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2"/>
  </p:notesMasterIdLst>
  <p:sldIdLst>
    <p:sldId id="257" r:id="rId2"/>
    <p:sldId id="293" r:id="rId3"/>
    <p:sldId id="294" r:id="rId4"/>
    <p:sldId id="523" r:id="rId5"/>
    <p:sldId id="295" r:id="rId6"/>
    <p:sldId id="377" r:id="rId7"/>
    <p:sldId id="394" r:id="rId8"/>
    <p:sldId id="273" r:id="rId9"/>
    <p:sldId id="274" r:id="rId10"/>
    <p:sldId id="286" r:id="rId11"/>
    <p:sldId id="511" r:id="rId12"/>
    <p:sldId id="343" r:id="rId13"/>
    <p:sldId id="465" r:id="rId14"/>
    <p:sldId id="470" r:id="rId15"/>
    <p:sldId id="471" r:id="rId16"/>
    <p:sldId id="466" r:id="rId17"/>
    <p:sldId id="472" r:id="rId18"/>
    <p:sldId id="469" r:id="rId19"/>
    <p:sldId id="512" r:id="rId20"/>
    <p:sldId id="513" r:id="rId21"/>
    <p:sldId id="258" r:id="rId22"/>
    <p:sldId id="270" r:id="rId23"/>
    <p:sldId id="269" r:id="rId24"/>
    <p:sldId id="389" r:id="rId25"/>
    <p:sldId id="390" r:id="rId26"/>
    <p:sldId id="514" r:id="rId27"/>
    <p:sldId id="515" r:id="rId28"/>
    <p:sldId id="266" r:id="rId29"/>
    <p:sldId id="516" r:id="rId30"/>
    <p:sldId id="272" r:id="rId31"/>
    <p:sldId id="517" r:id="rId32"/>
    <p:sldId id="334" r:id="rId33"/>
    <p:sldId id="524" r:id="rId34"/>
    <p:sldId id="336" r:id="rId35"/>
    <p:sldId id="297" r:id="rId36"/>
    <p:sldId id="518" r:id="rId37"/>
    <p:sldId id="289" r:id="rId38"/>
    <p:sldId id="369" r:id="rId39"/>
    <p:sldId id="256" r:id="rId40"/>
    <p:sldId id="282" r:id="rId41"/>
    <p:sldId id="519" r:id="rId42"/>
    <p:sldId id="283" r:id="rId43"/>
    <p:sldId id="520" r:id="rId44"/>
    <p:sldId id="370" r:id="rId45"/>
    <p:sldId id="371" r:id="rId46"/>
    <p:sldId id="372" r:id="rId47"/>
    <p:sldId id="296" r:id="rId48"/>
    <p:sldId id="522" r:id="rId49"/>
    <p:sldId id="261" r:id="rId50"/>
    <p:sldId id="262" r:id="rId51"/>
    <p:sldId id="335" r:id="rId52"/>
    <p:sldId id="298" r:id="rId53"/>
    <p:sldId id="310" r:id="rId54"/>
    <p:sldId id="307" r:id="rId55"/>
    <p:sldId id="314" r:id="rId56"/>
    <p:sldId id="521" r:id="rId57"/>
    <p:sldId id="311" r:id="rId58"/>
    <p:sldId id="312" r:id="rId59"/>
    <p:sldId id="309" r:id="rId60"/>
    <p:sldId id="323" r:id="rId61"/>
    <p:sldId id="322" r:id="rId62"/>
    <p:sldId id="321" r:id="rId63"/>
    <p:sldId id="316" r:id="rId64"/>
    <p:sldId id="318" r:id="rId65"/>
    <p:sldId id="438" r:id="rId66"/>
    <p:sldId id="458" r:id="rId67"/>
    <p:sldId id="259" r:id="rId68"/>
    <p:sldId id="439" r:id="rId69"/>
    <p:sldId id="299" r:id="rId70"/>
    <p:sldId id="396" r:id="rId7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1350"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22-%20Financiera\PORTAFOLIO\2018\7.JULIO\RESUMEN%20DE%20OPERACIONES%20MENSUAL%20A%20CONTABILIDAD%20JULIO%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ompartida\Publica\22-%20Financiera\PORTAFOLIO\2018\7.JULIO\RESUMEN%20DE%20OPERACIONES%20MENSUAL%20A%20CONTABILIDAD%20JULIO%2020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22-%20Financiera\PORTAFOLIO\2018\7.JULIO\RESUMEN%20DE%20OPERACIONES%20MENSUAL%20A%20CONTABILIDAD%20JULIO%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ompartida\Publica\22-%20Financiera\PORTAFOLIO\2018\7.JULIO\RESUMEN%20DE%20OPERACIONES%20MENSUAL%20A%20CONTABILIDAD%20JULIO%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cgonzalez\Documents\Aseguramiento%20de%20la%20Informacion\Reuniones%20Fiscalia\2018\Agosto\Diligencias%20mas%20importante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accent5"/>
                </a:solidFill>
                <a:latin typeface="+mn-lt"/>
                <a:ea typeface="+mn-ea"/>
                <a:cs typeface="+mn-cs"/>
              </a:defRPr>
            </a:pPr>
            <a:r>
              <a:rPr lang="en-US" sz="1600" b="1" i="0" u="none" strike="noStrike" kern="1200" baseline="0" dirty="0">
                <a:solidFill>
                  <a:prstClr val="black">
                    <a:lumMod val="65000"/>
                    <a:lumOff val="35000"/>
                  </a:prstClr>
                </a:solidFill>
                <a:latin typeface="+mn-lt"/>
                <a:ea typeface="+mn-ea"/>
                <a:cs typeface="+mn-cs"/>
              </a:rPr>
              <a:t>COMPOSICION</a:t>
            </a:r>
            <a:r>
              <a:rPr lang="en-US" dirty="0"/>
              <a:t> </a:t>
            </a:r>
            <a:r>
              <a:rPr lang="en-US" sz="1600" b="1" i="0" u="none" strike="noStrike" kern="1200" baseline="0" dirty="0">
                <a:solidFill>
                  <a:prstClr val="black">
                    <a:lumMod val="65000"/>
                    <a:lumOff val="35000"/>
                  </a:prstClr>
                </a:solidFill>
                <a:latin typeface="+mn-lt"/>
                <a:ea typeface="+mn-ea"/>
                <a:cs typeface="+mn-cs"/>
              </a:rPr>
              <a:t>DEL PORTAFOLIO</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accent5"/>
              </a:solidFill>
              <a:latin typeface="+mn-lt"/>
              <a:ea typeface="+mn-ea"/>
              <a:cs typeface="+mn-cs"/>
            </a:defRPr>
          </a:pPr>
          <a:endParaRPr lang="es-CO"/>
        </a:p>
      </c:txPr>
    </c:title>
    <c:autoTitleDeleted val="0"/>
    <c:plotArea>
      <c:layout>
        <c:manualLayout>
          <c:layoutTarget val="inner"/>
          <c:xMode val="edge"/>
          <c:yMode val="edge"/>
          <c:x val="0.35026720001914535"/>
          <c:y val="0.12943712566706278"/>
          <c:w val="0.33373933938261746"/>
          <c:h val="0.82306307409050805"/>
        </c:manualLayout>
      </c:layout>
      <c:pieChart>
        <c:varyColors val="1"/>
        <c:ser>
          <c:idx val="0"/>
          <c:order val="0"/>
          <c:tx>
            <c:strRef>
              <c:f>'FRISCO '!$B$49</c:f>
              <c:strCache>
                <c:ptCount val="1"/>
                <c:pt idx="0">
                  <c:v>TOTAL </c:v>
                </c:pt>
              </c:strCache>
            </c:strRef>
          </c:tx>
          <c:explosion val="5"/>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468-41FC-A608-2B994BEFC53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468-41FC-A608-2B994BEFC53E}"/>
              </c:ext>
            </c:extLst>
          </c:dPt>
          <c:dLbls>
            <c:dLbl>
              <c:idx val="0"/>
              <c:layout>
                <c:manualLayout>
                  <c:x val="-2.8147504560727211E-2"/>
                  <c:y val="0.18962076662705513"/>
                </c:manualLayout>
              </c:layout>
              <c:tx>
                <c:rich>
                  <a:bodyPr rot="0" spcFirstLastPara="1" vertOverflow="ellipsis" vert="horz" wrap="square" anchor="ctr" anchorCtr="1"/>
                  <a:lstStyle/>
                  <a:p>
                    <a:pPr>
                      <a:defRPr sz="1000" b="1" i="0" u="none" strike="noStrike" kern="1200" baseline="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atin typeface="+mn-lt"/>
                        <a:ea typeface="+mn-ea"/>
                        <a:cs typeface="+mn-cs"/>
                      </a:defRPr>
                    </a:pPr>
                    <a:fld id="{15028E78-D713-475B-81E1-44E74776D7FC}" type="VALUE">
                      <a:rPr lang="en-US">
                        <a:solidFill>
                          <a:schemeClr val="tx1"/>
                        </a:solidFill>
                      </a:rPr>
                      <a:pPr>
                        <a:defR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defRPr>
                      </a:pPr>
                      <a:t>[VALOR]</a:t>
                    </a:fld>
                    <a:r>
                      <a:rPr lang="en-US" baseline="0" dirty="0">
                        <a:solidFill>
                          <a:schemeClr val="tx1"/>
                        </a:solidFill>
                      </a:rPr>
                      <a:t>,</a:t>
                    </a:r>
                  </a:p>
                  <a:p>
                    <a:pPr>
                      <a:defR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defRPr>
                    </a:pPr>
                    <a:r>
                      <a:rPr lang="en-US" baseline="0" dirty="0">
                        <a:solidFill>
                          <a:schemeClr val="tx1"/>
                        </a:solidFill>
                      </a:rPr>
                      <a:t> </a:t>
                    </a:r>
                    <a:fld id="{471F4E67-ED13-46AF-8063-DDE1DE02C696}" type="PERCENTAGE">
                      <a:rPr lang="en-US" baseline="0">
                        <a:solidFill>
                          <a:schemeClr val="tx1"/>
                        </a:solidFill>
                      </a:rPr>
                      <a:pPr>
                        <a:defR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defRPr>
                      </a:pPr>
                      <a:t>[PORCENTAJE]</a:t>
                    </a:fld>
                    <a:endParaRPr lang="en-US" baseline="0" dirty="0">
                      <a:solidFill>
                        <a:schemeClr val="tx1"/>
                      </a:solidFill>
                    </a:endParaRPr>
                  </a:p>
                </c:rich>
              </c:tx>
              <c:spPr>
                <a:solidFill>
                  <a:schemeClr val="bg1"/>
                </a:solid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1000" b="1" i="0" u="none" strike="noStrike" kern="1200" baseline="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atin typeface="+mn-lt"/>
                      <a:ea typeface="+mn-ea"/>
                      <a:cs typeface="+mn-cs"/>
                    </a:defRPr>
                  </a:pPr>
                  <a:endParaRPr lang="es-CO"/>
                </a:p>
              </c:txPr>
              <c:dLblPos val="bestFit"/>
              <c:showLegendKey val="0"/>
              <c:showVal val="1"/>
              <c:showCatName val="0"/>
              <c:showSerName val="0"/>
              <c:showPercent val="1"/>
              <c:showBubbleSize val="0"/>
              <c:extLst>
                <c:ext xmlns:c15="http://schemas.microsoft.com/office/drawing/2012/chart" uri="{CE6537A1-D6FC-4f65-9D91-7224C49458BB}">
                  <c15:layout>
                    <c:manualLayout>
                      <c:w val="0.15541021622943413"/>
                      <c:h val="0.12179397599169009"/>
                    </c:manualLayout>
                  </c15:layout>
                  <c15:dlblFieldTable/>
                  <c15:showDataLabelsRange val="0"/>
                </c:ext>
                <c:ext xmlns:c16="http://schemas.microsoft.com/office/drawing/2014/chart" uri="{C3380CC4-5D6E-409C-BE32-E72D297353CC}">
                  <c16:uniqueId val="{00000001-C468-41FC-A608-2B994BEFC53E}"/>
                </c:ext>
              </c:extLst>
            </c:dLbl>
            <c:dLbl>
              <c:idx val="1"/>
              <c:layout>
                <c:manualLayout>
                  <c:x val="0.12286823503441568"/>
                  <c:y val="-0.17956522552204729"/>
                </c:manualLayout>
              </c:layout>
              <c:tx>
                <c:rich>
                  <a:bodyPr rot="0" spcFirstLastPara="1" vertOverflow="ellipsis" vert="horz" wrap="square" anchor="ctr" anchorCtr="0"/>
                  <a:lstStyle/>
                  <a:p>
                    <a:pPr algn="ctr" rtl="0">
                      <a:defRPr lang="en-US" sz="1000" b="1" i="0" u="none" strike="noStrike" kern="1200" baseline="0">
                        <a:solidFill>
                          <a:schemeClr val="tx1"/>
                        </a:solidFill>
                        <a:latin typeface="+mn-lt"/>
                        <a:ea typeface="+mn-ea"/>
                        <a:cs typeface="+mn-cs"/>
                      </a:defRPr>
                    </a:pPr>
                    <a:fld id="{6D99D143-41EE-4AA1-84E6-E4226645EF9B}" type="VALUE">
                      <a:rPr lang="en-US" sz="1000" b="1" i="0" u="none" strike="noStrike" kern="1200" baseline="0">
                        <a:solidFill>
                          <a:schemeClr val="tx1"/>
                        </a:solidFill>
                        <a:latin typeface="+mn-lt"/>
                        <a:ea typeface="+mn-ea"/>
                        <a:cs typeface="+mn-cs"/>
                      </a:rPr>
                      <a:pPr algn="ctr" rtl="0">
                        <a:defRPr lang="en-US">
                          <a:solidFill>
                            <a:schemeClr val="tx1"/>
                          </a:solidFill>
                        </a:defRPr>
                      </a:pPr>
                      <a:t>[VALOR]</a:t>
                    </a:fld>
                    <a:r>
                      <a:rPr lang="en-US" sz="1000" b="1" i="0" u="none" strike="noStrike" kern="1200" baseline="0">
                        <a:solidFill>
                          <a:schemeClr val="tx1"/>
                        </a:solidFill>
                        <a:latin typeface="+mn-lt"/>
                        <a:ea typeface="+mn-ea"/>
                        <a:cs typeface="+mn-cs"/>
                      </a:rPr>
                      <a:t>,</a:t>
                    </a:r>
                  </a:p>
                  <a:p>
                    <a:pPr algn="ctr" rtl="0">
                      <a:defRPr lang="en-US">
                        <a:solidFill>
                          <a:schemeClr val="tx1"/>
                        </a:solidFill>
                      </a:defRPr>
                    </a:pPr>
                    <a:r>
                      <a:rPr lang="en-US" sz="1000" b="1" i="0" u="none" strike="noStrike" kern="1200" baseline="0">
                        <a:solidFill>
                          <a:schemeClr val="tx1"/>
                        </a:solidFill>
                        <a:latin typeface="+mn-lt"/>
                        <a:ea typeface="+mn-ea"/>
                        <a:cs typeface="+mn-cs"/>
                      </a:rPr>
                      <a:t> </a:t>
                    </a:r>
                    <a:fld id="{43B330FF-B064-4EE4-95F0-E76536C987B4}" type="PERCENTAGE">
                      <a:rPr lang="en-US" sz="1000" b="1" i="0" u="none" strike="noStrike" kern="1200" baseline="0">
                        <a:solidFill>
                          <a:schemeClr val="tx1"/>
                        </a:solidFill>
                        <a:latin typeface="+mn-lt"/>
                        <a:ea typeface="+mn-ea"/>
                        <a:cs typeface="+mn-cs"/>
                      </a:rPr>
                      <a:pPr algn="ctr" rtl="0">
                        <a:defRPr lang="en-US">
                          <a:solidFill>
                            <a:schemeClr val="tx1"/>
                          </a:solidFill>
                        </a:defRPr>
                      </a:pPr>
                      <a:t>[PORCENTAJE]</a:t>
                    </a:fld>
                    <a:endParaRPr lang="en-US" sz="1000" b="1" i="0" u="none" strike="noStrike" kern="1200" baseline="0">
                      <a:solidFill>
                        <a:schemeClr val="tx1"/>
                      </a:solidFill>
                      <a:latin typeface="+mn-lt"/>
                      <a:ea typeface="+mn-ea"/>
                      <a:cs typeface="+mn-cs"/>
                    </a:endParaRPr>
                  </a:p>
                </c:rich>
              </c:tx>
              <c:spPr>
                <a:solidFill>
                  <a:schemeClr val="bg1"/>
                </a:solidFill>
                <a:ln>
                  <a:noFill/>
                </a:ln>
                <a:effectLst>
                  <a:outerShdw blurRad="50800" dist="38100" dir="2700000" algn="tl" rotWithShape="0">
                    <a:prstClr val="black">
                      <a:alpha val="40000"/>
                    </a:prstClr>
                  </a:outerShdw>
                </a:effectLst>
              </c:spPr>
              <c:txPr>
                <a:bodyPr rot="0" spcFirstLastPara="1" vertOverflow="ellipsis" vert="horz" wrap="square" anchor="ctr" anchorCtr="0"/>
                <a:lstStyle/>
                <a:p>
                  <a:pPr algn="ctr" rtl="0">
                    <a:defRPr lang="en-US" sz="1000" b="1" i="0" u="none" strike="noStrike" kern="1200" baseline="0">
                      <a:solidFill>
                        <a:schemeClr val="tx1"/>
                      </a:solidFill>
                      <a:latin typeface="+mn-lt"/>
                      <a:ea typeface="+mn-ea"/>
                      <a:cs typeface="+mn-cs"/>
                    </a:defRPr>
                  </a:pPr>
                  <a:endParaRPr lang="es-CO"/>
                </a:p>
              </c:txPr>
              <c:dLblPos val="bestFit"/>
              <c:showLegendKey val="0"/>
              <c:showVal val="1"/>
              <c:showCatName val="0"/>
              <c:showSerName val="0"/>
              <c:showPercent val="1"/>
              <c:showBubbleSize val="0"/>
              <c:extLst>
                <c:ext xmlns:c15="http://schemas.microsoft.com/office/drawing/2012/chart" uri="{CE6537A1-D6FC-4f65-9D91-7224C49458BB}">
                  <c15:layout>
                    <c:manualLayout>
                      <c:w val="0.13531205527411244"/>
                      <c:h val="0.17017882977764856"/>
                    </c:manualLayout>
                  </c15:layout>
                  <c15:dlblFieldTable/>
                  <c15:showDataLabelsRange val="0"/>
                </c:ext>
                <c:ext xmlns:c16="http://schemas.microsoft.com/office/drawing/2014/chart" uri="{C3380CC4-5D6E-409C-BE32-E72D297353CC}">
                  <c16:uniqueId val="{00000003-C468-41FC-A608-2B994BEFC53E}"/>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1000" b="1" i="0" u="none" strike="noStrike" kern="1200" baseline="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atin typeface="+mn-lt"/>
                    <a:ea typeface="+mn-ea"/>
                    <a:cs typeface="+mn-cs"/>
                  </a:defRPr>
                </a:pPr>
                <a:endParaRPr lang="es-CO"/>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'FRISCO '!$C$48:$D$48</c:f>
              <c:strCache>
                <c:ptCount val="2"/>
                <c:pt idx="0">
                  <c:v>EXTINTOS</c:v>
                </c:pt>
                <c:pt idx="1">
                  <c:v>INCAUTADOS</c:v>
                </c:pt>
              </c:strCache>
            </c:strRef>
          </c:cat>
          <c:val>
            <c:numRef>
              <c:f>'FRISCO '!$C$49:$D$49</c:f>
              <c:numCache>
                <c:formatCode>_(* #,##0.00_);_(* \(#,##0.00\);_(* "-"??_);_(@_)</c:formatCode>
                <c:ptCount val="2"/>
                <c:pt idx="0">
                  <c:v>128979</c:v>
                </c:pt>
                <c:pt idx="1">
                  <c:v>648728</c:v>
                </c:pt>
              </c:numCache>
            </c:numRef>
          </c:val>
          <c:extLst>
            <c:ext xmlns:c16="http://schemas.microsoft.com/office/drawing/2014/chart" uri="{C3380CC4-5D6E-409C-BE32-E72D297353CC}">
              <c16:uniqueId val="{00000004-C468-41FC-A608-2B994BEFC53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accent5"/>
              </a:solidFill>
              <a:latin typeface="+mn-lt"/>
              <a:ea typeface="+mn-ea"/>
              <a:cs typeface="+mn-cs"/>
            </a:defRPr>
          </a:pPr>
          <a:endParaRPr lang="es-CO"/>
        </a:p>
      </c:txPr>
    </c:legend>
    <c:plotVisOnly val="1"/>
    <c:dispBlanksAs val="gap"/>
    <c:showDLblsOverMax val="0"/>
  </c:chart>
  <c:spPr>
    <a:noFill/>
    <a:ln w="9525" cap="flat" cmpd="sng" algn="ctr">
      <a:solidFill>
        <a:schemeClr val="accent5"/>
      </a:solidFill>
      <a:prstDash val="solid"/>
      <a:round/>
      <a:headEnd type="none" w="med" len="med"/>
      <a:tailEnd type="none" w="med" len="med"/>
    </a:ln>
    <a:effectLst/>
  </c:spPr>
  <c:txPr>
    <a:bodyPr/>
    <a:lstStyle/>
    <a:p>
      <a:pPr>
        <a:defRPr>
          <a:solidFill>
            <a:schemeClr val="accent5"/>
          </a:solidFill>
          <a:latin typeface="+mn-lt"/>
          <a:ea typeface="+mn-ea"/>
          <a:cs typeface="+mn-cs"/>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a:t>   VALORACION PORTAFOLIO EXTINTOS JULIO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0740740740740744E-2"/>
          <c:y val="0.19106828969326511"/>
          <c:w val="0.95925925925925926"/>
          <c:h val="0.73969699087726271"/>
        </c:manualLayout>
      </c:layout>
      <c:pie3DChart>
        <c:varyColors val="1"/>
        <c:ser>
          <c:idx val="0"/>
          <c:order val="0"/>
          <c:tx>
            <c:strRef>
              <c:f>Hoja7!$D$6</c:f>
              <c:strCache>
                <c:ptCount val="1"/>
                <c:pt idx="0">
                  <c:v>   TITULO</c:v>
                </c:pt>
              </c:strCache>
            </c:strRef>
          </c:tx>
          <c:dPt>
            <c:idx val="0"/>
            <c:bubble3D val="0"/>
            <c:explosion val="1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1-F3A5-467B-A642-15CB7898ADB6}"/>
              </c:ext>
            </c:extLst>
          </c:dPt>
          <c:dPt>
            <c:idx val="1"/>
            <c:bubble3D val="0"/>
            <c:explosion val="8"/>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3-F3A5-467B-A642-15CB7898ADB6}"/>
              </c:ext>
            </c:extLst>
          </c:dPt>
          <c:dPt>
            <c:idx val="2"/>
            <c:bubble3D val="0"/>
            <c:explosion val="1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5-F3A5-467B-A642-15CB7898ADB6}"/>
              </c:ext>
            </c:extLst>
          </c:dPt>
          <c:dPt>
            <c:idx val="3"/>
            <c:bubble3D val="0"/>
            <c:explosion val="9"/>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7-F3A5-467B-A642-15CB7898ADB6}"/>
              </c:ext>
            </c:extLst>
          </c:dPt>
          <c:dPt>
            <c:idx val="4"/>
            <c:bubble3D val="0"/>
            <c:explosion val="12"/>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9-F3A5-467B-A642-15CB7898ADB6}"/>
              </c:ext>
            </c:extLst>
          </c:dPt>
          <c:dLbls>
            <c:dLbl>
              <c:idx val="0"/>
              <c:layout>
                <c:manualLayout>
                  <c:x val="-9.9047931995519839E-2"/>
                  <c:y val="9.7346004219084042E-2"/>
                </c:manualLayout>
              </c:layout>
              <c:tx>
                <c:rich>
                  <a:bodyPr/>
                  <a:lstStyle/>
                  <a:p>
                    <a:fld id="{C6B9F1FC-51A2-40D8-8156-5D3F05B37438}" type="SERIESNAME">
                      <a:rPr lang="en-US" baseline="0"/>
                      <a:pPr/>
                      <a:t>[NOMBRE DE LA SERIE]</a:t>
                    </a:fld>
                    <a:r>
                      <a:rPr lang="en-US" baseline="0"/>
                      <a:t> </a:t>
                    </a:r>
                    <a:fld id="{6B25917B-5EEE-41E7-9EB8-E5EC28143968}" type="VALUE">
                      <a:rPr lang="en-US" baseline="0"/>
                      <a:pPr/>
                      <a:t>[VALOR]</a:t>
                    </a:fld>
                    <a:r>
                      <a:rPr lang="en-US" baseline="0"/>
                      <a:t>, </a:t>
                    </a:r>
                    <a:fld id="{B672578B-9CA7-4FF4-9330-662D0FA9AE60}" type="PERCENTAGE">
                      <a:rPr lang="en-US" baseline="0"/>
                      <a:pPr/>
                      <a:t>[PORCENTAJE]</a:t>
                    </a:fld>
                    <a:r>
                      <a:rPr lang="en-US" baseline="0"/>
                      <a:t>,</a:t>
                    </a:r>
                  </a:p>
                  <a:p>
                    <a:r>
                      <a:rPr lang="en-US" baseline="0"/>
                      <a:t>$208,829,706</a:t>
                    </a:r>
                  </a:p>
                </c:rich>
              </c:tx>
              <c:dLblPos val="bestFit"/>
              <c:showLegendKey val="0"/>
              <c:showVal val="1"/>
              <c:showCatName val="0"/>
              <c:showSerName val="1"/>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3A5-467B-A642-15CB7898ADB6}"/>
                </c:ext>
              </c:extLst>
            </c:dLbl>
            <c:dLbl>
              <c:idx val="1"/>
              <c:tx>
                <c:rich>
                  <a:bodyPr/>
                  <a:lstStyle/>
                  <a:p>
                    <a:fld id="{CFD5267E-A98B-4B45-9766-DD45AE646D8F}" type="SERIESNAME">
                      <a:rPr lang="en-US" baseline="0"/>
                      <a:pPr/>
                      <a:t>[NOMBRE DE LA SERIE]</a:t>
                    </a:fld>
                    <a:r>
                      <a:rPr lang="en-US" baseline="0"/>
                      <a:t> </a:t>
                    </a:r>
                    <a:fld id="{FC29F3F6-FADB-4E83-9B75-5B44700D71E8}" type="VALUE">
                      <a:rPr lang="en-US" baseline="0"/>
                      <a:pPr/>
                      <a:t>[VALOR]</a:t>
                    </a:fld>
                    <a:r>
                      <a:rPr lang="en-US" baseline="0"/>
                      <a:t>, </a:t>
                    </a:r>
                    <a:fld id="{340F43A1-2329-44EA-9AB5-4B17F0B5C648}" type="PERCENTAGE">
                      <a:rPr lang="en-US" baseline="0"/>
                      <a:pPr/>
                      <a:t>[PORCENTAJE]</a:t>
                    </a:fld>
                    <a:r>
                      <a:rPr lang="en-US" baseline="0"/>
                      <a:t>,</a:t>
                    </a:r>
                  </a:p>
                  <a:p>
                    <a:r>
                      <a:rPr lang="en-US" baseline="0"/>
                      <a:t> $ 39,771,489.00</a:t>
                    </a:r>
                  </a:p>
                </c:rich>
              </c:tx>
              <c:dLblPos val="inEnd"/>
              <c:showLegendKey val="0"/>
              <c:showVal val="1"/>
              <c:showCatName val="0"/>
              <c:showSerName val="1"/>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3A5-467B-A642-15CB7898ADB6}"/>
                </c:ext>
              </c:extLst>
            </c:dLbl>
            <c:dLbl>
              <c:idx val="2"/>
              <c:layout>
                <c:manualLayout>
                  <c:x val="-4.1659853027885704E-2"/>
                  <c:y val="-0.27624492081745156"/>
                </c:manualLayout>
              </c:layout>
              <c:tx>
                <c:rich>
                  <a:bodyPr/>
                  <a:lstStyle/>
                  <a:p>
                    <a:fld id="{ACE2BB51-C99E-43F5-A0FF-510DC36842FE}" type="SERIESNAME">
                      <a:rPr lang="en-US" baseline="0"/>
                      <a:pPr/>
                      <a:t>[NOMBRE DE LA SERIE]</a:t>
                    </a:fld>
                    <a:r>
                      <a:rPr lang="en-US" baseline="0"/>
                      <a:t>, </a:t>
                    </a:r>
                    <a:fld id="{DB2C8FE2-4070-48AC-B29C-9ABED58622CF}" type="VALUE">
                      <a:rPr lang="en-US" baseline="0"/>
                      <a:pPr/>
                      <a:t>[VALOR]</a:t>
                    </a:fld>
                    <a:r>
                      <a:rPr lang="en-US" baseline="0"/>
                      <a:t>, </a:t>
                    </a:r>
                    <a:fld id="{15BA022E-59A6-46AB-B51A-B58609009917}" type="PERCENTAGE">
                      <a:rPr lang="en-US" baseline="0"/>
                      <a:pPr/>
                      <a:t>[PORCENTAJE]</a:t>
                    </a:fld>
                    <a:r>
                      <a:rPr lang="en-US" baseline="0"/>
                      <a:t>, $10,338,370.00</a:t>
                    </a:r>
                  </a:p>
                </c:rich>
              </c:tx>
              <c:dLblPos val="bestFit"/>
              <c:showLegendKey val="0"/>
              <c:showVal val="1"/>
              <c:showCatName val="0"/>
              <c:showSerName val="1"/>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3A5-467B-A642-15CB7898ADB6}"/>
                </c:ext>
              </c:extLst>
            </c:dLbl>
            <c:dLbl>
              <c:idx val="3"/>
              <c:layout>
                <c:manualLayout>
                  <c:x val="0.15883301790679288"/>
                  <c:y val="-0.15217946680971489"/>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C78A00F8-D632-4D0D-AD33-6656C35462DA}" type="SERIESNAME">
                      <a:rPr lang="en-US" baseline="0"/>
                      <a:pPr>
                        <a:defRPr/>
                      </a:pPr>
                      <a:t>[NOMBRE DE LA SERIE]</a:t>
                    </a:fld>
                    <a:r>
                      <a:rPr lang="en-US" baseline="0"/>
                      <a:t>, </a:t>
                    </a:r>
                    <a:fld id="{31F11605-DD42-4705-B7B3-4BB61088FCD3}" type="VALUE">
                      <a:rPr lang="en-US" baseline="0"/>
                      <a:pPr>
                        <a:defRPr/>
                      </a:pPr>
                      <a:t>[VALOR]</a:t>
                    </a:fld>
                    <a:r>
                      <a:rPr lang="en-US" baseline="0"/>
                      <a:t>, </a:t>
                    </a:r>
                    <a:fld id="{2CA3863B-05AB-4F73-8711-91553B0F437B}" type="PERCENTAGE">
                      <a:rPr lang="en-US" baseline="0"/>
                      <a:pPr>
                        <a:defRPr/>
                      </a:pPr>
                      <a:t>[PORCENTAJE]</a:t>
                    </a:fld>
                    <a:r>
                      <a:rPr lang="en-US" baseline="0"/>
                      <a:t>,</a:t>
                    </a:r>
                  </a:p>
                  <a:p>
                    <a:pPr>
                      <a:defRPr/>
                    </a:pPr>
                    <a:r>
                      <a:rPr lang="en-US" baseline="0"/>
                      <a:t>$20,085,148.00</a:t>
                    </a:r>
                  </a:p>
                </c:rich>
              </c:tx>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bestFit"/>
              <c:showLegendKey val="0"/>
              <c:showVal val="1"/>
              <c:showCatName val="0"/>
              <c:showSerName val="1"/>
              <c:showPercent val="1"/>
              <c:showBubbleSize val="0"/>
              <c:extLst>
                <c:ext xmlns:c15="http://schemas.microsoft.com/office/drawing/2012/chart" uri="{CE6537A1-D6FC-4f65-9D91-7224C49458BB}">
                  <c15:spPr xmlns:c15="http://schemas.microsoft.com/office/drawing/2012/chart">
                    <a:prstGeom prst="roundRect">
                      <a:avLst/>
                    </a:prstGeom>
                    <a:noFill/>
                    <a:ln>
                      <a:noFill/>
                    </a:ln>
                  </c15:spPr>
                  <c15:layout>
                    <c:manualLayout>
                      <c:w val="0.15393710206240319"/>
                      <c:h val="0.14626158006427731"/>
                    </c:manualLayout>
                  </c15:layout>
                  <c15:dlblFieldTable/>
                  <c15:showDataLabelsRange val="1"/>
                </c:ext>
                <c:ext xmlns:c16="http://schemas.microsoft.com/office/drawing/2014/chart" uri="{C3380CC4-5D6E-409C-BE32-E72D297353CC}">
                  <c16:uniqueId val="{00000007-F3A5-467B-A642-15CB7898ADB6}"/>
                </c:ext>
              </c:extLst>
            </c:dLbl>
            <c:dLbl>
              <c:idx val="4"/>
              <c:layout>
                <c:manualLayout>
                  <c:x val="9.5417427171463579E-2"/>
                  <c:y val="0.10136026919077587"/>
                </c:manualLayout>
              </c:layout>
              <c:tx>
                <c:rich>
                  <a:bodyPr/>
                  <a:lstStyle/>
                  <a:p>
                    <a:fld id="{9932FD5D-092E-4F80-B158-D754DE36BAC9}" type="SERIESNAME">
                      <a:rPr lang="en-US" baseline="0"/>
                      <a:pPr/>
                      <a:t>[NOMBRE DE LA SERIE]</a:t>
                    </a:fld>
                    <a:r>
                      <a:rPr lang="en-US" baseline="0"/>
                      <a:t> </a:t>
                    </a:r>
                    <a:fld id="{7D8A2501-06AA-4F62-B34F-4390A364F4E1}" type="VALUE">
                      <a:rPr lang="en-US" baseline="0"/>
                      <a:pPr/>
                      <a:t>[VALOR]</a:t>
                    </a:fld>
                    <a:r>
                      <a:rPr lang="en-US" baseline="0"/>
                      <a:t>, </a:t>
                    </a:r>
                    <a:fld id="{472E32EE-17FD-4082-BB24-42B299B5EC92}" type="PERCENTAGE">
                      <a:rPr lang="en-US" baseline="0"/>
                      <a:pPr/>
                      <a:t>[PORCENTAJE]</a:t>
                    </a:fld>
                    <a:r>
                      <a:rPr lang="en-US" baseline="0"/>
                      <a:t>,</a:t>
                    </a:r>
                  </a:p>
                  <a:p>
                    <a:r>
                      <a:rPr lang="en-US" u="none" baseline="0"/>
                      <a:t>$ 108,151,533.00</a:t>
                    </a:r>
                  </a:p>
                </c:rich>
              </c:tx>
              <c:dLblPos val="bestFit"/>
              <c:showLegendKey val="0"/>
              <c:showVal val="1"/>
              <c:showCatName val="0"/>
              <c:showSerName val="1"/>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3A5-467B-A642-15CB7898ADB6}"/>
                </c:ext>
              </c:extLst>
            </c:dLbl>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inEnd"/>
            <c:showLegendKey val="0"/>
            <c:showVal val="1"/>
            <c:showCatName val="0"/>
            <c:showSerName val="1"/>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oundRect">
                    <a:avLst/>
                  </a:prstGeom>
                  <a:noFill/>
                  <a:ln>
                    <a:noFill/>
                  </a:ln>
                </c15:spPr>
                <c15:showDataLabelsRange val="1"/>
              </c:ext>
            </c:extLst>
          </c:dLbls>
          <c:cat>
            <c:strRef>
              <c:f>Hoja7!$C$7:$C$11</c:f>
              <c:strCache>
                <c:ptCount val="5"/>
                <c:pt idx="0">
                  <c:v>Tes Tasa Fija                 </c:v>
                </c:pt>
                <c:pt idx="1">
                  <c:v>Tes Tasa Fija                 </c:v>
                </c:pt>
                <c:pt idx="2">
                  <c:v>Tes Tasa Fija                 </c:v>
                </c:pt>
                <c:pt idx="3">
                  <c:v>Tes Tasa Fija                 </c:v>
                </c:pt>
                <c:pt idx="4">
                  <c:v>Tes UVR                       </c:v>
                </c:pt>
              </c:strCache>
            </c:strRef>
          </c:cat>
          <c:val>
            <c:numRef>
              <c:f>Hoja7!$D$7:$D$11</c:f>
              <c:numCache>
                <c:formatCode>General</c:formatCode>
                <c:ptCount val="5"/>
                <c:pt idx="0">
                  <c:v>480444</c:v>
                </c:pt>
                <c:pt idx="1">
                  <c:v>480446</c:v>
                </c:pt>
                <c:pt idx="2">
                  <c:v>480447</c:v>
                </c:pt>
                <c:pt idx="3">
                  <c:v>544236</c:v>
                </c:pt>
                <c:pt idx="4">
                  <c:v>480449</c:v>
                </c:pt>
              </c:numCache>
            </c:numRef>
          </c:val>
          <c:extLst>
            <c:ext xmlns:c15="http://schemas.microsoft.com/office/drawing/2012/chart" uri="{02D57815-91ED-43cb-92C2-25804820EDAC}">
              <c15:datalabelsRange>
                <c15:f>Hoja7!$E$7:$E$11</c15:f>
                <c15:dlblRangeCache>
                  <c:ptCount val="5"/>
                  <c:pt idx="0">
                    <c:v>208,829,706.00</c:v>
                  </c:pt>
                  <c:pt idx="1">
                    <c:v>39,771,489.00</c:v>
                  </c:pt>
                  <c:pt idx="2">
                    <c:v>10,338,370.00</c:v>
                  </c:pt>
                  <c:pt idx="3">
                    <c:v>20,085,148.00</c:v>
                  </c:pt>
                  <c:pt idx="4">
                    <c:v>108,151,553.00</c:v>
                  </c:pt>
                </c15:dlblRangeCache>
              </c15:datalabelsRange>
            </c:ext>
            <c:ext xmlns:c16="http://schemas.microsoft.com/office/drawing/2014/chart" uri="{C3380CC4-5D6E-409C-BE32-E72D297353CC}">
              <c16:uniqueId val="{0000000A-F3A5-467B-A642-15CB7898ADB6}"/>
            </c:ext>
          </c:extLst>
        </c:ser>
        <c:ser>
          <c:idx val="1"/>
          <c:order val="1"/>
          <c:tx>
            <c:strRef>
              <c:f>Hoja7!$E$6</c:f>
              <c:strCache>
                <c:ptCount val="1"/>
                <c:pt idx="0">
                  <c:v>VALORACION JULIO 2018</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C-F3A5-467B-A642-15CB7898ADB6}"/>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E-F3A5-467B-A642-15CB7898ADB6}"/>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0-F3A5-467B-A642-15CB7898ADB6}"/>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2-F3A5-467B-A642-15CB7898ADB6}"/>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4-F3A5-467B-A642-15CB7898ADB6}"/>
              </c:ext>
            </c:extLst>
          </c:dPt>
          <c:cat>
            <c:strRef>
              <c:f>Hoja7!$C$7:$C$11</c:f>
              <c:strCache>
                <c:ptCount val="5"/>
                <c:pt idx="0">
                  <c:v>Tes Tasa Fija                 </c:v>
                </c:pt>
                <c:pt idx="1">
                  <c:v>Tes Tasa Fija                 </c:v>
                </c:pt>
                <c:pt idx="2">
                  <c:v>Tes Tasa Fija                 </c:v>
                </c:pt>
                <c:pt idx="3">
                  <c:v>Tes Tasa Fija                 </c:v>
                </c:pt>
                <c:pt idx="4">
                  <c:v>Tes UVR                       </c:v>
                </c:pt>
              </c:strCache>
            </c:strRef>
          </c:cat>
          <c:val>
            <c:numRef>
              <c:f>Hoja7!$E$7:$E$11</c:f>
              <c:numCache>
                <c:formatCode>#,##0.00</c:formatCode>
                <c:ptCount val="5"/>
                <c:pt idx="0">
                  <c:v>208829706</c:v>
                </c:pt>
                <c:pt idx="1">
                  <c:v>39771489</c:v>
                </c:pt>
                <c:pt idx="2">
                  <c:v>10338370</c:v>
                </c:pt>
                <c:pt idx="3">
                  <c:v>20085148</c:v>
                </c:pt>
                <c:pt idx="4">
                  <c:v>108151553</c:v>
                </c:pt>
              </c:numCache>
            </c:numRef>
          </c:val>
          <c:extLst>
            <c:ext xmlns:c16="http://schemas.microsoft.com/office/drawing/2014/chart" uri="{C3380CC4-5D6E-409C-BE32-E72D297353CC}">
              <c16:uniqueId val="{00000015-F3A5-467B-A642-15CB7898ADB6}"/>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RECURSOS PROPIOS SAE JULIO 2018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SAE!$D$60</c:f>
              <c:strCache>
                <c:ptCount val="1"/>
                <c:pt idx="0">
                  <c:v>RECURSOS PROPIOS </c:v>
                </c:pt>
              </c:strCache>
            </c:strRef>
          </c:tx>
          <c:explosion val="26"/>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910-4E67-B006-35192A1B5B4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910-4E67-B006-35192A1B5B4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910-4E67-B006-35192A1B5B46}"/>
              </c:ext>
            </c:extLst>
          </c:dPt>
          <c:dLbls>
            <c:dLbl>
              <c:idx val="0"/>
              <c:layout>
                <c:manualLayout>
                  <c:x val="-0.34025092804008616"/>
                  <c:y val="8.3007842182294359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F0AE8647-438B-42ED-831A-6FF638E6573C}" type="CATEGORYNAME">
                      <a:rPr lang="en-US"/>
                      <a:pPr>
                        <a:defRPr/>
                      </a:pPr>
                      <a:t>[NOMBRE DE CATEGORÍA]</a:t>
                    </a:fld>
                    <a:r>
                      <a:rPr lang="en-US" baseline="0" dirty="0"/>
                      <a:t>, </a:t>
                    </a:r>
                  </a:p>
                  <a:p>
                    <a:pPr>
                      <a:defRPr/>
                    </a:pPr>
                    <a:fld id="{3CB47A64-4231-4F80-AF19-52C7D2201BEF}" type="VALUE">
                      <a:rPr lang="en-US" baseline="0" smtClean="0"/>
                      <a:pPr>
                        <a:defRPr/>
                      </a:pPr>
                      <a:t>[VALOR]</a:t>
                    </a:fld>
                    <a:r>
                      <a:rPr lang="en-US" baseline="0" dirty="0"/>
                      <a:t>, </a:t>
                    </a:r>
                    <a:fld id="{BDAEBED5-4CB3-455D-8530-0923C7D25BEE}" type="PERCENTAGE">
                      <a:rPr lang="en-US" baseline="0"/>
                      <a:pPr>
                        <a:defRPr/>
                      </a:pPr>
                      <a:t>[PORCENTAJE]</a:t>
                    </a:fld>
                    <a:endParaRPr lang="en-US" baseline="0" dirty="0"/>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1"/>
              <c:showSerName val="0"/>
              <c:showPercent val="1"/>
              <c:showBubbleSize val="0"/>
              <c:extLst>
                <c:ext xmlns:c15="http://schemas.microsoft.com/office/drawing/2012/chart" uri="{CE6537A1-D6FC-4f65-9D91-7224C49458BB}">
                  <c15:layout>
                    <c:manualLayout>
                      <c:w val="0.38137967529714784"/>
                      <c:h val="0.20408697452533359"/>
                    </c:manualLayout>
                  </c15:layout>
                  <c15:dlblFieldTable/>
                  <c15:showDataLabelsRange val="0"/>
                </c:ext>
                <c:ext xmlns:c16="http://schemas.microsoft.com/office/drawing/2014/chart" uri="{C3380CC4-5D6E-409C-BE32-E72D297353CC}">
                  <c16:uniqueId val="{00000001-6910-4E67-B006-35192A1B5B46}"/>
                </c:ext>
              </c:extLst>
            </c:dLbl>
            <c:dLbl>
              <c:idx val="1"/>
              <c:layout>
                <c:manualLayout>
                  <c:x val="7.1755451602318082E-2"/>
                  <c:y val="5.0007455633616221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287C2C39-ACCE-41F5-9821-9A6D2130A268}" type="CATEGORYNAME">
                      <a:rPr lang="en-US"/>
                      <a:pPr>
                        <a:defRPr/>
                      </a:pPr>
                      <a:t>[NOMBRE DE CATEGORÍA]</a:t>
                    </a:fld>
                    <a:r>
                      <a:rPr lang="en-US" baseline="0" dirty="0"/>
                      <a:t>,</a:t>
                    </a:r>
                  </a:p>
                  <a:p>
                    <a:pPr>
                      <a:defRPr/>
                    </a:pPr>
                    <a:r>
                      <a:rPr lang="en-US" baseline="0" dirty="0"/>
                      <a:t> </a:t>
                    </a:r>
                    <a:fld id="{AE068FC7-5F23-41ED-907E-527B4247217A}" type="VALUE">
                      <a:rPr lang="en-US" baseline="0"/>
                      <a:pPr>
                        <a:defRPr/>
                      </a:pPr>
                      <a:t>[VALOR]</a:t>
                    </a:fld>
                    <a:r>
                      <a:rPr lang="en-US" baseline="0" dirty="0"/>
                      <a:t>,</a:t>
                    </a:r>
                    <a:fld id="{672D028C-BF7D-4848-9F9B-2C2E97A7FE07}" type="PERCENTAGE">
                      <a:rPr lang="en-US" baseline="0" smtClean="0"/>
                      <a:pPr>
                        <a:defRPr/>
                      </a:pPr>
                      <a:t>[PORCENTAJE]</a:t>
                    </a:fld>
                    <a:endParaRPr lang="en-US" baseline="0" dirty="0"/>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1"/>
              <c:showSerName val="0"/>
              <c:showPercent val="1"/>
              <c:showBubbleSize val="0"/>
              <c:extLst>
                <c:ext xmlns:c15="http://schemas.microsoft.com/office/drawing/2012/chart" uri="{CE6537A1-D6FC-4f65-9D91-7224C49458BB}">
                  <c15:layout>
                    <c:manualLayout>
                      <c:w val="0.23867977926500439"/>
                      <c:h val="0.16782470357151669"/>
                    </c:manualLayout>
                  </c15:layout>
                  <c15:dlblFieldTable/>
                  <c15:showDataLabelsRange val="0"/>
                </c:ext>
                <c:ext xmlns:c16="http://schemas.microsoft.com/office/drawing/2014/chart" uri="{C3380CC4-5D6E-409C-BE32-E72D297353CC}">
                  <c16:uniqueId val="{00000003-6910-4E67-B006-35192A1B5B46}"/>
                </c:ext>
              </c:extLst>
            </c:dLbl>
            <c:dLbl>
              <c:idx val="2"/>
              <c:layout>
                <c:manualLayout>
                  <c:x val="0.22265620374436906"/>
                  <c:y val="-0.31188059686548714"/>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21666753-EC4F-48BA-B96E-4C7264D3CC64}" type="CATEGORYNAME">
                      <a:rPr lang="en-US"/>
                      <a:pPr>
                        <a:defRPr/>
                      </a:pPr>
                      <a:t>[NOMBRE DE CATEGORÍA]</a:t>
                    </a:fld>
                    <a:r>
                      <a:rPr lang="en-US" baseline="0" dirty="0"/>
                      <a:t>, </a:t>
                    </a:r>
                  </a:p>
                  <a:p>
                    <a:pPr>
                      <a:defRPr/>
                    </a:pPr>
                    <a:fld id="{47F88D39-2D45-4897-A542-647E9F1ECE88}" type="VALUE">
                      <a:rPr lang="en-US" baseline="0"/>
                      <a:pPr>
                        <a:defRPr/>
                      </a:pPr>
                      <a:t>[VALOR]</a:t>
                    </a:fld>
                    <a:r>
                      <a:rPr lang="en-US" baseline="0" dirty="0"/>
                      <a:t>,</a:t>
                    </a:r>
                    <a:fld id="{915017EA-9324-4A79-8C0A-1F6B103425D5}" type="PERCENTAGE">
                      <a:rPr lang="en-US" baseline="0" smtClean="0"/>
                      <a:pPr>
                        <a:defRPr/>
                      </a:pPr>
                      <a:t>[PORCENTAJE]</a:t>
                    </a:fld>
                    <a:endParaRPr lang="en-US" baseline="0" dirty="0"/>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1"/>
              <c:showSerName val="0"/>
              <c:showPercent val="1"/>
              <c:showBubbleSize val="0"/>
              <c:extLst>
                <c:ext xmlns:c15="http://schemas.microsoft.com/office/drawing/2012/chart" uri="{CE6537A1-D6FC-4f65-9D91-7224C49458BB}">
                  <c15:layout>
                    <c:manualLayout>
                      <c:w val="0.27900857136165791"/>
                      <c:h val="0.21087964676387952"/>
                    </c:manualLayout>
                  </c15:layout>
                  <c15:dlblFieldTable/>
                  <c15:showDataLabelsRange val="0"/>
                </c:ext>
                <c:ext xmlns:c16="http://schemas.microsoft.com/office/drawing/2014/chart" uri="{C3380CC4-5D6E-409C-BE32-E72D297353CC}">
                  <c16:uniqueId val="{00000005-6910-4E67-B006-35192A1B5B4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SAE!$C$61:$C$63</c:f>
              <c:strCache>
                <c:ptCount val="3"/>
                <c:pt idx="0">
                  <c:v>Bancos Nacionales </c:v>
                </c:pt>
                <c:pt idx="1">
                  <c:v>Fic</c:v>
                </c:pt>
                <c:pt idx="2">
                  <c:v>CDT</c:v>
                </c:pt>
              </c:strCache>
            </c:strRef>
          </c:cat>
          <c:val>
            <c:numRef>
              <c:f>SAE!$D$61:$D$63</c:f>
              <c:numCache>
                <c:formatCode>_(* #,##0.00_);_(* \(#,##0.00\);_(* "-"??_);_(@_)</c:formatCode>
                <c:ptCount val="3"/>
                <c:pt idx="0">
                  <c:v>315</c:v>
                </c:pt>
                <c:pt idx="1">
                  <c:v>132</c:v>
                </c:pt>
                <c:pt idx="2">
                  <c:v>5052</c:v>
                </c:pt>
              </c:numCache>
            </c:numRef>
          </c:val>
          <c:extLst>
            <c:ext xmlns:c16="http://schemas.microsoft.com/office/drawing/2014/chart" uri="{C3380CC4-5D6E-409C-BE32-E72D297353CC}">
              <c16:uniqueId val="{00000006-6910-4E67-B006-35192A1B5B46}"/>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dirty="0"/>
              <a:t>RECURSOS TERCEROS PROYECTO PAZ JULIO 2018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SAE!$G$60</c:f>
              <c:strCache>
                <c:ptCount val="1"/>
                <c:pt idx="0">
                  <c:v>RECURSOS TERCEROS </c:v>
                </c:pt>
              </c:strCache>
            </c:strRef>
          </c:tx>
          <c:dPt>
            <c:idx val="0"/>
            <c:bubble3D val="0"/>
            <c:explosion val="36"/>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238-48B0-8A99-886B1F3CBD77}"/>
              </c:ext>
            </c:extLst>
          </c:dPt>
          <c:dPt>
            <c:idx val="1"/>
            <c:bubble3D val="0"/>
            <c:explosion val="31"/>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238-48B0-8A99-886B1F3CBD77}"/>
              </c:ext>
            </c:extLst>
          </c:dPt>
          <c:dPt>
            <c:idx val="2"/>
            <c:bubble3D val="0"/>
            <c:explosion val="2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238-48B0-8A99-886B1F3CBD77}"/>
              </c:ext>
            </c:extLst>
          </c:dPt>
          <c:dLbls>
            <c:dLbl>
              <c:idx val="0"/>
              <c:layout>
                <c:manualLayout>
                  <c:x val="-0.21126932667193943"/>
                  <c:y val="6.4873309654097933E-2"/>
                </c:manualLayout>
              </c:layout>
              <c:tx>
                <c:rich>
                  <a:bodyPr/>
                  <a:lstStyle/>
                  <a:p>
                    <a:fld id="{EE9329F6-CC95-4002-929F-28591BEA0B17}" type="CELLRANGE">
                      <a:rPr lang="en-US" baseline="0"/>
                      <a:pPr/>
                      <a:t>[CELLRANGE]</a:t>
                    </a:fld>
                    <a:r>
                      <a:rPr lang="en-US" baseline="0"/>
                      <a:t>, </a:t>
                    </a:r>
                    <a:fld id="{EED616E1-92BD-4001-A397-23C1DF180984}" type="VALUE">
                      <a:rPr lang="en-US" baseline="0"/>
                      <a:pPr/>
                      <a:t>[VALOR]</a:t>
                    </a:fld>
                    <a:r>
                      <a:rPr lang="en-US" baseline="0"/>
                      <a:t>, </a:t>
                    </a:r>
                    <a:fld id="{2AF9C460-EDD8-4B4E-BA72-EA2FFA80101B}" type="PERCENTAGE">
                      <a:rPr lang="en-US" baseline="0"/>
                      <a:pPr/>
                      <a:t>[PORCENTAJE]</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E238-48B0-8A99-886B1F3CBD77}"/>
                </c:ext>
              </c:extLst>
            </c:dLbl>
            <c:dLbl>
              <c:idx val="1"/>
              <c:layout>
                <c:manualLayout>
                  <c:x val="0.10530550155109412"/>
                  <c:y val="-0.18627714265086232"/>
                </c:manualLayout>
              </c:layout>
              <c:tx>
                <c:rich>
                  <a:bodyPr/>
                  <a:lstStyle/>
                  <a:p>
                    <a:fld id="{30D1C51D-FA5C-4F6F-BB7D-1E7529B7E658}" type="CELLRANGE">
                      <a:rPr lang="en-US" baseline="0"/>
                      <a:pPr/>
                      <a:t>[CELLRANGE]</a:t>
                    </a:fld>
                    <a:r>
                      <a:rPr lang="en-US" baseline="0"/>
                      <a:t>, </a:t>
                    </a:r>
                    <a:fld id="{B42A5661-61C5-4E43-BBE4-95DD7E89FD60}" type="VALUE">
                      <a:rPr lang="en-US" baseline="0"/>
                      <a:pPr/>
                      <a:t>[VALOR]</a:t>
                    </a:fld>
                    <a:r>
                      <a:rPr lang="en-US" baseline="0"/>
                      <a:t>, </a:t>
                    </a:r>
                    <a:fld id="{66F50C98-54BF-4ADF-8CAA-D98FCFA29330}" type="PERCENTAGE">
                      <a:rPr lang="en-US" baseline="0"/>
                      <a:pPr/>
                      <a:t>[PORCENTAJE]</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E238-48B0-8A99-886B1F3CBD77}"/>
                </c:ext>
              </c:extLst>
            </c:dLbl>
            <c:dLbl>
              <c:idx val="2"/>
              <c:layout>
                <c:manualLayout>
                  <c:x val="0.1242921115988473"/>
                  <c:y val="-0.24426847587447795"/>
                </c:manualLayout>
              </c:layout>
              <c:tx>
                <c:rich>
                  <a:bodyPr/>
                  <a:lstStyle/>
                  <a:p>
                    <a:endParaRPr lang="en-US" baseline="0"/>
                  </a:p>
                </c:rich>
              </c:tx>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238-48B0-8A99-886B1F3CBD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SAE!$F$61:$F$63</c:f>
              <c:strCache>
                <c:ptCount val="2"/>
                <c:pt idx="0">
                  <c:v>Bancos Nacionales </c:v>
                </c:pt>
                <c:pt idx="1">
                  <c:v>Fic</c:v>
                </c:pt>
              </c:strCache>
            </c:strRef>
          </c:cat>
          <c:val>
            <c:numRef>
              <c:f>SAE!$G$61:$G$63</c:f>
              <c:numCache>
                <c:formatCode>_(* #,##0.00_);_(* \(#,##0.00\);_(* "-"??_);_(@_)</c:formatCode>
                <c:ptCount val="3"/>
                <c:pt idx="0">
                  <c:v>312</c:v>
                </c:pt>
                <c:pt idx="1">
                  <c:v>6234</c:v>
                </c:pt>
              </c:numCache>
            </c:numRef>
          </c:val>
          <c:extLst>
            <c:ext xmlns:c15="http://schemas.microsoft.com/office/drawing/2012/chart" uri="{02D57815-91ED-43cb-92C2-25804820EDAC}">
              <c15:datalabelsRange>
                <c15:f>SAE!$F$61:$F$63</c15:f>
                <c15:dlblRangeCache>
                  <c:ptCount val="3"/>
                  <c:pt idx="0">
                    <c:v>Bancos Nacionales </c:v>
                  </c:pt>
                  <c:pt idx="1">
                    <c:v>Fic</c:v>
                  </c:pt>
                </c15:dlblRangeCache>
              </c15:datalabelsRange>
            </c:ext>
            <c:ext xmlns:c16="http://schemas.microsoft.com/office/drawing/2014/chart" uri="{C3380CC4-5D6E-409C-BE32-E72D297353CC}">
              <c16:uniqueId val="{00000006-E238-48B0-8A99-886B1F3CBD77}"/>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solid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CFC290"/>
            </a:solidFill>
            <a:ln>
              <a:noFill/>
            </a:ln>
            <a:effectLst/>
          </c:spPr>
          <c:invertIfNegative val="0"/>
          <c:dLbls>
            <c:dLbl>
              <c:idx val="0"/>
              <c:tx>
                <c:rich>
                  <a:bodyPr/>
                  <a:lstStyle/>
                  <a:p>
                    <a:r>
                      <a:rPr lang="en-US"/>
                      <a:t>77%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F15-410C-A7BA-3ACEB2C913D8}"/>
                </c:ext>
              </c:extLst>
            </c:dLbl>
            <c:dLbl>
              <c:idx val="1"/>
              <c:tx>
                <c:rich>
                  <a:bodyPr/>
                  <a:lstStyle/>
                  <a:p>
                    <a:r>
                      <a:rPr lang="en-US"/>
                      <a:t>14%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F15-410C-A7BA-3ACEB2C913D8}"/>
                </c:ext>
              </c:extLst>
            </c:dLbl>
            <c:dLbl>
              <c:idx val="2"/>
              <c:tx>
                <c:rich>
                  <a:bodyPr/>
                  <a:lstStyle/>
                  <a:p>
                    <a:r>
                      <a:rPr lang="en-US"/>
                      <a:t>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15-410C-A7BA-3ACEB2C913D8}"/>
                </c:ext>
              </c:extLst>
            </c:dLbl>
            <c:dLbl>
              <c:idx val="3"/>
              <c:tx>
                <c:rich>
                  <a:bodyPr/>
                  <a:lstStyle/>
                  <a:p>
                    <a:r>
                      <a:rPr lang="en-US"/>
                      <a:t>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15-410C-A7BA-3ACEB2C913D8}"/>
                </c:ext>
              </c:extLst>
            </c:dLbl>
            <c:dLbl>
              <c:idx val="4"/>
              <c:tx>
                <c:rich>
                  <a:bodyPr/>
                  <a:lstStyle/>
                  <a:p>
                    <a:r>
                      <a:rPr lang="en-US"/>
                      <a:t>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15-410C-A7BA-3ACEB2C913D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Hasta 500 Millones</c:v>
                </c:pt>
                <c:pt idx="1">
                  <c:v>Entre 500 y 1.000 millones</c:v>
                </c:pt>
                <c:pt idx="2">
                  <c:v>Entre 1.000 y 2.000 millones</c:v>
                </c:pt>
                <c:pt idx="3">
                  <c:v>Entre 2.000 y 3.000 millones</c:v>
                </c:pt>
                <c:pt idx="4">
                  <c:v>Mayor a 3.000 millones</c:v>
                </c:pt>
              </c:strCache>
            </c:strRef>
          </c:cat>
          <c:val>
            <c:numRef>
              <c:f>Hoja1!$B$2:$B$6</c:f>
              <c:numCache>
                <c:formatCode>General</c:formatCode>
                <c:ptCount val="5"/>
                <c:pt idx="0">
                  <c:v>370</c:v>
                </c:pt>
                <c:pt idx="1">
                  <c:v>67</c:v>
                </c:pt>
                <c:pt idx="2">
                  <c:v>29</c:v>
                </c:pt>
                <c:pt idx="3">
                  <c:v>2</c:v>
                </c:pt>
                <c:pt idx="4">
                  <c:v>13</c:v>
                </c:pt>
              </c:numCache>
            </c:numRef>
          </c:val>
          <c:extLst>
            <c:ext xmlns:c16="http://schemas.microsoft.com/office/drawing/2014/chart" uri="{C3380CC4-5D6E-409C-BE32-E72D297353CC}">
              <c16:uniqueId val="{00000005-8F15-410C-A7BA-3ACEB2C913D8}"/>
            </c:ext>
          </c:extLst>
        </c:ser>
        <c:dLbls>
          <c:showLegendKey val="0"/>
          <c:showVal val="0"/>
          <c:showCatName val="0"/>
          <c:showSerName val="0"/>
          <c:showPercent val="0"/>
          <c:showBubbleSize val="0"/>
        </c:dLbls>
        <c:gapWidth val="219"/>
        <c:overlap val="-27"/>
        <c:axId val="1940192208"/>
        <c:axId val="2036503904"/>
      </c:barChart>
      <c:catAx>
        <c:axId val="194019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36503904"/>
        <c:crosses val="autoZero"/>
        <c:auto val="1"/>
        <c:lblAlgn val="ctr"/>
        <c:lblOffset val="100"/>
        <c:noMultiLvlLbl val="0"/>
      </c:catAx>
      <c:valAx>
        <c:axId val="20365039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40192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7531130845366"/>
          <c:y val="5.5424895101343845E-2"/>
          <c:w val="0.87167737096033626"/>
          <c:h val="0.7723381767629639"/>
        </c:manualLayout>
      </c:layout>
      <c:barChart>
        <c:barDir val="col"/>
        <c:grouping val="clustered"/>
        <c:varyColors val="0"/>
        <c:ser>
          <c:idx val="0"/>
          <c:order val="0"/>
          <c:tx>
            <c:strRef>
              <c:f>Hoja1!$B$1</c:f>
              <c:strCache>
                <c:ptCount val="1"/>
                <c:pt idx="0">
                  <c:v>Serie 1</c:v>
                </c:pt>
              </c:strCache>
            </c:strRef>
          </c:tx>
          <c:spPr>
            <a:solidFill>
              <a:schemeClr val="accent6">
                <a:lumMod val="40000"/>
                <a:lumOff val="60000"/>
              </a:schemeClr>
            </a:solidFill>
            <a:ln>
              <a:solidFill>
                <a:schemeClr val="accent6">
                  <a:lumMod val="40000"/>
                  <a:lumOff val="60000"/>
                </a:schemeClr>
              </a:solidFill>
            </a:ln>
            <a:effectLst/>
          </c:spPr>
          <c:invertIfNegative val="0"/>
          <c:dLbls>
            <c:dLbl>
              <c:idx val="0"/>
              <c:tx>
                <c:rich>
                  <a:bodyPr/>
                  <a:lstStyle/>
                  <a:p>
                    <a:r>
                      <a:rPr lang="en-US" dirty="0"/>
                      <a:t>57%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2F-488C-BC13-55460E30ABE2}"/>
                </c:ext>
              </c:extLst>
            </c:dLbl>
            <c:dLbl>
              <c:idx val="1"/>
              <c:tx>
                <c:rich>
                  <a:bodyPr/>
                  <a:lstStyle/>
                  <a:p>
                    <a:r>
                      <a:rPr lang="en-US" dirty="0"/>
                      <a:t>17%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2F-488C-BC13-55460E30ABE2}"/>
                </c:ext>
              </c:extLst>
            </c:dLbl>
            <c:dLbl>
              <c:idx val="2"/>
              <c:tx>
                <c:rich>
                  <a:bodyPr/>
                  <a:lstStyle/>
                  <a:p>
                    <a:r>
                      <a:rPr lang="en-US" dirty="0"/>
                      <a:t>14%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2F-488C-BC13-55460E30ABE2}"/>
                </c:ext>
              </c:extLst>
            </c:dLbl>
            <c:dLbl>
              <c:idx val="3"/>
              <c:tx>
                <c:rich>
                  <a:bodyPr/>
                  <a:lstStyle/>
                  <a:p>
                    <a:r>
                      <a:rPr lang="en-US" dirty="0"/>
                      <a:t>11%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2F-488C-BC13-55460E30ABE2}"/>
                </c:ext>
              </c:extLst>
            </c:dLbl>
            <c:dLbl>
              <c:idx val="4"/>
              <c:tx>
                <c:rich>
                  <a:bodyPr/>
                  <a:lstStyle/>
                  <a:p>
                    <a:r>
                      <a:rPr lang="en-US" dirty="0"/>
                      <a:t>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72F-488C-BC13-55460E30ABE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Mayor a 3.000 millones</c:v>
                </c:pt>
                <c:pt idx="1">
                  <c:v>Hasta 500 Millones</c:v>
                </c:pt>
                <c:pt idx="2">
                  <c:v>Entre 500 y 1.000 millones</c:v>
                </c:pt>
                <c:pt idx="3">
                  <c:v>Entre 1.000 y 2.000 millones</c:v>
                </c:pt>
                <c:pt idx="4">
                  <c:v>Entre 2.000 y 3.000 millones</c:v>
                </c:pt>
              </c:strCache>
            </c:strRef>
          </c:cat>
          <c:val>
            <c:numRef>
              <c:f>Hoja1!$B$2:$B$6</c:f>
              <c:numCache>
                <c:formatCode>"$"\ #,##0,,</c:formatCode>
                <c:ptCount val="5"/>
                <c:pt idx="0">
                  <c:v>204146741880</c:v>
                </c:pt>
                <c:pt idx="1">
                  <c:v>60368984556</c:v>
                </c:pt>
                <c:pt idx="2">
                  <c:v>49226438115.080002</c:v>
                </c:pt>
                <c:pt idx="3">
                  <c:v>40079383298</c:v>
                </c:pt>
                <c:pt idx="4">
                  <c:v>4526365600</c:v>
                </c:pt>
              </c:numCache>
            </c:numRef>
          </c:val>
          <c:extLst>
            <c:ext xmlns:c16="http://schemas.microsoft.com/office/drawing/2014/chart" uri="{C3380CC4-5D6E-409C-BE32-E72D297353CC}">
              <c16:uniqueId val="{00000005-172F-488C-BC13-55460E30ABE2}"/>
            </c:ext>
          </c:extLst>
        </c:ser>
        <c:dLbls>
          <c:showLegendKey val="0"/>
          <c:showVal val="0"/>
          <c:showCatName val="0"/>
          <c:showSerName val="0"/>
          <c:showPercent val="0"/>
          <c:showBubbleSize val="0"/>
        </c:dLbls>
        <c:gapWidth val="219"/>
        <c:overlap val="-27"/>
        <c:axId val="2036494112"/>
        <c:axId val="2036494656"/>
      </c:barChart>
      <c:catAx>
        <c:axId val="203649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36494656"/>
        <c:crosses val="autoZero"/>
        <c:auto val="1"/>
        <c:lblAlgn val="ctr"/>
        <c:lblOffset val="100"/>
        <c:noMultiLvlLbl val="0"/>
      </c:catAx>
      <c:valAx>
        <c:axId val="2036494656"/>
        <c:scaling>
          <c:orientation val="minMax"/>
        </c:scaling>
        <c:delete val="0"/>
        <c:axPos val="l"/>
        <c:numFmt formatCode="&quot;$&quot;\ #,##0,,;\-&quot;$&quot;\ #,##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36494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es-CO"/>
              <a:t>Estadistica General Activos por mes</a:t>
            </a: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Hoja5!$C$1</c:f>
              <c:strCache>
                <c:ptCount val="1"/>
                <c:pt idx="0">
                  <c:v>Bienes Comunicados</c:v>
                </c:pt>
              </c:strCache>
            </c:strRef>
          </c:tx>
          <c:spPr>
            <a:pattFill prst="narHorz">
              <a:fgClr>
                <a:schemeClr val="accent6"/>
              </a:fgClr>
              <a:bgClr>
                <a:schemeClr val="accent6">
                  <a:lumMod val="20000"/>
                  <a:lumOff val="80000"/>
                </a:schemeClr>
              </a:bgClr>
            </a:pattFill>
            <a:ln>
              <a:noFill/>
            </a:ln>
            <a:effectLst>
              <a:innerShdw blurRad="114300">
                <a:schemeClr val="accent6"/>
              </a:innerShdw>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Hoja5!$B$2:$B$15</c:f>
              <c:strCache>
                <c:ptCount val="14"/>
                <c:pt idx="0">
                  <c:v>Julio </c:v>
                </c:pt>
                <c:pt idx="1">
                  <c:v>Agosto</c:v>
                </c:pt>
                <c:pt idx="2">
                  <c:v>Septiembre</c:v>
                </c:pt>
                <c:pt idx="3">
                  <c:v>Octubre</c:v>
                </c:pt>
                <c:pt idx="4">
                  <c:v>Noviembre</c:v>
                </c:pt>
                <c:pt idx="5">
                  <c:v>Diciembre</c:v>
                </c:pt>
                <c:pt idx="6">
                  <c:v>Enero</c:v>
                </c:pt>
                <c:pt idx="7">
                  <c:v>Febrero</c:v>
                </c:pt>
                <c:pt idx="8">
                  <c:v>Marzo</c:v>
                </c:pt>
                <c:pt idx="9">
                  <c:v>Abril</c:v>
                </c:pt>
                <c:pt idx="10">
                  <c:v>Mayo </c:v>
                </c:pt>
                <c:pt idx="11">
                  <c:v>Junio</c:v>
                </c:pt>
                <c:pt idx="12">
                  <c:v>Julio </c:v>
                </c:pt>
                <c:pt idx="13">
                  <c:v>Agosto</c:v>
                </c:pt>
              </c:strCache>
            </c:strRef>
          </c:cat>
          <c:val>
            <c:numRef>
              <c:f>Hoja5!$C$2:$C$15</c:f>
              <c:numCache>
                <c:formatCode>0</c:formatCode>
                <c:ptCount val="14"/>
                <c:pt idx="0" formatCode="General">
                  <c:v>66</c:v>
                </c:pt>
                <c:pt idx="1">
                  <c:v>3561</c:v>
                </c:pt>
                <c:pt idx="2" formatCode="General">
                  <c:v>273</c:v>
                </c:pt>
                <c:pt idx="3" formatCode="General">
                  <c:v>525</c:v>
                </c:pt>
                <c:pt idx="4" formatCode="General">
                  <c:v>3636</c:v>
                </c:pt>
                <c:pt idx="5" formatCode="General">
                  <c:v>1828</c:v>
                </c:pt>
                <c:pt idx="6" formatCode="General">
                  <c:v>474</c:v>
                </c:pt>
                <c:pt idx="7" formatCode="General">
                  <c:v>907</c:v>
                </c:pt>
                <c:pt idx="8" formatCode="General">
                  <c:v>172</c:v>
                </c:pt>
                <c:pt idx="9" formatCode="General">
                  <c:v>276</c:v>
                </c:pt>
                <c:pt idx="10" formatCode="General">
                  <c:v>217</c:v>
                </c:pt>
                <c:pt idx="11" formatCode="General">
                  <c:v>1205</c:v>
                </c:pt>
                <c:pt idx="12" formatCode="General">
                  <c:v>1360</c:v>
                </c:pt>
                <c:pt idx="13" formatCode="General">
                  <c:v>61</c:v>
                </c:pt>
              </c:numCache>
            </c:numRef>
          </c:val>
          <c:extLst>
            <c:ext xmlns:c16="http://schemas.microsoft.com/office/drawing/2014/chart" uri="{C3380CC4-5D6E-409C-BE32-E72D297353CC}">
              <c16:uniqueId val="{00000000-256E-440E-A48C-BD3C5D564CE0}"/>
            </c:ext>
          </c:extLst>
        </c:ser>
        <c:ser>
          <c:idx val="1"/>
          <c:order val="1"/>
          <c:tx>
            <c:strRef>
              <c:f>Hoja5!$D$1</c:f>
              <c:strCache>
                <c:ptCount val="1"/>
                <c:pt idx="0">
                  <c:v>Bienes Materializados</c:v>
                </c:pt>
              </c:strCache>
            </c:strRef>
          </c:tx>
          <c:spPr>
            <a:pattFill prst="narHorz">
              <a:fgClr>
                <a:schemeClr val="accent5"/>
              </a:fgClr>
              <a:bgClr>
                <a:schemeClr val="accent5">
                  <a:lumMod val="20000"/>
                  <a:lumOff val="80000"/>
                </a:schemeClr>
              </a:bgClr>
            </a:pattFill>
            <a:ln>
              <a:noFill/>
            </a:ln>
            <a:effectLst>
              <a:innerShdw blurRad="114300">
                <a:schemeClr val="accent5"/>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Hoja5!$B$2:$B$15</c:f>
              <c:strCache>
                <c:ptCount val="14"/>
                <c:pt idx="0">
                  <c:v>Julio </c:v>
                </c:pt>
                <c:pt idx="1">
                  <c:v>Agosto</c:v>
                </c:pt>
                <c:pt idx="2">
                  <c:v>Septiembre</c:v>
                </c:pt>
                <c:pt idx="3">
                  <c:v>Octubre</c:v>
                </c:pt>
                <c:pt idx="4">
                  <c:v>Noviembre</c:v>
                </c:pt>
                <c:pt idx="5">
                  <c:v>Diciembre</c:v>
                </c:pt>
                <c:pt idx="6">
                  <c:v>Enero</c:v>
                </c:pt>
                <c:pt idx="7">
                  <c:v>Febrero</c:v>
                </c:pt>
                <c:pt idx="8">
                  <c:v>Marzo</c:v>
                </c:pt>
                <c:pt idx="9">
                  <c:v>Abril</c:v>
                </c:pt>
                <c:pt idx="10">
                  <c:v>Mayo </c:v>
                </c:pt>
                <c:pt idx="11">
                  <c:v>Junio</c:v>
                </c:pt>
                <c:pt idx="12">
                  <c:v>Julio </c:v>
                </c:pt>
                <c:pt idx="13">
                  <c:v>Agosto</c:v>
                </c:pt>
              </c:strCache>
            </c:strRef>
          </c:cat>
          <c:val>
            <c:numRef>
              <c:f>Hoja5!$D$2:$D$15</c:f>
              <c:numCache>
                <c:formatCode>0</c:formatCode>
                <c:ptCount val="14"/>
                <c:pt idx="0" formatCode="General">
                  <c:v>412</c:v>
                </c:pt>
                <c:pt idx="1">
                  <c:v>2302</c:v>
                </c:pt>
                <c:pt idx="2" formatCode="General">
                  <c:v>196</c:v>
                </c:pt>
                <c:pt idx="3" formatCode="General">
                  <c:v>174</c:v>
                </c:pt>
                <c:pt idx="4" formatCode="General">
                  <c:v>1583</c:v>
                </c:pt>
                <c:pt idx="5" formatCode="General">
                  <c:v>1059</c:v>
                </c:pt>
                <c:pt idx="6" formatCode="General">
                  <c:v>314</c:v>
                </c:pt>
                <c:pt idx="7" formatCode="General">
                  <c:v>367</c:v>
                </c:pt>
                <c:pt idx="8" formatCode="General">
                  <c:v>136</c:v>
                </c:pt>
                <c:pt idx="9" formatCode="General">
                  <c:v>206</c:v>
                </c:pt>
                <c:pt idx="10" formatCode="General">
                  <c:v>136</c:v>
                </c:pt>
                <c:pt idx="11" formatCode="General">
                  <c:v>755</c:v>
                </c:pt>
                <c:pt idx="12" formatCode="General">
                  <c:v>996</c:v>
                </c:pt>
                <c:pt idx="13" formatCode="General">
                  <c:v>36</c:v>
                </c:pt>
              </c:numCache>
            </c:numRef>
          </c:val>
          <c:extLst>
            <c:ext xmlns:c16="http://schemas.microsoft.com/office/drawing/2014/chart" uri="{C3380CC4-5D6E-409C-BE32-E72D297353CC}">
              <c16:uniqueId val="{00000001-256E-440E-A48C-BD3C5D564CE0}"/>
            </c:ext>
          </c:extLst>
        </c:ser>
        <c:dLbls>
          <c:dLblPos val="outEnd"/>
          <c:showLegendKey val="0"/>
          <c:showVal val="1"/>
          <c:showCatName val="0"/>
          <c:showSerName val="0"/>
          <c:showPercent val="0"/>
          <c:showBubbleSize val="0"/>
        </c:dLbls>
        <c:gapWidth val="164"/>
        <c:overlap val="-22"/>
        <c:axId val="1915836576"/>
        <c:axId val="1915837120"/>
      </c:barChart>
      <c:catAx>
        <c:axId val="1915836576"/>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15837120"/>
        <c:crosses val="autoZero"/>
        <c:auto val="1"/>
        <c:lblAlgn val="ctr"/>
        <c:lblOffset val="100"/>
        <c:noMultiLvlLbl val="0"/>
      </c:catAx>
      <c:valAx>
        <c:axId val="19158371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158365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2FC908-9D36-4FBF-8C60-7C90E5A05333}"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s-CO"/>
        </a:p>
      </dgm:t>
    </dgm:pt>
    <dgm:pt modelId="{B9CA5E9D-F2B7-4E5C-A280-C79529AD9E69}">
      <dgm:prSet phldrT="[Texto]" custT="1"/>
      <dgm:spPr/>
      <dgm:t>
        <a:bodyPr/>
        <a:lstStyle/>
        <a:p>
          <a:r>
            <a:rPr lang="es-CO" sz="1200" b="1"/>
            <a:t>COMITÉ DIRECTIVO</a:t>
          </a:r>
        </a:p>
        <a:p>
          <a:r>
            <a:rPr lang="es-CO" sz="1200"/>
            <a:t>Sergio Jordan-VP Financiero- SAE/Antonio Olaya-Jefe Oficina Gestión de la Información-SAE</a:t>
          </a:r>
        </a:p>
        <a:p>
          <a:r>
            <a:rPr lang="es-CO" sz="1200"/>
            <a:t>Humberto Espinosa-</a:t>
          </a:r>
          <a:r>
            <a:rPr lang="es-CO" sz="1200" err="1"/>
            <a:t>Gte</a:t>
          </a:r>
          <a:r>
            <a:rPr lang="es-CO" sz="1200"/>
            <a:t> SEVEN/Javier Neira-</a:t>
          </a:r>
          <a:r>
            <a:rPr lang="es-CO" sz="1200" err="1"/>
            <a:t>Gte</a:t>
          </a:r>
          <a:r>
            <a:rPr lang="es-CO" sz="1200"/>
            <a:t> KACTUS/Claudia Alejandra Guzmán-Gerente Implantación SEVEN ERP/Javier Castro-Gerente Implantación  KACTUS/Nancy Álvarez-PMO Digital </a:t>
          </a:r>
          <a:r>
            <a:rPr lang="es-CO" sz="1200" err="1"/>
            <a:t>Ware</a:t>
          </a:r>
          <a:endParaRPr lang="es-CO" sz="1200"/>
        </a:p>
      </dgm:t>
    </dgm:pt>
    <dgm:pt modelId="{CDD4884A-313A-48A9-9F9A-ABCF749DD781}" type="parTrans" cxnId="{2E5A145A-EB62-4C4F-8904-C827549D0CF4}">
      <dgm:prSet/>
      <dgm:spPr/>
      <dgm:t>
        <a:bodyPr/>
        <a:lstStyle/>
        <a:p>
          <a:endParaRPr lang="es-CO" sz="1200"/>
        </a:p>
      </dgm:t>
    </dgm:pt>
    <dgm:pt modelId="{02130DAF-D691-4B75-9CA2-F63194AFCE79}" type="sibTrans" cxnId="{2E5A145A-EB62-4C4F-8904-C827549D0CF4}">
      <dgm:prSet/>
      <dgm:spPr/>
      <dgm:t>
        <a:bodyPr/>
        <a:lstStyle/>
        <a:p>
          <a:endParaRPr lang="es-CO" sz="1200"/>
        </a:p>
      </dgm:t>
    </dgm:pt>
    <dgm:pt modelId="{F3AEDB7C-F717-452F-BF79-992539016CBE}">
      <dgm:prSet phldrT="[Texto]" custT="1"/>
      <dgm:spPr>
        <a:solidFill>
          <a:srgbClr val="92D050"/>
        </a:solidFill>
      </dgm:spPr>
      <dgm:t>
        <a:bodyPr/>
        <a:lstStyle/>
        <a:p>
          <a:r>
            <a:rPr lang="es-CO" sz="1200"/>
            <a:t>Gerente de Proyecto SAE</a:t>
          </a:r>
        </a:p>
        <a:p>
          <a:r>
            <a:rPr lang="es-CO" sz="1200"/>
            <a:t>Pedro García</a:t>
          </a:r>
        </a:p>
      </dgm:t>
    </dgm:pt>
    <dgm:pt modelId="{0D32BE80-64BD-4CE6-8259-4E0F9BE9DFFF}" type="parTrans" cxnId="{36C92D38-A00C-497C-BC59-0B8D2B0BB347}">
      <dgm:prSet custT="1"/>
      <dgm:spPr/>
      <dgm:t>
        <a:bodyPr/>
        <a:lstStyle/>
        <a:p>
          <a:endParaRPr lang="es-CO" sz="1200"/>
        </a:p>
      </dgm:t>
    </dgm:pt>
    <dgm:pt modelId="{99B01BD1-C839-4B86-82A5-D540FA6BCBB2}" type="sibTrans" cxnId="{36C92D38-A00C-497C-BC59-0B8D2B0BB347}">
      <dgm:prSet/>
      <dgm:spPr/>
      <dgm:t>
        <a:bodyPr/>
        <a:lstStyle/>
        <a:p>
          <a:endParaRPr lang="es-CO" sz="1200"/>
        </a:p>
      </dgm:t>
    </dgm:pt>
    <dgm:pt modelId="{7E9AADD3-5841-404B-B5CF-D643C89BC263}">
      <dgm:prSet custT="1"/>
      <dgm:spPr>
        <a:solidFill>
          <a:schemeClr val="accent2"/>
        </a:solidFill>
      </dgm:spPr>
      <dgm:t>
        <a:bodyPr vert="vert270"/>
        <a:lstStyle/>
        <a:p>
          <a:pPr algn="ctr"/>
          <a:r>
            <a:rPr lang="es-CO" sz="1200" err="1"/>
            <a:t>Sizing</a:t>
          </a:r>
          <a:r>
            <a:rPr lang="es-CO" sz="1200"/>
            <a:t>- (Configuración /Instalación)Carlos Cantor</a:t>
          </a:r>
        </a:p>
      </dgm:t>
    </dgm:pt>
    <dgm:pt modelId="{1275B375-EB71-44EF-A6B8-40BD7646805B}" type="parTrans" cxnId="{5EBE67D4-A63A-4E9B-B461-917A18FCF028}">
      <dgm:prSet custT="1"/>
      <dgm:spPr/>
      <dgm:t>
        <a:bodyPr/>
        <a:lstStyle/>
        <a:p>
          <a:endParaRPr lang="es-CO" sz="1200"/>
        </a:p>
      </dgm:t>
    </dgm:pt>
    <dgm:pt modelId="{EA219F4F-2BB3-4FCC-B5C2-340F15AE6A9F}" type="sibTrans" cxnId="{5EBE67D4-A63A-4E9B-B461-917A18FCF028}">
      <dgm:prSet/>
      <dgm:spPr/>
      <dgm:t>
        <a:bodyPr/>
        <a:lstStyle/>
        <a:p>
          <a:endParaRPr lang="es-CO" sz="1200"/>
        </a:p>
      </dgm:t>
    </dgm:pt>
    <dgm:pt modelId="{48F0B25F-1033-4E77-A5FB-DAAF00A25F25}">
      <dgm:prSet custT="1"/>
      <dgm:spPr>
        <a:solidFill>
          <a:schemeClr val="accent5">
            <a:lumMod val="75000"/>
          </a:schemeClr>
        </a:solidFill>
      </dgm:spPr>
      <dgm:t>
        <a:bodyPr vert="vert270"/>
        <a:lstStyle/>
        <a:p>
          <a:r>
            <a:rPr lang="es-CO" sz="1200"/>
            <a:t>Líder de Infraestructura</a:t>
          </a:r>
        </a:p>
      </dgm:t>
    </dgm:pt>
    <dgm:pt modelId="{73E3DA25-1BCE-41B6-8EF9-EC7CCD68DB64}" type="parTrans" cxnId="{B8071AC7-096C-46CE-AB56-62023CBE8F06}">
      <dgm:prSet custT="1"/>
      <dgm:spPr/>
      <dgm:t>
        <a:bodyPr/>
        <a:lstStyle/>
        <a:p>
          <a:endParaRPr lang="es-CO" sz="1200"/>
        </a:p>
      </dgm:t>
    </dgm:pt>
    <dgm:pt modelId="{69CBA008-6648-471B-A32B-A023BBC8625D}" type="sibTrans" cxnId="{B8071AC7-096C-46CE-AB56-62023CBE8F06}">
      <dgm:prSet/>
      <dgm:spPr/>
      <dgm:t>
        <a:bodyPr/>
        <a:lstStyle/>
        <a:p>
          <a:endParaRPr lang="es-CO" sz="1200"/>
        </a:p>
      </dgm:t>
    </dgm:pt>
    <dgm:pt modelId="{EC8D2E6C-D6F6-44A5-9A8C-7F871D29191C}">
      <dgm:prSet custT="1"/>
      <dgm:spPr>
        <a:solidFill>
          <a:schemeClr val="accent2"/>
        </a:solidFill>
      </dgm:spPr>
      <dgm:t>
        <a:bodyPr vert="vert270"/>
        <a:lstStyle/>
        <a:p>
          <a:r>
            <a:rPr lang="es-CO" sz="1200"/>
            <a:t>Consultores Administrativos-Comerciales</a:t>
          </a:r>
        </a:p>
      </dgm:t>
    </dgm:pt>
    <dgm:pt modelId="{54931D60-2852-489B-AED7-2A29C573E7B2}" type="parTrans" cxnId="{FABF3F05-46E6-4551-B176-B5FF7A7734E8}">
      <dgm:prSet custT="1"/>
      <dgm:spPr/>
      <dgm:t>
        <a:bodyPr/>
        <a:lstStyle/>
        <a:p>
          <a:endParaRPr lang="es-CO" sz="1200"/>
        </a:p>
      </dgm:t>
    </dgm:pt>
    <dgm:pt modelId="{59FBFB2C-4E84-4661-91B5-274F500DA34A}" type="sibTrans" cxnId="{FABF3F05-46E6-4551-B176-B5FF7A7734E8}">
      <dgm:prSet/>
      <dgm:spPr/>
      <dgm:t>
        <a:bodyPr/>
        <a:lstStyle/>
        <a:p>
          <a:endParaRPr lang="es-CO" sz="1200"/>
        </a:p>
      </dgm:t>
    </dgm:pt>
    <dgm:pt modelId="{222B0912-3EC8-4AF2-AEC7-A68880F1A806}">
      <dgm:prSet custT="1"/>
      <dgm:spPr>
        <a:solidFill>
          <a:schemeClr val="accent2"/>
        </a:solidFill>
      </dgm:spPr>
      <dgm:t>
        <a:bodyPr vert="vert270"/>
        <a:lstStyle/>
        <a:p>
          <a:r>
            <a:rPr lang="es-CO" sz="1200"/>
            <a:t>Consultor Técnico Integración</a:t>
          </a:r>
        </a:p>
      </dgm:t>
    </dgm:pt>
    <dgm:pt modelId="{66D310B9-2A98-4C74-832A-A8CC4E737BAF}" type="parTrans" cxnId="{4BB7E526-41D9-40CF-9C62-6174D69BD719}">
      <dgm:prSet custT="1"/>
      <dgm:spPr/>
      <dgm:t>
        <a:bodyPr/>
        <a:lstStyle/>
        <a:p>
          <a:endParaRPr lang="es-CO" sz="1200"/>
        </a:p>
      </dgm:t>
    </dgm:pt>
    <dgm:pt modelId="{49052A25-D38B-4AFA-8688-8E623C2A2DEB}" type="sibTrans" cxnId="{4BB7E526-41D9-40CF-9C62-6174D69BD719}">
      <dgm:prSet/>
      <dgm:spPr/>
      <dgm:t>
        <a:bodyPr/>
        <a:lstStyle/>
        <a:p>
          <a:endParaRPr lang="es-CO" sz="1200"/>
        </a:p>
      </dgm:t>
    </dgm:pt>
    <dgm:pt modelId="{225EF80B-0608-4E7A-8D05-327A8A5DA218}">
      <dgm:prSet custT="1"/>
      <dgm:spPr>
        <a:solidFill>
          <a:schemeClr val="accent2"/>
        </a:solidFill>
      </dgm:spPr>
      <dgm:t>
        <a:bodyPr vert="vert270"/>
        <a:lstStyle/>
        <a:p>
          <a:r>
            <a:rPr lang="es-CO" sz="1200"/>
            <a:t>Consultor Gestión del Cambio</a:t>
          </a:r>
        </a:p>
      </dgm:t>
    </dgm:pt>
    <dgm:pt modelId="{24E568E6-6F0F-4857-B6ED-503177F5C2A0}" type="parTrans" cxnId="{3C9606A0-62A1-4826-94CB-DF4BFDC79B4E}">
      <dgm:prSet custT="1"/>
      <dgm:spPr/>
      <dgm:t>
        <a:bodyPr/>
        <a:lstStyle/>
        <a:p>
          <a:endParaRPr lang="es-CO" sz="1200"/>
        </a:p>
      </dgm:t>
    </dgm:pt>
    <dgm:pt modelId="{A9AF025B-295D-42C3-85E1-43D2431854F0}" type="sibTrans" cxnId="{3C9606A0-62A1-4826-94CB-DF4BFDC79B4E}">
      <dgm:prSet/>
      <dgm:spPr/>
      <dgm:t>
        <a:bodyPr/>
        <a:lstStyle/>
        <a:p>
          <a:endParaRPr lang="es-CO" sz="1200"/>
        </a:p>
      </dgm:t>
    </dgm:pt>
    <dgm:pt modelId="{43DC9E31-30E2-41B5-A2E1-7AC7696B4ABE}">
      <dgm:prSet custT="1"/>
      <dgm:spPr>
        <a:solidFill>
          <a:schemeClr val="accent2"/>
        </a:solidFill>
      </dgm:spPr>
      <dgm:t>
        <a:bodyPr vert="vert270"/>
        <a:lstStyle/>
        <a:p>
          <a:r>
            <a:rPr lang="es-CO" sz="1200"/>
            <a:t>Consultor Inteligencia de Negocios</a:t>
          </a:r>
        </a:p>
      </dgm:t>
    </dgm:pt>
    <dgm:pt modelId="{C0E50051-C9EC-475F-8A8E-4C42636335F8}" type="parTrans" cxnId="{58B2CCA1-CD30-4AEC-A365-877DE9A4BA19}">
      <dgm:prSet custT="1"/>
      <dgm:spPr/>
      <dgm:t>
        <a:bodyPr/>
        <a:lstStyle/>
        <a:p>
          <a:endParaRPr lang="es-CO" sz="1200"/>
        </a:p>
      </dgm:t>
    </dgm:pt>
    <dgm:pt modelId="{AD0B0177-04BD-4B65-96D4-3146123CA58B}" type="sibTrans" cxnId="{58B2CCA1-CD30-4AEC-A365-877DE9A4BA19}">
      <dgm:prSet/>
      <dgm:spPr/>
      <dgm:t>
        <a:bodyPr/>
        <a:lstStyle/>
        <a:p>
          <a:endParaRPr lang="es-CO" sz="1200"/>
        </a:p>
      </dgm:t>
    </dgm:pt>
    <dgm:pt modelId="{6025F9FF-F9E5-4E04-A923-721D6AF8CFD7}">
      <dgm:prSet custT="1"/>
      <dgm:spPr>
        <a:solidFill>
          <a:schemeClr val="accent2"/>
        </a:solidFill>
      </dgm:spPr>
      <dgm:t>
        <a:bodyPr vert="vert270"/>
        <a:lstStyle/>
        <a:p>
          <a:r>
            <a:rPr lang="es-CO" sz="1200"/>
            <a:t>Consultor Procesos</a:t>
          </a:r>
        </a:p>
      </dgm:t>
    </dgm:pt>
    <dgm:pt modelId="{7A99EBDF-9868-4EF4-8E8A-48519379F748}" type="parTrans" cxnId="{C00FCEE9-DBB1-4708-A94D-4CCD23FA97A9}">
      <dgm:prSet custT="1"/>
      <dgm:spPr/>
      <dgm:t>
        <a:bodyPr/>
        <a:lstStyle/>
        <a:p>
          <a:endParaRPr lang="es-CO" sz="1200"/>
        </a:p>
      </dgm:t>
    </dgm:pt>
    <dgm:pt modelId="{403DB73D-30AE-4ABD-BCF0-96CC0618872A}" type="sibTrans" cxnId="{C00FCEE9-DBB1-4708-A94D-4CCD23FA97A9}">
      <dgm:prSet/>
      <dgm:spPr/>
      <dgm:t>
        <a:bodyPr/>
        <a:lstStyle/>
        <a:p>
          <a:endParaRPr lang="es-CO" sz="1200"/>
        </a:p>
      </dgm:t>
    </dgm:pt>
    <dgm:pt modelId="{440A40BF-6B24-4AA7-874F-A9F0F62505ED}">
      <dgm:prSet custT="1"/>
      <dgm:spPr>
        <a:solidFill>
          <a:schemeClr val="accent5">
            <a:lumMod val="75000"/>
          </a:schemeClr>
        </a:solidFill>
      </dgm:spPr>
      <dgm:t>
        <a:bodyPr vert="vert270"/>
        <a:lstStyle/>
        <a:p>
          <a:r>
            <a:rPr lang="es-CO" sz="1200"/>
            <a:t>Líder Funcional  Contratos </a:t>
          </a:r>
        </a:p>
      </dgm:t>
    </dgm:pt>
    <dgm:pt modelId="{20DA791B-3FF3-4AF7-BAE5-B658B6AA6FA8}" type="parTrans" cxnId="{5C089B43-C24B-41E7-BFA2-1C38C5B14DF7}">
      <dgm:prSet custT="1"/>
      <dgm:spPr/>
      <dgm:t>
        <a:bodyPr/>
        <a:lstStyle/>
        <a:p>
          <a:endParaRPr lang="es-CO" sz="1200"/>
        </a:p>
      </dgm:t>
    </dgm:pt>
    <dgm:pt modelId="{5AA8D083-6907-44FD-ABAE-2EA46606B08F}" type="sibTrans" cxnId="{5C089B43-C24B-41E7-BFA2-1C38C5B14DF7}">
      <dgm:prSet/>
      <dgm:spPr/>
      <dgm:t>
        <a:bodyPr/>
        <a:lstStyle/>
        <a:p>
          <a:endParaRPr lang="es-CO" sz="1200"/>
        </a:p>
      </dgm:t>
    </dgm:pt>
    <dgm:pt modelId="{D6DFC1F7-BD82-45A3-A136-643F1A3574DB}">
      <dgm:prSet custT="1"/>
      <dgm:spPr>
        <a:solidFill>
          <a:schemeClr val="accent5">
            <a:lumMod val="75000"/>
          </a:schemeClr>
        </a:solidFill>
      </dgm:spPr>
      <dgm:t>
        <a:bodyPr vert="vert270"/>
        <a:lstStyle/>
        <a:p>
          <a:r>
            <a:rPr lang="es-CO" sz="1200"/>
            <a:t>Líder Funcional  CRM /Cuentas por Cobrar</a:t>
          </a:r>
        </a:p>
      </dgm:t>
    </dgm:pt>
    <dgm:pt modelId="{2DD4CEFD-FA21-408D-BD43-84EE45AC6D7C}" type="parTrans" cxnId="{54D2DEFB-B065-4EB0-A07C-8642C6DA7020}">
      <dgm:prSet custT="1"/>
      <dgm:spPr/>
      <dgm:t>
        <a:bodyPr/>
        <a:lstStyle/>
        <a:p>
          <a:endParaRPr lang="es-CO" sz="1200"/>
        </a:p>
      </dgm:t>
    </dgm:pt>
    <dgm:pt modelId="{C5973ABE-585A-4BEB-B562-DF0F3BE1C3A1}" type="sibTrans" cxnId="{54D2DEFB-B065-4EB0-A07C-8642C6DA7020}">
      <dgm:prSet/>
      <dgm:spPr/>
      <dgm:t>
        <a:bodyPr/>
        <a:lstStyle/>
        <a:p>
          <a:endParaRPr lang="es-CO" sz="1200"/>
        </a:p>
      </dgm:t>
    </dgm:pt>
    <dgm:pt modelId="{D7521136-1F8A-47E1-967C-85C666AD85CB}">
      <dgm:prSet custT="1"/>
      <dgm:spPr>
        <a:solidFill>
          <a:schemeClr val="accent5">
            <a:lumMod val="75000"/>
          </a:schemeClr>
        </a:solidFill>
      </dgm:spPr>
      <dgm:t>
        <a:bodyPr vert="vert270"/>
        <a:lstStyle/>
        <a:p>
          <a:r>
            <a:rPr lang="es-CO" sz="1200"/>
            <a:t>Líder de Integración</a:t>
          </a:r>
        </a:p>
      </dgm:t>
    </dgm:pt>
    <dgm:pt modelId="{F3666D21-636F-4253-B7D6-FF11317E42B5}" type="parTrans" cxnId="{254F994D-E0D4-4B05-BADB-2DA6C178DE40}">
      <dgm:prSet custT="1"/>
      <dgm:spPr/>
      <dgm:t>
        <a:bodyPr/>
        <a:lstStyle/>
        <a:p>
          <a:endParaRPr lang="es-CO" sz="1200"/>
        </a:p>
      </dgm:t>
    </dgm:pt>
    <dgm:pt modelId="{A3EB5AFA-9235-4062-9334-D84DBFFFA2DB}" type="sibTrans" cxnId="{254F994D-E0D4-4B05-BADB-2DA6C178DE40}">
      <dgm:prSet/>
      <dgm:spPr/>
      <dgm:t>
        <a:bodyPr/>
        <a:lstStyle/>
        <a:p>
          <a:endParaRPr lang="es-CO" sz="1200"/>
        </a:p>
      </dgm:t>
    </dgm:pt>
    <dgm:pt modelId="{A1982FAB-D727-4F0E-BB2D-C2A0A53A0CAC}">
      <dgm:prSet custT="1"/>
      <dgm:spPr>
        <a:solidFill>
          <a:schemeClr val="accent5">
            <a:lumMod val="75000"/>
          </a:schemeClr>
        </a:solidFill>
      </dgm:spPr>
      <dgm:t>
        <a:bodyPr vert="vert270"/>
        <a:lstStyle/>
        <a:p>
          <a:r>
            <a:rPr lang="es-CO" sz="1100"/>
            <a:t>Líder Funcional  Inventarios/</a:t>
          </a:r>
          <a:r>
            <a:rPr lang="es-CO" sz="1100" err="1"/>
            <a:t>Act.Fijos</a:t>
          </a:r>
          <a:r>
            <a:rPr lang="es-CO" sz="1100"/>
            <a:t>/Compras</a:t>
          </a:r>
        </a:p>
      </dgm:t>
    </dgm:pt>
    <dgm:pt modelId="{9533EC94-B2D7-4FA4-91BC-3B7BA3C16AE6}" type="sibTrans" cxnId="{3290A60B-4EA1-4144-B753-B3088EF4425C}">
      <dgm:prSet/>
      <dgm:spPr/>
      <dgm:t>
        <a:bodyPr/>
        <a:lstStyle/>
        <a:p>
          <a:endParaRPr lang="es-CO" sz="1200"/>
        </a:p>
      </dgm:t>
    </dgm:pt>
    <dgm:pt modelId="{7D3AD020-AFD7-49B0-A889-AAD699E0D855}" type="parTrans" cxnId="{3290A60B-4EA1-4144-B753-B3088EF4425C}">
      <dgm:prSet custT="1"/>
      <dgm:spPr/>
      <dgm:t>
        <a:bodyPr/>
        <a:lstStyle/>
        <a:p>
          <a:endParaRPr lang="es-CO" sz="1200"/>
        </a:p>
      </dgm:t>
    </dgm:pt>
    <dgm:pt modelId="{C7B5E8C1-022E-4DBE-A119-7D0AFBBE4C53}">
      <dgm:prSet custT="1"/>
      <dgm:spPr>
        <a:solidFill>
          <a:schemeClr val="accent5">
            <a:lumMod val="75000"/>
          </a:schemeClr>
        </a:solidFill>
      </dgm:spPr>
      <dgm:t>
        <a:bodyPr vert="vert270"/>
        <a:lstStyle/>
        <a:p>
          <a:r>
            <a:rPr lang="es-CO" sz="1200"/>
            <a:t>Líder Funcional Tesorería</a:t>
          </a:r>
        </a:p>
      </dgm:t>
    </dgm:pt>
    <dgm:pt modelId="{32481D75-A8F4-4773-8E72-CE39344B9EFA}" type="sibTrans" cxnId="{E52473FF-D2BB-4F21-9193-3213552B6209}">
      <dgm:prSet/>
      <dgm:spPr/>
      <dgm:t>
        <a:bodyPr/>
        <a:lstStyle/>
        <a:p>
          <a:endParaRPr lang="es-CO" sz="1200"/>
        </a:p>
      </dgm:t>
    </dgm:pt>
    <dgm:pt modelId="{A016F73D-684D-47FB-BDC1-5296A62BD2D5}" type="parTrans" cxnId="{E52473FF-D2BB-4F21-9193-3213552B6209}">
      <dgm:prSet custT="1"/>
      <dgm:spPr/>
      <dgm:t>
        <a:bodyPr/>
        <a:lstStyle/>
        <a:p>
          <a:endParaRPr lang="es-CO" sz="1200"/>
        </a:p>
      </dgm:t>
    </dgm:pt>
    <dgm:pt modelId="{CC970216-8D54-4B33-87F6-E36F215DAA22}">
      <dgm:prSet custT="1"/>
      <dgm:spPr>
        <a:solidFill>
          <a:schemeClr val="accent5">
            <a:lumMod val="75000"/>
          </a:schemeClr>
        </a:solidFill>
      </dgm:spPr>
      <dgm:t>
        <a:bodyPr vert="vert270"/>
        <a:lstStyle/>
        <a:p>
          <a:r>
            <a:rPr lang="es-CO" sz="1200"/>
            <a:t>Líder Funcional Presupuesto</a:t>
          </a:r>
        </a:p>
      </dgm:t>
    </dgm:pt>
    <dgm:pt modelId="{90589F23-820C-4E5C-B3F5-A2BC6E8F288F}" type="sibTrans" cxnId="{4BA1D4C1-D064-47B5-95C1-714FF96AF2BD}">
      <dgm:prSet/>
      <dgm:spPr/>
      <dgm:t>
        <a:bodyPr/>
        <a:lstStyle/>
        <a:p>
          <a:endParaRPr lang="es-CO" sz="1200"/>
        </a:p>
      </dgm:t>
    </dgm:pt>
    <dgm:pt modelId="{0683845A-48E9-456E-BCC2-6B78CE7C16DC}" type="parTrans" cxnId="{4BA1D4C1-D064-47B5-95C1-714FF96AF2BD}">
      <dgm:prSet custT="1"/>
      <dgm:spPr/>
      <dgm:t>
        <a:bodyPr/>
        <a:lstStyle/>
        <a:p>
          <a:endParaRPr lang="es-CO" sz="1200"/>
        </a:p>
      </dgm:t>
    </dgm:pt>
    <dgm:pt modelId="{C5759B1D-D53E-48A8-8AA4-F0A74DB9EA02}">
      <dgm:prSet custT="1"/>
      <dgm:spPr>
        <a:solidFill>
          <a:schemeClr val="accent5">
            <a:lumMod val="75000"/>
          </a:schemeClr>
        </a:solidFill>
      </dgm:spPr>
      <dgm:t>
        <a:bodyPr vert="vert270"/>
        <a:lstStyle/>
        <a:p>
          <a:r>
            <a:rPr lang="es-CO" sz="1200"/>
            <a:t>Líder Funcional Contabilidad / Cuentas por Pagar</a:t>
          </a:r>
        </a:p>
      </dgm:t>
    </dgm:pt>
    <dgm:pt modelId="{027829A0-FD9B-4A2A-A928-76C23BCA670B}" type="parTrans" cxnId="{8943FA6F-CFB9-4F6C-862F-D299B9D39C8B}">
      <dgm:prSet custT="1"/>
      <dgm:spPr/>
      <dgm:t>
        <a:bodyPr/>
        <a:lstStyle/>
        <a:p>
          <a:endParaRPr lang="es-CO" sz="1200"/>
        </a:p>
      </dgm:t>
    </dgm:pt>
    <dgm:pt modelId="{3801A32E-FD55-454C-B9CD-54FFA669D8EB}" type="sibTrans" cxnId="{8943FA6F-CFB9-4F6C-862F-D299B9D39C8B}">
      <dgm:prSet/>
      <dgm:spPr/>
      <dgm:t>
        <a:bodyPr/>
        <a:lstStyle/>
        <a:p>
          <a:endParaRPr lang="es-CO" sz="1200"/>
        </a:p>
      </dgm:t>
    </dgm:pt>
    <dgm:pt modelId="{46C7D332-349F-4753-9B37-4FBA221AF72B}">
      <dgm:prSet custT="1"/>
      <dgm:spPr>
        <a:solidFill>
          <a:schemeClr val="accent2"/>
        </a:solidFill>
      </dgm:spPr>
      <dgm:t>
        <a:bodyPr vert="vert270"/>
        <a:lstStyle/>
        <a:p>
          <a:r>
            <a:rPr lang="es-CO" sz="1200"/>
            <a:t>Q.A</a:t>
          </a:r>
        </a:p>
      </dgm:t>
    </dgm:pt>
    <dgm:pt modelId="{320F2A08-7C4F-4823-B37A-D174F1FD2DBA}" type="parTrans" cxnId="{515DCBE6-A8F2-4CF6-AF74-449994A873C2}">
      <dgm:prSet custT="1"/>
      <dgm:spPr/>
      <dgm:t>
        <a:bodyPr/>
        <a:lstStyle/>
        <a:p>
          <a:endParaRPr lang="es-CO" sz="1200"/>
        </a:p>
      </dgm:t>
    </dgm:pt>
    <dgm:pt modelId="{71AE1FE7-7476-41FA-A726-16D6655D3933}" type="sibTrans" cxnId="{515DCBE6-A8F2-4CF6-AF74-449994A873C2}">
      <dgm:prSet/>
      <dgm:spPr/>
      <dgm:t>
        <a:bodyPr/>
        <a:lstStyle/>
        <a:p>
          <a:endParaRPr lang="es-CO" sz="1200"/>
        </a:p>
      </dgm:t>
    </dgm:pt>
    <dgm:pt modelId="{66051BA1-95DB-4B11-939D-431F604E2208}">
      <dgm:prSet phldrT="[Texto]" custT="1"/>
      <dgm:spPr>
        <a:solidFill>
          <a:srgbClr val="92D050"/>
        </a:solidFill>
      </dgm:spPr>
      <dgm:t>
        <a:bodyPr/>
        <a:lstStyle/>
        <a:p>
          <a:r>
            <a:rPr lang="es-CO" sz="1200"/>
            <a:t>Gerente de Proyecto </a:t>
          </a:r>
          <a:r>
            <a:rPr lang="es-CO" sz="1200" err="1"/>
            <a:t>DigitalWare</a:t>
          </a:r>
          <a:endParaRPr lang="es-CO" sz="1200"/>
        </a:p>
        <a:p>
          <a:r>
            <a:rPr lang="es-CO" sz="1200"/>
            <a:t>Aura Elena Espinosa R</a:t>
          </a:r>
        </a:p>
      </dgm:t>
    </dgm:pt>
    <dgm:pt modelId="{2423BDBA-0A77-45ED-A3FC-42086071C0CB}" type="sibTrans" cxnId="{2A806442-8989-44FE-A339-F264909DEF08}">
      <dgm:prSet/>
      <dgm:spPr/>
      <dgm:t>
        <a:bodyPr/>
        <a:lstStyle/>
        <a:p>
          <a:endParaRPr lang="es-CO" sz="1200"/>
        </a:p>
      </dgm:t>
    </dgm:pt>
    <dgm:pt modelId="{E4397E75-F18F-4464-995F-D02F32C57CFA}" type="parTrans" cxnId="{2A806442-8989-44FE-A339-F264909DEF08}">
      <dgm:prSet custT="1"/>
      <dgm:spPr/>
      <dgm:t>
        <a:bodyPr/>
        <a:lstStyle/>
        <a:p>
          <a:endParaRPr lang="es-CO" sz="1200"/>
        </a:p>
      </dgm:t>
    </dgm:pt>
    <dgm:pt modelId="{D2E747BE-EEDF-40AA-8F06-B5D9BF699EA1}">
      <dgm:prSet custT="1"/>
      <dgm:spPr>
        <a:solidFill>
          <a:schemeClr val="accent2"/>
        </a:solidFill>
      </dgm:spPr>
      <dgm:t>
        <a:bodyPr vert="vert270"/>
        <a:lstStyle/>
        <a:p>
          <a:r>
            <a:rPr lang="es-CO" sz="1200"/>
            <a:t>Carlos Cantor</a:t>
          </a:r>
        </a:p>
      </dgm:t>
    </dgm:pt>
    <dgm:pt modelId="{B481C6BB-9C38-4E34-BED5-DEAD30B3E0D6}" type="parTrans" cxnId="{8DEDCD87-E51E-4B79-BA66-7311C8DBCCE1}">
      <dgm:prSet custT="1"/>
      <dgm:spPr/>
      <dgm:t>
        <a:bodyPr/>
        <a:lstStyle/>
        <a:p>
          <a:endParaRPr lang="es-CO" sz="1200"/>
        </a:p>
      </dgm:t>
    </dgm:pt>
    <dgm:pt modelId="{1D1E8A93-05AA-479B-9FF0-BCD439309A29}" type="sibTrans" cxnId="{8DEDCD87-E51E-4B79-BA66-7311C8DBCCE1}">
      <dgm:prSet/>
      <dgm:spPr/>
      <dgm:t>
        <a:bodyPr/>
        <a:lstStyle/>
        <a:p>
          <a:endParaRPr lang="es-CO" sz="1200"/>
        </a:p>
      </dgm:t>
    </dgm:pt>
    <dgm:pt modelId="{6ED45E06-4666-42CA-9F92-50789D4A153C}">
      <dgm:prSet custT="1"/>
      <dgm:spPr>
        <a:solidFill>
          <a:schemeClr val="accent2"/>
        </a:solidFill>
      </dgm:spPr>
      <dgm:t>
        <a:bodyPr vert="vert270"/>
        <a:lstStyle/>
        <a:p>
          <a:r>
            <a:rPr lang="es-CO" sz="1200"/>
            <a:t>Alexander González</a:t>
          </a:r>
        </a:p>
      </dgm:t>
    </dgm:pt>
    <dgm:pt modelId="{7D82687B-C389-48F1-91B5-17CC67A56F03}" type="parTrans" cxnId="{2AA450CB-D74C-4E66-97D1-42E167568641}">
      <dgm:prSet custT="1"/>
      <dgm:spPr/>
      <dgm:t>
        <a:bodyPr/>
        <a:lstStyle/>
        <a:p>
          <a:endParaRPr lang="es-CO" sz="1200"/>
        </a:p>
      </dgm:t>
    </dgm:pt>
    <dgm:pt modelId="{044B1425-06FF-4269-94DC-6A2435B035AA}" type="sibTrans" cxnId="{2AA450CB-D74C-4E66-97D1-42E167568641}">
      <dgm:prSet/>
      <dgm:spPr/>
      <dgm:t>
        <a:bodyPr/>
        <a:lstStyle/>
        <a:p>
          <a:endParaRPr lang="es-CO" sz="1200"/>
        </a:p>
      </dgm:t>
    </dgm:pt>
    <dgm:pt modelId="{A9A79BDE-38A6-4386-9719-74055BBB7B6E}">
      <dgm:prSet custT="1"/>
      <dgm:spPr>
        <a:solidFill>
          <a:schemeClr val="accent2"/>
        </a:solidFill>
      </dgm:spPr>
      <dgm:t>
        <a:bodyPr vert="vert270"/>
        <a:lstStyle/>
        <a:p>
          <a:r>
            <a:rPr lang="es-CO" sz="1200"/>
            <a:t>Claudia Patricia </a:t>
          </a:r>
          <a:r>
            <a:rPr lang="es-CO" sz="1200" err="1"/>
            <a:t>Sànchez</a:t>
          </a:r>
          <a:r>
            <a:rPr lang="es-CO" sz="1200"/>
            <a:t>(F)</a:t>
          </a:r>
        </a:p>
      </dgm:t>
    </dgm:pt>
    <dgm:pt modelId="{4BE7C0B8-C5A1-40AE-8E32-8CEF83C50DB2}" type="parTrans" cxnId="{94DD7D97-1B01-4888-9330-03A98E6C7B83}">
      <dgm:prSet custT="1"/>
      <dgm:spPr/>
      <dgm:t>
        <a:bodyPr/>
        <a:lstStyle/>
        <a:p>
          <a:endParaRPr lang="es-CO" sz="1200"/>
        </a:p>
      </dgm:t>
    </dgm:pt>
    <dgm:pt modelId="{A6EA2CFD-E140-4AC7-BF16-50BF8ECFE199}" type="sibTrans" cxnId="{94DD7D97-1B01-4888-9330-03A98E6C7B83}">
      <dgm:prSet/>
      <dgm:spPr/>
      <dgm:t>
        <a:bodyPr/>
        <a:lstStyle/>
        <a:p>
          <a:endParaRPr lang="es-CO" sz="1200"/>
        </a:p>
      </dgm:t>
    </dgm:pt>
    <dgm:pt modelId="{7B531680-B675-4575-8AE0-3E8065B6A576}">
      <dgm:prSet custT="1"/>
      <dgm:spPr>
        <a:solidFill>
          <a:schemeClr val="accent2"/>
        </a:solidFill>
      </dgm:spPr>
      <dgm:t>
        <a:bodyPr vert="vert270"/>
        <a:lstStyle/>
        <a:p>
          <a:r>
            <a:rPr lang="es-CO" sz="1200"/>
            <a:t>Elkin Yesid </a:t>
          </a:r>
          <a:r>
            <a:rPr lang="es-CO" sz="1200" err="1"/>
            <a:t>Ramìrez</a:t>
          </a:r>
          <a:r>
            <a:rPr lang="es-CO" sz="1200"/>
            <a:t>(T)</a:t>
          </a:r>
        </a:p>
      </dgm:t>
    </dgm:pt>
    <dgm:pt modelId="{B96D9EC0-AD7F-4E45-BEC1-4FB632D4DB9B}" type="parTrans" cxnId="{990A8FAD-7A0F-4DE5-88DE-F31265BD0049}">
      <dgm:prSet custT="1"/>
      <dgm:spPr/>
      <dgm:t>
        <a:bodyPr/>
        <a:lstStyle/>
        <a:p>
          <a:endParaRPr lang="es-CO" sz="1200"/>
        </a:p>
      </dgm:t>
    </dgm:pt>
    <dgm:pt modelId="{E68FAB8C-8CF1-46CB-BFD2-D58473DE6D94}" type="sibTrans" cxnId="{990A8FAD-7A0F-4DE5-88DE-F31265BD0049}">
      <dgm:prSet/>
      <dgm:spPr/>
      <dgm:t>
        <a:bodyPr/>
        <a:lstStyle/>
        <a:p>
          <a:endParaRPr lang="es-CO" sz="1200"/>
        </a:p>
      </dgm:t>
    </dgm:pt>
    <dgm:pt modelId="{1A088DAD-FA21-4C6A-B7E9-EEAD67147D76}">
      <dgm:prSet custT="1"/>
      <dgm:spPr>
        <a:solidFill>
          <a:schemeClr val="accent2"/>
        </a:solidFill>
      </dgm:spPr>
      <dgm:t>
        <a:bodyPr vert="vert270"/>
        <a:lstStyle/>
        <a:p>
          <a:r>
            <a:rPr lang="es-CO" sz="1200"/>
            <a:t>Luz Dary Jurado (F)</a:t>
          </a:r>
        </a:p>
      </dgm:t>
    </dgm:pt>
    <dgm:pt modelId="{60DEBFAC-2EC8-4D79-867C-BB2065CD6427}" type="parTrans" cxnId="{B5A9F8DF-E7B2-4724-90C4-2B2B3ECE0535}">
      <dgm:prSet custT="1"/>
      <dgm:spPr/>
      <dgm:t>
        <a:bodyPr/>
        <a:lstStyle/>
        <a:p>
          <a:endParaRPr lang="es-CO" sz="1200"/>
        </a:p>
      </dgm:t>
    </dgm:pt>
    <dgm:pt modelId="{90EFC30B-A08D-4AC5-8637-75316815FC05}" type="sibTrans" cxnId="{B5A9F8DF-E7B2-4724-90C4-2B2B3ECE0535}">
      <dgm:prSet/>
      <dgm:spPr/>
      <dgm:t>
        <a:bodyPr/>
        <a:lstStyle/>
        <a:p>
          <a:endParaRPr lang="es-CO" sz="1200"/>
        </a:p>
      </dgm:t>
    </dgm:pt>
    <dgm:pt modelId="{17A22ECA-34FE-4CDB-91FA-3F1B8E7B2E02}">
      <dgm:prSet custT="1"/>
      <dgm:spPr>
        <a:solidFill>
          <a:schemeClr val="accent2"/>
        </a:solidFill>
      </dgm:spPr>
      <dgm:t>
        <a:bodyPr vert="vert270"/>
        <a:lstStyle/>
        <a:p>
          <a:r>
            <a:rPr lang="es-CO" sz="1200"/>
            <a:t>Jacqueline Quintero(T)</a:t>
          </a:r>
        </a:p>
      </dgm:t>
    </dgm:pt>
    <dgm:pt modelId="{AB272158-C61C-44DF-A502-49ADB9885F36}" type="parTrans" cxnId="{EB1C5F7E-031C-4C1F-B2B7-9F8F09AB74B7}">
      <dgm:prSet custT="1"/>
      <dgm:spPr/>
      <dgm:t>
        <a:bodyPr/>
        <a:lstStyle/>
        <a:p>
          <a:endParaRPr lang="es-CO" sz="1200"/>
        </a:p>
      </dgm:t>
    </dgm:pt>
    <dgm:pt modelId="{0D77297D-D5F3-4105-927D-C90FF5249D46}" type="sibTrans" cxnId="{EB1C5F7E-031C-4C1F-B2B7-9F8F09AB74B7}">
      <dgm:prSet/>
      <dgm:spPr/>
      <dgm:t>
        <a:bodyPr/>
        <a:lstStyle/>
        <a:p>
          <a:endParaRPr lang="es-CO" sz="1200"/>
        </a:p>
      </dgm:t>
    </dgm:pt>
    <dgm:pt modelId="{F8F4749C-F907-4F17-A4F2-A3510F8301FE}">
      <dgm:prSet custT="1"/>
      <dgm:spPr>
        <a:solidFill>
          <a:schemeClr val="accent2"/>
        </a:solidFill>
      </dgm:spPr>
      <dgm:t>
        <a:bodyPr vert="vert270"/>
        <a:lstStyle/>
        <a:p>
          <a:r>
            <a:rPr lang="es-CO" sz="1200" err="1"/>
            <a:t>Andres</a:t>
          </a:r>
          <a:r>
            <a:rPr lang="es-CO" sz="1200"/>
            <a:t> </a:t>
          </a:r>
          <a:r>
            <a:rPr lang="es-CO" sz="1200" err="1"/>
            <a:t>Alquichides</a:t>
          </a:r>
          <a:endParaRPr lang="es-CO" sz="1200"/>
        </a:p>
      </dgm:t>
    </dgm:pt>
    <dgm:pt modelId="{53E1A991-6529-4936-97DC-E5D1B0F9C610}" type="parTrans" cxnId="{320ED0C3-90E5-4786-BBC7-17F156EBC0A0}">
      <dgm:prSet custT="1"/>
      <dgm:spPr/>
      <dgm:t>
        <a:bodyPr/>
        <a:lstStyle/>
        <a:p>
          <a:endParaRPr lang="es-CO" sz="1200"/>
        </a:p>
      </dgm:t>
    </dgm:pt>
    <dgm:pt modelId="{2E27B425-F3A5-48ED-88A8-D41FB85EF5C1}" type="sibTrans" cxnId="{320ED0C3-90E5-4786-BBC7-17F156EBC0A0}">
      <dgm:prSet/>
      <dgm:spPr/>
      <dgm:t>
        <a:bodyPr/>
        <a:lstStyle/>
        <a:p>
          <a:endParaRPr lang="es-CO" sz="1200"/>
        </a:p>
      </dgm:t>
    </dgm:pt>
    <dgm:pt modelId="{11D40442-E161-41A3-A21C-87591708AEFB}">
      <dgm:prSet custT="1"/>
      <dgm:spPr>
        <a:solidFill>
          <a:schemeClr val="accent2"/>
        </a:solidFill>
      </dgm:spPr>
      <dgm:t>
        <a:bodyPr vert="vert270"/>
        <a:lstStyle/>
        <a:p>
          <a:r>
            <a:rPr lang="es-CO" sz="1200"/>
            <a:t>Andrea </a:t>
          </a:r>
          <a:r>
            <a:rPr lang="es-CO" sz="1200" err="1"/>
            <a:t>Benitez</a:t>
          </a:r>
          <a:endParaRPr lang="es-CO" sz="1200"/>
        </a:p>
      </dgm:t>
    </dgm:pt>
    <dgm:pt modelId="{666F4200-8412-458A-BBB5-E12283A52215}" type="parTrans" cxnId="{AE6133D9-506A-47F1-92FC-D0C59E726B3B}">
      <dgm:prSet custT="1"/>
      <dgm:spPr/>
      <dgm:t>
        <a:bodyPr/>
        <a:lstStyle/>
        <a:p>
          <a:endParaRPr lang="es-CO" sz="1200"/>
        </a:p>
      </dgm:t>
    </dgm:pt>
    <dgm:pt modelId="{1C6E114D-1C74-4B87-974B-006D6BA094E1}" type="sibTrans" cxnId="{AE6133D9-506A-47F1-92FC-D0C59E726B3B}">
      <dgm:prSet/>
      <dgm:spPr/>
      <dgm:t>
        <a:bodyPr/>
        <a:lstStyle/>
        <a:p>
          <a:endParaRPr lang="es-CO" sz="1200"/>
        </a:p>
      </dgm:t>
    </dgm:pt>
    <dgm:pt modelId="{7DCBA78A-E8EC-4B95-A7B9-8962A595E637}">
      <dgm:prSet custT="1"/>
      <dgm:spPr>
        <a:solidFill>
          <a:schemeClr val="accent2"/>
        </a:solidFill>
      </dgm:spPr>
      <dgm:t>
        <a:bodyPr vert="vert270"/>
        <a:lstStyle/>
        <a:p>
          <a:r>
            <a:rPr lang="es-CO" sz="1200"/>
            <a:t>Edgar Aguilera</a:t>
          </a:r>
        </a:p>
      </dgm:t>
    </dgm:pt>
    <dgm:pt modelId="{1AE25406-CAD2-46DD-9C94-E838A96936B4}" type="parTrans" cxnId="{933F6E1C-CCA5-4E82-88CE-E690EB2B9818}">
      <dgm:prSet custT="1"/>
      <dgm:spPr/>
      <dgm:t>
        <a:bodyPr/>
        <a:lstStyle/>
        <a:p>
          <a:endParaRPr lang="es-CO" sz="1200"/>
        </a:p>
      </dgm:t>
    </dgm:pt>
    <dgm:pt modelId="{AB1ED019-1CCC-46EB-84D7-8ADCF5135B4D}" type="sibTrans" cxnId="{933F6E1C-CCA5-4E82-88CE-E690EB2B9818}">
      <dgm:prSet/>
      <dgm:spPr/>
      <dgm:t>
        <a:bodyPr/>
        <a:lstStyle/>
        <a:p>
          <a:endParaRPr lang="es-CO" sz="1200"/>
        </a:p>
      </dgm:t>
    </dgm:pt>
    <dgm:pt modelId="{6BDD9F6A-21A5-4A1B-850B-38341779EA56}">
      <dgm:prSet custT="1"/>
      <dgm:spPr>
        <a:solidFill>
          <a:schemeClr val="accent2"/>
        </a:solidFill>
      </dgm:spPr>
      <dgm:t>
        <a:bodyPr vert="vert270"/>
        <a:lstStyle/>
        <a:p>
          <a:r>
            <a:rPr lang="es-CO" sz="1200"/>
            <a:t>Milena Castro</a:t>
          </a:r>
        </a:p>
      </dgm:t>
    </dgm:pt>
    <dgm:pt modelId="{B868C22F-F671-4F05-81BF-0DC757CA7EE0}" type="parTrans" cxnId="{679C4876-ED03-4350-8C15-AA0F87B444A7}">
      <dgm:prSet custT="1"/>
      <dgm:spPr/>
      <dgm:t>
        <a:bodyPr/>
        <a:lstStyle/>
        <a:p>
          <a:endParaRPr lang="es-CO" sz="1200"/>
        </a:p>
      </dgm:t>
    </dgm:pt>
    <dgm:pt modelId="{C6D6DB41-71C6-4FEA-8AD8-EBC05BFCAADD}" type="sibTrans" cxnId="{679C4876-ED03-4350-8C15-AA0F87B444A7}">
      <dgm:prSet/>
      <dgm:spPr/>
      <dgm:t>
        <a:bodyPr/>
        <a:lstStyle/>
        <a:p>
          <a:endParaRPr lang="es-CO" sz="1200"/>
        </a:p>
      </dgm:t>
    </dgm:pt>
    <dgm:pt modelId="{7B1DE10A-BE07-420C-81BF-551245AF9B0B}">
      <dgm:prSet custT="1"/>
      <dgm:spPr>
        <a:solidFill>
          <a:schemeClr val="accent2"/>
        </a:solidFill>
      </dgm:spPr>
      <dgm:t>
        <a:bodyPr vert="vert270"/>
        <a:lstStyle/>
        <a:p>
          <a:r>
            <a:rPr lang="es-CO" sz="1200"/>
            <a:t>Luis Fernando Castellanos</a:t>
          </a:r>
        </a:p>
      </dgm:t>
    </dgm:pt>
    <dgm:pt modelId="{4E659DCA-5227-4D8A-99A6-F1A7BC905414}" type="parTrans" cxnId="{92D41B09-7923-440F-A9E4-1431CA784624}">
      <dgm:prSet custT="1"/>
      <dgm:spPr/>
      <dgm:t>
        <a:bodyPr/>
        <a:lstStyle/>
        <a:p>
          <a:endParaRPr lang="es-CO" sz="1200"/>
        </a:p>
      </dgm:t>
    </dgm:pt>
    <dgm:pt modelId="{0E05DC8A-3B3C-4E87-A58E-E48F3776D16A}" type="sibTrans" cxnId="{92D41B09-7923-440F-A9E4-1431CA784624}">
      <dgm:prSet/>
      <dgm:spPr/>
      <dgm:t>
        <a:bodyPr/>
        <a:lstStyle/>
        <a:p>
          <a:endParaRPr lang="es-CO" sz="1200"/>
        </a:p>
      </dgm:t>
    </dgm:pt>
    <dgm:pt modelId="{9650404E-8439-451A-8664-CABC5132A635}">
      <dgm:prSet custT="1"/>
      <dgm:spPr>
        <a:solidFill>
          <a:schemeClr val="accent5">
            <a:lumMod val="75000"/>
          </a:schemeClr>
        </a:solidFill>
      </dgm:spPr>
      <dgm:t>
        <a:bodyPr vert="vert270"/>
        <a:lstStyle/>
        <a:p>
          <a:r>
            <a:rPr lang="es-CO" sz="1200"/>
            <a:t>Cristian Petro</a:t>
          </a:r>
        </a:p>
      </dgm:t>
    </dgm:pt>
    <dgm:pt modelId="{1D739FC7-56F8-4BF2-8824-B9AA77EFD92E}" type="parTrans" cxnId="{0AD68B79-D39E-4B1A-9F8E-8B536522FAF5}">
      <dgm:prSet custT="1"/>
      <dgm:spPr/>
      <dgm:t>
        <a:bodyPr/>
        <a:lstStyle/>
        <a:p>
          <a:endParaRPr lang="es-CO" sz="1200"/>
        </a:p>
      </dgm:t>
    </dgm:pt>
    <dgm:pt modelId="{CC12D44D-6A94-425D-B863-B326D1382180}" type="sibTrans" cxnId="{0AD68B79-D39E-4B1A-9F8E-8B536522FAF5}">
      <dgm:prSet/>
      <dgm:spPr/>
      <dgm:t>
        <a:bodyPr/>
        <a:lstStyle/>
        <a:p>
          <a:endParaRPr lang="es-CO" sz="1200"/>
        </a:p>
      </dgm:t>
    </dgm:pt>
    <dgm:pt modelId="{92777A68-6005-43FB-A1B3-DE5B6C524B61}">
      <dgm:prSet custT="1"/>
      <dgm:spPr>
        <a:solidFill>
          <a:schemeClr val="accent5">
            <a:lumMod val="75000"/>
          </a:schemeClr>
        </a:solidFill>
      </dgm:spPr>
      <dgm:t>
        <a:bodyPr vert="vert270"/>
        <a:lstStyle/>
        <a:p>
          <a:r>
            <a:rPr lang="es-CO" sz="1200"/>
            <a:t>Santiago Arteaga</a:t>
          </a:r>
        </a:p>
      </dgm:t>
    </dgm:pt>
    <dgm:pt modelId="{844DC451-DE08-4BFA-925E-A2F3B418F928}" type="parTrans" cxnId="{405DE9B0-DE7E-4D23-B421-995EDB400F2E}">
      <dgm:prSet custT="1"/>
      <dgm:spPr/>
      <dgm:t>
        <a:bodyPr/>
        <a:lstStyle/>
        <a:p>
          <a:endParaRPr lang="es-CO" sz="1200"/>
        </a:p>
      </dgm:t>
    </dgm:pt>
    <dgm:pt modelId="{B7978F37-20AF-46A2-A25A-827C2E82129F}" type="sibTrans" cxnId="{405DE9B0-DE7E-4D23-B421-995EDB400F2E}">
      <dgm:prSet/>
      <dgm:spPr/>
      <dgm:t>
        <a:bodyPr/>
        <a:lstStyle/>
        <a:p>
          <a:endParaRPr lang="es-CO" sz="1200"/>
        </a:p>
      </dgm:t>
    </dgm:pt>
    <dgm:pt modelId="{4FEF9D12-EB6E-46BE-9DC3-E298AF8634AA}">
      <dgm:prSet custT="1"/>
      <dgm:spPr>
        <a:solidFill>
          <a:schemeClr val="accent5">
            <a:lumMod val="75000"/>
          </a:schemeClr>
        </a:solidFill>
      </dgm:spPr>
      <dgm:t>
        <a:bodyPr vert="vert270"/>
        <a:lstStyle/>
        <a:p>
          <a:r>
            <a:rPr lang="es-CO" sz="1200"/>
            <a:t>Martha Patricia Pérez N.</a:t>
          </a:r>
        </a:p>
      </dgm:t>
    </dgm:pt>
    <dgm:pt modelId="{DC33AC85-B1D1-4F5C-A7E5-CEE6E7E99794}" type="parTrans" cxnId="{FD68BA54-5BBA-44A6-ACEB-5E566CFF72DC}">
      <dgm:prSet custT="1"/>
      <dgm:spPr/>
      <dgm:t>
        <a:bodyPr/>
        <a:lstStyle/>
        <a:p>
          <a:endParaRPr lang="es-CO" sz="1200"/>
        </a:p>
      </dgm:t>
    </dgm:pt>
    <dgm:pt modelId="{3A484E3A-F53E-40B0-81AD-C4A8108ED33B}" type="sibTrans" cxnId="{FD68BA54-5BBA-44A6-ACEB-5E566CFF72DC}">
      <dgm:prSet/>
      <dgm:spPr/>
      <dgm:t>
        <a:bodyPr/>
        <a:lstStyle/>
        <a:p>
          <a:endParaRPr lang="es-CO" sz="1200"/>
        </a:p>
      </dgm:t>
    </dgm:pt>
    <dgm:pt modelId="{61130138-CA27-4E44-A341-EF6B953591E5}">
      <dgm:prSet custT="1"/>
      <dgm:spPr>
        <a:solidFill>
          <a:schemeClr val="accent5">
            <a:lumMod val="75000"/>
          </a:schemeClr>
        </a:solidFill>
      </dgm:spPr>
      <dgm:t>
        <a:bodyPr vert="vert270"/>
        <a:lstStyle/>
        <a:p>
          <a:r>
            <a:rPr lang="es-CO" sz="1200"/>
            <a:t>Angélica Lugo V.</a:t>
          </a:r>
        </a:p>
      </dgm:t>
    </dgm:pt>
    <dgm:pt modelId="{0912900A-5F97-432E-A146-3968B789E4FA}" type="parTrans" cxnId="{28F1081F-991C-4D09-8B29-C802C6610762}">
      <dgm:prSet custT="1"/>
      <dgm:spPr/>
      <dgm:t>
        <a:bodyPr/>
        <a:lstStyle/>
        <a:p>
          <a:endParaRPr lang="es-CO" sz="1200"/>
        </a:p>
      </dgm:t>
    </dgm:pt>
    <dgm:pt modelId="{D006FE50-3063-44A3-B75A-16B374DDF6EF}" type="sibTrans" cxnId="{28F1081F-991C-4D09-8B29-C802C6610762}">
      <dgm:prSet/>
      <dgm:spPr/>
      <dgm:t>
        <a:bodyPr/>
        <a:lstStyle/>
        <a:p>
          <a:endParaRPr lang="es-CO" sz="1200"/>
        </a:p>
      </dgm:t>
    </dgm:pt>
    <dgm:pt modelId="{B3C74916-676A-4505-A631-483F5BF907DF}">
      <dgm:prSet custT="1"/>
      <dgm:spPr>
        <a:solidFill>
          <a:schemeClr val="accent5">
            <a:lumMod val="75000"/>
          </a:schemeClr>
        </a:solidFill>
      </dgm:spPr>
      <dgm:t>
        <a:bodyPr vert="vert270"/>
        <a:lstStyle/>
        <a:p>
          <a:r>
            <a:rPr lang="es-CO" sz="1200"/>
            <a:t>Yeniffer Lorena Contreras L.</a:t>
          </a:r>
        </a:p>
      </dgm:t>
    </dgm:pt>
    <dgm:pt modelId="{FACCBD1A-7DEA-4980-81BD-2A825D375CE6}" type="parTrans" cxnId="{CF56FC41-1AC9-4C50-973D-6DF8CD2CB5D0}">
      <dgm:prSet custT="1"/>
      <dgm:spPr/>
      <dgm:t>
        <a:bodyPr/>
        <a:lstStyle/>
        <a:p>
          <a:endParaRPr lang="es-CO" sz="1200"/>
        </a:p>
      </dgm:t>
    </dgm:pt>
    <dgm:pt modelId="{726D500B-BA93-47CF-B3A1-581BE1FCAFEB}" type="sibTrans" cxnId="{CF56FC41-1AC9-4C50-973D-6DF8CD2CB5D0}">
      <dgm:prSet/>
      <dgm:spPr/>
      <dgm:t>
        <a:bodyPr/>
        <a:lstStyle/>
        <a:p>
          <a:endParaRPr lang="es-CO" sz="1200"/>
        </a:p>
      </dgm:t>
    </dgm:pt>
    <dgm:pt modelId="{5F503BED-C924-4B59-A593-02C9D344B95F}">
      <dgm:prSet custT="1"/>
      <dgm:spPr>
        <a:solidFill>
          <a:schemeClr val="accent5">
            <a:lumMod val="75000"/>
          </a:schemeClr>
        </a:solidFill>
      </dgm:spPr>
      <dgm:t>
        <a:bodyPr vert="vert270"/>
        <a:lstStyle/>
        <a:p>
          <a:r>
            <a:rPr lang="es-CO" sz="1200"/>
            <a:t>Andrés Camilo Nieto C.</a:t>
          </a:r>
        </a:p>
      </dgm:t>
    </dgm:pt>
    <dgm:pt modelId="{38FBB09F-70F2-45D8-A157-1B51727FAEA4}" type="parTrans" cxnId="{8E2C3E35-3397-4DD5-B1FB-26FFEAD0A983}">
      <dgm:prSet custT="1"/>
      <dgm:spPr/>
      <dgm:t>
        <a:bodyPr/>
        <a:lstStyle/>
        <a:p>
          <a:endParaRPr lang="es-CO" sz="1200"/>
        </a:p>
      </dgm:t>
    </dgm:pt>
    <dgm:pt modelId="{BADED45A-C3D9-4DA7-86D0-B546AB456216}" type="sibTrans" cxnId="{8E2C3E35-3397-4DD5-B1FB-26FFEAD0A983}">
      <dgm:prSet/>
      <dgm:spPr/>
      <dgm:t>
        <a:bodyPr/>
        <a:lstStyle/>
        <a:p>
          <a:endParaRPr lang="es-CO" sz="1200"/>
        </a:p>
      </dgm:t>
    </dgm:pt>
    <dgm:pt modelId="{292C3142-D36D-4E9B-92D2-F8F2E96E3652}">
      <dgm:prSet custT="1"/>
      <dgm:spPr>
        <a:solidFill>
          <a:schemeClr val="accent5">
            <a:lumMod val="75000"/>
          </a:schemeClr>
        </a:solidFill>
      </dgm:spPr>
      <dgm:t>
        <a:bodyPr vert="vert270"/>
        <a:lstStyle/>
        <a:p>
          <a:r>
            <a:rPr lang="es-CO" sz="1200" err="1"/>
            <a:t>Jhon</a:t>
          </a:r>
          <a:r>
            <a:rPr lang="es-CO" sz="1200"/>
            <a:t> Edward Rubiano C.</a:t>
          </a:r>
        </a:p>
      </dgm:t>
    </dgm:pt>
    <dgm:pt modelId="{6D0C6448-2238-4606-AAA7-3279E3B26D8C}" type="parTrans" cxnId="{00E82455-74E1-4AE6-9BD4-08AE105C4DEA}">
      <dgm:prSet custT="1"/>
      <dgm:spPr/>
      <dgm:t>
        <a:bodyPr/>
        <a:lstStyle/>
        <a:p>
          <a:endParaRPr lang="es-CO" sz="1200"/>
        </a:p>
      </dgm:t>
    </dgm:pt>
    <dgm:pt modelId="{C9F664D8-DB18-4FDD-886D-694B1DB0C6F9}" type="sibTrans" cxnId="{00E82455-74E1-4AE6-9BD4-08AE105C4DEA}">
      <dgm:prSet/>
      <dgm:spPr/>
      <dgm:t>
        <a:bodyPr/>
        <a:lstStyle/>
        <a:p>
          <a:endParaRPr lang="es-CO" sz="1200"/>
        </a:p>
      </dgm:t>
    </dgm:pt>
    <dgm:pt modelId="{21A91D86-0533-429B-B1C0-D85D46E4AF26}">
      <dgm:prSet custT="1"/>
      <dgm:spPr>
        <a:solidFill>
          <a:schemeClr val="accent5">
            <a:lumMod val="75000"/>
          </a:schemeClr>
        </a:solidFill>
      </dgm:spPr>
      <dgm:t>
        <a:bodyPr vert="vert270"/>
        <a:lstStyle/>
        <a:p>
          <a:r>
            <a:rPr lang="es-CO" sz="1200"/>
            <a:t>Laura Millán</a:t>
          </a:r>
        </a:p>
      </dgm:t>
    </dgm:pt>
    <dgm:pt modelId="{24A545F3-3704-4FF9-878E-AF43A4B2CDE1}" type="parTrans" cxnId="{51F7BF86-BC3C-42FE-806F-372216AE75EF}">
      <dgm:prSet custT="1"/>
      <dgm:spPr/>
      <dgm:t>
        <a:bodyPr/>
        <a:lstStyle/>
        <a:p>
          <a:endParaRPr lang="es-CO" sz="1200"/>
        </a:p>
      </dgm:t>
    </dgm:pt>
    <dgm:pt modelId="{2C6F8F9F-4ED6-4AC8-830A-BCAFD4FD62EE}" type="sibTrans" cxnId="{51F7BF86-BC3C-42FE-806F-372216AE75EF}">
      <dgm:prSet/>
      <dgm:spPr/>
      <dgm:t>
        <a:bodyPr/>
        <a:lstStyle/>
        <a:p>
          <a:endParaRPr lang="es-CO" sz="1200"/>
        </a:p>
      </dgm:t>
    </dgm:pt>
    <dgm:pt modelId="{C38C1AF6-3C9F-4C30-8052-DFE3BA93D9F7}">
      <dgm:prSet custT="1"/>
      <dgm:spPr>
        <a:solidFill>
          <a:schemeClr val="accent5">
            <a:lumMod val="75000"/>
          </a:schemeClr>
        </a:solidFill>
      </dgm:spPr>
      <dgm:t>
        <a:bodyPr vert="vert270"/>
        <a:lstStyle/>
        <a:p>
          <a:r>
            <a:rPr lang="es-CO" sz="1200"/>
            <a:t>Sebastián Urias</a:t>
          </a:r>
        </a:p>
      </dgm:t>
    </dgm:pt>
    <dgm:pt modelId="{CACEF683-518B-4364-A2F1-25C2687668DC}" type="parTrans" cxnId="{A3241EDE-F967-4455-A4E5-23AE77483C9C}">
      <dgm:prSet custT="1"/>
      <dgm:spPr/>
      <dgm:t>
        <a:bodyPr/>
        <a:lstStyle/>
        <a:p>
          <a:endParaRPr lang="es-CO" sz="1200"/>
        </a:p>
      </dgm:t>
    </dgm:pt>
    <dgm:pt modelId="{D657A3C4-1EFE-4AAF-9DA3-AAC104325C9C}" type="sibTrans" cxnId="{A3241EDE-F967-4455-A4E5-23AE77483C9C}">
      <dgm:prSet/>
      <dgm:spPr/>
      <dgm:t>
        <a:bodyPr/>
        <a:lstStyle/>
        <a:p>
          <a:endParaRPr lang="es-CO" sz="1200"/>
        </a:p>
      </dgm:t>
    </dgm:pt>
    <dgm:pt modelId="{246CA1CB-A94F-4859-A2F4-EB42B002DA7C}">
      <dgm:prSet custT="1"/>
      <dgm:spPr>
        <a:solidFill>
          <a:schemeClr val="accent2"/>
        </a:solidFill>
      </dgm:spPr>
      <dgm:t>
        <a:bodyPr vert="vert270"/>
        <a:lstStyle/>
        <a:p>
          <a:r>
            <a:rPr lang="es-CO" sz="1200"/>
            <a:t> Consultores Gestión Humana</a:t>
          </a:r>
        </a:p>
      </dgm:t>
    </dgm:pt>
    <dgm:pt modelId="{3F1F232E-5D37-4A3F-AD25-488283766E02}" type="sibTrans" cxnId="{4DB4C2D5-1354-4F58-9F3C-2BF99524290B}">
      <dgm:prSet/>
      <dgm:spPr/>
      <dgm:t>
        <a:bodyPr/>
        <a:lstStyle/>
        <a:p>
          <a:endParaRPr lang="es-CO" sz="1200"/>
        </a:p>
      </dgm:t>
    </dgm:pt>
    <dgm:pt modelId="{13D343CB-C36A-493F-812E-C969FFB68E5A}" type="parTrans" cxnId="{4DB4C2D5-1354-4F58-9F3C-2BF99524290B}">
      <dgm:prSet custT="1"/>
      <dgm:spPr/>
      <dgm:t>
        <a:bodyPr/>
        <a:lstStyle/>
        <a:p>
          <a:endParaRPr lang="es-CO" sz="1200"/>
        </a:p>
      </dgm:t>
    </dgm:pt>
    <dgm:pt modelId="{6547EC8A-EB63-4F79-AAE8-E88BEFAF924B}">
      <dgm:prSet custT="1"/>
      <dgm:spPr>
        <a:solidFill>
          <a:schemeClr val="accent2"/>
        </a:solidFill>
      </dgm:spPr>
      <dgm:t>
        <a:bodyPr vert="vert270"/>
        <a:lstStyle/>
        <a:p>
          <a:r>
            <a:rPr lang="es-CO" sz="1200"/>
            <a:t>Consultores Financieros</a:t>
          </a:r>
        </a:p>
      </dgm:t>
    </dgm:pt>
    <dgm:pt modelId="{E72CF789-C670-4DC1-99FA-FEB2F70BD549}" type="sibTrans" cxnId="{26253FD1-028B-4BFF-9083-236118AED44F}">
      <dgm:prSet/>
      <dgm:spPr/>
      <dgm:t>
        <a:bodyPr/>
        <a:lstStyle/>
        <a:p>
          <a:endParaRPr lang="es-CO" sz="1200"/>
        </a:p>
      </dgm:t>
    </dgm:pt>
    <dgm:pt modelId="{04B1783E-12AF-4290-B41E-0EA601C9AA96}" type="parTrans" cxnId="{26253FD1-028B-4BFF-9083-236118AED44F}">
      <dgm:prSet custT="1"/>
      <dgm:spPr/>
      <dgm:t>
        <a:bodyPr/>
        <a:lstStyle/>
        <a:p>
          <a:endParaRPr lang="es-CO" sz="1200"/>
        </a:p>
      </dgm:t>
    </dgm:pt>
    <dgm:pt modelId="{8D6DD94C-905F-4808-AF95-7098C0E62C2D}">
      <dgm:prSet custT="1"/>
      <dgm:spPr>
        <a:solidFill>
          <a:schemeClr val="accent2"/>
        </a:solidFill>
      </dgm:spPr>
      <dgm:t>
        <a:bodyPr vert="vert270"/>
        <a:lstStyle/>
        <a:p>
          <a:r>
            <a:rPr lang="es-CO" sz="1200"/>
            <a:t>Hoffman Jiménez (F)</a:t>
          </a:r>
        </a:p>
      </dgm:t>
    </dgm:pt>
    <dgm:pt modelId="{DB1EBF45-5F11-4372-9A75-46ED8C7402AF}" type="sibTrans" cxnId="{B41060EC-0FC5-4295-A235-90D35A651E87}">
      <dgm:prSet/>
      <dgm:spPr/>
      <dgm:t>
        <a:bodyPr/>
        <a:lstStyle/>
        <a:p>
          <a:endParaRPr lang="es-CO" sz="1200"/>
        </a:p>
      </dgm:t>
    </dgm:pt>
    <dgm:pt modelId="{EBF82BB1-6172-4066-9DAE-2A544A6CD3A8}" type="parTrans" cxnId="{B41060EC-0FC5-4295-A235-90D35A651E87}">
      <dgm:prSet custT="1"/>
      <dgm:spPr/>
      <dgm:t>
        <a:bodyPr/>
        <a:lstStyle/>
        <a:p>
          <a:endParaRPr lang="es-CO" sz="1200"/>
        </a:p>
      </dgm:t>
    </dgm:pt>
    <dgm:pt modelId="{9C38B48E-B211-44A0-84DC-C420F43A034B}">
      <dgm:prSet custT="1"/>
      <dgm:spPr>
        <a:solidFill>
          <a:schemeClr val="accent5">
            <a:lumMod val="75000"/>
          </a:schemeClr>
        </a:solidFill>
      </dgm:spPr>
      <dgm:t>
        <a:bodyPr vert="vert270"/>
        <a:lstStyle/>
        <a:p>
          <a:r>
            <a:rPr lang="es-CO" sz="1100"/>
            <a:t>Líder Funcional </a:t>
          </a:r>
          <a:r>
            <a:rPr lang="es-CO" sz="1100" err="1"/>
            <a:t>Tal.Hum</a:t>
          </a:r>
          <a:r>
            <a:rPr lang="es-CO" sz="1100"/>
            <a:t>./</a:t>
          </a:r>
          <a:r>
            <a:rPr lang="es-CO" sz="1100" err="1"/>
            <a:t>Selec.Pers</a:t>
          </a:r>
          <a:r>
            <a:rPr lang="es-CO" sz="1100"/>
            <a:t>./</a:t>
          </a:r>
          <a:r>
            <a:rPr lang="es-CO" sz="1100" err="1"/>
            <a:t>Capac</a:t>
          </a:r>
          <a:r>
            <a:rPr lang="es-CO" sz="1100"/>
            <a:t>./</a:t>
          </a:r>
          <a:r>
            <a:rPr lang="es-CO" sz="1100" err="1"/>
            <a:t>Ev.Desemp</a:t>
          </a:r>
          <a:r>
            <a:rPr lang="es-CO" sz="1100"/>
            <a:t>./Bienestar/Clima </a:t>
          </a:r>
          <a:r>
            <a:rPr lang="es-CO" sz="1100" err="1"/>
            <a:t>Organiz</a:t>
          </a:r>
          <a:r>
            <a:rPr lang="es-CO" sz="1100"/>
            <a:t>./SISO/Portal </a:t>
          </a:r>
          <a:r>
            <a:rPr lang="es-CO" sz="1100" err="1"/>
            <a:t>Emp</a:t>
          </a:r>
          <a:r>
            <a:rPr lang="es-CO" sz="1100"/>
            <a:t>.</a:t>
          </a:r>
        </a:p>
      </dgm:t>
    </dgm:pt>
    <dgm:pt modelId="{772E3EDD-5093-424F-8125-31F7F1F2E7F3}" type="parTrans" cxnId="{F087B2F9-B533-4E75-A3AC-BA742E77CEB1}">
      <dgm:prSet/>
      <dgm:spPr/>
      <dgm:t>
        <a:bodyPr/>
        <a:lstStyle/>
        <a:p>
          <a:endParaRPr lang="es-CO" sz="1200"/>
        </a:p>
      </dgm:t>
    </dgm:pt>
    <dgm:pt modelId="{975DE869-C348-4344-90B9-12A1A4605D1F}" type="sibTrans" cxnId="{F087B2F9-B533-4E75-A3AC-BA742E77CEB1}">
      <dgm:prSet/>
      <dgm:spPr/>
      <dgm:t>
        <a:bodyPr/>
        <a:lstStyle/>
        <a:p>
          <a:endParaRPr lang="es-CO" sz="1200"/>
        </a:p>
      </dgm:t>
    </dgm:pt>
    <dgm:pt modelId="{A1395335-93D3-4731-9D5A-279E205A8BE3}">
      <dgm:prSet custT="1"/>
      <dgm:spPr>
        <a:solidFill>
          <a:schemeClr val="accent5">
            <a:lumMod val="75000"/>
          </a:schemeClr>
        </a:solidFill>
      </dgm:spPr>
      <dgm:t>
        <a:bodyPr vert="vert270"/>
        <a:lstStyle/>
        <a:p>
          <a:r>
            <a:rPr lang="es-CO" sz="1200"/>
            <a:t>Diana Marcela Sánchez P.</a:t>
          </a:r>
        </a:p>
      </dgm:t>
    </dgm:pt>
    <dgm:pt modelId="{3ED59A2F-DD8B-4CD6-9C12-3A0C788A855B}" type="parTrans" cxnId="{890BDA93-9B3A-4560-AE8E-DF7BDB45604A}">
      <dgm:prSet/>
      <dgm:spPr/>
      <dgm:t>
        <a:bodyPr/>
        <a:lstStyle/>
        <a:p>
          <a:endParaRPr lang="es-CO" sz="1200"/>
        </a:p>
      </dgm:t>
    </dgm:pt>
    <dgm:pt modelId="{79D07B0E-6966-4DE8-A197-11049500F41D}" type="sibTrans" cxnId="{890BDA93-9B3A-4560-AE8E-DF7BDB45604A}">
      <dgm:prSet/>
      <dgm:spPr/>
      <dgm:t>
        <a:bodyPr/>
        <a:lstStyle/>
        <a:p>
          <a:endParaRPr lang="es-CO" sz="1200"/>
        </a:p>
      </dgm:t>
    </dgm:pt>
    <dgm:pt modelId="{13124811-56C8-4146-9CBE-F2358E1BB7C8}">
      <dgm:prSet custT="1"/>
      <dgm:spPr>
        <a:solidFill>
          <a:schemeClr val="accent5">
            <a:lumMod val="75000"/>
          </a:schemeClr>
        </a:solidFill>
      </dgm:spPr>
      <dgm:t>
        <a:bodyPr vert="vert270"/>
        <a:lstStyle/>
        <a:p>
          <a:r>
            <a:rPr lang="es-CO" sz="1200"/>
            <a:t>Líder de Procesos</a:t>
          </a:r>
        </a:p>
      </dgm:t>
    </dgm:pt>
    <dgm:pt modelId="{097D81F0-810F-4FDB-B1D1-4908F3D4C1A3}" type="parTrans" cxnId="{A3E69268-FC51-4706-B73F-2EED856184ED}">
      <dgm:prSet/>
      <dgm:spPr/>
      <dgm:t>
        <a:bodyPr/>
        <a:lstStyle/>
        <a:p>
          <a:endParaRPr lang="es-CO" sz="1200"/>
        </a:p>
      </dgm:t>
    </dgm:pt>
    <dgm:pt modelId="{5821AF7B-6EF8-408D-AA41-8AB3832A0C79}" type="sibTrans" cxnId="{A3E69268-FC51-4706-B73F-2EED856184ED}">
      <dgm:prSet/>
      <dgm:spPr/>
      <dgm:t>
        <a:bodyPr/>
        <a:lstStyle/>
        <a:p>
          <a:endParaRPr lang="es-CO" sz="1200"/>
        </a:p>
      </dgm:t>
    </dgm:pt>
    <dgm:pt modelId="{CAB3AFCC-4525-4552-8257-BBAD35ADE29F}">
      <dgm:prSet custT="1"/>
      <dgm:spPr>
        <a:solidFill>
          <a:schemeClr val="accent5">
            <a:lumMod val="75000"/>
          </a:schemeClr>
        </a:solidFill>
      </dgm:spPr>
      <dgm:t>
        <a:bodyPr vert="vert270"/>
        <a:lstStyle/>
        <a:p>
          <a:r>
            <a:rPr lang="es-CO" sz="1200"/>
            <a:t>Magda Paola Santana</a:t>
          </a:r>
        </a:p>
      </dgm:t>
    </dgm:pt>
    <dgm:pt modelId="{6BD74971-84FB-4D5D-B627-2E72D9494648}" type="parTrans" cxnId="{05A82E7F-6C5A-45D4-A00A-CD39B8343DFC}">
      <dgm:prSet/>
      <dgm:spPr/>
      <dgm:t>
        <a:bodyPr/>
        <a:lstStyle/>
        <a:p>
          <a:endParaRPr lang="es-CO" sz="1200"/>
        </a:p>
      </dgm:t>
    </dgm:pt>
    <dgm:pt modelId="{2E0473D7-EC8B-42E4-B604-31304ECCC4A8}" type="sibTrans" cxnId="{05A82E7F-6C5A-45D4-A00A-CD39B8343DFC}">
      <dgm:prSet/>
      <dgm:spPr/>
      <dgm:t>
        <a:bodyPr/>
        <a:lstStyle/>
        <a:p>
          <a:endParaRPr lang="es-CO" sz="1200"/>
        </a:p>
      </dgm:t>
    </dgm:pt>
    <dgm:pt modelId="{E0B48269-020A-4626-8755-60CCB8EB6E71}">
      <dgm:prSet custT="1"/>
      <dgm:spPr>
        <a:solidFill>
          <a:schemeClr val="accent2"/>
        </a:solidFill>
      </dgm:spPr>
      <dgm:t>
        <a:bodyPr vert="vert270"/>
        <a:lstStyle/>
        <a:p>
          <a:r>
            <a:rPr lang="es-CO" sz="1200"/>
            <a:t>Luis Alfonso Mayorga (T)</a:t>
          </a:r>
        </a:p>
      </dgm:t>
    </dgm:pt>
    <dgm:pt modelId="{B65523D6-FAAE-4BC2-ABE1-947F95D990A7}" type="parTrans" cxnId="{2EFEAB63-D46B-4C22-A110-6A320D68319D}">
      <dgm:prSet/>
      <dgm:spPr/>
      <dgm:t>
        <a:bodyPr/>
        <a:lstStyle/>
        <a:p>
          <a:endParaRPr lang="es-CO"/>
        </a:p>
      </dgm:t>
    </dgm:pt>
    <dgm:pt modelId="{BB0D6771-0C66-4944-9EB9-01FA4D314DF6}" type="sibTrans" cxnId="{2EFEAB63-D46B-4C22-A110-6A320D68319D}">
      <dgm:prSet/>
      <dgm:spPr/>
      <dgm:t>
        <a:bodyPr/>
        <a:lstStyle/>
        <a:p>
          <a:endParaRPr lang="es-CO"/>
        </a:p>
      </dgm:t>
    </dgm:pt>
    <dgm:pt modelId="{4363DE3F-7EB9-4D86-9A98-CA27C9E0241F}" type="pres">
      <dgm:prSet presAssocID="{852FC908-9D36-4FBF-8C60-7C90E5A05333}" presName="Name0" presStyleCnt="0">
        <dgm:presLayoutVars>
          <dgm:chPref val="1"/>
          <dgm:dir/>
          <dgm:animOne val="branch"/>
          <dgm:animLvl val="lvl"/>
          <dgm:resizeHandles/>
        </dgm:presLayoutVars>
      </dgm:prSet>
      <dgm:spPr/>
    </dgm:pt>
    <dgm:pt modelId="{E31C3713-A6CC-4810-9412-C7367F3C49C1}" type="pres">
      <dgm:prSet presAssocID="{B9CA5E9D-F2B7-4E5C-A280-C79529AD9E69}" presName="vertOne" presStyleCnt="0"/>
      <dgm:spPr/>
    </dgm:pt>
    <dgm:pt modelId="{7B32E81B-E7AC-4656-B0D5-BFEBCE7060CB}" type="pres">
      <dgm:prSet presAssocID="{B9CA5E9D-F2B7-4E5C-A280-C79529AD9E69}" presName="txOne" presStyleLbl="node0" presStyleIdx="0" presStyleCnt="1" custScaleY="47531">
        <dgm:presLayoutVars>
          <dgm:chPref val="3"/>
        </dgm:presLayoutVars>
      </dgm:prSet>
      <dgm:spPr/>
    </dgm:pt>
    <dgm:pt modelId="{76FB03A1-BD7A-4A3F-B5AE-4ED4B937875C}" type="pres">
      <dgm:prSet presAssocID="{B9CA5E9D-F2B7-4E5C-A280-C79529AD9E69}" presName="parTransOne" presStyleCnt="0"/>
      <dgm:spPr/>
    </dgm:pt>
    <dgm:pt modelId="{4F94AC4E-A48C-4B34-904D-D4044B63992B}" type="pres">
      <dgm:prSet presAssocID="{B9CA5E9D-F2B7-4E5C-A280-C79529AD9E69}" presName="horzOne" presStyleCnt="0"/>
      <dgm:spPr/>
    </dgm:pt>
    <dgm:pt modelId="{75E08C7D-8D6B-423B-AC07-0994C73349E8}" type="pres">
      <dgm:prSet presAssocID="{66051BA1-95DB-4B11-939D-431F604E2208}" presName="vertTwo" presStyleCnt="0"/>
      <dgm:spPr/>
    </dgm:pt>
    <dgm:pt modelId="{81C8780F-6315-4B98-9199-E426ED54D048}" type="pres">
      <dgm:prSet presAssocID="{66051BA1-95DB-4B11-939D-431F604E2208}" presName="txTwo" presStyleLbl="node2" presStyleIdx="0" presStyleCnt="2" custScaleY="32166">
        <dgm:presLayoutVars>
          <dgm:chPref val="3"/>
        </dgm:presLayoutVars>
      </dgm:prSet>
      <dgm:spPr/>
    </dgm:pt>
    <dgm:pt modelId="{AF3A5C3C-FB28-4FB0-8BD8-067C6F83296E}" type="pres">
      <dgm:prSet presAssocID="{66051BA1-95DB-4B11-939D-431F604E2208}" presName="parTransTwo" presStyleCnt="0"/>
      <dgm:spPr/>
    </dgm:pt>
    <dgm:pt modelId="{09F9BD29-ED4E-44C1-B579-7FC3173C2E7B}" type="pres">
      <dgm:prSet presAssocID="{66051BA1-95DB-4B11-939D-431F604E2208}" presName="horzTwo" presStyleCnt="0"/>
      <dgm:spPr/>
    </dgm:pt>
    <dgm:pt modelId="{473A22BB-4C24-47F2-9606-9C7626EBA80E}" type="pres">
      <dgm:prSet presAssocID="{7E9AADD3-5841-404B-B5CF-D643C89BC263}" presName="vertThree" presStyleCnt="0"/>
      <dgm:spPr/>
    </dgm:pt>
    <dgm:pt modelId="{40B628FD-6F7F-412A-92C2-ABEDCE2536B9}" type="pres">
      <dgm:prSet presAssocID="{7E9AADD3-5841-404B-B5CF-D643C89BC263}" presName="txThree" presStyleLbl="node3" presStyleIdx="0" presStyleCnt="19">
        <dgm:presLayoutVars>
          <dgm:chPref val="3"/>
        </dgm:presLayoutVars>
      </dgm:prSet>
      <dgm:spPr/>
    </dgm:pt>
    <dgm:pt modelId="{8845AB05-003C-420D-A1D5-014D18F2978F}" type="pres">
      <dgm:prSet presAssocID="{7E9AADD3-5841-404B-B5CF-D643C89BC263}" presName="parTransThree" presStyleCnt="0"/>
      <dgm:spPr/>
    </dgm:pt>
    <dgm:pt modelId="{626A8F62-9275-487A-9F1B-2091BCB2ED88}" type="pres">
      <dgm:prSet presAssocID="{7E9AADD3-5841-404B-B5CF-D643C89BC263}" presName="horzThree" presStyleCnt="0"/>
      <dgm:spPr/>
    </dgm:pt>
    <dgm:pt modelId="{0983D8DF-D9D3-4A4B-8131-B9327F30DD21}" type="pres">
      <dgm:prSet presAssocID="{D2E747BE-EEDF-40AA-8F06-B5D9BF699EA1}" presName="vertFour" presStyleCnt="0">
        <dgm:presLayoutVars>
          <dgm:chPref val="3"/>
        </dgm:presLayoutVars>
      </dgm:prSet>
      <dgm:spPr/>
    </dgm:pt>
    <dgm:pt modelId="{312F344E-C1DF-4CDF-BCF4-8C35B3F69796}" type="pres">
      <dgm:prSet presAssocID="{D2E747BE-EEDF-40AA-8F06-B5D9BF699EA1}" presName="txFour" presStyleLbl="node4" presStyleIdx="0" presStyleCnt="24">
        <dgm:presLayoutVars>
          <dgm:chPref val="3"/>
        </dgm:presLayoutVars>
      </dgm:prSet>
      <dgm:spPr/>
    </dgm:pt>
    <dgm:pt modelId="{08770447-007C-443C-82ED-DF159F6B603B}" type="pres">
      <dgm:prSet presAssocID="{D2E747BE-EEDF-40AA-8F06-B5D9BF699EA1}" presName="horzFour" presStyleCnt="0"/>
      <dgm:spPr/>
    </dgm:pt>
    <dgm:pt modelId="{2DFC6928-CBE7-4A41-95BA-4FD967082713}" type="pres">
      <dgm:prSet presAssocID="{1D1E8A93-05AA-479B-9FF0-BCD439309A29}" presName="sibSpaceFour" presStyleCnt="0"/>
      <dgm:spPr/>
    </dgm:pt>
    <dgm:pt modelId="{CAAE9357-C39B-47BD-BB5E-3162A873E090}" type="pres">
      <dgm:prSet presAssocID="{6ED45E06-4666-42CA-9F92-50789D4A153C}" presName="vertFour" presStyleCnt="0">
        <dgm:presLayoutVars>
          <dgm:chPref val="3"/>
        </dgm:presLayoutVars>
      </dgm:prSet>
      <dgm:spPr/>
    </dgm:pt>
    <dgm:pt modelId="{424357CB-C3CF-4E49-93DC-37E0EE65042F}" type="pres">
      <dgm:prSet presAssocID="{6ED45E06-4666-42CA-9F92-50789D4A153C}" presName="txFour" presStyleLbl="node4" presStyleIdx="1" presStyleCnt="24">
        <dgm:presLayoutVars>
          <dgm:chPref val="3"/>
        </dgm:presLayoutVars>
      </dgm:prSet>
      <dgm:spPr/>
    </dgm:pt>
    <dgm:pt modelId="{83430411-5AFE-4847-B553-E60F5397108D}" type="pres">
      <dgm:prSet presAssocID="{6ED45E06-4666-42CA-9F92-50789D4A153C}" presName="horzFour" presStyleCnt="0"/>
      <dgm:spPr/>
    </dgm:pt>
    <dgm:pt modelId="{4DF3019D-0B75-44CE-9021-E7A2C84646B0}" type="pres">
      <dgm:prSet presAssocID="{EA219F4F-2BB3-4FCC-B5C2-340F15AE6A9F}" presName="sibSpaceThree" presStyleCnt="0"/>
      <dgm:spPr/>
    </dgm:pt>
    <dgm:pt modelId="{150E5C7D-F096-4DB1-9009-FDE7ECE90C18}" type="pres">
      <dgm:prSet presAssocID="{246CA1CB-A94F-4859-A2F4-EB42B002DA7C}" presName="vertThree" presStyleCnt="0"/>
      <dgm:spPr/>
    </dgm:pt>
    <dgm:pt modelId="{6D837002-D0AB-40A1-9D6E-9B0FD80E9C0C}" type="pres">
      <dgm:prSet presAssocID="{246CA1CB-A94F-4859-A2F4-EB42B002DA7C}" presName="txThree" presStyleLbl="node3" presStyleIdx="1" presStyleCnt="19">
        <dgm:presLayoutVars>
          <dgm:chPref val="3"/>
        </dgm:presLayoutVars>
      </dgm:prSet>
      <dgm:spPr/>
    </dgm:pt>
    <dgm:pt modelId="{7D665CA3-4CA9-43D6-881A-265447884340}" type="pres">
      <dgm:prSet presAssocID="{246CA1CB-A94F-4859-A2F4-EB42B002DA7C}" presName="parTransThree" presStyleCnt="0"/>
      <dgm:spPr/>
    </dgm:pt>
    <dgm:pt modelId="{964FD631-DD32-4E54-ABF4-0139EB7B116C}" type="pres">
      <dgm:prSet presAssocID="{246CA1CB-A94F-4859-A2F4-EB42B002DA7C}" presName="horzThree" presStyleCnt="0"/>
      <dgm:spPr/>
    </dgm:pt>
    <dgm:pt modelId="{0CA136F9-4B3C-4894-A88B-F78D64C17793}" type="pres">
      <dgm:prSet presAssocID="{8D6DD94C-905F-4808-AF95-7098C0E62C2D}" presName="vertFour" presStyleCnt="0">
        <dgm:presLayoutVars>
          <dgm:chPref val="3"/>
        </dgm:presLayoutVars>
      </dgm:prSet>
      <dgm:spPr/>
    </dgm:pt>
    <dgm:pt modelId="{4210B172-9E6C-4E92-8F11-03A8AC03905C}" type="pres">
      <dgm:prSet presAssocID="{8D6DD94C-905F-4808-AF95-7098C0E62C2D}" presName="txFour" presStyleLbl="node4" presStyleIdx="2" presStyleCnt="24">
        <dgm:presLayoutVars>
          <dgm:chPref val="3"/>
        </dgm:presLayoutVars>
      </dgm:prSet>
      <dgm:spPr/>
    </dgm:pt>
    <dgm:pt modelId="{0F092408-EF18-4341-8D2C-C6CE07C25D8C}" type="pres">
      <dgm:prSet presAssocID="{8D6DD94C-905F-4808-AF95-7098C0E62C2D}" presName="horzFour" presStyleCnt="0"/>
      <dgm:spPr/>
    </dgm:pt>
    <dgm:pt modelId="{F03F77A8-6A04-40D7-AFA1-EA8BDF3CE609}" type="pres">
      <dgm:prSet presAssocID="{DB1EBF45-5F11-4372-9A75-46ED8C7402AF}" presName="sibSpaceFour" presStyleCnt="0"/>
      <dgm:spPr/>
    </dgm:pt>
    <dgm:pt modelId="{6A4A1C76-F1B8-4A8E-B1CB-64DD2B7D07DF}" type="pres">
      <dgm:prSet presAssocID="{E0B48269-020A-4626-8755-60CCB8EB6E71}" presName="vertFour" presStyleCnt="0">
        <dgm:presLayoutVars>
          <dgm:chPref val="3"/>
        </dgm:presLayoutVars>
      </dgm:prSet>
      <dgm:spPr/>
    </dgm:pt>
    <dgm:pt modelId="{D5E17530-7DBF-4F14-ABF6-E0E3F707F565}" type="pres">
      <dgm:prSet presAssocID="{E0B48269-020A-4626-8755-60CCB8EB6E71}" presName="txFour" presStyleLbl="node4" presStyleIdx="3" presStyleCnt="24">
        <dgm:presLayoutVars>
          <dgm:chPref val="3"/>
        </dgm:presLayoutVars>
      </dgm:prSet>
      <dgm:spPr/>
    </dgm:pt>
    <dgm:pt modelId="{D2DAB0CB-F79B-4AFE-9B37-2E9DE243AED4}" type="pres">
      <dgm:prSet presAssocID="{E0B48269-020A-4626-8755-60CCB8EB6E71}" presName="horzFour" presStyleCnt="0"/>
      <dgm:spPr/>
    </dgm:pt>
    <dgm:pt modelId="{2E3C1840-71CF-48CE-9A4D-7FEFF8418E35}" type="pres">
      <dgm:prSet presAssocID="{3F1F232E-5D37-4A3F-AD25-488283766E02}" presName="sibSpaceThree" presStyleCnt="0"/>
      <dgm:spPr/>
    </dgm:pt>
    <dgm:pt modelId="{B4AA23B4-F8C2-4E73-8715-A1DA9B7F1FFC}" type="pres">
      <dgm:prSet presAssocID="{6547EC8A-EB63-4F79-AAE8-E88BEFAF924B}" presName="vertThree" presStyleCnt="0"/>
      <dgm:spPr/>
    </dgm:pt>
    <dgm:pt modelId="{82A0D93E-EF4F-4365-9CED-4C6B5140A6CC}" type="pres">
      <dgm:prSet presAssocID="{6547EC8A-EB63-4F79-AAE8-E88BEFAF924B}" presName="txThree" presStyleLbl="node3" presStyleIdx="2" presStyleCnt="19">
        <dgm:presLayoutVars>
          <dgm:chPref val="3"/>
        </dgm:presLayoutVars>
      </dgm:prSet>
      <dgm:spPr/>
    </dgm:pt>
    <dgm:pt modelId="{D07ED23E-7D07-43DD-B357-4CF5E35D34AA}" type="pres">
      <dgm:prSet presAssocID="{6547EC8A-EB63-4F79-AAE8-E88BEFAF924B}" presName="parTransThree" presStyleCnt="0"/>
      <dgm:spPr/>
    </dgm:pt>
    <dgm:pt modelId="{0CB40135-017A-47DA-911B-845297E089C4}" type="pres">
      <dgm:prSet presAssocID="{6547EC8A-EB63-4F79-AAE8-E88BEFAF924B}" presName="horzThree" presStyleCnt="0"/>
      <dgm:spPr/>
    </dgm:pt>
    <dgm:pt modelId="{D8DCA288-BA2D-4D1B-9639-3D42BBC89DB6}" type="pres">
      <dgm:prSet presAssocID="{A9A79BDE-38A6-4386-9719-74055BBB7B6E}" presName="vertFour" presStyleCnt="0">
        <dgm:presLayoutVars>
          <dgm:chPref val="3"/>
        </dgm:presLayoutVars>
      </dgm:prSet>
      <dgm:spPr/>
    </dgm:pt>
    <dgm:pt modelId="{B457D064-8E58-4FCF-A25F-736C87E9CFAA}" type="pres">
      <dgm:prSet presAssocID="{A9A79BDE-38A6-4386-9719-74055BBB7B6E}" presName="txFour" presStyleLbl="node4" presStyleIdx="4" presStyleCnt="24">
        <dgm:presLayoutVars>
          <dgm:chPref val="3"/>
        </dgm:presLayoutVars>
      </dgm:prSet>
      <dgm:spPr/>
    </dgm:pt>
    <dgm:pt modelId="{132F9B41-6514-4382-8915-AAE164558B25}" type="pres">
      <dgm:prSet presAssocID="{A9A79BDE-38A6-4386-9719-74055BBB7B6E}" presName="horzFour" presStyleCnt="0"/>
      <dgm:spPr/>
    </dgm:pt>
    <dgm:pt modelId="{3E8468F0-D5C0-4582-9D4A-BB49565470F2}" type="pres">
      <dgm:prSet presAssocID="{A6EA2CFD-E140-4AC7-BF16-50BF8ECFE199}" presName="sibSpaceFour" presStyleCnt="0"/>
      <dgm:spPr/>
    </dgm:pt>
    <dgm:pt modelId="{F02B9EEC-55F4-477B-8662-B2AA3C6FB971}" type="pres">
      <dgm:prSet presAssocID="{7B531680-B675-4575-8AE0-3E8065B6A576}" presName="vertFour" presStyleCnt="0">
        <dgm:presLayoutVars>
          <dgm:chPref val="3"/>
        </dgm:presLayoutVars>
      </dgm:prSet>
      <dgm:spPr/>
    </dgm:pt>
    <dgm:pt modelId="{A3489EC5-3EE0-4225-A6EA-A9ABC8A56178}" type="pres">
      <dgm:prSet presAssocID="{7B531680-B675-4575-8AE0-3E8065B6A576}" presName="txFour" presStyleLbl="node4" presStyleIdx="5" presStyleCnt="24">
        <dgm:presLayoutVars>
          <dgm:chPref val="3"/>
        </dgm:presLayoutVars>
      </dgm:prSet>
      <dgm:spPr/>
    </dgm:pt>
    <dgm:pt modelId="{CC5C049A-F0DA-43CE-8A5A-2406F7EE736A}" type="pres">
      <dgm:prSet presAssocID="{7B531680-B675-4575-8AE0-3E8065B6A576}" presName="horzFour" presStyleCnt="0"/>
      <dgm:spPr/>
    </dgm:pt>
    <dgm:pt modelId="{5ADFE0F9-AA10-48F4-963A-5AB41192D55A}" type="pres">
      <dgm:prSet presAssocID="{E72CF789-C670-4DC1-99FA-FEB2F70BD549}" presName="sibSpaceThree" presStyleCnt="0"/>
      <dgm:spPr/>
    </dgm:pt>
    <dgm:pt modelId="{9A82392A-C3AC-4E95-B4CB-50456F0D6594}" type="pres">
      <dgm:prSet presAssocID="{EC8D2E6C-D6F6-44A5-9A8C-7F871D29191C}" presName="vertThree" presStyleCnt="0"/>
      <dgm:spPr/>
    </dgm:pt>
    <dgm:pt modelId="{62366DE3-B6F3-439C-A5CF-891739630FE7}" type="pres">
      <dgm:prSet presAssocID="{EC8D2E6C-D6F6-44A5-9A8C-7F871D29191C}" presName="txThree" presStyleLbl="node3" presStyleIdx="3" presStyleCnt="19">
        <dgm:presLayoutVars>
          <dgm:chPref val="3"/>
        </dgm:presLayoutVars>
      </dgm:prSet>
      <dgm:spPr/>
    </dgm:pt>
    <dgm:pt modelId="{990D5BE1-1DED-4DD7-96FB-12DBB5C46E75}" type="pres">
      <dgm:prSet presAssocID="{EC8D2E6C-D6F6-44A5-9A8C-7F871D29191C}" presName="parTransThree" presStyleCnt="0"/>
      <dgm:spPr/>
    </dgm:pt>
    <dgm:pt modelId="{17CF0DEF-E1A2-4860-AFCE-E6017D2AF7E8}" type="pres">
      <dgm:prSet presAssocID="{EC8D2E6C-D6F6-44A5-9A8C-7F871D29191C}" presName="horzThree" presStyleCnt="0"/>
      <dgm:spPr/>
    </dgm:pt>
    <dgm:pt modelId="{10A491D0-673B-4ECD-9CD3-5A7A553A9514}" type="pres">
      <dgm:prSet presAssocID="{1A088DAD-FA21-4C6A-B7E9-EEAD67147D76}" presName="vertFour" presStyleCnt="0">
        <dgm:presLayoutVars>
          <dgm:chPref val="3"/>
        </dgm:presLayoutVars>
      </dgm:prSet>
      <dgm:spPr/>
    </dgm:pt>
    <dgm:pt modelId="{F9E7C9C2-E8E2-462B-9115-2D1941686519}" type="pres">
      <dgm:prSet presAssocID="{1A088DAD-FA21-4C6A-B7E9-EEAD67147D76}" presName="txFour" presStyleLbl="node4" presStyleIdx="6" presStyleCnt="24">
        <dgm:presLayoutVars>
          <dgm:chPref val="3"/>
        </dgm:presLayoutVars>
      </dgm:prSet>
      <dgm:spPr/>
    </dgm:pt>
    <dgm:pt modelId="{E3F4F398-7B40-4A05-BC0A-11F7E9866020}" type="pres">
      <dgm:prSet presAssocID="{1A088DAD-FA21-4C6A-B7E9-EEAD67147D76}" presName="horzFour" presStyleCnt="0"/>
      <dgm:spPr/>
    </dgm:pt>
    <dgm:pt modelId="{9B505B1F-11AF-41BB-824B-217FFB51D9A2}" type="pres">
      <dgm:prSet presAssocID="{90EFC30B-A08D-4AC5-8637-75316815FC05}" presName="sibSpaceFour" presStyleCnt="0"/>
      <dgm:spPr/>
    </dgm:pt>
    <dgm:pt modelId="{9EB8BCEB-1271-4272-A4DC-6CE999033015}" type="pres">
      <dgm:prSet presAssocID="{17A22ECA-34FE-4CDB-91FA-3F1B8E7B2E02}" presName="vertFour" presStyleCnt="0">
        <dgm:presLayoutVars>
          <dgm:chPref val="3"/>
        </dgm:presLayoutVars>
      </dgm:prSet>
      <dgm:spPr/>
    </dgm:pt>
    <dgm:pt modelId="{14243DE3-260B-4A99-9B88-3E6838949D79}" type="pres">
      <dgm:prSet presAssocID="{17A22ECA-34FE-4CDB-91FA-3F1B8E7B2E02}" presName="txFour" presStyleLbl="node4" presStyleIdx="7" presStyleCnt="24">
        <dgm:presLayoutVars>
          <dgm:chPref val="3"/>
        </dgm:presLayoutVars>
      </dgm:prSet>
      <dgm:spPr/>
    </dgm:pt>
    <dgm:pt modelId="{13F7DD00-72D3-418A-99CC-F1FDF7FCCEE0}" type="pres">
      <dgm:prSet presAssocID="{17A22ECA-34FE-4CDB-91FA-3F1B8E7B2E02}" presName="horzFour" presStyleCnt="0"/>
      <dgm:spPr/>
    </dgm:pt>
    <dgm:pt modelId="{84558801-7CF2-41E5-9589-7878A2351A75}" type="pres">
      <dgm:prSet presAssocID="{59FBFB2C-4E84-4661-91B5-274F500DA34A}" presName="sibSpaceThree" presStyleCnt="0"/>
      <dgm:spPr/>
    </dgm:pt>
    <dgm:pt modelId="{3F354121-49EB-467F-A8AE-10B47D8A4BA6}" type="pres">
      <dgm:prSet presAssocID="{222B0912-3EC8-4AF2-AEC7-A68880F1A806}" presName="vertThree" presStyleCnt="0"/>
      <dgm:spPr/>
    </dgm:pt>
    <dgm:pt modelId="{DEEBF700-3CFC-4032-BA81-3A007E667802}" type="pres">
      <dgm:prSet presAssocID="{222B0912-3EC8-4AF2-AEC7-A68880F1A806}" presName="txThree" presStyleLbl="node3" presStyleIdx="4" presStyleCnt="19">
        <dgm:presLayoutVars>
          <dgm:chPref val="3"/>
        </dgm:presLayoutVars>
      </dgm:prSet>
      <dgm:spPr/>
    </dgm:pt>
    <dgm:pt modelId="{090EEA60-249D-4484-BC7F-332B2A2243EC}" type="pres">
      <dgm:prSet presAssocID="{222B0912-3EC8-4AF2-AEC7-A68880F1A806}" presName="parTransThree" presStyleCnt="0"/>
      <dgm:spPr/>
    </dgm:pt>
    <dgm:pt modelId="{6788A3A1-7D8C-4A3B-AD1D-5EB2E2ED3DB2}" type="pres">
      <dgm:prSet presAssocID="{222B0912-3EC8-4AF2-AEC7-A68880F1A806}" presName="horzThree" presStyleCnt="0"/>
      <dgm:spPr/>
    </dgm:pt>
    <dgm:pt modelId="{6F3CCE8D-E2BA-4786-BF0B-37D43B494312}" type="pres">
      <dgm:prSet presAssocID="{F8F4749C-F907-4F17-A4F2-A3510F8301FE}" presName="vertFour" presStyleCnt="0">
        <dgm:presLayoutVars>
          <dgm:chPref val="3"/>
        </dgm:presLayoutVars>
      </dgm:prSet>
      <dgm:spPr/>
    </dgm:pt>
    <dgm:pt modelId="{407EAB19-BAA7-4314-8C4E-93EB74A82211}" type="pres">
      <dgm:prSet presAssocID="{F8F4749C-F907-4F17-A4F2-A3510F8301FE}" presName="txFour" presStyleLbl="node4" presStyleIdx="8" presStyleCnt="24">
        <dgm:presLayoutVars>
          <dgm:chPref val="3"/>
        </dgm:presLayoutVars>
      </dgm:prSet>
      <dgm:spPr/>
    </dgm:pt>
    <dgm:pt modelId="{16C4A2C5-54C7-4AD0-B508-1376C3321808}" type="pres">
      <dgm:prSet presAssocID="{F8F4749C-F907-4F17-A4F2-A3510F8301FE}" presName="horzFour" presStyleCnt="0"/>
      <dgm:spPr/>
    </dgm:pt>
    <dgm:pt modelId="{F68F3CEC-03EB-4006-A5A3-327D04A37EC2}" type="pres">
      <dgm:prSet presAssocID="{49052A25-D38B-4AFA-8688-8E623C2A2DEB}" presName="sibSpaceThree" presStyleCnt="0"/>
      <dgm:spPr/>
    </dgm:pt>
    <dgm:pt modelId="{91E31599-F075-4B32-9C7E-480048CB5B99}" type="pres">
      <dgm:prSet presAssocID="{225EF80B-0608-4E7A-8D05-327A8A5DA218}" presName="vertThree" presStyleCnt="0"/>
      <dgm:spPr/>
    </dgm:pt>
    <dgm:pt modelId="{FD8C928E-4C12-40EE-BFE4-60AA9E8E9025}" type="pres">
      <dgm:prSet presAssocID="{225EF80B-0608-4E7A-8D05-327A8A5DA218}" presName="txThree" presStyleLbl="node3" presStyleIdx="5" presStyleCnt="19">
        <dgm:presLayoutVars>
          <dgm:chPref val="3"/>
        </dgm:presLayoutVars>
      </dgm:prSet>
      <dgm:spPr/>
    </dgm:pt>
    <dgm:pt modelId="{82647680-6808-4DBC-88C8-7DD7E899582E}" type="pres">
      <dgm:prSet presAssocID="{225EF80B-0608-4E7A-8D05-327A8A5DA218}" presName="parTransThree" presStyleCnt="0"/>
      <dgm:spPr/>
    </dgm:pt>
    <dgm:pt modelId="{28F58EB9-7AE4-485F-86ED-D31F008EB4E0}" type="pres">
      <dgm:prSet presAssocID="{225EF80B-0608-4E7A-8D05-327A8A5DA218}" presName="horzThree" presStyleCnt="0"/>
      <dgm:spPr/>
    </dgm:pt>
    <dgm:pt modelId="{2F3D1AFE-5638-4ABB-8058-5A8E71BF86EE}" type="pres">
      <dgm:prSet presAssocID="{11D40442-E161-41A3-A21C-87591708AEFB}" presName="vertFour" presStyleCnt="0">
        <dgm:presLayoutVars>
          <dgm:chPref val="3"/>
        </dgm:presLayoutVars>
      </dgm:prSet>
      <dgm:spPr/>
    </dgm:pt>
    <dgm:pt modelId="{40ED1A4B-F363-457A-9494-2FBBE8891FD9}" type="pres">
      <dgm:prSet presAssocID="{11D40442-E161-41A3-A21C-87591708AEFB}" presName="txFour" presStyleLbl="node4" presStyleIdx="9" presStyleCnt="24">
        <dgm:presLayoutVars>
          <dgm:chPref val="3"/>
        </dgm:presLayoutVars>
      </dgm:prSet>
      <dgm:spPr/>
    </dgm:pt>
    <dgm:pt modelId="{AD1928E7-D0CB-406B-9BCE-6FB8A34EA69D}" type="pres">
      <dgm:prSet presAssocID="{11D40442-E161-41A3-A21C-87591708AEFB}" presName="horzFour" presStyleCnt="0"/>
      <dgm:spPr/>
    </dgm:pt>
    <dgm:pt modelId="{AE9C4B3C-640E-43F5-B105-7B10A80A2C55}" type="pres">
      <dgm:prSet presAssocID="{A9AF025B-295D-42C3-85E1-43D2431854F0}" presName="sibSpaceThree" presStyleCnt="0"/>
      <dgm:spPr/>
    </dgm:pt>
    <dgm:pt modelId="{21BB2DB1-2EEE-44FD-A060-4DDA5F5B7D04}" type="pres">
      <dgm:prSet presAssocID="{43DC9E31-30E2-41B5-A2E1-7AC7696B4ABE}" presName="vertThree" presStyleCnt="0"/>
      <dgm:spPr/>
    </dgm:pt>
    <dgm:pt modelId="{B044C1BD-85DB-46BA-B61A-A92880A59810}" type="pres">
      <dgm:prSet presAssocID="{43DC9E31-30E2-41B5-A2E1-7AC7696B4ABE}" presName="txThree" presStyleLbl="node3" presStyleIdx="6" presStyleCnt="19">
        <dgm:presLayoutVars>
          <dgm:chPref val="3"/>
        </dgm:presLayoutVars>
      </dgm:prSet>
      <dgm:spPr/>
    </dgm:pt>
    <dgm:pt modelId="{3393DE94-0FDE-4EE5-8CA4-51BBA91F8EC7}" type="pres">
      <dgm:prSet presAssocID="{43DC9E31-30E2-41B5-A2E1-7AC7696B4ABE}" presName="parTransThree" presStyleCnt="0"/>
      <dgm:spPr/>
    </dgm:pt>
    <dgm:pt modelId="{4AD44150-8C38-43D7-8EF3-B032190C0150}" type="pres">
      <dgm:prSet presAssocID="{43DC9E31-30E2-41B5-A2E1-7AC7696B4ABE}" presName="horzThree" presStyleCnt="0"/>
      <dgm:spPr/>
    </dgm:pt>
    <dgm:pt modelId="{6D909A05-A2BC-4FDD-AC91-59312205BDCE}" type="pres">
      <dgm:prSet presAssocID="{7DCBA78A-E8EC-4B95-A7B9-8962A595E637}" presName="vertFour" presStyleCnt="0">
        <dgm:presLayoutVars>
          <dgm:chPref val="3"/>
        </dgm:presLayoutVars>
      </dgm:prSet>
      <dgm:spPr/>
    </dgm:pt>
    <dgm:pt modelId="{43311729-3F2B-42C3-8B4C-67A3930CE263}" type="pres">
      <dgm:prSet presAssocID="{7DCBA78A-E8EC-4B95-A7B9-8962A595E637}" presName="txFour" presStyleLbl="node4" presStyleIdx="10" presStyleCnt="24">
        <dgm:presLayoutVars>
          <dgm:chPref val="3"/>
        </dgm:presLayoutVars>
      </dgm:prSet>
      <dgm:spPr/>
    </dgm:pt>
    <dgm:pt modelId="{4D8D625F-B92E-4767-A2A6-A9B1979E03E5}" type="pres">
      <dgm:prSet presAssocID="{7DCBA78A-E8EC-4B95-A7B9-8962A595E637}" presName="horzFour" presStyleCnt="0"/>
      <dgm:spPr/>
    </dgm:pt>
    <dgm:pt modelId="{0EEB15DD-95EC-4C3A-966A-FB3FB6834CAA}" type="pres">
      <dgm:prSet presAssocID="{AD0B0177-04BD-4B65-96D4-3146123CA58B}" presName="sibSpaceThree" presStyleCnt="0"/>
      <dgm:spPr/>
    </dgm:pt>
    <dgm:pt modelId="{A047CAFC-3321-4FD4-9D88-542022369B02}" type="pres">
      <dgm:prSet presAssocID="{46C7D332-349F-4753-9B37-4FBA221AF72B}" presName="vertThree" presStyleCnt="0"/>
      <dgm:spPr/>
    </dgm:pt>
    <dgm:pt modelId="{7FEDDDFC-5F19-48D0-AD57-46F8969FCAEA}" type="pres">
      <dgm:prSet presAssocID="{46C7D332-349F-4753-9B37-4FBA221AF72B}" presName="txThree" presStyleLbl="node3" presStyleIdx="7" presStyleCnt="19">
        <dgm:presLayoutVars>
          <dgm:chPref val="3"/>
        </dgm:presLayoutVars>
      </dgm:prSet>
      <dgm:spPr/>
    </dgm:pt>
    <dgm:pt modelId="{E6C2ACB5-98D4-4881-B472-AF7F25CE3709}" type="pres">
      <dgm:prSet presAssocID="{46C7D332-349F-4753-9B37-4FBA221AF72B}" presName="parTransThree" presStyleCnt="0"/>
      <dgm:spPr/>
    </dgm:pt>
    <dgm:pt modelId="{DBE4FB08-0C8C-4A46-A6CE-569971121D9C}" type="pres">
      <dgm:prSet presAssocID="{46C7D332-349F-4753-9B37-4FBA221AF72B}" presName="horzThree" presStyleCnt="0"/>
      <dgm:spPr/>
    </dgm:pt>
    <dgm:pt modelId="{AA171DBF-1589-4ABD-8908-C77FAFD640DE}" type="pres">
      <dgm:prSet presAssocID="{6BDD9F6A-21A5-4A1B-850B-38341779EA56}" presName="vertFour" presStyleCnt="0">
        <dgm:presLayoutVars>
          <dgm:chPref val="3"/>
        </dgm:presLayoutVars>
      </dgm:prSet>
      <dgm:spPr/>
    </dgm:pt>
    <dgm:pt modelId="{C10059A3-5C56-4B4A-AA01-D96C649807D4}" type="pres">
      <dgm:prSet presAssocID="{6BDD9F6A-21A5-4A1B-850B-38341779EA56}" presName="txFour" presStyleLbl="node4" presStyleIdx="11" presStyleCnt="24">
        <dgm:presLayoutVars>
          <dgm:chPref val="3"/>
        </dgm:presLayoutVars>
      </dgm:prSet>
      <dgm:spPr/>
    </dgm:pt>
    <dgm:pt modelId="{71370357-AC75-4948-B762-92CE0A730616}" type="pres">
      <dgm:prSet presAssocID="{6BDD9F6A-21A5-4A1B-850B-38341779EA56}" presName="horzFour" presStyleCnt="0"/>
      <dgm:spPr/>
    </dgm:pt>
    <dgm:pt modelId="{BD36B794-5703-4B46-9E12-F94561DE8149}" type="pres">
      <dgm:prSet presAssocID="{71AE1FE7-7476-41FA-A726-16D6655D3933}" presName="sibSpaceThree" presStyleCnt="0"/>
      <dgm:spPr/>
    </dgm:pt>
    <dgm:pt modelId="{DB766592-4419-4C02-A7EB-D54B4EC5B3DB}" type="pres">
      <dgm:prSet presAssocID="{6025F9FF-F9E5-4E04-A923-721D6AF8CFD7}" presName="vertThree" presStyleCnt="0"/>
      <dgm:spPr/>
    </dgm:pt>
    <dgm:pt modelId="{3138BE74-D0C2-4576-B57A-41175A98FAC4}" type="pres">
      <dgm:prSet presAssocID="{6025F9FF-F9E5-4E04-A923-721D6AF8CFD7}" presName="txThree" presStyleLbl="node3" presStyleIdx="8" presStyleCnt="19">
        <dgm:presLayoutVars>
          <dgm:chPref val="3"/>
        </dgm:presLayoutVars>
      </dgm:prSet>
      <dgm:spPr/>
    </dgm:pt>
    <dgm:pt modelId="{C93D78E7-8A25-495A-9FD9-ECE09CB2AF12}" type="pres">
      <dgm:prSet presAssocID="{6025F9FF-F9E5-4E04-A923-721D6AF8CFD7}" presName="parTransThree" presStyleCnt="0"/>
      <dgm:spPr/>
    </dgm:pt>
    <dgm:pt modelId="{9D26BD61-AF2F-4FA7-BBB6-B793ED4DC506}" type="pres">
      <dgm:prSet presAssocID="{6025F9FF-F9E5-4E04-A923-721D6AF8CFD7}" presName="horzThree" presStyleCnt="0"/>
      <dgm:spPr/>
    </dgm:pt>
    <dgm:pt modelId="{73DFE159-8505-4F01-B598-1E475A647B82}" type="pres">
      <dgm:prSet presAssocID="{7B1DE10A-BE07-420C-81BF-551245AF9B0B}" presName="vertFour" presStyleCnt="0">
        <dgm:presLayoutVars>
          <dgm:chPref val="3"/>
        </dgm:presLayoutVars>
      </dgm:prSet>
      <dgm:spPr/>
    </dgm:pt>
    <dgm:pt modelId="{4D5FCB97-2777-4D13-9826-B2D2569A6B0B}" type="pres">
      <dgm:prSet presAssocID="{7B1DE10A-BE07-420C-81BF-551245AF9B0B}" presName="txFour" presStyleLbl="node4" presStyleIdx="12" presStyleCnt="24">
        <dgm:presLayoutVars>
          <dgm:chPref val="3"/>
        </dgm:presLayoutVars>
      </dgm:prSet>
      <dgm:spPr/>
    </dgm:pt>
    <dgm:pt modelId="{957C0677-9CC9-41BC-851D-B1350167C432}" type="pres">
      <dgm:prSet presAssocID="{7B1DE10A-BE07-420C-81BF-551245AF9B0B}" presName="horzFour" presStyleCnt="0"/>
      <dgm:spPr/>
    </dgm:pt>
    <dgm:pt modelId="{E5D8A8DF-A67E-4060-B05A-7E3DBE5C4631}" type="pres">
      <dgm:prSet presAssocID="{2423BDBA-0A77-45ED-A3FC-42086071C0CB}" presName="sibSpaceTwo" presStyleCnt="0"/>
      <dgm:spPr/>
    </dgm:pt>
    <dgm:pt modelId="{A0B177CB-1FB0-49D3-95CD-6255599248A2}" type="pres">
      <dgm:prSet presAssocID="{F3AEDB7C-F717-452F-BF79-992539016CBE}" presName="vertTwo" presStyleCnt="0"/>
      <dgm:spPr/>
    </dgm:pt>
    <dgm:pt modelId="{68D568BA-5AD0-4E12-B032-48D62F455E25}" type="pres">
      <dgm:prSet presAssocID="{F3AEDB7C-F717-452F-BF79-992539016CBE}" presName="txTwo" presStyleLbl="node2" presStyleIdx="1" presStyleCnt="2" custScaleY="32166">
        <dgm:presLayoutVars>
          <dgm:chPref val="3"/>
        </dgm:presLayoutVars>
      </dgm:prSet>
      <dgm:spPr/>
    </dgm:pt>
    <dgm:pt modelId="{E58764BF-C383-4E7A-9B0B-632EEB7236B1}" type="pres">
      <dgm:prSet presAssocID="{F3AEDB7C-F717-452F-BF79-992539016CBE}" presName="parTransTwo" presStyleCnt="0"/>
      <dgm:spPr/>
    </dgm:pt>
    <dgm:pt modelId="{16D896C7-D19C-4137-8541-CCEFA5B74B06}" type="pres">
      <dgm:prSet presAssocID="{F3AEDB7C-F717-452F-BF79-992539016CBE}" presName="horzTwo" presStyleCnt="0"/>
      <dgm:spPr/>
    </dgm:pt>
    <dgm:pt modelId="{BB8CC500-0172-46FD-9D8D-99D2DE492778}" type="pres">
      <dgm:prSet presAssocID="{48F0B25F-1033-4E77-A5FB-DAAF00A25F25}" presName="vertThree" presStyleCnt="0"/>
      <dgm:spPr/>
    </dgm:pt>
    <dgm:pt modelId="{E4498307-1C4F-40ED-B3F2-A5BC04A39D40}" type="pres">
      <dgm:prSet presAssocID="{48F0B25F-1033-4E77-A5FB-DAAF00A25F25}" presName="txThree" presStyleLbl="node3" presStyleIdx="9" presStyleCnt="19">
        <dgm:presLayoutVars>
          <dgm:chPref val="3"/>
        </dgm:presLayoutVars>
      </dgm:prSet>
      <dgm:spPr/>
    </dgm:pt>
    <dgm:pt modelId="{7DB121D5-276A-49CB-878D-10C9E1ED052B}" type="pres">
      <dgm:prSet presAssocID="{48F0B25F-1033-4E77-A5FB-DAAF00A25F25}" presName="parTransThree" presStyleCnt="0"/>
      <dgm:spPr/>
    </dgm:pt>
    <dgm:pt modelId="{9A6CFF8E-2024-44D6-8029-E8DE4667E241}" type="pres">
      <dgm:prSet presAssocID="{48F0B25F-1033-4E77-A5FB-DAAF00A25F25}" presName="horzThree" presStyleCnt="0"/>
      <dgm:spPr/>
    </dgm:pt>
    <dgm:pt modelId="{0C0B8D33-FFEA-4F2A-A5CB-3C5E5E478124}" type="pres">
      <dgm:prSet presAssocID="{9650404E-8439-451A-8664-CABC5132A635}" presName="vertFour" presStyleCnt="0">
        <dgm:presLayoutVars>
          <dgm:chPref val="3"/>
        </dgm:presLayoutVars>
      </dgm:prSet>
      <dgm:spPr/>
    </dgm:pt>
    <dgm:pt modelId="{979E6017-7BBE-4EA9-8C25-7B74069A6CAF}" type="pres">
      <dgm:prSet presAssocID="{9650404E-8439-451A-8664-CABC5132A635}" presName="txFour" presStyleLbl="node4" presStyleIdx="13" presStyleCnt="24">
        <dgm:presLayoutVars>
          <dgm:chPref val="3"/>
        </dgm:presLayoutVars>
      </dgm:prSet>
      <dgm:spPr/>
    </dgm:pt>
    <dgm:pt modelId="{E91C07B2-833A-4DB5-8770-C82F8D523472}" type="pres">
      <dgm:prSet presAssocID="{9650404E-8439-451A-8664-CABC5132A635}" presName="horzFour" presStyleCnt="0"/>
      <dgm:spPr/>
    </dgm:pt>
    <dgm:pt modelId="{E77E21A7-278E-4E9A-BC1D-5928618D0175}" type="pres">
      <dgm:prSet presAssocID="{69CBA008-6648-471B-A32B-A023BBC8625D}" presName="sibSpaceThree" presStyleCnt="0"/>
      <dgm:spPr/>
    </dgm:pt>
    <dgm:pt modelId="{596C09B0-74B3-4E8A-8807-727A151CC19E}" type="pres">
      <dgm:prSet presAssocID="{D7521136-1F8A-47E1-967C-85C666AD85CB}" presName="vertThree" presStyleCnt="0"/>
      <dgm:spPr/>
    </dgm:pt>
    <dgm:pt modelId="{76682C27-8277-4E70-A345-1D9485958988}" type="pres">
      <dgm:prSet presAssocID="{D7521136-1F8A-47E1-967C-85C666AD85CB}" presName="txThree" presStyleLbl="node3" presStyleIdx="10" presStyleCnt="19">
        <dgm:presLayoutVars>
          <dgm:chPref val="3"/>
        </dgm:presLayoutVars>
      </dgm:prSet>
      <dgm:spPr/>
    </dgm:pt>
    <dgm:pt modelId="{2CD91160-B0AD-4A90-AD2D-58215DC8ED21}" type="pres">
      <dgm:prSet presAssocID="{D7521136-1F8A-47E1-967C-85C666AD85CB}" presName="parTransThree" presStyleCnt="0"/>
      <dgm:spPr/>
    </dgm:pt>
    <dgm:pt modelId="{177CB4C8-AD6B-4BB6-B0F9-35BAD3B92AC8}" type="pres">
      <dgm:prSet presAssocID="{D7521136-1F8A-47E1-967C-85C666AD85CB}" presName="horzThree" presStyleCnt="0"/>
      <dgm:spPr/>
    </dgm:pt>
    <dgm:pt modelId="{5C0B38FA-9D6F-4181-A36A-8CC05CB02462}" type="pres">
      <dgm:prSet presAssocID="{92777A68-6005-43FB-A1B3-DE5B6C524B61}" presName="vertFour" presStyleCnt="0">
        <dgm:presLayoutVars>
          <dgm:chPref val="3"/>
        </dgm:presLayoutVars>
      </dgm:prSet>
      <dgm:spPr/>
    </dgm:pt>
    <dgm:pt modelId="{D96B21ED-D87D-4D88-AF5B-52C806AAFBA0}" type="pres">
      <dgm:prSet presAssocID="{92777A68-6005-43FB-A1B3-DE5B6C524B61}" presName="txFour" presStyleLbl="node4" presStyleIdx="14" presStyleCnt="24">
        <dgm:presLayoutVars>
          <dgm:chPref val="3"/>
        </dgm:presLayoutVars>
      </dgm:prSet>
      <dgm:spPr/>
    </dgm:pt>
    <dgm:pt modelId="{64F66AAE-12BF-4CF6-8C26-86D4293817C5}" type="pres">
      <dgm:prSet presAssocID="{92777A68-6005-43FB-A1B3-DE5B6C524B61}" presName="horzFour" presStyleCnt="0"/>
      <dgm:spPr/>
    </dgm:pt>
    <dgm:pt modelId="{0E4647C2-5275-4EC7-A40A-9E1DE4CDBCD1}" type="pres">
      <dgm:prSet presAssocID="{A3EB5AFA-9235-4062-9334-D84DBFFFA2DB}" presName="sibSpaceThree" presStyleCnt="0"/>
      <dgm:spPr/>
    </dgm:pt>
    <dgm:pt modelId="{91FF673E-8FD1-4970-8198-007B3E300E15}" type="pres">
      <dgm:prSet presAssocID="{9C38B48E-B211-44A0-84DC-C420F43A034B}" presName="vertThree" presStyleCnt="0"/>
      <dgm:spPr/>
    </dgm:pt>
    <dgm:pt modelId="{54888804-D6DA-4E74-93D4-8F289D40EB35}" type="pres">
      <dgm:prSet presAssocID="{9C38B48E-B211-44A0-84DC-C420F43A034B}" presName="txThree" presStyleLbl="node3" presStyleIdx="11" presStyleCnt="19" custScaleX="158293">
        <dgm:presLayoutVars>
          <dgm:chPref val="3"/>
        </dgm:presLayoutVars>
      </dgm:prSet>
      <dgm:spPr/>
    </dgm:pt>
    <dgm:pt modelId="{153A66C3-B006-424A-971A-BC2449FD0FD6}" type="pres">
      <dgm:prSet presAssocID="{9C38B48E-B211-44A0-84DC-C420F43A034B}" presName="parTransThree" presStyleCnt="0"/>
      <dgm:spPr/>
    </dgm:pt>
    <dgm:pt modelId="{2AB6C061-0E32-45C3-B90F-41ECA1B9CC69}" type="pres">
      <dgm:prSet presAssocID="{9C38B48E-B211-44A0-84DC-C420F43A034B}" presName="horzThree" presStyleCnt="0"/>
      <dgm:spPr/>
    </dgm:pt>
    <dgm:pt modelId="{05EA032D-AB9F-4D08-86A9-2C170A9F7D83}" type="pres">
      <dgm:prSet presAssocID="{A1395335-93D3-4731-9D5A-279E205A8BE3}" presName="vertFour" presStyleCnt="0">
        <dgm:presLayoutVars>
          <dgm:chPref val="3"/>
        </dgm:presLayoutVars>
      </dgm:prSet>
      <dgm:spPr/>
    </dgm:pt>
    <dgm:pt modelId="{862BAFDD-9934-458D-9D0D-B91617ED3333}" type="pres">
      <dgm:prSet presAssocID="{A1395335-93D3-4731-9D5A-279E205A8BE3}" presName="txFour" presStyleLbl="node4" presStyleIdx="15" presStyleCnt="24">
        <dgm:presLayoutVars>
          <dgm:chPref val="3"/>
        </dgm:presLayoutVars>
      </dgm:prSet>
      <dgm:spPr/>
    </dgm:pt>
    <dgm:pt modelId="{B893FEF8-3F16-418F-B3FC-EC9BDE1377EB}" type="pres">
      <dgm:prSet presAssocID="{A1395335-93D3-4731-9D5A-279E205A8BE3}" presName="horzFour" presStyleCnt="0"/>
      <dgm:spPr/>
    </dgm:pt>
    <dgm:pt modelId="{C47640F6-E339-42F9-B1E4-5834644737A0}" type="pres">
      <dgm:prSet presAssocID="{975DE869-C348-4344-90B9-12A1A4605D1F}" presName="sibSpaceThree" presStyleCnt="0"/>
      <dgm:spPr/>
    </dgm:pt>
    <dgm:pt modelId="{DC9D0AD2-CF9B-4E42-8995-9C4863952D19}" type="pres">
      <dgm:prSet presAssocID="{C5759B1D-D53E-48A8-8AA4-F0A74DB9EA02}" presName="vertThree" presStyleCnt="0"/>
      <dgm:spPr/>
    </dgm:pt>
    <dgm:pt modelId="{73DFC915-8450-4442-80B2-129F7CEB62F5}" type="pres">
      <dgm:prSet presAssocID="{C5759B1D-D53E-48A8-8AA4-F0A74DB9EA02}" presName="txThree" presStyleLbl="node3" presStyleIdx="12" presStyleCnt="19">
        <dgm:presLayoutVars>
          <dgm:chPref val="3"/>
        </dgm:presLayoutVars>
      </dgm:prSet>
      <dgm:spPr/>
    </dgm:pt>
    <dgm:pt modelId="{45DF9F90-2B65-439C-A6E1-5A0BC4D806E7}" type="pres">
      <dgm:prSet presAssocID="{C5759B1D-D53E-48A8-8AA4-F0A74DB9EA02}" presName="parTransThree" presStyleCnt="0"/>
      <dgm:spPr/>
    </dgm:pt>
    <dgm:pt modelId="{DC38DC13-E64E-4F3B-81F2-7C9CF7CFFDC6}" type="pres">
      <dgm:prSet presAssocID="{C5759B1D-D53E-48A8-8AA4-F0A74DB9EA02}" presName="horzThree" presStyleCnt="0"/>
      <dgm:spPr/>
    </dgm:pt>
    <dgm:pt modelId="{E1274F6A-6AE7-45B5-9D18-6A78F799E600}" type="pres">
      <dgm:prSet presAssocID="{4FEF9D12-EB6E-46BE-9DC3-E298AF8634AA}" presName="vertFour" presStyleCnt="0">
        <dgm:presLayoutVars>
          <dgm:chPref val="3"/>
        </dgm:presLayoutVars>
      </dgm:prSet>
      <dgm:spPr/>
    </dgm:pt>
    <dgm:pt modelId="{0075485D-CE76-44B8-A819-877B48A20D4D}" type="pres">
      <dgm:prSet presAssocID="{4FEF9D12-EB6E-46BE-9DC3-E298AF8634AA}" presName="txFour" presStyleLbl="node4" presStyleIdx="16" presStyleCnt="24">
        <dgm:presLayoutVars>
          <dgm:chPref val="3"/>
        </dgm:presLayoutVars>
      </dgm:prSet>
      <dgm:spPr/>
    </dgm:pt>
    <dgm:pt modelId="{7043BE41-0E73-46A9-8A6F-0847269F3B73}" type="pres">
      <dgm:prSet presAssocID="{4FEF9D12-EB6E-46BE-9DC3-E298AF8634AA}" presName="horzFour" presStyleCnt="0"/>
      <dgm:spPr/>
    </dgm:pt>
    <dgm:pt modelId="{5F753298-FCB4-4984-8173-1C23EFAC8FB9}" type="pres">
      <dgm:prSet presAssocID="{3A484E3A-F53E-40B0-81AD-C4A8108ED33B}" presName="sibSpaceFour" presStyleCnt="0"/>
      <dgm:spPr/>
    </dgm:pt>
    <dgm:pt modelId="{7DAA775E-6A7E-4E2C-9648-7BCCD75950CA}" type="pres">
      <dgm:prSet presAssocID="{61130138-CA27-4E44-A341-EF6B953591E5}" presName="vertFour" presStyleCnt="0">
        <dgm:presLayoutVars>
          <dgm:chPref val="3"/>
        </dgm:presLayoutVars>
      </dgm:prSet>
      <dgm:spPr/>
    </dgm:pt>
    <dgm:pt modelId="{1D16990E-EC3F-46C3-BD2C-11F6F3DFEC9B}" type="pres">
      <dgm:prSet presAssocID="{61130138-CA27-4E44-A341-EF6B953591E5}" presName="txFour" presStyleLbl="node4" presStyleIdx="17" presStyleCnt="24">
        <dgm:presLayoutVars>
          <dgm:chPref val="3"/>
        </dgm:presLayoutVars>
      </dgm:prSet>
      <dgm:spPr/>
    </dgm:pt>
    <dgm:pt modelId="{F084F7EC-F19D-4F18-9099-D138B4F4A30D}" type="pres">
      <dgm:prSet presAssocID="{61130138-CA27-4E44-A341-EF6B953591E5}" presName="horzFour" presStyleCnt="0"/>
      <dgm:spPr/>
    </dgm:pt>
    <dgm:pt modelId="{0D141E65-DAA9-4F50-A481-38A29922B3C3}" type="pres">
      <dgm:prSet presAssocID="{3801A32E-FD55-454C-B9CD-54FFA669D8EB}" presName="sibSpaceThree" presStyleCnt="0"/>
      <dgm:spPr/>
    </dgm:pt>
    <dgm:pt modelId="{A8FAB557-7879-4531-B243-05FC416DC9F1}" type="pres">
      <dgm:prSet presAssocID="{CC970216-8D54-4B33-87F6-E36F215DAA22}" presName="vertThree" presStyleCnt="0"/>
      <dgm:spPr/>
    </dgm:pt>
    <dgm:pt modelId="{D52F3634-79C0-4448-AA00-BE2A044A6AE0}" type="pres">
      <dgm:prSet presAssocID="{CC970216-8D54-4B33-87F6-E36F215DAA22}" presName="txThree" presStyleLbl="node3" presStyleIdx="13" presStyleCnt="19">
        <dgm:presLayoutVars>
          <dgm:chPref val="3"/>
        </dgm:presLayoutVars>
      </dgm:prSet>
      <dgm:spPr/>
    </dgm:pt>
    <dgm:pt modelId="{2F238F50-ACC6-4748-A35B-18358F6AD198}" type="pres">
      <dgm:prSet presAssocID="{CC970216-8D54-4B33-87F6-E36F215DAA22}" presName="parTransThree" presStyleCnt="0"/>
      <dgm:spPr/>
    </dgm:pt>
    <dgm:pt modelId="{E33BD47E-114C-4DEC-A8F7-F3A63D677EF3}" type="pres">
      <dgm:prSet presAssocID="{CC970216-8D54-4B33-87F6-E36F215DAA22}" presName="horzThree" presStyleCnt="0"/>
      <dgm:spPr/>
    </dgm:pt>
    <dgm:pt modelId="{ABB3B69E-C282-4DEB-9A71-E51F1F6EFF54}" type="pres">
      <dgm:prSet presAssocID="{B3C74916-676A-4505-A631-483F5BF907DF}" presName="vertFour" presStyleCnt="0">
        <dgm:presLayoutVars>
          <dgm:chPref val="3"/>
        </dgm:presLayoutVars>
      </dgm:prSet>
      <dgm:spPr/>
    </dgm:pt>
    <dgm:pt modelId="{50E535BA-F09C-4209-AFB3-A3FAEA4C573D}" type="pres">
      <dgm:prSet presAssocID="{B3C74916-676A-4505-A631-483F5BF907DF}" presName="txFour" presStyleLbl="node4" presStyleIdx="18" presStyleCnt="24">
        <dgm:presLayoutVars>
          <dgm:chPref val="3"/>
        </dgm:presLayoutVars>
      </dgm:prSet>
      <dgm:spPr/>
    </dgm:pt>
    <dgm:pt modelId="{56BC5D77-7890-44C8-80EE-EF5672AC2E15}" type="pres">
      <dgm:prSet presAssocID="{B3C74916-676A-4505-A631-483F5BF907DF}" presName="horzFour" presStyleCnt="0"/>
      <dgm:spPr/>
    </dgm:pt>
    <dgm:pt modelId="{38BBF064-303A-4DFE-8060-6E4B0F6F41E9}" type="pres">
      <dgm:prSet presAssocID="{90589F23-820C-4E5C-B3F5-A2BC6E8F288F}" presName="sibSpaceThree" presStyleCnt="0"/>
      <dgm:spPr/>
    </dgm:pt>
    <dgm:pt modelId="{00FE79A6-A233-47B5-B04D-A2DAE8BF9B3E}" type="pres">
      <dgm:prSet presAssocID="{C7B5E8C1-022E-4DBE-A119-7D0AFBBE4C53}" presName="vertThree" presStyleCnt="0"/>
      <dgm:spPr/>
    </dgm:pt>
    <dgm:pt modelId="{C95B2B50-4712-40D2-9F54-6B821DF8EDF6}" type="pres">
      <dgm:prSet presAssocID="{C7B5E8C1-022E-4DBE-A119-7D0AFBBE4C53}" presName="txThree" presStyleLbl="node3" presStyleIdx="14" presStyleCnt="19">
        <dgm:presLayoutVars>
          <dgm:chPref val="3"/>
        </dgm:presLayoutVars>
      </dgm:prSet>
      <dgm:spPr/>
    </dgm:pt>
    <dgm:pt modelId="{C4A5EA54-2475-4348-AA70-A0523E9639DF}" type="pres">
      <dgm:prSet presAssocID="{C7B5E8C1-022E-4DBE-A119-7D0AFBBE4C53}" presName="parTransThree" presStyleCnt="0"/>
      <dgm:spPr/>
    </dgm:pt>
    <dgm:pt modelId="{D161130B-ECD1-4823-9443-BAAAD7E009AE}" type="pres">
      <dgm:prSet presAssocID="{C7B5E8C1-022E-4DBE-A119-7D0AFBBE4C53}" presName="horzThree" presStyleCnt="0"/>
      <dgm:spPr/>
    </dgm:pt>
    <dgm:pt modelId="{36302DA0-E214-4202-BE2D-4B2EBEEAE1DB}" type="pres">
      <dgm:prSet presAssocID="{5F503BED-C924-4B59-A593-02C9D344B95F}" presName="vertFour" presStyleCnt="0">
        <dgm:presLayoutVars>
          <dgm:chPref val="3"/>
        </dgm:presLayoutVars>
      </dgm:prSet>
      <dgm:spPr/>
    </dgm:pt>
    <dgm:pt modelId="{BFF7889C-E90C-41D2-9899-A35413954459}" type="pres">
      <dgm:prSet presAssocID="{5F503BED-C924-4B59-A593-02C9D344B95F}" presName="txFour" presStyleLbl="node4" presStyleIdx="19" presStyleCnt="24">
        <dgm:presLayoutVars>
          <dgm:chPref val="3"/>
        </dgm:presLayoutVars>
      </dgm:prSet>
      <dgm:spPr/>
    </dgm:pt>
    <dgm:pt modelId="{E8854804-5CF0-4CAD-86A0-11A058445282}" type="pres">
      <dgm:prSet presAssocID="{5F503BED-C924-4B59-A593-02C9D344B95F}" presName="horzFour" presStyleCnt="0"/>
      <dgm:spPr/>
    </dgm:pt>
    <dgm:pt modelId="{375DA5A2-C8AF-4D0A-9D7D-ACC6170A54D9}" type="pres">
      <dgm:prSet presAssocID="{32481D75-A8F4-4773-8E72-CE39344B9EFA}" presName="sibSpaceThree" presStyleCnt="0"/>
      <dgm:spPr/>
    </dgm:pt>
    <dgm:pt modelId="{1AFD8F87-969A-44FC-9B84-D2FBA0FBC112}" type="pres">
      <dgm:prSet presAssocID="{A1982FAB-D727-4F0E-BB2D-C2A0A53A0CAC}" presName="vertThree" presStyleCnt="0"/>
      <dgm:spPr/>
    </dgm:pt>
    <dgm:pt modelId="{91A63615-64AC-4311-A2C7-CFEF308A4D69}" type="pres">
      <dgm:prSet presAssocID="{A1982FAB-D727-4F0E-BB2D-C2A0A53A0CAC}" presName="txThree" presStyleLbl="node3" presStyleIdx="15" presStyleCnt="19">
        <dgm:presLayoutVars>
          <dgm:chPref val="3"/>
        </dgm:presLayoutVars>
      </dgm:prSet>
      <dgm:spPr/>
    </dgm:pt>
    <dgm:pt modelId="{29D81E1A-85DC-40EE-B02A-15D56C08E93A}" type="pres">
      <dgm:prSet presAssocID="{A1982FAB-D727-4F0E-BB2D-C2A0A53A0CAC}" presName="parTransThree" presStyleCnt="0"/>
      <dgm:spPr/>
    </dgm:pt>
    <dgm:pt modelId="{2FF9DA72-781E-4AF8-934A-65090074D381}" type="pres">
      <dgm:prSet presAssocID="{A1982FAB-D727-4F0E-BB2D-C2A0A53A0CAC}" presName="horzThree" presStyleCnt="0"/>
      <dgm:spPr/>
    </dgm:pt>
    <dgm:pt modelId="{21B85F34-895F-4E37-9BF7-0AC40A2D7404}" type="pres">
      <dgm:prSet presAssocID="{292C3142-D36D-4E9B-92D2-F8F2E96E3652}" presName="vertFour" presStyleCnt="0">
        <dgm:presLayoutVars>
          <dgm:chPref val="3"/>
        </dgm:presLayoutVars>
      </dgm:prSet>
      <dgm:spPr/>
    </dgm:pt>
    <dgm:pt modelId="{2C8D7590-5B74-48E9-8CD5-50DBE3E167AF}" type="pres">
      <dgm:prSet presAssocID="{292C3142-D36D-4E9B-92D2-F8F2E96E3652}" presName="txFour" presStyleLbl="node4" presStyleIdx="20" presStyleCnt="24">
        <dgm:presLayoutVars>
          <dgm:chPref val="3"/>
        </dgm:presLayoutVars>
      </dgm:prSet>
      <dgm:spPr/>
    </dgm:pt>
    <dgm:pt modelId="{2A7CC03F-3608-47CE-B099-F73C7F580156}" type="pres">
      <dgm:prSet presAssocID="{292C3142-D36D-4E9B-92D2-F8F2E96E3652}" presName="horzFour" presStyleCnt="0"/>
      <dgm:spPr/>
    </dgm:pt>
    <dgm:pt modelId="{F56BFFDB-8F4E-4C7A-A0D1-3CF0DFB06C98}" type="pres">
      <dgm:prSet presAssocID="{9533EC94-B2D7-4FA4-91BC-3B7BA3C16AE6}" presName="sibSpaceThree" presStyleCnt="0"/>
      <dgm:spPr/>
    </dgm:pt>
    <dgm:pt modelId="{F4C17259-E1D5-4C79-A97E-56BC08076CE3}" type="pres">
      <dgm:prSet presAssocID="{D6DFC1F7-BD82-45A3-A136-643F1A3574DB}" presName="vertThree" presStyleCnt="0"/>
      <dgm:spPr/>
    </dgm:pt>
    <dgm:pt modelId="{A67A359C-6C27-401A-A19E-C41C8EC0727E}" type="pres">
      <dgm:prSet presAssocID="{D6DFC1F7-BD82-45A3-A136-643F1A3574DB}" presName="txThree" presStyleLbl="node3" presStyleIdx="16" presStyleCnt="19">
        <dgm:presLayoutVars>
          <dgm:chPref val="3"/>
        </dgm:presLayoutVars>
      </dgm:prSet>
      <dgm:spPr/>
    </dgm:pt>
    <dgm:pt modelId="{CE3F623E-71C5-4F36-A402-FB24C4A72C2E}" type="pres">
      <dgm:prSet presAssocID="{D6DFC1F7-BD82-45A3-A136-643F1A3574DB}" presName="parTransThree" presStyleCnt="0"/>
      <dgm:spPr/>
    </dgm:pt>
    <dgm:pt modelId="{EE6A093A-CFCF-44BC-8539-508665BB8CAC}" type="pres">
      <dgm:prSet presAssocID="{D6DFC1F7-BD82-45A3-A136-643F1A3574DB}" presName="horzThree" presStyleCnt="0"/>
      <dgm:spPr/>
    </dgm:pt>
    <dgm:pt modelId="{E453042B-31C2-45FB-9B78-F1D75D27A3C9}" type="pres">
      <dgm:prSet presAssocID="{21A91D86-0533-429B-B1C0-D85D46E4AF26}" presName="vertFour" presStyleCnt="0">
        <dgm:presLayoutVars>
          <dgm:chPref val="3"/>
        </dgm:presLayoutVars>
      </dgm:prSet>
      <dgm:spPr/>
    </dgm:pt>
    <dgm:pt modelId="{D9C61536-D143-47F4-B8E6-D7CB07AD8FB3}" type="pres">
      <dgm:prSet presAssocID="{21A91D86-0533-429B-B1C0-D85D46E4AF26}" presName="txFour" presStyleLbl="node4" presStyleIdx="21" presStyleCnt="24">
        <dgm:presLayoutVars>
          <dgm:chPref val="3"/>
        </dgm:presLayoutVars>
      </dgm:prSet>
      <dgm:spPr/>
    </dgm:pt>
    <dgm:pt modelId="{7CD760CD-6B7B-4093-B98C-33FDD6A8BA1E}" type="pres">
      <dgm:prSet presAssocID="{21A91D86-0533-429B-B1C0-D85D46E4AF26}" presName="horzFour" presStyleCnt="0"/>
      <dgm:spPr/>
    </dgm:pt>
    <dgm:pt modelId="{65FD2B49-9E5C-411E-B453-CCC501BABE53}" type="pres">
      <dgm:prSet presAssocID="{C5973ABE-585A-4BEB-B562-DF0F3BE1C3A1}" presName="sibSpaceThree" presStyleCnt="0"/>
      <dgm:spPr/>
    </dgm:pt>
    <dgm:pt modelId="{4B55D3CB-7BBD-4FDD-BF11-B04D2509C1CF}" type="pres">
      <dgm:prSet presAssocID="{440A40BF-6B24-4AA7-874F-A9F0F62505ED}" presName="vertThree" presStyleCnt="0"/>
      <dgm:spPr/>
    </dgm:pt>
    <dgm:pt modelId="{E1B46F4F-D862-4599-8FB7-088A9FCF1FE0}" type="pres">
      <dgm:prSet presAssocID="{440A40BF-6B24-4AA7-874F-A9F0F62505ED}" presName="txThree" presStyleLbl="node3" presStyleIdx="17" presStyleCnt="19">
        <dgm:presLayoutVars>
          <dgm:chPref val="3"/>
        </dgm:presLayoutVars>
      </dgm:prSet>
      <dgm:spPr/>
    </dgm:pt>
    <dgm:pt modelId="{93FE3714-B7A6-4ED4-873D-B25B5A3AD388}" type="pres">
      <dgm:prSet presAssocID="{440A40BF-6B24-4AA7-874F-A9F0F62505ED}" presName="parTransThree" presStyleCnt="0"/>
      <dgm:spPr/>
    </dgm:pt>
    <dgm:pt modelId="{BB307D07-0016-4210-B0CC-5ABA0279A683}" type="pres">
      <dgm:prSet presAssocID="{440A40BF-6B24-4AA7-874F-A9F0F62505ED}" presName="horzThree" presStyleCnt="0"/>
      <dgm:spPr/>
    </dgm:pt>
    <dgm:pt modelId="{68C99432-8C61-486F-81C7-46DBBC03FFF7}" type="pres">
      <dgm:prSet presAssocID="{C38C1AF6-3C9F-4C30-8052-DFE3BA93D9F7}" presName="vertFour" presStyleCnt="0">
        <dgm:presLayoutVars>
          <dgm:chPref val="3"/>
        </dgm:presLayoutVars>
      </dgm:prSet>
      <dgm:spPr/>
    </dgm:pt>
    <dgm:pt modelId="{9E6CA4FF-4227-4674-BDAC-92C152FF75E3}" type="pres">
      <dgm:prSet presAssocID="{C38C1AF6-3C9F-4C30-8052-DFE3BA93D9F7}" presName="txFour" presStyleLbl="node4" presStyleIdx="22" presStyleCnt="24">
        <dgm:presLayoutVars>
          <dgm:chPref val="3"/>
        </dgm:presLayoutVars>
      </dgm:prSet>
      <dgm:spPr/>
    </dgm:pt>
    <dgm:pt modelId="{570D6FB8-5B5A-4F70-B15D-6EDD10DB8AC4}" type="pres">
      <dgm:prSet presAssocID="{C38C1AF6-3C9F-4C30-8052-DFE3BA93D9F7}" presName="horzFour" presStyleCnt="0"/>
      <dgm:spPr/>
    </dgm:pt>
    <dgm:pt modelId="{EA019EEE-9752-4FBF-B1DC-E8285E731C6F}" type="pres">
      <dgm:prSet presAssocID="{5AA8D083-6907-44FD-ABAE-2EA46606B08F}" presName="sibSpaceThree" presStyleCnt="0"/>
      <dgm:spPr/>
    </dgm:pt>
    <dgm:pt modelId="{83358BF0-DA5D-4BB7-A20A-C51255C3F71F}" type="pres">
      <dgm:prSet presAssocID="{13124811-56C8-4146-9CBE-F2358E1BB7C8}" presName="vertThree" presStyleCnt="0"/>
      <dgm:spPr/>
    </dgm:pt>
    <dgm:pt modelId="{0302B903-F570-432D-8716-07B69B1F0F03}" type="pres">
      <dgm:prSet presAssocID="{13124811-56C8-4146-9CBE-F2358E1BB7C8}" presName="txThree" presStyleLbl="node3" presStyleIdx="18" presStyleCnt="19">
        <dgm:presLayoutVars>
          <dgm:chPref val="3"/>
        </dgm:presLayoutVars>
      </dgm:prSet>
      <dgm:spPr/>
    </dgm:pt>
    <dgm:pt modelId="{7F137B7E-FAE6-4577-A390-764CF772FA16}" type="pres">
      <dgm:prSet presAssocID="{13124811-56C8-4146-9CBE-F2358E1BB7C8}" presName="parTransThree" presStyleCnt="0"/>
      <dgm:spPr/>
    </dgm:pt>
    <dgm:pt modelId="{A561A551-BEA3-4D8E-9751-333148F044E5}" type="pres">
      <dgm:prSet presAssocID="{13124811-56C8-4146-9CBE-F2358E1BB7C8}" presName="horzThree" presStyleCnt="0"/>
      <dgm:spPr/>
    </dgm:pt>
    <dgm:pt modelId="{73C44AC3-D90B-4530-9C07-C561935B33CA}" type="pres">
      <dgm:prSet presAssocID="{CAB3AFCC-4525-4552-8257-BBAD35ADE29F}" presName="vertFour" presStyleCnt="0">
        <dgm:presLayoutVars>
          <dgm:chPref val="3"/>
        </dgm:presLayoutVars>
      </dgm:prSet>
      <dgm:spPr/>
    </dgm:pt>
    <dgm:pt modelId="{CF37EAF0-1F70-4D8C-97BE-46E63401A85F}" type="pres">
      <dgm:prSet presAssocID="{CAB3AFCC-4525-4552-8257-BBAD35ADE29F}" presName="txFour" presStyleLbl="node4" presStyleIdx="23" presStyleCnt="24">
        <dgm:presLayoutVars>
          <dgm:chPref val="3"/>
        </dgm:presLayoutVars>
      </dgm:prSet>
      <dgm:spPr/>
    </dgm:pt>
    <dgm:pt modelId="{63239805-3632-4731-9903-7F2CCB48ACE8}" type="pres">
      <dgm:prSet presAssocID="{CAB3AFCC-4525-4552-8257-BBAD35ADE29F}" presName="horzFour" presStyleCnt="0"/>
      <dgm:spPr/>
    </dgm:pt>
  </dgm:ptLst>
  <dgm:cxnLst>
    <dgm:cxn modelId="{FABF3F05-46E6-4551-B176-B5FF7A7734E8}" srcId="{66051BA1-95DB-4B11-939D-431F604E2208}" destId="{EC8D2E6C-D6F6-44A5-9A8C-7F871D29191C}" srcOrd="3" destOrd="0" parTransId="{54931D60-2852-489B-AED7-2A29C573E7B2}" sibTransId="{59FBFB2C-4E84-4661-91B5-274F500DA34A}"/>
    <dgm:cxn modelId="{5E10D005-A3A4-41FD-AE6C-F1E21CAF48CC}" type="presOf" srcId="{B3C74916-676A-4505-A631-483F5BF907DF}" destId="{50E535BA-F09C-4209-AFB3-A3FAEA4C573D}" srcOrd="0" destOrd="0" presId="urn:microsoft.com/office/officeart/2005/8/layout/hierarchy4"/>
    <dgm:cxn modelId="{90F2E008-F125-4A63-9745-DDED52A42B0B}" type="presOf" srcId="{1A088DAD-FA21-4C6A-B7E9-EEAD67147D76}" destId="{F9E7C9C2-E8E2-462B-9115-2D1941686519}" srcOrd="0" destOrd="0" presId="urn:microsoft.com/office/officeart/2005/8/layout/hierarchy4"/>
    <dgm:cxn modelId="{92D41B09-7923-440F-A9E4-1431CA784624}" srcId="{6025F9FF-F9E5-4E04-A923-721D6AF8CFD7}" destId="{7B1DE10A-BE07-420C-81BF-551245AF9B0B}" srcOrd="0" destOrd="0" parTransId="{4E659DCA-5227-4D8A-99A6-F1A7BC905414}" sibTransId="{0E05DC8A-3B3C-4E87-A58E-E48F3776D16A}"/>
    <dgm:cxn modelId="{07A09509-22AC-46A5-908F-63C49D2D283A}" type="presOf" srcId="{4FEF9D12-EB6E-46BE-9DC3-E298AF8634AA}" destId="{0075485D-CE76-44B8-A819-877B48A20D4D}" srcOrd="0" destOrd="0" presId="urn:microsoft.com/office/officeart/2005/8/layout/hierarchy4"/>
    <dgm:cxn modelId="{786C6E0A-D91A-4DD5-8776-B931B958EFE4}" type="presOf" srcId="{11D40442-E161-41A3-A21C-87591708AEFB}" destId="{40ED1A4B-F363-457A-9494-2FBBE8891FD9}" srcOrd="0" destOrd="0" presId="urn:microsoft.com/office/officeart/2005/8/layout/hierarchy4"/>
    <dgm:cxn modelId="{3290A60B-4EA1-4144-B753-B3088EF4425C}" srcId="{F3AEDB7C-F717-452F-BF79-992539016CBE}" destId="{A1982FAB-D727-4F0E-BB2D-C2A0A53A0CAC}" srcOrd="6" destOrd="0" parTransId="{7D3AD020-AFD7-49B0-A889-AAD699E0D855}" sibTransId="{9533EC94-B2D7-4FA4-91BC-3B7BA3C16AE6}"/>
    <dgm:cxn modelId="{57A46713-F25A-4803-9663-8256BA4A925A}" type="presOf" srcId="{C5759B1D-D53E-48A8-8AA4-F0A74DB9EA02}" destId="{73DFC915-8450-4442-80B2-129F7CEB62F5}" srcOrd="0" destOrd="0" presId="urn:microsoft.com/office/officeart/2005/8/layout/hierarchy4"/>
    <dgm:cxn modelId="{23A21C14-2F25-41F0-995D-0A0788E01134}" type="presOf" srcId="{7B531680-B675-4575-8AE0-3E8065B6A576}" destId="{A3489EC5-3EE0-4225-A6EA-A9ABC8A56178}" srcOrd="0" destOrd="0" presId="urn:microsoft.com/office/officeart/2005/8/layout/hierarchy4"/>
    <dgm:cxn modelId="{08449817-E5BB-40E9-BCA1-ED6C50304DF4}" type="presOf" srcId="{225EF80B-0608-4E7A-8D05-327A8A5DA218}" destId="{FD8C928E-4C12-40EE-BFE4-60AA9E8E9025}" srcOrd="0" destOrd="0" presId="urn:microsoft.com/office/officeart/2005/8/layout/hierarchy4"/>
    <dgm:cxn modelId="{1E04D31B-4170-4C56-A5C9-003BEF96071B}" type="presOf" srcId="{C7B5E8C1-022E-4DBE-A119-7D0AFBBE4C53}" destId="{C95B2B50-4712-40D2-9F54-6B821DF8EDF6}" srcOrd="0" destOrd="0" presId="urn:microsoft.com/office/officeart/2005/8/layout/hierarchy4"/>
    <dgm:cxn modelId="{933F6E1C-CCA5-4E82-88CE-E690EB2B9818}" srcId="{43DC9E31-30E2-41B5-A2E1-7AC7696B4ABE}" destId="{7DCBA78A-E8EC-4B95-A7B9-8962A595E637}" srcOrd="0" destOrd="0" parTransId="{1AE25406-CAD2-46DD-9C94-E838A96936B4}" sibTransId="{AB1ED019-1CCC-46EB-84D7-8ADCF5135B4D}"/>
    <dgm:cxn modelId="{28F1081F-991C-4D09-8B29-C802C6610762}" srcId="{C5759B1D-D53E-48A8-8AA4-F0A74DB9EA02}" destId="{61130138-CA27-4E44-A341-EF6B953591E5}" srcOrd="1" destOrd="0" parTransId="{0912900A-5F97-432E-A146-3968B789E4FA}" sibTransId="{D006FE50-3063-44A3-B75A-16B374DDF6EF}"/>
    <dgm:cxn modelId="{4BB7E526-41D9-40CF-9C62-6174D69BD719}" srcId="{66051BA1-95DB-4B11-939D-431F604E2208}" destId="{222B0912-3EC8-4AF2-AEC7-A68880F1A806}" srcOrd="4" destOrd="0" parTransId="{66D310B9-2A98-4C74-832A-A8CC4E737BAF}" sibTransId="{49052A25-D38B-4AFA-8688-8E623C2A2DEB}"/>
    <dgm:cxn modelId="{E1A7552B-4F53-4B74-99C4-608B415441CD}" type="presOf" srcId="{EC8D2E6C-D6F6-44A5-9A8C-7F871D29191C}" destId="{62366DE3-B6F3-439C-A5CF-891739630FE7}" srcOrd="0" destOrd="0" presId="urn:microsoft.com/office/officeart/2005/8/layout/hierarchy4"/>
    <dgm:cxn modelId="{6C7A9F2E-ED79-4D27-847B-E5E88A92A53C}" type="presOf" srcId="{222B0912-3EC8-4AF2-AEC7-A68880F1A806}" destId="{DEEBF700-3CFC-4032-BA81-3A007E667802}" srcOrd="0" destOrd="0" presId="urn:microsoft.com/office/officeart/2005/8/layout/hierarchy4"/>
    <dgm:cxn modelId="{C218A52E-ABB4-42EC-B5A8-7E11AEC41D70}" type="presOf" srcId="{CC970216-8D54-4B33-87F6-E36F215DAA22}" destId="{D52F3634-79C0-4448-AA00-BE2A044A6AE0}" srcOrd="0" destOrd="0" presId="urn:microsoft.com/office/officeart/2005/8/layout/hierarchy4"/>
    <dgm:cxn modelId="{8E2C3E35-3397-4DD5-B1FB-26FFEAD0A983}" srcId="{C7B5E8C1-022E-4DBE-A119-7D0AFBBE4C53}" destId="{5F503BED-C924-4B59-A593-02C9D344B95F}" srcOrd="0" destOrd="0" parTransId="{38FBB09F-70F2-45D8-A157-1B51727FAEA4}" sibTransId="{BADED45A-C3D9-4DA7-86D0-B546AB456216}"/>
    <dgm:cxn modelId="{59F2EA35-B7F4-43C8-8089-B346688FDC75}" type="presOf" srcId="{7B1DE10A-BE07-420C-81BF-551245AF9B0B}" destId="{4D5FCB97-2777-4D13-9826-B2D2569A6B0B}" srcOrd="0" destOrd="0" presId="urn:microsoft.com/office/officeart/2005/8/layout/hierarchy4"/>
    <dgm:cxn modelId="{36C92D38-A00C-497C-BC59-0B8D2B0BB347}" srcId="{B9CA5E9D-F2B7-4E5C-A280-C79529AD9E69}" destId="{F3AEDB7C-F717-452F-BF79-992539016CBE}" srcOrd="1" destOrd="0" parTransId="{0D32BE80-64BD-4CE6-8259-4E0F9BE9DFFF}" sibTransId="{99B01BD1-C839-4B86-82A5-D540FA6BCBB2}"/>
    <dgm:cxn modelId="{084EC43F-9CF4-4875-A66E-AD647FFA6C9D}" type="presOf" srcId="{6BDD9F6A-21A5-4A1B-850B-38341779EA56}" destId="{C10059A3-5C56-4B4A-AA01-D96C649807D4}" srcOrd="0" destOrd="0" presId="urn:microsoft.com/office/officeart/2005/8/layout/hierarchy4"/>
    <dgm:cxn modelId="{AB16615D-A70C-4E4B-AF07-6066CBDC39A9}" type="presOf" srcId="{7DCBA78A-E8EC-4B95-A7B9-8962A595E637}" destId="{43311729-3F2B-42C3-8B4C-67A3930CE263}" srcOrd="0" destOrd="0" presId="urn:microsoft.com/office/officeart/2005/8/layout/hierarchy4"/>
    <dgm:cxn modelId="{2FFD535E-0181-43F6-94FA-9940C52D7C72}" type="presOf" srcId="{CAB3AFCC-4525-4552-8257-BBAD35ADE29F}" destId="{CF37EAF0-1F70-4D8C-97BE-46E63401A85F}" srcOrd="0" destOrd="0" presId="urn:microsoft.com/office/officeart/2005/8/layout/hierarchy4"/>
    <dgm:cxn modelId="{CF56FC41-1AC9-4C50-973D-6DF8CD2CB5D0}" srcId="{CC970216-8D54-4B33-87F6-E36F215DAA22}" destId="{B3C74916-676A-4505-A631-483F5BF907DF}" srcOrd="0" destOrd="0" parTransId="{FACCBD1A-7DEA-4980-81BD-2A825D375CE6}" sibTransId="{726D500B-BA93-47CF-B3A1-581BE1FCAFEB}"/>
    <dgm:cxn modelId="{2A806442-8989-44FE-A339-F264909DEF08}" srcId="{B9CA5E9D-F2B7-4E5C-A280-C79529AD9E69}" destId="{66051BA1-95DB-4B11-939D-431F604E2208}" srcOrd="0" destOrd="0" parTransId="{E4397E75-F18F-4464-995F-D02F32C57CFA}" sibTransId="{2423BDBA-0A77-45ED-A3FC-42086071C0CB}"/>
    <dgm:cxn modelId="{5C089B43-C24B-41E7-BFA2-1C38C5B14DF7}" srcId="{F3AEDB7C-F717-452F-BF79-992539016CBE}" destId="{440A40BF-6B24-4AA7-874F-A9F0F62505ED}" srcOrd="8" destOrd="0" parTransId="{20DA791B-3FF3-4AF7-BAE5-B658B6AA6FA8}" sibTransId="{5AA8D083-6907-44FD-ABAE-2EA46606B08F}"/>
    <dgm:cxn modelId="{2EFEAB63-D46B-4C22-A110-6A320D68319D}" srcId="{246CA1CB-A94F-4859-A2F4-EB42B002DA7C}" destId="{E0B48269-020A-4626-8755-60CCB8EB6E71}" srcOrd="1" destOrd="0" parTransId="{B65523D6-FAAE-4BC2-ABE1-947F95D990A7}" sibTransId="{BB0D6771-0C66-4944-9EB9-01FA4D314DF6}"/>
    <dgm:cxn modelId="{F7ADEF45-13D0-4672-99FB-7D19BACEDDBA}" type="presOf" srcId="{A9A79BDE-38A6-4386-9719-74055BBB7B6E}" destId="{B457D064-8E58-4FCF-A25F-736C87E9CFAA}" srcOrd="0" destOrd="0" presId="urn:microsoft.com/office/officeart/2005/8/layout/hierarchy4"/>
    <dgm:cxn modelId="{23F28448-4D81-4872-8FC3-4AE5ADBEE757}" type="presOf" srcId="{9C38B48E-B211-44A0-84DC-C420F43A034B}" destId="{54888804-D6DA-4E74-93D4-8F289D40EB35}" srcOrd="0" destOrd="0" presId="urn:microsoft.com/office/officeart/2005/8/layout/hierarchy4"/>
    <dgm:cxn modelId="{A3E69268-FC51-4706-B73F-2EED856184ED}" srcId="{F3AEDB7C-F717-452F-BF79-992539016CBE}" destId="{13124811-56C8-4146-9CBE-F2358E1BB7C8}" srcOrd="9" destOrd="0" parTransId="{097D81F0-810F-4FDB-B1D1-4908F3D4C1A3}" sibTransId="{5821AF7B-6EF8-408D-AA41-8AB3832A0C79}"/>
    <dgm:cxn modelId="{DF389E4C-1DD6-422F-8662-37908099B015}" type="presOf" srcId="{C38C1AF6-3C9F-4C30-8052-DFE3BA93D9F7}" destId="{9E6CA4FF-4227-4674-BDAC-92C152FF75E3}" srcOrd="0" destOrd="0" presId="urn:microsoft.com/office/officeart/2005/8/layout/hierarchy4"/>
    <dgm:cxn modelId="{FFC0414D-0332-42A1-81D0-D6EA49594D05}" type="presOf" srcId="{246CA1CB-A94F-4859-A2F4-EB42B002DA7C}" destId="{6D837002-D0AB-40A1-9D6E-9B0FD80E9C0C}" srcOrd="0" destOrd="0" presId="urn:microsoft.com/office/officeart/2005/8/layout/hierarchy4"/>
    <dgm:cxn modelId="{254F994D-E0D4-4B05-BADB-2DA6C178DE40}" srcId="{F3AEDB7C-F717-452F-BF79-992539016CBE}" destId="{D7521136-1F8A-47E1-967C-85C666AD85CB}" srcOrd="1" destOrd="0" parTransId="{F3666D21-636F-4253-B7D6-FF11317E42B5}" sibTransId="{A3EB5AFA-9235-4062-9334-D84DBFFFA2DB}"/>
    <dgm:cxn modelId="{8943FA6F-CFB9-4F6C-862F-D299B9D39C8B}" srcId="{F3AEDB7C-F717-452F-BF79-992539016CBE}" destId="{C5759B1D-D53E-48A8-8AA4-F0A74DB9EA02}" srcOrd="3" destOrd="0" parTransId="{027829A0-FD9B-4A2A-A928-76C23BCA670B}" sibTransId="{3801A32E-FD55-454C-B9CD-54FFA669D8EB}"/>
    <dgm:cxn modelId="{6A729771-9468-4A77-A8ED-CEDF036941A9}" type="presOf" srcId="{F8F4749C-F907-4F17-A4F2-A3510F8301FE}" destId="{407EAB19-BAA7-4314-8C4E-93EB74A82211}" srcOrd="0" destOrd="0" presId="urn:microsoft.com/office/officeart/2005/8/layout/hierarchy4"/>
    <dgm:cxn modelId="{FD68BA54-5BBA-44A6-ACEB-5E566CFF72DC}" srcId="{C5759B1D-D53E-48A8-8AA4-F0A74DB9EA02}" destId="{4FEF9D12-EB6E-46BE-9DC3-E298AF8634AA}" srcOrd="0" destOrd="0" parTransId="{DC33AC85-B1D1-4F5C-A7E5-CEE6E7E99794}" sibTransId="{3A484E3A-F53E-40B0-81AD-C4A8108ED33B}"/>
    <dgm:cxn modelId="{00E82455-74E1-4AE6-9BD4-08AE105C4DEA}" srcId="{A1982FAB-D727-4F0E-BB2D-C2A0A53A0CAC}" destId="{292C3142-D36D-4E9B-92D2-F8F2E96E3652}" srcOrd="0" destOrd="0" parTransId="{6D0C6448-2238-4606-AAA7-3279E3B26D8C}" sibTransId="{C9F664D8-DB18-4FDD-886D-694B1DB0C6F9}"/>
    <dgm:cxn modelId="{B5F06355-F1BB-4B59-B1E7-975DF55D1DC4}" type="presOf" srcId="{7E9AADD3-5841-404B-B5CF-D643C89BC263}" destId="{40B628FD-6F7F-412A-92C2-ABEDCE2536B9}" srcOrd="0" destOrd="0" presId="urn:microsoft.com/office/officeart/2005/8/layout/hierarchy4"/>
    <dgm:cxn modelId="{679C4876-ED03-4350-8C15-AA0F87B444A7}" srcId="{46C7D332-349F-4753-9B37-4FBA221AF72B}" destId="{6BDD9F6A-21A5-4A1B-850B-38341779EA56}" srcOrd="0" destOrd="0" parTransId="{B868C22F-F671-4F05-81BF-0DC757CA7EE0}" sibTransId="{C6D6DB41-71C6-4FEA-8AD8-EBC05BFCAADD}"/>
    <dgm:cxn modelId="{F67EE456-309C-49D2-955E-EE44E6ACF530}" type="presOf" srcId="{17A22ECA-34FE-4CDB-91FA-3F1B8E7B2E02}" destId="{14243DE3-260B-4A99-9B88-3E6838949D79}" srcOrd="0" destOrd="0" presId="urn:microsoft.com/office/officeart/2005/8/layout/hierarchy4"/>
    <dgm:cxn modelId="{CCB9D277-3F7E-4E0D-8AB3-713DDAD00396}" type="presOf" srcId="{D7521136-1F8A-47E1-967C-85C666AD85CB}" destId="{76682C27-8277-4E70-A345-1D9485958988}" srcOrd="0" destOrd="0" presId="urn:microsoft.com/office/officeart/2005/8/layout/hierarchy4"/>
    <dgm:cxn modelId="{0AD68B79-D39E-4B1A-9F8E-8B536522FAF5}" srcId="{48F0B25F-1033-4E77-A5FB-DAAF00A25F25}" destId="{9650404E-8439-451A-8664-CABC5132A635}" srcOrd="0" destOrd="0" parTransId="{1D739FC7-56F8-4BF2-8824-B9AA77EFD92E}" sibTransId="{CC12D44D-6A94-425D-B863-B326D1382180}"/>
    <dgm:cxn modelId="{2E5A145A-EB62-4C4F-8904-C827549D0CF4}" srcId="{852FC908-9D36-4FBF-8C60-7C90E5A05333}" destId="{B9CA5E9D-F2B7-4E5C-A280-C79529AD9E69}" srcOrd="0" destOrd="0" parTransId="{CDD4884A-313A-48A9-9F9A-ABCF749DD781}" sibTransId="{02130DAF-D691-4B75-9CA2-F63194AFCE79}"/>
    <dgm:cxn modelId="{01C8087E-BDA2-4C1D-9437-1DC2E2D1D6BF}" type="presOf" srcId="{43DC9E31-30E2-41B5-A2E1-7AC7696B4ABE}" destId="{B044C1BD-85DB-46BA-B61A-A92880A59810}" srcOrd="0" destOrd="0" presId="urn:microsoft.com/office/officeart/2005/8/layout/hierarchy4"/>
    <dgm:cxn modelId="{4498367E-1AE1-4054-86F2-FE39A3FB048F}" type="presOf" srcId="{E0B48269-020A-4626-8755-60CCB8EB6E71}" destId="{D5E17530-7DBF-4F14-ABF6-E0E3F707F565}" srcOrd="0" destOrd="0" presId="urn:microsoft.com/office/officeart/2005/8/layout/hierarchy4"/>
    <dgm:cxn modelId="{EB1C5F7E-031C-4C1F-B2B7-9F8F09AB74B7}" srcId="{EC8D2E6C-D6F6-44A5-9A8C-7F871D29191C}" destId="{17A22ECA-34FE-4CDB-91FA-3F1B8E7B2E02}" srcOrd="1" destOrd="0" parTransId="{AB272158-C61C-44DF-A502-49ADB9885F36}" sibTransId="{0D77297D-D5F3-4105-927D-C90FF5249D46}"/>
    <dgm:cxn modelId="{8B40677E-4272-4B70-AA8D-AF17F560FA72}" type="presOf" srcId="{48F0B25F-1033-4E77-A5FB-DAAF00A25F25}" destId="{E4498307-1C4F-40ED-B3F2-A5BC04A39D40}" srcOrd="0" destOrd="0" presId="urn:microsoft.com/office/officeart/2005/8/layout/hierarchy4"/>
    <dgm:cxn modelId="{05A82E7F-6C5A-45D4-A00A-CD39B8343DFC}" srcId="{13124811-56C8-4146-9CBE-F2358E1BB7C8}" destId="{CAB3AFCC-4525-4552-8257-BBAD35ADE29F}" srcOrd="0" destOrd="0" parTransId="{6BD74971-84FB-4D5D-B627-2E72D9494648}" sibTransId="{2E0473D7-EC8B-42E4-B604-31304ECCC4A8}"/>
    <dgm:cxn modelId="{7C37B481-A4D7-462C-8A9A-40825FEDD5CB}" type="presOf" srcId="{F3AEDB7C-F717-452F-BF79-992539016CBE}" destId="{68D568BA-5AD0-4E12-B032-48D62F455E25}" srcOrd="0" destOrd="0" presId="urn:microsoft.com/office/officeart/2005/8/layout/hierarchy4"/>
    <dgm:cxn modelId="{98CC8086-BB52-40AB-B303-E6F760EC4510}" type="presOf" srcId="{66051BA1-95DB-4B11-939D-431F604E2208}" destId="{81C8780F-6315-4B98-9199-E426ED54D048}" srcOrd="0" destOrd="0" presId="urn:microsoft.com/office/officeart/2005/8/layout/hierarchy4"/>
    <dgm:cxn modelId="{51F7BF86-BC3C-42FE-806F-372216AE75EF}" srcId="{D6DFC1F7-BD82-45A3-A136-643F1A3574DB}" destId="{21A91D86-0533-429B-B1C0-D85D46E4AF26}" srcOrd="0" destOrd="0" parTransId="{24A545F3-3704-4FF9-878E-AF43A4B2CDE1}" sibTransId="{2C6F8F9F-4ED6-4AC8-830A-BCAFD4FD62EE}"/>
    <dgm:cxn modelId="{8DEDCD87-E51E-4B79-BA66-7311C8DBCCE1}" srcId="{7E9AADD3-5841-404B-B5CF-D643C89BC263}" destId="{D2E747BE-EEDF-40AA-8F06-B5D9BF699EA1}" srcOrd="0" destOrd="0" parTransId="{B481C6BB-9C38-4E34-BED5-DEAD30B3E0D6}" sibTransId="{1D1E8A93-05AA-479B-9FF0-BCD439309A29}"/>
    <dgm:cxn modelId="{2F05C289-CD31-4D48-812A-FC7040B24D65}" type="presOf" srcId="{A1982FAB-D727-4F0E-BB2D-C2A0A53A0CAC}" destId="{91A63615-64AC-4311-A2C7-CFEF308A4D69}" srcOrd="0" destOrd="0" presId="urn:microsoft.com/office/officeart/2005/8/layout/hierarchy4"/>
    <dgm:cxn modelId="{F8542B92-307A-4361-A018-517137966EA7}" type="presOf" srcId="{852FC908-9D36-4FBF-8C60-7C90E5A05333}" destId="{4363DE3F-7EB9-4D86-9A98-CA27C9E0241F}" srcOrd="0" destOrd="0" presId="urn:microsoft.com/office/officeart/2005/8/layout/hierarchy4"/>
    <dgm:cxn modelId="{890BDA93-9B3A-4560-AE8E-DF7BDB45604A}" srcId="{9C38B48E-B211-44A0-84DC-C420F43A034B}" destId="{A1395335-93D3-4731-9D5A-279E205A8BE3}" srcOrd="0" destOrd="0" parTransId="{3ED59A2F-DD8B-4CD6-9C12-3A0C788A855B}" sibTransId="{79D07B0E-6966-4DE8-A197-11049500F41D}"/>
    <dgm:cxn modelId="{94DD7D97-1B01-4888-9330-03A98E6C7B83}" srcId="{6547EC8A-EB63-4F79-AAE8-E88BEFAF924B}" destId="{A9A79BDE-38A6-4386-9719-74055BBB7B6E}" srcOrd="0" destOrd="0" parTransId="{4BE7C0B8-C5A1-40AE-8E32-8CEF83C50DB2}" sibTransId="{A6EA2CFD-E140-4AC7-BF16-50BF8ECFE199}"/>
    <dgm:cxn modelId="{3C9606A0-62A1-4826-94CB-DF4BFDC79B4E}" srcId="{66051BA1-95DB-4B11-939D-431F604E2208}" destId="{225EF80B-0608-4E7A-8D05-327A8A5DA218}" srcOrd="5" destOrd="0" parTransId="{24E568E6-6F0F-4857-B6ED-503177F5C2A0}" sibTransId="{A9AF025B-295D-42C3-85E1-43D2431854F0}"/>
    <dgm:cxn modelId="{58B2CCA1-CD30-4AEC-A365-877DE9A4BA19}" srcId="{66051BA1-95DB-4B11-939D-431F604E2208}" destId="{43DC9E31-30E2-41B5-A2E1-7AC7696B4ABE}" srcOrd="6" destOrd="0" parTransId="{C0E50051-C9EC-475F-8A8E-4C42636335F8}" sibTransId="{AD0B0177-04BD-4B65-96D4-3146123CA58B}"/>
    <dgm:cxn modelId="{990A8FAD-7A0F-4DE5-88DE-F31265BD0049}" srcId="{6547EC8A-EB63-4F79-AAE8-E88BEFAF924B}" destId="{7B531680-B675-4575-8AE0-3E8065B6A576}" srcOrd="1" destOrd="0" parTransId="{B96D9EC0-AD7F-4E45-BEC1-4FB632D4DB9B}" sibTransId="{E68FAB8C-8CF1-46CB-BFD2-D58473DE6D94}"/>
    <dgm:cxn modelId="{666D18B0-58FA-4DF7-8818-6101EC5B1358}" type="presOf" srcId="{292C3142-D36D-4E9B-92D2-F8F2E96E3652}" destId="{2C8D7590-5B74-48E9-8CD5-50DBE3E167AF}" srcOrd="0" destOrd="0" presId="urn:microsoft.com/office/officeart/2005/8/layout/hierarchy4"/>
    <dgm:cxn modelId="{405DE9B0-DE7E-4D23-B421-995EDB400F2E}" srcId="{D7521136-1F8A-47E1-967C-85C666AD85CB}" destId="{92777A68-6005-43FB-A1B3-DE5B6C524B61}" srcOrd="0" destOrd="0" parTransId="{844DC451-DE08-4BFA-925E-A2F3B418F928}" sibTransId="{B7978F37-20AF-46A2-A25A-827C2E82129F}"/>
    <dgm:cxn modelId="{E54DEDB6-05DF-4ABC-B982-9AE8E1A8637F}" type="presOf" srcId="{46C7D332-349F-4753-9B37-4FBA221AF72B}" destId="{7FEDDDFC-5F19-48D0-AD57-46F8969FCAEA}" srcOrd="0" destOrd="0" presId="urn:microsoft.com/office/officeart/2005/8/layout/hierarchy4"/>
    <dgm:cxn modelId="{8BBA26B7-2AC2-4B68-A40E-EB230C3E89FC}" type="presOf" srcId="{8D6DD94C-905F-4808-AF95-7098C0E62C2D}" destId="{4210B172-9E6C-4E92-8F11-03A8AC03905C}" srcOrd="0" destOrd="0" presId="urn:microsoft.com/office/officeart/2005/8/layout/hierarchy4"/>
    <dgm:cxn modelId="{9B1827BD-6179-420B-B65E-56897BE23570}" type="presOf" srcId="{21A91D86-0533-429B-B1C0-D85D46E4AF26}" destId="{D9C61536-D143-47F4-B8E6-D7CB07AD8FB3}" srcOrd="0" destOrd="0" presId="urn:microsoft.com/office/officeart/2005/8/layout/hierarchy4"/>
    <dgm:cxn modelId="{CB4C84C1-66B1-417E-BF65-DB30596DCDD6}" type="presOf" srcId="{440A40BF-6B24-4AA7-874F-A9F0F62505ED}" destId="{E1B46F4F-D862-4599-8FB7-088A9FCF1FE0}" srcOrd="0" destOrd="0" presId="urn:microsoft.com/office/officeart/2005/8/layout/hierarchy4"/>
    <dgm:cxn modelId="{4BA1D4C1-D064-47B5-95C1-714FF96AF2BD}" srcId="{F3AEDB7C-F717-452F-BF79-992539016CBE}" destId="{CC970216-8D54-4B33-87F6-E36F215DAA22}" srcOrd="4" destOrd="0" parTransId="{0683845A-48E9-456E-BCC2-6B78CE7C16DC}" sibTransId="{90589F23-820C-4E5C-B3F5-A2BC6E8F288F}"/>
    <dgm:cxn modelId="{320ED0C3-90E5-4786-BBC7-17F156EBC0A0}" srcId="{222B0912-3EC8-4AF2-AEC7-A68880F1A806}" destId="{F8F4749C-F907-4F17-A4F2-A3510F8301FE}" srcOrd="0" destOrd="0" parTransId="{53E1A991-6529-4936-97DC-E5D1B0F9C610}" sibTransId="{2E27B425-F3A5-48ED-88A8-D41FB85EF5C1}"/>
    <dgm:cxn modelId="{B8071AC7-096C-46CE-AB56-62023CBE8F06}" srcId="{F3AEDB7C-F717-452F-BF79-992539016CBE}" destId="{48F0B25F-1033-4E77-A5FB-DAAF00A25F25}" srcOrd="0" destOrd="0" parTransId="{73E3DA25-1BCE-41B6-8EF9-EC7CCD68DB64}" sibTransId="{69CBA008-6648-471B-A32B-A023BBC8625D}"/>
    <dgm:cxn modelId="{2AA450CB-D74C-4E66-97D1-42E167568641}" srcId="{7E9AADD3-5841-404B-B5CF-D643C89BC263}" destId="{6ED45E06-4666-42CA-9F92-50789D4A153C}" srcOrd="1" destOrd="0" parTransId="{7D82687B-C389-48F1-91B5-17CC67A56F03}" sibTransId="{044B1425-06FF-4269-94DC-6A2435B035AA}"/>
    <dgm:cxn modelId="{23CB47CD-ADFC-4236-A882-4E29388AC14C}" type="presOf" srcId="{92777A68-6005-43FB-A1B3-DE5B6C524B61}" destId="{D96B21ED-D87D-4D88-AF5B-52C806AAFBA0}" srcOrd="0" destOrd="0" presId="urn:microsoft.com/office/officeart/2005/8/layout/hierarchy4"/>
    <dgm:cxn modelId="{7BB5CBCE-5674-4E5C-9285-5F42303A9E6F}" type="presOf" srcId="{5F503BED-C924-4B59-A593-02C9D344B95F}" destId="{BFF7889C-E90C-41D2-9899-A35413954459}" srcOrd="0" destOrd="0" presId="urn:microsoft.com/office/officeart/2005/8/layout/hierarchy4"/>
    <dgm:cxn modelId="{26253FD1-028B-4BFF-9083-236118AED44F}" srcId="{66051BA1-95DB-4B11-939D-431F604E2208}" destId="{6547EC8A-EB63-4F79-AAE8-E88BEFAF924B}" srcOrd="2" destOrd="0" parTransId="{04B1783E-12AF-4290-B41E-0EA601C9AA96}" sibTransId="{E72CF789-C670-4DC1-99FA-FEB2F70BD549}"/>
    <dgm:cxn modelId="{5EBE67D4-A63A-4E9B-B461-917A18FCF028}" srcId="{66051BA1-95DB-4B11-939D-431F604E2208}" destId="{7E9AADD3-5841-404B-B5CF-D643C89BC263}" srcOrd="0" destOrd="0" parTransId="{1275B375-EB71-44EF-A6B8-40BD7646805B}" sibTransId="{EA219F4F-2BB3-4FCC-B5C2-340F15AE6A9F}"/>
    <dgm:cxn modelId="{075DBCD4-30F5-4A0D-8941-F972A827AAA7}" type="presOf" srcId="{D6DFC1F7-BD82-45A3-A136-643F1A3574DB}" destId="{A67A359C-6C27-401A-A19E-C41C8EC0727E}" srcOrd="0" destOrd="0" presId="urn:microsoft.com/office/officeart/2005/8/layout/hierarchy4"/>
    <dgm:cxn modelId="{4DB4C2D5-1354-4F58-9F3C-2BF99524290B}" srcId="{66051BA1-95DB-4B11-939D-431F604E2208}" destId="{246CA1CB-A94F-4859-A2F4-EB42B002DA7C}" srcOrd="1" destOrd="0" parTransId="{13D343CB-C36A-493F-812E-C969FFB68E5A}" sibTransId="{3F1F232E-5D37-4A3F-AD25-488283766E02}"/>
    <dgm:cxn modelId="{AE6133D9-506A-47F1-92FC-D0C59E726B3B}" srcId="{225EF80B-0608-4E7A-8D05-327A8A5DA218}" destId="{11D40442-E161-41A3-A21C-87591708AEFB}" srcOrd="0" destOrd="0" parTransId="{666F4200-8412-458A-BBB5-E12283A52215}" sibTransId="{1C6E114D-1C74-4B87-974B-006D6BA094E1}"/>
    <dgm:cxn modelId="{C7F021DC-17EF-41FC-8A59-9EF57F532214}" type="presOf" srcId="{6547EC8A-EB63-4F79-AAE8-E88BEFAF924B}" destId="{82A0D93E-EF4F-4365-9CED-4C6B5140A6CC}" srcOrd="0" destOrd="0" presId="urn:microsoft.com/office/officeart/2005/8/layout/hierarchy4"/>
    <dgm:cxn modelId="{A3241EDE-F967-4455-A4E5-23AE77483C9C}" srcId="{440A40BF-6B24-4AA7-874F-A9F0F62505ED}" destId="{C38C1AF6-3C9F-4C30-8052-DFE3BA93D9F7}" srcOrd="0" destOrd="0" parTransId="{CACEF683-518B-4364-A2F1-25C2687668DC}" sibTransId="{D657A3C4-1EFE-4AAF-9DA3-AAC104325C9C}"/>
    <dgm:cxn modelId="{87CCAADE-6EE8-4E61-BDF9-C04D20E6683B}" type="presOf" srcId="{61130138-CA27-4E44-A341-EF6B953591E5}" destId="{1D16990E-EC3F-46C3-BD2C-11F6F3DFEC9B}" srcOrd="0" destOrd="0" presId="urn:microsoft.com/office/officeart/2005/8/layout/hierarchy4"/>
    <dgm:cxn modelId="{B5A9F8DF-E7B2-4724-90C4-2B2B3ECE0535}" srcId="{EC8D2E6C-D6F6-44A5-9A8C-7F871D29191C}" destId="{1A088DAD-FA21-4C6A-B7E9-EEAD67147D76}" srcOrd="0" destOrd="0" parTransId="{60DEBFAC-2EC8-4D79-867C-BB2065CD6427}" sibTransId="{90EFC30B-A08D-4AC5-8637-75316815FC05}"/>
    <dgm:cxn modelId="{67646CE0-ABFC-4E8A-B81E-F705CC3CD271}" type="presOf" srcId="{D2E747BE-EEDF-40AA-8F06-B5D9BF699EA1}" destId="{312F344E-C1DF-4CDF-BCF4-8C35B3F69796}" srcOrd="0" destOrd="0" presId="urn:microsoft.com/office/officeart/2005/8/layout/hierarchy4"/>
    <dgm:cxn modelId="{CD806DE4-C6DD-4146-9BAE-A58F7DD2A800}" type="presOf" srcId="{B9CA5E9D-F2B7-4E5C-A280-C79529AD9E69}" destId="{7B32E81B-E7AC-4656-B0D5-BFEBCE7060CB}" srcOrd="0" destOrd="0" presId="urn:microsoft.com/office/officeart/2005/8/layout/hierarchy4"/>
    <dgm:cxn modelId="{95C0A5E6-CB17-4296-A2FF-9462AEB9664D}" type="presOf" srcId="{9650404E-8439-451A-8664-CABC5132A635}" destId="{979E6017-7BBE-4EA9-8C25-7B74069A6CAF}" srcOrd="0" destOrd="0" presId="urn:microsoft.com/office/officeart/2005/8/layout/hierarchy4"/>
    <dgm:cxn modelId="{515DCBE6-A8F2-4CF6-AF74-449994A873C2}" srcId="{66051BA1-95DB-4B11-939D-431F604E2208}" destId="{46C7D332-349F-4753-9B37-4FBA221AF72B}" srcOrd="7" destOrd="0" parTransId="{320F2A08-7C4F-4823-B37A-D174F1FD2DBA}" sibTransId="{71AE1FE7-7476-41FA-A726-16D6655D3933}"/>
    <dgm:cxn modelId="{C00FCEE9-DBB1-4708-A94D-4CCD23FA97A9}" srcId="{66051BA1-95DB-4B11-939D-431F604E2208}" destId="{6025F9FF-F9E5-4E04-A923-721D6AF8CFD7}" srcOrd="8" destOrd="0" parTransId="{7A99EBDF-9868-4EF4-8E8A-48519379F748}" sibTransId="{403DB73D-30AE-4ABD-BCF0-96CC0618872A}"/>
    <dgm:cxn modelId="{B41060EC-0FC5-4295-A235-90D35A651E87}" srcId="{246CA1CB-A94F-4859-A2F4-EB42B002DA7C}" destId="{8D6DD94C-905F-4808-AF95-7098C0E62C2D}" srcOrd="0" destOrd="0" parTransId="{EBF82BB1-6172-4066-9DAE-2A544A6CD3A8}" sibTransId="{DB1EBF45-5F11-4372-9A75-46ED8C7402AF}"/>
    <dgm:cxn modelId="{FE1C7CF2-8777-4293-BFC3-C2FFE98F49FA}" type="presOf" srcId="{6025F9FF-F9E5-4E04-A923-721D6AF8CFD7}" destId="{3138BE74-D0C2-4576-B57A-41175A98FAC4}" srcOrd="0" destOrd="0" presId="urn:microsoft.com/office/officeart/2005/8/layout/hierarchy4"/>
    <dgm:cxn modelId="{1F2CA9F3-DF2C-4B60-BAB2-19C342135797}" type="presOf" srcId="{A1395335-93D3-4731-9D5A-279E205A8BE3}" destId="{862BAFDD-9934-458D-9D0D-B91617ED3333}" srcOrd="0" destOrd="0" presId="urn:microsoft.com/office/officeart/2005/8/layout/hierarchy4"/>
    <dgm:cxn modelId="{BF5F4CF4-2DCB-4B1B-8D86-C9826BF72B3B}" type="presOf" srcId="{6ED45E06-4666-42CA-9F92-50789D4A153C}" destId="{424357CB-C3CF-4E49-93DC-37E0EE65042F}" srcOrd="0" destOrd="0" presId="urn:microsoft.com/office/officeart/2005/8/layout/hierarchy4"/>
    <dgm:cxn modelId="{F087B2F9-B533-4E75-A3AC-BA742E77CEB1}" srcId="{F3AEDB7C-F717-452F-BF79-992539016CBE}" destId="{9C38B48E-B211-44A0-84DC-C420F43A034B}" srcOrd="2" destOrd="0" parTransId="{772E3EDD-5093-424F-8125-31F7F1F2E7F3}" sibTransId="{975DE869-C348-4344-90B9-12A1A4605D1F}"/>
    <dgm:cxn modelId="{9AB602FA-07C1-4B51-9D83-E577526F161A}" type="presOf" srcId="{13124811-56C8-4146-9CBE-F2358E1BB7C8}" destId="{0302B903-F570-432D-8716-07B69B1F0F03}" srcOrd="0" destOrd="0" presId="urn:microsoft.com/office/officeart/2005/8/layout/hierarchy4"/>
    <dgm:cxn modelId="{54D2DEFB-B065-4EB0-A07C-8642C6DA7020}" srcId="{F3AEDB7C-F717-452F-BF79-992539016CBE}" destId="{D6DFC1F7-BD82-45A3-A136-643F1A3574DB}" srcOrd="7" destOrd="0" parTransId="{2DD4CEFD-FA21-408D-BD43-84EE45AC6D7C}" sibTransId="{C5973ABE-585A-4BEB-B562-DF0F3BE1C3A1}"/>
    <dgm:cxn modelId="{E52473FF-D2BB-4F21-9193-3213552B6209}" srcId="{F3AEDB7C-F717-452F-BF79-992539016CBE}" destId="{C7B5E8C1-022E-4DBE-A119-7D0AFBBE4C53}" srcOrd="5" destOrd="0" parTransId="{A016F73D-684D-47FB-BDC1-5296A62BD2D5}" sibTransId="{32481D75-A8F4-4773-8E72-CE39344B9EFA}"/>
    <dgm:cxn modelId="{8C99D300-016C-4C93-92B7-6305B4F35BCD}" type="presParOf" srcId="{4363DE3F-7EB9-4D86-9A98-CA27C9E0241F}" destId="{E31C3713-A6CC-4810-9412-C7367F3C49C1}" srcOrd="0" destOrd="0" presId="urn:microsoft.com/office/officeart/2005/8/layout/hierarchy4"/>
    <dgm:cxn modelId="{7AB52B06-A550-4E87-BB02-57D354E89D4A}" type="presParOf" srcId="{E31C3713-A6CC-4810-9412-C7367F3C49C1}" destId="{7B32E81B-E7AC-4656-B0D5-BFEBCE7060CB}" srcOrd="0" destOrd="0" presId="urn:microsoft.com/office/officeart/2005/8/layout/hierarchy4"/>
    <dgm:cxn modelId="{5532A80F-7717-4739-A260-61AD33C452C0}" type="presParOf" srcId="{E31C3713-A6CC-4810-9412-C7367F3C49C1}" destId="{76FB03A1-BD7A-4A3F-B5AE-4ED4B937875C}" srcOrd="1" destOrd="0" presId="urn:microsoft.com/office/officeart/2005/8/layout/hierarchy4"/>
    <dgm:cxn modelId="{87F0AACC-98DF-43CD-8D8E-657F27FAEFC6}" type="presParOf" srcId="{E31C3713-A6CC-4810-9412-C7367F3C49C1}" destId="{4F94AC4E-A48C-4B34-904D-D4044B63992B}" srcOrd="2" destOrd="0" presId="urn:microsoft.com/office/officeart/2005/8/layout/hierarchy4"/>
    <dgm:cxn modelId="{FCFB8B03-442E-4226-B78D-BB8EAFA9EFA8}" type="presParOf" srcId="{4F94AC4E-A48C-4B34-904D-D4044B63992B}" destId="{75E08C7D-8D6B-423B-AC07-0994C73349E8}" srcOrd="0" destOrd="0" presId="urn:microsoft.com/office/officeart/2005/8/layout/hierarchy4"/>
    <dgm:cxn modelId="{49312C65-3753-465C-B9FE-954D80D46957}" type="presParOf" srcId="{75E08C7D-8D6B-423B-AC07-0994C73349E8}" destId="{81C8780F-6315-4B98-9199-E426ED54D048}" srcOrd="0" destOrd="0" presId="urn:microsoft.com/office/officeart/2005/8/layout/hierarchy4"/>
    <dgm:cxn modelId="{3CD6ABB5-DD91-431E-9DE9-9A2D27B5A81D}" type="presParOf" srcId="{75E08C7D-8D6B-423B-AC07-0994C73349E8}" destId="{AF3A5C3C-FB28-4FB0-8BD8-067C6F83296E}" srcOrd="1" destOrd="0" presId="urn:microsoft.com/office/officeart/2005/8/layout/hierarchy4"/>
    <dgm:cxn modelId="{2FDB7CC3-9DA3-4C51-948E-D441C16EF53B}" type="presParOf" srcId="{75E08C7D-8D6B-423B-AC07-0994C73349E8}" destId="{09F9BD29-ED4E-44C1-B579-7FC3173C2E7B}" srcOrd="2" destOrd="0" presId="urn:microsoft.com/office/officeart/2005/8/layout/hierarchy4"/>
    <dgm:cxn modelId="{1FB61AB4-13B5-4338-85C0-0B916AB19E57}" type="presParOf" srcId="{09F9BD29-ED4E-44C1-B579-7FC3173C2E7B}" destId="{473A22BB-4C24-47F2-9606-9C7626EBA80E}" srcOrd="0" destOrd="0" presId="urn:microsoft.com/office/officeart/2005/8/layout/hierarchy4"/>
    <dgm:cxn modelId="{B069A409-5439-476B-912B-70951CAFF9BA}" type="presParOf" srcId="{473A22BB-4C24-47F2-9606-9C7626EBA80E}" destId="{40B628FD-6F7F-412A-92C2-ABEDCE2536B9}" srcOrd="0" destOrd="0" presId="urn:microsoft.com/office/officeart/2005/8/layout/hierarchy4"/>
    <dgm:cxn modelId="{05C10332-4297-47C5-BEBC-624BCEEAB5BC}" type="presParOf" srcId="{473A22BB-4C24-47F2-9606-9C7626EBA80E}" destId="{8845AB05-003C-420D-A1D5-014D18F2978F}" srcOrd="1" destOrd="0" presId="urn:microsoft.com/office/officeart/2005/8/layout/hierarchy4"/>
    <dgm:cxn modelId="{38E41534-F686-4AC7-9B4E-8B8758ED5441}" type="presParOf" srcId="{473A22BB-4C24-47F2-9606-9C7626EBA80E}" destId="{626A8F62-9275-487A-9F1B-2091BCB2ED88}" srcOrd="2" destOrd="0" presId="urn:microsoft.com/office/officeart/2005/8/layout/hierarchy4"/>
    <dgm:cxn modelId="{94FCDBB8-90BA-4918-864E-910F96CF4D8C}" type="presParOf" srcId="{626A8F62-9275-487A-9F1B-2091BCB2ED88}" destId="{0983D8DF-D9D3-4A4B-8131-B9327F30DD21}" srcOrd="0" destOrd="0" presId="urn:microsoft.com/office/officeart/2005/8/layout/hierarchy4"/>
    <dgm:cxn modelId="{F766C7FF-F4C1-4A9D-BD94-474E10D9F7FE}" type="presParOf" srcId="{0983D8DF-D9D3-4A4B-8131-B9327F30DD21}" destId="{312F344E-C1DF-4CDF-BCF4-8C35B3F69796}" srcOrd="0" destOrd="0" presId="urn:microsoft.com/office/officeart/2005/8/layout/hierarchy4"/>
    <dgm:cxn modelId="{66A7C968-6DE4-460E-A46D-2BE5E31C151C}" type="presParOf" srcId="{0983D8DF-D9D3-4A4B-8131-B9327F30DD21}" destId="{08770447-007C-443C-82ED-DF159F6B603B}" srcOrd="1" destOrd="0" presId="urn:microsoft.com/office/officeart/2005/8/layout/hierarchy4"/>
    <dgm:cxn modelId="{740936B8-D14E-49E4-9D67-331CB4B99B1D}" type="presParOf" srcId="{626A8F62-9275-487A-9F1B-2091BCB2ED88}" destId="{2DFC6928-CBE7-4A41-95BA-4FD967082713}" srcOrd="1" destOrd="0" presId="urn:microsoft.com/office/officeart/2005/8/layout/hierarchy4"/>
    <dgm:cxn modelId="{A907997D-2C1C-4EAC-82D1-298193F80C09}" type="presParOf" srcId="{626A8F62-9275-487A-9F1B-2091BCB2ED88}" destId="{CAAE9357-C39B-47BD-BB5E-3162A873E090}" srcOrd="2" destOrd="0" presId="urn:microsoft.com/office/officeart/2005/8/layout/hierarchy4"/>
    <dgm:cxn modelId="{1020D325-9802-44FB-A8BA-27FE90D50798}" type="presParOf" srcId="{CAAE9357-C39B-47BD-BB5E-3162A873E090}" destId="{424357CB-C3CF-4E49-93DC-37E0EE65042F}" srcOrd="0" destOrd="0" presId="urn:microsoft.com/office/officeart/2005/8/layout/hierarchy4"/>
    <dgm:cxn modelId="{95A10DD1-707D-4429-B9D5-342BDB79535B}" type="presParOf" srcId="{CAAE9357-C39B-47BD-BB5E-3162A873E090}" destId="{83430411-5AFE-4847-B553-E60F5397108D}" srcOrd="1" destOrd="0" presId="urn:microsoft.com/office/officeart/2005/8/layout/hierarchy4"/>
    <dgm:cxn modelId="{458CD510-5DF6-4577-A575-D7A37807C00E}" type="presParOf" srcId="{09F9BD29-ED4E-44C1-B579-7FC3173C2E7B}" destId="{4DF3019D-0B75-44CE-9021-E7A2C84646B0}" srcOrd="1" destOrd="0" presId="urn:microsoft.com/office/officeart/2005/8/layout/hierarchy4"/>
    <dgm:cxn modelId="{2A186BB5-301A-43EE-B5ED-9E2A453B45CC}" type="presParOf" srcId="{09F9BD29-ED4E-44C1-B579-7FC3173C2E7B}" destId="{150E5C7D-F096-4DB1-9009-FDE7ECE90C18}" srcOrd="2" destOrd="0" presId="urn:microsoft.com/office/officeart/2005/8/layout/hierarchy4"/>
    <dgm:cxn modelId="{EB63B476-6627-4E5C-965B-2AAC33E59561}" type="presParOf" srcId="{150E5C7D-F096-4DB1-9009-FDE7ECE90C18}" destId="{6D837002-D0AB-40A1-9D6E-9B0FD80E9C0C}" srcOrd="0" destOrd="0" presId="urn:microsoft.com/office/officeart/2005/8/layout/hierarchy4"/>
    <dgm:cxn modelId="{F5E1AD30-031C-4C18-A820-8292C3698A47}" type="presParOf" srcId="{150E5C7D-F096-4DB1-9009-FDE7ECE90C18}" destId="{7D665CA3-4CA9-43D6-881A-265447884340}" srcOrd="1" destOrd="0" presId="urn:microsoft.com/office/officeart/2005/8/layout/hierarchy4"/>
    <dgm:cxn modelId="{72B40BA0-FEA2-48AD-80FA-7CF73D8B71B2}" type="presParOf" srcId="{150E5C7D-F096-4DB1-9009-FDE7ECE90C18}" destId="{964FD631-DD32-4E54-ABF4-0139EB7B116C}" srcOrd="2" destOrd="0" presId="urn:microsoft.com/office/officeart/2005/8/layout/hierarchy4"/>
    <dgm:cxn modelId="{C93F098E-7443-4BC3-8DB1-16EC31D0D4BC}" type="presParOf" srcId="{964FD631-DD32-4E54-ABF4-0139EB7B116C}" destId="{0CA136F9-4B3C-4894-A88B-F78D64C17793}" srcOrd="0" destOrd="0" presId="urn:microsoft.com/office/officeart/2005/8/layout/hierarchy4"/>
    <dgm:cxn modelId="{09F555CD-6241-4F63-892E-78DD9E93C9CD}" type="presParOf" srcId="{0CA136F9-4B3C-4894-A88B-F78D64C17793}" destId="{4210B172-9E6C-4E92-8F11-03A8AC03905C}" srcOrd="0" destOrd="0" presId="urn:microsoft.com/office/officeart/2005/8/layout/hierarchy4"/>
    <dgm:cxn modelId="{E5D509AD-46C3-4BBB-9A3D-0A7E4E3D2BE1}" type="presParOf" srcId="{0CA136F9-4B3C-4894-A88B-F78D64C17793}" destId="{0F092408-EF18-4341-8D2C-C6CE07C25D8C}" srcOrd="1" destOrd="0" presId="urn:microsoft.com/office/officeart/2005/8/layout/hierarchy4"/>
    <dgm:cxn modelId="{B7949509-E1A7-45AB-AC17-48E1F384F5DD}" type="presParOf" srcId="{964FD631-DD32-4E54-ABF4-0139EB7B116C}" destId="{F03F77A8-6A04-40D7-AFA1-EA8BDF3CE609}" srcOrd="1" destOrd="0" presId="urn:microsoft.com/office/officeart/2005/8/layout/hierarchy4"/>
    <dgm:cxn modelId="{B0A567E0-5572-4295-A064-DC7321E2DC90}" type="presParOf" srcId="{964FD631-DD32-4E54-ABF4-0139EB7B116C}" destId="{6A4A1C76-F1B8-4A8E-B1CB-64DD2B7D07DF}" srcOrd="2" destOrd="0" presId="urn:microsoft.com/office/officeart/2005/8/layout/hierarchy4"/>
    <dgm:cxn modelId="{20727038-B69E-46B6-8698-4C92CF4237A8}" type="presParOf" srcId="{6A4A1C76-F1B8-4A8E-B1CB-64DD2B7D07DF}" destId="{D5E17530-7DBF-4F14-ABF6-E0E3F707F565}" srcOrd="0" destOrd="0" presId="urn:microsoft.com/office/officeart/2005/8/layout/hierarchy4"/>
    <dgm:cxn modelId="{A11662DF-9EE6-4430-8F45-FC3BAC119DBD}" type="presParOf" srcId="{6A4A1C76-F1B8-4A8E-B1CB-64DD2B7D07DF}" destId="{D2DAB0CB-F79B-4AFE-9B37-2E9DE243AED4}" srcOrd="1" destOrd="0" presId="urn:microsoft.com/office/officeart/2005/8/layout/hierarchy4"/>
    <dgm:cxn modelId="{59267E7C-C7B8-440D-9757-B1786B012FD3}" type="presParOf" srcId="{09F9BD29-ED4E-44C1-B579-7FC3173C2E7B}" destId="{2E3C1840-71CF-48CE-9A4D-7FEFF8418E35}" srcOrd="3" destOrd="0" presId="urn:microsoft.com/office/officeart/2005/8/layout/hierarchy4"/>
    <dgm:cxn modelId="{164251C7-2A45-492A-9FB0-FC20E2D03E69}" type="presParOf" srcId="{09F9BD29-ED4E-44C1-B579-7FC3173C2E7B}" destId="{B4AA23B4-F8C2-4E73-8715-A1DA9B7F1FFC}" srcOrd="4" destOrd="0" presId="urn:microsoft.com/office/officeart/2005/8/layout/hierarchy4"/>
    <dgm:cxn modelId="{3ECFCFF9-1F47-47A0-BFF8-CE16B89C79DF}" type="presParOf" srcId="{B4AA23B4-F8C2-4E73-8715-A1DA9B7F1FFC}" destId="{82A0D93E-EF4F-4365-9CED-4C6B5140A6CC}" srcOrd="0" destOrd="0" presId="urn:microsoft.com/office/officeart/2005/8/layout/hierarchy4"/>
    <dgm:cxn modelId="{43886EDC-4423-40D2-9B67-8FD42A6585A2}" type="presParOf" srcId="{B4AA23B4-F8C2-4E73-8715-A1DA9B7F1FFC}" destId="{D07ED23E-7D07-43DD-B357-4CF5E35D34AA}" srcOrd="1" destOrd="0" presId="urn:microsoft.com/office/officeart/2005/8/layout/hierarchy4"/>
    <dgm:cxn modelId="{7AC87DC0-DF09-4943-84E8-80FC883C544F}" type="presParOf" srcId="{B4AA23B4-F8C2-4E73-8715-A1DA9B7F1FFC}" destId="{0CB40135-017A-47DA-911B-845297E089C4}" srcOrd="2" destOrd="0" presId="urn:microsoft.com/office/officeart/2005/8/layout/hierarchy4"/>
    <dgm:cxn modelId="{935F9A3D-C428-43C3-8632-D3ED0EB25AFB}" type="presParOf" srcId="{0CB40135-017A-47DA-911B-845297E089C4}" destId="{D8DCA288-BA2D-4D1B-9639-3D42BBC89DB6}" srcOrd="0" destOrd="0" presId="urn:microsoft.com/office/officeart/2005/8/layout/hierarchy4"/>
    <dgm:cxn modelId="{65C17BAA-4CAC-4C65-8AEE-7CF31AFBE416}" type="presParOf" srcId="{D8DCA288-BA2D-4D1B-9639-3D42BBC89DB6}" destId="{B457D064-8E58-4FCF-A25F-736C87E9CFAA}" srcOrd="0" destOrd="0" presId="urn:microsoft.com/office/officeart/2005/8/layout/hierarchy4"/>
    <dgm:cxn modelId="{B23B9C5B-6DDA-4FDF-A883-5E5B16D2CB65}" type="presParOf" srcId="{D8DCA288-BA2D-4D1B-9639-3D42BBC89DB6}" destId="{132F9B41-6514-4382-8915-AAE164558B25}" srcOrd="1" destOrd="0" presId="urn:microsoft.com/office/officeart/2005/8/layout/hierarchy4"/>
    <dgm:cxn modelId="{928CF27F-5ED8-4A21-842F-E2CB6C2575EC}" type="presParOf" srcId="{0CB40135-017A-47DA-911B-845297E089C4}" destId="{3E8468F0-D5C0-4582-9D4A-BB49565470F2}" srcOrd="1" destOrd="0" presId="urn:microsoft.com/office/officeart/2005/8/layout/hierarchy4"/>
    <dgm:cxn modelId="{0302AC9C-EF7C-47F6-B224-86D22DC45C43}" type="presParOf" srcId="{0CB40135-017A-47DA-911B-845297E089C4}" destId="{F02B9EEC-55F4-477B-8662-B2AA3C6FB971}" srcOrd="2" destOrd="0" presId="urn:microsoft.com/office/officeart/2005/8/layout/hierarchy4"/>
    <dgm:cxn modelId="{C25B6269-3414-42FA-848C-352BA59181E9}" type="presParOf" srcId="{F02B9EEC-55F4-477B-8662-B2AA3C6FB971}" destId="{A3489EC5-3EE0-4225-A6EA-A9ABC8A56178}" srcOrd="0" destOrd="0" presId="urn:microsoft.com/office/officeart/2005/8/layout/hierarchy4"/>
    <dgm:cxn modelId="{F9A6A1C0-0073-4B9C-AA54-FCB9C7E74DA6}" type="presParOf" srcId="{F02B9EEC-55F4-477B-8662-B2AA3C6FB971}" destId="{CC5C049A-F0DA-43CE-8A5A-2406F7EE736A}" srcOrd="1" destOrd="0" presId="urn:microsoft.com/office/officeart/2005/8/layout/hierarchy4"/>
    <dgm:cxn modelId="{C4002F7A-4B04-4963-BB0D-FC9909916460}" type="presParOf" srcId="{09F9BD29-ED4E-44C1-B579-7FC3173C2E7B}" destId="{5ADFE0F9-AA10-48F4-963A-5AB41192D55A}" srcOrd="5" destOrd="0" presId="urn:microsoft.com/office/officeart/2005/8/layout/hierarchy4"/>
    <dgm:cxn modelId="{C40BE048-D28B-4B30-89FC-9448EC70BFD0}" type="presParOf" srcId="{09F9BD29-ED4E-44C1-B579-7FC3173C2E7B}" destId="{9A82392A-C3AC-4E95-B4CB-50456F0D6594}" srcOrd="6" destOrd="0" presId="urn:microsoft.com/office/officeart/2005/8/layout/hierarchy4"/>
    <dgm:cxn modelId="{1F538ED8-A239-490C-8670-EB6A1794F5D8}" type="presParOf" srcId="{9A82392A-C3AC-4E95-B4CB-50456F0D6594}" destId="{62366DE3-B6F3-439C-A5CF-891739630FE7}" srcOrd="0" destOrd="0" presId="urn:microsoft.com/office/officeart/2005/8/layout/hierarchy4"/>
    <dgm:cxn modelId="{EFC64167-76D3-4E62-9DF1-90D385523949}" type="presParOf" srcId="{9A82392A-C3AC-4E95-B4CB-50456F0D6594}" destId="{990D5BE1-1DED-4DD7-96FB-12DBB5C46E75}" srcOrd="1" destOrd="0" presId="urn:microsoft.com/office/officeart/2005/8/layout/hierarchy4"/>
    <dgm:cxn modelId="{D02A88EC-6895-4691-B06A-752C193AC692}" type="presParOf" srcId="{9A82392A-C3AC-4E95-B4CB-50456F0D6594}" destId="{17CF0DEF-E1A2-4860-AFCE-E6017D2AF7E8}" srcOrd="2" destOrd="0" presId="urn:microsoft.com/office/officeart/2005/8/layout/hierarchy4"/>
    <dgm:cxn modelId="{20CCE2D3-EC2E-4057-BDC9-A35DD11F3AAF}" type="presParOf" srcId="{17CF0DEF-E1A2-4860-AFCE-E6017D2AF7E8}" destId="{10A491D0-673B-4ECD-9CD3-5A7A553A9514}" srcOrd="0" destOrd="0" presId="urn:microsoft.com/office/officeart/2005/8/layout/hierarchy4"/>
    <dgm:cxn modelId="{A4E16E3A-08CF-41FB-9A7E-9C03E2CF8F88}" type="presParOf" srcId="{10A491D0-673B-4ECD-9CD3-5A7A553A9514}" destId="{F9E7C9C2-E8E2-462B-9115-2D1941686519}" srcOrd="0" destOrd="0" presId="urn:microsoft.com/office/officeart/2005/8/layout/hierarchy4"/>
    <dgm:cxn modelId="{74AAE09E-5DC9-418B-80D0-6743B084D48B}" type="presParOf" srcId="{10A491D0-673B-4ECD-9CD3-5A7A553A9514}" destId="{E3F4F398-7B40-4A05-BC0A-11F7E9866020}" srcOrd="1" destOrd="0" presId="urn:microsoft.com/office/officeart/2005/8/layout/hierarchy4"/>
    <dgm:cxn modelId="{D160C4E5-5322-4823-A80B-A678B074364E}" type="presParOf" srcId="{17CF0DEF-E1A2-4860-AFCE-E6017D2AF7E8}" destId="{9B505B1F-11AF-41BB-824B-217FFB51D9A2}" srcOrd="1" destOrd="0" presId="urn:microsoft.com/office/officeart/2005/8/layout/hierarchy4"/>
    <dgm:cxn modelId="{D04E9E81-1BBF-4DBE-A7D5-3C049DDFF2A5}" type="presParOf" srcId="{17CF0DEF-E1A2-4860-AFCE-E6017D2AF7E8}" destId="{9EB8BCEB-1271-4272-A4DC-6CE999033015}" srcOrd="2" destOrd="0" presId="urn:microsoft.com/office/officeart/2005/8/layout/hierarchy4"/>
    <dgm:cxn modelId="{8942DF56-FDA2-417D-9984-9742916C3335}" type="presParOf" srcId="{9EB8BCEB-1271-4272-A4DC-6CE999033015}" destId="{14243DE3-260B-4A99-9B88-3E6838949D79}" srcOrd="0" destOrd="0" presId="urn:microsoft.com/office/officeart/2005/8/layout/hierarchy4"/>
    <dgm:cxn modelId="{4292BEDC-A1BB-4806-88D9-6D80883281A5}" type="presParOf" srcId="{9EB8BCEB-1271-4272-A4DC-6CE999033015}" destId="{13F7DD00-72D3-418A-99CC-F1FDF7FCCEE0}" srcOrd="1" destOrd="0" presId="urn:microsoft.com/office/officeart/2005/8/layout/hierarchy4"/>
    <dgm:cxn modelId="{3AF65D91-52C9-4CEC-9235-B116C29D09D9}" type="presParOf" srcId="{09F9BD29-ED4E-44C1-B579-7FC3173C2E7B}" destId="{84558801-7CF2-41E5-9589-7878A2351A75}" srcOrd="7" destOrd="0" presId="urn:microsoft.com/office/officeart/2005/8/layout/hierarchy4"/>
    <dgm:cxn modelId="{68F19871-9DF0-433A-A50F-A8143BC529A4}" type="presParOf" srcId="{09F9BD29-ED4E-44C1-B579-7FC3173C2E7B}" destId="{3F354121-49EB-467F-A8AE-10B47D8A4BA6}" srcOrd="8" destOrd="0" presId="urn:microsoft.com/office/officeart/2005/8/layout/hierarchy4"/>
    <dgm:cxn modelId="{B8975755-6180-4639-BD2B-7184B976557F}" type="presParOf" srcId="{3F354121-49EB-467F-A8AE-10B47D8A4BA6}" destId="{DEEBF700-3CFC-4032-BA81-3A007E667802}" srcOrd="0" destOrd="0" presId="urn:microsoft.com/office/officeart/2005/8/layout/hierarchy4"/>
    <dgm:cxn modelId="{E38B722E-B0E4-4B41-9CE7-F6D062819C6F}" type="presParOf" srcId="{3F354121-49EB-467F-A8AE-10B47D8A4BA6}" destId="{090EEA60-249D-4484-BC7F-332B2A2243EC}" srcOrd="1" destOrd="0" presId="urn:microsoft.com/office/officeart/2005/8/layout/hierarchy4"/>
    <dgm:cxn modelId="{345F1C62-5024-4DA0-B109-65584F88EB02}" type="presParOf" srcId="{3F354121-49EB-467F-A8AE-10B47D8A4BA6}" destId="{6788A3A1-7D8C-4A3B-AD1D-5EB2E2ED3DB2}" srcOrd="2" destOrd="0" presId="urn:microsoft.com/office/officeart/2005/8/layout/hierarchy4"/>
    <dgm:cxn modelId="{2980C449-0D1F-4771-B305-B8A3AA377832}" type="presParOf" srcId="{6788A3A1-7D8C-4A3B-AD1D-5EB2E2ED3DB2}" destId="{6F3CCE8D-E2BA-4786-BF0B-37D43B494312}" srcOrd="0" destOrd="0" presId="urn:microsoft.com/office/officeart/2005/8/layout/hierarchy4"/>
    <dgm:cxn modelId="{67C53A4C-338E-41B5-91E7-8F559EBC7655}" type="presParOf" srcId="{6F3CCE8D-E2BA-4786-BF0B-37D43B494312}" destId="{407EAB19-BAA7-4314-8C4E-93EB74A82211}" srcOrd="0" destOrd="0" presId="urn:microsoft.com/office/officeart/2005/8/layout/hierarchy4"/>
    <dgm:cxn modelId="{2A65CBD9-3D48-4228-8EEB-E68A4C619319}" type="presParOf" srcId="{6F3CCE8D-E2BA-4786-BF0B-37D43B494312}" destId="{16C4A2C5-54C7-4AD0-B508-1376C3321808}" srcOrd="1" destOrd="0" presId="urn:microsoft.com/office/officeart/2005/8/layout/hierarchy4"/>
    <dgm:cxn modelId="{578D621A-38D8-4DE2-A06C-479CEE5C0392}" type="presParOf" srcId="{09F9BD29-ED4E-44C1-B579-7FC3173C2E7B}" destId="{F68F3CEC-03EB-4006-A5A3-327D04A37EC2}" srcOrd="9" destOrd="0" presId="urn:microsoft.com/office/officeart/2005/8/layout/hierarchy4"/>
    <dgm:cxn modelId="{DB68A3BA-98D4-42A6-9A0C-B3AE76AB044B}" type="presParOf" srcId="{09F9BD29-ED4E-44C1-B579-7FC3173C2E7B}" destId="{91E31599-F075-4B32-9C7E-480048CB5B99}" srcOrd="10" destOrd="0" presId="urn:microsoft.com/office/officeart/2005/8/layout/hierarchy4"/>
    <dgm:cxn modelId="{B1D65C26-4FF3-42B3-85D1-DD39DAF63ABD}" type="presParOf" srcId="{91E31599-F075-4B32-9C7E-480048CB5B99}" destId="{FD8C928E-4C12-40EE-BFE4-60AA9E8E9025}" srcOrd="0" destOrd="0" presId="urn:microsoft.com/office/officeart/2005/8/layout/hierarchy4"/>
    <dgm:cxn modelId="{3B4EA252-0D7F-4FA1-8CAF-B2E06A440E35}" type="presParOf" srcId="{91E31599-F075-4B32-9C7E-480048CB5B99}" destId="{82647680-6808-4DBC-88C8-7DD7E899582E}" srcOrd="1" destOrd="0" presId="urn:microsoft.com/office/officeart/2005/8/layout/hierarchy4"/>
    <dgm:cxn modelId="{678CF324-9196-4BB4-AE02-BDFAAA3CC6B6}" type="presParOf" srcId="{91E31599-F075-4B32-9C7E-480048CB5B99}" destId="{28F58EB9-7AE4-485F-86ED-D31F008EB4E0}" srcOrd="2" destOrd="0" presId="urn:microsoft.com/office/officeart/2005/8/layout/hierarchy4"/>
    <dgm:cxn modelId="{9A192909-9E7F-418F-807A-5718FCC2BCB2}" type="presParOf" srcId="{28F58EB9-7AE4-485F-86ED-D31F008EB4E0}" destId="{2F3D1AFE-5638-4ABB-8058-5A8E71BF86EE}" srcOrd="0" destOrd="0" presId="urn:microsoft.com/office/officeart/2005/8/layout/hierarchy4"/>
    <dgm:cxn modelId="{4A5F1E09-0175-4C98-9958-E87D7EB11080}" type="presParOf" srcId="{2F3D1AFE-5638-4ABB-8058-5A8E71BF86EE}" destId="{40ED1A4B-F363-457A-9494-2FBBE8891FD9}" srcOrd="0" destOrd="0" presId="urn:microsoft.com/office/officeart/2005/8/layout/hierarchy4"/>
    <dgm:cxn modelId="{C94D3D70-49A6-46C5-A831-D9782672E1DF}" type="presParOf" srcId="{2F3D1AFE-5638-4ABB-8058-5A8E71BF86EE}" destId="{AD1928E7-D0CB-406B-9BCE-6FB8A34EA69D}" srcOrd="1" destOrd="0" presId="urn:microsoft.com/office/officeart/2005/8/layout/hierarchy4"/>
    <dgm:cxn modelId="{C6398203-81C4-44C1-B03E-EBB31CDB17C5}" type="presParOf" srcId="{09F9BD29-ED4E-44C1-B579-7FC3173C2E7B}" destId="{AE9C4B3C-640E-43F5-B105-7B10A80A2C55}" srcOrd="11" destOrd="0" presId="urn:microsoft.com/office/officeart/2005/8/layout/hierarchy4"/>
    <dgm:cxn modelId="{DC31C7F5-D968-4D62-9E6A-756614C49BF3}" type="presParOf" srcId="{09F9BD29-ED4E-44C1-B579-7FC3173C2E7B}" destId="{21BB2DB1-2EEE-44FD-A060-4DDA5F5B7D04}" srcOrd="12" destOrd="0" presId="urn:microsoft.com/office/officeart/2005/8/layout/hierarchy4"/>
    <dgm:cxn modelId="{BB08071E-F1FF-49EA-93ED-E733E3A4DD1B}" type="presParOf" srcId="{21BB2DB1-2EEE-44FD-A060-4DDA5F5B7D04}" destId="{B044C1BD-85DB-46BA-B61A-A92880A59810}" srcOrd="0" destOrd="0" presId="urn:microsoft.com/office/officeart/2005/8/layout/hierarchy4"/>
    <dgm:cxn modelId="{3F699DB1-75EB-40C2-BB0D-30821BABAE97}" type="presParOf" srcId="{21BB2DB1-2EEE-44FD-A060-4DDA5F5B7D04}" destId="{3393DE94-0FDE-4EE5-8CA4-51BBA91F8EC7}" srcOrd="1" destOrd="0" presId="urn:microsoft.com/office/officeart/2005/8/layout/hierarchy4"/>
    <dgm:cxn modelId="{73F67E65-6558-490F-941A-521515F06EFF}" type="presParOf" srcId="{21BB2DB1-2EEE-44FD-A060-4DDA5F5B7D04}" destId="{4AD44150-8C38-43D7-8EF3-B032190C0150}" srcOrd="2" destOrd="0" presId="urn:microsoft.com/office/officeart/2005/8/layout/hierarchy4"/>
    <dgm:cxn modelId="{398C33CC-10BB-465A-8D3A-74B378EDD2D1}" type="presParOf" srcId="{4AD44150-8C38-43D7-8EF3-B032190C0150}" destId="{6D909A05-A2BC-4FDD-AC91-59312205BDCE}" srcOrd="0" destOrd="0" presId="urn:microsoft.com/office/officeart/2005/8/layout/hierarchy4"/>
    <dgm:cxn modelId="{98C41DB7-A34B-45A3-B3D6-BED515E5D7CE}" type="presParOf" srcId="{6D909A05-A2BC-4FDD-AC91-59312205BDCE}" destId="{43311729-3F2B-42C3-8B4C-67A3930CE263}" srcOrd="0" destOrd="0" presId="urn:microsoft.com/office/officeart/2005/8/layout/hierarchy4"/>
    <dgm:cxn modelId="{2F799B6E-4F33-44ED-B44C-259FBC93D7F4}" type="presParOf" srcId="{6D909A05-A2BC-4FDD-AC91-59312205BDCE}" destId="{4D8D625F-B92E-4767-A2A6-A9B1979E03E5}" srcOrd="1" destOrd="0" presId="urn:microsoft.com/office/officeart/2005/8/layout/hierarchy4"/>
    <dgm:cxn modelId="{E17066DA-457F-43C5-A4D5-45751B0A330F}" type="presParOf" srcId="{09F9BD29-ED4E-44C1-B579-7FC3173C2E7B}" destId="{0EEB15DD-95EC-4C3A-966A-FB3FB6834CAA}" srcOrd="13" destOrd="0" presId="urn:microsoft.com/office/officeart/2005/8/layout/hierarchy4"/>
    <dgm:cxn modelId="{86D346CC-5541-4DE5-8231-1BC79995B172}" type="presParOf" srcId="{09F9BD29-ED4E-44C1-B579-7FC3173C2E7B}" destId="{A047CAFC-3321-4FD4-9D88-542022369B02}" srcOrd="14" destOrd="0" presId="urn:microsoft.com/office/officeart/2005/8/layout/hierarchy4"/>
    <dgm:cxn modelId="{3FFD7E7E-D5A2-491A-B7FC-200B8CB5FBC8}" type="presParOf" srcId="{A047CAFC-3321-4FD4-9D88-542022369B02}" destId="{7FEDDDFC-5F19-48D0-AD57-46F8969FCAEA}" srcOrd="0" destOrd="0" presId="urn:microsoft.com/office/officeart/2005/8/layout/hierarchy4"/>
    <dgm:cxn modelId="{C09BD6B5-F5BE-4749-9ADF-2C83A92F6855}" type="presParOf" srcId="{A047CAFC-3321-4FD4-9D88-542022369B02}" destId="{E6C2ACB5-98D4-4881-B472-AF7F25CE3709}" srcOrd="1" destOrd="0" presId="urn:microsoft.com/office/officeart/2005/8/layout/hierarchy4"/>
    <dgm:cxn modelId="{D01A7FE2-ED02-413B-A9D3-121840C9F900}" type="presParOf" srcId="{A047CAFC-3321-4FD4-9D88-542022369B02}" destId="{DBE4FB08-0C8C-4A46-A6CE-569971121D9C}" srcOrd="2" destOrd="0" presId="urn:microsoft.com/office/officeart/2005/8/layout/hierarchy4"/>
    <dgm:cxn modelId="{9A296AD3-5647-4ADF-A5DA-4742BB1EEF85}" type="presParOf" srcId="{DBE4FB08-0C8C-4A46-A6CE-569971121D9C}" destId="{AA171DBF-1589-4ABD-8908-C77FAFD640DE}" srcOrd="0" destOrd="0" presId="urn:microsoft.com/office/officeart/2005/8/layout/hierarchy4"/>
    <dgm:cxn modelId="{74F3C9CD-0116-48D1-9C9F-2F9A785120CC}" type="presParOf" srcId="{AA171DBF-1589-4ABD-8908-C77FAFD640DE}" destId="{C10059A3-5C56-4B4A-AA01-D96C649807D4}" srcOrd="0" destOrd="0" presId="urn:microsoft.com/office/officeart/2005/8/layout/hierarchy4"/>
    <dgm:cxn modelId="{5AB0AF08-C7E1-40F7-A34E-3007842F2037}" type="presParOf" srcId="{AA171DBF-1589-4ABD-8908-C77FAFD640DE}" destId="{71370357-AC75-4948-B762-92CE0A730616}" srcOrd="1" destOrd="0" presId="urn:microsoft.com/office/officeart/2005/8/layout/hierarchy4"/>
    <dgm:cxn modelId="{000464D8-9916-43B4-9684-815A65CFA1BE}" type="presParOf" srcId="{09F9BD29-ED4E-44C1-B579-7FC3173C2E7B}" destId="{BD36B794-5703-4B46-9E12-F94561DE8149}" srcOrd="15" destOrd="0" presId="urn:microsoft.com/office/officeart/2005/8/layout/hierarchy4"/>
    <dgm:cxn modelId="{852CE865-6B65-44C7-9C2D-FCC3D3733A99}" type="presParOf" srcId="{09F9BD29-ED4E-44C1-B579-7FC3173C2E7B}" destId="{DB766592-4419-4C02-A7EB-D54B4EC5B3DB}" srcOrd="16" destOrd="0" presId="urn:microsoft.com/office/officeart/2005/8/layout/hierarchy4"/>
    <dgm:cxn modelId="{4A743A75-5C02-4CD0-8C17-227E933C252F}" type="presParOf" srcId="{DB766592-4419-4C02-A7EB-D54B4EC5B3DB}" destId="{3138BE74-D0C2-4576-B57A-41175A98FAC4}" srcOrd="0" destOrd="0" presId="urn:microsoft.com/office/officeart/2005/8/layout/hierarchy4"/>
    <dgm:cxn modelId="{A66B8C99-AC12-452B-A667-5B7A4373F7B2}" type="presParOf" srcId="{DB766592-4419-4C02-A7EB-D54B4EC5B3DB}" destId="{C93D78E7-8A25-495A-9FD9-ECE09CB2AF12}" srcOrd="1" destOrd="0" presId="urn:microsoft.com/office/officeart/2005/8/layout/hierarchy4"/>
    <dgm:cxn modelId="{ED5A754A-6C0A-4E72-8EF0-CB41734A57AF}" type="presParOf" srcId="{DB766592-4419-4C02-A7EB-D54B4EC5B3DB}" destId="{9D26BD61-AF2F-4FA7-BBB6-B793ED4DC506}" srcOrd="2" destOrd="0" presId="urn:microsoft.com/office/officeart/2005/8/layout/hierarchy4"/>
    <dgm:cxn modelId="{CCE8211C-21BA-4304-A775-7DFD5A8996AE}" type="presParOf" srcId="{9D26BD61-AF2F-4FA7-BBB6-B793ED4DC506}" destId="{73DFE159-8505-4F01-B598-1E475A647B82}" srcOrd="0" destOrd="0" presId="urn:microsoft.com/office/officeart/2005/8/layout/hierarchy4"/>
    <dgm:cxn modelId="{E97701C5-4E78-41A7-A07E-D85566DD79F7}" type="presParOf" srcId="{73DFE159-8505-4F01-B598-1E475A647B82}" destId="{4D5FCB97-2777-4D13-9826-B2D2569A6B0B}" srcOrd="0" destOrd="0" presId="urn:microsoft.com/office/officeart/2005/8/layout/hierarchy4"/>
    <dgm:cxn modelId="{E950C0E5-75A9-4D1B-AADC-01DFAE0BE0C0}" type="presParOf" srcId="{73DFE159-8505-4F01-B598-1E475A647B82}" destId="{957C0677-9CC9-41BC-851D-B1350167C432}" srcOrd="1" destOrd="0" presId="urn:microsoft.com/office/officeart/2005/8/layout/hierarchy4"/>
    <dgm:cxn modelId="{85DE1F34-150D-4E2B-8FA6-6A9084959D3A}" type="presParOf" srcId="{4F94AC4E-A48C-4B34-904D-D4044B63992B}" destId="{E5D8A8DF-A67E-4060-B05A-7E3DBE5C4631}" srcOrd="1" destOrd="0" presId="urn:microsoft.com/office/officeart/2005/8/layout/hierarchy4"/>
    <dgm:cxn modelId="{036166B9-7FA9-42CE-9FFE-F2096070741A}" type="presParOf" srcId="{4F94AC4E-A48C-4B34-904D-D4044B63992B}" destId="{A0B177CB-1FB0-49D3-95CD-6255599248A2}" srcOrd="2" destOrd="0" presId="urn:microsoft.com/office/officeart/2005/8/layout/hierarchy4"/>
    <dgm:cxn modelId="{A1C536D7-CB16-47AA-A32C-80B00A0726D8}" type="presParOf" srcId="{A0B177CB-1FB0-49D3-95CD-6255599248A2}" destId="{68D568BA-5AD0-4E12-B032-48D62F455E25}" srcOrd="0" destOrd="0" presId="urn:microsoft.com/office/officeart/2005/8/layout/hierarchy4"/>
    <dgm:cxn modelId="{601421FD-76DF-4B03-B58D-DCF27A86E994}" type="presParOf" srcId="{A0B177CB-1FB0-49D3-95CD-6255599248A2}" destId="{E58764BF-C383-4E7A-9B0B-632EEB7236B1}" srcOrd="1" destOrd="0" presId="urn:microsoft.com/office/officeart/2005/8/layout/hierarchy4"/>
    <dgm:cxn modelId="{D4ED2184-ADD4-4958-8A37-15F3B6845988}" type="presParOf" srcId="{A0B177CB-1FB0-49D3-95CD-6255599248A2}" destId="{16D896C7-D19C-4137-8541-CCEFA5B74B06}" srcOrd="2" destOrd="0" presId="urn:microsoft.com/office/officeart/2005/8/layout/hierarchy4"/>
    <dgm:cxn modelId="{DF44BC11-0D7F-4B3F-B51A-15C8AD8E84F8}" type="presParOf" srcId="{16D896C7-D19C-4137-8541-CCEFA5B74B06}" destId="{BB8CC500-0172-46FD-9D8D-99D2DE492778}" srcOrd="0" destOrd="0" presId="urn:microsoft.com/office/officeart/2005/8/layout/hierarchy4"/>
    <dgm:cxn modelId="{F1AEF35E-F0A1-4EAE-805F-61B48286C1F2}" type="presParOf" srcId="{BB8CC500-0172-46FD-9D8D-99D2DE492778}" destId="{E4498307-1C4F-40ED-B3F2-A5BC04A39D40}" srcOrd="0" destOrd="0" presId="urn:microsoft.com/office/officeart/2005/8/layout/hierarchy4"/>
    <dgm:cxn modelId="{CBB0EFD2-2278-4518-B748-AAC3E3981C5A}" type="presParOf" srcId="{BB8CC500-0172-46FD-9D8D-99D2DE492778}" destId="{7DB121D5-276A-49CB-878D-10C9E1ED052B}" srcOrd="1" destOrd="0" presId="urn:microsoft.com/office/officeart/2005/8/layout/hierarchy4"/>
    <dgm:cxn modelId="{16FA9715-A304-404E-9BAF-16CC1C6D7F08}" type="presParOf" srcId="{BB8CC500-0172-46FD-9D8D-99D2DE492778}" destId="{9A6CFF8E-2024-44D6-8029-E8DE4667E241}" srcOrd="2" destOrd="0" presId="urn:microsoft.com/office/officeart/2005/8/layout/hierarchy4"/>
    <dgm:cxn modelId="{0F4570D0-41DF-4A5D-8A8C-CD646522C9F5}" type="presParOf" srcId="{9A6CFF8E-2024-44D6-8029-E8DE4667E241}" destId="{0C0B8D33-FFEA-4F2A-A5CB-3C5E5E478124}" srcOrd="0" destOrd="0" presId="urn:microsoft.com/office/officeart/2005/8/layout/hierarchy4"/>
    <dgm:cxn modelId="{4B2608A0-0071-434F-B256-3CC0A686B66E}" type="presParOf" srcId="{0C0B8D33-FFEA-4F2A-A5CB-3C5E5E478124}" destId="{979E6017-7BBE-4EA9-8C25-7B74069A6CAF}" srcOrd="0" destOrd="0" presId="urn:microsoft.com/office/officeart/2005/8/layout/hierarchy4"/>
    <dgm:cxn modelId="{60B645AE-FDE3-4156-9D95-9D4B24E05F50}" type="presParOf" srcId="{0C0B8D33-FFEA-4F2A-A5CB-3C5E5E478124}" destId="{E91C07B2-833A-4DB5-8770-C82F8D523472}" srcOrd="1" destOrd="0" presId="urn:microsoft.com/office/officeart/2005/8/layout/hierarchy4"/>
    <dgm:cxn modelId="{85586923-1BC9-48F5-AC6E-271B0409B516}" type="presParOf" srcId="{16D896C7-D19C-4137-8541-CCEFA5B74B06}" destId="{E77E21A7-278E-4E9A-BC1D-5928618D0175}" srcOrd="1" destOrd="0" presId="urn:microsoft.com/office/officeart/2005/8/layout/hierarchy4"/>
    <dgm:cxn modelId="{C3F4A7E7-18D5-4F1F-A595-56962F79282A}" type="presParOf" srcId="{16D896C7-D19C-4137-8541-CCEFA5B74B06}" destId="{596C09B0-74B3-4E8A-8807-727A151CC19E}" srcOrd="2" destOrd="0" presId="urn:microsoft.com/office/officeart/2005/8/layout/hierarchy4"/>
    <dgm:cxn modelId="{BC2AC780-D4CA-4E6D-B7EF-EBD3F3C18623}" type="presParOf" srcId="{596C09B0-74B3-4E8A-8807-727A151CC19E}" destId="{76682C27-8277-4E70-A345-1D9485958988}" srcOrd="0" destOrd="0" presId="urn:microsoft.com/office/officeart/2005/8/layout/hierarchy4"/>
    <dgm:cxn modelId="{7FD6993F-370D-4134-AE7D-0428800EBC0D}" type="presParOf" srcId="{596C09B0-74B3-4E8A-8807-727A151CC19E}" destId="{2CD91160-B0AD-4A90-AD2D-58215DC8ED21}" srcOrd="1" destOrd="0" presId="urn:microsoft.com/office/officeart/2005/8/layout/hierarchy4"/>
    <dgm:cxn modelId="{85EF9391-AB66-41B4-8FC0-C6547F1F26AF}" type="presParOf" srcId="{596C09B0-74B3-4E8A-8807-727A151CC19E}" destId="{177CB4C8-AD6B-4BB6-B0F9-35BAD3B92AC8}" srcOrd="2" destOrd="0" presId="urn:microsoft.com/office/officeart/2005/8/layout/hierarchy4"/>
    <dgm:cxn modelId="{69830E9C-2C0B-4AB4-92FB-9DEFF6EC1833}" type="presParOf" srcId="{177CB4C8-AD6B-4BB6-B0F9-35BAD3B92AC8}" destId="{5C0B38FA-9D6F-4181-A36A-8CC05CB02462}" srcOrd="0" destOrd="0" presId="urn:microsoft.com/office/officeart/2005/8/layout/hierarchy4"/>
    <dgm:cxn modelId="{04883A42-DE0C-4D7F-A28C-A78D95BFA37B}" type="presParOf" srcId="{5C0B38FA-9D6F-4181-A36A-8CC05CB02462}" destId="{D96B21ED-D87D-4D88-AF5B-52C806AAFBA0}" srcOrd="0" destOrd="0" presId="urn:microsoft.com/office/officeart/2005/8/layout/hierarchy4"/>
    <dgm:cxn modelId="{0EEB4F7D-EF92-4884-8B38-F6DE067ECD1D}" type="presParOf" srcId="{5C0B38FA-9D6F-4181-A36A-8CC05CB02462}" destId="{64F66AAE-12BF-4CF6-8C26-86D4293817C5}" srcOrd="1" destOrd="0" presId="urn:microsoft.com/office/officeart/2005/8/layout/hierarchy4"/>
    <dgm:cxn modelId="{1E344E87-2D9F-4A51-9090-83E71A9192DA}" type="presParOf" srcId="{16D896C7-D19C-4137-8541-CCEFA5B74B06}" destId="{0E4647C2-5275-4EC7-A40A-9E1DE4CDBCD1}" srcOrd="3" destOrd="0" presId="urn:microsoft.com/office/officeart/2005/8/layout/hierarchy4"/>
    <dgm:cxn modelId="{260D7F1D-BE33-4CFF-9F8C-7D2636687FE7}" type="presParOf" srcId="{16D896C7-D19C-4137-8541-CCEFA5B74B06}" destId="{91FF673E-8FD1-4970-8198-007B3E300E15}" srcOrd="4" destOrd="0" presId="urn:microsoft.com/office/officeart/2005/8/layout/hierarchy4"/>
    <dgm:cxn modelId="{179AFD8D-B6CB-4F4E-87C7-D68AF5181294}" type="presParOf" srcId="{91FF673E-8FD1-4970-8198-007B3E300E15}" destId="{54888804-D6DA-4E74-93D4-8F289D40EB35}" srcOrd="0" destOrd="0" presId="urn:microsoft.com/office/officeart/2005/8/layout/hierarchy4"/>
    <dgm:cxn modelId="{8B56EDA1-125C-44D6-970B-96556D105237}" type="presParOf" srcId="{91FF673E-8FD1-4970-8198-007B3E300E15}" destId="{153A66C3-B006-424A-971A-BC2449FD0FD6}" srcOrd="1" destOrd="0" presId="urn:microsoft.com/office/officeart/2005/8/layout/hierarchy4"/>
    <dgm:cxn modelId="{F4354E3B-924C-437F-9EA0-86BDBBEDE5DE}" type="presParOf" srcId="{91FF673E-8FD1-4970-8198-007B3E300E15}" destId="{2AB6C061-0E32-45C3-B90F-41ECA1B9CC69}" srcOrd="2" destOrd="0" presId="urn:microsoft.com/office/officeart/2005/8/layout/hierarchy4"/>
    <dgm:cxn modelId="{398A091B-3AE0-4AA6-BAFD-638C55E12D78}" type="presParOf" srcId="{2AB6C061-0E32-45C3-B90F-41ECA1B9CC69}" destId="{05EA032D-AB9F-4D08-86A9-2C170A9F7D83}" srcOrd="0" destOrd="0" presId="urn:microsoft.com/office/officeart/2005/8/layout/hierarchy4"/>
    <dgm:cxn modelId="{19135D14-7518-423F-89F6-18A5640BFBC3}" type="presParOf" srcId="{05EA032D-AB9F-4D08-86A9-2C170A9F7D83}" destId="{862BAFDD-9934-458D-9D0D-B91617ED3333}" srcOrd="0" destOrd="0" presId="urn:microsoft.com/office/officeart/2005/8/layout/hierarchy4"/>
    <dgm:cxn modelId="{0AF6997B-5A55-4A00-AE93-CF9DE4E808EA}" type="presParOf" srcId="{05EA032D-AB9F-4D08-86A9-2C170A9F7D83}" destId="{B893FEF8-3F16-418F-B3FC-EC9BDE1377EB}" srcOrd="1" destOrd="0" presId="urn:microsoft.com/office/officeart/2005/8/layout/hierarchy4"/>
    <dgm:cxn modelId="{481B9C24-62A5-4FE0-9A9C-C556D18F4002}" type="presParOf" srcId="{16D896C7-D19C-4137-8541-CCEFA5B74B06}" destId="{C47640F6-E339-42F9-B1E4-5834644737A0}" srcOrd="5" destOrd="0" presId="urn:microsoft.com/office/officeart/2005/8/layout/hierarchy4"/>
    <dgm:cxn modelId="{57D2180D-75A9-41B7-B817-C6694BCF0D95}" type="presParOf" srcId="{16D896C7-D19C-4137-8541-CCEFA5B74B06}" destId="{DC9D0AD2-CF9B-4E42-8995-9C4863952D19}" srcOrd="6" destOrd="0" presId="urn:microsoft.com/office/officeart/2005/8/layout/hierarchy4"/>
    <dgm:cxn modelId="{74B1104D-DD4A-41E9-993F-3D0266DB88B0}" type="presParOf" srcId="{DC9D0AD2-CF9B-4E42-8995-9C4863952D19}" destId="{73DFC915-8450-4442-80B2-129F7CEB62F5}" srcOrd="0" destOrd="0" presId="urn:microsoft.com/office/officeart/2005/8/layout/hierarchy4"/>
    <dgm:cxn modelId="{6E9F6F87-139F-474B-9247-FA0F9E314D28}" type="presParOf" srcId="{DC9D0AD2-CF9B-4E42-8995-9C4863952D19}" destId="{45DF9F90-2B65-439C-A6E1-5A0BC4D806E7}" srcOrd="1" destOrd="0" presId="urn:microsoft.com/office/officeart/2005/8/layout/hierarchy4"/>
    <dgm:cxn modelId="{1E323618-5AD3-4870-8F25-1EC67B5C46A2}" type="presParOf" srcId="{DC9D0AD2-CF9B-4E42-8995-9C4863952D19}" destId="{DC38DC13-E64E-4F3B-81F2-7C9CF7CFFDC6}" srcOrd="2" destOrd="0" presId="urn:microsoft.com/office/officeart/2005/8/layout/hierarchy4"/>
    <dgm:cxn modelId="{485CB9A9-4897-4EB3-90BC-86F4F8659816}" type="presParOf" srcId="{DC38DC13-E64E-4F3B-81F2-7C9CF7CFFDC6}" destId="{E1274F6A-6AE7-45B5-9D18-6A78F799E600}" srcOrd="0" destOrd="0" presId="urn:microsoft.com/office/officeart/2005/8/layout/hierarchy4"/>
    <dgm:cxn modelId="{F8654BD0-A720-4EC8-BA37-7443293D2BE5}" type="presParOf" srcId="{E1274F6A-6AE7-45B5-9D18-6A78F799E600}" destId="{0075485D-CE76-44B8-A819-877B48A20D4D}" srcOrd="0" destOrd="0" presId="urn:microsoft.com/office/officeart/2005/8/layout/hierarchy4"/>
    <dgm:cxn modelId="{43A5C9B4-CDDE-4813-A4B8-30F338322F8B}" type="presParOf" srcId="{E1274F6A-6AE7-45B5-9D18-6A78F799E600}" destId="{7043BE41-0E73-46A9-8A6F-0847269F3B73}" srcOrd="1" destOrd="0" presId="urn:microsoft.com/office/officeart/2005/8/layout/hierarchy4"/>
    <dgm:cxn modelId="{70EA8F93-6792-4C4E-8E93-1D9C444C8106}" type="presParOf" srcId="{DC38DC13-E64E-4F3B-81F2-7C9CF7CFFDC6}" destId="{5F753298-FCB4-4984-8173-1C23EFAC8FB9}" srcOrd="1" destOrd="0" presId="urn:microsoft.com/office/officeart/2005/8/layout/hierarchy4"/>
    <dgm:cxn modelId="{79E1C20F-F079-4618-B8C0-C7848198512F}" type="presParOf" srcId="{DC38DC13-E64E-4F3B-81F2-7C9CF7CFFDC6}" destId="{7DAA775E-6A7E-4E2C-9648-7BCCD75950CA}" srcOrd="2" destOrd="0" presId="urn:microsoft.com/office/officeart/2005/8/layout/hierarchy4"/>
    <dgm:cxn modelId="{9DA28198-999D-4A46-8526-FBC238AE61FA}" type="presParOf" srcId="{7DAA775E-6A7E-4E2C-9648-7BCCD75950CA}" destId="{1D16990E-EC3F-46C3-BD2C-11F6F3DFEC9B}" srcOrd="0" destOrd="0" presId="urn:microsoft.com/office/officeart/2005/8/layout/hierarchy4"/>
    <dgm:cxn modelId="{909288A5-2B60-4870-A9FE-D81CF5BB0831}" type="presParOf" srcId="{7DAA775E-6A7E-4E2C-9648-7BCCD75950CA}" destId="{F084F7EC-F19D-4F18-9099-D138B4F4A30D}" srcOrd="1" destOrd="0" presId="urn:microsoft.com/office/officeart/2005/8/layout/hierarchy4"/>
    <dgm:cxn modelId="{0301F2CB-4E9A-43E1-B23B-7BD37044B5A5}" type="presParOf" srcId="{16D896C7-D19C-4137-8541-CCEFA5B74B06}" destId="{0D141E65-DAA9-4F50-A481-38A29922B3C3}" srcOrd="7" destOrd="0" presId="urn:microsoft.com/office/officeart/2005/8/layout/hierarchy4"/>
    <dgm:cxn modelId="{EB21FEB0-F833-4DB7-83E2-FA394ED8C573}" type="presParOf" srcId="{16D896C7-D19C-4137-8541-CCEFA5B74B06}" destId="{A8FAB557-7879-4531-B243-05FC416DC9F1}" srcOrd="8" destOrd="0" presId="urn:microsoft.com/office/officeart/2005/8/layout/hierarchy4"/>
    <dgm:cxn modelId="{25642B15-7A64-4EFC-BDAC-B73C173C2ECE}" type="presParOf" srcId="{A8FAB557-7879-4531-B243-05FC416DC9F1}" destId="{D52F3634-79C0-4448-AA00-BE2A044A6AE0}" srcOrd="0" destOrd="0" presId="urn:microsoft.com/office/officeart/2005/8/layout/hierarchy4"/>
    <dgm:cxn modelId="{4C191E5E-AA91-48C5-A168-FD47AC50F441}" type="presParOf" srcId="{A8FAB557-7879-4531-B243-05FC416DC9F1}" destId="{2F238F50-ACC6-4748-A35B-18358F6AD198}" srcOrd="1" destOrd="0" presId="urn:microsoft.com/office/officeart/2005/8/layout/hierarchy4"/>
    <dgm:cxn modelId="{7F336045-5C91-49AA-A856-3D529D3FDF5B}" type="presParOf" srcId="{A8FAB557-7879-4531-B243-05FC416DC9F1}" destId="{E33BD47E-114C-4DEC-A8F7-F3A63D677EF3}" srcOrd="2" destOrd="0" presId="urn:microsoft.com/office/officeart/2005/8/layout/hierarchy4"/>
    <dgm:cxn modelId="{E7EE04B1-1D96-4877-B2F4-9A46D5DA5FEA}" type="presParOf" srcId="{E33BD47E-114C-4DEC-A8F7-F3A63D677EF3}" destId="{ABB3B69E-C282-4DEB-9A71-E51F1F6EFF54}" srcOrd="0" destOrd="0" presId="urn:microsoft.com/office/officeart/2005/8/layout/hierarchy4"/>
    <dgm:cxn modelId="{6945F715-1AA9-4040-98B0-08DF28A6C606}" type="presParOf" srcId="{ABB3B69E-C282-4DEB-9A71-E51F1F6EFF54}" destId="{50E535BA-F09C-4209-AFB3-A3FAEA4C573D}" srcOrd="0" destOrd="0" presId="urn:microsoft.com/office/officeart/2005/8/layout/hierarchy4"/>
    <dgm:cxn modelId="{195FFE0D-0F2F-49E0-B06A-CF95C6138FD0}" type="presParOf" srcId="{ABB3B69E-C282-4DEB-9A71-E51F1F6EFF54}" destId="{56BC5D77-7890-44C8-80EE-EF5672AC2E15}" srcOrd="1" destOrd="0" presId="urn:microsoft.com/office/officeart/2005/8/layout/hierarchy4"/>
    <dgm:cxn modelId="{F9821643-88CB-498B-98C5-26CE60758779}" type="presParOf" srcId="{16D896C7-D19C-4137-8541-CCEFA5B74B06}" destId="{38BBF064-303A-4DFE-8060-6E4B0F6F41E9}" srcOrd="9" destOrd="0" presId="urn:microsoft.com/office/officeart/2005/8/layout/hierarchy4"/>
    <dgm:cxn modelId="{B3A07F50-7010-43AE-96A0-BE7DAC90BB05}" type="presParOf" srcId="{16D896C7-D19C-4137-8541-CCEFA5B74B06}" destId="{00FE79A6-A233-47B5-B04D-A2DAE8BF9B3E}" srcOrd="10" destOrd="0" presId="urn:microsoft.com/office/officeart/2005/8/layout/hierarchy4"/>
    <dgm:cxn modelId="{375E285E-5464-4239-A7A3-52CCA2D1D96B}" type="presParOf" srcId="{00FE79A6-A233-47B5-B04D-A2DAE8BF9B3E}" destId="{C95B2B50-4712-40D2-9F54-6B821DF8EDF6}" srcOrd="0" destOrd="0" presId="urn:microsoft.com/office/officeart/2005/8/layout/hierarchy4"/>
    <dgm:cxn modelId="{CDE66060-697B-47A7-95F1-503AFFA57ACA}" type="presParOf" srcId="{00FE79A6-A233-47B5-B04D-A2DAE8BF9B3E}" destId="{C4A5EA54-2475-4348-AA70-A0523E9639DF}" srcOrd="1" destOrd="0" presId="urn:microsoft.com/office/officeart/2005/8/layout/hierarchy4"/>
    <dgm:cxn modelId="{5EF75598-10C3-4E8E-AE26-B280B2250BD6}" type="presParOf" srcId="{00FE79A6-A233-47B5-B04D-A2DAE8BF9B3E}" destId="{D161130B-ECD1-4823-9443-BAAAD7E009AE}" srcOrd="2" destOrd="0" presId="urn:microsoft.com/office/officeart/2005/8/layout/hierarchy4"/>
    <dgm:cxn modelId="{7303F8DC-0567-486D-95B9-207A588CB16F}" type="presParOf" srcId="{D161130B-ECD1-4823-9443-BAAAD7E009AE}" destId="{36302DA0-E214-4202-BE2D-4B2EBEEAE1DB}" srcOrd="0" destOrd="0" presId="urn:microsoft.com/office/officeart/2005/8/layout/hierarchy4"/>
    <dgm:cxn modelId="{E4955CC0-E392-48B6-8E1B-3F7D99B26F90}" type="presParOf" srcId="{36302DA0-E214-4202-BE2D-4B2EBEEAE1DB}" destId="{BFF7889C-E90C-41D2-9899-A35413954459}" srcOrd="0" destOrd="0" presId="urn:microsoft.com/office/officeart/2005/8/layout/hierarchy4"/>
    <dgm:cxn modelId="{03D7748D-BFBD-4AAD-AB43-87CD5C11CFD5}" type="presParOf" srcId="{36302DA0-E214-4202-BE2D-4B2EBEEAE1DB}" destId="{E8854804-5CF0-4CAD-86A0-11A058445282}" srcOrd="1" destOrd="0" presId="urn:microsoft.com/office/officeart/2005/8/layout/hierarchy4"/>
    <dgm:cxn modelId="{F09400C2-9BBF-4AC2-8300-07C1BD7F7516}" type="presParOf" srcId="{16D896C7-D19C-4137-8541-CCEFA5B74B06}" destId="{375DA5A2-C8AF-4D0A-9D7D-ACC6170A54D9}" srcOrd="11" destOrd="0" presId="urn:microsoft.com/office/officeart/2005/8/layout/hierarchy4"/>
    <dgm:cxn modelId="{EECA038E-DA75-4131-AB18-FAA7C0D28962}" type="presParOf" srcId="{16D896C7-D19C-4137-8541-CCEFA5B74B06}" destId="{1AFD8F87-969A-44FC-9B84-D2FBA0FBC112}" srcOrd="12" destOrd="0" presId="urn:microsoft.com/office/officeart/2005/8/layout/hierarchy4"/>
    <dgm:cxn modelId="{B993E67C-E1F6-4F3B-AF3B-C91380755BC4}" type="presParOf" srcId="{1AFD8F87-969A-44FC-9B84-D2FBA0FBC112}" destId="{91A63615-64AC-4311-A2C7-CFEF308A4D69}" srcOrd="0" destOrd="0" presId="urn:microsoft.com/office/officeart/2005/8/layout/hierarchy4"/>
    <dgm:cxn modelId="{3E8D89FE-A7B6-4A3A-A1A8-C4D03BD45809}" type="presParOf" srcId="{1AFD8F87-969A-44FC-9B84-D2FBA0FBC112}" destId="{29D81E1A-85DC-40EE-B02A-15D56C08E93A}" srcOrd="1" destOrd="0" presId="urn:microsoft.com/office/officeart/2005/8/layout/hierarchy4"/>
    <dgm:cxn modelId="{24BE7775-2D6B-4934-8141-BD4F825B016E}" type="presParOf" srcId="{1AFD8F87-969A-44FC-9B84-D2FBA0FBC112}" destId="{2FF9DA72-781E-4AF8-934A-65090074D381}" srcOrd="2" destOrd="0" presId="urn:microsoft.com/office/officeart/2005/8/layout/hierarchy4"/>
    <dgm:cxn modelId="{4EEA62C2-70D7-4F66-9C71-B3E0CA971352}" type="presParOf" srcId="{2FF9DA72-781E-4AF8-934A-65090074D381}" destId="{21B85F34-895F-4E37-9BF7-0AC40A2D7404}" srcOrd="0" destOrd="0" presId="urn:microsoft.com/office/officeart/2005/8/layout/hierarchy4"/>
    <dgm:cxn modelId="{865C181A-5D26-4294-B4EF-610E5AF13843}" type="presParOf" srcId="{21B85F34-895F-4E37-9BF7-0AC40A2D7404}" destId="{2C8D7590-5B74-48E9-8CD5-50DBE3E167AF}" srcOrd="0" destOrd="0" presId="urn:microsoft.com/office/officeart/2005/8/layout/hierarchy4"/>
    <dgm:cxn modelId="{A3F51DFB-FC2C-4535-A8B5-D9DBC03A101E}" type="presParOf" srcId="{21B85F34-895F-4E37-9BF7-0AC40A2D7404}" destId="{2A7CC03F-3608-47CE-B099-F73C7F580156}" srcOrd="1" destOrd="0" presId="urn:microsoft.com/office/officeart/2005/8/layout/hierarchy4"/>
    <dgm:cxn modelId="{79F5A39E-3517-4C20-BF06-96C1C7FCA676}" type="presParOf" srcId="{16D896C7-D19C-4137-8541-CCEFA5B74B06}" destId="{F56BFFDB-8F4E-4C7A-A0D1-3CF0DFB06C98}" srcOrd="13" destOrd="0" presId="urn:microsoft.com/office/officeart/2005/8/layout/hierarchy4"/>
    <dgm:cxn modelId="{B636B565-1FE2-4492-BDC6-90AD2B8CB243}" type="presParOf" srcId="{16D896C7-D19C-4137-8541-CCEFA5B74B06}" destId="{F4C17259-E1D5-4C79-A97E-56BC08076CE3}" srcOrd="14" destOrd="0" presId="urn:microsoft.com/office/officeart/2005/8/layout/hierarchy4"/>
    <dgm:cxn modelId="{12918553-85E4-447D-936B-BDA260933AC3}" type="presParOf" srcId="{F4C17259-E1D5-4C79-A97E-56BC08076CE3}" destId="{A67A359C-6C27-401A-A19E-C41C8EC0727E}" srcOrd="0" destOrd="0" presId="urn:microsoft.com/office/officeart/2005/8/layout/hierarchy4"/>
    <dgm:cxn modelId="{15BC9922-3C59-4736-87E4-811C41C57BBA}" type="presParOf" srcId="{F4C17259-E1D5-4C79-A97E-56BC08076CE3}" destId="{CE3F623E-71C5-4F36-A402-FB24C4A72C2E}" srcOrd="1" destOrd="0" presId="urn:microsoft.com/office/officeart/2005/8/layout/hierarchy4"/>
    <dgm:cxn modelId="{296B4295-51B2-4F25-AC23-764E71C93B96}" type="presParOf" srcId="{F4C17259-E1D5-4C79-A97E-56BC08076CE3}" destId="{EE6A093A-CFCF-44BC-8539-508665BB8CAC}" srcOrd="2" destOrd="0" presId="urn:microsoft.com/office/officeart/2005/8/layout/hierarchy4"/>
    <dgm:cxn modelId="{1612D017-BE6B-4C4F-A348-52BD89D19577}" type="presParOf" srcId="{EE6A093A-CFCF-44BC-8539-508665BB8CAC}" destId="{E453042B-31C2-45FB-9B78-F1D75D27A3C9}" srcOrd="0" destOrd="0" presId="urn:microsoft.com/office/officeart/2005/8/layout/hierarchy4"/>
    <dgm:cxn modelId="{3ADFC2A9-CCBB-42D4-BED7-99BD385B2416}" type="presParOf" srcId="{E453042B-31C2-45FB-9B78-F1D75D27A3C9}" destId="{D9C61536-D143-47F4-B8E6-D7CB07AD8FB3}" srcOrd="0" destOrd="0" presId="urn:microsoft.com/office/officeart/2005/8/layout/hierarchy4"/>
    <dgm:cxn modelId="{66958BAB-F8BC-4B55-9095-7B769A7FD7A3}" type="presParOf" srcId="{E453042B-31C2-45FB-9B78-F1D75D27A3C9}" destId="{7CD760CD-6B7B-4093-B98C-33FDD6A8BA1E}" srcOrd="1" destOrd="0" presId="urn:microsoft.com/office/officeart/2005/8/layout/hierarchy4"/>
    <dgm:cxn modelId="{8614ABFE-3A96-452A-B28A-5A19FE897D30}" type="presParOf" srcId="{16D896C7-D19C-4137-8541-CCEFA5B74B06}" destId="{65FD2B49-9E5C-411E-B453-CCC501BABE53}" srcOrd="15" destOrd="0" presId="urn:microsoft.com/office/officeart/2005/8/layout/hierarchy4"/>
    <dgm:cxn modelId="{7D6C837C-098E-4446-8892-B750A865C8E6}" type="presParOf" srcId="{16D896C7-D19C-4137-8541-CCEFA5B74B06}" destId="{4B55D3CB-7BBD-4FDD-BF11-B04D2509C1CF}" srcOrd="16" destOrd="0" presId="urn:microsoft.com/office/officeart/2005/8/layout/hierarchy4"/>
    <dgm:cxn modelId="{B5D2BC18-2040-4FAC-8AED-D770BC78C456}" type="presParOf" srcId="{4B55D3CB-7BBD-4FDD-BF11-B04D2509C1CF}" destId="{E1B46F4F-D862-4599-8FB7-088A9FCF1FE0}" srcOrd="0" destOrd="0" presId="urn:microsoft.com/office/officeart/2005/8/layout/hierarchy4"/>
    <dgm:cxn modelId="{50901621-01FD-453F-8F1C-7557AA928523}" type="presParOf" srcId="{4B55D3CB-7BBD-4FDD-BF11-B04D2509C1CF}" destId="{93FE3714-B7A6-4ED4-873D-B25B5A3AD388}" srcOrd="1" destOrd="0" presId="urn:microsoft.com/office/officeart/2005/8/layout/hierarchy4"/>
    <dgm:cxn modelId="{56D6DB13-727C-449A-A879-86C811A88270}" type="presParOf" srcId="{4B55D3CB-7BBD-4FDD-BF11-B04D2509C1CF}" destId="{BB307D07-0016-4210-B0CC-5ABA0279A683}" srcOrd="2" destOrd="0" presId="urn:microsoft.com/office/officeart/2005/8/layout/hierarchy4"/>
    <dgm:cxn modelId="{5D465C1D-9F87-45E6-9E1B-177D22FB0818}" type="presParOf" srcId="{BB307D07-0016-4210-B0CC-5ABA0279A683}" destId="{68C99432-8C61-486F-81C7-46DBBC03FFF7}" srcOrd="0" destOrd="0" presId="urn:microsoft.com/office/officeart/2005/8/layout/hierarchy4"/>
    <dgm:cxn modelId="{25DF5AB3-C9C3-4B0C-9644-4A45743255A1}" type="presParOf" srcId="{68C99432-8C61-486F-81C7-46DBBC03FFF7}" destId="{9E6CA4FF-4227-4674-BDAC-92C152FF75E3}" srcOrd="0" destOrd="0" presId="urn:microsoft.com/office/officeart/2005/8/layout/hierarchy4"/>
    <dgm:cxn modelId="{D9721359-6393-4153-A387-8E33AC3E051C}" type="presParOf" srcId="{68C99432-8C61-486F-81C7-46DBBC03FFF7}" destId="{570D6FB8-5B5A-4F70-B15D-6EDD10DB8AC4}" srcOrd="1" destOrd="0" presId="urn:microsoft.com/office/officeart/2005/8/layout/hierarchy4"/>
    <dgm:cxn modelId="{671A5CFD-E662-4F04-BBC1-905C359CAE9E}" type="presParOf" srcId="{16D896C7-D19C-4137-8541-CCEFA5B74B06}" destId="{EA019EEE-9752-4FBF-B1DC-E8285E731C6F}" srcOrd="17" destOrd="0" presId="urn:microsoft.com/office/officeart/2005/8/layout/hierarchy4"/>
    <dgm:cxn modelId="{4FDF6BA4-91D2-4696-B1BD-24090AE810C8}" type="presParOf" srcId="{16D896C7-D19C-4137-8541-CCEFA5B74B06}" destId="{83358BF0-DA5D-4BB7-A20A-C51255C3F71F}" srcOrd="18" destOrd="0" presId="urn:microsoft.com/office/officeart/2005/8/layout/hierarchy4"/>
    <dgm:cxn modelId="{5F05A508-A40D-494E-82FC-FE46246AF46B}" type="presParOf" srcId="{83358BF0-DA5D-4BB7-A20A-C51255C3F71F}" destId="{0302B903-F570-432D-8716-07B69B1F0F03}" srcOrd="0" destOrd="0" presId="urn:microsoft.com/office/officeart/2005/8/layout/hierarchy4"/>
    <dgm:cxn modelId="{8CB96763-F0C8-407D-B262-6D7B47E9672C}" type="presParOf" srcId="{83358BF0-DA5D-4BB7-A20A-C51255C3F71F}" destId="{7F137B7E-FAE6-4577-A390-764CF772FA16}" srcOrd="1" destOrd="0" presId="urn:microsoft.com/office/officeart/2005/8/layout/hierarchy4"/>
    <dgm:cxn modelId="{C36E05BE-C8EA-428D-8277-F60E96E117F6}" type="presParOf" srcId="{83358BF0-DA5D-4BB7-A20A-C51255C3F71F}" destId="{A561A551-BEA3-4D8E-9751-333148F044E5}" srcOrd="2" destOrd="0" presId="urn:microsoft.com/office/officeart/2005/8/layout/hierarchy4"/>
    <dgm:cxn modelId="{230B3F70-A62B-41D5-90D4-85B26720B55C}" type="presParOf" srcId="{A561A551-BEA3-4D8E-9751-333148F044E5}" destId="{73C44AC3-D90B-4530-9C07-C561935B33CA}" srcOrd="0" destOrd="0" presId="urn:microsoft.com/office/officeart/2005/8/layout/hierarchy4"/>
    <dgm:cxn modelId="{A1083633-2CCD-4E0D-BC8F-5AA36AB26909}" type="presParOf" srcId="{73C44AC3-D90B-4530-9C07-C561935B33CA}" destId="{CF37EAF0-1F70-4D8C-97BE-46E63401A85F}" srcOrd="0" destOrd="0" presId="urn:microsoft.com/office/officeart/2005/8/layout/hierarchy4"/>
    <dgm:cxn modelId="{70110AD5-7CF9-4025-9FD5-1A9CA6C977EB}" type="presParOf" srcId="{73C44AC3-D90B-4530-9C07-C561935B33CA}" destId="{63239805-3632-4731-9903-7F2CCB48ACE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626353-32D0-40D8-B331-8912F67967EB}" type="doc">
      <dgm:prSet loTypeId="urn:microsoft.com/office/officeart/2005/8/layout/hierarchy2" loCatId="hierarchy" qsTypeId="urn:microsoft.com/office/officeart/2005/8/quickstyle/simple3" qsCatId="simple" csTypeId="urn:microsoft.com/office/officeart/2005/8/colors/colorful2" csCatId="colorful" phldr="1"/>
      <dgm:spPr/>
      <dgm:t>
        <a:bodyPr/>
        <a:lstStyle/>
        <a:p>
          <a:endParaRPr lang="es-ES"/>
        </a:p>
      </dgm:t>
    </dgm:pt>
    <dgm:pt modelId="{B2802A1B-87AD-430C-903B-C9E92B0BDE4D}">
      <dgm:prSet phldrT="[Texto]" custT="1"/>
      <dgm:spPr/>
      <dgm:t>
        <a:bodyPr/>
        <a:lstStyle/>
        <a:p>
          <a:r>
            <a:rPr lang="es-ES" sz="1400" b="1" dirty="0">
              <a:latin typeface="+mn-lt"/>
            </a:rPr>
            <a:t>Comunicación de Diligencias de Secuestro </a:t>
          </a:r>
        </a:p>
        <a:p>
          <a:r>
            <a:rPr lang="es-ES" sz="1400" b="1" dirty="0">
              <a:solidFill>
                <a:srgbClr val="C00000"/>
              </a:solidFill>
              <a:latin typeface="+mn-lt"/>
            </a:rPr>
            <a:t>FGN</a:t>
          </a:r>
          <a:endParaRPr lang="es-ES" sz="1400" dirty="0">
            <a:solidFill>
              <a:srgbClr val="C00000"/>
            </a:solidFill>
            <a:latin typeface="+mn-lt"/>
          </a:endParaRPr>
        </a:p>
      </dgm:t>
    </dgm:pt>
    <dgm:pt modelId="{B1ADCD9F-6160-41A0-9FBC-7FE9630403CE}" type="parTrans" cxnId="{42F8BA8D-ED2C-40DD-AC58-47862EDC2CE9}">
      <dgm:prSet/>
      <dgm:spPr/>
      <dgm:t>
        <a:bodyPr/>
        <a:lstStyle/>
        <a:p>
          <a:endParaRPr lang="es-ES" sz="1400">
            <a:latin typeface="+mn-lt"/>
          </a:endParaRPr>
        </a:p>
      </dgm:t>
    </dgm:pt>
    <dgm:pt modelId="{25FE1341-5271-4725-BF90-B4A83242CFE6}" type="sibTrans" cxnId="{42F8BA8D-ED2C-40DD-AC58-47862EDC2CE9}">
      <dgm:prSet/>
      <dgm:spPr/>
      <dgm:t>
        <a:bodyPr/>
        <a:lstStyle/>
        <a:p>
          <a:endParaRPr lang="es-ES" sz="1400">
            <a:latin typeface="+mn-lt"/>
          </a:endParaRPr>
        </a:p>
      </dgm:t>
    </dgm:pt>
    <dgm:pt modelId="{3206D7E4-35C0-44F4-9789-70EEC201DB19}">
      <dgm:prSet phldrT="[Texto]" custT="1"/>
      <dgm:spPr/>
      <dgm:t>
        <a:bodyPr/>
        <a:lstStyle/>
        <a:p>
          <a:r>
            <a:rPr lang="es-ES" sz="1400" b="1" dirty="0">
              <a:latin typeface="+mn-lt"/>
            </a:rPr>
            <a:t>Coordinar Diligencia- Solicitud de Recursos</a:t>
          </a:r>
        </a:p>
        <a:p>
          <a:r>
            <a:rPr lang="es-ES" sz="1400" b="1" dirty="0">
              <a:solidFill>
                <a:srgbClr val="C00000"/>
              </a:solidFill>
              <a:latin typeface="+mn-lt"/>
            </a:rPr>
            <a:t>GIT-Aseguramiento</a:t>
          </a:r>
        </a:p>
      </dgm:t>
    </dgm:pt>
    <dgm:pt modelId="{DFE925D8-F199-4536-888D-4FC3F54EC3CA}" type="parTrans" cxnId="{991906E4-8A93-482C-805D-494B7A431B17}">
      <dgm:prSet custT="1"/>
      <dgm:spPr/>
      <dgm:t>
        <a:bodyPr/>
        <a:lstStyle/>
        <a:p>
          <a:endParaRPr lang="es-ES" sz="1400">
            <a:latin typeface="+mn-lt"/>
          </a:endParaRPr>
        </a:p>
      </dgm:t>
    </dgm:pt>
    <dgm:pt modelId="{FB37DF8A-D92E-4F84-B9EA-7F8F41E6AC3C}" type="sibTrans" cxnId="{991906E4-8A93-482C-805D-494B7A431B17}">
      <dgm:prSet/>
      <dgm:spPr/>
      <dgm:t>
        <a:bodyPr/>
        <a:lstStyle/>
        <a:p>
          <a:endParaRPr lang="es-ES" sz="1400">
            <a:latin typeface="+mn-lt"/>
          </a:endParaRPr>
        </a:p>
      </dgm:t>
    </dgm:pt>
    <dgm:pt modelId="{E720F467-39C3-447B-848A-62FC441026CC}">
      <dgm:prSet phldrT="[Texto]" custT="1"/>
      <dgm:spPr/>
      <dgm:t>
        <a:bodyPr/>
        <a:lstStyle/>
        <a:p>
          <a:r>
            <a:rPr lang="es-ES" sz="1400" b="1" dirty="0">
              <a:latin typeface="+mn-lt"/>
            </a:rPr>
            <a:t>Recursos Externos necesarios</a:t>
          </a:r>
        </a:p>
        <a:p>
          <a:r>
            <a:rPr lang="es-ES" sz="1400" b="1" dirty="0">
              <a:solidFill>
                <a:srgbClr val="C00000"/>
              </a:solidFill>
              <a:latin typeface="+mn-lt"/>
            </a:rPr>
            <a:t>Regionales</a:t>
          </a:r>
        </a:p>
        <a:p>
          <a:r>
            <a:rPr lang="es-ES" sz="1400" b="1" dirty="0">
              <a:solidFill>
                <a:srgbClr val="C00000"/>
              </a:solidFill>
              <a:latin typeface="+mn-lt"/>
            </a:rPr>
            <a:t>Gerencia de Muebles</a:t>
          </a:r>
        </a:p>
        <a:p>
          <a:r>
            <a:rPr lang="es-ES" sz="1400" b="1" dirty="0">
              <a:solidFill>
                <a:srgbClr val="C00000"/>
              </a:solidFill>
              <a:latin typeface="+mn-lt"/>
            </a:rPr>
            <a:t>GIT - Aseguramiento </a:t>
          </a:r>
        </a:p>
      </dgm:t>
    </dgm:pt>
    <dgm:pt modelId="{EDB12F9F-479C-4F6D-9C1E-298ACC335F23}" type="parTrans" cxnId="{E5021327-8B45-4BCD-A8C8-E218219811E4}">
      <dgm:prSet custT="1"/>
      <dgm:spPr/>
      <dgm:t>
        <a:bodyPr/>
        <a:lstStyle/>
        <a:p>
          <a:endParaRPr lang="es-ES" sz="1400">
            <a:latin typeface="+mn-lt"/>
          </a:endParaRPr>
        </a:p>
      </dgm:t>
    </dgm:pt>
    <dgm:pt modelId="{B7C32768-91C2-4A30-9238-C158523FB821}" type="sibTrans" cxnId="{E5021327-8B45-4BCD-A8C8-E218219811E4}">
      <dgm:prSet/>
      <dgm:spPr/>
      <dgm:t>
        <a:bodyPr/>
        <a:lstStyle/>
        <a:p>
          <a:endParaRPr lang="es-ES" sz="1400">
            <a:latin typeface="+mn-lt"/>
          </a:endParaRPr>
        </a:p>
      </dgm:t>
    </dgm:pt>
    <dgm:pt modelId="{D295A9F4-0091-4D46-BA71-7BA4538770E3}">
      <dgm:prSet phldrT="[Texto]" custT="1"/>
      <dgm:spPr/>
      <dgm:t>
        <a:bodyPr/>
        <a:lstStyle/>
        <a:p>
          <a:r>
            <a:rPr lang="es-ES" sz="1400" b="1" dirty="0">
              <a:latin typeface="+mn-lt"/>
            </a:rPr>
            <a:t>Solicitud de Asignación de Depositario</a:t>
          </a:r>
        </a:p>
        <a:p>
          <a:r>
            <a:rPr lang="es-ES" sz="1400" b="1" dirty="0">
              <a:solidFill>
                <a:srgbClr val="C00000"/>
              </a:solidFill>
              <a:latin typeface="+mn-lt"/>
            </a:rPr>
            <a:t>GIT -Aseguramiento </a:t>
          </a:r>
        </a:p>
      </dgm:t>
    </dgm:pt>
    <dgm:pt modelId="{98BC3663-3B8B-4F67-8C40-2024CD13A959}" type="parTrans" cxnId="{82FC7D81-BB63-4DAA-9D7B-B0810D8F4D0E}">
      <dgm:prSet custT="1"/>
      <dgm:spPr/>
      <dgm:t>
        <a:bodyPr/>
        <a:lstStyle/>
        <a:p>
          <a:endParaRPr lang="es-ES" sz="1400">
            <a:latin typeface="+mn-lt"/>
          </a:endParaRPr>
        </a:p>
      </dgm:t>
    </dgm:pt>
    <dgm:pt modelId="{71CCB13D-D685-4B5B-9500-503B1A905819}" type="sibTrans" cxnId="{82FC7D81-BB63-4DAA-9D7B-B0810D8F4D0E}">
      <dgm:prSet/>
      <dgm:spPr/>
      <dgm:t>
        <a:bodyPr/>
        <a:lstStyle/>
        <a:p>
          <a:endParaRPr lang="es-ES" sz="1400">
            <a:latin typeface="+mn-lt"/>
          </a:endParaRPr>
        </a:p>
      </dgm:t>
    </dgm:pt>
    <dgm:pt modelId="{FC562701-76E7-4FDC-8862-A722A5EF7EDA}">
      <dgm:prSet phldrT="[Texto]" custT="1"/>
      <dgm:spPr/>
      <dgm:t>
        <a:bodyPr/>
        <a:lstStyle/>
        <a:p>
          <a:r>
            <a:rPr lang="es-ES" sz="1400" b="1" dirty="0">
              <a:latin typeface="+mn-lt"/>
            </a:rPr>
            <a:t>Designación Automática de Depositario</a:t>
          </a:r>
        </a:p>
        <a:p>
          <a:r>
            <a:rPr lang="es-ES" sz="1400" b="1" dirty="0">
              <a:solidFill>
                <a:srgbClr val="C00000"/>
              </a:solidFill>
              <a:latin typeface="+mn-lt"/>
            </a:rPr>
            <a:t>GIT-Depositario</a:t>
          </a:r>
        </a:p>
      </dgm:t>
    </dgm:pt>
    <dgm:pt modelId="{A26EC290-17DD-44B2-8784-BE37299DD90E}" type="parTrans" cxnId="{719B6778-4293-4F9C-A140-CD7F8C002EA4}">
      <dgm:prSet custT="1"/>
      <dgm:spPr/>
      <dgm:t>
        <a:bodyPr/>
        <a:lstStyle/>
        <a:p>
          <a:endParaRPr lang="es-ES" sz="1400">
            <a:latin typeface="+mn-lt"/>
          </a:endParaRPr>
        </a:p>
      </dgm:t>
    </dgm:pt>
    <dgm:pt modelId="{5496321F-E46C-4CAC-8299-71BE4870D7E1}" type="sibTrans" cxnId="{719B6778-4293-4F9C-A140-CD7F8C002EA4}">
      <dgm:prSet/>
      <dgm:spPr/>
      <dgm:t>
        <a:bodyPr/>
        <a:lstStyle/>
        <a:p>
          <a:endParaRPr lang="es-ES" sz="1400">
            <a:latin typeface="+mn-lt"/>
          </a:endParaRPr>
        </a:p>
      </dgm:t>
    </dgm:pt>
    <dgm:pt modelId="{A6E186A1-A3DD-42CF-874D-C76F235AE31A}">
      <dgm:prSet custT="1"/>
      <dgm:spPr/>
      <dgm:t>
        <a:bodyPr/>
        <a:lstStyle/>
        <a:p>
          <a:r>
            <a:rPr lang="es-ES" sz="1400" b="1" dirty="0">
              <a:latin typeface="+mn-lt"/>
            </a:rPr>
            <a:t>Determinación personal  </a:t>
          </a:r>
        </a:p>
        <a:p>
          <a:r>
            <a:rPr lang="es-ES" sz="1400" b="1" dirty="0">
              <a:solidFill>
                <a:srgbClr val="C00000"/>
              </a:solidFill>
              <a:latin typeface="+mn-lt"/>
            </a:rPr>
            <a:t>GIT – ASEGURAMIENTO</a:t>
          </a:r>
        </a:p>
        <a:p>
          <a:r>
            <a:rPr lang="es-ES" sz="1400" b="1" dirty="0">
              <a:solidFill>
                <a:srgbClr val="C00000"/>
              </a:solidFill>
              <a:latin typeface="+mn-lt"/>
            </a:rPr>
            <a:t>Regionales</a:t>
          </a:r>
        </a:p>
        <a:p>
          <a:r>
            <a:rPr lang="es-ES" sz="1400" b="1" dirty="0">
              <a:solidFill>
                <a:srgbClr val="C00000"/>
              </a:solidFill>
              <a:latin typeface="+mn-lt"/>
            </a:rPr>
            <a:t>Gerencia de Sociedades</a:t>
          </a:r>
        </a:p>
      </dgm:t>
    </dgm:pt>
    <dgm:pt modelId="{95E66142-4972-4F53-BE5E-D18D027BA911}" type="parTrans" cxnId="{CEC795A9-78EF-43BD-87F4-5DDBE9FA9E46}">
      <dgm:prSet custT="1"/>
      <dgm:spPr/>
      <dgm:t>
        <a:bodyPr/>
        <a:lstStyle/>
        <a:p>
          <a:endParaRPr lang="es-ES" sz="1400">
            <a:latin typeface="+mn-lt"/>
          </a:endParaRPr>
        </a:p>
      </dgm:t>
    </dgm:pt>
    <dgm:pt modelId="{E54420F1-0B4B-4338-874A-7A2D09313620}" type="sibTrans" cxnId="{CEC795A9-78EF-43BD-87F4-5DDBE9FA9E46}">
      <dgm:prSet/>
      <dgm:spPr/>
      <dgm:t>
        <a:bodyPr/>
        <a:lstStyle/>
        <a:p>
          <a:endParaRPr lang="es-ES" sz="1400">
            <a:latin typeface="+mn-lt"/>
          </a:endParaRPr>
        </a:p>
      </dgm:t>
    </dgm:pt>
    <dgm:pt modelId="{CF927BFA-6BF0-4D1E-912A-50F3B876A4F6}">
      <dgm:prSet phldrT="[Texto]" custT="1"/>
      <dgm:spPr/>
      <dgm:t>
        <a:bodyPr/>
        <a:lstStyle/>
        <a:p>
          <a:r>
            <a:rPr lang="es-ES" sz="1400" b="1" dirty="0">
              <a:latin typeface="+mn-lt"/>
            </a:rPr>
            <a:t>Recepción en sitio  (Materialización de Activos)         </a:t>
          </a:r>
          <a:r>
            <a:rPr lang="es-ES" sz="1400" b="1" dirty="0">
              <a:solidFill>
                <a:srgbClr val="C00000"/>
              </a:solidFill>
              <a:latin typeface="+mn-lt"/>
            </a:rPr>
            <a:t>Regionales</a:t>
          </a:r>
        </a:p>
      </dgm:t>
    </dgm:pt>
    <dgm:pt modelId="{68B4E796-37A8-4CF5-9501-790A8A667A58}" type="sibTrans" cxnId="{B75C255B-DA6B-4DBE-BBA0-FD318F49471F}">
      <dgm:prSet/>
      <dgm:spPr/>
      <dgm:t>
        <a:bodyPr/>
        <a:lstStyle/>
        <a:p>
          <a:endParaRPr lang="es-ES" sz="1400">
            <a:latin typeface="+mn-lt"/>
          </a:endParaRPr>
        </a:p>
      </dgm:t>
    </dgm:pt>
    <dgm:pt modelId="{00DE1074-00D7-4707-A366-B2559164494A}" type="parTrans" cxnId="{B75C255B-DA6B-4DBE-BBA0-FD318F49471F}">
      <dgm:prSet custT="1"/>
      <dgm:spPr/>
      <dgm:t>
        <a:bodyPr/>
        <a:lstStyle/>
        <a:p>
          <a:endParaRPr lang="es-ES" sz="1400">
            <a:latin typeface="+mn-lt"/>
          </a:endParaRPr>
        </a:p>
      </dgm:t>
    </dgm:pt>
    <dgm:pt modelId="{4B27B3B1-A7B3-4789-982C-280D743F955E}" type="pres">
      <dgm:prSet presAssocID="{17626353-32D0-40D8-B331-8912F67967EB}" presName="diagram" presStyleCnt="0">
        <dgm:presLayoutVars>
          <dgm:chPref val="1"/>
          <dgm:dir/>
          <dgm:animOne val="branch"/>
          <dgm:animLvl val="lvl"/>
          <dgm:resizeHandles val="exact"/>
        </dgm:presLayoutVars>
      </dgm:prSet>
      <dgm:spPr/>
    </dgm:pt>
    <dgm:pt modelId="{18242477-D5DD-4732-B67C-D4F6C8465050}" type="pres">
      <dgm:prSet presAssocID="{B2802A1B-87AD-430C-903B-C9E92B0BDE4D}" presName="root1" presStyleCnt="0"/>
      <dgm:spPr/>
    </dgm:pt>
    <dgm:pt modelId="{6548ECD0-67B0-4F86-B55F-15411439C3A1}" type="pres">
      <dgm:prSet presAssocID="{B2802A1B-87AD-430C-903B-C9E92B0BDE4D}" presName="LevelOneTextNode" presStyleLbl="node0" presStyleIdx="0" presStyleCnt="1">
        <dgm:presLayoutVars>
          <dgm:chPref val="3"/>
        </dgm:presLayoutVars>
      </dgm:prSet>
      <dgm:spPr/>
    </dgm:pt>
    <dgm:pt modelId="{A5A05137-0559-4430-A51D-CE8D4001A46E}" type="pres">
      <dgm:prSet presAssocID="{B2802A1B-87AD-430C-903B-C9E92B0BDE4D}" presName="level2hierChild" presStyleCnt="0"/>
      <dgm:spPr/>
    </dgm:pt>
    <dgm:pt modelId="{6A9857F4-A640-4156-983D-B632BCFB65A7}" type="pres">
      <dgm:prSet presAssocID="{DFE925D8-F199-4536-888D-4FC3F54EC3CA}" presName="conn2-1" presStyleLbl="parChTrans1D2" presStyleIdx="0" presStyleCnt="2"/>
      <dgm:spPr/>
    </dgm:pt>
    <dgm:pt modelId="{B7F51C4D-C05F-404C-BCB0-DA1D9E077804}" type="pres">
      <dgm:prSet presAssocID="{DFE925D8-F199-4536-888D-4FC3F54EC3CA}" presName="connTx" presStyleLbl="parChTrans1D2" presStyleIdx="0" presStyleCnt="2"/>
      <dgm:spPr/>
    </dgm:pt>
    <dgm:pt modelId="{04A00955-4F24-447A-B8F9-DFC4E353809F}" type="pres">
      <dgm:prSet presAssocID="{3206D7E4-35C0-44F4-9789-70EEC201DB19}" presName="root2" presStyleCnt="0"/>
      <dgm:spPr/>
    </dgm:pt>
    <dgm:pt modelId="{FEEF5954-DC8E-4FAD-8948-C5E582CAE8F1}" type="pres">
      <dgm:prSet presAssocID="{3206D7E4-35C0-44F4-9789-70EEC201DB19}" presName="LevelTwoTextNode" presStyleLbl="node2" presStyleIdx="0" presStyleCnt="2">
        <dgm:presLayoutVars>
          <dgm:chPref val="3"/>
        </dgm:presLayoutVars>
      </dgm:prSet>
      <dgm:spPr/>
    </dgm:pt>
    <dgm:pt modelId="{A76E4733-2DD6-4E55-A61C-A0E92E8B8147}" type="pres">
      <dgm:prSet presAssocID="{3206D7E4-35C0-44F4-9789-70EEC201DB19}" presName="level3hierChild" presStyleCnt="0"/>
      <dgm:spPr/>
    </dgm:pt>
    <dgm:pt modelId="{46FD7F20-CD94-41D0-B825-88100315E744}" type="pres">
      <dgm:prSet presAssocID="{95E66142-4972-4F53-BE5E-D18D027BA911}" presName="conn2-1" presStyleLbl="parChTrans1D3" presStyleIdx="0" presStyleCnt="3"/>
      <dgm:spPr/>
    </dgm:pt>
    <dgm:pt modelId="{F4D6D862-242A-4AB5-9336-E7F897046C15}" type="pres">
      <dgm:prSet presAssocID="{95E66142-4972-4F53-BE5E-D18D027BA911}" presName="connTx" presStyleLbl="parChTrans1D3" presStyleIdx="0" presStyleCnt="3"/>
      <dgm:spPr/>
    </dgm:pt>
    <dgm:pt modelId="{4B536016-7C64-4C84-BE35-B7005C83EF19}" type="pres">
      <dgm:prSet presAssocID="{A6E186A1-A3DD-42CF-874D-C76F235AE31A}" presName="root2" presStyleCnt="0"/>
      <dgm:spPr/>
    </dgm:pt>
    <dgm:pt modelId="{36AEF1F7-83CF-4953-96EA-76FCE6C18FAA}" type="pres">
      <dgm:prSet presAssocID="{A6E186A1-A3DD-42CF-874D-C76F235AE31A}" presName="LevelTwoTextNode" presStyleLbl="node3" presStyleIdx="0" presStyleCnt="3" custScaleY="214461">
        <dgm:presLayoutVars>
          <dgm:chPref val="3"/>
        </dgm:presLayoutVars>
      </dgm:prSet>
      <dgm:spPr/>
    </dgm:pt>
    <dgm:pt modelId="{9422E841-3975-472B-9FA0-5E06F883D7D5}" type="pres">
      <dgm:prSet presAssocID="{A6E186A1-A3DD-42CF-874D-C76F235AE31A}" presName="level3hierChild" presStyleCnt="0"/>
      <dgm:spPr/>
    </dgm:pt>
    <dgm:pt modelId="{241CF2C3-CA4A-4336-84B5-4F5D48AE3716}" type="pres">
      <dgm:prSet presAssocID="{00DE1074-00D7-4707-A366-B2559164494A}" presName="conn2-1" presStyleLbl="parChTrans1D4" presStyleIdx="0" presStyleCnt="1"/>
      <dgm:spPr/>
    </dgm:pt>
    <dgm:pt modelId="{599E6ADA-542C-4DAD-8452-7C47110A8FE9}" type="pres">
      <dgm:prSet presAssocID="{00DE1074-00D7-4707-A366-B2559164494A}" presName="connTx" presStyleLbl="parChTrans1D4" presStyleIdx="0" presStyleCnt="1"/>
      <dgm:spPr/>
    </dgm:pt>
    <dgm:pt modelId="{6D3AEE4F-6E31-43F1-88AA-CE7CED71753C}" type="pres">
      <dgm:prSet presAssocID="{CF927BFA-6BF0-4D1E-912A-50F3B876A4F6}" presName="root2" presStyleCnt="0"/>
      <dgm:spPr/>
    </dgm:pt>
    <dgm:pt modelId="{66C9D064-09E1-4325-BC26-A1A46ED12D63}" type="pres">
      <dgm:prSet presAssocID="{CF927BFA-6BF0-4D1E-912A-50F3B876A4F6}" presName="LevelTwoTextNode" presStyleLbl="node4" presStyleIdx="0" presStyleCnt="1" custScaleY="104911" custLinFactNeighborX="380">
        <dgm:presLayoutVars>
          <dgm:chPref val="3"/>
        </dgm:presLayoutVars>
      </dgm:prSet>
      <dgm:spPr/>
    </dgm:pt>
    <dgm:pt modelId="{4EF74DA7-BB1B-4C22-BC63-5C631995F38B}" type="pres">
      <dgm:prSet presAssocID="{CF927BFA-6BF0-4D1E-912A-50F3B876A4F6}" presName="level3hierChild" presStyleCnt="0"/>
      <dgm:spPr/>
    </dgm:pt>
    <dgm:pt modelId="{D16680CD-7D94-49FC-848B-B85B42EAEEA5}" type="pres">
      <dgm:prSet presAssocID="{EDB12F9F-479C-4F6D-9C1E-298ACC335F23}" presName="conn2-1" presStyleLbl="parChTrans1D3" presStyleIdx="1" presStyleCnt="3"/>
      <dgm:spPr/>
    </dgm:pt>
    <dgm:pt modelId="{CF236ACD-8E44-4119-B332-5EAEEAAA7BC4}" type="pres">
      <dgm:prSet presAssocID="{EDB12F9F-479C-4F6D-9C1E-298ACC335F23}" presName="connTx" presStyleLbl="parChTrans1D3" presStyleIdx="1" presStyleCnt="3"/>
      <dgm:spPr/>
    </dgm:pt>
    <dgm:pt modelId="{2B9CBB47-ADB3-4CBE-83BC-9428701B9A8F}" type="pres">
      <dgm:prSet presAssocID="{E720F467-39C3-447B-848A-62FC441026CC}" presName="root2" presStyleCnt="0"/>
      <dgm:spPr/>
    </dgm:pt>
    <dgm:pt modelId="{4E3587FD-E9AB-4285-BE80-5C1312433E3C}" type="pres">
      <dgm:prSet presAssocID="{E720F467-39C3-447B-848A-62FC441026CC}" presName="LevelTwoTextNode" presStyleLbl="node3" presStyleIdx="1" presStyleCnt="3" custScaleY="162138">
        <dgm:presLayoutVars>
          <dgm:chPref val="3"/>
        </dgm:presLayoutVars>
      </dgm:prSet>
      <dgm:spPr/>
    </dgm:pt>
    <dgm:pt modelId="{C10264A0-5D27-49B4-8FD2-585B569827E9}" type="pres">
      <dgm:prSet presAssocID="{E720F467-39C3-447B-848A-62FC441026CC}" presName="level3hierChild" presStyleCnt="0"/>
      <dgm:spPr/>
    </dgm:pt>
    <dgm:pt modelId="{8C1D0053-4BE5-471C-AD22-FFC248A8670B}" type="pres">
      <dgm:prSet presAssocID="{98BC3663-3B8B-4F67-8C40-2024CD13A959}" presName="conn2-1" presStyleLbl="parChTrans1D2" presStyleIdx="1" presStyleCnt="2"/>
      <dgm:spPr/>
    </dgm:pt>
    <dgm:pt modelId="{1DACDF17-41DE-465C-A847-75B29F8BDA0E}" type="pres">
      <dgm:prSet presAssocID="{98BC3663-3B8B-4F67-8C40-2024CD13A959}" presName="connTx" presStyleLbl="parChTrans1D2" presStyleIdx="1" presStyleCnt="2"/>
      <dgm:spPr/>
    </dgm:pt>
    <dgm:pt modelId="{340DBD6A-4469-413E-A785-E425ADFDA421}" type="pres">
      <dgm:prSet presAssocID="{D295A9F4-0091-4D46-BA71-7BA4538770E3}" presName="root2" presStyleCnt="0"/>
      <dgm:spPr/>
    </dgm:pt>
    <dgm:pt modelId="{3E812B21-0969-460E-9449-2F189102A203}" type="pres">
      <dgm:prSet presAssocID="{D295A9F4-0091-4D46-BA71-7BA4538770E3}" presName="LevelTwoTextNode" presStyleLbl="node2" presStyleIdx="1" presStyleCnt="2">
        <dgm:presLayoutVars>
          <dgm:chPref val="3"/>
        </dgm:presLayoutVars>
      </dgm:prSet>
      <dgm:spPr/>
    </dgm:pt>
    <dgm:pt modelId="{98C04E25-4255-4CDC-9E74-0A108F4B3EC3}" type="pres">
      <dgm:prSet presAssocID="{D295A9F4-0091-4D46-BA71-7BA4538770E3}" presName="level3hierChild" presStyleCnt="0"/>
      <dgm:spPr/>
    </dgm:pt>
    <dgm:pt modelId="{14412E47-F02C-4C64-9FBD-F88102CBCB63}" type="pres">
      <dgm:prSet presAssocID="{A26EC290-17DD-44B2-8784-BE37299DD90E}" presName="conn2-1" presStyleLbl="parChTrans1D3" presStyleIdx="2" presStyleCnt="3"/>
      <dgm:spPr/>
    </dgm:pt>
    <dgm:pt modelId="{55BD889B-B10E-471A-B772-022F23F5DCC5}" type="pres">
      <dgm:prSet presAssocID="{A26EC290-17DD-44B2-8784-BE37299DD90E}" presName="connTx" presStyleLbl="parChTrans1D3" presStyleIdx="2" presStyleCnt="3"/>
      <dgm:spPr/>
    </dgm:pt>
    <dgm:pt modelId="{056975CB-8252-4A26-BD24-A4961859CBB7}" type="pres">
      <dgm:prSet presAssocID="{FC562701-76E7-4FDC-8862-A722A5EF7EDA}" presName="root2" presStyleCnt="0"/>
      <dgm:spPr/>
    </dgm:pt>
    <dgm:pt modelId="{C4527DBA-42C7-4915-9158-357CA0469775}" type="pres">
      <dgm:prSet presAssocID="{FC562701-76E7-4FDC-8862-A722A5EF7EDA}" presName="LevelTwoTextNode" presStyleLbl="node3" presStyleIdx="2" presStyleCnt="3" custScaleY="154672">
        <dgm:presLayoutVars>
          <dgm:chPref val="3"/>
        </dgm:presLayoutVars>
      </dgm:prSet>
      <dgm:spPr/>
    </dgm:pt>
    <dgm:pt modelId="{0BB8D696-DAD3-4360-99B8-A4DBA77C82DA}" type="pres">
      <dgm:prSet presAssocID="{FC562701-76E7-4FDC-8862-A722A5EF7EDA}" presName="level3hierChild" presStyleCnt="0"/>
      <dgm:spPr/>
    </dgm:pt>
  </dgm:ptLst>
  <dgm:cxnLst>
    <dgm:cxn modelId="{90C7770E-3AD7-4B07-A6C2-FB7D02922A0C}" type="presOf" srcId="{CF927BFA-6BF0-4D1E-912A-50F3B876A4F6}" destId="{66C9D064-09E1-4325-BC26-A1A46ED12D63}" srcOrd="0" destOrd="0" presId="urn:microsoft.com/office/officeart/2005/8/layout/hierarchy2"/>
    <dgm:cxn modelId="{A62B3111-9C9A-4039-86B7-3EB25C03326E}" type="presOf" srcId="{00DE1074-00D7-4707-A366-B2559164494A}" destId="{599E6ADA-542C-4DAD-8452-7C47110A8FE9}" srcOrd="1" destOrd="0" presId="urn:microsoft.com/office/officeart/2005/8/layout/hierarchy2"/>
    <dgm:cxn modelId="{16A04C16-ECE1-46C6-A834-1CF85EDB72FE}" type="presOf" srcId="{DFE925D8-F199-4536-888D-4FC3F54EC3CA}" destId="{B7F51C4D-C05F-404C-BCB0-DA1D9E077804}" srcOrd="1" destOrd="0" presId="urn:microsoft.com/office/officeart/2005/8/layout/hierarchy2"/>
    <dgm:cxn modelId="{BB957C26-169D-485D-9A14-32AF804F6091}" type="presOf" srcId="{FC562701-76E7-4FDC-8862-A722A5EF7EDA}" destId="{C4527DBA-42C7-4915-9158-357CA0469775}" srcOrd="0" destOrd="0" presId="urn:microsoft.com/office/officeart/2005/8/layout/hierarchy2"/>
    <dgm:cxn modelId="{E5021327-8B45-4BCD-A8C8-E218219811E4}" srcId="{3206D7E4-35C0-44F4-9789-70EEC201DB19}" destId="{E720F467-39C3-447B-848A-62FC441026CC}" srcOrd="1" destOrd="0" parTransId="{EDB12F9F-479C-4F6D-9C1E-298ACC335F23}" sibTransId="{B7C32768-91C2-4A30-9238-C158523FB821}"/>
    <dgm:cxn modelId="{2B17E03B-446F-4025-9D7D-D36A48A83094}" type="presOf" srcId="{00DE1074-00D7-4707-A366-B2559164494A}" destId="{241CF2C3-CA4A-4336-84B5-4F5D48AE3716}" srcOrd="0" destOrd="0" presId="urn:microsoft.com/office/officeart/2005/8/layout/hierarchy2"/>
    <dgm:cxn modelId="{56BF343D-B971-4D19-8BC1-60CFF73F72EB}" type="presOf" srcId="{E720F467-39C3-447B-848A-62FC441026CC}" destId="{4E3587FD-E9AB-4285-BE80-5C1312433E3C}" srcOrd="0" destOrd="0" presId="urn:microsoft.com/office/officeart/2005/8/layout/hierarchy2"/>
    <dgm:cxn modelId="{B75C255B-DA6B-4DBE-BBA0-FD318F49471F}" srcId="{A6E186A1-A3DD-42CF-874D-C76F235AE31A}" destId="{CF927BFA-6BF0-4D1E-912A-50F3B876A4F6}" srcOrd="0" destOrd="0" parTransId="{00DE1074-00D7-4707-A366-B2559164494A}" sibTransId="{68B4E796-37A8-4CF5-9501-790A8A667A58}"/>
    <dgm:cxn modelId="{C72BBE62-2644-44F0-9912-E015C853A9BB}" type="presOf" srcId="{A6E186A1-A3DD-42CF-874D-C76F235AE31A}" destId="{36AEF1F7-83CF-4953-96EA-76FCE6C18FAA}" srcOrd="0" destOrd="0" presId="urn:microsoft.com/office/officeart/2005/8/layout/hierarchy2"/>
    <dgm:cxn modelId="{F8B0D34C-0E9E-40D1-A10D-306CB6964F75}" type="presOf" srcId="{95E66142-4972-4F53-BE5E-D18D027BA911}" destId="{46FD7F20-CD94-41D0-B825-88100315E744}" srcOrd="0" destOrd="0" presId="urn:microsoft.com/office/officeart/2005/8/layout/hierarchy2"/>
    <dgm:cxn modelId="{719B6778-4293-4F9C-A140-CD7F8C002EA4}" srcId="{D295A9F4-0091-4D46-BA71-7BA4538770E3}" destId="{FC562701-76E7-4FDC-8862-A722A5EF7EDA}" srcOrd="0" destOrd="0" parTransId="{A26EC290-17DD-44B2-8784-BE37299DD90E}" sibTransId="{5496321F-E46C-4CAC-8299-71BE4870D7E1}"/>
    <dgm:cxn modelId="{18350759-D8A7-49CC-90AF-7DB0CDF21D5A}" type="presOf" srcId="{3206D7E4-35C0-44F4-9789-70EEC201DB19}" destId="{FEEF5954-DC8E-4FAD-8948-C5E582CAE8F1}" srcOrd="0" destOrd="0" presId="urn:microsoft.com/office/officeart/2005/8/layout/hierarchy2"/>
    <dgm:cxn modelId="{5325FD7D-4C28-4B8E-9FA8-9BAD6CD3C699}" type="presOf" srcId="{A26EC290-17DD-44B2-8784-BE37299DD90E}" destId="{55BD889B-B10E-471A-B772-022F23F5DCC5}" srcOrd="1" destOrd="0" presId="urn:microsoft.com/office/officeart/2005/8/layout/hierarchy2"/>
    <dgm:cxn modelId="{82FC7D81-BB63-4DAA-9D7B-B0810D8F4D0E}" srcId="{B2802A1B-87AD-430C-903B-C9E92B0BDE4D}" destId="{D295A9F4-0091-4D46-BA71-7BA4538770E3}" srcOrd="1" destOrd="0" parTransId="{98BC3663-3B8B-4F67-8C40-2024CD13A959}" sibTransId="{71CCB13D-D685-4B5B-9500-503B1A905819}"/>
    <dgm:cxn modelId="{1B30CD82-D261-48DB-83CB-915159A0D94B}" type="presOf" srcId="{EDB12F9F-479C-4F6D-9C1E-298ACC335F23}" destId="{CF236ACD-8E44-4119-B332-5EAEEAAA7BC4}" srcOrd="1" destOrd="0" presId="urn:microsoft.com/office/officeart/2005/8/layout/hierarchy2"/>
    <dgm:cxn modelId="{9AE6908C-2AB3-4C5C-AAED-D566B11FB9D5}" type="presOf" srcId="{D295A9F4-0091-4D46-BA71-7BA4538770E3}" destId="{3E812B21-0969-460E-9449-2F189102A203}" srcOrd="0" destOrd="0" presId="urn:microsoft.com/office/officeart/2005/8/layout/hierarchy2"/>
    <dgm:cxn modelId="{42F8BA8D-ED2C-40DD-AC58-47862EDC2CE9}" srcId="{17626353-32D0-40D8-B331-8912F67967EB}" destId="{B2802A1B-87AD-430C-903B-C9E92B0BDE4D}" srcOrd="0" destOrd="0" parTransId="{B1ADCD9F-6160-41A0-9FBC-7FE9630403CE}" sibTransId="{25FE1341-5271-4725-BF90-B4A83242CFE6}"/>
    <dgm:cxn modelId="{8F1F5690-C944-4CC5-9402-C08C57F39B49}" type="presOf" srcId="{95E66142-4972-4F53-BE5E-D18D027BA911}" destId="{F4D6D862-242A-4AB5-9336-E7F897046C15}" srcOrd="1" destOrd="0" presId="urn:microsoft.com/office/officeart/2005/8/layout/hierarchy2"/>
    <dgm:cxn modelId="{CEC795A9-78EF-43BD-87F4-5DDBE9FA9E46}" srcId="{3206D7E4-35C0-44F4-9789-70EEC201DB19}" destId="{A6E186A1-A3DD-42CF-874D-C76F235AE31A}" srcOrd="0" destOrd="0" parTransId="{95E66142-4972-4F53-BE5E-D18D027BA911}" sibTransId="{E54420F1-0B4B-4338-874A-7A2D09313620}"/>
    <dgm:cxn modelId="{D4FA3BBD-4C8E-4225-8F54-AADC7E2A703A}" type="presOf" srcId="{B2802A1B-87AD-430C-903B-C9E92B0BDE4D}" destId="{6548ECD0-67B0-4F86-B55F-15411439C3A1}" srcOrd="0" destOrd="0" presId="urn:microsoft.com/office/officeart/2005/8/layout/hierarchy2"/>
    <dgm:cxn modelId="{3E8BAFBE-0D56-4CFB-B6AD-4918207A8A3F}" type="presOf" srcId="{98BC3663-3B8B-4F67-8C40-2024CD13A959}" destId="{1DACDF17-41DE-465C-A847-75B29F8BDA0E}" srcOrd="1" destOrd="0" presId="urn:microsoft.com/office/officeart/2005/8/layout/hierarchy2"/>
    <dgm:cxn modelId="{9DDEBFBE-262A-42CA-A9F7-26529BA1819F}" type="presOf" srcId="{A26EC290-17DD-44B2-8784-BE37299DD90E}" destId="{14412E47-F02C-4C64-9FBD-F88102CBCB63}" srcOrd="0" destOrd="0" presId="urn:microsoft.com/office/officeart/2005/8/layout/hierarchy2"/>
    <dgm:cxn modelId="{C82D00CC-7CD9-4284-AA3A-19E8538481A6}" type="presOf" srcId="{EDB12F9F-479C-4F6D-9C1E-298ACC335F23}" destId="{D16680CD-7D94-49FC-848B-B85B42EAEEA5}" srcOrd="0" destOrd="0" presId="urn:microsoft.com/office/officeart/2005/8/layout/hierarchy2"/>
    <dgm:cxn modelId="{E1CB86CF-B075-4D3A-AA44-E600DD165072}" type="presOf" srcId="{98BC3663-3B8B-4F67-8C40-2024CD13A959}" destId="{8C1D0053-4BE5-471C-AD22-FFC248A8670B}" srcOrd="0" destOrd="0" presId="urn:microsoft.com/office/officeart/2005/8/layout/hierarchy2"/>
    <dgm:cxn modelId="{991906E4-8A93-482C-805D-494B7A431B17}" srcId="{B2802A1B-87AD-430C-903B-C9E92B0BDE4D}" destId="{3206D7E4-35C0-44F4-9789-70EEC201DB19}" srcOrd="0" destOrd="0" parTransId="{DFE925D8-F199-4536-888D-4FC3F54EC3CA}" sibTransId="{FB37DF8A-D92E-4F84-B9EA-7F8F41E6AC3C}"/>
    <dgm:cxn modelId="{6172F5EE-BE41-44FE-A5C7-58A4C4BDFF6F}" type="presOf" srcId="{DFE925D8-F199-4536-888D-4FC3F54EC3CA}" destId="{6A9857F4-A640-4156-983D-B632BCFB65A7}" srcOrd="0" destOrd="0" presId="urn:microsoft.com/office/officeart/2005/8/layout/hierarchy2"/>
    <dgm:cxn modelId="{DD24E1FF-CA77-429A-B5B4-3A8349976B59}" type="presOf" srcId="{17626353-32D0-40D8-B331-8912F67967EB}" destId="{4B27B3B1-A7B3-4789-982C-280D743F955E}" srcOrd="0" destOrd="0" presId="urn:microsoft.com/office/officeart/2005/8/layout/hierarchy2"/>
    <dgm:cxn modelId="{059021EE-BC06-483C-83AA-B5B5D11B0FDF}" type="presParOf" srcId="{4B27B3B1-A7B3-4789-982C-280D743F955E}" destId="{18242477-D5DD-4732-B67C-D4F6C8465050}" srcOrd="0" destOrd="0" presId="urn:microsoft.com/office/officeart/2005/8/layout/hierarchy2"/>
    <dgm:cxn modelId="{539B3D12-E067-4B26-88E9-A29A0B6C476B}" type="presParOf" srcId="{18242477-D5DD-4732-B67C-D4F6C8465050}" destId="{6548ECD0-67B0-4F86-B55F-15411439C3A1}" srcOrd="0" destOrd="0" presId="urn:microsoft.com/office/officeart/2005/8/layout/hierarchy2"/>
    <dgm:cxn modelId="{BB78D10E-972B-406D-B9D2-063373C2D5C6}" type="presParOf" srcId="{18242477-D5DD-4732-B67C-D4F6C8465050}" destId="{A5A05137-0559-4430-A51D-CE8D4001A46E}" srcOrd="1" destOrd="0" presId="urn:microsoft.com/office/officeart/2005/8/layout/hierarchy2"/>
    <dgm:cxn modelId="{024E3009-A089-4A7E-B31C-9B9C7689F737}" type="presParOf" srcId="{A5A05137-0559-4430-A51D-CE8D4001A46E}" destId="{6A9857F4-A640-4156-983D-B632BCFB65A7}" srcOrd="0" destOrd="0" presId="urn:microsoft.com/office/officeart/2005/8/layout/hierarchy2"/>
    <dgm:cxn modelId="{7BD8BF3D-3E69-4C3B-97A0-FE8401624544}" type="presParOf" srcId="{6A9857F4-A640-4156-983D-B632BCFB65A7}" destId="{B7F51C4D-C05F-404C-BCB0-DA1D9E077804}" srcOrd="0" destOrd="0" presId="urn:microsoft.com/office/officeart/2005/8/layout/hierarchy2"/>
    <dgm:cxn modelId="{F7A9E62F-D45D-4A68-BD36-D1D8CF94E3E7}" type="presParOf" srcId="{A5A05137-0559-4430-A51D-CE8D4001A46E}" destId="{04A00955-4F24-447A-B8F9-DFC4E353809F}" srcOrd="1" destOrd="0" presId="urn:microsoft.com/office/officeart/2005/8/layout/hierarchy2"/>
    <dgm:cxn modelId="{4710CEFA-E76D-4391-B2D6-59B797D862DC}" type="presParOf" srcId="{04A00955-4F24-447A-B8F9-DFC4E353809F}" destId="{FEEF5954-DC8E-4FAD-8948-C5E582CAE8F1}" srcOrd="0" destOrd="0" presId="urn:microsoft.com/office/officeart/2005/8/layout/hierarchy2"/>
    <dgm:cxn modelId="{D9239BEA-D052-4D16-8A56-DC2E83C29DF3}" type="presParOf" srcId="{04A00955-4F24-447A-B8F9-DFC4E353809F}" destId="{A76E4733-2DD6-4E55-A61C-A0E92E8B8147}" srcOrd="1" destOrd="0" presId="urn:microsoft.com/office/officeart/2005/8/layout/hierarchy2"/>
    <dgm:cxn modelId="{B7D413F2-6413-4D39-BCBE-B581B1C9E6D0}" type="presParOf" srcId="{A76E4733-2DD6-4E55-A61C-A0E92E8B8147}" destId="{46FD7F20-CD94-41D0-B825-88100315E744}" srcOrd="0" destOrd="0" presId="urn:microsoft.com/office/officeart/2005/8/layout/hierarchy2"/>
    <dgm:cxn modelId="{9A914899-AFBD-4429-AA9E-4E3943FC419A}" type="presParOf" srcId="{46FD7F20-CD94-41D0-B825-88100315E744}" destId="{F4D6D862-242A-4AB5-9336-E7F897046C15}" srcOrd="0" destOrd="0" presId="urn:microsoft.com/office/officeart/2005/8/layout/hierarchy2"/>
    <dgm:cxn modelId="{BE5BE615-88FE-4CE1-855E-FAB42D3B4B41}" type="presParOf" srcId="{A76E4733-2DD6-4E55-A61C-A0E92E8B8147}" destId="{4B536016-7C64-4C84-BE35-B7005C83EF19}" srcOrd="1" destOrd="0" presId="urn:microsoft.com/office/officeart/2005/8/layout/hierarchy2"/>
    <dgm:cxn modelId="{79378EDB-A9F9-44FF-8B3A-7E14B211C450}" type="presParOf" srcId="{4B536016-7C64-4C84-BE35-B7005C83EF19}" destId="{36AEF1F7-83CF-4953-96EA-76FCE6C18FAA}" srcOrd="0" destOrd="0" presId="urn:microsoft.com/office/officeart/2005/8/layout/hierarchy2"/>
    <dgm:cxn modelId="{E9F492C6-0E32-4A3F-83D4-40BB6ED72999}" type="presParOf" srcId="{4B536016-7C64-4C84-BE35-B7005C83EF19}" destId="{9422E841-3975-472B-9FA0-5E06F883D7D5}" srcOrd="1" destOrd="0" presId="urn:microsoft.com/office/officeart/2005/8/layout/hierarchy2"/>
    <dgm:cxn modelId="{D7885896-A578-4F3D-9671-D2E69B53FB8C}" type="presParOf" srcId="{9422E841-3975-472B-9FA0-5E06F883D7D5}" destId="{241CF2C3-CA4A-4336-84B5-4F5D48AE3716}" srcOrd="0" destOrd="0" presId="urn:microsoft.com/office/officeart/2005/8/layout/hierarchy2"/>
    <dgm:cxn modelId="{525FA9DE-F677-4B55-9E8A-5DF2E16727D6}" type="presParOf" srcId="{241CF2C3-CA4A-4336-84B5-4F5D48AE3716}" destId="{599E6ADA-542C-4DAD-8452-7C47110A8FE9}" srcOrd="0" destOrd="0" presId="urn:microsoft.com/office/officeart/2005/8/layout/hierarchy2"/>
    <dgm:cxn modelId="{89A94691-D3BA-4926-8081-BEF94468D6F9}" type="presParOf" srcId="{9422E841-3975-472B-9FA0-5E06F883D7D5}" destId="{6D3AEE4F-6E31-43F1-88AA-CE7CED71753C}" srcOrd="1" destOrd="0" presId="urn:microsoft.com/office/officeart/2005/8/layout/hierarchy2"/>
    <dgm:cxn modelId="{251941DC-A8E3-4BFA-B4EA-413DF5CB79A5}" type="presParOf" srcId="{6D3AEE4F-6E31-43F1-88AA-CE7CED71753C}" destId="{66C9D064-09E1-4325-BC26-A1A46ED12D63}" srcOrd="0" destOrd="0" presId="urn:microsoft.com/office/officeart/2005/8/layout/hierarchy2"/>
    <dgm:cxn modelId="{265EFCC4-B102-4BCA-8925-1BFA660E3059}" type="presParOf" srcId="{6D3AEE4F-6E31-43F1-88AA-CE7CED71753C}" destId="{4EF74DA7-BB1B-4C22-BC63-5C631995F38B}" srcOrd="1" destOrd="0" presId="urn:microsoft.com/office/officeart/2005/8/layout/hierarchy2"/>
    <dgm:cxn modelId="{19CABD79-69DE-4DE9-8AC1-810ABC56C1F3}" type="presParOf" srcId="{A76E4733-2DD6-4E55-A61C-A0E92E8B8147}" destId="{D16680CD-7D94-49FC-848B-B85B42EAEEA5}" srcOrd="2" destOrd="0" presId="urn:microsoft.com/office/officeart/2005/8/layout/hierarchy2"/>
    <dgm:cxn modelId="{F2A53FC9-71FA-4600-BA04-49541D77F4FA}" type="presParOf" srcId="{D16680CD-7D94-49FC-848B-B85B42EAEEA5}" destId="{CF236ACD-8E44-4119-B332-5EAEEAAA7BC4}" srcOrd="0" destOrd="0" presId="urn:microsoft.com/office/officeart/2005/8/layout/hierarchy2"/>
    <dgm:cxn modelId="{3B0F4D3B-15D9-410D-B31A-4743FEC768CF}" type="presParOf" srcId="{A76E4733-2DD6-4E55-A61C-A0E92E8B8147}" destId="{2B9CBB47-ADB3-4CBE-83BC-9428701B9A8F}" srcOrd="3" destOrd="0" presId="urn:microsoft.com/office/officeart/2005/8/layout/hierarchy2"/>
    <dgm:cxn modelId="{F5858FB9-5A01-459D-AC84-EC0169734DF4}" type="presParOf" srcId="{2B9CBB47-ADB3-4CBE-83BC-9428701B9A8F}" destId="{4E3587FD-E9AB-4285-BE80-5C1312433E3C}" srcOrd="0" destOrd="0" presId="urn:microsoft.com/office/officeart/2005/8/layout/hierarchy2"/>
    <dgm:cxn modelId="{DF4FB9A9-EAAE-4C83-91EB-A4F97E6CA850}" type="presParOf" srcId="{2B9CBB47-ADB3-4CBE-83BC-9428701B9A8F}" destId="{C10264A0-5D27-49B4-8FD2-585B569827E9}" srcOrd="1" destOrd="0" presId="urn:microsoft.com/office/officeart/2005/8/layout/hierarchy2"/>
    <dgm:cxn modelId="{15399DD1-59F4-4CB5-BCD5-BCF975E48CE3}" type="presParOf" srcId="{A5A05137-0559-4430-A51D-CE8D4001A46E}" destId="{8C1D0053-4BE5-471C-AD22-FFC248A8670B}" srcOrd="2" destOrd="0" presId="urn:microsoft.com/office/officeart/2005/8/layout/hierarchy2"/>
    <dgm:cxn modelId="{7D55350F-E690-4ED9-87A9-E2755B35B118}" type="presParOf" srcId="{8C1D0053-4BE5-471C-AD22-FFC248A8670B}" destId="{1DACDF17-41DE-465C-A847-75B29F8BDA0E}" srcOrd="0" destOrd="0" presId="urn:microsoft.com/office/officeart/2005/8/layout/hierarchy2"/>
    <dgm:cxn modelId="{0317A35E-B8A6-46F9-8BE3-6853ED2A3154}" type="presParOf" srcId="{A5A05137-0559-4430-A51D-CE8D4001A46E}" destId="{340DBD6A-4469-413E-A785-E425ADFDA421}" srcOrd="3" destOrd="0" presId="urn:microsoft.com/office/officeart/2005/8/layout/hierarchy2"/>
    <dgm:cxn modelId="{FA87DAA6-2391-44EC-9115-FDE5BB1C4BFC}" type="presParOf" srcId="{340DBD6A-4469-413E-A785-E425ADFDA421}" destId="{3E812B21-0969-460E-9449-2F189102A203}" srcOrd="0" destOrd="0" presId="urn:microsoft.com/office/officeart/2005/8/layout/hierarchy2"/>
    <dgm:cxn modelId="{67172ED0-C825-4366-8CAA-8592799E07FC}" type="presParOf" srcId="{340DBD6A-4469-413E-A785-E425ADFDA421}" destId="{98C04E25-4255-4CDC-9E74-0A108F4B3EC3}" srcOrd="1" destOrd="0" presId="urn:microsoft.com/office/officeart/2005/8/layout/hierarchy2"/>
    <dgm:cxn modelId="{9742921A-2910-450E-8521-D295CEB90703}" type="presParOf" srcId="{98C04E25-4255-4CDC-9E74-0A108F4B3EC3}" destId="{14412E47-F02C-4C64-9FBD-F88102CBCB63}" srcOrd="0" destOrd="0" presId="urn:microsoft.com/office/officeart/2005/8/layout/hierarchy2"/>
    <dgm:cxn modelId="{124EF680-D506-482B-AE8A-147377709934}" type="presParOf" srcId="{14412E47-F02C-4C64-9FBD-F88102CBCB63}" destId="{55BD889B-B10E-471A-B772-022F23F5DCC5}" srcOrd="0" destOrd="0" presId="urn:microsoft.com/office/officeart/2005/8/layout/hierarchy2"/>
    <dgm:cxn modelId="{78DEDE31-BF6E-491C-BED4-DF639A65E37B}" type="presParOf" srcId="{98C04E25-4255-4CDC-9E74-0A108F4B3EC3}" destId="{056975CB-8252-4A26-BD24-A4961859CBB7}" srcOrd="1" destOrd="0" presId="urn:microsoft.com/office/officeart/2005/8/layout/hierarchy2"/>
    <dgm:cxn modelId="{E3CB3B98-3049-4EE4-B3F9-AE86EF1C09FD}" type="presParOf" srcId="{056975CB-8252-4A26-BD24-A4961859CBB7}" destId="{C4527DBA-42C7-4915-9158-357CA0469775}" srcOrd="0" destOrd="0" presId="urn:microsoft.com/office/officeart/2005/8/layout/hierarchy2"/>
    <dgm:cxn modelId="{A1A5B06A-55E5-4071-9488-06C4148BC49D}" type="presParOf" srcId="{056975CB-8252-4A26-BD24-A4961859CBB7}" destId="{0BB8D696-DAD3-4360-99B8-A4DBA77C82D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626353-32D0-40D8-B331-8912F67967EB}" type="doc">
      <dgm:prSet loTypeId="urn:microsoft.com/office/officeart/2005/8/layout/hierarchy2" loCatId="hierarchy" qsTypeId="urn:microsoft.com/office/officeart/2005/8/quickstyle/simple3" qsCatId="simple" csTypeId="urn:microsoft.com/office/officeart/2005/8/colors/colorful2" csCatId="colorful" phldr="1"/>
      <dgm:spPr/>
      <dgm:t>
        <a:bodyPr/>
        <a:lstStyle/>
        <a:p>
          <a:endParaRPr lang="es-ES"/>
        </a:p>
      </dgm:t>
    </dgm:pt>
    <dgm:pt modelId="{B2802A1B-87AD-430C-903B-C9E92B0BDE4D}">
      <dgm:prSet phldrT="[Texto]" custT="1"/>
      <dgm:spPr/>
      <dgm:t>
        <a:bodyPr/>
        <a:lstStyle/>
        <a:p>
          <a:r>
            <a:rPr lang="es-ES" sz="1400" b="1" dirty="0">
              <a:latin typeface="+mn-lt"/>
            </a:rPr>
            <a:t>Comunicación de Diligencias de Secuestro </a:t>
          </a:r>
        </a:p>
        <a:p>
          <a:r>
            <a:rPr lang="es-ES" sz="1400" b="1" dirty="0">
              <a:solidFill>
                <a:srgbClr val="C00000"/>
              </a:solidFill>
              <a:latin typeface="+mn-lt"/>
            </a:rPr>
            <a:t>FGN</a:t>
          </a:r>
          <a:endParaRPr lang="es-ES" sz="1400" dirty="0">
            <a:solidFill>
              <a:srgbClr val="C00000"/>
            </a:solidFill>
            <a:latin typeface="+mn-lt"/>
          </a:endParaRPr>
        </a:p>
      </dgm:t>
    </dgm:pt>
    <dgm:pt modelId="{B1ADCD9F-6160-41A0-9FBC-7FE9630403CE}" type="parTrans" cxnId="{42F8BA8D-ED2C-40DD-AC58-47862EDC2CE9}">
      <dgm:prSet/>
      <dgm:spPr/>
      <dgm:t>
        <a:bodyPr/>
        <a:lstStyle/>
        <a:p>
          <a:endParaRPr lang="es-ES" sz="1400">
            <a:latin typeface="+mn-lt"/>
          </a:endParaRPr>
        </a:p>
      </dgm:t>
    </dgm:pt>
    <dgm:pt modelId="{25FE1341-5271-4725-BF90-B4A83242CFE6}" type="sibTrans" cxnId="{42F8BA8D-ED2C-40DD-AC58-47862EDC2CE9}">
      <dgm:prSet/>
      <dgm:spPr/>
      <dgm:t>
        <a:bodyPr/>
        <a:lstStyle/>
        <a:p>
          <a:endParaRPr lang="es-ES" sz="1400">
            <a:latin typeface="+mn-lt"/>
          </a:endParaRPr>
        </a:p>
      </dgm:t>
    </dgm:pt>
    <dgm:pt modelId="{3206D7E4-35C0-44F4-9789-70EEC201DB19}">
      <dgm:prSet phldrT="[Texto]" custT="1"/>
      <dgm:spPr/>
      <dgm:t>
        <a:bodyPr/>
        <a:lstStyle/>
        <a:p>
          <a:r>
            <a:rPr lang="es-ES" sz="1400" b="1" dirty="0">
              <a:latin typeface="+mn-lt"/>
            </a:rPr>
            <a:t>Coordinar Diligencia- Solicitud de Recursos</a:t>
          </a:r>
        </a:p>
        <a:p>
          <a:r>
            <a:rPr lang="es-ES" sz="1400" b="1" dirty="0">
              <a:solidFill>
                <a:srgbClr val="C00000"/>
              </a:solidFill>
              <a:latin typeface="+mn-lt"/>
            </a:rPr>
            <a:t>GIT-Aseguramiento</a:t>
          </a:r>
        </a:p>
      </dgm:t>
    </dgm:pt>
    <dgm:pt modelId="{DFE925D8-F199-4536-888D-4FC3F54EC3CA}" type="parTrans" cxnId="{991906E4-8A93-482C-805D-494B7A431B17}">
      <dgm:prSet custT="1"/>
      <dgm:spPr/>
      <dgm:t>
        <a:bodyPr/>
        <a:lstStyle/>
        <a:p>
          <a:endParaRPr lang="es-ES" sz="1400">
            <a:latin typeface="+mn-lt"/>
          </a:endParaRPr>
        </a:p>
      </dgm:t>
    </dgm:pt>
    <dgm:pt modelId="{FB37DF8A-D92E-4F84-B9EA-7F8F41E6AC3C}" type="sibTrans" cxnId="{991906E4-8A93-482C-805D-494B7A431B17}">
      <dgm:prSet/>
      <dgm:spPr/>
      <dgm:t>
        <a:bodyPr/>
        <a:lstStyle/>
        <a:p>
          <a:endParaRPr lang="es-ES" sz="1400">
            <a:latin typeface="+mn-lt"/>
          </a:endParaRPr>
        </a:p>
      </dgm:t>
    </dgm:pt>
    <dgm:pt modelId="{E720F467-39C3-447B-848A-62FC441026CC}">
      <dgm:prSet phldrT="[Texto]" custT="1"/>
      <dgm:spPr/>
      <dgm:t>
        <a:bodyPr/>
        <a:lstStyle/>
        <a:p>
          <a:r>
            <a:rPr lang="es-ES" sz="1400" b="1" dirty="0">
              <a:latin typeface="+mn-lt"/>
            </a:rPr>
            <a:t>Recursos Externos necesarios</a:t>
          </a:r>
        </a:p>
        <a:p>
          <a:r>
            <a:rPr lang="es-ES" sz="1400" b="1" dirty="0">
              <a:solidFill>
                <a:srgbClr val="C00000"/>
              </a:solidFill>
              <a:latin typeface="+mn-lt"/>
            </a:rPr>
            <a:t>Regionales</a:t>
          </a:r>
        </a:p>
        <a:p>
          <a:r>
            <a:rPr lang="es-ES" sz="1400" b="1" dirty="0">
              <a:solidFill>
                <a:srgbClr val="C00000"/>
              </a:solidFill>
              <a:latin typeface="+mn-lt"/>
            </a:rPr>
            <a:t>Gerencia de Muebles</a:t>
          </a:r>
        </a:p>
        <a:p>
          <a:r>
            <a:rPr lang="es-ES" sz="1400" b="1" dirty="0">
              <a:solidFill>
                <a:srgbClr val="C00000"/>
              </a:solidFill>
              <a:latin typeface="+mn-lt"/>
            </a:rPr>
            <a:t>GIT - Aseguramiento </a:t>
          </a:r>
        </a:p>
      </dgm:t>
    </dgm:pt>
    <dgm:pt modelId="{EDB12F9F-479C-4F6D-9C1E-298ACC335F23}" type="parTrans" cxnId="{E5021327-8B45-4BCD-A8C8-E218219811E4}">
      <dgm:prSet custT="1"/>
      <dgm:spPr/>
      <dgm:t>
        <a:bodyPr/>
        <a:lstStyle/>
        <a:p>
          <a:endParaRPr lang="es-ES" sz="1400">
            <a:latin typeface="+mn-lt"/>
          </a:endParaRPr>
        </a:p>
      </dgm:t>
    </dgm:pt>
    <dgm:pt modelId="{B7C32768-91C2-4A30-9238-C158523FB821}" type="sibTrans" cxnId="{E5021327-8B45-4BCD-A8C8-E218219811E4}">
      <dgm:prSet/>
      <dgm:spPr/>
      <dgm:t>
        <a:bodyPr/>
        <a:lstStyle/>
        <a:p>
          <a:endParaRPr lang="es-ES" sz="1400">
            <a:latin typeface="+mn-lt"/>
          </a:endParaRPr>
        </a:p>
      </dgm:t>
    </dgm:pt>
    <dgm:pt modelId="{D295A9F4-0091-4D46-BA71-7BA4538770E3}">
      <dgm:prSet phldrT="[Texto]" custT="1"/>
      <dgm:spPr/>
      <dgm:t>
        <a:bodyPr/>
        <a:lstStyle/>
        <a:p>
          <a:r>
            <a:rPr lang="es-ES" sz="1400" b="1" dirty="0">
              <a:latin typeface="+mn-lt"/>
            </a:rPr>
            <a:t>Solicitud de Asignación de Depositario</a:t>
          </a:r>
        </a:p>
        <a:p>
          <a:r>
            <a:rPr lang="es-ES" sz="1400" b="1" dirty="0">
              <a:solidFill>
                <a:srgbClr val="C00000"/>
              </a:solidFill>
              <a:latin typeface="+mn-lt"/>
            </a:rPr>
            <a:t>GIT -Aseguramiento </a:t>
          </a:r>
        </a:p>
      </dgm:t>
    </dgm:pt>
    <dgm:pt modelId="{98BC3663-3B8B-4F67-8C40-2024CD13A959}" type="parTrans" cxnId="{82FC7D81-BB63-4DAA-9D7B-B0810D8F4D0E}">
      <dgm:prSet custT="1"/>
      <dgm:spPr/>
      <dgm:t>
        <a:bodyPr/>
        <a:lstStyle/>
        <a:p>
          <a:endParaRPr lang="es-ES" sz="1400">
            <a:latin typeface="+mn-lt"/>
          </a:endParaRPr>
        </a:p>
      </dgm:t>
    </dgm:pt>
    <dgm:pt modelId="{71CCB13D-D685-4B5B-9500-503B1A905819}" type="sibTrans" cxnId="{82FC7D81-BB63-4DAA-9D7B-B0810D8F4D0E}">
      <dgm:prSet/>
      <dgm:spPr/>
      <dgm:t>
        <a:bodyPr/>
        <a:lstStyle/>
        <a:p>
          <a:endParaRPr lang="es-ES" sz="1400">
            <a:latin typeface="+mn-lt"/>
          </a:endParaRPr>
        </a:p>
      </dgm:t>
    </dgm:pt>
    <dgm:pt modelId="{FC562701-76E7-4FDC-8862-A722A5EF7EDA}">
      <dgm:prSet phldrT="[Texto]" custT="1"/>
      <dgm:spPr/>
      <dgm:t>
        <a:bodyPr/>
        <a:lstStyle/>
        <a:p>
          <a:r>
            <a:rPr lang="es-ES" sz="1400" b="1" dirty="0">
              <a:latin typeface="+mn-lt"/>
            </a:rPr>
            <a:t>Designación Automática de Depositario</a:t>
          </a:r>
        </a:p>
        <a:p>
          <a:r>
            <a:rPr lang="es-ES" sz="1400" b="1" dirty="0">
              <a:solidFill>
                <a:srgbClr val="C00000"/>
              </a:solidFill>
              <a:latin typeface="+mn-lt"/>
            </a:rPr>
            <a:t>GIT-Depositario</a:t>
          </a:r>
        </a:p>
      </dgm:t>
    </dgm:pt>
    <dgm:pt modelId="{A26EC290-17DD-44B2-8784-BE37299DD90E}" type="parTrans" cxnId="{719B6778-4293-4F9C-A140-CD7F8C002EA4}">
      <dgm:prSet custT="1"/>
      <dgm:spPr/>
      <dgm:t>
        <a:bodyPr/>
        <a:lstStyle/>
        <a:p>
          <a:endParaRPr lang="es-ES" sz="1400">
            <a:latin typeface="+mn-lt"/>
          </a:endParaRPr>
        </a:p>
      </dgm:t>
    </dgm:pt>
    <dgm:pt modelId="{5496321F-E46C-4CAC-8299-71BE4870D7E1}" type="sibTrans" cxnId="{719B6778-4293-4F9C-A140-CD7F8C002EA4}">
      <dgm:prSet/>
      <dgm:spPr/>
      <dgm:t>
        <a:bodyPr/>
        <a:lstStyle/>
        <a:p>
          <a:endParaRPr lang="es-ES" sz="1400">
            <a:latin typeface="+mn-lt"/>
          </a:endParaRPr>
        </a:p>
      </dgm:t>
    </dgm:pt>
    <dgm:pt modelId="{A6E186A1-A3DD-42CF-874D-C76F235AE31A}">
      <dgm:prSet custT="1"/>
      <dgm:spPr/>
      <dgm:t>
        <a:bodyPr/>
        <a:lstStyle/>
        <a:p>
          <a:r>
            <a:rPr lang="es-ES" sz="1400" b="1" dirty="0">
              <a:latin typeface="+mn-lt"/>
            </a:rPr>
            <a:t>Determinación personal  </a:t>
          </a:r>
        </a:p>
        <a:p>
          <a:r>
            <a:rPr lang="es-ES" sz="1400" b="1" dirty="0">
              <a:solidFill>
                <a:srgbClr val="C00000"/>
              </a:solidFill>
              <a:latin typeface="+mn-lt"/>
            </a:rPr>
            <a:t>GIT – ASEGURAMIENTO</a:t>
          </a:r>
        </a:p>
        <a:p>
          <a:r>
            <a:rPr lang="es-ES" sz="1400" b="1" dirty="0">
              <a:solidFill>
                <a:srgbClr val="C00000"/>
              </a:solidFill>
              <a:latin typeface="+mn-lt"/>
            </a:rPr>
            <a:t>Regionales</a:t>
          </a:r>
        </a:p>
        <a:p>
          <a:r>
            <a:rPr lang="es-ES" sz="1400" b="1" dirty="0">
              <a:solidFill>
                <a:srgbClr val="C00000"/>
              </a:solidFill>
              <a:latin typeface="+mn-lt"/>
            </a:rPr>
            <a:t>Gerencia de Sociedades</a:t>
          </a:r>
        </a:p>
      </dgm:t>
    </dgm:pt>
    <dgm:pt modelId="{95E66142-4972-4F53-BE5E-D18D027BA911}" type="parTrans" cxnId="{CEC795A9-78EF-43BD-87F4-5DDBE9FA9E46}">
      <dgm:prSet custT="1"/>
      <dgm:spPr/>
      <dgm:t>
        <a:bodyPr/>
        <a:lstStyle/>
        <a:p>
          <a:endParaRPr lang="es-ES" sz="1400">
            <a:latin typeface="+mn-lt"/>
          </a:endParaRPr>
        </a:p>
      </dgm:t>
    </dgm:pt>
    <dgm:pt modelId="{E54420F1-0B4B-4338-874A-7A2D09313620}" type="sibTrans" cxnId="{CEC795A9-78EF-43BD-87F4-5DDBE9FA9E46}">
      <dgm:prSet/>
      <dgm:spPr/>
      <dgm:t>
        <a:bodyPr/>
        <a:lstStyle/>
        <a:p>
          <a:endParaRPr lang="es-ES" sz="1400">
            <a:latin typeface="+mn-lt"/>
          </a:endParaRPr>
        </a:p>
      </dgm:t>
    </dgm:pt>
    <dgm:pt modelId="{CF927BFA-6BF0-4D1E-912A-50F3B876A4F6}">
      <dgm:prSet phldrT="[Texto]" custT="1"/>
      <dgm:spPr/>
      <dgm:t>
        <a:bodyPr/>
        <a:lstStyle/>
        <a:p>
          <a:r>
            <a:rPr lang="es-ES" sz="1400" b="1" dirty="0">
              <a:latin typeface="+mn-lt"/>
            </a:rPr>
            <a:t>Recepción en sitio  (Materialización de Activos)         </a:t>
          </a:r>
          <a:r>
            <a:rPr lang="es-ES" sz="1400" b="1" dirty="0">
              <a:solidFill>
                <a:srgbClr val="C00000"/>
              </a:solidFill>
              <a:latin typeface="+mn-lt"/>
            </a:rPr>
            <a:t>Regionales</a:t>
          </a:r>
        </a:p>
      </dgm:t>
    </dgm:pt>
    <dgm:pt modelId="{68B4E796-37A8-4CF5-9501-790A8A667A58}" type="sibTrans" cxnId="{B75C255B-DA6B-4DBE-BBA0-FD318F49471F}">
      <dgm:prSet/>
      <dgm:spPr/>
      <dgm:t>
        <a:bodyPr/>
        <a:lstStyle/>
        <a:p>
          <a:endParaRPr lang="es-ES" sz="1400">
            <a:latin typeface="+mn-lt"/>
          </a:endParaRPr>
        </a:p>
      </dgm:t>
    </dgm:pt>
    <dgm:pt modelId="{00DE1074-00D7-4707-A366-B2559164494A}" type="parTrans" cxnId="{B75C255B-DA6B-4DBE-BBA0-FD318F49471F}">
      <dgm:prSet custT="1"/>
      <dgm:spPr/>
      <dgm:t>
        <a:bodyPr/>
        <a:lstStyle/>
        <a:p>
          <a:endParaRPr lang="es-ES" sz="1400">
            <a:latin typeface="+mn-lt"/>
          </a:endParaRPr>
        </a:p>
      </dgm:t>
    </dgm:pt>
    <dgm:pt modelId="{CE464462-0EA2-4EC4-A85B-FB08B0A44BA4}">
      <dgm:prSet/>
      <dgm:spPr/>
      <dgm:t>
        <a:bodyPr/>
        <a:lstStyle/>
        <a:p>
          <a:r>
            <a:rPr lang="es-ES" b="1" dirty="0"/>
            <a:t>Resolución de Inicio </a:t>
          </a:r>
        </a:p>
        <a:p>
          <a:r>
            <a:rPr lang="es-ES" dirty="0">
              <a:solidFill>
                <a:srgbClr val="C00000"/>
              </a:solidFill>
            </a:rPr>
            <a:t>FGN</a:t>
          </a:r>
        </a:p>
      </dgm:t>
    </dgm:pt>
    <dgm:pt modelId="{108C22C7-F53D-45C0-9F14-EE424B681CFA}" type="parTrans" cxnId="{4B5CD0CD-727B-4459-B49E-3BA7DF4F45AB}">
      <dgm:prSet/>
      <dgm:spPr/>
      <dgm:t>
        <a:bodyPr/>
        <a:lstStyle/>
        <a:p>
          <a:endParaRPr lang="es-ES"/>
        </a:p>
      </dgm:t>
    </dgm:pt>
    <dgm:pt modelId="{B725A9E8-B781-4D6C-95A6-D713CF1A27F1}" type="sibTrans" cxnId="{4B5CD0CD-727B-4459-B49E-3BA7DF4F45AB}">
      <dgm:prSet/>
      <dgm:spPr/>
      <dgm:t>
        <a:bodyPr/>
        <a:lstStyle/>
        <a:p>
          <a:endParaRPr lang="es-ES"/>
        </a:p>
      </dgm:t>
    </dgm:pt>
    <dgm:pt modelId="{4B27B3B1-A7B3-4789-982C-280D743F955E}" type="pres">
      <dgm:prSet presAssocID="{17626353-32D0-40D8-B331-8912F67967EB}" presName="diagram" presStyleCnt="0">
        <dgm:presLayoutVars>
          <dgm:chPref val="1"/>
          <dgm:dir/>
          <dgm:animOne val="branch"/>
          <dgm:animLvl val="lvl"/>
          <dgm:resizeHandles val="exact"/>
        </dgm:presLayoutVars>
      </dgm:prSet>
      <dgm:spPr/>
    </dgm:pt>
    <dgm:pt modelId="{18242477-D5DD-4732-B67C-D4F6C8465050}" type="pres">
      <dgm:prSet presAssocID="{B2802A1B-87AD-430C-903B-C9E92B0BDE4D}" presName="root1" presStyleCnt="0"/>
      <dgm:spPr/>
    </dgm:pt>
    <dgm:pt modelId="{6548ECD0-67B0-4F86-B55F-15411439C3A1}" type="pres">
      <dgm:prSet presAssocID="{B2802A1B-87AD-430C-903B-C9E92B0BDE4D}" presName="LevelOneTextNode" presStyleLbl="node0" presStyleIdx="0" presStyleCnt="2" custLinFactNeighborX="-447" custLinFactNeighborY="-3599">
        <dgm:presLayoutVars>
          <dgm:chPref val="3"/>
        </dgm:presLayoutVars>
      </dgm:prSet>
      <dgm:spPr/>
    </dgm:pt>
    <dgm:pt modelId="{A5A05137-0559-4430-A51D-CE8D4001A46E}" type="pres">
      <dgm:prSet presAssocID="{B2802A1B-87AD-430C-903B-C9E92B0BDE4D}" presName="level2hierChild" presStyleCnt="0"/>
      <dgm:spPr/>
    </dgm:pt>
    <dgm:pt modelId="{6A9857F4-A640-4156-983D-B632BCFB65A7}" type="pres">
      <dgm:prSet presAssocID="{DFE925D8-F199-4536-888D-4FC3F54EC3CA}" presName="conn2-1" presStyleLbl="parChTrans1D2" presStyleIdx="0" presStyleCnt="2"/>
      <dgm:spPr/>
    </dgm:pt>
    <dgm:pt modelId="{B7F51C4D-C05F-404C-BCB0-DA1D9E077804}" type="pres">
      <dgm:prSet presAssocID="{DFE925D8-F199-4536-888D-4FC3F54EC3CA}" presName="connTx" presStyleLbl="parChTrans1D2" presStyleIdx="0" presStyleCnt="2"/>
      <dgm:spPr/>
    </dgm:pt>
    <dgm:pt modelId="{04A00955-4F24-447A-B8F9-DFC4E353809F}" type="pres">
      <dgm:prSet presAssocID="{3206D7E4-35C0-44F4-9789-70EEC201DB19}" presName="root2" presStyleCnt="0"/>
      <dgm:spPr/>
    </dgm:pt>
    <dgm:pt modelId="{FEEF5954-DC8E-4FAD-8948-C5E582CAE8F1}" type="pres">
      <dgm:prSet presAssocID="{3206D7E4-35C0-44F4-9789-70EEC201DB19}" presName="LevelTwoTextNode" presStyleLbl="node2" presStyleIdx="0" presStyleCnt="2">
        <dgm:presLayoutVars>
          <dgm:chPref val="3"/>
        </dgm:presLayoutVars>
      </dgm:prSet>
      <dgm:spPr/>
    </dgm:pt>
    <dgm:pt modelId="{A76E4733-2DD6-4E55-A61C-A0E92E8B8147}" type="pres">
      <dgm:prSet presAssocID="{3206D7E4-35C0-44F4-9789-70EEC201DB19}" presName="level3hierChild" presStyleCnt="0"/>
      <dgm:spPr/>
    </dgm:pt>
    <dgm:pt modelId="{46FD7F20-CD94-41D0-B825-88100315E744}" type="pres">
      <dgm:prSet presAssocID="{95E66142-4972-4F53-BE5E-D18D027BA911}" presName="conn2-1" presStyleLbl="parChTrans1D3" presStyleIdx="0" presStyleCnt="3"/>
      <dgm:spPr/>
    </dgm:pt>
    <dgm:pt modelId="{F4D6D862-242A-4AB5-9336-E7F897046C15}" type="pres">
      <dgm:prSet presAssocID="{95E66142-4972-4F53-BE5E-D18D027BA911}" presName="connTx" presStyleLbl="parChTrans1D3" presStyleIdx="0" presStyleCnt="3"/>
      <dgm:spPr/>
    </dgm:pt>
    <dgm:pt modelId="{4B536016-7C64-4C84-BE35-B7005C83EF19}" type="pres">
      <dgm:prSet presAssocID="{A6E186A1-A3DD-42CF-874D-C76F235AE31A}" presName="root2" presStyleCnt="0"/>
      <dgm:spPr/>
    </dgm:pt>
    <dgm:pt modelId="{36AEF1F7-83CF-4953-96EA-76FCE6C18FAA}" type="pres">
      <dgm:prSet presAssocID="{A6E186A1-A3DD-42CF-874D-C76F235AE31A}" presName="LevelTwoTextNode" presStyleLbl="node3" presStyleIdx="0" presStyleCnt="3" custScaleY="214461">
        <dgm:presLayoutVars>
          <dgm:chPref val="3"/>
        </dgm:presLayoutVars>
      </dgm:prSet>
      <dgm:spPr/>
    </dgm:pt>
    <dgm:pt modelId="{9422E841-3975-472B-9FA0-5E06F883D7D5}" type="pres">
      <dgm:prSet presAssocID="{A6E186A1-A3DD-42CF-874D-C76F235AE31A}" presName="level3hierChild" presStyleCnt="0"/>
      <dgm:spPr/>
    </dgm:pt>
    <dgm:pt modelId="{241CF2C3-CA4A-4336-84B5-4F5D48AE3716}" type="pres">
      <dgm:prSet presAssocID="{00DE1074-00D7-4707-A366-B2559164494A}" presName="conn2-1" presStyleLbl="parChTrans1D4" presStyleIdx="0" presStyleCnt="1"/>
      <dgm:spPr/>
    </dgm:pt>
    <dgm:pt modelId="{599E6ADA-542C-4DAD-8452-7C47110A8FE9}" type="pres">
      <dgm:prSet presAssocID="{00DE1074-00D7-4707-A366-B2559164494A}" presName="connTx" presStyleLbl="parChTrans1D4" presStyleIdx="0" presStyleCnt="1"/>
      <dgm:spPr/>
    </dgm:pt>
    <dgm:pt modelId="{6D3AEE4F-6E31-43F1-88AA-CE7CED71753C}" type="pres">
      <dgm:prSet presAssocID="{CF927BFA-6BF0-4D1E-912A-50F3B876A4F6}" presName="root2" presStyleCnt="0"/>
      <dgm:spPr/>
    </dgm:pt>
    <dgm:pt modelId="{66C9D064-09E1-4325-BC26-A1A46ED12D63}" type="pres">
      <dgm:prSet presAssocID="{CF927BFA-6BF0-4D1E-912A-50F3B876A4F6}" presName="LevelTwoTextNode" presStyleLbl="node4" presStyleIdx="0" presStyleCnt="1" custScaleY="104911" custLinFactNeighborX="380">
        <dgm:presLayoutVars>
          <dgm:chPref val="3"/>
        </dgm:presLayoutVars>
      </dgm:prSet>
      <dgm:spPr/>
    </dgm:pt>
    <dgm:pt modelId="{4EF74DA7-BB1B-4C22-BC63-5C631995F38B}" type="pres">
      <dgm:prSet presAssocID="{CF927BFA-6BF0-4D1E-912A-50F3B876A4F6}" presName="level3hierChild" presStyleCnt="0"/>
      <dgm:spPr/>
    </dgm:pt>
    <dgm:pt modelId="{D16680CD-7D94-49FC-848B-B85B42EAEEA5}" type="pres">
      <dgm:prSet presAssocID="{EDB12F9F-479C-4F6D-9C1E-298ACC335F23}" presName="conn2-1" presStyleLbl="parChTrans1D3" presStyleIdx="1" presStyleCnt="3"/>
      <dgm:spPr/>
    </dgm:pt>
    <dgm:pt modelId="{CF236ACD-8E44-4119-B332-5EAEEAAA7BC4}" type="pres">
      <dgm:prSet presAssocID="{EDB12F9F-479C-4F6D-9C1E-298ACC335F23}" presName="connTx" presStyleLbl="parChTrans1D3" presStyleIdx="1" presStyleCnt="3"/>
      <dgm:spPr/>
    </dgm:pt>
    <dgm:pt modelId="{2B9CBB47-ADB3-4CBE-83BC-9428701B9A8F}" type="pres">
      <dgm:prSet presAssocID="{E720F467-39C3-447B-848A-62FC441026CC}" presName="root2" presStyleCnt="0"/>
      <dgm:spPr/>
    </dgm:pt>
    <dgm:pt modelId="{4E3587FD-E9AB-4285-BE80-5C1312433E3C}" type="pres">
      <dgm:prSet presAssocID="{E720F467-39C3-447B-848A-62FC441026CC}" presName="LevelTwoTextNode" presStyleLbl="node3" presStyleIdx="1" presStyleCnt="3" custScaleY="162138">
        <dgm:presLayoutVars>
          <dgm:chPref val="3"/>
        </dgm:presLayoutVars>
      </dgm:prSet>
      <dgm:spPr/>
    </dgm:pt>
    <dgm:pt modelId="{C10264A0-5D27-49B4-8FD2-585B569827E9}" type="pres">
      <dgm:prSet presAssocID="{E720F467-39C3-447B-848A-62FC441026CC}" presName="level3hierChild" presStyleCnt="0"/>
      <dgm:spPr/>
    </dgm:pt>
    <dgm:pt modelId="{8C1D0053-4BE5-471C-AD22-FFC248A8670B}" type="pres">
      <dgm:prSet presAssocID="{98BC3663-3B8B-4F67-8C40-2024CD13A959}" presName="conn2-1" presStyleLbl="parChTrans1D2" presStyleIdx="1" presStyleCnt="2"/>
      <dgm:spPr/>
    </dgm:pt>
    <dgm:pt modelId="{1DACDF17-41DE-465C-A847-75B29F8BDA0E}" type="pres">
      <dgm:prSet presAssocID="{98BC3663-3B8B-4F67-8C40-2024CD13A959}" presName="connTx" presStyleLbl="parChTrans1D2" presStyleIdx="1" presStyleCnt="2"/>
      <dgm:spPr/>
    </dgm:pt>
    <dgm:pt modelId="{340DBD6A-4469-413E-A785-E425ADFDA421}" type="pres">
      <dgm:prSet presAssocID="{D295A9F4-0091-4D46-BA71-7BA4538770E3}" presName="root2" presStyleCnt="0"/>
      <dgm:spPr/>
    </dgm:pt>
    <dgm:pt modelId="{3E812B21-0969-460E-9449-2F189102A203}" type="pres">
      <dgm:prSet presAssocID="{D295A9F4-0091-4D46-BA71-7BA4538770E3}" presName="LevelTwoTextNode" presStyleLbl="node2" presStyleIdx="1" presStyleCnt="2">
        <dgm:presLayoutVars>
          <dgm:chPref val="3"/>
        </dgm:presLayoutVars>
      </dgm:prSet>
      <dgm:spPr/>
    </dgm:pt>
    <dgm:pt modelId="{98C04E25-4255-4CDC-9E74-0A108F4B3EC3}" type="pres">
      <dgm:prSet presAssocID="{D295A9F4-0091-4D46-BA71-7BA4538770E3}" presName="level3hierChild" presStyleCnt="0"/>
      <dgm:spPr/>
    </dgm:pt>
    <dgm:pt modelId="{14412E47-F02C-4C64-9FBD-F88102CBCB63}" type="pres">
      <dgm:prSet presAssocID="{A26EC290-17DD-44B2-8784-BE37299DD90E}" presName="conn2-1" presStyleLbl="parChTrans1D3" presStyleIdx="2" presStyleCnt="3"/>
      <dgm:spPr/>
    </dgm:pt>
    <dgm:pt modelId="{55BD889B-B10E-471A-B772-022F23F5DCC5}" type="pres">
      <dgm:prSet presAssocID="{A26EC290-17DD-44B2-8784-BE37299DD90E}" presName="connTx" presStyleLbl="parChTrans1D3" presStyleIdx="2" presStyleCnt="3"/>
      <dgm:spPr/>
    </dgm:pt>
    <dgm:pt modelId="{056975CB-8252-4A26-BD24-A4961859CBB7}" type="pres">
      <dgm:prSet presAssocID="{FC562701-76E7-4FDC-8862-A722A5EF7EDA}" presName="root2" presStyleCnt="0"/>
      <dgm:spPr/>
    </dgm:pt>
    <dgm:pt modelId="{C4527DBA-42C7-4915-9158-357CA0469775}" type="pres">
      <dgm:prSet presAssocID="{FC562701-76E7-4FDC-8862-A722A5EF7EDA}" presName="LevelTwoTextNode" presStyleLbl="node3" presStyleIdx="2" presStyleCnt="3" custScaleY="154672">
        <dgm:presLayoutVars>
          <dgm:chPref val="3"/>
        </dgm:presLayoutVars>
      </dgm:prSet>
      <dgm:spPr/>
    </dgm:pt>
    <dgm:pt modelId="{0BB8D696-DAD3-4360-99B8-A4DBA77C82DA}" type="pres">
      <dgm:prSet presAssocID="{FC562701-76E7-4FDC-8862-A722A5EF7EDA}" presName="level3hierChild" presStyleCnt="0"/>
      <dgm:spPr/>
    </dgm:pt>
    <dgm:pt modelId="{62DC1591-A5F0-44F3-8A3A-E2B2E2F5B8AC}" type="pres">
      <dgm:prSet presAssocID="{CE464462-0EA2-4EC4-A85B-FB08B0A44BA4}" presName="root1" presStyleCnt="0"/>
      <dgm:spPr/>
    </dgm:pt>
    <dgm:pt modelId="{D3778EEF-EB98-4561-BC34-7179C94962C6}" type="pres">
      <dgm:prSet presAssocID="{CE464462-0EA2-4EC4-A85B-FB08B0A44BA4}" presName="LevelOneTextNode" presStyleLbl="node0" presStyleIdx="1" presStyleCnt="2">
        <dgm:presLayoutVars>
          <dgm:chPref val="3"/>
        </dgm:presLayoutVars>
      </dgm:prSet>
      <dgm:spPr/>
    </dgm:pt>
    <dgm:pt modelId="{5A006E6C-7DEA-4973-A31F-EA29FEB205E2}" type="pres">
      <dgm:prSet presAssocID="{CE464462-0EA2-4EC4-A85B-FB08B0A44BA4}" presName="level2hierChild" presStyleCnt="0"/>
      <dgm:spPr/>
    </dgm:pt>
  </dgm:ptLst>
  <dgm:cxnLst>
    <dgm:cxn modelId="{90C7770E-3AD7-4B07-A6C2-FB7D02922A0C}" type="presOf" srcId="{CF927BFA-6BF0-4D1E-912A-50F3B876A4F6}" destId="{66C9D064-09E1-4325-BC26-A1A46ED12D63}" srcOrd="0" destOrd="0" presId="urn:microsoft.com/office/officeart/2005/8/layout/hierarchy2"/>
    <dgm:cxn modelId="{A62B3111-9C9A-4039-86B7-3EB25C03326E}" type="presOf" srcId="{00DE1074-00D7-4707-A366-B2559164494A}" destId="{599E6ADA-542C-4DAD-8452-7C47110A8FE9}" srcOrd="1" destOrd="0" presId="urn:microsoft.com/office/officeart/2005/8/layout/hierarchy2"/>
    <dgm:cxn modelId="{16A04C16-ECE1-46C6-A834-1CF85EDB72FE}" type="presOf" srcId="{DFE925D8-F199-4536-888D-4FC3F54EC3CA}" destId="{B7F51C4D-C05F-404C-BCB0-DA1D9E077804}" srcOrd="1" destOrd="0" presId="urn:microsoft.com/office/officeart/2005/8/layout/hierarchy2"/>
    <dgm:cxn modelId="{BB957C26-169D-485D-9A14-32AF804F6091}" type="presOf" srcId="{FC562701-76E7-4FDC-8862-A722A5EF7EDA}" destId="{C4527DBA-42C7-4915-9158-357CA0469775}" srcOrd="0" destOrd="0" presId="urn:microsoft.com/office/officeart/2005/8/layout/hierarchy2"/>
    <dgm:cxn modelId="{E5021327-8B45-4BCD-A8C8-E218219811E4}" srcId="{3206D7E4-35C0-44F4-9789-70EEC201DB19}" destId="{E720F467-39C3-447B-848A-62FC441026CC}" srcOrd="1" destOrd="0" parTransId="{EDB12F9F-479C-4F6D-9C1E-298ACC335F23}" sibTransId="{B7C32768-91C2-4A30-9238-C158523FB821}"/>
    <dgm:cxn modelId="{317CA834-06F5-49FB-A6F7-82F1C249DE68}" type="presOf" srcId="{CE464462-0EA2-4EC4-A85B-FB08B0A44BA4}" destId="{D3778EEF-EB98-4561-BC34-7179C94962C6}" srcOrd="0" destOrd="0" presId="urn:microsoft.com/office/officeart/2005/8/layout/hierarchy2"/>
    <dgm:cxn modelId="{2B17E03B-446F-4025-9D7D-D36A48A83094}" type="presOf" srcId="{00DE1074-00D7-4707-A366-B2559164494A}" destId="{241CF2C3-CA4A-4336-84B5-4F5D48AE3716}" srcOrd="0" destOrd="0" presId="urn:microsoft.com/office/officeart/2005/8/layout/hierarchy2"/>
    <dgm:cxn modelId="{56BF343D-B971-4D19-8BC1-60CFF73F72EB}" type="presOf" srcId="{E720F467-39C3-447B-848A-62FC441026CC}" destId="{4E3587FD-E9AB-4285-BE80-5C1312433E3C}" srcOrd="0" destOrd="0" presId="urn:microsoft.com/office/officeart/2005/8/layout/hierarchy2"/>
    <dgm:cxn modelId="{B75C255B-DA6B-4DBE-BBA0-FD318F49471F}" srcId="{A6E186A1-A3DD-42CF-874D-C76F235AE31A}" destId="{CF927BFA-6BF0-4D1E-912A-50F3B876A4F6}" srcOrd="0" destOrd="0" parTransId="{00DE1074-00D7-4707-A366-B2559164494A}" sibTransId="{68B4E796-37A8-4CF5-9501-790A8A667A58}"/>
    <dgm:cxn modelId="{C72BBE62-2644-44F0-9912-E015C853A9BB}" type="presOf" srcId="{A6E186A1-A3DD-42CF-874D-C76F235AE31A}" destId="{36AEF1F7-83CF-4953-96EA-76FCE6C18FAA}" srcOrd="0" destOrd="0" presId="urn:microsoft.com/office/officeart/2005/8/layout/hierarchy2"/>
    <dgm:cxn modelId="{F8B0D34C-0E9E-40D1-A10D-306CB6964F75}" type="presOf" srcId="{95E66142-4972-4F53-BE5E-D18D027BA911}" destId="{46FD7F20-CD94-41D0-B825-88100315E744}" srcOrd="0" destOrd="0" presId="urn:microsoft.com/office/officeart/2005/8/layout/hierarchy2"/>
    <dgm:cxn modelId="{719B6778-4293-4F9C-A140-CD7F8C002EA4}" srcId="{D295A9F4-0091-4D46-BA71-7BA4538770E3}" destId="{FC562701-76E7-4FDC-8862-A722A5EF7EDA}" srcOrd="0" destOrd="0" parTransId="{A26EC290-17DD-44B2-8784-BE37299DD90E}" sibTransId="{5496321F-E46C-4CAC-8299-71BE4870D7E1}"/>
    <dgm:cxn modelId="{18350759-D8A7-49CC-90AF-7DB0CDF21D5A}" type="presOf" srcId="{3206D7E4-35C0-44F4-9789-70EEC201DB19}" destId="{FEEF5954-DC8E-4FAD-8948-C5E582CAE8F1}" srcOrd="0" destOrd="0" presId="urn:microsoft.com/office/officeart/2005/8/layout/hierarchy2"/>
    <dgm:cxn modelId="{5325FD7D-4C28-4B8E-9FA8-9BAD6CD3C699}" type="presOf" srcId="{A26EC290-17DD-44B2-8784-BE37299DD90E}" destId="{55BD889B-B10E-471A-B772-022F23F5DCC5}" srcOrd="1" destOrd="0" presId="urn:microsoft.com/office/officeart/2005/8/layout/hierarchy2"/>
    <dgm:cxn modelId="{82FC7D81-BB63-4DAA-9D7B-B0810D8F4D0E}" srcId="{B2802A1B-87AD-430C-903B-C9E92B0BDE4D}" destId="{D295A9F4-0091-4D46-BA71-7BA4538770E3}" srcOrd="1" destOrd="0" parTransId="{98BC3663-3B8B-4F67-8C40-2024CD13A959}" sibTransId="{71CCB13D-D685-4B5B-9500-503B1A905819}"/>
    <dgm:cxn modelId="{1B30CD82-D261-48DB-83CB-915159A0D94B}" type="presOf" srcId="{EDB12F9F-479C-4F6D-9C1E-298ACC335F23}" destId="{CF236ACD-8E44-4119-B332-5EAEEAAA7BC4}" srcOrd="1" destOrd="0" presId="urn:microsoft.com/office/officeart/2005/8/layout/hierarchy2"/>
    <dgm:cxn modelId="{9AE6908C-2AB3-4C5C-AAED-D566B11FB9D5}" type="presOf" srcId="{D295A9F4-0091-4D46-BA71-7BA4538770E3}" destId="{3E812B21-0969-460E-9449-2F189102A203}" srcOrd="0" destOrd="0" presId="urn:microsoft.com/office/officeart/2005/8/layout/hierarchy2"/>
    <dgm:cxn modelId="{42F8BA8D-ED2C-40DD-AC58-47862EDC2CE9}" srcId="{17626353-32D0-40D8-B331-8912F67967EB}" destId="{B2802A1B-87AD-430C-903B-C9E92B0BDE4D}" srcOrd="0" destOrd="0" parTransId="{B1ADCD9F-6160-41A0-9FBC-7FE9630403CE}" sibTransId="{25FE1341-5271-4725-BF90-B4A83242CFE6}"/>
    <dgm:cxn modelId="{8F1F5690-C944-4CC5-9402-C08C57F39B49}" type="presOf" srcId="{95E66142-4972-4F53-BE5E-D18D027BA911}" destId="{F4D6D862-242A-4AB5-9336-E7F897046C15}" srcOrd="1" destOrd="0" presId="urn:microsoft.com/office/officeart/2005/8/layout/hierarchy2"/>
    <dgm:cxn modelId="{CEC795A9-78EF-43BD-87F4-5DDBE9FA9E46}" srcId="{3206D7E4-35C0-44F4-9789-70EEC201DB19}" destId="{A6E186A1-A3DD-42CF-874D-C76F235AE31A}" srcOrd="0" destOrd="0" parTransId="{95E66142-4972-4F53-BE5E-D18D027BA911}" sibTransId="{E54420F1-0B4B-4338-874A-7A2D09313620}"/>
    <dgm:cxn modelId="{D4FA3BBD-4C8E-4225-8F54-AADC7E2A703A}" type="presOf" srcId="{B2802A1B-87AD-430C-903B-C9E92B0BDE4D}" destId="{6548ECD0-67B0-4F86-B55F-15411439C3A1}" srcOrd="0" destOrd="0" presId="urn:microsoft.com/office/officeart/2005/8/layout/hierarchy2"/>
    <dgm:cxn modelId="{3E8BAFBE-0D56-4CFB-B6AD-4918207A8A3F}" type="presOf" srcId="{98BC3663-3B8B-4F67-8C40-2024CD13A959}" destId="{1DACDF17-41DE-465C-A847-75B29F8BDA0E}" srcOrd="1" destOrd="0" presId="urn:microsoft.com/office/officeart/2005/8/layout/hierarchy2"/>
    <dgm:cxn modelId="{9DDEBFBE-262A-42CA-A9F7-26529BA1819F}" type="presOf" srcId="{A26EC290-17DD-44B2-8784-BE37299DD90E}" destId="{14412E47-F02C-4C64-9FBD-F88102CBCB63}" srcOrd="0" destOrd="0" presId="urn:microsoft.com/office/officeart/2005/8/layout/hierarchy2"/>
    <dgm:cxn modelId="{C82D00CC-7CD9-4284-AA3A-19E8538481A6}" type="presOf" srcId="{EDB12F9F-479C-4F6D-9C1E-298ACC335F23}" destId="{D16680CD-7D94-49FC-848B-B85B42EAEEA5}" srcOrd="0" destOrd="0" presId="urn:microsoft.com/office/officeart/2005/8/layout/hierarchy2"/>
    <dgm:cxn modelId="{4B5CD0CD-727B-4459-B49E-3BA7DF4F45AB}" srcId="{17626353-32D0-40D8-B331-8912F67967EB}" destId="{CE464462-0EA2-4EC4-A85B-FB08B0A44BA4}" srcOrd="1" destOrd="0" parTransId="{108C22C7-F53D-45C0-9F14-EE424B681CFA}" sibTransId="{B725A9E8-B781-4D6C-95A6-D713CF1A27F1}"/>
    <dgm:cxn modelId="{E1CB86CF-B075-4D3A-AA44-E600DD165072}" type="presOf" srcId="{98BC3663-3B8B-4F67-8C40-2024CD13A959}" destId="{8C1D0053-4BE5-471C-AD22-FFC248A8670B}" srcOrd="0" destOrd="0" presId="urn:microsoft.com/office/officeart/2005/8/layout/hierarchy2"/>
    <dgm:cxn modelId="{991906E4-8A93-482C-805D-494B7A431B17}" srcId="{B2802A1B-87AD-430C-903B-C9E92B0BDE4D}" destId="{3206D7E4-35C0-44F4-9789-70EEC201DB19}" srcOrd="0" destOrd="0" parTransId="{DFE925D8-F199-4536-888D-4FC3F54EC3CA}" sibTransId="{FB37DF8A-D92E-4F84-B9EA-7F8F41E6AC3C}"/>
    <dgm:cxn modelId="{6172F5EE-BE41-44FE-A5C7-58A4C4BDFF6F}" type="presOf" srcId="{DFE925D8-F199-4536-888D-4FC3F54EC3CA}" destId="{6A9857F4-A640-4156-983D-B632BCFB65A7}" srcOrd="0" destOrd="0" presId="urn:microsoft.com/office/officeart/2005/8/layout/hierarchy2"/>
    <dgm:cxn modelId="{DD24E1FF-CA77-429A-B5B4-3A8349976B59}" type="presOf" srcId="{17626353-32D0-40D8-B331-8912F67967EB}" destId="{4B27B3B1-A7B3-4789-982C-280D743F955E}" srcOrd="0" destOrd="0" presId="urn:microsoft.com/office/officeart/2005/8/layout/hierarchy2"/>
    <dgm:cxn modelId="{059021EE-BC06-483C-83AA-B5B5D11B0FDF}" type="presParOf" srcId="{4B27B3B1-A7B3-4789-982C-280D743F955E}" destId="{18242477-D5DD-4732-B67C-D4F6C8465050}" srcOrd="0" destOrd="0" presId="urn:microsoft.com/office/officeart/2005/8/layout/hierarchy2"/>
    <dgm:cxn modelId="{539B3D12-E067-4B26-88E9-A29A0B6C476B}" type="presParOf" srcId="{18242477-D5DD-4732-B67C-D4F6C8465050}" destId="{6548ECD0-67B0-4F86-B55F-15411439C3A1}" srcOrd="0" destOrd="0" presId="urn:microsoft.com/office/officeart/2005/8/layout/hierarchy2"/>
    <dgm:cxn modelId="{BB78D10E-972B-406D-B9D2-063373C2D5C6}" type="presParOf" srcId="{18242477-D5DD-4732-B67C-D4F6C8465050}" destId="{A5A05137-0559-4430-A51D-CE8D4001A46E}" srcOrd="1" destOrd="0" presId="urn:microsoft.com/office/officeart/2005/8/layout/hierarchy2"/>
    <dgm:cxn modelId="{024E3009-A089-4A7E-B31C-9B9C7689F737}" type="presParOf" srcId="{A5A05137-0559-4430-A51D-CE8D4001A46E}" destId="{6A9857F4-A640-4156-983D-B632BCFB65A7}" srcOrd="0" destOrd="0" presId="urn:microsoft.com/office/officeart/2005/8/layout/hierarchy2"/>
    <dgm:cxn modelId="{7BD8BF3D-3E69-4C3B-97A0-FE8401624544}" type="presParOf" srcId="{6A9857F4-A640-4156-983D-B632BCFB65A7}" destId="{B7F51C4D-C05F-404C-BCB0-DA1D9E077804}" srcOrd="0" destOrd="0" presId="urn:microsoft.com/office/officeart/2005/8/layout/hierarchy2"/>
    <dgm:cxn modelId="{F7A9E62F-D45D-4A68-BD36-D1D8CF94E3E7}" type="presParOf" srcId="{A5A05137-0559-4430-A51D-CE8D4001A46E}" destId="{04A00955-4F24-447A-B8F9-DFC4E353809F}" srcOrd="1" destOrd="0" presId="urn:microsoft.com/office/officeart/2005/8/layout/hierarchy2"/>
    <dgm:cxn modelId="{4710CEFA-E76D-4391-B2D6-59B797D862DC}" type="presParOf" srcId="{04A00955-4F24-447A-B8F9-DFC4E353809F}" destId="{FEEF5954-DC8E-4FAD-8948-C5E582CAE8F1}" srcOrd="0" destOrd="0" presId="urn:microsoft.com/office/officeart/2005/8/layout/hierarchy2"/>
    <dgm:cxn modelId="{D9239BEA-D052-4D16-8A56-DC2E83C29DF3}" type="presParOf" srcId="{04A00955-4F24-447A-B8F9-DFC4E353809F}" destId="{A76E4733-2DD6-4E55-A61C-A0E92E8B8147}" srcOrd="1" destOrd="0" presId="urn:microsoft.com/office/officeart/2005/8/layout/hierarchy2"/>
    <dgm:cxn modelId="{B7D413F2-6413-4D39-BCBE-B581B1C9E6D0}" type="presParOf" srcId="{A76E4733-2DD6-4E55-A61C-A0E92E8B8147}" destId="{46FD7F20-CD94-41D0-B825-88100315E744}" srcOrd="0" destOrd="0" presId="urn:microsoft.com/office/officeart/2005/8/layout/hierarchy2"/>
    <dgm:cxn modelId="{9A914899-AFBD-4429-AA9E-4E3943FC419A}" type="presParOf" srcId="{46FD7F20-CD94-41D0-B825-88100315E744}" destId="{F4D6D862-242A-4AB5-9336-E7F897046C15}" srcOrd="0" destOrd="0" presId="urn:microsoft.com/office/officeart/2005/8/layout/hierarchy2"/>
    <dgm:cxn modelId="{BE5BE615-88FE-4CE1-855E-FAB42D3B4B41}" type="presParOf" srcId="{A76E4733-2DD6-4E55-A61C-A0E92E8B8147}" destId="{4B536016-7C64-4C84-BE35-B7005C83EF19}" srcOrd="1" destOrd="0" presId="urn:microsoft.com/office/officeart/2005/8/layout/hierarchy2"/>
    <dgm:cxn modelId="{79378EDB-A9F9-44FF-8B3A-7E14B211C450}" type="presParOf" srcId="{4B536016-7C64-4C84-BE35-B7005C83EF19}" destId="{36AEF1F7-83CF-4953-96EA-76FCE6C18FAA}" srcOrd="0" destOrd="0" presId="urn:microsoft.com/office/officeart/2005/8/layout/hierarchy2"/>
    <dgm:cxn modelId="{E9F492C6-0E32-4A3F-83D4-40BB6ED72999}" type="presParOf" srcId="{4B536016-7C64-4C84-BE35-B7005C83EF19}" destId="{9422E841-3975-472B-9FA0-5E06F883D7D5}" srcOrd="1" destOrd="0" presId="urn:microsoft.com/office/officeart/2005/8/layout/hierarchy2"/>
    <dgm:cxn modelId="{D7885896-A578-4F3D-9671-D2E69B53FB8C}" type="presParOf" srcId="{9422E841-3975-472B-9FA0-5E06F883D7D5}" destId="{241CF2C3-CA4A-4336-84B5-4F5D48AE3716}" srcOrd="0" destOrd="0" presId="urn:microsoft.com/office/officeart/2005/8/layout/hierarchy2"/>
    <dgm:cxn modelId="{525FA9DE-F677-4B55-9E8A-5DF2E16727D6}" type="presParOf" srcId="{241CF2C3-CA4A-4336-84B5-4F5D48AE3716}" destId="{599E6ADA-542C-4DAD-8452-7C47110A8FE9}" srcOrd="0" destOrd="0" presId="urn:microsoft.com/office/officeart/2005/8/layout/hierarchy2"/>
    <dgm:cxn modelId="{89A94691-D3BA-4926-8081-BEF94468D6F9}" type="presParOf" srcId="{9422E841-3975-472B-9FA0-5E06F883D7D5}" destId="{6D3AEE4F-6E31-43F1-88AA-CE7CED71753C}" srcOrd="1" destOrd="0" presId="urn:microsoft.com/office/officeart/2005/8/layout/hierarchy2"/>
    <dgm:cxn modelId="{251941DC-A8E3-4BFA-B4EA-413DF5CB79A5}" type="presParOf" srcId="{6D3AEE4F-6E31-43F1-88AA-CE7CED71753C}" destId="{66C9D064-09E1-4325-BC26-A1A46ED12D63}" srcOrd="0" destOrd="0" presId="urn:microsoft.com/office/officeart/2005/8/layout/hierarchy2"/>
    <dgm:cxn modelId="{265EFCC4-B102-4BCA-8925-1BFA660E3059}" type="presParOf" srcId="{6D3AEE4F-6E31-43F1-88AA-CE7CED71753C}" destId="{4EF74DA7-BB1B-4C22-BC63-5C631995F38B}" srcOrd="1" destOrd="0" presId="urn:microsoft.com/office/officeart/2005/8/layout/hierarchy2"/>
    <dgm:cxn modelId="{19CABD79-69DE-4DE9-8AC1-810ABC56C1F3}" type="presParOf" srcId="{A76E4733-2DD6-4E55-A61C-A0E92E8B8147}" destId="{D16680CD-7D94-49FC-848B-B85B42EAEEA5}" srcOrd="2" destOrd="0" presId="urn:microsoft.com/office/officeart/2005/8/layout/hierarchy2"/>
    <dgm:cxn modelId="{F2A53FC9-71FA-4600-BA04-49541D77F4FA}" type="presParOf" srcId="{D16680CD-7D94-49FC-848B-B85B42EAEEA5}" destId="{CF236ACD-8E44-4119-B332-5EAEEAAA7BC4}" srcOrd="0" destOrd="0" presId="urn:microsoft.com/office/officeart/2005/8/layout/hierarchy2"/>
    <dgm:cxn modelId="{3B0F4D3B-15D9-410D-B31A-4743FEC768CF}" type="presParOf" srcId="{A76E4733-2DD6-4E55-A61C-A0E92E8B8147}" destId="{2B9CBB47-ADB3-4CBE-83BC-9428701B9A8F}" srcOrd="3" destOrd="0" presId="urn:microsoft.com/office/officeart/2005/8/layout/hierarchy2"/>
    <dgm:cxn modelId="{F5858FB9-5A01-459D-AC84-EC0169734DF4}" type="presParOf" srcId="{2B9CBB47-ADB3-4CBE-83BC-9428701B9A8F}" destId="{4E3587FD-E9AB-4285-BE80-5C1312433E3C}" srcOrd="0" destOrd="0" presId="urn:microsoft.com/office/officeart/2005/8/layout/hierarchy2"/>
    <dgm:cxn modelId="{DF4FB9A9-EAAE-4C83-91EB-A4F97E6CA850}" type="presParOf" srcId="{2B9CBB47-ADB3-4CBE-83BC-9428701B9A8F}" destId="{C10264A0-5D27-49B4-8FD2-585B569827E9}" srcOrd="1" destOrd="0" presId="urn:microsoft.com/office/officeart/2005/8/layout/hierarchy2"/>
    <dgm:cxn modelId="{15399DD1-59F4-4CB5-BCD5-BCF975E48CE3}" type="presParOf" srcId="{A5A05137-0559-4430-A51D-CE8D4001A46E}" destId="{8C1D0053-4BE5-471C-AD22-FFC248A8670B}" srcOrd="2" destOrd="0" presId="urn:microsoft.com/office/officeart/2005/8/layout/hierarchy2"/>
    <dgm:cxn modelId="{7D55350F-E690-4ED9-87A9-E2755B35B118}" type="presParOf" srcId="{8C1D0053-4BE5-471C-AD22-FFC248A8670B}" destId="{1DACDF17-41DE-465C-A847-75B29F8BDA0E}" srcOrd="0" destOrd="0" presId="urn:microsoft.com/office/officeart/2005/8/layout/hierarchy2"/>
    <dgm:cxn modelId="{0317A35E-B8A6-46F9-8BE3-6853ED2A3154}" type="presParOf" srcId="{A5A05137-0559-4430-A51D-CE8D4001A46E}" destId="{340DBD6A-4469-413E-A785-E425ADFDA421}" srcOrd="3" destOrd="0" presId="urn:microsoft.com/office/officeart/2005/8/layout/hierarchy2"/>
    <dgm:cxn modelId="{FA87DAA6-2391-44EC-9115-FDE5BB1C4BFC}" type="presParOf" srcId="{340DBD6A-4469-413E-A785-E425ADFDA421}" destId="{3E812B21-0969-460E-9449-2F189102A203}" srcOrd="0" destOrd="0" presId="urn:microsoft.com/office/officeart/2005/8/layout/hierarchy2"/>
    <dgm:cxn modelId="{67172ED0-C825-4366-8CAA-8592799E07FC}" type="presParOf" srcId="{340DBD6A-4469-413E-A785-E425ADFDA421}" destId="{98C04E25-4255-4CDC-9E74-0A108F4B3EC3}" srcOrd="1" destOrd="0" presId="urn:microsoft.com/office/officeart/2005/8/layout/hierarchy2"/>
    <dgm:cxn modelId="{9742921A-2910-450E-8521-D295CEB90703}" type="presParOf" srcId="{98C04E25-4255-4CDC-9E74-0A108F4B3EC3}" destId="{14412E47-F02C-4C64-9FBD-F88102CBCB63}" srcOrd="0" destOrd="0" presId="urn:microsoft.com/office/officeart/2005/8/layout/hierarchy2"/>
    <dgm:cxn modelId="{124EF680-D506-482B-AE8A-147377709934}" type="presParOf" srcId="{14412E47-F02C-4C64-9FBD-F88102CBCB63}" destId="{55BD889B-B10E-471A-B772-022F23F5DCC5}" srcOrd="0" destOrd="0" presId="urn:microsoft.com/office/officeart/2005/8/layout/hierarchy2"/>
    <dgm:cxn modelId="{78DEDE31-BF6E-491C-BED4-DF639A65E37B}" type="presParOf" srcId="{98C04E25-4255-4CDC-9E74-0A108F4B3EC3}" destId="{056975CB-8252-4A26-BD24-A4961859CBB7}" srcOrd="1" destOrd="0" presId="urn:microsoft.com/office/officeart/2005/8/layout/hierarchy2"/>
    <dgm:cxn modelId="{E3CB3B98-3049-4EE4-B3F9-AE86EF1C09FD}" type="presParOf" srcId="{056975CB-8252-4A26-BD24-A4961859CBB7}" destId="{C4527DBA-42C7-4915-9158-357CA0469775}" srcOrd="0" destOrd="0" presId="urn:microsoft.com/office/officeart/2005/8/layout/hierarchy2"/>
    <dgm:cxn modelId="{A1A5B06A-55E5-4071-9488-06C4148BC49D}" type="presParOf" srcId="{056975CB-8252-4A26-BD24-A4961859CBB7}" destId="{0BB8D696-DAD3-4360-99B8-A4DBA77C82DA}" srcOrd="1" destOrd="0" presId="urn:microsoft.com/office/officeart/2005/8/layout/hierarchy2"/>
    <dgm:cxn modelId="{972D8A03-F3CD-4394-8D05-F7A7DF1B6E51}" type="presParOf" srcId="{4B27B3B1-A7B3-4789-982C-280D743F955E}" destId="{62DC1591-A5F0-44F3-8A3A-E2B2E2F5B8AC}" srcOrd="1" destOrd="0" presId="urn:microsoft.com/office/officeart/2005/8/layout/hierarchy2"/>
    <dgm:cxn modelId="{F9A0D40D-3D1B-43EE-B3F1-F30293F3869D}" type="presParOf" srcId="{62DC1591-A5F0-44F3-8A3A-E2B2E2F5B8AC}" destId="{D3778EEF-EB98-4561-BC34-7179C94962C6}" srcOrd="0" destOrd="0" presId="urn:microsoft.com/office/officeart/2005/8/layout/hierarchy2"/>
    <dgm:cxn modelId="{FFB3105F-CDB5-4240-8D0B-E2BBD1E90501}" type="presParOf" srcId="{62DC1591-A5F0-44F3-8A3A-E2B2E2F5B8AC}" destId="{5A006E6C-7DEA-4973-A31F-EA29FEB205E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2E81B-E7AC-4656-B0D5-BFEBCE7060CB}">
      <dsp:nvSpPr>
        <dsp:cNvPr id="0" name=""/>
        <dsp:cNvSpPr/>
      </dsp:nvSpPr>
      <dsp:spPr>
        <a:xfrm>
          <a:off x="6163" y="322"/>
          <a:ext cx="9131673" cy="7965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1" kern="1200"/>
            <a:t>COMITÉ DIRECTIVO</a:t>
          </a:r>
        </a:p>
        <a:p>
          <a:pPr marL="0" lvl="0" indent="0" algn="ctr" defTabSz="533400">
            <a:lnSpc>
              <a:spcPct val="90000"/>
            </a:lnSpc>
            <a:spcBef>
              <a:spcPct val="0"/>
            </a:spcBef>
            <a:spcAft>
              <a:spcPct val="35000"/>
            </a:spcAft>
            <a:buNone/>
          </a:pPr>
          <a:r>
            <a:rPr lang="es-CO" sz="1200" kern="1200"/>
            <a:t>Sergio Jordan-VP Financiero- SAE/Antonio Olaya-Jefe Oficina Gestión de la Información-SAE</a:t>
          </a:r>
        </a:p>
        <a:p>
          <a:pPr marL="0" lvl="0" indent="0" algn="ctr" defTabSz="533400">
            <a:lnSpc>
              <a:spcPct val="90000"/>
            </a:lnSpc>
            <a:spcBef>
              <a:spcPct val="0"/>
            </a:spcBef>
            <a:spcAft>
              <a:spcPct val="35000"/>
            </a:spcAft>
            <a:buNone/>
          </a:pPr>
          <a:r>
            <a:rPr lang="es-CO" sz="1200" kern="1200"/>
            <a:t>Humberto Espinosa-</a:t>
          </a:r>
          <a:r>
            <a:rPr lang="es-CO" sz="1200" kern="1200" err="1"/>
            <a:t>Gte</a:t>
          </a:r>
          <a:r>
            <a:rPr lang="es-CO" sz="1200" kern="1200"/>
            <a:t> SEVEN/Javier Neira-</a:t>
          </a:r>
          <a:r>
            <a:rPr lang="es-CO" sz="1200" kern="1200" err="1"/>
            <a:t>Gte</a:t>
          </a:r>
          <a:r>
            <a:rPr lang="es-CO" sz="1200" kern="1200"/>
            <a:t> KACTUS/Claudia Alejandra Guzmán-Gerente Implantación SEVEN ERP/Javier Castro-Gerente Implantación  KACTUS/Nancy Álvarez-PMO Digital </a:t>
          </a:r>
          <a:r>
            <a:rPr lang="es-CO" sz="1200" kern="1200" err="1"/>
            <a:t>Ware</a:t>
          </a:r>
          <a:endParaRPr lang="es-CO" sz="1200" kern="1200"/>
        </a:p>
      </dsp:txBody>
      <dsp:txXfrm>
        <a:off x="29493" y="23652"/>
        <a:ext cx="9085013" cy="749899"/>
      </dsp:txXfrm>
    </dsp:sp>
    <dsp:sp modelId="{81C8780F-6315-4B98-9199-E426ED54D048}">
      <dsp:nvSpPr>
        <dsp:cNvPr id="0" name=""/>
        <dsp:cNvSpPr/>
      </dsp:nvSpPr>
      <dsp:spPr>
        <a:xfrm>
          <a:off x="15076" y="962402"/>
          <a:ext cx="4799048" cy="539061"/>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Gerente de Proyecto </a:t>
          </a:r>
          <a:r>
            <a:rPr lang="es-CO" sz="1200" kern="1200" err="1"/>
            <a:t>DigitalWare</a:t>
          </a:r>
          <a:endParaRPr lang="es-CO" sz="1200" kern="1200"/>
        </a:p>
        <a:p>
          <a:pPr marL="0" lvl="0" indent="0" algn="ctr" defTabSz="533400">
            <a:lnSpc>
              <a:spcPct val="90000"/>
            </a:lnSpc>
            <a:spcBef>
              <a:spcPct val="0"/>
            </a:spcBef>
            <a:spcAft>
              <a:spcPct val="35000"/>
            </a:spcAft>
            <a:buNone/>
          </a:pPr>
          <a:r>
            <a:rPr lang="es-CO" sz="1200" kern="1200"/>
            <a:t>Aura Elena Espinosa R</a:t>
          </a:r>
        </a:p>
      </dsp:txBody>
      <dsp:txXfrm>
        <a:off x="30865" y="978191"/>
        <a:ext cx="4767470" cy="507483"/>
      </dsp:txXfrm>
    </dsp:sp>
    <dsp:sp modelId="{40B628FD-6F7F-412A-92C2-ABEDCE2536B9}">
      <dsp:nvSpPr>
        <dsp:cNvPr id="0" name=""/>
        <dsp:cNvSpPr/>
      </dsp:nvSpPr>
      <dsp:spPr>
        <a:xfrm>
          <a:off x="15310" y="1666985"/>
          <a:ext cx="722718"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err="1"/>
            <a:t>Sizing</a:t>
          </a:r>
          <a:r>
            <a:rPr lang="es-CO" sz="1200" kern="1200"/>
            <a:t>- (Configuración /Instalación)Carlos Cantor</a:t>
          </a:r>
        </a:p>
      </dsp:txBody>
      <dsp:txXfrm>
        <a:off x="36478" y="1688153"/>
        <a:ext cx="680382" cy="1633537"/>
      </dsp:txXfrm>
    </dsp:sp>
    <dsp:sp modelId="{312F344E-C1DF-4CDF-BCF4-8C35B3F69796}">
      <dsp:nvSpPr>
        <dsp:cNvPr id="0" name=""/>
        <dsp:cNvSpPr/>
      </dsp:nvSpPr>
      <dsp:spPr>
        <a:xfrm>
          <a:off x="15325"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Carlos Cantor</a:t>
          </a:r>
        </a:p>
      </dsp:txBody>
      <dsp:txXfrm>
        <a:off x="25799" y="3518853"/>
        <a:ext cx="336656" cy="1654925"/>
      </dsp:txXfrm>
    </dsp:sp>
    <dsp:sp modelId="{424357CB-C3CF-4E49-93DC-37E0EE65042F}">
      <dsp:nvSpPr>
        <dsp:cNvPr id="0" name=""/>
        <dsp:cNvSpPr/>
      </dsp:nvSpPr>
      <dsp:spPr>
        <a:xfrm>
          <a:off x="380409"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Alexander González</a:t>
          </a:r>
        </a:p>
      </dsp:txBody>
      <dsp:txXfrm>
        <a:off x="390883" y="3518853"/>
        <a:ext cx="336656" cy="1654925"/>
      </dsp:txXfrm>
    </dsp:sp>
    <dsp:sp modelId="{6D837002-D0AB-40A1-9D6E-9B0FD80E9C0C}">
      <dsp:nvSpPr>
        <dsp:cNvPr id="0" name=""/>
        <dsp:cNvSpPr/>
      </dsp:nvSpPr>
      <dsp:spPr>
        <a:xfrm>
          <a:off x="752989" y="1666985"/>
          <a:ext cx="722718"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 Consultores Gestión Humana</a:t>
          </a:r>
        </a:p>
      </dsp:txBody>
      <dsp:txXfrm>
        <a:off x="774157" y="1688153"/>
        <a:ext cx="680382" cy="1633537"/>
      </dsp:txXfrm>
    </dsp:sp>
    <dsp:sp modelId="{4210B172-9E6C-4E92-8F11-03A8AC03905C}">
      <dsp:nvSpPr>
        <dsp:cNvPr id="0" name=""/>
        <dsp:cNvSpPr/>
      </dsp:nvSpPr>
      <dsp:spPr>
        <a:xfrm>
          <a:off x="753004"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Hoffman Jiménez (F)</a:t>
          </a:r>
        </a:p>
      </dsp:txBody>
      <dsp:txXfrm>
        <a:off x="763478" y="3518853"/>
        <a:ext cx="336656" cy="1654925"/>
      </dsp:txXfrm>
    </dsp:sp>
    <dsp:sp modelId="{D5E17530-7DBF-4F14-ABF6-E0E3F707F565}">
      <dsp:nvSpPr>
        <dsp:cNvPr id="0" name=""/>
        <dsp:cNvSpPr/>
      </dsp:nvSpPr>
      <dsp:spPr>
        <a:xfrm>
          <a:off x="1118088"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Luis Alfonso Mayorga (T)</a:t>
          </a:r>
        </a:p>
      </dsp:txBody>
      <dsp:txXfrm>
        <a:off x="1128562" y="3518853"/>
        <a:ext cx="336656" cy="1654925"/>
      </dsp:txXfrm>
    </dsp:sp>
    <dsp:sp modelId="{82A0D93E-EF4F-4365-9CED-4C6B5140A6CC}">
      <dsp:nvSpPr>
        <dsp:cNvPr id="0" name=""/>
        <dsp:cNvSpPr/>
      </dsp:nvSpPr>
      <dsp:spPr>
        <a:xfrm>
          <a:off x="1490668" y="1666985"/>
          <a:ext cx="722718"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Consultores Financieros</a:t>
          </a:r>
        </a:p>
      </dsp:txBody>
      <dsp:txXfrm>
        <a:off x="1511836" y="1688153"/>
        <a:ext cx="680382" cy="1633537"/>
      </dsp:txXfrm>
    </dsp:sp>
    <dsp:sp modelId="{B457D064-8E58-4FCF-A25F-736C87E9CFAA}">
      <dsp:nvSpPr>
        <dsp:cNvPr id="0" name=""/>
        <dsp:cNvSpPr/>
      </dsp:nvSpPr>
      <dsp:spPr>
        <a:xfrm>
          <a:off x="1490683"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Claudia Patricia </a:t>
          </a:r>
          <a:r>
            <a:rPr lang="es-CO" sz="1200" kern="1200" err="1"/>
            <a:t>Sànchez</a:t>
          </a:r>
          <a:r>
            <a:rPr lang="es-CO" sz="1200" kern="1200"/>
            <a:t>(F)</a:t>
          </a:r>
        </a:p>
      </dsp:txBody>
      <dsp:txXfrm>
        <a:off x="1501157" y="3518853"/>
        <a:ext cx="336656" cy="1654925"/>
      </dsp:txXfrm>
    </dsp:sp>
    <dsp:sp modelId="{A3489EC5-3EE0-4225-A6EA-A9ABC8A56178}">
      <dsp:nvSpPr>
        <dsp:cNvPr id="0" name=""/>
        <dsp:cNvSpPr/>
      </dsp:nvSpPr>
      <dsp:spPr>
        <a:xfrm>
          <a:off x="1855767"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Elkin Yesid </a:t>
          </a:r>
          <a:r>
            <a:rPr lang="es-CO" sz="1200" kern="1200" err="1"/>
            <a:t>Ramìrez</a:t>
          </a:r>
          <a:r>
            <a:rPr lang="es-CO" sz="1200" kern="1200"/>
            <a:t>(T)</a:t>
          </a:r>
        </a:p>
      </dsp:txBody>
      <dsp:txXfrm>
        <a:off x="1866241" y="3518853"/>
        <a:ext cx="336656" cy="1654925"/>
      </dsp:txXfrm>
    </dsp:sp>
    <dsp:sp modelId="{62366DE3-B6F3-439C-A5CF-891739630FE7}">
      <dsp:nvSpPr>
        <dsp:cNvPr id="0" name=""/>
        <dsp:cNvSpPr/>
      </dsp:nvSpPr>
      <dsp:spPr>
        <a:xfrm>
          <a:off x="2228347" y="1666985"/>
          <a:ext cx="722718"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Consultores Administrativos-Comerciales</a:t>
          </a:r>
        </a:p>
      </dsp:txBody>
      <dsp:txXfrm>
        <a:off x="2249515" y="1688153"/>
        <a:ext cx="680382" cy="1633537"/>
      </dsp:txXfrm>
    </dsp:sp>
    <dsp:sp modelId="{F9E7C9C2-E8E2-462B-9115-2D1941686519}">
      <dsp:nvSpPr>
        <dsp:cNvPr id="0" name=""/>
        <dsp:cNvSpPr/>
      </dsp:nvSpPr>
      <dsp:spPr>
        <a:xfrm>
          <a:off x="2228362"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Luz Dary Jurado (F)</a:t>
          </a:r>
        </a:p>
      </dsp:txBody>
      <dsp:txXfrm>
        <a:off x="2238836" y="3518853"/>
        <a:ext cx="336656" cy="1654925"/>
      </dsp:txXfrm>
    </dsp:sp>
    <dsp:sp modelId="{14243DE3-260B-4A99-9B88-3E6838949D79}">
      <dsp:nvSpPr>
        <dsp:cNvPr id="0" name=""/>
        <dsp:cNvSpPr/>
      </dsp:nvSpPr>
      <dsp:spPr>
        <a:xfrm>
          <a:off x="2593446"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Jacqueline Quintero(T)</a:t>
          </a:r>
        </a:p>
      </dsp:txBody>
      <dsp:txXfrm>
        <a:off x="2603920" y="3518853"/>
        <a:ext cx="336656" cy="1654925"/>
      </dsp:txXfrm>
    </dsp:sp>
    <dsp:sp modelId="{DEEBF700-3CFC-4032-BA81-3A007E667802}">
      <dsp:nvSpPr>
        <dsp:cNvPr id="0" name=""/>
        <dsp:cNvSpPr/>
      </dsp:nvSpPr>
      <dsp:spPr>
        <a:xfrm>
          <a:off x="2966026" y="1666985"/>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Consultor Técnico Integración</a:t>
          </a:r>
        </a:p>
      </dsp:txBody>
      <dsp:txXfrm>
        <a:off x="2976500" y="1677459"/>
        <a:ext cx="336656" cy="1654925"/>
      </dsp:txXfrm>
    </dsp:sp>
    <dsp:sp modelId="{407EAB19-BAA7-4314-8C4E-93EB74A82211}">
      <dsp:nvSpPr>
        <dsp:cNvPr id="0" name=""/>
        <dsp:cNvSpPr/>
      </dsp:nvSpPr>
      <dsp:spPr>
        <a:xfrm>
          <a:off x="2966026"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err="1"/>
            <a:t>Andres</a:t>
          </a:r>
          <a:r>
            <a:rPr lang="es-CO" sz="1200" kern="1200"/>
            <a:t> </a:t>
          </a:r>
          <a:r>
            <a:rPr lang="es-CO" sz="1200" kern="1200" err="1"/>
            <a:t>Alquichides</a:t>
          </a:r>
          <a:endParaRPr lang="es-CO" sz="1200" kern="1200"/>
        </a:p>
      </dsp:txBody>
      <dsp:txXfrm>
        <a:off x="2976500" y="3518853"/>
        <a:ext cx="336656" cy="1654925"/>
      </dsp:txXfrm>
    </dsp:sp>
    <dsp:sp modelId="{FD8C928E-4C12-40EE-BFE4-60AA9E8E9025}">
      <dsp:nvSpPr>
        <dsp:cNvPr id="0" name=""/>
        <dsp:cNvSpPr/>
      </dsp:nvSpPr>
      <dsp:spPr>
        <a:xfrm>
          <a:off x="3338591" y="1666985"/>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Consultor Gestión del Cambio</a:t>
          </a:r>
        </a:p>
      </dsp:txBody>
      <dsp:txXfrm>
        <a:off x="3349065" y="1677459"/>
        <a:ext cx="336656" cy="1654925"/>
      </dsp:txXfrm>
    </dsp:sp>
    <dsp:sp modelId="{40ED1A4B-F363-457A-9494-2FBBE8891FD9}">
      <dsp:nvSpPr>
        <dsp:cNvPr id="0" name=""/>
        <dsp:cNvSpPr/>
      </dsp:nvSpPr>
      <dsp:spPr>
        <a:xfrm>
          <a:off x="3338591"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Andrea </a:t>
          </a:r>
          <a:r>
            <a:rPr lang="es-CO" sz="1200" kern="1200" err="1"/>
            <a:t>Benitez</a:t>
          </a:r>
          <a:endParaRPr lang="es-CO" sz="1200" kern="1200"/>
        </a:p>
      </dsp:txBody>
      <dsp:txXfrm>
        <a:off x="3349065" y="3518853"/>
        <a:ext cx="336656" cy="1654925"/>
      </dsp:txXfrm>
    </dsp:sp>
    <dsp:sp modelId="{B044C1BD-85DB-46BA-B61A-A92880A59810}">
      <dsp:nvSpPr>
        <dsp:cNvPr id="0" name=""/>
        <dsp:cNvSpPr/>
      </dsp:nvSpPr>
      <dsp:spPr>
        <a:xfrm>
          <a:off x="3711156" y="1666985"/>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Consultor Inteligencia de Negocios</a:t>
          </a:r>
        </a:p>
      </dsp:txBody>
      <dsp:txXfrm>
        <a:off x="3721630" y="1677459"/>
        <a:ext cx="336656" cy="1654925"/>
      </dsp:txXfrm>
    </dsp:sp>
    <dsp:sp modelId="{43311729-3F2B-42C3-8B4C-67A3930CE263}">
      <dsp:nvSpPr>
        <dsp:cNvPr id="0" name=""/>
        <dsp:cNvSpPr/>
      </dsp:nvSpPr>
      <dsp:spPr>
        <a:xfrm>
          <a:off x="3711156"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Edgar Aguilera</a:t>
          </a:r>
        </a:p>
      </dsp:txBody>
      <dsp:txXfrm>
        <a:off x="3721630" y="3518853"/>
        <a:ext cx="336656" cy="1654925"/>
      </dsp:txXfrm>
    </dsp:sp>
    <dsp:sp modelId="{7FEDDDFC-5F19-48D0-AD57-46F8969FCAEA}">
      <dsp:nvSpPr>
        <dsp:cNvPr id="0" name=""/>
        <dsp:cNvSpPr/>
      </dsp:nvSpPr>
      <dsp:spPr>
        <a:xfrm>
          <a:off x="4083721" y="1666985"/>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Q.A</a:t>
          </a:r>
        </a:p>
      </dsp:txBody>
      <dsp:txXfrm>
        <a:off x="4094195" y="1677459"/>
        <a:ext cx="336656" cy="1654925"/>
      </dsp:txXfrm>
    </dsp:sp>
    <dsp:sp modelId="{C10059A3-5C56-4B4A-AA01-D96C649807D4}">
      <dsp:nvSpPr>
        <dsp:cNvPr id="0" name=""/>
        <dsp:cNvSpPr/>
      </dsp:nvSpPr>
      <dsp:spPr>
        <a:xfrm>
          <a:off x="4083721"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Milena Castro</a:t>
          </a:r>
        </a:p>
      </dsp:txBody>
      <dsp:txXfrm>
        <a:off x="4094195" y="3518853"/>
        <a:ext cx="336656" cy="1654925"/>
      </dsp:txXfrm>
    </dsp:sp>
    <dsp:sp modelId="{3138BE74-D0C2-4576-B57A-41175A98FAC4}">
      <dsp:nvSpPr>
        <dsp:cNvPr id="0" name=""/>
        <dsp:cNvSpPr/>
      </dsp:nvSpPr>
      <dsp:spPr>
        <a:xfrm>
          <a:off x="4456286" y="1666985"/>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Consultor Procesos</a:t>
          </a:r>
        </a:p>
      </dsp:txBody>
      <dsp:txXfrm>
        <a:off x="4466760" y="1677459"/>
        <a:ext cx="336656" cy="1654925"/>
      </dsp:txXfrm>
    </dsp:sp>
    <dsp:sp modelId="{4D5FCB97-2777-4D13-9826-B2D2569A6B0B}">
      <dsp:nvSpPr>
        <dsp:cNvPr id="0" name=""/>
        <dsp:cNvSpPr/>
      </dsp:nvSpPr>
      <dsp:spPr>
        <a:xfrm>
          <a:off x="4456286" y="3508379"/>
          <a:ext cx="357604" cy="167587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Luis Fernando Castellanos</a:t>
          </a:r>
        </a:p>
      </dsp:txBody>
      <dsp:txXfrm>
        <a:off x="4466760" y="3518853"/>
        <a:ext cx="336656" cy="1654925"/>
      </dsp:txXfrm>
    </dsp:sp>
    <dsp:sp modelId="{68D568BA-5AD0-4E12-B032-48D62F455E25}">
      <dsp:nvSpPr>
        <dsp:cNvPr id="0" name=""/>
        <dsp:cNvSpPr/>
      </dsp:nvSpPr>
      <dsp:spPr>
        <a:xfrm>
          <a:off x="4844134" y="962402"/>
          <a:ext cx="4284788" cy="539061"/>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Gerente de Proyecto SAE</a:t>
          </a:r>
        </a:p>
        <a:p>
          <a:pPr marL="0" lvl="0" indent="0" algn="ctr" defTabSz="533400">
            <a:lnSpc>
              <a:spcPct val="90000"/>
            </a:lnSpc>
            <a:spcBef>
              <a:spcPct val="0"/>
            </a:spcBef>
            <a:spcAft>
              <a:spcPct val="35000"/>
            </a:spcAft>
            <a:buNone/>
          </a:pPr>
          <a:r>
            <a:rPr lang="es-CO" sz="1200" kern="1200"/>
            <a:t>Pedro García</a:t>
          </a:r>
        </a:p>
      </dsp:txBody>
      <dsp:txXfrm>
        <a:off x="4859923" y="978191"/>
        <a:ext cx="4253210" cy="507483"/>
      </dsp:txXfrm>
    </dsp:sp>
    <dsp:sp modelId="{E4498307-1C4F-40ED-B3F2-A5BC04A39D40}">
      <dsp:nvSpPr>
        <dsp:cNvPr id="0" name=""/>
        <dsp:cNvSpPr/>
      </dsp:nvSpPr>
      <dsp:spPr>
        <a:xfrm>
          <a:off x="4852491"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de Infraestructura</a:t>
          </a:r>
        </a:p>
      </dsp:txBody>
      <dsp:txXfrm>
        <a:off x="4862924" y="1677418"/>
        <a:ext cx="335343" cy="1655007"/>
      </dsp:txXfrm>
    </dsp:sp>
    <dsp:sp modelId="{979E6017-7BBE-4EA9-8C25-7B74069A6CAF}">
      <dsp:nvSpPr>
        <dsp:cNvPr id="0" name=""/>
        <dsp:cNvSpPr/>
      </dsp:nvSpPr>
      <dsp:spPr>
        <a:xfrm>
          <a:off x="4852491"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Cristian Petro</a:t>
          </a:r>
        </a:p>
      </dsp:txBody>
      <dsp:txXfrm>
        <a:off x="4862924" y="3518812"/>
        <a:ext cx="335343" cy="1655007"/>
      </dsp:txXfrm>
    </dsp:sp>
    <dsp:sp modelId="{76682C27-8277-4E70-A345-1D9485958988}">
      <dsp:nvSpPr>
        <dsp:cNvPr id="0" name=""/>
        <dsp:cNvSpPr/>
      </dsp:nvSpPr>
      <dsp:spPr>
        <a:xfrm>
          <a:off x="5223661"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de Integración</a:t>
          </a:r>
        </a:p>
      </dsp:txBody>
      <dsp:txXfrm>
        <a:off x="5234094" y="1677418"/>
        <a:ext cx="335343" cy="1655007"/>
      </dsp:txXfrm>
    </dsp:sp>
    <dsp:sp modelId="{D96B21ED-D87D-4D88-AF5B-52C806AAFBA0}">
      <dsp:nvSpPr>
        <dsp:cNvPr id="0" name=""/>
        <dsp:cNvSpPr/>
      </dsp:nvSpPr>
      <dsp:spPr>
        <a:xfrm>
          <a:off x="5223661"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Santiago Arteaga</a:t>
          </a:r>
        </a:p>
      </dsp:txBody>
      <dsp:txXfrm>
        <a:off x="5234094" y="3518812"/>
        <a:ext cx="335343" cy="1655007"/>
      </dsp:txXfrm>
    </dsp:sp>
    <dsp:sp modelId="{54888804-D6DA-4E74-93D4-8F289D40EB35}">
      <dsp:nvSpPr>
        <dsp:cNvPr id="0" name=""/>
        <dsp:cNvSpPr/>
      </dsp:nvSpPr>
      <dsp:spPr>
        <a:xfrm>
          <a:off x="5594831" y="1666985"/>
          <a:ext cx="563854"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kern="1200"/>
            <a:t>Líder Funcional </a:t>
          </a:r>
          <a:r>
            <a:rPr lang="es-CO" sz="1100" kern="1200" err="1"/>
            <a:t>Tal.Hum</a:t>
          </a:r>
          <a:r>
            <a:rPr lang="es-CO" sz="1100" kern="1200"/>
            <a:t>./</a:t>
          </a:r>
          <a:r>
            <a:rPr lang="es-CO" sz="1100" kern="1200" err="1"/>
            <a:t>Selec.Pers</a:t>
          </a:r>
          <a:r>
            <a:rPr lang="es-CO" sz="1100" kern="1200"/>
            <a:t>./</a:t>
          </a:r>
          <a:r>
            <a:rPr lang="es-CO" sz="1100" kern="1200" err="1"/>
            <a:t>Capac</a:t>
          </a:r>
          <a:r>
            <a:rPr lang="es-CO" sz="1100" kern="1200"/>
            <a:t>./</a:t>
          </a:r>
          <a:r>
            <a:rPr lang="es-CO" sz="1100" kern="1200" err="1"/>
            <a:t>Ev.Desemp</a:t>
          </a:r>
          <a:r>
            <a:rPr lang="es-CO" sz="1100" kern="1200"/>
            <a:t>./Bienestar/Clima </a:t>
          </a:r>
          <a:r>
            <a:rPr lang="es-CO" sz="1100" kern="1200" err="1"/>
            <a:t>Organiz</a:t>
          </a:r>
          <a:r>
            <a:rPr lang="es-CO" sz="1100" kern="1200"/>
            <a:t>./SISO/Portal </a:t>
          </a:r>
          <a:r>
            <a:rPr lang="es-CO" sz="1100" kern="1200" err="1"/>
            <a:t>Emp</a:t>
          </a:r>
          <a:r>
            <a:rPr lang="es-CO" sz="1100" kern="1200"/>
            <a:t>.</a:t>
          </a:r>
        </a:p>
      </dsp:txBody>
      <dsp:txXfrm>
        <a:off x="5611346" y="1683500"/>
        <a:ext cx="530824" cy="1642843"/>
      </dsp:txXfrm>
    </dsp:sp>
    <dsp:sp modelId="{862BAFDD-9934-458D-9D0D-B91617ED3333}">
      <dsp:nvSpPr>
        <dsp:cNvPr id="0" name=""/>
        <dsp:cNvSpPr/>
      </dsp:nvSpPr>
      <dsp:spPr>
        <a:xfrm>
          <a:off x="5698654"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Diana Marcela Sánchez P.</a:t>
          </a:r>
        </a:p>
      </dsp:txBody>
      <dsp:txXfrm>
        <a:off x="5709087" y="3518812"/>
        <a:ext cx="335343" cy="1655007"/>
      </dsp:txXfrm>
    </dsp:sp>
    <dsp:sp modelId="{73DFC915-8450-4442-80B2-129F7CEB62F5}">
      <dsp:nvSpPr>
        <dsp:cNvPr id="0" name=""/>
        <dsp:cNvSpPr/>
      </dsp:nvSpPr>
      <dsp:spPr>
        <a:xfrm>
          <a:off x="6173646" y="1666985"/>
          <a:ext cx="71989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Funcional Contabilidad / Cuentas por Pagar</a:t>
          </a:r>
        </a:p>
      </dsp:txBody>
      <dsp:txXfrm>
        <a:off x="6194731" y="1688070"/>
        <a:ext cx="677729" cy="1633703"/>
      </dsp:txXfrm>
    </dsp:sp>
    <dsp:sp modelId="{0075485D-CE76-44B8-A819-877B48A20D4D}">
      <dsp:nvSpPr>
        <dsp:cNvPr id="0" name=""/>
        <dsp:cNvSpPr/>
      </dsp:nvSpPr>
      <dsp:spPr>
        <a:xfrm>
          <a:off x="6173646"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Martha Patricia Pérez N.</a:t>
          </a:r>
        </a:p>
      </dsp:txBody>
      <dsp:txXfrm>
        <a:off x="6184079" y="3518812"/>
        <a:ext cx="335343" cy="1655007"/>
      </dsp:txXfrm>
    </dsp:sp>
    <dsp:sp modelId="{1D16990E-EC3F-46C3-BD2C-11F6F3DFEC9B}">
      <dsp:nvSpPr>
        <dsp:cNvPr id="0" name=""/>
        <dsp:cNvSpPr/>
      </dsp:nvSpPr>
      <dsp:spPr>
        <a:xfrm>
          <a:off x="6537336"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Angélica Lugo V.</a:t>
          </a:r>
        </a:p>
      </dsp:txBody>
      <dsp:txXfrm>
        <a:off x="6547769" y="3518812"/>
        <a:ext cx="335343" cy="1655007"/>
      </dsp:txXfrm>
    </dsp:sp>
    <dsp:sp modelId="{D52F3634-79C0-4448-AA00-BE2A044A6AE0}">
      <dsp:nvSpPr>
        <dsp:cNvPr id="0" name=""/>
        <dsp:cNvSpPr/>
      </dsp:nvSpPr>
      <dsp:spPr>
        <a:xfrm>
          <a:off x="6908506"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Funcional Presupuesto</a:t>
          </a:r>
        </a:p>
      </dsp:txBody>
      <dsp:txXfrm>
        <a:off x="6918939" y="1677418"/>
        <a:ext cx="335343" cy="1655007"/>
      </dsp:txXfrm>
    </dsp:sp>
    <dsp:sp modelId="{50E535BA-F09C-4209-AFB3-A3FAEA4C573D}">
      <dsp:nvSpPr>
        <dsp:cNvPr id="0" name=""/>
        <dsp:cNvSpPr/>
      </dsp:nvSpPr>
      <dsp:spPr>
        <a:xfrm>
          <a:off x="6908506"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Yeniffer Lorena Contreras L.</a:t>
          </a:r>
        </a:p>
      </dsp:txBody>
      <dsp:txXfrm>
        <a:off x="6918939" y="3518812"/>
        <a:ext cx="335343" cy="1655007"/>
      </dsp:txXfrm>
    </dsp:sp>
    <dsp:sp modelId="{C95B2B50-4712-40D2-9F54-6B821DF8EDF6}">
      <dsp:nvSpPr>
        <dsp:cNvPr id="0" name=""/>
        <dsp:cNvSpPr/>
      </dsp:nvSpPr>
      <dsp:spPr>
        <a:xfrm>
          <a:off x="7279677"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Funcional Tesorería</a:t>
          </a:r>
        </a:p>
      </dsp:txBody>
      <dsp:txXfrm>
        <a:off x="7290110" y="1677418"/>
        <a:ext cx="335343" cy="1655007"/>
      </dsp:txXfrm>
    </dsp:sp>
    <dsp:sp modelId="{BFF7889C-E90C-41D2-9899-A35413954459}">
      <dsp:nvSpPr>
        <dsp:cNvPr id="0" name=""/>
        <dsp:cNvSpPr/>
      </dsp:nvSpPr>
      <dsp:spPr>
        <a:xfrm>
          <a:off x="7279677"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Andrés Camilo Nieto C.</a:t>
          </a:r>
        </a:p>
      </dsp:txBody>
      <dsp:txXfrm>
        <a:off x="7290110" y="3518812"/>
        <a:ext cx="335343" cy="1655007"/>
      </dsp:txXfrm>
    </dsp:sp>
    <dsp:sp modelId="{91A63615-64AC-4311-A2C7-CFEF308A4D69}">
      <dsp:nvSpPr>
        <dsp:cNvPr id="0" name=""/>
        <dsp:cNvSpPr/>
      </dsp:nvSpPr>
      <dsp:spPr>
        <a:xfrm>
          <a:off x="7650847"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kern="1200"/>
            <a:t>Líder Funcional  Inventarios/</a:t>
          </a:r>
          <a:r>
            <a:rPr lang="es-CO" sz="1100" kern="1200" err="1"/>
            <a:t>Act.Fijos</a:t>
          </a:r>
          <a:r>
            <a:rPr lang="es-CO" sz="1100" kern="1200"/>
            <a:t>/Compras</a:t>
          </a:r>
        </a:p>
      </dsp:txBody>
      <dsp:txXfrm>
        <a:off x="7661280" y="1677418"/>
        <a:ext cx="335343" cy="1655007"/>
      </dsp:txXfrm>
    </dsp:sp>
    <dsp:sp modelId="{2C8D7590-5B74-48E9-8CD5-50DBE3E167AF}">
      <dsp:nvSpPr>
        <dsp:cNvPr id="0" name=""/>
        <dsp:cNvSpPr/>
      </dsp:nvSpPr>
      <dsp:spPr>
        <a:xfrm>
          <a:off x="7650847"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err="1"/>
            <a:t>Jhon</a:t>
          </a:r>
          <a:r>
            <a:rPr lang="es-CO" sz="1200" kern="1200"/>
            <a:t> Edward Rubiano C.</a:t>
          </a:r>
        </a:p>
      </dsp:txBody>
      <dsp:txXfrm>
        <a:off x="7661280" y="3518812"/>
        <a:ext cx="335343" cy="1655007"/>
      </dsp:txXfrm>
    </dsp:sp>
    <dsp:sp modelId="{A67A359C-6C27-401A-A19E-C41C8EC0727E}">
      <dsp:nvSpPr>
        <dsp:cNvPr id="0" name=""/>
        <dsp:cNvSpPr/>
      </dsp:nvSpPr>
      <dsp:spPr>
        <a:xfrm>
          <a:off x="8022017"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Funcional  CRM /Cuentas por Cobrar</a:t>
          </a:r>
        </a:p>
      </dsp:txBody>
      <dsp:txXfrm>
        <a:off x="8032450" y="1677418"/>
        <a:ext cx="335343" cy="1655007"/>
      </dsp:txXfrm>
    </dsp:sp>
    <dsp:sp modelId="{D9C61536-D143-47F4-B8E6-D7CB07AD8FB3}">
      <dsp:nvSpPr>
        <dsp:cNvPr id="0" name=""/>
        <dsp:cNvSpPr/>
      </dsp:nvSpPr>
      <dsp:spPr>
        <a:xfrm>
          <a:off x="8022017"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Laura Millán</a:t>
          </a:r>
        </a:p>
      </dsp:txBody>
      <dsp:txXfrm>
        <a:off x="8032450" y="3518812"/>
        <a:ext cx="335343" cy="1655007"/>
      </dsp:txXfrm>
    </dsp:sp>
    <dsp:sp modelId="{E1B46F4F-D862-4599-8FB7-088A9FCF1FE0}">
      <dsp:nvSpPr>
        <dsp:cNvPr id="0" name=""/>
        <dsp:cNvSpPr/>
      </dsp:nvSpPr>
      <dsp:spPr>
        <a:xfrm>
          <a:off x="8393187"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Funcional  Contratos </a:t>
          </a:r>
        </a:p>
      </dsp:txBody>
      <dsp:txXfrm>
        <a:off x="8403620" y="1677418"/>
        <a:ext cx="335343" cy="1655007"/>
      </dsp:txXfrm>
    </dsp:sp>
    <dsp:sp modelId="{9E6CA4FF-4227-4674-BDAC-92C152FF75E3}">
      <dsp:nvSpPr>
        <dsp:cNvPr id="0" name=""/>
        <dsp:cNvSpPr/>
      </dsp:nvSpPr>
      <dsp:spPr>
        <a:xfrm>
          <a:off x="8393187"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Sebastián Urias</a:t>
          </a:r>
        </a:p>
      </dsp:txBody>
      <dsp:txXfrm>
        <a:off x="8403620" y="3518812"/>
        <a:ext cx="335343" cy="1655007"/>
      </dsp:txXfrm>
    </dsp:sp>
    <dsp:sp modelId="{0302B903-F570-432D-8716-07B69B1F0F03}">
      <dsp:nvSpPr>
        <dsp:cNvPr id="0" name=""/>
        <dsp:cNvSpPr/>
      </dsp:nvSpPr>
      <dsp:spPr>
        <a:xfrm>
          <a:off x="8764357" y="1666985"/>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Líder de Procesos</a:t>
          </a:r>
        </a:p>
      </dsp:txBody>
      <dsp:txXfrm>
        <a:off x="8774790" y="1677418"/>
        <a:ext cx="335343" cy="1655007"/>
      </dsp:txXfrm>
    </dsp:sp>
    <dsp:sp modelId="{CF37EAF0-1F70-4D8C-97BE-46E63401A85F}">
      <dsp:nvSpPr>
        <dsp:cNvPr id="0" name=""/>
        <dsp:cNvSpPr/>
      </dsp:nvSpPr>
      <dsp:spPr>
        <a:xfrm>
          <a:off x="8764357" y="3508379"/>
          <a:ext cx="356209" cy="1675873"/>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kern="1200"/>
            <a:t>Magda Paola Santana</a:t>
          </a:r>
        </a:p>
      </dsp:txBody>
      <dsp:txXfrm>
        <a:off x="8774790" y="3518812"/>
        <a:ext cx="335343" cy="16550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8ECD0-67B0-4F86-B55F-15411439C3A1}">
      <dsp:nvSpPr>
        <dsp:cNvPr id="0" name=""/>
        <dsp:cNvSpPr/>
      </dsp:nvSpPr>
      <dsp:spPr>
        <a:xfrm>
          <a:off x="7606" y="2568311"/>
          <a:ext cx="1702721" cy="85136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Comunicación de Diligencias de Secuestro </a:t>
          </a:r>
        </a:p>
        <a:p>
          <a:pPr marL="0" lvl="0" indent="0" algn="ctr" defTabSz="622300">
            <a:lnSpc>
              <a:spcPct val="90000"/>
            </a:lnSpc>
            <a:spcBef>
              <a:spcPct val="0"/>
            </a:spcBef>
            <a:spcAft>
              <a:spcPct val="35000"/>
            </a:spcAft>
            <a:buNone/>
          </a:pPr>
          <a:r>
            <a:rPr lang="es-ES" sz="1400" b="1" kern="1200" dirty="0">
              <a:solidFill>
                <a:srgbClr val="C00000"/>
              </a:solidFill>
              <a:latin typeface="+mn-lt"/>
            </a:rPr>
            <a:t>FGN</a:t>
          </a:r>
          <a:endParaRPr lang="es-ES" sz="1400" kern="1200" dirty="0">
            <a:solidFill>
              <a:srgbClr val="C00000"/>
            </a:solidFill>
            <a:latin typeface="+mn-lt"/>
          </a:endParaRPr>
        </a:p>
      </dsp:txBody>
      <dsp:txXfrm>
        <a:off x="32541" y="2593246"/>
        <a:ext cx="1652851" cy="801490"/>
      </dsp:txXfrm>
    </dsp:sp>
    <dsp:sp modelId="{6A9857F4-A640-4156-983D-B632BCFB65A7}">
      <dsp:nvSpPr>
        <dsp:cNvPr id="0" name=""/>
        <dsp:cNvSpPr/>
      </dsp:nvSpPr>
      <dsp:spPr>
        <a:xfrm rot="17942590">
          <a:off x="1349396" y="2365335"/>
          <a:ext cx="1402951" cy="30775"/>
        </a:xfrm>
        <a:custGeom>
          <a:avLst/>
          <a:gdLst/>
          <a:ahLst/>
          <a:cxnLst/>
          <a:rect l="0" t="0" r="0" b="0"/>
          <a:pathLst>
            <a:path>
              <a:moveTo>
                <a:pt x="0" y="15387"/>
              </a:moveTo>
              <a:lnTo>
                <a:pt x="1402951" y="1538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2015798" y="2345649"/>
        <a:ext cx="70147" cy="70147"/>
      </dsp:txXfrm>
    </dsp:sp>
    <dsp:sp modelId="{FEEF5954-DC8E-4FAD-8948-C5E582CAE8F1}">
      <dsp:nvSpPr>
        <dsp:cNvPr id="0" name=""/>
        <dsp:cNvSpPr/>
      </dsp:nvSpPr>
      <dsp:spPr>
        <a:xfrm>
          <a:off x="2391416" y="1341775"/>
          <a:ext cx="1702721" cy="85136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Coordinar Diligencia- Solicitud de Recursos</a:t>
          </a:r>
        </a:p>
        <a:p>
          <a:pPr marL="0" lvl="0" indent="0" algn="ctr" defTabSz="622300">
            <a:lnSpc>
              <a:spcPct val="90000"/>
            </a:lnSpc>
            <a:spcBef>
              <a:spcPct val="0"/>
            </a:spcBef>
            <a:spcAft>
              <a:spcPct val="35000"/>
            </a:spcAft>
            <a:buNone/>
          </a:pPr>
          <a:r>
            <a:rPr lang="es-ES" sz="1400" b="1" kern="1200" dirty="0">
              <a:solidFill>
                <a:srgbClr val="C00000"/>
              </a:solidFill>
              <a:latin typeface="+mn-lt"/>
            </a:rPr>
            <a:t>GIT-Aseguramiento</a:t>
          </a:r>
        </a:p>
      </dsp:txBody>
      <dsp:txXfrm>
        <a:off x="2416351" y="1366710"/>
        <a:ext cx="1652851" cy="801490"/>
      </dsp:txXfrm>
    </dsp:sp>
    <dsp:sp modelId="{46FD7F20-CD94-41D0-B825-88100315E744}">
      <dsp:nvSpPr>
        <dsp:cNvPr id="0" name=""/>
        <dsp:cNvSpPr/>
      </dsp:nvSpPr>
      <dsp:spPr>
        <a:xfrm rot="18725397">
          <a:off x="3926631" y="1375047"/>
          <a:ext cx="1016100" cy="30775"/>
        </a:xfrm>
        <a:custGeom>
          <a:avLst/>
          <a:gdLst/>
          <a:ahLst/>
          <a:cxnLst/>
          <a:rect l="0" t="0" r="0" b="0"/>
          <a:pathLst>
            <a:path>
              <a:moveTo>
                <a:pt x="0" y="15387"/>
              </a:moveTo>
              <a:lnTo>
                <a:pt x="1016100" y="1538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4409278" y="1365032"/>
        <a:ext cx="50805" cy="50805"/>
      </dsp:txXfrm>
    </dsp:sp>
    <dsp:sp modelId="{36AEF1F7-83CF-4953-96EA-76FCE6C18FAA}">
      <dsp:nvSpPr>
        <dsp:cNvPr id="0" name=""/>
        <dsp:cNvSpPr/>
      </dsp:nvSpPr>
      <dsp:spPr>
        <a:xfrm>
          <a:off x="4775225" y="100495"/>
          <a:ext cx="1702721" cy="1825836"/>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Determinación personal  </a:t>
          </a:r>
        </a:p>
        <a:p>
          <a:pPr marL="0" lvl="0" indent="0" algn="ctr" defTabSz="622300">
            <a:lnSpc>
              <a:spcPct val="90000"/>
            </a:lnSpc>
            <a:spcBef>
              <a:spcPct val="0"/>
            </a:spcBef>
            <a:spcAft>
              <a:spcPct val="35000"/>
            </a:spcAft>
            <a:buNone/>
          </a:pPr>
          <a:r>
            <a:rPr lang="es-ES" sz="1400" b="1" kern="1200" dirty="0">
              <a:solidFill>
                <a:srgbClr val="C00000"/>
              </a:solidFill>
              <a:latin typeface="+mn-lt"/>
            </a:rPr>
            <a:t>GIT – ASEGURAMIENTO</a:t>
          </a:r>
        </a:p>
        <a:p>
          <a:pPr marL="0" lvl="0" indent="0" algn="ctr" defTabSz="622300">
            <a:lnSpc>
              <a:spcPct val="90000"/>
            </a:lnSpc>
            <a:spcBef>
              <a:spcPct val="0"/>
            </a:spcBef>
            <a:spcAft>
              <a:spcPct val="35000"/>
            </a:spcAft>
            <a:buNone/>
          </a:pPr>
          <a:r>
            <a:rPr lang="es-ES" sz="1400" b="1" kern="1200" dirty="0">
              <a:solidFill>
                <a:srgbClr val="C00000"/>
              </a:solidFill>
              <a:latin typeface="+mn-lt"/>
            </a:rPr>
            <a:t>Regionales</a:t>
          </a:r>
        </a:p>
        <a:p>
          <a:pPr marL="0" lvl="0" indent="0" algn="ctr" defTabSz="622300">
            <a:lnSpc>
              <a:spcPct val="90000"/>
            </a:lnSpc>
            <a:spcBef>
              <a:spcPct val="0"/>
            </a:spcBef>
            <a:spcAft>
              <a:spcPct val="35000"/>
            </a:spcAft>
            <a:buNone/>
          </a:pPr>
          <a:r>
            <a:rPr lang="es-ES" sz="1400" b="1" kern="1200" dirty="0">
              <a:solidFill>
                <a:srgbClr val="C00000"/>
              </a:solidFill>
              <a:latin typeface="+mn-lt"/>
            </a:rPr>
            <a:t>Gerencia de Sociedades</a:t>
          </a:r>
        </a:p>
      </dsp:txBody>
      <dsp:txXfrm>
        <a:off x="4825096" y="150366"/>
        <a:ext cx="1602979" cy="1726094"/>
      </dsp:txXfrm>
    </dsp:sp>
    <dsp:sp modelId="{241CF2C3-CA4A-4336-84B5-4F5D48AE3716}">
      <dsp:nvSpPr>
        <dsp:cNvPr id="0" name=""/>
        <dsp:cNvSpPr/>
      </dsp:nvSpPr>
      <dsp:spPr>
        <a:xfrm>
          <a:off x="6477946" y="998026"/>
          <a:ext cx="687558" cy="30775"/>
        </a:xfrm>
        <a:custGeom>
          <a:avLst/>
          <a:gdLst/>
          <a:ahLst/>
          <a:cxnLst/>
          <a:rect l="0" t="0" r="0" b="0"/>
          <a:pathLst>
            <a:path>
              <a:moveTo>
                <a:pt x="0" y="15387"/>
              </a:moveTo>
              <a:lnTo>
                <a:pt x="687558" y="1538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6804537" y="996225"/>
        <a:ext cx="34377" cy="34377"/>
      </dsp:txXfrm>
    </dsp:sp>
    <dsp:sp modelId="{66C9D064-09E1-4325-BC26-A1A46ED12D63}">
      <dsp:nvSpPr>
        <dsp:cNvPr id="0" name=""/>
        <dsp:cNvSpPr/>
      </dsp:nvSpPr>
      <dsp:spPr>
        <a:xfrm>
          <a:off x="7165505" y="566828"/>
          <a:ext cx="1702721" cy="89317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Recepción en sitio  (Materialización de Activos)         </a:t>
          </a:r>
          <a:r>
            <a:rPr lang="es-ES" sz="1400" b="1" kern="1200" dirty="0">
              <a:solidFill>
                <a:srgbClr val="C00000"/>
              </a:solidFill>
              <a:latin typeface="+mn-lt"/>
            </a:rPr>
            <a:t>Regionales</a:t>
          </a:r>
        </a:p>
      </dsp:txBody>
      <dsp:txXfrm>
        <a:off x="7191665" y="592988"/>
        <a:ext cx="1650401" cy="840850"/>
      </dsp:txXfrm>
    </dsp:sp>
    <dsp:sp modelId="{D16680CD-7D94-49FC-848B-B85B42EAEEA5}">
      <dsp:nvSpPr>
        <dsp:cNvPr id="0" name=""/>
        <dsp:cNvSpPr/>
      </dsp:nvSpPr>
      <dsp:spPr>
        <a:xfrm rot="3306748">
          <a:off x="3839290" y="2240453"/>
          <a:ext cx="1190781" cy="30775"/>
        </a:xfrm>
        <a:custGeom>
          <a:avLst/>
          <a:gdLst/>
          <a:ahLst/>
          <a:cxnLst/>
          <a:rect l="0" t="0" r="0" b="0"/>
          <a:pathLst>
            <a:path>
              <a:moveTo>
                <a:pt x="0" y="15387"/>
              </a:moveTo>
              <a:lnTo>
                <a:pt x="1190781" y="1538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4404911" y="2226071"/>
        <a:ext cx="59539" cy="59539"/>
      </dsp:txXfrm>
    </dsp:sp>
    <dsp:sp modelId="{4E3587FD-E9AB-4285-BE80-5C1312433E3C}">
      <dsp:nvSpPr>
        <dsp:cNvPr id="0" name=""/>
        <dsp:cNvSpPr/>
      </dsp:nvSpPr>
      <dsp:spPr>
        <a:xfrm>
          <a:off x="4775225" y="2054036"/>
          <a:ext cx="1702721" cy="1380379"/>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Recursos Externos necesarios</a:t>
          </a:r>
        </a:p>
        <a:p>
          <a:pPr marL="0" lvl="0" indent="0" algn="ctr" defTabSz="622300">
            <a:lnSpc>
              <a:spcPct val="90000"/>
            </a:lnSpc>
            <a:spcBef>
              <a:spcPct val="0"/>
            </a:spcBef>
            <a:spcAft>
              <a:spcPct val="35000"/>
            </a:spcAft>
            <a:buNone/>
          </a:pPr>
          <a:r>
            <a:rPr lang="es-ES" sz="1400" b="1" kern="1200" dirty="0">
              <a:solidFill>
                <a:srgbClr val="C00000"/>
              </a:solidFill>
              <a:latin typeface="+mn-lt"/>
            </a:rPr>
            <a:t>Regionales</a:t>
          </a:r>
        </a:p>
        <a:p>
          <a:pPr marL="0" lvl="0" indent="0" algn="ctr" defTabSz="622300">
            <a:lnSpc>
              <a:spcPct val="90000"/>
            </a:lnSpc>
            <a:spcBef>
              <a:spcPct val="0"/>
            </a:spcBef>
            <a:spcAft>
              <a:spcPct val="35000"/>
            </a:spcAft>
            <a:buNone/>
          </a:pPr>
          <a:r>
            <a:rPr lang="es-ES" sz="1400" b="1" kern="1200" dirty="0">
              <a:solidFill>
                <a:srgbClr val="C00000"/>
              </a:solidFill>
              <a:latin typeface="+mn-lt"/>
            </a:rPr>
            <a:t>Gerencia de Muebles</a:t>
          </a:r>
        </a:p>
        <a:p>
          <a:pPr marL="0" lvl="0" indent="0" algn="ctr" defTabSz="622300">
            <a:lnSpc>
              <a:spcPct val="90000"/>
            </a:lnSpc>
            <a:spcBef>
              <a:spcPct val="0"/>
            </a:spcBef>
            <a:spcAft>
              <a:spcPct val="35000"/>
            </a:spcAft>
            <a:buNone/>
          </a:pPr>
          <a:r>
            <a:rPr lang="es-ES" sz="1400" b="1" kern="1200" dirty="0">
              <a:solidFill>
                <a:srgbClr val="C00000"/>
              </a:solidFill>
              <a:latin typeface="+mn-lt"/>
            </a:rPr>
            <a:t>GIT - Aseguramiento </a:t>
          </a:r>
        </a:p>
      </dsp:txBody>
      <dsp:txXfrm>
        <a:off x="4815655" y="2094466"/>
        <a:ext cx="1621861" cy="1299519"/>
      </dsp:txXfrm>
    </dsp:sp>
    <dsp:sp modelId="{8C1D0053-4BE5-471C-AD22-FFC248A8670B}">
      <dsp:nvSpPr>
        <dsp:cNvPr id="0" name=""/>
        <dsp:cNvSpPr/>
      </dsp:nvSpPr>
      <dsp:spPr>
        <a:xfrm rot="3657410">
          <a:off x="1349396" y="3591872"/>
          <a:ext cx="1402951" cy="30775"/>
        </a:xfrm>
        <a:custGeom>
          <a:avLst/>
          <a:gdLst/>
          <a:ahLst/>
          <a:cxnLst/>
          <a:rect l="0" t="0" r="0" b="0"/>
          <a:pathLst>
            <a:path>
              <a:moveTo>
                <a:pt x="0" y="15387"/>
              </a:moveTo>
              <a:lnTo>
                <a:pt x="1402951" y="1538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2015798" y="3572186"/>
        <a:ext cx="70147" cy="70147"/>
      </dsp:txXfrm>
    </dsp:sp>
    <dsp:sp modelId="{3E812B21-0969-460E-9449-2F189102A203}">
      <dsp:nvSpPr>
        <dsp:cNvPr id="0" name=""/>
        <dsp:cNvSpPr/>
      </dsp:nvSpPr>
      <dsp:spPr>
        <a:xfrm>
          <a:off x="2391416" y="3794847"/>
          <a:ext cx="1702721" cy="85136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Solicitud de Asignación de Depositario</a:t>
          </a:r>
        </a:p>
        <a:p>
          <a:pPr marL="0" lvl="0" indent="0" algn="ctr" defTabSz="622300">
            <a:lnSpc>
              <a:spcPct val="90000"/>
            </a:lnSpc>
            <a:spcBef>
              <a:spcPct val="0"/>
            </a:spcBef>
            <a:spcAft>
              <a:spcPct val="35000"/>
            </a:spcAft>
            <a:buNone/>
          </a:pPr>
          <a:r>
            <a:rPr lang="es-ES" sz="1400" b="1" kern="1200" dirty="0">
              <a:solidFill>
                <a:srgbClr val="C00000"/>
              </a:solidFill>
              <a:latin typeface="+mn-lt"/>
            </a:rPr>
            <a:t>GIT -Aseguramiento </a:t>
          </a:r>
        </a:p>
      </dsp:txBody>
      <dsp:txXfrm>
        <a:off x="2416351" y="3819782"/>
        <a:ext cx="1652851" cy="801490"/>
      </dsp:txXfrm>
    </dsp:sp>
    <dsp:sp modelId="{14412E47-F02C-4C64-9FBD-F88102CBCB63}">
      <dsp:nvSpPr>
        <dsp:cNvPr id="0" name=""/>
        <dsp:cNvSpPr/>
      </dsp:nvSpPr>
      <dsp:spPr>
        <a:xfrm>
          <a:off x="4094137" y="4205140"/>
          <a:ext cx="681088" cy="30775"/>
        </a:xfrm>
        <a:custGeom>
          <a:avLst/>
          <a:gdLst/>
          <a:ahLst/>
          <a:cxnLst/>
          <a:rect l="0" t="0" r="0" b="0"/>
          <a:pathLst>
            <a:path>
              <a:moveTo>
                <a:pt x="0" y="15387"/>
              </a:moveTo>
              <a:lnTo>
                <a:pt x="681088" y="1538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4417654" y="4203500"/>
        <a:ext cx="34054" cy="34054"/>
      </dsp:txXfrm>
    </dsp:sp>
    <dsp:sp modelId="{C4527DBA-42C7-4915-9158-357CA0469775}">
      <dsp:nvSpPr>
        <dsp:cNvPr id="0" name=""/>
        <dsp:cNvSpPr/>
      </dsp:nvSpPr>
      <dsp:spPr>
        <a:xfrm>
          <a:off x="4775225" y="3562119"/>
          <a:ext cx="1702721" cy="1316816"/>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Designación Automática de Depositario</a:t>
          </a:r>
        </a:p>
        <a:p>
          <a:pPr marL="0" lvl="0" indent="0" algn="ctr" defTabSz="622300">
            <a:lnSpc>
              <a:spcPct val="90000"/>
            </a:lnSpc>
            <a:spcBef>
              <a:spcPct val="0"/>
            </a:spcBef>
            <a:spcAft>
              <a:spcPct val="35000"/>
            </a:spcAft>
            <a:buNone/>
          </a:pPr>
          <a:r>
            <a:rPr lang="es-ES" sz="1400" b="1" kern="1200" dirty="0">
              <a:solidFill>
                <a:srgbClr val="C00000"/>
              </a:solidFill>
              <a:latin typeface="+mn-lt"/>
            </a:rPr>
            <a:t>GIT-Depositario</a:t>
          </a:r>
        </a:p>
      </dsp:txBody>
      <dsp:txXfrm>
        <a:off x="4813793" y="3600687"/>
        <a:ext cx="1625585" cy="1239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8ECD0-67B0-4F86-B55F-15411439C3A1}">
      <dsp:nvSpPr>
        <dsp:cNvPr id="0" name=""/>
        <dsp:cNvSpPr/>
      </dsp:nvSpPr>
      <dsp:spPr>
        <a:xfrm>
          <a:off x="0" y="2537671"/>
          <a:ext cx="1702721" cy="85136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Comunicación de Diligencias de Secuestro </a:t>
          </a:r>
        </a:p>
        <a:p>
          <a:pPr marL="0" lvl="0" indent="0" algn="ctr" defTabSz="622300">
            <a:lnSpc>
              <a:spcPct val="90000"/>
            </a:lnSpc>
            <a:spcBef>
              <a:spcPct val="0"/>
            </a:spcBef>
            <a:spcAft>
              <a:spcPct val="35000"/>
            </a:spcAft>
            <a:buNone/>
          </a:pPr>
          <a:r>
            <a:rPr lang="es-ES" sz="1400" b="1" kern="1200" dirty="0">
              <a:solidFill>
                <a:srgbClr val="C00000"/>
              </a:solidFill>
              <a:latin typeface="+mn-lt"/>
            </a:rPr>
            <a:t>FGN</a:t>
          </a:r>
          <a:endParaRPr lang="es-ES" sz="1400" kern="1200" dirty="0">
            <a:solidFill>
              <a:srgbClr val="C00000"/>
            </a:solidFill>
            <a:latin typeface="+mn-lt"/>
          </a:endParaRPr>
        </a:p>
      </dsp:txBody>
      <dsp:txXfrm>
        <a:off x="24935" y="2562606"/>
        <a:ext cx="1652851" cy="801490"/>
      </dsp:txXfrm>
    </dsp:sp>
    <dsp:sp modelId="{6A9857F4-A640-4156-983D-B632BCFB65A7}">
      <dsp:nvSpPr>
        <dsp:cNvPr id="0" name=""/>
        <dsp:cNvSpPr/>
      </dsp:nvSpPr>
      <dsp:spPr>
        <a:xfrm rot="17996212">
          <a:off x="1357056" y="2350015"/>
          <a:ext cx="1380024" cy="30775"/>
        </a:xfrm>
        <a:custGeom>
          <a:avLst/>
          <a:gdLst/>
          <a:ahLst/>
          <a:cxnLst/>
          <a:rect l="0" t="0" r="0" b="0"/>
          <a:pathLst>
            <a:path>
              <a:moveTo>
                <a:pt x="0" y="15387"/>
              </a:moveTo>
              <a:lnTo>
                <a:pt x="1380024" y="1538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2012568" y="2330902"/>
        <a:ext cx="69001" cy="69001"/>
      </dsp:txXfrm>
    </dsp:sp>
    <dsp:sp modelId="{FEEF5954-DC8E-4FAD-8948-C5E582CAE8F1}">
      <dsp:nvSpPr>
        <dsp:cNvPr id="0" name=""/>
        <dsp:cNvSpPr/>
      </dsp:nvSpPr>
      <dsp:spPr>
        <a:xfrm>
          <a:off x="2391416" y="1341775"/>
          <a:ext cx="1702721" cy="85136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Coordinar Diligencia- Solicitud de Recursos</a:t>
          </a:r>
        </a:p>
        <a:p>
          <a:pPr marL="0" lvl="0" indent="0" algn="ctr" defTabSz="622300">
            <a:lnSpc>
              <a:spcPct val="90000"/>
            </a:lnSpc>
            <a:spcBef>
              <a:spcPct val="0"/>
            </a:spcBef>
            <a:spcAft>
              <a:spcPct val="35000"/>
            </a:spcAft>
            <a:buNone/>
          </a:pPr>
          <a:r>
            <a:rPr lang="es-ES" sz="1400" b="1" kern="1200" dirty="0">
              <a:solidFill>
                <a:srgbClr val="C00000"/>
              </a:solidFill>
              <a:latin typeface="+mn-lt"/>
            </a:rPr>
            <a:t>GIT-Aseguramiento</a:t>
          </a:r>
        </a:p>
      </dsp:txBody>
      <dsp:txXfrm>
        <a:off x="2416351" y="1366710"/>
        <a:ext cx="1652851" cy="801490"/>
      </dsp:txXfrm>
    </dsp:sp>
    <dsp:sp modelId="{46FD7F20-CD94-41D0-B825-88100315E744}">
      <dsp:nvSpPr>
        <dsp:cNvPr id="0" name=""/>
        <dsp:cNvSpPr/>
      </dsp:nvSpPr>
      <dsp:spPr>
        <a:xfrm rot="18725397">
          <a:off x="3926631" y="1375047"/>
          <a:ext cx="1016100" cy="30775"/>
        </a:xfrm>
        <a:custGeom>
          <a:avLst/>
          <a:gdLst/>
          <a:ahLst/>
          <a:cxnLst/>
          <a:rect l="0" t="0" r="0" b="0"/>
          <a:pathLst>
            <a:path>
              <a:moveTo>
                <a:pt x="0" y="15387"/>
              </a:moveTo>
              <a:lnTo>
                <a:pt x="1016100" y="1538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4409278" y="1365032"/>
        <a:ext cx="50805" cy="50805"/>
      </dsp:txXfrm>
    </dsp:sp>
    <dsp:sp modelId="{36AEF1F7-83CF-4953-96EA-76FCE6C18FAA}">
      <dsp:nvSpPr>
        <dsp:cNvPr id="0" name=""/>
        <dsp:cNvSpPr/>
      </dsp:nvSpPr>
      <dsp:spPr>
        <a:xfrm>
          <a:off x="4775225" y="100495"/>
          <a:ext cx="1702721" cy="1825836"/>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Determinación personal  </a:t>
          </a:r>
        </a:p>
        <a:p>
          <a:pPr marL="0" lvl="0" indent="0" algn="ctr" defTabSz="622300">
            <a:lnSpc>
              <a:spcPct val="90000"/>
            </a:lnSpc>
            <a:spcBef>
              <a:spcPct val="0"/>
            </a:spcBef>
            <a:spcAft>
              <a:spcPct val="35000"/>
            </a:spcAft>
            <a:buNone/>
          </a:pPr>
          <a:r>
            <a:rPr lang="es-ES" sz="1400" b="1" kern="1200" dirty="0">
              <a:solidFill>
                <a:srgbClr val="C00000"/>
              </a:solidFill>
              <a:latin typeface="+mn-lt"/>
            </a:rPr>
            <a:t>GIT – ASEGURAMIENTO</a:t>
          </a:r>
        </a:p>
        <a:p>
          <a:pPr marL="0" lvl="0" indent="0" algn="ctr" defTabSz="622300">
            <a:lnSpc>
              <a:spcPct val="90000"/>
            </a:lnSpc>
            <a:spcBef>
              <a:spcPct val="0"/>
            </a:spcBef>
            <a:spcAft>
              <a:spcPct val="35000"/>
            </a:spcAft>
            <a:buNone/>
          </a:pPr>
          <a:r>
            <a:rPr lang="es-ES" sz="1400" b="1" kern="1200" dirty="0">
              <a:solidFill>
                <a:srgbClr val="C00000"/>
              </a:solidFill>
              <a:latin typeface="+mn-lt"/>
            </a:rPr>
            <a:t>Regionales</a:t>
          </a:r>
        </a:p>
        <a:p>
          <a:pPr marL="0" lvl="0" indent="0" algn="ctr" defTabSz="622300">
            <a:lnSpc>
              <a:spcPct val="90000"/>
            </a:lnSpc>
            <a:spcBef>
              <a:spcPct val="0"/>
            </a:spcBef>
            <a:spcAft>
              <a:spcPct val="35000"/>
            </a:spcAft>
            <a:buNone/>
          </a:pPr>
          <a:r>
            <a:rPr lang="es-ES" sz="1400" b="1" kern="1200" dirty="0">
              <a:solidFill>
                <a:srgbClr val="C00000"/>
              </a:solidFill>
              <a:latin typeface="+mn-lt"/>
            </a:rPr>
            <a:t>Gerencia de Sociedades</a:t>
          </a:r>
        </a:p>
      </dsp:txBody>
      <dsp:txXfrm>
        <a:off x="4825096" y="150366"/>
        <a:ext cx="1602979" cy="1726094"/>
      </dsp:txXfrm>
    </dsp:sp>
    <dsp:sp modelId="{241CF2C3-CA4A-4336-84B5-4F5D48AE3716}">
      <dsp:nvSpPr>
        <dsp:cNvPr id="0" name=""/>
        <dsp:cNvSpPr/>
      </dsp:nvSpPr>
      <dsp:spPr>
        <a:xfrm>
          <a:off x="6477946" y="998026"/>
          <a:ext cx="687558" cy="30775"/>
        </a:xfrm>
        <a:custGeom>
          <a:avLst/>
          <a:gdLst/>
          <a:ahLst/>
          <a:cxnLst/>
          <a:rect l="0" t="0" r="0" b="0"/>
          <a:pathLst>
            <a:path>
              <a:moveTo>
                <a:pt x="0" y="15387"/>
              </a:moveTo>
              <a:lnTo>
                <a:pt x="687558" y="1538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6804537" y="996225"/>
        <a:ext cx="34377" cy="34377"/>
      </dsp:txXfrm>
    </dsp:sp>
    <dsp:sp modelId="{66C9D064-09E1-4325-BC26-A1A46ED12D63}">
      <dsp:nvSpPr>
        <dsp:cNvPr id="0" name=""/>
        <dsp:cNvSpPr/>
      </dsp:nvSpPr>
      <dsp:spPr>
        <a:xfrm>
          <a:off x="7165505" y="566828"/>
          <a:ext cx="1702721" cy="89317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Recepción en sitio  (Materialización de Activos)         </a:t>
          </a:r>
          <a:r>
            <a:rPr lang="es-ES" sz="1400" b="1" kern="1200" dirty="0">
              <a:solidFill>
                <a:srgbClr val="C00000"/>
              </a:solidFill>
              <a:latin typeface="+mn-lt"/>
            </a:rPr>
            <a:t>Regionales</a:t>
          </a:r>
        </a:p>
      </dsp:txBody>
      <dsp:txXfrm>
        <a:off x="7191665" y="592988"/>
        <a:ext cx="1650401" cy="840850"/>
      </dsp:txXfrm>
    </dsp:sp>
    <dsp:sp modelId="{D16680CD-7D94-49FC-848B-B85B42EAEEA5}">
      <dsp:nvSpPr>
        <dsp:cNvPr id="0" name=""/>
        <dsp:cNvSpPr/>
      </dsp:nvSpPr>
      <dsp:spPr>
        <a:xfrm rot="3306748">
          <a:off x="3839290" y="2240453"/>
          <a:ext cx="1190781" cy="30775"/>
        </a:xfrm>
        <a:custGeom>
          <a:avLst/>
          <a:gdLst/>
          <a:ahLst/>
          <a:cxnLst/>
          <a:rect l="0" t="0" r="0" b="0"/>
          <a:pathLst>
            <a:path>
              <a:moveTo>
                <a:pt x="0" y="15387"/>
              </a:moveTo>
              <a:lnTo>
                <a:pt x="1190781" y="1538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4404911" y="2226071"/>
        <a:ext cx="59539" cy="59539"/>
      </dsp:txXfrm>
    </dsp:sp>
    <dsp:sp modelId="{4E3587FD-E9AB-4285-BE80-5C1312433E3C}">
      <dsp:nvSpPr>
        <dsp:cNvPr id="0" name=""/>
        <dsp:cNvSpPr/>
      </dsp:nvSpPr>
      <dsp:spPr>
        <a:xfrm>
          <a:off x="4775225" y="2054036"/>
          <a:ext cx="1702721" cy="1380379"/>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Recursos Externos necesarios</a:t>
          </a:r>
        </a:p>
        <a:p>
          <a:pPr marL="0" lvl="0" indent="0" algn="ctr" defTabSz="622300">
            <a:lnSpc>
              <a:spcPct val="90000"/>
            </a:lnSpc>
            <a:spcBef>
              <a:spcPct val="0"/>
            </a:spcBef>
            <a:spcAft>
              <a:spcPct val="35000"/>
            </a:spcAft>
            <a:buNone/>
          </a:pPr>
          <a:r>
            <a:rPr lang="es-ES" sz="1400" b="1" kern="1200" dirty="0">
              <a:solidFill>
                <a:srgbClr val="C00000"/>
              </a:solidFill>
              <a:latin typeface="+mn-lt"/>
            </a:rPr>
            <a:t>Regionales</a:t>
          </a:r>
        </a:p>
        <a:p>
          <a:pPr marL="0" lvl="0" indent="0" algn="ctr" defTabSz="622300">
            <a:lnSpc>
              <a:spcPct val="90000"/>
            </a:lnSpc>
            <a:spcBef>
              <a:spcPct val="0"/>
            </a:spcBef>
            <a:spcAft>
              <a:spcPct val="35000"/>
            </a:spcAft>
            <a:buNone/>
          </a:pPr>
          <a:r>
            <a:rPr lang="es-ES" sz="1400" b="1" kern="1200" dirty="0">
              <a:solidFill>
                <a:srgbClr val="C00000"/>
              </a:solidFill>
              <a:latin typeface="+mn-lt"/>
            </a:rPr>
            <a:t>Gerencia de Muebles</a:t>
          </a:r>
        </a:p>
        <a:p>
          <a:pPr marL="0" lvl="0" indent="0" algn="ctr" defTabSz="622300">
            <a:lnSpc>
              <a:spcPct val="90000"/>
            </a:lnSpc>
            <a:spcBef>
              <a:spcPct val="0"/>
            </a:spcBef>
            <a:spcAft>
              <a:spcPct val="35000"/>
            </a:spcAft>
            <a:buNone/>
          </a:pPr>
          <a:r>
            <a:rPr lang="es-ES" sz="1400" b="1" kern="1200" dirty="0">
              <a:solidFill>
                <a:srgbClr val="C00000"/>
              </a:solidFill>
              <a:latin typeface="+mn-lt"/>
            </a:rPr>
            <a:t>GIT - Aseguramiento </a:t>
          </a:r>
        </a:p>
      </dsp:txBody>
      <dsp:txXfrm>
        <a:off x="4815655" y="2094466"/>
        <a:ext cx="1621861" cy="1299519"/>
      </dsp:txXfrm>
    </dsp:sp>
    <dsp:sp modelId="{8C1D0053-4BE5-471C-AD22-FFC248A8670B}">
      <dsp:nvSpPr>
        <dsp:cNvPr id="0" name=""/>
        <dsp:cNvSpPr/>
      </dsp:nvSpPr>
      <dsp:spPr>
        <a:xfrm rot="3677136">
          <a:off x="1330341" y="3576551"/>
          <a:ext cx="1433455" cy="30775"/>
        </a:xfrm>
        <a:custGeom>
          <a:avLst/>
          <a:gdLst/>
          <a:ahLst/>
          <a:cxnLst/>
          <a:rect l="0" t="0" r="0" b="0"/>
          <a:pathLst>
            <a:path>
              <a:moveTo>
                <a:pt x="0" y="15387"/>
              </a:moveTo>
              <a:lnTo>
                <a:pt x="1433455" y="1538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2011232" y="3556103"/>
        <a:ext cx="71672" cy="71672"/>
      </dsp:txXfrm>
    </dsp:sp>
    <dsp:sp modelId="{3E812B21-0969-460E-9449-2F189102A203}">
      <dsp:nvSpPr>
        <dsp:cNvPr id="0" name=""/>
        <dsp:cNvSpPr/>
      </dsp:nvSpPr>
      <dsp:spPr>
        <a:xfrm>
          <a:off x="2391416" y="3794847"/>
          <a:ext cx="1702721" cy="85136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Solicitud de Asignación de Depositario</a:t>
          </a:r>
        </a:p>
        <a:p>
          <a:pPr marL="0" lvl="0" indent="0" algn="ctr" defTabSz="622300">
            <a:lnSpc>
              <a:spcPct val="90000"/>
            </a:lnSpc>
            <a:spcBef>
              <a:spcPct val="0"/>
            </a:spcBef>
            <a:spcAft>
              <a:spcPct val="35000"/>
            </a:spcAft>
            <a:buNone/>
          </a:pPr>
          <a:r>
            <a:rPr lang="es-ES" sz="1400" b="1" kern="1200" dirty="0">
              <a:solidFill>
                <a:srgbClr val="C00000"/>
              </a:solidFill>
              <a:latin typeface="+mn-lt"/>
            </a:rPr>
            <a:t>GIT -Aseguramiento </a:t>
          </a:r>
        </a:p>
      </dsp:txBody>
      <dsp:txXfrm>
        <a:off x="2416351" y="3819782"/>
        <a:ext cx="1652851" cy="801490"/>
      </dsp:txXfrm>
    </dsp:sp>
    <dsp:sp modelId="{14412E47-F02C-4C64-9FBD-F88102CBCB63}">
      <dsp:nvSpPr>
        <dsp:cNvPr id="0" name=""/>
        <dsp:cNvSpPr/>
      </dsp:nvSpPr>
      <dsp:spPr>
        <a:xfrm>
          <a:off x="4094137" y="4205140"/>
          <a:ext cx="681088" cy="30775"/>
        </a:xfrm>
        <a:custGeom>
          <a:avLst/>
          <a:gdLst/>
          <a:ahLst/>
          <a:cxnLst/>
          <a:rect l="0" t="0" r="0" b="0"/>
          <a:pathLst>
            <a:path>
              <a:moveTo>
                <a:pt x="0" y="15387"/>
              </a:moveTo>
              <a:lnTo>
                <a:pt x="681088" y="1538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latin typeface="+mn-lt"/>
          </a:endParaRPr>
        </a:p>
      </dsp:txBody>
      <dsp:txXfrm>
        <a:off x="4417654" y="4203500"/>
        <a:ext cx="34054" cy="34054"/>
      </dsp:txXfrm>
    </dsp:sp>
    <dsp:sp modelId="{C4527DBA-42C7-4915-9158-357CA0469775}">
      <dsp:nvSpPr>
        <dsp:cNvPr id="0" name=""/>
        <dsp:cNvSpPr/>
      </dsp:nvSpPr>
      <dsp:spPr>
        <a:xfrm>
          <a:off x="4775225" y="3562119"/>
          <a:ext cx="1702721" cy="1316816"/>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mn-lt"/>
            </a:rPr>
            <a:t>Designación Automática de Depositario</a:t>
          </a:r>
        </a:p>
        <a:p>
          <a:pPr marL="0" lvl="0" indent="0" algn="ctr" defTabSz="622300">
            <a:lnSpc>
              <a:spcPct val="90000"/>
            </a:lnSpc>
            <a:spcBef>
              <a:spcPct val="0"/>
            </a:spcBef>
            <a:spcAft>
              <a:spcPct val="35000"/>
            </a:spcAft>
            <a:buNone/>
          </a:pPr>
          <a:r>
            <a:rPr lang="es-ES" sz="1400" b="1" kern="1200" dirty="0">
              <a:solidFill>
                <a:srgbClr val="C00000"/>
              </a:solidFill>
              <a:latin typeface="+mn-lt"/>
            </a:rPr>
            <a:t>GIT-Depositario</a:t>
          </a:r>
        </a:p>
      </dsp:txBody>
      <dsp:txXfrm>
        <a:off x="4813793" y="3600687"/>
        <a:ext cx="1625585" cy="1239680"/>
      </dsp:txXfrm>
    </dsp:sp>
    <dsp:sp modelId="{D3778EEF-EB98-4561-BC34-7179C94962C6}">
      <dsp:nvSpPr>
        <dsp:cNvPr id="0" name=""/>
        <dsp:cNvSpPr/>
      </dsp:nvSpPr>
      <dsp:spPr>
        <a:xfrm>
          <a:off x="7606" y="3547376"/>
          <a:ext cx="1702721" cy="85136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t>Resolución de Inicio </a:t>
          </a:r>
        </a:p>
        <a:p>
          <a:pPr marL="0" lvl="0" indent="0" algn="ctr" defTabSz="711200">
            <a:lnSpc>
              <a:spcPct val="90000"/>
            </a:lnSpc>
            <a:spcBef>
              <a:spcPct val="0"/>
            </a:spcBef>
            <a:spcAft>
              <a:spcPct val="35000"/>
            </a:spcAft>
            <a:buNone/>
          </a:pPr>
          <a:r>
            <a:rPr lang="es-ES" sz="1600" kern="1200" dirty="0">
              <a:solidFill>
                <a:srgbClr val="C00000"/>
              </a:solidFill>
            </a:rPr>
            <a:t>FGN</a:t>
          </a:r>
        </a:p>
      </dsp:txBody>
      <dsp:txXfrm>
        <a:off x="32541" y="3572311"/>
        <a:ext cx="1652851" cy="80149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0A844-CDB3-4501-9251-C8D788F81F55}" type="datetimeFigureOut">
              <a:rPr lang="es-CO" smtClean="0"/>
              <a:t>17/09/2018</a:t>
            </a:fld>
            <a:endParaRPr lang="es-CO"/>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DF7AB-4115-451C-8E24-C2F8FF4BEE2A}" type="slidenum">
              <a:rPr lang="es-CO" smtClean="0"/>
              <a:t>‹Nº›</a:t>
            </a:fld>
            <a:endParaRPr lang="es-CO"/>
          </a:p>
        </p:txBody>
      </p:sp>
    </p:spTree>
    <p:extLst>
      <p:ext uri="{BB962C8B-B14F-4D97-AF65-F5344CB8AC3E}">
        <p14:creationId xmlns:p14="http://schemas.microsoft.com/office/powerpoint/2010/main" val="1008501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2DCBB8F0-FEDA-469A-9C10-437B5FFA54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tabLst>
                <a:tab pos="723900" algn="l"/>
                <a:tab pos="1447800" algn="l"/>
                <a:tab pos="2171700" algn="l"/>
                <a:tab pos="28956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Calibri" panose="020F0502020204030204" pitchFamily="34" charset="0"/>
              </a:defRPr>
            </a:lvl9pPr>
          </a:lstStyle>
          <a:p>
            <a:pPr fontAlgn="base">
              <a:lnSpc>
                <a:spcPct val="93000"/>
              </a:lnSpc>
              <a:spcBef>
                <a:spcPct val="0"/>
              </a:spcBef>
              <a:spcAft>
                <a:spcPct val="0"/>
              </a:spcAft>
              <a:buClr>
                <a:srgbClr val="000000"/>
              </a:buClr>
              <a:buSzPct val="100000"/>
              <a:buFont typeface="Times New Roman" panose="02020603050405020304" pitchFamily="18" charset="0"/>
              <a:buNone/>
            </a:pPr>
            <a:fld id="{A3E45754-CD28-4002-BA61-F4C730516716}" type="slidenum">
              <a:rPr lang="es-CO" altLang="es-CO" smtClean="0">
                <a:solidFill>
                  <a:srgbClr val="000000"/>
                </a:solidFill>
                <a:latin typeface="Times New Roman" panose="02020603050405020304" pitchFamily="18" charset="0"/>
                <a:ea typeface="MS Gothic" panose="020B0609070205080204" pitchFamily="49" charset="-128"/>
              </a:rPr>
              <a:pPr fontAlgn="base">
                <a:lnSpc>
                  <a:spcPct val="93000"/>
                </a:lnSpc>
                <a:spcBef>
                  <a:spcPct val="0"/>
                </a:spcBef>
                <a:spcAft>
                  <a:spcPct val="0"/>
                </a:spcAft>
                <a:buClr>
                  <a:srgbClr val="000000"/>
                </a:buClr>
                <a:buSzPct val="100000"/>
                <a:buFont typeface="Times New Roman" panose="02020603050405020304" pitchFamily="18" charset="0"/>
                <a:buNone/>
              </a:pPr>
              <a:t>39</a:t>
            </a:fld>
            <a:endParaRPr lang="es-CO" altLang="es-CO">
              <a:solidFill>
                <a:srgbClr val="000000"/>
              </a:solidFill>
              <a:latin typeface="Times New Roman" panose="02020603050405020304" pitchFamily="18" charset="0"/>
              <a:ea typeface="MS Gothic" panose="020B0609070205080204" pitchFamily="49" charset="-128"/>
            </a:endParaRPr>
          </a:p>
        </p:txBody>
      </p:sp>
      <p:sp>
        <p:nvSpPr>
          <p:cNvPr id="8195" name="Rectangle 1">
            <a:extLst>
              <a:ext uri="{FF2B5EF4-FFF2-40B4-BE49-F238E27FC236}">
                <a16:creationId xmlns:a16="http://schemas.microsoft.com/office/drawing/2014/main" id="{A8FE871E-B711-4DF7-B85C-41AAC8B52B3B}"/>
              </a:ext>
            </a:extLst>
          </p:cNvPr>
          <p:cNvSpPr>
            <a:spLocks noGrp="1" noRot="1" noChangeAspect="1" noChangeArrowheads="1" noTextEdit="1"/>
          </p:cNvSpPr>
          <p:nvPr>
            <p:ph type="sldImg"/>
          </p:nvPr>
        </p:nvSpPr>
        <p:spPr bwMode="auto">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a:extLst>
              <a:ext uri="{FF2B5EF4-FFF2-40B4-BE49-F238E27FC236}">
                <a16:creationId xmlns:a16="http://schemas.microsoft.com/office/drawing/2014/main" id="{91282FF9-EA62-4954-85BE-048BDD7639B9}"/>
              </a:ext>
            </a:extLst>
          </p:cNvPr>
          <p:cNvSpPr>
            <a:spLocks noGrp="1" noChangeArrowheads="1"/>
          </p:cNvSpPr>
          <p:nvPr>
            <p:ph type="body" idx="1"/>
          </p:nvPr>
        </p:nvSpPr>
        <p:spPr bwMode="auto">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endParaRPr lang="es-CO" altLang="es-CO"/>
          </a:p>
        </p:txBody>
      </p:sp>
    </p:spTree>
    <p:extLst>
      <p:ext uri="{BB962C8B-B14F-4D97-AF65-F5344CB8AC3E}">
        <p14:creationId xmlns:p14="http://schemas.microsoft.com/office/powerpoint/2010/main" val="109023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53</a:t>
            </a:fld>
            <a:endParaRPr lang="es-CO"/>
          </a:p>
        </p:txBody>
      </p:sp>
    </p:spTree>
    <p:extLst>
      <p:ext uri="{BB962C8B-B14F-4D97-AF65-F5344CB8AC3E}">
        <p14:creationId xmlns:p14="http://schemas.microsoft.com/office/powerpoint/2010/main" val="1265747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56</a:t>
            </a:fld>
            <a:endParaRPr lang="es-CO"/>
          </a:p>
        </p:txBody>
      </p:sp>
    </p:spTree>
    <p:extLst>
      <p:ext uri="{BB962C8B-B14F-4D97-AF65-F5344CB8AC3E}">
        <p14:creationId xmlns:p14="http://schemas.microsoft.com/office/powerpoint/2010/main" val="2558201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57</a:t>
            </a:fld>
            <a:endParaRPr lang="es-CO"/>
          </a:p>
        </p:txBody>
      </p:sp>
    </p:spTree>
    <p:extLst>
      <p:ext uri="{BB962C8B-B14F-4D97-AF65-F5344CB8AC3E}">
        <p14:creationId xmlns:p14="http://schemas.microsoft.com/office/powerpoint/2010/main" val="1561621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58</a:t>
            </a:fld>
            <a:endParaRPr lang="es-CO"/>
          </a:p>
        </p:txBody>
      </p:sp>
    </p:spTree>
    <p:extLst>
      <p:ext uri="{BB962C8B-B14F-4D97-AF65-F5344CB8AC3E}">
        <p14:creationId xmlns:p14="http://schemas.microsoft.com/office/powerpoint/2010/main" val="1673907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AB5BE9F-E36E-41AD-8B6C-5BCB225120D0}" type="slidenum">
              <a:rPr lang="es-CO" smtClean="0"/>
              <a:t>59</a:t>
            </a:fld>
            <a:endParaRPr lang="es-CO"/>
          </a:p>
        </p:txBody>
      </p:sp>
    </p:spTree>
    <p:extLst>
      <p:ext uri="{BB962C8B-B14F-4D97-AF65-F5344CB8AC3E}">
        <p14:creationId xmlns:p14="http://schemas.microsoft.com/office/powerpoint/2010/main" val="30264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70</a:t>
            </a:fld>
            <a:endParaRPr lang="es-CO" dirty="0"/>
          </a:p>
        </p:txBody>
      </p:sp>
    </p:spTree>
    <p:extLst>
      <p:ext uri="{BB962C8B-B14F-4D97-AF65-F5344CB8AC3E}">
        <p14:creationId xmlns:p14="http://schemas.microsoft.com/office/powerpoint/2010/main" val="2641403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17/09/2018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17/09/2018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17/09/2018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17/09/2018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17/09/2018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17/09/2018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17/09/2018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17/09/2018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2.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slide" Target="slide18.xml"/><Relationship Id="rId4" Type="http://schemas.openxmlformats.org/officeDocument/2006/relationships/slide" Target="slide17.xml"/></Relationships>
</file>

<file path=ppt/slides/_rels/slide10.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 Target="slide24.xml"/><Relationship Id="rId5" Type="http://schemas.openxmlformats.org/officeDocument/2006/relationships/slide" Target="slide23.xml"/><Relationship Id="rId4" Type="http://schemas.openxmlformats.org/officeDocument/2006/relationships/slide" Target="slide21.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jp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5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626311"/>
            <a:ext cx="9143999" cy="2585323"/>
          </a:xfrm>
          <a:prstGeom prst="rect">
            <a:avLst/>
          </a:prstGeom>
          <a:noFill/>
        </p:spPr>
        <p:txBody>
          <a:bodyPr wrap="square" rtlCol="0">
            <a:spAutoFit/>
          </a:bodyPr>
          <a:lstStyle/>
          <a:p>
            <a:pPr algn="ctr"/>
            <a:r>
              <a:rPr lang="es-ES" sz="5400" b="1" dirty="0">
                <a:solidFill>
                  <a:srgbClr val="000A8B"/>
                </a:solidFill>
              </a:rPr>
              <a:t>JUNTA DIRECTIVA No 159</a:t>
            </a:r>
          </a:p>
          <a:p>
            <a:pPr algn="ctr"/>
            <a:r>
              <a:rPr lang="es-ES" sz="5400" b="1" dirty="0">
                <a:solidFill>
                  <a:srgbClr val="000A8B"/>
                </a:solidFill>
              </a:rPr>
              <a:t>04 de septiembre</a:t>
            </a:r>
          </a:p>
          <a:p>
            <a:pPr algn="ctr"/>
            <a:r>
              <a:rPr lang="es-ES" sz="5400" b="1" dirty="0">
                <a:solidFill>
                  <a:srgbClr val="000A8B"/>
                </a:solidFill>
              </a:rPr>
              <a:t> de 2018</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91115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6" name="CuadroTexto 5"/>
          <p:cNvSpPr txBox="1"/>
          <p:nvPr/>
        </p:nvSpPr>
        <p:spPr>
          <a:xfrm>
            <a:off x="2356167" y="1370106"/>
            <a:ext cx="3365500" cy="523220"/>
          </a:xfrm>
          <a:prstGeom prst="rect">
            <a:avLst/>
          </a:prstGeom>
          <a:noFill/>
        </p:spPr>
        <p:txBody>
          <a:bodyPr wrap="square" rtlCol="0">
            <a:spAutoFit/>
          </a:bodyPr>
          <a:lstStyle/>
          <a:p>
            <a:pPr algn="r"/>
            <a:r>
              <a:rPr lang="es-ES" sz="2800" b="1" dirty="0">
                <a:solidFill>
                  <a:srgbClr val="002060"/>
                </a:solidFill>
              </a:rPr>
              <a:t>ORDEN DEL DÍA</a:t>
            </a:r>
            <a:endParaRPr lang="es-ES" sz="2800" dirty="0">
              <a:solidFill>
                <a:srgbClr val="002060"/>
              </a:solidFill>
            </a:endParaRP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721667"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159</a:t>
            </a:r>
          </a:p>
        </p:txBody>
      </p:sp>
      <p:sp>
        <p:nvSpPr>
          <p:cNvPr id="3" name="Rectángulo 2">
            <a:extLst>
              <a:ext uri="{FF2B5EF4-FFF2-40B4-BE49-F238E27FC236}">
                <a16:creationId xmlns:a16="http://schemas.microsoft.com/office/drawing/2014/main" id="{46100F08-AD8E-48E5-9A44-946CA8CCCC02}"/>
              </a:ext>
            </a:extLst>
          </p:cNvPr>
          <p:cNvSpPr/>
          <p:nvPr/>
        </p:nvSpPr>
        <p:spPr>
          <a:xfrm>
            <a:off x="681521" y="2162078"/>
            <a:ext cx="7780958" cy="3046988"/>
          </a:xfrm>
          <a:prstGeom prst="rect">
            <a:avLst/>
          </a:prstGeom>
        </p:spPr>
        <p:txBody>
          <a:bodyPr wrap="square">
            <a:spAutoFit/>
          </a:bodyPr>
          <a:lstStyle/>
          <a:p>
            <a:pPr marL="457200" lvl="0" indent="-457200">
              <a:buFont typeface="+mj-lt"/>
              <a:buAutoNum type="arabicPeriod"/>
            </a:pPr>
            <a:r>
              <a:rPr lang="es-ES" sz="2400" dirty="0"/>
              <a:t>Verificación del Quorum.</a:t>
            </a:r>
            <a:endParaRPr lang="es-CO" sz="2400" dirty="0"/>
          </a:p>
          <a:p>
            <a:pPr marL="457200" lvl="0" indent="-457200">
              <a:buFont typeface="+mj-lt"/>
              <a:buAutoNum type="arabicPeriod"/>
            </a:pPr>
            <a:r>
              <a:rPr lang="es-ES" sz="2400" dirty="0"/>
              <a:t>Aprobación del orden del día</a:t>
            </a:r>
          </a:p>
          <a:p>
            <a:pPr marL="457200" lvl="0" indent="-457200">
              <a:buFont typeface="+mj-lt"/>
              <a:buAutoNum type="arabicPeriod"/>
            </a:pPr>
            <a:r>
              <a:rPr lang="es-ES" sz="2400" dirty="0"/>
              <a:t>Aprobación Actas 155,156,157 y 158.</a:t>
            </a:r>
          </a:p>
          <a:p>
            <a:pPr marL="457200" lvl="0" indent="-457200">
              <a:buFont typeface="+mj-lt"/>
              <a:buAutoNum type="arabicPeriod"/>
            </a:pPr>
            <a:r>
              <a:rPr lang="es-ES" sz="2400" dirty="0"/>
              <a:t>Resumen Comité Financiero.</a:t>
            </a:r>
            <a:endParaRPr lang="es-CO" sz="2400" dirty="0"/>
          </a:p>
          <a:p>
            <a:pPr marL="457200" lvl="0" indent="-457200">
              <a:buFont typeface="+mj-lt"/>
              <a:buAutoNum type="arabicPeriod"/>
            </a:pPr>
            <a:r>
              <a:rPr lang="es-ES" sz="2400" dirty="0"/>
              <a:t>Avances Fiscalía General de la Nación.</a:t>
            </a:r>
          </a:p>
          <a:p>
            <a:pPr marL="457200" indent="-457200">
              <a:buFont typeface="+mj-lt"/>
              <a:buAutoNum type="arabicPeriod"/>
            </a:pPr>
            <a:r>
              <a:rPr lang="es-ES" sz="2400" dirty="0"/>
              <a:t>Avances Sistemas de Información.</a:t>
            </a:r>
            <a:endParaRPr lang="es-CO" sz="2400" dirty="0"/>
          </a:p>
          <a:p>
            <a:pPr marL="457200" lvl="0" indent="-457200">
              <a:buFont typeface="+mj-lt"/>
              <a:buAutoNum type="arabicPeriod"/>
            </a:pPr>
            <a:r>
              <a:rPr lang="es-ES" sz="2400" dirty="0"/>
              <a:t>Caso CEMEX.</a:t>
            </a:r>
            <a:endParaRPr lang="es-CO" sz="2400" dirty="0"/>
          </a:p>
          <a:p>
            <a:pPr marL="457200" lvl="0" indent="-457200">
              <a:buFont typeface="+mj-lt"/>
              <a:buAutoNum type="arabicPeriod"/>
            </a:pPr>
            <a:r>
              <a:rPr lang="es-ES" sz="2400" dirty="0"/>
              <a:t>Proposiciones y varios. </a:t>
            </a:r>
            <a:endParaRPr lang="es-CO" sz="2400" dirty="0"/>
          </a:p>
        </p:txBody>
      </p:sp>
    </p:spTree>
    <p:extLst>
      <p:ext uri="{BB962C8B-B14F-4D97-AF65-F5344CB8AC3E}">
        <p14:creationId xmlns:p14="http://schemas.microsoft.com/office/powerpoint/2010/main" val="1886162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06083" y="2877596"/>
            <a:ext cx="7734298" cy="1323439"/>
          </a:xfrm>
          <a:prstGeom prst="rect">
            <a:avLst/>
          </a:prstGeom>
          <a:noFill/>
        </p:spPr>
        <p:txBody>
          <a:bodyPr wrap="square" rtlCol="0">
            <a:spAutoFit/>
          </a:bodyPr>
          <a:lstStyle/>
          <a:p>
            <a:pPr algn="ctr"/>
            <a:r>
              <a:rPr lang="es-CO" sz="4000" b="1" dirty="0">
                <a:solidFill>
                  <a:srgbClr val="002060"/>
                </a:solidFill>
              </a:rPr>
              <a:t>3. APROBACION ACTAS 155,156,</a:t>
            </a:r>
          </a:p>
          <a:p>
            <a:pPr algn="ctr"/>
            <a:r>
              <a:rPr lang="es-CO" sz="4000" b="1">
                <a:solidFill>
                  <a:srgbClr val="002060"/>
                </a:solidFill>
              </a:rPr>
              <a:t>157 Y 158.</a:t>
            </a:r>
            <a:endParaRPr lang="es-CO" sz="4000" b="1" dirty="0">
              <a:solidFill>
                <a:srgbClr val="002060"/>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524963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06083" y="2877596"/>
            <a:ext cx="7734298" cy="1323439"/>
          </a:xfrm>
          <a:prstGeom prst="rect">
            <a:avLst/>
          </a:prstGeom>
          <a:noFill/>
        </p:spPr>
        <p:txBody>
          <a:bodyPr wrap="square" rtlCol="0">
            <a:spAutoFit/>
          </a:bodyPr>
          <a:lstStyle/>
          <a:p>
            <a:pPr algn="ctr"/>
            <a:r>
              <a:rPr lang="es-CO" sz="4000" b="1" dirty="0">
                <a:solidFill>
                  <a:srgbClr val="002060"/>
                </a:solidFill>
              </a:rPr>
              <a:t>4. INFORME COMITÉ FINANCIERO</a:t>
            </a:r>
          </a:p>
          <a:p>
            <a:pPr algn="ctr"/>
            <a:r>
              <a:rPr lang="es-CO" sz="4000" b="1" dirty="0">
                <a:solidFill>
                  <a:srgbClr val="002060"/>
                </a:solidFill>
              </a:rPr>
              <a:t>AGOSTO 2018.</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584783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1230671" y="2849314"/>
            <a:ext cx="7217494" cy="1631216"/>
          </a:xfrm>
          <a:prstGeom prst="rect">
            <a:avLst/>
          </a:prstGeom>
          <a:noFill/>
        </p:spPr>
        <p:txBody>
          <a:bodyPr wrap="square" rtlCol="0">
            <a:spAutoFit/>
          </a:bodyPr>
          <a:lstStyle/>
          <a:p>
            <a:pPr marL="457200" indent="-457200">
              <a:buAutoNum type="arabicPeriod"/>
            </a:pPr>
            <a:r>
              <a:rPr lang="es-CO" sz="2000" dirty="0"/>
              <a:t>ESTADOS FINANCIEROS SAE A 31 DE JULIO DE 2018</a:t>
            </a:r>
          </a:p>
          <a:p>
            <a:pPr marL="457200" indent="-457200">
              <a:buAutoNum type="arabicPeriod"/>
            </a:pPr>
            <a:r>
              <a:rPr lang="es-CO" sz="2000" dirty="0"/>
              <a:t>PORTAFOLIO DE INVERSIONES A 31 DE JULIO DE 2018</a:t>
            </a:r>
          </a:p>
          <a:p>
            <a:pPr marL="457200" indent="-457200">
              <a:buAutoNum type="arabicPeriod"/>
            </a:pPr>
            <a:r>
              <a:rPr lang="es-CO" sz="2000" dirty="0"/>
              <a:t>CRONOGRAMA ERP</a:t>
            </a:r>
          </a:p>
          <a:p>
            <a:pPr marL="457200" indent="-457200">
              <a:buAutoNum type="arabicPeriod"/>
            </a:pPr>
            <a:r>
              <a:rPr lang="es-CO" sz="2000" dirty="0"/>
              <a:t>INFORME GERENCIA COMERCIAL</a:t>
            </a:r>
          </a:p>
          <a:p>
            <a:endParaRPr lang="es-CO" sz="2000" dirty="0"/>
          </a:p>
        </p:txBody>
      </p:sp>
      <p:sp>
        <p:nvSpPr>
          <p:cNvPr id="3" name="CuadroTexto 2">
            <a:extLst>
              <a:ext uri="{FF2B5EF4-FFF2-40B4-BE49-F238E27FC236}">
                <a16:creationId xmlns:a16="http://schemas.microsoft.com/office/drawing/2014/main" id="{FC0522A5-1C63-4714-86BC-01E6AD8147E3}"/>
              </a:ext>
            </a:extLst>
          </p:cNvPr>
          <p:cNvSpPr txBox="1"/>
          <p:nvPr/>
        </p:nvSpPr>
        <p:spPr>
          <a:xfrm>
            <a:off x="963253" y="1655537"/>
            <a:ext cx="7198228" cy="707886"/>
          </a:xfrm>
          <a:prstGeom prst="rect">
            <a:avLst/>
          </a:prstGeom>
          <a:noFill/>
        </p:spPr>
        <p:txBody>
          <a:bodyPr wrap="square" rtlCol="0">
            <a:spAutoFit/>
          </a:bodyPr>
          <a:lstStyle/>
          <a:p>
            <a:pPr algn="ctr"/>
            <a:r>
              <a:rPr lang="es-CO" sz="2000" dirty="0"/>
              <a:t>COMITÉ FINANCIERO AGOSTO 27 DE 2018</a:t>
            </a:r>
          </a:p>
          <a:p>
            <a:pPr algn="ctr"/>
            <a:r>
              <a:rPr lang="es-CO" sz="2000" dirty="0"/>
              <a:t>ORDEN DEL DIA:</a:t>
            </a:r>
          </a:p>
        </p:txBody>
      </p:sp>
    </p:spTree>
    <p:extLst>
      <p:ext uri="{BB962C8B-B14F-4D97-AF65-F5344CB8AC3E}">
        <p14:creationId xmlns:p14="http://schemas.microsoft.com/office/powerpoint/2010/main" val="135381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1. ESTADOS FINANCIEROS SAE </a:t>
            </a:r>
          </a:p>
          <a:p>
            <a:pPr algn="ctr"/>
            <a:r>
              <a:rPr lang="es-CO" sz="4000" dirty="0">
                <a:solidFill>
                  <a:srgbClr val="000A8B"/>
                </a:solidFill>
              </a:rPr>
              <a:t>A 31 DE JULIO DE 2018</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4162627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85C070D3-1551-4552-ADD6-D3992AB01B06}"/>
              </a:ext>
            </a:extLst>
          </p:cNvPr>
          <p:cNvGraphicFramePr>
            <a:graphicFrameLocks noGrp="1"/>
          </p:cNvGraphicFramePr>
          <p:nvPr>
            <p:extLst/>
          </p:nvPr>
        </p:nvGraphicFramePr>
        <p:xfrm>
          <a:off x="880173" y="1776513"/>
          <a:ext cx="7340600" cy="4200525"/>
        </p:xfrm>
        <a:graphic>
          <a:graphicData uri="http://schemas.openxmlformats.org/drawingml/2006/table">
            <a:tbl>
              <a:tblPr/>
              <a:tblGrid>
                <a:gridCol w="2993316">
                  <a:extLst>
                    <a:ext uri="{9D8B030D-6E8A-4147-A177-3AD203B41FA5}">
                      <a16:colId xmlns:a16="http://schemas.microsoft.com/office/drawing/2014/main" val="278849655"/>
                    </a:ext>
                  </a:extLst>
                </a:gridCol>
                <a:gridCol w="827601">
                  <a:extLst>
                    <a:ext uri="{9D8B030D-6E8A-4147-A177-3AD203B41FA5}">
                      <a16:colId xmlns:a16="http://schemas.microsoft.com/office/drawing/2014/main" val="4154303551"/>
                    </a:ext>
                  </a:extLst>
                </a:gridCol>
                <a:gridCol w="88785">
                  <a:extLst>
                    <a:ext uri="{9D8B030D-6E8A-4147-A177-3AD203B41FA5}">
                      <a16:colId xmlns:a16="http://schemas.microsoft.com/office/drawing/2014/main" val="2976126023"/>
                    </a:ext>
                  </a:extLst>
                </a:gridCol>
                <a:gridCol w="827601">
                  <a:extLst>
                    <a:ext uri="{9D8B030D-6E8A-4147-A177-3AD203B41FA5}">
                      <a16:colId xmlns:a16="http://schemas.microsoft.com/office/drawing/2014/main" val="690488473"/>
                    </a:ext>
                  </a:extLst>
                </a:gridCol>
                <a:gridCol w="88785">
                  <a:extLst>
                    <a:ext uri="{9D8B030D-6E8A-4147-A177-3AD203B41FA5}">
                      <a16:colId xmlns:a16="http://schemas.microsoft.com/office/drawing/2014/main" val="2400334964"/>
                    </a:ext>
                  </a:extLst>
                </a:gridCol>
                <a:gridCol w="865652">
                  <a:extLst>
                    <a:ext uri="{9D8B030D-6E8A-4147-A177-3AD203B41FA5}">
                      <a16:colId xmlns:a16="http://schemas.microsoft.com/office/drawing/2014/main" val="1062726733"/>
                    </a:ext>
                  </a:extLst>
                </a:gridCol>
                <a:gridCol w="88785">
                  <a:extLst>
                    <a:ext uri="{9D8B030D-6E8A-4147-A177-3AD203B41FA5}">
                      <a16:colId xmlns:a16="http://schemas.microsoft.com/office/drawing/2014/main" val="1071294850"/>
                    </a:ext>
                  </a:extLst>
                </a:gridCol>
                <a:gridCol w="735645">
                  <a:extLst>
                    <a:ext uri="{9D8B030D-6E8A-4147-A177-3AD203B41FA5}">
                      <a16:colId xmlns:a16="http://schemas.microsoft.com/office/drawing/2014/main" val="497881729"/>
                    </a:ext>
                  </a:extLst>
                </a:gridCol>
                <a:gridCol w="88785">
                  <a:extLst>
                    <a:ext uri="{9D8B030D-6E8A-4147-A177-3AD203B41FA5}">
                      <a16:colId xmlns:a16="http://schemas.microsoft.com/office/drawing/2014/main" val="45774323"/>
                    </a:ext>
                  </a:extLst>
                </a:gridCol>
                <a:gridCol w="735645">
                  <a:extLst>
                    <a:ext uri="{9D8B030D-6E8A-4147-A177-3AD203B41FA5}">
                      <a16:colId xmlns:a16="http://schemas.microsoft.com/office/drawing/2014/main" val="2773511622"/>
                    </a:ext>
                  </a:extLst>
                </a:gridCol>
              </a:tblGrid>
              <a:tr h="581025">
                <a:tc>
                  <a:txBody>
                    <a:bodyPr/>
                    <a:lstStyle/>
                    <a:p>
                      <a:pPr algn="ctr" fontAlgn="ctr"/>
                      <a:r>
                        <a:rPr lang="es-CO" sz="1200" b="1" i="0" u="none" strike="noStrike" dirty="0">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Julio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Julio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ES"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Julio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Jul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9014159"/>
                  </a:ext>
                </a:extLst>
              </a:tr>
              <a:tr h="200025">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4068552"/>
                  </a:ext>
                </a:extLst>
              </a:tr>
              <a:tr h="200025">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4064497161"/>
                  </a:ext>
                </a:extLst>
              </a:tr>
              <a:tr h="200025">
                <a:tc>
                  <a:txBody>
                    <a:bodyPr/>
                    <a:lstStyle/>
                    <a:p>
                      <a:pPr algn="l" fontAlgn="ctr"/>
                      <a:r>
                        <a:rPr lang="es-CO" sz="1200" b="0" i="0" u="none" strike="noStrike" dirty="0">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294</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0" marR="0" marT="0" marB="0" anchor="ctr">
                    <a:lnL>
                      <a:noFill/>
                    </a:lnL>
                    <a:lnR>
                      <a:noFill/>
                    </a:lnR>
                    <a:lnT>
                      <a:noFill/>
                    </a:lnT>
                    <a:lnB>
                      <a:noFill/>
                    </a:lnB>
                  </a:tcPr>
                </a:tc>
                <a:extLst>
                  <a:ext uri="{0D108BD9-81ED-4DB2-BD59-A6C34878D82A}">
                    <a16:rowId xmlns:a16="http://schemas.microsoft.com/office/drawing/2014/main" val="3143540469"/>
                  </a:ext>
                </a:extLst>
              </a:tr>
              <a:tr h="200025">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6.855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382</a:t>
                      </a:r>
                    </a:p>
                  </a:txBody>
                  <a:tcPr marL="0" marR="0" marT="0" marB="0" anchor="ctr">
                    <a:lnL>
                      <a:noFill/>
                    </a:lnL>
                    <a:lnR>
                      <a:noFill/>
                    </a:lnR>
                    <a:lnT>
                      <a:noFill/>
                    </a:lnT>
                    <a:lnB>
                      <a:noFill/>
                    </a:lnB>
                  </a:tcPr>
                </a:tc>
                <a:extLst>
                  <a:ext uri="{0D108BD9-81ED-4DB2-BD59-A6C34878D82A}">
                    <a16:rowId xmlns:a16="http://schemas.microsoft.com/office/drawing/2014/main" val="3453394586"/>
                  </a:ext>
                </a:extLst>
              </a:tr>
              <a:tr h="209550">
                <a:tc>
                  <a:txBody>
                    <a:bodyPr/>
                    <a:lstStyle/>
                    <a:p>
                      <a:pPr algn="l" fontAlgn="ctr"/>
                      <a:r>
                        <a:rPr lang="es-ES" sz="1200" b="0" i="0" u="none" strike="noStrike" dirty="0">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5.131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8.082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a:t>
                      </a:r>
                    </a:p>
                  </a:txBody>
                  <a:tcPr marL="0" marR="0" marT="0" marB="0" anchor="ctr">
                    <a:lnL>
                      <a:noFill/>
                    </a:lnL>
                    <a:lnR>
                      <a:noFill/>
                    </a:lnR>
                    <a:lnT>
                      <a:noFill/>
                    </a:lnT>
                    <a:lnB>
                      <a:noFill/>
                    </a:lnB>
                  </a:tcPr>
                </a:tc>
                <a:extLst>
                  <a:ext uri="{0D108BD9-81ED-4DB2-BD59-A6C34878D82A}">
                    <a16:rowId xmlns:a16="http://schemas.microsoft.com/office/drawing/2014/main" val="4072230581"/>
                  </a:ext>
                </a:extLst>
              </a:tr>
              <a:tr h="200025">
                <a:tc>
                  <a:txBody>
                    <a:bodyPr/>
                    <a:lstStyle/>
                    <a:p>
                      <a:pPr algn="l" fontAlgn="ctr"/>
                      <a:r>
                        <a:rPr lang="es-ES"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3.036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321263"/>
                  </a:ext>
                </a:extLst>
              </a:tr>
              <a:tr h="200025">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15.316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11.190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9783182"/>
                  </a:ext>
                </a:extLst>
              </a:tr>
              <a:tr h="200025">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74901983"/>
                  </a:ext>
                </a:extLst>
              </a:tr>
              <a:tr h="200025">
                <a:tc>
                  <a:txBody>
                    <a:bodyPr/>
                    <a:lstStyle/>
                    <a:p>
                      <a:pPr algn="l" fontAlgn="ctr"/>
                      <a:r>
                        <a:rPr lang="es-CO" sz="1200" b="1" i="0" u="none" strike="noStrike" dirty="0">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522909866"/>
                  </a:ext>
                </a:extLst>
              </a:tr>
              <a:tr h="200025">
                <a:tc>
                  <a:txBody>
                    <a:bodyPr/>
                    <a:lstStyle/>
                    <a:p>
                      <a:pPr algn="l" fontAlgn="ctr"/>
                      <a:r>
                        <a:rPr lang="es-ES"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1203756943"/>
                  </a:ext>
                </a:extLst>
              </a:tr>
              <a:tr h="200025">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1441192"/>
                  </a:ext>
                </a:extLst>
              </a:tr>
              <a:tr h="200025">
                <a:tc>
                  <a:txBody>
                    <a:bodyPr/>
                    <a:lstStyle/>
                    <a:p>
                      <a:pPr algn="l" fontAlgn="ctr"/>
                      <a:r>
                        <a:rPr lang="es-ES"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6291060"/>
                  </a:ext>
                </a:extLst>
              </a:tr>
              <a:tr h="200025">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0200662"/>
                  </a:ext>
                </a:extLst>
              </a:tr>
              <a:tr h="200025">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381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651668482"/>
                  </a:ext>
                </a:extLst>
              </a:tr>
              <a:tr h="200025">
                <a:tc>
                  <a:txBody>
                    <a:bodyPr/>
                    <a:lstStyle/>
                    <a:p>
                      <a:pPr algn="l" fontAlgn="ctr"/>
                      <a:r>
                        <a:rPr lang="es-ES"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13.796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9.927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3223442"/>
                  </a:ext>
                </a:extLst>
              </a:tr>
              <a:tr h="200025">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14.191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10.680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7712443"/>
                  </a:ext>
                </a:extLst>
              </a:tr>
              <a:tr h="200025">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970214"/>
                  </a:ext>
                </a:extLst>
              </a:tr>
              <a:tr h="209550">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29.507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21.870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623088515"/>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Botón de acción: ir hacia delante o siguiente 10">
            <a:hlinkClick r:id="rId3" action="ppaction://hlinksldjump" highlightClick="1"/>
            <a:extLst>
              <a:ext uri="{FF2B5EF4-FFF2-40B4-BE49-F238E27FC236}">
                <a16:creationId xmlns:a16="http://schemas.microsoft.com/office/drawing/2014/main" id="{ECAF7EDB-E616-45CA-8A85-A9411523CD32}"/>
              </a:ext>
            </a:extLst>
          </p:cNvPr>
          <p:cNvSpPr/>
          <p:nvPr/>
        </p:nvSpPr>
        <p:spPr>
          <a:xfrm>
            <a:off x="2155721" y="2766389"/>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84B38472-9759-4EFB-8A8C-025D33140739}"/>
              </a:ext>
            </a:extLst>
          </p:cNvPr>
          <p:cNvSpPr/>
          <p:nvPr/>
        </p:nvSpPr>
        <p:spPr>
          <a:xfrm>
            <a:off x="2676515" y="2984392"/>
            <a:ext cx="252103"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3" action="ppaction://hlinksldjump" highlightClick="1"/>
            <a:extLst>
              <a:ext uri="{FF2B5EF4-FFF2-40B4-BE49-F238E27FC236}">
                <a16:creationId xmlns:a16="http://schemas.microsoft.com/office/drawing/2014/main" id="{A730660A-1DBC-4EEF-8BE1-38EA3F255CEB}"/>
              </a:ext>
            </a:extLst>
          </p:cNvPr>
          <p:cNvSpPr/>
          <p:nvPr/>
        </p:nvSpPr>
        <p:spPr>
          <a:xfrm>
            <a:off x="3479345" y="3216875"/>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4" action="ppaction://hlinksldjump" highlightClick="1"/>
            <a:extLst>
              <a:ext uri="{FF2B5EF4-FFF2-40B4-BE49-F238E27FC236}">
                <a16:creationId xmlns:a16="http://schemas.microsoft.com/office/drawing/2014/main" id="{F21CF3E4-21C9-477B-B9FA-6383BBD158D6}"/>
              </a:ext>
            </a:extLst>
          </p:cNvPr>
          <p:cNvSpPr/>
          <p:nvPr/>
        </p:nvSpPr>
        <p:spPr>
          <a:xfrm>
            <a:off x="3193810" y="4581291"/>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2729413" y="5012831"/>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Título 1">
            <a:extLst>
              <a:ext uri="{FF2B5EF4-FFF2-40B4-BE49-F238E27FC236}">
                <a16:creationId xmlns:a16="http://schemas.microsoft.com/office/drawing/2014/main" id="{9D848C52-0D13-42D4-9770-5D43EE2B895B}"/>
              </a:ext>
            </a:extLst>
          </p:cNvPr>
          <p:cNvSpPr txBox="1">
            <a:spLocks/>
          </p:cNvSpPr>
          <p:nvPr/>
        </p:nvSpPr>
        <p:spPr>
          <a:xfrm>
            <a:off x="1467548" y="72598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PERIODOS TERMINADOS EL 31 DE JULIO DE 2018 Y 31 DE JULIO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9" name="Imagen 8">
            <a:hlinkClick r:id="rId4"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6"/>
          <a:stretch>
            <a:fillRect/>
          </a:stretch>
        </p:blipFill>
        <p:spPr>
          <a:xfrm>
            <a:off x="2928618" y="3443847"/>
            <a:ext cx="274344" cy="146317"/>
          </a:xfrm>
          <a:prstGeom prst="rect">
            <a:avLst/>
          </a:prstGeom>
        </p:spPr>
      </p:pic>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3767024" y="5213227"/>
            <a:ext cx="180861"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88485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C4C91237-374D-4C65-8C76-93CBE8CC2430}"/>
              </a:ext>
            </a:extLst>
          </p:cNvPr>
          <p:cNvGraphicFramePr>
            <a:graphicFrameLocks noGrp="1"/>
          </p:cNvGraphicFramePr>
          <p:nvPr>
            <p:extLst/>
          </p:nvPr>
        </p:nvGraphicFramePr>
        <p:xfrm>
          <a:off x="1011355" y="1551206"/>
          <a:ext cx="7121289" cy="4536896"/>
        </p:xfrm>
        <a:graphic>
          <a:graphicData uri="http://schemas.openxmlformats.org/drawingml/2006/table">
            <a:tbl>
              <a:tblPr/>
              <a:tblGrid>
                <a:gridCol w="2903887">
                  <a:extLst>
                    <a:ext uri="{9D8B030D-6E8A-4147-A177-3AD203B41FA5}">
                      <a16:colId xmlns:a16="http://schemas.microsoft.com/office/drawing/2014/main" val="196447025"/>
                    </a:ext>
                  </a:extLst>
                </a:gridCol>
                <a:gridCol w="802875">
                  <a:extLst>
                    <a:ext uri="{9D8B030D-6E8A-4147-A177-3AD203B41FA5}">
                      <a16:colId xmlns:a16="http://schemas.microsoft.com/office/drawing/2014/main" val="31599845"/>
                    </a:ext>
                  </a:extLst>
                </a:gridCol>
                <a:gridCol w="86132">
                  <a:extLst>
                    <a:ext uri="{9D8B030D-6E8A-4147-A177-3AD203B41FA5}">
                      <a16:colId xmlns:a16="http://schemas.microsoft.com/office/drawing/2014/main" val="454633640"/>
                    </a:ext>
                  </a:extLst>
                </a:gridCol>
                <a:gridCol w="802875">
                  <a:extLst>
                    <a:ext uri="{9D8B030D-6E8A-4147-A177-3AD203B41FA5}">
                      <a16:colId xmlns:a16="http://schemas.microsoft.com/office/drawing/2014/main" val="967025875"/>
                    </a:ext>
                  </a:extLst>
                </a:gridCol>
                <a:gridCol w="86132">
                  <a:extLst>
                    <a:ext uri="{9D8B030D-6E8A-4147-A177-3AD203B41FA5}">
                      <a16:colId xmlns:a16="http://schemas.microsoft.com/office/drawing/2014/main" val="3209109987"/>
                    </a:ext>
                  </a:extLst>
                </a:gridCol>
                <a:gridCol w="839790">
                  <a:extLst>
                    <a:ext uri="{9D8B030D-6E8A-4147-A177-3AD203B41FA5}">
                      <a16:colId xmlns:a16="http://schemas.microsoft.com/office/drawing/2014/main" val="3714909675"/>
                    </a:ext>
                  </a:extLst>
                </a:gridCol>
                <a:gridCol w="86132">
                  <a:extLst>
                    <a:ext uri="{9D8B030D-6E8A-4147-A177-3AD203B41FA5}">
                      <a16:colId xmlns:a16="http://schemas.microsoft.com/office/drawing/2014/main" val="992021605"/>
                    </a:ext>
                  </a:extLst>
                </a:gridCol>
                <a:gridCol w="713667">
                  <a:extLst>
                    <a:ext uri="{9D8B030D-6E8A-4147-A177-3AD203B41FA5}">
                      <a16:colId xmlns:a16="http://schemas.microsoft.com/office/drawing/2014/main" val="4128253339"/>
                    </a:ext>
                  </a:extLst>
                </a:gridCol>
                <a:gridCol w="86132">
                  <a:extLst>
                    <a:ext uri="{9D8B030D-6E8A-4147-A177-3AD203B41FA5}">
                      <a16:colId xmlns:a16="http://schemas.microsoft.com/office/drawing/2014/main" val="2897887075"/>
                    </a:ext>
                  </a:extLst>
                </a:gridCol>
                <a:gridCol w="713667">
                  <a:extLst>
                    <a:ext uri="{9D8B030D-6E8A-4147-A177-3AD203B41FA5}">
                      <a16:colId xmlns:a16="http://schemas.microsoft.com/office/drawing/2014/main" val="2664073901"/>
                    </a:ext>
                  </a:extLst>
                </a:gridCol>
              </a:tblGrid>
              <a:tr h="563666">
                <a:tc>
                  <a:txBody>
                    <a:bodyPr/>
                    <a:lstStyle/>
                    <a:p>
                      <a:pPr algn="ctr" fontAlgn="ctr"/>
                      <a:r>
                        <a:rPr lang="es-CO" sz="1200" b="1" i="0" u="none" strike="noStrike" dirty="0">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Julio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Julio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ES"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Julio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Jul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338584"/>
                  </a:ext>
                </a:extLst>
              </a:tr>
              <a:tr h="247644">
                <a:tc>
                  <a:txBody>
                    <a:bodyPr/>
                    <a:lstStyle/>
                    <a:p>
                      <a:pPr algn="l" fontAlgn="ctr"/>
                      <a:r>
                        <a:rPr lang="es-CO" sz="1200" b="1" i="0" u="none" strike="noStrike" dirty="0">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78994915"/>
                  </a:ext>
                </a:extLst>
              </a:tr>
              <a:tr h="247644">
                <a:tc>
                  <a:txBody>
                    <a:bodyPr/>
                    <a:lstStyle/>
                    <a:p>
                      <a:pPr algn="l" fontAlgn="ctr"/>
                      <a:r>
                        <a:rPr lang="es-CO" sz="12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3.020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119</a:t>
                      </a:r>
                    </a:p>
                  </a:txBody>
                  <a:tcPr marL="0" marR="0" marT="0" marB="0" anchor="ctr">
                    <a:lnL>
                      <a:noFill/>
                    </a:lnL>
                    <a:lnR>
                      <a:noFill/>
                    </a:lnR>
                    <a:lnT>
                      <a:noFill/>
                    </a:lnT>
                    <a:lnB>
                      <a:noFill/>
                    </a:lnB>
                  </a:tcPr>
                </a:tc>
                <a:extLst>
                  <a:ext uri="{0D108BD9-81ED-4DB2-BD59-A6C34878D82A}">
                    <a16:rowId xmlns:a16="http://schemas.microsoft.com/office/drawing/2014/main" val="3949843168"/>
                  </a:ext>
                </a:extLst>
              </a:tr>
              <a:tr h="247644">
                <a:tc>
                  <a:txBody>
                    <a:bodyPr/>
                    <a:lstStyle/>
                    <a:p>
                      <a:pPr algn="l" fontAlgn="ctr"/>
                      <a:r>
                        <a:rPr lang="es-ES" sz="12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1.720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1.046</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a:noFill/>
                    </a:lnB>
                  </a:tcPr>
                </a:tc>
                <a:extLst>
                  <a:ext uri="{0D108BD9-81ED-4DB2-BD59-A6C34878D82A}">
                    <a16:rowId xmlns:a16="http://schemas.microsoft.com/office/drawing/2014/main" val="2207215159"/>
                  </a:ext>
                </a:extLst>
              </a:tr>
              <a:tr h="247644">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816996894"/>
                  </a:ext>
                </a:extLst>
              </a:tr>
              <a:tr h="247644">
                <a:tc>
                  <a:txBody>
                    <a:bodyPr/>
                    <a:lstStyle/>
                    <a:p>
                      <a:pPr algn="l" fontAlgn="ctr"/>
                      <a:r>
                        <a:rPr lang="es-CO" sz="1200" b="0" i="0" u="none" strike="noStrike">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6.575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1.087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4549246"/>
                  </a:ext>
                </a:extLst>
              </a:tr>
              <a:tr h="247644">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11.405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3.702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8151246"/>
                  </a:ext>
                </a:extLst>
              </a:tr>
              <a:tr h="1940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5256583"/>
                  </a:ext>
                </a:extLst>
              </a:tr>
              <a:tr h="194049">
                <a:tc>
                  <a:txBody>
                    <a:bodyPr/>
                    <a:lstStyle/>
                    <a:p>
                      <a:pPr algn="l" fontAlgn="ctr"/>
                      <a:r>
                        <a:rPr lang="es-CO" sz="1200" b="1" i="0" u="none" strike="noStrike">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11.405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3.702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208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03730"/>
                  </a:ext>
                </a:extLst>
              </a:tr>
              <a:tr h="177416">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7677718"/>
                  </a:ext>
                </a:extLst>
              </a:tr>
              <a:tr h="247644">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2116331768"/>
                  </a:ext>
                </a:extLst>
              </a:tr>
              <a:tr h="247644">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99020422"/>
                  </a:ext>
                </a:extLst>
              </a:tr>
              <a:tr h="247644">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3264847525"/>
                  </a:ext>
                </a:extLst>
              </a:tr>
              <a:tr h="247644">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366</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-56</a:t>
                      </a:r>
                    </a:p>
                  </a:txBody>
                  <a:tcPr marL="0" marR="0" marT="0" marB="0" anchor="ctr">
                    <a:lnL>
                      <a:noFill/>
                    </a:lnL>
                    <a:lnR>
                      <a:noFill/>
                    </a:lnR>
                    <a:lnT>
                      <a:noFill/>
                    </a:lnT>
                    <a:lnB>
                      <a:noFill/>
                    </a:lnB>
                  </a:tcPr>
                </a:tc>
                <a:extLst>
                  <a:ext uri="{0D108BD9-81ED-4DB2-BD59-A6C34878D82A}">
                    <a16:rowId xmlns:a16="http://schemas.microsoft.com/office/drawing/2014/main" val="2700672502"/>
                  </a:ext>
                </a:extLst>
              </a:tr>
              <a:tr h="247644">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353305"/>
                  </a:ext>
                </a:extLst>
              </a:tr>
              <a:tr h="247644">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18.168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319323"/>
                  </a:ext>
                </a:extLst>
              </a:tr>
              <a:tr h="177416">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8275213"/>
                  </a:ext>
                </a:extLst>
              </a:tr>
              <a:tr h="247644">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29.507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21.870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03422323"/>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Botón de acción: ir hacia delante o siguiente 9">
            <a:hlinkClick r:id="rId3" action="ppaction://hlinksldjump" highlightClick="1"/>
            <a:extLst>
              <a:ext uri="{FF2B5EF4-FFF2-40B4-BE49-F238E27FC236}">
                <a16:creationId xmlns:a16="http://schemas.microsoft.com/office/drawing/2014/main" id="{A0A57A23-DDB4-433A-BAB4-029987C401C5}"/>
              </a:ext>
            </a:extLst>
          </p:cNvPr>
          <p:cNvSpPr/>
          <p:nvPr/>
        </p:nvSpPr>
        <p:spPr>
          <a:xfrm>
            <a:off x="2222501" y="245015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4" action="ppaction://hlinksldjump" highlightClick="1"/>
            <a:extLst>
              <a:ext uri="{FF2B5EF4-FFF2-40B4-BE49-F238E27FC236}">
                <a16:creationId xmlns:a16="http://schemas.microsoft.com/office/drawing/2014/main" id="{86D2C9ED-9E91-4915-B3CA-938A547D369D}"/>
              </a:ext>
            </a:extLst>
          </p:cNvPr>
          <p:cNvSpPr/>
          <p:nvPr/>
        </p:nvSpPr>
        <p:spPr>
          <a:xfrm>
            <a:off x="3490835" y="268600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1B556D5F-8F83-487E-A39B-93CAD4D923D6}"/>
              </a:ext>
            </a:extLst>
          </p:cNvPr>
          <p:cNvSpPr/>
          <p:nvPr/>
        </p:nvSpPr>
        <p:spPr>
          <a:xfrm>
            <a:off x="1975395" y="2869569"/>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5" action="ppaction://hlinksldjump" highlightClick="1"/>
            <a:extLst>
              <a:ext uri="{FF2B5EF4-FFF2-40B4-BE49-F238E27FC236}">
                <a16:creationId xmlns:a16="http://schemas.microsoft.com/office/drawing/2014/main" id="{37AF8EB9-3138-4F3C-AFD5-DD77A678DEB9}"/>
              </a:ext>
            </a:extLst>
          </p:cNvPr>
          <p:cNvSpPr/>
          <p:nvPr/>
        </p:nvSpPr>
        <p:spPr>
          <a:xfrm>
            <a:off x="1975395" y="312067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1467548" y="72598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cs typeface="Lato Regular"/>
              </a:rPr>
              <a:t>PERIODOS TERMINADOS EL 31 DE JULIO DE 2018 Y 31 DE JULIO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Tree>
    <p:extLst>
      <p:ext uri="{BB962C8B-B14F-4D97-AF65-F5344CB8AC3E}">
        <p14:creationId xmlns:p14="http://schemas.microsoft.com/office/powerpoint/2010/main" val="286437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BCC0710F-F951-4360-9EF3-55CE9EF4F7FA}"/>
              </a:ext>
            </a:extLst>
          </p:cNvPr>
          <p:cNvGraphicFramePr>
            <a:graphicFrameLocks noGrp="1"/>
          </p:cNvGraphicFramePr>
          <p:nvPr>
            <p:extLst/>
          </p:nvPr>
        </p:nvGraphicFramePr>
        <p:xfrm>
          <a:off x="609601" y="1621722"/>
          <a:ext cx="7924798" cy="4509135"/>
        </p:xfrm>
        <a:graphic>
          <a:graphicData uri="http://schemas.openxmlformats.org/drawingml/2006/table">
            <a:tbl>
              <a:tblPr/>
              <a:tblGrid>
                <a:gridCol w="3181327">
                  <a:extLst>
                    <a:ext uri="{9D8B030D-6E8A-4147-A177-3AD203B41FA5}">
                      <a16:colId xmlns:a16="http://schemas.microsoft.com/office/drawing/2014/main" val="552539176"/>
                    </a:ext>
                  </a:extLst>
                </a:gridCol>
                <a:gridCol w="142539">
                  <a:extLst>
                    <a:ext uri="{9D8B030D-6E8A-4147-A177-3AD203B41FA5}">
                      <a16:colId xmlns:a16="http://schemas.microsoft.com/office/drawing/2014/main" val="1624596243"/>
                    </a:ext>
                  </a:extLst>
                </a:gridCol>
                <a:gridCol w="108446">
                  <a:extLst>
                    <a:ext uri="{9D8B030D-6E8A-4147-A177-3AD203B41FA5}">
                      <a16:colId xmlns:a16="http://schemas.microsoft.com/office/drawing/2014/main" val="3199507032"/>
                    </a:ext>
                  </a:extLst>
                </a:gridCol>
                <a:gridCol w="829526">
                  <a:extLst>
                    <a:ext uri="{9D8B030D-6E8A-4147-A177-3AD203B41FA5}">
                      <a16:colId xmlns:a16="http://schemas.microsoft.com/office/drawing/2014/main" val="1949539689"/>
                    </a:ext>
                  </a:extLst>
                </a:gridCol>
                <a:gridCol w="88722">
                  <a:extLst>
                    <a:ext uri="{9D8B030D-6E8A-4147-A177-3AD203B41FA5}">
                      <a16:colId xmlns:a16="http://schemas.microsoft.com/office/drawing/2014/main" val="2961361833"/>
                    </a:ext>
                  </a:extLst>
                </a:gridCol>
                <a:gridCol w="827018">
                  <a:extLst>
                    <a:ext uri="{9D8B030D-6E8A-4147-A177-3AD203B41FA5}">
                      <a16:colId xmlns:a16="http://schemas.microsoft.com/office/drawing/2014/main" val="2157300251"/>
                    </a:ext>
                  </a:extLst>
                </a:gridCol>
                <a:gridCol w="88722">
                  <a:extLst>
                    <a:ext uri="{9D8B030D-6E8A-4147-A177-3AD203B41FA5}">
                      <a16:colId xmlns:a16="http://schemas.microsoft.com/office/drawing/2014/main" val="1658620214"/>
                    </a:ext>
                  </a:extLst>
                </a:gridCol>
                <a:gridCol w="827018">
                  <a:extLst>
                    <a:ext uri="{9D8B030D-6E8A-4147-A177-3AD203B41FA5}">
                      <a16:colId xmlns:a16="http://schemas.microsoft.com/office/drawing/2014/main" val="1526282378"/>
                    </a:ext>
                  </a:extLst>
                </a:gridCol>
                <a:gridCol w="88722">
                  <a:extLst>
                    <a:ext uri="{9D8B030D-6E8A-4147-A177-3AD203B41FA5}">
                      <a16:colId xmlns:a16="http://schemas.microsoft.com/office/drawing/2014/main" val="3875188919"/>
                    </a:ext>
                  </a:extLst>
                </a:gridCol>
                <a:gridCol w="827018">
                  <a:extLst>
                    <a:ext uri="{9D8B030D-6E8A-4147-A177-3AD203B41FA5}">
                      <a16:colId xmlns:a16="http://schemas.microsoft.com/office/drawing/2014/main" val="2495681938"/>
                    </a:ext>
                  </a:extLst>
                </a:gridCol>
                <a:gridCol w="88722">
                  <a:extLst>
                    <a:ext uri="{9D8B030D-6E8A-4147-A177-3AD203B41FA5}">
                      <a16:colId xmlns:a16="http://schemas.microsoft.com/office/drawing/2014/main" val="1492724863"/>
                    </a:ext>
                  </a:extLst>
                </a:gridCol>
                <a:gridCol w="827018">
                  <a:extLst>
                    <a:ext uri="{9D8B030D-6E8A-4147-A177-3AD203B41FA5}">
                      <a16:colId xmlns:a16="http://schemas.microsoft.com/office/drawing/2014/main" val="1345401836"/>
                    </a:ext>
                  </a:extLst>
                </a:gridCol>
              </a:tblGrid>
              <a:tr h="581025">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Julio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a:effectLst/>
                          <a:latin typeface="Calibri" panose="020F0502020204030204" pitchFamily="34" charset="0"/>
                        </a:rPr>
                        <a:t>Al 31 Julio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ES"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Julio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Jul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9131978"/>
                  </a:ext>
                </a:extLst>
              </a:tr>
              <a:tr h="255270">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21.802</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17.149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77778631"/>
                  </a:ext>
                </a:extLst>
              </a:tr>
              <a:tr h="255270">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188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extLst>
                  <a:ext uri="{0D108BD9-81ED-4DB2-BD59-A6C34878D82A}">
                    <a16:rowId xmlns:a16="http://schemas.microsoft.com/office/drawing/2014/main" val="643193536"/>
                  </a:ext>
                </a:extLst>
              </a:tr>
              <a:tr h="255270">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5922727"/>
                  </a:ext>
                </a:extLst>
              </a:tr>
              <a:tr h="255270">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22.047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17.529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520939567"/>
                  </a:ext>
                </a:extLst>
              </a:tr>
              <a:tr h="190500">
                <a:tc>
                  <a:txBody>
                    <a:bodyPr/>
                    <a:lstStyle/>
                    <a:p>
                      <a:pPr algn="l" fontAlgn="b"/>
                      <a:r>
                        <a:rPr lang="es-ES" sz="1200" b="0" i="0" u="none" strike="noStrike" dirty="0">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33548640"/>
                  </a:ext>
                </a:extLst>
              </a:tr>
              <a:tr h="255270">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13.919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8.268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a:t>
                      </a:r>
                    </a:p>
                  </a:txBody>
                  <a:tcPr marL="0" marR="0" marT="0" marB="0" anchor="b">
                    <a:lnL>
                      <a:noFill/>
                    </a:lnL>
                    <a:lnR>
                      <a:noFill/>
                    </a:lnR>
                    <a:lnT>
                      <a:noFill/>
                    </a:lnT>
                    <a:lnB>
                      <a:noFill/>
                    </a:lnB>
                  </a:tcPr>
                </a:tc>
                <a:extLst>
                  <a:ext uri="{0D108BD9-81ED-4DB2-BD59-A6C34878D82A}">
                    <a16:rowId xmlns:a16="http://schemas.microsoft.com/office/drawing/2014/main" val="3933579375"/>
                  </a:ext>
                </a:extLst>
              </a:tr>
              <a:tr h="255270">
                <a:tc>
                  <a:txBody>
                    <a:bodyPr/>
                    <a:lstStyle/>
                    <a:p>
                      <a:pPr algn="l" fontAlgn="b"/>
                      <a:r>
                        <a:rPr lang="es-CO" sz="1200" b="0" i="0" u="none" strike="noStrike" dirty="0">
                          <a:solidFill>
                            <a:srgbClr val="000000"/>
                          </a:solidFill>
                          <a:effectLst/>
                          <a:latin typeface="Calibri" panose="020F0502020204030204" pitchFamily="34" charset="0"/>
                        </a:rPr>
                        <a:t>GASTOS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5.874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3.935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0" marR="0" marT="0" marB="0" anchor="b">
                    <a:lnL>
                      <a:noFill/>
                    </a:lnL>
                    <a:lnR>
                      <a:noFill/>
                    </a:lnR>
                    <a:lnT>
                      <a:noFill/>
                    </a:lnT>
                    <a:lnB>
                      <a:noFill/>
                    </a:lnB>
                  </a:tcPr>
                </a:tc>
                <a:extLst>
                  <a:ext uri="{0D108BD9-81ED-4DB2-BD59-A6C34878D82A}">
                    <a16:rowId xmlns:a16="http://schemas.microsoft.com/office/drawing/2014/main" val="3045559346"/>
                  </a:ext>
                </a:extLst>
              </a:tr>
              <a:tr h="255270">
                <a:tc>
                  <a:txBody>
                    <a:bodyPr/>
                    <a:lstStyle/>
                    <a:p>
                      <a:pPr algn="l" fontAlgn="b"/>
                      <a:r>
                        <a:rPr lang="es-CO" sz="1200" b="0" i="0" u="none" strike="noStrike" dirty="0">
                          <a:solidFill>
                            <a:srgbClr val="000000"/>
                          </a:solidFill>
                          <a:effectLst/>
                          <a:latin typeface="Calibri" panose="020F0502020204030204" pitchFamily="34" charset="0"/>
                        </a:rPr>
                        <a:t>IMPUESTOS, CONTRIBUCIONES Y TASAS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a:noFill/>
                    </a:lnB>
                  </a:tcPr>
                </a:tc>
                <a:extLst>
                  <a:ext uri="{0D108BD9-81ED-4DB2-BD59-A6C34878D82A}">
                    <a16:rowId xmlns:a16="http://schemas.microsoft.com/office/drawing/2014/main" val="1562730192"/>
                  </a:ext>
                </a:extLst>
              </a:tr>
              <a:tr h="255270">
                <a:tc>
                  <a:txBody>
                    <a:bodyPr/>
                    <a:lstStyle/>
                    <a:p>
                      <a:pPr algn="l" fontAlgn="b"/>
                      <a:r>
                        <a:rPr lang="es-CO" sz="1200" b="0" i="0" u="none" strike="noStrike" dirty="0">
                          <a:solidFill>
                            <a:srgbClr val="000000"/>
                          </a:solidFill>
                          <a:effectLst/>
                          <a:latin typeface="Calibri" panose="020F0502020204030204" pitchFamily="34" charset="0"/>
                        </a:rPr>
                        <a:t>GASTOS DE VENTA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1.028</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3.486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-74</a:t>
                      </a:r>
                    </a:p>
                  </a:txBody>
                  <a:tcPr marL="0" marR="0" marT="0" marB="0" anchor="b">
                    <a:lnL>
                      <a:noFill/>
                    </a:lnL>
                    <a:lnR>
                      <a:noFill/>
                    </a:lnR>
                    <a:lnT>
                      <a:noFill/>
                    </a:lnT>
                    <a:lnB>
                      <a:noFill/>
                    </a:lnB>
                  </a:tcPr>
                </a:tc>
                <a:extLst>
                  <a:ext uri="{0D108BD9-81ED-4DB2-BD59-A6C34878D82A}">
                    <a16:rowId xmlns:a16="http://schemas.microsoft.com/office/drawing/2014/main" val="694981033"/>
                  </a:ext>
                </a:extLst>
              </a:tr>
              <a:tr h="255270">
                <a:tc>
                  <a:txBody>
                    <a:bodyPr/>
                    <a:lstStyle/>
                    <a:p>
                      <a:pPr algn="l" fontAlgn="b"/>
                      <a:r>
                        <a:rPr lang="es-CO" sz="1200" b="0" i="0" u="none" strike="noStrike">
                          <a:solidFill>
                            <a:srgbClr val="000000"/>
                          </a:solidFill>
                          <a:effectLst/>
                          <a:latin typeface="Calibri" panose="020F0502020204030204" pitchFamily="34" charset="0"/>
                        </a:rPr>
                        <a:t>DETERIORO, DEPRECIACION, AMORT,</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73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b">
                    <a:lnL>
                      <a:noFill/>
                    </a:lnL>
                    <a:lnR>
                      <a:noFill/>
                    </a:lnR>
                    <a:lnT>
                      <a:noFill/>
                    </a:lnT>
                    <a:lnB>
                      <a:noFill/>
                    </a:lnB>
                  </a:tcPr>
                </a:tc>
                <a:extLst>
                  <a:ext uri="{0D108BD9-81ED-4DB2-BD59-A6C34878D82A}">
                    <a16:rowId xmlns:a16="http://schemas.microsoft.com/office/drawing/2014/main" val="2411258047"/>
                  </a:ext>
                </a:extLst>
              </a:tr>
              <a:tr h="255270">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1.135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520232"/>
                  </a:ext>
                </a:extLst>
              </a:tr>
              <a:tr h="255270">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21.674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17.052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90054409"/>
                  </a:ext>
                </a:extLst>
              </a:tr>
              <a:tr h="100330">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31575793"/>
                  </a:ext>
                </a:extLst>
              </a:tr>
              <a:tr h="255270">
                <a:tc gridSpan="2">
                  <a:txBody>
                    <a:bodyPr/>
                    <a:lstStyle/>
                    <a:p>
                      <a:pPr algn="l" fontAlgn="b"/>
                      <a:r>
                        <a:rPr lang="es-ES"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0" marR="0" marT="0" marB="0" anchor="b">
                    <a:lnL>
                      <a:noFill/>
                    </a:lnL>
                    <a:lnR>
                      <a:noFill/>
                    </a:lnR>
                    <a:lnT>
                      <a:noFill/>
                    </a:lnT>
                    <a:lnB>
                      <a:noFill/>
                    </a:lnB>
                  </a:tcPr>
                </a:tc>
                <a:extLst>
                  <a:ext uri="{0D108BD9-81ED-4DB2-BD59-A6C34878D82A}">
                    <a16:rowId xmlns:a16="http://schemas.microsoft.com/office/drawing/2014/main" val="845312081"/>
                  </a:ext>
                </a:extLst>
              </a:tr>
              <a:tr h="236220">
                <a:tc>
                  <a:txBody>
                    <a:bodyPr/>
                    <a:lstStyle/>
                    <a:p>
                      <a:pPr algn="l" fontAlgn="b"/>
                      <a:r>
                        <a:rPr lang="es-ES" sz="1200" b="0" i="0" u="none" strike="noStrike">
                          <a:solidFill>
                            <a:srgbClr val="000000"/>
                          </a:solidFill>
                          <a:effectLst/>
                          <a:latin typeface="Calibri" panose="020F0502020204030204" pitchFamily="34" charset="0"/>
                        </a:rPr>
                        <a:t>IMPUESTO SOBRE LA RENTA Y COMPLEM.</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8347271"/>
                  </a:ext>
                </a:extLst>
              </a:tr>
              <a:tr h="255270">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245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366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-33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-56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185914540"/>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1020846" y="832618"/>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1050" dirty="0">
                <a:solidFill>
                  <a:srgbClr val="0070C0"/>
                </a:solidFill>
                <a:cs typeface="Lato Regular"/>
              </a:rPr>
              <a:t>PERIODOS TERMINADOS EL 31 DE JULIO DE 2018 Y 31 DE JULIO DE 2017</a:t>
            </a:r>
          </a:p>
          <a:p>
            <a:pPr algn="ctr">
              <a:defRPr/>
            </a:pPr>
            <a:r>
              <a:rPr lang="es-CO" sz="105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sp>
        <p:nvSpPr>
          <p:cNvPr id="10" name="Botón de acción: ir hacia delante o siguiente 9">
            <a:hlinkClick r:id="rId3" action="ppaction://hlinksldjump" highlightClick="1"/>
            <a:extLst>
              <a:ext uri="{FF2B5EF4-FFF2-40B4-BE49-F238E27FC236}">
                <a16:creationId xmlns:a16="http://schemas.microsoft.com/office/drawing/2014/main" id="{E38EBB8B-648B-475B-9E4C-C2FC4D326A68}"/>
              </a:ext>
            </a:extLst>
          </p:cNvPr>
          <p:cNvSpPr/>
          <p:nvPr/>
        </p:nvSpPr>
        <p:spPr>
          <a:xfrm>
            <a:off x="2222501" y="349120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4" action="ppaction://hlinksldjump" highlightClick="1"/>
            <a:extLst>
              <a:ext uri="{FF2B5EF4-FFF2-40B4-BE49-F238E27FC236}">
                <a16:creationId xmlns:a16="http://schemas.microsoft.com/office/drawing/2014/main" id="{2E08BDF4-B7C3-4CCA-9AA4-A9450A8564D7}"/>
              </a:ext>
            </a:extLst>
          </p:cNvPr>
          <p:cNvSpPr/>
          <p:nvPr/>
        </p:nvSpPr>
        <p:spPr>
          <a:xfrm>
            <a:off x="2208546" y="374859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40E9C3EC-5CBE-4708-B2C8-D1AB371EF1AD}"/>
              </a:ext>
            </a:extLst>
          </p:cNvPr>
          <p:cNvSpPr/>
          <p:nvPr/>
        </p:nvSpPr>
        <p:spPr>
          <a:xfrm>
            <a:off x="3252315" y="4024345"/>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5" action="ppaction://hlinksldjump" highlightClick="1"/>
            <a:extLst>
              <a:ext uri="{FF2B5EF4-FFF2-40B4-BE49-F238E27FC236}">
                <a16:creationId xmlns:a16="http://schemas.microsoft.com/office/drawing/2014/main" id="{5BDDACC9-D845-4898-BBF4-DC3AFB17CFB8}"/>
              </a:ext>
            </a:extLst>
          </p:cNvPr>
          <p:cNvSpPr/>
          <p:nvPr/>
        </p:nvSpPr>
        <p:spPr>
          <a:xfrm>
            <a:off x="2668475" y="426676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Botón de acción: ir hacia delante o siguiente 13">
            <a:hlinkClick r:id="rId6" action="ppaction://hlinksldjump" highlightClick="1"/>
            <a:extLst>
              <a:ext uri="{FF2B5EF4-FFF2-40B4-BE49-F238E27FC236}">
                <a16:creationId xmlns:a16="http://schemas.microsoft.com/office/drawing/2014/main" id="{772EC222-7690-4947-A289-CF7F817E7451}"/>
              </a:ext>
            </a:extLst>
          </p:cNvPr>
          <p:cNvSpPr/>
          <p:nvPr/>
        </p:nvSpPr>
        <p:spPr>
          <a:xfrm>
            <a:off x="3097196" y="453719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6" action="ppaction://hlinksldjump" highlightClick="1"/>
            <a:extLst>
              <a:ext uri="{FF2B5EF4-FFF2-40B4-BE49-F238E27FC236}">
                <a16:creationId xmlns:a16="http://schemas.microsoft.com/office/drawing/2014/main" id="{9DAAE451-4C18-416C-BD92-EB9B9D912338}"/>
              </a:ext>
            </a:extLst>
          </p:cNvPr>
          <p:cNvSpPr/>
          <p:nvPr/>
        </p:nvSpPr>
        <p:spPr>
          <a:xfrm>
            <a:off x="2823593" y="479110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61037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3" name="Imagen 2">
            <a:extLst>
              <a:ext uri="{FF2B5EF4-FFF2-40B4-BE49-F238E27FC236}">
                <a16:creationId xmlns:a16="http://schemas.microsoft.com/office/drawing/2014/main" id="{6BCD4381-C6D7-40B9-9946-46CB2C11A1CB}"/>
              </a:ext>
            </a:extLst>
          </p:cNvPr>
          <p:cNvPicPr>
            <a:picLocks noChangeAspect="1"/>
          </p:cNvPicPr>
          <p:nvPr/>
        </p:nvPicPr>
        <p:blipFill>
          <a:blip r:embed="rId3"/>
          <a:stretch>
            <a:fillRect/>
          </a:stretch>
        </p:blipFill>
        <p:spPr>
          <a:xfrm>
            <a:off x="388189" y="2227220"/>
            <a:ext cx="8583283" cy="2403559"/>
          </a:xfrm>
          <a:prstGeom prst="rect">
            <a:avLst/>
          </a:prstGeom>
        </p:spPr>
      </p:pic>
      <p:sp>
        <p:nvSpPr>
          <p:cNvPr id="10" name="Botón de acción: ir hacia atrás o anterior 9">
            <a:hlinkClick r:id="rId4" action="ppaction://hlinksldjump" highlightClick="1"/>
            <a:extLst>
              <a:ext uri="{FF2B5EF4-FFF2-40B4-BE49-F238E27FC236}">
                <a16:creationId xmlns:a16="http://schemas.microsoft.com/office/drawing/2014/main" id="{1C3BE8EA-5BE0-45AA-B2F8-E70EDD7BF4C7}"/>
              </a:ext>
            </a:extLst>
          </p:cNvPr>
          <p:cNvSpPr/>
          <p:nvPr/>
        </p:nvSpPr>
        <p:spPr>
          <a:xfrm>
            <a:off x="184510" y="1238386"/>
            <a:ext cx="407358" cy="174146"/>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5" name="CuadroTexto 4">
            <a:extLst>
              <a:ext uri="{FF2B5EF4-FFF2-40B4-BE49-F238E27FC236}">
                <a16:creationId xmlns:a16="http://schemas.microsoft.com/office/drawing/2014/main" id="{C7369A79-41C7-4773-99AE-05B096F21757}"/>
              </a:ext>
            </a:extLst>
          </p:cNvPr>
          <p:cNvSpPr txBox="1"/>
          <p:nvPr/>
        </p:nvSpPr>
        <p:spPr>
          <a:xfrm>
            <a:off x="2418750" y="1350804"/>
            <a:ext cx="4261449" cy="369332"/>
          </a:xfrm>
          <a:prstGeom prst="rect">
            <a:avLst/>
          </a:prstGeom>
          <a:noFill/>
        </p:spPr>
        <p:txBody>
          <a:bodyPr wrap="square" rtlCol="0">
            <a:spAutoFit/>
          </a:bodyPr>
          <a:lstStyle/>
          <a:p>
            <a:r>
              <a:rPr lang="es-CO" dirty="0"/>
              <a:t>CRONOGRAMA DEVOLUCIÓN SALDOS DIAN</a:t>
            </a:r>
          </a:p>
        </p:txBody>
      </p:sp>
    </p:spTree>
    <p:extLst>
      <p:ext uri="{BB962C8B-B14F-4D97-AF65-F5344CB8AC3E}">
        <p14:creationId xmlns:p14="http://schemas.microsoft.com/office/powerpoint/2010/main" val="149881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ES" sz="4000" dirty="0">
                <a:solidFill>
                  <a:srgbClr val="000A8B"/>
                </a:solidFill>
              </a:rPr>
              <a:t>2. PORTAFOLIO </a:t>
            </a:r>
          </a:p>
          <a:p>
            <a:pPr algn="ctr"/>
            <a:r>
              <a:rPr lang="es-CO" sz="4000" dirty="0">
                <a:solidFill>
                  <a:srgbClr val="000A8B"/>
                </a:solidFill>
              </a:rPr>
              <a:t>A 31 DE JULIO DE 2018</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2628074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Título 7">
            <a:extLst>
              <a:ext uri="{FF2B5EF4-FFF2-40B4-BE49-F238E27FC236}">
                <a16:creationId xmlns:a16="http://schemas.microsoft.com/office/drawing/2014/main" id="{E950EE35-BE16-427E-B98D-588139AF1380}"/>
              </a:ext>
            </a:extLst>
          </p:cNvPr>
          <p:cNvSpPr txBox="1">
            <a:spLocks/>
          </p:cNvSpPr>
          <p:nvPr/>
        </p:nvSpPr>
        <p:spPr>
          <a:xfrm>
            <a:off x="457199" y="647270"/>
            <a:ext cx="8229600"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br>
              <a:rPr lang="es-ES" sz="2000" dirty="0">
                <a:solidFill>
                  <a:srgbClr val="000A8B"/>
                </a:solidFill>
              </a:rPr>
            </a:br>
            <a:r>
              <a:rPr lang="es-ES" sz="2000" dirty="0">
                <a:solidFill>
                  <a:srgbClr val="000A8B"/>
                </a:solidFill>
              </a:rPr>
              <a:t>COMPOSICIONPORTAFOLIO JULIO 2018 </a:t>
            </a:r>
          </a:p>
        </p:txBody>
      </p:sp>
      <p:pic>
        <p:nvPicPr>
          <p:cNvPr id="3" name="Imagen 2">
            <a:extLst>
              <a:ext uri="{FF2B5EF4-FFF2-40B4-BE49-F238E27FC236}">
                <a16:creationId xmlns:a16="http://schemas.microsoft.com/office/drawing/2014/main" id="{7CBBF925-62FE-4291-97CC-CC914D011F99}"/>
              </a:ext>
            </a:extLst>
          </p:cNvPr>
          <p:cNvPicPr>
            <a:picLocks noChangeAspect="1"/>
          </p:cNvPicPr>
          <p:nvPr/>
        </p:nvPicPr>
        <p:blipFill>
          <a:blip r:embed="rId3"/>
          <a:stretch>
            <a:fillRect/>
          </a:stretch>
        </p:blipFill>
        <p:spPr>
          <a:xfrm>
            <a:off x="457198" y="1494374"/>
            <a:ext cx="8410757" cy="1929600"/>
          </a:xfrm>
          <a:prstGeom prst="rect">
            <a:avLst/>
          </a:prstGeom>
        </p:spPr>
      </p:pic>
      <p:graphicFrame>
        <p:nvGraphicFramePr>
          <p:cNvPr id="13" name="Gráfico 12">
            <a:extLst>
              <a:ext uri="{FF2B5EF4-FFF2-40B4-BE49-F238E27FC236}">
                <a16:creationId xmlns:a16="http://schemas.microsoft.com/office/drawing/2014/main" id="{4695B9A4-E2D7-4C86-8B6C-461C7FAA97C8}"/>
              </a:ext>
            </a:extLst>
          </p:cNvPr>
          <p:cNvGraphicFramePr>
            <a:graphicFrameLocks/>
          </p:cNvGraphicFramePr>
          <p:nvPr>
            <p:extLst/>
          </p:nvPr>
        </p:nvGraphicFramePr>
        <p:xfrm>
          <a:off x="733245" y="3549351"/>
          <a:ext cx="7410092" cy="29410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6316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24" y="78735"/>
            <a:ext cx="2020455" cy="1102773"/>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6D6FA2FE-F204-42A2-9A08-B08FEAA01783}"/>
              </a:ext>
            </a:extLst>
          </p:cNvPr>
          <p:cNvSpPr txBox="1"/>
          <p:nvPr/>
        </p:nvSpPr>
        <p:spPr>
          <a:xfrm>
            <a:off x="3923933" y="932940"/>
            <a:ext cx="4338442" cy="400110"/>
          </a:xfrm>
          <a:prstGeom prst="rect">
            <a:avLst/>
          </a:prstGeom>
          <a:noFill/>
        </p:spPr>
        <p:txBody>
          <a:bodyPr wrap="square" rtlCol="0">
            <a:spAutoFit/>
          </a:bodyPr>
          <a:lstStyle/>
          <a:p>
            <a:pPr algn="r"/>
            <a:r>
              <a:rPr lang="es-ES" sz="2000" dirty="0">
                <a:solidFill>
                  <a:srgbClr val="000A8B"/>
                </a:solidFill>
              </a:rPr>
              <a:t>PORTAFOLIO INCAUTADOS JULIO 2018 </a:t>
            </a:r>
          </a:p>
        </p:txBody>
      </p:sp>
      <p:pic>
        <p:nvPicPr>
          <p:cNvPr id="12" name="Imagen 11">
            <a:extLst>
              <a:ext uri="{FF2B5EF4-FFF2-40B4-BE49-F238E27FC236}">
                <a16:creationId xmlns:a16="http://schemas.microsoft.com/office/drawing/2014/main" id="{5A079293-9E6E-4DA0-96AA-3B71F05BA072}"/>
              </a:ext>
            </a:extLst>
          </p:cNvPr>
          <p:cNvPicPr>
            <a:picLocks noChangeAspect="1"/>
          </p:cNvPicPr>
          <p:nvPr/>
        </p:nvPicPr>
        <p:blipFill>
          <a:blip r:embed="rId3"/>
          <a:stretch>
            <a:fillRect/>
          </a:stretch>
        </p:blipFill>
        <p:spPr>
          <a:xfrm>
            <a:off x="101024" y="1529814"/>
            <a:ext cx="8917141" cy="3798371"/>
          </a:xfrm>
          <a:prstGeom prst="rect">
            <a:avLst/>
          </a:prstGeom>
        </p:spPr>
      </p:pic>
    </p:spTree>
    <p:extLst>
      <p:ext uri="{BB962C8B-B14F-4D97-AF65-F5344CB8AC3E}">
        <p14:creationId xmlns:p14="http://schemas.microsoft.com/office/powerpoint/2010/main" val="97716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5">
            <a:extLst>
              <a:ext uri="{FF2B5EF4-FFF2-40B4-BE49-F238E27FC236}">
                <a16:creationId xmlns:a16="http://schemas.microsoft.com/office/drawing/2014/main" id="{2771D674-7EEC-4D87-9288-BC6774F84636}"/>
              </a:ext>
            </a:extLst>
          </p:cNvPr>
          <p:cNvSpPr txBox="1">
            <a:spLocks/>
          </p:cNvSpPr>
          <p:nvPr/>
        </p:nvSpPr>
        <p:spPr>
          <a:xfrm>
            <a:off x="2656936" y="989401"/>
            <a:ext cx="5858112"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dirty="0">
                <a:solidFill>
                  <a:srgbClr val="000A8B"/>
                </a:solidFill>
                <a:latin typeface="+mn-lt"/>
                <a:ea typeface="+mn-ea"/>
                <a:cs typeface="+mn-cs"/>
              </a:rPr>
              <a:t>PORTAFOLIO EXTINTOS VALORACION JULIO 2018 </a:t>
            </a:r>
          </a:p>
        </p:txBody>
      </p:sp>
      <p:pic>
        <p:nvPicPr>
          <p:cNvPr id="5" name="Imagen 4">
            <a:extLst>
              <a:ext uri="{FF2B5EF4-FFF2-40B4-BE49-F238E27FC236}">
                <a16:creationId xmlns:a16="http://schemas.microsoft.com/office/drawing/2014/main" id="{59E5B95C-8101-45CD-A26C-CB1F08CBFCE2}"/>
              </a:ext>
            </a:extLst>
          </p:cNvPr>
          <p:cNvPicPr>
            <a:picLocks noChangeAspect="1"/>
          </p:cNvPicPr>
          <p:nvPr/>
        </p:nvPicPr>
        <p:blipFill>
          <a:blip r:embed="rId3"/>
          <a:stretch>
            <a:fillRect/>
          </a:stretch>
        </p:blipFill>
        <p:spPr>
          <a:xfrm>
            <a:off x="0" y="1602493"/>
            <a:ext cx="9144000" cy="1689623"/>
          </a:xfrm>
          <a:prstGeom prst="rect">
            <a:avLst/>
          </a:prstGeom>
        </p:spPr>
      </p:pic>
      <p:graphicFrame>
        <p:nvGraphicFramePr>
          <p:cNvPr id="14" name="Gráfico 13">
            <a:extLst>
              <a:ext uri="{FF2B5EF4-FFF2-40B4-BE49-F238E27FC236}">
                <a16:creationId xmlns:a16="http://schemas.microsoft.com/office/drawing/2014/main" id="{491D503F-0DD1-4701-A842-A93D8F12AE3C}"/>
              </a:ext>
            </a:extLst>
          </p:cNvPr>
          <p:cNvGraphicFramePr>
            <a:graphicFrameLocks noGrp="1"/>
          </p:cNvGraphicFramePr>
          <p:nvPr>
            <p:extLst/>
          </p:nvPr>
        </p:nvGraphicFramePr>
        <p:xfrm>
          <a:off x="1" y="3312198"/>
          <a:ext cx="9087166" cy="31784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2909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A742D709-E7CC-441B-90EA-0115B0E9FB29}"/>
              </a:ext>
            </a:extLst>
          </p:cNvPr>
          <p:cNvSpPr txBox="1"/>
          <p:nvPr/>
        </p:nvSpPr>
        <p:spPr>
          <a:xfrm>
            <a:off x="2613805" y="925502"/>
            <a:ext cx="5608808" cy="707886"/>
          </a:xfrm>
          <a:prstGeom prst="rect">
            <a:avLst/>
          </a:prstGeom>
          <a:noFill/>
        </p:spPr>
        <p:txBody>
          <a:bodyPr wrap="square" rtlCol="0">
            <a:spAutoFit/>
          </a:bodyPr>
          <a:lstStyle/>
          <a:p>
            <a:pPr algn="r"/>
            <a:r>
              <a:rPr lang="es-ES" sz="2000" dirty="0">
                <a:solidFill>
                  <a:srgbClr val="000A8B"/>
                </a:solidFill>
              </a:rPr>
              <a:t>COMPOSICION DEL </a:t>
            </a:r>
          </a:p>
          <a:p>
            <a:pPr algn="r"/>
            <a:r>
              <a:rPr lang="es-ES" sz="2000" dirty="0">
                <a:solidFill>
                  <a:srgbClr val="000A8B"/>
                </a:solidFill>
              </a:rPr>
              <a:t>PORTAFOLIO ACCIONES JULIO 2018 </a:t>
            </a:r>
          </a:p>
        </p:txBody>
      </p:sp>
      <p:pic>
        <p:nvPicPr>
          <p:cNvPr id="10" name="Imagen 9">
            <a:extLst>
              <a:ext uri="{FF2B5EF4-FFF2-40B4-BE49-F238E27FC236}">
                <a16:creationId xmlns:a16="http://schemas.microsoft.com/office/drawing/2014/main" id="{A7B856B2-5A87-4694-BEE6-5C6B687252A2}"/>
              </a:ext>
            </a:extLst>
          </p:cNvPr>
          <p:cNvPicPr>
            <a:picLocks noChangeAspect="1"/>
          </p:cNvPicPr>
          <p:nvPr/>
        </p:nvPicPr>
        <p:blipFill>
          <a:blip r:embed="rId3"/>
          <a:stretch>
            <a:fillRect/>
          </a:stretch>
        </p:blipFill>
        <p:spPr>
          <a:xfrm>
            <a:off x="630610" y="1843549"/>
            <a:ext cx="8090696" cy="3847986"/>
          </a:xfrm>
          <a:prstGeom prst="rect">
            <a:avLst/>
          </a:prstGeom>
        </p:spPr>
      </p:pic>
    </p:spTree>
    <p:extLst>
      <p:ext uri="{BB962C8B-B14F-4D97-AF65-F5344CB8AC3E}">
        <p14:creationId xmlns:p14="http://schemas.microsoft.com/office/powerpoint/2010/main" val="1617772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078F323E-44FF-47F1-971E-56B19666CA2E}"/>
              </a:ext>
            </a:extLst>
          </p:cNvPr>
          <p:cNvSpPr txBox="1"/>
          <p:nvPr/>
        </p:nvSpPr>
        <p:spPr>
          <a:xfrm>
            <a:off x="4141876" y="1071438"/>
            <a:ext cx="4636999" cy="707886"/>
          </a:xfrm>
          <a:prstGeom prst="rect">
            <a:avLst/>
          </a:prstGeom>
          <a:noFill/>
        </p:spPr>
        <p:txBody>
          <a:bodyPr wrap="square" rtlCol="0">
            <a:spAutoFit/>
          </a:bodyPr>
          <a:lstStyle/>
          <a:p>
            <a:pPr algn="r"/>
            <a:r>
              <a:rPr lang="es-ES" sz="2000" dirty="0">
                <a:solidFill>
                  <a:srgbClr val="000A8B"/>
                </a:solidFill>
              </a:rPr>
              <a:t>PORTAFOLIO RECURSOS PROPIOS SAE JULIO 2018 </a:t>
            </a:r>
          </a:p>
        </p:txBody>
      </p:sp>
      <p:pic>
        <p:nvPicPr>
          <p:cNvPr id="11" name="Imagen 10">
            <a:extLst>
              <a:ext uri="{FF2B5EF4-FFF2-40B4-BE49-F238E27FC236}">
                <a16:creationId xmlns:a16="http://schemas.microsoft.com/office/drawing/2014/main" id="{0804F913-4A6E-427F-9CF8-1EB8E49124ED}"/>
              </a:ext>
            </a:extLst>
          </p:cNvPr>
          <p:cNvPicPr>
            <a:picLocks noChangeAspect="1"/>
          </p:cNvPicPr>
          <p:nvPr/>
        </p:nvPicPr>
        <p:blipFill>
          <a:blip r:embed="rId3"/>
          <a:stretch>
            <a:fillRect/>
          </a:stretch>
        </p:blipFill>
        <p:spPr>
          <a:xfrm>
            <a:off x="611361" y="2111444"/>
            <a:ext cx="8309029" cy="1109733"/>
          </a:xfrm>
          <a:prstGeom prst="rect">
            <a:avLst/>
          </a:prstGeom>
        </p:spPr>
      </p:pic>
      <p:graphicFrame>
        <p:nvGraphicFramePr>
          <p:cNvPr id="14" name="Gráfico 13">
            <a:extLst>
              <a:ext uri="{FF2B5EF4-FFF2-40B4-BE49-F238E27FC236}">
                <a16:creationId xmlns:a16="http://schemas.microsoft.com/office/drawing/2014/main" id="{83FF8ACE-45ED-413F-A498-2E853749AD62}"/>
              </a:ext>
            </a:extLst>
          </p:cNvPr>
          <p:cNvGraphicFramePr>
            <a:graphicFrameLocks noGrp="1"/>
          </p:cNvGraphicFramePr>
          <p:nvPr>
            <p:extLst/>
          </p:nvPr>
        </p:nvGraphicFramePr>
        <p:xfrm>
          <a:off x="473019" y="3482567"/>
          <a:ext cx="3800213" cy="27965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áfico 14">
            <a:extLst>
              <a:ext uri="{FF2B5EF4-FFF2-40B4-BE49-F238E27FC236}">
                <a16:creationId xmlns:a16="http://schemas.microsoft.com/office/drawing/2014/main" id="{0265BD7B-73BE-440B-8AF5-BE3A238A0A5A}"/>
              </a:ext>
            </a:extLst>
          </p:cNvPr>
          <p:cNvGraphicFramePr>
            <a:graphicFrameLocks/>
          </p:cNvGraphicFramePr>
          <p:nvPr>
            <p:extLst/>
          </p:nvPr>
        </p:nvGraphicFramePr>
        <p:xfrm>
          <a:off x="4497280" y="3482566"/>
          <a:ext cx="4173701" cy="27965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0453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078F323E-44FF-47F1-971E-56B19666CA2E}"/>
              </a:ext>
            </a:extLst>
          </p:cNvPr>
          <p:cNvSpPr txBox="1"/>
          <p:nvPr/>
        </p:nvSpPr>
        <p:spPr>
          <a:xfrm>
            <a:off x="4141876" y="1071438"/>
            <a:ext cx="4636999" cy="707886"/>
          </a:xfrm>
          <a:prstGeom prst="rect">
            <a:avLst/>
          </a:prstGeom>
          <a:noFill/>
        </p:spPr>
        <p:txBody>
          <a:bodyPr wrap="square" rtlCol="0">
            <a:spAutoFit/>
          </a:bodyPr>
          <a:lstStyle/>
          <a:p>
            <a:pPr algn="r"/>
            <a:r>
              <a:rPr lang="es-ES" sz="2000" dirty="0">
                <a:solidFill>
                  <a:srgbClr val="000A8B"/>
                </a:solidFill>
              </a:rPr>
              <a:t>PORTAFOLIO RECURSOS PROPIOS SAE JULIO 2018 </a:t>
            </a:r>
          </a:p>
        </p:txBody>
      </p:sp>
      <p:pic>
        <p:nvPicPr>
          <p:cNvPr id="5" name="Imagen 4">
            <a:extLst>
              <a:ext uri="{FF2B5EF4-FFF2-40B4-BE49-F238E27FC236}">
                <a16:creationId xmlns:a16="http://schemas.microsoft.com/office/drawing/2014/main" id="{12DC5EEB-C310-4E8A-8800-96493DFDFC75}"/>
              </a:ext>
            </a:extLst>
          </p:cNvPr>
          <p:cNvPicPr>
            <a:picLocks noChangeAspect="1"/>
          </p:cNvPicPr>
          <p:nvPr/>
        </p:nvPicPr>
        <p:blipFill>
          <a:blip r:embed="rId3"/>
          <a:stretch>
            <a:fillRect/>
          </a:stretch>
        </p:blipFill>
        <p:spPr>
          <a:xfrm>
            <a:off x="369116" y="2734811"/>
            <a:ext cx="8409759" cy="1103746"/>
          </a:xfrm>
          <a:prstGeom prst="rect">
            <a:avLst/>
          </a:prstGeom>
        </p:spPr>
      </p:pic>
    </p:spTree>
    <p:extLst>
      <p:ext uri="{BB962C8B-B14F-4D97-AF65-F5344CB8AC3E}">
        <p14:creationId xmlns:p14="http://schemas.microsoft.com/office/powerpoint/2010/main" val="3403510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707886"/>
          </a:xfrm>
          <a:prstGeom prst="rect">
            <a:avLst/>
          </a:prstGeom>
          <a:noFill/>
        </p:spPr>
        <p:txBody>
          <a:bodyPr wrap="square" rtlCol="0">
            <a:spAutoFit/>
          </a:bodyPr>
          <a:lstStyle/>
          <a:p>
            <a:pPr algn="ctr"/>
            <a:r>
              <a:rPr lang="es-ES" sz="4000" dirty="0">
                <a:solidFill>
                  <a:srgbClr val="000A8B"/>
                </a:solidFill>
              </a:rPr>
              <a:t>3. CRONOGRAMA ERP </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646859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5FF773DF-E0F4-4594-9882-A03737FB5637}"/>
              </a:ext>
            </a:extLst>
          </p:cNvPr>
          <p:cNvSpPr/>
          <p:nvPr/>
        </p:nvSpPr>
        <p:spPr>
          <a:xfrm>
            <a:off x="1809925" y="2474970"/>
            <a:ext cx="5486400" cy="1754326"/>
          </a:xfrm>
          <a:prstGeom prst="rect">
            <a:avLst/>
          </a:prstGeom>
        </p:spPr>
        <p:txBody>
          <a:bodyPr wrap="square">
            <a:spAutoFit/>
          </a:bodyPr>
          <a:lstStyle/>
          <a:p>
            <a:pPr lvl="0" algn="ctr"/>
            <a:r>
              <a:rPr lang="es-CO" sz="2700" dirty="0">
                <a:solidFill>
                  <a:srgbClr val="000A8B"/>
                </a:solidFill>
                <a:latin typeface="Arial Narrow" panose="020B0606020202030204" pitchFamily="34" charset="0"/>
              </a:rPr>
              <a:t>Contratar la prestación del servicio para la Implementación de un sistema integrado de gestión financiero y administrativo  tipo ERP (Enterprise </a:t>
            </a:r>
            <a:r>
              <a:rPr lang="es-CO" sz="2700" dirty="0" err="1">
                <a:solidFill>
                  <a:srgbClr val="000A8B"/>
                </a:solidFill>
                <a:latin typeface="Arial Narrow" panose="020B0606020202030204" pitchFamily="34" charset="0"/>
              </a:rPr>
              <a:t>Resource</a:t>
            </a:r>
            <a:r>
              <a:rPr lang="es-CO" sz="2700" dirty="0">
                <a:solidFill>
                  <a:srgbClr val="000A8B"/>
                </a:solidFill>
                <a:latin typeface="Arial Narrow" panose="020B0606020202030204" pitchFamily="34" charset="0"/>
              </a:rPr>
              <a:t> </a:t>
            </a:r>
            <a:r>
              <a:rPr lang="es-CO" sz="2700" dirty="0" err="1">
                <a:solidFill>
                  <a:srgbClr val="000A8B"/>
                </a:solidFill>
                <a:latin typeface="Arial Narrow" panose="020B0606020202030204" pitchFamily="34" charset="0"/>
              </a:rPr>
              <a:t>Planning</a:t>
            </a:r>
            <a:r>
              <a:rPr lang="es-CO" sz="2700" dirty="0">
                <a:solidFill>
                  <a:srgbClr val="000A8B"/>
                </a:solidFill>
                <a:latin typeface="Arial Narrow" panose="020B0606020202030204" pitchFamily="34" charset="0"/>
              </a:rPr>
              <a:t>).</a:t>
            </a:r>
          </a:p>
        </p:txBody>
      </p:sp>
      <p:sp>
        <p:nvSpPr>
          <p:cNvPr id="3" name="Rectángulo 2">
            <a:extLst>
              <a:ext uri="{FF2B5EF4-FFF2-40B4-BE49-F238E27FC236}">
                <a16:creationId xmlns:a16="http://schemas.microsoft.com/office/drawing/2014/main" id="{450736AF-4D34-4766-BFC7-F12C3333E41B}"/>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5B37BF57-2FC4-4D61-9DAC-CC04FBF3AFDA}"/>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6" name="Imagen 5" descr="Logo SAE-01.jpg">
            <a:extLst>
              <a:ext uri="{FF2B5EF4-FFF2-40B4-BE49-F238E27FC236}">
                <a16:creationId xmlns:a16="http://schemas.microsoft.com/office/drawing/2014/main" id="{016394A5-B928-4918-8152-79BD63BDE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997331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2 CuadroTexto">
            <a:extLst>
              <a:ext uri="{FF2B5EF4-FFF2-40B4-BE49-F238E27FC236}">
                <a16:creationId xmlns:a16="http://schemas.microsoft.com/office/drawing/2014/main" id="{077A2818-C8A6-4418-9AB4-F85E5C5EDFB5}"/>
              </a:ext>
            </a:extLst>
          </p:cNvPr>
          <p:cNvSpPr txBox="1"/>
          <p:nvPr/>
        </p:nvSpPr>
        <p:spPr>
          <a:xfrm>
            <a:off x="1289295" y="1480654"/>
            <a:ext cx="7852343" cy="5078313"/>
          </a:xfrm>
          <a:prstGeom prst="rect">
            <a:avLst/>
          </a:prstGeom>
          <a:noFill/>
        </p:spPr>
        <p:txBody>
          <a:bodyPr wrap="square" rtlCol="0" anchor="t">
            <a:spAutoFit/>
          </a:bodyPr>
          <a:lstStyle/>
          <a:p>
            <a:pPr algn="just"/>
            <a:r>
              <a:rPr lang="es-CO" dirty="0">
                <a:latin typeface="Arial Narrow" panose="020B0606020202030204" pitchFamily="34" charset="0"/>
              </a:rPr>
              <a:t>La Sociedad de Activos Especiales SAE SAS cuenta con los sistemas de información: Temis, Zeus, Concisa y </a:t>
            </a:r>
            <a:r>
              <a:rPr lang="es-CO" dirty="0" err="1">
                <a:latin typeface="Arial Narrow" panose="020B0606020202030204" pitchFamily="34" charset="0"/>
              </a:rPr>
              <a:t>Sigep</a:t>
            </a:r>
            <a:r>
              <a:rPr lang="es-CO" dirty="0">
                <a:latin typeface="Arial Narrow" panose="020B0606020202030204" pitchFamily="34" charset="0"/>
              </a:rPr>
              <a:t>, que le permiten realizar gestión: jurídica, documental, administrativa y financiera en una pequeña proporción comparada con la necesidad de la Sociedad, sin embargo, con el tiempo las necesidades de la SAE se han incrementado por lo cual es necesario la adquisición e implementación de un sistema que unifique la información y que contenga especialmente las siguientes características:</a:t>
            </a:r>
          </a:p>
          <a:p>
            <a:pPr lvl="1" algn="just"/>
            <a:r>
              <a:rPr lang="es-CO" dirty="0">
                <a:latin typeface="Arial Narrow" panose="020B0606020202030204" pitchFamily="34" charset="0"/>
              </a:rPr>
              <a:t>•	Proporcionar integración de información</a:t>
            </a:r>
          </a:p>
          <a:p>
            <a:pPr lvl="1" algn="just"/>
            <a:r>
              <a:rPr lang="es-CO" dirty="0">
                <a:latin typeface="Arial Narrow" panose="020B0606020202030204" pitchFamily="34" charset="0"/>
              </a:rPr>
              <a:t>•	Gestionar multiempresa y </a:t>
            </a:r>
            <a:r>
              <a:rPr lang="es-CO" dirty="0" err="1">
                <a:latin typeface="Arial Narrow" panose="020B0606020202030204" pitchFamily="34" charset="0"/>
              </a:rPr>
              <a:t>multimoneda</a:t>
            </a:r>
            <a:endParaRPr lang="es-CO" dirty="0">
              <a:latin typeface="Arial Narrow" panose="020B0606020202030204" pitchFamily="34" charset="0"/>
            </a:endParaRPr>
          </a:p>
          <a:p>
            <a:pPr lvl="1" algn="just"/>
            <a:r>
              <a:rPr lang="es-CO" dirty="0">
                <a:latin typeface="Arial Narrow" panose="020B0606020202030204" pitchFamily="34" charset="0"/>
              </a:rPr>
              <a:t>•	Autogestionar las necesidades de los funcionarios en los procesos de recursos humanos, como por ejemplo certificados, 	vacaciones, incapacidades etc.</a:t>
            </a:r>
          </a:p>
          <a:p>
            <a:pPr lvl="1" algn="just"/>
            <a:r>
              <a:rPr lang="es-CO" dirty="0">
                <a:latin typeface="Arial Narrow" panose="020B0606020202030204" pitchFamily="34" charset="0"/>
              </a:rPr>
              <a:t>•	Integrar los procesos que están siendo implementados en el sistema Misional Matrix</a:t>
            </a:r>
          </a:p>
          <a:p>
            <a:pPr lvl="1" algn="just"/>
            <a:r>
              <a:rPr lang="es-CO" dirty="0">
                <a:latin typeface="Arial Narrow" panose="020B0606020202030204" pitchFamily="34" charset="0"/>
              </a:rPr>
              <a:t>•	Integrar los procesos de los diferentes aplicativos existentes</a:t>
            </a:r>
          </a:p>
          <a:p>
            <a:pPr lvl="1" algn="just"/>
            <a:r>
              <a:rPr lang="es-CO" dirty="0">
                <a:latin typeface="Arial Narrow" panose="020B0606020202030204" pitchFamily="34" charset="0"/>
              </a:rPr>
              <a:t>•	Eliminar retrabajo para la gestión de información.</a:t>
            </a:r>
          </a:p>
          <a:p>
            <a:pPr lvl="1" algn="just"/>
            <a:r>
              <a:rPr lang="es-CO" dirty="0">
                <a:latin typeface="Arial Narrow" panose="020B0606020202030204" pitchFamily="34" charset="0"/>
              </a:rPr>
              <a:t>•	Eliminar reprocesos en la ejecución de actividades en varias aplicaciones (una sola 	entrada de información) </a:t>
            </a:r>
            <a:endParaRPr lang="es-CO">
              <a:cs typeface="Calibri"/>
            </a:endParaRPr>
          </a:p>
          <a:p>
            <a:pPr lvl="1" algn="just"/>
            <a:r>
              <a:rPr lang="es-CO" dirty="0">
                <a:latin typeface="Arial Narrow" panose="020B0606020202030204" pitchFamily="34" charset="0"/>
              </a:rPr>
              <a:t>•	Eliminar procesamiento manual en Excel y el riesgo que conlleva</a:t>
            </a:r>
          </a:p>
          <a:p>
            <a:pPr lvl="1" algn="just"/>
            <a:r>
              <a:rPr lang="es-CO" dirty="0">
                <a:latin typeface="Arial Narrow" panose="020B0606020202030204" pitchFamily="34" charset="0"/>
              </a:rPr>
              <a:t>•	Reducir costo de mantenimiento por manejo de versiones</a:t>
            </a:r>
          </a:p>
        </p:txBody>
      </p:sp>
      <p:sp>
        <p:nvSpPr>
          <p:cNvPr id="13" name="3 Abrir llave">
            <a:extLst>
              <a:ext uri="{FF2B5EF4-FFF2-40B4-BE49-F238E27FC236}">
                <a16:creationId xmlns:a16="http://schemas.microsoft.com/office/drawing/2014/main" id="{67638BE1-3971-4526-9FDB-132823170A04}"/>
              </a:ext>
            </a:extLst>
          </p:cNvPr>
          <p:cNvSpPr/>
          <p:nvPr/>
        </p:nvSpPr>
        <p:spPr>
          <a:xfrm>
            <a:off x="1169126" y="1480655"/>
            <a:ext cx="247550" cy="5016758"/>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14" name="2 Subtítulo">
            <a:extLst>
              <a:ext uri="{FF2B5EF4-FFF2-40B4-BE49-F238E27FC236}">
                <a16:creationId xmlns:a16="http://schemas.microsoft.com/office/drawing/2014/main" id="{28444A8D-BDEF-41BC-8CC1-D53B79295CA4}"/>
              </a:ext>
            </a:extLst>
          </p:cNvPr>
          <p:cNvSpPr txBox="1">
            <a:spLocks/>
          </p:cNvSpPr>
          <p:nvPr/>
        </p:nvSpPr>
        <p:spPr>
          <a:xfrm>
            <a:off x="-74386" y="3806647"/>
            <a:ext cx="1243512" cy="338554"/>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 Justificación</a:t>
            </a:r>
          </a:p>
        </p:txBody>
      </p:sp>
      <p:sp>
        <p:nvSpPr>
          <p:cNvPr id="5" name="Rectángulo 4">
            <a:extLst>
              <a:ext uri="{FF2B5EF4-FFF2-40B4-BE49-F238E27FC236}">
                <a16:creationId xmlns:a16="http://schemas.microsoft.com/office/drawing/2014/main" id="{EEA008B4-43E9-4560-8742-3BB18B4E9ED9}"/>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BAFAB9A2-A456-4334-94F8-E74D66BE640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 name="Imagen 6" descr="Logo SAE-01.jpg">
            <a:extLst>
              <a:ext uri="{FF2B5EF4-FFF2-40B4-BE49-F238E27FC236}">
                <a16:creationId xmlns:a16="http://schemas.microsoft.com/office/drawing/2014/main" id="{122E08F1-58A4-4025-8803-9AD872E11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99029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A46D494-3C73-4E74-9F6E-BFA13DC45B92}"/>
              </a:ext>
            </a:extLst>
          </p:cNvPr>
          <p:cNvPicPr>
            <a:picLocks noChangeAspect="1"/>
          </p:cNvPicPr>
          <p:nvPr/>
        </p:nvPicPr>
        <p:blipFill>
          <a:blip r:embed="rId2"/>
          <a:stretch>
            <a:fillRect/>
          </a:stretch>
        </p:blipFill>
        <p:spPr>
          <a:xfrm>
            <a:off x="128358" y="-3697"/>
            <a:ext cx="8892074" cy="6861697"/>
          </a:xfrm>
          <a:prstGeom prst="rect">
            <a:avLst/>
          </a:prstGeom>
        </p:spPr>
      </p:pic>
    </p:spTree>
    <p:extLst>
      <p:ext uri="{BB962C8B-B14F-4D97-AF65-F5344CB8AC3E}">
        <p14:creationId xmlns:p14="http://schemas.microsoft.com/office/powerpoint/2010/main" val="32917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35DA9EA5-9EAF-472F-A4F5-C3576CEA9E8A}"/>
              </a:ext>
            </a:extLst>
          </p:cNvPr>
          <p:cNvSpPr/>
          <p:nvPr/>
        </p:nvSpPr>
        <p:spPr>
          <a:xfrm>
            <a:off x="2803727" y="1304925"/>
            <a:ext cx="3536546" cy="369332"/>
          </a:xfrm>
          <a:prstGeom prst="rect">
            <a:avLst/>
          </a:prstGeom>
        </p:spPr>
        <p:txBody>
          <a:bodyPr wrap="none">
            <a:spAutoFit/>
          </a:bodyPr>
          <a:lstStyle/>
          <a:p>
            <a:r>
              <a:rPr lang="es-ES" b="1" dirty="0">
                <a:solidFill>
                  <a:schemeClr val="bg1">
                    <a:lumMod val="50000"/>
                  </a:schemeClr>
                </a:solidFill>
                <a:latin typeface="Arial Narrow" panose="020B0606020202030204" pitchFamily="34" charset="0"/>
              </a:rPr>
              <a:t>Objetivo, Plazo y Presupuesto Oficial</a:t>
            </a:r>
            <a:endParaRPr lang="es-CO" dirty="0">
              <a:latin typeface="Arial Narrow" panose="020B0606020202030204" pitchFamily="34" charset="0"/>
            </a:endParaRPr>
          </a:p>
        </p:txBody>
      </p:sp>
      <p:sp>
        <p:nvSpPr>
          <p:cNvPr id="11" name="Rectángulo 10">
            <a:extLst>
              <a:ext uri="{FF2B5EF4-FFF2-40B4-BE49-F238E27FC236}">
                <a16:creationId xmlns:a16="http://schemas.microsoft.com/office/drawing/2014/main" id="{AC6D70E5-A601-4469-AA8B-D230D3E99681}"/>
              </a:ext>
            </a:extLst>
          </p:cNvPr>
          <p:cNvSpPr/>
          <p:nvPr/>
        </p:nvSpPr>
        <p:spPr>
          <a:xfrm>
            <a:off x="1859585" y="2745397"/>
            <a:ext cx="6782139" cy="338554"/>
          </a:xfrm>
          <a:prstGeom prst="rect">
            <a:avLst/>
          </a:prstGeom>
        </p:spPr>
        <p:txBody>
          <a:bodyPr wrap="square" anchor="t">
            <a:spAutoFit/>
          </a:bodyPr>
          <a:lstStyle/>
          <a:p>
            <a:pPr algn="just"/>
            <a:r>
              <a:rPr lang="es-CO" sz="1600" dirty="0">
                <a:latin typeface="Arial Narrow" panose="020B0606020202030204" pitchFamily="34" charset="0"/>
              </a:rPr>
              <a:t>El contrato tendrá una duración de 25 meses contados a partir del 01 de junio de 2018.  </a:t>
            </a:r>
          </a:p>
        </p:txBody>
      </p:sp>
      <p:sp>
        <p:nvSpPr>
          <p:cNvPr id="13" name="12 Abrir llave">
            <a:extLst>
              <a:ext uri="{FF2B5EF4-FFF2-40B4-BE49-F238E27FC236}">
                <a16:creationId xmlns:a16="http://schemas.microsoft.com/office/drawing/2014/main" id="{46D5B906-3A8D-4D2F-B985-C6821EB2D757}"/>
              </a:ext>
            </a:extLst>
          </p:cNvPr>
          <p:cNvSpPr/>
          <p:nvPr/>
        </p:nvSpPr>
        <p:spPr>
          <a:xfrm>
            <a:off x="1686829" y="2802738"/>
            <a:ext cx="182733" cy="434141"/>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9" name="2 Subtítulo">
            <a:extLst>
              <a:ext uri="{FF2B5EF4-FFF2-40B4-BE49-F238E27FC236}">
                <a16:creationId xmlns:a16="http://schemas.microsoft.com/office/drawing/2014/main" id="{7B33BDE8-A840-43D3-8318-964685BB44E2}"/>
              </a:ext>
            </a:extLst>
          </p:cNvPr>
          <p:cNvSpPr txBox="1">
            <a:spLocks/>
          </p:cNvSpPr>
          <p:nvPr/>
        </p:nvSpPr>
        <p:spPr>
          <a:xfrm>
            <a:off x="563435" y="2218957"/>
            <a:ext cx="1039121" cy="338554"/>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Objetivo</a:t>
            </a:r>
          </a:p>
        </p:txBody>
      </p:sp>
      <p:sp>
        <p:nvSpPr>
          <p:cNvPr id="12" name="43 CuadroTexto">
            <a:extLst>
              <a:ext uri="{FF2B5EF4-FFF2-40B4-BE49-F238E27FC236}">
                <a16:creationId xmlns:a16="http://schemas.microsoft.com/office/drawing/2014/main" id="{E0EEEC97-E977-4735-8BEA-C0C1D44972D9}"/>
              </a:ext>
            </a:extLst>
          </p:cNvPr>
          <p:cNvSpPr txBox="1"/>
          <p:nvPr/>
        </p:nvSpPr>
        <p:spPr>
          <a:xfrm>
            <a:off x="1869560" y="2058762"/>
            <a:ext cx="6772163" cy="584775"/>
          </a:xfrm>
          <a:prstGeom prst="rect">
            <a:avLst/>
          </a:prstGeom>
          <a:noFill/>
        </p:spPr>
        <p:txBody>
          <a:bodyPr wrap="square" rtlCol="0">
            <a:spAutoFit/>
          </a:bodyPr>
          <a:lstStyle/>
          <a:p>
            <a:pPr algn="just"/>
            <a:r>
              <a:rPr lang="es-CO" sz="1600" dirty="0">
                <a:latin typeface="Arial Narrow" panose="020B0606020202030204" pitchFamily="34" charset="0"/>
              </a:rPr>
              <a:t>Contratar la prestación del servicio para la Implementación de un sistema integrado de gestión financiero y administrativo  tipo ERP (Enterprise </a:t>
            </a:r>
            <a:r>
              <a:rPr lang="es-CO" sz="1600" dirty="0" err="1">
                <a:latin typeface="Arial Narrow" panose="020B0606020202030204" pitchFamily="34" charset="0"/>
              </a:rPr>
              <a:t>Resource</a:t>
            </a:r>
            <a:r>
              <a:rPr lang="es-CO" sz="1600" dirty="0">
                <a:latin typeface="Arial Narrow" panose="020B0606020202030204" pitchFamily="34" charset="0"/>
              </a:rPr>
              <a:t> </a:t>
            </a:r>
            <a:r>
              <a:rPr lang="es-CO" sz="1600" dirty="0" err="1">
                <a:latin typeface="Arial Narrow" panose="020B0606020202030204" pitchFamily="34" charset="0"/>
              </a:rPr>
              <a:t>Planning</a:t>
            </a:r>
            <a:r>
              <a:rPr lang="es-CO" sz="1600" dirty="0">
                <a:latin typeface="Arial Narrow" panose="020B0606020202030204" pitchFamily="34" charset="0"/>
              </a:rPr>
              <a:t>).</a:t>
            </a:r>
          </a:p>
        </p:txBody>
      </p:sp>
      <p:sp>
        <p:nvSpPr>
          <p:cNvPr id="14" name="3 Abrir llave">
            <a:extLst>
              <a:ext uri="{FF2B5EF4-FFF2-40B4-BE49-F238E27FC236}">
                <a16:creationId xmlns:a16="http://schemas.microsoft.com/office/drawing/2014/main" id="{2E771944-9864-48C4-B3C8-9822EC6FBB20}"/>
              </a:ext>
            </a:extLst>
          </p:cNvPr>
          <p:cNvSpPr/>
          <p:nvPr/>
        </p:nvSpPr>
        <p:spPr>
          <a:xfrm>
            <a:off x="1676854" y="2041363"/>
            <a:ext cx="182733" cy="63926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15" name="2 Subtítulo">
            <a:extLst>
              <a:ext uri="{FF2B5EF4-FFF2-40B4-BE49-F238E27FC236}">
                <a16:creationId xmlns:a16="http://schemas.microsoft.com/office/drawing/2014/main" id="{BF82A54F-D2C8-43B3-B590-575237311DDD}"/>
              </a:ext>
            </a:extLst>
          </p:cNvPr>
          <p:cNvSpPr txBox="1">
            <a:spLocks/>
          </p:cNvSpPr>
          <p:nvPr/>
        </p:nvSpPr>
        <p:spPr>
          <a:xfrm>
            <a:off x="573410" y="2873181"/>
            <a:ext cx="1039121" cy="338554"/>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Plazo</a:t>
            </a:r>
          </a:p>
        </p:txBody>
      </p:sp>
      <p:sp>
        <p:nvSpPr>
          <p:cNvPr id="16" name="12 Abrir llave">
            <a:extLst>
              <a:ext uri="{FF2B5EF4-FFF2-40B4-BE49-F238E27FC236}">
                <a16:creationId xmlns:a16="http://schemas.microsoft.com/office/drawing/2014/main" id="{D78CE362-36FC-4FD6-9315-C9F3C67C0718}"/>
              </a:ext>
            </a:extLst>
          </p:cNvPr>
          <p:cNvSpPr/>
          <p:nvPr/>
        </p:nvSpPr>
        <p:spPr>
          <a:xfrm>
            <a:off x="1676853" y="3369988"/>
            <a:ext cx="192708" cy="240610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17" name="Rectángulo 16">
            <a:extLst>
              <a:ext uri="{FF2B5EF4-FFF2-40B4-BE49-F238E27FC236}">
                <a16:creationId xmlns:a16="http://schemas.microsoft.com/office/drawing/2014/main" id="{6F89289F-A10B-4777-A782-FFD18D5AF453}"/>
              </a:ext>
            </a:extLst>
          </p:cNvPr>
          <p:cNvSpPr/>
          <p:nvPr/>
        </p:nvSpPr>
        <p:spPr>
          <a:xfrm>
            <a:off x="401452" y="4199518"/>
            <a:ext cx="1200970" cy="634020"/>
          </a:xfrm>
          <a:prstGeom prst="rect">
            <a:avLst/>
          </a:prstGeom>
        </p:spPr>
        <p:txBody>
          <a:bodyPr wrap="none">
            <a:spAutoFit/>
          </a:bodyPr>
          <a:lstStyle/>
          <a:p>
            <a:pPr algn="r">
              <a:spcBef>
                <a:spcPct val="20000"/>
              </a:spcBef>
              <a:defRPr/>
            </a:pPr>
            <a:r>
              <a:rPr lang="es-ES" sz="1600" b="1" dirty="0">
                <a:solidFill>
                  <a:schemeClr val="accent1">
                    <a:lumMod val="75000"/>
                  </a:schemeClr>
                </a:solidFill>
                <a:latin typeface="Arial Narrow" panose="020B0606020202030204" pitchFamily="34" charset="0"/>
              </a:rPr>
              <a:t>Presupuesto</a:t>
            </a:r>
          </a:p>
          <a:p>
            <a:pPr algn="r">
              <a:spcBef>
                <a:spcPct val="20000"/>
              </a:spcBef>
              <a:defRPr/>
            </a:pPr>
            <a:r>
              <a:rPr lang="es-ES" sz="1600" b="1" dirty="0">
                <a:solidFill>
                  <a:schemeClr val="accent1">
                    <a:lumMod val="75000"/>
                  </a:schemeClr>
                </a:solidFill>
                <a:latin typeface="Arial Narrow" panose="020B0606020202030204" pitchFamily="34" charset="0"/>
              </a:rPr>
              <a:t>Oficial</a:t>
            </a:r>
          </a:p>
        </p:txBody>
      </p:sp>
      <p:sp>
        <p:nvSpPr>
          <p:cNvPr id="18" name="Rectángulo 17">
            <a:extLst>
              <a:ext uri="{FF2B5EF4-FFF2-40B4-BE49-F238E27FC236}">
                <a16:creationId xmlns:a16="http://schemas.microsoft.com/office/drawing/2014/main" id="{8F4E3D5D-DCA3-452D-81D3-5E86B8471879}"/>
              </a:ext>
            </a:extLst>
          </p:cNvPr>
          <p:cNvSpPr/>
          <p:nvPr/>
        </p:nvSpPr>
        <p:spPr>
          <a:xfrm>
            <a:off x="1943992" y="3295767"/>
            <a:ext cx="6697732" cy="2554545"/>
          </a:xfrm>
          <a:prstGeom prst="rect">
            <a:avLst/>
          </a:prstGeom>
        </p:spPr>
        <p:txBody>
          <a:bodyPr wrap="square">
            <a:spAutoFit/>
          </a:bodyPr>
          <a:lstStyle/>
          <a:p>
            <a:pPr algn="just"/>
            <a:r>
              <a:rPr lang="es-CO" sz="1600" dirty="0">
                <a:latin typeface="Arial Narrow" panose="020B0606020202030204" pitchFamily="34" charset="0"/>
                <a:ea typeface="Times New Roman" panose="02020603050405020304" pitchFamily="18" charset="0"/>
                <a:cs typeface="Arial" panose="020B0604020202020204" pitchFamily="34" charset="0"/>
              </a:rPr>
              <a:t>El presupuesto para el presente concurso es de </a:t>
            </a:r>
            <a:r>
              <a:rPr lang="es-CO" sz="1600" b="1" dirty="0">
                <a:latin typeface="Arial Narrow" panose="020B0606020202030204" pitchFamily="34" charset="0"/>
                <a:ea typeface="Times New Roman" panose="02020603050405020304" pitchFamily="18" charset="0"/>
                <a:cs typeface="Arial" panose="020B0604020202020204" pitchFamily="34" charset="0"/>
              </a:rPr>
              <a:t>$3.200.000.000</a:t>
            </a:r>
            <a:r>
              <a:rPr lang="es-CO" sz="1600" dirty="0">
                <a:latin typeface="Arial Narrow" panose="020B0606020202030204" pitchFamily="34" charset="0"/>
                <a:ea typeface="Times New Roman" panose="02020603050405020304" pitchFamily="18" charset="0"/>
                <a:cs typeface="Arial" panose="020B0604020202020204" pitchFamily="34" charset="0"/>
              </a:rPr>
              <a:t> incluye el valor total de los productos y servicios, IVA  y </a:t>
            </a:r>
            <a:r>
              <a:rPr lang="es-ES" sz="1600" dirty="0">
                <a:latin typeface="Arial Narrow" panose="020B0606020202030204" pitchFamily="34" charset="0"/>
                <a:ea typeface="Times New Roman" panose="02020603050405020304" pitchFamily="18" charset="0"/>
                <a:cs typeface="Arial" panose="020B0604020202020204" pitchFamily="34" charset="0"/>
              </a:rPr>
              <a:t>todos los impuestos, tasas y contribuciones a que haya lugar. </a:t>
            </a:r>
            <a:r>
              <a:rPr lang="es-CO" sz="1600" dirty="0">
                <a:latin typeface="Arial Narrow" panose="020B0606020202030204" pitchFamily="34" charset="0"/>
                <a:ea typeface="Times New Roman" panose="02020603050405020304" pitchFamily="18" charset="0"/>
                <a:cs typeface="Arial" panose="020B0604020202020204" pitchFamily="34" charset="0"/>
              </a:rPr>
              <a:t>Los productos y servicios a adquirir son:</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Licenciamiento de software para servidores</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Licenciamiento de accesos de usuarios del sistema</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Consultoría para la implementación, integración y migración de información</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Consultoría para el levantamiento de procesos de negocio sobre la nueva infraestructura</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Capacitación funcional y técnica para la operación </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Mantenimiento y soporte por un(1) año</a:t>
            </a:r>
            <a:endParaRPr lang="es-CO" sz="1600" dirty="0">
              <a:latin typeface="Arial Narrow" panose="020B0606020202030204" pitchFamily="34" charset="0"/>
              <a:ea typeface="Times New Roman" panose="02020603050405020304" pitchFamily="18" charset="0"/>
            </a:endParaRPr>
          </a:p>
        </p:txBody>
      </p:sp>
      <p:graphicFrame>
        <p:nvGraphicFramePr>
          <p:cNvPr id="2" name="Tabla 1">
            <a:extLst>
              <a:ext uri="{FF2B5EF4-FFF2-40B4-BE49-F238E27FC236}">
                <a16:creationId xmlns:a16="http://schemas.microsoft.com/office/drawing/2014/main" id="{A05C8F30-0864-4165-BA70-6F42163514B8}"/>
              </a:ext>
            </a:extLst>
          </p:cNvPr>
          <p:cNvGraphicFramePr>
            <a:graphicFrameLocks noGrp="1"/>
          </p:cNvGraphicFramePr>
          <p:nvPr>
            <p:extLst/>
          </p:nvPr>
        </p:nvGraphicFramePr>
        <p:xfrm>
          <a:off x="2882868" y="6201880"/>
          <a:ext cx="3861355" cy="288290"/>
        </p:xfrm>
        <a:graphic>
          <a:graphicData uri="http://schemas.openxmlformats.org/drawingml/2006/table">
            <a:tbl>
              <a:tblPr firstRow="1" firstCol="1" lastRow="1" lastCol="1" bandRow="1" bandCol="1">
                <a:tableStyleId>{5C22544A-7EE6-4342-B048-85BDC9FD1C3A}</a:tableStyleId>
              </a:tblPr>
              <a:tblGrid>
                <a:gridCol w="1661852">
                  <a:extLst>
                    <a:ext uri="{9D8B030D-6E8A-4147-A177-3AD203B41FA5}">
                      <a16:colId xmlns:a16="http://schemas.microsoft.com/office/drawing/2014/main" val="881131575"/>
                    </a:ext>
                  </a:extLst>
                </a:gridCol>
                <a:gridCol w="2199503">
                  <a:extLst>
                    <a:ext uri="{9D8B030D-6E8A-4147-A177-3AD203B41FA5}">
                      <a16:colId xmlns:a16="http://schemas.microsoft.com/office/drawing/2014/main" val="1920745939"/>
                    </a:ext>
                  </a:extLst>
                </a:gridCol>
              </a:tblGrid>
              <a:tr h="288290">
                <a:tc>
                  <a:txBody>
                    <a:bodyPr/>
                    <a:lstStyle/>
                    <a:p>
                      <a:pPr algn="just">
                        <a:lnSpc>
                          <a:spcPct val="115000"/>
                        </a:lnSpc>
                        <a:spcAft>
                          <a:spcPts val="0"/>
                        </a:spcAft>
                      </a:pPr>
                      <a:r>
                        <a:rPr lang="es-CO" sz="1100">
                          <a:effectLst/>
                        </a:rPr>
                        <a:t>VALOR DEL CONTRATO: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0"/>
                        </a:spcAft>
                      </a:pPr>
                      <a:r>
                        <a:rPr lang="es-CO" sz="1100" dirty="0">
                          <a:effectLst/>
                        </a:rPr>
                        <a:t>$ 2.811.000.000 IVA incluido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8390196"/>
                  </a:ext>
                </a:extLst>
              </a:tr>
            </a:tbl>
          </a:graphicData>
        </a:graphic>
      </p:graphicFrame>
      <p:sp>
        <p:nvSpPr>
          <p:cNvPr id="19" name="Rectángulo 18">
            <a:extLst>
              <a:ext uri="{FF2B5EF4-FFF2-40B4-BE49-F238E27FC236}">
                <a16:creationId xmlns:a16="http://schemas.microsoft.com/office/drawing/2014/main" id="{CC1DE828-5FB5-40AE-AD8E-FAFA1597B879}"/>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5B08C9A0-F55A-4749-8025-0150F151F6C9}"/>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21" name="Imagen 20" descr="Logo SAE-01.jpg">
            <a:extLst>
              <a:ext uri="{FF2B5EF4-FFF2-40B4-BE49-F238E27FC236}">
                <a16:creationId xmlns:a16="http://schemas.microsoft.com/office/drawing/2014/main" id="{7A6E6F37-8FC2-4CAE-B7F0-F1A40EBA4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904057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CuadroTexto">
            <a:extLst>
              <a:ext uri="{FF2B5EF4-FFF2-40B4-BE49-F238E27FC236}">
                <a16:creationId xmlns:a16="http://schemas.microsoft.com/office/drawing/2014/main" id="{CC0E82AA-1470-4CB8-9FF3-989E7A3A0C84}"/>
              </a:ext>
            </a:extLst>
          </p:cNvPr>
          <p:cNvSpPr txBox="1"/>
          <p:nvPr/>
        </p:nvSpPr>
        <p:spPr>
          <a:xfrm>
            <a:off x="4788024" y="4273932"/>
            <a:ext cx="1016945" cy="738664"/>
          </a:xfrm>
          <a:prstGeom prst="rect">
            <a:avLst/>
          </a:prstGeom>
          <a:noFill/>
        </p:spPr>
        <p:txBody>
          <a:bodyPr wrap="none" rtlCol="0">
            <a:spAutoFit/>
          </a:bodyPr>
          <a:lstStyle/>
          <a:p>
            <a:pPr algn="ctr"/>
            <a:r>
              <a:rPr lang="es-ES" sz="1400"/>
              <a:t>Salida a </a:t>
            </a:r>
          </a:p>
          <a:p>
            <a:pPr algn="ctr"/>
            <a:r>
              <a:rPr lang="es-ES" sz="1400"/>
              <a:t>Producción</a:t>
            </a:r>
          </a:p>
          <a:p>
            <a:pPr algn="ctr"/>
            <a:r>
              <a:rPr lang="es-ES" sz="1400"/>
              <a:t>Enero 2019</a:t>
            </a:r>
          </a:p>
        </p:txBody>
      </p:sp>
      <p:sp>
        <p:nvSpPr>
          <p:cNvPr id="5" name="14 Estrella de 5 puntas">
            <a:extLst>
              <a:ext uri="{FF2B5EF4-FFF2-40B4-BE49-F238E27FC236}">
                <a16:creationId xmlns:a16="http://schemas.microsoft.com/office/drawing/2014/main" id="{2D675405-8B7C-4BD7-BF84-DFA7212F894A}"/>
              </a:ext>
            </a:extLst>
          </p:cNvPr>
          <p:cNvSpPr/>
          <p:nvPr/>
        </p:nvSpPr>
        <p:spPr>
          <a:xfrm>
            <a:off x="5207496" y="3992488"/>
            <a:ext cx="228600" cy="228600"/>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6" name="48 CuadroTexto">
            <a:extLst>
              <a:ext uri="{FF2B5EF4-FFF2-40B4-BE49-F238E27FC236}">
                <a16:creationId xmlns:a16="http://schemas.microsoft.com/office/drawing/2014/main" id="{58779AD5-B91A-4EF9-AE47-09517401255D}"/>
              </a:ext>
            </a:extLst>
          </p:cNvPr>
          <p:cNvSpPr txBox="1"/>
          <p:nvPr/>
        </p:nvSpPr>
        <p:spPr>
          <a:xfrm>
            <a:off x="8351182" y="4273932"/>
            <a:ext cx="829330" cy="523220"/>
          </a:xfrm>
          <a:prstGeom prst="rect">
            <a:avLst/>
          </a:prstGeom>
          <a:noFill/>
        </p:spPr>
        <p:txBody>
          <a:bodyPr wrap="none" rtlCol="0">
            <a:spAutoFit/>
          </a:bodyPr>
          <a:lstStyle/>
          <a:p>
            <a:pPr algn="ctr"/>
            <a:r>
              <a:rPr lang="es-ES" sz="1400"/>
              <a:t>Cierre </a:t>
            </a:r>
          </a:p>
          <a:p>
            <a:pPr algn="ctr"/>
            <a:r>
              <a:rPr lang="es-ES" sz="1400"/>
              <a:t>Proyecto</a:t>
            </a:r>
          </a:p>
        </p:txBody>
      </p:sp>
      <p:sp>
        <p:nvSpPr>
          <p:cNvPr id="7" name="49 Estrella de 5 puntas">
            <a:extLst>
              <a:ext uri="{FF2B5EF4-FFF2-40B4-BE49-F238E27FC236}">
                <a16:creationId xmlns:a16="http://schemas.microsoft.com/office/drawing/2014/main" id="{FA63B283-BE81-4E2F-9730-92C7EE2F0F42}"/>
              </a:ext>
            </a:extLst>
          </p:cNvPr>
          <p:cNvSpPr/>
          <p:nvPr/>
        </p:nvSpPr>
        <p:spPr>
          <a:xfrm>
            <a:off x="8651546" y="3992488"/>
            <a:ext cx="228600" cy="228600"/>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8" name="51 CuadroTexto">
            <a:extLst>
              <a:ext uri="{FF2B5EF4-FFF2-40B4-BE49-F238E27FC236}">
                <a16:creationId xmlns:a16="http://schemas.microsoft.com/office/drawing/2014/main" id="{8227D74C-401A-4D6D-8B47-29902C060D8A}"/>
              </a:ext>
            </a:extLst>
          </p:cNvPr>
          <p:cNvSpPr txBox="1"/>
          <p:nvPr/>
        </p:nvSpPr>
        <p:spPr>
          <a:xfrm>
            <a:off x="1047236" y="4274512"/>
            <a:ext cx="1337610" cy="738664"/>
          </a:xfrm>
          <a:prstGeom prst="rect">
            <a:avLst/>
          </a:prstGeom>
          <a:noFill/>
        </p:spPr>
        <p:txBody>
          <a:bodyPr wrap="none" rtlCol="0">
            <a:spAutoFit/>
          </a:bodyPr>
          <a:lstStyle/>
          <a:p>
            <a:pPr algn="ctr"/>
            <a:r>
              <a:rPr lang="es-ES" sz="1400"/>
              <a:t>Inicio</a:t>
            </a:r>
          </a:p>
          <a:p>
            <a:pPr algn="ctr"/>
            <a:r>
              <a:rPr lang="es-ES" sz="1400"/>
              <a:t>Proyecto</a:t>
            </a:r>
          </a:p>
          <a:p>
            <a:pPr algn="ctr"/>
            <a:r>
              <a:rPr lang="es-ES" sz="1400"/>
              <a:t>Julio- </a:t>
            </a:r>
            <a:r>
              <a:rPr lang="es-ES" sz="1400" err="1"/>
              <a:t>Ago</a:t>
            </a:r>
            <a:r>
              <a:rPr lang="es-ES" sz="1400"/>
              <a:t>  2018</a:t>
            </a:r>
          </a:p>
        </p:txBody>
      </p:sp>
      <p:sp>
        <p:nvSpPr>
          <p:cNvPr id="9" name="52 Estrella de 5 puntas">
            <a:extLst>
              <a:ext uri="{FF2B5EF4-FFF2-40B4-BE49-F238E27FC236}">
                <a16:creationId xmlns:a16="http://schemas.microsoft.com/office/drawing/2014/main" id="{0121C495-3F4D-4854-B0F8-F994A3DE12CF}"/>
              </a:ext>
            </a:extLst>
          </p:cNvPr>
          <p:cNvSpPr/>
          <p:nvPr/>
        </p:nvSpPr>
        <p:spPr>
          <a:xfrm>
            <a:off x="1601739" y="3945648"/>
            <a:ext cx="228600" cy="228600"/>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10" name="20 CuadroTexto">
            <a:extLst>
              <a:ext uri="{FF2B5EF4-FFF2-40B4-BE49-F238E27FC236}">
                <a16:creationId xmlns:a16="http://schemas.microsoft.com/office/drawing/2014/main" id="{3DC342F2-DAAC-4AE5-8B5C-031A252758A0}"/>
              </a:ext>
            </a:extLst>
          </p:cNvPr>
          <p:cNvSpPr txBox="1"/>
          <p:nvPr/>
        </p:nvSpPr>
        <p:spPr>
          <a:xfrm>
            <a:off x="251520" y="5324874"/>
            <a:ext cx="7822270" cy="646331"/>
          </a:xfrm>
          <a:prstGeom prst="rect">
            <a:avLst/>
          </a:prstGeom>
          <a:noFill/>
        </p:spPr>
        <p:txBody>
          <a:bodyPr wrap="none" rtlCol="0">
            <a:spAutoFit/>
          </a:bodyPr>
          <a:lstStyle/>
          <a:p>
            <a:r>
              <a:rPr lang="es-ES" b="1"/>
              <a:t>Factores de éxito</a:t>
            </a:r>
          </a:p>
          <a:p>
            <a:r>
              <a:rPr lang="es-ES"/>
              <a:t>Asignación de recursos y cumplimiento de actividades en los tiempos establecidos</a:t>
            </a:r>
          </a:p>
        </p:txBody>
      </p:sp>
      <p:pic>
        <p:nvPicPr>
          <p:cNvPr id="11" name="Imagen 10">
            <a:extLst>
              <a:ext uri="{FF2B5EF4-FFF2-40B4-BE49-F238E27FC236}">
                <a16:creationId xmlns:a16="http://schemas.microsoft.com/office/drawing/2014/main" id="{F90C7125-0149-4ED3-9ADE-20964226252C}"/>
              </a:ext>
            </a:extLst>
          </p:cNvPr>
          <p:cNvPicPr>
            <a:picLocks noChangeAspect="1"/>
          </p:cNvPicPr>
          <p:nvPr/>
        </p:nvPicPr>
        <p:blipFill>
          <a:blip r:embed="rId2"/>
          <a:stretch>
            <a:fillRect/>
          </a:stretch>
        </p:blipFill>
        <p:spPr>
          <a:xfrm>
            <a:off x="91404" y="1380040"/>
            <a:ext cx="8681968" cy="1845624"/>
          </a:xfrm>
          <a:prstGeom prst="rect">
            <a:avLst/>
          </a:prstGeom>
        </p:spPr>
      </p:pic>
      <p:cxnSp>
        <p:nvCxnSpPr>
          <p:cNvPr id="12" name="4 Conector recto">
            <a:extLst>
              <a:ext uri="{FF2B5EF4-FFF2-40B4-BE49-F238E27FC236}">
                <a16:creationId xmlns:a16="http://schemas.microsoft.com/office/drawing/2014/main" id="{53E76233-D035-409B-9CCB-435E36EDD817}"/>
              </a:ext>
            </a:extLst>
          </p:cNvPr>
          <p:cNvCxnSpPr/>
          <p:nvPr/>
        </p:nvCxnSpPr>
        <p:spPr>
          <a:xfrm>
            <a:off x="5292080" y="1412776"/>
            <a:ext cx="0" cy="2520280"/>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3" name="46 Conector recto">
            <a:extLst>
              <a:ext uri="{FF2B5EF4-FFF2-40B4-BE49-F238E27FC236}">
                <a16:creationId xmlns:a16="http://schemas.microsoft.com/office/drawing/2014/main" id="{A0A3FF34-1F2A-4236-BA63-BCDC73921502}"/>
              </a:ext>
            </a:extLst>
          </p:cNvPr>
          <p:cNvCxnSpPr/>
          <p:nvPr/>
        </p:nvCxnSpPr>
        <p:spPr>
          <a:xfrm>
            <a:off x="8773372" y="1380040"/>
            <a:ext cx="0" cy="2553016"/>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4" name="50 Conector recto">
            <a:extLst>
              <a:ext uri="{FF2B5EF4-FFF2-40B4-BE49-F238E27FC236}">
                <a16:creationId xmlns:a16="http://schemas.microsoft.com/office/drawing/2014/main" id="{89855644-4102-43D3-95AD-FF4684EBC603}"/>
              </a:ext>
            </a:extLst>
          </p:cNvPr>
          <p:cNvCxnSpPr/>
          <p:nvPr/>
        </p:nvCxnSpPr>
        <p:spPr>
          <a:xfrm>
            <a:off x="1691680" y="1412776"/>
            <a:ext cx="0" cy="2520280"/>
          </a:xfrm>
          <a:prstGeom prst="line">
            <a:avLst/>
          </a:prstGeom>
          <a:ln/>
        </p:spPr>
        <p:style>
          <a:lnRef idx="3">
            <a:schemeClr val="accent6"/>
          </a:lnRef>
          <a:fillRef idx="0">
            <a:schemeClr val="accent6"/>
          </a:fillRef>
          <a:effectRef idx="2">
            <a:schemeClr val="accent6"/>
          </a:effectRef>
          <a:fontRef idx="minor">
            <a:schemeClr val="tx1"/>
          </a:fontRef>
        </p:style>
      </p:cxnSp>
      <p:sp>
        <p:nvSpPr>
          <p:cNvPr id="15" name="CuadroTexto 14">
            <a:extLst>
              <a:ext uri="{FF2B5EF4-FFF2-40B4-BE49-F238E27FC236}">
                <a16:creationId xmlns:a16="http://schemas.microsoft.com/office/drawing/2014/main" id="{0A141671-2465-41E3-8AF2-105959A7853A}"/>
              </a:ext>
            </a:extLst>
          </p:cNvPr>
          <p:cNvSpPr txBox="1"/>
          <p:nvPr/>
        </p:nvSpPr>
        <p:spPr>
          <a:xfrm>
            <a:off x="5804969" y="3315323"/>
            <a:ext cx="2555523" cy="369332"/>
          </a:xfrm>
          <a:prstGeom prst="rect">
            <a:avLst/>
          </a:prstGeom>
          <a:noFill/>
        </p:spPr>
        <p:txBody>
          <a:bodyPr wrap="square" rtlCol="0">
            <a:spAutoFit/>
          </a:bodyPr>
          <a:lstStyle/>
          <a:p>
            <a:pPr algn="ctr"/>
            <a:r>
              <a:rPr lang="es-ES" b="1">
                <a:solidFill>
                  <a:schemeClr val="tx1">
                    <a:lumMod val="85000"/>
                    <a:lumOff val="15000"/>
                  </a:schemeClr>
                </a:solidFill>
              </a:rPr>
              <a:t>Estabilización</a:t>
            </a:r>
          </a:p>
        </p:txBody>
      </p:sp>
      <p:sp>
        <p:nvSpPr>
          <p:cNvPr id="16" name="CuadroTexto 15">
            <a:extLst>
              <a:ext uri="{FF2B5EF4-FFF2-40B4-BE49-F238E27FC236}">
                <a16:creationId xmlns:a16="http://schemas.microsoft.com/office/drawing/2014/main" id="{297E7ADA-FF3E-4068-B297-5BD53EFE3427}"/>
              </a:ext>
            </a:extLst>
          </p:cNvPr>
          <p:cNvSpPr txBox="1"/>
          <p:nvPr/>
        </p:nvSpPr>
        <p:spPr>
          <a:xfrm>
            <a:off x="2323677" y="3291428"/>
            <a:ext cx="2555523" cy="369332"/>
          </a:xfrm>
          <a:prstGeom prst="rect">
            <a:avLst/>
          </a:prstGeom>
          <a:noFill/>
        </p:spPr>
        <p:txBody>
          <a:bodyPr wrap="square" rtlCol="0">
            <a:spAutoFit/>
          </a:bodyPr>
          <a:lstStyle/>
          <a:p>
            <a:pPr algn="ctr"/>
            <a:r>
              <a:rPr lang="es-ES" b="1">
                <a:solidFill>
                  <a:schemeClr val="tx1">
                    <a:lumMod val="85000"/>
                    <a:lumOff val="15000"/>
                  </a:schemeClr>
                </a:solidFill>
              </a:rPr>
              <a:t>Ejecución</a:t>
            </a:r>
          </a:p>
        </p:txBody>
      </p:sp>
      <p:sp>
        <p:nvSpPr>
          <p:cNvPr id="17" name="Rectángulo 16">
            <a:extLst>
              <a:ext uri="{FF2B5EF4-FFF2-40B4-BE49-F238E27FC236}">
                <a16:creationId xmlns:a16="http://schemas.microsoft.com/office/drawing/2014/main" id="{9CE373DB-0D7A-4A94-A7AF-0F19CA790397}"/>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C0690B0C-B54A-487D-B9A8-83045F2B448B}"/>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9" name="Imagen 18" descr="Logo SAE-01.jpg">
            <a:extLst>
              <a:ext uri="{FF2B5EF4-FFF2-40B4-BE49-F238E27FC236}">
                <a16:creationId xmlns:a16="http://schemas.microsoft.com/office/drawing/2014/main" id="{A6D68C50-F102-4277-9DC4-166B8611A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913799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D7573FCD-311B-4814-9687-6CF9E2794342}"/>
              </a:ext>
            </a:extLst>
          </p:cNvPr>
          <p:cNvGraphicFramePr/>
          <p:nvPr>
            <p:extLst/>
          </p:nvPr>
        </p:nvGraphicFramePr>
        <p:xfrm>
          <a:off x="0" y="908720"/>
          <a:ext cx="91440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a:extLst>
              <a:ext uri="{FF2B5EF4-FFF2-40B4-BE49-F238E27FC236}">
                <a16:creationId xmlns:a16="http://schemas.microsoft.com/office/drawing/2014/main" id="{58DB628B-1158-400B-AC82-97109669E4E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E0E07E98-D14B-4E56-9203-4C7E5838BA84}"/>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2399642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2554545"/>
          </a:xfrm>
          <a:prstGeom prst="rect">
            <a:avLst/>
          </a:prstGeom>
          <a:noFill/>
        </p:spPr>
        <p:txBody>
          <a:bodyPr wrap="square" rtlCol="0">
            <a:spAutoFit/>
          </a:bodyPr>
          <a:lstStyle/>
          <a:p>
            <a:pPr algn="ctr"/>
            <a:r>
              <a:rPr lang="es-ES" sz="4000" dirty="0">
                <a:solidFill>
                  <a:srgbClr val="000A8B"/>
                </a:solidFill>
              </a:rPr>
              <a:t>4. INFORME GERENCIA COMERCIAL </a:t>
            </a:r>
          </a:p>
          <a:p>
            <a:pPr algn="ctr"/>
            <a:r>
              <a:rPr lang="es-CO" sz="4000" dirty="0">
                <a:solidFill>
                  <a:srgbClr val="000A8B"/>
                </a:solidFill>
              </a:rPr>
              <a:t>Fecha de corte: 31 de julio 2018</a:t>
            </a:r>
          </a:p>
          <a:p>
            <a:pPr algn="ctr"/>
            <a:r>
              <a:rPr lang="es-ES" sz="4000" dirty="0">
                <a:solidFill>
                  <a:srgbClr val="000A8B"/>
                </a:solidFill>
              </a:rPr>
              <a:t> </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1050503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65" y="16707"/>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543744"/>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30 de julio 2018</a:t>
            </a:r>
          </a:p>
        </p:txBody>
      </p:sp>
      <p:sp>
        <p:nvSpPr>
          <p:cNvPr id="3" name="CuadroTexto 2"/>
          <p:cNvSpPr txBox="1"/>
          <p:nvPr/>
        </p:nvSpPr>
        <p:spPr>
          <a:xfrm>
            <a:off x="2160934" y="689420"/>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Resultado Comercialización Inmuebles – CISA. </a:t>
            </a:r>
          </a:p>
        </p:txBody>
      </p:sp>
      <p:pic>
        <p:nvPicPr>
          <p:cNvPr id="6" name="Imagen 5">
            <a:extLst>
              <a:ext uri="{FF2B5EF4-FFF2-40B4-BE49-F238E27FC236}">
                <a16:creationId xmlns:a16="http://schemas.microsoft.com/office/drawing/2014/main" id="{6FC06716-19B8-427A-8403-E14A9300DBCE}"/>
              </a:ext>
            </a:extLst>
          </p:cNvPr>
          <p:cNvPicPr>
            <a:picLocks noChangeAspect="1"/>
          </p:cNvPicPr>
          <p:nvPr/>
        </p:nvPicPr>
        <p:blipFill>
          <a:blip r:embed="rId3"/>
          <a:stretch>
            <a:fillRect/>
          </a:stretch>
        </p:blipFill>
        <p:spPr>
          <a:xfrm>
            <a:off x="927906" y="1174866"/>
            <a:ext cx="7073036" cy="1801720"/>
          </a:xfrm>
          <a:prstGeom prst="rect">
            <a:avLst/>
          </a:prstGeom>
        </p:spPr>
      </p:pic>
      <p:pic>
        <p:nvPicPr>
          <p:cNvPr id="22" name="Imagen 21">
            <a:extLst>
              <a:ext uri="{FF2B5EF4-FFF2-40B4-BE49-F238E27FC236}">
                <a16:creationId xmlns:a16="http://schemas.microsoft.com/office/drawing/2014/main" id="{A4B0206C-BB66-43F8-ABE8-E7C47B301F21}"/>
              </a:ext>
            </a:extLst>
          </p:cNvPr>
          <p:cNvPicPr>
            <a:picLocks noChangeAspect="1"/>
          </p:cNvPicPr>
          <p:nvPr/>
        </p:nvPicPr>
        <p:blipFill>
          <a:blip r:embed="rId4"/>
          <a:stretch>
            <a:fillRect/>
          </a:stretch>
        </p:blipFill>
        <p:spPr>
          <a:xfrm>
            <a:off x="0" y="3011419"/>
            <a:ext cx="9144000" cy="3088257"/>
          </a:xfrm>
          <a:prstGeom prst="rect">
            <a:avLst/>
          </a:prstGeom>
        </p:spPr>
      </p:pic>
    </p:spTree>
    <p:extLst>
      <p:ext uri="{BB962C8B-B14F-4D97-AF65-F5344CB8AC3E}">
        <p14:creationId xmlns:p14="http://schemas.microsoft.com/office/powerpoint/2010/main" val="3553654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15FE4C08-A67F-45FC-A028-2D304A54CEF1}"/>
              </a:ext>
            </a:extLst>
          </p:cNvPr>
          <p:cNvPicPr>
            <a:picLocks noChangeAspect="1"/>
          </p:cNvPicPr>
          <p:nvPr/>
        </p:nvPicPr>
        <p:blipFill>
          <a:blip r:embed="rId2"/>
          <a:stretch>
            <a:fillRect/>
          </a:stretch>
        </p:blipFill>
        <p:spPr>
          <a:xfrm>
            <a:off x="547866" y="1296502"/>
            <a:ext cx="8399757" cy="5145797"/>
          </a:xfrm>
          <a:prstGeom prst="rect">
            <a:avLst/>
          </a:prstGeom>
        </p:spPr>
      </p:pic>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96" y="13916"/>
            <a:ext cx="1789958" cy="976966"/>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26" name="CuadroTexto 25">
            <a:extLst>
              <a:ext uri="{FF2B5EF4-FFF2-40B4-BE49-F238E27FC236}">
                <a16:creationId xmlns:a16="http://schemas.microsoft.com/office/drawing/2014/main" id="{EAE7CB28-2E83-4A67-8982-D96EAE211B97}"/>
              </a:ext>
            </a:extLst>
          </p:cNvPr>
          <p:cNvSpPr txBox="1"/>
          <p:nvPr/>
        </p:nvSpPr>
        <p:spPr>
          <a:xfrm>
            <a:off x="1724865" y="882281"/>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Estado Portafolio Comercialización Inmuebles – CISA. </a:t>
            </a:r>
          </a:p>
        </p:txBody>
      </p:sp>
      <p:sp>
        <p:nvSpPr>
          <p:cNvPr id="18" name="CuadroTexto 17">
            <a:extLst>
              <a:ext uri="{FF2B5EF4-FFF2-40B4-BE49-F238E27FC236}">
                <a16:creationId xmlns:a16="http://schemas.microsoft.com/office/drawing/2014/main" id="{80B7F7F4-7D7A-4A65-B6A0-6472075667E4}"/>
              </a:ext>
            </a:extLst>
          </p:cNvPr>
          <p:cNvSpPr txBox="1"/>
          <p:nvPr/>
        </p:nvSpPr>
        <p:spPr>
          <a:xfrm>
            <a:off x="236133"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30 de julio 2018</a:t>
            </a:r>
          </a:p>
        </p:txBody>
      </p:sp>
      <p:sp>
        <p:nvSpPr>
          <p:cNvPr id="21" name="CuadroTexto 20">
            <a:extLst>
              <a:ext uri="{FF2B5EF4-FFF2-40B4-BE49-F238E27FC236}">
                <a16:creationId xmlns:a16="http://schemas.microsoft.com/office/drawing/2014/main" id="{EE587F7F-B942-4821-B465-0C419F89B49A}"/>
              </a:ext>
            </a:extLst>
          </p:cNvPr>
          <p:cNvSpPr txBox="1"/>
          <p:nvPr/>
        </p:nvSpPr>
        <p:spPr>
          <a:xfrm>
            <a:off x="623945" y="3769785"/>
            <a:ext cx="3580493" cy="738664"/>
          </a:xfrm>
          <a:prstGeom prst="rect">
            <a:avLst/>
          </a:prstGeom>
          <a:noFill/>
        </p:spPr>
        <p:txBody>
          <a:bodyPr wrap="square" rtlCol="0">
            <a:spAutoFit/>
          </a:bodyPr>
          <a:lstStyle/>
          <a:p>
            <a:r>
              <a:rPr lang="es-CO" i="1" dirty="0">
                <a:solidFill>
                  <a:schemeClr val="accent1">
                    <a:lumMod val="75000"/>
                  </a:schemeClr>
                </a:solidFill>
              </a:rPr>
              <a:t>* </a:t>
            </a:r>
            <a:r>
              <a:rPr lang="es-CO" sz="1200" i="1" dirty="0">
                <a:solidFill>
                  <a:schemeClr val="accent1">
                    <a:lumMod val="75000"/>
                  </a:schemeClr>
                </a:solidFill>
              </a:rPr>
              <a:t>En agosto 2018, se enviaron a Cisa 74 Unidades Comerciales por 77 FMI por Vr. </a:t>
            </a:r>
            <a:r>
              <a:rPr lang="es-CO" sz="1200" b="1" i="1" dirty="0">
                <a:solidFill>
                  <a:schemeClr val="accent1">
                    <a:lumMod val="75000"/>
                  </a:schemeClr>
                </a:solidFill>
              </a:rPr>
              <a:t>$14.307 (Enajenación Temp)</a:t>
            </a:r>
          </a:p>
        </p:txBody>
      </p:sp>
      <p:sp>
        <p:nvSpPr>
          <p:cNvPr id="22" name="CuadroTexto 21">
            <a:extLst>
              <a:ext uri="{FF2B5EF4-FFF2-40B4-BE49-F238E27FC236}">
                <a16:creationId xmlns:a16="http://schemas.microsoft.com/office/drawing/2014/main" id="{7F7E8690-7B49-4AAA-BF63-94BEDFA65AF3}"/>
              </a:ext>
            </a:extLst>
          </p:cNvPr>
          <p:cNvSpPr txBox="1"/>
          <p:nvPr/>
        </p:nvSpPr>
        <p:spPr>
          <a:xfrm>
            <a:off x="8836845" y="3228945"/>
            <a:ext cx="422511" cy="400110"/>
          </a:xfrm>
          <a:prstGeom prst="rect">
            <a:avLst/>
          </a:prstGeom>
          <a:noFill/>
        </p:spPr>
        <p:txBody>
          <a:bodyPr wrap="square" rtlCol="0">
            <a:spAutoFit/>
          </a:bodyPr>
          <a:lstStyle/>
          <a:p>
            <a:r>
              <a:rPr lang="es-CO" sz="2000" i="1" dirty="0">
                <a:solidFill>
                  <a:schemeClr val="accent1">
                    <a:lumMod val="75000"/>
                  </a:schemeClr>
                </a:solidFill>
              </a:rPr>
              <a:t>*</a:t>
            </a:r>
            <a:endParaRPr lang="es-CO" sz="2000" b="1" i="1" dirty="0">
              <a:solidFill>
                <a:schemeClr val="accent1">
                  <a:lumMod val="75000"/>
                </a:schemeClr>
              </a:solidFill>
            </a:endParaRPr>
          </a:p>
        </p:txBody>
      </p:sp>
      <p:sp>
        <p:nvSpPr>
          <p:cNvPr id="24" name="Flecha: a la derecha 23">
            <a:extLst>
              <a:ext uri="{FF2B5EF4-FFF2-40B4-BE49-F238E27FC236}">
                <a16:creationId xmlns:a16="http://schemas.microsoft.com/office/drawing/2014/main" id="{EFDA312C-C691-46AB-AC0F-B5F19C378503}"/>
              </a:ext>
            </a:extLst>
          </p:cNvPr>
          <p:cNvSpPr/>
          <p:nvPr/>
        </p:nvSpPr>
        <p:spPr>
          <a:xfrm>
            <a:off x="4511768" y="2080592"/>
            <a:ext cx="298768" cy="30777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Flecha: a la derecha 26">
            <a:extLst>
              <a:ext uri="{FF2B5EF4-FFF2-40B4-BE49-F238E27FC236}">
                <a16:creationId xmlns:a16="http://schemas.microsoft.com/office/drawing/2014/main" id="{824B2BBF-7141-4865-B9A3-B77E5EDF0EA6}"/>
              </a:ext>
            </a:extLst>
          </p:cNvPr>
          <p:cNvSpPr/>
          <p:nvPr/>
        </p:nvSpPr>
        <p:spPr>
          <a:xfrm>
            <a:off x="4553576" y="3915330"/>
            <a:ext cx="298768" cy="30777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8" name="Flecha: a la derecha 27">
            <a:extLst>
              <a:ext uri="{FF2B5EF4-FFF2-40B4-BE49-F238E27FC236}">
                <a16:creationId xmlns:a16="http://schemas.microsoft.com/office/drawing/2014/main" id="{E58E3FB8-B7FD-4504-9698-2D5E2D78DC8A}"/>
              </a:ext>
            </a:extLst>
          </p:cNvPr>
          <p:cNvSpPr/>
          <p:nvPr/>
        </p:nvSpPr>
        <p:spPr>
          <a:xfrm>
            <a:off x="4553575" y="5572238"/>
            <a:ext cx="298768" cy="30777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370682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44346" cy="1006651"/>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822639" y="52647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16865"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30 de julio 2018</a:t>
            </a:r>
          </a:p>
        </p:txBody>
      </p:sp>
      <p:sp>
        <p:nvSpPr>
          <p:cNvPr id="3" name="CuadroTexto 2"/>
          <p:cNvSpPr txBox="1"/>
          <p:nvPr/>
        </p:nvSpPr>
        <p:spPr>
          <a:xfrm>
            <a:off x="0" y="1139325"/>
            <a:ext cx="9144000"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Comparación valores acumulados y unidades inmobiliarias </a:t>
            </a:r>
          </a:p>
        </p:txBody>
      </p:sp>
      <p:pic>
        <p:nvPicPr>
          <p:cNvPr id="10" name="Imagen 9">
            <a:extLst>
              <a:ext uri="{FF2B5EF4-FFF2-40B4-BE49-F238E27FC236}">
                <a16:creationId xmlns:a16="http://schemas.microsoft.com/office/drawing/2014/main" id="{226FB804-B3DE-4483-B038-54AF80EC7DD2}"/>
              </a:ext>
            </a:extLst>
          </p:cNvPr>
          <p:cNvPicPr>
            <a:picLocks noChangeAspect="1"/>
          </p:cNvPicPr>
          <p:nvPr/>
        </p:nvPicPr>
        <p:blipFill rotWithShape="1">
          <a:blip r:embed="rId3"/>
          <a:srcRect l="32626" t="93479" r="32157" b="298"/>
          <a:stretch/>
        </p:blipFill>
        <p:spPr>
          <a:xfrm>
            <a:off x="1556447" y="5308023"/>
            <a:ext cx="6031105" cy="450730"/>
          </a:xfrm>
          <a:prstGeom prst="rect">
            <a:avLst/>
          </a:prstGeom>
        </p:spPr>
      </p:pic>
      <p:pic>
        <p:nvPicPr>
          <p:cNvPr id="5" name="Imagen 4">
            <a:extLst>
              <a:ext uri="{FF2B5EF4-FFF2-40B4-BE49-F238E27FC236}">
                <a16:creationId xmlns:a16="http://schemas.microsoft.com/office/drawing/2014/main" id="{FE2EE97A-6851-48C3-BC62-7AC28E4C9EE0}"/>
              </a:ext>
            </a:extLst>
          </p:cNvPr>
          <p:cNvPicPr>
            <a:picLocks noChangeAspect="1"/>
          </p:cNvPicPr>
          <p:nvPr/>
        </p:nvPicPr>
        <p:blipFill>
          <a:blip r:embed="rId4"/>
          <a:stretch>
            <a:fillRect/>
          </a:stretch>
        </p:blipFill>
        <p:spPr>
          <a:xfrm>
            <a:off x="0" y="1494924"/>
            <a:ext cx="9144000" cy="3868152"/>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44346" cy="1006651"/>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822639" y="52647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16865" y="6327463"/>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30 de julio 2018</a:t>
            </a:r>
          </a:p>
        </p:txBody>
      </p:sp>
      <p:sp>
        <p:nvSpPr>
          <p:cNvPr id="3" name="CuadroTexto 2"/>
          <p:cNvSpPr txBox="1"/>
          <p:nvPr/>
        </p:nvSpPr>
        <p:spPr>
          <a:xfrm>
            <a:off x="1" y="1044652"/>
            <a:ext cx="9144000"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TOP 8 Inmuebles Extintos (Disponibles para comercializar)</a:t>
            </a:r>
          </a:p>
        </p:txBody>
      </p:sp>
      <p:pic>
        <p:nvPicPr>
          <p:cNvPr id="5" name="Imagen 4">
            <a:extLst>
              <a:ext uri="{FF2B5EF4-FFF2-40B4-BE49-F238E27FC236}">
                <a16:creationId xmlns:a16="http://schemas.microsoft.com/office/drawing/2014/main" id="{CED21567-F183-4858-8CBE-790B42EB9BBE}"/>
              </a:ext>
            </a:extLst>
          </p:cNvPr>
          <p:cNvPicPr>
            <a:picLocks noChangeAspect="1"/>
          </p:cNvPicPr>
          <p:nvPr/>
        </p:nvPicPr>
        <p:blipFill>
          <a:blip r:embed="rId3"/>
          <a:stretch>
            <a:fillRect/>
          </a:stretch>
        </p:blipFill>
        <p:spPr>
          <a:xfrm>
            <a:off x="340242" y="2028312"/>
            <a:ext cx="8438633" cy="3338818"/>
          </a:xfrm>
          <a:prstGeom prst="rect">
            <a:avLst/>
          </a:prstGeom>
        </p:spPr>
      </p:pic>
    </p:spTree>
    <p:extLst>
      <p:ext uri="{BB962C8B-B14F-4D97-AF65-F5344CB8AC3E}">
        <p14:creationId xmlns:p14="http://schemas.microsoft.com/office/powerpoint/2010/main" val="1285881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6" y="13916"/>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525580" y="1397890"/>
            <a:ext cx="8079626"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Resultado gestión: Ventas directas </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380617" y="6029739"/>
            <a:ext cx="8258145" cy="261610"/>
          </a:xfrm>
          <a:prstGeom prst="rect">
            <a:avLst/>
          </a:prstGeom>
          <a:noFill/>
        </p:spPr>
        <p:txBody>
          <a:bodyPr wrap="square" rtlCol="0">
            <a:spAutoFit/>
          </a:bodyPr>
          <a:lstStyle/>
          <a:p>
            <a:r>
              <a:rPr lang="es-CO" sz="1100" dirty="0">
                <a:solidFill>
                  <a:schemeClr val="accent1">
                    <a:lumMod val="50000"/>
                  </a:schemeClr>
                </a:solidFill>
              </a:rPr>
              <a:t>Fecha de corte 30/07/2018</a:t>
            </a:r>
          </a:p>
        </p:txBody>
      </p:sp>
      <p:pic>
        <p:nvPicPr>
          <p:cNvPr id="5" name="Imagen 4">
            <a:extLst>
              <a:ext uri="{FF2B5EF4-FFF2-40B4-BE49-F238E27FC236}">
                <a16:creationId xmlns:a16="http://schemas.microsoft.com/office/drawing/2014/main" id="{F39A5750-0087-4164-8479-35FCB193A09E}"/>
              </a:ext>
            </a:extLst>
          </p:cNvPr>
          <p:cNvPicPr>
            <a:picLocks noChangeAspect="1"/>
          </p:cNvPicPr>
          <p:nvPr/>
        </p:nvPicPr>
        <p:blipFill>
          <a:blip r:embed="rId3"/>
          <a:stretch>
            <a:fillRect/>
          </a:stretch>
        </p:blipFill>
        <p:spPr>
          <a:xfrm>
            <a:off x="525580" y="2270437"/>
            <a:ext cx="7942559" cy="2533160"/>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308029" y="981599"/>
            <a:ext cx="6348266" cy="461665"/>
          </a:xfrm>
          <a:prstGeom prst="rect">
            <a:avLst/>
          </a:prstGeom>
          <a:noFill/>
        </p:spPr>
        <p:txBody>
          <a:bodyPr wrap="square" rtlCol="0">
            <a:spAutoFit/>
          </a:bodyPr>
          <a:lstStyle/>
          <a:p>
            <a:r>
              <a:rPr lang="es-CO" sz="2400" b="1" dirty="0">
                <a:solidFill>
                  <a:srgbClr val="00605B"/>
                </a:solidFill>
                <a:latin typeface="Arial Narrow" charset="0"/>
                <a:ea typeface="Arial Narrow" charset="0"/>
                <a:cs typeface="Arial Narrow" charset="0"/>
              </a:rPr>
              <a:t>Esquema de financiación de venta de inmuebles</a:t>
            </a:r>
            <a:endParaRPr lang="es-ES_tradnl" sz="1350" dirty="0">
              <a:solidFill>
                <a:prstClr val="black"/>
              </a:solidFill>
            </a:endParaRPr>
          </a:p>
        </p:txBody>
      </p:sp>
      <p:sp>
        <p:nvSpPr>
          <p:cNvPr id="8" name="CuadroTexto 7"/>
          <p:cNvSpPr txBox="1"/>
          <p:nvPr/>
        </p:nvSpPr>
        <p:spPr>
          <a:xfrm>
            <a:off x="76637" y="3618253"/>
            <a:ext cx="8863463" cy="1200329"/>
          </a:xfrm>
          <a:prstGeom prst="rect">
            <a:avLst/>
          </a:prstGeom>
          <a:noFill/>
        </p:spPr>
        <p:txBody>
          <a:bodyPr wrap="square" rtlCol="0">
            <a:spAutoFit/>
          </a:bodyPr>
          <a:lstStyle/>
          <a:p>
            <a:pPr marL="214313" indent="-214313" algn="just">
              <a:buFont typeface="Wingdings" panose="05000000000000000000" pitchFamily="2" charset="2"/>
              <a:buChar char="ü"/>
            </a:pPr>
            <a:r>
              <a:rPr lang="es-CO" sz="1200" dirty="0">
                <a:latin typeface="+mj-lt"/>
              </a:rPr>
              <a:t>La cuota inicial será entre el 10% y el 20% del valor de venta.</a:t>
            </a:r>
          </a:p>
          <a:p>
            <a:pPr marL="214313" indent="-214313" algn="just">
              <a:buFont typeface="Wingdings" panose="05000000000000000000" pitchFamily="2" charset="2"/>
              <a:buChar char="ü"/>
            </a:pPr>
            <a:r>
              <a:rPr lang="es-CO" sz="1200" dirty="0">
                <a:latin typeface="+mj-lt"/>
              </a:rPr>
              <a:t>Se manejará amortización uniforme de capital, es decir, que para determinar el valor a pagar mensualmente de capital, se dividirá el 80% o 90% del valor de venta entre el número de meses a financiar. </a:t>
            </a:r>
          </a:p>
          <a:p>
            <a:pPr marL="214313" indent="-214313" algn="just">
              <a:buFont typeface="Wingdings" panose="05000000000000000000" pitchFamily="2" charset="2"/>
              <a:buChar char="ü"/>
            </a:pPr>
            <a:r>
              <a:rPr lang="es-CO" sz="1200" dirty="0">
                <a:latin typeface="+mj-lt"/>
              </a:rPr>
              <a:t>Serán 2 plazos de financiación para el 80% o 90%: </a:t>
            </a:r>
          </a:p>
          <a:p>
            <a:pPr marL="214313" indent="-214313" algn="just">
              <a:buFont typeface="Wingdings" panose="05000000000000000000" pitchFamily="2" charset="2"/>
              <a:buChar char="ü"/>
            </a:pPr>
            <a:r>
              <a:rPr lang="es-CO" sz="1200" dirty="0">
                <a:latin typeface="+mj-lt"/>
              </a:rPr>
              <a:t>Para todos los montos se cobrará al DTF + 6 puntos.</a:t>
            </a:r>
          </a:p>
          <a:p>
            <a:pPr marL="214313" indent="-214313" algn="just">
              <a:buFont typeface="Wingdings" panose="05000000000000000000" pitchFamily="2" charset="2"/>
              <a:buChar char="ü"/>
            </a:pPr>
            <a:r>
              <a:rPr lang="es-CO" sz="1200" dirty="0">
                <a:latin typeface="+mj-lt"/>
              </a:rPr>
              <a:t>El interés se liquidará sobre el saldo de la deuda.</a:t>
            </a:r>
          </a:p>
        </p:txBody>
      </p:sp>
      <p:sp>
        <p:nvSpPr>
          <p:cNvPr id="3" name="CuadroTexto 2"/>
          <p:cNvSpPr txBox="1"/>
          <p:nvPr/>
        </p:nvSpPr>
        <p:spPr>
          <a:xfrm>
            <a:off x="308029" y="5080000"/>
            <a:ext cx="8632071" cy="461665"/>
          </a:xfrm>
          <a:prstGeom prst="rect">
            <a:avLst/>
          </a:prstGeom>
          <a:noFill/>
        </p:spPr>
        <p:txBody>
          <a:bodyPr wrap="square" rtlCol="0">
            <a:spAutoFit/>
          </a:bodyPr>
          <a:lstStyle/>
          <a:p>
            <a:pPr algn="just"/>
            <a:r>
              <a:rPr lang="es-CO" sz="1200" dirty="0">
                <a:latin typeface="+mj-lt"/>
              </a:rPr>
              <a:t>La escrituración se perfecciona siempre y cuando se haya cancelado el valor total de la venta. En caso de incumplimiento del negocio, se cobrarán las arras a favor del FRISCO.</a:t>
            </a:r>
          </a:p>
        </p:txBody>
      </p:sp>
      <p:graphicFrame>
        <p:nvGraphicFramePr>
          <p:cNvPr id="4" name="Tabla 3"/>
          <p:cNvGraphicFramePr>
            <a:graphicFrameLocks noGrp="1"/>
          </p:cNvGraphicFramePr>
          <p:nvPr>
            <p:extLst/>
          </p:nvPr>
        </p:nvGraphicFramePr>
        <p:xfrm>
          <a:off x="1921499" y="1880793"/>
          <a:ext cx="4170703" cy="1506837"/>
        </p:xfrm>
        <a:graphic>
          <a:graphicData uri="http://schemas.openxmlformats.org/drawingml/2006/table">
            <a:tbl>
              <a:tblPr/>
              <a:tblGrid>
                <a:gridCol w="998750">
                  <a:extLst>
                    <a:ext uri="{9D8B030D-6E8A-4147-A177-3AD203B41FA5}">
                      <a16:colId xmlns:a16="http://schemas.microsoft.com/office/drawing/2014/main" val="20000"/>
                    </a:ext>
                  </a:extLst>
                </a:gridCol>
                <a:gridCol w="1072730">
                  <a:extLst>
                    <a:ext uri="{9D8B030D-6E8A-4147-A177-3AD203B41FA5}">
                      <a16:colId xmlns:a16="http://schemas.microsoft.com/office/drawing/2014/main" val="20001"/>
                    </a:ext>
                  </a:extLst>
                </a:gridCol>
                <a:gridCol w="1026493">
                  <a:extLst>
                    <a:ext uri="{9D8B030D-6E8A-4147-A177-3AD203B41FA5}">
                      <a16:colId xmlns:a16="http://schemas.microsoft.com/office/drawing/2014/main" val="20002"/>
                    </a:ext>
                  </a:extLst>
                </a:gridCol>
                <a:gridCol w="1072730">
                  <a:extLst>
                    <a:ext uri="{9D8B030D-6E8A-4147-A177-3AD203B41FA5}">
                      <a16:colId xmlns:a16="http://schemas.microsoft.com/office/drawing/2014/main" val="20003"/>
                    </a:ext>
                  </a:extLst>
                </a:gridCol>
              </a:tblGrid>
              <a:tr h="305399">
                <a:tc gridSpan="2">
                  <a:txBody>
                    <a:bodyPr/>
                    <a:lstStyle/>
                    <a:p>
                      <a:pPr algn="ctr" rtl="0" fontAlgn="ctr"/>
                      <a:r>
                        <a:rPr lang="es-CO" sz="1200" b="1" i="0" u="none" strike="noStrike" dirty="0">
                          <a:solidFill>
                            <a:srgbClr val="000000"/>
                          </a:solidFill>
                          <a:effectLst/>
                          <a:latin typeface="Calibri" panose="020F0502020204030204" pitchFamily="34" charset="0"/>
                        </a:rPr>
                        <a:t>VALOR DE VENTA</a:t>
                      </a:r>
                    </a:p>
                  </a:txBody>
                  <a:tcPr marL="9254" marR="9254" marT="925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FC290"/>
                    </a:solidFill>
                  </a:tcPr>
                </a:tc>
                <a:tc hMerge="1">
                  <a:txBody>
                    <a:bodyPr/>
                    <a:lstStyle/>
                    <a:p>
                      <a:endParaRPr lang="es-CO"/>
                    </a:p>
                  </a:txBody>
                  <a:tcPr/>
                </a:tc>
                <a:tc gridSpan="2">
                  <a:txBody>
                    <a:bodyPr/>
                    <a:lstStyle/>
                    <a:p>
                      <a:pPr algn="ctr" rtl="0" fontAlgn="ctr"/>
                      <a:r>
                        <a:rPr lang="es-CO" sz="1200" b="1" i="0" u="none" strike="noStrike">
                          <a:solidFill>
                            <a:srgbClr val="000000"/>
                          </a:solidFill>
                          <a:effectLst/>
                          <a:latin typeface="Calibri" panose="020F0502020204030204" pitchFamily="34" charset="0"/>
                        </a:rPr>
                        <a:t>SPREAD SOBRE DTF</a:t>
                      </a:r>
                    </a:p>
                  </a:txBody>
                  <a:tcPr marL="9254" marR="9254" marT="9254"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FC290"/>
                    </a:solidFill>
                  </a:tcPr>
                </a:tc>
                <a:tc hMerge="1">
                  <a:txBody>
                    <a:bodyPr/>
                    <a:lstStyle/>
                    <a:p>
                      <a:endParaRPr lang="es-CO"/>
                    </a:p>
                  </a:txBody>
                  <a:tcPr/>
                </a:tc>
                <a:extLst>
                  <a:ext uri="{0D108BD9-81ED-4DB2-BD59-A6C34878D82A}">
                    <a16:rowId xmlns:a16="http://schemas.microsoft.com/office/drawing/2014/main" val="10000"/>
                  </a:ext>
                </a:extLst>
              </a:tr>
              <a:tr h="220458">
                <a:tc>
                  <a:txBody>
                    <a:bodyPr/>
                    <a:lstStyle/>
                    <a:p>
                      <a:pPr algn="ctr" fontAlgn="ctr"/>
                      <a:r>
                        <a:rPr lang="es-CO" sz="1000" b="1" i="0" u="none" strike="noStrike">
                          <a:solidFill>
                            <a:srgbClr val="000000"/>
                          </a:solidFill>
                          <a:effectLst/>
                          <a:latin typeface="Calibri" panose="020F0502020204030204" pitchFamily="34" charset="0"/>
                        </a:rPr>
                        <a:t>MÍNIMO (MM)</a:t>
                      </a:r>
                    </a:p>
                  </a:txBody>
                  <a:tcPr marL="9254" marR="9254" marT="925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000" b="1" i="0" u="none" strike="noStrike">
                          <a:solidFill>
                            <a:srgbClr val="000000"/>
                          </a:solidFill>
                          <a:effectLst/>
                          <a:latin typeface="Calibri" panose="020F0502020204030204" pitchFamily="34" charset="0"/>
                        </a:rPr>
                        <a:t>MÁXIMO (MM)</a:t>
                      </a:r>
                    </a:p>
                  </a:txBody>
                  <a:tcPr marL="9254" marR="9254" marT="925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000" b="1" i="0" u="none" strike="noStrike">
                          <a:solidFill>
                            <a:srgbClr val="000000"/>
                          </a:solidFill>
                          <a:effectLst/>
                          <a:latin typeface="Calibri" panose="020F0502020204030204" pitchFamily="34" charset="0"/>
                        </a:rPr>
                        <a:t>6 Meses</a:t>
                      </a:r>
                    </a:p>
                  </a:txBody>
                  <a:tcPr marL="9254" marR="9254" marT="925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000" b="1" i="0" u="none" strike="noStrike">
                          <a:solidFill>
                            <a:srgbClr val="000000"/>
                          </a:solidFill>
                          <a:effectLst/>
                          <a:latin typeface="Calibri" panose="020F0502020204030204" pitchFamily="34" charset="0"/>
                        </a:rPr>
                        <a:t>9 Meses</a:t>
                      </a:r>
                    </a:p>
                  </a:txBody>
                  <a:tcPr marL="9254" marR="9254" marT="925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1"/>
                  </a:ext>
                </a:extLst>
              </a:tr>
              <a:tr h="194345">
                <a:tc>
                  <a:txBody>
                    <a:bodyPr/>
                    <a:lstStyle/>
                    <a:p>
                      <a:pPr algn="ctr" rtl="0" fontAlgn="b"/>
                      <a:r>
                        <a:rPr lang="es-CO" sz="1200" b="0" i="0" u="none" strike="noStrike">
                          <a:solidFill>
                            <a:srgbClr val="000000"/>
                          </a:solidFill>
                          <a:effectLst/>
                          <a:latin typeface="Calibri" panose="020F0502020204030204" pitchFamily="34" charset="0"/>
                        </a:rPr>
                        <a:t>- </a:t>
                      </a:r>
                    </a:p>
                  </a:txBody>
                  <a:tcPr marL="9254" marR="9254" marT="925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b"/>
                      <a:r>
                        <a:rPr lang="es-CO" sz="1200" b="0" i="0" u="none" strike="noStrike" dirty="0">
                          <a:solidFill>
                            <a:srgbClr val="000000"/>
                          </a:solidFill>
                          <a:effectLst/>
                          <a:latin typeface="Calibri" panose="020F0502020204030204" pitchFamily="34" charset="0"/>
                        </a:rPr>
                        <a:t>500</a:t>
                      </a:r>
                    </a:p>
                  </a:txBody>
                  <a:tcPr marL="9254" marR="9254" marT="925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5" gridSpan="2">
                  <a:txBody>
                    <a:bodyPr/>
                    <a:lstStyle/>
                    <a:p>
                      <a:pPr algn="ctr" rtl="0" fontAlgn="b"/>
                      <a:r>
                        <a:rPr lang="es-CO" sz="1200" b="0" i="0" u="none" strike="noStrike" dirty="0">
                          <a:solidFill>
                            <a:srgbClr val="000000"/>
                          </a:solidFill>
                          <a:effectLst/>
                          <a:latin typeface="Calibri" panose="020F0502020204030204" pitchFamily="34" charset="0"/>
                        </a:rPr>
                        <a:t>+ 6 puntos</a:t>
                      </a:r>
                    </a:p>
                  </a:txBody>
                  <a:tcPr marL="9254" marR="9254" marT="925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pPr algn="ctr" rtl="0" fontAlgn="b"/>
                      <a:endParaRPr lang="es-CO" sz="1600" b="0" i="0" u="none" strike="noStrike">
                        <a:solidFill>
                          <a:srgbClr val="000000"/>
                        </a:solidFill>
                        <a:effectLst/>
                        <a:latin typeface="Calibri" panose="020F0502020204030204" pitchFamily="34" charset="0"/>
                      </a:endParaRPr>
                    </a:p>
                  </a:txBody>
                  <a:tcPr marL="12339" marR="12339" marT="12339"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94345">
                <a:tc>
                  <a:txBody>
                    <a:bodyPr/>
                    <a:lstStyle/>
                    <a:p>
                      <a:pPr algn="ctr" rtl="0" fontAlgn="b"/>
                      <a:r>
                        <a:rPr lang="es-CO" sz="1200" b="0" i="0" u="none" strike="noStrike">
                          <a:solidFill>
                            <a:srgbClr val="000000"/>
                          </a:solidFill>
                          <a:effectLst/>
                          <a:latin typeface="Calibri" panose="020F0502020204030204" pitchFamily="34" charset="0"/>
                        </a:rPr>
                        <a:t>501</a:t>
                      </a:r>
                    </a:p>
                  </a:txBody>
                  <a:tcPr marL="9254" marR="9254" marT="9254" marB="0" anchor="b">
                    <a:lnL>
                      <a:noFill/>
                    </a:lnL>
                    <a:lnR>
                      <a:noFill/>
                    </a:lnR>
                    <a:lnT>
                      <a:noFill/>
                    </a:lnT>
                    <a:lnB>
                      <a:noFill/>
                    </a:lnB>
                    <a:solidFill>
                      <a:srgbClr val="F0EDDC"/>
                    </a:solidFill>
                  </a:tcPr>
                </a:tc>
                <a:tc>
                  <a:txBody>
                    <a:bodyPr/>
                    <a:lstStyle/>
                    <a:p>
                      <a:pPr algn="ctr" rtl="0" fontAlgn="b"/>
                      <a:r>
                        <a:rPr lang="es-CO" sz="1200" b="0" i="0" u="none" strike="noStrike">
                          <a:solidFill>
                            <a:srgbClr val="000000"/>
                          </a:solidFill>
                          <a:effectLst/>
                          <a:latin typeface="Calibri" panose="020F0502020204030204" pitchFamily="34" charset="0"/>
                        </a:rPr>
                        <a:t>1,000</a:t>
                      </a:r>
                    </a:p>
                  </a:txBody>
                  <a:tcPr marL="9254" marR="9254" marT="9254" marB="0" anchor="b">
                    <a:lnL>
                      <a:noFill/>
                    </a:lnL>
                    <a:lnR w="12700" cap="flat" cmpd="sng" algn="ctr">
                      <a:solidFill>
                        <a:srgbClr val="000000"/>
                      </a:solidFill>
                      <a:prstDash val="solid"/>
                      <a:round/>
                      <a:headEnd type="none" w="med" len="med"/>
                      <a:tailEnd type="none" w="med" len="med"/>
                    </a:lnR>
                    <a:lnT>
                      <a:noFill/>
                    </a:lnT>
                    <a:lnB>
                      <a:noFill/>
                    </a:lnB>
                    <a:solidFill>
                      <a:srgbClr val="F0EDDC"/>
                    </a:solidFill>
                  </a:tcPr>
                </a:tc>
                <a:tc gridSpan="2" vMerge="1">
                  <a:txBody>
                    <a:bodyPr/>
                    <a:lstStyle/>
                    <a:p>
                      <a:pPr algn="ctr" rtl="0" fontAlgn="b"/>
                      <a:endParaRPr lang="es-CO" sz="1600" b="0" i="0" u="none" strike="noStrike" dirty="0">
                        <a:solidFill>
                          <a:srgbClr val="000000"/>
                        </a:solidFill>
                        <a:effectLst/>
                        <a:latin typeface="Calibri" panose="020F0502020204030204" pitchFamily="34" charset="0"/>
                      </a:endParaRPr>
                    </a:p>
                  </a:txBody>
                  <a:tcPr marL="12339" marR="12339" marT="12339" marB="0" anchor="b">
                    <a:lnL w="12700" cap="flat" cmpd="sng" algn="ctr">
                      <a:solidFill>
                        <a:srgbClr val="000000"/>
                      </a:solidFill>
                      <a:prstDash val="solid"/>
                      <a:round/>
                      <a:headEnd type="none" w="med" len="med"/>
                      <a:tailEnd type="none" w="med" len="med"/>
                    </a:lnL>
                    <a:lnR>
                      <a:noFill/>
                    </a:lnR>
                    <a:lnT>
                      <a:noFill/>
                    </a:lnT>
                    <a:lnB>
                      <a:noFill/>
                    </a:lnB>
                    <a:solidFill>
                      <a:srgbClr val="F0EDDC"/>
                    </a:solidFill>
                  </a:tcPr>
                </a:tc>
                <a:tc hMerge="1" vMerge="1">
                  <a:txBody>
                    <a:bodyPr/>
                    <a:lstStyle/>
                    <a:p>
                      <a:pPr algn="ctr" rtl="0" fontAlgn="b"/>
                      <a:endParaRPr lang="es-CO" sz="1600" b="0" i="0" u="none" strike="noStrike">
                        <a:solidFill>
                          <a:srgbClr val="000000"/>
                        </a:solidFill>
                        <a:effectLst/>
                        <a:latin typeface="Calibri" panose="020F0502020204030204" pitchFamily="34" charset="0"/>
                      </a:endParaRPr>
                    </a:p>
                  </a:txBody>
                  <a:tcPr marL="12339" marR="12339" marT="12339" marB="0" anchor="b">
                    <a:lnL>
                      <a:noFill/>
                    </a:lnL>
                    <a:lnR>
                      <a:noFill/>
                    </a:lnR>
                    <a:lnT>
                      <a:noFill/>
                    </a:lnT>
                    <a:lnB>
                      <a:noFill/>
                    </a:lnB>
                    <a:solidFill>
                      <a:srgbClr val="F0EDDC"/>
                    </a:solidFill>
                  </a:tcPr>
                </a:tc>
                <a:extLst>
                  <a:ext uri="{0D108BD9-81ED-4DB2-BD59-A6C34878D82A}">
                    <a16:rowId xmlns:a16="http://schemas.microsoft.com/office/drawing/2014/main" val="10003"/>
                  </a:ext>
                </a:extLst>
              </a:tr>
              <a:tr h="194345">
                <a:tc>
                  <a:txBody>
                    <a:bodyPr/>
                    <a:lstStyle/>
                    <a:p>
                      <a:pPr algn="ctr" rtl="0" fontAlgn="b"/>
                      <a:r>
                        <a:rPr lang="es-CO" sz="1200" b="0" i="0" u="none" strike="noStrike">
                          <a:solidFill>
                            <a:srgbClr val="000000"/>
                          </a:solidFill>
                          <a:effectLst/>
                          <a:latin typeface="Calibri" panose="020F0502020204030204" pitchFamily="34" charset="0"/>
                        </a:rPr>
                        <a:t>1,001</a:t>
                      </a:r>
                    </a:p>
                  </a:txBody>
                  <a:tcPr marL="9254" marR="9254" marT="9254" marB="0" anchor="b">
                    <a:lnL>
                      <a:noFill/>
                    </a:lnL>
                    <a:lnR>
                      <a:noFill/>
                    </a:lnR>
                    <a:lnT>
                      <a:noFill/>
                    </a:lnT>
                    <a:lnB>
                      <a:noFill/>
                    </a:lnB>
                  </a:tcPr>
                </a:tc>
                <a:tc>
                  <a:txBody>
                    <a:bodyPr/>
                    <a:lstStyle/>
                    <a:p>
                      <a:pPr algn="ctr" rtl="0" fontAlgn="b"/>
                      <a:r>
                        <a:rPr lang="es-CO" sz="1200" b="0" i="0" u="none" strike="noStrike">
                          <a:solidFill>
                            <a:srgbClr val="000000"/>
                          </a:solidFill>
                          <a:effectLst/>
                          <a:latin typeface="Calibri" panose="020F0502020204030204" pitchFamily="34" charset="0"/>
                        </a:rPr>
                        <a:t>2,000</a:t>
                      </a:r>
                    </a:p>
                  </a:txBody>
                  <a:tcPr marL="9254" marR="9254" marT="9254" marB="0" anchor="b">
                    <a:lnL>
                      <a:noFill/>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rtl="0" fontAlgn="b"/>
                      <a:endParaRPr lang="es-CO" sz="1600" b="0" i="0" u="none" strike="noStrike" dirty="0">
                        <a:solidFill>
                          <a:srgbClr val="000000"/>
                        </a:solidFill>
                        <a:effectLst/>
                        <a:latin typeface="Calibri" panose="020F0502020204030204" pitchFamily="34" charset="0"/>
                      </a:endParaRPr>
                    </a:p>
                  </a:txBody>
                  <a:tcPr marL="12339" marR="12339" marT="12339" marB="0" anchor="b">
                    <a:lnL w="12700" cap="flat" cmpd="sng" algn="ctr">
                      <a:solidFill>
                        <a:srgbClr val="000000"/>
                      </a:solidFill>
                      <a:prstDash val="solid"/>
                      <a:round/>
                      <a:headEnd type="none" w="med" len="med"/>
                      <a:tailEnd type="none" w="med" len="med"/>
                    </a:lnL>
                    <a:lnR>
                      <a:noFill/>
                    </a:lnR>
                    <a:lnT>
                      <a:noFill/>
                    </a:lnT>
                    <a:lnB>
                      <a:noFill/>
                    </a:lnB>
                  </a:tcPr>
                </a:tc>
                <a:tc hMerge="1" vMerge="1">
                  <a:txBody>
                    <a:bodyPr/>
                    <a:lstStyle/>
                    <a:p>
                      <a:pPr algn="ctr" rtl="0" fontAlgn="b"/>
                      <a:endParaRPr lang="es-CO" sz="1600" b="0" i="0" u="none" strike="noStrike">
                        <a:solidFill>
                          <a:srgbClr val="000000"/>
                        </a:solidFill>
                        <a:effectLst/>
                        <a:latin typeface="Calibri" panose="020F0502020204030204" pitchFamily="34" charset="0"/>
                      </a:endParaRPr>
                    </a:p>
                  </a:txBody>
                  <a:tcPr marL="12339" marR="12339" marT="12339" marB="0" anchor="b">
                    <a:lnL>
                      <a:noFill/>
                    </a:lnL>
                    <a:lnR>
                      <a:noFill/>
                    </a:lnR>
                    <a:lnT>
                      <a:noFill/>
                    </a:lnT>
                    <a:lnB>
                      <a:noFill/>
                    </a:lnB>
                  </a:tcPr>
                </a:tc>
                <a:extLst>
                  <a:ext uri="{0D108BD9-81ED-4DB2-BD59-A6C34878D82A}">
                    <a16:rowId xmlns:a16="http://schemas.microsoft.com/office/drawing/2014/main" val="10004"/>
                  </a:ext>
                </a:extLst>
              </a:tr>
              <a:tr h="194345">
                <a:tc>
                  <a:txBody>
                    <a:bodyPr/>
                    <a:lstStyle/>
                    <a:p>
                      <a:pPr algn="ctr" rtl="0" fontAlgn="b"/>
                      <a:r>
                        <a:rPr lang="es-CO" sz="1200" b="0" i="0" u="none" strike="noStrike">
                          <a:solidFill>
                            <a:srgbClr val="000000"/>
                          </a:solidFill>
                          <a:effectLst/>
                          <a:latin typeface="Calibri" panose="020F0502020204030204" pitchFamily="34" charset="0"/>
                        </a:rPr>
                        <a:t>2,001</a:t>
                      </a:r>
                    </a:p>
                  </a:txBody>
                  <a:tcPr marL="9254" marR="9254" marT="9254" marB="0" anchor="b">
                    <a:lnL>
                      <a:noFill/>
                    </a:lnL>
                    <a:lnR>
                      <a:noFill/>
                    </a:lnR>
                    <a:lnT>
                      <a:noFill/>
                    </a:lnT>
                    <a:lnB>
                      <a:noFill/>
                    </a:lnB>
                    <a:solidFill>
                      <a:srgbClr val="F0EDDC"/>
                    </a:solidFill>
                  </a:tcPr>
                </a:tc>
                <a:tc>
                  <a:txBody>
                    <a:bodyPr/>
                    <a:lstStyle/>
                    <a:p>
                      <a:pPr algn="ctr" rtl="0" fontAlgn="b"/>
                      <a:r>
                        <a:rPr lang="es-CO" sz="1200" b="0" i="0" u="none" strike="noStrike">
                          <a:solidFill>
                            <a:srgbClr val="000000"/>
                          </a:solidFill>
                          <a:effectLst/>
                          <a:latin typeface="Calibri" panose="020F0502020204030204" pitchFamily="34" charset="0"/>
                        </a:rPr>
                        <a:t>3,000</a:t>
                      </a:r>
                    </a:p>
                  </a:txBody>
                  <a:tcPr marL="9254" marR="9254" marT="9254" marB="0" anchor="b">
                    <a:lnL>
                      <a:noFill/>
                    </a:lnL>
                    <a:lnR w="12700" cap="flat" cmpd="sng" algn="ctr">
                      <a:solidFill>
                        <a:srgbClr val="000000"/>
                      </a:solidFill>
                      <a:prstDash val="solid"/>
                      <a:round/>
                      <a:headEnd type="none" w="med" len="med"/>
                      <a:tailEnd type="none" w="med" len="med"/>
                    </a:lnR>
                    <a:lnT>
                      <a:noFill/>
                    </a:lnT>
                    <a:lnB>
                      <a:noFill/>
                    </a:lnB>
                    <a:solidFill>
                      <a:srgbClr val="F0EDDC"/>
                    </a:solidFill>
                  </a:tcPr>
                </a:tc>
                <a:tc gridSpan="2" vMerge="1">
                  <a:txBody>
                    <a:bodyPr/>
                    <a:lstStyle/>
                    <a:p>
                      <a:pPr algn="ctr" rtl="0" fontAlgn="b"/>
                      <a:endParaRPr lang="es-CO" sz="1600" b="0" i="0" u="none" strike="noStrike" dirty="0">
                        <a:solidFill>
                          <a:srgbClr val="000000"/>
                        </a:solidFill>
                        <a:effectLst/>
                        <a:latin typeface="Calibri" panose="020F0502020204030204" pitchFamily="34" charset="0"/>
                      </a:endParaRPr>
                    </a:p>
                  </a:txBody>
                  <a:tcPr marL="12339" marR="12339" marT="12339" marB="0" anchor="b">
                    <a:lnL w="12700" cap="flat" cmpd="sng" algn="ctr">
                      <a:solidFill>
                        <a:srgbClr val="000000"/>
                      </a:solidFill>
                      <a:prstDash val="solid"/>
                      <a:round/>
                      <a:headEnd type="none" w="med" len="med"/>
                      <a:tailEnd type="none" w="med" len="med"/>
                    </a:lnL>
                    <a:lnR>
                      <a:noFill/>
                    </a:lnR>
                    <a:lnT>
                      <a:noFill/>
                    </a:lnT>
                    <a:lnB>
                      <a:noFill/>
                    </a:lnB>
                    <a:solidFill>
                      <a:srgbClr val="F0EDDC"/>
                    </a:solidFill>
                  </a:tcPr>
                </a:tc>
                <a:tc hMerge="1" vMerge="1">
                  <a:txBody>
                    <a:bodyPr/>
                    <a:lstStyle/>
                    <a:p>
                      <a:pPr algn="ctr" rtl="0" fontAlgn="b"/>
                      <a:endParaRPr lang="es-CO" sz="1600" b="0" i="0" u="none" strike="noStrike" dirty="0">
                        <a:solidFill>
                          <a:srgbClr val="000000"/>
                        </a:solidFill>
                        <a:effectLst/>
                        <a:latin typeface="Calibri" panose="020F0502020204030204" pitchFamily="34" charset="0"/>
                      </a:endParaRPr>
                    </a:p>
                  </a:txBody>
                  <a:tcPr marL="12339" marR="12339" marT="12339" marB="0" anchor="b">
                    <a:lnL>
                      <a:noFill/>
                    </a:lnL>
                    <a:lnR>
                      <a:noFill/>
                    </a:lnR>
                    <a:lnT>
                      <a:noFill/>
                    </a:lnT>
                    <a:lnB>
                      <a:noFill/>
                    </a:lnB>
                    <a:solidFill>
                      <a:srgbClr val="F0EDDC"/>
                    </a:solidFill>
                  </a:tcPr>
                </a:tc>
                <a:extLst>
                  <a:ext uri="{0D108BD9-81ED-4DB2-BD59-A6C34878D82A}">
                    <a16:rowId xmlns:a16="http://schemas.microsoft.com/office/drawing/2014/main" val="10005"/>
                  </a:ext>
                </a:extLst>
              </a:tr>
              <a:tr h="203600">
                <a:tc>
                  <a:txBody>
                    <a:bodyPr/>
                    <a:lstStyle/>
                    <a:p>
                      <a:pPr algn="ctr" rtl="0" fontAlgn="b"/>
                      <a:r>
                        <a:rPr lang="es-CO" sz="1200" b="0" i="0" u="none" strike="noStrike">
                          <a:solidFill>
                            <a:srgbClr val="000000"/>
                          </a:solidFill>
                          <a:effectLst/>
                          <a:latin typeface="Calibri" panose="020F0502020204030204" pitchFamily="34" charset="0"/>
                        </a:rPr>
                        <a:t>+ de 3,001 </a:t>
                      </a:r>
                    </a:p>
                  </a:txBody>
                  <a:tcPr marL="9254" marR="9254" marT="925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b"/>
                      <a:r>
                        <a:rPr lang="es-CO" sz="1200" b="0" i="0" u="none" strike="noStrike">
                          <a:solidFill>
                            <a:srgbClr val="000000"/>
                          </a:solidFill>
                          <a:effectLst/>
                          <a:latin typeface="Calibri" panose="020F0502020204030204" pitchFamily="34" charset="0"/>
                        </a:rPr>
                        <a:t> </a:t>
                      </a:r>
                    </a:p>
                  </a:txBody>
                  <a:tcPr marL="9254" marR="9254" marT="925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vMerge="1">
                  <a:txBody>
                    <a:bodyPr/>
                    <a:lstStyle/>
                    <a:p>
                      <a:pPr algn="ctr" rtl="0" fontAlgn="b"/>
                      <a:endParaRPr lang="es-CO" sz="1600" b="0" i="0" u="none" strike="noStrike">
                        <a:solidFill>
                          <a:srgbClr val="000000"/>
                        </a:solidFill>
                        <a:effectLst/>
                        <a:latin typeface="Calibri" panose="020F0502020204030204" pitchFamily="34" charset="0"/>
                      </a:endParaRPr>
                    </a:p>
                  </a:txBody>
                  <a:tcPr marL="12339" marR="12339" marT="12339"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vMerge="1">
                  <a:txBody>
                    <a:bodyPr/>
                    <a:lstStyle/>
                    <a:p>
                      <a:pPr algn="ctr" rtl="0" fontAlgn="b"/>
                      <a:endParaRPr lang="es-CO" sz="1600" b="0" i="0" u="none" strike="noStrike" dirty="0">
                        <a:solidFill>
                          <a:srgbClr val="000000"/>
                        </a:solidFill>
                        <a:effectLst/>
                        <a:latin typeface="Calibri" panose="020F0502020204030204" pitchFamily="34" charset="0"/>
                      </a:endParaRPr>
                    </a:p>
                  </a:txBody>
                  <a:tcPr marL="12339" marR="12339" marT="12339"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43165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308029" y="981599"/>
            <a:ext cx="6348266" cy="461665"/>
          </a:xfrm>
          <a:prstGeom prst="rect">
            <a:avLst/>
          </a:prstGeom>
          <a:noFill/>
        </p:spPr>
        <p:txBody>
          <a:bodyPr wrap="square" rtlCol="0">
            <a:spAutoFit/>
          </a:bodyPr>
          <a:lstStyle/>
          <a:p>
            <a:r>
              <a:rPr lang="es-CO" sz="2400" b="1" dirty="0">
                <a:solidFill>
                  <a:srgbClr val="00605B"/>
                </a:solidFill>
                <a:latin typeface="Arial Narrow" charset="0"/>
                <a:ea typeface="Arial Narrow" charset="0"/>
                <a:cs typeface="Arial Narrow" charset="0"/>
              </a:rPr>
              <a:t>Esquema de financiación de venta de inmuebles</a:t>
            </a:r>
            <a:endParaRPr lang="es-ES_tradnl" sz="1350" dirty="0">
              <a:solidFill>
                <a:prstClr val="black"/>
              </a:solidFill>
            </a:endParaRPr>
          </a:p>
        </p:txBody>
      </p:sp>
      <p:sp>
        <p:nvSpPr>
          <p:cNvPr id="3" name="CuadroTexto 2"/>
          <p:cNvSpPr txBox="1"/>
          <p:nvPr/>
        </p:nvSpPr>
        <p:spPr>
          <a:xfrm>
            <a:off x="308029" y="1612900"/>
            <a:ext cx="8632071" cy="3600986"/>
          </a:xfrm>
          <a:prstGeom prst="rect">
            <a:avLst/>
          </a:prstGeom>
          <a:noFill/>
        </p:spPr>
        <p:txBody>
          <a:bodyPr wrap="square" rtlCol="0">
            <a:spAutoFit/>
          </a:bodyPr>
          <a:lstStyle/>
          <a:p>
            <a:pPr algn="just"/>
            <a:r>
              <a:rPr lang="es-CO" sz="1200" dirty="0">
                <a:latin typeface="+mj-lt"/>
              </a:rPr>
              <a:t>En vista que la venta de los inmuebles de SAE no tienen mucha flexibilidad en la determinación de los precios mínimos de venta, se deben buscar otras alternativas para volver más atractivos la comercialización de estos inmuebles.</a:t>
            </a:r>
          </a:p>
          <a:p>
            <a:pPr algn="just"/>
            <a:endParaRPr lang="es-CO" sz="1200" dirty="0">
              <a:latin typeface="+mj-lt"/>
            </a:endParaRPr>
          </a:p>
          <a:p>
            <a:pPr algn="just"/>
            <a:r>
              <a:rPr lang="es-CO" sz="1200" dirty="0">
                <a:latin typeface="+mj-lt"/>
              </a:rPr>
              <a:t>Excelente oportunidad para los clientes que están tramitando créditos con Entidades bancarias, utilizando estos “créditos puente” que ofrece CISA, mientras se aprueban los definitivos del Banco.</a:t>
            </a:r>
          </a:p>
          <a:p>
            <a:pPr algn="just"/>
            <a:endParaRPr lang="es-CO" sz="1200" dirty="0">
              <a:latin typeface="+mj-lt"/>
            </a:endParaRPr>
          </a:p>
          <a:p>
            <a:pPr algn="just"/>
            <a:r>
              <a:rPr lang="es-CO" sz="1200" dirty="0">
                <a:latin typeface="+mj-lt"/>
              </a:rPr>
              <a:t>El estándar del mercado inmobiliario busca que el pago de una venta de un predio sea entre los 180 y 270 días de plazo.</a:t>
            </a:r>
          </a:p>
          <a:p>
            <a:pPr algn="just"/>
            <a:endParaRPr lang="es-CO" sz="1200" dirty="0">
              <a:latin typeface="+mj-lt"/>
            </a:endParaRPr>
          </a:p>
          <a:p>
            <a:pPr algn="just"/>
            <a:r>
              <a:rPr lang="es-CO" sz="1200" dirty="0">
                <a:latin typeface="+mj-lt"/>
              </a:rPr>
              <a:t>Se busca determinar factores diferenciales en los temas de plazos, debido a la sobreoferta del mercado inmobiliario que tiende a ofrecer mejores oportunidades de pago.</a:t>
            </a:r>
          </a:p>
          <a:p>
            <a:pPr algn="just"/>
            <a:endParaRPr lang="es-CO" sz="1200" dirty="0">
              <a:latin typeface="+mj-lt"/>
            </a:endParaRPr>
          </a:p>
          <a:p>
            <a:pPr algn="just"/>
            <a:r>
              <a:rPr lang="es-CO" sz="1200" dirty="0">
                <a:latin typeface="+mj-lt"/>
              </a:rPr>
              <a:t>Los clientes que se acogen a las tasas propuestas, lo hacen porque en el sector financiero no les es fácil adquirir créditos.</a:t>
            </a:r>
          </a:p>
          <a:p>
            <a:pPr algn="just"/>
            <a:endParaRPr lang="es-CO" sz="1200" dirty="0">
              <a:latin typeface="+mj-lt"/>
            </a:endParaRPr>
          </a:p>
          <a:p>
            <a:pPr algn="just"/>
            <a:r>
              <a:rPr lang="es-CO" sz="1200" dirty="0">
                <a:latin typeface="+mj-lt"/>
              </a:rPr>
              <a:t>Las siguientes son las tasas de los bancos más representativos para créditos hipotecarios de vivienda en pesos*:</a:t>
            </a:r>
          </a:p>
          <a:p>
            <a:pPr algn="just"/>
            <a:endParaRPr lang="es-CO" sz="1200" dirty="0">
              <a:latin typeface="+mj-lt"/>
            </a:endParaRPr>
          </a:p>
          <a:p>
            <a:pPr algn="just"/>
            <a:r>
              <a:rPr lang="es-CO" sz="1200" dirty="0">
                <a:latin typeface="+mj-lt"/>
              </a:rPr>
              <a:t>Davivienda:	10.70%    ====&gt;	Equivalente al DTF</a:t>
            </a:r>
            <a:r>
              <a:rPr lang="es-CO" sz="1200" baseline="30000" dirty="0">
                <a:latin typeface="+mj-lt"/>
              </a:rPr>
              <a:t>(1)</a:t>
            </a:r>
            <a:r>
              <a:rPr lang="es-CO" sz="1200" dirty="0">
                <a:latin typeface="+mj-lt"/>
              </a:rPr>
              <a:t> + 6.14%</a:t>
            </a:r>
          </a:p>
          <a:p>
            <a:pPr algn="just"/>
            <a:r>
              <a:rPr lang="es-CO" sz="1200" dirty="0">
                <a:latin typeface="+mj-lt"/>
              </a:rPr>
              <a:t>Bancolombia:	10.52%    ====&gt;	Equivalente al DTF</a:t>
            </a:r>
            <a:r>
              <a:rPr lang="es-CO" sz="1200" baseline="30000" dirty="0"/>
              <a:t>(1)</a:t>
            </a:r>
            <a:r>
              <a:rPr lang="es-CO" sz="1200" dirty="0">
                <a:latin typeface="+mj-lt"/>
              </a:rPr>
              <a:t> + 5.96%</a:t>
            </a:r>
          </a:p>
          <a:p>
            <a:pPr algn="just"/>
            <a:r>
              <a:rPr lang="es-CO" sz="1200" dirty="0">
                <a:latin typeface="+mj-lt"/>
              </a:rPr>
              <a:t>Banco Popular:	10.00%    ====&gt;	Equivalente al DTF</a:t>
            </a:r>
            <a:r>
              <a:rPr lang="es-CO" sz="1200" baseline="30000" dirty="0"/>
              <a:t>(1)</a:t>
            </a:r>
            <a:r>
              <a:rPr lang="es-CO" sz="1200" dirty="0">
                <a:latin typeface="+mj-lt"/>
              </a:rPr>
              <a:t> + 5.44%</a:t>
            </a:r>
          </a:p>
          <a:p>
            <a:pPr algn="just"/>
            <a:r>
              <a:rPr lang="es-CO" sz="1200" dirty="0">
                <a:latin typeface="+mj-lt"/>
              </a:rPr>
              <a:t>BBVA Colombia:	10.60%    ====&gt;	Equivalente al DTF</a:t>
            </a:r>
            <a:r>
              <a:rPr lang="es-CO" sz="1200" baseline="30000" dirty="0"/>
              <a:t>(1)</a:t>
            </a:r>
            <a:r>
              <a:rPr lang="es-CO" sz="1200" dirty="0">
                <a:latin typeface="+mj-lt"/>
              </a:rPr>
              <a:t> + 6.04%</a:t>
            </a:r>
          </a:p>
        </p:txBody>
      </p:sp>
      <p:sp>
        <p:nvSpPr>
          <p:cNvPr id="2" name="CuadroTexto 1"/>
          <p:cNvSpPr txBox="1"/>
          <p:nvPr/>
        </p:nvSpPr>
        <p:spPr>
          <a:xfrm>
            <a:off x="308029" y="5633950"/>
            <a:ext cx="3825086" cy="230832"/>
          </a:xfrm>
          <a:prstGeom prst="rect">
            <a:avLst/>
          </a:prstGeom>
          <a:noFill/>
        </p:spPr>
        <p:txBody>
          <a:bodyPr wrap="none" rtlCol="0">
            <a:spAutoFit/>
          </a:bodyPr>
          <a:lstStyle/>
          <a:p>
            <a:r>
              <a:rPr lang="es-CO" sz="900" i="1" baseline="30000" dirty="0">
                <a:latin typeface="+mj-lt"/>
              </a:rPr>
              <a:t>(1)</a:t>
            </a:r>
            <a:r>
              <a:rPr lang="es-CO" sz="900" i="1" dirty="0">
                <a:latin typeface="+mj-lt"/>
              </a:rPr>
              <a:t> DTF semana del 6 al 12 de agosto: 4.56% EA – Fuente Banco de la República</a:t>
            </a:r>
          </a:p>
        </p:txBody>
      </p:sp>
      <p:sp>
        <p:nvSpPr>
          <p:cNvPr id="5" name="CuadroTexto 4"/>
          <p:cNvSpPr txBox="1"/>
          <p:nvPr/>
        </p:nvSpPr>
        <p:spPr>
          <a:xfrm>
            <a:off x="308029" y="5360439"/>
            <a:ext cx="5222905" cy="230832"/>
          </a:xfrm>
          <a:prstGeom prst="rect">
            <a:avLst/>
          </a:prstGeom>
          <a:noFill/>
        </p:spPr>
        <p:txBody>
          <a:bodyPr wrap="none" rtlCol="0">
            <a:spAutoFit/>
          </a:bodyPr>
          <a:lstStyle/>
          <a:p>
            <a:r>
              <a:rPr lang="es-CO" sz="900" i="1" dirty="0">
                <a:latin typeface="+mj-lt"/>
              </a:rPr>
              <a:t>* Tasas efectivas anuales con corte al 27 de julio de 2017 – Fuente Superintendencia Financiera de Colombia</a:t>
            </a:r>
          </a:p>
        </p:txBody>
      </p:sp>
    </p:spTree>
    <p:extLst>
      <p:ext uri="{BB962C8B-B14F-4D97-AF65-F5344CB8AC3E}">
        <p14:creationId xmlns:p14="http://schemas.microsoft.com/office/powerpoint/2010/main" val="3550586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308029" y="981599"/>
            <a:ext cx="6348266" cy="461665"/>
          </a:xfrm>
          <a:prstGeom prst="rect">
            <a:avLst/>
          </a:prstGeom>
          <a:noFill/>
        </p:spPr>
        <p:txBody>
          <a:bodyPr wrap="square" rtlCol="0">
            <a:spAutoFit/>
          </a:bodyPr>
          <a:lstStyle/>
          <a:p>
            <a:r>
              <a:rPr lang="es-CO" sz="2400" b="1" dirty="0">
                <a:solidFill>
                  <a:srgbClr val="00605B"/>
                </a:solidFill>
                <a:latin typeface="Arial Narrow" charset="0"/>
                <a:ea typeface="Arial Narrow" charset="0"/>
                <a:cs typeface="Arial Narrow" charset="0"/>
              </a:rPr>
              <a:t>Esquema de financiación de venta de inmuebles</a:t>
            </a:r>
            <a:endParaRPr lang="es-ES_tradnl" sz="1350" dirty="0">
              <a:solidFill>
                <a:prstClr val="black"/>
              </a:solidFill>
            </a:endParaRPr>
          </a:p>
        </p:txBody>
      </p:sp>
      <p:graphicFrame>
        <p:nvGraphicFramePr>
          <p:cNvPr id="4" name="Tabla 3"/>
          <p:cNvGraphicFramePr>
            <a:graphicFrameLocks noGrp="1"/>
          </p:cNvGraphicFramePr>
          <p:nvPr>
            <p:extLst/>
          </p:nvPr>
        </p:nvGraphicFramePr>
        <p:xfrm>
          <a:off x="308029" y="2110801"/>
          <a:ext cx="2308172" cy="954287"/>
        </p:xfrm>
        <a:graphic>
          <a:graphicData uri="http://schemas.openxmlformats.org/drawingml/2006/table">
            <a:tbl>
              <a:tblPr/>
              <a:tblGrid>
                <a:gridCol w="1222322">
                  <a:extLst>
                    <a:ext uri="{9D8B030D-6E8A-4147-A177-3AD203B41FA5}">
                      <a16:colId xmlns:a16="http://schemas.microsoft.com/office/drawing/2014/main" val="20000"/>
                    </a:ext>
                  </a:extLst>
                </a:gridCol>
                <a:gridCol w="444500">
                  <a:extLst>
                    <a:ext uri="{9D8B030D-6E8A-4147-A177-3AD203B41FA5}">
                      <a16:colId xmlns:a16="http://schemas.microsoft.com/office/drawing/2014/main" val="20001"/>
                    </a:ext>
                  </a:extLst>
                </a:gridCol>
                <a:gridCol w="641351">
                  <a:extLst>
                    <a:ext uri="{9D8B030D-6E8A-4147-A177-3AD203B41FA5}">
                      <a16:colId xmlns:a16="http://schemas.microsoft.com/office/drawing/2014/main" val="20002"/>
                    </a:ext>
                  </a:extLst>
                </a:gridCol>
              </a:tblGrid>
              <a:tr h="141127">
                <a:tc>
                  <a:txBody>
                    <a:bodyPr/>
                    <a:lstStyle/>
                    <a:p>
                      <a:pPr algn="ctr" fontAlgn="ctr"/>
                      <a:r>
                        <a:rPr lang="es-CO" sz="800" b="1" i="0" u="none" strike="noStrike" dirty="0">
                          <a:solidFill>
                            <a:srgbClr val="000000"/>
                          </a:solidFill>
                          <a:effectLst/>
                          <a:latin typeface="Calibri" panose="020F0502020204030204" pitchFamily="34" charset="0"/>
                        </a:rPr>
                        <a:t>RANGO</a:t>
                      </a:r>
                    </a:p>
                  </a:txBody>
                  <a:tcPr marL="7144" marR="7144" marT="71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800" b="1" i="0" u="none" strike="noStrike">
                          <a:solidFill>
                            <a:srgbClr val="000000"/>
                          </a:solidFill>
                          <a:effectLst/>
                          <a:latin typeface="Calibri" panose="020F0502020204030204" pitchFamily="34" charset="0"/>
                        </a:rPr>
                        <a:t>No. Inm.</a:t>
                      </a:r>
                    </a:p>
                  </a:txBody>
                  <a:tcPr marL="7144" marR="7144" marT="71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800" b="1" i="0" u="none" strike="noStrike" dirty="0">
                          <a:solidFill>
                            <a:srgbClr val="000000"/>
                          </a:solidFill>
                          <a:effectLst/>
                          <a:latin typeface="Calibri" panose="020F0502020204030204" pitchFamily="34" charset="0"/>
                        </a:rPr>
                        <a:t>% Número</a:t>
                      </a:r>
                    </a:p>
                  </a:txBody>
                  <a:tcPr marL="7144" marR="7144" marT="71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134407">
                <a:tc>
                  <a:txBody>
                    <a:bodyPr/>
                    <a:lstStyle/>
                    <a:p>
                      <a:pPr algn="l" fontAlgn="b"/>
                      <a:r>
                        <a:rPr lang="es-CO" sz="800" b="0" i="0" u="none" strike="noStrike" dirty="0">
                          <a:solidFill>
                            <a:srgbClr val="000000"/>
                          </a:solidFill>
                          <a:effectLst/>
                          <a:latin typeface="Calibri" panose="020F0502020204030204" pitchFamily="34" charset="0"/>
                        </a:rPr>
                        <a:t>Hasta 500 Millones</a:t>
                      </a:r>
                    </a:p>
                  </a:txBody>
                  <a:tcPr marL="7144" marR="7144" marT="714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370</a:t>
                      </a:r>
                    </a:p>
                  </a:txBody>
                  <a:tcPr marL="7144" marR="7144" marT="714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77%</a:t>
                      </a:r>
                    </a:p>
                  </a:txBody>
                  <a:tcPr marL="7144" marR="7144" marT="714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34407">
                <a:tc>
                  <a:txBody>
                    <a:bodyPr/>
                    <a:lstStyle/>
                    <a:p>
                      <a:pPr algn="l" fontAlgn="ctr"/>
                      <a:r>
                        <a:rPr lang="es-CO" sz="800" b="0" i="0" u="none" strike="noStrike">
                          <a:solidFill>
                            <a:srgbClr val="000000"/>
                          </a:solidFill>
                          <a:effectLst/>
                          <a:latin typeface="Calibri" panose="020F0502020204030204" pitchFamily="34" charset="0"/>
                        </a:rPr>
                        <a:t>Entre 500 y 1.000 millones</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67</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14%</a:t>
                      </a:r>
                    </a:p>
                  </a:txBody>
                  <a:tcPr marL="7144" marR="7144" marT="7144"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134407">
                <a:tc>
                  <a:txBody>
                    <a:bodyPr/>
                    <a:lstStyle/>
                    <a:p>
                      <a:pPr algn="l" fontAlgn="b"/>
                      <a:r>
                        <a:rPr lang="es-CO" sz="800" b="0" i="0" u="none" strike="noStrike">
                          <a:solidFill>
                            <a:srgbClr val="000000"/>
                          </a:solidFill>
                          <a:effectLst/>
                          <a:latin typeface="Calibri" panose="020F0502020204030204" pitchFamily="34" charset="0"/>
                        </a:rPr>
                        <a:t>Entre 1.000 y 2.000 millones</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29</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6%</a:t>
                      </a:r>
                    </a:p>
                  </a:txBody>
                  <a:tcPr marL="7144" marR="7144" marT="7144" marB="0" anchor="ctr">
                    <a:lnL>
                      <a:noFill/>
                    </a:lnL>
                    <a:lnR>
                      <a:noFill/>
                    </a:lnR>
                    <a:lnT>
                      <a:noFill/>
                    </a:lnT>
                    <a:lnB>
                      <a:noFill/>
                    </a:lnB>
                  </a:tcPr>
                </a:tc>
                <a:extLst>
                  <a:ext uri="{0D108BD9-81ED-4DB2-BD59-A6C34878D82A}">
                    <a16:rowId xmlns:a16="http://schemas.microsoft.com/office/drawing/2014/main" val="10003"/>
                  </a:ext>
                </a:extLst>
              </a:tr>
              <a:tr h="134407">
                <a:tc>
                  <a:txBody>
                    <a:bodyPr/>
                    <a:lstStyle/>
                    <a:p>
                      <a:pPr algn="l" fontAlgn="b"/>
                      <a:r>
                        <a:rPr lang="es-CO" sz="800" b="0" i="0" u="none" strike="noStrike">
                          <a:solidFill>
                            <a:srgbClr val="000000"/>
                          </a:solidFill>
                          <a:effectLst/>
                          <a:latin typeface="Calibri" panose="020F0502020204030204" pitchFamily="34" charset="0"/>
                        </a:rPr>
                        <a:t>Entre 2.000 y 3.000 millones</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2</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0%</a:t>
                      </a:r>
                    </a:p>
                  </a:txBody>
                  <a:tcPr marL="7144" marR="7144" marT="7144"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134407">
                <a:tc>
                  <a:txBody>
                    <a:bodyPr/>
                    <a:lstStyle/>
                    <a:p>
                      <a:pPr algn="l" fontAlgn="b"/>
                      <a:r>
                        <a:rPr lang="es-CO" sz="800" b="0" i="0" u="none" strike="noStrike">
                          <a:solidFill>
                            <a:srgbClr val="000000"/>
                          </a:solidFill>
                          <a:effectLst/>
                          <a:latin typeface="Calibri" panose="020F0502020204030204" pitchFamily="34" charset="0"/>
                        </a:rPr>
                        <a:t>Mayor a 3.000 millones</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13</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3%</a:t>
                      </a:r>
                    </a:p>
                  </a:txBody>
                  <a:tcPr marL="7144" marR="7144" marT="7144" marB="0" anchor="ctr">
                    <a:lnL>
                      <a:noFill/>
                    </a:lnL>
                    <a:lnR>
                      <a:noFill/>
                    </a:lnR>
                    <a:lnT>
                      <a:noFill/>
                    </a:lnT>
                    <a:lnB>
                      <a:noFill/>
                    </a:lnB>
                  </a:tcPr>
                </a:tc>
                <a:extLst>
                  <a:ext uri="{0D108BD9-81ED-4DB2-BD59-A6C34878D82A}">
                    <a16:rowId xmlns:a16="http://schemas.microsoft.com/office/drawing/2014/main" val="10005"/>
                  </a:ext>
                </a:extLst>
              </a:tr>
              <a:tr h="141127">
                <a:tc>
                  <a:txBody>
                    <a:bodyPr/>
                    <a:lstStyle/>
                    <a:p>
                      <a:pPr algn="ctr" fontAlgn="b"/>
                      <a:r>
                        <a:rPr lang="es-CO" sz="800" b="1" i="0" u="none" strike="noStrike" dirty="0">
                          <a:solidFill>
                            <a:srgbClr val="000000"/>
                          </a:solidFill>
                          <a:effectLst/>
                          <a:latin typeface="Calibri" panose="020F0502020204030204" pitchFamily="34" charset="0"/>
                        </a:rPr>
                        <a:t>TOTALES</a:t>
                      </a:r>
                    </a:p>
                  </a:txBody>
                  <a:tcPr marL="7144" marR="7144" marT="7144"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ctr" fontAlgn="b"/>
                      <a:r>
                        <a:rPr lang="es-CO" sz="800" b="1" i="0" u="none" strike="noStrike">
                          <a:solidFill>
                            <a:srgbClr val="000000"/>
                          </a:solidFill>
                          <a:effectLst/>
                          <a:latin typeface="Calibri" panose="020F0502020204030204" pitchFamily="34" charset="0"/>
                        </a:rPr>
                        <a:t>481</a:t>
                      </a:r>
                    </a:p>
                  </a:txBody>
                  <a:tcPr marL="7144" marR="7144" marT="7144"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ctr" fontAlgn="b"/>
                      <a:r>
                        <a:rPr lang="es-CO" sz="800" b="1" i="0" u="none" strike="noStrike" dirty="0">
                          <a:solidFill>
                            <a:srgbClr val="000000"/>
                          </a:solidFill>
                          <a:effectLst/>
                          <a:latin typeface="Calibri" panose="020F0502020204030204" pitchFamily="34" charset="0"/>
                        </a:rPr>
                        <a:t>100%</a:t>
                      </a:r>
                    </a:p>
                  </a:txBody>
                  <a:tcPr marL="7144" marR="7144" marT="7144"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extLst>
                  <a:ext uri="{0D108BD9-81ED-4DB2-BD59-A6C34878D82A}">
                    <a16:rowId xmlns:a16="http://schemas.microsoft.com/office/drawing/2014/main" val="10006"/>
                  </a:ext>
                </a:extLst>
              </a:tr>
            </a:tbl>
          </a:graphicData>
        </a:graphic>
      </p:graphicFrame>
      <p:graphicFrame>
        <p:nvGraphicFramePr>
          <p:cNvPr id="7" name="Gráfico 6"/>
          <p:cNvGraphicFramePr/>
          <p:nvPr>
            <p:extLst/>
          </p:nvPr>
        </p:nvGraphicFramePr>
        <p:xfrm>
          <a:off x="2824898" y="1526232"/>
          <a:ext cx="4160363" cy="18903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a 8"/>
          <p:cNvGraphicFramePr>
            <a:graphicFrameLocks noGrp="1"/>
          </p:cNvGraphicFramePr>
          <p:nvPr>
            <p:extLst/>
          </p:nvPr>
        </p:nvGraphicFramePr>
        <p:xfrm>
          <a:off x="308029" y="4580946"/>
          <a:ext cx="2308172" cy="935503"/>
        </p:xfrm>
        <a:graphic>
          <a:graphicData uri="http://schemas.openxmlformats.org/drawingml/2006/table">
            <a:tbl>
              <a:tblPr/>
              <a:tblGrid>
                <a:gridCol w="1134272">
                  <a:extLst>
                    <a:ext uri="{9D8B030D-6E8A-4147-A177-3AD203B41FA5}">
                      <a16:colId xmlns:a16="http://schemas.microsoft.com/office/drawing/2014/main" val="20000"/>
                    </a:ext>
                  </a:extLst>
                </a:gridCol>
                <a:gridCol w="678730">
                  <a:extLst>
                    <a:ext uri="{9D8B030D-6E8A-4147-A177-3AD203B41FA5}">
                      <a16:colId xmlns:a16="http://schemas.microsoft.com/office/drawing/2014/main" val="20001"/>
                    </a:ext>
                  </a:extLst>
                </a:gridCol>
                <a:gridCol w="495170">
                  <a:extLst>
                    <a:ext uri="{9D8B030D-6E8A-4147-A177-3AD203B41FA5}">
                      <a16:colId xmlns:a16="http://schemas.microsoft.com/office/drawing/2014/main" val="20002"/>
                    </a:ext>
                  </a:extLst>
                </a:gridCol>
              </a:tblGrid>
              <a:tr h="133782">
                <a:tc>
                  <a:txBody>
                    <a:bodyPr/>
                    <a:lstStyle/>
                    <a:p>
                      <a:pPr algn="ctr" fontAlgn="ctr"/>
                      <a:r>
                        <a:rPr lang="es-CO" sz="800" b="1" i="0" u="none" strike="noStrike" dirty="0">
                          <a:solidFill>
                            <a:srgbClr val="000000"/>
                          </a:solidFill>
                          <a:effectLst/>
                          <a:latin typeface="Calibri" panose="020F0502020204030204" pitchFamily="34" charset="0"/>
                        </a:rPr>
                        <a:t>RANGO</a:t>
                      </a:r>
                    </a:p>
                  </a:txBody>
                  <a:tcPr marL="7144" marR="7144" marT="71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800" b="1" i="0" u="none" strike="noStrike">
                          <a:solidFill>
                            <a:srgbClr val="000000"/>
                          </a:solidFill>
                          <a:effectLst/>
                          <a:latin typeface="Calibri" panose="020F0502020204030204" pitchFamily="34" charset="0"/>
                        </a:rPr>
                        <a:t>No. Inm.</a:t>
                      </a:r>
                    </a:p>
                  </a:txBody>
                  <a:tcPr marL="7144" marR="7144" marT="71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800" b="1" i="0" u="none" strike="noStrike" dirty="0">
                          <a:solidFill>
                            <a:srgbClr val="000000"/>
                          </a:solidFill>
                          <a:effectLst/>
                          <a:latin typeface="Calibri" panose="020F0502020204030204" pitchFamily="34" charset="0"/>
                        </a:rPr>
                        <a:t>% Valor</a:t>
                      </a:r>
                    </a:p>
                  </a:txBody>
                  <a:tcPr marL="7144" marR="7144" marT="71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133588">
                <a:tc>
                  <a:txBody>
                    <a:bodyPr/>
                    <a:lstStyle/>
                    <a:p>
                      <a:pPr algn="l" fontAlgn="b"/>
                      <a:r>
                        <a:rPr lang="es-CO" sz="800" b="0" i="0" u="none" strike="noStrike" dirty="0">
                          <a:solidFill>
                            <a:srgbClr val="000000"/>
                          </a:solidFill>
                          <a:effectLst/>
                          <a:latin typeface="Calibri" panose="020F0502020204030204" pitchFamily="34" charset="0"/>
                        </a:rPr>
                        <a:t>Mayor a 3.000 millones</a:t>
                      </a:r>
                    </a:p>
                  </a:txBody>
                  <a:tcPr marL="7144" marR="7144" marT="714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$ 204,147</a:t>
                      </a:r>
                    </a:p>
                  </a:txBody>
                  <a:tcPr marL="7144" marR="7144" marT="714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0" i="0" u="none" strike="noStrike">
                          <a:solidFill>
                            <a:srgbClr val="000000"/>
                          </a:solidFill>
                          <a:effectLst/>
                          <a:latin typeface="Calibri" panose="020F0502020204030204" pitchFamily="34" charset="0"/>
                        </a:rPr>
                        <a:t>57%</a:t>
                      </a:r>
                    </a:p>
                  </a:txBody>
                  <a:tcPr marL="7144" marR="7144" marT="714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33588">
                <a:tc>
                  <a:txBody>
                    <a:bodyPr/>
                    <a:lstStyle/>
                    <a:p>
                      <a:pPr algn="l" fontAlgn="b"/>
                      <a:r>
                        <a:rPr lang="es-CO" sz="800" b="0" i="0" u="none" strike="noStrike">
                          <a:solidFill>
                            <a:srgbClr val="000000"/>
                          </a:solidFill>
                          <a:effectLst/>
                          <a:latin typeface="Calibri" panose="020F0502020204030204" pitchFamily="34" charset="0"/>
                        </a:rPr>
                        <a:t>Hasta 500 Millones</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$ 60,369</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17%</a:t>
                      </a:r>
                    </a:p>
                  </a:txBody>
                  <a:tcPr marL="7144" marR="7144" marT="7144"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133588">
                <a:tc>
                  <a:txBody>
                    <a:bodyPr/>
                    <a:lstStyle/>
                    <a:p>
                      <a:pPr algn="l" fontAlgn="ctr"/>
                      <a:r>
                        <a:rPr lang="es-CO" sz="800" b="0" i="0" u="none" strike="noStrike">
                          <a:solidFill>
                            <a:srgbClr val="000000"/>
                          </a:solidFill>
                          <a:effectLst/>
                          <a:latin typeface="Calibri" panose="020F0502020204030204" pitchFamily="34" charset="0"/>
                        </a:rPr>
                        <a:t>Entre 500 y 1.000 millones</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$ 49,226</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14%</a:t>
                      </a:r>
                    </a:p>
                  </a:txBody>
                  <a:tcPr marL="7144" marR="7144" marT="7144" marB="0" anchor="ctr">
                    <a:lnL>
                      <a:noFill/>
                    </a:lnL>
                    <a:lnR>
                      <a:noFill/>
                    </a:lnR>
                    <a:lnT>
                      <a:noFill/>
                    </a:lnT>
                    <a:lnB>
                      <a:noFill/>
                    </a:lnB>
                  </a:tcPr>
                </a:tc>
                <a:extLst>
                  <a:ext uri="{0D108BD9-81ED-4DB2-BD59-A6C34878D82A}">
                    <a16:rowId xmlns:a16="http://schemas.microsoft.com/office/drawing/2014/main" val="10003"/>
                  </a:ext>
                </a:extLst>
              </a:tr>
              <a:tr h="133588">
                <a:tc>
                  <a:txBody>
                    <a:bodyPr/>
                    <a:lstStyle/>
                    <a:p>
                      <a:pPr algn="l" fontAlgn="b"/>
                      <a:r>
                        <a:rPr lang="es-CO" sz="800" b="0" i="0" u="none" strike="noStrike">
                          <a:solidFill>
                            <a:srgbClr val="000000"/>
                          </a:solidFill>
                          <a:effectLst/>
                          <a:latin typeface="Calibri" panose="020F0502020204030204" pitchFamily="34" charset="0"/>
                        </a:rPr>
                        <a:t>Entre 1.000 y 2.000 millones</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$ 40,079</a:t>
                      </a:r>
                    </a:p>
                  </a:txBody>
                  <a:tcPr marL="7144" marR="7144" marT="7144" marB="0" anchor="ctr">
                    <a:lnL>
                      <a:noFill/>
                    </a:lnL>
                    <a:lnR>
                      <a:noFill/>
                    </a:lnR>
                    <a:lnT>
                      <a:noFill/>
                    </a:lnT>
                    <a:lnB>
                      <a:noFill/>
                    </a:lnB>
                    <a:solidFill>
                      <a:srgbClr val="F0EDDC"/>
                    </a:solidFill>
                  </a:tcPr>
                </a:tc>
                <a:tc>
                  <a:txBody>
                    <a:bodyPr/>
                    <a:lstStyle/>
                    <a:p>
                      <a:pPr algn="ctr" fontAlgn="b"/>
                      <a:r>
                        <a:rPr lang="es-CO" sz="800" b="0" i="0" u="none" strike="noStrike">
                          <a:solidFill>
                            <a:srgbClr val="000000"/>
                          </a:solidFill>
                          <a:effectLst/>
                          <a:latin typeface="Calibri" panose="020F0502020204030204" pitchFamily="34" charset="0"/>
                        </a:rPr>
                        <a:t>11%</a:t>
                      </a:r>
                    </a:p>
                  </a:txBody>
                  <a:tcPr marL="7144" marR="7144" marT="7144"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133588">
                <a:tc>
                  <a:txBody>
                    <a:bodyPr/>
                    <a:lstStyle/>
                    <a:p>
                      <a:pPr algn="l" fontAlgn="b"/>
                      <a:r>
                        <a:rPr lang="es-CO" sz="800" b="0" i="0" u="none" strike="noStrike">
                          <a:solidFill>
                            <a:srgbClr val="000000"/>
                          </a:solidFill>
                          <a:effectLst/>
                          <a:latin typeface="Calibri" panose="020F0502020204030204" pitchFamily="34" charset="0"/>
                        </a:rPr>
                        <a:t>Entre 2.000 y 3.000 millones</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$ 4,526</a:t>
                      </a:r>
                    </a:p>
                  </a:txBody>
                  <a:tcPr marL="7144" marR="7144" marT="7144" marB="0" anchor="ctr">
                    <a:lnL>
                      <a:noFill/>
                    </a:lnL>
                    <a:lnR>
                      <a:noFill/>
                    </a:lnR>
                    <a:lnT>
                      <a:noFill/>
                    </a:lnT>
                    <a:lnB>
                      <a:noFill/>
                    </a:lnB>
                  </a:tcPr>
                </a:tc>
                <a:tc>
                  <a:txBody>
                    <a:bodyPr/>
                    <a:lstStyle/>
                    <a:p>
                      <a:pPr algn="ctr" fontAlgn="b"/>
                      <a:r>
                        <a:rPr lang="es-CO" sz="800" b="0" i="0" u="none" strike="noStrike">
                          <a:solidFill>
                            <a:srgbClr val="000000"/>
                          </a:solidFill>
                          <a:effectLst/>
                          <a:latin typeface="Calibri" panose="020F0502020204030204" pitchFamily="34" charset="0"/>
                        </a:rPr>
                        <a:t>1%</a:t>
                      </a:r>
                    </a:p>
                  </a:txBody>
                  <a:tcPr marL="7144" marR="7144" marT="7144" marB="0" anchor="ctr">
                    <a:lnL>
                      <a:noFill/>
                    </a:lnL>
                    <a:lnR>
                      <a:noFill/>
                    </a:lnR>
                    <a:lnT>
                      <a:noFill/>
                    </a:lnT>
                    <a:lnB>
                      <a:noFill/>
                    </a:lnB>
                  </a:tcPr>
                </a:tc>
                <a:extLst>
                  <a:ext uri="{0D108BD9-81ED-4DB2-BD59-A6C34878D82A}">
                    <a16:rowId xmlns:a16="http://schemas.microsoft.com/office/drawing/2014/main" val="10005"/>
                  </a:ext>
                </a:extLst>
              </a:tr>
              <a:tr h="133782">
                <a:tc>
                  <a:txBody>
                    <a:bodyPr/>
                    <a:lstStyle/>
                    <a:p>
                      <a:pPr algn="ctr" fontAlgn="b"/>
                      <a:r>
                        <a:rPr lang="es-CO" sz="800" b="1" i="0" u="none" strike="noStrike">
                          <a:solidFill>
                            <a:srgbClr val="000000"/>
                          </a:solidFill>
                          <a:effectLst/>
                          <a:latin typeface="Calibri" panose="020F0502020204030204" pitchFamily="34" charset="0"/>
                        </a:rPr>
                        <a:t>TOTALES</a:t>
                      </a:r>
                    </a:p>
                  </a:txBody>
                  <a:tcPr marL="7144" marR="7144" marT="7144"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ctr" fontAlgn="b"/>
                      <a:r>
                        <a:rPr lang="es-CO" sz="800" b="1" i="0" u="none" strike="noStrike">
                          <a:solidFill>
                            <a:srgbClr val="000000"/>
                          </a:solidFill>
                          <a:effectLst/>
                          <a:latin typeface="Calibri" panose="020F0502020204030204" pitchFamily="34" charset="0"/>
                        </a:rPr>
                        <a:t>$ 358,348</a:t>
                      </a:r>
                    </a:p>
                  </a:txBody>
                  <a:tcPr marL="7144" marR="7144" marT="7144"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ctr" fontAlgn="b"/>
                      <a:r>
                        <a:rPr lang="es-CO" sz="800" b="1" i="0" u="none" strike="noStrike" dirty="0">
                          <a:solidFill>
                            <a:srgbClr val="000000"/>
                          </a:solidFill>
                          <a:effectLst/>
                          <a:latin typeface="Calibri" panose="020F0502020204030204" pitchFamily="34" charset="0"/>
                        </a:rPr>
                        <a:t>100%</a:t>
                      </a:r>
                    </a:p>
                  </a:txBody>
                  <a:tcPr marL="7144" marR="7144" marT="7144"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extLst>
                  <a:ext uri="{0D108BD9-81ED-4DB2-BD59-A6C34878D82A}">
                    <a16:rowId xmlns:a16="http://schemas.microsoft.com/office/drawing/2014/main" val="10006"/>
                  </a:ext>
                </a:extLst>
              </a:tr>
            </a:tbl>
          </a:graphicData>
        </a:graphic>
      </p:graphicFrame>
      <p:graphicFrame>
        <p:nvGraphicFramePr>
          <p:cNvPr id="11" name="Gráfico 10"/>
          <p:cNvGraphicFramePr/>
          <p:nvPr>
            <p:extLst/>
          </p:nvPr>
        </p:nvGraphicFramePr>
        <p:xfrm>
          <a:off x="2736258" y="3940886"/>
          <a:ext cx="4312242" cy="1890396"/>
        </p:xfrm>
        <a:graphic>
          <a:graphicData uri="http://schemas.openxmlformats.org/drawingml/2006/chart">
            <c:chart xmlns:c="http://schemas.openxmlformats.org/drawingml/2006/chart" xmlns:r="http://schemas.openxmlformats.org/officeDocument/2006/relationships" r:id="rId3"/>
          </a:graphicData>
        </a:graphic>
      </p:graphicFrame>
      <p:sp>
        <p:nvSpPr>
          <p:cNvPr id="10" name="Cerrar llave 9"/>
          <p:cNvSpPr/>
          <p:nvPr/>
        </p:nvSpPr>
        <p:spPr>
          <a:xfrm>
            <a:off x="6985261" y="1693665"/>
            <a:ext cx="289875" cy="1609841"/>
          </a:xfrm>
          <a:prstGeom prst="rightBrace">
            <a:avLst/>
          </a:prstGeom>
          <a:ln w="19050">
            <a:solidFill>
              <a:srgbClr val="CFC29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350"/>
          </a:p>
        </p:txBody>
      </p:sp>
      <p:sp>
        <p:nvSpPr>
          <p:cNvPr id="12" name="CuadroTexto 11"/>
          <p:cNvSpPr txBox="1"/>
          <p:nvPr/>
        </p:nvSpPr>
        <p:spPr>
          <a:xfrm>
            <a:off x="7458960" y="2032848"/>
            <a:ext cx="1555423" cy="900246"/>
          </a:xfrm>
          <a:prstGeom prst="rect">
            <a:avLst/>
          </a:prstGeom>
          <a:noFill/>
        </p:spPr>
        <p:txBody>
          <a:bodyPr wrap="square" rtlCol="0">
            <a:spAutoFit/>
          </a:bodyPr>
          <a:lstStyle/>
          <a:p>
            <a:r>
              <a:rPr lang="es-CO" sz="1050" dirty="0">
                <a:latin typeface="+mj-lt"/>
              </a:rPr>
              <a:t>El 77% por número de inmuebles se podría otorgar plazo hasta 6 meses a una tasa del DTF + 6 puntos</a:t>
            </a:r>
          </a:p>
        </p:txBody>
      </p:sp>
      <p:sp>
        <p:nvSpPr>
          <p:cNvPr id="14" name="CuadroTexto 13"/>
          <p:cNvSpPr txBox="1"/>
          <p:nvPr/>
        </p:nvSpPr>
        <p:spPr>
          <a:xfrm>
            <a:off x="7458960" y="4447503"/>
            <a:ext cx="1555423" cy="1384995"/>
          </a:xfrm>
          <a:prstGeom prst="rect">
            <a:avLst/>
          </a:prstGeom>
          <a:noFill/>
        </p:spPr>
        <p:txBody>
          <a:bodyPr wrap="square" rtlCol="0">
            <a:spAutoFit/>
          </a:bodyPr>
          <a:lstStyle/>
          <a:p>
            <a:r>
              <a:rPr lang="es-CO" sz="1050" dirty="0">
                <a:latin typeface="+mj-lt"/>
              </a:rPr>
              <a:t>- El 57% por valor de venta se podría otorgar plazo hasta 9 meses a una tasa del DTF + 6 puntos</a:t>
            </a:r>
          </a:p>
          <a:p>
            <a:r>
              <a:rPr lang="es-CO" sz="1050" dirty="0">
                <a:latin typeface="+mj-lt"/>
              </a:rPr>
              <a:t>- El 17% plazo hasta 6 meses a una tasa del DTF + 6 puntos</a:t>
            </a:r>
          </a:p>
        </p:txBody>
      </p:sp>
      <p:sp>
        <p:nvSpPr>
          <p:cNvPr id="15" name="Cerrar llave 14"/>
          <p:cNvSpPr/>
          <p:nvPr/>
        </p:nvSpPr>
        <p:spPr>
          <a:xfrm>
            <a:off x="6985261" y="4081164"/>
            <a:ext cx="289875" cy="1609841"/>
          </a:xfrm>
          <a:prstGeom prst="rightBrace">
            <a:avLst/>
          </a:prstGeom>
          <a:ln w="1905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350"/>
          </a:p>
        </p:txBody>
      </p:sp>
    </p:spTree>
    <p:extLst>
      <p:ext uri="{BB962C8B-B14F-4D97-AF65-F5344CB8AC3E}">
        <p14:creationId xmlns:p14="http://schemas.microsoft.com/office/powerpoint/2010/main" val="2310527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81443" y="2767280"/>
            <a:ext cx="7989457" cy="1323439"/>
          </a:xfrm>
          <a:prstGeom prst="rect">
            <a:avLst/>
          </a:prstGeom>
          <a:noFill/>
        </p:spPr>
        <p:txBody>
          <a:bodyPr wrap="square" rtlCol="0">
            <a:spAutoFit/>
          </a:bodyPr>
          <a:lstStyle/>
          <a:p>
            <a:pPr algn="ctr"/>
            <a:r>
              <a:rPr lang="es-CO" sz="4000" b="1" dirty="0">
                <a:solidFill>
                  <a:srgbClr val="002060"/>
                </a:solidFill>
              </a:rPr>
              <a:t>5. AVANCES FISCALÍA GENERAL DE LA NACIÓN.</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50206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
        <p:nvSpPr>
          <p:cNvPr id="10" name="CuadroTexto 24">
            <a:extLst>
              <a:ext uri="{FF2B5EF4-FFF2-40B4-BE49-F238E27FC236}">
                <a16:creationId xmlns:a16="http://schemas.microsoft.com/office/drawing/2014/main" id="{4668A84D-5CEA-47DA-9588-29A22E2E9F73}"/>
              </a:ext>
            </a:extLst>
          </p:cNvPr>
          <p:cNvSpPr txBox="1">
            <a:spLocks noChangeArrowheads="1"/>
          </p:cNvSpPr>
          <p:nvPr/>
        </p:nvSpPr>
        <p:spPr bwMode="auto">
          <a:xfrm>
            <a:off x="781050" y="2862263"/>
            <a:ext cx="78136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4800" b="1" dirty="0">
                <a:solidFill>
                  <a:srgbClr val="000A8B"/>
                </a:solidFill>
              </a:rPr>
              <a:t>COMPORTAMIENTO DE DILIGENCIAS DE SECUESTRO  </a:t>
            </a:r>
          </a:p>
        </p:txBody>
      </p:sp>
      <p:sp>
        <p:nvSpPr>
          <p:cNvPr id="11" name="CuadroTexto 21">
            <a:extLst>
              <a:ext uri="{FF2B5EF4-FFF2-40B4-BE49-F238E27FC236}">
                <a16:creationId xmlns:a16="http://schemas.microsoft.com/office/drawing/2014/main" id="{B4D09097-F7AD-4867-8F03-09B4A762DCA1}"/>
              </a:ext>
            </a:extLst>
          </p:cNvPr>
          <p:cNvSpPr txBox="1">
            <a:spLocks noChangeArrowheads="1"/>
          </p:cNvSpPr>
          <p:nvPr/>
        </p:nvSpPr>
        <p:spPr bwMode="auto">
          <a:xfrm>
            <a:off x="5721350" y="899666"/>
            <a:ext cx="30575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rPr>
              <a:t>ACTIVOS CON TRANSPARENCIA</a:t>
            </a:r>
          </a:p>
        </p:txBody>
      </p:sp>
    </p:spTree>
    <p:extLst>
      <p:ext uri="{BB962C8B-B14F-4D97-AF65-F5344CB8AC3E}">
        <p14:creationId xmlns:p14="http://schemas.microsoft.com/office/powerpoint/2010/main" val="3898374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57036E-B91C-4403-B862-99DAAF75FD2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5125" name="CuadroTexto 21">
            <a:extLst>
              <a:ext uri="{FF2B5EF4-FFF2-40B4-BE49-F238E27FC236}">
                <a16:creationId xmlns:a16="http://schemas.microsoft.com/office/drawing/2014/main" id="{D28E8D0E-9697-4F56-98B3-9DF75C13DB42}"/>
              </a:ext>
            </a:extLst>
          </p:cNvPr>
          <p:cNvSpPr txBox="1">
            <a:spLocks noChangeArrowheads="1"/>
          </p:cNvSpPr>
          <p:nvPr/>
        </p:nvSpPr>
        <p:spPr bwMode="auto">
          <a:xfrm>
            <a:off x="1382713" y="1797050"/>
            <a:ext cx="4302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dirty="0">
                <a:solidFill>
                  <a:schemeClr val="bg1"/>
                </a:solidFill>
                <a:latin typeface="Lato Regular"/>
                <a:ea typeface="Lato Regular"/>
                <a:cs typeface="Lato Regular"/>
              </a:rPr>
              <a:t>PROCESO DILIGENCIA DE SECUESTRO</a:t>
            </a:r>
          </a:p>
        </p:txBody>
      </p:sp>
      <p:sp>
        <p:nvSpPr>
          <p:cNvPr id="5126" name="CuadroTexto 11">
            <a:extLst>
              <a:ext uri="{FF2B5EF4-FFF2-40B4-BE49-F238E27FC236}">
                <a16:creationId xmlns:a16="http://schemas.microsoft.com/office/drawing/2014/main" id="{018A15BE-7FDD-4919-B380-AFD0BBD7637F}"/>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graphicFrame>
        <p:nvGraphicFramePr>
          <p:cNvPr id="9" name="Diagrama 8">
            <a:extLst>
              <a:ext uri="{FF2B5EF4-FFF2-40B4-BE49-F238E27FC236}">
                <a16:creationId xmlns:a16="http://schemas.microsoft.com/office/drawing/2014/main" id="{5DA77F62-FEA9-4F19-9DE0-405B51E4C0A6}"/>
              </a:ext>
            </a:extLst>
          </p:cNvPr>
          <p:cNvGraphicFramePr/>
          <p:nvPr/>
        </p:nvGraphicFramePr>
        <p:xfrm>
          <a:off x="95249" y="1397000"/>
          <a:ext cx="8869363" cy="4979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descr="Logo SAE-01.jpg">
            <a:extLst>
              <a:ext uri="{FF2B5EF4-FFF2-40B4-BE49-F238E27FC236}">
                <a16:creationId xmlns:a16="http://schemas.microsoft.com/office/drawing/2014/main" id="{CEF77A34-E875-42BA-A131-E20682BE1D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12" name="CuadroTexto 21">
            <a:extLst>
              <a:ext uri="{FF2B5EF4-FFF2-40B4-BE49-F238E27FC236}">
                <a16:creationId xmlns:a16="http://schemas.microsoft.com/office/drawing/2014/main" id="{06CB82F2-CACD-431D-A94B-EEDD0DB683FA}"/>
              </a:ext>
            </a:extLst>
          </p:cNvPr>
          <p:cNvSpPr txBox="1">
            <a:spLocks noChangeArrowheads="1"/>
          </p:cNvSpPr>
          <p:nvPr/>
        </p:nvSpPr>
        <p:spPr bwMode="auto">
          <a:xfrm>
            <a:off x="71438" y="1238650"/>
            <a:ext cx="43021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rPr>
              <a:t>PROCESO DILIGENCIA DE SECUESTRO</a:t>
            </a:r>
          </a:p>
        </p:txBody>
      </p:sp>
    </p:spTree>
    <p:extLst>
      <p:ext uri="{BB962C8B-B14F-4D97-AF65-F5344CB8AC3E}">
        <p14:creationId xmlns:p14="http://schemas.microsoft.com/office/powerpoint/2010/main" val="3953512288"/>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A02928-25BD-41B6-81D3-26CBB12AE03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6149" name="CuadroTexto 21">
            <a:extLst>
              <a:ext uri="{FF2B5EF4-FFF2-40B4-BE49-F238E27FC236}">
                <a16:creationId xmlns:a16="http://schemas.microsoft.com/office/drawing/2014/main" id="{A4CCAF5E-DB50-4AC8-84D5-84F921EFDEA7}"/>
              </a:ext>
            </a:extLst>
          </p:cNvPr>
          <p:cNvSpPr txBox="1">
            <a:spLocks noChangeArrowheads="1"/>
          </p:cNvSpPr>
          <p:nvPr/>
        </p:nvSpPr>
        <p:spPr bwMode="auto">
          <a:xfrm>
            <a:off x="1689894" y="1119066"/>
            <a:ext cx="60118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latin typeface="+mn-lt"/>
                <a:ea typeface="Lato Regular"/>
                <a:cs typeface="Lato Regular"/>
              </a:rPr>
              <a:t>CANTIDAD DE DILIGENCIAS REALIZADAS</a:t>
            </a:r>
          </a:p>
        </p:txBody>
      </p:sp>
      <p:sp>
        <p:nvSpPr>
          <p:cNvPr id="6150" name="CuadroTexto 11">
            <a:extLst>
              <a:ext uri="{FF2B5EF4-FFF2-40B4-BE49-F238E27FC236}">
                <a16:creationId xmlns:a16="http://schemas.microsoft.com/office/drawing/2014/main" id="{A49F0133-7C1E-4E32-8605-794570DB20EC}"/>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sp>
        <p:nvSpPr>
          <p:cNvPr id="6151" name="CuadroTexto 3">
            <a:extLst>
              <a:ext uri="{FF2B5EF4-FFF2-40B4-BE49-F238E27FC236}">
                <a16:creationId xmlns:a16="http://schemas.microsoft.com/office/drawing/2014/main" id="{FF9ACF22-34C2-4490-8B86-3D71C11E7CDB}"/>
              </a:ext>
            </a:extLst>
          </p:cNvPr>
          <p:cNvSpPr txBox="1">
            <a:spLocks noChangeArrowheads="1"/>
          </p:cNvSpPr>
          <p:nvPr/>
        </p:nvSpPr>
        <p:spPr bwMode="auto">
          <a:xfrm>
            <a:off x="137318" y="4888707"/>
            <a:ext cx="88693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defRPr/>
            </a:pPr>
            <a:r>
              <a:rPr lang="es-ES" altLang="es-CO" sz="1800" dirty="0"/>
              <a:t>Actualmente por Diligencia de Secuestro se tiene un promedio de 3 personas de SAE que deben asistir. (Un esfuerzo de 4,242 personas)</a:t>
            </a:r>
          </a:p>
          <a:p>
            <a:pPr algn="just">
              <a:spcBef>
                <a:spcPct val="0"/>
              </a:spcBef>
              <a:defRPr/>
            </a:pPr>
            <a:r>
              <a:rPr lang="es-ES" altLang="es-CO" sz="1800" dirty="0"/>
              <a:t>Por Diligencia de Secuestro se estima un tiempo de duración de 4 días. (un esfuerzo de 5,656 días- SAE, lleva administrando el 1,440 días)</a:t>
            </a:r>
          </a:p>
          <a:p>
            <a:pPr marL="0" indent="0" algn="just">
              <a:spcBef>
                <a:spcPct val="0"/>
              </a:spcBef>
              <a:buFont typeface="Arial" panose="020B0604020202020204" pitchFamily="34" charset="0"/>
              <a:buNone/>
              <a:defRPr/>
            </a:pPr>
            <a:endParaRPr lang="es-CO" altLang="es-CO" sz="1800" dirty="0"/>
          </a:p>
        </p:txBody>
      </p:sp>
      <p:sp>
        <p:nvSpPr>
          <p:cNvPr id="6152" name="CuadroTexto 3">
            <a:extLst>
              <a:ext uri="{FF2B5EF4-FFF2-40B4-BE49-F238E27FC236}">
                <a16:creationId xmlns:a16="http://schemas.microsoft.com/office/drawing/2014/main" id="{EEC05761-3A5F-400C-A20C-C65FC555780D}"/>
              </a:ext>
            </a:extLst>
          </p:cNvPr>
          <p:cNvSpPr txBox="1">
            <a:spLocks noChangeArrowheads="1"/>
          </p:cNvSpPr>
          <p:nvPr/>
        </p:nvSpPr>
        <p:spPr bwMode="auto">
          <a:xfrm>
            <a:off x="6559550" y="6197600"/>
            <a:ext cx="21542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800"/>
              <a:t>Información con Fecha de Corte 31 de Juli 2018</a:t>
            </a:r>
          </a:p>
          <a:p>
            <a:pPr>
              <a:spcBef>
                <a:spcPct val="0"/>
              </a:spcBef>
              <a:buFontTx/>
              <a:buNone/>
            </a:pPr>
            <a:r>
              <a:rPr lang="es-CO" altLang="es-CO" sz="800"/>
              <a:t>GIT Aseguramiento de la Información</a:t>
            </a:r>
          </a:p>
        </p:txBody>
      </p:sp>
      <p:graphicFrame>
        <p:nvGraphicFramePr>
          <p:cNvPr id="11" name="Tabla 10">
            <a:extLst>
              <a:ext uri="{FF2B5EF4-FFF2-40B4-BE49-F238E27FC236}">
                <a16:creationId xmlns:a16="http://schemas.microsoft.com/office/drawing/2014/main" id="{8D304F2A-2A8E-4C84-8556-A16BA0407DD1}"/>
              </a:ext>
            </a:extLst>
          </p:cNvPr>
          <p:cNvGraphicFramePr>
            <a:graphicFrameLocks noGrp="1"/>
          </p:cNvGraphicFramePr>
          <p:nvPr>
            <p:extLst>
              <p:ext uri="{D42A27DB-BD31-4B8C-83A1-F6EECF244321}">
                <p14:modId xmlns:p14="http://schemas.microsoft.com/office/powerpoint/2010/main" val="4112421187"/>
              </p:ext>
            </p:extLst>
          </p:nvPr>
        </p:nvGraphicFramePr>
        <p:xfrm>
          <a:off x="384969" y="2076700"/>
          <a:ext cx="8621712" cy="2590800"/>
        </p:xfrm>
        <a:graphic>
          <a:graphicData uri="http://schemas.openxmlformats.org/drawingml/2006/table">
            <a:tbl>
              <a:tblPr/>
              <a:tblGrid>
                <a:gridCol w="827046">
                  <a:extLst>
                    <a:ext uri="{9D8B030D-6E8A-4147-A177-3AD203B41FA5}">
                      <a16:colId xmlns:a16="http://schemas.microsoft.com/office/drawing/2014/main" val="519695803"/>
                    </a:ext>
                  </a:extLst>
                </a:gridCol>
                <a:gridCol w="1383782">
                  <a:extLst>
                    <a:ext uri="{9D8B030D-6E8A-4147-A177-3AD203B41FA5}">
                      <a16:colId xmlns:a16="http://schemas.microsoft.com/office/drawing/2014/main" val="764676798"/>
                    </a:ext>
                  </a:extLst>
                </a:gridCol>
                <a:gridCol w="1282880">
                  <a:extLst>
                    <a:ext uri="{9D8B030D-6E8A-4147-A177-3AD203B41FA5}">
                      <a16:colId xmlns:a16="http://schemas.microsoft.com/office/drawing/2014/main" val="2519145932"/>
                    </a:ext>
                  </a:extLst>
                </a:gridCol>
                <a:gridCol w="1672070">
                  <a:extLst>
                    <a:ext uri="{9D8B030D-6E8A-4147-A177-3AD203B41FA5}">
                      <a16:colId xmlns:a16="http://schemas.microsoft.com/office/drawing/2014/main" val="3266956938"/>
                    </a:ext>
                  </a:extLst>
                </a:gridCol>
                <a:gridCol w="1409091">
                  <a:extLst>
                    <a:ext uri="{9D8B030D-6E8A-4147-A177-3AD203B41FA5}">
                      <a16:colId xmlns:a16="http://schemas.microsoft.com/office/drawing/2014/main" val="591706241"/>
                    </a:ext>
                  </a:extLst>
                </a:gridCol>
                <a:gridCol w="2046843">
                  <a:extLst>
                    <a:ext uri="{9D8B030D-6E8A-4147-A177-3AD203B41FA5}">
                      <a16:colId xmlns:a16="http://schemas.microsoft.com/office/drawing/2014/main" val="2416568130"/>
                    </a:ext>
                  </a:extLst>
                </a:gridCol>
              </a:tblGrid>
              <a:tr h="0">
                <a:tc>
                  <a:txBody>
                    <a:bodyPr/>
                    <a:lstStyle/>
                    <a:p>
                      <a:pPr algn="ctr" rtl="0" fontAlgn="base"/>
                      <a:r>
                        <a:rPr lang="es-CO" sz="1600" b="1" i="0" dirty="0">
                          <a:solidFill>
                            <a:srgbClr val="FFFFFF"/>
                          </a:solidFill>
                          <a:effectLst/>
                          <a:latin typeface="Arial Narrow" panose="020B0606020202030204" pitchFamily="34" charset="0"/>
                        </a:rPr>
                        <a:t> </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rgbClr val="FFFFFF"/>
                          </a:solidFill>
                          <a:effectLst/>
                          <a:latin typeface="Arial Narrow" panose="020B0606020202030204" pitchFamily="34" charset="0"/>
                        </a:rPr>
                        <a:t>Numero de Diligencias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rgbClr val="FFFFFF"/>
                          </a:solidFill>
                          <a:effectLst/>
                          <a:latin typeface="Arial Narrow" panose="020B0606020202030204" pitchFamily="34" charset="0"/>
                        </a:rPr>
                        <a:t>Inmuebles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rgbClr val="FFFFFF"/>
                          </a:solidFill>
                          <a:effectLst/>
                          <a:latin typeface="Arial Narrow" panose="020B0606020202030204" pitchFamily="34" charset="0"/>
                        </a:rPr>
                        <a:t>Transportes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rgbClr val="FFFFFF"/>
                          </a:solidFill>
                          <a:effectLst/>
                          <a:latin typeface="Arial Narrow" panose="020B0606020202030204" pitchFamily="34" charset="0"/>
                        </a:rPr>
                        <a:t>Semovientes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rgbClr val="FFFFFF"/>
                          </a:solidFill>
                          <a:effectLst/>
                          <a:latin typeface="Arial Narrow" panose="020B0606020202030204" pitchFamily="34" charset="0"/>
                        </a:rPr>
                        <a:t>Sociedades y </a:t>
                      </a:r>
                      <a:r>
                        <a:rPr lang="es-CO" sz="1600" b="1" i="0" dirty="0" err="1">
                          <a:solidFill>
                            <a:srgbClr val="FFFFFF"/>
                          </a:solidFill>
                          <a:effectLst/>
                          <a:latin typeface="Arial Narrow" panose="020B0606020202030204" pitchFamily="34" charset="0"/>
                        </a:rPr>
                        <a:t>Est</a:t>
                      </a:r>
                      <a:r>
                        <a:rPr lang="es-CO" sz="1600" b="1" i="0" dirty="0">
                          <a:solidFill>
                            <a:srgbClr val="FFFFFF"/>
                          </a:solidFill>
                          <a:effectLst/>
                          <a:latin typeface="Arial Narrow" panose="020B0606020202030204" pitchFamily="34" charset="0"/>
                        </a:rPr>
                        <a:t>. de Comercio </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extLst>
                  <a:ext uri="{0D108BD9-81ED-4DB2-BD59-A6C34878D82A}">
                    <a16:rowId xmlns:a16="http://schemas.microsoft.com/office/drawing/2014/main" val="992434337"/>
                  </a:ext>
                </a:extLst>
              </a:tr>
              <a:tr h="322132">
                <a:tc>
                  <a:txBody>
                    <a:bodyPr/>
                    <a:lstStyle/>
                    <a:p>
                      <a:pPr algn="ctr" rtl="0" fontAlgn="base"/>
                      <a:r>
                        <a:rPr lang="es-CO" sz="1600" b="1" i="0" dirty="0">
                          <a:effectLst/>
                          <a:latin typeface="Arial Narrow" panose="020B0606020202030204" pitchFamily="34" charset="0"/>
                        </a:rPr>
                        <a:t>2014-2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59 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777 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24 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20 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2185050884"/>
                  </a:ext>
                </a:extLst>
              </a:tr>
              <a:tr h="310702">
                <a:tc>
                  <a:txBody>
                    <a:bodyPr/>
                    <a:lstStyle/>
                    <a:p>
                      <a:pPr algn="ctr" rtl="0" fontAlgn="base"/>
                      <a:r>
                        <a:rPr lang="es-CO" sz="1600" b="1" i="0">
                          <a:effectLst/>
                          <a:latin typeface="Arial Narrow" panose="020B0606020202030204" pitchFamily="34" charset="0"/>
                        </a:rPr>
                        <a:t>2015 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227 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936 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149 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150 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60 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2540943551"/>
                  </a:ext>
                </a:extLst>
              </a:tr>
              <a:tr h="322132">
                <a:tc>
                  <a:txBody>
                    <a:bodyPr/>
                    <a:lstStyle/>
                    <a:p>
                      <a:pPr algn="ctr" rtl="0" fontAlgn="base"/>
                      <a:r>
                        <a:rPr lang="es-CO" sz="1600" b="1" i="0">
                          <a:effectLst/>
                          <a:latin typeface="Arial Narrow" panose="020B0606020202030204" pitchFamily="34" charset="0"/>
                        </a:rPr>
                        <a:t>2016 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463 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1.057 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243 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1.508 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74 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4009359484"/>
                  </a:ext>
                </a:extLst>
              </a:tr>
              <a:tr h="322132">
                <a:tc>
                  <a:txBody>
                    <a:bodyPr/>
                    <a:lstStyle/>
                    <a:p>
                      <a:pPr algn="ctr" rtl="0" fontAlgn="base"/>
                      <a:r>
                        <a:rPr lang="es-CO" sz="1600" b="1" i="0">
                          <a:effectLst/>
                          <a:latin typeface="Arial Narrow" panose="020B0606020202030204" pitchFamily="34" charset="0"/>
                        </a:rPr>
                        <a:t>2017 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477 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1.283 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331 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4.050 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170 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2699450299"/>
                  </a:ext>
                </a:extLst>
              </a:tr>
              <a:tr h="322132">
                <a:tc>
                  <a:txBody>
                    <a:bodyPr/>
                    <a:lstStyle/>
                    <a:p>
                      <a:pPr algn="ctr" rtl="0" fontAlgn="base"/>
                      <a:r>
                        <a:rPr lang="es-CO" sz="1600" b="1" i="0">
                          <a:effectLst/>
                          <a:latin typeface="Arial Narrow" panose="020B0606020202030204" pitchFamily="34" charset="0"/>
                        </a:rPr>
                        <a:t>2018-1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188 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451 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146 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513 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78 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1749845968"/>
                  </a:ext>
                </a:extLst>
              </a:tr>
              <a:tr h="322132">
                <a:tc>
                  <a:txBody>
                    <a:bodyPr/>
                    <a:lstStyle/>
                    <a:p>
                      <a:pPr algn="ctr" rtl="0" fontAlgn="base"/>
                      <a:r>
                        <a:rPr lang="es-CO" sz="1600" b="1" i="0">
                          <a:effectLst/>
                          <a:latin typeface="Arial Narrow" panose="020B0606020202030204" pitchFamily="34" charset="0"/>
                        </a:rPr>
                        <a:t>Total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1.414 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4.504 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893 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6.221 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402 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1617598163"/>
                  </a:ext>
                </a:extLst>
              </a:tr>
            </a:tbl>
          </a:graphicData>
        </a:graphic>
      </p:graphicFrame>
      <p:pic>
        <p:nvPicPr>
          <p:cNvPr id="12" name="Imagen 11" descr="Logo SAE-01.jpg">
            <a:extLst>
              <a:ext uri="{FF2B5EF4-FFF2-40B4-BE49-F238E27FC236}">
                <a16:creationId xmlns:a16="http://schemas.microsoft.com/office/drawing/2014/main" id="{71ACC5D0-7BE0-406D-AD49-6A7DD2744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31387627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reeform 1">
            <a:extLst>
              <a:ext uri="{FF2B5EF4-FFF2-40B4-BE49-F238E27FC236}">
                <a16:creationId xmlns:a16="http://schemas.microsoft.com/office/drawing/2014/main" id="{0AB885A9-180D-430A-ADA7-6AE54B667546}"/>
              </a:ext>
            </a:extLst>
          </p:cNvPr>
          <p:cNvSpPr>
            <a:spLocks noChangeArrowheads="1"/>
          </p:cNvSpPr>
          <p:nvPr/>
        </p:nvSpPr>
        <p:spPr bwMode="auto">
          <a:xfrm>
            <a:off x="2997200" y="1666875"/>
            <a:ext cx="677863" cy="742950"/>
          </a:xfrm>
          <a:custGeom>
            <a:avLst/>
            <a:gdLst>
              <a:gd name="T0" fmla="*/ 300060 w 2075"/>
              <a:gd name="T1" fmla="*/ 34590 h 2277"/>
              <a:gd name="T2" fmla="*/ 340264 w 2075"/>
              <a:gd name="T3" fmla="*/ 40464 h 2277"/>
              <a:gd name="T4" fmla="*/ 392235 w 2075"/>
              <a:gd name="T5" fmla="*/ 63307 h 2277"/>
              <a:gd name="T6" fmla="*/ 406617 w 2075"/>
              <a:gd name="T7" fmla="*/ 83539 h 2277"/>
              <a:gd name="T8" fmla="*/ 449763 w 2075"/>
              <a:gd name="T9" fmla="*/ 103771 h 2277"/>
              <a:gd name="T10" fmla="*/ 478854 w 2075"/>
              <a:gd name="T11" fmla="*/ 123677 h 2277"/>
              <a:gd name="T12" fmla="*/ 490294 w 2075"/>
              <a:gd name="T13" fmla="*/ 172625 h 2277"/>
              <a:gd name="T14" fmla="*/ 452705 w 2075"/>
              <a:gd name="T15" fmla="*/ 187310 h 2277"/>
              <a:gd name="T16" fmla="*/ 418057 w 2075"/>
              <a:gd name="T17" fmla="*/ 210153 h 2277"/>
              <a:gd name="T18" fmla="*/ 438323 w 2075"/>
              <a:gd name="T19" fmla="*/ 241806 h 2277"/>
              <a:gd name="T20" fmla="*/ 449763 w 2075"/>
              <a:gd name="T21" fmla="*/ 285207 h 2277"/>
              <a:gd name="T22" fmla="*/ 458588 w 2075"/>
              <a:gd name="T23" fmla="*/ 319471 h 2277"/>
              <a:gd name="T24" fmla="*/ 498792 w 2075"/>
              <a:gd name="T25" fmla="*/ 328282 h 2277"/>
              <a:gd name="T26" fmla="*/ 519058 w 2075"/>
              <a:gd name="T27" fmla="*/ 354062 h 2277"/>
              <a:gd name="T28" fmla="*/ 573971 w 2075"/>
              <a:gd name="T29" fmla="*/ 310987 h 2277"/>
              <a:gd name="T30" fmla="*/ 602735 w 2075"/>
              <a:gd name="T31" fmla="*/ 328282 h 2277"/>
              <a:gd name="T32" fmla="*/ 634440 w 2075"/>
              <a:gd name="T33" fmla="*/ 348514 h 2277"/>
              <a:gd name="T34" fmla="*/ 660589 w 2075"/>
              <a:gd name="T35" fmla="*/ 368420 h 2277"/>
              <a:gd name="T36" fmla="*/ 677913 w 2075"/>
              <a:gd name="T37" fmla="*/ 391589 h 2277"/>
              <a:gd name="T38" fmla="*/ 648822 w 2075"/>
              <a:gd name="T39" fmla="*/ 420305 h 2277"/>
              <a:gd name="T40" fmla="*/ 620058 w 2075"/>
              <a:gd name="T41" fmla="*/ 451959 h 2277"/>
              <a:gd name="T42" fmla="*/ 582469 w 2075"/>
              <a:gd name="T43" fmla="*/ 466317 h 2277"/>
              <a:gd name="T44" fmla="*/ 539323 w 2075"/>
              <a:gd name="T45" fmla="*/ 478065 h 2277"/>
              <a:gd name="T46" fmla="*/ 490294 w 2075"/>
              <a:gd name="T47" fmla="*/ 478065 h 2277"/>
              <a:gd name="T48" fmla="*/ 487352 w 2075"/>
              <a:gd name="T49" fmla="*/ 512655 h 2277"/>
              <a:gd name="T50" fmla="*/ 452705 w 2075"/>
              <a:gd name="T51" fmla="*/ 532235 h 2277"/>
              <a:gd name="T52" fmla="*/ 400734 w 2075"/>
              <a:gd name="T53" fmla="*/ 566825 h 2277"/>
              <a:gd name="T54" fmla="*/ 380795 w 2075"/>
              <a:gd name="T55" fmla="*/ 604352 h 2277"/>
              <a:gd name="T56" fmla="*/ 328824 w 2075"/>
              <a:gd name="T57" fmla="*/ 598478 h 2277"/>
              <a:gd name="T58" fmla="*/ 302675 w 2075"/>
              <a:gd name="T59" fmla="*/ 667659 h 2277"/>
              <a:gd name="T60" fmla="*/ 60470 w 2075"/>
              <a:gd name="T61" fmla="*/ 742714 h 2277"/>
              <a:gd name="T62" fmla="*/ 14382 w 2075"/>
              <a:gd name="T63" fmla="*/ 679080 h 2277"/>
              <a:gd name="T64" fmla="*/ 0 w 2075"/>
              <a:gd name="T65" fmla="*/ 610226 h 2277"/>
              <a:gd name="T66" fmla="*/ 17324 w 2075"/>
              <a:gd name="T67" fmla="*/ 541045 h 2277"/>
              <a:gd name="T68" fmla="*/ 34647 w 2075"/>
              <a:gd name="T69" fmla="*/ 483612 h 2277"/>
              <a:gd name="T70" fmla="*/ 63411 w 2075"/>
              <a:gd name="T71" fmla="*/ 405947 h 2277"/>
              <a:gd name="T72" fmla="*/ 103615 w 2075"/>
              <a:gd name="T73" fmla="*/ 374294 h 2277"/>
              <a:gd name="T74" fmla="*/ 112441 w 2075"/>
              <a:gd name="T75" fmla="*/ 319471 h 2277"/>
              <a:gd name="T76" fmla="*/ 89234 w 2075"/>
              <a:gd name="T77" fmla="*/ 290755 h 2277"/>
              <a:gd name="T78" fmla="*/ 46088 w 2075"/>
              <a:gd name="T79" fmla="*/ 256164 h 2277"/>
              <a:gd name="T80" fmla="*/ 22880 w 2075"/>
              <a:gd name="T81" fmla="*/ 204279 h 2277"/>
              <a:gd name="T82" fmla="*/ 43146 w 2075"/>
              <a:gd name="T83" fmla="*/ 172625 h 2277"/>
              <a:gd name="T84" fmla="*/ 74852 w 2075"/>
              <a:gd name="T85" fmla="*/ 140972 h 2277"/>
              <a:gd name="T86" fmla="*/ 109499 w 2075"/>
              <a:gd name="T87" fmla="*/ 112255 h 2277"/>
              <a:gd name="T88" fmla="*/ 129764 w 2075"/>
              <a:gd name="T89" fmla="*/ 69181 h 2277"/>
              <a:gd name="T90" fmla="*/ 147088 w 2075"/>
              <a:gd name="T91" fmla="*/ 37527 h 2277"/>
              <a:gd name="T92" fmla="*/ 190234 w 2075"/>
              <a:gd name="T93" fmla="*/ 14358 h 2277"/>
              <a:gd name="T94" fmla="*/ 242205 w 2075"/>
              <a:gd name="T95" fmla="*/ 0 h 2277"/>
              <a:gd name="T96" fmla="*/ 294176 w 2075"/>
              <a:gd name="T97" fmla="*/ 8484 h 22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075" h="2277">
                <a:moveTo>
                  <a:pt x="900" y="26"/>
                </a:moveTo>
                <a:lnTo>
                  <a:pt x="918" y="106"/>
                </a:lnTo>
                <a:lnTo>
                  <a:pt x="979" y="124"/>
                </a:lnTo>
                <a:lnTo>
                  <a:pt x="1041" y="124"/>
                </a:lnTo>
                <a:lnTo>
                  <a:pt x="1112" y="185"/>
                </a:lnTo>
                <a:lnTo>
                  <a:pt x="1200" y="194"/>
                </a:lnTo>
                <a:lnTo>
                  <a:pt x="1191" y="238"/>
                </a:lnTo>
                <a:lnTo>
                  <a:pt x="1244" y="256"/>
                </a:lnTo>
                <a:lnTo>
                  <a:pt x="1297" y="291"/>
                </a:lnTo>
                <a:lnTo>
                  <a:pt x="1376" y="318"/>
                </a:lnTo>
                <a:lnTo>
                  <a:pt x="1394" y="371"/>
                </a:lnTo>
                <a:lnTo>
                  <a:pt x="1465" y="379"/>
                </a:lnTo>
                <a:lnTo>
                  <a:pt x="1491" y="441"/>
                </a:lnTo>
                <a:lnTo>
                  <a:pt x="1500" y="529"/>
                </a:lnTo>
                <a:lnTo>
                  <a:pt x="1465" y="565"/>
                </a:lnTo>
                <a:lnTo>
                  <a:pt x="1385" y="574"/>
                </a:lnTo>
                <a:lnTo>
                  <a:pt x="1306" y="600"/>
                </a:lnTo>
                <a:lnTo>
                  <a:pt x="1279" y="644"/>
                </a:lnTo>
                <a:lnTo>
                  <a:pt x="1350" y="679"/>
                </a:lnTo>
                <a:lnTo>
                  <a:pt x="1341" y="741"/>
                </a:lnTo>
                <a:lnTo>
                  <a:pt x="1359" y="812"/>
                </a:lnTo>
                <a:lnTo>
                  <a:pt x="1376" y="874"/>
                </a:lnTo>
                <a:lnTo>
                  <a:pt x="1385" y="935"/>
                </a:lnTo>
                <a:lnTo>
                  <a:pt x="1403" y="979"/>
                </a:lnTo>
                <a:lnTo>
                  <a:pt x="1482" y="979"/>
                </a:lnTo>
                <a:lnTo>
                  <a:pt x="1526" y="1006"/>
                </a:lnTo>
                <a:lnTo>
                  <a:pt x="1518" y="1068"/>
                </a:lnTo>
                <a:lnTo>
                  <a:pt x="1588" y="1085"/>
                </a:lnTo>
                <a:lnTo>
                  <a:pt x="1676" y="1050"/>
                </a:lnTo>
                <a:lnTo>
                  <a:pt x="1756" y="953"/>
                </a:lnTo>
                <a:lnTo>
                  <a:pt x="1765" y="1015"/>
                </a:lnTo>
                <a:lnTo>
                  <a:pt x="1844" y="1006"/>
                </a:lnTo>
                <a:lnTo>
                  <a:pt x="1906" y="1032"/>
                </a:lnTo>
                <a:lnTo>
                  <a:pt x="1941" y="1068"/>
                </a:lnTo>
                <a:lnTo>
                  <a:pt x="2012" y="1076"/>
                </a:lnTo>
                <a:lnTo>
                  <a:pt x="2021" y="1129"/>
                </a:lnTo>
                <a:lnTo>
                  <a:pt x="2029" y="1182"/>
                </a:lnTo>
                <a:lnTo>
                  <a:pt x="2074" y="1200"/>
                </a:lnTo>
                <a:lnTo>
                  <a:pt x="2056" y="1253"/>
                </a:lnTo>
                <a:lnTo>
                  <a:pt x="1985" y="1288"/>
                </a:lnTo>
                <a:lnTo>
                  <a:pt x="1932" y="1324"/>
                </a:lnTo>
                <a:lnTo>
                  <a:pt x="1897" y="1385"/>
                </a:lnTo>
                <a:lnTo>
                  <a:pt x="1862" y="1438"/>
                </a:lnTo>
                <a:lnTo>
                  <a:pt x="1782" y="1429"/>
                </a:lnTo>
                <a:lnTo>
                  <a:pt x="1721" y="1456"/>
                </a:lnTo>
                <a:lnTo>
                  <a:pt x="1650" y="1465"/>
                </a:lnTo>
                <a:lnTo>
                  <a:pt x="1571" y="1456"/>
                </a:lnTo>
                <a:lnTo>
                  <a:pt x="1500" y="1465"/>
                </a:lnTo>
                <a:lnTo>
                  <a:pt x="1491" y="1509"/>
                </a:lnTo>
                <a:lnTo>
                  <a:pt x="1491" y="1571"/>
                </a:lnTo>
                <a:lnTo>
                  <a:pt x="1412" y="1579"/>
                </a:lnTo>
                <a:lnTo>
                  <a:pt x="1385" y="1631"/>
                </a:lnTo>
                <a:lnTo>
                  <a:pt x="1323" y="1693"/>
                </a:lnTo>
                <a:lnTo>
                  <a:pt x="1226" y="1737"/>
                </a:lnTo>
                <a:lnTo>
                  <a:pt x="1218" y="1817"/>
                </a:lnTo>
                <a:lnTo>
                  <a:pt x="1165" y="1852"/>
                </a:lnTo>
                <a:lnTo>
                  <a:pt x="1094" y="1817"/>
                </a:lnTo>
                <a:lnTo>
                  <a:pt x="1006" y="1834"/>
                </a:lnTo>
                <a:lnTo>
                  <a:pt x="970" y="1949"/>
                </a:lnTo>
                <a:lnTo>
                  <a:pt x="926" y="2046"/>
                </a:lnTo>
                <a:lnTo>
                  <a:pt x="803" y="2249"/>
                </a:lnTo>
                <a:lnTo>
                  <a:pt x="185" y="2276"/>
                </a:lnTo>
                <a:lnTo>
                  <a:pt x="132" y="2187"/>
                </a:lnTo>
                <a:lnTo>
                  <a:pt x="44" y="2081"/>
                </a:lnTo>
                <a:lnTo>
                  <a:pt x="26" y="2002"/>
                </a:lnTo>
                <a:lnTo>
                  <a:pt x="0" y="1870"/>
                </a:lnTo>
                <a:lnTo>
                  <a:pt x="17" y="1764"/>
                </a:lnTo>
                <a:lnTo>
                  <a:pt x="53" y="1658"/>
                </a:lnTo>
                <a:lnTo>
                  <a:pt x="106" y="1571"/>
                </a:lnTo>
                <a:lnTo>
                  <a:pt x="106" y="1482"/>
                </a:lnTo>
                <a:lnTo>
                  <a:pt x="123" y="1376"/>
                </a:lnTo>
                <a:lnTo>
                  <a:pt x="194" y="1244"/>
                </a:lnTo>
                <a:lnTo>
                  <a:pt x="256" y="1191"/>
                </a:lnTo>
                <a:lnTo>
                  <a:pt x="317" y="1147"/>
                </a:lnTo>
                <a:lnTo>
                  <a:pt x="335" y="1076"/>
                </a:lnTo>
                <a:lnTo>
                  <a:pt x="344" y="979"/>
                </a:lnTo>
                <a:lnTo>
                  <a:pt x="335" y="926"/>
                </a:lnTo>
                <a:lnTo>
                  <a:pt x="273" y="891"/>
                </a:lnTo>
                <a:lnTo>
                  <a:pt x="194" y="847"/>
                </a:lnTo>
                <a:lnTo>
                  <a:pt x="141" y="785"/>
                </a:lnTo>
                <a:lnTo>
                  <a:pt x="114" y="706"/>
                </a:lnTo>
                <a:lnTo>
                  <a:pt x="70" y="626"/>
                </a:lnTo>
                <a:lnTo>
                  <a:pt x="123" y="591"/>
                </a:lnTo>
                <a:lnTo>
                  <a:pt x="132" y="529"/>
                </a:lnTo>
                <a:lnTo>
                  <a:pt x="203" y="494"/>
                </a:lnTo>
                <a:lnTo>
                  <a:pt x="229" y="432"/>
                </a:lnTo>
                <a:lnTo>
                  <a:pt x="264" y="397"/>
                </a:lnTo>
                <a:lnTo>
                  <a:pt x="335" y="344"/>
                </a:lnTo>
                <a:lnTo>
                  <a:pt x="326" y="265"/>
                </a:lnTo>
                <a:lnTo>
                  <a:pt x="397" y="212"/>
                </a:lnTo>
                <a:lnTo>
                  <a:pt x="441" y="176"/>
                </a:lnTo>
                <a:lnTo>
                  <a:pt x="450" y="115"/>
                </a:lnTo>
                <a:lnTo>
                  <a:pt x="520" y="71"/>
                </a:lnTo>
                <a:lnTo>
                  <a:pt x="582" y="44"/>
                </a:lnTo>
                <a:lnTo>
                  <a:pt x="644" y="26"/>
                </a:lnTo>
                <a:lnTo>
                  <a:pt x="741" y="0"/>
                </a:lnTo>
                <a:lnTo>
                  <a:pt x="829" y="9"/>
                </a:lnTo>
                <a:lnTo>
                  <a:pt x="900" y="26"/>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23</a:t>
            </a:r>
          </a:p>
        </p:txBody>
      </p:sp>
      <p:sp>
        <p:nvSpPr>
          <p:cNvPr id="7171" name="Freeform 2">
            <a:extLst>
              <a:ext uri="{FF2B5EF4-FFF2-40B4-BE49-F238E27FC236}">
                <a16:creationId xmlns:a16="http://schemas.microsoft.com/office/drawing/2014/main" id="{80824079-3720-43D7-B520-483B6897ECF8}"/>
              </a:ext>
            </a:extLst>
          </p:cNvPr>
          <p:cNvSpPr>
            <a:spLocks noChangeArrowheads="1"/>
          </p:cNvSpPr>
          <p:nvPr/>
        </p:nvSpPr>
        <p:spPr bwMode="auto">
          <a:xfrm>
            <a:off x="2755900" y="1871663"/>
            <a:ext cx="1274763" cy="1208087"/>
          </a:xfrm>
          <a:custGeom>
            <a:avLst/>
            <a:gdLst>
              <a:gd name="T0" fmla="*/ 1274073 w 3902"/>
              <a:gd name="T1" fmla="*/ 619762 h 3698"/>
              <a:gd name="T2" fmla="*/ 1213652 w 3902"/>
              <a:gd name="T3" fmla="*/ 677262 h 3698"/>
              <a:gd name="T4" fmla="*/ 1141473 w 3902"/>
              <a:gd name="T5" fmla="*/ 737703 h 3698"/>
              <a:gd name="T6" fmla="*/ 1072234 w 3902"/>
              <a:gd name="T7" fmla="*/ 789649 h 3698"/>
              <a:gd name="T8" fmla="*/ 1057863 w 3902"/>
              <a:gd name="T9" fmla="*/ 870346 h 3698"/>
              <a:gd name="T10" fmla="*/ 994502 w 3902"/>
              <a:gd name="T11" fmla="*/ 956923 h 3698"/>
              <a:gd name="T12" fmla="*/ 1011812 w 3902"/>
              <a:gd name="T13" fmla="*/ 1014423 h 3698"/>
              <a:gd name="T14" fmla="*/ 1000381 w 3902"/>
              <a:gd name="T15" fmla="*/ 1095120 h 3698"/>
              <a:gd name="T16" fmla="*/ 913832 w 3902"/>
              <a:gd name="T17" fmla="*/ 1106881 h 3698"/>
              <a:gd name="T18" fmla="*/ 812912 w 3902"/>
              <a:gd name="T19" fmla="*/ 1135631 h 3698"/>
              <a:gd name="T20" fmla="*/ 746612 w 3902"/>
              <a:gd name="T21" fmla="*/ 1207833 h 3698"/>
              <a:gd name="T22" fmla="*/ 671820 w 3902"/>
              <a:gd name="T23" fmla="*/ 1129750 h 3698"/>
              <a:gd name="T24" fmla="*/ 611072 w 3902"/>
              <a:gd name="T25" fmla="*/ 1138572 h 3698"/>
              <a:gd name="T26" fmla="*/ 559142 w 3902"/>
              <a:gd name="T27" fmla="*/ 1184637 h 3698"/>
              <a:gd name="T28" fmla="*/ 472919 w 3902"/>
              <a:gd name="T29" fmla="*/ 1207833 h 3698"/>
              <a:gd name="T30" fmla="*/ 423929 w 3902"/>
              <a:gd name="T31" fmla="*/ 1150006 h 3698"/>
              <a:gd name="T32" fmla="*/ 412171 w 3902"/>
              <a:gd name="T33" fmla="*/ 1057875 h 3698"/>
              <a:gd name="T34" fmla="*/ 357629 w 3902"/>
              <a:gd name="T35" fmla="*/ 1000048 h 3698"/>
              <a:gd name="T36" fmla="*/ 271079 w 3902"/>
              <a:gd name="T37" fmla="*/ 965417 h 3698"/>
              <a:gd name="T38" fmla="*/ 170160 w 3902"/>
              <a:gd name="T39" fmla="*/ 939607 h 3698"/>
              <a:gd name="T40" fmla="*/ 155789 w 3902"/>
              <a:gd name="T41" fmla="*/ 861851 h 3698"/>
              <a:gd name="T42" fmla="*/ 92428 w 3902"/>
              <a:gd name="T43" fmla="*/ 804024 h 3698"/>
              <a:gd name="T44" fmla="*/ 115290 w 3902"/>
              <a:gd name="T45" fmla="*/ 729209 h 3698"/>
              <a:gd name="T46" fmla="*/ 167220 w 3902"/>
              <a:gd name="T47" fmla="*/ 662887 h 3698"/>
              <a:gd name="T48" fmla="*/ 250830 w 3902"/>
              <a:gd name="T49" fmla="*/ 628256 h 3698"/>
              <a:gd name="T50" fmla="*/ 181591 w 3902"/>
              <a:gd name="T51" fmla="*/ 556054 h 3698"/>
              <a:gd name="T52" fmla="*/ 14697 w 3902"/>
              <a:gd name="T53" fmla="*/ 371792 h 3698"/>
              <a:gd name="T54" fmla="*/ 69240 w 3902"/>
              <a:gd name="T55" fmla="*/ 302857 h 3698"/>
              <a:gd name="T56" fmla="*/ 115290 w 3902"/>
              <a:gd name="T57" fmla="*/ 348596 h 3698"/>
              <a:gd name="T58" fmla="*/ 144358 w 3902"/>
              <a:gd name="T59" fmla="*/ 253851 h 3698"/>
              <a:gd name="T60" fmla="*/ 115290 w 3902"/>
              <a:gd name="T61" fmla="*/ 147018 h 3698"/>
              <a:gd name="T62" fmla="*/ 103859 w 3902"/>
              <a:gd name="T63" fmla="*/ 89518 h 3698"/>
              <a:gd name="T64" fmla="*/ 181591 w 3902"/>
              <a:gd name="T65" fmla="*/ 54887 h 3698"/>
              <a:gd name="T66" fmla="*/ 265201 w 3902"/>
              <a:gd name="T67" fmla="*/ 0 h 3698"/>
              <a:gd name="T68" fmla="*/ 331501 w 3902"/>
              <a:gd name="T69" fmla="*/ 86577 h 3698"/>
              <a:gd name="T70" fmla="*/ 345871 w 3902"/>
              <a:gd name="T71" fmla="*/ 170214 h 3698"/>
              <a:gd name="T72" fmla="*/ 276958 w 3902"/>
              <a:gd name="T73" fmla="*/ 279661 h 3698"/>
              <a:gd name="T74" fmla="*/ 242338 w 3902"/>
              <a:gd name="T75" fmla="*/ 406423 h 3698"/>
              <a:gd name="T76" fmla="*/ 302760 w 3902"/>
              <a:gd name="T77" fmla="*/ 539065 h 3698"/>
              <a:gd name="T78" fmla="*/ 570900 w 3902"/>
              <a:gd name="T79" fmla="*/ 394661 h 3698"/>
              <a:gd name="T80" fmla="*/ 642752 w 3902"/>
              <a:gd name="T81" fmla="*/ 362971 h 3698"/>
              <a:gd name="T82" fmla="*/ 729302 w 3902"/>
              <a:gd name="T83" fmla="*/ 308737 h 3698"/>
              <a:gd name="T84" fmla="*/ 781231 w 3902"/>
              <a:gd name="T85" fmla="*/ 274107 h 3698"/>
              <a:gd name="T86" fmla="*/ 861902 w 3902"/>
              <a:gd name="T87" fmla="*/ 247970 h 3698"/>
              <a:gd name="T88" fmla="*/ 956943 w 3902"/>
              <a:gd name="T89" fmla="*/ 259732 h 3698"/>
              <a:gd name="T90" fmla="*/ 1005933 w 3902"/>
              <a:gd name="T91" fmla="*/ 354476 h 3698"/>
              <a:gd name="T92" fmla="*/ 997442 w 3902"/>
              <a:gd name="T93" fmla="*/ 411977 h 3698"/>
              <a:gd name="T94" fmla="*/ 997442 w 3902"/>
              <a:gd name="T95" fmla="*/ 492673 h 3698"/>
              <a:gd name="T96" fmla="*/ 1054924 w 3902"/>
              <a:gd name="T97" fmla="*/ 484179 h 3698"/>
              <a:gd name="T98" fmla="*/ 1060802 w 3902"/>
              <a:gd name="T99" fmla="*/ 524364 h 3698"/>
              <a:gd name="T100" fmla="*/ 1081052 w 3902"/>
              <a:gd name="T101" fmla="*/ 602446 h 3698"/>
              <a:gd name="T102" fmla="*/ 1225083 w 3902"/>
              <a:gd name="T103" fmla="*/ 553441 h 36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02" h="3698">
                <a:moveTo>
                  <a:pt x="3822" y="1694"/>
                </a:moveTo>
                <a:lnTo>
                  <a:pt x="3822" y="1773"/>
                </a:lnTo>
                <a:lnTo>
                  <a:pt x="3857" y="1844"/>
                </a:lnTo>
                <a:lnTo>
                  <a:pt x="3901" y="1897"/>
                </a:lnTo>
                <a:lnTo>
                  <a:pt x="3875" y="1950"/>
                </a:lnTo>
                <a:lnTo>
                  <a:pt x="3822" y="2002"/>
                </a:lnTo>
                <a:lnTo>
                  <a:pt x="3733" y="2020"/>
                </a:lnTo>
                <a:lnTo>
                  <a:pt x="3716" y="2073"/>
                </a:lnTo>
                <a:lnTo>
                  <a:pt x="3654" y="2100"/>
                </a:lnTo>
                <a:lnTo>
                  <a:pt x="3619" y="2179"/>
                </a:lnTo>
                <a:lnTo>
                  <a:pt x="3575" y="2241"/>
                </a:lnTo>
                <a:lnTo>
                  <a:pt x="3495" y="2258"/>
                </a:lnTo>
                <a:lnTo>
                  <a:pt x="3433" y="2294"/>
                </a:lnTo>
                <a:lnTo>
                  <a:pt x="3407" y="2355"/>
                </a:lnTo>
                <a:lnTo>
                  <a:pt x="3319" y="2373"/>
                </a:lnTo>
                <a:lnTo>
                  <a:pt x="3283" y="2417"/>
                </a:lnTo>
                <a:lnTo>
                  <a:pt x="3266" y="2479"/>
                </a:lnTo>
                <a:lnTo>
                  <a:pt x="3274" y="2558"/>
                </a:lnTo>
                <a:lnTo>
                  <a:pt x="3292" y="2620"/>
                </a:lnTo>
                <a:lnTo>
                  <a:pt x="3239" y="2664"/>
                </a:lnTo>
                <a:lnTo>
                  <a:pt x="3204" y="2726"/>
                </a:lnTo>
                <a:lnTo>
                  <a:pt x="3124" y="2797"/>
                </a:lnTo>
                <a:lnTo>
                  <a:pt x="3063" y="2876"/>
                </a:lnTo>
                <a:lnTo>
                  <a:pt x="3045" y="2929"/>
                </a:lnTo>
                <a:lnTo>
                  <a:pt x="3080" y="2991"/>
                </a:lnTo>
                <a:lnTo>
                  <a:pt x="3124" y="3000"/>
                </a:lnTo>
                <a:lnTo>
                  <a:pt x="3124" y="3061"/>
                </a:lnTo>
                <a:lnTo>
                  <a:pt x="3098" y="3105"/>
                </a:lnTo>
                <a:lnTo>
                  <a:pt x="3071" y="3158"/>
                </a:lnTo>
                <a:lnTo>
                  <a:pt x="3036" y="3211"/>
                </a:lnTo>
                <a:lnTo>
                  <a:pt x="3045" y="3282"/>
                </a:lnTo>
                <a:lnTo>
                  <a:pt x="3063" y="3352"/>
                </a:lnTo>
                <a:lnTo>
                  <a:pt x="2992" y="3335"/>
                </a:lnTo>
                <a:lnTo>
                  <a:pt x="2930" y="3352"/>
                </a:lnTo>
                <a:lnTo>
                  <a:pt x="2877" y="3414"/>
                </a:lnTo>
                <a:lnTo>
                  <a:pt x="2798" y="3388"/>
                </a:lnTo>
                <a:lnTo>
                  <a:pt x="2719" y="3370"/>
                </a:lnTo>
                <a:lnTo>
                  <a:pt x="2648" y="3397"/>
                </a:lnTo>
                <a:lnTo>
                  <a:pt x="2560" y="3450"/>
                </a:lnTo>
                <a:lnTo>
                  <a:pt x="2489" y="3476"/>
                </a:lnTo>
                <a:lnTo>
                  <a:pt x="2489" y="3529"/>
                </a:lnTo>
                <a:lnTo>
                  <a:pt x="2445" y="3591"/>
                </a:lnTo>
                <a:lnTo>
                  <a:pt x="2330" y="3635"/>
                </a:lnTo>
                <a:lnTo>
                  <a:pt x="2286" y="3697"/>
                </a:lnTo>
                <a:lnTo>
                  <a:pt x="2215" y="3661"/>
                </a:lnTo>
                <a:lnTo>
                  <a:pt x="2163" y="3511"/>
                </a:lnTo>
                <a:lnTo>
                  <a:pt x="2110" y="3432"/>
                </a:lnTo>
                <a:lnTo>
                  <a:pt x="2057" y="3458"/>
                </a:lnTo>
                <a:lnTo>
                  <a:pt x="1986" y="3485"/>
                </a:lnTo>
                <a:lnTo>
                  <a:pt x="1942" y="3432"/>
                </a:lnTo>
                <a:lnTo>
                  <a:pt x="1854" y="3414"/>
                </a:lnTo>
                <a:lnTo>
                  <a:pt x="1871" y="3485"/>
                </a:lnTo>
                <a:lnTo>
                  <a:pt x="1889" y="3573"/>
                </a:lnTo>
                <a:lnTo>
                  <a:pt x="1836" y="3635"/>
                </a:lnTo>
                <a:lnTo>
                  <a:pt x="1774" y="3617"/>
                </a:lnTo>
                <a:lnTo>
                  <a:pt x="1712" y="3626"/>
                </a:lnTo>
                <a:lnTo>
                  <a:pt x="1660" y="3661"/>
                </a:lnTo>
                <a:lnTo>
                  <a:pt x="1624" y="3688"/>
                </a:lnTo>
                <a:lnTo>
                  <a:pt x="1554" y="3697"/>
                </a:lnTo>
                <a:lnTo>
                  <a:pt x="1448" y="3697"/>
                </a:lnTo>
                <a:lnTo>
                  <a:pt x="1377" y="3661"/>
                </a:lnTo>
                <a:lnTo>
                  <a:pt x="1368" y="3617"/>
                </a:lnTo>
                <a:lnTo>
                  <a:pt x="1333" y="3582"/>
                </a:lnTo>
                <a:lnTo>
                  <a:pt x="1298" y="3520"/>
                </a:lnTo>
                <a:lnTo>
                  <a:pt x="1307" y="3450"/>
                </a:lnTo>
                <a:lnTo>
                  <a:pt x="1271" y="3397"/>
                </a:lnTo>
                <a:lnTo>
                  <a:pt x="1227" y="3326"/>
                </a:lnTo>
                <a:lnTo>
                  <a:pt x="1262" y="3238"/>
                </a:lnTo>
                <a:lnTo>
                  <a:pt x="1271" y="3176"/>
                </a:lnTo>
                <a:lnTo>
                  <a:pt x="1245" y="3123"/>
                </a:lnTo>
                <a:lnTo>
                  <a:pt x="1139" y="3132"/>
                </a:lnTo>
                <a:lnTo>
                  <a:pt x="1095" y="3061"/>
                </a:lnTo>
                <a:lnTo>
                  <a:pt x="1104" y="2973"/>
                </a:lnTo>
                <a:lnTo>
                  <a:pt x="1077" y="2920"/>
                </a:lnTo>
                <a:lnTo>
                  <a:pt x="971" y="2929"/>
                </a:lnTo>
                <a:lnTo>
                  <a:pt x="830" y="2955"/>
                </a:lnTo>
                <a:lnTo>
                  <a:pt x="733" y="2973"/>
                </a:lnTo>
                <a:lnTo>
                  <a:pt x="627" y="2982"/>
                </a:lnTo>
                <a:lnTo>
                  <a:pt x="548" y="2947"/>
                </a:lnTo>
                <a:lnTo>
                  <a:pt x="521" y="2876"/>
                </a:lnTo>
                <a:lnTo>
                  <a:pt x="459" y="2841"/>
                </a:lnTo>
                <a:lnTo>
                  <a:pt x="451" y="2779"/>
                </a:lnTo>
                <a:lnTo>
                  <a:pt x="451" y="2708"/>
                </a:lnTo>
                <a:lnTo>
                  <a:pt x="477" y="2638"/>
                </a:lnTo>
                <a:lnTo>
                  <a:pt x="424" y="2602"/>
                </a:lnTo>
                <a:lnTo>
                  <a:pt x="362" y="2550"/>
                </a:lnTo>
                <a:lnTo>
                  <a:pt x="336" y="2488"/>
                </a:lnTo>
                <a:lnTo>
                  <a:pt x="283" y="2461"/>
                </a:lnTo>
                <a:lnTo>
                  <a:pt x="274" y="2391"/>
                </a:lnTo>
                <a:lnTo>
                  <a:pt x="221" y="2338"/>
                </a:lnTo>
                <a:lnTo>
                  <a:pt x="221" y="2285"/>
                </a:lnTo>
                <a:lnTo>
                  <a:pt x="353" y="2232"/>
                </a:lnTo>
                <a:lnTo>
                  <a:pt x="415" y="2197"/>
                </a:lnTo>
                <a:lnTo>
                  <a:pt x="406" y="2126"/>
                </a:lnTo>
                <a:lnTo>
                  <a:pt x="398" y="2055"/>
                </a:lnTo>
                <a:lnTo>
                  <a:pt x="512" y="2029"/>
                </a:lnTo>
                <a:lnTo>
                  <a:pt x="592" y="2047"/>
                </a:lnTo>
                <a:lnTo>
                  <a:pt x="662" y="2064"/>
                </a:lnTo>
                <a:lnTo>
                  <a:pt x="733" y="2055"/>
                </a:lnTo>
                <a:lnTo>
                  <a:pt x="768" y="1923"/>
                </a:lnTo>
                <a:lnTo>
                  <a:pt x="751" y="1835"/>
                </a:lnTo>
                <a:lnTo>
                  <a:pt x="715" y="1764"/>
                </a:lnTo>
                <a:lnTo>
                  <a:pt x="645" y="1711"/>
                </a:lnTo>
                <a:lnTo>
                  <a:pt x="556" y="1702"/>
                </a:lnTo>
                <a:lnTo>
                  <a:pt x="371" y="1482"/>
                </a:lnTo>
                <a:lnTo>
                  <a:pt x="62" y="1252"/>
                </a:lnTo>
                <a:lnTo>
                  <a:pt x="0" y="1173"/>
                </a:lnTo>
                <a:lnTo>
                  <a:pt x="45" y="1138"/>
                </a:lnTo>
                <a:lnTo>
                  <a:pt x="106" y="1094"/>
                </a:lnTo>
                <a:lnTo>
                  <a:pt x="124" y="1014"/>
                </a:lnTo>
                <a:lnTo>
                  <a:pt x="133" y="953"/>
                </a:lnTo>
                <a:lnTo>
                  <a:pt x="212" y="927"/>
                </a:lnTo>
                <a:lnTo>
                  <a:pt x="248" y="970"/>
                </a:lnTo>
                <a:lnTo>
                  <a:pt x="239" y="1014"/>
                </a:lnTo>
                <a:lnTo>
                  <a:pt x="256" y="1049"/>
                </a:lnTo>
                <a:lnTo>
                  <a:pt x="353" y="1067"/>
                </a:lnTo>
                <a:lnTo>
                  <a:pt x="433" y="1041"/>
                </a:lnTo>
                <a:lnTo>
                  <a:pt x="459" y="953"/>
                </a:lnTo>
                <a:lnTo>
                  <a:pt x="442" y="848"/>
                </a:lnTo>
                <a:lnTo>
                  <a:pt x="442" y="777"/>
                </a:lnTo>
                <a:lnTo>
                  <a:pt x="406" y="706"/>
                </a:lnTo>
                <a:lnTo>
                  <a:pt x="415" y="627"/>
                </a:lnTo>
                <a:lnTo>
                  <a:pt x="433" y="539"/>
                </a:lnTo>
                <a:lnTo>
                  <a:pt x="353" y="450"/>
                </a:lnTo>
                <a:lnTo>
                  <a:pt x="283" y="415"/>
                </a:lnTo>
                <a:lnTo>
                  <a:pt x="203" y="345"/>
                </a:lnTo>
                <a:lnTo>
                  <a:pt x="248" y="292"/>
                </a:lnTo>
                <a:lnTo>
                  <a:pt x="318" y="274"/>
                </a:lnTo>
                <a:lnTo>
                  <a:pt x="433" y="256"/>
                </a:lnTo>
                <a:lnTo>
                  <a:pt x="486" y="265"/>
                </a:lnTo>
                <a:lnTo>
                  <a:pt x="503" y="212"/>
                </a:lnTo>
                <a:lnTo>
                  <a:pt x="556" y="168"/>
                </a:lnTo>
                <a:lnTo>
                  <a:pt x="636" y="115"/>
                </a:lnTo>
                <a:lnTo>
                  <a:pt x="698" y="71"/>
                </a:lnTo>
                <a:lnTo>
                  <a:pt x="759" y="36"/>
                </a:lnTo>
                <a:lnTo>
                  <a:pt x="812" y="0"/>
                </a:lnTo>
                <a:lnTo>
                  <a:pt x="856" y="80"/>
                </a:lnTo>
                <a:lnTo>
                  <a:pt x="883" y="159"/>
                </a:lnTo>
                <a:lnTo>
                  <a:pt x="936" y="221"/>
                </a:lnTo>
                <a:lnTo>
                  <a:pt x="1015" y="265"/>
                </a:lnTo>
                <a:lnTo>
                  <a:pt x="1077" y="300"/>
                </a:lnTo>
                <a:lnTo>
                  <a:pt x="1086" y="353"/>
                </a:lnTo>
                <a:lnTo>
                  <a:pt x="1077" y="450"/>
                </a:lnTo>
                <a:lnTo>
                  <a:pt x="1059" y="521"/>
                </a:lnTo>
                <a:lnTo>
                  <a:pt x="998" y="565"/>
                </a:lnTo>
                <a:lnTo>
                  <a:pt x="936" y="618"/>
                </a:lnTo>
                <a:lnTo>
                  <a:pt x="865" y="750"/>
                </a:lnTo>
                <a:lnTo>
                  <a:pt x="848" y="856"/>
                </a:lnTo>
                <a:lnTo>
                  <a:pt x="848" y="945"/>
                </a:lnTo>
                <a:lnTo>
                  <a:pt x="795" y="1032"/>
                </a:lnTo>
                <a:lnTo>
                  <a:pt x="759" y="1138"/>
                </a:lnTo>
                <a:lnTo>
                  <a:pt x="742" y="1244"/>
                </a:lnTo>
                <a:lnTo>
                  <a:pt x="768" y="1376"/>
                </a:lnTo>
                <a:lnTo>
                  <a:pt x="786" y="1455"/>
                </a:lnTo>
                <a:lnTo>
                  <a:pt x="874" y="1561"/>
                </a:lnTo>
                <a:lnTo>
                  <a:pt x="927" y="1650"/>
                </a:lnTo>
                <a:lnTo>
                  <a:pt x="1545" y="1623"/>
                </a:lnTo>
                <a:lnTo>
                  <a:pt x="1668" y="1420"/>
                </a:lnTo>
                <a:lnTo>
                  <a:pt x="1712" y="1323"/>
                </a:lnTo>
                <a:lnTo>
                  <a:pt x="1748" y="1208"/>
                </a:lnTo>
                <a:lnTo>
                  <a:pt x="1836" y="1191"/>
                </a:lnTo>
                <a:lnTo>
                  <a:pt x="1907" y="1226"/>
                </a:lnTo>
                <a:lnTo>
                  <a:pt x="1960" y="1191"/>
                </a:lnTo>
                <a:lnTo>
                  <a:pt x="1968" y="1111"/>
                </a:lnTo>
                <a:lnTo>
                  <a:pt x="2065" y="1067"/>
                </a:lnTo>
                <a:lnTo>
                  <a:pt x="2127" y="1005"/>
                </a:lnTo>
                <a:lnTo>
                  <a:pt x="2154" y="953"/>
                </a:lnTo>
                <a:lnTo>
                  <a:pt x="2233" y="945"/>
                </a:lnTo>
                <a:lnTo>
                  <a:pt x="2233" y="883"/>
                </a:lnTo>
                <a:lnTo>
                  <a:pt x="2242" y="839"/>
                </a:lnTo>
                <a:lnTo>
                  <a:pt x="2313" y="830"/>
                </a:lnTo>
                <a:lnTo>
                  <a:pt x="2392" y="839"/>
                </a:lnTo>
                <a:lnTo>
                  <a:pt x="2463" y="830"/>
                </a:lnTo>
                <a:lnTo>
                  <a:pt x="2524" y="803"/>
                </a:lnTo>
                <a:lnTo>
                  <a:pt x="2604" y="812"/>
                </a:lnTo>
                <a:lnTo>
                  <a:pt x="2639" y="759"/>
                </a:lnTo>
                <a:lnTo>
                  <a:pt x="2674" y="698"/>
                </a:lnTo>
                <a:lnTo>
                  <a:pt x="2727" y="662"/>
                </a:lnTo>
                <a:lnTo>
                  <a:pt x="2842" y="750"/>
                </a:lnTo>
                <a:lnTo>
                  <a:pt x="2930" y="795"/>
                </a:lnTo>
                <a:lnTo>
                  <a:pt x="3010" y="856"/>
                </a:lnTo>
                <a:lnTo>
                  <a:pt x="3071" y="927"/>
                </a:lnTo>
                <a:lnTo>
                  <a:pt x="3089" y="997"/>
                </a:lnTo>
                <a:lnTo>
                  <a:pt x="3080" y="1085"/>
                </a:lnTo>
                <a:lnTo>
                  <a:pt x="3124" y="1120"/>
                </a:lnTo>
                <a:lnTo>
                  <a:pt x="3177" y="1164"/>
                </a:lnTo>
                <a:lnTo>
                  <a:pt x="3142" y="1235"/>
                </a:lnTo>
                <a:lnTo>
                  <a:pt x="3054" y="1261"/>
                </a:lnTo>
                <a:lnTo>
                  <a:pt x="3054" y="1323"/>
                </a:lnTo>
                <a:lnTo>
                  <a:pt x="3036" y="1376"/>
                </a:lnTo>
                <a:lnTo>
                  <a:pt x="3027" y="1447"/>
                </a:lnTo>
                <a:lnTo>
                  <a:pt x="3054" y="1508"/>
                </a:lnTo>
                <a:lnTo>
                  <a:pt x="3089" y="1544"/>
                </a:lnTo>
                <a:lnTo>
                  <a:pt x="3151" y="1588"/>
                </a:lnTo>
                <a:lnTo>
                  <a:pt x="3204" y="1552"/>
                </a:lnTo>
                <a:lnTo>
                  <a:pt x="3230" y="1482"/>
                </a:lnTo>
                <a:lnTo>
                  <a:pt x="3257" y="1429"/>
                </a:lnTo>
                <a:lnTo>
                  <a:pt x="3319" y="1499"/>
                </a:lnTo>
                <a:lnTo>
                  <a:pt x="3310" y="1544"/>
                </a:lnTo>
                <a:lnTo>
                  <a:pt x="3248" y="1605"/>
                </a:lnTo>
                <a:lnTo>
                  <a:pt x="3283" y="1667"/>
                </a:lnTo>
                <a:lnTo>
                  <a:pt x="3257" y="1720"/>
                </a:lnTo>
                <a:lnTo>
                  <a:pt x="3274" y="1791"/>
                </a:lnTo>
                <a:lnTo>
                  <a:pt x="3310" y="1844"/>
                </a:lnTo>
                <a:lnTo>
                  <a:pt x="3310" y="1923"/>
                </a:lnTo>
                <a:lnTo>
                  <a:pt x="3372" y="1950"/>
                </a:lnTo>
                <a:lnTo>
                  <a:pt x="3451" y="1950"/>
                </a:lnTo>
                <a:lnTo>
                  <a:pt x="3751" y="1694"/>
                </a:lnTo>
                <a:lnTo>
                  <a:pt x="3804" y="1614"/>
                </a:lnTo>
                <a:lnTo>
                  <a:pt x="3822" y="1694"/>
                </a:lnTo>
              </a:path>
            </a:pathLst>
          </a:custGeom>
          <a:solidFill>
            <a:schemeClr val="tx2">
              <a:lumMod val="50000"/>
            </a:schemeClr>
          </a:solidFill>
          <a:ln w="9525">
            <a:solidFill>
              <a:schemeClr val="tx1"/>
            </a:solidFill>
            <a:round/>
            <a:headEnd/>
            <a:tailEnd/>
          </a:ln>
        </p:spPr>
        <p:txBody>
          <a:bodyPr wrap="none" anchor="ctr"/>
          <a:lstStyle/>
          <a:p>
            <a:pPr>
              <a:defRPr/>
            </a:pPr>
            <a:r>
              <a:rPr lang="es-CO" dirty="0"/>
              <a:t>     </a:t>
            </a:r>
            <a:r>
              <a:rPr lang="es-CO" dirty="0">
                <a:solidFill>
                  <a:schemeClr val="bg1"/>
                </a:solidFill>
              </a:rPr>
              <a:t> 199</a:t>
            </a:r>
          </a:p>
        </p:txBody>
      </p:sp>
      <p:sp>
        <p:nvSpPr>
          <p:cNvPr id="7172" name="Freeform 3">
            <a:extLst>
              <a:ext uri="{FF2B5EF4-FFF2-40B4-BE49-F238E27FC236}">
                <a16:creationId xmlns:a16="http://schemas.microsoft.com/office/drawing/2014/main" id="{94A00992-B3CA-4881-9154-4A0BD44A3733}"/>
              </a:ext>
            </a:extLst>
          </p:cNvPr>
          <p:cNvSpPr>
            <a:spLocks noChangeArrowheads="1"/>
          </p:cNvSpPr>
          <p:nvPr/>
        </p:nvSpPr>
        <p:spPr bwMode="auto">
          <a:xfrm>
            <a:off x="3279775" y="3351213"/>
            <a:ext cx="195263" cy="236537"/>
          </a:xfrm>
          <a:custGeom>
            <a:avLst/>
            <a:gdLst>
              <a:gd name="T0" fmla="*/ 178244 w 601"/>
              <a:gd name="T1" fmla="*/ 0 h 724"/>
              <a:gd name="T2" fmla="*/ 152175 w 601"/>
              <a:gd name="T3" fmla="*/ 14352 h 724"/>
              <a:gd name="T4" fmla="*/ 129365 w 601"/>
              <a:gd name="T5" fmla="*/ 8481 h 724"/>
              <a:gd name="T6" fmla="*/ 103297 w 601"/>
              <a:gd name="T7" fmla="*/ 2936 h 724"/>
              <a:gd name="T8" fmla="*/ 74621 w 601"/>
              <a:gd name="T9" fmla="*/ 5871 h 724"/>
              <a:gd name="T10" fmla="*/ 51485 w 601"/>
              <a:gd name="T11" fmla="*/ 8481 h 724"/>
              <a:gd name="T12" fmla="*/ 57351 w 601"/>
              <a:gd name="T13" fmla="*/ 20224 h 724"/>
              <a:gd name="T14" fmla="*/ 28675 w 601"/>
              <a:gd name="T15" fmla="*/ 31640 h 724"/>
              <a:gd name="T16" fmla="*/ 11405 w 601"/>
              <a:gd name="T17" fmla="*/ 34576 h 724"/>
              <a:gd name="T18" fmla="*/ 0 w 601"/>
              <a:gd name="T19" fmla="*/ 48928 h 724"/>
              <a:gd name="T20" fmla="*/ 5540 w 601"/>
              <a:gd name="T21" fmla="*/ 71761 h 724"/>
              <a:gd name="T22" fmla="*/ 8472 w 601"/>
              <a:gd name="T23" fmla="*/ 94921 h 724"/>
              <a:gd name="T24" fmla="*/ 19877 w 601"/>
              <a:gd name="T25" fmla="*/ 112209 h 724"/>
              <a:gd name="T26" fmla="*/ 34215 w 601"/>
              <a:gd name="T27" fmla="*/ 129497 h 724"/>
              <a:gd name="T28" fmla="*/ 28675 w 601"/>
              <a:gd name="T29" fmla="*/ 152656 h 724"/>
              <a:gd name="T30" fmla="*/ 37148 w 601"/>
              <a:gd name="T31" fmla="*/ 184296 h 724"/>
              <a:gd name="T32" fmla="*/ 37148 w 601"/>
              <a:gd name="T33" fmla="*/ 210065 h 724"/>
              <a:gd name="T34" fmla="*/ 48879 w 601"/>
              <a:gd name="T35" fmla="*/ 230289 h 724"/>
              <a:gd name="T36" fmla="*/ 68756 w 601"/>
              <a:gd name="T37" fmla="*/ 235834 h 724"/>
              <a:gd name="T38" fmla="*/ 71689 w 601"/>
              <a:gd name="T39" fmla="*/ 213001 h 724"/>
              <a:gd name="T40" fmla="*/ 80487 w 601"/>
              <a:gd name="T41" fmla="*/ 192777 h 724"/>
              <a:gd name="T42" fmla="*/ 97757 w 601"/>
              <a:gd name="T43" fmla="*/ 161137 h 724"/>
              <a:gd name="T44" fmla="*/ 115027 w 601"/>
              <a:gd name="T45" fmla="*/ 129497 h 724"/>
              <a:gd name="T46" fmla="*/ 112095 w 601"/>
              <a:gd name="T47" fmla="*/ 109273 h 724"/>
              <a:gd name="T48" fmla="*/ 117634 w 601"/>
              <a:gd name="T49" fmla="*/ 86440 h 724"/>
              <a:gd name="T50" fmla="*/ 137837 w 601"/>
              <a:gd name="T51" fmla="*/ 66216 h 724"/>
              <a:gd name="T52" fmla="*/ 160973 w 601"/>
              <a:gd name="T53" fmla="*/ 43057 h 724"/>
              <a:gd name="T54" fmla="*/ 183783 w 601"/>
              <a:gd name="T55" fmla="*/ 31640 h 724"/>
              <a:gd name="T56" fmla="*/ 195514 w 601"/>
              <a:gd name="T57" fmla="*/ 14352 h 724"/>
              <a:gd name="T58" fmla="*/ 178244 w 601"/>
              <a:gd name="T59" fmla="*/ 0 h 72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1" h="724">
                <a:moveTo>
                  <a:pt x="547" y="0"/>
                </a:moveTo>
                <a:lnTo>
                  <a:pt x="467" y="44"/>
                </a:lnTo>
                <a:lnTo>
                  <a:pt x="397" y="26"/>
                </a:lnTo>
                <a:lnTo>
                  <a:pt x="317" y="9"/>
                </a:lnTo>
                <a:lnTo>
                  <a:pt x="229" y="18"/>
                </a:lnTo>
                <a:lnTo>
                  <a:pt x="158" y="26"/>
                </a:lnTo>
                <a:lnTo>
                  <a:pt x="176" y="62"/>
                </a:lnTo>
                <a:lnTo>
                  <a:pt x="88" y="97"/>
                </a:lnTo>
                <a:lnTo>
                  <a:pt x="35" y="106"/>
                </a:lnTo>
                <a:lnTo>
                  <a:pt x="0" y="150"/>
                </a:lnTo>
                <a:lnTo>
                  <a:pt x="17" y="220"/>
                </a:lnTo>
                <a:lnTo>
                  <a:pt x="26" y="291"/>
                </a:lnTo>
                <a:lnTo>
                  <a:pt x="61" y="344"/>
                </a:lnTo>
                <a:lnTo>
                  <a:pt x="105" y="397"/>
                </a:lnTo>
                <a:lnTo>
                  <a:pt x="88" y="468"/>
                </a:lnTo>
                <a:lnTo>
                  <a:pt x="114" y="565"/>
                </a:lnTo>
                <a:lnTo>
                  <a:pt x="114" y="644"/>
                </a:lnTo>
                <a:lnTo>
                  <a:pt x="150" y="706"/>
                </a:lnTo>
                <a:lnTo>
                  <a:pt x="211" y="723"/>
                </a:lnTo>
                <a:lnTo>
                  <a:pt x="220" y="653"/>
                </a:lnTo>
                <a:lnTo>
                  <a:pt x="247" y="591"/>
                </a:lnTo>
                <a:lnTo>
                  <a:pt x="300" y="494"/>
                </a:lnTo>
                <a:lnTo>
                  <a:pt x="353" y="397"/>
                </a:lnTo>
                <a:lnTo>
                  <a:pt x="344" y="335"/>
                </a:lnTo>
                <a:lnTo>
                  <a:pt x="361" y="265"/>
                </a:lnTo>
                <a:lnTo>
                  <a:pt x="423" y="203"/>
                </a:lnTo>
                <a:lnTo>
                  <a:pt x="494" y="132"/>
                </a:lnTo>
                <a:lnTo>
                  <a:pt x="564" y="97"/>
                </a:lnTo>
                <a:lnTo>
                  <a:pt x="600" y="44"/>
                </a:lnTo>
                <a:lnTo>
                  <a:pt x="547" y="0"/>
                </a:lnTo>
              </a:path>
            </a:pathLst>
          </a:custGeom>
          <a:solidFill>
            <a:schemeClr val="tx2">
              <a:lumMod val="20000"/>
              <a:lumOff val="80000"/>
            </a:schemeClr>
          </a:solidFill>
          <a:ln w="9525">
            <a:solidFill>
              <a:schemeClr val="tx1"/>
            </a:solidFill>
            <a:round/>
            <a:headEnd/>
            <a:tailEnd/>
          </a:ln>
        </p:spPr>
        <p:txBody>
          <a:bodyPr wrap="none" anchor="ctr"/>
          <a:lstStyle/>
          <a:p>
            <a:pPr>
              <a:defRPr/>
            </a:pPr>
            <a:endParaRPr lang="es-CO"/>
          </a:p>
        </p:txBody>
      </p:sp>
      <p:sp>
        <p:nvSpPr>
          <p:cNvPr id="7173" name="Freeform 4">
            <a:extLst>
              <a:ext uri="{FF2B5EF4-FFF2-40B4-BE49-F238E27FC236}">
                <a16:creationId xmlns:a16="http://schemas.microsoft.com/office/drawing/2014/main" id="{0C2EE286-968E-4BA9-8D93-6031AD370710}"/>
              </a:ext>
            </a:extLst>
          </p:cNvPr>
          <p:cNvSpPr>
            <a:spLocks/>
          </p:cNvSpPr>
          <p:nvPr/>
        </p:nvSpPr>
        <p:spPr bwMode="auto">
          <a:xfrm>
            <a:off x="3676650" y="2936875"/>
            <a:ext cx="695325" cy="787400"/>
          </a:xfrm>
          <a:custGeom>
            <a:avLst/>
            <a:gdLst>
              <a:gd name="T0" fmla="*/ 236007128 w 2128"/>
              <a:gd name="T1" fmla="*/ 204793532 h 2410"/>
              <a:gd name="T2" fmla="*/ 218341966 w 2128"/>
              <a:gd name="T3" fmla="*/ 195372421 h 2410"/>
              <a:gd name="T4" fmla="*/ 202678712 w 2128"/>
              <a:gd name="T5" fmla="*/ 198551903 h 2410"/>
              <a:gd name="T6" fmla="*/ 187133447 w 2128"/>
              <a:gd name="T7" fmla="*/ 201613723 h 2410"/>
              <a:gd name="T8" fmla="*/ 177711897 w 2128"/>
              <a:gd name="T9" fmla="*/ 178767408 h 2410"/>
              <a:gd name="T10" fmla="*/ 159104776 w 2128"/>
              <a:gd name="T11" fmla="*/ 170406234 h 2410"/>
              <a:gd name="T12" fmla="*/ 146621368 w 2128"/>
              <a:gd name="T13" fmla="*/ 186068973 h 2410"/>
              <a:gd name="T14" fmla="*/ 156984878 w 2128"/>
              <a:gd name="T15" fmla="*/ 205735479 h 2410"/>
              <a:gd name="T16" fmla="*/ 145561419 w 2128"/>
              <a:gd name="T17" fmla="*/ 215156916 h 2410"/>
              <a:gd name="T18" fmla="*/ 130958114 w 2128"/>
              <a:gd name="T19" fmla="*/ 224460365 h 2410"/>
              <a:gd name="T20" fmla="*/ 113292952 w 2128"/>
              <a:gd name="T21" fmla="*/ 231761603 h 2410"/>
              <a:gd name="T22" fmla="*/ 93625555 w 2128"/>
              <a:gd name="T23" fmla="*/ 236943295 h 2410"/>
              <a:gd name="T24" fmla="*/ 72780546 w 2128"/>
              <a:gd name="T25" fmla="*/ 268151112 h 2410"/>
              <a:gd name="T26" fmla="*/ 61357088 w 2128"/>
              <a:gd name="T27" fmla="*/ 281576317 h 2410"/>
              <a:gd name="T28" fmla="*/ 55115384 w 2128"/>
              <a:gd name="T29" fmla="*/ 277454560 h 2410"/>
              <a:gd name="T30" fmla="*/ 45811824 w 2128"/>
              <a:gd name="T31" fmla="*/ 263911694 h 2410"/>
              <a:gd name="T32" fmla="*/ 47813732 w 2128"/>
              <a:gd name="T33" fmla="*/ 243184924 h 2410"/>
              <a:gd name="T34" fmla="*/ 52053527 w 2128"/>
              <a:gd name="T35" fmla="*/ 227639847 h 2410"/>
              <a:gd name="T36" fmla="*/ 47813732 w 2128"/>
              <a:gd name="T37" fmla="*/ 211977108 h 2410"/>
              <a:gd name="T38" fmla="*/ 35330324 w 2128"/>
              <a:gd name="T39" fmla="*/ 208915288 h 2410"/>
              <a:gd name="T40" fmla="*/ 19785060 w 2128"/>
              <a:gd name="T41" fmla="*/ 211977108 h 2410"/>
              <a:gd name="T42" fmla="*/ 6241704 w 2128"/>
              <a:gd name="T43" fmla="*/ 203733595 h 2410"/>
              <a:gd name="T44" fmla="*/ 3179847 w 2128"/>
              <a:gd name="T45" fmla="*/ 182889164 h 2410"/>
              <a:gd name="T46" fmla="*/ 4239796 w 2128"/>
              <a:gd name="T47" fmla="*/ 167344087 h 2410"/>
              <a:gd name="T48" fmla="*/ 4239796 w 2128"/>
              <a:gd name="T49" fmla="*/ 148619528 h 2410"/>
              <a:gd name="T50" fmla="*/ 9421551 w 2128"/>
              <a:gd name="T51" fmla="*/ 130954905 h 2410"/>
              <a:gd name="T52" fmla="*/ 9421551 w 2128"/>
              <a:gd name="T53" fmla="*/ 116469764 h 2410"/>
              <a:gd name="T54" fmla="*/ 12483407 w 2128"/>
              <a:gd name="T55" fmla="*/ 102926570 h 2410"/>
              <a:gd name="T56" fmla="*/ 13543356 w 2128"/>
              <a:gd name="T57" fmla="*/ 91503576 h 2410"/>
              <a:gd name="T58" fmla="*/ 12483407 w 2128"/>
              <a:gd name="T59" fmla="*/ 74898563 h 2410"/>
              <a:gd name="T60" fmla="*/ 13543356 w 2128"/>
              <a:gd name="T61" fmla="*/ 67596998 h 2410"/>
              <a:gd name="T62" fmla="*/ 20845009 w 2128"/>
              <a:gd name="T63" fmla="*/ 46752893 h 2410"/>
              <a:gd name="T64" fmla="*/ 23906866 w 2128"/>
              <a:gd name="T65" fmla="*/ 28028008 h 2410"/>
              <a:gd name="T66" fmla="*/ 28146662 w 2128"/>
              <a:gd name="T67" fmla="*/ 10363385 h 2410"/>
              <a:gd name="T68" fmla="*/ 42631977 w 2128"/>
              <a:gd name="T69" fmla="*/ 5181692 h 2410"/>
              <a:gd name="T70" fmla="*/ 56175333 w 2128"/>
              <a:gd name="T71" fmla="*/ 7301565 h 2410"/>
              <a:gd name="T72" fmla="*/ 65478894 w 2128"/>
              <a:gd name="T73" fmla="*/ 0 h 2410"/>
              <a:gd name="T74" fmla="*/ 73840495 w 2128"/>
              <a:gd name="T75" fmla="*/ 17664623 h 2410"/>
              <a:gd name="T76" fmla="*/ 73840495 w 2128"/>
              <a:gd name="T77" fmla="*/ 32267752 h 2410"/>
              <a:gd name="T78" fmla="*/ 81142148 w 2128"/>
              <a:gd name="T79" fmla="*/ 43690747 h 2410"/>
              <a:gd name="T80" fmla="*/ 99867259 w 2128"/>
              <a:gd name="T81" fmla="*/ 46752893 h 2410"/>
              <a:gd name="T82" fmla="*/ 110230768 w 2128"/>
              <a:gd name="T83" fmla="*/ 57233940 h 2410"/>
              <a:gd name="T84" fmla="*/ 127896257 w 2128"/>
              <a:gd name="T85" fmla="*/ 45692957 h 2410"/>
              <a:gd name="T86" fmla="*/ 136139869 w 2128"/>
              <a:gd name="T87" fmla="*/ 36389509 h 2410"/>
              <a:gd name="T88" fmla="*/ 144501471 w 2128"/>
              <a:gd name="T89" fmla="*/ 38509054 h 2410"/>
              <a:gd name="T90" fmla="*/ 166288438 w 2128"/>
              <a:gd name="T91" fmla="*/ 45692957 h 2410"/>
              <a:gd name="T92" fmla="*/ 169468285 w 2128"/>
              <a:gd name="T93" fmla="*/ 61355696 h 2410"/>
              <a:gd name="T94" fmla="*/ 183011642 w 2128"/>
              <a:gd name="T95" fmla="*/ 70659145 h 2410"/>
              <a:gd name="T96" fmla="*/ 189253345 w 2128"/>
              <a:gd name="T97" fmla="*/ 90443640 h 2410"/>
              <a:gd name="T98" fmla="*/ 187133447 w 2128"/>
              <a:gd name="T99" fmla="*/ 103986507 h 2410"/>
              <a:gd name="T100" fmla="*/ 188193396 w 2128"/>
              <a:gd name="T101" fmla="*/ 117411712 h 2410"/>
              <a:gd name="T102" fmla="*/ 204798609 w 2128"/>
              <a:gd name="T103" fmla="*/ 122593404 h 2410"/>
              <a:gd name="T104" fmla="*/ 213042548 w 2128"/>
              <a:gd name="T105" fmla="*/ 132014514 h 2410"/>
              <a:gd name="T106" fmla="*/ 224583669 w 2128"/>
              <a:gd name="T107" fmla="*/ 137196207 h 2410"/>
              <a:gd name="T108" fmla="*/ 244251066 w 2128"/>
              <a:gd name="T109" fmla="*/ 146499655 h 2410"/>
              <a:gd name="T110" fmla="*/ 244251066 w 2128"/>
              <a:gd name="T111" fmla="*/ 207855352 h 24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28" h="2410">
                <a:moveTo>
                  <a:pt x="2074" y="1765"/>
                </a:moveTo>
                <a:lnTo>
                  <a:pt x="2004" y="1739"/>
                </a:lnTo>
                <a:lnTo>
                  <a:pt x="1942" y="1694"/>
                </a:lnTo>
                <a:lnTo>
                  <a:pt x="1854" y="1659"/>
                </a:lnTo>
                <a:lnTo>
                  <a:pt x="1774" y="1641"/>
                </a:lnTo>
                <a:lnTo>
                  <a:pt x="1721" y="1686"/>
                </a:lnTo>
                <a:lnTo>
                  <a:pt x="1659" y="1712"/>
                </a:lnTo>
                <a:lnTo>
                  <a:pt x="1589" y="1712"/>
                </a:lnTo>
                <a:lnTo>
                  <a:pt x="1536" y="1624"/>
                </a:lnTo>
                <a:lnTo>
                  <a:pt x="1509" y="1518"/>
                </a:lnTo>
                <a:lnTo>
                  <a:pt x="1430" y="1456"/>
                </a:lnTo>
                <a:lnTo>
                  <a:pt x="1351" y="1447"/>
                </a:lnTo>
                <a:lnTo>
                  <a:pt x="1289" y="1500"/>
                </a:lnTo>
                <a:lnTo>
                  <a:pt x="1245" y="1580"/>
                </a:lnTo>
                <a:lnTo>
                  <a:pt x="1280" y="1659"/>
                </a:lnTo>
                <a:lnTo>
                  <a:pt x="1333" y="1747"/>
                </a:lnTo>
                <a:lnTo>
                  <a:pt x="1298" y="1791"/>
                </a:lnTo>
                <a:lnTo>
                  <a:pt x="1236" y="1827"/>
                </a:lnTo>
                <a:lnTo>
                  <a:pt x="1192" y="1871"/>
                </a:lnTo>
                <a:lnTo>
                  <a:pt x="1112" y="1906"/>
                </a:lnTo>
                <a:lnTo>
                  <a:pt x="1015" y="1906"/>
                </a:lnTo>
                <a:lnTo>
                  <a:pt x="962" y="1968"/>
                </a:lnTo>
                <a:lnTo>
                  <a:pt x="874" y="2003"/>
                </a:lnTo>
                <a:lnTo>
                  <a:pt x="795" y="2012"/>
                </a:lnTo>
                <a:lnTo>
                  <a:pt x="680" y="2162"/>
                </a:lnTo>
                <a:lnTo>
                  <a:pt x="618" y="2277"/>
                </a:lnTo>
                <a:lnTo>
                  <a:pt x="574" y="2339"/>
                </a:lnTo>
                <a:lnTo>
                  <a:pt x="521" y="2391"/>
                </a:lnTo>
                <a:lnTo>
                  <a:pt x="477" y="2409"/>
                </a:lnTo>
                <a:lnTo>
                  <a:pt x="468" y="2356"/>
                </a:lnTo>
                <a:lnTo>
                  <a:pt x="450" y="2277"/>
                </a:lnTo>
                <a:lnTo>
                  <a:pt x="389" y="2241"/>
                </a:lnTo>
                <a:lnTo>
                  <a:pt x="442" y="2127"/>
                </a:lnTo>
                <a:lnTo>
                  <a:pt x="406" y="2065"/>
                </a:lnTo>
                <a:lnTo>
                  <a:pt x="389" y="1986"/>
                </a:lnTo>
                <a:lnTo>
                  <a:pt x="442" y="1933"/>
                </a:lnTo>
                <a:lnTo>
                  <a:pt x="442" y="1853"/>
                </a:lnTo>
                <a:lnTo>
                  <a:pt x="406" y="1800"/>
                </a:lnTo>
                <a:lnTo>
                  <a:pt x="353" y="1747"/>
                </a:lnTo>
                <a:lnTo>
                  <a:pt x="300" y="1774"/>
                </a:lnTo>
                <a:lnTo>
                  <a:pt x="239" y="1809"/>
                </a:lnTo>
                <a:lnTo>
                  <a:pt x="168" y="1800"/>
                </a:lnTo>
                <a:lnTo>
                  <a:pt x="124" y="1747"/>
                </a:lnTo>
                <a:lnTo>
                  <a:pt x="53" y="1730"/>
                </a:lnTo>
                <a:lnTo>
                  <a:pt x="0" y="1624"/>
                </a:lnTo>
                <a:lnTo>
                  <a:pt x="27" y="1553"/>
                </a:lnTo>
                <a:lnTo>
                  <a:pt x="45" y="1456"/>
                </a:lnTo>
                <a:lnTo>
                  <a:pt x="36" y="1421"/>
                </a:lnTo>
                <a:lnTo>
                  <a:pt x="36" y="1341"/>
                </a:lnTo>
                <a:lnTo>
                  <a:pt x="36" y="1262"/>
                </a:lnTo>
                <a:lnTo>
                  <a:pt x="53" y="1191"/>
                </a:lnTo>
                <a:lnTo>
                  <a:pt x="80" y="1112"/>
                </a:lnTo>
                <a:lnTo>
                  <a:pt x="62" y="1050"/>
                </a:lnTo>
                <a:lnTo>
                  <a:pt x="80" y="989"/>
                </a:lnTo>
                <a:lnTo>
                  <a:pt x="124" y="944"/>
                </a:lnTo>
                <a:lnTo>
                  <a:pt x="106" y="874"/>
                </a:lnTo>
                <a:lnTo>
                  <a:pt x="142" y="830"/>
                </a:lnTo>
                <a:lnTo>
                  <a:pt x="115" y="777"/>
                </a:lnTo>
                <a:lnTo>
                  <a:pt x="106" y="715"/>
                </a:lnTo>
                <a:lnTo>
                  <a:pt x="106" y="636"/>
                </a:lnTo>
                <a:lnTo>
                  <a:pt x="80" y="591"/>
                </a:lnTo>
                <a:lnTo>
                  <a:pt x="115" y="574"/>
                </a:lnTo>
                <a:lnTo>
                  <a:pt x="177" y="486"/>
                </a:lnTo>
                <a:lnTo>
                  <a:pt x="177" y="397"/>
                </a:lnTo>
                <a:lnTo>
                  <a:pt x="212" y="336"/>
                </a:lnTo>
                <a:lnTo>
                  <a:pt x="203" y="238"/>
                </a:lnTo>
                <a:lnTo>
                  <a:pt x="212" y="168"/>
                </a:lnTo>
                <a:lnTo>
                  <a:pt x="239" y="88"/>
                </a:lnTo>
                <a:lnTo>
                  <a:pt x="300" y="71"/>
                </a:lnTo>
                <a:lnTo>
                  <a:pt x="362" y="44"/>
                </a:lnTo>
                <a:lnTo>
                  <a:pt x="415" y="80"/>
                </a:lnTo>
                <a:lnTo>
                  <a:pt x="477" y="62"/>
                </a:lnTo>
                <a:lnTo>
                  <a:pt x="521" y="18"/>
                </a:lnTo>
                <a:lnTo>
                  <a:pt x="556" y="0"/>
                </a:lnTo>
                <a:lnTo>
                  <a:pt x="592" y="53"/>
                </a:lnTo>
                <a:lnTo>
                  <a:pt x="627" y="150"/>
                </a:lnTo>
                <a:lnTo>
                  <a:pt x="583" y="203"/>
                </a:lnTo>
                <a:lnTo>
                  <a:pt x="627" y="274"/>
                </a:lnTo>
                <a:lnTo>
                  <a:pt x="671" y="327"/>
                </a:lnTo>
                <a:lnTo>
                  <a:pt x="689" y="371"/>
                </a:lnTo>
                <a:lnTo>
                  <a:pt x="751" y="371"/>
                </a:lnTo>
                <a:lnTo>
                  <a:pt x="848" y="397"/>
                </a:lnTo>
                <a:lnTo>
                  <a:pt x="865" y="450"/>
                </a:lnTo>
                <a:lnTo>
                  <a:pt x="936" y="486"/>
                </a:lnTo>
                <a:lnTo>
                  <a:pt x="1015" y="450"/>
                </a:lnTo>
                <a:lnTo>
                  <a:pt x="1086" y="388"/>
                </a:lnTo>
                <a:lnTo>
                  <a:pt x="1104" y="327"/>
                </a:lnTo>
                <a:lnTo>
                  <a:pt x="1156" y="309"/>
                </a:lnTo>
                <a:lnTo>
                  <a:pt x="1192" y="265"/>
                </a:lnTo>
                <a:lnTo>
                  <a:pt x="1227" y="327"/>
                </a:lnTo>
                <a:lnTo>
                  <a:pt x="1289" y="371"/>
                </a:lnTo>
                <a:lnTo>
                  <a:pt x="1412" y="388"/>
                </a:lnTo>
                <a:lnTo>
                  <a:pt x="1439" y="450"/>
                </a:lnTo>
                <a:lnTo>
                  <a:pt x="1439" y="521"/>
                </a:lnTo>
                <a:lnTo>
                  <a:pt x="1483" y="565"/>
                </a:lnTo>
                <a:lnTo>
                  <a:pt x="1554" y="600"/>
                </a:lnTo>
                <a:lnTo>
                  <a:pt x="1562" y="680"/>
                </a:lnTo>
                <a:lnTo>
                  <a:pt x="1607" y="768"/>
                </a:lnTo>
                <a:lnTo>
                  <a:pt x="1624" y="830"/>
                </a:lnTo>
                <a:lnTo>
                  <a:pt x="1589" y="883"/>
                </a:lnTo>
                <a:lnTo>
                  <a:pt x="1545" y="962"/>
                </a:lnTo>
                <a:lnTo>
                  <a:pt x="1598" y="997"/>
                </a:lnTo>
                <a:lnTo>
                  <a:pt x="1695" y="989"/>
                </a:lnTo>
                <a:lnTo>
                  <a:pt x="1739" y="1041"/>
                </a:lnTo>
                <a:lnTo>
                  <a:pt x="1739" y="1112"/>
                </a:lnTo>
                <a:lnTo>
                  <a:pt x="1809" y="1121"/>
                </a:lnTo>
                <a:lnTo>
                  <a:pt x="1836" y="1174"/>
                </a:lnTo>
                <a:lnTo>
                  <a:pt x="1907" y="1165"/>
                </a:lnTo>
                <a:lnTo>
                  <a:pt x="1960" y="1236"/>
                </a:lnTo>
                <a:lnTo>
                  <a:pt x="2074" y="1244"/>
                </a:lnTo>
                <a:lnTo>
                  <a:pt x="2127" y="1174"/>
                </a:lnTo>
                <a:lnTo>
                  <a:pt x="2074" y="1765"/>
                </a:lnTo>
              </a:path>
            </a:pathLst>
          </a:custGeom>
          <a:solidFill>
            <a:schemeClr val="tx2">
              <a:lumMod val="50000"/>
            </a:schemeClr>
          </a:solidFill>
          <a:ln w="9525">
            <a:solidFill>
              <a:schemeClr val="tx1"/>
            </a:solidFill>
            <a:round/>
            <a:headEnd/>
            <a:tailEnd/>
          </a:ln>
        </p:spPr>
        <p:txBody>
          <a:bodyPr wrap="none" anchor="ctr"/>
          <a:lstStyle/>
          <a:p>
            <a:pPr>
              <a:defRPr/>
            </a:pPr>
            <a:r>
              <a:rPr lang="es-CO" dirty="0">
                <a:solidFill>
                  <a:schemeClr val="bg1"/>
                </a:solidFill>
              </a:rPr>
              <a:t>252</a:t>
            </a:r>
          </a:p>
        </p:txBody>
      </p:sp>
      <p:sp>
        <p:nvSpPr>
          <p:cNvPr id="7174" name="Freeform 5">
            <a:extLst>
              <a:ext uri="{FF2B5EF4-FFF2-40B4-BE49-F238E27FC236}">
                <a16:creationId xmlns:a16="http://schemas.microsoft.com/office/drawing/2014/main" id="{9393BCE8-6BDD-4FB9-9B34-DB00F9603133}"/>
              </a:ext>
            </a:extLst>
          </p:cNvPr>
          <p:cNvSpPr>
            <a:spLocks/>
          </p:cNvSpPr>
          <p:nvPr/>
        </p:nvSpPr>
        <p:spPr bwMode="auto">
          <a:xfrm>
            <a:off x="4606925" y="2432050"/>
            <a:ext cx="1154113" cy="388938"/>
          </a:xfrm>
          <a:custGeom>
            <a:avLst/>
            <a:gdLst>
              <a:gd name="T0" fmla="*/ 1999819 w 3531"/>
              <a:gd name="T1" fmla="*/ 110719281 h 1192"/>
              <a:gd name="T2" fmla="*/ 22821844 w 3531"/>
              <a:gd name="T3" fmla="*/ 94181907 h 1192"/>
              <a:gd name="T4" fmla="*/ 38350002 w 3531"/>
              <a:gd name="T5" fmla="*/ 77644208 h 1192"/>
              <a:gd name="T6" fmla="*/ 61171519 w 3531"/>
              <a:gd name="T7" fmla="*/ 13487968 h 1192"/>
              <a:gd name="T8" fmla="*/ 79875802 w 3531"/>
              <a:gd name="T9" fmla="*/ 9383062 h 1192"/>
              <a:gd name="T10" fmla="*/ 96580592 w 3531"/>
              <a:gd name="T11" fmla="*/ 12432467 h 1192"/>
              <a:gd name="T12" fmla="*/ 113167458 w 3531"/>
              <a:gd name="T13" fmla="*/ 13487968 h 1192"/>
              <a:gd name="T14" fmla="*/ 137047684 w 3531"/>
              <a:gd name="T15" fmla="*/ 12432467 h 1192"/>
              <a:gd name="T16" fmla="*/ 153634549 w 3531"/>
              <a:gd name="T17" fmla="*/ 11376966 h 1192"/>
              <a:gd name="T18" fmla="*/ 173397867 w 3531"/>
              <a:gd name="T19" fmla="*/ 11376966 h 1192"/>
              <a:gd name="T20" fmla="*/ 189984732 w 3531"/>
              <a:gd name="T21" fmla="*/ 17593200 h 1192"/>
              <a:gd name="T22" fmla="*/ 204454182 w 3531"/>
              <a:gd name="T23" fmla="*/ 11376966 h 1192"/>
              <a:gd name="T24" fmla="*/ 217982520 w 3531"/>
              <a:gd name="T25" fmla="*/ 5160733 h 1192"/>
              <a:gd name="T26" fmla="*/ 234569386 w 3531"/>
              <a:gd name="T27" fmla="*/ 8327561 h 1192"/>
              <a:gd name="T28" fmla="*/ 244921273 w 3531"/>
              <a:gd name="T29" fmla="*/ 5160733 h 1192"/>
              <a:gd name="T30" fmla="*/ 260567029 w 3531"/>
              <a:gd name="T31" fmla="*/ 9383062 h 1192"/>
              <a:gd name="T32" fmla="*/ 279271638 w 3531"/>
              <a:gd name="T33" fmla="*/ 13487968 h 1192"/>
              <a:gd name="T34" fmla="*/ 295858503 w 3531"/>
              <a:gd name="T35" fmla="*/ 18648701 h 1192"/>
              <a:gd name="T36" fmla="*/ 316562604 w 3531"/>
              <a:gd name="T37" fmla="*/ 14543795 h 1192"/>
              <a:gd name="T38" fmla="*/ 411025780 w 3531"/>
              <a:gd name="T39" fmla="*/ 130423482 h 1192"/>
              <a:gd name="T40" fmla="*/ 398673747 w 3531"/>
              <a:gd name="T41" fmla="*/ 135584215 h 1192"/>
              <a:gd name="T42" fmla="*/ 373734486 w 3531"/>
              <a:gd name="T43" fmla="*/ 135584215 h 1192"/>
              <a:gd name="T44" fmla="*/ 353971496 w 3531"/>
              <a:gd name="T45" fmla="*/ 131478983 h 1192"/>
              <a:gd name="T46" fmla="*/ 342560574 w 3531"/>
              <a:gd name="T47" fmla="*/ 122096247 h 1192"/>
              <a:gd name="T48" fmla="*/ 330090943 w 3531"/>
              <a:gd name="T49" fmla="*/ 115880013 h 1192"/>
              <a:gd name="T50" fmla="*/ 310327952 w 3531"/>
              <a:gd name="T51" fmla="*/ 104503047 h 1192"/>
              <a:gd name="T52" fmla="*/ 284447581 w 3531"/>
              <a:gd name="T53" fmla="*/ 100398141 h 1192"/>
              <a:gd name="T54" fmla="*/ 262567174 w 3531"/>
              <a:gd name="T55" fmla="*/ 113886109 h 1192"/>
              <a:gd name="T56" fmla="*/ 242921455 w 3531"/>
              <a:gd name="T57" fmla="*/ 114941609 h 1192"/>
              <a:gd name="T58" fmla="*/ 212806250 w 3531"/>
              <a:gd name="T59" fmla="*/ 113886109 h 1192"/>
              <a:gd name="T60" fmla="*/ 189984732 w 3531"/>
              <a:gd name="T61" fmla="*/ 109663780 h 1192"/>
              <a:gd name="T62" fmla="*/ 168103999 w 3531"/>
              <a:gd name="T63" fmla="*/ 106614374 h 1192"/>
              <a:gd name="T64" fmla="*/ 148458606 w 3531"/>
              <a:gd name="T65" fmla="*/ 115880013 h 1192"/>
              <a:gd name="T66" fmla="*/ 130813032 w 3531"/>
              <a:gd name="T67" fmla="*/ 120102342 h 1192"/>
              <a:gd name="T68" fmla="*/ 109991006 w 3531"/>
              <a:gd name="T69" fmla="*/ 116935514 h 1192"/>
              <a:gd name="T70" fmla="*/ 89286905 w 3531"/>
              <a:gd name="T71" fmla="*/ 121040420 h 1192"/>
              <a:gd name="T72" fmla="*/ 76817275 w 3531"/>
              <a:gd name="T73" fmla="*/ 126318576 h 1192"/>
              <a:gd name="T74" fmla="*/ 55054465 w 3531"/>
              <a:gd name="T75" fmla="*/ 129367981 h 1192"/>
              <a:gd name="T76" fmla="*/ 35291148 w 3531"/>
              <a:gd name="T77" fmla="*/ 139689121 h 1192"/>
              <a:gd name="T78" fmla="*/ 23880553 w 3531"/>
              <a:gd name="T79" fmla="*/ 135584215 h 1192"/>
              <a:gd name="T80" fmla="*/ 17645574 w 3531"/>
              <a:gd name="T81" fmla="*/ 122096247 h 1192"/>
              <a:gd name="T82" fmla="*/ 0 w 3531"/>
              <a:gd name="T83" fmla="*/ 121040420 h 11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31" h="1192">
                <a:moveTo>
                  <a:pt x="0" y="1032"/>
                </a:moveTo>
                <a:lnTo>
                  <a:pt x="17" y="944"/>
                </a:lnTo>
                <a:lnTo>
                  <a:pt x="88" y="874"/>
                </a:lnTo>
                <a:lnTo>
                  <a:pt x="194" y="803"/>
                </a:lnTo>
                <a:lnTo>
                  <a:pt x="282" y="741"/>
                </a:lnTo>
                <a:lnTo>
                  <a:pt x="326" y="662"/>
                </a:lnTo>
                <a:lnTo>
                  <a:pt x="318" y="574"/>
                </a:lnTo>
                <a:lnTo>
                  <a:pt x="520" y="115"/>
                </a:lnTo>
                <a:lnTo>
                  <a:pt x="635" y="124"/>
                </a:lnTo>
                <a:lnTo>
                  <a:pt x="679" y="80"/>
                </a:lnTo>
                <a:lnTo>
                  <a:pt x="750" y="53"/>
                </a:lnTo>
                <a:lnTo>
                  <a:pt x="821" y="106"/>
                </a:lnTo>
                <a:lnTo>
                  <a:pt x="900" y="71"/>
                </a:lnTo>
                <a:lnTo>
                  <a:pt x="962" y="115"/>
                </a:lnTo>
                <a:lnTo>
                  <a:pt x="1068" y="71"/>
                </a:lnTo>
                <a:lnTo>
                  <a:pt x="1165" y="106"/>
                </a:lnTo>
                <a:lnTo>
                  <a:pt x="1235" y="124"/>
                </a:lnTo>
                <a:lnTo>
                  <a:pt x="1306" y="97"/>
                </a:lnTo>
                <a:lnTo>
                  <a:pt x="1368" y="115"/>
                </a:lnTo>
                <a:lnTo>
                  <a:pt x="1474" y="97"/>
                </a:lnTo>
                <a:lnTo>
                  <a:pt x="1535" y="132"/>
                </a:lnTo>
                <a:lnTo>
                  <a:pt x="1615" y="150"/>
                </a:lnTo>
                <a:lnTo>
                  <a:pt x="1677" y="115"/>
                </a:lnTo>
                <a:lnTo>
                  <a:pt x="1738" y="97"/>
                </a:lnTo>
                <a:lnTo>
                  <a:pt x="1791" y="71"/>
                </a:lnTo>
                <a:lnTo>
                  <a:pt x="1853" y="44"/>
                </a:lnTo>
                <a:lnTo>
                  <a:pt x="1941" y="27"/>
                </a:lnTo>
                <a:lnTo>
                  <a:pt x="1994" y="71"/>
                </a:lnTo>
                <a:lnTo>
                  <a:pt x="2012" y="0"/>
                </a:lnTo>
                <a:lnTo>
                  <a:pt x="2082" y="44"/>
                </a:lnTo>
                <a:lnTo>
                  <a:pt x="2162" y="27"/>
                </a:lnTo>
                <a:lnTo>
                  <a:pt x="2215" y="80"/>
                </a:lnTo>
                <a:lnTo>
                  <a:pt x="2277" y="97"/>
                </a:lnTo>
                <a:lnTo>
                  <a:pt x="2374" y="115"/>
                </a:lnTo>
                <a:lnTo>
                  <a:pt x="2444" y="168"/>
                </a:lnTo>
                <a:lnTo>
                  <a:pt x="2515" y="159"/>
                </a:lnTo>
                <a:lnTo>
                  <a:pt x="2568" y="124"/>
                </a:lnTo>
                <a:lnTo>
                  <a:pt x="2691" y="124"/>
                </a:lnTo>
                <a:lnTo>
                  <a:pt x="3530" y="1032"/>
                </a:lnTo>
                <a:lnTo>
                  <a:pt x="3494" y="1112"/>
                </a:lnTo>
                <a:lnTo>
                  <a:pt x="3424" y="1112"/>
                </a:lnTo>
                <a:lnTo>
                  <a:pt x="3389" y="1156"/>
                </a:lnTo>
                <a:lnTo>
                  <a:pt x="3274" y="1147"/>
                </a:lnTo>
                <a:lnTo>
                  <a:pt x="3177" y="1156"/>
                </a:lnTo>
                <a:lnTo>
                  <a:pt x="3106" y="1121"/>
                </a:lnTo>
                <a:lnTo>
                  <a:pt x="3009" y="1121"/>
                </a:lnTo>
                <a:lnTo>
                  <a:pt x="2983" y="1077"/>
                </a:lnTo>
                <a:lnTo>
                  <a:pt x="2912" y="1041"/>
                </a:lnTo>
                <a:lnTo>
                  <a:pt x="2841" y="1041"/>
                </a:lnTo>
                <a:lnTo>
                  <a:pt x="2806" y="988"/>
                </a:lnTo>
                <a:lnTo>
                  <a:pt x="2753" y="935"/>
                </a:lnTo>
                <a:lnTo>
                  <a:pt x="2638" y="891"/>
                </a:lnTo>
                <a:lnTo>
                  <a:pt x="2550" y="900"/>
                </a:lnTo>
                <a:lnTo>
                  <a:pt x="2418" y="856"/>
                </a:lnTo>
                <a:lnTo>
                  <a:pt x="2330" y="900"/>
                </a:lnTo>
                <a:lnTo>
                  <a:pt x="2232" y="971"/>
                </a:lnTo>
                <a:lnTo>
                  <a:pt x="2144" y="944"/>
                </a:lnTo>
                <a:lnTo>
                  <a:pt x="2065" y="980"/>
                </a:lnTo>
                <a:lnTo>
                  <a:pt x="1941" y="953"/>
                </a:lnTo>
                <a:lnTo>
                  <a:pt x="1809" y="971"/>
                </a:lnTo>
                <a:lnTo>
                  <a:pt x="1712" y="953"/>
                </a:lnTo>
                <a:lnTo>
                  <a:pt x="1615" y="935"/>
                </a:lnTo>
                <a:lnTo>
                  <a:pt x="1535" y="971"/>
                </a:lnTo>
                <a:lnTo>
                  <a:pt x="1429" y="909"/>
                </a:lnTo>
                <a:lnTo>
                  <a:pt x="1350" y="953"/>
                </a:lnTo>
                <a:lnTo>
                  <a:pt x="1262" y="988"/>
                </a:lnTo>
                <a:lnTo>
                  <a:pt x="1174" y="980"/>
                </a:lnTo>
                <a:lnTo>
                  <a:pt x="1112" y="1024"/>
                </a:lnTo>
                <a:lnTo>
                  <a:pt x="997" y="1024"/>
                </a:lnTo>
                <a:lnTo>
                  <a:pt x="935" y="997"/>
                </a:lnTo>
                <a:lnTo>
                  <a:pt x="829" y="997"/>
                </a:lnTo>
                <a:lnTo>
                  <a:pt x="759" y="1032"/>
                </a:lnTo>
                <a:lnTo>
                  <a:pt x="679" y="1032"/>
                </a:lnTo>
                <a:lnTo>
                  <a:pt x="653" y="1077"/>
                </a:lnTo>
                <a:lnTo>
                  <a:pt x="538" y="1077"/>
                </a:lnTo>
                <a:lnTo>
                  <a:pt x="468" y="1103"/>
                </a:lnTo>
                <a:lnTo>
                  <a:pt x="379" y="1147"/>
                </a:lnTo>
                <a:lnTo>
                  <a:pt x="300" y="1191"/>
                </a:lnTo>
                <a:lnTo>
                  <a:pt x="256" y="1147"/>
                </a:lnTo>
                <a:lnTo>
                  <a:pt x="203" y="1156"/>
                </a:lnTo>
                <a:lnTo>
                  <a:pt x="167" y="1103"/>
                </a:lnTo>
                <a:lnTo>
                  <a:pt x="150" y="1041"/>
                </a:lnTo>
                <a:lnTo>
                  <a:pt x="88" y="1024"/>
                </a:lnTo>
                <a:lnTo>
                  <a:pt x="0" y="103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5</a:t>
            </a:r>
          </a:p>
        </p:txBody>
      </p:sp>
      <p:sp>
        <p:nvSpPr>
          <p:cNvPr id="7175" name="Freeform 6">
            <a:extLst>
              <a:ext uri="{FF2B5EF4-FFF2-40B4-BE49-F238E27FC236}">
                <a16:creationId xmlns:a16="http://schemas.microsoft.com/office/drawing/2014/main" id="{03CF5914-39F4-4749-B4BA-1E0F956F1363}"/>
              </a:ext>
            </a:extLst>
          </p:cNvPr>
          <p:cNvSpPr>
            <a:spLocks/>
          </p:cNvSpPr>
          <p:nvPr/>
        </p:nvSpPr>
        <p:spPr bwMode="auto">
          <a:xfrm>
            <a:off x="5260975" y="3471863"/>
            <a:ext cx="1597025" cy="1030287"/>
          </a:xfrm>
          <a:custGeom>
            <a:avLst/>
            <a:gdLst>
              <a:gd name="T0" fmla="*/ 444087797 w 4890"/>
              <a:gd name="T1" fmla="*/ 20820328 h 3152"/>
              <a:gd name="T2" fmla="*/ 460666136 w 4890"/>
              <a:gd name="T3" fmla="*/ 31171859 h 3152"/>
              <a:gd name="T4" fmla="*/ 469014089 w 4890"/>
              <a:gd name="T5" fmla="*/ 58226624 h 3152"/>
              <a:gd name="T6" fmla="*/ 486650536 w 4890"/>
              <a:gd name="T7" fmla="*/ 74812265 h 3152"/>
              <a:gd name="T8" fmla="*/ 467955654 w 4890"/>
              <a:gd name="T9" fmla="*/ 94456327 h 3152"/>
              <a:gd name="T10" fmla="*/ 423394265 w 4890"/>
              <a:gd name="T11" fmla="*/ 151624279 h 3152"/>
              <a:gd name="T12" fmla="*/ 449261098 w 4890"/>
              <a:gd name="T13" fmla="*/ 155741373 h 3152"/>
              <a:gd name="T14" fmla="*/ 465839437 w 4890"/>
              <a:gd name="T15" fmla="*/ 170327264 h 3152"/>
              <a:gd name="T16" fmla="*/ 483475884 w 4890"/>
              <a:gd name="T17" fmla="*/ 187971576 h 3152"/>
              <a:gd name="T18" fmla="*/ 507344068 w 4890"/>
              <a:gd name="T19" fmla="*/ 205616216 h 3152"/>
              <a:gd name="T20" fmla="*/ 515692021 w 4890"/>
              <a:gd name="T21" fmla="*/ 232553387 h 3152"/>
              <a:gd name="T22" fmla="*/ 531212252 w 4890"/>
              <a:gd name="T23" fmla="*/ 248080356 h 3152"/>
              <a:gd name="T24" fmla="*/ 537443662 w 4890"/>
              <a:gd name="T25" fmla="*/ 277134871 h 3152"/>
              <a:gd name="T26" fmla="*/ 552023025 w 4890"/>
              <a:gd name="T27" fmla="*/ 297955199 h 3152"/>
              <a:gd name="T28" fmla="*/ 558254761 w 4890"/>
              <a:gd name="T29" fmla="*/ 320775277 h 3152"/>
              <a:gd name="T30" fmla="*/ 574833100 w 4890"/>
              <a:gd name="T31" fmla="*/ 347712448 h 3152"/>
              <a:gd name="T32" fmla="*/ 553081460 w 4890"/>
              <a:gd name="T33" fmla="*/ 370650120 h 3152"/>
              <a:gd name="T34" fmla="*/ 540618314 w 4890"/>
              <a:gd name="T35" fmla="*/ 341478011 h 3152"/>
              <a:gd name="T36" fmla="*/ 520865323 w 4890"/>
              <a:gd name="T37" fmla="*/ 291720762 h 3152"/>
              <a:gd name="T38" fmla="*/ 490765729 w 4890"/>
              <a:gd name="T39" fmla="*/ 248080356 h 3152"/>
              <a:gd name="T40" fmla="*/ 446204014 w 4890"/>
              <a:gd name="T41" fmla="*/ 263724919 h 3152"/>
              <a:gd name="T42" fmla="*/ 416104420 w 4890"/>
              <a:gd name="T43" fmla="*/ 300072543 h 3152"/>
              <a:gd name="T44" fmla="*/ 398467973 w 4890"/>
              <a:gd name="T45" fmla="*/ 290662090 h 3152"/>
              <a:gd name="T46" fmla="*/ 373541680 w 4890"/>
              <a:gd name="T47" fmla="*/ 287603669 h 3152"/>
              <a:gd name="T48" fmla="*/ 384946392 w 4890"/>
              <a:gd name="T49" fmla="*/ 309365075 h 3152"/>
              <a:gd name="T50" fmla="*/ 180597888 w 4890"/>
              <a:gd name="T51" fmla="*/ 310423747 h 3152"/>
              <a:gd name="T52" fmla="*/ 151438835 w 4890"/>
              <a:gd name="T53" fmla="*/ 320775277 h 3152"/>
              <a:gd name="T54" fmla="*/ 122397350 w 4890"/>
              <a:gd name="T55" fmla="*/ 315599512 h 3152"/>
              <a:gd name="T56" fmla="*/ 96530517 w 4890"/>
              <a:gd name="T57" fmla="*/ 297955199 h 3152"/>
              <a:gd name="T58" fmla="*/ 102762253 w 4890"/>
              <a:gd name="T59" fmla="*/ 273017778 h 3152"/>
              <a:gd name="T60" fmla="*/ 117224049 w 4890"/>
              <a:gd name="T61" fmla="*/ 248080356 h 3152"/>
              <a:gd name="T62" fmla="*/ 94414300 w 4890"/>
              <a:gd name="T63" fmla="*/ 253256121 h 3152"/>
              <a:gd name="T64" fmla="*/ 53967777 w 4890"/>
              <a:gd name="T65" fmla="*/ 258549154 h 3152"/>
              <a:gd name="T66" fmla="*/ 30099594 w 4890"/>
              <a:gd name="T67" fmla="*/ 237728826 h 3152"/>
              <a:gd name="T68" fmla="*/ 6231410 w 4890"/>
              <a:gd name="T69" fmla="*/ 220084513 h 3152"/>
              <a:gd name="T70" fmla="*/ 63256271 w 4890"/>
              <a:gd name="T71" fmla="*/ 177502779 h 3152"/>
              <a:gd name="T72" fmla="*/ 77835961 w 4890"/>
              <a:gd name="T73" fmla="*/ 153624029 h 3152"/>
              <a:gd name="T74" fmla="*/ 89240672 w 4890"/>
              <a:gd name="T75" fmla="*/ 130803951 h 3152"/>
              <a:gd name="T76" fmla="*/ 92297756 w 4890"/>
              <a:gd name="T77" fmla="*/ 114217984 h 3152"/>
              <a:gd name="T78" fmla="*/ 118282157 w 4890"/>
              <a:gd name="T79" fmla="*/ 107983873 h 3152"/>
              <a:gd name="T80" fmla="*/ 133802388 w 4890"/>
              <a:gd name="T81" fmla="*/ 95514999 h 3152"/>
              <a:gd name="T82" fmla="*/ 151438835 w 4890"/>
              <a:gd name="T83" fmla="*/ 83046452 h 3152"/>
              <a:gd name="T84" fmla="*/ 171191826 w 4890"/>
              <a:gd name="T85" fmla="*/ 73753593 h 3152"/>
              <a:gd name="T86" fmla="*/ 188828273 w 4890"/>
              <a:gd name="T87" fmla="*/ 61285045 h 3152"/>
              <a:gd name="T88" fmla="*/ 219986302 w 4890"/>
              <a:gd name="T89" fmla="*/ 66460484 h 3152"/>
              <a:gd name="T90" fmla="*/ 243854486 w 4890"/>
              <a:gd name="T91" fmla="*/ 68577828 h 3152"/>
              <a:gd name="T92" fmla="*/ 272895971 w 4890"/>
              <a:gd name="T93" fmla="*/ 56109280 h 3152"/>
              <a:gd name="T94" fmla="*/ 300879021 w 4890"/>
              <a:gd name="T95" fmla="*/ 47757499 h 3152"/>
              <a:gd name="T96" fmla="*/ 342383652 w 4890"/>
              <a:gd name="T97" fmla="*/ 34347874 h 3152"/>
              <a:gd name="T98" fmla="*/ 358961991 w 4890"/>
              <a:gd name="T99" fmla="*/ 20820328 h 3152"/>
              <a:gd name="T100" fmla="*/ 388121044 w 4890"/>
              <a:gd name="T101" fmla="*/ 20820328 h 3152"/>
              <a:gd name="T102" fmla="*/ 425392914 w 4890"/>
              <a:gd name="T103" fmla="*/ 12468874 h 31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890" h="3152">
                <a:moveTo>
                  <a:pt x="3698" y="0"/>
                </a:moveTo>
                <a:lnTo>
                  <a:pt x="3733" y="62"/>
                </a:lnTo>
                <a:lnTo>
                  <a:pt x="3733" y="124"/>
                </a:lnTo>
                <a:lnTo>
                  <a:pt x="3777" y="177"/>
                </a:lnTo>
                <a:lnTo>
                  <a:pt x="3830" y="212"/>
                </a:lnTo>
                <a:lnTo>
                  <a:pt x="3909" y="168"/>
                </a:lnTo>
                <a:lnTo>
                  <a:pt x="3954" y="239"/>
                </a:lnTo>
                <a:lnTo>
                  <a:pt x="3918" y="265"/>
                </a:lnTo>
                <a:lnTo>
                  <a:pt x="3927" y="345"/>
                </a:lnTo>
                <a:lnTo>
                  <a:pt x="3945" y="389"/>
                </a:lnTo>
                <a:lnTo>
                  <a:pt x="3989" y="406"/>
                </a:lnTo>
                <a:lnTo>
                  <a:pt x="3989" y="495"/>
                </a:lnTo>
                <a:lnTo>
                  <a:pt x="4042" y="521"/>
                </a:lnTo>
                <a:lnTo>
                  <a:pt x="4059" y="556"/>
                </a:lnTo>
                <a:lnTo>
                  <a:pt x="4130" y="583"/>
                </a:lnTo>
                <a:lnTo>
                  <a:pt x="4139" y="636"/>
                </a:lnTo>
                <a:lnTo>
                  <a:pt x="4112" y="689"/>
                </a:lnTo>
                <a:lnTo>
                  <a:pt x="4059" y="706"/>
                </a:lnTo>
                <a:lnTo>
                  <a:pt x="4042" y="768"/>
                </a:lnTo>
                <a:lnTo>
                  <a:pt x="3980" y="803"/>
                </a:lnTo>
                <a:lnTo>
                  <a:pt x="3909" y="821"/>
                </a:lnTo>
                <a:lnTo>
                  <a:pt x="3477" y="1271"/>
                </a:lnTo>
                <a:lnTo>
                  <a:pt x="3539" y="1306"/>
                </a:lnTo>
                <a:lnTo>
                  <a:pt x="3601" y="1289"/>
                </a:lnTo>
                <a:lnTo>
                  <a:pt x="3654" y="1333"/>
                </a:lnTo>
                <a:lnTo>
                  <a:pt x="3742" y="1289"/>
                </a:lnTo>
                <a:lnTo>
                  <a:pt x="3768" y="1324"/>
                </a:lnTo>
                <a:lnTo>
                  <a:pt x="3821" y="1324"/>
                </a:lnTo>
                <a:lnTo>
                  <a:pt x="3856" y="1368"/>
                </a:lnTo>
                <a:lnTo>
                  <a:pt x="3856" y="1456"/>
                </a:lnTo>
                <a:lnTo>
                  <a:pt x="3901" y="1492"/>
                </a:lnTo>
                <a:lnTo>
                  <a:pt x="3962" y="1448"/>
                </a:lnTo>
                <a:lnTo>
                  <a:pt x="3971" y="1501"/>
                </a:lnTo>
                <a:lnTo>
                  <a:pt x="4024" y="1536"/>
                </a:lnTo>
                <a:lnTo>
                  <a:pt x="4077" y="1536"/>
                </a:lnTo>
                <a:lnTo>
                  <a:pt x="4112" y="1598"/>
                </a:lnTo>
                <a:lnTo>
                  <a:pt x="4174" y="1642"/>
                </a:lnTo>
                <a:lnTo>
                  <a:pt x="4245" y="1677"/>
                </a:lnTo>
                <a:lnTo>
                  <a:pt x="4254" y="1721"/>
                </a:lnTo>
                <a:lnTo>
                  <a:pt x="4315" y="1748"/>
                </a:lnTo>
                <a:lnTo>
                  <a:pt x="4360" y="1818"/>
                </a:lnTo>
                <a:lnTo>
                  <a:pt x="4342" y="1871"/>
                </a:lnTo>
                <a:lnTo>
                  <a:pt x="4377" y="1924"/>
                </a:lnTo>
                <a:lnTo>
                  <a:pt x="4386" y="1977"/>
                </a:lnTo>
                <a:lnTo>
                  <a:pt x="4404" y="2048"/>
                </a:lnTo>
                <a:lnTo>
                  <a:pt x="4483" y="2003"/>
                </a:lnTo>
                <a:lnTo>
                  <a:pt x="4483" y="2065"/>
                </a:lnTo>
                <a:lnTo>
                  <a:pt x="4518" y="2109"/>
                </a:lnTo>
                <a:lnTo>
                  <a:pt x="4501" y="2180"/>
                </a:lnTo>
                <a:lnTo>
                  <a:pt x="4474" y="2233"/>
                </a:lnTo>
                <a:lnTo>
                  <a:pt x="4545" y="2312"/>
                </a:lnTo>
                <a:lnTo>
                  <a:pt x="4571" y="2356"/>
                </a:lnTo>
                <a:lnTo>
                  <a:pt x="4615" y="2383"/>
                </a:lnTo>
                <a:lnTo>
                  <a:pt x="4615" y="2436"/>
                </a:lnTo>
                <a:lnTo>
                  <a:pt x="4615" y="2498"/>
                </a:lnTo>
                <a:lnTo>
                  <a:pt x="4695" y="2533"/>
                </a:lnTo>
                <a:lnTo>
                  <a:pt x="4695" y="2577"/>
                </a:lnTo>
                <a:lnTo>
                  <a:pt x="4730" y="2603"/>
                </a:lnTo>
                <a:lnTo>
                  <a:pt x="4713" y="2665"/>
                </a:lnTo>
                <a:lnTo>
                  <a:pt x="4748" y="2727"/>
                </a:lnTo>
                <a:lnTo>
                  <a:pt x="4801" y="2780"/>
                </a:lnTo>
                <a:lnTo>
                  <a:pt x="4783" y="2886"/>
                </a:lnTo>
                <a:lnTo>
                  <a:pt x="4845" y="2912"/>
                </a:lnTo>
                <a:lnTo>
                  <a:pt x="4889" y="2956"/>
                </a:lnTo>
                <a:lnTo>
                  <a:pt x="4845" y="3027"/>
                </a:lnTo>
                <a:lnTo>
                  <a:pt x="4889" y="3133"/>
                </a:lnTo>
                <a:lnTo>
                  <a:pt x="4792" y="3124"/>
                </a:lnTo>
                <a:lnTo>
                  <a:pt x="4704" y="3151"/>
                </a:lnTo>
                <a:lnTo>
                  <a:pt x="4598" y="3142"/>
                </a:lnTo>
                <a:lnTo>
                  <a:pt x="4589" y="3080"/>
                </a:lnTo>
                <a:lnTo>
                  <a:pt x="4571" y="3001"/>
                </a:lnTo>
                <a:lnTo>
                  <a:pt x="4598" y="2903"/>
                </a:lnTo>
                <a:lnTo>
                  <a:pt x="4562" y="2780"/>
                </a:lnTo>
                <a:lnTo>
                  <a:pt x="4483" y="2692"/>
                </a:lnTo>
                <a:lnTo>
                  <a:pt x="4474" y="2595"/>
                </a:lnTo>
                <a:lnTo>
                  <a:pt x="4430" y="2480"/>
                </a:lnTo>
                <a:lnTo>
                  <a:pt x="4324" y="2418"/>
                </a:lnTo>
                <a:lnTo>
                  <a:pt x="4271" y="2330"/>
                </a:lnTo>
                <a:lnTo>
                  <a:pt x="4227" y="2198"/>
                </a:lnTo>
                <a:lnTo>
                  <a:pt x="4174" y="2109"/>
                </a:lnTo>
                <a:lnTo>
                  <a:pt x="4086" y="2065"/>
                </a:lnTo>
                <a:lnTo>
                  <a:pt x="3980" y="2083"/>
                </a:lnTo>
                <a:lnTo>
                  <a:pt x="3892" y="2171"/>
                </a:lnTo>
                <a:lnTo>
                  <a:pt x="3795" y="2242"/>
                </a:lnTo>
                <a:lnTo>
                  <a:pt x="3671" y="2401"/>
                </a:lnTo>
                <a:lnTo>
                  <a:pt x="3592" y="2418"/>
                </a:lnTo>
                <a:lnTo>
                  <a:pt x="3521" y="2471"/>
                </a:lnTo>
                <a:lnTo>
                  <a:pt x="3539" y="2551"/>
                </a:lnTo>
                <a:lnTo>
                  <a:pt x="3574" y="2595"/>
                </a:lnTo>
                <a:lnTo>
                  <a:pt x="3495" y="2577"/>
                </a:lnTo>
                <a:lnTo>
                  <a:pt x="3424" y="2542"/>
                </a:lnTo>
                <a:lnTo>
                  <a:pt x="3389" y="2471"/>
                </a:lnTo>
                <a:lnTo>
                  <a:pt x="3353" y="2401"/>
                </a:lnTo>
                <a:lnTo>
                  <a:pt x="3292" y="2365"/>
                </a:lnTo>
                <a:lnTo>
                  <a:pt x="3230" y="2374"/>
                </a:lnTo>
                <a:lnTo>
                  <a:pt x="3177" y="2445"/>
                </a:lnTo>
                <a:lnTo>
                  <a:pt x="3151" y="2506"/>
                </a:lnTo>
                <a:lnTo>
                  <a:pt x="3195" y="2533"/>
                </a:lnTo>
                <a:lnTo>
                  <a:pt x="3203" y="2577"/>
                </a:lnTo>
                <a:lnTo>
                  <a:pt x="3274" y="2630"/>
                </a:lnTo>
                <a:lnTo>
                  <a:pt x="1747" y="2683"/>
                </a:lnTo>
                <a:lnTo>
                  <a:pt x="1659" y="2683"/>
                </a:lnTo>
                <a:lnTo>
                  <a:pt x="1606" y="2656"/>
                </a:lnTo>
                <a:lnTo>
                  <a:pt x="1536" y="2639"/>
                </a:lnTo>
                <a:lnTo>
                  <a:pt x="1483" y="2683"/>
                </a:lnTo>
                <a:lnTo>
                  <a:pt x="1403" y="2683"/>
                </a:lnTo>
                <a:lnTo>
                  <a:pt x="1324" y="2692"/>
                </a:lnTo>
                <a:lnTo>
                  <a:pt x="1288" y="2727"/>
                </a:lnTo>
                <a:lnTo>
                  <a:pt x="1227" y="2727"/>
                </a:lnTo>
                <a:lnTo>
                  <a:pt x="1183" y="2692"/>
                </a:lnTo>
                <a:lnTo>
                  <a:pt x="1138" y="2674"/>
                </a:lnTo>
                <a:lnTo>
                  <a:pt x="1041" y="2683"/>
                </a:lnTo>
                <a:lnTo>
                  <a:pt x="980" y="2674"/>
                </a:lnTo>
                <a:lnTo>
                  <a:pt x="927" y="2603"/>
                </a:lnTo>
                <a:lnTo>
                  <a:pt x="883" y="2559"/>
                </a:lnTo>
                <a:lnTo>
                  <a:pt x="821" y="2533"/>
                </a:lnTo>
                <a:lnTo>
                  <a:pt x="821" y="2480"/>
                </a:lnTo>
                <a:lnTo>
                  <a:pt x="874" y="2445"/>
                </a:lnTo>
                <a:lnTo>
                  <a:pt x="883" y="2392"/>
                </a:lnTo>
                <a:lnTo>
                  <a:pt x="874" y="2321"/>
                </a:lnTo>
                <a:lnTo>
                  <a:pt x="909" y="2268"/>
                </a:lnTo>
                <a:lnTo>
                  <a:pt x="980" y="2224"/>
                </a:lnTo>
                <a:lnTo>
                  <a:pt x="1015" y="2171"/>
                </a:lnTo>
                <a:lnTo>
                  <a:pt x="997" y="2109"/>
                </a:lnTo>
                <a:lnTo>
                  <a:pt x="953" y="2092"/>
                </a:lnTo>
                <a:lnTo>
                  <a:pt x="900" y="2136"/>
                </a:lnTo>
                <a:lnTo>
                  <a:pt x="847" y="2118"/>
                </a:lnTo>
                <a:lnTo>
                  <a:pt x="803" y="2153"/>
                </a:lnTo>
                <a:lnTo>
                  <a:pt x="715" y="2145"/>
                </a:lnTo>
                <a:lnTo>
                  <a:pt x="671" y="2189"/>
                </a:lnTo>
                <a:lnTo>
                  <a:pt x="521" y="2127"/>
                </a:lnTo>
                <a:lnTo>
                  <a:pt x="459" y="2198"/>
                </a:lnTo>
                <a:lnTo>
                  <a:pt x="415" y="2145"/>
                </a:lnTo>
                <a:lnTo>
                  <a:pt x="344" y="2118"/>
                </a:lnTo>
                <a:lnTo>
                  <a:pt x="282" y="2118"/>
                </a:lnTo>
                <a:lnTo>
                  <a:pt x="256" y="2021"/>
                </a:lnTo>
                <a:lnTo>
                  <a:pt x="221" y="1968"/>
                </a:lnTo>
                <a:lnTo>
                  <a:pt x="177" y="1915"/>
                </a:lnTo>
                <a:lnTo>
                  <a:pt x="124" y="1871"/>
                </a:lnTo>
                <a:lnTo>
                  <a:pt x="53" y="1871"/>
                </a:lnTo>
                <a:lnTo>
                  <a:pt x="0" y="1836"/>
                </a:lnTo>
                <a:lnTo>
                  <a:pt x="388" y="1562"/>
                </a:lnTo>
                <a:lnTo>
                  <a:pt x="450" y="1527"/>
                </a:lnTo>
                <a:lnTo>
                  <a:pt x="538" y="1509"/>
                </a:lnTo>
                <a:lnTo>
                  <a:pt x="582" y="1430"/>
                </a:lnTo>
                <a:lnTo>
                  <a:pt x="662" y="1412"/>
                </a:lnTo>
                <a:lnTo>
                  <a:pt x="671" y="1342"/>
                </a:lnTo>
                <a:lnTo>
                  <a:pt x="662" y="1306"/>
                </a:lnTo>
                <a:lnTo>
                  <a:pt x="706" y="1271"/>
                </a:lnTo>
                <a:lnTo>
                  <a:pt x="653" y="1218"/>
                </a:lnTo>
                <a:lnTo>
                  <a:pt x="706" y="1156"/>
                </a:lnTo>
                <a:lnTo>
                  <a:pt x="759" y="1112"/>
                </a:lnTo>
                <a:lnTo>
                  <a:pt x="830" y="1121"/>
                </a:lnTo>
                <a:lnTo>
                  <a:pt x="821" y="1068"/>
                </a:lnTo>
                <a:lnTo>
                  <a:pt x="838" y="1024"/>
                </a:lnTo>
                <a:lnTo>
                  <a:pt x="785" y="971"/>
                </a:lnTo>
                <a:lnTo>
                  <a:pt x="838" y="918"/>
                </a:lnTo>
                <a:lnTo>
                  <a:pt x="909" y="909"/>
                </a:lnTo>
                <a:lnTo>
                  <a:pt x="962" y="865"/>
                </a:lnTo>
                <a:lnTo>
                  <a:pt x="1006" y="918"/>
                </a:lnTo>
                <a:lnTo>
                  <a:pt x="1059" y="892"/>
                </a:lnTo>
                <a:lnTo>
                  <a:pt x="1041" y="830"/>
                </a:lnTo>
                <a:lnTo>
                  <a:pt x="1112" y="848"/>
                </a:lnTo>
                <a:lnTo>
                  <a:pt x="1138" y="812"/>
                </a:lnTo>
                <a:lnTo>
                  <a:pt x="1147" y="759"/>
                </a:lnTo>
                <a:lnTo>
                  <a:pt x="1200" y="759"/>
                </a:lnTo>
                <a:lnTo>
                  <a:pt x="1227" y="706"/>
                </a:lnTo>
                <a:lnTo>
                  <a:pt x="1288" y="706"/>
                </a:lnTo>
                <a:lnTo>
                  <a:pt x="1288" y="671"/>
                </a:lnTo>
                <a:lnTo>
                  <a:pt x="1386" y="689"/>
                </a:lnTo>
                <a:lnTo>
                  <a:pt x="1456" y="680"/>
                </a:lnTo>
                <a:lnTo>
                  <a:pt x="1456" y="627"/>
                </a:lnTo>
                <a:lnTo>
                  <a:pt x="1465" y="556"/>
                </a:lnTo>
                <a:lnTo>
                  <a:pt x="1500" y="539"/>
                </a:lnTo>
                <a:lnTo>
                  <a:pt x="1553" y="583"/>
                </a:lnTo>
                <a:lnTo>
                  <a:pt x="1606" y="521"/>
                </a:lnTo>
                <a:lnTo>
                  <a:pt x="1677" y="556"/>
                </a:lnTo>
                <a:lnTo>
                  <a:pt x="1747" y="556"/>
                </a:lnTo>
                <a:lnTo>
                  <a:pt x="1827" y="512"/>
                </a:lnTo>
                <a:lnTo>
                  <a:pt x="1871" y="565"/>
                </a:lnTo>
                <a:lnTo>
                  <a:pt x="1924" y="539"/>
                </a:lnTo>
                <a:lnTo>
                  <a:pt x="1950" y="583"/>
                </a:lnTo>
                <a:lnTo>
                  <a:pt x="2012" y="556"/>
                </a:lnTo>
                <a:lnTo>
                  <a:pt x="2074" y="583"/>
                </a:lnTo>
                <a:lnTo>
                  <a:pt x="2118" y="530"/>
                </a:lnTo>
                <a:lnTo>
                  <a:pt x="2189" y="530"/>
                </a:lnTo>
                <a:lnTo>
                  <a:pt x="2277" y="530"/>
                </a:lnTo>
                <a:lnTo>
                  <a:pt x="2321" y="477"/>
                </a:lnTo>
                <a:lnTo>
                  <a:pt x="2383" y="486"/>
                </a:lnTo>
                <a:lnTo>
                  <a:pt x="2409" y="424"/>
                </a:lnTo>
                <a:lnTo>
                  <a:pt x="2497" y="442"/>
                </a:lnTo>
                <a:lnTo>
                  <a:pt x="2559" y="406"/>
                </a:lnTo>
                <a:lnTo>
                  <a:pt x="2789" y="406"/>
                </a:lnTo>
                <a:lnTo>
                  <a:pt x="2771" y="345"/>
                </a:lnTo>
                <a:lnTo>
                  <a:pt x="2859" y="327"/>
                </a:lnTo>
                <a:lnTo>
                  <a:pt x="2912" y="292"/>
                </a:lnTo>
                <a:lnTo>
                  <a:pt x="2903" y="239"/>
                </a:lnTo>
                <a:lnTo>
                  <a:pt x="2992" y="239"/>
                </a:lnTo>
                <a:lnTo>
                  <a:pt x="3000" y="195"/>
                </a:lnTo>
                <a:lnTo>
                  <a:pt x="3053" y="177"/>
                </a:lnTo>
                <a:lnTo>
                  <a:pt x="3124" y="177"/>
                </a:lnTo>
                <a:lnTo>
                  <a:pt x="3177" y="150"/>
                </a:lnTo>
                <a:lnTo>
                  <a:pt x="3239" y="168"/>
                </a:lnTo>
                <a:lnTo>
                  <a:pt x="3301" y="177"/>
                </a:lnTo>
                <a:lnTo>
                  <a:pt x="3371" y="168"/>
                </a:lnTo>
                <a:lnTo>
                  <a:pt x="3459" y="177"/>
                </a:lnTo>
                <a:lnTo>
                  <a:pt x="3512" y="186"/>
                </a:lnTo>
                <a:lnTo>
                  <a:pt x="3618" y="106"/>
                </a:lnTo>
                <a:lnTo>
                  <a:pt x="3698" y="0"/>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a:t>
            </a:r>
          </a:p>
        </p:txBody>
      </p:sp>
      <p:sp>
        <p:nvSpPr>
          <p:cNvPr id="7176" name="Freeform 7">
            <a:extLst>
              <a:ext uri="{FF2B5EF4-FFF2-40B4-BE49-F238E27FC236}">
                <a16:creationId xmlns:a16="http://schemas.microsoft.com/office/drawing/2014/main" id="{DC6CCEBD-2DDC-4A29-B298-FB0255B8E6A4}"/>
              </a:ext>
            </a:extLst>
          </p:cNvPr>
          <p:cNvSpPr>
            <a:spLocks/>
          </p:cNvSpPr>
          <p:nvPr/>
        </p:nvSpPr>
        <p:spPr bwMode="auto">
          <a:xfrm>
            <a:off x="5146675" y="2700338"/>
            <a:ext cx="1385888" cy="1303337"/>
          </a:xfrm>
          <a:custGeom>
            <a:avLst/>
            <a:gdLst>
              <a:gd name="T0" fmla="*/ 471181720 w 4246"/>
              <a:gd name="T1" fmla="*/ 268863326 h 3989"/>
              <a:gd name="T2" fmla="*/ 470123228 w 4246"/>
              <a:gd name="T3" fmla="*/ 247095410 h 3989"/>
              <a:gd name="T4" fmla="*/ 462832660 w 4246"/>
              <a:gd name="T5" fmla="*/ 219091148 h 3989"/>
              <a:gd name="T6" fmla="*/ 455542092 w 4246"/>
              <a:gd name="T7" fmla="*/ 196146465 h 3989"/>
              <a:gd name="T8" fmla="*/ 455542092 w 4246"/>
              <a:gd name="T9" fmla="*/ 170260515 h 3989"/>
              <a:gd name="T10" fmla="*/ 461774494 w 4246"/>
              <a:gd name="T11" fmla="*/ 150492647 h 3989"/>
              <a:gd name="T12" fmla="*/ 456600585 w 4246"/>
              <a:gd name="T13" fmla="*/ 132843092 h 3989"/>
              <a:gd name="T14" fmla="*/ 451426676 w 4246"/>
              <a:gd name="T15" fmla="*/ 119311570 h 3989"/>
              <a:gd name="T16" fmla="*/ 470123228 w 4246"/>
              <a:gd name="T17" fmla="*/ 101662015 h 3989"/>
              <a:gd name="T18" fmla="*/ 477296221 w 4246"/>
              <a:gd name="T19" fmla="*/ 83071241 h 3989"/>
              <a:gd name="T20" fmla="*/ 475297137 w 4246"/>
              <a:gd name="T21" fmla="*/ 62244543 h 3989"/>
              <a:gd name="T22" fmla="*/ 490819191 w 4246"/>
              <a:gd name="T23" fmla="*/ 36358267 h 3989"/>
              <a:gd name="T24" fmla="*/ 490819191 w 4246"/>
              <a:gd name="T25" fmla="*/ 20709086 h 3989"/>
              <a:gd name="T26" fmla="*/ 484586789 w 4246"/>
              <a:gd name="T27" fmla="*/ 4118360 h 3989"/>
              <a:gd name="T28" fmla="*/ 460716001 w 4246"/>
              <a:gd name="T29" fmla="*/ 1058830 h 3989"/>
              <a:gd name="T30" fmla="*/ 432729797 w 4246"/>
              <a:gd name="T31" fmla="*/ 7177564 h 3989"/>
              <a:gd name="T32" fmla="*/ 407800843 w 4246"/>
              <a:gd name="T33" fmla="*/ 7177564 h 3989"/>
              <a:gd name="T34" fmla="*/ 383930056 w 4246"/>
              <a:gd name="T35" fmla="*/ 10354380 h 3989"/>
              <a:gd name="T36" fmla="*/ 351828108 w 4246"/>
              <a:gd name="T37" fmla="*/ 15531570 h 3989"/>
              <a:gd name="T38" fmla="*/ 311377427 w 4246"/>
              <a:gd name="T39" fmla="*/ 14472740 h 3989"/>
              <a:gd name="T40" fmla="*/ 272925504 w 4246"/>
              <a:gd name="T41" fmla="*/ 13413584 h 3989"/>
              <a:gd name="T42" fmla="*/ 254228625 w 4246"/>
              <a:gd name="T43" fmla="*/ 25886276 h 3989"/>
              <a:gd name="T44" fmla="*/ 233532989 w 4246"/>
              <a:gd name="T45" fmla="*/ 20709086 h 3989"/>
              <a:gd name="T46" fmla="*/ 216835195 w 4246"/>
              <a:gd name="T47" fmla="*/ 34240281 h 3989"/>
              <a:gd name="T48" fmla="*/ 190965649 w 4246"/>
              <a:gd name="T49" fmla="*/ 38358642 h 3989"/>
              <a:gd name="T50" fmla="*/ 169211520 w 4246"/>
              <a:gd name="T51" fmla="*/ 40476628 h 3989"/>
              <a:gd name="T52" fmla="*/ 152513726 w 4246"/>
              <a:gd name="T53" fmla="*/ 56008197 h 3989"/>
              <a:gd name="T54" fmla="*/ 145340732 w 4246"/>
              <a:gd name="T55" fmla="*/ 73658079 h 3989"/>
              <a:gd name="T56" fmla="*/ 129701430 w 4246"/>
              <a:gd name="T57" fmla="*/ 90248479 h 3989"/>
              <a:gd name="T58" fmla="*/ 109005467 w 4246"/>
              <a:gd name="T59" fmla="*/ 99661640 h 3989"/>
              <a:gd name="T60" fmla="*/ 72670529 w 4246"/>
              <a:gd name="T61" fmla="*/ 115193536 h 3989"/>
              <a:gd name="T62" fmla="*/ 51856992 w 4246"/>
              <a:gd name="T63" fmla="*/ 138020282 h 3989"/>
              <a:gd name="T64" fmla="*/ 27045612 w 4246"/>
              <a:gd name="T65" fmla="*/ 155670164 h 3989"/>
              <a:gd name="T66" fmla="*/ 7290568 w 4246"/>
              <a:gd name="T67" fmla="*/ 183791711 h 3989"/>
              <a:gd name="T68" fmla="*/ 13522643 w 4246"/>
              <a:gd name="T69" fmla="*/ 459950212 h 3989"/>
              <a:gd name="T70" fmla="*/ 38451923 w 4246"/>
              <a:gd name="T71" fmla="*/ 459950212 h 3989"/>
              <a:gd name="T72" fmla="*/ 48799741 w 4246"/>
              <a:gd name="T73" fmla="*/ 468186606 h 3989"/>
              <a:gd name="T74" fmla="*/ 69495378 w 4246"/>
              <a:gd name="T75" fmla="*/ 463009416 h 3989"/>
              <a:gd name="T76" fmla="*/ 84076514 w 4246"/>
              <a:gd name="T77" fmla="*/ 454773022 h 3989"/>
              <a:gd name="T78" fmla="*/ 104772477 w 4246"/>
              <a:gd name="T79" fmla="*/ 455714241 h 3989"/>
              <a:gd name="T80" fmla="*/ 120411778 w 4246"/>
              <a:gd name="T81" fmla="*/ 436064311 h 3989"/>
              <a:gd name="T82" fmla="*/ 118295120 w 4246"/>
              <a:gd name="T83" fmla="*/ 421473959 h 3989"/>
              <a:gd name="T84" fmla="*/ 139108657 w 4246"/>
              <a:gd name="T85" fmla="*/ 410060423 h 3989"/>
              <a:gd name="T86" fmla="*/ 133816847 w 4246"/>
              <a:gd name="T87" fmla="*/ 392410868 h 3989"/>
              <a:gd name="T88" fmla="*/ 154630384 w 4246"/>
              <a:gd name="T89" fmla="*/ 379938502 h 3989"/>
              <a:gd name="T90" fmla="*/ 163920037 w 4246"/>
              <a:gd name="T91" fmla="*/ 375820142 h 3989"/>
              <a:gd name="T92" fmla="*/ 176384513 w 4246"/>
              <a:gd name="T93" fmla="*/ 367466136 h 3989"/>
              <a:gd name="T94" fmla="*/ 192964407 w 4246"/>
              <a:gd name="T95" fmla="*/ 361229790 h 3989"/>
              <a:gd name="T96" fmla="*/ 212719451 w 4246"/>
              <a:gd name="T97" fmla="*/ 358170586 h 3989"/>
              <a:gd name="T98" fmla="*/ 217893687 w 4246"/>
              <a:gd name="T99" fmla="*/ 341579860 h 3989"/>
              <a:gd name="T100" fmla="*/ 238706898 w 4246"/>
              <a:gd name="T101" fmla="*/ 343580235 h 3989"/>
              <a:gd name="T102" fmla="*/ 261519193 w 4246"/>
              <a:gd name="T103" fmla="*/ 344639064 h 3989"/>
              <a:gd name="T104" fmla="*/ 278099413 w 4246"/>
              <a:gd name="T105" fmla="*/ 343580235 h 3989"/>
              <a:gd name="T106" fmla="*/ 298912950 w 4246"/>
              <a:gd name="T107" fmla="*/ 340520704 h 3989"/>
              <a:gd name="T108" fmla="*/ 321725245 w 4246"/>
              <a:gd name="T109" fmla="*/ 335343514 h 3989"/>
              <a:gd name="T110" fmla="*/ 342420882 w 4246"/>
              <a:gd name="T111" fmla="*/ 325930353 h 3989"/>
              <a:gd name="T112" fmla="*/ 377697981 w 4246"/>
              <a:gd name="T113" fmla="*/ 316634803 h 3989"/>
              <a:gd name="T114" fmla="*/ 393337282 w 4246"/>
              <a:gd name="T115" fmla="*/ 306280423 h 3989"/>
              <a:gd name="T116" fmla="*/ 408859009 w 4246"/>
              <a:gd name="T117" fmla="*/ 298985247 h 3989"/>
              <a:gd name="T118" fmla="*/ 429672547 w 4246"/>
              <a:gd name="T119" fmla="*/ 298985247 h 3989"/>
              <a:gd name="T120" fmla="*/ 454483926 w 4246"/>
              <a:gd name="T121" fmla="*/ 300044403 h 3989"/>
              <a:gd name="T122" fmla="*/ 474238971 w 4246"/>
              <a:gd name="T123" fmla="*/ 276158502 h 39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246" h="3989">
                <a:moveTo>
                  <a:pt x="4033" y="2347"/>
                </a:moveTo>
                <a:lnTo>
                  <a:pt x="4051" y="2303"/>
                </a:lnTo>
                <a:lnTo>
                  <a:pt x="4007" y="2285"/>
                </a:lnTo>
                <a:lnTo>
                  <a:pt x="4059" y="2197"/>
                </a:lnTo>
                <a:lnTo>
                  <a:pt x="4042" y="2144"/>
                </a:lnTo>
                <a:lnTo>
                  <a:pt x="3998" y="2100"/>
                </a:lnTo>
                <a:lnTo>
                  <a:pt x="4015" y="2012"/>
                </a:lnTo>
                <a:lnTo>
                  <a:pt x="3998" y="1941"/>
                </a:lnTo>
                <a:lnTo>
                  <a:pt x="3936" y="1862"/>
                </a:lnTo>
                <a:lnTo>
                  <a:pt x="3892" y="1809"/>
                </a:lnTo>
                <a:lnTo>
                  <a:pt x="3857" y="1729"/>
                </a:lnTo>
                <a:lnTo>
                  <a:pt x="3874" y="1667"/>
                </a:lnTo>
                <a:lnTo>
                  <a:pt x="3901" y="1606"/>
                </a:lnTo>
                <a:lnTo>
                  <a:pt x="3892" y="1509"/>
                </a:lnTo>
                <a:lnTo>
                  <a:pt x="3874" y="1447"/>
                </a:lnTo>
                <a:lnTo>
                  <a:pt x="3909" y="1394"/>
                </a:lnTo>
                <a:lnTo>
                  <a:pt x="3892" y="1323"/>
                </a:lnTo>
                <a:lnTo>
                  <a:pt x="3927" y="1279"/>
                </a:lnTo>
                <a:lnTo>
                  <a:pt x="3901" y="1235"/>
                </a:lnTo>
                <a:lnTo>
                  <a:pt x="3927" y="1182"/>
                </a:lnTo>
                <a:lnTo>
                  <a:pt x="3883" y="1129"/>
                </a:lnTo>
                <a:lnTo>
                  <a:pt x="3901" y="1094"/>
                </a:lnTo>
                <a:lnTo>
                  <a:pt x="3839" y="1067"/>
                </a:lnTo>
                <a:lnTo>
                  <a:pt x="3839" y="1014"/>
                </a:lnTo>
                <a:lnTo>
                  <a:pt x="3901" y="970"/>
                </a:lnTo>
                <a:lnTo>
                  <a:pt x="3945" y="917"/>
                </a:lnTo>
                <a:lnTo>
                  <a:pt x="3998" y="864"/>
                </a:lnTo>
                <a:lnTo>
                  <a:pt x="4051" y="811"/>
                </a:lnTo>
                <a:lnTo>
                  <a:pt x="4086" y="767"/>
                </a:lnTo>
                <a:lnTo>
                  <a:pt x="4059" y="706"/>
                </a:lnTo>
                <a:lnTo>
                  <a:pt x="4033" y="653"/>
                </a:lnTo>
                <a:lnTo>
                  <a:pt x="4068" y="591"/>
                </a:lnTo>
                <a:lnTo>
                  <a:pt x="4042" y="529"/>
                </a:lnTo>
                <a:lnTo>
                  <a:pt x="4086" y="432"/>
                </a:lnTo>
                <a:lnTo>
                  <a:pt x="4130" y="379"/>
                </a:lnTo>
                <a:lnTo>
                  <a:pt x="4174" y="309"/>
                </a:lnTo>
                <a:lnTo>
                  <a:pt x="4245" y="256"/>
                </a:lnTo>
                <a:lnTo>
                  <a:pt x="4236" y="194"/>
                </a:lnTo>
                <a:lnTo>
                  <a:pt x="4174" y="176"/>
                </a:lnTo>
                <a:lnTo>
                  <a:pt x="4139" y="114"/>
                </a:lnTo>
                <a:lnTo>
                  <a:pt x="4174" y="79"/>
                </a:lnTo>
                <a:lnTo>
                  <a:pt x="4121" y="35"/>
                </a:lnTo>
                <a:lnTo>
                  <a:pt x="4051" y="0"/>
                </a:lnTo>
                <a:lnTo>
                  <a:pt x="3971" y="0"/>
                </a:lnTo>
                <a:lnTo>
                  <a:pt x="3918" y="9"/>
                </a:lnTo>
                <a:lnTo>
                  <a:pt x="3821" y="35"/>
                </a:lnTo>
                <a:lnTo>
                  <a:pt x="3759" y="70"/>
                </a:lnTo>
                <a:lnTo>
                  <a:pt x="3680" y="61"/>
                </a:lnTo>
                <a:lnTo>
                  <a:pt x="3609" y="26"/>
                </a:lnTo>
                <a:lnTo>
                  <a:pt x="3539" y="26"/>
                </a:lnTo>
                <a:lnTo>
                  <a:pt x="3468" y="61"/>
                </a:lnTo>
                <a:lnTo>
                  <a:pt x="3433" y="106"/>
                </a:lnTo>
                <a:lnTo>
                  <a:pt x="3345" y="114"/>
                </a:lnTo>
                <a:lnTo>
                  <a:pt x="3265" y="88"/>
                </a:lnTo>
                <a:lnTo>
                  <a:pt x="3186" y="123"/>
                </a:lnTo>
                <a:lnTo>
                  <a:pt x="3133" y="159"/>
                </a:lnTo>
                <a:lnTo>
                  <a:pt x="2992" y="132"/>
                </a:lnTo>
                <a:lnTo>
                  <a:pt x="2815" y="176"/>
                </a:lnTo>
                <a:lnTo>
                  <a:pt x="2753" y="159"/>
                </a:lnTo>
                <a:lnTo>
                  <a:pt x="2648" y="123"/>
                </a:lnTo>
                <a:lnTo>
                  <a:pt x="2533" y="123"/>
                </a:lnTo>
                <a:lnTo>
                  <a:pt x="2427" y="123"/>
                </a:lnTo>
                <a:lnTo>
                  <a:pt x="2321" y="114"/>
                </a:lnTo>
                <a:lnTo>
                  <a:pt x="2250" y="106"/>
                </a:lnTo>
                <a:lnTo>
                  <a:pt x="2215" y="159"/>
                </a:lnTo>
                <a:lnTo>
                  <a:pt x="2162" y="220"/>
                </a:lnTo>
                <a:lnTo>
                  <a:pt x="2083" y="256"/>
                </a:lnTo>
                <a:lnTo>
                  <a:pt x="2030" y="229"/>
                </a:lnTo>
                <a:lnTo>
                  <a:pt x="1986" y="176"/>
                </a:lnTo>
                <a:lnTo>
                  <a:pt x="1950" y="211"/>
                </a:lnTo>
                <a:lnTo>
                  <a:pt x="1880" y="211"/>
                </a:lnTo>
                <a:lnTo>
                  <a:pt x="1844" y="291"/>
                </a:lnTo>
                <a:lnTo>
                  <a:pt x="1774" y="291"/>
                </a:lnTo>
                <a:lnTo>
                  <a:pt x="1739" y="335"/>
                </a:lnTo>
                <a:lnTo>
                  <a:pt x="1624" y="326"/>
                </a:lnTo>
                <a:lnTo>
                  <a:pt x="1527" y="335"/>
                </a:lnTo>
                <a:lnTo>
                  <a:pt x="1447" y="291"/>
                </a:lnTo>
                <a:lnTo>
                  <a:pt x="1439" y="344"/>
                </a:lnTo>
                <a:lnTo>
                  <a:pt x="1386" y="370"/>
                </a:lnTo>
                <a:lnTo>
                  <a:pt x="1359" y="441"/>
                </a:lnTo>
                <a:lnTo>
                  <a:pt x="1297" y="476"/>
                </a:lnTo>
                <a:lnTo>
                  <a:pt x="1280" y="529"/>
                </a:lnTo>
                <a:lnTo>
                  <a:pt x="1236" y="573"/>
                </a:lnTo>
                <a:lnTo>
                  <a:pt x="1236" y="626"/>
                </a:lnTo>
                <a:lnTo>
                  <a:pt x="1174" y="670"/>
                </a:lnTo>
                <a:lnTo>
                  <a:pt x="1165" y="723"/>
                </a:lnTo>
                <a:lnTo>
                  <a:pt x="1103" y="767"/>
                </a:lnTo>
                <a:lnTo>
                  <a:pt x="1077" y="811"/>
                </a:lnTo>
                <a:lnTo>
                  <a:pt x="997" y="820"/>
                </a:lnTo>
                <a:lnTo>
                  <a:pt x="927" y="847"/>
                </a:lnTo>
                <a:lnTo>
                  <a:pt x="821" y="847"/>
                </a:lnTo>
                <a:lnTo>
                  <a:pt x="715" y="917"/>
                </a:lnTo>
                <a:lnTo>
                  <a:pt x="618" y="979"/>
                </a:lnTo>
                <a:lnTo>
                  <a:pt x="547" y="1023"/>
                </a:lnTo>
                <a:lnTo>
                  <a:pt x="468" y="1076"/>
                </a:lnTo>
                <a:lnTo>
                  <a:pt x="441" y="1173"/>
                </a:lnTo>
                <a:lnTo>
                  <a:pt x="388" y="1217"/>
                </a:lnTo>
                <a:lnTo>
                  <a:pt x="300" y="1270"/>
                </a:lnTo>
                <a:lnTo>
                  <a:pt x="230" y="1323"/>
                </a:lnTo>
                <a:lnTo>
                  <a:pt x="150" y="1367"/>
                </a:lnTo>
                <a:lnTo>
                  <a:pt x="106" y="1482"/>
                </a:lnTo>
                <a:lnTo>
                  <a:pt x="62" y="1562"/>
                </a:lnTo>
                <a:lnTo>
                  <a:pt x="0" y="1614"/>
                </a:lnTo>
                <a:lnTo>
                  <a:pt x="71" y="3873"/>
                </a:lnTo>
                <a:lnTo>
                  <a:pt x="115" y="3909"/>
                </a:lnTo>
                <a:lnTo>
                  <a:pt x="194" y="3891"/>
                </a:lnTo>
                <a:lnTo>
                  <a:pt x="238" y="3917"/>
                </a:lnTo>
                <a:lnTo>
                  <a:pt x="327" y="3909"/>
                </a:lnTo>
                <a:lnTo>
                  <a:pt x="335" y="3953"/>
                </a:lnTo>
                <a:lnTo>
                  <a:pt x="415" y="3944"/>
                </a:lnTo>
                <a:lnTo>
                  <a:pt x="415" y="3979"/>
                </a:lnTo>
                <a:lnTo>
                  <a:pt x="503" y="3953"/>
                </a:lnTo>
                <a:lnTo>
                  <a:pt x="530" y="3988"/>
                </a:lnTo>
                <a:lnTo>
                  <a:pt x="591" y="3935"/>
                </a:lnTo>
                <a:lnTo>
                  <a:pt x="582" y="3882"/>
                </a:lnTo>
                <a:lnTo>
                  <a:pt x="627" y="3838"/>
                </a:lnTo>
                <a:lnTo>
                  <a:pt x="715" y="3865"/>
                </a:lnTo>
                <a:lnTo>
                  <a:pt x="741" y="3926"/>
                </a:lnTo>
                <a:lnTo>
                  <a:pt x="803" y="3891"/>
                </a:lnTo>
                <a:lnTo>
                  <a:pt x="891" y="3873"/>
                </a:lnTo>
                <a:lnTo>
                  <a:pt x="935" y="3794"/>
                </a:lnTo>
                <a:lnTo>
                  <a:pt x="1015" y="3776"/>
                </a:lnTo>
                <a:lnTo>
                  <a:pt x="1024" y="3706"/>
                </a:lnTo>
                <a:lnTo>
                  <a:pt x="1015" y="3670"/>
                </a:lnTo>
                <a:lnTo>
                  <a:pt x="1059" y="3635"/>
                </a:lnTo>
                <a:lnTo>
                  <a:pt x="1006" y="3582"/>
                </a:lnTo>
                <a:lnTo>
                  <a:pt x="1059" y="3520"/>
                </a:lnTo>
                <a:lnTo>
                  <a:pt x="1112" y="3476"/>
                </a:lnTo>
                <a:lnTo>
                  <a:pt x="1183" y="3485"/>
                </a:lnTo>
                <a:lnTo>
                  <a:pt x="1174" y="3432"/>
                </a:lnTo>
                <a:lnTo>
                  <a:pt x="1191" y="3388"/>
                </a:lnTo>
                <a:lnTo>
                  <a:pt x="1138" y="3335"/>
                </a:lnTo>
                <a:lnTo>
                  <a:pt x="1191" y="3282"/>
                </a:lnTo>
                <a:lnTo>
                  <a:pt x="1262" y="3273"/>
                </a:lnTo>
                <a:lnTo>
                  <a:pt x="1315" y="3229"/>
                </a:lnTo>
                <a:lnTo>
                  <a:pt x="1359" y="3282"/>
                </a:lnTo>
                <a:lnTo>
                  <a:pt x="1412" y="3256"/>
                </a:lnTo>
                <a:lnTo>
                  <a:pt x="1394" y="3194"/>
                </a:lnTo>
                <a:lnTo>
                  <a:pt x="1465" y="3212"/>
                </a:lnTo>
                <a:lnTo>
                  <a:pt x="1491" y="3176"/>
                </a:lnTo>
                <a:lnTo>
                  <a:pt x="1500" y="3123"/>
                </a:lnTo>
                <a:lnTo>
                  <a:pt x="1553" y="3123"/>
                </a:lnTo>
                <a:lnTo>
                  <a:pt x="1580" y="3070"/>
                </a:lnTo>
                <a:lnTo>
                  <a:pt x="1641" y="3070"/>
                </a:lnTo>
                <a:lnTo>
                  <a:pt x="1641" y="3035"/>
                </a:lnTo>
                <a:lnTo>
                  <a:pt x="1739" y="3053"/>
                </a:lnTo>
                <a:lnTo>
                  <a:pt x="1809" y="3044"/>
                </a:lnTo>
                <a:lnTo>
                  <a:pt x="1809" y="2991"/>
                </a:lnTo>
                <a:lnTo>
                  <a:pt x="1818" y="2920"/>
                </a:lnTo>
                <a:lnTo>
                  <a:pt x="1853" y="2903"/>
                </a:lnTo>
                <a:lnTo>
                  <a:pt x="1906" y="2947"/>
                </a:lnTo>
                <a:lnTo>
                  <a:pt x="1959" y="2885"/>
                </a:lnTo>
                <a:lnTo>
                  <a:pt x="2030" y="2920"/>
                </a:lnTo>
                <a:lnTo>
                  <a:pt x="2100" y="2920"/>
                </a:lnTo>
                <a:lnTo>
                  <a:pt x="2180" y="2876"/>
                </a:lnTo>
                <a:lnTo>
                  <a:pt x="2224" y="2929"/>
                </a:lnTo>
                <a:lnTo>
                  <a:pt x="2277" y="2903"/>
                </a:lnTo>
                <a:lnTo>
                  <a:pt x="2303" y="2947"/>
                </a:lnTo>
                <a:lnTo>
                  <a:pt x="2365" y="2920"/>
                </a:lnTo>
                <a:lnTo>
                  <a:pt x="2427" y="2947"/>
                </a:lnTo>
                <a:lnTo>
                  <a:pt x="2471" y="2894"/>
                </a:lnTo>
                <a:lnTo>
                  <a:pt x="2542" y="2894"/>
                </a:lnTo>
                <a:lnTo>
                  <a:pt x="2630" y="2894"/>
                </a:lnTo>
                <a:lnTo>
                  <a:pt x="2674" y="2841"/>
                </a:lnTo>
                <a:lnTo>
                  <a:pt x="2736" y="2850"/>
                </a:lnTo>
                <a:lnTo>
                  <a:pt x="2762" y="2788"/>
                </a:lnTo>
                <a:lnTo>
                  <a:pt x="2850" y="2806"/>
                </a:lnTo>
                <a:lnTo>
                  <a:pt x="2912" y="2770"/>
                </a:lnTo>
                <a:lnTo>
                  <a:pt x="3142" y="2770"/>
                </a:lnTo>
                <a:lnTo>
                  <a:pt x="3124" y="2709"/>
                </a:lnTo>
                <a:lnTo>
                  <a:pt x="3212" y="2691"/>
                </a:lnTo>
                <a:lnTo>
                  <a:pt x="3265" y="2656"/>
                </a:lnTo>
                <a:lnTo>
                  <a:pt x="3256" y="2603"/>
                </a:lnTo>
                <a:lnTo>
                  <a:pt x="3345" y="2603"/>
                </a:lnTo>
                <a:lnTo>
                  <a:pt x="3353" y="2559"/>
                </a:lnTo>
                <a:lnTo>
                  <a:pt x="3406" y="2541"/>
                </a:lnTo>
                <a:lnTo>
                  <a:pt x="3477" y="2541"/>
                </a:lnTo>
                <a:lnTo>
                  <a:pt x="3530" y="2514"/>
                </a:lnTo>
                <a:lnTo>
                  <a:pt x="3592" y="2532"/>
                </a:lnTo>
                <a:lnTo>
                  <a:pt x="3654" y="2541"/>
                </a:lnTo>
                <a:lnTo>
                  <a:pt x="3724" y="2532"/>
                </a:lnTo>
                <a:lnTo>
                  <a:pt x="3812" y="2541"/>
                </a:lnTo>
                <a:lnTo>
                  <a:pt x="3865" y="2550"/>
                </a:lnTo>
                <a:lnTo>
                  <a:pt x="3971" y="2470"/>
                </a:lnTo>
                <a:lnTo>
                  <a:pt x="4051" y="2364"/>
                </a:lnTo>
                <a:lnTo>
                  <a:pt x="4033" y="2347"/>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5</a:t>
            </a:r>
          </a:p>
        </p:txBody>
      </p:sp>
      <p:sp>
        <p:nvSpPr>
          <p:cNvPr id="7177" name="Freeform 8">
            <a:extLst>
              <a:ext uri="{FF2B5EF4-FFF2-40B4-BE49-F238E27FC236}">
                <a16:creationId xmlns:a16="http://schemas.microsoft.com/office/drawing/2014/main" id="{3E17CDB4-BDC5-40A8-8AE2-3498DB4C3FC7}"/>
              </a:ext>
            </a:extLst>
          </p:cNvPr>
          <p:cNvSpPr>
            <a:spLocks noChangeArrowheads="1"/>
          </p:cNvSpPr>
          <p:nvPr/>
        </p:nvSpPr>
        <p:spPr bwMode="auto">
          <a:xfrm>
            <a:off x="4051300" y="555625"/>
            <a:ext cx="947738" cy="733425"/>
          </a:xfrm>
          <a:custGeom>
            <a:avLst/>
            <a:gdLst>
              <a:gd name="T0" fmla="*/ 354137 w 2903"/>
              <a:gd name="T1" fmla="*/ 713846 h 2251"/>
              <a:gd name="T2" fmla="*/ 354137 w 2903"/>
              <a:gd name="T3" fmla="*/ 682199 h 2251"/>
              <a:gd name="T4" fmla="*/ 379922 w 2903"/>
              <a:gd name="T5" fmla="*/ 650552 h 2251"/>
              <a:gd name="T6" fmla="*/ 402769 w 2903"/>
              <a:gd name="T7" fmla="*/ 601614 h 2251"/>
              <a:gd name="T8" fmla="*/ 420068 w 2903"/>
              <a:gd name="T9" fmla="*/ 558549 h 2251"/>
              <a:gd name="T10" fmla="*/ 437367 w 2903"/>
              <a:gd name="T11" fmla="*/ 521029 h 2251"/>
              <a:gd name="T12" fmla="*/ 494812 w 2903"/>
              <a:gd name="T13" fmla="*/ 477964 h 2251"/>
              <a:gd name="T14" fmla="*/ 546709 w 2903"/>
              <a:gd name="T15" fmla="*/ 454799 h 2251"/>
              <a:gd name="T16" fmla="*/ 598605 w 2903"/>
              <a:gd name="T17" fmla="*/ 371278 h 2251"/>
              <a:gd name="T18" fmla="*/ 627328 w 2903"/>
              <a:gd name="T19" fmla="*/ 328213 h 2251"/>
              <a:gd name="T20" fmla="*/ 650502 w 2903"/>
              <a:gd name="T21" fmla="*/ 290693 h 2251"/>
              <a:gd name="T22" fmla="*/ 734059 w 2903"/>
              <a:gd name="T23" fmla="*/ 273402 h 2251"/>
              <a:gd name="T24" fmla="*/ 808803 w 2903"/>
              <a:gd name="T25" fmla="*/ 247628 h 2251"/>
              <a:gd name="T26" fmla="*/ 869512 w 2903"/>
              <a:gd name="T27" fmla="*/ 218917 h 2251"/>
              <a:gd name="T28" fmla="*/ 921409 w 2903"/>
              <a:gd name="T29" fmla="*/ 175525 h 2251"/>
              <a:gd name="T30" fmla="*/ 944256 w 2903"/>
              <a:gd name="T31" fmla="*/ 132460 h 2251"/>
              <a:gd name="T32" fmla="*/ 912596 w 2903"/>
              <a:gd name="T33" fmla="*/ 77649 h 2251"/>
              <a:gd name="T34" fmla="*/ 852213 w 2903"/>
              <a:gd name="T35" fmla="*/ 37519 h 2251"/>
              <a:gd name="T36" fmla="*/ 771594 w 2903"/>
              <a:gd name="T37" fmla="*/ 5873 h 2251"/>
              <a:gd name="T38" fmla="*/ 713822 w 2903"/>
              <a:gd name="T39" fmla="*/ 2936 h 2251"/>
              <a:gd name="T40" fmla="*/ 713822 w 2903"/>
              <a:gd name="T41" fmla="*/ 40456 h 2251"/>
              <a:gd name="T42" fmla="*/ 670738 w 2903"/>
              <a:gd name="T43" fmla="*/ 54811 h 2251"/>
              <a:gd name="T44" fmla="*/ 667801 w 2903"/>
              <a:gd name="T45" fmla="*/ 94940 h 2251"/>
              <a:gd name="T46" fmla="*/ 624717 w 2903"/>
              <a:gd name="T47" fmla="*/ 118104 h 2251"/>
              <a:gd name="T48" fmla="*/ 587182 w 2903"/>
              <a:gd name="T49" fmla="*/ 92004 h 2251"/>
              <a:gd name="T50" fmla="*/ 564008 w 2903"/>
              <a:gd name="T51" fmla="*/ 146815 h 2251"/>
              <a:gd name="T52" fmla="*/ 532348 w 2903"/>
              <a:gd name="T53" fmla="*/ 210108 h 2251"/>
              <a:gd name="T54" fmla="*/ 480451 w 2903"/>
              <a:gd name="T55" fmla="*/ 236209 h 2251"/>
              <a:gd name="T56" fmla="*/ 437367 w 2903"/>
              <a:gd name="T57" fmla="*/ 267855 h 2251"/>
              <a:gd name="T58" fmla="*/ 382533 w 2903"/>
              <a:gd name="T59" fmla="*/ 264919 h 2251"/>
              <a:gd name="T60" fmla="*/ 339776 w 2903"/>
              <a:gd name="T61" fmla="*/ 279274 h 2251"/>
              <a:gd name="T62" fmla="*/ 284941 w 2903"/>
              <a:gd name="T63" fmla="*/ 313857 h 2251"/>
              <a:gd name="T64" fmla="*/ 238920 w 2903"/>
              <a:gd name="T65" fmla="*/ 348440 h 2251"/>
              <a:gd name="T66" fmla="*/ 215746 w 2903"/>
              <a:gd name="T67" fmla="*/ 383023 h 2251"/>
              <a:gd name="T68" fmla="*/ 166787 w 2903"/>
              <a:gd name="T69" fmla="*/ 408798 h 2251"/>
              <a:gd name="T70" fmla="*/ 115217 w 2903"/>
              <a:gd name="T71" fmla="*/ 431962 h 2251"/>
              <a:gd name="T72" fmla="*/ 37209 w 2903"/>
              <a:gd name="T73" fmla="*/ 434572 h 2251"/>
              <a:gd name="T74" fmla="*/ 5549 w 2903"/>
              <a:gd name="T75" fmla="*/ 480900 h 2251"/>
              <a:gd name="T76" fmla="*/ 0 w 2903"/>
              <a:gd name="T77" fmla="*/ 544193 h 2251"/>
              <a:gd name="T78" fmla="*/ 22848 w 2903"/>
              <a:gd name="T79" fmla="*/ 575840 h 2251"/>
              <a:gd name="T80" fmla="*/ 57445 w 2903"/>
              <a:gd name="T81" fmla="*/ 587259 h 2251"/>
              <a:gd name="T82" fmla="*/ 135127 w 2903"/>
              <a:gd name="T83" fmla="*/ 575840 h 2251"/>
              <a:gd name="T84" fmla="*/ 152426 w 2903"/>
              <a:gd name="T85" fmla="*/ 601614 h 2251"/>
              <a:gd name="T86" fmla="*/ 181475 w 2903"/>
              <a:gd name="T87" fmla="*/ 613033 h 2251"/>
              <a:gd name="T88" fmla="*/ 215746 w 2903"/>
              <a:gd name="T89" fmla="*/ 639134 h 2251"/>
              <a:gd name="T90" fmla="*/ 224559 w 2903"/>
              <a:gd name="T91" fmla="*/ 676653 h 2251"/>
              <a:gd name="T92" fmla="*/ 192898 w 2903"/>
              <a:gd name="T93" fmla="*/ 713846 h 2251"/>
              <a:gd name="T94" fmla="*/ 215746 w 2903"/>
              <a:gd name="T95" fmla="*/ 734074 h 2251"/>
              <a:gd name="T96" fmla="*/ 265031 w 2903"/>
              <a:gd name="T97" fmla="*/ 722655 h 2251"/>
              <a:gd name="T98" fmla="*/ 311053 w 2903"/>
              <a:gd name="T99" fmla="*/ 725591 h 22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903"/>
              <a:gd name="T151" fmla="*/ 0 h 2251"/>
              <a:gd name="T152" fmla="*/ 2903 w 2903"/>
              <a:gd name="T153" fmla="*/ 2251 h 22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903" h="2251">
                <a:moveTo>
                  <a:pt x="1032" y="2241"/>
                </a:moveTo>
                <a:lnTo>
                  <a:pt x="1085" y="2188"/>
                </a:lnTo>
                <a:lnTo>
                  <a:pt x="1085" y="2144"/>
                </a:lnTo>
                <a:lnTo>
                  <a:pt x="1085" y="2091"/>
                </a:lnTo>
                <a:lnTo>
                  <a:pt x="1129" y="2047"/>
                </a:lnTo>
                <a:lnTo>
                  <a:pt x="1164" y="1994"/>
                </a:lnTo>
                <a:lnTo>
                  <a:pt x="1190" y="1941"/>
                </a:lnTo>
                <a:lnTo>
                  <a:pt x="1234" y="1844"/>
                </a:lnTo>
                <a:lnTo>
                  <a:pt x="1261" y="1774"/>
                </a:lnTo>
                <a:lnTo>
                  <a:pt x="1287" y="1712"/>
                </a:lnTo>
                <a:lnTo>
                  <a:pt x="1340" y="1659"/>
                </a:lnTo>
                <a:lnTo>
                  <a:pt x="1340" y="1597"/>
                </a:lnTo>
                <a:lnTo>
                  <a:pt x="1428" y="1527"/>
                </a:lnTo>
                <a:lnTo>
                  <a:pt x="1516" y="1465"/>
                </a:lnTo>
                <a:lnTo>
                  <a:pt x="1622" y="1447"/>
                </a:lnTo>
                <a:lnTo>
                  <a:pt x="1675" y="1394"/>
                </a:lnTo>
                <a:lnTo>
                  <a:pt x="1728" y="1315"/>
                </a:lnTo>
                <a:lnTo>
                  <a:pt x="1834" y="1138"/>
                </a:lnTo>
                <a:lnTo>
                  <a:pt x="1869" y="1076"/>
                </a:lnTo>
                <a:lnTo>
                  <a:pt x="1922" y="1006"/>
                </a:lnTo>
                <a:lnTo>
                  <a:pt x="1940" y="953"/>
                </a:lnTo>
                <a:lnTo>
                  <a:pt x="1993" y="891"/>
                </a:lnTo>
                <a:lnTo>
                  <a:pt x="2090" y="865"/>
                </a:lnTo>
                <a:lnTo>
                  <a:pt x="2249" y="838"/>
                </a:lnTo>
                <a:lnTo>
                  <a:pt x="2337" y="794"/>
                </a:lnTo>
                <a:lnTo>
                  <a:pt x="2478" y="759"/>
                </a:lnTo>
                <a:lnTo>
                  <a:pt x="2567" y="732"/>
                </a:lnTo>
                <a:lnTo>
                  <a:pt x="2664" y="671"/>
                </a:lnTo>
                <a:lnTo>
                  <a:pt x="2708" y="591"/>
                </a:lnTo>
                <a:lnTo>
                  <a:pt x="2823" y="538"/>
                </a:lnTo>
                <a:lnTo>
                  <a:pt x="2902" y="476"/>
                </a:lnTo>
                <a:lnTo>
                  <a:pt x="2893" y="406"/>
                </a:lnTo>
                <a:lnTo>
                  <a:pt x="2840" y="309"/>
                </a:lnTo>
                <a:lnTo>
                  <a:pt x="2796" y="238"/>
                </a:lnTo>
                <a:lnTo>
                  <a:pt x="2717" y="168"/>
                </a:lnTo>
                <a:lnTo>
                  <a:pt x="2611" y="115"/>
                </a:lnTo>
                <a:lnTo>
                  <a:pt x="2478" y="71"/>
                </a:lnTo>
                <a:lnTo>
                  <a:pt x="2364" y="18"/>
                </a:lnTo>
                <a:lnTo>
                  <a:pt x="2284" y="0"/>
                </a:lnTo>
                <a:lnTo>
                  <a:pt x="2187" y="9"/>
                </a:lnTo>
                <a:lnTo>
                  <a:pt x="2134" y="62"/>
                </a:lnTo>
                <a:lnTo>
                  <a:pt x="2187" y="124"/>
                </a:lnTo>
                <a:lnTo>
                  <a:pt x="2161" y="185"/>
                </a:lnTo>
                <a:lnTo>
                  <a:pt x="2055" y="168"/>
                </a:lnTo>
                <a:lnTo>
                  <a:pt x="1993" y="212"/>
                </a:lnTo>
                <a:lnTo>
                  <a:pt x="2046" y="291"/>
                </a:lnTo>
                <a:lnTo>
                  <a:pt x="2020" y="353"/>
                </a:lnTo>
                <a:lnTo>
                  <a:pt x="1914" y="362"/>
                </a:lnTo>
                <a:lnTo>
                  <a:pt x="1869" y="291"/>
                </a:lnTo>
                <a:lnTo>
                  <a:pt x="1799" y="282"/>
                </a:lnTo>
                <a:lnTo>
                  <a:pt x="1737" y="309"/>
                </a:lnTo>
                <a:lnTo>
                  <a:pt x="1728" y="450"/>
                </a:lnTo>
                <a:lnTo>
                  <a:pt x="1667" y="574"/>
                </a:lnTo>
                <a:lnTo>
                  <a:pt x="1631" y="644"/>
                </a:lnTo>
                <a:lnTo>
                  <a:pt x="1534" y="688"/>
                </a:lnTo>
                <a:lnTo>
                  <a:pt x="1472" y="724"/>
                </a:lnTo>
                <a:lnTo>
                  <a:pt x="1437" y="776"/>
                </a:lnTo>
                <a:lnTo>
                  <a:pt x="1340" y="821"/>
                </a:lnTo>
                <a:lnTo>
                  <a:pt x="1243" y="803"/>
                </a:lnTo>
                <a:lnTo>
                  <a:pt x="1172" y="812"/>
                </a:lnTo>
                <a:lnTo>
                  <a:pt x="1120" y="847"/>
                </a:lnTo>
                <a:lnTo>
                  <a:pt x="1041" y="856"/>
                </a:lnTo>
                <a:lnTo>
                  <a:pt x="953" y="909"/>
                </a:lnTo>
                <a:lnTo>
                  <a:pt x="873" y="962"/>
                </a:lnTo>
                <a:lnTo>
                  <a:pt x="820" y="1041"/>
                </a:lnTo>
                <a:lnTo>
                  <a:pt x="732" y="1068"/>
                </a:lnTo>
                <a:lnTo>
                  <a:pt x="661" y="1112"/>
                </a:lnTo>
                <a:lnTo>
                  <a:pt x="661" y="1174"/>
                </a:lnTo>
                <a:lnTo>
                  <a:pt x="564" y="1191"/>
                </a:lnTo>
                <a:lnTo>
                  <a:pt x="511" y="1253"/>
                </a:lnTo>
                <a:lnTo>
                  <a:pt x="441" y="1306"/>
                </a:lnTo>
                <a:lnTo>
                  <a:pt x="353" y="1324"/>
                </a:lnTo>
                <a:lnTo>
                  <a:pt x="211" y="1324"/>
                </a:lnTo>
                <a:lnTo>
                  <a:pt x="114" y="1332"/>
                </a:lnTo>
                <a:lnTo>
                  <a:pt x="97" y="1394"/>
                </a:lnTo>
                <a:lnTo>
                  <a:pt x="17" y="1474"/>
                </a:lnTo>
                <a:lnTo>
                  <a:pt x="8" y="1571"/>
                </a:lnTo>
                <a:lnTo>
                  <a:pt x="0" y="1668"/>
                </a:lnTo>
                <a:lnTo>
                  <a:pt x="26" y="1729"/>
                </a:lnTo>
                <a:lnTo>
                  <a:pt x="70" y="1765"/>
                </a:lnTo>
                <a:lnTo>
                  <a:pt x="61" y="1809"/>
                </a:lnTo>
                <a:lnTo>
                  <a:pt x="176" y="1800"/>
                </a:lnTo>
                <a:lnTo>
                  <a:pt x="300" y="1765"/>
                </a:lnTo>
                <a:lnTo>
                  <a:pt x="414" y="1765"/>
                </a:lnTo>
                <a:lnTo>
                  <a:pt x="476" y="1774"/>
                </a:lnTo>
                <a:lnTo>
                  <a:pt x="467" y="1844"/>
                </a:lnTo>
                <a:lnTo>
                  <a:pt x="450" y="1915"/>
                </a:lnTo>
                <a:lnTo>
                  <a:pt x="556" y="1879"/>
                </a:lnTo>
                <a:lnTo>
                  <a:pt x="600" y="1941"/>
                </a:lnTo>
                <a:lnTo>
                  <a:pt x="661" y="1959"/>
                </a:lnTo>
                <a:lnTo>
                  <a:pt x="706" y="2012"/>
                </a:lnTo>
                <a:lnTo>
                  <a:pt x="688" y="2074"/>
                </a:lnTo>
                <a:lnTo>
                  <a:pt x="644" y="2118"/>
                </a:lnTo>
                <a:lnTo>
                  <a:pt x="591" y="2188"/>
                </a:lnTo>
                <a:lnTo>
                  <a:pt x="653" y="2206"/>
                </a:lnTo>
                <a:lnTo>
                  <a:pt x="661" y="2250"/>
                </a:lnTo>
                <a:lnTo>
                  <a:pt x="732" y="2215"/>
                </a:lnTo>
                <a:lnTo>
                  <a:pt x="812" y="2215"/>
                </a:lnTo>
                <a:lnTo>
                  <a:pt x="864" y="2232"/>
                </a:lnTo>
                <a:lnTo>
                  <a:pt x="953" y="2224"/>
                </a:lnTo>
                <a:lnTo>
                  <a:pt x="1032" y="2241"/>
                </a:lnTo>
              </a:path>
            </a:pathLst>
          </a:custGeom>
          <a:solidFill>
            <a:schemeClr val="tx2">
              <a:lumMod val="20000"/>
              <a:lumOff val="80000"/>
            </a:scheme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a:lnSpc>
                <a:spcPct val="93000"/>
              </a:lnSpc>
              <a:spcBef>
                <a:spcPct val="0"/>
              </a:spcBef>
              <a:buClr>
                <a:srgbClr val="000000"/>
              </a:buClr>
              <a:buFont typeface="Times New Roman" panose="02020603050405020304" pitchFamily="18" charset="0"/>
              <a:buNone/>
            </a:pPr>
            <a:r>
              <a:rPr lang="es-CO" altLang="es-CO" sz="1800"/>
              <a:t>     17</a:t>
            </a:r>
          </a:p>
        </p:txBody>
      </p:sp>
      <p:sp>
        <p:nvSpPr>
          <p:cNvPr id="7178" name="Freeform 9">
            <a:extLst>
              <a:ext uri="{FF2B5EF4-FFF2-40B4-BE49-F238E27FC236}">
                <a16:creationId xmlns:a16="http://schemas.microsoft.com/office/drawing/2014/main" id="{1EB08F31-A787-448A-8A55-CE7C8A84D4AF}"/>
              </a:ext>
            </a:extLst>
          </p:cNvPr>
          <p:cNvSpPr>
            <a:spLocks noChangeArrowheads="1"/>
          </p:cNvSpPr>
          <p:nvPr/>
        </p:nvSpPr>
        <p:spPr bwMode="auto">
          <a:xfrm>
            <a:off x="3570288" y="977900"/>
            <a:ext cx="523875" cy="822325"/>
          </a:xfrm>
          <a:custGeom>
            <a:avLst/>
            <a:gdLst>
              <a:gd name="T0" fmla="*/ 500676 w 1607"/>
              <a:gd name="T1" fmla="*/ 181703 h 2516"/>
              <a:gd name="T2" fmla="*/ 506547 w 1607"/>
              <a:gd name="T3" fmla="*/ 222227 h 2516"/>
              <a:gd name="T4" fmla="*/ 515353 w 1607"/>
              <a:gd name="T5" fmla="*/ 268306 h 2516"/>
              <a:gd name="T6" fmla="*/ 486324 w 1607"/>
              <a:gd name="T7" fmla="*/ 297065 h 2516"/>
              <a:gd name="T8" fmla="*/ 437398 w 1607"/>
              <a:gd name="T9" fmla="*/ 314386 h 2516"/>
              <a:gd name="T10" fmla="*/ 379992 w 1607"/>
              <a:gd name="T11" fmla="*/ 340203 h 2516"/>
              <a:gd name="T12" fmla="*/ 353898 w 1607"/>
              <a:gd name="T13" fmla="*/ 377786 h 2516"/>
              <a:gd name="T14" fmla="*/ 339546 w 1607"/>
              <a:gd name="T15" fmla="*/ 432689 h 2516"/>
              <a:gd name="T16" fmla="*/ 371185 w 1607"/>
              <a:gd name="T17" fmla="*/ 484324 h 2516"/>
              <a:gd name="T18" fmla="*/ 431853 w 1607"/>
              <a:gd name="T19" fmla="*/ 533345 h 2516"/>
              <a:gd name="T20" fmla="*/ 457621 w 1607"/>
              <a:gd name="T21" fmla="*/ 585307 h 2516"/>
              <a:gd name="T22" fmla="*/ 425982 w 1607"/>
              <a:gd name="T23" fmla="*/ 602627 h 2516"/>
              <a:gd name="T24" fmla="*/ 359769 w 1607"/>
              <a:gd name="T25" fmla="*/ 602627 h 2516"/>
              <a:gd name="T26" fmla="*/ 339546 w 1607"/>
              <a:gd name="T27" fmla="*/ 631386 h 2516"/>
              <a:gd name="T28" fmla="*/ 339546 w 1607"/>
              <a:gd name="T29" fmla="*/ 651648 h 2516"/>
              <a:gd name="T30" fmla="*/ 382927 w 1607"/>
              <a:gd name="T31" fmla="*/ 680734 h 2516"/>
              <a:gd name="T32" fmla="*/ 394343 w 1607"/>
              <a:gd name="T33" fmla="*/ 723872 h 2516"/>
              <a:gd name="T34" fmla="*/ 411630 w 1607"/>
              <a:gd name="T35" fmla="*/ 744134 h 2516"/>
              <a:gd name="T36" fmla="*/ 428917 w 1607"/>
              <a:gd name="T37" fmla="*/ 761454 h 2516"/>
              <a:gd name="T38" fmla="*/ 454685 w 1607"/>
              <a:gd name="T39" fmla="*/ 781389 h 2516"/>
              <a:gd name="T40" fmla="*/ 437398 w 1607"/>
              <a:gd name="T41" fmla="*/ 821913 h 2516"/>
              <a:gd name="T42" fmla="*/ 382927 w 1607"/>
              <a:gd name="T43" fmla="*/ 816031 h 2516"/>
              <a:gd name="T44" fmla="*/ 348353 w 1607"/>
              <a:gd name="T45" fmla="*/ 818972 h 2516"/>
              <a:gd name="T46" fmla="*/ 316714 w 1607"/>
              <a:gd name="T47" fmla="*/ 793154 h 2516"/>
              <a:gd name="T48" fmla="*/ 267788 w 1607"/>
              <a:gd name="T49" fmla="*/ 767010 h 2516"/>
              <a:gd name="T50" fmla="*/ 238759 w 1607"/>
              <a:gd name="T51" fmla="*/ 735310 h 2516"/>
              <a:gd name="T52" fmla="*/ 207120 w 1607"/>
              <a:gd name="T53" fmla="*/ 712434 h 2516"/>
              <a:gd name="T54" fmla="*/ 158194 w 1607"/>
              <a:gd name="T55" fmla="*/ 720931 h 2516"/>
              <a:gd name="T56" fmla="*/ 118075 w 1607"/>
              <a:gd name="T57" fmla="*/ 680734 h 2516"/>
              <a:gd name="T58" fmla="*/ 69149 w 1607"/>
              <a:gd name="T59" fmla="*/ 671910 h 2516"/>
              <a:gd name="T60" fmla="*/ 72084 w 1607"/>
              <a:gd name="T61" fmla="*/ 625831 h 2516"/>
              <a:gd name="T62" fmla="*/ 63278 w 1607"/>
              <a:gd name="T63" fmla="*/ 594130 h 2516"/>
              <a:gd name="T64" fmla="*/ 77629 w 1607"/>
              <a:gd name="T65" fmla="*/ 550666 h 2516"/>
              <a:gd name="T66" fmla="*/ 45990 w 1607"/>
              <a:gd name="T67" fmla="*/ 533345 h 2516"/>
              <a:gd name="T68" fmla="*/ 37510 w 1607"/>
              <a:gd name="T69" fmla="*/ 496089 h 2516"/>
              <a:gd name="T70" fmla="*/ 60342 w 1607"/>
              <a:gd name="T71" fmla="*/ 469945 h 2516"/>
              <a:gd name="T72" fmla="*/ 22832 w 1607"/>
              <a:gd name="T73" fmla="*/ 435304 h 2516"/>
              <a:gd name="T74" fmla="*/ 17287 w 1607"/>
              <a:gd name="T75" fmla="*/ 406545 h 2516"/>
              <a:gd name="T76" fmla="*/ 25768 w 1607"/>
              <a:gd name="T77" fmla="*/ 369289 h 2516"/>
              <a:gd name="T78" fmla="*/ 40119 w 1607"/>
              <a:gd name="T79" fmla="*/ 334648 h 2516"/>
              <a:gd name="T80" fmla="*/ 51862 w 1607"/>
              <a:gd name="T81" fmla="*/ 294124 h 2516"/>
              <a:gd name="T82" fmla="*/ 74694 w 1607"/>
              <a:gd name="T83" fmla="*/ 256541 h 2516"/>
              <a:gd name="T84" fmla="*/ 69149 w 1607"/>
              <a:gd name="T85" fmla="*/ 216345 h 2516"/>
              <a:gd name="T86" fmla="*/ 72084 w 1607"/>
              <a:gd name="T87" fmla="*/ 175821 h 2516"/>
              <a:gd name="T88" fmla="*/ 89045 w 1607"/>
              <a:gd name="T89" fmla="*/ 129741 h 2516"/>
              <a:gd name="T90" fmla="*/ 137971 w 1607"/>
              <a:gd name="T91" fmla="*/ 121244 h 2516"/>
              <a:gd name="T92" fmla="*/ 204184 w 1607"/>
              <a:gd name="T93" fmla="*/ 129741 h 2516"/>
              <a:gd name="T94" fmla="*/ 279204 w 1607"/>
              <a:gd name="T95" fmla="*/ 112421 h 2516"/>
              <a:gd name="T96" fmla="*/ 273333 w 1607"/>
              <a:gd name="T97" fmla="*/ 46079 h 2516"/>
              <a:gd name="T98" fmla="*/ 296491 w 1607"/>
              <a:gd name="T99" fmla="*/ 20262 h 2516"/>
              <a:gd name="T100" fmla="*/ 325194 w 1607"/>
              <a:gd name="T101" fmla="*/ 0 h 2516"/>
              <a:gd name="T102" fmla="*/ 368249 w 1607"/>
              <a:gd name="T103" fmla="*/ 8824 h 2516"/>
              <a:gd name="T104" fmla="*/ 434462 w 1607"/>
              <a:gd name="T105" fmla="*/ 20262 h 2516"/>
              <a:gd name="T106" fmla="*/ 495131 w 1607"/>
              <a:gd name="T107" fmla="*/ 17321 h 2516"/>
              <a:gd name="T108" fmla="*/ 512418 w 1607"/>
              <a:gd name="T109" fmla="*/ 31700 h 2516"/>
              <a:gd name="T110" fmla="*/ 483388 w 1607"/>
              <a:gd name="T111" fmla="*/ 89544 h 2516"/>
              <a:gd name="T112" fmla="*/ 489259 w 1607"/>
              <a:gd name="T113" fmla="*/ 141180 h 2516"/>
              <a:gd name="T114" fmla="*/ 500676 w 1607"/>
              <a:gd name="T115" fmla="*/ 167324 h 25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07" h="2516">
                <a:moveTo>
                  <a:pt x="1491" y="556"/>
                </a:moveTo>
                <a:lnTo>
                  <a:pt x="1535" y="556"/>
                </a:lnTo>
                <a:lnTo>
                  <a:pt x="1606" y="600"/>
                </a:lnTo>
                <a:lnTo>
                  <a:pt x="1553" y="680"/>
                </a:lnTo>
                <a:lnTo>
                  <a:pt x="1571" y="741"/>
                </a:lnTo>
                <a:lnTo>
                  <a:pt x="1580" y="821"/>
                </a:lnTo>
                <a:lnTo>
                  <a:pt x="1509" y="847"/>
                </a:lnTo>
                <a:lnTo>
                  <a:pt x="1491" y="909"/>
                </a:lnTo>
                <a:lnTo>
                  <a:pt x="1421" y="927"/>
                </a:lnTo>
                <a:lnTo>
                  <a:pt x="1341" y="962"/>
                </a:lnTo>
                <a:lnTo>
                  <a:pt x="1244" y="971"/>
                </a:lnTo>
                <a:lnTo>
                  <a:pt x="1165" y="1041"/>
                </a:lnTo>
                <a:lnTo>
                  <a:pt x="1138" y="1112"/>
                </a:lnTo>
                <a:lnTo>
                  <a:pt x="1085" y="1156"/>
                </a:lnTo>
                <a:lnTo>
                  <a:pt x="1041" y="1218"/>
                </a:lnTo>
                <a:lnTo>
                  <a:pt x="1041" y="1324"/>
                </a:lnTo>
                <a:lnTo>
                  <a:pt x="1059" y="1403"/>
                </a:lnTo>
                <a:lnTo>
                  <a:pt x="1138" y="1482"/>
                </a:lnTo>
                <a:lnTo>
                  <a:pt x="1235" y="1553"/>
                </a:lnTo>
                <a:lnTo>
                  <a:pt x="1324" y="1632"/>
                </a:lnTo>
                <a:lnTo>
                  <a:pt x="1377" y="1721"/>
                </a:lnTo>
                <a:lnTo>
                  <a:pt x="1403" y="1791"/>
                </a:lnTo>
                <a:lnTo>
                  <a:pt x="1403" y="1853"/>
                </a:lnTo>
                <a:lnTo>
                  <a:pt x="1306" y="1844"/>
                </a:lnTo>
                <a:lnTo>
                  <a:pt x="1235" y="1853"/>
                </a:lnTo>
                <a:lnTo>
                  <a:pt x="1103" y="1844"/>
                </a:lnTo>
                <a:lnTo>
                  <a:pt x="1050" y="1862"/>
                </a:lnTo>
                <a:lnTo>
                  <a:pt x="1041" y="1932"/>
                </a:lnTo>
                <a:lnTo>
                  <a:pt x="971" y="1959"/>
                </a:lnTo>
                <a:lnTo>
                  <a:pt x="1041" y="1994"/>
                </a:lnTo>
                <a:lnTo>
                  <a:pt x="1121" y="2021"/>
                </a:lnTo>
                <a:lnTo>
                  <a:pt x="1174" y="2083"/>
                </a:lnTo>
                <a:lnTo>
                  <a:pt x="1218" y="2153"/>
                </a:lnTo>
                <a:lnTo>
                  <a:pt x="1209" y="2215"/>
                </a:lnTo>
                <a:lnTo>
                  <a:pt x="1200" y="2277"/>
                </a:lnTo>
                <a:lnTo>
                  <a:pt x="1262" y="2277"/>
                </a:lnTo>
                <a:lnTo>
                  <a:pt x="1306" y="2277"/>
                </a:lnTo>
                <a:lnTo>
                  <a:pt x="1315" y="2330"/>
                </a:lnTo>
                <a:lnTo>
                  <a:pt x="1341" y="2391"/>
                </a:lnTo>
                <a:lnTo>
                  <a:pt x="1394" y="2391"/>
                </a:lnTo>
                <a:lnTo>
                  <a:pt x="1377" y="2453"/>
                </a:lnTo>
                <a:lnTo>
                  <a:pt x="1341" y="2515"/>
                </a:lnTo>
                <a:lnTo>
                  <a:pt x="1253" y="2506"/>
                </a:lnTo>
                <a:lnTo>
                  <a:pt x="1174" y="2497"/>
                </a:lnTo>
                <a:lnTo>
                  <a:pt x="1129" y="2462"/>
                </a:lnTo>
                <a:lnTo>
                  <a:pt x="1068" y="2506"/>
                </a:lnTo>
                <a:lnTo>
                  <a:pt x="1006" y="2497"/>
                </a:lnTo>
                <a:lnTo>
                  <a:pt x="971" y="2427"/>
                </a:lnTo>
                <a:lnTo>
                  <a:pt x="900" y="2409"/>
                </a:lnTo>
                <a:lnTo>
                  <a:pt x="821" y="2347"/>
                </a:lnTo>
                <a:lnTo>
                  <a:pt x="794" y="2277"/>
                </a:lnTo>
                <a:lnTo>
                  <a:pt x="732" y="2250"/>
                </a:lnTo>
                <a:lnTo>
                  <a:pt x="671" y="2277"/>
                </a:lnTo>
                <a:lnTo>
                  <a:pt x="635" y="2180"/>
                </a:lnTo>
                <a:lnTo>
                  <a:pt x="582" y="2241"/>
                </a:lnTo>
                <a:lnTo>
                  <a:pt x="485" y="2206"/>
                </a:lnTo>
                <a:lnTo>
                  <a:pt x="432" y="2144"/>
                </a:lnTo>
                <a:lnTo>
                  <a:pt x="362" y="2083"/>
                </a:lnTo>
                <a:lnTo>
                  <a:pt x="291" y="2038"/>
                </a:lnTo>
                <a:lnTo>
                  <a:pt x="212" y="2056"/>
                </a:lnTo>
                <a:lnTo>
                  <a:pt x="203" y="1985"/>
                </a:lnTo>
                <a:lnTo>
                  <a:pt x="221" y="1915"/>
                </a:lnTo>
                <a:lnTo>
                  <a:pt x="229" y="1871"/>
                </a:lnTo>
                <a:lnTo>
                  <a:pt x="194" y="1818"/>
                </a:lnTo>
                <a:lnTo>
                  <a:pt x="159" y="1738"/>
                </a:lnTo>
                <a:lnTo>
                  <a:pt x="238" y="1685"/>
                </a:lnTo>
                <a:lnTo>
                  <a:pt x="194" y="1668"/>
                </a:lnTo>
                <a:lnTo>
                  <a:pt x="141" y="1632"/>
                </a:lnTo>
                <a:lnTo>
                  <a:pt x="123" y="1597"/>
                </a:lnTo>
                <a:lnTo>
                  <a:pt x="115" y="1518"/>
                </a:lnTo>
                <a:lnTo>
                  <a:pt x="176" y="1482"/>
                </a:lnTo>
                <a:lnTo>
                  <a:pt x="185" y="1438"/>
                </a:lnTo>
                <a:lnTo>
                  <a:pt x="123" y="1359"/>
                </a:lnTo>
                <a:lnTo>
                  <a:pt x="70" y="1332"/>
                </a:lnTo>
                <a:lnTo>
                  <a:pt x="0" y="1297"/>
                </a:lnTo>
                <a:lnTo>
                  <a:pt x="53" y="1244"/>
                </a:lnTo>
                <a:lnTo>
                  <a:pt x="35" y="1165"/>
                </a:lnTo>
                <a:lnTo>
                  <a:pt x="79" y="1130"/>
                </a:lnTo>
                <a:lnTo>
                  <a:pt x="106" y="1068"/>
                </a:lnTo>
                <a:lnTo>
                  <a:pt x="123" y="1024"/>
                </a:lnTo>
                <a:lnTo>
                  <a:pt x="150" y="953"/>
                </a:lnTo>
                <a:lnTo>
                  <a:pt x="159" y="900"/>
                </a:lnTo>
                <a:lnTo>
                  <a:pt x="203" y="838"/>
                </a:lnTo>
                <a:lnTo>
                  <a:pt x="229" y="785"/>
                </a:lnTo>
                <a:lnTo>
                  <a:pt x="229" y="715"/>
                </a:lnTo>
                <a:lnTo>
                  <a:pt x="212" y="662"/>
                </a:lnTo>
                <a:lnTo>
                  <a:pt x="247" y="600"/>
                </a:lnTo>
                <a:lnTo>
                  <a:pt x="221" y="538"/>
                </a:lnTo>
                <a:lnTo>
                  <a:pt x="221" y="432"/>
                </a:lnTo>
                <a:lnTo>
                  <a:pt x="273" y="397"/>
                </a:lnTo>
                <a:lnTo>
                  <a:pt x="318" y="344"/>
                </a:lnTo>
                <a:lnTo>
                  <a:pt x="423" y="371"/>
                </a:lnTo>
                <a:lnTo>
                  <a:pt x="512" y="380"/>
                </a:lnTo>
                <a:lnTo>
                  <a:pt x="626" y="397"/>
                </a:lnTo>
                <a:lnTo>
                  <a:pt x="768" y="380"/>
                </a:lnTo>
                <a:lnTo>
                  <a:pt x="856" y="344"/>
                </a:lnTo>
                <a:lnTo>
                  <a:pt x="838" y="230"/>
                </a:lnTo>
                <a:lnTo>
                  <a:pt x="838" y="141"/>
                </a:lnTo>
                <a:lnTo>
                  <a:pt x="865" y="80"/>
                </a:lnTo>
                <a:lnTo>
                  <a:pt x="909" y="62"/>
                </a:lnTo>
                <a:lnTo>
                  <a:pt x="926" y="0"/>
                </a:lnTo>
                <a:lnTo>
                  <a:pt x="997" y="0"/>
                </a:lnTo>
                <a:lnTo>
                  <a:pt x="1059" y="9"/>
                </a:lnTo>
                <a:lnTo>
                  <a:pt x="1129" y="27"/>
                </a:lnTo>
                <a:lnTo>
                  <a:pt x="1244" y="53"/>
                </a:lnTo>
                <a:lnTo>
                  <a:pt x="1332" y="62"/>
                </a:lnTo>
                <a:lnTo>
                  <a:pt x="1412" y="71"/>
                </a:lnTo>
                <a:lnTo>
                  <a:pt x="1518" y="53"/>
                </a:lnTo>
                <a:lnTo>
                  <a:pt x="1588" y="35"/>
                </a:lnTo>
                <a:lnTo>
                  <a:pt x="1571" y="97"/>
                </a:lnTo>
                <a:lnTo>
                  <a:pt x="1491" y="177"/>
                </a:lnTo>
                <a:lnTo>
                  <a:pt x="1482" y="274"/>
                </a:lnTo>
                <a:lnTo>
                  <a:pt x="1474" y="371"/>
                </a:lnTo>
                <a:lnTo>
                  <a:pt x="1500" y="432"/>
                </a:lnTo>
                <a:lnTo>
                  <a:pt x="1544" y="468"/>
                </a:lnTo>
                <a:lnTo>
                  <a:pt x="1535" y="512"/>
                </a:lnTo>
                <a:lnTo>
                  <a:pt x="1491" y="556"/>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25</a:t>
            </a:r>
          </a:p>
        </p:txBody>
      </p:sp>
      <p:sp>
        <p:nvSpPr>
          <p:cNvPr id="7179" name="Freeform 10">
            <a:extLst>
              <a:ext uri="{FF2B5EF4-FFF2-40B4-BE49-F238E27FC236}">
                <a16:creationId xmlns:a16="http://schemas.microsoft.com/office/drawing/2014/main" id="{387A449A-D946-4ADC-B1B1-ED950E277805}"/>
              </a:ext>
            </a:extLst>
          </p:cNvPr>
          <p:cNvSpPr>
            <a:spLocks noChangeArrowheads="1"/>
          </p:cNvSpPr>
          <p:nvPr/>
        </p:nvSpPr>
        <p:spPr bwMode="auto">
          <a:xfrm>
            <a:off x="3887788" y="1130300"/>
            <a:ext cx="500062" cy="1130300"/>
          </a:xfrm>
          <a:custGeom>
            <a:avLst/>
            <a:gdLst>
              <a:gd name="T0" fmla="*/ 138004 w 1536"/>
              <a:gd name="T1" fmla="*/ 627635 h 3459"/>
              <a:gd name="T2" fmla="*/ 109294 w 1536"/>
              <a:gd name="T3" fmla="*/ 590427 h 3459"/>
              <a:gd name="T4" fmla="*/ 77648 w 1536"/>
              <a:gd name="T5" fmla="*/ 570192 h 3459"/>
              <a:gd name="T6" fmla="*/ 48938 w 1536"/>
              <a:gd name="T7" fmla="*/ 506873 h 3459"/>
              <a:gd name="T8" fmla="*/ 22838 w 1536"/>
              <a:gd name="T9" fmla="*/ 477825 h 3459"/>
              <a:gd name="T10" fmla="*/ 86130 w 1536"/>
              <a:gd name="T11" fmla="*/ 452041 h 3459"/>
              <a:gd name="T12" fmla="*/ 140940 w 1536"/>
              <a:gd name="T13" fmla="*/ 431805 h 3459"/>
              <a:gd name="T14" fmla="*/ 86130 w 1536"/>
              <a:gd name="T15" fmla="*/ 354126 h 3459"/>
              <a:gd name="T16" fmla="*/ 22838 w 1536"/>
              <a:gd name="T17" fmla="*/ 279384 h 3459"/>
              <a:gd name="T18" fmla="*/ 54484 w 1536"/>
              <a:gd name="T19" fmla="*/ 210191 h 3459"/>
              <a:gd name="T20" fmla="*/ 120713 w 1536"/>
              <a:gd name="T21" fmla="*/ 161233 h 3459"/>
              <a:gd name="T22" fmla="*/ 175523 w 1536"/>
              <a:gd name="T23" fmla="*/ 123699 h 3459"/>
              <a:gd name="T24" fmla="*/ 189878 w 1536"/>
              <a:gd name="T25" fmla="*/ 69193 h 3459"/>
              <a:gd name="T26" fmla="*/ 169650 w 1536"/>
              <a:gd name="T27" fmla="*/ 28722 h 3459"/>
              <a:gd name="T28" fmla="*/ 261979 w 1536"/>
              <a:gd name="T29" fmla="*/ 0 h 3459"/>
              <a:gd name="T30" fmla="*/ 316463 w 1536"/>
              <a:gd name="T31" fmla="*/ 25784 h 3459"/>
              <a:gd name="T32" fmla="*/ 359854 w 1536"/>
              <a:gd name="T33" fmla="*/ 57443 h 3459"/>
              <a:gd name="T34" fmla="*/ 388564 w 1536"/>
              <a:gd name="T35" fmla="*/ 100852 h 3459"/>
              <a:gd name="T36" fmla="*/ 377145 w 1536"/>
              <a:gd name="T37" fmla="*/ 143935 h 3459"/>
              <a:gd name="T38" fmla="*/ 429019 w 1536"/>
              <a:gd name="T39" fmla="*/ 146873 h 3459"/>
              <a:gd name="T40" fmla="*/ 500794 w 1536"/>
              <a:gd name="T41" fmla="*/ 155358 h 3459"/>
              <a:gd name="T42" fmla="*/ 463275 w 1536"/>
              <a:gd name="T43" fmla="*/ 213128 h 3459"/>
              <a:gd name="T44" fmla="*/ 448920 w 1536"/>
              <a:gd name="T45" fmla="*/ 305168 h 3459"/>
              <a:gd name="T46" fmla="*/ 451856 w 1536"/>
              <a:gd name="T47" fmla="*/ 371424 h 3459"/>
              <a:gd name="T48" fmla="*/ 408791 w 1536"/>
              <a:gd name="T49" fmla="*/ 449103 h 3459"/>
              <a:gd name="T50" fmla="*/ 345499 w 1536"/>
              <a:gd name="T51" fmla="*/ 524172 h 3459"/>
              <a:gd name="T52" fmla="*/ 319399 w 1536"/>
              <a:gd name="T53" fmla="*/ 590427 h 3459"/>
              <a:gd name="T54" fmla="*/ 290689 w 1536"/>
              <a:gd name="T55" fmla="*/ 616212 h 3459"/>
              <a:gd name="T56" fmla="*/ 287753 w 1536"/>
              <a:gd name="T57" fmla="*/ 688342 h 3459"/>
              <a:gd name="T58" fmla="*/ 279270 w 1536"/>
              <a:gd name="T59" fmla="*/ 739911 h 3459"/>
              <a:gd name="T60" fmla="*/ 256106 w 1536"/>
              <a:gd name="T61" fmla="*/ 786257 h 3459"/>
              <a:gd name="T62" fmla="*/ 267525 w 1536"/>
              <a:gd name="T63" fmla="*/ 837826 h 3459"/>
              <a:gd name="T64" fmla="*/ 293625 w 1536"/>
              <a:gd name="T65" fmla="*/ 889721 h 3459"/>
              <a:gd name="T66" fmla="*/ 330818 w 1536"/>
              <a:gd name="T67" fmla="*/ 858062 h 3459"/>
              <a:gd name="T68" fmla="*/ 307980 w 1536"/>
              <a:gd name="T69" fmla="*/ 947491 h 3459"/>
              <a:gd name="T70" fmla="*/ 348109 w 1536"/>
              <a:gd name="T71" fmla="*/ 1013747 h 3459"/>
              <a:gd name="T72" fmla="*/ 333754 w 1536"/>
              <a:gd name="T73" fmla="*/ 1067926 h 3459"/>
              <a:gd name="T74" fmla="*/ 293625 w 1536"/>
              <a:gd name="T75" fmla="*/ 1119821 h 3459"/>
              <a:gd name="T76" fmla="*/ 232943 w 1536"/>
              <a:gd name="T77" fmla="*/ 1105460 h 3459"/>
              <a:gd name="T78" fmla="*/ 172586 w 1536"/>
              <a:gd name="T79" fmla="*/ 1088162 h 3459"/>
              <a:gd name="T80" fmla="*/ 201296 w 1536"/>
              <a:gd name="T81" fmla="*/ 1033656 h 3459"/>
              <a:gd name="T82" fmla="*/ 164104 w 1536"/>
              <a:gd name="T83" fmla="*/ 958914 h 3459"/>
              <a:gd name="T84" fmla="*/ 164104 w 1536"/>
              <a:gd name="T85" fmla="*/ 840764 h 3459"/>
              <a:gd name="T86" fmla="*/ 146813 w 1536"/>
              <a:gd name="T87" fmla="*/ 763084 h 3459"/>
              <a:gd name="T88" fmla="*/ 112230 w 1536"/>
              <a:gd name="T89" fmla="*/ 693891 h 345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536" h="3459">
                <a:moveTo>
                  <a:pt x="370" y="2047"/>
                </a:moveTo>
                <a:lnTo>
                  <a:pt x="406" y="1985"/>
                </a:lnTo>
                <a:lnTo>
                  <a:pt x="423" y="1923"/>
                </a:lnTo>
                <a:lnTo>
                  <a:pt x="370" y="1923"/>
                </a:lnTo>
                <a:lnTo>
                  <a:pt x="344" y="1862"/>
                </a:lnTo>
                <a:lnTo>
                  <a:pt x="335" y="1809"/>
                </a:lnTo>
                <a:lnTo>
                  <a:pt x="291" y="1809"/>
                </a:lnTo>
                <a:lnTo>
                  <a:pt x="229" y="1809"/>
                </a:lnTo>
                <a:lnTo>
                  <a:pt x="238" y="1747"/>
                </a:lnTo>
                <a:lnTo>
                  <a:pt x="247" y="1685"/>
                </a:lnTo>
                <a:lnTo>
                  <a:pt x="203" y="1615"/>
                </a:lnTo>
                <a:lnTo>
                  <a:pt x="150" y="1553"/>
                </a:lnTo>
                <a:lnTo>
                  <a:pt x="70" y="1526"/>
                </a:lnTo>
                <a:lnTo>
                  <a:pt x="0" y="1491"/>
                </a:lnTo>
                <a:lnTo>
                  <a:pt x="70" y="1464"/>
                </a:lnTo>
                <a:lnTo>
                  <a:pt x="79" y="1394"/>
                </a:lnTo>
                <a:lnTo>
                  <a:pt x="132" y="1376"/>
                </a:lnTo>
                <a:lnTo>
                  <a:pt x="264" y="1385"/>
                </a:lnTo>
                <a:lnTo>
                  <a:pt x="335" y="1376"/>
                </a:lnTo>
                <a:lnTo>
                  <a:pt x="432" y="1385"/>
                </a:lnTo>
                <a:lnTo>
                  <a:pt x="432" y="1323"/>
                </a:lnTo>
                <a:lnTo>
                  <a:pt x="406" y="1253"/>
                </a:lnTo>
                <a:lnTo>
                  <a:pt x="353" y="1164"/>
                </a:lnTo>
                <a:lnTo>
                  <a:pt x="264" y="1085"/>
                </a:lnTo>
                <a:lnTo>
                  <a:pt x="167" y="1014"/>
                </a:lnTo>
                <a:lnTo>
                  <a:pt x="88" y="935"/>
                </a:lnTo>
                <a:lnTo>
                  <a:pt x="70" y="856"/>
                </a:lnTo>
                <a:lnTo>
                  <a:pt x="70" y="750"/>
                </a:lnTo>
                <a:lnTo>
                  <a:pt x="114" y="688"/>
                </a:lnTo>
                <a:lnTo>
                  <a:pt x="167" y="644"/>
                </a:lnTo>
                <a:lnTo>
                  <a:pt x="194" y="573"/>
                </a:lnTo>
                <a:lnTo>
                  <a:pt x="273" y="503"/>
                </a:lnTo>
                <a:lnTo>
                  <a:pt x="370" y="494"/>
                </a:lnTo>
                <a:lnTo>
                  <a:pt x="450" y="459"/>
                </a:lnTo>
                <a:lnTo>
                  <a:pt x="520" y="441"/>
                </a:lnTo>
                <a:lnTo>
                  <a:pt x="538" y="379"/>
                </a:lnTo>
                <a:lnTo>
                  <a:pt x="609" y="353"/>
                </a:lnTo>
                <a:lnTo>
                  <a:pt x="600" y="273"/>
                </a:lnTo>
                <a:lnTo>
                  <a:pt x="582" y="212"/>
                </a:lnTo>
                <a:lnTo>
                  <a:pt x="635" y="132"/>
                </a:lnTo>
                <a:lnTo>
                  <a:pt x="564" y="88"/>
                </a:lnTo>
                <a:lnTo>
                  <a:pt x="520" y="88"/>
                </a:lnTo>
                <a:lnTo>
                  <a:pt x="564" y="44"/>
                </a:lnTo>
                <a:lnTo>
                  <a:pt x="679" y="35"/>
                </a:lnTo>
                <a:lnTo>
                  <a:pt x="803" y="0"/>
                </a:lnTo>
                <a:lnTo>
                  <a:pt x="917" y="0"/>
                </a:lnTo>
                <a:lnTo>
                  <a:pt x="979" y="9"/>
                </a:lnTo>
                <a:lnTo>
                  <a:pt x="970" y="79"/>
                </a:lnTo>
                <a:lnTo>
                  <a:pt x="953" y="150"/>
                </a:lnTo>
                <a:lnTo>
                  <a:pt x="1059" y="114"/>
                </a:lnTo>
                <a:lnTo>
                  <a:pt x="1103" y="176"/>
                </a:lnTo>
                <a:lnTo>
                  <a:pt x="1164" y="194"/>
                </a:lnTo>
                <a:lnTo>
                  <a:pt x="1209" y="247"/>
                </a:lnTo>
                <a:lnTo>
                  <a:pt x="1191" y="309"/>
                </a:lnTo>
                <a:lnTo>
                  <a:pt x="1147" y="353"/>
                </a:lnTo>
                <a:lnTo>
                  <a:pt x="1094" y="423"/>
                </a:lnTo>
                <a:lnTo>
                  <a:pt x="1156" y="441"/>
                </a:lnTo>
                <a:lnTo>
                  <a:pt x="1164" y="485"/>
                </a:lnTo>
                <a:lnTo>
                  <a:pt x="1235" y="450"/>
                </a:lnTo>
                <a:lnTo>
                  <a:pt x="1315" y="450"/>
                </a:lnTo>
                <a:lnTo>
                  <a:pt x="1367" y="467"/>
                </a:lnTo>
                <a:lnTo>
                  <a:pt x="1456" y="459"/>
                </a:lnTo>
                <a:lnTo>
                  <a:pt x="1535" y="476"/>
                </a:lnTo>
                <a:lnTo>
                  <a:pt x="1517" y="529"/>
                </a:lnTo>
                <a:lnTo>
                  <a:pt x="1456" y="582"/>
                </a:lnTo>
                <a:lnTo>
                  <a:pt x="1420" y="653"/>
                </a:lnTo>
                <a:lnTo>
                  <a:pt x="1429" y="732"/>
                </a:lnTo>
                <a:lnTo>
                  <a:pt x="1420" y="820"/>
                </a:lnTo>
                <a:lnTo>
                  <a:pt x="1376" y="935"/>
                </a:lnTo>
                <a:lnTo>
                  <a:pt x="1359" y="1014"/>
                </a:lnTo>
                <a:lnTo>
                  <a:pt x="1438" y="1067"/>
                </a:lnTo>
                <a:lnTo>
                  <a:pt x="1385" y="1138"/>
                </a:lnTo>
                <a:lnTo>
                  <a:pt x="1350" y="1191"/>
                </a:lnTo>
                <a:lnTo>
                  <a:pt x="1323" y="1279"/>
                </a:lnTo>
                <a:lnTo>
                  <a:pt x="1253" y="1376"/>
                </a:lnTo>
                <a:lnTo>
                  <a:pt x="1164" y="1420"/>
                </a:lnTo>
                <a:lnTo>
                  <a:pt x="1103" y="1500"/>
                </a:lnTo>
                <a:lnTo>
                  <a:pt x="1059" y="1606"/>
                </a:lnTo>
                <a:lnTo>
                  <a:pt x="1023" y="1694"/>
                </a:lnTo>
                <a:lnTo>
                  <a:pt x="1023" y="1747"/>
                </a:lnTo>
                <a:lnTo>
                  <a:pt x="979" y="1809"/>
                </a:lnTo>
                <a:lnTo>
                  <a:pt x="926" y="1826"/>
                </a:lnTo>
                <a:lnTo>
                  <a:pt x="882" y="1826"/>
                </a:lnTo>
                <a:lnTo>
                  <a:pt x="891" y="1888"/>
                </a:lnTo>
                <a:lnTo>
                  <a:pt x="891" y="1976"/>
                </a:lnTo>
                <a:lnTo>
                  <a:pt x="873" y="2029"/>
                </a:lnTo>
                <a:lnTo>
                  <a:pt x="882" y="2109"/>
                </a:lnTo>
                <a:lnTo>
                  <a:pt x="891" y="2170"/>
                </a:lnTo>
                <a:lnTo>
                  <a:pt x="900" y="2241"/>
                </a:lnTo>
                <a:lnTo>
                  <a:pt x="856" y="2267"/>
                </a:lnTo>
                <a:lnTo>
                  <a:pt x="856" y="2312"/>
                </a:lnTo>
                <a:lnTo>
                  <a:pt x="820" y="2356"/>
                </a:lnTo>
                <a:lnTo>
                  <a:pt x="785" y="2409"/>
                </a:lnTo>
                <a:lnTo>
                  <a:pt x="767" y="2479"/>
                </a:lnTo>
                <a:lnTo>
                  <a:pt x="785" y="2523"/>
                </a:lnTo>
                <a:lnTo>
                  <a:pt x="820" y="2567"/>
                </a:lnTo>
                <a:lnTo>
                  <a:pt x="847" y="2620"/>
                </a:lnTo>
                <a:lnTo>
                  <a:pt x="838" y="2700"/>
                </a:lnTo>
                <a:lnTo>
                  <a:pt x="900" y="2726"/>
                </a:lnTo>
                <a:lnTo>
                  <a:pt x="917" y="2656"/>
                </a:lnTo>
                <a:lnTo>
                  <a:pt x="953" y="2585"/>
                </a:lnTo>
                <a:lnTo>
                  <a:pt x="1014" y="2629"/>
                </a:lnTo>
                <a:lnTo>
                  <a:pt x="997" y="2735"/>
                </a:lnTo>
                <a:lnTo>
                  <a:pt x="953" y="2815"/>
                </a:lnTo>
                <a:lnTo>
                  <a:pt x="944" y="2903"/>
                </a:lnTo>
                <a:lnTo>
                  <a:pt x="944" y="2973"/>
                </a:lnTo>
                <a:lnTo>
                  <a:pt x="988" y="3035"/>
                </a:lnTo>
                <a:lnTo>
                  <a:pt x="1067" y="3106"/>
                </a:lnTo>
                <a:lnTo>
                  <a:pt x="1067" y="3176"/>
                </a:lnTo>
                <a:lnTo>
                  <a:pt x="1014" y="3194"/>
                </a:lnTo>
                <a:lnTo>
                  <a:pt x="1023" y="3272"/>
                </a:lnTo>
                <a:lnTo>
                  <a:pt x="1006" y="3325"/>
                </a:lnTo>
                <a:lnTo>
                  <a:pt x="935" y="3387"/>
                </a:lnTo>
                <a:lnTo>
                  <a:pt x="900" y="3431"/>
                </a:lnTo>
                <a:lnTo>
                  <a:pt x="847" y="3458"/>
                </a:lnTo>
                <a:lnTo>
                  <a:pt x="776" y="3414"/>
                </a:lnTo>
                <a:lnTo>
                  <a:pt x="714" y="3387"/>
                </a:lnTo>
                <a:lnTo>
                  <a:pt x="661" y="3387"/>
                </a:lnTo>
                <a:lnTo>
                  <a:pt x="564" y="3387"/>
                </a:lnTo>
                <a:lnTo>
                  <a:pt x="529" y="3334"/>
                </a:lnTo>
                <a:lnTo>
                  <a:pt x="538" y="3264"/>
                </a:lnTo>
                <a:lnTo>
                  <a:pt x="609" y="3229"/>
                </a:lnTo>
                <a:lnTo>
                  <a:pt x="617" y="3167"/>
                </a:lnTo>
                <a:lnTo>
                  <a:pt x="556" y="3097"/>
                </a:lnTo>
                <a:lnTo>
                  <a:pt x="511" y="3000"/>
                </a:lnTo>
                <a:lnTo>
                  <a:pt x="503" y="2938"/>
                </a:lnTo>
                <a:lnTo>
                  <a:pt x="503" y="2841"/>
                </a:lnTo>
                <a:lnTo>
                  <a:pt x="520" y="2726"/>
                </a:lnTo>
                <a:lnTo>
                  <a:pt x="503" y="2576"/>
                </a:lnTo>
                <a:lnTo>
                  <a:pt x="459" y="2479"/>
                </a:lnTo>
                <a:lnTo>
                  <a:pt x="441" y="2400"/>
                </a:lnTo>
                <a:lnTo>
                  <a:pt x="450" y="2338"/>
                </a:lnTo>
                <a:lnTo>
                  <a:pt x="459" y="2250"/>
                </a:lnTo>
                <a:lnTo>
                  <a:pt x="432" y="2197"/>
                </a:lnTo>
                <a:lnTo>
                  <a:pt x="344" y="2126"/>
                </a:lnTo>
                <a:lnTo>
                  <a:pt x="370" y="2047"/>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29</a:t>
            </a:r>
          </a:p>
        </p:txBody>
      </p:sp>
      <p:sp>
        <p:nvSpPr>
          <p:cNvPr id="7180" name="Freeform 11">
            <a:extLst>
              <a:ext uri="{FF2B5EF4-FFF2-40B4-BE49-F238E27FC236}">
                <a16:creationId xmlns:a16="http://schemas.microsoft.com/office/drawing/2014/main" id="{E08E655E-BD64-4130-B58B-510FEC4113BF}"/>
              </a:ext>
            </a:extLst>
          </p:cNvPr>
          <p:cNvSpPr>
            <a:spLocks/>
          </p:cNvSpPr>
          <p:nvPr/>
        </p:nvSpPr>
        <p:spPr bwMode="auto">
          <a:xfrm>
            <a:off x="4121150" y="1673225"/>
            <a:ext cx="612775" cy="860425"/>
          </a:xfrm>
          <a:custGeom>
            <a:avLst/>
            <a:gdLst>
              <a:gd name="T0" fmla="*/ 7277421 w 1880"/>
              <a:gd name="T1" fmla="*/ 214383626 h 2638"/>
              <a:gd name="T2" fmla="*/ 23827250 w 1880"/>
              <a:gd name="T3" fmla="*/ 225778287 h 2638"/>
              <a:gd name="T4" fmla="*/ 39438319 w 1880"/>
              <a:gd name="T5" fmla="*/ 226835591 h 2638"/>
              <a:gd name="T6" fmla="*/ 48711052 w 1880"/>
              <a:gd name="T7" fmla="*/ 219552304 h 2638"/>
              <a:gd name="T8" fmla="*/ 65261206 w 1880"/>
              <a:gd name="T9" fmla="*/ 214383626 h 2638"/>
              <a:gd name="T10" fmla="*/ 80872275 w 1880"/>
              <a:gd name="T11" fmla="*/ 212269344 h 2638"/>
              <a:gd name="T12" fmla="*/ 86036591 w 1880"/>
              <a:gd name="T13" fmla="*/ 223781520 h 2638"/>
              <a:gd name="T14" fmla="*/ 98478656 w 1880"/>
              <a:gd name="T15" fmla="*/ 232004269 h 2638"/>
              <a:gd name="T16" fmla="*/ 101530193 w 1880"/>
              <a:gd name="T17" fmla="*/ 241401837 h 2638"/>
              <a:gd name="T18" fmla="*/ 106694836 w 1880"/>
              <a:gd name="T19" fmla="*/ 255850895 h 2638"/>
              <a:gd name="T20" fmla="*/ 110802926 w 1880"/>
              <a:gd name="T21" fmla="*/ 272414235 h 2638"/>
              <a:gd name="T22" fmla="*/ 111859479 w 1880"/>
              <a:gd name="T23" fmla="*/ 286980481 h 2638"/>
              <a:gd name="T24" fmla="*/ 128409307 w 1880"/>
              <a:gd name="T25" fmla="*/ 295203557 h 2638"/>
              <a:gd name="T26" fmla="*/ 147072240 w 1880"/>
              <a:gd name="T27" fmla="*/ 294263767 h 2638"/>
              <a:gd name="T28" fmla="*/ 152236883 w 1880"/>
              <a:gd name="T29" fmla="*/ 306598218 h 2638"/>
              <a:gd name="T30" fmla="*/ 165617706 w 1880"/>
              <a:gd name="T31" fmla="*/ 307655522 h 2638"/>
              <a:gd name="T32" fmla="*/ 178059444 w 1880"/>
              <a:gd name="T33" fmla="*/ 308712499 h 2638"/>
              <a:gd name="T34" fmla="*/ 189444955 w 1880"/>
              <a:gd name="T35" fmla="*/ 290034878 h 2638"/>
              <a:gd name="T36" fmla="*/ 200830467 w 1880"/>
              <a:gd name="T37" fmla="*/ 285923177 h 2638"/>
              <a:gd name="T38" fmla="*/ 214328757 w 1880"/>
              <a:gd name="T39" fmla="*/ 292149160 h 2638"/>
              <a:gd name="T40" fmla="*/ 208107889 w 1880"/>
              <a:gd name="T41" fmla="*/ 264191159 h 2638"/>
              <a:gd name="T42" fmla="*/ 203999798 w 1880"/>
              <a:gd name="T43" fmla="*/ 249624913 h 2638"/>
              <a:gd name="T44" fmla="*/ 191557734 w 1880"/>
              <a:gd name="T45" fmla="*/ 242341626 h 2638"/>
              <a:gd name="T46" fmla="*/ 167730485 w 1880"/>
              <a:gd name="T47" fmla="*/ 241401837 h 2638"/>
              <a:gd name="T48" fmla="*/ 157401525 w 1880"/>
              <a:gd name="T49" fmla="*/ 227892894 h 2638"/>
              <a:gd name="T50" fmla="*/ 156344973 w 1880"/>
              <a:gd name="T51" fmla="*/ 213326648 h 2638"/>
              <a:gd name="T52" fmla="*/ 156344973 w 1880"/>
              <a:gd name="T53" fmla="*/ 196763309 h 2638"/>
              <a:gd name="T54" fmla="*/ 157401525 w 1880"/>
              <a:gd name="T55" fmla="*/ 180317157 h 2638"/>
              <a:gd name="T56" fmla="*/ 164678621 w 1880"/>
              <a:gd name="T57" fmla="*/ 164811121 h 2638"/>
              <a:gd name="T58" fmla="*/ 166673932 w 1880"/>
              <a:gd name="T59" fmla="*/ 151302179 h 2638"/>
              <a:gd name="T60" fmla="*/ 172895127 w 1880"/>
              <a:gd name="T61" fmla="*/ 136735606 h 2638"/>
              <a:gd name="T62" fmla="*/ 167730485 w 1880"/>
              <a:gd name="T63" fmla="*/ 119115289 h 2638"/>
              <a:gd name="T64" fmla="*/ 117024122 w 1880"/>
              <a:gd name="T65" fmla="*/ 47692926 h 2638"/>
              <a:gd name="T66" fmla="*/ 105755751 w 1880"/>
              <a:gd name="T67" fmla="*/ 22789322 h 2638"/>
              <a:gd name="T68" fmla="*/ 92257787 w 1880"/>
              <a:gd name="T69" fmla="*/ 24786415 h 2638"/>
              <a:gd name="T70" fmla="*/ 80872275 w 1880"/>
              <a:gd name="T71" fmla="*/ 19617737 h 2638"/>
              <a:gd name="T72" fmla="*/ 81928501 w 1880"/>
              <a:gd name="T73" fmla="*/ 9280053 h 2638"/>
              <a:gd name="T74" fmla="*/ 67373985 w 1880"/>
              <a:gd name="T75" fmla="*/ 7165772 h 2638"/>
              <a:gd name="T76" fmla="*/ 49767604 w 1880"/>
              <a:gd name="T77" fmla="*/ 16563340 h 2638"/>
              <a:gd name="T78" fmla="*/ 24883802 w 1880"/>
              <a:gd name="T79" fmla="*/ 19617737 h 2638"/>
              <a:gd name="T80" fmla="*/ 20775712 w 1880"/>
              <a:gd name="T81" fmla="*/ 26900697 h 2638"/>
              <a:gd name="T82" fmla="*/ 18662933 w 1880"/>
              <a:gd name="T83" fmla="*/ 43464036 h 2638"/>
              <a:gd name="T84" fmla="*/ 20775712 w 1880"/>
              <a:gd name="T85" fmla="*/ 60027376 h 2638"/>
              <a:gd name="T86" fmla="*/ 16667295 w 1880"/>
              <a:gd name="T87" fmla="*/ 71422037 h 2638"/>
              <a:gd name="T88" fmla="*/ 12441738 w 1880"/>
              <a:gd name="T89" fmla="*/ 81876909 h 2638"/>
              <a:gd name="T90" fmla="*/ 6220869 w 1880"/>
              <a:gd name="T91" fmla="*/ 96325967 h 2638"/>
              <a:gd name="T92" fmla="*/ 12441738 w 1880"/>
              <a:gd name="T93" fmla="*/ 106663324 h 2638"/>
              <a:gd name="T94" fmla="*/ 14554517 w 1880"/>
              <a:gd name="T95" fmla="*/ 122286874 h 2638"/>
              <a:gd name="T96" fmla="*/ 23827250 w 1880"/>
              <a:gd name="T97" fmla="*/ 117118196 h 2638"/>
              <a:gd name="T98" fmla="*/ 35212761 w 1880"/>
              <a:gd name="T99" fmla="*/ 113946284 h 2638"/>
              <a:gd name="T100" fmla="*/ 28052807 w 1880"/>
              <a:gd name="T101" fmla="*/ 135795817 h 2638"/>
              <a:gd name="T102" fmla="*/ 26996581 w 1880"/>
              <a:gd name="T103" fmla="*/ 154356250 h 2638"/>
              <a:gd name="T104" fmla="*/ 41433630 w 1880"/>
              <a:gd name="T105" fmla="*/ 169979800 h 2638"/>
              <a:gd name="T106" fmla="*/ 35212761 w 1880"/>
              <a:gd name="T107" fmla="*/ 180317157 h 2638"/>
              <a:gd name="T108" fmla="*/ 34273676 w 1880"/>
              <a:gd name="T109" fmla="*/ 195706005 h 2638"/>
              <a:gd name="T110" fmla="*/ 21831938 w 1880"/>
              <a:gd name="T111" fmla="*/ 208157970 h 2638"/>
              <a:gd name="T112" fmla="*/ 7277421 w 1880"/>
              <a:gd name="T113" fmla="*/ 206160876 h 2638"/>
              <a:gd name="T114" fmla="*/ 2112779 w 1880"/>
              <a:gd name="T115" fmla="*/ 209214947 h 26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80" h="2638">
                <a:moveTo>
                  <a:pt x="18" y="1781"/>
                </a:moveTo>
                <a:lnTo>
                  <a:pt x="62" y="1825"/>
                </a:lnTo>
                <a:lnTo>
                  <a:pt x="133" y="1887"/>
                </a:lnTo>
                <a:lnTo>
                  <a:pt x="203" y="1922"/>
                </a:lnTo>
                <a:lnTo>
                  <a:pt x="265" y="1905"/>
                </a:lnTo>
                <a:lnTo>
                  <a:pt x="336" y="1931"/>
                </a:lnTo>
                <a:lnTo>
                  <a:pt x="398" y="1922"/>
                </a:lnTo>
                <a:lnTo>
                  <a:pt x="415" y="1869"/>
                </a:lnTo>
                <a:lnTo>
                  <a:pt x="450" y="1807"/>
                </a:lnTo>
                <a:lnTo>
                  <a:pt x="556" y="1825"/>
                </a:lnTo>
                <a:lnTo>
                  <a:pt x="627" y="1825"/>
                </a:lnTo>
                <a:lnTo>
                  <a:pt x="689" y="1807"/>
                </a:lnTo>
                <a:lnTo>
                  <a:pt x="733" y="1869"/>
                </a:lnTo>
                <a:lnTo>
                  <a:pt x="733" y="1905"/>
                </a:lnTo>
                <a:lnTo>
                  <a:pt x="786" y="1931"/>
                </a:lnTo>
                <a:lnTo>
                  <a:pt x="839" y="1975"/>
                </a:lnTo>
                <a:lnTo>
                  <a:pt x="848" y="2019"/>
                </a:lnTo>
                <a:lnTo>
                  <a:pt x="865" y="2055"/>
                </a:lnTo>
                <a:lnTo>
                  <a:pt x="918" y="2116"/>
                </a:lnTo>
                <a:lnTo>
                  <a:pt x="909" y="2178"/>
                </a:lnTo>
                <a:lnTo>
                  <a:pt x="892" y="2249"/>
                </a:lnTo>
                <a:lnTo>
                  <a:pt x="944" y="2319"/>
                </a:lnTo>
                <a:lnTo>
                  <a:pt x="909" y="2399"/>
                </a:lnTo>
                <a:lnTo>
                  <a:pt x="953" y="2443"/>
                </a:lnTo>
                <a:lnTo>
                  <a:pt x="1005" y="2496"/>
                </a:lnTo>
                <a:lnTo>
                  <a:pt x="1094" y="2513"/>
                </a:lnTo>
                <a:lnTo>
                  <a:pt x="1182" y="2513"/>
                </a:lnTo>
                <a:lnTo>
                  <a:pt x="1253" y="2505"/>
                </a:lnTo>
                <a:lnTo>
                  <a:pt x="1261" y="2558"/>
                </a:lnTo>
                <a:lnTo>
                  <a:pt x="1297" y="2610"/>
                </a:lnTo>
                <a:lnTo>
                  <a:pt x="1350" y="2610"/>
                </a:lnTo>
                <a:lnTo>
                  <a:pt x="1411" y="2619"/>
                </a:lnTo>
                <a:lnTo>
                  <a:pt x="1464" y="2637"/>
                </a:lnTo>
                <a:lnTo>
                  <a:pt x="1517" y="2628"/>
                </a:lnTo>
                <a:lnTo>
                  <a:pt x="1570" y="2540"/>
                </a:lnTo>
                <a:lnTo>
                  <a:pt x="1614" y="2469"/>
                </a:lnTo>
                <a:lnTo>
                  <a:pt x="1685" y="2505"/>
                </a:lnTo>
                <a:lnTo>
                  <a:pt x="1711" y="2434"/>
                </a:lnTo>
                <a:lnTo>
                  <a:pt x="1773" y="2452"/>
                </a:lnTo>
                <a:lnTo>
                  <a:pt x="1826" y="2487"/>
                </a:lnTo>
                <a:lnTo>
                  <a:pt x="1879" y="2452"/>
                </a:lnTo>
                <a:lnTo>
                  <a:pt x="1773" y="2249"/>
                </a:lnTo>
                <a:lnTo>
                  <a:pt x="1703" y="2178"/>
                </a:lnTo>
                <a:lnTo>
                  <a:pt x="1738" y="2125"/>
                </a:lnTo>
                <a:lnTo>
                  <a:pt x="1703" y="2063"/>
                </a:lnTo>
                <a:lnTo>
                  <a:pt x="1632" y="2063"/>
                </a:lnTo>
                <a:lnTo>
                  <a:pt x="1517" y="2063"/>
                </a:lnTo>
                <a:lnTo>
                  <a:pt x="1429" y="2055"/>
                </a:lnTo>
                <a:lnTo>
                  <a:pt x="1447" y="1993"/>
                </a:lnTo>
                <a:lnTo>
                  <a:pt x="1341" y="1940"/>
                </a:lnTo>
                <a:lnTo>
                  <a:pt x="1376" y="1896"/>
                </a:lnTo>
                <a:lnTo>
                  <a:pt x="1332" y="1816"/>
                </a:lnTo>
                <a:lnTo>
                  <a:pt x="1358" y="1755"/>
                </a:lnTo>
                <a:lnTo>
                  <a:pt x="1332" y="1675"/>
                </a:lnTo>
                <a:lnTo>
                  <a:pt x="1367" y="1596"/>
                </a:lnTo>
                <a:lnTo>
                  <a:pt x="1341" y="1535"/>
                </a:lnTo>
                <a:lnTo>
                  <a:pt x="1350" y="1438"/>
                </a:lnTo>
                <a:lnTo>
                  <a:pt x="1403" y="1403"/>
                </a:lnTo>
                <a:lnTo>
                  <a:pt x="1456" y="1332"/>
                </a:lnTo>
                <a:lnTo>
                  <a:pt x="1420" y="1288"/>
                </a:lnTo>
                <a:lnTo>
                  <a:pt x="1464" y="1226"/>
                </a:lnTo>
                <a:lnTo>
                  <a:pt x="1473" y="1164"/>
                </a:lnTo>
                <a:lnTo>
                  <a:pt x="1456" y="1085"/>
                </a:lnTo>
                <a:lnTo>
                  <a:pt x="1429" y="1014"/>
                </a:lnTo>
                <a:lnTo>
                  <a:pt x="1094" y="732"/>
                </a:lnTo>
                <a:lnTo>
                  <a:pt x="997" y="406"/>
                </a:lnTo>
                <a:lnTo>
                  <a:pt x="970" y="229"/>
                </a:lnTo>
                <a:lnTo>
                  <a:pt x="901" y="194"/>
                </a:lnTo>
                <a:lnTo>
                  <a:pt x="830" y="167"/>
                </a:lnTo>
                <a:lnTo>
                  <a:pt x="786" y="211"/>
                </a:lnTo>
                <a:lnTo>
                  <a:pt x="724" y="229"/>
                </a:lnTo>
                <a:lnTo>
                  <a:pt x="689" y="167"/>
                </a:lnTo>
                <a:lnTo>
                  <a:pt x="733" y="132"/>
                </a:lnTo>
                <a:lnTo>
                  <a:pt x="698" y="79"/>
                </a:lnTo>
                <a:lnTo>
                  <a:pt x="645" y="0"/>
                </a:lnTo>
                <a:lnTo>
                  <a:pt x="574" y="61"/>
                </a:lnTo>
                <a:lnTo>
                  <a:pt x="512" y="106"/>
                </a:lnTo>
                <a:lnTo>
                  <a:pt x="424" y="141"/>
                </a:lnTo>
                <a:lnTo>
                  <a:pt x="327" y="176"/>
                </a:lnTo>
                <a:lnTo>
                  <a:pt x="212" y="167"/>
                </a:lnTo>
                <a:lnTo>
                  <a:pt x="168" y="167"/>
                </a:lnTo>
                <a:lnTo>
                  <a:pt x="177" y="229"/>
                </a:lnTo>
                <a:lnTo>
                  <a:pt x="177" y="317"/>
                </a:lnTo>
                <a:lnTo>
                  <a:pt x="159" y="370"/>
                </a:lnTo>
                <a:lnTo>
                  <a:pt x="168" y="450"/>
                </a:lnTo>
                <a:lnTo>
                  <a:pt x="177" y="511"/>
                </a:lnTo>
                <a:lnTo>
                  <a:pt x="186" y="582"/>
                </a:lnTo>
                <a:lnTo>
                  <a:pt x="142" y="608"/>
                </a:lnTo>
                <a:lnTo>
                  <a:pt x="142" y="653"/>
                </a:lnTo>
                <a:lnTo>
                  <a:pt x="106" y="697"/>
                </a:lnTo>
                <a:lnTo>
                  <a:pt x="71" y="750"/>
                </a:lnTo>
                <a:lnTo>
                  <a:pt x="53" y="820"/>
                </a:lnTo>
                <a:lnTo>
                  <a:pt x="71" y="864"/>
                </a:lnTo>
                <a:lnTo>
                  <a:pt x="106" y="908"/>
                </a:lnTo>
                <a:lnTo>
                  <a:pt x="133" y="961"/>
                </a:lnTo>
                <a:lnTo>
                  <a:pt x="124" y="1041"/>
                </a:lnTo>
                <a:lnTo>
                  <a:pt x="186" y="1067"/>
                </a:lnTo>
                <a:lnTo>
                  <a:pt x="203" y="997"/>
                </a:lnTo>
                <a:lnTo>
                  <a:pt x="239" y="926"/>
                </a:lnTo>
                <a:lnTo>
                  <a:pt x="300" y="970"/>
                </a:lnTo>
                <a:lnTo>
                  <a:pt x="283" y="1076"/>
                </a:lnTo>
                <a:lnTo>
                  <a:pt x="239" y="1156"/>
                </a:lnTo>
                <a:lnTo>
                  <a:pt x="230" y="1244"/>
                </a:lnTo>
                <a:lnTo>
                  <a:pt x="230" y="1314"/>
                </a:lnTo>
                <a:lnTo>
                  <a:pt x="274" y="1376"/>
                </a:lnTo>
                <a:lnTo>
                  <a:pt x="353" y="1447"/>
                </a:lnTo>
                <a:lnTo>
                  <a:pt x="353" y="1517"/>
                </a:lnTo>
                <a:lnTo>
                  <a:pt x="300" y="1535"/>
                </a:lnTo>
                <a:lnTo>
                  <a:pt x="309" y="1613"/>
                </a:lnTo>
                <a:lnTo>
                  <a:pt x="292" y="1666"/>
                </a:lnTo>
                <a:lnTo>
                  <a:pt x="221" y="1728"/>
                </a:lnTo>
                <a:lnTo>
                  <a:pt x="186" y="1772"/>
                </a:lnTo>
                <a:lnTo>
                  <a:pt x="133" y="1799"/>
                </a:lnTo>
                <a:lnTo>
                  <a:pt x="62" y="1755"/>
                </a:lnTo>
                <a:lnTo>
                  <a:pt x="0" y="1728"/>
                </a:lnTo>
                <a:lnTo>
                  <a:pt x="18" y="1781"/>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65</a:t>
            </a:r>
          </a:p>
        </p:txBody>
      </p:sp>
      <p:sp>
        <p:nvSpPr>
          <p:cNvPr id="7181" name="Freeform 12">
            <a:extLst>
              <a:ext uri="{FF2B5EF4-FFF2-40B4-BE49-F238E27FC236}">
                <a16:creationId xmlns:a16="http://schemas.microsoft.com/office/drawing/2014/main" id="{9798E172-EDEE-4212-9735-DB85E57ED4EC}"/>
              </a:ext>
            </a:extLst>
          </p:cNvPr>
          <p:cNvSpPr>
            <a:spLocks noChangeArrowheads="1"/>
          </p:cNvSpPr>
          <p:nvPr/>
        </p:nvSpPr>
        <p:spPr bwMode="auto">
          <a:xfrm>
            <a:off x="3349625" y="1203325"/>
            <a:ext cx="709613" cy="1306513"/>
          </a:xfrm>
          <a:custGeom>
            <a:avLst/>
            <a:gdLst>
              <a:gd name="T0" fmla="*/ 20265 w 2172"/>
              <a:gd name="T1" fmla="*/ 46389 h 3998"/>
              <a:gd name="T2" fmla="*/ 0 w 2172"/>
              <a:gd name="T3" fmla="*/ 118259 h 3998"/>
              <a:gd name="T4" fmla="*/ 8825 w 2172"/>
              <a:gd name="T5" fmla="*/ 173142 h 3998"/>
              <a:gd name="T6" fmla="*/ 51969 w 2172"/>
              <a:gd name="T7" fmla="*/ 230638 h 3998"/>
              <a:gd name="T8" fmla="*/ 26148 w 2172"/>
              <a:gd name="T9" fmla="*/ 285521 h 3998"/>
              <a:gd name="T10" fmla="*/ 78117 w 2172"/>
              <a:gd name="T11" fmla="*/ 311329 h 3998"/>
              <a:gd name="T12" fmla="*/ 66351 w 2172"/>
              <a:gd name="T13" fmla="*/ 380586 h 3998"/>
              <a:gd name="T14" fmla="*/ 129760 w 2172"/>
              <a:gd name="T15" fmla="*/ 369152 h 3998"/>
              <a:gd name="T16" fmla="*/ 187612 w 2172"/>
              <a:gd name="T17" fmla="*/ 403781 h 3998"/>
              <a:gd name="T18" fmla="*/ 251021 w 2172"/>
              <a:gd name="T19" fmla="*/ 449843 h 3998"/>
              <a:gd name="T20" fmla="*/ 259846 w 2172"/>
              <a:gd name="T21" fmla="*/ 530534 h 3998"/>
              <a:gd name="T22" fmla="*/ 314430 w 2172"/>
              <a:gd name="T23" fmla="*/ 588030 h 3998"/>
              <a:gd name="T24" fmla="*/ 375225 w 2172"/>
              <a:gd name="T25" fmla="*/ 637033 h 3998"/>
              <a:gd name="T26" fmla="*/ 366400 w 2172"/>
              <a:gd name="T27" fmla="*/ 683422 h 3998"/>
              <a:gd name="T28" fmla="*/ 386665 w 2172"/>
              <a:gd name="T29" fmla="*/ 758232 h 3998"/>
              <a:gd name="T30" fmla="*/ 380781 w 2172"/>
              <a:gd name="T31" fmla="*/ 815728 h 3998"/>
              <a:gd name="T32" fmla="*/ 343520 w 2172"/>
              <a:gd name="T33" fmla="*/ 847743 h 3998"/>
              <a:gd name="T34" fmla="*/ 297107 w 2172"/>
              <a:gd name="T35" fmla="*/ 884985 h 3998"/>
              <a:gd name="T36" fmla="*/ 389606 w 2172"/>
              <a:gd name="T37" fmla="*/ 948362 h 3998"/>
              <a:gd name="T38" fmla="*/ 412486 w 2172"/>
              <a:gd name="T39" fmla="*/ 1023172 h 3998"/>
              <a:gd name="T40" fmla="*/ 432750 w 2172"/>
              <a:gd name="T41" fmla="*/ 1072175 h 3998"/>
              <a:gd name="T42" fmla="*/ 398104 w 2172"/>
              <a:gd name="T43" fmla="*/ 1118237 h 3998"/>
              <a:gd name="T44" fmla="*/ 415427 w 2172"/>
              <a:gd name="T45" fmla="*/ 1173120 h 3998"/>
              <a:gd name="T46" fmla="*/ 461513 w 2172"/>
              <a:gd name="T47" fmla="*/ 1152866 h 3998"/>
              <a:gd name="T48" fmla="*/ 487661 w 2172"/>
              <a:gd name="T49" fmla="*/ 1173120 h 3998"/>
              <a:gd name="T50" fmla="*/ 470338 w 2172"/>
              <a:gd name="T51" fmla="*/ 1230616 h 3998"/>
              <a:gd name="T52" fmla="*/ 487661 w 2172"/>
              <a:gd name="T53" fmla="*/ 1296933 h 3998"/>
              <a:gd name="T54" fmla="*/ 631803 w 2172"/>
              <a:gd name="T55" fmla="*/ 1222122 h 3998"/>
              <a:gd name="T56" fmla="*/ 663507 w 2172"/>
              <a:gd name="T57" fmla="*/ 1124117 h 3998"/>
              <a:gd name="T58" fmla="*/ 695212 w 2172"/>
              <a:gd name="T59" fmla="*/ 1054861 h 3998"/>
              <a:gd name="T60" fmla="*/ 680830 w 2172"/>
              <a:gd name="T61" fmla="*/ 974496 h 3998"/>
              <a:gd name="T62" fmla="*/ 683772 w 2172"/>
              <a:gd name="T63" fmla="*/ 902299 h 3998"/>
              <a:gd name="T64" fmla="*/ 709593 w 2172"/>
              <a:gd name="T65" fmla="*/ 818668 h 3998"/>
              <a:gd name="T66" fmla="*/ 683772 w 2172"/>
              <a:gd name="T67" fmla="*/ 712170 h 3998"/>
              <a:gd name="T68" fmla="*/ 680830 w 2172"/>
              <a:gd name="T69" fmla="*/ 645853 h 3998"/>
              <a:gd name="T70" fmla="*/ 631803 w 2172"/>
              <a:gd name="T71" fmla="*/ 593910 h 3998"/>
              <a:gd name="T72" fmla="*/ 571335 w 2172"/>
              <a:gd name="T73" fmla="*/ 593910 h 3998"/>
              <a:gd name="T74" fmla="*/ 516424 w 2172"/>
              <a:gd name="T75" fmla="*/ 562222 h 3998"/>
              <a:gd name="T76" fmla="*/ 461513 w 2172"/>
              <a:gd name="T77" fmla="*/ 510279 h 3998"/>
              <a:gd name="T78" fmla="*/ 412486 w 2172"/>
              <a:gd name="T79" fmla="*/ 507339 h 3998"/>
              <a:gd name="T80" fmla="*/ 340579 w 2172"/>
              <a:gd name="T81" fmla="*/ 455723 h 3998"/>
              <a:gd name="T82" fmla="*/ 288609 w 2172"/>
              <a:gd name="T83" fmla="*/ 423708 h 3998"/>
              <a:gd name="T84" fmla="*/ 285668 w 2172"/>
              <a:gd name="T85" fmla="*/ 369152 h 3998"/>
              <a:gd name="T86" fmla="*/ 285668 w 2172"/>
              <a:gd name="T87" fmla="*/ 320150 h 3998"/>
              <a:gd name="T88" fmla="*/ 259846 w 2172"/>
              <a:gd name="T89" fmla="*/ 271147 h 3998"/>
              <a:gd name="T90" fmla="*/ 262461 w 2172"/>
              <a:gd name="T91" fmla="*/ 219205 h 3998"/>
              <a:gd name="T92" fmla="*/ 239582 w 2172"/>
              <a:gd name="T93" fmla="*/ 181636 h 3998"/>
              <a:gd name="T94" fmla="*/ 201994 w 2172"/>
              <a:gd name="T95" fmla="*/ 121200 h 3998"/>
              <a:gd name="T96" fmla="*/ 150025 w 2172"/>
              <a:gd name="T97" fmla="*/ 100945 h 3998"/>
              <a:gd name="T98" fmla="*/ 109822 w 2172"/>
              <a:gd name="T99" fmla="*/ 72197 h 3998"/>
              <a:gd name="T100" fmla="*/ 95440 w 2172"/>
              <a:gd name="T101" fmla="*/ 20254 h 39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72" h="3998">
                <a:moveTo>
                  <a:pt x="195" y="27"/>
                </a:moveTo>
                <a:lnTo>
                  <a:pt x="115" y="80"/>
                </a:lnTo>
                <a:lnTo>
                  <a:pt x="62" y="142"/>
                </a:lnTo>
                <a:lnTo>
                  <a:pt x="9" y="212"/>
                </a:lnTo>
                <a:lnTo>
                  <a:pt x="0" y="309"/>
                </a:lnTo>
                <a:lnTo>
                  <a:pt x="0" y="362"/>
                </a:lnTo>
                <a:lnTo>
                  <a:pt x="27" y="406"/>
                </a:lnTo>
                <a:lnTo>
                  <a:pt x="9" y="450"/>
                </a:lnTo>
                <a:lnTo>
                  <a:pt x="27" y="530"/>
                </a:lnTo>
                <a:lnTo>
                  <a:pt x="44" y="600"/>
                </a:lnTo>
                <a:lnTo>
                  <a:pt x="97" y="662"/>
                </a:lnTo>
                <a:lnTo>
                  <a:pt x="159" y="706"/>
                </a:lnTo>
                <a:lnTo>
                  <a:pt x="80" y="742"/>
                </a:lnTo>
                <a:lnTo>
                  <a:pt x="80" y="812"/>
                </a:lnTo>
                <a:lnTo>
                  <a:pt x="80" y="874"/>
                </a:lnTo>
                <a:lnTo>
                  <a:pt x="142" y="900"/>
                </a:lnTo>
                <a:lnTo>
                  <a:pt x="247" y="918"/>
                </a:lnTo>
                <a:lnTo>
                  <a:pt x="239" y="953"/>
                </a:lnTo>
                <a:lnTo>
                  <a:pt x="239" y="1024"/>
                </a:lnTo>
                <a:lnTo>
                  <a:pt x="186" y="1094"/>
                </a:lnTo>
                <a:lnTo>
                  <a:pt x="203" y="1165"/>
                </a:lnTo>
                <a:lnTo>
                  <a:pt x="265" y="1121"/>
                </a:lnTo>
                <a:lnTo>
                  <a:pt x="345" y="1112"/>
                </a:lnTo>
                <a:lnTo>
                  <a:pt x="397" y="1130"/>
                </a:lnTo>
                <a:lnTo>
                  <a:pt x="477" y="1183"/>
                </a:lnTo>
                <a:lnTo>
                  <a:pt x="512" y="1227"/>
                </a:lnTo>
                <a:lnTo>
                  <a:pt x="574" y="1236"/>
                </a:lnTo>
                <a:lnTo>
                  <a:pt x="627" y="1244"/>
                </a:lnTo>
                <a:lnTo>
                  <a:pt x="689" y="1315"/>
                </a:lnTo>
                <a:lnTo>
                  <a:pt x="768" y="1377"/>
                </a:lnTo>
                <a:lnTo>
                  <a:pt x="759" y="1474"/>
                </a:lnTo>
                <a:lnTo>
                  <a:pt x="742" y="1553"/>
                </a:lnTo>
                <a:lnTo>
                  <a:pt x="795" y="1624"/>
                </a:lnTo>
                <a:lnTo>
                  <a:pt x="848" y="1695"/>
                </a:lnTo>
                <a:lnTo>
                  <a:pt x="892" y="1765"/>
                </a:lnTo>
                <a:lnTo>
                  <a:pt x="962" y="1800"/>
                </a:lnTo>
                <a:lnTo>
                  <a:pt x="1024" y="1818"/>
                </a:lnTo>
                <a:lnTo>
                  <a:pt x="1086" y="1862"/>
                </a:lnTo>
                <a:lnTo>
                  <a:pt x="1148" y="1950"/>
                </a:lnTo>
                <a:lnTo>
                  <a:pt x="1183" y="2003"/>
                </a:lnTo>
                <a:lnTo>
                  <a:pt x="1183" y="2074"/>
                </a:lnTo>
                <a:lnTo>
                  <a:pt x="1121" y="2092"/>
                </a:lnTo>
                <a:lnTo>
                  <a:pt x="1139" y="2171"/>
                </a:lnTo>
                <a:lnTo>
                  <a:pt x="1156" y="2242"/>
                </a:lnTo>
                <a:lnTo>
                  <a:pt x="1183" y="2321"/>
                </a:lnTo>
                <a:lnTo>
                  <a:pt x="1209" y="2365"/>
                </a:lnTo>
                <a:lnTo>
                  <a:pt x="1253" y="2418"/>
                </a:lnTo>
                <a:lnTo>
                  <a:pt x="1165" y="2497"/>
                </a:lnTo>
                <a:lnTo>
                  <a:pt x="1139" y="2568"/>
                </a:lnTo>
                <a:lnTo>
                  <a:pt x="1095" y="2630"/>
                </a:lnTo>
                <a:lnTo>
                  <a:pt x="1051" y="2595"/>
                </a:lnTo>
                <a:lnTo>
                  <a:pt x="998" y="2621"/>
                </a:lnTo>
                <a:lnTo>
                  <a:pt x="980" y="2674"/>
                </a:lnTo>
                <a:lnTo>
                  <a:pt x="909" y="2709"/>
                </a:lnTo>
                <a:lnTo>
                  <a:pt x="1024" y="2797"/>
                </a:lnTo>
                <a:lnTo>
                  <a:pt x="1112" y="2842"/>
                </a:lnTo>
                <a:lnTo>
                  <a:pt x="1192" y="2903"/>
                </a:lnTo>
                <a:lnTo>
                  <a:pt x="1253" y="2974"/>
                </a:lnTo>
                <a:lnTo>
                  <a:pt x="1271" y="3044"/>
                </a:lnTo>
                <a:lnTo>
                  <a:pt x="1262" y="3132"/>
                </a:lnTo>
                <a:lnTo>
                  <a:pt x="1306" y="3167"/>
                </a:lnTo>
                <a:lnTo>
                  <a:pt x="1359" y="3211"/>
                </a:lnTo>
                <a:lnTo>
                  <a:pt x="1324" y="3282"/>
                </a:lnTo>
                <a:lnTo>
                  <a:pt x="1236" y="3308"/>
                </a:lnTo>
                <a:lnTo>
                  <a:pt x="1236" y="3370"/>
                </a:lnTo>
                <a:lnTo>
                  <a:pt x="1218" y="3423"/>
                </a:lnTo>
                <a:lnTo>
                  <a:pt x="1209" y="3494"/>
                </a:lnTo>
                <a:lnTo>
                  <a:pt x="1236" y="3555"/>
                </a:lnTo>
                <a:lnTo>
                  <a:pt x="1271" y="3591"/>
                </a:lnTo>
                <a:lnTo>
                  <a:pt x="1333" y="3635"/>
                </a:lnTo>
                <a:lnTo>
                  <a:pt x="1386" y="3599"/>
                </a:lnTo>
                <a:lnTo>
                  <a:pt x="1412" y="3529"/>
                </a:lnTo>
                <a:lnTo>
                  <a:pt x="1439" y="3476"/>
                </a:lnTo>
                <a:lnTo>
                  <a:pt x="1501" y="3546"/>
                </a:lnTo>
                <a:lnTo>
                  <a:pt x="1492" y="3591"/>
                </a:lnTo>
                <a:lnTo>
                  <a:pt x="1430" y="3652"/>
                </a:lnTo>
                <a:lnTo>
                  <a:pt x="1465" y="3714"/>
                </a:lnTo>
                <a:lnTo>
                  <a:pt x="1439" y="3767"/>
                </a:lnTo>
                <a:lnTo>
                  <a:pt x="1456" y="3838"/>
                </a:lnTo>
                <a:lnTo>
                  <a:pt x="1492" y="3891"/>
                </a:lnTo>
                <a:lnTo>
                  <a:pt x="1492" y="3970"/>
                </a:lnTo>
                <a:lnTo>
                  <a:pt x="1554" y="3997"/>
                </a:lnTo>
                <a:lnTo>
                  <a:pt x="1633" y="3997"/>
                </a:lnTo>
                <a:lnTo>
                  <a:pt x="1933" y="3741"/>
                </a:lnTo>
                <a:lnTo>
                  <a:pt x="1986" y="3661"/>
                </a:lnTo>
                <a:lnTo>
                  <a:pt x="2021" y="3529"/>
                </a:lnTo>
                <a:lnTo>
                  <a:pt x="2030" y="3441"/>
                </a:lnTo>
                <a:lnTo>
                  <a:pt x="2065" y="3352"/>
                </a:lnTo>
                <a:lnTo>
                  <a:pt x="2110" y="3308"/>
                </a:lnTo>
                <a:lnTo>
                  <a:pt x="2127" y="3229"/>
                </a:lnTo>
                <a:lnTo>
                  <a:pt x="2118" y="3141"/>
                </a:lnTo>
                <a:lnTo>
                  <a:pt x="2110" y="3070"/>
                </a:lnTo>
                <a:lnTo>
                  <a:pt x="2083" y="2983"/>
                </a:lnTo>
                <a:lnTo>
                  <a:pt x="2039" y="2921"/>
                </a:lnTo>
                <a:lnTo>
                  <a:pt x="2048" y="2833"/>
                </a:lnTo>
                <a:lnTo>
                  <a:pt x="2092" y="2762"/>
                </a:lnTo>
                <a:lnTo>
                  <a:pt x="2154" y="2718"/>
                </a:lnTo>
                <a:lnTo>
                  <a:pt x="2154" y="2621"/>
                </a:lnTo>
                <a:lnTo>
                  <a:pt x="2171" y="2506"/>
                </a:lnTo>
                <a:lnTo>
                  <a:pt x="2154" y="2356"/>
                </a:lnTo>
                <a:lnTo>
                  <a:pt x="2110" y="2259"/>
                </a:lnTo>
                <a:lnTo>
                  <a:pt x="2092" y="2180"/>
                </a:lnTo>
                <a:lnTo>
                  <a:pt x="2101" y="2118"/>
                </a:lnTo>
                <a:lnTo>
                  <a:pt x="2110" y="2030"/>
                </a:lnTo>
                <a:lnTo>
                  <a:pt x="2083" y="1977"/>
                </a:lnTo>
                <a:lnTo>
                  <a:pt x="1995" y="1906"/>
                </a:lnTo>
                <a:lnTo>
                  <a:pt x="2021" y="1827"/>
                </a:lnTo>
                <a:lnTo>
                  <a:pt x="1933" y="1818"/>
                </a:lnTo>
                <a:lnTo>
                  <a:pt x="1854" y="1809"/>
                </a:lnTo>
                <a:lnTo>
                  <a:pt x="1809" y="1774"/>
                </a:lnTo>
                <a:lnTo>
                  <a:pt x="1748" y="1818"/>
                </a:lnTo>
                <a:lnTo>
                  <a:pt x="1686" y="1809"/>
                </a:lnTo>
                <a:lnTo>
                  <a:pt x="1651" y="1739"/>
                </a:lnTo>
                <a:lnTo>
                  <a:pt x="1580" y="1721"/>
                </a:lnTo>
                <a:lnTo>
                  <a:pt x="1501" y="1659"/>
                </a:lnTo>
                <a:lnTo>
                  <a:pt x="1474" y="1589"/>
                </a:lnTo>
                <a:lnTo>
                  <a:pt x="1412" y="1562"/>
                </a:lnTo>
                <a:lnTo>
                  <a:pt x="1351" y="1589"/>
                </a:lnTo>
                <a:lnTo>
                  <a:pt x="1315" y="1492"/>
                </a:lnTo>
                <a:lnTo>
                  <a:pt x="1262" y="1553"/>
                </a:lnTo>
                <a:lnTo>
                  <a:pt x="1165" y="1518"/>
                </a:lnTo>
                <a:lnTo>
                  <a:pt x="1112" y="1456"/>
                </a:lnTo>
                <a:lnTo>
                  <a:pt x="1042" y="1395"/>
                </a:lnTo>
                <a:lnTo>
                  <a:pt x="971" y="1350"/>
                </a:lnTo>
                <a:lnTo>
                  <a:pt x="892" y="1368"/>
                </a:lnTo>
                <a:lnTo>
                  <a:pt x="883" y="1297"/>
                </a:lnTo>
                <a:lnTo>
                  <a:pt x="901" y="1227"/>
                </a:lnTo>
                <a:lnTo>
                  <a:pt x="909" y="1183"/>
                </a:lnTo>
                <a:lnTo>
                  <a:pt x="874" y="1130"/>
                </a:lnTo>
                <a:lnTo>
                  <a:pt x="839" y="1050"/>
                </a:lnTo>
                <a:lnTo>
                  <a:pt x="918" y="997"/>
                </a:lnTo>
                <a:lnTo>
                  <a:pt x="874" y="980"/>
                </a:lnTo>
                <a:lnTo>
                  <a:pt x="821" y="944"/>
                </a:lnTo>
                <a:lnTo>
                  <a:pt x="803" y="909"/>
                </a:lnTo>
                <a:lnTo>
                  <a:pt x="795" y="830"/>
                </a:lnTo>
                <a:lnTo>
                  <a:pt x="856" y="794"/>
                </a:lnTo>
                <a:lnTo>
                  <a:pt x="865" y="750"/>
                </a:lnTo>
                <a:lnTo>
                  <a:pt x="803" y="671"/>
                </a:lnTo>
                <a:lnTo>
                  <a:pt x="750" y="644"/>
                </a:lnTo>
                <a:lnTo>
                  <a:pt x="680" y="609"/>
                </a:lnTo>
                <a:lnTo>
                  <a:pt x="733" y="556"/>
                </a:lnTo>
                <a:lnTo>
                  <a:pt x="715" y="477"/>
                </a:lnTo>
                <a:lnTo>
                  <a:pt x="662" y="389"/>
                </a:lnTo>
                <a:lnTo>
                  <a:pt x="618" y="371"/>
                </a:lnTo>
                <a:lnTo>
                  <a:pt x="539" y="353"/>
                </a:lnTo>
                <a:lnTo>
                  <a:pt x="468" y="362"/>
                </a:lnTo>
                <a:lnTo>
                  <a:pt x="459" y="309"/>
                </a:lnTo>
                <a:lnTo>
                  <a:pt x="406" y="274"/>
                </a:lnTo>
                <a:lnTo>
                  <a:pt x="345" y="274"/>
                </a:lnTo>
                <a:lnTo>
                  <a:pt x="336" y="221"/>
                </a:lnTo>
                <a:lnTo>
                  <a:pt x="292" y="186"/>
                </a:lnTo>
                <a:lnTo>
                  <a:pt x="300" y="124"/>
                </a:lnTo>
                <a:lnTo>
                  <a:pt x="292" y="62"/>
                </a:lnTo>
                <a:lnTo>
                  <a:pt x="283" y="0"/>
                </a:lnTo>
                <a:lnTo>
                  <a:pt x="195" y="27"/>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a:t>
            </a:r>
          </a:p>
          <a:p>
            <a:pPr>
              <a:defRPr/>
            </a:pPr>
            <a:r>
              <a:rPr lang="es-CO" dirty="0"/>
              <a:t>13    </a:t>
            </a:r>
          </a:p>
          <a:p>
            <a:pPr>
              <a:defRPr/>
            </a:pPr>
            <a:r>
              <a:rPr lang="es-CO" dirty="0"/>
              <a:t>      17</a:t>
            </a:r>
          </a:p>
        </p:txBody>
      </p:sp>
      <p:sp>
        <p:nvSpPr>
          <p:cNvPr id="7182" name="Freeform 13">
            <a:extLst>
              <a:ext uri="{FF2B5EF4-FFF2-40B4-BE49-F238E27FC236}">
                <a16:creationId xmlns:a16="http://schemas.microsoft.com/office/drawing/2014/main" id="{46DC538B-C602-4339-A92A-C347931A8AB4}"/>
              </a:ext>
            </a:extLst>
          </p:cNvPr>
          <p:cNvSpPr>
            <a:spLocks noChangeArrowheads="1"/>
          </p:cNvSpPr>
          <p:nvPr/>
        </p:nvSpPr>
        <p:spPr bwMode="auto">
          <a:xfrm>
            <a:off x="3290888" y="1419225"/>
            <a:ext cx="466725" cy="642938"/>
          </a:xfrm>
          <a:custGeom>
            <a:avLst/>
            <a:gdLst>
              <a:gd name="T0" fmla="*/ 362807 w 1430"/>
              <a:gd name="T1" fmla="*/ 599874 h 1969"/>
              <a:gd name="T2" fmla="*/ 328223 w 1430"/>
              <a:gd name="T3" fmla="*/ 585491 h 1969"/>
              <a:gd name="T4" fmla="*/ 282220 w 1430"/>
              <a:gd name="T5" fmla="*/ 579933 h 1969"/>
              <a:gd name="T6" fmla="*/ 253182 w 1430"/>
              <a:gd name="T7" fmla="*/ 591375 h 1969"/>
              <a:gd name="T8" fmla="*/ 201632 w 1430"/>
              <a:gd name="T9" fmla="*/ 597259 h 1969"/>
              <a:gd name="T10" fmla="*/ 189887 w 1430"/>
              <a:gd name="T11" fmla="*/ 568164 h 1969"/>
              <a:gd name="T12" fmla="*/ 158239 w 1430"/>
              <a:gd name="T13" fmla="*/ 553781 h 1969"/>
              <a:gd name="T14" fmla="*/ 149756 w 1430"/>
              <a:gd name="T15" fmla="*/ 513571 h 1969"/>
              <a:gd name="T16" fmla="*/ 146820 w 1430"/>
              <a:gd name="T17" fmla="*/ 470092 h 1969"/>
              <a:gd name="T18" fmla="*/ 132464 w 1430"/>
              <a:gd name="T19" fmla="*/ 444267 h 1969"/>
              <a:gd name="T20" fmla="*/ 184340 w 1430"/>
              <a:gd name="T21" fmla="*/ 432825 h 1969"/>
              <a:gd name="T22" fmla="*/ 192823 w 1430"/>
              <a:gd name="T23" fmla="*/ 392288 h 1969"/>
              <a:gd name="T24" fmla="*/ 161175 w 1430"/>
              <a:gd name="T25" fmla="*/ 369405 h 1969"/>
              <a:gd name="T26" fmla="*/ 129527 w 1430"/>
              <a:gd name="T27" fmla="*/ 343252 h 1969"/>
              <a:gd name="T28" fmla="*/ 94943 w 1430"/>
              <a:gd name="T29" fmla="*/ 325926 h 1969"/>
              <a:gd name="T30" fmla="*/ 69168 w 1430"/>
              <a:gd name="T31" fmla="*/ 308600 h 1969"/>
              <a:gd name="T32" fmla="*/ 25775 w 1430"/>
              <a:gd name="T33" fmla="*/ 288659 h 1969"/>
              <a:gd name="T34" fmla="*/ 0 w 1430"/>
              <a:gd name="T35" fmla="*/ 256622 h 1969"/>
              <a:gd name="T36" fmla="*/ 54813 w 1430"/>
              <a:gd name="T37" fmla="*/ 222297 h 1969"/>
              <a:gd name="T38" fmla="*/ 43067 w 1430"/>
              <a:gd name="T39" fmla="*/ 170319 h 1969"/>
              <a:gd name="T40" fmla="*/ 11419 w 1430"/>
              <a:gd name="T41" fmla="*/ 135666 h 1969"/>
              <a:gd name="T42" fmla="*/ 31648 w 1430"/>
              <a:gd name="T43" fmla="*/ 80746 h 1969"/>
              <a:gd name="T44" fmla="*/ 37521 w 1430"/>
              <a:gd name="T45" fmla="*/ 20268 h 1969"/>
              <a:gd name="T46" fmla="*/ 66232 w 1430"/>
              <a:gd name="T47" fmla="*/ 8826 h 1969"/>
              <a:gd name="T48" fmla="*/ 83524 w 1430"/>
              <a:gd name="T49" fmla="*/ 26153 h 1969"/>
              <a:gd name="T50" fmla="*/ 83524 w 1430"/>
              <a:gd name="T51" fmla="*/ 69304 h 1969"/>
              <a:gd name="T52" fmla="*/ 138010 w 1430"/>
              <a:gd name="T53" fmla="*/ 83688 h 1969"/>
              <a:gd name="T54" fmla="*/ 135400 w 1430"/>
              <a:gd name="T55" fmla="*/ 118340 h 1969"/>
              <a:gd name="T56" fmla="*/ 123655 w 1430"/>
              <a:gd name="T57" fmla="*/ 164434 h 1969"/>
              <a:gd name="T58" fmla="*/ 169984 w 1430"/>
              <a:gd name="T59" fmla="*/ 147108 h 1969"/>
              <a:gd name="T60" fmla="*/ 213052 w 1430"/>
              <a:gd name="T61" fmla="*/ 170319 h 1969"/>
              <a:gd name="T62" fmla="*/ 244699 w 1430"/>
              <a:gd name="T63" fmla="*/ 187645 h 1969"/>
              <a:gd name="T64" fmla="*/ 282220 w 1430"/>
              <a:gd name="T65" fmla="*/ 213470 h 1969"/>
              <a:gd name="T66" fmla="*/ 305058 w 1430"/>
              <a:gd name="T67" fmla="*/ 265449 h 1969"/>
              <a:gd name="T68" fmla="*/ 316804 w 1430"/>
              <a:gd name="T69" fmla="*/ 314485 h 1969"/>
              <a:gd name="T70" fmla="*/ 348452 w 1430"/>
              <a:gd name="T71" fmla="*/ 360578 h 1969"/>
              <a:gd name="T72" fmla="*/ 391519 w 1430"/>
              <a:gd name="T73" fmla="*/ 377905 h 1969"/>
              <a:gd name="T74" fmla="*/ 431976 w 1430"/>
              <a:gd name="T75" fmla="*/ 421056 h 1969"/>
              <a:gd name="T76" fmla="*/ 443395 w 1430"/>
              <a:gd name="T77" fmla="*/ 461593 h 1969"/>
              <a:gd name="T78" fmla="*/ 429039 w 1430"/>
              <a:gd name="T79" fmla="*/ 493303 h 1969"/>
              <a:gd name="T80" fmla="*/ 443395 w 1430"/>
              <a:gd name="T81" fmla="*/ 542339 h 1969"/>
              <a:gd name="T82" fmla="*/ 466234 w 1430"/>
              <a:gd name="T83" fmla="*/ 574049 h 1969"/>
              <a:gd name="T84" fmla="*/ 429039 w 1430"/>
              <a:gd name="T85" fmla="*/ 623085 h 1969"/>
              <a:gd name="T86" fmla="*/ 400328 w 1430"/>
              <a:gd name="T87" fmla="*/ 631911 h 1969"/>
              <a:gd name="T88" fmla="*/ 368354 w 1430"/>
              <a:gd name="T89" fmla="*/ 634527 h 196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0" h="1969">
                <a:moveTo>
                  <a:pt x="1121" y="1888"/>
                </a:moveTo>
                <a:lnTo>
                  <a:pt x="1112" y="1835"/>
                </a:lnTo>
                <a:lnTo>
                  <a:pt x="1041" y="1827"/>
                </a:lnTo>
                <a:lnTo>
                  <a:pt x="1006" y="1791"/>
                </a:lnTo>
                <a:lnTo>
                  <a:pt x="944" y="1765"/>
                </a:lnTo>
                <a:lnTo>
                  <a:pt x="865" y="1774"/>
                </a:lnTo>
                <a:lnTo>
                  <a:pt x="856" y="1712"/>
                </a:lnTo>
                <a:lnTo>
                  <a:pt x="776" y="1809"/>
                </a:lnTo>
                <a:lnTo>
                  <a:pt x="688" y="1844"/>
                </a:lnTo>
                <a:lnTo>
                  <a:pt x="618" y="1827"/>
                </a:lnTo>
                <a:lnTo>
                  <a:pt x="626" y="1765"/>
                </a:lnTo>
                <a:lnTo>
                  <a:pt x="582" y="1738"/>
                </a:lnTo>
                <a:lnTo>
                  <a:pt x="503" y="1738"/>
                </a:lnTo>
                <a:lnTo>
                  <a:pt x="485" y="1694"/>
                </a:lnTo>
                <a:lnTo>
                  <a:pt x="476" y="1633"/>
                </a:lnTo>
                <a:lnTo>
                  <a:pt x="459" y="1571"/>
                </a:lnTo>
                <a:lnTo>
                  <a:pt x="441" y="1500"/>
                </a:lnTo>
                <a:lnTo>
                  <a:pt x="450" y="1438"/>
                </a:lnTo>
                <a:lnTo>
                  <a:pt x="379" y="1403"/>
                </a:lnTo>
                <a:lnTo>
                  <a:pt x="406" y="1359"/>
                </a:lnTo>
                <a:lnTo>
                  <a:pt x="485" y="1333"/>
                </a:lnTo>
                <a:lnTo>
                  <a:pt x="565" y="1324"/>
                </a:lnTo>
                <a:lnTo>
                  <a:pt x="600" y="1288"/>
                </a:lnTo>
                <a:lnTo>
                  <a:pt x="591" y="1200"/>
                </a:lnTo>
                <a:lnTo>
                  <a:pt x="565" y="1138"/>
                </a:lnTo>
                <a:lnTo>
                  <a:pt x="494" y="1130"/>
                </a:lnTo>
                <a:lnTo>
                  <a:pt x="476" y="1077"/>
                </a:lnTo>
                <a:lnTo>
                  <a:pt x="397" y="1050"/>
                </a:lnTo>
                <a:lnTo>
                  <a:pt x="344" y="1015"/>
                </a:lnTo>
                <a:lnTo>
                  <a:pt x="291" y="997"/>
                </a:lnTo>
                <a:lnTo>
                  <a:pt x="300" y="953"/>
                </a:lnTo>
                <a:lnTo>
                  <a:pt x="212" y="944"/>
                </a:lnTo>
                <a:lnTo>
                  <a:pt x="141" y="883"/>
                </a:lnTo>
                <a:lnTo>
                  <a:pt x="79" y="883"/>
                </a:lnTo>
                <a:lnTo>
                  <a:pt x="18" y="865"/>
                </a:lnTo>
                <a:lnTo>
                  <a:pt x="0" y="785"/>
                </a:lnTo>
                <a:lnTo>
                  <a:pt x="97" y="733"/>
                </a:lnTo>
                <a:lnTo>
                  <a:pt x="168" y="680"/>
                </a:lnTo>
                <a:lnTo>
                  <a:pt x="168" y="609"/>
                </a:lnTo>
                <a:lnTo>
                  <a:pt x="132" y="521"/>
                </a:lnTo>
                <a:lnTo>
                  <a:pt x="88" y="468"/>
                </a:lnTo>
                <a:lnTo>
                  <a:pt x="35" y="415"/>
                </a:lnTo>
                <a:lnTo>
                  <a:pt x="79" y="344"/>
                </a:lnTo>
                <a:lnTo>
                  <a:pt x="97" y="247"/>
                </a:lnTo>
                <a:lnTo>
                  <a:pt x="123" y="141"/>
                </a:lnTo>
                <a:lnTo>
                  <a:pt x="115" y="62"/>
                </a:lnTo>
                <a:lnTo>
                  <a:pt x="159" y="0"/>
                </a:lnTo>
                <a:lnTo>
                  <a:pt x="203" y="27"/>
                </a:lnTo>
                <a:lnTo>
                  <a:pt x="194" y="97"/>
                </a:lnTo>
                <a:lnTo>
                  <a:pt x="256" y="80"/>
                </a:lnTo>
                <a:lnTo>
                  <a:pt x="256" y="150"/>
                </a:lnTo>
                <a:lnTo>
                  <a:pt x="256" y="212"/>
                </a:lnTo>
                <a:lnTo>
                  <a:pt x="318" y="238"/>
                </a:lnTo>
                <a:lnTo>
                  <a:pt x="423" y="256"/>
                </a:lnTo>
                <a:lnTo>
                  <a:pt x="415" y="291"/>
                </a:lnTo>
                <a:lnTo>
                  <a:pt x="415" y="362"/>
                </a:lnTo>
                <a:lnTo>
                  <a:pt x="362" y="432"/>
                </a:lnTo>
                <a:lnTo>
                  <a:pt x="379" y="503"/>
                </a:lnTo>
                <a:lnTo>
                  <a:pt x="441" y="459"/>
                </a:lnTo>
                <a:lnTo>
                  <a:pt x="521" y="450"/>
                </a:lnTo>
                <a:lnTo>
                  <a:pt x="573" y="468"/>
                </a:lnTo>
                <a:lnTo>
                  <a:pt x="653" y="521"/>
                </a:lnTo>
                <a:lnTo>
                  <a:pt x="688" y="565"/>
                </a:lnTo>
                <a:lnTo>
                  <a:pt x="750" y="574"/>
                </a:lnTo>
                <a:lnTo>
                  <a:pt x="803" y="582"/>
                </a:lnTo>
                <a:lnTo>
                  <a:pt x="865" y="653"/>
                </a:lnTo>
                <a:lnTo>
                  <a:pt x="944" y="715"/>
                </a:lnTo>
                <a:lnTo>
                  <a:pt x="935" y="812"/>
                </a:lnTo>
                <a:lnTo>
                  <a:pt x="918" y="891"/>
                </a:lnTo>
                <a:lnTo>
                  <a:pt x="971" y="962"/>
                </a:lnTo>
                <a:lnTo>
                  <a:pt x="1024" y="1033"/>
                </a:lnTo>
                <a:lnTo>
                  <a:pt x="1068" y="1103"/>
                </a:lnTo>
                <a:lnTo>
                  <a:pt x="1138" y="1138"/>
                </a:lnTo>
                <a:lnTo>
                  <a:pt x="1200" y="1156"/>
                </a:lnTo>
                <a:lnTo>
                  <a:pt x="1262" y="1200"/>
                </a:lnTo>
                <a:lnTo>
                  <a:pt x="1324" y="1288"/>
                </a:lnTo>
                <a:lnTo>
                  <a:pt x="1359" y="1341"/>
                </a:lnTo>
                <a:lnTo>
                  <a:pt x="1359" y="1412"/>
                </a:lnTo>
                <a:lnTo>
                  <a:pt x="1297" y="1430"/>
                </a:lnTo>
                <a:lnTo>
                  <a:pt x="1315" y="1509"/>
                </a:lnTo>
                <a:lnTo>
                  <a:pt x="1332" y="1580"/>
                </a:lnTo>
                <a:lnTo>
                  <a:pt x="1359" y="1659"/>
                </a:lnTo>
                <a:lnTo>
                  <a:pt x="1385" y="1703"/>
                </a:lnTo>
                <a:lnTo>
                  <a:pt x="1429" y="1756"/>
                </a:lnTo>
                <a:lnTo>
                  <a:pt x="1341" y="1835"/>
                </a:lnTo>
                <a:lnTo>
                  <a:pt x="1315" y="1906"/>
                </a:lnTo>
                <a:lnTo>
                  <a:pt x="1271" y="1968"/>
                </a:lnTo>
                <a:lnTo>
                  <a:pt x="1227" y="1933"/>
                </a:lnTo>
                <a:lnTo>
                  <a:pt x="1174" y="1959"/>
                </a:lnTo>
                <a:lnTo>
                  <a:pt x="1129" y="1941"/>
                </a:lnTo>
                <a:lnTo>
                  <a:pt x="1121" y="1888"/>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13</a:t>
            </a:r>
          </a:p>
        </p:txBody>
      </p:sp>
      <p:sp>
        <p:nvSpPr>
          <p:cNvPr id="7183" name="Freeform 14">
            <a:extLst>
              <a:ext uri="{FF2B5EF4-FFF2-40B4-BE49-F238E27FC236}">
                <a16:creationId xmlns:a16="http://schemas.microsoft.com/office/drawing/2014/main" id="{CD68A15C-0B6B-4B83-994F-B80F17CB25D5}"/>
              </a:ext>
            </a:extLst>
          </p:cNvPr>
          <p:cNvSpPr>
            <a:spLocks noChangeArrowheads="1"/>
          </p:cNvSpPr>
          <p:nvPr/>
        </p:nvSpPr>
        <p:spPr bwMode="auto">
          <a:xfrm>
            <a:off x="3262313" y="2959100"/>
            <a:ext cx="492125" cy="352425"/>
          </a:xfrm>
          <a:custGeom>
            <a:avLst/>
            <a:gdLst>
              <a:gd name="T0" fmla="*/ 468998 w 1510"/>
              <a:gd name="T1" fmla="*/ 0 h 1077"/>
              <a:gd name="T2" fmla="*/ 431491 w 1510"/>
              <a:gd name="T3" fmla="*/ 25773 h 1077"/>
              <a:gd name="T4" fmla="*/ 379960 w 1510"/>
              <a:gd name="T5" fmla="*/ 11418 h 1077"/>
              <a:gd name="T6" fmla="*/ 328103 w 1510"/>
              <a:gd name="T7" fmla="*/ 37518 h 1077"/>
              <a:gd name="T8" fmla="*/ 304946 w 1510"/>
              <a:gd name="T9" fmla="*/ 63290 h 1077"/>
              <a:gd name="T10" fmla="*/ 253089 w 1510"/>
              <a:gd name="T11" fmla="*/ 97872 h 1077"/>
              <a:gd name="T12" fmla="*/ 215582 w 1510"/>
              <a:gd name="T13" fmla="*/ 106354 h 1077"/>
              <a:gd name="T14" fmla="*/ 181337 w 1510"/>
              <a:gd name="T15" fmla="*/ 31645 h 1077"/>
              <a:gd name="T16" fmla="*/ 140895 w 1510"/>
              <a:gd name="T17" fmla="*/ 48936 h 1077"/>
              <a:gd name="T18" fmla="*/ 97844 w 1510"/>
              <a:gd name="T19" fmla="*/ 25773 h 1077"/>
              <a:gd name="T20" fmla="*/ 109259 w 1510"/>
              <a:gd name="T21" fmla="*/ 77645 h 1077"/>
              <a:gd name="T22" fmla="*/ 71752 w 1510"/>
              <a:gd name="T23" fmla="*/ 92000 h 1077"/>
              <a:gd name="T24" fmla="*/ 34571 w 1510"/>
              <a:gd name="T25" fmla="*/ 106354 h 1077"/>
              <a:gd name="T26" fmla="*/ 0 w 1510"/>
              <a:gd name="T27" fmla="*/ 118099 h 1077"/>
              <a:gd name="T28" fmla="*/ 0 w 1510"/>
              <a:gd name="T29" fmla="*/ 158226 h 1077"/>
              <a:gd name="T30" fmla="*/ 40116 w 1510"/>
              <a:gd name="T31" fmla="*/ 149744 h 1077"/>
              <a:gd name="T32" fmla="*/ 43051 w 1510"/>
              <a:gd name="T33" fmla="*/ 175517 h 1077"/>
              <a:gd name="T34" fmla="*/ 25766 w 1510"/>
              <a:gd name="T35" fmla="*/ 207162 h 1077"/>
              <a:gd name="T36" fmla="*/ 19895 w 1510"/>
              <a:gd name="T37" fmla="*/ 247616 h 1077"/>
              <a:gd name="T38" fmla="*/ 43051 w 1510"/>
              <a:gd name="T39" fmla="*/ 273389 h 1077"/>
              <a:gd name="T40" fmla="*/ 66208 w 1510"/>
              <a:gd name="T41" fmla="*/ 299488 h 1077"/>
              <a:gd name="T42" fmla="*/ 117739 w 1510"/>
              <a:gd name="T43" fmla="*/ 307970 h 1077"/>
              <a:gd name="T44" fmla="*/ 152310 w 1510"/>
              <a:gd name="T45" fmla="*/ 319389 h 1077"/>
              <a:gd name="T46" fmla="*/ 178402 w 1510"/>
              <a:gd name="T47" fmla="*/ 339615 h 1077"/>
              <a:gd name="T48" fmla="*/ 224388 w 1510"/>
              <a:gd name="T49" fmla="*/ 336679 h 1077"/>
              <a:gd name="T50" fmla="*/ 221453 w 1510"/>
              <a:gd name="T51" fmla="*/ 302098 h 1077"/>
              <a:gd name="T52" fmla="*/ 215582 w 1510"/>
              <a:gd name="T53" fmla="*/ 250552 h 1077"/>
              <a:gd name="T54" fmla="*/ 258960 w 1510"/>
              <a:gd name="T55" fmla="*/ 235871 h 1077"/>
              <a:gd name="T56" fmla="*/ 299076 w 1510"/>
              <a:gd name="T57" fmla="*/ 218581 h 1077"/>
              <a:gd name="T58" fmla="*/ 333647 w 1510"/>
              <a:gd name="T59" fmla="*/ 181389 h 1077"/>
              <a:gd name="T60" fmla="*/ 391375 w 1510"/>
              <a:gd name="T61" fmla="*/ 175517 h 1077"/>
              <a:gd name="T62" fmla="*/ 451712 w 1510"/>
              <a:gd name="T63" fmla="*/ 164098 h 1077"/>
              <a:gd name="T64" fmla="*/ 471933 w 1510"/>
              <a:gd name="T65" fmla="*/ 106354 h 1077"/>
              <a:gd name="T66" fmla="*/ 480413 w 1510"/>
              <a:gd name="T67" fmla="*/ 54482 h 1077"/>
              <a:gd name="T68" fmla="*/ 492154 w 1510"/>
              <a:gd name="T69" fmla="*/ 5546 h 107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10" h="1077">
                <a:moveTo>
                  <a:pt x="1509" y="17"/>
                </a:moveTo>
                <a:lnTo>
                  <a:pt x="1438" y="0"/>
                </a:lnTo>
                <a:lnTo>
                  <a:pt x="1376" y="17"/>
                </a:lnTo>
                <a:lnTo>
                  <a:pt x="1323" y="79"/>
                </a:lnTo>
                <a:lnTo>
                  <a:pt x="1244" y="53"/>
                </a:lnTo>
                <a:lnTo>
                  <a:pt x="1165" y="35"/>
                </a:lnTo>
                <a:lnTo>
                  <a:pt x="1094" y="62"/>
                </a:lnTo>
                <a:lnTo>
                  <a:pt x="1006" y="115"/>
                </a:lnTo>
                <a:lnTo>
                  <a:pt x="935" y="141"/>
                </a:lnTo>
                <a:lnTo>
                  <a:pt x="935" y="194"/>
                </a:lnTo>
                <a:lnTo>
                  <a:pt x="891" y="256"/>
                </a:lnTo>
                <a:lnTo>
                  <a:pt x="776" y="300"/>
                </a:lnTo>
                <a:lnTo>
                  <a:pt x="732" y="362"/>
                </a:lnTo>
                <a:lnTo>
                  <a:pt x="661" y="326"/>
                </a:lnTo>
                <a:lnTo>
                  <a:pt x="609" y="176"/>
                </a:lnTo>
                <a:lnTo>
                  <a:pt x="556" y="97"/>
                </a:lnTo>
                <a:lnTo>
                  <a:pt x="503" y="123"/>
                </a:lnTo>
                <a:lnTo>
                  <a:pt x="432" y="150"/>
                </a:lnTo>
                <a:lnTo>
                  <a:pt x="388" y="97"/>
                </a:lnTo>
                <a:lnTo>
                  <a:pt x="300" y="79"/>
                </a:lnTo>
                <a:lnTo>
                  <a:pt x="317" y="150"/>
                </a:lnTo>
                <a:lnTo>
                  <a:pt x="335" y="238"/>
                </a:lnTo>
                <a:lnTo>
                  <a:pt x="282" y="300"/>
                </a:lnTo>
                <a:lnTo>
                  <a:pt x="220" y="282"/>
                </a:lnTo>
                <a:lnTo>
                  <a:pt x="158" y="291"/>
                </a:lnTo>
                <a:lnTo>
                  <a:pt x="106" y="326"/>
                </a:lnTo>
                <a:lnTo>
                  <a:pt x="70" y="353"/>
                </a:lnTo>
                <a:lnTo>
                  <a:pt x="0" y="362"/>
                </a:lnTo>
                <a:lnTo>
                  <a:pt x="35" y="432"/>
                </a:lnTo>
                <a:lnTo>
                  <a:pt x="0" y="485"/>
                </a:lnTo>
                <a:lnTo>
                  <a:pt x="61" y="494"/>
                </a:lnTo>
                <a:lnTo>
                  <a:pt x="123" y="459"/>
                </a:lnTo>
                <a:lnTo>
                  <a:pt x="194" y="476"/>
                </a:lnTo>
                <a:lnTo>
                  <a:pt x="132" y="538"/>
                </a:lnTo>
                <a:lnTo>
                  <a:pt x="88" y="582"/>
                </a:lnTo>
                <a:lnTo>
                  <a:pt x="79" y="635"/>
                </a:lnTo>
                <a:lnTo>
                  <a:pt x="79" y="688"/>
                </a:lnTo>
                <a:lnTo>
                  <a:pt x="61" y="759"/>
                </a:lnTo>
                <a:lnTo>
                  <a:pt x="61" y="829"/>
                </a:lnTo>
                <a:lnTo>
                  <a:pt x="132" y="838"/>
                </a:lnTo>
                <a:lnTo>
                  <a:pt x="185" y="856"/>
                </a:lnTo>
                <a:lnTo>
                  <a:pt x="203" y="918"/>
                </a:lnTo>
                <a:lnTo>
                  <a:pt x="238" y="962"/>
                </a:lnTo>
                <a:lnTo>
                  <a:pt x="361" y="944"/>
                </a:lnTo>
                <a:lnTo>
                  <a:pt x="441" y="944"/>
                </a:lnTo>
                <a:lnTo>
                  <a:pt x="467" y="979"/>
                </a:lnTo>
                <a:lnTo>
                  <a:pt x="547" y="988"/>
                </a:lnTo>
                <a:lnTo>
                  <a:pt x="547" y="1041"/>
                </a:lnTo>
                <a:lnTo>
                  <a:pt x="626" y="1076"/>
                </a:lnTo>
                <a:lnTo>
                  <a:pt x="688" y="1032"/>
                </a:lnTo>
                <a:lnTo>
                  <a:pt x="679" y="979"/>
                </a:lnTo>
                <a:lnTo>
                  <a:pt x="679" y="926"/>
                </a:lnTo>
                <a:lnTo>
                  <a:pt x="697" y="856"/>
                </a:lnTo>
                <a:lnTo>
                  <a:pt x="661" y="768"/>
                </a:lnTo>
                <a:lnTo>
                  <a:pt x="706" y="723"/>
                </a:lnTo>
                <a:lnTo>
                  <a:pt x="794" y="723"/>
                </a:lnTo>
                <a:lnTo>
                  <a:pt x="838" y="688"/>
                </a:lnTo>
                <a:lnTo>
                  <a:pt x="917" y="670"/>
                </a:lnTo>
                <a:lnTo>
                  <a:pt x="979" y="600"/>
                </a:lnTo>
                <a:lnTo>
                  <a:pt x="1023" y="556"/>
                </a:lnTo>
                <a:lnTo>
                  <a:pt x="1094" y="529"/>
                </a:lnTo>
                <a:lnTo>
                  <a:pt x="1200" y="538"/>
                </a:lnTo>
                <a:lnTo>
                  <a:pt x="1315" y="538"/>
                </a:lnTo>
                <a:lnTo>
                  <a:pt x="1385" y="503"/>
                </a:lnTo>
                <a:lnTo>
                  <a:pt x="1447" y="415"/>
                </a:lnTo>
                <a:lnTo>
                  <a:pt x="1447" y="326"/>
                </a:lnTo>
                <a:lnTo>
                  <a:pt x="1482" y="265"/>
                </a:lnTo>
                <a:lnTo>
                  <a:pt x="1473" y="167"/>
                </a:lnTo>
                <a:lnTo>
                  <a:pt x="1482" y="97"/>
                </a:lnTo>
                <a:lnTo>
                  <a:pt x="1509" y="17"/>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63</a:t>
            </a:r>
          </a:p>
        </p:txBody>
      </p:sp>
      <p:sp>
        <p:nvSpPr>
          <p:cNvPr id="7184" name="Freeform 15">
            <a:extLst>
              <a:ext uri="{FF2B5EF4-FFF2-40B4-BE49-F238E27FC236}">
                <a16:creationId xmlns:a16="http://schemas.microsoft.com/office/drawing/2014/main" id="{9EB77091-A45D-4B16-8A77-7B1384B486A6}"/>
              </a:ext>
            </a:extLst>
          </p:cNvPr>
          <p:cNvSpPr>
            <a:spLocks noChangeArrowheads="1"/>
          </p:cNvSpPr>
          <p:nvPr/>
        </p:nvSpPr>
        <p:spPr bwMode="auto">
          <a:xfrm>
            <a:off x="2460625" y="1971675"/>
            <a:ext cx="752475" cy="1663700"/>
          </a:xfrm>
          <a:custGeom>
            <a:avLst/>
            <a:gdLst>
              <a:gd name="T0" fmla="*/ 718160 w 2305"/>
              <a:gd name="T1" fmla="*/ 1048809 h 5092"/>
              <a:gd name="T2" fmla="*/ 706397 w 2305"/>
              <a:gd name="T3" fmla="*/ 956699 h 5092"/>
              <a:gd name="T4" fmla="*/ 651833 w 2305"/>
              <a:gd name="T5" fmla="*/ 898886 h 5092"/>
              <a:gd name="T6" fmla="*/ 565248 w 2305"/>
              <a:gd name="T7" fmla="*/ 864263 h 5092"/>
              <a:gd name="T8" fmla="*/ 464288 w 2305"/>
              <a:gd name="T9" fmla="*/ 838459 h 5092"/>
              <a:gd name="T10" fmla="*/ 449912 w 2305"/>
              <a:gd name="T11" fmla="*/ 760721 h 5092"/>
              <a:gd name="T12" fmla="*/ 386525 w 2305"/>
              <a:gd name="T13" fmla="*/ 702908 h 5092"/>
              <a:gd name="T14" fmla="*/ 409397 w 2305"/>
              <a:gd name="T15" fmla="*/ 628110 h 5092"/>
              <a:gd name="T16" fmla="*/ 461347 w 2305"/>
              <a:gd name="T17" fmla="*/ 561804 h 5092"/>
              <a:gd name="T18" fmla="*/ 544991 w 2305"/>
              <a:gd name="T19" fmla="*/ 527181 h 5092"/>
              <a:gd name="T20" fmla="*/ 475724 w 2305"/>
              <a:gd name="T21" fmla="*/ 454996 h 5092"/>
              <a:gd name="T22" fmla="*/ 308763 w 2305"/>
              <a:gd name="T23" fmla="*/ 270776 h 5092"/>
              <a:gd name="T24" fmla="*/ 363327 w 2305"/>
              <a:gd name="T25" fmla="*/ 201857 h 5092"/>
              <a:gd name="T26" fmla="*/ 346010 w 2305"/>
              <a:gd name="T27" fmla="*/ 121180 h 5092"/>
              <a:gd name="T28" fmla="*/ 250931 w 2305"/>
              <a:gd name="T29" fmla="*/ 57814 h 5092"/>
              <a:gd name="T30" fmla="*/ 164347 w 2305"/>
              <a:gd name="T31" fmla="*/ 34623 h 5092"/>
              <a:gd name="T32" fmla="*/ 204862 w 2305"/>
              <a:gd name="T33" fmla="*/ 121180 h 5092"/>
              <a:gd name="T34" fmla="*/ 256812 w 2305"/>
              <a:gd name="T35" fmla="*/ 198918 h 5092"/>
              <a:gd name="T36" fmla="*/ 242436 w 2305"/>
              <a:gd name="T37" fmla="*/ 270776 h 5092"/>
              <a:gd name="T38" fmla="*/ 92465 w 2305"/>
              <a:gd name="T39" fmla="*/ 365826 h 5092"/>
              <a:gd name="T40" fmla="*/ 60772 w 2305"/>
              <a:gd name="T41" fmla="*/ 417760 h 5092"/>
              <a:gd name="T42" fmla="*/ 23198 w 2305"/>
              <a:gd name="T43" fmla="*/ 524241 h 5092"/>
              <a:gd name="T44" fmla="*/ 100961 w 2305"/>
              <a:gd name="T45" fmla="*/ 604919 h 5092"/>
              <a:gd name="T46" fmla="*/ 127099 w 2305"/>
              <a:gd name="T47" fmla="*/ 656853 h 5092"/>
              <a:gd name="T48" fmla="*/ 190485 w 2305"/>
              <a:gd name="T49" fmla="*/ 691476 h 5092"/>
              <a:gd name="T50" fmla="*/ 219238 w 2305"/>
              <a:gd name="T51" fmla="*/ 766274 h 5092"/>
              <a:gd name="T52" fmla="*/ 181664 w 2305"/>
              <a:gd name="T53" fmla="*/ 832580 h 5092"/>
              <a:gd name="T54" fmla="*/ 216297 w 2305"/>
              <a:gd name="T55" fmla="*/ 916197 h 5092"/>
              <a:gd name="T56" fmla="*/ 245050 w 2305"/>
              <a:gd name="T57" fmla="*/ 991322 h 5092"/>
              <a:gd name="T58" fmla="*/ 227733 w 2305"/>
              <a:gd name="T59" fmla="*/ 1083432 h 5092"/>
              <a:gd name="T60" fmla="*/ 164347 w 2305"/>
              <a:gd name="T61" fmla="*/ 1103683 h 5092"/>
              <a:gd name="T62" fmla="*/ 201921 w 2305"/>
              <a:gd name="T63" fmla="*/ 1158230 h 5092"/>
              <a:gd name="T64" fmla="*/ 225119 w 2305"/>
              <a:gd name="T65" fmla="*/ 1247727 h 5092"/>
              <a:gd name="T66" fmla="*/ 245050 w 2305"/>
              <a:gd name="T67" fmla="*/ 1354208 h 5092"/>
              <a:gd name="T68" fmla="*/ 253872 w 2305"/>
              <a:gd name="T69" fmla="*/ 1458076 h 5092"/>
              <a:gd name="T70" fmla="*/ 213357 w 2305"/>
              <a:gd name="T71" fmla="*/ 1550186 h 5092"/>
              <a:gd name="T72" fmla="*/ 178723 w 2305"/>
              <a:gd name="T73" fmla="*/ 1605060 h 5092"/>
              <a:gd name="T74" fmla="*/ 250931 w 2305"/>
              <a:gd name="T75" fmla="*/ 1590688 h 5092"/>
              <a:gd name="T76" fmla="*/ 326080 w 2305"/>
              <a:gd name="T77" fmla="*/ 1593628 h 5092"/>
              <a:gd name="T78" fmla="*/ 435535 w 2305"/>
              <a:gd name="T79" fmla="*/ 1636743 h 5092"/>
              <a:gd name="T80" fmla="*/ 550872 w 2305"/>
              <a:gd name="T81" fmla="*/ 1642622 h 5092"/>
              <a:gd name="T82" fmla="*/ 596942 w 2305"/>
              <a:gd name="T83" fmla="*/ 1579256 h 5092"/>
              <a:gd name="T84" fmla="*/ 544991 w 2305"/>
              <a:gd name="T85" fmla="*/ 1495639 h 5092"/>
              <a:gd name="T86" fmla="*/ 622753 w 2305"/>
              <a:gd name="T87" fmla="*/ 1383278 h 5092"/>
              <a:gd name="T88" fmla="*/ 703783 w 2305"/>
              <a:gd name="T89" fmla="*/ 1305214 h 5092"/>
              <a:gd name="T90" fmla="*/ 657387 w 2305"/>
              <a:gd name="T91" fmla="*/ 1227476 h 5092"/>
              <a:gd name="T92" fmla="*/ 666209 w 2305"/>
              <a:gd name="T93" fmla="*/ 1155617 h 5092"/>
              <a:gd name="T94" fmla="*/ 752793 w 2305"/>
              <a:gd name="T95" fmla="*/ 1120994 h 509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05" h="5092">
                <a:moveTo>
                  <a:pt x="2277" y="3352"/>
                </a:moveTo>
                <a:lnTo>
                  <a:pt x="2268" y="3308"/>
                </a:lnTo>
                <a:lnTo>
                  <a:pt x="2233" y="3273"/>
                </a:lnTo>
                <a:lnTo>
                  <a:pt x="2198" y="3211"/>
                </a:lnTo>
                <a:lnTo>
                  <a:pt x="2207" y="3141"/>
                </a:lnTo>
                <a:lnTo>
                  <a:pt x="2171" y="3088"/>
                </a:lnTo>
                <a:lnTo>
                  <a:pt x="2127" y="3017"/>
                </a:lnTo>
                <a:lnTo>
                  <a:pt x="2162" y="2929"/>
                </a:lnTo>
                <a:lnTo>
                  <a:pt x="2171" y="2867"/>
                </a:lnTo>
                <a:lnTo>
                  <a:pt x="2145" y="2814"/>
                </a:lnTo>
                <a:lnTo>
                  <a:pt x="2039" y="2823"/>
                </a:lnTo>
                <a:lnTo>
                  <a:pt x="1995" y="2752"/>
                </a:lnTo>
                <a:lnTo>
                  <a:pt x="2004" y="2664"/>
                </a:lnTo>
                <a:lnTo>
                  <a:pt x="1977" y="2611"/>
                </a:lnTo>
                <a:lnTo>
                  <a:pt x="1871" y="2620"/>
                </a:lnTo>
                <a:lnTo>
                  <a:pt x="1730" y="2646"/>
                </a:lnTo>
                <a:lnTo>
                  <a:pt x="1633" y="2664"/>
                </a:lnTo>
                <a:lnTo>
                  <a:pt x="1527" y="2673"/>
                </a:lnTo>
                <a:lnTo>
                  <a:pt x="1448" y="2638"/>
                </a:lnTo>
                <a:lnTo>
                  <a:pt x="1421" y="2567"/>
                </a:lnTo>
                <a:lnTo>
                  <a:pt x="1359" y="2532"/>
                </a:lnTo>
                <a:lnTo>
                  <a:pt x="1351" y="2470"/>
                </a:lnTo>
                <a:lnTo>
                  <a:pt x="1351" y="2399"/>
                </a:lnTo>
                <a:lnTo>
                  <a:pt x="1377" y="2329"/>
                </a:lnTo>
                <a:lnTo>
                  <a:pt x="1324" y="2293"/>
                </a:lnTo>
                <a:lnTo>
                  <a:pt x="1262" y="2241"/>
                </a:lnTo>
                <a:lnTo>
                  <a:pt x="1236" y="2179"/>
                </a:lnTo>
                <a:lnTo>
                  <a:pt x="1183" y="2152"/>
                </a:lnTo>
                <a:lnTo>
                  <a:pt x="1174" y="2082"/>
                </a:lnTo>
                <a:lnTo>
                  <a:pt x="1121" y="2029"/>
                </a:lnTo>
                <a:lnTo>
                  <a:pt x="1121" y="1976"/>
                </a:lnTo>
                <a:lnTo>
                  <a:pt x="1253" y="1923"/>
                </a:lnTo>
                <a:lnTo>
                  <a:pt x="1315" y="1888"/>
                </a:lnTo>
                <a:lnTo>
                  <a:pt x="1306" y="1817"/>
                </a:lnTo>
                <a:lnTo>
                  <a:pt x="1298" y="1746"/>
                </a:lnTo>
                <a:lnTo>
                  <a:pt x="1412" y="1720"/>
                </a:lnTo>
                <a:lnTo>
                  <a:pt x="1492" y="1738"/>
                </a:lnTo>
                <a:lnTo>
                  <a:pt x="1562" y="1755"/>
                </a:lnTo>
                <a:lnTo>
                  <a:pt x="1633" y="1746"/>
                </a:lnTo>
                <a:lnTo>
                  <a:pt x="1668" y="1614"/>
                </a:lnTo>
                <a:lnTo>
                  <a:pt x="1651" y="1526"/>
                </a:lnTo>
                <a:lnTo>
                  <a:pt x="1615" y="1455"/>
                </a:lnTo>
                <a:lnTo>
                  <a:pt x="1545" y="1402"/>
                </a:lnTo>
                <a:lnTo>
                  <a:pt x="1456" y="1393"/>
                </a:lnTo>
                <a:lnTo>
                  <a:pt x="1271" y="1173"/>
                </a:lnTo>
                <a:lnTo>
                  <a:pt x="962" y="943"/>
                </a:lnTo>
                <a:lnTo>
                  <a:pt x="900" y="864"/>
                </a:lnTo>
                <a:lnTo>
                  <a:pt x="945" y="829"/>
                </a:lnTo>
                <a:lnTo>
                  <a:pt x="1006" y="785"/>
                </a:lnTo>
                <a:lnTo>
                  <a:pt x="1024" y="705"/>
                </a:lnTo>
                <a:lnTo>
                  <a:pt x="1033" y="644"/>
                </a:lnTo>
                <a:lnTo>
                  <a:pt x="1112" y="618"/>
                </a:lnTo>
                <a:lnTo>
                  <a:pt x="1103" y="556"/>
                </a:lnTo>
                <a:lnTo>
                  <a:pt x="1077" y="494"/>
                </a:lnTo>
                <a:lnTo>
                  <a:pt x="1095" y="441"/>
                </a:lnTo>
                <a:lnTo>
                  <a:pt x="1059" y="371"/>
                </a:lnTo>
                <a:lnTo>
                  <a:pt x="971" y="371"/>
                </a:lnTo>
                <a:lnTo>
                  <a:pt x="927" y="327"/>
                </a:lnTo>
                <a:lnTo>
                  <a:pt x="865" y="203"/>
                </a:lnTo>
                <a:lnTo>
                  <a:pt x="768" y="177"/>
                </a:lnTo>
                <a:lnTo>
                  <a:pt x="697" y="141"/>
                </a:lnTo>
                <a:lnTo>
                  <a:pt x="689" y="80"/>
                </a:lnTo>
                <a:lnTo>
                  <a:pt x="583" y="0"/>
                </a:lnTo>
                <a:lnTo>
                  <a:pt x="503" y="106"/>
                </a:lnTo>
                <a:lnTo>
                  <a:pt x="512" y="168"/>
                </a:lnTo>
                <a:lnTo>
                  <a:pt x="565" y="221"/>
                </a:lnTo>
                <a:lnTo>
                  <a:pt x="627" y="291"/>
                </a:lnTo>
                <a:lnTo>
                  <a:pt x="627" y="371"/>
                </a:lnTo>
                <a:lnTo>
                  <a:pt x="680" y="424"/>
                </a:lnTo>
                <a:lnTo>
                  <a:pt x="742" y="486"/>
                </a:lnTo>
                <a:lnTo>
                  <a:pt x="759" y="556"/>
                </a:lnTo>
                <a:lnTo>
                  <a:pt x="786" y="609"/>
                </a:lnTo>
                <a:lnTo>
                  <a:pt x="812" y="696"/>
                </a:lnTo>
                <a:lnTo>
                  <a:pt x="803" y="740"/>
                </a:lnTo>
                <a:lnTo>
                  <a:pt x="803" y="793"/>
                </a:lnTo>
                <a:lnTo>
                  <a:pt x="742" y="829"/>
                </a:lnTo>
                <a:lnTo>
                  <a:pt x="671" y="855"/>
                </a:lnTo>
                <a:lnTo>
                  <a:pt x="406" y="1217"/>
                </a:lnTo>
                <a:lnTo>
                  <a:pt x="344" y="1199"/>
                </a:lnTo>
                <a:lnTo>
                  <a:pt x="283" y="1120"/>
                </a:lnTo>
                <a:lnTo>
                  <a:pt x="230" y="1067"/>
                </a:lnTo>
                <a:lnTo>
                  <a:pt x="177" y="1093"/>
                </a:lnTo>
                <a:lnTo>
                  <a:pt x="186" y="1199"/>
                </a:lnTo>
                <a:lnTo>
                  <a:pt x="186" y="1279"/>
                </a:lnTo>
                <a:lnTo>
                  <a:pt x="97" y="1323"/>
                </a:lnTo>
                <a:lnTo>
                  <a:pt x="80" y="1358"/>
                </a:lnTo>
                <a:lnTo>
                  <a:pt x="0" y="1552"/>
                </a:lnTo>
                <a:lnTo>
                  <a:pt x="71" y="1605"/>
                </a:lnTo>
                <a:lnTo>
                  <a:pt x="142" y="1667"/>
                </a:lnTo>
                <a:lnTo>
                  <a:pt x="239" y="1729"/>
                </a:lnTo>
                <a:lnTo>
                  <a:pt x="283" y="1791"/>
                </a:lnTo>
                <a:lnTo>
                  <a:pt x="309" y="1852"/>
                </a:lnTo>
                <a:lnTo>
                  <a:pt x="265" y="1888"/>
                </a:lnTo>
                <a:lnTo>
                  <a:pt x="239" y="1949"/>
                </a:lnTo>
                <a:lnTo>
                  <a:pt x="309" y="1985"/>
                </a:lnTo>
                <a:lnTo>
                  <a:pt x="389" y="2011"/>
                </a:lnTo>
                <a:lnTo>
                  <a:pt x="442" y="2073"/>
                </a:lnTo>
                <a:lnTo>
                  <a:pt x="459" y="2161"/>
                </a:lnTo>
                <a:lnTo>
                  <a:pt x="512" y="2117"/>
                </a:lnTo>
                <a:lnTo>
                  <a:pt x="583" y="2117"/>
                </a:lnTo>
                <a:lnTo>
                  <a:pt x="636" y="2161"/>
                </a:lnTo>
                <a:lnTo>
                  <a:pt x="627" y="2205"/>
                </a:lnTo>
                <a:lnTo>
                  <a:pt x="671" y="2267"/>
                </a:lnTo>
                <a:lnTo>
                  <a:pt x="671" y="2346"/>
                </a:lnTo>
                <a:lnTo>
                  <a:pt x="671" y="2435"/>
                </a:lnTo>
                <a:lnTo>
                  <a:pt x="636" y="2470"/>
                </a:lnTo>
                <a:lnTo>
                  <a:pt x="627" y="2532"/>
                </a:lnTo>
                <a:lnTo>
                  <a:pt x="556" y="2549"/>
                </a:lnTo>
                <a:lnTo>
                  <a:pt x="547" y="2629"/>
                </a:lnTo>
                <a:lnTo>
                  <a:pt x="539" y="2708"/>
                </a:lnTo>
                <a:lnTo>
                  <a:pt x="609" y="2743"/>
                </a:lnTo>
                <a:lnTo>
                  <a:pt x="662" y="2805"/>
                </a:lnTo>
                <a:lnTo>
                  <a:pt x="697" y="2858"/>
                </a:lnTo>
                <a:lnTo>
                  <a:pt x="697" y="2920"/>
                </a:lnTo>
                <a:lnTo>
                  <a:pt x="733" y="2973"/>
                </a:lnTo>
                <a:lnTo>
                  <a:pt x="750" y="3035"/>
                </a:lnTo>
                <a:lnTo>
                  <a:pt x="812" y="3096"/>
                </a:lnTo>
                <a:lnTo>
                  <a:pt x="803" y="3176"/>
                </a:lnTo>
                <a:lnTo>
                  <a:pt x="750" y="3246"/>
                </a:lnTo>
                <a:lnTo>
                  <a:pt x="697" y="3317"/>
                </a:lnTo>
                <a:lnTo>
                  <a:pt x="662" y="3361"/>
                </a:lnTo>
                <a:lnTo>
                  <a:pt x="583" y="3352"/>
                </a:lnTo>
                <a:lnTo>
                  <a:pt x="512" y="3317"/>
                </a:lnTo>
                <a:lnTo>
                  <a:pt x="503" y="3379"/>
                </a:lnTo>
                <a:lnTo>
                  <a:pt x="468" y="3441"/>
                </a:lnTo>
                <a:lnTo>
                  <a:pt x="521" y="3458"/>
                </a:lnTo>
                <a:lnTo>
                  <a:pt x="618" y="3485"/>
                </a:lnTo>
                <a:lnTo>
                  <a:pt x="618" y="3546"/>
                </a:lnTo>
                <a:lnTo>
                  <a:pt x="653" y="3608"/>
                </a:lnTo>
                <a:lnTo>
                  <a:pt x="653" y="3679"/>
                </a:lnTo>
                <a:lnTo>
                  <a:pt x="653" y="3749"/>
                </a:lnTo>
                <a:lnTo>
                  <a:pt x="689" y="3820"/>
                </a:lnTo>
                <a:lnTo>
                  <a:pt x="680" y="3917"/>
                </a:lnTo>
                <a:lnTo>
                  <a:pt x="715" y="3979"/>
                </a:lnTo>
                <a:lnTo>
                  <a:pt x="689" y="4049"/>
                </a:lnTo>
                <a:lnTo>
                  <a:pt x="750" y="4146"/>
                </a:lnTo>
                <a:lnTo>
                  <a:pt x="733" y="4226"/>
                </a:lnTo>
                <a:lnTo>
                  <a:pt x="777" y="4279"/>
                </a:lnTo>
                <a:lnTo>
                  <a:pt x="777" y="4367"/>
                </a:lnTo>
                <a:lnTo>
                  <a:pt x="777" y="4464"/>
                </a:lnTo>
                <a:lnTo>
                  <a:pt x="777" y="4552"/>
                </a:lnTo>
                <a:lnTo>
                  <a:pt x="768" y="4614"/>
                </a:lnTo>
                <a:lnTo>
                  <a:pt x="715" y="4685"/>
                </a:lnTo>
                <a:lnTo>
                  <a:pt x="653" y="4746"/>
                </a:lnTo>
                <a:lnTo>
                  <a:pt x="556" y="4799"/>
                </a:lnTo>
                <a:lnTo>
                  <a:pt x="539" y="4861"/>
                </a:lnTo>
                <a:lnTo>
                  <a:pt x="636" y="4861"/>
                </a:lnTo>
                <a:lnTo>
                  <a:pt x="547" y="4914"/>
                </a:lnTo>
                <a:lnTo>
                  <a:pt x="556" y="4958"/>
                </a:lnTo>
                <a:lnTo>
                  <a:pt x="645" y="4923"/>
                </a:lnTo>
                <a:lnTo>
                  <a:pt x="715" y="4949"/>
                </a:lnTo>
                <a:lnTo>
                  <a:pt x="768" y="4870"/>
                </a:lnTo>
                <a:lnTo>
                  <a:pt x="795" y="4905"/>
                </a:lnTo>
                <a:lnTo>
                  <a:pt x="839" y="4852"/>
                </a:lnTo>
                <a:lnTo>
                  <a:pt x="927" y="4852"/>
                </a:lnTo>
                <a:lnTo>
                  <a:pt x="998" y="4879"/>
                </a:lnTo>
                <a:lnTo>
                  <a:pt x="1086" y="4932"/>
                </a:lnTo>
                <a:lnTo>
                  <a:pt x="1130" y="4967"/>
                </a:lnTo>
                <a:lnTo>
                  <a:pt x="1245" y="4941"/>
                </a:lnTo>
                <a:lnTo>
                  <a:pt x="1333" y="5011"/>
                </a:lnTo>
                <a:lnTo>
                  <a:pt x="1403" y="5055"/>
                </a:lnTo>
                <a:lnTo>
                  <a:pt x="1509" y="5091"/>
                </a:lnTo>
                <a:lnTo>
                  <a:pt x="1553" y="5029"/>
                </a:lnTo>
                <a:lnTo>
                  <a:pt x="1686" y="5029"/>
                </a:lnTo>
                <a:lnTo>
                  <a:pt x="1721" y="4949"/>
                </a:lnTo>
                <a:lnTo>
                  <a:pt x="1783" y="4923"/>
                </a:lnTo>
                <a:lnTo>
                  <a:pt x="1845" y="4905"/>
                </a:lnTo>
                <a:lnTo>
                  <a:pt x="1827" y="4835"/>
                </a:lnTo>
                <a:lnTo>
                  <a:pt x="1739" y="4799"/>
                </a:lnTo>
                <a:lnTo>
                  <a:pt x="1721" y="4746"/>
                </a:lnTo>
                <a:lnTo>
                  <a:pt x="1686" y="4676"/>
                </a:lnTo>
                <a:lnTo>
                  <a:pt x="1668" y="4579"/>
                </a:lnTo>
                <a:lnTo>
                  <a:pt x="1739" y="4579"/>
                </a:lnTo>
                <a:lnTo>
                  <a:pt x="1756" y="4508"/>
                </a:lnTo>
                <a:lnTo>
                  <a:pt x="1845" y="4341"/>
                </a:lnTo>
                <a:lnTo>
                  <a:pt x="1906" y="4235"/>
                </a:lnTo>
                <a:lnTo>
                  <a:pt x="1933" y="4191"/>
                </a:lnTo>
                <a:lnTo>
                  <a:pt x="2012" y="4164"/>
                </a:lnTo>
                <a:lnTo>
                  <a:pt x="2092" y="4076"/>
                </a:lnTo>
                <a:lnTo>
                  <a:pt x="2154" y="3996"/>
                </a:lnTo>
                <a:lnTo>
                  <a:pt x="2136" y="3944"/>
                </a:lnTo>
                <a:lnTo>
                  <a:pt x="2065" y="3899"/>
                </a:lnTo>
                <a:lnTo>
                  <a:pt x="2057" y="3829"/>
                </a:lnTo>
                <a:lnTo>
                  <a:pt x="2012" y="3758"/>
                </a:lnTo>
                <a:lnTo>
                  <a:pt x="1959" y="3714"/>
                </a:lnTo>
                <a:lnTo>
                  <a:pt x="1915" y="3644"/>
                </a:lnTo>
                <a:lnTo>
                  <a:pt x="1995" y="3599"/>
                </a:lnTo>
                <a:lnTo>
                  <a:pt x="2039" y="3538"/>
                </a:lnTo>
                <a:lnTo>
                  <a:pt x="2092" y="3485"/>
                </a:lnTo>
                <a:lnTo>
                  <a:pt x="2145" y="3485"/>
                </a:lnTo>
                <a:lnTo>
                  <a:pt x="2198" y="3432"/>
                </a:lnTo>
                <a:lnTo>
                  <a:pt x="2304" y="3432"/>
                </a:lnTo>
                <a:lnTo>
                  <a:pt x="2277" y="335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13</a:t>
            </a:r>
          </a:p>
        </p:txBody>
      </p:sp>
      <p:sp>
        <p:nvSpPr>
          <p:cNvPr id="7185" name="Freeform 16">
            <a:extLst>
              <a:ext uri="{FF2B5EF4-FFF2-40B4-BE49-F238E27FC236}">
                <a16:creationId xmlns:a16="http://schemas.microsoft.com/office/drawing/2014/main" id="{31EE2D30-1C40-4188-A9EC-9FE2AE5210F9}"/>
              </a:ext>
            </a:extLst>
          </p:cNvPr>
          <p:cNvSpPr>
            <a:spLocks/>
          </p:cNvSpPr>
          <p:nvPr/>
        </p:nvSpPr>
        <p:spPr bwMode="auto">
          <a:xfrm>
            <a:off x="3775075" y="2090738"/>
            <a:ext cx="795338" cy="874712"/>
          </a:xfrm>
          <a:custGeom>
            <a:avLst/>
            <a:gdLst>
              <a:gd name="T0" fmla="*/ 81932354 w 2436"/>
              <a:gd name="T1" fmla="*/ 129463684 h 2682"/>
              <a:gd name="T2" fmla="*/ 88153693 w 2436"/>
              <a:gd name="T3" fmla="*/ 150257448 h 2682"/>
              <a:gd name="T4" fmla="*/ 69490002 w 2436"/>
              <a:gd name="T5" fmla="*/ 164707771 h 2682"/>
              <a:gd name="T6" fmla="*/ 52939139 w 2436"/>
              <a:gd name="T7" fmla="*/ 184444512 h 2682"/>
              <a:gd name="T8" fmla="*/ 33218871 w 2436"/>
              <a:gd name="T9" fmla="*/ 197837161 h 2682"/>
              <a:gd name="T10" fmla="*/ 16668333 w 2436"/>
              <a:gd name="T11" fmla="*/ 212404678 h 2682"/>
              <a:gd name="T12" fmla="*/ 13498929 w 2436"/>
              <a:gd name="T13" fmla="*/ 234138597 h 2682"/>
              <a:gd name="T14" fmla="*/ 9390417 w 2436"/>
              <a:gd name="T15" fmla="*/ 255990035 h 2682"/>
              <a:gd name="T16" fmla="*/ 29110685 w 2436"/>
              <a:gd name="T17" fmla="*/ 275609256 h 2682"/>
              <a:gd name="T18" fmla="*/ 40496787 w 2436"/>
              <a:gd name="T19" fmla="*/ 283950527 h 2682"/>
              <a:gd name="T20" fmla="*/ 48713483 w 2436"/>
              <a:gd name="T21" fmla="*/ 299457873 h 2682"/>
              <a:gd name="T22" fmla="*/ 70546253 w 2436"/>
              <a:gd name="T23" fmla="*/ 303569748 h 2682"/>
              <a:gd name="T24" fmla="*/ 90149051 w 2436"/>
              <a:gd name="T25" fmla="*/ 314025390 h 2682"/>
              <a:gd name="T26" fmla="*/ 113977504 w 2436"/>
              <a:gd name="T27" fmla="*/ 306741468 h 2682"/>
              <a:gd name="T28" fmla="*/ 131584618 w 2436"/>
              <a:gd name="T29" fmla="*/ 306741468 h 2682"/>
              <a:gd name="T30" fmla="*/ 141914142 w 2436"/>
              <a:gd name="T31" fmla="*/ 273612078 h 2682"/>
              <a:gd name="T32" fmla="*/ 163747238 w 2436"/>
              <a:gd name="T33" fmla="*/ 277723954 h 2682"/>
              <a:gd name="T34" fmla="*/ 149192058 w 2436"/>
              <a:gd name="T35" fmla="*/ 298400524 h 2682"/>
              <a:gd name="T36" fmla="*/ 166799172 w 2436"/>
              <a:gd name="T37" fmla="*/ 298400524 h 2682"/>
              <a:gd name="T38" fmla="*/ 184406287 w 2436"/>
              <a:gd name="T39" fmla="*/ 287005053 h 2682"/>
              <a:gd name="T40" fmla="*/ 211404144 w 2436"/>
              <a:gd name="T41" fmla="*/ 279721132 h 2682"/>
              <a:gd name="T42" fmla="*/ 236171704 w 2436"/>
              <a:gd name="T43" fmla="*/ 256929864 h 2682"/>
              <a:gd name="T44" fmla="*/ 252722568 w 2436"/>
              <a:gd name="T45" fmla="*/ 234138597 h 2682"/>
              <a:gd name="T46" fmla="*/ 244388401 w 2436"/>
              <a:gd name="T47" fmla="*/ 209232958 h 2682"/>
              <a:gd name="T48" fmla="*/ 257887330 w 2436"/>
              <a:gd name="T49" fmla="*/ 208292802 h 2682"/>
              <a:gd name="T50" fmla="*/ 275494444 w 2436"/>
              <a:gd name="T51" fmla="*/ 211347329 h 2682"/>
              <a:gd name="T52" fmla="*/ 285823968 w 2436"/>
              <a:gd name="T53" fmla="*/ 189613410 h 2682"/>
              <a:gd name="T54" fmla="*/ 285823968 w 2436"/>
              <a:gd name="T55" fmla="*/ 164707771 h 2682"/>
              <a:gd name="T56" fmla="*/ 272325040 w 2436"/>
              <a:gd name="T57" fmla="*/ 150257448 h 2682"/>
              <a:gd name="T58" fmla="*/ 252722568 w 2436"/>
              <a:gd name="T59" fmla="*/ 144971030 h 2682"/>
              <a:gd name="T60" fmla="*/ 231006942 w 2436"/>
              <a:gd name="T61" fmla="*/ 131578055 h 2682"/>
              <a:gd name="T62" fmla="*/ 231006942 w 2436"/>
              <a:gd name="T63" fmla="*/ 105615068 h 2682"/>
              <a:gd name="T64" fmla="*/ 223846496 w 2436"/>
              <a:gd name="T65" fmla="*/ 86935676 h 2682"/>
              <a:gd name="T66" fmla="*/ 210347567 w 2436"/>
              <a:gd name="T67" fmla="*/ 73542701 h 2682"/>
              <a:gd name="T68" fmla="*/ 197905215 w 2436"/>
              <a:gd name="T69" fmla="*/ 64144408 h 2682"/>
              <a:gd name="T70" fmla="*/ 173020512 w 2436"/>
              <a:gd name="T71" fmla="*/ 69313632 h 2682"/>
              <a:gd name="T72" fmla="*/ 155413071 w 2436"/>
              <a:gd name="T73" fmla="*/ 73542701 h 2682"/>
              <a:gd name="T74" fmla="*/ 131584618 w 2436"/>
              <a:gd name="T75" fmla="*/ 64144408 h 2682"/>
              <a:gd name="T76" fmla="*/ 118085689 w 2436"/>
              <a:gd name="T77" fmla="*/ 52748611 h 2682"/>
              <a:gd name="T78" fmla="*/ 103647980 w 2436"/>
              <a:gd name="T79" fmla="*/ 38298614 h 2682"/>
              <a:gd name="T80" fmla="*/ 105760807 w 2436"/>
              <a:gd name="T81" fmla="*/ 18679392 h 2682"/>
              <a:gd name="T82" fmla="*/ 92261878 w 2436"/>
              <a:gd name="T83" fmla="*/ 5169224 h 2682"/>
              <a:gd name="T84" fmla="*/ 91205301 w 2436"/>
              <a:gd name="T85" fmla="*/ 31132212 h 2682"/>
              <a:gd name="T86" fmla="*/ 96370390 w 2436"/>
              <a:gd name="T87" fmla="*/ 60032533 h 2682"/>
              <a:gd name="T88" fmla="*/ 84984288 w 2436"/>
              <a:gd name="T89" fmla="*/ 84938498 h 26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436" h="2682">
                <a:moveTo>
                  <a:pt x="680" y="943"/>
                </a:moveTo>
                <a:lnTo>
                  <a:pt x="698" y="1023"/>
                </a:lnTo>
                <a:lnTo>
                  <a:pt x="698" y="1102"/>
                </a:lnTo>
                <a:lnTo>
                  <a:pt x="733" y="1173"/>
                </a:lnTo>
                <a:lnTo>
                  <a:pt x="777" y="1226"/>
                </a:lnTo>
                <a:lnTo>
                  <a:pt x="751" y="1279"/>
                </a:lnTo>
                <a:lnTo>
                  <a:pt x="698" y="1331"/>
                </a:lnTo>
                <a:lnTo>
                  <a:pt x="609" y="1349"/>
                </a:lnTo>
                <a:lnTo>
                  <a:pt x="592" y="1402"/>
                </a:lnTo>
                <a:lnTo>
                  <a:pt x="530" y="1429"/>
                </a:lnTo>
                <a:lnTo>
                  <a:pt x="495" y="1508"/>
                </a:lnTo>
                <a:lnTo>
                  <a:pt x="451" y="1570"/>
                </a:lnTo>
                <a:lnTo>
                  <a:pt x="371" y="1587"/>
                </a:lnTo>
                <a:lnTo>
                  <a:pt x="309" y="1623"/>
                </a:lnTo>
                <a:lnTo>
                  <a:pt x="283" y="1684"/>
                </a:lnTo>
                <a:lnTo>
                  <a:pt x="195" y="1702"/>
                </a:lnTo>
                <a:lnTo>
                  <a:pt x="159" y="1746"/>
                </a:lnTo>
                <a:lnTo>
                  <a:pt x="142" y="1808"/>
                </a:lnTo>
                <a:lnTo>
                  <a:pt x="150" y="1887"/>
                </a:lnTo>
                <a:lnTo>
                  <a:pt x="168" y="1949"/>
                </a:lnTo>
                <a:lnTo>
                  <a:pt x="115" y="1993"/>
                </a:lnTo>
                <a:lnTo>
                  <a:pt x="80" y="2055"/>
                </a:lnTo>
                <a:lnTo>
                  <a:pt x="0" y="2126"/>
                </a:lnTo>
                <a:lnTo>
                  <a:pt x="80" y="2179"/>
                </a:lnTo>
                <a:lnTo>
                  <a:pt x="98" y="2258"/>
                </a:lnTo>
                <a:lnTo>
                  <a:pt x="168" y="2337"/>
                </a:lnTo>
                <a:lnTo>
                  <a:pt x="248" y="2346"/>
                </a:lnTo>
                <a:lnTo>
                  <a:pt x="309" y="2284"/>
                </a:lnTo>
                <a:lnTo>
                  <a:pt x="353" y="2329"/>
                </a:lnTo>
                <a:lnTo>
                  <a:pt x="345" y="2417"/>
                </a:lnTo>
                <a:lnTo>
                  <a:pt x="380" y="2452"/>
                </a:lnTo>
                <a:lnTo>
                  <a:pt x="362" y="2523"/>
                </a:lnTo>
                <a:lnTo>
                  <a:pt x="415" y="2549"/>
                </a:lnTo>
                <a:lnTo>
                  <a:pt x="451" y="2496"/>
                </a:lnTo>
                <a:lnTo>
                  <a:pt x="539" y="2540"/>
                </a:lnTo>
                <a:lnTo>
                  <a:pt x="601" y="2584"/>
                </a:lnTo>
                <a:lnTo>
                  <a:pt x="671" y="2593"/>
                </a:lnTo>
                <a:lnTo>
                  <a:pt x="706" y="2655"/>
                </a:lnTo>
                <a:lnTo>
                  <a:pt x="768" y="2673"/>
                </a:lnTo>
                <a:lnTo>
                  <a:pt x="839" y="2681"/>
                </a:lnTo>
                <a:lnTo>
                  <a:pt x="918" y="2646"/>
                </a:lnTo>
                <a:lnTo>
                  <a:pt x="971" y="2611"/>
                </a:lnTo>
                <a:lnTo>
                  <a:pt x="1042" y="2611"/>
                </a:lnTo>
                <a:lnTo>
                  <a:pt x="1095" y="2681"/>
                </a:lnTo>
                <a:lnTo>
                  <a:pt x="1121" y="2611"/>
                </a:lnTo>
                <a:lnTo>
                  <a:pt x="1121" y="2505"/>
                </a:lnTo>
                <a:lnTo>
                  <a:pt x="1148" y="2381"/>
                </a:lnTo>
                <a:lnTo>
                  <a:pt x="1209" y="2329"/>
                </a:lnTo>
                <a:lnTo>
                  <a:pt x="1289" y="2311"/>
                </a:lnTo>
                <a:lnTo>
                  <a:pt x="1359" y="2329"/>
                </a:lnTo>
                <a:lnTo>
                  <a:pt x="1395" y="2364"/>
                </a:lnTo>
                <a:lnTo>
                  <a:pt x="1412" y="2434"/>
                </a:lnTo>
                <a:lnTo>
                  <a:pt x="1342" y="2496"/>
                </a:lnTo>
                <a:lnTo>
                  <a:pt x="1271" y="2540"/>
                </a:lnTo>
                <a:lnTo>
                  <a:pt x="1307" y="2584"/>
                </a:lnTo>
                <a:lnTo>
                  <a:pt x="1412" y="2602"/>
                </a:lnTo>
                <a:lnTo>
                  <a:pt x="1421" y="2540"/>
                </a:lnTo>
                <a:lnTo>
                  <a:pt x="1457" y="2496"/>
                </a:lnTo>
                <a:lnTo>
                  <a:pt x="1518" y="2487"/>
                </a:lnTo>
                <a:lnTo>
                  <a:pt x="1571" y="2443"/>
                </a:lnTo>
                <a:lnTo>
                  <a:pt x="1580" y="2364"/>
                </a:lnTo>
                <a:lnTo>
                  <a:pt x="1721" y="2373"/>
                </a:lnTo>
                <a:lnTo>
                  <a:pt x="1801" y="2381"/>
                </a:lnTo>
                <a:lnTo>
                  <a:pt x="1854" y="2337"/>
                </a:lnTo>
                <a:lnTo>
                  <a:pt x="1924" y="2276"/>
                </a:lnTo>
                <a:lnTo>
                  <a:pt x="2012" y="2187"/>
                </a:lnTo>
                <a:lnTo>
                  <a:pt x="2073" y="2099"/>
                </a:lnTo>
                <a:lnTo>
                  <a:pt x="2135" y="2055"/>
                </a:lnTo>
                <a:lnTo>
                  <a:pt x="2153" y="1993"/>
                </a:lnTo>
                <a:lnTo>
                  <a:pt x="2144" y="1905"/>
                </a:lnTo>
                <a:lnTo>
                  <a:pt x="2135" y="1826"/>
                </a:lnTo>
                <a:lnTo>
                  <a:pt x="2082" y="1781"/>
                </a:lnTo>
                <a:lnTo>
                  <a:pt x="2073" y="1711"/>
                </a:lnTo>
                <a:lnTo>
                  <a:pt x="2153" y="1711"/>
                </a:lnTo>
                <a:lnTo>
                  <a:pt x="2197" y="1773"/>
                </a:lnTo>
                <a:lnTo>
                  <a:pt x="2214" y="1834"/>
                </a:lnTo>
                <a:lnTo>
                  <a:pt x="2276" y="1852"/>
                </a:lnTo>
                <a:lnTo>
                  <a:pt x="2347" y="1799"/>
                </a:lnTo>
                <a:lnTo>
                  <a:pt x="2373" y="1746"/>
                </a:lnTo>
                <a:lnTo>
                  <a:pt x="2391" y="1658"/>
                </a:lnTo>
                <a:lnTo>
                  <a:pt x="2435" y="1614"/>
                </a:lnTo>
                <a:lnTo>
                  <a:pt x="2426" y="1552"/>
                </a:lnTo>
                <a:lnTo>
                  <a:pt x="2426" y="1473"/>
                </a:lnTo>
                <a:lnTo>
                  <a:pt x="2435" y="1402"/>
                </a:lnTo>
                <a:lnTo>
                  <a:pt x="2409" y="1331"/>
                </a:lnTo>
                <a:lnTo>
                  <a:pt x="2356" y="1331"/>
                </a:lnTo>
                <a:lnTo>
                  <a:pt x="2320" y="1279"/>
                </a:lnTo>
                <a:lnTo>
                  <a:pt x="2312" y="1226"/>
                </a:lnTo>
                <a:lnTo>
                  <a:pt x="2241" y="1234"/>
                </a:lnTo>
                <a:lnTo>
                  <a:pt x="2153" y="1234"/>
                </a:lnTo>
                <a:lnTo>
                  <a:pt x="2064" y="1217"/>
                </a:lnTo>
                <a:lnTo>
                  <a:pt x="2012" y="1164"/>
                </a:lnTo>
                <a:lnTo>
                  <a:pt x="1968" y="1120"/>
                </a:lnTo>
                <a:lnTo>
                  <a:pt x="2003" y="1040"/>
                </a:lnTo>
                <a:lnTo>
                  <a:pt x="1951" y="970"/>
                </a:lnTo>
                <a:lnTo>
                  <a:pt x="1968" y="899"/>
                </a:lnTo>
                <a:lnTo>
                  <a:pt x="1977" y="837"/>
                </a:lnTo>
                <a:lnTo>
                  <a:pt x="1924" y="776"/>
                </a:lnTo>
                <a:lnTo>
                  <a:pt x="1907" y="740"/>
                </a:lnTo>
                <a:lnTo>
                  <a:pt x="1898" y="696"/>
                </a:lnTo>
                <a:lnTo>
                  <a:pt x="1845" y="652"/>
                </a:lnTo>
                <a:lnTo>
                  <a:pt x="1792" y="626"/>
                </a:lnTo>
                <a:lnTo>
                  <a:pt x="1792" y="590"/>
                </a:lnTo>
                <a:lnTo>
                  <a:pt x="1748" y="528"/>
                </a:lnTo>
                <a:lnTo>
                  <a:pt x="1686" y="546"/>
                </a:lnTo>
                <a:lnTo>
                  <a:pt x="1615" y="546"/>
                </a:lnTo>
                <a:lnTo>
                  <a:pt x="1509" y="528"/>
                </a:lnTo>
                <a:lnTo>
                  <a:pt x="1474" y="590"/>
                </a:lnTo>
                <a:lnTo>
                  <a:pt x="1457" y="643"/>
                </a:lnTo>
                <a:lnTo>
                  <a:pt x="1395" y="652"/>
                </a:lnTo>
                <a:lnTo>
                  <a:pt x="1324" y="626"/>
                </a:lnTo>
                <a:lnTo>
                  <a:pt x="1262" y="643"/>
                </a:lnTo>
                <a:lnTo>
                  <a:pt x="1192" y="608"/>
                </a:lnTo>
                <a:lnTo>
                  <a:pt x="1121" y="546"/>
                </a:lnTo>
                <a:lnTo>
                  <a:pt x="1077" y="502"/>
                </a:lnTo>
                <a:lnTo>
                  <a:pt x="1059" y="449"/>
                </a:lnTo>
                <a:lnTo>
                  <a:pt x="1006" y="449"/>
                </a:lnTo>
                <a:lnTo>
                  <a:pt x="909" y="449"/>
                </a:lnTo>
                <a:lnTo>
                  <a:pt x="874" y="396"/>
                </a:lnTo>
                <a:lnTo>
                  <a:pt x="883" y="326"/>
                </a:lnTo>
                <a:lnTo>
                  <a:pt x="954" y="291"/>
                </a:lnTo>
                <a:lnTo>
                  <a:pt x="962" y="229"/>
                </a:lnTo>
                <a:lnTo>
                  <a:pt x="901" y="159"/>
                </a:lnTo>
                <a:lnTo>
                  <a:pt x="856" y="62"/>
                </a:lnTo>
                <a:lnTo>
                  <a:pt x="848" y="0"/>
                </a:lnTo>
                <a:lnTo>
                  <a:pt x="786" y="44"/>
                </a:lnTo>
                <a:lnTo>
                  <a:pt x="742" y="115"/>
                </a:lnTo>
                <a:lnTo>
                  <a:pt x="733" y="203"/>
                </a:lnTo>
                <a:lnTo>
                  <a:pt x="777" y="265"/>
                </a:lnTo>
                <a:lnTo>
                  <a:pt x="804" y="352"/>
                </a:lnTo>
                <a:lnTo>
                  <a:pt x="812" y="423"/>
                </a:lnTo>
                <a:lnTo>
                  <a:pt x="821" y="511"/>
                </a:lnTo>
                <a:lnTo>
                  <a:pt x="804" y="590"/>
                </a:lnTo>
                <a:lnTo>
                  <a:pt x="759" y="634"/>
                </a:lnTo>
                <a:lnTo>
                  <a:pt x="724" y="723"/>
                </a:lnTo>
                <a:lnTo>
                  <a:pt x="715" y="811"/>
                </a:lnTo>
                <a:lnTo>
                  <a:pt x="680" y="943"/>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70</a:t>
            </a:r>
          </a:p>
        </p:txBody>
      </p:sp>
      <p:sp>
        <p:nvSpPr>
          <p:cNvPr id="7186" name="Freeform 17">
            <a:extLst>
              <a:ext uri="{FF2B5EF4-FFF2-40B4-BE49-F238E27FC236}">
                <a16:creationId xmlns:a16="http://schemas.microsoft.com/office/drawing/2014/main" id="{DE4529DB-F300-4D7D-B96B-58C8540E70E1}"/>
              </a:ext>
            </a:extLst>
          </p:cNvPr>
          <p:cNvSpPr>
            <a:spLocks noChangeArrowheads="1"/>
          </p:cNvSpPr>
          <p:nvPr/>
        </p:nvSpPr>
        <p:spPr bwMode="auto">
          <a:xfrm>
            <a:off x="3086100" y="3067050"/>
            <a:ext cx="381000" cy="315913"/>
          </a:xfrm>
          <a:custGeom>
            <a:avLst/>
            <a:gdLst>
              <a:gd name="T0" fmla="*/ 72054 w 1166"/>
              <a:gd name="T1" fmla="*/ 192948 h 972"/>
              <a:gd name="T2" fmla="*/ 48906 w 1166"/>
              <a:gd name="T3" fmla="*/ 178281 h 972"/>
              <a:gd name="T4" fmla="*/ 46297 w 1166"/>
              <a:gd name="T5" fmla="*/ 155467 h 972"/>
              <a:gd name="T6" fmla="*/ 31626 w 1166"/>
              <a:gd name="T7" fmla="*/ 132326 h 972"/>
              <a:gd name="T8" fmla="*/ 14346 w 1166"/>
              <a:gd name="T9" fmla="*/ 117985 h 972"/>
              <a:gd name="T10" fmla="*/ 0 w 1166"/>
              <a:gd name="T11" fmla="*/ 95170 h 972"/>
              <a:gd name="T12" fmla="*/ 26083 w 1166"/>
              <a:gd name="T13" fmla="*/ 80504 h 972"/>
              <a:gd name="T14" fmla="*/ 40429 w 1166"/>
              <a:gd name="T15" fmla="*/ 60622 h 972"/>
              <a:gd name="T16" fmla="*/ 57709 w 1166"/>
              <a:gd name="T17" fmla="*/ 43348 h 972"/>
              <a:gd name="T18" fmla="*/ 74989 w 1166"/>
              <a:gd name="T19" fmla="*/ 43348 h 972"/>
              <a:gd name="T20" fmla="*/ 92269 w 1166"/>
              <a:gd name="T21" fmla="*/ 26074 h 972"/>
              <a:gd name="T22" fmla="*/ 126829 w 1166"/>
              <a:gd name="T23" fmla="*/ 26074 h 972"/>
              <a:gd name="T24" fmla="*/ 118026 w 1166"/>
              <a:gd name="T25" fmla="*/ 0 h 972"/>
              <a:gd name="T26" fmla="*/ 141174 w 1166"/>
              <a:gd name="T27" fmla="*/ 11733 h 972"/>
              <a:gd name="T28" fmla="*/ 175734 w 1166"/>
              <a:gd name="T29" fmla="*/ 11733 h 972"/>
              <a:gd name="T30" fmla="*/ 187146 w 1166"/>
              <a:gd name="T31" fmla="*/ 34548 h 972"/>
              <a:gd name="T32" fmla="*/ 175734 w 1166"/>
              <a:gd name="T33" fmla="*/ 51822 h 972"/>
              <a:gd name="T34" fmla="*/ 195623 w 1166"/>
              <a:gd name="T35" fmla="*/ 54756 h 972"/>
              <a:gd name="T36" fmla="*/ 215837 w 1166"/>
              <a:gd name="T37" fmla="*/ 43348 h 972"/>
              <a:gd name="T38" fmla="*/ 238986 w 1166"/>
              <a:gd name="T39" fmla="*/ 48889 h 972"/>
              <a:gd name="T40" fmla="*/ 238986 w 1166"/>
              <a:gd name="T41" fmla="*/ 66163 h 972"/>
              <a:gd name="T42" fmla="*/ 204426 w 1166"/>
              <a:gd name="T43" fmla="*/ 83437 h 972"/>
              <a:gd name="T44" fmla="*/ 201491 w 1166"/>
              <a:gd name="T45" fmla="*/ 100711 h 972"/>
              <a:gd name="T46" fmla="*/ 201491 w 1166"/>
              <a:gd name="T47" fmla="*/ 117985 h 972"/>
              <a:gd name="T48" fmla="*/ 195623 w 1166"/>
              <a:gd name="T49" fmla="*/ 141126 h 972"/>
              <a:gd name="T50" fmla="*/ 195623 w 1166"/>
              <a:gd name="T51" fmla="*/ 163941 h 972"/>
              <a:gd name="T52" fmla="*/ 218771 w 1166"/>
              <a:gd name="T53" fmla="*/ 166874 h 972"/>
              <a:gd name="T54" fmla="*/ 236051 w 1166"/>
              <a:gd name="T55" fmla="*/ 172741 h 972"/>
              <a:gd name="T56" fmla="*/ 241920 w 1166"/>
              <a:gd name="T57" fmla="*/ 192948 h 972"/>
              <a:gd name="T58" fmla="*/ 253331 w 1166"/>
              <a:gd name="T59" fmla="*/ 207289 h 972"/>
              <a:gd name="T60" fmla="*/ 293434 w 1166"/>
              <a:gd name="T61" fmla="*/ 201422 h 972"/>
              <a:gd name="T62" fmla="*/ 319517 w 1166"/>
              <a:gd name="T63" fmla="*/ 201422 h 972"/>
              <a:gd name="T64" fmla="*/ 327994 w 1166"/>
              <a:gd name="T65" fmla="*/ 212830 h 972"/>
              <a:gd name="T66" fmla="*/ 354077 w 1166"/>
              <a:gd name="T67" fmla="*/ 215763 h 972"/>
              <a:gd name="T68" fmla="*/ 354077 w 1166"/>
              <a:gd name="T69" fmla="*/ 233037 h 972"/>
              <a:gd name="T70" fmla="*/ 379834 w 1166"/>
              <a:gd name="T71" fmla="*/ 244444 h 972"/>
              <a:gd name="T72" fmla="*/ 379834 w 1166"/>
              <a:gd name="T73" fmla="*/ 270519 h 972"/>
              <a:gd name="T74" fmla="*/ 371357 w 1166"/>
              <a:gd name="T75" fmla="*/ 284859 h 972"/>
              <a:gd name="T76" fmla="*/ 345274 w 1166"/>
              <a:gd name="T77" fmla="*/ 299200 h 972"/>
              <a:gd name="T78" fmla="*/ 322451 w 1166"/>
              <a:gd name="T79" fmla="*/ 293333 h 972"/>
              <a:gd name="T80" fmla="*/ 296368 w 1166"/>
              <a:gd name="T81" fmla="*/ 287793 h 972"/>
              <a:gd name="T82" fmla="*/ 267677 w 1166"/>
              <a:gd name="T83" fmla="*/ 290726 h 972"/>
              <a:gd name="T84" fmla="*/ 244528 w 1166"/>
              <a:gd name="T85" fmla="*/ 293333 h 972"/>
              <a:gd name="T86" fmla="*/ 250397 w 1166"/>
              <a:gd name="T87" fmla="*/ 305067 h 972"/>
              <a:gd name="T88" fmla="*/ 221706 w 1166"/>
              <a:gd name="T89" fmla="*/ 316474 h 972"/>
              <a:gd name="T90" fmla="*/ 212903 w 1166"/>
              <a:gd name="T91" fmla="*/ 287793 h 972"/>
              <a:gd name="T92" fmla="*/ 193014 w 1166"/>
              <a:gd name="T93" fmla="*/ 281926 h 972"/>
              <a:gd name="T94" fmla="*/ 175734 w 1166"/>
              <a:gd name="T95" fmla="*/ 278993 h 972"/>
              <a:gd name="T96" fmla="*/ 158454 w 1166"/>
              <a:gd name="T97" fmla="*/ 264652 h 972"/>
              <a:gd name="T98" fmla="*/ 166931 w 1166"/>
              <a:gd name="T99" fmla="*/ 233037 h 972"/>
              <a:gd name="T100" fmla="*/ 138240 w 1166"/>
              <a:gd name="T101" fmla="*/ 233037 h 972"/>
              <a:gd name="T102" fmla="*/ 132371 w 1166"/>
              <a:gd name="T103" fmla="*/ 221630 h 972"/>
              <a:gd name="T104" fmla="*/ 115091 w 1166"/>
              <a:gd name="T105" fmla="*/ 201422 h 972"/>
              <a:gd name="T106" fmla="*/ 92269 w 1166"/>
              <a:gd name="T107" fmla="*/ 190015 h 972"/>
              <a:gd name="T108" fmla="*/ 72054 w 1166"/>
              <a:gd name="T109" fmla="*/ 192948 h 9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66" h="972">
                <a:moveTo>
                  <a:pt x="221" y="592"/>
                </a:moveTo>
                <a:lnTo>
                  <a:pt x="150" y="547"/>
                </a:lnTo>
                <a:lnTo>
                  <a:pt x="142" y="477"/>
                </a:lnTo>
                <a:lnTo>
                  <a:pt x="97" y="406"/>
                </a:lnTo>
                <a:lnTo>
                  <a:pt x="44" y="362"/>
                </a:lnTo>
                <a:lnTo>
                  <a:pt x="0" y="292"/>
                </a:lnTo>
                <a:lnTo>
                  <a:pt x="80" y="247"/>
                </a:lnTo>
                <a:lnTo>
                  <a:pt x="124" y="186"/>
                </a:lnTo>
                <a:lnTo>
                  <a:pt x="177" y="133"/>
                </a:lnTo>
                <a:lnTo>
                  <a:pt x="230" y="133"/>
                </a:lnTo>
                <a:lnTo>
                  <a:pt x="283" y="80"/>
                </a:lnTo>
                <a:lnTo>
                  <a:pt x="389" y="80"/>
                </a:lnTo>
                <a:lnTo>
                  <a:pt x="362" y="0"/>
                </a:lnTo>
                <a:lnTo>
                  <a:pt x="433" y="36"/>
                </a:lnTo>
                <a:lnTo>
                  <a:pt x="539" y="36"/>
                </a:lnTo>
                <a:lnTo>
                  <a:pt x="574" y="106"/>
                </a:lnTo>
                <a:lnTo>
                  <a:pt x="539" y="159"/>
                </a:lnTo>
                <a:lnTo>
                  <a:pt x="600" y="168"/>
                </a:lnTo>
                <a:lnTo>
                  <a:pt x="662" y="133"/>
                </a:lnTo>
                <a:lnTo>
                  <a:pt x="733" y="150"/>
                </a:lnTo>
                <a:lnTo>
                  <a:pt x="733" y="203"/>
                </a:lnTo>
                <a:lnTo>
                  <a:pt x="627" y="256"/>
                </a:lnTo>
                <a:lnTo>
                  <a:pt x="618" y="309"/>
                </a:lnTo>
                <a:lnTo>
                  <a:pt x="618" y="362"/>
                </a:lnTo>
                <a:lnTo>
                  <a:pt x="600" y="433"/>
                </a:lnTo>
                <a:lnTo>
                  <a:pt x="600" y="503"/>
                </a:lnTo>
                <a:lnTo>
                  <a:pt x="671" y="512"/>
                </a:lnTo>
                <a:lnTo>
                  <a:pt x="724" y="530"/>
                </a:lnTo>
                <a:lnTo>
                  <a:pt x="742" y="592"/>
                </a:lnTo>
                <a:lnTo>
                  <a:pt x="777" y="636"/>
                </a:lnTo>
                <a:lnTo>
                  <a:pt x="900" y="618"/>
                </a:lnTo>
                <a:lnTo>
                  <a:pt x="980" y="618"/>
                </a:lnTo>
                <a:lnTo>
                  <a:pt x="1006" y="653"/>
                </a:lnTo>
                <a:lnTo>
                  <a:pt x="1086" y="662"/>
                </a:lnTo>
                <a:lnTo>
                  <a:pt x="1086" y="715"/>
                </a:lnTo>
                <a:lnTo>
                  <a:pt x="1165" y="750"/>
                </a:lnTo>
                <a:lnTo>
                  <a:pt x="1165" y="830"/>
                </a:lnTo>
                <a:lnTo>
                  <a:pt x="1139" y="874"/>
                </a:lnTo>
                <a:lnTo>
                  <a:pt x="1059" y="918"/>
                </a:lnTo>
                <a:lnTo>
                  <a:pt x="989" y="900"/>
                </a:lnTo>
                <a:lnTo>
                  <a:pt x="909" y="883"/>
                </a:lnTo>
                <a:lnTo>
                  <a:pt x="821" y="892"/>
                </a:lnTo>
                <a:lnTo>
                  <a:pt x="750" y="900"/>
                </a:lnTo>
                <a:lnTo>
                  <a:pt x="768" y="936"/>
                </a:lnTo>
                <a:lnTo>
                  <a:pt x="680" y="971"/>
                </a:lnTo>
                <a:lnTo>
                  <a:pt x="653" y="883"/>
                </a:lnTo>
                <a:lnTo>
                  <a:pt x="592" y="865"/>
                </a:lnTo>
                <a:lnTo>
                  <a:pt x="539" y="856"/>
                </a:lnTo>
                <a:lnTo>
                  <a:pt x="486" y="812"/>
                </a:lnTo>
                <a:lnTo>
                  <a:pt x="512" y="715"/>
                </a:lnTo>
                <a:lnTo>
                  <a:pt x="424" y="715"/>
                </a:lnTo>
                <a:lnTo>
                  <a:pt x="406" y="680"/>
                </a:lnTo>
                <a:lnTo>
                  <a:pt x="353" y="618"/>
                </a:lnTo>
                <a:lnTo>
                  <a:pt x="283" y="583"/>
                </a:lnTo>
                <a:lnTo>
                  <a:pt x="221" y="592"/>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61 </a:t>
            </a:r>
          </a:p>
        </p:txBody>
      </p:sp>
      <p:sp>
        <p:nvSpPr>
          <p:cNvPr id="7187" name="Freeform 18">
            <a:extLst>
              <a:ext uri="{FF2B5EF4-FFF2-40B4-BE49-F238E27FC236}">
                <a16:creationId xmlns:a16="http://schemas.microsoft.com/office/drawing/2014/main" id="{F8C5CF51-8340-4D74-BE89-E88FC626B87D}"/>
              </a:ext>
            </a:extLst>
          </p:cNvPr>
          <p:cNvSpPr>
            <a:spLocks noChangeArrowheads="1"/>
          </p:cNvSpPr>
          <p:nvPr/>
        </p:nvSpPr>
        <p:spPr bwMode="auto">
          <a:xfrm>
            <a:off x="2643188" y="3255963"/>
            <a:ext cx="715962" cy="723900"/>
          </a:xfrm>
          <a:custGeom>
            <a:avLst/>
            <a:gdLst>
              <a:gd name="T0" fmla="*/ 637576 w 2190"/>
              <a:gd name="T1" fmla="*/ 143923 h 2215"/>
              <a:gd name="T2" fmla="*/ 657511 w 2190"/>
              <a:gd name="T3" fmla="*/ 207236 h 2215"/>
              <a:gd name="T4" fmla="*/ 674831 w 2190"/>
              <a:gd name="T5" fmla="*/ 279361 h 2215"/>
              <a:gd name="T6" fmla="*/ 706530 w 2190"/>
              <a:gd name="T7" fmla="*/ 330926 h 2215"/>
              <a:gd name="T8" fmla="*/ 692151 w 2190"/>
              <a:gd name="T9" fmla="*/ 377268 h 2215"/>
              <a:gd name="T10" fmla="*/ 634635 w 2190"/>
              <a:gd name="T11" fmla="*/ 434707 h 2215"/>
              <a:gd name="T12" fmla="*/ 614374 w 2190"/>
              <a:gd name="T13" fmla="*/ 518254 h 2215"/>
              <a:gd name="T14" fmla="*/ 594112 w 2190"/>
              <a:gd name="T15" fmla="*/ 604739 h 2215"/>
              <a:gd name="T16" fmla="*/ 559472 w 2190"/>
              <a:gd name="T17" fmla="*/ 650755 h 2215"/>
              <a:gd name="T18" fmla="*/ 487577 w 2190"/>
              <a:gd name="T19" fmla="*/ 622036 h 2215"/>
              <a:gd name="T20" fmla="*/ 415356 w 2190"/>
              <a:gd name="T21" fmla="*/ 624647 h 2215"/>
              <a:gd name="T22" fmla="*/ 409474 w 2190"/>
              <a:gd name="T23" fmla="*/ 685349 h 2215"/>
              <a:gd name="T24" fmla="*/ 323200 w 2190"/>
              <a:gd name="T25" fmla="*/ 702646 h 2215"/>
              <a:gd name="T26" fmla="*/ 285618 w 2190"/>
              <a:gd name="T27" fmla="*/ 722554 h 2215"/>
              <a:gd name="T28" fmla="*/ 210782 w 2190"/>
              <a:gd name="T29" fmla="*/ 708194 h 2215"/>
              <a:gd name="T30" fmla="*/ 132679 w 2190"/>
              <a:gd name="T31" fmla="*/ 702646 h 2215"/>
              <a:gd name="T32" fmla="*/ 89542 w 2190"/>
              <a:gd name="T33" fmla="*/ 679475 h 2215"/>
              <a:gd name="T34" fmla="*/ 37581 w 2190"/>
              <a:gd name="T35" fmla="*/ 650755 h 2215"/>
              <a:gd name="T36" fmla="*/ 31699 w 2190"/>
              <a:gd name="T37" fmla="*/ 622036 h 2215"/>
              <a:gd name="T38" fmla="*/ 80718 w 2190"/>
              <a:gd name="T39" fmla="*/ 590379 h 2215"/>
              <a:gd name="T40" fmla="*/ 118300 w 2190"/>
              <a:gd name="T41" fmla="*/ 521192 h 2215"/>
              <a:gd name="T42" fmla="*/ 155881 w 2190"/>
              <a:gd name="T43" fmla="*/ 489535 h 2215"/>
              <a:gd name="T44" fmla="*/ 170260 w 2190"/>
              <a:gd name="T45" fmla="*/ 454941 h 2215"/>
              <a:gd name="T46" fmla="*/ 181698 w 2190"/>
              <a:gd name="T47" fmla="*/ 428833 h 2215"/>
              <a:gd name="T48" fmla="*/ 187580 w 2190"/>
              <a:gd name="T49" fmla="*/ 408925 h 2215"/>
              <a:gd name="T50" fmla="*/ 178757 w 2190"/>
              <a:gd name="T51" fmla="*/ 403050 h 2215"/>
              <a:gd name="T52" fmla="*/ 144443 w 2190"/>
              <a:gd name="T53" fmla="*/ 420347 h 2215"/>
              <a:gd name="T54" fmla="*/ 86601 w 2190"/>
              <a:gd name="T55" fmla="*/ 403050 h 2215"/>
              <a:gd name="T56" fmla="*/ 95424 w 2190"/>
              <a:gd name="T57" fmla="*/ 359971 h 2215"/>
              <a:gd name="T58" fmla="*/ 51960 w 2190"/>
              <a:gd name="T59" fmla="*/ 388691 h 2215"/>
              <a:gd name="T60" fmla="*/ 17320 w 2190"/>
              <a:gd name="T61" fmla="*/ 359971 h 2215"/>
              <a:gd name="T62" fmla="*/ 51960 w 2190"/>
              <a:gd name="T63" fmla="*/ 330926 h 2215"/>
              <a:gd name="T64" fmla="*/ 92483 w 2190"/>
              <a:gd name="T65" fmla="*/ 299269 h 2215"/>
              <a:gd name="T66" fmla="*/ 173201 w 2190"/>
              <a:gd name="T67" fmla="*/ 325378 h 2215"/>
              <a:gd name="T68" fmla="*/ 253919 w 2190"/>
              <a:gd name="T69" fmla="*/ 351160 h 2215"/>
              <a:gd name="T70" fmla="*/ 325814 w 2190"/>
              <a:gd name="T71" fmla="*/ 357034 h 2215"/>
              <a:gd name="T72" fmla="*/ 400977 w 2190"/>
              <a:gd name="T73" fmla="*/ 322440 h 2215"/>
              <a:gd name="T74" fmla="*/ 386598 w 2190"/>
              <a:gd name="T75" fmla="*/ 281972 h 2215"/>
              <a:gd name="T76" fmla="*/ 363396 w 2190"/>
              <a:gd name="T77" fmla="*/ 210174 h 2215"/>
              <a:gd name="T78" fmla="*/ 421238 w 2190"/>
              <a:gd name="T79" fmla="*/ 132501 h 2215"/>
              <a:gd name="T80" fmla="*/ 475813 w 2190"/>
              <a:gd name="T81" fmla="*/ 74736 h 2215"/>
              <a:gd name="T82" fmla="*/ 516335 w 2190"/>
              <a:gd name="T83" fmla="*/ 2937 h 2215"/>
              <a:gd name="T84" fmla="*/ 576792 w 2190"/>
              <a:gd name="T85" fmla="*/ 31657 h 2215"/>
              <a:gd name="T86" fmla="*/ 602936 w 2190"/>
              <a:gd name="T87" fmla="*/ 74736 h 2215"/>
              <a:gd name="T88" fmla="*/ 657511 w 2190"/>
              <a:gd name="T89" fmla="*/ 97907 h 221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90" h="2215">
                <a:moveTo>
                  <a:pt x="2039" y="388"/>
                </a:moveTo>
                <a:lnTo>
                  <a:pt x="1986" y="397"/>
                </a:lnTo>
                <a:lnTo>
                  <a:pt x="1951" y="441"/>
                </a:lnTo>
                <a:lnTo>
                  <a:pt x="1968" y="511"/>
                </a:lnTo>
                <a:lnTo>
                  <a:pt x="1977" y="582"/>
                </a:lnTo>
                <a:lnTo>
                  <a:pt x="2012" y="635"/>
                </a:lnTo>
                <a:lnTo>
                  <a:pt x="2056" y="688"/>
                </a:lnTo>
                <a:lnTo>
                  <a:pt x="2039" y="759"/>
                </a:lnTo>
                <a:lnTo>
                  <a:pt x="2065" y="856"/>
                </a:lnTo>
                <a:lnTo>
                  <a:pt x="2065" y="935"/>
                </a:lnTo>
                <a:lnTo>
                  <a:pt x="2101" y="997"/>
                </a:lnTo>
                <a:lnTo>
                  <a:pt x="2162" y="1014"/>
                </a:lnTo>
                <a:lnTo>
                  <a:pt x="2189" y="1059"/>
                </a:lnTo>
                <a:lnTo>
                  <a:pt x="2162" y="1111"/>
                </a:lnTo>
                <a:lnTo>
                  <a:pt x="2118" y="1156"/>
                </a:lnTo>
                <a:lnTo>
                  <a:pt x="2030" y="1173"/>
                </a:lnTo>
                <a:lnTo>
                  <a:pt x="1959" y="1235"/>
                </a:lnTo>
                <a:lnTo>
                  <a:pt x="1942" y="1332"/>
                </a:lnTo>
                <a:lnTo>
                  <a:pt x="1915" y="1438"/>
                </a:lnTo>
                <a:lnTo>
                  <a:pt x="1871" y="1500"/>
                </a:lnTo>
                <a:lnTo>
                  <a:pt x="1880" y="1588"/>
                </a:lnTo>
                <a:lnTo>
                  <a:pt x="1845" y="1676"/>
                </a:lnTo>
                <a:lnTo>
                  <a:pt x="1836" y="1764"/>
                </a:lnTo>
                <a:lnTo>
                  <a:pt x="1818" y="1853"/>
                </a:lnTo>
                <a:lnTo>
                  <a:pt x="1783" y="1923"/>
                </a:lnTo>
                <a:lnTo>
                  <a:pt x="1765" y="1994"/>
                </a:lnTo>
                <a:lnTo>
                  <a:pt x="1712" y="1994"/>
                </a:lnTo>
                <a:lnTo>
                  <a:pt x="1633" y="1967"/>
                </a:lnTo>
                <a:lnTo>
                  <a:pt x="1562" y="1906"/>
                </a:lnTo>
                <a:lnTo>
                  <a:pt x="1492" y="1906"/>
                </a:lnTo>
                <a:lnTo>
                  <a:pt x="1403" y="1932"/>
                </a:lnTo>
                <a:lnTo>
                  <a:pt x="1333" y="1879"/>
                </a:lnTo>
                <a:lnTo>
                  <a:pt x="1271" y="1914"/>
                </a:lnTo>
                <a:lnTo>
                  <a:pt x="1262" y="1967"/>
                </a:lnTo>
                <a:lnTo>
                  <a:pt x="1253" y="2038"/>
                </a:lnTo>
                <a:lnTo>
                  <a:pt x="1253" y="2100"/>
                </a:lnTo>
                <a:lnTo>
                  <a:pt x="1174" y="2117"/>
                </a:lnTo>
                <a:lnTo>
                  <a:pt x="1068" y="2117"/>
                </a:lnTo>
                <a:lnTo>
                  <a:pt x="989" y="2153"/>
                </a:lnTo>
                <a:lnTo>
                  <a:pt x="936" y="2117"/>
                </a:lnTo>
                <a:lnTo>
                  <a:pt x="918" y="2170"/>
                </a:lnTo>
                <a:lnTo>
                  <a:pt x="874" y="2214"/>
                </a:lnTo>
                <a:lnTo>
                  <a:pt x="795" y="2206"/>
                </a:lnTo>
                <a:lnTo>
                  <a:pt x="706" y="2135"/>
                </a:lnTo>
                <a:lnTo>
                  <a:pt x="645" y="2170"/>
                </a:lnTo>
                <a:lnTo>
                  <a:pt x="556" y="2153"/>
                </a:lnTo>
                <a:lnTo>
                  <a:pt x="477" y="2135"/>
                </a:lnTo>
                <a:lnTo>
                  <a:pt x="406" y="2153"/>
                </a:lnTo>
                <a:lnTo>
                  <a:pt x="380" y="2091"/>
                </a:lnTo>
                <a:lnTo>
                  <a:pt x="318" y="2056"/>
                </a:lnTo>
                <a:lnTo>
                  <a:pt x="274" y="2082"/>
                </a:lnTo>
                <a:lnTo>
                  <a:pt x="221" y="2038"/>
                </a:lnTo>
                <a:lnTo>
                  <a:pt x="186" y="1976"/>
                </a:lnTo>
                <a:lnTo>
                  <a:pt x="115" y="1994"/>
                </a:lnTo>
                <a:lnTo>
                  <a:pt x="36" y="2038"/>
                </a:lnTo>
                <a:lnTo>
                  <a:pt x="44" y="1967"/>
                </a:lnTo>
                <a:lnTo>
                  <a:pt x="97" y="1906"/>
                </a:lnTo>
                <a:lnTo>
                  <a:pt x="150" y="1862"/>
                </a:lnTo>
                <a:lnTo>
                  <a:pt x="194" y="1835"/>
                </a:lnTo>
                <a:lnTo>
                  <a:pt x="247" y="1809"/>
                </a:lnTo>
                <a:lnTo>
                  <a:pt x="256" y="1720"/>
                </a:lnTo>
                <a:lnTo>
                  <a:pt x="292" y="1659"/>
                </a:lnTo>
                <a:lnTo>
                  <a:pt x="362" y="1597"/>
                </a:lnTo>
                <a:lnTo>
                  <a:pt x="424" y="1579"/>
                </a:lnTo>
                <a:lnTo>
                  <a:pt x="433" y="1526"/>
                </a:lnTo>
                <a:lnTo>
                  <a:pt x="477" y="1500"/>
                </a:lnTo>
                <a:lnTo>
                  <a:pt x="424" y="1447"/>
                </a:lnTo>
                <a:lnTo>
                  <a:pt x="442" y="1385"/>
                </a:lnTo>
                <a:lnTo>
                  <a:pt x="521" y="1394"/>
                </a:lnTo>
                <a:lnTo>
                  <a:pt x="530" y="1314"/>
                </a:lnTo>
                <a:lnTo>
                  <a:pt x="556" y="1314"/>
                </a:lnTo>
                <a:lnTo>
                  <a:pt x="574" y="1297"/>
                </a:lnTo>
                <a:lnTo>
                  <a:pt x="583" y="1270"/>
                </a:lnTo>
                <a:lnTo>
                  <a:pt x="574" y="1253"/>
                </a:lnTo>
                <a:lnTo>
                  <a:pt x="556" y="1244"/>
                </a:lnTo>
                <a:lnTo>
                  <a:pt x="547" y="1235"/>
                </a:lnTo>
                <a:lnTo>
                  <a:pt x="530" y="1235"/>
                </a:lnTo>
                <a:lnTo>
                  <a:pt x="512" y="1244"/>
                </a:lnTo>
                <a:lnTo>
                  <a:pt x="442" y="1288"/>
                </a:lnTo>
                <a:lnTo>
                  <a:pt x="353" y="1314"/>
                </a:lnTo>
                <a:lnTo>
                  <a:pt x="300" y="1297"/>
                </a:lnTo>
                <a:lnTo>
                  <a:pt x="265" y="1235"/>
                </a:lnTo>
                <a:lnTo>
                  <a:pt x="318" y="1182"/>
                </a:lnTo>
                <a:lnTo>
                  <a:pt x="362" y="1111"/>
                </a:lnTo>
                <a:lnTo>
                  <a:pt x="292" y="1103"/>
                </a:lnTo>
                <a:lnTo>
                  <a:pt x="239" y="1156"/>
                </a:lnTo>
                <a:lnTo>
                  <a:pt x="212" y="1217"/>
                </a:lnTo>
                <a:lnTo>
                  <a:pt x="159" y="1191"/>
                </a:lnTo>
                <a:lnTo>
                  <a:pt x="124" y="1138"/>
                </a:lnTo>
                <a:lnTo>
                  <a:pt x="106" y="1076"/>
                </a:lnTo>
                <a:lnTo>
                  <a:pt x="53" y="1103"/>
                </a:lnTo>
                <a:lnTo>
                  <a:pt x="0" y="1023"/>
                </a:lnTo>
                <a:lnTo>
                  <a:pt x="89" y="988"/>
                </a:lnTo>
                <a:lnTo>
                  <a:pt x="159" y="1014"/>
                </a:lnTo>
                <a:lnTo>
                  <a:pt x="212" y="935"/>
                </a:lnTo>
                <a:lnTo>
                  <a:pt x="239" y="970"/>
                </a:lnTo>
                <a:lnTo>
                  <a:pt x="283" y="917"/>
                </a:lnTo>
                <a:lnTo>
                  <a:pt x="371" y="917"/>
                </a:lnTo>
                <a:lnTo>
                  <a:pt x="442" y="944"/>
                </a:lnTo>
                <a:lnTo>
                  <a:pt x="530" y="997"/>
                </a:lnTo>
                <a:lnTo>
                  <a:pt x="574" y="1032"/>
                </a:lnTo>
                <a:lnTo>
                  <a:pt x="689" y="1006"/>
                </a:lnTo>
                <a:lnTo>
                  <a:pt x="777" y="1076"/>
                </a:lnTo>
                <a:lnTo>
                  <a:pt x="847" y="1120"/>
                </a:lnTo>
                <a:lnTo>
                  <a:pt x="953" y="1156"/>
                </a:lnTo>
                <a:lnTo>
                  <a:pt x="997" y="1094"/>
                </a:lnTo>
                <a:lnTo>
                  <a:pt x="1130" y="1094"/>
                </a:lnTo>
                <a:lnTo>
                  <a:pt x="1165" y="1014"/>
                </a:lnTo>
                <a:lnTo>
                  <a:pt x="1227" y="988"/>
                </a:lnTo>
                <a:lnTo>
                  <a:pt x="1289" y="970"/>
                </a:lnTo>
                <a:lnTo>
                  <a:pt x="1271" y="900"/>
                </a:lnTo>
                <a:lnTo>
                  <a:pt x="1183" y="864"/>
                </a:lnTo>
                <a:lnTo>
                  <a:pt x="1165" y="811"/>
                </a:lnTo>
                <a:lnTo>
                  <a:pt x="1130" y="741"/>
                </a:lnTo>
                <a:lnTo>
                  <a:pt x="1112" y="644"/>
                </a:lnTo>
                <a:lnTo>
                  <a:pt x="1183" y="644"/>
                </a:lnTo>
                <a:lnTo>
                  <a:pt x="1200" y="573"/>
                </a:lnTo>
                <a:lnTo>
                  <a:pt x="1289" y="406"/>
                </a:lnTo>
                <a:lnTo>
                  <a:pt x="1350" y="300"/>
                </a:lnTo>
                <a:lnTo>
                  <a:pt x="1377" y="256"/>
                </a:lnTo>
                <a:lnTo>
                  <a:pt x="1456" y="229"/>
                </a:lnTo>
                <a:lnTo>
                  <a:pt x="1536" y="141"/>
                </a:lnTo>
                <a:lnTo>
                  <a:pt x="1598" y="61"/>
                </a:lnTo>
                <a:lnTo>
                  <a:pt x="1580" y="9"/>
                </a:lnTo>
                <a:lnTo>
                  <a:pt x="1642" y="0"/>
                </a:lnTo>
                <a:lnTo>
                  <a:pt x="1712" y="35"/>
                </a:lnTo>
                <a:lnTo>
                  <a:pt x="1765" y="97"/>
                </a:lnTo>
                <a:lnTo>
                  <a:pt x="1783" y="132"/>
                </a:lnTo>
                <a:lnTo>
                  <a:pt x="1871" y="132"/>
                </a:lnTo>
                <a:lnTo>
                  <a:pt x="1845" y="229"/>
                </a:lnTo>
                <a:lnTo>
                  <a:pt x="1898" y="273"/>
                </a:lnTo>
                <a:lnTo>
                  <a:pt x="1951" y="282"/>
                </a:lnTo>
                <a:lnTo>
                  <a:pt x="2012" y="300"/>
                </a:lnTo>
                <a:lnTo>
                  <a:pt x="2039" y="388"/>
                </a:lnTo>
              </a:path>
            </a:pathLst>
          </a:custGeom>
          <a:solidFill>
            <a:schemeClr val="tx2">
              <a:lumMod val="50000"/>
            </a:schemeClr>
          </a:solidFill>
          <a:ln w="9525">
            <a:solidFill>
              <a:schemeClr val="tx1"/>
            </a:solidFill>
            <a:round/>
            <a:headEnd/>
            <a:tailEnd/>
          </a:ln>
        </p:spPr>
        <p:txBody>
          <a:bodyPr wrap="none" anchor="ctr"/>
          <a:lstStyle/>
          <a:p>
            <a:pPr>
              <a:defRPr/>
            </a:pPr>
            <a:r>
              <a:rPr lang="es-CO" dirty="0">
                <a:solidFill>
                  <a:schemeClr val="bg1"/>
                </a:solidFill>
              </a:rPr>
              <a:t>    198</a:t>
            </a:r>
          </a:p>
        </p:txBody>
      </p:sp>
      <p:sp>
        <p:nvSpPr>
          <p:cNvPr id="7188" name="Freeform 19">
            <a:extLst>
              <a:ext uri="{FF2B5EF4-FFF2-40B4-BE49-F238E27FC236}">
                <a16:creationId xmlns:a16="http://schemas.microsoft.com/office/drawing/2014/main" id="{8B797700-51E2-4D31-8111-C3F3C15051D7}"/>
              </a:ext>
            </a:extLst>
          </p:cNvPr>
          <p:cNvSpPr>
            <a:spLocks/>
          </p:cNvSpPr>
          <p:nvPr/>
        </p:nvSpPr>
        <p:spPr bwMode="auto">
          <a:xfrm>
            <a:off x="3746500" y="2466975"/>
            <a:ext cx="1030288" cy="876300"/>
          </a:xfrm>
          <a:custGeom>
            <a:avLst/>
            <a:gdLst>
              <a:gd name="T0" fmla="*/ 342914635 w 3159"/>
              <a:gd name="T1" fmla="*/ 2112930 h 2683"/>
              <a:gd name="T2" fmla="*/ 324242008 w 3159"/>
              <a:gd name="T3" fmla="*/ 4108711 h 2683"/>
              <a:gd name="T4" fmla="*/ 306626531 w 3159"/>
              <a:gd name="T5" fmla="*/ 23830917 h 2683"/>
              <a:gd name="T6" fmla="*/ 296292305 w 3159"/>
              <a:gd name="T7" fmla="*/ 28995930 h 2683"/>
              <a:gd name="T8" fmla="*/ 296292305 w 3159"/>
              <a:gd name="T9" fmla="*/ 53883475 h 2683"/>
              <a:gd name="T10" fmla="*/ 285957753 w 3159"/>
              <a:gd name="T11" fmla="*/ 75601136 h 2683"/>
              <a:gd name="T12" fmla="*/ 268342276 w 3159"/>
              <a:gd name="T13" fmla="*/ 72548726 h 2683"/>
              <a:gd name="T14" fmla="*/ 254837251 w 3159"/>
              <a:gd name="T15" fmla="*/ 73487879 h 2683"/>
              <a:gd name="T16" fmla="*/ 263175000 w 3159"/>
              <a:gd name="T17" fmla="*/ 98375424 h 2683"/>
              <a:gd name="T18" fmla="*/ 246616674 w 3159"/>
              <a:gd name="T19" fmla="*/ 121149387 h 2683"/>
              <a:gd name="T20" fmla="*/ 221837444 w 3159"/>
              <a:gd name="T21" fmla="*/ 143923675 h 2683"/>
              <a:gd name="T22" fmla="*/ 194827068 w 3159"/>
              <a:gd name="T23" fmla="*/ 151202271 h 2683"/>
              <a:gd name="T24" fmla="*/ 177211591 w 3159"/>
              <a:gd name="T25" fmla="*/ 162589253 h 2683"/>
              <a:gd name="T26" fmla="*/ 159596114 w 3159"/>
              <a:gd name="T27" fmla="*/ 162589253 h 2683"/>
              <a:gd name="T28" fmla="*/ 174158290 w 3159"/>
              <a:gd name="T29" fmla="*/ 141928221 h 2683"/>
              <a:gd name="T30" fmla="*/ 152315190 w 3159"/>
              <a:gd name="T31" fmla="*/ 137819183 h 2683"/>
              <a:gd name="T32" fmla="*/ 141980638 w 3159"/>
              <a:gd name="T33" fmla="*/ 170924151 h 2683"/>
              <a:gd name="T34" fmla="*/ 124365161 w 3159"/>
              <a:gd name="T35" fmla="*/ 170924151 h 2683"/>
              <a:gd name="T36" fmla="*/ 100525584 w 3159"/>
              <a:gd name="T37" fmla="*/ 178202421 h 2683"/>
              <a:gd name="T38" fmla="*/ 80913630 w 3159"/>
              <a:gd name="T39" fmla="*/ 167754592 h 2683"/>
              <a:gd name="T40" fmla="*/ 59070530 w 3159"/>
              <a:gd name="T41" fmla="*/ 163645881 h 2683"/>
              <a:gd name="T42" fmla="*/ 50849953 w 3159"/>
              <a:gd name="T43" fmla="*/ 148149862 h 2683"/>
              <a:gd name="T44" fmla="*/ 39458576 w 3159"/>
              <a:gd name="T45" fmla="*/ 139814964 h 2683"/>
              <a:gd name="T46" fmla="*/ 19729451 w 3159"/>
              <a:gd name="T47" fmla="*/ 120210234 h 2683"/>
              <a:gd name="T48" fmla="*/ 1056824 w 3159"/>
              <a:gd name="T49" fmla="*/ 129484285 h 2683"/>
              <a:gd name="T50" fmla="*/ 10334552 w 3159"/>
              <a:gd name="T51" fmla="*/ 144980303 h 2683"/>
              <a:gd name="T52" fmla="*/ 0 w 3159"/>
              <a:gd name="T53" fmla="*/ 162589253 h 2683"/>
              <a:gd name="T54" fmla="*/ 10334552 w 3159"/>
              <a:gd name="T55" fmla="*/ 177146119 h 2683"/>
              <a:gd name="T56" fmla="*/ 31120828 w 3159"/>
              <a:gd name="T57" fmla="*/ 176089490 h 2683"/>
              <a:gd name="T58" fmla="*/ 44625853 w 3159"/>
              <a:gd name="T59" fmla="*/ 175032862 h 2683"/>
              <a:gd name="T60" fmla="*/ 48735978 w 3159"/>
              <a:gd name="T61" fmla="*/ 200976709 h 2683"/>
              <a:gd name="T62" fmla="*/ 63298153 w 3159"/>
              <a:gd name="T63" fmla="*/ 212364017 h 2683"/>
              <a:gd name="T64" fmla="*/ 85024082 w 3159"/>
              <a:gd name="T65" fmla="*/ 225863928 h 2683"/>
              <a:gd name="T66" fmla="*/ 104753207 w 3159"/>
              <a:gd name="T67" fmla="*/ 207198677 h 2683"/>
              <a:gd name="T68" fmla="*/ 119197885 w 3159"/>
              <a:gd name="T69" fmla="*/ 207198677 h 2683"/>
              <a:gd name="T70" fmla="*/ 144094612 w 3159"/>
              <a:gd name="T71" fmla="*/ 221637741 h 2683"/>
              <a:gd name="T72" fmla="*/ 157599637 w 3159"/>
              <a:gd name="T73" fmla="*/ 239246690 h 2683"/>
              <a:gd name="T74" fmla="*/ 165820215 w 3159"/>
              <a:gd name="T75" fmla="*/ 266247166 h 2683"/>
              <a:gd name="T76" fmla="*/ 162766913 w 3159"/>
              <a:gd name="T77" fmla="*/ 285851896 h 2683"/>
              <a:gd name="T78" fmla="*/ 179325566 w 3159"/>
              <a:gd name="T79" fmla="*/ 299352133 h 2683"/>
              <a:gd name="T80" fmla="*/ 199054691 w 3159"/>
              <a:gd name="T81" fmla="*/ 305573775 h 2683"/>
              <a:gd name="T82" fmla="*/ 224890745 w 3159"/>
              <a:gd name="T83" fmla="*/ 306630403 h 2683"/>
              <a:gd name="T84" fmla="*/ 224890745 w 3159"/>
              <a:gd name="T85" fmla="*/ 278690775 h 2683"/>
              <a:gd name="T86" fmla="*/ 241449398 w 3159"/>
              <a:gd name="T87" fmla="*/ 265190537 h 2683"/>
              <a:gd name="T88" fmla="*/ 241449398 w 3159"/>
              <a:gd name="T89" fmla="*/ 245468658 h 2683"/>
              <a:gd name="T90" fmla="*/ 250726799 w 3159"/>
              <a:gd name="T91" fmla="*/ 226803081 h 2683"/>
              <a:gd name="T92" fmla="*/ 272452728 w 3159"/>
              <a:gd name="T93" fmla="*/ 228916337 h 2683"/>
              <a:gd name="T94" fmla="*/ 296292305 w 3159"/>
              <a:gd name="T95" fmla="*/ 212364017 h 2683"/>
              <a:gd name="T96" fmla="*/ 313907782 w 3159"/>
              <a:gd name="T97" fmla="*/ 191585183 h 2683"/>
              <a:gd name="T98" fmla="*/ 328469957 w 3159"/>
              <a:gd name="T99" fmla="*/ 192641811 h 2683"/>
              <a:gd name="T100" fmla="*/ 330466108 w 3159"/>
              <a:gd name="T101" fmla="*/ 168811220 h 2683"/>
              <a:gd name="T102" fmla="*/ 305687204 w 3159"/>
              <a:gd name="T103" fmla="*/ 155428132 h 2683"/>
              <a:gd name="T104" fmla="*/ 316021430 w 3159"/>
              <a:gd name="T105" fmla="*/ 127371354 h 2683"/>
              <a:gd name="T106" fmla="*/ 311793807 w 3159"/>
              <a:gd name="T107" fmla="*/ 98375424 h 2683"/>
              <a:gd name="T108" fmla="*/ 342914635 w 3159"/>
              <a:gd name="T109" fmla="*/ 74544507 h 2683"/>
              <a:gd name="T110" fmla="*/ 370864337 w 3159"/>
              <a:gd name="T111" fmla="*/ 1056628 h 268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9" h="2683">
                <a:moveTo>
                  <a:pt x="3026" y="18"/>
                </a:moveTo>
                <a:lnTo>
                  <a:pt x="2973" y="53"/>
                </a:lnTo>
                <a:lnTo>
                  <a:pt x="2920" y="18"/>
                </a:lnTo>
                <a:lnTo>
                  <a:pt x="2858" y="0"/>
                </a:lnTo>
                <a:lnTo>
                  <a:pt x="2832" y="71"/>
                </a:lnTo>
                <a:lnTo>
                  <a:pt x="2761" y="35"/>
                </a:lnTo>
                <a:lnTo>
                  <a:pt x="2717" y="106"/>
                </a:lnTo>
                <a:lnTo>
                  <a:pt x="2664" y="194"/>
                </a:lnTo>
                <a:lnTo>
                  <a:pt x="2611" y="203"/>
                </a:lnTo>
                <a:lnTo>
                  <a:pt x="2558" y="185"/>
                </a:lnTo>
                <a:lnTo>
                  <a:pt x="2497" y="176"/>
                </a:lnTo>
                <a:lnTo>
                  <a:pt x="2523" y="247"/>
                </a:lnTo>
                <a:lnTo>
                  <a:pt x="2514" y="318"/>
                </a:lnTo>
                <a:lnTo>
                  <a:pt x="2514" y="397"/>
                </a:lnTo>
                <a:lnTo>
                  <a:pt x="2523" y="459"/>
                </a:lnTo>
                <a:lnTo>
                  <a:pt x="2479" y="503"/>
                </a:lnTo>
                <a:lnTo>
                  <a:pt x="2461" y="591"/>
                </a:lnTo>
                <a:lnTo>
                  <a:pt x="2435" y="644"/>
                </a:lnTo>
                <a:lnTo>
                  <a:pt x="2364" y="697"/>
                </a:lnTo>
                <a:lnTo>
                  <a:pt x="2302" y="679"/>
                </a:lnTo>
                <a:lnTo>
                  <a:pt x="2285" y="618"/>
                </a:lnTo>
                <a:lnTo>
                  <a:pt x="2241" y="556"/>
                </a:lnTo>
                <a:lnTo>
                  <a:pt x="2161" y="556"/>
                </a:lnTo>
                <a:lnTo>
                  <a:pt x="2170" y="626"/>
                </a:lnTo>
                <a:lnTo>
                  <a:pt x="2223" y="671"/>
                </a:lnTo>
                <a:lnTo>
                  <a:pt x="2232" y="750"/>
                </a:lnTo>
                <a:lnTo>
                  <a:pt x="2241" y="838"/>
                </a:lnTo>
                <a:lnTo>
                  <a:pt x="2223" y="900"/>
                </a:lnTo>
                <a:lnTo>
                  <a:pt x="2161" y="944"/>
                </a:lnTo>
                <a:lnTo>
                  <a:pt x="2100" y="1032"/>
                </a:lnTo>
                <a:lnTo>
                  <a:pt x="2012" y="1121"/>
                </a:lnTo>
                <a:lnTo>
                  <a:pt x="1942" y="1182"/>
                </a:lnTo>
                <a:lnTo>
                  <a:pt x="1889" y="1226"/>
                </a:lnTo>
                <a:lnTo>
                  <a:pt x="1809" y="1218"/>
                </a:lnTo>
                <a:lnTo>
                  <a:pt x="1668" y="1209"/>
                </a:lnTo>
                <a:lnTo>
                  <a:pt x="1659" y="1288"/>
                </a:lnTo>
                <a:lnTo>
                  <a:pt x="1606" y="1332"/>
                </a:lnTo>
                <a:lnTo>
                  <a:pt x="1545" y="1341"/>
                </a:lnTo>
                <a:lnTo>
                  <a:pt x="1509" y="1385"/>
                </a:lnTo>
                <a:lnTo>
                  <a:pt x="1500" y="1447"/>
                </a:lnTo>
                <a:lnTo>
                  <a:pt x="1395" y="1429"/>
                </a:lnTo>
                <a:lnTo>
                  <a:pt x="1359" y="1385"/>
                </a:lnTo>
                <a:lnTo>
                  <a:pt x="1430" y="1341"/>
                </a:lnTo>
                <a:lnTo>
                  <a:pt x="1500" y="1279"/>
                </a:lnTo>
                <a:lnTo>
                  <a:pt x="1483" y="1209"/>
                </a:lnTo>
                <a:lnTo>
                  <a:pt x="1447" y="1174"/>
                </a:lnTo>
                <a:lnTo>
                  <a:pt x="1377" y="1156"/>
                </a:lnTo>
                <a:lnTo>
                  <a:pt x="1297" y="1174"/>
                </a:lnTo>
                <a:lnTo>
                  <a:pt x="1236" y="1226"/>
                </a:lnTo>
                <a:lnTo>
                  <a:pt x="1209" y="1350"/>
                </a:lnTo>
                <a:lnTo>
                  <a:pt x="1209" y="1456"/>
                </a:lnTo>
                <a:lnTo>
                  <a:pt x="1183" y="1526"/>
                </a:lnTo>
                <a:lnTo>
                  <a:pt x="1130" y="1456"/>
                </a:lnTo>
                <a:lnTo>
                  <a:pt x="1059" y="1456"/>
                </a:lnTo>
                <a:lnTo>
                  <a:pt x="1006" y="1491"/>
                </a:lnTo>
                <a:lnTo>
                  <a:pt x="927" y="1526"/>
                </a:lnTo>
                <a:lnTo>
                  <a:pt x="856" y="1518"/>
                </a:lnTo>
                <a:lnTo>
                  <a:pt x="794" y="1500"/>
                </a:lnTo>
                <a:lnTo>
                  <a:pt x="759" y="1438"/>
                </a:lnTo>
                <a:lnTo>
                  <a:pt x="689" y="1429"/>
                </a:lnTo>
                <a:lnTo>
                  <a:pt x="627" y="1385"/>
                </a:lnTo>
                <a:lnTo>
                  <a:pt x="539" y="1341"/>
                </a:lnTo>
                <a:lnTo>
                  <a:pt x="503" y="1394"/>
                </a:lnTo>
                <a:lnTo>
                  <a:pt x="450" y="1368"/>
                </a:lnTo>
                <a:lnTo>
                  <a:pt x="468" y="1297"/>
                </a:lnTo>
                <a:lnTo>
                  <a:pt x="433" y="1262"/>
                </a:lnTo>
                <a:lnTo>
                  <a:pt x="441" y="1174"/>
                </a:lnTo>
                <a:lnTo>
                  <a:pt x="397" y="1129"/>
                </a:lnTo>
                <a:lnTo>
                  <a:pt x="336" y="1191"/>
                </a:lnTo>
                <a:lnTo>
                  <a:pt x="256" y="1182"/>
                </a:lnTo>
                <a:lnTo>
                  <a:pt x="186" y="1103"/>
                </a:lnTo>
                <a:lnTo>
                  <a:pt x="168" y="1024"/>
                </a:lnTo>
                <a:lnTo>
                  <a:pt x="88" y="971"/>
                </a:lnTo>
                <a:lnTo>
                  <a:pt x="27" y="1050"/>
                </a:lnTo>
                <a:lnTo>
                  <a:pt x="9" y="1103"/>
                </a:lnTo>
                <a:lnTo>
                  <a:pt x="44" y="1165"/>
                </a:lnTo>
                <a:lnTo>
                  <a:pt x="88" y="1174"/>
                </a:lnTo>
                <a:lnTo>
                  <a:pt x="88" y="1235"/>
                </a:lnTo>
                <a:lnTo>
                  <a:pt x="62" y="1279"/>
                </a:lnTo>
                <a:lnTo>
                  <a:pt x="35" y="1332"/>
                </a:lnTo>
                <a:lnTo>
                  <a:pt x="0" y="1385"/>
                </a:lnTo>
                <a:lnTo>
                  <a:pt x="9" y="1456"/>
                </a:lnTo>
                <a:lnTo>
                  <a:pt x="27" y="1526"/>
                </a:lnTo>
                <a:lnTo>
                  <a:pt x="88" y="1509"/>
                </a:lnTo>
                <a:lnTo>
                  <a:pt x="150" y="1482"/>
                </a:lnTo>
                <a:lnTo>
                  <a:pt x="203" y="1518"/>
                </a:lnTo>
                <a:lnTo>
                  <a:pt x="265" y="1500"/>
                </a:lnTo>
                <a:lnTo>
                  <a:pt x="309" y="1456"/>
                </a:lnTo>
                <a:lnTo>
                  <a:pt x="344" y="1438"/>
                </a:lnTo>
                <a:lnTo>
                  <a:pt x="380" y="1491"/>
                </a:lnTo>
                <a:lnTo>
                  <a:pt x="415" y="1588"/>
                </a:lnTo>
                <a:lnTo>
                  <a:pt x="371" y="1641"/>
                </a:lnTo>
                <a:lnTo>
                  <a:pt x="415" y="1712"/>
                </a:lnTo>
                <a:lnTo>
                  <a:pt x="459" y="1765"/>
                </a:lnTo>
                <a:lnTo>
                  <a:pt x="477" y="1809"/>
                </a:lnTo>
                <a:lnTo>
                  <a:pt x="539" y="1809"/>
                </a:lnTo>
                <a:lnTo>
                  <a:pt x="636" y="1835"/>
                </a:lnTo>
                <a:lnTo>
                  <a:pt x="653" y="1888"/>
                </a:lnTo>
                <a:lnTo>
                  <a:pt x="724" y="1924"/>
                </a:lnTo>
                <a:lnTo>
                  <a:pt x="803" y="1888"/>
                </a:lnTo>
                <a:lnTo>
                  <a:pt x="874" y="1826"/>
                </a:lnTo>
                <a:lnTo>
                  <a:pt x="892" y="1765"/>
                </a:lnTo>
                <a:lnTo>
                  <a:pt x="944" y="1747"/>
                </a:lnTo>
                <a:lnTo>
                  <a:pt x="980" y="1703"/>
                </a:lnTo>
                <a:lnTo>
                  <a:pt x="1015" y="1765"/>
                </a:lnTo>
                <a:lnTo>
                  <a:pt x="1077" y="1809"/>
                </a:lnTo>
                <a:lnTo>
                  <a:pt x="1200" y="1826"/>
                </a:lnTo>
                <a:lnTo>
                  <a:pt x="1227" y="1888"/>
                </a:lnTo>
                <a:lnTo>
                  <a:pt x="1227" y="1959"/>
                </a:lnTo>
                <a:lnTo>
                  <a:pt x="1271" y="2003"/>
                </a:lnTo>
                <a:lnTo>
                  <a:pt x="1342" y="2038"/>
                </a:lnTo>
                <a:lnTo>
                  <a:pt x="1350" y="2118"/>
                </a:lnTo>
                <a:lnTo>
                  <a:pt x="1395" y="2206"/>
                </a:lnTo>
                <a:lnTo>
                  <a:pt x="1412" y="2268"/>
                </a:lnTo>
                <a:lnTo>
                  <a:pt x="1377" y="2321"/>
                </a:lnTo>
                <a:lnTo>
                  <a:pt x="1333" y="2400"/>
                </a:lnTo>
                <a:lnTo>
                  <a:pt x="1386" y="2435"/>
                </a:lnTo>
                <a:lnTo>
                  <a:pt x="1483" y="2427"/>
                </a:lnTo>
                <a:lnTo>
                  <a:pt x="1527" y="2479"/>
                </a:lnTo>
                <a:lnTo>
                  <a:pt x="1527" y="2550"/>
                </a:lnTo>
                <a:lnTo>
                  <a:pt x="1597" y="2559"/>
                </a:lnTo>
                <a:lnTo>
                  <a:pt x="1624" y="2612"/>
                </a:lnTo>
                <a:lnTo>
                  <a:pt x="1695" y="2603"/>
                </a:lnTo>
                <a:lnTo>
                  <a:pt x="1748" y="2674"/>
                </a:lnTo>
                <a:lnTo>
                  <a:pt x="1862" y="2682"/>
                </a:lnTo>
                <a:lnTo>
                  <a:pt x="1915" y="2612"/>
                </a:lnTo>
                <a:lnTo>
                  <a:pt x="1889" y="2541"/>
                </a:lnTo>
                <a:lnTo>
                  <a:pt x="1933" y="2462"/>
                </a:lnTo>
                <a:lnTo>
                  <a:pt x="1915" y="2374"/>
                </a:lnTo>
                <a:lnTo>
                  <a:pt x="1933" y="2329"/>
                </a:lnTo>
                <a:lnTo>
                  <a:pt x="1995" y="2312"/>
                </a:lnTo>
                <a:lnTo>
                  <a:pt x="2056" y="2259"/>
                </a:lnTo>
                <a:lnTo>
                  <a:pt x="2091" y="2188"/>
                </a:lnTo>
                <a:lnTo>
                  <a:pt x="2039" y="2153"/>
                </a:lnTo>
                <a:lnTo>
                  <a:pt x="2056" y="2091"/>
                </a:lnTo>
                <a:lnTo>
                  <a:pt x="2039" y="2021"/>
                </a:lnTo>
                <a:lnTo>
                  <a:pt x="2082" y="1985"/>
                </a:lnTo>
                <a:lnTo>
                  <a:pt x="2135" y="1932"/>
                </a:lnTo>
                <a:lnTo>
                  <a:pt x="2179" y="1897"/>
                </a:lnTo>
                <a:lnTo>
                  <a:pt x="2250" y="1924"/>
                </a:lnTo>
                <a:lnTo>
                  <a:pt x="2320" y="1950"/>
                </a:lnTo>
                <a:lnTo>
                  <a:pt x="2400" y="1924"/>
                </a:lnTo>
                <a:lnTo>
                  <a:pt x="2479" y="1879"/>
                </a:lnTo>
                <a:lnTo>
                  <a:pt x="2523" y="1809"/>
                </a:lnTo>
                <a:lnTo>
                  <a:pt x="2576" y="1756"/>
                </a:lnTo>
                <a:lnTo>
                  <a:pt x="2603" y="1712"/>
                </a:lnTo>
                <a:lnTo>
                  <a:pt x="2673" y="1632"/>
                </a:lnTo>
                <a:lnTo>
                  <a:pt x="2717" y="1694"/>
                </a:lnTo>
                <a:lnTo>
                  <a:pt x="2797" y="1712"/>
                </a:lnTo>
                <a:lnTo>
                  <a:pt x="2797" y="1641"/>
                </a:lnTo>
                <a:lnTo>
                  <a:pt x="2788" y="1562"/>
                </a:lnTo>
                <a:lnTo>
                  <a:pt x="2850" y="1518"/>
                </a:lnTo>
                <a:lnTo>
                  <a:pt x="2814" y="1438"/>
                </a:lnTo>
                <a:lnTo>
                  <a:pt x="2779" y="1403"/>
                </a:lnTo>
                <a:lnTo>
                  <a:pt x="2691" y="1368"/>
                </a:lnTo>
                <a:lnTo>
                  <a:pt x="2603" y="1324"/>
                </a:lnTo>
                <a:lnTo>
                  <a:pt x="2647" y="1271"/>
                </a:lnTo>
                <a:lnTo>
                  <a:pt x="2691" y="1165"/>
                </a:lnTo>
                <a:lnTo>
                  <a:pt x="2691" y="1085"/>
                </a:lnTo>
                <a:lnTo>
                  <a:pt x="2655" y="1015"/>
                </a:lnTo>
                <a:lnTo>
                  <a:pt x="2638" y="926"/>
                </a:lnTo>
                <a:lnTo>
                  <a:pt x="2655" y="838"/>
                </a:lnTo>
                <a:lnTo>
                  <a:pt x="2726" y="768"/>
                </a:lnTo>
                <a:lnTo>
                  <a:pt x="2832" y="697"/>
                </a:lnTo>
                <a:lnTo>
                  <a:pt x="2920" y="635"/>
                </a:lnTo>
                <a:lnTo>
                  <a:pt x="2964" y="556"/>
                </a:lnTo>
                <a:lnTo>
                  <a:pt x="2956" y="468"/>
                </a:lnTo>
                <a:lnTo>
                  <a:pt x="3158" y="9"/>
                </a:lnTo>
                <a:lnTo>
                  <a:pt x="3097" y="18"/>
                </a:lnTo>
                <a:lnTo>
                  <a:pt x="3026" y="18"/>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26</a:t>
            </a:r>
          </a:p>
        </p:txBody>
      </p:sp>
      <p:sp>
        <p:nvSpPr>
          <p:cNvPr id="7189" name="Freeform 20">
            <a:extLst>
              <a:ext uri="{FF2B5EF4-FFF2-40B4-BE49-F238E27FC236}">
                <a16:creationId xmlns:a16="http://schemas.microsoft.com/office/drawing/2014/main" id="{1BBE4EB5-C2F8-47F7-BE8E-7A601F31CC33}"/>
              </a:ext>
            </a:extLst>
          </p:cNvPr>
          <p:cNvSpPr>
            <a:spLocks/>
          </p:cNvSpPr>
          <p:nvPr/>
        </p:nvSpPr>
        <p:spPr bwMode="auto">
          <a:xfrm>
            <a:off x="3219450" y="3128963"/>
            <a:ext cx="603250" cy="860425"/>
          </a:xfrm>
          <a:custGeom>
            <a:avLst/>
            <a:gdLst>
              <a:gd name="T0" fmla="*/ 217289024 w 1846"/>
              <a:gd name="T1" fmla="*/ 180789952 h 2631"/>
              <a:gd name="T2" fmla="*/ 211046895 w 1846"/>
              <a:gd name="T3" fmla="*/ 164193979 h 2631"/>
              <a:gd name="T4" fmla="*/ 217289024 w 1846"/>
              <a:gd name="T5" fmla="*/ 148539699 h 2631"/>
              <a:gd name="T6" fmla="*/ 206807360 w 1846"/>
              <a:gd name="T7" fmla="*/ 136063393 h 2631"/>
              <a:gd name="T8" fmla="*/ 193381129 w 1846"/>
              <a:gd name="T9" fmla="*/ 143360707 h 2631"/>
              <a:gd name="T10" fmla="*/ 179837560 w 1846"/>
              <a:gd name="T11" fmla="*/ 136063393 h 2631"/>
              <a:gd name="T12" fmla="*/ 165233699 w 1846"/>
              <a:gd name="T13" fmla="*/ 121586068 h 2631"/>
              <a:gd name="T14" fmla="*/ 170533527 w 1846"/>
              <a:gd name="T15" fmla="*/ 101812121 h 2631"/>
              <a:gd name="T16" fmla="*/ 169473561 w 1846"/>
              <a:gd name="T17" fmla="*/ 88276164 h 2631"/>
              <a:gd name="T18" fmla="*/ 171475827 w 1846"/>
              <a:gd name="T19" fmla="*/ 70621193 h 2631"/>
              <a:gd name="T20" fmla="*/ 172535793 w 1846"/>
              <a:gd name="T21" fmla="*/ 54025219 h 2631"/>
              <a:gd name="T22" fmla="*/ 179837560 w 1846"/>
              <a:gd name="T23" fmla="*/ 41548586 h 2631"/>
              <a:gd name="T24" fmla="*/ 181957491 w 1846"/>
              <a:gd name="T25" fmla="*/ 28130586 h 2631"/>
              <a:gd name="T26" fmla="*/ 177717629 w 1846"/>
              <a:gd name="T27" fmla="*/ 14594955 h 2631"/>
              <a:gd name="T28" fmla="*/ 174655397 w 1846"/>
              <a:gd name="T29" fmla="*/ 0 h 2631"/>
              <a:gd name="T30" fmla="*/ 156989631 w 1846"/>
              <a:gd name="T31" fmla="*/ 2118649 h 2631"/>
              <a:gd name="T32" fmla="*/ 136144295 w 1846"/>
              <a:gd name="T33" fmla="*/ 4237298 h 2631"/>
              <a:gd name="T34" fmla="*/ 123660364 w 1846"/>
              <a:gd name="T35" fmla="*/ 17655298 h 2631"/>
              <a:gd name="T36" fmla="*/ 109174495 w 1846"/>
              <a:gd name="T37" fmla="*/ 23893615 h 2631"/>
              <a:gd name="T38" fmla="*/ 93510668 w 1846"/>
              <a:gd name="T39" fmla="*/ 29189910 h 2631"/>
              <a:gd name="T40" fmla="*/ 95630599 w 1846"/>
              <a:gd name="T41" fmla="*/ 47786902 h 2631"/>
              <a:gd name="T42" fmla="*/ 96690565 w 1846"/>
              <a:gd name="T43" fmla="*/ 60263209 h 2631"/>
              <a:gd name="T44" fmla="*/ 89388797 w 1846"/>
              <a:gd name="T45" fmla="*/ 74858164 h 2631"/>
              <a:gd name="T46" fmla="*/ 92568694 w 1846"/>
              <a:gd name="T47" fmla="*/ 85216148 h 2631"/>
              <a:gd name="T48" fmla="*/ 80084764 w 1846"/>
              <a:gd name="T49" fmla="*/ 95573805 h 2631"/>
              <a:gd name="T50" fmla="*/ 64421264 w 1846"/>
              <a:gd name="T51" fmla="*/ 111228084 h 2631"/>
              <a:gd name="T52" fmla="*/ 63478963 w 1846"/>
              <a:gd name="T53" fmla="*/ 126764734 h 2631"/>
              <a:gd name="T54" fmla="*/ 50995033 w 1846"/>
              <a:gd name="T55" fmla="*/ 149599024 h 2631"/>
              <a:gd name="T56" fmla="*/ 46755497 w 1846"/>
              <a:gd name="T57" fmla="*/ 165135673 h 2631"/>
              <a:gd name="T58" fmla="*/ 46755497 w 1846"/>
              <a:gd name="T59" fmla="*/ 176552655 h 2631"/>
              <a:gd name="T60" fmla="*/ 31209662 w 1846"/>
              <a:gd name="T61" fmla="*/ 183850296 h 2631"/>
              <a:gd name="T62" fmla="*/ 20845663 w 1846"/>
              <a:gd name="T63" fmla="*/ 202564591 h 2631"/>
              <a:gd name="T64" fmla="*/ 12483930 w 1846"/>
              <a:gd name="T65" fmla="*/ 222338538 h 2631"/>
              <a:gd name="T66" fmla="*/ 9421698 w 1846"/>
              <a:gd name="T67" fmla="*/ 243054180 h 2631"/>
              <a:gd name="T68" fmla="*/ 6241802 w 1846"/>
              <a:gd name="T69" fmla="*/ 263887451 h 2631"/>
              <a:gd name="T70" fmla="*/ 0 w 1846"/>
              <a:gd name="T71" fmla="*/ 280483425 h 2631"/>
              <a:gd name="T72" fmla="*/ 2119931 w 1846"/>
              <a:gd name="T73" fmla="*/ 299197721 h 2631"/>
              <a:gd name="T74" fmla="*/ 18725732 w 1846"/>
              <a:gd name="T75" fmla="*/ 309555705 h 2631"/>
              <a:gd name="T76" fmla="*/ 33329266 w 1846"/>
              <a:gd name="T77" fmla="*/ 302258064 h 2631"/>
              <a:gd name="T78" fmla="*/ 45813197 w 1846"/>
              <a:gd name="T79" fmla="*/ 300257045 h 2631"/>
              <a:gd name="T80" fmla="*/ 59239101 w 1846"/>
              <a:gd name="T81" fmla="*/ 288722433 h 2631"/>
              <a:gd name="T82" fmla="*/ 71723031 w 1846"/>
              <a:gd name="T83" fmla="*/ 281542749 h 2631"/>
              <a:gd name="T84" fmla="*/ 76904867 w 1846"/>
              <a:gd name="T85" fmla="*/ 268006792 h 2631"/>
              <a:gd name="T86" fmla="*/ 93510668 w 1846"/>
              <a:gd name="T87" fmla="*/ 255530486 h 2631"/>
              <a:gd name="T88" fmla="*/ 111294426 w 1846"/>
              <a:gd name="T89" fmla="*/ 252470143 h 2631"/>
              <a:gd name="T90" fmla="*/ 122718064 w 1846"/>
              <a:gd name="T91" fmla="*/ 251410818 h 2631"/>
              <a:gd name="T92" fmla="*/ 142386096 w 1846"/>
              <a:gd name="T93" fmla="*/ 246232153 h 2631"/>
              <a:gd name="T94" fmla="*/ 142386096 w 1846"/>
              <a:gd name="T95" fmla="*/ 256589810 h 2631"/>
              <a:gd name="T96" fmla="*/ 146625959 w 1846"/>
              <a:gd name="T97" fmla="*/ 266947468 h 2631"/>
              <a:gd name="T98" fmla="*/ 168413595 w 1846"/>
              <a:gd name="T99" fmla="*/ 262828127 h 2631"/>
              <a:gd name="T100" fmla="*/ 177717629 w 1846"/>
              <a:gd name="T101" fmla="*/ 248233172 h 2631"/>
              <a:gd name="T102" fmla="*/ 182899465 w 1846"/>
              <a:gd name="T103" fmla="*/ 233755847 h 2631"/>
              <a:gd name="T104" fmla="*/ 188199293 w 1846"/>
              <a:gd name="T105" fmla="*/ 220219890 h 2631"/>
              <a:gd name="T106" fmla="*/ 201625197 w 1846"/>
              <a:gd name="T107" fmla="*/ 208802908 h 2631"/>
              <a:gd name="T108" fmla="*/ 211046895 w 1846"/>
              <a:gd name="T109" fmla="*/ 194207953 h 26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46" h="2631">
                <a:moveTo>
                  <a:pt x="1792" y="1650"/>
                </a:moveTo>
                <a:lnTo>
                  <a:pt x="1845" y="1536"/>
                </a:lnTo>
                <a:lnTo>
                  <a:pt x="1809" y="1474"/>
                </a:lnTo>
                <a:lnTo>
                  <a:pt x="1792" y="1395"/>
                </a:lnTo>
                <a:lnTo>
                  <a:pt x="1845" y="1342"/>
                </a:lnTo>
                <a:lnTo>
                  <a:pt x="1845" y="1262"/>
                </a:lnTo>
                <a:lnTo>
                  <a:pt x="1809" y="1209"/>
                </a:lnTo>
                <a:lnTo>
                  <a:pt x="1756" y="1156"/>
                </a:lnTo>
                <a:lnTo>
                  <a:pt x="1703" y="1183"/>
                </a:lnTo>
                <a:lnTo>
                  <a:pt x="1642" y="1218"/>
                </a:lnTo>
                <a:lnTo>
                  <a:pt x="1571" y="1209"/>
                </a:lnTo>
                <a:lnTo>
                  <a:pt x="1527" y="1156"/>
                </a:lnTo>
                <a:lnTo>
                  <a:pt x="1456" y="1139"/>
                </a:lnTo>
                <a:lnTo>
                  <a:pt x="1403" y="1033"/>
                </a:lnTo>
                <a:lnTo>
                  <a:pt x="1430" y="962"/>
                </a:lnTo>
                <a:lnTo>
                  <a:pt x="1448" y="865"/>
                </a:lnTo>
                <a:lnTo>
                  <a:pt x="1439" y="830"/>
                </a:lnTo>
                <a:lnTo>
                  <a:pt x="1439" y="750"/>
                </a:lnTo>
                <a:lnTo>
                  <a:pt x="1439" y="671"/>
                </a:lnTo>
                <a:lnTo>
                  <a:pt x="1456" y="600"/>
                </a:lnTo>
                <a:lnTo>
                  <a:pt x="1483" y="521"/>
                </a:lnTo>
                <a:lnTo>
                  <a:pt x="1465" y="459"/>
                </a:lnTo>
                <a:lnTo>
                  <a:pt x="1483" y="398"/>
                </a:lnTo>
                <a:lnTo>
                  <a:pt x="1527" y="353"/>
                </a:lnTo>
                <a:lnTo>
                  <a:pt x="1509" y="283"/>
                </a:lnTo>
                <a:lnTo>
                  <a:pt x="1545" y="239"/>
                </a:lnTo>
                <a:lnTo>
                  <a:pt x="1518" y="186"/>
                </a:lnTo>
                <a:lnTo>
                  <a:pt x="1509" y="124"/>
                </a:lnTo>
                <a:lnTo>
                  <a:pt x="1509" y="45"/>
                </a:lnTo>
                <a:lnTo>
                  <a:pt x="1483" y="0"/>
                </a:lnTo>
                <a:lnTo>
                  <a:pt x="1448" y="18"/>
                </a:lnTo>
                <a:lnTo>
                  <a:pt x="1333" y="18"/>
                </a:lnTo>
                <a:lnTo>
                  <a:pt x="1227" y="9"/>
                </a:lnTo>
                <a:lnTo>
                  <a:pt x="1156" y="36"/>
                </a:lnTo>
                <a:lnTo>
                  <a:pt x="1112" y="80"/>
                </a:lnTo>
                <a:lnTo>
                  <a:pt x="1050" y="150"/>
                </a:lnTo>
                <a:lnTo>
                  <a:pt x="971" y="168"/>
                </a:lnTo>
                <a:lnTo>
                  <a:pt x="927" y="203"/>
                </a:lnTo>
                <a:lnTo>
                  <a:pt x="839" y="203"/>
                </a:lnTo>
                <a:lnTo>
                  <a:pt x="794" y="248"/>
                </a:lnTo>
                <a:lnTo>
                  <a:pt x="830" y="336"/>
                </a:lnTo>
                <a:lnTo>
                  <a:pt x="812" y="406"/>
                </a:lnTo>
                <a:lnTo>
                  <a:pt x="812" y="459"/>
                </a:lnTo>
                <a:lnTo>
                  <a:pt x="821" y="512"/>
                </a:lnTo>
                <a:lnTo>
                  <a:pt x="759" y="556"/>
                </a:lnTo>
                <a:lnTo>
                  <a:pt x="759" y="636"/>
                </a:lnTo>
                <a:lnTo>
                  <a:pt x="733" y="680"/>
                </a:lnTo>
                <a:lnTo>
                  <a:pt x="786" y="724"/>
                </a:lnTo>
                <a:lnTo>
                  <a:pt x="750" y="777"/>
                </a:lnTo>
                <a:lnTo>
                  <a:pt x="680" y="812"/>
                </a:lnTo>
                <a:lnTo>
                  <a:pt x="609" y="883"/>
                </a:lnTo>
                <a:lnTo>
                  <a:pt x="547" y="945"/>
                </a:lnTo>
                <a:lnTo>
                  <a:pt x="530" y="1015"/>
                </a:lnTo>
                <a:lnTo>
                  <a:pt x="539" y="1077"/>
                </a:lnTo>
                <a:lnTo>
                  <a:pt x="486" y="1174"/>
                </a:lnTo>
                <a:lnTo>
                  <a:pt x="433" y="1271"/>
                </a:lnTo>
                <a:lnTo>
                  <a:pt x="406" y="1333"/>
                </a:lnTo>
                <a:lnTo>
                  <a:pt x="397" y="1403"/>
                </a:lnTo>
                <a:lnTo>
                  <a:pt x="424" y="1448"/>
                </a:lnTo>
                <a:lnTo>
                  <a:pt x="397" y="1500"/>
                </a:lnTo>
                <a:lnTo>
                  <a:pt x="353" y="1545"/>
                </a:lnTo>
                <a:lnTo>
                  <a:pt x="265" y="1562"/>
                </a:lnTo>
                <a:lnTo>
                  <a:pt x="194" y="1624"/>
                </a:lnTo>
                <a:lnTo>
                  <a:pt x="177" y="1721"/>
                </a:lnTo>
                <a:lnTo>
                  <a:pt x="150" y="1827"/>
                </a:lnTo>
                <a:lnTo>
                  <a:pt x="106" y="1889"/>
                </a:lnTo>
                <a:lnTo>
                  <a:pt x="115" y="1977"/>
                </a:lnTo>
                <a:lnTo>
                  <a:pt x="80" y="2065"/>
                </a:lnTo>
                <a:lnTo>
                  <a:pt x="71" y="2153"/>
                </a:lnTo>
                <a:lnTo>
                  <a:pt x="53" y="2242"/>
                </a:lnTo>
                <a:lnTo>
                  <a:pt x="18" y="2312"/>
                </a:lnTo>
                <a:lnTo>
                  <a:pt x="0" y="2383"/>
                </a:lnTo>
                <a:lnTo>
                  <a:pt x="9" y="2480"/>
                </a:lnTo>
                <a:lnTo>
                  <a:pt x="18" y="2542"/>
                </a:lnTo>
                <a:lnTo>
                  <a:pt x="62" y="2603"/>
                </a:lnTo>
                <a:lnTo>
                  <a:pt x="159" y="2630"/>
                </a:lnTo>
                <a:lnTo>
                  <a:pt x="247" y="2621"/>
                </a:lnTo>
                <a:lnTo>
                  <a:pt x="283" y="2568"/>
                </a:lnTo>
                <a:lnTo>
                  <a:pt x="327" y="2533"/>
                </a:lnTo>
                <a:lnTo>
                  <a:pt x="389" y="2551"/>
                </a:lnTo>
                <a:lnTo>
                  <a:pt x="433" y="2480"/>
                </a:lnTo>
                <a:lnTo>
                  <a:pt x="503" y="2453"/>
                </a:lnTo>
                <a:lnTo>
                  <a:pt x="592" y="2436"/>
                </a:lnTo>
                <a:lnTo>
                  <a:pt x="609" y="2392"/>
                </a:lnTo>
                <a:lnTo>
                  <a:pt x="592" y="2330"/>
                </a:lnTo>
                <a:lnTo>
                  <a:pt x="653" y="2277"/>
                </a:lnTo>
                <a:lnTo>
                  <a:pt x="724" y="2233"/>
                </a:lnTo>
                <a:lnTo>
                  <a:pt x="794" y="2171"/>
                </a:lnTo>
                <a:lnTo>
                  <a:pt x="847" y="2136"/>
                </a:lnTo>
                <a:lnTo>
                  <a:pt x="945" y="2145"/>
                </a:lnTo>
                <a:lnTo>
                  <a:pt x="989" y="2189"/>
                </a:lnTo>
                <a:lnTo>
                  <a:pt x="1042" y="2136"/>
                </a:lnTo>
                <a:lnTo>
                  <a:pt x="1130" y="2100"/>
                </a:lnTo>
                <a:lnTo>
                  <a:pt x="1209" y="2092"/>
                </a:lnTo>
                <a:lnTo>
                  <a:pt x="1262" y="2145"/>
                </a:lnTo>
                <a:lnTo>
                  <a:pt x="1209" y="2180"/>
                </a:lnTo>
                <a:lnTo>
                  <a:pt x="1183" y="2233"/>
                </a:lnTo>
                <a:lnTo>
                  <a:pt x="1245" y="2268"/>
                </a:lnTo>
                <a:lnTo>
                  <a:pt x="1359" y="2268"/>
                </a:lnTo>
                <a:lnTo>
                  <a:pt x="1430" y="2233"/>
                </a:lnTo>
                <a:lnTo>
                  <a:pt x="1465" y="2180"/>
                </a:lnTo>
                <a:lnTo>
                  <a:pt x="1509" y="2109"/>
                </a:lnTo>
                <a:lnTo>
                  <a:pt x="1553" y="2048"/>
                </a:lnTo>
                <a:lnTo>
                  <a:pt x="1553" y="1986"/>
                </a:lnTo>
                <a:lnTo>
                  <a:pt x="1580" y="1942"/>
                </a:lnTo>
                <a:lnTo>
                  <a:pt x="1598" y="1871"/>
                </a:lnTo>
                <a:lnTo>
                  <a:pt x="1650" y="1827"/>
                </a:lnTo>
                <a:lnTo>
                  <a:pt x="1712" y="1774"/>
                </a:lnTo>
                <a:lnTo>
                  <a:pt x="1783" y="1712"/>
                </a:lnTo>
                <a:lnTo>
                  <a:pt x="1792" y="1650"/>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96</a:t>
            </a:r>
          </a:p>
        </p:txBody>
      </p:sp>
      <p:sp>
        <p:nvSpPr>
          <p:cNvPr id="7190" name="Freeform 21">
            <a:extLst>
              <a:ext uri="{FF2B5EF4-FFF2-40B4-BE49-F238E27FC236}">
                <a16:creationId xmlns:a16="http://schemas.microsoft.com/office/drawing/2014/main" id="{7078D3EC-EB2B-4831-90C8-AC4FCCB66EBF}"/>
              </a:ext>
            </a:extLst>
          </p:cNvPr>
          <p:cNvSpPr>
            <a:spLocks/>
          </p:cNvSpPr>
          <p:nvPr/>
        </p:nvSpPr>
        <p:spPr bwMode="auto">
          <a:xfrm>
            <a:off x="4362450" y="2711450"/>
            <a:ext cx="1255713" cy="766763"/>
          </a:xfrm>
          <a:custGeom>
            <a:avLst/>
            <a:gdLst>
              <a:gd name="T0" fmla="*/ 5167970 w 3847"/>
              <a:gd name="T1" fmla="*/ 200912637 h 2348"/>
              <a:gd name="T2" fmla="*/ 12450066 w 3847"/>
              <a:gd name="T3" fmla="*/ 183309110 h 2348"/>
              <a:gd name="T4" fmla="*/ 17618036 w 3847"/>
              <a:gd name="T5" fmla="*/ 164649777 h 2348"/>
              <a:gd name="T6" fmla="*/ 22668500 w 3847"/>
              <a:gd name="T7" fmla="*/ 144933984 h 2348"/>
              <a:gd name="T8" fmla="*/ 42400661 w 3847"/>
              <a:gd name="T9" fmla="*/ 137775312 h 2348"/>
              <a:gd name="T10" fmla="*/ 69297412 w 3847"/>
              <a:gd name="T11" fmla="*/ 132494319 h 2348"/>
              <a:gd name="T12" fmla="*/ 83861602 w 3847"/>
              <a:gd name="T13" fmla="*/ 112895983 h 2348"/>
              <a:gd name="T14" fmla="*/ 106647608 w 3847"/>
              <a:gd name="T15" fmla="*/ 112895983 h 2348"/>
              <a:gd name="T16" fmla="*/ 112872478 w 3847"/>
              <a:gd name="T17" fmla="*/ 90128920 h 2348"/>
              <a:gd name="T18" fmla="*/ 94197543 w 3847"/>
              <a:gd name="T19" fmla="*/ 72525720 h 2348"/>
              <a:gd name="T20" fmla="*/ 94197543 w 3847"/>
              <a:gd name="T21" fmla="*/ 48702525 h 2348"/>
              <a:gd name="T22" fmla="*/ 87972347 w 3847"/>
              <a:gd name="T23" fmla="*/ 20654470 h 2348"/>
              <a:gd name="T24" fmla="*/ 107587002 w 3847"/>
              <a:gd name="T25" fmla="*/ 28986731 h 2348"/>
              <a:gd name="T26" fmla="*/ 123208418 w 3847"/>
              <a:gd name="T27" fmla="*/ 39314129 h 2348"/>
              <a:gd name="T28" fmla="*/ 151162395 w 3847"/>
              <a:gd name="T29" fmla="*/ 25935462 h 2348"/>
              <a:gd name="T30" fmla="*/ 177119425 w 3847"/>
              <a:gd name="T31" fmla="*/ 20654470 h 2348"/>
              <a:gd name="T32" fmla="*/ 205073401 w 3847"/>
              <a:gd name="T33" fmla="*/ 19715793 h 2348"/>
              <a:gd name="T34" fmla="*/ 236198402 w 3847"/>
              <a:gd name="T35" fmla="*/ 15490934 h 2348"/>
              <a:gd name="T36" fmla="*/ 268263123 w 3847"/>
              <a:gd name="T37" fmla="*/ 13495798 h 2348"/>
              <a:gd name="T38" fmla="*/ 300445349 w 3847"/>
              <a:gd name="T39" fmla="*/ 13495798 h 2348"/>
              <a:gd name="T40" fmla="*/ 339792165 w 3847"/>
              <a:gd name="T41" fmla="*/ 10327398 h 2348"/>
              <a:gd name="T42" fmla="*/ 371974392 w 3847"/>
              <a:gd name="T43" fmla="*/ 0 h 2348"/>
              <a:gd name="T44" fmla="*/ 411321208 w 3847"/>
              <a:gd name="T45" fmla="*/ 9270938 h 2348"/>
              <a:gd name="T46" fmla="*/ 429996143 w 3847"/>
              <a:gd name="T47" fmla="*/ 21710603 h 2348"/>
              <a:gd name="T48" fmla="*/ 451724923 w 3847"/>
              <a:gd name="T49" fmla="*/ 30042865 h 2348"/>
              <a:gd name="T50" fmla="*/ 441388983 w 3847"/>
              <a:gd name="T51" fmla="*/ 47646391 h 2348"/>
              <a:gd name="T52" fmla="*/ 426942298 w 3847"/>
              <a:gd name="T53" fmla="*/ 63137325 h 2348"/>
              <a:gd name="T54" fmla="*/ 418603303 w 3847"/>
              <a:gd name="T55" fmla="*/ 80740525 h 2348"/>
              <a:gd name="T56" fmla="*/ 398871142 w 3847"/>
              <a:gd name="T57" fmla="*/ 92124056 h 2348"/>
              <a:gd name="T58" fmla="*/ 365749196 w 3847"/>
              <a:gd name="T59" fmla="*/ 103507588 h 2348"/>
              <a:gd name="T60" fmla="*/ 336738320 w 3847"/>
              <a:gd name="T61" fmla="*/ 122166921 h 2348"/>
              <a:gd name="T62" fmla="*/ 317006159 w 3847"/>
              <a:gd name="T63" fmla="*/ 144933984 h 2348"/>
              <a:gd name="T64" fmla="*/ 294220153 w 3847"/>
              <a:gd name="T65" fmla="*/ 169813312 h 2348"/>
              <a:gd name="T66" fmla="*/ 273431093 w 3847"/>
              <a:gd name="T67" fmla="*/ 188472972 h 2348"/>
              <a:gd name="T68" fmla="*/ 239252247 w 3847"/>
              <a:gd name="T69" fmla="*/ 207132306 h 2348"/>
              <a:gd name="T70" fmla="*/ 205073401 w 3847"/>
              <a:gd name="T71" fmla="*/ 225791966 h 2348"/>
              <a:gd name="T72" fmla="*/ 160558615 w 3847"/>
              <a:gd name="T73" fmla="*/ 257829966 h 2348"/>
              <a:gd name="T74" fmla="*/ 133544359 w 3847"/>
              <a:gd name="T75" fmla="*/ 252666431 h 2348"/>
              <a:gd name="T76" fmla="*/ 100422412 w 3847"/>
              <a:gd name="T77" fmla="*/ 269213498 h 2348"/>
              <a:gd name="T78" fmla="*/ 76579507 w 3847"/>
              <a:gd name="T79" fmla="*/ 266162228 h 2348"/>
              <a:gd name="T80" fmla="*/ 51679376 w 3847"/>
              <a:gd name="T81" fmla="*/ 275433167 h 2348"/>
              <a:gd name="T82" fmla="*/ 28893370 w 3847"/>
              <a:gd name="T83" fmla="*/ 250553838 h 2348"/>
              <a:gd name="T84" fmla="*/ 3053845 w 3847"/>
              <a:gd name="T85" fmla="*/ 218515837 h 23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847" h="2348">
                <a:moveTo>
                  <a:pt x="26" y="1862"/>
                </a:moveTo>
                <a:lnTo>
                  <a:pt x="0" y="1791"/>
                </a:lnTo>
                <a:lnTo>
                  <a:pt x="44" y="1712"/>
                </a:lnTo>
                <a:lnTo>
                  <a:pt x="26" y="1624"/>
                </a:lnTo>
                <a:lnTo>
                  <a:pt x="44" y="1579"/>
                </a:lnTo>
                <a:lnTo>
                  <a:pt x="106" y="1562"/>
                </a:lnTo>
                <a:lnTo>
                  <a:pt x="167" y="1509"/>
                </a:lnTo>
                <a:lnTo>
                  <a:pt x="202" y="1438"/>
                </a:lnTo>
                <a:lnTo>
                  <a:pt x="150" y="1403"/>
                </a:lnTo>
                <a:lnTo>
                  <a:pt x="167" y="1341"/>
                </a:lnTo>
                <a:lnTo>
                  <a:pt x="150" y="1271"/>
                </a:lnTo>
                <a:lnTo>
                  <a:pt x="193" y="1235"/>
                </a:lnTo>
                <a:lnTo>
                  <a:pt x="246" y="1182"/>
                </a:lnTo>
                <a:lnTo>
                  <a:pt x="290" y="1147"/>
                </a:lnTo>
                <a:lnTo>
                  <a:pt x="361" y="1174"/>
                </a:lnTo>
                <a:lnTo>
                  <a:pt x="431" y="1200"/>
                </a:lnTo>
                <a:lnTo>
                  <a:pt x="511" y="1174"/>
                </a:lnTo>
                <a:lnTo>
                  <a:pt x="590" y="1129"/>
                </a:lnTo>
                <a:lnTo>
                  <a:pt x="634" y="1059"/>
                </a:lnTo>
                <a:lnTo>
                  <a:pt x="687" y="1006"/>
                </a:lnTo>
                <a:lnTo>
                  <a:pt x="714" y="962"/>
                </a:lnTo>
                <a:lnTo>
                  <a:pt x="784" y="882"/>
                </a:lnTo>
                <a:lnTo>
                  <a:pt x="828" y="944"/>
                </a:lnTo>
                <a:lnTo>
                  <a:pt x="908" y="962"/>
                </a:lnTo>
                <a:lnTo>
                  <a:pt x="908" y="891"/>
                </a:lnTo>
                <a:lnTo>
                  <a:pt x="899" y="812"/>
                </a:lnTo>
                <a:lnTo>
                  <a:pt x="961" y="768"/>
                </a:lnTo>
                <a:lnTo>
                  <a:pt x="925" y="688"/>
                </a:lnTo>
                <a:lnTo>
                  <a:pt x="890" y="653"/>
                </a:lnTo>
                <a:lnTo>
                  <a:pt x="802" y="618"/>
                </a:lnTo>
                <a:lnTo>
                  <a:pt x="714" y="574"/>
                </a:lnTo>
                <a:lnTo>
                  <a:pt x="758" y="521"/>
                </a:lnTo>
                <a:lnTo>
                  <a:pt x="802" y="415"/>
                </a:lnTo>
                <a:lnTo>
                  <a:pt x="802" y="335"/>
                </a:lnTo>
                <a:lnTo>
                  <a:pt x="766" y="265"/>
                </a:lnTo>
                <a:lnTo>
                  <a:pt x="749" y="176"/>
                </a:lnTo>
                <a:lnTo>
                  <a:pt x="837" y="168"/>
                </a:lnTo>
                <a:lnTo>
                  <a:pt x="899" y="185"/>
                </a:lnTo>
                <a:lnTo>
                  <a:pt x="916" y="247"/>
                </a:lnTo>
                <a:lnTo>
                  <a:pt x="952" y="300"/>
                </a:lnTo>
                <a:lnTo>
                  <a:pt x="1005" y="291"/>
                </a:lnTo>
                <a:lnTo>
                  <a:pt x="1049" y="335"/>
                </a:lnTo>
                <a:lnTo>
                  <a:pt x="1128" y="291"/>
                </a:lnTo>
                <a:lnTo>
                  <a:pt x="1217" y="247"/>
                </a:lnTo>
                <a:lnTo>
                  <a:pt x="1287" y="221"/>
                </a:lnTo>
                <a:lnTo>
                  <a:pt x="1402" y="221"/>
                </a:lnTo>
                <a:lnTo>
                  <a:pt x="1428" y="176"/>
                </a:lnTo>
                <a:lnTo>
                  <a:pt x="1508" y="176"/>
                </a:lnTo>
                <a:lnTo>
                  <a:pt x="1578" y="141"/>
                </a:lnTo>
                <a:lnTo>
                  <a:pt x="1684" y="141"/>
                </a:lnTo>
                <a:lnTo>
                  <a:pt x="1746" y="168"/>
                </a:lnTo>
                <a:lnTo>
                  <a:pt x="1861" y="168"/>
                </a:lnTo>
                <a:lnTo>
                  <a:pt x="1923" y="124"/>
                </a:lnTo>
                <a:lnTo>
                  <a:pt x="2011" y="132"/>
                </a:lnTo>
                <a:lnTo>
                  <a:pt x="2099" y="97"/>
                </a:lnTo>
                <a:lnTo>
                  <a:pt x="2178" y="53"/>
                </a:lnTo>
                <a:lnTo>
                  <a:pt x="2284" y="115"/>
                </a:lnTo>
                <a:lnTo>
                  <a:pt x="2364" y="79"/>
                </a:lnTo>
                <a:lnTo>
                  <a:pt x="2461" y="97"/>
                </a:lnTo>
                <a:lnTo>
                  <a:pt x="2558" y="115"/>
                </a:lnTo>
                <a:lnTo>
                  <a:pt x="2690" y="97"/>
                </a:lnTo>
                <a:lnTo>
                  <a:pt x="2814" y="124"/>
                </a:lnTo>
                <a:lnTo>
                  <a:pt x="2893" y="88"/>
                </a:lnTo>
                <a:lnTo>
                  <a:pt x="2981" y="115"/>
                </a:lnTo>
                <a:lnTo>
                  <a:pt x="3079" y="44"/>
                </a:lnTo>
                <a:lnTo>
                  <a:pt x="3167" y="0"/>
                </a:lnTo>
                <a:lnTo>
                  <a:pt x="3299" y="44"/>
                </a:lnTo>
                <a:lnTo>
                  <a:pt x="3387" y="35"/>
                </a:lnTo>
                <a:lnTo>
                  <a:pt x="3502" y="79"/>
                </a:lnTo>
                <a:lnTo>
                  <a:pt x="3555" y="132"/>
                </a:lnTo>
                <a:lnTo>
                  <a:pt x="3590" y="185"/>
                </a:lnTo>
                <a:lnTo>
                  <a:pt x="3661" y="185"/>
                </a:lnTo>
                <a:lnTo>
                  <a:pt x="3732" y="221"/>
                </a:lnTo>
                <a:lnTo>
                  <a:pt x="3758" y="265"/>
                </a:lnTo>
                <a:lnTo>
                  <a:pt x="3846" y="256"/>
                </a:lnTo>
                <a:lnTo>
                  <a:pt x="3838" y="309"/>
                </a:lnTo>
                <a:lnTo>
                  <a:pt x="3785" y="335"/>
                </a:lnTo>
                <a:lnTo>
                  <a:pt x="3758" y="406"/>
                </a:lnTo>
                <a:lnTo>
                  <a:pt x="3696" y="441"/>
                </a:lnTo>
                <a:lnTo>
                  <a:pt x="3679" y="494"/>
                </a:lnTo>
                <a:lnTo>
                  <a:pt x="3635" y="538"/>
                </a:lnTo>
                <a:lnTo>
                  <a:pt x="3635" y="591"/>
                </a:lnTo>
                <a:lnTo>
                  <a:pt x="3573" y="635"/>
                </a:lnTo>
                <a:lnTo>
                  <a:pt x="3564" y="688"/>
                </a:lnTo>
                <a:lnTo>
                  <a:pt x="3502" y="732"/>
                </a:lnTo>
                <a:lnTo>
                  <a:pt x="3476" y="776"/>
                </a:lnTo>
                <a:lnTo>
                  <a:pt x="3396" y="785"/>
                </a:lnTo>
                <a:lnTo>
                  <a:pt x="3326" y="812"/>
                </a:lnTo>
                <a:lnTo>
                  <a:pt x="3220" y="812"/>
                </a:lnTo>
                <a:lnTo>
                  <a:pt x="3114" y="882"/>
                </a:lnTo>
                <a:lnTo>
                  <a:pt x="3017" y="944"/>
                </a:lnTo>
                <a:lnTo>
                  <a:pt x="2946" y="988"/>
                </a:lnTo>
                <a:lnTo>
                  <a:pt x="2867" y="1041"/>
                </a:lnTo>
                <a:lnTo>
                  <a:pt x="2840" y="1138"/>
                </a:lnTo>
                <a:lnTo>
                  <a:pt x="2787" y="1182"/>
                </a:lnTo>
                <a:lnTo>
                  <a:pt x="2699" y="1235"/>
                </a:lnTo>
                <a:lnTo>
                  <a:pt x="2629" y="1288"/>
                </a:lnTo>
                <a:lnTo>
                  <a:pt x="2549" y="1332"/>
                </a:lnTo>
                <a:lnTo>
                  <a:pt x="2505" y="1447"/>
                </a:lnTo>
                <a:lnTo>
                  <a:pt x="2461" y="1527"/>
                </a:lnTo>
                <a:lnTo>
                  <a:pt x="2417" y="1579"/>
                </a:lnTo>
                <a:lnTo>
                  <a:pt x="2328" y="1606"/>
                </a:lnTo>
                <a:lnTo>
                  <a:pt x="2284" y="1668"/>
                </a:lnTo>
                <a:lnTo>
                  <a:pt x="2170" y="1694"/>
                </a:lnTo>
                <a:lnTo>
                  <a:pt x="2037" y="1765"/>
                </a:lnTo>
                <a:lnTo>
                  <a:pt x="1940" y="1818"/>
                </a:lnTo>
                <a:lnTo>
                  <a:pt x="1772" y="1853"/>
                </a:lnTo>
                <a:lnTo>
                  <a:pt x="1746" y="1924"/>
                </a:lnTo>
                <a:lnTo>
                  <a:pt x="1658" y="1950"/>
                </a:lnTo>
                <a:lnTo>
                  <a:pt x="1543" y="1985"/>
                </a:lnTo>
                <a:lnTo>
                  <a:pt x="1367" y="2197"/>
                </a:lnTo>
                <a:lnTo>
                  <a:pt x="1287" y="2224"/>
                </a:lnTo>
                <a:lnTo>
                  <a:pt x="1225" y="2197"/>
                </a:lnTo>
                <a:lnTo>
                  <a:pt x="1137" y="2153"/>
                </a:lnTo>
                <a:lnTo>
                  <a:pt x="1031" y="2162"/>
                </a:lnTo>
                <a:lnTo>
                  <a:pt x="952" y="2206"/>
                </a:lnTo>
                <a:lnTo>
                  <a:pt x="855" y="2294"/>
                </a:lnTo>
                <a:lnTo>
                  <a:pt x="793" y="2268"/>
                </a:lnTo>
                <a:lnTo>
                  <a:pt x="731" y="2294"/>
                </a:lnTo>
                <a:lnTo>
                  <a:pt x="652" y="2268"/>
                </a:lnTo>
                <a:lnTo>
                  <a:pt x="581" y="2329"/>
                </a:lnTo>
                <a:lnTo>
                  <a:pt x="511" y="2303"/>
                </a:lnTo>
                <a:lnTo>
                  <a:pt x="440" y="2347"/>
                </a:lnTo>
                <a:lnTo>
                  <a:pt x="387" y="2285"/>
                </a:lnTo>
                <a:lnTo>
                  <a:pt x="343" y="2215"/>
                </a:lnTo>
                <a:lnTo>
                  <a:pt x="246" y="2135"/>
                </a:lnTo>
                <a:lnTo>
                  <a:pt x="150" y="2029"/>
                </a:lnTo>
                <a:lnTo>
                  <a:pt x="79" y="1950"/>
                </a:lnTo>
                <a:lnTo>
                  <a:pt x="26" y="186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18</a:t>
            </a:r>
          </a:p>
        </p:txBody>
      </p:sp>
      <p:sp>
        <p:nvSpPr>
          <p:cNvPr id="7191" name="Freeform 22">
            <a:extLst>
              <a:ext uri="{FF2B5EF4-FFF2-40B4-BE49-F238E27FC236}">
                <a16:creationId xmlns:a16="http://schemas.microsoft.com/office/drawing/2014/main" id="{670CD4B5-80CE-4C6C-964A-6D71835A37D9}"/>
              </a:ext>
            </a:extLst>
          </p:cNvPr>
          <p:cNvSpPr>
            <a:spLocks/>
          </p:cNvSpPr>
          <p:nvPr/>
        </p:nvSpPr>
        <p:spPr bwMode="auto">
          <a:xfrm>
            <a:off x="3675063" y="3230563"/>
            <a:ext cx="1495425" cy="1231900"/>
          </a:xfrm>
          <a:custGeom>
            <a:avLst/>
            <a:gdLst>
              <a:gd name="T0" fmla="*/ 533523796 w 4580"/>
              <a:gd name="T1" fmla="*/ 267866850 h 3769"/>
              <a:gd name="T2" fmla="*/ 511641639 w 4580"/>
              <a:gd name="T3" fmla="*/ 266808129 h 3769"/>
              <a:gd name="T4" fmla="*/ 499171244 w 4580"/>
              <a:gd name="T5" fmla="*/ 266808129 h 3769"/>
              <a:gd name="T6" fmla="*/ 481524396 w 4580"/>
              <a:gd name="T7" fmla="*/ 269984291 h 3769"/>
              <a:gd name="T8" fmla="*/ 458701096 w 4580"/>
              <a:gd name="T9" fmla="*/ 271984461 h 3769"/>
              <a:gd name="T10" fmla="*/ 435877795 w 4580"/>
              <a:gd name="T11" fmla="*/ 274101902 h 3769"/>
              <a:gd name="T12" fmla="*/ 398466282 w 4580"/>
              <a:gd name="T13" fmla="*/ 279277908 h 3769"/>
              <a:gd name="T14" fmla="*/ 381878180 w 4580"/>
              <a:gd name="T15" fmla="*/ 276219344 h 3769"/>
              <a:gd name="T16" fmla="*/ 367407895 w 4580"/>
              <a:gd name="T17" fmla="*/ 284454240 h 3769"/>
              <a:gd name="T18" fmla="*/ 337290652 w 4580"/>
              <a:gd name="T19" fmla="*/ 291748014 h 3769"/>
              <a:gd name="T20" fmla="*/ 327878891 w 4580"/>
              <a:gd name="T21" fmla="*/ 305276514 h 3769"/>
              <a:gd name="T22" fmla="*/ 299879138 w 4580"/>
              <a:gd name="T23" fmla="*/ 309393798 h 3769"/>
              <a:gd name="T24" fmla="*/ 279055727 w 4580"/>
              <a:gd name="T25" fmla="*/ 318687414 h 3769"/>
              <a:gd name="T26" fmla="*/ 267762006 w 4580"/>
              <a:gd name="T27" fmla="*/ 330098473 h 3769"/>
              <a:gd name="T28" fmla="*/ 244938706 w 4580"/>
              <a:gd name="T29" fmla="*/ 338450967 h 3769"/>
              <a:gd name="T30" fmla="*/ 224232897 w 4580"/>
              <a:gd name="T31" fmla="*/ 341509857 h 3769"/>
              <a:gd name="T32" fmla="*/ 197174288 w 4580"/>
              <a:gd name="T33" fmla="*/ 343627299 h 3769"/>
              <a:gd name="T34" fmla="*/ 185762638 w 4580"/>
              <a:gd name="T35" fmla="*/ 437033534 h 3769"/>
              <a:gd name="T36" fmla="*/ 141175110 w 4580"/>
              <a:gd name="T37" fmla="*/ 443268586 h 3769"/>
              <a:gd name="T38" fmla="*/ 113057755 w 4580"/>
              <a:gd name="T39" fmla="*/ 428798638 h 3769"/>
              <a:gd name="T40" fmla="*/ 83057787 w 4580"/>
              <a:gd name="T41" fmla="*/ 416328859 h 3769"/>
              <a:gd name="T42" fmla="*/ 54940759 w 4580"/>
              <a:gd name="T43" fmla="*/ 402800359 h 3769"/>
              <a:gd name="T44" fmla="*/ 47764091 w 4580"/>
              <a:gd name="T45" fmla="*/ 371625748 h 3769"/>
              <a:gd name="T46" fmla="*/ 38352657 w 4580"/>
              <a:gd name="T47" fmla="*/ 337392246 h 3769"/>
              <a:gd name="T48" fmla="*/ 47764091 w 4580"/>
              <a:gd name="T49" fmla="*/ 307276356 h 3769"/>
              <a:gd name="T50" fmla="*/ 24823189 w 4580"/>
              <a:gd name="T51" fmla="*/ 279277908 h 3769"/>
              <a:gd name="T52" fmla="*/ 3058635 w 4580"/>
              <a:gd name="T53" fmla="*/ 266808129 h 3769"/>
              <a:gd name="T54" fmla="*/ 36234839 w 4580"/>
              <a:gd name="T55" fmla="*/ 232574954 h 3769"/>
              <a:gd name="T56" fmla="*/ 40470148 w 4580"/>
              <a:gd name="T57" fmla="*/ 205635227 h 3769"/>
              <a:gd name="T58" fmla="*/ 51881798 w 4580"/>
              <a:gd name="T59" fmla="*/ 184812953 h 3769"/>
              <a:gd name="T60" fmla="*/ 68469900 w 4580"/>
              <a:gd name="T61" fmla="*/ 170343004 h 3769"/>
              <a:gd name="T62" fmla="*/ 94469437 w 4580"/>
              <a:gd name="T63" fmla="*/ 131874619 h 3769"/>
              <a:gd name="T64" fmla="*/ 120351698 w 4580"/>
              <a:gd name="T65" fmla="*/ 119404840 h 3769"/>
              <a:gd name="T66" fmla="*/ 146351562 w 4580"/>
              <a:gd name="T67" fmla="*/ 110111224 h 3769"/>
              <a:gd name="T68" fmla="*/ 151527687 w 4580"/>
              <a:gd name="T69" fmla="*/ 90347671 h 3769"/>
              <a:gd name="T70" fmla="*/ 159880703 w 4580"/>
              <a:gd name="T71" fmla="*/ 65408112 h 3769"/>
              <a:gd name="T72" fmla="*/ 181645258 w 4580"/>
              <a:gd name="T73" fmla="*/ 86230386 h 3769"/>
              <a:gd name="T74" fmla="*/ 203409485 w 4580"/>
              <a:gd name="T75" fmla="*/ 93524160 h 3769"/>
              <a:gd name="T76" fmla="*/ 229409349 w 4580"/>
              <a:gd name="T77" fmla="*/ 94465282 h 3769"/>
              <a:gd name="T78" fmla="*/ 251173903 w 4580"/>
              <a:gd name="T79" fmla="*/ 33292053 h 3769"/>
              <a:gd name="T80" fmla="*/ 277055838 w 4580"/>
              <a:gd name="T81" fmla="*/ 65408112 h 3769"/>
              <a:gd name="T82" fmla="*/ 299879138 w 4580"/>
              <a:gd name="T83" fmla="*/ 90347671 h 3769"/>
              <a:gd name="T84" fmla="*/ 324820256 w 4580"/>
              <a:gd name="T85" fmla="*/ 81054054 h 3769"/>
              <a:gd name="T86" fmla="*/ 348702302 w 4580"/>
              <a:gd name="T87" fmla="*/ 84112945 h 3769"/>
              <a:gd name="T88" fmla="*/ 381878180 w 4580"/>
              <a:gd name="T89" fmla="*/ 67525554 h 3769"/>
              <a:gd name="T90" fmla="*/ 408936789 w 4580"/>
              <a:gd name="T91" fmla="*/ 72701560 h 3769"/>
              <a:gd name="T92" fmla="*/ 453524643 w 4580"/>
              <a:gd name="T93" fmla="*/ 40585827 h 3769"/>
              <a:gd name="T94" fmla="*/ 487759594 w 4580"/>
              <a:gd name="T95" fmla="*/ 21880995 h 3769"/>
              <a:gd name="T96" fmla="*/ 521994544 w 4580"/>
              <a:gd name="T97" fmla="*/ 3176163 h 37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80" h="3769">
                <a:moveTo>
                  <a:pt x="4508" y="0"/>
                </a:moveTo>
                <a:lnTo>
                  <a:pt x="4579" y="2259"/>
                </a:lnTo>
                <a:lnTo>
                  <a:pt x="4535" y="2277"/>
                </a:lnTo>
                <a:lnTo>
                  <a:pt x="4464" y="2242"/>
                </a:lnTo>
                <a:lnTo>
                  <a:pt x="4420" y="2268"/>
                </a:lnTo>
                <a:lnTo>
                  <a:pt x="4349" y="2268"/>
                </a:lnTo>
                <a:lnTo>
                  <a:pt x="4314" y="2233"/>
                </a:lnTo>
                <a:lnTo>
                  <a:pt x="4287" y="2198"/>
                </a:lnTo>
                <a:lnTo>
                  <a:pt x="4243" y="2268"/>
                </a:lnTo>
                <a:lnTo>
                  <a:pt x="4173" y="2295"/>
                </a:lnTo>
                <a:lnTo>
                  <a:pt x="4120" y="2251"/>
                </a:lnTo>
                <a:lnTo>
                  <a:pt x="4093" y="2295"/>
                </a:lnTo>
                <a:lnTo>
                  <a:pt x="4049" y="2277"/>
                </a:lnTo>
                <a:lnTo>
                  <a:pt x="3987" y="2312"/>
                </a:lnTo>
                <a:lnTo>
                  <a:pt x="3899" y="2312"/>
                </a:lnTo>
                <a:lnTo>
                  <a:pt x="3811" y="2312"/>
                </a:lnTo>
                <a:lnTo>
                  <a:pt x="3767" y="2268"/>
                </a:lnTo>
                <a:lnTo>
                  <a:pt x="3705" y="2330"/>
                </a:lnTo>
                <a:lnTo>
                  <a:pt x="3608" y="2339"/>
                </a:lnTo>
                <a:lnTo>
                  <a:pt x="3502" y="2356"/>
                </a:lnTo>
                <a:lnTo>
                  <a:pt x="3387" y="2374"/>
                </a:lnTo>
                <a:lnTo>
                  <a:pt x="3334" y="2303"/>
                </a:lnTo>
                <a:lnTo>
                  <a:pt x="3264" y="2303"/>
                </a:lnTo>
                <a:lnTo>
                  <a:pt x="3246" y="2348"/>
                </a:lnTo>
                <a:lnTo>
                  <a:pt x="3255" y="2427"/>
                </a:lnTo>
                <a:lnTo>
                  <a:pt x="3176" y="2383"/>
                </a:lnTo>
                <a:lnTo>
                  <a:pt x="3123" y="2418"/>
                </a:lnTo>
                <a:lnTo>
                  <a:pt x="3025" y="2418"/>
                </a:lnTo>
                <a:lnTo>
                  <a:pt x="2946" y="2480"/>
                </a:lnTo>
                <a:lnTo>
                  <a:pt x="2867" y="2480"/>
                </a:lnTo>
                <a:lnTo>
                  <a:pt x="2875" y="2524"/>
                </a:lnTo>
                <a:lnTo>
                  <a:pt x="2787" y="2542"/>
                </a:lnTo>
                <a:lnTo>
                  <a:pt x="2787" y="2595"/>
                </a:lnTo>
                <a:lnTo>
                  <a:pt x="2743" y="2630"/>
                </a:lnTo>
                <a:lnTo>
                  <a:pt x="2664" y="2612"/>
                </a:lnTo>
                <a:lnTo>
                  <a:pt x="2549" y="2630"/>
                </a:lnTo>
                <a:lnTo>
                  <a:pt x="2487" y="2621"/>
                </a:lnTo>
                <a:lnTo>
                  <a:pt x="2425" y="2656"/>
                </a:lnTo>
                <a:lnTo>
                  <a:pt x="2372" y="2709"/>
                </a:lnTo>
                <a:lnTo>
                  <a:pt x="2346" y="2762"/>
                </a:lnTo>
                <a:lnTo>
                  <a:pt x="2328" y="2806"/>
                </a:lnTo>
                <a:lnTo>
                  <a:pt x="2276" y="2806"/>
                </a:lnTo>
                <a:lnTo>
                  <a:pt x="2223" y="2824"/>
                </a:lnTo>
                <a:lnTo>
                  <a:pt x="2188" y="2868"/>
                </a:lnTo>
                <a:lnTo>
                  <a:pt x="2082" y="2877"/>
                </a:lnTo>
                <a:lnTo>
                  <a:pt x="2012" y="2886"/>
                </a:lnTo>
                <a:lnTo>
                  <a:pt x="1950" y="2921"/>
                </a:lnTo>
                <a:lnTo>
                  <a:pt x="1906" y="2903"/>
                </a:lnTo>
                <a:lnTo>
                  <a:pt x="1835" y="2921"/>
                </a:lnTo>
                <a:lnTo>
                  <a:pt x="1773" y="2895"/>
                </a:lnTo>
                <a:lnTo>
                  <a:pt x="1676" y="2921"/>
                </a:lnTo>
                <a:lnTo>
                  <a:pt x="1615" y="2886"/>
                </a:lnTo>
                <a:lnTo>
                  <a:pt x="1579" y="2939"/>
                </a:lnTo>
                <a:lnTo>
                  <a:pt x="1579" y="3715"/>
                </a:lnTo>
                <a:lnTo>
                  <a:pt x="1429" y="3724"/>
                </a:lnTo>
                <a:lnTo>
                  <a:pt x="1314" y="3751"/>
                </a:lnTo>
                <a:lnTo>
                  <a:pt x="1200" y="3768"/>
                </a:lnTo>
                <a:lnTo>
                  <a:pt x="1112" y="3733"/>
                </a:lnTo>
                <a:lnTo>
                  <a:pt x="1041" y="3680"/>
                </a:lnTo>
                <a:lnTo>
                  <a:pt x="961" y="3645"/>
                </a:lnTo>
                <a:lnTo>
                  <a:pt x="900" y="3583"/>
                </a:lnTo>
                <a:lnTo>
                  <a:pt x="803" y="3556"/>
                </a:lnTo>
                <a:lnTo>
                  <a:pt x="706" y="3539"/>
                </a:lnTo>
                <a:lnTo>
                  <a:pt x="617" y="3556"/>
                </a:lnTo>
                <a:lnTo>
                  <a:pt x="547" y="3503"/>
                </a:lnTo>
                <a:lnTo>
                  <a:pt x="467" y="3424"/>
                </a:lnTo>
                <a:lnTo>
                  <a:pt x="441" y="3353"/>
                </a:lnTo>
                <a:lnTo>
                  <a:pt x="397" y="3301"/>
                </a:lnTo>
                <a:lnTo>
                  <a:pt x="406" y="3159"/>
                </a:lnTo>
                <a:lnTo>
                  <a:pt x="370" y="3062"/>
                </a:lnTo>
                <a:lnTo>
                  <a:pt x="326" y="2974"/>
                </a:lnTo>
                <a:lnTo>
                  <a:pt x="326" y="2868"/>
                </a:lnTo>
                <a:lnTo>
                  <a:pt x="300" y="2780"/>
                </a:lnTo>
                <a:lnTo>
                  <a:pt x="353" y="2718"/>
                </a:lnTo>
                <a:lnTo>
                  <a:pt x="406" y="2612"/>
                </a:lnTo>
                <a:lnTo>
                  <a:pt x="388" y="2498"/>
                </a:lnTo>
                <a:lnTo>
                  <a:pt x="326" y="2436"/>
                </a:lnTo>
                <a:lnTo>
                  <a:pt x="211" y="2374"/>
                </a:lnTo>
                <a:lnTo>
                  <a:pt x="105" y="2339"/>
                </a:lnTo>
                <a:lnTo>
                  <a:pt x="0" y="2339"/>
                </a:lnTo>
                <a:lnTo>
                  <a:pt x="26" y="2268"/>
                </a:lnTo>
                <a:lnTo>
                  <a:pt x="150" y="2145"/>
                </a:lnTo>
                <a:lnTo>
                  <a:pt x="229" y="2074"/>
                </a:lnTo>
                <a:lnTo>
                  <a:pt x="308" y="1977"/>
                </a:lnTo>
                <a:lnTo>
                  <a:pt x="335" y="1915"/>
                </a:lnTo>
                <a:lnTo>
                  <a:pt x="335" y="1836"/>
                </a:lnTo>
                <a:lnTo>
                  <a:pt x="344" y="1748"/>
                </a:lnTo>
                <a:lnTo>
                  <a:pt x="370" y="1659"/>
                </a:lnTo>
                <a:lnTo>
                  <a:pt x="423" y="1633"/>
                </a:lnTo>
                <a:lnTo>
                  <a:pt x="441" y="1571"/>
                </a:lnTo>
                <a:lnTo>
                  <a:pt x="485" y="1518"/>
                </a:lnTo>
                <a:lnTo>
                  <a:pt x="529" y="1500"/>
                </a:lnTo>
                <a:lnTo>
                  <a:pt x="582" y="1448"/>
                </a:lnTo>
                <a:lnTo>
                  <a:pt x="626" y="1386"/>
                </a:lnTo>
                <a:lnTo>
                  <a:pt x="688" y="1271"/>
                </a:lnTo>
                <a:lnTo>
                  <a:pt x="803" y="1121"/>
                </a:lnTo>
                <a:lnTo>
                  <a:pt x="882" y="1112"/>
                </a:lnTo>
                <a:lnTo>
                  <a:pt x="970" y="1077"/>
                </a:lnTo>
                <a:lnTo>
                  <a:pt x="1023" y="1015"/>
                </a:lnTo>
                <a:lnTo>
                  <a:pt x="1120" y="1015"/>
                </a:lnTo>
                <a:lnTo>
                  <a:pt x="1200" y="980"/>
                </a:lnTo>
                <a:lnTo>
                  <a:pt x="1244" y="936"/>
                </a:lnTo>
                <a:lnTo>
                  <a:pt x="1306" y="900"/>
                </a:lnTo>
                <a:lnTo>
                  <a:pt x="1341" y="856"/>
                </a:lnTo>
                <a:lnTo>
                  <a:pt x="1288" y="768"/>
                </a:lnTo>
                <a:lnTo>
                  <a:pt x="1253" y="689"/>
                </a:lnTo>
                <a:lnTo>
                  <a:pt x="1297" y="609"/>
                </a:lnTo>
                <a:lnTo>
                  <a:pt x="1359" y="556"/>
                </a:lnTo>
                <a:lnTo>
                  <a:pt x="1438" y="565"/>
                </a:lnTo>
                <a:lnTo>
                  <a:pt x="1517" y="627"/>
                </a:lnTo>
                <a:lnTo>
                  <a:pt x="1544" y="733"/>
                </a:lnTo>
                <a:lnTo>
                  <a:pt x="1597" y="821"/>
                </a:lnTo>
                <a:lnTo>
                  <a:pt x="1667" y="821"/>
                </a:lnTo>
                <a:lnTo>
                  <a:pt x="1729" y="795"/>
                </a:lnTo>
                <a:lnTo>
                  <a:pt x="1782" y="750"/>
                </a:lnTo>
                <a:lnTo>
                  <a:pt x="1862" y="768"/>
                </a:lnTo>
                <a:lnTo>
                  <a:pt x="1950" y="803"/>
                </a:lnTo>
                <a:lnTo>
                  <a:pt x="2012" y="848"/>
                </a:lnTo>
                <a:lnTo>
                  <a:pt x="2082" y="874"/>
                </a:lnTo>
                <a:lnTo>
                  <a:pt x="2135" y="283"/>
                </a:lnTo>
                <a:lnTo>
                  <a:pt x="2188" y="371"/>
                </a:lnTo>
                <a:lnTo>
                  <a:pt x="2259" y="450"/>
                </a:lnTo>
                <a:lnTo>
                  <a:pt x="2355" y="556"/>
                </a:lnTo>
                <a:lnTo>
                  <a:pt x="2452" y="636"/>
                </a:lnTo>
                <a:lnTo>
                  <a:pt x="2496" y="706"/>
                </a:lnTo>
                <a:lnTo>
                  <a:pt x="2549" y="768"/>
                </a:lnTo>
                <a:lnTo>
                  <a:pt x="2620" y="724"/>
                </a:lnTo>
                <a:lnTo>
                  <a:pt x="2690" y="750"/>
                </a:lnTo>
                <a:lnTo>
                  <a:pt x="2761" y="689"/>
                </a:lnTo>
                <a:lnTo>
                  <a:pt x="2840" y="715"/>
                </a:lnTo>
                <a:lnTo>
                  <a:pt x="2902" y="689"/>
                </a:lnTo>
                <a:lnTo>
                  <a:pt x="2964" y="715"/>
                </a:lnTo>
                <a:lnTo>
                  <a:pt x="3061" y="627"/>
                </a:lnTo>
                <a:lnTo>
                  <a:pt x="3140" y="583"/>
                </a:lnTo>
                <a:lnTo>
                  <a:pt x="3246" y="574"/>
                </a:lnTo>
                <a:lnTo>
                  <a:pt x="3334" y="618"/>
                </a:lnTo>
                <a:lnTo>
                  <a:pt x="3396" y="645"/>
                </a:lnTo>
                <a:lnTo>
                  <a:pt x="3476" y="618"/>
                </a:lnTo>
                <a:lnTo>
                  <a:pt x="3652" y="406"/>
                </a:lnTo>
                <a:lnTo>
                  <a:pt x="3767" y="371"/>
                </a:lnTo>
                <a:lnTo>
                  <a:pt x="3855" y="345"/>
                </a:lnTo>
                <a:lnTo>
                  <a:pt x="3881" y="274"/>
                </a:lnTo>
                <a:lnTo>
                  <a:pt x="4049" y="239"/>
                </a:lnTo>
                <a:lnTo>
                  <a:pt x="4146" y="186"/>
                </a:lnTo>
                <a:lnTo>
                  <a:pt x="4279" y="115"/>
                </a:lnTo>
                <a:lnTo>
                  <a:pt x="4393" y="89"/>
                </a:lnTo>
                <a:lnTo>
                  <a:pt x="4437" y="27"/>
                </a:lnTo>
                <a:lnTo>
                  <a:pt x="4526" y="0"/>
                </a:lnTo>
                <a:lnTo>
                  <a:pt x="4508" y="0"/>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56</a:t>
            </a:r>
          </a:p>
        </p:txBody>
      </p:sp>
      <p:sp>
        <p:nvSpPr>
          <p:cNvPr id="7192" name="Freeform 23">
            <a:extLst>
              <a:ext uri="{FF2B5EF4-FFF2-40B4-BE49-F238E27FC236}">
                <a16:creationId xmlns:a16="http://schemas.microsoft.com/office/drawing/2014/main" id="{26819399-6792-43BB-8089-6BD147556E2E}"/>
              </a:ext>
            </a:extLst>
          </p:cNvPr>
          <p:cNvSpPr>
            <a:spLocks/>
          </p:cNvSpPr>
          <p:nvPr/>
        </p:nvSpPr>
        <p:spPr bwMode="auto">
          <a:xfrm>
            <a:off x="3032125" y="3668713"/>
            <a:ext cx="800100" cy="841375"/>
          </a:xfrm>
          <a:custGeom>
            <a:avLst/>
            <a:gdLst>
              <a:gd name="T0" fmla="*/ 233992423 w 2454"/>
              <a:gd name="T1" fmla="*/ 108059857 h 2578"/>
              <a:gd name="T2" fmla="*/ 257814236 w 2454"/>
              <a:gd name="T3" fmla="*/ 85223562 h 2578"/>
              <a:gd name="T4" fmla="*/ 270253194 w 2454"/>
              <a:gd name="T5" fmla="*/ 66507447 h 2578"/>
              <a:gd name="T6" fmla="*/ 271309294 w 2454"/>
              <a:gd name="T7" fmla="*/ 46849596 h 2578"/>
              <a:gd name="T8" fmla="*/ 280579622 w 2454"/>
              <a:gd name="T9" fmla="*/ 33312705 h 2578"/>
              <a:gd name="T10" fmla="*/ 287855202 w 2454"/>
              <a:gd name="T11" fmla="*/ 19775814 h 2578"/>
              <a:gd name="T12" fmla="*/ 284686899 w 2454"/>
              <a:gd name="T13" fmla="*/ 4237488 h 2578"/>
              <a:gd name="T14" fmla="*/ 276472672 w 2454"/>
              <a:gd name="T15" fmla="*/ 7298295 h 2578"/>
              <a:gd name="T16" fmla="*/ 260865086 w 2454"/>
              <a:gd name="T17" fmla="*/ 20835186 h 2578"/>
              <a:gd name="T18" fmla="*/ 252650859 w 2454"/>
              <a:gd name="T19" fmla="*/ 34372077 h 2578"/>
              <a:gd name="T20" fmla="*/ 249482556 w 2454"/>
              <a:gd name="T21" fmla="*/ 46849596 h 2578"/>
              <a:gd name="T22" fmla="*/ 239155801 w 2454"/>
              <a:gd name="T23" fmla="*/ 62387595 h 2578"/>
              <a:gd name="T24" fmla="*/ 226716844 w 2454"/>
              <a:gd name="T25" fmla="*/ 72746370 h 2578"/>
              <a:gd name="T26" fmla="*/ 206063660 w 2454"/>
              <a:gd name="T27" fmla="*/ 68626191 h 2578"/>
              <a:gd name="T28" fmla="*/ 215333988 w 2454"/>
              <a:gd name="T29" fmla="*/ 58267743 h 2578"/>
              <a:gd name="T30" fmla="*/ 199844181 w 2454"/>
              <a:gd name="T31" fmla="*/ 52970556 h 2578"/>
              <a:gd name="T32" fmla="*/ 183297947 w 2454"/>
              <a:gd name="T33" fmla="*/ 63446967 h 2578"/>
              <a:gd name="T34" fmla="*/ 166634587 w 2454"/>
              <a:gd name="T35" fmla="*/ 57208044 h 2578"/>
              <a:gd name="T36" fmla="*/ 152200555 w 2454"/>
              <a:gd name="T37" fmla="*/ 68626191 h 2578"/>
              <a:gd name="T38" fmla="*/ 136710748 w 2454"/>
              <a:gd name="T39" fmla="*/ 80044338 h 2578"/>
              <a:gd name="T40" fmla="*/ 136710748 w 2454"/>
              <a:gd name="T41" fmla="*/ 92521857 h 2578"/>
              <a:gd name="T42" fmla="*/ 118052313 w 2454"/>
              <a:gd name="T43" fmla="*/ 97701081 h 2578"/>
              <a:gd name="T44" fmla="*/ 105613356 w 2454"/>
              <a:gd name="T45" fmla="*/ 103940004 h 2578"/>
              <a:gd name="T46" fmla="*/ 96225574 w 2454"/>
              <a:gd name="T47" fmla="*/ 114298780 h 2578"/>
              <a:gd name="T48" fmla="*/ 80735768 w 2454"/>
              <a:gd name="T49" fmla="*/ 120537376 h 2578"/>
              <a:gd name="T50" fmla="*/ 86954920 w 2454"/>
              <a:gd name="T51" fmla="*/ 144433042 h 2578"/>
              <a:gd name="T52" fmla="*/ 97281675 w 2454"/>
              <a:gd name="T53" fmla="*/ 159971041 h 2578"/>
              <a:gd name="T54" fmla="*/ 104557255 w 2454"/>
              <a:gd name="T55" fmla="*/ 174567304 h 2578"/>
              <a:gd name="T56" fmla="*/ 97281675 w 2454"/>
              <a:gd name="T57" fmla="*/ 181865599 h 2578"/>
              <a:gd name="T58" fmla="*/ 83786617 w 2454"/>
              <a:gd name="T59" fmla="*/ 178687156 h 2578"/>
              <a:gd name="T60" fmla="*/ 74516289 w 2454"/>
              <a:gd name="T61" fmla="*/ 185985451 h 2578"/>
              <a:gd name="T62" fmla="*/ 61021231 w 2454"/>
              <a:gd name="T63" fmla="*/ 192224047 h 2578"/>
              <a:gd name="T64" fmla="*/ 42362796 w 2454"/>
              <a:gd name="T65" fmla="*/ 189045931 h 2578"/>
              <a:gd name="T66" fmla="*/ 35204343 w 2454"/>
              <a:gd name="T67" fmla="*/ 201523450 h 2578"/>
              <a:gd name="T68" fmla="*/ 35204343 w 2454"/>
              <a:gd name="T69" fmla="*/ 214000969 h 2578"/>
              <a:gd name="T70" fmla="*/ 35204343 w 2454"/>
              <a:gd name="T71" fmla="*/ 228597232 h 2578"/>
              <a:gd name="T72" fmla="*/ 19597083 w 2454"/>
              <a:gd name="T73" fmla="*/ 227537860 h 2578"/>
              <a:gd name="T74" fmla="*/ 938648 w 2454"/>
              <a:gd name="T75" fmla="*/ 226478488 h 2578"/>
              <a:gd name="T76" fmla="*/ 3051176 w 2454"/>
              <a:gd name="T77" fmla="*/ 243075860 h 2578"/>
              <a:gd name="T78" fmla="*/ 4107277 w 2454"/>
              <a:gd name="T79" fmla="*/ 257672123 h 2578"/>
              <a:gd name="T80" fmla="*/ 20653184 w 2454"/>
              <a:gd name="T81" fmla="*/ 262851674 h 2578"/>
              <a:gd name="T82" fmla="*/ 25816562 w 2454"/>
              <a:gd name="T83" fmla="*/ 283568897 h 2578"/>
              <a:gd name="T84" fmla="*/ 39311620 w 2454"/>
              <a:gd name="T85" fmla="*/ 292985936 h 2578"/>
              <a:gd name="T86" fmla="*/ 51750577 w 2454"/>
              <a:gd name="T87" fmla="*/ 298165160 h 2578"/>
              <a:gd name="T88" fmla="*/ 66184282 w 2454"/>
              <a:gd name="T89" fmla="*/ 301225967 h 2578"/>
              <a:gd name="T90" fmla="*/ 79679340 w 2454"/>
              <a:gd name="T91" fmla="*/ 303344711 h 2578"/>
              <a:gd name="T92" fmla="*/ 97281675 w 2454"/>
              <a:gd name="T93" fmla="*/ 290867192 h 2578"/>
              <a:gd name="T94" fmla="*/ 112888935 w 2454"/>
              <a:gd name="T95" fmla="*/ 276388564 h 2578"/>
              <a:gd name="T96" fmla="*/ 121103488 w 2454"/>
              <a:gd name="T97" fmla="*/ 260732930 h 2578"/>
              <a:gd name="T98" fmla="*/ 133542445 w 2454"/>
              <a:gd name="T99" fmla="*/ 246254302 h 2578"/>
              <a:gd name="T100" fmla="*/ 149032252 w 2454"/>
              <a:gd name="T101" fmla="*/ 230598341 h 2578"/>
              <a:gd name="T102" fmla="*/ 161471209 w 2454"/>
              <a:gd name="T103" fmla="*/ 215060341 h 2578"/>
              <a:gd name="T104" fmla="*/ 171915091 w 2454"/>
              <a:gd name="T105" fmla="*/ 202582822 h 2578"/>
              <a:gd name="T106" fmla="*/ 184236921 w 2454"/>
              <a:gd name="T107" fmla="*/ 182807335 h 2578"/>
              <a:gd name="T108" fmla="*/ 189517426 w 2454"/>
              <a:gd name="T109" fmla="*/ 167269336 h 2578"/>
              <a:gd name="T110" fmla="*/ 201838930 w 2454"/>
              <a:gd name="T111" fmla="*/ 171389188 h 2578"/>
              <a:gd name="T112" fmla="*/ 221553466 w 2454"/>
              <a:gd name="T113" fmla="*/ 156910561 h 2578"/>
              <a:gd name="T114" fmla="*/ 218502617 w 2454"/>
              <a:gd name="T115" fmla="*/ 145492414 h 2578"/>
              <a:gd name="T116" fmla="*/ 216390089 w 2454"/>
              <a:gd name="T117" fmla="*/ 133014895 h 2578"/>
              <a:gd name="T118" fmla="*/ 230941248 w 2454"/>
              <a:gd name="T119" fmla="*/ 116417523 h 25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54" h="2578">
                <a:moveTo>
                  <a:pt x="1968" y="989"/>
                </a:moveTo>
                <a:lnTo>
                  <a:pt x="1994" y="918"/>
                </a:lnTo>
                <a:lnTo>
                  <a:pt x="2118" y="795"/>
                </a:lnTo>
                <a:lnTo>
                  <a:pt x="2197" y="724"/>
                </a:lnTo>
                <a:lnTo>
                  <a:pt x="2276" y="627"/>
                </a:lnTo>
                <a:lnTo>
                  <a:pt x="2303" y="565"/>
                </a:lnTo>
                <a:lnTo>
                  <a:pt x="2303" y="486"/>
                </a:lnTo>
                <a:lnTo>
                  <a:pt x="2312" y="398"/>
                </a:lnTo>
                <a:lnTo>
                  <a:pt x="2338" y="309"/>
                </a:lnTo>
                <a:lnTo>
                  <a:pt x="2391" y="283"/>
                </a:lnTo>
                <a:lnTo>
                  <a:pt x="2409" y="221"/>
                </a:lnTo>
                <a:lnTo>
                  <a:pt x="2453" y="168"/>
                </a:lnTo>
                <a:lnTo>
                  <a:pt x="2444" y="115"/>
                </a:lnTo>
                <a:lnTo>
                  <a:pt x="2426" y="36"/>
                </a:lnTo>
                <a:lnTo>
                  <a:pt x="2365" y="0"/>
                </a:lnTo>
                <a:lnTo>
                  <a:pt x="2356" y="62"/>
                </a:lnTo>
                <a:lnTo>
                  <a:pt x="2285" y="124"/>
                </a:lnTo>
                <a:lnTo>
                  <a:pt x="2223" y="177"/>
                </a:lnTo>
                <a:lnTo>
                  <a:pt x="2171" y="221"/>
                </a:lnTo>
                <a:lnTo>
                  <a:pt x="2153" y="292"/>
                </a:lnTo>
                <a:lnTo>
                  <a:pt x="2126" y="336"/>
                </a:lnTo>
                <a:lnTo>
                  <a:pt x="2126" y="398"/>
                </a:lnTo>
                <a:lnTo>
                  <a:pt x="2082" y="459"/>
                </a:lnTo>
                <a:lnTo>
                  <a:pt x="2038" y="530"/>
                </a:lnTo>
                <a:lnTo>
                  <a:pt x="2003" y="583"/>
                </a:lnTo>
                <a:lnTo>
                  <a:pt x="1932" y="618"/>
                </a:lnTo>
                <a:lnTo>
                  <a:pt x="1818" y="618"/>
                </a:lnTo>
                <a:lnTo>
                  <a:pt x="1756" y="583"/>
                </a:lnTo>
                <a:lnTo>
                  <a:pt x="1782" y="530"/>
                </a:lnTo>
                <a:lnTo>
                  <a:pt x="1835" y="495"/>
                </a:lnTo>
                <a:lnTo>
                  <a:pt x="1782" y="442"/>
                </a:lnTo>
                <a:lnTo>
                  <a:pt x="1703" y="450"/>
                </a:lnTo>
                <a:lnTo>
                  <a:pt x="1615" y="486"/>
                </a:lnTo>
                <a:lnTo>
                  <a:pt x="1562" y="539"/>
                </a:lnTo>
                <a:lnTo>
                  <a:pt x="1518" y="495"/>
                </a:lnTo>
                <a:lnTo>
                  <a:pt x="1420" y="486"/>
                </a:lnTo>
                <a:lnTo>
                  <a:pt x="1367" y="521"/>
                </a:lnTo>
                <a:lnTo>
                  <a:pt x="1297" y="583"/>
                </a:lnTo>
                <a:lnTo>
                  <a:pt x="1226" y="627"/>
                </a:lnTo>
                <a:lnTo>
                  <a:pt x="1165" y="680"/>
                </a:lnTo>
                <a:lnTo>
                  <a:pt x="1182" y="742"/>
                </a:lnTo>
                <a:lnTo>
                  <a:pt x="1165" y="786"/>
                </a:lnTo>
                <a:lnTo>
                  <a:pt x="1076" y="803"/>
                </a:lnTo>
                <a:lnTo>
                  <a:pt x="1006" y="830"/>
                </a:lnTo>
                <a:lnTo>
                  <a:pt x="962" y="901"/>
                </a:lnTo>
                <a:lnTo>
                  <a:pt x="900" y="883"/>
                </a:lnTo>
                <a:lnTo>
                  <a:pt x="856" y="918"/>
                </a:lnTo>
                <a:lnTo>
                  <a:pt x="820" y="971"/>
                </a:lnTo>
                <a:lnTo>
                  <a:pt x="732" y="980"/>
                </a:lnTo>
                <a:lnTo>
                  <a:pt x="688" y="1024"/>
                </a:lnTo>
                <a:lnTo>
                  <a:pt x="714" y="1121"/>
                </a:lnTo>
                <a:lnTo>
                  <a:pt x="741" y="1227"/>
                </a:lnTo>
                <a:lnTo>
                  <a:pt x="776" y="1289"/>
                </a:lnTo>
                <a:lnTo>
                  <a:pt x="829" y="1359"/>
                </a:lnTo>
                <a:lnTo>
                  <a:pt x="873" y="1430"/>
                </a:lnTo>
                <a:lnTo>
                  <a:pt x="891" y="1483"/>
                </a:lnTo>
                <a:lnTo>
                  <a:pt x="891" y="1536"/>
                </a:lnTo>
                <a:lnTo>
                  <a:pt x="829" y="1545"/>
                </a:lnTo>
                <a:lnTo>
                  <a:pt x="776" y="1518"/>
                </a:lnTo>
                <a:lnTo>
                  <a:pt x="714" y="1518"/>
                </a:lnTo>
                <a:lnTo>
                  <a:pt x="670" y="1509"/>
                </a:lnTo>
                <a:lnTo>
                  <a:pt x="635" y="1580"/>
                </a:lnTo>
                <a:lnTo>
                  <a:pt x="564" y="1624"/>
                </a:lnTo>
                <a:lnTo>
                  <a:pt x="520" y="1633"/>
                </a:lnTo>
                <a:lnTo>
                  <a:pt x="432" y="1598"/>
                </a:lnTo>
                <a:lnTo>
                  <a:pt x="361" y="1606"/>
                </a:lnTo>
                <a:lnTo>
                  <a:pt x="344" y="1686"/>
                </a:lnTo>
                <a:lnTo>
                  <a:pt x="300" y="1712"/>
                </a:lnTo>
                <a:lnTo>
                  <a:pt x="247" y="1765"/>
                </a:lnTo>
                <a:lnTo>
                  <a:pt x="300" y="1818"/>
                </a:lnTo>
                <a:lnTo>
                  <a:pt x="335" y="1898"/>
                </a:lnTo>
                <a:lnTo>
                  <a:pt x="300" y="1942"/>
                </a:lnTo>
                <a:lnTo>
                  <a:pt x="229" y="1986"/>
                </a:lnTo>
                <a:lnTo>
                  <a:pt x="167" y="1933"/>
                </a:lnTo>
                <a:lnTo>
                  <a:pt x="106" y="1898"/>
                </a:lnTo>
                <a:lnTo>
                  <a:pt x="8" y="1924"/>
                </a:lnTo>
                <a:lnTo>
                  <a:pt x="0" y="2003"/>
                </a:lnTo>
                <a:lnTo>
                  <a:pt x="26" y="2065"/>
                </a:lnTo>
                <a:lnTo>
                  <a:pt x="17" y="2127"/>
                </a:lnTo>
                <a:lnTo>
                  <a:pt x="35" y="2189"/>
                </a:lnTo>
                <a:lnTo>
                  <a:pt x="97" y="2206"/>
                </a:lnTo>
                <a:lnTo>
                  <a:pt x="176" y="2233"/>
                </a:lnTo>
                <a:lnTo>
                  <a:pt x="229" y="2277"/>
                </a:lnTo>
                <a:lnTo>
                  <a:pt x="220" y="2409"/>
                </a:lnTo>
                <a:lnTo>
                  <a:pt x="256" y="2471"/>
                </a:lnTo>
                <a:lnTo>
                  <a:pt x="335" y="2489"/>
                </a:lnTo>
                <a:lnTo>
                  <a:pt x="397" y="2489"/>
                </a:lnTo>
                <a:lnTo>
                  <a:pt x="441" y="2533"/>
                </a:lnTo>
                <a:lnTo>
                  <a:pt x="494" y="2568"/>
                </a:lnTo>
                <a:lnTo>
                  <a:pt x="564" y="2559"/>
                </a:lnTo>
                <a:lnTo>
                  <a:pt x="635" y="2551"/>
                </a:lnTo>
                <a:lnTo>
                  <a:pt x="679" y="2577"/>
                </a:lnTo>
                <a:lnTo>
                  <a:pt x="767" y="2551"/>
                </a:lnTo>
                <a:lnTo>
                  <a:pt x="829" y="2471"/>
                </a:lnTo>
                <a:lnTo>
                  <a:pt x="909" y="2401"/>
                </a:lnTo>
                <a:lnTo>
                  <a:pt x="962" y="2348"/>
                </a:lnTo>
                <a:lnTo>
                  <a:pt x="979" y="2268"/>
                </a:lnTo>
                <a:lnTo>
                  <a:pt x="1032" y="2215"/>
                </a:lnTo>
                <a:lnTo>
                  <a:pt x="1094" y="2162"/>
                </a:lnTo>
                <a:lnTo>
                  <a:pt x="1138" y="2092"/>
                </a:lnTo>
                <a:lnTo>
                  <a:pt x="1235" y="2039"/>
                </a:lnTo>
                <a:lnTo>
                  <a:pt x="1270" y="1959"/>
                </a:lnTo>
                <a:lnTo>
                  <a:pt x="1315" y="1889"/>
                </a:lnTo>
                <a:lnTo>
                  <a:pt x="1376" y="1827"/>
                </a:lnTo>
                <a:lnTo>
                  <a:pt x="1412" y="1756"/>
                </a:lnTo>
                <a:lnTo>
                  <a:pt x="1465" y="1721"/>
                </a:lnTo>
                <a:lnTo>
                  <a:pt x="1526" y="1651"/>
                </a:lnTo>
                <a:lnTo>
                  <a:pt x="1570" y="1553"/>
                </a:lnTo>
                <a:lnTo>
                  <a:pt x="1588" y="1465"/>
                </a:lnTo>
                <a:lnTo>
                  <a:pt x="1615" y="1421"/>
                </a:lnTo>
                <a:lnTo>
                  <a:pt x="1676" y="1430"/>
                </a:lnTo>
                <a:lnTo>
                  <a:pt x="1720" y="1456"/>
                </a:lnTo>
                <a:lnTo>
                  <a:pt x="1818" y="1403"/>
                </a:lnTo>
                <a:lnTo>
                  <a:pt x="1888" y="1333"/>
                </a:lnTo>
                <a:lnTo>
                  <a:pt x="1906" y="1280"/>
                </a:lnTo>
                <a:lnTo>
                  <a:pt x="1862" y="1236"/>
                </a:lnTo>
                <a:lnTo>
                  <a:pt x="1818" y="1183"/>
                </a:lnTo>
                <a:lnTo>
                  <a:pt x="1844" y="1130"/>
                </a:lnTo>
                <a:lnTo>
                  <a:pt x="1923" y="1042"/>
                </a:lnTo>
                <a:lnTo>
                  <a:pt x="1968" y="989"/>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38</a:t>
            </a:r>
          </a:p>
        </p:txBody>
      </p:sp>
      <p:sp>
        <p:nvSpPr>
          <p:cNvPr id="7193" name="Freeform 24">
            <a:extLst>
              <a:ext uri="{FF2B5EF4-FFF2-40B4-BE49-F238E27FC236}">
                <a16:creationId xmlns:a16="http://schemas.microsoft.com/office/drawing/2014/main" id="{9965AD85-9E3F-481B-A585-89B1C9CD2845}"/>
              </a:ext>
            </a:extLst>
          </p:cNvPr>
          <p:cNvSpPr>
            <a:spLocks noChangeArrowheads="1"/>
          </p:cNvSpPr>
          <p:nvPr/>
        </p:nvSpPr>
        <p:spPr bwMode="auto">
          <a:xfrm>
            <a:off x="2481263" y="3870325"/>
            <a:ext cx="842962" cy="831850"/>
          </a:xfrm>
          <a:custGeom>
            <a:avLst/>
            <a:gdLst>
              <a:gd name="T0" fmla="*/ 720843 w 2578"/>
              <a:gd name="T1" fmla="*/ 659396 h 2551"/>
              <a:gd name="T2" fmla="*/ 692088 w 2578"/>
              <a:gd name="T3" fmla="*/ 719756 h 2551"/>
              <a:gd name="T4" fmla="*/ 778681 w 2578"/>
              <a:gd name="T5" fmla="*/ 800345 h 2551"/>
              <a:gd name="T6" fmla="*/ 741103 w 2578"/>
              <a:gd name="T7" fmla="*/ 817638 h 2551"/>
              <a:gd name="T8" fmla="*/ 683592 w 2578"/>
              <a:gd name="T9" fmla="*/ 831994 h 2551"/>
              <a:gd name="T10" fmla="*/ 634578 w 2578"/>
              <a:gd name="T11" fmla="*/ 826447 h 2551"/>
              <a:gd name="T12" fmla="*/ 591118 w 2578"/>
              <a:gd name="T13" fmla="*/ 780116 h 2551"/>
              <a:gd name="T14" fmla="*/ 579681 w 2578"/>
              <a:gd name="T15" fmla="*/ 691044 h 2551"/>
              <a:gd name="T16" fmla="*/ 521844 w 2578"/>
              <a:gd name="T17" fmla="*/ 705400 h 2551"/>
              <a:gd name="T18" fmla="*/ 487207 w 2578"/>
              <a:gd name="T19" fmla="*/ 711273 h 2551"/>
              <a:gd name="T20" fmla="*/ 496029 w 2578"/>
              <a:gd name="T21" fmla="*/ 647650 h 2551"/>
              <a:gd name="T22" fmla="*/ 455510 w 2578"/>
              <a:gd name="T23" fmla="*/ 598709 h 2551"/>
              <a:gd name="T24" fmla="*/ 395059 w 2578"/>
              <a:gd name="T25" fmla="*/ 584353 h 2551"/>
              <a:gd name="T26" fmla="*/ 317289 w 2578"/>
              <a:gd name="T27" fmla="*/ 598709 h 2551"/>
              <a:gd name="T28" fmla="*/ 291148 w 2578"/>
              <a:gd name="T29" fmla="*/ 532802 h 2551"/>
              <a:gd name="T30" fmla="*/ 308466 w 2578"/>
              <a:gd name="T31" fmla="*/ 483861 h 2551"/>
              <a:gd name="T32" fmla="*/ 273829 w 2578"/>
              <a:gd name="T33" fmla="*/ 426111 h 2551"/>
              <a:gd name="T34" fmla="*/ 201941 w 2578"/>
              <a:gd name="T35" fmla="*/ 414692 h 2551"/>
              <a:gd name="T36" fmla="*/ 126785 w 2578"/>
              <a:gd name="T37" fmla="*/ 397399 h 2551"/>
              <a:gd name="T38" fmla="*/ 75156 w 2578"/>
              <a:gd name="T39" fmla="*/ 331166 h 2551"/>
              <a:gd name="T40" fmla="*/ 14378 w 2578"/>
              <a:gd name="T41" fmla="*/ 267869 h 2551"/>
              <a:gd name="T42" fmla="*/ 40519 w 2578"/>
              <a:gd name="T43" fmla="*/ 230348 h 2551"/>
              <a:gd name="T44" fmla="*/ 66333 w 2578"/>
              <a:gd name="T45" fmla="*/ 201636 h 2551"/>
              <a:gd name="T46" fmla="*/ 112407 w 2578"/>
              <a:gd name="T47" fmla="*/ 172924 h 2551"/>
              <a:gd name="T48" fmla="*/ 141489 w 2578"/>
              <a:gd name="T49" fmla="*/ 135403 h 2551"/>
              <a:gd name="T50" fmla="*/ 129726 w 2578"/>
              <a:gd name="T51" fmla="*/ 100818 h 2551"/>
              <a:gd name="T52" fmla="*/ 173185 w 2578"/>
              <a:gd name="T53" fmla="*/ 51877 h 2551"/>
              <a:gd name="T54" fmla="*/ 233637 w 2578"/>
              <a:gd name="T55" fmla="*/ 51877 h 2551"/>
              <a:gd name="T56" fmla="*/ 285593 w 2578"/>
              <a:gd name="T57" fmla="*/ 69170 h 2551"/>
              <a:gd name="T58" fmla="*/ 343103 w 2578"/>
              <a:gd name="T59" fmla="*/ 89399 h 2551"/>
              <a:gd name="T60" fmla="*/ 421200 w 2578"/>
              <a:gd name="T61" fmla="*/ 106691 h 2551"/>
              <a:gd name="T62" fmla="*/ 467274 w 2578"/>
              <a:gd name="T63" fmla="*/ 77653 h 2551"/>
              <a:gd name="T64" fmla="*/ 545044 w 2578"/>
              <a:gd name="T65" fmla="*/ 77653 h 2551"/>
              <a:gd name="T66" fmla="*/ 573799 w 2578"/>
              <a:gd name="T67" fmla="*/ 28712 h 2551"/>
              <a:gd name="T68" fmla="*/ 619873 w 2578"/>
              <a:gd name="T69" fmla="*/ 17292 h 2551"/>
              <a:gd name="T70" fmla="*/ 695029 w 2578"/>
              <a:gd name="T71" fmla="*/ 28712 h 2551"/>
              <a:gd name="T72" fmla="*/ 741103 w 2578"/>
              <a:gd name="T73" fmla="*/ 69170 h 2551"/>
              <a:gd name="T74" fmla="*/ 790118 w 2578"/>
              <a:gd name="T75" fmla="*/ 118110 h 2551"/>
              <a:gd name="T76" fmla="*/ 793058 w 2578"/>
              <a:gd name="T77" fmla="*/ 198700 h 2551"/>
              <a:gd name="T78" fmla="*/ 836191 w 2578"/>
              <a:gd name="T79" fmla="*/ 264933 h 2551"/>
              <a:gd name="T80" fmla="*/ 821814 w 2578"/>
              <a:gd name="T81" fmla="*/ 302454 h 2551"/>
              <a:gd name="T82" fmla="*/ 769858 w 2578"/>
              <a:gd name="T83" fmla="*/ 290708 h 2551"/>
              <a:gd name="T84" fmla="*/ 720843 w 2578"/>
              <a:gd name="T85" fmla="*/ 331166 h 2551"/>
              <a:gd name="T86" fmla="*/ 663333 w 2578"/>
              <a:gd name="T87" fmla="*/ 348459 h 2551"/>
              <a:gd name="T88" fmla="*/ 648955 w 2578"/>
              <a:gd name="T89" fmla="*/ 391526 h 2551"/>
              <a:gd name="T90" fmla="*/ 625755 w 2578"/>
              <a:gd name="T91" fmla="*/ 446340 h 2551"/>
              <a:gd name="T92" fmla="*/ 553540 w 2578"/>
              <a:gd name="T93" fmla="*/ 426111 h 2551"/>
              <a:gd name="T94" fmla="*/ 556481 w 2578"/>
              <a:gd name="T95" fmla="*/ 492345 h 2551"/>
              <a:gd name="T96" fmla="*/ 608436 w 2578"/>
              <a:gd name="T97" fmla="*/ 526929 h 2551"/>
              <a:gd name="T98" fmla="*/ 634578 w 2578"/>
              <a:gd name="T99" fmla="*/ 604582 h 2551"/>
              <a:gd name="T100" fmla="*/ 695029 w 2578"/>
              <a:gd name="T101" fmla="*/ 624811 h 25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578" h="2551">
                <a:moveTo>
                  <a:pt x="2242" y="1941"/>
                </a:moveTo>
                <a:lnTo>
                  <a:pt x="2233" y="1985"/>
                </a:lnTo>
                <a:lnTo>
                  <a:pt x="2206" y="2021"/>
                </a:lnTo>
                <a:lnTo>
                  <a:pt x="2189" y="2091"/>
                </a:lnTo>
                <a:lnTo>
                  <a:pt x="2145" y="2136"/>
                </a:lnTo>
                <a:lnTo>
                  <a:pt x="2118" y="2206"/>
                </a:lnTo>
                <a:lnTo>
                  <a:pt x="2206" y="2286"/>
                </a:lnTo>
                <a:lnTo>
                  <a:pt x="2321" y="2391"/>
                </a:lnTo>
                <a:lnTo>
                  <a:pt x="2383" y="2453"/>
                </a:lnTo>
                <a:lnTo>
                  <a:pt x="2365" y="2497"/>
                </a:lnTo>
                <a:lnTo>
                  <a:pt x="2321" y="2515"/>
                </a:lnTo>
                <a:lnTo>
                  <a:pt x="2268" y="2506"/>
                </a:lnTo>
                <a:lnTo>
                  <a:pt x="2224" y="2533"/>
                </a:lnTo>
                <a:lnTo>
                  <a:pt x="2189" y="2550"/>
                </a:lnTo>
                <a:lnTo>
                  <a:pt x="2092" y="2550"/>
                </a:lnTo>
                <a:lnTo>
                  <a:pt x="2056" y="2506"/>
                </a:lnTo>
                <a:lnTo>
                  <a:pt x="2012" y="2541"/>
                </a:lnTo>
                <a:lnTo>
                  <a:pt x="1942" y="2533"/>
                </a:lnTo>
                <a:lnTo>
                  <a:pt x="1871" y="2488"/>
                </a:lnTo>
                <a:lnTo>
                  <a:pt x="1809" y="2471"/>
                </a:lnTo>
                <a:lnTo>
                  <a:pt x="1809" y="2391"/>
                </a:lnTo>
                <a:lnTo>
                  <a:pt x="1800" y="2303"/>
                </a:lnTo>
                <a:lnTo>
                  <a:pt x="1800" y="2188"/>
                </a:lnTo>
                <a:lnTo>
                  <a:pt x="1774" y="2118"/>
                </a:lnTo>
                <a:lnTo>
                  <a:pt x="1677" y="2083"/>
                </a:lnTo>
                <a:lnTo>
                  <a:pt x="1615" y="2100"/>
                </a:lnTo>
                <a:lnTo>
                  <a:pt x="1597" y="2162"/>
                </a:lnTo>
                <a:lnTo>
                  <a:pt x="1571" y="2206"/>
                </a:lnTo>
                <a:lnTo>
                  <a:pt x="1483" y="2224"/>
                </a:lnTo>
                <a:lnTo>
                  <a:pt x="1491" y="2180"/>
                </a:lnTo>
                <a:lnTo>
                  <a:pt x="1509" y="2127"/>
                </a:lnTo>
                <a:lnTo>
                  <a:pt x="1483" y="2056"/>
                </a:lnTo>
                <a:lnTo>
                  <a:pt x="1518" y="1985"/>
                </a:lnTo>
                <a:lnTo>
                  <a:pt x="1509" y="1915"/>
                </a:lnTo>
                <a:lnTo>
                  <a:pt x="1465" y="1862"/>
                </a:lnTo>
                <a:lnTo>
                  <a:pt x="1394" y="1835"/>
                </a:lnTo>
                <a:lnTo>
                  <a:pt x="1324" y="1818"/>
                </a:lnTo>
                <a:lnTo>
                  <a:pt x="1262" y="1774"/>
                </a:lnTo>
                <a:lnTo>
                  <a:pt x="1209" y="1791"/>
                </a:lnTo>
                <a:lnTo>
                  <a:pt x="1121" y="1818"/>
                </a:lnTo>
                <a:lnTo>
                  <a:pt x="1024" y="1800"/>
                </a:lnTo>
                <a:lnTo>
                  <a:pt x="971" y="1835"/>
                </a:lnTo>
                <a:lnTo>
                  <a:pt x="900" y="1800"/>
                </a:lnTo>
                <a:lnTo>
                  <a:pt x="891" y="1721"/>
                </a:lnTo>
                <a:lnTo>
                  <a:pt x="891" y="1633"/>
                </a:lnTo>
                <a:lnTo>
                  <a:pt x="944" y="1571"/>
                </a:lnTo>
                <a:lnTo>
                  <a:pt x="988" y="1527"/>
                </a:lnTo>
                <a:lnTo>
                  <a:pt x="944" y="1483"/>
                </a:lnTo>
                <a:lnTo>
                  <a:pt x="856" y="1447"/>
                </a:lnTo>
                <a:lnTo>
                  <a:pt x="838" y="1385"/>
                </a:lnTo>
                <a:lnTo>
                  <a:pt x="838" y="1306"/>
                </a:lnTo>
                <a:lnTo>
                  <a:pt x="803" y="1244"/>
                </a:lnTo>
                <a:lnTo>
                  <a:pt x="741" y="1253"/>
                </a:lnTo>
                <a:lnTo>
                  <a:pt x="618" y="1271"/>
                </a:lnTo>
                <a:lnTo>
                  <a:pt x="530" y="1288"/>
                </a:lnTo>
                <a:lnTo>
                  <a:pt x="450" y="1253"/>
                </a:lnTo>
                <a:lnTo>
                  <a:pt x="388" y="1218"/>
                </a:lnTo>
                <a:lnTo>
                  <a:pt x="353" y="1156"/>
                </a:lnTo>
                <a:lnTo>
                  <a:pt x="291" y="1103"/>
                </a:lnTo>
                <a:lnTo>
                  <a:pt x="230" y="1015"/>
                </a:lnTo>
                <a:lnTo>
                  <a:pt x="185" y="953"/>
                </a:lnTo>
                <a:lnTo>
                  <a:pt x="106" y="891"/>
                </a:lnTo>
                <a:lnTo>
                  <a:pt x="44" y="821"/>
                </a:lnTo>
                <a:lnTo>
                  <a:pt x="0" y="759"/>
                </a:lnTo>
                <a:lnTo>
                  <a:pt x="53" y="697"/>
                </a:lnTo>
                <a:lnTo>
                  <a:pt x="124" y="706"/>
                </a:lnTo>
                <a:lnTo>
                  <a:pt x="185" y="741"/>
                </a:lnTo>
                <a:lnTo>
                  <a:pt x="194" y="688"/>
                </a:lnTo>
                <a:lnTo>
                  <a:pt x="203" y="618"/>
                </a:lnTo>
                <a:lnTo>
                  <a:pt x="291" y="583"/>
                </a:lnTo>
                <a:lnTo>
                  <a:pt x="353" y="583"/>
                </a:lnTo>
                <a:lnTo>
                  <a:pt x="344" y="530"/>
                </a:lnTo>
                <a:lnTo>
                  <a:pt x="362" y="477"/>
                </a:lnTo>
                <a:lnTo>
                  <a:pt x="424" y="468"/>
                </a:lnTo>
                <a:lnTo>
                  <a:pt x="433" y="415"/>
                </a:lnTo>
                <a:lnTo>
                  <a:pt x="362" y="380"/>
                </a:lnTo>
                <a:lnTo>
                  <a:pt x="309" y="344"/>
                </a:lnTo>
                <a:lnTo>
                  <a:pt x="397" y="309"/>
                </a:lnTo>
                <a:lnTo>
                  <a:pt x="450" y="274"/>
                </a:lnTo>
                <a:lnTo>
                  <a:pt x="494" y="221"/>
                </a:lnTo>
                <a:lnTo>
                  <a:pt x="530" y="159"/>
                </a:lnTo>
                <a:lnTo>
                  <a:pt x="609" y="115"/>
                </a:lnTo>
                <a:lnTo>
                  <a:pt x="680" y="97"/>
                </a:lnTo>
                <a:lnTo>
                  <a:pt x="715" y="159"/>
                </a:lnTo>
                <a:lnTo>
                  <a:pt x="768" y="203"/>
                </a:lnTo>
                <a:lnTo>
                  <a:pt x="812" y="177"/>
                </a:lnTo>
                <a:lnTo>
                  <a:pt x="874" y="212"/>
                </a:lnTo>
                <a:lnTo>
                  <a:pt x="900" y="274"/>
                </a:lnTo>
                <a:lnTo>
                  <a:pt x="971" y="256"/>
                </a:lnTo>
                <a:lnTo>
                  <a:pt x="1050" y="274"/>
                </a:lnTo>
                <a:lnTo>
                  <a:pt x="1139" y="291"/>
                </a:lnTo>
                <a:lnTo>
                  <a:pt x="1200" y="256"/>
                </a:lnTo>
                <a:lnTo>
                  <a:pt x="1289" y="327"/>
                </a:lnTo>
                <a:lnTo>
                  <a:pt x="1368" y="335"/>
                </a:lnTo>
                <a:lnTo>
                  <a:pt x="1412" y="291"/>
                </a:lnTo>
                <a:lnTo>
                  <a:pt x="1430" y="238"/>
                </a:lnTo>
                <a:lnTo>
                  <a:pt x="1483" y="274"/>
                </a:lnTo>
                <a:lnTo>
                  <a:pt x="1562" y="238"/>
                </a:lnTo>
                <a:lnTo>
                  <a:pt x="1668" y="238"/>
                </a:lnTo>
                <a:lnTo>
                  <a:pt x="1747" y="221"/>
                </a:lnTo>
                <a:lnTo>
                  <a:pt x="1747" y="159"/>
                </a:lnTo>
                <a:lnTo>
                  <a:pt x="1756" y="88"/>
                </a:lnTo>
                <a:lnTo>
                  <a:pt x="1765" y="35"/>
                </a:lnTo>
                <a:lnTo>
                  <a:pt x="1827" y="0"/>
                </a:lnTo>
                <a:lnTo>
                  <a:pt x="1897" y="53"/>
                </a:lnTo>
                <a:lnTo>
                  <a:pt x="1986" y="27"/>
                </a:lnTo>
                <a:lnTo>
                  <a:pt x="2056" y="27"/>
                </a:lnTo>
                <a:lnTo>
                  <a:pt x="2127" y="88"/>
                </a:lnTo>
                <a:lnTo>
                  <a:pt x="2206" y="115"/>
                </a:lnTo>
                <a:lnTo>
                  <a:pt x="2259" y="115"/>
                </a:lnTo>
                <a:lnTo>
                  <a:pt x="2268" y="212"/>
                </a:lnTo>
                <a:lnTo>
                  <a:pt x="2277" y="274"/>
                </a:lnTo>
                <a:lnTo>
                  <a:pt x="2321" y="335"/>
                </a:lnTo>
                <a:lnTo>
                  <a:pt x="2418" y="362"/>
                </a:lnTo>
                <a:lnTo>
                  <a:pt x="2374" y="406"/>
                </a:lnTo>
                <a:lnTo>
                  <a:pt x="2400" y="503"/>
                </a:lnTo>
                <a:lnTo>
                  <a:pt x="2427" y="609"/>
                </a:lnTo>
                <a:lnTo>
                  <a:pt x="2462" y="671"/>
                </a:lnTo>
                <a:lnTo>
                  <a:pt x="2515" y="741"/>
                </a:lnTo>
                <a:lnTo>
                  <a:pt x="2559" y="812"/>
                </a:lnTo>
                <a:lnTo>
                  <a:pt x="2577" y="865"/>
                </a:lnTo>
                <a:lnTo>
                  <a:pt x="2577" y="918"/>
                </a:lnTo>
                <a:lnTo>
                  <a:pt x="2515" y="927"/>
                </a:lnTo>
                <a:lnTo>
                  <a:pt x="2462" y="900"/>
                </a:lnTo>
                <a:lnTo>
                  <a:pt x="2400" y="900"/>
                </a:lnTo>
                <a:lnTo>
                  <a:pt x="2356" y="891"/>
                </a:lnTo>
                <a:lnTo>
                  <a:pt x="2321" y="962"/>
                </a:lnTo>
                <a:lnTo>
                  <a:pt x="2250" y="1006"/>
                </a:lnTo>
                <a:lnTo>
                  <a:pt x="2206" y="1015"/>
                </a:lnTo>
                <a:lnTo>
                  <a:pt x="2118" y="980"/>
                </a:lnTo>
                <a:lnTo>
                  <a:pt x="2047" y="988"/>
                </a:lnTo>
                <a:lnTo>
                  <a:pt x="2030" y="1068"/>
                </a:lnTo>
                <a:lnTo>
                  <a:pt x="1986" y="1094"/>
                </a:lnTo>
                <a:lnTo>
                  <a:pt x="1933" y="1147"/>
                </a:lnTo>
                <a:lnTo>
                  <a:pt x="1986" y="1200"/>
                </a:lnTo>
                <a:lnTo>
                  <a:pt x="2021" y="1280"/>
                </a:lnTo>
                <a:lnTo>
                  <a:pt x="1986" y="1324"/>
                </a:lnTo>
                <a:lnTo>
                  <a:pt x="1915" y="1368"/>
                </a:lnTo>
                <a:lnTo>
                  <a:pt x="1853" y="1315"/>
                </a:lnTo>
                <a:lnTo>
                  <a:pt x="1792" y="1280"/>
                </a:lnTo>
                <a:lnTo>
                  <a:pt x="1694" y="1306"/>
                </a:lnTo>
                <a:lnTo>
                  <a:pt x="1686" y="1385"/>
                </a:lnTo>
                <a:lnTo>
                  <a:pt x="1712" y="1447"/>
                </a:lnTo>
                <a:lnTo>
                  <a:pt x="1703" y="1509"/>
                </a:lnTo>
                <a:lnTo>
                  <a:pt x="1721" y="1571"/>
                </a:lnTo>
                <a:lnTo>
                  <a:pt x="1783" y="1588"/>
                </a:lnTo>
                <a:lnTo>
                  <a:pt x="1862" y="1615"/>
                </a:lnTo>
                <a:lnTo>
                  <a:pt x="1915" y="1659"/>
                </a:lnTo>
                <a:lnTo>
                  <a:pt x="1906" y="1791"/>
                </a:lnTo>
                <a:lnTo>
                  <a:pt x="1942" y="1853"/>
                </a:lnTo>
                <a:lnTo>
                  <a:pt x="2021" y="1871"/>
                </a:lnTo>
                <a:lnTo>
                  <a:pt x="2083" y="1871"/>
                </a:lnTo>
                <a:lnTo>
                  <a:pt x="2127" y="1915"/>
                </a:lnTo>
                <a:lnTo>
                  <a:pt x="2180" y="1950"/>
                </a:lnTo>
                <a:lnTo>
                  <a:pt x="2242" y="1941"/>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21</a:t>
            </a:r>
          </a:p>
        </p:txBody>
      </p:sp>
      <p:sp>
        <p:nvSpPr>
          <p:cNvPr id="7194" name="Freeform 25">
            <a:extLst>
              <a:ext uri="{FF2B5EF4-FFF2-40B4-BE49-F238E27FC236}">
                <a16:creationId xmlns:a16="http://schemas.microsoft.com/office/drawing/2014/main" id="{6B433F31-B8FF-40DC-94E1-493BD140A289}"/>
              </a:ext>
            </a:extLst>
          </p:cNvPr>
          <p:cNvSpPr>
            <a:spLocks noChangeArrowheads="1"/>
          </p:cNvSpPr>
          <p:nvPr/>
        </p:nvSpPr>
        <p:spPr bwMode="auto">
          <a:xfrm>
            <a:off x="2120900" y="4110038"/>
            <a:ext cx="855663" cy="817562"/>
          </a:xfrm>
          <a:custGeom>
            <a:avLst/>
            <a:gdLst>
              <a:gd name="T0" fmla="*/ 317297 w 2622"/>
              <a:gd name="T1" fmla="*/ 0 h 2506"/>
              <a:gd name="T2" fmla="*/ 291155 w 2622"/>
              <a:gd name="T3" fmla="*/ 16972 h 2506"/>
              <a:gd name="T4" fmla="*/ 262399 w 2622"/>
              <a:gd name="T5" fmla="*/ 0 h 2506"/>
              <a:gd name="T6" fmla="*/ 245080 w 2622"/>
              <a:gd name="T7" fmla="*/ 16972 h 2506"/>
              <a:gd name="T8" fmla="*/ 227761 w 2622"/>
              <a:gd name="T9" fmla="*/ 34270 h 2506"/>
              <a:gd name="T10" fmla="*/ 201946 w 2622"/>
              <a:gd name="T11" fmla="*/ 40145 h 2506"/>
              <a:gd name="T12" fmla="*/ 178745 w 2622"/>
              <a:gd name="T13" fmla="*/ 60381 h 2506"/>
              <a:gd name="T14" fmla="*/ 138552 w 2622"/>
              <a:gd name="T15" fmla="*/ 103464 h 2506"/>
              <a:gd name="T16" fmla="*/ 112410 w 2622"/>
              <a:gd name="T17" fmla="*/ 152422 h 2506"/>
              <a:gd name="T18" fmla="*/ 109469 w 2622"/>
              <a:gd name="T19" fmla="*/ 195831 h 2506"/>
              <a:gd name="T20" fmla="*/ 135611 w 2622"/>
              <a:gd name="T21" fmla="*/ 241851 h 2506"/>
              <a:gd name="T22" fmla="*/ 161426 w 2622"/>
              <a:gd name="T23" fmla="*/ 279059 h 2506"/>
              <a:gd name="T24" fmla="*/ 172863 w 2622"/>
              <a:gd name="T25" fmla="*/ 299295 h 2506"/>
              <a:gd name="T26" fmla="*/ 152930 w 2622"/>
              <a:gd name="T27" fmla="*/ 328017 h 2506"/>
              <a:gd name="T28" fmla="*/ 118292 w 2622"/>
              <a:gd name="T29" fmla="*/ 322468 h 2506"/>
              <a:gd name="T30" fmla="*/ 57512 w 2622"/>
              <a:gd name="T31" fmla="*/ 316593 h 2506"/>
              <a:gd name="T32" fmla="*/ 23201 w 2622"/>
              <a:gd name="T33" fmla="*/ 345315 h 2506"/>
              <a:gd name="T34" fmla="*/ 0 w 2622"/>
              <a:gd name="T35" fmla="*/ 385787 h 2506"/>
              <a:gd name="T36" fmla="*/ 40520 w 2622"/>
              <a:gd name="T37" fmla="*/ 417446 h 2506"/>
              <a:gd name="T38" fmla="*/ 57512 w 2622"/>
              <a:gd name="T39" fmla="*/ 446168 h 2506"/>
              <a:gd name="T40" fmla="*/ 103914 w 2622"/>
              <a:gd name="T41" fmla="*/ 480765 h 2506"/>
              <a:gd name="T42" fmla="*/ 147048 w 2622"/>
              <a:gd name="T43" fmla="*/ 509486 h 2506"/>
              <a:gd name="T44" fmla="*/ 213383 w 2622"/>
              <a:gd name="T45" fmla="*/ 529722 h 2506"/>
              <a:gd name="T46" fmla="*/ 253903 w 2622"/>
              <a:gd name="T47" fmla="*/ 572805 h 2506"/>
              <a:gd name="T48" fmla="*/ 311415 w 2622"/>
              <a:gd name="T49" fmla="*/ 593041 h 2506"/>
              <a:gd name="T50" fmla="*/ 351935 w 2622"/>
              <a:gd name="T51" fmla="*/ 624700 h 2506"/>
              <a:gd name="T52" fmla="*/ 435589 w 2622"/>
              <a:gd name="T53" fmla="*/ 668109 h 2506"/>
              <a:gd name="T54" fmla="*/ 504538 w 2622"/>
              <a:gd name="T55" fmla="*/ 673658 h 2506"/>
              <a:gd name="T56" fmla="*/ 556495 w 2622"/>
              <a:gd name="T57" fmla="*/ 702706 h 2506"/>
              <a:gd name="T58" fmla="*/ 599956 w 2622"/>
              <a:gd name="T59" fmla="*/ 734366 h 2506"/>
              <a:gd name="T60" fmla="*/ 625771 w 2622"/>
              <a:gd name="T61" fmla="*/ 785934 h 2506"/>
              <a:gd name="T62" fmla="*/ 666291 w 2622"/>
              <a:gd name="T63" fmla="*/ 803233 h 2506"/>
              <a:gd name="T64" fmla="*/ 717921 w 2622"/>
              <a:gd name="T65" fmla="*/ 817594 h 2506"/>
              <a:gd name="T66" fmla="*/ 758441 w 2622"/>
              <a:gd name="T67" fmla="*/ 812045 h 2506"/>
              <a:gd name="T68" fmla="*/ 761382 w 2622"/>
              <a:gd name="T69" fmla="*/ 777448 h 2506"/>
              <a:gd name="T70" fmla="*/ 752559 w 2622"/>
              <a:gd name="T71" fmla="*/ 734366 h 2506"/>
              <a:gd name="T72" fmla="*/ 755500 w 2622"/>
              <a:gd name="T73" fmla="*/ 714130 h 2506"/>
              <a:gd name="T74" fmla="*/ 784256 w 2622"/>
              <a:gd name="T75" fmla="*/ 693894 h 2506"/>
              <a:gd name="T76" fmla="*/ 769878 w 2622"/>
              <a:gd name="T77" fmla="*/ 653749 h 2506"/>
              <a:gd name="T78" fmla="*/ 764323 w 2622"/>
              <a:gd name="T79" fmla="*/ 624700 h 2506"/>
              <a:gd name="T80" fmla="*/ 749618 w 2622"/>
              <a:gd name="T81" fmla="*/ 575743 h 2506"/>
              <a:gd name="T82" fmla="*/ 752559 w 2622"/>
              <a:gd name="T83" fmla="*/ 518299 h 2506"/>
              <a:gd name="T84" fmla="*/ 796020 w 2622"/>
              <a:gd name="T85" fmla="*/ 498063 h 2506"/>
              <a:gd name="T86" fmla="*/ 845036 w 2622"/>
              <a:gd name="T87" fmla="*/ 486640 h 2506"/>
              <a:gd name="T88" fmla="*/ 853532 w 2622"/>
              <a:gd name="T89" fmla="*/ 454980 h 2506"/>
              <a:gd name="T90" fmla="*/ 856473 w 2622"/>
              <a:gd name="T91" fmla="*/ 408634 h 2506"/>
              <a:gd name="T92" fmla="*/ 839154 w 2622"/>
              <a:gd name="T93" fmla="*/ 368488 h 2506"/>
              <a:gd name="T94" fmla="*/ 793079 w 2622"/>
              <a:gd name="T95" fmla="*/ 354127 h 2506"/>
              <a:gd name="T96" fmla="*/ 755500 w 2622"/>
              <a:gd name="T97" fmla="*/ 345315 h 2506"/>
              <a:gd name="T98" fmla="*/ 695047 w 2622"/>
              <a:gd name="T99" fmla="*/ 348252 h 2506"/>
              <a:gd name="T100" fmla="*/ 654527 w 2622"/>
              <a:gd name="T101" fmla="*/ 348252 h 2506"/>
              <a:gd name="T102" fmla="*/ 651586 w 2622"/>
              <a:gd name="T103" fmla="*/ 293746 h 2506"/>
              <a:gd name="T104" fmla="*/ 683283 w 2622"/>
              <a:gd name="T105" fmla="*/ 259149 h 2506"/>
              <a:gd name="T106" fmla="*/ 640149 w 2622"/>
              <a:gd name="T107" fmla="*/ 233039 h 2506"/>
              <a:gd name="T108" fmla="*/ 634267 w 2622"/>
              <a:gd name="T109" fmla="*/ 187018 h 2506"/>
              <a:gd name="T110" fmla="*/ 602570 w 2622"/>
              <a:gd name="T111" fmla="*/ 169720 h 2506"/>
              <a:gd name="T112" fmla="*/ 533621 w 2622"/>
              <a:gd name="T113" fmla="*/ 181143 h 2506"/>
              <a:gd name="T114" fmla="*/ 487219 w 2622"/>
              <a:gd name="T115" fmla="*/ 158297 h 2506"/>
              <a:gd name="T116" fmla="*/ 455522 w 2622"/>
              <a:gd name="T117" fmla="*/ 120762 h 2506"/>
              <a:gd name="T118" fmla="*/ 420884 w 2622"/>
              <a:gd name="T119" fmla="*/ 71805 h 2506"/>
              <a:gd name="T120" fmla="*/ 374809 w 2622"/>
              <a:gd name="T121" fmla="*/ 28722 h 2506"/>
              <a:gd name="T122" fmla="*/ 331675 w 2622"/>
              <a:gd name="T123" fmla="*/ 14361 h 25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22" h="2506">
                <a:moveTo>
                  <a:pt x="1015" y="44"/>
                </a:moveTo>
                <a:lnTo>
                  <a:pt x="971" y="0"/>
                </a:lnTo>
                <a:lnTo>
                  <a:pt x="918" y="8"/>
                </a:lnTo>
                <a:lnTo>
                  <a:pt x="891" y="52"/>
                </a:lnTo>
                <a:lnTo>
                  <a:pt x="838" y="52"/>
                </a:lnTo>
                <a:lnTo>
                  <a:pt x="803" y="0"/>
                </a:lnTo>
                <a:lnTo>
                  <a:pt x="750" y="17"/>
                </a:lnTo>
                <a:lnTo>
                  <a:pt x="750" y="52"/>
                </a:lnTo>
                <a:lnTo>
                  <a:pt x="732" y="114"/>
                </a:lnTo>
                <a:lnTo>
                  <a:pt x="697" y="105"/>
                </a:lnTo>
                <a:lnTo>
                  <a:pt x="662" y="88"/>
                </a:lnTo>
                <a:lnTo>
                  <a:pt x="618" y="123"/>
                </a:lnTo>
                <a:lnTo>
                  <a:pt x="627" y="176"/>
                </a:lnTo>
                <a:lnTo>
                  <a:pt x="547" y="185"/>
                </a:lnTo>
                <a:lnTo>
                  <a:pt x="477" y="229"/>
                </a:lnTo>
                <a:lnTo>
                  <a:pt x="424" y="317"/>
                </a:lnTo>
                <a:lnTo>
                  <a:pt x="371" y="405"/>
                </a:lnTo>
                <a:lnTo>
                  <a:pt x="344" y="467"/>
                </a:lnTo>
                <a:lnTo>
                  <a:pt x="327" y="564"/>
                </a:lnTo>
                <a:lnTo>
                  <a:pt x="335" y="600"/>
                </a:lnTo>
                <a:lnTo>
                  <a:pt x="379" y="679"/>
                </a:lnTo>
                <a:lnTo>
                  <a:pt x="415" y="741"/>
                </a:lnTo>
                <a:lnTo>
                  <a:pt x="468" y="785"/>
                </a:lnTo>
                <a:lnTo>
                  <a:pt x="494" y="855"/>
                </a:lnTo>
                <a:lnTo>
                  <a:pt x="538" y="873"/>
                </a:lnTo>
                <a:lnTo>
                  <a:pt x="529" y="917"/>
                </a:lnTo>
                <a:lnTo>
                  <a:pt x="529" y="970"/>
                </a:lnTo>
                <a:lnTo>
                  <a:pt x="468" y="1005"/>
                </a:lnTo>
                <a:lnTo>
                  <a:pt x="424" y="979"/>
                </a:lnTo>
                <a:lnTo>
                  <a:pt x="362" y="988"/>
                </a:lnTo>
                <a:lnTo>
                  <a:pt x="265" y="970"/>
                </a:lnTo>
                <a:lnTo>
                  <a:pt x="176" y="970"/>
                </a:lnTo>
                <a:lnTo>
                  <a:pt x="124" y="997"/>
                </a:lnTo>
                <a:lnTo>
                  <a:pt x="71" y="1058"/>
                </a:lnTo>
                <a:lnTo>
                  <a:pt x="9" y="1120"/>
                </a:lnTo>
                <a:lnTo>
                  <a:pt x="0" y="1182"/>
                </a:lnTo>
                <a:lnTo>
                  <a:pt x="44" y="1252"/>
                </a:lnTo>
                <a:lnTo>
                  <a:pt x="124" y="1279"/>
                </a:lnTo>
                <a:lnTo>
                  <a:pt x="132" y="1323"/>
                </a:lnTo>
                <a:lnTo>
                  <a:pt x="176" y="1367"/>
                </a:lnTo>
                <a:lnTo>
                  <a:pt x="265" y="1411"/>
                </a:lnTo>
                <a:lnTo>
                  <a:pt x="318" y="1473"/>
                </a:lnTo>
                <a:lnTo>
                  <a:pt x="362" y="1517"/>
                </a:lnTo>
                <a:lnTo>
                  <a:pt x="450" y="1561"/>
                </a:lnTo>
                <a:lnTo>
                  <a:pt x="556" y="1623"/>
                </a:lnTo>
                <a:lnTo>
                  <a:pt x="653" y="1623"/>
                </a:lnTo>
                <a:lnTo>
                  <a:pt x="697" y="1676"/>
                </a:lnTo>
                <a:lnTo>
                  <a:pt x="777" y="1755"/>
                </a:lnTo>
                <a:lnTo>
                  <a:pt x="847" y="1800"/>
                </a:lnTo>
                <a:lnTo>
                  <a:pt x="953" y="1817"/>
                </a:lnTo>
                <a:lnTo>
                  <a:pt x="997" y="1879"/>
                </a:lnTo>
                <a:lnTo>
                  <a:pt x="1077" y="1914"/>
                </a:lnTo>
                <a:lnTo>
                  <a:pt x="1183" y="2003"/>
                </a:lnTo>
                <a:lnTo>
                  <a:pt x="1333" y="2047"/>
                </a:lnTo>
                <a:lnTo>
                  <a:pt x="1456" y="2038"/>
                </a:lnTo>
                <a:lnTo>
                  <a:pt x="1544" y="2064"/>
                </a:lnTo>
                <a:lnTo>
                  <a:pt x="1633" y="2108"/>
                </a:lnTo>
                <a:lnTo>
                  <a:pt x="1703" y="2153"/>
                </a:lnTo>
                <a:lnTo>
                  <a:pt x="1774" y="2205"/>
                </a:lnTo>
                <a:lnTo>
                  <a:pt x="1836" y="2250"/>
                </a:lnTo>
                <a:lnTo>
                  <a:pt x="1880" y="2338"/>
                </a:lnTo>
                <a:lnTo>
                  <a:pt x="1915" y="2408"/>
                </a:lnTo>
                <a:lnTo>
                  <a:pt x="1941" y="2461"/>
                </a:lnTo>
                <a:lnTo>
                  <a:pt x="2039" y="2461"/>
                </a:lnTo>
                <a:lnTo>
                  <a:pt x="2118" y="2479"/>
                </a:lnTo>
                <a:lnTo>
                  <a:pt x="2197" y="2505"/>
                </a:lnTo>
                <a:lnTo>
                  <a:pt x="2286" y="2470"/>
                </a:lnTo>
                <a:lnTo>
                  <a:pt x="2321" y="2488"/>
                </a:lnTo>
                <a:lnTo>
                  <a:pt x="2339" y="2444"/>
                </a:lnTo>
                <a:lnTo>
                  <a:pt x="2330" y="2382"/>
                </a:lnTo>
                <a:lnTo>
                  <a:pt x="2303" y="2329"/>
                </a:lnTo>
                <a:lnTo>
                  <a:pt x="2303" y="2250"/>
                </a:lnTo>
                <a:lnTo>
                  <a:pt x="2259" y="2205"/>
                </a:lnTo>
                <a:lnTo>
                  <a:pt x="2312" y="2188"/>
                </a:lnTo>
                <a:lnTo>
                  <a:pt x="2392" y="2170"/>
                </a:lnTo>
                <a:lnTo>
                  <a:pt x="2400" y="2126"/>
                </a:lnTo>
                <a:lnTo>
                  <a:pt x="2374" y="2082"/>
                </a:lnTo>
                <a:lnTo>
                  <a:pt x="2356" y="2003"/>
                </a:lnTo>
                <a:lnTo>
                  <a:pt x="2365" y="1941"/>
                </a:lnTo>
                <a:lnTo>
                  <a:pt x="2339" y="1914"/>
                </a:lnTo>
                <a:lnTo>
                  <a:pt x="2312" y="1853"/>
                </a:lnTo>
                <a:lnTo>
                  <a:pt x="2294" y="1764"/>
                </a:lnTo>
                <a:lnTo>
                  <a:pt x="2294" y="1667"/>
                </a:lnTo>
                <a:lnTo>
                  <a:pt x="2303" y="1588"/>
                </a:lnTo>
                <a:lnTo>
                  <a:pt x="2356" y="1544"/>
                </a:lnTo>
                <a:lnTo>
                  <a:pt x="2436" y="1526"/>
                </a:lnTo>
                <a:lnTo>
                  <a:pt x="2515" y="1517"/>
                </a:lnTo>
                <a:lnTo>
                  <a:pt x="2586" y="1491"/>
                </a:lnTo>
                <a:lnTo>
                  <a:pt x="2594" y="1447"/>
                </a:lnTo>
                <a:lnTo>
                  <a:pt x="2612" y="1394"/>
                </a:lnTo>
                <a:lnTo>
                  <a:pt x="2586" y="1323"/>
                </a:lnTo>
                <a:lnTo>
                  <a:pt x="2621" y="1252"/>
                </a:lnTo>
                <a:lnTo>
                  <a:pt x="2612" y="1182"/>
                </a:lnTo>
                <a:lnTo>
                  <a:pt x="2568" y="1129"/>
                </a:lnTo>
                <a:lnTo>
                  <a:pt x="2497" y="1102"/>
                </a:lnTo>
                <a:lnTo>
                  <a:pt x="2427" y="1085"/>
                </a:lnTo>
                <a:lnTo>
                  <a:pt x="2365" y="1041"/>
                </a:lnTo>
                <a:lnTo>
                  <a:pt x="2312" y="1058"/>
                </a:lnTo>
                <a:lnTo>
                  <a:pt x="2224" y="1085"/>
                </a:lnTo>
                <a:lnTo>
                  <a:pt x="2127" y="1067"/>
                </a:lnTo>
                <a:lnTo>
                  <a:pt x="2074" y="1102"/>
                </a:lnTo>
                <a:lnTo>
                  <a:pt x="2003" y="1067"/>
                </a:lnTo>
                <a:lnTo>
                  <a:pt x="1994" y="988"/>
                </a:lnTo>
                <a:lnTo>
                  <a:pt x="1994" y="900"/>
                </a:lnTo>
                <a:lnTo>
                  <a:pt x="2047" y="838"/>
                </a:lnTo>
                <a:lnTo>
                  <a:pt x="2091" y="794"/>
                </a:lnTo>
                <a:lnTo>
                  <a:pt x="2047" y="750"/>
                </a:lnTo>
                <a:lnTo>
                  <a:pt x="1959" y="714"/>
                </a:lnTo>
                <a:lnTo>
                  <a:pt x="1941" y="652"/>
                </a:lnTo>
                <a:lnTo>
                  <a:pt x="1941" y="573"/>
                </a:lnTo>
                <a:lnTo>
                  <a:pt x="1906" y="511"/>
                </a:lnTo>
                <a:lnTo>
                  <a:pt x="1844" y="520"/>
                </a:lnTo>
                <a:lnTo>
                  <a:pt x="1721" y="538"/>
                </a:lnTo>
                <a:lnTo>
                  <a:pt x="1633" y="555"/>
                </a:lnTo>
                <a:lnTo>
                  <a:pt x="1553" y="520"/>
                </a:lnTo>
                <a:lnTo>
                  <a:pt x="1491" y="485"/>
                </a:lnTo>
                <a:lnTo>
                  <a:pt x="1456" y="423"/>
                </a:lnTo>
                <a:lnTo>
                  <a:pt x="1394" y="370"/>
                </a:lnTo>
                <a:lnTo>
                  <a:pt x="1333" y="282"/>
                </a:lnTo>
                <a:lnTo>
                  <a:pt x="1288" y="220"/>
                </a:lnTo>
                <a:lnTo>
                  <a:pt x="1209" y="158"/>
                </a:lnTo>
                <a:lnTo>
                  <a:pt x="1147" y="88"/>
                </a:lnTo>
                <a:lnTo>
                  <a:pt x="1103" y="26"/>
                </a:lnTo>
                <a:lnTo>
                  <a:pt x="1015" y="44"/>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63</a:t>
            </a:r>
          </a:p>
        </p:txBody>
      </p:sp>
      <p:sp>
        <p:nvSpPr>
          <p:cNvPr id="7195" name="Freeform 26">
            <a:extLst>
              <a:ext uri="{FF2B5EF4-FFF2-40B4-BE49-F238E27FC236}">
                <a16:creationId xmlns:a16="http://schemas.microsoft.com/office/drawing/2014/main" id="{755C8B04-AC51-4559-A1F2-E6035AEC70FB}"/>
              </a:ext>
            </a:extLst>
          </p:cNvPr>
          <p:cNvSpPr>
            <a:spLocks/>
          </p:cNvSpPr>
          <p:nvPr/>
        </p:nvSpPr>
        <p:spPr bwMode="auto">
          <a:xfrm>
            <a:off x="2859088" y="4551363"/>
            <a:ext cx="1271587" cy="669925"/>
          </a:xfrm>
          <a:custGeom>
            <a:avLst/>
            <a:gdLst>
              <a:gd name="T0" fmla="*/ 27049440 w 3893"/>
              <a:gd name="T1" fmla="*/ 141862948 h 2056"/>
              <a:gd name="T2" fmla="*/ 47748140 w 3893"/>
              <a:gd name="T3" fmla="*/ 147147388 h 2056"/>
              <a:gd name="T4" fmla="*/ 65388724 w 3893"/>
              <a:gd name="T5" fmla="*/ 142919770 h 2056"/>
              <a:gd name="T6" fmla="*/ 86205006 w 3893"/>
              <a:gd name="T7" fmla="*/ 147147388 h 2056"/>
              <a:gd name="T8" fmla="*/ 102787678 w 3893"/>
              <a:gd name="T9" fmla="*/ 127418289 h 2056"/>
              <a:gd name="T10" fmla="*/ 115253669 w 3893"/>
              <a:gd name="T11" fmla="*/ 121194198 h 2056"/>
              <a:gd name="T12" fmla="*/ 137010934 w 3893"/>
              <a:gd name="T13" fmla="*/ 128475112 h 2056"/>
              <a:gd name="T14" fmla="*/ 155710084 w 3893"/>
              <a:gd name="T15" fmla="*/ 142919770 h 2056"/>
              <a:gd name="T16" fmla="*/ 177467350 w 3893"/>
              <a:gd name="T17" fmla="*/ 159478400 h 2056"/>
              <a:gd name="T18" fmla="*/ 222157375 w 3893"/>
              <a:gd name="T19" fmla="*/ 177093853 h 2056"/>
              <a:gd name="T20" fmla="*/ 246031445 w 3893"/>
              <a:gd name="T21" fmla="*/ 182378293 h 2056"/>
              <a:gd name="T22" fmla="*/ 272963303 w 3893"/>
              <a:gd name="T23" fmla="*/ 180264648 h 2056"/>
              <a:gd name="T24" fmla="*/ 289545648 w 3893"/>
              <a:gd name="T25" fmla="*/ 183317945 h 2056"/>
              <a:gd name="T26" fmla="*/ 310361930 w 3893"/>
              <a:gd name="T27" fmla="*/ 197879774 h 2056"/>
              <a:gd name="T28" fmla="*/ 333177434 w 3893"/>
              <a:gd name="T29" fmla="*/ 198936923 h 2056"/>
              <a:gd name="T30" fmla="*/ 348701540 w 3893"/>
              <a:gd name="T31" fmla="*/ 217609199 h 2056"/>
              <a:gd name="T32" fmla="*/ 367400690 w 3893"/>
              <a:gd name="T33" fmla="*/ 229000560 h 2056"/>
              <a:gd name="T34" fmla="*/ 387158406 w 3893"/>
              <a:gd name="T35" fmla="*/ 241331246 h 2056"/>
              <a:gd name="T36" fmla="*/ 436905769 w 3893"/>
              <a:gd name="T37" fmla="*/ 211385107 h 2056"/>
              <a:gd name="T38" fmla="*/ 420323424 w 3893"/>
              <a:gd name="T39" fmla="*/ 198936923 h 2056"/>
              <a:gd name="T40" fmla="*/ 404799317 w 3893"/>
              <a:gd name="T41" fmla="*/ 198936923 h 2056"/>
              <a:gd name="T42" fmla="*/ 388216972 w 3893"/>
              <a:gd name="T43" fmla="*/ 184374768 h 2056"/>
              <a:gd name="T44" fmla="*/ 371517045 w 3893"/>
              <a:gd name="T45" fmla="*/ 187545562 h 2056"/>
              <a:gd name="T46" fmla="*/ 354934373 w 3893"/>
              <a:gd name="T47" fmla="*/ 185431590 h 2056"/>
              <a:gd name="T48" fmla="*/ 346701991 w 3893"/>
              <a:gd name="T49" fmla="*/ 172983407 h 2056"/>
              <a:gd name="T50" fmla="*/ 343526620 w 3893"/>
              <a:gd name="T51" fmla="*/ 160535223 h 2056"/>
              <a:gd name="T52" fmla="*/ 329061080 w 3893"/>
              <a:gd name="T53" fmla="*/ 145033742 h 2056"/>
              <a:gd name="T54" fmla="*/ 302011966 w 3893"/>
              <a:gd name="T55" fmla="*/ 143976593 h 2056"/>
              <a:gd name="T56" fmla="*/ 298954178 w 3893"/>
              <a:gd name="T57" fmla="*/ 124247495 h 2056"/>
              <a:gd name="T58" fmla="*/ 285429294 w 3893"/>
              <a:gd name="T59" fmla="*/ 113912957 h 2056"/>
              <a:gd name="T60" fmla="*/ 270846171 w 3893"/>
              <a:gd name="T61" fmla="*/ 111916808 h 2056"/>
              <a:gd name="T62" fmla="*/ 266730144 w 3893"/>
              <a:gd name="T63" fmla="*/ 97354653 h 2056"/>
              <a:gd name="T64" fmla="*/ 261555551 w 3893"/>
              <a:gd name="T65" fmla="*/ 83849320 h 2056"/>
              <a:gd name="T66" fmla="*/ 234623692 w 3893"/>
              <a:gd name="T67" fmla="*/ 79739200 h 2056"/>
              <a:gd name="T68" fmla="*/ 216982781 w 3893"/>
              <a:gd name="T69" fmla="*/ 68347839 h 2056"/>
              <a:gd name="T70" fmla="*/ 196166500 w 3893"/>
              <a:gd name="T71" fmla="*/ 67291016 h 2056"/>
              <a:gd name="T72" fmla="*/ 175467800 w 3893"/>
              <a:gd name="T73" fmla="*/ 65177045 h 2056"/>
              <a:gd name="T74" fmla="*/ 165001032 w 3893"/>
              <a:gd name="T75" fmla="*/ 47561592 h 2056"/>
              <a:gd name="T76" fmla="*/ 144302332 w 3893"/>
              <a:gd name="T77" fmla="*/ 43451472 h 2056"/>
              <a:gd name="T78" fmla="*/ 130777775 w 3893"/>
              <a:gd name="T79" fmla="*/ 49675564 h 2056"/>
              <a:gd name="T80" fmla="*/ 110079076 w 3893"/>
              <a:gd name="T81" fmla="*/ 54842833 h 2056"/>
              <a:gd name="T82" fmla="*/ 92438165 w 3893"/>
              <a:gd name="T83" fmla="*/ 52846358 h 2056"/>
              <a:gd name="T84" fmla="*/ 76796477 w 3893"/>
              <a:gd name="T85" fmla="*/ 36170231 h 2056"/>
              <a:gd name="T86" fmla="*/ 72680449 w 3893"/>
              <a:gd name="T87" fmla="*/ 4110120 h 2056"/>
              <a:gd name="T88" fmla="*/ 51864167 w 3893"/>
              <a:gd name="T89" fmla="*/ 9277389 h 2056"/>
              <a:gd name="T90" fmla="*/ 30107229 w 3893"/>
              <a:gd name="T91" fmla="*/ 19611927 h 2056"/>
              <a:gd name="T92" fmla="*/ 5174593 w 3893"/>
              <a:gd name="T93" fmla="*/ 27949665 h 2056"/>
              <a:gd name="T94" fmla="*/ 6233159 w 3893"/>
              <a:gd name="T95" fmla="*/ 59070450 h 2056"/>
              <a:gd name="T96" fmla="*/ 11407752 w 3893"/>
              <a:gd name="T97" fmla="*/ 76685903 h 2056"/>
              <a:gd name="T98" fmla="*/ 15641688 w 3893"/>
              <a:gd name="T99" fmla="*/ 96297504 h 2056"/>
              <a:gd name="T100" fmla="*/ 5174593 w 3893"/>
              <a:gd name="T101" fmla="*/ 105692390 h 2056"/>
              <a:gd name="T102" fmla="*/ 9408529 w 3893"/>
              <a:gd name="T103" fmla="*/ 128475112 h 20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93" h="2056">
                <a:moveTo>
                  <a:pt x="97" y="1182"/>
                </a:moveTo>
                <a:lnTo>
                  <a:pt x="159" y="1200"/>
                </a:lnTo>
                <a:lnTo>
                  <a:pt x="230" y="1208"/>
                </a:lnTo>
                <a:lnTo>
                  <a:pt x="283" y="1244"/>
                </a:lnTo>
                <a:lnTo>
                  <a:pt x="335" y="1253"/>
                </a:lnTo>
                <a:lnTo>
                  <a:pt x="406" y="1253"/>
                </a:lnTo>
                <a:lnTo>
                  <a:pt x="477" y="1270"/>
                </a:lnTo>
                <a:lnTo>
                  <a:pt x="459" y="1217"/>
                </a:lnTo>
                <a:lnTo>
                  <a:pt x="556" y="1217"/>
                </a:lnTo>
                <a:lnTo>
                  <a:pt x="618" y="1244"/>
                </a:lnTo>
                <a:lnTo>
                  <a:pt x="671" y="1288"/>
                </a:lnTo>
                <a:lnTo>
                  <a:pt x="733" y="1253"/>
                </a:lnTo>
                <a:lnTo>
                  <a:pt x="794" y="1244"/>
                </a:lnTo>
                <a:lnTo>
                  <a:pt x="865" y="1244"/>
                </a:lnTo>
                <a:lnTo>
                  <a:pt x="874" y="1085"/>
                </a:lnTo>
                <a:lnTo>
                  <a:pt x="936" y="1094"/>
                </a:lnTo>
                <a:lnTo>
                  <a:pt x="944" y="1058"/>
                </a:lnTo>
                <a:lnTo>
                  <a:pt x="980" y="1032"/>
                </a:lnTo>
                <a:lnTo>
                  <a:pt x="1059" y="1076"/>
                </a:lnTo>
                <a:lnTo>
                  <a:pt x="1121" y="1103"/>
                </a:lnTo>
                <a:lnTo>
                  <a:pt x="1165" y="1094"/>
                </a:lnTo>
                <a:lnTo>
                  <a:pt x="1218" y="1147"/>
                </a:lnTo>
                <a:lnTo>
                  <a:pt x="1280" y="1155"/>
                </a:lnTo>
                <a:lnTo>
                  <a:pt x="1324" y="1217"/>
                </a:lnTo>
                <a:lnTo>
                  <a:pt x="1377" y="1261"/>
                </a:lnTo>
                <a:lnTo>
                  <a:pt x="1421" y="1323"/>
                </a:lnTo>
                <a:lnTo>
                  <a:pt x="1509" y="1358"/>
                </a:lnTo>
                <a:lnTo>
                  <a:pt x="1642" y="1438"/>
                </a:lnTo>
                <a:lnTo>
                  <a:pt x="1800" y="1420"/>
                </a:lnTo>
                <a:lnTo>
                  <a:pt x="1889" y="1508"/>
                </a:lnTo>
                <a:lnTo>
                  <a:pt x="1959" y="1517"/>
                </a:lnTo>
                <a:lnTo>
                  <a:pt x="2039" y="1553"/>
                </a:lnTo>
                <a:lnTo>
                  <a:pt x="2092" y="1553"/>
                </a:lnTo>
                <a:lnTo>
                  <a:pt x="2153" y="1579"/>
                </a:lnTo>
                <a:lnTo>
                  <a:pt x="2233" y="1579"/>
                </a:lnTo>
                <a:lnTo>
                  <a:pt x="2321" y="1535"/>
                </a:lnTo>
                <a:lnTo>
                  <a:pt x="2374" y="1561"/>
                </a:lnTo>
                <a:lnTo>
                  <a:pt x="2427" y="1570"/>
                </a:lnTo>
                <a:lnTo>
                  <a:pt x="2462" y="1561"/>
                </a:lnTo>
                <a:lnTo>
                  <a:pt x="2533" y="1614"/>
                </a:lnTo>
                <a:lnTo>
                  <a:pt x="2577" y="1667"/>
                </a:lnTo>
                <a:lnTo>
                  <a:pt x="2639" y="1685"/>
                </a:lnTo>
                <a:lnTo>
                  <a:pt x="2718" y="1711"/>
                </a:lnTo>
                <a:lnTo>
                  <a:pt x="2780" y="1641"/>
                </a:lnTo>
                <a:lnTo>
                  <a:pt x="2833" y="1694"/>
                </a:lnTo>
                <a:lnTo>
                  <a:pt x="2868" y="1773"/>
                </a:lnTo>
                <a:lnTo>
                  <a:pt x="2904" y="1817"/>
                </a:lnTo>
                <a:lnTo>
                  <a:pt x="2965" y="1853"/>
                </a:lnTo>
                <a:lnTo>
                  <a:pt x="3018" y="1861"/>
                </a:lnTo>
                <a:lnTo>
                  <a:pt x="3080" y="1905"/>
                </a:lnTo>
                <a:lnTo>
                  <a:pt x="3124" y="1950"/>
                </a:lnTo>
                <a:lnTo>
                  <a:pt x="3186" y="1967"/>
                </a:lnTo>
                <a:lnTo>
                  <a:pt x="3257" y="2003"/>
                </a:lnTo>
                <a:lnTo>
                  <a:pt x="3292" y="2055"/>
                </a:lnTo>
                <a:lnTo>
                  <a:pt x="3892" y="1853"/>
                </a:lnTo>
                <a:lnTo>
                  <a:pt x="3795" y="1826"/>
                </a:lnTo>
                <a:lnTo>
                  <a:pt x="3715" y="1800"/>
                </a:lnTo>
                <a:lnTo>
                  <a:pt x="3671" y="1755"/>
                </a:lnTo>
                <a:lnTo>
                  <a:pt x="3636" y="1729"/>
                </a:lnTo>
                <a:lnTo>
                  <a:pt x="3574" y="1694"/>
                </a:lnTo>
                <a:lnTo>
                  <a:pt x="3530" y="1729"/>
                </a:lnTo>
                <a:lnTo>
                  <a:pt x="3495" y="1685"/>
                </a:lnTo>
                <a:lnTo>
                  <a:pt x="3442" y="1694"/>
                </a:lnTo>
                <a:lnTo>
                  <a:pt x="3380" y="1658"/>
                </a:lnTo>
                <a:lnTo>
                  <a:pt x="3407" y="1614"/>
                </a:lnTo>
                <a:lnTo>
                  <a:pt x="3301" y="1570"/>
                </a:lnTo>
                <a:lnTo>
                  <a:pt x="3239" y="1579"/>
                </a:lnTo>
                <a:lnTo>
                  <a:pt x="3204" y="1553"/>
                </a:lnTo>
                <a:lnTo>
                  <a:pt x="3159" y="1597"/>
                </a:lnTo>
                <a:lnTo>
                  <a:pt x="3124" y="1570"/>
                </a:lnTo>
                <a:lnTo>
                  <a:pt x="3062" y="1605"/>
                </a:lnTo>
                <a:lnTo>
                  <a:pt x="3018" y="1579"/>
                </a:lnTo>
                <a:lnTo>
                  <a:pt x="3001" y="1526"/>
                </a:lnTo>
                <a:lnTo>
                  <a:pt x="2948" y="1526"/>
                </a:lnTo>
                <a:lnTo>
                  <a:pt x="2948" y="1473"/>
                </a:lnTo>
                <a:lnTo>
                  <a:pt x="2904" y="1438"/>
                </a:lnTo>
                <a:lnTo>
                  <a:pt x="2895" y="1385"/>
                </a:lnTo>
                <a:lnTo>
                  <a:pt x="2921" y="1367"/>
                </a:lnTo>
                <a:lnTo>
                  <a:pt x="2912" y="1297"/>
                </a:lnTo>
                <a:lnTo>
                  <a:pt x="2859" y="1253"/>
                </a:lnTo>
                <a:lnTo>
                  <a:pt x="2798" y="1235"/>
                </a:lnTo>
                <a:lnTo>
                  <a:pt x="2701" y="1235"/>
                </a:lnTo>
                <a:lnTo>
                  <a:pt x="2621" y="1191"/>
                </a:lnTo>
                <a:lnTo>
                  <a:pt x="2568" y="1226"/>
                </a:lnTo>
                <a:lnTo>
                  <a:pt x="2542" y="1182"/>
                </a:lnTo>
                <a:lnTo>
                  <a:pt x="2515" y="1120"/>
                </a:lnTo>
                <a:lnTo>
                  <a:pt x="2542" y="1058"/>
                </a:lnTo>
                <a:lnTo>
                  <a:pt x="2533" y="997"/>
                </a:lnTo>
                <a:lnTo>
                  <a:pt x="2480" y="953"/>
                </a:lnTo>
                <a:lnTo>
                  <a:pt x="2427" y="970"/>
                </a:lnTo>
                <a:lnTo>
                  <a:pt x="2409" y="917"/>
                </a:lnTo>
                <a:lnTo>
                  <a:pt x="2365" y="926"/>
                </a:lnTo>
                <a:lnTo>
                  <a:pt x="2303" y="953"/>
                </a:lnTo>
                <a:lnTo>
                  <a:pt x="2242" y="926"/>
                </a:lnTo>
                <a:lnTo>
                  <a:pt x="2242" y="882"/>
                </a:lnTo>
                <a:lnTo>
                  <a:pt x="2268" y="829"/>
                </a:lnTo>
                <a:lnTo>
                  <a:pt x="2250" y="785"/>
                </a:lnTo>
                <a:lnTo>
                  <a:pt x="2189" y="767"/>
                </a:lnTo>
                <a:lnTo>
                  <a:pt x="2224" y="714"/>
                </a:lnTo>
                <a:lnTo>
                  <a:pt x="2118" y="653"/>
                </a:lnTo>
                <a:lnTo>
                  <a:pt x="2065" y="661"/>
                </a:lnTo>
                <a:lnTo>
                  <a:pt x="1995" y="679"/>
                </a:lnTo>
                <a:lnTo>
                  <a:pt x="1950" y="635"/>
                </a:lnTo>
                <a:lnTo>
                  <a:pt x="1880" y="644"/>
                </a:lnTo>
                <a:lnTo>
                  <a:pt x="1845" y="582"/>
                </a:lnTo>
                <a:lnTo>
                  <a:pt x="1783" y="600"/>
                </a:lnTo>
                <a:lnTo>
                  <a:pt x="1730" y="555"/>
                </a:lnTo>
                <a:lnTo>
                  <a:pt x="1668" y="573"/>
                </a:lnTo>
                <a:lnTo>
                  <a:pt x="1589" y="591"/>
                </a:lnTo>
                <a:lnTo>
                  <a:pt x="1553" y="529"/>
                </a:lnTo>
                <a:lnTo>
                  <a:pt x="1492" y="555"/>
                </a:lnTo>
                <a:lnTo>
                  <a:pt x="1439" y="494"/>
                </a:lnTo>
                <a:lnTo>
                  <a:pt x="1403" y="458"/>
                </a:lnTo>
                <a:lnTo>
                  <a:pt x="1403" y="405"/>
                </a:lnTo>
                <a:lnTo>
                  <a:pt x="1342" y="370"/>
                </a:lnTo>
                <a:lnTo>
                  <a:pt x="1297" y="379"/>
                </a:lnTo>
                <a:lnTo>
                  <a:pt x="1227" y="370"/>
                </a:lnTo>
                <a:lnTo>
                  <a:pt x="1209" y="414"/>
                </a:lnTo>
                <a:lnTo>
                  <a:pt x="1165" y="432"/>
                </a:lnTo>
                <a:lnTo>
                  <a:pt x="1112" y="423"/>
                </a:lnTo>
                <a:lnTo>
                  <a:pt x="1068" y="450"/>
                </a:lnTo>
                <a:lnTo>
                  <a:pt x="1033" y="467"/>
                </a:lnTo>
                <a:lnTo>
                  <a:pt x="936" y="467"/>
                </a:lnTo>
                <a:lnTo>
                  <a:pt x="900" y="423"/>
                </a:lnTo>
                <a:lnTo>
                  <a:pt x="856" y="458"/>
                </a:lnTo>
                <a:lnTo>
                  <a:pt x="786" y="450"/>
                </a:lnTo>
                <a:lnTo>
                  <a:pt x="715" y="405"/>
                </a:lnTo>
                <a:lnTo>
                  <a:pt x="653" y="388"/>
                </a:lnTo>
                <a:lnTo>
                  <a:pt x="653" y="308"/>
                </a:lnTo>
                <a:lnTo>
                  <a:pt x="644" y="220"/>
                </a:lnTo>
                <a:lnTo>
                  <a:pt x="644" y="105"/>
                </a:lnTo>
                <a:lnTo>
                  <a:pt x="618" y="35"/>
                </a:lnTo>
                <a:lnTo>
                  <a:pt x="521" y="0"/>
                </a:lnTo>
                <a:lnTo>
                  <a:pt x="459" y="17"/>
                </a:lnTo>
                <a:lnTo>
                  <a:pt x="441" y="79"/>
                </a:lnTo>
                <a:lnTo>
                  <a:pt x="415" y="123"/>
                </a:lnTo>
                <a:lnTo>
                  <a:pt x="327" y="141"/>
                </a:lnTo>
                <a:lnTo>
                  <a:pt x="256" y="167"/>
                </a:lnTo>
                <a:lnTo>
                  <a:pt x="177" y="176"/>
                </a:lnTo>
                <a:lnTo>
                  <a:pt x="97" y="194"/>
                </a:lnTo>
                <a:lnTo>
                  <a:pt x="44" y="238"/>
                </a:lnTo>
                <a:lnTo>
                  <a:pt x="35" y="317"/>
                </a:lnTo>
                <a:lnTo>
                  <a:pt x="35" y="414"/>
                </a:lnTo>
                <a:lnTo>
                  <a:pt x="53" y="503"/>
                </a:lnTo>
                <a:lnTo>
                  <a:pt x="80" y="564"/>
                </a:lnTo>
                <a:lnTo>
                  <a:pt x="106" y="591"/>
                </a:lnTo>
                <a:lnTo>
                  <a:pt x="97" y="653"/>
                </a:lnTo>
                <a:lnTo>
                  <a:pt x="115" y="732"/>
                </a:lnTo>
                <a:lnTo>
                  <a:pt x="141" y="776"/>
                </a:lnTo>
                <a:lnTo>
                  <a:pt x="133" y="820"/>
                </a:lnTo>
                <a:lnTo>
                  <a:pt x="53" y="838"/>
                </a:lnTo>
                <a:lnTo>
                  <a:pt x="0" y="855"/>
                </a:lnTo>
                <a:lnTo>
                  <a:pt x="44" y="900"/>
                </a:lnTo>
                <a:lnTo>
                  <a:pt x="44" y="979"/>
                </a:lnTo>
                <a:lnTo>
                  <a:pt x="71" y="1032"/>
                </a:lnTo>
                <a:lnTo>
                  <a:pt x="80" y="1094"/>
                </a:lnTo>
                <a:lnTo>
                  <a:pt x="62" y="1138"/>
                </a:lnTo>
                <a:lnTo>
                  <a:pt x="97" y="118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11</a:t>
            </a:r>
          </a:p>
        </p:txBody>
      </p:sp>
      <p:sp>
        <p:nvSpPr>
          <p:cNvPr id="7196" name="Freeform 27">
            <a:extLst>
              <a:ext uri="{FF2B5EF4-FFF2-40B4-BE49-F238E27FC236}">
                <a16:creationId xmlns:a16="http://schemas.microsoft.com/office/drawing/2014/main" id="{36350BCB-F72E-4D66-A9C0-3518736F779D}"/>
              </a:ext>
            </a:extLst>
          </p:cNvPr>
          <p:cNvSpPr>
            <a:spLocks/>
          </p:cNvSpPr>
          <p:nvPr/>
        </p:nvSpPr>
        <p:spPr bwMode="auto">
          <a:xfrm>
            <a:off x="3173413" y="3992563"/>
            <a:ext cx="1925637" cy="1250950"/>
          </a:xfrm>
          <a:custGeom>
            <a:avLst/>
            <a:gdLst>
              <a:gd name="T0" fmla="*/ 386048850 w 5895"/>
              <a:gd name="T1" fmla="*/ 425663990 h 3830"/>
              <a:gd name="T2" fmla="*/ 406744875 w 5895"/>
              <a:gd name="T3" fmla="*/ 434019677 h 3830"/>
              <a:gd name="T4" fmla="*/ 441081158 w 5895"/>
              <a:gd name="T5" fmla="*/ 444375906 h 3830"/>
              <a:gd name="T6" fmla="*/ 468950198 w 5895"/>
              <a:gd name="T7" fmla="*/ 434019677 h 3830"/>
              <a:gd name="T8" fmla="*/ 495878317 w 5895"/>
              <a:gd name="T9" fmla="*/ 435078595 h 3830"/>
              <a:gd name="T10" fmla="*/ 528097935 w 5895"/>
              <a:gd name="T11" fmla="*/ 450613102 h 3830"/>
              <a:gd name="T12" fmla="*/ 550910625 w 5895"/>
              <a:gd name="T13" fmla="*/ 439197628 h 3830"/>
              <a:gd name="T14" fmla="*/ 576898150 w 5895"/>
              <a:gd name="T15" fmla="*/ 425663990 h 3830"/>
              <a:gd name="T16" fmla="*/ 596535679 w 5895"/>
              <a:gd name="T17" fmla="*/ 402833368 h 3830"/>
              <a:gd name="T18" fmla="*/ 622523203 w 5895"/>
              <a:gd name="T19" fmla="*/ 394595302 h 3830"/>
              <a:gd name="T20" fmla="*/ 644277397 w 5895"/>
              <a:gd name="T21" fmla="*/ 369646190 h 3830"/>
              <a:gd name="T22" fmla="*/ 668148257 w 5895"/>
              <a:gd name="T23" fmla="*/ 353052764 h 3830"/>
              <a:gd name="T24" fmla="*/ 690020025 w 5895"/>
              <a:gd name="T25" fmla="*/ 336459338 h 3830"/>
              <a:gd name="T26" fmla="*/ 669206426 w 5895"/>
              <a:gd name="T27" fmla="*/ 338459881 h 3830"/>
              <a:gd name="T28" fmla="*/ 647452232 w 5895"/>
              <a:gd name="T29" fmla="*/ 331281060 h 3830"/>
              <a:gd name="T30" fmla="*/ 629813793 w 5895"/>
              <a:gd name="T31" fmla="*/ 314570013 h 3830"/>
              <a:gd name="T32" fmla="*/ 611116858 w 5895"/>
              <a:gd name="T33" fmla="*/ 303154539 h 3830"/>
              <a:gd name="T34" fmla="*/ 598652344 w 5895"/>
              <a:gd name="T35" fmla="*/ 286561113 h 3830"/>
              <a:gd name="T36" fmla="*/ 579955409 w 5895"/>
              <a:gd name="T37" fmla="*/ 268908442 h 3830"/>
              <a:gd name="T38" fmla="*/ 561258475 w 5895"/>
              <a:gd name="T39" fmla="*/ 264789736 h 3830"/>
              <a:gd name="T40" fmla="*/ 545736701 w 5895"/>
              <a:gd name="T41" fmla="*/ 246077820 h 3830"/>
              <a:gd name="T42" fmla="*/ 524923101 w 5895"/>
              <a:gd name="T43" fmla="*/ 228425149 h 3830"/>
              <a:gd name="T44" fmla="*/ 491762562 w 5895"/>
              <a:gd name="T45" fmla="*/ 220069463 h 3830"/>
              <a:gd name="T46" fmla="*/ 476240788 w 5895"/>
              <a:gd name="T47" fmla="*/ 229484395 h 3830"/>
              <a:gd name="T48" fmla="*/ 459542944 w 5895"/>
              <a:gd name="T49" fmla="*/ 247137065 h 3830"/>
              <a:gd name="T50" fmla="*/ 429675140 w 5895"/>
              <a:gd name="T51" fmla="*/ 238781379 h 3830"/>
              <a:gd name="T52" fmla="*/ 399571860 w 5895"/>
              <a:gd name="T53" fmla="*/ 215950757 h 3830"/>
              <a:gd name="T54" fmla="*/ 386048850 w 5895"/>
              <a:gd name="T55" fmla="*/ 193119808 h 3830"/>
              <a:gd name="T56" fmla="*/ 367352242 w 5895"/>
              <a:gd name="T57" fmla="*/ 174408218 h 3830"/>
              <a:gd name="T58" fmla="*/ 321727189 w 5895"/>
              <a:gd name="T59" fmla="*/ 168170695 h 3830"/>
              <a:gd name="T60" fmla="*/ 286449984 w 5895"/>
              <a:gd name="T61" fmla="*/ 146399318 h 3830"/>
              <a:gd name="T62" fmla="*/ 244940686 w 5895"/>
              <a:gd name="T63" fmla="*/ 136984386 h 3830"/>
              <a:gd name="T64" fmla="*/ 228360416 w 5895"/>
              <a:gd name="T65" fmla="*/ 96501093 h 3830"/>
              <a:gd name="T66" fmla="*/ 215895902 w 5895"/>
              <a:gd name="T67" fmla="*/ 51898767 h 3830"/>
              <a:gd name="T68" fmla="*/ 218953162 w 5895"/>
              <a:gd name="T69" fmla="*/ 11415474 h 3830"/>
              <a:gd name="T70" fmla="*/ 175327199 w 5895"/>
              <a:gd name="T71" fmla="*/ 6237196 h 3830"/>
              <a:gd name="T72" fmla="*/ 173328108 w 5895"/>
              <a:gd name="T73" fmla="*/ 34246097 h 3830"/>
              <a:gd name="T74" fmla="*/ 146282415 w 5895"/>
              <a:gd name="T75" fmla="*/ 51898767 h 3830"/>
              <a:gd name="T76" fmla="*/ 128643650 w 5895"/>
              <a:gd name="T77" fmla="*/ 77907125 h 3830"/>
              <a:gd name="T78" fmla="*/ 103832196 w 5895"/>
              <a:gd name="T79" fmla="*/ 105915699 h 3830"/>
              <a:gd name="T80" fmla="*/ 77844672 w 5895"/>
              <a:gd name="T81" fmla="*/ 138043631 h 3830"/>
              <a:gd name="T82" fmla="*/ 56090477 w 5895"/>
              <a:gd name="T83" fmla="*/ 166170153 h 3830"/>
              <a:gd name="T84" fmla="*/ 23870859 w 5895"/>
              <a:gd name="T85" fmla="*/ 183822824 h 3830"/>
              <a:gd name="T86" fmla="*/ 8348759 w 5895"/>
              <a:gd name="T87" fmla="*/ 202416792 h 3830"/>
              <a:gd name="T88" fmla="*/ 23870859 w 5895"/>
              <a:gd name="T89" fmla="*/ 237722133 h 3830"/>
              <a:gd name="T90" fmla="*/ 51857474 w 5895"/>
              <a:gd name="T91" fmla="*/ 249137608 h 3830"/>
              <a:gd name="T92" fmla="*/ 69495913 w 5895"/>
              <a:gd name="T93" fmla="*/ 263730491 h 3830"/>
              <a:gd name="T94" fmla="*/ 96541606 w 5895"/>
              <a:gd name="T95" fmla="*/ 272085851 h 3830"/>
              <a:gd name="T96" fmla="*/ 121470635 w 5895"/>
              <a:gd name="T97" fmla="*/ 281383162 h 3830"/>
              <a:gd name="T98" fmla="*/ 144283325 w 5895"/>
              <a:gd name="T99" fmla="*/ 291739391 h 3830"/>
              <a:gd name="T100" fmla="*/ 150515745 w 5895"/>
              <a:gd name="T101" fmla="*/ 310450981 h 3830"/>
              <a:gd name="T102" fmla="*/ 172269939 w 5895"/>
              <a:gd name="T103" fmla="*/ 315629259 h 3830"/>
              <a:gd name="T104" fmla="*/ 182617789 w 5895"/>
              <a:gd name="T105" fmla="*/ 333281929 h 3830"/>
              <a:gd name="T106" fmla="*/ 204489557 w 5895"/>
              <a:gd name="T107" fmla="*/ 346815568 h 3830"/>
              <a:gd name="T108" fmla="*/ 230359507 w 5895"/>
              <a:gd name="T109" fmla="*/ 362349748 h 3830"/>
              <a:gd name="T110" fmla="*/ 233534341 w 5895"/>
              <a:gd name="T111" fmla="*/ 381061664 h 3830"/>
              <a:gd name="T112" fmla="*/ 254230366 w 5895"/>
              <a:gd name="T113" fmla="*/ 386239615 h 3830"/>
              <a:gd name="T114" fmla="*/ 275043639 w 5895"/>
              <a:gd name="T115" fmla="*/ 386239615 h 3830"/>
              <a:gd name="T116" fmla="*/ 297856329 w 5895"/>
              <a:gd name="T117" fmla="*/ 399773580 h 3830"/>
              <a:gd name="T118" fmla="*/ 318552028 w 5895"/>
              <a:gd name="T119" fmla="*/ 408011319 h 3830"/>
              <a:gd name="T120" fmla="*/ 354887401 w 5895"/>
              <a:gd name="T121" fmla="*/ 421544957 h 38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95" h="3830">
                <a:moveTo>
                  <a:pt x="3133" y="3573"/>
                </a:moveTo>
                <a:lnTo>
                  <a:pt x="3195" y="3573"/>
                </a:lnTo>
                <a:lnTo>
                  <a:pt x="3195" y="3617"/>
                </a:lnTo>
                <a:lnTo>
                  <a:pt x="3283" y="3617"/>
                </a:lnTo>
                <a:lnTo>
                  <a:pt x="3283" y="3688"/>
                </a:lnTo>
                <a:lnTo>
                  <a:pt x="3345" y="3662"/>
                </a:lnTo>
                <a:lnTo>
                  <a:pt x="3398" y="3706"/>
                </a:lnTo>
                <a:lnTo>
                  <a:pt x="3459" y="3688"/>
                </a:lnTo>
                <a:lnTo>
                  <a:pt x="3539" y="3662"/>
                </a:lnTo>
                <a:lnTo>
                  <a:pt x="3592" y="3697"/>
                </a:lnTo>
                <a:lnTo>
                  <a:pt x="3662" y="3723"/>
                </a:lnTo>
                <a:lnTo>
                  <a:pt x="3751" y="3776"/>
                </a:lnTo>
                <a:lnTo>
                  <a:pt x="3838" y="3750"/>
                </a:lnTo>
                <a:lnTo>
                  <a:pt x="3882" y="3706"/>
                </a:lnTo>
                <a:lnTo>
                  <a:pt x="3917" y="3662"/>
                </a:lnTo>
                <a:lnTo>
                  <a:pt x="3988" y="3688"/>
                </a:lnTo>
                <a:lnTo>
                  <a:pt x="4050" y="3741"/>
                </a:lnTo>
                <a:lnTo>
                  <a:pt x="4120" y="3767"/>
                </a:lnTo>
                <a:lnTo>
                  <a:pt x="4173" y="3750"/>
                </a:lnTo>
                <a:lnTo>
                  <a:pt x="4217" y="3697"/>
                </a:lnTo>
                <a:lnTo>
                  <a:pt x="4279" y="3715"/>
                </a:lnTo>
                <a:lnTo>
                  <a:pt x="4359" y="3759"/>
                </a:lnTo>
                <a:lnTo>
                  <a:pt x="4429" y="3820"/>
                </a:lnTo>
                <a:lnTo>
                  <a:pt x="4491" y="3829"/>
                </a:lnTo>
                <a:lnTo>
                  <a:pt x="4544" y="3767"/>
                </a:lnTo>
                <a:lnTo>
                  <a:pt x="4588" y="3697"/>
                </a:lnTo>
                <a:lnTo>
                  <a:pt x="4632" y="3679"/>
                </a:lnTo>
                <a:lnTo>
                  <a:pt x="4685" y="3732"/>
                </a:lnTo>
                <a:lnTo>
                  <a:pt x="4738" y="3750"/>
                </a:lnTo>
                <a:lnTo>
                  <a:pt x="4809" y="3759"/>
                </a:lnTo>
                <a:lnTo>
                  <a:pt x="4862" y="3679"/>
                </a:lnTo>
                <a:lnTo>
                  <a:pt x="4906" y="3617"/>
                </a:lnTo>
                <a:lnTo>
                  <a:pt x="4914" y="3547"/>
                </a:lnTo>
                <a:lnTo>
                  <a:pt x="4941" y="3476"/>
                </a:lnTo>
                <a:lnTo>
                  <a:pt x="5012" y="3441"/>
                </a:lnTo>
                <a:lnTo>
                  <a:pt x="5073" y="3423"/>
                </a:lnTo>
                <a:lnTo>
                  <a:pt x="5091" y="3353"/>
                </a:lnTo>
                <a:lnTo>
                  <a:pt x="5126" y="3309"/>
                </a:lnTo>
                <a:lnTo>
                  <a:pt x="5215" y="3335"/>
                </a:lnTo>
                <a:lnTo>
                  <a:pt x="5294" y="3353"/>
                </a:lnTo>
                <a:lnTo>
                  <a:pt x="5382" y="3317"/>
                </a:lnTo>
                <a:lnTo>
                  <a:pt x="5409" y="3238"/>
                </a:lnTo>
                <a:lnTo>
                  <a:pt x="5435" y="3176"/>
                </a:lnTo>
                <a:lnTo>
                  <a:pt x="5479" y="3141"/>
                </a:lnTo>
                <a:lnTo>
                  <a:pt x="5541" y="3115"/>
                </a:lnTo>
                <a:lnTo>
                  <a:pt x="5568" y="3053"/>
                </a:lnTo>
                <a:lnTo>
                  <a:pt x="5594" y="3026"/>
                </a:lnTo>
                <a:lnTo>
                  <a:pt x="5682" y="3000"/>
                </a:lnTo>
                <a:lnTo>
                  <a:pt x="5815" y="3000"/>
                </a:lnTo>
                <a:lnTo>
                  <a:pt x="5885" y="2973"/>
                </a:lnTo>
                <a:lnTo>
                  <a:pt x="5894" y="2903"/>
                </a:lnTo>
                <a:lnTo>
                  <a:pt x="5868" y="2859"/>
                </a:lnTo>
                <a:lnTo>
                  <a:pt x="5815" y="2850"/>
                </a:lnTo>
                <a:lnTo>
                  <a:pt x="5770" y="2876"/>
                </a:lnTo>
                <a:lnTo>
                  <a:pt x="5735" y="2850"/>
                </a:lnTo>
                <a:lnTo>
                  <a:pt x="5691" y="2876"/>
                </a:lnTo>
                <a:lnTo>
                  <a:pt x="5656" y="2850"/>
                </a:lnTo>
                <a:lnTo>
                  <a:pt x="5612" y="2832"/>
                </a:lnTo>
                <a:lnTo>
                  <a:pt x="5559" y="2841"/>
                </a:lnTo>
                <a:lnTo>
                  <a:pt x="5506" y="2815"/>
                </a:lnTo>
                <a:lnTo>
                  <a:pt x="5462" y="2770"/>
                </a:lnTo>
                <a:lnTo>
                  <a:pt x="5435" y="2726"/>
                </a:lnTo>
                <a:lnTo>
                  <a:pt x="5391" y="2717"/>
                </a:lnTo>
                <a:lnTo>
                  <a:pt x="5356" y="2673"/>
                </a:lnTo>
                <a:lnTo>
                  <a:pt x="5303" y="2682"/>
                </a:lnTo>
                <a:lnTo>
                  <a:pt x="5285" y="2620"/>
                </a:lnTo>
                <a:lnTo>
                  <a:pt x="5259" y="2559"/>
                </a:lnTo>
                <a:lnTo>
                  <a:pt x="5197" y="2576"/>
                </a:lnTo>
                <a:lnTo>
                  <a:pt x="5197" y="2523"/>
                </a:lnTo>
                <a:lnTo>
                  <a:pt x="5170" y="2453"/>
                </a:lnTo>
                <a:lnTo>
                  <a:pt x="5126" y="2470"/>
                </a:lnTo>
                <a:lnTo>
                  <a:pt x="5091" y="2435"/>
                </a:lnTo>
                <a:lnTo>
                  <a:pt x="5082" y="2373"/>
                </a:lnTo>
                <a:lnTo>
                  <a:pt x="5029" y="2373"/>
                </a:lnTo>
                <a:lnTo>
                  <a:pt x="4994" y="2320"/>
                </a:lnTo>
                <a:lnTo>
                  <a:pt x="4932" y="2285"/>
                </a:lnTo>
                <a:lnTo>
                  <a:pt x="4879" y="2303"/>
                </a:lnTo>
                <a:lnTo>
                  <a:pt x="4835" y="2320"/>
                </a:lnTo>
                <a:lnTo>
                  <a:pt x="4809" y="2232"/>
                </a:lnTo>
                <a:lnTo>
                  <a:pt x="4773" y="2250"/>
                </a:lnTo>
                <a:lnTo>
                  <a:pt x="4729" y="2215"/>
                </a:lnTo>
                <a:lnTo>
                  <a:pt x="4729" y="2162"/>
                </a:lnTo>
                <a:lnTo>
                  <a:pt x="4694" y="2100"/>
                </a:lnTo>
                <a:lnTo>
                  <a:pt x="4641" y="2091"/>
                </a:lnTo>
                <a:lnTo>
                  <a:pt x="4614" y="2029"/>
                </a:lnTo>
                <a:lnTo>
                  <a:pt x="4588" y="1959"/>
                </a:lnTo>
                <a:lnTo>
                  <a:pt x="4517" y="1897"/>
                </a:lnTo>
                <a:lnTo>
                  <a:pt x="4464" y="1941"/>
                </a:lnTo>
                <a:lnTo>
                  <a:pt x="4359" y="1879"/>
                </a:lnTo>
                <a:lnTo>
                  <a:pt x="4288" y="1835"/>
                </a:lnTo>
                <a:lnTo>
                  <a:pt x="4226" y="1809"/>
                </a:lnTo>
                <a:lnTo>
                  <a:pt x="4182" y="1870"/>
                </a:lnTo>
                <a:lnTo>
                  <a:pt x="4138" y="1817"/>
                </a:lnTo>
                <a:lnTo>
                  <a:pt x="4094" y="1826"/>
                </a:lnTo>
                <a:lnTo>
                  <a:pt x="4041" y="1888"/>
                </a:lnTo>
                <a:lnTo>
                  <a:pt x="4050" y="1950"/>
                </a:lnTo>
                <a:lnTo>
                  <a:pt x="4014" y="2003"/>
                </a:lnTo>
                <a:lnTo>
                  <a:pt x="3961" y="2012"/>
                </a:lnTo>
                <a:lnTo>
                  <a:pt x="3917" y="2047"/>
                </a:lnTo>
                <a:lnTo>
                  <a:pt x="3908" y="2100"/>
                </a:lnTo>
                <a:lnTo>
                  <a:pt x="3838" y="2135"/>
                </a:lnTo>
                <a:lnTo>
                  <a:pt x="3759" y="2117"/>
                </a:lnTo>
                <a:lnTo>
                  <a:pt x="3706" y="2091"/>
                </a:lnTo>
                <a:lnTo>
                  <a:pt x="3654" y="2029"/>
                </a:lnTo>
                <a:lnTo>
                  <a:pt x="3574" y="1994"/>
                </a:lnTo>
                <a:lnTo>
                  <a:pt x="3521" y="1959"/>
                </a:lnTo>
                <a:lnTo>
                  <a:pt x="3442" y="1888"/>
                </a:lnTo>
                <a:lnTo>
                  <a:pt x="3398" y="1835"/>
                </a:lnTo>
                <a:lnTo>
                  <a:pt x="3389" y="1747"/>
                </a:lnTo>
                <a:lnTo>
                  <a:pt x="3345" y="1729"/>
                </a:lnTo>
                <a:lnTo>
                  <a:pt x="3327" y="1667"/>
                </a:lnTo>
                <a:lnTo>
                  <a:pt x="3283" y="1641"/>
                </a:lnTo>
                <a:lnTo>
                  <a:pt x="3221" y="1623"/>
                </a:lnTo>
                <a:lnTo>
                  <a:pt x="3221" y="1570"/>
                </a:lnTo>
                <a:lnTo>
                  <a:pt x="3186" y="1509"/>
                </a:lnTo>
                <a:lnTo>
                  <a:pt x="3124" y="1482"/>
                </a:lnTo>
                <a:lnTo>
                  <a:pt x="3115" y="1376"/>
                </a:lnTo>
                <a:lnTo>
                  <a:pt x="2965" y="1385"/>
                </a:lnTo>
                <a:lnTo>
                  <a:pt x="2850" y="1412"/>
                </a:lnTo>
                <a:lnTo>
                  <a:pt x="2736" y="1429"/>
                </a:lnTo>
                <a:lnTo>
                  <a:pt x="2648" y="1394"/>
                </a:lnTo>
                <a:lnTo>
                  <a:pt x="2577" y="1341"/>
                </a:lnTo>
                <a:lnTo>
                  <a:pt x="2497" y="1306"/>
                </a:lnTo>
                <a:lnTo>
                  <a:pt x="2436" y="1244"/>
                </a:lnTo>
                <a:lnTo>
                  <a:pt x="2339" y="1217"/>
                </a:lnTo>
                <a:lnTo>
                  <a:pt x="2242" y="1200"/>
                </a:lnTo>
                <a:lnTo>
                  <a:pt x="2153" y="1217"/>
                </a:lnTo>
                <a:lnTo>
                  <a:pt x="2083" y="1164"/>
                </a:lnTo>
                <a:lnTo>
                  <a:pt x="2003" y="1085"/>
                </a:lnTo>
                <a:lnTo>
                  <a:pt x="1977" y="1014"/>
                </a:lnTo>
                <a:lnTo>
                  <a:pt x="1933" y="962"/>
                </a:lnTo>
                <a:lnTo>
                  <a:pt x="1942" y="820"/>
                </a:lnTo>
                <a:lnTo>
                  <a:pt x="1906" y="723"/>
                </a:lnTo>
                <a:lnTo>
                  <a:pt x="1862" y="635"/>
                </a:lnTo>
                <a:lnTo>
                  <a:pt x="1862" y="529"/>
                </a:lnTo>
                <a:lnTo>
                  <a:pt x="1836" y="441"/>
                </a:lnTo>
                <a:lnTo>
                  <a:pt x="1889" y="379"/>
                </a:lnTo>
                <a:lnTo>
                  <a:pt x="1942" y="273"/>
                </a:lnTo>
                <a:lnTo>
                  <a:pt x="1924" y="159"/>
                </a:lnTo>
                <a:lnTo>
                  <a:pt x="1862" y="97"/>
                </a:lnTo>
                <a:lnTo>
                  <a:pt x="1747" y="35"/>
                </a:lnTo>
                <a:lnTo>
                  <a:pt x="1641" y="0"/>
                </a:lnTo>
                <a:lnTo>
                  <a:pt x="1536" y="0"/>
                </a:lnTo>
                <a:lnTo>
                  <a:pt x="1491" y="53"/>
                </a:lnTo>
                <a:lnTo>
                  <a:pt x="1412" y="141"/>
                </a:lnTo>
                <a:lnTo>
                  <a:pt x="1386" y="194"/>
                </a:lnTo>
                <a:lnTo>
                  <a:pt x="1430" y="247"/>
                </a:lnTo>
                <a:lnTo>
                  <a:pt x="1474" y="291"/>
                </a:lnTo>
                <a:lnTo>
                  <a:pt x="1456" y="344"/>
                </a:lnTo>
                <a:lnTo>
                  <a:pt x="1386" y="414"/>
                </a:lnTo>
                <a:lnTo>
                  <a:pt x="1288" y="467"/>
                </a:lnTo>
                <a:lnTo>
                  <a:pt x="1244" y="441"/>
                </a:lnTo>
                <a:lnTo>
                  <a:pt x="1183" y="432"/>
                </a:lnTo>
                <a:lnTo>
                  <a:pt x="1156" y="476"/>
                </a:lnTo>
                <a:lnTo>
                  <a:pt x="1138" y="564"/>
                </a:lnTo>
                <a:lnTo>
                  <a:pt x="1094" y="662"/>
                </a:lnTo>
                <a:lnTo>
                  <a:pt x="1033" y="732"/>
                </a:lnTo>
                <a:lnTo>
                  <a:pt x="980" y="767"/>
                </a:lnTo>
                <a:lnTo>
                  <a:pt x="944" y="838"/>
                </a:lnTo>
                <a:lnTo>
                  <a:pt x="883" y="900"/>
                </a:lnTo>
                <a:lnTo>
                  <a:pt x="838" y="970"/>
                </a:lnTo>
                <a:lnTo>
                  <a:pt x="803" y="1050"/>
                </a:lnTo>
                <a:lnTo>
                  <a:pt x="706" y="1103"/>
                </a:lnTo>
                <a:lnTo>
                  <a:pt x="662" y="1173"/>
                </a:lnTo>
                <a:lnTo>
                  <a:pt x="600" y="1226"/>
                </a:lnTo>
                <a:lnTo>
                  <a:pt x="547" y="1279"/>
                </a:lnTo>
                <a:lnTo>
                  <a:pt x="530" y="1359"/>
                </a:lnTo>
                <a:lnTo>
                  <a:pt x="477" y="1412"/>
                </a:lnTo>
                <a:lnTo>
                  <a:pt x="397" y="1482"/>
                </a:lnTo>
                <a:lnTo>
                  <a:pt x="335" y="1562"/>
                </a:lnTo>
                <a:lnTo>
                  <a:pt x="247" y="1588"/>
                </a:lnTo>
                <a:lnTo>
                  <a:pt x="203" y="1562"/>
                </a:lnTo>
                <a:lnTo>
                  <a:pt x="124" y="1570"/>
                </a:lnTo>
                <a:lnTo>
                  <a:pt x="115" y="1614"/>
                </a:lnTo>
                <a:lnTo>
                  <a:pt x="88" y="1650"/>
                </a:lnTo>
                <a:lnTo>
                  <a:pt x="71" y="1720"/>
                </a:lnTo>
                <a:lnTo>
                  <a:pt x="27" y="1765"/>
                </a:lnTo>
                <a:lnTo>
                  <a:pt x="0" y="1835"/>
                </a:lnTo>
                <a:lnTo>
                  <a:pt x="88" y="1915"/>
                </a:lnTo>
                <a:lnTo>
                  <a:pt x="203" y="2020"/>
                </a:lnTo>
                <a:lnTo>
                  <a:pt x="265" y="2082"/>
                </a:lnTo>
                <a:lnTo>
                  <a:pt x="335" y="2091"/>
                </a:lnTo>
                <a:lnTo>
                  <a:pt x="380" y="2082"/>
                </a:lnTo>
                <a:lnTo>
                  <a:pt x="441" y="2117"/>
                </a:lnTo>
                <a:lnTo>
                  <a:pt x="441" y="2170"/>
                </a:lnTo>
                <a:lnTo>
                  <a:pt x="477" y="2206"/>
                </a:lnTo>
                <a:lnTo>
                  <a:pt x="530" y="2267"/>
                </a:lnTo>
                <a:lnTo>
                  <a:pt x="591" y="2241"/>
                </a:lnTo>
                <a:lnTo>
                  <a:pt x="627" y="2303"/>
                </a:lnTo>
                <a:lnTo>
                  <a:pt x="706" y="2285"/>
                </a:lnTo>
                <a:lnTo>
                  <a:pt x="768" y="2267"/>
                </a:lnTo>
                <a:lnTo>
                  <a:pt x="821" y="2312"/>
                </a:lnTo>
                <a:lnTo>
                  <a:pt x="883" y="2294"/>
                </a:lnTo>
                <a:lnTo>
                  <a:pt x="918" y="2356"/>
                </a:lnTo>
                <a:lnTo>
                  <a:pt x="988" y="2347"/>
                </a:lnTo>
                <a:lnTo>
                  <a:pt x="1033" y="2391"/>
                </a:lnTo>
                <a:lnTo>
                  <a:pt x="1103" y="2373"/>
                </a:lnTo>
                <a:lnTo>
                  <a:pt x="1156" y="2365"/>
                </a:lnTo>
                <a:lnTo>
                  <a:pt x="1262" y="2426"/>
                </a:lnTo>
                <a:lnTo>
                  <a:pt x="1227" y="2479"/>
                </a:lnTo>
                <a:lnTo>
                  <a:pt x="1288" y="2497"/>
                </a:lnTo>
                <a:lnTo>
                  <a:pt x="1306" y="2541"/>
                </a:lnTo>
                <a:lnTo>
                  <a:pt x="1280" y="2594"/>
                </a:lnTo>
                <a:lnTo>
                  <a:pt x="1280" y="2638"/>
                </a:lnTo>
                <a:lnTo>
                  <a:pt x="1341" y="2665"/>
                </a:lnTo>
                <a:lnTo>
                  <a:pt x="1403" y="2638"/>
                </a:lnTo>
                <a:lnTo>
                  <a:pt x="1447" y="2629"/>
                </a:lnTo>
                <a:lnTo>
                  <a:pt x="1465" y="2682"/>
                </a:lnTo>
                <a:lnTo>
                  <a:pt x="1518" y="2665"/>
                </a:lnTo>
                <a:lnTo>
                  <a:pt x="1571" y="2709"/>
                </a:lnTo>
                <a:lnTo>
                  <a:pt x="1580" y="2770"/>
                </a:lnTo>
                <a:lnTo>
                  <a:pt x="1553" y="2832"/>
                </a:lnTo>
                <a:lnTo>
                  <a:pt x="1580" y="2894"/>
                </a:lnTo>
                <a:lnTo>
                  <a:pt x="1606" y="2938"/>
                </a:lnTo>
                <a:lnTo>
                  <a:pt x="1659" y="2903"/>
                </a:lnTo>
                <a:lnTo>
                  <a:pt x="1739" y="2947"/>
                </a:lnTo>
                <a:lnTo>
                  <a:pt x="1836" y="2947"/>
                </a:lnTo>
                <a:lnTo>
                  <a:pt x="1897" y="2965"/>
                </a:lnTo>
                <a:lnTo>
                  <a:pt x="1950" y="3009"/>
                </a:lnTo>
                <a:lnTo>
                  <a:pt x="1959" y="3079"/>
                </a:lnTo>
                <a:lnTo>
                  <a:pt x="1933" y="3097"/>
                </a:lnTo>
                <a:lnTo>
                  <a:pt x="1942" y="3150"/>
                </a:lnTo>
                <a:lnTo>
                  <a:pt x="1986" y="3185"/>
                </a:lnTo>
                <a:lnTo>
                  <a:pt x="1986" y="3238"/>
                </a:lnTo>
                <a:lnTo>
                  <a:pt x="2039" y="3238"/>
                </a:lnTo>
                <a:lnTo>
                  <a:pt x="2056" y="3291"/>
                </a:lnTo>
                <a:lnTo>
                  <a:pt x="2100" y="3317"/>
                </a:lnTo>
                <a:lnTo>
                  <a:pt x="2162" y="3282"/>
                </a:lnTo>
                <a:lnTo>
                  <a:pt x="2197" y="3309"/>
                </a:lnTo>
                <a:lnTo>
                  <a:pt x="2242" y="3265"/>
                </a:lnTo>
                <a:lnTo>
                  <a:pt x="2277" y="3291"/>
                </a:lnTo>
                <a:lnTo>
                  <a:pt x="2339" y="3282"/>
                </a:lnTo>
                <a:lnTo>
                  <a:pt x="2445" y="3326"/>
                </a:lnTo>
                <a:lnTo>
                  <a:pt x="2418" y="3370"/>
                </a:lnTo>
                <a:lnTo>
                  <a:pt x="2480" y="3406"/>
                </a:lnTo>
                <a:lnTo>
                  <a:pt x="2533" y="3397"/>
                </a:lnTo>
                <a:lnTo>
                  <a:pt x="2568" y="3441"/>
                </a:lnTo>
                <a:lnTo>
                  <a:pt x="2612" y="3406"/>
                </a:lnTo>
                <a:lnTo>
                  <a:pt x="2674" y="3441"/>
                </a:lnTo>
                <a:lnTo>
                  <a:pt x="2709" y="3467"/>
                </a:lnTo>
                <a:lnTo>
                  <a:pt x="2753" y="3512"/>
                </a:lnTo>
                <a:lnTo>
                  <a:pt x="2833" y="3538"/>
                </a:lnTo>
                <a:lnTo>
                  <a:pt x="2930" y="3565"/>
                </a:lnTo>
                <a:lnTo>
                  <a:pt x="3018" y="3582"/>
                </a:lnTo>
                <a:lnTo>
                  <a:pt x="3071" y="3556"/>
                </a:lnTo>
                <a:lnTo>
                  <a:pt x="3133" y="3573"/>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10 </a:t>
            </a:r>
          </a:p>
        </p:txBody>
      </p:sp>
      <p:sp>
        <p:nvSpPr>
          <p:cNvPr id="7197" name="Freeform 28">
            <a:extLst>
              <a:ext uri="{FF2B5EF4-FFF2-40B4-BE49-F238E27FC236}">
                <a16:creationId xmlns:a16="http://schemas.microsoft.com/office/drawing/2014/main" id="{20087BA5-06B8-4943-B1FC-1E47CE4A13B0}"/>
              </a:ext>
            </a:extLst>
          </p:cNvPr>
          <p:cNvSpPr>
            <a:spLocks/>
          </p:cNvSpPr>
          <p:nvPr/>
        </p:nvSpPr>
        <p:spPr bwMode="auto">
          <a:xfrm>
            <a:off x="4189413" y="3946525"/>
            <a:ext cx="1404937" cy="820738"/>
          </a:xfrm>
          <a:custGeom>
            <a:avLst/>
            <a:gdLst>
              <a:gd name="T0" fmla="*/ 418325687 w 4298"/>
              <a:gd name="T1" fmla="*/ 3053115 h 2515"/>
              <a:gd name="T2" fmla="*/ 406914676 w 4298"/>
              <a:gd name="T3" fmla="*/ 20666210 h 2515"/>
              <a:gd name="T4" fmla="*/ 393386231 w 4298"/>
              <a:gd name="T5" fmla="*/ 15499576 h 2515"/>
              <a:gd name="T6" fmla="*/ 372564042 w 4298"/>
              <a:gd name="T7" fmla="*/ 12329297 h 2515"/>
              <a:gd name="T8" fmla="*/ 352918168 w 4298"/>
              <a:gd name="T9" fmla="*/ 7162663 h 2515"/>
              <a:gd name="T10" fmla="*/ 334213413 w 4298"/>
              <a:gd name="T11" fmla="*/ 8219423 h 2515"/>
              <a:gd name="T12" fmla="*/ 318567535 w 4298"/>
              <a:gd name="T13" fmla="*/ 0 h 2515"/>
              <a:gd name="T14" fmla="*/ 298921661 w 4298"/>
              <a:gd name="T15" fmla="*/ 6223394 h 2515"/>
              <a:gd name="T16" fmla="*/ 283275783 w 4298"/>
              <a:gd name="T17" fmla="*/ 13386057 h 2515"/>
              <a:gd name="T18" fmla="*/ 257394882 w 4298"/>
              <a:gd name="T19" fmla="*/ 8219423 h 2515"/>
              <a:gd name="T20" fmla="*/ 226220398 w 4298"/>
              <a:gd name="T21" fmla="*/ 18552691 h 2515"/>
              <a:gd name="T22" fmla="*/ 198222391 w 4298"/>
              <a:gd name="T23" fmla="*/ 12329297 h 2515"/>
              <a:gd name="T24" fmla="*/ 187870096 w 4298"/>
              <a:gd name="T25" fmla="*/ 21722970 h 2515"/>
              <a:gd name="T26" fmla="*/ 160813206 w 4298"/>
              <a:gd name="T27" fmla="*/ 33112998 h 2515"/>
              <a:gd name="T28" fmla="*/ 142108450 w 4298"/>
              <a:gd name="T29" fmla="*/ 40393151 h 2515"/>
              <a:gd name="T30" fmla="*/ 127638888 w 4298"/>
              <a:gd name="T31" fmla="*/ 48612900 h 2515"/>
              <a:gd name="T32" fmla="*/ 99522955 w 4298"/>
              <a:gd name="T33" fmla="*/ 53779208 h 2515"/>
              <a:gd name="T34" fmla="*/ 88111943 w 4298"/>
              <a:gd name="T35" fmla="*/ 71392629 h 2515"/>
              <a:gd name="T36" fmla="*/ 71642546 w 4298"/>
              <a:gd name="T37" fmla="*/ 78672783 h 2515"/>
              <a:gd name="T38" fmla="*/ 43644212 w 4298"/>
              <a:gd name="T39" fmla="*/ 84896176 h 2515"/>
              <a:gd name="T40" fmla="*/ 22822023 w 4298"/>
              <a:gd name="T41" fmla="*/ 81843388 h 2515"/>
              <a:gd name="T42" fmla="*/ 0 w 4298"/>
              <a:gd name="T43" fmla="*/ 87009695 h 2515"/>
              <a:gd name="T44" fmla="*/ 8352461 w 4298"/>
              <a:gd name="T45" fmla="*/ 193746658 h 2515"/>
              <a:gd name="T46" fmla="*/ 19763472 w 4298"/>
              <a:gd name="T47" fmla="*/ 209246234 h 2515"/>
              <a:gd name="T48" fmla="*/ 32233201 w 4298"/>
              <a:gd name="T49" fmla="*/ 221693021 h 2515"/>
              <a:gd name="T50" fmla="*/ 47761480 w 4298"/>
              <a:gd name="T51" fmla="*/ 246586596 h 2515"/>
              <a:gd name="T52" fmla="*/ 69524786 w 4298"/>
              <a:gd name="T53" fmla="*/ 262086172 h 2515"/>
              <a:gd name="T54" fmla="*/ 93287927 w 4298"/>
              <a:gd name="T55" fmla="*/ 263142932 h 2515"/>
              <a:gd name="T56" fmla="*/ 105757656 w 4298"/>
              <a:gd name="T57" fmla="*/ 251752904 h 2515"/>
              <a:gd name="T58" fmla="*/ 115168833 w 4298"/>
              <a:gd name="T59" fmla="*/ 230969204 h 2515"/>
              <a:gd name="T60" fmla="*/ 130697439 w 4298"/>
              <a:gd name="T61" fmla="*/ 228973175 h 2515"/>
              <a:gd name="T62" fmla="*/ 158695446 w 4298"/>
              <a:gd name="T63" fmla="*/ 244472751 h 2515"/>
              <a:gd name="T64" fmla="*/ 176341485 w 4298"/>
              <a:gd name="T65" fmla="*/ 254806019 h 2515"/>
              <a:gd name="T66" fmla="*/ 189869930 w 4298"/>
              <a:gd name="T67" fmla="*/ 270423085 h 2515"/>
              <a:gd name="T68" fmla="*/ 199281107 w 4298"/>
              <a:gd name="T69" fmla="*/ 278642834 h 2515"/>
              <a:gd name="T70" fmla="*/ 213750670 w 4298"/>
              <a:gd name="T71" fmla="*/ 284866228 h 2515"/>
              <a:gd name="T72" fmla="*/ 232455426 w 4298"/>
              <a:gd name="T73" fmla="*/ 290032536 h 2515"/>
              <a:gd name="T74" fmla="*/ 269864611 w 4298"/>
              <a:gd name="T75" fmla="*/ 250696144 h 2515"/>
              <a:gd name="T76" fmla="*/ 287510650 w 4298"/>
              <a:gd name="T77" fmla="*/ 243415991 h 2515"/>
              <a:gd name="T78" fmla="*/ 299980378 w 4298"/>
              <a:gd name="T79" fmla="*/ 233083049 h 2515"/>
              <a:gd name="T80" fmla="*/ 299980378 w 4298"/>
              <a:gd name="T81" fmla="*/ 201966081 h 2515"/>
              <a:gd name="T82" fmla="*/ 296804228 w 4298"/>
              <a:gd name="T83" fmla="*/ 168853083 h 2515"/>
              <a:gd name="T84" fmla="*/ 310332673 w 4298"/>
              <a:gd name="T85" fmla="*/ 154292776 h 2515"/>
              <a:gd name="T86" fmla="*/ 336213247 w 4298"/>
              <a:gd name="T87" fmla="*/ 162629689 h 2515"/>
              <a:gd name="T88" fmla="*/ 358094153 w 4298"/>
              <a:gd name="T89" fmla="*/ 142902749 h 2515"/>
              <a:gd name="T90" fmla="*/ 379857459 w 4298"/>
              <a:gd name="T91" fmla="*/ 128459932 h 2515"/>
              <a:gd name="T92" fmla="*/ 407855793 w 4298"/>
              <a:gd name="T93" fmla="*/ 128459932 h 2515"/>
              <a:gd name="T94" fmla="*/ 430795416 w 4298"/>
              <a:gd name="T95" fmla="*/ 123293298 h 2515"/>
              <a:gd name="T96" fmla="*/ 453617439 w 4298"/>
              <a:gd name="T97" fmla="*/ 116013145 h 2515"/>
              <a:gd name="T98" fmla="*/ 482674490 w 4298"/>
              <a:gd name="T99" fmla="*/ 111903270 h 2515"/>
              <a:gd name="T100" fmla="*/ 493026785 w 4298"/>
              <a:gd name="T101" fmla="*/ 96286204 h 2515"/>
              <a:gd name="T102" fmla="*/ 503379080 w 4298"/>
              <a:gd name="T103" fmla="*/ 77616023 h 2515"/>
              <a:gd name="T104" fmla="*/ 485733040 w 4298"/>
              <a:gd name="T105" fmla="*/ 78672783 h 2515"/>
              <a:gd name="T106" fmla="*/ 465028450 w 4298"/>
              <a:gd name="T107" fmla="*/ 87009695 h 2515"/>
              <a:gd name="T108" fmla="*/ 434912683 w 4298"/>
              <a:gd name="T109" fmla="*/ 81843388 h 2515"/>
              <a:gd name="T110" fmla="*/ 416208254 w 4298"/>
              <a:gd name="T111" fmla="*/ 67282755 h 2515"/>
              <a:gd name="T112" fmla="*/ 400679648 w 4298"/>
              <a:gd name="T113" fmla="*/ 49669659 h 2515"/>
              <a:gd name="T114" fmla="*/ 431736533 w 4298"/>
              <a:gd name="T115" fmla="*/ 13386057 h 25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98" h="2515">
                <a:moveTo>
                  <a:pt x="3670" y="114"/>
                </a:moveTo>
                <a:lnTo>
                  <a:pt x="3644" y="53"/>
                </a:lnTo>
                <a:lnTo>
                  <a:pt x="3556" y="26"/>
                </a:lnTo>
                <a:lnTo>
                  <a:pt x="3511" y="70"/>
                </a:lnTo>
                <a:lnTo>
                  <a:pt x="3520" y="123"/>
                </a:lnTo>
                <a:lnTo>
                  <a:pt x="3459" y="176"/>
                </a:lnTo>
                <a:lnTo>
                  <a:pt x="3432" y="141"/>
                </a:lnTo>
                <a:lnTo>
                  <a:pt x="3344" y="167"/>
                </a:lnTo>
                <a:lnTo>
                  <a:pt x="3344" y="132"/>
                </a:lnTo>
                <a:lnTo>
                  <a:pt x="3264" y="141"/>
                </a:lnTo>
                <a:lnTo>
                  <a:pt x="3256" y="97"/>
                </a:lnTo>
                <a:lnTo>
                  <a:pt x="3167" y="105"/>
                </a:lnTo>
                <a:lnTo>
                  <a:pt x="3123" y="79"/>
                </a:lnTo>
                <a:lnTo>
                  <a:pt x="3044" y="97"/>
                </a:lnTo>
                <a:lnTo>
                  <a:pt x="3000" y="61"/>
                </a:lnTo>
                <a:lnTo>
                  <a:pt x="2956" y="79"/>
                </a:lnTo>
                <a:lnTo>
                  <a:pt x="2885" y="44"/>
                </a:lnTo>
                <a:lnTo>
                  <a:pt x="2841" y="70"/>
                </a:lnTo>
                <a:lnTo>
                  <a:pt x="2770" y="70"/>
                </a:lnTo>
                <a:lnTo>
                  <a:pt x="2735" y="35"/>
                </a:lnTo>
                <a:lnTo>
                  <a:pt x="2708" y="0"/>
                </a:lnTo>
                <a:lnTo>
                  <a:pt x="2664" y="70"/>
                </a:lnTo>
                <a:lnTo>
                  <a:pt x="2594" y="97"/>
                </a:lnTo>
                <a:lnTo>
                  <a:pt x="2541" y="53"/>
                </a:lnTo>
                <a:lnTo>
                  <a:pt x="2514" y="97"/>
                </a:lnTo>
                <a:lnTo>
                  <a:pt x="2470" y="79"/>
                </a:lnTo>
                <a:lnTo>
                  <a:pt x="2408" y="114"/>
                </a:lnTo>
                <a:lnTo>
                  <a:pt x="2320" y="114"/>
                </a:lnTo>
                <a:lnTo>
                  <a:pt x="2232" y="114"/>
                </a:lnTo>
                <a:lnTo>
                  <a:pt x="2188" y="70"/>
                </a:lnTo>
                <a:lnTo>
                  <a:pt x="2126" y="132"/>
                </a:lnTo>
                <a:lnTo>
                  <a:pt x="2029" y="141"/>
                </a:lnTo>
                <a:lnTo>
                  <a:pt x="1923" y="158"/>
                </a:lnTo>
                <a:lnTo>
                  <a:pt x="1808" y="176"/>
                </a:lnTo>
                <a:lnTo>
                  <a:pt x="1755" y="105"/>
                </a:lnTo>
                <a:lnTo>
                  <a:pt x="1685" y="105"/>
                </a:lnTo>
                <a:lnTo>
                  <a:pt x="1667" y="150"/>
                </a:lnTo>
                <a:lnTo>
                  <a:pt x="1676" y="229"/>
                </a:lnTo>
                <a:lnTo>
                  <a:pt x="1597" y="185"/>
                </a:lnTo>
                <a:lnTo>
                  <a:pt x="1544" y="220"/>
                </a:lnTo>
                <a:lnTo>
                  <a:pt x="1446" y="220"/>
                </a:lnTo>
                <a:lnTo>
                  <a:pt x="1367" y="282"/>
                </a:lnTo>
                <a:lnTo>
                  <a:pt x="1288" y="282"/>
                </a:lnTo>
                <a:lnTo>
                  <a:pt x="1296" y="326"/>
                </a:lnTo>
                <a:lnTo>
                  <a:pt x="1208" y="344"/>
                </a:lnTo>
                <a:lnTo>
                  <a:pt x="1208" y="397"/>
                </a:lnTo>
                <a:lnTo>
                  <a:pt x="1164" y="432"/>
                </a:lnTo>
                <a:lnTo>
                  <a:pt x="1085" y="414"/>
                </a:lnTo>
                <a:lnTo>
                  <a:pt x="970" y="432"/>
                </a:lnTo>
                <a:lnTo>
                  <a:pt x="908" y="423"/>
                </a:lnTo>
                <a:lnTo>
                  <a:pt x="846" y="458"/>
                </a:lnTo>
                <a:lnTo>
                  <a:pt x="793" y="511"/>
                </a:lnTo>
                <a:lnTo>
                  <a:pt x="767" y="564"/>
                </a:lnTo>
                <a:lnTo>
                  <a:pt x="749" y="608"/>
                </a:lnTo>
                <a:lnTo>
                  <a:pt x="697" y="608"/>
                </a:lnTo>
                <a:lnTo>
                  <a:pt x="644" y="626"/>
                </a:lnTo>
                <a:lnTo>
                  <a:pt x="609" y="670"/>
                </a:lnTo>
                <a:lnTo>
                  <a:pt x="503" y="679"/>
                </a:lnTo>
                <a:lnTo>
                  <a:pt x="433" y="688"/>
                </a:lnTo>
                <a:lnTo>
                  <a:pt x="371" y="723"/>
                </a:lnTo>
                <a:lnTo>
                  <a:pt x="327" y="705"/>
                </a:lnTo>
                <a:lnTo>
                  <a:pt x="256" y="723"/>
                </a:lnTo>
                <a:lnTo>
                  <a:pt x="194" y="697"/>
                </a:lnTo>
                <a:lnTo>
                  <a:pt x="97" y="723"/>
                </a:lnTo>
                <a:lnTo>
                  <a:pt x="36" y="688"/>
                </a:lnTo>
                <a:lnTo>
                  <a:pt x="0" y="741"/>
                </a:lnTo>
                <a:lnTo>
                  <a:pt x="0" y="1517"/>
                </a:lnTo>
                <a:lnTo>
                  <a:pt x="9" y="1623"/>
                </a:lnTo>
                <a:lnTo>
                  <a:pt x="71" y="1650"/>
                </a:lnTo>
                <a:lnTo>
                  <a:pt x="106" y="1711"/>
                </a:lnTo>
                <a:lnTo>
                  <a:pt x="106" y="1764"/>
                </a:lnTo>
                <a:lnTo>
                  <a:pt x="168" y="1782"/>
                </a:lnTo>
                <a:lnTo>
                  <a:pt x="212" y="1808"/>
                </a:lnTo>
                <a:lnTo>
                  <a:pt x="230" y="1870"/>
                </a:lnTo>
                <a:lnTo>
                  <a:pt x="274" y="1888"/>
                </a:lnTo>
                <a:lnTo>
                  <a:pt x="283" y="1976"/>
                </a:lnTo>
                <a:lnTo>
                  <a:pt x="327" y="2029"/>
                </a:lnTo>
                <a:lnTo>
                  <a:pt x="406" y="2100"/>
                </a:lnTo>
                <a:lnTo>
                  <a:pt x="459" y="2135"/>
                </a:lnTo>
                <a:lnTo>
                  <a:pt x="539" y="2170"/>
                </a:lnTo>
                <a:lnTo>
                  <a:pt x="591" y="2232"/>
                </a:lnTo>
                <a:lnTo>
                  <a:pt x="644" y="2258"/>
                </a:lnTo>
                <a:lnTo>
                  <a:pt x="723" y="2276"/>
                </a:lnTo>
                <a:lnTo>
                  <a:pt x="793" y="2241"/>
                </a:lnTo>
                <a:lnTo>
                  <a:pt x="802" y="2188"/>
                </a:lnTo>
                <a:lnTo>
                  <a:pt x="846" y="2153"/>
                </a:lnTo>
                <a:lnTo>
                  <a:pt x="899" y="2144"/>
                </a:lnTo>
                <a:lnTo>
                  <a:pt x="935" y="2091"/>
                </a:lnTo>
                <a:lnTo>
                  <a:pt x="926" y="2029"/>
                </a:lnTo>
                <a:lnTo>
                  <a:pt x="979" y="1967"/>
                </a:lnTo>
                <a:lnTo>
                  <a:pt x="1023" y="1958"/>
                </a:lnTo>
                <a:lnTo>
                  <a:pt x="1067" y="2011"/>
                </a:lnTo>
                <a:lnTo>
                  <a:pt x="1111" y="1950"/>
                </a:lnTo>
                <a:lnTo>
                  <a:pt x="1173" y="1976"/>
                </a:lnTo>
                <a:lnTo>
                  <a:pt x="1244" y="2020"/>
                </a:lnTo>
                <a:lnTo>
                  <a:pt x="1349" y="2082"/>
                </a:lnTo>
                <a:lnTo>
                  <a:pt x="1402" y="2038"/>
                </a:lnTo>
                <a:lnTo>
                  <a:pt x="1473" y="2100"/>
                </a:lnTo>
                <a:lnTo>
                  <a:pt x="1499" y="2170"/>
                </a:lnTo>
                <a:lnTo>
                  <a:pt x="1526" y="2232"/>
                </a:lnTo>
                <a:lnTo>
                  <a:pt x="1579" y="2241"/>
                </a:lnTo>
                <a:lnTo>
                  <a:pt x="1614" y="2303"/>
                </a:lnTo>
                <a:lnTo>
                  <a:pt x="1614" y="2356"/>
                </a:lnTo>
                <a:lnTo>
                  <a:pt x="1658" y="2391"/>
                </a:lnTo>
                <a:lnTo>
                  <a:pt x="1694" y="2373"/>
                </a:lnTo>
                <a:lnTo>
                  <a:pt x="1720" y="2461"/>
                </a:lnTo>
                <a:lnTo>
                  <a:pt x="1764" y="2444"/>
                </a:lnTo>
                <a:lnTo>
                  <a:pt x="1817" y="2426"/>
                </a:lnTo>
                <a:lnTo>
                  <a:pt x="1879" y="2461"/>
                </a:lnTo>
                <a:lnTo>
                  <a:pt x="1914" y="2514"/>
                </a:lnTo>
                <a:lnTo>
                  <a:pt x="1976" y="2470"/>
                </a:lnTo>
                <a:lnTo>
                  <a:pt x="2241" y="2258"/>
                </a:lnTo>
                <a:lnTo>
                  <a:pt x="2232" y="2188"/>
                </a:lnTo>
                <a:lnTo>
                  <a:pt x="2294" y="2135"/>
                </a:lnTo>
                <a:lnTo>
                  <a:pt x="2347" y="2153"/>
                </a:lnTo>
                <a:lnTo>
                  <a:pt x="2408" y="2117"/>
                </a:lnTo>
                <a:lnTo>
                  <a:pt x="2444" y="2073"/>
                </a:lnTo>
                <a:lnTo>
                  <a:pt x="2453" y="2020"/>
                </a:lnTo>
                <a:lnTo>
                  <a:pt x="2479" y="1976"/>
                </a:lnTo>
                <a:lnTo>
                  <a:pt x="2550" y="1985"/>
                </a:lnTo>
                <a:lnTo>
                  <a:pt x="2523" y="1906"/>
                </a:lnTo>
                <a:lnTo>
                  <a:pt x="2514" y="1817"/>
                </a:lnTo>
                <a:lnTo>
                  <a:pt x="2550" y="1720"/>
                </a:lnTo>
                <a:lnTo>
                  <a:pt x="2558" y="1597"/>
                </a:lnTo>
                <a:lnTo>
                  <a:pt x="2558" y="1491"/>
                </a:lnTo>
                <a:lnTo>
                  <a:pt x="2523" y="1438"/>
                </a:lnTo>
                <a:lnTo>
                  <a:pt x="2505" y="1367"/>
                </a:lnTo>
                <a:lnTo>
                  <a:pt x="2558" y="1305"/>
                </a:lnTo>
                <a:lnTo>
                  <a:pt x="2638" y="1314"/>
                </a:lnTo>
                <a:lnTo>
                  <a:pt x="2708" y="1376"/>
                </a:lnTo>
                <a:lnTo>
                  <a:pt x="2806" y="1429"/>
                </a:lnTo>
                <a:lnTo>
                  <a:pt x="2858" y="1385"/>
                </a:lnTo>
                <a:lnTo>
                  <a:pt x="2885" y="1314"/>
                </a:lnTo>
                <a:lnTo>
                  <a:pt x="2956" y="1261"/>
                </a:lnTo>
                <a:lnTo>
                  <a:pt x="3044" y="1217"/>
                </a:lnTo>
                <a:lnTo>
                  <a:pt x="3132" y="1217"/>
                </a:lnTo>
                <a:lnTo>
                  <a:pt x="3185" y="1164"/>
                </a:lnTo>
                <a:lnTo>
                  <a:pt x="3229" y="1094"/>
                </a:lnTo>
                <a:lnTo>
                  <a:pt x="3326" y="1103"/>
                </a:lnTo>
                <a:lnTo>
                  <a:pt x="3406" y="1085"/>
                </a:lnTo>
                <a:lnTo>
                  <a:pt x="3467" y="1094"/>
                </a:lnTo>
                <a:lnTo>
                  <a:pt x="3529" y="1103"/>
                </a:lnTo>
                <a:lnTo>
                  <a:pt x="3609" y="1076"/>
                </a:lnTo>
                <a:lnTo>
                  <a:pt x="3662" y="1050"/>
                </a:lnTo>
                <a:lnTo>
                  <a:pt x="3741" y="1050"/>
                </a:lnTo>
                <a:lnTo>
                  <a:pt x="3794" y="1005"/>
                </a:lnTo>
                <a:lnTo>
                  <a:pt x="3856" y="988"/>
                </a:lnTo>
                <a:lnTo>
                  <a:pt x="3909" y="988"/>
                </a:lnTo>
                <a:lnTo>
                  <a:pt x="4015" y="970"/>
                </a:lnTo>
                <a:lnTo>
                  <a:pt x="4103" y="953"/>
                </a:lnTo>
                <a:lnTo>
                  <a:pt x="4129" y="908"/>
                </a:lnTo>
                <a:lnTo>
                  <a:pt x="4156" y="873"/>
                </a:lnTo>
                <a:lnTo>
                  <a:pt x="4191" y="820"/>
                </a:lnTo>
                <a:lnTo>
                  <a:pt x="4262" y="776"/>
                </a:lnTo>
                <a:lnTo>
                  <a:pt x="4297" y="723"/>
                </a:lnTo>
                <a:lnTo>
                  <a:pt x="4279" y="661"/>
                </a:lnTo>
                <a:lnTo>
                  <a:pt x="4235" y="644"/>
                </a:lnTo>
                <a:lnTo>
                  <a:pt x="4182" y="688"/>
                </a:lnTo>
                <a:lnTo>
                  <a:pt x="4129" y="670"/>
                </a:lnTo>
                <a:lnTo>
                  <a:pt x="4085" y="705"/>
                </a:lnTo>
                <a:lnTo>
                  <a:pt x="3997" y="697"/>
                </a:lnTo>
                <a:lnTo>
                  <a:pt x="3953" y="741"/>
                </a:lnTo>
                <a:lnTo>
                  <a:pt x="3803" y="679"/>
                </a:lnTo>
                <a:lnTo>
                  <a:pt x="3741" y="750"/>
                </a:lnTo>
                <a:lnTo>
                  <a:pt x="3697" y="697"/>
                </a:lnTo>
                <a:lnTo>
                  <a:pt x="3626" y="670"/>
                </a:lnTo>
                <a:lnTo>
                  <a:pt x="3564" y="670"/>
                </a:lnTo>
                <a:lnTo>
                  <a:pt x="3538" y="573"/>
                </a:lnTo>
                <a:lnTo>
                  <a:pt x="3503" y="520"/>
                </a:lnTo>
                <a:lnTo>
                  <a:pt x="3459" y="467"/>
                </a:lnTo>
                <a:lnTo>
                  <a:pt x="3406" y="423"/>
                </a:lnTo>
                <a:lnTo>
                  <a:pt x="3335" y="423"/>
                </a:lnTo>
                <a:lnTo>
                  <a:pt x="3282" y="388"/>
                </a:lnTo>
                <a:lnTo>
                  <a:pt x="3670" y="114"/>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4</a:t>
            </a:r>
          </a:p>
        </p:txBody>
      </p:sp>
      <p:sp>
        <p:nvSpPr>
          <p:cNvPr id="7198" name="Freeform 29">
            <a:extLst>
              <a:ext uri="{FF2B5EF4-FFF2-40B4-BE49-F238E27FC236}">
                <a16:creationId xmlns:a16="http://schemas.microsoft.com/office/drawing/2014/main" id="{D3B02AD8-66E3-4134-BBFD-F4B95EB464EF}"/>
              </a:ext>
            </a:extLst>
          </p:cNvPr>
          <p:cNvSpPr>
            <a:spLocks/>
          </p:cNvSpPr>
          <p:nvPr/>
        </p:nvSpPr>
        <p:spPr bwMode="auto">
          <a:xfrm>
            <a:off x="4814888" y="4230688"/>
            <a:ext cx="1122362" cy="1146175"/>
          </a:xfrm>
          <a:custGeom>
            <a:avLst/>
            <a:gdLst>
              <a:gd name="T0" fmla="*/ 127755855 w 3434"/>
              <a:gd name="T1" fmla="*/ 262767212 h 3504"/>
              <a:gd name="T2" fmla="*/ 149519109 w 3434"/>
              <a:gd name="T3" fmla="*/ 269945408 h 3504"/>
              <a:gd name="T4" fmla="*/ 160930094 w 3434"/>
              <a:gd name="T5" fmla="*/ 293833307 h 3504"/>
              <a:gd name="T6" fmla="*/ 183751736 w 3434"/>
              <a:gd name="T7" fmla="*/ 303247196 h 3504"/>
              <a:gd name="T8" fmla="*/ 219043403 w 3434"/>
              <a:gd name="T9" fmla="*/ 311484594 h 3504"/>
              <a:gd name="T10" fmla="*/ 246100555 w 3434"/>
              <a:gd name="T11" fmla="*/ 316662004 h 3504"/>
              <a:gd name="T12" fmla="*/ 248100384 w 3434"/>
              <a:gd name="T13" fmla="*/ 329135554 h 3504"/>
              <a:gd name="T14" fmla="*/ 254335070 w 3434"/>
              <a:gd name="T15" fmla="*/ 354082654 h 3504"/>
              <a:gd name="T16" fmla="*/ 259511369 w 3434"/>
              <a:gd name="T17" fmla="*/ 372792816 h 3504"/>
              <a:gd name="T18" fmla="*/ 260570083 w 3434"/>
              <a:gd name="T19" fmla="*/ 388326027 h 3504"/>
              <a:gd name="T20" fmla="*/ 278215753 w 3434"/>
              <a:gd name="T21" fmla="*/ 389384901 h 3504"/>
              <a:gd name="T22" fmla="*/ 290685452 w 3434"/>
              <a:gd name="T23" fmla="*/ 382089088 h 3504"/>
              <a:gd name="T24" fmla="*/ 303155150 w 3434"/>
              <a:gd name="T25" fmla="*/ 396680714 h 3504"/>
              <a:gd name="T26" fmla="*/ 321859861 w 3434"/>
              <a:gd name="T27" fmla="*/ 390444103 h 3504"/>
              <a:gd name="T28" fmla="*/ 332212131 w 3434"/>
              <a:gd name="T29" fmla="*/ 402917653 h 3504"/>
              <a:gd name="T30" fmla="*/ 360210072 w 3434"/>
              <a:gd name="T31" fmla="*/ 405976987 h 3504"/>
              <a:gd name="T32" fmla="*/ 367503798 w 3434"/>
              <a:gd name="T33" fmla="*/ 382089088 h 3504"/>
              <a:gd name="T34" fmla="*/ 347857972 w 3434"/>
              <a:gd name="T35" fmla="*/ 363378927 h 3504"/>
              <a:gd name="T36" fmla="*/ 346799258 w 3434"/>
              <a:gd name="T37" fmla="*/ 339491028 h 3504"/>
              <a:gd name="T38" fmla="*/ 334329559 w 3434"/>
              <a:gd name="T39" fmla="*/ 317721205 h 3504"/>
              <a:gd name="T40" fmla="*/ 299037892 w 3434"/>
              <a:gd name="T41" fmla="*/ 303247196 h 3504"/>
              <a:gd name="T42" fmla="*/ 281392222 w 3434"/>
              <a:gd name="T43" fmla="*/ 194162850 h 3504"/>
              <a:gd name="T44" fmla="*/ 315624848 w 3434"/>
              <a:gd name="T45" fmla="*/ 188985440 h 3504"/>
              <a:gd name="T46" fmla="*/ 346799258 w 3434"/>
              <a:gd name="T47" fmla="*/ 174511430 h 3504"/>
              <a:gd name="T48" fmla="*/ 377856069 w 3434"/>
              <a:gd name="T49" fmla="*/ 176511890 h 3504"/>
              <a:gd name="T50" fmla="*/ 403854180 w 3434"/>
              <a:gd name="T51" fmla="*/ 177570764 h 3504"/>
              <a:gd name="T52" fmla="*/ 397619167 w 3434"/>
              <a:gd name="T53" fmla="*/ 153682866 h 3504"/>
              <a:gd name="T54" fmla="*/ 393501909 w 3434"/>
              <a:gd name="T55" fmla="*/ 133913503 h 3504"/>
              <a:gd name="T56" fmla="*/ 363386541 w 3434"/>
              <a:gd name="T57" fmla="*/ 129794967 h 3504"/>
              <a:gd name="T58" fmla="*/ 340564572 w 3434"/>
              <a:gd name="T59" fmla="*/ 122499154 h 3504"/>
              <a:gd name="T60" fmla="*/ 316683889 w 3434"/>
              <a:gd name="T61" fmla="*/ 122499154 h 3504"/>
              <a:gd name="T62" fmla="*/ 300096606 w 3434"/>
              <a:gd name="T63" fmla="*/ 43657262 h 3504"/>
              <a:gd name="T64" fmla="*/ 269981238 w 3434"/>
              <a:gd name="T65" fmla="*/ 33184171 h 3504"/>
              <a:gd name="T66" fmla="*/ 263746225 w 3434"/>
              <a:gd name="T67" fmla="*/ 14591626 h 3504"/>
              <a:gd name="T68" fmla="*/ 247159269 w 3434"/>
              <a:gd name="T69" fmla="*/ 11414349 h 3504"/>
              <a:gd name="T70" fmla="*/ 214926145 w 3434"/>
              <a:gd name="T71" fmla="*/ 20828238 h 3504"/>
              <a:gd name="T72" fmla="*/ 182693022 w 3434"/>
              <a:gd name="T73" fmla="*/ 26005975 h 3504"/>
              <a:gd name="T74" fmla="*/ 149519109 w 3434"/>
              <a:gd name="T75" fmla="*/ 34243373 h 3504"/>
              <a:gd name="T76" fmla="*/ 114227442 w 3434"/>
              <a:gd name="T77" fmla="*/ 51894333 h 3504"/>
              <a:gd name="T78" fmla="*/ 85170461 w 3434"/>
              <a:gd name="T79" fmla="*/ 51894333 h 3504"/>
              <a:gd name="T80" fmla="*/ 75759306 w 3434"/>
              <a:gd name="T81" fmla="*/ 72722897 h 3504"/>
              <a:gd name="T82" fmla="*/ 71642048 w 3434"/>
              <a:gd name="T83" fmla="*/ 121557896 h 3504"/>
              <a:gd name="T84" fmla="*/ 62348492 w 3434"/>
              <a:gd name="T85" fmla="*/ 141209316 h 3504"/>
              <a:gd name="T86" fmla="*/ 37409095 w 3434"/>
              <a:gd name="T87" fmla="*/ 154742067 h 3504"/>
              <a:gd name="T88" fmla="*/ 6235013 w 3434"/>
              <a:gd name="T89" fmla="*/ 193103975 h 3504"/>
              <a:gd name="T90" fmla="*/ 19763425 w 3434"/>
              <a:gd name="T91" fmla="*/ 210754936 h 3504"/>
              <a:gd name="T92" fmla="*/ 32233124 w 3434"/>
              <a:gd name="T93" fmla="*/ 229465424 h 3504"/>
              <a:gd name="T94" fmla="*/ 50937508 w 3434"/>
              <a:gd name="T95" fmla="*/ 239820571 h 3504"/>
              <a:gd name="T96" fmla="*/ 73759477 w 3434"/>
              <a:gd name="T97" fmla="*/ 249234787 h 3504"/>
              <a:gd name="T98" fmla="*/ 92464188 w 3434"/>
              <a:gd name="T99" fmla="*/ 249234787 h 35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434" h="3504">
                <a:moveTo>
                  <a:pt x="918" y="2215"/>
                </a:moveTo>
                <a:lnTo>
                  <a:pt x="997" y="2206"/>
                </a:lnTo>
                <a:lnTo>
                  <a:pt x="1059" y="2188"/>
                </a:lnTo>
                <a:lnTo>
                  <a:pt x="1086" y="2233"/>
                </a:lnTo>
                <a:lnTo>
                  <a:pt x="1094" y="2277"/>
                </a:lnTo>
                <a:lnTo>
                  <a:pt x="1174" y="2294"/>
                </a:lnTo>
                <a:lnTo>
                  <a:pt x="1218" y="2321"/>
                </a:lnTo>
                <a:lnTo>
                  <a:pt x="1271" y="2294"/>
                </a:lnTo>
                <a:lnTo>
                  <a:pt x="1333" y="2356"/>
                </a:lnTo>
                <a:lnTo>
                  <a:pt x="1377" y="2400"/>
                </a:lnTo>
                <a:lnTo>
                  <a:pt x="1297" y="2444"/>
                </a:lnTo>
                <a:lnTo>
                  <a:pt x="1368" y="2497"/>
                </a:lnTo>
                <a:lnTo>
                  <a:pt x="1403" y="2524"/>
                </a:lnTo>
                <a:lnTo>
                  <a:pt x="1412" y="2594"/>
                </a:lnTo>
                <a:lnTo>
                  <a:pt x="1518" y="2621"/>
                </a:lnTo>
                <a:lnTo>
                  <a:pt x="1562" y="2577"/>
                </a:lnTo>
                <a:lnTo>
                  <a:pt x="1668" y="2630"/>
                </a:lnTo>
                <a:lnTo>
                  <a:pt x="1712" y="2612"/>
                </a:lnTo>
                <a:lnTo>
                  <a:pt x="1748" y="2638"/>
                </a:lnTo>
                <a:lnTo>
                  <a:pt x="1862" y="2647"/>
                </a:lnTo>
                <a:lnTo>
                  <a:pt x="1915" y="2718"/>
                </a:lnTo>
                <a:lnTo>
                  <a:pt x="1986" y="2744"/>
                </a:lnTo>
                <a:lnTo>
                  <a:pt x="2056" y="2753"/>
                </a:lnTo>
                <a:lnTo>
                  <a:pt x="2092" y="2691"/>
                </a:lnTo>
                <a:lnTo>
                  <a:pt x="2153" y="2691"/>
                </a:lnTo>
                <a:lnTo>
                  <a:pt x="2206" y="2709"/>
                </a:lnTo>
                <a:lnTo>
                  <a:pt x="2171" y="2753"/>
                </a:lnTo>
                <a:lnTo>
                  <a:pt x="2109" y="2797"/>
                </a:lnTo>
                <a:lnTo>
                  <a:pt x="2092" y="2868"/>
                </a:lnTo>
                <a:lnTo>
                  <a:pt x="2162" y="2859"/>
                </a:lnTo>
                <a:lnTo>
                  <a:pt x="2171" y="2938"/>
                </a:lnTo>
                <a:lnTo>
                  <a:pt x="2162" y="3009"/>
                </a:lnTo>
                <a:lnTo>
                  <a:pt x="2118" y="3027"/>
                </a:lnTo>
                <a:lnTo>
                  <a:pt x="2109" y="3071"/>
                </a:lnTo>
                <a:lnTo>
                  <a:pt x="2153" y="3124"/>
                </a:lnTo>
                <a:lnTo>
                  <a:pt x="2206" y="3168"/>
                </a:lnTo>
                <a:lnTo>
                  <a:pt x="2171" y="3230"/>
                </a:lnTo>
                <a:lnTo>
                  <a:pt x="2109" y="3256"/>
                </a:lnTo>
                <a:lnTo>
                  <a:pt x="2136" y="3300"/>
                </a:lnTo>
                <a:lnTo>
                  <a:pt x="2215" y="3300"/>
                </a:lnTo>
                <a:lnTo>
                  <a:pt x="2224" y="3362"/>
                </a:lnTo>
                <a:lnTo>
                  <a:pt x="2286" y="3406"/>
                </a:lnTo>
                <a:lnTo>
                  <a:pt x="2339" y="3362"/>
                </a:lnTo>
                <a:lnTo>
                  <a:pt x="2365" y="3309"/>
                </a:lnTo>
                <a:lnTo>
                  <a:pt x="2295" y="3291"/>
                </a:lnTo>
                <a:lnTo>
                  <a:pt x="2339" y="3256"/>
                </a:lnTo>
                <a:lnTo>
                  <a:pt x="2418" y="3256"/>
                </a:lnTo>
                <a:lnTo>
                  <a:pt x="2471" y="3247"/>
                </a:lnTo>
                <a:lnTo>
                  <a:pt x="2551" y="3238"/>
                </a:lnTo>
                <a:lnTo>
                  <a:pt x="2515" y="3291"/>
                </a:lnTo>
                <a:lnTo>
                  <a:pt x="2515" y="3353"/>
                </a:lnTo>
                <a:lnTo>
                  <a:pt x="2577" y="3371"/>
                </a:lnTo>
                <a:lnTo>
                  <a:pt x="2630" y="3344"/>
                </a:lnTo>
                <a:lnTo>
                  <a:pt x="2656" y="3309"/>
                </a:lnTo>
                <a:lnTo>
                  <a:pt x="2727" y="3380"/>
                </a:lnTo>
                <a:lnTo>
                  <a:pt x="2736" y="3318"/>
                </a:lnTo>
                <a:lnTo>
                  <a:pt x="2780" y="3291"/>
                </a:lnTo>
                <a:lnTo>
                  <a:pt x="2833" y="3336"/>
                </a:lnTo>
                <a:lnTo>
                  <a:pt x="2859" y="3388"/>
                </a:lnTo>
                <a:lnTo>
                  <a:pt x="2824" y="3424"/>
                </a:lnTo>
                <a:lnTo>
                  <a:pt x="2868" y="3503"/>
                </a:lnTo>
                <a:lnTo>
                  <a:pt x="2939" y="3433"/>
                </a:lnTo>
                <a:lnTo>
                  <a:pt x="3001" y="3468"/>
                </a:lnTo>
                <a:lnTo>
                  <a:pt x="3062" y="3450"/>
                </a:lnTo>
                <a:lnTo>
                  <a:pt x="3080" y="3380"/>
                </a:lnTo>
                <a:lnTo>
                  <a:pt x="3080" y="3336"/>
                </a:lnTo>
                <a:lnTo>
                  <a:pt x="3115" y="3300"/>
                </a:lnTo>
                <a:lnTo>
                  <a:pt x="3124" y="3247"/>
                </a:lnTo>
                <a:lnTo>
                  <a:pt x="3071" y="3212"/>
                </a:lnTo>
                <a:lnTo>
                  <a:pt x="2992" y="3185"/>
                </a:lnTo>
                <a:lnTo>
                  <a:pt x="3018" y="3141"/>
                </a:lnTo>
                <a:lnTo>
                  <a:pt x="2957" y="3088"/>
                </a:lnTo>
                <a:lnTo>
                  <a:pt x="2912" y="3035"/>
                </a:lnTo>
                <a:lnTo>
                  <a:pt x="2877" y="2974"/>
                </a:lnTo>
                <a:lnTo>
                  <a:pt x="2912" y="2938"/>
                </a:lnTo>
                <a:lnTo>
                  <a:pt x="2948" y="2885"/>
                </a:lnTo>
                <a:lnTo>
                  <a:pt x="2904" y="2859"/>
                </a:lnTo>
                <a:lnTo>
                  <a:pt x="2904" y="2797"/>
                </a:lnTo>
                <a:lnTo>
                  <a:pt x="2912" y="2727"/>
                </a:lnTo>
                <a:lnTo>
                  <a:pt x="2842" y="2700"/>
                </a:lnTo>
                <a:lnTo>
                  <a:pt x="2762" y="2665"/>
                </a:lnTo>
                <a:lnTo>
                  <a:pt x="2692" y="2621"/>
                </a:lnTo>
                <a:lnTo>
                  <a:pt x="2621" y="2585"/>
                </a:lnTo>
                <a:lnTo>
                  <a:pt x="2542" y="2577"/>
                </a:lnTo>
                <a:lnTo>
                  <a:pt x="2462" y="2515"/>
                </a:lnTo>
                <a:lnTo>
                  <a:pt x="2418" y="2435"/>
                </a:lnTo>
                <a:lnTo>
                  <a:pt x="2392" y="2365"/>
                </a:lnTo>
                <a:lnTo>
                  <a:pt x="2392" y="1650"/>
                </a:lnTo>
                <a:lnTo>
                  <a:pt x="2480" y="1633"/>
                </a:lnTo>
                <a:lnTo>
                  <a:pt x="2524" y="1597"/>
                </a:lnTo>
                <a:lnTo>
                  <a:pt x="2604" y="1615"/>
                </a:lnTo>
                <a:lnTo>
                  <a:pt x="2683" y="1606"/>
                </a:lnTo>
                <a:lnTo>
                  <a:pt x="2736" y="1562"/>
                </a:lnTo>
                <a:lnTo>
                  <a:pt x="2798" y="1518"/>
                </a:lnTo>
                <a:lnTo>
                  <a:pt x="2851" y="1544"/>
                </a:lnTo>
                <a:lnTo>
                  <a:pt x="2948" y="1483"/>
                </a:lnTo>
                <a:lnTo>
                  <a:pt x="2974" y="1447"/>
                </a:lnTo>
                <a:lnTo>
                  <a:pt x="3036" y="1456"/>
                </a:lnTo>
                <a:lnTo>
                  <a:pt x="3115" y="1500"/>
                </a:lnTo>
                <a:lnTo>
                  <a:pt x="3212" y="1500"/>
                </a:lnTo>
                <a:lnTo>
                  <a:pt x="3248" y="1535"/>
                </a:lnTo>
                <a:lnTo>
                  <a:pt x="3301" y="1553"/>
                </a:lnTo>
                <a:lnTo>
                  <a:pt x="3345" y="1509"/>
                </a:lnTo>
                <a:lnTo>
                  <a:pt x="3433" y="1509"/>
                </a:lnTo>
                <a:lnTo>
                  <a:pt x="3398" y="1447"/>
                </a:lnTo>
                <a:lnTo>
                  <a:pt x="3354" y="1403"/>
                </a:lnTo>
                <a:lnTo>
                  <a:pt x="3398" y="1368"/>
                </a:lnTo>
                <a:lnTo>
                  <a:pt x="3380" y="1306"/>
                </a:lnTo>
                <a:lnTo>
                  <a:pt x="3433" y="1280"/>
                </a:lnTo>
                <a:lnTo>
                  <a:pt x="3362" y="1244"/>
                </a:lnTo>
                <a:lnTo>
                  <a:pt x="3371" y="1191"/>
                </a:lnTo>
                <a:lnTo>
                  <a:pt x="3345" y="1138"/>
                </a:lnTo>
                <a:lnTo>
                  <a:pt x="3283" y="1094"/>
                </a:lnTo>
                <a:lnTo>
                  <a:pt x="3212" y="1077"/>
                </a:lnTo>
                <a:lnTo>
                  <a:pt x="3133" y="1041"/>
                </a:lnTo>
                <a:lnTo>
                  <a:pt x="3089" y="1103"/>
                </a:lnTo>
                <a:lnTo>
                  <a:pt x="3018" y="1059"/>
                </a:lnTo>
                <a:lnTo>
                  <a:pt x="2983" y="1094"/>
                </a:lnTo>
                <a:lnTo>
                  <a:pt x="2912" y="1094"/>
                </a:lnTo>
                <a:lnTo>
                  <a:pt x="2895" y="1041"/>
                </a:lnTo>
                <a:lnTo>
                  <a:pt x="2824" y="1041"/>
                </a:lnTo>
                <a:lnTo>
                  <a:pt x="2771" y="1077"/>
                </a:lnTo>
                <a:lnTo>
                  <a:pt x="2736" y="1033"/>
                </a:lnTo>
                <a:lnTo>
                  <a:pt x="2692" y="1041"/>
                </a:lnTo>
                <a:lnTo>
                  <a:pt x="2656" y="1077"/>
                </a:lnTo>
                <a:lnTo>
                  <a:pt x="2595" y="1085"/>
                </a:lnTo>
                <a:lnTo>
                  <a:pt x="2595" y="406"/>
                </a:lnTo>
                <a:lnTo>
                  <a:pt x="2551" y="371"/>
                </a:lnTo>
                <a:lnTo>
                  <a:pt x="2506" y="353"/>
                </a:lnTo>
                <a:lnTo>
                  <a:pt x="2409" y="362"/>
                </a:lnTo>
                <a:lnTo>
                  <a:pt x="2348" y="353"/>
                </a:lnTo>
                <a:lnTo>
                  <a:pt x="2295" y="282"/>
                </a:lnTo>
                <a:lnTo>
                  <a:pt x="2251" y="238"/>
                </a:lnTo>
                <a:lnTo>
                  <a:pt x="2189" y="212"/>
                </a:lnTo>
                <a:lnTo>
                  <a:pt x="2189" y="159"/>
                </a:lnTo>
                <a:lnTo>
                  <a:pt x="2242" y="124"/>
                </a:lnTo>
                <a:lnTo>
                  <a:pt x="2251" y="71"/>
                </a:lnTo>
                <a:lnTo>
                  <a:pt x="2242" y="0"/>
                </a:lnTo>
                <a:lnTo>
                  <a:pt x="2189" y="80"/>
                </a:lnTo>
                <a:lnTo>
                  <a:pt x="2101" y="97"/>
                </a:lnTo>
                <a:lnTo>
                  <a:pt x="1995" y="115"/>
                </a:lnTo>
                <a:lnTo>
                  <a:pt x="1942" y="115"/>
                </a:lnTo>
                <a:lnTo>
                  <a:pt x="1880" y="132"/>
                </a:lnTo>
                <a:lnTo>
                  <a:pt x="1827" y="177"/>
                </a:lnTo>
                <a:lnTo>
                  <a:pt x="1748" y="177"/>
                </a:lnTo>
                <a:lnTo>
                  <a:pt x="1695" y="203"/>
                </a:lnTo>
                <a:lnTo>
                  <a:pt x="1615" y="230"/>
                </a:lnTo>
                <a:lnTo>
                  <a:pt x="1553" y="221"/>
                </a:lnTo>
                <a:lnTo>
                  <a:pt x="1492" y="212"/>
                </a:lnTo>
                <a:lnTo>
                  <a:pt x="1412" y="230"/>
                </a:lnTo>
                <a:lnTo>
                  <a:pt x="1315" y="221"/>
                </a:lnTo>
                <a:lnTo>
                  <a:pt x="1271" y="291"/>
                </a:lnTo>
                <a:lnTo>
                  <a:pt x="1218" y="344"/>
                </a:lnTo>
                <a:lnTo>
                  <a:pt x="1130" y="344"/>
                </a:lnTo>
                <a:lnTo>
                  <a:pt x="1042" y="388"/>
                </a:lnTo>
                <a:lnTo>
                  <a:pt x="971" y="441"/>
                </a:lnTo>
                <a:lnTo>
                  <a:pt x="944" y="512"/>
                </a:lnTo>
                <a:lnTo>
                  <a:pt x="892" y="556"/>
                </a:lnTo>
                <a:lnTo>
                  <a:pt x="794" y="503"/>
                </a:lnTo>
                <a:lnTo>
                  <a:pt x="724" y="441"/>
                </a:lnTo>
                <a:lnTo>
                  <a:pt x="644" y="432"/>
                </a:lnTo>
                <a:lnTo>
                  <a:pt x="591" y="494"/>
                </a:lnTo>
                <a:lnTo>
                  <a:pt x="609" y="565"/>
                </a:lnTo>
                <a:lnTo>
                  <a:pt x="644" y="618"/>
                </a:lnTo>
                <a:lnTo>
                  <a:pt x="644" y="724"/>
                </a:lnTo>
                <a:lnTo>
                  <a:pt x="636" y="847"/>
                </a:lnTo>
                <a:lnTo>
                  <a:pt x="600" y="944"/>
                </a:lnTo>
                <a:lnTo>
                  <a:pt x="609" y="1033"/>
                </a:lnTo>
                <a:lnTo>
                  <a:pt x="636" y="1112"/>
                </a:lnTo>
                <a:lnTo>
                  <a:pt x="565" y="1103"/>
                </a:lnTo>
                <a:lnTo>
                  <a:pt x="539" y="1147"/>
                </a:lnTo>
                <a:lnTo>
                  <a:pt x="530" y="1200"/>
                </a:lnTo>
                <a:lnTo>
                  <a:pt x="494" y="1244"/>
                </a:lnTo>
                <a:lnTo>
                  <a:pt x="433" y="1280"/>
                </a:lnTo>
                <a:lnTo>
                  <a:pt x="380" y="1262"/>
                </a:lnTo>
                <a:lnTo>
                  <a:pt x="318" y="1315"/>
                </a:lnTo>
                <a:lnTo>
                  <a:pt x="327" y="1385"/>
                </a:lnTo>
                <a:lnTo>
                  <a:pt x="62" y="1597"/>
                </a:lnTo>
                <a:lnTo>
                  <a:pt x="0" y="1641"/>
                </a:lnTo>
                <a:lnTo>
                  <a:pt x="53" y="1641"/>
                </a:lnTo>
                <a:lnTo>
                  <a:pt x="62" y="1703"/>
                </a:lnTo>
                <a:lnTo>
                  <a:pt x="97" y="1738"/>
                </a:lnTo>
                <a:lnTo>
                  <a:pt x="141" y="1721"/>
                </a:lnTo>
                <a:lnTo>
                  <a:pt x="168" y="1791"/>
                </a:lnTo>
                <a:lnTo>
                  <a:pt x="168" y="1844"/>
                </a:lnTo>
                <a:lnTo>
                  <a:pt x="230" y="1827"/>
                </a:lnTo>
                <a:lnTo>
                  <a:pt x="256" y="1888"/>
                </a:lnTo>
                <a:lnTo>
                  <a:pt x="274" y="1950"/>
                </a:lnTo>
                <a:lnTo>
                  <a:pt x="327" y="1941"/>
                </a:lnTo>
                <a:lnTo>
                  <a:pt x="362" y="1985"/>
                </a:lnTo>
                <a:lnTo>
                  <a:pt x="406" y="1994"/>
                </a:lnTo>
                <a:lnTo>
                  <a:pt x="433" y="2038"/>
                </a:lnTo>
                <a:lnTo>
                  <a:pt x="477" y="2083"/>
                </a:lnTo>
                <a:lnTo>
                  <a:pt x="530" y="2109"/>
                </a:lnTo>
                <a:lnTo>
                  <a:pt x="583" y="2100"/>
                </a:lnTo>
                <a:lnTo>
                  <a:pt x="627" y="2118"/>
                </a:lnTo>
                <a:lnTo>
                  <a:pt x="662" y="2144"/>
                </a:lnTo>
                <a:lnTo>
                  <a:pt x="706" y="2118"/>
                </a:lnTo>
                <a:lnTo>
                  <a:pt x="741" y="2144"/>
                </a:lnTo>
                <a:lnTo>
                  <a:pt x="786" y="2118"/>
                </a:lnTo>
                <a:lnTo>
                  <a:pt x="839" y="2127"/>
                </a:lnTo>
                <a:lnTo>
                  <a:pt x="865" y="2171"/>
                </a:lnTo>
                <a:lnTo>
                  <a:pt x="918" y="2215"/>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0</a:t>
            </a:r>
          </a:p>
        </p:txBody>
      </p:sp>
      <p:sp>
        <p:nvSpPr>
          <p:cNvPr id="7199" name="Freeform 30">
            <a:extLst>
              <a:ext uri="{FF2B5EF4-FFF2-40B4-BE49-F238E27FC236}">
                <a16:creationId xmlns:a16="http://schemas.microsoft.com/office/drawing/2014/main" id="{10EDCF5B-7E61-4CF6-89A5-D1584AC06A9F}"/>
              </a:ext>
            </a:extLst>
          </p:cNvPr>
          <p:cNvSpPr>
            <a:spLocks/>
          </p:cNvSpPr>
          <p:nvPr/>
        </p:nvSpPr>
        <p:spPr bwMode="auto">
          <a:xfrm>
            <a:off x="3933825" y="4940300"/>
            <a:ext cx="1912938" cy="1433513"/>
          </a:xfrm>
          <a:custGeom>
            <a:avLst/>
            <a:gdLst>
              <a:gd name="T0" fmla="*/ 94448417 w 5859"/>
              <a:gd name="T1" fmla="*/ 78695515 h 4394"/>
              <a:gd name="T2" fmla="*/ 119383805 w 5859"/>
              <a:gd name="T3" fmla="*/ 89149081 h 4394"/>
              <a:gd name="T4" fmla="*/ 156669298 w 5859"/>
              <a:gd name="T5" fmla="*/ 96313753 h 4394"/>
              <a:gd name="T6" fmla="*/ 195013091 w 5859"/>
              <a:gd name="T7" fmla="*/ 92202961 h 4394"/>
              <a:gd name="T8" fmla="*/ 229240292 w 5859"/>
              <a:gd name="T9" fmla="*/ 95374022 h 4394"/>
              <a:gd name="T10" fmla="*/ 265584747 w 5859"/>
              <a:gd name="T11" fmla="*/ 93259873 h 4394"/>
              <a:gd name="T12" fmla="*/ 297812609 w 5859"/>
              <a:gd name="T13" fmla="*/ 91145724 h 4394"/>
              <a:gd name="T14" fmla="*/ 322630408 w 5859"/>
              <a:gd name="T15" fmla="*/ 61076950 h 4394"/>
              <a:gd name="T16" fmla="*/ 358974536 w 5859"/>
              <a:gd name="T17" fmla="*/ 48626742 h 4394"/>
              <a:gd name="T18" fmla="*/ 380851959 w 5859"/>
              <a:gd name="T19" fmla="*/ 17618238 h 4394"/>
              <a:gd name="T20" fmla="*/ 419195752 w 5859"/>
              <a:gd name="T21" fmla="*/ 0 h 4394"/>
              <a:gd name="T22" fmla="*/ 446130806 w 5859"/>
              <a:gd name="T23" fmla="*/ 12450209 h 4394"/>
              <a:gd name="T24" fmla="*/ 479416968 w 5859"/>
              <a:gd name="T25" fmla="*/ 26897386 h 4394"/>
              <a:gd name="T26" fmla="*/ 496001255 w 5859"/>
              <a:gd name="T27" fmla="*/ 52855041 h 4394"/>
              <a:gd name="T28" fmla="*/ 536462629 w 5859"/>
              <a:gd name="T29" fmla="*/ 55908921 h 4394"/>
              <a:gd name="T30" fmla="*/ 570689830 w 5859"/>
              <a:gd name="T31" fmla="*/ 61076950 h 4394"/>
              <a:gd name="T32" fmla="*/ 571748457 w 5859"/>
              <a:gd name="T33" fmla="*/ 80809664 h 4394"/>
              <a:gd name="T34" fmla="*/ 570689830 w 5859"/>
              <a:gd name="T35" fmla="*/ 111935349 h 4394"/>
              <a:gd name="T36" fmla="*/ 577982304 w 5859"/>
              <a:gd name="T37" fmla="*/ 132607794 h 4394"/>
              <a:gd name="T38" fmla="*/ 587391706 w 5859"/>
              <a:gd name="T39" fmla="*/ 131550556 h 4394"/>
              <a:gd name="T40" fmla="*/ 613268132 w 5859"/>
              <a:gd name="T41" fmla="*/ 131550556 h 4394"/>
              <a:gd name="T42" fmla="*/ 638203520 w 5859"/>
              <a:gd name="T43" fmla="*/ 142004122 h 4394"/>
              <a:gd name="T44" fmla="*/ 649612587 w 5859"/>
              <a:gd name="T45" fmla="*/ 147172152 h 4394"/>
              <a:gd name="T46" fmla="*/ 679723195 w 5859"/>
              <a:gd name="T47" fmla="*/ 142004122 h 4394"/>
              <a:gd name="T48" fmla="*/ 683839788 w 5859"/>
              <a:gd name="T49" fmla="*/ 160562091 h 4394"/>
              <a:gd name="T50" fmla="*/ 617502314 w 5859"/>
              <a:gd name="T51" fmla="*/ 515983671 h 4394"/>
              <a:gd name="T52" fmla="*/ 599859400 w 5859"/>
              <a:gd name="T53" fmla="*/ 486972136 h 4394"/>
              <a:gd name="T54" fmla="*/ 571748457 w 5859"/>
              <a:gd name="T55" fmla="*/ 465242779 h 4394"/>
              <a:gd name="T56" fmla="*/ 530228782 w 5859"/>
              <a:gd name="T57" fmla="*/ 471468047 h 4394"/>
              <a:gd name="T58" fmla="*/ 587391706 w 5859"/>
              <a:gd name="T59" fmla="*/ 336628597 h 4394"/>
              <a:gd name="T60" fmla="*/ 566573237 w 5859"/>
              <a:gd name="T61" fmla="*/ 322181420 h 4394"/>
              <a:gd name="T62" fmla="*/ 547871696 w 5859"/>
              <a:gd name="T63" fmla="*/ 307617062 h 4394"/>
              <a:gd name="T64" fmla="*/ 523994935 w 5859"/>
              <a:gd name="T65" fmla="*/ 304563182 h 4394"/>
              <a:gd name="T66" fmla="*/ 497059882 w 5859"/>
              <a:gd name="T67" fmla="*/ 288001855 h 4394"/>
              <a:gd name="T68" fmla="*/ 464832347 w 5859"/>
              <a:gd name="T69" fmla="*/ 289998497 h 4394"/>
              <a:gd name="T70" fmla="*/ 438955920 w 5859"/>
              <a:gd name="T71" fmla="*/ 302449032 h 4394"/>
              <a:gd name="T72" fmla="*/ 407786685 w 5859"/>
              <a:gd name="T73" fmla="*/ 304563182 h 4394"/>
              <a:gd name="T74" fmla="*/ 375559150 w 5859"/>
              <a:gd name="T75" fmla="*/ 279662438 h 4394"/>
              <a:gd name="T76" fmla="*/ 350741351 w 5859"/>
              <a:gd name="T77" fmla="*/ 301391794 h 4394"/>
              <a:gd name="T78" fmla="*/ 316396561 w 5859"/>
              <a:gd name="T79" fmla="*/ 319010359 h 4394"/>
              <a:gd name="T80" fmla="*/ 275935187 w 5859"/>
              <a:gd name="T81" fmla="*/ 318070628 h 4394"/>
              <a:gd name="T82" fmla="*/ 243825240 w 5859"/>
              <a:gd name="T83" fmla="*/ 325235300 h 4394"/>
              <a:gd name="T84" fmla="*/ 207480785 w 5859"/>
              <a:gd name="T85" fmla="*/ 320067270 h 4394"/>
              <a:gd name="T86" fmla="*/ 179487432 w 5859"/>
              <a:gd name="T87" fmla="*/ 306677331 h 4394"/>
              <a:gd name="T88" fmla="*/ 185603690 w 5859"/>
              <a:gd name="T89" fmla="*/ 281776587 h 4394"/>
              <a:gd name="T90" fmla="*/ 178428804 w 5859"/>
              <a:gd name="T91" fmla="*/ 256876170 h 4394"/>
              <a:gd name="T92" fmla="*/ 160903479 w 5859"/>
              <a:gd name="T93" fmla="*/ 247597023 h 4394"/>
              <a:gd name="T94" fmla="*/ 128675617 w 5859"/>
              <a:gd name="T95" fmla="*/ 243368724 h 4394"/>
              <a:gd name="T96" fmla="*/ 131851499 w 5859"/>
              <a:gd name="T97" fmla="*/ 216471338 h 4394"/>
              <a:gd name="T98" fmla="*/ 114208585 w 5859"/>
              <a:gd name="T99" fmla="*/ 193684744 h 4394"/>
              <a:gd name="T100" fmla="*/ 68454401 w 5859"/>
              <a:gd name="T101" fmla="*/ 173012626 h 4394"/>
              <a:gd name="T102" fmla="*/ 38343794 w 5859"/>
              <a:gd name="T103" fmla="*/ 158565449 h 4394"/>
              <a:gd name="T104" fmla="*/ 14467359 w 5859"/>
              <a:gd name="T105" fmla="*/ 142004122 h 4394"/>
              <a:gd name="T106" fmla="*/ 7292474 w 5859"/>
              <a:gd name="T107" fmla="*/ 117103378 h 4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59" h="4394">
                <a:moveTo>
                  <a:pt x="0" y="856"/>
                </a:moveTo>
                <a:lnTo>
                  <a:pt x="600" y="662"/>
                </a:lnTo>
                <a:lnTo>
                  <a:pt x="688" y="679"/>
                </a:lnTo>
                <a:lnTo>
                  <a:pt x="741" y="653"/>
                </a:lnTo>
                <a:lnTo>
                  <a:pt x="803" y="670"/>
                </a:lnTo>
                <a:lnTo>
                  <a:pt x="865" y="670"/>
                </a:lnTo>
                <a:lnTo>
                  <a:pt x="865" y="714"/>
                </a:lnTo>
                <a:lnTo>
                  <a:pt x="953" y="714"/>
                </a:lnTo>
                <a:lnTo>
                  <a:pt x="953" y="785"/>
                </a:lnTo>
                <a:lnTo>
                  <a:pt x="1015" y="759"/>
                </a:lnTo>
                <a:lnTo>
                  <a:pt x="1068" y="803"/>
                </a:lnTo>
                <a:lnTo>
                  <a:pt x="1129" y="785"/>
                </a:lnTo>
                <a:lnTo>
                  <a:pt x="1209" y="759"/>
                </a:lnTo>
                <a:lnTo>
                  <a:pt x="1262" y="794"/>
                </a:lnTo>
                <a:lnTo>
                  <a:pt x="1332" y="820"/>
                </a:lnTo>
                <a:lnTo>
                  <a:pt x="1421" y="873"/>
                </a:lnTo>
                <a:lnTo>
                  <a:pt x="1508" y="847"/>
                </a:lnTo>
                <a:lnTo>
                  <a:pt x="1552" y="803"/>
                </a:lnTo>
                <a:lnTo>
                  <a:pt x="1587" y="759"/>
                </a:lnTo>
                <a:lnTo>
                  <a:pt x="1658" y="785"/>
                </a:lnTo>
                <a:lnTo>
                  <a:pt x="1720" y="838"/>
                </a:lnTo>
                <a:lnTo>
                  <a:pt x="1790" y="864"/>
                </a:lnTo>
                <a:lnTo>
                  <a:pt x="1843" y="847"/>
                </a:lnTo>
                <a:lnTo>
                  <a:pt x="1887" y="794"/>
                </a:lnTo>
                <a:lnTo>
                  <a:pt x="1949" y="812"/>
                </a:lnTo>
                <a:lnTo>
                  <a:pt x="2029" y="856"/>
                </a:lnTo>
                <a:lnTo>
                  <a:pt x="2099" y="917"/>
                </a:lnTo>
                <a:lnTo>
                  <a:pt x="2161" y="926"/>
                </a:lnTo>
                <a:lnTo>
                  <a:pt x="2214" y="864"/>
                </a:lnTo>
                <a:lnTo>
                  <a:pt x="2258" y="794"/>
                </a:lnTo>
                <a:lnTo>
                  <a:pt x="2302" y="776"/>
                </a:lnTo>
                <a:lnTo>
                  <a:pt x="2355" y="829"/>
                </a:lnTo>
                <a:lnTo>
                  <a:pt x="2408" y="847"/>
                </a:lnTo>
                <a:lnTo>
                  <a:pt x="2479" y="856"/>
                </a:lnTo>
                <a:lnTo>
                  <a:pt x="2532" y="776"/>
                </a:lnTo>
                <a:lnTo>
                  <a:pt x="2576" y="714"/>
                </a:lnTo>
                <a:lnTo>
                  <a:pt x="2584" y="644"/>
                </a:lnTo>
                <a:lnTo>
                  <a:pt x="2611" y="573"/>
                </a:lnTo>
                <a:lnTo>
                  <a:pt x="2682" y="538"/>
                </a:lnTo>
                <a:lnTo>
                  <a:pt x="2743" y="520"/>
                </a:lnTo>
                <a:lnTo>
                  <a:pt x="2761" y="450"/>
                </a:lnTo>
                <a:lnTo>
                  <a:pt x="2796" y="406"/>
                </a:lnTo>
                <a:lnTo>
                  <a:pt x="2885" y="432"/>
                </a:lnTo>
                <a:lnTo>
                  <a:pt x="2964" y="450"/>
                </a:lnTo>
                <a:lnTo>
                  <a:pt x="3052" y="414"/>
                </a:lnTo>
                <a:lnTo>
                  <a:pt x="3079" y="335"/>
                </a:lnTo>
                <a:lnTo>
                  <a:pt x="3105" y="273"/>
                </a:lnTo>
                <a:lnTo>
                  <a:pt x="3149" y="238"/>
                </a:lnTo>
                <a:lnTo>
                  <a:pt x="3211" y="212"/>
                </a:lnTo>
                <a:lnTo>
                  <a:pt x="3238" y="150"/>
                </a:lnTo>
                <a:lnTo>
                  <a:pt x="3264" y="123"/>
                </a:lnTo>
                <a:lnTo>
                  <a:pt x="3352" y="97"/>
                </a:lnTo>
                <a:lnTo>
                  <a:pt x="3485" y="97"/>
                </a:lnTo>
                <a:lnTo>
                  <a:pt x="3555" y="70"/>
                </a:lnTo>
                <a:lnTo>
                  <a:pt x="3564" y="0"/>
                </a:lnTo>
                <a:lnTo>
                  <a:pt x="3617" y="44"/>
                </a:lnTo>
                <a:lnTo>
                  <a:pt x="3696" y="35"/>
                </a:lnTo>
                <a:lnTo>
                  <a:pt x="3758" y="17"/>
                </a:lnTo>
                <a:lnTo>
                  <a:pt x="3785" y="62"/>
                </a:lnTo>
                <a:lnTo>
                  <a:pt x="3793" y="106"/>
                </a:lnTo>
                <a:lnTo>
                  <a:pt x="3873" y="123"/>
                </a:lnTo>
                <a:lnTo>
                  <a:pt x="3917" y="150"/>
                </a:lnTo>
                <a:lnTo>
                  <a:pt x="3970" y="123"/>
                </a:lnTo>
                <a:lnTo>
                  <a:pt x="4032" y="185"/>
                </a:lnTo>
                <a:lnTo>
                  <a:pt x="4076" y="229"/>
                </a:lnTo>
                <a:lnTo>
                  <a:pt x="3996" y="273"/>
                </a:lnTo>
                <a:lnTo>
                  <a:pt x="4067" y="326"/>
                </a:lnTo>
                <a:lnTo>
                  <a:pt x="4102" y="353"/>
                </a:lnTo>
                <a:lnTo>
                  <a:pt x="4111" y="423"/>
                </a:lnTo>
                <a:lnTo>
                  <a:pt x="4217" y="450"/>
                </a:lnTo>
                <a:lnTo>
                  <a:pt x="4261" y="406"/>
                </a:lnTo>
                <a:lnTo>
                  <a:pt x="4367" y="459"/>
                </a:lnTo>
                <a:lnTo>
                  <a:pt x="4411" y="441"/>
                </a:lnTo>
                <a:lnTo>
                  <a:pt x="4447" y="467"/>
                </a:lnTo>
                <a:lnTo>
                  <a:pt x="4561" y="476"/>
                </a:lnTo>
                <a:lnTo>
                  <a:pt x="4614" y="547"/>
                </a:lnTo>
                <a:lnTo>
                  <a:pt x="4685" y="573"/>
                </a:lnTo>
                <a:lnTo>
                  <a:pt x="4755" y="582"/>
                </a:lnTo>
                <a:lnTo>
                  <a:pt x="4791" y="520"/>
                </a:lnTo>
                <a:lnTo>
                  <a:pt x="4852" y="520"/>
                </a:lnTo>
                <a:lnTo>
                  <a:pt x="4905" y="538"/>
                </a:lnTo>
                <a:lnTo>
                  <a:pt x="4870" y="582"/>
                </a:lnTo>
                <a:lnTo>
                  <a:pt x="4808" y="626"/>
                </a:lnTo>
                <a:lnTo>
                  <a:pt x="4791" y="697"/>
                </a:lnTo>
                <a:lnTo>
                  <a:pt x="4861" y="688"/>
                </a:lnTo>
                <a:lnTo>
                  <a:pt x="4870" y="767"/>
                </a:lnTo>
                <a:lnTo>
                  <a:pt x="4861" y="838"/>
                </a:lnTo>
                <a:lnTo>
                  <a:pt x="4817" y="856"/>
                </a:lnTo>
                <a:lnTo>
                  <a:pt x="4808" y="900"/>
                </a:lnTo>
                <a:lnTo>
                  <a:pt x="4852" y="953"/>
                </a:lnTo>
                <a:lnTo>
                  <a:pt x="4905" y="997"/>
                </a:lnTo>
                <a:lnTo>
                  <a:pt x="4870" y="1059"/>
                </a:lnTo>
                <a:lnTo>
                  <a:pt x="4808" y="1085"/>
                </a:lnTo>
                <a:lnTo>
                  <a:pt x="4835" y="1129"/>
                </a:lnTo>
                <a:lnTo>
                  <a:pt x="4914" y="1129"/>
                </a:lnTo>
                <a:lnTo>
                  <a:pt x="4923" y="1191"/>
                </a:lnTo>
                <a:lnTo>
                  <a:pt x="4985" y="1235"/>
                </a:lnTo>
                <a:lnTo>
                  <a:pt x="5038" y="1191"/>
                </a:lnTo>
                <a:lnTo>
                  <a:pt x="5064" y="1138"/>
                </a:lnTo>
                <a:lnTo>
                  <a:pt x="4994" y="1120"/>
                </a:lnTo>
                <a:lnTo>
                  <a:pt x="5038" y="1085"/>
                </a:lnTo>
                <a:lnTo>
                  <a:pt x="5117" y="1085"/>
                </a:lnTo>
                <a:lnTo>
                  <a:pt x="5170" y="1076"/>
                </a:lnTo>
                <a:lnTo>
                  <a:pt x="5250" y="1067"/>
                </a:lnTo>
                <a:lnTo>
                  <a:pt x="5214" y="1120"/>
                </a:lnTo>
                <a:lnTo>
                  <a:pt x="5214" y="1182"/>
                </a:lnTo>
                <a:lnTo>
                  <a:pt x="5276" y="1200"/>
                </a:lnTo>
                <a:lnTo>
                  <a:pt x="5329" y="1173"/>
                </a:lnTo>
                <a:lnTo>
                  <a:pt x="5355" y="1138"/>
                </a:lnTo>
                <a:lnTo>
                  <a:pt x="5426" y="1209"/>
                </a:lnTo>
                <a:lnTo>
                  <a:pt x="5435" y="1147"/>
                </a:lnTo>
                <a:lnTo>
                  <a:pt x="5479" y="1120"/>
                </a:lnTo>
                <a:lnTo>
                  <a:pt x="5532" y="1165"/>
                </a:lnTo>
                <a:lnTo>
                  <a:pt x="5558" y="1217"/>
                </a:lnTo>
                <a:lnTo>
                  <a:pt x="5523" y="1253"/>
                </a:lnTo>
                <a:lnTo>
                  <a:pt x="5567" y="1332"/>
                </a:lnTo>
                <a:lnTo>
                  <a:pt x="5638" y="1262"/>
                </a:lnTo>
                <a:lnTo>
                  <a:pt x="5700" y="1297"/>
                </a:lnTo>
                <a:lnTo>
                  <a:pt x="5761" y="1279"/>
                </a:lnTo>
                <a:lnTo>
                  <a:pt x="5779" y="1209"/>
                </a:lnTo>
                <a:lnTo>
                  <a:pt x="5779" y="1165"/>
                </a:lnTo>
                <a:lnTo>
                  <a:pt x="5814" y="1129"/>
                </a:lnTo>
                <a:lnTo>
                  <a:pt x="5858" y="1182"/>
                </a:lnTo>
                <a:lnTo>
                  <a:pt x="5823" y="1279"/>
                </a:lnTo>
                <a:lnTo>
                  <a:pt x="5814" y="1367"/>
                </a:lnTo>
                <a:lnTo>
                  <a:pt x="5841" y="1429"/>
                </a:lnTo>
                <a:lnTo>
                  <a:pt x="5814" y="1500"/>
                </a:lnTo>
                <a:lnTo>
                  <a:pt x="5788" y="1587"/>
                </a:lnTo>
                <a:lnTo>
                  <a:pt x="5797" y="1640"/>
                </a:lnTo>
                <a:lnTo>
                  <a:pt x="5250" y="4393"/>
                </a:lnTo>
                <a:lnTo>
                  <a:pt x="5197" y="4358"/>
                </a:lnTo>
                <a:lnTo>
                  <a:pt x="5170" y="4287"/>
                </a:lnTo>
                <a:lnTo>
                  <a:pt x="5117" y="4261"/>
                </a:lnTo>
                <a:lnTo>
                  <a:pt x="5100" y="4208"/>
                </a:lnTo>
                <a:lnTo>
                  <a:pt x="5100" y="4146"/>
                </a:lnTo>
                <a:lnTo>
                  <a:pt x="5064" y="4102"/>
                </a:lnTo>
                <a:lnTo>
                  <a:pt x="4985" y="4084"/>
                </a:lnTo>
                <a:lnTo>
                  <a:pt x="4941" y="4058"/>
                </a:lnTo>
                <a:lnTo>
                  <a:pt x="4888" y="4005"/>
                </a:lnTo>
                <a:lnTo>
                  <a:pt x="4861" y="3961"/>
                </a:lnTo>
                <a:lnTo>
                  <a:pt x="4782" y="3934"/>
                </a:lnTo>
                <a:lnTo>
                  <a:pt x="4729" y="3987"/>
                </a:lnTo>
                <a:lnTo>
                  <a:pt x="4676" y="4040"/>
                </a:lnTo>
                <a:lnTo>
                  <a:pt x="4579" y="4014"/>
                </a:lnTo>
                <a:lnTo>
                  <a:pt x="4508" y="4014"/>
                </a:lnTo>
                <a:lnTo>
                  <a:pt x="4411" y="4022"/>
                </a:lnTo>
                <a:lnTo>
                  <a:pt x="4341" y="4005"/>
                </a:lnTo>
                <a:lnTo>
                  <a:pt x="5108" y="2911"/>
                </a:lnTo>
                <a:lnTo>
                  <a:pt x="5082" y="2805"/>
                </a:lnTo>
                <a:lnTo>
                  <a:pt x="4994" y="2866"/>
                </a:lnTo>
                <a:lnTo>
                  <a:pt x="4994" y="2796"/>
                </a:lnTo>
                <a:lnTo>
                  <a:pt x="4932" y="2805"/>
                </a:lnTo>
                <a:lnTo>
                  <a:pt x="4923" y="2752"/>
                </a:lnTo>
                <a:lnTo>
                  <a:pt x="4905" y="2699"/>
                </a:lnTo>
                <a:lnTo>
                  <a:pt x="4817" y="2743"/>
                </a:lnTo>
                <a:lnTo>
                  <a:pt x="4764" y="2725"/>
                </a:lnTo>
                <a:lnTo>
                  <a:pt x="4817" y="2681"/>
                </a:lnTo>
                <a:lnTo>
                  <a:pt x="4764" y="2664"/>
                </a:lnTo>
                <a:lnTo>
                  <a:pt x="4702" y="2690"/>
                </a:lnTo>
                <a:lnTo>
                  <a:pt x="4658" y="2619"/>
                </a:lnTo>
                <a:lnTo>
                  <a:pt x="4614" y="2646"/>
                </a:lnTo>
                <a:lnTo>
                  <a:pt x="4552" y="2602"/>
                </a:lnTo>
                <a:lnTo>
                  <a:pt x="4535" y="2664"/>
                </a:lnTo>
                <a:lnTo>
                  <a:pt x="4464" y="2655"/>
                </a:lnTo>
                <a:lnTo>
                  <a:pt x="4455" y="2593"/>
                </a:lnTo>
                <a:lnTo>
                  <a:pt x="4429" y="2540"/>
                </a:lnTo>
                <a:lnTo>
                  <a:pt x="4349" y="2531"/>
                </a:lnTo>
                <a:lnTo>
                  <a:pt x="4296" y="2487"/>
                </a:lnTo>
                <a:lnTo>
                  <a:pt x="4235" y="2496"/>
                </a:lnTo>
                <a:lnTo>
                  <a:pt x="4226" y="2452"/>
                </a:lnTo>
                <a:lnTo>
                  <a:pt x="4164" y="2408"/>
                </a:lnTo>
                <a:lnTo>
                  <a:pt x="4102" y="2434"/>
                </a:lnTo>
                <a:lnTo>
                  <a:pt x="4032" y="2399"/>
                </a:lnTo>
                <a:lnTo>
                  <a:pt x="4041" y="2487"/>
                </a:lnTo>
                <a:lnTo>
                  <a:pt x="3952" y="2469"/>
                </a:lnTo>
                <a:lnTo>
                  <a:pt x="3882" y="2461"/>
                </a:lnTo>
                <a:lnTo>
                  <a:pt x="3873" y="2514"/>
                </a:lnTo>
                <a:lnTo>
                  <a:pt x="3846" y="2575"/>
                </a:lnTo>
                <a:lnTo>
                  <a:pt x="3776" y="2593"/>
                </a:lnTo>
                <a:lnTo>
                  <a:pt x="3732" y="2575"/>
                </a:lnTo>
                <a:lnTo>
                  <a:pt x="3652" y="2602"/>
                </a:lnTo>
                <a:lnTo>
                  <a:pt x="3599" y="2611"/>
                </a:lnTo>
                <a:lnTo>
                  <a:pt x="3538" y="2558"/>
                </a:lnTo>
                <a:lnTo>
                  <a:pt x="3502" y="2487"/>
                </a:lnTo>
                <a:lnTo>
                  <a:pt x="3467" y="2593"/>
                </a:lnTo>
                <a:lnTo>
                  <a:pt x="3440" y="2478"/>
                </a:lnTo>
                <a:lnTo>
                  <a:pt x="3352" y="2461"/>
                </a:lnTo>
                <a:lnTo>
                  <a:pt x="3308" y="2434"/>
                </a:lnTo>
                <a:lnTo>
                  <a:pt x="3202" y="2452"/>
                </a:lnTo>
                <a:lnTo>
                  <a:pt x="3193" y="2381"/>
                </a:lnTo>
                <a:lnTo>
                  <a:pt x="3132" y="2408"/>
                </a:lnTo>
                <a:lnTo>
                  <a:pt x="3070" y="2425"/>
                </a:lnTo>
                <a:lnTo>
                  <a:pt x="3043" y="2496"/>
                </a:lnTo>
                <a:lnTo>
                  <a:pt x="3035" y="2549"/>
                </a:lnTo>
                <a:lnTo>
                  <a:pt x="2982" y="2566"/>
                </a:lnTo>
                <a:lnTo>
                  <a:pt x="2973" y="2611"/>
                </a:lnTo>
                <a:lnTo>
                  <a:pt x="2902" y="2611"/>
                </a:lnTo>
                <a:lnTo>
                  <a:pt x="2814" y="2593"/>
                </a:lnTo>
                <a:lnTo>
                  <a:pt x="2752" y="2646"/>
                </a:lnTo>
                <a:lnTo>
                  <a:pt x="2690" y="2716"/>
                </a:lnTo>
                <a:lnTo>
                  <a:pt x="2637" y="2708"/>
                </a:lnTo>
                <a:lnTo>
                  <a:pt x="2567" y="2734"/>
                </a:lnTo>
                <a:lnTo>
                  <a:pt x="2496" y="2752"/>
                </a:lnTo>
                <a:lnTo>
                  <a:pt x="2434" y="2716"/>
                </a:lnTo>
                <a:lnTo>
                  <a:pt x="2346" y="2708"/>
                </a:lnTo>
                <a:lnTo>
                  <a:pt x="2267" y="2725"/>
                </a:lnTo>
                <a:lnTo>
                  <a:pt x="2205" y="2699"/>
                </a:lnTo>
                <a:lnTo>
                  <a:pt x="2152" y="2672"/>
                </a:lnTo>
                <a:lnTo>
                  <a:pt x="2117" y="2725"/>
                </a:lnTo>
                <a:lnTo>
                  <a:pt x="2073" y="2769"/>
                </a:lnTo>
                <a:lnTo>
                  <a:pt x="2037" y="2699"/>
                </a:lnTo>
                <a:lnTo>
                  <a:pt x="2011" y="2752"/>
                </a:lnTo>
                <a:lnTo>
                  <a:pt x="1896" y="2761"/>
                </a:lnTo>
                <a:lnTo>
                  <a:pt x="1799" y="2778"/>
                </a:lnTo>
                <a:lnTo>
                  <a:pt x="1764" y="2725"/>
                </a:lnTo>
                <a:lnTo>
                  <a:pt x="1764" y="2690"/>
                </a:lnTo>
                <a:lnTo>
                  <a:pt x="1711" y="2672"/>
                </a:lnTo>
                <a:lnTo>
                  <a:pt x="1631" y="2672"/>
                </a:lnTo>
                <a:lnTo>
                  <a:pt x="1552" y="2646"/>
                </a:lnTo>
                <a:lnTo>
                  <a:pt x="1526" y="2611"/>
                </a:lnTo>
                <a:lnTo>
                  <a:pt x="1491" y="2540"/>
                </a:lnTo>
                <a:lnTo>
                  <a:pt x="1543" y="2522"/>
                </a:lnTo>
                <a:lnTo>
                  <a:pt x="1570" y="2478"/>
                </a:lnTo>
                <a:lnTo>
                  <a:pt x="1623" y="2443"/>
                </a:lnTo>
                <a:lnTo>
                  <a:pt x="1578" y="2399"/>
                </a:lnTo>
                <a:lnTo>
                  <a:pt x="1614" y="2372"/>
                </a:lnTo>
                <a:lnTo>
                  <a:pt x="1561" y="2319"/>
                </a:lnTo>
                <a:lnTo>
                  <a:pt x="1570" y="2258"/>
                </a:lnTo>
                <a:lnTo>
                  <a:pt x="1570" y="2205"/>
                </a:lnTo>
                <a:lnTo>
                  <a:pt x="1517" y="2187"/>
                </a:lnTo>
                <a:lnTo>
                  <a:pt x="1517" y="2134"/>
                </a:lnTo>
                <a:lnTo>
                  <a:pt x="1456" y="2143"/>
                </a:lnTo>
                <a:lnTo>
                  <a:pt x="1447" y="2081"/>
                </a:lnTo>
                <a:lnTo>
                  <a:pt x="1421" y="2134"/>
                </a:lnTo>
                <a:lnTo>
                  <a:pt x="1368" y="2108"/>
                </a:lnTo>
                <a:lnTo>
                  <a:pt x="1324" y="2143"/>
                </a:lnTo>
                <a:lnTo>
                  <a:pt x="1244" y="2143"/>
                </a:lnTo>
                <a:lnTo>
                  <a:pt x="1191" y="2125"/>
                </a:lnTo>
                <a:lnTo>
                  <a:pt x="1147" y="2072"/>
                </a:lnTo>
                <a:lnTo>
                  <a:pt x="1094" y="2072"/>
                </a:lnTo>
                <a:lnTo>
                  <a:pt x="1050" y="2019"/>
                </a:lnTo>
                <a:lnTo>
                  <a:pt x="1068" y="1958"/>
                </a:lnTo>
                <a:lnTo>
                  <a:pt x="1138" y="1914"/>
                </a:lnTo>
                <a:lnTo>
                  <a:pt x="1076" y="1896"/>
                </a:lnTo>
                <a:lnTo>
                  <a:pt x="1121" y="1843"/>
                </a:lnTo>
                <a:lnTo>
                  <a:pt x="1059" y="1808"/>
                </a:lnTo>
                <a:lnTo>
                  <a:pt x="1015" y="1772"/>
                </a:lnTo>
                <a:lnTo>
                  <a:pt x="1032" y="1737"/>
                </a:lnTo>
                <a:lnTo>
                  <a:pt x="979" y="1702"/>
                </a:lnTo>
                <a:lnTo>
                  <a:pt x="971" y="1649"/>
                </a:lnTo>
                <a:lnTo>
                  <a:pt x="909" y="1605"/>
                </a:lnTo>
                <a:lnTo>
                  <a:pt x="873" y="1578"/>
                </a:lnTo>
                <a:lnTo>
                  <a:pt x="662" y="1562"/>
                </a:lnTo>
                <a:lnTo>
                  <a:pt x="618" y="1535"/>
                </a:lnTo>
                <a:lnTo>
                  <a:pt x="582" y="1473"/>
                </a:lnTo>
                <a:lnTo>
                  <a:pt x="556" y="1420"/>
                </a:lnTo>
                <a:lnTo>
                  <a:pt x="503" y="1456"/>
                </a:lnTo>
                <a:lnTo>
                  <a:pt x="450" y="1438"/>
                </a:lnTo>
                <a:lnTo>
                  <a:pt x="423" y="1385"/>
                </a:lnTo>
                <a:lnTo>
                  <a:pt x="326" y="1350"/>
                </a:lnTo>
                <a:lnTo>
                  <a:pt x="256" y="1332"/>
                </a:lnTo>
                <a:lnTo>
                  <a:pt x="194" y="1350"/>
                </a:lnTo>
                <a:lnTo>
                  <a:pt x="141" y="1306"/>
                </a:lnTo>
                <a:lnTo>
                  <a:pt x="150" y="1253"/>
                </a:lnTo>
                <a:lnTo>
                  <a:pt x="123" y="1209"/>
                </a:lnTo>
                <a:lnTo>
                  <a:pt x="159" y="1165"/>
                </a:lnTo>
                <a:lnTo>
                  <a:pt x="123" y="1112"/>
                </a:lnTo>
                <a:lnTo>
                  <a:pt x="79" y="1085"/>
                </a:lnTo>
                <a:lnTo>
                  <a:pt x="0" y="1041"/>
                </a:lnTo>
                <a:lnTo>
                  <a:pt x="62" y="997"/>
                </a:lnTo>
                <a:lnTo>
                  <a:pt x="53" y="944"/>
                </a:lnTo>
                <a:lnTo>
                  <a:pt x="0" y="856"/>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14</a:t>
            </a:r>
          </a:p>
        </p:txBody>
      </p:sp>
      <p:sp>
        <p:nvSpPr>
          <p:cNvPr id="7200" name="Freeform 31">
            <a:extLst>
              <a:ext uri="{FF2B5EF4-FFF2-40B4-BE49-F238E27FC236}">
                <a16:creationId xmlns:a16="http://schemas.microsoft.com/office/drawing/2014/main" id="{B742C929-E417-424A-85A9-5480122038BE}"/>
              </a:ext>
            </a:extLst>
          </p:cNvPr>
          <p:cNvSpPr>
            <a:spLocks noChangeArrowheads="1"/>
          </p:cNvSpPr>
          <p:nvPr/>
        </p:nvSpPr>
        <p:spPr bwMode="auto">
          <a:xfrm>
            <a:off x="3441700" y="1096963"/>
            <a:ext cx="209550" cy="261937"/>
          </a:xfrm>
          <a:custGeom>
            <a:avLst/>
            <a:gdLst>
              <a:gd name="T0" fmla="*/ 186771 w 645"/>
              <a:gd name="T1" fmla="*/ 0 h 804"/>
              <a:gd name="T2" fmla="*/ 158087 w 645"/>
              <a:gd name="T3" fmla="*/ 0 h 804"/>
              <a:gd name="T4" fmla="*/ 123536 w 645"/>
              <a:gd name="T5" fmla="*/ 5867 h 804"/>
              <a:gd name="T6" fmla="*/ 103327 w 645"/>
              <a:gd name="T7" fmla="*/ 22818 h 804"/>
              <a:gd name="T8" fmla="*/ 86378 w 645"/>
              <a:gd name="T9" fmla="*/ 40094 h 804"/>
              <a:gd name="T10" fmla="*/ 69102 w 645"/>
              <a:gd name="T11" fmla="*/ 45962 h 804"/>
              <a:gd name="T12" fmla="*/ 63235 w 645"/>
              <a:gd name="T13" fmla="*/ 57371 h 804"/>
              <a:gd name="T14" fmla="*/ 40092 w 645"/>
              <a:gd name="T15" fmla="*/ 66172 h 804"/>
              <a:gd name="T16" fmla="*/ 14342 w 645"/>
              <a:gd name="T17" fmla="*/ 69106 h 804"/>
              <a:gd name="T18" fmla="*/ 2934 w 645"/>
              <a:gd name="T19" fmla="*/ 86382 h 804"/>
              <a:gd name="T20" fmla="*/ 0 w 645"/>
              <a:gd name="T21" fmla="*/ 106266 h 804"/>
              <a:gd name="T22" fmla="*/ 2934 w 645"/>
              <a:gd name="T23" fmla="*/ 126476 h 804"/>
              <a:gd name="T24" fmla="*/ 5541 w 645"/>
              <a:gd name="T25" fmla="*/ 146687 h 804"/>
              <a:gd name="T26" fmla="*/ 2934 w 645"/>
              <a:gd name="T27" fmla="*/ 166897 h 804"/>
              <a:gd name="T28" fmla="*/ 17276 w 645"/>
              <a:gd name="T29" fmla="*/ 178306 h 804"/>
              <a:gd name="T30" fmla="*/ 20209 w 645"/>
              <a:gd name="T31" fmla="*/ 195582 h 804"/>
              <a:gd name="T32" fmla="*/ 40092 w 645"/>
              <a:gd name="T33" fmla="*/ 195582 h 804"/>
              <a:gd name="T34" fmla="*/ 57368 w 645"/>
              <a:gd name="T35" fmla="*/ 206991 h 804"/>
              <a:gd name="T36" fmla="*/ 60301 w 645"/>
              <a:gd name="T37" fmla="*/ 224267 h 804"/>
              <a:gd name="T38" fmla="*/ 83444 w 645"/>
              <a:gd name="T39" fmla="*/ 221334 h 804"/>
              <a:gd name="T40" fmla="*/ 109194 w 645"/>
              <a:gd name="T41" fmla="*/ 227201 h 804"/>
              <a:gd name="T42" fmla="*/ 123536 w 645"/>
              <a:gd name="T43" fmla="*/ 233069 h 804"/>
              <a:gd name="T44" fmla="*/ 140812 w 645"/>
              <a:gd name="T45" fmla="*/ 261754 h 804"/>
              <a:gd name="T46" fmla="*/ 155154 w 645"/>
              <a:gd name="T47" fmla="*/ 250345 h 804"/>
              <a:gd name="T48" fmla="*/ 163955 w 645"/>
              <a:gd name="T49" fmla="*/ 230135 h 804"/>
              <a:gd name="T50" fmla="*/ 169496 w 645"/>
              <a:gd name="T51" fmla="*/ 215792 h 804"/>
              <a:gd name="T52" fmla="*/ 178297 w 645"/>
              <a:gd name="T53" fmla="*/ 192648 h 804"/>
              <a:gd name="T54" fmla="*/ 181230 w 645"/>
              <a:gd name="T55" fmla="*/ 175372 h 804"/>
              <a:gd name="T56" fmla="*/ 195572 w 645"/>
              <a:gd name="T57" fmla="*/ 155162 h 804"/>
              <a:gd name="T58" fmla="*/ 204047 w 645"/>
              <a:gd name="T59" fmla="*/ 137885 h 804"/>
              <a:gd name="T60" fmla="*/ 204047 w 645"/>
              <a:gd name="T61" fmla="*/ 115067 h 804"/>
              <a:gd name="T62" fmla="*/ 198506 w 645"/>
              <a:gd name="T63" fmla="*/ 97791 h 804"/>
              <a:gd name="T64" fmla="*/ 209914 w 645"/>
              <a:gd name="T65" fmla="*/ 77581 h 804"/>
              <a:gd name="T66" fmla="*/ 201439 w 645"/>
              <a:gd name="T67" fmla="*/ 57371 h 804"/>
              <a:gd name="T68" fmla="*/ 201439 w 645"/>
              <a:gd name="T69" fmla="*/ 22818 h 804"/>
              <a:gd name="T70" fmla="*/ 186771 w 645"/>
              <a:gd name="T71" fmla="*/ 0 h 8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5" h="804">
                <a:moveTo>
                  <a:pt x="573" y="0"/>
                </a:moveTo>
                <a:lnTo>
                  <a:pt x="485" y="0"/>
                </a:lnTo>
                <a:lnTo>
                  <a:pt x="379" y="18"/>
                </a:lnTo>
                <a:lnTo>
                  <a:pt x="317" y="70"/>
                </a:lnTo>
                <a:lnTo>
                  <a:pt x="265" y="123"/>
                </a:lnTo>
                <a:lnTo>
                  <a:pt x="212" y="141"/>
                </a:lnTo>
                <a:lnTo>
                  <a:pt x="194" y="176"/>
                </a:lnTo>
                <a:lnTo>
                  <a:pt x="123" y="203"/>
                </a:lnTo>
                <a:lnTo>
                  <a:pt x="44" y="212"/>
                </a:lnTo>
                <a:lnTo>
                  <a:pt x="9" y="265"/>
                </a:lnTo>
                <a:lnTo>
                  <a:pt x="0" y="326"/>
                </a:lnTo>
                <a:lnTo>
                  <a:pt x="9" y="388"/>
                </a:lnTo>
                <a:lnTo>
                  <a:pt x="17" y="450"/>
                </a:lnTo>
                <a:lnTo>
                  <a:pt x="9" y="512"/>
                </a:lnTo>
                <a:lnTo>
                  <a:pt x="53" y="547"/>
                </a:lnTo>
                <a:lnTo>
                  <a:pt x="62" y="600"/>
                </a:lnTo>
                <a:lnTo>
                  <a:pt x="123" y="600"/>
                </a:lnTo>
                <a:lnTo>
                  <a:pt x="176" y="635"/>
                </a:lnTo>
                <a:lnTo>
                  <a:pt x="185" y="688"/>
                </a:lnTo>
                <a:lnTo>
                  <a:pt x="256" y="679"/>
                </a:lnTo>
                <a:lnTo>
                  <a:pt x="335" y="697"/>
                </a:lnTo>
                <a:lnTo>
                  <a:pt x="379" y="715"/>
                </a:lnTo>
                <a:lnTo>
                  <a:pt x="432" y="803"/>
                </a:lnTo>
                <a:lnTo>
                  <a:pt x="476" y="768"/>
                </a:lnTo>
                <a:lnTo>
                  <a:pt x="503" y="706"/>
                </a:lnTo>
                <a:lnTo>
                  <a:pt x="520" y="662"/>
                </a:lnTo>
                <a:lnTo>
                  <a:pt x="547" y="591"/>
                </a:lnTo>
                <a:lnTo>
                  <a:pt x="556" y="538"/>
                </a:lnTo>
                <a:lnTo>
                  <a:pt x="600" y="476"/>
                </a:lnTo>
                <a:lnTo>
                  <a:pt x="626" y="423"/>
                </a:lnTo>
                <a:lnTo>
                  <a:pt x="626" y="353"/>
                </a:lnTo>
                <a:lnTo>
                  <a:pt x="609" y="300"/>
                </a:lnTo>
                <a:lnTo>
                  <a:pt x="644" y="238"/>
                </a:lnTo>
                <a:lnTo>
                  <a:pt x="618" y="176"/>
                </a:lnTo>
                <a:lnTo>
                  <a:pt x="618" y="70"/>
                </a:lnTo>
                <a:lnTo>
                  <a:pt x="573" y="0"/>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16</a:t>
            </a:r>
          </a:p>
        </p:txBody>
      </p:sp>
      <p:pic>
        <p:nvPicPr>
          <p:cNvPr id="7201" name="Picture 4">
            <a:extLst>
              <a:ext uri="{FF2B5EF4-FFF2-40B4-BE49-F238E27FC236}">
                <a16:creationId xmlns:a16="http://schemas.microsoft.com/office/drawing/2014/main" id="{DF598F6B-9FDD-4837-AAC7-05105B7616A0}"/>
              </a:ext>
            </a:extLst>
          </p:cNvPr>
          <p:cNvPicPr>
            <a:picLocks noChangeAspect="1" noChangeArrowheads="1"/>
          </p:cNvPicPr>
          <p:nvPr/>
        </p:nvPicPr>
        <p:blipFill>
          <a:blip r:embed="rId3">
            <a:clrChange>
              <a:clrFrom>
                <a:srgbClr val="008000"/>
              </a:clrFrom>
              <a:clrTo>
                <a:srgbClr val="008000">
                  <a:alpha val="0"/>
                </a:srgbClr>
              </a:clrTo>
            </a:clrChange>
            <a:extLst>
              <a:ext uri="{28A0092B-C50C-407E-A947-70E740481C1C}">
                <a14:useLocalDpi xmlns:a14="http://schemas.microsoft.com/office/drawing/2010/main" val="0"/>
              </a:ext>
            </a:extLst>
          </a:blip>
          <a:srcRect r="75980" b="84126"/>
          <a:stretch>
            <a:fillRect/>
          </a:stretch>
        </p:blipFill>
        <p:spPr bwMode="auto">
          <a:xfrm>
            <a:off x="1109663" y="347663"/>
            <a:ext cx="1006475" cy="865187"/>
          </a:xfrm>
          <a:prstGeom prst="rect">
            <a:avLst/>
          </a:prstGeom>
          <a:solidFill>
            <a:schemeClr val="tx2">
              <a:lumMod val="20000"/>
              <a:lumOff val="80000"/>
            </a:schemeClr>
          </a:solidFill>
          <a:ln w="9525">
            <a:solidFill>
              <a:schemeClr val="tx1"/>
            </a:solidFill>
            <a:miter lim="800000"/>
            <a:headEnd/>
            <a:tailEnd/>
          </a:ln>
          <a:effectLst>
            <a:outerShdw dist="71842" dir="8100000" algn="ctr" rotWithShape="0">
              <a:schemeClr val="bg2">
                <a:alpha val="50000"/>
              </a:schemeClr>
            </a:outerShdw>
          </a:effectLst>
        </p:spPr>
      </p:pic>
      <p:sp>
        <p:nvSpPr>
          <p:cNvPr id="7202" name="CuadroTexto 6">
            <a:extLst>
              <a:ext uri="{FF2B5EF4-FFF2-40B4-BE49-F238E27FC236}">
                <a16:creationId xmlns:a16="http://schemas.microsoft.com/office/drawing/2014/main" id="{CEB578D3-6C38-4C65-83B3-52F73E3B6048}"/>
              </a:ext>
            </a:extLst>
          </p:cNvPr>
          <p:cNvSpPr txBox="1">
            <a:spLocks noChangeArrowheads="1"/>
          </p:cNvSpPr>
          <p:nvPr/>
        </p:nvSpPr>
        <p:spPr bwMode="auto">
          <a:xfrm>
            <a:off x="1560513" y="817563"/>
            <a:ext cx="354012"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a:t>7 </a:t>
            </a:r>
          </a:p>
        </p:txBody>
      </p:sp>
      <p:sp>
        <p:nvSpPr>
          <p:cNvPr id="7203" name="CuadroTexto 1">
            <a:extLst>
              <a:ext uri="{FF2B5EF4-FFF2-40B4-BE49-F238E27FC236}">
                <a16:creationId xmlns:a16="http://schemas.microsoft.com/office/drawing/2014/main" id="{22FD7E4E-1D35-496F-BC97-3B339DDF4977}"/>
              </a:ext>
            </a:extLst>
          </p:cNvPr>
          <p:cNvSpPr txBox="1">
            <a:spLocks noChangeArrowheads="1"/>
          </p:cNvSpPr>
          <p:nvPr/>
        </p:nvSpPr>
        <p:spPr bwMode="auto">
          <a:xfrm>
            <a:off x="6818313" y="5153025"/>
            <a:ext cx="1533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a:t>&lt; 30</a:t>
            </a:r>
          </a:p>
          <a:p>
            <a:r>
              <a:rPr lang="es-CO" altLang="es-CO"/>
              <a:t>Entre 31 y 160</a:t>
            </a:r>
          </a:p>
          <a:p>
            <a:r>
              <a:rPr lang="es-CO" altLang="es-CO"/>
              <a:t>&gt;161 </a:t>
            </a:r>
          </a:p>
        </p:txBody>
      </p:sp>
      <p:sp>
        <p:nvSpPr>
          <p:cNvPr id="3" name="Rectángulo 2">
            <a:extLst>
              <a:ext uri="{FF2B5EF4-FFF2-40B4-BE49-F238E27FC236}">
                <a16:creationId xmlns:a16="http://schemas.microsoft.com/office/drawing/2014/main" id="{35D25C66-D28B-40AA-AE56-39676FDA4FC8}"/>
              </a:ext>
            </a:extLst>
          </p:cNvPr>
          <p:cNvSpPr/>
          <p:nvPr/>
        </p:nvSpPr>
        <p:spPr>
          <a:xfrm>
            <a:off x="8410575" y="5227638"/>
            <a:ext cx="312738" cy="223837"/>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8" name="Rectángulo 37">
            <a:extLst>
              <a:ext uri="{FF2B5EF4-FFF2-40B4-BE49-F238E27FC236}">
                <a16:creationId xmlns:a16="http://schemas.microsoft.com/office/drawing/2014/main" id="{9E817194-EE0A-4AC7-B27D-A9F98EB97325}"/>
              </a:ext>
            </a:extLst>
          </p:cNvPr>
          <p:cNvSpPr/>
          <p:nvPr/>
        </p:nvSpPr>
        <p:spPr>
          <a:xfrm>
            <a:off x="8413750" y="5527675"/>
            <a:ext cx="314325" cy="22383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9" name="Rectángulo 38">
            <a:extLst>
              <a:ext uri="{FF2B5EF4-FFF2-40B4-BE49-F238E27FC236}">
                <a16:creationId xmlns:a16="http://schemas.microsoft.com/office/drawing/2014/main" id="{0A2240B3-A331-432F-B317-96A9D166E286}"/>
              </a:ext>
            </a:extLst>
          </p:cNvPr>
          <p:cNvSpPr/>
          <p:nvPr/>
        </p:nvSpPr>
        <p:spPr>
          <a:xfrm>
            <a:off x="8426450" y="5811838"/>
            <a:ext cx="314325" cy="223837"/>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7207" name="CuadroTexto 21">
            <a:extLst>
              <a:ext uri="{FF2B5EF4-FFF2-40B4-BE49-F238E27FC236}">
                <a16:creationId xmlns:a16="http://schemas.microsoft.com/office/drawing/2014/main" id="{F658E385-A970-4038-89F4-41E926229C92}"/>
              </a:ext>
            </a:extLst>
          </p:cNvPr>
          <p:cNvSpPr txBox="1">
            <a:spLocks noChangeArrowheads="1"/>
          </p:cNvSpPr>
          <p:nvPr/>
        </p:nvSpPr>
        <p:spPr bwMode="auto">
          <a:xfrm>
            <a:off x="3521075" y="171450"/>
            <a:ext cx="52943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latin typeface="Lato Regular"/>
                <a:ea typeface="Lato Regular"/>
                <a:cs typeface="Lato Regular"/>
              </a:rPr>
              <a:t>CONCENTRACIÓN DE LAS DILIGENCIAS POR DEPARTAMENTO</a:t>
            </a:r>
          </a:p>
        </p:txBody>
      </p:sp>
      <p:sp>
        <p:nvSpPr>
          <p:cNvPr id="42" name="Rectángulo 41">
            <a:extLst>
              <a:ext uri="{FF2B5EF4-FFF2-40B4-BE49-F238E27FC236}">
                <a16:creationId xmlns:a16="http://schemas.microsoft.com/office/drawing/2014/main" id="{A464905E-7934-4B36-8421-4873FE73BF7D}"/>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7209" name="CuadroTexto 11">
            <a:extLst>
              <a:ext uri="{FF2B5EF4-FFF2-40B4-BE49-F238E27FC236}">
                <a16:creationId xmlns:a16="http://schemas.microsoft.com/office/drawing/2014/main" id="{FCFA0EF3-3599-49BF-B787-B508C13EA2CA}"/>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sp>
        <p:nvSpPr>
          <p:cNvPr id="7210" name="CuadroTexto 3">
            <a:extLst>
              <a:ext uri="{FF2B5EF4-FFF2-40B4-BE49-F238E27FC236}">
                <a16:creationId xmlns:a16="http://schemas.microsoft.com/office/drawing/2014/main" id="{930C8345-7E3D-447D-8867-472891F2D744}"/>
              </a:ext>
            </a:extLst>
          </p:cNvPr>
          <p:cNvSpPr txBox="1">
            <a:spLocks noChangeArrowheads="1"/>
          </p:cNvSpPr>
          <p:nvPr/>
        </p:nvSpPr>
        <p:spPr bwMode="auto">
          <a:xfrm>
            <a:off x="6559550" y="6197600"/>
            <a:ext cx="21542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800"/>
              <a:t>Información con Fecha de Corte 31 de Juli 2018</a:t>
            </a:r>
          </a:p>
          <a:p>
            <a:pPr>
              <a:spcBef>
                <a:spcPct val="0"/>
              </a:spcBef>
              <a:buFontTx/>
              <a:buNone/>
            </a:pPr>
            <a:r>
              <a:rPr lang="es-CO" altLang="es-CO" sz="800"/>
              <a:t>GIT Aseguramiento de la Información</a:t>
            </a:r>
          </a:p>
        </p:txBody>
      </p:sp>
    </p:spTree>
    <p:extLst>
      <p:ext uri="{BB962C8B-B14F-4D97-AF65-F5344CB8AC3E}">
        <p14:creationId xmlns:p14="http://schemas.microsoft.com/office/powerpoint/2010/main" val="17803310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57036E-B91C-4403-B862-99DAAF75FD2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9222" name="CuadroTexto 24">
            <a:extLst>
              <a:ext uri="{FF2B5EF4-FFF2-40B4-BE49-F238E27FC236}">
                <a16:creationId xmlns:a16="http://schemas.microsoft.com/office/drawing/2014/main" id="{3645C66A-59BB-442D-B607-A23812B5C996}"/>
              </a:ext>
            </a:extLst>
          </p:cNvPr>
          <p:cNvSpPr txBox="1">
            <a:spLocks noChangeArrowheads="1"/>
          </p:cNvSpPr>
          <p:nvPr/>
        </p:nvSpPr>
        <p:spPr bwMode="auto">
          <a:xfrm>
            <a:off x="523875" y="2862263"/>
            <a:ext cx="78136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4800" b="1" dirty="0">
                <a:solidFill>
                  <a:srgbClr val="000A8B"/>
                </a:solidFill>
              </a:rPr>
              <a:t>RESOLUCIONES DE PRETENSIÓN</a:t>
            </a:r>
          </a:p>
        </p:txBody>
      </p:sp>
      <p:sp>
        <p:nvSpPr>
          <p:cNvPr id="9223" name="CuadroTexto 11">
            <a:extLst>
              <a:ext uri="{FF2B5EF4-FFF2-40B4-BE49-F238E27FC236}">
                <a16:creationId xmlns:a16="http://schemas.microsoft.com/office/drawing/2014/main" id="{657B43F9-DC96-4E8C-9ADE-A448C66D7652}"/>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pic>
        <p:nvPicPr>
          <p:cNvPr id="8" name="Imagen 7" descr="Logo SAE-01.jpg">
            <a:extLst>
              <a:ext uri="{FF2B5EF4-FFF2-40B4-BE49-F238E27FC236}">
                <a16:creationId xmlns:a16="http://schemas.microsoft.com/office/drawing/2014/main" id="{9EC6550A-44CD-4CBA-83E7-EEC6CF413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947110860"/>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57036E-B91C-4403-B862-99DAAF75FD2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10245" name="CuadroTexto 21">
            <a:extLst>
              <a:ext uri="{FF2B5EF4-FFF2-40B4-BE49-F238E27FC236}">
                <a16:creationId xmlns:a16="http://schemas.microsoft.com/office/drawing/2014/main" id="{537E2C99-14CF-4EEE-89D2-54A9EC4222DF}"/>
              </a:ext>
            </a:extLst>
          </p:cNvPr>
          <p:cNvSpPr txBox="1">
            <a:spLocks noChangeArrowheads="1"/>
          </p:cNvSpPr>
          <p:nvPr/>
        </p:nvSpPr>
        <p:spPr bwMode="auto">
          <a:xfrm>
            <a:off x="95249" y="1232932"/>
            <a:ext cx="43021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b="1" dirty="0">
                <a:solidFill>
                  <a:srgbClr val="000A8B"/>
                </a:solidFill>
                <a:latin typeface="+mj-lt"/>
                <a:ea typeface="Lato Regular"/>
                <a:cs typeface="Lato Regular"/>
              </a:rPr>
              <a:t>PROCESO DILIGENCIA DE SECUESTRO</a:t>
            </a:r>
          </a:p>
        </p:txBody>
      </p:sp>
      <p:sp>
        <p:nvSpPr>
          <p:cNvPr id="10246" name="CuadroTexto 11">
            <a:extLst>
              <a:ext uri="{FF2B5EF4-FFF2-40B4-BE49-F238E27FC236}">
                <a16:creationId xmlns:a16="http://schemas.microsoft.com/office/drawing/2014/main" id="{D2C3879C-9614-446E-BE58-B9E3C0D03126}"/>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graphicFrame>
        <p:nvGraphicFramePr>
          <p:cNvPr id="9" name="Diagrama 8">
            <a:extLst>
              <a:ext uri="{FF2B5EF4-FFF2-40B4-BE49-F238E27FC236}">
                <a16:creationId xmlns:a16="http://schemas.microsoft.com/office/drawing/2014/main" id="{5DA77F62-FEA9-4F19-9DE0-405B51E4C0A6}"/>
              </a:ext>
            </a:extLst>
          </p:cNvPr>
          <p:cNvGraphicFramePr/>
          <p:nvPr/>
        </p:nvGraphicFramePr>
        <p:xfrm>
          <a:off x="95249" y="1397000"/>
          <a:ext cx="8869363" cy="4979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descr="Logo SAE-01.jpg">
            <a:extLst>
              <a:ext uri="{FF2B5EF4-FFF2-40B4-BE49-F238E27FC236}">
                <a16:creationId xmlns:a16="http://schemas.microsoft.com/office/drawing/2014/main" id="{9E108EB6-9C17-4225-A361-87D68919EE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06854200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A02928-25BD-41B6-81D3-26CBB12AE03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11269" name="CuadroTexto 21">
            <a:extLst>
              <a:ext uri="{FF2B5EF4-FFF2-40B4-BE49-F238E27FC236}">
                <a16:creationId xmlns:a16="http://schemas.microsoft.com/office/drawing/2014/main" id="{A6A896AD-4A10-45F5-856B-9295F9569622}"/>
              </a:ext>
            </a:extLst>
          </p:cNvPr>
          <p:cNvSpPr txBox="1">
            <a:spLocks noChangeArrowheads="1"/>
          </p:cNvSpPr>
          <p:nvPr/>
        </p:nvSpPr>
        <p:spPr bwMode="auto">
          <a:xfrm>
            <a:off x="1499074" y="1151089"/>
            <a:ext cx="52943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latin typeface="+mj-lt"/>
                <a:ea typeface="Lato Regular"/>
                <a:cs typeface="Lato Regular"/>
              </a:rPr>
              <a:t>BASE DE CONTROL DE LA INFORMACIÓN</a:t>
            </a:r>
          </a:p>
        </p:txBody>
      </p:sp>
      <p:sp>
        <p:nvSpPr>
          <p:cNvPr id="11270" name="CuadroTexto 11">
            <a:extLst>
              <a:ext uri="{FF2B5EF4-FFF2-40B4-BE49-F238E27FC236}">
                <a16:creationId xmlns:a16="http://schemas.microsoft.com/office/drawing/2014/main" id="{49C60170-C755-4211-AF47-2D721199D256}"/>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sp>
        <p:nvSpPr>
          <p:cNvPr id="11271" name="CuadroTexto 3">
            <a:extLst>
              <a:ext uri="{FF2B5EF4-FFF2-40B4-BE49-F238E27FC236}">
                <a16:creationId xmlns:a16="http://schemas.microsoft.com/office/drawing/2014/main" id="{3041F68A-CF22-44F1-9241-525E12EFEA3D}"/>
              </a:ext>
            </a:extLst>
          </p:cNvPr>
          <p:cNvSpPr txBox="1">
            <a:spLocks noChangeArrowheads="1"/>
          </p:cNvSpPr>
          <p:nvPr/>
        </p:nvSpPr>
        <p:spPr bwMode="auto">
          <a:xfrm>
            <a:off x="547688" y="2140745"/>
            <a:ext cx="82311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s-CO" altLang="es-CO" sz="1800" dirty="0"/>
              <a:t>Se realizo la captura de los activos involucrados en resolución de inicio desde Septiembre de 2014,  cuya información se encentra estructurada de la siguiente forma: </a:t>
            </a:r>
          </a:p>
        </p:txBody>
      </p:sp>
      <p:graphicFrame>
        <p:nvGraphicFramePr>
          <p:cNvPr id="4" name="Tabla 3">
            <a:extLst>
              <a:ext uri="{FF2B5EF4-FFF2-40B4-BE49-F238E27FC236}">
                <a16:creationId xmlns:a16="http://schemas.microsoft.com/office/drawing/2014/main" id="{5CF1C391-C198-481D-AF88-B590D74BFE62}"/>
              </a:ext>
            </a:extLst>
          </p:cNvPr>
          <p:cNvGraphicFramePr>
            <a:graphicFrameLocks noGrp="1"/>
          </p:cNvGraphicFramePr>
          <p:nvPr/>
        </p:nvGraphicFramePr>
        <p:xfrm>
          <a:off x="339725" y="3094038"/>
          <a:ext cx="8439150" cy="1559081"/>
        </p:xfrm>
        <a:graphic>
          <a:graphicData uri="http://schemas.openxmlformats.org/drawingml/2006/table">
            <a:tbl>
              <a:tblPr firstRow="1" bandRow="1">
                <a:tableStyleId>{BC89EF96-8CEA-46FF-86C4-4CE0E7609802}</a:tableStyleId>
              </a:tblPr>
              <a:tblGrid>
                <a:gridCol w="2727463">
                  <a:extLst>
                    <a:ext uri="{9D8B030D-6E8A-4147-A177-3AD203B41FA5}">
                      <a16:colId xmlns:a16="http://schemas.microsoft.com/office/drawing/2014/main" val="1933555551"/>
                    </a:ext>
                  </a:extLst>
                </a:gridCol>
                <a:gridCol w="2902226">
                  <a:extLst>
                    <a:ext uri="{9D8B030D-6E8A-4147-A177-3AD203B41FA5}">
                      <a16:colId xmlns:a16="http://schemas.microsoft.com/office/drawing/2014/main" val="2903594769"/>
                    </a:ext>
                  </a:extLst>
                </a:gridCol>
                <a:gridCol w="2809461">
                  <a:extLst>
                    <a:ext uri="{9D8B030D-6E8A-4147-A177-3AD203B41FA5}">
                      <a16:colId xmlns:a16="http://schemas.microsoft.com/office/drawing/2014/main" val="1221170322"/>
                    </a:ext>
                  </a:extLst>
                </a:gridCol>
              </a:tblGrid>
              <a:tr h="370455">
                <a:tc>
                  <a:txBody>
                    <a:bodyPr/>
                    <a:lstStyle/>
                    <a:p>
                      <a:pPr algn="ctr"/>
                      <a:r>
                        <a:rPr lang="es-CO" sz="1800" dirty="0"/>
                        <a:t>Resolución de Inicio </a:t>
                      </a:r>
                    </a:p>
                  </a:txBody>
                  <a:tcPr marT="45673" marB="45673"/>
                </a:tc>
                <a:tc>
                  <a:txBody>
                    <a:bodyPr/>
                    <a:lstStyle/>
                    <a:p>
                      <a:pPr lvl="0" algn="ctr"/>
                      <a:r>
                        <a:rPr lang="es-CO" sz="1800" dirty="0"/>
                        <a:t>Oficio de Acompañamiento</a:t>
                      </a:r>
                    </a:p>
                  </a:txBody>
                  <a:tcPr marT="45673" marB="45673"/>
                </a:tc>
                <a:tc>
                  <a:txBody>
                    <a:bodyPr/>
                    <a:lstStyle/>
                    <a:p>
                      <a:pPr lvl="0" algn="ctr"/>
                      <a:r>
                        <a:rPr lang="es-CO" sz="1800" dirty="0"/>
                        <a:t>Diligencia de Secuestro</a:t>
                      </a:r>
                    </a:p>
                  </a:txBody>
                  <a:tcPr marT="45673" marB="45673"/>
                </a:tc>
                <a:extLst>
                  <a:ext uri="{0D108BD9-81ED-4DB2-BD59-A6C34878D82A}">
                    <a16:rowId xmlns:a16="http://schemas.microsoft.com/office/drawing/2014/main" val="3335118831"/>
                  </a:ext>
                </a:extLst>
              </a:tr>
              <a:tr h="1188470">
                <a:tc>
                  <a:txBody>
                    <a:bodyPr/>
                    <a:lstStyle/>
                    <a:p>
                      <a:pPr algn="ctr"/>
                      <a:r>
                        <a:rPr lang="es-CO" sz="1800" dirty="0"/>
                        <a:t> Información de bienes en la Resolución de pretensión</a:t>
                      </a:r>
                    </a:p>
                  </a:txBody>
                  <a:tcPr marT="45673" marB="45673"/>
                </a:tc>
                <a:tc>
                  <a:txBody>
                    <a:bodyPr/>
                    <a:lstStyle/>
                    <a:p>
                      <a:pPr lvl="0" algn="ctr"/>
                      <a:r>
                        <a:rPr lang="es-CO" sz="1800" dirty="0"/>
                        <a:t>Información de bienes en la Resolución de Inicio, en el momento de comunicación para Diligencia de Secuestro</a:t>
                      </a:r>
                    </a:p>
                  </a:txBody>
                  <a:tcPr marT="45673" marB="45673"/>
                </a:tc>
                <a:tc>
                  <a:txBody>
                    <a:bodyPr/>
                    <a:lstStyle/>
                    <a:p>
                      <a:pPr lvl="0" algn="ctr"/>
                      <a:r>
                        <a:rPr lang="es-CO" sz="1800" dirty="0"/>
                        <a:t>Información de Materialización de los  bienes en la Resolución de Inicio</a:t>
                      </a:r>
                    </a:p>
                  </a:txBody>
                  <a:tcPr marT="45673" marB="45673"/>
                </a:tc>
                <a:extLst>
                  <a:ext uri="{0D108BD9-81ED-4DB2-BD59-A6C34878D82A}">
                    <a16:rowId xmlns:a16="http://schemas.microsoft.com/office/drawing/2014/main" val="784246870"/>
                  </a:ext>
                </a:extLst>
              </a:tr>
            </a:tbl>
          </a:graphicData>
        </a:graphic>
      </p:graphicFrame>
      <p:sp>
        <p:nvSpPr>
          <p:cNvPr id="11" name="CuadroTexto 3">
            <a:extLst>
              <a:ext uri="{FF2B5EF4-FFF2-40B4-BE49-F238E27FC236}">
                <a16:creationId xmlns:a16="http://schemas.microsoft.com/office/drawing/2014/main" id="{A2DEB668-BCC3-4EEB-8C27-1B03045730F0}"/>
              </a:ext>
            </a:extLst>
          </p:cNvPr>
          <p:cNvSpPr txBox="1">
            <a:spLocks noChangeArrowheads="1"/>
          </p:cNvSpPr>
          <p:nvPr/>
        </p:nvSpPr>
        <p:spPr bwMode="auto">
          <a:xfrm>
            <a:off x="571500" y="5049838"/>
            <a:ext cx="82311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spcBef>
                <a:spcPct val="0"/>
              </a:spcBef>
              <a:buFont typeface="Arial" panose="020B0604020202020204" pitchFamily="34" charset="0"/>
              <a:buNone/>
              <a:defRPr/>
            </a:pPr>
            <a:r>
              <a:rPr lang="es-CO" altLang="es-CO" sz="1800" dirty="0"/>
              <a:t>No en todos los caso se tienen las Resoluciones de Inicio, por ejemplo:</a:t>
            </a:r>
          </a:p>
          <a:p>
            <a:pPr>
              <a:spcBef>
                <a:spcPct val="0"/>
              </a:spcBef>
              <a:defRPr/>
            </a:pPr>
            <a:r>
              <a:rPr lang="es-CO" altLang="es-CO" sz="1800" dirty="0"/>
              <a:t>Resoluciones de Custodias de Dinero.</a:t>
            </a:r>
          </a:p>
          <a:p>
            <a:pPr>
              <a:spcBef>
                <a:spcPct val="0"/>
              </a:spcBef>
              <a:defRPr/>
            </a:pPr>
            <a:r>
              <a:rPr lang="es-CO" altLang="es-CO" sz="1800" dirty="0"/>
              <a:t>Resoluciones que no se han materializado Activos.</a:t>
            </a:r>
          </a:p>
          <a:p>
            <a:pPr>
              <a:spcBef>
                <a:spcPct val="0"/>
              </a:spcBef>
              <a:defRPr/>
            </a:pPr>
            <a:r>
              <a:rPr lang="es-CO" altLang="es-CO" sz="1800" dirty="0"/>
              <a:t>Resoluciones que en Diligencia de Secuestro no fueron entregadas.</a:t>
            </a:r>
          </a:p>
        </p:txBody>
      </p:sp>
      <p:pic>
        <p:nvPicPr>
          <p:cNvPr id="12" name="Imagen 11" descr="Logo SAE-01.jpg">
            <a:extLst>
              <a:ext uri="{FF2B5EF4-FFF2-40B4-BE49-F238E27FC236}">
                <a16:creationId xmlns:a16="http://schemas.microsoft.com/office/drawing/2014/main" id="{00E499D3-93E5-43B9-A94B-7297D5ACF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2144090760"/>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A02928-25BD-41B6-81D3-26CBB12AE03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12293" name="CuadroTexto 21">
            <a:extLst>
              <a:ext uri="{FF2B5EF4-FFF2-40B4-BE49-F238E27FC236}">
                <a16:creationId xmlns:a16="http://schemas.microsoft.com/office/drawing/2014/main" id="{050BA31E-4996-4B6C-9896-FF23DD3AB700}"/>
              </a:ext>
            </a:extLst>
          </p:cNvPr>
          <p:cNvSpPr txBox="1">
            <a:spLocks noChangeArrowheads="1"/>
          </p:cNvSpPr>
          <p:nvPr/>
        </p:nvSpPr>
        <p:spPr bwMode="auto">
          <a:xfrm>
            <a:off x="1403351" y="1377375"/>
            <a:ext cx="52943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latin typeface="+mj-lt"/>
                <a:ea typeface="Lato Regular"/>
                <a:cs typeface="Lato Regular"/>
              </a:rPr>
              <a:t>RESULTADO </a:t>
            </a:r>
          </a:p>
        </p:txBody>
      </p:sp>
      <p:sp>
        <p:nvSpPr>
          <p:cNvPr id="12294" name="CuadroTexto 11">
            <a:extLst>
              <a:ext uri="{FF2B5EF4-FFF2-40B4-BE49-F238E27FC236}">
                <a16:creationId xmlns:a16="http://schemas.microsoft.com/office/drawing/2014/main" id="{4F256E5D-EB38-4023-A312-B5651F05DF45}"/>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sp>
        <p:nvSpPr>
          <p:cNvPr id="16391" name="CuadroTexto 3">
            <a:extLst>
              <a:ext uri="{FF2B5EF4-FFF2-40B4-BE49-F238E27FC236}">
                <a16:creationId xmlns:a16="http://schemas.microsoft.com/office/drawing/2014/main" id="{C4204963-8BEB-4A78-9343-0F4F032B6562}"/>
              </a:ext>
            </a:extLst>
          </p:cNvPr>
          <p:cNvSpPr txBox="1">
            <a:spLocks noChangeArrowheads="1"/>
          </p:cNvSpPr>
          <p:nvPr/>
        </p:nvSpPr>
        <p:spPr bwMode="auto">
          <a:xfrm>
            <a:off x="95250" y="1933575"/>
            <a:ext cx="8869363"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defRPr/>
            </a:pPr>
            <a:r>
              <a:rPr lang="es-CO" altLang="es-CO" sz="1800" dirty="0"/>
              <a:t>De acuerdo con el anterior esquema, se cuenta con información de </a:t>
            </a:r>
            <a:r>
              <a:rPr lang="es-CO" altLang="es-CO" sz="1800" b="1" i="1" u="sng" dirty="0"/>
              <a:t>673 Resoluciones de Inicio</a:t>
            </a:r>
            <a:r>
              <a:rPr lang="es-CO" altLang="es-CO" sz="1800" dirty="0"/>
              <a:t>, con corte a30 de Julio de 2018. </a:t>
            </a:r>
          </a:p>
          <a:p>
            <a:pPr>
              <a:spcBef>
                <a:spcPct val="0"/>
              </a:spcBef>
              <a:defRPr/>
            </a:pPr>
            <a:r>
              <a:rPr lang="es-CO" altLang="es-CO" sz="1800" dirty="0"/>
              <a:t>En lo que se ha podido identificar por parte de SAE, existen </a:t>
            </a:r>
            <a:r>
              <a:rPr lang="es-CO" altLang="es-CO" sz="1800" b="1" i="1" u="sng" dirty="0"/>
              <a:t>30 Procesos de Extinción de Dominio,</a:t>
            </a:r>
            <a:r>
              <a:rPr lang="es-CO" altLang="es-CO" sz="1800" b="1" i="1" dirty="0"/>
              <a:t> </a:t>
            </a:r>
            <a:r>
              <a:rPr lang="es-CO" altLang="es-CO" sz="1800" dirty="0"/>
              <a:t>cuya Resolución de Inicio no se tiene. </a:t>
            </a:r>
          </a:p>
          <a:p>
            <a:pPr>
              <a:spcBef>
                <a:spcPct val="0"/>
              </a:spcBef>
              <a:defRPr/>
            </a:pPr>
            <a:r>
              <a:rPr lang="es-CO" altLang="es-CO" sz="1800" dirty="0"/>
              <a:t>Frente a los procesos de Extinción de Dominio de la tipología Dinero, desde Septiembre de 2014 referencia </a:t>
            </a:r>
            <a:r>
              <a:rPr lang="es-CO" altLang="es-CO" sz="1800" b="1" i="1" u="sng" dirty="0"/>
              <a:t>59 Procesos</a:t>
            </a:r>
            <a:r>
              <a:rPr lang="es-CO" altLang="es-CO" sz="1800" dirty="0"/>
              <a:t>, los cuales solo se cuenta con la comunicación.</a:t>
            </a:r>
          </a:p>
          <a:p>
            <a:pPr>
              <a:spcBef>
                <a:spcPct val="0"/>
              </a:spcBef>
              <a:defRPr/>
            </a:pPr>
            <a:r>
              <a:rPr lang="es-CO" altLang="es-CO" sz="1800" dirty="0"/>
              <a:t>Se encontraron mencionados </a:t>
            </a:r>
            <a:r>
              <a:rPr lang="es-CO" altLang="es-CO" sz="1800" b="1" i="1" u="sng" dirty="0"/>
              <a:t>29.021 bienes </a:t>
            </a:r>
            <a:r>
              <a:rPr lang="es-CO" altLang="es-CO" sz="1800" dirty="0"/>
              <a:t>de los cuales han sido materializados con acta de secuestro </a:t>
            </a:r>
            <a:r>
              <a:rPr lang="es-CO" altLang="es-CO" sz="1800" b="1" i="1" dirty="0">
                <a:effectLst>
                  <a:outerShdw blurRad="38100" dist="38100" dir="2700000" algn="tl">
                    <a:srgbClr val="000000">
                      <a:alpha val="43137"/>
                    </a:srgbClr>
                  </a:outerShdw>
                </a:effectLst>
              </a:rPr>
              <a:t>12.020 bienes. </a:t>
            </a:r>
          </a:p>
          <a:p>
            <a:pPr>
              <a:spcBef>
                <a:spcPct val="0"/>
              </a:spcBef>
              <a:defRPr/>
            </a:pPr>
            <a:endParaRPr lang="es-CO" altLang="es-CO" sz="1800" dirty="0"/>
          </a:p>
        </p:txBody>
      </p:sp>
      <p:pic>
        <p:nvPicPr>
          <p:cNvPr id="8" name="Imagen 7" descr="Logo SAE-01.jpg">
            <a:extLst>
              <a:ext uri="{FF2B5EF4-FFF2-40B4-BE49-F238E27FC236}">
                <a16:creationId xmlns:a16="http://schemas.microsoft.com/office/drawing/2014/main" id="{BD73AFE0-6D4A-413C-9FE8-4D4328C00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58460982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57036E-B91C-4403-B862-99DAAF75FD25}"/>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13317" name="CuadroTexto 21">
            <a:extLst>
              <a:ext uri="{FF2B5EF4-FFF2-40B4-BE49-F238E27FC236}">
                <a16:creationId xmlns:a16="http://schemas.microsoft.com/office/drawing/2014/main" id="{02BE35D5-C128-46AB-9DAC-D293272EF7C4}"/>
              </a:ext>
            </a:extLst>
          </p:cNvPr>
          <p:cNvSpPr txBox="1">
            <a:spLocks noChangeArrowheads="1"/>
          </p:cNvSpPr>
          <p:nvPr/>
        </p:nvSpPr>
        <p:spPr bwMode="auto">
          <a:xfrm>
            <a:off x="4876800" y="666750"/>
            <a:ext cx="3902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a:ea typeface="Lato Regular"/>
                <a:cs typeface="Lato Regular"/>
              </a:rPr>
              <a:t>ACTIVOS CON TRANSPARENCIA</a:t>
            </a:r>
          </a:p>
        </p:txBody>
      </p:sp>
      <p:sp>
        <p:nvSpPr>
          <p:cNvPr id="13318" name="CuadroTexto 24">
            <a:extLst>
              <a:ext uri="{FF2B5EF4-FFF2-40B4-BE49-F238E27FC236}">
                <a16:creationId xmlns:a16="http://schemas.microsoft.com/office/drawing/2014/main" id="{D0BF36BE-540F-43A8-8BD6-C12D0CE57979}"/>
              </a:ext>
            </a:extLst>
          </p:cNvPr>
          <p:cNvSpPr txBox="1">
            <a:spLocks noChangeArrowheads="1"/>
          </p:cNvSpPr>
          <p:nvPr/>
        </p:nvSpPr>
        <p:spPr bwMode="auto">
          <a:xfrm>
            <a:off x="781050" y="2862263"/>
            <a:ext cx="78136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4800" b="1" dirty="0">
                <a:solidFill>
                  <a:srgbClr val="000A8B"/>
                </a:solidFill>
              </a:rPr>
              <a:t>REUNIONES FISCALIA</a:t>
            </a:r>
          </a:p>
        </p:txBody>
      </p:sp>
      <p:sp>
        <p:nvSpPr>
          <p:cNvPr id="13319" name="CuadroTexto 11">
            <a:extLst>
              <a:ext uri="{FF2B5EF4-FFF2-40B4-BE49-F238E27FC236}">
                <a16:creationId xmlns:a16="http://schemas.microsoft.com/office/drawing/2014/main" id="{00E8214B-F590-4FEA-9E3E-A9669932D718}"/>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pic>
        <p:nvPicPr>
          <p:cNvPr id="8" name="Imagen 7" descr="Logo SAE-01.jpg">
            <a:extLst>
              <a:ext uri="{FF2B5EF4-FFF2-40B4-BE49-F238E27FC236}">
                <a16:creationId xmlns:a16="http://schemas.microsoft.com/office/drawing/2014/main" id="{292007DD-9AB2-423B-AE62-77BB8566C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00203034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CuadroTexto 21">
            <a:extLst>
              <a:ext uri="{FF2B5EF4-FFF2-40B4-BE49-F238E27FC236}">
                <a16:creationId xmlns:a16="http://schemas.microsoft.com/office/drawing/2014/main" id="{36AD5CA2-F8E5-4F05-B841-8A50A480DA91}"/>
              </a:ext>
            </a:extLst>
          </p:cNvPr>
          <p:cNvSpPr txBox="1">
            <a:spLocks noChangeArrowheads="1"/>
          </p:cNvSpPr>
          <p:nvPr/>
        </p:nvSpPr>
        <p:spPr bwMode="auto">
          <a:xfrm>
            <a:off x="2086610" y="931444"/>
            <a:ext cx="52943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latin typeface="+mj-lt"/>
                <a:ea typeface="Lato Regular"/>
                <a:cs typeface="Lato Regular"/>
              </a:rPr>
              <a:t>CONTEXTO </a:t>
            </a:r>
          </a:p>
        </p:txBody>
      </p:sp>
      <p:sp>
        <p:nvSpPr>
          <p:cNvPr id="14341" name="CuadroTexto 3">
            <a:extLst>
              <a:ext uri="{FF2B5EF4-FFF2-40B4-BE49-F238E27FC236}">
                <a16:creationId xmlns:a16="http://schemas.microsoft.com/office/drawing/2014/main" id="{72685FDC-90A5-4F5A-89EA-39E4F6512407}"/>
              </a:ext>
            </a:extLst>
          </p:cNvPr>
          <p:cNvSpPr txBox="1">
            <a:spLocks noChangeArrowheads="1"/>
          </p:cNvSpPr>
          <p:nvPr/>
        </p:nvSpPr>
        <p:spPr bwMode="auto">
          <a:xfrm>
            <a:off x="167044" y="1387642"/>
            <a:ext cx="886936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s-CO" altLang="es-CO" sz="1800" dirty="0"/>
              <a:t>Desde Julio de 2017, a solicitud de SAE, se realizan comités de seguimientos mensuales con la Fiscalía General de la Nación con el fin de revisar lo acontecido en las Diligencias de Secuestro realizadas en el periodo y temas derivados de los bienes en Extinción de Dominio. </a:t>
            </a:r>
          </a:p>
          <a:p>
            <a:pPr>
              <a:spcBef>
                <a:spcPct val="0"/>
              </a:spcBef>
            </a:pPr>
            <a:r>
              <a:rPr lang="es-CO" altLang="es-CO" sz="1800" dirty="0"/>
              <a:t>Así mismo se informa el registro estadístico desde el inicio de las reuniones hasta el ultimo corte, y el comportamiento de las diligencias resumidos en la siguiente grafica: </a:t>
            </a:r>
          </a:p>
        </p:txBody>
      </p:sp>
      <p:sp>
        <p:nvSpPr>
          <p:cNvPr id="14342" name="CuadroTexto 2">
            <a:extLst>
              <a:ext uri="{FF2B5EF4-FFF2-40B4-BE49-F238E27FC236}">
                <a16:creationId xmlns:a16="http://schemas.microsoft.com/office/drawing/2014/main" id="{72AD25DF-09EA-4878-B9BB-481DEEFE1875}"/>
              </a:ext>
            </a:extLst>
          </p:cNvPr>
          <p:cNvSpPr txBox="1">
            <a:spLocks noChangeArrowheads="1"/>
          </p:cNvSpPr>
          <p:nvPr/>
        </p:nvSpPr>
        <p:spPr bwMode="auto">
          <a:xfrm>
            <a:off x="4533900" y="4024313"/>
            <a:ext cx="3835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1200"/>
              <a:t>*Julio de 2017 se refiere al periodo desde el 21 del mes.</a:t>
            </a:r>
          </a:p>
          <a:p>
            <a:pPr>
              <a:spcBef>
                <a:spcPct val="0"/>
              </a:spcBef>
              <a:buFontTx/>
              <a:buNone/>
            </a:pPr>
            <a:r>
              <a:rPr lang="es-ES" altLang="es-CO" sz="1200"/>
              <a:t>*Agosto de 2018 se refiere al periodo hasta el 10 del mes. </a:t>
            </a:r>
          </a:p>
        </p:txBody>
      </p:sp>
      <p:sp>
        <p:nvSpPr>
          <p:cNvPr id="9" name="Abrir llave 8">
            <a:extLst>
              <a:ext uri="{FF2B5EF4-FFF2-40B4-BE49-F238E27FC236}">
                <a16:creationId xmlns:a16="http://schemas.microsoft.com/office/drawing/2014/main" id="{0B75EE7F-ACC8-455C-8684-F95202739B5F}"/>
              </a:ext>
            </a:extLst>
          </p:cNvPr>
          <p:cNvSpPr/>
          <p:nvPr/>
        </p:nvSpPr>
        <p:spPr>
          <a:xfrm rot="16200000">
            <a:off x="2423319" y="4860132"/>
            <a:ext cx="149225" cy="3240087"/>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sp>
        <p:nvSpPr>
          <p:cNvPr id="14344" name="CuadroTexto 3">
            <a:extLst>
              <a:ext uri="{FF2B5EF4-FFF2-40B4-BE49-F238E27FC236}">
                <a16:creationId xmlns:a16="http://schemas.microsoft.com/office/drawing/2014/main" id="{8F993C30-7EAD-4DDA-9D50-52433C2F7499}"/>
              </a:ext>
            </a:extLst>
          </p:cNvPr>
          <p:cNvSpPr txBox="1">
            <a:spLocks noChangeArrowheads="1"/>
          </p:cNvSpPr>
          <p:nvPr/>
        </p:nvSpPr>
        <p:spPr bwMode="auto">
          <a:xfrm>
            <a:off x="2203450" y="6540500"/>
            <a:ext cx="1044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1800"/>
              <a:t>2017</a:t>
            </a:r>
            <a:endParaRPr lang="es-CO" altLang="es-CO" sz="1800"/>
          </a:p>
        </p:txBody>
      </p:sp>
      <p:sp>
        <p:nvSpPr>
          <p:cNvPr id="12" name="Abrir llave 11">
            <a:extLst>
              <a:ext uri="{FF2B5EF4-FFF2-40B4-BE49-F238E27FC236}">
                <a16:creationId xmlns:a16="http://schemas.microsoft.com/office/drawing/2014/main" id="{8A81AE74-6AFE-44DA-887E-2E16E3351618}"/>
              </a:ext>
            </a:extLst>
          </p:cNvPr>
          <p:cNvSpPr/>
          <p:nvPr/>
        </p:nvSpPr>
        <p:spPr>
          <a:xfrm rot="16200000">
            <a:off x="6136482" y="4602956"/>
            <a:ext cx="112712" cy="3717925"/>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s-CO"/>
          </a:p>
        </p:txBody>
      </p:sp>
      <p:sp>
        <p:nvSpPr>
          <p:cNvPr id="14346" name="CuadroTexto 12">
            <a:extLst>
              <a:ext uri="{FF2B5EF4-FFF2-40B4-BE49-F238E27FC236}">
                <a16:creationId xmlns:a16="http://schemas.microsoft.com/office/drawing/2014/main" id="{4619B9A1-3EAA-4D04-B31C-61D3E88686FD}"/>
              </a:ext>
            </a:extLst>
          </p:cNvPr>
          <p:cNvSpPr txBox="1">
            <a:spLocks noChangeArrowheads="1"/>
          </p:cNvSpPr>
          <p:nvPr/>
        </p:nvSpPr>
        <p:spPr bwMode="auto">
          <a:xfrm>
            <a:off x="5895975" y="6529388"/>
            <a:ext cx="1036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altLang="es-CO" sz="1800"/>
              <a:t>2018</a:t>
            </a:r>
            <a:endParaRPr lang="es-CO" altLang="es-CO" sz="1800"/>
          </a:p>
        </p:txBody>
      </p:sp>
      <p:graphicFrame>
        <p:nvGraphicFramePr>
          <p:cNvPr id="14" name="Gráfico 13">
            <a:extLst>
              <a:ext uri="{FF2B5EF4-FFF2-40B4-BE49-F238E27FC236}">
                <a16:creationId xmlns:a16="http://schemas.microsoft.com/office/drawing/2014/main" id="{E36D27A6-EB94-4C98-8D09-CC2C941D0EC4}"/>
              </a:ext>
            </a:extLst>
          </p:cNvPr>
          <p:cNvGraphicFramePr>
            <a:graphicFrameLocks/>
          </p:cNvGraphicFramePr>
          <p:nvPr/>
        </p:nvGraphicFramePr>
        <p:xfrm>
          <a:off x="878305" y="2959768"/>
          <a:ext cx="7446842" cy="3558839"/>
        </p:xfrm>
        <a:graphic>
          <a:graphicData uri="http://schemas.openxmlformats.org/drawingml/2006/chart">
            <c:chart xmlns:c="http://schemas.openxmlformats.org/drawingml/2006/chart" xmlns:r="http://schemas.openxmlformats.org/officeDocument/2006/relationships" r:id="rId2"/>
          </a:graphicData>
        </a:graphic>
      </p:graphicFrame>
      <p:pic>
        <p:nvPicPr>
          <p:cNvPr id="13" name="Imagen 12" descr="Logo SAE-01.jpg">
            <a:extLst>
              <a:ext uri="{FF2B5EF4-FFF2-40B4-BE49-F238E27FC236}">
                <a16:creationId xmlns:a16="http://schemas.microsoft.com/office/drawing/2014/main" id="{FCAE0C1F-3115-466D-94AD-AC46F6463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6979785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A02928-25BD-41B6-81D3-26CBB12AE03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dirty="0"/>
          </a:p>
        </p:txBody>
      </p:sp>
      <p:sp>
        <p:nvSpPr>
          <p:cNvPr id="15365" name="CuadroTexto 21">
            <a:extLst>
              <a:ext uri="{FF2B5EF4-FFF2-40B4-BE49-F238E27FC236}">
                <a16:creationId xmlns:a16="http://schemas.microsoft.com/office/drawing/2014/main" id="{7632DE9B-97DB-4402-9B93-F0FB8856671F}"/>
              </a:ext>
            </a:extLst>
          </p:cNvPr>
          <p:cNvSpPr txBox="1">
            <a:spLocks noChangeArrowheads="1"/>
          </p:cNvSpPr>
          <p:nvPr/>
        </p:nvSpPr>
        <p:spPr bwMode="auto">
          <a:xfrm>
            <a:off x="1561307" y="911226"/>
            <a:ext cx="52943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b="1" dirty="0">
                <a:solidFill>
                  <a:srgbClr val="000A8B"/>
                </a:solidFill>
                <a:latin typeface="+mj-lt"/>
                <a:ea typeface="Lato Regular"/>
                <a:cs typeface="Lato Regular"/>
              </a:rPr>
              <a:t>PRINCIPALES TEMAS</a:t>
            </a:r>
          </a:p>
        </p:txBody>
      </p:sp>
      <p:sp>
        <p:nvSpPr>
          <p:cNvPr id="15366" name="CuadroTexto 11">
            <a:extLst>
              <a:ext uri="{FF2B5EF4-FFF2-40B4-BE49-F238E27FC236}">
                <a16:creationId xmlns:a16="http://schemas.microsoft.com/office/drawing/2014/main" id="{AA094C81-56F8-4A77-99DA-FBED423FECE3}"/>
              </a:ext>
            </a:extLst>
          </p:cNvPr>
          <p:cNvSpPr txBox="1">
            <a:spLocks noChangeArrowheads="1"/>
          </p:cNvSpPr>
          <p:nvPr/>
        </p:nvSpPr>
        <p:spPr bwMode="auto">
          <a:xfrm>
            <a:off x="4430713" y="6535738"/>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Presidencia</a:t>
            </a:r>
          </a:p>
        </p:txBody>
      </p:sp>
      <p:sp>
        <p:nvSpPr>
          <p:cNvPr id="15367" name="CuadroTexto 3">
            <a:extLst>
              <a:ext uri="{FF2B5EF4-FFF2-40B4-BE49-F238E27FC236}">
                <a16:creationId xmlns:a16="http://schemas.microsoft.com/office/drawing/2014/main" id="{9112A689-81FD-41AC-BEFF-22790A89812B}"/>
              </a:ext>
            </a:extLst>
          </p:cNvPr>
          <p:cNvSpPr txBox="1">
            <a:spLocks noChangeArrowheads="1"/>
          </p:cNvSpPr>
          <p:nvPr/>
        </p:nvSpPr>
        <p:spPr bwMode="auto">
          <a:xfrm>
            <a:off x="136525" y="1420813"/>
            <a:ext cx="8869363" cy="503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50000"/>
              </a:lnSpc>
              <a:spcBef>
                <a:spcPct val="0"/>
              </a:spcBef>
              <a:buFont typeface="Calibri" panose="020F0502020204030204" pitchFamily="34" charset="0"/>
              <a:buAutoNum type="arabicPeriod"/>
            </a:pPr>
            <a:r>
              <a:rPr lang="es-CO" altLang="es-CO" sz="1800" dirty="0"/>
              <a:t>Definición del levantamiento del inventario de los Establecimientos de Comercio, por parte de SAE, en su función de secuestre, para lo cual la FGN cambio el formato de secuestro de los activos, sin embargo, se dejó la anotación que la FGN, no da fe del inventario realizado por SAE.</a:t>
            </a:r>
          </a:p>
          <a:p>
            <a:pPr>
              <a:lnSpc>
                <a:spcPct val="150000"/>
              </a:lnSpc>
              <a:spcBef>
                <a:spcPct val="0"/>
              </a:spcBef>
              <a:buFont typeface="Calibri" panose="020F0502020204030204" pitchFamily="34" charset="0"/>
              <a:buAutoNum type="arabicPeriod"/>
            </a:pPr>
            <a:r>
              <a:rPr lang="es-CO" altLang="es-CO" sz="1800" dirty="0"/>
              <a:t>Decálogo de Normas para las Diligencias de Secuestro, la cual se aprobó en Comisión Intersectorial, de Extinción de Dominio del 3 de Mayo de 2018. </a:t>
            </a:r>
          </a:p>
          <a:p>
            <a:pPr>
              <a:lnSpc>
                <a:spcPct val="150000"/>
              </a:lnSpc>
              <a:spcBef>
                <a:spcPct val="0"/>
              </a:spcBef>
              <a:buFont typeface="Calibri" panose="020F0502020204030204" pitchFamily="34" charset="0"/>
              <a:buAutoNum type="arabicPeriod"/>
            </a:pPr>
            <a:r>
              <a:rPr lang="es-CO" altLang="es-CO" sz="1800" dirty="0"/>
              <a:t>Cajas fuertes, dentro de las Diligencias de Secuestro. </a:t>
            </a:r>
          </a:p>
          <a:p>
            <a:pPr>
              <a:lnSpc>
                <a:spcPct val="150000"/>
              </a:lnSpc>
              <a:spcBef>
                <a:spcPct val="0"/>
              </a:spcBef>
              <a:buFont typeface="Calibri" panose="020F0502020204030204" pitchFamily="34" charset="0"/>
              <a:buAutoNum type="arabicPeriod"/>
            </a:pPr>
            <a:r>
              <a:rPr lang="es-CO" altLang="es-CO" sz="1800" dirty="0"/>
              <a:t>Conciliación de Cifras entre SAE y FGN.</a:t>
            </a:r>
          </a:p>
          <a:p>
            <a:pPr>
              <a:lnSpc>
                <a:spcPct val="150000"/>
              </a:lnSpc>
              <a:spcBef>
                <a:spcPct val="0"/>
              </a:spcBef>
              <a:buFont typeface="Calibri" panose="020F0502020204030204" pitchFamily="34" charset="0"/>
              <a:buAutoNum type="arabicPeriod"/>
            </a:pPr>
            <a:r>
              <a:rPr lang="es-CO" altLang="es-CO" sz="1800" dirty="0"/>
              <a:t>Solicitud de destinación provisional de vehículos por parte de la FGN. </a:t>
            </a:r>
          </a:p>
          <a:p>
            <a:pPr>
              <a:lnSpc>
                <a:spcPct val="150000"/>
              </a:lnSpc>
              <a:spcBef>
                <a:spcPct val="0"/>
              </a:spcBef>
              <a:buFont typeface="Calibri" panose="020F0502020204030204" pitchFamily="34" charset="0"/>
              <a:buAutoNum type="arabicPeriod"/>
            </a:pPr>
            <a:r>
              <a:rPr lang="es-CO" altLang="es-CO" sz="1800" dirty="0"/>
              <a:t>Caso </a:t>
            </a:r>
            <a:r>
              <a:rPr lang="es-CO" altLang="es-CO" sz="1800" dirty="0" err="1"/>
              <a:t>Supercundi</a:t>
            </a:r>
            <a:r>
              <a:rPr lang="es-CO" altLang="es-CO" sz="1800" dirty="0"/>
              <a:t> y </a:t>
            </a:r>
            <a:r>
              <a:rPr lang="es-CO" altLang="es-CO" sz="1800" dirty="0" err="1"/>
              <a:t>Merkandrea</a:t>
            </a:r>
            <a:r>
              <a:rPr lang="es-CO" altLang="es-CO" sz="1800" dirty="0"/>
              <a:t>.</a:t>
            </a:r>
          </a:p>
          <a:p>
            <a:pPr>
              <a:lnSpc>
                <a:spcPct val="150000"/>
              </a:lnSpc>
              <a:spcBef>
                <a:spcPct val="0"/>
              </a:spcBef>
              <a:buFont typeface="Calibri" panose="020F0502020204030204" pitchFamily="34" charset="0"/>
              <a:buAutoNum type="arabicPeriod"/>
            </a:pPr>
            <a:r>
              <a:rPr lang="es-CO" altLang="es-CO" sz="1800" dirty="0"/>
              <a:t>Caso </a:t>
            </a:r>
            <a:r>
              <a:rPr lang="es-CO" altLang="es-CO" sz="1800" dirty="0" err="1"/>
              <a:t>Meritage</a:t>
            </a:r>
            <a:r>
              <a:rPr lang="es-CO" altLang="es-CO" sz="1800" dirty="0"/>
              <a:t>. </a:t>
            </a:r>
          </a:p>
          <a:p>
            <a:pPr>
              <a:lnSpc>
                <a:spcPct val="150000"/>
              </a:lnSpc>
              <a:spcBef>
                <a:spcPct val="0"/>
              </a:spcBef>
              <a:buFont typeface="Calibri" panose="020F0502020204030204" pitchFamily="34" charset="0"/>
              <a:buAutoNum type="arabicPeriod"/>
            </a:pPr>
            <a:r>
              <a:rPr lang="es-CO" altLang="es-CO" sz="1800" dirty="0"/>
              <a:t>Capacitación a Fiscales frente a derechos Fiduciarios y Avaluó de Bienes. </a:t>
            </a:r>
          </a:p>
        </p:txBody>
      </p:sp>
      <p:pic>
        <p:nvPicPr>
          <p:cNvPr id="8" name="Imagen 7" descr="Logo SAE-01.jpg">
            <a:extLst>
              <a:ext uri="{FF2B5EF4-FFF2-40B4-BE49-F238E27FC236}">
                <a16:creationId xmlns:a16="http://schemas.microsoft.com/office/drawing/2014/main" id="{1341CF79-524B-4E29-B32A-A7CA39E1B1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56407248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81443" y="2767280"/>
            <a:ext cx="7989457" cy="1323439"/>
          </a:xfrm>
          <a:prstGeom prst="rect">
            <a:avLst/>
          </a:prstGeom>
          <a:noFill/>
        </p:spPr>
        <p:txBody>
          <a:bodyPr wrap="square" rtlCol="0">
            <a:spAutoFit/>
          </a:bodyPr>
          <a:lstStyle/>
          <a:p>
            <a:pPr algn="ctr"/>
            <a:r>
              <a:rPr lang="es-CO" sz="4000" b="1" dirty="0">
                <a:solidFill>
                  <a:srgbClr val="002060"/>
                </a:solidFill>
              </a:rPr>
              <a:t>6. </a:t>
            </a:r>
            <a:r>
              <a:rPr lang="es-ES" sz="4000" b="1" dirty="0">
                <a:solidFill>
                  <a:srgbClr val="002060"/>
                </a:solidFill>
              </a:rPr>
              <a:t>AVANCES SISTEMAS DE</a:t>
            </a:r>
          </a:p>
          <a:p>
            <a:pPr algn="ctr"/>
            <a:r>
              <a:rPr lang="es-ES" sz="4000" b="1" dirty="0">
                <a:solidFill>
                  <a:srgbClr val="002060"/>
                </a:solidFill>
              </a:rPr>
              <a:t> INFORMACIÓN.</a:t>
            </a:r>
            <a:endParaRPr lang="es-CO" sz="4000" b="1" dirty="0">
              <a:solidFill>
                <a:srgbClr val="002060"/>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29449435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C:\Users\sfarteaga\AppData\Local\Microsoft\Windows\INetCache\Content.Word\SAE-ATR-VistaFuncional-v3.0 - 01 - Blueprint.png">
            <a:extLst>
              <a:ext uri="{FF2B5EF4-FFF2-40B4-BE49-F238E27FC236}">
                <a16:creationId xmlns:a16="http://schemas.microsoft.com/office/drawing/2014/main" id="{54868C0B-16D3-4D85-8A73-47F258E45AD3}"/>
              </a:ext>
            </a:extLst>
          </p:cNvPr>
          <p:cNvPicPr/>
          <p:nvPr/>
        </p:nvPicPr>
        <p:blipFill rotWithShape="1">
          <a:blip r:embed="rId2" cstate="print">
            <a:extLst>
              <a:ext uri="{28A0092B-C50C-407E-A947-70E740481C1C}">
                <a14:useLocalDpi xmlns:a14="http://schemas.microsoft.com/office/drawing/2010/main" val="0"/>
              </a:ext>
            </a:extLst>
          </a:blip>
          <a:srcRect r="7053" b="15219"/>
          <a:stretch/>
        </p:blipFill>
        <p:spPr bwMode="auto">
          <a:xfrm>
            <a:off x="215900" y="1752600"/>
            <a:ext cx="8318500" cy="4546600"/>
          </a:xfrm>
          <a:prstGeom prst="rect">
            <a:avLst/>
          </a:prstGeom>
          <a:noFill/>
          <a:ln>
            <a:noFill/>
          </a:ln>
          <a:extLst>
            <a:ext uri="{53640926-AAD7-44D8-BBD7-CCE9431645EC}">
              <a14:shadowObscured xmlns:a14="http://schemas.microsoft.com/office/drawing/2010/main"/>
            </a:ext>
          </a:extLst>
        </p:spPr>
      </p:pic>
      <p:sp>
        <p:nvSpPr>
          <p:cNvPr id="7" name="Rectángulo 6">
            <a:extLst>
              <a:ext uri="{FF2B5EF4-FFF2-40B4-BE49-F238E27FC236}">
                <a16:creationId xmlns:a16="http://schemas.microsoft.com/office/drawing/2014/main" id="{91138627-C62F-4849-9857-CD22C514A0B5}"/>
              </a:ext>
            </a:extLst>
          </p:cNvPr>
          <p:cNvSpPr/>
          <p:nvPr/>
        </p:nvSpPr>
        <p:spPr>
          <a:xfrm>
            <a:off x="1962150" y="955015"/>
            <a:ext cx="6426200" cy="830997"/>
          </a:xfrm>
          <a:prstGeom prst="rect">
            <a:avLst/>
          </a:prstGeom>
        </p:spPr>
        <p:txBody>
          <a:bodyPr wrap="square">
            <a:spAutoFit/>
          </a:bodyPr>
          <a:lstStyle/>
          <a:p>
            <a:pPr algn="ctr"/>
            <a:r>
              <a:rPr lang="es-ES" sz="2400" dirty="0">
                <a:solidFill>
                  <a:srgbClr val="000A8B"/>
                </a:solidFill>
              </a:rPr>
              <a:t>ARQUITECTURA DE SERVICIOS DE REFERENCIA PARA LA SAE</a:t>
            </a:r>
            <a:endParaRPr lang="es-CO" sz="2400" dirty="0">
              <a:solidFill>
                <a:srgbClr val="000A8B"/>
              </a:solidFill>
            </a:endParaRPr>
          </a:p>
        </p:txBody>
      </p:sp>
      <p:pic>
        <p:nvPicPr>
          <p:cNvPr id="4" name="Imagen 3" descr="Logo SAE-01.jpg">
            <a:extLst>
              <a:ext uri="{FF2B5EF4-FFF2-40B4-BE49-F238E27FC236}">
                <a16:creationId xmlns:a16="http://schemas.microsoft.com/office/drawing/2014/main" id="{94874733-6E08-4753-BA57-A3FB90082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5" name="Rectángulo 4">
            <a:extLst>
              <a:ext uri="{FF2B5EF4-FFF2-40B4-BE49-F238E27FC236}">
                <a16:creationId xmlns:a16="http://schemas.microsoft.com/office/drawing/2014/main" id="{4D13BD1C-5315-48D4-8E0E-5EF5A8806928}"/>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Oficina de Gestión de la Información</a:t>
            </a:r>
          </a:p>
        </p:txBody>
      </p:sp>
    </p:spTree>
    <p:extLst>
      <p:ext uri="{BB962C8B-B14F-4D97-AF65-F5344CB8AC3E}">
        <p14:creationId xmlns:p14="http://schemas.microsoft.com/office/powerpoint/2010/main" val="13123808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CDF9BB6-8152-4722-9F41-34D0F766D20E}"/>
              </a:ext>
            </a:extLst>
          </p:cNvPr>
          <p:cNvGrpSpPr>
            <a:grpSpLocks noChangeAspect="1"/>
          </p:cNvGrpSpPr>
          <p:nvPr/>
        </p:nvGrpSpPr>
        <p:grpSpPr bwMode="auto">
          <a:xfrm>
            <a:off x="627459" y="1941910"/>
            <a:ext cx="7915275" cy="4140994"/>
            <a:chOff x="516" y="421"/>
            <a:chExt cx="6648" cy="3478"/>
          </a:xfrm>
        </p:grpSpPr>
        <p:sp>
          <p:nvSpPr>
            <p:cNvPr id="3" name="AutoShape 3">
              <a:extLst>
                <a:ext uri="{FF2B5EF4-FFF2-40B4-BE49-F238E27FC236}">
                  <a16:creationId xmlns:a16="http://schemas.microsoft.com/office/drawing/2014/main" id="{55078489-9DEF-4291-B1F7-7404E163596E}"/>
                </a:ext>
              </a:extLst>
            </p:cNvPr>
            <p:cNvSpPr>
              <a:spLocks noChangeAspect="1" noChangeArrowheads="1" noTextEdit="1"/>
            </p:cNvSpPr>
            <p:nvPr/>
          </p:nvSpPr>
          <p:spPr bwMode="auto">
            <a:xfrm>
              <a:off x="516" y="421"/>
              <a:ext cx="6648" cy="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4" name="Freeform 5">
              <a:extLst>
                <a:ext uri="{FF2B5EF4-FFF2-40B4-BE49-F238E27FC236}">
                  <a16:creationId xmlns:a16="http://schemas.microsoft.com/office/drawing/2014/main" id="{8A2B9166-CF2E-4290-8AC8-A761019D8A40}"/>
                </a:ext>
              </a:extLst>
            </p:cNvPr>
            <p:cNvSpPr>
              <a:spLocks/>
            </p:cNvSpPr>
            <p:nvPr/>
          </p:nvSpPr>
          <p:spPr bwMode="auto">
            <a:xfrm>
              <a:off x="588" y="2846"/>
              <a:ext cx="6570" cy="1050"/>
            </a:xfrm>
            <a:custGeom>
              <a:avLst/>
              <a:gdLst>
                <a:gd name="T0" fmla="*/ 4 w 20476"/>
                <a:gd name="T1" fmla="*/ 3283 h 3283"/>
                <a:gd name="T2" fmla="*/ 20472 w 20476"/>
                <a:gd name="T3" fmla="*/ 3283 h 3283"/>
                <a:gd name="T4" fmla="*/ 20476 w 20476"/>
                <a:gd name="T5" fmla="*/ 3279 h 3283"/>
                <a:gd name="T6" fmla="*/ 20476 w 20476"/>
                <a:gd name="T7" fmla="*/ 5 h 3283"/>
                <a:gd name="T8" fmla="*/ 20472 w 20476"/>
                <a:gd name="T9" fmla="*/ 0 h 3283"/>
                <a:gd name="T10" fmla="*/ 4 w 20476"/>
                <a:gd name="T11" fmla="*/ 0 h 3283"/>
                <a:gd name="T12" fmla="*/ 0 w 20476"/>
                <a:gd name="T13" fmla="*/ 5 h 3283"/>
                <a:gd name="T14" fmla="*/ 0 w 20476"/>
                <a:gd name="T15" fmla="*/ 3279 h 3283"/>
                <a:gd name="T16" fmla="*/ 4 w 20476"/>
                <a:gd name="T17" fmla="*/ 3283 h 3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76" h="3283">
                  <a:moveTo>
                    <a:pt x="4" y="3283"/>
                  </a:moveTo>
                  <a:lnTo>
                    <a:pt x="20472" y="3283"/>
                  </a:lnTo>
                  <a:cubicBezTo>
                    <a:pt x="20474" y="3283"/>
                    <a:pt x="20476" y="3281"/>
                    <a:pt x="20476" y="3279"/>
                  </a:cubicBezTo>
                  <a:lnTo>
                    <a:pt x="20476" y="5"/>
                  </a:lnTo>
                  <a:cubicBezTo>
                    <a:pt x="20476" y="2"/>
                    <a:pt x="20474" y="0"/>
                    <a:pt x="20472" y="0"/>
                  </a:cubicBezTo>
                  <a:lnTo>
                    <a:pt x="4" y="0"/>
                  </a:lnTo>
                  <a:cubicBezTo>
                    <a:pt x="2" y="0"/>
                    <a:pt x="0" y="2"/>
                    <a:pt x="0" y="5"/>
                  </a:cubicBezTo>
                  <a:lnTo>
                    <a:pt x="0" y="3279"/>
                  </a:lnTo>
                  <a:cubicBezTo>
                    <a:pt x="0" y="3281"/>
                    <a:pt x="2" y="3283"/>
                    <a:pt x="4" y="3283"/>
                  </a:cubicBezTo>
                  <a:close/>
                </a:path>
              </a:pathLst>
            </a:custGeom>
            <a:solidFill>
              <a:srgbClr val="FFFF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5" name="Freeform 6">
              <a:extLst>
                <a:ext uri="{FF2B5EF4-FFF2-40B4-BE49-F238E27FC236}">
                  <a16:creationId xmlns:a16="http://schemas.microsoft.com/office/drawing/2014/main" id="{8DA7ACD4-416E-46A2-B506-02D48D923832}"/>
                </a:ext>
              </a:extLst>
            </p:cNvPr>
            <p:cNvSpPr>
              <a:spLocks/>
            </p:cNvSpPr>
            <p:nvPr/>
          </p:nvSpPr>
          <p:spPr bwMode="auto">
            <a:xfrm>
              <a:off x="588" y="2846"/>
              <a:ext cx="6570" cy="1050"/>
            </a:xfrm>
            <a:custGeom>
              <a:avLst/>
              <a:gdLst>
                <a:gd name="T0" fmla="*/ 4 w 20476"/>
                <a:gd name="T1" fmla="*/ 3283 h 3283"/>
                <a:gd name="T2" fmla="*/ 20472 w 20476"/>
                <a:gd name="T3" fmla="*/ 3283 h 3283"/>
                <a:gd name="T4" fmla="*/ 20476 w 20476"/>
                <a:gd name="T5" fmla="*/ 3279 h 3283"/>
                <a:gd name="T6" fmla="*/ 20476 w 20476"/>
                <a:gd name="T7" fmla="*/ 5 h 3283"/>
                <a:gd name="T8" fmla="*/ 20472 w 20476"/>
                <a:gd name="T9" fmla="*/ 0 h 3283"/>
                <a:gd name="T10" fmla="*/ 4 w 20476"/>
                <a:gd name="T11" fmla="*/ 0 h 3283"/>
                <a:gd name="T12" fmla="*/ 0 w 20476"/>
                <a:gd name="T13" fmla="*/ 5 h 3283"/>
                <a:gd name="T14" fmla="*/ 0 w 20476"/>
                <a:gd name="T15" fmla="*/ 3279 h 3283"/>
                <a:gd name="T16" fmla="*/ 4 w 20476"/>
                <a:gd name="T17" fmla="*/ 3283 h 3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76" h="3283">
                  <a:moveTo>
                    <a:pt x="4" y="3283"/>
                  </a:moveTo>
                  <a:lnTo>
                    <a:pt x="20472" y="3283"/>
                  </a:lnTo>
                  <a:cubicBezTo>
                    <a:pt x="20474" y="3283"/>
                    <a:pt x="20476" y="3281"/>
                    <a:pt x="20476" y="3279"/>
                  </a:cubicBezTo>
                  <a:lnTo>
                    <a:pt x="20476" y="5"/>
                  </a:lnTo>
                  <a:cubicBezTo>
                    <a:pt x="20476" y="2"/>
                    <a:pt x="20474" y="0"/>
                    <a:pt x="20472" y="0"/>
                  </a:cubicBezTo>
                  <a:lnTo>
                    <a:pt x="4" y="0"/>
                  </a:lnTo>
                  <a:cubicBezTo>
                    <a:pt x="2" y="0"/>
                    <a:pt x="0" y="2"/>
                    <a:pt x="0" y="5"/>
                  </a:cubicBezTo>
                  <a:lnTo>
                    <a:pt x="0" y="3279"/>
                  </a:lnTo>
                  <a:cubicBezTo>
                    <a:pt x="0" y="3281"/>
                    <a:pt x="2" y="3283"/>
                    <a:pt x="4" y="3283"/>
                  </a:cubicBezTo>
                  <a:close/>
                </a:path>
              </a:pathLst>
            </a:custGeom>
            <a:noFill/>
            <a:ln w="47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6" name="Rectangle 7">
              <a:extLst>
                <a:ext uri="{FF2B5EF4-FFF2-40B4-BE49-F238E27FC236}">
                  <a16:creationId xmlns:a16="http://schemas.microsoft.com/office/drawing/2014/main" id="{541681D7-CA5C-43F6-9748-3B038777E09D}"/>
                </a:ext>
              </a:extLst>
            </p:cNvPr>
            <p:cNvSpPr>
              <a:spLocks noChangeArrowheads="1"/>
            </p:cNvSpPr>
            <p:nvPr/>
          </p:nvSpPr>
          <p:spPr bwMode="auto">
            <a:xfrm>
              <a:off x="606" y="2834"/>
              <a:ext cx="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1500" b="1" i="1">
                  <a:solidFill>
                    <a:srgbClr val="000000"/>
                  </a:solidFill>
                </a:rPr>
                <a:t>Leyenda</a:t>
              </a:r>
              <a:endParaRPr lang="es-CO" altLang="es-CO" sz="1350"/>
            </a:p>
          </p:txBody>
        </p:sp>
        <p:sp>
          <p:nvSpPr>
            <p:cNvPr id="7" name="Line 8">
              <a:extLst>
                <a:ext uri="{FF2B5EF4-FFF2-40B4-BE49-F238E27FC236}">
                  <a16:creationId xmlns:a16="http://schemas.microsoft.com/office/drawing/2014/main" id="{11B79978-1766-4A13-A17D-57B82C0CB987}"/>
                </a:ext>
              </a:extLst>
            </p:cNvPr>
            <p:cNvSpPr>
              <a:spLocks noChangeShapeType="1"/>
            </p:cNvSpPr>
            <p:nvPr/>
          </p:nvSpPr>
          <p:spPr bwMode="auto">
            <a:xfrm>
              <a:off x="603" y="3002"/>
              <a:ext cx="667" cy="0"/>
            </a:xfrm>
            <a:prstGeom prst="line">
              <a:avLst/>
            </a:prstGeom>
            <a:noFill/>
            <a:ln w="269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8" name="Freeform 9">
              <a:extLst>
                <a:ext uri="{FF2B5EF4-FFF2-40B4-BE49-F238E27FC236}">
                  <a16:creationId xmlns:a16="http://schemas.microsoft.com/office/drawing/2014/main" id="{CC4DC5B1-938F-43FE-9C15-2E6C955E4F38}"/>
                </a:ext>
              </a:extLst>
            </p:cNvPr>
            <p:cNvSpPr>
              <a:spLocks/>
            </p:cNvSpPr>
            <p:nvPr/>
          </p:nvSpPr>
          <p:spPr bwMode="auto">
            <a:xfrm>
              <a:off x="733" y="3085"/>
              <a:ext cx="1703" cy="762"/>
            </a:xfrm>
            <a:custGeom>
              <a:avLst/>
              <a:gdLst>
                <a:gd name="T0" fmla="*/ 0 w 5308"/>
                <a:gd name="T1" fmla="*/ 96 h 2381"/>
                <a:gd name="T2" fmla="*/ 96 w 5308"/>
                <a:gd name="T3" fmla="*/ 0 h 2381"/>
                <a:gd name="T4" fmla="*/ 5212 w 5308"/>
                <a:gd name="T5" fmla="*/ 0 h 2381"/>
                <a:gd name="T6" fmla="*/ 5212 w 5308"/>
                <a:gd name="T7" fmla="*/ 0 h 2381"/>
                <a:gd name="T8" fmla="*/ 5308 w 5308"/>
                <a:gd name="T9" fmla="*/ 96 h 2381"/>
                <a:gd name="T10" fmla="*/ 5308 w 5308"/>
                <a:gd name="T11" fmla="*/ 96 h 2381"/>
                <a:gd name="T12" fmla="*/ 5308 w 5308"/>
                <a:gd name="T13" fmla="*/ 2285 h 2381"/>
                <a:gd name="T14" fmla="*/ 5308 w 5308"/>
                <a:gd name="T15" fmla="*/ 2285 h 2381"/>
                <a:gd name="T16" fmla="*/ 5212 w 5308"/>
                <a:gd name="T17" fmla="*/ 2381 h 2381"/>
                <a:gd name="T18" fmla="*/ 96 w 5308"/>
                <a:gd name="T19" fmla="*/ 2381 h 2381"/>
                <a:gd name="T20" fmla="*/ 0 w 5308"/>
                <a:gd name="T21" fmla="*/ 2285 h 2381"/>
                <a:gd name="T22" fmla="*/ 0 w 5308"/>
                <a:gd name="T23" fmla="*/ 2285 h 2381"/>
                <a:gd name="T24" fmla="*/ 0 w 5308"/>
                <a:gd name="T25" fmla="*/ 96 h 2381"/>
                <a:gd name="T26" fmla="*/ 0 w 5308"/>
                <a:gd name="T27" fmla="*/ 96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08" h="2381">
                  <a:moveTo>
                    <a:pt x="0" y="96"/>
                  </a:moveTo>
                  <a:cubicBezTo>
                    <a:pt x="0" y="42"/>
                    <a:pt x="43" y="0"/>
                    <a:pt x="96" y="0"/>
                  </a:cubicBezTo>
                  <a:lnTo>
                    <a:pt x="5212" y="0"/>
                  </a:lnTo>
                  <a:cubicBezTo>
                    <a:pt x="5212" y="0"/>
                    <a:pt x="5212" y="0"/>
                    <a:pt x="5212" y="0"/>
                  </a:cubicBezTo>
                  <a:cubicBezTo>
                    <a:pt x="5265" y="0"/>
                    <a:pt x="5308" y="42"/>
                    <a:pt x="5308" y="96"/>
                  </a:cubicBezTo>
                  <a:cubicBezTo>
                    <a:pt x="5308" y="96"/>
                    <a:pt x="5308" y="96"/>
                    <a:pt x="5308" y="96"/>
                  </a:cubicBezTo>
                  <a:lnTo>
                    <a:pt x="5308" y="2285"/>
                  </a:lnTo>
                  <a:cubicBezTo>
                    <a:pt x="5308" y="2285"/>
                    <a:pt x="5308" y="2285"/>
                    <a:pt x="5308" y="2285"/>
                  </a:cubicBezTo>
                  <a:cubicBezTo>
                    <a:pt x="5308" y="2338"/>
                    <a:pt x="5265" y="2381"/>
                    <a:pt x="5212" y="2381"/>
                  </a:cubicBezTo>
                  <a:lnTo>
                    <a:pt x="96" y="2381"/>
                  </a:lnTo>
                  <a:cubicBezTo>
                    <a:pt x="43" y="2381"/>
                    <a:pt x="0" y="2338"/>
                    <a:pt x="0" y="2285"/>
                  </a:cubicBezTo>
                  <a:cubicBezTo>
                    <a:pt x="0" y="2285"/>
                    <a:pt x="0" y="2285"/>
                    <a:pt x="0" y="2285"/>
                  </a:cubicBezTo>
                  <a:lnTo>
                    <a:pt x="0" y="96"/>
                  </a:lnTo>
                  <a:cubicBezTo>
                    <a:pt x="0" y="96"/>
                    <a:pt x="0" y="96"/>
                    <a:pt x="0" y="96"/>
                  </a:cubicBezTo>
                  <a:close/>
                </a:path>
              </a:pathLst>
            </a:custGeom>
            <a:solidFill>
              <a:srgbClr val="FFFF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9" name="Freeform 10">
              <a:extLst>
                <a:ext uri="{FF2B5EF4-FFF2-40B4-BE49-F238E27FC236}">
                  <a16:creationId xmlns:a16="http://schemas.microsoft.com/office/drawing/2014/main" id="{10B84A21-53D6-410B-B67F-1DF2D886CDEC}"/>
                </a:ext>
              </a:extLst>
            </p:cNvPr>
            <p:cNvSpPr>
              <a:spLocks/>
            </p:cNvSpPr>
            <p:nvPr/>
          </p:nvSpPr>
          <p:spPr bwMode="auto">
            <a:xfrm>
              <a:off x="733" y="3085"/>
              <a:ext cx="1703" cy="762"/>
            </a:xfrm>
            <a:custGeom>
              <a:avLst/>
              <a:gdLst>
                <a:gd name="T0" fmla="*/ 0 w 5308"/>
                <a:gd name="T1" fmla="*/ 96 h 2381"/>
                <a:gd name="T2" fmla="*/ 96 w 5308"/>
                <a:gd name="T3" fmla="*/ 0 h 2381"/>
                <a:gd name="T4" fmla="*/ 5212 w 5308"/>
                <a:gd name="T5" fmla="*/ 0 h 2381"/>
                <a:gd name="T6" fmla="*/ 5212 w 5308"/>
                <a:gd name="T7" fmla="*/ 0 h 2381"/>
                <a:gd name="T8" fmla="*/ 5308 w 5308"/>
                <a:gd name="T9" fmla="*/ 96 h 2381"/>
                <a:gd name="T10" fmla="*/ 5308 w 5308"/>
                <a:gd name="T11" fmla="*/ 96 h 2381"/>
                <a:gd name="T12" fmla="*/ 5308 w 5308"/>
                <a:gd name="T13" fmla="*/ 2285 h 2381"/>
                <a:gd name="T14" fmla="*/ 5308 w 5308"/>
                <a:gd name="T15" fmla="*/ 2285 h 2381"/>
                <a:gd name="T16" fmla="*/ 5212 w 5308"/>
                <a:gd name="T17" fmla="*/ 2381 h 2381"/>
                <a:gd name="T18" fmla="*/ 96 w 5308"/>
                <a:gd name="T19" fmla="*/ 2381 h 2381"/>
                <a:gd name="T20" fmla="*/ 0 w 5308"/>
                <a:gd name="T21" fmla="*/ 2285 h 2381"/>
                <a:gd name="T22" fmla="*/ 0 w 5308"/>
                <a:gd name="T23" fmla="*/ 2285 h 2381"/>
                <a:gd name="T24" fmla="*/ 0 w 5308"/>
                <a:gd name="T25" fmla="*/ 96 h 2381"/>
                <a:gd name="T26" fmla="*/ 0 w 5308"/>
                <a:gd name="T27" fmla="*/ 96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08" h="2381">
                  <a:moveTo>
                    <a:pt x="0" y="96"/>
                  </a:moveTo>
                  <a:cubicBezTo>
                    <a:pt x="0" y="42"/>
                    <a:pt x="43" y="0"/>
                    <a:pt x="96" y="0"/>
                  </a:cubicBezTo>
                  <a:lnTo>
                    <a:pt x="5212" y="0"/>
                  </a:lnTo>
                  <a:cubicBezTo>
                    <a:pt x="5212" y="0"/>
                    <a:pt x="5212" y="0"/>
                    <a:pt x="5212" y="0"/>
                  </a:cubicBezTo>
                  <a:cubicBezTo>
                    <a:pt x="5265" y="0"/>
                    <a:pt x="5308" y="42"/>
                    <a:pt x="5308" y="96"/>
                  </a:cubicBezTo>
                  <a:cubicBezTo>
                    <a:pt x="5308" y="96"/>
                    <a:pt x="5308" y="96"/>
                    <a:pt x="5308" y="96"/>
                  </a:cubicBezTo>
                  <a:lnTo>
                    <a:pt x="5308" y="2285"/>
                  </a:lnTo>
                  <a:cubicBezTo>
                    <a:pt x="5308" y="2285"/>
                    <a:pt x="5308" y="2285"/>
                    <a:pt x="5308" y="2285"/>
                  </a:cubicBezTo>
                  <a:cubicBezTo>
                    <a:pt x="5308" y="2338"/>
                    <a:pt x="5265" y="2381"/>
                    <a:pt x="5212" y="2381"/>
                  </a:cubicBezTo>
                  <a:lnTo>
                    <a:pt x="96" y="2381"/>
                  </a:lnTo>
                  <a:cubicBezTo>
                    <a:pt x="43" y="2381"/>
                    <a:pt x="0" y="2338"/>
                    <a:pt x="0" y="2285"/>
                  </a:cubicBezTo>
                  <a:cubicBezTo>
                    <a:pt x="0" y="2285"/>
                    <a:pt x="0" y="2285"/>
                    <a:pt x="0" y="2285"/>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0" name="Rectangle 11">
              <a:extLst>
                <a:ext uri="{FF2B5EF4-FFF2-40B4-BE49-F238E27FC236}">
                  <a16:creationId xmlns:a16="http://schemas.microsoft.com/office/drawing/2014/main" id="{A0D90B8B-8CE5-49F5-A912-78C7F6E69019}"/>
                </a:ext>
              </a:extLst>
            </p:cNvPr>
            <p:cNvSpPr>
              <a:spLocks noChangeArrowheads="1"/>
            </p:cNvSpPr>
            <p:nvPr/>
          </p:nvSpPr>
          <p:spPr bwMode="auto">
            <a:xfrm>
              <a:off x="750" y="3082"/>
              <a:ext cx="269"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1125" b="1">
                  <a:solidFill>
                    <a:srgbClr val="000000"/>
                  </a:solidFill>
                </a:rPr>
                <a:t>Área</a:t>
              </a:r>
              <a:endParaRPr lang="es-CO" altLang="es-CO" sz="1350"/>
            </a:p>
          </p:txBody>
        </p:sp>
        <p:sp>
          <p:nvSpPr>
            <p:cNvPr id="11" name="Freeform 12">
              <a:extLst>
                <a:ext uri="{FF2B5EF4-FFF2-40B4-BE49-F238E27FC236}">
                  <a16:creationId xmlns:a16="http://schemas.microsoft.com/office/drawing/2014/main" id="{173CCC03-35D4-458F-B48F-B779AE80DC0C}"/>
                </a:ext>
              </a:extLst>
            </p:cNvPr>
            <p:cNvSpPr>
              <a:spLocks/>
            </p:cNvSpPr>
            <p:nvPr/>
          </p:nvSpPr>
          <p:spPr bwMode="auto">
            <a:xfrm>
              <a:off x="791" y="3210"/>
              <a:ext cx="1586" cy="589"/>
            </a:xfrm>
            <a:custGeom>
              <a:avLst/>
              <a:gdLst>
                <a:gd name="T0" fmla="*/ 0 w 4944"/>
                <a:gd name="T1" fmla="*/ 96 h 1842"/>
                <a:gd name="T2" fmla="*/ 96 w 4944"/>
                <a:gd name="T3" fmla="*/ 0 h 1842"/>
                <a:gd name="T4" fmla="*/ 4848 w 4944"/>
                <a:gd name="T5" fmla="*/ 0 h 1842"/>
                <a:gd name="T6" fmla="*/ 4848 w 4944"/>
                <a:gd name="T7" fmla="*/ 0 h 1842"/>
                <a:gd name="T8" fmla="*/ 4944 w 4944"/>
                <a:gd name="T9" fmla="*/ 96 h 1842"/>
                <a:gd name="T10" fmla="*/ 4944 w 4944"/>
                <a:gd name="T11" fmla="*/ 1746 h 1842"/>
                <a:gd name="T12" fmla="*/ 4944 w 4944"/>
                <a:gd name="T13" fmla="*/ 1746 h 1842"/>
                <a:gd name="T14" fmla="*/ 4848 w 4944"/>
                <a:gd name="T15" fmla="*/ 1842 h 1842"/>
                <a:gd name="T16" fmla="*/ 96 w 4944"/>
                <a:gd name="T17" fmla="*/ 1842 h 1842"/>
                <a:gd name="T18" fmla="*/ 96 w 4944"/>
                <a:gd name="T19" fmla="*/ 1842 h 1842"/>
                <a:gd name="T20" fmla="*/ 0 w 4944"/>
                <a:gd name="T21" fmla="*/ 1746 h 1842"/>
                <a:gd name="T22" fmla="*/ 0 w 4944"/>
                <a:gd name="T23" fmla="*/ 1746 h 1842"/>
                <a:gd name="T24" fmla="*/ 0 w 4944"/>
                <a:gd name="T25" fmla="*/ 96 h 1842"/>
                <a:gd name="T26" fmla="*/ 0 w 4944"/>
                <a:gd name="T27" fmla="*/ 96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44" h="1842">
                  <a:moveTo>
                    <a:pt x="0" y="96"/>
                  </a:moveTo>
                  <a:cubicBezTo>
                    <a:pt x="0" y="42"/>
                    <a:pt x="43" y="0"/>
                    <a:pt x="96" y="0"/>
                  </a:cubicBezTo>
                  <a:lnTo>
                    <a:pt x="4848" y="0"/>
                  </a:lnTo>
                  <a:cubicBezTo>
                    <a:pt x="4848" y="0"/>
                    <a:pt x="4848" y="0"/>
                    <a:pt x="4848" y="0"/>
                  </a:cubicBezTo>
                  <a:cubicBezTo>
                    <a:pt x="4901" y="0"/>
                    <a:pt x="4944" y="42"/>
                    <a:pt x="4944" y="96"/>
                  </a:cubicBezTo>
                  <a:lnTo>
                    <a:pt x="4944" y="1746"/>
                  </a:lnTo>
                  <a:cubicBezTo>
                    <a:pt x="4944" y="1746"/>
                    <a:pt x="4944" y="1746"/>
                    <a:pt x="4944" y="1746"/>
                  </a:cubicBezTo>
                  <a:cubicBezTo>
                    <a:pt x="4944" y="1799"/>
                    <a:pt x="4901" y="1842"/>
                    <a:pt x="4848" y="1842"/>
                  </a:cubicBezTo>
                  <a:lnTo>
                    <a:pt x="96" y="1842"/>
                  </a:lnTo>
                  <a:cubicBezTo>
                    <a:pt x="96" y="1842"/>
                    <a:pt x="96" y="1842"/>
                    <a:pt x="96" y="1842"/>
                  </a:cubicBezTo>
                  <a:cubicBezTo>
                    <a:pt x="43" y="1842"/>
                    <a:pt x="0" y="1799"/>
                    <a:pt x="0" y="1746"/>
                  </a:cubicBezTo>
                  <a:cubicBezTo>
                    <a:pt x="0" y="1746"/>
                    <a:pt x="0" y="1746"/>
                    <a:pt x="0" y="1746"/>
                  </a:cubicBezTo>
                  <a:lnTo>
                    <a:pt x="0" y="96"/>
                  </a:lnTo>
                  <a:cubicBezTo>
                    <a:pt x="0" y="96"/>
                    <a:pt x="0" y="96"/>
                    <a:pt x="0" y="96"/>
                  </a:cubicBezTo>
                  <a:close/>
                </a:path>
              </a:pathLst>
            </a:custGeom>
            <a:solidFill>
              <a:srgbClr val="FFFF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12" name="Freeform 13">
              <a:extLst>
                <a:ext uri="{FF2B5EF4-FFF2-40B4-BE49-F238E27FC236}">
                  <a16:creationId xmlns:a16="http://schemas.microsoft.com/office/drawing/2014/main" id="{47BBF304-A995-4C3F-A983-078BA1EC7022}"/>
                </a:ext>
              </a:extLst>
            </p:cNvPr>
            <p:cNvSpPr>
              <a:spLocks/>
            </p:cNvSpPr>
            <p:nvPr/>
          </p:nvSpPr>
          <p:spPr bwMode="auto">
            <a:xfrm>
              <a:off x="791" y="3210"/>
              <a:ext cx="1586" cy="589"/>
            </a:xfrm>
            <a:custGeom>
              <a:avLst/>
              <a:gdLst>
                <a:gd name="T0" fmla="*/ 0 w 4944"/>
                <a:gd name="T1" fmla="*/ 96 h 1842"/>
                <a:gd name="T2" fmla="*/ 96 w 4944"/>
                <a:gd name="T3" fmla="*/ 0 h 1842"/>
                <a:gd name="T4" fmla="*/ 4848 w 4944"/>
                <a:gd name="T5" fmla="*/ 0 h 1842"/>
                <a:gd name="T6" fmla="*/ 4848 w 4944"/>
                <a:gd name="T7" fmla="*/ 0 h 1842"/>
                <a:gd name="T8" fmla="*/ 4944 w 4944"/>
                <a:gd name="T9" fmla="*/ 96 h 1842"/>
                <a:gd name="T10" fmla="*/ 4944 w 4944"/>
                <a:gd name="T11" fmla="*/ 1746 h 1842"/>
                <a:gd name="T12" fmla="*/ 4944 w 4944"/>
                <a:gd name="T13" fmla="*/ 1746 h 1842"/>
                <a:gd name="T14" fmla="*/ 4848 w 4944"/>
                <a:gd name="T15" fmla="*/ 1842 h 1842"/>
                <a:gd name="T16" fmla="*/ 96 w 4944"/>
                <a:gd name="T17" fmla="*/ 1842 h 1842"/>
                <a:gd name="T18" fmla="*/ 96 w 4944"/>
                <a:gd name="T19" fmla="*/ 1842 h 1842"/>
                <a:gd name="T20" fmla="*/ 0 w 4944"/>
                <a:gd name="T21" fmla="*/ 1746 h 1842"/>
                <a:gd name="T22" fmla="*/ 0 w 4944"/>
                <a:gd name="T23" fmla="*/ 1746 h 1842"/>
                <a:gd name="T24" fmla="*/ 0 w 4944"/>
                <a:gd name="T25" fmla="*/ 96 h 1842"/>
                <a:gd name="T26" fmla="*/ 0 w 4944"/>
                <a:gd name="T27" fmla="*/ 96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44" h="1842">
                  <a:moveTo>
                    <a:pt x="0" y="96"/>
                  </a:moveTo>
                  <a:cubicBezTo>
                    <a:pt x="0" y="42"/>
                    <a:pt x="43" y="0"/>
                    <a:pt x="96" y="0"/>
                  </a:cubicBezTo>
                  <a:lnTo>
                    <a:pt x="4848" y="0"/>
                  </a:lnTo>
                  <a:cubicBezTo>
                    <a:pt x="4848" y="0"/>
                    <a:pt x="4848" y="0"/>
                    <a:pt x="4848" y="0"/>
                  </a:cubicBezTo>
                  <a:cubicBezTo>
                    <a:pt x="4901" y="0"/>
                    <a:pt x="4944" y="42"/>
                    <a:pt x="4944" y="96"/>
                  </a:cubicBezTo>
                  <a:lnTo>
                    <a:pt x="4944" y="1746"/>
                  </a:lnTo>
                  <a:cubicBezTo>
                    <a:pt x="4944" y="1746"/>
                    <a:pt x="4944" y="1746"/>
                    <a:pt x="4944" y="1746"/>
                  </a:cubicBezTo>
                  <a:cubicBezTo>
                    <a:pt x="4944" y="1799"/>
                    <a:pt x="4901" y="1842"/>
                    <a:pt x="4848" y="1842"/>
                  </a:cubicBezTo>
                  <a:lnTo>
                    <a:pt x="96" y="1842"/>
                  </a:lnTo>
                  <a:cubicBezTo>
                    <a:pt x="96" y="1842"/>
                    <a:pt x="96" y="1842"/>
                    <a:pt x="96" y="1842"/>
                  </a:cubicBezTo>
                  <a:cubicBezTo>
                    <a:pt x="43" y="1842"/>
                    <a:pt x="0" y="1799"/>
                    <a:pt x="0" y="1746"/>
                  </a:cubicBezTo>
                  <a:cubicBezTo>
                    <a:pt x="0" y="1746"/>
                    <a:pt x="0" y="1746"/>
                    <a:pt x="0" y="1746"/>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3" name="Rectangle 14">
              <a:extLst>
                <a:ext uri="{FF2B5EF4-FFF2-40B4-BE49-F238E27FC236}">
                  <a16:creationId xmlns:a16="http://schemas.microsoft.com/office/drawing/2014/main" id="{5119A555-9DDB-4142-8CFE-B16E9A227A1A}"/>
                </a:ext>
              </a:extLst>
            </p:cNvPr>
            <p:cNvSpPr>
              <a:spLocks noChangeArrowheads="1"/>
            </p:cNvSpPr>
            <p:nvPr/>
          </p:nvSpPr>
          <p:spPr bwMode="auto">
            <a:xfrm>
              <a:off x="809" y="3211"/>
              <a:ext cx="35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1050" i="1">
                  <a:solidFill>
                    <a:srgbClr val="000000"/>
                  </a:solidFill>
                </a:rPr>
                <a:t>Bloque</a:t>
              </a:r>
              <a:endParaRPr lang="es-CO" altLang="es-CO" sz="1350"/>
            </a:p>
          </p:txBody>
        </p:sp>
        <p:sp>
          <p:nvSpPr>
            <p:cNvPr id="14" name="Freeform 15">
              <a:extLst>
                <a:ext uri="{FF2B5EF4-FFF2-40B4-BE49-F238E27FC236}">
                  <a16:creationId xmlns:a16="http://schemas.microsoft.com/office/drawing/2014/main" id="{CB78A147-EA41-4DED-AFD9-3CFE353742F8}"/>
                </a:ext>
              </a:extLst>
            </p:cNvPr>
            <p:cNvSpPr>
              <a:spLocks/>
            </p:cNvSpPr>
            <p:nvPr/>
          </p:nvSpPr>
          <p:spPr bwMode="auto">
            <a:xfrm>
              <a:off x="859" y="3371"/>
              <a:ext cx="1451" cy="380"/>
            </a:xfrm>
            <a:custGeom>
              <a:avLst/>
              <a:gdLst>
                <a:gd name="T0" fmla="*/ 0 w 4522"/>
                <a:gd name="T1" fmla="*/ 96 h 1190"/>
                <a:gd name="T2" fmla="*/ 96 w 4522"/>
                <a:gd name="T3" fmla="*/ 0 h 1190"/>
                <a:gd name="T4" fmla="*/ 4426 w 4522"/>
                <a:gd name="T5" fmla="*/ 0 h 1190"/>
                <a:gd name="T6" fmla="*/ 4522 w 4522"/>
                <a:gd name="T7" fmla="*/ 96 h 1190"/>
                <a:gd name="T8" fmla="*/ 4522 w 4522"/>
                <a:gd name="T9" fmla="*/ 96 h 1190"/>
                <a:gd name="T10" fmla="*/ 4522 w 4522"/>
                <a:gd name="T11" fmla="*/ 1094 h 1190"/>
                <a:gd name="T12" fmla="*/ 4522 w 4522"/>
                <a:gd name="T13" fmla="*/ 1094 h 1190"/>
                <a:gd name="T14" fmla="*/ 4426 w 4522"/>
                <a:gd name="T15" fmla="*/ 1190 h 1190"/>
                <a:gd name="T16" fmla="*/ 96 w 4522"/>
                <a:gd name="T17" fmla="*/ 1190 h 1190"/>
                <a:gd name="T18" fmla="*/ 0 w 4522"/>
                <a:gd name="T19" fmla="*/ 1094 h 1190"/>
                <a:gd name="T20" fmla="*/ 0 w 4522"/>
                <a:gd name="T21" fmla="*/ 1094 h 1190"/>
                <a:gd name="T22" fmla="*/ 0 w 4522"/>
                <a:gd name="T23" fmla="*/ 96 h 1190"/>
                <a:gd name="T24" fmla="*/ 0 w 4522"/>
                <a:gd name="T25" fmla="*/ 9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22" h="1190">
                  <a:moveTo>
                    <a:pt x="0" y="96"/>
                  </a:moveTo>
                  <a:cubicBezTo>
                    <a:pt x="0" y="44"/>
                    <a:pt x="44" y="0"/>
                    <a:pt x="96" y="0"/>
                  </a:cubicBezTo>
                  <a:lnTo>
                    <a:pt x="4426" y="0"/>
                  </a:lnTo>
                  <a:cubicBezTo>
                    <a:pt x="4479" y="0"/>
                    <a:pt x="4522" y="44"/>
                    <a:pt x="4522" y="96"/>
                  </a:cubicBezTo>
                  <a:cubicBezTo>
                    <a:pt x="4522" y="96"/>
                    <a:pt x="4522" y="96"/>
                    <a:pt x="4522" y="96"/>
                  </a:cubicBezTo>
                  <a:lnTo>
                    <a:pt x="4522" y="1094"/>
                  </a:lnTo>
                  <a:cubicBezTo>
                    <a:pt x="4522" y="1094"/>
                    <a:pt x="4522" y="1094"/>
                    <a:pt x="4522" y="1094"/>
                  </a:cubicBezTo>
                  <a:cubicBezTo>
                    <a:pt x="4522" y="1147"/>
                    <a:pt x="4479" y="1190"/>
                    <a:pt x="4426" y="1190"/>
                  </a:cubicBezTo>
                  <a:lnTo>
                    <a:pt x="96" y="1190"/>
                  </a:lnTo>
                  <a:cubicBezTo>
                    <a:pt x="44" y="1190"/>
                    <a:pt x="0" y="1147"/>
                    <a:pt x="0" y="1094"/>
                  </a:cubicBezTo>
                  <a:cubicBezTo>
                    <a:pt x="0" y="1094"/>
                    <a:pt x="0" y="1094"/>
                    <a:pt x="0" y="1094"/>
                  </a:cubicBezTo>
                  <a:lnTo>
                    <a:pt x="0" y="96"/>
                  </a:lnTo>
                  <a:cubicBezTo>
                    <a:pt x="0" y="96"/>
                    <a:pt x="0" y="96"/>
                    <a:pt x="0" y="96"/>
                  </a:cubicBezTo>
                  <a:close/>
                </a:path>
              </a:pathLst>
            </a:custGeom>
            <a:solidFill>
              <a:srgbClr val="FFFF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15" name="Freeform 16">
              <a:extLst>
                <a:ext uri="{FF2B5EF4-FFF2-40B4-BE49-F238E27FC236}">
                  <a16:creationId xmlns:a16="http://schemas.microsoft.com/office/drawing/2014/main" id="{DA7A3777-5ADA-4422-81A3-286304093B20}"/>
                </a:ext>
              </a:extLst>
            </p:cNvPr>
            <p:cNvSpPr>
              <a:spLocks/>
            </p:cNvSpPr>
            <p:nvPr/>
          </p:nvSpPr>
          <p:spPr bwMode="auto">
            <a:xfrm>
              <a:off x="859" y="3371"/>
              <a:ext cx="1451" cy="380"/>
            </a:xfrm>
            <a:custGeom>
              <a:avLst/>
              <a:gdLst>
                <a:gd name="T0" fmla="*/ 0 w 4522"/>
                <a:gd name="T1" fmla="*/ 96 h 1190"/>
                <a:gd name="T2" fmla="*/ 96 w 4522"/>
                <a:gd name="T3" fmla="*/ 0 h 1190"/>
                <a:gd name="T4" fmla="*/ 4426 w 4522"/>
                <a:gd name="T5" fmla="*/ 0 h 1190"/>
                <a:gd name="T6" fmla="*/ 4522 w 4522"/>
                <a:gd name="T7" fmla="*/ 96 h 1190"/>
                <a:gd name="T8" fmla="*/ 4522 w 4522"/>
                <a:gd name="T9" fmla="*/ 96 h 1190"/>
                <a:gd name="T10" fmla="*/ 4522 w 4522"/>
                <a:gd name="T11" fmla="*/ 1094 h 1190"/>
                <a:gd name="T12" fmla="*/ 4522 w 4522"/>
                <a:gd name="T13" fmla="*/ 1094 h 1190"/>
                <a:gd name="T14" fmla="*/ 4426 w 4522"/>
                <a:gd name="T15" fmla="*/ 1190 h 1190"/>
                <a:gd name="T16" fmla="*/ 96 w 4522"/>
                <a:gd name="T17" fmla="*/ 1190 h 1190"/>
                <a:gd name="T18" fmla="*/ 0 w 4522"/>
                <a:gd name="T19" fmla="*/ 1094 h 1190"/>
                <a:gd name="T20" fmla="*/ 0 w 4522"/>
                <a:gd name="T21" fmla="*/ 1094 h 1190"/>
                <a:gd name="T22" fmla="*/ 0 w 4522"/>
                <a:gd name="T23" fmla="*/ 96 h 1190"/>
                <a:gd name="T24" fmla="*/ 0 w 4522"/>
                <a:gd name="T25" fmla="*/ 9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22" h="1190">
                  <a:moveTo>
                    <a:pt x="0" y="96"/>
                  </a:moveTo>
                  <a:cubicBezTo>
                    <a:pt x="0" y="44"/>
                    <a:pt x="44" y="0"/>
                    <a:pt x="96" y="0"/>
                  </a:cubicBezTo>
                  <a:lnTo>
                    <a:pt x="4426" y="0"/>
                  </a:lnTo>
                  <a:cubicBezTo>
                    <a:pt x="4479" y="0"/>
                    <a:pt x="4522" y="44"/>
                    <a:pt x="4522" y="96"/>
                  </a:cubicBezTo>
                  <a:cubicBezTo>
                    <a:pt x="4522" y="96"/>
                    <a:pt x="4522" y="96"/>
                    <a:pt x="4522" y="96"/>
                  </a:cubicBezTo>
                  <a:lnTo>
                    <a:pt x="4522" y="1094"/>
                  </a:lnTo>
                  <a:cubicBezTo>
                    <a:pt x="4522" y="1094"/>
                    <a:pt x="4522" y="1094"/>
                    <a:pt x="4522" y="1094"/>
                  </a:cubicBezTo>
                  <a:cubicBezTo>
                    <a:pt x="4522" y="1147"/>
                    <a:pt x="4479" y="1190"/>
                    <a:pt x="4426" y="1190"/>
                  </a:cubicBezTo>
                  <a:lnTo>
                    <a:pt x="96" y="1190"/>
                  </a:lnTo>
                  <a:cubicBezTo>
                    <a:pt x="44" y="1190"/>
                    <a:pt x="0" y="1147"/>
                    <a:pt x="0" y="1094"/>
                  </a:cubicBezTo>
                  <a:cubicBezTo>
                    <a:pt x="0" y="1094"/>
                    <a:pt x="0" y="1094"/>
                    <a:pt x="0" y="1094"/>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6" name="Rectangle 17">
              <a:extLst>
                <a:ext uri="{FF2B5EF4-FFF2-40B4-BE49-F238E27FC236}">
                  <a16:creationId xmlns:a16="http://schemas.microsoft.com/office/drawing/2014/main" id="{6068491F-94B3-415A-ACE6-E12D253A3B9D}"/>
                </a:ext>
              </a:extLst>
            </p:cNvPr>
            <p:cNvSpPr>
              <a:spLocks noChangeArrowheads="1"/>
            </p:cNvSpPr>
            <p:nvPr/>
          </p:nvSpPr>
          <p:spPr bwMode="auto">
            <a:xfrm>
              <a:off x="877" y="3373"/>
              <a:ext cx="5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Componente</a:t>
              </a:r>
              <a:endParaRPr lang="es-CO" altLang="es-CO" sz="1350"/>
            </a:p>
          </p:txBody>
        </p:sp>
        <p:sp>
          <p:nvSpPr>
            <p:cNvPr id="17" name="Freeform 18">
              <a:extLst>
                <a:ext uri="{FF2B5EF4-FFF2-40B4-BE49-F238E27FC236}">
                  <a16:creationId xmlns:a16="http://schemas.microsoft.com/office/drawing/2014/main" id="{38BDAD78-41E8-4CBD-94A0-73F5F2FE9EED}"/>
                </a:ext>
              </a:extLst>
            </p:cNvPr>
            <p:cNvSpPr>
              <a:spLocks/>
            </p:cNvSpPr>
            <p:nvPr/>
          </p:nvSpPr>
          <p:spPr bwMode="auto">
            <a:xfrm>
              <a:off x="916" y="3521"/>
              <a:ext cx="1335" cy="172"/>
            </a:xfrm>
            <a:custGeom>
              <a:avLst/>
              <a:gdLst>
                <a:gd name="T0" fmla="*/ 0 w 4161"/>
                <a:gd name="T1" fmla="*/ 96 h 537"/>
                <a:gd name="T2" fmla="*/ 96 w 4161"/>
                <a:gd name="T3" fmla="*/ 0 h 537"/>
                <a:gd name="T4" fmla="*/ 4065 w 4161"/>
                <a:gd name="T5" fmla="*/ 0 h 537"/>
                <a:gd name="T6" fmla="*/ 4161 w 4161"/>
                <a:gd name="T7" fmla="*/ 96 h 537"/>
                <a:gd name="T8" fmla="*/ 4161 w 4161"/>
                <a:gd name="T9" fmla="*/ 441 h 537"/>
                <a:gd name="T10" fmla="*/ 4161 w 4161"/>
                <a:gd name="T11" fmla="*/ 441 h 537"/>
                <a:gd name="T12" fmla="*/ 4065 w 4161"/>
                <a:gd name="T13" fmla="*/ 537 h 537"/>
                <a:gd name="T14" fmla="*/ 96 w 4161"/>
                <a:gd name="T15" fmla="*/ 537 h 537"/>
                <a:gd name="T16" fmla="*/ 0 w 4161"/>
                <a:gd name="T17" fmla="*/ 441 h 537"/>
                <a:gd name="T18" fmla="*/ 0 w 4161"/>
                <a:gd name="T19" fmla="*/ 96 h 537"/>
                <a:gd name="T20" fmla="*/ 0 w 4161"/>
                <a:gd name="T21" fmla="*/ 9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61" h="537">
                  <a:moveTo>
                    <a:pt x="0" y="96"/>
                  </a:moveTo>
                  <a:cubicBezTo>
                    <a:pt x="0" y="43"/>
                    <a:pt x="43" y="0"/>
                    <a:pt x="96" y="0"/>
                  </a:cubicBezTo>
                  <a:lnTo>
                    <a:pt x="4065" y="0"/>
                  </a:lnTo>
                  <a:cubicBezTo>
                    <a:pt x="4119" y="0"/>
                    <a:pt x="4161" y="43"/>
                    <a:pt x="4161" y="96"/>
                  </a:cubicBezTo>
                  <a:lnTo>
                    <a:pt x="4161" y="441"/>
                  </a:lnTo>
                  <a:cubicBezTo>
                    <a:pt x="4161" y="441"/>
                    <a:pt x="4161" y="441"/>
                    <a:pt x="4161" y="441"/>
                  </a:cubicBezTo>
                  <a:cubicBezTo>
                    <a:pt x="4161" y="493"/>
                    <a:pt x="4119" y="537"/>
                    <a:pt x="4065" y="537"/>
                  </a:cubicBezTo>
                  <a:lnTo>
                    <a:pt x="96" y="537"/>
                  </a:lnTo>
                  <a:cubicBezTo>
                    <a:pt x="43" y="537"/>
                    <a:pt x="0" y="493"/>
                    <a:pt x="0" y="441"/>
                  </a:cubicBezTo>
                  <a:lnTo>
                    <a:pt x="0" y="96"/>
                  </a:lnTo>
                  <a:cubicBezTo>
                    <a:pt x="0" y="96"/>
                    <a:pt x="0" y="96"/>
                    <a:pt x="0" y="96"/>
                  </a:cubicBezTo>
                  <a:close/>
                </a:path>
              </a:pathLst>
            </a:custGeom>
            <a:solidFill>
              <a:srgbClr val="FFFF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18" name="Freeform 19">
              <a:extLst>
                <a:ext uri="{FF2B5EF4-FFF2-40B4-BE49-F238E27FC236}">
                  <a16:creationId xmlns:a16="http://schemas.microsoft.com/office/drawing/2014/main" id="{9B2C01F6-EBB6-40F0-85F2-B237192438EC}"/>
                </a:ext>
              </a:extLst>
            </p:cNvPr>
            <p:cNvSpPr>
              <a:spLocks/>
            </p:cNvSpPr>
            <p:nvPr/>
          </p:nvSpPr>
          <p:spPr bwMode="auto">
            <a:xfrm>
              <a:off x="916" y="3521"/>
              <a:ext cx="1335" cy="172"/>
            </a:xfrm>
            <a:custGeom>
              <a:avLst/>
              <a:gdLst>
                <a:gd name="T0" fmla="*/ 0 w 4161"/>
                <a:gd name="T1" fmla="*/ 96 h 537"/>
                <a:gd name="T2" fmla="*/ 96 w 4161"/>
                <a:gd name="T3" fmla="*/ 0 h 537"/>
                <a:gd name="T4" fmla="*/ 4065 w 4161"/>
                <a:gd name="T5" fmla="*/ 0 h 537"/>
                <a:gd name="T6" fmla="*/ 4161 w 4161"/>
                <a:gd name="T7" fmla="*/ 96 h 537"/>
                <a:gd name="T8" fmla="*/ 4161 w 4161"/>
                <a:gd name="T9" fmla="*/ 441 h 537"/>
                <a:gd name="T10" fmla="*/ 4161 w 4161"/>
                <a:gd name="T11" fmla="*/ 441 h 537"/>
                <a:gd name="T12" fmla="*/ 4065 w 4161"/>
                <a:gd name="T13" fmla="*/ 537 h 537"/>
                <a:gd name="T14" fmla="*/ 96 w 4161"/>
                <a:gd name="T15" fmla="*/ 537 h 537"/>
                <a:gd name="T16" fmla="*/ 0 w 4161"/>
                <a:gd name="T17" fmla="*/ 441 h 537"/>
                <a:gd name="T18" fmla="*/ 0 w 4161"/>
                <a:gd name="T19" fmla="*/ 96 h 537"/>
                <a:gd name="T20" fmla="*/ 0 w 4161"/>
                <a:gd name="T21" fmla="*/ 9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61" h="537">
                  <a:moveTo>
                    <a:pt x="0" y="96"/>
                  </a:moveTo>
                  <a:cubicBezTo>
                    <a:pt x="0" y="43"/>
                    <a:pt x="43" y="0"/>
                    <a:pt x="96" y="0"/>
                  </a:cubicBezTo>
                  <a:lnTo>
                    <a:pt x="4065" y="0"/>
                  </a:lnTo>
                  <a:cubicBezTo>
                    <a:pt x="4119" y="0"/>
                    <a:pt x="4161" y="43"/>
                    <a:pt x="4161" y="96"/>
                  </a:cubicBezTo>
                  <a:lnTo>
                    <a:pt x="4161" y="441"/>
                  </a:lnTo>
                  <a:cubicBezTo>
                    <a:pt x="4161" y="441"/>
                    <a:pt x="4161" y="441"/>
                    <a:pt x="4161" y="441"/>
                  </a:cubicBezTo>
                  <a:cubicBezTo>
                    <a:pt x="4161" y="493"/>
                    <a:pt x="4119" y="537"/>
                    <a:pt x="4065" y="537"/>
                  </a:cubicBezTo>
                  <a:lnTo>
                    <a:pt x="96" y="537"/>
                  </a:lnTo>
                  <a:cubicBezTo>
                    <a:pt x="43" y="537"/>
                    <a:pt x="0" y="493"/>
                    <a:pt x="0" y="441"/>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9" name="Rectangle 20">
              <a:extLst>
                <a:ext uri="{FF2B5EF4-FFF2-40B4-BE49-F238E27FC236}">
                  <a16:creationId xmlns:a16="http://schemas.microsoft.com/office/drawing/2014/main" id="{EB09063A-2D4D-4296-8FD9-ED8AADBFDBC6}"/>
                </a:ext>
              </a:extLst>
            </p:cNvPr>
            <p:cNvSpPr>
              <a:spLocks noChangeArrowheads="1"/>
            </p:cNvSpPr>
            <p:nvPr/>
          </p:nvSpPr>
          <p:spPr bwMode="auto">
            <a:xfrm>
              <a:off x="934" y="3524"/>
              <a:ext cx="38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Artefacto</a:t>
              </a:r>
              <a:endParaRPr lang="es-CO" altLang="es-CO" sz="1350"/>
            </a:p>
          </p:txBody>
        </p:sp>
        <p:sp>
          <p:nvSpPr>
            <p:cNvPr id="20" name="Freeform 21">
              <a:extLst>
                <a:ext uri="{FF2B5EF4-FFF2-40B4-BE49-F238E27FC236}">
                  <a16:creationId xmlns:a16="http://schemas.microsoft.com/office/drawing/2014/main" id="{0385C8B8-E3C0-4326-B82F-D8971796E864}"/>
                </a:ext>
              </a:extLst>
            </p:cNvPr>
            <p:cNvSpPr>
              <a:spLocks/>
            </p:cNvSpPr>
            <p:nvPr/>
          </p:nvSpPr>
          <p:spPr bwMode="auto">
            <a:xfrm>
              <a:off x="5549" y="3091"/>
              <a:ext cx="849" cy="273"/>
            </a:xfrm>
            <a:custGeom>
              <a:avLst/>
              <a:gdLst>
                <a:gd name="T0" fmla="*/ 0 w 2648"/>
                <a:gd name="T1" fmla="*/ 96 h 854"/>
                <a:gd name="T2" fmla="*/ 96 w 2648"/>
                <a:gd name="T3" fmla="*/ 0 h 854"/>
                <a:gd name="T4" fmla="*/ 2552 w 2648"/>
                <a:gd name="T5" fmla="*/ 0 h 854"/>
                <a:gd name="T6" fmla="*/ 2648 w 2648"/>
                <a:gd name="T7" fmla="*/ 96 h 854"/>
                <a:gd name="T8" fmla="*/ 2648 w 2648"/>
                <a:gd name="T9" fmla="*/ 758 h 854"/>
                <a:gd name="T10" fmla="*/ 2648 w 2648"/>
                <a:gd name="T11" fmla="*/ 758 h 854"/>
                <a:gd name="T12" fmla="*/ 2552 w 2648"/>
                <a:gd name="T13" fmla="*/ 854 h 854"/>
                <a:gd name="T14" fmla="*/ 96 w 2648"/>
                <a:gd name="T15" fmla="*/ 854 h 854"/>
                <a:gd name="T16" fmla="*/ 0 w 2648"/>
                <a:gd name="T17" fmla="*/ 758 h 854"/>
                <a:gd name="T18" fmla="*/ 0 w 2648"/>
                <a:gd name="T19" fmla="*/ 96 h 854"/>
                <a:gd name="T20" fmla="*/ 0 w 2648"/>
                <a:gd name="T21" fmla="*/ 9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854">
                  <a:moveTo>
                    <a:pt x="0" y="96"/>
                  </a:moveTo>
                  <a:cubicBezTo>
                    <a:pt x="0" y="43"/>
                    <a:pt x="42" y="0"/>
                    <a:pt x="96" y="0"/>
                  </a:cubicBezTo>
                  <a:lnTo>
                    <a:pt x="2552" y="0"/>
                  </a:lnTo>
                  <a:cubicBezTo>
                    <a:pt x="2605" y="0"/>
                    <a:pt x="2648" y="43"/>
                    <a:pt x="2648" y="96"/>
                  </a:cubicBezTo>
                  <a:lnTo>
                    <a:pt x="2648" y="758"/>
                  </a:lnTo>
                  <a:cubicBezTo>
                    <a:pt x="2648" y="758"/>
                    <a:pt x="2648" y="758"/>
                    <a:pt x="2648" y="758"/>
                  </a:cubicBezTo>
                  <a:cubicBezTo>
                    <a:pt x="2648" y="811"/>
                    <a:pt x="2605" y="854"/>
                    <a:pt x="2552" y="854"/>
                  </a:cubicBezTo>
                  <a:lnTo>
                    <a:pt x="96" y="854"/>
                  </a:lnTo>
                  <a:cubicBezTo>
                    <a:pt x="42" y="854"/>
                    <a:pt x="0" y="811"/>
                    <a:pt x="0" y="758"/>
                  </a:cubicBezTo>
                  <a:lnTo>
                    <a:pt x="0" y="96"/>
                  </a:lnTo>
                  <a:cubicBezTo>
                    <a:pt x="0" y="96"/>
                    <a:pt x="0" y="96"/>
                    <a:pt x="0" y="96"/>
                  </a:cubicBezTo>
                  <a:close/>
                </a:path>
              </a:pathLst>
            </a:custGeom>
            <a:solidFill>
              <a:srgbClr val="FFECA9"/>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21" name="Freeform 22">
              <a:extLst>
                <a:ext uri="{FF2B5EF4-FFF2-40B4-BE49-F238E27FC236}">
                  <a16:creationId xmlns:a16="http://schemas.microsoft.com/office/drawing/2014/main" id="{FA1A080D-65D7-4D32-A155-0A5CB72EE11A}"/>
                </a:ext>
              </a:extLst>
            </p:cNvPr>
            <p:cNvSpPr>
              <a:spLocks/>
            </p:cNvSpPr>
            <p:nvPr/>
          </p:nvSpPr>
          <p:spPr bwMode="auto">
            <a:xfrm>
              <a:off x="5549" y="3091"/>
              <a:ext cx="849" cy="273"/>
            </a:xfrm>
            <a:custGeom>
              <a:avLst/>
              <a:gdLst>
                <a:gd name="T0" fmla="*/ 0 w 2648"/>
                <a:gd name="T1" fmla="*/ 96 h 854"/>
                <a:gd name="T2" fmla="*/ 96 w 2648"/>
                <a:gd name="T3" fmla="*/ 0 h 854"/>
                <a:gd name="T4" fmla="*/ 2552 w 2648"/>
                <a:gd name="T5" fmla="*/ 0 h 854"/>
                <a:gd name="T6" fmla="*/ 2648 w 2648"/>
                <a:gd name="T7" fmla="*/ 96 h 854"/>
                <a:gd name="T8" fmla="*/ 2648 w 2648"/>
                <a:gd name="T9" fmla="*/ 758 h 854"/>
                <a:gd name="T10" fmla="*/ 2648 w 2648"/>
                <a:gd name="T11" fmla="*/ 758 h 854"/>
                <a:gd name="T12" fmla="*/ 2552 w 2648"/>
                <a:gd name="T13" fmla="*/ 854 h 854"/>
                <a:gd name="T14" fmla="*/ 96 w 2648"/>
                <a:gd name="T15" fmla="*/ 854 h 854"/>
                <a:gd name="T16" fmla="*/ 0 w 2648"/>
                <a:gd name="T17" fmla="*/ 758 h 854"/>
                <a:gd name="T18" fmla="*/ 0 w 2648"/>
                <a:gd name="T19" fmla="*/ 96 h 854"/>
                <a:gd name="T20" fmla="*/ 0 w 2648"/>
                <a:gd name="T21" fmla="*/ 9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854">
                  <a:moveTo>
                    <a:pt x="0" y="96"/>
                  </a:moveTo>
                  <a:cubicBezTo>
                    <a:pt x="0" y="43"/>
                    <a:pt x="42" y="0"/>
                    <a:pt x="96" y="0"/>
                  </a:cubicBezTo>
                  <a:lnTo>
                    <a:pt x="2552" y="0"/>
                  </a:lnTo>
                  <a:cubicBezTo>
                    <a:pt x="2605" y="0"/>
                    <a:pt x="2648" y="43"/>
                    <a:pt x="2648" y="96"/>
                  </a:cubicBezTo>
                  <a:lnTo>
                    <a:pt x="2648" y="758"/>
                  </a:lnTo>
                  <a:cubicBezTo>
                    <a:pt x="2648" y="758"/>
                    <a:pt x="2648" y="758"/>
                    <a:pt x="2648" y="758"/>
                  </a:cubicBezTo>
                  <a:cubicBezTo>
                    <a:pt x="2648" y="811"/>
                    <a:pt x="2605" y="854"/>
                    <a:pt x="2552" y="854"/>
                  </a:cubicBezTo>
                  <a:lnTo>
                    <a:pt x="96" y="854"/>
                  </a:lnTo>
                  <a:cubicBezTo>
                    <a:pt x="42" y="854"/>
                    <a:pt x="0" y="811"/>
                    <a:pt x="0" y="758"/>
                  </a:cubicBezTo>
                  <a:lnTo>
                    <a:pt x="0" y="96"/>
                  </a:lnTo>
                  <a:cubicBezTo>
                    <a:pt x="0" y="96"/>
                    <a:pt x="0" y="96"/>
                    <a:pt x="0" y="96"/>
                  </a:cubicBezTo>
                  <a:close/>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22" name="Rectangle 23">
              <a:extLst>
                <a:ext uri="{FF2B5EF4-FFF2-40B4-BE49-F238E27FC236}">
                  <a16:creationId xmlns:a16="http://schemas.microsoft.com/office/drawing/2014/main" id="{14AE5A76-D9C0-4398-B0F1-5DB092804214}"/>
                </a:ext>
              </a:extLst>
            </p:cNvPr>
            <p:cNvSpPr>
              <a:spLocks noChangeArrowheads="1"/>
            </p:cNvSpPr>
            <p:nvPr/>
          </p:nvSpPr>
          <p:spPr bwMode="auto">
            <a:xfrm>
              <a:off x="5566" y="3094"/>
              <a:ext cx="36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Área de </a:t>
              </a:r>
              <a:endParaRPr lang="es-CO" altLang="es-CO" sz="1350"/>
            </a:p>
          </p:txBody>
        </p:sp>
        <p:sp>
          <p:nvSpPr>
            <p:cNvPr id="23" name="Rectangle 24">
              <a:extLst>
                <a:ext uri="{FF2B5EF4-FFF2-40B4-BE49-F238E27FC236}">
                  <a16:creationId xmlns:a16="http://schemas.microsoft.com/office/drawing/2014/main" id="{AB85EC48-4D57-4D70-A022-F2FD04E57431}"/>
                </a:ext>
              </a:extLst>
            </p:cNvPr>
            <p:cNvSpPr>
              <a:spLocks noChangeArrowheads="1"/>
            </p:cNvSpPr>
            <p:nvPr/>
          </p:nvSpPr>
          <p:spPr bwMode="auto">
            <a:xfrm>
              <a:off x="5566" y="3189"/>
              <a:ext cx="4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Resiliencia</a:t>
              </a:r>
              <a:endParaRPr lang="es-CO" altLang="es-CO" sz="1350"/>
            </a:p>
          </p:txBody>
        </p:sp>
        <p:sp>
          <p:nvSpPr>
            <p:cNvPr id="24" name="Freeform 25">
              <a:extLst>
                <a:ext uri="{FF2B5EF4-FFF2-40B4-BE49-F238E27FC236}">
                  <a16:creationId xmlns:a16="http://schemas.microsoft.com/office/drawing/2014/main" id="{76293FB1-D49F-4492-A10E-947B21444E42}"/>
                </a:ext>
              </a:extLst>
            </p:cNvPr>
            <p:cNvSpPr>
              <a:spLocks/>
            </p:cNvSpPr>
            <p:nvPr/>
          </p:nvSpPr>
          <p:spPr bwMode="auto">
            <a:xfrm>
              <a:off x="4574" y="3090"/>
              <a:ext cx="849" cy="273"/>
            </a:xfrm>
            <a:custGeom>
              <a:avLst/>
              <a:gdLst>
                <a:gd name="T0" fmla="*/ 0 w 2648"/>
                <a:gd name="T1" fmla="*/ 96 h 855"/>
                <a:gd name="T2" fmla="*/ 96 w 2648"/>
                <a:gd name="T3" fmla="*/ 0 h 855"/>
                <a:gd name="T4" fmla="*/ 2552 w 2648"/>
                <a:gd name="T5" fmla="*/ 0 h 855"/>
                <a:gd name="T6" fmla="*/ 2648 w 2648"/>
                <a:gd name="T7" fmla="*/ 96 h 855"/>
                <a:gd name="T8" fmla="*/ 2648 w 2648"/>
                <a:gd name="T9" fmla="*/ 759 h 855"/>
                <a:gd name="T10" fmla="*/ 2552 w 2648"/>
                <a:gd name="T11" fmla="*/ 855 h 855"/>
                <a:gd name="T12" fmla="*/ 96 w 2648"/>
                <a:gd name="T13" fmla="*/ 855 h 855"/>
                <a:gd name="T14" fmla="*/ 0 w 2648"/>
                <a:gd name="T15" fmla="*/ 759 h 855"/>
                <a:gd name="T16" fmla="*/ 0 w 2648"/>
                <a:gd name="T17" fmla="*/ 96 h 855"/>
                <a:gd name="T18" fmla="*/ 0 w 2648"/>
                <a:gd name="T19" fmla="*/ 96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8" h="855">
                  <a:moveTo>
                    <a:pt x="0" y="96"/>
                  </a:moveTo>
                  <a:cubicBezTo>
                    <a:pt x="0" y="44"/>
                    <a:pt x="43" y="0"/>
                    <a:pt x="96" y="0"/>
                  </a:cubicBezTo>
                  <a:lnTo>
                    <a:pt x="2552" y="0"/>
                  </a:lnTo>
                  <a:cubicBezTo>
                    <a:pt x="2604" y="0"/>
                    <a:pt x="2648" y="44"/>
                    <a:pt x="2648" y="96"/>
                  </a:cubicBezTo>
                  <a:lnTo>
                    <a:pt x="2648" y="759"/>
                  </a:lnTo>
                  <a:cubicBezTo>
                    <a:pt x="2648" y="812"/>
                    <a:pt x="2604" y="855"/>
                    <a:pt x="2552" y="855"/>
                  </a:cubicBezTo>
                  <a:lnTo>
                    <a:pt x="96" y="855"/>
                  </a:lnTo>
                  <a:cubicBezTo>
                    <a:pt x="43" y="855"/>
                    <a:pt x="0" y="812"/>
                    <a:pt x="0" y="759"/>
                  </a:cubicBezTo>
                  <a:lnTo>
                    <a:pt x="0" y="96"/>
                  </a:lnTo>
                  <a:cubicBezTo>
                    <a:pt x="0" y="96"/>
                    <a:pt x="0" y="96"/>
                    <a:pt x="0" y="96"/>
                  </a:cubicBezTo>
                  <a:close/>
                </a:path>
              </a:pathLst>
            </a:custGeom>
            <a:solidFill>
              <a:srgbClr val="A7EB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25" name="Freeform 26">
              <a:extLst>
                <a:ext uri="{FF2B5EF4-FFF2-40B4-BE49-F238E27FC236}">
                  <a16:creationId xmlns:a16="http://schemas.microsoft.com/office/drawing/2014/main" id="{74C64D62-543B-485B-B4F9-7F324B2971E1}"/>
                </a:ext>
              </a:extLst>
            </p:cNvPr>
            <p:cNvSpPr>
              <a:spLocks/>
            </p:cNvSpPr>
            <p:nvPr/>
          </p:nvSpPr>
          <p:spPr bwMode="auto">
            <a:xfrm>
              <a:off x="4574" y="3090"/>
              <a:ext cx="849" cy="273"/>
            </a:xfrm>
            <a:custGeom>
              <a:avLst/>
              <a:gdLst>
                <a:gd name="T0" fmla="*/ 0 w 2648"/>
                <a:gd name="T1" fmla="*/ 96 h 855"/>
                <a:gd name="T2" fmla="*/ 96 w 2648"/>
                <a:gd name="T3" fmla="*/ 0 h 855"/>
                <a:gd name="T4" fmla="*/ 2552 w 2648"/>
                <a:gd name="T5" fmla="*/ 0 h 855"/>
                <a:gd name="T6" fmla="*/ 2648 w 2648"/>
                <a:gd name="T7" fmla="*/ 96 h 855"/>
                <a:gd name="T8" fmla="*/ 2648 w 2648"/>
                <a:gd name="T9" fmla="*/ 759 h 855"/>
                <a:gd name="T10" fmla="*/ 2552 w 2648"/>
                <a:gd name="T11" fmla="*/ 855 h 855"/>
                <a:gd name="T12" fmla="*/ 96 w 2648"/>
                <a:gd name="T13" fmla="*/ 855 h 855"/>
                <a:gd name="T14" fmla="*/ 0 w 2648"/>
                <a:gd name="T15" fmla="*/ 759 h 855"/>
                <a:gd name="T16" fmla="*/ 0 w 2648"/>
                <a:gd name="T17" fmla="*/ 96 h 855"/>
                <a:gd name="T18" fmla="*/ 0 w 2648"/>
                <a:gd name="T19" fmla="*/ 96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8" h="855">
                  <a:moveTo>
                    <a:pt x="0" y="96"/>
                  </a:moveTo>
                  <a:cubicBezTo>
                    <a:pt x="0" y="44"/>
                    <a:pt x="43" y="0"/>
                    <a:pt x="96" y="0"/>
                  </a:cubicBezTo>
                  <a:lnTo>
                    <a:pt x="2552" y="0"/>
                  </a:lnTo>
                  <a:cubicBezTo>
                    <a:pt x="2604" y="0"/>
                    <a:pt x="2648" y="44"/>
                    <a:pt x="2648" y="96"/>
                  </a:cubicBezTo>
                  <a:lnTo>
                    <a:pt x="2648" y="759"/>
                  </a:lnTo>
                  <a:cubicBezTo>
                    <a:pt x="2648" y="812"/>
                    <a:pt x="2604" y="855"/>
                    <a:pt x="2552" y="855"/>
                  </a:cubicBezTo>
                  <a:lnTo>
                    <a:pt x="96" y="855"/>
                  </a:lnTo>
                  <a:cubicBezTo>
                    <a:pt x="43" y="855"/>
                    <a:pt x="0" y="812"/>
                    <a:pt x="0" y="759"/>
                  </a:cubicBezTo>
                  <a:lnTo>
                    <a:pt x="0" y="96"/>
                  </a:lnTo>
                  <a:cubicBezTo>
                    <a:pt x="0" y="96"/>
                    <a:pt x="0" y="96"/>
                    <a:pt x="0" y="96"/>
                  </a:cubicBezTo>
                  <a:close/>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26" name="Rectangle 27">
              <a:extLst>
                <a:ext uri="{FF2B5EF4-FFF2-40B4-BE49-F238E27FC236}">
                  <a16:creationId xmlns:a16="http://schemas.microsoft.com/office/drawing/2014/main" id="{9B979C0F-489E-49EF-AF09-512D681BD015}"/>
                </a:ext>
              </a:extLst>
            </p:cNvPr>
            <p:cNvSpPr>
              <a:spLocks noChangeArrowheads="1"/>
            </p:cNvSpPr>
            <p:nvPr/>
          </p:nvSpPr>
          <p:spPr bwMode="auto">
            <a:xfrm>
              <a:off x="4591" y="3092"/>
              <a:ext cx="36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Área de </a:t>
              </a:r>
              <a:endParaRPr lang="es-CO" altLang="es-CO" sz="1350"/>
            </a:p>
          </p:txBody>
        </p:sp>
        <p:sp>
          <p:nvSpPr>
            <p:cNvPr id="27" name="Rectangle 28">
              <a:extLst>
                <a:ext uri="{FF2B5EF4-FFF2-40B4-BE49-F238E27FC236}">
                  <a16:creationId xmlns:a16="http://schemas.microsoft.com/office/drawing/2014/main" id="{003B44FA-4DA6-4DD5-987A-1E2C323C12C9}"/>
                </a:ext>
              </a:extLst>
            </p:cNvPr>
            <p:cNvSpPr>
              <a:spLocks noChangeArrowheads="1"/>
            </p:cNvSpPr>
            <p:nvPr/>
          </p:nvSpPr>
          <p:spPr bwMode="auto">
            <a:xfrm>
              <a:off x="4591" y="3188"/>
              <a:ext cx="56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Instalaciones</a:t>
              </a:r>
              <a:endParaRPr lang="es-CO" altLang="es-CO" sz="1350"/>
            </a:p>
          </p:txBody>
        </p:sp>
        <p:sp>
          <p:nvSpPr>
            <p:cNvPr id="28" name="Freeform 29">
              <a:extLst>
                <a:ext uri="{FF2B5EF4-FFF2-40B4-BE49-F238E27FC236}">
                  <a16:creationId xmlns:a16="http://schemas.microsoft.com/office/drawing/2014/main" id="{074693B3-19F7-49A3-9051-5BB029B3A1AA}"/>
                </a:ext>
              </a:extLst>
            </p:cNvPr>
            <p:cNvSpPr>
              <a:spLocks/>
            </p:cNvSpPr>
            <p:nvPr/>
          </p:nvSpPr>
          <p:spPr bwMode="auto">
            <a:xfrm>
              <a:off x="2653" y="3091"/>
              <a:ext cx="850" cy="273"/>
            </a:xfrm>
            <a:custGeom>
              <a:avLst/>
              <a:gdLst>
                <a:gd name="T0" fmla="*/ 0 w 2648"/>
                <a:gd name="T1" fmla="*/ 96 h 854"/>
                <a:gd name="T2" fmla="*/ 96 w 2648"/>
                <a:gd name="T3" fmla="*/ 0 h 854"/>
                <a:gd name="T4" fmla="*/ 2552 w 2648"/>
                <a:gd name="T5" fmla="*/ 0 h 854"/>
                <a:gd name="T6" fmla="*/ 2648 w 2648"/>
                <a:gd name="T7" fmla="*/ 96 h 854"/>
                <a:gd name="T8" fmla="*/ 2648 w 2648"/>
                <a:gd name="T9" fmla="*/ 758 h 854"/>
                <a:gd name="T10" fmla="*/ 2648 w 2648"/>
                <a:gd name="T11" fmla="*/ 758 h 854"/>
                <a:gd name="T12" fmla="*/ 2552 w 2648"/>
                <a:gd name="T13" fmla="*/ 854 h 854"/>
                <a:gd name="T14" fmla="*/ 96 w 2648"/>
                <a:gd name="T15" fmla="*/ 854 h 854"/>
                <a:gd name="T16" fmla="*/ 0 w 2648"/>
                <a:gd name="T17" fmla="*/ 758 h 854"/>
                <a:gd name="T18" fmla="*/ 0 w 2648"/>
                <a:gd name="T19" fmla="*/ 96 h 854"/>
                <a:gd name="T20" fmla="*/ 0 w 2648"/>
                <a:gd name="T21" fmla="*/ 9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854">
                  <a:moveTo>
                    <a:pt x="0" y="96"/>
                  </a:moveTo>
                  <a:cubicBezTo>
                    <a:pt x="0" y="43"/>
                    <a:pt x="42" y="0"/>
                    <a:pt x="96" y="0"/>
                  </a:cubicBezTo>
                  <a:lnTo>
                    <a:pt x="2552" y="0"/>
                  </a:lnTo>
                  <a:cubicBezTo>
                    <a:pt x="2605" y="0"/>
                    <a:pt x="2648" y="43"/>
                    <a:pt x="2648" y="96"/>
                  </a:cubicBezTo>
                  <a:lnTo>
                    <a:pt x="2648" y="758"/>
                  </a:lnTo>
                  <a:cubicBezTo>
                    <a:pt x="2648" y="758"/>
                    <a:pt x="2648" y="758"/>
                    <a:pt x="2648" y="758"/>
                  </a:cubicBezTo>
                  <a:cubicBezTo>
                    <a:pt x="2648" y="811"/>
                    <a:pt x="2605" y="854"/>
                    <a:pt x="2552" y="854"/>
                  </a:cubicBezTo>
                  <a:lnTo>
                    <a:pt x="96" y="854"/>
                  </a:lnTo>
                  <a:cubicBezTo>
                    <a:pt x="42" y="854"/>
                    <a:pt x="0" y="811"/>
                    <a:pt x="0" y="758"/>
                  </a:cubicBezTo>
                  <a:lnTo>
                    <a:pt x="0" y="96"/>
                  </a:lnTo>
                  <a:cubicBezTo>
                    <a:pt x="0" y="96"/>
                    <a:pt x="0" y="96"/>
                    <a:pt x="0" y="96"/>
                  </a:cubicBezTo>
                  <a:close/>
                </a:path>
              </a:pathLst>
            </a:custGeom>
            <a:solidFill>
              <a:srgbClr val="C1E4F7"/>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29" name="Freeform 30">
              <a:extLst>
                <a:ext uri="{FF2B5EF4-FFF2-40B4-BE49-F238E27FC236}">
                  <a16:creationId xmlns:a16="http://schemas.microsoft.com/office/drawing/2014/main" id="{D6CC126E-77C5-4A49-9EF7-096CD0604FC9}"/>
                </a:ext>
              </a:extLst>
            </p:cNvPr>
            <p:cNvSpPr>
              <a:spLocks/>
            </p:cNvSpPr>
            <p:nvPr/>
          </p:nvSpPr>
          <p:spPr bwMode="auto">
            <a:xfrm>
              <a:off x="2653" y="3091"/>
              <a:ext cx="850" cy="273"/>
            </a:xfrm>
            <a:custGeom>
              <a:avLst/>
              <a:gdLst>
                <a:gd name="T0" fmla="*/ 0 w 2648"/>
                <a:gd name="T1" fmla="*/ 96 h 854"/>
                <a:gd name="T2" fmla="*/ 96 w 2648"/>
                <a:gd name="T3" fmla="*/ 0 h 854"/>
                <a:gd name="T4" fmla="*/ 2552 w 2648"/>
                <a:gd name="T5" fmla="*/ 0 h 854"/>
                <a:gd name="T6" fmla="*/ 2648 w 2648"/>
                <a:gd name="T7" fmla="*/ 96 h 854"/>
                <a:gd name="T8" fmla="*/ 2648 w 2648"/>
                <a:gd name="T9" fmla="*/ 758 h 854"/>
                <a:gd name="T10" fmla="*/ 2648 w 2648"/>
                <a:gd name="T11" fmla="*/ 758 h 854"/>
                <a:gd name="T12" fmla="*/ 2552 w 2648"/>
                <a:gd name="T13" fmla="*/ 854 h 854"/>
                <a:gd name="T14" fmla="*/ 96 w 2648"/>
                <a:gd name="T15" fmla="*/ 854 h 854"/>
                <a:gd name="T16" fmla="*/ 0 w 2648"/>
                <a:gd name="T17" fmla="*/ 758 h 854"/>
                <a:gd name="T18" fmla="*/ 0 w 2648"/>
                <a:gd name="T19" fmla="*/ 96 h 854"/>
                <a:gd name="T20" fmla="*/ 0 w 2648"/>
                <a:gd name="T21" fmla="*/ 9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8" h="854">
                  <a:moveTo>
                    <a:pt x="0" y="96"/>
                  </a:moveTo>
                  <a:cubicBezTo>
                    <a:pt x="0" y="43"/>
                    <a:pt x="42" y="0"/>
                    <a:pt x="96" y="0"/>
                  </a:cubicBezTo>
                  <a:lnTo>
                    <a:pt x="2552" y="0"/>
                  </a:lnTo>
                  <a:cubicBezTo>
                    <a:pt x="2605" y="0"/>
                    <a:pt x="2648" y="43"/>
                    <a:pt x="2648" y="96"/>
                  </a:cubicBezTo>
                  <a:lnTo>
                    <a:pt x="2648" y="758"/>
                  </a:lnTo>
                  <a:cubicBezTo>
                    <a:pt x="2648" y="758"/>
                    <a:pt x="2648" y="758"/>
                    <a:pt x="2648" y="758"/>
                  </a:cubicBezTo>
                  <a:cubicBezTo>
                    <a:pt x="2648" y="811"/>
                    <a:pt x="2605" y="854"/>
                    <a:pt x="2552" y="854"/>
                  </a:cubicBezTo>
                  <a:lnTo>
                    <a:pt x="96" y="854"/>
                  </a:lnTo>
                  <a:cubicBezTo>
                    <a:pt x="42" y="854"/>
                    <a:pt x="0" y="811"/>
                    <a:pt x="0" y="758"/>
                  </a:cubicBezTo>
                  <a:lnTo>
                    <a:pt x="0" y="96"/>
                  </a:lnTo>
                  <a:cubicBezTo>
                    <a:pt x="0" y="96"/>
                    <a:pt x="0" y="96"/>
                    <a:pt x="0" y="96"/>
                  </a:cubicBezTo>
                  <a:close/>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30" name="Rectangle 31">
              <a:extLst>
                <a:ext uri="{FF2B5EF4-FFF2-40B4-BE49-F238E27FC236}">
                  <a16:creationId xmlns:a16="http://schemas.microsoft.com/office/drawing/2014/main" id="{95CEE2AA-DB3C-4F73-A1F0-46CADDBA71B3}"/>
                </a:ext>
              </a:extLst>
            </p:cNvPr>
            <p:cNvSpPr>
              <a:spLocks noChangeArrowheads="1"/>
            </p:cNvSpPr>
            <p:nvPr/>
          </p:nvSpPr>
          <p:spPr bwMode="auto">
            <a:xfrm>
              <a:off x="2671" y="3094"/>
              <a:ext cx="7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Área de Canales</a:t>
              </a:r>
              <a:endParaRPr lang="es-CO" altLang="es-CO" sz="1350"/>
            </a:p>
          </p:txBody>
        </p:sp>
        <p:sp>
          <p:nvSpPr>
            <p:cNvPr id="31" name="Freeform 32">
              <a:extLst>
                <a:ext uri="{FF2B5EF4-FFF2-40B4-BE49-F238E27FC236}">
                  <a16:creationId xmlns:a16="http://schemas.microsoft.com/office/drawing/2014/main" id="{1E807B1E-F659-4A14-8E64-00B3BD8B9E95}"/>
                </a:ext>
              </a:extLst>
            </p:cNvPr>
            <p:cNvSpPr>
              <a:spLocks/>
            </p:cNvSpPr>
            <p:nvPr/>
          </p:nvSpPr>
          <p:spPr bwMode="auto">
            <a:xfrm>
              <a:off x="3647" y="3089"/>
              <a:ext cx="849" cy="273"/>
            </a:xfrm>
            <a:custGeom>
              <a:avLst/>
              <a:gdLst>
                <a:gd name="T0" fmla="*/ 0 w 2647"/>
                <a:gd name="T1" fmla="*/ 96 h 854"/>
                <a:gd name="T2" fmla="*/ 96 w 2647"/>
                <a:gd name="T3" fmla="*/ 0 h 854"/>
                <a:gd name="T4" fmla="*/ 2551 w 2647"/>
                <a:gd name="T5" fmla="*/ 0 h 854"/>
                <a:gd name="T6" fmla="*/ 2647 w 2647"/>
                <a:gd name="T7" fmla="*/ 96 h 854"/>
                <a:gd name="T8" fmla="*/ 2647 w 2647"/>
                <a:gd name="T9" fmla="*/ 758 h 854"/>
                <a:gd name="T10" fmla="*/ 2647 w 2647"/>
                <a:gd name="T11" fmla="*/ 758 h 854"/>
                <a:gd name="T12" fmla="*/ 2551 w 2647"/>
                <a:gd name="T13" fmla="*/ 854 h 854"/>
                <a:gd name="T14" fmla="*/ 96 w 2647"/>
                <a:gd name="T15" fmla="*/ 854 h 854"/>
                <a:gd name="T16" fmla="*/ 0 w 2647"/>
                <a:gd name="T17" fmla="*/ 758 h 854"/>
                <a:gd name="T18" fmla="*/ 0 w 2647"/>
                <a:gd name="T19" fmla="*/ 96 h 854"/>
                <a:gd name="T20" fmla="*/ 0 w 2647"/>
                <a:gd name="T21" fmla="*/ 9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7" h="854">
                  <a:moveTo>
                    <a:pt x="0" y="96"/>
                  </a:moveTo>
                  <a:cubicBezTo>
                    <a:pt x="0" y="43"/>
                    <a:pt x="42" y="0"/>
                    <a:pt x="96" y="0"/>
                  </a:cubicBezTo>
                  <a:lnTo>
                    <a:pt x="2551" y="0"/>
                  </a:lnTo>
                  <a:cubicBezTo>
                    <a:pt x="2604" y="0"/>
                    <a:pt x="2647" y="43"/>
                    <a:pt x="2647" y="96"/>
                  </a:cubicBezTo>
                  <a:lnTo>
                    <a:pt x="2647" y="758"/>
                  </a:lnTo>
                  <a:cubicBezTo>
                    <a:pt x="2647" y="758"/>
                    <a:pt x="2647" y="758"/>
                    <a:pt x="2647" y="758"/>
                  </a:cubicBezTo>
                  <a:cubicBezTo>
                    <a:pt x="2647" y="812"/>
                    <a:pt x="2604" y="854"/>
                    <a:pt x="2551" y="854"/>
                  </a:cubicBezTo>
                  <a:lnTo>
                    <a:pt x="96" y="854"/>
                  </a:lnTo>
                  <a:cubicBezTo>
                    <a:pt x="42" y="854"/>
                    <a:pt x="0" y="812"/>
                    <a:pt x="0" y="758"/>
                  </a:cubicBezTo>
                  <a:lnTo>
                    <a:pt x="0" y="96"/>
                  </a:lnTo>
                  <a:cubicBezTo>
                    <a:pt x="0" y="96"/>
                    <a:pt x="0" y="96"/>
                    <a:pt x="0" y="96"/>
                  </a:cubicBezTo>
                  <a:close/>
                </a:path>
              </a:pathLst>
            </a:custGeom>
            <a:solidFill>
              <a:srgbClr val="D1BCD2"/>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32" name="Freeform 33">
              <a:extLst>
                <a:ext uri="{FF2B5EF4-FFF2-40B4-BE49-F238E27FC236}">
                  <a16:creationId xmlns:a16="http://schemas.microsoft.com/office/drawing/2014/main" id="{214C4B33-979F-4F3A-A1F3-FB2EF5EA62D8}"/>
                </a:ext>
              </a:extLst>
            </p:cNvPr>
            <p:cNvSpPr>
              <a:spLocks/>
            </p:cNvSpPr>
            <p:nvPr/>
          </p:nvSpPr>
          <p:spPr bwMode="auto">
            <a:xfrm>
              <a:off x="3647" y="3089"/>
              <a:ext cx="849" cy="273"/>
            </a:xfrm>
            <a:custGeom>
              <a:avLst/>
              <a:gdLst>
                <a:gd name="T0" fmla="*/ 0 w 2647"/>
                <a:gd name="T1" fmla="*/ 96 h 854"/>
                <a:gd name="T2" fmla="*/ 96 w 2647"/>
                <a:gd name="T3" fmla="*/ 0 h 854"/>
                <a:gd name="T4" fmla="*/ 2551 w 2647"/>
                <a:gd name="T5" fmla="*/ 0 h 854"/>
                <a:gd name="T6" fmla="*/ 2647 w 2647"/>
                <a:gd name="T7" fmla="*/ 96 h 854"/>
                <a:gd name="T8" fmla="*/ 2647 w 2647"/>
                <a:gd name="T9" fmla="*/ 758 h 854"/>
                <a:gd name="T10" fmla="*/ 2647 w 2647"/>
                <a:gd name="T11" fmla="*/ 758 h 854"/>
                <a:gd name="T12" fmla="*/ 2551 w 2647"/>
                <a:gd name="T13" fmla="*/ 854 h 854"/>
                <a:gd name="T14" fmla="*/ 96 w 2647"/>
                <a:gd name="T15" fmla="*/ 854 h 854"/>
                <a:gd name="T16" fmla="*/ 0 w 2647"/>
                <a:gd name="T17" fmla="*/ 758 h 854"/>
                <a:gd name="T18" fmla="*/ 0 w 2647"/>
                <a:gd name="T19" fmla="*/ 96 h 854"/>
                <a:gd name="T20" fmla="*/ 0 w 2647"/>
                <a:gd name="T21" fmla="*/ 9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7" h="854">
                  <a:moveTo>
                    <a:pt x="0" y="96"/>
                  </a:moveTo>
                  <a:cubicBezTo>
                    <a:pt x="0" y="43"/>
                    <a:pt x="42" y="0"/>
                    <a:pt x="96" y="0"/>
                  </a:cubicBezTo>
                  <a:lnTo>
                    <a:pt x="2551" y="0"/>
                  </a:lnTo>
                  <a:cubicBezTo>
                    <a:pt x="2604" y="0"/>
                    <a:pt x="2647" y="43"/>
                    <a:pt x="2647" y="96"/>
                  </a:cubicBezTo>
                  <a:lnTo>
                    <a:pt x="2647" y="758"/>
                  </a:lnTo>
                  <a:cubicBezTo>
                    <a:pt x="2647" y="758"/>
                    <a:pt x="2647" y="758"/>
                    <a:pt x="2647" y="758"/>
                  </a:cubicBezTo>
                  <a:cubicBezTo>
                    <a:pt x="2647" y="812"/>
                    <a:pt x="2604" y="854"/>
                    <a:pt x="2551" y="854"/>
                  </a:cubicBezTo>
                  <a:lnTo>
                    <a:pt x="96" y="854"/>
                  </a:lnTo>
                  <a:cubicBezTo>
                    <a:pt x="42" y="854"/>
                    <a:pt x="0" y="812"/>
                    <a:pt x="0" y="758"/>
                  </a:cubicBezTo>
                  <a:lnTo>
                    <a:pt x="0" y="96"/>
                  </a:lnTo>
                  <a:cubicBezTo>
                    <a:pt x="0" y="96"/>
                    <a:pt x="0" y="96"/>
                    <a:pt x="0" y="96"/>
                  </a:cubicBezTo>
                  <a:close/>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33" name="Rectangle 34">
              <a:extLst>
                <a:ext uri="{FF2B5EF4-FFF2-40B4-BE49-F238E27FC236}">
                  <a16:creationId xmlns:a16="http://schemas.microsoft.com/office/drawing/2014/main" id="{BE15E41B-BD28-4114-8351-D55059872A24}"/>
                </a:ext>
              </a:extLst>
            </p:cNvPr>
            <p:cNvSpPr>
              <a:spLocks noChangeArrowheads="1"/>
            </p:cNvSpPr>
            <p:nvPr/>
          </p:nvSpPr>
          <p:spPr bwMode="auto">
            <a:xfrm>
              <a:off x="3664" y="3091"/>
              <a:ext cx="36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Área de </a:t>
              </a:r>
              <a:endParaRPr lang="es-CO" altLang="es-CO" sz="1350"/>
            </a:p>
          </p:txBody>
        </p:sp>
        <p:sp>
          <p:nvSpPr>
            <p:cNvPr id="34" name="Rectangle 35">
              <a:extLst>
                <a:ext uri="{FF2B5EF4-FFF2-40B4-BE49-F238E27FC236}">
                  <a16:creationId xmlns:a16="http://schemas.microsoft.com/office/drawing/2014/main" id="{27EE80B9-F6F1-4A03-81B7-34D6F4B02EF3}"/>
                </a:ext>
              </a:extLst>
            </p:cNvPr>
            <p:cNvSpPr>
              <a:spLocks noChangeArrowheads="1"/>
            </p:cNvSpPr>
            <p:nvPr/>
          </p:nvSpPr>
          <p:spPr bwMode="auto">
            <a:xfrm>
              <a:off x="3664" y="3187"/>
              <a:ext cx="47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Integración</a:t>
              </a:r>
              <a:endParaRPr lang="es-CO" altLang="es-CO" sz="1350"/>
            </a:p>
          </p:txBody>
        </p:sp>
        <p:sp>
          <p:nvSpPr>
            <p:cNvPr id="35" name="Line 36">
              <a:extLst>
                <a:ext uri="{FF2B5EF4-FFF2-40B4-BE49-F238E27FC236}">
                  <a16:creationId xmlns:a16="http://schemas.microsoft.com/office/drawing/2014/main" id="{E875A33E-5BBD-4E0B-A77B-8BB2FE1734C7}"/>
                </a:ext>
              </a:extLst>
            </p:cNvPr>
            <p:cNvSpPr>
              <a:spLocks noChangeShapeType="1"/>
            </p:cNvSpPr>
            <p:nvPr/>
          </p:nvSpPr>
          <p:spPr bwMode="auto">
            <a:xfrm>
              <a:off x="2799" y="3570"/>
              <a:ext cx="947" cy="0"/>
            </a:xfrm>
            <a:prstGeom prst="line">
              <a:avLst/>
            </a:prstGeom>
            <a:noFill/>
            <a:ln w="396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36" name="Freeform 37">
              <a:extLst>
                <a:ext uri="{FF2B5EF4-FFF2-40B4-BE49-F238E27FC236}">
                  <a16:creationId xmlns:a16="http://schemas.microsoft.com/office/drawing/2014/main" id="{7BACB63A-1E28-47D3-B79D-0416F0D6834C}"/>
                </a:ext>
              </a:extLst>
            </p:cNvPr>
            <p:cNvSpPr>
              <a:spLocks/>
            </p:cNvSpPr>
            <p:nvPr/>
          </p:nvSpPr>
          <p:spPr bwMode="auto">
            <a:xfrm>
              <a:off x="3735" y="3528"/>
              <a:ext cx="84" cy="84"/>
            </a:xfrm>
            <a:custGeom>
              <a:avLst/>
              <a:gdLst>
                <a:gd name="T0" fmla="*/ 0 w 84"/>
                <a:gd name="T1" fmla="*/ 0 h 84"/>
                <a:gd name="T2" fmla="*/ 84 w 84"/>
                <a:gd name="T3" fmla="*/ 42 h 84"/>
                <a:gd name="T4" fmla="*/ 0 w 84"/>
                <a:gd name="T5" fmla="*/ 84 h 84"/>
                <a:gd name="T6" fmla="*/ 0 w 84"/>
                <a:gd name="T7" fmla="*/ 0 h 84"/>
              </a:gdLst>
              <a:ahLst/>
              <a:cxnLst>
                <a:cxn ang="0">
                  <a:pos x="T0" y="T1"/>
                </a:cxn>
                <a:cxn ang="0">
                  <a:pos x="T2" y="T3"/>
                </a:cxn>
                <a:cxn ang="0">
                  <a:pos x="T4" y="T5"/>
                </a:cxn>
                <a:cxn ang="0">
                  <a:pos x="T6" y="T7"/>
                </a:cxn>
              </a:cxnLst>
              <a:rect l="0" t="0" r="r" b="b"/>
              <a:pathLst>
                <a:path w="84" h="84">
                  <a:moveTo>
                    <a:pt x="0" y="0"/>
                  </a:moveTo>
                  <a:lnTo>
                    <a:pt x="84" y="42"/>
                  </a:lnTo>
                  <a:lnTo>
                    <a:pt x="0" y="8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37" name="Freeform 38">
              <a:extLst>
                <a:ext uri="{FF2B5EF4-FFF2-40B4-BE49-F238E27FC236}">
                  <a16:creationId xmlns:a16="http://schemas.microsoft.com/office/drawing/2014/main" id="{E8A09AED-492A-4047-A91B-C494F35C2A5D}"/>
                </a:ext>
              </a:extLst>
            </p:cNvPr>
            <p:cNvSpPr>
              <a:spLocks/>
            </p:cNvSpPr>
            <p:nvPr/>
          </p:nvSpPr>
          <p:spPr bwMode="auto">
            <a:xfrm>
              <a:off x="2911" y="3604"/>
              <a:ext cx="740" cy="106"/>
            </a:xfrm>
            <a:custGeom>
              <a:avLst/>
              <a:gdLst>
                <a:gd name="T0" fmla="*/ 5 w 2304"/>
                <a:gd name="T1" fmla="*/ 333 h 333"/>
                <a:gd name="T2" fmla="*/ 2299 w 2304"/>
                <a:gd name="T3" fmla="*/ 333 h 333"/>
                <a:gd name="T4" fmla="*/ 2304 w 2304"/>
                <a:gd name="T5" fmla="*/ 328 h 333"/>
                <a:gd name="T6" fmla="*/ 2304 w 2304"/>
                <a:gd name="T7" fmla="*/ 5 h 333"/>
                <a:gd name="T8" fmla="*/ 2299 w 2304"/>
                <a:gd name="T9" fmla="*/ 0 h 333"/>
                <a:gd name="T10" fmla="*/ 5 w 2304"/>
                <a:gd name="T11" fmla="*/ 0 h 333"/>
                <a:gd name="T12" fmla="*/ 0 w 2304"/>
                <a:gd name="T13" fmla="*/ 5 h 333"/>
                <a:gd name="T14" fmla="*/ 0 w 2304"/>
                <a:gd name="T15" fmla="*/ 328 h 333"/>
                <a:gd name="T16" fmla="*/ 5 w 2304"/>
                <a:gd name="T17"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4" h="333">
                  <a:moveTo>
                    <a:pt x="5" y="333"/>
                  </a:moveTo>
                  <a:lnTo>
                    <a:pt x="2299" y="333"/>
                  </a:lnTo>
                  <a:cubicBezTo>
                    <a:pt x="2302" y="333"/>
                    <a:pt x="2304" y="330"/>
                    <a:pt x="2304" y="328"/>
                  </a:cubicBezTo>
                  <a:lnTo>
                    <a:pt x="2304" y="5"/>
                  </a:lnTo>
                  <a:cubicBezTo>
                    <a:pt x="2304" y="2"/>
                    <a:pt x="2302" y="0"/>
                    <a:pt x="2299" y="0"/>
                  </a:cubicBezTo>
                  <a:lnTo>
                    <a:pt x="5" y="0"/>
                  </a:lnTo>
                  <a:cubicBezTo>
                    <a:pt x="2" y="0"/>
                    <a:pt x="0" y="2"/>
                    <a:pt x="0" y="5"/>
                  </a:cubicBezTo>
                  <a:lnTo>
                    <a:pt x="0" y="328"/>
                  </a:lnTo>
                  <a:cubicBezTo>
                    <a:pt x="0" y="330"/>
                    <a:pt x="2" y="333"/>
                    <a:pt x="5" y="333"/>
                  </a:cubicBezTo>
                  <a:close/>
                </a:path>
              </a:pathLst>
            </a:custGeom>
            <a:solidFill>
              <a:srgbClr val="FFFF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38" name="Freeform 39">
              <a:extLst>
                <a:ext uri="{FF2B5EF4-FFF2-40B4-BE49-F238E27FC236}">
                  <a16:creationId xmlns:a16="http://schemas.microsoft.com/office/drawing/2014/main" id="{7B511037-DA83-4142-8988-B5C31129FC0C}"/>
                </a:ext>
              </a:extLst>
            </p:cNvPr>
            <p:cNvSpPr>
              <a:spLocks/>
            </p:cNvSpPr>
            <p:nvPr/>
          </p:nvSpPr>
          <p:spPr bwMode="auto">
            <a:xfrm>
              <a:off x="2911" y="3604"/>
              <a:ext cx="740" cy="106"/>
            </a:xfrm>
            <a:custGeom>
              <a:avLst/>
              <a:gdLst>
                <a:gd name="T0" fmla="*/ 5 w 2304"/>
                <a:gd name="T1" fmla="*/ 333 h 333"/>
                <a:gd name="T2" fmla="*/ 2299 w 2304"/>
                <a:gd name="T3" fmla="*/ 333 h 333"/>
                <a:gd name="T4" fmla="*/ 2304 w 2304"/>
                <a:gd name="T5" fmla="*/ 328 h 333"/>
                <a:gd name="T6" fmla="*/ 2304 w 2304"/>
                <a:gd name="T7" fmla="*/ 5 h 333"/>
                <a:gd name="T8" fmla="*/ 2299 w 2304"/>
                <a:gd name="T9" fmla="*/ 0 h 333"/>
                <a:gd name="T10" fmla="*/ 5 w 2304"/>
                <a:gd name="T11" fmla="*/ 0 h 333"/>
                <a:gd name="T12" fmla="*/ 0 w 2304"/>
                <a:gd name="T13" fmla="*/ 5 h 333"/>
                <a:gd name="T14" fmla="*/ 0 w 2304"/>
                <a:gd name="T15" fmla="*/ 328 h 333"/>
                <a:gd name="T16" fmla="*/ 5 w 2304"/>
                <a:gd name="T17"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4" h="333">
                  <a:moveTo>
                    <a:pt x="5" y="333"/>
                  </a:moveTo>
                  <a:lnTo>
                    <a:pt x="2299" y="333"/>
                  </a:lnTo>
                  <a:cubicBezTo>
                    <a:pt x="2302" y="333"/>
                    <a:pt x="2304" y="330"/>
                    <a:pt x="2304" y="328"/>
                  </a:cubicBezTo>
                  <a:lnTo>
                    <a:pt x="2304" y="5"/>
                  </a:lnTo>
                  <a:cubicBezTo>
                    <a:pt x="2304" y="2"/>
                    <a:pt x="2302" y="0"/>
                    <a:pt x="2299" y="0"/>
                  </a:cubicBezTo>
                  <a:lnTo>
                    <a:pt x="5" y="0"/>
                  </a:lnTo>
                  <a:cubicBezTo>
                    <a:pt x="2" y="0"/>
                    <a:pt x="0" y="2"/>
                    <a:pt x="0" y="5"/>
                  </a:cubicBezTo>
                  <a:lnTo>
                    <a:pt x="0" y="328"/>
                  </a:lnTo>
                  <a:cubicBezTo>
                    <a:pt x="0" y="330"/>
                    <a:pt x="2" y="333"/>
                    <a:pt x="5" y="333"/>
                  </a:cubicBezTo>
                  <a:close/>
                </a:path>
              </a:pathLst>
            </a:custGeom>
            <a:noFill/>
            <a:ln w="1428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39" name="Rectangle 40">
              <a:extLst>
                <a:ext uri="{FF2B5EF4-FFF2-40B4-BE49-F238E27FC236}">
                  <a16:creationId xmlns:a16="http://schemas.microsoft.com/office/drawing/2014/main" id="{D18E2A97-75B7-4721-91AF-95FAAB98FC21}"/>
                </a:ext>
              </a:extLst>
            </p:cNvPr>
            <p:cNvSpPr>
              <a:spLocks noChangeArrowheads="1"/>
            </p:cNvSpPr>
            <p:nvPr/>
          </p:nvSpPr>
          <p:spPr bwMode="auto">
            <a:xfrm>
              <a:off x="2929" y="3611"/>
              <a:ext cx="60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750">
                  <a:solidFill>
                    <a:srgbClr val="000000"/>
                  </a:solidFill>
                </a:rPr>
                <a:t>Relación general</a:t>
              </a:r>
              <a:endParaRPr lang="es-CO" altLang="es-CO" sz="1350"/>
            </a:p>
          </p:txBody>
        </p:sp>
        <p:sp>
          <p:nvSpPr>
            <p:cNvPr id="40" name="Freeform 41">
              <a:extLst>
                <a:ext uri="{FF2B5EF4-FFF2-40B4-BE49-F238E27FC236}">
                  <a16:creationId xmlns:a16="http://schemas.microsoft.com/office/drawing/2014/main" id="{853BA464-EB40-4714-AF49-AB2E6A7157D8}"/>
                </a:ext>
              </a:extLst>
            </p:cNvPr>
            <p:cNvSpPr>
              <a:spLocks/>
            </p:cNvSpPr>
            <p:nvPr/>
          </p:nvSpPr>
          <p:spPr bwMode="auto">
            <a:xfrm>
              <a:off x="4050" y="3437"/>
              <a:ext cx="2202" cy="405"/>
            </a:xfrm>
            <a:custGeom>
              <a:avLst/>
              <a:gdLst>
                <a:gd name="T0" fmla="*/ 0 w 6864"/>
                <a:gd name="T1" fmla="*/ 96 h 1267"/>
                <a:gd name="T2" fmla="*/ 96 w 6864"/>
                <a:gd name="T3" fmla="*/ 0 h 1267"/>
                <a:gd name="T4" fmla="*/ 6768 w 6864"/>
                <a:gd name="T5" fmla="*/ 0 h 1267"/>
                <a:gd name="T6" fmla="*/ 6864 w 6864"/>
                <a:gd name="T7" fmla="*/ 96 h 1267"/>
                <a:gd name="T8" fmla="*/ 6864 w 6864"/>
                <a:gd name="T9" fmla="*/ 1171 h 1267"/>
                <a:gd name="T10" fmla="*/ 6768 w 6864"/>
                <a:gd name="T11" fmla="*/ 1267 h 1267"/>
                <a:gd name="T12" fmla="*/ 96 w 6864"/>
                <a:gd name="T13" fmla="*/ 1267 h 1267"/>
                <a:gd name="T14" fmla="*/ 96 w 6864"/>
                <a:gd name="T15" fmla="*/ 1267 h 1267"/>
                <a:gd name="T16" fmla="*/ 0 w 6864"/>
                <a:gd name="T17" fmla="*/ 1171 h 1267"/>
                <a:gd name="T18" fmla="*/ 0 w 6864"/>
                <a:gd name="T19" fmla="*/ 96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64" h="1267">
                  <a:moveTo>
                    <a:pt x="0" y="96"/>
                  </a:moveTo>
                  <a:cubicBezTo>
                    <a:pt x="0" y="43"/>
                    <a:pt x="43" y="0"/>
                    <a:pt x="96" y="0"/>
                  </a:cubicBezTo>
                  <a:lnTo>
                    <a:pt x="6768" y="0"/>
                  </a:lnTo>
                  <a:cubicBezTo>
                    <a:pt x="6820" y="0"/>
                    <a:pt x="6864" y="43"/>
                    <a:pt x="6864" y="96"/>
                  </a:cubicBezTo>
                  <a:lnTo>
                    <a:pt x="6864" y="1171"/>
                  </a:lnTo>
                  <a:cubicBezTo>
                    <a:pt x="6864" y="1225"/>
                    <a:pt x="6820" y="1267"/>
                    <a:pt x="6768" y="1267"/>
                  </a:cubicBezTo>
                  <a:lnTo>
                    <a:pt x="96" y="1267"/>
                  </a:lnTo>
                  <a:cubicBezTo>
                    <a:pt x="96" y="1267"/>
                    <a:pt x="96" y="1267"/>
                    <a:pt x="96" y="1267"/>
                  </a:cubicBezTo>
                  <a:cubicBezTo>
                    <a:pt x="43" y="1267"/>
                    <a:pt x="0" y="1225"/>
                    <a:pt x="0" y="1171"/>
                  </a:cubicBezTo>
                  <a:lnTo>
                    <a:pt x="0" y="96"/>
                  </a:lnTo>
                  <a:close/>
                </a:path>
              </a:pathLst>
            </a:custGeom>
            <a:solidFill>
              <a:srgbClr val="BDE3F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41" name="Freeform 42">
              <a:extLst>
                <a:ext uri="{FF2B5EF4-FFF2-40B4-BE49-F238E27FC236}">
                  <a16:creationId xmlns:a16="http://schemas.microsoft.com/office/drawing/2014/main" id="{1600618E-035B-4F83-BF54-3E0DDCB4EA80}"/>
                </a:ext>
              </a:extLst>
            </p:cNvPr>
            <p:cNvSpPr>
              <a:spLocks/>
            </p:cNvSpPr>
            <p:nvPr/>
          </p:nvSpPr>
          <p:spPr bwMode="auto">
            <a:xfrm>
              <a:off x="4050" y="3437"/>
              <a:ext cx="2202" cy="405"/>
            </a:xfrm>
            <a:custGeom>
              <a:avLst/>
              <a:gdLst>
                <a:gd name="T0" fmla="*/ 0 w 6864"/>
                <a:gd name="T1" fmla="*/ 96 h 1267"/>
                <a:gd name="T2" fmla="*/ 96 w 6864"/>
                <a:gd name="T3" fmla="*/ 0 h 1267"/>
                <a:gd name="T4" fmla="*/ 6768 w 6864"/>
                <a:gd name="T5" fmla="*/ 0 h 1267"/>
                <a:gd name="T6" fmla="*/ 6864 w 6864"/>
                <a:gd name="T7" fmla="*/ 96 h 1267"/>
                <a:gd name="T8" fmla="*/ 6864 w 6864"/>
                <a:gd name="T9" fmla="*/ 1171 h 1267"/>
                <a:gd name="T10" fmla="*/ 6768 w 6864"/>
                <a:gd name="T11" fmla="*/ 1267 h 1267"/>
                <a:gd name="T12" fmla="*/ 96 w 6864"/>
                <a:gd name="T13" fmla="*/ 1267 h 1267"/>
                <a:gd name="T14" fmla="*/ 96 w 6864"/>
                <a:gd name="T15" fmla="*/ 1267 h 1267"/>
                <a:gd name="T16" fmla="*/ 0 w 6864"/>
                <a:gd name="T17" fmla="*/ 1171 h 1267"/>
                <a:gd name="T18" fmla="*/ 0 w 6864"/>
                <a:gd name="T19" fmla="*/ 96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64" h="1267">
                  <a:moveTo>
                    <a:pt x="0" y="96"/>
                  </a:moveTo>
                  <a:cubicBezTo>
                    <a:pt x="0" y="43"/>
                    <a:pt x="43" y="0"/>
                    <a:pt x="96" y="0"/>
                  </a:cubicBezTo>
                  <a:lnTo>
                    <a:pt x="6768" y="0"/>
                  </a:lnTo>
                  <a:cubicBezTo>
                    <a:pt x="6820" y="0"/>
                    <a:pt x="6864" y="43"/>
                    <a:pt x="6864" y="96"/>
                  </a:cubicBezTo>
                  <a:lnTo>
                    <a:pt x="6864" y="1171"/>
                  </a:lnTo>
                  <a:cubicBezTo>
                    <a:pt x="6864" y="1225"/>
                    <a:pt x="6820" y="1267"/>
                    <a:pt x="6768" y="1267"/>
                  </a:cubicBezTo>
                  <a:lnTo>
                    <a:pt x="96" y="1267"/>
                  </a:lnTo>
                  <a:cubicBezTo>
                    <a:pt x="96" y="1267"/>
                    <a:pt x="96" y="1267"/>
                    <a:pt x="96" y="1267"/>
                  </a:cubicBezTo>
                  <a:cubicBezTo>
                    <a:pt x="43" y="1267"/>
                    <a:pt x="0" y="1225"/>
                    <a:pt x="0" y="1171"/>
                  </a:cubicBezTo>
                  <a:lnTo>
                    <a:pt x="0" y="96"/>
                  </a:lnTo>
                  <a:close/>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42" name="Rectangle 43">
              <a:extLst>
                <a:ext uri="{FF2B5EF4-FFF2-40B4-BE49-F238E27FC236}">
                  <a16:creationId xmlns:a16="http://schemas.microsoft.com/office/drawing/2014/main" id="{6162E339-C57B-4BD8-8FE5-DFB1FB4771F4}"/>
                </a:ext>
              </a:extLst>
            </p:cNvPr>
            <p:cNvSpPr>
              <a:spLocks noChangeArrowheads="1"/>
            </p:cNvSpPr>
            <p:nvPr/>
          </p:nvSpPr>
          <p:spPr bwMode="auto">
            <a:xfrm>
              <a:off x="4068" y="3440"/>
              <a:ext cx="67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Área Funcional </a:t>
              </a:r>
              <a:endParaRPr lang="es-CO" altLang="es-CO" sz="1350"/>
            </a:p>
          </p:txBody>
        </p:sp>
        <p:sp>
          <p:nvSpPr>
            <p:cNvPr id="43" name="Freeform 44">
              <a:extLst>
                <a:ext uri="{FF2B5EF4-FFF2-40B4-BE49-F238E27FC236}">
                  <a16:creationId xmlns:a16="http://schemas.microsoft.com/office/drawing/2014/main" id="{C9828A87-7E36-45FB-A2DC-822F60754983}"/>
                </a:ext>
              </a:extLst>
            </p:cNvPr>
            <p:cNvSpPr>
              <a:spLocks/>
            </p:cNvSpPr>
            <p:nvPr/>
          </p:nvSpPr>
          <p:spPr bwMode="auto">
            <a:xfrm>
              <a:off x="4082" y="3573"/>
              <a:ext cx="662" cy="224"/>
            </a:xfrm>
            <a:custGeom>
              <a:avLst/>
              <a:gdLst>
                <a:gd name="T0" fmla="*/ 0 w 2064"/>
                <a:gd name="T1" fmla="*/ 96 h 703"/>
                <a:gd name="T2" fmla="*/ 96 w 2064"/>
                <a:gd name="T3" fmla="*/ 0 h 703"/>
                <a:gd name="T4" fmla="*/ 1968 w 2064"/>
                <a:gd name="T5" fmla="*/ 0 h 703"/>
                <a:gd name="T6" fmla="*/ 2064 w 2064"/>
                <a:gd name="T7" fmla="*/ 96 h 703"/>
                <a:gd name="T8" fmla="*/ 2064 w 2064"/>
                <a:gd name="T9" fmla="*/ 607 h 703"/>
                <a:gd name="T10" fmla="*/ 1968 w 2064"/>
                <a:gd name="T11" fmla="*/ 703 h 703"/>
                <a:gd name="T12" fmla="*/ 96 w 2064"/>
                <a:gd name="T13" fmla="*/ 703 h 703"/>
                <a:gd name="T14" fmla="*/ 0 w 2064"/>
                <a:gd name="T15" fmla="*/ 607 h 703"/>
                <a:gd name="T16" fmla="*/ 0 w 2064"/>
                <a:gd name="T17" fmla="*/ 96 h 703"/>
                <a:gd name="T18" fmla="*/ 0 w 2064"/>
                <a:gd name="T19" fmla="*/ 9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4" h="703">
                  <a:moveTo>
                    <a:pt x="0" y="96"/>
                  </a:moveTo>
                  <a:cubicBezTo>
                    <a:pt x="0" y="43"/>
                    <a:pt x="43" y="0"/>
                    <a:pt x="96" y="0"/>
                  </a:cubicBezTo>
                  <a:lnTo>
                    <a:pt x="1968" y="0"/>
                  </a:lnTo>
                  <a:cubicBezTo>
                    <a:pt x="2020" y="0"/>
                    <a:pt x="2064" y="43"/>
                    <a:pt x="2064" y="96"/>
                  </a:cubicBezTo>
                  <a:lnTo>
                    <a:pt x="2064" y="607"/>
                  </a:lnTo>
                  <a:cubicBezTo>
                    <a:pt x="2064" y="660"/>
                    <a:pt x="2020" y="703"/>
                    <a:pt x="1968" y="703"/>
                  </a:cubicBezTo>
                  <a:lnTo>
                    <a:pt x="96" y="703"/>
                  </a:lnTo>
                  <a:cubicBezTo>
                    <a:pt x="43" y="703"/>
                    <a:pt x="0" y="660"/>
                    <a:pt x="0" y="607"/>
                  </a:cubicBezTo>
                  <a:lnTo>
                    <a:pt x="0" y="96"/>
                  </a:lnTo>
                  <a:cubicBezTo>
                    <a:pt x="0" y="96"/>
                    <a:pt x="0" y="96"/>
                    <a:pt x="0" y="96"/>
                  </a:cubicBezTo>
                  <a:close/>
                </a:path>
              </a:pathLst>
            </a:custGeom>
            <a:solidFill>
              <a:srgbClr val="FFBBB1"/>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44" name="Rectangle 45">
              <a:extLst>
                <a:ext uri="{FF2B5EF4-FFF2-40B4-BE49-F238E27FC236}">
                  <a16:creationId xmlns:a16="http://schemas.microsoft.com/office/drawing/2014/main" id="{23D79E47-1CA8-4DFB-A446-F1E2DF3E38C5}"/>
                </a:ext>
              </a:extLst>
            </p:cNvPr>
            <p:cNvSpPr>
              <a:spLocks noChangeArrowheads="1"/>
            </p:cNvSpPr>
            <p:nvPr/>
          </p:nvSpPr>
          <p:spPr bwMode="auto">
            <a:xfrm>
              <a:off x="4100" y="3575"/>
              <a:ext cx="32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Bloque </a:t>
              </a:r>
              <a:endParaRPr lang="es-CO" altLang="es-CO" sz="1350"/>
            </a:p>
          </p:txBody>
        </p:sp>
        <p:sp>
          <p:nvSpPr>
            <p:cNvPr id="45" name="Rectangle 46">
              <a:extLst>
                <a:ext uri="{FF2B5EF4-FFF2-40B4-BE49-F238E27FC236}">
                  <a16:creationId xmlns:a16="http://schemas.microsoft.com/office/drawing/2014/main" id="{FBD09894-A137-472D-BB68-BD76AC1B12D4}"/>
                </a:ext>
              </a:extLst>
            </p:cNvPr>
            <p:cNvSpPr>
              <a:spLocks noChangeArrowheads="1"/>
            </p:cNvSpPr>
            <p:nvPr/>
          </p:nvSpPr>
          <p:spPr bwMode="auto">
            <a:xfrm>
              <a:off x="4100" y="3670"/>
              <a:ext cx="48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Estratégico</a:t>
              </a:r>
              <a:endParaRPr lang="es-CO" altLang="es-CO" sz="1350"/>
            </a:p>
          </p:txBody>
        </p:sp>
        <p:sp>
          <p:nvSpPr>
            <p:cNvPr id="46" name="Freeform 47">
              <a:extLst>
                <a:ext uri="{FF2B5EF4-FFF2-40B4-BE49-F238E27FC236}">
                  <a16:creationId xmlns:a16="http://schemas.microsoft.com/office/drawing/2014/main" id="{7E6FCE85-9484-4F98-8E19-98EB4F9DD82E}"/>
                </a:ext>
              </a:extLst>
            </p:cNvPr>
            <p:cNvSpPr>
              <a:spLocks/>
            </p:cNvSpPr>
            <p:nvPr/>
          </p:nvSpPr>
          <p:spPr bwMode="auto">
            <a:xfrm>
              <a:off x="5559" y="3573"/>
              <a:ext cx="662" cy="224"/>
            </a:xfrm>
            <a:custGeom>
              <a:avLst/>
              <a:gdLst>
                <a:gd name="T0" fmla="*/ 0 w 2064"/>
                <a:gd name="T1" fmla="*/ 96 h 703"/>
                <a:gd name="T2" fmla="*/ 96 w 2064"/>
                <a:gd name="T3" fmla="*/ 0 h 703"/>
                <a:gd name="T4" fmla="*/ 1968 w 2064"/>
                <a:gd name="T5" fmla="*/ 0 h 703"/>
                <a:gd name="T6" fmla="*/ 2064 w 2064"/>
                <a:gd name="T7" fmla="*/ 96 h 703"/>
                <a:gd name="T8" fmla="*/ 2064 w 2064"/>
                <a:gd name="T9" fmla="*/ 607 h 703"/>
                <a:gd name="T10" fmla="*/ 1968 w 2064"/>
                <a:gd name="T11" fmla="*/ 703 h 703"/>
                <a:gd name="T12" fmla="*/ 96 w 2064"/>
                <a:gd name="T13" fmla="*/ 703 h 703"/>
                <a:gd name="T14" fmla="*/ 0 w 2064"/>
                <a:gd name="T15" fmla="*/ 607 h 703"/>
                <a:gd name="T16" fmla="*/ 0 w 2064"/>
                <a:gd name="T17" fmla="*/ 96 h 703"/>
                <a:gd name="T18" fmla="*/ 0 w 2064"/>
                <a:gd name="T19" fmla="*/ 9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4" h="703">
                  <a:moveTo>
                    <a:pt x="0" y="96"/>
                  </a:moveTo>
                  <a:cubicBezTo>
                    <a:pt x="0" y="43"/>
                    <a:pt x="44" y="0"/>
                    <a:pt x="96" y="0"/>
                  </a:cubicBezTo>
                  <a:lnTo>
                    <a:pt x="1968" y="0"/>
                  </a:lnTo>
                  <a:cubicBezTo>
                    <a:pt x="2021" y="0"/>
                    <a:pt x="2064" y="43"/>
                    <a:pt x="2064" y="96"/>
                  </a:cubicBezTo>
                  <a:lnTo>
                    <a:pt x="2064" y="607"/>
                  </a:lnTo>
                  <a:cubicBezTo>
                    <a:pt x="2064" y="660"/>
                    <a:pt x="2021" y="703"/>
                    <a:pt x="1968" y="703"/>
                  </a:cubicBezTo>
                  <a:lnTo>
                    <a:pt x="96" y="703"/>
                  </a:lnTo>
                  <a:cubicBezTo>
                    <a:pt x="44" y="703"/>
                    <a:pt x="0" y="660"/>
                    <a:pt x="0" y="607"/>
                  </a:cubicBezTo>
                  <a:lnTo>
                    <a:pt x="0" y="96"/>
                  </a:lnTo>
                  <a:cubicBezTo>
                    <a:pt x="0" y="96"/>
                    <a:pt x="0" y="96"/>
                    <a:pt x="0" y="96"/>
                  </a:cubicBezTo>
                  <a:close/>
                </a:path>
              </a:pathLst>
            </a:custGeom>
            <a:solidFill>
              <a:srgbClr val="C7E8A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47" name="Rectangle 48">
              <a:extLst>
                <a:ext uri="{FF2B5EF4-FFF2-40B4-BE49-F238E27FC236}">
                  <a16:creationId xmlns:a16="http://schemas.microsoft.com/office/drawing/2014/main" id="{C3953FA8-9306-4F01-ADF4-16ACB89376CE}"/>
                </a:ext>
              </a:extLst>
            </p:cNvPr>
            <p:cNvSpPr>
              <a:spLocks noChangeArrowheads="1"/>
            </p:cNvSpPr>
            <p:nvPr/>
          </p:nvSpPr>
          <p:spPr bwMode="auto">
            <a:xfrm>
              <a:off x="5577" y="3575"/>
              <a:ext cx="32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Bloque </a:t>
              </a:r>
              <a:endParaRPr lang="es-CO" altLang="es-CO" sz="1350"/>
            </a:p>
          </p:txBody>
        </p:sp>
        <p:sp>
          <p:nvSpPr>
            <p:cNvPr id="48" name="Rectangle 49">
              <a:extLst>
                <a:ext uri="{FF2B5EF4-FFF2-40B4-BE49-F238E27FC236}">
                  <a16:creationId xmlns:a16="http://schemas.microsoft.com/office/drawing/2014/main" id="{40F9C3DD-032D-47DC-91F2-D04C4880F875}"/>
                </a:ext>
              </a:extLst>
            </p:cNvPr>
            <p:cNvSpPr>
              <a:spLocks noChangeArrowheads="1"/>
            </p:cNvSpPr>
            <p:nvPr/>
          </p:nvSpPr>
          <p:spPr bwMode="auto">
            <a:xfrm>
              <a:off x="5577" y="3670"/>
              <a:ext cx="50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Transversal</a:t>
              </a:r>
              <a:endParaRPr lang="es-CO" altLang="es-CO" sz="1350"/>
            </a:p>
          </p:txBody>
        </p:sp>
        <p:sp>
          <p:nvSpPr>
            <p:cNvPr id="49" name="Freeform 50">
              <a:extLst>
                <a:ext uri="{FF2B5EF4-FFF2-40B4-BE49-F238E27FC236}">
                  <a16:creationId xmlns:a16="http://schemas.microsoft.com/office/drawing/2014/main" id="{47482E7A-08E7-42EC-A0C5-BA23C7DF9747}"/>
                </a:ext>
              </a:extLst>
            </p:cNvPr>
            <p:cNvSpPr>
              <a:spLocks/>
            </p:cNvSpPr>
            <p:nvPr/>
          </p:nvSpPr>
          <p:spPr bwMode="auto">
            <a:xfrm>
              <a:off x="4821" y="3573"/>
              <a:ext cx="663" cy="224"/>
            </a:xfrm>
            <a:custGeom>
              <a:avLst/>
              <a:gdLst>
                <a:gd name="T0" fmla="*/ 0 w 2064"/>
                <a:gd name="T1" fmla="*/ 96 h 703"/>
                <a:gd name="T2" fmla="*/ 96 w 2064"/>
                <a:gd name="T3" fmla="*/ 0 h 703"/>
                <a:gd name="T4" fmla="*/ 1968 w 2064"/>
                <a:gd name="T5" fmla="*/ 0 h 703"/>
                <a:gd name="T6" fmla="*/ 2064 w 2064"/>
                <a:gd name="T7" fmla="*/ 96 h 703"/>
                <a:gd name="T8" fmla="*/ 2064 w 2064"/>
                <a:gd name="T9" fmla="*/ 607 h 703"/>
                <a:gd name="T10" fmla="*/ 1968 w 2064"/>
                <a:gd name="T11" fmla="*/ 703 h 703"/>
                <a:gd name="T12" fmla="*/ 96 w 2064"/>
                <a:gd name="T13" fmla="*/ 703 h 703"/>
                <a:gd name="T14" fmla="*/ 0 w 2064"/>
                <a:gd name="T15" fmla="*/ 607 h 703"/>
                <a:gd name="T16" fmla="*/ 0 w 2064"/>
                <a:gd name="T17" fmla="*/ 96 h 703"/>
                <a:gd name="T18" fmla="*/ 0 w 2064"/>
                <a:gd name="T19" fmla="*/ 9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4" h="703">
                  <a:moveTo>
                    <a:pt x="0" y="96"/>
                  </a:moveTo>
                  <a:cubicBezTo>
                    <a:pt x="0" y="43"/>
                    <a:pt x="43" y="0"/>
                    <a:pt x="96" y="0"/>
                  </a:cubicBezTo>
                  <a:lnTo>
                    <a:pt x="1968" y="0"/>
                  </a:lnTo>
                  <a:cubicBezTo>
                    <a:pt x="2020" y="0"/>
                    <a:pt x="2064" y="43"/>
                    <a:pt x="2064" y="96"/>
                  </a:cubicBezTo>
                  <a:lnTo>
                    <a:pt x="2064" y="607"/>
                  </a:lnTo>
                  <a:cubicBezTo>
                    <a:pt x="2064" y="660"/>
                    <a:pt x="2020" y="703"/>
                    <a:pt x="1968" y="703"/>
                  </a:cubicBezTo>
                  <a:lnTo>
                    <a:pt x="96" y="703"/>
                  </a:lnTo>
                  <a:cubicBezTo>
                    <a:pt x="43" y="703"/>
                    <a:pt x="0" y="660"/>
                    <a:pt x="0" y="607"/>
                  </a:cubicBezTo>
                  <a:lnTo>
                    <a:pt x="0" y="96"/>
                  </a:lnTo>
                  <a:cubicBezTo>
                    <a:pt x="0" y="96"/>
                    <a:pt x="0" y="96"/>
                    <a:pt x="0" y="96"/>
                  </a:cubicBezTo>
                  <a:close/>
                </a:path>
              </a:pathLst>
            </a:custGeom>
            <a:solidFill>
              <a:srgbClr val="B2D6EF"/>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50" name="Rectangle 51">
              <a:extLst>
                <a:ext uri="{FF2B5EF4-FFF2-40B4-BE49-F238E27FC236}">
                  <a16:creationId xmlns:a16="http://schemas.microsoft.com/office/drawing/2014/main" id="{97F78C50-C6F3-4B5D-9DCF-9A50A81D83A0}"/>
                </a:ext>
              </a:extLst>
            </p:cNvPr>
            <p:cNvSpPr>
              <a:spLocks noChangeArrowheads="1"/>
            </p:cNvSpPr>
            <p:nvPr/>
          </p:nvSpPr>
          <p:spPr bwMode="auto">
            <a:xfrm>
              <a:off x="4839" y="3575"/>
              <a:ext cx="32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Bloque </a:t>
              </a:r>
              <a:endParaRPr lang="es-CO" altLang="es-CO" sz="1350"/>
            </a:p>
          </p:txBody>
        </p:sp>
        <p:sp>
          <p:nvSpPr>
            <p:cNvPr id="51" name="Rectangle 52">
              <a:extLst>
                <a:ext uri="{FF2B5EF4-FFF2-40B4-BE49-F238E27FC236}">
                  <a16:creationId xmlns:a16="http://schemas.microsoft.com/office/drawing/2014/main" id="{7D8C0D0B-0C6A-4D76-8727-E34BBCFB4CF5}"/>
                </a:ext>
              </a:extLst>
            </p:cNvPr>
            <p:cNvSpPr>
              <a:spLocks noChangeArrowheads="1"/>
            </p:cNvSpPr>
            <p:nvPr/>
          </p:nvSpPr>
          <p:spPr bwMode="auto">
            <a:xfrm>
              <a:off x="4839" y="3670"/>
              <a:ext cx="3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i="1">
                  <a:solidFill>
                    <a:srgbClr val="000000"/>
                  </a:solidFill>
                </a:rPr>
                <a:t>Misional</a:t>
              </a:r>
              <a:endParaRPr lang="es-CO" altLang="es-CO" sz="1350"/>
            </a:p>
          </p:txBody>
        </p:sp>
        <p:sp>
          <p:nvSpPr>
            <p:cNvPr id="52" name="Freeform 53">
              <a:extLst>
                <a:ext uri="{FF2B5EF4-FFF2-40B4-BE49-F238E27FC236}">
                  <a16:creationId xmlns:a16="http://schemas.microsoft.com/office/drawing/2014/main" id="{160FC02F-4F0E-4C2E-98E1-A5991335791C}"/>
                </a:ext>
              </a:extLst>
            </p:cNvPr>
            <p:cNvSpPr>
              <a:spLocks/>
            </p:cNvSpPr>
            <p:nvPr/>
          </p:nvSpPr>
          <p:spPr bwMode="auto">
            <a:xfrm>
              <a:off x="6447" y="3196"/>
              <a:ext cx="554" cy="497"/>
            </a:xfrm>
            <a:custGeom>
              <a:avLst/>
              <a:gdLst>
                <a:gd name="T0" fmla="*/ 0 w 554"/>
                <a:gd name="T1" fmla="*/ 0 h 497"/>
                <a:gd name="T2" fmla="*/ 454 w 554"/>
                <a:gd name="T3" fmla="*/ 0 h 497"/>
                <a:gd name="T4" fmla="*/ 554 w 554"/>
                <a:gd name="T5" fmla="*/ 100 h 497"/>
                <a:gd name="T6" fmla="*/ 554 w 554"/>
                <a:gd name="T7" fmla="*/ 497 h 497"/>
                <a:gd name="T8" fmla="*/ 0 w 554"/>
                <a:gd name="T9" fmla="*/ 497 h 497"/>
                <a:gd name="T10" fmla="*/ 0 w 554"/>
                <a:gd name="T11" fmla="*/ 0 h 497"/>
              </a:gdLst>
              <a:ahLst/>
              <a:cxnLst>
                <a:cxn ang="0">
                  <a:pos x="T0" y="T1"/>
                </a:cxn>
                <a:cxn ang="0">
                  <a:pos x="T2" y="T3"/>
                </a:cxn>
                <a:cxn ang="0">
                  <a:pos x="T4" y="T5"/>
                </a:cxn>
                <a:cxn ang="0">
                  <a:pos x="T6" y="T7"/>
                </a:cxn>
                <a:cxn ang="0">
                  <a:pos x="T8" y="T9"/>
                </a:cxn>
                <a:cxn ang="0">
                  <a:pos x="T10" y="T11"/>
                </a:cxn>
              </a:cxnLst>
              <a:rect l="0" t="0" r="r" b="b"/>
              <a:pathLst>
                <a:path w="554" h="497">
                  <a:moveTo>
                    <a:pt x="0" y="0"/>
                  </a:moveTo>
                  <a:lnTo>
                    <a:pt x="454" y="0"/>
                  </a:lnTo>
                  <a:lnTo>
                    <a:pt x="554" y="100"/>
                  </a:lnTo>
                  <a:lnTo>
                    <a:pt x="554" y="497"/>
                  </a:lnTo>
                  <a:lnTo>
                    <a:pt x="0" y="49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53" name="Freeform 54">
              <a:extLst>
                <a:ext uri="{FF2B5EF4-FFF2-40B4-BE49-F238E27FC236}">
                  <a16:creationId xmlns:a16="http://schemas.microsoft.com/office/drawing/2014/main" id="{F184C0FF-88AB-4C36-AF3F-63A0C8680125}"/>
                </a:ext>
              </a:extLst>
            </p:cNvPr>
            <p:cNvSpPr>
              <a:spLocks/>
            </p:cNvSpPr>
            <p:nvPr/>
          </p:nvSpPr>
          <p:spPr bwMode="auto">
            <a:xfrm>
              <a:off x="6447" y="3196"/>
              <a:ext cx="554" cy="497"/>
            </a:xfrm>
            <a:custGeom>
              <a:avLst/>
              <a:gdLst>
                <a:gd name="T0" fmla="*/ 0 w 554"/>
                <a:gd name="T1" fmla="*/ 0 h 497"/>
                <a:gd name="T2" fmla="*/ 454 w 554"/>
                <a:gd name="T3" fmla="*/ 0 h 497"/>
                <a:gd name="T4" fmla="*/ 554 w 554"/>
                <a:gd name="T5" fmla="*/ 100 h 497"/>
                <a:gd name="T6" fmla="*/ 554 w 554"/>
                <a:gd name="T7" fmla="*/ 497 h 497"/>
                <a:gd name="T8" fmla="*/ 0 w 554"/>
                <a:gd name="T9" fmla="*/ 497 h 497"/>
                <a:gd name="T10" fmla="*/ 0 w 554"/>
                <a:gd name="T11" fmla="*/ 0 h 497"/>
              </a:gdLst>
              <a:ahLst/>
              <a:cxnLst>
                <a:cxn ang="0">
                  <a:pos x="T0" y="T1"/>
                </a:cxn>
                <a:cxn ang="0">
                  <a:pos x="T2" y="T3"/>
                </a:cxn>
                <a:cxn ang="0">
                  <a:pos x="T4" y="T5"/>
                </a:cxn>
                <a:cxn ang="0">
                  <a:pos x="T6" y="T7"/>
                </a:cxn>
                <a:cxn ang="0">
                  <a:pos x="T8" y="T9"/>
                </a:cxn>
                <a:cxn ang="0">
                  <a:pos x="T10" y="T11"/>
                </a:cxn>
              </a:cxnLst>
              <a:rect l="0" t="0" r="r" b="b"/>
              <a:pathLst>
                <a:path w="554" h="497">
                  <a:moveTo>
                    <a:pt x="0" y="0"/>
                  </a:moveTo>
                  <a:lnTo>
                    <a:pt x="454" y="0"/>
                  </a:lnTo>
                  <a:lnTo>
                    <a:pt x="554" y="100"/>
                  </a:lnTo>
                  <a:lnTo>
                    <a:pt x="554" y="497"/>
                  </a:lnTo>
                  <a:lnTo>
                    <a:pt x="0" y="497"/>
                  </a:lnTo>
                  <a:lnTo>
                    <a:pt x="0" y="0"/>
                  </a:lnTo>
                  <a:close/>
                </a:path>
              </a:pathLst>
            </a:custGeom>
            <a:noFill/>
            <a:ln w="9525" cap="rnd">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54" name="Freeform 55">
              <a:extLst>
                <a:ext uri="{FF2B5EF4-FFF2-40B4-BE49-F238E27FC236}">
                  <a16:creationId xmlns:a16="http://schemas.microsoft.com/office/drawing/2014/main" id="{7C0C7AC5-AD6A-4C51-8747-BDE151CE92E4}"/>
                </a:ext>
              </a:extLst>
            </p:cNvPr>
            <p:cNvSpPr>
              <a:spLocks/>
            </p:cNvSpPr>
            <p:nvPr/>
          </p:nvSpPr>
          <p:spPr bwMode="auto">
            <a:xfrm>
              <a:off x="6901" y="3196"/>
              <a:ext cx="100" cy="100"/>
            </a:xfrm>
            <a:custGeom>
              <a:avLst/>
              <a:gdLst>
                <a:gd name="T0" fmla="*/ 0 w 100"/>
                <a:gd name="T1" fmla="*/ 0 h 100"/>
                <a:gd name="T2" fmla="*/ 0 w 100"/>
                <a:gd name="T3" fmla="*/ 100 h 100"/>
                <a:gd name="T4" fmla="*/ 100 w 100"/>
                <a:gd name="T5" fmla="*/ 100 h 100"/>
                <a:gd name="T6" fmla="*/ 0 w 100"/>
                <a:gd name="T7" fmla="*/ 0 h 100"/>
              </a:gdLst>
              <a:ahLst/>
              <a:cxnLst>
                <a:cxn ang="0">
                  <a:pos x="T0" y="T1"/>
                </a:cxn>
                <a:cxn ang="0">
                  <a:pos x="T2" y="T3"/>
                </a:cxn>
                <a:cxn ang="0">
                  <a:pos x="T4" y="T5"/>
                </a:cxn>
                <a:cxn ang="0">
                  <a:pos x="T6" y="T7"/>
                </a:cxn>
              </a:cxnLst>
              <a:rect l="0" t="0" r="r" b="b"/>
              <a:pathLst>
                <a:path w="100" h="100">
                  <a:moveTo>
                    <a:pt x="0" y="0"/>
                  </a:moveTo>
                  <a:lnTo>
                    <a:pt x="0" y="100"/>
                  </a:lnTo>
                  <a:lnTo>
                    <a:pt x="100" y="100"/>
                  </a:lnTo>
                  <a:lnTo>
                    <a:pt x="0" y="0"/>
                  </a:lnTo>
                  <a:close/>
                </a:path>
              </a:pathLst>
            </a:custGeom>
            <a:solidFill>
              <a:srgbClr val="CFCF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55" name="Rectangle 56">
              <a:extLst>
                <a:ext uri="{FF2B5EF4-FFF2-40B4-BE49-F238E27FC236}">
                  <a16:creationId xmlns:a16="http://schemas.microsoft.com/office/drawing/2014/main" id="{0550F53A-214F-4DB6-9175-6786CEA568B3}"/>
                </a:ext>
              </a:extLst>
            </p:cNvPr>
            <p:cNvSpPr>
              <a:spLocks noChangeArrowheads="1"/>
            </p:cNvSpPr>
            <p:nvPr/>
          </p:nvSpPr>
          <p:spPr bwMode="auto">
            <a:xfrm>
              <a:off x="6464" y="3204"/>
              <a:ext cx="26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600">
                  <a:solidFill>
                    <a:srgbClr val="000000"/>
                  </a:solidFill>
                </a:rPr>
                <a:t>Estilo de </a:t>
              </a:r>
              <a:endParaRPr lang="es-CO" altLang="es-CO" sz="1350"/>
            </a:p>
          </p:txBody>
        </p:sp>
        <p:sp>
          <p:nvSpPr>
            <p:cNvPr id="56" name="Rectangle 57">
              <a:extLst>
                <a:ext uri="{FF2B5EF4-FFF2-40B4-BE49-F238E27FC236}">
                  <a16:creationId xmlns:a16="http://schemas.microsoft.com/office/drawing/2014/main" id="{F319A151-28CE-4F22-88BF-E0F0BFFBE06F}"/>
                </a:ext>
              </a:extLst>
            </p:cNvPr>
            <p:cNvSpPr>
              <a:spLocks noChangeArrowheads="1"/>
            </p:cNvSpPr>
            <p:nvPr/>
          </p:nvSpPr>
          <p:spPr bwMode="auto">
            <a:xfrm>
              <a:off x="6464" y="3271"/>
              <a:ext cx="45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600">
                  <a:solidFill>
                    <a:srgbClr val="000000"/>
                  </a:solidFill>
                </a:rPr>
                <a:t>Arquitectura es </a:t>
              </a:r>
              <a:endParaRPr lang="es-CO" altLang="es-CO" sz="1350"/>
            </a:p>
          </p:txBody>
        </p:sp>
        <p:sp>
          <p:nvSpPr>
            <p:cNvPr id="57" name="Rectangle 58">
              <a:extLst>
                <a:ext uri="{FF2B5EF4-FFF2-40B4-BE49-F238E27FC236}">
                  <a16:creationId xmlns:a16="http://schemas.microsoft.com/office/drawing/2014/main" id="{55B2151F-3A86-43D4-86D5-8C606A23EA45}"/>
                </a:ext>
              </a:extLst>
            </p:cNvPr>
            <p:cNvSpPr>
              <a:spLocks noChangeArrowheads="1"/>
            </p:cNvSpPr>
            <p:nvPr/>
          </p:nvSpPr>
          <p:spPr bwMode="auto">
            <a:xfrm>
              <a:off x="6464" y="3339"/>
              <a:ext cx="35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600">
                  <a:solidFill>
                    <a:srgbClr val="000000"/>
                  </a:solidFill>
                </a:rPr>
                <a:t>Orientada a </a:t>
              </a:r>
              <a:endParaRPr lang="es-CO" altLang="es-CO" sz="1350"/>
            </a:p>
          </p:txBody>
        </p:sp>
        <p:sp>
          <p:nvSpPr>
            <p:cNvPr id="58" name="Rectangle 59">
              <a:extLst>
                <a:ext uri="{FF2B5EF4-FFF2-40B4-BE49-F238E27FC236}">
                  <a16:creationId xmlns:a16="http://schemas.microsoft.com/office/drawing/2014/main" id="{5E25A200-5625-4FA4-8132-BC0036E3D0C2}"/>
                </a:ext>
              </a:extLst>
            </p:cNvPr>
            <p:cNvSpPr>
              <a:spLocks noChangeArrowheads="1"/>
            </p:cNvSpPr>
            <p:nvPr/>
          </p:nvSpPr>
          <p:spPr bwMode="auto">
            <a:xfrm>
              <a:off x="6464" y="3409"/>
              <a:ext cx="42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600">
                  <a:solidFill>
                    <a:srgbClr val="000000"/>
                  </a:solidFill>
                </a:rPr>
                <a:t>Componentes </a:t>
              </a:r>
              <a:endParaRPr lang="es-CO" altLang="es-CO" sz="1350"/>
            </a:p>
          </p:txBody>
        </p:sp>
        <p:sp>
          <p:nvSpPr>
            <p:cNvPr id="59" name="Rectangle 60">
              <a:extLst>
                <a:ext uri="{FF2B5EF4-FFF2-40B4-BE49-F238E27FC236}">
                  <a16:creationId xmlns:a16="http://schemas.microsoft.com/office/drawing/2014/main" id="{1B27901B-A8D9-4EBE-922C-C739CFBB7936}"/>
                </a:ext>
              </a:extLst>
            </p:cNvPr>
            <p:cNvSpPr>
              <a:spLocks noChangeArrowheads="1"/>
            </p:cNvSpPr>
            <p:nvPr/>
          </p:nvSpPr>
          <p:spPr bwMode="auto">
            <a:xfrm>
              <a:off x="6464" y="3477"/>
              <a:ext cx="28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600">
                  <a:solidFill>
                    <a:srgbClr val="000000"/>
                  </a:solidFill>
                </a:rPr>
                <a:t>por capas</a:t>
              </a:r>
              <a:endParaRPr lang="es-CO" altLang="es-CO" sz="1350"/>
            </a:p>
          </p:txBody>
        </p:sp>
        <p:sp>
          <p:nvSpPr>
            <p:cNvPr id="60" name="Freeform 61">
              <a:extLst>
                <a:ext uri="{FF2B5EF4-FFF2-40B4-BE49-F238E27FC236}">
                  <a16:creationId xmlns:a16="http://schemas.microsoft.com/office/drawing/2014/main" id="{F1BE5EA7-BF4A-4671-964E-C93593BEAD23}"/>
                </a:ext>
              </a:extLst>
            </p:cNvPr>
            <p:cNvSpPr>
              <a:spLocks/>
            </p:cNvSpPr>
            <p:nvPr/>
          </p:nvSpPr>
          <p:spPr bwMode="auto">
            <a:xfrm>
              <a:off x="588" y="2159"/>
              <a:ext cx="1417" cy="491"/>
            </a:xfrm>
            <a:custGeom>
              <a:avLst/>
              <a:gdLst>
                <a:gd name="T0" fmla="*/ 0 w 4416"/>
                <a:gd name="T1" fmla="*/ 96 h 1536"/>
                <a:gd name="T2" fmla="*/ 96 w 4416"/>
                <a:gd name="T3" fmla="*/ 0 h 1536"/>
                <a:gd name="T4" fmla="*/ 4320 w 4416"/>
                <a:gd name="T5" fmla="*/ 0 h 1536"/>
                <a:gd name="T6" fmla="*/ 4416 w 4416"/>
                <a:gd name="T7" fmla="*/ 96 h 1536"/>
                <a:gd name="T8" fmla="*/ 4416 w 4416"/>
                <a:gd name="T9" fmla="*/ 1440 h 1536"/>
                <a:gd name="T10" fmla="*/ 4320 w 4416"/>
                <a:gd name="T11" fmla="*/ 1536 h 1536"/>
                <a:gd name="T12" fmla="*/ 96 w 4416"/>
                <a:gd name="T13" fmla="*/ 1536 h 1536"/>
                <a:gd name="T14" fmla="*/ 0 w 4416"/>
                <a:gd name="T15" fmla="*/ 1440 h 1536"/>
                <a:gd name="T16" fmla="*/ 0 w 4416"/>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6" h="1536">
                  <a:moveTo>
                    <a:pt x="0" y="96"/>
                  </a:moveTo>
                  <a:cubicBezTo>
                    <a:pt x="0" y="43"/>
                    <a:pt x="43" y="0"/>
                    <a:pt x="96" y="0"/>
                  </a:cubicBezTo>
                  <a:lnTo>
                    <a:pt x="4320" y="0"/>
                  </a:lnTo>
                  <a:cubicBezTo>
                    <a:pt x="4372" y="0"/>
                    <a:pt x="4416" y="43"/>
                    <a:pt x="4416" y="96"/>
                  </a:cubicBezTo>
                  <a:lnTo>
                    <a:pt x="4416" y="1440"/>
                  </a:lnTo>
                  <a:cubicBezTo>
                    <a:pt x="4416" y="1493"/>
                    <a:pt x="4372" y="1536"/>
                    <a:pt x="4320" y="1536"/>
                  </a:cubicBezTo>
                  <a:lnTo>
                    <a:pt x="96" y="1536"/>
                  </a:lnTo>
                  <a:cubicBezTo>
                    <a:pt x="43" y="1536"/>
                    <a:pt x="0" y="1493"/>
                    <a:pt x="0" y="1440"/>
                  </a:cubicBezTo>
                  <a:lnTo>
                    <a:pt x="0" y="96"/>
                  </a:lnTo>
                  <a:close/>
                </a:path>
              </a:pathLst>
            </a:custGeom>
            <a:solidFill>
              <a:srgbClr val="A3D977"/>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61" name="Freeform 62">
              <a:extLst>
                <a:ext uri="{FF2B5EF4-FFF2-40B4-BE49-F238E27FC236}">
                  <a16:creationId xmlns:a16="http://schemas.microsoft.com/office/drawing/2014/main" id="{D505A73E-30F0-41BB-9AD3-747937CC5BD7}"/>
                </a:ext>
              </a:extLst>
            </p:cNvPr>
            <p:cNvSpPr>
              <a:spLocks/>
            </p:cNvSpPr>
            <p:nvPr/>
          </p:nvSpPr>
          <p:spPr bwMode="auto">
            <a:xfrm>
              <a:off x="588" y="2159"/>
              <a:ext cx="1417" cy="491"/>
            </a:xfrm>
            <a:custGeom>
              <a:avLst/>
              <a:gdLst>
                <a:gd name="T0" fmla="*/ 0 w 4416"/>
                <a:gd name="T1" fmla="*/ 96 h 1536"/>
                <a:gd name="T2" fmla="*/ 96 w 4416"/>
                <a:gd name="T3" fmla="*/ 0 h 1536"/>
                <a:gd name="T4" fmla="*/ 4320 w 4416"/>
                <a:gd name="T5" fmla="*/ 0 h 1536"/>
                <a:gd name="T6" fmla="*/ 4416 w 4416"/>
                <a:gd name="T7" fmla="*/ 96 h 1536"/>
                <a:gd name="T8" fmla="*/ 4416 w 4416"/>
                <a:gd name="T9" fmla="*/ 1440 h 1536"/>
                <a:gd name="T10" fmla="*/ 4320 w 4416"/>
                <a:gd name="T11" fmla="*/ 1536 h 1536"/>
                <a:gd name="T12" fmla="*/ 96 w 4416"/>
                <a:gd name="T13" fmla="*/ 1536 h 1536"/>
                <a:gd name="T14" fmla="*/ 0 w 4416"/>
                <a:gd name="T15" fmla="*/ 1440 h 1536"/>
                <a:gd name="T16" fmla="*/ 0 w 4416"/>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6" h="1536">
                  <a:moveTo>
                    <a:pt x="0" y="96"/>
                  </a:moveTo>
                  <a:cubicBezTo>
                    <a:pt x="0" y="43"/>
                    <a:pt x="43" y="0"/>
                    <a:pt x="96" y="0"/>
                  </a:cubicBezTo>
                  <a:lnTo>
                    <a:pt x="4320" y="0"/>
                  </a:lnTo>
                  <a:cubicBezTo>
                    <a:pt x="4372" y="0"/>
                    <a:pt x="4416" y="43"/>
                    <a:pt x="4416" y="96"/>
                  </a:cubicBezTo>
                  <a:lnTo>
                    <a:pt x="4416" y="1440"/>
                  </a:lnTo>
                  <a:cubicBezTo>
                    <a:pt x="4416" y="1493"/>
                    <a:pt x="4372" y="1536"/>
                    <a:pt x="4320" y="1536"/>
                  </a:cubicBezTo>
                  <a:lnTo>
                    <a:pt x="96" y="1536"/>
                  </a:lnTo>
                  <a:cubicBezTo>
                    <a:pt x="43" y="1536"/>
                    <a:pt x="0" y="1493"/>
                    <a:pt x="0" y="1440"/>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62" name="Rectangle 63">
              <a:extLst>
                <a:ext uri="{FF2B5EF4-FFF2-40B4-BE49-F238E27FC236}">
                  <a16:creationId xmlns:a16="http://schemas.microsoft.com/office/drawing/2014/main" id="{7DE620C8-F705-40B9-8222-E4D1F49EE505}"/>
                </a:ext>
              </a:extLst>
            </p:cNvPr>
            <p:cNvSpPr>
              <a:spLocks noChangeArrowheads="1"/>
            </p:cNvSpPr>
            <p:nvPr/>
          </p:nvSpPr>
          <p:spPr bwMode="auto">
            <a:xfrm>
              <a:off x="606" y="2161"/>
              <a:ext cx="141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ERP (Sistema de Planeación de </a:t>
              </a:r>
              <a:endParaRPr lang="es-CO" altLang="es-CO" sz="1350"/>
            </a:p>
          </p:txBody>
        </p:sp>
        <p:sp>
          <p:nvSpPr>
            <p:cNvPr id="63" name="Rectangle 64">
              <a:extLst>
                <a:ext uri="{FF2B5EF4-FFF2-40B4-BE49-F238E27FC236}">
                  <a16:creationId xmlns:a16="http://schemas.microsoft.com/office/drawing/2014/main" id="{1F0E6FC2-FA88-4785-9A23-F78AEA5BC39C}"/>
                </a:ext>
              </a:extLst>
            </p:cNvPr>
            <p:cNvSpPr>
              <a:spLocks noChangeArrowheads="1"/>
            </p:cNvSpPr>
            <p:nvPr/>
          </p:nvSpPr>
          <p:spPr bwMode="auto">
            <a:xfrm>
              <a:off x="606" y="2257"/>
              <a:ext cx="111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Recursos Empresariales) </a:t>
              </a:r>
              <a:endParaRPr lang="es-CO" altLang="es-CO" sz="1350"/>
            </a:p>
          </p:txBody>
        </p:sp>
        <p:sp>
          <p:nvSpPr>
            <p:cNvPr id="64" name="Rectangle 65">
              <a:extLst>
                <a:ext uri="{FF2B5EF4-FFF2-40B4-BE49-F238E27FC236}">
                  <a16:creationId xmlns:a16="http://schemas.microsoft.com/office/drawing/2014/main" id="{6EE10062-1FE4-4334-9CBD-17DC1A35BDCA}"/>
                </a:ext>
              </a:extLst>
            </p:cNvPr>
            <p:cNvSpPr>
              <a:spLocks noChangeArrowheads="1"/>
            </p:cNvSpPr>
            <p:nvPr/>
          </p:nvSpPr>
          <p:spPr bwMode="auto">
            <a:xfrm>
              <a:off x="606" y="2352"/>
              <a:ext cx="7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[Kactus + Seven]</a:t>
              </a:r>
              <a:endParaRPr lang="es-CO" altLang="es-CO" sz="1350"/>
            </a:p>
          </p:txBody>
        </p:sp>
        <p:sp>
          <p:nvSpPr>
            <p:cNvPr id="65" name="Freeform 66">
              <a:extLst>
                <a:ext uri="{FF2B5EF4-FFF2-40B4-BE49-F238E27FC236}">
                  <a16:creationId xmlns:a16="http://schemas.microsoft.com/office/drawing/2014/main" id="{6A3E09CF-C5B0-4722-9BF8-C4D9199A0768}"/>
                </a:ext>
              </a:extLst>
            </p:cNvPr>
            <p:cNvSpPr>
              <a:spLocks/>
            </p:cNvSpPr>
            <p:nvPr/>
          </p:nvSpPr>
          <p:spPr bwMode="auto">
            <a:xfrm>
              <a:off x="3835" y="2159"/>
              <a:ext cx="905" cy="491"/>
            </a:xfrm>
            <a:custGeom>
              <a:avLst/>
              <a:gdLst>
                <a:gd name="T0" fmla="*/ 0 w 2822"/>
                <a:gd name="T1" fmla="*/ 96 h 1536"/>
                <a:gd name="T2" fmla="*/ 96 w 2822"/>
                <a:gd name="T3" fmla="*/ 0 h 1536"/>
                <a:gd name="T4" fmla="*/ 2726 w 2822"/>
                <a:gd name="T5" fmla="*/ 0 h 1536"/>
                <a:gd name="T6" fmla="*/ 2822 w 2822"/>
                <a:gd name="T7" fmla="*/ 96 h 1536"/>
                <a:gd name="T8" fmla="*/ 2822 w 2822"/>
                <a:gd name="T9" fmla="*/ 1440 h 1536"/>
                <a:gd name="T10" fmla="*/ 2726 w 2822"/>
                <a:gd name="T11" fmla="*/ 1536 h 1536"/>
                <a:gd name="T12" fmla="*/ 96 w 2822"/>
                <a:gd name="T13" fmla="*/ 1536 h 1536"/>
                <a:gd name="T14" fmla="*/ 0 w 2822"/>
                <a:gd name="T15" fmla="*/ 1440 h 1536"/>
                <a:gd name="T16" fmla="*/ 0 w 2822"/>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2" h="1536">
                  <a:moveTo>
                    <a:pt x="0" y="96"/>
                  </a:moveTo>
                  <a:cubicBezTo>
                    <a:pt x="0" y="43"/>
                    <a:pt x="43" y="0"/>
                    <a:pt x="96" y="0"/>
                  </a:cubicBezTo>
                  <a:lnTo>
                    <a:pt x="2726" y="0"/>
                  </a:lnTo>
                  <a:cubicBezTo>
                    <a:pt x="2779" y="0"/>
                    <a:pt x="2822" y="43"/>
                    <a:pt x="2822" y="96"/>
                  </a:cubicBezTo>
                  <a:lnTo>
                    <a:pt x="2822" y="1440"/>
                  </a:lnTo>
                  <a:cubicBezTo>
                    <a:pt x="2822" y="1493"/>
                    <a:pt x="2779" y="1536"/>
                    <a:pt x="2726" y="1536"/>
                  </a:cubicBezTo>
                  <a:lnTo>
                    <a:pt x="96" y="1536"/>
                  </a:lnTo>
                  <a:cubicBezTo>
                    <a:pt x="43" y="1536"/>
                    <a:pt x="0" y="1493"/>
                    <a:pt x="0" y="1440"/>
                  </a:cubicBezTo>
                  <a:lnTo>
                    <a:pt x="0" y="96"/>
                  </a:lnTo>
                  <a:close/>
                </a:path>
              </a:pathLst>
            </a:custGeom>
            <a:solidFill>
              <a:srgbClr val="7AB648"/>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66" name="Freeform 67">
              <a:extLst>
                <a:ext uri="{FF2B5EF4-FFF2-40B4-BE49-F238E27FC236}">
                  <a16:creationId xmlns:a16="http://schemas.microsoft.com/office/drawing/2014/main" id="{7F007F7C-5335-40A5-ABF7-2A1BF2145FF6}"/>
                </a:ext>
              </a:extLst>
            </p:cNvPr>
            <p:cNvSpPr>
              <a:spLocks/>
            </p:cNvSpPr>
            <p:nvPr/>
          </p:nvSpPr>
          <p:spPr bwMode="auto">
            <a:xfrm>
              <a:off x="3835" y="2159"/>
              <a:ext cx="905" cy="491"/>
            </a:xfrm>
            <a:custGeom>
              <a:avLst/>
              <a:gdLst>
                <a:gd name="T0" fmla="*/ 0 w 2822"/>
                <a:gd name="T1" fmla="*/ 96 h 1536"/>
                <a:gd name="T2" fmla="*/ 96 w 2822"/>
                <a:gd name="T3" fmla="*/ 0 h 1536"/>
                <a:gd name="T4" fmla="*/ 2726 w 2822"/>
                <a:gd name="T5" fmla="*/ 0 h 1536"/>
                <a:gd name="T6" fmla="*/ 2822 w 2822"/>
                <a:gd name="T7" fmla="*/ 96 h 1536"/>
                <a:gd name="T8" fmla="*/ 2822 w 2822"/>
                <a:gd name="T9" fmla="*/ 1440 h 1536"/>
                <a:gd name="T10" fmla="*/ 2726 w 2822"/>
                <a:gd name="T11" fmla="*/ 1536 h 1536"/>
                <a:gd name="T12" fmla="*/ 96 w 2822"/>
                <a:gd name="T13" fmla="*/ 1536 h 1536"/>
                <a:gd name="T14" fmla="*/ 0 w 2822"/>
                <a:gd name="T15" fmla="*/ 1440 h 1536"/>
                <a:gd name="T16" fmla="*/ 0 w 2822"/>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2" h="1536">
                  <a:moveTo>
                    <a:pt x="0" y="96"/>
                  </a:moveTo>
                  <a:cubicBezTo>
                    <a:pt x="0" y="43"/>
                    <a:pt x="43" y="0"/>
                    <a:pt x="96" y="0"/>
                  </a:cubicBezTo>
                  <a:lnTo>
                    <a:pt x="2726" y="0"/>
                  </a:lnTo>
                  <a:cubicBezTo>
                    <a:pt x="2779" y="0"/>
                    <a:pt x="2822" y="43"/>
                    <a:pt x="2822" y="96"/>
                  </a:cubicBezTo>
                  <a:lnTo>
                    <a:pt x="2822" y="1440"/>
                  </a:lnTo>
                  <a:cubicBezTo>
                    <a:pt x="2822" y="1493"/>
                    <a:pt x="2779" y="1536"/>
                    <a:pt x="2726" y="1536"/>
                  </a:cubicBezTo>
                  <a:lnTo>
                    <a:pt x="96" y="1536"/>
                  </a:lnTo>
                  <a:cubicBezTo>
                    <a:pt x="43" y="1536"/>
                    <a:pt x="0" y="1493"/>
                    <a:pt x="0" y="1440"/>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67" name="Rectangle 68">
              <a:extLst>
                <a:ext uri="{FF2B5EF4-FFF2-40B4-BE49-F238E27FC236}">
                  <a16:creationId xmlns:a16="http://schemas.microsoft.com/office/drawing/2014/main" id="{AA544DF3-28CE-4D4B-9E1A-C366335530A0}"/>
                </a:ext>
              </a:extLst>
            </p:cNvPr>
            <p:cNvSpPr>
              <a:spLocks noChangeArrowheads="1"/>
            </p:cNvSpPr>
            <p:nvPr/>
          </p:nvSpPr>
          <p:spPr bwMode="auto">
            <a:xfrm>
              <a:off x="3852" y="2161"/>
              <a:ext cx="7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Gestor de Flujos </a:t>
              </a:r>
              <a:endParaRPr lang="es-CO" altLang="es-CO" sz="1350"/>
            </a:p>
          </p:txBody>
        </p:sp>
        <p:sp>
          <p:nvSpPr>
            <p:cNvPr id="68" name="Rectangle 69">
              <a:extLst>
                <a:ext uri="{FF2B5EF4-FFF2-40B4-BE49-F238E27FC236}">
                  <a16:creationId xmlns:a16="http://schemas.microsoft.com/office/drawing/2014/main" id="{FB037D9B-4945-490E-BFDE-49A5928CA169}"/>
                </a:ext>
              </a:extLst>
            </p:cNvPr>
            <p:cNvSpPr>
              <a:spLocks noChangeArrowheads="1"/>
            </p:cNvSpPr>
            <p:nvPr/>
          </p:nvSpPr>
          <p:spPr bwMode="auto">
            <a:xfrm>
              <a:off x="3852" y="2257"/>
              <a:ext cx="7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(Zeus 2.0) [CISA]</a:t>
              </a:r>
              <a:endParaRPr lang="es-CO" altLang="es-CO" sz="1350"/>
            </a:p>
          </p:txBody>
        </p:sp>
        <p:sp>
          <p:nvSpPr>
            <p:cNvPr id="69" name="Freeform 70">
              <a:extLst>
                <a:ext uri="{FF2B5EF4-FFF2-40B4-BE49-F238E27FC236}">
                  <a16:creationId xmlns:a16="http://schemas.microsoft.com/office/drawing/2014/main" id="{91C90841-DB33-4CDD-B33F-28B966EF4386}"/>
                </a:ext>
              </a:extLst>
            </p:cNvPr>
            <p:cNvSpPr>
              <a:spLocks/>
            </p:cNvSpPr>
            <p:nvPr/>
          </p:nvSpPr>
          <p:spPr bwMode="auto">
            <a:xfrm>
              <a:off x="5117" y="2159"/>
              <a:ext cx="1913" cy="491"/>
            </a:xfrm>
            <a:custGeom>
              <a:avLst/>
              <a:gdLst>
                <a:gd name="T0" fmla="*/ 0 w 5962"/>
                <a:gd name="T1" fmla="*/ 96 h 1536"/>
                <a:gd name="T2" fmla="*/ 96 w 5962"/>
                <a:gd name="T3" fmla="*/ 0 h 1536"/>
                <a:gd name="T4" fmla="*/ 5866 w 5962"/>
                <a:gd name="T5" fmla="*/ 0 h 1536"/>
                <a:gd name="T6" fmla="*/ 5962 w 5962"/>
                <a:gd name="T7" fmla="*/ 96 h 1536"/>
                <a:gd name="T8" fmla="*/ 5962 w 5962"/>
                <a:gd name="T9" fmla="*/ 1440 h 1536"/>
                <a:gd name="T10" fmla="*/ 5866 w 5962"/>
                <a:gd name="T11" fmla="*/ 1536 h 1536"/>
                <a:gd name="T12" fmla="*/ 96 w 5962"/>
                <a:gd name="T13" fmla="*/ 1536 h 1536"/>
                <a:gd name="T14" fmla="*/ 0 w 5962"/>
                <a:gd name="T15" fmla="*/ 1440 h 1536"/>
                <a:gd name="T16" fmla="*/ 0 w 5962"/>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2" h="1536">
                  <a:moveTo>
                    <a:pt x="0" y="96"/>
                  </a:moveTo>
                  <a:cubicBezTo>
                    <a:pt x="0" y="43"/>
                    <a:pt x="43" y="0"/>
                    <a:pt x="96" y="0"/>
                  </a:cubicBezTo>
                  <a:lnTo>
                    <a:pt x="5866" y="0"/>
                  </a:lnTo>
                  <a:cubicBezTo>
                    <a:pt x="5919" y="0"/>
                    <a:pt x="5962" y="43"/>
                    <a:pt x="5962" y="96"/>
                  </a:cubicBezTo>
                  <a:lnTo>
                    <a:pt x="5962" y="1440"/>
                  </a:lnTo>
                  <a:cubicBezTo>
                    <a:pt x="5962" y="1493"/>
                    <a:pt x="5919" y="1536"/>
                    <a:pt x="5866" y="1536"/>
                  </a:cubicBezTo>
                  <a:lnTo>
                    <a:pt x="96" y="1536"/>
                  </a:lnTo>
                  <a:cubicBezTo>
                    <a:pt x="43" y="1536"/>
                    <a:pt x="0" y="1493"/>
                    <a:pt x="0" y="1440"/>
                  </a:cubicBezTo>
                  <a:lnTo>
                    <a:pt x="0" y="96"/>
                  </a:lnTo>
                  <a:close/>
                </a:path>
              </a:pathLst>
            </a:custGeom>
            <a:solidFill>
              <a:srgbClr val="A3D977"/>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70" name="Freeform 71">
              <a:extLst>
                <a:ext uri="{FF2B5EF4-FFF2-40B4-BE49-F238E27FC236}">
                  <a16:creationId xmlns:a16="http://schemas.microsoft.com/office/drawing/2014/main" id="{136CC94C-C17A-4DAC-AFE4-B99B34CA221E}"/>
                </a:ext>
              </a:extLst>
            </p:cNvPr>
            <p:cNvSpPr>
              <a:spLocks/>
            </p:cNvSpPr>
            <p:nvPr/>
          </p:nvSpPr>
          <p:spPr bwMode="auto">
            <a:xfrm>
              <a:off x="5117" y="2159"/>
              <a:ext cx="1913" cy="491"/>
            </a:xfrm>
            <a:custGeom>
              <a:avLst/>
              <a:gdLst>
                <a:gd name="T0" fmla="*/ 0 w 5962"/>
                <a:gd name="T1" fmla="*/ 96 h 1536"/>
                <a:gd name="T2" fmla="*/ 96 w 5962"/>
                <a:gd name="T3" fmla="*/ 0 h 1536"/>
                <a:gd name="T4" fmla="*/ 5866 w 5962"/>
                <a:gd name="T5" fmla="*/ 0 h 1536"/>
                <a:gd name="T6" fmla="*/ 5962 w 5962"/>
                <a:gd name="T7" fmla="*/ 96 h 1536"/>
                <a:gd name="T8" fmla="*/ 5962 w 5962"/>
                <a:gd name="T9" fmla="*/ 1440 h 1536"/>
                <a:gd name="T10" fmla="*/ 5866 w 5962"/>
                <a:gd name="T11" fmla="*/ 1536 h 1536"/>
                <a:gd name="T12" fmla="*/ 96 w 5962"/>
                <a:gd name="T13" fmla="*/ 1536 h 1536"/>
                <a:gd name="T14" fmla="*/ 0 w 5962"/>
                <a:gd name="T15" fmla="*/ 1440 h 1536"/>
                <a:gd name="T16" fmla="*/ 0 w 5962"/>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2" h="1536">
                  <a:moveTo>
                    <a:pt x="0" y="96"/>
                  </a:moveTo>
                  <a:cubicBezTo>
                    <a:pt x="0" y="43"/>
                    <a:pt x="43" y="0"/>
                    <a:pt x="96" y="0"/>
                  </a:cubicBezTo>
                  <a:lnTo>
                    <a:pt x="5866" y="0"/>
                  </a:lnTo>
                  <a:cubicBezTo>
                    <a:pt x="5919" y="0"/>
                    <a:pt x="5962" y="43"/>
                    <a:pt x="5962" y="96"/>
                  </a:cubicBezTo>
                  <a:lnTo>
                    <a:pt x="5962" y="1440"/>
                  </a:lnTo>
                  <a:cubicBezTo>
                    <a:pt x="5962" y="1493"/>
                    <a:pt x="5919" y="1536"/>
                    <a:pt x="5866" y="1536"/>
                  </a:cubicBezTo>
                  <a:lnTo>
                    <a:pt x="96" y="1536"/>
                  </a:lnTo>
                  <a:cubicBezTo>
                    <a:pt x="43" y="1536"/>
                    <a:pt x="0" y="1493"/>
                    <a:pt x="0" y="1440"/>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71" name="Rectangle 72">
              <a:extLst>
                <a:ext uri="{FF2B5EF4-FFF2-40B4-BE49-F238E27FC236}">
                  <a16:creationId xmlns:a16="http://schemas.microsoft.com/office/drawing/2014/main" id="{8F2FEAC0-3074-431B-B288-7F0AA7FFD9DA}"/>
                </a:ext>
              </a:extLst>
            </p:cNvPr>
            <p:cNvSpPr>
              <a:spLocks noChangeArrowheads="1"/>
            </p:cNvSpPr>
            <p:nvPr/>
          </p:nvSpPr>
          <p:spPr bwMode="auto">
            <a:xfrm>
              <a:off x="5135" y="2161"/>
              <a:ext cx="8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Gestor Documental</a:t>
              </a:r>
              <a:endParaRPr lang="es-CO" altLang="es-CO" sz="1350"/>
            </a:p>
          </p:txBody>
        </p:sp>
        <p:sp>
          <p:nvSpPr>
            <p:cNvPr id="72" name="Freeform 73">
              <a:extLst>
                <a:ext uri="{FF2B5EF4-FFF2-40B4-BE49-F238E27FC236}">
                  <a16:creationId xmlns:a16="http://schemas.microsoft.com/office/drawing/2014/main" id="{D3F50A9C-4D9D-40BF-9A2B-6825164C5927}"/>
                </a:ext>
              </a:extLst>
            </p:cNvPr>
            <p:cNvSpPr>
              <a:spLocks/>
            </p:cNvSpPr>
            <p:nvPr/>
          </p:nvSpPr>
          <p:spPr bwMode="auto">
            <a:xfrm>
              <a:off x="5200" y="2299"/>
              <a:ext cx="827" cy="284"/>
            </a:xfrm>
            <a:custGeom>
              <a:avLst/>
              <a:gdLst>
                <a:gd name="T0" fmla="*/ 0 w 2576"/>
                <a:gd name="T1" fmla="*/ 96 h 890"/>
                <a:gd name="T2" fmla="*/ 96 w 2576"/>
                <a:gd name="T3" fmla="*/ 0 h 890"/>
                <a:gd name="T4" fmla="*/ 2480 w 2576"/>
                <a:gd name="T5" fmla="*/ 0 h 890"/>
                <a:gd name="T6" fmla="*/ 2576 w 2576"/>
                <a:gd name="T7" fmla="*/ 96 h 890"/>
                <a:gd name="T8" fmla="*/ 2576 w 2576"/>
                <a:gd name="T9" fmla="*/ 794 h 890"/>
                <a:gd name="T10" fmla="*/ 2480 w 2576"/>
                <a:gd name="T11" fmla="*/ 890 h 890"/>
                <a:gd name="T12" fmla="*/ 96 w 2576"/>
                <a:gd name="T13" fmla="*/ 890 h 890"/>
                <a:gd name="T14" fmla="*/ 0 w 2576"/>
                <a:gd name="T15" fmla="*/ 794 h 890"/>
                <a:gd name="T16" fmla="*/ 0 w 2576"/>
                <a:gd name="T17" fmla="*/ 9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6" h="890">
                  <a:moveTo>
                    <a:pt x="0" y="96"/>
                  </a:moveTo>
                  <a:cubicBezTo>
                    <a:pt x="0" y="43"/>
                    <a:pt x="43" y="0"/>
                    <a:pt x="96" y="0"/>
                  </a:cubicBezTo>
                  <a:lnTo>
                    <a:pt x="2480" y="0"/>
                  </a:lnTo>
                  <a:cubicBezTo>
                    <a:pt x="2533" y="0"/>
                    <a:pt x="2576" y="43"/>
                    <a:pt x="2576" y="96"/>
                  </a:cubicBezTo>
                  <a:lnTo>
                    <a:pt x="2576" y="794"/>
                  </a:lnTo>
                  <a:cubicBezTo>
                    <a:pt x="2576" y="846"/>
                    <a:pt x="2533" y="890"/>
                    <a:pt x="2480" y="890"/>
                  </a:cubicBezTo>
                  <a:lnTo>
                    <a:pt x="96" y="890"/>
                  </a:lnTo>
                  <a:cubicBezTo>
                    <a:pt x="43" y="890"/>
                    <a:pt x="0" y="846"/>
                    <a:pt x="0" y="794"/>
                  </a:cubicBezTo>
                  <a:lnTo>
                    <a:pt x="0" y="96"/>
                  </a:lnTo>
                  <a:close/>
                </a:path>
              </a:pathLst>
            </a:custGeom>
            <a:solidFill>
              <a:srgbClr val="7AB648"/>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73" name="Freeform 74">
              <a:extLst>
                <a:ext uri="{FF2B5EF4-FFF2-40B4-BE49-F238E27FC236}">
                  <a16:creationId xmlns:a16="http://schemas.microsoft.com/office/drawing/2014/main" id="{F184E0E1-8AFD-48ED-ACD6-07AAEC8B810D}"/>
                </a:ext>
              </a:extLst>
            </p:cNvPr>
            <p:cNvSpPr>
              <a:spLocks/>
            </p:cNvSpPr>
            <p:nvPr/>
          </p:nvSpPr>
          <p:spPr bwMode="auto">
            <a:xfrm>
              <a:off x="5200" y="2299"/>
              <a:ext cx="827" cy="284"/>
            </a:xfrm>
            <a:custGeom>
              <a:avLst/>
              <a:gdLst>
                <a:gd name="T0" fmla="*/ 0 w 2576"/>
                <a:gd name="T1" fmla="*/ 96 h 890"/>
                <a:gd name="T2" fmla="*/ 96 w 2576"/>
                <a:gd name="T3" fmla="*/ 0 h 890"/>
                <a:gd name="T4" fmla="*/ 2480 w 2576"/>
                <a:gd name="T5" fmla="*/ 0 h 890"/>
                <a:gd name="T6" fmla="*/ 2576 w 2576"/>
                <a:gd name="T7" fmla="*/ 96 h 890"/>
                <a:gd name="T8" fmla="*/ 2576 w 2576"/>
                <a:gd name="T9" fmla="*/ 794 h 890"/>
                <a:gd name="T10" fmla="*/ 2480 w 2576"/>
                <a:gd name="T11" fmla="*/ 890 h 890"/>
                <a:gd name="T12" fmla="*/ 96 w 2576"/>
                <a:gd name="T13" fmla="*/ 890 h 890"/>
                <a:gd name="T14" fmla="*/ 0 w 2576"/>
                <a:gd name="T15" fmla="*/ 794 h 890"/>
                <a:gd name="T16" fmla="*/ 0 w 2576"/>
                <a:gd name="T17" fmla="*/ 9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6" h="890">
                  <a:moveTo>
                    <a:pt x="0" y="96"/>
                  </a:moveTo>
                  <a:cubicBezTo>
                    <a:pt x="0" y="43"/>
                    <a:pt x="43" y="0"/>
                    <a:pt x="96" y="0"/>
                  </a:cubicBezTo>
                  <a:lnTo>
                    <a:pt x="2480" y="0"/>
                  </a:lnTo>
                  <a:cubicBezTo>
                    <a:pt x="2533" y="0"/>
                    <a:pt x="2576" y="43"/>
                    <a:pt x="2576" y="96"/>
                  </a:cubicBezTo>
                  <a:lnTo>
                    <a:pt x="2576" y="794"/>
                  </a:lnTo>
                  <a:cubicBezTo>
                    <a:pt x="2576" y="846"/>
                    <a:pt x="2533" y="890"/>
                    <a:pt x="2480" y="890"/>
                  </a:cubicBezTo>
                  <a:lnTo>
                    <a:pt x="96" y="890"/>
                  </a:lnTo>
                  <a:cubicBezTo>
                    <a:pt x="43" y="890"/>
                    <a:pt x="0" y="846"/>
                    <a:pt x="0" y="794"/>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74" name="Rectangle 75">
              <a:extLst>
                <a:ext uri="{FF2B5EF4-FFF2-40B4-BE49-F238E27FC236}">
                  <a16:creationId xmlns:a16="http://schemas.microsoft.com/office/drawing/2014/main" id="{36624B13-1256-4CB8-8F52-FFED5CC907FD}"/>
                </a:ext>
              </a:extLst>
            </p:cNvPr>
            <p:cNvSpPr>
              <a:spLocks noChangeArrowheads="1"/>
            </p:cNvSpPr>
            <p:nvPr/>
          </p:nvSpPr>
          <p:spPr bwMode="auto">
            <a:xfrm>
              <a:off x="5218" y="2301"/>
              <a:ext cx="40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Orfeo 3.6</a:t>
              </a:r>
              <a:endParaRPr lang="es-CO" altLang="es-CO" sz="1350"/>
            </a:p>
          </p:txBody>
        </p:sp>
        <p:sp>
          <p:nvSpPr>
            <p:cNvPr id="75" name="Freeform 76">
              <a:extLst>
                <a:ext uri="{FF2B5EF4-FFF2-40B4-BE49-F238E27FC236}">
                  <a16:creationId xmlns:a16="http://schemas.microsoft.com/office/drawing/2014/main" id="{77D16FBD-C4CF-4B0C-A36F-21599A3C9B65}"/>
                </a:ext>
              </a:extLst>
            </p:cNvPr>
            <p:cNvSpPr>
              <a:spLocks/>
            </p:cNvSpPr>
            <p:nvPr/>
          </p:nvSpPr>
          <p:spPr bwMode="auto">
            <a:xfrm>
              <a:off x="6121" y="2299"/>
              <a:ext cx="827" cy="285"/>
            </a:xfrm>
            <a:custGeom>
              <a:avLst/>
              <a:gdLst>
                <a:gd name="T0" fmla="*/ 0 w 2577"/>
                <a:gd name="T1" fmla="*/ 96 h 890"/>
                <a:gd name="T2" fmla="*/ 96 w 2577"/>
                <a:gd name="T3" fmla="*/ 0 h 890"/>
                <a:gd name="T4" fmla="*/ 2481 w 2577"/>
                <a:gd name="T5" fmla="*/ 0 h 890"/>
                <a:gd name="T6" fmla="*/ 2577 w 2577"/>
                <a:gd name="T7" fmla="*/ 96 h 890"/>
                <a:gd name="T8" fmla="*/ 2577 w 2577"/>
                <a:gd name="T9" fmla="*/ 794 h 890"/>
                <a:gd name="T10" fmla="*/ 2481 w 2577"/>
                <a:gd name="T11" fmla="*/ 890 h 890"/>
                <a:gd name="T12" fmla="*/ 96 w 2577"/>
                <a:gd name="T13" fmla="*/ 890 h 890"/>
                <a:gd name="T14" fmla="*/ 0 w 2577"/>
                <a:gd name="T15" fmla="*/ 794 h 890"/>
                <a:gd name="T16" fmla="*/ 0 w 2577"/>
                <a:gd name="T17" fmla="*/ 9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7" h="890">
                  <a:moveTo>
                    <a:pt x="0" y="96"/>
                  </a:moveTo>
                  <a:cubicBezTo>
                    <a:pt x="0" y="44"/>
                    <a:pt x="43" y="0"/>
                    <a:pt x="96" y="0"/>
                  </a:cubicBezTo>
                  <a:lnTo>
                    <a:pt x="2481" y="0"/>
                  </a:lnTo>
                  <a:cubicBezTo>
                    <a:pt x="2534" y="0"/>
                    <a:pt x="2577" y="44"/>
                    <a:pt x="2577" y="96"/>
                  </a:cubicBezTo>
                  <a:lnTo>
                    <a:pt x="2577" y="794"/>
                  </a:lnTo>
                  <a:cubicBezTo>
                    <a:pt x="2577" y="847"/>
                    <a:pt x="2534" y="890"/>
                    <a:pt x="2481" y="890"/>
                  </a:cubicBezTo>
                  <a:lnTo>
                    <a:pt x="96" y="890"/>
                  </a:lnTo>
                  <a:cubicBezTo>
                    <a:pt x="43" y="890"/>
                    <a:pt x="0" y="847"/>
                    <a:pt x="0" y="794"/>
                  </a:cubicBezTo>
                  <a:lnTo>
                    <a:pt x="0" y="96"/>
                  </a:lnTo>
                  <a:close/>
                </a:path>
              </a:pathLst>
            </a:custGeom>
            <a:solidFill>
              <a:srgbClr val="7AB648"/>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76" name="Freeform 77">
              <a:extLst>
                <a:ext uri="{FF2B5EF4-FFF2-40B4-BE49-F238E27FC236}">
                  <a16:creationId xmlns:a16="http://schemas.microsoft.com/office/drawing/2014/main" id="{C81F969F-5893-4447-8F41-E09AD051F89A}"/>
                </a:ext>
              </a:extLst>
            </p:cNvPr>
            <p:cNvSpPr>
              <a:spLocks/>
            </p:cNvSpPr>
            <p:nvPr/>
          </p:nvSpPr>
          <p:spPr bwMode="auto">
            <a:xfrm>
              <a:off x="6121" y="2299"/>
              <a:ext cx="827" cy="285"/>
            </a:xfrm>
            <a:custGeom>
              <a:avLst/>
              <a:gdLst>
                <a:gd name="T0" fmla="*/ 0 w 2577"/>
                <a:gd name="T1" fmla="*/ 96 h 890"/>
                <a:gd name="T2" fmla="*/ 96 w 2577"/>
                <a:gd name="T3" fmla="*/ 0 h 890"/>
                <a:gd name="T4" fmla="*/ 2481 w 2577"/>
                <a:gd name="T5" fmla="*/ 0 h 890"/>
                <a:gd name="T6" fmla="*/ 2577 w 2577"/>
                <a:gd name="T7" fmla="*/ 96 h 890"/>
                <a:gd name="T8" fmla="*/ 2577 w 2577"/>
                <a:gd name="T9" fmla="*/ 794 h 890"/>
                <a:gd name="T10" fmla="*/ 2481 w 2577"/>
                <a:gd name="T11" fmla="*/ 890 h 890"/>
                <a:gd name="T12" fmla="*/ 96 w 2577"/>
                <a:gd name="T13" fmla="*/ 890 h 890"/>
                <a:gd name="T14" fmla="*/ 0 w 2577"/>
                <a:gd name="T15" fmla="*/ 794 h 890"/>
                <a:gd name="T16" fmla="*/ 0 w 2577"/>
                <a:gd name="T17" fmla="*/ 9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7" h="890">
                  <a:moveTo>
                    <a:pt x="0" y="96"/>
                  </a:moveTo>
                  <a:cubicBezTo>
                    <a:pt x="0" y="44"/>
                    <a:pt x="43" y="0"/>
                    <a:pt x="96" y="0"/>
                  </a:cubicBezTo>
                  <a:lnTo>
                    <a:pt x="2481" y="0"/>
                  </a:lnTo>
                  <a:cubicBezTo>
                    <a:pt x="2534" y="0"/>
                    <a:pt x="2577" y="44"/>
                    <a:pt x="2577" y="96"/>
                  </a:cubicBezTo>
                  <a:lnTo>
                    <a:pt x="2577" y="794"/>
                  </a:lnTo>
                  <a:cubicBezTo>
                    <a:pt x="2577" y="847"/>
                    <a:pt x="2534" y="890"/>
                    <a:pt x="2481" y="890"/>
                  </a:cubicBezTo>
                  <a:lnTo>
                    <a:pt x="96" y="890"/>
                  </a:lnTo>
                  <a:cubicBezTo>
                    <a:pt x="43" y="890"/>
                    <a:pt x="0" y="847"/>
                    <a:pt x="0" y="794"/>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77" name="Rectangle 78">
              <a:extLst>
                <a:ext uri="{FF2B5EF4-FFF2-40B4-BE49-F238E27FC236}">
                  <a16:creationId xmlns:a16="http://schemas.microsoft.com/office/drawing/2014/main" id="{842BAA03-B9E3-44D4-9404-4508780EE2A7}"/>
                </a:ext>
              </a:extLst>
            </p:cNvPr>
            <p:cNvSpPr>
              <a:spLocks noChangeArrowheads="1"/>
            </p:cNvSpPr>
            <p:nvPr/>
          </p:nvSpPr>
          <p:spPr bwMode="auto">
            <a:xfrm>
              <a:off x="6139" y="2302"/>
              <a:ext cx="54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Orfeo JADE </a:t>
              </a:r>
              <a:endParaRPr lang="es-CO" altLang="es-CO" sz="1350"/>
            </a:p>
          </p:txBody>
        </p:sp>
        <p:sp>
          <p:nvSpPr>
            <p:cNvPr id="78" name="Rectangle 79">
              <a:extLst>
                <a:ext uri="{FF2B5EF4-FFF2-40B4-BE49-F238E27FC236}">
                  <a16:creationId xmlns:a16="http://schemas.microsoft.com/office/drawing/2014/main" id="{A02C82C2-7AFF-48BD-AD07-B847783985D3}"/>
                </a:ext>
              </a:extLst>
            </p:cNvPr>
            <p:cNvSpPr>
              <a:spLocks noChangeArrowheads="1"/>
            </p:cNvSpPr>
            <p:nvPr/>
          </p:nvSpPr>
          <p:spPr bwMode="auto">
            <a:xfrm>
              <a:off x="6139" y="2397"/>
              <a:ext cx="29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[Ideas]</a:t>
              </a:r>
              <a:endParaRPr lang="es-CO" altLang="es-CO" sz="1350"/>
            </a:p>
          </p:txBody>
        </p:sp>
        <p:sp>
          <p:nvSpPr>
            <p:cNvPr id="79" name="Freeform 80">
              <a:extLst>
                <a:ext uri="{FF2B5EF4-FFF2-40B4-BE49-F238E27FC236}">
                  <a16:creationId xmlns:a16="http://schemas.microsoft.com/office/drawing/2014/main" id="{59E10D29-63D1-4729-AE27-38EE44F646CD}"/>
                </a:ext>
              </a:extLst>
            </p:cNvPr>
            <p:cNvSpPr>
              <a:spLocks/>
            </p:cNvSpPr>
            <p:nvPr/>
          </p:nvSpPr>
          <p:spPr bwMode="auto">
            <a:xfrm>
              <a:off x="2313" y="2159"/>
              <a:ext cx="1232" cy="491"/>
            </a:xfrm>
            <a:custGeom>
              <a:avLst/>
              <a:gdLst>
                <a:gd name="T0" fmla="*/ 0 w 3840"/>
                <a:gd name="T1" fmla="*/ 96 h 1536"/>
                <a:gd name="T2" fmla="*/ 96 w 3840"/>
                <a:gd name="T3" fmla="*/ 0 h 1536"/>
                <a:gd name="T4" fmla="*/ 3744 w 3840"/>
                <a:gd name="T5" fmla="*/ 0 h 1536"/>
                <a:gd name="T6" fmla="*/ 3840 w 3840"/>
                <a:gd name="T7" fmla="*/ 96 h 1536"/>
                <a:gd name="T8" fmla="*/ 3840 w 3840"/>
                <a:gd name="T9" fmla="*/ 1440 h 1536"/>
                <a:gd name="T10" fmla="*/ 3744 w 3840"/>
                <a:gd name="T11" fmla="*/ 1536 h 1536"/>
                <a:gd name="T12" fmla="*/ 96 w 3840"/>
                <a:gd name="T13" fmla="*/ 1536 h 1536"/>
                <a:gd name="T14" fmla="*/ 0 w 3840"/>
                <a:gd name="T15" fmla="*/ 1440 h 1536"/>
                <a:gd name="T16" fmla="*/ 0 w 3840"/>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0" h="1536">
                  <a:moveTo>
                    <a:pt x="0" y="96"/>
                  </a:moveTo>
                  <a:cubicBezTo>
                    <a:pt x="0" y="43"/>
                    <a:pt x="43" y="0"/>
                    <a:pt x="96" y="0"/>
                  </a:cubicBezTo>
                  <a:lnTo>
                    <a:pt x="3744" y="0"/>
                  </a:lnTo>
                  <a:cubicBezTo>
                    <a:pt x="3797" y="0"/>
                    <a:pt x="3840" y="43"/>
                    <a:pt x="3840" y="96"/>
                  </a:cubicBezTo>
                  <a:lnTo>
                    <a:pt x="3840" y="1440"/>
                  </a:lnTo>
                  <a:cubicBezTo>
                    <a:pt x="3840" y="1493"/>
                    <a:pt x="3797" y="1536"/>
                    <a:pt x="3744" y="1536"/>
                  </a:cubicBezTo>
                  <a:lnTo>
                    <a:pt x="96" y="1536"/>
                  </a:lnTo>
                  <a:cubicBezTo>
                    <a:pt x="43" y="1536"/>
                    <a:pt x="0" y="1493"/>
                    <a:pt x="0" y="1440"/>
                  </a:cubicBezTo>
                  <a:lnTo>
                    <a:pt x="0" y="96"/>
                  </a:lnTo>
                  <a:close/>
                </a:path>
              </a:pathLst>
            </a:custGeom>
            <a:solidFill>
              <a:srgbClr val="A3D977"/>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80" name="Freeform 81">
              <a:extLst>
                <a:ext uri="{FF2B5EF4-FFF2-40B4-BE49-F238E27FC236}">
                  <a16:creationId xmlns:a16="http://schemas.microsoft.com/office/drawing/2014/main" id="{C96969DA-7A02-47A7-BF91-D3A91C363489}"/>
                </a:ext>
              </a:extLst>
            </p:cNvPr>
            <p:cNvSpPr>
              <a:spLocks/>
            </p:cNvSpPr>
            <p:nvPr/>
          </p:nvSpPr>
          <p:spPr bwMode="auto">
            <a:xfrm>
              <a:off x="2313" y="2159"/>
              <a:ext cx="1232" cy="491"/>
            </a:xfrm>
            <a:custGeom>
              <a:avLst/>
              <a:gdLst>
                <a:gd name="T0" fmla="*/ 0 w 3840"/>
                <a:gd name="T1" fmla="*/ 96 h 1536"/>
                <a:gd name="T2" fmla="*/ 96 w 3840"/>
                <a:gd name="T3" fmla="*/ 0 h 1536"/>
                <a:gd name="T4" fmla="*/ 3744 w 3840"/>
                <a:gd name="T5" fmla="*/ 0 h 1536"/>
                <a:gd name="T6" fmla="*/ 3840 w 3840"/>
                <a:gd name="T7" fmla="*/ 96 h 1536"/>
                <a:gd name="T8" fmla="*/ 3840 w 3840"/>
                <a:gd name="T9" fmla="*/ 1440 h 1536"/>
                <a:gd name="T10" fmla="*/ 3744 w 3840"/>
                <a:gd name="T11" fmla="*/ 1536 h 1536"/>
                <a:gd name="T12" fmla="*/ 96 w 3840"/>
                <a:gd name="T13" fmla="*/ 1536 h 1536"/>
                <a:gd name="T14" fmla="*/ 0 w 3840"/>
                <a:gd name="T15" fmla="*/ 1440 h 1536"/>
                <a:gd name="T16" fmla="*/ 0 w 3840"/>
                <a:gd name="T1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0" h="1536">
                  <a:moveTo>
                    <a:pt x="0" y="96"/>
                  </a:moveTo>
                  <a:cubicBezTo>
                    <a:pt x="0" y="43"/>
                    <a:pt x="43" y="0"/>
                    <a:pt x="96" y="0"/>
                  </a:cubicBezTo>
                  <a:lnTo>
                    <a:pt x="3744" y="0"/>
                  </a:lnTo>
                  <a:cubicBezTo>
                    <a:pt x="3797" y="0"/>
                    <a:pt x="3840" y="43"/>
                    <a:pt x="3840" y="96"/>
                  </a:cubicBezTo>
                  <a:lnTo>
                    <a:pt x="3840" y="1440"/>
                  </a:lnTo>
                  <a:cubicBezTo>
                    <a:pt x="3840" y="1493"/>
                    <a:pt x="3797" y="1536"/>
                    <a:pt x="3744" y="1536"/>
                  </a:cubicBezTo>
                  <a:lnTo>
                    <a:pt x="96" y="1536"/>
                  </a:lnTo>
                  <a:cubicBezTo>
                    <a:pt x="43" y="1536"/>
                    <a:pt x="0" y="1493"/>
                    <a:pt x="0" y="1440"/>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81" name="Rectangle 82">
              <a:extLst>
                <a:ext uri="{FF2B5EF4-FFF2-40B4-BE49-F238E27FC236}">
                  <a16:creationId xmlns:a16="http://schemas.microsoft.com/office/drawing/2014/main" id="{439E18C2-2E10-4985-9900-3E603DE85C4A}"/>
                </a:ext>
              </a:extLst>
            </p:cNvPr>
            <p:cNvSpPr>
              <a:spLocks noChangeArrowheads="1"/>
            </p:cNvSpPr>
            <p:nvPr/>
          </p:nvSpPr>
          <p:spPr bwMode="auto">
            <a:xfrm>
              <a:off x="2331" y="2161"/>
              <a:ext cx="9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Servicios Compartidos</a:t>
              </a:r>
              <a:endParaRPr lang="es-CO" altLang="es-CO" sz="1350"/>
            </a:p>
          </p:txBody>
        </p:sp>
        <p:sp>
          <p:nvSpPr>
            <p:cNvPr id="82" name="Freeform 83">
              <a:extLst>
                <a:ext uri="{FF2B5EF4-FFF2-40B4-BE49-F238E27FC236}">
                  <a16:creationId xmlns:a16="http://schemas.microsoft.com/office/drawing/2014/main" id="{49306445-0B5A-4CD2-844C-DCC9DD15A3E6}"/>
                </a:ext>
              </a:extLst>
            </p:cNvPr>
            <p:cNvSpPr>
              <a:spLocks/>
            </p:cNvSpPr>
            <p:nvPr/>
          </p:nvSpPr>
          <p:spPr bwMode="auto">
            <a:xfrm>
              <a:off x="2385" y="2288"/>
              <a:ext cx="1088" cy="304"/>
            </a:xfrm>
            <a:custGeom>
              <a:avLst/>
              <a:gdLst>
                <a:gd name="T0" fmla="*/ 0 w 3389"/>
                <a:gd name="T1" fmla="*/ 96 h 950"/>
                <a:gd name="T2" fmla="*/ 96 w 3389"/>
                <a:gd name="T3" fmla="*/ 0 h 950"/>
                <a:gd name="T4" fmla="*/ 3293 w 3389"/>
                <a:gd name="T5" fmla="*/ 0 h 950"/>
                <a:gd name="T6" fmla="*/ 3389 w 3389"/>
                <a:gd name="T7" fmla="*/ 96 h 950"/>
                <a:gd name="T8" fmla="*/ 3389 w 3389"/>
                <a:gd name="T9" fmla="*/ 854 h 950"/>
                <a:gd name="T10" fmla="*/ 3293 w 3389"/>
                <a:gd name="T11" fmla="*/ 950 h 950"/>
                <a:gd name="T12" fmla="*/ 96 w 3389"/>
                <a:gd name="T13" fmla="*/ 950 h 950"/>
                <a:gd name="T14" fmla="*/ 0 w 3389"/>
                <a:gd name="T15" fmla="*/ 854 h 950"/>
                <a:gd name="T16" fmla="*/ 0 w 3389"/>
                <a:gd name="T17" fmla="*/ 9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9" h="950">
                  <a:moveTo>
                    <a:pt x="0" y="96"/>
                  </a:moveTo>
                  <a:cubicBezTo>
                    <a:pt x="0" y="43"/>
                    <a:pt x="43" y="0"/>
                    <a:pt x="96" y="0"/>
                  </a:cubicBezTo>
                  <a:lnTo>
                    <a:pt x="3293" y="0"/>
                  </a:lnTo>
                  <a:cubicBezTo>
                    <a:pt x="3346" y="0"/>
                    <a:pt x="3389" y="43"/>
                    <a:pt x="3389" y="96"/>
                  </a:cubicBezTo>
                  <a:lnTo>
                    <a:pt x="3389" y="854"/>
                  </a:lnTo>
                  <a:cubicBezTo>
                    <a:pt x="3389" y="907"/>
                    <a:pt x="3346" y="950"/>
                    <a:pt x="3293" y="950"/>
                  </a:cubicBezTo>
                  <a:lnTo>
                    <a:pt x="96" y="950"/>
                  </a:lnTo>
                  <a:cubicBezTo>
                    <a:pt x="43" y="950"/>
                    <a:pt x="0" y="907"/>
                    <a:pt x="0" y="854"/>
                  </a:cubicBezTo>
                  <a:lnTo>
                    <a:pt x="0" y="96"/>
                  </a:lnTo>
                  <a:close/>
                </a:path>
              </a:pathLst>
            </a:custGeom>
            <a:solidFill>
              <a:srgbClr val="7AB648"/>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83" name="Freeform 84">
              <a:extLst>
                <a:ext uri="{FF2B5EF4-FFF2-40B4-BE49-F238E27FC236}">
                  <a16:creationId xmlns:a16="http://schemas.microsoft.com/office/drawing/2014/main" id="{801D1FD0-46D0-40C9-8EF0-5A8087EE7535}"/>
                </a:ext>
              </a:extLst>
            </p:cNvPr>
            <p:cNvSpPr>
              <a:spLocks/>
            </p:cNvSpPr>
            <p:nvPr/>
          </p:nvSpPr>
          <p:spPr bwMode="auto">
            <a:xfrm>
              <a:off x="2385" y="2288"/>
              <a:ext cx="1088" cy="304"/>
            </a:xfrm>
            <a:custGeom>
              <a:avLst/>
              <a:gdLst>
                <a:gd name="T0" fmla="*/ 0 w 3389"/>
                <a:gd name="T1" fmla="*/ 96 h 950"/>
                <a:gd name="T2" fmla="*/ 96 w 3389"/>
                <a:gd name="T3" fmla="*/ 0 h 950"/>
                <a:gd name="T4" fmla="*/ 3293 w 3389"/>
                <a:gd name="T5" fmla="*/ 0 h 950"/>
                <a:gd name="T6" fmla="*/ 3389 w 3389"/>
                <a:gd name="T7" fmla="*/ 96 h 950"/>
                <a:gd name="T8" fmla="*/ 3389 w 3389"/>
                <a:gd name="T9" fmla="*/ 854 h 950"/>
                <a:gd name="T10" fmla="*/ 3293 w 3389"/>
                <a:gd name="T11" fmla="*/ 950 h 950"/>
                <a:gd name="T12" fmla="*/ 96 w 3389"/>
                <a:gd name="T13" fmla="*/ 950 h 950"/>
                <a:gd name="T14" fmla="*/ 0 w 3389"/>
                <a:gd name="T15" fmla="*/ 854 h 950"/>
                <a:gd name="T16" fmla="*/ 0 w 3389"/>
                <a:gd name="T17" fmla="*/ 9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9" h="950">
                  <a:moveTo>
                    <a:pt x="0" y="96"/>
                  </a:moveTo>
                  <a:cubicBezTo>
                    <a:pt x="0" y="43"/>
                    <a:pt x="43" y="0"/>
                    <a:pt x="96" y="0"/>
                  </a:cubicBezTo>
                  <a:lnTo>
                    <a:pt x="3293" y="0"/>
                  </a:lnTo>
                  <a:cubicBezTo>
                    <a:pt x="3346" y="0"/>
                    <a:pt x="3389" y="43"/>
                    <a:pt x="3389" y="96"/>
                  </a:cubicBezTo>
                  <a:lnTo>
                    <a:pt x="3389" y="854"/>
                  </a:lnTo>
                  <a:cubicBezTo>
                    <a:pt x="3389" y="907"/>
                    <a:pt x="3346" y="950"/>
                    <a:pt x="3293" y="950"/>
                  </a:cubicBezTo>
                  <a:lnTo>
                    <a:pt x="96" y="950"/>
                  </a:lnTo>
                  <a:cubicBezTo>
                    <a:pt x="43" y="950"/>
                    <a:pt x="0" y="907"/>
                    <a:pt x="0" y="854"/>
                  </a:cubicBezTo>
                  <a:lnTo>
                    <a:pt x="0" y="96"/>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84" name="Rectangle 85">
              <a:extLst>
                <a:ext uri="{FF2B5EF4-FFF2-40B4-BE49-F238E27FC236}">
                  <a16:creationId xmlns:a16="http://schemas.microsoft.com/office/drawing/2014/main" id="{CF478C64-44B7-4E82-B0D1-CF04CFD80224}"/>
                </a:ext>
              </a:extLst>
            </p:cNvPr>
            <p:cNvSpPr>
              <a:spLocks noChangeArrowheads="1"/>
            </p:cNvSpPr>
            <p:nvPr/>
          </p:nvSpPr>
          <p:spPr bwMode="auto">
            <a:xfrm>
              <a:off x="2403" y="2290"/>
              <a:ext cx="99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Carpetas Compartidas </a:t>
              </a:r>
              <a:endParaRPr lang="es-CO" altLang="es-CO" sz="1350"/>
            </a:p>
          </p:txBody>
        </p:sp>
        <p:sp>
          <p:nvSpPr>
            <p:cNvPr id="85" name="Rectangle 86">
              <a:extLst>
                <a:ext uri="{FF2B5EF4-FFF2-40B4-BE49-F238E27FC236}">
                  <a16:creationId xmlns:a16="http://schemas.microsoft.com/office/drawing/2014/main" id="{1407E5E0-A9AF-49BF-A980-865F9BD2C9BE}"/>
                </a:ext>
              </a:extLst>
            </p:cNvPr>
            <p:cNvSpPr>
              <a:spLocks noChangeArrowheads="1"/>
            </p:cNvSpPr>
            <p:nvPr/>
          </p:nvSpPr>
          <p:spPr bwMode="auto">
            <a:xfrm>
              <a:off x="2403" y="2386"/>
              <a:ext cx="4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[SAE SAS]</a:t>
              </a:r>
              <a:endParaRPr lang="es-CO" altLang="es-CO" sz="1350"/>
            </a:p>
          </p:txBody>
        </p:sp>
        <p:sp>
          <p:nvSpPr>
            <p:cNvPr id="86" name="Freeform 87">
              <a:extLst>
                <a:ext uri="{FF2B5EF4-FFF2-40B4-BE49-F238E27FC236}">
                  <a16:creationId xmlns:a16="http://schemas.microsoft.com/office/drawing/2014/main" id="{025F6D44-0341-45D2-99EC-0A55DC9AFBFB}"/>
                </a:ext>
              </a:extLst>
            </p:cNvPr>
            <p:cNvSpPr>
              <a:spLocks/>
            </p:cNvSpPr>
            <p:nvPr/>
          </p:nvSpPr>
          <p:spPr bwMode="auto">
            <a:xfrm>
              <a:off x="2669" y="450"/>
              <a:ext cx="1048" cy="374"/>
            </a:xfrm>
            <a:custGeom>
              <a:avLst/>
              <a:gdLst>
                <a:gd name="T0" fmla="*/ 0 w 3265"/>
                <a:gd name="T1" fmla="*/ 96 h 1171"/>
                <a:gd name="T2" fmla="*/ 96 w 3265"/>
                <a:gd name="T3" fmla="*/ 0 h 1171"/>
                <a:gd name="T4" fmla="*/ 3169 w 3265"/>
                <a:gd name="T5" fmla="*/ 0 h 1171"/>
                <a:gd name="T6" fmla="*/ 3265 w 3265"/>
                <a:gd name="T7" fmla="*/ 96 h 1171"/>
                <a:gd name="T8" fmla="*/ 3265 w 3265"/>
                <a:gd name="T9" fmla="*/ 96 h 1171"/>
                <a:gd name="T10" fmla="*/ 3265 w 3265"/>
                <a:gd name="T11" fmla="*/ 1075 h 1171"/>
                <a:gd name="T12" fmla="*/ 3265 w 3265"/>
                <a:gd name="T13" fmla="*/ 1075 h 1171"/>
                <a:gd name="T14" fmla="*/ 3169 w 3265"/>
                <a:gd name="T15" fmla="*/ 1171 h 1171"/>
                <a:gd name="T16" fmla="*/ 96 w 3265"/>
                <a:gd name="T17" fmla="*/ 1171 h 1171"/>
                <a:gd name="T18" fmla="*/ 0 w 3265"/>
                <a:gd name="T19" fmla="*/ 1075 h 1171"/>
                <a:gd name="T20" fmla="*/ 0 w 3265"/>
                <a:gd name="T21" fmla="*/ 1075 h 1171"/>
                <a:gd name="T22" fmla="*/ 0 w 3265"/>
                <a:gd name="T23" fmla="*/ 96 h 1171"/>
                <a:gd name="T24" fmla="*/ 0 w 3265"/>
                <a:gd name="T25" fmla="*/ 96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65" h="1171">
                  <a:moveTo>
                    <a:pt x="0" y="96"/>
                  </a:moveTo>
                  <a:cubicBezTo>
                    <a:pt x="0" y="43"/>
                    <a:pt x="43" y="0"/>
                    <a:pt x="96" y="0"/>
                  </a:cubicBezTo>
                  <a:lnTo>
                    <a:pt x="3169" y="0"/>
                  </a:lnTo>
                  <a:cubicBezTo>
                    <a:pt x="3222" y="0"/>
                    <a:pt x="3265" y="43"/>
                    <a:pt x="3265" y="96"/>
                  </a:cubicBezTo>
                  <a:cubicBezTo>
                    <a:pt x="3265" y="96"/>
                    <a:pt x="3265" y="96"/>
                    <a:pt x="3265" y="96"/>
                  </a:cubicBezTo>
                  <a:lnTo>
                    <a:pt x="3265" y="1075"/>
                  </a:lnTo>
                  <a:cubicBezTo>
                    <a:pt x="3265" y="1075"/>
                    <a:pt x="3265" y="1075"/>
                    <a:pt x="3265" y="1075"/>
                  </a:cubicBezTo>
                  <a:cubicBezTo>
                    <a:pt x="3265" y="1128"/>
                    <a:pt x="3222" y="1171"/>
                    <a:pt x="3169" y="1171"/>
                  </a:cubicBezTo>
                  <a:lnTo>
                    <a:pt x="96" y="1171"/>
                  </a:lnTo>
                  <a:cubicBezTo>
                    <a:pt x="43" y="1171"/>
                    <a:pt x="0" y="1128"/>
                    <a:pt x="0" y="1075"/>
                  </a:cubicBezTo>
                  <a:cubicBezTo>
                    <a:pt x="0" y="1075"/>
                    <a:pt x="0" y="1075"/>
                    <a:pt x="0" y="1075"/>
                  </a:cubicBezTo>
                  <a:lnTo>
                    <a:pt x="0" y="96"/>
                  </a:lnTo>
                  <a:cubicBezTo>
                    <a:pt x="0" y="96"/>
                    <a:pt x="0" y="96"/>
                    <a:pt x="0" y="96"/>
                  </a:cubicBezTo>
                  <a:close/>
                </a:path>
              </a:pathLst>
            </a:custGeom>
            <a:solidFill>
              <a:srgbClr val="3AA6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87" name="Freeform 88">
              <a:extLst>
                <a:ext uri="{FF2B5EF4-FFF2-40B4-BE49-F238E27FC236}">
                  <a16:creationId xmlns:a16="http://schemas.microsoft.com/office/drawing/2014/main" id="{60A9CBF6-1913-4B7E-8F88-ECBE87175847}"/>
                </a:ext>
              </a:extLst>
            </p:cNvPr>
            <p:cNvSpPr>
              <a:spLocks/>
            </p:cNvSpPr>
            <p:nvPr/>
          </p:nvSpPr>
          <p:spPr bwMode="auto">
            <a:xfrm>
              <a:off x="2669" y="450"/>
              <a:ext cx="1048" cy="374"/>
            </a:xfrm>
            <a:custGeom>
              <a:avLst/>
              <a:gdLst>
                <a:gd name="T0" fmla="*/ 0 w 3265"/>
                <a:gd name="T1" fmla="*/ 96 h 1171"/>
                <a:gd name="T2" fmla="*/ 96 w 3265"/>
                <a:gd name="T3" fmla="*/ 0 h 1171"/>
                <a:gd name="T4" fmla="*/ 3169 w 3265"/>
                <a:gd name="T5" fmla="*/ 0 h 1171"/>
                <a:gd name="T6" fmla="*/ 3265 w 3265"/>
                <a:gd name="T7" fmla="*/ 96 h 1171"/>
                <a:gd name="T8" fmla="*/ 3265 w 3265"/>
                <a:gd name="T9" fmla="*/ 96 h 1171"/>
                <a:gd name="T10" fmla="*/ 3265 w 3265"/>
                <a:gd name="T11" fmla="*/ 1075 h 1171"/>
                <a:gd name="T12" fmla="*/ 3265 w 3265"/>
                <a:gd name="T13" fmla="*/ 1075 h 1171"/>
                <a:gd name="T14" fmla="*/ 3169 w 3265"/>
                <a:gd name="T15" fmla="*/ 1171 h 1171"/>
                <a:gd name="T16" fmla="*/ 96 w 3265"/>
                <a:gd name="T17" fmla="*/ 1171 h 1171"/>
                <a:gd name="T18" fmla="*/ 0 w 3265"/>
                <a:gd name="T19" fmla="*/ 1075 h 1171"/>
                <a:gd name="T20" fmla="*/ 0 w 3265"/>
                <a:gd name="T21" fmla="*/ 1075 h 1171"/>
                <a:gd name="T22" fmla="*/ 0 w 3265"/>
                <a:gd name="T23" fmla="*/ 96 h 1171"/>
                <a:gd name="T24" fmla="*/ 0 w 3265"/>
                <a:gd name="T25" fmla="*/ 96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65" h="1171">
                  <a:moveTo>
                    <a:pt x="0" y="96"/>
                  </a:moveTo>
                  <a:cubicBezTo>
                    <a:pt x="0" y="43"/>
                    <a:pt x="43" y="0"/>
                    <a:pt x="96" y="0"/>
                  </a:cubicBezTo>
                  <a:lnTo>
                    <a:pt x="3169" y="0"/>
                  </a:lnTo>
                  <a:cubicBezTo>
                    <a:pt x="3222" y="0"/>
                    <a:pt x="3265" y="43"/>
                    <a:pt x="3265" y="96"/>
                  </a:cubicBezTo>
                  <a:cubicBezTo>
                    <a:pt x="3265" y="96"/>
                    <a:pt x="3265" y="96"/>
                    <a:pt x="3265" y="96"/>
                  </a:cubicBezTo>
                  <a:lnTo>
                    <a:pt x="3265" y="1075"/>
                  </a:lnTo>
                  <a:cubicBezTo>
                    <a:pt x="3265" y="1075"/>
                    <a:pt x="3265" y="1075"/>
                    <a:pt x="3265" y="1075"/>
                  </a:cubicBezTo>
                  <a:cubicBezTo>
                    <a:pt x="3265" y="1128"/>
                    <a:pt x="3222" y="1171"/>
                    <a:pt x="3169" y="1171"/>
                  </a:cubicBezTo>
                  <a:lnTo>
                    <a:pt x="96" y="1171"/>
                  </a:lnTo>
                  <a:cubicBezTo>
                    <a:pt x="43" y="1171"/>
                    <a:pt x="0" y="1128"/>
                    <a:pt x="0" y="1075"/>
                  </a:cubicBezTo>
                  <a:cubicBezTo>
                    <a:pt x="0" y="1075"/>
                    <a:pt x="0" y="1075"/>
                    <a:pt x="0" y="1075"/>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88" name="Rectangle 89">
              <a:extLst>
                <a:ext uri="{FF2B5EF4-FFF2-40B4-BE49-F238E27FC236}">
                  <a16:creationId xmlns:a16="http://schemas.microsoft.com/office/drawing/2014/main" id="{5AF2B309-92A3-4A58-B0CF-F653BAEAF989}"/>
                </a:ext>
              </a:extLst>
            </p:cNvPr>
            <p:cNvSpPr>
              <a:spLocks noChangeArrowheads="1"/>
            </p:cNvSpPr>
            <p:nvPr/>
          </p:nvSpPr>
          <p:spPr bwMode="auto">
            <a:xfrm>
              <a:off x="2687" y="452"/>
              <a:ext cx="91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Portal WEB + PQRS </a:t>
              </a:r>
              <a:endParaRPr lang="es-CO" altLang="es-CO" sz="1350">
                <a:solidFill>
                  <a:schemeClr val="bg1"/>
                </a:solidFill>
              </a:endParaRPr>
            </a:p>
          </p:txBody>
        </p:sp>
        <p:sp>
          <p:nvSpPr>
            <p:cNvPr id="89" name="Rectangle 90">
              <a:extLst>
                <a:ext uri="{FF2B5EF4-FFF2-40B4-BE49-F238E27FC236}">
                  <a16:creationId xmlns:a16="http://schemas.microsoft.com/office/drawing/2014/main" id="{0F4F48C9-6DBB-4473-8A9F-E523FC50F6BB}"/>
                </a:ext>
              </a:extLst>
            </p:cNvPr>
            <p:cNvSpPr>
              <a:spLocks noChangeArrowheads="1"/>
            </p:cNvSpPr>
            <p:nvPr/>
          </p:nvSpPr>
          <p:spPr bwMode="auto">
            <a:xfrm>
              <a:off x="2687" y="547"/>
              <a:ext cx="51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[Micrositios]</a:t>
              </a:r>
              <a:endParaRPr lang="es-CO" altLang="es-CO" sz="1350">
                <a:solidFill>
                  <a:schemeClr val="bg1"/>
                </a:solidFill>
              </a:endParaRPr>
            </a:p>
          </p:txBody>
        </p:sp>
        <p:sp>
          <p:nvSpPr>
            <p:cNvPr id="90" name="Freeform 91">
              <a:extLst>
                <a:ext uri="{FF2B5EF4-FFF2-40B4-BE49-F238E27FC236}">
                  <a16:creationId xmlns:a16="http://schemas.microsoft.com/office/drawing/2014/main" id="{4667B078-EDE0-412E-8904-8D00D7AE2606}"/>
                </a:ext>
              </a:extLst>
            </p:cNvPr>
            <p:cNvSpPr>
              <a:spLocks/>
            </p:cNvSpPr>
            <p:nvPr/>
          </p:nvSpPr>
          <p:spPr bwMode="auto">
            <a:xfrm>
              <a:off x="3901" y="450"/>
              <a:ext cx="1048" cy="374"/>
            </a:xfrm>
            <a:custGeom>
              <a:avLst/>
              <a:gdLst>
                <a:gd name="T0" fmla="*/ 0 w 3265"/>
                <a:gd name="T1" fmla="*/ 96 h 1171"/>
                <a:gd name="T2" fmla="*/ 96 w 3265"/>
                <a:gd name="T3" fmla="*/ 0 h 1171"/>
                <a:gd name="T4" fmla="*/ 3169 w 3265"/>
                <a:gd name="T5" fmla="*/ 0 h 1171"/>
                <a:gd name="T6" fmla="*/ 3265 w 3265"/>
                <a:gd name="T7" fmla="*/ 96 h 1171"/>
                <a:gd name="T8" fmla="*/ 3265 w 3265"/>
                <a:gd name="T9" fmla="*/ 96 h 1171"/>
                <a:gd name="T10" fmla="*/ 3265 w 3265"/>
                <a:gd name="T11" fmla="*/ 1075 h 1171"/>
                <a:gd name="T12" fmla="*/ 3265 w 3265"/>
                <a:gd name="T13" fmla="*/ 1075 h 1171"/>
                <a:gd name="T14" fmla="*/ 3169 w 3265"/>
                <a:gd name="T15" fmla="*/ 1171 h 1171"/>
                <a:gd name="T16" fmla="*/ 96 w 3265"/>
                <a:gd name="T17" fmla="*/ 1171 h 1171"/>
                <a:gd name="T18" fmla="*/ 0 w 3265"/>
                <a:gd name="T19" fmla="*/ 1075 h 1171"/>
                <a:gd name="T20" fmla="*/ 0 w 3265"/>
                <a:gd name="T21" fmla="*/ 1075 h 1171"/>
                <a:gd name="T22" fmla="*/ 0 w 3265"/>
                <a:gd name="T23" fmla="*/ 96 h 1171"/>
                <a:gd name="T24" fmla="*/ 0 w 3265"/>
                <a:gd name="T25" fmla="*/ 96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65" h="1171">
                  <a:moveTo>
                    <a:pt x="0" y="96"/>
                  </a:moveTo>
                  <a:cubicBezTo>
                    <a:pt x="0" y="43"/>
                    <a:pt x="43" y="0"/>
                    <a:pt x="96" y="0"/>
                  </a:cubicBezTo>
                  <a:lnTo>
                    <a:pt x="3169" y="0"/>
                  </a:lnTo>
                  <a:cubicBezTo>
                    <a:pt x="3222" y="0"/>
                    <a:pt x="3265" y="43"/>
                    <a:pt x="3265" y="96"/>
                  </a:cubicBezTo>
                  <a:cubicBezTo>
                    <a:pt x="3265" y="96"/>
                    <a:pt x="3265" y="96"/>
                    <a:pt x="3265" y="96"/>
                  </a:cubicBezTo>
                  <a:lnTo>
                    <a:pt x="3265" y="1075"/>
                  </a:lnTo>
                  <a:cubicBezTo>
                    <a:pt x="3265" y="1075"/>
                    <a:pt x="3265" y="1075"/>
                    <a:pt x="3265" y="1075"/>
                  </a:cubicBezTo>
                  <a:cubicBezTo>
                    <a:pt x="3265" y="1128"/>
                    <a:pt x="3222" y="1171"/>
                    <a:pt x="3169" y="1171"/>
                  </a:cubicBezTo>
                  <a:lnTo>
                    <a:pt x="96" y="1171"/>
                  </a:lnTo>
                  <a:cubicBezTo>
                    <a:pt x="43" y="1171"/>
                    <a:pt x="0" y="1128"/>
                    <a:pt x="0" y="1075"/>
                  </a:cubicBezTo>
                  <a:cubicBezTo>
                    <a:pt x="0" y="1075"/>
                    <a:pt x="0" y="1075"/>
                    <a:pt x="0" y="1075"/>
                  </a:cubicBezTo>
                  <a:lnTo>
                    <a:pt x="0" y="96"/>
                  </a:lnTo>
                  <a:cubicBezTo>
                    <a:pt x="0" y="96"/>
                    <a:pt x="0" y="96"/>
                    <a:pt x="0" y="96"/>
                  </a:cubicBezTo>
                  <a:close/>
                </a:path>
              </a:pathLst>
            </a:custGeom>
            <a:solidFill>
              <a:srgbClr val="3AA6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91" name="Freeform 92">
              <a:extLst>
                <a:ext uri="{FF2B5EF4-FFF2-40B4-BE49-F238E27FC236}">
                  <a16:creationId xmlns:a16="http://schemas.microsoft.com/office/drawing/2014/main" id="{687A596B-29C3-41C6-8850-F41D8D7492C9}"/>
                </a:ext>
              </a:extLst>
            </p:cNvPr>
            <p:cNvSpPr>
              <a:spLocks/>
            </p:cNvSpPr>
            <p:nvPr/>
          </p:nvSpPr>
          <p:spPr bwMode="auto">
            <a:xfrm>
              <a:off x="3901" y="450"/>
              <a:ext cx="1048" cy="374"/>
            </a:xfrm>
            <a:custGeom>
              <a:avLst/>
              <a:gdLst>
                <a:gd name="T0" fmla="*/ 0 w 3265"/>
                <a:gd name="T1" fmla="*/ 96 h 1171"/>
                <a:gd name="T2" fmla="*/ 96 w 3265"/>
                <a:gd name="T3" fmla="*/ 0 h 1171"/>
                <a:gd name="T4" fmla="*/ 3169 w 3265"/>
                <a:gd name="T5" fmla="*/ 0 h 1171"/>
                <a:gd name="T6" fmla="*/ 3265 w 3265"/>
                <a:gd name="T7" fmla="*/ 96 h 1171"/>
                <a:gd name="T8" fmla="*/ 3265 w 3265"/>
                <a:gd name="T9" fmla="*/ 96 h 1171"/>
                <a:gd name="T10" fmla="*/ 3265 w 3265"/>
                <a:gd name="T11" fmla="*/ 1075 h 1171"/>
                <a:gd name="T12" fmla="*/ 3265 w 3265"/>
                <a:gd name="T13" fmla="*/ 1075 h 1171"/>
                <a:gd name="T14" fmla="*/ 3169 w 3265"/>
                <a:gd name="T15" fmla="*/ 1171 h 1171"/>
                <a:gd name="T16" fmla="*/ 96 w 3265"/>
                <a:gd name="T17" fmla="*/ 1171 h 1171"/>
                <a:gd name="T18" fmla="*/ 0 w 3265"/>
                <a:gd name="T19" fmla="*/ 1075 h 1171"/>
                <a:gd name="T20" fmla="*/ 0 w 3265"/>
                <a:gd name="T21" fmla="*/ 1075 h 1171"/>
                <a:gd name="T22" fmla="*/ 0 w 3265"/>
                <a:gd name="T23" fmla="*/ 96 h 1171"/>
                <a:gd name="T24" fmla="*/ 0 w 3265"/>
                <a:gd name="T25" fmla="*/ 96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65" h="1171">
                  <a:moveTo>
                    <a:pt x="0" y="96"/>
                  </a:moveTo>
                  <a:cubicBezTo>
                    <a:pt x="0" y="43"/>
                    <a:pt x="43" y="0"/>
                    <a:pt x="96" y="0"/>
                  </a:cubicBezTo>
                  <a:lnTo>
                    <a:pt x="3169" y="0"/>
                  </a:lnTo>
                  <a:cubicBezTo>
                    <a:pt x="3222" y="0"/>
                    <a:pt x="3265" y="43"/>
                    <a:pt x="3265" y="96"/>
                  </a:cubicBezTo>
                  <a:cubicBezTo>
                    <a:pt x="3265" y="96"/>
                    <a:pt x="3265" y="96"/>
                    <a:pt x="3265" y="96"/>
                  </a:cubicBezTo>
                  <a:lnTo>
                    <a:pt x="3265" y="1075"/>
                  </a:lnTo>
                  <a:cubicBezTo>
                    <a:pt x="3265" y="1075"/>
                    <a:pt x="3265" y="1075"/>
                    <a:pt x="3265" y="1075"/>
                  </a:cubicBezTo>
                  <a:cubicBezTo>
                    <a:pt x="3265" y="1128"/>
                    <a:pt x="3222" y="1171"/>
                    <a:pt x="3169" y="1171"/>
                  </a:cubicBezTo>
                  <a:lnTo>
                    <a:pt x="96" y="1171"/>
                  </a:lnTo>
                  <a:cubicBezTo>
                    <a:pt x="43" y="1171"/>
                    <a:pt x="0" y="1128"/>
                    <a:pt x="0" y="1075"/>
                  </a:cubicBezTo>
                  <a:cubicBezTo>
                    <a:pt x="0" y="1075"/>
                    <a:pt x="0" y="1075"/>
                    <a:pt x="0" y="1075"/>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92" name="Rectangle 93">
              <a:extLst>
                <a:ext uri="{FF2B5EF4-FFF2-40B4-BE49-F238E27FC236}">
                  <a16:creationId xmlns:a16="http://schemas.microsoft.com/office/drawing/2014/main" id="{A23D9729-EF7F-4B05-865C-19D5E56330A8}"/>
                </a:ext>
              </a:extLst>
            </p:cNvPr>
            <p:cNvSpPr>
              <a:spLocks noChangeArrowheads="1"/>
            </p:cNvSpPr>
            <p:nvPr/>
          </p:nvSpPr>
          <p:spPr bwMode="auto">
            <a:xfrm>
              <a:off x="3919" y="452"/>
              <a:ext cx="51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Matrix WEB</a:t>
              </a:r>
              <a:endParaRPr lang="es-CO" altLang="es-CO" sz="1350">
                <a:solidFill>
                  <a:schemeClr val="bg1"/>
                </a:solidFill>
              </a:endParaRPr>
            </a:p>
          </p:txBody>
        </p:sp>
        <p:sp>
          <p:nvSpPr>
            <p:cNvPr id="93" name="Rectangle 94">
              <a:extLst>
                <a:ext uri="{FF2B5EF4-FFF2-40B4-BE49-F238E27FC236}">
                  <a16:creationId xmlns:a16="http://schemas.microsoft.com/office/drawing/2014/main" id="{65EDE0C1-F2B1-4833-AE3D-6E953851D5B5}"/>
                </a:ext>
              </a:extLst>
            </p:cNvPr>
            <p:cNvSpPr>
              <a:spLocks noChangeArrowheads="1"/>
            </p:cNvSpPr>
            <p:nvPr/>
          </p:nvSpPr>
          <p:spPr bwMode="auto">
            <a:xfrm>
              <a:off x="3919" y="547"/>
              <a:ext cx="4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[SAE SAS]</a:t>
              </a:r>
              <a:endParaRPr lang="es-CO" altLang="es-CO" sz="1350">
                <a:solidFill>
                  <a:schemeClr val="bg1"/>
                </a:solidFill>
              </a:endParaRPr>
            </a:p>
          </p:txBody>
        </p:sp>
        <p:sp>
          <p:nvSpPr>
            <p:cNvPr id="94" name="Line 95">
              <a:extLst>
                <a:ext uri="{FF2B5EF4-FFF2-40B4-BE49-F238E27FC236}">
                  <a16:creationId xmlns:a16="http://schemas.microsoft.com/office/drawing/2014/main" id="{5EC0A1F1-20B4-479C-B41B-522F167827E5}"/>
                </a:ext>
              </a:extLst>
            </p:cNvPr>
            <p:cNvSpPr>
              <a:spLocks noChangeShapeType="1"/>
            </p:cNvSpPr>
            <p:nvPr/>
          </p:nvSpPr>
          <p:spPr bwMode="auto">
            <a:xfrm>
              <a:off x="3232" y="854"/>
              <a:ext cx="535" cy="3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95" name="Freeform 96">
              <a:extLst>
                <a:ext uri="{FF2B5EF4-FFF2-40B4-BE49-F238E27FC236}">
                  <a16:creationId xmlns:a16="http://schemas.microsoft.com/office/drawing/2014/main" id="{0638264D-079D-4E66-B091-B600733D5B05}"/>
                </a:ext>
              </a:extLst>
            </p:cNvPr>
            <p:cNvSpPr>
              <a:spLocks/>
            </p:cNvSpPr>
            <p:nvPr/>
          </p:nvSpPr>
          <p:spPr bwMode="auto">
            <a:xfrm>
              <a:off x="3193" y="829"/>
              <a:ext cx="59" cy="51"/>
            </a:xfrm>
            <a:custGeom>
              <a:avLst/>
              <a:gdLst>
                <a:gd name="T0" fmla="*/ 29 w 59"/>
                <a:gd name="T1" fmla="*/ 51 h 51"/>
                <a:gd name="T2" fmla="*/ 0 w 59"/>
                <a:gd name="T3" fmla="*/ 0 h 51"/>
                <a:gd name="T4" fmla="*/ 59 w 59"/>
                <a:gd name="T5" fmla="*/ 7 h 51"/>
                <a:gd name="T6" fmla="*/ 29 w 59"/>
                <a:gd name="T7" fmla="*/ 51 h 51"/>
              </a:gdLst>
              <a:ahLst/>
              <a:cxnLst>
                <a:cxn ang="0">
                  <a:pos x="T0" y="T1"/>
                </a:cxn>
                <a:cxn ang="0">
                  <a:pos x="T2" y="T3"/>
                </a:cxn>
                <a:cxn ang="0">
                  <a:pos x="T4" y="T5"/>
                </a:cxn>
                <a:cxn ang="0">
                  <a:pos x="T6" y="T7"/>
                </a:cxn>
              </a:cxnLst>
              <a:rect l="0" t="0" r="r" b="b"/>
              <a:pathLst>
                <a:path w="59" h="51">
                  <a:moveTo>
                    <a:pt x="29" y="51"/>
                  </a:moveTo>
                  <a:lnTo>
                    <a:pt x="0" y="0"/>
                  </a:lnTo>
                  <a:lnTo>
                    <a:pt x="59" y="7"/>
                  </a:lnTo>
                  <a:lnTo>
                    <a:pt x="29"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96" name="Freeform 97">
              <a:extLst>
                <a:ext uri="{FF2B5EF4-FFF2-40B4-BE49-F238E27FC236}">
                  <a16:creationId xmlns:a16="http://schemas.microsoft.com/office/drawing/2014/main" id="{E73C356C-D46A-45B4-9DB3-EDF273840BE1}"/>
                </a:ext>
              </a:extLst>
            </p:cNvPr>
            <p:cNvSpPr>
              <a:spLocks/>
            </p:cNvSpPr>
            <p:nvPr/>
          </p:nvSpPr>
          <p:spPr bwMode="auto">
            <a:xfrm>
              <a:off x="3747" y="1186"/>
              <a:ext cx="59" cy="51"/>
            </a:xfrm>
            <a:custGeom>
              <a:avLst/>
              <a:gdLst>
                <a:gd name="T0" fmla="*/ 30 w 59"/>
                <a:gd name="T1" fmla="*/ 0 h 51"/>
                <a:gd name="T2" fmla="*/ 59 w 59"/>
                <a:gd name="T3" fmla="*/ 51 h 51"/>
                <a:gd name="T4" fmla="*/ 0 w 59"/>
                <a:gd name="T5" fmla="*/ 43 h 51"/>
                <a:gd name="T6" fmla="*/ 30 w 59"/>
                <a:gd name="T7" fmla="*/ 0 h 51"/>
              </a:gdLst>
              <a:ahLst/>
              <a:cxnLst>
                <a:cxn ang="0">
                  <a:pos x="T0" y="T1"/>
                </a:cxn>
                <a:cxn ang="0">
                  <a:pos x="T2" y="T3"/>
                </a:cxn>
                <a:cxn ang="0">
                  <a:pos x="T4" y="T5"/>
                </a:cxn>
                <a:cxn ang="0">
                  <a:pos x="T6" y="T7"/>
                </a:cxn>
              </a:cxnLst>
              <a:rect l="0" t="0" r="r" b="b"/>
              <a:pathLst>
                <a:path w="59" h="51">
                  <a:moveTo>
                    <a:pt x="30" y="0"/>
                  </a:moveTo>
                  <a:lnTo>
                    <a:pt x="59" y="51"/>
                  </a:lnTo>
                  <a:lnTo>
                    <a:pt x="0" y="43"/>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97" name="Line 98">
              <a:extLst>
                <a:ext uri="{FF2B5EF4-FFF2-40B4-BE49-F238E27FC236}">
                  <a16:creationId xmlns:a16="http://schemas.microsoft.com/office/drawing/2014/main" id="{614685BC-1DBC-43CC-91A0-8383BC7603D0}"/>
                </a:ext>
              </a:extLst>
            </p:cNvPr>
            <p:cNvSpPr>
              <a:spLocks noChangeShapeType="1"/>
            </p:cNvSpPr>
            <p:nvPr/>
          </p:nvSpPr>
          <p:spPr bwMode="auto">
            <a:xfrm flipH="1">
              <a:off x="3845" y="854"/>
              <a:ext cx="541" cy="3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98" name="Freeform 99">
              <a:extLst>
                <a:ext uri="{FF2B5EF4-FFF2-40B4-BE49-F238E27FC236}">
                  <a16:creationId xmlns:a16="http://schemas.microsoft.com/office/drawing/2014/main" id="{4DB92AC0-84A0-43A5-B89E-87A50B13C0EB}"/>
                </a:ext>
              </a:extLst>
            </p:cNvPr>
            <p:cNvSpPr>
              <a:spLocks/>
            </p:cNvSpPr>
            <p:nvPr/>
          </p:nvSpPr>
          <p:spPr bwMode="auto">
            <a:xfrm>
              <a:off x="4367" y="829"/>
              <a:ext cx="58" cy="51"/>
            </a:xfrm>
            <a:custGeom>
              <a:avLst/>
              <a:gdLst>
                <a:gd name="T0" fmla="*/ 0 w 58"/>
                <a:gd name="T1" fmla="*/ 7 h 51"/>
                <a:gd name="T2" fmla="*/ 58 w 58"/>
                <a:gd name="T3" fmla="*/ 0 h 51"/>
                <a:gd name="T4" fmla="*/ 29 w 58"/>
                <a:gd name="T5" fmla="*/ 51 h 51"/>
                <a:gd name="T6" fmla="*/ 0 w 58"/>
                <a:gd name="T7" fmla="*/ 7 h 51"/>
              </a:gdLst>
              <a:ahLst/>
              <a:cxnLst>
                <a:cxn ang="0">
                  <a:pos x="T0" y="T1"/>
                </a:cxn>
                <a:cxn ang="0">
                  <a:pos x="T2" y="T3"/>
                </a:cxn>
                <a:cxn ang="0">
                  <a:pos x="T4" y="T5"/>
                </a:cxn>
                <a:cxn ang="0">
                  <a:pos x="T6" y="T7"/>
                </a:cxn>
              </a:cxnLst>
              <a:rect l="0" t="0" r="r" b="b"/>
              <a:pathLst>
                <a:path w="58" h="51">
                  <a:moveTo>
                    <a:pt x="0" y="7"/>
                  </a:moveTo>
                  <a:lnTo>
                    <a:pt x="58" y="0"/>
                  </a:lnTo>
                  <a:lnTo>
                    <a:pt x="29" y="51"/>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99" name="Freeform 100">
              <a:extLst>
                <a:ext uri="{FF2B5EF4-FFF2-40B4-BE49-F238E27FC236}">
                  <a16:creationId xmlns:a16="http://schemas.microsoft.com/office/drawing/2014/main" id="{C728DB54-1F1E-4CDB-B980-6FC5B016E96F}"/>
                </a:ext>
              </a:extLst>
            </p:cNvPr>
            <p:cNvSpPr>
              <a:spLocks/>
            </p:cNvSpPr>
            <p:nvPr/>
          </p:nvSpPr>
          <p:spPr bwMode="auto">
            <a:xfrm>
              <a:off x="3806" y="1186"/>
              <a:ext cx="59" cy="51"/>
            </a:xfrm>
            <a:custGeom>
              <a:avLst/>
              <a:gdLst>
                <a:gd name="T0" fmla="*/ 59 w 59"/>
                <a:gd name="T1" fmla="*/ 44 h 51"/>
                <a:gd name="T2" fmla="*/ 0 w 59"/>
                <a:gd name="T3" fmla="*/ 51 h 51"/>
                <a:gd name="T4" fmla="*/ 30 w 59"/>
                <a:gd name="T5" fmla="*/ 0 h 51"/>
                <a:gd name="T6" fmla="*/ 59 w 59"/>
                <a:gd name="T7" fmla="*/ 44 h 51"/>
              </a:gdLst>
              <a:ahLst/>
              <a:cxnLst>
                <a:cxn ang="0">
                  <a:pos x="T0" y="T1"/>
                </a:cxn>
                <a:cxn ang="0">
                  <a:pos x="T2" y="T3"/>
                </a:cxn>
                <a:cxn ang="0">
                  <a:pos x="T4" y="T5"/>
                </a:cxn>
                <a:cxn ang="0">
                  <a:pos x="T6" y="T7"/>
                </a:cxn>
              </a:cxnLst>
              <a:rect l="0" t="0" r="r" b="b"/>
              <a:pathLst>
                <a:path w="59" h="51">
                  <a:moveTo>
                    <a:pt x="59" y="44"/>
                  </a:moveTo>
                  <a:lnTo>
                    <a:pt x="0" y="51"/>
                  </a:lnTo>
                  <a:lnTo>
                    <a:pt x="30" y="0"/>
                  </a:lnTo>
                  <a:lnTo>
                    <a:pt x="59"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0" name="Line 101">
              <a:extLst>
                <a:ext uri="{FF2B5EF4-FFF2-40B4-BE49-F238E27FC236}">
                  <a16:creationId xmlns:a16="http://schemas.microsoft.com/office/drawing/2014/main" id="{9FE442CF-85EE-479A-85AE-C030661E53F5}"/>
                </a:ext>
              </a:extLst>
            </p:cNvPr>
            <p:cNvSpPr>
              <a:spLocks noChangeShapeType="1"/>
            </p:cNvSpPr>
            <p:nvPr/>
          </p:nvSpPr>
          <p:spPr bwMode="auto">
            <a:xfrm>
              <a:off x="2270" y="1429"/>
              <a:ext cx="730"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01" name="Freeform 102">
              <a:extLst>
                <a:ext uri="{FF2B5EF4-FFF2-40B4-BE49-F238E27FC236}">
                  <a16:creationId xmlns:a16="http://schemas.microsoft.com/office/drawing/2014/main" id="{3F0803B2-1DD3-4116-936F-84455F9586A5}"/>
                </a:ext>
              </a:extLst>
            </p:cNvPr>
            <p:cNvSpPr>
              <a:spLocks/>
            </p:cNvSpPr>
            <p:nvPr/>
          </p:nvSpPr>
          <p:spPr bwMode="auto">
            <a:xfrm>
              <a:off x="2224" y="1402"/>
              <a:ext cx="53" cy="53"/>
            </a:xfrm>
            <a:custGeom>
              <a:avLst/>
              <a:gdLst>
                <a:gd name="T0" fmla="*/ 53 w 53"/>
                <a:gd name="T1" fmla="*/ 53 h 53"/>
                <a:gd name="T2" fmla="*/ 0 w 53"/>
                <a:gd name="T3" fmla="*/ 27 h 53"/>
                <a:gd name="T4" fmla="*/ 53 w 53"/>
                <a:gd name="T5" fmla="*/ 0 h 53"/>
                <a:gd name="T6" fmla="*/ 53 w 53"/>
                <a:gd name="T7" fmla="*/ 53 h 53"/>
              </a:gdLst>
              <a:ahLst/>
              <a:cxnLst>
                <a:cxn ang="0">
                  <a:pos x="T0" y="T1"/>
                </a:cxn>
                <a:cxn ang="0">
                  <a:pos x="T2" y="T3"/>
                </a:cxn>
                <a:cxn ang="0">
                  <a:pos x="T4" y="T5"/>
                </a:cxn>
                <a:cxn ang="0">
                  <a:pos x="T6" y="T7"/>
                </a:cxn>
              </a:cxnLst>
              <a:rect l="0" t="0" r="r" b="b"/>
              <a:pathLst>
                <a:path w="53" h="53">
                  <a:moveTo>
                    <a:pt x="53" y="53"/>
                  </a:moveTo>
                  <a:lnTo>
                    <a:pt x="0" y="27"/>
                  </a:lnTo>
                  <a:lnTo>
                    <a:pt x="53" y="0"/>
                  </a:lnTo>
                  <a:lnTo>
                    <a:pt x="5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2" name="Freeform 103">
              <a:extLst>
                <a:ext uri="{FF2B5EF4-FFF2-40B4-BE49-F238E27FC236}">
                  <a16:creationId xmlns:a16="http://schemas.microsoft.com/office/drawing/2014/main" id="{812E5F78-33B2-4466-A456-D9729B850F2A}"/>
                </a:ext>
              </a:extLst>
            </p:cNvPr>
            <p:cNvSpPr>
              <a:spLocks/>
            </p:cNvSpPr>
            <p:nvPr/>
          </p:nvSpPr>
          <p:spPr bwMode="auto">
            <a:xfrm>
              <a:off x="2993" y="1402"/>
              <a:ext cx="53" cy="53"/>
            </a:xfrm>
            <a:custGeom>
              <a:avLst/>
              <a:gdLst>
                <a:gd name="T0" fmla="*/ 0 w 53"/>
                <a:gd name="T1" fmla="*/ 0 h 53"/>
                <a:gd name="T2" fmla="*/ 53 w 53"/>
                <a:gd name="T3" fmla="*/ 27 h 53"/>
                <a:gd name="T4" fmla="*/ 0 w 53"/>
                <a:gd name="T5" fmla="*/ 53 h 53"/>
                <a:gd name="T6" fmla="*/ 0 w 53"/>
                <a:gd name="T7" fmla="*/ 0 h 53"/>
              </a:gdLst>
              <a:ahLst/>
              <a:cxnLst>
                <a:cxn ang="0">
                  <a:pos x="T0" y="T1"/>
                </a:cxn>
                <a:cxn ang="0">
                  <a:pos x="T2" y="T3"/>
                </a:cxn>
                <a:cxn ang="0">
                  <a:pos x="T4" y="T5"/>
                </a:cxn>
                <a:cxn ang="0">
                  <a:pos x="T6" y="T7"/>
                </a:cxn>
              </a:cxnLst>
              <a:rect l="0" t="0" r="r" b="b"/>
              <a:pathLst>
                <a:path w="53" h="53">
                  <a:moveTo>
                    <a:pt x="0" y="0"/>
                  </a:moveTo>
                  <a:lnTo>
                    <a:pt x="53" y="27"/>
                  </a:lnTo>
                  <a:lnTo>
                    <a:pt x="0" y="5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3" name="Line 104">
              <a:extLst>
                <a:ext uri="{FF2B5EF4-FFF2-40B4-BE49-F238E27FC236}">
                  <a16:creationId xmlns:a16="http://schemas.microsoft.com/office/drawing/2014/main" id="{F12DF4F8-6DC0-43C3-B4C4-FF58917E3A4A}"/>
                </a:ext>
              </a:extLst>
            </p:cNvPr>
            <p:cNvSpPr>
              <a:spLocks noChangeShapeType="1"/>
            </p:cNvSpPr>
            <p:nvPr/>
          </p:nvSpPr>
          <p:spPr bwMode="auto">
            <a:xfrm flipV="1">
              <a:off x="2969" y="1645"/>
              <a:ext cx="798" cy="49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04" name="Freeform 105">
              <a:extLst>
                <a:ext uri="{FF2B5EF4-FFF2-40B4-BE49-F238E27FC236}">
                  <a16:creationId xmlns:a16="http://schemas.microsoft.com/office/drawing/2014/main" id="{53EC9FDE-0147-4049-8AFD-981FC3066BF5}"/>
                </a:ext>
              </a:extLst>
            </p:cNvPr>
            <p:cNvSpPr>
              <a:spLocks/>
            </p:cNvSpPr>
            <p:nvPr/>
          </p:nvSpPr>
          <p:spPr bwMode="auto">
            <a:xfrm>
              <a:off x="2929" y="2109"/>
              <a:ext cx="59" cy="50"/>
            </a:xfrm>
            <a:custGeom>
              <a:avLst/>
              <a:gdLst>
                <a:gd name="T0" fmla="*/ 59 w 59"/>
                <a:gd name="T1" fmla="*/ 45 h 50"/>
                <a:gd name="T2" fmla="*/ 0 w 59"/>
                <a:gd name="T3" fmla="*/ 50 h 50"/>
                <a:gd name="T4" fmla="*/ 31 w 59"/>
                <a:gd name="T5" fmla="*/ 0 h 50"/>
                <a:gd name="T6" fmla="*/ 59 w 59"/>
                <a:gd name="T7" fmla="*/ 45 h 50"/>
              </a:gdLst>
              <a:ahLst/>
              <a:cxnLst>
                <a:cxn ang="0">
                  <a:pos x="T0" y="T1"/>
                </a:cxn>
                <a:cxn ang="0">
                  <a:pos x="T2" y="T3"/>
                </a:cxn>
                <a:cxn ang="0">
                  <a:pos x="T4" y="T5"/>
                </a:cxn>
                <a:cxn ang="0">
                  <a:pos x="T6" y="T7"/>
                </a:cxn>
              </a:cxnLst>
              <a:rect l="0" t="0" r="r" b="b"/>
              <a:pathLst>
                <a:path w="59" h="50">
                  <a:moveTo>
                    <a:pt x="59" y="45"/>
                  </a:moveTo>
                  <a:lnTo>
                    <a:pt x="0" y="50"/>
                  </a:lnTo>
                  <a:lnTo>
                    <a:pt x="31" y="0"/>
                  </a:lnTo>
                  <a:lnTo>
                    <a:pt x="59"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5" name="Freeform 106">
              <a:extLst>
                <a:ext uri="{FF2B5EF4-FFF2-40B4-BE49-F238E27FC236}">
                  <a16:creationId xmlns:a16="http://schemas.microsoft.com/office/drawing/2014/main" id="{71407D1C-5AA6-4846-9BEA-A2324C81DB68}"/>
                </a:ext>
              </a:extLst>
            </p:cNvPr>
            <p:cNvSpPr>
              <a:spLocks/>
            </p:cNvSpPr>
            <p:nvPr/>
          </p:nvSpPr>
          <p:spPr bwMode="auto">
            <a:xfrm>
              <a:off x="3747" y="1620"/>
              <a:ext cx="59" cy="51"/>
            </a:xfrm>
            <a:custGeom>
              <a:avLst/>
              <a:gdLst>
                <a:gd name="T0" fmla="*/ 0 w 59"/>
                <a:gd name="T1" fmla="*/ 5 h 51"/>
                <a:gd name="T2" fmla="*/ 59 w 59"/>
                <a:gd name="T3" fmla="*/ 0 h 51"/>
                <a:gd name="T4" fmla="*/ 28 w 59"/>
                <a:gd name="T5" fmla="*/ 51 h 51"/>
                <a:gd name="T6" fmla="*/ 0 w 59"/>
                <a:gd name="T7" fmla="*/ 5 h 51"/>
              </a:gdLst>
              <a:ahLst/>
              <a:cxnLst>
                <a:cxn ang="0">
                  <a:pos x="T0" y="T1"/>
                </a:cxn>
                <a:cxn ang="0">
                  <a:pos x="T2" y="T3"/>
                </a:cxn>
                <a:cxn ang="0">
                  <a:pos x="T4" y="T5"/>
                </a:cxn>
                <a:cxn ang="0">
                  <a:pos x="T6" y="T7"/>
                </a:cxn>
              </a:cxnLst>
              <a:rect l="0" t="0" r="r" b="b"/>
              <a:pathLst>
                <a:path w="59" h="51">
                  <a:moveTo>
                    <a:pt x="0" y="5"/>
                  </a:moveTo>
                  <a:lnTo>
                    <a:pt x="59" y="0"/>
                  </a:lnTo>
                  <a:lnTo>
                    <a:pt x="28" y="51"/>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6" name="Line 107">
              <a:extLst>
                <a:ext uri="{FF2B5EF4-FFF2-40B4-BE49-F238E27FC236}">
                  <a16:creationId xmlns:a16="http://schemas.microsoft.com/office/drawing/2014/main" id="{267FFB7B-91EC-44C7-9BDB-4C4731C52248}"/>
                </a:ext>
              </a:extLst>
            </p:cNvPr>
            <p:cNvSpPr>
              <a:spLocks noChangeShapeType="1"/>
            </p:cNvSpPr>
            <p:nvPr/>
          </p:nvSpPr>
          <p:spPr bwMode="auto">
            <a:xfrm flipV="1">
              <a:off x="1342" y="1630"/>
              <a:ext cx="2419" cy="519"/>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07" name="Freeform 108">
              <a:extLst>
                <a:ext uri="{FF2B5EF4-FFF2-40B4-BE49-F238E27FC236}">
                  <a16:creationId xmlns:a16="http://schemas.microsoft.com/office/drawing/2014/main" id="{39387749-6429-4D90-814E-0FA9E34D3EB7}"/>
                </a:ext>
              </a:extLst>
            </p:cNvPr>
            <p:cNvSpPr>
              <a:spLocks/>
            </p:cNvSpPr>
            <p:nvPr/>
          </p:nvSpPr>
          <p:spPr bwMode="auto">
            <a:xfrm>
              <a:off x="1297" y="2122"/>
              <a:ext cx="57" cy="52"/>
            </a:xfrm>
            <a:custGeom>
              <a:avLst/>
              <a:gdLst>
                <a:gd name="T0" fmla="*/ 57 w 57"/>
                <a:gd name="T1" fmla="*/ 52 h 52"/>
                <a:gd name="T2" fmla="*/ 0 w 57"/>
                <a:gd name="T3" fmla="*/ 37 h 52"/>
                <a:gd name="T4" fmla="*/ 46 w 57"/>
                <a:gd name="T5" fmla="*/ 0 h 52"/>
                <a:gd name="T6" fmla="*/ 57 w 57"/>
                <a:gd name="T7" fmla="*/ 52 h 52"/>
              </a:gdLst>
              <a:ahLst/>
              <a:cxnLst>
                <a:cxn ang="0">
                  <a:pos x="T0" y="T1"/>
                </a:cxn>
                <a:cxn ang="0">
                  <a:pos x="T2" y="T3"/>
                </a:cxn>
                <a:cxn ang="0">
                  <a:pos x="T4" y="T5"/>
                </a:cxn>
                <a:cxn ang="0">
                  <a:pos x="T6" y="T7"/>
                </a:cxn>
              </a:cxnLst>
              <a:rect l="0" t="0" r="r" b="b"/>
              <a:pathLst>
                <a:path w="57" h="52">
                  <a:moveTo>
                    <a:pt x="57" y="52"/>
                  </a:moveTo>
                  <a:lnTo>
                    <a:pt x="0" y="37"/>
                  </a:lnTo>
                  <a:lnTo>
                    <a:pt x="46" y="0"/>
                  </a:lnTo>
                  <a:lnTo>
                    <a:pt x="57"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8" name="Freeform 109">
              <a:extLst>
                <a:ext uri="{FF2B5EF4-FFF2-40B4-BE49-F238E27FC236}">
                  <a16:creationId xmlns:a16="http://schemas.microsoft.com/office/drawing/2014/main" id="{82163806-71C5-4C6C-9D10-B562C62DA265}"/>
                </a:ext>
              </a:extLst>
            </p:cNvPr>
            <p:cNvSpPr>
              <a:spLocks/>
            </p:cNvSpPr>
            <p:nvPr/>
          </p:nvSpPr>
          <p:spPr bwMode="auto">
            <a:xfrm>
              <a:off x="3749" y="1606"/>
              <a:ext cx="57" cy="51"/>
            </a:xfrm>
            <a:custGeom>
              <a:avLst/>
              <a:gdLst>
                <a:gd name="T0" fmla="*/ 0 w 57"/>
                <a:gd name="T1" fmla="*/ 0 h 51"/>
                <a:gd name="T2" fmla="*/ 57 w 57"/>
                <a:gd name="T3" fmla="*/ 14 h 51"/>
                <a:gd name="T4" fmla="*/ 11 w 57"/>
                <a:gd name="T5" fmla="*/ 51 h 51"/>
                <a:gd name="T6" fmla="*/ 0 w 57"/>
                <a:gd name="T7" fmla="*/ 0 h 51"/>
              </a:gdLst>
              <a:ahLst/>
              <a:cxnLst>
                <a:cxn ang="0">
                  <a:pos x="T0" y="T1"/>
                </a:cxn>
                <a:cxn ang="0">
                  <a:pos x="T2" y="T3"/>
                </a:cxn>
                <a:cxn ang="0">
                  <a:pos x="T4" y="T5"/>
                </a:cxn>
                <a:cxn ang="0">
                  <a:pos x="T6" y="T7"/>
                </a:cxn>
              </a:cxnLst>
              <a:rect l="0" t="0" r="r" b="b"/>
              <a:pathLst>
                <a:path w="57" h="51">
                  <a:moveTo>
                    <a:pt x="0" y="0"/>
                  </a:moveTo>
                  <a:lnTo>
                    <a:pt x="57" y="14"/>
                  </a:lnTo>
                  <a:lnTo>
                    <a:pt x="11"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09" name="Line 110">
              <a:extLst>
                <a:ext uri="{FF2B5EF4-FFF2-40B4-BE49-F238E27FC236}">
                  <a16:creationId xmlns:a16="http://schemas.microsoft.com/office/drawing/2014/main" id="{018972E0-20A1-4779-B9EC-881C93032D01}"/>
                </a:ext>
              </a:extLst>
            </p:cNvPr>
            <p:cNvSpPr>
              <a:spLocks noChangeShapeType="1"/>
            </p:cNvSpPr>
            <p:nvPr/>
          </p:nvSpPr>
          <p:spPr bwMode="auto">
            <a:xfrm>
              <a:off x="3837" y="1655"/>
              <a:ext cx="419" cy="469"/>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10" name="Freeform 111">
              <a:extLst>
                <a:ext uri="{FF2B5EF4-FFF2-40B4-BE49-F238E27FC236}">
                  <a16:creationId xmlns:a16="http://schemas.microsoft.com/office/drawing/2014/main" id="{D6801A1A-389C-44A7-884F-97B3C8C2FDA0}"/>
                </a:ext>
              </a:extLst>
            </p:cNvPr>
            <p:cNvSpPr>
              <a:spLocks/>
            </p:cNvSpPr>
            <p:nvPr/>
          </p:nvSpPr>
          <p:spPr bwMode="auto">
            <a:xfrm>
              <a:off x="3806" y="1620"/>
              <a:ext cx="55" cy="57"/>
            </a:xfrm>
            <a:custGeom>
              <a:avLst/>
              <a:gdLst>
                <a:gd name="T0" fmla="*/ 16 w 55"/>
                <a:gd name="T1" fmla="*/ 57 h 57"/>
                <a:gd name="T2" fmla="*/ 0 w 55"/>
                <a:gd name="T3" fmla="*/ 0 h 57"/>
                <a:gd name="T4" fmla="*/ 55 w 55"/>
                <a:gd name="T5" fmla="*/ 22 h 57"/>
                <a:gd name="T6" fmla="*/ 16 w 55"/>
                <a:gd name="T7" fmla="*/ 57 h 57"/>
              </a:gdLst>
              <a:ahLst/>
              <a:cxnLst>
                <a:cxn ang="0">
                  <a:pos x="T0" y="T1"/>
                </a:cxn>
                <a:cxn ang="0">
                  <a:pos x="T2" y="T3"/>
                </a:cxn>
                <a:cxn ang="0">
                  <a:pos x="T4" y="T5"/>
                </a:cxn>
                <a:cxn ang="0">
                  <a:pos x="T6" y="T7"/>
                </a:cxn>
              </a:cxnLst>
              <a:rect l="0" t="0" r="r" b="b"/>
              <a:pathLst>
                <a:path w="55" h="57">
                  <a:moveTo>
                    <a:pt x="16" y="57"/>
                  </a:moveTo>
                  <a:lnTo>
                    <a:pt x="0" y="0"/>
                  </a:lnTo>
                  <a:lnTo>
                    <a:pt x="55" y="22"/>
                  </a:lnTo>
                  <a:lnTo>
                    <a:pt x="16"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11" name="Freeform 112">
              <a:extLst>
                <a:ext uri="{FF2B5EF4-FFF2-40B4-BE49-F238E27FC236}">
                  <a16:creationId xmlns:a16="http://schemas.microsoft.com/office/drawing/2014/main" id="{C589F232-D131-49C8-9E94-A539C58CE25E}"/>
                </a:ext>
              </a:extLst>
            </p:cNvPr>
            <p:cNvSpPr>
              <a:spLocks/>
            </p:cNvSpPr>
            <p:nvPr/>
          </p:nvSpPr>
          <p:spPr bwMode="auto">
            <a:xfrm>
              <a:off x="4232" y="2102"/>
              <a:ext cx="55" cy="57"/>
            </a:xfrm>
            <a:custGeom>
              <a:avLst/>
              <a:gdLst>
                <a:gd name="T0" fmla="*/ 40 w 55"/>
                <a:gd name="T1" fmla="*/ 0 h 57"/>
                <a:gd name="T2" fmla="*/ 55 w 55"/>
                <a:gd name="T3" fmla="*/ 57 h 57"/>
                <a:gd name="T4" fmla="*/ 0 w 55"/>
                <a:gd name="T5" fmla="*/ 35 h 57"/>
                <a:gd name="T6" fmla="*/ 40 w 55"/>
                <a:gd name="T7" fmla="*/ 0 h 57"/>
              </a:gdLst>
              <a:ahLst/>
              <a:cxnLst>
                <a:cxn ang="0">
                  <a:pos x="T0" y="T1"/>
                </a:cxn>
                <a:cxn ang="0">
                  <a:pos x="T2" y="T3"/>
                </a:cxn>
                <a:cxn ang="0">
                  <a:pos x="T4" y="T5"/>
                </a:cxn>
                <a:cxn ang="0">
                  <a:pos x="T6" y="T7"/>
                </a:cxn>
              </a:cxnLst>
              <a:rect l="0" t="0" r="r" b="b"/>
              <a:pathLst>
                <a:path w="55" h="57">
                  <a:moveTo>
                    <a:pt x="40" y="0"/>
                  </a:moveTo>
                  <a:lnTo>
                    <a:pt x="55" y="57"/>
                  </a:lnTo>
                  <a:lnTo>
                    <a:pt x="0" y="35"/>
                  </a:lnTo>
                  <a:lnTo>
                    <a:pt x="4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12" name="Line 113">
              <a:extLst>
                <a:ext uri="{FF2B5EF4-FFF2-40B4-BE49-F238E27FC236}">
                  <a16:creationId xmlns:a16="http://schemas.microsoft.com/office/drawing/2014/main" id="{FC517ED1-14F5-4194-AD8E-37D970C00CFE}"/>
                </a:ext>
              </a:extLst>
            </p:cNvPr>
            <p:cNvSpPr>
              <a:spLocks noChangeShapeType="1"/>
            </p:cNvSpPr>
            <p:nvPr/>
          </p:nvSpPr>
          <p:spPr bwMode="auto">
            <a:xfrm>
              <a:off x="3851" y="1631"/>
              <a:ext cx="2178" cy="51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13" name="Freeform 114">
              <a:extLst>
                <a:ext uri="{FF2B5EF4-FFF2-40B4-BE49-F238E27FC236}">
                  <a16:creationId xmlns:a16="http://schemas.microsoft.com/office/drawing/2014/main" id="{B8A07C83-FD97-4BE8-84B3-FBD315E66FDD}"/>
                </a:ext>
              </a:extLst>
            </p:cNvPr>
            <p:cNvSpPr>
              <a:spLocks/>
            </p:cNvSpPr>
            <p:nvPr/>
          </p:nvSpPr>
          <p:spPr bwMode="auto">
            <a:xfrm>
              <a:off x="3806" y="1607"/>
              <a:ext cx="58" cy="51"/>
            </a:xfrm>
            <a:custGeom>
              <a:avLst/>
              <a:gdLst>
                <a:gd name="T0" fmla="*/ 46 w 58"/>
                <a:gd name="T1" fmla="*/ 51 h 51"/>
                <a:gd name="T2" fmla="*/ 0 w 58"/>
                <a:gd name="T3" fmla="*/ 13 h 51"/>
                <a:gd name="T4" fmla="*/ 58 w 58"/>
                <a:gd name="T5" fmla="*/ 0 h 51"/>
                <a:gd name="T6" fmla="*/ 46 w 58"/>
                <a:gd name="T7" fmla="*/ 51 h 51"/>
              </a:gdLst>
              <a:ahLst/>
              <a:cxnLst>
                <a:cxn ang="0">
                  <a:pos x="T0" y="T1"/>
                </a:cxn>
                <a:cxn ang="0">
                  <a:pos x="T2" y="T3"/>
                </a:cxn>
                <a:cxn ang="0">
                  <a:pos x="T4" y="T5"/>
                </a:cxn>
                <a:cxn ang="0">
                  <a:pos x="T6" y="T7"/>
                </a:cxn>
              </a:cxnLst>
              <a:rect l="0" t="0" r="r" b="b"/>
              <a:pathLst>
                <a:path w="58" h="51">
                  <a:moveTo>
                    <a:pt x="46" y="51"/>
                  </a:moveTo>
                  <a:lnTo>
                    <a:pt x="0" y="13"/>
                  </a:lnTo>
                  <a:lnTo>
                    <a:pt x="58" y="0"/>
                  </a:lnTo>
                  <a:lnTo>
                    <a:pt x="46"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14" name="Freeform 115">
              <a:extLst>
                <a:ext uri="{FF2B5EF4-FFF2-40B4-BE49-F238E27FC236}">
                  <a16:creationId xmlns:a16="http://schemas.microsoft.com/office/drawing/2014/main" id="{62E94F64-5277-4E5C-8A2F-FEECE251F5B6}"/>
                </a:ext>
              </a:extLst>
            </p:cNvPr>
            <p:cNvSpPr>
              <a:spLocks/>
            </p:cNvSpPr>
            <p:nvPr/>
          </p:nvSpPr>
          <p:spPr bwMode="auto">
            <a:xfrm>
              <a:off x="6016" y="2121"/>
              <a:ext cx="58" cy="51"/>
            </a:xfrm>
            <a:custGeom>
              <a:avLst/>
              <a:gdLst>
                <a:gd name="T0" fmla="*/ 12 w 58"/>
                <a:gd name="T1" fmla="*/ 0 h 51"/>
                <a:gd name="T2" fmla="*/ 58 w 58"/>
                <a:gd name="T3" fmla="*/ 38 h 51"/>
                <a:gd name="T4" fmla="*/ 0 w 58"/>
                <a:gd name="T5" fmla="*/ 51 h 51"/>
                <a:gd name="T6" fmla="*/ 12 w 58"/>
                <a:gd name="T7" fmla="*/ 0 h 51"/>
              </a:gdLst>
              <a:ahLst/>
              <a:cxnLst>
                <a:cxn ang="0">
                  <a:pos x="T0" y="T1"/>
                </a:cxn>
                <a:cxn ang="0">
                  <a:pos x="T2" y="T3"/>
                </a:cxn>
                <a:cxn ang="0">
                  <a:pos x="T4" y="T5"/>
                </a:cxn>
                <a:cxn ang="0">
                  <a:pos x="T6" y="T7"/>
                </a:cxn>
              </a:cxnLst>
              <a:rect l="0" t="0" r="r" b="b"/>
              <a:pathLst>
                <a:path w="58" h="51">
                  <a:moveTo>
                    <a:pt x="12" y="0"/>
                  </a:moveTo>
                  <a:lnTo>
                    <a:pt x="58" y="38"/>
                  </a:lnTo>
                  <a:lnTo>
                    <a:pt x="0" y="51"/>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15" name="Line 116">
              <a:extLst>
                <a:ext uri="{FF2B5EF4-FFF2-40B4-BE49-F238E27FC236}">
                  <a16:creationId xmlns:a16="http://schemas.microsoft.com/office/drawing/2014/main" id="{36629043-7D5B-4F06-9F49-53BFB23F3FB9}"/>
                </a:ext>
              </a:extLst>
            </p:cNvPr>
            <p:cNvSpPr>
              <a:spLocks noChangeShapeType="1"/>
            </p:cNvSpPr>
            <p:nvPr/>
          </p:nvSpPr>
          <p:spPr bwMode="auto">
            <a:xfrm>
              <a:off x="4612" y="1429"/>
              <a:ext cx="736"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16" name="Freeform 117">
              <a:extLst>
                <a:ext uri="{FF2B5EF4-FFF2-40B4-BE49-F238E27FC236}">
                  <a16:creationId xmlns:a16="http://schemas.microsoft.com/office/drawing/2014/main" id="{90BA1425-4A73-4C3D-AA20-6A1A6C5A5784}"/>
                </a:ext>
              </a:extLst>
            </p:cNvPr>
            <p:cNvSpPr>
              <a:spLocks/>
            </p:cNvSpPr>
            <p:nvPr/>
          </p:nvSpPr>
          <p:spPr bwMode="auto">
            <a:xfrm>
              <a:off x="4566" y="1402"/>
              <a:ext cx="53" cy="53"/>
            </a:xfrm>
            <a:custGeom>
              <a:avLst/>
              <a:gdLst>
                <a:gd name="T0" fmla="*/ 53 w 53"/>
                <a:gd name="T1" fmla="*/ 53 h 53"/>
                <a:gd name="T2" fmla="*/ 0 w 53"/>
                <a:gd name="T3" fmla="*/ 27 h 53"/>
                <a:gd name="T4" fmla="*/ 53 w 53"/>
                <a:gd name="T5" fmla="*/ 0 h 53"/>
                <a:gd name="T6" fmla="*/ 53 w 53"/>
                <a:gd name="T7" fmla="*/ 53 h 53"/>
              </a:gdLst>
              <a:ahLst/>
              <a:cxnLst>
                <a:cxn ang="0">
                  <a:pos x="T0" y="T1"/>
                </a:cxn>
                <a:cxn ang="0">
                  <a:pos x="T2" y="T3"/>
                </a:cxn>
                <a:cxn ang="0">
                  <a:pos x="T4" y="T5"/>
                </a:cxn>
                <a:cxn ang="0">
                  <a:pos x="T6" y="T7"/>
                </a:cxn>
              </a:cxnLst>
              <a:rect l="0" t="0" r="r" b="b"/>
              <a:pathLst>
                <a:path w="53" h="53">
                  <a:moveTo>
                    <a:pt x="53" y="53"/>
                  </a:moveTo>
                  <a:lnTo>
                    <a:pt x="0" y="27"/>
                  </a:lnTo>
                  <a:lnTo>
                    <a:pt x="53" y="0"/>
                  </a:lnTo>
                  <a:lnTo>
                    <a:pt x="5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17" name="Freeform 118">
              <a:extLst>
                <a:ext uri="{FF2B5EF4-FFF2-40B4-BE49-F238E27FC236}">
                  <a16:creationId xmlns:a16="http://schemas.microsoft.com/office/drawing/2014/main" id="{0F0B9BD7-9ACC-4969-8B45-90879A2775F6}"/>
                </a:ext>
              </a:extLst>
            </p:cNvPr>
            <p:cNvSpPr>
              <a:spLocks/>
            </p:cNvSpPr>
            <p:nvPr/>
          </p:nvSpPr>
          <p:spPr bwMode="auto">
            <a:xfrm>
              <a:off x="5341" y="1402"/>
              <a:ext cx="53" cy="53"/>
            </a:xfrm>
            <a:custGeom>
              <a:avLst/>
              <a:gdLst>
                <a:gd name="T0" fmla="*/ 0 w 53"/>
                <a:gd name="T1" fmla="*/ 0 h 53"/>
                <a:gd name="T2" fmla="*/ 53 w 53"/>
                <a:gd name="T3" fmla="*/ 27 h 53"/>
                <a:gd name="T4" fmla="*/ 0 w 53"/>
                <a:gd name="T5" fmla="*/ 53 h 53"/>
                <a:gd name="T6" fmla="*/ 0 w 53"/>
                <a:gd name="T7" fmla="*/ 0 h 53"/>
              </a:gdLst>
              <a:ahLst/>
              <a:cxnLst>
                <a:cxn ang="0">
                  <a:pos x="T0" y="T1"/>
                </a:cxn>
                <a:cxn ang="0">
                  <a:pos x="T2" y="T3"/>
                </a:cxn>
                <a:cxn ang="0">
                  <a:pos x="T4" y="T5"/>
                </a:cxn>
                <a:cxn ang="0">
                  <a:pos x="T6" y="T7"/>
                </a:cxn>
              </a:cxnLst>
              <a:rect l="0" t="0" r="r" b="b"/>
              <a:pathLst>
                <a:path w="53" h="53">
                  <a:moveTo>
                    <a:pt x="0" y="0"/>
                  </a:moveTo>
                  <a:lnTo>
                    <a:pt x="53" y="27"/>
                  </a:lnTo>
                  <a:lnTo>
                    <a:pt x="0" y="5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CO" sz="1350"/>
            </a:p>
          </p:txBody>
        </p:sp>
        <p:sp>
          <p:nvSpPr>
            <p:cNvPr id="118" name="Freeform 119">
              <a:extLst>
                <a:ext uri="{FF2B5EF4-FFF2-40B4-BE49-F238E27FC236}">
                  <a16:creationId xmlns:a16="http://schemas.microsoft.com/office/drawing/2014/main" id="{A24D3BE1-785F-4C15-B30A-7A7DBB579006}"/>
                </a:ext>
              </a:extLst>
            </p:cNvPr>
            <p:cNvSpPr>
              <a:spLocks/>
            </p:cNvSpPr>
            <p:nvPr/>
          </p:nvSpPr>
          <p:spPr bwMode="auto">
            <a:xfrm>
              <a:off x="3046" y="1241"/>
              <a:ext cx="1520" cy="375"/>
            </a:xfrm>
            <a:custGeom>
              <a:avLst/>
              <a:gdLst>
                <a:gd name="T0" fmla="*/ 0 w 4737"/>
                <a:gd name="T1" fmla="*/ 96 h 1172"/>
                <a:gd name="T2" fmla="*/ 96 w 4737"/>
                <a:gd name="T3" fmla="*/ 0 h 1172"/>
                <a:gd name="T4" fmla="*/ 4641 w 4737"/>
                <a:gd name="T5" fmla="*/ 0 h 1172"/>
                <a:gd name="T6" fmla="*/ 4737 w 4737"/>
                <a:gd name="T7" fmla="*/ 96 h 1172"/>
                <a:gd name="T8" fmla="*/ 4737 w 4737"/>
                <a:gd name="T9" fmla="*/ 96 h 1172"/>
                <a:gd name="T10" fmla="*/ 4737 w 4737"/>
                <a:gd name="T11" fmla="*/ 1076 h 1172"/>
                <a:gd name="T12" fmla="*/ 4737 w 4737"/>
                <a:gd name="T13" fmla="*/ 1076 h 1172"/>
                <a:gd name="T14" fmla="*/ 4641 w 4737"/>
                <a:gd name="T15" fmla="*/ 1172 h 1172"/>
                <a:gd name="T16" fmla="*/ 96 w 4737"/>
                <a:gd name="T17" fmla="*/ 1172 h 1172"/>
                <a:gd name="T18" fmla="*/ 0 w 4737"/>
                <a:gd name="T19" fmla="*/ 1076 h 1172"/>
                <a:gd name="T20" fmla="*/ 0 w 4737"/>
                <a:gd name="T21" fmla="*/ 1076 h 1172"/>
                <a:gd name="T22" fmla="*/ 0 w 4737"/>
                <a:gd name="T23" fmla="*/ 96 h 1172"/>
                <a:gd name="T24" fmla="*/ 0 w 4737"/>
                <a:gd name="T25" fmla="*/ 9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7" h="1172">
                  <a:moveTo>
                    <a:pt x="0" y="96"/>
                  </a:moveTo>
                  <a:cubicBezTo>
                    <a:pt x="0" y="44"/>
                    <a:pt x="43" y="0"/>
                    <a:pt x="96" y="0"/>
                  </a:cubicBezTo>
                  <a:lnTo>
                    <a:pt x="4641" y="0"/>
                  </a:lnTo>
                  <a:cubicBezTo>
                    <a:pt x="4693" y="0"/>
                    <a:pt x="4737" y="44"/>
                    <a:pt x="4737" y="96"/>
                  </a:cubicBezTo>
                  <a:cubicBezTo>
                    <a:pt x="4737" y="96"/>
                    <a:pt x="4737" y="96"/>
                    <a:pt x="4737" y="96"/>
                  </a:cubicBezTo>
                  <a:lnTo>
                    <a:pt x="4737" y="1076"/>
                  </a:lnTo>
                  <a:cubicBezTo>
                    <a:pt x="4737" y="1076"/>
                    <a:pt x="4737" y="1076"/>
                    <a:pt x="4737" y="1076"/>
                  </a:cubicBezTo>
                  <a:cubicBezTo>
                    <a:pt x="4737" y="1128"/>
                    <a:pt x="4693" y="1172"/>
                    <a:pt x="4641" y="1172"/>
                  </a:cubicBezTo>
                  <a:lnTo>
                    <a:pt x="96" y="1172"/>
                  </a:lnTo>
                  <a:cubicBezTo>
                    <a:pt x="43" y="1172"/>
                    <a:pt x="0" y="1128"/>
                    <a:pt x="0" y="1076"/>
                  </a:cubicBezTo>
                  <a:cubicBezTo>
                    <a:pt x="0" y="1076"/>
                    <a:pt x="0" y="1076"/>
                    <a:pt x="0" y="1076"/>
                  </a:cubicBezTo>
                  <a:lnTo>
                    <a:pt x="0" y="96"/>
                  </a:lnTo>
                  <a:cubicBezTo>
                    <a:pt x="0" y="96"/>
                    <a:pt x="0" y="96"/>
                    <a:pt x="0" y="96"/>
                  </a:cubicBezTo>
                  <a:close/>
                </a:path>
              </a:pathLst>
            </a:custGeom>
            <a:solidFill>
              <a:srgbClr val="834187"/>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solidFill>
                  <a:schemeClr val="bg1"/>
                </a:solidFill>
              </a:endParaRPr>
            </a:p>
          </p:txBody>
        </p:sp>
        <p:sp>
          <p:nvSpPr>
            <p:cNvPr id="119" name="Freeform 120">
              <a:extLst>
                <a:ext uri="{FF2B5EF4-FFF2-40B4-BE49-F238E27FC236}">
                  <a16:creationId xmlns:a16="http://schemas.microsoft.com/office/drawing/2014/main" id="{E1B2C0F2-8DFF-434E-A953-D9BBAEB940DF}"/>
                </a:ext>
              </a:extLst>
            </p:cNvPr>
            <p:cNvSpPr>
              <a:spLocks/>
            </p:cNvSpPr>
            <p:nvPr/>
          </p:nvSpPr>
          <p:spPr bwMode="auto">
            <a:xfrm>
              <a:off x="3046" y="1241"/>
              <a:ext cx="1520" cy="375"/>
            </a:xfrm>
            <a:custGeom>
              <a:avLst/>
              <a:gdLst>
                <a:gd name="T0" fmla="*/ 0 w 4737"/>
                <a:gd name="T1" fmla="*/ 96 h 1172"/>
                <a:gd name="T2" fmla="*/ 96 w 4737"/>
                <a:gd name="T3" fmla="*/ 0 h 1172"/>
                <a:gd name="T4" fmla="*/ 4641 w 4737"/>
                <a:gd name="T5" fmla="*/ 0 h 1172"/>
                <a:gd name="T6" fmla="*/ 4737 w 4737"/>
                <a:gd name="T7" fmla="*/ 96 h 1172"/>
                <a:gd name="T8" fmla="*/ 4737 w 4737"/>
                <a:gd name="T9" fmla="*/ 96 h 1172"/>
                <a:gd name="T10" fmla="*/ 4737 w 4737"/>
                <a:gd name="T11" fmla="*/ 1076 h 1172"/>
                <a:gd name="T12" fmla="*/ 4737 w 4737"/>
                <a:gd name="T13" fmla="*/ 1076 h 1172"/>
                <a:gd name="T14" fmla="*/ 4641 w 4737"/>
                <a:gd name="T15" fmla="*/ 1172 h 1172"/>
                <a:gd name="T16" fmla="*/ 96 w 4737"/>
                <a:gd name="T17" fmla="*/ 1172 h 1172"/>
                <a:gd name="T18" fmla="*/ 0 w 4737"/>
                <a:gd name="T19" fmla="*/ 1076 h 1172"/>
                <a:gd name="T20" fmla="*/ 0 w 4737"/>
                <a:gd name="T21" fmla="*/ 1076 h 1172"/>
                <a:gd name="T22" fmla="*/ 0 w 4737"/>
                <a:gd name="T23" fmla="*/ 96 h 1172"/>
                <a:gd name="T24" fmla="*/ 0 w 4737"/>
                <a:gd name="T25" fmla="*/ 9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7" h="1172">
                  <a:moveTo>
                    <a:pt x="0" y="96"/>
                  </a:moveTo>
                  <a:cubicBezTo>
                    <a:pt x="0" y="44"/>
                    <a:pt x="43" y="0"/>
                    <a:pt x="96" y="0"/>
                  </a:cubicBezTo>
                  <a:lnTo>
                    <a:pt x="4641" y="0"/>
                  </a:lnTo>
                  <a:cubicBezTo>
                    <a:pt x="4693" y="0"/>
                    <a:pt x="4737" y="44"/>
                    <a:pt x="4737" y="96"/>
                  </a:cubicBezTo>
                  <a:cubicBezTo>
                    <a:pt x="4737" y="96"/>
                    <a:pt x="4737" y="96"/>
                    <a:pt x="4737" y="96"/>
                  </a:cubicBezTo>
                  <a:lnTo>
                    <a:pt x="4737" y="1076"/>
                  </a:lnTo>
                  <a:cubicBezTo>
                    <a:pt x="4737" y="1076"/>
                    <a:pt x="4737" y="1076"/>
                    <a:pt x="4737" y="1076"/>
                  </a:cubicBezTo>
                  <a:cubicBezTo>
                    <a:pt x="4737" y="1128"/>
                    <a:pt x="4693" y="1172"/>
                    <a:pt x="4641" y="1172"/>
                  </a:cubicBezTo>
                  <a:lnTo>
                    <a:pt x="96" y="1172"/>
                  </a:lnTo>
                  <a:cubicBezTo>
                    <a:pt x="43" y="1172"/>
                    <a:pt x="0" y="1128"/>
                    <a:pt x="0" y="1076"/>
                  </a:cubicBezTo>
                  <a:cubicBezTo>
                    <a:pt x="0" y="1076"/>
                    <a:pt x="0" y="1076"/>
                    <a:pt x="0" y="1076"/>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20" name="Rectangle 121">
              <a:extLst>
                <a:ext uri="{FF2B5EF4-FFF2-40B4-BE49-F238E27FC236}">
                  <a16:creationId xmlns:a16="http://schemas.microsoft.com/office/drawing/2014/main" id="{CF3EE8A8-8016-492F-A010-6362D93C3107}"/>
                </a:ext>
              </a:extLst>
            </p:cNvPr>
            <p:cNvSpPr>
              <a:spLocks noChangeArrowheads="1"/>
            </p:cNvSpPr>
            <p:nvPr/>
          </p:nvSpPr>
          <p:spPr bwMode="auto">
            <a:xfrm>
              <a:off x="3064" y="1244"/>
              <a:ext cx="10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ESB (Bus de Servicios </a:t>
              </a:r>
              <a:endParaRPr lang="es-CO" altLang="es-CO" sz="1350">
                <a:solidFill>
                  <a:schemeClr val="bg1"/>
                </a:solidFill>
              </a:endParaRPr>
            </a:p>
          </p:txBody>
        </p:sp>
        <p:sp>
          <p:nvSpPr>
            <p:cNvPr id="121" name="Rectangle 122">
              <a:extLst>
                <a:ext uri="{FF2B5EF4-FFF2-40B4-BE49-F238E27FC236}">
                  <a16:creationId xmlns:a16="http://schemas.microsoft.com/office/drawing/2014/main" id="{72DB100D-E4AA-4202-B0A2-F6D8050B158C}"/>
                </a:ext>
              </a:extLst>
            </p:cNvPr>
            <p:cNvSpPr>
              <a:spLocks noChangeArrowheads="1"/>
            </p:cNvSpPr>
            <p:nvPr/>
          </p:nvSpPr>
          <p:spPr bwMode="auto">
            <a:xfrm>
              <a:off x="3064" y="1339"/>
              <a:ext cx="133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Empresariales) [Red </a:t>
              </a:r>
              <a:r>
                <a:rPr lang="es-CO" altLang="es-CO" sz="900" err="1">
                  <a:solidFill>
                    <a:schemeClr val="bg1"/>
                  </a:solidFill>
                </a:rPr>
                <a:t>Hat</a:t>
              </a:r>
              <a:r>
                <a:rPr lang="es-CO" altLang="es-CO" sz="900">
                  <a:solidFill>
                    <a:schemeClr val="bg1"/>
                  </a:solidFill>
                </a:rPr>
                <a:t> Fuse]</a:t>
              </a:r>
              <a:endParaRPr lang="es-CO" altLang="es-CO" sz="1350">
                <a:solidFill>
                  <a:schemeClr val="bg1"/>
                </a:solidFill>
              </a:endParaRPr>
            </a:p>
          </p:txBody>
        </p:sp>
        <p:sp>
          <p:nvSpPr>
            <p:cNvPr id="122" name="Freeform 123">
              <a:extLst>
                <a:ext uri="{FF2B5EF4-FFF2-40B4-BE49-F238E27FC236}">
                  <a16:creationId xmlns:a16="http://schemas.microsoft.com/office/drawing/2014/main" id="{38FE14E3-E342-4017-A71B-081FEE79C4AA}"/>
                </a:ext>
              </a:extLst>
            </p:cNvPr>
            <p:cNvSpPr>
              <a:spLocks/>
            </p:cNvSpPr>
            <p:nvPr/>
          </p:nvSpPr>
          <p:spPr bwMode="auto">
            <a:xfrm>
              <a:off x="1136" y="1241"/>
              <a:ext cx="1088" cy="375"/>
            </a:xfrm>
            <a:custGeom>
              <a:avLst/>
              <a:gdLst>
                <a:gd name="T0" fmla="*/ 0 w 3392"/>
                <a:gd name="T1" fmla="*/ 96 h 1172"/>
                <a:gd name="T2" fmla="*/ 96 w 3392"/>
                <a:gd name="T3" fmla="*/ 0 h 1172"/>
                <a:gd name="T4" fmla="*/ 3296 w 3392"/>
                <a:gd name="T5" fmla="*/ 0 h 1172"/>
                <a:gd name="T6" fmla="*/ 3392 w 3392"/>
                <a:gd name="T7" fmla="*/ 96 h 1172"/>
                <a:gd name="T8" fmla="*/ 3392 w 3392"/>
                <a:gd name="T9" fmla="*/ 96 h 1172"/>
                <a:gd name="T10" fmla="*/ 3392 w 3392"/>
                <a:gd name="T11" fmla="*/ 1076 h 1172"/>
                <a:gd name="T12" fmla="*/ 3392 w 3392"/>
                <a:gd name="T13" fmla="*/ 1076 h 1172"/>
                <a:gd name="T14" fmla="*/ 3296 w 3392"/>
                <a:gd name="T15" fmla="*/ 1172 h 1172"/>
                <a:gd name="T16" fmla="*/ 96 w 3392"/>
                <a:gd name="T17" fmla="*/ 1172 h 1172"/>
                <a:gd name="T18" fmla="*/ 0 w 3392"/>
                <a:gd name="T19" fmla="*/ 1076 h 1172"/>
                <a:gd name="T20" fmla="*/ 0 w 3392"/>
                <a:gd name="T21" fmla="*/ 96 h 1172"/>
                <a:gd name="T22" fmla="*/ 0 w 3392"/>
                <a:gd name="T23" fmla="*/ 9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92" h="1172">
                  <a:moveTo>
                    <a:pt x="0" y="96"/>
                  </a:moveTo>
                  <a:cubicBezTo>
                    <a:pt x="0" y="44"/>
                    <a:pt x="43" y="0"/>
                    <a:pt x="96" y="0"/>
                  </a:cubicBezTo>
                  <a:lnTo>
                    <a:pt x="3296" y="0"/>
                  </a:lnTo>
                  <a:cubicBezTo>
                    <a:pt x="3349" y="0"/>
                    <a:pt x="3392" y="44"/>
                    <a:pt x="3392" y="96"/>
                  </a:cubicBezTo>
                  <a:cubicBezTo>
                    <a:pt x="3392" y="96"/>
                    <a:pt x="3392" y="96"/>
                    <a:pt x="3392" y="96"/>
                  </a:cubicBezTo>
                  <a:lnTo>
                    <a:pt x="3392" y="1076"/>
                  </a:lnTo>
                  <a:cubicBezTo>
                    <a:pt x="3392" y="1076"/>
                    <a:pt x="3392" y="1076"/>
                    <a:pt x="3392" y="1076"/>
                  </a:cubicBezTo>
                  <a:cubicBezTo>
                    <a:pt x="3392" y="1128"/>
                    <a:pt x="3349" y="1172"/>
                    <a:pt x="3296" y="1172"/>
                  </a:cubicBezTo>
                  <a:lnTo>
                    <a:pt x="96" y="1172"/>
                  </a:lnTo>
                  <a:cubicBezTo>
                    <a:pt x="43" y="1172"/>
                    <a:pt x="0" y="1128"/>
                    <a:pt x="0" y="1076"/>
                  </a:cubicBezTo>
                  <a:lnTo>
                    <a:pt x="0" y="96"/>
                  </a:lnTo>
                  <a:cubicBezTo>
                    <a:pt x="0" y="96"/>
                    <a:pt x="0" y="96"/>
                    <a:pt x="0" y="96"/>
                  </a:cubicBezTo>
                  <a:close/>
                </a:path>
              </a:pathLst>
            </a:custGeom>
            <a:solidFill>
              <a:srgbClr val="0C7CBA"/>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123" name="Freeform 124">
              <a:extLst>
                <a:ext uri="{FF2B5EF4-FFF2-40B4-BE49-F238E27FC236}">
                  <a16:creationId xmlns:a16="http://schemas.microsoft.com/office/drawing/2014/main" id="{B487B6DF-8F0D-4240-8A36-7DB24D1A3AF6}"/>
                </a:ext>
              </a:extLst>
            </p:cNvPr>
            <p:cNvSpPr>
              <a:spLocks/>
            </p:cNvSpPr>
            <p:nvPr/>
          </p:nvSpPr>
          <p:spPr bwMode="auto">
            <a:xfrm>
              <a:off x="1136" y="1241"/>
              <a:ext cx="1088" cy="375"/>
            </a:xfrm>
            <a:custGeom>
              <a:avLst/>
              <a:gdLst>
                <a:gd name="T0" fmla="*/ 0 w 3392"/>
                <a:gd name="T1" fmla="*/ 96 h 1172"/>
                <a:gd name="T2" fmla="*/ 96 w 3392"/>
                <a:gd name="T3" fmla="*/ 0 h 1172"/>
                <a:gd name="T4" fmla="*/ 3296 w 3392"/>
                <a:gd name="T5" fmla="*/ 0 h 1172"/>
                <a:gd name="T6" fmla="*/ 3392 w 3392"/>
                <a:gd name="T7" fmla="*/ 96 h 1172"/>
                <a:gd name="T8" fmla="*/ 3392 w 3392"/>
                <a:gd name="T9" fmla="*/ 96 h 1172"/>
                <a:gd name="T10" fmla="*/ 3392 w 3392"/>
                <a:gd name="T11" fmla="*/ 1076 h 1172"/>
                <a:gd name="T12" fmla="*/ 3392 w 3392"/>
                <a:gd name="T13" fmla="*/ 1076 h 1172"/>
                <a:gd name="T14" fmla="*/ 3296 w 3392"/>
                <a:gd name="T15" fmla="*/ 1172 h 1172"/>
                <a:gd name="T16" fmla="*/ 96 w 3392"/>
                <a:gd name="T17" fmla="*/ 1172 h 1172"/>
                <a:gd name="T18" fmla="*/ 0 w 3392"/>
                <a:gd name="T19" fmla="*/ 1076 h 1172"/>
                <a:gd name="T20" fmla="*/ 0 w 3392"/>
                <a:gd name="T21" fmla="*/ 96 h 1172"/>
                <a:gd name="T22" fmla="*/ 0 w 3392"/>
                <a:gd name="T23" fmla="*/ 9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92" h="1172">
                  <a:moveTo>
                    <a:pt x="0" y="96"/>
                  </a:moveTo>
                  <a:cubicBezTo>
                    <a:pt x="0" y="44"/>
                    <a:pt x="43" y="0"/>
                    <a:pt x="96" y="0"/>
                  </a:cubicBezTo>
                  <a:lnTo>
                    <a:pt x="3296" y="0"/>
                  </a:lnTo>
                  <a:cubicBezTo>
                    <a:pt x="3349" y="0"/>
                    <a:pt x="3392" y="44"/>
                    <a:pt x="3392" y="96"/>
                  </a:cubicBezTo>
                  <a:cubicBezTo>
                    <a:pt x="3392" y="96"/>
                    <a:pt x="3392" y="96"/>
                    <a:pt x="3392" y="96"/>
                  </a:cubicBezTo>
                  <a:lnTo>
                    <a:pt x="3392" y="1076"/>
                  </a:lnTo>
                  <a:cubicBezTo>
                    <a:pt x="3392" y="1076"/>
                    <a:pt x="3392" y="1076"/>
                    <a:pt x="3392" y="1076"/>
                  </a:cubicBezTo>
                  <a:cubicBezTo>
                    <a:pt x="3392" y="1128"/>
                    <a:pt x="3349" y="1172"/>
                    <a:pt x="3296" y="1172"/>
                  </a:cubicBezTo>
                  <a:lnTo>
                    <a:pt x="96" y="1172"/>
                  </a:lnTo>
                  <a:cubicBezTo>
                    <a:pt x="43" y="1172"/>
                    <a:pt x="0" y="1128"/>
                    <a:pt x="0" y="1076"/>
                  </a:cubicBezTo>
                  <a:lnTo>
                    <a:pt x="0" y="96"/>
                  </a:lnTo>
                  <a:cubicBezTo>
                    <a:pt x="0" y="96"/>
                    <a:pt x="0" y="96"/>
                    <a:pt x="0"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24" name="Rectangle 125">
              <a:extLst>
                <a:ext uri="{FF2B5EF4-FFF2-40B4-BE49-F238E27FC236}">
                  <a16:creationId xmlns:a16="http://schemas.microsoft.com/office/drawing/2014/main" id="{B589B058-EC15-48FA-8188-4E80E37ACD84}"/>
                </a:ext>
              </a:extLst>
            </p:cNvPr>
            <p:cNvSpPr>
              <a:spLocks noChangeArrowheads="1"/>
            </p:cNvSpPr>
            <p:nvPr/>
          </p:nvSpPr>
          <p:spPr bwMode="auto">
            <a:xfrm>
              <a:off x="1153" y="1244"/>
              <a:ext cx="68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Servicios Matrix</a:t>
              </a:r>
              <a:endParaRPr lang="es-CO" altLang="es-CO" sz="1350">
                <a:solidFill>
                  <a:schemeClr val="bg1"/>
                </a:solidFill>
              </a:endParaRPr>
            </a:p>
          </p:txBody>
        </p:sp>
        <p:sp>
          <p:nvSpPr>
            <p:cNvPr id="125" name="Rectangle 126">
              <a:extLst>
                <a:ext uri="{FF2B5EF4-FFF2-40B4-BE49-F238E27FC236}">
                  <a16:creationId xmlns:a16="http://schemas.microsoft.com/office/drawing/2014/main" id="{D70FF022-E32F-459E-ABE3-18EB65E89529}"/>
                </a:ext>
              </a:extLst>
            </p:cNvPr>
            <p:cNvSpPr>
              <a:spLocks noChangeArrowheads="1"/>
            </p:cNvSpPr>
            <p:nvPr/>
          </p:nvSpPr>
          <p:spPr bwMode="auto">
            <a:xfrm>
              <a:off x="1153" y="1339"/>
              <a:ext cx="4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chemeClr val="bg1"/>
                  </a:solidFill>
                </a:rPr>
                <a:t>[SAE SAS]</a:t>
              </a:r>
              <a:endParaRPr lang="es-CO" altLang="es-CO" sz="1350">
                <a:solidFill>
                  <a:schemeClr val="bg1"/>
                </a:solidFill>
              </a:endParaRPr>
            </a:p>
          </p:txBody>
        </p:sp>
        <p:sp>
          <p:nvSpPr>
            <p:cNvPr id="126" name="Freeform 127">
              <a:extLst>
                <a:ext uri="{FF2B5EF4-FFF2-40B4-BE49-F238E27FC236}">
                  <a16:creationId xmlns:a16="http://schemas.microsoft.com/office/drawing/2014/main" id="{777C6585-0AE6-4E7A-96E2-E7443B53689F}"/>
                </a:ext>
              </a:extLst>
            </p:cNvPr>
            <p:cNvSpPr>
              <a:spLocks/>
            </p:cNvSpPr>
            <p:nvPr/>
          </p:nvSpPr>
          <p:spPr bwMode="auto">
            <a:xfrm>
              <a:off x="5394" y="1241"/>
              <a:ext cx="1089" cy="375"/>
            </a:xfrm>
            <a:custGeom>
              <a:avLst/>
              <a:gdLst>
                <a:gd name="T0" fmla="*/ 1 w 3392"/>
                <a:gd name="T1" fmla="*/ 96 h 1172"/>
                <a:gd name="T2" fmla="*/ 97 w 3392"/>
                <a:gd name="T3" fmla="*/ 0 h 1172"/>
                <a:gd name="T4" fmla="*/ 3296 w 3392"/>
                <a:gd name="T5" fmla="*/ 0 h 1172"/>
                <a:gd name="T6" fmla="*/ 3392 w 3392"/>
                <a:gd name="T7" fmla="*/ 96 h 1172"/>
                <a:gd name="T8" fmla="*/ 3392 w 3392"/>
                <a:gd name="T9" fmla="*/ 96 h 1172"/>
                <a:gd name="T10" fmla="*/ 3392 w 3392"/>
                <a:gd name="T11" fmla="*/ 1076 h 1172"/>
                <a:gd name="T12" fmla="*/ 3392 w 3392"/>
                <a:gd name="T13" fmla="*/ 1076 h 1172"/>
                <a:gd name="T14" fmla="*/ 3296 w 3392"/>
                <a:gd name="T15" fmla="*/ 1172 h 1172"/>
                <a:gd name="T16" fmla="*/ 97 w 3392"/>
                <a:gd name="T17" fmla="*/ 1172 h 1172"/>
                <a:gd name="T18" fmla="*/ 1 w 3392"/>
                <a:gd name="T19" fmla="*/ 1076 h 1172"/>
                <a:gd name="T20" fmla="*/ 1 w 3392"/>
                <a:gd name="T21" fmla="*/ 96 h 1172"/>
                <a:gd name="T22" fmla="*/ 1 w 3392"/>
                <a:gd name="T23" fmla="*/ 9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92" h="1172">
                  <a:moveTo>
                    <a:pt x="1" y="96"/>
                  </a:moveTo>
                  <a:cubicBezTo>
                    <a:pt x="0" y="44"/>
                    <a:pt x="43" y="0"/>
                    <a:pt x="97" y="0"/>
                  </a:cubicBezTo>
                  <a:lnTo>
                    <a:pt x="3296" y="0"/>
                  </a:lnTo>
                  <a:cubicBezTo>
                    <a:pt x="3349" y="0"/>
                    <a:pt x="3392" y="44"/>
                    <a:pt x="3392" y="96"/>
                  </a:cubicBezTo>
                  <a:cubicBezTo>
                    <a:pt x="3392" y="96"/>
                    <a:pt x="3392" y="96"/>
                    <a:pt x="3392" y="96"/>
                  </a:cubicBezTo>
                  <a:lnTo>
                    <a:pt x="3392" y="1076"/>
                  </a:lnTo>
                  <a:cubicBezTo>
                    <a:pt x="3392" y="1076"/>
                    <a:pt x="3392" y="1076"/>
                    <a:pt x="3392" y="1076"/>
                  </a:cubicBezTo>
                  <a:cubicBezTo>
                    <a:pt x="3392" y="1128"/>
                    <a:pt x="3349" y="1172"/>
                    <a:pt x="3296" y="1172"/>
                  </a:cubicBezTo>
                  <a:lnTo>
                    <a:pt x="97" y="1172"/>
                  </a:lnTo>
                  <a:cubicBezTo>
                    <a:pt x="43" y="1172"/>
                    <a:pt x="0" y="1128"/>
                    <a:pt x="1" y="1076"/>
                  </a:cubicBezTo>
                  <a:lnTo>
                    <a:pt x="1" y="96"/>
                  </a:lnTo>
                  <a:cubicBezTo>
                    <a:pt x="1" y="96"/>
                    <a:pt x="1" y="96"/>
                    <a:pt x="1" y="96"/>
                  </a:cubicBezTo>
                  <a:close/>
                </a:path>
              </a:pathLst>
            </a:custGeom>
            <a:solidFill>
              <a:srgbClr val="FCC438"/>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s-CO" sz="1350"/>
            </a:p>
          </p:txBody>
        </p:sp>
        <p:sp>
          <p:nvSpPr>
            <p:cNvPr id="127" name="Freeform 128">
              <a:extLst>
                <a:ext uri="{FF2B5EF4-FFF2-40B4-BE49-F238E27FC236}">
                  <a16:creationId xmlns:a16="http://schemas.microsoft.com/office/drawing/2014/main" id="{1164FFDC-68AD-43D4-9FAC-048AD531FE7E}"/>
                </a:ext>
              </a:extLst>
            </p:cNvPr>
            <p:cNvSpPr>
              <a:spLocks/>
            </p:cNvSpPr>
            <p:nvPr/>
          </p:nvSpPr>
          <p:spPr bwMode="auto">
            <a:xfrm>
              <a:off x="5394" y="1241"/>
              <a:ext cx="1089" cy="375"/>
            </a:xfrm>
            <a:custGeom>
              <a:avLst/>
              <a:gdLst>
                <a:gd name="T0" fmla="*/ 1 w 3392"/>
                <a:gd name="T1" fmla="*/ 96 h 1172"/>
                <a:gd name="T2" fmla="*/ 97 w 3392"/>
                <a:gd name="T3" fmla="*/ 0 h 1172"/>
                <a:gd name="T4" fmla="*/ 3296 w 3392"/>
                <a:gd name="T5" fmla="*/ 0 h 1172"/>
                <a:gd name="T6" fmla="*/ 3392 w 3392"/>
                <a:gd name="T7" fmla="*/ 96 h 1172"/>
                <a:gd name="T8" fmla="*/ 3392 w 3392"/>
                <a:gd name="T9" fmla="*/ 96 h 1172"/>
                <a:gd name="T10" fmla="*/ 3392 w 3392"/>
                <a:gd name="T11" fmla="*/ 1076 h 1172"/>
                <a:gd name="T12" fmla="*/ 3392 w 3392"/>
                <a:gd name="T13" fmla="*/ 1076 h 1172"/>
                <a:gd name="T14" fmla="*/ 3296 w 3392"/>
                <a:gd name="T15" fmla="*/ 1172 h 1172"/>
                <a:gd name="T16" fmla="*/ 97 w 3392"/>
                <a:gd name="T17" fmla="*/ 1172 h 1172"/>
                <a:gd name="T18" fmla="*/ 1 w 3392"/>
                <a:gd name="T19" fmla="*/ 1076 h 1172"/>
                <a:gd name="T20" fmla="*/ 1 w 3392"/>
                <a:gd name="T21" fmla="*/ 96 h 1172"/>
                <a:gd name="T22" fmla="*/ 1 w 3392"/>
                <a:gd name="T23" fmla="*/ 9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92" h="1172">
                  <a:moveTo>
                    <a:pt x="1" y="96"/>
                  </a:moveTo>
                  <a:cubicBezTo>
                    <a:pt x="0" y="44"/>
                    <a:pt x="43" y="0"/>
                    <a:pt x="97" y="0"/>
                  </a:cubicBezTo>
                  <a:lnTo>
                    <a:pt x="3296" y="0"/>
                  </a:lnTo>
                  <a:cubicBezTo>
                    <a:pt x="3349" y="0"/>
                    <a:pt x="3392" y="44"/>
                    <a:pt x="3392" y="96"/>
                  </a:cubicBezTo>
                  <a:cubicBezTo>
                    <a:pt x="3392" y="96"/>
                    <a:pt x="3392" y="96"/>
                    <a:pt x="3392" y="96"/>
                  </a:cubicBezTo>
                  <a:lnTo>
                    <a:pt x="3392" y="1076"/>
                  </a:lnTo>
                  <a:cubicBezTo>
                    <a:pt x="3392" y="1076"/>
                    <a:pt x="3392" y="1076"/>
                    <a:pt x="3392" y="1076"/>
                  </a:cubicBezTo>
                  <a:cubicBezTo>
                    <a:pt x="3392" y="1128"/>
                    <a:pt x="3349" y="1172"/>
                    <a:pt x="3296" y="1172"/>
                  </a:cubicBezTo>
                  <a:lnTo>
                    <a:pt x="97" y="1172"/>
                  </a:lnTo>
                  <a:cubicBezTo>
                    <a:pt x="43" y="1172"/>
                    <a:pt x="0" y="1128"/>
                    <a:pt x="1" y="1076"/>
                  </a:cubicBezTo>
                  <a:lnTo>
                    <a:pt x="1" y="96"/>
                  </a:lnTo>
                  <a:cubicBezTo>
                    <a:pt x="1" y="96"/>
                    <a:pt x="1" y="96"/>
                    <a:pt x="1" y="96"/>
                  </a:cubicBez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sp>
          <p:nvSpPr>
            <p:cNvPr id="128" name="Rectangle 129">
              <a:extLst>
                <a:ext uri="{FF2B5EF4-FFF2-40B4-BE49-F238E27FC236}">
                  <a16:creationId xmlns:a16="http://schemas.microsoft.com/office/drawing/2014/main" id="{03BB56DE-7625-4F6E-B813-0239BDE52ECD}"/>
                </a:ext>
              </a:extLst>
            </p:cNvPr>
            <p:cNvSpPr>
              <a:spLocks noChangeArrowheads="1"/>
            </p:cNvSpPr>
            <p:nvPr/>
          </p:nvSpPr>
          <p:spPr bwMode="auto">
            <a:xfrm>
              <a:off x="5412" y="1244"/>
              <a:ext cx="72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s-CO" altLang="es-CO" sz="900">
                  <a:solidFill>
                    <a:srgbClr val="000000"/>
                  </a:solidFill>
                </a:rPr>
                <a:t>LDAP [Microsoft]</a:t>
              </a:r>
              <a:endParaRPr lang="es-CO" altLang="es-CO" sz="1350"/>
            </a:p>
          </p:txBody>
        </p:sp>
      </p:grpSp>
      <p:sp>
        <p:nvSpPr>
          <p:cNvPr id="129" name="Rectángulo 128">
            <a:extLst>
              <a:ext uri="{FF2B5EF4-FFF2-40B4-BE49-F238E27FC236}">
                <a16:creationId xmlns:a16="http://schemas.microsoft.com/office/drawing/2014/main" id="{8D49BEB3-0EF9-4542-B1E5-445027A2F96C}"/>
              </a:ext>
            </a:extLst>
          </p:cNvPr>
          <p:cNvSpPr/>
          <p:nvPr/>
        </p:nvSpPr>
        <p:spPr>
          <a:xfrm>
            <a:off x="2348309" y="1059151"/>
            <a:ext cx="5942409" cy="830997"/>
          </a:xfrm>
          <a:prstGeom prst="rect">
            <a:avLst/>
          </a:prstGeom>
        </p:spPr>
        <p:txBody>
          <a:bodyPr wrap="square">
            <a:spAutoFit/>
          </a:bodyPr>
          <a:lstStyle/>
          <a:p>
            <a:pPr algn="ctr"/>
            <a:r>
              <a:rPr lang="es-ES" sz="2400" b="1" dirty="0">
                <a:solidFill>
                  <a:srgbClr val="000A8B"/>
                </a:solidFill>
              </a:rPr>
              <a:t>MODELO DE INTEGRACIÓN A PARTR DEL BUS DE SERVICIOS</a:t>
            </a:r>
            <a:endParaRPr lang="es-CO" sz="2400" b="1" dirty="0">
              <a:solidFill>
                <a:srgbClr val="000A8B"/>
              </a:solidFill>
            </a:endParaRPr>
          </a:p>
        </p:txBody>
      </p:sp>
      <p:pic>
        <p:nvPicPr>
          <p:cNvPr id="130" name="Imagen 129" descr="Logo SAE-01.jpg">
            <a:extLst>
              <a:ext uri="{FF2B5EF4-FFF2-40B4-BE49-F238E27FC236}">
                <a16:creationId xmlns:a16="http://schemas.microsoft.com/office/drawing/2014/main" id="{2513481C-C9CD-4993-B6E7-EA871ED60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131" name="Rectángulo 130">
            <a:extLst>
              <a:ext uri="{FF2B5EF4-FFF2-40B4-BE49-F238E27FC236}">
                <a16:creationId xmlns:a16="http://schemas.microsoft.com/office/drawing/2014/main" id="{DF8CC086-68AA-4B2E-BB57-9BA45CE25B3B}"/>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Oficina de Gestión de la Información</a:t>
            </a:r>
          </a:p>
        </p:txBody>
      </p:sp>
    </p:spTree>
    <p:extLst>
      <p:ext uri="{BB962C8B-B14F-4D97-AF65-F5344CB8AC3E}">
        <p14:creationId xmlns:p14="http://schemas.microsoft.com/office/powerpoint/2010/main" val="1301248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Imagen que contiene captura de pantalla&#10;&#10;Descripción generada con confianza muy alta">
            <a:extLst>
              <a:ext uri="{FF2B5EF4-FFF2-40B4-BE49-F238E27FC236}">
                <a16:creationId xmlns:a16="http://schemas.microsoft.com/office/drawing/2014/main" id="{39A302ED-06ED-4049-9E77-D0534866FB80}"/>
              </a:ext>
            </a:extLst>
          </p:cNvPr>
          <p:cNvPicPr>
            <a:picLocks noChangeAspect="1"/>
          </p:cNvPicPr>
          <p:nvPr/>
        </p:nvPicPr>
        <p:blipFill>
          <a:blip r:embed="rId2"/>
          <a:stretch>
            <a:fillRect/>
          </a:stretch>
        </p:blipFill>
        <p:spPr>
          <a:xfrm>
            <a:off x="621102" y="1824733"/>
            <a:ext cx="7718485" cy="3284018"/>
          </a:xfrm>
          <a:prstGeom prst="rect">
            <a:avLst/>
          </a:prstGeom>
        </p:spPr>
      </p:pic>
      <p:pic>
        <p:nvPicPr>
          <p:cNvPr id="3" name="Imagen 2" descr="Logo SAE-01.jpg">
            <a:extLst>
              <a:ext uri="{FF2B5EF4-FFF2-40B4-BE49-F238E27FC236}">
                <a16:creationId xmlns:a16="http://schemas.microsoft.com/office/drawing/2014/main" id="{4D262842-9142-477B-92E5-5D8296A14B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4" name="Rectángulo 3">
            <a:extLst>
              <a:ext uri="{FF2B5EF4-FFF2-40B4-BE49-F238E27FC236}">
                <a16:creationId xmlns:a16="http://schemas.microsoft.com/office/drawing/2014/main" id="{8C311C37-5EA8-48A7-A2D4-9D40F97C7B2F}"/>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Oficina de Gestión de la Información</a:t>
            </a:r>
          </a:p>
        </p:txBody>
      </p:sp>
    </p:spTree>
    <p:extLst>
      <p:ext uri="{BB962C8B-B14F-4D97-AF65-F5344CB8AC3E}">
        <p14:creationId xmlns:p14="http://schemas.microsoft.com/office/powerpoint/2010/main" val="2596188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127300" y="5843880"/>
            <a:ext cx="6861147" cy="17859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7" name="Rectángulo 6"/>
          <p:cNvSpPr/>
          <p:nvPr/>
        </p:nvSpPr>
        <p:spPr>
          <a:xfrm>
            <a:off x="1" y="854671"/>
            <a:ext cx="7988447" cy="67209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8" name="CuadroTexto 7"/>
          <p:cNvSpPr txBox="1"/>
          <p:nvPr/>
        </p:nvSpPr>
        <p:spPr>
          <a:xfrm>
            <a:off x="5874261" y="5814582"/>
            <a:ext cx="1893094" cy="213585"/>
          </a:xfrm>
          <a:prstGeom prst="rect">
            <a:avLst/>
          </a:prstGeom>
          <a:noFill/>
        </p:spPr>
        <p:txBody>
          <a:bodyPr wrap="square" rtlCol="0">
            <a:spAutoFit/>
          </a:bodyPr>
          <a:lstStyle/>
          <a:p>
            <a:pPr algn="r"/>
            <a:r>
              <a:rPr lang="es-ES" sz="788" dirty="0">
                <a:solidFill>
                  <a:schemeClr val="bg1">
                    <a:lumMod val="85000"/>
                  </a:schemeClr>
                </a:solidFill>
                <a:latin typeface="Lato Regular"/>
                <a:cs typeface="Lato Regular"/>
              </a:rPr>
              <a:t>Oficina Asesora de Planeación</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552" y="907682"/>
            <a:ext cx="1250157" cy="600497"/>
          </a:xfrm>
          <a:prstGeom prst="rect">
            <a:avLst/>
          </a:prstGeom>
        </p:spPr>
      </p:pic>
      <p:sp>
        <p:nvSpPr>
          <p:cNvPr id="10" name="CuadroTexto 9"/>
          <p:cNvSpPr txBox="1"/>
          <p:nvPr/>
        </p:nvSpPr>
        <p:spPr>
          <a:xfrm>
            <a:off x="4572001" y="967814"/>
            <a:ext cx="3565115" cy="300082"/>
          </a:xfrm>
          <a:prstGeom prst="rect">
            <a:avLst/>
          </a:prstGeom>
          <a:noFill/>
        </p:spPr>
        <p:txBody>
          <a:bodyPr wrap="square" rtlCol="0">
            <a:spAutoFit/>
          </a:bodyPr>
          <a:lstStyle/>
          <a:p>
            <a:r>
              <a:rPr lang="es-ES" sz="1350" b="1" dirty="0">
                <a:solidFill>
                  <a:schemeClr val="bg1"/>
                </a:solidFill>
              </a:rPr>
              <a:t>FUNCIONALIDADES DEL MATRIX</a:t>
            </a:r>
            <a:endParaRPr lang="es-ES" sz="450" dirty="0">
              <a:solidFill>
                <a:schemeClr val="bg1"/>
              </a:solidFill>
            </a:endParaRPr>
          </a:p>
        </p:txBody>
      </p:sp>
      <p:sp>
        <p:nvSpPr>
          <p:cNvPr id="109" name="Rectángulo: esquinas redondeadas 108"/>
          <p:cNvSpPr/>
          <p:nvPr/>
        </p:nvSpPr>
        <p:spPr>
          <a:xfrm>
            <a:off x="1152150" y="1993074"/>
            <a:ext cx="885247" cy="316111"/>
          </a:xfrm>
          <a:prstGeom prst="roundRect">
            <a:avLst/>
          </a:prstGeom>
          <a:solidFill>
            <a:schemeClr val="bg1"/>
          </a:solidFill>
          <a:ln w="38100">
            <a:solidFill>
              <a:schemeClr val="accent5">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solidFill>
                <a:srgbClr val="000A8B"/>
              </a:solidFill>
            </a:endParaRPr>
          </a:p>
        </p:txBody>
      </p:sp>
      <p:sp>
        <p:nvSpPr>
          <p:cNvPr id="110" name="Rectángulo: esquinas redondeadas 109"/>
          <p:cNvSpPr/>
          <p:nvPr/>
        </p:nvSpPr>
        <p:spPr>
          <a:xfrm>
            <a:off x="1153315" y="2635304"/>
            <a:ext cx="938510" cy="316111"/>
          </a:xfrm>
          <a:prstGeom prst="roundRect">
            <a:avLst/>
          </a:prstGeom>
          <a:solidFill>
            <a:schemeClr val="bg1"/>
          </a:solidFill>
          <a:ln w="38100">
            <a:solidFill>
              <a:schemeClr val="accent5">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rgbClr val="000A8B"/>
              </a:solidFill>
            </a:endParaRPr>
          </a:p>
        </p:txBody>
      </p:sp>
      <p:cxnSp>
        <p:nvCxnSpPr>
          <p:cNvPr id="111" name="Conector recto de flecha 110"/>
          <p:cNvCxnSpPr>
            <a:cxnSpLocks/>
            <a:stCxn id="137" idx="2"/>
            <a:endCxn id="138" idx="0"/>
          </p:cNvCxnSpPr>
          <p:nvPr/>
        </p:nvCxnSpPr>
        <p:spPr>
          <a:xfrm>
            <a:off x="1602081" y="2319315"/>
            <a:ext cx="5356" cy="322574"/>
          </a:xfrm>
          <a:prstGeom prst="straightConnector1">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117" name="Rectángulo: esquinas redondeadas 116"/>
          <p:cNvSpPr/>
          <p:nvPr/>
        </p:nvSpPr>
        <p:spPr>
          <a:xfrm>
            <a:off x="1268446" y="4620901"/>
            <a:ext cx="728492" cy="474149"/>
          </a:xfrm>
          <a:prstGeom prst="roundRect">
            <a:avLst/>
          </a:prstGeom>
          <a:solidFill>
            <a:schemeClr val="bg1"/>
          </a:solidFill>
          <a:ln w="38100">
            <a:solidFill>
              <a:schemeClr val="accent5">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rgbClr val="000A8B"/>
              </a:solidFill>
            </a:endParaRPr>
          </a:p>
        </p:txBody>
      </p:sp>
      <p:sp>
        <p:nvSpPr>
          <p:cNvPr id="120" name="Rectángulo: esquinas redondeadas 119"/>
          <p:cNvSpPr/>
          <p:nvPr/>
        </p:nvSpPr>
        <p:spPr>
          <a:xfrm>
            <a:off x="3350825" y="2548665"/>
            <a:ext cx="501858" cy="276999"/>
          </a:xfrm>
          <a:prstGeom prst="roundRect">
            <a:avLst/>
          </a:prstGeom>
          <a:solidFill>
            <a:schemeClr val="bg1"/>
          </a:solidFill>
          <a:ln w="38100">
            <a:solidFill>
              <a:srgbClr val="2C4F8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p>
        </p:txBody>
      </p:sp>
      <p:sp>
        <p:nvSpPr>
          <p:cNvPr id="121" name="Rectángulo: esquinas redondeadas 120"/>
          <p:cNvSpPr/>
          <p:nvPr/>
        </p:nvSpPr>
        <p:spPr>
          <a:xfrm>
            <a:off x="4040903" y="2555053"/>
            <a:ext cx="687962" cy="284735"/>
          </a:xfrm>
          <a:prstGeom prst="roundRect">
            <a:avLst/>
          </a:prstGeom>
          <a:solidFill>
            <a:schemeClr val="bg1"/>
          </a:solidFill>
          <a:ln w="38100">
            <a:solidFill>
              <a:srgbClr val="2C4F8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rgbClr val="000A8B"/>
              </a:solidFill>
            </a:endParaRPr>
          </a:p>
        </p:txBody>
      </p:sp>
      <p:sp>
        <p:nvSpPr>
          <p:cNvPr id="122" name="Rectángulo: esquinas redondeadas 121"/>
          <p:cNvSpPr/>
          <p:nvPr/>
        </p:nvSpPr>
        <p:spPr>
          <a:xfrm>
            <a:off x="3394284" y="3310873"/>
            <a:ext cx="627817" cy="284735"/>
          </a:xfrm>
          <a:prstGeom prst="roundRect">
            <a:avLst/>
          </a:prstGeom>
          <a:solidFill>
            <a:schemeClr val="bg1"/>
          </a:solidFill>
          <a:ln w="38100">
            <a:solidFill>
              <a:schemeClr val="accent5">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solidFill>
                <a:srgbClr val="000A8B"/>
              </a:solidFill>
            </a:endParaRPr>
          </a:p>
        </p:txBody>
      </p:sp>
      <p:sp>
        <p:nvSpPr>
          <p:cNvPr id="123" name="Rectángulo: esquinas redondeadas 122"/>
          <p:cNvSpPr/>
          <p:nvPr/>
        </p:nvSpPr>
        <p:spPr>
          <a:xfrm>
            <a:off x="4261719" y="3324834"/>
            <a:ext cx="612901" cy="284735"/>
          </a:xfrm>
          <a:prstGeom prst="roundRect">
            <a:avLst/>
          </a:prstGeom>
          <a:solidFill>
            <a:schemeClr val="bg1"/>
          </a:solidFill>
          <a:ln w="38100">
            <a:solidFill>
              <a:srgbClr val="2C4F8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p>
        </p:txBody>
      </p:sp>
      <p:sp>
        <p:nvSpPr>
          <p:cNvPr id="125" name="Rectángulo: esquinas redondeadas 124"/>
          <p:cNvSpPr/>
          <p:nvPr/>
        </p:nvSpPr>
        <p:spPr>
          <a:xfrm>
            <a:off x="5045958" y="2543249"/>
            <a:ext cx="822819" cy="655011"/>
          </a:xfrm>
          <a:prstGeom prst="roundRect">
            <a:avLst/>
          </a:prstGeom>
          <a:solidFill>
            <a:schemeClr val="bg1"/>
          </a:solidFill>
          <a:ln w="38100">
            <a:solidFill>
              <a:srgbClr val="2C4F8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solidFill>
                <a:schemeClr val="bg1">
                  <a:lumMod val="50000"/>
                </a:schemeClr>
              </a:solidFill>
            </a:endParaRPr>
          </a:p>
        </p:txBody>
      </p:sp>
      <p:sp>
        <p:nvSpPr>
          <p:cNvPr id="126" name="Rectángulo: esquinas redondeadas 125"/>
          <p:cNvSpPr/>
          <p:nvPr/>
        </p:nvSpPr>
        <p:spPr>
          <a:xfrm>
            <a:off x="5400218" y="3880633"/>
            <a:ext cx="681764" cy="428024"/>
          </a:xfrm>
          <a:prstGeom prst="roundRect">
            <a:avLst/>
          </a:prstGeom>
          <a:noFill/>
          <a:ln w="38100">
            <a:solidFill>
              <a:srgbClr val="000A8B"/>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solidFill>
                <a:schemeClr val="accent1">
                  <a:lumMod val="50000"/>
                </a:schemeClr>
              </a:solidFill>
            </a:endParaRPr>
          </a:p>
        </p:txBody>
      </p:sp>
      <p:sp>
        <p:nvSpPr>
          <p:cNvPr id="128" name="Rectángulo: esquinas redondeadas 127"/>
          <p:cNvSpPr/>
          <p:nvPr/>
        </p:nvSpPr>
        <p:spPr>
          <a:xfrm>
            <a:off x="3762285" y="3938922"/>
            <a:ext cx="853258" cy="428024"/>
          </a:xfrm>
          <a:prstGeom prst="roundRect">
            <a:avLst/>
          </a:prstGeom>
          <a:solidFill>
            <a:schemeClr val="bg1"/>
          </a:solidFill>
          <a:ln w="38100">
            <a:solidFill>
              <a:schemeClr val="accent5">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solidFill>
                <a:srgbClr val="000A8B"/>
              </a:solidFill>
            </a:endParaRPr>
          </a:p>
        </p:txBody>
      </p:sp>
      <p:sp>
        <p:nvSpPr>
          <p:cNvPr id="129" name="Rectángulo: esquinas redondeadas 128"/>
          <p:cNvSpPr/>
          <p:nvPr/>
        </p:nvSpPr>
        <p:spPr>
          <a:xfrm>
            <a:off x="6882283" y="1906907"/>
            <a:ext cx="683806" cy="428024"/>
          </a:xfrm>
          <a:prstGeom prst="roundRect">
            <a:avLst/>
          </a:prstGeom>
          <a:solidFill>
            <a:schemeClr val="bg1"/>
          </a:solidFill>
          <a:ln w="38100">
            <a:solidFill>
              <a:srgbClr val="2C4F8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p>
        </p:txBody>
      </p:sp>
      <p:sp>
        <p:nvSpPr>
          <p:cNvPr id="134" name="CuadroTexto 133"/>
          <p:cNvSpPr txBox="1"/>
          <p:nvPr/>
        </p:nvSpPr>
        <p:spPr>
          <a:xfrm rot="16200000">
            <a:off x="386991" y="1912976"/>
            <a:ext cx="846430" cy="213585"/>
          </a:xfrm>
          <a:prstGeom prst="rect">
            <a:avLst/>
          </a:prstGeom>
          <a:noFill/>
        </p:spPr>
        <p:txBody>
          <a:bodyPr wrap="square" rtlCol="0">
            <a:spAutoFit/>
          </a:bodyPr>
          <a:lstStyle/>
          <a:p>
            <a:pPr algn="ctr"/>
            <a:r>
              <a:rPr lang="es-CO" sz="788" b="1" dirty="0">
                <a:solidFill>
                  <a:srgbClr val="000A8B"/>
                </a:solidFill>
              </a:rPr>
              <a:t>Aseguramiento</a:t>
            </a:r>
          </a:p>
        </p:txBody>
      </p:sp>
      <p:sp>
        <p:nvSpPr>
          <p:cNvPr id="135" name="CuadroTexto 134"/>
          <p:cNvSpPr txBox="1"/>
          <p:nvPr/>
        </p:nvSpPr>
        <p:spPr>
          <a:xfrm rot="16200000">
            <a:off x="497355" y="3997544"/>
            <a:ext cx="630955" cy="334835"/>
          </a:xfrm>
          <a:prstGeom prst="rect">
            <a:avLst/>
          </a:prstGeom>
          <a:noFill/>
        </p:spPr>
        <p:txBody>
          <a:bodyPr wrap="square" rtlCol="0">
            <a:spAutoFit/>
          </a:bodyPr>
          <a:lstStyle/>
          <a:p>
            <a:pPr algn="ctr"/>
            <a:r>
              <a:rPr lang="es-CO" sz="788" b="1" dirty="0">
                <a:solidFill>
                  <a:srgbClr val="000A8B"/>
                </a:solidFill>
              </a:rPr>
              <a:t>Gerencias Misionales</a:t>
            </a:r>
          </a:p>
        </p:txBody>
      </p:sp>
      <p:sp>
        <p:nvSpPr>
          <p:cNvPr id="136" name="CuadroTexto 135"/>
          <p:cNvSpPr txBox="1"/>
          <p:nvPr/>
        </p:nvSpPr>
        <p:spPr>
          <a:xfrm rot="16200000">
            <a:off x="356285" y="4654013"/>
            <a:ext cx="907842" cy="369332"/>
          </a:xfrm>
          <a:prstGeom prst="rect">
            <a:avLst/>
          </a:prstGeom>
          <a:noFill/>
        </p:spPr>
        <p:txBody>
          <a:bodyPr wrap="square" rtlCol="0">
            <a:spAutoFit/>
          </a:bodyPr>
          <a:lstStyle/>
          <a:p>
            <a:pPr algn="ctr"/>
            <a:r>
              <a:rPr lang="es-CO" sz="900" b="1" dirty="0">
                <a:solidFill>
                  <a:srgbClr val="000A8B"/>
                </a:solidFill>
              </a:rPr>
              <a:t>GIT Depositarios</a:t>
            </a:r>
          </a:p>
        </p:txBody>
      </p:sp>
      <p:sp>
        <p:nvSpPr>
          <p:cNvPr id="137" name="CuadroTexto 136"/>
          <p:cNvSpPr txBox="1"/>
          <p:nvPr/>
        </p:nvSpPr>
        <p:spPr>
          <a:xfrm>
            <a:off x="1166765" y="1949983"/>
            <a:ext cx="870631" cy="369332"/>
          </a:xfrm>
          <a:prstGeom prst="rect">
            <a:avLst/>
          </a:prstGeom>
          <a:noFill/>
        </p:spPr>
        <p:txBody>
          <a:bodyPr wrap="square" rtlCol="0" anchor="ctr">
            <a:spAutoFit/>
          </a:bodyPr>
          <a:lstStyle/>
          <a:p>
            <a:pPr algn="ctr"/>
            <a:r>
              <a:rPr lang="es-CO" sz="900" b="1" dirty="0">
                <a:solidFill>
                  <a:schemeClr val="accent1">
                    <a:lumMod val="50000"/>
                  </a:schemeClr>
                </a:solidFill>
              </a:rPr>
              <a:t>Preparación de Diligencia</a:t>
            </a:r>
          </a:p>
        </p:txBody>
      </p:sp>
      <p:sp>
        <p:nvSpPr>
          <p:cNvPr id="138" name="CuadroTexto 137"/>
          <p:cNvSpPr txBox="1"/>
          <p:nvPr/>
        </p:nvSpPr>
        <p:spPr>
          <a:xfrm>
            <a:off x="1117699" y="2641889"/>
            <a:ext cx="979475" cy="230832"/>
          </a:xfrm>
          <a:prstGeom prst="rect">
            <a:avLst/>
          </a:prstGeom>
          <a:noFill/>
        </p:spPr>
        <p:txBody>
          <a:bodyPr wrap="square" rtlCol="0">
            <a:spAutoFit/>
          </a:bodyPr>
          <a:lstStyle/>
          <a:p>
            <a:pPr algn="ctr"/>
            <a:r>
              <a:rPr lang="es-CO" sz="900" b="1" dirty="0">
                <a:solidFill>
                  <a:srgbClr val="000A8B"/>
                </a:solidFill>
              </a:rPr>
              <a:t>Recepción</a:t>
            </a:r>
          </a:p>
        </p:txBody>
      </p:sp>
      <p:sp>
        <p:nvSpPr>
          <p:cNvPr id="140" name="CuadroTexto 139"/>
          <p:cNvSpPr txBox="1"/>
          <p:nvPr/>
        </p:nvSpPr>
        <p:spPr>
          <a:xfrm>
            <a:off x="1194992" y="4578023"/>
            <a:ext cx="851515" cy="473206"/>
          </a:xfrm>
          <a:prstGeom prst="rect">
            <a:avLst/>
          </a:prstGeom>
          <a:noFill/>
        </p:spPr>
        <p:txBody>
          <a:bodyPr wrap="none" rtlCol="0">
            <a:spAutoFit/>
          </a:bodyPr>
          <a:lstStyle/>
          <a:p>
            <a:pPr algn="ctr"/>
            <a:r>
              <a:rPr lang="es-CO" sz="1125" b="1" dirty="0">
                <a:solidFill>
                  <a:srgbClr val="000A8B"/>
                </a:solidFill>
              </a:rPr>
              <a:t>Asignación</a:t>
            </a:r>
            <a:r>
              <a:rPr lang="es-CO" sz="675" b="1" dirty="0">
                <a:solidFill>
                  <a:srgbClr val="000A8B"/>
                </a:solidFill>
              </a:rPr>
              <a:t> </a:t>
            </a:r>
          </a:p>
          <a:p>
            <a:pPr algn="ctr"/>
            <a:r>
              <a:rPr lang="es-CO" sz="675" b="1" dirty="0">
                <a:solidFill>
                  <a:srgbClr val="000A8B"/>
                </a:solidFill>
              </a:rPr>
              <a:t>Automática</a:t>
            </a:r>
          </a:p>
          <a:p>
            <a:pPr algn="ctr"/>
            <a:r>
              <a:rPr lang="es-CO" sz="675" b="1" dirty="0">
                <a:solidFill>
                  <a:srgbClr val="000A8B"/>
                </a:solidFill>
              </a:rPr>
              <a:t>Depositario</a:t>
            </a:r>
          </a:p>
        </p:txBody>
      </p:sp>
      <p:sp>
        <p:nvSpPr>
          <p:cNvPr id="141" name="CuadroTexto 140"/>
          <p:cNvSpPr txBox="1"/>
          <p:nvPr/>
        </p:nvSpPr>
        <p:spPr>
          <a:xfrm>
            <a:off x="3386592" y="2576151"/>
            <a:ext cx="502061" cy="230832"/>
          </a:xfrm>
          <a:prstGeom prst="rect">
            <a:avLst/>
          </a:prstGeom>
          <a:noFill/>
        </p:spPr>
        <p:txBody>
          <a:bodyPr wrap="none" rtlCol="0">
            <a:spAutoFit/>
          </a:bodyPr>
          <a:lstStyle/>
          <a:p>
            <a:r>
              <a:rPr lang="es-CO" sz="900" b="1" dirty="0">
                <a:solidFill>
                  <a:srgbClr val="000A8B"/>
                </a:solidFill>
              </a:rPr>
              <a:t>Visitas</a:t>
            </a:r>
          </a:p>
        </p:txBody>
      </p:sp>
      <p:sp>
        <p:nvSpPr>
          <p:cNvPr id="142" name="CuadroTexto 141"/>
          <p:cNvSpPr txBox="1"/>
          <p:nvPr/>
        </p:nvSpPr>
        <p:spPr>
          <a:xfrm>
            <a:off x="4024704" y="2580510"/>
            <a:ext cx="736573" cy="369332"/>
          </a:xfrm>
          <a:prstGeom prst="rect">
            <a:avLst/>
          </a:prstGeom>
          <a:noFill/>
        </p:spPr>
        <p:txBody>
          <a:bodyPr wrap="square" rtlCol="0">
            <a:spAutoFit/>
          </a:bodyPr>
          <a:lstStyle/>
          <a:p>
            <a:r>
              <a:rPr lang="es-CO" sz="900" b="1" dirty="0">
                <a:solidFill>
                  <a:srgbClr val="000A8B"/>
                </a:solidFill>
              </a:rPr>
              <a:t>Diagnóstico</a:t>
            </a:r>
          </a:p>
        </p:txBody>
      </p:sp>
      <p:sp>
        <p:nvSpPr>
          <p:cNvPr id="143" name="CuadroTexto 142"/>
          <p:cNvSpPr txBox="1"/>
          <p:nvPr/>
        </p:nvSpPr>
        <p:spPr>
          <a:xfrm>
            <a:off x="3366469" y="3281012"/>
            <a:ext cx="660230" cy="369332"/>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s-CO" sz="900" b="1" dirty="0">
                <a:solidFill>
                  <a:srgbClr val="000A8B"/>
                </a:solidFill>
              </a:rPr>
              <a:t>Estimado de Renta</a:t>
            </a:r>
          </a:p>
        </p:txBody>
      </p:sp>
      <p:sp>
        <p:nvSpPr>
          <p:cNvPr id="144" name="CuadroTexto 143"/>
          <p:cNvSpPr txBox="1"/>
          <p:nvPr/>
        </p:nvSpPr>
        <p:spPr>
          <a:xfrm>
            <a:off x="4222351" y="3361123"/>
            <a:ext cx="647934" cy="230832"/>
          </a:xfrm>
          <a:prstGeom prst="rect">
            <a:avLst/>
          </a:prstGeom>
          <a:noFill/>
        </p:spPr>
        <p:txBody>
          <a:bodyPr wrap="none" rtlCol="0">
            <a:spAutoFit/>
          </a:bodyPr>
          <a:lstStyle/>
          <a:p>
            <a:pPr algn="ctr"/>
            <a:r>
              <a:rPr lang="es-CO" sz="900" b="1" dirty="0">
                <a:solidFill>
                  <a:srgbClr val="000A8B"/>
                </a:solidFill>
              </a:rPr>
              <a:t>Desalojos</a:t>
            </a:r>
          </a:p>
        </p:txBody>
      </p:sp>
      <p:sp>
        <p:nvSpPr>
          <p:cNvPr id="146" name="CuadroTexto 145"/>
          <p:cNvSpPr txBox="1"/>
          <p:nvPr/>
        </p:nvSpPr>
        <p:spPr>
          <a:xfrm>
            <a:off x="5053841" y="2633516"/>
            <a:ext cx="807075" cy="646331"/>
          </a:xfrm>
          <a:prstGeom prst="rect">
            <a:avLst/>
          </a:prstGeom>
          <a:noFill/>
        </p:spPr>
        <p:txBody>
          <a:bodyPr wrap="square" rtlCol="0">
            <a:spAutoFit/>
          </a:bodyPr>
          <a:lstStyle/>
          <a:p>
            <a:pPr algn="ctr"/>
            <a:r>
              <a:rPr lang="es-CO" sz="900" dirty="0">
                <a:solidFill>
                  <a:srgbClr val="000A8B"/>
                </a:solidFill>
              </a:rPr>
              <a:t>Negociación </a:t>
            </a:r>
            <a:r>
              <a:rPr lang="es-CO" sz="900" b="1" dirty="0">
                <a:solidFill>
                  <a:srgbClr val="000A8B"/>
                </a:solidFill>
              </a:rPr>
              <a:t>Facturación y</a:t>
            </a:r>
          </a:p>
          <a:p>
            <a:pPr algn="ctr"/>
            <a:r>
              <a:rPr lang="es-CO" sz="900" b="1" dirty="0">
                <a:solidFill>
                  <a:srgbClr val="000A8B"/>
                </a:solidFill>
              </a:rPr>
              <a:t>Recaudo</a:t>
            </a:r>
          </a:p>
        </p:txBody>
      </p:sp>
      <p:sp>
        <p:nvSpPr>
          <p:cNvPr id="147" name="CuadroTexto 146"/>
          <p:cNvSpPr txBox="1"/>
          <p:nvPr/>
        </p:nvSpPr>
        <p:spPr>
          <a:xfrm>
            <a:off x="5376176" y="3854962"/>
            <a:ext cx="706287" cy="507831"/>
          </a:xfrm>
          <a:prstGeom prst="rect">
            <a:avLst/>
          </a:prstGeom>
          <a:noFill/>
        </p:spPr>
        <p:txBody>
          <a:bodyPr wrap="square" rtlCol="0">
            <a:spAutoFit/>
          </a:bodyPr>
          <a:lstStyle/>
          <a:p>
            <a:pPr algn="ctr"/>
            <a:r>
              <a:rPr lang="es-CO" sz="900" b="1" dirty="0" err="1">
                <a:solidFill>
                  <a:schemeClr val="accent1">
                    <a:lumMod val="50000"/>
                  </a:schemeClr>
                </a:solidFill>
              </a:rPr>
              <a:t>Scoring</a:t>
            </a:r>
            <a:endParaRPr lang="es-CO" sz="900" b="1" dirty="0">
              <a:solidFill>
                <a:schemeClr val="accent1">
                  <a:lumMod val="50000"/>
                </a:schemeClr>
              </a:solidFill>
            </a:endParaRPr>
          </a:p>
          <a:p>
            <a:pPr algn="ctr"/>
            <a:r>
              <a:rPr lang="es-CO" sz="900" b="1" dirty="0">
                <a:solidFill>
                  <a:schemeClr val="accent1">
                    <a:lumMod val="50000"/>
                  </a:schemeClr>
                </a:solidFill>
              </a:rPr>
              <a:t>Depositario</a:t>
            </a:r>
          </a:p>
        </p:txBody>
      </p:sp>
      <p:sp>
        <p:nvSpPr>
          <p:cNvPr id="149" name="CuadroTexto 148"/>
          <p:cNvSpPr txBox="1"/>
          <p:nvPr/>
        </p:nvSpPr>
        <p:spPr>
          <a:xfrm>
            <a:off x="3808691" y="3974165"/>
            <a:ext cx="770827" cy="369332"/>
          </a:xfrm>
          <a:prstGeom prst="rect">
            <a:avLst/>
          </a:prstGeom>
          <a:noFill/>
        </p:spPr>
        <p:txBody>
          <a:bodyPr wrap="square" rtlCol="0">
            <a:spAutoFit/>
          </a:bodyPr>
          <a:lstStyle/>
          <a:p>
            <a:pPr algn="ctr"/>
            <a:r>
              <a:rPr lang="es-CO" sz="900" b="1" dirty="0">
                <a:solidFill>
                  <a:srgbClr val="000A8B"/>
                </a:solidFill>
              </a:rPr>
              <a:t>Alistamiento Ventas</a:t>
            </a:r>
          </a:p>
        </p:txBody>
      </p:sp>
      <p:sp>
        <p:nvSpPr>
          <p:cNvPr id="150" name="CuadroTexto 149"/>
          <p:cNvSpPr txBox="1"/>
          <p:nvPr/>
        </p:nvSpPr>
        <p:spPr>
          <a:xfrm>
            <a:off x="6897858" y="1942604"/>
            <a:ext cx="683200" cy="369332"/>
          </a:xfrm>
          <a:prstGeom prst="rect">
            <a:avLst/>
          </a:prstGeom>
          <a:noFill/>
        </p:spPr>
        <p:txBody>
          <a:bodyPr wrap="none" rtlCol="0">
            <a:spAutoFit/>
          </a:bodyPr>
          <a:lstStyle/>
          <a:p>
            <a:pPr algn="ctr"/>
            <a:r>
              <a:rPr lang="es-CO" sz="900" b="1" dirty="0">
                <a:solidFill>
                  <a:srgbClr val="000A8B"/>
                </a:solidFill>
              </a:rPr>
              <a:t>Descargue</a:t>
            </a:r>
          </a:p>
          <a:p>
            <a:pPr algn="ctr"/>
            <a:r>
              <a:rPr lang="es-CO" sz="900" b="1" dirty="0">
                <a:solidFill>
                  <a:srgbClr val="000A8B"/>
                </a:solidFill>
              </a:rPr>
              <a:t>Inventario</a:t>
            </a:r>
          </a:p>
        </p:txBody>
      </p:sp>
      <p:cxnSp>
        <p:nvCxnSpPr>
          <p:cNvPr id="159" name="Conector recto de flecha 158"/>
          <p:cNvCxnSpPr>
            <a:cxnSpLocks/>
            <a:stCxn id="120" idx="3"/>
            <a:endCxn id="142" idx="1"/>
          </p:cNvCxnSpPr>
          <p:nvPr/>
        </p:nvCxnSpPr>
        <p:spPr>
          <a:xfrm>
            <a:off x="3852683" y="2687165"/>
            <a:ext cx="172021" cy="78011"/>
          </a:xfrm>
          <a:prstGeom prst="straightConnector1">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Conector: angular 162"/>
          <p:cNvCxnSpPr>
            <a:cxnSpLocks/>
            <a:stCxn id="177" idx="1"/>
            <a:endCxn id="122" idx="0"/>
          </p:cNvCxnSpPr>
          <p:nvPr/>
        </p:nvCxnSpPr>
        <p:spPr>
          <a:xfrm rot="10800000" flipV="1">
            <a:off x="3708193" y="3112735"/>
            <a:ext cx="347581" cy="198137"/>
          </a:xfrm>
          <a:prstGeom prst="bentConnector2">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177" name="Rombo 176"/>
          <p:cNvSpPr/>
          <p:nvPr/>
        </p:nvSpPr>
        <p:spPr>
          <a:xfrm>
            <a:off x="4055773" y="2974153"/>
            <a:ext cx="277163" cy="277163"/>
          </a:xfrm>
          <a:prstGeom prst="diamond">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p>
        </p:txBody>
      </p:sp>
      <p:cxnSp>
        <p:nvCxnSpPr>
          <p:cNvPr id="247" name="Conector: angular 246"/>
          <p:cNvCxnSpPr>
            <a:cxnSpLocks/>
            <a:stCxn id="125" idx="3"/>
            <a:endCxn id="147" idx="0"/>
          </p:cNvCxnSpPr>
          <p:nvPr/>
        </p:nvCxnSpPr>
        <p:spPr>
          <a:xfrm flipH="1">
            <a:off x="5729320" y="2870755"/>
            <a:ext cx="139457" cy="984207"/>
          </a:xfrm>
          <a:prstGeom prst="bentConnector4">
            <a:avLst>
              <a:gd name="adj1" fmla="val -163921"/>
              <a:gd name="adj2" fmla="val 66638"/>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a:off x="639856" y="1636376"/>
            <a:ext cx="7286136" cy="3517841"/>
          </a:xfrm>
          <a:prstGeom prst="rect">
            <a:avLst/>
          </a:prstGeom>
          <a:noFill/>
          <a:ln w="12700">
            <a:solidFill>
              <a:srgbClr val="000A8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309" name="Conector recto 308"/>
          <p:cNvCxnSpPr>
            <a:cxnSpLocks/>
          </p:cNvCxnSpPr>
          <p:nvPr/>
        </p:nvCxnSpPr>
        <p:spPr>
          <a:xfrm flipV="1">
            <a:off x="648723" y="4495295"/>
            <a:ext cx="5793543" cy="3306"/>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cxnSp>
        <p:nvCxnSpPr>
          <p:cNvPr id="310" name="Conector recto 309"/>
          <p:cNvCxnSpPr>
            <a:cxnSpLocks/>
          </p:cNvCxnSpPr>
          <p:nvPr/>
        </p:nvCxnSpPr>
        <p:spPr>
          <a:xfrm>
            <a:off x="619872" y="3837140"/>
            <a:ext cx="4346020" cy="17507"/>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sp>
        <p:nvSpPr>
          <p:cNvPr id="313" name="Rectángulo 312"/>
          <p:cNvSpPr/>
          <p:nvPr/>
        </p:nvSpPr>
        <p:spPr>
          <a:xfrm>
            <a:off x="425384" y="1625618"/>
            <a:ext cx="214472" cy="3528599"/>
          </a:xfrm>
          <a:prstGeom prst="rect">
            <a:avLst/>
          </a:prstGeom>
          <a:no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314" name="Rectángulo 313"/>
          <p:cNvSpPr/>
          <p:nvPr/>
        </p:nvSpPr>
        <p:spPr>
          <a:xfrm>
            <a:off x="415338" y="1636377"/>
            <a:ext cx="224518" cy="352274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33" name="CuadroTexto 132"/>
          <p:cNvSpPr txBox="1"/>
          <p:nvPr/>
        </p:nvSpPr>
        <p:spPr>
          <a:xfrm rot="16200000">
            <a:off x="-39247" y="3474196"/>
            <a:ext cx="1133565" cy="265457"/>
          </a:xfrm>
          <a:prstGeom prst="rect">
            <a:avLst/>
          </a:prstGeom>
          <a:noFill/>
        </p:spPr>
        <p:txBody>
          <a:bodyPr wrap="square" rtlCol="0">
            <a:spAutoFit/>
          </a:bodyPr>
          <a:lstStyle/>
          <a:p>
            <a:r>
              <a:rPr lang="es-CO" sz="1125" b="1" dirty="0">
                <a:solidFill>
                  <a:schemeClr val="bg1"/>
                </a:solidFill>
              </a:rPr>
              <a:t>Nuevo MATRIX</a:t>
            </a:r>
          </a:p>
        </p:txBody>
      </p:sp>
      <p:cxnSp>
        <p:nvCxnSpPr>
          <p:cNvPr id="107" name="Conector recto 106">
            <a:extLst>
              <a:ext uri="{FF2B5EF4-FFF2-40B4-BE49-F238E27FC236}">
                <a16:creationId xmlns:a16="http://schemas.microsoft.com/office/drawing/2014/main" id="{4A6DAAA3-2F9B-4CE7-A165-34FBCBBB738A}"/>
              </a:ext>
            </a:extLst>
          </p:cNvPr>
          <p:cNvCxnSpPr>
            <a:cxnSpLocks/>
          </p:cNvCxnSpPr>
          <p:nvPr/>
        </p:nvCxnSpPr>
        <p:spPr>
          <a:xfrm>
            <a:off x="962603" y="1642420"/>
            <a:ext cx="0" cy="3552377"/>
          </a:xfrm>
          <a:prstGeom prst="line">
            <a:avLst/>
          </a:prstGeom>
          <a:ln w="6350">
            <a:solidFill>
              <a:srgbClr val="000A8B"/>
            </a:solidFill>
            <a:prstDash val="sysDash"/>
          </a:ln>
        </p:spPr>
        <p:style>
          <a:lnRef idx="1">
            <a:schemeClr val="accent1"/>
          </a:lnRef>
          <a:fillRef idx="0">
            <a:schemeClr val="accent1"/>
          </a:fillRef>
          <a:effectRef idx="0">
            <a:schemeClr val="accent1"/>
          </a:effectRef>
          <a:fontRef idx="minor">
            <a:schemeClr val="tx1"/>
          </a:fontRef>
        </p:style>
      </p:cxnSp>
      <p:cxnSp>
        <p:nvCxnSpPr>
          <p:cNvPr id="115" name="Conector recto 114">
            <a:extLst>
              <a:ext uri="{FF2B5EF4-FFF2-40B4-BE49-F238E27FC236}">
                <a16:creationId xmlns:a16="http://schemas.microsoft.com/office/drawing/2014/main" id="{F4A04A16-20AB-432A-BC89-961AAE407A24}"/>
              </a:ext>
            </a:extLst>
          </p:cNvPr>
          <p:cNvCxnSpPr>
            <a:cxnSpLocks/>
          </p:cNvCxnSpPr>
          <p:nvPr/>
        </p:nvCxnSpPr>
        <p:spPr>
          <a:xfrm>
            <a:off x="3179273" y="1652812"/>
            <a:ext cx="0" cy="3506305"/>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sp>
        <p:nvSpPr>
          <p:cNvPr id="118" name="Rectángulo: esquinas redondeadas 117">
            <a:extLst>
              <a:ext uri="{FF2B5EF4-FFF2-40B4-BE49-F238E27FC236}">
                <a16:creationId xmlns:a16="http://schemas.microsoft.com/office/drawing/2014/main" id="{23BF6041-011D-4AF4-87C3-7126FBB3F413}"/>
              </a:ext>
            </a:extLst>
          </p:cNvPr>
          <p:cNvSpPr/>
          <p:nvPr/>
        </p:nvSpPr>
        <p:spPr>
          <a:xfrm>
            <a:off x="2263043" y="2005824"/>
            <a:ext cx="702570" cy="316111"/>
          </a:xfrm>
          <a:prstGeom prst="roundRect">
            <a:avLst/>
          </a:prstGeom>
          <a:solidFill>
            <a:schemeClr val="bg1"/>
          </a:solidFill>
          <a:ln w="38100">
            <a:solidFill>
              <a:schemeClr val="accent5">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solidFill>
                <a:srgbClr val="000A8B"/>
              </a:solidFill>
            </a:endParaRPr>
          </a:p>
        </p:txBody>
      </p:sp>
      <p:sp>
        <p:nvSpPr>
          <p:cNvPr id="152" name="CuadroTexto 151">
            <a:extLst>
              <a:ext uri="{FF2B5EF4-FFF2-40B4-BE49-F238E27FC236}">
                <a16:creationId xmlns:a16="http://schemas.microsoft.com/office/drawing/2014/main" id="{629C6668-DCC6-4424-B5C3-41DFEBE5EDA9}"/>
              </a:ext>
            </a:extLst>
          </p:cNvPr>
          <p:cNvSpPr txBox="1"/>
          <p:nvPr/>
        </p:nvSpPr>
        <p:spPr>
          <a:xfrm>
            <a:off x="2247215" y="2042424"/>
            <a:ext cx="702570" cy="230832"/>
          </a:xfrm>
          <a:prstGeom prst="rect">
            <a:avLst/>
          </a:prstGeom>
          <a:noFill/>
        </p:spPr>
        <p:txBody>
          <a:bodyPr wrap="square" rtlCol="0">
            <a:spAutoFit/>
          </a:bodyPr>
          <a:lstStyle/>
          <a:p>
            <a:pPr algn="ctr"/>
            <a:r>
              <a:rPr lang="es-CO" sz="900" b="1" dirty="0">
                <a:solidFill>
                  <a:srgbClr val="000A8B"/>
                </a:solidFill>
              </a:rPr>
              <a:t>Registro</a:t>
            </a:r>
          </a:p>
        </p:txBody>
      </p:sp>
      <p:cxnSp>
        <p:nvCxnSpPr>
          <p:cNvPr id="25" name="Conector: angular 24">
            <a:extLst>
              <a:ext uri="{FF2B5EF4-FFF2-40B4-BE49-F238E27FC236}">
                <a16:creationId xmlns:a16="http://schemas.microsoft.com/office/drawing/2014/main" id="{B5EB177A-C853-4637-A426-544C0133E83C}"/>
              </a:ext>
            </a:extLst>
          </p:cNvPr>
          <p:cNvCxnSpPr>
            <a:cxnSpLocks/>
            <a:stCxn id="140" idx="3"/>
            <a:endCxn id="118" idx="2"/>
          </p:cNvCxnSpPr>
          <p:nvPr/>
        </p:nvCxnSpPr>
        <p:spPr>
          <a:xfrm flipV="1">
            <a:off x="2046507" y="2321935"/>
            <a:ext cx="567821" cy="2492691"/>
          </a:xfrm>
          <a:prstGeom prst="bentConnector2">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angular 32">
            <a:extLst>
              <a:ext uri="{FF2B5EF4-FFF2-40B4-BE49-F238E27FC236}">
                <a16:creationId xmlns:a16="http://schemas.microsoft.com/office/drawing/2014/main" id="{3B5C2F23-886E-41EE-B980-9539A4F91740}"/>
              </a:ext>
            </a:extLst>
          </p:cNvPr>
          <p:cNvCxnSpPr>
            <a:cxnSpLocks/>
            <a:stCxn id="138" idx="3"/>
            <a:endCxn id="152" idx="1"/>
          </p:cNvCxnSpPr>
          <p:nvPr/>
        </p:nvCxnSpPr>
        <p:spPr>
          <a:xfrm flipV="1">
            <a:off x="2097174" y="2157840"/>
            <a:ext cx="150041" cy="599465"/>
          </a:xfrm>
          <a:prstGeom prst="bentConnector3">
            <a:avLst>
              <a:gd name="adj1" fmla="val 50000"/>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Conector recto 153">
            <a:extLst>
              <a:ext uri="{FF2B5EF4-FFF2-40B4-BE49-F238E27FC236}">
                <a16:creationId xmlns:a16="http://schemas.microsoft.com/office/drawing/2014/main" id="{3AAC64AB-53DF-44C2-859B-DE5373F17A29}"/>
              </a:ext>
            </a:extLst>
          </p:cNvPr>
          <p:cNvCxnSpPr>
            <a:cxnSpLocks/>
          </p:cNvCxnSpPr>
          <p:nvPr/>
        </p:nvCxnSpPr>
        <p:spPr>
          <a:xfrm>
            <a:off x="652690" y="2436192"/>
            <a:ext cx="7273302" cy="31517"/>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sp>
        <p:nvSpPr>
          <p:cNvPr id="155" name="CuadroTexto 154">
            <a:extLst>
              <a:ext uri="{FF2B5EF4-FFF2-40B4-BE49-F238E27FC236}">
                <a16:creationId xmlns:a16="http://schemas.microsoft.com/office/drawing/2014/main" id="{5787FD2D-FAB8-4694-BBCA-075EECA9F389}"/>
              </a:ext>
            </a:extLst>
          </p:cNvPr>
          <p:cNvSpPr txBox="1"/>
          <p:nvPr/>
        </p:nvSpPr>
        <p:spPr>
          <a:xfrm rot="16200000">
            <a:off x="-9909" y="3036712"/>
            <a:ext cx="1629347" cy="334835"/>
          </a:xfrm>
          <a:prstGeom prst="rect">
            <a:avLst/>
          </a:prstGeom>
          <a:noFill/>
        </p:spPr>
        <p:txBody>
          <a:bodyPr wrap="square" rtlCol="0">
            <a:spAutoFit/>
          </a:bodyPr>
          <a:lstStyle/>
          <a:p>
            <a:pPr algn="ctr"/>
            <a:r>
              <a:rPr lang="es-ES" sz="788" b="1" dirty="0">
                <a:solidFill>
                  <a:srgbClr val="000A8B"/>
                </a:solidFill>
              </a:rPr>
              <a:t>G</a:t>
            </a:r>
            <a:r>
              <a:rPr lang="es-CO" sz="788" b="1" dirty="0" err="1">
                <a:solidFill>
                  <a:srgbClr val="000A8B"/>
                </a:solidFill>
              </a:rPr>
              <a:t>erencias</a:t>
            </a:r>
            <a:r>
              <a:rPr lang="es-CO" sz="788" b="1" dirty="0">
                <a:solidFill>
                  <a:srgbClr val="000A8B"/>
                </a:solidFill>
              </a:rPr>
              <a:t> Regionales</a:t>
            </a:r>
          </a:p>
          <a:p>
            <a:pPr algn="ctr"/>
            <a:r>
              <a:rPr lang="es-ES" sz="788" b="1" dirty="0">
                <a:solidFill>
                  <a:srgbClr val="000A8B"/>
                </a:solidFill>
              </a:rPr>
              <a:t>D</a:t>
            </a:r>
            <a:r>
              <a:rPr lang="es-CO" sz="788" b="1" dirty="0" err="1">
                <a:solidFill>
                  <a:srgbClr val="000A8B"/>
                </a:solidFill>
              </a:rPr>
              <a:t>epositarios</a:t>
            </a:r>
            <a:endParaRPr lang="es-CO" sz="788" b="1" dirty="0">
              <a:solidFill>
                <a:srgbClr val="000A8B"/>
              </a:solidFill>
            </a:endParaRPr>
          </a:p>
        </p:txBody>
      </p:sp>
      <p:cxnSp>
        <p:nvCxnSpPr>
          <p:cNvPr id="39" name="Conector recto de flecha 38">
            <a:extLst>
              <a:ext uri="{FF2B5EF4-FFF2-40B4-BE49-F238E27FC236}">
                <a16:creationId xmlns:a16="http://schemas.microsoft.com/office/drawing/2014/main" id="{00777118-38A3-4459-9BA2-0B33DD8C4929}"/>
              </a:ext>
            </a:extLst>
          </p:cNvPr>
          <p:cNvCxnSpPr>
            <a:cxnSpLocks/>
            <a:stCxn id="110" idx="2"/>
            <a:endCxn id="140" idx="0"/>
          </p:cNvCxnSpPr>
          <p:nvPr/>
        </p:nvCxnSpPr>
        <p:spPr>
          <a:xfrm flipH="1">
            <a:off x="1620750" y="2951415"/>
            <a:ext cx="1820" cy="16266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ector: angular 49">
            <a:extLst>
              <a:ext uri="{FF2B5EF4-FFF2-40B4-BE49-F238E27FC236}">
                <a16:creationId xmlns:a16="http://schemas.microsoft.com/office/drawing/2014/main" id="{1D98D3C5-F499-43AD-BB7F-963B6891EFF8}"/>
              </a:ext>
            </a:extLst>
          </p:cNvPr>
          <p:cNvCxnSpPr>
            <a:cxnSpLocks/>
            <a:stCxn id="152" idx="3"/>
            <a:endCxn id="120" idx="1"/>
          </p:cNvCxnSpPr>
          <p:nvPr/>
        </p:nvCxnSpPr>
        <p:spPr>
          <a:xfrm>
            <a:off x="2949785" y="2157840"/>
            <a:ext cx="401040" cy="529325"/>
          </a:xfrm>
          <a:prstGeom prst="bentConnector3">
            <a:avLst>
              <a:gd name="adj1" fmla="val 50000"/>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ector: angular 65">
            <a:extLst>
              <a:ext uri="{FF2B5EF4-FFF2-40B4-BE49-F238E27FC236}">
                <a16:creationId xmlns:a16="http://schemas.microsoft.com/office/drawing/2014/main" id="{EE1F1F43-27CF-49FD-B953-065CD956B755}"/>
              </a:ext>
            </a:extLst>
          </p:cNvPr>
          <p:cNvCxnSpPr>
            <a:cxnSpLocks/>
            <a:stCxn id="177" idx="3"/>
            <a:endCxn id="123" idx="0"/>
          </p:cNvCxnSpPr>
          <p:nvPr/>
        </p:nvCxnSpPr>
        <p:spPr>
          <a:xfrm>
            <a:off x="4332936" y="3112735"/>
            <a:ext cx="235233" cy="212099"/>
          </a:xfrm>
          <a:prstGeom prst="bentConnector2">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Conector recto 167">
            <a:extLst>
              <a:ext uri="{FF2B5EF4-FFF2-40B4-BE49-F238E27FC236}">
                <a16:creationId xmlns:a16="http://schemas.microsoft.com/office/drawing/2014/main" id="{103F07E9-481A-477D-BEA4-52E5C5782536}"/>
              </a:ext>
            </a:extLst>
          </p:cNvPr>
          <p:cNvCxnSpPr>
            <a:cxnSpLocks/>
          </p:cNvCxnSpPr>
          <p:nvPr/>
        </p:nvCxnSpPr>
        <p:spPr>
          <a:xfrm>
            <a:off x="4965891" y="1673138"/>
            <a:ext cx="0" cy="3485979"/>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cxnSp>
        <p:nvCxnSpPr>
          <p:cNvPr id="84" name="Conector: angular 83">
            <a:extLst>
              <a:ext uri="{FF2B5EF4-FFF2-40B4-BE49-F238E27FC236}">
                <a16:creationId xmlns:a16="http://schemas.microsoft.com/office/drawing/2014/main" id="{179A9584-49B8-4942-8A2C-A63632901DE2}"/>
              </a:ext>
            </a:extLst>
          </p:cNvPr>
          <p:cNvCxnSpPr>
            <a:stCxn id="121" idx="2"/>
            <a:endCxn id="177" idx="0"/>
          </p:cNvCxnSpPr>
          <p:nvPr/>
        </p:nvCxnSpPr>
        <p:spPr>
          <a:xfrm rot="5400000">
            <a:off x="4222437" y="2811706"/>
            <a:ext cx="134366" cy="190529"/>
          </a:xfrm>
          <a:prstGeom prst="bentConnector3">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87" name="Conector: angular 86">
            <a:extLst>
              <a:ext uri="{FF2B5EF4-FFF2-40B4-BE49-F238E27FC236}">
                <a16:creationId xmlns:a16="http://schemas.microsoft.com/office/drawing/2014/main" id="{4C2F2F1F-0DFA-4292-A230-D40D27C94EFD}"/>
              </a:ext>
            </a:extLst>
          </p:cNvPr>
          <p:cNvCxnSpPr>
            <a:cxnSpLocks/>
            <a:stCxn id="143" idx="2"/>
            <a:endCxn id="125" idx="2"/>
          </p:cNvCxnSpPr>
          <p:nvPr/>
        </p:nvCxnSpPr>
        <p:spPr>
          <a:xfrm rot="5400000" flipH="1" flipV="1">
            <a:off x="4350934" y="2543910"/>
            <a:ext cx="452084" cy="1760784"/>
          </a:xfrm>
          <a:prstGeom prst="bentConnector3">
            <a:avLst>
              <a:gd name="adj1" fmla="val -50566"/>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ector: angular 88">
            <a:extLst>
              <a:ext uri="{FF2B5EF4-FFF2-40B4-BE49-F238E27FC236}">
                <a16:creationId xmlns:a16="http://schemas.microsoft.com/office/drawing/2014/main" id="{2DBDCD12-9EFF-4E2C-BA25-E8228A558898}"/>
              </a:ext>
            </a:extLst>
          </p:cNvPr>
          <p:cNvCxnSpPr>
            <a:cxnSpLocks/>
            <a:stCxn id="123" idx="3"/>
            <a:endCxn id="125" idx="2"/>
          </p:cNvCxnSpPr>
          <p:nvPr/>
        </p:nvCxnSpPr>
        <p:spPr>
          <a:xfrm flipV="1">
            <a:off x="4874619" y="3198260"/>
            <a:ext cx="582749" cy="268942"/>
          </a:xfrm>
          <a:prstGeom prst="bentConnector2">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onector recto 197">
            <a:extLst>
              <a:ext uri="{FF2B5EF4-FFF2-40B4-BE49-F238E27FC236}">
                <a16:creationId xmlns:a16="http://schemas.microsoft.com/office/drawing/2014/main" id="{9040E4FF-1480-4A7C-8346-5CE973148613}"/>
              </a:ext>
            </a:extLst>
          </p:cNvPr>
          <p:cNvCxnSpPr>
            <a:cxnSpLocks/>
          </p:cNvCxnSpPr>
          <p:nvPr/>
        </p:nvCxnSpPr>
        <p:spPr>
          <a:xfrm>
            <a:off x="6442266" y="1636376"/>
            <a:ext cx="0" cy="3517841"/>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sp>
        <p:nvSpPr>
          <p:cNvPr id="199" name="Rectángulo: esquinas redondeadas 198">
            <a:extLst>
              <a:ext uri="{FF2B5EF4-FFF2-40B4-BE49-F238E27FC236}">
                <a16:creationId xmlns:a16="http://schemas.microsoft.com/office/drawing/2014/main" id="{868FCD13-E7BC-4099-9B7B-316C48D7CA37}"/>
              </a:ext>
            </a:extLst>
          </p:cNvPr>
          <p:cNvSpPr/>
          <p:nvPr/>
        </p:nvSpPr>
        <p:spPr>
          <a:xfrm>
            <a:off x="6581618" y="3755552"/>
            <a:ext cx="1260823" cy="598968"/>
          </a:xfrm>
          <a:prstGeom prst="roundRect">
            <a:avLst/>
          </a:prstGeom>
          <a:solidFill>
            <a:schemeClr val="bg1"/>
          </a:solidFill>
          <a:ln w="38100">
            <a:solidFill>
              <a:srgbClr val="2C4F8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900"/>
          </a:p>
        </p:txBody>
      </p:sp>
      <p:sp>
        <p:nvSpPr>
          <p:cNvPr id="200" name="CuadroTexto 199">
            <a:extLst>
              <a:ext uri="{FF2B5EF4-FFF2-40B4-BE49-F238E27FC236}">
                <a16:creationId xmlns:a16="http://schemas.microsoft.com/office/drawing/2014/main" id="{1536E1B3-B9CE-4A48-B5E6-1B2E2F7E1BFD}"/>
              </a:ext>
            </a:extLst>
          </p:cNvPr>
          <p:cNvSpPr txBox="1"/>
          <p:nvPr/>
        </p:nvSpPr>
        <p:spPr>
          <a:xfrm>
            <a:off x="6540187" y="3721618"/>
            <a:ext cx="1366080" cy="646331"/>
          </a:xfrm>
          <a:prstGeom prst="rect">
            <a:avLst/>
          </a:prstGeom>
          <a:noFill/>
        </p:spPr>
        <p:txBody>
          <a:bodyPr wrap="none" rtlCol="0">
            <a:spAutoFit/>
          </a:bodyPr>
          <a:lstStyle/>
          <a:p>
            <a:pPr algn="ctr"/>
            <a:r>
              <a:rPr lang="es-CO" sz="900" b="1" dirty="0">
                <a:solidFill>
                  <a:srgbClr val="000A8B"/>
                </a:solidFill>
              </a:rPr>
              <a:t>Devoluciones.</a:t>
            </a:r>
          </a:p>
          <a:p>
            <a:pPr algn="ctr"/>
            <a:r>
              <a:rPr lang="es-ES" sz="900" b="1" dirty="0">
                <a:solidFill>
                  <a:srgbClr val="000A8B"/>
                </a:solidFill>
              </a:rPr>
              <a:t>Viabilidad de Sentencia</a:t>
            </a:r>
          </a:p>
          <a:p>
            <a:pPr algn="ctr"/>
            <a:r>
              <a:rPr lang="es-ES" sz="900" b="1" dirty="0">
                <a:solidFill>
                  <a:srgbClr val="000A8B"/>
                </a:solidFill>
              </a:rPr>
              <a:t>Registro de Entrega</a:t>
            </a:r>
          </a:p>
          <a:p>
            <a:pPr algn="ctr"/>
            <a:r>
              <a:rPr lang="es-ES" sz="900" b="1" dirty="0">
                <a:solidFill>
                  <a:srgbClr val="000A8B"/>
                </a:solidFill>
              </a:rPr>
              <a:t>Estado de Cuenta y pago</a:t>
            </a:r>
            <a:endParaRPr lang="es-CO" sz="900" b="1" dirty="0">
              <a:solidFill>
                <a:srgbClr val="000A8B"/>
              </a:solidFill>
            </a:endParaRPr>
          </a:p>
        </p:txBody>
      </p:sp>
      <p:cxnSp>
        <p:nvCxnSpPr>
          <p:cNvPr id="99" name="Conector: angular 98">
            <a:extLst>
              <a:ext uri="{FF2B5EF4-FFF2-40B4-BE49-F238E27FC236}">
                <a16:creationId xmlns:a16="http://schemas.microsoft.com/office/drawing/2014/main" id="{9CF2B74D-3954-4313-B527-79FA7158C35E}"/>
              </a:ext>
            </a:extLst>
          </p:cNvPr>
          <p:cNvCxnSpPr>
            <a:cxnSpLocks/>
            <a:stCxn id="147" idx="3"/>
            <a:endCxn id="200" idx="1"/>
          </p:cNvCxnSpPr>
          <p:nvPr/>
        </p:nvCxnSpPr>
        <p:spPr>
          <a:xfrm flipV="1">
            <a:off x="6082463" y="4044784"/>
            <a:ext cx="457724" cy="64094"/>
          </a:xfrm>
          <a:prstGeom prst="bentConnector3">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Conector: angular 100">
            <a:extLst>
              <a:ext uri="{FF2B5EF4-FFF2-40B4-BE49-F238E27FC236}">
                <a16:creationId xmlns:a16="http://schemas.microsoft.com/office/drawing/2014/main" id="{FABAD760-3213-425E-8F03-8BF65AB46662}"/>
              </a:ext>
            </a:extLst>
          </p:cNvPr>
          <p:cNvCxnSpPr>
            <a:stCxn id="141" idx="1"/>
            <a:endCxn id="128" idx="1"/>
          </p:cNvCxnSpPr>
          <p:nvPr/>
        </p:nvCxnSpPr>
        <p:spPr>
          <a:xfrm rot="10800000" flipH="1" flipV="1">
            <a:off x="3386591" y="2691566"/>
            <a:ext cx="375693" cy="1461367"/>
          </a:xfrm>
          <a:prstGeom prst="bentConnector3">
            <a:avLst>
              <a:gd name="adj1" fmla="val -60848"/>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Conector: angular 207">
            <a:extLst>
              <a:ext uri="{FF2B5EF4-FFF2-40B4-BE49-F238E27FC236}">
                <a16:creationId xmlns:a16="http://schemas.microsoft.com/office/drawing/2014/main" id="{BE9C18C6-61A5-459E-96D2-32C63E69693A}"/>
              </a:ext>
            </a:extLst>
          </p:cNvPr>
          <p:cNvCxnSpPr>
            <a:cxnSpLocks/>
            <a:stCxn id="200" idx="0"/>
            <a:endCxn id="129" idx="2"/>
          </p:cNvCxnSpPr>
          <p:nvPr/>
        </p:nvCxnSpPr>
        <p:spPr>
          <a:xfrm rot="5400000" flipH="1" flipV="1">
            <a:off x="6530363" y="3027796"/>
            <a:ext cx="1386687" cy="959"/>
          </a:xfrm>
          <a:prstGeom prst="bentConnector3">
            <a:avLst>
              <a:gd name="adj1" fmla="val 50000"/>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Conector recto 221">
            <a:extLst>
              <a:ext uri="{FF2B5EF4-FFF2-40B4-BE49-F238E27FC236}">
                <a16:creationId xmlns:a16="http://schemas.microsoft.com/office/drawing/2014/main" id="{1EDDD825-EF4E-437D-B942-A4275E9F6F66}"/>
              </a:ext>
            </a:extLst>
          </p:cNvPr>
          <p:cNvCxnSpPr>
            <a:cxnSpLocks/>
          </p:cNvCxnSpPr>
          <p:nvPr/>
        </p:nvCxnSpPr>
        <p:spPr>
          <a:xfrm>
            <a:off x="960577" y="1847850"/>
            <a:ext cx="6973107" cy="0"/>
          </a:xfrm>
          <a:prstGeom prst="line">
            <a:avLst/>
          </a:prstGeom>
          <a:ln w="6350">
            <a:solidFill>
              <a:srgbClr val="000A8B"/>
            </a:solidFill>
            <a:prstDash val="dash"/>
          </a:ln>
        </p:spPr>
        <p:style>
          <a:lnRef idx="1">
            <a:schemeClr val="accent1"/>
          </a:lnRef>
          <a:fillRef idx="0">
            <a:schemeClr val="accent1"/>
          </a:fillRef>
          <a:effectRef idx="0">
            <a:schemeClr val="accent1"/>
          </a:effectRef>
          <a:fontRef idx="minor">
            <a:schemeClr val="tx1"/>
          </a:fontRef>
        </p:style>
      </p:cxnSp>
      <p:sp>
        <p:nvSpPr>
          <p:cNvPr id="231" name="CuadroTexto 230">
            <a:extLst>
              <a:ext uri="{FF2B5EF4-FFF2-40B4-BE49-F238E27FC236}">
                <a16:creationId xmlns:a16="http://schemas.microsoft.com/office/drawing/2014/main" id="{15DDE51D-CC25-472E-A126-A8D6967515AB}"/>
              </a:ext>
            </a:extLst>
          </p:cNvPr>
          <p:cNvSpPr txBox="1"/>
          <p:nvPr/>
        </p:nvSpPr>
        <p:spPr>
          <a:xfrm>
            <a:off x="1148654" y="1620603"/>
            <a:ext cx="1620334" cy="213585"/>
          </a:xfrm>
          <a:prstGeom prst="rect">
            <a:avLst/>
          </a:prstGeom>
          <a:noFill/>
        </p:spPr>
        <p:txBody>
          <a:bodyPr wrap="square" rtlCol="0">
            <a:spAutoFit/>
          </a:bodyPr>
          <a:lstStyle/>
          <a:p>
            <a:pPr algn="ctr"/>
            <a:r>
              <a:rPr lang="es-CO" sz="788" b="1" dirty="0">
                <a:solidFill>
                  <a:srgbClr val="000A8B"/>
                </a:solidFill>
              </a:rPr>
              <a:t>Recepción y Registro </a:t>
            </a:r>
          </a:p>
        </p:txBody>
      </p:sp>
      <p:sp>
        <p:nvSpPr>
          <p:cNvPr id="233" name="CuadroTexto 232">
            <a:extLst>
              <a:ext uri="{FF2B5EF4-FFF2-40B4-BE49-F238E27FC236}">
                <a16:creationId xmlns:a16="http://schemas.microsoft.com/office/drawing/2014/main" id="{BBAEC6E7-922D-4E0E-8095-C5A8D2A09E6F}"/>
              </a:ext>
            </a:extLst>
          </p:cNvPr>
          <p:cNvSpPr txBox="1"/>
          <p:nvPr/>
        </p:nvSpPr>
        <p:spPr>
          <a:xfrm>
            <a:off x="3226668" y="1649526"/>
            <a:ext cx="1620334" cy="213585"/>
          </a:xfrm>
          <a:prstGeom prst="rect">
            <a:avLst/>
          </a:prstGeom>
          <a:noFill/>
        </p:spPr>
        <p:txBody>
          <a:bodyPr wrap="square" rtlCol="0">
            <a:spAutoFit/>
          </a:bodyPr>
          <a:lstStyle/>
          <a:p>
            <a:pPr algn="ctr"/>
            <a:r>
              <a:rPr lang="es-CO" sz="788" b="1" dirty="0">
                <a:solidFill>
                  <a:srgbClr val="000A8B"/>
                </a:solidFill>
              </a:rPr>
              <a:t>Diagnostico y Alistamiento</a:t>
            </a:r>
          </a:p>
        </p:txBody>
      </p:sp>
      <p:sp>
        <p:nvSpPr>
          <p:cNvPr id="235" name="CuadroTexto 234">
            <a:extLst>
              <a:ext uri="{FF2B5EF4-FFF2-40B4-BE49-F238E27FC236}">
                <a16:creationId xmlns:a16="http://schemas.microsoft.com/office/drawing/2014/main" id="{7C31AF94-6451-4975-9AD0-BDDEBF885828}"/>
              </a:ext>
            </a:extLst>
          </p:cNvPr>
          <p:cNvSpPr txBox="1"/>
          <p:nvPr/>
        </p:nvSpPr>
        <p:spPr>
          <a:xfrm>
            <a:off x="4941169" y="1659051"/>
            <a:ext cx="1501098" cy="213585"/>
          </a:xfrm>
          <a:prstGeom prst="rect">
            <a:avLst/>
          </a:prstGeom>
          <a:noFill/>
        </p:spPr>
        <p:txBody>
          <a:bodyPr wrap="square" rtlCol="0">
            <a:spAutoFit/>
          </a:bodyPr>
          <a:lstStyle/>
          <a:p>
            <a:pPr algn="ctr"/>
            <a:r>
              <a:rPr lang="es-CO" sz="788" b="1" dirty="0">
                <a:solidFill>
                  <a:srgbClr val="000A8B"/>
                </a:solidFill>
              </a:rPr>
              <a:t>Disposición temporal </a:t>
            </a:r>
          </a:p>
        </p:txBody>
      </p:sp>
      <p:sp>
        <p:nvSpPr>
          <p:cNvPr id="237" name="CuadroTexto 236">
            <a:extLst>
              <a:ext uri="{FF2B5EF4-FFF2-40B4-BE49-F238E27FC236}">
                <a16:creationId xmlns:a16="http://schemas.microsoft.com/office/drawing/2014/main" id="{6492B402-C845-4285-94B5-C0D6FBC2ABB3}"/>
              </a:ext>
            </a:extLst>
          </p:cNvPr>
          <p:cNvSpPr txBox="1"/>
          <p:nvPr/>
        </p:nvSpPr>
        <p:spPr>
          <a:xfrm>
            <a:off x="6417542" y="1649461"/>
            <a:ext cx="1501098" cy="213585"/>
          </a:xfrm>
          <a:prstGeom prst="rect">
            <a:avLst/>
          </a:prstGeom>
          <a:noFill/>
        </p:spPr>
        <p:txBody>
          <a:bodyPr wrap="square" rtlCol="0">
            <a:spAutoFit/>
          </a:bodyPr>
          <a:lstStyle/>
          <a:p>
            <a:pPr algn="ctr"/>
            <a:r>
              <a:rPr lang="es-CO" sz="788" b="1" dirty="0">
                <a:solidFill>
                  <a:srgbClr val="000A8B"/>
                </a:solidFill>
              </a:rPr>
              <a:t>Disposición Final</a:t>
            </a:r>
          </a:p>
        </p:txBody>
      </p:sp>
      <p:cxnSp>
        <p:nvCxnSpPr>
          <p:cNvPr id="184" name="Conector: angular 183">
            <a:extLst>
              <a:ext uri="{FF2B5EF4-FFF2-40B4-BE49-F238E27FC236}">
                <a16:creationId xmlns:a16="http://schemas.microsoft.com/office/drawing/2014/main" id="{2110394C-8A69-4827-9217-896BD6244E64}"/>
              </a:ext>
            </a:extLst>
          </p:cNvPr>
          <p:cNvCxnSpPr>
            <a:cxnSpLocks/>
            <a:stCxn id="126" idx="2"/>
            <a:endCxn id="117" idx="2"/>
          </p:cNvCxnSpPr>
          <p:nvPr/>
        </p:nvCxnSpPr>
        <p:spPr>
          <a:xfrm rot="5400000">
            <a:off x="3293701" y="2647650"/>
            <a:ext cx="786392" cy="4108408"/>
          </a:xfrm>
          <a:prstGeom prst="bentConnector3">
            <a:avLst>
              <a:gd name="adj1" fmla="val 121802"/>
            </a:avLst>
          </a:prstGeom>
          <a:ln w="19050">
            <a:solidFill>
              <a:srgbClr val="000A8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4452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81443" y="2767280"/>
            <a:ext cx="7989457" cy="707886"/>
          </a:xfrm>
          <a:prstGeom prst="rect">
            <a:avLst/>
          </a:prstGeom>
          <a:noFill/>
        </p:spPr>
        <p:txBody>
          <a:bodyPr wrap="square" rtlCol="0">
            <a:spAutoFit/>
          </a:bodyPr>
          <a:lstStyle/>
          <a:p>
            <a:pPr algn="ctr"/>
            <a:r>
              <a:rPr lang="es-CO" sz="4000" b="1" dirty="0">
                <a:solidFill>
                  <a:srgbClr val="002060"/>
                </a:solidFill>
              </a:rPr>
              <a:t>7. CASO CEMEX.</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485141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856" y="1117397"/>
            <a:ext cx="7164288" cy="5373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326282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233680" y="1229360"/>
            <a:ext cx="8694804" cy="5112169"/>
          </a:xfrm>
          <a:prstGeom prst="rect">
            <a:avLst/>
          </a:prstGeom>
        </p:spPr>
        <p:txBody>
          <a:bodyPr wrap="square">
            <a:spAutoFit/>
          </a:bodyPr>
          <a:lstStyle/>
          <a:p>
            <a:pPr indent="-285750" algn="just">
              <a:buFont typeface="Arial" panose="020B0604020202020204" pitchFamily="34" charset="0"/>
              <a:buChar char="•"/>
            </a:pPr>
            <a:r>
              <a:rPr lang="es-CO" sz="1400" b="1" dirty="0">
                <a:latin typeface="Arial Narrow" panose="020B0606020202030204" pitchFamily="34" charset="0"/>
                <a:ea typeface="Calibri" panose="020F0502020204030204" pitchFamily="34" charset="0"/>
                <a:cs typeface="Times New Roman" panose="02020603050405020304" pitchFamily="18" charset="0"/>
              </a:rPr>
              <a:t> El 16 de octubre de 2012</a:t>
            </a:r>
            <a:r>
              <a:rPr lang="es-CO" sz="1400" dirty="0">
                <a:latin typeface="Arial Narrow" panose="020B0606020202030204" pitchFamily="34" charset="0"/>
                <a:ea typeface="Calibri" panose="020F0502020204030204" pitchFamily="34" charset="0"/>
                <a:cs typeface="Times New Roman" panose="02020603050405020304" pitchFamily="18" charset="0"/>
              </a:rPr>
              <a:t>, dos meses antes de la diligencia de secuestro producto del proceso de extinción de dominio, la sociedad C.I. CALIZAS Y MINERALES S.A. suscribió un </a:t>
            </a:r>
            <a:r>
              <a:rPr lang="es-CO" sz="1400" b="1" dirty="0">
                <a:latin typeface="Arial Narrow" panose="020B0606020202030204" pitchFamily="34" charset="0"/>
                <a:ea typeface="Calibri" panose="020F0502020204030204" pitchFamily="34" charset="0"/>
                <a:cs typeface="Times New Roman" panose="02020603050405020304" pitchFamily="18" charset="0"/>
              </a:rPr>
              <a:t>contrato de cesión total de derechos mineros </a:t>
            </a:r>
            <a:r>
              <a:rPr lang="es-CO" sz="1400" dirty="0">
                <a:latin typeface="Arial Narrow" panose="020B0606020202030204" pitchFamily="34" charset="0"/>
                <a:ea typeface="Calibri" panose="020F0502020204030204" pitchFamily="34" charset="0"/>
                <a:cs typeface="Times New Roman" panose="02020603050405020304" pitchFamily="18" charset="0"/>
              </a:rPr>
              <a:t>emanados del contrato de concesión minera número 1477 a favor de la sociedad CEMEX DE COLOMBIA S.A. </a:t>
            </a:r>
          </a:p>
          <a:p>
            <a:pPr marL="285750" indent="-285750" algn="just">
              <a:spcAft>
                <a:spcPts val="0"/>
              </a:spcAft>
              <a:buFont typeface="Arial" panose="020B0604020202020204" pitchFamily="34" charset="0"/>
              <a:buChar char="•"/>
            </a:pPr>
            <a:endParaRPr lang="es-MX"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MX" sz="1400" b="1" dirty="0">
                <a:latin typeface="Arial Narrow" panose="020B0606020202030204" pitchFamily="34" charset="0"/>
                <a:ea typeface="Calibri" panose="020F0502020204030204" pitchFamily="34" charset="0"/>
                <a:cs typeface="Times New Roman" panose="02020603050405020304" pitchFamily="18" charset="0"/>
              </a:rPr>
              <a:t>7 de diciembre de 2012. </a:t>
            </a:r>
            <a:r>
              <a:rPr lang="es-MX" sz="1400" dirty="0">
                <a:latin typeface="Arial Narrow" panose="020B0606020202030204" pitchFamily="34" charset="0"/>
                <a:ea typeface="Calibri" panose="020F0502020204030204" pitchFamily="34" charset="0"/>
                <a:cs typeface="Times New Roman" panose="02020603050405020304" pitchFamily="18" charset="0"/>
              </a:rPr>
              <a:t>La Fiscalía </a:t>
            </a:r>
            <a:r>
              <a:rPr lang="es-MX" sz="1400" b="1" dirty="0">
                <a:latin typeface="Arial Narrow" panose="020B0606020202030204" pitchFamily="34" charset="0"/>
                <a:ea typeface="Calibri" panose="020F0502020204030204" pitchFamily="34" charset="0"/>
                <a:cs typeface="Times New Roman" panose="02020603050405020304" pitchFamily="18" charset="0"/>
              </a:rPr>
              <a:t>ordena el embargo, secuestro y la consecuente suspensión del poder dispositivo </a:t>
            </a:r>
            <a:r>
              <a:rPr lang="es-MX" sz="1400" dirty="0">
                <a:latin typeface="Arial Narrow" panose="020B0606020202030204" pitchFamily="34" charset="0"/>
                <a:ea typeface="Calibri" panose="020F0502020204030204" pitchFamily="34" charset="0"/>
                <a:cs typeface="Times New Roman" panose="02020603050405020304" pitchFamily="18" charset="0"/>
              </a:rPr>
              <a:t>de una serie de bienes, entre los que se encuentra: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5000"/>
              </a:lnSpc>
              <a:buFont typeface="Courier New" panose="02070309020205020404" pitchFamily="49" charset="0"/>
              <a:buChar char="o"/>
            </a:pPr>
            <a:r>
              <a:rPr lang="es-MX" sz="1400" dirty="0">
                <a:latin typeface="Arial Narrow" panose="020B0606020202030204" pitchFamily="34" charset="0"/>
                <a:ea typeface="Calibri" panose="020F0502020204030204" pitchFamily="34" charset="0"/>
                <a:cs typeface="Arial" panose="020B0604020202020204" pitchFamily="34" charset="0"/>
              </a:rPr>
              <a:t>La sociedad C.I. CALIZAS Y MINERALES S.A. y su establecimiento de comercio C.I. CALIZAS Y MINERALES del NORDESTE. </a:t>
            </a:r>
          </a:p>
          <a:p>
            <a:pPr marL="742950" lvl="1" indent="-285750" algn="just">
              <a:lnSpc>
                <a:spcPct val="105000"/>
              </a:lnSpc>
              <a:buFont typeface="Courier New" panose="02070309020205020404" pitchFamily="49" charset="0"/>
              <a:buChar char="o"/>
            </a:pPr>
            <a:r>
              <a:rPr lang="es-MX" sz="1400" dirty="0">
                <a:latin typeface="Arial Narrow" panose="020B0606020202030204" pitchFamily="34" charset="0"/>
                <a:ea typeface="Calibri" panose="020F0502020204030204" pitchFamily="34" charset="0"/>
                <a:cs typeface="Arial" panose="020B0604020202020204" pitchFamily="34" charset="0"/>
              </a:rPr>
              <a:t>Establecimiento de comercio ZONA FRANCA ESPECIAL CEMENTERA DEL MAGDALENA MEDIO </a:t>
            </a:r>
            <a:r>
              <a:rPr lang="es-MX" sz="1400" dirty="0" err="1">
                <a:latin typeface="Arial Narrow" panose="020B0606020202030204" pitchFamily="34" charset="0"/>
                <a:ea typeface="Calibri" panose="020F0502020204030204" pitchFamily="34" charset="0"/>
                <a:cs typeface="Arial" panose="020B0604020202020204" pitchFamily="34" charset="0"/>
              </a:rPr>
              <a:t>ZOMAM</a:t>
            </a:r>
            <a:r>
              <a:rPr lang="es-MX" sz="1400" dirty="0">
                <a:latin typeface="Arial Narrow" panose="020B0606020202030204" pitchFamily="34" charset="0"/>
                <a:ea typeface="Calibri" panose="020F0502020204030204" pitchFamily="34" charset="0"/>
                <a:cs typeface="Arial" panose="020B0604020202020204" pitchFamily="34" charset="0"/>
              </a:rPr>
              <a:t> identificada con el </a:t>
            </a:r>
            <a:r>
              <a:rPr lang="es-MX" sz="1400" dirty="0" err="1">
                <a:latin typeface="Arial Narrow" panose="020B0606020202030204" pitchFamily="34" charset="0"/>
                <a:ea typeface="Calibri" panose="020F0502020204030204" pitchFamily="34" charset="0"/>
                <a:cs typeface="Arial" panose="020B0604020202020204" pitchFamily="34" charset="0"/>
              </a:rPr>
              <a:t>NIT</a:t>
            </a:r>
            <a:r>
              <a:rPr lang="es-MX" sz="1400" dirty="0">
                <a:latin typeface="Arial Narrow" panose="020B0606020202030204" pitchFamily="34" charset="0"/>
                <a:ea typeface="Calibri" panose="020F0502020204030204" pitchFamily="34" charset="0"/>
                <a:cs typeface="Arial" panose="020B0604020202020204" pitchFamily="34" charset="0"/>
              </a:rPr>
              <a:t> 900.334.071-1</a:t>
            </a:r>
          </a:p>
          <a:p>
            <a:pPr marL="742950" lvl="1" indent="-285750" algn="just">
              <a:lnSpc>
                <a:spcPct val="105000"/>
              </a:lnSpc>
              <a:buFont typeface="Courier New" panose="02070309020205020404" pitchFamily="49" charset="0"/>
              <a:buChar char="o"/>
            </a:pPr>
            <a:r>
              <a:rPr lang="es-MX" sz="1400" dirty="0">
                <a:latin typeface="Arial Narrow" panose="020B0606020202030204" pitchFamily="34" charset="0"/>
                <a:ea typeface="Calibri" panose="020F0502020204030204" pitchFamily="34" charset="0"/>
                <a:cs typeface="Arial" panose="020B0604020202020204" pitchFamily="34" charset="0"/>
              </a:rPr>
              <a:t>Bien inmueble denominado FINCA MONTERREY </a:t>
            </a:r>
          </a:p>
          <a:p>
            <a:pPr marL="742950" lvl="1" indent="-285750" algn="just">
              <a:lnSpc>
                <a:spcPct val="105000"/>
              </a:lnSpc>
              <a:buFont typeface="Courier New" panose="02070309020205020404" pitchFamily="49" charset="0"/>
              <a:buChar char="o"/>
            </a:pPr>
            <a:endParaRPr lang="es-CO" sz="1400" dirty="0">
              <a:latin typeface="Calibri" panose="020F0502020204030204" pitchFamily="34" charset="0"/>
              <a:ea typeface="Calibri" panose="020F0502020204030204" pitchFamily="34" charset="0"/>
              <a:cs typeface="Arial" panose="020B0604020202020204" pitchFamily="34" charset="0"/>
            </a:endParaRPr>
          </a:p>
          <a:p>
            <a:pPr algn="just">
              <a:spcAft>
                <a:spcPts val="0"/>
              </a:spcAft>
            </a:pPr>
            <a:r>
              <a:rPr lang="es-ES" sz="1400" b="1" dirty="0">
                <a:latin typeface="Arial Narrow" panose="020B0606020202030204" pitchFamily="34" charset="0"/>
                <a:ea typeface="Calibri" panose="020F0502020204030204" pitchFamily="34" charset="0"/>
                <a:cs typeface="Times New Roman" panose="02020603050405020304" pitchFamily="18" charset="0"/>
              </a:rPr>
              <a:t>Los activos de la Sociedad C.I. CALIZAS Y MINERALES corresponden a: i) FINCA MONTERREY, ii) Titulo Minero para la explotación de Caliza, iii) Las acciones de </a:t>
            </a:r>
            <a:r>
              <a:rPr lang="es-ES" sz="1400" b="1" dirty="0" err="1">
                <a:latin typeface="Arial Narrow" panose="020B0606020202030204" pitchFamily="34" charset="0"/>
                <a:ea typeface="Calibri" panose="020F0502020204030204" pitchFamily="34" charset="0"/>
                <a:cs typeface="Times New Roman" panose="02020603050405020304" pitchFamily="18" charset="0"/>
              </a:rPr>
              <a:t>ZOMAM</a:t>
            </a:r>
            <a:r>
              <a:rPr lang="es-ES" sz="1400" b="1" dirty="0">
                <a:latin typeface="Arial Narrow" panose="020B0606020202030204" pitchFamily="34" charset="0"/>
                <a:ea typeface="Calibri" panose="020F0502020204030204" pitchFamily="34" charset="0"/>
                <a:cs typeface="Times New Roman" panose="02020603050405020304" pitchFamily="18" charset="0"/>
              </a:rPr>
              <a:t> S.A. </a:t>
            </a:r>
            <a:r>
              <a:rPr lang="es-ES" sz="1400"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ES"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12 de diciembre de 2012.</a:t>
            </a:r>
            <a:r>
              <a:rPr lang="es-ES" sz="1400" dirty="0">
                <a:latin typeface="Arial Narrow" panose="020B0606020202030204" pitchFamily="34" charset="0"/>
                <a:ea typeface="Calibri" panose="020F0502020204030204" pitchFamily="34" charset="0"/>
                <a:cs typeface="Times New Roman" panose="02020603050405020304" pitchFamily="18" charset="0"/>
              </a:rPr>
              <a:t> La extinta Dirección Nacional de Estupefacientes </a:t>
            </a:r>
            <a:r>
              <a:rPr lang="es-ES" sz="1400" b="1" u="sng" dirty="0">
                <a:latin typeface="Arial Narrow" panose="020B0606020202030204" pitchFamily="34" charset="0"/>
                <a:ea typeface="Calibri" panose="020F0502020204030204" pitchFamily="34" charset="0"/>
                <a:cs typeface="Times New Roman" panose="02020603050405020304" pitchFamily="18" charset="0"/>
              </a:rPr>
              <a:t>designó como Depositario Provisional</a:t>
            </a:r>
            <a:r>
              <a:rPr lang="es-ES" sz="1400" dirty="0">
                <a:latin typeface="Arial Narrow" panose="020B0606020202030204" pitchFamily="34" charset="0"/>
                <a:ea typeface="Calibri" panose="020F0502020204030204" pitchFamily="34" charset="0"/>
                <a:cs typeface="Times New Roman" panose="02020603050405020304" pitchFamily="18" charset="0"/>
              </a:rPr>
              <a:t> de </a:t>
            </a:r>
            <a:r>
              <a:rPr lang="es-MX" sz="1400" dirty="0">
                <a:latin typeface="Arial Narrow" panose="020B0606020202030204" pitchFamily="34" charset="0"/>
                <a:ea typeface="Calibri" panose="020F0502020204030204" pitchFamily="34" charset="0"/>
                <a:cs typeface="Times New Roman" panose="02020603050405020304" pitchFamily="18" charset="0"/>
              </a:rPr>
              <a:t>la sociedad C.I. CALIZAS Y MINERALES S.A. </a:t>
            </a:r>
            <a:r>
              <a:rPr lang="es-ES" sz="1400" dirty="0">
                <a:latin typeface="Arial Narrow" panose="020B0606020202030204" pitchFamily="34" charset="0"/>
                <a:ea typeface="Calibri" panose="020F0502020204030204" pitchFamily="34" charset="0"/>
                <a:cs typeface="Times New Roman" panose="02020603050405020304" pitchFamily="18" charset="0"/>
              </a:rPr>
              <a:t>al señor YESID RAMÍREZ </a:t>
            </a:r>
            <a:r>
              <a:rPr lang="es-ES" sz="1400" dirty="0" err="1">
                <a:latin typeface="Arial Narrow" panose="020B0606020202030204" pitchFamily="34" charset="0"/>
                <a:ea typeface="Calibri" panose="020F0502020204030204" pitchFamily="34" charset="0"/>
                <a:cs typeface="Times New Roman" panose="02020603050405020304" pitchFamily="18" charset="0"/>
              </a:rPr>
              <a:t>RAMÍREZ</a:t>
            </a:r>
            <a:r>
              <a:rPr lang="es-ES" sz="1400" dirty="0">
                <a:latin typeface="Arial Narrow" panose="020B0606020202030204" pitchFamily="34" charset="0"/>
                <a:ea typeface="Calibri" panose="020F0502020204030204" pitchFamily="34" charset="0"/>
                <a:cs typeface="Times New Roman" panose="02020603050405020304" pitchFamily="18" charset="0"/>
              </a:rPr>
              <a:t>, ratificado mediante la </a:t>
            </a:r>
            <a:r>
              <a:rPr lang="es-ES" sz="1400" b="1" u="sng" dirty="0">
                <a:latin typeface="Arial Narrow" panose="020B0606020202030204" pitchFamily="34" charset="0"/>
                <a:ea typeface="Calibri" panose="020F0502020204030204" pitchFamily="34" charset="0"/>
                <a:cs typeface="Times New Roman" panose="02020603050405020304" pitchFamily="18" charset="0"/>
              </a:rPr>
              <a:t>Resolución 233 del 2 de mayo de 2013. </a:t>
            </a:r>
          </a:p>
          <a:p>
            <a:pPr algn="just">
              <a:spcAft>
                <a:spcPts val="0"/>
              </a:spcAft>
            </a:pPr>
            <a:endParaRPr lang="es-ES" sz="1400"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CO" sz="1400" b="1" dirty="0">
                <a:latin typeface="Arial Narrow" panose="020B0606020202030204" pitchFamily="34" charset="0"/>
                <a:ea typeface="Calibri" panose="020F0502020204030204" pitchFamily="34" charset="0"/>
                <a:cs typeface="Times New Roman" panose="02020603050405020304" pitchFamily="18" charset="0"/>
              </a:rPr>
              <a:t>2 de julio de 2013. </a:t>
            </a:r>
            <a:r>
              <a:rPr lang="es-CO" sz="1400" dirty="0">
                <a:latin typeface="Arial Narrow" panose="020B0606020202030204" pitchFamily="34" charset="0"/>
                <a:ea typeface="Calibri" panose="020F0502020204030204" pitchFamily="34" charset="0"/>
                <a:cs typeface="Times New Roman" panose="02020603050405020304" pitchFamily="18" charset="0"/>
              </a:rPr>
              <a:t>La </a:t>
            </a:r>
            <a:r>
              <a:rPr lang="es-CO" sz="1400" b="1" dirty="0">
                <a:latin typeface="Arial Narrow" panose="020B0606020202030204" pitchFamily="34" charset="0"/>
                <a:ea typeface="Calibri" panose="020F0502020204030204" pitchFamily="34" charset="0"/>
                <a:cs typeface="Times New Roman" panose="02020603050405020304" pitchFamily="18" charset="0"/>
              </a:rPr>
              <a:t>Gobernación de Antioquia,</a:t>
            </a:r>
            <a:r>
              <a:rPr lang="es-CO" sz="1400" dirty="0">
                <a:latin typeface="Arial Narrow" panose="020B0606020202030204" pitchFamily="34" charset="0"/>
                <a:ea typeface="Calibri" panose="020F0502020204030204" pitchFamily="34" charset="0"/>
                <a:cs typeface="Times New Roman" panose="02020603050405020304" pitchFamily="18" charset="0"/>
              </a:rPr>
              <a:t> por medio de Resolución 087913 de </a:t>
            </a:r>
            <a:r>
              <a:rPr lang="es-CO" sz="1400" b="1" dirty="0">
                <a:latin typeface="Arial Narrow" panose="020B0606020202030204" pitchFamily="34" charset="0"/>
                <a:ea typeface="Calibri" panose="020F0502020204030204" pitchFamily="34" charset="0"/>
                <a:cs typeface="Times New Roman" panose="02020603050405020304" pitchFamily="18" charset="0"/>
              </a:rPr>
              <a:t>julio 2 de 2013 aprobó LA CESIÓN DE LA TOTALIDAD DE DERECHOS MINEROS</a:t>
            </a:r>
            <a:r>
              <a:rPr lang="es-CO" sz="1400" dirty="0">
                <a:latin typeface="Arial Narrow" panose="020B0606020202030204" pitchFamily="34" charset="0"/>
                <a:ea typeface="Calibri" panose="020F0502020204030204" pitchFamily="34" charset="0"/>
                <a:cs typeface="Times New Roman" panose="02020603050405020304" pitchFamily="18" charset="0"/>
              </a:rPr>
              <a:t> que posee la sociedad </a:t>
            </a:r>
            <a:r>
              <a:rPr lang="es-MX" sz="1400" dirty="0">
                <a:latin typeface="Arial Narrow" panose="020B0606020202030204" pitchFamily="34" charset="0"/>
                <a:ea typeface="Calibri" panose="020F0502020204030204" pitchFamily="34" charset="0"/>
                <a:cs typeface="Times New Roman" panose="02020603050405020304" pitchFamily="18" charset="0"/>
              </a:rPr>
              <a:t>C.I. CALIZAS Y MINERALES S.A. </a:t>
            </a:r>
            <a:r>
              <a:rPr lang="es-ES" sz="1400" dirty="0">
                <a:latin typeface="Arial Narrow" panose="020B0606020202030204" pitchFamily="34" charset="0"/>
                <a:ea typeface="Calibri" panose="020F0502020204030204" pitchFamily="34" charset="0"/>
                <a:cs typeface="Times New Roman" panose="02020603050405020304" pitchFamily="18" charset="0"/>
              </a:rPr>
              <a:t>a favor de la sociedad CENTRAL DE MEZCLAS S.A. (empresa subordinada de CEMEX COLOMBIA S.A. a su vez subordinada de CEMEX LATAM HOLDINGS), representada legalmente por el señor CAMILO GONZÁLEZ TELLEZ.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2439076" y="846178"/>
            <a:ext cx="1834156" cy="383182"/>
          </a:xfrm>
          <a:prstGeom prst="rect">
            <a:avLst/>
          </a:prstGeom>
        </p:spPr>
        <p:txBody>
          <a:bodyPr wrap="none">
            <a:spAutoFit/>
          </a:bodyPr>
          <a:lstStyle/>
          <a:p>
            <a:pPr marL="342900" lvl="0" indent="-342900" algn="just">
              <a:lnSpc>
                <a:spcPct val="105000"/>
              </a:lnSpc>
              <a:spcAft>
                <a:spcPts val="800"/>
              </a:spcAft>
              <a:buFont typeface="+mj-lt"/>
              <a:buAutoNum type="arabicPeriod"/>
            </a:pPr>
            <a:r>
              <a:rPr lang="es-CO" b="1" dirty="0">
                <a:latin typeface="Arial Narrow" panose="020B0606020202030204" pitchFamily="34" charset="0"/>
                <a:ea typeface="Calibri" panose="020F0502020204030204" pitchFamily="34" charset="0"/>
                <a:cs typeface="Arabic Typesetting" panose="03020402040406030203" pitchFamily="66" charset="-78"/>
              </a:rPr>
              <a:t>CRONOLOGÍA</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Tree>
    <p:extLst>
      <p:ext uri="{BB962C8B-B14F-4D97-AF65-F5344CB8AC3E}">
        <p14:creationId xmlns:p14="http://schemas.microsoft.com/office/powerpoint/2010/main" val="5359272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5" name="Rectángulo 4"/>
          <p:cNvSpPr/>
          <p:nvPr/>
        </p:nvSpPr>
        <p:spPr>
          <a:xfrm>
            <a:off x="2449812" y="1059854"/>
            <a:ext cx="1834156" cy="383182"/>
          </a:xfrm>
          <a:prstGeom prst="rect">
            <a:avLst/>
          </a:prstGeom>
        </p:spPr>
        <p:txBody>
          <a:bodyPr wrap="none">
            <a:spAutoFit/>
          </a:bodyPr>
          <a:lstStyle/>
          <a:p>
            <a:pPr marL="342900" lvl="0" indent="-342900" algn="just">
              <a:lnSpc>
                <a:spcPct val="105000"/>
              </a:lnSpc>
              <a:spcAft>
                <a:spcPts val="800"/>
              </a:spcAft>
              <a:buFont typeface="+mj-lt"/>
              <a:buAutoNum type="arabicPeriod"/>
            </a:pPr>
            <a:r>
              <a:rPr lang="es-CO" b="1" dirty="0">
                <a:latin typeface="Arial Narrow" panose="020B0606020202030204" pitchFamily="34" charset="0"/>
                <a:ea typeface="Calibri" panose="020F0502020204030204" pitchFamily="34" charset="0"/>
                <a:cs typeface="Arabic Typesetting" panose="03020402040406030203" pitchFamily="66" charset="-78"/>
              </a:rPr>
              <a:t>CRONOLOGÍA</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
        <p:nvSpPr>
          <p:cNvPr id="7" name="Rectángulo 6"/>
          <p:cNvSpPr/>
          <p:nvPr/>
        </p:nvSpPr>
        <p:spPr>
          <a:xfrm>
            <a:off x="539552" y="1251445"/>
            <a:ext cx="7488832" cy="4247317"/>
          </a:xfrm>
          <a:prstGeom prst="rect">
            <a:avLst/>
          </a:prstGeom>
        </p:spPr>
        <p:txBody>
          <a:bodyPr wrap="square">
            <a:spAutoFit/>
          </a:bodyPr>
          <a:lstStyle/>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15 de julio de 2013. YESID RAMÍREZ </a:t>
            </a:r>
            <a:r>
              <a:rPr lang="es-ES" sz="1400" b="1" dirty="0" err="1">
                <a:solidFill>
                  <a:prstClr val="black"/>
                </a:solidFill>
                <a:latin typeface="Arial Narrow" panose="020B0606020202030204" pitchFamily="34" charset="0"/>
                <a:ea typeface="Calibri" panose="020F0502020204030204" pitchFamily="34" charset="0"/>
                <a:cs typeface="Times New Roman" panose="02020603050405020304" pitchFamily="18" charset="0"/>
              </a:rPr>
              <a:t>RAMÍREZ</a:t>
            </a: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suscribió, sin autorización, contrato de arrendamiento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con CEMEX, entregando en arrendamiento los predios rurales denominados MONTERREY de una extensión superficiaria de 422, 1.726 Ha, por un canon mensual de Un millón de pesos. </a:t>
            </a:r>
          </a:p>
          <a:p>
            <a:pPr lvl="0" algn="just"/>
            <a:endPar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285750" lvl="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2 de Agosto de 2013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Teniendo en cuenta que dicha Resolución se expidió con posterioridad a la incautación, </a:t>
            </a:r>
            <a:r>
              <a:rPr lang="es-CO"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la extinta Dirección Nacional de Estupefacientes </a:t>
            </a:r>
            <a:r>
              <a:rPr lang="es-CO"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por medio de oficio 601-2756-2013 de agosto 2 de 2013 (con radicado No. 20136000668281) </a:t>
            </a:r>
            <a:r>
              <a:rPr lang="es-CO"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solicitó al Secretario de Minas del Departamento de Antioquia revocar la Resolución</a:t>
            </a:r>
            <a:r>
              <a:rPr lang="es-CO"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087913 de julio 2 de 2013. </a:t>
            </a:r>
          </a:p>
          <a:p>
            <a:pPr marL="285750" lvl="0" indent="-285750" algn="just">
              <a:buFont typeface="Arial" panose="020B0604020202020204" pitchFamily="34" charset="0"/>
              <a:buChar char="•"/>
            </a:pPr>
            <a:endParaRPr lang="es-CO"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285750" lvl="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20 de diciembre de 2013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por medio de la Resolución 14087 de diciembre 20 de 2013, resolvió “</a:t>
            </a: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dejar sin efecto la Resolución No. 087913 del 02 de julio de 2013 </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mediante la cual fue aprobada una cesión total de derechos del Contrato de Concesión Minera radicado con el número 1477</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buFont typeface="Arial" panose="020B0604020202020204" pitchFamily="34" charset="0"/>
              <a:buChar char="•"/>
            </a:pPr>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30 de septiembre de 2014</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YESID RAMÍREZ </a:t>
            </a:r>
            <a:r>
              <a:rPr lang="es-ES" sz="1400" dirty="0" err="1">
                <a:solidFill>
                  <a:prstClr val="black"/>
                </a:solidFill>
                <a:latin typeface="Arial Narrow" panose="020B0606020202030204" pitchFamily="34" charset="0"/>
                <a:ea typeface="Calibri" panose="020F0502020204030204" pitchFamily="34" charset="0"/>
                <a:cs typeface="Times New Roman" panose="02020603050405020304" pitchFamily="18" charset="0"/>
              </a:rPr>
              <a:t>RAMÍREZ</a:t>
            </a: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suscribió, sin autorización, contrato de mandato con CEMEX  entregándole la gestión del objeto social de las sociedades </a:t>
            </a:r>
            <a:r>
              <a:rPr lang="es-MX"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C.I. CALIZAS Y MINERALES S.A. y ZOMAM.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buFont typeface="Arial" panose="020B0604020202020204" pitchFamily="34" charset="0"/>
              <a:buChar char="•"/>
            </a:pPr>
            <a:r>
              <a:rPr lang="es-ES" sz="14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CEMEX asumió la Representación Legal de ZOMAM, y actuó como único accionista, realizando emisión de acciones a su favor.   </a:t>
            </a:r>
            <a:r>
              <a:rPr lang="es-ES"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7144393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18" name="Rectángulo 17"/>
          <p:cNvSpPr/>
          <p:nvPr/>
        </p:nvSpPr>
        <p:spPr>
          <a:xfrm>
            <a:off x="539552" y="1484784"/>
            <a:ext cx="7704856" cy="4386137"/>
          </a:xfrm>
          <a:prstGeom prst="rect">
            <a:avLst/>
          </a:prstGeom>
        </p:spPr>
        <p:txBody>
          <a:bodyPr wrap="square">
            <a:spAutoFit/>
          </a:bodyPr>
          <a:lstStyle/>
          <a:p>
            <a:pPr marL="685800" algn="just">
              <a:lnSpc>
                <a:spcPct val="105000"/>
              </a:lnSpc>
              <a:spcAft>
                <a:spcPts val="0"/>
              </a:spcAft>
            </a:pPr>
            <a:r>
              <a:rPr lang="es-CO"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lvl="0" indent="377825" algn="just">
              <a:lnSpc>
                <a:spcPct val="105000"/>
              </a:lnSpc>
              <a:spcAft>
                <a:spcPts val="800"/>
              </a:spcAft>
              <a:buFont typeface="+mj-lt"/>
              <a:buAutoNum type="romanLcParenR"/>
            </a:pPr>
            <a:r>
              <a:rPr lang="es-CO" sz="1500" b="1" dirty="0">
                <a:latin typeface="Arial Narrow" panose="020B0606020202030204" pitchFamily="34" charset="0"/>
                <a:ea typeface="Calibri" panose="020F0502020204030204" pitchFamily="34" charset="0"/>
                <a:cs typeface="Times New Roman" panose="02020603050405020304" pitchFamily="18" charset="0"/>
              </a:rPr>
              <a:t>FINCA MONTERREY</a:t>
            </a:r>
            <a:r>
              <a:rPr lang="es-CO" sz="1400" dirty="0">
                <a:latin typeface="Arial Narrow" panose="020B0606020202030204" pitchFamily="34" charset="0"/>
                <a:ea typeface="Calibri" panose="020F0502020204030204" pitchFamily="34" charset="0"/>
                <a:cs typeface="Times New Roman" panose="02020603050405020304" pitchFamily="18" charset="0"/>
              </a:rPr>
              <a:t> (Maceo – Antioquia). Entregada a CEMEX en virtud del contrato de arrendamiento:</a:t>
            </a:r>
          </a:p>
          <a:p>
            <a:pPr marL="342900" lvl="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800"/>
              </a:spcAft>
              <a:buFont typeface="+mj-lt"/>
              <a:buAutoNum type="romanLcParenR"/>
            </a:pP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685800" lvl="0" indent="-325438" algn="just">
              <a:lnSpc>
                <a:spcPct val="105000"/>
              </a:lnSpc>
              <a:spcAft>
                <a:spcPts val="0"/>
              </a:spcAft>
              <a:buFont typeface="+mj-lt"/>
              <a:buAutoNum type="romanLcParenR"/>
            </a:pPr>
            <a:r>
              <a:rPr lang="es-CO" sz="1500" b="1" dirty="0">
                <a:latin typeface="Arial Narrow" panose="020B0606020202030204" pitchFamily="34" charset="0"/>
                <a:ea typeface="Calibri" panose="020F0502020204030204" pitchFamily="34" charset="0"/>
                <a:cs typeface="Times New Roman" panose="02020603050405020304" pitchFamily="18" charset="0"/>
              </a:rPr>
              <a:t>Título Minero</a:t>
            </a:r>
            <a:r>
              <a:rPr lang="es-CO" sz="1400" dirty="0">
                <a:latin typeface="Arial Narrow" panose="020B0606020202030204" pitchFamily="34" charset="0"/>
                <a:ea typeface="Calibri" panose="020F0502020204030204" pitchFamily="34" charset="0"/>
                <a:cs typeface="Times New Roman" panose="02020603050405020304" pitchFamily="18" charset="0"/>
              </a:rPr>
              <a:t>: la concesión del título minero se encuentra actualmente a favor de la sociedad </a:t>
            </a:r>
            <a:r>
              <a:rPr lang="es-MX" sz="1400" dirty="0">
                <a:latin typeface="Arial Narrow" panose="020B0606020202030204" pitchFamily="34" charset="0"/>
                <a:ea typeface="Calibri" panose="020F0502020204030204" pitchFamily="34" charset="0"/>
                <a:cs typeface="Times New Roman" panose="02020603050405020304" pitchFamily="18" charset="0"/>
              </a:rPr>
              <a:t>C.I. CALIZAS Y MINERALES S.A. Ha sido explotado por CEMEX para fines de autoconsumo en virtud del Contrato de Mandato suscrito con el anterior depositario. Actualmente, la Licencia Ambiental se encuentra en cabeza de C.I. CALIZAS Y MINERALES S.A. en atención a la </a:t>
            </a:r>
            <a:r>
              <a:rPr lang="es-CO" sz="1400" dirty="0">
                <a:latin typeface="Arial Narrow" panose="020B0606020202030204" pitchFamily="34" charset="0"/>
                <a:ea typeface="Calibri" panose="020F0502020204030204" pitchFamily="34" charset="0"/>
                <a:cs typeface="Times New Roman" panose="02020603050405020304" pitchFamily="18" charset="0"/>
              </a:rPr>
              <a:t>Resolución No. 160ZF-RES1805-2785 proferida por la CORANTIOQUIA. </a:t>
            </a:r>
            <a:endParaRPr lang="es-MX" sz="1400" dirty="0">
              <a:latin typeface="Arial Narrow" panose="020B0606020202030204" pitchFamily="34" charset="0"/>
              <a:ea typeface="Calibri" panose="020F0502020204030204" pitchFamily="34" charset="0"/>
              <a:cs typeface="Times New Roman" panose="02020603050405020304" pitchFamily="18" charset="0"/>
            </a:endParaRPr>
          </a:p>
          <a:p>
            <a:pPr marL="360362" lvl="0" algn="just">
              <a:lnSpc>
                <a:spcPct val="105000"/>
              </a:lnSpc>
              <a:spcAft>
                <a:spcPts val="0"/>
              </a:spcAft>
            </a:pPr>
            <a:r>
              <a:rPr lang="es-MX" sz="1400"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Arial Narrow" panose="020B0606020202030204" pitchFamily="34" charset="0"/>
              <a:ea typeface="Calibri" panose="020F0502020204030204" pitchFamily="34" charset="0"/>
              <a:cs typeface="Times New Roman" panose="02020603050405020304" pitchFamily="18" charset="0"/>
            </a:endParaRPr>
          </a:p>
          <a:p>
            <a:pPr marL="685800" lvl="0" indent="-325438" algn="just">
              <a:lnSpc>
                <a:spcPct val="105000"/>
              </a:lnSpc>
              <a:spcAft>
                <a:spcPts val="0"/>
              </a:spcAft>
              <a:buFont typeface="+mj-lt"/>
              <a:buAutoNum type="romanLcParenR"/>
            </a:pPr>
            <a:r>
              <a:rPr lang="es-CO" sz="1500" b="1" dirty="0">
                <a:latin typeface="Arial Narrow" panose="020B0606020202030204" pitchFamily="34" charset="0"/>
                <a:ea typeface="Calibri" panose="020F0502020204030204" pitchFamily="34" charset="0"/>
                <a:cs typeface="Times New Roman" panose="02020603050405020304" pitchFamily="18" charset="0"/>
              </a:rPr>
              <a:t>ZONA FRANCA</a:t>
            </a:r>
            <a:r>
              <a:rPr lang="es-CO" sz="1400" dirty="0">
                <a:latin typeface="Arial Narrow" panose="020B0606020202030204" pitchFamily="34" charset="0"/>
                <a:ea typeface="Calibri" panose="020F0502020204030204" pitchFamily="34" charset="0"/>
                <a:cs typeface="Times New Roman" panose="02020603050405020304" pitchFamily="18" charset="0"/>
              </a:rPr>
              <a:t>.</a:t>
            </a:r>
          </a:p>
          <a:p>
            <a:pPr marL="360362" lvl="0" algn="just">
              <a:lnSpc>
                <a:spcPct val="105000"/>
              </a:lnSpc>
              <a:spcAft>
                <a:spcPts val="0"/>
              </a:spcAft>
            </a:pPr>
            <a:r>
              <a:rPr lang="es-CO" sz="1400" dirty="0">
                <a:latin typeface="Arial Narrow" panose="020B0606020202030204" pitchFamily="34" charset="0"/>
                <a:ea typeface="Calibri" panose="020F0502020204030204" pitchFamily="34" charset="0"/>
                <a:cs typeface="Times New Roman" panose="02020603050405020304" pitchFamily="18" charset="0"/>
              </a:rPr>
              <a:t>        CEMEX ejerció la representación legal y todas las actuaciones correspondientes a la Zona Franca, con base en los contratos suscritos por el señor YESID RAMIREZ, hasta el año 2016, cuando SAE solicitó la remoción de CEMEX como Representante Legal y designó un depositario provisional. </a:t>
            </a:r>
          </a:p>
          <a:p>
            <a:pPr marL="360362" lvl="0" algn="just">
              <a:lnSpc>
                <a:spcPct val="105000"/>
              </a:lnSpc>
              <a:spcAft>
                <a:spcPts val="0"/>
              </a:spcAft>
            </a:pPr>
            <a:r>
              <a:rPr lang="es-CO" sz="1400" dirty="0">
                <a:latin typeface="Arial Narrow" panose="020B0606020202030204" pitchFamily="34" charset="0"/>
                <a:ea typeface="Calibri" panose="020F0502020204030204" pitchFamily="34" charset="0"/>
                <a:cs typeface="Times New Roman" panose="02020603050405020304" pitchFamily="18" charset="0"/>
              </a:rPr>
              <a:t>        </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0" name="Tabla 19"/>
          <p:cNvGraphicFramePr>
            <a:graphicFrameLocks noGrp="1"/>
          </p:cNvGraphicFramePr>
          <p:nvPr>
            <p:extLst/>
          </p:nvPr>
        </p:nvGraphicFramePr>
        <p:xfrm>
          <a:off x="1417565" y="2204864"/>
          <a:ext cx="6308869" cy="888968"/>
        </p:xfrm>
        <a:graphic>
          <a:graphicData uri="http://schemas.openxmlformats.org/drawingml/2006/table">
            <a:tbl>
              <a:tblPr firstRow="1" firstCol="1" bandRow="1"/>
              <a:tblGrid>
                <a:gridCol w="425254">
                  <a:extLst>
                    <a:ext uri="{9D8B030D-6E8A-4147-A177-3AD203B41FA5}">
                      <a16:colId xmlns:a16="http://schemas.microsoft.com/office/drawing/2014/main" val="3758742881"/>
                    </a:ext>
                  </a:extLst>
                </a:gridCol>
                <a:gridCol w="697218">
                  <a:extLst>
                    <a:ext uri="{9D8B030D-6E8A-4147-A177-3AD203B41FA5}">
                      <a16:colId xmlns:a16="http://schemas.microsoft.com/office/drawing/2014/main" val="3704452731"/>
                    </a:ext>
                  </a:extLst>
                </a:gridCol>
                <a:gridCol w="2162062">
                  <a:extLst>
                    <a:ext uri="{9D8B030D-6E8A-4147-A177-3AD203B41FA5}">
                      <a16:colId xmlns:a16="http://schemas.microsoft.com/office/drawing/2014/main" val="2145482992"/>
                    </a:ext>
                  </a:extLst>
                </a:gridCol>
                <a:gridCol w="1080120">
                  <a:extLst>
                    <a:ext uri="{9D8B030D-6E8A-4147-A177-3AD203B41FA5}">
                      <a16:colId xmlns:a16="http://schemas.microsoft.com/office/drawing/2014/main" val="2969291003"/>
                    </a:ext>
                  </a:extLst>
                </a:gridCol>
                <a:gridCol w="1944215">
                  <a:extLst>
                    <a:ext uri="{9D8B030D-6E8A-4147-A177-3AD203B41FA5}">
                      <a16:colId xmlns:a16="http://schemas.microsoft.com/office/drawing/2014/main" val="4097629256"/>
                    </a:ext>
                  </a:extLst>
                </a:gridCol>
              </a:tblGrid>
              <a:tr h="420854">
                <a:tc>
                  <a:txBody>
                    <a:bodyPr/>
                    <a:lstStyle/>
                    <a:p>
                      <a:pPr>
                        <a:spcAft>
                          <a:spcPts val="0"/>
                        </a:spcAft>
                      </a:pPr>
                      <a:r>
                        <a:rPr lang="es-CO" sz="1100" b="1">
                          <a:effectLst/>
                          <a:latin typeface="Arial Narrow" panose="020B0606020202030204" pitchFamily="34" charset="0"/>
                          <a:ea typeface="Calibri" panose="020F0502020204030204" pitchFamily="34" charset="0"/>
                          <a:cs typeface="Times New Roman" panose="02020603050405020304" pitchFamily="18" charset="0"/>
                        </a:rPr>
                        <a:t>N°</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FMI</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DESCRIPCIÓN DEL PREDIO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s-CO" sz="1100" b="1"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Aft>
                          <a:spcPts val="0"/>
                        </a:spcAft>
                      </a:pPr>
                      <a:r>
                        <a:rPr lang="es-CO" sz="1100" b="1" dirty="0">
                          <a:effectLst/>
                          <a:latin typeface="Arial Narrow" panose="020B0606020202030204" pitchFamily="34" charset="0"/>
                          <a:ea typeface="Calibri" panose="020F0502020204030204" pitchFamily="34" charset="0"/>
                          <a:cs typeface="Times New Roman" panose="02020603050405020304" pitchFamily="18" charset="0"/>
                        </a:rPr>
                        <a:t>EXTENSIÓN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O" sz="1100" b="1">
                          <a:effectLst/>
                          <a:latin typeface="Arial Narrow" panose="020B0606020202030204" pitchFamily="34" charset="0"/>
                          <a:ea typeface="Calibri" panose="020F0502020204030204" pitchFamily="34" charset="0"/>
                          <a:cs typeface="Times New Roman" panose="02020603050405020304" pitchFamily="18" charset="0"/>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100341"/>
                  </a:ext>
                </a:extLst>
              </a:tr>
              <a:tr h="257336">
                <a:tc>
                  <a:txBody>
                    <a:bodyPr/>
                    <a:lstStyle/>
                    <a:p>
                      <a:pPr algn="ct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1</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019-14161</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LT</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1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VDA</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LA SUSANA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22 Ha + 1.726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M2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Sobre éste predio funciona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ZOMAM</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923230"/>
                  </a:ext>
                </a:extLst>
              </a:tr>
              <a:tr h="210778">
                <a:tc>
                  <a:txBody>
                    <a:bodyPr/>
                    <a:lstStyle/>
                    <a:p>
                      <a:pPr algn="ct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019-14162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LT</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2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VDA</a:t>
                      </a:r>
                      <a:r>
                        <a:rPr lang="es-CO" sz="1100" dirty="0">
                          <a:effectLst/>
                          <a:latin typeface="Arial Narrow" panose="020B0606020202030204" pitchFamily="34" charset="0"/>
                          <a:ea typeface="Calibri" panose="020F0502020204030204" pitchFamily="34" charset="0"/>
                          <a:cs typeface="Times New Roman" panose="02020603050405020304" pitchFamily="18" charset="0"/>
                        </a:rPr>
                        <a:t> LA SUSANA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394 Ha + 8.274 </a:t>
                      </a:r>
                      <a:r>
                        <a:rPr lang="es-CO" sz="1100" dirty="0" err="1">
                          <a:effectLst/>
                          <a:latin typeface="Arial Narrow" panose="020B0606020202030204" pitchFamily="34" charset="0"/>
                          <a:ea typeface="Calibri" panose="020F0502020204030204" pitchFamily="34" charset="0"/>
                          <a:cs typeface="Times New Roman" panose="02020603050405020304" pitchFamily="18" charset="0"/>
                        </a:rPr>
                        <a:t>M2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O" sz="1100" dirty="0">
                          <a:effectLst/>
                          <a:latin typeface="Arial Narrow" panose="020B0606020202030204" pitchFamily="34" charset="0"/>
                          <a:ea typeface="Calibri" panose="020F0502020204030204" pitchFamily="34" charset="0"/>
                          <a:cs typeface="Times New Roman" panose="02020603050405020304" pitchFamily="18" charset="0"/>
                        </a:rPr>
                        <a:t> Reserva ambiental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7857400"/>
                  </a:ext>
                </a:extLst>
              </a:tr>
            </a:tbl>
          </a:graphicData>
        </a:graphic>
      </p:graphicFrame>
      <p:sp>
        <p:nvSpPr>
          <p:cNvPr id="4" name="Rectángulo 3"/>
          <p:cNvSpPr/>
          <p:nvPr/>
        </p:nvSpPr>
        <p:spPr>
          <a:xfrm>
            <a:off x="2411701" y="1305343"/>
            <a:ext cx="3635607" cy="383182"/>
          </a:xfrm>
          <a:prstGeom prst="rect">
            <a:avLst/>
          </a:prstGeom>
        </p:spPr>
        <p:txBody>
          <a:bodyPr wrap="square">
            <a:spAutoFit/>
          </a:bodyPr>
          <a:lstStyle/>
          <a:p>
            <a:pPr marL="342900" lvl="0" indent="-342900" algn="just">
              <a:lnSpc>
                <a:spcPct val="105000"/>
              </a:lnSpc>
              <a:spcAft>
                <a:spcPts val="0"/>
              </a:spcAft>
              <a:buFont typeface="+mj-lt"/>
              <a:buAutoNum type="arabicPeriod" startAt="2"/>
            </a:pPr>
            <a:r>
              <a:rPr lang="es-CO" b="1" dirty="0">
                <a:latin typeface="Arial Narrow" panose="020B0606020202030204" pitchFamily="34" charset="0"/>
                <a:ea typeface="Calibri" panose="020F0502020204030204" pitchFamily="34" charset="0"/>
                <a:cs typeface="Times New Roman" panose="02020603050405020304" pitchFamily="18" charset="0"/>
              </a:rPr>
              <a:t>ESTADO DE LOS ACTIVOS</a:t>
            </a:r>
            <a:endParaRPr lang="es-CO"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60067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1160549"/>
            <a:ext cx="3997548" cy="5330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609821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4"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323528" y="1460126"/>
            <a:ext cx="8311331" cy="4247317"/>
          </a:xfrm>
          <a:prstGeom prst="rect">
            <a:avLst/>
          </a:prstGeom>
        </p:spPr>
        <p:txBody>
          <a:bodyPr wrap="square">
            <a:spAutoFit/>
          </a:bodyPr>
          <a:lstStyle/>
          <a:p>
            <a:pPr>
              <a:spcAft>
                <a:spcPts val="0"/>
              </a:spcAft>
            </a:pPr>
            <a:r>
              <a:rPr lang="es-ES" b="1" dirty="0">
                <a:latin typeface="Arial Narrow" panose="020B0606020202030204" pitchFamily="34" charset="0"/>
                <a:ea typeface="Calibri" panose="020F0502020204030204" pitchFamily="34" charset="0"/>
                <a:cs typeface="Times New Roman" panose="02020603050405020304" pitchFamily="18" charset="0"/>
              </a:rPr>
              <a:t> </a:t>
            </a:r>
            <a:endParaRPr lang="es-CO"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 VALIDEZ DE LOS CONTRATOS SUSCRITOS CON CEMEX POR EL SEÑOR YESID RAMÍREZ  EN SU CALIDAD DE  DEPOSITARIO</a:t>
            </a:r>
          </a:p>
          <a:p>
            <a:pPr algn="just">
              <a:spcAft>
                <a:spcPts val="0"/>
              </a:spcAft>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dirty="0">
                <a:latin typeface="Arial Narrow" panose="020B0606020202030204" pitchFamily="34" charset="0"/>
                <a:ea typeface="Calibri" panose="020F0502020204030204" pitchFamily="34" charset="0"/>
                <a:cs typeface="Times New Roman" panose="02020603050405020304" pitchFamily="18" charset="0"/>
              </a:rPr>
              <a:t>CONTRATO DE ARRENDAMIENTO 420 HAS SIN AUTORIZACION Y POR FUERA DE PRECIOS DEL MERCADO</a:t>
            </a:r>
          </a:p>
          <a:p>
            <a:pPr lvl="1" algn="just"/>
            <a:endParaRPr lang="es-ES" sz="1400"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dirty="0">
                <a:latin typeface="Arial Narrow" panose="020B0606020202030204" pitchFamily="34" charset="0"/>
                <a:ea typeface="Calibri" panose="020F0502020204030204" pitchFamily="34" charset="0"/>
                <a:cs typeface="Times New Roman" panose="02020603050405020304" pitchFamily="18" charset="0"/>
              </a:rPr>
              <a:t>CONTRATO DE MANDATO CELEBRADO SIN FACULTAD LEGAL</a:t>
            </a:r>
          </a:p>
          <a:p>
            <a:pPr marL="285750" indent="-285750" algn="just">
              <a:spcAft>
                <a:spcPts val="0"/>
              </a:spcAf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 POSIBLE  TRASLADO ACCIONARIO DE LA ZONA FRANCA – ZOMAM A FAVOR DE CEMEX </a:t>
            </a:r>
          </a:p>
          <a:p>
            <a:pPr algn="just">
              <a:spcAft>
                <a:spcPts val="0"/>
              </a:spcAft>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 LA EXPLOTACIÓN DE LOS ACTIVOS DE LA SOCIEDAD C.I. CALIZAS Y MINERALES, DURANTE LA ETAPA PRE-OPERATIVA DEL PROYECTO.  </a:t>
            </a:r>
          </a:p>
          <a:p>
            <a:pPr marL="285750" indent="-285750" algn="just">
              <a:spcAft>
                <a:spcPts val="0"/>
              </a:spcAft>
              <a:buFont typeface="Arial" panose="020B0604020202020204" pitchFamily="34" charset="0"/>
              <a:buChar char="•"/>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0"/>
              </a:spcAft>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INVERSIONES ADELANTADAS POR CEMEX. 340 MILLONES DE DÓLARES, RESPECTO DE UN ACTIVO EN PROCESO DE EXTINCION DE DOMINIO.</a:t>
            </a:r>
          </a:p>
          <a:p>
            <a:pPr algn="just">
              <a:spcAft>
                <a:spcPts val="0"/>
              </a:spcAft>
            </a:pP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2895017" y="1222632"/>
            <a:ext cx="3168351" cy="361509"/>
          </a:xfrm>
          <a:prstGeom prst="rect">
            <a:avLst/>
          </a:prstGeom>
        </p:spPr>
        <p:txBody>
          <a:bodyPr wrap="square">
            <a:spAutoFit/>
          </a:bodyPr>
          <a:lstStyle/>
          <a:p>
            <a:pPr marL="342900" lvl="0" indent="-342900" algn="just">
              <a:lnSpc>
                <a:spcPct val="105000"/>
              </a:lnSpc>
              <a:spcAft>
                <a:spcPts val="800"/>
              </a:spcAft>
              <a:buFont typeface="+mj-lt"/>
              <a:buAutoNum type="arabicPeriod" startAt="3"/>
            </a:pPr>
            <a:r>
              <a:rPr lang="es-CO" b="1" dirty="0">
                <a:latin typeface="Arial Narrow" panose="020B0606020202030204" pitchFamily="34" charset="0"/>
                <a:ea typeface="Calibri" panose="020F0502020204030204" pitchFamily="34" charset="0"/>
                <a:cs typeface="Times New Roman" panose="02020603050405020304" pitchFamily="18" charset="0"/>
              </a:rPr>
              <a:t>PROBLEMAS  </a:t>
            </a:r>
          </a:p>
        </p:txBody>
      </p:sp>
    </p:spTree>
    <p:extLst>
      <p:ext uri="{BB962C8B-B14F-4D97-AF65-F5344CB8AC3E}">
        <p14:creationId xmlns:p14="http://schemas.microsoft.com/office/powerpoint/2010/main" val="17642434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4" y="1"/>
            <a:ext cx="2222500" cy="1213050"/>
          </a:xfrm>
          <a:prstGeom prst="rect">
            <a:avLst/>
          </a:prstGeom>
        </p:spPr>
      </p:pic>
      <p:sp>
        <p:nvSpPr>
          <p:cNvPr id="3" name="Rectángulo 1"/>
          <p:cNvSpPr/>
          <p:nvPr/>
        </p:nvSpPr>
        <p:spPr>
          <a:xfrm>
            <a:off x="4336" y="6510695"/>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281931" y="1267624"/>
            <a:ext cx="8496944" cy="4893647"/>
          </a:xfrm>
          <a:prstGeom prst="rect">
            <a:avLst/>
          </a:prstGeom>
        </p:spPr>
        <p:txBody>
          <a:bodyPr wrap="square">
            <a:spAutoFit/>
          </a:bodyPr>
          <a:lstStyle/>
          <a:p>
            <a:pPr>
              <a:spcAft>
                <a:spcPts val="0"/>
              </a:spcAft>
            </a:pPr>
            <a:r>
              <a:rPr lang="es-ES" b="1" dirty="0">
                <a:latin typeface="Arial Narrow" panose="020B0606020202030204" pitchFamily="34" charset="0"/>
                <a:ea typeface="Calibri" panose="020F0502020204030204" pitchFamily="34" charset="0"/>
                <a:cs typeface="Times New Roman" panose="02020603050405020304" pitchFamily="18" charset="0"/>
              </a:rPr>
              <a:t> </a:t>
            </a:r>
            <a:endParaRPr lang="es-CO" b="1"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0"/>
              </a:spcAft>
            </a:pPr>
            <a:r>
              <a:rPr lang="es-ES"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0"/>
              </a:spcAft>
            </a:pPr>
            <a:r>
              <a:rPr lang="es-ES" sz="1400" b="1" dirty="0">
                <a:latin typeface="Arial Narrow" panose="020B0606020202030204" pitchFamily="34" charset="0"/>
                <a:ea typeface="Calibri" panose="020F0502020204030204" pitchFamily="34" charset="0"/>
                <a:cs typeface="Times New Roman" panose="02020603050405020304" pitchFamily="18" charset="0"/>
              </a:rPr>
              <a:t> </a:t>
            </a: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RESPONSABILIDAD PENAL POR LOS HECHOS SUCEDIDOS. </a:t>
            </a:r>
            <a:endParaRPr lang="es-CO"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RECONOCIMIENTO Y PAGO DE PERJUICIOS OCASIONADOS POR CEMEX:</a:t>
            </a:r>
          </a:p>
          <a:p>
            <a:pPr lvl="1" algn="just"/>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COMPRA VENTA ACCIONARIA DE LA ZONA FRANCA – ZOMAM</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LA EXPLOTACIÓN DE LOS ACTIVOS DE LA SOCIEDAD C.I. CALIZAS Y MINERALES, DURANTE LA ETAPA PRE-OPERATIVA DEL PROYECTO.  </a:t>
            </a:r>
          </a:p>
          <a:p>
            <a:pPr marL="742950" lvl="1"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VALOR DEL ARRENDAMIENTO POR DEBAJO DE PRECIOS DE MERCADO</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DE RESOLVERSE LO ANTERIOR:</a:t>
            </a:r>
          </a:p>
          <a:p>
            <a:pPr marL="285750" indent="-285750" algn="jus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ESTABLECER LAS CONDICIONES JURÍDICAS Y ECONÓMICAS QUE PODRÍAN REGIR LA ETAPA OPERATIVA DEL PROYECTO ADELANTADO POR CEMEX.  </a:t>
            </a: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VIGENCIA Y CONTROL DE LA ZONA FRANCA – ZOMA</a:t>
            </a: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AMPLIACIÓN DE LA ZONA FRANCA</a:t>
            </a: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AMPLIACIÓN DE LA LICENCIA AMBIENTAL </a:t>
            </a:r>
          </a:p>
          <a:p>
            <a:pPr marL="285750" indent="-285750" algn="just">
              <a:buFont typeface="Arial" panose="020B0604020202020204" pitchFamily="34" charset="0"/>
              <a:buChar char="•"/>
            </a:pPr>
            <a:r>
              <a:rPr lang="es-ES" sz="1400" b="1" dirty="0">
                <a:latin typeface="Arial Narrow" panose="020B0606020202030204" pitchFamily="34" charset="0"/>
                <a:ea typeface="Calibri" panose="020F0502020204030204" pitchFamily="34" charset="0"/>
                <a:cs typeface="Times New Roman" panose="02020603050405020304" pitchFamily="18" charset="0"/>
              </a:rPr>
              <a:t>INVERSIONES EFECTUADAS EN EL PREDIO.</a:t>
            </a:r>
          </a:p>
          <a:p>
            <a:pPr marL="285750" indent="-285750" algn="just">
              <a:spcAft>
                <a:spcPts val="0"/>
              </a:spcAf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a:p>
            <a:pPr marL="285750" indent="-285750" algn="just">
              <a:spcAft>
                <a:spcPts val="0"/>
              </a:spcAft>
              <a:buFont typeface="Arial" panose="020B0604020202020204" pitchFamily="34" charset="0"/>
              <a:buChar char="•"/>
            </a:pPr>
            <a:endParaRPr lang="es-ES" sz="14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ctángulo 4"/>
          <p:cNvSpPr/>
          <p:nvPr/>
        </p:nvSpPr>
        <p:spPr>
          <a:xfrm>
            <a:off x="2828156" y="1413372"/>
            <a:ext cx="3168351" cy="383182"/>
          </a:xfrm>
          <a:prstGeom prst="rect">
            <a:avLst/>
          </a:prstGeom>
        </p:spPr>
        <p:txBody>
          <a:bodyPr wrap="square">
            <a:spAutoFit/>
          </a:bodyPr>
          <a:lstStyle/>
          <a:p>
            <a:pPr marL="342900" lvl="0" indent="-342900" algn="just">
              <a:lnSpc>
                <a:spcPct val="105000"/>
              </a:lnSpc>
              <a:spcAft>
                <a:spcPts val="800"/>
              </a:spcAft>
              <a:buFont typeface="+mj-lt"/>
              <a:buAutoNum type="arabicPeriod" startAt="3"/>
            </a:pPr>
            <a:r>
              <a:rPr lang="es-CO" b="1" dirty="0">
                <a:latin typeface="Arial Narrow" panose="020B0606020202030204" pitchFamily="34" charset="0"/>
                <a:ea typeface="Calibri" panose="020F0502020204030204" pitchFamily="34" charset="0"/>
                <a:cs typeface="Times New Roman" panose="02020603050405020304" pitchFamily="18" charset="0"/>
              </a:rPr>
              <a:t>ASPECTOS A RESOLVER   </a:t>
            </a:r>
          </a:p>
        </p:txBody>
      </p:sp>
    </p:spTree>
    <p:extLst>
      <p:ext uri="{BB962C8B-B14F-4D97-AF65-F5344CB8AC3E}">
        <p14:creationId xmlns:p14="http://schemas.microsoft.com/office/powerpoint/2010/main" val="3318359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7" name="Rectángulo 6"/>
          <p:cNvSpPr/>
          <p:nvPr/>
        </p:nvSpPr>
        <p:spPr>
          <a:xfrm>
            <a:off x="539552" y="1251445"/>
            <a:ext cx="7488832" cy="307777"/>
          </a:xfrm>
          <a:prstGeom prst="rect">
            <a:avLst/>
          </a:prstGeom>
        </p:spPr>
        <p:txBody>
          <a:bodyPr wrap="square">
            <a:spAutoFit/>
          </a:bodyPr>
          <a:lstStyle/>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Subtítulo 7">
            <a:extLst>
              <a:ext uri="{FF2B5EF4-FFF2-40B4-BE49-F238E27FC236}">
                <a16:creationId xmlns:a16="http://schemas.microsoft.com/office/drawing/2014/main" id="{5256515F-AC84-4520-BE48-DFBFA68BA92D}"/>
              </a:ext>
            </a:extLst>
          </p:cNvPr>
          <p:cNvSpPr>
            <a:spLocks noGrp="1"/>
          </p:cNvSpPr>
          <p:nvPr>
            <p:ph type="subTitle" idx="1"/>
          </p:nvPr>
        </p:nvSpPr>
        <p:spPr>
          <a:xfrm>
            <a:off x="411560" y="1836986"/>
            <a:ext cx="8320880" cy="4425749"/>
          </a:xfrm>
        </p:spPr>
        <p:txBody>
          <a:bodyPr>
            <a:normAutofit/>
          </a:bodyPr>
          <a:lstStyle/>
          <a:p>
            <a:pPr marL="342900" lvl="0" indent="-342900" algn="just">
              <a:buFont typeface="Arial" panose="020B0604020202020204" pitchFamily="34" charset="0"/>
              <a:buChar char="•"/>
            </a:pPr>
            <a:r>
              <a:rPr lang="es-ES" sz="1400" dirty="0">
                <a:solidFill>
                  <a:prstClr val="black"/>
                </a:solidFill>
                <a:latin typeface="Arial Narrow" panose="020B0606020202030204" pitchFamily="34" charset="0"/>
                <a:cs typeface="Times New Roman" panose="02020603050405020304" pitchFamily="18" charset="0"/>
              </a:rPr>
              <a:t>El señor Yesid </a:t>
            </a:r>
            <a:r>
              <a:rPr lang="es-ES" sz="1400" dirty="0" err="1">
                <a:solidFill>
                  <a:prstClr val="black"/>
                </a:solidFill>
                <a:latin typeface="Arial Narrow" panose="020B0606020202030204" pitchFamily="34" charset="0"/>
                <a:cs typeface="Times New Roman" panose="02020603050405020304" pitchFamily="18" charset="0"/>
              </a:rPr>
              <a:t>Ramirez</a:t>
            </a:r>
            <a:r>
              <a:rPr lang="es-ES" sz="1400" dirty="0">
                <a:solidFill>
                  <a:prstClr val="black"/>
                </a:solidFill>
                <a:latin typeface="Arial Narrow" panose="020B0606020202030204" pitchFamily="34" charset="0"/>
                <a:cs typeface="Times New Roman" panose="02020603050405020304" pitchFamily="18" charset="0"/>
              </a:rPr>
              <a:t> </a:t>
            </a:r>
            <a:r>
              <a:rPr lang="es-ES" sz="1400" dirty="0" err="1">
                <a:solidFill>
                  <a:prstClr val="black"/>
                </a:solidFill>
                <a:latin typeface="Arial Narrow" panose="020B0606020202030204" pitchFamily="34" charset="0"/>
                <a:cs typeface="Times New Roman" panose="02020603050405020304" pitchFamily="18" charset="0"/>
              </a:rPr>
              <a:t>Ramirez</a:t>
            </a:r>
            <a:r>
              <a:rPr lang="es-ES" sz="1400" dirty="0">
                <a:solidFill>
                  <a:prstClr val="black"/>
                </a:solidFill>
                <a:latin typeface="Arial Narrow" panose="020B0606020202030204" pitchFamily="34" charset="0"/>
                <a:cs typeface="Times New Roman" panose="02020603050405020304" pitchFamily="18" charset="0"/>
              </a:rPr>
              <a:t> fue removido por la Sociedad de Activos Especiales S.A.S. mediante la Resolución 1007 del 27 de septiembre de 2016.</a:t>
            </a:r>
          </a:p>
          <a:p>
            <a:pPr lvl="0" algn="just"/>
            <a:endParaRPr lang="es-ES" sz="1400" dirty="0">
              <a:solidFill>
                <a:prstClr val="black"/>
              </a:solidFill>
              <a:latin typeface="Arial Narrow" panose="020B0606020202030204" pitchFamily="34" charset="0"/>
              <a:cs typeface="Times New Roman" panose="02020603050405020304" pitchFamily="18" charset="0"/>
            </a:endParaRPr>
          </a:p>
          <a:p>
            <a:pPr marL="342900" indent="-342900" algn="just">
              <a:buFont typeface="Arial" panose="020B0604020202020204" pitchFamily="34" charset="0"/>
              <a:buChar char="•"/>
            </a:pPr>
            <a:r>
              <a:rPr lang="es-ES" sz="1400" dirty="0">
                <a:solidFill>
                  <a:prstClr val="black"/>
                </a:solidFill>
                <a:latin typeface="Arial Narrow" panose="020B0606020202030204" pitchFamily="34" charset="0"/>
                <a:cs typeface="Times New Roman" panose="02020603050405020304" pitchFamily="18" charset="0"/>
              </a:rPr>
              <a:t>Mediante radicado CS2016-022669 de fecha 13 de octubre de 2016, puso en conocimiento de la Fiscalía General de la Nación los hechos constitutivos de denuncia respecto de las actuaciones adelantadas por el entonces Depositario YESID RAMIREZ </a:t>
            </a:r>
            <a:r>
              <a:rPr lang="es-ES" sz="1400" dirty="0" err="1">
                <a:solidFill>
                  <a:prstClr val="black"/>
                </a:solidFill>
                <a:latin typeface="Arial Narrow" panose="020B0606020202030204" pitchFamily="34" charset="0"/>
                <a:cs typeface="Times New Roman" panose="02020603050405020304" pitchFamily="18" charset="0"/>
              </a:rPr>
              <a:t>RAMIREZ</a:t>
            </a:r>
            <a:r>
              <a:rPr lang="es-ES" sz="1400" dirty="0">
                <a:solidFill>
                  <a:prstClr val="black"/>
                </a:solidFill>
                <a:latin typeface="Arial Narrow" panose="020B0606020202030204" pitchFamily="34" charset="0"/>
                <a:cs typeface="Times New Roman" panose="02020603050405020304" pitchFamily="18" charset="0"/>
              </a:rPr>
              <a:t> frente a la Sociedad C.I. CALIZAS Y MINERALES S.A. Denuncia que actualmente es de conocimiento de la Fiscalía 61 Especializada Anticorrupción.  </a:t>
            </a:r>
            <a:endParaRPr lang="es-CO" sz="1400" dirty="0">
              <a:solidFill>
                <a:prstClr val="black"/>
              </a:solidFill>
              <a:latin typeface="Arial Narrow" panose="020B0606020202030204" pitchFamily="34" charset="0"/>
              <a:cs typeface="Times New Roman" panose="02020603050405020304" pitchFamily="18" charset="0"/>
            </a:endParaRPr>
          </a:p>
          <a:p>
            <a:pPr marL="342900" indent="-342900" algn="just">
              <a:buFont typeface="Arial" panose="020B0604020202020204" pitchFamily="34" charset="0"/>
              <a:buChar char="•"/>
            </a:pPr>
            <a:endParaRPr lang="es-CO" sz="1400" dirty="0">
              <a:solidFill>
                <a:prstClr val="black"/>
              </a:solidFill>
              <a:latin typeface="Arial Narrow" panose="020B0606020202030204" pitchFamily="34" charset="0"/>
              <a:cs typeface="Times New Roman" panose="02020603050405020304" pitchFamily="18" charset="0"/>
            </a:endParaRPr>
          </a:p>
          <a:p>
            <a:pPr marL="342900" indent="-342900" algn="just">
              <a:buFont typeface="Arial" panose="020B0604020202020204" pitchFamily="34" charset="0"/>
              <a:buChar char="•"/>
            </a:pPr>
            <a:r>
              <a:rPr lang="es-ES" sz="1400" dirty="0">
                <a:solidFill>
                  <a:prstClr val="black"/>
                </a:solidFill>
                <a:latin typeface="Arial Narrow" panose="020B0606020202030204" pitchFamily="34" charset="0"/>
                <a:cs typeface="Times New Roman" panose="02020603050405020304" pitchFamily="18" charset="0"/>
              </a:rPr>
              <a:t>Mediante la Resolución 1266 de 2016 se designa a NESTOR GARRIDO como depositario de CI CALIZAS Y MINERALES. </a:t>
            </a:r>
            <a:endParaRPr lang="es-CO" sz="1400" dirty="0">
              <a:solidFill>
                <a:prstClr val="black"/>
              </a:solidFill>
              <a:latin typeface="Arial Narrow" panose="020B0606020202030204" pitchFamily="34" charset="0"/>
              <a:cs typeface="Times New Roman" panose="02020603050405020304" pitchFamily="18" charset="0"/>
            </a:endParaRPr>
          </a:p>
          <a:p>
            <a:pPr marL="342900" indent="-342900" algn="just">
              <a:buFont typeface="Arial" panose="020B0604020202020204" pitchFamily="34" charset="0"/>
              <a:buChar char="•"/>
            </a:pPr>
            <a:endParaRPr lang="es-CO" sz="1400" dirty="0">
              <a:solidFill>
                <a:prstClr val="black"/>
              </a:solidFill>
              <a:latin typeface="Arial Narrow" panose="020B0606020202030204" pitchFamily="34" charset="0"/>
              <a:cs typeface="Times New Roman" panose="02020603050405020304" pitchFamily="18" charset="0"/>
            </a:endParaRPr>
          </a:p>
          <a:p>
            <a:pPr marL="342900" indent="-342900" algn="just">
              <a:buFont typeface="Arial" panose="020B0604020202020204" pitchFamily="34" charset="0"/>
              <a:buChar char="•"/>
            </a:pPr>
            <a:r>
              <a:rPr lang="es-CO" sz="1400" dirty="0">
                <a:solidFill>
                  <a:prstClr val="black"/>
                </a:solidFill>
                <a:latin typeface="Arial Narrow" panose="020B0606020202030204" pitchFamily="34" charset="0"/>
                <a:cs typeface="Times New Roman" panose="02020603050405020304" pitchFamily="18" charset="0"/>
              </a:rPr>
              <a:t>Se realiza proceso de circularización ante la Secretaría de Minas de la Gobernación de Antioquia, la Cámara de Comercio del Magdalena Medio y Nordeste Antioqueño, el Ministerio de Comercio, Industria y Turismo, la Corporación Autónoma Regional del Centro de Antioquia – Corantioquia, la Agencia Nacional de Minería, la Dirección de Impuestos y Aduanas Nacionales -DIAN-, y la Alcaldía Municipal de Maceo solicitando información respecto de C.I. CALIZAS Y MINERALES S.A., así como ZOMAM, e informando su estado actual de cara al Proceso de Extinción del Derecho de Dominio que se adelanta sobre éstas.</a:t>
            </a:r>
          </a:p>
          <a:p>
            <a:endParaRPr lang="es-CO" dirty="0"/>
          </a:p>
        </p:txBody>
      </p:sp>
      <p:sp>
        <p:nvSpPr>
          <p:cNvPr id="10" name="Rectángulo 9">
            <a:extLst>
              <a:ext uri="{FF2B5EF4-FFF2-40B4-BE49-F238E27FC236}">
                <a16:creationId xmlns:a16="http://schemas.microsoft.com/office/drawing/2014/main" id="{DDD98799-E36A-4F11-A624-090632EF3059}"/>
              </a:ext>
            </a:extLst>
          </p:cNvPr>
          <p:cNvSpPr/>
          <p:nvPr/>
        </p:nvSpPr>
        <p:spPr>
          <a:xfrm>
            <a:off x="3045277" y="1213940"/>
            <a:ext cx="2218428" cy="361894"/>
          </a:xfrm>
          <a:prstGeom prst="rect">
            <a:avLst/>
          </a:prstGeom>
        </p:spPr>
        <p:txBody>
          <a:bodyPr wrap="none">
            <a:spAutoFit/>
          </a:bodyPr>
          <a:lstStyle/>
          <a:p>
            <a:pPr lvl="0" algn="just">
              <a:lnSpc>
                <a:spcPct val="105000"/>
              </a:lnSpc>
              <a:spcAft>
                <a:spcPts val="800"/>
              </a:spcAft>
            </a:pPr>
            <a:r>
              <a:rPr lang="es-CO" b="1" dirty="0">
                <a:latin typeface="Arial Narrow" panose="020B0606020202030204" pitchFamily="34" charset="0"/>
                <a:ea typeface="Calibri" panose="020F0502020204030204" pitchFamily="34" charset="0"/>
                <a:cs typeface="Arabic Typesetting" panose="03020402040406030203" pitchFamily="66" charset="-78"/>
              </a:rPr>
              <a:t>4. ACTUACIONES SAE</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Tree>
    <p:extLst>
      <p:ext uri="{BB962C8B-B14F-4D97-AF65-F5344CB8AC3E}">
        <p14:creationId xmlns:p14="http://schemas.microsoft.com/office/powerpoint/2010/main" val="747088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7" name="Rectángulo 6"/>
          <p:cNvSpPr/>
          <p:nvPr/>
        </p:nvSpPr>
        <p:spPr>
          <a:xfrm>
            <a:off x="539552" y="1251445"/>
            <a:ext cx="7488832" cy="584775"/>
          </a:xfrm>
          <a:prstGeom prst="rect">
            <a:avLst/>
          </a:prstGeom>
        </p:spPr>
        <p:txBody>
          <a:bodyPr wrap="square">
            <a:spAutoFit/>
          </a:bodyPr>
          <a:lstStyle/>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buFont typeface="Arial" panose="020B0604020202020204" pitchFamily="34" charset="0"/>
              <a:buChar char="•"/>
            </a:pPr>
            <a:endParaRPr lang="es-ES"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p:txBody>
      </p:sp>
      <p:sp>
        <p:nvSpPr>
          <p:cNvPr id="6" name="Subtítulo 5">
            <a:extLst>
              <a:ext uri="{FF2B5EF4-FFF2-40B4-BE49-F238E27FC236}">
                <a16:creationId xmlns:a16="http://schemas.microsoft.com/office/drawing/2014/main" id="{A2454414-807C-4947-B630-F2CD71ACC4A0}"/>
              </a:ext>
            </a:extLst>
          </p:cNvPr>
          <p:cNvSpPr>
            <a:spLocks noGrp="1"/>
          </p:cNvSpPr>
          <p:nvPr>
            <p:ph type="subTitle" idx="1"/>
          </p:nvPr>
        </p:nvSpPr>
        <p:spPr>
          <a:xfrm>
            <a:off x="452339" y="1836220"/>
            <a:ext cx="8239322" cy="4425749"/>
          </a:xfrm>
        </p:spPr>
        <p:txBody>
          <a:bodyPr>
            <a:normAutofit fontScale="25000" lnSpcReduction="20000"/>
          </a:bodyPr>
          <a:lstStyle/>
          <a:p>
            <a:pPr marL="34290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Realizó visita a los predios identificados con FMI 019-14161 y 019-14162, denominados Finca Monterrey de propiedad de la Sociedad CI CALIZAS Y MINERALES en donde se evidenció que CEMEX está en proceso de construcción de una planta cementera para lo cual ha ocupado un área de aproximadamente 22 hectáreas. </a:t>
            </a:r>
            <a:endParaRPr lang="es-CO"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endParaRPr lang="es-CO"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Solicitó a CEMEX COLOMBIA S.A. que suministrara información de los pagos efectuados por concepto del canon de arrendamiento del contrato suscrito en fecha quince (15) de julio de 2013 al igual que el cronograma del proyecto, plan de inversiones, plan de ejecución del proyecto, estado de avance del proyecto y copia de las actas de las Asambleas Generales de Accionistas realizadas en la Sociedad ZONA FRANCA ESPECIAL CEMENTERA DEL MAGDALENA MEDIO S.A.S. desde el año 2013 a la fecha. Oficio que fue respondido por parte de CEMEX COLOMBIA bajo el radicado número CE2016-027550, remitiendo la información incompleta. </a:t>
            </a:r>
            <a:endParaRPr lang="es-CO"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endParaRPr lang="es-CO"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Mediante oficio radicado con número CS2016-023429 se solicitó a la FISCALÍA VEINTICUATRO (24) ESPECIALIZADA materializar la medida cautelar decretada sobre la Sociedad ZONA FRANCA ESPECIAL CEMENTERA DEL MAGDALENA MEDIO S.A.S. -ZOMAM-; en atención a que la totalidad de accionistas de dicha sociedad fueron puestos a Disposición de la Extinta Dirección Nacional de Estupefacientes dentro del proceso Radicado 11.514 ED, e igualmente ZOMAM hace parte de los “BIENES OBJETO DE LA ACCION” dentro del citado radicado. Igualmente, se solicitó realizar la inscripción en los certificados de existencia y representación legal de las sociedades C.I. CALIZAS Y MINERALES S.A. y ZONA FRANCA ESPECIAL CEMENTERA DEL MAGDALENA MEDIO S.A.S. -ZOMAM- de la medida cautelar decretada en virtud del Artículo segundo de la Resolución de fecha siete (7) de diciembre de 2012 dentro del radicado 11.514 E.D.   </a:t>
            </a:r>
            <a:endParaRPr lang="es-CO" sz="5600" dirty="0">
              <a:solidFill>
                <a:prstClr val="black"/>
              </a:solidFill>
              <a:latin typeface="Arial Narrow" panose="020B0606020202030204" pitchFamily="34" charset="0"/>
              <a:cs typeface="Times New Roman" panose="02020603050405020304" pitchFamily="18" charset="0"/>
            </a:endParaRPr>
          </a:p>
          <a:p>
            <a:endParaRPr lang="es-CO" dirty="0"/>
          </a:p>
        </p:txBody>
      </p:sp>
      <p:sp>
        <p:nvSpPr>
          <p:cNvPr id="10" name="Rectángulo 9">
            <a:extLst>
              <a:ext uri="{FF2B5EF4-FFF2-40B4-BE49-F238E27FC236}">
                <a16:creationId xmlns:a16="http://schemas.microsoft.com/office/drawing/2014/main" id="{3E8E8397-AC19-4E0D-9B84-CDBBE395B5C0}"/>
              </a:ext>
            </a:extLst>
          </p:cNvPr>
          <p:cNvSpPr/>
          <p:nvPr/>
        </p:nvSpPr>
        <p:spPr>
          <a:xfrm>
            <a:off x="3083377" y="1283338"/>
            <a:ext cx="2218428" cy="361894"/>
          </a:xfrm>
          <a:prstGeom prst="rect">
            <a:avLst/>
          </a:prstGeom>
        </p:spPr>
        <p:txBody>
          <a:bodyPr wrap="none">
            <a:spAutoFit/>
          </a:bodyPr>
          <a:lstStyle/>
          <a:p>
            <a:pPr lvl="0" algn="just">
              <a:lnSpc>
                <a:spcPct val="105000"/>
              </a:lnSpc>
              <a:spcAft>
                <a:spcPts val="800"/>
              </a:spcAft>
            </a:pPr>
            <a:r>
              <a:rPr lang="es-CO" b="1" dirty="0">
                <a:latin typeface="Arial Narrow" panose="020B0606020202030204" pitchFamily="34" charset="0"/>
                <a:ea typeface="Calibri" panose="020F0502020204030204" pitchFamily="34" charset="0"/>
                <a:cs typeface="Arabic Typesetting" panose="03020402040406030203" pitchFamily="66" charset="-78"/>
              </a:rPr>
              <a:t>4. ACTUACIONES SAE</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Tree>
    <p:extLst>
      <p:ext uri="{BB962C8B-B14F-4D97-AF65-F5344CB8AC3E}">
        <p14:creationId xmlns:p14="http://schemas.microsoft.com/office/powerpoint/2010/main" val="1829170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7" name="Rectángulo 6"/>
          <p:cNvSpPr/>
          <p:nvPr/>
        </p:nvSpPr>
        <p:spPr>
          <a:xfrm>
            <a:off x="539552" y="1251445"/>
            <a:ext cx="7488832" cy="307777"/>
          </a:xfrm>
          <a:prstGeom prst="rect">
            <a:avLst/>
          </a:prstGeom>
        </p:spPr>
        <p:txBody>
          <a:bodyPr wrap="square">
            <a:spAutoFit/>
          </a:bodyPr>
          <a:lstStyle/>
          <a:p>
            <a:pPr lvl="0" algn="just"/>
            <a:r>
              <a:rPr lang="es-ES" sz="1400" b="1"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endParaRPr lang="es-CO"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Subtítulo 5">
            <a:extLst>
              <a:ext uri="{FF2B5EF4-FFF2-40B4-BE49-F238E27FC236}">
                <a16:creationId xmlns:a16="http://schemas.microsoft.com/office/drawing/2014/main" id="{D2F0FB46-29FB-40FA-BFC2-F21AF5AC53D2}"/>
              </a:ext>
            </a:extLst>
          </p:cNvPr>
          <p:cNvSpPr>
            <a:spLocks noGrp="1"/>
          </p:cNvSpPr>
          <p:nvPr>
            <p:ph type="subTitle" idx="1"/>
          </p:nvPr>
        </p:nvSpPr>
        <p:spPr>
          <a:xfrm>
            <a:off x="349053" y="1907037"/>
            <a:ext cx="8239322" cy="4425749"/>
          </a:xfrm>
        </p:spPr>
        <p:txBody>
          <a:bodyPr>
            <a:normAutofit fontScale="25000" lnSpcReduction="20000"/>
          </a:bodyPr>
          <a:lstStyle/>
          <a:p>
            <a:pPr marL="342900" lvl="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Desde febrero de 2017, se han adelantado mesas de trabajo conjuntas entre CEMEX y C.I. CALIZAS Y MINERALES S.A. Y SAE; en las cuales se han abordado los temas </a:t>
            </a:r>
            <a:r>
              <a:rPr lang="es-CO" sz="5600" dirty="0">
                <a:solidFill>
                  <a:prstClr val="black"/>
                </a:solidFill>
                <a:latin typeface="Arial Narrow" panose="020B0606020202030204" pitchFamily="34" charset="0"/>
                <a:cs typeface="Times New Roman" panose="02020603050405020304" pitchFamily="18" charset="0"/>
              </a:rPr>
              <a:t>i) Contratos, ii) Concesión Minero Ambiental, iii) Zona Franca y iv) Penal.  </a:t>
            </a:r>
          </a:p>
          <a:p>
            <a:pPr algn="just">
              <a:lnSpc>
                <a:spcPct val="120000"/>
              </a:lnSpc>
            </a:pPr>
            <a:endParaRPr lang="es-CO"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Se realizó el nombramiento del Doctor Néstor Mauricio Garrido Polanco como Representante Legal de la Sociedad ZONA FRANCA ESPECIAL CEMENTERA DEL MAGDALENA MEDIO S.A.S. -ZOMAM-; basándose en la titularidad que ostenta C.I. CALIZAS Y MINERALES S.A. de la citada Sociedad; y la calidad de Depositario Provisional – Representante Legal que tiene el Doctor Garrido frente a ésta. </a:t>
            </a:r>
          </a:p>
          <a:p>
            <a:pPr marL="342900" indent="-342900" algn="just">
              <a:lnSpc>
                <a:spcPct val="120000"/>
              </a:lnSpc>
              <a:buFont typeface="Arial" panose="020B0604020202020204" pitchFamily="34" charset="0"/>
              <a:buChar char="•"/>
            </a:pPr>
            <a:endParaRPr lang="es-ES"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En fecha 18 de junio de 2018, SAE y C.I. CALIZAS Y MINERALES S.A., radicaron ante la Procuraduría General de la Nación, solicitud de conciliación extrajudicial en derecho convocando a CEMEX S.A. y CENTRAL DE MEZCLAS S.A. a dirimir las controversias originadas en relación con la tenencia de los inmuebles propiedad de CALIZAS, así como aquellas derivadas del Contrato de Concesión Minera y beneficios económicos derivados de la Zona Franca.    </a:t>
            </a:r>
          </a:p>
          <a:p>
            <a:pPr marL="342900" indent="-342900" algn="just">
              <a:lnSpc>
                <a:spcPct val="120000"/>
              </a:lnSpc>
              <a:buFont typeface="Arial" panose="020B0604020202020204" pitchFamily="34" charset="0"/>
              <a:buChar char="•"/>
            </a:pPr>
            <a:endParaRPr lang="es-ES" sz="56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r>
              <a:rPr lang="es-ES" sz="5600" dirty="0">
                <a:solidFill>
                  <a:prstClr val="black"/>
                </a:solidFill>
                <a:latin typeface="Arial Narrow" panose="020B0606020202030204" pitchFamily="34" charset="0"/>
                <a:cs typeface="Times New Roman" panose="02020603050405020304" pitchFamily="18" charset="0"/>
              </a:rPr>
              <a:t>En fecha 15 de julio de 2018 venció el término del Contrato de Arrendamiento suscrito por el Señor YESID RAMIREZ </a:t>
            </a:r>
            <a:r>
              <a:rPr lang="es-ES" sz="5600" dirty="0" err="1">
                <a:solidFill>
                  <a:prstClr val="black"/>
                </a:solidFill>
                <a:latin typeface="Arial Narrow" panose="020B0606020202030204" pitchFamily="34" charset="0"/>
                <a:cs typeface="Times New Roman" panose="02020603050405020304" pitchFamily="18" charset="0"/>
              </a:rPr>
              <a:t>RAMIREZ</a:t>
            </a:r>
            <a:r>
              <a:rPr lang="es-ES" sz="5600" dirty="0">
                <a:solidFill>
                  <a:prstClr val="black"/>
                </a:solidFill>
                <a:latin typeface="Arial Narrow" panose="020B0606020202030204" pitchFamily="34" charset="0"/>
                <a:cs typeface="Times New Roman" panose="02020603050405020304" pitchFamily="18" charset="0"/>
              </a:rPr>
              <a:t>. </a:t>
            </a:r>
          </a:p>
          <a:p>
            <a:pPr marL="342900" indent="-342900" algn="just">
              <a:lnSpc>
                <a:spcPct val="120000"/>
              </a:lnSpc>
              <a:buFont typeface="Arial" panose="020B0604020202020204" pitchFamily="34" charset="0"/>
              <a:buChar char="•"/>
            </a:pPr>
            <a:endParaRPr lang="es-ES" sz="3500" dirty="0">
              <a:solidFill>
                <a:prstClr val="black"/>
              </a:solidFill>
              <a:latin typeface="Arial Narrow" panose="020B0606020202030204" pitchFamily="34" charset="0"/>
              <a:cs typeface="Times New Roman" panose="02020603050405020304" pitchFamily="18" charset="0"/>
            </a:endParaRPr>
          </a:p>
          <a:p>
            <a:pPr marL="342900" indent="-342900" algn="just">
              <a:lnSpc>
                <a:spcPct val="120000"/>
              </a:lnSpc>
              <a:buFont typeface="Arial" panose="020B0604020202020204" pitchFamily="34" charset="0"/>
              <a:buChar char="•"/>
            </a:pPr>
            <a:endParaRPr lang="es-CO" sz="3500" dirty="0">
              <a:solidFill>
                <a:prstClr val="black"/>
              </a:solidFill>
              <a:latin typeface="Arial Narrow" panose="020B0606020202030204" pitchFamily="34" charset="0"/>
              <a:cs typeface="Times New Roman" panose="02020603050405020304" pitchFamily="18" charset="0"/>
            </a:endParaRPr>
          </a:p>
          <a:p>
            <a:endParaRPr lang="es-CO" dirty="0"/>
          </a:p>
        </p:txBody>
      </p:sp>
      <p:sp>
        <p:nvSpPr>
          <p:cNvPr id="9" name="Rectángulo 8">
            <a:extLst>
              <a:ext uri="{FF2B5EF4-FFF2-40B4-BE49-F238E27FC236}">
                <a16:creationId xmlns:a16="http://schemas.microsoft.com/office/drawing/2014/main" id="{0D6517BE-B139-499A-9079-617C0EE6691E}"/>
              </a:ext>
            </a:extLst>
          </p:cNvPr>
          <p:cNvSpPr/>
          <p:nvPr/>
        </p:nvSpPr>
        <p:spPr>
          <a:xfrm>
            <a:off x="3194947" y="1202379"/>
            <a:ext cx="2218428" cy="361894"/>
          </a:xfrm>
          <a:prstGeom prst="rect">
            <a:avLst/>
          </a:prstGeom>
        </p:spPr>
        <p:txBody>
          <a:bodyPr wrap="none">
            <a:spAutoFit/>
          </a:bodyPr>
          <a:lstStyle/>
          <a:p>
            <a:pPr lvl="0" algn="just">
              <a:lnSpc>
                <a:spcPct val="105000"/>
              </a:lnSpc>
              <a:spcAft>
                <a:spcPts val="800"/>
              </a:spcAft>
            </a:pPr>
            <a:r>
              <a:rPr lang="es-CO" b="1" dirty="0">
                <a:latin typeface="Arial Narrow" panose="020B0606020202030204" pitchFamily="34" charset="0"/>
                <a:ea typeface="Calibri" panose="020F0502020204030204" pitchFamily="34" charset="0"/>
                <a:cs typeface="Arabic Typesetting" panose="03020402040406030203" pitchFamily="66" charset="-78"/>
              </a:rPr>
              <a:t>4. ACTUACIONES SAE</a:t>
            </a:r>
            <a:endParaRPr lang="es-CO" dirty="0">
              <a:latin typeface="Arial Narrow" panose="020B0606020202030204" pitchFamily="34" charset="0"/>
              <a:ea typeface="Calibri" panose="020F0502020204030204" pitchFamily="34" charset="0"/>
              <a:cs typeface="Arabic Typesetting" panose="03020402040406030203" pitchFamily="66" charset="-78"/>
            </a:endParaRPr>
          </a:p>
        </p:txBody>
      </p:sp>
    </p:spTree>
    <p:extLst>
      <p:ext uri="{BB962C8B-B14F-4D97-AF65-F5344CB8AC3E}">
        <p14:creationId xmlns:p14="http://schemas.microsoft.com/office/powerpoint/2010/main" val="32232292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380330" y="1253279"/>
            <a:ext cx="8383339" cy="4739759"/>
          </a:xfrm>
          <a:prstGeom prst="rect">
            <a:avLst/>
          </a:prstGeom>
        </p:spPr>
        <p:txBody>
          <a:bodyPr wrap="square">
            <a:spAutoFit/>
          </a:bodyPr>
          <a:lstStyle/>
          <a:p>
            <a:pPr lvl="0" algn="just"/>
            <a:r>
              <a:rPr lang="es-CO" b="1" dirty="0">
                <a:latin typeface="Arial Narrow" panose="020B0606020202030204" pitchFamily="34" charset="0"/>
              </a:rPr>
              <a:t>5.   MESAS DE TRABAJO CEMEX  </a:t>
            </a:r>
          </a:p>
          <a:p>
            <a:pPr lvl="0" algn="just"/>
            <a:endParaRPr lang="es-CO" dirty="0">
              <a:latin typeface="Arial Narrow" panose="020B0606020202030204" pitchFamily="34" charset="0"/>
            </a:endParaRPr>
          </a:p>
          <a:p>
            <a:pPr algn="just"/>
            <a:r>
              <a:rPr lang="es-ES" sz="1400" dirty="0">
                <a:latin typeface="Arial Narrow" panose="020B0606020202030204" pitchFamily="34" charset="0"/>
              </a:rPr>
              <a:t>Las mesas de trabajo corresponden a los siguientes cuatro temas: i) Contratos, ii) Concesión Minero Ambiental, iii) Zona Franca y iv) Penal.  </a:t>
            </a: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Para el desarrollo de la agenda de trabajo se definió la siguiente hoja de ruta: </a:t>
            </a:r>
          </a:p>
          <a:p>
            <a:pPr algn="just"/>
            <a:r>
              <a:rPr lang="es-ES" sz="1400" dirty="0">
                <a:latin typeface="Arial Narrow" panose="020B0606020202030204" pitchFamily="34" charset="0"/>
              </a:rPr>
              <a:t> </a:t>
            </a:r>
          </a:p>
          <a:p>
            <a:pPr lvl="0" algn="just"/>
            <a:r>
              <a:rPr lang="es-CO" sz="1400" dirty="0">
                <a:latin typeface="Arial Narrow" panose="020B0606020202030204" pitchFamily="34" charset="0"/>
              </a:rPr>
              <a:t>Cuál es la realidad económica del Proyecto   </a:t>
            </a:r>
            <a:endParaRPr lang="es-ES" sz="1400" dirty="0">
              <a:latin typeface="Arial Narrow" panose="020B0606020202030204" pitchFamily="34" charset="0"/>
            </a:endParaRPr>
          </a:p>
          <a:p>
            <a:pPr lvl="0" algn="just"/>
            <a:r>
              <a:rPr lang="es-CO" sz="1400" dirty="0">
                <a:latin typeface="Arial Narrow" panose="020B0606020202030204" pitchFamily="34" charset="0"/>
              </a:rPr>
              <a:t>Cuál es el modelo de negocio que debe aplicarse a esa realidad económica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las contraprestaciones adecuadas para ese modelo de negocio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los instrumentos jurídicos que deben cobijar el modelo y las contraprestaciones </a:t>
            </a:r>
            <a:endParaRPr lang="es-ES" sz="1400" dirty="0">
              <a:latin typeface="Arial Narrow" panose="020B0606020202030204" pitchFamily="34" charset="0"/>
            </a:endParaRPr>
          </a:p>
          <a:p>
            <a:pPr lvl="0" algn="just"/>
            <a:r>
              <a:rPr lang="es-CO" sz="1400" dirty="0">
                <a:latin typeface="Arial Narrow" panose="020B0606020202030204" pitchFamily="34" charset="0"/>
              </a:rPr>
              <a:t>Cuáles son los efectos en el tiempo de estos instrumentos jurídicos  </a:t>
            </a:r>
            <a:endParaRPr lang="es-ES" sz="1400" dirty="0">
              <a:latin typeface="Arial Narrow" panose="020B0606020202030204" pitchFamily="34" charset="0"/>
            </a:endParaRPr>
          </a:p>
          <a:p>
            <a:pPr lvl="0" algn="just"/>
            <a:r>
              <a:rPr lang="es-CO" sz="1400" dirty="0">
                <a:latin typeface="Arial Narrow" panose="020B0606020202030204" pitchFamily="34" charset="0"/>
              </a:rPr>
              <a:t>Como deben implementarse a la luz de los procesos penales y de extinción de domino existentes </a:t>
            </a:r>
            <a:endParaRPr lang="es-ES" sz="1400" dirty="0">
              <a:latin typeface="Arial Narrow" panose="020B0606020202030204" pitchFamily="34" charset="0"/>
            </a:endParaRP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SAE ha sido enfática en los aspectos que NO pueden ser objeto de negociación ni discusión en dichas mesas de trabajo: la buena o mala fe de CEMEX, las responsabilidades penales que han sido puestas en conocimiento de las autoridades, o la convalidación de los contratos suscritos por el señor YESID RAMIREZ.    </a:t>
            </a:r>
          </a:p>
          <a:p>
            <a:pPr algn="just"/>
            <a:r>
              <a:rPr lang="es-ES" sz="1400" dirty="0">
                <a:latin typeface="Arial Narrow" panose="020B0606020202030204" pitchFamily="34" charset="0"/>
              </a:rPr>
              <a:t> </a:t>
            </a:r>
          </a:p>
          <a:p>
            <a:pPr algn="just"/>
            <a:r>
              <a:rPr lang="es-ES" sz="1400" dirty="0">
                <a:latin typeface="Arial Narrow" panose="020B0606020202030204" pitchFamily="34" charset="0"/>
              </a:rPr>
              <a:t>Se generó el compromiso para CEMEX de entrega de la totalidad de la información de CI CALIZAS Y MINERALES y de ZOMAM al depositario designado por SAE.  </a:t>
            </a: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spTree>
    <p:extLst>
      <p:ext uri="{BB962C8B-B14F-4D97-AF65-F5344CB8AC3E}">
        <p14:creationId xmlns:p14="http://schemas.microsoft.com/office/powerpoint/2010/main" val="18224342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5"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3"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4" name="Rectángulo 3"/>
          <p:cNvSpPr/>
          <p:nvPr/>
        </p:nvSpPr>
        <p:spPr>
          <a:xfrm>
            <a:off x="380330" y="1253279"/>
            <a:ext cx="8383339" cy="1938992"/>
          </a:xfrm>
          <a:prstGeom prst="rect">
            <a:avLst/>
          </a:prstGeom>
        </p:spPr>
        <p:txBody>
          <a:bodyPr wrap="square">
            <a:spAutoFit/>
          </a:bodyPr>
          <a:lstStyle/>
          <a:p>
            <a:pPr lvl="0" algn="just"/>
            <a:r>
              <a:rPr lang="es-CO" b="1" dirty="0">
                <a:latin typeface="Arial Narrow" panose="020B0606020202030204" pitchFamily="34" charset="0"/>
              </a:rPr>
              <a:t>6.  CONDICIONES ECONOMICAS   </a:t>
            </a:r>
          </a:p>
          <a:p>
            <a:pPr lvl="0" algn="just"/>
            <a:endParaRPr lang="es-CO"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endParaRPr lang="es-ES" sz="1400" b="1" dirty="0">
              <a:latin typeface="Arial Narrow" panose="020B0606020202030204" pitchFamily="34" charset="0"/>
            </a:endParaRPr>
          </a:p>
          <a:p>
            <a:pPr algn="just"/>
            <a:r>
              <a:rPr lang="es-ES" sz="1400" b="1" dirty="0">
                <a:latin typeface="Arial Narrow" panose="020B0606020202030204" pitchFamily="34" charset="0"/>
              </a:rPr>
              <a:t> </a:t>
            </a:r>
            <a:endParaRPr lang="es-CO" sz="1400" b="1" dirty="0">
              <a:latin typeface="Arial Narrow" panose="020B0606020202030204" pitchFamily="34" charset="0"/>
            </a:endParaRPr>
          </a:p>
        </p:txBody>
      </p:sp>
      <p:graphicFrame>
        <p:nvGraphicFramePr>
          <p:cNvPr id="5" name="Tabla 4"/>
          <p:cNvGraphicFramePr>
            <a:graphicFrameLocks noGrp="1"/>
          </p:cNvGraphicFramePr>
          <p:nvPr>
            <p:extLst/>
          </p:nvPr>
        </p:nvGraphicFramePr>
        <p:xfrm>
          <a:off x="611560" y="1772816"/>
          <a:ext cx="8064896" cy="2467201"/>
        </p:xfrm>
        <a:graphic>
          <a:graphicData uri="http://schemas.openxmlformats.org/drawingml/2006/table">
            <a:tbl>
              <a:tblPr firstRow="1" bandRow="1">
                <a:tableStyleId>{5C22544A-7EE6-4342-B048-85BDC9FD1C3A}</a:tableStyleId>
              </a:tblPr>
              <a:tblGrid>
                <a:gridCol w="4032448">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729841">
                <a:tc>
                  <a:txBody>
                    <a:bodyPr/>
                    <a:lstStyle/>
                    <a:p>
                      <a:r>
                        <a:rPr lang="es-ES" dirty="0"/>
                        <a:t>ETAPA</a:t>
                      </a:r>
                      <a:r>
                        <a:rPr lang="es-ES" baseline="0" dirty="0"/>
                        <a:t> PRE-OPERATIVA </a:t>
                      </a:r>
                      <a:endParaRPr lang="es-ES" dirty="0"/>
                    </a:p>
                  </a:txBody>
                  <a:tcPr/>
                </a:tc>
                <a:tc>
                  <a:txBody>
                    <a:bodyPr/>
                    <a:lstStyle/>
                    <a:p>
                      <a:r>
                        <a:rPr lang="es-ES" dirty="0"/>
                        <a:t>ETAPA OPERATIVA</a:t>
                      </a:r>
                      <a:r>
                        <a:rPr lang="es-ES" baseline="0" dirty="0"/>
                        <a:t> </a:t>
                      </a:r>
                      <a:endParaRPr lang="es-ES" dirty="0"/>
                    </a:p>
                  </a:txBody>
                  <a:tcPr/>
                </a:tc>
                <a:extLst>
                  <a:ext uri="{0D108BD9-81ED-4DB2-BD59-A6C34878D82A}">
                    <a16:rowId xmlns:a16="http://schemas.microsoft.com/office/drawing/2014/main" val="10000"/>
                  </a:ext>
                </a:extLst>
              </a:tr>
              <a:tr h="729841">
                <a:tc>
                  <a:txBody>
                    <a:bodyPr/>
                    <a:lstStyle/>
                    <a:p>
                      <a:r>
                        <a:rPr lang="es-ES" b="1" dirty="0"/>
                        <a:t>1.</a:t>
                      </a:r>
                      <a:r>
                        <a:rPr lang="es-ES" dirty="0"/>
                        <a:t> Tenencia</a:t>
                      </a:r>
                      <a:r>
                        <a:rPr lang="es-ES" baseline="0" dirty="0"/>
                        <a:t> de la Tierra </a:t>
                      </a:r>
                    </a:p>
                    <a:p>
                      <a:r>
                        <a:rPr lang="es-ES" b="1" baseline="0" dirty="0"/>
                        <a:t>2.</a:t>
                      </a:r>
                      <a:r>
                        <a:rPr lang="es-ES" baseline="0" dirty="0"/>
                        <a:t> Exploración minera con fines de explotación económica </a:t>
                      </a:r>
                    </a:p>
                    <a:p>
                      <a:r>
                        <a:rPr lang="es-ES" b="1" baseline="0" dirty="0"/>
                        <a:t>3.</a:t>
                      </a:r>
                      <a:r>
                        <a:rPr lang="es-ES" baseline="0" dirty="0"/>
                        <a:t> Construcción de una planta cementera en una Zona Franca </a:t>
                      </a:r>
                    </a:p>
                    <a:p>
                      <a:r>
                        <a:rPr lang="es-ES" b="1" baseline="0" dirty="0"/>
                        <a:t>4.</a:t>
                      </a:r>
                      <a:r>
                        <a:rPr lang="es-ES" baseline="0" dirty="0"/>
                        <a:t> Explotación para consumo interno </a:t>
                      </a:r>
                      <a:endParaRPr lang="es-ES" dirty="0"/>
                    </a:p>
                  </a:txBody>
                  <a:tcPr/>
                </a:tc>
                <a:tc>
                  <a:txBody>
                    <a:bodyPr/>
                    <a:lstStyle/>
                    <a:p>
                      <a:r>
                        <a:rPr lang="es-ES" b="1" dirty="0"/>
                        <a:t>1.</a:t>
                      </a:r>
                      <a:r>
                        <a:rPr lang="es-ES" dirty="0"/>
                        <a:t> Tenencia de la tierra</a:t>
                      </a:r>
                    </a:p>
                    <a:p>
                      <a:r>
                        <a:rPr lang="es-ES" b="1" dirty="0"/>
                        <a:t>2.</a:t>
                      </a:r>
                      <a:r>
                        <a:rPr lang="es-ES" dirty="0"/>
                        <a:t> Explotación</a:t>
                      </a:r>
                      <a:r>
                        <a:rPr lang="es-ES" baseline="0" dirty="0"/>
                        <a:t> minera </a:t>
                      </a:r>
                    </a:p>
                    <a:p>
                      <a:r>
                        <a:rPr lang="es-ES" b="1" baseline="0" dirty="0"/>
                        <a:t>3.</a:t>
                      </a:r>
                      <a:r>
                        <a:rPr lang="es-ES" baseline="0" dirty="0"/>
                        <a:t> Negocio cementero en una Zona franca </a:t>
                      </a:r>
                      <a:r>
                        <a:rPr lang="es-ES" dirty="0"/>
                        <a:t>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634201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1C1F371-95B4-4852-882C-5D8A7D460968}"/>
              </a:ext>
            </a:extLst>
          </p:cNvPr>
          <p:cNvGraphicFramePr>
            <a:graphicFrameLocks noGrp="1"/>
          </p:cNvGraphicFramePr>
          <p:nvPr>
            <p:extLst>
              <p:ext uri="{D42A27DB-BD31-4B8C-83A1-F6EECF244321}">
                <p14:modId xmlns:p14="http://schemas.microsoft.com/office/powerpoint/2010/main" val="3866046654"/>
              </p:ext>
            </p:extLst>
          </p:nvPr>
        </p:nvGraphicFramePr>
        <p:xfrm>
          <a:off x="499618" y="1848344"/>
          <a:ext cx="8144759" cy="3856609"/>
        </p:xfrm>
        <a:graphic>
          <a:graphicData uri="http://schemas.openxmlformats.org/drawingml/2006/table">
            <a:tbl>
              <a:tblPr firstRow="1" firstCol="1" bandRow="1">
                <a:tableStyleId>{5C22544A-7EE6-4342-B048-85BDC9FD1C3A}</a:tableStyleId>
              </a:tblPr>
              <a:tblGrid>
                <a:gridCol w="1118187">
                  <a:extLst>
                    <a:ext uri="{9D8B030D-6E8A-4147-A177-3AD203B41FA5}">
                      <a16:colId xmlns:a16="http://schemas.microsoft.com/office/drawing/2014/main" val="2082035829"/>
                    </a:ext>
                  </a:extLst>
                </a:gridCol>
                <a:gridCol w="2048747">
                  <a:extLst>
                    <a:ext uri="{9D8B030D-6E8A-4147-A177-3AD203B41FA5}">
                      <a16:colId xmlns:a16="http://schemas.microsoft.com/office/drawing/2014/main" val="538895202"/>
                    </a:ext>
                  </a:extLst>
                </a:gridCol>
                <a:gridCol w="1659275">
                  <a:extLst>
                    <a:ext uri="{9D8B030D-6E8A-4147-A177-3AD203B41FA5}">
                      <a16:colId xmlns:a16="http://schemas.microsoft.com/office/drawing/2014/main" val="636131191"/>
                    </a:ext>
                  </a:extLst>
                </a:gridCol>
                <a:gridCol w="1659275">
                  <a:extLst>
                    <a:ext uri="{9D8B030D-6E8A-4147-A177-3AD203B41FA5}">
                      <a16:colId xmlns:a16="http://schemas.microsoft.com/office/drawing/2014/main" val="2082446748"/>
                    </a:ext>
                  </a:extLst>
                </a:gridCol>
                <a:gridCol w="1659275">
                  <a:extLst>
                    <a:ext uri="{9D8B030D-6E8A-4147-A177-3AD203B41FA5}">
                      <a16:colId xmlns:a16="http://schemas.microsoft.com/office/drawing/2014/main" val="3324135866"/>
                    </a:ext>
                  </a:extLst>
                </a:gridCol>
              </a:tblGrid>
              <a:tr h="317945">
                <a:tc>
                  <a:txBody>
                    <a:bodyPr/>
                    <a:lstStyle/>
                    <a:p>
                      <a:pPr algn="ctr">
                        <a:lnSpc>
                          <a:spcPct val="100000"/>
                        </a:lnSpc>
                        <a:spcAft>
                          <a:spcPts val="0"/>
                        </a:spcAft>
                      </a:pPr>
                      <a:r>
                        <a:rPr lang="es-CO" sz="1000" dirty="0">
                          <a:solidFill>
                            <a:schemeClr val="bg1"/>
                          </a:solidFill>
                          <a:effectLst/>
                          <a:latin typeface="+mn-lt"/>
                        </a:rPr>
                        <a:t>ACTIVOS </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nSpc>
                          <a:spcPct val="107000"/>
                        </a:lnSpc>
                        <a:spcAft>
                          <a:spcPts val="0"/>
                        </a:spcAft>
                      </a:pPr>
                      <a:r>
                        <a:rPr lang="es-CO" sz="1000" dirty="0">
                          <a:solidFill>
                            <a:schemeClr val="bg1"/>
                          </a:solidFill>
                          <a:effectLst/>
                          <a:latin typeface="+mn-lt"/>
                        </a:rPr>
                        <a:t>ESQUEMA DEPOSITARIO D.N.E. (contratos suscritos sin autorización de la Entidad)</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rPr>
                        <a:t>ESQUEMA ESTRUCTURADO POR SAE</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rPr>
                        <a:t>ESQUEMA PROPUESTO POR CEMEX </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ea typeface="Calibri" panose="020F0502020204030204" pitchFamily="34" charset="0"/>
                          <a:cs typeface="Times New Roman" panose="02020603050405020304" pitchFamily="18" charset="0"/>
                        </a:rPr>
                        <a:t>ESTADO ACTUAL DE LA NEGOCIACIÓN.</a:t>
                      </a: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797252093"/>
                  </a:ext>
                </a:extLst>
              </a:tr>
              <a:tr h="635889">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FINCA MONTERREY</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12 millones de pesos. (contrato de arrendamiento suscrito sin autorización de la Entidad)</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Canon anual de 49 millones de pesos. </a:t>
                      </a: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49 millones de pesos.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49 millones de pesos.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341482"/>
                  </a:ext>
                </a:extLst>
              </a:tr>
              <a:tr h="635889">
                <a:tc rowSpan="3">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TITULO MINERO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ZONA FRANCA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6 % EBITDA del negocio cementero.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1.9 % de los </a:t>
                      </a:r>
                      <a:r>
                        <a:rPr lang="es-CO" sz="1000" b="1" dirty="0">
                          <a:solidFill>
                            <a:schemeClr val="tx1"/>
                          </a:solidFill>
                          <a:effectLst/>
                          <a:latin typeface="Arial Narrow" panose="020B0606020202030204" pitchFamily="34" charset="0"/>
                        </a:rPr>
                        <a:t>INGRESOS</a:t>
                      </a:r>
                      <a:r>
                        <a:rPr lang="es-CO" sz="1000" dirty="0">
                          <a:solidFill>
                            <a:schemeClr val="tx1"/>
                          </a:solidFill>
                          <a:effectLst/>
                          <a:latin typeface="Arial Narrow" panose="020B0606020202030204" pitchFamily="34" charset="0"/>
                        </a:rPr>
                        <a:t> del negocio cementero.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1.5% de los ingresos del negocio cementero. </a:t>
                      </a:r>
                    </a:p>
                    <a:p>
                      <a:pPr>
                        <a:lnSpc>
                          <a:spcPct val="107000"/>
                        </a:lnSpc>
                        <a:spcAft>
                          <a:spcPts val="0"/>
                        </a:spcAft>
                      </a:pPr>
                      <a:r>
                        <a:rPr lang="es-CO" sz="1000" dirty="0">
                          <a:solidFill>
                            <a:schemeClr val="tx1"/>
                          </a:solidFill>
                          <a:effectLst/>
                          <a:latin typeface="Arial Narrow" panose="020B0606020202030204" pitchFamily="34" charset="0"/>
                        </a:rPr>
                        <a:t> Tope: 11 mil millones año.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1.7% de las ventas netas del negocio cementero (sin tope)</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007475"/>
                  </a:ext>
                </a:extLst>
              </a:tr>
              <a:tr h="323972">
                <a:tc vMerge="1">
                  <a:txBody>
                    <a:bodyPr/>
                    <a:lstStyle/>
                    <a:p>
                      <a:endParaRPr lang="es-CO"/>
                    </a:p>
                  </a:txBody>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No contemplado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Pago mínimo anual de 1000 millones de pesos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Pago mínimo anual de 1000 millones de pesos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Pago mínimo anual de 1000 millones de pesos mientras entra en operación la planta. </a:t>
                      </a:r>
                    </a:p>
                    <a:p>
                      <a:pPr algn="just">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0914558"/>
                  </a:ext>
                </a:extLst>
              </a:tr>
              <a:tr h="1112806">
                <a:tc vMerge="1">
                  <a:txBody>
                    <a:bodyPr/>
                    <a:lstStyle/>
                    <a:p>
                      <a:endParaRPr lang="es-CO"/>
                    </a:p>
                  </a:txBody>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No contemplado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 </a:t>
                      </a:r>
                    </a:p>
                    <a:p>
                      <a:pPr algn="just">
                        <a:lnSpc>
                          <a:spcPct val="107000"/>
                        </a:lnSpc>
                        <a:spcAft>
                          <a:spcPts val="0"/>
                        </a:spcAft>
                      </a:pPr>
                      <a:r>
                        <a:rPr lang="es-CO" sz="1000" dirty="0">
                          <a:solidFill>
                            <a:schemeClr val="tx1"/>
                          </a:solidFill>
                          <a:effectLst/>
                          <a:latin typeface="Arial Narrow" panose="020B0606020202030204" pitchFamily="34" charset="0"/>
                        </a:rPr>
                        <a:t>Pagos retroactivos sobre la explotación efectuada a la mina durante la etapa preoperativa.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*Pago por tonelada extraída </a:t>
                      </a:r>
                    </a:p>
                    <a:p>
                      <a:pPr>
                        <a:lnSpc>
                          <a:spcPct val="107000"/>
                        </a:lnSpc>
                        <a:spcAft>
                          <a:spcPts val="0"/>
                        </a:spcAft>
                      </a:pPr>
                      <a:r>
                        <a:rPr lang="es-CO" sz="1000" dirty="0">
                          <a:solidFill>
                            <a:schemeClr val="tx1"/>
                          </a:solidFill>
                          <a:effectLst/>
                          <a:latin typeface="Arial Narrow" panose="020B0606020202030204" pitchFamily="34" charset="0"/>
                        </a:rPr>
                        <a:t>(50% Factor UPME)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r>
                        <a:rPr lang="es-CO" sz="1000" dirty="0">
                          <a:solidFill>
                            <a:schemeClr val="tx1"/>
                          </a:solidFill>
                          <a:effectLst/>
                          <a:latin typeface="Arial Narrow" panose="020B0606020202030204" pitchFamily="34" charset="0"/>
                        </a:rPr>
                        <a:t> </a:t>
                      </a:r>
                    </a:p>
                    <a:p>
                      <a:pPr algn="just">
                        <a:lnSpc>
                          <a:spcPct val="107000"/>
                        </a:lnSpc>
                        <a:spcAft>
                          <a:spcPts val="0"/>
                        </a:spcAft>
                      </a:pPr>
                      <a:r>
                        <a:rPr lang="es-CO" sz="1000" dirty="0">
                          <a:solidFill>
                            <a:schemeClr val="tx1"/>
                          </a:solidFill>
                          <a:effectLst/>
                          <a:latin typeface="Arial Narrow" panose="020B0606020202030204" pitchFamily="34" charset="0"/>
                        </a:rPr>
                        <a:t>Pagos retroactivos sobre la explotación efectuada a la mina durante la etapa preoperativa.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*Pago por tonelada extraída </a:t>
                      </a:r>
                    </a:p>
                    <a:p>
                      <a:pPr>
                        <a:lnSpc>
                          <a:spcPct val="107000"/>
                        </a:lnSpc>
                        <a:spcAft>
                          <a:spcPts val="0"/>
                        </a:spcAft>
                      </a:pPr>
                      <a:r>
                        <a:rPr lang="es-CO" sz="1000" dirty="0">
                          <a:solidFill>
                            <a:schemeClr val="tx1"/>
                          </a:solidFill>
                          <a:effectLst/>
                          <a:latin typeface="Arial Narrow" panose="020B0606020202030204" pitchFamily="34" charset="0"/>
                        </a:rPr>
                        <a:t>(50% Factor UPME)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50% del factor UPME por la explotación efectuada a la mina durante la etapa preoperativa </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356412"/>
                  </a:ext>
                </a:extLst>
              </a:tr>
            </a:tbl>
          </a:graphicData>
        </a:graphic>
      </p:graphicFrame>
      <p:sp>
        <p:nvSpPr>
          <p:cNvPr id="12" name="Rectángulo 11">
            <a:extLst>
              <a:ext uri="{FF2B5EF4-FFF2-40B4-BE49-F238E27FC236}">
                <a16:creationId xmlns:a16="http://schemas.microsoft.com/office/drawing/2014/main" id="{38C72781-4C6D-4A15-A71B-94E1377221C1}"/>
              </a:ext>
            </a:extLst>
          </p:cNvPr>
          <p:cNvSpPr/>
          <p:nvPr/>
        </p:nvSpPr>
        <p:spPr>
          <a:xfrm>
            <a:off x="171515" y="5701424"/>
            <a:ext cx="8498263" cy="839076"/>
          </a:xfrm>
          <a:prstGeom prst="rect">
            <a:avLst/>
          </a:prstGeom>
        </p:spPr>
        <p:txBody>
          <a:bodyPr wrap="square">
            <a:spAutoFit/>
          </a:bodyPr>
          <a:lstStyle/>
          <a:p>
            <a:pPr>
              <a:lnSpc>
                <a:spcPct val="107000"/>
              </a:lnSpc>
              <a:spcAft>
                <a:spcPts val="600"/>
              </a:spcAft>
            </a:pPr>
            <a:r>
              <a:rPr lang="es-CO" sz="1200" dirty="0">
                <a:latin typeface="Arial Narrow" panose="020B0606020202030204" pitchFamily="34" charset="0"/>
                <a:ea typeface="Calibri" panose="020F0502020204030204" pitchFamily="34" charset="0"/>
                <a:cs typeface="Times New Roman" panose="02020603050405020304" pitchFamily="18" charset="0"/>
              </a:rPr>
              <a:t>Datos relevantes del proyecto: </a:t>
            </a:r>
          </a:p>
          <a:p>
            <a:pPr>
              <a:lnSpc>
                <a:spcPct val="107000"/>
              </a:lnSpc>
              <a:spcAft>
                <a:spcPts val="600"/>
              </a:spcAft>
            </a:pPr>
            <a:r>
              <a:rPr lang="es-CO" sz="1200" dirty="0">
                <a:latin typeface="Arial Narrow" panose="020B0606020202030204" pitchFamily="34" charset="0"/>
                <a:ea typeface="Calibri" panose="020F0502020204030204" pitchFamily="34" charset="0"/>
                <a:cs typeface="Times New Roman" panose="02020603050405020304" pitchFamily="18" charset="0"/>
              </a:rPr>
              <a:t>*NIVEL DE VENTAS PROYECTADO A 2027: </a:t>
            </a:r>
            <a:r>
              <a:rPr lang="es-CO" sz="12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3,152,958 (miles de millones) </a:t>
            </a:r>
            <a:endParaRPr lang="es-CO" sz="1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s-CO" sz="1200" dirty="0">
                <a:latin typeface="Arial Narrow" panose="020B0606020202030204" pitchFamily="34" charset="0"/>
                <a:ea typeface="Calibri" panose="020F0502020204030204" pitchFamily="34" charset="0"/>
                <a:cs typeface="Times New Roman" panose="02020603050405020304" pitchFamily="18" charset="0"/>
              </a:rPr>
              <a:t>*EBITDA PROYECTADO A 2017:</a:t>
            </a:r>
            <a:r>
              <a:rPr lang="es-CO" sz="12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1,054,844 (miles de millones)</a:t>
            </a:r>
          </a:p>
        </p:txBody>
      </p:sp>
      <p:sp>
        <p:nvSpPr>
          <p:cNvPr id="6" name="CuadroTexto 5">
            <a:extLst>
              <a:ext uri="{FF2B5EF4-FFF2-40B4-BE49-F238E27FC236}">
                <a16:creationId xmlns:a16="http://schemas.microsoft.com/office/drawing/2014/main" id="{58B4023F-DD2C-42E7-9E78-E65B838143D0}"/>
              </a:ext>
            </a:extLst>
          </p:cNvPr>
          <p:cNvSpPr txBox="1"/>
          <p:nvPr/>
        </p:nvSpPr>
        <p:spPr>
          <a:xfrm>
            <a:off x="2085202" y="1189456"/>
            <a:ext cx="5252995" cy="461665"/>
          </a:xfrm>
          <a:prstGeom prst="rect">
            <a:avLst/>
          </a:prstGeom>
          <a:noFill/>
        </p:spPr>
        <p:txBody>
          <a:bodyPr wrap="square" rtlCol="0">
            <a:spAutoFit/>
          </a:bodyPr>
          <a:lstStyle/>
          <a:p>
            <a:r>
              <a:rPr lang="es-CO" sz="2400" b="1" dirty="0">
                <a:solidFill>
                  <a:schemeClr val="accent1">
                    <a:lumMod val="50000"/>
                  </a:schemeClr>
                </a:solidFill>
              </a:rPr>
              <a:t>PPROYECTO MACEO – CASO CEMEX</a:t>
            </a:r>
            <a:r>
              <a:rPr lang="es-CO" sz="2400" dirty="0">
                <a:solidFill>
                  <a:schemeClr val="accent1">
                    <a:lumMod val="50000"/>
                  </a:schemeClr>
                </a:solidFill>
              </a:rPr>
              <a:t> </a:t>
            </a:r>
          </a:p>
        </p:txBody>
      </p:sp>
      <p:pic>
        <p:nvPicPr>
          <p:cNvPr id="11" name="Imagen 10" descr="Logo SAE-01.jpg">
            <a:extLst>
              <a:ext uri="{FF2B5EF4-FFF2-40B4-BE49-F238E27FC236}">
                <a16:creationId xmlns:a16="http://schemas.microsoft.com/office/drawing/2014/main" id="{1F88D230-DE5E-4037-894B-2BDD35F6AF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9" name="Rectángulo 1">
            <a:extLst>
              <a:ext uri="{FF2B5EF4-FFF2-40B4-BE49-F238E27FC236}">
                <a16:creationId xmlns:a16="http://schemas.microsoft.com/office/drawing/2014/main" id="{9FCC9556-61CB-4293-A82D-3BA14E2FD8C0}"/>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7">
            <a:extLst>
              <a:ext uri="{FF2B5EF4-FFF2-40B4-BE49-F238E27FC236}">
                <a16:creationId xmlns:a16="http://schemas.microsoft.com/office/drawing/2014/main" id="{D37D31FC-EB73-480F-9A14-225AF7A70308}"/>
              </a:ext>
            </a:extLst>
          </p:cNvPr>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7978688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O"/>
          </a:p>
        </p:txBody>
      </p:sp>
      <p:sp>
        <p:nvSpPr>
          <p:cNvPr id="3" name="2 Subtítulo"/>
          <p:cNvSpPr>
            <a:spLocks noGrp="1"/>
          </p:cNvSpPr>
          <p:nvPr>
            <p:ph type="subTitle" idx="1"/>
          </p:nvPr>
        </p:nvSpPr>
        <p:spPr/>
        <p:txBody>
          <a:bodyPr/>
          <a:lstStyle/>
          <a:p>
            <a:endParaRPr lang="es-CO"/>
          </a:p>
        </p:txBody>
      </p:sp>
      <p:graphicFrame>
        <p:nvGraphicFramePr>
          <p:cNvPr id="4" name="3 Tabla"/>
          <p:cNvGraphicFramePr>
            <a:graphicFrameLocks noGrp="1"/>
          </p:cNvGraphicFramePr>
          <p:nvPr>
            <p:extLst/>
          </p:nvPr>
        </p:nvGraphicFramePr>
        <p:xfrm>
          <a:off x="179511" y="1052731"/>
          <a:ext cx="8784976" cy="4824543"/>
        </p:xfrm>
        <a:graphic>
          <a:graphicData uri="http://schemas.openxmlformats.org/drawingml/2006/table">
            <a:tbl>
              <a:tblPr/>
              <a:tblGrid>
                <a:gridCol w="688175">
                  <a:extLst>
                    <a:ext uri="{9D8B030D-6E8A-4147-A177-3AD203B41FA5}">
                      <a16:colId xmlns:a16="http://schemas.microsoft.com/office/drawing/2014/main" val="20000"/>
                    </a:ext>
                  </a:extLst>
                </a:gridCol>
                <a:gridCol w="669357">
                  <a:extLst>
                    <a:ext uri="{9D8B030D-6E8A-4147-A177-3AD203B41FA5}">
                      <a16:colId xmlns:a16="http://schemas.microsoft.com/office/drawing/2014/main" val="20001"/>
                    </a:ext>
                  </a:extLst>
                </a:gridCol>
                <a:gridCol w="602153">
                  <a:extLst>
                    <a:ext uri="{9D8B030D-6E8A-4147-A177-3AD203B41FA5}">
                      <a16:colId xmlns:a16="http://schemas.microsoft.com/office/drawing/2014/main" val="20002"/>
                    </a:ext>
                  </a:extLst>
                </a:gridCol>
                <a:gridCol w="604842">
                  <a:extLst>
                    <a:ext uri="{9D8B030D-6E8A-4147-A177-3AD203B41FA5}">
                      <a16:colId xmlns:a16="http://schemas.microsoft.com/office/drawing/2014/main" val="20003"/>
                    </a:ext>
                  </a:extLst>
                </a:gridCol>
                <a:gridCol w="892475">
                  <a:extLst>
                    <a:ext uri="{9D8B030D-6E8A-4147-A177-3AD203B41FA5}">
                      <a16:colId xmlns:a16="http://schemas.microsoft.com/office/drawing/2014/main" val="20004"/>
                    </a:ext>
                  </a:extLst>
                </a:gridCol>
                <a:gridCol w="494625">
                  <a:extLst>
                    <a:ext uri="{9D8B030D-6E8A-4147-A177-3AD203B41FA5}">
                      <a16:colId xmlns:a16="http://schemas.microsoft.com/office/drawing/2014/main" val="20005"/>
                    </a:ext>
                  </a:extLst>
                </a:gridCol>
                <a:gridCol w="591400">
                  <a:extLst>
                    <a:ext uri="{9D8B030D-6E8A-4147-A177-3AD203B41FA5}">
                      <a16:colId xmlns:a16="http://schemas.microsoft.com/office/drawing/2014/main" val="20006"/>
                    </a:ext>
                  </a:extLst>
                </a:gridCol>
                <a:gridCol w="892475">
                  <a:extLst>
                    <a:ext uri="{9D8B030D-6E8A-4147-A177-3AD203B41FA5}">
                      <a16:colId xmlns:a16="http://schemas.microsoft.com/office/drawing/2014/main" val="20007"/>
                    </a:ext>
                  </a:extLst>
                </a:gridCol>
                <a:gridCol w="559142">
                  <a:extLst>
                    <a:ext uri="{9D8B030D-6E8A-4147-A177-3AD203B41FA5}">
                      <a16:colId xmlns:a16="http://schemas.microsoft.com/office/drawing/2014/main" val="20008"/>
                    </a:ext>
                  </a:extLst>
                </a:gridCol>
                <a:gridCol w="701616">
                  <a:extLst>
                    <a:ext uri="{9D8B030D-6E8A-4147-A177-3AD203B41FA5}">
                      <a16:colId xmlns:a16="http://schemas.microsoft.com/office/drawing/2014/main" val="20009"/>
                    </a:ext>
                  </a:extLst>
                </a:gridCol>
                <a:gridCol w="946239">
                  <a:extLst>
                    <a:ext uri="{9D8B030D-6E8A-4147-A177-3AD203B41FA5}">
                      <a16:colId xmlns:a16="http://schemas.microsoft.com/office/drawing/2014/main" val="20010"/>
                    </a:ext>
                  </a:extLst>
                </a:gridCol>
                <a:gridCol w="473120">
                  <a:extLst>
                    <a:ext uri="{9D8B030D-6E8A-4147-A177-3AD203B41FA5}">
                      <a16:colId xmlns:a16="http://schemas.microsoft.com/office/drawing/2014/main" val="20011"/>
                    </a:ext>
                  </a:extLst>
                </a:gridCol>
                <a:gridCol w="669357">
                  <a:extLst>
                    <a:ext uri="{9D8B030D-6E8A-4147-A177-3AD203B41FA5}">
                      <a16:colId xmlns:a16="http://schemas.microsoft.com/office/drawing/2014/main" val="20012"/>
                    </a:ext>
                  </a:extLst>
                </a:gridCol>
              </a:tblGrid>
              <a:tr h="151660">
                <a:tc>
                  <a:txBody>
                    <a:bodyPr/>
                    <a:lstStyle/>
                    <a:p>
                      <a:pPr algn="ctr" fontAlgn="b"/>
                      <a:endParaRPr lang="es-CO" sz="800" b="1" i="0" u="none" strike="noStrike" dirty="0">
                        <a:solidFill>
                          <a:srgbClr val="000000"/>
                        </a:solidFill>
                        <a:effectLst/>
                        <a:latin typeface="+mj-lt"/>
                      </a:endParaRP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Ventas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EBITA</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6% EBITA(3)</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Pagos Estimados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Arriendos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Total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Pagos Estimados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Arriendos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Total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Pagos Estimados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Arriendos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Total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151660">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MM$</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CEMEX</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SAE</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Ingresos SAE</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SAE</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Ingresos SAE</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SAE</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Ingresos SAE</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151660">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dirty="0">
                          <a:solidFill>
                            <a:srgbClr val="000000"/>
                          </a:solidFill>
                          <a:effectLst/>
                          <a:latin typeface="+mj-lt"/>
                        </a:rPr>
                        <a:t>1,5% Ventas (2)</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1,5 % Ventas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1,7% Ventas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1,7 % Ventas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1,9% Ventas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1,9 % Ventas</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61139">
                <a:tc>
                  <a:txBody>
                    <a:bodyPr/>
                    <a:lstStyle/>
                    <a:p>
                      <a:pPr algn="ctr" fontAlgn="b"/>
                      <a:r>
                        <a:rPr lang="es-CO" sz="800" b="1" i="0" u="none" strike="noStrike">
                          <a:solidFill>
                            <a:srgbClr val="000000"/>
                          </a:solidFill>
                          <a:effectLst/>
                          <a:latin typeface="+mj-lt"/>
                        </a:rPr>
                        <a:t>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2</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3</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4</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5</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6</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7=5+6</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8</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10=8+9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11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12</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13=11+12</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1660">
                <a:tc>
                  <a:txBody>
                    <a:bodyPr/>
                    <a:lstStyle/>
                    <a:p>
                      <a:pPr algn="ctr" fontAlgn="b"/>
                      <a:r>
                        <a:rPr lang="es-CO" sz="800" b="1" i="0" u="none" strike="noStrike">
                          <a:solidFill>
                            <a:srgbClr val="000000"/>
                          </a:solidFill>
                          <a:effectLst/>
                          <a:latin typeface="+mj-lt"/>
                        </a:rPr>
                        <a:t>2018</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800" b="1" i="0" u="none" strike="noStrike">
                          <a:solidFill>
                            <a:srgbClr val="000000"/>
                          </a:solidFill>
                          <a:effectLst/>
                          <a:latin typeface="+mj-lt"/>
                        </a:rPr>
                        <a:t>-         15.449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927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1" i="0" u="none" strike="noStrike">
                          <a:solidFill>
                            <a:srgbClr val="000000"/>
                          </a:solidFill>
                          <a:effectLst/>
                          <a:latin typeface="+mj-lt"/>
                        </a:rPr>
                        <a:t> Pago mínimo$1.000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mj-lt"/>
                        </a:rPr>
                        <a:t>1.049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1" i="0" u="none" strike="noStrike" dirty="0">
                          <a:solidFill>
                            <a:srgbClr val="000000"/>
                          </a:solidFill>
                          <a:effectLst/>
                          <a:latin typeface="+mj-lt"/>
                        </a:rPr>
                        <a:t>Pago mínimo $1.000</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mj-lt"/>
                        </a:rPr>
                        <a:t>1.049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1" i="0" u="none" strike="noStrike">
                          <a:solidFill>
                            <a:srgbClr val="000000"/>
                          </a:solidFill>
                          <a:effectLst/>
                          <a:latin typeface="+mj-lt"/>
                        </a:rPr>
                        <a:t> Pago Mínimo $1.000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1.049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151660">
                <a:tc>
                  <a:txBody>
                    <a:bodyPr/>
                    <a:lstStyle/>
                    <a:p>
                      <a:pPr algn="ctr" fontAlgn="b"/>
                      <a:r>
                        <a:rPr lang="es-CO" sz="800" b="0" i="0" u="none" strike="noStrike">
                          <a:solidFill>
                            <a:srgbClr val="000000"/>
                          </a:solidFill>
                          <a:effectLst/>
                          <a:latin typeface="+mj-lt"/>
                        </a:rPr>
                        <a:t>2019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155.888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25.215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1.513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2.338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2.387</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2.650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2.699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2.962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3.011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51660">
                <a:tc>
                  <a:txBody>
                    <a:bodyPr/>
                    <a:lstStyle/>
                    <a:p>
                      <a:pPr algn="ctr" fontAlgn="b"/>
                      <a:r>
                        <a:rPr lang="es-CO" sz="800" b="0" i="0" u="none" strike="noStrike">
                          <a:solidFill>
                            <a:srgbClr val="000000"/>
                          </a:solidFill>
                          <a:effectLst/>
                          <a:latin typeface="+mj-lt"/>
                        </a:rPr>
                        <a:t>2020</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224.649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47.430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2.846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3.370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3.419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3.819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3.868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4.268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4.317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51660">
                <a:tc>
                  <a:txBody>
                    <a:bodyPr/>
                    <a:lstStyle/>
                    <a:p>
                      <a:pPr algn="ctr" fontAlgn="b"/>
                      <a:r>
                        <a:rPr lang="es-CO" sz="800" b="0" i="0" u="none" strike="noStrike">
                          <a:solidFill>
                            <a:srgbClr val="000000"/>
                          </a:solidFill>
                          <a:effectLst/>
                          <a:latin typeface="+mj-lt"/>
                        </a:rPr>
                        <a:t>2021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312.242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80.542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4.833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4.684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4.733</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5.308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5.357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5.933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5.982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51660">
                <a:tc>
                  <a:txBody>
                    <a:bodyPr/>
                    <a:lstStyle/>
                    <a:p>
                      <a:pPr algn="ctr" fontAlgn="b"/>
                      <a:r>
                        <a:rPr lang="es-CO" sz="800" b="0" i="0" u="none" strike="noStrike">
                          <a:solidFill>
                            <a:srgbClr val="000000"/>
                          </a:solidFill>
                          <a:effectLst/>
                          <a:latin typeface="+mj-lt"/>
                        </a:rPr>
                        <a:t>2022</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318.789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83.035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4.982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4.782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4.831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5.419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5.468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6.057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6.106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51660">
                <a:tc>
                  <a:txBody>
                    <a:bodyPr/>
                    <a:lstStyle/>
                    <a:p>
                      <a:pPr algn="ctr" fontAlgn="b"/>
                      <a:r>
                        <a:rPr lang="es-CO" sz="800" b="0" i="0" u="none" strike="noStrike">
                          <a:solidFill>
                            <a:srgbClr val="000000"/>
                          </a:solidFill>
                          <a:effectLst/>
                          <a:latin typeface="+mj-lt"/>
                        </a:rPr>
                        <a:t>2023</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334.619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89.064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5.344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5.019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5.068</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5.689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5.738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6.358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6.407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51660">
                <a:tc>
                  <a:txBody>
                    <a:bodyPr/>
                    <a:lstStyle/>
                    <a:p>
                      <a:pPr algn="ctr" fontAlgn="b"/>
                      <a:r>
                        <a:rPr lang="es-CO" sz="800" b="0" i="0" u="none" strike="noStrike">
                          <a:solidFill>
                            <a:srgbClr val="000000"/>
                          </a:solidFill>
                          <a:effectLst/>
                          <a:latin typeface="+mj-lt"/>
                        </a:rPr>
                        <a:t>2024</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364.493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100.442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6.027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5.467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dirty="0">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5.516</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6.196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6.245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6.925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6.974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51660">
                <a:tc>
                  <a:txBody>
                    <a:bodyPr/>
                    <a:lstStyle/>
                    <a:p>
                      <a:pPr algn="ctr" fontAlgn="b"/>
                      <a:r>
                        <a:rPr lang="es-CO" sz="800" b="0" i="0" u="none" strike="noStrike">
                          <a:solidFill>
                            <a:srgbClr val="000000"/>
                          </a:solidFill>
                          <a:effectLst/>
                          <a:latin typeface="+mj-lt"/>
                        </a:rPr>
                        <a:t>2025</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364.493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dirty="0">
                          <a:solidFill>
                            <a:srgbClr val="000000"/>
                          </a:solidFill>
                          <a:effectLst/>
                          <a:latin typeface="+mj-lt"/>
                        </a:rPr>
                        <a:t>         100.442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6.027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5.467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5.516</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6.196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6.245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6.925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6.974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99829">
                <a:tc>
                  <a:txBody>
                    <a:bodyPr/>
                    <a:lstStyle/>
                    <a:p>
                      <a:pPr algn="ctr" fontAlgn="b"/>
                      <a:r>
                        <a:rPr lang="es-CO" sz="800" b="0" i="0" u="none" strike="noStrike">
                          <a:solidFill>
                            <a:srgbClr val="000000"/>
                          </a:solidFill>
                          <a:effectLst/>
                          <a:latin typeface="+mj-lt"/>
                        </a:rPr>
                        <a:t>2026</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61139">
                <a:tc>
                  <a:txBody>
                    <a:bodyPr/>
                    <a:lstStyle/>
                    <a:p>
                      <a:pPr algn="ctr" fontAlgn="b"/>
                      <a:r>
                        <a:rPr lang="es-CO" sz="800" b="0" i="0" u="none" strike="noStrike">
                          <a:solidFill>
                            <a:srgbClr val="000000"/>
                          </a:solidFill>
                          <a:effectLst/>
                          <a:latin typeface="+mj-lt"/>
                        </a:rPr>
                        <a:t>2027</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dirty="0">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dirty="0">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1139">
                <a:tc>
                  <a:txBody>
                    <a:bodyPr/>
                    <a:lstStyle/>
                    <a:p>
                      <a:pPr algn="l" fontAlgn="b"/>
                      <a:r>
                        <a:rPr lang="es-CO" sz="800" b="1" i="0" u="none" strike="noStrike">
                          <a:solidFill>
                            <a:srgbClr val="000000"/>
                          </a:solidFill>
                          <a:effectLst/>
                          <a:latin typeface="+mj-lt"/>
                        </a:rPr>
                        <a:t>Subtotal</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         2.822.045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CO" sz="800" b="1" i="0" u="none" strike="noStrike">
                          <a:solidFill>
                            <a:srgbClr val="000000"/>
                          </a:solidFill>
                          <a:effectLst/>
                          <a:latin typeface="+mj-lt"/>
                        </a:rPr>
                        <a:t>         741.243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44.475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43.331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s-CO" sz="800" b="1" i="0" u="none" strike="noStrike">
                          <a:solidFill>
                            <a:srgbClr val="000000"/>
                          </a:solidFill>
                          <a:effectLst/>
                          <a:latin typeface="+mj-lt"/>
                        </a:rPr>
                        <a:t>490</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000000"/>
                          </a:solidFill>
                          <a:effectLst/>
                          <a:latin typeface="+mj-lt"/>
                        </a:rPr>
                        <a:t>43.821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48.975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000000"/>
                          </a:solidFill>
                          <a:effectLst/>
                          <a:latin typeface="+mj-lt"/>
                        </a:rPr>
                        <a:t>490</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49.465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dirty="0">
                          <a:solidFill>
                            <a:srgbClr val="000000"/>
                          </a:solidFill>
                          <a:effectLst/>
                          <a:latin typeface="+mj-lt"/>
                        </a:rPr>
                        <a:t>                         54.619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000000"/>
                          </a:solidFill>
                          <a:effectLst/>
                          <a:latin typeface="+mj-lt"/>
                        </a:rPr>
                        <a:t>490</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55.109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03318">
                <a:tc>
                  <a:txBody>
                    <a:bodyPr/>
                    <a:lstStyle/>
                    <a:p>
                      <a:pPr algn="ctr" fontAlgn="ctr"/>
                      <a:r>
                        <a:rPr lang="es-CO" sz="800" b="1" i="0" u="none" strike="noStrike">
                          <a:solidFill>
                            <a:srgbClr val="000000"/>
                          </a:solidFill>
                          <a:effectLst/>
                          <a:latin typeface="+mj-lt"/>
                        </a:rPr>
                        <a:t>Pagos /EBITA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dirty="0">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dirty="0">
                          <a:solidFill>
                            <a:srgbClr val="000000"/>
                          </a:solidFill>
                          <a:effectLst/>
                          <a:latin typeface="+mj-lt"/>
                        </a:rPr>
                        <a:t>5,912</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6,673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800" b="1" i="0" u="none" strike="noStrike">
                        <a:solidFill>
                          <a:srgbClr val="000000"/>
                        </a:solidFill>
                        <a:effectLst/>
                        <a:latin typeface="+mj-lt"/>
                      </a:endParaRP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800" b="1" i="0" u="none" strike="noStrike">
                          <a:solidFill>
                            <a:srgbClr val="000000"/>
                          </a:solidFill>
                          <a:effectLst/>
                          <a:latin typeface="+mj-lt"/>
                        </a:rPr>
                        <a:t>                7,435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5"/>
                  </a:ext>
                </a:extLst>
              </a:tr>
              <a:tr h="151660">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t"/>
                      <a:r>
                        <a:rPr lang="es-CO" sz="800" b="1" i="0" u="none" strike="noStrike" dirty="0">
                          <a:solidFill>
                            <a:srgbClr val="000000"/>
                          </a:solidFill>
                          <a:effectLst/>
                          <a:latin typeface="+mj-lt"/>
                        </a:rPr>
                        <a:t> </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endParaRPr lang="es-CO" sz="800" b="1" i="0" u="none" strike="noStrike">
                        <a:solidFill>
                          <a:srgbClr val="000000"/>
                        </a:solidFill>
                        <a:effectLst/>
                        <a:latin typeface="+mj-lt"/>
                      </a:endParaRP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CO" sz="800" b="1" i="0" u="none" strike="noStrike" dirty="0">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51660">
                <a:tc>
                  <a:txBody>
                    <a:bodyPr/>
                    <a:lstStyle/>
                    <a:p>
                      <a:pPr algn="ctr" fontAlgn="b"/>
                      <a:r>
                        <a:rPr lang="es-CO" sz="800" b="0" i="0" u="none" strike="noStrike">
                          <a:solidFill>
                            <a:srgbClr val="000000"/>
                          </a:solidFill>
                          <a:effectLst/>
                          <a:latin typeface="+mj-lt"/>
                        </a:rPr>
                        <a:t>2028</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211910">
                <a:tc>
                  <a:txBody>
                    <a:bodyPr/>
                    <a:lstStyle/>
                    <a:p>
                      <a:pPr algn="ctr" fontAlgn="b"/>
                      <a:r>
                        <a:rPr lang="es-CO" sz="800" b="0" i="0" u="none" strike="noStrike">
                          <a:solidFill>
                            <a:srgbClr val="000000"/>
                          </a:solidFill>
                          <a:effectLst/>
                          <a:latin typeface="+mj-lt"/>
                        </a:rPr>
                        <a:t>2029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51660">
                <a:tc>
                  <a:txBody>
                    <a:bodyPr/>
                    <a:lstStyle/>
                    <a:p>
                      <a:pPr algn="ctr" fontAlgn="b"/>
                      <a:r>
                        <a:rPr lang="es-CO" sz="800" b="0" i="0" u="none" strike="noStrike">
                          <a:solidFill>
                            <a:srgbClr val="000000"/>
                          </a:solidFill>
                          <a:effectLst/>
                          <a:latin typeface="+mj-lt"/>
                        </a:rPr>
                        <a:t>2030</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51660">
                <a:tc>
                  <a:txBody>
                    <a:bodyPr/>
                    <a:lstStyle/>
                    <a:p>
                      <a:pPr algn="ctr" fontAlgn="b"/>
                      <a:r>
                        <a:rPr lang="es-CO" sz="800" b="0" i="0" u="none" strike="noStrike">
                          <a:solidFill>
                            <a:srgbClr val="000000"/>
                          </a:solidFill>
                          <a:effectLst/>
                          <a:latin typeface="+mj-lt"/>
                        </a:rPr>
                        <a:t>2031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dirty="0">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51660">
                <a:tc>
                  <a:txBody>
                    <a:bodyPr/>
                    <a:lstStyle/>
                    <a:p>
                      <a:pPr algn="ctr" fontAlgn="b"/>
                      <a:r>
                        <a:rPr lang="es-CO" sz="800" b="0" i="0" u="none" strike="noStrike">
                          <a:solidFill>
                            <a:srgbClr val="000000"/>
                          </a:solidFill>
                          <a:effectLst/>
                          <a:latin typeface="+mj-lt"/>
                        </a:rPr>
                        <a:t>2032</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CO" sz="800" b="0" i="0" u="none" strike="noStrike" dirty="0">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1"/>
                  </a:ext>
                </a:extLst>
              </a:tr>
              <a:tr h="161139">
                <a:tc>
                  <a:txBody>
                    <a:bodyPr/>
                    <a:lstStyle/>
                    <a:p>
                      <a:pPr algn="ctr" fontAlgn="b"/>
                      <a:r>
                        <a:rPr lang="es-CO" sz="800" b="0" i="0" u="none" strike="noStrike">
                          <a:solidFill>
                            <a:srgbClr val="000000"/>
                          </a:solidFill>
                          <a:effectLst/>
                          <a:latin typeface="+mj-lt"/>
                        </a:rPr>
                        <a:t>2033</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373.436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115.261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6.916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5.602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es-CO" sz="800" b="0" i="0" u="none" strike="noStrike">
                          <a:solidFill>
                            <a:srgbClr val="000000"/>
                          </a:solidFill>
                          <a:effectLst/>
                          <a:latin typeface="+mj-lt"/>
                        </a:rPr>
                        <a:t>49</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mj-lt"/>
                        </a:rPr>
                        <a:t>5.651</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6.348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6.397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7.095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s-CO" sz="800" b="0" i="0" u="none" strike="noStrike">
                          <a:solidFill>
                            <a:srgbClr val="000000"/>
                          </a:solidFill>
                          <a:effectLst/>
                          <a:latin typeface="+mj-lt"/>
                        </a:rPr>
                        <a:t>49</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dirty="0">
                          <a:solidFill>
                            <a:srgbClr val="000000"/>
                          </a:solidFill>
                          <a:effectLst/>
                          <a:latin typeface="+mj-lt"/>
                        </a:rPr>
                        <a:t>                7.144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1139">
                <a:tc>
                  <a:txBody>
                    <a:bodyPr/>
                    <a:lstStyle/>
                    <a:p>
                      <a:pPr algn="l" fontAlgn="b"/>
                      <a:r>
                        <a:rPr lang="es-CO" sz="800" b="1" i="0" u="none" strike="noStrike">
                          <a:solidFill>
                            <a:srgbClr val="000000"/>
                          </a:solidFill>
                          <a:effectLst/>
                          <a:latin typeface="+mj-lt"/>
                        </a:rPr>
                        <a:t>Subtotal</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2.240.616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691.566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41.494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33.609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s-CO" sz="800" b="1" i="0" u="none" strike="noStrike">
                          <a:solidFill>
                            <a:srgbClr val="000000"/>
                          </a:solidFill>
                          <a:effectLst/>
                          <a:latin typeface="+mj-lt"/>
                        </a:rPr>
                        <a:t>294</a:t>
                      </a:r>
                    </a:p>
                  </a:txBody>
                  <a:tcPr marL="7564" marR="7564" marT="75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000000"/>
                          </a:solidFill>
                          <a:effectLst/>
                          <a:latin typeface="+mj-lt"/>
                        </a:rPr>
                        <a:t>33.903</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38.090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000000"/>
                          </a:solidFill>
                          <a:effectLst/>
                          <a:latin typeface="+mj-lt"/>
                        </a:rPr>
                        <a:t>294</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38.384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42.572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000000"/>
                          </a:solidFill>
                          <a:effectLst/>
                          <a:latin typeface="+mj-lt"/>
                        </a:rPr>
                        <a:t>294</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dirty="0">
                          <a:solidFill>
                            <a:srgbClr val="000000"/>
                          </a:solidFill>
                          <a:effectLst/>
                          <a:latin typeface="+mj-lt"/>
                        </a:rPr>
                        <a:t>              42.866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1139">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800" b="0" i="0" u="none" strike="noStrike">
                        <a:solidFill>
                          <a:srgbClr val="000000"/>
                        </a:solidFill>
                        <a:effectLst/>
                        <a:latin typeface="+mj-lt"/>
                      </a:endParaRP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dirty="0">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1139">
                <a:tc>
                  <a:txBody>
                    <a:bodyPr/>
                    <a:lstStyle/>
                    <a:p>
                      <a:pPr algn="l" fontAlgn="b"/>
                      <a:r>
                        <a:rPr lang="es-CO" sz="800" b="1" i="0" u="none" strike="noStrike">
                          <a:solidFill>
                            <a:srgbClr val="000000"/>
                          </a:solidFill>
                          <a:effectLst/>
                          <a:latin typeface="+mj-lt"/>
                        </a:rPr>
                        <a:t>TOTAL</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5.062.661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1.432.809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85.969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CO" sz="800" b="1" i="0" u="none" strike="noStrike">
                          <a:solidFill>
                            <a:srgbClr val="FF0000"/>
                          </a:solidFill>
                          <a:effectLst/>
                          <a:latin typeface="+mj-lt"/>
                        </a:rPr>
                        <a:t>                       76.940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784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77.724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87.065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FF0000"/>
                          </a:solidFill>
                          <a:effectLst/>
                          <a:latin typeface="+mj-lt"/>
                        </a:rPr>
                        <a:t>784</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87.849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FF0000"/>
                          </a:solidFill>
                          <a:effectLst/>
                          <a:latin typeface="+mj-lt"/>
                        </a:rPr>
                        <a:t>                         97.191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CO" sz="800" b="1" i="0" u="none" strike="noStrike">
                          <a:solidFill>
                            <a:srgbClr val="FF0000"/>
                          </a:solidFill>
                          <a:effectLst/>
                          <a:latin typeface="+mj-lt"/>
                        </a:rPr>
                        <a:t>784</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dirty="0">
                          <a:solidFill>
                            <a:srgbClr val="FF0000"/>
                          </a:solidFill>
                          <a:effectLst/>
                          <a:latin typeface="+mj-lt"/>
                        </a:rPr>
                        <a:t>              97.975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282465">
                <a:tc>
                  <a:txBody>
                    <a:bodyPr/>
                    <a:lstStyle/>
                    <a:p>
                      <a:pPr algn="l" fontAlgn="b"/>
                      <a:r>
                        <a:rPr lang="es-CO" sz="800" b="1" i="0" u="none" strike="noStrike">
                          <a:solidFill>
                            <a:srgbClr val="000000"/>
                          </a:solidFill>
                          <a:effectLst/>
                          <a:latin typeface="+mj-lt"/>
                        </a:rPr>
                        <a:t>EBITA/Ventas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1" i="0" u="none" strike="noStrike">
                          <a:solidFill>
                            <a:srgbClr val="000000"/>
                          </a:solidFill>
                          <a:effectLst/>
                          <a:latin typeface="+mj-lt"/>
                        </a:rPr>
                        <a:t>         1,69809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800" b="0" i="0" u="none" strike="noStrike" dirty="0">
                          <a:solidFill>
                            <a:srgbClr val="000000"/>
                          </a:solidFill>
                          <a:effectLst/>
                          <a:latin typeface="+mj-lt"/>
                        </a:rPr>
                        <a:t> </a:t>
                      </a:r>
                    </a:p>
                  </a:txBody>
                  <a:tcPr marL="7564" marR="7564" marT="756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6"/>
                  </a:ext>
                </a:extLst>
              </a:tr>
              <a:tr h="272488">
                <a:tc>
                  <a:txBody>
                    <a:bodyPr/>
                    <a:lstStyle/>
                    <a:p>
                      <a:pPr algn="l" fontAlgn="b"/>
                      <a:r>
                        <a:rPr lang="es-CO" sz="800" b="1" i="0" u="none" strike="noStrike">
                          <a:solidFill>
                            <a:srgbClr val="000000"/>
                          </a:solidFill>
                          <a:effectLst/>
                          <a:latin typeface="+mj-lt"/>
                        </a:rPr>
                        <a:t>Pagos/EBITA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a:t>
                      </a:r>
                    </a:p>
                  </a:txBody>
                  <a:tcPr marL="7564" marR="7564" marT="756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5,425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a:solidFill>
                            <a:srgbClr val="000000"/>
                          </a:solidFill>
                          <a:effectLst/>
                          <a:latin typeface="+mj-lt"/>
                        </a:rPr>
                        <a:t>                 6,131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0" i="0" u="none" strike="noStrike">
                          <a:solidFill>
                            <a:srgbClr val="000000"/>
                          </a:solidFill>
                          <a:effectLst/>
                          <a:latin typeface="+mj-lt"/>
                        </a:rPr>
                        <a:t> </a:t>
                      </a:r>
                    </a:p>
                  </a:txBody>
                  <a:tcPr marL="7564" marR="7564" marT="7564"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800" b="1" i="0" u="none" strike="noStrike" dirty="0">
                          <a:solidFill>
                            <a:srgbClr val="000000"/>
                          </a:solidFill>
                          <a:effectLst/>
                          <a:latin typeface="+mj-lt"/>
                        </a:rPr>
                        <a:t>                6,838 </a:t>
                      </a:r>
                    </a:p>
                  </a:txBody>
                  <a:tcPr marL="7564" marR="7564" marT="756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bl>
          </a:graphicData>
        </a:graphic>
      </p:graphicFrame>
      <p:sp>
        <p:nvSpPr>
          <p:cNvPr id="5" name="4 CuadroTexto"/>
          <p:cNvSpPr txBox="1"/>
          <p:nvPr/>
        </p:nvSpPr>
        <p:spPr>
          <a:xfrm>
            <a:off x="683568" y="188640"/>
            <a:ext cx="792088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b="1" dirty="0">
                <a:solidFill>
                  <a:prstClr val="black"/>
                </a:solidFill>
                <a:latin typeface="Calibri"/>
              </a:rPr>
              <a:t>ESCENARIOS PREVISTOS</a:t>
            </a:r>
            <a:r>
              <a:rPr kumimoji="0" lang="es-CO" sz="1800" b="1" i="0" u="none" strike="noStrike" kern="1200" cap="none" spc="0" normalizeH="0" baseline="0" noProof="0" dirty="0">
                <a:ln>
                  <a:noFill/>
                </a:ln>
                <a:solidFill>
                  <a:prstClr val="black"/>
                </a:solidFill>
                <a:effectLst/>
                <a:uLnTx/>
                <a:uFillTx/>
                <a:latin typeface="Calibri"/>
                <a:ea typeface="+mn-ea"/>
                <a:cs typeface="+mn-cs"/>
              </a:rPr>
              <a:t> :  1,5%,1,7 y 1,9% sobre Ventas (PAGOS SAE)</a:t>
            </a:r>
          </a:p>
        </p:txBody>
      </p:sp>
    </p:spTree>
    <p:extLst>
      <p:ext uri="{BB962C8B-B14F-4D97-AF65-F5344CB8AC3E}">
        <p14:creationId xmlns:p14="http://schemas.microsoft.com/office/powerpoint/2010/main" val="18439467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683568" y="1184843"/>
            <a:ext cx="7915012" cy="4839851"/>
          </a:xfrm>
          <a:prstGeom prst="rect">
            <a:avLst/>
          </a:prstGeom>
        </p:spPr>
        <p:txBody>
          <a:bodyPr wrap="square">
            <a:spAutoFit/>
          </a:bodyPr>
          <a:lstStyle/>
          <a:p>
            <a:pPr algn="just">
              <a:lnSpc>
                <a:spcPct val="105000"/>
              </a:lnSpc>
              <a:spcAft>
                <a:spcPts val="600"/>
              </a:spcAft>
            </a:pPr>
            <a:r>
              <a:rPr lang="es-CO" sz="1400" dirty="0">
                <a:latin typeface="Arial Narrow" panose="020B0606020202030204" pitchFamily="34" charset="0"/>
              </a:rPr>
              <a:t>       </a:t>
            </a:r>
            <a:r>
              <a:rPr lang="es-CO" sz="1400" b="1" dirty="0">
                <a:latin typeface="Arial Narrow" panose="020B0606020202030204" pitchFamily="34" charset="0"/>
              </a:rPr>
              <a:t>SITUACIONES ADICIONALES EN  LA NEGOCIACIÓN. </a:t>
            </a:r>
          </a:p>
          <a:p>
            <a:pPr algn="just">
              <a:lnSpc>
                <a:spcPct val="105000"/>
              </a:lnSpc>
              <a:spcAft>
                <a:spcPts val="600"/>
              </a:spcAft>
            </a:pPr>
            <a:r>
              <a:rPr lang="es-CO" sz="1400" dirty="0">
                <a:latin typeface="Arial Narrow" panose="020B0606020202030204" pitchFamily="34" charset="0"/>
              </a:rPr>
              <a:t>	</a:t>
            </a:r>
          </a:p>
          <a:p>
            <a:pPr marL="342900" indent="-342900" algn="just">
              <a:lnSpc>
                <a:spcPct val="105000"/>
              </a:lnSpc>
              <a:spcAft>
                <a:spcPts val="600"/>
              </a:spcAft>
              <a:buAutoNum type="arabicPeriod"/>
            </a:pPr>
            <a:r>
              <a:rPr lang="es-CO" sz="1400" dirty="0">
                <a:latin typeface="Arial Narrow" panose="020B0606020202030204" pitchFamily="34" charset="0"/>
              </a:rPr>
              <a:t>SAE logró que l</a:t>
            </a:r>
            <a:r>
              <a:rPr lang="es-ES" sz="1400" dirty="0">
                <a:latin typeface="Arial Narrow" panose="020B0606020202030204" pitchFamily="34" charset="0"/>
              </a:rPr>
              <a:t>os pasivos corrientes causados durante la etapa pre-operativa (50 mil millones de pesos), los pasivos no corrientes (</a:t>
            </a:r>
            <a:r>
              <a:rPr lang="es-CO" sz="1400" dirty="0">
                <a:latin typeface="Arial Narrow" panose="020B0606020202030204" pitchFamily="34" charset="0"/>
              </a:rPr>
              <a:t>Capitalización de intereses sobre crédito de 35 millones de dólares)</a:t>
            </a:r>
            <a:r>
              <a:rPr lang="es-ES" sz="1400" dirty="0">
                <a:latin typeface="Arial Narrow" panose="020B0606020202030204" pitchFamily="34" charset="0"/>
              </a:rPr>
              <a:t> y los costos por la ampliación de la licencia ambiental ( 15 mil millones de pesos) </a:t>
            </a:r>
            <a:r>
              <a:rPr lang="es-CO" sz="1400" dirty="0">
                <a:latin typeface="Arial Narrow" panose="020B0606020202030204" pitchFamily="34" charset="0"/>
              </a:rPr>
              <a:t>se asuman por CEMEX con cargo a los ingresos del negocio cementero. A expectativa inicial de CEMEX era generar un pasivo de ZOMAMA a favor dicha compañía.  </a:t>
            </a:r>
          </a:p>
          <a:p>
            <a:pPr algn="just">
              <a:lnSpc>
                <a:spcPct val="105000"/>
              </a:lnSpc>
              <a:spcAft>
                <a:spcPts val="600"/>
              </a:spcAft>
            </a:pPr>
            <a:r>
              <a:rPr lang="es-CO" sz="1400" dirty="0">
                <a:latin typeface="Arial Narrow" panose="020B0606020202030204" pitchFamily="34" charset="0"/>
              </a:rPr>
              <a:t> </a:t>
            </a:r>
          </a:p>
          <a:p>
            <a:pPr marL="257175" indent="-257175" algn="just">
              <a:lnSpc>
                <a:spcPct val="105000"/>
              </a:lnSpc>
              <a:spcAft>
                <a:spcPts val="600"/>
              </a:spcAft>
              <a:buFont typeface="+mj-lt"/>
              <a:buAutoNum type="arabicPeriod" startAt="2"/>
            </a:pPr>
            <a:r>
              <a:rPr lang="es-CO" sz="1400" dirty="0">
                <a:latin typeface="Arial Narrow" panose="020B0606020202030204" pitchFamily="34" charset="0"/>
              </a:rPr>
              <a:t>Las Partes lograron un acuerdo en el texto de la cláusula de indemnidad. SAE exigió a CEMEX garantizar indemnidad frente a reclamaciones en contra de la Entidad, a nivel local e internacional que pretendan invocar incumplimiento de los contratos suscritos por el señor YESID RAMIREZ. Así mismo declarar la buena fe y consistencia en la información que CEMEX ha entregado a SAE en consonancia con la información entregada al Gobierno de Estados Unidos.         </a:t>
            </a:r>
          </a:p>
          <a:p>
            <a:pPr algn="just">
              <a:lnSpc>
                <a:spcPct val="105000"/>
              </a:lnSpc>
              <a:spcAft>
                <a:spcPts val="600"/>
              </a:spcAft>
            </a:pPr>
            <a:r>
              <a:rPr lang="es-CO" sz="1400" dirty="0">
                <a:latin typeface="Arial Narrow" panose="020B0606020202030204" pitchFamily="34" charset="0"/>
              </a:rPr>
              <a:t> </a:t>
            </a:r>
          </a:p>
          <a:p>
            <a:pPr marL="257175" indent="-257175" algn="just">
              <a:lnSpc>
                <a:spcPct val="105000"/>
              </a:lnSpc>
              <a:spcAft>
                <a:spcPts val="600"/>
              </a:spcAft>
              <a:buFont typeface="+mj-lt"/>
              <a:buAutoNum type="arabicPeriod" startAt="2"/>
            </a:pPr>
            <a:r>
              <a:rPr lang="es-CO" sz="1400" dirty="0">
                <a:latin typeface="Arial Narrow" panose="020B0606020202030204" pitchFamily="34" charset="0"/>
              </a:rPr>
              <a:t>Cemex fue reconocido como víctima en el proceso penal que se adelanta.  Audiencia del 24 de abril de 2018</a:t>
            </a:r>
          </a:p>
          <a:p>
            <a:pPr algn="just">
              <a:lnSpc>
                <a:spcPct val="105000"/>
              </a:lnSpc>
              <a:spcAft>
                <a:spcPts val="600"/>
              </a:spcAft>
            </a:pPr>
            <a:endParaRPr lang="es-CO" sz="1400" dirty="0">
              <a:latin typeface="Arial Narrow" panose="020B0606020202030204" pitchFamily="34" charset="0"/>
            </a:endParaRPr>
          </a:p>
          <a:p>
            <a:pPr marL="257175" indent="-257175" algn="just">
              <a:lnSpc>
                <a:spcPct val="105000"/>
              </a:lnSpc>
              <a:spcAft>
                <a:spcPts val="600"/>
              </a:spcAft>
              <a:buFont typeface="+mj-lt"/>
              <a:buAutoNum type="arabicPeriod" startAt="2"/>
            </a:pPr>
            <a:r>
              <a:rPr lang="es-CO" sz="1400" dirty="0">
                <a:latin typeface="Arial Narrow" panose="020B0606020202030204" pitchFamily="34" charset="0"/>
              </a:rPr>
              <a:t>Se radicó la solicitud de conciliación ante la Procuraduría General – delegada para asuntos civiles.</a:t>
            </a:r>
          </a:p>
          <a:p>
            <a:pPr marL="257175" indent="-257175" algn="just">
              <a:lnSpc>
                <a:spcPct val="105000"/>
              </a:lnSpc>
              <a:spcAft>
                <a:spcPts val="600"/>
              </a:spcAft>
              <a:buFont typeface="+mj-lt"/>
              <a:buAutoNum type="arabicPeriod" startAt="2"/>
            </a:pPr>
            <a:endParaRPr lang="es-CO" sz="1350" dirty="0"/>
          </a:p>
        </p:txBody>
      </p:sp>
      <p:pic>
        <p:nvPicPr>
          <p:cNvPr id="9" name="Imagen 5" descr="Logo SAE-01.jpg">
            <a:extLst>
              <a:ext uri="{FF2B5EF4-FFF2-40B4-BE49-F238E27FC236}">
                <a16:creationId xmlns:a16="http://schemas.microsoft.com/office/drawing/2014/main" id="{897B3CF8-DF83-46E7-9343-E7AA0A094E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10" name="Rectángulo 1">
            <a:extLst>
              <a:ext uri="{FF2B5EF4-FFF2-40B4-BE49-F238E27FC236}">
                <a16:creationId xmlns:a16="http://schemas.microsoft.com/office/drawing/2014/main" id="{3EAFBB52-451D-4CAB-96E2-C03B7821F6AB}"/>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7">
            <a:extLst>
              <a:ext uri="{FF2B5EF4-FFF2-40B4-BE49-F238E27FC236}">
                <a16:creationId xmlns:a16="http://schemas.microsoft.com/office/drawing/2014/main" id="{FEEAE8C4-1B08-4A37-B503-7057E5437B58}"/>
              </a:ext>
            </a:extLst>
          </p:cNvPr>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4008504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683568" y="1184843"/>
            <a:ext cx="7915012" cy="4838312"/>
          </a:xfrm>
          <a:prstGeom prst="rect">
            <a:avLst/>
          </a:prstGeom>
        </p:spPr>
        <p:txBody>
          <a:bodyPr wrap="square">
            <a:spAutoFit/>
          </a:bodyPr>
          <a:lstStyle/>
          <a:p>
            <a:pPr marR="0" lvl="0" algn="just" defTabSz="914400" rtl="0" eaLnBrk="1" fontAlgn="auto" latinLnBrk="0" hangingPunct="1">
              <a:lnSpc>
                <a:spcPct val="105000"/>
              </a:lnSpc>
              <a:spcBef>
                <a:spcPts val="0"/>
              </a:spcBef>
              <a:spcAft>
                <a:spcPts val="600"/>
              </a:spcAft>
              <a:buClrTx/>
              <a:buSzTx/>
              <a:tabLst/>
              <a:defRPr/>
            </a:pPr>
            <a:r>
              <a:rPr lang="es-CO" sz="1400" b="1" u="sng" dirty="0">
                <a:solidFill>
                  <a:prstClr val="black"/>
                </a:solidFill>
                <a:latin typeface="Arial Narrow" panose="020B0606020202030204" pitchFamily="34" charset="0"/>
              </a:rPr>
              <a:t>7. PUNTOS CRITICOS ACTUALES</a:t>
            </a:r>
            <a:endParaRPr kumimoji="0" lang="es-CO" sz="1400" b="1" i="0" u="sng"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R="0" lvl="0" algn="just" defTabSz="914400" rtl="0" eaLnBrk="1" fontAlgn="auto" latinLnBrk="0" hangingPunct="1">
              <a:lnSpc>
                <a:spcPct val="105000"/>
              </a:lnSpc>
              <a:spcBef>
                <a:spcPts val="0"/>
              </a:spcBef>
              <a:spcAft>
                <a:spcPts val="600"/>
              </a:spcAft>
              <a:buClrTx/>
              <a:buSzTx/>
              <a:tabLst/>
              <a:defRPr/>
            </a:pPr>
            <a:endParaRPr kumimoji="0" lang="es-CO"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R="0" lvl="0" algn="just" defTabSz="914400" rtl="0" eaLnBrk="1" fontAlgn="auto" latinLnBrk="0" hangingPunct="1">
              <a:lnSpc>
                <a:spcPct val="105000"/>
              </a:lnSpc>
              <a:spcBef>
                <a:spcPts val="0"/>
              </a:spcBef>
              <a:spcAft>
                <a:spcPts val="600"/>
              </a:spcAft>
              <a:buClrTx/>
              <a:buSzTx/>
              <a:tabLst/>
              <a:defRPr/>
            </a:pPr>
            <a:r>
              <a:rPr kumimoji="0" lang="es-CO"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Vigencia y ampliación de la </a:t>
            </a:r>
            <a:r>
              <a:rPr lang="es-CO" sz="1400" b="1" dirty="0">
                <a:solidFill>
                  <a:prstClr val="black"/>
                </a:solidFill>
                <a:latin typeface="Arial Narrow" panose="020B0606020202030204" pitchFamily="34" charset="0"/>
              </a:rPr>
              <a:t>Zona Franca. </a:t>
            </a:r>
          </a:p>
          <a:p>
            <a:pPr marR="0" lvl="0" algn="just" defTabSz="914400" rtl="0" eaLnBrk="1" fontAlgn="auto" latinLnBrk="0" hangingPunct="1">
              <a:lnSpc>
                <a:spcPct val="105000"/>
              </a:lnSpc>
              <a:spcBef>
                <a:spcPts val="0"/>
              </a:spcBef>
              <a:spcAft>
                <a:spcPts val="600"/>
              </a:spcAft>
              <a:buClrTx/>
              <a:buSzTx/>
              <a:tabLst/>
              <a:defRPr/>
            </a:pPr>
            <a:endParaRPr lang="es-CO" sz="1400" b="1" dirty="0">
              <a:solidFill>
                <a:prstClr val="black"/>
              </a:solidFill>
              <a:latin typeface="Arial Narrow" panose="020B0606020202030204" pitchFamily="34" charset="0"/>
            </a:endParaRPr>
          </a:p>
          <a:p>
            <a:pPr marL="342900" marR="0" lvl="0" indent="-342900" algn="just" defTabSz="914400" rtl="0" eaLnBrk="1" fontAlgn="auto" latinLnBrk="0" hangingPunct="1">
              <a:lnSpc>
                <a:spcPct val="105000"/>
              </a:lnSpc>
              <a:spcBef>
                <a:spcPts val="0"/>
              </a:spcBef>
              <a:spcAft>
                <a:spcPts val="600"/>
              </a:spcAft>
              <a:buClrTx/>
              <a:buSzTx/>
              <a:buAutoNum type="arabicPeriod"/>
              <a:tabLst/>
              <a:defRPr/>
            </a:pPr>
            <a:r>
              <a:rPr kumimoji="0" lang="es-CO" sz="1400" b="1" i="0"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Restricciones de orden legal para la operación de CEMEX en la Zona Franca.</a:t>
            </a:r>
            <a:r>
              <a:rPr lang="es-CO" sz="1400" dirty="0">
                <a:solidFill>
                  <a:prstClr val="black"/>
                </a:solidFill>
                <a:latin typeface="Arial Narrow" panose="020B0606020202030204" pitchFamily="34" charset="0"/>
              </a:rPr>
              <a:t> </a:t>
            </a:r>
            <a:r>
              <a:rPr kumimoji="0" lang="es-CO"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a:t>
            </a:r>
            <a:r>
              <a:rPr kumimoji="0" lang="es-CO" sz="140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ZOMAM es una Zona Franca Especial Mono Usuario, </a:t>
            </a:r>
            <a:r>
              <a:rPr kumimoji="0" lang="es-CO"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ii)</a:t>
            </a:r>
            <a:r>
              <a:rPr kumimoji="0" lang="es-CO" sz="140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CEMEX no tiene la calidad de Usuario Industrial, solo puede actuar como tercero que desarrolla parte del objeto social </a:t>
            </a:r>
            <a:r>
              <a:rPr kumimoji="0" lang="es-CO"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iii) </a:t>
            </a:r>
            <a:r>
              <a:rPr kumimoji="0" lang="es-CO" sz="140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CEMEX no puede recibir los beneficios tributarios de la Zona Franca. </a:t>
            </a:r>
          </a:p>
          <a:p>
            <a:pPr marL="342900" marR="0" lvl="0" indent="-342900" algn="just" defTabSz="914400" rtl="0" eaLnBrk="1" fontAlgn="auto" latinLnBrk="0" hangingPunct="1">
              <a:lnSpc>
                <a:spcPct val="105000"/>
              </a:lnSpc>
              <a:spcBef>
                <a:spcPts val="0"/>
              </a:spcBef>
              <a:spcAft>
                <a:spcPts val="600"/>
              </a:spcAft>
              <a:buClrTx/>
              <a:buSzTx/>
              <a:buAutoNum type="arabicPeriod"/>
              <a:tabLst/>
              <a:defRPr/>
            </a:pPr>
            <a:r>
              <a:rPr lang="es-CO" sz="1400" b="1" u="sng" dirty="0">
                <a:solidFill>
                  <a:prstClr val="black"/>
                </a:solidFill>
                <a:latin typeface="Arial Narrow" panose="020B0606020202030204" pitchFamily="34" charset="0"/>
              </a:rPr>
              <a:t>Aporte de Activos como requisito para aprobar la ampliación </a:t>
            </a:r>
            <a:r>
              <a:rPr kumimoji="0" lang="es-CO" sz="1400" b="1" i="0"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 de la Zona Franca. </a:t>
            </a:r>
            <a:r>
              <a:rPr kumimoji="0" lang="es-CO" sz="140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CEMEX expresó</a:t>
            </a:r>
            <a:r>
              <a:rPr lang="es-CO" sz="1400" dirty="0">
                <a:solidFill>
                  <a:prstClr val="black"/>
                </a:solidFill>
                <a:latin typeface="Arial Narrow" panose="020B0606020202030204" pitchFamily="34" charset="0"/>
              </a:rPr>
              <a:t> su negativa a realizar el aporte de activos exigido por el Ministerio de Comercio para autorizar éste trámite por el riesgo de que los mismos queden vinculados al proceso de extinción de dominio. Si  no se realiza este aporte se declara la pérdida de la calidad de Zona Franca.     </a:t>
            </a:r>
            <a:r>
              <a:rPr kumimoji="0" lang="es-CO" sz="140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p>
          <a:p>
            <a:pPr marR="0" lvl="0" algn="just" defTabSz="914400" rtl="0" eaLnBrk="1" fontAlgn="auto" latinLnBrk="0" hangingPunct="1">
              <a:lnSpc>
                <a:spcPct val="105000"/>
              </a:lnSpc>
              <a:spcBef>
                <a:spcPts val="0"/>
              </a:spcBef>
              <a:spcAft>
                <a:spcPts val="600"/>
              </a:spcAft>
              <a:buClrTx/>
              <a:buSzTx/>
              <a:tabLst/>
              <a:defRPr/>
            </a:pPr>
            <a:r>
              <a:rPr kumimoji="0" lang="es-CO" sz="140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3.      </a:t>
            </a:r>
            <a:r>
              <a:rPr kumimoji="0" lang="es-CO" sz="1400" b="1" i="0"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Re-evaluación del modelo económico en caso de imposibilidad para operar la Zona Franca. </a:t>
            </a:r>
          </a:p>
          <a:p>
            <a:pPr marL="0" marR="0" lvl="0" indent="0" algn="just" defTabSz="914400" rtl="0" eaLnBrk="1" fontAlgn="auto" latinLnBrk="0" hangingPunct="1">
              <a:lnSpc>
                <a:spcPct val="105000"/>
              </a:lnSpc>
              <a:spcBef>
                <a:spcPts val="0"/>
              </a:spcBef>
              <a:spcAft>
                <a:spcPts val="600"/>
              </a:spcAft>
              <a:buClrTx/>
              <a:buSzTx/>
              <a:buFontTx/>
              <a:buNone/>
              <a:tabLst/>
              <a:defRPr/>
            </a:pPr>
            <a:endParaRPr kumimoji="0" lang="es-CO"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8. </a:t>
            </a:r>
            <a:r>
              <a:rPr kumimoji="0" lang="es-CO" sz="1400" b="1" i="0" u="sng" strike="noStrike" kern="1200" cap="none" spc="0" normalizeH="0" baseline="0" noProof="0" dirty="0">
                <a:ln>
                  <a:noFill/>
                </a:ln>
                <a:solidFill>
                  <a:prstClr val="black"/>
                </a:solidFill>
                <a:effectLst/>
                <a:uLnTx/>
                <a:uFillTx/>
                <a:latin typeface="Arial Narrow" panose="020B0606020202030204" pitchFamily="34" charset="0"/>
                <a:ea typeface="+mn-ea"/>
                <a:cs typeface="+mn-cs"/>
              </a:rPr>
              <a:t>SITUACIONES ADICIONALES PARA LA OPERACIÓN DEL PROYECTO.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sng"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a:p>
            <a:pPr marL="214313" marR="0" lvl="0" indent="-214313"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CO"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Ampliación de la capacidad de la Licencia Ambiental. Corantioquia. </a:t>
            </a:r>
          </a:p>
          <a:p>
            <a:pPr marL="257175" marR="0" lvl="0" indent="-257175" algn="just" defTabSz="914400" rtl="0" eaLnBrk="1" fontAlgn="auto" latinLnBrk="0" hangingPunct="1">
              <a:lnSpc>
                <a:spcPct val="105000"/>
              </a:lnSpc>
              <a:spcBef>
                <a:spcPts val="0"/>
              </a:spcBef>
              <a:spcAft>
                <a:spcPts val="600"/>
              </a:spcAft>
              <a:buClrTx/>
              <a:buSzTx/>
              <a:buFont typeface="+mj-lt"/>
              <a:buAutoNum type="arabicPeriod" startAt="2"/>
              <a:tabLst/>
              <a:defRPr/>
            </a:pPr>
            <a:endParaRPr kumimoji="0" lang="es-CO" sz="135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Imagen 5" descr="Logo SAE-01.jpg">
            <a:extLst>
              <a:ext uri="{FF2B5EF4-FFF2-40B4-BE49-F238E27FC236}">
                <a16:creationId xmlns:a16="http://schemas.microsoft.com/office/drawing/2014/main" id="{897B3CF8-DF83-46E7-9343-E7AA0A094E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10" name="Rectángulo 1">
            <a:extLst>
              <a:ext uri="{FF2B5EF4-FFF2-40B4-BE49-F238E27FC236}">
                <a16:creationId xmlns:a16="http://schemas.microsoft.com/office/drawing/2014/main" id="{3EAFBB52-451D-4CAB-96E2-C03B7821F6AB}"/>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CuadroTexto 7">
            <a:extLst>
              <a:ext uri="{FF2B5EF4-FFF2-40B4-BE49-F238E27FC236}">
                <a16:creationId xmlns:a16="http://schemas.microsoft.com/office/drawing/2014/main" id="{FEEAE8C4-1B08-4A37-B503-7057E5437B58}"/>
              </a:ext>
            </a:extLst>
          </p:cNvPr>
          <p:cNvSpPr txBox="1"/>
          <p:nvPr/>
        </p:nvSpPr>
        <p:spPr>
          <a:xfrm>
            <a:off x="5413375" y="6520418"/>
            <a:ext cx="336550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Gerencia de Sociedades Activas</a:t>
            </a:r>
          </a:p>
        </p:txBody>
      </p:sp>
    </p:spTree>
    <p:extLst>
      <p:ext uri="{BB962C8B-B14F-4D97-AF65-F5344CB8AC3E}">
        <p14:creationId xmlns:p14="http://schemas.microsoft.com/office/powerpoint/2010/main" val="18683183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81443" y="2767280"/>
            <a:ext cx="7989457" cy="707886"/>
          </a:xfrm>
          <a:prstGeom prst="rect">
            <a:avLst/>
          </a:prstGeom>
          <a:noFill/>
        </p:spPr>
        <p:txBody>
          <a:bodyPr wrap="square" rtlCol="0">
            <a:spAutoFit/>
          </a:bodyPr>
          <a:lstStyle/>
          <a:p>
            <a:pPr algn="ctr"/>
            <a:r>
              <a:rPr lang="es-CO" sz="4000" b="1" dirty="0">
                <a:solidFill>
                  <a:srgbClr val="002060"/>
                </a:solidFill>
              </a:rPr>
              <a:t>8. PROPOSICIONES Y VARIOS.</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0390434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l="4062" t="46387" r="43906" b="20819"/>
          <a:stretch/>
        </p:blipFill>
        <p:spPr>
          <a:xfrm>
            <a:off x="1732534" y="3057525"/>
            <a:ext cx="4757738" cy="1685925"/>
          </a:xfrm>
          <a:prstGeom prst="rect">
            <a:avLst/>
          </a:prstGeom>
        </p:spPr>
      </p:pic>
      <p:pic>
        <p:nvPicPr>
          <p:cNvPr id="7" name="Imagen 6" descr="Logo SAE-01.jpg">
            <a:extLst>
              <a:ext uri="{FF2B5EF4-FFF2-40B4-BE49-F238E27FC236}">
                <a16:creationId xmlns:a16="http://schemas.microsoft.com/office/drawing/2014/main" id="{7A5B8516-2831-4686-A528-8BD55F1187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cxnSp>
        <p:nvCxnSpPr>
          <p:cNvPr id="8" name="Conector recto 7">
            <a:extLst>
              <a:ext uri="{FF2B5EF4-FFF2-40B4-BE49-F238E27FC236}">
                <a16:creationId xmlns:a16="http://schemas.microsoft.com/office/drawing/2014/main" id="{CB64BC79-F50C-4A25-B187-8FC69060EF3B}"/>
              </a:ext>
            </a:extLst>
          </p:cNvPr>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6B3E25EF-EAF3-4DC5-BD87-7ED02C4BBDBD}"/>
              </a:ext>
            </a:extLst>
          </p:cNvPr>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239278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5043</Words>
  <Application>Microsoft Office PowerPoint</Application>
  <PresentationFormat>Presentación en pantalla (4:3)</PresentationFormat>
  <Paragraphs>1424</Paragraphs>
  <Slides>70</Slides>
  <Notes>7</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70</vt:i4>
      </vt:variant>
    </vt:vector>
  </HeadingPairs>
  <TitlesOfParts>
    <vt:vector size="80" baseType="lpstr">
      <vt:lpstr>MS Gothic</vt:lpstr>
      <vt:lpstr>Arabic Typesetting</vt:lpstr>
      <vt:lpstr>Arial</vt:lpstr>
      <vt:lpstr>Arial Narrow</vt:lpstr>
      <vt:lpstr>Calibri</vt:lpstr>
      <vt:lpstr>Courier New</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16</cp:revision>
  <dcterms:created xsi:type="dcterms:W3CDTF">2015-02-19T23:51:59Z</dcterms:created>
  <dcterms:modified xsi:type="dcterms:W3CDTF">2018-09-17T19:33:33Z</dcterms:modified>
</cp:coreProperties>
</file>