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sldIdLst>
    <p:sldId id="257" r:id="rId2"/>
    <p:sldId id="256" r:id="rId3"/>
    <p:sldId id="258" r:id="rId4"/>
    <p:sldId id="260" r:id="rId5"/>
    <p:sldId id="482" r:id="rId6"/>
    <p:sldId id="483" r:id="rId7"/>
    <p:sldId id="378" r:id="rId8"/>
    <p:sldId id="379" r:id="rId9"/>
    <p:sldId id="389" r:id="rId10"/>
    <p:sldId id="474" r:id="rId11"/>
    <p:sldId id="475" r:id="rId12"/>
    <p:sldId id="476" r:id="rId13"/>
    <p:sldId id="477" r:id="rId14"/>
    <p:sldId id="478" r:id="rId15"/>
    <p:sldId id="479" r:id="rId16"/>
    <p:sldId id="480" r:id="rId17"/>
    <p:sldId id="485" r:id="rId18"/>
    <p:sldId id="486" r:id="rId19"/>
    <p:sldId id="487" r:id="rId20"/>
    <p:sldId id="488" r:id="rId21"/>
    <p:sldId id="489" r:id="rId22"/>
    <p:sldId id="490" r:id="rId23"/>
    <p:sldId id="491" r:id="rId24"/>
    <p:sldId id="267" r:id="rId25"/>
    <p:sldId id="270" r:id="rId26"/>
    <p:sldId id="271" r:id="rId27"/>
    <p:sldId id="272" r:id="rId28"/>
    <p:sldId id="273" r:id="rId29"/>
    <p:sldId id="275" r:id="rId30"/>
    <p:sldId id="287" r:id="rId31"/>
    <p:sldId id="288" r:id="rId32"/>
    <p:sldId id="289" r:id="rId33"/>
    <p:sldId id="492" r:id="rId34"/>
    <p:sldId id="493" r:id="rId35"/>
    <p:sldId id="291" r:id="rId36"/>
    <p:sldId id="292" r:id="rId37"/>
    <p:sldId id="293" r:id="rId38"/>
    <p:sldId id="279" r:id="rId39"/>
    <p:sldId id="280" r:id="rId40"/>
    <p:sldId id="281" r:id="rId41"/>
    <p:sldId id="494" r:id="rId42"/>
    <p:sldId id="282" r:id="rId43"/>
    <p:sldId id="283" r:id="rId44"/>
    <p:sldId id="284" r:id="rId45"/>
    <p:sldId id="285" r:id="rId46"/>
    <p:sldId id="286" r:id="rId47"/>
    <p:sldId id="816" r:id="rId48"/>
    <p:sldId id="817" r:id="rId49"/>
    <p:sldId id="832" r:id="rId50"/>
    <p:sldId id="829" r:id="rId51"/>
    <p:sldId id="833" r:id="rId52"/>
    <p:sldId id="831" r:id="rId53"/>
    <p:sldId id="828" r:id="rId54"/>
    <p:sldId id="262" r:id="rId55"/>
    <p:sldId id="863" r:id="rId56"/>
    <p:sldId id="278" r:id="rId57"/>
    <p:sldId id="864" r:id="rId58"/>
    <p:sldId id="865" r:id="rId59"/>
    <p:sldId id="866" r:id="rId60"/>
    <p:sldId id="867" r:id="rId61"/>
    <p:sldId id="868" r:id="rId62"/>
    <p:sldId id="869" r:id="rId63"/>
    <p:sldId id="870" r:id="rId64"/>
    <p:sldId id="276" r:id="rId65"/>
    <p:sldId id="871" r:id="rId66"/>
    <p:sldId id="880" r:id="rId67"/>
    <p:sldId id="873" r:id="rId68"/>
    <p:sldId id="874" r:id="rId69"/>
    <p:sldId id="875" r:id="rId70"/>
    <p:sldId id="876" r:id="rId71"/>
    <p:sldId id="877" r:id="rId72"/>
    <p:sldId id="878" r:id="rId73"/>
    <p:sldId id="290" r:id="rId74"/>
    <p:sldId id="879" r:id="rId75"/>
    <p:sldId id="264" r:id="rId76"/>
    <p:sldId id="885" r:id="rId77"/>
    <p:sldId id="818" r:id="rId78"/>
    <p:sldId id="819" r:id="rId79"/>
    <p:sldId id="820" r:id="rId80"/>
    <p:sldId id="822" r:id="rId81"/>
    <p:sldId id="821" r:id="rId82"/>
    <p:sldId id="265" r:id="rId83"/>
    <p:sldId id="312" r:id="rId84"/>
    <p:sldId id="309" r:id="rId85"/>
    <p:sldId id="438" r:id="rId86"/>
    <p:sldId id="439" r:id="rId87"/>
    <p:sldId id="881" r:id="rId88"/>
    <p:sldId id="259" r:id="rId89"/>
    <p:sldId id="882" r:id="rId90"/>
    <p:sldId id="883" r:id="rId91"/>
    <p:sldId id="263" r:id="rId92"/>
    <p:sldId id="884" r:id="rId93"/>
    <p:sldId id="266" r:id="rId94"/>
    <p:sldId id="335" r:id="rId95"/>
    <p:sldId id="350" r:id="rId96"/>
    <p:sldId id="348" r:id="rId97"/>
    <p:sldId id="358" r:id="rId98"/>
    <p:sldId id="261" r:id="rId99"/>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XAEWM6RK\Unidades%20(00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cgonzalez\Documents\Proyecciones\Venta%20Masiva\Copia%20de%20PREDICCION%20PROCESO%20DE%20VENTA%20(version%20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XAEWM6RK\Copia%20de%20Libro2%20(version%201).xlsx%20sin%20casa%20gach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acgonzalez\AppData\Roaming\Microsoft\Excel\Copia%20de%20Copia%20de%20procedimiento%20inmuebles%20-%20copia%20(version%201).xlsb"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s-CO" sz="1200" dirty="0"/>
              <a:t>COMPOSICIÓN PORTAFOLIO AGOSTO 2018</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590166100073405E-2"/>
          <c:y val="0.30879775968608775"/>
          <c:w val="0.90077959397759833"/>
          <c:h val="0.622302131661844"/>
        </c:manualLayout>
      </c:layout>
      <c:pie3DChart>
        <c:varyColors val="1"/>
        <c:ser>
          <c:idx val="0"/>
          <c:order val="0"/>
          <c:explosion val="6"/>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DD3B-4A3D-8B56-215FC15400AD}"/>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DD3B-4A3D-8B56-215FC15400AD}"/>
              </c:ext>
            </c:extLst>
          </c:dPt>
          <c:dLbls>
            <c:dLbl>
              <c:idx val="0"/>
              <c:layout>
                <c:manualLayout>
                  <c:x val="9.6274660296451847E-2"/>
                  <c:y val="0.25097284356860278"/>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fld id="{327B8597-3766-4623-A55E-3E7CB2CAD27E}" type="CATEGORYNAME">
                      <a:rPr lang="en-US"/>
                      <a:pPr>
                        <a:defRPr/>
                      </a:pPr>
                      <a:t>[NOMBRE DE CATEGORÍA]</a:t>
                    </a:fld>
                    <a:r>
                      <a:rPr lang="en-US" baseline="0" dirty="0"/>
                      <a:t>, $</a:t>
                    </a:r>
                    <a:fld id="{AE6A5543-15F3-4446-8018-F17457D4D9AC}" type="VALUE">
                      <a:rPr lang="en-US" baseline="0" smtClean="0"/>
                      <a:pPr>
                        <a:defRPr/>
                      </a:pPr>
                      <a:t>[VALOR]</a:t>
                    </a:fld>
                    <a:r>
                      <a:rPr lang="en-US" baseline="0" dirty="0"/>
                      <a:t>, </a:t>
                    </a:r>
                    <a:fld id="{5631CAEF-461D-4AB0-B6D2-DE3BDAFFE9A0}" type="PERCENTAGE">
                      <a:rPr lang="en-US" baseline="0"/>
                      <a:pPr>
                        <a:defRPr/>
                      </a:pPr>
                      <a:t>[PORCENTAJE]</a:t>
                    </a:fld>
                    <a:endParaRPr lang="en-US" baseline="0" dirty="0"/>
                  </a:p>
                </c:rich>
              </c:tx>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8341410064534622"/>
                      <c:h val="0.35084413243612972"/>
                    </c:manualLayout>
                  </c15:layout>
                  <c15:dlblFieldTable/>
                  <c15:showDataLabelsRange val="0"/>
                </c:ext>
                <c:ext xmlns:c16="http://schemas.microsoft.com/office/drawing/2014/chart" uri="{C3380CC4-5D6E-409C-BE32-E72D297353CC}">
                  <c16:uniqueId val="{00000001-DD3B-4A3D-8B56-215FC15400AD}"/>
                </c:ext>
              </c:extLst>
            </c:dLbl>
            <c:dLbl>
              <c:idx val="1"/>
              <c:layout>
                <c:manualLayout>
                  <c:x val="-3.362569036500225E-2"/>
                  <c:y val="-7.7116881895556988E-2"/>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fld id="{871EA9A5-C8D9-4EC5-B275-DF2E514631EF}" type="CATEGORYNAME">
                      <a:rPr lang="en-US"/>
                      <a:pPr>
                        <a:defRPr>
                          <a:solidFill>
                            <a:schemeClr val="accent1"/>
                          </a:solidFill>
                        </a:defRPr>
                      </a:pPr>
                      <a:t>[NOMBRE DE CATEGORÍA]</a:t>
                    </a:fld>
                    <a:r>
                      <a:rPr lang="en-US" baseline="0"/>
                      <a:t>,$ </a:t>
                    </a:r>
                    <a:fld id="{09D3DB80-2F65-4537-8959-C45220F02BD0}" type="VALUE">
                      <a:rPr lang="en-US" baseline="0"/>
                      <a:pPr>
                        <a:defRPr>
                          <a:solidFill>
                            <a:schemeClr val="accent1"/>
                          </a:solidFill>
                        </a:defRPr>
                      </a:pPr>
                      <a:t>[VALOR]</a:t>
                    </a:fld>
                    <a:r>
                      <a:rPr lang="en-US" baseline="0"/>
                      <a:t>, </a:t>
                    </a:r>
                    <a:fld id="{2FD858AA-254A-4D0B-8A92-5536C6ED9128}"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35494738027600442"/>
                      <c:h val="0.27647012607682919"/>
                    </c:manualLayout>
                  </c15:layout>
                  <c15:dlblFieldTable/>
                  <c15:showDataLabelsRange val="0"/>
                </c:ext>
                <c:ext xmlns:c16="http://schemas.microsoft.com/office/drawing/2014/chart" uri="{C3380CC4-5D6E-409C-BE32-E72D297353CC}">
                  <c16:uniqueId val="{00000003-DD3B-4A3D-8B56-215FC15400AD}"/>
                </c:ext>
              </c:extLst>
            </c:dLbl>
            <c:spPr>
              <a:solidFill>
                <a:sysClr val="window" lastClr="FFFFFF">
                  <a:alpha val="90000"/>
                </a:sysClr>
              </a:solidFill>
              <a:ln w="12700" cap="flat" cmpd="sng" algn="ctr">
                <a:solidFill>
                  <a:srgbClr val="4472C4"/>
                </a:solidFill>
                <a:round/>
              </a:ln>
              <a:effectLst>
                <a:outerShdw blurRad="50800" dist="38100" dir="2700000" algn="tl" rotWithShape="0">
                  <a:srgbClr val="4472C4">
                    <a:lumMod val="75000"/>
                    <a:alpha val="40000"/>
                  </a:srgbClr>
                </a:outerShdw>
              </a:effectLst>
            </c:spPr>
            <c:dLblPos val="in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Hoja8!$D$34:$E$34</c:f>
              <c:strCache>
                <c:ptCount val="2"/>
                <c:pt idx="0">
                  <c:v>EXTINTOS</c:v>
                </c:pt>
                <c:pt idx="1">
                  <c:v>INCAUTADOS</c:v>
                </c:pt>
              </c:strCache>
            </c:strRef>
          </c:cat>
          <c:val>
            <c:numRef>
              <c:f>Hoja8!$D$35:$E$35</c:f>
              <c:numCache>
                <c:formatCode>_(* #,##0.00_);_(* \(#,##0.00\);_(* "-"??_);_(@_)</c:formatCode>
                <c:ptCount val="2"/>
                <c:pt idx="0">
                  <c:v>126715</c:v>
                </c:pt>
                <c:pt idx="1">
                  <c:v>657684</c:v>
                </c:pt>
              </c:numCache>
            </c:numRef>
          </c:val>
          <c:extLst>
            <c:ext xmlns:c16="http://schemas.microsoft.com/office/drawing/2014/chart" uri="{C3380CC4-5D6E-409C-BE32-E72D297353CC}">
              <c16:uniqueId val="{00000004-DD3B-4A3D-8B56-215FC15400AD}"/>
            </c:ext>
          </c:extLst>
        </c:ser>
        <c:ser>
          <c:idx val="1"/>
          <c:order val="1"/>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6-DD3B-4A3D-8B56-215FC15400AD}"/>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8-DD3B-4A3D-8B56-215FC15400AD}"/>
              </c:ext>
            </c:extLst>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inEnd"/>
              <c:showLegendKey val="0"/>
              <c:showVal val="0"/>
              <c:showCatName val="1"/>
              <c:showSerName val="0"/>
              <c:showPercent val="0"/>
              <c:showBubbleSize val="0"/>
              <c:extLst>
                <c:ext xmlns:c16="http://schemas.microsoft.com/office/drawing/2014/chart" uri="{C3380CC4-5D6E-409C-BE32-E72D297353CC}">
                  <c16:uniqueId val="{00000006-DD3B-4A3D-8B56-215FC15400AD}"/>
                </c:ext>
              </c:extLst>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2"/>
                      </a:solidFill>
                      <a:effectLst/>
                      <a:latin typeface="+mn-lt"/>
                      <a:ea typeface="+mn-ea"/>
                      <a:cs typeface="+mn-cs"/>
                    </a:defRPr>
                  </a:pPr>
                  <a:endParaRPr lang="es-CO"/>
                </a:p>
              </c:txPr>
              <c:dLblPos val="inEnd"/>
              <c:showLegendKey val="0"/>
              <c:showVal val="0"/>
              <c:showCatName val="1"/>
              <c:showSerName val="0"/>
              <c:showPercent val="0"/>
              <c:showBubbleSize val="0"/>
              <c:extLst>
                <c:ext xmlns:c16="http://schemas.microsoft.com/office/drawing/2014/chart" uri="{C3380CC4-5D6E-409C-BE32-E72D297353CC}">
                  <c16:uniqueId val="{00000008-DD3B-4A3D-8B56-215FC15400AD}"/>
                </c:ext>
              </c:extLst>
            </c:dLbl>
            <c:spPr>
              <a:solidFill>
                <a:sysClr val="window" lastClr="FFFFFF">
                  <a:alpha val="90000"/>
                </a:sysClr>
              </a:solidFill>
              <a:ln w="12700" cap="flat" cmpd="sng" algn="ctr">
                <a:solidFill>
                  <a:srgbClr val="ED7D31"/>
                </a:solidFill>
                <a:round/>
              </a:ln>
              <a:effectLst>
                <a:outerShdw blurRad="50800" dist="38100" dir="2700000" algn="tl" rotWithShape="0">
                  <a:srgbClr val="ED7D31">
                    <a:lumMod val="75000"/>
                    <a:alpha val="40000"/>
                  </a:srgbClr>
                </a:outerShdw>
              </a:effectLst>
            </c:spPr>
            <c:dLblPos val="inEnd"/>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Hoja8!$D$34:$E$34</c:f>
              <c:strCache>
                <c:ptCount val="2"/>
                <c:pt idx="0">
                  <c:v>EXTINTOS</c:v>
                </c:pt>
                <c:pt idx="1">
                  <c:v>INCAUTADOS</c:v>
                </c:pt>
              </c:strCache>
            </c:strRef>
          </c:cat>
          <c:val>
            <c:numRef>
              <c:f>Hoja8!$D$36:$E$36</c:f>
              <c:numCache>
                <c:formatCode>0.00%</c:formatCode>
                <c:ptCount val="2"/>
                <c:pt idx="0">
                  <c:v>0.1615</c:v>
                </c:pt>
                <c:pt idx="1">
                  <c:v>0.83845593887804548</c:v>
                </c:pt>
              </c:numCache>
            </c:numRef>
          </c:val>
          <c:extLst>
            <c:ext xmlns:c16="http://schemas.microsoft.com/office/drawing/2014/chart" uri="{C3380CC4-5D6E-409C-BE32-E72D297353CC}">
              <c16:uniqueId val="{00000009-DD3B-4A3D-8B56-215FC15400AD}"/>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VALORACIÓN AGOSTO 2018</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Hoja8!$D$73</c:f>
              <c:strCache>
                <c:ptCount val="1"/>
                <c:pt idx="0">
                  <c:v>VALORACION AGOSTO 2018</c:v>
                </c:pt>
              </c:strCache>
            </c:strRef>
          </c:tx>
          <c:dPt>
            <c:idx val="0"/>
            <c:bubble3D val="0"/>
            <c:explosion val="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129-4E47-9213-CF038887CF18}"/>
              </c:ext>
            </c:extLst>
          </c:dPt>
          <c:dPt>
            <c:idx val="1"/>
            <c:bubble3D val="0"/>
            <c:explosion val="1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129-4E47-9213-CF038887CF18}"/>
              </c:ext>
            </c:extLst>
          </c:dPt>
          <c:dPt>
            <c:idx val="2"/>
            <c:bubble3D val="0"/>
            <c:explosion val="8"/>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129-4E47-9213-CF038887CF18}"/>
              </c:ext>
            </c:extLst>
          </c:dPt>
          <c:dPt>
            <c:idx val="3"/>
            <c:bubble3D val="0"/>
            <c:explosion val="5"/>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129-4E47-9213-CF038887CF18}"/>
              </c:ext>
            </c:extLst>
          </c:dPt>
          <c:dPt>
            <c:idx val="4"/>
            <c:bubble3D val="0"/>
            <c:explosion val="8"/>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129-4E47-9213-CF038887CF18}"/>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E3A17F1-B70F-43AB-AEF9-212C3947A49A}" type="CELLRANGE">
                      <a:rPr lang="en-US"/>
                      <a:pPr>
                        <a:defRPr/>
                      </a:pPr>
                      <a:t>[CELLRANGE]</a:t>
                    </a:fld>
                    <a:r>
                      <a:rPr lang="en-US" baseline="0"/>
                      <a:t>
</a:t>
                    </a:r>
                    <a:fld id="{0C176DCE-559B-45F2-A3D9-6C33436B6B69}" type="CATEGORYNAME">
                      <a:rPr lang="en-US" baseline="0"/>
                      <a:pPr>
                        <a:defRPr/>
                      </a:pPr>
                      <a:t>[NOMBRE DE CATEGORÍA]</a:t>
                    </a:fld>
                    <a:r>
                      <a:rPr lang="en-US" baseline="0"/>
                      <a:t>
</a:t>
                    </a:r>
                    <a:fld id="{EB00F6E5-406B-40B5-9109-733ABAAC280E}" type="PERCENTAGE">
                      <a:rPr lang="en-US" baseline="0"/>
                      <a:pPr>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129-4E47-9213-CF038887CF18}"/>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CE37560C-90E4-4D80-9ABF-B480F25898D1}" type="CELLRANGE">
                      <a:rPr lang="en-US"/>
                      <a:pPr>
                        <a:defRPr>
                          <a:solidFill>
                            <a:schemeClr val="accent1"/>
                          </a:solidFill>
                        </a:defRPr>
                      </a:pPr>
                      <a:t>[CELLRANGE]</a:t>
                    </a:fld>
                    <a:r>
                      <a:rPr lang="en-US" baseline="0"/>
                      <a:t>
</a:t>
                    </a:r>
                    <a:fld id="{225F955E-2558-4FA5-9D40-1AD0889369BD}" type="CATEGORYNAME">
                      <a:rPr lang="en-US" baseline="0"/>
                      <a:pPr>
                        <a:defRPr>
                          <a:solidFill>
                            <a:schemeClr val="accent1"/>
                          </a:solidFill>
                        </a:defRPr>
                      </a:pPr>
                      <a:t>[NOMBRE DE CATEGORÍA]</a:t>
                    </a:fld>
                    <a:r>
                      <a:rPr lang="en-US" baseline="0"/>
                      <a:t>
</a:t>
                    </a:r>
                    <a:fld id="{3ED26613-0B46-411D-ACF3-217FE3479149}"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129-4E47-9213-CF038887CF18}"/>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179A573D-AA9A-46D4-A713-AC57D4A5BB0A}" type="CELLRANGE">
                      <a:rPr lang="en-US"/>
                      <a:pPr>
                        <a:defRPr>
                          <a:solidFill>
                            <a:schemeClr val="accent1"/>
                          </a:solidFill>
                        </a:defRPr>
                      </a:pPr>
                      <a:t>[CELLRANGE]</a:t>
                    </a:fld>
                    <a:r>
                      <a:rPr lang="en-US" baseline="0"/>
                      <a:t>
</a:t>
                    </a:r>
                    <a:fld id="{92830064-AFD8-4655-A5E8-9CDC7B23FBD2}" type="CATEGORYNAME">
                      <a:rPr lang="en-US" baseline="0"/>
                      <a:pPr>
                        <a:defRPr>
                          <a:solidFill>
                            <a:schemeClr val="accent1"/>
                          </a:solidFill>
                        </a:defRPr>
                      </a:pPr>
                      <a:t>[NOMBRE DE CATEGORÍA]</a:t>
                    </a:fld>
                    <a:r>
                      <a:rPr lang="en-US" baseline="0"/>
                      <a:t>
</a:t>
                    </a:r>
                    <a:fld id="{BDF8112E-432B-402B-A204-A3CB5AD4D66A}"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129-4E47-9213-CF038887CF18}"/>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7DC6F548-F57B-4BF6-A104-EC6CBF12FC52}" type="CELLRANGE">
                      <a:rPr lang="en-US"/>
                      <a:pPr>
                        <a:defRPr>
                          <a:solidFill>
                            <a:schemeClr val="accent1"/>
                          </a:solidFill>
                        </a:defRPr>
                      </a:pPr>
                      <a:t>[CELLRANGE]</a:t>
                    </a:fld>
                    <a:r>
                      <a:rPr lang="en-US" baseline="0"/>
                      <a:t>
</a:t>
                    </a:r>
                    <a:fld id="{4D0A91A6-78EC-4AC9-A5F6-DB6A9F078EC2}" type="CATEGORYNAME">
                      <a:rPr lang="en-US" baseline="0"/>
                      <a:pPr>
                        <a:defRPr>
                          <a:solidFill>
                            <a:schemeClr val="accent1"/>
                          </a:solidFill>
                        </a:defRPr>
                      </a:pPr>
                      <a:t>[NOMBRE DE CATEGORÍA]</a:t>
                    </a:fld>
                    <a:r>
                      <a:rPr lang="en-US" baseline="0"/>
                      <a:t>
</a:t>
                    </a:r>
                    <a:fld id="{AC9BA0D1-0C17-43D8-81B7-94974ACA9331}"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129-4E47-9213-CF038887CF18}"/>
                </c:ext>
              </c:extLst>
            </c:dLbl>
            <c:dLbl>
              <c:idx val="4"/>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496741D-CF51-4EF2-9F36-93AE0A8E17FC}" type="CELLRANGE">
                      <a:rPr lang="en-US"/>
                      <a:pPr>
                        <a:defRPr>
                          <a:solidFill>
                            <a:schemeClr val="accent1"/>
                          </a:solidFill>
                        </a:defRPr>
                      </a:pPr>
                      <a:t>[CELLRANGE]</a:t>
                    </a:fld>
                    <a:r>
                      <a:rPr lang="en-US" baseline="0"/>
                      <a:t>
</a:t>
                    </a:r>
                    <a:fld id="{BA63636F-53E9-4E17-B4A4-E3056C36C120}" type="CATEGORYNAME">
                      <a:rPr lang="en-US" baseline="0"/>
                      <a:pPr>
                        <a:defRPr>
                          <a:solidFill>
                            <a:schemeClr val="accent1"/>
                          </a:solidFill>
                        </a:defRPr>
                      </a:pPr>
                      <a:t>[NOMBRE DE CATEGORÍA]</a:t>
                    </a:fld>
                    <a:r>
                      <a:rPr lang="en-US" baseline="0"/>
                      <a:t>
</a:t>
                    </a:r>
                    <a:fld id="{FADF1B55-129A-47B5-A4D6-BFCA10EEB4D6}"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129-4E47-9213-CF038887CF18}"/>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Hoja8!$C$74:$C$78</c:f>
              <c:strCache>
                <c:ptCount val="5"/>
                <c:pt idx="0">
                  <c:v>Tes Tasa Fija                 </c:v>
                </c:pt>
                <c:pt idx="1">
                  <c:v>Tes Tasa Fija                 </c:v>
                </c:pt>
                <c:pt idx="2">
                  <c:v>Tes Tasa Fija                 </c:v>
                </c:pt>
                <c:pt idx="3">
                  <c:v>Tes Tasa Fija                 </c:v>
                </c:pt>
                <c:pt idx="4">
                  <c:v>Tes UVR                       </c:v>
                </c:pt>
              </c:strCache>
            </c:strRef>
          </c:cat>
          <c:val>
            <c:numRef>
              <c:f>Hoja8!$D$74:$D$78</c:f>
              <c:numCache>
                <c:formatCode>#,##0.00</c:formatCode>
                <c:ptCount val="5"/>
                <c:pt idx="0">
                  <c:v>210033170</c:v>
                </c:pt>
                <c:pt idx="1">
                  <c:v>39936636</c:v>
                </c:pt>
                <c:pt idx="2">
                  <c:v>10397949</c:v>
                </c:pt>
                <c:pt idx="3">
                  <c:v>18794654</c:v>
                </c:pt>
                <c:pt idx="4">
                  <c:v>65347542</c:v>
                </c:pt>
              </c:numCache>
            </c:numRef>
          </c:val>
          <c:extLst>
            <c:ext xmlns:c15="http://schemas.microsoft.com/office/drawing/2012/chart" uri="{02D57815-91ED-43cb-92C2-25804820EDAC}">
              <c15:datalabelsRange>
                <c15:f>Hoja8!$D$74:$D$78</c15:f>
                <c15:dlblRangeCache>
                  <c:ptCount val="5"/>
                  <c:pt idx="0">
                    <c:v>210,033,170.00</c:v>
                  </c:pt>
                  <c:pt idx="1">
                    <c:v>39,936,636.00</c:v>
                  </c:pt>
                  <c:pt idx="2">
                    <c:v>10,397,949.00</c:v>
                  </c:pt>
                  <c:pt idx="3">
                    <c:v>18,794,654.00</c:v>
                  </c:pt>
                  <c:pt idx="4">
                    <c:v>65,347,542.00</c:v>
                  </c:pt>
                </c15:dlblRangeCache>
              </c15:datalabelsRange>
            </c:ext>
            <c:ext xmlns:c16="http://schemas.microsoft.com/office/drawing/2014/chart" uri="{C3380CC4-5D6E-409C-BE32-E72D297353CC}">
              <c16:uniqueId val="{0000000A-4129-4E47-9213-CF038887CF18}"/>
            </c:ext>
          </c:extLst>
        </c:ser>
        <c:ser>
          <c:idx val="1"/>
          <c:order val="1"/>
          <c:tx>
            <c:strRef>
              <c:f>Hoja8!#REF!</c:f>
              <c:strCache>
                <c:ptCount val="1"/>
                <c:pt idx="0">
                  <c:v>#REF!</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4129-4E47-9213-CF038887CF18}"/>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4129-4E47-9213-CF038887CF18}"/>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Hoja8!$C$74:$C$78</c:f>
              <c:strCache>
                <c:ptCount val="5"/>
                <c:pt idx="0">
                  <c:v>Tes Tasa Fija                 </c:v>
                </c:pt>
                <c:pt idx="1">
                  <c:v>Tes Tasa Fija                 </c:v>
                </c:pt>
                <c:pt idx="2">
                  <c:v>Tes Tasa Fija                 </c:v>
                </c:pt>
                <c:pt idx="3">
                  <c:v>Tes Tasa Fija                 </c:v>
                </c:pt>
                <c:pt idx="4">
                  <c:v>Tes UVR                       </c:v>
                </c:pt>
              </c:strCache>
            </c:strRef>
          </c:cat>
          <c:val>
            <c:numRef>
              <c:f>Hoja8!#REF!</c:f>
              <c:numCache>
                <c:formatCode>General</c:formatCode>
                <c:ptCount val="1"/>
                <c:pt idx="0">
                  <c:v>1</c:v>
                </c:pt>
              </c:numCache>
            </c:numRef>
          </c:val>
          <c:extLst>
            <c:ext xmlns:c16="http://schemas.microsoft.com/office/drawing/2014/chart" uri="{C3380CC4-5D6E-409C-BE32-E72D297353CC}">
              <c16:uniqueId val="{0000000D-4129-4E47-9213-CF038887CF1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Recursos Propios SAE Agosto 2018</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1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B9C-4EC5-827D-3E245EBAFE61}"/>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B9C-4EC5-827D-3E245EBAFE61}"/>
              </c:ext>
            </c:extLst>
          </c:dPt>
          <c:dPt>
            <c:idx val="2"/>
            <c:bubble3D val="0"/>
            <c:explosion val="31"/>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B9C-4EC5-827D-3E245EBAFE61}"/>
              </c:ext>
            </c:extLst>
          </c:dPt>
          <c:dLbls>
            <c:dLbl>
              <c:idx val="0"/>
              <c:layout>
                <c:manualLayout>
                  <c:x val="-0.35621738410159098"/>
                  <c:y val="-1.8506797409413633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D582D9B5-F6AF-4A35-AB71-9BE1426C7B40}" type="CATEGORYNAME">
                      <a:rPr lang="en-US"/>
                      <a:pPr>
                        <a:defRPr/>
                      </a:pPr>
                      <a:t>[NOMBRE DE CATEGORÍA]</a:t>
                    </a:fld>
                    <a:r>
                      <a:rPr lang="en-US" baseline="0"/>
                      <a:t>,</a:t>
                    </a:r>
                  </a:p>
                  <a:p>
                    <a:pPr>
                      <a:defRPr/>
                    </a:pPr>
                    <a:r>
                      <a:rPr lang="en-US" baseline="0"/>
                      <a:t>$</a:t>
                    </a:r>
                    <a:fld id="{C1E32B0F-8AFA-402B-A0D8-AE6F91DA368E}" type="VALUE">
                      <a:rPr lang="en-US" baseline="0"/>
                      <a:pPr>
                        <a:defRPr/>
                      </a:pPr>
                      <a:t>[VALOR]</a:t>
                    </a:fld>
                    <a:r>
                      <a:rPr lang="en-US" baseline="0"/>
                      <a:t>, </a:t>
                    </a:r>
                    <a:fld id="{3C4192D5-CBA6-4A22-9942-697A7FC60EED}" type="PERCENTAGE">
                      <a:rPr lang="en-US" baseline="0"/>
                      <a:pPr>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91251257894861"/>
                      <c:h val="0.16063214062781506"/>
                    </c:manualLayout>
                  </c15:layout>
                  <c15:dlblFieldTable/>
                  <c15:showDataLabelsRange val="0"/>
                </c:ext>
                <c:ext xmlns:c16="http://schemas.microsoft.com/office/drawing/2014/chart" uri="{C3380CC4-5D6E-409C-BE32-E72D297353CC}">
                  <c16:uniqueId val="{00000001-FB9C-4EC5-827D-3E245EBAFE61}"/>
                </c:ext>
              </c:extLst>
            </c:dLbl>
            <c:dLbl>
              <c:idx val="1"/>
              <c:layout>
                <c:manualLayout>
                  <c:x val="4.0608996262634554E-2"/>
                  <c:y val="2.0848099026828784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E470568E-5A0E-425A-B450-56D60BD7872A}" type="CATEGORYNAME">
                      <a:rPr lang="en-US"/>
                      <a:pPr>
                        <a:defRPr>
                          <a:solidFill>
                            <a:schemeClr val="accent1"/>
                          </a:solidFill>
                        </a:defRPr>
                      </a:pPr>
                      <a:t>[NOMBRE DE CATEGORÍA]</a:t>
                    </a:fld>
                    <a:r>
                      <a:rPr lang="en-US" baseline="0"/>
                      <a:t>, $</a:t>
                    </a:r>
                    <a:fld id="{B0BFA86C-29FD-465B-9FD8-2B21623E9E17}" type="VALUE">
                      <a:rPr lang="en-US" baseline="0"/>
                      <a:pPr>
                        <a:defRPr>
                          <a:solidFill>
                            <a:schemeClr val="accent1"/>
                          </a:solidFill>
                        </a:defRPr>
                      </a:pPr>
                      <a:t>[VALOR]</a:t>
                    </a:fld>
                    <a:r>
                      <a:rPr lang="en-US" baseline="0"/>
                      <a:t>, </a:t>
                    </a:r>
                    <a:fld id="{301AD234-0589-428C-9EC5-FF96BFB80AC6}"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3290340085531719"/>
                      <c:h val="0.18455779663500188"/>
                    </c:manualLayout>
                  </c15:layout>
                  <c15:dlblFieldTable/>
                  <c15:showDataLabelsRange val="0"/>
                </c:ext>
                <c:ext xmlns:c16="http://schemas.microsoft.com/office/drawing/2014/chart" uri="{C3380CC4-5D6E-409C-BE32-E72D297353CC}">
                  <c16:uniqueId val="{00000003-FB9C-4EC5-827D-3E245EBAFE61}"/>
                </c:ext>
              </c:extLst>
            </c:dLbl>
            <c:dLbl>
              <c:idx val="2"/>
              <c:layout>
                <c:manualLayout>
                  <c:x val="-4.2340151183318769E-2"/>
                  <c:y val="0"/>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090210-0DE5-44D3-AF5B-D8803EB74A09}" type="CATEGORYNAME">
                      <a:rPr lang="en-US"/>
                      <a:pPr>
                        <a:defRPr>
                          <a:solidFill>
                            <a:schemeClr val="accent1"/>
                          </a:solidFill>
                        </a:defRPr>
                      </a:pPr>
                      <a:t>[NOMBRE DE CATEGORÍA]</a:t>
                    </a:fld>
                    <a:r>
                      <a:rPr lang="en-US" baseline="0"/>
                      <a:t>, $</a:t>
                    </a:r>
                    <a:fld id="{E4C9D242-4152-43CD-AD96-8F7BF0D0A02A}" type="VALUE">
                      <a:rPr lang="en-US" baseline="0"/>
                      <a:pPr>
                        <a:defRPr>
                          <a:solidFill>
                            <a:schemeClr val="accent1"/>
                          </a:solidFill>
                        </a:defRPr>
                      </a:pPr>
                      <a:t>[VALOR]</a:t>
                    </a:fld>
                    <a:r>
                      <a:rPr lang="en-US" baseline="0"/>
                      <a:t>, </a:t>
                    </a:r>
                    <a:fld id="{1455B411-8237-4256-B3FE-8E0AF92ECE75}"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4267420497454459"/>
                      <c:h val="0.20647456593478075"/>
                    </c:manualLayout>
                  </c15:layout>
                  <c15:dlblFieldTable/>
                  <c15:showDataLabelsRange val="0"/>
                </c:ext>
                <c:ext xmlns:c16="http://schemas.microsoft.com/office/drawing/2014/chart" uri="{C3380CC4-5D6E-409C-BE32-E72D297353CC}">
                  <c16:uniqueId val="{00000005-FB9C-4EC5-827D-3E245EBAFE61}"/>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Hoja8!$C$137:$C$139</c:f>
              <c:strCache>
                <c:ptCount val="3"/>
                <c:pt idx="0">
                  <c:v>Bancos Nacionales</c:v>
                </c:pt>
                <c:pt idx="1">
                  <c:v>FIC</c:v>
                </c:pt>
                <c:pt idx="2">
                  <c:v>CDT</c:v>
                </c:pt>
              </c:strCache>
            </c:strRef>
          </c:cat>
          <c:val>
            <c:numRef>
              <c:f>Hoja8!$D$137:$D$139</c:f>
              <c:numCache>
                <c:formatCode>_(* #,##0.00_);_(* \(#,##0.00\);_(* "-"??_);_(@_)</c:formatCode>
                <c:ptCount val="3"/>
                <c:pt idx="0">
                  <c:v>305</c:v>
                </c:pt>
                <c:pt idx="1">
                  <c:v>41</c:v>
                </c:pt>
                <c:pt idx="2">
                  <c:v>5073</c:v>
                </c:pt>
              </c:numCache>
            </c:numRef>
          </c:val>
          <c:extLst>
            <c:ext xmlns:c16="http://schemas.microsoft.com/office/drawing/2014/chart" uri="{C3380CC4-5D6E-409C-BE32-E72D297353CC}">
              <c16:uniqueId val="{00000006-FB9C-4EC5-827D-3E245EBAFE61}"/>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FB9C-4EC5-827D-3E245EBAFE6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FB9C-4EC5-827D-3E245EBAFE6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FB9C-4EC5-827D-3E245EBAFE6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8-FB9C-4EC5-827D-3E245EBAFE61}"/>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A-FB9C-4EC5-827D-3E245EBAFE61}"/>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C-FB9C-4EC5-827D-3E245EBAFE61}"/>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Hoja8!$C$137:$C$139</c:f>
              <c:strCache>
                <c:ptCount val="3"/>
                <c:pt idx="0">
                  <c:v>Bancos Nacionales</c:v>
                </c:pt>
                <c:pt idx="1">
                  <c:v>FIC</c:v>
                </c:pt>
                <c:pt idx="2">
                  <c:v>CDT</c:v>
                </c:pt>
              </c:strCache>
            </c:strRef>
          </c:cat>
          <c:val>
            <c:numRef>
              <c:f>Hoja8!$E$137:$E$139</c:f>
              <c:numCache>
                <c:formatCode>0.00%</c:formatCode>
                <c:ptCount val="3"/>
                <c:pt idx="0">
                  <c:v>5.6283447130466874E-2</c:v>
                </c:pt>
                <c:pt idx="1">
                  <c:v>7.5659715814725961E-3</c:v>
                </c:pt>
                <c:pt idx="2">
                  <c:v>0.9361505812880605</c:v>
                </c:pt>
              </c:numCache>
            </c:numRef>
          </c:val>
          <c:extLst>
            <c:ext xmlns:c16="http://schemas.microsoft.com/office/drawing/2014/chart" uri="{C3380CC4-5D6E-409C-BE32-E72D297353CC}">
              <c16:uniqueId val="{0000000D-FB9C-4EC5-827D-3E245EBAFE61}"/>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RECURSOS TERCEROS PROYECTO PAZ AGOSTO 2018</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076604946315774"/>
          <c:y val="0.3420386869995331"/>
          <c:w val="0.80484557859972816"/>
          <c:h val="0.55558600834711891"/>
        </c:manualLayout>
      </c:layout>
      <c:pie3DChart>
        <c:varyColors val="1"/>
        <c:ser>
          <c:idx val="0"/>
          <c:order val="0"/>
          <c:dPt>
            <c:idx val="0"/>
            <c:bubble3D val="0"/>
            <c:explosion val="1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CE0-4908-A64C-1C4E3F384080}"/>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CE0-4908-A64C-1C4E3F384080}"/>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8CE0-4908-A64C-1C4E3F384080}"/>
              </c:ext>
            </c:extLst>
          </c:dPt>
          <c:dLbls>
            <c:dLbl>
              <c:idx val="0"/>
              <c:layout>
                <c:manualLayout>
                  <c:x val="9.8056854735337665E-2"/>
                  <c:y val="4.7374116043036422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823E5404-1880-49CA-8CD6-709A9447F34F}" type="CATEGORYNAME">
                      <a:rPr lang="en-US"/>
                      <a:pPr>
                        <a:defRPr/>
                      </a:pPr>
                      <a:t>[NOMBRE DE CATEGORÍA]</a:t>
                    </a:fld>
                    <a:r>
                      <a:rPr lang="en-US" baseline="0"/>
                      <a:t>, </a:t>
                    </a:r>
                  </a:p>
                  <a:p>
                    <a:pPr>
                      <a:defRPr/>
                    </a:pPr>
                    <a:r>
                      <a:rPr lang="en-US" baseline="0"/>
                      <a:t>$</a:t>
                    </a:r>
                    <a:fld id="{3898D0E1-1F5A-4776-93FF-B20322B7CDF2}" type="VALUE">
                      <a:rPr lang="en-US" baseline="0"/>
                      <a:pPr>
                        <a:defRPr/>
                      </a:pPr>
                      <a:t>[VALOR]</a:t>
                    </a:fld>
                    <a:r>
                      <a:rPr lang="en-US" baseline="0"/>
                      <a:t>, </a:t>
                    </a:r>
                    <a:fld id="{C815C33E-3F4C-4C4A-98AD-7F6B4DD109B8}" type="PERCENTAGE">
                      <a:rPr lang="en-US" baseline="0"/>
                      <a:pPr>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5326159199385528"/>
                      <c:h val="0.19803027155818773"/>
                    </c:manualLayout>
                  </c15:layout>
                  <c15:dlblFieldTable/>
                  <c15:showDataLabelsRange val="0"/>
                </c:ext>
                <c:ext xmlns:c16="http://schemas.microsoft.com/office/drawing/2014/chart" uri="{C3380CC4-5D6E-409C-BE32-E72D297353CC}">
                  <c16:uniqueId val="{00000001-8CE0-4908-A64C-1C4E3F384080}"/>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0377C2B-C277-486C-89B7-192FBEAD5477}" type="CATEGORYNAME">
                      <a:rPr lang="en-US"/>
                      <a:pPr>
                        <a:defRPr>
                          <a:solidFill>
                            <a:schemeClr val="accent1"/>
                          </a:solidFill>
                        </a:defRPr>
                      </a:pPr>
                      <a:t>[NOMBRE DE CATEGORÍA]</a:t>
                    </a:fld>
                    <a:r>
                      <a:rPr lang="en-US" baseline="0"/>
                      <a:t>, $</a:t>
                    </a:r>
                    <a:fld id="{90D8DD68-7E4C-4382-BD18-467B22424A1E}" type="VALUE">
                      <a:rPr lang="en-US" baseline="0"/>
                      <a:pPr>
                        <a:defRPr>
                          <a:solidFill>
                            <a:schemeClr val="accent1"/>
                          </a:solidFill>
                        </a:defRPr>
                      </a:pPr>
                      <a:t>[VALOR]</a:t>
                    </a:fld>
                    <a:r>
                      <a:rPr lang="en-US" baseline="0"/>
                      <a:t>, </a:t>
                    </a:r>
                    <a:fld id="{101BD992-2EB9-4843-9090-2707300A9A95}"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E0-4908-A64C-1C4E3F384080}"/>
                </c:ext>
              </c:extLst>
            </c:dLbl>
            <c:dLbl>
              <c:idx val="2"/>
              <c:delete val="1"/>
              <c:extLst>
                <c:ext xmlns:c15="http://schemas.microsoft.com/office/drawing/2012/chart" uri="{CE6537A1-D6FC-4f65-9D91-7224C49458BB}"/>
                <c:ext xmlns:c16="http://schemas.microsoft.com/office/drawing/2014/chart" uri="{C3380CC4-5D6E-409C-BE32-E72D297353CC}">
                  <c16:uniqueId val="{00000005-8CE0-4908-A64C-1C4E3F384080}"/>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AGOSTO 2018.xlsx]Hoja8'!$H$137:$H$139</c:f>
              <c:strCache>
                <c:ptCount val="3"/>
                <c:pt idx="0">
                  <c:v>Bancos Nacionales</c:v>
                </c:pt>
                <c:pt idx="1">
                  <c:v>FIC</c:v>
                </c:pt>
                <c:pt idx="2">
                  <c:v>CDT</c:v>
                </c:pt>
              </c:strCache>
            </c:strRef>
          </c:cat>
          <c:val>
            <c:numRef>
              <c:f>'[RESUMEN DE OPERACIONES MENSUAL A CONTABILIDAD AGOSTO 2018.xlsx]Hoja8'!$I$137:$I$139</c:f>
              <c:numCache>
                <c:formatCode>_(* #,##0.00_);_(* \(#,##0.00\);_(* "-"??_);_(@_)</c:formatCode>
                <c:ptCount val="3"/>
                <c:pt idx="0">
                  <c:v>382</c:v>
                </c:pt>
                <c:pt idx="1">
                  <c:v>5802</c:v>
                </c:pt>
                <c:pt idx="2">
                  <c:v>0</c:v>
                </c:pt>
              </c:numCache>
            </c:numRef>
          </c:val>
          <c:extLst>
            <c:ext xmlns:c16="http://schemas.microsoft.com/office/drawing/2014/chart" uri="{C3380CC4-5D6E-409C-BE32-E72D297353CC}">
              <c16:uniqueId val="{00000006-8CE0-4908-A64C-1C4E3F384080}"/>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8CE0-4908-A64C-1C4E3F384080}"/>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8CE0-4908-A64C-1C4E3F384080}"/>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8CE0-4908-A64C-1C4E3F3840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8-8CE0-4908-A64C-1C4E3F38408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8CE0-4908-A64C-1C4E3F384080}"/>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8CE0-4908-A64C-1C4E3F384080}"/>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AGOSTO 2018.xlsx]Hoja8'!$H$137:$H$139</c:f>
              <c:strCache>
                <c:ptCount val="3"/>
                <c:pt idx="0">
                  <c:v>Bancos Nacionales</c:v>
                </c:pt>
                <c:pt idx="1">
                  <c:v>FIC</c:v>
                </c:pt>
                <c:pt idx="2">
                  <c:v>CDT</c:v>
                </c:pt>
              </c:strCache>
            </c:strRef>
          </c:cat>
          <c:val>
            <c:numRef>
              <c:f>'[RESUMEN DE OPERACIONES MENSUAL A CONTABILIDAD AGOSTO 2018.xlsx]Hoja8'!$J$137:$J$139</c:f>
              <c:numCache>
                <c:formatCode>0.00%</c:formatCode>
                <c:ptCount val="3"/>
                <c:pt idx="0">
                  <c:v>6.1772315653298833E-2</c:v>
                </c:pt>
                <c:pt idx="1">
                  <c:v>0.93822768434670112</c:v>
                </c:pt>
                <c:pt idx="2">
                  <c:v>0</c:v>
                </c:pt>
              </c:numCache>
            </c:numRef>
          </c:val>
          <c:extLst>
            <c:ext xmlns:c16="http://schemas.microsoft.com/office/drawing/2014/chart" uri="{C3380CC4-5D6E-409C-BE32-E72D297353CC}">
              <c16:uniqueId val="{0000000D-8CE0-4908-A64C-1C4E3F384080}"/>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Unidades!$B$1</c:f>
              <c:strCache>
                <c:ptCount val="1"/>
                <c:pt idx="0">
                  <c:v>Unid. Disp</c:v>
                </c:pt>
              </c:strCache>
            </c:strRef>
          </c:tx>
          <c:spPr>
            <a:ln w="28575" cap="rnd">
              <a:solidFill>
                <a:schemeClr val="accent1"/>
              </a:solidFill>
              <a:round/>
            </a:ln>
            <a:effectLst/>
          </c:spPr>
          <c:marker>
            <c:symbol val="none"/>
          </c:marker>
          <c:cat>
            <c:numRef>
              <c:f>Unidades!$A$2:$A$86</c:f>
              <c:numCache>
                <c:formatCode>m/d/yyyy</c:formatCode>
                <c:ptCount val="85"/>
                <c:pt idx="0">
                  <c:v>42401</c:v>
                </c:pt>
                <c:pt idx="1">
                  <c:v>42430</c:v>
                </c:pt>
                <c:pt idx="2">
                  <c:v>42461</c:v>
                </c:pt>
                <c:pt idx="3">
                  <c:v>42491</c:v>
                </c:pt>
                <c:pt idx="4">
                  <c:v>42522</c:v>
                </c:pt>
                <c:pt idx="5">
                  <c:v>42552</c:v>
                </c:pt>
                <c:pt idx="6">
                  <c:v>42583</c:v>
                </c:pt>
                <c:pt idx="7">
                  <c:v>42614</c:v>
                </c:pt>
                <c:pt idx="8">
                  <c:v>42644</c:v>
                </c:pt>
                <c:pt idx="9">
                  <c:v>42675</c:v>
                </c:pt>
                <c:pt idx="10">
                  <c:v>42705</c:v>
                </c:pt>
                <c:pt idx="11">
                  <c:v>42736</c:v>
                </c:pt>
                <c:pt idx="12">
                  <c:v>42767</c:v>
                </c:pt>
                <c:pt idx="13">
                  <c:v>42795</c:v>
                </c:pt>
                <c:pt idx="14">
                  <c:v>42826</c:v>
                </c:pt>
                <c:pt idx="15">
                  <c:v>42856</c:v>
                </c:pt>
                <c:pt idx="16">
                  <c:v>42887</c:v>
                </c:pt>
                <c:pt idx="17">
                  <c:v>42917</c:v>
                </c:pt>
                <c:pt idx="18">
                  <c:v>42948</c:v>
                </c:pt>
                <c:pt idx="19">
                  <c:v>42979</c:v>
                </c:pt>
                <c:pt idx="20">
                  <c:v>43009</c:v>
                </c:pt>
                <c:pt idx="21">
                  <c:v>43040</c:v>
                </c:pt>
                <c:pt idx="22">
                  <c:v>43070</c:v>
                </c:pt>
                <c:pt idx="23">
                  <c:v>43101</c:v>
                </c:pt>
                <c:pt idx="24">
                  <c:v>43132</c:v>
                </c:pt>
                <c:pt idx="25">
                  <c:v>43160</c:v>
                </c:pt>
                <c:pt idx="26">
                  <c:v>43191</c:v>
                </c:pt>
                <c:pt idx="27">
                  <c:v>43221</c:v>
                </c:pt>
                <c:pt idx="28">
                  <c:v>43252</c:v>
                </c:pt>
                <c:pt idx="29">
                  <c:v>43282</c:v>
                </c:pt>
                <c:pt idx="30">
                  <c:v>43313</c:v>
                </c:pt>
                <c:pt idx="31">
                  <c:v>43344</c:v>
                </c:pt>
                <c:pt idx="32">
                  <c:v>43374</c:v>
                </c:pt>
                <c:pt idx="33">
                  <c:v>43405</c:v>
                </c:pt>
                <c:pt idx="34">
                  <c:v>43435</c:v>
                </c:pt>
                <c:pt idx="35">
                  <c:v>43466</c:v>
                </c:pt>
                <c:pt idx="36">
                  <c:v>43497</c:v>
                </c:pt>
                <c:pt idx="37">
                  <c:v>43525</c:v>
                </c:pt>
                <c:pt idx="38">
                  <c:v>43556</c:v>
                </c:pt>
                <c:pt idx="39">
                  <c:v>43586</c:v>
                </c:pt>
                <c:pt idx="40">
                  <c:v>43617</c:v>
                </c:pt>
                <c:pt idx="41">
                  <c:v>43647</c:v>
                </c:pt>
                <c:pt idx="42">
                  <c:v>43678</c:v>
                </c:pt>
                <c:pt idx="43">
                  <c:v>43709</c:v>
                </c:pt>
                <c:pt idx="44">
                  <c:v>43739</c:v>
                </c:pt>
                <c:pt idx="45">
                  <c:v>43770</c:v>
                </c:pt>
                <c:pt idx="46">
                  <c:v>43800</c:v>
                </c:pt>
                <c:pt idx="47">
                  <c:v>43831</c:v>
                </c:pt>
                <c:pt idx="48">
                  <c:v>43862</c:v>
                </c:pt>
                <c:pt idx="49">
                  <c:v>43891</c:v>
                </c:pt>
                <c:pt idx="50">
                  <c:v>43922</c:v>
                </c:pt>
                <c:pt idx="51">
                  <c:v>43952</c:v>
                </c:pt>
                <c:pt idx="52">
                  <c:v>43983</c:v>
                </c:pt>
                <c:pt idx="53">
                  <c:v>44013</c:v>
                </c:pt>
                <c:pt idx="54">
                  <c:v>44044</c:v>
                </c:pt>
                <c:pt idx="55">
                  <c:v>44075</c:v>
                </c:pt>
                <c:pt idx="56">
                  <c:v>44105</c:v>
                </c:pt>
                <c:pt idx="57">
                  <c:v>44136</c:v>
                </c:pt>
                <c:pt idx="58">
                  <c:v>44166</c:v>
                </c:pt>
                <c:pt idx="59">
                  <c:v>44197</c:v>
                </c:pt>
                <c:pt idx="60">
                  <c:v>44228</c:v>
                </c:pt>
                <c:pt idx="61">
                  <c:v>44256</c:v>
                </c:pt>
                <c:pt idx="62">
                  <c:v>44287</c:v>
                </c:pt>
                <c:pt idx="63">
                  <c:v>44317</c:v>
                </c:pt>
                <c:pt idx="64">
                  <c:v>44348</c:v>
                </c:pt>
                <c:pt idx="65">
                  <c:v>44378</c:v>
                </c:pt>
                <c:pt idx="66">
                  <c:v>44409</c:v>
                </c:pt>
                <c:pt idx="67">
                  <c:v>44440</c:v>
                </c:pt>
                <c:pt idx="68">
                  <c:v>44470</c:v>
                </c:pt>
                <c:pt idx="69">
                  <c:v>44501</c:v>
                </c:pt>
                <c:pt idx="70">
                  <c:v>44531</c:v>
                </c:pt>
                <c:pt idx="71">
                  <c:v>44562</c:v>
                </c:pt>
                <c:pt idx="72">
                  <c:v>44593</c:v>
                </c:pt>
                <c:pt idx="73">
                  <c:v>44621</c:v>
                </c:pt>
                <c:pt idx="74">
                  <c:v>44652</c:v>
                </c:pt>
                <c:pt idx="75">
                  <c:v>44682</c:v>
                </c:pt>
                <c:pt idx="76">
                  <c:v>44713</c:v>
                </c:pt>
                <c:pt idx="77">
                  <c:v>44743</c:v>
                </c:pt>
                <c:pt idx="78">
                  <c:v>44774</c:v>
                </c:pt>
                <c:pt idx="79">
                  <c:v>44805</c:v>
                </c:pt>
                <c:pt idx="80">
                  <c:v>44835</c:v>
                </c:pt>
                <c:pt idx="81">
                  <c:v>44866</c:v>
                </c:pt>
                <c:pt idx="82">
                  <c:v>44896</c:v>
                </c:pt>
                <c:pt idx="83">
                  <c:v>44927</c:v>
                </c:pt>
                <c:pt idx="84">
                  <c:v>44958</c:v>
                </c:pt>
              </c:numCache>
            </c:numRef>
          </c:cat>
          <c:val>
            <c:numRef>
              <c:f>Unidades!$B$2:$B$86</c:f>
              <c:numCache>
                <c:formatCode>General</c:formatCode>
                <c:ptCount val="85"/>
                <c:pt idx="0">
                  <c:v>60</c:v>
                </c:pt>
                <c:pt idx="1">
                  <c:v>57</c:v>
                </c:pt>
                <c:pt idx="2">
                  <c:v>65</c:v>
                </c:pt>
                <c:pt idx="3">
                  <c:v>91</c:v>
                </c:pt>
                <c:pt idx="4">
                  <c:v>89</c:v>
                </c:pt>
                <c:pt idx="5">
                  <c:v>106</c:v>
                </c:pt>
                <c:pt idx="6">
                  <c:v>166</c:v>
                </c:pt>
                <c:pt idx="7">
                  <c:v>181</c:v>
                </c:pt>
                <c:pt idx="8">
                  <c:v>186</c:v>
                </c:pt>
                <c:pt idx="9">
                  <c:v>177</c:v>
                </c:pt>
                <c:pt idx="10">
                  <c:v>174</c:v>
                </c:pt>
                <c:pt idx="11">
                  <c:v>165</c:v>
                </c:pt>
                <c:pt idx="12">
                  <c:v>146</c:v>
                </c:pt>
                <c:pt idx="13">
                  <c:v>173</c:v>
                </c:pt>
                <c:pt idx="14">
                  <c:v>117</c:v>
                </c:pt>
                <c:pt idx="15">
                  <c:v>102</c:v>
                </c:pt>
                <c:pt idx="16">
                  <c:v>85</c:v>
                </c:pt>
                <c:pt idx="17">
                  <c:v>95</c:v>
                </c:pt>
                <c:pt idx="18">
                  <c:v>127</c:v>
                </c:pt>
                <c:pt idx="19">
                  <c:v>138</c:v>
                </c:pt>
                <c:pt idx="20">
                  <c:v>116</c:v>
                </c:pt>
                <c:pt idx="21">
                  <c:v>120</c:v>
                </c:pt>
                <c:pt idx="22">
                  <c:v>108</c:v>
                </c:pt>
                <c:pt idx="23">
                  <c:v>93</c:v>
                </c:pt>
                <c:pt idx="24">
                  <c:v>100</c:v>
                </c:pt>
                <c:pt idx="25">
                  <c:v>202</c:v>
                </c:pt>
                <c:pt idx="26" formatCode="0">
                  <c:v>242.75</c:v>
                </c:pt>
                <c:pt idx="27" formatCode="0">
                  <c:v>352.56932703003338</c:v>
                </c:pt>
                <c:pt idx="28">
                  <c:v>401</c:v>
                </c:pt>
                <c:pt idx="29">
                  <c:v>453</c:v>
                </c:pt>
              </c:numCache>
            </c:numRef>
          </c:val>
          <c:smooth val="0"/>
          <c:extLst>
            <c:ext xmlns:c16="http://schemas.microsoft.com/office/drawing/2014/chart" uri="{C3380CC4-5D6E-409C-BE32-E72D297353CC}">
              <c16:uniqueId val="{00000000-5F3B-4D47-B2EF-13AB158F92B7}"/>
            </c:ext>
          </c:extLst>
        </c:ser>
        <c:ser>
          <c:idx val="1"/>
          <c:order val="1"/>
          <c:tx>
            <c:strRef>
              <c:f>Unidades!$C$1</c:f>
              <c:strCache>
                <c:ptCount val="1"/>
                <c:pt idx="0">
                  <c:v>Previsión(Unid. Disp)</c:v>
                </c:pt>
              </c:strCache>
            </c:strRef>
          </c:tx>
          <c:spPr>
            <a:ln w="28575" cap="rnd">
              <a:solidFill>
                <a:schemeClr val="accent2"/>
              </a:solidFill>
              <a:round/>
            </a:ln>
            <a:effectLst/>
          </c:spPr>
          <c:marker>
            <c:symbol val="none"/>
          </c:marker>
          <c:dLbls>
            <c:dLbl>
              <c:idx val="2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3B-4D47-B2EF-13AB158F92B7}"/>
                </c:ext>
              </c:extLst>
            </c:dLbl>
            <c:dLbl>
              <c:idx val="5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F3B-4D47-B2EF-13AB158F92B7}"/>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Unidades!$A$2:$A$86</c:f>
              <c:numCache>
                <c:formatCode>m/d/yyyy</c:formatCode>
                <c:ptCount val="85"/>
                <c:pt idx="0">
                  <c:v>42401</c:v>
                </c:pt>
                <c:pt idx="1">
                  <c:v>42430</c:v>
                </c:pt>
                <c:pt idx="2">
                  <c:v>42461</c:v>
                </c:pt>
                <c:pt idx="3">
                  <c:v>42491</c:v>
                </c:pt>
                <c:pt idx="4">
                  <c:v>42522</c:v>
                </c:pt>
                <c:pt idx="5">
                  <c:v>42552</c:v>
                </c:pt>
                <c:pt idx="6">
                  <c:v>42583</c:v>
                </c:pt>
                <c:pt idx="7">
                  <c:v>42614</c:v>
                </c:pt>
                <c:pt idx="8">
                  <c:v>42644</c:v>
                </c:pt>
                <c:pt idx="9">
                  <c:v>42675</c:v>
                </c:pt>
                <c:pt idx="10">
                  <c:v>42705</c:v>
                </c:pt>
                <c:pt idx="11">
                  <c:v>42736</c:v>
                </c:pt>
                <c:pt idx="12">
                  <c:v>42767</c:v>
                </c:pt>
                <c:pt idx="13">
                  <c:v>42795</c:v>
                </c:pt>
                <c:pt idx="14">
                  <c:v>42826</c:v>
                </c:pt>
                <c:pt idx="15">
                  <c:v>42856</c:v>
                </c:pt>
                <c:pt idx="16">
                  <c:v>42887</c:v>
                </c:pt>
                <c:pt idx="17">
                  <c:v>42917</c:v>
                </c:pt>
                <c:pt idx="18">
                  <c:v>42948</c:v>
                </c:pt>
                <c:pt idx="19">
                  <c:v>42979</c:v>
                </c:pt>
                <c:pt idx="20">
                  <c:v>43009</c:v>
                </c:pt>
                <c:pt idx="21">
                  <c:v>43040</c:v>
                </c:pt>
                <c:pt idx="22">
                  <c:v>43070</c:v>
                </c:pt>
                <c:pt idx="23">
                  <c:v>43101</c:v>
                </c:pt>
                <c:pt idx="24">
                  <c:v>43132</c:v>
                </c:pt>
                <c:pt idx="25">
                  <c:v>43160</c:v>
                </c:pt>
                <c:pt idx="26">
                  <c:v>43191</c:v>
                </c:pt>
                <c:pt idx="27">
                  <c:v>43221</c:v>
                </c:pt>
                <c:pt idx="28">
                  <c:v>43252</c:v>
                </c:pt>
                <c:pt idx="29">
                  <c:v>43282</c:v>
                </c:pt>
                <c:pt idx="30">
                  <c:v>43313</c:v>
                </c:pt>
                <c:pt idx="31">
                  <c:v>43344</c:v>
                </c:pt>
                <c:pt idx="32">
                  <c:v>43374</c:v>
                </c:pt>
                <c:pt idx="33">
                  <c:v>43405</c:v>
                </c:pt>
                <c:pt idx="34">
                  <c:v>43435</c:v>
                </c:pt>
                <c:pt idx="35">
                  <c:v>43466</c:v>
                </c:pt>
                <c:pt idx="36">
                  <c:v>43497</c:v>
                </c:pt>
                <c:pt idx="37">
                  <c:v>43525</c:v>
                </c:pt>
                <c:pt idx="38">
                  <c:v>43556</c:v>
                </c:pt>
                <c:pt idx="39">
                  <c:v>43586</c:v>
                </c:pt>
                <c:pt idx="40">
                  <c:v>43617</c:v>
                </c:pt>
                <c:pt idx="41">
                  <c:v>43647</c:v>
                </c:pt>
                <c:pt idx="42">
                  <c:v>43678</c:v>
                </c:pt>
                <c:pt idx="43">
                  <c:v>43709</c:v>
                </c:pt>
                <c:pt idx="44">
                  <c:v>43739</c:v>
                </c:pt>
                <c:pt idx="45">
                  <c:v>43770</c:v>
                </c:pt>
                <c:pt idx="46">
                  <c:v>43800</c:v>
                </c:pt>
                <c:pt idx="47">
                  <c:v>43831</c:v>
                </c:pt>
                <c:pt idx="48">
                  <c:v>43862</c:v>
                </c:pt>
                <c:pt idx="49">
                  <c:v>43891</c:v>
                </c:pt>
                <c:pt idx="50">
                  <c:v>43922</c:v>
                </c:pt>
                <c:pt idx="51">
                  <c:v>43952</c:v>
                </c:pt>
                <c:pt idx="52">
                  <c:v>43983</c:v>
                </c:pt>
                <c:pt idx="53">
                  <c:v>44013</c:v>
                </c:pt>
                <c:pt idx="54">
                  <c:v>44044</c:v>
                </c:pt>
                <c:pt idx="55">
                  <c:v>44075</c:v>
                </c:pt>
                <c:pt idx="56">
                  <c:v>44105</c:v>
                </c:pt>
                <c:pt idx="57">
                  <c:v>44136</c:v>
                </c:pt>
                <c:pt idx="58">
                  <c:v>44166</c:v>
                </c:pt>
                <c:pt idx="59">
                  <c:v>44197</c:v>
                </c:pt>
                <c:pt idx="60">
                  <c:v>44228</c:v>
                </c:pt>
                <c:pt idx="61">
                  <c:v>44256</c:v>
                </c:pt>
                <c:pt idx="62">
                  <c:v>44287</c:v>
                </c:pt>
                <c:pt idx="63">
                  <c:v>44317</c:v>
                </c:pt>
                <c:pt idx="64">
                  <c:v>44348</c:v>
                </c:pt>
                <c:pt idx="65">
                  <c:v>44378</c:v>
                </c:pt>
                <c:pt idx="66">
                  <c:v>44409</c:v>
                </c:pt>
                <c:pt idx="67">
                  <c:v>44440</c:v>
                </c:pt>
                <c:pt idx="68">
                  <c:v>44470</c:v>
                </c:pt>
                <c:pt idx="69">
                  <c:v>44501</c:v>
                </c:pt>
                <c:pt idx="70">
                  <c:v>44531</c:v>
                </c:pt>
                <c:pt idx="71">
                  <c:v>44562</c:v>
                </c:pt>
                <c:pt idx="72">
                  <c:v>44593</c:v>
                </c:pt>
                <c:pt idx="73">
                  <c:v>44621</c:v>
                </c:pt>
                <c:pt idx="74">
                  <c:v>44652</c:v>
                </c:pt>
                <c:pt idx="75">
                  <c:v>44682</c:v>
                </c:pt>
                <c:pt idx="76">
                  <c:v>44713</c:v>
                </c:pt>
                <c:pt idx="77">
                  <c:v>44743</c:v>
                </c:pt>
                <c:pt idx="78">
                  <c:v>44774</c:v>
                </c:pt>
                <c:pt idx="79">
                  <c:v>44805</c:v>
                </c:pt>
                <c:pt idx="80">
                  <c:v>44835</c:v>
                </c:pt>
                <c:pt idx="81">
                  <c:v>44866</c:v>
                </c:pt>
                <c:pt idx="82">
                  <c:v>44896</c:v>
                </c:pt>
                <c:pt idx="83">
                  <c:v>44927</c:v>
                </c:pt>
                <c:pt idx="84">
                  <c:v>44958</c:v>
                </c:pt>
              </c:numCache>
            </c:numRef>
          </c:cat>
          <c:val>
            <c:numRef>
              <c:f>Unidades!$C$2:$C$86</c:f>
              <c:numCache>
                <c:formatCode>General</c:formatCode>
                <c:ptCount val="85"/>
                <c:pt idx="29">
                  <c:v>453</c:v>
                </c:pt>
                <c:pt idx="30" formatCode="0">
                  <c:v>459.24048437556058</c:v>
                </c:pt>
                <c:pt idx="31" formatCode="0">
                  <c:v>465.48096875112128</c:v>
                </c:pt>
                <c:pt idx="32" formatCode="0">
                  <c:v>471.72145312668192</c:v>
                </c:pt>
                <c:pt idx="33" formatCode="0">
                  <c:v>477.96193750224256</c:v>
                </c:pt>
                <c:pt idx="34" formatCode="0">
                  <c:v>484.20242187780326</c:v>
                </c:pt>
                <c:pt idx="35" formatCode="0">
                  <c:v>490.4429062533639</c:v>
                </c:pt>
                <c:pt idx="36" formatCode="0">
                  <c:v>496.6833906289246</c:v>
                </c:pt>
                <c:pt idx="37" formatCode="0">
                  <c:v>502.92387500448524</c:v>
                </c:pt>
                <c:pt idx="38" formatCode="0">
                  <c:v>509.16435938004588</c:v>
                </c:pt>
                <c:pt idx="39" formatCode="0">
                  <c:v>515.40484375560652</c:v>
                </c:pt>
                <c:pt idx="40" formatCode="0">
                  <c:v>521.64532813116716</c:v>
                </c:pt>
                <c:pt idx="41" formatCode="0">
                  <c:v>527.88581250672792</c:v>
                </c:pt>
                <c:pt idx="42" formatCode="0">
                  <c:v>534.12629688228856</c:v>
                </c:pt>
                <c:pt idx="43" formatCode="0">
                  <c:v>540.3667812578492</c:v>
                </c:pt>
                <c:pt idx="44" formatCode="0">
                  <c:v>546.60726563340984</c:v>
                </c:pt>
                <c:pt idx="45" formatCode="0">
                  <c:v>552.84775000897048</c:v>
                </c:pt>
                <c:pt idx="46" formatCode="0">
                  <c:v>559.08823438453123</c:v>
                </c:pt>
                <c:pt idx="47" formatCode="0">
                  <c:v>565.32871876009187</c:v>
                </c:pt>
                <c:pt idx="48" formatCode="0">
                  <c:v>571.56920313565251</c:v>
                </c:pt>
                <c:pt idx="49" formatCode="0">
                  <c:v>577.80968751121316</c:v>
                </c:pt>
                <c:pt idx="50" formatCode="0">
                  <c:v>584.0501718867738</c:v>
                </c:pt>
                <c:pt idx="51" formatCode="0">
                  <c:v>590.29065626233455</c:v>
                </c:pt>
                <c:pt idx="52" formatCode="0">
                  <c:v>596.53114063789519</c:v>
                </c:pt>
                <c:pt idx="53" formatCode="0">
                  <c:v>602.77162501345583</c:v>
                </c:pt>
                <c:pt idx="54" formatCode="0">
                  <c:v>609.01210938901647</c:v>
                </c:pt>
                <c:pt idx="55" formatCode="0">
                  <c:v>615.25259376457711</c:v>
                </c:pt>
                <c:pt idx="56" formatCode="0">
                  <c:v>621.49307814013787</c:v>
                </c:pt>
                <c:pt idx="57" formatCode="0">
                  <c:v>627.73356251569851</c:v>
                </c:pt>
                <c:pt idx="58" formatCode="0">
                  <c:v>633.97404689125915</c:v>
                </c:pt>
                <c:pt idx="59" formatCode="0">
                  <c:v>633.97404689125915</c:v>
                </c:pt>
                <c:pt idx="60" formatCode="0">
                  <c:v>633.97404689125915</c:v>
                </c:pt>
                <c:pt idx="61" formatCode="0">
                  <c:v>633.97404689125915</c:v>
                </c:pt>
                <c:pt idx="62" formatCode="0">
                  <c:v>633.97404689125915</c:v>
                </c:pt>
                <c:pt idx="63" formatCode="0">
                  <c:v>633.97404689125915</c:v>
                </c:pt>
                <c:pt idx="64" formatCode="0">
                  <c:v>633.97404689125915</c:v>
                </c:pt>
                <c:pt idx="65" formatCode="0">
                  <c:v>633.97404689125915</c:v>
                </c:pt>
                <c:pt idx="66" formatCode="0">
                  <c:v>633.97404689125915</c:v>
                </c:pt>
                <c:pt idx="67" formatCode="0">
                  <c:v>633.97404689125915</c:v>
                </c:pt>
                <c:pt idx="68" formatCode="0">
                  <c:v>633.97404689125915</c:v>
                </c:pt>
                <c:pt idx="69" formatCode="0">
                  <c:v>633.97404689125915</c:v>
                </c:pt>
                <c:pt idx="70" formatCode="0">
                  <c:v>633.97404689125915</c:v>
                </c:pt>
                <c:pt idx="71" formatCode="0">
                  <c:v>633.97404689125915</c:v>
                </c:pt>
                <c:pt idx="72" formatCode="0">
                  <c:v>633.97404689125915</c:v>
                </c:pt>
                <c:pt idx="73" formatCode="0">
                  <c:v>633.97404689125915</c:v>
                </c:pt>
                <c:pt idx="74" formatCode="0">
                  <c:v>633.97404689125915</c:v>
                </c:pt>
                <c:pt idx="75" formatCode="0">
                  <c:v>633.97404689125915</c:v>
                </c:pt>
                <c:pt idx="76" formatCode="0">
                  <c:v>633.97404689125915</c:v>
                </c:pt>
                <c:pt idx="77" formatCode="0">
                  <c:v>633.97404689125915</c:v>
                </c:pt>
                <c:pt idx="78" formatCode="0">
                  <c:v>633.97404689125915</c:v>
                </c:pt>
                <c:pt idx="79" formatCode="0">
                  <c:v>633.97404689125915</c:v>
                </c:pt>
                <c:pt idx="80" formatCode="0">
                  <c:v>633.97404689125915</c:v>
                </c:pt>
                <c:pt idx="81" formatCode="0">
                  <c:v>633.97404689125915</c:v>
                </c:pt>
                <c:pt idx="82" formatCode="0">
                  <c:v>633.97404689125915</c:v>
                </c:pt>
                <c:pt idx="83" formatCode="0">
                  <c:v>633.97404689125915</c:v>
                </c:pt>
                <c:pt idx="84" formatCode="0">
                  <c:v>633.97404689125915</c:v>
                </c:pt>
              </c:numCache>
            </c:numRef>
          </c:val>
          <c:smooth val="0"/>
          <c:extLst>
            <c:ext xmlns:c16="http://schemas.microsoft.com/office/drawing/2014/chart" uri="{C3380CC4-5D6E-409C-BE32-E72D297353CC}">
              <c16:uniqueId val="{00000001-5F3B-4D47-B2EF-13AB158F92B7}"/>
            </c:ext>
          </c:extLst>
        </c:ser>
        <c:ser>
          <c:idx val="2"/>
          <c:order val="2"/>
          <c:tx>
            <c:strRef>
              <c:f>Unidades!$D$1</c:f>
              <c:strCache>
                <c:ptCount val="1"/>
                <c:pt idx="0">
                  <c:v>Unid. Vta Mes acum</c:v>
                </c:pt>
              </c:strCache>
            </c:strRef>
          </c:tx>
          <c:spPr>
            <a:ln w="28575" cap="rnd">
              <a:solidFill>
                <a:schemeClr val="accent3"/>
              </a:solidFill>
              <a:round/>
            </a:ln>
            <a:effectLst/>
          </c:spPr>
          <c:marker>
            <c:symbol val="none"/>
          </c:marker>
          <c:cat>
            <c:numRef>
              <c:f>Unidades!$A$2:$A$86</c:f>
              <c:numCache>
                <c:formatCode>m/d/yyyy</c:formatCode>
                <c:ptCount val="85"/>
                <c:pt idx="0">
                  <c:v>42401</c:v>
                </c:pt>
                <c:pt idx="1">
                  <c:v>42430</c:v>
                </c:pt>
                <c:pt idx="2">
                  <c:v>42461</c:v>
                </c:pt>
                <c:pt idx="3">
                  <c:v>42491</c:v>
                </c:pt>
                <c:pt idx="4">
                  <c:v>42522</c:v>
                </c:pt>
                <c:pt idx="5">
                  <c:v>42552</c:v>
                </c:pt>
                <c:pt idx="6">
                  <c:v>42583</c:v>
                </c:pt>
                <c:pt idx="7">
                  <c:v>42614</c:v>
                </c:pt>
                <c:pt idx="8">
                  <c:v>42644</c:v>
                </c:pt>
                <c:pt idx="9">
                  <c:v>42675</c:v>
                </c:pt>
                <c:pt idx="10">
                  <c:v>42705</c:v>
                </c:pt>
                <c:pt idx="11">
                  <c:v>42736</c:v>
                </c:pt>
                <c:pt idx="12">
                  <c:v>42767</c:v>
                </c:pt>
                <c:pt idx="13">
                  <c:v>42795</c:v>
                </c:pt>
                <c:pt idx="14">
                  <c:v>42826</c:v>
                </c:pt>
                <c:pt idx="15">
                  <c:v>42856</c:v>
                </c:pt>
                <c:pt idx="16">
                  <c:v>42887</c:v>
                </c:pt>
                <c:pt idx="17">
                  <c:v>42917</c:v>
                </c:pt>
                <c:pt idx="18">
                  <c:v>42948</c:v>
                </c:pt>
                <c:pt idx="19">
                  <c:v>42979</c:v>
                </c:pt>
                <c:pt idx="20">
                  <c:v>43009</c:v>
                </c:pt>
                <c:pt idx="21">
                  <c:v>43040</c:v>
                </c:pt>
                <c:pt idx="22">
                  <c:v>43070</c:v>
                </c:pt>
                <c:pt idx="23">
                  <c:v>43101</c:v>
                </c:pt>
                <c:pt idx="24">
                  <c:v>43132</c:v>
                </c:pt>
                <c:pt idx="25">
                  <c:v>43160</c:v>
                </c:pt>
                <c:pt idx="26">
                  <c:v>43191</c:v>
                </c:pt>
                <c:pt idx="27">
                  <c:v>43221</c:v>
                </c:pt>
                <c:pt idx="28">
                  <c:v>43252</c:v>
                </c:pt>
                <c:pt idx="29">
                  <c:v>43282</c:v>
                </c:pt>
                <c:pt idx="30">
                  <c:v>43313</c:v>
                </c:pt>
                <c:pt idx="31">
                  <c:v>43344</c:v>
                </c:pt>
                <c:pt idx="32">
                  <c:v>43374</c:v>
                </c:pt>
                <c:pt idx="33">
                  <c:v>43405</c:v>
                </c:pt>
                <c:pt idx="34">
                  <c:v>43435</c:v>
                </c:pt>
                <c:pt idx="35">
                  <c:v>43466</c:v>
                </c:pt>
                <c:pt idx="36">
                  <c:v>43497</c:v>
                </c:pt>
                <c:pt idx="37">
                  <c:v>43525</c:v>
                </c:pt>
                <c:pt idx="38">
                  <c:v>43556</c:v>
                </c:pt>
                <c:pt idx="39">
                  <c:v>43586</c:v>
                </c:pt>
                <c:pt idx="40">
                  <c:v>43617</c:v>
                </c:pt>
                <c:pt idx="41">
                  <c:v>43647</c:v>
                </c:pt>
                <c:pt idx="42">
                  <c:v>43678</c:v>
                </c:pt>
                <c:pt idx="43">
                  <c:v>43709</c:v>
                </c:pt>
                <c:pt idx="44">
                  <c:v>43739</c:v>
                </c:pt>
                <c:pt idx="45">
                  <c:v>43770</c:v>
                </c:pt>
                <c:pt idx="46">
                  <c:v>43800</c:v>
                </c:pt>
                <c:pt idx="47">
                  <c:v>43831</c:v>
                </c:pt>
                <c:pt idx="48">
                  <c:v>43862</c:v>
                </c:pt>
                <c:pt idx="49">
                  <c:v>43891</c:v>
                </c:pt>
                <c:pt idx="50">
                  <c:v>43922</c:v>
                </c:pt>
                <c:pt idx="51">
                  <c:v>43952</c:v>
                </c:pt>
                <c:pt idx="52">
                  <c:v>43983</c:v>
                </c:pt>
                <c:pt idx="53">
                  <c:v>44013</c:v>
                </c:pt>
                <c:pt idx="54">
                  <c:v>44044</c:v>
                </c:pt>
                <c:pt idx="55">
                  <c:v>44075</c:v>
                </c:pt>
                <c:pt idx="56">
                  <c:v>44105</c:v>
                </c:pt>
                <c:pt idx="57">
                  <c:v>44136</c:v>
                </c:pt>
                <c:pt idx="58">
                  <c:v>44166</c:v>
                </c:pt>
                <c:pt idx="59">
                  <c:v>44197</c:v>
                </c:pt>
                <c:pt idx="60">
                  <c:v>44228</c:v>
                </c:pt>
                <c:pt idx="61">
                  <c:v>44256</c:v>
                </c:pt>
                <c:pt idx="62">
                  <c:v>44287</c:v>
                </c:pt>
                <c:pt idx="63">
                  <c:v>44317</c:v>
                </c:pt>
                <c:pt idx="64">
                  <c:v>44348</c:v>
                </c:pt>
                <c:pt idx="65">
                  <c:v>44378</c:v>
                </c:pt>
                <c:pt idx="66">
                  <c:v>44409</c:v>
                </c:pt>
                <c:pt idx="67">
                  <c:v>44440</c:v>
                </c:pt>
                <c:pt idx="68">
                  <c:v>44470</c:v>
                </c:pt>
                <c:pt idx="69">
                  <c:v>44501</c:v>
                </c:pt>
                <c:pt idx="70">
                  <c:v>44531</c:v>
                </c:pt>
                <c:pt idx="71">
                  <c:v>44562</c:v>
                </c:pt>
                <c:pt idx="72">
                  <c:v>44593</c:v>
                </c:pt>
                <c:pt idx="73">
                  <c:v>44621</c:v>
                </c:pt>
                <c:pt idx="74">
                  <c:v>44652</c:v>
                </c:pt>
                <c:pt idx="75">
                  <c:v>44682</c:v>
                </c:pt>
                <c:pt idx="76">
                  <c:v>44713</c:v>
                </c:pt>
                <c:pt idx="77">
                  <c:v>44743</c:v>
                </c:pt>
                <c:pt idx="78">
                  <c:v>44774</c:v>
                </c:pt>
                <c:pt idx="79">
                  <c:v>44805</c:v>
                </c:pt>
                <c:pt idx="80">
                  <c:v>44835</c:v>
                </c:pt>
                <c:pt idx="81">
                  <c:v>44866</c:v>
                </c:pt>
                <c:pt idx="82">
                  <c:v>44896</c:v>
                </c:pt>
                <c:pt idx="83">
                  <c:v>44927</c:v>
                </c:pt>
                <c:pt idx="84">
                  <c:v>44958</c:v>
                </c:pt>
              </c:numCache>
            </c:numRef>
          </c:cat>
          <c:val>
            <c:numRef>
              <c:f>Unidades!$D$2:$D$86</c:f>
              <c:numCache>
                <c:formatCode>General</c:formatCode>
                <c:ptCount val="85"/>
                <c:pt idx="0">
                  <c:v>44</c:v>
                </c:pt>
                <c:pt idx="1">
                  <c:v>47</c:v>
                </c:pt>
                <c:pt idx="2">
                  <c:v>55</c:v>
                </c:pt>
                <c:pt idx="3">
                  <c:v>62</c:v>
                </c:pt>
                <c:pt idx="4">
                  <c:v>70</c:v>
                </c:pt>
                <c:pt idx="5">
                  <c:v>75</c:v>
                </c:pt>
                <c:pt idx="6">
                  <c:v>83</c:v>
                </c:pt>
                <c:pt idx="7">
                  <c:v>88</c:v>
                </c:pt>
                <c:pt idx="8">
                  <c:v>92</c:v>
                </c:pt>
                <c:pt idx="9">
                  <c:v>102</c:v>
                </c:pt>
                <c:pt idx="10">
                  <c:v>105</c:v>
                </c:pt>
                <c:pt idx="11">
                  <c:v>128</c:v>
                </c:pt>
                <c:pt idx="12">
                  <c:v>131</c:v>
                </c:pt>
                <c:pt idx="13">
                  <c:v>133</c:v>
                </c:pt>
                <c:pt idx="14">
                  <c:v>138</c:v>
                </c:pt>
                <c:pt idx="15">
                  <c:v>151</c:v>
                </c:pt>
                <c:pt idx="16">
                  <c:v>151</c:v>
                </c:pt>
                <c:pt idx="17">
                  <c:v>156</c:v>
                </c:pt>
                <c:pt idx="18">
                  <c:v>166</c:v>
                </c:pt>
                <c:pt idx="19">
                  <c:v>175</c:v>
                </c:pt>
                <c:pt idx="20">
                  <c:v>185</c:v>
                </c:pt>
                <c:pt idx="21">
                  <c:v>190</c:v>
                </c:pt>
                <c:pt idx="22">
                  <c:v>195</c:v>
                </c:pt>
                <c:pt idx="23">
                  <c:v>202</c:v>
                </c:pt>
                <c:pt idx="24">
                  <c:v>206</c:v>
                </c:pt>
                <c:pt idx="25">
                  <c:v>210</c:v>
                </c:pt>
                <c:pt idx="26">
                  <c:v>215</c:v>
                </c:pt>
                <c:pt idx="27">
                  <c:v>220.5</c:v>
                </c:pt>
                <c:pt idx="28">
                  <c:v>243</c:v>
                </c:pt>
                <c:pt idx="29">
                  <c:v>252</c:v>
                </c:pt>
              </c:numCache>
            </c:numRef>
          </c:val>
          <c:smooth val="0"/>
          <c:extLst>
            <c:ext xmlns:c16="http://schemas.microsoft.com/office/drawing/2014/chart" uri="{C3380CC4-5D6E-409C-BE32-E72D297353CC}">
              <c16:uniqueId val="{00000002-5F3B-4D47-B2EF-13AB158F92B7}"/>
            </c:ext>
          </c:extLst>
        </c:ser>
        <c:ser>
          <c:idx val="3"/>
          <c:order val="3"/>
          <c:tx>
            <c:strRef>
              <c:f>Unidades!$E$1</c:f>
              <c:strCache>
                <c:ptCount val="1"/>
                <c:pt idx="0">
                  <c:v>Previsión(Unid. Vta Mes acum)</c:v>
                </c:pt>
              </c:strCache>
            </c:strRef>
          </c:tx>
          <c:spPr>
            <a:ln w="28575" cap="rnd">
              <a:solidFill>
                <a:schemeClr val="accent4"/>
              </a:solidFill>
              <a:round/>
            </a:ln>
            <a:effectLst/>
          </c:spPr>
          <c:marker>
            <c:symbol val="none"/>
          </c:marker>
          <c:dLbls>
            <c:dLbl>
              <c:idx val="2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F3B-4D47-B2EF-13AB158F92B7}"/>
                </c:ext>
              </c:extLst>
            </c:dLbl>
            <c:dLbl>
              <c:idx val="8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F3B-4D47-B2EF-13AB158F92B7}"/>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Unidades!$A$2:$A$86</c:f>
              <c:numCache>
                <c:formatCode>m/d/yyyy</c:formatCode>
                <c:ptCount val="85"/>
                <c:pt idx="0">
                  <c:v>42401</c:v>
                </c:pt>
                <c:pt idx="1">
                  <c:v>42430</c:v>
                </c:pt>
                <c:pt idx="2">
                  <c:v>42461</c:v>
                </c:pt>
                <c:pt idx="3">
                  <c:v>42491</c:v>
                </c:pt>
                <c:pt idx="4">
                  <c:v>42522</c:v>
                </c:pt>
                <c:pt idx="5">
                  <c:v>42552</c:v>
                </c:pt>
                <c:pt idx="6">
                  <c:v>42583</c:v>
                </c:pt>
                <c:pt idx="7">
                  <c:v>42614</c:v>
                </c:pt>
                <c:pt idx="8">
                  <c:v>42644</c:v>
                </c:pt>
                <c:pt idx="9">
                  <c:v>42675</c:v>
                </c:pt>
                <c:pt idx="10">
                  <c:v>42705</c:v>
                </c:pt>
                <c:pt idx="11">
                  <c:v>42736</c:v>
                </c:pt>
                <c:pt idx="12">
                  <c:v>42767</c:v>
                </c:pt>
                <c:pt idx="13">
                  <c:v>42795</c:v>
                </c:pt>
                <c:pt idx="14">
                  <c:v>42826</c:v>
                </c:pt>
                <c:pt idx="15">
                  <c:v>42856</c:v>
                </c:pt>
                <c:pt idx="16">
                  <c:v>42887</c:v>
                </c:pt>
                <c:pt idx="17">
                  <c:v>42917</c:v>
                </c:pt>
                <c:pt idx="18">
                  <c:v>42948</c:v>
                </c:pt>
                <c:pt idx="19">
                  <c:v>42979</c:v>
                </c:pt>
                <c:pt idx="20">
                  <c:v>43009</c:v>
                </c:pt>
                <c:pt idx="21">
                  <c:v>43040</c:v>
                </c:pt>
                <c:pt idx="22">
                  <c:v>43070</c:v>
                </c:pt>
                <c:pt idx="23">
                  <c:v>43101</c:v>
                </c:pt>
                <c:pt idx="24">
                  <c:v>43132</c:v>
                </c:pt>
                <c:pt idx="25">
                  <c:v>43160</c:v>
                </c:pt>
                <c:pt idx="26">
                  <c:v>43191</c:v>
                </c:pt>
                <c:pt idx="27">
                  <c:v>43221</c:v>
                </c:pt>
                <c:pt idx="28">
                  <c:v>43252</c:v>
                </c:pt>
                <c:pt idx="29">
                  <c:v>43282</c:v>
                </c:pt>
                <c:pt idx="30">
                  <c:v>43313</c:v>
                </c:pt>
                <c:pt idx="31">
                  <c:v>43344</c:v>
                </c:pt>
                <c:pt idx="32">
                  <c:v>43374</c:v>
                </c:pt>
                <c:pt idx="33">
                  <c:v>43405</c:v>
                </c:pt>
                <c:pt idx="34">
                  <c:v>43435</c:v>
                </c:pt>
                <c:pt idx="35">
                  <c:v>43466</c:v>
                </c:pt>
                <c:pt idx="36">
                  <c:v>43497</c:v>
                </c:pt>
                <c:pt idx="37">
                  <c:v>43525</c:v>
                </c:pt>
                <c:pt idx="38">
                  <c:v>43556</c:v>
                </c:pt>
                <c:pt idx="39">
                  <c:v>43586</c:v>
                </c:pt>
                <c:pt idx="40">
                  <c:v>43617</c:v>
                </c:pt>
                <c:pt idx="41">
                  <c:v>43647</c:v>
                </c:pt>
                <c:pt idx="42">
                  <c:v>43678</c:v>
                </c:pt>
                <c:pt idx="43">
                  <c:v>43709</c:v>
                </c:pt>
                <c:pt idx="44">
                  <c:v>43739</c:v>
                </c:pt>
                <c:pt idx="45">
                  <c:v>43770</c:v>
                </c:pt>
                <c:pt idx="46">
                  <c:v>43800</c:v>
                </c:pt>
                <c:pt idx="47">
                  <c:v>43831</c:v>
                </c:pt>
                <c:pt idx="48">
                  <c:v>43862</c:v>
                </c:pt>
                <c:pt idx="49">
                  <c:v>43891</c:v>
                </c:pt>
                <c:pt idx="50">
                  <c:v>43922</c:v>
                </c:pt>
                <c:pt idx="51">
                  <c:v>43952</c:v>
                </c:pt>
                <c:pt idx="52">
                  <c:v>43983</c:v>
                </c:pt>
                <c:pt idx="53">
                  <c:v>44013</c:v>
                </c:pt>
                <c:pt idx="54">
                  <c:v>44044</c:v>
                </c:pt>
                <c:pt idx="55">
                  <c:v>44075</c:v>
                </c:pt>
                <c:pt idx="56">
                  <c:v>44105</c:v>
                </c:pt>
                <c:pt idx="57">
                  <c:v>44136</c:v>
                </c:pt>
                <c:pt idx="58">
                  <c:v>44166</c:v>
                </c:pt>
                <c:pt idx="59">
                  <c:v>44197</c:v>
                </c:pt>
                <c:pt idx="60">
                  <c:v>44228</c:v>
                </c:pt>
                <c:pt idx="61">
                  <c:v>44256</c:v>
                </c:pt>
                <c:pt idx="62">
                  <c:v>44287</c:v>
                </c:pt>
                <c:pt idx="63">
                  <c:v>44317</c:v>
                </c:pt>
                <c:pt idx="64">
                  <c:v>44348</c:v>
                </c:pt>
                <c:pt idx="65">
                  <c:v>44378</c:v>
                </c:pt>
                <c:pt idx="66">
                  <c:v>44409</c:v>
                </c:pt>
                <c:pt idx="67">
                  <c:v>44440</c:v>
                </c:pt>
                <c:pt idx="68">
                  <c:v>44470</c:v>
                </c:pt>
                <c:pt idx="69">
                  <c:v>44501</c:v>
                </c:pt>
                <c:pt idx="70">
                  <c:v>44531</c:v>
                </c:pt>
                <c:pt idx="71">
                  <c:v>44562</c:v>
                </c:pt>
                <c:pt idx="72">
                  <c:v>44593</c:v>
                </c:pt>
                <c:pt idx="73">
                  <c:v>44621</c:v>
                </c:pt>
                <c:pt idx="74">
                  <c:v>44652</c:v>
                </c:pt>
                <c:pt idx="75">
                  <c:v>44682</c:v>
                </c:pt>
                <c:pt idx="76">
                  <c:v>44713</c:v>
                </c:pt>
                <c:pt idx="77">
                  <c:v>44743</c:v>
                </c:pt>
                <c:pt idx="78">
                  <c:v>44774</c:v>
                </c:pt>
                <c:pt idx="79">
                  <c:v>44805</c:v>
                </c:pt>
                <c:pt idx="80">
                  <c:v>44835</c:v>
                </c:pt>
                <c:pt idx="81">
                  <c:v>44866</c:v>
                </c:pt>
                <c:pt idx="82">
                  <c:v>44896</c:v>
                </c:pt>
                <c:pt idx="83">
                  <c:v>44927</c:v>
                </c:pt>
                <c:pt idx="84">
                  <c:v>44958</c:v>
                </c:pt>
              </c:numCache>
            </c:numRef>
          </c:cat>
          <c:val>
            <c:numRef>
              <c:f>Unidades!$E$2:$E$86</c:f>
              <c:numCache>
                <c:formatCode>General</c:formatCode>
                <c:ptCount val="85"/>
                <c:pt idx="29">
                  <c:v>252</c:v>
                </c:pt>
                <c:pt idx="30" formatCode="0">
                  <c:v>254.63315017974369</c:v>
                </c:pt>
                <c:pt idx="31" formatCode="0">
                  <c:v>261.66369932004193</c:v>
                </c:pt>
                <c:pt idx="32" formatCode="0">
                  <c:v>268.69424846034019</c:v>
                </c:pt>
                <c:pt idx="33" formatCode="0">
                  <c:v>275.72479760063845</c:v>
                </c:pt>
                <c:pt idx="34" formatCode="0">
                  <c:v>282.75534674093666</c:v>
                </c:pt>
                <c:pt idx="35" formatCode="0">
                  <c:v>289.78589588123492</c:v>
                </c:pt>
                <c:pt idx="36" formatCode="0">
                  <c:v>296.81644502153313</c:v>
                </c:pt>
                <c:pt idx="37" formatCode="0">
                  <c:v>303.84699416183139</c:v>
                </c:pt>
                <c:pt idx="38" formatCode="0">
                  <c:v>310.87754330212965</c:v>
                </c:pt>
                <c:pt idx="39" formatCode="0">
                  <c:v>317.90809244242791</c:v>
                </c:pt>
                <c:pt idx="40" formatCode="0">
                  <c:v>324.93864158272612</c:v>
                </c:pt>
                <c:pt idx="41" formatCode="0">
                  <c:v>331.96919072302438</c:v>
                </c:pt>
                <c:pt idx="42" formatCode="0">
                  <c:v>338.99973986332259</c:v>
                </c:pt>
                <c:pt idx="43" formatCode="0">
                  <c:v>346.03028900362085</c:v>
                </c:pt>
                <c:pt idx="44" formatCode="0">
                  <c:v>353.06083814391911</c:v>
                </c:pt>
                <c:pt idx="45" formatCode="0">
                  <c:v>360.09138728421732</c:v>
                </c:pt>
                <c:pt idx="46" formatCode="0">
                  <c:v>367.12193642451558</c:v>
                </c:pt>
                <c:pt idx="47" formatCode="0">
                  <c:v>374.15248556481379</c:v>
                </c:pt>
                <c:pt idx="48" formatCode="0">
                  <c:v>381.18303470511205</c:v>
                </c:pt>
                <c:pt idx="49" formatCode="0">
                  <c:v>388.21358384541031</c:v>
                </c:pt>
                <c:pt idx="50" formatCode="0">
                  <c:v>395.24413298570857</c:v>
                </c:pt>
                <c:pt idx="51" formatCode="0">
                  <c:v>402.27468212600678</c:v>
                </c:pt>
                <c:pt idx="52" formatCode="0">
                  <c:v>409.30523126630499</c:v>
                </c:pt>
                <c:pt idx="53" formatCode="0">
                  <c:v>416.33578040660325</c:v>
                </c:pt>
                <c:pt idx="54" formatCode="0">
                  <c:v>423.36632954690151</c:v>
                </c:pt>
                <c:pt idx="55" formatCode="0">
                  <c:v>430.39687868719977</c:v>
                </c:pt>
                <c:pt idx="56" formatCode="0">
                  <c:v>437.42742782749804</c:v>
                </c:pt>
                <c:pt idx="57" formatCode="0">
                  <c:v>444.45797696779624</c:v>
                </c:pt>
                <c:pt idx="58" formatCode="0">
                  <c:v>451.48852610809445</c:v>
                </c:pt>
                <c:pt idx="59" formatCode="0">
                  <c:v>458.51907524839271</c:v>
                </c:pt>
                <c:pt idx="60" formatCode="0">
                  <c:v>465.54962438869097</c:v>
                </c:pt>
                <c:pt idx="61" formatCode="0">
                  <c:v>472.58017352898923</c:v>
                </c:pt>
                <c:pt idx="62" formatCode="0">
                  <c:v>479.61072266928744</c:v>
                </c:pt>
                <c:pt idx="63" formatCode="0">
                  <c:v>486.6412718095857</c:v>
                </c:pt>
                <c:pt idx="64" formatCode="0">
                  <c:v>493.67182094988391</c:v>
                </c:pt>
                <c:pt idx="65" formatCode="0">
                  <c:v>500.70237009018217</c:v>
                </c:pt>
                <c:pt idx="66" formatCode="0">
                  <c:v>507.73291923048043</c:v>
                </c:pt>
                <c:pt idx="67" formatCode="0">
                  <c:v>514.76346837077858</c:v>
                </c:pt>
                <c:pt idx="68" formatCode="0">
                  <c:v>521.79401751107685</c:v>
                </c:pt>
                <c:pt idx="69" formatCode="0">
                  <c:v>528.82456665137511</c:v>
                </c:pt>
                <c:pt idx="70" formatCode="0">
                  <c:v>535.85511579167337</c:v>
                </c:pt>
                <c:pt idx="71" formatCode="0">
                  <c:v>542.88566493197163</c:v>
                </c:pt>
                <c:pt idx="72" formatCode="0">
                  <c:v>549.9162140722699</c:v>
                </c:pt>
                <c:pt idx="73" formatCode="0">
                  <c:v>556.94676321256816</c:v>
                </c:pt>
                <c:pt idx="74" formatCode="0">
                  <c:v>563.97731235286642</c:v>
                </c:pt>
                <c:pt idx="75" formatCode="0">
                  <c:v>571.00786149316457</c:v>
                </c:pt>
                <c:pt idx="76" formatCode="0">
                  <c:v>578.03841063346283</c:v>
                </c:pt>
                <c:pt idx="77" formatCode="0">
                  <c:v>585.06895977376109</c:v>
                </c:pt>
                <c:pt idx="78" formatCode="0">
                  <c:v>592.09950891405924</c:v>
                </c:pt>
                <c:pt idx="79" formatCode="0">
                  <c:v>599.13005805435751</c:v>
                </c:pt>
                <c:pt idx="80" formatCode="0">
                  <c:v>606.16060719465577</c:v>
                </c:pt>
                <c:pt idx="81" formatCode="0">
                  <c:v>613.19115633495403</c:v>
                </c:pt>
                <c:pt idx="82" formatCode="0">
                  <c:v>620.22170547525229</c:v>
                </c:pt>
                <c:pt idx="83" formatCode="0">
                  <c:v>627.25225461555056</c:v>
                </c:pt>
                <c:pt idx="84" formatCode="0">
                  <c:v>634.28280375584882</c:v>
                </c:pt>
              </c:numCache>
            </c:numRef>
          </c:val>
          <c:smooth val="0"/>
          <c:extLst>
            <c:ext xmlns:c16="http://schemas.microsoft.com/office/drawing/2014/chart" uri="{C3380CC4-5D6E-409C-BE32-E72D297353CC}">
              <c16:uniqueId val="{00000003-5F3B-4D47-B2EF-13AB158F92B7}"/>
            </c:ext>
          </c:extLst>
        </c:ser>
        <c:dLbls>
          <c:showLegendKey val="0"/>
          <c:showVal val="0"/>
          <c:showCatName val="0"/>
          <c:showSerName val="0"/>
          <c:showPercent val="0"/>
          <c:showBubbleSize val="0"/>
        </c:dLbls>
        <c:smooth val="0"/>
        <c:axId val="1380157855"/>
        <c:axId val="1339639407"/>
      </c:lineChart>
      <c:dateAx>
        <c:axId val="1380157855"/>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339639407"/>
        <c:crosses val="autoZero"/>
        <c:auto val="1"/>
        <c:lblOffset val="100"/>
        <c:baseTimeUnit val="months"/>
      </c:dateAx>
      <c:valAx>
        <c:axId val="1339639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380157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'Valor venta acumulado'!$B$1</c:f>
              <c:strCache>
                <c:ptCount val="1"/>
                <c:pt idx="0">
                  <c:v>Vr. Vta Acum.</c:v>
                </c:pt>
              </c:strCache>
            </c:strRef>
          </c:tx>
          <c:spPr>
            <a:ln w="28575" cap="rnd">
              <a:solidFill>
                <a:schemeClr val="accent1"/>
              </a:solidFill>
              <a:round/>
            </a:ln>
            <a:effectLst/>
          </c:spPr>
          <c:marker>
            <c:symbol val="none"/>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acumulado'!$B$2:$B$61</c:f>
              <c:numCache>
                <c:formatCode>"$"\ #,##0.0</c:formatCode>
                <c:ptCount val="60"/>
                <c:pt idx="0">
                  <c:v>10.258000000000001</c:v>
                </c:pt>
                <c:pt idx="1">
                  <c:v>15.871</c:v>
                </c:pt>
                <c:pt idx="2">
                  <c:v>15.946</c:v>
                </c:pt>
                <c:pt idx="3">
                  <c:v>16.693999999999999</c:v>
                </c:pt>
                <c:pt idx="4">
                  <c:v>21.234000000000002</c:v>
                </c:pt>
                <c:pt idx="5">
                  <c:v>21.488</c:v>
                </c:pt>
                <c:pt idx="6">
                  <c:v>23.896000000000001</c:v>
                </c:pt>
                <c:pt idx="7">
                  <c:v>24.777999999999999</c:v>
                </c:pt>
                <c:pt idx="8">
                  <c:v>26.018999999999998</c:v>
                </c:pt>
                <c:pt idx="9">
                  <c:v>29.074999999999999</c:v>
                </c:pt>
                <c:pt idx="10">
                  <c:v>31.431999999999999</c:v>
                </c:pt>
                <c:pt idx="11">
                  <c:v>32.296436999999997</c:v>
                </c:pt>
                <c:pt idx="12">
                  <c:v>33.731538999999998</c:v>
                </c:pt>
                <c:pt idx="13">
                  <c:v>36.908538999999998</c:v>
                </c:pt>
                <c:pt idx="14">
                  <c:v>37.348539000000002</c:v>
                </c:pt>
                <c:pt idx="15">
                  <c:v>43.118817</c:v>
                </c:pt>
                <c:pt idx="16">
                  <c:v>63.742991000000004</c:v>
                </c:pt>
                <c:pt idx="17">
                  <c:v>60.231831</c:v>
                </c:pt>
                <c:pt idx="18">
                  <c:v>61.919860999999997</c:v>
                </c:pt>
                <c:pt idx="19">
                  <c:v>65.032497000000006</c:v>
                </c:pt>
                <c:pt idx="20">
                  <c:v>66.576023000000006</c:v>
                </c:pt>
                <c:pt idx="21">
                  <c:v>72.143000000000001</c:v>
                </c:pt>
                <c:pt idx="22">
                  <c:v>72.488</c:v>
                </c:pt>
                <c:pt idx="23">
                  <c:v>79.3536</c:v>
                </c:pt>
                <c:pt idx="24">
                  <c:v>84.756200000000007</c:v>
                </c:pt>
                <c:pt idx="25">
                  <c:v>134.99</c:v>
                </c:pt>
                <c:pt idx="26">
                  <c:v>136.44900000000001</c:v>
                </c:pt>
                <c:pt idx="27">
                  <c:v>137.8895</c:v>
                </c:pt>
                <c:pt idx="28">
                  <c:v>139.32999999999998</c:v>
                </c:pt>
                <c:pt idx="29">
                  <c:v>142.386</c:v>
                </c:pt>
              </c:numCache>
            </c:numRef>
          </c:val>
          <c:smooth val="0"/>
          <c:extLst>
            <c:ext xmlns:c16="http://schemas.microsoft.com/office/drawing/2014/chart" uri="{C3380CC4-5D6E-409C-BE32-E72D297353CC}">
              <c16:uniqueId val="{00000000-7FFA-4FDE-BF7F-E09BA0A90861}"/>
            </c:ext>
          </c:extLst>
        </c:ser>
        <c:ser>
          <c:idx val="1"/>
          <c:order val="1"/>
          <c:tx>
            <c:strRef>
              <c:f>'Valor venta acumulado'!$C$1</c:f>
              <c:strCache>
                <c:ptCount val="1"/>
                <c:pt idx="0">
                  <c:v>Previsión(Vr. Vta Acum.)</c:v>
                </c:pt>
              </c:strCache>
            </c:strRef>
          </c:tx>
          <c:spPr>
            <a:ln w="28575" cap="rnd">
              <a:solidFill>
                <a:schemeClr val="accent2"/>
              </a:solidFill>
              <a:round/>
            </a:ln>
            <a:effectLst/>
          </c:spPr>
          <c:marker>
            <c:symbol val="none"/>
          </c:marker>
          <c:dLbls>
            <c:dLbl>
              <c:idx val="29"/>
              <c:tx>
                <c:rich>
                  <a:bodyPr/>
                  <a:lstStyle/>
                  <a:p>
                    <a:r>
                      <a:rPr lang="en-US" dirty="0"/>
                      <a:t>$ 142</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acumulado'!$C$2:$C$61</c:f>
              <c:numCache>
                <c:formatCode>General</c:formatCode>
                <c:ptCount val="60"/>
                <c:pt idx="29" formatCode="&quot;$&quot;\ #,##0.0">
                  <c:v>142.386</c:v>
                </c:pt>
                <c:pt idx="30" formatCode="&quot;$&quot;\ #,##0.0">
                  <c:v>164.28997687066419</c:v>
                </c:pt>
                <c:pt idx="31" formatCode="&quot;$&quot;\ #,##0.0">
                  <c:v>177.39784985639585</c:v>
                </c:pt>
                <c:pt idx="32" formatCode="&quot;$&quot;\ #,##0.0">
                  <c:v>190.50572284212754</c:v>
                </c:pt>
                <c:pt idx="33" formatCode="&quot;$&quot;\ #,##0.0">
                  <c:v>203.61359582785923</c:v>
                </c:pt>
                <c:pt idx="34" formatCode="&quot;$&quot;\ #,##0.0">
                  <c:v>216.72146881359089</c:v>
                </c:pt>
                <c:pt idx="35" formatCode="&quot;$&quot;\ #,##0.0">
                  <c:v>229.82934179932258</c:v>
                </c:pt>
                <c:pt idx="36" formatCode="&quot;$&quot;\ #,##0.0">
                  <c:v>242.93721478505427</c:v>
                </c:pt>
                <c:pt idx="37" formatCode="&quot;$&quot;\ #,##0.0">
                  <c:v>256.04508777078593</c:v>
                </c:pt>
                <c:pt idx="38" formatCode="&quot;$&quot;\ #,##0.0">
                  <c:v>269.15296075651759</c:v>
                </c:pt>
                <c:pt idx="39" formatCode="&quot;$&quot;\ #,##0.0">
                  <c:v>282.26083374224925</c:v>
                </c:pt>
                <c:pt idx="40" formatCode="&quot;$&quot;\ #,##0.0">
                  <c:v>295.36870672798096</c:v>
                </c:pt>
                <c:pt idx="41" formatCode="&quot;$&quot;\ #,##0.0">
                  <c:v>308.47657971371268</c:v>
                </c:pt>
                <c:pt idx="42" formatCode="&quot;$&quot;\ #,##0.0">
                  <c:v>321.58445269944434</c:v>
                </c:pt>
                <c:pt idx="43" formatCode="&quot;$&quot;\ #,##0.0">
                  <c:v>334.692325685176</c:v>
                </c:pt>
                <c:pt idx="44" formatCode="&quot;$&quot;\ #,##0.0">
                  <c:v>347.80019867090766</c:v>
                </c:pt>
                <c:pt idx="45" formatCode="&quot;$&quot;\ #,##0.0">
                  <c:v>360.90807165663932</c:v>
                </c:pt>
                <c:pt idx="46" formatCode="&quot;$&quot;\ #,##0.0">
                  <c:v>374.01594464237104</c:v>
                </c:pt>
                <c:pt idx="47" formatCode="&quot;$&quot;\ #,##0.0">
                  <c:v>387.1238176281027</c:v>
                </c:pt>
                <c:pt idx="48" formatCode="&quot;$&quot;\ #,##0.0">
                  <c:v>400.23169061383442</c:v>
                </c:pt>
                <c:pt idx="49" formatCode="&quot;$&quot;\ #,##0.0">
                  <c:v>413.33956359956608</c:v>
                </c:pt>
                <c:pt idx="50" formatCode="&quot;$&quot;\ #,##0.0">
                  <c:v>426.44743658529774</c:v>
                </c:pt>
                <c:pt idx="51" formatCode="&quot;$&quot;\ #,##0.0">
                  <c:v>439.5553095710294</c:v>
                </c:pt>
                <c:pt idx="52" formatCode="&quot;$&quot;\ #,##0.0">
                  <c:v>452.66318255676106</c:v>
                </c:pt>
                <c:pt idx="53" formatCode="&quot;$&quot;\ #,##0.0">
                  <c:v>465.77105554249283</c:v>
                </c:pt>
                <c:pt idx="54" formatCode="&quot;$&quot;\ #,##0.0">
                  <c:v>478.87892852822449</c:v>
                </c:pt>
              </c:numCache>
            </c:numRef>
          </c:val>
          <c:smooth val="0"/>
          <c:extLst>
            <c:ext xmlns:c16="http://schemas.microsoft.com/office/drawing/2014/chart" uri="{C3380CC4-5D6E-409C-BE32-E72D297353CC}">
              <c16:uniqueId val="{00000001-7FFA-4FDE-BF7F-E09BA0A90861}"/>
            </c:ext>
          </c:extLst>
        </c:ser>
        <c:ser>
          <c:idx val="2"/>
          <c:order val="2"/>
          <c:tx>
            <c:strRef>
              <c:f>'Valor venta acumulado'!$D$1</c:f>
              <c:strCache>
                <c:ptCount val="1"/>
                <c:pt idx="0">
                  <c:v>Límite de confianza inferior(Vr. Vta Acum.)</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acumulado'!$D$2:$D$61</c:f>
            </c:numRef>
          </c:val>
          <c:smooth val="0"/>
          <c:extLst>
            <c:ext xmlns:c16="http://schemas.microsoft.com/office/drawing/2014/chart" uri="{C3380CC4-5D6E-409C-BE32-E72D297353CC}">
              <c16:uniqueId val="{00000002-7FFA-4FDE-BF7F-E09BA0A90861}"/>
            </c:ext>
          </c:extLst>
        </c:ser>
        <c:ser>
          <c:idx val="3"/>
          <c:order val="3"/>
          <c:tx>
            <c:strRef>
              <c:f>'Valor venta acumulado'!$E$1</c:f>
              <c:strCache>
                <c:ptCount val="1"/>
                <c:pt idx="0">
                  <c:v>Límite de confianza superior(Vr. Vta Acum.)</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acumulado'!$E$2:$E$61</c:f>
            </c:numRef>
          </c:val>
          <c:smooth val="0"/>
          <c:extLst>
            <c:ext xmlns:c16="http://schemas.microsoft.com/office/drawing/2014/chart" uri="{C3380CC4-5D6E-409C-BE32-E72D297353CC}">
              <c16:uniqueId val="{00000003-7FFA-4FDE-BF7F-E09BA0A90861}"/>
            </c:ext>
          </c:extLst>
        </c:ser>
        <c:ser>
          <c:idx val="4"/>
          <c:order val="4"/>
          <c:tx>
            <c:strRef>
              <c:f>'Valor venta acumulado'!$F$1</c:f>
              <c:strCache>
                <c:ptCount val="1"/>
                <c:pt idx="0">
                  <c:v>Previsión Vr. Vta Acumulado sin Alistamiento</c:v>
                </c:pt>
              </c:strCache>
            </c:strRef>
          </c:tx>
          <c:spPr>
            <a:ln w="28575" cap="rnd">
              <a:solidFill>
                <a:schemeClr val="accent5"/>
              </a:solidFill>
              <a:round/>
            </a:ln>
            <a:effectLst/>
          </c:spPr>
          <c:marker>
            <c:symbol val="none"/>
          </c:marker>
          <c:dLbls>
            <c:dLbl>
              <c:idx val="54"/>
              <c:tx>
                <c:rich>
                  <a:bodyPr/>
                  <a:lstStyle/>
                  <a:p>
                    <a:r>
                      <a:rPr lang="en-US" dirty="0"/>
                      <a:t>$</a:t>
                    </a:r>
                    <a:r>
                      <a:rPr lang="en-US" baseline="0" dirty="0"/>
                      <a:t> 478</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FFA-4FDE-BF7F-E09BA0A90861}"/>
                </c:ext>
              </c:extLst>
            </c:dLbl>
            <c:dLbl>
              <c:idx val="59"/>
              <c:tx>
                <c:rich>
                  <a:bodyPr/>
                  <a:lstStyle/>
                  <a:p>
                    <a:r>
                      <a:rPr lang="en-US" dirty="0"/>
                      <a:t>$</a:t>
                    </a:r>
                    <a:r>
                      <a:rPr lang="en-US" baseline="0" dirty="0"/>
                      <a:t> 830</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acumulado'!$F$2:$F$61</c:f>
              <c:numCache>
                <c:formatCode>General</c:formatCode>
                <c:ptCount val="60"/>
                <c:pt idx="54" formatCode="&quot;$&quot;\ #,##0.0">
                  <c:v>478.87892852822449</c:v>
                </c:pt>
                <c:pt idx="55" formatCode="&quot;$&quot;\ #,##0.0">
                  <c:v>504.3</c:v>
                </c:pt>
                <c:pt idx="56" formatCode="&quot;$&quot;\ #,##0.0">
                  <c:v>585.70000000000005</c:v>
                </c:pt>
                <c:pt idx="57" formatCode="&quot;$&quot;\ #,##0.0">
                  <c:v>667.2</c:v>
                </c:pt>
                <c:pt idx="58" formatCode="&quot;$&quot;\ #,##0.0">
                  <c:v>748.7</c:v>
                </c:pt>
                <c:pt idx="59" formatCode="&quot;$&quot;\ #,##0.0">
                  <c:v>830.1</c:v>
                </c:pt>
              </c:numCache>
            </c:numRef>
          </c:val>
          <c:smooth val="0"/>
          <c:extLst>
            <c:ext xmlns:c16="http://schemas.microsoft.com/office/drawing/2014/chart" uri="{C3380CC4-5D6E-409C-BE32-E72D297353CC}">
              <c16:uniqueId val="{00000004-7FFA-4FDE-BF7F-E09BA0A90861}"/>
            </c:ext>
          </c:extLst>
        </c:ser>
        <c:ser>
          <c:idx val="5"/>
          <c:order val="5"/>
          <c:tx>
            <c:strRef>
              <c:f>'Valor venta acumulado'!$G$1</c:f>
              <c:strCache>
                <c:ptCount val="1"/>
                <c:pt idx="0">
                  <c:v>Vr. Disp</c:v>
                </c:pt>
              </c:strCache>
            </c:strRef>
          </c:tx>
          <c:spPr>
            <a:ln w="28575" cap="rnd">
              <a:solidFill>
                <a:schemeClr val="accent6"/>
              </a:solidFill>
              <a:round/>
            </a:ln>
            <a:effectLst/>
          </c:spPr>
          <c:marker>
            <c:symbol val="none"/>
          </c:marker>
          <c:dLbls>
            <c:dLbl>
              <c:idx val="29"/>
              <c:layout>
                <c:manualLayout>
                  <c:x val="-3.9069864418033985E-2"/>
                  <c:y val="-0.2115654258322337"/>
                </c:manualLayout>
              </c:layout>
              <c:tx>
                <c:rich>
                  <a:bodyPr/>
                  <a:lstStyle/>
                  <a:p>
                    <a:r>
                      <a:rPr lang="en-US" dirty="0"/>
                      <a:t>$ 279</a:t>
                    </a:r>
                  </a:p>
                </c:rich>
              </c:tx>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acumulado'!$G$2:$G$61</c:f>
              <c:numCache>
                <c:formatCode>General</c:formatCode>
                <c:ptCount val="60"/>
                <c:pt idx="0">
                  <c:v>43.91</c:v>
                </c:pt>
                <c:pt idx="1">
                  <c:v>38.334000000000003</c:v>
                </c:pt>
                <c:pt idx="2">
                  <c:v>38.26</c:v>
                </c:pt>
                <c:pt idx="3">
                  <c:v>52.877000000000002</c:v>
                </c:pt>
                <c:pt idx="4">
                  <c:v>57.784999999999997</c:v>
                </c:pt>
                <c:pt idx="5">
                  <c:v>121.648</c:v>
                </c:pt>
                <c:pt idx="6">
                  <c:v>124.40300000000001</c:v>
                </c:pt>
                <c:pt idx="7">
                  <c:v>133.929</c:v>
                </c:pt>
                <c:pt idx="8">
                  <c:v>119.00700000000001</c:v>
                </c:pt>
                <c:pt idx="9">
                  <c:v>117.755</c:v>
                </c:pt>
                <c:pt idx="10">
                  <c:v>116.85299999999999</c:v>
                </c:pt>
                <c:pt idx="11">
                  <c:v>119.938</c:v>
                </c:pt>
                <c:pt idx="12">
                  <c:v>130.571</c:v>
                </c:pt>
                <c:pt idx="13">
                  <c:v>113.33</c:v>
                </c:pt>
                <c:pt idx="14">
                  <c:v>124.4</c:v>
                </c:pt>
                <c:pt idx="15">
                  <c:v>126.384</c:v>
                </c:pt>
                <c:pt idx="16">
                  <c:v>150.57</c:v>
                </c:pt>
                <c:pt idx="17">
                  <c:v>104.414</c:v>
                </c:pt>
                <c:pt idx="18">
                  <c:v>94.52</c:v>
                </c:pt>
                <c:pt idx="19">
                  <c:v>130.67400000000001</c:v>
                </c:pt>
                <c:pt idx="20">
                  <c:v>228.64</c:v>
                </c:pt>
                <c:pt idx="21">
                  <c:v>221.65</c:v>
                </c:pt>
                <c:pt idx="22">
                  <c:v>251.73099999999999</c:v>
                </c:pt>
                <c:pt idx="23">
                  <c:v>236.261</c:v>
                </c:pt>
                <c:pt idx="24">
                  <c:v>195.87100000000001</c:v>
                </c:pt>
                <c:pt idx="25">
                  <c:v>147.393</c:v>
                </c:pt>
                <c:pt idx="26">
                  <c:v>197.352</c:v>
                </c:pt>
                <c:pt idx="27">
                  <c:v>232.01099999999997</c:v>
                </c:pt>
                <c:pt idx="28">
                  <c:v>286.72249999999997</c:v>
                </c:pt>
                <c:pt idx="29">
                  <c:v>279.416</c:v>
                </c:pt>
              </c:numCache>
            </c:numRef>
          </c:val>
          <c:smooth val="0"/>
          <c:extLst>
            <c:ext xmlns:c16="http://schemas.microsoft.com/office/drawing/2014/chart" uri="{C3380CC4-5D6E-409C-BE32-E72D297353CC}">
              <c16:uniqueId val="{00000005-7FFA-4FDE-BF7F-E09BA0A90861}"/>
            </c:ext>
          </c:extLst>
        </c:ser>
        <c:ser>
          <c:idx val="6"/>
          <c:order val="6"/>
          <c:tx>
            <c:strRef>
              <c:f>'Valor venta acumulado'!$H$1</c:f>
              <c:strCache>
                <c:ptCount val="1"/>
                <c:pt idx="0">
                  <c:v>Previsión(Vr. Disp)</c:v>
                </c:pt>
              </c:strCache>
            </c:strRef>
          </c:tx>
          <c:spPr>
            <a:ln w="28575" cap="rnd">
              <a:solidFill>
                <a:schemeClr val="accent1">
                  <a:lumMod val="60000"/>
                </a:schemeClr>
              </a:solidFill>
              <a:round/>
            </a:ln>
            <a:effectLst/>
          </c:spPr>
          <c:marker>
            <c:symbol val="none"/>
          </c:marker>
          <c:dLbls>
            <c:dLbl>
              <c:idx val="53"/>
              <c:tx>
                <c:rich>
                  <a:bodyPr/>
                  <a:lstStyle/>
                  <a:p>
                    <a:r>
                      <a:rPr lang="en-US" dirty="0"/>
                      <a:t>$</a:t>
                    </a:r>
                    <a:r>
                      <a:rPr lang="en-US" baseline="0" dirty="0"/>
                      <a:t> 798</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acumulado'!$H$2:$H$61</c:f>
              <c:numCache>
                <c:formatCode>General</c:formatCode>
                <c:ptCount val="60"/>
                <c:pt idx="29" formatCode="0.000">
                  <c:v>305.55466666666666</c:v>
                </c:pt>
                <c:pt idx="30" formatCode="0.000">
                  <c:v>389.02079143334868</c:v>
                </c:pt>
                <c:pt idx="31" formatCode="0.000">
                  <c:v>428.66932093928597</c:v>
                </c:pt>
                <c:pt idx="32" formatCode="0.000">
                  <c:v>477.69480438680785</c:v>
                </c:pt>
                <c:pt idx="33" formatCode="0.000">
                  <c:v>488.17538510656499</c:v>
                </c:pt>
                <c:pt idx="34" formatCode="0.000">
                  <c:v>517.18265813287348</c:v>
                </c:pt>
                <c:pt idx="35" formatCode="0.000">
                  <c:v>528.09278511265563</c:v>
                </c:pt>
                <c:pt idx="36" formatCode="0.000">
                  <c:v>537.97393064625351</c:v>
                </c:pt>
                <c:pt idx="37" formatCode="0.000">
                  <c:v>537.74293256504791</c:v>
                </c:pt>
                <c:pt idx="38" formatCode="0.000">
                  <c:v>564.42885783546035</c:v>
                </c:pt>
                <c:pt idx="39" formatCode="0.000">
                  <c:v>607.97547785800054</c:v>
                </c:pt>
                <c:pt idx="40" formatCode="0.000">
                  <c:v>610.47506614477561</c:v>
                </c:pt>
                <c:pt idx="41" formatCode="0.000">
                  <c:v>632.41008166681149</c:v>
                </c:pt>
                <c:pt idx="42" formatCode="0.000">
                  <c:v>637.07914968103057</c:v>
                </c:pt>
                <c:pt idx="43" formatCode="0.000">
                  <c:v>641.48435396335822</c:v>
                </c:pt>
                <c:pt idx="44" formatCode="0.000">
                  <c:v>636.50509231070328</c:v>
                </c:pt>
                <c:pt idx="45" formatCode="0.000">
                  <c:v>662.28793402139354</c:v>
                </c:pt>
                <c:pt idx="46" formatCode="0.000">
                  <c:v>612.9019553683587</c:v>
                </c:pt>
                <c:pt idx="47" formatCode="0.000">
                  <c:v>706.84318287085114</c:v>
                </c:pt>
                <c:pt idx="48" formatCode="0.000">
                  <c:v>728.16295880237453</c:v>
                </c:pt>
                <c:pt idx="49" formatCode="0.000">
                  <c:v>732.28957311667591</c:v>
                </c:pt>
                <c:pt idx="50" formatCode="0.000">
                  <c:v>736.21391491051224</c:v>
                </c:pt>
                <c:pt idx="51" formatCode="0.000">
                  <c:v>730.81466111033228</c:v>
                </c:pt>
                <c:pt idx="52" formatCode="0.000">
                  <c:v>756.22941868620887</c:v>
                </c:pt>
                <c:pt idx="53" formatCode="0.000">
                  <c:v>798.6620161756797</c:v>
                </c:pt>
                <c:pt idx="54" formatCode="0.000">
                  <c:v>800.18541135436692</c:v>
                </c:pt>
                <c:pt idx="55" formatCode="0.000">
                  <c:v>800.18541135436692</c:v>
                </c:pt>
                <c:pt idx="56" formatCode="0.000">
                  <c:v>800.18541135436692</c:v>
                </c:pt>
                <c:pt idx="57" formatCode="0.000">
                  <c:v>800.18541135436692</c:v>
                </c:pt>
                <c:pt idx="58" formatCode="0.000">
                  <c:v>800.18541135436692</c:v>
                </c:pt>
                <c:pt idx="59" formatCode="0.000">
                  <c:v>800.18541135436692</c:v>
                </c:pt>
              </c:numCache>
            </c:numRef>
          </c:val>
          <c:smooth val="0"/>
          <c:extLst>
            <c:ext xmlns:c16="http://schemas.microsoft.com/office/drawing/2014/chart" uri="{C3380CC4-5D6E-409C-BE32-E72D297353CC}">
              <c16:uniqueId val="{00000006-7FFA-4FDE-BF7F-E09BA0A90861}"/>
            </c:ext>
          </c:extLst>
        </c:ser>
        <c:dLbls>
          <c:showLegendKey val="0"/>
          <c:showVal val="0"/>
          <c:showCatName val="0"/>
          <c:showSerName val="0"/>
          <c:showPercent val="0"/>
          <c:showBubbleSize val="0"/>
        </c:dLbls>
        <c:smooth val="0"/>
        <c:axId val="685071008"/>
        <c:axId val="762376064"/>
      </c:lineChart>
      <c:dateAx>
        <c:axId val="68507100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762376064"/>
        <c:crosses val="autoZero"/>
        <c:auto val="1"/>
        <c:lblOffset val="100"/>
        <c:baseTimeUnit val="months"/>
      </c:dateAx>
      <c:valAx>
        <c:axId val="7623760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 #,##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507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'Valor Acumulado'!$B$1</c:f>
              <c:strCache>
                <c:ptCount val="1"/>
                <c:pt idx="0">
                  <c:v>Vr. Vta Acum.</c:v>
                </c:pt>
              </c:strCache>
            </c:strRef>
          </c:tx>
          <c:spPr>
            <a:ln w="28575" cap="rnd">
              <a:solidFill>
                <a:schemeClr val="accent1"/>
              </a:solidFill>
              <a:round/>
            </a:ln>
            <a:effectLst/>
          </c:spPr>
          <c:marker>
            <c:symbol val="none"/>
          </c:marker>
          <c:cat>
            <c:numRef>
              <c:f>'Valor Acumulado'!$A$2:$A$121</c:f>
              <c:numCache>
                <c:formatCode>yyyy\-mm\-dd;@</c:formatCode>
                <c:ptCount val="12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numCache>
            </c:numRef>
          </c:cat>
          <c:val>
            <c:numRef>
              <c:f>'Valor Acumulado'!$B$2:$B$121</c:f>
              <c:numCache>
                <c:formatCode>"$"\ #,##0.0</c:formatCode>
                <c:ptCount val="120"/>
                <c:pt idx="0">
                  <c:v>10.258000000000001</c:v>
                </c:pt>
                <c:pt idx="1">
                  <c:v>15.871</c:v>
                </c:pt>
                <c:pt idx="2">
                  <c:v>15.946</c:v>
                </c:pt>
                <c:pt idx="3">
                  <c:v>16.693999999999999</c:v>
                </c:pt>
                <c:pt idx="4">
                  <c:v>21.234000000000002</c:v>
                </c:pt>
                <c:pt idx="5">
                  <c:v>21.488</c:v>
                </c:pt>
                <c:pt idx="6">
                  <c:v>23.896000000000001</c:v>
                </c:pt>
                <c:pt idx="7">
                  <c:v>24.777999999999999</c:v>
                </c:pt>
                <c:pt idx="8">
                  <c:v>26.018999999999998</c:v>
                </c:pt>
                <c:pt idx="9">
                  <c:v>29.074999999999999</c:v>
                </c:pt>
                <c:pt idx="10">
                  <c:v>31.431999999999999</c:v>
                </c:pt>
                <c:pt idx="11">
                  <c:v>32.296436999999997</c:v>
                </c:pt>
                <c:pt idx="12">
                  <c:v>33.731538999999998</c:v>
                </c:pt>
                <c:pt idx="13">
                  <c:v>36.908538999999998</c:v>
                </c:pt>
                <c:pt idx="14">
                  <c:v>37.348539000000002</c:v>
                </c:pt>
                <c:pt idx="15">
                  <c:v>43.118817</c:v>
                </c:pt>
                <c:pt idx="16">
                  <c:v>63.742991000000004</c:v>
                </c:pt>
                <c:pt idx="17">
                  <c:v>60.231831</c:v>
                </c:pt>
                <c:pt idx="18">
                  <c:v>61.919860999999997</c:v>
                </c:pt>
                <c:pt idx="19">
                  <c:v>65.032497000000006</c:v>
                </c:pt>
                <c:pt idx="20">
                  <c:v>66.576023000000006</c:v>
                </c:pt>
                <c:pt idx="21">
                  <c:v>72.143000000000001</c:v>
                </c:pt>
                <c:pt idx="22">
                  <c:v>72.488</c:v>
                </c:pt>
                <c:pt idx="23">
                  <c:v>79.3536</c:v>
                </c:pt>
                <c:pt idx="24">
                  <c:v>84.756200000000007</c:v>
                </c:pt>
                <c:pt idx="25">
                  <c:v>84.990000000000009</c:v>
                </c:pt>
                <c:pt idx="26">
                  <c:v>86.449000000000012</c:v>
                </c:pt>
                <c:pt idx="27">
                  <c:v>87.889499999999998</c:v>
                </c:pt>
                <c:pt idx="28">
                  <c:v>89.330000000000013</c:v>
                </c:pt>
                <c:pt idx="29">
                  <c:v>92.385999999999996</c:v>
                </c:pt>
              </c:numCache>
            </c:numRef>
          </c:val>
          <c:smooth val="0"/>
          <c:extLst>
            <c:ext xmlns:c16="http://schemas.microsoft.com/office/drawing/2014/chart" uri="{C3380CC4-5D6E-409C-BE32-E72D297353CC}">
              <c16:uniqueId val="{00000000-D191-4D64-A87E-DA3FC7183CB5}"/>
            </c:ext>
          </c:extLst>
        </c:ser>
        <c:ser>
          <c:idx val="1"/>
          <c:order val="1"/>
          <c:tx>
            <c:strRef>
              <c:f>'Valor Acumulado'!$C$1</c:f>
              <c:strCache>
                <c:ptCount val="1"/>
                <c:pt idx="0">
                  <c:v>Previsión(Vr. Vta Acum.)</c:v>
                </c:pt>
              </c:strCache>
            </c:strRef>
          </c:tx>
          <c:spPr>
            <a:ln w="28575" cap="rnd">
              <a:solidFill>
                <a:schemeClr val="accent2"/>
              </a:solidFill>
              <a:round/>
            </a:ln>
            <a:effectLst/>
          </c:spPr>
          <c:marker>
            <c:symbol val="none"/>
          </c:marker>
          <c:dLbls>
            <c:dLbl>
              <c:idx val="29"/>
              <c:tx>
                <c:rich>
                  <a:bodyPr/>
                  <a:lstStyle/>
                  <a:p>
                    <a:r>
                      <a:rPr lang="en-US" dirty="0"/>
                      <a:t>$</a:t>
                    </a:r>
                    <a:r>
                      <a:rPr lang="en-US" baseline="0" dirty="0"/>
                      <a:t> 92</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191-4D64-A87E-DA3FC7183CB5}"/>
                </c:ext>
              </c:extLst>
            </c:dLbl>
            <c:dLbl>
              <c:idx val="57"/>
              <c:tx>
                <c:rich>
                  <a:bodyPr/>
                  <a:lstStyle/>
                  <a:p>
                    <a:r>
                      <a:rPr lang="en-US" dirty="0"/>
                      <a:t>$ 177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191-4D64-A87E-DA3FC7183CB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Acumulado'!$A$2:$A$121</c:f>
              <c:numCache>
                <c:formatCode>yyyy\-mm\-dd;@</c:formatCode>
                <c:ptCount val="12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numCache>
            </c:numRef>
          </c:cat>
          <c:val>
            <c:numRef>
              <c:f>'Valor Acumulado'!$C$2:$C$121</c:f>
              <c:numCache>
                <c:formatCode>General</c:formatCode>
                <c:ptCount val="120"/>
                <c:pt idx="29" formatCode="&quot;$&quot;\ #,##0.0">
                  <c:v>92.385999999999996</c:v>
                </c:pt>
                <c:pt idx="30" formatCode="&quot;$&quot;\ #,##0.0">
                  <c:v>95.557692901011066</c:v>
                </c:pt>
                <c:pt idx="31" formatCode="&quot;$&quot;\ #,##0.0">
                  <c:v>98.59933163238864</c:v>
                </c:pt>
                <c:pt idx="32" formatCode="&quot;$&quot;\ #,##0.0">
                  <c:v>101.64097036376621</c:v>
                </c:pt>
                <c:pt idx="33" formatCode="&quot;$&quot;\ #,##0.0">
                  <c:v>104.68260909514379</c:v>
                </c:pt>
                <c:pt idx="34" formatCode="&quot;$&quot;\ #,##0.0">
                  <c:v>107.72424782652136</c:v>
                </c:pt>
                <c:pt idx="35" formatCode="&quot;$&quot;\ #,##0.0">
                  <c:v>110.76588655789894</c:v>
                </c:pt>
                <c:pt idx="36" formatCode="&quot;$&quot;\ #,##0.0">
                  <c:v>113.80752528927651</c:v>
                </c:pt>
                <c:pt idx="37" formatCode="&quot;$&quot;\ #,##0.0">
                  <c:v>116.84916402065409</c:v>
                </c:pt>
                <c:pt idx="38" formatCode="&quot;$&quot;\ #,##0.0">
                  <c:v>119.89080275203166</c:v>
                </c:pt>
                <c:pt idx="39" formatCode="&quot;$&quot;\ #,##0.0">
                  <c:v>122.93244148340924</c:v>
                </c:pt>
                <c:pt idx="40" formatCode="&quot;$&quot;\ #,##0.0">
                  <c:v>125.97408021478681</c:v>
                </c:pt>
                <c:pt idx="41" formatCode="&quot;$&quot;\ #,##0.0">
                  <c:v>129.01571894616438</c:v>
                </c:pt>
                <c:pt idx="42" formatCode="&quot;$&quot;\ #,##0.0">
                  <c:v>132.05735767754197</c:v>
                </c:pt>
                <c:pt idx="43" formatCode="&quot;$&quot;\ #,##0.0">
                  <c:v>135.09899640891953</c:v>
                </c:pt>
                <c:pt idx="44" formatCode="&quot;$&quot;\ #,##0.0">
                  <c:v>138.14063514029709</c:v>
                </c:pt>
                <c:pt idx="45" formatCode="&quot;$&quot;\ #,##0.0">
                  <c:v>141.18227387167468</c:v>
                </c:pt>
                <c:pt idx="46" formatCode="&quot;$&quot;\ #,##0.0">
                  <c:v>144.22391260305227</c:v>
                </c:pt>
                <c:pt idx="47" formatCode="&quot;$&quot;\ #,##0.0">
                  <c:v>147.26555133442983</c:v>
                </c:pt>
                <c:pt idx="48" formatCode="&quot;$&quot;\ #,##0.0">
                  <c:v>150.30719006580739</c:v>
                </c:pt>
                <c:pt idx="49" formatCode="&quot;$&quot;\ #,##0.0">
                  <c:v>153.34882879718498</c:v>
                </c:pt>
                <c:pt idx="50" formatCode="&quot;$&quot;\ #,##0.0">
                  <c:v>156.39046752856257</c:v>
                </c:pt>
                <c:pt idx="51" formatCode="&quot;$&quot;\ #,##0.0">
                  <c:v>159.43210625994013</c:v>
                </c:pt>
                <c:pt idx="52" formatCode="&quot;$&quot;\ #,##0.0">
                  <c:v>162.47374499131769</c:v>
                </c:pt>
                <c:pt idx="53" formatCode="&quot;$&quot;\ #,##0.0">
                  <c:v>165.51538372269528</c:v>
                </c:pt>
                <c:pt idx="54" formatCode="&quot;$&quot;\ #,##0.0">
                  <c:v>168.55702245407286</c:v>
                </c:pt>
                <c:pt idx="55" formatCode="&quot;$&quot;\ #,##0.0">
                  <c:v>171.59866118545042</c:v>
                </c:pt>
                <c:pt idx="56" formatCode="&quot;$&quot;\ #,##0.0">
                  <c:v>174.64029991682798</c:v>
                </c:pt>
                <c:pt idx="57" formatCode="&quot;$&quot;\ #,##0.0">
                  <c:v>177.68193864820557</c:v>
                </c:pt>
                <c:pt idx="58" formatCode="&quot;$&quot;\ #,##0.0">
                  <c:v>180.72357737958316</c:v>
                </c:pt>
                <c:pt idx="59" formatCode="&quot;$&quot;\ #,##0.0">
                  <c:v>183.76521611096072</c:v>
                </c:pt>
                <c:pt idx="60" formatCode="&quot;$&quot;\ #,##0.0">
                  <c:v>186.80685484233828</c:v>
                </c:pt>
                <c:pt idx="61" formatCode="&quot;$&quot;\ #,##0.0">
                  <c:v>189.84849357371587</c:v>
                </c:pt>
                <c:pt idx="62" formatCode="&quot;$&quot;\ #,##0.0">
                  <c:v>192.89013230509346</c:v>
                </c:pt>
                <c:pt idx="63" formatCode="&quot;$&quot;\ #,##0.0">
                  <c:v>195.93177103647102</c:v>
                </c:pt>
                <c:pt idx="64" formatCode="&quot;$&quot;\ #,##0.0">
                  <c:v>198.97340976784858</c:v>
                </c:pt>
                <c:pt idx="65" formatCode="&quot;$&quot;\ #,##0.0">
                  <c:v>202.01504849922617</c:v>
                </c:pt>
                <c:pt idx="66" formatCode="&quot;$&quot;\ #,##0.0">
                  <c:v>205.05668723060376</c:v>
                </c:pt>
                <c:pt idx="67" formatCode="&quot;$&quot;\ #,##0.0">
                  <c:v>208.09832596198132</c:v>
                </c:pt>
                <c:pt idx="68" formatCode="&quot;$&quot;\ #,##0.0">
                  <c:v>211.13996469335888</c:v>
                </c:pt>
                <c:pt idx="69" formatCode="&quot;$&quot;\ #,##0.0">
                  <c:v>214.18160342473647</c:v>
                </c:pt>
                <c:pt idx="70" formatCode="&quot;$&quot;\ #,##0.0">
                  <c:v>217.22324215611405</c:v>
                </c:pt>
                <c:pt idx="71" formatCode="&quot;$&quot;\ #,##0.0">
                  <c:v>220.26488088749161</c:v>
                </c:pt>
                <c:pt idx="72" formatCode="&quot;$&quot;\ #,##0.0">
                  <c:v>223.30651961886917</c:v>
                </c:pt>
                <c:pt idx="73" formatCode="&quot;$&quot;\ #,##0.0">
                  <c:v>226.34815835024676</c:v>
                </c:pt>
                <c:pt idx="74" formatCode="&quot;$&quot;\ #,##0.0">
                  <c:v>229.38979708162435</c:v>
                </c:pt>
                <c:pt idx="75" formatCode="&quot;$&quot;\ #,##0.0">
                  <c:v>232.43143581300191</c:v>
                </c:pt>
                <c:pt idx="76" formatCode="&quot;$&quot;\ #,##0.0">
                  <c:v>235.47307454437947</c:v>
                </c:pt>
                <c:pt idx="77" formatCode="&quot;$&quot;\ #,##0.0">
                  <c:v>238.51471327575706</c:v>
                </c:pt>
                <c:pt idx="78" formatCode="&quot;$&quot;\ #,##0.0">
                  <c:v>241.55635200713465</c:v>
                </c:pt>
                <c:pt idx="79" formatCode="&quot;$&quot;\ #,##0.0">
                  <c:v>244.59799073851221</c:v>
                </c:pt>
                <c:pt idx="80" formatCode="&quot;$&quot;\ #,##0.0">
                  <c:v>247.63962946988977</c:v>
                </c:pt>
                <c:pt idx="81" formatCode="&quot;$&quot;\ #,##0.0">
                  <c:v>250.68126820126736</c:v>
                </c:pt>
                <c:pt idx="82" formatCode="&quot;$&quot;\ #,##0.0">
                  <c:v>253.72290693264495</c:v>
                </c:pt>
                <c:pt idx="83" formatCode="&quot;$&quot;\ #,##0.0">
                  <c:v>256.76454566402253</c:v>
                </c:pt>
                <c:pt idx="84" formatCode="&quot;$&quot;\ #,##0.0">
                  <c:v>259.80618439540007</c:v>
                </c:pt>
                <c:pt idx="85" formatCode="&quot;$&quot;\ #,##0.0">
                  <c:v>262.84782312677766</c:v>
                </c:pt>
                <c:pt idx="86" formatCode="&quot;$&quot;\ #,##0.0">
                  <c:v>265.88946185815524</c:v>
                </c:pt>
                <c:pt idx="87" formatCode="&quot;$&quot;\ #,##0.0">
                  <c:v>268.93110058953278</c:v>
                </c:pt>
                <c:pt idx="88" formatCode="&quot;$&quot;\ #,##0.0">
                  <c:v>271.97273932091036</c:v>
                </c:pt>
                <c:pt idx="89" formatCode="&quot;$&quot;\ #,##0.0">
                  <c:v>275.01437805228795</c:v>
                </c:pt>
                <c:pt idx="90" formatCode="&quot;$&quot;\ #,##0.0">
                  <c:v>278.05601678366554</c:v>
                </c:pt>
                <c:pt idx="91" formatCode="&quot;$&quot;\ #,##0.0">
                  <c:v>281.09765551504313</c:v>
                </c:pt>
                <c:pt idx="92" formatCode="&quot;$&quot;\ #,##0.0">
                  <c:v>284.13929424642066</c:v>
                </c:pt>
                <c:pt idx="93" formatCode="&quot;$&quot;\ #,##0.0">
                  <c:v>287.18093297779825</c:v>
                </c:pt>
                <c:pt idx="94" formatCode="&quot;$&quot;\ #,##0.0">
                  <c:v>290.22257170917584</c:v>
                </c:pt>
                <c:pt idx="95" formatCode="&quot;$&quot;\ #,##0.0">
                  <c:v>293.26421044055337</c:v>
                </c:pt>
                <c:pt idx="96" formatCode="&quot;$&quot;\ #,##0.0">
                  <c:v>296.30584917193096</c:v>
                </c:pt>
                <c:pt idx="97" formatCode="&quot;$&quot;\ #,##0.0">
                  <c:v>299.34748790330855</c:v>
                </c:pt>
                <c:pt idx="98" formatCode="&quot;$&quot;\ #,##0.0">
                  <c:v>302.38912663468614</c:v>
                </c:pt>
                <c:pt idx="99" formatCode="&quot;$&quot;\ #,##0.0">
                  <c:v>305.43076536606372</c:v>
                </c:pt>
                <c:pt idx="100" formatCode="&quot;$&quot;\ #,##0.0">
                  <c:v>308.47240409744126</c:v>
                </c:pt>
                <c:pt idx="101" formatCode="&quot;$&quot;\ #,##0.0">
                  <c:v>311.51404282881884</c:v>
                </c:pt>
                <c:pt idx="102" formatCode="&quot;$&quot;\ #,##0.0">
                  <c:v>314.55568156019643</c:v>
                </c:pt>
                <c:pt idx="103" formatCode="&quot;$&quot;\ #,##0.0">
                  <c:v>317.59732029157396</c:v>
                </c:pt>
                <c:pt idx="104" formatCode="&quot;$&quot;\ #,##0.0">
                  <c:v>320.63895902295155</c:v>
                </c:pt>
                <c:pt idx="105" formatCode="&quot;$&quot;\ #,##0.0">
                  <c:v>323.68059775432914</c:v>
                </c:pt>
                <c:pt idx="106" formatCode="&quot;$&quot;\ #,##0.0">
                  <c:v>326.72223648570673</c:v>
                </c:pt>
                <c:pt idx="107" formatCode="&quot;$&quot;\ #,##0.0">
                  <c:v>329.76387521708432</c:v>
                </c:pt>
                <c:pt idx="108" formatCode="&quot;$&quot;\ #,##0.0">
                  <c:v>332.80551394846185</c:v>
                </c:pt>
                <c:pt idx="109" formatCode="&quot;$&quot;\ #,##0.0">
                  <c:v>335.84715267983944</c:v>
                </c:pt>
                <c:pt idx="110" formatCode="&quot;$&quot;\ #,##0.0">
                  <c:v>338.88879141121703</c:v>
                </c:pt>
                <c:pt idx="111" formatCode="&quot;$&quot;\ #,##0.0">
                  <c:v>341.93043014259456</c:v>
                </c:pt>
                <c:pt idx="112" formatCode="&quot;$&quot;\ #,##0.0">
                  <c:v>344.97206887397215</c:v>
                </c:pt>
                <c:pt idx="113" formatCode="&quot;$&quot;\ #,##0.0">
                  <c:v>348.01370760534974</c:v>
                </c:pt>
                <c:pt idx="114" formatCode="&quot;$&quot;\ #,##0.0">
                  <c:v>351.05534633672733</c:v>
                </c:pt>
                <c:pt idx="115" formatCode="&quot;$&quot;\ #,##0.0">
                  <c:v>354.09698506810486</c:v>
                </c:pt>
                <c:pt idx="116" formatCode="&quot;$&quot;\ #,##0.0">
                  <c:v>357.13862379948245</c:v>
                </c:pt>
                <c:pt idx="117" formatCode="&quot;$&quot;\ #,##0.0">
                  <c:v>360.18026253086003</c:v>
                </c:pt>
                <c:pt idx="118" formatCode="&quot;$&quot;\ #,##0.0">
                  <c:v>363.22190126223762</c:v>
                </c:pt>
                <c:pt idx="119" formatCode="&quot;$&quot;\ #,##0.0">
                  <c:v>366.26353999361521</c:v>
                </c:pt>
              </c:numCache>
            </c:numRef>
          </c:val>
          <c:smooth val="0"/>
          <c:extLst>
            <c:ext xmlns:c16="http://schemas.microsoft.com/office/drawing/2014/chart" uri="{C3380CC4-5D6E-409C-BE32-E72D297353CC}">
              <c16:uniqueId val="{00000001-D191-4D64-A87E-DA3FC7183CB5}"/>
            </c:ext>
          </c:extLst>
        </c:ser>
        <c:ser>
          <c:idx val="2"/>
          <c:order val="2"/>
          <c:tx>
            <c:strRef>
              <c:f>'Valor Acumulado'!$D$1</c:f>
              <c:strCache>
                <c:ptCount val="1"/>
                <c:pt idx="0">
                  <c:v>Valor Disponible</c:v>
                </c:pt>
              </c:strCache>
            </c:strRef>
          </c:tx>
          <c:spPr>
            <a:ln w="28575" cap="rnd">
              <a:solidFill>
                <a:schemeClr val="accent3"/>
              </a:solidFill>
              <a:round/>
            </a:ln>
            <a:effectLst/>
          </c:spPr>
          <c:marker>
            <c:symbol val="none"/>
          </c:marker>
          <c:dLbls>
            <c:dLbl>
              <c:idx val="28"/>
              <c:tx>
                <c:rich>
                  <a:bodyPr/>
                  <a:lstStyle/>
                  <a:p>
                    <a:r>
                      <a:rPr lang="en-US" dirty="0"/>
                      <a:t>$ 236</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191-4D64-A87E-DA3FC7183CB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Acumulado'!$A$2:$A$121</c:f>
              <c:numCache>
                <c:formatCode>yyyy\-mm\-dd;@</c:formatCode>
                <c:ptCount val="12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numCache>
            </c:numRef>
          </c:cat>
          <c:val>
            <c:numRef>
              <c:f>'Valor Acumulado'!$D$2:$D$121</c:f>
              <c:numCache>
                <c:formatCode>General</c:formatCode>
                <c:ptCount val="120"/>
                <c:pt idx="0">
                  <c:v>43.91</c:v>
                </c:pt>
                <c:pt idx="1">
                  <c:v>38.334000000000003</c:v>
                </c:pt>
                <c:pt idx="2">
                  <c:v>38.26</c:v>
                </c:pt>
                <c:pt idx="3">
                  <c:v>52.877000000000002</c:v>
                </c:pt>
                <c:pt idx="4">
                  <c:v>57.784999999999997</c:v>
                </c:pt>
                <c:pt idx="5">
                  <c:v>121.648</c:v>
                </c:pt>
                <c:pt idx="6">
                  <c:v>124.40300000000001</c:v>
                </c:pt>
                <c:pt idx="7">
                  <c:v>133.929</c:v>
                </c:pt>
                <c:pt idx="8">
                  <c:v>119.00700000000001</c:v>
                </c:pt>
                <c:pt idx="9">
                  <c:v>117.755</c:v>
                </c:pt>
                <c:pt idx="10">
                  <c:v>116.85299999999999</c:v>
                </c:pt>
                <c:pt idx="11">
                  <c:v>119.938</c:v>
                </c:pt>
                <c:pt idx="12">
                  <c:v>130.571</c:v>
                </c:pt>
                <c:pt idx="13">
                  <c:v>113.33</c:v>
                </c:pt>
                <c:pt idx="14">
                  <c:v>124.4</c:v>
                </c:pt>
                <c:pt idx="15">
                  <c:v>126.384</c:v>
                </c:pt>
                <c:pt idx="16">
                  <c:v>150.57</c:v>
                </c:pt>
                <c:pt idx="17">
                  <c:v>104.414</c:v>
                </c:pt>
                <c:pt idx="18">
                  <c:v>94.52</c:v>
                </c:pt>
                <c:pt idx="19">
                  <c:v>80.674000000000007</c:v>
                </c:pt>
                <c:pt idx="20">
                  <c:v>178.64</c:v>
                </c:pt>
                <c:pt idx="21">
                  <c:v>171.65</c:v>
                </c:pt>
                <c:pt idx="22">
                  <c:v>201.73099999999999</c:v>
                </c:pt>
                <c:pt idx="23">
                  <c:v>186.261</c:v>
                </c:pt>
                <c:pt idx="24">
                  <c:v>145.87100000000001</c:v>
                </c:pt>
                <c:pt idx="25">
                  <c:v>97.393000000000001</c:v>
                </c:pt>
                <c:pt idx="26">
                  <c:v>147.352</c:v>
                </c:pt>
                <c:pt idx="27">
                  <c:v>182.011</c:v>
                </c:pt>
                <c:pt idx="28">
                  <c:v>236.72250000000003</c:v>
                </c:pt>
                <c:pt idx="29">
                  <c:v>229.416</c:v>
                </c:pt>
              </c:numCache>
            </c:numRef>
          </c:val>
          <c:smooth val="0"/>
          <c:extLst>
            <c:ext xmlns:c16="http://schemas.microsoft.com/office/drawing/2014/chart" uri="{C3380CC4-5D6E-409C-BE32-E72D297353CC}">
              <c16:uniqueId val="{00000002-D191-4D64-A87E-DA3FC7183CB5}"/>
            </c:ext>
          </c:extLst>
        </c:ser>
        <c:ser>
          <c:idx val="3"/>
          <c:order val="3"/>
          <c:tx>
            <c:strRef>
              <c:f>'Valor Acumulado'!$E$1</c:f>
              <c:strCache>
                <c:ptCount val="1"/>
                <c:pt idx="0">
                  <c:v>Previsión (Valor Disponible)</c:v>
                </c:pt>
              </c:strCache>
            </c:strRef>
          </c:tx>
          <c:spPr>
            <a:ln w="28575" cap="rnd">
              <a:solidFill>
                <a:schemeClr val="accent4"/>
              </a:solidFill>
              <a:round/>
            </a:ln>
            <a:effectLst/>
          </c:spPr>
          <c:marker>
            <c:symbol val="none"/>
          </c:marker>
          <c:dLbls>
            <c:dLbl>
              <c:idx val="59"/>
              <c:tx>
                <c:rich>
                  <a:bodyPr/>
                  <a:lstStyle/>
                  <a:p>
                    <a:r>
                      <a:rPr lang="en-US" dirty="0"/>
                      <a:t>$</a:t>
                    </a:r>
                    <a:r>
                      <a:rPr lang="en-US" baseline="0" dirty="0"/>
                      <a:t> 336</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191-4D64-A87E-DA3FC7183CB5}"/>
                </c:ext>
              </c:extLst>
            </c:dLbl>
            <c:dLbl>
              <c:idx val="110"/>
              <c:tx>
                <c:rich>
                  <a:bodyPr/>
                  <a:lstStyle/>
                  <a:p>
                    <a:r>
                      <a:rPr lang="en-US" dirty="0"/>
                      <a:t>$ 336</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191-4D64-A87E-DA3FC7183CB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Acumulado'!$A$2:$A$121</c:f>
              <c:numCache>
                <c:formatCode>yyyy\-mm\-dd;@</c:formatCode>
                <c:ptCount val="12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numCache>
            </c:numRef>
          </c:cat>
          <c:val>
            <c:numRef>
              <c:f>'Valor Acumulado'!$E$2:$E$121</c:f>
              <c:numCache>
                <c:formatCode>General</c:formatCode>
                <c:ptCount val="120"/>
                <c:pt idx="29">
                  <c:v>229.416</c:v>
                </c:pt>
                <c:pt idx="30">
                  <c:v>220.04569467882288</c:v>
                </c:pt>
                <c:pt idx="31">
                  <c:v>208.2814650838703</c:v>
                </c:pt>
                <c:pt idx="32">
                  <c:v>216.69306617721293</c:v>
                </c:pt>
                <c:pt idx="33">
                  <c:v>252.11466007373798</c:v>
                </c:pt>
                <c:pt idx="34">
                  <c:v>246.77059663755315</c:v>
                </c:pt>
                <c:pt idx="35">
                  <c:v>261.07325214781162</c:v>
                </c:pt>
                <c:pt idx="36">
                  <c:v>260.04169717045573</c:v>
                </c:pt>
                <c:pt idx="37">
                  <c:v>252.21771978518467</c:v>
                </c:pt>
                <c:pt idx="38">
                  <c:v>240.45349019023209</c:v>
                </c:pt>
                <c:pt idx="39">
                  <c:v>248.86509128357471</c:v>
                </c:pt>
                <c:pt idx="40">
                  <c:v>284.28668518009977</c:v>
                </c:pt>
                <c:pt idx="41">
                  <c:v>278.94262174391491</c:v>
                </c:pt>
                <c:pt idx="42">
                  <c:v>293.2452772541734</c:v>
                </c:pt>
                <c:pt idx="43">
                  <c:v>292.21372227681752</c:v>
                </c:pt>
                <c:pt idx="44">
                  <c:v>284.38974489154646</c:v>
                </c:pt>
                <c:pt idx="45">
                  <c:v>272.6255152965939</c:v>
                </c:pt>
                <c:pt idx="46">
                  <c:v>281.0371163899365</c:v>
                </c:pt>
                <c:pt idx="47">
                  <c:v>316.45871028646155</c:v>
                </c:pt>
                <c:pt idx="48">
                  <c:v>311.1146468502767</c:v>
                </c:pt>
                <c:pt idx="49">
                  <c:v>325.41730236053519</c:v>
                </c:pt>
                <c:pt idx="50">
                  <c:v>324.38574738317931</c:v>
                </c:pt>
                <c:pt idx="51">
                  <c:v>316.56176999790824</c:v>
                </c:pt>
                <c:pt idx="52">
                  <c:v>304.79754040295563</c:v>
                </c:pt>
                <c:pt idx="53">
                  <c:v>313.20914149629829</c:v>
                </c:pt>
                <c:pt idx="54">
                  <c:v>348.63073539282334</c:v>
                </c:pt>
                <c:pt idx="55">
                  <c:v>343.28667195663849</c:v>
                </c:pt>
                <c:pt idx="56">
                  <c:v>357.58932746689698</c:v>
                </c:pt>
                <c:pt idx="57">
                  <c:v>356.55777248954109</c:v>
                </c:pt>
                <c:pt idx="58">
                  <c:v>348.73379510427003</c:v>
                </c:pt>
                <c:pt idx="59">
                  <c:v>336.96956550931748</c:v>
                </c:pt>
                <c:pt idx="60">
                  <c:v>336.96956550931748</c:v>
                </c:pt>
                <c:pt idx="61">
                  <c:v>336.96956550931748</c:v>
                </c:pt>
                <c:pt idx="62">
                  <c:v>336.96956550931748</c:v>
                </c:pt>
                <c:pt idx="63">
                  <c:v>336.96956550931748</c:v>
                </c:pt>
                <c:pt idx="64">
                  <c:v>336.96956550931748</c:v>
                </c:pt>
                <c:pt idx="65">
                  <c:v>336.96956550931748</c:v>
                </c:pt>
                <c:pt idx="66">
                  <c:v>336.96956550931748</c:v>
                </c:pt>
                <c:pt idx="67">
                  <c:v>336.96956550931748</c:v>
                </c:pt>
                <c:pt idx="68">
                  <c:v>336.96956550931748</c:v>
                </c:pt>
                <c:pt idx="69">
                  <c:v>336.96956550931748</c:v>
                </c:pt>
                <c:pt idx="70">
                  <c:v>336.96956550931748</c:v>
                </c:pt>
                <c:pt idx="71">
                  <c:v>336.96956550931748</c:v>
                </c:pt>
                <c:pt idx="72">
                  <c:v>336.96956550931748</c:v>
                </c:pt>
                <c:pt idx="73">
                  <c:v>336.96956550931748</c:v>
                </c:pt>
                <c:pt idx="74">
                  <c:v>336.96956550931748</c:v>
                </c:pt>
                <c:pt idx="75">
                  <c:v>336.96956550931748</c:v>
                </c:pt>
                <c:pt idx="76">
                  <c:v>336.96956550931748</c:v>
                </c:pt>
                <c:pt idx="77">
                  <c:v>336.96956550931748</c:v>
                </c:pt>
                <c:pt idx="78">
                  <c:v>336.96956550931748</c:v>
                </c:pt>
                <c:pt idx="79">
                  <c:v>336.96956550931748</c:v>
                </c:pt>
                <c:pt idx="80">
                  <c:v>336.96956550931748</c:v>
                </c:pt>
                <c:pt idx="81">
                  <c:v>336.96956550931748</c:v>
                </c:pt>
                <c:pt idx="82">
                  <c:v>336.96956550931748</c:v>
                </c:pt>
                <c:pt idx="83">
                  <c:v>336.96956550931748</c:v>
                </c:pt>
                <c:pt idx="84">
                  <c:v>336.96956550931748</c:v>
                </c:pt>
                <c:pt idx="85">
                  <c:v>336.96956550931748</c:v>
                </c:pt>
                <c:pt idx="86">
                  <c:v>336.96956550931748</c:v>
                </c:pt>
                <c:pt idx="87">
                  <c:v>336.96956550931748</c:v>
                </c:pt>
                <c:pt idx="88">
                  <c:v>336.96956550931748</c:v>
                </c:pt>
                <c:pt idx="89">
                  <c:v>336.96956550931748</c:v>
                </c:pt>
                <c:pt idx="90">
                  <c:v>336.96956550931748</c:v>
                </c:pt>
                <c:pt idx="91">
                  <c:v>336.96956550931748</c:v>
                </c:pt>
                <c:pt idx="92">
                  <c:v>336.96956550931748</c:v>
                </c:pt>
                <c:pt idx="93">
                  <c:v>336.96956550931748</c:v>
                </c:pt>
                <c:pt idx="94">
                  <c:v>336.96956550931748</c:v>
                </c:pt>
                <c:pt idx="95">
                  <c:v>336.96956550931748</c:v>
                </c:pt>
                <c:pt idx="96">
                  <c:v>336.96956550931748</c:v>
                </c:pt>
                <c:pt idx="97">
                  <c:v>336.96956550931748</c:v>
                </c:pt>
                <c:pt idx="98">
                  <c:v>336.96956550931748</c:v>
                </c:pt>
                <c:pt idx="99">
                  <c:v>336.96956550931748</c:v>
                </c:pt>
                <c:pt idx="100">
                  <c:v>336.96956550931748</c:v>
                </c:pt>
                <c:pt idx="101">
                  <c:v>336.96956550931748</c:v>
                </c:pt>
                <c:pt idx="102">
                  <c:v>336.96956550931748</c:v>
                </c:pt>
                <c:pt idx="103">
                  <c:v>336.96956550931748</c:v>
                </c:pt>
                <c:pt idx="104">
                  <c:v>336.96956550931748</c:v>
                </c:pt>
                <c:pt idx="105">
                  <c:v>336.96956550931748</c:v>
                </c:pt>
                <c:pt idx="106">
                  <c:v>336.96956550931748</c:v>
                </c:pt>
                <c:pt idx="107">
                  <c:v>336.96956550931748</c:v>
                </c:pt>
                <c:pt idx="108">
                  <c:v>336.96956550931748</c:v>
                </c:pt>
                <c:pt idx="109">
                  <c:v>336.96956550931748</c:v>
                </c:pt>
                <c:pt idx="110">
                  <c:v>336.96956550931748</c:v>
                </c:pt>
                <c:pt idx="111">
                  <c:v>336.96956550931748</c:v>
                </c:pt>
                <c:pt idx="112">
                  <c:v>336.96956550931748</c:v>
                </c:pt>
                <c:pt idx="113">
                  <c:v>336.96956550931748</c:v>
                </c:pt>
                <c:pt idx="114">
                  <c:v>336.96956550931748</c:v>
                </c:pt>
                <c:pt idx="115">
                  <c:v>336.96956550931748</c:v>
                </c:pt>
                <c:pt idx="116">
                  <c:v>336.96956550931748</c:v>
                </c:pt>
                <c:pt idx="117">
                  <c:v>336.96956550931748</c:v>
                </c:pt>
                <c:pt idx="118">
                  <c:v>336.96956550931748</c:v>
                </c:pt>
                <c:pt idx="119">
                  <c:v>336.96956550931748</c:v>
                </c:pt>
              </c:numCache>
            </c:numRef>
          </c:val>
          <c:smooth val="0"/>
          <c:extLst>
            <c:ext xmlns:c16="http://schemas.microsoft.com/office/drawing/2014/chart" uri="{C3380CC4-5D6E-409C-BE32-E72D297353CC}">
              <c16:uniqueId val="{00000003-D191-4D64-A87E-DA3FC7183CB5}"/>
            </c:ext>
          </c:extLst>
        </c:ser>
        <c:dLbls>
          <c:showLegendKey val="0"/>
          <c:showVal val="0"/>
          <c:showCatName val="0"/>
          <c:showSerName val="0"/>
          <c:showPercent val="0"/>
          <c:showBubbleSize val="0"/>
        </c:dLbls>
        <c:smooth val="0"/>
        <c:axId val="430341184"/>
        <c:axId val="393096704"/>
      </c:lineChart>
      <c:dateAx>
        <c:axId val="430341184"/>
        <c:scaling>
          <c:orientation val="minMax"/>
        </c:scaling>
        <c:delete val="0"/>
        <c:axPos val="b"/>
        <c:numFmt formatCode="yyyy\-mm\-dd;@"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393096704"/>
        <c:crosses val="autoZero"/>
        <c:auto val="1"/>
        <c:lblOffset val="100"/>
        <c:baseTimeUnit val="months"/>
      </c:dateAx>
      <c:valAx>
        <c:axId val="3930967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 #,##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43034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s-CO"/>
              <a:t>Relación IngresoTotal, Ventas de Inmuebles y Gastos de Administración </a:t>
            </a:r>
          </a:p>
        </c:rich>
      </c:tx>
      <c:layout>
        <c:manualLayout>
          <c:xMode val="edge"/>
          <c:yMode val="edge"/>
          <c:x val="0.17368463073852294"/>
          <c:y val="2.7777777777777776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2"/>
          <c:order val="2"/>
          <c:tx>
            <c:strRef>
              <c:f>Hoja1!$D$1</c:f>
              <c:strCache>
                <c:ptCount val="1"/>
                <c:pt idx="0">
                  <c:v>Gastos de administración </c:v>
                </c:pt>
              </c:strCache>
            </c:strRef>
          </c:tx>
          <c:spPr>
            <a:solidFill>
              <a:schemeClr val="accent5"/>
            </a:solidFill>
            <a:ln>
              <a:noFill/>
            </a:ln>
            <a:effectLst/>
          </c:spPr>
          <c:invertIfNegative val="0"/>
          <c:dLbls>
            <c:dLbl>
              <c:idx val="0"/>
              <c:layout>
                <c:manualLayout>
                  <c:x val="1.4637222792454123E-17"/>
                  <c:y val="8.79629629629630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D9-4A99-BB28-7FFB5D0AE94A}"/>
                </c:ext>
              </c:extLst>
            </c:dLbl>
            <c:dLbl>
              <c:idx val="1"/>
              <c:layout>
                <c:manualLayout>
                  <c:x val="0"/>
                  <c:y val="0.101851851851851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D9-4A99-BB28-7FFB5D0AE94A}"/>
                </c:ext>
              </c:extLst>
            </c:dLbl>
            <c:dLbl>
              <c:idx val="2"/>
              <c:layout>
                <c:manualLayout>
                  <c:x val="0"/>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D9-4A99-BB28-7FFB5D0AE94A}"/>
                </c:ext>
              </c:extLst>
            </c:dLbl>
            <c:dLbl>
              <c:idx val="3"/>
              <c:layout>
                <c:manualLayout>
                  <c:x val="0"/>
                  <c:y val="0.115740740740740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D9-4A99-BB28-7FFB5D0AE94A}"/>
                </c:ext>
              </c:extLst>
            </c:dLbl>
            <c:dLbl>
              <c:idx val="4"/>
              <c:layout>
                <c:manualLayout>
                  <c:x val="1.5968063872255488E-3"/>
                  <c:y val="0.120370370370370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D9-4A99-BB28-7FFB5D0AE94A}"/>
                </c:ext>
              </c:extLst>
            </c:dLbl>
            <c:dLbl>
              <c:idx val="5"/>
              <c:layout>
                <c:manualLayout>
                  <c:x val="0"/>
                  <c:y val="0.1203703703703702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D9-4A99-BB28-7FFB5D0AE94A}"/>
                </c:ext>
              </c:extLst>
            </c:dLbl>
            <c:dLbl>
              <c:idx val="6"/>
              <c:layout>
                <c:manualLayout>
                  <c:x val="-1.1709778233963298E-16"/>
                  <c:y val="0.134259259259259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D9-4A99-BB28-7FFB5D0AE94A}"/>
                </c:ext>
              </c:extLst>
            </c:dLbl>
            <c:dLbl>
              <c:idx val="7"/>
              <c:layout>
                <c:manualLayout>
                  <c:x val="-1.1709778233963298E-16"/>
                  <c:y val="0.138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D9-4A99-BB28-7FFB5D0AE94A}"/>
                </c:ext>
              </c:extLst>
            </c:dLbl>
            <c:dLbl>
              <c:idx val="8"/>
              <c:layout>
                <c:manualLayout>
                  <c:x val="-1.1709778233963298E-16"/>
                  <c:y val="0.138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D9-4A99-BB28-7FFB5D0AE94A}"/>
                </c:ext>
              </c:extLst>
            </c:dLbl>
            <c:dLbl>
              <c:idx val="9"/>
              <c:layout>
                <c:manualLayout>
                  <c:x val="-1.1709778233963298E-16"/>
                  <c:y val="0.152777777777777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D9-4A99-BB28-7FFB5D0AE94A}"/>
                </c:ext>
              </c:extLst>
            </c:dLbl>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Hoja1!$D$2:$D$11</c:f>
              <c:numCache>
                <c:formatCode>_-* #,##0_-;\-* #,##0_-;_-* "-"??_-;_-@_-</c:formatCode>
                <c:ptCount val="10"/>
                <c:pt idx="0">
                  <c:v>59298</c:v>
                </c:pt>
                <c:pt idx="1">
                  <c:v>62395</c:v>
                </c:pt>
                <c:pt idx="2">
                  <c:v>64669</c:v>
                </c:pt>
                <c:pt idx="3">
                  <c:v>76464</c:v>
                </c:pt>
                <c:pt idx="4">
                  <c:v>79747</c:v>
                </c:pt>
                <c:pt idx="5">
                  <c:v>83012</c:v>
                </c:pt>
                <c:pt idx="6">
                  <c:v>86262</c:v>
                </c:pt>
                <c:pt idx="7">
                  <c:v>89495</c:v>
                </c:pt>
                <c:pt idx="8">
                  <c:v>92702</c:v>
                </c:pt>
                <c:pt idx="9">
                  <c:v>95884</c:v>
                </c:pt>
              </c:numCache>
            </c:numRef>
          </c:val>
          <c:extLst>
            <c:ext xmlns:c16="http://schemas.microsoft.com/office/drawing/2014/chart" uri="{C3380CC4-5D6E-409C-BE32-E72D297353CC}">
              <c16:uniqueId val="{0000000A-23D9-4A99-BB28-7FFB5D0AE94A}"/>
            </c:ext>
          </c:extLst>
        </c:ser>
        <c:dLbls>
          <c:showLegendKey val="0"/>
          <c:showVal val="1"/>
          <c:showCatName val="0"/>
          <c:showSerName val="0"/>
          <c:showPercent val="0"/>
          <c:showBubbleSize val="0"/>
        </c:dLbls>
        <c:gapWidth val="150"/>
        <c:axId val="579428064"/>
        <c:axId val="760267552"/>
      </c:barChart>
      <c:lineChart>
        <c:grouping val="standard"/>
        <c:varyColors val="0"/>
        <c:ser>
          <c:idx val="0"/>
          <c:order val="0"/>
          <c:tx>
            <c:strRef>
              <c:f>Hoja1!$B$1</c:f>
              <c:strCache>
                <c:ptCount val="1"/>
                <c:pt idx="0">
                  <c:v>Ingresos Totales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Hoja1!$B$2:$B$11</c:f>
            </c:numRef>
          </c:val>
          <c:smooth val="0"/>
          <c:extLst>
            <c:ext xmlns:c16="http://schemas.microsoft.com/office/drawing/2014/chart" uri="{C3380CC4-5D6E-409C-BE32-E72D297353CC}">
              <c16:uniqueId val="{0000000B-23D9-4A99-BB28-7FFB5D0AE94A}"/>
            </c:ext>
          </c:extLst>
        </c:ser>
        <c:ser>
          <c:idx val="1"/>
          <c:order val="1"/>
          <c:tx>
            <c:strRef>
              <c:f>Hoja1!$C$1</c:f>
              <c:strCache>
                <c:ptCount val="1"/>
                <c:pt idx="0">
                  <c:v>Ingreso por ventas</c:v>
                </c:pt>
              </c:strCache>
            </c:strRef>
          </c:tx>
          <c:spPr>
            <a:ln w="28575" cap="rnd">
              <a:solidFill>
                <a:schemeClr val="accent3"/>
              </a:solidFill>
              <a:round/>
            </a:ln>
            <a:effectLst/>
          </c:spPr>
          <c:marker>
            <c:symbol val="none"/>
          </c:marker>
          <c:dLbls>
            <c:dLbl>
              <c:idx val="0"/>
              <c:layout>
                <c:manualLayout>
                  <c:x val="-4.7904191616766614E-3"/>
                  <c:y val="-0.263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3D9-4A99-BB28-7FFB5D0AE94A}"/>
                </c:ext>
              </c:extLst>
            </c:dLbl>
            <c:dLbl>
              <c:idx val="1"/>
              <c:layout>
                <c:manualLayout>
                  <c:x val="-1.1177644710578872E-2"/>
                  <c:y val="-0.222222222222222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D9-4A99-BB28-7FFB5D0AE94A}"/>
                </c:ext>
              </c:extLst>
            </c:dLbl>
            <c:dLbl>
              <c:idx val="2"/>
              <c:layout>
                <c:manualLayout>
                  <c:x val="-4.4710578842315343E-2"/>
                  <c:y val="-0.300925925925925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3D9-4A99-BB28-7FFB5D0AE94A}"/>
                </c:ext>
              </c:extLst>
            </c:dLbl>
            <c:dLbl>
              <c:idx val="3"/>
              <c:layout>
                <c:manualLayout>
                  <c:x val="-2.874251497005988E-2"/>
                  <c:y val="-0.111111111111111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3D9-4A99-BB28-7FFB5D0AE94A}"/>
                </c:ext>
              </c:extLst>
            </c:dLbl>
            <c:dLbl>
              <c:idx val="6"/>
              <c:layout>
                <c:manualLayout>
                  <c:x val="0"/>
                  <c:y val="-9.7222222222222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3D9-4A99-BB28-7FFB5D0AE94A}"/>
                </c:ext>
              </c:extLst>
            </c:dLbl>
            <c:dLbl>
              <c:idx val="7"/>
              <c:layout>
                <c:manualLayout>
                  <c:x val="-3.1936127744510976E-3"/>
                  <c:y val="-0.106481481481481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3D9-4A99-BB28-7FFB5D0AE94A}"/>
                </c:ext>
              </c:extLst>
            </c:dLbl>
            <c:dLbl>
              <c:idx val="8"/>
              <c:layout>
                <c:manualLayout>
                  <c:x val="-1.1709778233963298E-16"/>
                  <c:y val="-0.1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3D9-4A99-BB28-7FFB5D0AE94A}"/>
                </c:ext>
              </c:extLst>
            </c:dLbl>
            <c:dLbl>
              <c:idx val="9"/>
              <c:layout>
                <c:manualLayout>
                  <c:x val="-2.714570858283433E-2"/>
                  <c:y val="-9.7222222222222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3D9-4A99-BB28-7FFB5D0AE94A}"/>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Hoja1!$C$2:$C$11</c:f>
              <c:numCache>
                <c:formatCode>_-* #,##0_-;\-* #,##0_-;_-* "-"??_-;_-@_-</c:formatCode>
                <c:ptCount val="10"/>
                <c:pt idx="0">
                  <c:v>10300</c:v>
                </c:pt>
                <c:pt idx="1">
                  <c:v>22000</c:v>
                </c:pt>
                <c:pt idx="2">
                  <c:v>47100</c:v>
                </c:pt>
                <c:pt idx="3">
                  <c:v>149600</c:v>
                </c:pt>
                <c:pt idx="4">
                  <c:v>158000</c:v>
                </c:pt>
                <c:pt idx="5">
                  <c:v>105000</c:v>
                </c:pt>
                <c:pt idx="6">
                  <c:v>81400</c:v>
                </c:pt>
                <c:pt idx="7">
                  <c:v>81500</c:v>
                </c:pt>
                <c:pt idx="8">
                  <c:v>82500</c:v>
                </c:pt>
                <c:pt idx="9">
                  <c:v>81400</c:v>
                </c:pt>
              </c:numCache>
            </c:numRef>
          </c:val>
          <c:smooth val="0"/>
          <c:extLst>
            <c:ext xmlns:c16="http://schemas.microsoft.com/office/drawing/2014/chart" uri="{C3380CC4-5D6E-409C-BE32-E72D297353CC}">
              <c16:uniqueId val="{00000014-23D9-4A99-BB28-7FFB5D0AE94A}"/>
            </c:ext>
          </c:extLst>
        </c:ser>
        <c:dLbls>
          <c:showLegendKey val="0"/>
          <c:showVal val="1"/>
          <c:showCatName val="0"/>
          <c:showSerName val="0"/>
          <c:showPercent val="0"/>
          <c:showBubbleSize val="0"/>
        </c:dLbls>
        <c:marker val="1"/>
        <c:smooth val="0"/>
        <c:axId val="579428064"/>
        <c:axId val="760267552"/>
      </c:lineChart>
      <c:catAx>
        <c:axId val="579428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760267552"/>
        <c:crosses val="autoZero"/>
        <c:auto val="1"/>
        <c:lblAlgn val="ctr"/>
        <c:lblOffset val="100"/>
        <c:noMultiLvlLbl val="0"/>
      </c:catAx>
      <c:valAx>
        <c:axId val="760267552"/>
        <c:scaling>
          <c:orientation val="minMax"/>
        </c:scaling>
        <c:delete val="0"/>
        <c:axPos val="l"/>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7942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ED52-44D9-BC31-87BFE28D2763}"/>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ED52-44D9-BC31-87BFE28D2763}"/>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s-CO"/>
              </a:p>
            </c:txPr>
            <c:dLblPos val="ctr"/>
            <c:showLegendKey val="0"/>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Hoja1!$F$25:$F$26</c:f>
              <c:strCache>
                <c:ptCount val="2"/>
                <c:pt idx="0">
                  <c:v> UBICADOS </c:v>
                </c:pt>
                <c:pt idx="1">
                  <c:v> NO UBICADOS </c:v>
                </c:pt>
              </c:strCache>
            </c:strRef>
          </c:cat>
          <c:val>
            <c:numRef>
              <c:f>Hoja1!$G$25:$G$26</c:f>
              <c:numCache>
                <c:formatCode>_-* #,##0_-;\-* #,##0_-;_-* "-"??_-;_-@_-</c:formatCode>
                <c:ptCount val="2"/>
                <c:pt idx="0">
                  <c:v>4892</c:v>
                </c:pt>
                <c:pt idx="1">
                  <c:v>7238</c:v>
                </c:pt>
              </c:numCache>
            </c:numRef>
          </c:val>
          <c:extLst>
            <c:ext xmlns:c16="http://schemas.microsoft.com/office/drawing/2014/chart" uri="{C3380CC4-5D6E-409C-BE32-E72D297353CC}">
              <c16:uniqueId val="{00000004-ED52-44D9-BC31-87BFE28D2763}"/>
            </c:ext>
          </c:extLst>
        </c:ser>
        <c:dLbls>
          <c:dLblPos val="ctr"/>
          <c:showLegendKey val="0"/>
          <c:showVal val="1"/>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2055F8-E440-4ED0-B5C0-FCB2516CEB08}" type="doc">
      <dgm:prSet loTypeId="urn:microsoft.com/office/officeart/2005/8/layout/hProcess11" loCatId="process" qsTypeId="urn:microsoft.com/office/officeart/2005/8/quickstyle/simple1" qsCatId="simple" csTypeId="urn:microsoft.com/office/officeart/2005/8/colors/colorful4" csCatId="colorful" phldr="1"/>
      <dgm:spPr/>
    </dgm:pt>
    <dgm:pt modelId="{A6361971-7155-4E23-BB41-7D53756888A8}">
      <dgm:prSet phldrT="[Texto]" custT="1"/>
      <dgm:spPr/>
      <dgm:t>
        <a:bodyPr/>
        <a:lstStyle/>
        <a:p>
          <a:pPr algn="ctr"/>
          <a:r>
            <a:rPr lang="es-CO" sz="1200" dirty="0"/>
            <a:t>Publicación pliegos y anexos. Octubre 4.</a:t>
          </a:r>
        </a:p>
      </dgm:t>
    </dgm:pt>
    <dgm:pt modelId="{BBDFD9F0-C5DC-4327-A175-E1B75F7B4400}" type="parTrans" cxnId="{5A55E8D6-3E52-4182-B0CD-E393F437BB34}">
      <dgm:prSet/>
      <dgm:spPr/>
      <dgm:t>
        <a:bodyPr/>
        <a:lstStyle/>
        <a:p>
          <a:pPr algn="ctr"/>
          <a:endParaRPr lang="es-CO" sz="1200"/>
        </a:p>
      </dgm:t>
    </dgm:pt>
    <dgm:pt modelId="{8200612F-365E-416A-9982-868277B4E8CB}" type="sibTrans" cxnId="{5A55E8D6-3E52-4182-B0CD-E393F437BB34}">
      <dgm:prSet/>
      <dgm:spPr/>
      <dgm:t>
        <a:bodyPr/>
        <a:lstStyle/>
        <a:p>
          <a:pPr algn="ctr"/>
          <a:endParaRPr lang="es-CO" sz="1200"/>
        </a:p>
      </dgm:t>
    </dgm:pt>
    <dgm:pt modelId="{F8216745-F802-42F1-89DB-ED267E5945B4}">
      <dgm:prSet phldrT="[Texto]" custT="1"/>
      <dgm:spPr/>
      <dgm:t>
        <a:bodyPr/>
        <a:lstStyle/>
        <a:p>
          <a:pPr algn="ctr"/>
          <a:r>
            <a:rPr lang="es-ES" sz="1200" dirty="0"/>
            <a:t>Audiencia de información de riesgos y aclaración a los pliegos Octubre 22.</a:t>
          </a:r>
          <a:endParaRPr lang="es-CO" sz="1200" dirty="0"/>
        </a:p>
      </dgm:t>
    </dgm:pt>
    <dgm:pt modelId="{96543D32-C4D2-4F89-B38E-47A2D23BE87E}" type="parTrans" cxnId="{2A111681-2A94-4D7E-A00E-E9E69AB94532}">
      <dgm:prSet/>
      <dgm:spPr/>
      <dgm:t>
        <a:bodyPr/>
        <a:lstStyle/>
        <a:p>
          <a:pPr algn="ctr"/>
          <a:endParaRPr lang="es-CO" sz="1200"/>
        </a:p>
      </dgm:t>
    </dgm:pt>
    <dgm:pt modelId="{034F40EF-192B-49BD-863D-F25F8329E2C4}" type="sibTrans" cxnId="{2A111681-2A94-4D7E-A00E-E9E69AB94532}">
      <dgm:prSet/>
      <dgm:spPr/>
      <dgm:t>
        <a:bodyPr/>
        <a:lstStyle/>
        <a:p>
          <a:pPr algn="ctr"/>
          <a:endParaRPr lang="es-CO" sz="1200"/>
        </a:p>
      </dgm:t>
    </dgm:pt>
    <dgm:pt modelId="{CC515560-432E-474C-A221-4F85180153C5}">
      <dgm:prSet phldrT="[Texto]" custT="1"/>
      <dgm:spPr/>
      <dgm:t>
        <a:bodyPr/>
        <a:lstStyle/>
        <a:p>
          <a:pPr algn="ctr"/>
          <a:r>
            <a:rPr lang="es-CO" sz="1200" dirty="0"/>
            <a:t>Presentación de ofertas. Hasta Noviembre 30.</a:t>
          </a:r>
        </a:p>
      </dgm:t>
    </dgm:pt>
    <dgm:pt modelId="{217DED43-5312-4C5A-8862-E010148B3B49}" type="parTrans" cxnId="{B4BDC295-E262-4D3D-A1B1-419FB3EA8FC8}">
      <dgm:prSet/>
      <dgm:spPr/>
      <dgm:t>
        <a:bodyPr/>
        <a:lstStyle/>
        <a:p>
          <a:pPr algn="ctr"/>
          <a:endParaRPr lang="es-CO" sz="1200"/>
        </a:p>
      </dgm:t>
    </dgm:pt>
    <dgm:pt modelId="{307F9DB5-167D-424D-9BF8-3C79EF0C5315}" type="sibTrans" cxnId="{B4BDC295-E262-4D3D-A1B1-419FB3EA8FC8}">
      <dgm:prSet/>
      <dgm:spPr/>
      <dgm:t>
        <a:bodyPr/>
        <a:lstStyle/>
        <a:p>
          <a:pPr algn="ctr"/>
          <a:endParaRPr lang="es-CO" sz="1200"/>
        </a:p>
      </dgm:t>
    </dgm:pt>
    <dgm:pt modelId="{4A509B55-9A98-4B86-AEB5-B4BE0010C8A8}">
      <dgm:prSet phldrT="[Texto]" custT="1"/>
      <dgm:spPr/>
      <dgm:t>
        <a:bodyPr/>
        <a:lstStyle/>
        <a:p>
          <a:pPr algn="ctr"/>
          <a:r>
            <a:rPr lang="es-CO" sz="1200" dirty="0"/>
            <a:t>Publicación Informe de evaluación preliminar. Diciembre 14.</a:t>
          </a:r>
        </a:p>
      </dgm:t>
    </dgm:pt>
    <dgm:pt modelId="{C9A18140-B62A-4BB4-BAD0-52A43EACD686}" type="parTrans" cxnId="{8BFB5340-D43C-4112-B6B0-28F35757B50F}">
      <dgm:prSet/>
      <dgm:spPr/>
      <dgm:t>
        <a:bodyPr/>
        <a:lstStyle/>
        <a:p>
          <a:pPr algn="ctr"/>
          <a:endParaRPr lang="es-CO" sz="1200"/>
        </a:p>
      </dgm:t>
    </dgm:pt>
    <dgm:pt modelId="{333A331E-6F6B-4579-9385-CF8912DAB0B3}" type="sibTrans" cxnId="{8BFB5340-D43C-4112-B6B0-28F35757B50F}">
      <dgm:prSet/>
      <dgm:spPr/>
      <dgm:t>
        <a:bodyPr/>
        <a:lstStyle/>
        <a:p>
          <a:pPr algn="ctr"/>
          <a:endParaRPr lang="es-CO" sz="1200"/>
        </a:p>
      </dgm:t>
    </dgm:pt>
    <dgm:pt modelId="{7EC9F7B0-C687-4611-BBB7-579C8311D931}">
      <dgm:prSet phldrT="[Texto]" custT="1"/>
      <dgm:spPr/>
      <dgm:t>
        <a:bodyPr/>
        <a:lstStyle/>
        <a:p>
          <a:pPr algn="ctr"/>
          <a:r>
            <a:rPr lang="es-CO" sz="1200" dirty="0"/>
            <a:t>Evaluación de ofertas. Hasta Diciembre 11. </a:t>
          </a:r>
        </a:p>
      </dgm:t>
    </dgm:pt>
    <dgm:pt modelId="{6FF2BA3E-2B3C-4FE7-9C2C-9689DEA30F5C}" type="parTrans" cxnId="{AE7740AE-A102-4727-92F6-9F06510DE84A}">
      <dgm:prSet/>
      <dgm:spPr/>
      <dgm:t>
        <a:bodyPr/>
        <a:lstStyle/>
        <a:p>
          <a:pPr algn="ctr"/>
          <a:endParaRPr lang="es-CO" sz="1200"/>
        </a:p>
      </dgm:t>
    </dgm:pt>
    <dgm:pt modelId="{A4DBE19B-68D4-407A-B500-9B75778ABC2F}" type="sibTrans" cxnId="{AE7740AE-A102-4727-92F6-9F06510DE84A}">
      <dgm:prSet/>
      <dgm:spPr/>
      <dgm:t>
        <a:bodyPr/>
        <a:lstStyle/>
        <a:p>
          <a:pPr algn="ctr"/>
          <a:endParaRPr lang="es-CO" sz="1200"/>
        </a:p>
      </dgm:t>
    </dgm:pt>
    <dgm:pt modelId="{0F3F66EB-7545-4B80-8814-B83ECAAF17BB}">
      <dgm:prSet phldrT="[Texto]" custT="1"/>
      <dgm:spPr/>
      <dgm:t>
        <a:bodyPr/>
        <a:lstStyle/>
        <a:p>
          <a:pPr algn="ctr"/>
          <a:r>
            <a:rPr lang="es-CO" sz="1200" dirty="0"/>
            <a:t>Publicación Informe de evaluación definitivo. Diciembre 20.</a:t>
          </a:r>
        </a:p>
      </dgm:t>
    </dgm:pt>
    <dgm:pt modelId="{066022AD-C3B5-4D14-B63B-2F421FF03A5C}" type="parTrans" cxnId="{605077DA-C93A-467A-A2F5-D1EFF547EB23}">
      <dgm:prSet/>
      <dgm:spPr/>
      <dgm:t>
        <a:bodyPr/>
        <a:lstStyle/>
        <a:p>
          <a:pPr algn="ctr"/>
          <a:endParaRPr lang="es-CO" sz="1200"/>
        </a:p>
      </dgm:t>
    </dgm:pt>
    <dgm:pt modelId="{4905AE09-7D4C-4AC8-A61C-574975AA0D9D}" type="sibTrans" cxnId="{605077DA-C93A-467A-A2F5-D1EFF547EB23}">
      <dgm:prSet/>
      <dgm:spPr/>
      <dgm:t>
        <a:bodyPr/>
        <a:lstStyle/>
        <a:p>
          <a:pPr algn="ctr"/>
          <a:endParaRPr lang="es-CO" sz="1200"/>
        </a:p>
      </dgm:t>
    </dgm:pt>
    <dgm:pt modelId="{02046096-9E01-482C-BC7D-FF1CEB0490A4}">
      <dgm:prSet phldrT="[Texto]" custT="1"/>
      <dgm:spPr/>
      <dgm:t>
        <a:bodyPr/>
        <a:lstStyle/>
        <a:p>
          <a:pPr algn="ctr"/>
          <a:r>
            <a:rPr lang="es-CO" sz="1100" dirty="0"/>
            <a:t>Adjudicación</a:t>
          </a:r>
          <a:r>
            <a:rPr lang="es-CO" sz="1200" dirty="0"/>
            <a:t>. Diciembre 27.</a:t>
          </a:r>
        </a:p>
      </dgm:t>
    </dgm:pt>
    <dgm:pt modelId="{07BE2330-210D-4B83-9F47-0CB97F14246C}" type="parTrans" cxnId="{B9689C6A-30BF-4099-83C6-554D259C2024}">
      <dgm:prSet/>
      <dgm:spPr/>
      <dgm:t>
        <a:bodyPr/>
        <a:lstStyle/>
        <a:p>
          <a:pPr algn="ctr"/>
          <a:endParaRPr lang="es-CO" sz="1200"/>
        </a:p>
      </dgm:t>
    </dgm:pt>
    <dgm:pt modelId="{6F6A61EC-4B54-4F0E-9A1D-83C41DA081BA}" type="sibTrans" cxnId="{B9689C6A-30BF-4099-83C6-554D259C2024}">
      <dgm:prSet/>
      <dgm:spPr/>
      <dgm:t>
        <a:bodyPr/>
        <a:lstStyle/>
        <a:p>
          <a:pPr algn="ctr"/>
          <a:endParaRPr lang="es-CO" sz="1200"/>
        </a:p>
      </dgm:t>
    </dgm:pt>
    <dgm:pt modelId="{D2D7100A-AA08-4181-BCAA-116DD7712AFE}" type="pres">
      <dgm:prSet presAssocID="{FF2055F8-E440-4ED0-B5C0-FCB2516CEB08}" presName="Name0" presStyleCnt="0">
        <dgm:presLayoutVars>
          <dgm:dir/>
          <dgm:resizeHandles val="exact"/>
        </dgm:presLayoutVars>
      </dgm:prSet>
      <dgm:spPr/>
    </dgm:pt>
    <dgm:pt modelId="{14A7EA8E-6296-43C3-A8A2-18F114787486}" type="pres">
      <dgm:prSet presAssocID="{FF2055F8-E440-4ED0-B5C0-FCB2516CEB08}" presName="arrow" presStyleLbl="bgShp" presStyleIdx="0" presStyleCnt="1"/>
      <dgm:spPr/>
    </dgm:pt>
    <dgm:pt modelId="{60F79E68-ECC3-4EF2-A3EC-BF8E5EA31739}" type="pres">
      <dgm:prSet presAssocID="{FF2055F8-E440-4ED0-B5C0-FCB2516CEB08}" presName="points" presStyleCnt="0"/>
      <dgm:spPr/>
    </dgm:pt>
    <dgm:pt modelId="{9BC7C11D-C0BD-44C9-A884-886D9465799B}" type="pres">
      <dgm:prSet presAssocID="{A6361971-7155-4E23-BB41-7D53756888A8}" presName="compositeA" presStyleCnt="0"/>
      <dgm:spPr/>
    </dgm:pt>
    <dgm:pt modelId="{B47C403C-460D-4B98-8AA7-6622B7EEFF70}" type="pres">
      <dgm:prSet presAssocID="{A6361971-7155-4E23-BB41-7D53756888A8}" presName="textA" presStyleLbl="revTx" presStyleIdx="0" presStyleCnt="7" custScaleX="154574">
        <dgm:presLayoutVars>
          <dgm:bulletEnabled val="1"/>
        </dgm:presLayoutVars>
      </dgm:prSet>
      <dgm:spPr/>
    </dgm:pt>
    <dgm:pt modelId="{0AF0CAB0-1668-4613-868F-64ADAB0704E6}" type="pres">
      <dgm:prSet presAssocID="{A6361971-7155-4E23-BB41-7D53756888A8}" presName="circleA" presStyleLbl="node1" presStyleIdx="0" presStyleCnt="7"/>
      <dgm:spPr/>
    </dgm:pt>
    <dgm:pt modelId="{2B26C644-0A2E-42E6-9592-B8B73D0D27B1}" type="pres">
      <dgm:prSet presAssocID="{A6361971-7155-4E23-BB41-7D53756888A8}" presName="spaceA" presStyleCnt="0"/>
      <dgm:spPr/>
    </dgm:pt>
    <dgm:pt modelId="{44A6CD0B-BA09-406D-89CC-4F86F9AE17C5}" type="pres">
      <dgm:prSet presAssocID="{8200612F-365E-416A-9982-868277B4E8CB}" presName="space" presStyleCnt="0"/>
      <dgm:spPr/>
    </dgm:pt>
    <dgm:pt modelId="{34B4C2DB-0BEE-4F84-A302-F9D1BD3ED0E8}" type="pres">
      <dgm:prSet presAssocID="{F8216745-F802-42F1-89DB-ED267E5945B4}" presName="compositeB" presStyleCnt="0"/>
      <dgm:spPr/>
    </dgm:pt>
    <dgm:pt modelId="{E01F84F7-012C-4A85-8CF0-81F6880A6495}" type="pres">
      <dgm:prSet presAssocID="{F8216745-F802-42F1-89DB-ED267E5945B4}" presName="textB" presStyleLbl="revTx" presStyleIdx="1" presStyleCnt="7" custScaleX="243763">
        <dgm:presLayoutVars>
          <dgm:bulletEnabled val="1"/>
        </dgm:presLayoutVars>
      </dgm:prSet>
      <dgm:spPr/>
    </dgm:pt>
    <dgm:pt modelId="{54BA36F0-6179-4539-A8A5-94D1D0054B81}" type="pres">
      <dgm:prSet presAssocID="{F8216745-F802-42F1-89DB-ED267E5945B4}" presName="circleB" presStyleLbl="node1" presStyleIdx="1" presStyleCnt="7"/>
      <dgm:spPr/>
    </dgm:pt>
    <dgm:pt modelId="{B7698F17-AF4F-4934-869F-3D9003BCDD77}" type="pres">
      <dgm:prSet presAssocID="{F8216745-F802-42F1-89DB-ED267E5945B4}" presName="spaceB" presStyleCnt="0"/>
      <dgm:spPr/>
    </dgm:pt>
    <dgm:pt modelId="{05EBC4CB-BD75-4A44-B92C-A5CC9F822EDC}" type="pres">
      <dgm:prSet presAssocID="{034F40EF-192B-49BD-863D-F25F8329E2C4}" presName="space" presStyleCnt="0"/>
      <dgm:spPr/>
    </dgm:pt>
    <dgm:pt modelId="{A7A169D3-AA39-4805-9045-34FC737EF656}" type="pres">
      <dgm:prSet presAssocID="{CC515560-432E-474C-A221-4F85180153C5}" presName="compositeA" presStyleCnt="0"/>
      <dgm:spPr/>
    </dgm:pt>
    <dgm:pt modelId="{974FE202-ABDA-49BB-9643-6ED569CB87CA}" type="pres">
      <dgm:prSet presAssocID="{CC515560-432E-474C-A221-4F85180153C5}" presName="textA" presStyleLbl="revTx" presStyleIdx="2" presStyleCnt="7" custScaleX="172210" custLinFactNeighborX="38927" custLinFactNeighborY="4986">
        <dgm:presLayoutVars>
          <dgm:bulletEnabled val="1"/>
        </dgm:presLayoutVars>
      </dgm:prSet>
      <dgm:spPr/>
    </dgm:pt>
    <dgm:pt modelId="{832A2089-32AE-4D58-A6BD-1A8DF333CF35}" type="pres">
      <dgm:prSet presAssocID="{CC515560-432E-474C-A221-4F85180153C5}" presName="circleA" presStyleLbl="node1" presStyleIdx="2" presStyleCnt="7" custLinFactX="74654" custLinFactNeighborX="100000" custLinFactNeighborY="-19480"/>
      <dgm:spPr/>
    </dgm:pt>
    <dgm:pt modelId="{724E78DC-314B-49CE-9F80-C8BE15109C3F}" type="pres">
      <dgm:prSet presAssocID="{CC515560-432E-474C-A221-4F85180153C5}" presName="spaceA" presStyleCnt="0"/>
      <dgm:spPr/>
    </dgm:pt>
    <dgm:pt modelId="{7BAF372D-873E-458A-B842-C0DA1F4265E3}" type="pres">
      <dgm:prSet presAssocID="{307F9DB5-167D-424D-9BF8-3C79EF0C5315}" presName="space" presStyleCnt="0"/>
      <dgm:spPr/>
    </dgm:pt>
    <dgm:pt modelId="{A3DD0378-0CB4-406F-9A68-99C14CC73478}" type="pres">
      <dgm:prSet presAssocID="{7EC9F7B0-C687-4611-BBB7-579C8311D931}" presName="compositeB" presStyleCnt="0"/>
      <dgm:spPr/>
    </dgm:pt>
    <dgm:pt modelId="{197054E7-0B78-49F5-B9E2-4585D7C38D7C}" type="pres">
      <dgm:prSet presAssocID="{7EC9F7B0-C687-4611-BBB7-579C8311D931}" presName="textB" presStyleLbl="revTx" presStyleIdx="3" presStyleCnt="7" custScaleX="168293" custLinFactNeighborX="54289" custLinFactNeighborY="-827">
        <dgm:presLayoutVars>
          <dgm:bulletEnabled val="1"/>
        </dgm:presLayoutVars>
      </dgm:prSet>
      <dgm:spPr/>
    </dgm:pt>
    <dgm:pt modelId="{B5DDF7C9-FAC7-4280-85DC-299D7E58E855}" type="pres">
      <dgm:prSet presAssocID="{7EC9F7B0-C687-4611-BBB7-579C8311D931}" presName="circleB" presStyleLbl="node1" presStyleIdx="3" presStyleCnt="7" custLinFactX="100000" custLinFactNeighborX="159740"/>
      <dgm:spPr/>
    </dgm:pt>
    <dgm:pt modelId="{8366CE26-66FC-46DB-B586-22CC69523917}" type="pres">
      <dgm:prSet presAssocID="{7EC9F7B0-C687-4611-BBB7-579C8311D931}" presName="spaceB" presStyleCnt="0"/>
      <dgm:spPr/>
    </dgm:pt>
    <dgm:pt modelId="{F2354BC2-43D8-436B-89F1-00FDD403FD24}" type="pres">
      <dgm:prSet presAssocID="{A4DBE19B-68D4-407A-B500-9B75778ABC2F}" presName="space" presStyleCnt="0"/>
      <dgm:spPr/>
    </dgm:pt>
    <dgm:pt modelId="{E38A8D5D-F2AF-43C1-A7EB-D0EEA0968210}" type="pres">
      <dgm:prSet presAssocID="{4A509B55-9A98-4B86-AEB5-B4BE0010C8A8}" presName="compositeA" presStyleCnt="0"/>
      <dgm:spPr/>
    </dgm:pt>
    <dgm:pt modelId="{D826FEAD-4618-4A81-A628-943FDA37F674}" type="pres">
      <dgm:prSet presAssocID="{4A509B55-9A98-4B86-AEB5-B4BE0010C8A8}" presName="textA" presStyleLbl="revTx" presStyleIdx="4" presStyleCnt="7" custScaleX="237227" custLinFactX="9297" custLinFactNeighborX="100000" custLinFactNeighborY="4986">
        <dgm:presLayoutVars>
          <dgm:bulletEnabled val="1"/>
        </dgm:presLayoutVars>
      </dgm:prSet>
      <dgm:spPr/>
    </dgm:pt>
    <dgm:pt modelId="{E739FEED-C97A-47DC-A699-92E21E8EEC25}" type="pres">
      <dgm:prSet presAssocID="{4A509B55-9A98-4B86-AEB5-B4BE0010C8A8}" presName="circleA" presStyleLbl="node1" presStyleIdx="4" presStyleCnt="7" custLinFactX="235011" custLinFactNeighborX="300000" custLinFactNeighborY="-19480"/>
      <dgm:spPr/>
    </dgm:pt>
    <dgm:pt modelId="{2B995E07-04D5-4F65-8B26-AB9EC454CC00}" type="pres">
      <dgm:prSet presAssocID="{4A509B55-9A98-4B86-AEB5-B4BE0010C8A8}" presName="spaceA" presStyleCnt="0"/>
      <dgm:spPr/>
    </dgm:pt>
    <dgm:pt modelId="{AEF41E79-A418-4A82-BDAF-63F85DFD0835}" type="pres">
      <dgm:prSet presAssocID="{333A331E-6F6B-4579-9385-CF8912DAB0B3}" presName="space" presStyleCnt="0"/>
      <dgm:spPr/>
    </dgm:pt>
    <dgm:pt modelId="{A43859F8-8491-48C2-BA51-4C4CD10CCA76}" type="pres">
      <dgm:prSet presAssocID="{0F3F66EB-7545-4B80-8814-B83ECAAF17BB}" presName="compositeB" presStyleCnt="0"/>
      <dgm:spPr/>
    </dgm:pt>
    <dgm:pt modelId="{21FA9CB7-469A-4FB4-968D-E7291D40B036}" type="pres">
      <dgm:prSet presAssocID="{0F3F66EB-7545-4B80-8814-B83ECAAF17BB}" presName="textB" presStyleLbl="revTx" presStyleIdx="5" presStyleCnt="7" custScaleX="222655" custLinFactNeighborX="99506" custLinFactNeighborY="-3247">
        <dgm:presLayoutVars>
          <dgm:bulletEnabled val="1"/>
        </dgm:presLayoutVars>
      </dgm:prSet>
      <dgm:spPr/>
    </dgm:pt>
    <dgm:pt modelId="{6E756290-DA22-424C-97DC-03664A0EB164}" type="pres">
      <dgm:prSet presAssocID="{0F3F66EB-7545-4B80-8814-B83ECAAF17BB}" presName="circleB" presStyleLbl="node1" presStyleIdx="5" presStyleCnt="7" custLinFactX="200000" custLinFactNeighborX="219239" custLinFactNeighborY="-7265"/>
      <dgm:spPr/>
    </dgm:pt>
    <dgm:pt modelId="{32246F56-49C7-4B8F-A498-D082BED7D0F9}" type="pres">
      <dgm:prSet presAssocID="{0F3F66EB-7545-4B80-8814-B83ECAAF17BB}" presName="spaceB" presStyleCnt="0"/>
      <dgm:spPr/>
    </dgm:pt>
    <dgm:pt modelId="{186A2CEC-3747-46FD-B162-B3D642627048}" type="pres">
      <dgm:prSet presAssocID="{4905AE09-7D4C-4AC8-A61C-574975AA0D9D}" presName="space" presStyleCnt="0"/>
      <dgm:spPr/>
    </dgm:pt>
    <dgm:pt modelId="{D71AC818-9647-4779-A819-2710C7819FBF}" type="pres">
      <dgm:prSet presAssocID="{02046096-9E01-482C-BC7D-FF1CEB0490A4}" presName="compositeA" presStyleCnt="0"/>
      <dgm:spPr/>
    </dgm:pt>
    <dgm:pt modelId="{84C829E8-8C7D-4D1D-89CF-77C66C98BD99}" type="pres">
      <dgm:prSet presAssocID="{02046096-9E01-482C-BC7D-FF1CEB0490A4}" presName="textA" presStyleLbl="revTx" presStyleIdx="6" presStyleCnt="7" custScaleX="168610" custLinFactNeighborX="85007" custLinFactNeighborY="-5614">
        <dgm:presLayoutVars>
          <dgm:bulletEnabled val="1"/>
        </dgm:presLayoutVars>
      </dgm:prSet>
      <dgm:spPr/>
    </dgm:pt>
    <dgm:pt modelId="{AAD15255-E916-48A6-9FDD-BA0C6B723D96}" type="pres">
      <dgm:prSet presAssocID="{02046096-9E01-482C-BC7D-FF1CEB0490A4}" presName="circleA" presStyleLbl="node1" presStyleIdx="6" presStyleCnt="7" custLinFactX="199592" custLinFactNeighborX="200000" custLinFactNeighborY="-18746"/>
      <dgm:spPr/>
    </dgm:pt>
    <dgm:pt modelId="{84093F5F-B064-45C5-A2D6-3A8F8AF42034}" type="pres">
      <dgm:prSet presAssocID="{02046096-9E01-482C-BC7D-FF1CEB0490A4}" presName="spaceA" presStyleCnt="0"/>
      <dgm:spPr/>
    </dgm:pt>
  </dgm:ptLst>
  <dgm:cxnLst>
    <dgm:cxn modelId="{34ADE135-0284-42DA-A61B-9059B401B099}" type="presOf" srcId="{CC515560-432E-474C-A221-4F85180153C5}" destId="{974FE202-ABDA-49BB-9643-6ED569CB87CA}" srcOrd="0" destOrd="0" presId="urn:microsoft.com/office/officeart/2005/8/layout/hProcess11"/>
    <dgm:cxn modelId="{8BFB5340-D43C-4112-B6B0-28F35757B50F}" srcId="{FF2055F8-E440-4ED0-B5C0-FCB2516CEB08}" destId="{4A509B55-9A98-4B86-AEB5-B4BE0010C8A8}" srcOrd="4" destOrd="0" parTransId="{C9A18140-B62A-4BB4-BAD0-52A43EACD686}" sibTransId="{333A331E-6F6B-4579-9385-CF8912DAB0B3}"/>
    <dgm:cxn modelId="{6DCB1C5C-6E30-402F-B9D9-3A0DDC077425}" type="presOf" srcId="{FF2055F8-E440-4ED0-B5C0-FCB2516CEB08}" destId="{D2D7100A-AA08-4181-BCAA-116DD7712AFE}" srcOrd="0" destOrd="0" presId="urn:microsoft.com/office/officeart/2005/8/layout/hProcess11"/>
    <dgm:cxn modelId="{B9689C6A-30BF-4099-83C6-554D259C2024}" srcId="{FF2055F8-E440-4ED0-B5C0-FCB2516CEB08}" destId="{02046096-9E01-482C-BC7D-FF1CEB0490A4}" srcOrd="6" destOrd="0" parTransId="{07BE2330-210D-4B83-9F47-0CB97F14246C}" sibTransId="{6F6A61EC-4B54-4F0E-9A1D-83C41DA081BA}"/>
    <dgm:cxn modelId="{2A111681-2A94-4D7E-A00E-E9E69AB94532}" srcId="{FF2055F8-E440-4ED0-B5C0-FCB2516CEB08}" destId="{F8216745-F802-42F1-89DB-ED267E5945B4}" srcOrd="1" destOrd="0" parTransId="{96543D32-C4D2-4F89-B38E-47A2D23BE87E}" sibTransId="{034F40EF-192B-49BD-863D-F25F8329E2C4}"/>
    <dgm:cxn modelId="{D2F40886-F984-4178-9C93-63D237C73600}" type="presOf" srcId="{0F3F66EB-7545-4B80-8814-B83ECAAF17BB}" destId="{21FA9CB7-469A-4FB4-968D-E7291D40B036}" srcOrd="0" destOrd="0" presId="urn:microsoft.com/office/officeart/2005/8/layout/hProcess11"/>
    <dgm:cxn modelId="{0CA3C18A-F183-4B3E-8B39-D68D4B47E8D6}" type="presOf" srcId="{A6361971-7155-4E23-BB41-7D53756888A8}" destId="{B47C403C-460D-4B98-8AA7-6622B7EEFF70}" srcOrd="0" destOrd="0" presId="urn:microsoft.com/office/officeart/2005/8/layout/hProcess11"/>
    <dgm:cxn modelId="{0EAD3495-AFA4-4017-84F7-75E2CC57FD0F}" type="presOf" srcId="{7EC9F7B0-C687-4611-BBB7-579C8311D931}" destId="{197054E7-0B78-49F5-B9E2-4585D7C38D7C}" srcOrd="0" destOrd="0" presId="urn:microsoft.com/office/officeart/2005/8/layout/hProcess11"/>
    <dgm:cxn modelId="{B4BDC295-E262-4D3D-A1B1-419FB3EA8FC8}" srcId="{FF2055F8-E440-4ED0-B5C0-FCB2516CEB08}" destId="{CC515560-432E-474C-A221-4F85180153C5}" srcOrd="2" destOrd="0" parTransId="{217DED43-5312-4C5A-8862-E010148B3B49}" sibTransId="{307F9DB5-167D-424D-9BF8-3C79EF0C5315}"/>
    <dgm:cxn modelId="{2A4927AA-C505-4E73-A203-487FBFA10244}" type="presOf" srcId="{F8216745-F802-42F1-89DB-ED267E5945B4}" destId="{E01F84F7-012C-4A85-8CF0-81F6880A6495}" srcOrd="0" destOrd="0" presId="urn:microsoft.com/office/officeart/2005/8/layout/hProcess11"/>
    <dgm:cxn modelId="{C5C18EAC-4131-43E2-AE07-F0FA73C1D704}" type="presOf" srcId="{4A509B55-9A98-4B86-AEB5-B4BE0010C8A8}" destId="{D826FEAD-4618-4A81-A628-943FDA37F674}" srcOrd="0" destOrd="0" presId="urn:microsoft.com/office/officeart/2005/8/layout/hProcess11"/>
    <dgm:cxn modelId="{AE7740AE-A102-4727-92F6-9F06510DE84A}" srcId="{FF2055F8-E440-4ED0-B5C0-FCB2516CEB08}" destId="{7EC9F7B0-C687-4611-BBB7-579C8311D931}" srcOrd="3" destOrd="0" parTransId="{6FF2BA3E-2B3C-4FE7-9C2C-9689DEA30F5C}" sibTransId="{A4DBE19B-68D4-407A-B500-9B75778ABC2F}"/>
    <dgm:cxn modelId="{5A55E8D6-3E52-4182-B0CD-E393F437BB34}" srcId="{FF2055F8-E440-4ED0-B5C0-FCB2516CEB08}" destId="{A6361971-7155-4E23-BB41-7D53756888A8}" srcOrd="0" destOrd="0" parTransId="{BBDFD9F0-C5DC-4327-A175-E1B75F7B4400}" sibTransId="{8200612F-365E-416A-9982-868277B4E8CB}"/>
    <dgm:cxn modelId="{605077DA-C93A-467A-A2F5-D1EFF547EB23}" srcId="{FF2055F8-E440-4ED0-B5C0-FCB2516CEB08}" destId="{0F3F66EB-7545-4B80-8814-B83ECAAF17BB}" srcOrd="5" destOrd="0" parTransId="{066022AD-C3B5-4D14-B63B-2F421FF03A5C}" sibTransId="{4905AE09-7D4C-4AC8-A61C-574975AA0D9D}"/>
    <dgm:cxn modelId="{E99E0AF7-05DF-47A7-B8A3-07F11AF882B7}" type="presOf" srcId="{02046096-9E01-482C-BC7D-FF1CEB0490A4}" destId="{84C829E8-8C7D-4D1D-89CF-77C66C98BD99}" srcOrd="0" destOrd="0" presId="urn:microsoft.com/office/officeart/2005/8/layout/hProcess11"/>
    <dgm:cxn modelId="{E1E7545E-CB02-4A3F-A18F-4184664E4267}" type="presParOf" srcId="{D2D7100A-AA08-4181-BCAA-116DD7712AFE}" destId="{14A7EA8E-6296-43C3-A8A2-18F114787486}" srcOrd="0" destOrd="0" presId="urn:microsoft.com/office/officeart/2005/8/layout/hProcess11"/>
    <dgm:cxn modelId="{DFE608EF-6C17-4C0F-B9BF-ED7B6852DD51}" type="presParOf" srcId="{D2D7100A-AA08-4181-BCAA-116DD7712AFE}" destId="{60F79E68-ECC3-4EF2-A3EC-BF8E5EA31739}" srcOrd="1" destOrd="0" presId="urn:microsoft.com/office/officeart/2005/8/layout/hProcess11"/>
    <dgm:cxn modelId="{7F15A0A8-FE85-4FCB-8DAD-03AE756EFFE1}" type="presParOf" srcId="{60F79E68-ECC3-4EF2-A3EC-BF8E5EA31739}" destId="{9BC7C11D-C0BD-44C9-A884-886D9465799B}" srcOrd="0" destOrd="0" presId="urn:microsoft.com/office/officeart/2005/8/layout/hProcess11"/>
    <dgm:cxn modelId="{5BDB2C68-1454-45AC-AF41-48C956BED181}" type="presParOf" srcId="{9BC7C11D-C0BD-44C9-A884-886D9465799B}" destId="{B47C403C-460D-4B98-8AA7-6622B7EEFF70}" srcOrd="0" destOrd="0" presId="urn:microsoft.com/office/officeart/2005/8/layout/hProcess11"/>
    <dgm:cxn modelId="{66D0A935-F236-4B61-9FA9-D4417AFA4C42}" type="presParOf" srcId="{9BC7C11D-C0BD-44C9-A884-886D9465799B}" destId="{0AF0CAB0-1668-4613-868F-64ADAB0704E6}" srcOrd="1" destOrd="0" presId="urn:microsoft.com/office/officeart/2005/8/layout/hProcess11"/>
    <dgm:cxn modelId="{3FB27296-BB75-4BBB-8225-32E0E4575AAA}" type="presParOf" srcId="{9BC7C11D-C0BD-44C9-A884-886D9465799B}" destId="{2B26C644-0A2E-42E6-9592-B8B73D0D27B1}" srcOrd="2" destOrd="0" presId="urn:microsoft.com/office/officeart/2005/8/layout/hProcess11"/>
    <dgm:cxn modelId="{D2275702-1111-4A0F-BD63-90993775CF49}" type="presParOf" srcId="{60F79E68-ECC3-4EF2-A3EC-BF8E5EA31739}" destId="{44A6CD0B-BA09-406D-89CC-4F86F9AE17C5}" srcOrd="1" destOrd="0" presId="urn:microsoft.com/office/officeart/2005/8/layout/hProcess11"/>
    <dgm:cxn modelId="{5DB2F631-516B-40F0-B6CD-76F99FC49934}" type="presParOf" srcId="{60F79E68-ECC3-4EF2-A3EC-BF8E5EA31739}" destId="{34B4C2DB-0BEE-4F84-A302-F9D1BD3ED0E8}" srcOrd="2" destOrd="0" presId="urn:microsoft.com/office/officeart/2005/8/layout/hProcess11"/>
    <dgm:cxn modelId="{CB3F2422-958D-45D0-9526-7845F219EEDA}" type="presParOf" srcId="{34B4C2DB-0BEE-4F84-A302-F9D1BD3ED0E8}" destId="{E01F84F7-012C-4A85-8CF0-81F6880A6495}" srcOrd="0" destOrd="0" presId="urn:microsoft.com/office/officeart/2005/8/layout/hProcess11"/>
    <dgm:cxn modelId="{6996B8E3-7673-4627-B670-366FB0EF0B78}" type="presParOf" srcId="{34B4C2DB-0BEE-4F84-A302-F9D1BD3ED0E8}" destId="{54BA36F0-6179-4539-A8A5-94D1D0054B81}" srcOrd="1" destOrd="0" presId="urn:microsoft.com/office/officeart/2005/8/layout/hProcess11"/>
    <dgm:cxn modelId="{C51B3805-2D61-46D6-915E-A5E576226B11}" type="presParOf" srcId="{34B4C2DB-0BEE-4F84-A302-F9D1BD3ED0E8}" destId="{B7698F17-AF4F-4934-869F-3D9003BCDD77}" srcOrd="2" destOrd="0" presId="urn:microsoft.com/office/officeart/2005/8/layout/hProcess11"/>
    <dgm:cxn modelId="{32FE05D7-BA87-4B1F-85F3-C8F6FCE1361A}" type="presParOf" srcId="{60F79E68-ECC3-4EF2-A3EC-BF8E5EA31739}" destId="{05EBC4CB-BD75-4A44-B92C-A5CC9F822EDC}" srcOrd="3" destOrd="0" presId="urn:microsoft.com/office/officeart/2005/8/layout/hProcess11"/>
    <dgm:cxn modelId="{9C0A2555-EEA3-4B87-BE47-BA769D7DC3AC}" type="presParOf" srcId="{60F79E68-ECC3-4EF2-A3EC-BF8E5EA31739}" destId="{A7A169D3-AA39-4805-9045-34FC737EF656}" srcOrd="4" destOrd="0" presId="urn:microsoft.com/office/officeart/2005/8/layout/hProcess11"/>
    <dgm:cxn modelId="{23FB5F1D-5E69-4118-8F12-AA1A77D984EE}" type="presParOf" srcId="{A7A169D3-AA39-4805-9045-34FC737EF656}" destId="{974FE202-ABDA-49BB-9643-6ED569CB87CA}" srcOrd="0" destOrd="0" presId="urn:microsoft.com/office/officeart/2005/8/layout/hProcess11"/>
    <dgm:cxn modelId="{F9C6665B-0E54-4E5B-B4EC-7D66979F8916}" type="presParOf" srcId="{A7A169D3-AA39-4805-9045-34FC737EF656}" destId="{832A2089-32AE-4D58-A6BD-1A8DF333CF35}" srcOrd="1" destOrd="0" presId="urn:microsoft.com/office/officeart/2005/8/layout/hProcess11"/>
    <dgm:cxn modelId="{651706F8-019C-4965-955E-E67C4D0FAF7E}" type="presParOf" srcId="{A7A169D3-AA39-4805-9045-34FC737EF656}" destId="{724E78DC-314B-49CE-9F80-C8BE15109C3F}" srcOrd="2" destOrd="0" presId="urn:microsoft.com/office/officeart/2005/8/layout/hProcess11"/>
    <dgm:cxn modelId="{56C0F98D-35F8-4B1F-8015-6627AD444AD7}" type="presParOf" srcId="{60F79E68-ECC3-4EF2-A3EC-BF8E5EA31739}" destId="{7BAF372D-873E-458A-B842-C0DA1F4265E3}" srcOrd="5" destOrd="0" presId="urn:microsoft.com/office/officeart/2005/8/layout/hProcess11"/>
    <dgm:cxn modelId="{3169A7E6-8422-43B6-BF64-D5712DFB2869}" type="presParOf" srcId="{60F79E68-ECC3-4EF2-A3EC-BF8E5EA31739}" destId="{A3DD0378-0CB4-406F-9A68-99C14CC73478}" srcOrd="6" destOrd="0" presId="urn:microsoft.com/office/officeart/2005/8/layout/hProcess11"/>
    <dgm:cxn modelId="{3814BD8C-EA37-4529-A1B4-07394F06D5BC}" type="presParOf" srcId="{A3DD0378-0CB4-406F-9A68-99C14CC73478}" destId="{197054E7-0B78-49F5-B9E2-4585D7C38D7C}" srcOrd="0" destOrd="0" presId="urn:microsoft.com/office/officeart/2005/8/layout/hProcess11"/>
    <dgm:cxn modelId="{5E6A55B0-6546-4DC8-B8CD-2BF0F0AFC5ED}" type="presParOf" srcId="{A3DD0378-0CB4-406F-9A68-99C14CC73478}" destId="{B5DDF7C9-FAC7-4280-85DC-299D7E58E855}" srcOrd="1" destOrd="0" presId="urn:microsoft.com/office/officeart/2005/8/layout/hProcess11"/>
    <dgm:cxn modelId="{BE02F13C-C233-48C1-A494-A51C199CC357}" type="presParOf" srcId="{A3DD0378-0CB4-406F-9A68-99C14CC73478}" destId="{8366CE26-66FC-46DB-B586-22CC69523917}" srcOrd="2" destOrd="0" presId="urn:microsoft.com/office/officeart/2005/8/layout/hProcess11"/>
    <dgm:cxn modelId="{363D9F6A-C3BF-463E-8B07-DFAF4F15E98A}" type="presParOf" srcId="{60F79E68-ECC3-4EF2-A3EC-BF8E5EA31739}" destId="{F2354BC2-43D8-436B-89F1-00FDD403FD24}" srcOrd="7" destOrd="0" presId="urn:microsoft.com/office/officeart/2005/8/layout/hProcess11"/>
    <dgm:cxn modelId="{BEB36689-77EA-45D4-A7AF-606FB59D011F}" type="presParOf" srcId="{60F79E68-ECC3-4EF2-A3EC-BF8E5EA31739}" destId="{E38A8D5D-F2AF-43C1-A7EB-D0EEA0968210}" srcOrd="8" destOrd="0" presId="urn:microsoft.com/office/officeart/2005/8/layout/hProcess11"/>
    <dgm:cxn modelId="{21CA4A40-485D-4562-A31F-1A3730C162DC}" type="presParOf" srcId="{E38A8D5D-F2AF-43C1-A7EB-D0EEA0968210}" destId="{D826FEAD-4618-4A81-A628-943FDA37F674}" srcOrd="0" destOrd="0" presId="urn:microsoft.com/office/officeart/2005/8/layout/hProcess11"/>
    <dgm:cxn modelId="{241EA0D9-8780-4016-A47B-0B9A3B27F98C}" type="presParOf" srcId="{E38A8D5D-F2AF-43C1-A7EB-D0EEA0968210}" destId="{E739FEED-C97A-47DC-A699-92E21E8EEC25}" srcOrd="1" destOrd="0" presId="urn:microsoft.com/office/officeart/2005/8/layout/hProcess11"/>
    <dgm:cxn modelId="{AA94282F-9390-4848-92FB-6203E1586D60}" type="presParOf" srcId="{E38A8D5D-F2AF-43C1-A7EB-D0EEA0968210}" destId="{2B995E07-04D5-4F65-8B26-AB9EC454CC00}" srcOrd="2" destOrd="0" presId="urn:microsoft.com/office/officeart/2005/8/layout/hProcess11"/>
    <dgm:cxn modelId="{E0BB9F7D-6B6E-4F0E-9F38-74FE23AC0EB3}" type="presParOf" srcId="{60F79E68-ECC3-4EF2-A3EC-BF8E5EA31739}" destId="{AEF41E79-A418-4A82-BDAF-63F85DFD0835}" srcOrd="9" destOrd="0" presId="urn:microsoft.com/office/officeart/2005/8/layout/hProcess11"/>
    <dgm:cxn modelId="{5F429C7E-C00A-438F-9865-3E2944375F6A}" type="presParOf" srcId="{60F79E68-ECC3-4EF2-A3EC-BF8E5EA31739}" destId="{A43859F8-8491-48C2-BA51-4C4CD10CCA76}" srcOrd="10" destOrd="0" presId="urn:microsoft.com/office/officeart/2005/8/layout/hProcess11"/>
    <dgm:cxn modelId="{7F0FD807-FF91-489D-BB17-668A7939F483}" type="presParOf" srcId="{A43859F8-8491-48C2-BA51-4C4CD10CCA76}" destId="{21FA9CB7-469A-4FB4-968D-E7291D40B036}" srcOrd="0" destOrd="0" presId="urn:microsoft.com/office/officeart/2005/8/layout/hProcess11"/>
    <dgm:cxn modelId="{BA41C9B0-2995-49B7-9D2E-1011952EABF4}" type="presParOf" srcId="{A43859F8-8491-48C2-BA51-4C4CD10CCA76}" destId="{6E756290-DA22-424C-97DC-03664A0EB164}" srcOrd="1" destOrd="0" presId="urn:microsoft.com/office/officeart/2005/8/layout/hProcess11"/>
    <dgm:cxn modelId="{D45C8E65-480F-42B1-9E61-B45111930164}" type="presParOf" srcId="{A43859F8-8491-48C2-BA51-4C4CD10CCA76}" destId="{32246F56-49C7-4B8F-A498-D082BED7D0F9}" srcOrd="2" destOrd="0" presId="urn:microsoft.com/office/officeart/2005/8/layout/hProcess11"/>
    <dgm:cxn modelId="{B6C7A3F5-A70F-4EB8-BD92-C290CE60CCB2}" type="presParOf" srcId="{60F79E68-ECC3-4EF2-A3EC-BF8E5EA31739}" destId="{186A2CEC-3747-46FD-B162-B3D642627048}" srcOrd="11" destOrd="0" presId="urn:microsoft.com/office/officeart/2005/8/layout/hProcess11"/>
    <dgm:cxn modelId="{02B4C5F8-98EB-4E30-9AE1-E07271ABB8D8}" type="presParOf" srcId="{60F79E68-ECC3-4EF2-A3EC-BF8E5EA31739}" destId="{D71AC818-9647-4779-A819-2710C7819FBF}" srcOrd="12" destOrd="0" presId="urn:microsoft.com/office/officeart/2005/8/layout/hProcess11"/>
    <dgm:cxn modelId="{1962F0CC-434E-449B-930B-93F1BCB65A40}" type="presParOf" srcId="{D71AC818-9647-4779-A819-2710C7819FBF}" destId="{84C829E8-8C7D-4D1D-89CF-77C66C98BD99}" srcOrd="0" destOrd="0" presId="urn:microsoft.com/office/officeart/2005/8/layout/hProcess11"/>
    <dgm:cxn modelId="{441EACC7-7167-4E7D-AFEB-5C57BA738CCD}" type="presParOf" srcId="{D71AC818-9647-4779-A819-2710C7819FBF}" destId="{AAD15255-E916-48A6-9FDD-BA0C6B723D96}" srcOrd="1" destOrd="0" presId="urn:microsoft.com/office/officeart/2005/8/layout/hProcess11"/>
    <dgm:cxn modelId="{946A54AD-F049-444E-97AE-34CED6679902}" type="presParOf" srcId="{D71AC818-9647-4779-A819-2710C7819FBF}" destId="{84093F5F-B064-45C5-A2D6-3A8F8AF4203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6FCC88-6C59-4634-9C7A-85AAD2C67413}"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s-CO"/>
        </a:p>
      </dgm:t>
    </dgm:pt>
    <dgm:pt modelId="{A2B43FC3-E216-44F3-9671-D1C05C7AECD9}">
      <dgm:prSet phldrT="[Texto]" custT="1"/>
      <dgm:spPr/>
      <dgm:t>
        <a:bodyPr/>
        <a:lstStyle/>
        <a:p>
          <a:r>
            <a:rPr lang="es-CO" sz="2000" b="1" dirty="0"/>
            <a:t>Oferente</a:t>
          </a:r>
        </a:p>
      </dgm:t>
    </dgm:pt>
    <dgm:pt modelId="{9772F817-8BE4-430F-8A5B-8DCC4B244B7C}" type="parTrans" cxnId="{8B9F27D9-EE62-45D6-AD1E-C01313A4A637}">
      <dgm:prSet/>
      <dgm:spPr/>
      <dgm:t>
        <a:bodyPr/>
        <a:lstStyle/>
        <a:p>
          <a:endParaRPr lang="es-CO" sz="2000"/>
        </a:p>
      </dgm:t>
    </dgm:pt>
    <dgm:pt modelId="{AC833452-7F1E-4373-8DA8-7848CB16B8CF}" type="sibTrans" cxnId="{8B9F27D9-EE62-45D6-AD1E-C01313A4A637}">
      <dgm:prSet/>
      <dgm:spPr/>
      <dgm:t>
        <a:bodyPr/>
        <a:lstStyle/>
        <a:p>
          <a:endParaRPr lang="es-CO" sz="2000"/>
        </a:p>
      </dgm:t>
    </dgm:pt>
    <dgm:pt modelId="{FF88731B-FEC4-4495-9577-908410496F9D}">
      <dgm:prSet phldrT="[Texto]" custT="1"/>
      <dgm:spPr/>
      <dgm:t>
        <a:bodyPr/>
        <a:lstStyle/>
        <a:p>
          <a:r>
            <a:rPr lang="es-CO" sz="2000" b="1" dirty="0"/>
            <a:t>Respaldo de Oferta.</a:t>
          </a:r>
        </a:p>
      </dgm:t>
    </dgm:pt>
    <dgm:pt modelId="{C6D81268-A3BC-4F98-A856-DE0AD88090AB}" type="parTrans" cxnId="{C514EA3B-1F77-4CFD-8C72-7024CB7E410C}">
      <dgm:prSet/>
      <dgm:spPr/>
      <dgm:t>
        <a:bodyPr/>
        <a:lstStyle/>
        <a:p>
          <a:endParaRPr lang="es-CO" sz="2000"/>
        </a:p>
      </dgm:t>
    </dgm:pt>
    <dgm:pt modelId="{9579520C-4CA3-41FB-AB0F-94C69328863F}" type="sibTrans" cxnId="{C514EA3B-1F77-4CFD-8C72-7024CB7E410C}">
      <dgm:prSet/>
      <dgm:spPr/>
      <dgm:t>
        <a:bodyPr/>
        <a:lstStyle/>
        <a:p>
          <a:endParaRPr lang="es-CO" sz="2000"/>
        </a:p>
      </dgm:t>
    </dgm:pt>
    <dgm:pt modelId="{94A00918-8F65-4B5A-8AB1-B3DE04979D5D}">
      <dgm:prSet phldrT="[Texto]" custT="1"/>
      <dgm:spPr/>
      <dgm:t>
        <a:bodyPr/>
        <a:lstStyle/>
        <a:p>
          <a:r>
            <a:rPr lang="es-CO" sz="2000" dirty="0"/>
            <a:t>Hasta dos (2) Compañías de Seguros, con exclusividad con el Corredor.</a:t>
          </a:r>
        </a:p>
      </dgm:t>
    </dgm:pt>
    <dgm:pt modelId="{18DFE6B8-68AD-4BFD-9411-29C72B34180D}" type="parTrans" cxnId="{57429B5E-2795-404B-A189-49C2D5B18525}">
      <dgm:prSet/>
      <dgm:spPr/>
      <dgm:t>
        <a:bodyPr/>
        <a:lstStyle/>
        <a:p>
          <a:endParaRPr lang="es-CO" sz="2000"/>
        </a:p>
      </dgm:t>
    </dgm:pt>
    <dgm:pt modelId="{4B1CCEC7-806B-4402-BF5B-D3D9BC8D8CBB}" type="sibTrans" cxnId="{57429B5E-2795-404B-A189-49C2D5B18525}">
      <dgm:prSet/>
      <dgm:spPr/>
      <dgm:t>
        <a:bodyPr/>
        <a:lstStyle/>
        <a:p>
          <a:endParaRPr lang="es-CO" sz="2000"/>
        </a:p>
      </dgm:t>
    </dgm:pt>
    <dgm:pt modelId="{0ACBB970-4034-43D9-B293-D1CA40A14739}">
      <dgm:prSet phldrT="[Texto]" custT="1"/>
      <dgm:spPr/>
      <dgm:t>
        <a:bodyPr/>
        <a:lstStyle/>
        <a:p>
          <a:r>
            <a:rPr lang="es-CO" sz="2000" dirty="0"/>
            <a:t>Corredor de Seguros individualmente considerado. </a:t>
          </a:r>
        </a:p>
      </dgm:t>
    </dgm:pt>
    <dgm:pt modelId="{66B0A722-F3A6-4EB1-B07F-77E8A6AAAE36}" type="sibTrans" cxnId="{6FECBDB2-0413-4829-B85F-0EF4A73CCECC}">
      <dgm:prSet/>
      <dgm:spPr/>
      <dgm:t>
        <a:bodyPr/>
        <a:lstStyle/>
        <a:p>
          <a:endParaRPr lang="es-CO" sz="2000"/>
        </a:p>
      </dgm:t>
    </dgm:pt>
    <dgm:pt modelId="{BD980EBF-0574-47B7-A824-D6D3D0365452}" type="parTrans" cxnId="{6FECBDB2-0413-4829-B85F-0EF4A73CCECC}">
      <dgm:prSet/>
      <dgm:spPr/>
      <dgm:t>
        <a:bodyPr/>
        <a:lstStyle/>
        <a:p>
          <a:endParaRPr lang="es-CO" sz="2000"/>
        </a:p>
      </dgm:t>
    </dgm:pt>
    <dgm:pt modelId="{1B8F913B-BAD8-49A8-9C3F-8AB7BAC64D15}" type="pres">
      <dgm:prSet presAssocID="{6A6FCC88-6C59-4634-9C7A-85AAD2C67413}" presName="Name0" presStyleCnt="0">
        <dgm:presLayoutVars>
          <dgm:dir/>
          <dgm:resizeHandles val="exact"/>
        </dgm:presLayoutVars>
      </dgm:prSet>
      <dgm:spPr/>
    </dgm:pt>
    <dgm:pt modelId="{EC310D2B-DAE3-41C0-9F0F-84556DA350CA}" type="pres">
      <dgm:prSet presAssocID="{A2B43FC3-E216-44F3-9671-D1C05C7AECD9}" presName="node" presStyleLbl="node1" presStyleIdx="0" presStyleCnt="2">
        <dgm:presLayoutVars>
          <dgm:bulletEnabled val="1"/>
        </dgm:presLayoutVars>
      </dgm:prSet>
      <dgm:spPr/>
    </dgm:pt>
    <dgm:pt modelId="{4DD40E8E-B6BC-4460-8DAA-83CA3F62753F}" type="pres">
      <dgm:prSet presAssocID="{AC833452-7F1E-4373-8DA8-7848CB16B8CF}" presName="sibTrans" presStyleCnt="0"/>
      <dgm:spPr/>
    </dgm:pt>
    <dgm:pt modelId="{A26169F2-0CA7-4D00-A555-38CE8EAE277A}" type="pres">
      <dgm:prSet presAssocID="{FF88731B-FEC4-4495-9577-908410496F9D}" presName="node" presStyleLbl="node1" presStyleIdx="1" presStyleCnt="2" custLinFactX="2624" custLinFactNeighborX="100000" custLinFactNeighborY="3830">
        <dgm:presLayoutVars>
          <dgm:bulletEnabled val="1"/>
        </dgm:presLayoutVars>
      </dgm:prSet>
      <dgm:spPr/>
    </dgm:pt>
  </dgm:ptLst>
  <dgm:cxnLst>
    <dgm:cxn modelId="{854BD312-BD2B-4433-89D2-BAB20BD36085}" type="presOf" srcId="{6A6FCC88-6C59-4634-9C7A-85AAD2C67413}" destId="{1B8F913B-BAD8-49A8-9C3F-8AB7BAC64D15}" srcOrd="0" destOrd="0" presId="urn:microsoft.com/office/officeart/2005/8/layout/hList6"/>
    <dgm:cxn modelId="{43AB6B1A-838A-4E90-B1D8-498273CB5DC1}" type="presOf" srcId="{FF88731B-FEC4-4495-9577-908410496F9D}" destId="{A26169F2-0CA7-4D00-A555-38CE8EAE277A}" srcOrd="0" destOrd="0" presId="urn:microsoft.com/office/officeart/2005/8/layout/hList6"/>
    <dgm:cxn modelId="{CAB5F824-5E9D-4B27-AB80-F971035493A4}" type="presOf" srcId="{0ACBB970-4034-43D9-B293-D1CA40A14739}" destId="{EC310D2B-DAE3-41C0-9F0F-84556DA350CA}" srcOrd="0" destOrd="1" presId="urn:microsoft.com/office/officeart/2005/8/layout/hList6"/>
    <dgm:cxn modelId="{010E772D-2B82-469E-A78B-FDCF42133B2B}" type="presOf" srcId="{94A00918-8F65-4B5A-8AB1-B3DE04979D5D}" destId="{A26169F2-0CA7-4D00-A555-38CE8EAE277A}" srcOrd="0" destOrd="1" presId="urn:microsoft.com/office/officeart/2005/8/layout/hList6"/>
    <dgm:cxn modelId="{C514EA3B-1F77-4CFD-8C72-7024CB7E410C}" srcId="{6A6FCC88-6C59-4634-9C7A-85AAD2C67413}" destId="{FF88731B-FEC4-4495-9577-908410496F9D}" srcOrd="1" destOrd="0" parTransId="{C6D81268-A3BC-4F98-A856-DE0AD88090AB}" sibTransId="{9579520C-4CA3-41FB-AB0F-94C69328863F}"/>
    <dgm:cxn modelId="{57429B5E-2795-404B-A189-49C2D5B18525}" srcId="{FF88731B-FEC4-4495-9577-908410496F9D}" destId="{94A00918-8F65-4B5A-8AB1-B3DE04979D5D}" srcOrd="0" destOrd="0" parTransId="{18DFE6B8-68AD-4BFD-9411-29C72B34180D}" sibTransId="{4B1CCEC7-806B-4402-BF5B-D3D9BC8D8CBB}"/>
    <dgm:cxn modelId="{0C2E9987-1300-45F8-BE74-B468B9476C0B}" type="presOf" srcId="{A2B43FC3-E216-44F3-9671-D1C05C7AECD9}" destId="{EC310D2B-DAE3-41C0-9F0F-84556DA350CA}" srcOrd="0" destOrd="0" presId="urn:microsoft.com/office/officeart/2005/8/layout/hList6"/>
    <dgm:cxn modelId="{6FECBDB2-0413-4829-B85F-0EF4A73CCECC}" srcId="{A2B43FC3-E216-44F3-9671-D1C05C7AECD9}" destId="{0ACBB970-4034-43D9-B293-D1CA40A14739}" srcOrd="0" destOrd="0" parTransId="{BD980EBF-0574-47B7-A824-D6D3D0365452}" sibTransId="{66B0A722-F3A6-4EB1-B07F-77E8A6AAAE36}"/>
    <dgm:cxn modelId="{8B9F27D9-EE62-45D6-AD1E-C01313A4A637}" srcId="{6A6FCC88-6C59-4634-9C7A-85AAD2C67413}" destId="{A2B43FC3-E216-44F3-9671-D1C05C7AECD9}" srcOrd="0" destOrd="0" parTransId="{9772F817-8BE4-430F-8A5B-8DCC4B244B7C}" sibTransId="{AC833452-7F1E-4373-8DA8-7848CB16B8CF}"/>
    <dgm:cxn modelId="{DCB44E04-BE3F-4355-85E7-1B664C39B353}" type="presParOf" srcId="{1B8F913B-BAD8-49A8-9C3F-8AB7BAC64D15}" destId="{EC310D2B-DAE3-41C0-9F0F-84556DA350CA}" srcOrd="0" destOrd="0" presId="urn:microsoft.com/office/officeart/2005/8/layout/hList6"/>
    <dgm:cxn modelId="{72322F9E-9EA9-477C-A98D-FB590EB71063}" type="presParOf" srcId="{1B8F913B-BAD8-49A8-9C3F-8AB7BAC64D15}" destId="{4DD40E8E-B6BC-4460-8DAA-83CA3F62753F}" srcOrd="1" destOrd="0" presId="urn:microsoft.com/office/officeart/2005/8/layout/hList6"/>
    <dgm:cxn modelId="{0AD3910C-9B04-488A-8CAB-EA50800EA12F}" type="presParOf" srcId="{1B8F913B-BAD8-49A8-9C3F-8AB7BAC64D15}" destId="{A26169F2-0CA7-4D00-A555-38CE8EAE277A}"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CDDEC7-BC89-4D78-B288-4EA1C4DCDF66}" type="doc">
      <dgm:prSet loTypeId="urn:microsoft.com/office/officeart/2005/8/layout/cycle4" loCatId="matrix" qsTypeId="urn:microsoft.com/office/officeart/2005/8/quickstyle/simple5" qsCatId="simple" csTypeId="urn:microsoft.com/office/officeart/2005/8/colors/accent1_2" csCatId="accent1" phldr="1"/>
      <dgm:spPr/>
      <dgm:t>
        <a:bodyPr/>
        <a:lstStyle/>
        <a:p>
          <a:endParaRPr lang="es-CO"/>
        </a:p>
      </dgm:t>
    </dgm:pt>
    <dgm:pt modelId="{056B7131-1CF5-4364-B328-0E5612505288}">
      <dgm:prSet phldrT="[Texto]" custT="1">
        <dgm:style>
          <a:lnRef idx="0">
            <a:schemeClr val="accent6"/>
          </a:lnRef>
          <a:fillRef idx="3">
            <a:schemeClr val="accent6"/>
          </a:fillRef>
          <a:effectRef idx="3">
            <a:schemeClr val="accent6"/>
          </a:effectRef>
          <a:fontRef idx="minor">
            <a:schemeClr val="lt1"/>
          </a:fontRef>
        </dgm:style>
      </dgm:prSet>
      <dgm:spPr>
        <a:solidFill>
          <a:srgbClr val="92D050"/>
        </a:solidFill>
      </dgm:spPr>
      <dgm:t>
        <a:bodyPr/>
        <a:lstStyle/>
        <a:p>
          <a:pPr algn="r"/>
          <a:r>
            <a:rPr lang="es-CO" sz="1800" b="1" dirty="0"/>
            <a:t>Dinamizar</a:t>
          </a:r>
        </a:p>
      </dgm:t>
    </dgm:pt>
    <dgm:pt modelId="{E6358429-A91B-4430-9514-4CECADF8A1A6}" type="parTrans" cxnId="{71AFF272-EE02-4DA3-BAF5-D2BBE3977F19}">
      <dgm:prSet/>
      <dgm:spPr/>
      <dgm:t>
        <a:bodyPr/>
        <a:lstStyle/>
        <a:p>
          <a:pPr algn="r"/>
          <a:endParaRPr lang="es-CO"/>
        </a:p>
      </dgm:t>
    </dgm:pt>
    <dgm:pt modelId="{B8756F69-6BAD-43BF-A920-B5688A8C4B84}" type="sibTrans" cxnId="{71AFF272-EE02-4DA3-BAF5-D2BBE3977F19}">
      <dgm:prSet/>
      <dgm:spPr/>
      <dgm:t>
        <a:bodyPr/>
        <a:lstStyle/>
        <a:p>
          <a:pPr algn="r"/>
          <a:endParaRPr lang="es-CO"/>
        </a:p>
      </dgm:t>
    </dgm:pt>
    <dgm:pt modelId="{4179C3F4-2FE2-4906-B04E-955A3EC3B188}">
      <dgm:prSet phldrT="[Texto]" custT="1">
        <dgm:style>
          <a:lnRef idx="0">
            <a:schemeClr val="accent1"/>
          </a:lnRef>
          <a:fillRef idx="3">
            <a:schemeClr val="accent1"/>
          </a:fillRef>
          <a:effectRef idx="3">
            <a:schemeClr val="accent1"/>
          </a:effectRef>
          <a:fontRef idx="minor">
            <a:schemeClr val="lt1"/>
          </a:fontRef>
        </dgm:style>
      </dgm:prSet>
      <dgm:spPr>
        <a:solidFill>
          <a:schemeClr val="accent6">
            <a:lumMod val="75000"/>
          </a:schemeClr>
        </a:solidFill>
      </dgm:spPr>
      <dgm:t>
        <a:bodyPr/>
        <a:lstStyle/>
        <a:p>
          <a:pPr algn="l"/>
          <a:r>
            <a:rPr lang="es-CO" sz="1800" b="1" dirty="0"/>
            <a:t>Nuevos actores en el mercado inmobiliario</a:t>
          </a:r>
        </a:p>
      </dgm:t>
    </dgm:pt>
    <dgm:pt modelId="{C0E7FFB9-4AD8-49D8-B1BF-528011F8A7D1}" type="parTrans" cxnId="{4F6C53BC-315D-4523-A901-A918733129F7}">
      <dgm:prSet/>
      <dgm:spPr/>
      <dgm:t>
        <a:bodyPr/>
        <a:lstStyle/>
        <a:p>
          <a:pPr algn="r"/>
          <a:endParaRPr lang="es-CO"/>
        </a:p>
      </dgm:t>
    </dgm:pt>
    <dgm:pt modelId="{A187E598-E19E-4B04-B12D-3710D80629AB}" type="sibTrans" cxnId="{4F6C53BC-315D-4523-A901-A918733129F7}">
      <dgm:prSet/>
      <dgm:spPr/>
      <dgm:t>
        <a:bodyPr/>
        <a:lstStyle/>
        <a:p>
          <a:pPr algn="r"/>
          <a:endParaRPr lang="es-CO"/>
        </a:p>
      </dgm:t>
    </dgm:pt>
    <dgm:pt modelId="{601A4460-C854-4557-BB3C-C9563DA866BD}">
      <dgm:prSet phldrT="[Texto]" custT="1">
        <dgm:style>
          <a:lnRef idx="1">
            <a:schemeClr val="accent1"/>
          </a:lnRef>
          <a:fillRef idx="3">
            <a:schemeClr val="accent1"/>
          </a:fillRef>
          <a:effectRef idx="2">
            <a:schemeClr val="accent1"/>
          </a:effectRef>
          <a:fontRef idx="minor">
            <a:schemeClr val="lt1"/>
          </a:fontRef>
        </dgm:style>
      </dgm:prSet>
      <dgm:spPr>
        <a:solidFill>
          <a:srgbClr val="FFC000"/>
        </a:solidFill>
      </dgm:spPr>
      <dgm:t>
        <a:bodyPr/>
        <a:lstStyle/>
        <a:p>
          <a:pPr algn="l"/>
          <a:r>
            <a:rPr lang="es-CO" sz="1800" b="1" dirty="0"/>
            <a:t>Gestión Especializada por segmentos</a:t>
          </a:r>
        </a:p>
      </dgm:t>
    </dgm:pt>
    <dgm:pt modelId="{BCCDEB67-4ABF-4F3F-8BD5-49A0B0BACA2B}" type="parTrans" cxnId="{679C7D5D-4354-4F76-887F-7EFB1AE89086}">
      <dgm:prSet/>
      <dgm:spPr/>
      <dgm:t>
        <a:bodyPr/>
        <a:lstStyle/>
        <a:p>
          <a:pPr algn="r"/>
          <a:endParaRPr lang="es-CO"/>
        </a:p>
      </dgm:t>
    </dgm:pt>
    <dgm:pt modelId="{B16D6264-0561-46CE-9420-0A2A3A769EBE}" type="sibTrans" cxnId="{679C7D5D-4354-4F76-887F-7EFB1AE89086}">
      <dgm:prSet/>
      <dgm:spPr/>
      <dgm:t>
        <a:bodyPr/>
        <a:lstStyle/>
        <a:p>
          <a:pPr algn="r"/>
          <a:endParaRPr lang="es-CO"/>
        </a:p>
      </dgm:t>
    </dgm:pt>
    <dgm:pt modelId="{E285DA00-3A5E-475F-8068-383E92CEB26B}">
      <dgm:prSet phldrT="[Texto]">
        <dgm:style>
          <a:lnRef idx="1">
            <a:schemeClr val="accent1"/>
          </a:lnRef>
          <a:fillRef idx="3">
            <a:schemeClr val="accent1"/>
          </a:fillRef>
          <a:effectRef idx="2">
            <a:schemeClr val="accent1"/>
          </a:effectRef>
          <a:fontRef idx="minor">
            <a:schemeClr val="lt1"/>
          </a:fontRef>
        </dgm:style>
      </dgm:prSet>
      <dgm:spPr/>
      <dgm:t>
        <a:bodyPr/>
        <a:lstStyle/>
        <a:p>
          <a:pPr algn="r"/>
          <a:r>
            <a:rPr lang="es-CO" b="1" dirty="0"/>
            <a:t>Integración Comercial</a:t>
          </a:r>
        </a:p>
      </dgm:t>
    </dgm:pt>
    <dgm:pt modelId="{7F31642B-28BE-4150-97ED-2C76531E0420}" type="parTrans" cxnId="{216EFA4F-B0CD-4B10-9BAE-0AE360DE1E26}">
      <dgm:prSet/>
      <dgm:spPr/>
      <dgm:t>
        <a:bodyPr/>
        <a:lstStyle/>
        <a:p>
          <a:pPr algn="r"/>
          <a:endParaRPr lang="es-CO"/>
        </a:p>
      </dgm:t>
    </dgm:pt>
    <dgm:pt modelId="{A8DAAC85-747E-4DFE-9E5C-27EABD660698}" type="sibTrans" cxnId="{216EFA4F-B0CD-4B10-9BAE-0AE360DE1E26}">
      <dgm:prSet/>
      <dgm:spPr/>
      <dgm:t>
        <a:bodyPr/>
        <a:lstStyle/>
        <a:p>
          <a:pPr algn="r"/>
          <a:endParaRPr lang="es-CO"/>
        </a:p>
      </dgm:t>
    </dgm:pt>
    <dgm:pt modelId="{9974E7C5-5286-4233-AD11-87C7E8A48B91}" type="pres">
      <dgm:prSet presAssocID="{29CDDEC7-BC89-4D78-B288-4EA1C4DCDF66}" presName="cycleMatrixDiagram" presStyleCnt="0">
        <dgm:presLayoutVars>
          <dgm:chMax val="1"/>
          <dgm:dir/>
          <dgm:animLvl val="lvl"/>
          <dgm:resizeHandles val="exact"/>
        </dgm:presLayoutVars>
      </dgm:prSet>
      <dgm:spPr/>
    </dgm:pt>
    <dgm:pt modelId="{0C49189F-B298-4089-9877-0EA56793D809}" type="pres">
      <dgm:prSet presAssocID="{29CDDEC7-BC89-4D78-B288-4EA1C4DCDF66}" presName="children" presStyleCnt="0"/>
      <dgm:spPr/>
    </dgm:pt>
    <dgm:pt modelId="{AC40C821-67F9-415A-9793-B9A1070239ED}" type="pres">
      <dgm:prSet presAssocID="{29CDDEC7-BC89-4D78-B288-4EA1C4DCDF66}" presName="childPlaceholder" presStyleCnt="0"/>
      <dgm:spPr/>
    </dgm:pt>
    <dgm:pt modelId="{A27537BB-1034-4ABD-BB23-A515F679AC52}" type="pres">
      <dgm:prSet presAssocID="{29CDDEC7-BC89-4D78-B288-4EA1C4DCDF66}" presName="circle" presStyleCnt="0"/>
      <dgm:spPr/>
    </dgm:pt>
    <dgm:pt modelId="{99707D7C-7676-4D69-99E5-493399293741}" type="pres">
      <dgm:prSet presAssocID="{29CDDEC7-BC89-4D78-B288-4EA1C4DCDF66}" presName="quadrant1" presStyleLbl="node1" presStyleIdx="0" presStyleCnt="4">
        <dgm:presLayoutVars>
          <dgm:chMax val="1"/>
          <dgm:bulletEnabled val="1"/>
        </dgm:presLayoutVars>
      </dgm:prSet>
      <dgm:spPr/>
    </dgm:pt>
    <dgm:pt modelId="{AEF7B086-7400-4347-A37C-0D6E60B04AB9}" type="pres">
      <dgm:prSet presAssocID="{29CDDEC7-BC89-4D78-B288-4EA1C4DCDF66}" presName="quadrant2" presStyleLbl="node1" presStyleIdx="1" presStyleCnt="4">
        <dgm:presLayoutVars>
          <dgm:chMax val="1"/>
          <dgm:bulletEnabled val="1"/>
        </dgm:presLayoutVars>
      </dgm:prSet>
      <dgm:spPr/>
    </dgm:pt>
    <dgm:pt modelId="{203CE82B-ADAA-4A53-BDEB-7C5301AD3F6C}" type="pres">
      <dgm:prSet presAssocID="{29CDDEC7-BC89-4D78-B288-4EA1C4DCDF66}" presName="quadrant3" presStyleLbl="node1" presStyleIdx="2" presStyleCnt="4" custScaleX="100260">
        <dgm:presLayoutVars>
          <dgm:chMax val="1"/>
          <dgm:bulletEnabled val="1"/>
        </dgm:presLayoutVars>
      </dgm:prSet>
      <dgm:spPr/>
    </dgm:pt>
    <dgm:pt modelId="{B384EEAD-8C38-4943-83EE-BEBA7585E630}" type="pres">
      <dgm:prSet presAssocID="{29CDDEC7-BC89-4D78-B288-4EA1C4DCDF66}" presName="quadrant4" presStyleLbl="node1" presStyleIdx="3" presStyleCnt="4">
        <dgm:presLayoutVars>
          <dgm:chMax val="1"/>
          <dgm:bulletEnabled val="1"/>
        </dgm:presLayoutVars>
      </dgm:prSet>
      <dgm:spPr/>
    </dgm:pt>
    <dgm:pt modelId="{8CA01D99-6E92-4601-BF22-EE23B71164DB}" type="pres">
      <dgm:prSet presAssocID="{29CDDEC7-BC89-4D78-B288-4EA1C4DCDF66}" presName="quadrantPlaceholder" presStyleCnt="0"/>
      <dgm:spPr/>
    </dgm:pt>
    <dgm:pt modelId="{6415151F-FFF1-4AB9-899F-AD940B7B9994}" type="pres">
      <dgm:prSet presAssocID="{29CDDEC7-BC89-4D78-B288-4EA1C4DCDF66}" presName="center1" presStyleLbl="fgShp" presStyleIdx="0" presStyleCnt="2"/>
      <dgm:spPr>
        <a:solidFill>
          <a:srgbClr val="0033CC"/>
        </a:solidFill>
      </dgm:spPr>
    </dgm:pt>
    <dgm:pt modelId="{E3FC5C6D-FC0A-4191-B0A3-E89B0462C8DA}" type="pres">
      <dgm:prSet presAssocID="{29CDDEC7-BC89-4D78-B288-4EA1C4DCDF66}" presName="center2" presStyleLbl="fgShp" presStyleIdx="1" presStyleCnt="2"/>
      <dgm:spPr>
        <a:solidFill>
          <a:srgbClr val="0033CC"/>
        </a:solidFill>
      </dgm:spPr>
    </dgm:pt>
  </dgm:ptLst>
  <dgm:cxnLst>
    <dgm:cxn modelId="{679C7D5D-4354-4F76-887F-7EFB1AE89086}" srcId="{29CDDEC7-BC89-4D78-B288-4EA1C4DCDF66}" destId="{601A4460-C854-4557-BB3C-C9563DA866BD}" srcOrd="2" destOrd="0" parTransId="{BCCDEB67-4ABF-4F3F-8BD5-49A0B0BACA2B}" sibTransId="{B16D6264-0561-46CE-9420-0A2A3A769EBE}"/>
    <dgm:cxn modelId="{216EFA4F-B0CD-4B10-9BAE-0AE360DE1E26}" srcId="{29CDDEC7-BC89-4D78-B288-4EA1C4DCDF66}" destId="{E285DA00-3A5E-475F-8068-383E92CEB26B}" srcOrd="3" destOrd="0" parTransId="{7F31642B-28BE-4150-97ED-2C76531E0420}" sibTransId="{A8DAAC85-747E-4DFE-9E5C-27EABD660698}"/>
    <dgm:cxn modelId="{71AFF272-EE02-4DA3-BAF5-D2BBE3977F19}" srcId="{29CDDEC7-BC89-4D78-B288-4EA1C4DCDF66}" destId="{056B7131-1CF5-4364-B328-0E5612505288}" srcOrd="0" destOrd="0" parTransId="{E6358429-A91B-4430-9514-4CECADF8A1A6}" sibTransId="{B8756F69-6BAD-43BF-A920-B5688A8C4B84}"/>
    <dgm:cxn modelId="{1C4C228A-4E64-4406-82BA-35A9784A5B72}" type="presOf" srcId="{056B7131-1CF5-4364-B328-0E5612505288}" destId="{99707D7C-7676-4D69-99E5-493399293741}" srcOrd="0" destOrd="0" presId="urn:microsoft.com/office/officeart/2005/8/layout/cycle4"/>
    <dgm:cxn modelId="{A2F4608E-565F-48DF-86B6-594334F72C9A}" type="presOf" srcId="{29CDDEC7-BC89-4D78-B288-4EA1C4DCDF66}" destId="{9974E7C5-5286-4233-AD11-87C7E8A48B91}" srcOrd="0" destOrd="0" presId="urn:microsoft.com/office/officeart/2005/8/layout/cycle4"/>
    <dgm:cxn modelId="{D0706A9F-7310-474D-A0A8-33D3C5B214B3}" type="presOf" srcId="{4179C3F4-2FE2-4906-B04E-955A3EC3B188}" destId="{AEF7B086-7400-4347-A37C-0D6E60B04AB9}" srcOrd="0" destOrd="0" presId="urn:microsoft.com/office/officeart/2005/8/layout/cycle4"/>
    <dgm:cxn modelId="{4F6C53BC-315D-4523-A901-A918733129F7}" srcId="{29CDDEC7-BC89-4D78-B288-4EA1C4DCDF66}" destId="{4179C3F4-2FE2-4906-B04E-955A3EC3B188}" srcOrd="1" destOrd="0" parTransId="{C0E7FFB9-4AD8-49D8-B1BF-528011F8A7D1}" sibTransId="{A187E598-E19E-4B04-B12D-3710D80629AB}"/>
    <dgm:cxn modelId="{70CC30D5-1193-4EDE-AEB6-939B79986BF8}" type="presOf" srcId="{601A4460-C854-4557-BB3C-C9563DA866BD}" destId="{203CE82B-ADAA-4A53-BDEB-7C5301AD3F6C}" srcOrd="0" destOrd="0" presId="urn:microsoft.com/office/officeart/2005/8/layout/cycle4"/>
    <dgm:cxn modelId="{0CA981DE-B258-4520-B823-24E4414F45AB}" type="presOf" srcId="{E285DA00-3A5E-475F-8068-383E92CEB26B}" destId="{B384EEAD-8C38-4943-83EE-BEBA7585E630}" srcOrd="0" destOrd="0" presId="urn:microsoft.com/office/officeart/2005/8/layout/cycle4"/>
    <dgm:cxn modelId="{AA0D8BD2-4DA3-4FED-BB4F-194356287A9D}" type="presParOf" srcId="{9974E7C5-5286-4233-AD11-87C7E8A48B91}" destId="{0C49189F-B298-4089-9877-0EA56793D809}" srcOrd="0" destOrd="0" presId="urn:microsoft.com/office/officeart/2005/8/layout/cycle4"/>
    <dgm:cxn modelId="{01F8D29C-8C9E-43FC-835B-7843FC919186}" type="presParOf" srcId="{0C49189F-B298-4089-9877-0EA56793D809}" destId="{AC40C821-67F9-415A-9793-B9A1070239ED}" srcOrd="0" destOrd="0" presId="urn:microsoft.com/office/officeart/2005/8/layout/cycle4"/>
    <dgm:cxn modelId="{1FF9DD2E-3013-4A3C-BF77-7BDC0A107215}" type="presParOf" srcId="{9974E7C5-5286-4233-AD11-87C7E8A48B91}" destId="{A27537BB-1034-4ABD-BB23-A515F679AC52}" srcOrd="1" destOrd="0" presId="urn:microsoft.com/office/officeart/2005/8/layout/cycle4"/>
    <dgm:cxn modelId="{B862F07A-3934-4EED-AA1D-4E47C8568D83}" type="presParOf" srcId="{A27537BB-1034-4ABD-BB23-A515F679AC52}" destId="{99707D7C-7676-4D69-99E5-493399293741}" srcOrd="0" destOrd="0" presId="urn:microsoft.com/office/officeart/2005/8/layout/cycle4"/>
    <dgm:cxn modelId="{3DD36923-6917-495C-B6EA-FD434B8AF176}" type="presParOf" srcId="{A27537BB-1034-4ABD-BB23-A515F679AC52}" destId="{AEF7B086-7400-4347-A37C-0D6E60B04AB9}" srcOrd="1" destOrd="0" presId="urn:microsoft.com/office/officeart/2005/8/layout/cycle4"/>
    <dgm:cxn modelId="{B8D8052D-ADD8-4A15-9CCD-104803A8D6E1}" type="presParOf" srcId="{A27537BB-1034-4ABD-BB23-A515F679AC52}" destId="{203CE82B-ADAA-4A53-BDEB-7C5301AD3F6C}" srcOrd="2" destOrd="0" presId="urn:microsoft.com/office/officeart/2005/8/layout/cycle4"/>
    <dgm:cxn modelId="{FCB2FEB5-1D21-4519-AB3D-B827936F6721}" type="presParOf" srcId="{A27537BB-1034-4ABD-BB23-A515F679AC52}" destId="{B384EEAD-8C38-4943-83EE-BEBA7585E630}" srcOrd="3" destOrd="0" presId="urn:microsoft.com/office/officeart/2005/8/layout/cycle4"/>
    <dgm:cxn modelId="{23FE6BE7-F228-455B-93AD-7E8EA2AE34EE}" type="presParOf" srcId="{A27537BB-1034-4ABD-BB23-A515F679AC52}" destId="{8CA01D99-6E92-4601-BF22-EE23B71164DB}" srcOrd="4" destOrd="0" presId="urn:microsoft.com/office/officeart/2005/8/layout/cycle4"/>
    <dgm:cxn modelId="{6A009DAE-8E57-467C-86D9-9C82BF127443}" type="presParOf" srcId="{9974E7C5-5286-4233-AD11-87C7E8A48B91}" destId="{6415151F-FFF1-4AB9-899F-AD940B7B9994}" srcOrd="2" destOrd="0" presId="urn:microsoft.com/office/officeart/2005/8/layout/cycle4"/>
    <dgm:cxn modelId="{B78A5322-789B-4832-A730-374D6F7048BF}" type="presParOf" srcId="{9974E7C5-5286-4233-AD11-87C7E8A48B91}" destId="{E3FC5C6D-FC0A-4191-B0A3-E89B0462C8DA}"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5CFB52-40FA-40FD-87CD-FC573642D8E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CO"/>
        </a:p>
      </dgm:t>
    </dgm:pt>
    <dgm:pt modelId="{BE2AA66E-6749-489E-899B-53601E9AE543}">
      <dgm:prSet phldrT="[Texto]" custT="1"/>
      <dgm:spPr/>
      <dgm:t>
        <a:bodyPr/>
        <a:lstStyle/>
        <a:p>
          <a:r>
            <a:rPr lang="es-CO" sz="1800" b="1" dirty="0">
              <a:solidFill>
                <a:schemeClr val="tx1">
                  <a:lumMod val="95000"/>
                  <a:lumOff val="5000"/>
                </a:schemeClr>
              </a:solidFill>
            </a:rPr>
            <a:t>Solicitud de Conciliación</a:t>
          </a:r>
        </a:p>
        <a:p>
          <a:r>
            <a:rPr lang="es-CO" sz="1800" b="1" dirty="0">
              <a:solidFill>
                <a:schemeClr val="tx1">
                  <a:lumMod val="95000"/>
                  <a:lumOff val="5000"/>
                </a:schemeClr>
              </a:solidFill>
            </a:rPr>
            <a:t>(18 de junio de 2018) </a:t>
          </a:r>
        </a:p>
      </dgm:t>
    </dgm:pt>
    <dgm:pt modelId="{AF49C92A-0FA0-46A6-A77E-1337F4D199AF}" type="parTrans" cxnId="{487F3578-B427-428F-9906-61A85B31CC5F}">
      <dgm:prSet/>
      <dgm:spPr/>
      <dgm:t>
        <a:bodyPr/>
        <a:lstStyle/>
        <a:p>
          <a:endParaRPr lang="es-CO"/>
        </a:p>
      </dgm:t>
    </dgm:pt>
    <dgm:pt modelId="{956256F0-6101-44D5-9D38-F8FD582EBA23}" type="sibTrans" cxnId="{487F3578-B427-428F-9906-61A85B31CC5F}">
      <dgm:prSet/>
      <dgm:spPr/>
      <dgm:t>
        <a:bodyPr/>
        <a:lstStyle/>
        <a:p>
          <a:endParaRPr lang="es-CO"/>
        </a:p>
      </dgm:t>
    </dgm:pt>
    <dgm:pt modelId="{5A0EA11F-3542-450F-B9F3-7B91AB446529}">
      <dgm:prSet phldrT="[Texto]" custT="1"/>
      <dgm:spPr/>
      <dgm:t>
        <a:bodyPr/>
        <a:lstStyle/>
        <a:p>
          <a:r>
            <a:rPr lang="es-CO" sz="1800" b="1" dirty="0">
              <a:solidFill>
                <a:schemeClr val="tx1">
                  <a:lumMod val="95000"/>
                  <a:lumOff val="5000"/>
                </a:schemeClr>
              </a:solidFill>
            </a:rPr>
            <a:t>Primera Audiencia</a:t>
          </a:r>
        </a:p>
        <a:p>
          <a:r>
            <a:rPr lang="es-CO" sz="1800" b="1" dirty="0">
              <a:solidFill>
                <a:schemeClr val="tx1">
                  <a:lumMod val="95000"/>
                  <a:lumOff val="5000"/>
                </a:schemeClr>
              </a:solidFill>
            </a:rPr>
            <a:t>(17 de julio de 2018)</a:t>
          </a:r>
        </a:p>
        <a:p>
          <a:r>
            <a:rPr lang="es-CO" sz="1800" b="1" dirty="0">
              <a:solidFill>
                <a:schemeClr val="tx1">
                  <a:lumMod val="95000"/>
                  <a:lumOff val="5000"/>
                </a:schemeClr>
              </a:solidFill>
            </a:rPr>
            <a:t>Suspendida</a:t>
          </a:r>
        </a:p>
      </dgm:t>
    </dgm:pt>
    <dgm:pt modelId="{5DE75A88-B125-42D8-9E7F-4F0BB8DA98C8}" type="parTrans" cxnId="{A3D1D530-C448-4215-B516-B0F7F8658952}">
      <dgm:prSet/>
      <dgm:spPr/>
      <dgm:t>
        <a:bodyPr/>
        <a:lstStyle/>
        <a:p>
          <a:endParaRPr lang="es-CO"/>
        </a:p>
      </dgm:t>
    </dgm:pt>
    <dgm:pt modelId="{50A0A27C-3FCA-4CEE-8BCC-C53EDC19FB61}" type="sibTrans" cxnId="{A3D1D530-C448-4215-B516-B0F7F8658952}">
      <dgm:prSet/>
      <dgm:spPr/>
      <dgm:t>
        <a:bodyPr/>
        <a:lstStyle/>
        <a:p>
          <a:endParaRPr lang="es-CO"/>
        </a:p>
      </dgm:t>
    </dgm:pt>
    <dgm:pt modelId="{7D9A5782-CEE4-48B9-8909-D23178847927}">
      <dgm:prSet phldrT="[Texto]" custT="1"/>
      <dgm:spPr/>
      <dgm:t>
        <a:bodyPr/>
        <a:lstStyle/>
        <a:p>
          <a:r>
            <a:rPr lang="es-CO" sz="1800" b="1" dirty="0">
              <a:solidFill>
                <a:schemeClr val="tx1">
                  <a:lumMod val="95000"/>
                  <a:lumOff val="5000"/>
                </a:schemeClr>
              </a:solidFill>
            </a:rPr>
            <a:t>Fecha para la continuación</a:t>
          </a:r>
        </a:p>
        <a:p>
          <a:r>
            <a:rPr lang="es-CO" sz="1800" b="1" dirty="0">
              <a:solidFill>
                <a:schemeClr val="tx1">
                  <a:lumMod val="95000"/>
                  <a:lumOff val="5000"/>
                </a:schemeClr>
              </a:solidFill>
            </a:rPr>
            <a:t>(23 de agosto de 2018)</a:t>
          </a:r>
        </a:p>
        <a:p>
          <a:r>
            <a:rPr lang="es-CO" sz="1800" b="1" dirty="0">
              <a:solidFill>
                <a:schemeClr val="tx1">
                  <a:lumMod val="95000"/>
                  <a:lumOff val="5000"/>
                </a:schemeClr>
              </a:solidFill>
            </a:rPr>
            <a:t>Solicitud de nueva fecha</a:t>
          </a:r>
        </a:p>
      </dgm:t>
    </dgm:pt>
    <dgm:pt modelId="{422A6A87-49A8-4485-99D1-78F7D6B7A2D5}" type="parTrans" cxnId="{F58A1DB3-F48A-4C69-9252-7CE5C2F41562}">
      <dgm:prSet/>
      <dgm:spPr/>
      <dgm:t>
        <a:bodyPr/>
        <a:lstStyle/>
        <a:p>
          <a:endParaRPr lang="es-CO"/>
        </a:p>
      </dgm:t>
    </dgm:pt>
    <dgm:pt modelId="{4CFA5CBF-DD68-4103-8B4E-4DF0634D3E72}" type="sibTrans" cxnId="{F58A1DB3-F48A-4C69-9252-7CE5C2F41562}">
      <dgm:prSet/>
      <dgm:spPr/>
      <dgm:t>
        <a:bodyPr/>
        <a:lstStyle/>
        <a:p>
          <a:endParaRPr lang="es-CO"/>
        </a:p>
      </dgm:t>
    </dgm:pt>
    <dgm:pt modelId="{2F348A78-C5F2-4BB6-82FC-7796AD7ACD4A}">
      <dgm:prSet phldrT="[Texto]" custT="1"/>
      <dgm:spPr/>
      <dgm:t>
        <a:bodyPr/>
        <a:lstStyle/>
        <a:p>
          <a:r>
            <a:rPr lang="es-CO" sz="1600" b="1" dirty="0">
              <a:solidFill>
                <a:schemeClr val="tx1">
                  <a:lumMod val="95000"/>
                  <a:lumOff val="5000"/>
                </a:schemeClr>
              </a:solidFill>
            </a:rPr>
            <a:t>Conciliación Fracasada </a:t>
          </a:r>
        </a:p>
        <a:p>
          <a:r>
            <a:rPr lang="es-CO" sz="1600" b="1" dirty="0">
              <a:solidFill>
                <a:schemeClr val="tx1">
                  <a:lumMod val="95000"/>
                  <a:lumOff val="5000"/>
                </a:schemeClr>
              </a:solidFill>
            </a:rPr>
            <a:t>(14 de septiembre de 2018)</a:t>
          </a:r>
        </a:p>
        <a:p>
          <a:r>
            <a:rPr lang="es-CO" sz="1600" b="1" dirty="0">
              <a:solidFill>
                <a:schemeClr val="tx1">
                  <a:lumMod val="95000"/>
                  <a:lumOff val="5000"/>
                </a:schemeClr>
              </a:solidFill>
            </a:rPr>
            <a:t>Termina la fase de conciliación prejudicial</a:t>
          </a:r>
        </a:p>
      </dgm:t>
    </dgm:pt>
    <dgm:pt modelId="{F2F161CD-0684-4234-8610-C5FFAAAD7CA7}" type="parTrans" cxnId="{8BCED62D-D109-4BCB-AED1-39A8EBE6DADC}">
      <dgm:prSet/>
      <dgm:spPr/>
      <dgm:t>
        <a:bodyPr/>
        <a:lstStyle/>
        <a:p>
          <a:endParaRPr lang="es-CO"/>
        </a:p>
      </dgm:t>
    </dgm:pt>
    <dgm:pt modelId="{E33DA45D-CCA6-485F-86B3-C071A9E3FBEC}" type="sibTrans" cxnId="{8BCED62D-D109-4BCB-AED1-39A8EBE6DADC}">
      <dgm:prSet/>
      <dgm:spPr/>
      <dgm:t>
        <a:bodyPr/>
        <a:lstStyle/>
        <a:p>
          <a:endParaRPr lang="es-CO"/>
        </a:p>
      </dgm:t>
    </dgm:pt>
    <dgm:pt modelId="{E9B59E19-B31B-47A1-980D-77941870D528}" type="pres">
      <dgm:prSet presAssocID="{125CFB52-40FA-40FD-87CD-FC573642D8EB}" presName="CompostProcess" presStyleCnt="0">
        <dgm:presLayoutVars>
          <dgm:dir/>
          <dgm:resizeHandles val="exact"/>
        </dgm:presLayoutVars>
      </dgm:prSet>
      <dgm:spPr/>
    </dgm:pt>
    <dgm:pt modelId="{5204C8BC-F5F6-4226-9556-453AA63053BA}" type="pres">
      <dgm:prSet presAssocID="{125CFB52-40FA-40FD-87CD-FC573642D8EB}" presName="arrow" presStyleLbl="bgShp" presStyleIdx="0" presStyleCnt="1" custScaleX="117647" custLinFactNeighborY="139"/>
      <dgm:spPr/>
    </dgm:pt>
    <dgm:pt modelId="{CC267B91-1270-4949-9788-0F5A22FB8535}" type="pres">
      <dgm:prSet presAssocID="{125CFB52-40FA-40FD-87CD-FC573642D8EB}" presName="linearProcess" presStyleCnt="0"/>
      <dgm:spPr/>
    </dgm:pt>
    <dgm:pt modelId="{E32834FC-35C5-4F49-AD58-291FBF8CBFE9}" type="pres">
      <dgm:prSet presAssocID="{BE2AA66E-6749-489E-899B-53601E9AE543}" presName="textNode" presStyleLbl="node1" presStyleIdx="0" presStyleCnt="4">
        <dgm:presLayoutVars>
          <dgm:bulletEnabled val="1"/>
        </dgm:presLayoutVars>
      </dgm:prSet>
      <dgm:spPr/>
    </dgm:pt>
    <dgm:pt modelId="{9BCEBFF9-9D06-4975-B1AE-00B780A21969}" type="pres">
      <dgm:prSet presAssocID="{956256F0-6101-44D5-9D38-F8FD582EBA23}" presName="sibTrans" presStyleCnt="0"/>
      <dgm:spPr/>
    </dgm:pt>
    <dgm:pt modelId="{C63B1A0C-39DF-428F-B62A-CCE5AA2BB8B0}" type="pres">
      <dgm:prSet presAssocID="{5A0EA11F-3542-450F-B9F3-7B91AB446529}" presName="textNode" presStyleLbl="node1" presStyleIdx="1" presStyleCnt="4">
        <dgm:presLayoutVars>
          <dgm:bulletEnabled val="1"/>
        </dgm:presLayoutVars>
      </dgm:prSet>
      <dgm:spPr/>
    </dgm:pt>
    <dgm:pt modelId="{BCC2E4A7-06EA-403D-8C5C-40A824353C8A}" type="pres">
      <dgm:prSet presAssocID="{50A0A27C-3FCA-4CEE-8BCC-C53EDC19FB61}" presName="sibTrans" presStyleCnt="0"/>
      <dgm:spPr/>
    </dgm:pt>
    <dgm:pt modelId="{9DB712EA-D4D8-45B2-9C92-5C78CF12966F}" type="pres">
      <dgm:prSet presAssocID="{7D9A5782-CEE4-48B9-8909-D23178847927}" presName="textNode" presStyleLbl="node1" presStyleIdx="2" presStyleCnt="4">
        <dgm:presLayoutVars>
          <dgm:bulletEnabled val="1"/>
        </dgm:presLayoutVars>
      </dgm:prSet>
      <dgm:spPr/>
    </dgm:pt>
    <dgm:pt modelId="{430A1ECC-9508-43DA-A59D-366DACD6E0A5}" type="pres">
      <dgm:prSet presAssocID="{4CFA5CBF-DD68-4103-8B4E-4DF0634D3E72}" presName="sibTrans" presStyleCnt="0"/>
      <dgm:spPr/>
    </dgm:pt>
    <dgm:pt modelId="{88C41C5B-F4FA-4816-A0F9-305FFBD792EF}" type="pres">
      <dgm:prSet presAssocID="{2F348A78-C5F2-4BB6-82FC-7796AD7ACD4A}" presName="textNode" presStyleLbl="node1" presStyleIdx="3" presStyleCnt="4">
        <dgm:presLayoutVars>
          <dgm:bulletEnabled val="1"/>
        </dgm:presLayoutVars>
      </dgm:prSet>
      <dgm:spPr/>
    </dgm:pt>
  </dgm:ptLst>
  <dgm:cxnLst>
    <dgm:cxn modelId="{8BCED62D-D109-4BCB-AED1-39A8EBE6DADC}" srcId="{125CFB52-40FA-40FD-87CD-FC573642D8EB}" destId="{2F348A78-C5F2-4BB6-82FC-7796AD7ACD4A}" srcOrd="3" destOrd="0" parTransId="{F2F161CD-0684-4234-8610-C5FFAAAD7CA7}" sibTransId="{E33DA45D-CCA6-485F-86B3-C071A9E3FBEC}"/>
    <dgm:cxn modelId="{A3D1D530-C448-4215-B516-B0F7F8658952}" srcId="{125CFB52-40FA-40FD-87CD-FC573642D8EB}" destId="{5A0EA11F-3542-450F-B9F3-7B91AB446529}" srcOrd="1" destOrd="0" parTransId="{5DE75A88-B125-42D8-9E7F-4F0BB8DA98C8}" sibTransId="{50A0A27C-3FCA-4CEE-8BCC-C53EDC19FB61}"/>
    <dgm:cxn modelId="{C296B56B-FFA9-4760-9E46-DE76939F10BE}" type="presOf" srcId="{2F348A78-C5F2-4BB6-82FC-7796AD7ACD4A}" destId="{88C41C5B-F4FA-4816-A0F9-305FFBD792EF}" srcOrd="0" destOrd="0" presId="urn:microsoft.com/office/officeart/2005/8/layout/hProcess9"/>
    <dgm:cxn modelId="{4A995950-5ACC-41AC-963D-00F6F01D39F9}" type="presOf" srcId="{5A0EA11F-3542-450F-B9F3-7B91AB446529}" destId="{C63B1A0C-39DF-428F-B62A-CCE5AA2BB8B0}" srcOrd="0" destOrd="0" presId="urn:microsoft.com/office/officeart/2005/8/layout/hProcess9"/>
    <dgm:cxn modelId="{487F3578-B427-428F-9906-61A85B31CC5F}" srcId="{125CFB52-40FA-40FD-87CD-FC573642D8EB}" destId="{BE2AA66E-6749-489E-899B-53601E9AE543}" srcOrd="0" destOrd="0" parTransId="{AF49C92A-0FA0-46A6-A77E-1337F4D199AF}" sibTransId="{956256F0-6101-44D5-9D38-F8FD582EBA23}"/>
    <dgm:cxn modelId="{4F9E04AD-9ACF-48CF-9643-6EE513DE72AC}" type="presOf" srcId="{7D9A5782-CEE4-48B9-8909-D23178847927}" destId="{9DB712EA-D4D8-45B2-9C92-5C78CF12966F}" srcOrd="0" destOrd="0" presId="urn:microsoft.com/office/officeart/2005/8/layout/hProcess9"/>
    <dgm:cxn modelId="{F58A1DB3-F48A-4C69-9252-7CE5C2F41562}" srcId="{125CFB52-40FA-40FD-87CD-FC573642D8EB}" destId="{7D9A5782-CEE4-48B9-8909-D23178847927}" srcOrd="2" destOrd="0" parTransId="{422A6A87-49A8-4485-99D1-78F7D6B7A2D5}" sibTransId="{4CFA5CBF-DD68-4103-8B4E-4DF0634D3E72}"/>
    <dgm:cxn modelId="{740D58D3-6B78-4933-91C1-4E557267A044}" type="presOf" srcId="{BE2AA66E-6749-489E-899B-53601E9AE543}" destId="{E32834FC-35C5-4F49-AD58-291FBF8CBFE9}" srcOrd="0" destOrd="0" presId="urn:microsoft.com/office/officeart/2005/8/layout/hProcess9"/>
    <dgm:cxn modelId="{B6E786E2-39B4-4BDF-83BB-DB2BA80178C0}" type="presOf" srcId="{125CFB52-40FA-40FD-87CD-FC573642D8EB}" destId="{E9B59E19-B31B-47A1-980D-77941870D528}" srcOrd="0" destOrd="0" presId="urn:microsoft.com/office/officeart/2005/8/layout/hProcess9"/>
    <dgm:cxn modelId="{8B3EEF2E-100B-48F8-875D-6010A1BA2802}" type="presParOf" srcId="{E9B59E19-B31B-47A1-980D-77941870D528}" destId="{5204C8BC-F5F6-4226-9556-453AA63053BA}" srcOrd="0" destOrd="0" presId="urn:microsoft.com/office/officeart/2005/8/layout/hProcess9"/>
    <dgm:cxn modelId="{8D970F4A-D983-44B2-8FB5-6C27C53E2233}" type="presParOf" srcId="{E9B59E19-B31B-47A1-980D-77941870D528}" destId="{CC267B91-1270-4949-9788-0F5A22FB8535}" srcOrd="1" destOrd="0" presId="urn:microsoft.com/office/officeart/2005/8/layout/hProcess9"/>
    <dgm:cxn modelId="{E64A2F64-241F-427B-B811-0F3AAA5B7AFD}" type="presParOf" srcId="{CC267B91-1270-4949-9788-0F5A22FB8535}" destId="{E32834FC-35C5-4F49-AD58-291FBF8CBFE9}" srcOrd="0" destOrd="0" presId="urn:microsoft.com/office/officeart/2005/8/layout/hProcess9"/>
    <dgm:cxn modelId="{E08B262C-A4E8-40F4-B836-0FF1EA6ACAA6}" type="presParOf" srcId="{CC267B91-1270-4949-9788-0F5A22FB8535}" destId="{9BCEBFF9-9D06-4975-B1AE-00B780A21969}" srcOrd="1" destOrd="0" presId="urn:microsoft.com/office/officeart/2005/8/layout/hProcess9"/>
    <dgm:cxn modelId="{66E72811-76A3-4033-93C1-F89A13571AAF}" type="presParOf" srcId="{CC267B91-1270-4949-9788-0F5A22FB8535}" destId="{C63B1A0C-39DF-428F-B62A-CCE5AA2BB8B0}" srcOrd="2" destOrd="0" presId="urn:microsoft.com/office/officeart/2005/8/layout/hProcess9"/>
    <dgm:cxn modelId="{405C5B6A-82A7-4407-83D0-A14CF414C46C}" type="presParOf" srcId="{CC267B91-1270-4949-9788-0F5A22FB8535}" destId="{BCC2E4A7-06EA-403D-8C5C-40A824353C8A}" srcOrd="3" destOrd="0" presId="urn:microsoft.com/office/officeart/2005/8/layout/hProcess9"/>
    <dgm:cxn modelId="{E16CE566-0220-4B91-B27C-93A217F52C44}" type="presParOf" srcId="{CC267B91-1270-4949-9788-0F5A22FB8535}" destId="{9DB712EA-D4D8-45B2-9C92-5C78CF12966F}" srcOrd="4" destOrd="0" presId="urn:microsoft.com/office/officeart/2005/8/layout/hProcess9"/>
    <dgm:cxn modelId="{A86CF5A0-E122-48F7-B960-B31072D81115}" type="presParOf" srcId="{CC267B91-1270-4949-9788-0F5A22FB8535}" destId="{430A1ECC-9508-43DA-A59D-366DACD6E0A5}" srcOrd="5" destOrd="0" presId="urn:microsoft.com/office/officeart/2005/8/layout/hProcess9"/>
    <dgm:cxn modelId="{E5FD25FE-0A44-4373-A075-E8715007A41A}" type="presParOf" srcId="{CC267B91-1270-4949-9788-0F5A22FB8535}" destId="{88C41C5B-F4FA-4816-A0F9-305FFBD792E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7EA8E-6296-43C3-A8A2-18F114787486}">
      <dsp:nvSpPr>
        <dsp:cNvPr id="0" name=""/>
        <dsp:cNvSpPr/>
      </dsp:nvSpPr>
      <dsp:spPr>
        <a:xfrm>
          <a:off x="0" y="393527"/>
          <a:ext cx="8843135" cy="524702"/>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C403C-460D-4B98-8AA7-6622B7EEFF70}">
      <dsp:nvSpPr>
        <dsp:cNvPr id="0" name=""/>
        <dsp:cNvSpPr/>
      </dsp:nvSpPr>
      <dsp:spPr>
        <a:xfrm>
          <a:off x="1765" y="0"/>
          <a:ext cx="88002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Publicación pliegos y anexos. Octubre 4.</a:t>
          </a:r>
        </a:p>
      </dsp:txBody>
      <dsp:txXfrm>
        <a:off x="1765" y="0"/>
        <a:ext cx="880020" cy="524702"/>
      </dsp:txXfrm>
    </dsp:sp>
    <dsp:sp modelId="{0AF0CAB0-1668-4613-868F-64ADAB0704E6}">
      <dsp:nvSpPr>
        <dsp:cNvPr id="0" name=""/>
        <dsp:cNvSpPr/>
      </dsp:nvSpPr>
      <dsp:spPr>
        <a:xfrm>
          <a:off x="376188" y="590290"/>
          <a:ext cx="131175" cy="13117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1F84F7-012C-4A85-8CF0-81F6880A6495}">
      <dsp:nvSpPr>
        <dsp:cNvPr id="0" name=""/>
        <dsp:cNvSpPr/>
      </dsp:nvSpPr>
      <dsp:spPr>
        <a:xfrm>
          <a:off x="910252" y="787054"/>
          <a:ext cx="1387791"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ES" sz="1200" kern="1200" dirty="0"/>
            <a:t>Audiencia de información de riesgos y aclaración a los pliegos Octubre 22.</a:t>
          </a:r>
          <a:endParaRPr lang="es-CO" sz="1200" kern="1200" dirty="0"/>
        </a:p>
      </dsp:txBody>
      <dsp:txXfrm>
        <a:off x="910252" y="787054"/>
        <a:ext cx="1387791" cy="524702"/>
      </dsp:txXfrm>
    </dsp:sp>
    <dsp:sp modelId="{54BA36F0-6179-4539-A8A5-94D1D0054B81}">
      <dsp:nvSpPr>
        <dsp:cNvPr id="0" name=""/>
        <dsp:cNvSpPr/>
      </dsp:nvSpPr>
      <dsp:spPr>
        <a:xfrm>
          <a:off x="1538560" y="590290"/>
          <a:ext cx="131175" cy="131175"/>
        </a:xfrm>
        <a:prstGeom prst="ellipse">
          <a:avLst/>
        </a:prstGeom>
        <a:solidFill>
          <a:schemeClr val="accent4">
            <a:hueOff val="-744128"/>
            <a:satOff val="4483"/>
            <a:lumOff val="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FE202-ABDA-49BB-9643-6ED569CB87CA}">
      <dsp:nvSpPr>
        <dsp:cNvPr id="0" name=""/>
        <dsp:cNvSpPr/>
      </dsp:nvSpPr>
      <dsp:spPr>
        <a:xfrm>
          <a:off x="2548128" y="26161"/>
          <a:ext cx="980425"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Presentación de ofertas. Hasta Noviembre 30.</a:t>
          </a:r>
        </a:p>
      </dsp:txBody>
      <dsp:txXfrm>
        <a:off x="2548128" y="26161"/>
        <a:ext cx="980425" cy="524702"/>
      </dsp:txXfrm>
    </dsp:sp>
    <dsp:sp modelId="{832A2089-32AE-4D58-A6BD-1A8DF333CF35}">
      <dsp:nvSpPr>
        <dsp:cNvPr id="0" name=""/>
        <dsp:cNvSpPr/>
      </dsp:nvSpPr>
      <dsp:spPr>
        <a:xfrm>
          <a:off x="2980238" y="564737"/>
          <a:ext cx="131175" cy="131175"/>
        </a:xfrm>
        <a:prstGeom prst="ellipse">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7054E7-0B78-49F5-B9E2-4585D7C38D7C}">
      <dsp:nvSpPr>
        <dsp:cNvPr id="0" name=""/>
        <dsp:cNvSpPr/>
      </dsp:nvSpPr>
      <dsp:spPr>
        <a:xfrm>
          <a:off x="3644479" y="782714"/>
          <a:ext cx="958125"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CO" sz="1200" kern="1200" dirty="0"/>
            <a:t>Evaluación de ofertas. Hasta Diciembre 11. </a:t>
          </a:r>
        </a:p>
      </dsp:txBody>
      <dsp:txXfrm>
        <a:off x="3644479" y="782714"/>
        <a:ext cx="958125" cy="524702"/>
      </dsp:txXfrm>
    </dsp:sp>
    <dsp:sp modelId="{B5DDF7C9-FAC7-4280-85DC-299D7E58E855}">
      <dsp:nvSpPr>
        <dsp:cNvPr id="0" name=""/>
        <dsp:cNvSpPr/>
      </dsp:nvSpPr>
      <dsp:spPr>
        <a:xfrm>
          <a:off x="4089592" y="590290"/>
          <a:ext cx="131175" cy="131175"/>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26FEAD-4618-4A81-A628-943FDA37F674}">
      <dsp:nvSpPr>
        <dsp:cNvPr id="0" name=""/>
        <dsp:cNvSpPr/>
      </dsp:nvSpPr>
      <dsp:spPr>
        <a:xfrm>
          <a:off x="4944243" y="26161"/>
          <a:ext cx="135058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Publicación Informe de evaluación preliminar. Diciembre 14.</a:t>
          </a:r>
        </a:p>
      </dsp:txBody>
      <dsp:txXfrm>
        <a:off x="4944243" y="26161"/>
        <a:ext cx="1350580" cy="524702"/>
      </dsp:txXfrm>
    </dsp:sp>
    <dsp:sp modelId="{E739FEED-C97A-47DC-A699-92E21E8EEC25}">
      <dsp:nvSpPr>
        <dsp:cNvPr id="0" name=""/>
        <dsp:cNvSpPr/>
      </dsp:nvSpPr>
      <dsp:spPr>
        <a:xfrm>
          <a:off x="5633500" y="564737"/>
          <a:ext cx="131175" cy="131175"/>
        </a:xfrm>
        <a:prstGeom prst="ellipse">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FA9CB7-469A-4FB4-968D-E7291D40B036}">
      <dsp:nvSpPr>
        <dsp:cNvPr id="0" name=""/>
        <dsp:cNvSpPr/>
      </dsp:nvSpPr>
      <dsp:spPr>
        <a:xfrm>
          <a:off x="6267547" y="770017"/>
          <a:ext cx="1267619"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CO" sz="1200" kern="1200" dirty="0"/>
            <a:t>Publicación Informe de evaluación definitivo. Diciembre 20.</a:t>
          </a:r>
        </a:p>
      </dsp:txBody>
      <dsp:txXfrm>
        <a:off x="6267547" y="770017"/>
        <a:ext cx="1267619" cy="524702"/>
      </dsp:txXfrm>
    </dsp:sp>
    <dsp:sp modelId="{6E756290-DA22-424C-97DC-03664A0EB164}">
      <dsp:nvSpPr>
        <dsp:cNvPr id="0" name=""/>
        <dsp:cNvSpPr/>
      </dsp:nvSpPr>
      <dsp:spPr>
        <a:xfrm>
          <a:off x="6819201" y="580760"/>
          <a:ext cx="131175" cy="131175"/>
        </a:xfrm>
        <a:prstGeom prst="ellipse">
          <a:avLst/>
        </a:prstGeom>
        <a:solidFill>
          <a:schemeClr val="accent4">
            <a:hueOff val="-3720641"/>
            <a:satOff val="22416"/>
            <a:lumOff val="17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829E8-8C7D-4D1D-89CF-77C66C98BD99}">
      <dsp:nvSpPr>
        <dsp:cNvPr id="0" name=""/>
        <dsp:cNvSpPr/>
      </dsp:nvSpPr>
      <dsp:spPr>
        <a:xfrm>
          <a:off x="7481087" y="0"/>
          <a:ext cx="95993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s-CO" sz="1100" kern="1200" dirty="0"/>
            <a:t>Adjudicación</a:t>
          </a:r>
          <a:r>
            <a:rPr lang="es-CO" sz="1200" kern="1200" dirty="0"/>
            <a:t>. Diciembre 27.</a:t>
          </a:r>
        </a:p>
      </dsp:txBody>
      <dsp:txXfrm>
        <a:off x="7481087" y="0"/>
        <a:ext cx="959930" cy="524702"/>
      </dsp:txXfrm>
    </dsp:sp>
    <dsp:sp modelId="{AAD15255-E916-48A6-9FDD-BA0C6B723D96}">
      <dsp:nvSpPr>
        <dsp:cNvPr id="0" name=""/>
        <dsp:cNvSpPr/>
      </dsp:nvSpPr>
      <dsp:spPr>
        <a:xfrm>
          <a:off x="7935670" y="565700"/>
          <a:ext cx="131175" cy="131175"/>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10D2B-DAE3-41C0-9F0F-84556DA350CA}">
      <dsp:nvSpPr>
        <dsp:cNvPr id="0" name=""/>
        <dsp:cNvSpPr/>
      </dsp:nvSpPr>
      <dsp:spPr>
        <a:xfrm rot="16200000">
          <a:off x="333029" y="-330006"/>
          <a:ext cx="2247350" cy="2907363"/>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CO" sz="2000" b="1" kern="1200" dirty="0"/>
            <a:t>Oferente</a:t>
          </a:r>
        </a:p>
        <a:p>
          <a:pPr marL="228600" lvl="1" indent="-228600" algn="l" defTabSz="889000">
            <a:lnSpc>
              <a:spcPct val="90000"/>
            </a:lnSpc>
            <a:spcBef>
              <a:spcPct val="0"/>
            </a:spcBef>
            <a:spcAft>
              <a:spcPct val="15000"/>
            </a:spcAft>
            <a:buChar char="•"/>
          </a:pPr>
          <a:r>
            <a:rPr lang="es-CO" sz="2000" kern="1200" dirty="0"/>
            <a:t>Corredor de Seguros individualmente considerado. </a:t>
          </a:r>
        </a:p>
      </dsp:txBody>
      <dsp:txXfrm rot="5400000">
        <a:off x="3023" y="449470"/>
        <a:ext cx="2907363" cy="1348410"/>
      </dsp:txXfrm>
    </dsp:sp>
    <dsp:sp modelId="{A26169F2-0CA7-4D00-A555-38CE8EAE277A}">
      <dsp:nvSpPr>
        <dsp:cNvPr id="0" name=""/>
        <dsp:cNvSpPr/>
      </dsp:nvSpPr>
      <dsp:spPr>
        <a:xfrm rot="16200000">
          <a:off x="3461467" y="-330006"/>
          <a:ext cx="2247350" cy="2907363"/>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CO" sz="2000" b="1" kern="1200" dirty="0"/>
            <a:t>Respaldo de Oferta.</a:t>
          </a:r>
        </a:p>
        <a:p>
          <a:pPr marL="228600" lvl="1" indent="-228600" algn="l" defTabSz="889000">
            <a:lnSpc>
              <a:spcPct val="90000"/>
            </a:lnSpc>
            <a:spcBef>
              <a:spcPct val="0"/>
            </a:spcBef>
            <a:spcAft>
              <a:spcPct val="15000"/>
            </a:spcAft>
            <a:buChar char="•"/>
          </a:pPr>
          <a:r>
            <a:rPr lang="es-CO" sz="2000" kern="1200" dirty="0"/>
            <a:t>Hasta dos (2) Compañías de Seguros, con exclusividad con el Corredor.</a:t>
          </a:r>
        </a:p>
      </dsp:txBody>
      <dsp:txXfrm rot="5400000">
        <a:off x="3131461" y="449470"/>
        <a:ext cx="2907363" cy="13484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07D7C-7676-4D69-99E5-493399293741}">
      <dsp:nvSpPr>
        <dsp:cNvPr id="0" name=""/>
        <dsp:cNvSpPr/>
      </dsp:nvSpPr>
      <dsp:spPr>
        <a:xfrm>
          <a:off x="1036085" y="328336"/>
          <a:ext cx="2167270" cy="2167270"/>
        </a:xfrm>
        <a:prstGeom prst="pieWedge">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ct val="35000"/>
            </a:spcAft>
            <a:buNone/>
          </a:pPr>
          <a:r>
            <a:rPr lang="es-CO" sz="1800" b="1" kern="1200" dirty="0"/>
            <a:t>Dinamizar</a:t>
          </a:r>
        </a:p>
      </dsp:txBody>
      <dsp:txXfrm>
        <a:off x="1670864" y="963115"/>
        <a:ext cx="1532491" cy="1532491"/>
      </dsp:txXfrm>
    </dsp:sp>
    <dsp:sp modelId="{AEF7B086-7400-4347-A37C-0D6E60B04AB9}">
      <dsp:nvSpPr>
        <dsp:cNvPr id="0" name=""/>
        <dsp:cNvSpPr/>
      </dsp:nvSpPr>
      <dsp:spPr>
        <a:xfrm rot="5400000">
          <a:off x="3303460" y="328336"/>
          <a:ext cx="2167270" cy="2167270"/>
        </a:xfrm>
        <a:prstGeom prst="pieWedge">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s-CO" sz="1800" b="1" kern="1200" dirty="0"/>
            <a:t>Nuevos actores en el mercado inmobiliario</a:t>
          </a:r>
        </a:p>
      </dsp:txBody>
      <dsp:txXfrm rot="-5400000">
        <a:off x="3303460" y="963115"/>
        <a:ext cx="1532491" cy="1532491"/>
      </dsp:txXfrm>
    </dsp:sp>
    <dsp:sp modelId="{203CE82B-ADAA-4A53-BDEB-7C5301AD3F6C}">
      <dsp:nvSpPr>
        <dsp:cNvPr id="0" name=""/>
        <dsp:cNvSpPr/>
      </dsp:nvSpPr>
      <dsp:spPr>
        <a:xfrm rot="10800000">
          <a:off x="3300643" y="2595712"/>
          <a:ext cx="2172905" cy="2167270"/>
        </a:xfrm>
        <a:prstGeom prst="pieWedge">
          <a:avLst/>
        </a:prstGeom>
        <a:solidFill>
          <a:srgbClr val="FFC000"/>
        </a:soli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s-CO" sz="1800" b="1" kern="1200" dirty="0"/>
            <a:t>Gestión Especializada por segmentos</a:t>
          </a:r>
        </a:p>
      </dsp:txBody>
      <dsp:txXfrm rot="10800000">
        <a:off x="3300643" y="2595712"/>
        <a:ext cx="1536476" cy="1532491"/>
      </dsp:txXfrm>
    </dsp:sp>
    <dsp:sp modelId="{B384EEAD-8C38-4943-83EE-BEBA7585E630}">
      <dsp:nvSpPr>
        <dsp:cNvPr id="0" name=""/>
        <dsp:cNvSpPr/>
      </dsp:nvSpPr>
      <dsp:spPr>
        <a:xfrm rot="16200000">
          <a:off x="1036085" y="2595712"/>
          <a:ext cx="2167270" cy="2167270"/>
        </a:xfrm>
        <a:prstGeom prst="pieWedge">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42240" tIns="142240" rIns="142240" bIns="142240" numCol="1" spcCol="1270" anchor="ctr" anchorCtr="0">
          <a:noAutofit/>
        </a:bodyPr>
        <a:lstStyle/>
        <a:p>
          <a:pPr marL="0" lvl="0" indent="0" algn="r" defTabSz="889000">
            <a:lnSpc>
              <a:spcPct val="90000"/>
            </a:lnSpc>
            <a:spcBef>
              <a:spcPct val="0"/>
            </a:spcBef>
            <a:spcAft>
              <a:spcPct val="35000"/>
            </a:spcAft>
            <a:buNone/>
          </a:pPr>
          <a:r>
            <a:rPr lang="es-CO" sz="2000" b="1" kern="1200" dirty="0"/>
            <a:t>Integración Comercial</a:t>
          </a:r>
        </a:p>
      </dsp:txBody>
      <dsp:txXfrm rot="5400000">
        <a:off x="1670864" y="2595712"/>
        <a:ext cx="1532491" cy="1532491"/>
      </dsp:txXfrm>
    </dsp:sp>
    <dsp:sp modelId="{6415151F-FFF1-4AB9-899F-AD940B7B9994}">
      <dsp:nvSpPr>
        <dsp:cNvPr id="0" name=""/>
        <dsp:cNvSpPr/>
      </dsp:nvSpPr>
      <dsp:spPr>
        <a:xfrm>
          <a:off x="2879266" y="2095188"/>
          <a:ext cx="748283" cy="650681"/>
        </a:xfrm>
        <a:prstGeom prst="circularArrow">
          <a:avLst/>
        </a:prstGeom>
        <a:solidFill>
          <a:srgbClr val="0033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E3FC5C6D-FC0A-4191-B0A3-E89B0462C8DA}">
      <dsp:nvSpPr>
        <dsp:cNvPr id="0" name=""/>
        <dsp:cNvSpPr/>
      </dsp:nvSpPr>
      <dsp:spPr>
        <a:xfrm rot="10800000">
          <a:off x="2879266" y="2345450"/>
          <a:ext cx="748283" cy="650681"/>
        </a:xfrm>
        <a:prstGeom prst="circularArrow">
          <a:avLst/>
        </a:prstGeom>
        <a:solidFill>
          <a:srgbClr val="0033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4C8BC-F5F6-4226-9556-453AA63053BA}">
      <dsp:nvSpPr>
        <dsp:cNvPr id="0" name=""/>
        <dsp:cNvSpPr/>
      </dsp:nvSpPr>
      <dsp:spPr>
        <a:xfrm>
          <a:off x="2" y="0"/>
          <a:ext cx="9846358" cy="424925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2834FC-35C5-4F49-AD58-291FBF8CBFE9}">
      <dsp:nvSpPr>
        <dsp:cNvPr id="0" name=""/>
        <dsp:cNvSpPr/>
      </dsp:nvSpPr>
      <dsp:spPr>
        <a:xfrm>
          <a:off x="3365" y="1274775"/>
          <a:ext cx="2186584" cy="169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Solicitud de Conciliación</a:t>
          </a:r>
        </a:p>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(18 de junio de 2018) </a:t>
          </a:r>
        </a:p>
      </dsp:txBody>
      <dsp:txXfrm>
        <a:off x="86338" y="1357748"/>
        <a:ext cx="2020638" cy="1533754"/>
      </dsp:txXfrm>
    </dsp:sp>
    <dsp:sp modelId="{C63B1A0C-39DF-428F-B62A-CCE5AA2BB8B0}">
      <dsp:nvSpPr>
        <dsp:cNvPr id="0" name=""/>
        <dsp:cNvSpPr/>
      </dsp:nvSpPr>
      <dsp:spPr>
        <a:xfrm>
          <a:off x="2554381" y="1274775"/>
          <a:ext cx="2186584" cy="169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Primera Audiencia</a:t>
          </a:r>
        </a:p>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(17 de julio de 2018)</a:t>
          </a:r>
        </a:p>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Suspendida</a:t>
          </a:r>
        </a:p>
      </dsp:txBody>
      <dsp:txXfrm>
        <a:off x="2637354" y="1357748"/>
        <a:ext cx="2020638" cy="1533754"/>
      </dsp:txXfrm>
    </dsp:sp>
    <dsp:sp modelId="{9DB712EA-D4D8-45B2-9C92-5C78CF12966F}">
      <dsp:nvSpPr>
        <dsp:cNvPr id="0" name=""/>
        <dsp:cNvSpPr/>
      </dsp:nvSpPr>
      <dsp:spPr>
        <a:xfrm>
          <a:off x="5105396" y="1274775"/>
          <a:ext cx="2186584" cy="169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Fecha para la continuación</a:t>
          </a:r>
        </a:p>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(23 de agosto de 2018)</a:t>
          </a:r>
        </a:p>
        <a:p>
          <a:pPr marL="0" lvl="0" indent="0" algn="ctr" defTabSz="800100">
            <a:lnSpc>
              <a:spcPct val="90000"/>
            </a:lnSpc>
            <a:spcBef>
              <a:spcPct val="0"/>
            </a:spcBef>
            <a:spcAft>
              <a:spcPct val="35000"/>
            </a:spcAft>
            <a:buNone/>
          </a:pPr>
          <a:r>
            <a:rPr lang="es-CO" sz="1800" b="1" kern="1200" dirty="0">
              <a:solidFill>
                <a:schemeClr val="tx1">
                  <a:lumMod val="95000"/>
                  <a:lumOff val="5000"/>
                </a:schemeClr>
              </a:solidFill>
            </a:rPr>
            <a:t>Solicitud de nueva fecha</a:t>
          </a:r>
        </a:p>
      </dsp:txBody>
      <dsp:txXfrm>
        <a:off x="5188369" y="1357748"/>
        <a:ext cx="2020638" cy="1533754"/>
      </dsp:txXfrm>
    </dsp:sp>
    <dsp:sp modelId="{88C41C5B-F4FA-4816-A0F9-305FFBD792EF}">
      <dsp:nvSpPr>
        <dsp:cNvPr id="0" name=""/>
        <dsp:cNvSpPr/>
      </dsp:nvSpPr>
      <dsp:spPr>
        <a:xfrm>
          <a:off x="7656412" y="1274775"/>
          <a:ext cx="2186584" cy="169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1">
                  <a:lumMod val="95000"/>
                  <a:lumOff val="5000"/>
                </a:schemeClr>
              </a:solidFill>
            </a:rPr>
            <a:t>Conciliación Fracasada </a:t>
          </a:r>
        </a:p>
        <a:p>
          <a:pPr marL="0" lvl="0" indent="0" algn="ctr" defTabSz="711200">
            <a:lnSpc>
              <a:spcPct val="90000"/>
            </a:lnSpc>
            <a:spcBef>
              <a:spcPct val="0"/>
            </a:spcBef>
            <a:spcAft>
              <a:spcPct val="35000"/>
            </a:spcAft>
            <a:buNone/>
          </a:pPr>
          <a:r>
            <a:rPr lang="es-CO" sz="1600" b="1" kern="1200" dirty="0">
              <a:solidFill>
                <a:schemeClr val="tx1">
                  <a:lumMod val="95000"/>
                  <a:lumOff val="5000"/>
                </a:schemeClr>
              </a:solidFill>
            </a:rPr>
            <a:t>(14 de septiembre de 2018)</a:t>
          </a:r>
        </a:p>
        <a:p>
          <a:pPr marL="0" lvl="0" indent="0" algn="ctr" defTabSz="711200">
            <a:lnSpc>
              <a:spcPct val="90000"/>
            </a:lnSpc>
            <a:spcBef>
              <a:spcPct val="0"/>
            </a:spcBef>
            <a:spcAft>
              <a:spcPct val="35000"/>
            </a:spcAft>
            <a:buNone/>
          </a:pPr>
          <a:r>
            <a:rPr lang="es-CO" sz="1600" b="1" kern="1200" dirty="0">
              <a:solidFill>
                <a:schemeClr val="tx1">
                  <a:lumMod val="95000"/>
                  <a:lumOff val="5000"/>
                </a:schemeClr>
              </a:solidFill>
            </a:rPr>
            <a:t>Termina la fase de conciliación prejudicial</a:t>
          </a:r>
        </a:p>
      </dsp:txBody>
      <dsp:txXfrm>
        <a:off x="7739385" y="1357748"/>
        <a:ext cx="2020638" cy="153375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78266-719E-4490-8A45-705A97F224CE}" type="datetimeFigureOut">
              <a:rPr lang="es-CO" smtClean="0"/>
              <a:t>24/09/2018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E7DD2-B0A5-4B67-A5AD-4493881A24EB}" type="slidenum">
              <a:rPr lang="es-CO" smtClean="0"/>
              <a:t>‹Nº›</a:t>
            </a:fld>
            <a:endParaRPr lang="es-CO"/>
          </a:p>
        </p:txBody>
      </p:sp>
    </p:spTree>
    <p:extLst>
      <p:ext uri="{BB962C8B-B14F-4D97-AF65-F5344CB8AC3E}">
        <p14:creationId xmlns:p14="http://schemas.microsoft.com/office/powerpoint/2010/main" val="15407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50</a:t>
            </a:fld>
            <a:endParaRPr lang="es-CO"/>
          </a:p>
        </p:txBody>
      </p:sp>
    </p:spTree>
    <p:extLst>
      <p:ext uri="{BB962C8B-B14F-4D97-AF65-F5344CB8AC3E}">
        <p14:creationId xmlns:p14="http://schemas.microsoft.com/office/powerpoint/2010/main" val="1766684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51</a:t>
            </a:fld>
            <a:endParaRPr lang="es-CO"/>
          </a:p>
        </p:txBody>
      </p:sp>
    </p:spTree>
    <p:extLst>
      <p:ext uri="{BB962C8B-B14F-4D97-AF65-F5344CB8AC3E}">
        <p14:creationId xmlns:p14="http://schemas.microsoft.com/office/powerpoint/2010/main" val="2811925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52</a:t>
            </a:fld>
            <a:endParaRPr lang="es-CO"/>
          </a:p>
        </p:txBody>
      </p:sp>
    </p:spTree>
    <p:extLst>
      <p:ext uri="{BB962C8B-B14F-4D97-AF65-F5344CB8AC3E}">
        <p14:creationId xmlns:p14="http://schemas.microsoft.com/office/powerpoint/2010/main" val="796234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77</a:t>
            </a:fld>
            <a:endParaRPr lang="es-CO"/>
          </a:p>
        </p:txBody>
      </p:sp>
    </p:spTree>
    <p:extLst>
      <p:ext uri="{BB962C8B-B14F-4D97-AF65-F5344CB8AC3E}">
        <p14:creationId xmlns:p14="http://schemas.microsoft.com/office/powerpoint/2010/main" val="1053305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80</a:t>
            </a:fld>
            <a:endParaRPr lang="es-CO"/>
          </a:p>
        </p:txBody>
      </p:sp>
    </p:spTree>
    <p:extLst>
      <p:ext uri="{BB962C8B-B14F-4D97-AF65-F5344CB8AC3E}">
        <p14:creationId xmlns:p14="http://schemas.microsoft.com/office/powerpoint/2010/main" val="2143412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83</a:t>
            </a:fld>
            <a:endParaRPr lang="es-CO"/>
          </a:p>
        </p:txBody>
      </p:sp>
    </p:spTree>
    <p:extLst>
      <p:ext uri="{BB962C8B-B14F-4D97-AF65-F5344CB8AC3E}">
        <p14:creationId xmlns:p14="http://schemas.microsoft.com/office/powerpoint/2010/main" val="1192564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84</a:t>
            </a:fld>
            <a:endParaRPr lang="es-CO"/>
          </a:p>
        </p:txBody>
      </p:sp>
    </p:spTree>
    <p:extLst>
      <p:ext uri="{BB962C8B-B14F-4D97-AF65-F5344CB8AC3E}">
        <p14:creationId xmlns:p14="http://schemas.microsoft.com/office/powerpoint/2010/main" val="3594485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24/09/2018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24/09/2018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24/09/2018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24/09/2018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10.xml"/><Relationship Id="rId7" Type="http://schemas.openxmlformats.org/officeDocument/2006/relationships/image" Target="../media/image3.png"/><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slide" Target="slide11.xml"/></Relationships>
</file>

<file path=ppt/slides/_rels/slide8.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image" Target="../media/image4.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4.png"/><Relationship Id="rId2"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3.png"/><Relationship Id="rId5" Type="http://schemas.openxmlformats.org/officeDocument/2006/relationships/image" Target="../media/image16.png"/><Relationship Id="rId10" Type="http://schemas.openxmlformats.org/officeDocument/2006/relationships/image" Target="../media/image2.png"/><Relationship Id="rId4" Type="http://schemas.openxmlformats.org/officeDocument/2006/relationships/image" Target="../media/image15.png"/><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2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22.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7.wmf"/><Relationship Id="rId5" Type="http://schemas.openxmlformats.org/officeDocument/2006/relationships/image" Target="../media/image4.png"/><Relationship Id="rId10" Type="http://schemas.openxmlformats.org/officeDocument/2006/relationships/image" Target="../media/image29.WMF"/><Relationship Id="rId4" Type="http://schemas.openxmlformats.org/officeDocument/2006/relationships/image" Target="../media/image3.png"/><Relationship Id="rId9" Type="http://schemas.openxmlformats.org/officeDocument/2006/relationships/image" Target="../media/image26.wmf"/></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png"/><Relationship Id="rId7"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png"/></Relationships>
</file>

<file path=ppt/slides/_rels/slide4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6.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1.png"/><Relationship Id="rId7"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4.png"/></Relationships>
</file>

<file path=ppt/slides/_rels/slide5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5.png"/><Relationship Id="rId7" Type="http://schemas.openxmlformats.org/officeDocument/2006/relationships/image" Target="../media/image56.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58.emf"/><Relationship Id="rId5" Type="http://schemas.openxmlformats.org/officeDocument/2006/relationships/image" Target="../media/image3.png"/><Relationship Id="rId10" Type="http://schemas.openxmlformats.org/officeDocument/2006/relationships/image" Target="../media/image57.png"/><Relationship Id="rId4" Type="http://schemas.openxmlformats.org/officeDocument/2006/relationships/image" Target="../media/image2.png"/><Relationship Id="rId9" Type="http://schemas.openxmlformats.org/officeDocument/2006/relationships/image" Target="../media/image44.png"/></Relationships>
</file>

<file path=ppt/slides/_rels/slide53.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image" Target="../media/image59.png"/><Relationship Id="rId7" Type="http://schemas.openxmlformats.org/officeDocument/2006/relationships/image" Target="../media/image57.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1.emf"/></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3.emf"/><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3.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3.png"/><Relationship Id="rId7" Type="http://schemas.openxmlformats.org/officeDocument/2006/relationships/image" Target="../media/image66.gi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png"/><Relationship Id="rId7" Type="http://schemas.openxmlformats.org/officeDocument/2006/relationships/diagramQuickStyle" Target="../diagrams/quickStyle4.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4.png"/><Relationship Id="rId9" Type="http://schemas.microsoft.com/office/2007/relationships/diagramDrawing" Target="../diagrams/drawing4.xml"/></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497405"/>
            <a:ext cx="9143999" cy="1446550"/>
          </a:xfrm>
          <a:prstGeom prst="rect">
            <a:avLst/>
          </a:prstGeom>
          <a:noFill/>
        </p:spPr>
        <p:txBody>
          <a:bodyPr wrap="square" rtlCol="0">
            <a:spAutoFit/>
          </a:bodyPr>
          <a:lstStyle/>
          <a:p>
            <a:pPr algn="ctr"/>
            <a:r>
              <a:rPr lang="es-ES" sz="4400" b="1" dirty="0">
                <a:solidFill>
                  <a:srgbClr val="000A8B"/>
                </a:solidFill>
              </a:rPr>
              <a:t>JUNTA DIRECTIVA No 160</a:t>
            </a:r>
          </a:p>
          <a:p>
            <a:pPr algn="ctr"/>
            <a:r>
              <a:rPr lang="es-ES" sz="4400" b="1" dirty="0">
                <a:solidFill>
                  <a:srgbClr val="000A8B"/>
                </a:solidFill>
              </a:rPr>
              <a:t>26 de septiembre de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9204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160</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1905E95B-CE86-4222-8541-9629AC762D62}"/>
              </a:ext>
            </a:extLst>
          </p:cNvPr>
          <p:cNvSpPr/>
          <p:nvPr/>
        </p:nvSpPr>
        <p:spPr>
          <a:xfrm>
            <a:off x="960782" y="1768553"/>
            <a:ext cx="10860157" cy="3970318"/>
          </a:xfrm>
          <a:prstGeom prst="rect">
            <a:avLst/>
          </a:prstGeom>
        </p:spPr>
        <p:txBody>
          <a:bodyPr wrap="square">
            <a:spAutoFit/>
          </a:bodyPr>
          <a:lstStyle/>
          <a:p>
            <a:pPr marL="342900" indent="-342900">
              <a:buFont typeface="+mj-lt"/>
              <a:buAutoNum type="arabicPeriod"/>
            </a:pPr>
            <a:r>
              <a:rPr lang="es-ES" sz="2800" dirty="0"/>
              <a:t>Verificación del Quorum.</a:t>
            </a:r>
            <a:endParaRPr lang="es-CO" sz="2800" dirty="0"/>
          </a:p>
          <a:p>
            <a:pPr marL="342900" indent="-342900">
              <a:buFont typeface="+mj-lt"/>
              <a:buAutoNum type="arabicPeriod"/>
            </a:pPr>
            <a:r>
              <a:rPr lang="es-ES" sz="2800" dirty="0"/>
              <a:t>Aprobación del orden del día</a:t>
            </a:r>
          </a:p>
          <a:p>
            <a:pPr marL="342900" indent="-342900" algn="just">
              <a:buFont typeface="+mj-lt"/>
              <a:buAutoNum type="arabicPeriod"/>
            </a:pPr>
            <a:r>
              <a:rPr lang="es-ES" sz="2800" dirty="0">
                <a:ea typeface="MS Mincho" panose="02020609040205080304" pitchFamily="49" charset="-128"/>
              </a:rPr>
              <a:t>Informe Comité Financiero</a:t>
            </a:r>
          </a:p>
          <a:p>
            <a:pPr marL="342900" lvl="0" indent="-342900">
              <a:buFont typeface="+mj-lt"/>
              <a:buAutoNum type="arabicPeriod"/>
            </a:pPr>
            <a:r>
              <a:rPr lang="es-ES" sz="2800" dirty="0"/>
              <a:t>Estrategia Comercialización de Activos (Venta Masiva-INL)</a:t>
            </a:r>
          </a:p>
          <a:p>
            <a:pPr marL="342900" lvl="0" indent="-342900">
              <a:buFont typeface="+mj-lt"/>
              <a:buAutoNum type="arabicPeriod"/>
            </a:pPr>
            <a:r>
              <a:rPr lang="es-ES" sz="2800" dirty="0"/>
              <a:t>Esquema de Comercialización diversificado en agentes y promotores</a:t>
            </a:r>
          </a:p>
          <a:p>
            <a:pPr marL="342900" lvl="0" indent="-342900">
              <a:buFont typeface="+mj-lt"/>
              <a:buAutoNum type="arabicPeriod"/>
            </a:pPr>
            <a:r>
              <a:rPr lang="es-CO" sz="2800" dirty="0"/>
              <a:t>Bienes muebles dados de baja por chatarrización y destrucción</a:t>
            </a:r>
          </a:p>
          <a:p>
            <a:pPr marL="342900" lvl="0" indent="-342900">
              <a:buFont typeface="+mj-lt"/>
              <a:buAutoNum type="arabicPeriod"/>
            </a:pPr>
            <a:r>
              <a:rPr lang="es-CO" sz="2800" dirty="0"/>
              <a:t>Informe Audiencia CEMEX </a:t>
            </a:r>
          </a:p>
          <a:p>
            <a:pPr marL="342900" lvl="0" indent="-342900">
              <a:buFont typeface="+mj-lt"/>
              <a:buAutoNum type="arabicPeriod"/>
            </a:pPr>
            <a:r>
              <a:rPr lang="es-CO" sz="2800" dirty="0"/>
              <a:t>Drogas la Rebaja</a:t>
            </a:r>
            <a:endParaRPr lang="es-ES" sz="2800" dirty="0"/>
          </a:p>
          <a:p>
            <a:pPr marL="342900" indent="-342900" algn="just">
              <a:buFont typeface="+mj-lt"/>
              <a:buAutoNum type="arabicPeriod"/>
            </a:pPr>
            <a:r>
              <a:rPr lang="es-ES" sz="2800" dirty="0"/>
              <a:t>Proposiciones y Varios</a:t>
            </a:r>
          </a:p>
        </p:txBody>
      </p:sp>
      <p:sp>
        <p:nvSpPr>
          <p:cNvPr id="13" name="CuadroTexto 12">
            <a:extLst>
              <a:ext uri="{FF2B5EF4-FFF2-40B4-BE49-F238E27FC236}">
                <a16:creationId xmlns:a16="http://schemas.microsoft.com/office/drawing/2014/main" id="{76A06A6F-6AC3-47F2-B599-E749F8B42076}"/>
              </a:ext>
            </a:extLst>
          </p:cNvPr>
          <p:cNvSpPr txBox="1"/>
          <p:nvPr/>
        </p:nvSpPr>
        <p:spPr>
          <a:xfrm>
            <a:off x="3809862" y="1159381"/>
            <a:ext cx="3365500" cy="584775"/>
          </a:xfrm>
          <a:prstGeom prst="rect">
            <a:avLst/>
          </a:prstGeom>
          <a:noFill/>
        </p:spPr>
        <p:txBody>
          <a:bodyPr wrap="square" rtlCol="0">
            <a:spAutoFit/>
          </a:bodyPr>
          <a:lstStyle/>
          <a:p>
            <a:pPr algn="r"/>
            <a:r>
              <a:rPr lang="es-ES" sz="3200" b="1" dirty="0">
                <a:solidFill>
                  <a:srgbClr val="002060"/>
                </a:solidFill>
              </a:rPr>
              <a:t>ORDEN DEL DÍA</a:t>
            </a:r>
            <a:endParaRPr lang="es-ES" sz="32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705312"/>
            <a:ext cx="9143999" cy="769441"/>
          </a:xfrm>
          <a:prstGeom prst="rect">
            <a:avLst/>
          </a:prstGeom>
          <a:noFill/>
        </p:spPr>
        <p:txBody>
          <a:bodyPr wrap="square" rtlCol="0">
            <a:spAutoFit/>
          </a:bodyPr>
          <a:lstStyle/>
          <a:p>
            <a:pPr algn="ctr"/>
            <a:r>
              <a:rPr lang="es-CO" sz="4400" b="1" dirty="0">
                <a:solidFill>
                  <a:srgbClr val="002060"/>
                </a:solidFill>
              </a:rPr>
              <a:t>3. Informe Comité Financiero</a:t>
            </a:r>
            <a:endParaRPr lang="es-ES" sz="4400" b="1" dirty="0">
              <a:solidFill>
                <a:srgbClr val="000A8B"/>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37876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19984"/>
            <a:ext cx="12179299" cy="338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667470"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840825" y="2697351"/>
            <a:ext cx="10728324" cy="3416320"/>
          </a:xfrm>
          <a:prstGeom prst="rect">
            <a:avLst/>
          </a:prstGeom>
          <a:noFill/>
        </p:spPr>
        <p:txBody>
          <a:bodyPr wrap="square" rtlCol="0">
            <a:spAutoFit/>
          </a:bodyPr>
          <a:lstStyle/>
          <a:p>
            <a:pPr marL="457200" indent="-457200">
              <a:buAutoNum type="arabicPeriod"/>
            </a:pPr>
            <a:r>
              <a:rPr lang="es-CO" sz="2400" dirty="0"/>
              <a:t>Estados financieros a 31 de agosto de 2018</a:t>
            </a:r>
          </a:p>
          <a:p>
            <a:pPr marL="457200" indent="-457200">
              <a:buAutoNum type="arabicPeriod"/>
            </a:pPr>
            <a:r>
              <a:rPr lang="es-CO" sz="2400" dirty="0"/>
              <a:t>Portafolio de inversiones a 31 de agosto de 2018</a:t>
            </a:r>
          </a:p>
          <a:p>
            <a:pPr marL="457200" indent="-457200">
              <a:buAutoNum type="arabicPeriod"/>
            </a:pPr>
            <a:r>
              <a:rPr lang="es-CO" altLang="es-CO" sz="2400" dirty="0"/>
              <a:t>Propuesta</a:t>
            </a:r>
            <a:r>
              <a:rPr lang="en-US" altLang="es-CO" sz="2400" dirty="0"/>
              <a:t> de </a:t>
            </a:r>
            <a:r>
              <a:rPr lang="es-CO" altLang="es-CO" sz="2400" dirty="0"/>
              <a:t>renovación</a:t>
            </a:r>
            <a:r>
              <a:rPr lang="en-US" altLang="es-CO" sz="2400" dirty="0"/>
              <a:t> </a:t>
            </a:r>
            <a:r>
              <a:rPr lang="en-US" altLang="en-US" sz="2400" dirty="0"/>
              <a:t>póliza RC </a:t>
            </a:r>
            <a:r>
              <a:rPr lang="es-CO" altLang="en-US" sz="2400" dirty="0"/>
              <a:t>directores</a:t>
            </a:r>
            <a:r>
              <a:rPr lang="en-US" altLang="en-US" sz="2400" dirty="0"/>
              <a:t> y administradores  (D&amp;O) vigencia 2018-2019-2020</a:t>
            </a:r>
            <a:r>
              <a:rPr lang="es-CO" sz="2400" dirty="0"/>
              <a:t> </a:t>
            </a:r>
          </a:p>
          <a:p>
            <a:pPr marL="457200" indent="-457200">
              <a:buAutoNum type="arabicPeriod"/>
            </a:pPr>
            <a:r>
              <a:rPr lang="es-ES" sz="2400" dirty="0"/>
              <a:t>Solicitud aprobación  Junta Directiva concurso público corredores</a:t>
            </a:r>
            <a:endParaRPr lang="es-CO" sz="2400" dirty="0"/>
          </a:p>
          <a:p>
            <a:pPr marL="457200" indent="-457200">
              <a:buAutoNum type="arabicPeriod"/>
            </a:pPr>
            <a:r>
              <a:rPr lang="es-ES" sz="2400" dirty="0"/>
              <a:t>Solicitud  aprobación Junta Directiva adición y prórroga contrato arrendamiento bodega del archivo y gestión documental</a:t>
            </a:r>
            <a:r>
              <a:rPr lang="es-CO" sz="2400" dirty="0"/>
              <a:t>.</a:t>
            </a:r>
          </a:p>
          <a:p>
            <a:pPr marL="457200" indent="-457200">
              <a:buAutoNum type="arabicPeriod"/>
            </a:pPr>
            <a:r>
              <a:rPr lang="es-CO" sz="2400" dirty="0"/>
              <a:t>Adición contratos administración y comercialización de semovientes FRISCO</a:t>
            </a:r>
          </a:p>
          <a:p>
            <a:endParaRPr lang="es-CO" sz="2400" dirty="0"/>
          </a:p>
        </p:txBody>
      </p:sp>
      <p:sp>
        <p:nvSpPr>
          <p:cNvPr id="3" name="CuadroTexto 2">
            <a:extLst>
              <a:ext uri="{FF2B5EF4-FFF2-40B4-BE49-F238E27FC236}">
                <a16:creationId xmlns:a16="http://schemas.microsoft.com/office/drawing/2014/main" id="{FC0522A5-1C63-4714-86BC-01E6AD8147E3}"/>
              </a:ext>
            </a:extLst>
          </p:cNvPr>
          <p:cNvSpPr txBox="1"/>
          <p:nvPr/>
        </p:nvSpPr>
        <p:spPr>
          <a:xfrm>
            <a:off x="2391603" y="1336931"/>
            <a:ext cx="7198228" cy="954107"/>
          </a:xfrm>
          <a:prstGeom prst="rect">
            <a:avLst/>
          </a:prstGeom>
          <a:noFill/>
        </p:spPr>
        <p:txBody>
          <a:bodyPr wrap="square" rtlCol="0">
            <a:spAutoFit/>
          </a:bodyPr>
          <a:lstStyle/>
          <a:p>
            <a:pPr algn="ctr"/>
            <a:r>
              <a:rPr lang="es-CO" sz="2800" b="1" dirty="0">
                <a:solidFill>
                  <a:srgbClr val="002060"/>
                </a:solidFill>
              </a:rPr>
              <a:t>COMITÉ FINANCIERO SEPTIEMBRE 24 DE 2018</a:t>
            </a:r>
          </a:p>
          <a:p>
            <a:pPr algn="ctr"/>
            <a:r>
              <a:rPr lang="es-CO" sz="2800" b="1" dirty="0">
                <a:solidFill>
                  <a:srgbClr val="002060"/>
                </a:solidFill>
              </a:rPr>
              <a:t>ORDEN DEL DIA:</a:t>
            </a:r>
          </a:p>
        </p:txBody>
      </p:sp>
      <p:pic>
        <p:nvPicPr>
          <p:cNvPr id="10" name="Imagen 9">
            <a:extLst>
              <a:ext uri="{FF2B5EF4-FFF2-40B4-BE49-F238E27FC236}">
                <a16:creationId xmlns:a16="http://schemas.microsoft.com/office/drawing/2014/main" id="{6C77A890-7F45-4537-94EF-ED5A16FEE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9D7E63D2-0CCE-4AAD-906E-96B9345DD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a:extLst>
              <a:ext uri="{FF2B5EF4-FFF2-40B4-BE49-F238E27FC236}">
                <a16:creationId xmlns:a16="http://schemas.microsoft.com/office/drawing/2014/main" id="{789CEB1E-C12A-4CFE-A3EA-D1BD7956F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341842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5022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654218"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1. ESTADOS FINANCIEROS A 31 DE AGOSTO DE 2018</a:t>
            </a:r>
            <a:endParaRPr lang="es-ES" sz="4400" b="1" dirty="0">
              <a:solidFill>
                <a:srgbClr val="002060"/>
              </a:solidFill>
            </a:endParaRPr>
          </a:p>
        </p:txBody>
      </p:sp>
      <p:pic>
        <p:nvPicPr>
          <p:cNvPr id="10" name="Imagen 9">
            <a:extLst>
              <a:ext uri="{FF2B5EF4-FFF2-40B4-BE49-F238E27FC236}">
                <a16:creationId xmlns:a16="http://schemas.microsoft.com/office/drawing/2014/main" id="{058834E3-AFFC-4C31-B64C-8D8F9E9B6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12">
            <a:extLst>
              <a:ext uri="{FF2B5EF4-FFF2-40B4-BE49-F238E27FC236}">
                <a16:creationId xmlns:a16="http://schemas.microsoft.com/office/drawing/2014/main" id="{B83D9937-5DBD-4453-8748-FED6F3D3E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29FD0C7F-65E4-4682-AB82-85C421B580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E67D7532-AF93-4603-9C8D-1DBAD3DC427C}"/>
              </a:ext>
            </a:extLst>
          </p:cNvPr>
          <p:cNvGraphicFramePr>
            <a:graphicFrameLocks noGrp="1"/>
          </p:cNvGraphicFramePr>
          <p:nvPr>
            <p:extLst>
              <p:ext uri="{D42A27DB-BD31-4B8C-83A1-F6EECF244321}">
                <p14:modId xmlns:p14="http://schemas.microsoft.com/office/powerpoint/2010/main" val="2111617509"/>
              </p:ext>
            </p:extLst>
          </p:nvPr>
        </p:nvGraphicFramePr>
        <p:xfrm>
          <a:off x="1143000" y="1958098"/>
          <a:ext cx="9829799" cy="4347181"/>
        </p:xfrm>
        <a:graphic>
          <a:graphicData uri="http://schemas.openxmlformats.org/drawingml/2006/table">
            <a:tbl>
              <a:tblPr/>
              <a:tblGrid>
                <a:gridCol w="4018263">
                  <a:extLst>
                    <a:ext uri="{9D8B030D-6E8A-4147-A177-3AD203B41FA5}">
                      <a16:colId xmlns:a16="http://schemas.microsoft.com/office/drawing/2014/main" val="3732585611"/>
                    </a:ext>
                  </a:extLst>
                </a:gridCol>
                <a:gridCol w="1112494">
                  <a:extLst>
                    <a:ext uri="{9D8B030D-6E8A-4147-A177-3AD203B41FA5}">
                      <a16:colId xmlns:a16="http://schemas.microsoft.com/office/drawing/2014/main" val="369086555"/>
                    </a:ext>
                  </a:extLst>
                </a:gridCol>
                <a:gridCol w="116230">
                  <a:extLst>
                    <a:ext uri="{9D8B030D-6E8A-4147-A177-3AD203B41FA5}">
                      <a16:colId xmlns:a16="http://schemas.microsoft.com/office/drawing/2014/main" val="2522110552"/>
                    </a:ext>
                  </a:extLst>
                </a:gridCol>
                <a:gridCol w="1162308">
                  <a:extLst>
                    <a:ext uri="{9D8B030D-6E8A-4147-A177-3AD203B41FA5}">
                      <a16:colId xmlns:a16="http://schemas.microsoft.com/office/drawing/2014/main" val="723334845"/>
                    </a:ext>
                  </a:extLst>
                </a:gridCol>
                <a:gridCol w="66418">
                  <a:extLst>
                    <a:ext uri="{9D8B030D-6E8A-4147-A177-3AD203B41FA5}">
                      <a16:colId xmlns:a16="http://schemas.microsoft.com/office/drawing/2014/main" val="4017243294"/>
                    </a:ext>
                  </a:extLst>
                </a:gridCol>
                <a:gridCol w="1162308">
                  <a:extLst>
                    <a:ext uri="{9D8B030D-6E8A-4147-A177-3AD203B41FA5}">
                      <a16:colId xmlns:a16="http://schemas.microsoft.com/office/drawing/2014/main" val="450213702"/>
                    </a:ext>
                  </a:extLst>
                </a:gridCol>
                <a:gridCol w="116230">
                  <a:extLst>
                    <a:ext uri="{9D8B030D-6E8A-4147-A177-3AD203B41FA5}">
                      <a16:colId xmlns:a16="http://schemas.microsoft.com/office/drawing/2014/main" val="4112972513"/>
                    </a:ext>
                  </a:extLst>
                </a:gridCol>
                <a:gridCol w="979659">
                  <a:extLst>
                    <a:ext uri="{9D8B030D-6E8A-4147-A177-3AD203B41FA5}">
                      <a16:colId xmlns:a16="http://schemas.microsoft.com/office/drawing/2014/main" val="2405468922"/>
                    </a:ext>
                  </a:extLst>
                </a:gridCol>
                <a:gridCol w="116230">
                  <a:extLst>
                    <a:ext uri="{9D8B030D-6E8A-4147-A177-3AD203B41FA5}">
                      <a16:colId xmlns:a16="http://schemas.microsoft.com/office/drawing/2014/main" val="4043299080"/>
                    </a:ext>
                  </a:extLst>
                </a:gridCol>
                <a:gridCol w="979659">
                  <a:extLst>
                    <a:ext uri="{9D8B030D-6E8A-4147-A177-3AD203B41FA5}">
                      <a16:colId xmlns:a16="http://schemas.microsoft.com/office/drawing/2014/main" val="4141010806"/>
                    </a:ext>
                  </a:extLst>
                </a:gridCol>
              </a:tblGrid>
              <a:tr h="583888">
                <a:tc>
                  <a:txBody>
                    <a:bodyPr/>
                    <a:lstStyle/>
                    <a:p>
                      <a:pPr algn="ctr" fontAlgn="ctr"/>
                      <a:r>
                        <a:rPr lang="es-CO" sz="1200" b="1" i="0" u="none" strike="noStrike" dirty="0">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Agosto</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t>
                      </a:r>
                      <a:r>
                        <a:rPr lang="es-CO" sz="1100" b="0" i="0" u="none" strike="noStrike" dirty="0" err="1">
                          <a:effectLst/>
                          <a:latin typeface="Calibri" panose="020F0502020204030204" pitchFamily="34" charset="0"/>
                        </a:rPr>
                        <a:t>Ago</a:t>
                      </a:r>
                      <a:r>
                        <a:rPr lang="es-CO" sz="1100" b="0" i="0" u="none" strike="noStrike">
                          <a:effectLst/>
                          <a:latin typeface="Calibri" panose="020F0502020204030204" pitchFamily="34" charset="0"/>
                        </a:rPr>
                        <a:t>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024032"/>
                  </a:ext>
                </a:extLst>
              </a:tr>
              <a:tr h="207961">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4186409"/>
                  </a:ext>
                </a:extLst>
              </a:tr>
              <a:tr h="207961">
                <a:tc>
                  <a:txBody>
                    <a:bodyPr/>
                    <a:lstStyle/>
                    <a:p>
                      <a:pPr algn="l" fontAlgn="ctr"/>
                      <a:r>
                        <a:rPr lang="es-CO" sz="1200" b="1" i="0" u="none" strike="noStrike" dirty="0">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867983923"/>
                  </a:ext>
                </a:extLst>
              </a:tr>
              <a:tr h="207961">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282</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578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0" marR="0" marT="0" marB="0" anchor="ctr">
                    <a:lnL>
                      <a:noFill/>
                    </a:lnL>
                    <a:lnR>
                      <a:noFill/>
                    </a:lnR>
                    <a:lnT>
                      <a:noFill/>
                    </a:lnT>
                    <a:lnB>
                      <a:noFill/>
                    </a:lnB>
                  </a:tcPr>
                </a:tc>
                <a:extLst>
                  <a:ext uri="{0D108BD9-81ED-4DB2-BD59-A6C34878D82A}">
                    <a16:rowId xmlns:a16="http://schemas.microsoft.com/office/drawing/2014/main" val="1139818836"/>
                  </a:ext>
                </a:extLst>
              </a:tr>
              <a:tr h="207961">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359</a:t>
                      </a:r>
                    </a:p>
                  </a:txBody>
                  <a:tcPr marL="0" marR="0" marT="0" marB="0" anchor="ctr">
                    <a:lnL>
                      <a:noFill/>
                    </a:lnL>
                    <a:lnR>
                      <a:noFill/>
                    </a:lnR>
                    <a:lnT>
                      <a:noFill/>
                    </a:lnT>
                    <a:lnB>
                      <a:noFill/>
                    </a:lnB>
                  </a:tcPr>
                </a:tc>
                <a:extLst>
                  <a:ext uri="{0D108BD9-81ED-4DB2-BD59-A6C34878D82A}">
                    <a16:rowId xmlns:a16="http://schemas.microsoft.com/office/drawing/2014/main" val="3698014108"/>
                  </a:ext>
                </a:extLst>
              </a:tr>
              <a:tr h="219958">
                <a:tc>
                  <a:txBody>
                    <a:bodyPr/>
                    <a:lstStyle/>
                    <a:p>
                      <a:pPr algn="l" fontAlgn="ctr"/>
                      <a:r>
                        <a:rPr lang="es-CO"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8,034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0" marR="0" marT="0" marB="0" anchor="ctr">
                    <a:lnL>
                      <a:noFill/>
                    </a:lnL>
                    <a:lnR>
                      <a:noFill/>
                    </a:lnR>
                    <a:lnT>
                      <a:noFill/>
                    </a:lnT>
                    <a:lnB>
                      <a:noFill/>
                    </a:lnB>
                  </a:tcPr>
                </a:tc>
                <a:extLst>
                  <a:ext uri="{0D108BD9-81ED-4DB2-BD59-A6C34878D82A}">
                    <a16:rowId xmlns:a16="http://schemas.microsoft.com/office/drawing/2014/main" val="3551624843"/>
                  </a:ext>
                </a:extLst>
              </a:tr>
              <a:tr h="207961">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3,074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923719"/>
                  </a:ext>
                </a:extLst>
              </a:tr>
              <a:tr h="207961">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14,924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11,056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9750885"/>
                  </a:ext>
                </a:extLst>
              </a:tr>
              <a:tr h="207961">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3029508"/>
                  </a:ext>
                </a:extLst>
              </a:tr>
              <a:tr h="207961">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689535576"/>
                  </a:ext>
                </a:extLst>
              </a:tr>
              <a:tr h="207961">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2893975535"/>
                  </a:ext>
                </a:extLst>
              </a:tr>
              <a:tr h="207961">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400228"/>
                  </a:ext>
                </a:extLst>
              </a:tr>
              <a:tr h="207961">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8730917"/>
                  </a:ext>
                </a:extLst>
              </a:tr>
              <a:tr h="207961">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0188200"/>
                  </a:ext>
                </a:extLst>
              </a:tr>
              <a:tr h="207961">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801017467"/>
                  </a:ext>
                </a:extLst>
              </a:tr>
              <a:tr h="207961">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14,300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10,211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656626"/>
                  </a:ext>
                </a:extLst>
              </a:tr>
              <a:tr h="207961">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14,691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137055"/>
                  </a:ext>
                </a:extLst>
              </a:tr>
              <a:tr h="207961">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093742"/>
                  </a:ext>
                </a:extLst>
              </a:tr>
              <a:tr h="215959">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22,011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85975053"/>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2898784" y="1137360"/>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solidFill>
                  <a:srgbClr val="002060"/>
                </a:solidFill>
                <a:latin typeface="+mn-lt"/>
                <a:ea typeface="+mn-ea"/>
                <a:cs typeface="+mn-cs"/>
              </a:rPr>
              <a:t> ESTADO DE SITUACION FINANCIERA INDIVIDUAL</a:t>
            </a:r>
          </a:p>
          <a:p>
            <a:pPr algn="ctr">
              <a:defRPr/>
            </a:pPr>
            <a:r>
              <a:rPr lang="es-CO" sz="1200" b="1" dirty="0">
                <a:solidFill>
                  <a:srgbClr val="002060"/>
                </a:solidFill>
                <a:latin typeface="+mn-lt"/>
                <a:ea typeface="+mn-ea"/>
                <a:cs typeface="+mn-cs"/>
              </a:rPr>
              <a:t>PERIODOS TERMINADOS EL 31 DE AGOSTO DE 2018 Y 31 DE AGOSTO DE 2017</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sp>
        <p:nvSpPr>
          <p:cNvPr id="2" name="Rectángulo 1"/>
          <p:cNvSpPr/>
          <p:nvPr/>
        </p:nvSpPr>
        <p:spPr>
          <a:xfrm>
            <a:off x="0" y="6602252"/>
            <a:ext cx="12192000" cy="25574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76237"/>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679721" y="2766389"/>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4174140" y="2984392"/>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934336" y="3190997"/>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629890" y="4581291"/>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4" action="ppaction://hlinksldjump" highlightClick="1"/>
            <a:extLst>
              <a:ext uri="{FF2B5EF4-FFF2-40B4-BE49-F238E27FC236}">
                <a16:creationId xmlns:a16="http://schemas.microsoft.com/office/drawing/2014/main" id="{037C0688-6BFA-4FA7-8A0B-381199F24186}"/>
              </a:ext>
            </a:extLst>
          </p:cNvPr>
          <p:cNvSpPr/>
          <p:nvPr/>
        </p:nvSpPr>
        <p:spPr>
          <a:xfrm>
            <a:off x="4193031" y="499474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5"/>
          <a:stretch>
            <a:fillRect/>
          </a:stretch>
        </p:blipFill>
        <p:spPr>
          <a:xfrm>
            <a:off x="4355906" y="3408680"/>
            <a:ext cx="274344" cy="146317"/>
          </a:xfrm>
          <a:prstGeom prst="rect">
            <a:avLst/>
          </a:prstGeom>
        </p:spPr>
      </p:pic>
      <p:sp>
        <p:nvSpPr>
          <p:cNvPr id="17" name="Botón de acción: ir hacia delante o siguiente 16">
            <a:hlinkClick r:id="rId4" action="ppaction://hlinksldjump" highlightClick="1"/>
            <a:extLst>
              <a:ext uri="{FF2B5EF4-FFF2-40B4-BE49-F238E27FC236}">
                <a16:creationId xmlns:a16="http://schemas.microsoft.com/office/drawing/2014/main" id="{611DAA7F-323D-403A-A9C7-573611DE96F2}"/>
              </a:ext>
            </a:extLst>
          </p:cNvPr>
          <p:cNvSpPr/>
          <p:nvPr/>
        </p:nvSpPr>
        <p:spPr>
          <a:xfrm>
            <a:off x="5229481" y="5178059"/>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8" name="Imagen 17">
            <a:extLst>
              <a:ext uri="{FF2B5EF4-FFF2-40B4-BE49-F238E27FC236}">
                <a16:creationId xmlns:a16="http://schemas.microsoft.com/office/drawing/2014/main" id="{A160DE31-E631-41AC-AB8D-F59EFE6FC0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1243"/>
            <a:ext cx="2286000" cy="1283804"/>
          </a:xfrm>
          <a:prstGeom prst="rect">
            <a:avLst/>
          </a:prstGeom>
        </p:spPr>
      </p:pic>
      <p:pic>
        <p:nvPicPr>
          <p:cNvPr id="22" name="Imagen 21">
            <a:extLst>
              <a:ext uri="{FF2B5EF4-FFF2-40B4-BE49-F238E27FC236}">
                <a16:creationId xmlns:a16="http://schemas.microsoft.com/office/drawing/2014/main" id="{926EDFAA-9531-4367-8A19-CD2DFF00DE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3" name="Imagen 22">
            <a:extLst>
              <a:ext uri="{FF2B5EF4-FFF2-40B4-BE49-F238E27FC236}">
                <a16:creationId xmlns:a16="http://schemas.microsoft.com/office/drawing/2014/main" id="{388082CE-A6AF-4CE7-A263-86B268C8C8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302116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6BCF440D-9E38-4737-B413-DAD95514D5B4}"/>
              </a:ext>
            </a:extLst>
          </p:cNvPr>
          <p:cNvGraphicFramePr>
            <a:graphicFrameLocks noGrp="1"/>
          </p:cNvGraphicFramePr>
          <p:nvPr>
            <p:extLst>
              <p:ext uri="{D42A27DB-BD31-4B8C-83A1-F6EECF244321}">
                <p14:modId xmlns:p14="http://schemas.microsoft.com/office/powerpoint/2010/main" val="945337061"/>
              </p:ext>
            </p:extLst>
          </p:nvPr>
        </p:nvGraphicFramePr>
        <p:xfrm>
          <a:off x="1391477" y="1831249"/>
          <a:ext cx="9409045" cy="4613818"/>
        </p:xfrm>
        <a:graphic>
          <a:graphicData uri="http://schemas.openxmlformats.org/drawingml/2006/table">
            <a:tbl>
              <a:tblPr/>
              <a:tblGrid>
                <a:gridCol w="3846264">
                  <a:extLst>
                    <a:ext uri="{9D8B030D-6E8A-4147-A177-3AD203B41FA5}">
                      <a16:colId xmlns:a16="http://schemas.microsoft.com/office/drawing/2014/main" val="220810666"/>
                    </a:ext>
                  </a:extLst>
                </a:gridCol>
                <a:gridCol w="1064875">
                  <a:extLst>
                    <a:ext uri="{9D8B030D-6E8A-4147-A177-3AD203B41FA5}">
                      <a16:colId xmlns:a16="http://schemas.microsoft.com/office/drawing/2014/main" val="1094672079"/>
                    </a:ext>
                  </a:extLst>
                </a:gridCol>
                <a:gridCol w="111256">
                  <a:extLst>
                    <a:ext uri="{9D8B030D-6E8A-4147-A177-3AD203B41FA5}">
                      <a16:colId xmlns:a16="http://schemas.microsoft.com/office/drawing/2014/main" val="148469042"/>
                    </a:ext>
                  </a:extLst>
                </a:gridCol>
                <a:gridCol w="1064875">
                  <a:extLst>
                    <a:ext uri="{9D8B030D-6E8A-4147-A177-3AD203B41FA5}">
                      <a16:colId xmlns:a16="http://schemas.microsoft.com/office/drawing/2014/main" val="4097359915"/>
                    </a:ext>
                  </a:extLst>
                </a:gridCol>
                <a:gridCol w="111256">
                  <a:extLst>
                    <a:ext uri="{9D8B030D-6E8A-4147-A177-3AD203B41FA5}">
                      <a16:colId xmlns:a16="http://schemas.microsoft.com/office/drawing/2014/main" val="2878736144"/>
                    </a:ext>
                  </a:extLst>
                </a:gridCol>
                <a:gridCol w="1112555">
                  <a:extLst>
                    <a:ext uri="{9D8B030D-6E8A-4147-A177-3AD203B41FA5}">
                      <a16:colId xmlns:a16="http://schemas.microsoft.com/office/drawing/2014/main" val="3284350733"/>
                    </a:ext>
                  </a:extLst>
                </a:gridCol>
                <a:gridCol w="111256">
                  <a:extLst>
                    <a:ext uri="{9D8B030D-6E8A-4147-A177-3AD203B41FA5}">
                      <a16:colId xmlns:a16="http://schemas.microsoft.com/office/drawing/2014/main" val="580642241"/>
                    </a:ext>
                  </a:extLst>
                </a:gridCol>
                <a:gridCol w="937726">
                  <a:extLst>
                    <a:ext uri="{9D8B030D-6E8A-4147-A177-3AD203B41FA5}">
                      <a16:colId xmlns:a16="http://schemas.microsoft.com/office/drawing/2014/main" val="227572364"/>
                    </a:ext>
                  </a:extLst>
                </a:gridCol>
                <a:gridCol w="111256">
                  <a:extLst>
                    <a:ext uri="{9D8B030D-6E8A-4147-A177-3AD203B41FA5}">
                      <a16:colId xmlns:a16="http://schemas.microsoft.com/office/drawing/2014/main" val="1307567380"/>
                    </a:ext>
                  </a:extLst>
                </a:gridCol>
                <a:gridCol w="937726">
                  <a:extLst>
                    <a:ext uri="{9D8B030D-6E8A-4147-A177-3AD203B41FA5}">
                      <a16:colId xmlns:a16="http://schemas.microsoft.com/office/drawing/2014/main" val="201139797"/>
                    </a:ext>
                  </a:extLst>
                </a:gridCol>
              </a:tblGrid>
              <a:tr h="551809">
                <a:tc>
                  <a:txBody>
                    <a:bodyPr/>
                    <a:lstStyle/>
                    <a:p>
                      <a:pPr algn="ctr" fontAlgn="ctr"/>
                      <a:r>
                        <a:rPr lang="es-CO" sz="1200" b="1" i="0" u="none" strike="noStrike" dirty="0">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Agosto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434193"/>
                  </a:ext>
                </a:extLst>
              </a:tr>
              <a:tr h="253227">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7621426"/>
                  </a:ext>
                </a:extLst>
              </a:tr>
              <a:tr h="253227">
                <a:tc>
                  <a:txBody>
                    <a:bodyPr/>
                    <a:lstStyle/>
                    <a:p>
                      <a:pPr algn="l" fontAlgn="ctr"/>
                      <a:r>
                        <a:rPr lang="es-CO" sz="12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3,049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1,834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121</a:t>
                      </a:r>
                    </a:p>
                  </a:txBody>
                  <a:tcPr marL="0" marR="0" marT="0" marB="0" anchor="ctr">
                    <a:lnL>
                      <a:noFill/>
                    </a:lnL>
                    <a:lnR>
                      <a:noFill/>
                    </a:lnR>
                    <a:lnT>
                      <a:noFill/>
                    </a:lnT>
                    <a:lnB>
                      <a:noFill/>
                    </a:lnB>
                  </a:tcPr>
                </a:tc>
                <a:extLst>
                  <a:ext uri="{0D108BD9-81ED-4DB2-BD59-A6C34878D82A}">
                    <a16:rowId xmlns:a16="http://schemas.microsoft.com/office/drawing/2014/main" val="3220905978"/>
                  </a:ext>
                </a:extLst>
              </a:tr>
              <a:tr h="253227">
                <a:tc>
                  <a:txBody>
                    <a:bodyPr/>
                    <a:lstStyle/>
                    <a:p>
                      <a:pPr algn="l" fontAlgn="ctr"/>
                      <a:r>
                        <a:rPr lang="es-CO"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1,276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0" marR="0" marT="0" marB="0" anchor="ctr">
                    <a:lnL>
                      <a:noFill/>
                    </a:lnL>
                    <a:lnR>
                      <a:noFill/>
                    </a:lnR>
                    <a:lnT>
                      <a:noFill/>
                    </a:lnT>
                    <a:lnB>
                      <a:noFill/>
                    </a:lnB>
                  </a:tcPr>
                </a:tc>
                <a:extLst>
                  <a:ext uri="{0D108BD9-81ED-4DB2-BD59-A6C34878D82A}">
                    <a16:rowId xmlns:a16="http://schemas.microsoft.com/office/drawing/2014/main" val="3328283990"/>
                  </a:ext>
                </a:extLst>
              </a:tr>
              <a:tr h="253227">
                <a:tc>
                  <a:txBody>
                    <a:bodyPr/>
                    <a:lstStyle/>
                    <a:p>
                      <a:pPr algn="l" fontAlgn="ctr"/>
                      <a:r>
                        <a:rPr lang="es-CO" sz="1200" b="0" i="0" u="none" strike="noStrike" dirty="0">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3477617530"/>
                  </a:ext>
                </a:extLst>
              </a:tr>
              <a:tr h="253227">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6,419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1,093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043207"/>
                  </a:ext>
                </a:extLst>
              </a:tr>
              <a:tr h="253227">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3,812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50858"/>
                  </a:ext>
                </a:extLst>
              </a:tr>
              <a:tr h="198425">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6051553"/>
                  </a:ext>
                </a:extLst>
              </a:tr>
              <a:tr h="198425">
                <a:tc>
                  <a:txBody>
                    <a:bodyPr/>
                    <a:lstStyle/>
                    <a:p>
                      <a:pPr algn="l" fontAlgn="ctr"/>
                      <a:r>
                        <a:rPr lang="es-CO" sz="1200" b="1" i="0" u="none" strike="noStrike" dirty="0">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3,812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3800094"/>
                  </a:ext>
                </a:extLst>
              </a:tr>
              <a:tr h="18660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13329914"/>
                  </a:ext>
                </a:extLst>
              </a:tr>
              <a:tr h="253227">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1441635774"/>
                  </a:ext>
                </a:extLst>
              </a:tr>
              <a:tr h="253227">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4249434248"/>
                  </a:ext>
                </a:extLst>
              </a:tr>
              <a:tr h="253227">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1720876651"/>
                  </a:ext>
                </a:extLst>
              </a:tr>
              <a:tr h="253227">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95056294"/>
                  </a:ext>
                </a:extLst>
              </a:tr>
              <a:tr h="253227">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536599"/>
                  </a:ext>
                </a:extLst>
              </a:tr>
              <a:tr h="253227">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18,126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18,199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9654889"/>
                  </a:ext>
                </a:extLst>
              </a:tr>
              <a:tr h="186604">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7456567"/>
                  </a:ext>
                </a:extLst>
              </a:tr>
              <a:tr h="253227">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22,011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28589153"/>
                  </a:ext>
                </a:extLst>
              </a:tr>
            </a:tbl>
          </a:graphicData>
        </a:graphic>
      </p:graphicFrame>
      <p:sp>
        <p:nvSpPr>
          <p:cNvPr id="2" name="Rectángulo 1"/>
          <p:cNvSpPr/>
          <p:nvPr/>
        </p:nvSpPr>
        <p:spPr>
          <a:xfrm>
            <a:off x="0" y="655022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86739" y="652867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676165"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911320" y="270425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3262004" y="293111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358721" y="317342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2719386" y="1094580"/>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solidFill>
                  <a:srgbClr val="002060"/>
                </a:solidFill>
                <a:latin typeface="+mn-lt"/>
                <a:ea typeface="+mn-ea"/>
                <a:cs typeface="+mn-cs"/>
              </a:rPr>
              <a:t> ESTADO DE SITUACION FINANCIERA INDIVIDUAL</a:t>
            </a:r>
          </a:p>
          <a:p>
            <a:pPr algn="ctr">
              <a:defRPr/>
            </a:pPr>
            <a:r>
              <a:rPr lang="es-CO" sz="1200" b="1" dirty="0">
                <a:solidFill>
                  <a:srgbClr val="002060"/>
                </a:solidFill>
                <a:latin typeface="+mn-lt"/>
                <a:ea typeface="+mn-ea"/>
                <a:cs typeface="+mn-cs"/>
              </a:rPr>
              <a:t>PERIODOS TERMINADOS EL 31 DE AGOSTO DE 2018 Y 31 DE AGOSTO DE 2017</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pic>
        <p:nvPicPr>
          <p:cNvPr id="15" name="Imagen 14">
            <a:extLst>
              <a:ext uri="{FF2B5EF4-FFF2-40B4-BE49-F238E27FC236}">
                <a16:creationId xmlns:a16="http://schemas.microsoft.com/office/drawing/2014/main" id="{739038D6-3481-4975-B7AE-D3328F045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1" y="0"/>
            <a:ext cx="2286000" cy="1283804"/>
          </a:xfrm>
          <a:prstGeom prst="rect">
            <a:avLst/>
          </a:prstGeom>
        </p:spPr>
      </p:pic>
      <p:pic>
        <p:nvPicPr>
          <p:cNvPr id="18" name="Imagen 17">
            <a:extLst>
              <a:ext uri="{FF2B5EF4-FFF2-40B4-BE49-F238E27FC236}">
                <a16:creationId xmlns:a16="http://schemas.microsoft.com/office/drawing/2014/main" id="{5EF220F0-F1D9-49C6-8B70-243FB7FE35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9" name="Imagen 18">
            <a:extLst>
              <a:ext uri="{FF2B5EF4-FFF2-40B4-BE49-F238E27FC236}">
                <a16:creationId xmlns:a16="http://schemas.microsoft.com/office/drawing/2014/main" id="{75B5AA6D-F569-412B-BA55-E5BC86B885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242867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3016864B-7A07-4412-A59D-89FCA204BE12}"/>
              </a:ext>
            </a:extLst>
          </p:cNvPr>
          <p:cNvGraphicFramePr>
            <a:graphicFrameLocks noGrp="1"/>
          </p:cNvGraphicFramePr>
          <p:nvPr>
            <p:extLst>
              <p:ext uri="{D42A27DB-BD31-4B8C-83A1-F6EECF244321}">
                <p14:modId xmlns:p14="http://schemas.microsoft.com/office/powerpoint/2010/main" val="2272815988"/>
              </p:ext>
            </p:extLst>
          </p:nvPr>
        </p:nvGraphicFramePr>
        <p:xfrm>
          <a:off x="972040" y="1785898"/>
          <a:ext cx="10279056" cy="4514588"/>
        </p:xfrm>
        <a:graphic>
          <a:graphicData uri="http://schemas.openxmlformats.org/drawingml/2006/table">
            <a:tbl>
              <a:tblPr/>
              <a:tblGrid>
                <a:gridCol w="4127682">
                  <a:extLst>
                    <a:ext uri="{9D8B030D-6E8A-4147-A177-3AD203B41FA5}">
                      <a16:colId xmlns:a16="http://schemas.microsoft.com/office/drawing/2014/main" val="2310060086"/>
                    </a:ext>
                  </a:extLst>
                </a:gridCol>
                <a:gridCol w="128489">
                  <a:extLst>
                    <a:ext uri="{9D8B030D-6E8A-4147-A177-3AD203B41FA5}">
                      <a16:colId xmlns:a16="http://schemas.microsoft.com/office/drawing/2014/main" val="1311793963"/>
                    </a:ext>
                  </a:extLst>
                </a:gridCol>
                <a:gridCol w="80306">
                  <a:extLst>
                    <a:ext uri="{9D8B030D-6E8A-4147-A177-3AD203B41FA5}">
                      <a16:colId xmlns:a16="http://schemas.microsoft.com/office/drawing/2014/main" val="452697507"/>
                    </a:ext>
                  </a:extLst>
                </a:gridCol>
                <a:gridCol w="1188515">
                  <a:extLst>
                    <a:ext uri="{9D8B030D-6E8A-4147-A177-3AD203B41FA5}">
                      <a16:colId xmlns:a16="http://schemas.microsoft.com/office/drawing/2014/main" val="340814380"/>
                    </a:ext>
                  </a:extLst>
                </a:gridCol>
                <a:gridCol w="112427">
                  <a:extLst>
                    <a:ext uri="{9D8B030D-6E8A-4147-A177-3AD203B41FA5}">
                      <a16:colId xmlns:a16="http://schemas.microsoft.com/office/drawing/2014/main" val="3981191538"/>
                    </a:ext>
                  </a:extLst>
                </a:gridCol>
                <a:gridCol w="1076089">
                  <a:extLst>
                    <a:ext uri="{9D8B030D-6E8A-4147-A177-3AD203B41FA5}">
                      <a16:colId xmlns:a16="http://schemas.microsoft.com/office/drawing/2014/main" val="2724954342"/>
                    </a:ext>
                  </a:extLst>
                </a:gridCol>
                <a:gridCol w="112427">
                  <a:extLst>
                    <a:ext uri="{9D8B030D-6E8A-4147-A177-3AD203B41FA5}">
                      <a16:colId xmlns:a16="http://schemas.microsoft.com/office/drawing/2014/main" val="2767319132"/>
                    </a:ext>
                  </a:extLst>
                </a:gridCol>
                <a:gridCol w="1076089">
                  <a:extLst>
                    <a:ext uri="{9D8B030D-6E8A-4147-A177-3AD203B41FA5}">
                      <a16:colId xmlns:a16="http://schemas.microsoft.com/office/drawing/2014/main" val="1521361154"/>
                    </a:ext>
                  </a:extLst>
                </a:gridCol>
                <a:gridCol w="112427">
                  <a:extLst>
                    <a:ext uri="{9D8B030D-6E8A-4147-A177-3AD203B41FA5}">
                      <a16:colId xmlns:a16="http://schemas.microsoft.com/office/drawing/2014/main" val="2039627145"/>
                    </a:ext>
                  </a:extLst>
                </a:gridCol>
                <a:gridCol w="1076089">
                  <a:extLst>
                    <a:ext uri="{9D8B030D-6E8A-4147-A177-3AD203B41FA5}">
                      <a16:colId xmlns:a16="http://schemas.microsoft.com/office/drawing/2014/main" val="3698316999"/>
                    </a:ext>
                  </a:extLst>
                </a:gridCol>
                <a:gridCol w="112427">
                  <a:extLst>
                    <a:ext uri="{9D8B030D-6E8A-4147-A177-3AD203B41FA5}">
                      <a16:colId xmlns:a16="http://schemas.microsoft.com/office/drawing/2014/main" val="2491913724"/>
                    </a:ext>
                  </a:extLst>
                </a:gridCol>
                <a:gridCol w="1076089">
                  <a:extLst>
                    <a:ext uri="{9D8B030D-6E8A-4147-A177-3AD203B41FA5}">
                      <a16:colId xmlns:a16="http://schemas.microsoft.com/office/drawing/2014/main" val="174726650"/>
                    </a:ext>
                  </a:extLst>
                </a:gridCol>
              </a:tblGrid>
              <a:tr h="560009">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Agosto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1720735"/>
                  </a:ext>
                </a:extLst>
              </a:tr>
              <a:tr h="256990">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25,154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19,700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96740366"/>
                  </a:ext>
                </a:extLst>
              </a:tr>
              <a:tr h="256990">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3263162366"/>
                  </a:ext>
                </a:extLst>
              </a:tr>
              <a:tr h="256990">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062670"/>
                  </a:ext>
                </a:extLst>
              </a:tr>
              <a:tr h="25699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25,423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20,112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471170668"/>
                  </a:ext>
                </a:extLst>
              </a:tr>
              <a:tr h="191784">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43437057"/>
                  </a:ext>
                </a:extLst>
              </a:tr>
              <a:tr h="256990">
                <a:tc>
                  <a:txBody>
                    <a:bodyPr/>
                    <a:lstStyle/>
                    <a:p>
                      <a:pPr algn="l" fontAlgn="b"/>
                      <a:r>
                        <a:rPr lang="es-CO" sz="1200" b="0" i="0" u="none" strike="noStrike" dirty="0">
                          <a:solidFill>
                            <a:srgbClr val="000000"/>
                          </a:solidFill>
                          <a:effectLst/>
                          <a:latin typeface="Calibri" panose="020F0502020204030204" pitchFamily="34" charset="0"/>
                        </a:rPr>
                        <a:t>GASTOS DE PERSONAL</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15,915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9,988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a:t>
                      </a:r>
                    </a:p>
                  </a:txBody>
                  <a:tcPr marL="0" marR="0" marT="0" marB="0" anchor="b">
                    <a:lnL>
                      <a:noFill/>
                    </a:lnL>
                    <a:lnR>
                      <a:noFill/>
                    </a:lnR>
                    <a:lnT>
                      <a:noFill/>
                    </a:lnT>
                    <a:lnB>
                      <a:noFill/>
                    </a:lnB>
                  </a:tcPr>
                </a:tc>
                <a:extLst>
                  <a:ext uri="{0D108BD9-81ED-4DB2-BD59-A6C34878D82A}">
                    <a16:rowId xmlns:a16="http://schemas.microsoft.com/office/drawing/2014/main" val="886445735"/>
                  </a:ext>
                </a:extLst>
              </a:tr>
              <a:tr h="256990">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6,855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4,554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b">
                    <a:lnL>
                      <a:noFill/>
                    </a:lnL>
                    <a:lnR>
                      <a:noFill/>
                    </a:lnR>
                    <a:lnT>
                      <a:noFill/>
                    </a:lnT>
                    <a:lnB>
                      <a:noFill/>
                    </a:lnB>
                  </a:tcPr>
                </a:tc>
                <a:extLst>
                  <a:ext uri="{0D108BD9-81ED-4DB2-BD59-A6C34878D82A}">
                    <a16:rowId xmlns:a16="http://schemas.microsoft.com/office/drawing/2014/main" val="733771142"/>
                  </a:ext>
                </a:extLst>
              </a:tr>
              <a:tr h="256990">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b">
                    <a:lnL>
                      <a:noFill/>
                    </a:lnL>
                    <a:lnR>
                      <a:noFill/>
                    </a:lnR>
                    <a:lnT>
                      <a:noFill/>
                    </a:lnT>
                    <a:lnB>
                      <a:noFill/>
                    </a:lnB>
                  </a:tcPr>
                </a:tc>
                <a:extLst>
                  <a:ext uri="{0D108BD9-81ED-4DB2-BD59-A6C34878D82A}">
                    <a16:rowId xmlns:a16="http://schemas.microsoft.com/office/drawing/2014/main" val="2289714368"/>
                  </a:ext>
                </a:extLst>
              </a:tr>
              <a:tr h="256990">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1,254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3,570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extLst>
                  <a:ext uri="{0D108BD9-81ED-4DB2-BD59-A6C34878D82A}">
                    <a16:rowId xmlns:a16="http://schemas.microsoft.com/office/drawing/2014/main" val="390048345"/>
                  </a:ext>
                </a:extLst>
              </a:tr>
              <a:tr h="256990">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0" marR="0" marT="0" marB="0" anchor="b">
                    <a:lnL>
                      <a:noFill/>
                    </a:lnL>
                    <a:lnR>
                      <a:noFill/>
                    </a:lnR>
                    <a:lnT>
                      <a:noFill/>
                    </a:lnT>
                    <a:lnB>
                      <a:noFill/>
                    </a:lnB>
                  </a:tcPr>
                </a:tc>
                <a:extLst>
                  <a:ext uri="{0D108BD9-81ED-4DB2-BD59-A6C34878D82A}">
                    <a16:rowId xmlns:a16="http://schemas.microsoft.com/office/drawing/2014/main" val="1785014262"/>
                  </a:ext>
                </a:extLst>
              </a:tr>
              <a:tr h="256990">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794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0269036"/>
                  </a:ext>
                </a:extLst>
              </a:tr>
              <a:tr h="25699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25,008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19,587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922367403"/>
                  </a:ext>
                </a:extLst>
              </a:tr>
              <a:tr h="184113">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275632"/>
                  </a:ext>
                </a:extLst>
              </a:tr>
              <a:tr h="256990">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0" marR="0" marT="0" marB="0" anchor="b">
                    <a:lnL>
                      <a:noFill/>
                    </a:lnL>
                    <a:lnR>
                      <a:noFill/>
                    </a:lnR>
                    <a:lnT>
                      <a:noFill/>
                    </a:lnT>
                    <a:lnB>
                      <a:noFill/>
                    </a:lnB>
                  </a:tcPr>
                </a:tc>
                <a:extLst>
                  <a:ext uri="{0D108BD9-81ED-4DB2-BD59-A6C34878D82A}">
                    <a16:rowId xmlns:a16="http://schemas.microsoft.com/office/drawing/2014/main" val="474571129"/>
                  </a:ext>
                </a:extLst>
              </a:tr>
              <a:tr h="237812">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235502"/>
                  </a:ext>
                </a:extLst>
              </a:tr>
              <a:tr h="25699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269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397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714409383"/>
                  </a:ext>
                </a:extLst>
              </a:tr>
            </a:tbl>
          </a:graphicData>
        </a:graphic>
      </p:graphicFrame>
      <p:sp>
        <p:nvSpPr>
          <p:cNvPr id="2" name="Rectángulo 1"/>
          <p:cNvSpPr/>
          <p:nvPr/>
        </p:nvSpPr>
        <p:spPr>
          <a:xfrm>
            <a:off x="0" y="6554536"/>
            <a:ext cx="12192000" cy="30346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2753938" y="1093556"/>
            <a:ext cx="7448082"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solidFill>
                  <a:srgbClr val="002060"/>
                </a:solidFill>
                <a:latin typeface="+mn-lt"/>
                <a:ea typeface="+mn-ea"/>
                <a:cs typeface="+mn-cs"/>
              </a:rPr>
              <a:t> ESTADO DE RESULTADO INTEGRAL INDIVIDUAL</a:t>
            </a:r>
          </a:p>
          <a:p>
            <a:pPr algn="ctr">
              <a:defRPr/>
            </a:pPr>
            <a:r>
              <a:rPr lang="es-CO" sz="1200" b="1" dirty="0">
                <a:solidFill>
                  <a:srgbClr val="002060"/>
                </a:solidFill>
                <a:latin typeface="+mn-lt"/>
                <a:ea typeface="+mn-ea"/>
                <a:cs typeface="+mn-cs"/>
              </a:rPr>
              <a:t>PERIODOS TERMINADOS EL 31 DE AGOSTO DE 2018 Y 31 DE AGOSTO DE 2017</a:t>
            </a:r>
          </a:p>
          <a:p>
            <a:pPr algn="ctr">
              <a:defRPr/>
            </a:pPr>
            <a:r>
              <a:rPr lang="es-CO" sz="1200" b="1" dirty="0">
                <a:solidFill>
                  <a:srgbClr val="002060"/>
                </a:solidFill>
                <a:latin typeface="+mn-lt"/>
                <a:ea typeface="+mn-ea"/>
                <a:cs typeface="+mn-cs"/>
              </a:rPr>
              <a:t>(cifras expresadas en millones de pesos)</a:t>
            </a:r>
          </a:p>
          <a:p>
            <a:pPr>
              <a:defRPr/>
            </a:pPr>
            <a:endParaRPr lang="es-CO" sz="1600" dirty="0">
              <a:solidFill>
                <a:srgbClr val="0070C0"/>
              </a:solidFill>
              <a:latin typeface="+mn-lt"/>
              <a:ea typeface="+mn-ea"/>
              <a:cs typeface="Lato Regular"/>
            </a:endParaRPr>
          </a:p>
        </p:txBody>
      </p:sp>
      <p:sp>
        <p:nvSpPr>
          <p:cNvPr id="18" name="Botón de acción: ir hacia delante o siguiente 17">
            <a:hlinkClick r:id="" action="ppaction://noaction" highlightClick="1"/>
            <a:extLst>
              <a:ext uri="{FF2B5EF4-FFF2-40B4-BE49-F238E27FC236}">
                <a16:creationId xmlns:a16="http://schemas.microsoft.com/office/drawing/2014/main" id="{D7BAF632-D41C-45B4-B094-4C30C9BE35C0}"/>
              </a:ext>
            </a:extLst>
          </p:cNvPr>
          <p:cNvSpPr/>
          <p:nvPr/>
        </p:nvSpPr>
        <p:spPr>
          <a:xfrm>
            <a:off x="3561864" y="334173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 action="ppaction://noaction" highlightClick="1"/>
            <a:extLst>
              <a:ext uri="{FF2B5EF4-FFF2-40B4-BE49-F238E27FC236}">
                <a16:creationId xmlns:a16="http://schemas.microsoft.com/office/drawing/2014/main" id="{33515E80-29A4-4E6F-926C-75C64A956359}"/>
              </a:ext>
            </a:extLst>
          </p:cNvPr>
          <p:cNvSpPr/>
          <p:nvPr/>
        </p:nvSpPr>
        <p:spPr>
          <a:xfrm>
            <a:off x="3477571" y="356395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 action="ppaction://noaction" highlightClick="1"/>
            <a:extLst>
              <a:ext uri="{FF2B5EF4-FFF2-40B4-BE49-F238E27FC236}">
                <a16:creationId xmlns:a16="http://schemas.microsoft.com/office/drawing/2014/main" id="{CD1160F1-BFAD-40DE-9AA2-D7C6FF6B85A5}"/>
              </a:ext>
            </a:extLst>
          </p:cNvPr>
          <p:cNvSpPr/>
          <p:nvPr/>
        </p:nvSpPr>
        <p:spPr>
          <a:xfrm>
            <a:off x="4662017" y="383091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 action="ppaction://noaction" highlightClick="1"/>
            <a:extLst>
              <a:ext uri="{FF2B5EF4-FFF2-40B4-BE49-F238E27FC236}">
                <a16:creationId xmlns:a16="http://schemas.microsoft.com/office/drawing/2014/main" id="{B710B5F8-C171-426F-A441-4EDCF92F5EA5}"/>
              </a:ext>
            </a:extLst>
          </p:cNvPr>
          <p:cNvSpPr/>
          <p:nvPr/>
        </p:nvSpPr>
        <p:spPr>
          <a:xfrm>
            <a:off x="4130932" y="407333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 action="ppaction://noaction" highlightClick="1"/>
            <a:extLst>
              <a:ext uri="{FF2B5EF4-FFF2-40B4-BE49-F238E27FC236}">
                <a16:creationId xmlns:a16="http://schemas.microsoft.com/office/drawing/2014/main" id="{5BA6AD03-7F56-49BE-B4CB-42AF7C62AB0A}"/>
              </a:ext>
            </a:extLst>
          </p:cNvPr>
          <p:cNvSpPr/>
          <p:nvPr/>
        </p:nvSpPr>
        <p:spPr>
          <a:xfrm>
            <a:off x="4981682" y="432617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 action="ppaction://noaction" highlightClick="1"/>
            <a:extLst>
              <a:ext uri="{FF2B5EF4-FFF2-40B4-BE49-F238E27FC236}">
                <a16:creationId xmlns:a16="http://schemas.microsoft.com/office/drawing/2014/main" id="{3D6F6483-8BDA-4515-AF7A-9F411F33C362}"/>
              </a:ext>
            </a:extLst>
          </p:cNvPr>
          <p:cNvSpPr/>
          <p:nvPr/>
        </p:nvSpPr>
        <p:spPr>
          <a:xfrm>
            <a:off x="4224503" y="457129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6F076097-B4D2-492B-BAAB-8C665783C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3"/>
            <a:ext cx="2286000" cy="1283804"/>
          </a:xfrm>
          <a:prstGeom prst="rect">
            <a:avLst/>
          </a:prstGeom>
        </p:spPr>
      </p:pic>
      <p:pic>
        <p:nvPicPr>
          <p:cNvPr id="17" name="Imagen 16">
            <a:extLst>
              <a:ext uri="{FF2B5EF4-FFF2-40B4-BE49-F238E27FC236}">
                <a16:creationId xmlns:a16="http://schemas.microsoft.com/office/drawing/2014/main" id="{0C814DC5-AF3B-49AF-99A1-F7D12FED9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1" name="Imagen 20">
            <a:extLst>
              <a:ext uri="{FF2B5EF4-FFF2-40B4-BE49-F238E27FC236}">
                <a16:creationId xmlns:a16="http://schemas.microsoft.com/office/drawing/2014/main" id="{9D79F2C8-F38B-4BB3-AFB3-AA43C12D80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430214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84C6F8E3-99E7-4DD4-8260-2C67DB40A079}"/>
              </a:ext>
            </a:extLst>
          </p:cNvPr>
          <p:cNvSpPr txBox="1"/>
          <p:nvPr/>
        </p:nvSpPr>
        <p:spPr>
          <a:xfrm>
            <a:off x="3191872" y="2345598"/>
            <a:ext cx="6267886" cy="1446550"/>
          </a:xfrm>
          <a:prstGeom prst="rect">
            <a:avLst/>
          </a:prstGeom>
          <a:noFill/>
        </p:spPr>
        <p:txBody>
          <a:bodyPr wrap="square" rtlCol="0">
            <a:spAutoFit/>
          </a:bodyPr>
          <a:lstStyle/>
          <a:p>
            <a:pPr algn="ctr"/>
            <a:r>
              <a:rPr lang="es-ES" sz="4400" b="1" dirty="0">
                <a:solidFill>
                  <a:srgbClr val="002060"/>
                </a:solidFill>
              </a:rPr>
              <a:t>2. PORTAFOLIO </a:t>
            </a:r>
          </a:p>
          <a:p>
            <a:pPr algn="ctr"/>
            <a:r>
              <a:rPr lang="es-CO" sz="4400" b="1" dirty="0">
                <a:solidFill>
                  <a:srgbClr val="002060"/>
                </a:solidFill>
              </a:rPr>
              <a:t>A 31 DE AGOSTO DE 2018</a:t>
            </a:r>
            <a:endParaRPr lang="es-ES" sz="4400" b="1" dirty="0">
              <a:solidFill>
                <a:srgbClr val="002060"/>
              </a:solidFill>
            </a:endParaRPr>
          </a:p>
        </p:txBody>
      </p:sp>
      <p:pic>
        <p:nvPicPr>
          <p:cNvPr id="9" name="Imagen 8">
            <a:extLst>
              <a:ext uri="{FF2B5EF4-FFF2-40B4-BE49-F238E27FC236}">
                <a16:creationId xmlns:a16="http://schemas.microsoft.com/office/drawing/2014/main" id="{B571F124-9D13-4971-8374-B0D7D9114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3" name="Imagen 12">
            <a:extLst>
              <a:ext uri="{FF2B5EF4-FFF2-40B4-BE49-F238E27FC236}">
                <a16:creationId xmlns:a16="http://schemas.microsoft.com/office/drawing/2014/main" id="{38B75D6B-B9FD-4F4E-8E9A-915F90AEB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02EDA1CE-9A12-49E2-900B-9830EDE0EF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53433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48E97135-27BE-4B73-AB82-9611CF28EA8F}"/>
              </a:ext>
            </a:extLst>
          </p:cNvPr>
          <p:cNvSpPr txBox="1">
            <a:spLocks/>
          </p:cNvSpPr>
          <p:nvPr/>
        </p:nvSpPr>
        <p:spPr>
          <a:xfrm>
            <a:off x="2773126" y="906714"/>
            <a:ext cx="6172200" cy="607859"/>
          </a:xfrm>
          <a:prstGeom prst="rect">
            <a:avLst/>
          </a:prstGeom>
          <a:noFill/>
        </p:spPr>
        <p:txBody>
          <a:bodyPr vert="horz" wrap="square" lIns="68580" tIns="34290" rIns="68580" bIns="3429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br>
              <a:rPr lang="es-ES" sz="1500" dirty="0">
                <a:solidFill>
                  <a:srgbClr val="000A8B"/>
                </a:solidFill>
              </a:rPr>
            </a:br>
            <a:r>
              <a:rPr lang="es-ES" sz="2000" b="1" dirty="0">
                <a:solidFill>
                  <a:srgbClr val="002060"/>
                </a:solidFill>
                <a:latin typeface="+mn-lt"/>
                <a:ea typeface="+mn-ea"/>
                <a:cs typeface="+mn-cs"/>
              </a:rPr>
              <a:t>COMPOSICIÓN PORTAFOLIO AGOSTO 2018 </a:t>
            </a:r>
          </a:p>
        </p:txBody>
      </p:sp>
      <p:pic>
        <p:nvPicPr>
          <p:cNvPr id="15" name="Imagen 14">
            <a:extLst>
              <a:ext uri="{FF2B5EF4-FFF2-40B4-BE49-F238E27FC236}">
                <a16:creationId xmlns:a16="http://schemas.microsoft.com/office/drawing/2014/main" id="{E4E137F5-5B91-48C1-A2FD-1B3E15B15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grpSp>
        <p:nvGrpSpPr>
          <p:cNvPr id="18" name="Grupo 17">
            <a:extLst>
              <a:ext uri="{FF2B5EF4-FFF2-40B4-BE49-F238E27FC236}">
                <a16:creationId xmlns:a16="http://schemas.microsoft.com/office/drawing/2014/main" id="{5778CE6F-786B-46A2-A941-A28587379684}"/>
              </a:ext>
            </a:extLst>
          </p:cNvPr>
          <p:cNvGrpSpPr/>
          <p:nvPr/>
        </p:nvGrpSpPr>
        <p:grpSpPr>
          <a:xfrm>
            <a:off x="1248075" y="1648832"/>
            <a:ext cx="9695850" cy="2504739"/>
            <a:chOff x="793103" y="1344959"/>
            <a:chExt cx="11398897" cy="2291300"/>
          </a:xfrm>
        </p:grpSpPr>
        <p:pic>
          <p:nvPicPr>
            <p:cNvPr id="19" name="Imagen 18">
              <a:extLst>
                <a:ext uri="{FF2B5EF4-FFF2-40B4-BE49-F238E27FC236}">
                  <a16:creationId xmlns:a16="http://schemas.microsoft.com/office/drawing/2014/main" id="{07F372D4-E2DB-48CB-A26F-50B80BDC8440}"/>
                </a:ext>
              </a:extLst>
            </p:cNvPr>
            <p:cNvPicPr>
              <a:picLocks noChangeAspect="1"/>
            </p:cNvPicPr>
            <p:nvPr/>
          </p:nvPicPr>
          <p:blipFill>
            <a:blip r:embed="rId3"/>
            <a:stretch>
              <a:fillRect/>
            </a:stretch>
          </p:blipFill>
          <p:spPr>
            <a:xfrm>
              <a:off x="793103" y="1549212"/>
              <a:ext cx="10842172" cy="2087047"/>
            </a:xfrm>
            <a:prstGeom prst="rect">
              <a:avLst/>
            </a:prstGeom>
          </p:spPr>
        </p:pic>
        <p:sp>
          <p:nvSpPr>
            <p:cNvPr id="20" name="CuadroTexto 19">
              <a:extLst>
                <a:ext uri="{FF2B5EF4-FFF2-40B4-BE49-F238E27FC236}">
                  <a16:creationId xmlns:a16="http://schemas.microsoft.com/office/drawing/2014/main" id="{51EE20D6-F10D-43E4-B72C-1997C1223873}"/>
                </a:ext>
              </a:extLst>
            </p:cNvPr>
            <p:cNvSpPr txBox="1"/>
            <p:nvPr/>
          </p:nvSpPr>
          <p:spPr>
            <a:xfrm>
              <a:off x="9137225" y="1344959"/>
              <a:ext cx="3054775" cy="296457"/>
            </a:xfrm>
            <a:prstGeom prst="rect">
              <a:avLst/>
            </a:prstGeom>
            <a:noFill/>
          </p:spPr>
          <p:txBody>
            <a:bodyPr wrap="square" rtlCol="0">
              <a:spAutoFit/>
            </a:bodyPr>
            <a:lstStyle/>
            <a:p>
              <a:r>
                <a:rPr lang="es-CO" sz="1100" dirty="0">
                  <a:latin typeface="Arial Narrow" panose="020B0606020202030204" pitchFamily="34" charset="0"/>
                </a:rPr>
                <a:t>CIFRAS MILLONES DE PESOS</a:t>
              </a:r>
            </a:p>
          </p:txBody>
        </p:sp>
      </p:grpSp>
      <p:graphicFrame>
        <p:nvGraphicFramePr>
          <p:cNvPr id="21" name="Gráfico 20">
            <a:extLst>
              <a:ext uri="{FF2B5EF4-FFF2-40B4-BE49-F238E27FC236}">
                <a16:creationId xmlns:a16="http://schemas.microsoft.com/office/drawing/2014/main" id="{A1F3CED3-1060-472F-BD01-B1A883FCA770}"/>
              </a:ext>
            </a:extLst>
          </p:cNvPr>
          <p:cNvGraphicFramePr>
            <a:graphicFrameLocks/>
          </p:cNvGraphicFramePr>
          <p:nvPr>
            <p:extLst>
              <p:ext uri="{D42A27DB-BD31-4B8C-83A1-F6EECF244321}">
                <p14:modId xmlns:p14="http://schemas.microsoft.com/office/powerpoint/2010/main" val="4037781875"/>
              </p:ext>
            </p:extLst>
          </p:nvPr>
        </p:nvGraphicFramePr>
        <p:xfrm>
          <a:off x="4293705" y="4280216"/>
          <a:ext cx="3564834" cy="222530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22696BBB-A242-4683-A545-F5BA9C5703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76B45EEB-5BA0-46C1-AFF8-18F61D00D1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4" name="Rectángulo 13">
            <a:extLst>
              <a:ext uri="{FF2B5EF4-FFF2-40B4-BE49-F238E27FC236}">
                <a16:creationId xmlns:a16="http://schemas.microsoft.com/office/drawing/2014/main" id="{2D75BD9A-019C-4295-9970-22F1875BF928}"/>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255C8B3B-4F6B-4D46-A26D-D65570998DFB}"/>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217049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B08DC62-B94B-49BA-83CB-461443AA5066}"/>
              </a:ext>
            </a:extLst>
          </p:cNvPr>
          <p:cNvSpPr txBox="1"/>
          <p:nvPr/>
        </p:nvSpPr>
        <p:spPr>
          <a:xfrm>
            <a:off x="4223835" y="1184271"/>
            <a:ext cx="4591615" cy="400110"/>
          </a:xfrm>
          <a:prstGeom prst="rect">
            <a:avLst/>
          </a:prstGeom>
          <a:noFill/>
        </p:spPr>
        <p:txBody>
          <a:bodyPr wrap="square" rtlCol="0">
            <a:spAutoFit/>
          </a:bodyPr>
          <a:lstStyle/>
          <a:p>
            <a:r>
              <a:rPr lang="es-ES" sz="2000" b="1" dirty="0">
                <a:solidFill>
                  <a:srgbClr val="002060"/>
                </a:solidFill>
              </a:rPr>
              <a:t>PORTAFOLIO INCAUTADOS AGOSTO 2018 </a:t>
            </a:r>
          </a:p>
        </p:txBody>
      </p:sp>
      <p:pic>
        <p:nvPicPr>
          <p:cNvPr id="10" name="Imagen 9">
            <a:extLst>
              <a:ext uri="{FF2B5EF4-FFF2-40B4-BE49-F238E27FC236}">
                <a16:creationId xmlns:a16="http://schemas.microsoft.com/office/drawing/2014/main" id="{937105EF-CA7E-4340-B92A-02B7A8F78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3"/>
            <a:ext cx="2286000" cy="1283804"/>
          </a:xfrm>
          <a:prstGeom prst="rect">
            <a:avLst/>
          </a:prstGeom>
        </p:spPr>
      </p:pic>
      <p:pic>
        <p:nvPicPr>
          <p:cNvPr id="7" name="Imagen 6">
            <a:extLst>
              <a:ext uri="{FF2B5EF4-FFF2-40B4-BE49-F238E27FC236}">
                <a16:creationId xmlns:a16="http://schemas.microsoft.com/office/drawing/2014/main" id="{FB03BBB8-062F-433B-A450-C1590FB7DF81}"/>
              </a:ext>
            </a:extLst>
          </p:cNvPr>
          <p:cNvPicPr>
            <a:picLocks noChangeAspect="1"/>
          </p:cNvPicPr>
          <p:nvPr/>
        </p:nvPicPr>
        <p:blipFill>
          <a:blip r:embed="rId3"/>
          <a:stretch>
            <a:fillRect/>
          </a:stretch>
        </p:blipFill>
        <p:spPr>
          <a:xfrm>
            <a:off x="1524000" y="1708938"/>
            <a:ext cx="9587259" cy="4695083"/>
          </a:xfrm>
          <a:prstGeom prst="rect">
            <a:avLst/>
          </a:prstGeom>
        </p:spPr>
      </p:pic>
      <p:pic>
        <p:nvPicPr>
          <p:cNvPr id="9" name="Imagen 8">
            <a:extLst>
              <a:ext uri="{FF2B5EF4-FFF2-40B4-BE49-F238E27FC236}">
                <a16:creationId xmlns:a16="http://schemas.microsoft.com/office/drawing/2014/main" id="{B0C26249-A4D4-4C5F-802E-12DF1A8E0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9E6B8CE5-B5B8-4F60-8079-01AD9DF791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4" name="Rectángulo 13">
            <a:extLst>
              <a:ext uri="{FF2B5EF4-FFF2-40B4-BE49-F238E27FC236}">
                <a16:creationId xmlns:a16="http://schemas.microsoft.com/office/drawing/2014/main" id="{9CCC7E2B-4204-4285-9864-828D4ABF7842}"/>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4B5D38A-24DA-4B51-A031-47DFC5BFDB4A}"/>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37827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234C50FB-CB2E-4FF7-A8AB-3C0A7BED7C0E}"/>
              </a:ext>
            </a:extLst>
          </p:cNvPr>
          <p:cNvSpPr txBox="1">
            <a:spLocks/>
          </p:cNvSpPr>
          <p:nvPr/>
        </p:nvSpPr>
        <p:spPr>
          <a:xfrm>
            <a:off x="3212625" y="1167842"/>
            <a:ext cx="5766748" cy="377026"/>
          </a:xfrm>
          <a:prstGeom prst="rect">
            <a:avLst/>
          </a:prstGeom>
          <a:noFill/>
        </p:spPr>
        <p:txBody>
          <a:bodyPr vert="horz" wrap="square" lIns="68580" tIns="34290" rIns="68580" bIns="3429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PORTAFOLIO EXTINTOS VALORACIÓN AGOSTO 2018 </a:t>
            </a:r>
          </a:p>
        </p:txBody>
      </p:sp>
      <p:graphicFrame>
        <p:nvGraphicFramePr>
          <p:cNvPr id="10" name="Gráfico 9">
            <a:extLst>
              <a:ext uri="{FF2B5EF4-FFF2-40B4-BE49-F238E27FC236}">
                <a16:creationId xmlns:a16="http://schemas.microsoft.com/office/drawing/2014/main" id="{5503C2F3-1083-4031-AA8E-65BE90296D09}"/>
              </a:ext>
            </a:extLst>
          </p:cNvPr>
          <p:cNvGraphicFramePr>
            <a:graphicFrameLocks/>
          </p:cNvGraphicFramePr>
          <p:nvPr>
            <p:extLst>
              <p:ext uri="{D42A27DB-BD31-4B8C-83A1-F6EECF244321}">
                <p14:modId xmlns:p14="http://schemas.microsoft.com/office/powerpoint/2010/main" val="818393354"/>
              </p:ext>
            </p:extLst>
          </p:nvPr>
        </p:nvGraphicFramePr>
        <p:xfrm>
          <a:off x="3025630" y="3675950"/>
          <a:ext cx="5953743" cy="2829565"/>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n 10">
            <a:extLst>
              <a:ext uri="{FF2B5EF4-FFF2-40B4-BE49-F238E27FC236}">
                <a16:creationId xmlns:a16="http://schemas.microsoft.com/office/drawing/2014/main" id="{40D590EB-75FB-46F3-BBD4-379A942C6F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1" y="38162"/>
            <a:ext cx="2286000" cy="1283804"/>
          </a:xfrm>
          <a:prstGeom prst="rect">
            <a:avLst/>
          </a:prstGeom>
        </p:spPr>
      </p:pic>
      <p:pic>
        <p:nvPicPr>
          <p:cNvPr id="3" name="Imagen 2">
            <a:extLst>
              <a:ext uri="{FF2B5EF4-FFF2-40B4-BE49-F238E27FC236}">
                <a16:creationId xmlns:a16="http://schemas.microsoft.com/office/drawing/2014/main" id="{54CB8352-188B-4CD3-8BE9-B0E17A794A70}"/>
              </a:ext>
            </a:extLst>
          </p:cNvPr>
          <p:cNvPicPr>
            <a:picLocks noChangeAspect="1"/>
          </p:cNvPicPr>
          <p:nvPr/>
        </p:nvPicPr>
        <p:blipFill>
          <a:blip r:embed="rId4"/>
          <a:stretch>
            <a:fillRect/>
          </a:stretch>
        </p:blipFill>
        <p:spPr>
          <a:xfrm>
            <a:off x="1534820" y="1824594"/>
            <a:ext cx="9122359" cy="1836454"/>
          </a:xfrm>
          <a:prstGeom prst="rect">
            <a:avLst/>
          </a:prstGeom>
        </p:spPr>
      </p:pic>
      <p:pic>
        <p:nvPicPr>
          <p:cNvPr id="14" name="Imagen 13">
            <a:extLst>
              <a:ext uri="{FF2B5EF4-FFF2-40B4-BE49-F238E27FC236}">
                <a16:creationId xmlns:a16="http://schemas.microsoft.com/office/drawing/2014/main" id="{BF4E2B01-A5F3-463B-820A-6ED31022C0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5" name="Imagen 14">
            <a:extLst>
              <a:ext uri="{FF2B5EF4-FFF2-40B4-BE49-F238E27FC236}">
                <a16:creationId xmlns:a16="http://schemas.microsoft.com/office/drawing/2014/main" id="{56986DD5-3817-4396-93F0-F0BEA7699F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6" name="Rectángulo 15">
            <a:extLst>
              <a:ext uri="{FF2B5EF4-FFF2-40B4-BE49-F238E27FC236}">
                <a16:creationId xmlns:a16="http://schemas.microsoft.com/office/drawing/2014/main" id="{F35BA6DC-4809-435F-9C8D-C62F85E50805}"/>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504BEE4E-0D1B-4628-BB37-9F3C6FF60519}"/>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370102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5302C42-3B13-4FF0-B2A2-36BAD99BFDF5}"/>
              </a:ext>
            </a:extLst>
          </p:cNvPr>
          <p:cNvSpPr txBox="1"/>
          <p:nvPr/>
        </p:nvSpPr>
        <p:spPr>
          <a:xfrm>
            <a:off x="-1711824" y="1439001"/>
            <a:ext cx="11171582" cy="400110"/>
          </a:xfrm>
          <a:prstGeom prst="rect">
            <a:avLst/>
          </a:prstGeom>
          <a:noFill/>
        </p:spPr>
        <p:txBody>
          <a:bodyPr wrap="square" rtlCol="0">
            <a:spAutoFit/>
          </a:bodyPr>
          <a:lstStyle/>
          <a:p>
            <a:pPr algn="r"/>
            <a:r>
              <a:rPr lang="es-ES" sz="2000" b="1" dirty="0">
                <a:solidFill>
                  <a:srgbClr val="002060"/>
                </a:solidFill>
              </a:rPr>
              <a:t>COMPOSICIÓN DEL PORTAFOLIO ACCIONES AGOSTO 2018 </a:t>
            </a:r>
          </a:p>
        </p:txBody>
      </p:sp>
      <p:pic>
        <p:nvPicPr>
          <p:cNvPr id="10" name="Imagen 9">
            <a:extLst>
              <a:ext uri="{FF2B5EF4-FFF2-40B4-BE49-F238E27FC236}">
                <a16:creationId xmlns:a16="http://schemas.microsoft.com/office/drawing/2014/main" id="{DCBDE431-60F0-40C5-869B-B7C261BCA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3"/>
            <a:ext cx="2286000" cy="1283804"/>
          </a:xfrm>
          <a:prstGeom prst="rect">
            <a:avLst/>
          </a:prstGeom>
        </p:spPr>
      </p:pic>
      <p:pic>
        <p:nvPicPr>
          <p:cNvPr id="3" name="Imagen 2">
            <a:extLst>
              <a:ext uri="{FF2B5EF4-FFF2-40B4-BE49-F238E27FC236}">
                <a16:creationId xmlns:a16="http://schemas.microsoft.com/office/drawing/2014/main" id="{1E2DECBC-C369-4B66-B77D-64EAF23192C4}"/>
              </a:ext>
            </a:extLst>
          </p:cNvPr>
          <p:cNvPicPr>
            <a:picLocks noChangeAspect="1"/>
          </p:cNvPicPr>
          <p:nvPr/>
        </p:nvPicPr>
        <p:blipFill>
          <a:blip r:embed="rId3"/>
          <a:stretch>
            <a:fillRect/>
          </a:stretch>
        </p:blipFill>
        <p:spPr>
          <a:xfrm>
            <a:off x="1090771" y="2331269"/>
            <a:ext cx="10010457" cy="3632209"/>
          </a:xfrm>
          <a:prstGeom prst="rect">
            <a:avLst/>
          </a:prstGeom>
        </p:spPr>
      </p:pic>
      <p:pic>
        <p:nvPicPr>
          <p:cNvPr id="9" name="Imagen 8">
            <a:extLst>
              <a:ext uri="{FF2B5EF4-FFF2-40B4-BE49-F238E27FC236}">
                <a16:creationId xmlns:a16="http://schemas.microsoft.com/office/drawing/2014/main" id="{8C6EBE90-7FF8-4369-BE1A-D1A3455B2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1C294475-5FB9-418C-BE7C-5B03D8EE5D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4" name="Rectángulo 13">
            <a:extLst>
              <a:ext uri="{FF2B5EF4-FFF2-40B4-BE49-F238E27FC236}">
                <a16:creationId xmlns:a16="http://schemas.microsoft.com/office/drawing/2014/main" id="{AB596FAC-7F51-4CCF-85C4-87D891EEF736}"/>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80DFA550-FD5D-4B29-8C1C-A314CA03F21C}"/>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53358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52A9D3AD-0640-4917-AFDF-74E3F5C2A635}"/>
              </a:ext>
            </a:extLst>
          </p:cNvPr>
          <p:cNvSpPr txBox="1"/>
          <p:nvPr/>
        </p:nvSpPr>
        <p:spPr>
          <a:xfrm>
            <a:off x="2362987" y="1341120"/>
            <a:ext cx="6389283" cy="400110"/>
          </a:xfrm>
          <a:prstGeom prst="rect">
            <a:avLst/>
          </a:prstGeom>
          <a:noFill/>
        </p:spPr>
        <p:txBody>
          <a:bodyPr wrap="square" rtlCol="0">
            <a:spAutoFit/>
          </a:bodyPr>
          <a:lstStyle/>
          <a:p>
            <a:pPr algn="r"/>
            <a:r>
              <a:rPr lang="es-ES" sz="2000" b="1" dirty="0">
                <a:solidFill>
                  <a:srgbClr val="002060"/>
                </a:solidFill>
              </a:rPr>
              <a:t>PORTAFOLIO RECURSOS PROPIOS SAE AGOSTO 2018 </a:t>
            </a:r>
          </a:p>
        </p:txBody>
      </p:sp>
      <p:graphicFrame>
        <p:nvGraphicFramePr>
          <p:cNvPr id="9" name="Gráfico 8">
            <a:extLst>
              <a:ext uri="{FF2B5EF4-FFF2-40B4-BE49-F238E27FC236}">
                <a16:creationId xmlns:a16="http://schemas.microsoft.com/office/drawing/2014/main" id="{41C1A26A-81D6-4F33-976B-73CDCAD7D599}"/>
              </a:ext>
            </a:extLst>
          </p:cNvPr>
          <p:cNvGraphicFramePr>
            <a:graphicFrameLocks/>
          </p:cNvGraphicFramePr>
          <p:nvPr>
            <p:extLst/>
          </p:nvPr>
        </p:nvGraphicFramePr>
        <p:xfrm>
          <a:off x="2196628" y="3584743"/>
          <a:ext cx="3899372" cy="25571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a:extLst>
              <a:ext uri="{FF2B5EF4-FFF2-40B4-BE49-F238E27FC236}">
                <a16:creationId xmlns:a16="http://schemas.microsoft.com/office/drawing/2014/main" id="{B45ADD68-B4BA-4354-9C91-DBAC1730210D}"/>
              </a:ext>
            </a:extLst>
          </p:cNvPr>
          <p:cNvGraphicFramePr>
            <a:graphicFrameLocks/>
          </p:cNvGraphicFramePr>
          <p:nvPr>
            <p:extLst/>
          </p:nvPr>
        </p:nvGraphicFramePr>
        <p:xfrm>
          <a:off x="5773409" y="3575025"/>
          <a:ext cx="3982641" cy="2546747"/>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upo 10">
            <a:extLst>
              <a:ext uri="{FF2B5EF4-FFF2-40B4-BE49-F238E27FC236}">
                <a16:creationId xmlns:a16="http://schemas.microsoft.com/office/drawing/2014/main" id="{DEE79963-5CCC-45CD-BB06-13B60D7197A4}"/>
              </a:ext>
            </a:extLst>
          </p:cNvPr>
          <p:cNvGrpSpPr/>
          <p:nvPr/>
        </p:nvGrpSpPr>
        <p:grpSpPr>
          <a:xfrm>
            <a:off x="1232453" y="1741230"/>
            <a:ext cx="9568510" cy="1584723"/>
            <a:chOff x="896837" y="1740366"/>
            <a:chExt cx="11472444" cy="1551237"/>
          </a:xfrm>
        </p:grpSpPr>
        <p:pic>
          <p:nvPicPr>
            <p:cNvPr id="12" name="Imagen 11">
              <a:extLst>
                <a:ext uri="{FF2B5EF4-FFF2-40B4-BE49-F238E27FC236}">
                  <a16:creationId xmlns:a16="http://schemas.microsoft.com/office/drawing/2014/main" id="{318C4280-2F92-45FF-B428-59133A9F909D}"/>
                </a:ext>
              </a:extLst>
            </p:cNvPr>
            <p:cNvPicPr>
              <a:picLocks noChangeAspect="1"/>
            </p:cNvPicPr>
            <p:nvPr/>
          </p:nvPicPr>
          <p:blipFill>
            <a:blip r:embed="rId4"/>
            <a:stretch>
              <a:fillRect/>
            </a:stretch>
          </p:blipFill>
          <p:spPr>
            <a:xfrm>
              <a:off x="896837" y="1971403"/>
              <a:ext cx="10939501" cy="1320200"/>
            </a:xfrm>
            <a:prstGeom prst="rect">
              <a:avLst/>
            </a:prstGeom>
          </p:spPr>
        </p:pic>
        <p:sp>
          <p:nvSpPr>
            <p:cNvPr id="13" name="CuadroTexto 12">
              <a:extLst>
                <a:ext uri="{FF2B5EF4-FFF2-40B4-BE49-F238E27FC236}">
                  <a16:creationId xmlns:a16="http://schemas.microsoft.com/office/drawing/2014/main" id="{49B8B4E8-0750-4F73-BB2E-7B2CCC8FAD2B}"/>
                </a:ext>
              </a:extLst>
            </p:cNvPr>
            <p:cNvSpPr txBox="1"/>
            <p:nvPr/>
          </p:nvSpPr>
          <p:spPr>
            <a:xfrm>
              <a:off x="9989973" y="1740366"/>
              <a:ext cx="2379308" cy="292388"/>
            </a:xfrm>
            <a:prstGeom prst="rect">
              <a:avLst/>
            </a:prstGeom>
            <a:noFill/>
          </p:spPr>
          <p:txBody>
            <a:bodyPr wrap="square" rtlCol="0">
              <a:spAutoFit/>
            </a:bodyPr>
            <a:lstStyle/>
            <a:p>
              <a:r>
                <a:rPr lang="es-CO" sz="825" dirty="0">
                  <a:latin typeface="Arial Narrow" panose="020B0606020202030204" pitchFamily="34" charset="0"/>
                </a:rPr>
                <a:t>CIFRAS MILLONES DE PESOS</a:t>
              </a:r>
            </a:p>
          </p:txBody>
        </p:sp>
      </p:grpSp>
      <p:pic>
        <p:nvPicPr>
          <p:cNvPr id="14" name="Imagen 13">
            <a:extLst>
              <a:ext uri="{FF2B5EF4-FFF2-40B4-BE49-F238E27FC236}">
                <a16:creationId xmlns:a16="http://schemas.microsoft.com/office/drawing/2014/main" id="{7D03B113-08C1-4F7C-B4A3-3906286942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1" y="0"/>
            <a:ext cx="2286000" cy="1283804"/>
          </a:xfrm>
          <a:prstGeom prst="rect">
            <a:avLst/>
          </a:prstGeom>
        </p:spPr>
      </p:pic>
      <p:pic>
        <p:nvPicPr>
          <p:cNvPr id="17" name="Imagen 16">
            <a:extLst>
              <a:ext uri="{FF2B5EF4-FFF2-40B4-BE49-F238E27FC236}">
                <a16:creationId xmlns:a16="http://schemas.microsoft.com/office/drawing/2014/main" id="{BD70A1A3-A087-4BF6-9D14-668EE64A38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81DDDDF4-185D-4832-A96C-544D41617F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7FEE8B6E-3B69-47A2-B66E-01D9A7A767D2}"/>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78454C47-A318-4222-8C4A-CEEBC5561D75}"/>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372889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D3F234A1-0604-442B-98A7-73501112D2E0}"/>
              </a:ext>
            </a:extLst>
          </p:cNvPr>
          <p:cNvSpPr txBox="1"/>
          <p:nvPr/>
        </p:nvSpPr>
        <p:spPr>
          <a:xfrm>
            <a:off x="2298701" y="1686651"/>
            <a:ext cx="6957698" cy="400110"/>
          </a:xfrm>
          <a:prstGeom prst="rect">
            <a:avLst/>
          </a:prstGeom>
          <a:noFill/>
        </p:spPr>
        <p:txBody>
          <a:bodyPr wrap="square" rtlCol="0">
            <a:spAutoFit/>
          </a:bodyPr>
          <a:lstStyle/>
          <a:p>
            <a:pPr algn="r"/>
            <a:r>
              <a:rPr lang="es-ES" sz="2000" b="1" dirty="0">
                <a:solidFill>
                  <a:srgbClr val="002060"/>
                </a:solidFill>
              </a:rPr>
              <a:t>PORTAFOLIO RECURSOS PROPIOS SAE AGOSTO 2018 </a:t>
            </a:r>
          </a:p>
        </p:txBody>
      </p:sp>
      <p:pic>
        <p:nvPicPr>
          <p:cNvPr id="10" name="Imagen 9">
            <a:extLst>
              <a:ext uri="{FF2B5EF4-FFF2-40B4-BE49-F238E27FC236}">
                <a16:creationId xmlns:a16="http://schemas.microsoft.com/office/drawing/2014/main" id="{6D64617F-42A9-436E-9A20-A9EB7B031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5" name="Imagen 4">
            <a:extLst>
              <a:ext uri="{FF2B5EF4-FFF2-40B4-BE49-F238E27FC236}">
                <a16:creationId xmlns:a16="http://schemas.microsoft.com/office/drawing/2014/main" id="{8108E89C-0A44-4A20-B038-CC4212F9BB58}"/>
              </a:ext>
            </a:extLst>
          </p:cNvPr>
          <p:cNvPicPr>
            <a:picLocks noChangeAspect="1"/>
          </p:cNvPicPr>
          <p:nvPr/>
        </p:nvPicPr>
        <p:blipFill>
          <a:blip r:embed="rId3"/>
          <a:stretch>
            <a:fillRect/>
          </a:stretch>
        </p:blipFill>
        <p:spPr>
          <a:xfrm>
            <a:off x="549275" y="2943238"/>
            <a:ext cx="11325216" cy="1628762"/>
          </a:xfrm>
          <a:prstGeom prst="rect">
            <a:avLst/>
          </a:prstGeom>
        </p:spPr>
      </p:pic>
      <p:pic>
        <p:nvPicPr>
          <p:cNvPr id="9" name="Imagen 8">
            <a:extLst>
              <a:ext uri="{FF2B5EF4-FFF2-40B4-BE49-F238E27FC236}">
                <a16:creationId xmlns:a16="http://schemas.microsoft.com/office/drawing/2014/main" id="{098FD173-B404-43C9-9258-6C530D9929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37AACCAD-13F1-40D9-A3A2-91A65AFF11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4" name="Rectángulo 13">
            <a:extLst>
              <a:ext uri="{FF2B5EF4-FFF2-40B4-BE49-F238E27FC236}">
                <a16:creationId xmlns:a16="http://schemas.microsoft.com/office/drawing/2014/main" id="{A25F943D-F75B-484C-9CDA-F48537AD8D79}"/>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1D1C98A-9E24-4346-9FBF-CE2BEE05CCBB}"/>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767020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5658" y="2143595"/>
            <a:ext cx="8849136" cy="2862322"/>
          </a:xfrm>
          <a:prstGeom prst="rect">
            <a:avLst/>
          </a:prstGeom>
          <a:noFill/>
        </p:spPr>
        <p:txBody>
          <a:bodyPr wrap="square" rtlCol="0">
            <a:spAutoFit/>
          </a:bodyPr>
          <a:lstStyle/>
          <a:p>
            <a:pPr algn="ctr">
              <a:spcBef>
                <a:spcPct val="0"/>
              </a:spcBef>
            </a:pPr>
            <a:r>
              <a:rPr lang="es-ES" sz="3600" b="1" dirty="0">
                <a:solidFill>
                  <a:srgbClr val="002060"/>
                </a:solidFill>
              </a:rPr>
              <a:t>3.  APROBACIÓN JUNTA DIRECTIVA </a:t>
            </a:r>
          </a:p>
          <a:p>
            <a:pPr algn="ctr">
              <a:spcBef>
                <a:spcPct val="0"/>
              </a:spcBef>
            </a:pPr>
            <a:r>
              <a:rPr lang="en-US" altLang="es-CO" sz="3600" b="1" dirty="0">
                <a:solidFill>
                  <a:srgbClr val="002060"/>
                </a:solidFill>
              </a:rPr>
              <a:t>PROPUESTA DE RENOVACIÓN  </a:t>
            </a:r>
          </a:p>
          <a:p>
            <a:pPr algn="ctr">
              <a:spcBef>
                <a:spcPct val="0"/>
              </a:spcBef>
            </a:pPr>
            <a:r>
              <a:rPr lang="en-US" altLang="en-US" sz="3600" b="1" dirty="0">
                <a:solidFill>
                  <a:srgbClr val="002060"/>
                </a:solidFill>
              </a:rPr>
              <a:t>PÓLIZA RC DIRECTORES Y ADMINISTRADORES  (D&amp;O)</a:t>
            </a:r>
          </a:p>
          <a:p>
            <a:pPr algn="ctr">
              <a:spcBef>
                <a:spcPct val="0"/>
              </a:spcBef>
            </a:pPr>
            <a:r>
              <a:rPr lang="en-US" altLang="en-US" sz="3600" b="1" dirty="0">
                <a:solidFill>
                  <a:srgbClr val="002060"/>
                </a:solidFill>
              </a:rPr>
              <a:t>VIGENCIA 2018-2019-2020 </a:t>
            </a:r>
            <a:endParaRPr lang="es-ES" sz="3600" b="1" dirty="0">
              <a:solidFill>
                <a:srgbClr val="002060"/>
              </a:solidFill>
            </a:endParaRPr>
          </a:p>
        </p:txBody>
      </p:sp>
      <p:pic>
        <p:nvPicPr>
          <p:cNvPr id="7" name="Imagen 6">
            <a:extLst>
              <a:ext uri="{FF2B5EF4-FFF2-40B4-BE49-F238E27FC236}">
                <a16:creationId xmlns:a16="http://schemas.microsoft.com/office/drawing/2014/main" id="{B4E93442-0CD5-4661-B455-A408BE4A6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1" name="Imagen 10">
            <a:extLst>
              <a:ext uri="{FF2B5EF4-FFF2-40B4-BE49-F238E27FC236}">
                <a16:creationId xmlns:a16="http://schemas.microsoft.com/office/drawing/2014/main" id="{DD71B73C-A543-4D42-8235-68D6E4F42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0864063C-3133-41F7-B988-A60F208F90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165833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611980"/>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8" name="CuadroTexto 7"/>
          <p:cNvSpPr txBox="1"/>
          <p:nvPr/>
        </p:nvSpPr>
        <p:spPr>
          <a:xfrm>
            <a:off x="7525497" y="661197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9" name="CuadroTexto 5"/>
          <p:cNvSpPr txBox="1"/>
          <p:nvPr/>
        </p:nvSpPr>
        <p:spPr>
          <a:xfrm>
            <a:off x="992573" y="1742856"/>
            <a:ext cx="10557532" cy="4524315"/>
          </a:xfrm>
          <a:prstGeom prst="rect">
            <a:avLst/>
          </a:prstGeom>
          <a:noFill/>
        </p:spPr>
        <p:txBody>
          <a:bodyPr wrap="square" rtlCol="0">
            <a:spAutoFit/>
          </a:bodyPr>
          <a:lstStyle/>
          <a:p>
            <a:pPr algn="just"/>
            <a:r>
              <a:rPr lang="es-ES" sz="1600" b="1" dirty="0">
                <a:solidFill>
                  <a:srgbClr val="000A8B"/>
                </a:solidFill>
              </a:rPr>
              <a:t>OBJETO: </a:t>
            </a:r>
          </a:p>
          <a:p>
            <a:pPr algn="just"/>
            <a:r>
              <a:rPr lang="es-ES" sz="1600" dirty="0">
                <a:cs typeface="Calibri" panose="020F0502020204030204" pitchFamily="34" charset="0"/>
              </a:rPr>
              <a:t>Contratar el Seguro de RC Directores y Administradores de la SAE</a:t>
            </a:r>
            <a:r>
              <a:rPr lang="es-ES" sz="1600" dirty="0"/>
              <a:t>, con el fin de proteger el patrimonio de los Directores y Administradores, </a:t>
            </a:r>
            <a:r>
              <a:rPr lang="es-CO" sz="1600" dirty="0"/>
              <a:t>miembros de la Junta Directiva y funcionarios con facultades de Policía Administrativa </a:t>
            </a:r>
            <a:r>
              <a:rPr lang="es-ES" sz="1600" dirty="0"/>
              <a:t>por reclamos hechos en su contra (incluye Gastos de Defensa) originados por actos culposos en el ejercicio de su función. </a:t>
            </a:r>
            <a:r>
              <a:rPr lang="es-CO" sz="1600" dirty="0"/>
              <a:t> </a:t>
            </a:r>
          </a:p>
          <a:p>
            <a:pPr algn="just"/>
            <a:endParaRPr lang="es-CO" sz="1600" b="1" dirty="0">
              <a:solidFill>
                <a:schemeClr val="accent1"/>
              </a:solidFill>
            </a:endParaRPr>
          </a:p>
          <a:p>
            <a:pPr algn="just"/>
            <a:r>
              <a:rPr lang="es-CO" sz="1600" b="1" dirty="0">
                <a:solidFill>
                  <a:srgbClr val="000A8B"/>
                </a:solidFill>
              </a:rPr>
              <a:t>ALCANCE: </a:t>
            </a:r>
          </a:p>
          <a:p>
            <a:pPr algn="just"/>
            <a:r>
              <a:rPr lang="es-CO" sz="1600" dirty="0"/>
              <a:t>En virtud de los riesgos a los cuales se encuentran expuestos los Directivos de la Sociedad, ésta póliza se encuentra destinada a protegerlos frente a reclamos de terceros hechos en su contra, tales como organismos reguladores, acreedores, accionistas, clientes, etc., originados por actos culposos o incorrectos en el ejercicio de su función. Por lo anterior, otorga cobertura para los gastos legales necesarios para la defensa frente a dichos reclamos, así como a las posibles indemnizaciones y acuerdos a los que tenga que hacer frente, siempre que no se haya demostrado un hecho doloso.</a:t>
            </a:r>
          </a:p>
          <a:p>
            <a:pPr algn="just"/>
            <a:r>
              <a:rPr lang="es-CO" sz="1600" dirty="0"/>
              <a:t> </a:t>
            </a:r>
          </a:p>
          <a:p>
            <a:pPr algn="just"/>
            <a:r>
              <a:rPr lang="es-ES" sz="1600" b="1" dirty="0">
                <a:solidFill>
                  <a:srgbClr val="000A8B"/>
                </a:solidFill>
              </a:rPr>
              <a:t>SOLICITUD DE ESTUDIO DE MERCADO: </a:t>
            </a:r>
          </a:p>
          <a:p>
            <a:pPr algn="just"/>
            <a:r>
              <a:rPr lang="es-CO" sz="1600" dirty="0" err="1"/>
              <a:t>Delima</a:t>
            </a:r>
            <a:r>
              <a:rPr lang="es-CO" sz="1600" dirty="0"/>
              <a:t> </a:t>
            </a:r>
            <a:r>
              <a:rPr lang="es-CO" sz="1600" dirty="0" err="1"/>
              <a:t>Marsh</a:t>
            </a:r>
            <a:r>
              <a:rPr lang="es-CO" sz="1600" dirty="0"/>
              <a:t> S.A. en su calidad de asesor de seguros de la Sociedad, solicitó la cotización a varias de las Compañías de Seguros que comercializan este seguro, con el ánimo de consultar </a:t>
            </a:r>
            <a:r>
              <a:rPr lang="es-ES" sz="1600" dirty="0">
                <a:cs typeface="Calibri" panose="020F0502020204030204" pitchFamily="34" charset="0"/>
              </a:rPr>
              <a:t>las condiciones técnicas y económicas del mercado asegurador, con la finalidad de obtener la</a:t>
            </a:r>
            <a:r>
              <a:rPr lang="es-ES" sz="1600" b="1" dirty="0">
                <a:cs typeface="Calibri" panose="020F0502020204030204" pitchFamily="34" charset="0"/>
              </a:rPr>
              <a:t> </a:t>
            </a:r>
            <a:r>
              <a:rPr lang="es-CO" sz="1600" dirty="0">
                <a:cs typeface="Calibri" panose="020F0502020204030204" pitchFamily="34" charset="0"/>
              </a:rPr>
              <a:t>aprobación por parte de la Junta Directiva de la sociedad, el presupuesto</a:t>
            </a:r>
            <a:r>
              <a:rPr lang="es-CO" sz="1600" b="1" dirty="0">
                <a:cs typeface="Calibri" panose="020F0502020204030204" pitchFamily="34" charset="0"/>
              </a:rPr>
              <a:t> </a:t>
            </a:r>
            <a:r>
              <a:rPr lang="es-CO" sz="1600" dirty="0">
                <a:cs typeface="Calibri" panose="020F0502020204030204" pitchFamily="34" charset="0"/>
              </a:rPr>
              <a:t>correspondiente al valor de la prima para la nueva vigencia y alternativas de renovación para ésta Póliza.</a:t>
            </a:r>
            <a:endParaRPr lang="es-ES" sz="1600" dirty="0"/>
          </a:p>
          <a:p>
            <a:pPr algn="just"/>
            <a:endParaRPr lang="es-ES" sz="1600" b="1" dirty="0">
              <a:solidFill>
                <a:schemeClr val="accent1"/>
              </a:solidFill>
            </a:endParaRPr>
          </a:p>
        </p:txBody>
      </p:sp>
      <p:pic>
        <p:nvPicPr>
          <p:cNvPr id="15" name="Imagen 14">
            <a:extLst>
              <a:ext uri="{FF2B5EF4-FFF2-40B4-BE49-F238E27FC236}">
                <a16:creationId xmlns:a16="http://schemas.microsoft.com/office/drawing/2014/main" id="{3BB919E2-43F3-4AA7-9802-4F5B33E5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9D1B6119-2BF1-4CAB-911F-BCA9C12FE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9FA6BDE7-FF89-4F9E-AC4C-44CC8F7A69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39FDFE87-5B1C-4D3C-B435-B99FE3B8B732}"/>
              </a:ext>
            </a:extLst>
          </p:cNvPr>
          <p:cNvSpPr/>
          <p:nvPr/>
        </p:nvSpPr>
        <p:spPr>
          <a:xfrm>
            <a:off x="12701" y="6520419"/>
            <a:ext cx="12166598"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9A193189-A4CD-4019-9011-5BE15FE542E5}"/>
              </a:ext>
            </a:extLst>
          </p:cNvPr>
          <p:cNvSpPr txBox="1"/>
          <p:nvPr/>
        </p:nvSpPr>
        <p:spPr>
          <a:xfrm>
            <a:off x="677403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20" name="CuadroTexto 5">
            <a:extLst>
              <a:ext uri="{FF2B5EF4-FFF2-40B4-BE49-F238E27FC236}">
                <a16:creationId xmlns:a16="http://schemas.microsoft.com/office/drawing/2014/main" id="{D2D0D4BF-E8F7-4B2B-97F2-94A00345F914}"/>
              </a:ext>
            </a:extLst>
          </p:cNvPr>
          <p:cNvSpPr txBox="1"/>
          <p:nvPr/>
        </p:nvSpPr>
        <p:spPr>
          <a:xfrm>
            <a:off x="4773444" y="1285013"/>
            <a:ext cx="2995790" cy="400110"/>
          </a:xfrm>
          <a:prstGeom prst="rect">
            <a:avLst/>
          </a:prstGeom>
          <a:noFill/>
        </p:spPr>
        <p:txBody>
          <a:bodyPr wrap="square" rtlCol="0">
            <a:spAutoFit/>
          </a:bodyPr>
          <a:lstStyle/>
          <a:p>
            <a:r>
              <a:rPr lang="es-MX" sz="2000" b="1" dirty="0">
                <a:solidFill>
                  <a:srgbClr val="002060"/>
                </a:solidFill>
              </a:rPr>
              <a:t>PÓLIZA D&amp;O SAE</a:t>
            </a:r>
            <a:endParaRPr lang="es-ES" sz="2000" b="1" dirty="0">
              <a:solidFill>
                <a:srgbClr val="002060"/>
              </a:solidFill>
            </a:endParaRPr>
          </a:p>
        </p:txBody>
      </p:sp>
    </p:spTree>
    <p:extLst>
      <p:ext uri="{BB962C8B-B14F-4D97-AF65-F5344CB8AC3E}">
        <p14:creationId xmlns:p14="http://schemas.microsoft.com/office/powerpoint/2010/main" val="209299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5"/>
          <p:cNvSpPr txBox="1"/>
          <p:nvPr/>
        </p:nvSpPr>
        <p:spPr>
          <a:xfrm>
            <a:off x="1099932" y="2391927"/>
            <a:ext cx="10681251" cy="3785652"/>
          </a:xfrm>
          <a:prstGeom prst="rect">
            <a:avLst/>
          </a:prstGeom>
          <a:noFill/>
        </p:spPr>
        <p:txBody>
          <a:bodyPr wrap="square" rtlCol="0">
            <a:spAutoFit/>
          </a:bodyPr>
          <a:lstStyle/>
          <a:p>
            <a:pPr algn="just"/>
            <a:r>
              <a:rPr lang="es-CO" sz="2000" b="1" dirty="0">
                <a:solidFill>
                  <a:srgbClr val="000A8B"/>
                </a:solidFill>
              </a:rPr>
              <a:t>TOMADOR: </a:t>
            </a:r>
            <a:r>
              <a:rPr lang="es-CO" sz="2000" dirty="0"/>
              <a:t>Sociedad de Activos Especiales S.A.S</a:t>
            </a:r>
          </a:p>
          <a:p>
            <a:pPr algn="just"/>
            <a:r>
              <a:rPr lang="es-CO" sz="2000" dirty="0"/>
              <a:t> </a:t>
            </a:r>
          </a:p>
          <a:p>
            <a:pPr algn="just"/>
            <a:r>
              <a:rPr lang="es-CO" sz="2000" b="1" dirty="0">
                <a:solidFill>
                  <a:srgbClr val="000A8B"/>
                </a:solidFill>
              </a:rPr>
              <a:t>VIGENCIA ACTUAL: </a:t>
            </a:r>
            <a:r>
              <a:rPr lang="es-CO" sz="2000" dirty="0"/>
              <a:t>31/10/2017 – 31/10/2018</a:t>
            </a:r>
          </a:p>
          <a:p>
            <a:pPr algn="just"/>
            <a:r>
              <a:rPr lang="es-CO" sz="2000" b="1" dirty="0"/>
              <a:t> </a:t>
            </a:r>
            <a:r>
              <a:rPr lang="es-CO" sz="2000" dirty="0"/>
              <a:t> </a:t>
            </a:r>
          </a:p>
          <a:p>
            <a:pPr algn="just"/>
            <a:r>
              <a:rPr lang="es-CO" sz="2000" b="1" dirty="0">
                <a:solidFill>
                  <a:srgbClr val="000A8B"/>
                </a:solidFill>
              </a:rPr>
              <a:t>LÍMITE AGREGADO ANUAL: </a:t>
            </a:r>
            <a:r>
              <a:rPr lang="es-CO" sz="2000" dirty="0"/>
              <a:t>COP 22.000.000.000,00 por evento/vigencia.</a:t>
            </a:r>
          </a:p>
          <a:p>
            <a:pPr algn="just"/>
            <a:r>
              <a:rPr lang="es-CO" sz="2000" b="1" dirty="0"/>
              <a:t> </a:t>
            </a:r>
            <a:endParaRPr lang="es-CO" sz="2000" dirty="0"/>
          </a:p>
          <a:p>
            <a:pPr algn="just"/>
            <a:r>
              <a:rPr lang="es-CO" sz="2000" b="1" dirty="0">
                <a:solidFill>
                  <a:srgbClr val="000A8B"/>
                </a:solidFill>
              </a:rPr>
              <a:t>DEDUCIBLE: </a:t>
            </a:r>
            <a:r>
              <a:rPr lang="es-CO" sz="2000" dirty="0"/>
              <a:t>NO APLICACIÓN DE DEDUCIBLE a excepción de la cobertura </a:t>
            </a:r>
            <a:r>
              <a:rPr lang="es-CO" sz="2000" i="1" dirty="0"/>
              <a:t>“Reembolso a la Sociedad”, </a:t>
            </a:r>
            <a:r>
              <a:rPr lang="es-CO" sz="2000" dirty="0"/>
              <a:t> en la cual se aplicará el deducible por valor de $25.000.000.00 por toda y cada pérdida. </a:t>
            </a:r>
          </a:p>
          <a:p>
            <a:pPr algn="just"/>
            <a:r>
              <a:rPr lang="es-CO" sz="2000" dirty="0"/>
              <a:t>Esta cobertura se activa en caso que la Sociedad pague la pérdida de una persona asegurada debido a un acto culposo de éste. </a:t>
            </a:r>
          </a:p>
          <a:p>
            <a:pPr algn="just"/>
            <a:endParaRPr lang="es-CO" sz="2000" dirty="0"/>
          </a:p>
          <a:p>
            <a:pPr algn="just"/>
            <a:r>
              <a:rPr lang="es-CO" sz="2000" b="1" dirty="0">
                <a:solidFill>
                  <a:srgbClr val="000A8B"/>
                </a:solidFill>
              </a:rPr>
              <a:t>PRINCIPALES COBERTURAS: </a:t>
            </a:r>
            <a:r>
              <a:rPr lang="es-CO" sz="2000" dirty="0"/>
              <a:t>Se detallan a continuación. </a:t>
            </a:r>
          </a:p>
        </p:txBody>
      </p:sp>
      <p:sp>
        <p:nvSpPr>
          <p:cNvPr id="13" name="CuadroTexto 5"/>
          <p:cNvSpPr txBox="1"/>
          <p:nvPr/>
        </p:nvSpPr>
        <p:spPr>
          <a:xfrm>
            <a:off x="4521340" y="1370754"/>
            <a:ext cx="5085238" cy="461665"/>
          </a:xfrm>
          <a:prstGeom prst="rect">
            <a:avLst/>
          </a:prstGeom>
          <a:noFill/>
        </p:spPr>
        <p:txBody>
          <a:bodyPr wrap="square" rtlCol="0">
            <a:spAutoFit/>
          </a:bodyPr>
          <a:lstStyle/>
          <a:p>
            <a:r>
              <a:rPr lang="es-MX" sz="2400" b="1" dirty="0">
                <a:solidFill>
                  <a:srgbClr val="002060"/>
                </a:solidFill>
              </a:rPr>
              <a:t>POLIZA D&amp;O ACTUAL</a:t>
            </a:r>
            <a:endParaRPr lang="es-ES" sz="2400" b="1" dirty="0">
              <a:solidFill>
                <a:srgbClr val="002060"/>
              </a:solidFill>
            </a:endParaRPr>
          </a:p>
        </p:txBody>
      </p:sp>
      <p:sp>
        <p:nvSpPr>
          <p:cNvPr id="14" name="CuadroTexto 13">
            <a:extLst>
              <a:ext uri="{FF2B5EF4-FFF2-40B4-BE49-F238E27FC236}">
                <a16:creationId xmlns:a16="http://schemas.microsoft.com/office/drawing/2014/main" id="{001378D4-C248-47A1-B500-0B47D221C749}"/>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6" name="Imagen 15">
            <a:extLst>
              <a:ext uri="{FF2B5EF4-FFF2-40B4-BE49-F238E27FC236}">
                <a16:creationId xmlns:a16="http://schemas.microsoft.com/office/drawing/2014/main" id="{F7A06E45-93AF-41D2-91F7-FE7A597CD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3F429C76-E32B-4361-8AE1-15FBE75F3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B9B6BA00-9804-4DA9-ABCD-2468740F6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45DE875A-5A25-4587-9268-FA402A5EE6E6}"/>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CBEF4EB0-1454-48A9-9B82-7462AEC68ACB}"/>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61070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5"/>
          <p:cNvSpPr txBox="1"/>
          <p:nvPr/>
        </p:nvSpPr>
        <p:spPr>
          <a:xfrm>
            <a:off x="3858754" y="1117215"/>
            <a:ext cx="5085238" cy="461665"/>
          </a:xfrm>
          <a:prstGeom prst="rect">
            <a:avLst/>
          </a:prstGeom>
          <a:noFill/>
        </p:spPr>
        <p:txBody>
          <a:bodyPr wrap="square" rtlCol="0">
            <a:spAutoFit/>
          </a:bodyPr>
          <a:lstStyle/>
          <a:p>
            <a:r>
              <a:rPr lang="es-MX" sz="2400" b="1" dirty="0">
                <a:solidFill>
                  <a:srgbClr val="002060"/>
                </a:solidFill>
              </a:rPr>
              <a:t>PRINCIPALES COBERTURAS</a:t>
            </a:r>
            <a:endParaRPr lang="es-ES" sz="2400" b="1" dirty="0">
              <a:solidFill>
                <a:srgbClr val="00206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321" y="1699766"/>
            <a:ext cx="5860969" cy="4742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uadroTexto 8">
            <a:extLst>
              <a:ext uri="{FF2B5EF4-FFF2-40B4-BE49-F238E27FC236}">
                <a16:creationId xmlns:a16="http://schemas.microsoft.com/office/drawing/2014/main" id="{E2C5541C-33C2-4410-A6DE-FEA1B2DEC96C}"/>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EB5AD7A8-3B18-49AB-B79F-AF21C014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313FB9FC-CFD7-47A7-8198-A1E47EFB86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3C4B627E-DDBE-4A2E-8F37-AF8880A2BA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25395B33-86EF-446D-8C26-CA52F9F622C8}"/>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3811A270-F12B-4A2D-908B-0437DD8B00A3}"/>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292B0C54-24E6-40DF-87B8-710AF397512E}"/>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D2ED6F0D-35F6-4A68-95DD-AB2F59FD0870}"/>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625620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5"/>
          <p:cNvSpPr txBox="1"/>
          <p:nvPr/>
        </p:nvSpPr>
        <p:spPr>
          <a:xfrm>
            <a:off x="2298701" y="1550759"/>
            <a:ext cx="7828439" cy="380873"/>
          </a:xfrm>
          <a:prstGeom prst="rect">
            <a:avLst/>
          </a:prstGeom>
          <a:noFill/>
        </p:spPr>
        <p:txBody>
          <a:bodyPr wrap="square" rtlCol="0">
            <a:spAutoFit/>
          </a:bodyPr>
          <a:lstStyle/>
          <a:p>
            <a:r>
              <a:rPr lang="es-MX" sz="1875" b="1" dirty="0">
                <a:solidFill>
                  <a:srgbClr val="A9A8A9"/>
                </a:solidFill>
                <a:latin typeface="Lato Bold"/>
                <a:cs typeface="Lato Bold"/>
              </a:rPr>
              <a:t>ESTUDIO DE MERCADO ADELANTADO POR DELIMA MARSH</a:t>
            </a:r>
            <a:endParaRPr lang="es-ES" sz="1875" b="1" dirty="0">
              <a:solidFill>
                <a:srgbClr val="A9A8A9"/>
              </a:solidFill>
              <a:latin typeface="Lato Bold"/>
              <a:cs typeface="Lato Bold"/>
            </a:endParaRPr>
          </a:p>
        </p:txBody>
      </p:sp>
      <p:sp>
        <p:nvSpPr>
          <p:cNvPr id="9" name="CuadroTexto 5"/>
          <p:cNvSpPr txBox="1"/>
          <p:nvPr/>
        </p:nvSpPr>
        <p:spPr>
          <a:xfrm>
            <a:off x="1046921" y="2072544"/>
            <a:ext cx="9872869" cy="2012089"/>
          </a:xfrm>
          <a:prstGeom prst="rect">
            <a:avLst/>
          </a:prstGeom>
          <a:noFill/>
        </p:spPr>
        <p:txBody>
          <a:bodyPr wrap="square" rtlCol="0">
            <a:spAutoFit/>
          </a:bodyPr>
          <a:lstStyle/>
          <a:p>
            <a:pPr algn="just"/>
            <a:r>
              <a:rPr lang="es-CO" sz="1600" dirty="0"/>
              <a:t>Con el ánimo de iniciar la contratación o renovación de la presente póliza, la sociedad solicitó a </a:t>
            </a:r>
            <a:r>
              <a:rPr lang="es-CO" sz="1600" dirty="0" err="1"/>
              <a:t>Delima</a:t>
            </a:r>
            <a:r>
              <a:rPr lang="es-CO" sz="1600" dirty="0"/>
              <a:t> </a:t>
            </a:r>
            <a:r>
              <a:rPr lang="es-CO" sz="1600" dirty="0" err="1"/>
              <a:t>Marsh</a:t>
            </a:r>
            <a:r>
              <a:rPr lang="es-CO" sz="1600" dirty="0"/>
              <a:t> la realización del respectivo Estudio de Mercado. </a:t>
            </a:r>
          </a:p>
          <a:p>
            <a:pPr algn="just"/>
            <a:endParaRPr lang="es-CO" sz="1600" dirty="0"/>
          </a:p>
          <a:p>
            <a:pPr algn="just"/>
            <a:r>
              <a:rPr lang="es-CO" sz="1600" dirty="0"/>
              <a:t>Así las cosas en su calidad de asesor de seguros, </a:t>
            </a:r>
            <a:r>
              <a:rPr lang="es-CO" sz="1600" dirty="0" err="1"/>
              <a:t>Delima</a:t>
            </a:r>
            <a:r>
              <a:rPr lang="es-CO" sz="1600" dirty="0"/>
              <a:t> </a:t>
            </a:r>
            <a:r>
              <a:rPr lang="es-CO" sz="1600" dirty="0" err="1"/>
              <a:t>Marsh</a:t>
            </a:r>
            <a:r>
              <a:rPr lang="es-CO" sz="1600" dirty="0"/>
              <a:t> solicitó cotización a varias de las aseguradoras que tienen y comercializan este seguro para conocer las posibles condiciones técnicas y económicas que éstas compañías podrían otorgar a la sociedad. Para lo cual envió la solicitud formal de cotización “Estudio de Mercado” a las siguientes aseguradoras:</a:t>
            </a:r>
            <a:endParaRPr lang="es-CO" sz="1600" b="1" dirty="0">
              <a:solidFill>
                <a:schemeClr val="accent1"/>
              </a:solidFill>
            </a:endParaRPr>
          </a:p>
          <a:p>
            <a:pPr algn="just"/>
            <a:endParaRPr lang="es-ES" sz="1275" b="1" dirty="0">
              <a:solidFill>
                <a:schemeClr val="accent1"/>
              </a:solidFill>
            </a:endParaRPr>
          </a:p>
        </p:txBody>
      </p:sp>
      <p:pic>
        <p:nvPicPr>
          <p:cNvPr id="14" name="Picture 2" descr="Resultado de imagen para liberty seguros">
            <a:extLst>
              <a:ext uri="{FF2B5EF4-FFF2-40B4-BE49-F238E27FC236}">
                <a16:creationId xmlns:a16="http://schemas.microsoft.com/office/drawing/2014/main" id="{9A38BF54-3E7E-4B03-9A06-C5CA6196AD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4868" y="4148644"/>
            <a:ext cx="909403" cy="492521"/>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
            <a:extLst>
              <a:ext uri="{FF2B5EF4-FFF2-40B4-BE49-F238E27FC236}">
                <a16:creationId xmlns:a16="http://schemas.microsoft.com/office/drawing/2014/main" id="{56A974CA-4BAC-4BA5-8A74-CFF2AAFA9E45}"/>
              </a:ext>
            </a:extLst>
          </p:cNvPr>
          <p:cNvPicPr>
            <a:picLocks noChangeAspect="1"/>
          </p:cNvPicPr>
          <p:nvPr/>
        </p:nvPicPr>
        <p:blipFill>
          <a:blip r:embed="rId3"/>
          <a:stretch>
            <a:fillRect/>
          </a:stretch>
        </p:blipFill>
        <p:spPr>
          <a:xfrm>
            <a:off x="3600769" y="4199123"/>
            <a:ext cx="978430" cy="553942"/>
          </a:xfrm>
          <a:prstGeom prst="rect">
            <a:avLst/>
          </a:prstGeom>
        </p:spPr>
      </p:pic>
      <p:pic>
        <p:nvPicPr>
          <p:cNvPr id="16" name="Imagen 3">
            <a:extLst>
              <a:ext uri="{FF2B5EF4-FFF2-40B4-BE49-F238E27FC236}">
                <a16:creationId xmlns:a16="http://schemas.microsoft.com/office/drawing/2014/main" id="{B67A6682-44D3-4EE8-A0D9-A652EF894D10}"/>
              </a:ext>
            </a:extLst>
          </p:cNvPr>
          <p:cNvPicPr>
            <a:picLocks noChangeAspect="1"/>
          </p:cNvPicPr>
          <p:nvPr/>
        </p:nvPicPr>
        <p:blipFill>
          <a:blip r:embed="rId4"/>
          <a:stretch>
            <a:fillRect/>
          </a:stretch>
        </p:blipFill>
        <p:spPr>
          <a:xfrm>
            <a:off x="5170636" y="4118564"/>
            <a:ext cx="978430" cy="615116"/>
          </a:xfrm>
          <a:prstGeom prst="rect">
            <a:avLst/>
          </a:prstGeom>
        </p:spPr>
      </p:pic>
      <p:pic>
        <p:nvPicPr>
          <p:cNvPr id="17" name="Imagen 4">
            <a:extLst>
              <a:ext uri="{FF2B5EF4-FFF2-40B4-BE49-F238E27FC236}">
                <a16:creationId xmlns:a16="http://schemas.microsoft.com/office/drawing/2014/main" id="{8C7F29D4-1FF9-4CA0-AC41-8704BF69C658}"/>
              </a:ext>
            </a:extLst>
          </p:cNvPr>
          <p:cNvPicPr>
            <a:picLocks noChangeAspect="1"/>
          </p:cNvPicPr>
          <p:nvPr/>
        </p:nvPicPr>
        <p:blipFill>
          <a:blip r:embed="rId5"/>
          <a:stretch>
            <a:fillRect/>
          </a:stretch>
        </p:blipFill>
        <p:spPr>
          <a:xfrm>
            <a:off x="6716886" y="3958693"/>
            <a:ext cx="1190588" cy="976382"/>
          </a:xfrm>
          <a:prstGeom prst="rect">
            <a:avLst/>
          </a:prstGeom>
        </p:spPr>
      </p:pic>
      <p:pic>
        <p:nvPicPr>
          <p:cNvPr id="18" name="Imagen 5">
            <a:extLst>
              <a:ext uri="{FF2B5EF4-FFF2-40B4-BE49-F238E27FC236}">
                <a16:creationId xmlns:a16="http://schemas.microsoft.com/office/drawing/2014/main" id="{37681C54-4105-43A8-94F3-53612D9101E2}"/>
              </a:ext>
            </a:extLst>
          </p:cNvPr>
          <p:cNvPicPr>
            <a:picLocks noChangeAspect="1"/>
          </p:cNvPicPr>
          <p:nvPr/>
        </p:nvPicPr>
        <p:blipFill>
          <a:blip r:embed="rId6"/>
          <a:stretch>
            <a:fillRect/>
          </a:stretch>
        </p:blipFill>
        <p:spPr>
          <a:xfrm>
            <a:off x="8648081" y="4131226"/>
            <a:ext cx="811677" cy="682472"/>
          </a:xfrm>
          <a:prstGeom prst="rect">
            <a:avLst/>
          </a:prstGeom>
        </p:spPr>
      </p:pic>
      <p:pic>
        <p:nvPicPr>
          <p:cNvPr id="19" name="Imagen 7">
            <a:extLst>
              <a:ext uri="{FF2B5EF4-FFF2-40B4-BE49-F238E27FC236}">
                <a16:creationId xmlns:a16="http://schemas.microsoft.com/office/drawing/2014/main" id="{0C867397-C6B0-4C90-A75C-1E9C3C31E145}"/>
              </a:ext>
            </a:extLst>
          </p:cNvPr>
          <p:cNvPicPr>
            <a:picLocks noChangeAspect="1"/>
          </p:cNvPicPr>
          <p:nvPr/>
        </p:nvPicPr>
        <p:blipFill>
          <a:blip r:embed="rId7"/>
          <a:stretch>
            <a:fillRect/>
          </a:stretch>
        </p:blipFill>
        <p:spPr>
          <a:xfrm>
            <a:off x="2851417" y="5436545"/>
            <a:ext cx="915895" cy="389682"/>
          </a:xfrm>
          <a:prstGeom prst="rect">
            <a:avLst/>
          </a:prstGeom>
        </p:spPr>
      </p:pic>
      <p:pic>
        <p:nvPicPr>
          <p:cNvPr id="20" name="Imagen 8">
            <a:extLst>
              <a:ext uri="{FF2B5EF4-FFF2-40B4-BE49-F238E27FC236}">
                <a16:creationId xmlns:a16="http://schemas.microsoft.com/office/drawing/2014/main" id="{80DF0621-30EA-4430-AC8A-9C9FDE660FDE}"/>
              </a:ext>
            </a:extLst>
          </p:cNvPr>
          <p:cNvPicPr>
            <a:picLocks noChangeAspect="1"/>
          </p:cNvPicPr>
          <p:nvPr/>
        </p:nvPicPr>
        <p:blipFill>
          <a:blip r:embed="rId8"/>
          <a:stretch>
            <a:fillRect/>
          </a:stretch>
        </p:blipFill>
        <p:spPr>
          <a:xfrm>
            <a:off x="4689550" y="5192291"/>
            <a:ext cx="1101347" cy="862501"/>
          </a:xfrm>
          <a:prstGeom prst="rect">
            <a:avLst/>
          </a:prstGeom>
        </p:spPr>
      </p:pic>
      <p:pic>
        <p:nvPicPr>
          <p:cNvPr id="21" name="Imagen 11">
            <a:extLst>
              <a:ext uri="{FF2B5EF4-FFF2-40B4-BE49-F238E27FC236}">
                <a16:creationId xmlns:a16="http://schemas.microsoft.com/office/drawing/2014/main" id="{0C1EC097-8B22-4D58-8C8F-76B5C175BE99}"/>
              </a:ext>
            </a:extLst>
          </p:cNvPr>
          <p:cNvPicPr>
            <a:picLocks noChangeAspect="1"/>
          </p:cNvPicPr>
          <p:nvPr/>
        </p:nvPicPr>
        <p:blipFill>
          <a:blip r:embed="rId9"/>
          <a:stretch>
            <a:fillRect/>
          </a:stretch>
        </p:blipFill>
        <p:spPr>
          <a:xfrm>
            <a:off x="6596767" y="5317042"/>
            <a:ext cx="1094522" cy="628688"/>
          </a:xfrm>
          <a:prstGeom prst="rect">
            <a:avLst/>
          </a:prstGeom>
        </p:spPr>
      </p:pic>
      <p:sp>
        <p:nvSpPr>
          <p:cNvPr id="22" name="CuadroTexto 21">
            <a:extLst>
              <a:ext uri="{FF2B5EF4-FFF2-40B4-BE49-F238E27FC236}">
                <a16:creationId xmlns:a16="http://schemas.microsoft.com/office/drawing/2014/main" id="{F56C32CC-7502-4343-B50C-3E3683710D95}"/>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24" name="Imagen 23">
            <a:extLst>
              <a:ext uri="{FF2B5EF4-FFF2-40B4-BE49-F238E27FC236}">
                <a16:creationId xmlns:a16="http://schemas.microsoft.com/office/drawing/2014/main" id="{576FC962-7D78-4DA7-BDA3-343C47B457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25" name="Imagen 24">
            <a:extLst>
              <a:ext uri="{FF2B5EF4-FFF2-40B4-BE49-F238E27FC236}">
                <a16:creationId xmlns:a16="http://schemas.microsoft.com/office/drawing/2014/main" id="{D9807CE7-F1C3-4255-B53C-FD9D00ECDA8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6" name="Imagen 25">
            <a:extLst>
              <a:ext uri="{FF2B5EF4-FFF2-40B4-BE49-F238E27FC236}">
                <a16:creationId xmlns:a16="http://schemas.microsoft.com/office/drawing/2014/main" id="{ACCB7924-4BE7-401B-B867-2CBC07DB080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27" name="Rectángulo 26">
            <a:extLst>
              <a:ext uri="{FF2B5EF4-FFF2-40B4-BE49-F238E27FC236}">
                <a16:creationId xmlns:a16="http://schemas.microsoft.com/office/drawing/2014/main" id="{251F192D-3CA8-4C96-A28B-73B6F6C2573B}"/>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8" name="CuadroTexto 27">
            <a:extLst>
              <a:ext uri="{FF2B5EF4-FFF2-40B4-BE49-F238E27FC236}">
                <a16:creationId xmlns:a16="http://schemas.microsoft.com/office/drawing/2014/main" id="{DEA03F14-C78C-4D86-AB86-95178863F698}"/>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9" name="Rectángulo 28">
            <a:extLst>
              <a:ext uri="{FF2B5EF4-FFF2-40B4-BE49-F238E27FC236}">
                <a16:creationId xmlns:a16="http://schemas.microsoft.com/office/drawing/2014/main" id="{01AB1E2F-5070-44D7-9A8E-F01EAED51B0C}"/>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7394663E-44ED-4221-B956-05E059D6675C}"/>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30233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2669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5"/>
          <p:cNvSpPr txBox="1"/>
          <p:nvPr/>
        </p:nvSpPr>
        <p:spPr>
          <a:xfrm>
            <a:off x="3417061" y="1283724"/>
            <a:ext cx="7828439" cy="380873"/>
          </a:xfrm>
          <a:prstGeom prst="rect">
            <a:avLst/>
          </a:prstGeom>
          <a:noFill/>
        </p:spPr>
        <p:txBody>
          <a:bodyPr wrap="square" rtlCol="0">
            <a:spAutoFit/>
          </a:bodyPr>
          <a:lstStyle/>
          <a:p>
            <a:r>
              <a:rPr lang="es-MX" sz="1875" b="1" dirty="0">
                <a:solidFill>
                  <a:srgbClr val="A9A8A9"/>
                </a:solidFill>
                <a:latin typeface="Lato Bold"/>
                <a:cs typeface="Lato Bold"/>
              </a:rPr>
              <a:t>RESPUESTAS DE LAS ASEGURADORAS</a:t>
            </a:r>
            <a:endParaRPr lang="es-ES" sz="1875" b="1" dirty="0">
              <a:solidFill>
                <a:srgbClr val="A9A8A9"/>
              </a:solidFill>
              <a:latin typeface="Lato Bold"/>
              <a:cs typeface="Lato Bold"/>
            </a:endParaRPr>
          </a:p>
        </p:txBody>
      </p:sp>
      <p:sp>
        <p:nvSpPr>
          <p:cNvPr id="9" name="CuadroTexto 5"/>
          <p:cNvSpPr txBox="1"/>
          <p:nvPr/>
        </p:nvSpPr>
        <p:spPr>
          <a:xfrm>
            <a:off x="1612679" y="1825695"/>
            <a:ext cx="9562251" cy="4166525"/>
          </a:xfrm>
          <a:prstGeom prst="rect">
            <a:avLst/>
          </a:prstGeom>
          <a:noFill/>
        </p:spPr>
        <p:txBody>
          <a:bodyPr wrap="square" rtlCol="0">
            <a:spAutoFit/>
          </a:bodyPr>
          <a:lstStyle/>
          <a:p>
            <a:pPr algn="just"/>
            <a:r>
              <a:rPr lang="es-CO" dirty="0"/>
              <a:t>No obstante a los resultados técnicos (Primas Vs Siniestros) evidenciados en la actual póliza contratada por la SOCIEDAD DE ACTIVOS ESPECIALES durante los últimos tres (3) años de vigencia, las aseguradoras consultadas manifestaron diferentes motivos y por los cuales en esta ocasión, no presentarían su oferta para efectos del “Estudio de Mercado” </a:t>
            </a:r>
          </a:p>
          <a:p>
            <a:pPr algn="just"/>
            <a:endParaRPr lang="es-CO" dirty="0"/>
          </a:p>
          <a:p>
            <a:pPr algn="just"/>
            <a:r>
              <a:rPr lang="es-CO" dirty="0"/>
              <a:t>Entre los mas relevantes y según comunicaciones de respuesta, mencionamos los siguientes:</a:t>
            </a:r>
          </a:p>
          <a:p>
            <a:pPr algn="just"/>
            <a:endParaRPr lang="es-CO" dirty="0"/>
          </a:p>
          <a:p>
            <a:pPr marL="257175" indent="-257175" algn="just">
              <a:buAutoNum type="arabicPeriod"/>
            </a:pPr>
            <a:r>
              <a:rPr lang="es-CO" dirty="0"/>
              <a:t>Por políticas de suscripción de la compañía.</a:t>
            </a:r>
          </a:p>
          <a:p>
            <a:pPr marL="257175" indent="-257175" algn="just">
              <a:buAutoNum type="arabicPeriod"/>
            </a:pPr>
            <a:r>
              <a:rPr lang="es-CO" dirty="0"/>
              <a:t>Prefieren abstenerse de presentar términos.</a:t>
            </a:r>
          </a:p>
          <a:p>
            <a:pPr marL="257175" indent="-257175" algn="just">
              <a:buAutoNum type="arabicPeriod"/>
            </a:pPr>
            <a:r>
              <a:rPr lang="es-CO" dirty="0"/>
              <a:t>Por no cotización de la Póliza como monolínea.</a:t>
            </a:r>
          </a:p>
          <a:p>
            <a:pPr algn="just"/>
            <a:endParaRPr lang="es-CO" dirty="0"/>
          </a:p>
          <a:p>
            <a:pPr algn="just"/>
            <a:r>
              <a:rPr lang="es-ES" dirty="0"/>
              <a:t>Así las cosas, y de acuerdo al resultado anterior, la compañía </a:t>
            </a:r>
            <a:r>
              <a:rPr lang="es-ES" b="1" dirty="0"/>
              <a:t>SBS Seguros S.A., </a:t>
            </a:r>
            <a:r>
              <a:rPr lang="es-ES" dirty="0"/>
              <a:t>manifiesta su deseo de continuar y presenta propuesta de renovación, indicando además mejoras técnicas y aumento de sublímites en algunas coberturas ofrecidas en dicha Póliza. </a:t>
            </a:r>
            <a:endParaRPr lang="es-CO" dirty="0"/>
          </a:p>
          <a:p>
            <a:pPr algn="just"/>
            <a:endParaRPr lang="es-ES" sz="1275" b="1" dirty="0">
              <a:solidFill>
                <a:schemeClr val="accent1"/>
              </a:solidFill>
            </a:endParaRPr>
          </a:p>
        </p:txBody>
      </p:sp>
      <p:sp>
        <p:nvSpPr>
          <p:cNvPr id="14" name="CuadroTexto 13">
            <a:extLst>
              <a:ext uri="{FF2B5EF4-FFF2-40B4-BE49-F238E27FC236}">
                <a16:creationId xmlns:a16="http://schemas.microsoft.com/office/drawing/2014/main" id="{82095F28-249A-4D22-AFEA-69F57A552418}"/>
              </a:ext>
            </a:extLst>
          </p:cNvPr>
          <p:cNvSpPr txBox="1"/>
          <p:nvPr/>
        </p:nvSpPr>
        <p:spPr>
          <a:xfrm>
            <a:off x="7331281" y="6611631"/>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6" name="Imagen 15">
            <a:extLst>
              <a:ext uri="{FF2B5EF4-FFF2-40B4-BE49-F238E27FC236}">
                <a16:creationId xmlns:a16="http://schemas.microsoft.com/office/drawing/2014/main" id="{0310A7F3-6382-4F48-9670-034B116B3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2E4B61D6-00E4-4FCF-A7C1-8193A51A7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DA7DF525-4A72-4D2A-93E5-48435B954C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7F28D290-5E8A-4F24-918B-61761AA52BA4}"/>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0" name="CuadroTexto 19">
            <a:extLst>
              <a:ext uri="{FF2B5EF4-FFF2-40B4-BE49-F238E27FC236}">
                <a16:creationId xmlns:a16="http://schemas.microsoft.com/office/drawing/2014/main" id="{CAF11011-DE60-4012-B416-A76C09D0A621}"/>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1" name="Rectángulo 20">
            <a:extLst>
              <a:ext uri="{FF2B5EF4-FFF2-40B4-BE49-F238E27FC236}">
                <a16:creationId xmlns:a16="http://schemas.microsoft.com/office/drawing/2014/main" id="{52DD2FA4-AF3E-40F6-8BC9-75EAEC8A6118}"/>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40BD1F8F-6ECD-4832-B525-B49C4BEA34F9}"/>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26817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5"/>
          <p:cNvSpPr txBox="1"/>
          <p:nvPr/>
        </p:nvSpPr>
        <p:spPr>
          <a:xfrm>
            <a:off x="3020535" y="1374525"/>
            <a:ext cx="7828439" cy="380873"/>
          </a:xfrm>
          <a:prstGeom prst="rect">
            <a:avLst/>
          </a:prstGeom>
          <a:noFill/>
        </p:spPr>
        <p:txBody>
          <a:bodyPr wrap="square" rtlCol="0">
            <a:spAutoFit/>
          </a:bodyPr>
          <a:lstStyle/>
          <a:p>
            <a:r>
              <a:rPr lang="es-MX" sz="1875" b="1" dirty="0">
                <a:solidFill>
                  <a:srgbClr val="A9A8A9"/>
                </a:solidFill>
                <a:latin typeface="Lato Bold"/>
                <a:cs typeface="Lato Bold"/>
              </a:rPr>
              <a:t>PROPUESTA DE RENOVACIÓN SBS SEGUROS S.A.</a:t>
            </a:r>
            <a:endParaRPr lang="es-ES" sz="1875" b="1" dirty="0">
              <a:solidFill>
                <a:srgbClr val="A9A8A9"/>
              </a:solidFill>
              <a:latin typeface="Lato Bold"/>
              <a:cs typeface="Lato Bold"/>
            </a:endParaRPr>
          </a:p>
        </p:txBody>
      </p:sp>
      <p:sp>
        <p:nvSpPr>
          <p:cNvPr id="9" name="CuadroTexto 5"/>
          <p:cNvSpPr txBox="1"/>
          <p:nvPr/>
        </p:nvSpPr>
        <p:spPr>
          <a:xfrm>
            <a:off x="1197472" y="1954092"/>
            <a:ext cx="8210372" cy="300082"/>
          </a:xfrm>
          <a:prstGeom prst="rect">
            <a:avLst/>
          </a:prstGeom>
          <a:noFill/>
        </p:spPr>
        <p:txBody>
          <a:bodyPr wrap="square" rtlCol="0">
            <a:spAutoFit/>
          </a:bodyPr>
          <a:lstStyle/>
          <a:p>
            <a:pPr algn="just"/>
            <a:r>
              <a:rPr lang="es-CO" sz="1350" b="1" dirty="0">
                <a:solidFill>
                  <a:srgbClr val="000A8B"/>
                </a:solidFill>
              </a:rPr>
              <a:t>COMPARATIVO – CONDICIONES TÉCNICAS</a:t>
            </a:r>
            <a:endParaRPr lang="es-CO" sz="135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472" y="2362270"/>
            <a:ext cx="9351257" cy="383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Flecha derecha">
            <a:hlinkClick r:id="rId3" action="ppaction://hlinksldjump"/>
          </p:cNvPr>
          <p:cNvSpPr/>
          <p:nvPr/>
        </p:nvSpPr>
        <p:spPr>
          <a:xfrm>
            <a:off x="10144568" y="5324565"/>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5" name="Imagen 14">
            <a:extLst>
              <a:ext uri="{FF2B5EF4-FFF2-40B4-BE49-F238E27FC236}">
                <a16:creationId xmlns:a16="http://schemas.microsoft.com/office/drawing/2014/main" id="{76036A51-D1D6-45B2-B14B-68C5C57952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97509031-8C44-4DA4-A9CF-62BD44A16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2E960823-68FF-4BFE-BBD6-F1213DE491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F3438217-12CB-4DFE-BB4B-D17BECECBA5B}"/>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91D09D2D-3EF0-4E3E-9480-5445ABB879FC}"/>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7821A45D-87A5-4C73-A8E9-070BFBC4FC02}"/>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099A5CF2-6C60-4EAE-B697-6DBE531F8F50}"/>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35637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68638"/>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2" y="1532973"/>
            <a:ext cx="8860630" cy="4693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Flecha derecha">
            <a:hlinkClick r:id="rId3" action="ppaction://hlinksldjump"/>
          </p:cNvPr>
          <p:cNvSpPr/>
          <p:nvPr/>
        </p:nvSpPr>
        <p:spPr>
          <a:xfrm>
            <a:off x="9278234" y="3683772"/>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18 Flecha derecha">
            <a:hlinkClick r:id="rId3" action="ppaction://hlinksldjump"/>
          </p:cNvPr>
          <p:cNvSpPr/>
          <p:nvPr/>
        </p:nvSpPr>
        <p:spPr>
          <a:xfrm>
            <a:off x="9269681" y="5209984"/>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735A4FD7-837B-41BD-B890-57F80F292F13}"/>
              </a:ext>
            </a:extLst>
          </p:cNvPr>
          <p:cNvSpPr txBox="1"/>
          <p:nvPr/>
        </p:nvSpPr>
        <p:spPr>
          <a:xfrm>
            <a:off x="7331281" y="6653576"/>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6" name="Imagen 15">
            <a:extLst>
              <a:ext uri="{FF2B5EF4-FFF2-40B4-BE49-F238E27FC236}">
                <a16:creationId xmlns:a16="http://schemas.microsoft.com/office/drawing/2014/main" id="{FC46C85C-4E2E-458B-BC55-0B75EE300B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72381A6D-A9E4-4929-A60E-58F4D30E49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0" name="Imagen 19">
            <a:extLst>
              <a:ext uri="{FF2B5EF4-FFF2-40B4-BE49-F238E27FC236}">
                <a16:creationId xmlns:a16="http://schemas.microsoft.com/office/drawing/2014/main" id="{ECD65898-F295-4062-87F7-89A5A7DCCC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21" name="Rectángulo 20">
            <a:extLst>
              <a:ext uri="{FF2B5EF4-FFF2-40B4-BE49-F238E27FC236}">
                <a16:creationId xmlns:a16="http://schemas.microsoft.com/office/drawing/2014/main" id="{B0D1DE0F-B1AC-4608-A8C3-D2950AC51747}"/>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9A385D12-0DB0-4DF1-96DF-4042E20ABA08}"/>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3" name="Rectángulo 22">
            <a:extLst>
              <a:ext uri="{FF2B5EF4-FFF2-40B4-BE49-F238E27FC236}">
                <a16:creationId xmlns:a16="http://schemas.microsoft.com/office/drawing/2014/main" id="{136D3421-DE9E-459A-BE4B-C9D9B3C9E0EC}"/>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DDD49D5C-0A8A-420E-846A-3D307215EE78}"/>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67433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099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5"/>
          <p:cNvSpPr txBox="1"/>
          <p:nvPr/>
        </p:nvSpPr>
        <p:spPr>
          <a:xfrm>
            <a:off x="2830036" y="1467543"/>
            <a:ext cx="7828439" cy="380873"/>
          </a:xfrm>
          <a:prstGeom prst="rect">
            <a:avLst/>
          </a:prstGeom>
          <a:noFill/>
        </p:spPr>
        <p:txBody>
          <a:bodyPr wrap="square" rtlCol="0">
            <a:spAutoFit/>
          </a:bodyPr>
          <a:lstStyle/>
          <a:p>
            <a:r>
              <a:rPr lang="es-MX" sz="1875" b="1" dirty="0">
                <a:solidFill>
                  <a:srgbClr val="A9A8A9"/>
                </a:solidFill>
                <a:latin typeface="Lato Bold"/>
                <a:cs typeface="Lato Bold"/>
              </a:rPr>
              <a:t>PROPUESTA DE RENOVACIÓN SBS SEGUROS S.A.</a:t>
            </a:r>
            <a:endParaRPr lang="es-ES" sz="1875" b="1" dirty="0">
              <a:solidFill>
                <a:srgbClr val="A9A8A9"/>
              </a:solidFill>
              <a:latin typeface="Lato Bold"/>
              <a:cs typeface="Lato Bold"/>
            </a:endParaRPr>
          </a:p>
        </p:txBody>
      </p:sp>
      <p:sp>
        <p:nvSpPr>
          <p:cNvPr id="13" name="CuadroTexto 5"/>
          <p:cNvSpPr txBox="1"/>
          <p:nvPr/>
        </p:nvSpPr>
        <p:spPr>
          <a:xfrm>
            <a:off x="1934195" y="2085271"/>
            <a:ext cx="8210372" cy="369332"/>
          </a:xfrm>
          <a:prstGeom prst="rect">
            <a:avLst/>
          </a:prstGeom>
          <a:noFill/>
        </p:spPr>
        <p:txBody>
          <a:bodyPr wrap="square" rtlCol="0">
            <a:spAutoFit/>
          </a:bodyPr>
          <a:lstStyle/>
          <a:p>
            <a:pPr algn="just"/>
            <a:r>
              <a:rPr lang="es-CO" b="1" dirty="0">
                <a:solidFill>
                  <a:srgbClr val="000A8B"/>
                </a:solidFill>
              </a:rPr>
              <a:t>COMPARATIVO – CONDICIONES ECONÓMICAS</a:t>
            </a:r>
            <a:endParaRPr lang="es-CO" dirty="0"/>
          </a:p>
        </p:txBody>
      </p:sp>
      <p:sp>
        <p:nvSpPr>
          <p:cNvPr id="4" name="3 Rectángulo"/>
          <p:cNvSpPr/>
          <p:nvPr/>
        </p:nvSpPr>
        <p:spPr>
          <a:xfrm>
            <a:off x="1639426" y="5334957"/>
            <a:ext cx="8364197" cy="507831"/>
          </a:xfrm>
          <a:prstGeom prst="rect">
            <a:avLst/>
          </a:prstGeom>
        </p:spPr>
        <p:txBody>
          <a:bodyPr wrap="square">
            <a:spAutoFit/>
          </a:bodyPr>
          <a:lstStyle/>
          <a:p>
            <a:pPr algn="just"/>
            <a:r>
              <a:rPr lang="es-MX" sz="1350" dirty="0"/>
              <a:t>Con la intención de </a:t>
            </a:r>
            <a:r>
              <a:rPr lang="es-CO" sz="1350" dirty="0"/>
              <a:t>unificar la Vigencia Técnica de la Póliza D&amp;O con las otras pólizas que conforman el Programa de Seguros, se cotizó la Opción No. 2 descrita en el cuadro anterior.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973" y="2499509"/>
            <a:ext cx="11448709" cy="271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uadroTexto 13">
            <a:extLst>
              <a:ext uri="{FF2B5EF4-FFF2-40B4-BE49-F238E27FC236}">
                <a16:creationId xmlns:a16="http://schemas.microsoft.com/office/drawing/2014/main" id="{A1C3E7E0-C8F8-4739-881A-3FCAE70B86A3}"/>
              </a:ext>
            </a:extLst>
          </p:cNvPr>
          <p:cNvSpPr txBox="1"/>
          <p:nvPr/>
        </p:nvSpPr>
        <p:spPr>
          <a:xfrm>
            <a:off x="7331281"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0FB19685-64EE-42AF-B906-0037E7636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0AB38E09-3734-4A4A-8C28-C728386F6A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FF9130C0-C54B-4C29-953B-D7B66050D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9ECF3868-6711-47C9-A7A4-38FCA1CCEA13}"/>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83449E5C-41EA-4E54-BDEB-97FF0651A1D3}"/>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C23C57F7-588C-40F8-97C5-84DE4C48BFDB}"/>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53892AA8-1EE3-45C8-BC22-65DD4DA063ED}"/>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07458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5"/>
          <p:cNvSpPr txBox="1"/>
          <p:nvPr/>
        </p:nvSpPr>
        <p:spPr>
          <a:xfrm>
            <a:off x="2771295" y="1265279"/>
            <a:ext cx="7828439" cy="380873"/>
          </a:xfrm>
          <a:prstGeom prst="rect">
            <a:avLst/>
          </a:prstGeom>
          <a:noFill/>
        </p:spPr>
        <p:txBody>
          <a:bodyPr wrap="square" rtlCol="0">
            <a:spAutoFit/>
          </a:bodyPr>
          <a:lstStyle/>
          <a:p>
            <a:r>
              <a:rPr lang="es-MX" sz="1875" b="1" dirty="0">
                <a:solidFill>
                  <a:srgbClr val="A9A8A9"/>
                </a:solidFill>
                <a:latin typeface="Lato Bold"/>
                <a:cs typeface="Lato Bold"/>
              </a:rPr>
              <a:t>HISTORICO DE PRIMAS SBS SEGUROS S.A.</a:t>
            </a:r>
            <a:endParaRPr lang="es-ES" sz="1875" b="1" dirty="0">
              <a:solidFill>
                <a:srgbClr val="A9A8A9"/>
              </a:solidFill>
              <a:latin typeface="Lato Bold"/>
              <a:cs typeface="Lato Bold"/>
            </a:endParaRPr>
          </a:p>
        </p:txBody>
      </p:sp>
      <p:pic>
        <p:nvPicPr>
          <p:cNvPr id="16" name="Imagen 15">
            <a:extLst>
              <a:ext uri="{FF2B5EF4-FFF2-40B4-BE49-F238E27FC236}">
                <a16:creationId xmlns:a16="http://schemas.microsoft.com/office/drawing/2014/main" id="{E5D8A5AE-65D9-4ED6-8BA8-25C92E4B5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193C4C53-6F49-4561-A226-456F451151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3F571AB3-8BB6-47E7-AF72-87DD283EA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4F595668-0059-41D1-908D-AE381FB4D557}"/>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0" name="CuadroTexto 19">
            <a:extLst>
              <a:ext uri="{FF2B5EF4-FFF2-40B4-BE49-F238E27FC236}">
                <a16:creationId xmlns:a16="http://schemas.microsoft.com/office/drawing/2014/main" id="{FF18ED3D-130A-4DF6-9514-0897D90F2883}"/>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1" name="Rectángulo 20">
            <a:extLst>
              <a:ext uri="{FF2B5EF4-FFF2-40B4-BE49-F238E27FC236}">
                <a16:creationId xmlns:a16="http://schemas.microsoft.com/office/drawing/2014/main" id="{48BFFE74-EBC7-4105-B1B8-10BBC5F40A2C}"/>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DA52C4F9-ABAB-409D-94BF-7FFFEFEA1AC6}"/>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23" name="CuadroTexto 5">
            <a:extLst>
              <a:ext uri="{FF2B5EF4-FFF2-40B4-BE49-F238E27FC236}">
                <a16:creationId xmlns:a16="http://schemas.microsoft.com/office/drawing/2014/main" id="{BFE40370-BB16-4C4F-8C3A-26A192734B41}"/>
              </a:ext>
            </a:extLst>
          </p:cNvPr>
          <p:cNvSpPr txBox="1"/>
          <p:nvPr/>
        </p:nvSpPr>
        <p:spPr>
          <a:xfrm>
            <a:off x="661987" y="2058855"/>
            <a:ext cx="8210372" cy="300082"/>
          </a:xfrm>
          <a:prstGeom prst="rect">
            <a:avLst/>
          </a:prstGeom>
          <a:noFill/>
        </p:spPr>
        <p:txBody>
          <a:bodyPr wrap="square" rtlCol="0">
            <a:spAutoFit/>
          </a:bodyPr>
          <a:lstStyle/>
          <a:p>
            <a:pPr algn="just"/>
            <a:r>
              <a:rPr lang="es-CO" sz="1350" b="1" dirty="0">
                <a:solidFill>
                  <a:srgbClr val="000A8B"/>
                </a:solidFill>
              </a:rPr>
              <a:t>PERIODO 2015 A 2019</a:t>
            </a:r>
            <a:endParaRPr lang="es-CO" sz="1350" dirty="0"/>
          </a:p>
        </p:txBody>
      </p:sp>
      <p:sp>
        <p:nvSpPr>
          <p:cNvPr id="24" name="13 Rectángulo">
            <a:extLst>
              <a:ext uri="{FF2B5EF4-FFF2-40B4-BE49-F238E27FC236}">
                <a16:creationId xmlns:a16="http://schemas.microsoft.com/office/drawing/2014/main" id="{180BEF14-9A28-4B89-8536-027E9E1EB2BD}"/>
              </a:ext>
            </a:extLst>
          </p:cNvPr>
          <p:cNvSpPr/>
          <p:nvPr/>
        </p:nvSpPr>
        <p:spPr>
          <a:xfrm>
            <a:off x="8135978" y="3034644"/>
            <a:ext cx="3272355" cy="1815882"/>
          </a:xfrm>
          <a:prstGeom prst="rect">
            <a:avLst/>
          </a:prstGeom>
        </p:spPr>
        <p:txBody>
          <a:bodyPr wrap="square">
            <a:spAutoFit/>
          </a:bodyPr>
          <a:lstStyle/>
          <a:p>
            <a:pPr algn="just"/>
            <a:r>
              <a:rPr lang="es-CO" sz="1600" dirty="0"/>
              <a:t>En la propuesta se evidencia un incremento en la prima aproximadamente del 53%,  el cual atiende a la siniestralidad presentada por la SAE en los últimos años y a las condiciones del mercado asegurador para el ramo de RC D&amp;O.  </a:t>
            </a:r>
          </a:p>
        </p:txBody>
      </p:sp>
      <p:pic>
        <p:nvPicPr>
          <p:cNvPr id="25" name="Imagen 24">
            <a:extLst>
              <a:ext uri="{FF2B5EF4-FFF2-40B4-BE49-F238E27FC236}">
                <a16:creationId xmlns:a16="http://schemas.microsoft.com/office/drawing/2014/main" id="{E66A788C-0924-4630-A41C-8A3783DE67F0}"/>
              </a:ext>
            </a:extLst>
          </p:cNvPr>
          <p:cNvPicPr>
            <a:picLocks noChangeAspect="1"/>
          </p:cNvPicPr>
          <p:nvPr/>
        </p:nvPicPr>
        <p:blipFill rotWithShape="1">
          <a:blip r:embed="rId5"/>
          <a:srcRect l="18750" t="6388" r="14587" b="3870"/>
          <a:stretch/>
        </p:blipFill>
        <p:spPr>
          <a:xfrm>
            <a:off x="783666" y="2533825"/>
            <a:ext cx="6849586" cy="3771627"/>
          </a:xfrm>
          <a:prstGeom prst="rect">
            <a:avLst/>
          </a:prstGeom>
        </p:spPr>
      </p:pic>
    </p:spTree>
    <p:extLst>
      <p:ext uri="{BB962C8B-B14F-4D97-AF65-F5344CB8AC3E}">
        <p14:creationId xmlns:p14="http://schemas.microsoft.com/office/powerpoint/2010/main" val="3959726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5"/>
          <p:cNvSpPr txBox="1"/>
          <p:nvPr/>
        </p:nvSpPr>
        <p:spPr>
          <a:xfrm>
            <a:off x="1934195" y="1444710"/>
            <a:ext cx="8475783" cy="669414"/>
          </a:xfrm>
          <a:prstGeom prst="rect">
            <a:avLst/>
          </a:prstGeom>
          <a:noFill/>
        </p:spPr>
        <p:txBody>
          <a:bodyPr wrap="square" rtlCol="0">
            <a:spAutoFit/>
          </a:bodyPr>
          <a:lstStyle/>
          <a:p>
            <a:pPr algn="ctr"/>
            <a:r>
              <a:rPr lang="es-MX" sz="1875" b="1" dirty="0">
                <a:solidFill>
                  <a:srgbClr val="A9A8A9"/>
                </a:solidFill>
                <a:latin typeface="Lato Bold"/>
                <a:cs typeface="Lato Bold"/>
              </a:rPr>
              <a:t>CONSIDERACIONES IMPORTANTES PARA LAS NUEVAS CONDICIONES TÉCNICAS Y ECONÓMICAS </a:t>
            </a:r>
            <a:endParaRPr lang="es-ES" sz="1875" b="1" dirty="0">
              <a:solidFill>
                <a:srgbClr val="A9A8A9"/>
              </a:solidFill>
              <a:latin typeface="Lato Bold"/>
              <a:cs typeface="Lato Bold"/>
            </a:endParaRPr>
          </a:p>
        </p:txBody>
      </p:sp>
      <p:sp>
        <p:nvSpPr>
          <p:cNvPr id="15" name="CuadroTexto 5"/>
          <p:cNvSpPr txBox="1"/>
          <p:nvPr/>
        </p:nvSpPr>
        <p:spPr>
          <a:xfrm>
            <a:off x="860769" y="2404864"/>
            <a:ext cx="8210372" cy="338554"/>
          </a:xfrm>
          <a:prstGeom prst="rect">
            <a:avLst/>
          </a:prstGeom>
          <a:noFill/>
        </p:spPr>
        <p:txBody>
          <a:bodyPr wrap="square" rtlCol="0">
            <a:spAutoFit/>
          </a:bodyPr>
          <a:lstStyle/>
          <a:p>
            <a:pPr algn="just"/>
            <a:r>
              <a:rPr lang="es-CO" sz="1600" b="1" dirty="0">
                <a:solidFill>
                  <a:srgbClr val="000A8B"/>
                </a:solidFill>
              </a:rPr>
              <a:t>SINIESTRALIDAD</a:t>
            </a:r>
            <a:endParaRPr lang="es-CO" sz="1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465" y="2812665"/>
            <a:ext cx="10619380" cy="3264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Imagen 13">
            <a:extLst>
              <a:ext uri="{FF2B5EF4-FFF2-40B4-BE49-F238E27FC236}">
                <a16:creationId xmlns:a16="http://schemas.microsoft.com/office/drawing/2014/main" id="{5E02FA04-8E97-4654-AE5E-E906F8AA3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ECCBA298-BF11-45CB-88EE-4CD84FE67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DF48450A-0798-4894-A27F-2970EEF716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103E4674-3B16-4451-8824-68FC2D5FD7C0}"/>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D69CCDF2-1E06-4F7B-B598-8C5214B73B8E}"/>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1F7B333D-89D4-440A-83C8-1253B8E78874}"/>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2009078E-43B1-411C-9705-B5AC8AD6F12A}"/>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27170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099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5"/>
          <p:cNvSpPr txBox="1"/>
          <p:nvPr/>
        </p:nvSpPr>
        <p:spPr>
          <a:xfrm>
            <a:off x="532823" y="1403194"/>
            <a:ext cx="11395235" cy="380873"/>
          </a:xfrm>
          <a:prstGeom prst="rect">
            <a:avLst/>
          </a:prstGeom>
          <a:noFill/>
        </p:spPr>
        <p:txBody>
          <a:bodyPr wrap="square" rtlCol="0">
            <a:spAutoFit/>
          </a:bodyPr>
          <a:lstStyle/>
          <a:p>
            <a:r>
              <a:rPr lang="es-MX" sz="1875" b="1" dirty="0">
                <a:solidFill>
                  <a:srgbClr val="A9A8A9"/>
                </a:solidFill>
                <a:latin typeface="Lato Bold"/>
                <a:cs typeface="Lato Bold"/>
              </a:rPr>
              <a:t>CONSIDERACIONES IMPORTANTES PARA LAS NUEVAS CONDICIONES TÉCNICAS Y ECONÓMICAS </a:t>
            </a:r>
            <a:endParaRPr lang="es-ES" sz="1875" b="1" dirty="0">
              <a:solidFill>
                <a:srgbClr val="A9A8A9"/>
              </a:solidFill>
              <a:latin typeface="Lato Bold"/>
              <a:cs typeface="Lato Bold"/>
            </a:endParaRPr>
          </a:p>
        </p:txBody>
      </p:sp>
      <p:sp>
        <p:nvSpPr>
          <p:cNvPr id="15" name="CuadroTexto 5"/>
          <p:cNvSpPr txBox="1"/>
          <p:nvPr/>
        </p:nvSpPr>
        <p:spPr>
          <a:xfrm>
            <a:off x="993290" y="2008612"/>
            <a:ext cx="10297562" cy="4524315"/>
          </a:xfrm>
          <a:prstGeom prst="rect">
            <a:avLst/>
          </a:prstGeom>
          <a:noFill/>
        </p:spPr>
        <p:txBody>
          <a:bodyPr wrap="square" rtlCol="0">
            <a:spAutoFit/>
          </a:bodyPr>
          <a:lstStyle/>
          <a:p>
            <a:pPr algn="just"/>
            <a:r>
              <a:rPr lang="en-US" altLang="es-CO" b="1" dirty="0">
                <a:solidFill>
                  <a:srgbClr val="000A8B"/>
                </a:solidFill>
                <a:ea typeface="MS PGothic" pitchFamily="34" charset="-128"/>
                <a:cs typeface="Arial" pitchFamily="34" charset="0"/>
              </a:rPr>
              <a:t>PROBLEMATICA ACTUAL DEL MERCADO ASEGURADOR FRENTE AL RAMO:</a:t>
            </a:r>
          </a:p>
          <a:p>
            <a:pPr algn="just"/>
            <a:endParaRPr lang="en-US" altLang="es-CO" b="1" dirty="0">
              <a:ea typeface="MS PGothic" pitchFamily="34" charset="-128"/>
              <a:cs typeface="Arial" pitchFamily="34" charset="0"/>
            </a:endParaRPr>
          </a:p>
          <a:p>
            <a:pPr algn="just"/>
            <a:r>
              <a:rPr lang="es-ES" dirty="0">
                <a:ea typeface="MS PGothic" pitchFamily="34" charset="-128"/>
                <a:cs typeface="Calibri" panose="020F0502020204030204" pitchFamily="34" charset="0"/>
              </a:rPr>
              <a:t>Fallos de Responsabilidad Fiscal emitidos por la CONTRALORIA GENERAL DE LA REPUBLICA donde se desconocen las condiciones del contrato de seguros de RC D&amp;0 (RC Servidores Públicos)</a:t>
            </a:r>
            <a:r>
              <a:rPr lang="en-US" dirty="0">
                <a:ea typeface="MS PGothic" pitchFamily="34" charset="-128"/>
                <a:cs typeface="Calibri" panose="020F0502020204030204" pitchFamily="34" charset="0"/>
              </a:rPr>
              <a:t>. </a:t>
            </a:r>
            <a:r>
              <a:rPr lang="es-CO" dirty="0">
                <a:ea typeface="MS PGothic" pitchFamily="34" charset="-128"/>
                <a:cs typeface="Calibri" panose="020F0502020204030204" pitchFamily="34" charset="0"/>
              </a:rPr>
              <a:t>Generando</a:t>
            </a:r>
            <a:r>
              <a:rPr lang="en-US" dirty="0">
                <a:ea typeface="MS PGothic" pitchFamily="34" charset="-128"/>
                <a:cs typeface="Calibri" panose="020F0502020204030204" pitchFamily="34" charset="0"/>
              </a:rPr>
              <a:t> </a:t>
            </a:r>
            <a:r>
              <a:rPr lang="es-ES_tradnl" dirty="0">
                <a:ea typeface="MS PGothic" pitchFamily="34" charset="-128"/>
                <a:cs typeface="Calibri" panose="020F0502020204030204" pitchFamily="34" charset="0"/>
              </a:rPr>
              <a:t>diversos</a:t>
            </a:r>
            <a:r>
              <a:rPr lang="en-US" dirty="0">
                <a:ea typeface="MS PGothic" pitchFamily="34" charset="-128"/>
                <a:cs typeface="Calibri" panose="020F0502020204030204" pitchFamily="34" charset="0"/>
              </a:rPr>
              <a:t> </a:t>
            </a:r>
            <a:r>
              <a:rPr lang="es-UY" dirty="0">
                <a:ea typeface="MS PGothic" pitchFamily="34" charset="-128"/>
                <a:cs typeface="Calibri" panose="020F0502020204030204" pitchFamily="34" charset="0"/>
              </a:rPr>
              <a:t>comportamientos</a:t>
            </a:r>
            <a:r>
              <a:rPr lang="en-US" dirty="0">
                <a:ea typeface="MS PGothic" pitchFamily="34" charset="-128"/>
                <a:cs typeface="Calibri" panose="020F0502020204030204" pitchFamily="34" charset="0"/>
              </a:rPr>
              <a:t> </a:t>
            </a:r>
            <a:r>
              <a:rPr lang="es-419" dirty="0">
                <a:ea typeface="MS PGothic" pitchFamily="34" charset="-128"/>
                <a:cs typeface="Calibri" panose="020F0502020204030204" pitchFamily="34" charset="0"/>
              </a:rPr>
              <a:t>en</a:t>
            </a:r>
            <a:r>
              <a:rPr lang="en-US" dirty="0">
                <a:ea typeface="MS PGothic" pitchFamily="34" charset="-128"/>
                <a:cs typeface="Calibri" panose="020F0502020204030204" pitchFamily="34" charset="0"/>
              </a:rPr>
              <a:t> el Mercado Safeguarded, tales como: </a:t>
            </a:r>
          </a:p>
          <a:p>
            <a:pPr algn="just"/>
            <a:endParaRPr lang="en-US" altLang="es-CO" b="1" dirty="0">
              <a:ea typeface="MS PGothic" pitchFamily="34" charset="-128"/>
              <a:cs typeface="Calibri" panose="020F0502020204030204" pitchFamily="34" charset="0"/>
            </a:endParaRPr>
          </a:p>
          <a:p>
            <a:pPr marL="214313" indent="-214313" algn="just">
              <a:buFont typeface="Wingdings" panose="05000000000000000000" pitchFamily="2" charset="2"/>
              <a:buChar char="ü"/>
            </a:pPr>
            <a:r>
              <a:rPr lang="es-CO" altLang="es-CO" dirty="0">
                <a:ea typeface="MS PGothic" pitchFamily="34" charset="-128"/>
                <a:cs typeface="Calibri" panose="020F0502020204030204" pitchFamily="34" charset="0"/>
              </a:rPr>
              <a:t>Dificultad en la colocación de Pólizas</a:t>
            </a:r>
          </a:p>
          <a:p>
            <a:pPr marL="214313" indent="-214313" algn="just">
              <a:buFont typeface="Wingdings" panose="05000000000000000000" pitchFamily="2" charset="2"/>
              <a:buChar char="ü"/>
            </a:pPr>
            <a:r>
              <a:rPr lang="es-CO" altLang="es-CO" dirty="0">
                <a:ea typeface="MS PGothic" pitchFamily="34" charset="-128"/>
                <a:cs typeface="Calibri" panose="020F0502020204030204" pitchFamily="34" charset="0"/>
              </a:rPr>
              <a:t>Incrementos Importantes en las Primas </a:t>
            </a:r>
          </a:p>
          <a:p>
            <a:pPr marL="214313" indent="-214313" algn="just">
              <a:buFont typeface="Wingdings" panose="05000000000000000000" pitchFamily="2" charset="2"/>
              <a:buChar char="ü"/>
            </a:pPr>
            <a:r>
              <a:rPr lang="es-CO" altLang="es-CO" dirty="0">
                <a:ea typeface="MS PGothic" pitchFamily="34" charset="-128"/>
                <a:cs typeface="Calibri" panose="020F0502020204030204" pitchFamily="34" charset="0"/>
              </a:rPr>
              <a:t>Reducción de Coberturas (Gastos de Defensa)</a:t>
            </a:r>
          </a:p>
          <a:p>
            <a:pPr marL="214313" indent="-214313" algn="just">
              <a:buFont typeface="Wingdings" panose="05000000000000000000" pitchFamily="2" charset="2"/>
              <a:buChar char="ü"/>
            </a:pPr>
            <a:r>
              <a:rPr lang="es-CO" altLang="es-CO" dirty="0">
                <a:ea typeface="MS PGothic" pitchFamily="34" charset="-128"/>
                <a:cs typeface="Calibri" panose="020F0502020204030204" pitchFamily="34" charset="0"/>
              </a:rPr>
              <a:t>Inseguridad Jurídica frente a Reaseguradores</a:t>
            </a:r>
          </a:p>
          <a:p>
            <a:pPr algn="just"/>
            <a:endParaRPr lang="en-US" dirty="0">
              <a:ea typeface="MS PGothic" pitchFamily="34" charset="-128"/>
              <a:cs typeface="Calibri" panose="020F0502020204030204" pitchFamily="34" charset="0"/>
            </a:endParaRPr>
          </a:p>
          <a:p>
            <a:pPr algn="just"/>
            <a:r>
              <a:rPr lang="es-ES_tradnl" dirty="0"/>
              <a:t>A continuación algunas de las consideraciones que el sector asegurador ha concluido como improcedente por parte de la CGR: </a:t>
            </a:r>
            <a:endParaRPr lang="es-ES" dirty="0"/>
          </a:p>
          <a:p>
            <a:pPr marL="214313" indent="-214313" algn="just">
              <a:buFont typeface="Wingdings" panose="05000000000000000000" pitchFamily="2" charset="2"/>
              <a:buChar char="ü"/>
            </a:pPr>
            <a:endParaRPr lang="en-US" altLang="es-CO" sz="1350" dirty="0">
              <a:ea typeface="MS PGothic" pitchFamily="34" charset="-128"/>
              <a:cs typeface="Arial" pitchFamily="34" charset="0"/>
            </a:endParaRPr>
          </a:p>
          <a:p>
            <a:pPr algn="just"/>
            <a:endParaRPr lang="en-US" altLang="es-CO" sz="1350" b="1" dirty="0">
              <a:solidFill>
                <a:srgbClr val="000A8B"/>
              </a:solidFill>
              <a:ea typeface="MS PGothic" pitchFamily="34" charset="-128"/>
              <a:cs typeface="Arial" pitchFamily="34" charset="0"/>
            </a:endParaRPr>
          </a:p>
          <a:p>
            <a:pPr algn="just"/>
            <a:endParaRPr lang="en-US" altLang="es-CO" sz="1350" b="1" dirty="0">
              <a:solidFill>
                <a:srgbClr val="000A8B"/>
              </a:solidFill>
              <a:ea typeface="MS PGothic" pitchFamily="34" charset="-128"/>
              <a:cs typeface="Arial" pitchFamily="34" charset="0"/>
            </a:endParaRPr>
          </a:p>
          <a:p>
            <a:pPr algn="just"/>
            <a:endParaRPr lang="es-CO" sz="1350" dirty="0"/>
          </a:p>
        </p:txBody>
      </p:sp>
      <p:sp>
        <p:nvSpPr>
          <p:cNvPr id="13" name="CuadroTexto 12">
            <a:extLst>
              <a:ext uri="{FF2B5EF4-FFF2-40B4-BE49-F238E27FC236}">
                <a16:creationId xmlns:a16="http://schemas.microsoft.com/office/drawing/2014/main" id="{FBC9783E-D3E0-465F-B5E7-5FD7153719A7}"/>
              </a:ext>
            </a:extLst>
          </p:cNvPr>
          <p:cNvSpPr txBox="1"/>
          <p:nvPr/>
        </p:nvSpPr>
        <p:spPr>
          <a:xfrm>
            <a:off x="7331281"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4" name="Imagen 13">
            <a:extLst>
              <a:ext uri="{FF2B5EF4-FFF2-40B4-BE49-F238E27FC236}">
                <a16:creationId xmlns:a16="http://schemas.microsoft.com/office/drawing/2014/main" id="{7FE46135-329B-4D4E-852F-34B9A8F9D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18F30C77-7639-4EA3-9E05-86D674FA8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49889689-D644-4319-9632-D02904F9A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879E9799-0265-41B9-81BD-ABBB3EB8D618}"/>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7833DCFD-4D9B-4247-9175-6ADD178B5A1F}"/>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A4C84D22-F2F8-4F27-8A9C-72D1F5A96C65}"/>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7A9E560F-AF16-4BAE-B19E-C16F8CB31E74}"/>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806709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5"/>
          <p:cNvSpPr txBox="1"/>
          <p:nvPr/>
        </p:nvSpPr>
        <p:spPr>
          <a:xfrm>
            <a:off x="3859737" y="1343917"/>
            <a:ext cx="8475783" cy="461665"/>
          </a:xfrm>
          <a:prstGeom prst="rect">
            <a:avLst/>
          </a:prstGeom>
          <a:noFill/>
        </p:spPr>
        <p:txBody>
          <a:bodyPr wrap="square" rtlCol="0">
            <a:spAutoFit/>
          </a:bodyPr>
          <a:lstStyle/>
          <a:p>
            <a:r>
              <a:rPr lang="es-MX" sz="2400" b="1" dirty="0">
                <a:solidFill>
                  <a:srgbClr val="002060"/>
                </a:solidFill>
              </a:rPr>
              <a:t>SOLICITUD JUNTA DIRECTIVA</a:t>
            </a:r>
            <a:endParaRPr lang="es-ES" sz="2400" b="1" dirty="0">
              <a:solidFill>
                <a:srgbClr val="002060"/>
              </a:solidFill>
            </a:endParaRPr>
          </a:p>
        </p:txBody>
      </p:sp>
      <p:sp>
        <p:nvSpPr>
          <p:cNvPr id="13" name="CuadroTexto 5"/>
          <p:cNvSpPr txBox="1"/>
          <p:nvPr/>
        </p:nvSpPr>
        <p:spPr>
          <a:xfrm>
            <a:off x="1431234" y="2107096"/>
            <a:ext cx="9654237" cy="4178067"/>
          </a:xfrm>
          <a:prstGeom prst="rect">
            <a:avLst/>
          </a:prstGeom>
          <a:noFill/>
        </p:spPr>
        <p:txBody>
          <a:bodyPr wrap="square" rtlCol="0">
            <a:spAutoFit/>
          </a:bodyPr>
          <a:lstStyle/>
          <a:p>
            <a:pPr algn="just"/>
            <a:r>
              <a:rPr lang="es-ES" dirty="0">
                <a:latin typeface="Calibri" panose="020F0502020204030204" pitchFamily="34" charset="0"/>
                <a:cs typeface="Calibri" panose="020F0502020204030204" pitchFamily="34" charset="0"/>
              </a:rPr>
              <a:t>Obtener la</a:t>
            </a:r>
            <a:r>
              <a:rPr lang="es-ES" b="1" dirty="0">
                <a:latin typeface="Calibri" panose="020F0502020204030204" pitchFamily="34" charset="0"/>
                <a:cs typeface="Calibri" panose="020F0502020204030204" pitchFamily="34" charset="0"/>
              </a:rPr>
              <a:t> </a:t>
            </a:r>
            <a:r>
              <a:rPr lang="es-CO" dirty="0">
                <a:latin typeface="Calibri" panose="020F0502020204030204" pitchFamily="34" charset="0"/>
                <a:cs typeface="Calibri" panose="020F0502020204030204" pitchFamily="34" charset="0"/>
              </a:rPr>
              <a:t>aprobación por parte de la Junta Directiva para la </a:t>
            </a:r>
            <a:r>
              <a:rPr lang="es-CO" b="1" dirty="0">
                <a:latin typeface="Calibri" panose="020F0502020204030204" pitchFamily="34" charset="0"/>
                <a:cs typeface="Calibri" panose="020F0502020204030204" pitchFamily="34" charset="0"/>
              </a:rPr>
              <a:t>Renovación -</a:t>
            </a:r>
            <a:r>
              <a:rPr lang="es-CO" dirty="0">
                <a:latin typeface="Calibri" panose="020F0502020204030204" pitchFamily="34" charset="0"/>
                <a:cs typeface="Calibri" panose="020F0502020204030204" pitchFamily="34" charset="0"/>
              </a:rPr>
              <a:t> de la Póliza D&amp;O, </a:t>
            </a:r>
            <a:r>
              <a:rPr lang="es-ES" dirty="0">
                <a:latin typeface="Calibri" panose="020F0502020204030204" pitchFamily="34" charset="0"/>
              </a:rPr>
              <a:t>con el fin de amparar a Directivos y Administradores, Miembros de la Junta Directiva, </a:t>
            </a:r>
            <a:r>
              <a:rPr lang="es-CO" dirty="0">
                <a:latin typeface="Calibri" panose="020F0502020204030204" pitchFamily="34" charset="0"/>
              </a:rPr>
              <a:t>Funcionarios con facultades de policía administrativa, entre otros ante la apertura de investigaciones o demandas en su contra, así como de </a:t>
            </a:r>
            <a:r>
              <a:rPr lang="es-ES" dirty="0">
                <a:latin typeface="Calibri" panose="020F0502020204030204" pitchFamily="34" charset="0"/>
              </a:rPr>
              <a:t>contar con las coberturas y garantías requeridas hasta el 31 de octubre de 2019. </a:t>
            </a:r>
          </a:p>
          <a:p>
            <a:pPr algn="just"/>
            <a:endParaRPr lang="es-MX" dirty="0">
              <a:latin typeface="Calibri" panose="020F0502020204030204" pitchFamily="34" charset="0"/>
            </a:endParaRPr>
          </a:p>
          <a:p>
            <a:pPr algn="just"/>
            <a:r>
              <a:rPr lang="es-MX" b="1" dirty="0">
                <a:latin typeface="Calibri" panose="020F0502020204030204" pitchFamily="34" charset="0"/>
              </a:rPr>
              <a:t>Adición:</a:t>
            </a:r>
          </a:p>
          <a:p>
            <a:pPr algn="just"/>
            <a:endParaRPr lang="es-MX" b="1" dirty="0">
              <a:latin typeface="Calibri" panose="020F0502020204030204" pitchFamily="34" charset="0"/>
            </a:endParaRPr>
          </a:p>
          <a:p>
            <a:pPr algn="just"/>
            <a:r>
              <a:rPr lang="es-MX" dirty="0">
                <a:latin typeface="Calibri" panose="020F0502020204030204" pitchFamily="34" charset="0"/>
              </a:rPr>
              <a:t>Opción 1.  (12) Doce meses desde el 31/10/2018 hasta 31/10/2019 por valor de </a:t>
            </a:r>
            <a:r>
              <a:rPr lang="es-MX" b="1" dirty="0">
                <a:latin typeface="Calibri" panose="020F0502020204030204" pitchFamily="34" charset="0"/>
              </a:rPr>
              <a:t>$356.131.300 (IVA incluido) </a:t>
            </a:r>
          </a:p>
          <a:p>
            <a:pPr algn="just"/>
            <a:endParaRPr lang="es-MX" dirty="0">
              <a:latin typeface="Calibri" panose="020F0502020204030204" pitchFamily="34" charset="0"/>
            </a:endParaRPr>
          </a:p>
          <a:p>
            <a:pPr algn="just"/>
            <a:r>
              <a:rPr lang="es-MX" dirty="0">
                <a:latin typeface="Calibri" panose="020F0502020204030204" pitchFamily="34" charset="0"/>
              </a:rPr>
              <a:t>Opción 2. (15) Quince meses desde el 31/10/2018 hasta 31/01/2020 por valor de </a:t>
            </a:r>
            <a:r>
              <a:rPr lang="es-MX" b="1" dirty="0">
                <a:latin typeface="Calibri" panose="020F0502020204030204" pitchFamily="34" charset="0"/>
              </a:rPr>
              <a:t>$445.889.902 (IVA incluido) </a:t>
            </a:r>
          </a:p>
          <a:p>
            <a:pPr algn="just"/>
            <a:endParaRPr lang="es-MX" dirty="0">
              <a:latin typeface="Calibri" panose="020F0502020204030204" pitchFamily="34" charset="0"/>
            </a:endParaRPr>
          </a:p>
          <a:p>
            <a:pPr algn="just"/>
            <a:r>
              <a:rPr lang="es-MX" dirty="0">
                <a:latin typeface="Calibri" panose="020F0502020204030204" pitchFamily="34" charset="0"/>
              </a:rPr>
              <a:t>Plazo: 15 meses </a:t>
            </a:r>
          </a:p>
          <a:p>
            <a:pPr algn="just"/>
            <a:endParaRPr lang="es-CO" sz="1350" dirty="0"/>
          </a:p>
        </p:txBody>
      </p:sp>
      <p:sp>
        <p:nvSpPr>
          <p:cNvPr id="14" name="CuadroTexto 13">
            <a:extLst>
              <a:ext uri="{FF2B5EF4-FFF2-40B4-BE49-F238E27FC236}">
                <a16:creationId xmlns:a16="http://schemas.microsoft.com/office/drawing/2014/main" id="{42E28BAC-41F9-4EBF-9ECF-FFE038D20650}"/>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6CDB7E48-6034-4CE1-87F7-DE8C595DE4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53377080-14A7-4FF6-B32C-419E4E437D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1B29B23F-AD81-4472-A561-280DBA2EFD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698C7055-7410-4B33-939B-8173A04BC948}"/>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D5491022-BC29-4ED3-888C-688734C0E883}"/>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A38E54D2-8D5F-413E-83BB-A42DE7594EB8}"/>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C8109D71-1265-4909-98CA-A3C6A8C93F3E}"/>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13999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0" y="2431464"/>
            <a:ext cx="6857999" cy="2800767"/>
          </a:xfrm>
          <a:prstGeom prst="rect">
            <a:avLst/>
          </a:prstGeom>
          <a:noFill/>
        </p:spPr>
        <p:txBody>
          <a:bodyPr wrap="square" rtlCol="0">
            <a:spAutoFit/>
          </a:bodyPr>
          <a:lstStyle/>
          <a:p>
            <a:pPr algn="ctr">
              <a:spcBef>
                <a:spcPct val="0"/>
              </a:spcBef>
            </a:pPr>
            <a:r>
              <a:rPr lang="es-ES" sz="4400" b="1" dirty="0">
                <a:solidFill>
                  <a:srgbClr val="002060"/>
                </a:solidFill>
              </a:rPr>
              <a:t>4. SOLICITUD APROBACIÓN  JUNTA DIRECTIVA CONCURSO PUBLICO CORREDORES</a:t>
            </a:r>
          </a:p>
        </p:txBody>
      </p:sp>
      <p:pic>
        <p:nvPicPr>
          <p:cNvPr id="6" name="Imagen 5">
            <a:extLst>
              <a:ext uri="{FF2B5EF4-FFF2-40B4-BE49-F238E27FC236}">
                <a16:creationId xmlns:a16="http://schemas.microsoft.com/office/drawing/2014/main" id="{21151E31-9F0F-4209-889C-FE85E10FC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7" name="Imagen 6">
            <a:extLst>
              <a:ext uri="{FF2B5EF4-FFF2-40B4-BE49-F238E27FC236}">
                <a16:creationId xmlns:a16="http://schemas.microsoft.com/office/drawing/2014/main" id="{4F1607AD-6ABA-4AEA-972D-548CD0ADEB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9C00CDBA-D941-4439-A254-C279C542A1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38981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524001" y="1405882"/>
            <a:ext cx="2524125" cy="400110"/>
          </a:xfrm>
          <a:prstGeom prst="rect">
            <a:avLst/>
          </a:prstGeom>
          <a:noFill/>
        </p:spPr>
        <p:txBody>
          <a:bodyPr wrap="square" rtlCol="0">
            <a:spAutoFit/>
          </a:bodyPr>
          <a:lstStyle/>
          <a:p>
            <a:r>
              <a:rPr lang="es-ES" sz="2000" b="1" dirty="0">
                <a:solidFill>
                  <a:srgbClr val="A9A8A9"/>
                </a:solidFill>
                <a:latin typeface="Lato Bold"/>
                <a:cs typeface="Lato Bold"/>
              </a:rPr>
              <a:t>Objeto: </a:t>
            </a:r>
          </a:p>
        </p:txBody>
      </p:sp>
      <p:sp>
        <p:nvSpPr>
          <p:cNvPr id="3" name="CuadroTexto 2">
            <a:extLst>
              <a:ext uri="{FF2B5EF4-FFF2-40B4-BE49-F238E27FC236}">
                <a16:creationId xmlns:a16="http://schemas.microsoft.com/office/drawing/2014/main" id="{73A1F08E-A196-4476-A5BD-6493119CA55F}"/>
              </a:ext>
            </a:extLst>
          </p:cNvPr>
          <p:cNvSpPr txBox="1"/>
          <p:nvPr/>
        </p:nvSpPr>
        <p:spPr>
          <a:xfrm>
            <a:off x="1524001" y="2030387"/>
            <a:ext cx="8728731" cy="1200329"/>
          </a:xfrm>
          <a:prstGeom prst="rect">
            <a:avLst/>
          </a:prstGeom>
          <a:noFill/>
        </p:spPr>
        <p:txBody>
          <a:bodyPr wrap="square" rtlCol="0">
            <a:spAutoFit/>
          </a:bodyPr>
          <a:lstStyle/>
          <a:p>
            <a:pPr algn="just"/>
            <a:r>
              <a:rPr lang="es-ES" dirty="0"/>
              <a:t>Contratar los servicios de un Corredor de Seguros junto con propuesta de este para amparar adecuadamente los bienes e intereses de la Entidad y aquellos por los cuales sea legalmente responsable, a través de las Aseguradoras que él seleccione para el respaldo de su oferta</a:t>
            </a:r>
            <a:r>
              <a:rPr lang="es-ES" dirty="0">
                <a:solidFill>
                  <a:schemeClr val="tx2"/>
                </a:solidFill>
              </a:rPr>
              <a:t>.</a:t>
            </a:r>
            <a:endParaRPr lang="es-CO" dirty="0">
              <a:solidFill>
                <a:schemeClr val="tx2"/>
              </a:solidFill>
            </a:endParaRPr>
          </a:p>
        </p:txBody>
      </p:sp>
      <p:sp>
        <p:nvSpPr>
          <p:cNvPr id="14" name="CuadroTexto 13">
            <a:extLst>
              <a:ext uri="{FF2B5EF4-FFF2-40B4-BE49-F238E27FC236}">
                <a16:creationId xmlns:a16="http://schemas.microsoft.com/office/drawing/2014/main" id="{93221B59-824B-4A5C-A4CA-6B7788D0156D}"/>
              </a:ext>
            </a:extLst>
          </p:cNvPr>
          <p:cNvSpPr txBox="1"/>
          <p:nvPr/>
        </p:nvSpPr>
        <p:spPr>
          <a:xfrm>
            <a:off x="1499082" y="3280374"/>
            <a:ext cx="4584217" cy="400110"/>
          </a:xfrm>
          <a:prstGeom prst="rect">
            <a:avLst/>
          </a:prstGeom>
          <a:noFill/>
        </p:spPr>
        <p:txBody>
          <a:bodyPr wrap="square" rtlCol="0">
            <a:spAutoFit/>
          </a:bodyPr>
          <a:lstStyle/>
          <a:p>
            <a:r>
              <a:rPr lang="es-ES" sz="2000" b="1" dirty="0">
                <a:solidFill>
                  <a:srgbClr val="A9A8A9"/>
                </a:solidFill>
                <a:latin typeface="Lato Bold"/>
                <a:cs typeface="Lato Bold"/>
              </a:rPr>
              <a:t>Cronograma del Concurso público:</a:t>
            </a:r>
          </a:p>
        </p:txBody>
      </p:sp>
      <p:graphicFrame>
        <p:nvGraphicFramePr>
          <p:cNvPr id="15" name="Diagrama 14">
            <a:extLst>
              <a:ext uri="{FF2B5EF4-FFF2-40B4-BE49-F238E27FC236}">
                <a16:creationId xmlns:a16="http://schemas.microsoft.com/office/drawing/2014/main" id="{0A51C2A6-8DE5-472D-9167-04C88F0DD55E}"/>
              </a:ext>
            </a:extLst>
          </p:cNvPr>
          <p:cNvGraphicFramePr/>
          <p:nvPr>
            <p:extLst>
              <p:ext uri="{D42A27DB-BD31-4B8C-83A1-F6EECF244321}">
                <p14:modId xmlns:p14="http://schemas.microsoft.com/office/powerpoint/2010/main" val="4047245902"/>
              </p:ext>
            </p:extLst>
          </p:nvPr>
        </p:nvGraphicFramePr>
        <p:xfrm>
          <a:off x="1670810" y="4021523"/>
          <a:ext cx="8843135" cy="1311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CuadroTexto 12">
            <a:extLst>
              <a:ext uri="{FF2B5EF4-FFF2-40B4-BE49-F238E27FC236}">
                <a16:creationId xmlns:a16="http://schemas.microsoft.com/office/drawing/2014/main" id="{2C066840-36D4-4BA3-B2EC-6C083D77FDE2}"/>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6" name="Imagen 15">
            <a:extLst>
              <a:ext uri="{FF2B5EF4-FFF2-40B4-BE49-F238E27FC236}">
                <a16:creationId xmlns:a16="http://schemas.microsoft.com/office/drawing/2014/main" id="{D3A98D45-98D4-4DEA-A831-72BE28D632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A71197C5-2180-4FB5-B6DA-848D422741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69B2B493-ECBF-4B37-8562-0C3EAB94CA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44B29888-A55A-4B67-AADB-7971AFB1F6E9}"/>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0" name="CuadroTexto 19">
            <a:extLst>
              <a:ext uri="{FF2B5EF4-FFF2-40B4-BE49-F238E27FC236}">
                <a16:creationId xmlns:a16="http://schemas.microsoft.com/office/drawing/2014/main" id="{A1B9D6AD-3223-49CD-A5C6-5FA9A24608D7}"/>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1" name="Rectángulo 20">
            <a:extLst>
              <a:ext uri="{FF2B5EF4-FFF2-40B4-BE49-F238E27FC236}">
                <a16:creationId xmlns:a16="http://schemas.microsoft.com/office/drawing/2014/main" id="{DE30ED9A-836E-493F-A817-F4CB8AEE05C4}"/>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F9226281-8F7D-4BCA-B859-7B2E4040814D}"/>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19347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283407" y="1559634"/>
            <a:ext cx="3462154" cy="380873"/>
          </a:xfrm>
          <a:prstGeom prst="rect">
            <a:avLst/>
          </a:prstGeom>
          <a:noFill/>
        </p:spPr>
        <p:txBody>
          <a:bodyPr wrap="square" rtlCol="0">
            <a:spAutoFit/>
          </a:bodyPr>
          <a:lstStyle/>
          <a:p>
            <a:r>
              <a:rPr lang="es-ES" sz="1875" b="1" dirty="0">
                <a:solidFill>
                  <a:srgbClr val="A9A8A9"/>
                </a:solidFill>
                <a:latin typeface="Lato Bold"/>
                <a:cs typeface="Lato Bold"/>
              </a:rPr>
              <a:t>Esquema de Contratación: </a:t>
            </a:r>
          </a:p>
        </p:txBody>
      </p:sp>
      <p:sp>
        <p:nvSpPr>
          <p:cNvPr id="2" name="Rectángulo 1"/>
          <p:cNvSpPr/>
          <p:nvPr/>
        </p:nvSpPr>
        <p:spPr>
          <a:xfrm>
            <a:off x="1524001" y="66099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6820704" y="1744626"/>
            <a:ext cx="4589417" cy="410343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just">
              <a:buFont typeface="Wingdings" panose="05000000000000000000" pitchFamily="2" charset="2"/>
              <a:buChar char="Ø"/>
            </a:pPr>
            <a:r>
              <a:rPr lang="es-ES" sz="1600" dirty="0"/>
              <a:t>Es recomendable, bajo el mismo proceso, contratar al corredor de Seguros dado su conocimiento especializado del mercado asegurador, cada intermediario está en capacidad de conocer qué aseguradora puede dar las mejores condiciones de amparo, clausulados, valores asegurados, deducibles y primas, así como agilidad en el pago de los siniestros. </a:t>
            </a:r>
          </a:p>
          <a:p>
            <a:pPr algn="just">
              <a:buFont typeface="Wingdings" panose="05000000000000000000" pitchFamily="2" charset="2"/>
              <a:buChar char="Ø"/>
            </a:pPr>
            <a:r>
              <a:rPr lang="es-ES" sz="1600" dirty="0"/>
              <a:t>Con este esquema propuesto, se organiza y controla la oferta de Aseguradoras (16) Y Corredores (8), que podrían participar en el proceso según las reglas del proceso.</a:t>
            </a:r>
          </a:p>
          <a:p>
            <a:pPr algn="just">
              <a:buFont typeface="Wingdings" panose="05000000000000000000" pitchFamily="2" charset="2"/>
              <a:buChar char="Ø"/>
            </a:pPr>
            <a:r>
              <a:rPr lang="es-ES" sz="1600" dirty="0"/>
              <a:t>El esquema de contratación permite también la pluralidad y calidad de oferta para el concurso público.</a:t>
            </a:r>
          </a:p>
        </p:txBody>
      </p:sp>
      <p:graphicFrame>
        <p:nvGraphicFramePr>
          <p:cNvPr id="3" name="Diagrama 2">
            <a:extLst>
              <a:ext uri="{FF2B5EF4-FFF2-40B4-BE49-F238E27FC236}">
                <a16:creationId xmlns:a16="http://schemas.microsoft.com/office/drawing/2014/main" id="{AF4126DA-BFDE-4197-BFE1-5E4D15B9135F}"/>
              </a:ext>
            </a:extLst>
          </p:cNvPr>
          <p:cNvGraphicFramePr/>
          <p:nvPr>
            <p:extLst>
              <p:ext uri="{D42A27DB-BD31-4B8C-83A1-F6EECF244321}">
                <p14:modId xmlns:p14="http://schemas.microsoft.com/office/powerpoint/2010/main" val="1255682264"/>
              </p:ext>
            </p:extLst>
          </p:nvPr>
        </p:nvGraphicFramePr>
        <p:xfrm>
          <a:off x="781880" y="1947487"/>
          <a:ext cx="6038824" cy="2247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brir llave 4">
            <a:extLst>
              <a:ext uri="{FF2B5EF4-FFF2-40B4-BE49-F238E27FC236}">
                <a16:creationId xmlns:a16="http://schemas.microsoft.com/office/drawing/2014/main" id="{7E01F738-5C2F-422B-94DA-E5FEAA4124AE}"/>
              </a:ext>
            </a:extLst>
          </p:cNvPr>
          <p:cNvSpPr/>
          <p:nvPr/>
        </p:nvSpPr>
        <p:spPr>
          <a:xfrm rot="16200000">
            <a:off x="3798019" y="2955053"/>
            <a:ext cx="483012" cy="2962582"/>
          </a:xfrm>
          <a:prstGeom prst="leftBrace">
            <a:avLst>
              <a:gd name="adj1" fmla="val 8333"/>
              <a:gd name="adj2" fmla="val 49004"/>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s-CO" sz="1350"/>
          </a:p>
        </p:txBody>
      </p:sp>
      <p:sp>
        <p:nvSpPr>
          <p:cNvPr id="16" name="Marcador de contenido 2">
            <a:extLst>
              <a:ext uri="{FF2B5EF4-FFF2-40B4-BE49-F238E27FC236}">
                <a16:creationId xmlns:a16="http://schemas.microsoft.com/office/drawing/2014/main" id="{BF0F8798-05AE-4250-8269-535495C96940}"/>
              </a:ext>
            </a:extLst>
          </p:cNvPr>
          <p:cNvSpPr txBox="1">
            <a:spLocks/>
          </p:cNvSpPr>
          <p:nvPr/>
        </p:nvSpPr>
        <p:spPr>
          <a:xfrm>
            <a:off x="2643551" y="4834997"/>
            <a:ext cx="2791944" cy="795529"/>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endParaRPr lang="es-ES" sz="1200" dirty="0"/>
          </a:p>
        </p:txBody>
      </p:sp>
      <p:sp>
        <p:nvSpPr>
          <p:cNvPr id="17" name="Marcador de contenido 2">
            <a:extLst>
              <a:ext uri="{FF2B5EF4-FFF2-40B4-BE49-F238E27FC236}">
                <a16:creationId xmlns:a16="http://schemas.microsoft.com/office/drawing/2014/main" id="{E71D4500-C6C9-470C-A414-CC87E0885F33}"/>
              </a:ext>
            </a:extLst>
          </p:cNvPr>
          <p:cNvSpPr txBox="1">
            <a:spLocks/>
          </p:cNvSpPr>
          <p:nvPr/>
        </p:nvSpPr>
        <p:spPr>
          <a:xfrm>
            <a:off x="2643551" y="4730232"/>
            <a:ext cx="2791944" cy="549380"/>
          </a:xfrm>
          <a:prstGeom prst="rect">
            <a:avLst/>
          </a:prstGeom>
          <a:ln>
            <a:noFill/>
          </a:ln>
        </p:spPr>
        <p:style>
          <a:lnRef idx="1">
            <a:schemeClr val="accent1"/>
          </a:lnRef>
          <a:fillRef idx="2">
            <a:schemeClr val="accent1"/>
          </a:fillRef>
          <a:effectRef idx="1">
            <a:schemeClr val="accent1"/>
          </a:effectRef>
          <a:fontRef idx="minor">
            <a:schemeClr val="dk1"/>
          </a:fontRef>
        </p:style>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s-ES" sz="1200" dirty="0"/>
              <a:t>Se conforman equipos, cada equipo presenta una oferta bajo un mismo proceso.</a:t>
            </a:r>
          </a:p>
        </p:txBody>
      </p:sp>
      <p:sp>
        <p:nvSpPr>
          <p:cNvPr id="18" name="Marcador de contenido 2">
            <a:extLst>
              <a:ext uri="{FF2B5EF4-FFF2-40B4-BE49-F238E27FC236}">
                <a16:creationId xmlns:a16="http://schemas.microsoft.com/office/drawing/2014/main" id="{DCD25312-9C28-4630-B813-CECB4CB2DF78}"/>
              </a:ext>
            </a:extLst>
          </p:cNvPr>
          <p:cNvSpPr txBox="1">
            <a:spLocks/>
          </p:cNvSpPr>
          <p:nvPr/>
        </p:nvSpPr>
        <p:spPr>
          <a:xfrm>
            <a:off x="7256551" y="3709730"/>
            <a:ext cx="2757654" cy="1337310"/>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endParaRPr lang="es-ES" sz="1200" dirty="0"/>
          </a:p>
        </p:txBody>
      </p:sp>
      <p:sp>
        <p:nvSpPr>
          <p:cNvPr id="14" name="CuadroTexto 13">
            <a:extLst>
              <a:ext uri="{FF2B5EF4-FFF2-40B4-BE49-F238E27FC236}">
                <a16:creationId xmlns:a16="http://schemas.microsoft.com/office/drawing/2014/main" id="{ED79A6A7-8B0F-4F9F-96F2-FE9E1A0B3F35}"/>
              </a:ext>
            </a:extLst>
          </p:cNvPr>
          <p:cNvSpPr txBox="1"/>
          <p:nvPr/>
        </p:nvSpPr>
        <p:spPr>
          <a:xfrm>
            <a:off x="7331281"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D810458D-C0A1-4850-BF74-DC6273BA3F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20" name="Imagen 19">
            <a:extLst>
              <a:ext uri="{FF2B5EF4-FFF2-40B4-BE49-F238E27FC236}">
                <a16:creationId xmlns:a16="http://schemas.microsoft.com/office/drawing/2014/main" id="{2DCFFBEB-853B-4D1D-B308-F1544613F7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1" name="Imagen 20">
            <a:extLst>
              <a:ext uri="{FF2B5EF4-FFF2-40B4-BE49-F238E27FC236}">
                <a16:creationId xmlns:a16="http://schemas.microsoft.com/office/drawing/2014/main" id="{34420AC3-29D0-4281-8592-6FDE26B980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22" name="Rectángulo 21">
            <a:extLst>
              <a:ext uri="{FF2B5EF4-FFF2-40B4-BE49-F238E27FC236}">
                <a16:creationId xmlns:a16="http://schemas.microsoft.com/office/drawing/2014/main" id="{D5862A25-C0AD-482A-93C0-EB9E5EA9CD8D}"/>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3" name="CuadroTexto 22">
            <a:extLst>
              <a:ext uri="{FF2B5EF4-FFF2-40B4-BE49-F238E27FC236}">
                <a16:creationId xmlns:a16="http://schemas.microsoft.com/office/drawing/2014/main" id="{02FEF9C7-42EB-46BD-8617-B91ADD555469}"/>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4" name="Rectángulo 23">
            <a:extLst>
              <a:ext uri="{FF2B5EF4-FFF2-40B4-BE49-F238E27FC236}">
                <a16:creationId xmlns:a16="http://schemas.microsoft.com/office/drawing/2014/main" id="{B739524C-2200-4AC1-8AED-3323BA33628E}"/>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315411B0-13D2-4372-89A0-81B64D17546F}"/>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777279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064047" y="1566832"/>
            <a:ext cx="7814434" cy="380873"/>
          </a:xfrm>
          <a:prstGeom prst="rect">
            <a:avLst/>
          </a:prstGeom>
          <a:noFill/>
        </p:spPr>
        <p:txBody>
          <a:bodyPr wrap="square" rtlCol="0">
            <a:spAutoFit/>
          </a:bodyPr>
          <a:lstStyle/>
          <a:p>
            <a:r>
              <a:rPr lang="es-ES" sz="1875" b="1" dirty="0">
                <a:solidFill>
                  <a:srgbClr val="A9A8A9"/>
                </a:solidFill>
                <a:latin typeface="Lato Bold"/>
                <a:cs typeface="Lato Bold"/>
              </a:rPr>
              <a:t>Programa de Seguros a contratar y presupuesto estimado: </a:t>
            </a:r>
          </a:p>
        </p:txBody>
      </p:sp>
      <p:graphicFrame>
        <p:nvGraphicFramePr>
          <p:cNvPr id="18" name="Tabla 17">
            <a:extLst>
              <a:ext uri="{FF2B5EF4-FFF2-40B4-BE49-F238E27FC236}">
                <a16:creationId xmlns:a16="http://schemas.microsoft.com/office/drawing/2014/main" id="{EF51908C-54CA-44F2-BE1F-B49F7156BD8F}"/>
              </a:ext>
            </a:extLst>
          </p:cNvPr>
          <p:cNvGraphicFramePr>
            <a:graphicFrameLocks noGrp="1"/>
          </p:cNvGraphicFramePr>
          <p:nvPr>
            <p:extLst>
              <p:ext uri="{D42A27DB-BD31-4B8C-83A1-F6EECF244321}">
                <p14:modId xmlns:p14="http://schemas.microsoft.com/office/powerpoint/2010/main" val="2738439038"/>
              </p:ext>
            </p:extLst>
          </p:nvPr>
        </p:nvGraphicFramePr>
        <p:xfrm>
          <a:off x="967409" y="2443522"/>
          <a:ext cx="6307948" cy="1642897"/>
        </p:xfrm>
        <a:graphic>
          <a:graphicData uri="http://schemas.openxmlformats.org/drawingml/2006/table">
            <a:tbl>
              <a:tblPr firstRow="1" firstCol="1" bandRow="1">
                <a:tableStyleId>{B301B821-A1FF-4177-AEE7-76D212191A09}</a:tableStyleId>
              </a:tblPr>
              <a:tblGrid>
                <a:gridCol w="2175748">
                  <a:extLst>
                    <a:ext uri="{9D8B030D-6E8A-4147-A177-3AD203B41FA5}">
                      <a16:colId xmlns:a16="http://schemas.microsoft.com/office/drawing/2014/main" val="2574077387"/>
                    </a:ext>
                  </a:extLst>
                </a:gridCol>
                <a:gridCol w="1485602">
                  <a:extLst>
                    <a:ext uri="{9D8B030D-6E8A-4147-A177-3AD203B41FA5}">
                      <a16:colId xmlns:a16="http://schemas.microsoft.com/office/drawing/2014/main" val="685363653"/>
                    </a:ext>
                  </a:extLst>
                </a:gridCol>
                <a:gridCol w="1342106">
                  <a:extLst>
                    <a:ext uri="{9D8B030D-6E8A-4147-A177-3AD203B41FA5}">
                      <a16:colId xmlns:a16="http://schemas.microsoft.com/office/drawing/2014/main" val="2310734769"/>
                    </a:ext>
                  </a:extLst>
                </a:gridCol>
                <a:gridCol w="1304492">
                  <a:extLst>
                    <a:ext uri="{9D8B030D-6E8A-4147-A177-3AD203B41FA5}">
                      <a16:colId xmlns:a16="http://schemas.microsoft.com/office/drawing/2014/main" val="1421140863"/>
                    </a:ext>
                  </a:extLst>
                </a:gridCol>
              </a:tblGrid>
              <a:tr h="196687">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s-CO" sz="900" b="1" kern="1200" dirty="0">
                          <a:solidFill>
                            <a:schemeClr val="lt1"/>
                          </a:solidFill>
                          <a:effectLst/>
                          <a:latin typeface="+mn-lt"/>
                          <a:ea typeface="+mn-ea"/>
                          <a:cs typeface="+mn-cs"/>
                        </a:rPr>
                        <a:t>SEGUROS</a:t>
                      </a:r>
                    </a:p>
                  </a:txBody>
                  <a:tcPr marL="33338" marR="33338" marT="0" marB="0" anchor="b"/>
                </a:tc>
                <a:tc gridSpan="3">
                  <a:txBody>
                    <a:bodyPr/>
                    <a:lstStyle/>
                    <a:p>
                      <a:pPr algn="ctr">
                        <a:lnSpc>
                          <a:spcPct val="115000"/>
                        </a:lnSpc>
                        <a:spcAft>
                          <a:spcPts val="0"/>
                        </a:spcAft>
                      </a:pPr>
                      <a:r>
                        <a:rPr lang="es-CO" sz="900" dirty="0">
                          <a:effectLst/>
                        </a:rPr>
                        <a:t>PRIMAS ANUALES PROYECTADAS DESPUÉS DE IVA</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579131958"/>
                  </a:ext>
                </a:extLst>
              </a:tr>
              <a:tr h="160690">
                <a:tc>
                  <a:txBody>
                    <a:bodyPr/>
                    <a:lstStyle/>
                    <a:p>
                      <a:pPr algn="ctr">
                        <a:lnSpc>
                          <a:spcPct val="115000"/>
                        </a:lnSpc>
                        <a:spcAft>
                          <a:spcPts val="0"/>
                        </a:spcAft>
                      </a:pP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2019</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2020</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2021</a:t>
                      </a:r>
                      <a:r>
                        <a:rPr lang="es-ES" sz="900" b="1" dirty="0">
                          <a:effectLst/>
                        </a:rPr>
                        <a:t>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extLst>
                  <a:ext uri="{0D108BD9-81ED-4DB2-BD59-A6C34878D82A}">
                    <a16:rowId xmlns:a16="http://schemas.microsoft.com/office/drawing/2014/main" val="2827256338"/>
                  </a:ext>
                </a:extLst>
              </a:tr>
              <a:tr h="160690">
                <a:tc>
                  <a:txBody>
                    <a:bodyPr/>
                    <a:lstStyle/>
                    <a:p>
                      <a:pPr algn="l">
                        <a:lnSpc>
                          <a:spcPct val="115000"/>
                        </a:lnSpc>
                        <a:spcAft>
                          <a:spcPts val="0"/>
                        </a:spcAft>
                      </a:pPr>
                      <a:r>
                        <a:rPr lang="es-CO" sz="900" dirty="0">
                          <a:effectLst/>
                        </a:rPr>
                        <a:t>Automóviles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$ 43.914.701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$ 45.671.289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$ 47.498.141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43857564"/>
                  </a:ext>
                </a:extLst>
              </a:tr>
              <a:tr h="160690">
                <a:tc>
                  <a:txBody>
                    <a:bodyPr/>
                    <a:lstStyle/>
                    <a:p>
                      <a:pPr algn="l">
                        <a:lnSpc>
                          <a:spcPct val="115000"/>
                        </a:lnSpc>
                        <a:spcAft>
                          <a:spcPts val="0"/>
                        </a:spcAft>
                      </a:pPr>
                      <a:r>
                        <a:rPr lang="es-CO" sz="900" dirty="0">
                          <a:effectLst/>
                        </a:rPr>
                        <a:t>Todo Riesgo Daño Material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$ 2.798.790.823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$ 2.910.742.456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$ 3.027.172.154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338033460"/>
                  </a:ext>
                </a:extLst>
              </a:tr>
              <a:tr h="160690">
                <a:tc>
                  <a:txBody>
                    <a:bodyPr/>
                    <a:lstStyle/>
                    <a:p>
                      <a:pPr algn="l">
                        <a:lnSpc>
                          <a:spcPct val="115000"/>
                        </a:lnSpc>
                        <a:spcAft>
                          <a:spcPts val="0"/>
                        </a:spcAft>
                      </a:pPr>
                      <a:r>
                        <a:rPr lang="es-CO" sz="900" dirty="0">
                          <a:effectLst/>
                        </a:rPr>
                        <a:t>Transporte de Mercancías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$ 618.800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$ 643.552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$ 669.294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4243843777"/>
                  </a:ext>
                </a:extLst>
              </a:tr>
              <a:tr h="160690">
                <a:tc>
                  <a:txBody>
                    <a:bodyPr/>
                    <a:lstStyle/>
                    <a:p>
                      <a:pPr algn="l">
                        <a:lnSpc>
                          <a:spcPct val="115000"/>
                        </a:lnSpc>
                        <a:spcAft>
                          <a:spcPts val="0"/>
                        </a:spcAft>
                      </a:pPr>
                      <a:r>
                        <a:rPr lang="es-CO" sz="900" dirty="0">
                          <a:effectLst/>
                        </a:rPr>
                        <a:t>Transporte  de Valores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dirty="0">
                          <a:effectLst/>
                        </a:rPr>
                        <a:t> $ 293.398 </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$ 305.134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$ 317.339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509020789"/>
                  </a:ext>
                </a:extLst>
              </a:tr>
              <a:tr h="160690">
                <a:tc>
                  <a:txBody>
                    <a:bodyPr/>
                    <a:lstStyle/>
                    <a:p>
                      <a:pPr algn="l">
                        <a:lnSpc>
                          <a:spcPct val="115000"/>
                        </a:lnSpc>
                        <a:spcAft>
                          <a:spcPts val="0"/>
                        </a:spcAft>
                      </a:pPr>
                      <a:r>
                        <a:rPr lang="es-CO" sz="900" dirty="0">
                          <a:effectLst/>
                        </a:rPr>
                        <a:t>Responsabilidad Civil Extracontractual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$ 24.857.053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$ 26.099.906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$ 27.404.901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844514407"/>
                  </a:ext>
                </a:extLst>
              </a:tr>
              <a:tr h="160690">
                <a:tc>
                  <a:txBody>
                    <a:bodyPr/>
                    <a:lstStyle/>
                    <a:p>
                      <a:pPr algn="l">
                        <a:lnSpc>
                          <a:spcPct val="115000"/>
                        </a:lnSpc>
                        <a:spcAft>
                          <a:spcPts val="0"/>
                        </a:spcAft>
                      </a:pPr>
                      <a:r>
                        <a:rPr lang="es-CO" sz="900" dirty="0">
                          <a:effectLst/>
                        </a:rPr>
                        <a:t>Infidelidad y Riesgos Financieros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$ 211.117.574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$ 221.673.453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$ 232.757.126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249857583"/>
                  </a:ext>
                </a:extLst>
              </a:tr>
              <a:tr h="160690">
                <a:tc>
                  <a:txBody>
                    <a:bodyPr/>
                    <a:lstStyle/>
                    <a:p>
                      <a:pPr algn="l">
                        <a:lnSpc>
                          <a:spcPct val="115000"/>
                        </a:lnSpc>
                        <a:spcAft>
                          <a:spcPts val="0"/>
                        </a:spcAft>
                      </a:pPr>
                      <a:r>
                        <a:rPr lang="es-CO" sz="900" dirty="0">
                          <a:effectLst/>
                        </a:rPr>
                        <a:t>Global de Manejo</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$ 7.517.539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$ 7.893.416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$ 8.288.087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039407551"/>
                  </a:ext>
                </a:extLst>
              </a:tr>
              <a:tr h="160690">
                <a:tc>
                  <a:txBody>
                    <a:bodyPr/>
                    <a:lstStyle/>
                    <a:p>
                      <a:pPr>
                        <a:lnSpc>
                          <a:spcPct val="115000"/>
                        </a:lnSpc>
                        <a:spcAft>
                          <a:spcPts val="0"/>
                        </a:spcAft>
                      </a:pPr>
                      <a:r>
                        <a:rPr lang="es-CO" sz="900" dirty="0">
                          <a:effectLst/>
                        </a:rPr>
                        <a:t>TOTAL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b="1" dirty="0">
                          <a:effectLst/>
                        </a:rPr>
                        <a:t> $ 3.087.109.889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b="1" dirty="0">
                          <a:effectLst/>
                        </a:rPr>
                        <a:t> $ 3.213.029.206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b="1" dirty="0">
                          <a:effectLst/>
                        </a:rPr>
                        <a:t> $ 3.344.107.042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911293092"/>
                  </a:ext>
                </a:extLst>
              </a:tr>
            </a:tbl>
          </a:graphicData>
        </a:graphic>
      </p:graphicFrame>
      <p:sp>
        <p:nvSpPr>
          <p:cNvPr id="21" name="Rectángulo 20">
            <a:extLst>
              <a:ext uri="{FF2B5EF4-FFF2-40B4-BE49-F238E27FC236}">
                <a16:creationId xmlns:a16="http://schemas.microsoft.com/office/drawing/2014/main" id="{587451F5-EDE4-455D-B9BB-4F8CB39839DE}"/>
              </a:ext>
            </a:extLst>
          </p:cNvPr>
          <p:cNvSpPr/>
          <p:nvPr/>
        </p:nvSpPr>
        <p:spPr>
          <a:xfrm>
            <a:off x="1995354" y="4414478"/>
            <a:ext cx="5383205" cy="253916"/>
          </a:xfrm>
          <a:prstGeom prst="rect">
            <a:avLst/>
          </a:prstGeom>
        </p:spPr>
        <p:txBody>
          <a:bodyPr wrap="none">
            <a:spAutoFit/>
          </a:bodyPr>
          <a:lstStyle/>
          <a:p>
            <a:r>
              <a:rPr lang="es-ES" sz="1050" b="1" dirty="0">
                <a:solidFill>
                  <a:schemeClr val="tx2"/>
                </a:solidFill>
                <a:ea typeface="Times New Roman" panose="02020603050405020304" pitchFamily="18" charset="0"/>
                <a:cs typeface="Arial" panose="020B0604020202020204" pitchFamily="34" charset="0"/>
              </a:rPr>
              <a:t>PRESUPUESTO TOTAL ESTIMADO TRES ANUALIDADES DESPUÉS DE IVA COP$ $ 9.644.246.137</a:t>
            </a:r>
            <a:endParaRPr lang="es-CO" sz="1050" dirty="0">
              <a:solidFill>
                <a:schemeClr val="tx2"/>
              </a:solidFill>
            </a:endParaRPr>
          </a:p>
        </p:txBody>
      </p:sp>
      <p:sp>
        <p:nvSpPr>
          <p:cNvPr id="22" name="Flecha: cheurón 21">
            <a:extLst>
              <a:ext uri="{FF2B5EF4-FFF2-40B4-BE49-F238E27FC236}">
                <a16:creationId xmlns:a16="http://schemas.microsoft.com/office/drawing/2014/main" id="{B0D532F4-C9E7-4B55-AFED-3D2A186AB9FA}"/>
              </a:ext>
            </a:extLst>
          </p:cNvPr>
          <p:cNvSpPr/>
          <p:nvPr/>
        </p:nvSpPr>
        <p:spPr>
          <a:xfrm>
            <a:off x="7739685" y="2603937"/>
            <a:ext cx="241643" cy="238125"/>
          </a:xfrm>
          <a:prstGeom prst="chevron">
            <a:avLst/>
          </a:prstGeom>
          <a:solidFill>
            <a:schemeClr val="accent5"/>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chemeClr val="tx1"/>
              </a:solidFill>
            </a:endParaRPr>
          </a:p>
        </p:txBody>
      </p:sp>
      <p:sp>
        <p:nvSpPr>
          <p:cNvPr id="23" name="Marcador de contenido 2">
            <a:extLst>
              <a:ext uri="{FF2B5EF4-FFF2-40B4-BE49-F238E27FC236}">
                <a16:creationId xmlns:a16="http://schemas.microsoft.com/office/drawing/2014/main" id="{6061CD5F-5C78-443A-9174-825772E0F516}"/>
              </a:ext>
            </a:extLst>
          </p:cNvPr>
          <p:cNvSpPr txBox="1">
            <a:spLocks/>
          </p:cNvSpPr>
          <p:nvPr/>
        </p:nvSpPr>
        <p:spPr>
          <a:xfrm>
            <a:off x="8038976" y="3964005"/>
            <a:ext cx="2623226" cy="1781406"/>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r>
              <a:rPr lang="es-ES" sz="1600" dirty="0"/>
              <a:t>Base de estimación de presupuesto: Estudio de mercado, Índice Global de Mercado de Seguros, MARSH 2018. Los precios globales y regionales de los seguras siguen aumentando en razón a las recientes catástrofes naturales y comportamiento siniestral de seguros de responsabilidad.</a:t>
            </a:r>
          </a:p>
        </p:txBody>
      </p:sp>
      <p:sp>
        <p:nvSpPr>
          <p:cNvPr id="24" name="Flecha: cheurón 23">
            <a:extLst>
              <a:ext uri="{FF2B5EF4-FFF2-40B4-BE49-F238E27FC236}">
                <a16:creationId xmlns:a16="http://schemas.microsoft.com/office/drawing/2014/main" id="{75EA5650-2431-4F8C-8742-488D4ADA2942}"/>
              </a:ext>
            </a:extLst>
          </p:cNvPr>
          <p:cNvSpPr/>
          <p:nvPr/>
        </p:nvSpPr>
        <p:spPr>
          <a:xfrm>
            <a:off x="7739685" y="3807083"/>
            <a:ext cx="241643" cy="238125"/>
          </a:xfrm>
          <a:prstGeom prst="chevron">
            <a:avLst/>
          </a:prstGeom>
          <a:solidFill>
            <a:schemeClr val="accent5"/>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chemeClr val="tx1"/>
              </a:solidFill>
            </a:endParaRPr>
          </a:p>
        </p:txBody>
      </p:sp>
      <p:sp>
        <p:nvSpPr>
          <p:cNvPr id="25" name="Marcador de contenido 2">
            <a:extLst>
              <a:ext uri="{FF2B5EF4-FFF2-40B4-BE49-F238E27FC236}">
                <a16:creationId xmlns:a16="http://schemas.microsoft.com/office/drawing/2014/main" id="{C74FBD0E-121B-4DF0-B5F0-F6C2DCB92D3E}"/>
              </a:ext>
            </a:extLst>
          </p:cNvPr>
          <p:cNvSpPr txBox="1">
            <a:spLocks/>
          </p:cNvSpPr>
          <p:nvPr/>
        </p:nvSpPr>
        <p:spPr>
          <a:xfrm>
            <a:off x="8035248" y="2527465"/>
            <a:ext cx="2473726" cy="565143"/>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r>
              <a:rPr lang="es-ES" sz="1600" dirty="0"/>
              <a:t>Póliza </a:t>
            </a:r>
            <a:r>
              <a:rPr lang="es-ES" sz="1600" dirty="0" err="1"/>
              <a:t>TRDM</a:t>
            </a:r>
            <a:r>
              <a:rPr lang="es-ES" sz="1600" dirty="0"/>
              <a:t>, mayor importancia relativa en cuanto a necesidades de protección de SAE y costo.</a:t>
            </a:r>
          </a:p>
        </p:txBody>
      </p:sp>
      <p:sp>
        <p:nvSpPr>
          <p:cNvPr id="14" name="CuadroTexto 13">
            <a:extLst>
              <a:ext uri="{FF2B5EF4-FFF2-40B4-BE49-F238E27FC236}">
                <a16:creationId xmlns:a16="http://schemas.microsoft.com/office/drawing/2014/main" id="{AE8AA13A-1246-429C-B7C8-3A8384A54ECC}"/>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EA19AD43-353F-452D-B19D-DB403A0D3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0A9F0846-6E8F-4374-B1B2-D9FCB95F6F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6ED7F065-FE74-4E21-A60B-162F4EADC5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F2299597-D20C-41B8-B3BB-485A830D0A1B}"/>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0" name="CuadroTexto 19">
            <a:extLst>
              <a:ext uri="{FF2B5EF4-FFF2-40B4-BE49-F238E27FC236}">
                <a16:creationId xmlns:a16="http://schemas.microsoft.com/office/drawing/2014/main" id="{0905F50E-A022-4661-9275-656023872A9E}"/>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6" name="Rectángulo 25">
            <a:extLst>
              <a:ext uri="{FF2B5EF4-FFF2-40B4-BE49-F238E27FC236}">
                <a16:creationId xmlns:a16="http://schemas.microsoft.com/office/drawing/2014/main" id="{67D58C05-8927-49C2-90CC-EC1FA8586C47}"/>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3D961BB0-1904-4872-80E4-956D82E0EA47}"/>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48648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298714" y="1558822"/>
            <a:ext cx="2484783" cy="380873"/>
          </a:xfrm>
          <a:prstGeom prst="rect">
            <a:avLst/>
          </a:prstGeom>
          <a:noFill/>
        </p:spPr>
        <p:txBody>
          <a:bodyPr wrap="square" rtlCol="0">
            <a:spAutoFit/>
          </a:bodyPr>
          <a:lstStyle/>
          <a:p>
            <a:r>
              <a:rPr lang="es-ES" sz="1875" b="1" dirty="0">
                <a:solidFill>
                  <a:srgbClr val="A9A8A9"/>
                </a:solidFill>
                <a:latin typeface="Lato Bold"/>
                <a:cs typeface="Lato Bold"/>
              </a:rPr>
              <a:t>Estudio de Mercado: </a:t>
            </a:r>
          </a:p>
        </p:txBody>
      </p:sp>
      <p:graphicFrame>
        <p:nvGraphicFramePr>
          <p:cNvPr id="3" name="Tabla 2">
            <a:extLst>
              <a:ext uri="{FF2B5EF4-FFF2-40B4-BE49-F238E27FC236}">
                <a16:creationId xmlns:a16="http://schemas.microsoft.com/office/drawing/2014/main" id="{20D2C1EC-A2AE-4CFD-AC3A-9A6D54CB2C11}"/>
              </a:ext>
            </a:extLst>
          </p:cNvPr>
          <p:cNvGraphicFramePr>
            <a:graphicFrameLocks noGrp="1"/>
          </p:cNvGraphicFramePr>
          <p:nvPr>
            <p:extLst>
              <p:ext uri="{D42A27DB-BD31-4B8C-83A1-F6EECF244321}">
                <p14:modId xmlns:p14="http://schemas.microsoft.com/office/powerpoint/2010/main" val="299154188"/>
              </p:ext>
            </p:extLst>
          </p:nvPr>
        </p:nvGraphicFramePr>
        <p:xfrm>
          <a:off x="1298714" y="2102416"/>
          <a:ext cx="5703858" cy="3600484"/>
        </p:xfrm>
        <a:graphic>
          <a:graphicData uri="http://schemas.openxmlformats.org/drawingml/2006/table">
            <a:tbl>
              <a:tblPr firstRow="1" bandRow="1"/>
              <a:tblGrid>
                <a:gridCol w="2283294">
                  <a:extLst>
                    <a:ext uri="{9D8B030D-6E8A-4147-A177-3AD203B41FA5}">
                      <a16:colId xmlns:a16="http://schemas.microsoft.com/office/drawing/2014/main" val="3521443942"/>
                    </a:ext>
                  </a:extLst>
                </a:gridCol>
                <a:gridCol w="835352">
                  <a:extLst>
                    <a:ext uri="{9D8B030D-6E8A-4147-A177-3AD203B41FA5}">
                      <a16:colId xmlns:a16="http://schemas.microsoft.com/office/drawing/2014/main" val="1034415697"/>
                    </a:ext>
                  </a:extLst>
                </a:gridCol>
                <a:gridCol w="827396">
                  <a:extLst>
                    <a:ext uri="{9D8B030D-6E8A-4147-A177-3AD203B41FA5}">
                      <a16:colId xmlns:a16="http://schemas.microsoft.com/office/drawing/2014/main" val="2594991165"/>
                    </a:ext>
                  </a:extLst>
                </a:gridCol>
                <a:gridCol w="827397">
                  <a:extLst>
                    <a:ext uri="{9D8B030D-6E8A-4147-A177-3AD203B41FA5}">
                      <a16:colId xmlns:a16="http://schemas.microsoft.com/office/drawing/2014/main" val="695947049"/>
                    </a:ext>
                  </a:extLst>
                </a:gridCol>
                <a:gridCol w="865889">
                  <a:extLst>
                    <a:ext uri="{9D8B030D-6E8A-4147-A177-3AD203B41FA5}">
                      <a16:colId xmlns:a16="http://schemas.microsoft.com/office/drawing/2014/main" val="1113745784"/>
                    </a:ext>
                  </a:extLst>
                </a:gridCol>
                <a:gridCol w="64530">
                  <a:extLst>
                    <a:ext uri="{9D8B030D-6E8A-4147-A177-3AD203B41FA5}">
                      <a16:colId xmlns:a16="http://schemas.microsoft.com/office/drawing/2014/main" val="2996328416"/>
                    </a:ext>
                  </a:extLst>
                </a:gridCol>
              </a:tblGrid>
              <a:tr h="279820">
                <a:tc>
                  <a:txBody>
                    <a:bodyPr/>
                    <a:lstStyle/>
                    <a:p>
                      <a:pPr algn="ctr">
                        <a:lnSpc>
                          <a:spcPct val="107000"/>
                        </a:lnSpc>
                        <a:spcAft>
                          <a:spcPts val="0"/>
                        </a:spcAft>
                      </a:pPr>
                      <a:r>
                        <a:rPr lang="es-CO" sz="9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ASEGURADORAS</a:t>
                      </a:r>
                      <a:endParaRPr lang="es-CO"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ACTIVO</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PASIVO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PATRIMONIO</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gridSpan="2">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INGRESOS OPERACIONALES</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hMerge="1">
                  <a:txBody>
                    <a:bodyPr/>
                    <a:lstStyle/>
                    <a:p>
                      <a:endParaRPr lang="es-CO"/>
                    </a:p>
                  </a:txBody>
                  <a:tcPr/>
                </a:tc>
                <a:extLst>
                  <a:ext uri="{0D108BD9-81ED-4DB2-BD59-A6C34878D82A}">
                    <a16:rowId xmlns:a16="http://schemas.microsoft.com/office/drawing/2014/main" val="2405664416"/>
                  </a:ext>
                </a:extLst>
              </a:tr>
              <a:tr h="138361">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 SURAMERICANA S.A.</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$3.839.922.904</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$3.233.757.954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$606.164.950</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$2.435.628.919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303737513"/>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 ESTADO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$1.867.284.576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$1.650.322.851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$216.961.725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$1.754.539.019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439063302"/>
                  </a:ext>
                </a:extLst>
              </a:tr>
              <a:tr h="138361">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ALLIANZ SEGUROS S.A.</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$1.099.055.556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$929.730.031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$169.325.525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$1.114.616.906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973713992"/>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 PREVISORA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$2.042.111.068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$1.667.977.996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$374.133.072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$1.050.227.017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949439385"/>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 AXA Colpatria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$1.741.115.549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$1.530.008.897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$211.106.651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$936.710.628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456059504"/>
                  </a:ext>
                </a:extLst>
              </a:tr>
              <a:tr h="138361">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 MAPFRE</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$1.689.241.969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$1.521.217.602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$168.024.367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$871.096.030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3377583876"/>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 BOLIVAR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$1.858.346.629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$918.370.095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$939.976.534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$870.307.904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4223984"/>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44- CARDIF COLOMBIA SEG GENERALES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$918.288.978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$577.235.323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$341.053.655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$809.647.987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45585960"/>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 LIBERTY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$1.503.141.668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$1.156.816.479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$346.325.188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$762.787.571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02415588"/>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 CHUBB DE COLOMBIA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$923.123.346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$800.345.559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$122.777.787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$695.477.079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1733832978"/>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 MUNDIAL</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$818.740.462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$729.713.553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$89.026.909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$569.092.088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4252196038"/>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 QBE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$624.630.516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$557.033.908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$67.596.608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$416.488.221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1754145267"/>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 SBS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$965.724.803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$846.652.551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$119.072.252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$401.006.234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349507750"/>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 ALFA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$409.506.952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$259.743.906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$149.763.046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$253.910.206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921471220"/>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 HDI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$291.786.278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$240.643.613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$51.142.665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$190.795.675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370922941"/>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 BBVA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$318.625.837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$253.979.117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$64.646.720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$179.097.229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1522164276"/>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 CONFIANZA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$915.487.017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$820.035.192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$95.451.825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$177.433.083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365310945"/>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48- ZURICH COLOMBIA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$208.793.589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$165.809.599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$42.983.989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$90.274.871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499978354"/>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 SOL. COLOMBIA SEG. DE CRÉDITO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$102.600.894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$70.373.745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$32.227.149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$60.263.280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547705934"/>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 SEGUREXPO DE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$114.961.671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$96.126.138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$18.835.533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$41.043.447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15704072"/>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 BERKLEY INTERN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$79.954.523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$60.975.058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$18.979.465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$37.283.105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901885868"/>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NACIONAL DE SEGUROS</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$131.064.308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$102.134.998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$28.929.309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$35.453.757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84922250"/>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 JMALUCELLITRAVELERS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$87.257.801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$61.152.106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$26.105.695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$13.023.450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552159813"/>
                  </a:ext>
                </a:extLst>
              </a:tr>
              <a:tr h="138361">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46- COFACE COLOMBIA SEGUROS DE CRÉDITO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$30.948.246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$14.308.911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$16.639.335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$10.315.160</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nSpc>
                          <a:spcPct val="107000"/>
                        </a:lnSpc>
                        <a:spcAft>
                          <a:spcPts val="800"/>
                        </a:spcAft>
                      </a:pPr>
                      <a:r>
                        <a:rPr lang="es-CO"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a:noFill/>
                    </a:lnB>
                  </a:tcPr>
                </a:tc>
                <a:extLst>
                  <a:ext uri="{0D108BD9-81ED-4DB2-BD59-A6C34878D82A}">
                    <a16:rowId xmlns:a16="http://schemas.microsoft.com/office/drawing/2014/main" val="1493999574"/>
                  </a:ext>
                </a:extLst>
              </a:tr>
            </a:tbl>
          </a:graphicData>
        </a:graphic>
      </p:graphicFrame>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7256550" y="2178038"/>
            <a:ext cx="3041218" cy="160072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just">
              <a:buFont typeface="Wingdings" panose="05000000000000000000" pitchFamily="2" charset="2"/>
              <a:buChar char="Ø"/>
            </a:pPr>
            <a:r>
              <a:rPr lang="es-ES" sz="1400" dirty="0"/>
              <a:t>24 Compañías de Seguros Generales en total, 8 de estas compañías no están especializadas en seguros diferentes a los que requiere SAE. </a:t>
            </a:r>
          </a:p>
          <a:p>
            <a:pPr algn="just">
              <a:buFont typeface="Wingdings" panose="05000000000000000000" pitchFamily="2" charset="2"/>
              <a:buChar char="Ø"/>
            </a:pPr>
            <a:r>
              <a:rPr lang="es-ES" sz="1400" b="1" dirty="0"/>
              <a:t>El oferta potencial de Aseguradoras que podrían participar en el proceso se reduce a 16</a:t>
            </a:r>
            <a:r>
              <a:rPr lang="es-ES" sz="1400" dirty="0"/>
              <a:t>.</a:t>
            </a:r>
          </a:p>
          <a:p>
            <a:pPr algn="just">
              <a:buFont typeface="Wingdings" panose="05000000000000000000" pitchFamily="2" charset="2"/>
              <a:buChar char="Ø"/>
            </a:pPr>
            <a:r>
              <a:rPr lang="es-ES" sz="1400" dirty="0"/>
              <a:t>Todas las compañías cumplen con holgura los requisitos de solvencia y patrimonio adecuado que exige la Superfinanciera.</a:t>
            </a:r>
          </a:p>
        </p:txBody>
      </p:sp>
      <p:sp>
        <p:nvSpPr>
          <p:cNvPr id="4" name="Rectángulo: esquinas redondeadas 3">
            <a:extLst>
              <a:ext uri="{FF2B5EF4-FFF2-40B4-BE49-F238E27FC236}">
                <a16:creationId xmlns:a16="http://schemas.microsoft.com/office/drawing/2014/main" id="{F4B6476E-C856-449D-BA43-B7AD2A1C2DB1}"/>
              </a:ext>
            </a:extLst>
          </p:cNvPr>
          <p:cNvSpPr/>
          <p:nvPr/>
        </p:nvSpPr>
        <p:spPr>
          <a:xfrm>
            <a:off x="7276851" y="5027747"/>
            <a:ext cx="240030" cy="171450"/>
          </a:xfrm>
          <a:prstGeom prst="roundRect">
            <a:avLst/>
          </a:prstGeom>
          <a:solidFill>
            <a:srgbClr val="A9A8A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0" name="Marcador de contenido 2">
            <a:extLst>
              <a:ext uri="{FF2B5EF4-FFF2-40B4-BE49-F238E27FC236}">
                <a16:creationId xmlns:a16="http://schemas.microsoft.com/office/drawing/2014/main" id="{D040C615-8B92-48AB-B959-EEF50F1A78E3}"/>
              </a:ext>
            </a:extLst>
          </p:cNvPr>
          <p:cNvSpPr txBox="1">
            <a:spLocks/>
          </p:cNvSpPr>
          <p:nvPr/>
        </p:nvSpPr>
        <p:spPr>
          <a:xfrm>
            <a:off x="7516882" y="4524037"/>
            <a:ext cx="2780887" cy="117887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r>
              <a:rPr lang="es-ES" sz="1400" dirty="0"/>
              <a:t>Compañías de Seguros generales con interés y especialidad comercial en seguros diferentes a los que requiere SAE</a:t>
            </a:r>
          </a:p>
        </p:txBody>
      </p:sp>
      <p:sp>
        <p:nvSpPr>
          <p:cNvPr id="13" name="CuadroTexto 12">
            <a:extLst>
              <a:ext uri="{FF2B5EF4-FFF2-40B4-BE49-F238E27FC236}">
                <a16:creationId xmlns:a16="http://schemas.microsoft.com/office/drawing/2014/main" id="{EF412617-CEEA-471E-AC6C-0BF69C505835}"/>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4" name="Imagen 13">
            <a:extLst>
              <a:ext uri="{FF2B5EF4-FFF2-40B4-BE49-F238E27FC236}">
                <a16:creationId xmlns:a16="http://schemas.microsoft.com/office/drawing/2014/main" id="{42B1062C-074C-4A6E-A687-17CFA1E4C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5" name="Imagen 14">
            <a:extLst>
              <a:ext uri="{FF2B5EF4-FFF2-40B4-BE49-F238E27FC236}">
                <a16:creationId xmlns:a16="http://schemas.microsoft.com/office/drawing/2014/main" id="{A6F53518-F0C0-41D3-A137-1F4621BA9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6" name="Imagen 15">
            <a:extLst>
              <a:ext uri="{FF2B5EF4-FFF2-40B4-BE49-F238E27FC236}">
                <a16:creationId xmlns:a16="http://schemas.microsoft.com/office/drawing/2014/main" id="{7F86C388-80F1-4816-AC9E-9CDF7C8213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7" name="Rectángulo 16">
            <a:extLst>
              <a:ext uri="{FF2B5EF4-FFF2-40B4-BE49-F238E27FC236}">
                <a16:creationId xmlns:a16="http://schemas.microsoft.com/office/drawing/2014/main" id="{74CDD96C-F86A-4837-879D-B97495D566CD}"/>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8" name="CuadroTexto 17">
            <a:extLst>
              <a:ext uri="{FF2B5EF4-FFF2-40B4-BE49-F238E27FC236}">
                <a16:creationId xmlns:a16="http://schemas.microsoft.com/office/drawing/2014/main" id="{FFCC2F28-2E70-436D-B9A3-4DDE34F433FF}"/>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1" name="Rectángulo 20">
            <a:extLst>
              <a:ext uri="{FF2B5EF4-FFF2-40B4-BE49-F238E27FC236}">
                <a16:creationId xmlns:a16="http://schemas.microsoft.com/office/drawing/2014/main" id="{9043569E-AD25-41D8-B0B1-EF214C4FFE7A}"/>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9ADB4A4F-1E57-4CAA-AC86-7616AA6DBF89}"/>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47513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99095" y="1464461"/>
            <a:ext cx="2484783" cy="380873"/>
          </a:xfrm>
          <a:prstGeom prst="rect">
            <a:avLst/>
          </a:prstGeom>
          <a:noFill/>
        </p:spPr>
        <p:txBody>
          <a:bodyPr wrap="square" rtlCol="0">
            <a:spAutoFit/>
          </a:bodyPr>
          <a:lstStyle/>
          <a:p>
            <a:r>
              <a:rPr lang="es-ES" sz="1875" b="1" dirty="0">
                <a:solidFill>
                  <a:srgbClr val="A9A8A9"/>
                </a:solidFill>
                <a:latin typeface="Lato Bold"/>
                <a:cs typeface="Lato Bold"/>
              </a:rPr>
              <a:t>Estudio de Mercado: </a:t>
            </a:r>
          </a:p>
        </p:txBody>
      </p:sp>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7256550" y="2178038"/>
            <a:ext cx="3041218" cy="160072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just">
              <a:buFont typeface="Wingdings" panose="05000000000000000000" pitchFamily="2" charset="2"/>
              <a:buChar char="Ø"/>
            </a:pPr>
            <a:r>
              <a:rPr lang="es-ES" sz="1400" dirty="0"/>
              <a:t>32 Corredores de Seguros en Colombia, 8 de estas compañías no están especializadas en seguros diferentes a los que requiere SAE. </a:t>
            </a:r>
          </a:p>
          <a:p>
            <a:pPr algn="just">
              <a:buFont typeface="Wingdings" panose="05000000000000000000" pitchFamily="2" charset="2"/>
              <a:buChar char="Ø"/>
            </a:pPr>
            <a:r>
              <a:rPr lang="es-ES" sz="1400" b="1" dirty="0"/>
              <a:t>Requisito habilitante sugerido: Ingresos operacionales iguales o superiores al 55% del Presupuesto total estimado para las Tres anualidades</a:t>
            </a:r>
            <a:r>
              <a:rPr lang="es-ES" sz="1400" dirty="0"/>
              <a:t>.</a:t>
            </a:r>
          </a:p>
          <a:p>
            <a:pPr algn="just">
              <a:buFont typeface="Wingdings" panose="05000000000000000000" pitchFamily="2" charset="2"/>
              <a:buChar char="Ø"/>
            </a:pPr>
            <a:r>
              <a:rPr lang="es-ES" sz="1400" dirty="0"/>
              <a:t>Oferta potencial de Corredores que podrían participar en el proceso seria de 8.</a:t>
            </a:r>
          </a:p>
        </p:txBody>
      </p:sp>
      <p:sp>
        <p:nvSpPr>
          <p:cNvPr id="4" name="Rectángulo: esquinas redondeadas 3">
            <a:extLst>
              <a:ext uri="{FF2B5EF4-FFF2-40B4-BE49-F238E27FC236}">
                <a16:creationId xmlns:a16="http://schemas.microsoft.com/office/drawing/2014/main" id="{F4B6476E-C856-449D-BA43-B7AD2A1C2DB1}"/>
              </a:ext>
            </a:extLst>
          </p:cNvPr>
          <p:cNvSpPr/>
          <p:nvPr/>
        </p:nvSpPr>
        <p:spPr>
          <a:xfrm>
            <a:off x="7276851" y="4818247"/>
            <a:ext cx="240030" cy="171450"/>
          </a:xfrm>
          <a:prstGeom prst="roundRect">
            <a:avLst/>
          </a:prstGeom>
          <a:solidFill>
            <a:srgbClr val="A9A8A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0" name="Marcador de contenido 2">
            <a:extLst>
              <a:ext uri="{FF2B5EF4-FFF2-40B4-BE49-F238E27FC236}">
                <a16:creationId xmlns:a16="http://schemas.microsoft.com/office/drawing/2014/main" id="{D040C615-8B92-48AB-B959-EEF50F1A78E3}"/>
              </a:ext>
            </a:extLst>
          </p:cNvPr>
          <p:cNvSpPr txBox="1">
            <a:spLocks/>
          </p:cNvSpPr>
          <p:nvPr/>
        </p:nvSpPr>
        <p:spPr>
          <a:xfrm>
            <a:off x="7516882" y="4524036"/>
            <a:ext cx="2780887" cy="759872"/>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r>
              <a:rPr lang="es-ES" sz="1400" dirty="0"/>
              <a:t>Corredores de Seguros con interés y especialidad comercial en intermediación de seguros diferentes a los que requiere SAE</a:t>
            </a:r>
          </a:p>
        </p:txBody>
      </p:sp>
      <p:graphicFrame>
        <p:nvGraphicFramePr>
          <p:cNvPr id="7" name="Tabla 6">
            <a:extLst>
              <a:ext uri="{FF2B5EF4-FFF2-40B4-BE49-F238E27FC236}">
                <a16:creationId xmlns:a16="http://schemas.microsoft.com/office/drawing/2014/main" id="{1B33EFB7-37B2-4A22-9FAC-5B89D6199C23}"/>
              </a:ext>
            </a:extLst>
          </p:cNvPr>
          <p:cNvGraphicFramePr>
            <a:graphicFrameLocks noGrp="1"/>
          </p:cNvGraphicFramePr>
          <p:nvPr>
            <p:extLst>
              <p:ext uri="{D42A27DB-BD31-4B8C-83A1-F6EECF244321}">
                <p14:modId xmlns:p14="http://schemas.microsoft.com/office/powerpoint/2010/main" val="4044041409"/>
              </p:ext>
            </p:extLst>
          </p:nvPr>
        </p:nvGraphicFramePr>
        <p:xfrm>
          <a:off x="1007165" y="2131146"/>
          <a:ext cx="6039548" cy="2855843"/>
        </p:xfrm>
        <a:graphic>
          <a:graphicData uri="http://schemas.openxmlformats.org/drawingml/2006/table">
            <a:tbl>
              <a:tblPr firstRow="1" firstCol="1" bandRow="1">
                <a:tableStyleId>{B301B821-A1FF-4177-AEE7-76D212191A09}</a:tableStyleId>
              </a:tblPr>
              <a:tblGrid>
                <a:gridCol w="2238880">
                  <a:extLst>
                    <a:ext uri="{9D8B030D-6E8A-4147-A177-3AD203B41FA5}">
                      <a16:colId xmlns:a16="http://schemas.microsoft.com/office/drawing/2014/main" val="3292513845"/>
                    </a:ext>
                  </a:extLst>
                </a:gridCol>
                <a:gridCol w="855482">
                  <a:extLst>
                    <a:ext uri="{9D8B030D-6E8A-4147-A177-3AD203B41FA5}">
                      <a16:colId xmlns:a16="http://schemas.microsoft.com/office/drawing/2014/main" val="77380185"/>
                    </a:ext>
                  </a:extLst>
                </a:gridCol>
                <a:gridCol w="732231">
                  <a:extLst>
                    <a:ext uri="{9D8B030D-6E8A-4147-A177-3AD203B41FA5}">
                      <a16:colId xmlns:a16="http://schemas.microsoft.com/office/drawing/2014/main" val="2562864877"/>
                    </a:ext>
                  </a:extLst>
                </a:gridCol>
                <a:gridCol w="748050">
                  <a:extLst>
                    <a:ext uri="{9D8B030D-6E8A-4147-A177-3AD203B41FA5}">
                      <a16:colId xmlns:a16="http://schemas.microsoft.com/office/drawing/2014/main" val="2748250702"/>
                    </a:ext>
                  </a:extLst>
                </a:gridCol>
                <a:gridCol w="819888">
                  <a:extLst>
                    <a:ext uri="{9D8B030D-6E8A-4147-A177-3AD203B41FA5}">
                      <a16:colId xmlns:a16="http://schemas.microsoft.com/office/drawing/2014/main" val="3805750019"/>
                    </a:ext>
                  </a:extLst>
                </a:gridCol>
                <a:gridCol w="184325">
                  <a:extLst>
                    <a:ext uri="{9D8B030D-6E8A-4147-A177-3AD203B41FA5}">
                      <a16:colId xmlns:a16="http://schemas.microsoft.com/office/drawing/2014/main" val="1079471692"/>
                    </a:ext>
                  </a:extLst>
                </a:gridCol>
                <a:gridCol w="460692">
                  <a:extLst>
                    <a:ext uri="{9D8B030D-6E8A-4147-A177-3AD203B41FA5}">
                      <a16:colId xmlns:a16="http://schemas.microsoft.com/office/drawing/2014/main" val="961627931"/>
                    </a:ext>
                  </a:extLst>
                </a:gridCol>
              </a:tblGrid>
              <a:tr h="399770">
                <a:tc>
                  <a:txBody>
                    <a:bodyPr/>
                    <a:lstStyle/>
                    <a:p>
                      <a:pPr algn="ctr">
                        <a:lnSpc>
                          <a:spcPct val="107000"/>
                        </a:lnSpc>
                        <a:spcAft>
                          <a:spcPts val="0"/>
                        </a:spcAft>
                      </a:pPr>
                      <a:r>
                        <a:rPr lang="es-CO" sz="900" dirty="0">
                          <a:effectLst/>
                        </a:rPr>
                        <a:t>CORREDORES DE SEGUROS</a:t>
                      </a:r>
                      <a:endParaRPr lang="es-CO" sz="9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dirty="0">
                          <a:effectLst/>
                        </a:rPr>
                        <a:t>ACTIVO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a:effectLst/>
                        </a:rPr>
                        <a:t>PASIVO</a:t>
                      </a:r>
                      <a:endParaRPr lang="es-CO" sz="800" b="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dirty="0">
                          <a:effectLst/>
                        </a:rPr>
                        <a:t>PATRIMONIO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gridSpan="2">
                  <a:txBody>
                    <a:bodyPr/>
                    <a:lstStyle/>
                    <a:p>
                      <a:pPr algn="ctr">
                        <a:lnSpc>
                          <a:spcPct val="107000"/>
                        </a:lnSpc>
                        <a:spcAft>
                          <a:spcPts val="0"/>
                        </a:spcAft>
                      </a:pPr>
                      <a:r>
                        <a:rPr lang="es-CO" sz="800" dirty="0">
                          <a:effectLst/>
                        </a:rPr>
                        <a:t>INGRESOS OPERACIONALES</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hMerge="1">
                  <a:txBody>
                    <a:bodyPr/>
                    <a:lstStyle/>
                    <a:p>
                      <a:endParaRPr lang="es-CO"/>
                    </a:p>
                  </a:txBody>
                  <a:tcPr/>
                </a:tc>
                <a:tc>
                  <a:txBody>
                    <a:bodyPr/>
                    <a:lstStyle/>
                    <a:p>
                      <a:pPr algn="ctr">
                        <a:lnSpc>
                          <a:spcPct val="107000"/>
                        </a:lnSpc>
                        <a:spcAft>
                          <a:spcPts val="0"/>
                        </a:spcAft>
                      </a:pPr>
                      <a:r>
                        <a:rPr lang="es-CO" sz="800" dirty="0">
                          <a:effectLst/>
                        </a:rPr>
                        <a:t>% DE MERCADO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extLst>
                  <a:ext uri="{0D108BD9-81ED-4DB2-BD59-A6C34878D82A}">
                    <a16:rowId xmlns:a16="http://schemas.microsoft.com/office/drawing/2014/main" val="1613699930"/>
                  </a:ext>
                </a:extLst>
              </a:tr>
              <a:tr h="129267">
                <a:tc>
                  <a:txBody>
                    <a:bodyPr/>
                    <a:lstStyle/>
                    <a:p>
                      <a:pPr>
                        <a:lnSpc>
                          <a:spcPct val="107000"/>
                        </a:lnSpc>
                        <a:spcAft>
                          <a:spcPts val="0"/>
                        </a:spcAft>
                      </a:pPr>
                      <a:r>
                        <a:rPr lang="es-CO" sz="800" b="0" dirty="0">
                          <a:effectLst/>
                        </a:rPr>
                        <a:t>28- DE LIMA MARSH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$79.797.538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$37.959.345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$41.838.193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$64.094.703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22,058%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312197674"/>
                  </a:ext>
                </a:extLst>
              </a:tr>
              <a:tr h="129267">
                <a:tc>
                  <a:txBody>
                    <a:bodyPr/>
                    <a:lstStyle/>
                    <a:p>
                      <a:pPr>
                        <a:lnSpc>
                          <a:spcPct val="107000"/>
                        </a:lnSpc>
                        <a:spcAft>
                          <a:spcPts val="0"/>
                        </a:spcAft>
                      </a:pPr>
                      <a:r>
                        <a:rPr lang="es-CO" sz="800" b="0" dirty="0">
                          <a:effectLst/>
                        </a:rPr>
                        <a:t>56- </a:t>
                      </a:r>
                      <a:r>
                        <a:rPr lang="es-CO" sz="800" b="0" dirty="0" err="1">
                          <a:effectLst/>
                        </a:rPr>
                        <a:t>AON</a:t>
                      </a:r>
                      <a:r>
                        <a:rPr lang="es-CO" sz="800" b="0" dirty="0">
                          <a:effectLst/>
                        </a:rPr>
                        <a:t> </a:t>
                      </a:r>
                      <a:r>
                        <a:rPr lang="es-CO" sz="800" b="0" dirty="0" err="1">
                          <a:effectLst/>
                        </a:rPr>
                        <a:t>RISK</a:t>
                      </a:r>
                      <a:r>
                        <a:rPr lang="es-CO" sz="800" b="0" dirty="0">
                          <a:effectLst/>
                        </a:rPr>
                        <a:t> </a:t>
                      </a:r>
                      <a:r>
                        <a:rPr lang="es-CO" sz="800" b="0" dirty="0" err="1">
                          <a:effectLst/>
                        </a:rPr>
                        <a:t>SERVICES</a:t>
                      </a:r>
                      <a:r>
                        <a:rPr lang="es-CO" sz="800" b="0" dirty="0">
                          <a:effectLst/>
                        </a:rPr>
                        <a:t> COLOMBIA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$63.910.169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$24.382.456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$39.527.713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$49.194.769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16,930%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318584144"/>
                  </a:ext>
                </a:extLst>
              </a:tr>
              <a:tr h="129267">
                <a:tc>
                  <a:txBody>
                    <a:bodyPr/>
                    <a:lstStyle/>
                    <a:p>
                      <a:pPr>
                        <a:lnSpc>
                          <a:spcPct val="107000"/>
                        </a:lnSpc>
                        <a:spcAft>
                          <a:spcPts val="0"/>
                        </a:spcAft>
                      </a:pPr>
                      <a:r>
                        <a:rPr lang="es-CO" sz="800" b="0" dirty="0">
                          <a:effectLst/>
                        </a:rPr>
                        <a:t>10- WILLIS COLOMBIA </a:t>
                      </a:r>
                      <a:r>
                        <a:rPr lang="es-CO" sz="800" b="0" dirty="0" err="1">
                          <a:effectLst/>
                        </a:rPr>
                        <a:t>COR</a:t>
                      </a:r>
                      <a:r>
                        <a:rPr lang="es-CO" sz="800" b="0" dirty="0">
                          <a:effectLst/>
                        </a:rPr>
                        <a:t> DE SEG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$36.680.872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$18.095.755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$18.585.116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$32.151.148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11,065%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4261438"/>
                  </a:ext>
                </a:extLst>
              </a:tr>
              <a:tr h="129267">
                <a:tc>
                  <a:txBody>
                    <a:bodyPr/>
                    <a:lstStyle/>
                    <a:p>
                      <a:pPr>
                        <a:lnSpc>
                          <a:spcPct val="107000"/>
                        </a:lnSpc>
                        <a:spcAft>
                          <a:spcPts val="0"/>
                        </a:spcAft>
                      </a:pPr>
                      <a:r>
                        <a:rPr lang="es-CO" sz="800" b="0" dirty="0">
                          <a:effectLst/>
                        </a:rPr>
                        <a:t>49- </a:t>
                      </a:r>
                      <a:r>
                        <a:rPr lang="es-CO" sz="800" b="0" dirty="0" err="1">
                          <a:effectLst/>
                        </a:rPr>
                        <a:t>JARDINE</a:t>
                      </a:r>
                      <a:r>
                        <a:rPr lang="es-CO" sz="800" b="0" dirty="0">
                          <a:effectLst/>
                        </a:rPr>
                        <a:t> LLOYD THOMPSON, VALENCIA &amp;</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$19.562.136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$5.995.928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$13.566.207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$30.129.365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10,369%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613117482"/>
                  </a:ext>
                </a:extLst>
              </a:tr>
              <a:tr h="129267">
                <a:tc>
                  <a:txBody>
                    <a:bodyPr/>
                    <a:lstStyle/>
                    <a:p>
                      <a:pPr>
                        <a:lnSpc>
                          <a:spcPct val="107000"/>
                        </a:lnSpc>
                        <a:spcAft>
                          <a:spcPts val="0"/>
                        </a:spcAft>
                      </a:pPr>
                      <a:r>
                        <a:rPr lang="es-CO" sz="800" b="0" dirty="0">
                          <a:effectLst/>
                        </a:rPr>
                        <a:t>136- </a:t>
                      </a:r>
                      <a:r>
                        <a:rPr lang="es-CO" sz="800" b="0" dirty="0" err="1">
                          <a:effectLst/>
                        </a:rPr>
                        <a:t>CORRECOL</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$30.637.040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$9.409.891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$21.227.149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$15.168.045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5,220%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4051487699"/>
                  </a:ext>
                </a:extLst>
              </a:tr>
              <a:tr h="129267">
                <a:tc>
                  <a:txBody>
                    <a:bodyPr/>
                    <a:lstStyle/>
                    <a:p>
                      <a:pPr>
                        <a:lnSpc>
                          <a:spcPct val="107000"/>
                        </a:lnSpc>
                        <a:spcAft>
                          <a:spcPts val="0"/>
                        </a:spcAft>
                      </a:pPr>
                      <a:r>
                        <a:rPr lang="es-CO" sz="800" b="0" dirty="0">
                          <a:effectLst/>
                        </a:rPr>
                        <a:t>157- SEGUROS BETA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$21.757.325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$5.371.327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$16.385.998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$11.669.898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4,016%</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2791931284"/>
                  </a:ext>
                </a:extLst>
              </a:tr>
              <a:tr h="129267">
                <a:tc>
                  <a:txBody>
                    <a:bodyPr/>
                    <a:lstStyle/>
                    <a:p>
                      <a:pPr>
                        <a:lnSpc>
                          <a:spcPct val="107000"/>
                        </a:lnSpc>
                        <a:spcAft>
                          <a:spcPts val="0"/>
                        </a:spcAft>
                      </a:pPr>
                      <a:r>
                        <a:rPr lang="es-CO" sz="800" b="0" dirty="0">
                          <a:effectLst/>
                        </a:rPr>
                        <a:t>114- </a:t>
                      </a:r>
                      <a:r>
                        <a:rPr lang="es-CO" sz="800" b="0" dirty="0" err="1">
                          <a:effectLst/>
                        </a:rPr>
                        <a:t>PROMOTEC</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$17.323.842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$8.346.130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$8.977.713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$10.387.574</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3,575%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4158308915"/>
                  </a:ext>
                </a:extLst>
              </a:tr>
              <a:tr h="129267">
                <a:tc>
                  <a:txBody>
                    <a:bodyPr/>
                    <a:lstStyle/>
                    <a:p>
                      <a:pPr>
                        <a:lnSpc>
                          <a:spcPct val="107000"/>
                        </a:lnSpc>
                        <a:spcAft>
                          <a:spcPts val="0"/>
                        </a:spcAft>
                      </a:pPr>
                      <a:r>
                        <a:rPr lang="es-CO" sz="800" b="0" dirty="0">
                          <a:effectLst/>
                        </a:rPr>
                        <a:t>71- </a:t>
                      </a:r>
                      <a:r>
                        <a:rPr lang="es-CO" sz="800" b="0" dirty="0" err="1">
                          <a:effectLst/>
                        </a:rPr>
                        <a:t>HOWDEN</a:t>
                      </a:r>
                      <a:r>
                        <a:rPr lang="es-CO" sz="800" b="0" dirty="0">
                          <a:effectLst/>
                        </a:rPr>
                        <a:t> </a:t>
                      </a:r>
                      <a:r>
                        <a:rPr lang="es-CO" sz="800" b="0" dirty="0" err="1">
                          <a:effectLst/>
                        </a:rPr>
                        <a:t>WACOLDA</a:t>
                      </a:r>
                      <a:r>
                        <a:rPr lang="es-CO" sz="800" b="0" dirty="0">
                          <a:effectLst/>
                        </a:rPr>
                        <a:t> LTDA.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$9.772.469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$6.006.722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$3.765.747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$10.350.179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3,562%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933719023"/>
                  </a:ext>
                </a:extLst>
              </a:tr>
              <a:tr h="129267">
                <a:tc>
                  <a:txBody>
                    <a:bodyPr/>
                    <a:lstStyle/>
                    <a:p>
                      <a:pPr>
                        <a:lnSpc>
                          <a:spcPct val="107000"/>
                        </a:lnSpc>
                        <a:spcAft>
                          <a:spcPts val="0"/>
                        </a:spcAft>
                      </a:pPr>
                      <a:r>
                        <a:rPr lang="es-CO" sz="800" b="0" dirty="0">
                          <a:effectLst/>
                        </a:rPr>
                        <a:t>111- ITAÚ CORREDOR DE SEGUROS</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$11.792.652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$6.182.966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$5.609.686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$10.083.553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3,470%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471960696"/>
                  </a:ext>
                </a:extLst>
              </a:tr>
              <a:tr h="129267">
                <a:tc>
                  <a:txBody>
                    <a:bodyPr/>
                    <a:lstStyle/>
                    <a:p>
                      <a:pPr>
                        <a:lnSpc>
                          <a:spcPct val="107000"/>
                        </a:lnSpc>
                        <a:spcAft>
                          <a:spcPts val="0"/>
                        </a:spcAft>
                      </a:pPr>
                      <a:r>
                        <a:rPr lang="es-CO" sz="800" b="0" dirty="0">
                          <a:effectLst/>
                        </a:rPr>
                        <a:t>155- </a:t>
                      </a:r>
                      <a:r>
                        <a:rPr lang="es-CO" sz="800" b="0" dirty="0" err="1">
                          <a:effectLst/>
                        </a:rPr>
                        <a:t>COMEVA</a:t>
                      </a:r>
                      <a:r>
                        <a:rPr lang="es-CO" sz="800" b="0" dirty="0">
                          <a:effectLst/>
                        </a:rPr>
                        <a:t> CORREDORES DE SEGUROS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$12.263.271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$9.188.532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$3.074.739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$9.268.663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3,190%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1366547218"/>
                  </a:ext>
                </a:extLst>
              </a:tr>
              <a:tr h="129267">
                <a:tc>
                  <a:txBody>
                    <a:bodyPr/>
                    <a:lstStyle/>
                    <a:p>
                      <a:pPr>
                        <a:lnSpc>
                          <a:spcPct val="107000"/>
                        </a:lnSpc>
                        <a:spcAft>
                          <a:spcPts val="0"/>
                        </a:spcAft>
                      </a:pPr>
                      <a:r>
                        <a:rPr lang="es-CO" sz="800" b="0" dirty="0">
                          <a:effectLst/>
                        </a:rPr>
                        <a:t>112- ARTHUR J. GALLAGHER</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$22.544.306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$20.131.951</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$2.412.354</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$7.389.932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2,543%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783529913"/>
                  </a:ext>
                </a:extLst>
              </a:tr>
              <a:tr h="129267">
                <a:tc>
                  <a:txBody>
                    <a:bodyPr/>
                    <a:lstStyle/>
                    <a:p>
                      <a:pPr>
                        <a:lnSpc>
                          <a:spcPct val="107000"/>
                        </a:lnSpc>
                        <a:spcAft>
                          <a:spcPts val="0"/>
                        </a:spcAft>
                      </a:pPr>
                      <a:r>
                        <a:rPr lang="es-CO" sz="800" b="0" dirty="0">
                          <a:effectLst/>
                        </a:rPr>
                        <a:t>31- </a:t>
                      </a:r>
                      <a:r>
                        <a:rPr lang="es-CO" sz="800" b="0" dirty="0" err="1">
                          <a:effectLst/>
                        </a:rPr>
                        <a:t>ARESS</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$8.538.140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$2.158.261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$6.379.879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$5.333.059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1,835%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1716667900"/>
                  </a:ext>
                </a:extLst>
              </a:tr>
              <a:tr h="129267">
                <a:tc>
                  <a:txBody>
                    <a:bodyPr/>
                    <a:lstStyle/>
                    <a:p>
                      <a:pPr>
                        <a:lnSpc>
                          <a:spcPct val="107000"/>
                        </a:lnSpc>
                        <a:spcAft>
                          <a:spcPts val="0"/>
                        </a:spcAft>
                      </a:pPr>
                      <a:r>
                        <a:rPr lang="es-CO" sz="800" b="0" dirty="0">
                          <a:effectLst/>
                        </a:rPr>
                        <a:t>101- SANTIAGO </a:t>
                      </a:r>
                      <a:r>
                        <a:rPr lang="es-CO" sz="800" b="0" dirty="0" err="1">
                          <a:effectLst/>
                        </a:rPr>
                        <a:t>VELEZ</a:t>
                      </a:r>
                      <a:r>
                        <a:rPr lang="es-CO" sz="800" b="0" dirty="0">
                          <a:effectLst/>
                        </a:rPr>
                        <a:t> Y ASOCIADOS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$7.502.100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$3.049.860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$4.452.240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$4.763.732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1,639%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2318581630"/>
                  </a:ext>
                </a:extLst>
              </a:tr>
              <a:tr h="129267">
                <a:tc>
                  <a:txBody>
                    <a:bodyPr/>
                    <a:lstStyle/>
                    <a:p>
                      <a:pPr>
                        <a:lnSpc>
                          <a:spcPct val="107000"/>
                        </a:lnSpc>
                        <a:spcAft>
                          <a:spcPts val="0"/>
                        </a:spcAft>
                      </a:pPr>
                      <a:r>
                        <a:rPr lang="es-CO" sz="800" b="0">
                          <a:effectLst/>
                        </a:rPr>
                        <a:t>59- VML S.A. CORREDORES DE SEGUROS</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$4.134.250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$1.413.492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$2.720.758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$4.069.930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1,401%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6097846"/>
                  </a:ext>
                </a:extLst>
              </a:tr>
              <a:tr h="129267">
                <a:tc>
                  <a:txBody>
                    <a:bodyPr/>
                    <a:lstStyle/>
                    <a:p>
                      <a:pPr>
                        <a:lnSpc>
                          <a:spcPct val="107000"/>
                        </a:lnSpc>
                        <a:spcAft>
                          <a:spcPts val="0"/>
                        </a:spcAft>
                      </a:pPr>
                      <a:r>
                        <a:rPr lang="es-CO" sz="800" b="0" dirty="0">
                          <a:effectLst/>
                        </a:rPr>
                        <a:t>80- CORREDORES DE SEGUROS DEL VALLE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$2.018.303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$935.943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$1.082.360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$2.998.167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1,032%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578461671"/>
                  </a:ext>
                </a:extLst>
              </a:tr>
              <a:tr h="129267">
                <a:tc>
                  <a:txBody>
                    <a:bodyPr/>
                    <a:lstStyle/>
                    <a:p>
                      <a:pPr>
                        <a:lnSpc>
                          <a:spcPct val="107000"/>
                        </a:lnSpc>
                        <a:spcAft>
                          <a:spcPts val="0"/>
                        </a:spcAft>
                      </a:pPr>
                      <a:r>
                        <a:rPr lang="es-CO" sz="800" b="0" dirty="0">
                          <a:effectLst/>
                        </a:rPr>
                        <a:t>156- </a:t>
                      </a:r>
                      <a:r>
                        <a:rPr lang="es-CO" sz="800" b="0" dirty="0" err="1">
                          <a:effectLst/>
                        </a:rPr>
                        <a:t>GONSEGUROS</a:t>
                      </a:r>
                      <a:r>
                        <a:rPr lang="es-CO" sz="800" b="0" dirty="0">
                          <a:effectLst/>
                        </a:rPr>
                        <a:t> </a:t>
                      </a:r>
                      <a:r>
                        <a:rPr lang="es-CO" sz="800" b="0" dirty="0" err="1">
                          <a:effectLst/>
                        </a:rPr>
                        <a:t>COR</a:t>
                      </a:r>
                      <a:r>
                        <a:rPr lang="es-CO" sz="800" b="0" dirty="0">
                          <a:effectLst/>
                        </a:rPr>
                        <a:t> DE SEGUROS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$4.506.066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$1.800.957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$2.705.109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$2.845.286</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0,979%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031413036"/>
                  </a:ext>
                </a:extLst>
              </a:tr>
              <a:tr h="129267">
                <a:tc>
                  <a:txBody>
                    <a:bodyPr/>
                    <a:lstStyle/>
                    <a:p>
                      <a:pPr>
                        <a:lnSpc>
                          <a:spcPct val="107000"/>
                        </a:lnSpc>
                        <a:spcAft>
                          <a:spcPts val="0"/>
                        </a:spcAft>
                      </a:pPr>
                      <a:r>
                        <a:rPr lang="es-CO" sz="800" b="0">
                          <a:effectLst/>
                        </a:rPr>
                        <a:t>102- THB COLOMBIA S.A.</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$2.960.527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$1.734.231</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$1.226.296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$2.688.965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0,925%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2139059420"/>
                  </a:ext>
                </a:extLst>
              </a:tr>
              <a:tr h="129267">
                <a:tc>
                  <a:txBody>
                    <a:bodyPr/>
                    <a:lstStyle/>
                    <a:p>
                      <a:pPr>
                        <a:lnSpc>
                          <a:spcPct val="107000"/>
                        </a:lnSpc>
                        <a:spcAft>
                          <a:spcPts val="0"/>
                        </a:spcAft>
                      </a:pPr>
                      <a:r>
                        <a:rPr lang="es-CO" sz="800" b="0" dirty="0">
                          <a:effectLst/>
                        </a:rPr>
                        <a:t>128- </a:t>
                      </a:r>
                      <a:r>
                        <a:rPr lang="es-CO" sz="800" b="0" dirty="0" err="1">
                          <a:effectLst/>
                        </a:rPr>
                        <a:t>SEKURITAS</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$4.116.269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$1.644.057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$2.472.212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$2.599.664</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0,895%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88442368"/>
                  </a:ext>
                </a:extLst>
              </a:tr>
              <a:tr h="129267">
                <a:tc>
                  <a:txBody>
                    <a:bodyPr/>
                    <a:lstStyle/>
                    <a:p>
                      <a:pPr>
                        <a:lnSpc>
                          <a:spcPct val="107000"/>
                        </a:lnSpc>
                        <a:spcAft>
                          <a:spcPts val="0"/>
                        </a:spcAft>
                      </a:pPr>
                      <a:r>
                        <a:rPr lang="es-CO" sz="800" b="0" dirty="0">
                          <a:effectLst/>
                        </a:rPr>
                        <a:t>149- </a:t>
                      </a:r>
                      <a:r>
                        <a:rPr lang="es-CO" sz="800" b="0" dirty="0" err="1">
                          <a:effectLst/>
                        </a:rPr>
                        <a:t>JARGU</a:t>
                      </a:r>
                      <a:r>
                        <a:rPr lang="es-CO" sz="800" b="0" dirty="0">
                          <a:effectLst/>
                        </a:rPr>
                        <a:t> S.A. CORREDORES DE SEGUROS</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$6.276.150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$1.049.885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$5.226.266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$2.582.125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0,889%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6166693"/>
                  </a:ext>
                </a:extLst>
              </a:tr>
            </a:tbl>
          </a:graphicData>
        </a:graphic>
      </p:graphicFrame>
      <p:sp>
        <p:nvSpPr>
          <p:cNvPr id="14" name="Marcador de contenido 2">
            <a:extLst>
              <a:ext uri="{FF2B5EF4-FFF2-40B4-BE49-F238E27FC236}">
                <a16:creationId xmlns:a16="http://schemas.microsoft.com/office/drawing/2014/main" id="{4A6E7DF7-4C3A-480C-BA98-4906E1802808}"/>
              </a:ext>
            </a:extLst>
          </p:cNvPr>
          <p:cNvSpPr txBox="1">
            <a:spLocks/>
          </p:cNvSpPr>
          <p:nvPr/>
        </p:nvSpPr>
        <p:spPr>
          <a:xfrm>
            <a:off x="2009510" y="5006991"/>
            <a:ext cx="4629150" cy="396932"/>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Otros 13 Corredores de Seguros presentes en el mercado.</a:t>
            </a:r>
          </a:p>
        </p:txBody>
      </p:sp>
      <p:sp>
        <p:nvSpPr>
          <p:cNvPr id="9" name="Flecha: a la derecha con bandas 8">
            <a:extLst>
              <a:ext uri="{FF2B5EF4-FFF2-40B4-BE49-F238E27FC236}">
                <a16:creationId xmlns:a16="http://schemas.microsoft.com/office/drawing/2014/main" id="{C53446F8-C067-44FE-8D4C-446506FD41E2}"/>
              </a:ext>
            </a:extLst>
          </p:cNvPr>
          <p:cNvSpPr/>
          <p:nvPr/>
        </p:nvSpPr>
        <p:spPr>
          <a:xfrm rot="5400000">
            <a:off x="1755756" y="5086395"/>
            <a:ext cx="240030" cy="238125"/>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3" name="Rectángulo 12">
            <a:extLst>
              <a:ext uri="{FF2B5EF4-FFF2-40B4-BE49-F238E27FC236}">
                <a16:creationId xmlns:a16="http://schemas.microsoft.com/office/drawing/2014/main" id="{A56BE23A-BECE-46AB-8444-B8F922466A8F}"/>
              </a:ext>
            </a:extLst>
          </p:cNvPr>
          <p:cNvSpPr/>
          <p:nvPr/>
        </p:nvSpPr>
        <p:spPr>
          <a:xfrm>
            <a:off x="1601459" y="2530602"/>
            <a:ext cx="5445252" cy="1555680"/>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5" name="CuadroTexto 14">
            <a:extLst>
              <a:ext uri="{FF2B5EF4-FFF2-40B4-BE49-F238E27FC236}">
                <a16:creationId xmlns:a16="http://schemas.microsoft.com/office/drawing/2014/main" id="{1957CB7D-5392-4597-9258-6B16A93A1E52}"/>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6" name="Imagen 15">
            <a:extLst>
              <a:ext uri="{FF2B5EF4-FFF2-40B4-BE49-F238E27FC236}">
                <a16:creationId xmlns:a16="http://schemas.microsoft.com/office/drawing/2014/main" id="{DA95BF35-F817-4666-8175-F6428D42E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7" name="Imagen 16">
            <a:extLst>
              <a:ext uri="{FF2B5EF4-FFF2-40B4-BE49-F238E27FC236}">
                <a16:creationId xmlns:a16="http://schemas.microsoft.com/office/drawing/2014/main" id="{FB02DCF1-1AE1-4B1F-BD5F-D549B7ECF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CDC6AB32-E99D-43D6-B8B0-ECC3063CB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21" name="Rectángulo 20">
            <a:extLst>
              <a:ext uri="{FF2B5EF4-FFF2-40B4-BE49-F238E27FC236}">
                <a16:creationId xmlns:a16="http://schemas.microsoft.com/office/drawing/2014/main" id="{DEFC9134-CF52-4A09-8641-3E12187CE716}"/>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9952A08E-F866-499F-8BC2-F8A07C95D139}"/>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3" name="Rectángulo 22">
            <a:extLst>
              <a:ext uri="{FF2B5EF4-FFF2-40B4-BE49-F238E27FC236}">
                <a16:creationId xmlns:a16="http://schemas.microsoft.com/office/drawing/2014/main" id="{E40EB4DE-7B4C-4767-AA93-4E633263A611}"/>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13E8EF04-FFD8-488F-BEBE-A30EC814EF73}"/>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15832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57251"/>
            <a:ext cx="1714500" cy="962853"/>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8166" y="857251"/>
            <a:ext cx="2484782" cy="962853"/>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2949" y="857251"/>
            <a:ext cx="2975527" cy="962853"/>
          </a:xfrm>
          <a:prstGeom prst="rect">
            <a:avLst/>
          </a:prstGeom>
        </p:spPr>
      </p:pic>
      <p:sp>
        <p:nvSpPr>
          <p:cNvPr id="9" name="Rectangle 6">
            <a:extLst>
              <a:ext uri="{FF2B5EF4-FFF2-40B4-BE49-F238E27FC236}">
                <a16:creationId xmlns:a16="http://schemas.microsoft.com/office/drawing/2014/main" id="{24AE6518-D528-44B5-AA11-380A06B778C5}"/>
              </a:ext>
            </a:extLst>
          </p:cNvPr>
          <p:cNvSpPr>
            <a:spLocks noChangeArrowheads="1"/>
          </p:cNvSpPr>
          <p:nvPr/>
        </p:nvSpPr>
        <p:spPr bwMode="auto">
          <a:xfrm>
            <a:off x="7607581" y="2818649"/>
            <a:ext cx="1565672" cy="432197"/>
          </a:xfrm>
          <a:prstGeom prst="rect">
            <a:avLst/>
          </a:prstGeom>
          <a:solidFill>
            <a:srgbClr val="66FFFF"/>
          </a:solidFill>
          <a:ln w="9525">
            <a:solidFill>
              <a:schemeClr val="accent2">
                <a:lumMod val="60000"/>
                <a:lumOff val="40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Aseguradora</a:t>
            </a:r>
          </a:p>
          <a:p>
            <a:pPr algn="ctr"/>
            <a:r>
              <a:rPr lang="es-CO" sz="1350" b="1" dirty="0"/>
              <a:t>Local</a:t>
            </a:r>
            <a:endParaRPr lang="en-US" sz="1350" b="1" dirty="0"/>
          </a:p>
        </p:txBody>
      </p:sp>
      <p:cxnSp>
        <p:nvCxnSpPr>
          <p:cNvPr id="11" name="AutoShape 13">
            <a:extLst>
              <a:ext uri="{FF2B5EF4-FFF2-40B4-BE49-F238E27FC236}">
                <a16:creationId xmlns:a16="http://schemas.microsoft.com/office/drawing/2014/main" id="{CB8B7136-8708-4AB6-BF27-15CAE51ECE00}"/>
              </a:ext>
            </a:extLst>
          </p:cNvPr>
          <p:cNvCxnSpPr>
            <a:cxnSpLocks noChangeShapeType="1"/>
            <a:stCxn id="26" idx="3"/>
            <a:endCxn id="19" idx="0"/>
          </p:cNvCxnSpPr>
          <p:nvPr/>
        </p:nvCxnSpPr>
        <p:spPr bwMode="auto">
          <a:xfrm flipV="1">
            <a:off x="3772513" y="2093375"/>
            <a:ext cx="1878799" cy="272590"/>
          </a:xfrm>
          <a:prstGeom prst="bentConnector4">
            <a:avLst>
              <a:gd name="adj1" fmla="val 27860"/>
              <a:gd name="adj2" fmla="val 261391"/>
            </a:avLst>
          </a:prstGeom>
          <a:noFill/>
          <a:ln w="57150">
            <a:solidFill>
              <a:schemeClr val="folHlink"/>
            </a:solidFill>
            <a:miter lim="800000"/>
            <a:headEnd/>
            <a:tailEnd type="triangle" w="med" len="med"/>
          </a:ln>
        </p:spPr>
      </p:cxnSp>
      <p:cxnSp>
        <p:nvCxnSpPr>
          <p:cNvPr id="12" name="AutoShape 14">
            <a:extLst>
              <a:ext uri="{FF2B5EF4-FFF2-40B4-BE49-F238E27FC236}">
                <a16:creationId xmlns:a16="http://schemas.microsoft.com/office/drawing/2014/main" id="{79A86D7E-A28F-4125-8858-7DEC3F56D52E}"/>
              </a:ext>
            </a:extLst>
          </p:cNvPr>
          <p:cNvCxnSpPr>
            <a:cxnSpLocks noChangeShapeType="1"/>
            <a:stCxn id="27" idx="6"/>
            <a:endCxn id="19" idx="2"/>
          </p:cNvCxnSpPr>
          <p:nvPr/>
        </p:nvCxnSpPr>
        <p:spPr bwMode="auto">
          <a:xfrm flipV="1">
            <a:off x="3189132" y="3870821"/>
            <a:ext cx="2462178" cy="451098"/>
          </a:xfrm>
          <a:prstGeom prst="bentConnector2">
            <a:avLst/>
          </a:prstGeom>
          <a:noFill/>
          <a:ln w="57150">
            <a:solidFill>
              <a:schemeClr val="folHlink"/>
            </a:solidFill>
            <a:miter lim="800000"/>
            <a:headEnd/>
            <a:tailEnd type="triangle" w="med" len="med"/>
          </a:ln>
        </p:spPr>
      </p:cxnSp>
      <p:cxnSp>
        <p:nvCxnSpPr>
          <p:cNvPr id="13" name="AutoShape 16">
            <a:extLst>
              <a:ext uri="{FF2B5EF4-FFF2-40B4-BE49-F238E27FC236}">
                <a16:creationId xmlns:a16="http://schemas.microsoft.com/office/drawing/2014/main" id="{E8AE313D-D40F-49B7-9075-A7AB9F319074}"/>
              </a:ext>
            </a:extLst>
          </p:cNvPr>
          <p:cNvCxnSpPr>
            <a:cxnSpLocks noChangeShapeType="1"/>
            <a:stCxn id="19" idx="3"/>
            <a:endCxn id="9" idx="0"/>
          </p:cNvCxnSpPr>
          <p:nvPr/>
        </p:nvCxnSpPr>
        <p:spPr bwMode="auto">
          <a:xfrm flipV="1">
            <a:off x="6483248" y="2818648"/>
            <a:ext cx="1907171" cy="163450"/>
          </a:xfrm>
          <a:prstGeom prst="bentConnector4">
            <a:avLst>
              <a:gd name="adj1" fmla="val 29476"/>
              <a:gd name="adj2" fmla="val 648623"/>
            </a:avLst>
          </a:prstGeom>
          <a:noFill/>
          <a:ln w="57150">
            <a:solidFill>
              <a:schemeClr val="folHlink"/>
            </a:solidFill>
            <a:miter lim="800000"/>
            <a:headEnd/>
            <a:tailEnd type="triangle" w="med" len="med"/>
          </a:ln>
        </p:spPr>
      </p:cxnSp>
      <p:cxnSp>
        <p:nvCxnSpPr>
          <p:cNvPr id="14" name="AutoShape 17">
            <a:extLst>
              <a:ext uri="{FF2B5EF4-FFF2-40B4-BE49-F238E27FC236}">
                <a16:creationId xmlns:a16="http://schemas.microsoft.com/office/drawing/2014/main" id="{93C1BEA2-EEC4-44D8-B5A6-D4EC1BEAE39C}"/>
              </a:ext>
            </a:extLst>
          </p:cNvPr>
          <p:cNvCxnSpPr>
            <a:cxnSpLocks noChangeShapeType="1"/>
            <a:stCxn id="9" idx="2"/>
            <a:endCxn id="16" idx="0"/>
          </p:cNvCxnSpPr>
          <p:nvPr/>
        </p:nvCxnSpPr>
        <p:spPr bwMode="auto">
          <a:xfrm>
            <a:off x="8390417" y="3250846"/>
            <a:ext cx="0" cy="468823"/>
          </a:xfrm>
          <a:prstGeom prst="straightConnector1">
            <a:avLst/>
          </a:prstGeom>
          <a:noFill/>
          <a:ln w="57150">
            <a:solidFill>
              <a:schemeClr val="folHlink"/>
            </a:solidFill>
            <a:round/>
            <a:headEnd/>
            <a:tailEnd type="triangle" w="med" len="med"/>
          </a:ln>
        </p:spPr>
      </p:cxnSp>
      <p:cxnSp>
        <p:nvCxnSpPr>
          <p:cNvPr id="15" name="AutoShape 18">
            <a:extLst>
              <a:ext uri="{FF2B5EF4-FFF2-40B4-BE49-F238E27FC236}">
                <a16:creationId xmlns:a16="http://schemas.microsoft.com/office/drawing/2014/main" id="{9085FA2B-AFF5-4695-87B7-C0F8349DB399}"/>
              </a:ext>
            </a:extLst>
          </p:cNvPr>
          <p:cNvCxnSpPr>
            <a:cxnSpLocks noChangeShapeType="1"/>
            <a:stCxn id="16" idx="3"/>
            <a:endCxn id="24" idx="0"/>
          </p:cNvCxnSpPr>
          <p:nvPr/>
        </p:nvCxnSpPr>
        <p:spPr bwMode="auto">
          <a:xfrm>
            <a:off x="9173253" y="3935767"/>
            <a:ext cx="509296" cy="630965"/>
          </a:xfrm>
          <a:prstGeom prst="bentConnector2">
            <a:avLst/>
          </a:prstGeom>
          <a:noFill/>
          <a:ln w="57150">
            <a:solidFill>
              <a:schemeClr val="folHlink"/>
            </a:solidFill>
            <a:miter lim="800000"/>
            <a:headEnd/>
            <a:tailEnd type="triangle" w="med" len="med"/>
          </a:ln>
        </p:spPr>
      </p:cxnSp>
      <p:sp>
        <p:nvSpPr>
          <p:cNvPr id="16" name="Rectangle 5">
            <a:extLst>
              <a:ext uri="{FF2B5EF4-FFF2-40B4-BE49-F238E27FC236}">
                <a16:creationId xmlns:a16="http://schemas.microsoft.com/office/drawing/2014/main" id="{B0494E1A-7141-444A-8B12-4B55D0BDE35B}"/>
              </a:ext>
            </a:extLst>
          </p:cNvPr>
          <p:cNvSpPr>
            <a:spLocks noChangeArrowheads="1"/>
          </p:cNvSpPr>
          <p:nvPr/>
        </p:nvSpPr>
        <p:spPr bwMode="auto">
          <a:xfrm>
            <a:off x="7607581" y="3719668"/>
            <a:ext cx="1565672" cy="432197"/>
          </a:xfrm>
          <a:prstGeom prst="rect">
            <a:avLst/>
          </a:prstGeom>
          <a:solidFill>
            <a:srgbClr val="66FFFF"/>
          </a:solidFill>
          <a:ln w="9525">
            <a:solidFill>
              <a:schemeClr val="accent2">
                <a:lumMod val="60000"/>
                <a:lumOff val="40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Aseguradora</a:t>
            </a:r>
          </a:p>
          <a:p>
            <a:pPr algn="ctr"/>
            <a:r>
              <a:rPr lang="es-CO" sz="1350" b="1" dirty="0"/>
              <a:t>Casa Matriz</a:t>
            </a:r>
            <a:endParaRPr lang="en-US" sz="1350" b="1" dirty="0"/>
          </a:p>
        </p:txBody>
      </p:sp>
      <p:cxnSp>
        <p:nvCxnSpPr>
          <p:cNvPr id="17" name="AutoShape 18">
            <a:extLst>
              <a:ext uri="{FF2B5EF4-FFF2-40B4-BE49-F238E27FC236}">
                <a16:creationId xmlns:a16="http://schemas.microsoft.com/office/drawing/2014/main" id="{C9FBABCD-3707-4930-945C-6BE4B659F76D}"/>
              </a:ext>
            </a:extLst>
          </p:cNvPr>
          <p:cNvCxnSpPr>
            <a:cxnSpLocks noChangeShapeType="1"/>
            <a:stCxn id="9" idx="3"/>
            <a:endCxn id="24" idx="0"/>
          </p:cNvCxnSpPr>
          <p:nvPr/>
        </p:nvCxnSpPr>
        <p:spPr bwMode="auto">
          <a:xfrm>
            <a:off x="9173253" y="3034747"/>
            <a:ext cx="509296" cy="1531985"/>
          </a:xfrm>
          <a:prstGeom prst="bentConnector2">
            <a:avLst/>
          </a:prstGeom>
          <a:noFill/>
          <a:ln w="57150">
            <a:solidFill>
              <a:schemeClr val="folHlink"/>
            </a:solidFill>
            <a:miter lim="800000"/>
            <a:headEnd/>
            <a:tailEnd type="triangle" w="med" len="med"/>
          </a:ln>
        </p:spPr>
      </p:cxnSp>
      <p:grpSp>
        <p:nvGrpSpPr>
          <p:cNvPr id="18" name="107 Grupo">
            <a:extLst>
              <a:ext uri="{FF2B5EF4-FFF2-40B4-BE49-F238E27FC236}">
                <a16:creationId xmlns:a16="http://schemas.microsoft.com/office/drawing/2014/main" id="{273F6E2C-647E-48A0-B416-45A0F5C89B02}"/>
              </a:ext>
            </a:extLst>
          </p:cNvPr>
          <p:cNvGrpSpPr/>
          <p:nvPr/>
        </p:nvGrpSpPr>
        <p:grpSpPr>
          <a:xfrm>
            <a:off x="4819375" y="2093375"/>
            <a:ext cx="1663873" cy="1777446"/>
            <a:chOff x="2695023" y="2825525"/>
            <a:chExt cx="2218497" cy="2369928"/>
          </a:xfrm>
        </p:grpSpPr>
        <p:sp>
          <p:nvSpPr>
            <p:cNvPr id="19" name="Rectangle 12">
              <a:extLst>
                <a:ext uri="{FF2B5EF4-FFF2-40B4-BE49-F238E27FC236}">
                  <a16:creationId xmlns:a16="http://schemas.microsoft.com/office/drawing/2014/main" id="{8DAF5D35-B8BB-4F8C-B6A6-11BCF08C65DA}"/>
                </a:ext>
              </a:extLst>
            </p:cNvPr>
            <p:cNvSpPr>
              <a:spLocks noChangeArrowheads="1"/>
            </p:cNvSpPr>
            <p:nvPr/>
          </p:nvSpPr>
          <p:spPr bwMode="auto">
            <a:xfrm>
              <a:off x="2695023" y="2825525"/>
              <a:ext cx="2218497" cy="2369928"/>
            </a:xfrm>
            <a:prstGeom prst="rect">
              <a:avLst/>
            </a:prstGeom>
            <a:solidFill>
              <a:schemeClr val="accent1"/>
            </a:solidFill>
            <a:ln w="9525">
              <a:solidFill>
                <a:srgbClr val="0000CC"/>
              </a:solidFill>
              <a:miter lim="800000"/>
              <a:headEnd/>
              <a:tailEnd/>
            </a:ln>
          </p:spPr>
          <p:txBody>
            <a:bodyPr wrap="none" anchor="ctr"/>
            <a:lstStyle/>
            <a:p>
              <a:pPr algn="ctr"/>
              <a:endParaRPr lang="es-CO" sz="1350" b="1" dirty="0"/>
            </a:p>
            <a:p>
              <a:pPr algn="ctr"/>
              <a:endParaRPr lang="es-CO" sz="1350" b="1" dirty="0"/>
            </a:p>
            <a:p>
              <a:pPr algn="ctr"/>
              <a:endParaRPr lang="es-CO" sz="1350" b="1" dirty="0"/>
            </a:p>
            <a:p>
              <a:pPr algn="ctr"/>
              <a:endParaRPr lang="es-CO" sz="1350" b="1" dirty="0"/>
            </a:p>
            <a:p>
              <a:pPr algn="ctr"/>
              <a:r>
                <a:rPr lang="es-CO" sz="1350" b="1" dirty="0"/>
                <a:t>Intermediarios:</a:t>
              </a:r>
            </a:p>
            <a:p>
              <a:pPr>
                <a:buFont typeface="Arial" pitchFamily="34" charset="0"/>
                <a:buChar char="•"/>
              </a:pPr>
              <a:r>
                <a:rPr lang="es-CO" sz="1350" b="1" dirty="0"/>
                <a:t>Corredores</a:t>
              </a:r>
            </a:p>
            <a:p>
              <a:pPr>
                <a:buFont typeface="Arial" pitchFamily="34" charset="0"/>
                <a:buChar char="•"/>
              </a:pPr>
              <a:r>
                <a:rPr lang="es-CO" sz="1350" b="1" dirty="0"/>
                <a:t>Agencias</a:t>
              </a:r>
            </a:p>
            <a:p>
              <a:pPr>
                <a:buFont typeface="Arial" pitchFamily="34" charset="0"/>
                <a:buChar char="•"/>
              </a:pPr>
              <a:r>
                <a:rPr lang="es-CO" sz="1350" b="1" dirty="0"/>
                <a:t>Agentes</a:t>
              </a:r>
              <a:endParaRPr lang="en-US" sz="1350" b="1" dirty="0"/>
            </a:p>
          </p:txBody>
        </p:sp>
        <p:pic>
          <p:nvPicPr>
            <p:cNvPr id="20" name="Picture 4" descr="C:\Documents and Settings\libardo polamco c\Configuración local\Archivos temporales de Internet\Content.IE5\X6M7ICLH\MC900318222[1].wmf">
              <a:extLst>
                <a:ext uri="{FF2B5EF4-FFF2-40B4-BE49-F238E27FC236}">
                  <a16:creationId xmlns:a16="http://schemas.microsoft.com/office/drawing/2014/main" id="{EDA2CF91-A596-4910-B584-0513197C9842}"/>
                </a:ext>
              </a:extLst>
            </p:cNvPr>
            <p:cNvPicPr>
              <a:picLocks noChangeAspect="1" noChangeArrowheads="1"/>
            </p:cNvPicPr>
            <p:nvPr/>
          </p:nvPicPr>
          <p:blipFill>
            <a:blip r:embed="rId6" cstate="print"/>
            <a:srcRect/>
            <a:stretch>
              <a:fillRect/>
            </a:stretch>
          </p:blipFill>
          <p:spPr bwMode="auto">
            <a:xfrm flipH="1">
              <a:off x="2897186" y="2828569"/>
              <a:ext cx="1814170" cy="1181920"/>
            </a:xfrm>
            <a:prstGeom prst="rect">
              <a:avLst/>
            </a:prstGeom>
            <a:noFill/>
          </p:spPr>
        </p:pic>
      </p:grpSp>
      <p:grpSp>
        <p:nvGrpSpPr>
          <p:cNvPr id="21" name="129 Grupo">
            <a:extLst>
              <a:ext uri="{FF2B5EF4-FFF2-40B4-BE49-F238E27FC236}">
                <a16:creationId xmlns:a16="http://schemas.microsoft.com/office/drawing/2014/main" id="{5E06826C-8B95-419B-8960-5DE5D7FCF29E}"/>
              </a:ext>
            </a:extLst>
          </p:cNvPr>
          <p:cNvGrpSpPr/>
          <p:nvPr/>
        </p:nvGrpSpPr>
        <p:grpSpPr>
          <a:xfrm>
            <a:off x="6221786" y="4244447"/>
            <a:ext cx="1565672" cy="1265183"/>
            <a:chOff x="6759303" y="4903075"/>
            <a:chExt cx="2087562" cy="1686911"/>
          </a:xfrm>
        </p:grpSpPr>
        <p:sp>
          <p:nvSpPr>
            <p:cNvPr id="22" name="Rectangle 11">
              <a:extLst>
                <a:ext uri="{FF2B5EF4-FFF2-40B4-BE49-F238E27FC236}">
                  <a16:creationId xmlns:a16="http://schemas.microsoft.com/office/drawing/2014/main" id="{C849BECB-6276-46D8-817A-B29ED812C654}"/>
                </a:ext>
              </a:extLst>
            </p:cNvPr>
            <p:cNvSpPr>
              <a:spLocks noChangeArrowheads="1"/>
            </p:cNvSpPr>
            <p:nvPr/>
          </p:nvSpPr>
          <p:spPr bwMode="auto">
            <a:xfrm>
              <a:off x="6759303" y="5090056"/>
              <a:ext cx="2087562" cy="1499930"/>
            </a:xfrm>
            <a:prstGeom prst="rect">
              <a:avLst/>
            </a:prstGeom>
            <a:noFill/>
            <a:ln w="9525">
              <a:noFill/>
              <a:miter lim="800000"/>
              <a:headEnd/>
              <a:tailEnd/>
            </a:ln>
          </p:spPr>
          <p:txBody>
            <a:bodyPr wrap="none" anchor="b" anchorCtr="0"/>
            <a:lstStyle/>
            <a:p>
              <a:pPr algn="ctr"/>
              <a:r>
                <a:rPr lang="es-CO" sz="1350" b="1" dirty="0"/>
                <a:t>Reaseguradoras</a:t>
              </a:r>
            </a:p>
          </p:txBody>
        </p:sp>
        <p:pic>
          <p:nvPicPr>
            <p:cNvPr id="23" name="Picture 9" descr="C:\Documents and Settings\libardo polamco c\Configuración local\Archivos temporales de Internet\Content.IE5\8ZR7GW11\j0438060[1].png">
              <a:extLst>
                <a:ext uri="{FF2B5EF4-FFF2-40B4-BE49-F238E27FC236}">
                  <a16:creationId xmlns:a16="http://schemas.microsoft.com/office/drawing/2014/main" id="{24ED5638-9989-4CE9-BB5F-947ABE60800E}"/>
                </a:ext>
              </a:extLst>
            </p:cNvPr>
            <p:cNvPicPr>
              <a:picLocks noChangeAspect="1" noChangeArrowheads="1"/>
            </p:cNvPicPr>
            <p:nvPr/>
          </p:nvPicPr>
          <p:blipFill>
            <a:blip r:embed="rId7" cstate="print"/>
            <a:srcRect/>
            <a:stretch>
              <a:fillRect/>
            </a:stretch>
          </p:blipFill>
          <p:spPr bwMode="auto">
            <a:xfrm>
              <a:off x="6936819" y="4903075"/>
              <a:ext cx="1622369" cy="1622369"/>
            </a:xfrm>
            <a:prstGeom prst="rect">
              <a:avLst/>
            </a:prstGeom>
            <a:noFill/>
          </p:spPr>
        </p:pic>
      </p:grpSp>
      <p:sp>
        <p:nvSpPr>
          <p:cNvPr id="24" name="Rectangle 6">
            <a:extLst>
              <a:ext uri="{FF2B5EF4-FFF2-40B4-BE49-F238E27FC236}">
                <a16:creationId xmlns:a16="http://schemas.microsoft.com/office/drawing/2014/main" id="{3677B3BA-C1D1-4CCA-886A-3AE60D86E2BA}"/>
              </a:ext>
            </a:extLst>
          </p:cNvPr>
          <p:cNvSpPr>
            <a:spLocks noChangeArrowheads="1"/>
          </p:cNvSpPr>
          <p:nvPr/>
        </p:nvSpPr>
        <p:spPr bwMode="auto">
          <a:xfrm>
            <a:off x="8899713" y="4566731"/>
            <a:ext cx="1565672" cy="572206"/>
          </a:xfrm>
          <a:prstGeom prst="rect">
            <a:avLst/>
          </a:prstGeom>
          <a:solidFill>
            <a:srgbClr val="FFFF99"/>
          </a:solidFill>
          <a:ln w="9525">
            <a:solidFill>
              <a:srgbClr val="7030A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Corredores de</a:t>
            </a:r>
          </a:p>
          <a:p>
            <a:pPr algn="ctr"/>
            <a:r>
              <a:rPr lang="es-CO" sz="1350" b="1" dirty="0"/>
              <a:t> reaseguros</a:t>
            </a:r>
            <a:endParaRPr lang="en-US" sz="1350" b="1" dirty="0"/>
          </a:p>
        </p:txBody>
      </p:sp>
      <p:cxnSp>
        <p:nvCxnSpPr>
          <p:cNvPr id="25" name="AutoShape 17">
            <a:extLst>
              <a:ext uri="{FF2B5EF4-FFF2-40B4-BE49-F238E27FC236}">
                <a16:creationId xmlns:a16="http://schemas.microsoft.com/office/drawing/2014/main" id="{470D6CC8-C1EA-4673-BDBE-DA4F0C81DE64}"/>
              </a:ext>
            </a:extLst>
          </p:cNvPr>
          <p:cNvCxnSpPr>
            <a:cxnSpLocks noChangeShapeType="1"/>
            <a:stCxn id="24" idx="1"/>
            <a:endCxn id="23" idx="3"/>
          </p:cNvCxnSpPr>
          <p:nvPr/>
        </p:nvCxnSpPr>
        <p:spPr bwMode="auto">
          <a:xfrm flipH="1">
            <a:off x="7571701" y="4852835"/>
            <a:ext cx="1328012" cy="1"/>
          </a:xfrm>
          <a:prstGeom prst="straightConnector1">
            <a:avLst/>
          </a:prstGeom>
          <a:noFill/>
          <a:ln w="57150">
            <a:solidFill>
              <a:schemeClr val="folHlink"/>
            </a:solidFill>
            <a:round/>
            <a:headEnd/>
            <a:tailEnd type="triangle" w="med" len="med"/>
          </a:ln>
        </p:spPr>
      </p:cxnSp>
      <p:graphicFrame>
        <p:nvGraphicFramePr>
          <p:cNvPr id="26" name="5 Objeto">
            <a:extLst>
              <a:ext uri="{FF2B5EF4-FFF2-40B4-BE49-F238E27FC236}">
                <a16:creationId xmlns:a16="http://schemas.microsoft.com/office/drawing/2014/main" id="{D1190D92-9A3A-45E5-B96E-6E1DF9396C2D}"/>
              </a:ext>
            </a:extLst>
          </p:cNvPr>
          <p:cNvGraphicFramePr>
            <a:graphicFrameLocks noChangeAspect="1"/>
          </p:cNvGraphicFramePr>
          <p:nvPr>
            <p:extLst/>
          </p:nvPr>
        </p:nvGraphicFramePr>
        <p:xfrm>
          <a:off x="2054618" y="1824890"/>
          <a:ext cx="1717895" cy="1082150"/>
        </p:xfrm>
        <a:graphic>
          <a:graphicData uri="http://schemas.openxmlformats.org/presentationml/2006/ole">
            <mc:AlternateContent xmlns:mc="http://schemas.openxmlformats.org/markup-compatibility/2006">
              <mc:Choice xmlns:v="urn:schemas-microsoft-com:vml" Requires="v">
                <p:oleObj spid="_x0000_s1110" name="Clip" r:id="rId8" imgW="4051300" imgH="2552700" progId="MS_ClipArt_Gallery.2">
                  <p:embed/>
                </p:oleObj>
              </mc:Choice>
              <mc:Fallback>
                <p:oleObj name="Clip" r:id="rId8" imgW="4051300" imgH="2552700" progId="MS_ClipArt_Gallery.2">
                  <p:embed/>
                  <p:pic>
                    <p:nvPicPr>
                      <p:cNvPr id="26" name="5 Objeto">
                        <a:extLst>
                          <a:ext uri="{FF2B5EF4-FFF2-40B4-BE49-F238E27FC236}">
                            <a16:creationId xmlns:a16="http://schemas.microsoft.com/office/drawing/2014/main" id="{D1190D92-9A3A-45E5-B96E-6E1DF9396C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4618" y="1824890"/>
                        <a:ext cx="1717895" cy="1082150"/>
                      </a:xfrm>
                      <a:prstGeom prst="rect">
                        <a:avLst/>
                      </a:prstGeom>
                      <a:noFill/>
                      <a:ln>
                        <a:noFill/>
                      </a:ln>
                      <a:effectLst/>
                    </p:spPr>
                  </p:pic>
                </p:oleObj>
              </mc:Fallback>
            </mc:AlternateContent>
          </a:graphicData>
        </a:graphic>
      </p:graphicFrame>
      <p:sp>
        <p:nvSpPr>
          <p:cNvPr id="27" name="Elipse 26">
            <a:extLst>
              <a:ext uri="{FF2B5EF4-FFF2-40B4-BE49-F238E27FC236}">
                <a16:creationId xmlns:a16="http://schemas.microsoft.com/office/drawing/2014/main" id="{DEE5799C-B643-4C13-848A-86433A99C29A}"/>
              </a:ext>
            </a:extLst>
          </p:cNvPr>
          <p:cNvSpPr/>
          <p:nvPr/>
        </p:nvSpPr>
        <p:spPr>
          <a:xfrm>
            <a:off x="1835820" y="3645263"/>
            <a:ext cx="1353312" cy="1353312"/>
          </a:xfrm>
          <a:prstGeom prst="ellipse">
            <a:avLst/>
          </a:prstGeom>
          <a:blipFill>
            <a:blip r:embed="rId10">
              <a:extLst>
                <a:ext uri="{28A0092B-C50C-407E-A947-70E740481C1C}">
                  <a14:useLocalDpi xmlns:a14="http://schemas.microsoft.com/office/drawing/2010/main" val="0"/>
                </a:ext>
              </a:extLst>
            </a:blip>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CuadroTexto 27">
            <a:extLst>
              <a:ext uri="{FF2B5EF4-FFF2-40B4-BE49-F238E27FC236}">
                <a16:creationId xmlns:a16="http://schemas.microsoft.com/office/drawing/2014/main" id="{F005BE93-E231-4D4A-96A3-C6831BC6A3E3}"/>
              </a:ext>
            </a:extLst>
          </p:cNvPr>
          <p:cNvSpPr txBox="1"/>
          <p:nvPr/>
        </p:nvSpPr>
        <p:spPr>
          <a:xfrm>
            <a:off x="3073980" y="4486955"/>
            <a:ext cx="3180055" cy="1200329"/>
          </a:xfrm>
          <a:prstGeom prst="rect">
            <a:avLst/>
          </a:prstGeom>
          <a:noFill/>
        </p:spPr>
        <p:txBody>
          <a:bodyPr wrap="square" rtlCol="0">
            <a:spAutoFit/>
          </a:bodyPr>
          <a:lstStyle/>
          <a:p>
            <a:r>
              <a:rPr lang="es-CO" sz="1200" b="1" dirty="0"/>
              <a:t>D 2555/10 Art 2.30.1.1.2. ( art 2º D 2605/93)</a:t>
            </a:r>
          </a:p>
          <a:p>
            <a:r>
              <a:rPr lang="es-CO" sz="1200" b="1" dirty="0"/>
              <a:t>(…) La actividad de los intermediarios de seguros y reaseguros no inhabilita a las entidades aseguradoras para aceptar y ceder riesgos directamente, sin intervención de los intermediarios</a:t>
            </a:r>
          </a:p>
        </p:txBody>
      </p:sp>
      <p:sp>
        <p:nvSpPr>
          <p:cNvPr id="29" name="CuadroTexto 28">
            <a:extLst>
              <a:ext uri="{FF2B5EF4-FFF2-40B4-BE49-F238E27FC236}">
                <a16:creationId xmlns:a16="http://schemas.microsoft.com/office/drawing/2014/main" id="{201B9004-CB77-4D9F-B96A-57CC7337C198}"/>
              </a:ext>
            </a:extLst>
          </p:cNvPr>
          <p:cNvSpPr txBox="1"/>
          <p:nvPr/>
        </p:nvSpPr>
        <p:spPr>
          <a:xfrm>
            <a:off x="7764253" y="5250600"/>
            <a:ext cx="2620378" cy="380873"/>
          </a:xfrm>
          <a:prstGeom prst="rect">
            <a:avLst/>
          </a:prstGeom>
          <a:noFill/>
        </p:spPr>
        <p:txBody>
          <a:bodyPr wrap="square" rtlCol="0">
            <a:spAutoFit/>
          </a:bodyPr>
          <a:lstStyle/>
          <a:p>
            <a:r>
              <a:rPr lang="es-ES" sz="1875" b="1" dirty="0">
                <a:solidFill>
                  <a:srgbClr val="A9A8A9"/>
                </a:solidFill>
                <a:latin typeface="Lato Bold"/>
                <a:cs typeface="Lato Bold"/>
              </a:rPr>
              <a:t>Dinámica del Sector</a:t>
            </a:r>
          </a:p>
        </p:txBody>
      </p:sp>
      <p:sp>
        <p:nvSpPr>
          <p:cNvPr id="30" name="CuadroTexto 29">
            <a:extLst>
              <a:ext uri="{FF2B5EF4-FFF2-40B4-BE49-F238E27FC236}">
                <a16:creationId xmlns:a16="http://schemas.microsoft.com/office/drawing/2014/main" id="{FC6BB4D2-98EF-4D87-965B-AD07A5321E43}"/>
              </a:ext>
            </a:extLst>
          </p:cNvPr>
          <p:cNvSpPr txBox="1"/>
          <p:nvPr/>
        </p:nvSpPr>
        <p:spPr>
          <a:xfrm>
            <a:off x="7331281" y="6653576"/>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31" name="Rectángulo 30">
            <a:extLst>
              <a:ext uri="{FF2B5EF4-FFF2-40B4-BE49-F238E27FC236}">
                <a16:creationId xmlns:a16="http://schemas.microsoft.com/office/drawing/2014/main" id="{9F8F61DA-D2A4-4818-8AD4-6D42B6BE811E}"/>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32" name="CuadroTexto 31">
            <a:extLst>
              <a:ext uri="{FF2B5EF4-FFF2-40B4-BE49-F238E27FC236}">
                <a16:creationId xmlns:a16="http://schemas.microsoft.com/office/drawing/2014/main" id="{4F5BE1F9-D063-4C80-A9F8-B23557C4FA95}"/>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33" name="Rectángulo 32">
            <a:extLst>
              <a:ext uri="{FF2B5EF4-FFF2-40B4-BE49-F238E27FC236}">
                <a16:creationId xmlns:a16="http://schemas.microsoft.com/office/drawing/2014/main" id="{78C93457-BDD6-44C9-8AE0-140EA0F0F1B1}"/>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5BF3E639-5A66-43BC-872B-2B2A57FACA1A}"/>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10370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ppt_h*1.125000"/>
                                          </p:val>
                                        </p:tav>
                                        <p:tav tm="100000">
                                          <p:val>
                                            <p:strVal val="#ppt_y"/>
                                          </p:val>
                                        </p:tav>
                                      </p:tavLst>
                                    </p:anim>
                                    <p:animEffect transition="in" filter="wipe(down)">
                                      <p:cBhvr>
                                        <p:cTn id="8" dur="500"/>
                                        <p:tgtEl>
                                          <p:spTgt spid="26"/>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500"/>
                            </p:stCondLst>
                            <p:childTnLst>
                              <p:par>
                                <p:cTn id="18" presetID="16" presetClass="entr" presetSubtype="26"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arn(in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D78EB88-EA20-450F-A3A1-8F8185B7553B}"/>
              </a:ext>
            </a:extLst>
          </p:cNvPr>
          <p:cNvSpPr txBox="1"/>
          <p:nvPr/>
        </p:nvSpPr>
        <p:spPr>
          <a:xfrm>
            <a:off x="901148" y="1820105"/>
            <a:ext cx="9674087" cy="3970318"/>
          </a:xfrm>
          <a:prstGeom prst="rect">
            <a:avLst/>
          </a:prstGeom>
          <a:noFill/>
        </p:spPr>
        <p:txBody>
          <a:bodyPr wrap="square" rtlCol="0">
            <a:spAutoFit/>
          </a:bodyPr>
          <a:lstStyle/>
          <a:p>
            <a:pPr algn="just"/>
            <a:r>
              <a:rPr lang="es-CO" sz="2000" b="1" dirty="0">
                <a:latin typeface="Arial Narrow" panose="020B0606020202030204" pitchFamily="34" charset="0"/>
              </a:rPr>
              <a:t>Solicitud Aprobación: </a:t>
            </a:r>
            <a:r>
              <a:rPr lang="es-CO" sz="2000" dirty="0">
                <a:latin typeface="Arial Narrow" panose="020B0606020202030204" pitchFamily="34" charset="0"/>
              </a:rPr>
              <a:t>Autorizar el inicio del concurso público cuyo objeto es:</a:t>
            </a:r>
          </a:p>
          <a:p>
            <a:pPr algn="just"/>
            <a:endParaRPr lang="es-CO" sz="2000" dirty="0">
              <a:latin typeface="Arial Narrow" panose="020B0606020202030204" pitchFamily="34" charset="0"/>
            </a:endParaRPr>
          </a:p>
          <a:p>
            <a:pPr algn="just"/>
            <a:r>
              <a:rPr lang="es-CO" sz="2000" dirty="0">
                <a:latin typeface="Arial Narrow" panose="020B0606020202030204" pitchFamily="34" charset="0"/>
              </a:rPr>
              <a:t>“</a:t>
            </a:r>
            <a:r>
              <a:rPr lang="es-ES" sz="2000" dirty="0">
                <a:latin typeface="Arial Narrow" panose="020B0606020202030204" pitchFamily="34" charset="0"/>
              </a:rPr>
              <a:t>Contratar los servicios de un Corredor de Seguros junto con propuesta de este para amparar adecuadamente los bienes e intereses de la Entidad y aquellos por los cuales sea legalmente responsable, a través de las Aseguradoras que él seleccione para el respaldo de su oferta”</a:t>
            </a:r>
          </a:p>
          <a:p>
            <a:pPr algn="just"/>
            <a:endParaRPr lang="es-ES" sz="2000" dirty="0">
              <a:latin typeface="Arial Narrow" panose="020B0606020202030204" pitchFamily="34" charset="0"/>
            </a:endParaRPr>
          </a:p>
          <a:p>
            <a:pPr algn="just"/>
            <a:r>
              <a:rPr lang="es-ES" sz="2000" dirty="0">
                <a:latin typeface="Arial Narrow" panose="020B0606020202030204" pitchFamily="34" charset="0"/>
              </a:rPr>
              <a:t>Presupuesto Corredores: Cero</a:t>
            </a:r>
          </a:p>
          <a:p>
            <a:pPr algn="just"/>
            <a:endParaRPr lang="es-ES" sz="2000" dirty="0">
              <a:latin typeface="Arial Narrow" panose="020B0606020202030204" pitchFamily="34" charset="0"/>
            </a:endParaRPr>
          </a:p>
          <a:p>
            <a:pPr algn="just"/>
            <a:r>
              <a:rPr lang="es-ES" sz="2000" dirty="0">
                <a:latin typeface="Arial Narrow" panose="020B0606020202030204" pitchFamily="34" charset="0"/>
              </a:rPr>
              <a:t>Presupuesto Primas estimado para tres (3) anualidades 2019, 2020 y 2021 la suma de </a:t>
            </a:r>
            <a:r>
              <a:rPr lang="es-ES" sz="2000" b="1" dirty="0">
                <a:latin typeface="Arial Narrow" panose="020B0606020202030204" pitchFamily="34" charset="0"/>
              </a:rPr>
              <a:t>$9.644.246.137</a:t>
            </a:r>
          </a:p>
          <a:p>
            <a:pPr algn="just"/>
            <a:endParaRPr lang="es-ES" sz="2000" dirty="0">
              <a:latin typeface="Arial Narrow" panose="020B0606020202030204" pitchFamily="34" charset="0"/>
            </a:endParaRPr>
          </a:p>
          <a:p>
            <a:pPr algn="just"/>
            <a:r>
              <a:rPr lang="es-ES" sz="2000" dirty="0">
                <a:latin typeface="Arial Narrow" panose="020B0606020202030204" pitchFamily="34" charset="0"/>
              </a:rPr>
              <a:t>Plazo: 3 años </a:t>
            </a:r>
            <a:endParaRPr lang="es-CO" sz="2000" dirty="0">
              <a:latin typeface="Arial Narrow" panose="020B0606020202030204" pitchFamily="34" charset="0"/>
            </a:endParaRPr>
          </a:p>
          <a:p>
            <a:pPr algn="just">
              <a:defRPr/>
            </a:pPr>
            <a:endParaRPr lang="es-CO" sz="1200" dirty="0">
              <a:latin typeface="Arial Narrow" panose="020B0606020202030204" pitchFamily="34" charset="0"/>
            </a:endParaRPr>
          </a:p>
        </p:txBody>
      </p:sp>
      <p:pic>
        <p:nvPicPr>
          <p:cNvPr id="7" name="Imagen 6">
            <a:extLst>
              <a:ext uri="{FF2B5EF4-FFF2-40B4-BE49-F238E27FC236}">
                <a16:creationId xmlns:a16="http://schemas.microsoft.com/office/drawing/2014/main" id="{6815CA12-B33F-46AF-A2F7-71E2A6BC2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1" name="Imagen 10">
            <a:extLst>
              <a:ext uri="{FF2B5EF4-FFF2-40B4-BE49-F238E27FC236}">
                <a16:creationId xmlns:a16="http://schemas.microsoft.com/office/drawing/2014/main" id="{F2AC0D81-53C9-4C35-8413-E4B0E3E8E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1F3515AD-4A05-426A-BDF1-1CD2E12D6D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025056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18096" y="2592467"/>
            <a:ext cx="7155808" cy="2308324"/>
          </a:xfrm>
          <a:prstGeom prst="rect">
            <a:avLst/>
          </a:prstGeom>
          <a:noFill/>
        </p:spPr>
        <p:txBody>
          <a:bodyPr wrap="square" rtlCol="0">
            <a:spAutoFit/>
          </a:bodyPr>
          <a:lstStyle/>
          <a:p>
            <a:pPr algn="ctr"/>
            <a:r>
              <a:rPr lang="es-ES" sz="3600" b="1" dirty="0">
                <a:solidFill>
                  <a:srgbClr val="002060"/>
                </a:solidFill>
              </a:rPr>
              <a:t>5. SOLICITUD  APROBACIÓN JUNTA  ADICIÓN Y PRÓRROGA CONTRATO ARRENDAMIENTO BODEGA DEL ARCHIVO Y GESTIÓN DOCUMENTAL</a:t>
            </a:r>
          </a:p>
        </p:txBody>
      </p:sp>
      <p:pic>
        <p:nvPicPr>
          <p:cNvPr id="6" name="Imagen 5">
            <a:extLst>
              <a:ext uri="{FF2B5EF4-FFF2-40B4-BE49-F238E27FC236}">
                <a16:creationId xmlns:a16="http://schemas.microsoft.com/office/drawing/2014/main" id="{E34285CC-5797-4262-9408-D25CD92F4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7" name="Imagen 6">
            <a:extLst>
              <a:ext uri="{FF2B5EF4-FFF2-40B4-BE49-F238E27FC236}">
                <a16:creationId xmlns:a16="http://schemas.microsoft.com/office/drawing/2014/main" id="{DFE94DEB-694F-44DE-B968-BE4655CBD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C95A2416-1940-41EB-9A12-0C36A4B984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893867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183676" y="1567939"/>
            <a:ext cx="7487743" cy="438582"/>
          </a:xfrm>
          <a:prstGeom prst="rect">
            <a:avLst/>
          </a:prstGeom>
          <a:noFill/>
        </p:spPr>
        <p:txBody>
          <a:bodyPr wrap="square" rtlCol="0">
            <a:spAutoFit/>
          </a:bodyPr>
          <a:lstStyle/>
          <a:p>
            <a:pPr algn="ctr"/>
            <a:r>
              <a:rPr lang="es-ES" sz="2250" b="1" dirty="0">
                <a:latin typeface="Arial Narrow" panose="020B0606020202030204" pitchFamily="34" charset="0"/>
              </a:rPr>
              <a:t>Adicionar y prorrogar el contrato No. 014 de 2015</a:t>
            </a:r>
          </a:p>
        </p:txBody>
      </p:sp>
      <p:sp>
        <p:nvSpPr>
          <p:cNvPr id="9" name="CuadroTexto 8">
            <a:extLst>
              <a:ext uri="{FF2B5EF4-FFF2-40B4-BE49-F238E27FC236}">
                <a16:creationId xmlns:a16="http://schemas.microsoft.com/office/drawing/2014/main" id="{14910704-568C-4707-90B1-9DDFFD0B0048}"/>
              </a:ext>
            </a:extLst>
          </p:cNvPr>
          <p:cNvSpPr txBox="1"/>
          <p:nvPr/>
        </p:nvSpPr>
        <p:spPr>
          <a:xfrm>
            <a:off x="742122" y="2599710"/>
            <a:ext cx="10257181" cy="2554545"/>
          </a:xfrm>
          <a:prstGeom prst="rect">
            <a:avLst/>
          </a:prstGeom>
          <a:noFill/>
        </p:spPr>
        <p:txBody>
          <a:bodyPr wrap="square" rtlCol="0">
            <a:spAutoFit/>
          </a:bodyPr>
          <a:lstStyle/>
          <a:p>
            <a:pPr algn="just"/>
            <a:r>
              <a:rPr lang="es-CO" sz="2000" b="1" dirty="0">
                <a:latin typeface="Arial Narrow" panose="020B0606020202030204" pitchFamily="34" charset="0"/>
              </a:rPr>
              <a:t>Objeto del contrato</a:t>
            </a:r>
            <a:r>
              <a:rPr lang="es-CO" sz="2000" dirty="0">
                <a:latin typeface="Arial Narrow" panose="020B0606020202030204" pitchFamily="34" charset="0"/>
              </a:rPr>
              <a:t>: </a:t>
            </a:r>
            <a:r>
              <a:rPr lang="es-ES" sz="2000" dirty="0">
                <a:latin typeface="Arial Narrow" panose="020B0606020202030204" pitchFamily="34" charset="0"/>
              </a:rPr>
              <a:t>Arrendar la bodega ubicada en la carrera 36 No. 15 - 35 en la ciudad de Bogotá, para la disposición, custodia y administración del archivo de la SOCIEDAD DE ACTIVOS ESPECIALES - SAE SAS”</a:t>
            </a:r>
            <a:r>
              <a:rPr lang="es-CO" sz="2000" dirty="0">
                <a:latin typeface="Arial Narrow" panose="020B0606020202030204" pitchFamily="34" charset="0"/>
              </a:rPr>
              <a:t>.</a:t>
            </a:r>
          </a:p>
          <a:p>
            <a:pPr algn="just"/>
            <a:endParaRPr lang="es-CO" sz="2000" dirty="0">
              <a:latin typeface="Arial Narrow" panose="020B0606020202030204" pitchFamily="34" charset="0"/>
            </a:endParaRPr>
          </a:p>
          <a:p>
            <a:pPr algn="just"/>
            <a:r>
              <a:rPr lang="es-CO" sz="2000" b="1" dirty="0">
                <a:latin typeface="Arial Narrow" panose="020B0606020202030204" pitchFamily="34" charset="0"/>
              </a:rPr>
              <a:t>Alcance</a:t>
            </a:r>
            <a:r>
              <a:rPr lang="es-CO" sz="2000" dirty="0">
                <a:latin typeface="Arial Narrow" panose="020B0606020202030204" pitchFamily="34" charset="0"/>
              </a:rPr>
              <a:t>: Contar con un inmueble que cumpla con las necesidades técnicas, tecnológicas y de espacio requeridas para </a:t>
            </a:r>
            <a:r>
              <a:rPr lang="es-ES" sz="2000" dirty="0">
                <a:latin typeface="Arial Narrow" panose="020B0606020202030204" pitchFamily="34" charset="0"/>
              </a:rPr>
              <a:t>la disposición, custodia y administración del archivo de la SAE SAS”</a:t>
            </a:r>
            <a:r>
              <a:rPr lang="es-CO" sz="2000" dirty="0">
                <a:latin typeface="Arial Narrow" panose="020B0606020202030204" pitchFamily="34" charset="0"/>
              </a:rPr>
              <a:t> en la ciudad de Bogotá.</a:t>
            </a:r>
          </a:p>
          <a:p>
            <a:pPr algn="just"/>
            <a:endParaRPr lang="es-CO" sz="2000" dirty="0">
              <a:latin typeface="Arial Narrow" panose="020B0606020202030204" pitchFamily="34" charset="0"/>
            </a:endParaRPr>
          </a:p>
          <a:p>
            <a:pPr algn="just"/>
            <a:r>
              <a:rPr lang="es-CO" sz="2000" dirty="0">
                <a:latin typeface="Arial Narrow" panose="020B0606020202030204" pitchFamily="34" charset="0"/>
              </a:rPr>
              <a:t>El espacio del inmueble arrendado actualmente cuenta con un área total de 2.058 mts2.</a:t>
            </a:r>
            <a:endParaRPr lang="es-CO" sz="2000" dirty="0"/>
          </a:p>
        </p:txBody>
      </p:sp>
      <p:sp>
        <p:nvSpPr>
          <p:cNvPr id="13" name="CuadroTexto 12">
            <a:extLst>
              <a:ext uri="{FF2B5EF4-FFF2-40B4-BE49-F238E27FC236}">
                <a16:creationId xmlns:a16="http://schemas.microsoft.com/office/drawing/2014/main" id="{4AD4751D-B62A-411A-AA90-6EACE0865066}"/>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4" name="Rectángulo 13">
            <a:extLst>
              <a:ext uri="{FF2B5EF4-FFF2-40B4-BE49-F238E27FC236}">
                <a16:creationId xmlns:a16="http://schemas.microsoft.com/office/drawing/2014/main" id="{2F270AF2-F9EB-4AAF-9D2B-F7F92FA0953E}"/>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5" name="CuadroTexto 14">
            <a:extLst>
              <a:ext uri="{FF2B5EF4-FFF2-40B4-BE49-F238E27FC236}">
                <a16:creationId xmlns:a16="http://schemas.microsoft.com/office/drawing/2014/main" id="{444C5914-3EF0-4C40-9359-9E87F2A993A4}"/>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6" name="Rectángulo 15">
            <a:extLst>
              <a:ext uri="{FF2B5EF4-FFF2-40B4-BE49-F238E27FC236}">
                <a16:creationId xmlns:a16="http://schemas.microsoft.com/office/drawing/2014/main" id="{A674D9B3-B1DA-4856-A409-7C5AAF8C5EE2}"/>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71F361D5-C939-4D9D-BE84-17319F57844A}"/>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18" name="Imagen 17">
            <a:extLst>
              <a:ext uri="{FF2B5EF4-FFF2-40B4-BE49-F238E27FC236}">
                <a16:creationId xmlns:a16="http://schemas.microsoft.com/office/drawing/2014/main" id="{CED6B8A3-15D3-41AC-AD37-57B93A778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9" name="Imagen 18">
            <a:extLst>
              <a:ext uri="{FF2B5EF4-FFF2-40B4-BE49-F238E27FC236}">
                <a16:creationId xmlns:a16="http://schemas.microsoft.com/office/drawing/2014/main" id="{E21DE9A3-1283-48E3-8DB4-B1327F22A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20" name="Imagen 19">
            <a:extLst>
              <a:ext uri="{FF2B5EF4-FFF2-40B4-BE49-F238E27FC236}">
                <a16:creationId xmlns:a16="http://schemas.microsoft.com/office/drawing/2014/main" id="{67D818D6-D3B1-41F6-80CB-8334A5F05F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02496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55701" y="1508014"/>
            <a:ext cx="9711082" cy="4801314"/>
          </a:xfrm>
          <a:prstGeom prst="rect">
            <a:avLst/>
          </a:prstGeom>
          <a:noFill/>
        </p:spPr>
        <p:txBody>
          <a:bodyPr wrap="square" rtlCol="0">
            <a:spAutoFit/>
          </a:bodyPr>
          <a:lstStyle/>
          <a:p>
            <a:pPr algn="just"/>
            <a:r>
              <a:rPr lang="es-CO" b="1" dirty="0">
                <a:latin typeface="Arial Narrow" panose="020B0606020202030204" pitchFamily="34" charset="0"/>
              </a:rPr>
              <a:t>Valor y plazo iniciales: </a:t>
            </a:r>
            <a:r>
              <a:rPr lang="es-CO" dirty="0">
                <a:latin typeface="Arial Narrow" panose="020B0606020202030204" pitchFamily="34" charset="0"/>
              </a:rPr>
              <a:t>El valor inicial del contrato es de $16.356.000, con un plazo de ejecución de tres (3) meses, desde el 2 de febrero de 2015 con fecha de terminación el 1 de mayo de 2015.</a:t>
            </a:r>
          </a:p>
          <a:p>
            <a:pPr algn="just"/>
            <a:endParaRPr lang="es-CO" dirty="0">
              <a:latin typeface="Arial Narrow" panose="020B0606020202030204" pitchFamily="34" charset="0"/>
            </a:endParaRPr>
          </a:p>
          <a:p>
            <a:pPr algn="just"/>
            <a:r>
              <a:rPr lang="es-ES" dirty="0">
                <a:latin typeface="Arial Narrow" panose="020B0606020202030204" pitchFamily="34" charset="0"/>
              </a:rPr>
              <a:t>El 27 de abril de 2015, en la modificación No.01 se prorrogó el contrato a un término de siete (7) meses y una adición por valor de $38.164.000, quedando así la nueva fecha de terminación para el 01 de diciembre de 2015 y un valor total de $54.520.000.</a:t>
            </a:r>
          </a:p>
          <a:p>
            <a:pPr algn="just"/>
            <a:endParaRPr lang="es-CO" dirty="0">
              <a:latin typeface="Arial Narrow" panose="020B0606020202030204" pitchFamily="34" charset="0"/>
            </a:endParaRPr>
          </a:p>
          <a:p>
            <a:pPr algn="just"/>
            <a:r>
              <a:rPr lang="es-ES" dirty="0">
                <a:latin typeface="Arial Narrow" panose="020B0606020202030204" pitchFamily="34" charset="0"/>
              </a:rPr>
              <a:t>El 20 de noviembre de 2015 con la modificación No.02, se amplió su plazo doce (12) meses y se adicionó en $243.600.000, por lo que la nueva fecha de terminación es el 01 de diciembre de 2016 y un valor total de $298.120.000</a:t>
            </a:r>
          </a:p>
          <a:p>
            <a:pPr algn="just"/>
            <a:endParaRPr lang="es-ES" dirty="0">
              <a:latin typeface="Arial Narrow" panose="020B0606020202030204" pitchFamily="34" charset="0"/>
            </a:endParaRPr>
          </a:p>
          <a:p>
            <a:pPr algn="just"/>
            <a:r>
              <a:rPr lang="es-ES" dirty="0">
                <a:latin typeface="Arial Narrow" panose="020B0606020202030204" pitchFamily="34" charset="0"/>
              </a:rPr>
              <a:t>El 31 de agosto de 2016 con Modificación No. 03 se suscribió la prórroga por doce meses y adición por valor de $323.688.000 quedando un valor total del contrato en $621.808.000 hasta el 01 de diciembre de 2017.</a:t>
            </a:r>
            <a:endParaRPr lang="es-CO" dirty="0">
              <a:latin typeface="Arial Narrow" panose="020B0606020202030204" pitchFamily="34" charset="0"/>
            </a:endParaRPr>
          </a:p>
          <a:p>
            <a:pPr algn="just"/>
            <a:endParaRPr lang="es-ES" dirty="0">
              <a:latin typeface="Arial Narrow" panose="020B0606020202030204" pitchFamily="34" charset="0"/>
            </a:endParaRPr>
          </a:p>
          <a:p>
            <a:pPr algn="just"/>
            <a:r>
              <a:rPr lang="es-ES" dirty="0">
                <a:latin typeface="Arial Narrow" panose="020B0606020202030204" pitchFamily="34" charset="0"/>
              </a:rPr>
              <a:t>El 20 de noviembre de 2017 con Modificación No. 04 se suscribió la prórroga por doce meses y adición por valor de $316.990.488 quedando un valor total del contrato en $938.798.488 hasta el 01 de diciembre de 2018.</a:t>
            </a:r>
            <a:endParaRPr lang="es-CO" dirty="0">
              <a:latin typeface="Arial Narrow" panose="020B0606020202030204" pitchFamily="34" charset="0"/>
            </a:endParaRPr>
          </a:p>
          <a:p>
            <a:pPr algn="just"/>
            <a:endParaRPr lang="es-CO" dirty="0">
              <a:latin typeface="Arial Narrow" panose="020B0606020202030204" pitchFamily="34" charset="0"/>
            </a:endParaRPr>
          </a:p>
        </p:txBody>
      </p:sp>
      <p:pic>
        <p:nvPicPr>
          <p:cNvPr id="8" name="Imagen 7">
            <a:extLst>
              <a:ext uri="{FF2B5EF4-FFF2-40B4-BE49-F238E27FC236}">
                <a16:creationId xmlns:a16="http://schemas.microsoft.com/office/drawing/2014/main" id="{862B214E-A5F7-4ABB-9B30-F7DD95877B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1" name="Imagen 10">
            <a:extLst>
              <a:ext uri="{FF2B5EF4-FFF2-40B4-BE49-F238E27FC236}">
                <a16:creationId xmlns:a16="http://schemas.microsoft.com/office/drawing/2014/main" id="{12A04E77-D191-4FEE-AD45-46CE32D3A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AAA0A43A-1A17-41C2-9A73-86123F8CE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4B3FA42C-C72B-4CFB-B0E3-54A458885360}"/>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4E327E0A-85F4-4BE1-BDC2-6DC7AC3BD7FE}"/>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5" name="Rectángulo 14">
            <a:extLst>
              <a:ext uri="{FF2B5EF4-FFF2-40B4-BE49-F238E27FC236}">
                <a16:creationId xmlns:a16="http://schemas.microsoft.com/office/drawing/2014/main" id="{E392DA03-A4C7-4064-89A5-E69DAF44FDFC}"/>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739F36C8-7450-4F63-89A4-2FD1DBE04B65}"/>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210492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99930" y="1582966"/>
            <a:ext cx="9435548" cy="1323439"/>
          </a:xfrm>
          <a:prstGeom prst="rect">
            <a:avLst/>
          </a:prstGeom>
          <a:noFill/>
        </p:spPr>
        <p:txBody>
          <a:bodyPr wrap="square" rtlCol="0">
            <a:spAutoFit/>
          </a:bodyPr>
          <a:lstStyle/>
          <a:p>
            <a:pPr algn="just"/>
            <a:r>
              <a:rPr lang="es-CO" sz="2000" dirty="0">
                <a:latin typeface="Arial Narrow" panose="020B0606020202030204" pitchFamily="34" charset="0"/>
              </a:rPr>
              <a:t>El archivo de gestión Documental se encuentra ubicada en la </a:t>
            </a:r>
            <a:r>
              <a:rPr lang="es-ES" sz="2000" dirty="0">
                <a:latin typeface="Arial Narrow" panose="020B0606020202030204" pitchFamily="34" charset="0"/>
              </a:rPr>
              <a:t>Carrera 36 # 15 – 35 de la ciudad de Bogotá con un área de 2.058,4 M2,  este inmueble es de propiedad de la sociedad llamada Conti Construcciones &amp; Ingeniería SCI, la cual se encuentra inmersa en un proceso de extinción de dominio donde SAE SAS representa el 100% de las acciones de dicha sociedad.</a:t>
            </a:r>
            <a:endParaRPr lang="es-ES" sz="2000" dirty="0">
              <a:solidFill>
                <a:srgbClr val="A9A8A9"/>
              </a:solidFill>
              <a:latin typeface="Lato Bold"/>
              <a:cs typeface="Lato Bold"/>
            </a:endParaRPr>
          </a:p>
        </p:txBody>
      </p:sp>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4" name="Imagen 3">
            <a:extLst>
              <a:ext uri="{FF2B5EF4-FFF2-40B4-BE49-F238E27FC236}">
                <a16:creationId xmlns:a16="http://schemas.microsoft.com/office/drawing/2014/main" id="{C4D1688A-79D5-4175-8C7F-7F95E1ADADFF}"/>
              </a:ext>
            </a:extLst>
          </p:cNvPr>
          <p:cNvPicPr>
            <a:picLocks noChangeAspect="1"/>
          </p:cNvPicPr>
          <p:nvPr/>
        </p:nvPicPr>
        <p:blipFill>
          <a:blip r:embed="rId2"/>
          <a:stretch>
            <a:fillRect/>
          </a:stretch>
        </p:blipFill>
        <p:spPr>
          <a:xfrm>
            <a:off x="2781437" y="3560197"/>
            <a:ext cx="1641491" cy="1806097"/>
          </a:xfrm>
          <a:prstGeom prst="rect">
            <a:avLst/>
          </a:prstGeom>
        </p:spPr>
      </p:pic>
      <p:pic>
        <p:nvPicPr>
          <p:cNvPr id="7" name="Imagen 6">
            <a:extLst>
              <a:ext uri="{FF2B5EF4-FFF2-40B4-BE49-F238E27FC236}">
                <a16:creationId xmlns:a16="http://schemas.microsoft.com/office/drawing/2014/main" id="{BEA5C690-D877-44B6-9077-79205B1349B4}"/>
              </a:ext>
            </a:extLst>
          </p:cNvPr>
          <p:cNvPicPr>
            <a:picLocks noChangeAspect="1"/>
          </p:cNvPicPr>
          <p:nvPr/>
        </p:nvPicPr>
        <p:blipFill>
          <a:blip r:embed="rId3"/>
          <a:stretch>
            <a:fillRect/>
          </a:stretch>
        </p:blipFill>
        <p:spPr>
          <a:xfrm>
            <a:off x="5247272" y="3560197"/>
            <a:ext cx="1586621" cy="1806097"/>
          </a:xfrm>
          <a:prstGeom prst="rect">
            <a:avLst/>
          </a:prstGeom>
        </p:spPr>
      </p:pic>
      <p:pic>
        <p:nvPicPr>
          <p:cNvPr id="9" name="Imagen 8">
            <a:extLst>
              <a:ext uri="{FF2B5EF4-FFF2-40B4-BE49-F238E27FC236}">
                <a16:creationId xmlns:a16="http://schemas.microsoft.com/office/drawing/2014/main" id="{60908653-FF88-432D-926D-9B1D5991EC16}"/>
              </a:ext>
            </a:extLst>
          </p:cNvPr>
          <p:cNvPicPr>
            <a:picLocks noChangeAspect="1"/>
          </p:cNvPicPr>
          <p:nvPr/>
        </p:nvPicPr>
        <p:blipFill>
          <a:blip r:embed="rId4"/>
          <a:stretch>
            <a:fillRect/>
          </a:stretch>
        </p:blipFill>
        <p:spPr>
          <a:xfrm>
            <a:off x="7567889" y="3560197"/>
            <a:ext cx="1842676" cy="1806097"/>
          </a:xfrm>
          <a:prstGeom prst="rect">
            <a:avLst/>
          </a:prstGeom>
        </p:spPr>
      </p:pic>
      <p:sp>
        <p:nvSpPr>
          <p:cNvPr id="11" name="CuadroTexto 10">
            <a:extLst>
              <a:ext uri="{FF2B5EF4-FFF2-40B4-BE49-F238E27FC236}">
                <a16:creationId xmlns:a16="http://schemas.microsoft.com/office/drawing/2014/main" id="{1980BA7E-4879-4F8F-992B-0E112BA509B9}"/>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2" name="Imagen 11">
            <a:extLst>
              <a:ext uri="{FF2B5EF4-FFF2-40B4-BE49-F238E27FC236}">
                <a16:creationId xmlns:a16="http://schemas.microsoft.com/office/drawing/2014/main" id="{93A0CD03-4EC3-49FF-BA00-4E27721251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3" name="Imagen 12">
            <a:extLst>
              <a:ext uri="{FF2B5EF4-FFF2-40B4-BE49-F238E27FC236}">
                <a16:creationId xmlns:a16="http://schemas.microsoft.com/office/drawing/2014/main" id="{842DB0F4-CE6C-4B84-8997-4D6B1E7B21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3A822FAA-BF0A-4ACA-8E69-49F6A28238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5" name="Rectángulo 14">
            <a:extLst>
              <a:ext uri="{FF2B5EF4-FFF2-40B4-BE49-F238E27FC236}">
                <a16:creationId xmlns:a16="http://schemas.microsoft.com/office/drawing/2014/main" id="{AB115F8D-2E81-46E4-A53A-D5218C7C934C}"/>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59B10700-B43B-4CBE-9500-18883159572B}"/>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7" name="Rectángulo 16">
            <a:extLst>
              <a:ext uri="{FF2B5EF4-FFF2-40B4-BE49-F238E27FC236}">
                <a16:creationId xmlns:a16="http://schemas.microsoft.com/office/drawing/2014/main" id="{C1725C20-25E4-4CF4-B234-0904E1E0C9D6}"/>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9168462E-E37F-4371-A516-4F310B285B35}"/>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530927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3508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4" name="Imagen 3">
            <a:extLst>
              <a:ext uri="{FF2B5EF4-FFF2-40B4-BE49-F238E27FC236}">
                <a16:creationId xmlns:a16="http://schemas.microsoft.com/office/drawing/2014/main" id="{34A52386-CBC4-468F-A9B1-85417C032005}"/>
              </a:ext>
            </a:extLst>
          </p:cNvPr>
          <p:cNvPicPr>
            <a:picLocks noChangeAspect="1"/>
          </p:cNvPicPr>
          <p:nvPr/>
        </p:nvPicPr>
        <p:blipFill>
          <a:blip r:embed="rId2"/>
          <a:stretch>
            <a:fillRect/>
          </a:stretch>
        </p:blipFill>
        <p:spPr>
          <a:xfrm>
            <a:off x="2511263" y="1901136"/>
            <a:ext cx="3484166" cy="2345639"/>
          </a:xfrm>
          <a:prstGeom prst="rect">
            <a:avLst/>
          </a:prstGeom>
        </p:spPr>
      </p:pic>
      <p:pic>
        <p:nvPicPr>
          <p:cNvPr id="7" name="Imagen 6">
            <a:extLst>
              <a:ext uri="{FF2B5EF4-FFF2-40B4-BE49-F238E27FC236}">
                <a16:creationId xmlns:a16="http://schemas.microsoft.com/office/drawing/2014/main" id="{51EC3275-D023-4CF1-BFB2-41200980E4C9}"/>
              </a:ext>
            </a:extLst>
          </p:cNvPr>
          <p:cNvPicPr>
            <a:picLocks noChangeAspect="1"/>
          </p:cNvPicPr>
          <p:nvPr/>
        </p:nvPicPr>
        <p:blipFill>
          <a:blip r:embed="rId3"/>
          <a:stretch>
            <a:fillRect/>
          </a:stretch>
        </p:blipFill>
        <p:spPr>
          <a:xfrm>
            <a:off x="6091238" y="1898848"/>
            <a:ext cx="3497883" cy="2350212"/>
          </a:xfrm>
          <a:prstGeom prst="rect">
            <a:avLst/>
          </a:prstGeom>
        </p:spPr>
      </p:pic>
      <p:pic>
        <p:nvPicPr>
          <p:cNvPr id="9" name="Imagen 8">
            <a:extLst>
              <a:ext uri="{FF2B5EF4-FFF2-40B4-BE49-F238E27FC236}">
                <a16:creationId xmlns:a16="http://schemas.microsoft.com/office/drawing/2014/main" id="{04E9D7BD-B44B-4526-9511-069E61141416}"/>
              </a:ext>
            </a:extLst>
          </p:cNvPr>
          <p:cNvPicPr>
            <a:picLocks noChangeAspect="1"/>
          </p:cNvPicPr>
          <p:nvPr/>
        </p:nvPicPr>
        <p:blipFill>
          <a:blip r:embed="rId4"/>
          <a:stretch>
            <a:fillRect/>
          </a:stretch>
        </p:blipFill>
        <p:spPr>
          <a:xfrm>
            <a:off x="2275678" y="3920002"/>
            <a:ext cx="1627773" cy="1678070"/>
          </a:xfrm>
          <a:prstGeom prst="rect">
            <a:avLst/>
          </a:prstGeom>
        </p:spPr>
      </p:pic>
      <p:pic>
        <p:nvPicPr>
          <p:cNvPr id="12" name="Imagen 11">
            <a:extLst>
              <a:ext uri="{FF2B5EF4-FFF2-40B4-BE49-F238E27FC236}">
                <a16:creationId xmlns:a16="http://schemas.microsoft.com/office/drawing/2014/main" id="{6AE197F2-AD50-48AD-8BE9-73693CA469E6}"/>
              </a:ext>
            </a:extLst>
          </p:cNvPr>
          <p:cNvPicPr>
            <a:picLocks noChangeAspect="1"/>
          </p:cNvPicPr>
          <p:nvPr/>
        </p:nvPicPr>
        <p:blipFill>
          <a:blip r:embed="rId5"/>
          <a:stretch>
            <a:fillRect/>
          </a:stretch>
        </p:blipFill>
        <p:spPr>
          <a:xfrm>
            <a:off x="4829362" y="3920002"/>
            <a:ext cx="1860965" cy="1678070"/>
          </a:xfrm>
          <a:prstGeom prst="rect">
            <a:avLst/>
          </a:prstGeom>
        </p:spPr>
      </p:pic>
      <p:pic>
        <p:nvPicPr>
          <p:cNvPr id="13" name="Imagen 12">
            <a:extLst>
              <a:ext uri="{FF2B5EF4-FFF2-40B4-BE49-F238E27FC236}">
                <a16:creationId xmlns:a16="http://schemas.microsoft.com/office/drawing/2014/main" id="{66DCC47D-64D5-4818-8909-CE7C83275488}"/>
              </a:ext>
            </a:extLst>
          </p:cNvPr>
          <p:cNvPicPr>
            <a:picLocks noChangeAspect="1"/>
          </p:cNvPicPr>
          <p:nvPr/>
        </p:nvPicPr>
        <p:blipFill>
          <a:blip r:embed="rId6"/>
          <a:stretch>
            <a:fillRect/>
          </a:stretch>
        </p:blipFill>
        <p:spPr>
          <a:xfrm>
            <a:off x="7604714" y="3848512"/>
            <a:ext cx="1623201" cy="1696359"/>
          </a:xfrm>
          <a:prstGeom prst="rect">
            <a:avLst/>
          </a:prstGeom>
        </p:spPr>
      </p:pic>
      <p:sp>
        <p:nvSpPr>
          <p:cNvPr id="14" name="CuadroTexto 13">
            <a:extLst>
              <a:ext uri="{FF2B5EF4-FFF2-40B4-BE49-F238E27FC236}">
                <a16:creationId xmlns:a16="http://schemas.microsoft.com/office/drawing/2014/main" id="{866810B7-89D1-4AC0-AEAA-65BF0BB919AA}"/>
              </a:ext>
            </a:extLst>
          </p:cNvPr>
          <p:cNvSpPr txBox="1"/>
          <p:nvPr/>
        </p:nvSpPr>
        <p:spPr>
          <a:xfrm>
            <a:off x="7331281" y="6620020"/>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5" name="Imagen 14">
            <a:extLst>
              <a:ext uri="{FF2B5EF4-FFF2-40B4-BE49-F238E27FC236}">
                <a16:creationId xmlns:a16="http://schemas.microsoft.com/office/drawing/2014/main" id="{C289BCAA-A53D-4685-9014-944FE3C16A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6" name="Imagen 15">
            <a:extLst>
              <a:ext uri="{FF2B5EF4-FFF2-40B4-BE49-F238E27FC236}">
                <a16:creationId xmlns:a16="http://schemas.microsoft.com/office/drawing/2014/main" id="{CA98A590-268C-4D80-B298-9E0C5B6C7E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9B739733-075F-4612-84C1-668CC32E7C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8" name="Rectángulo 17">
            <a:extLst>
              <a:ext uri="{FF2B5EF4-FFF2-40B4-BE49-F238E27FC236}">
                <a16:creationId xmlns:a16="http://schemas.microsoft.com/office/drawing/2014/main" id="{1A8E529E-6BB6-41BE-AA7B-2EC70207F87B}"/>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DF101D53-02DE-4356-9360-5A5585B54431}"/>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20" name="Rectángulo 19">
            <a:extLst>
              <a:ext uri="{FF2B5EF4-FFF2-40B4-BE49-F238E27FC236}">
                <a16:creationId xmlns:a16="http://schemas.microsoft.com/office/drawing/2014/main" id="{DB4F3088-591C-4411-B1F0-C29371237831}"/>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872F0038-2237-49D7-98BD-C73D2E587FD7}"/>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980987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62669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6" name="Imagen 5">
            <a:extLst>
              <a:ext uri="{FF2B5EF4-FFF2-40B4-BE49-F238E27FC236}">
                <a16:creationId xmlns:a16="http://schemas.microsoft.com/office/drawing/2014/main" id="{9736729F-8E3B-4D5F-8BE2-4CB648C7701F}"/>
              </a:ext>
            </a:extLst>
          </p:cNvPr>
          <p:cNvPicPr>
            <a:picLocks noChangeAspect="1"/>
          </p:cNvPicPr>
          <p:nvPr/>
        </p:nvPicPr>
        <p:blipFill>
          <a:blip r:embed="rId2"/>
          <a:stretch>
            <a:fillRect/>
          </a:stretch>
        </p:blipFill>
        <p:spPr>
          <a:xfrm>
            <a:off x="2141641" y="1734890"/>
            <a:ext cx="3388146" cy="2094158"/>
          </a:xfrm>
          <a:prstGeom prst="rect">
            <a:avLst/>
          </a:prstGeom>
        </p:spPr>
      </p:pic>
      <p:pic>
        <p:nvPicPr>
          <p:cNvPr id="11" name="Imagen 10">
            <a:extLst>
              <a:ext uri="{FF2B5EF4-FFF2-40B4-BE49-F238E27FC236}">
                <a16:creationId xmlns:a16="http://schemas.microsoft.com/office/drawing/2014/main" id="{2E29180C-55B4-4D4D-99D7-3A619B0A6BA5}"/>
              </a:ext>
            </a:extLst>
          </p:cNvPr>
          <p:cNvPicPr>
            <a:picLocks noChangeAspect="1"/>
          </p:cNvPicPr>
          <p:nvPr/>
        </p:nvPicPr>
        <p:blipFill>
          <a:blip r:embed="rId3"/>
          <a:stretch>
            <a:fillRect/>
          </a:stretch>
        </p:blipFill>
        <p:spPr>
          <a:xfrm>
            <a:off x="2433909" y="3625973"/>
            <a:ext cx="3429297" cy="2121592"/>
          </a:xfrm>
          <a:prstGeom prst="rect">
            <a:avLst/>
          </a:prstGeom>
        </p:spPr>
      </p:pic>
      <p:pic>
        <p:nvPicPr>
          <p:cNvPr id="14" name="Imagen 13">
            <a:extLst>
              <a:ext uri="{FF2B5EF4-FFF2-40B4-BE49-F238E27FC236}">
                <a16:creationId xmlns:a16="http://schemas.microsoft.com/office/drawing/2014/main" id="{3DC749B3-4190-42FD-8E10-31E90F414F51}"/>
              </a:ext>
            </a:extLst>
          </p:cNvPr>
          <p:cNvPicPr>
            <a:picLocks noChangeAspect="1"/>
          </p:cNvPicPr>
          <p:nvPr/>
        </p:nvPicPr>
        <p:blipFill rotWithShape="1">
          <a:blip r:embed="rId4"/>
          <a:srcRect l="5221" t="5147" r="9447" b="9926"/>
          <a:stretch/>
        </p:blipFill>
        <p:spPr>
          <a:xfrm>
            <a:off x="6041471" y="1733176"/>
            <a:ext cx="2120318" cy="2018791"/>
          </a:xfrm>
          <a:prstGeom prst="rect">
            <a:avLst/>
          </a:prstGeom>
          <a:ln>
            <a:noFill/>
          </a:ln>
          <a:effectLst>
            <a:outerShdw blurRad="292100" dist="139700" dir="2700000" algn="tl" rotWithShape="0">
              <a:srgbClr val="333333">
                <a:alpha val="65000"/>
              </a:srgbClr>
            </a:outerShdw>
          </a:effectLst>
        </p:spPr>
      </p:pic>
      <p:pic>
        <p:nvPicPr>
          <p:cNvPr id="4" name="Imagen 3">
            <a:extLst>
              <a:ext uri="{FF2B5EF4-FFF2-40B4-BE49-F238E27FC236}">
                <a16:creationId xmlns:a16="http://schemas.microsoft.com/office/drawing/2014/main" id="{7C2E8F3C-79A9-475C-9ADE-492E24E12CC5}"/>
              </a:ext>
            </a:extLst>
          </p:cNvPr>
          <p:cNvPicPr>
            <a:picLocks noChangeAspect="1"/>
          </p:cNvPicPr>
          <p:nvPr/>
        </p:nvPicPr>
        <p:blipFill rotWithShape="1">
          <a:blip r:embed="rId5"/>
          <a:srcRect t="10681" b="19856"/>
          <a:stretch/>
        </p:blipFill>
        <p:spPr>
          <a:xfrm>
            <a:off x="6747003" y="3955801"/>
            <a:ext cx="2484784" cy="1649953"/>
          </a:xfrm>
          <a:prstGeom prst="rect">
            <a:avLst/>
          </a:prstGeom>
          <a:ln>
            <a:noFill/>
          </a:ln>
          <a:effectLst>
            <a:outerShdw blurRad="292100" dist="139700" dir="2700000" algn="tl" rotWithShape="0">
              <a:srgbClr val="333333">
                <a:alpha val="65000"/>
              </a:srgbClr>
            </a:outerShdw>
          </a:effectLst>
        </p:spPr>
      </p:pic>
      <p:sp>
        <p:nvSpPr>
          <p:cNvPr id="12" name="CuadroTexto 11">
            <a:extLst>
              <a:ext uri="{FF2B5EF4-FFF2-40B4-BE49-F238E27FC236}">
                <a16:creationId xmlns:a16="http://schemas.microsoft.com/office/drawing/2014/main" id="{121896E5-8286-4437-9C86-7FE4BC56E973}"/>
              </a:ext>
            </a:extLst>
          </p:cNvPr>
          <p:cNvSpPr txBox="1"/>
          <p:nvPr/>
        </p:nvSpPr>
        <p:spPr>
          <a:xfrm>
            <a:off x="7331281" y="6611631"/>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3" name="Imagen 12">
            <a:extLst>
              <a:ext uri="{FF2B5EF4-FFF2-40B4-BE49-F238E27FC236}">
                <a16:creationId xmlns:a16="http://schemas.microsoft.com/office/drawing/2014/main" id="{E93285FD-C9F3-4CB5-96F6-DDD43C1F40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5" name="Imagen 14">
            <a:extLst>
              <a:ext uri="{FF2B5EF4-FFF2-40B4-BE49-F238E27FC236}">
                <a16:creationId xmlns:a16="http://schemas.microsoft.com/office/drawing/2014/main" id="{C172549F-0157-4DC7-9425-C228D0F7AD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6" name="Imagen 15">
            <a:extLst>
              <a:ext uri="{FF2B5EF4-FFF2-40B4-BE49-F238E27FC236}">
                <a16:creationId xmlns:a16="http://schemas.microsoft.com/office/drawing/2014/main" id="{992380CE-FD84-4B57-A076-2BCF442787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7" name="Rectángulo 16">
            <a:extLst>
              <a:ext uri="{FF2B5EF4-FFF2-40B4-BE49-F238E27FC236}">
                <a16:creationId xmlns:a16="http://schemas.microsoft.com/office/drawing/2014/main" id="{8168B03D-4487-4AAD-999C-F6AB6CFD6189}"/>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8" name="CuadroTexto 17">
            <a:extLst>
              <a:ext uri="{FF2B5EF4-FFF2-40B4-BE49-F238E27FC236}">
                <a16:creationId xmlns:a16="http://schemas.microsoft.com/office/drawing/2014/main" id="{2996D8A6-D2DA-4CD1-AF5C-D475ECD8F9F5}"/>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9" name="Rectángulo 18">
            <a:extLst>
              <a:ext uri="{FF2B5EF4-FFF2-40B4-BE49-F238E27FC236}">
                <a16:creationId xmlns:a16="http://schemas.microsoft.com/office/drawing/2014/main" id="{7CE9B555-4DDF-4140-91FF-25DBF04976BD}"/>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1CE1F543-2C1E-4033-8512-752F7A961AE2}"/>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31584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211316" y="1817198"/>
            <a:ext cx="7363690" cy="3970318"/>
          </a:xfrm>
          <a:prstGeom prst="rect">
            <a:avLst/>
          </a:prstGeom>
          <a:noFill/>
        </p:spPr>
        <p:txBody>
          <a:bodyPr wrap="square" rtlCol="0">
            <a:spAutoFit/>
          </a:bodyPr>
          <a:lstStyle/>
          <a:p>
            <a:pPr algn="just"/>
            <a:r>
              <a:rPr lang="es-CO" dirty="0">
                <a:latin typeface="Arial Narrow" panose="020B0606020202030204" pitchFamily="34" charset="0"/>
              </a:rPr>
              <a:t>Se realizaron estudios de mercado teniendo en cuenta las características requeridas del inmueble en donde reposa actualmente el archivo, ya que este ha sido acondicionado con muebles de estantería industrial para el almacenamiento del material documental, convirtiéndose en el espacio ideal actual para la administración, custodia y conservación del fondo documental de la Sociedad.</a:t>
            </a:r>
          </a:p>
          <a:p>
            <a:pPr algn="just"/>
            <a:endParaRPr lang="es-CO" dirty="0">
              <a:latin typeface="Arial Narrow" panose="020B0606020202030204" pitchFamily="34" charset="0"/>
            </a:endParaRPr>
          </a:p>
          <a:p>
            <a:pPr algn="just"/>
            <a:r>
              <a:rPr lang="es-CO" dirty="0">
                <a:latin typeface="Arial Narrow" panose="020B0606020202030204" pitchFamily="34" charset="0"/>
              </a:rPr>
              <a:t>Actualmente en el fondo documental de la Sociedad de Activos Especiales SAE SAS, </a:t>
            </a:r>
          </a:p>
          <a:p>
            <a:pPr algn="just"/>
            <a:r>
              <a:rPr lang="es-CO" dirty="0">
                <a:latin typeface="Arial Narrow" panose="020B0606020202030204" pitchFamily="34" charset="0"/>
              </a:rPr>
              <a:t>reposan aproximadamente 20.000 cajas ref. X200 y 2.000 cajas ref. X300, es decir, todo el archivo de la Sociedad producto de las tareas que ejecutan cada una de las áreas en cumplimiento de sus funciones y en concordancia con la misión de la Sociedad. </a:t>
            </a:r>
          </a:p>
          <a:p>
            <a:pPr algn="just"/>
            <a:endParaRPr lang="es-CO" dirty="0">
              <a:latin typeface="Arial Narrow" panose="020B0606020202030204" pitchFamily="34" charset="0"/>
            </a:endParaRPr>
          </a:p>
          <a:p>
            <a:pPr algn="just"/>
            <a:r>
              <a:rPr lang="es-CO" dirty="0">
                <a:latin typeface="Arial Narrow" panose="020B0606020202030204" pitchFamily="34" charset="0"/>
              </a:rPr>
              <a:t>El resultado de los estudios se refleja en el cuadro que se relaciona a continuación, bajo la modalidad de espacios funcionales.</a:t>
            </a:r>
            <a:endParaRPr lang="es-ES" dirty="0">
              <a:solidFill>
                <a:srgbClr val="A9A8A9"/>
              </a:solidFill>
              <a:latin typeface="Lato Bold"/>
              <a:cs typeface="Lato Bold"/>
            </a:endParaRPr>
          </a:p>
        </p:txBody>
      </p:sp>
      <p:sp>
        <p:nvSpPr>
          <p:cNvPr id="2" name="Rectángulo 1"/>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8">
            <a:extLst>
              <a:ext uri="{FF2B5EF4-FFF2-40B4-BE49-F238E27FC236}">
                <a16:creationId xmlns:a16="http://schemas.microsoft.com/office/drawing/2014/main" id="{8FDB11C7-4533-4584-9BA2-F9AF02D62A41}"/>
              </a:ext>
            </a:extLst>
          </p:cNvPr>
          <p:cNvSpPr txBox="1"/>
          <p:nvPr/>
        </p:nvSpPr>
        <p:spPr>
          <a:xfrm>
            <a:off x="7331281"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8" name="Imagen 7">
            <a:extLst>
              <a:ext uri="{FF2B5EF4-FFF2-40B4-BE49-F238E27FC236}">
                <a16:creationId xmlns:a16="http://schemas.microsoft.com/office/drawing/2014/main" id="{96B7B12E-DA61-454F-8C9C-10A6AAC81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1" name="Imagen 10">
            <a:extLst>
              <a:ext uri="{FF2B5EF4-FFF2-40B4-BE49-F238E27FC236}">
                <a16:creationId xmlns:a16="http://schemas.microsoft.com/office/drawing/2014/main" id="{24ACB2BE-2541-4498-8A72-A40B0E4C5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1536E144-9FFB-48BD-B005-152C7B171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4BF9B182-86FA-421D-B102-6F1404372F07}"/>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777D8B64-C928-4778-AE02-C2BD5A62D97F}"/>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5" name="Rectángulo 14">
            <a:extLst>
              <a:ext uri="{FF2B5EF4-FFF2-40B4-BE49-F238E27FC236}">
                <a16:creationId xmlns:a16="http://schemas.microsoft.com/office/drawing/2014/main" id="{7940E498-EBCC-46D0-BFB3-C14EA9F905A3}"/>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A74D6A1B-76B2-4266-8352-B4D802F26906}"/>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584036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418358" y="1109491"/>
            <a:ext cx="4032275" cy="369332"/>
          </a:xfrm>
          <a:prstGeom prst="rect">
            <a:avLst/>
          </a:prstGeom>
          <a:noFill/>
        </p:spPr>
        <p:txBody>
          <a:bodyPr wrap="square" rtlCol="0">
            <a:spAutoFit/>
          </a:bodyPr>
          <a:lstStyle/>
          <a:p>
            <a:pPr algn="ctr"/>
            <a:r>
              <a:rPr lang="es-CO" b="1" dirty="0">
                <a:latin typeface="Arial Narrow" panose="020B0606020202030204" pitchFamily="34" charset="0"/>
              </a:rPr>
              <a:t>Estudio de Mercado del Sector</a:t>
            </a:r>
          </a:p>
        </p:txBody>
      </p:sp>
      <p:pic>
        <p:nvPicPr>
          <p:cNvPr id="11" name="Imagen 10">
            <a:extLst>
              <a:ext uri="{FF2B5EF4-FFF2-40B4-BE49-F238E27FC236}">
                <a16:creationId xmlns:a16="http://schemas.microsoft.com/office/drawing/2014/main" id="{7E62B87E-71D5-4C1B-9EB1-78F899025550}"/>
              </a:ext>
            </a:extLst>
          </p:cNvPr>
          <p:cNvPicPr>
            <a:picLocks noChangeAspect="1"/>
          </p:cNvPicPr>
          <p:nvPr/>
        </p:nvPicPr>
        <p:blipFill>
          <a:blip r:embed="rId2"/>
          <a:stretch>
            <a:fillRect/>
          </a:stretch>
        </p:blipFill>
        <p:spPr>
          <a:xfrm>
            <a:off x="2001078" y="1486354"/>
            <a:ext cx="7169426" cy="5088634"/>
          </a:xfrm>
          <a:prstGeom prst="rect">
            <a:avLst/>
          </a:prstGeom>
        </p:spPr>
      </p:pic>
      <p:sp>
        <p:nvSpPr>
          <p:cNvPr id="9" name="CuadroTexto 8">
            <a:extLst>
              <a:ext uri="{FF2B5EF4-FFF2-40B4-BE49-F238E27FC236}">
                <a16:creationId xmlns:a16="http://schemas.microsoft.com/office/drawing/2014/main" id="{9A2D46CF-0F92-4F58-A3D6-4F5C3D5CEBA6}"/>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2" name="Imagen 11">
            <a:extLst>
              <a:ext uri="{FF2B5EF4-FFF2-40B4-BE49-F238E27FC236}">
                <a16:creationId xmlns:a16="http://schemas.microsoft.com/office/drawing/2014/main" id="{CDF7ACBB-2E83-4555-88CC-F5966F382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3" name="Imagen 12">
            <a:extLst>
              <a:ext uri="{FF2B5EF4-FFF2-40B4-BE49-F238E27FC236}">
                <a16:creationId xmlns:a16="http://schemas.microsoft.com/office/drawing/2014/main" id="{4546225D-7A4A-40AC-9E28-A7C64252D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F91CFDDE-87C2-4407-BC6F-4191A3AA37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5" name="Rectángulo 14">
            <a:extLst>
              <a:ext uri="{FF2B5EF4-FFF2-40B4-BE49-F238E27FC236}">
                <a16:creationId xmlns:a16="http://schemas.microsoft.com/office/drawing/2014/main" id="{4A095D85-B394-44CB-8571-5E24522E10A6}"/>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94B28FFC-A4AC-4B15-B7A7-CF3FE42A1257}"/>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7" name="Rectángulo 16">
            <a:extLst>
              <a:ext uri="{FF2B5EF4-FFF2-40B4-BE49-F238E27FC236}">
                <a16:creationId xmlns:a16="http://schemas.microsoft.com/office/drawing/2014/main" id="{716A4E80-4F06-495B-8B9A-7835A1B62DB3}"/>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DAFD50-6BF3-4952-8E8B-0CA7778349F0}"/>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50264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232451" y="1934455"/>
            <a:ext cx="9647583" cy="3754874"/>
          </a:xfrm>
          <a:prstGeom prst="rect">
            <a:avLst/>
          </a:prstGeom>
          <a:noFill/>
        </p:spPr>
        <p:txBody>
          <a:bodyPr wrap="square" rtlCol="0">
            <a:spAutoFit/>
          </a:bodyPr>
          <a:lstStyle/>
          <a:p>
            <a:pPr algn="just"/>
            <a:r>
              <a:rPr lang="es-CO" sz="2000" b="1" dirty="0">
                <a:latin typeface="Arial Narrow" panose="020B0606020202030204" pitchFamily="34" charset="0"/>
              </a:rPr>
              <a:t>SOLICITUD DE APROBACIÓN:</a:t>
            </a:r>
          </a:p>
          <a:p>
            <a:pPr algn="just"/>
            <a:endParaRPr lang="es-CO" sz="2000" b="1" dirty="0">
              <a:latin typeface="Arial Narrow" panose="020B0606020202030204" pitchFamily="34" charset="0"/>
            </a:endParaRPr>
          </a:p>
          <a:p>
            <a:pPr algn="just"/>
            <a:r>
              <a:rPr lang="es-CO" sz="2000" b="1" dirty="0">
                <a:latin typeface="Arial Narrow" panose="020B0606020202030204" pitchFamily="34" charset="0"/>
              </a:rPr>
              <a:t>Adición</a:t>
            </a:r>
            <a:r>
              <a:rPr lang="es-CO" sz="2000" dirty="0">
                <a:latin typeface="Arial Narrow" panose="020B0606020202030204" pitchFamily="34" charset="0"/>
              </a:rPr>
              <a:t>: </a:t>
            </a:r>
            <a:r>
              <a:rPr lang="es-ES" sz="2000" dirty="0">
                <a:latin typeface="Arial Narrow" panose="020B0606020202030204" pitchFamily="34" charset="0"/>
              </a:rPr>
              <a:t>El valor de la presente adición es de ($735.000.000) Setecientos treinta y cinco millones de pesos M/CTE. Valor que incluye IVA y todos los impuestos, tasas y contribuciones a que haya lugar.</a:t>
            </a:r>
          </a:p>
          <a:p>
            <a:pPr algn="just"/>
            <a:endParaRPr lang="es-ES" sz="2000" dirty="0">
              <a:latin typeface="Arial Narrow" panose="020B0606020202030204" pitchFamily="34" charset="0"/>
            </a:endParaRPr>
          </a:p>
          <a:p>
            <a:pPr algn="just"/>
            <a:r>
              <a:rPr lang="es-CO" sz="2000" b="1" dirty="0">
                <a:latin typeface="Arial Narrow" panose="020B0606020202030204" pitchFamily="34" charset="0"/>
              </a:rPr>
              <a:t>Prorroga</a:t>
            </a:r>
            <a:r>
              <a:rPr lang="es-CO" sz="2000" dirty="0">
                <a:latin typeface="Arial Narrow" panose="020B0606020202030204" pitchFamily="34" charset="0"/>
              </a:rPr>
              <a:t>: La prorroga solicitada es de veinticuatro (24) meses, la nueva vigencia del contrato será hasta el próximo 1 de diciembre de 2020.</a:t>
            </a:r>
          </a:p>
          <a:p>
            <a:pPr algn="just"/>
            <a:endParaRPr lang="es-CO" sz="2000" dirty="0">
              <a:latin typeface="Arial Narrow" panose="020B0606020202030204" pitchFamily="34" charset="0"/>
            </a:endParaRPr>
          </a:p>
          <a:p>
            <a:pPr algn="just"/>
            <a:r>
              <a:rPr lang="es-CO" sz="2000" b="1" dirty="0">
                <a:latin typeface="Arial Narrow" panose="020B0606020202030204" pitchFamily="34" charset="0"/>
              </a:rPr>
              <a:t>Solicitud</a:t>
            </a:r>
            <a:r>
              <a:rPr lang="es-CO" sz="2000" dirty="0">
                <a:latin typeface="Arial Narrow" panose="020B0606020202030204" pitchFamily="34" charset="0"/>
              </a:rPr>
              <a:t>: Aprobación por parte de la Junta Directiva de la SAE SAS, de la adición y prorroga del contrato 014 de 2015 por un monto de </a:t>
            </a:r>
            <a:r>
              <a:rPr lang="es-ES" sz="2000" dirty="0">
                <a:latin typeface="Arial Narrow" panose="020B0606020202030204" pitchFamily="34" charset="0"/>
              </a:rPr>
              <a:t>$735.000.000 </a:t>
            </a:r>
            <a:r>
              <a:rPr lang="es-CO" sz="2000" dirty="0">
                <a:latin typeface="Arial Narrow" panose="020B0606020202030204" pitchFamily="34" charset="0"/>
              </a:rPr>
              <a:t>y un plazo de veinticuatro (24) meses respectivamente.</a:t>
            </a:r>
          </a:p>
          <a:p>
            <a:pPr algn="ctr"/>
            <a:endParaRPr lang="es-ES" dirty="0">
              <a:solidFill>
                <a:srgbClr val="A9A8A9"/>
              </a:solidFill>
              <a:latin typeface="Lato Bold"/>
              <a:cs typeface="Lato Bold"/>
            </a:endParaRPr>
          </a:p>
        </p:txBody>
      </p:sp>
      <p:sp>
        <p:nvSpPr>
          <p:cNvPr id="9" name="CuadroTexto 8">
            <a:extLst>
              <a:ext uri="{FF2B5EF4-FFF2-40B4-BE49-F238E27FC236}">
                <a16:creationId xmlns:a16="http://schemas.microsoft.com/office/drawing/2014/main" id="{25360AB8-197E-44C0-A54E-AADBF0A89257}"/>
              </a:ext>
            </a:extLst>
          </p:cNvPr>
          <p:cNvSpPr txBox="1"/>
          <p:nvPr/>
        </p:nvSpPr>
        <p:spPr>
          <a:xfrm>
            <a:off x="7331281"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8" name="Imagen 7">
            <a:extLst>
              <a:ext uri="{FF2B5EF4-FFF2-40B4-BE49-F238E27FC236}">
                <a16:creationId xmlns:a16="http://schemas.microsoft.com/office/drawing/2014/main" id="{D9D1C541-8C56-497D-AE5E-F923F616A2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11243"/>
            <a:ext cx="2286000" cy="1283804"/>
          </a:xfrm>
          <a:prstGeom prst="rect">
            <a:avLst/>
          </a:prstGeom>
        </p:spPr>
      </p:pic>
      <p:pic>
        <p:nvPicPr>
          <p:cNvPr id="11" name="Imagen 10">
            <a:extLst>
              <a:ext uri="{FF2B5EF4-FFF2-40B4-BE49-F238E27FC236}">
                <a16:creationId xmlns:a16="http://schemas.microsoft.com/office/drawing/2014/main" id="{DB68150D-7AF6-40FE-AD4B-788479EC8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2172CEE1-0412-40B1-8364-923A86FAAC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47D218FF-BFF0-472E-9461-24B45A48A5D8}"/>
              </a:ext>
            </a:extLst>
          </p:cNvPr>
          <p:cNvSpPr/>
          <p:nvPr/>
        </p:nvSpPr>
        <p:spPr>
          <a:xfrm>
            <a:off x="1524001" y="661830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E28A13FC-F6D9-48BB-BCC6-274C91EE39CA}"/>
              </a:ext>
            </a:extLst>
          </p:cNvPr>
          <p:cNvSpPr txBox="1"/>
          <p:nvPr/>
        </p:nvSpPr>
        <p:spPr>
          <a:xfrm>
            <a:off x="6440558"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
        <p:nvSpPr>
          <p:cNvPr id="15" name="Rectángulo 14">
            <a:extLst>
              <a:ext uri="{FF2B5EF4-FFF2-40B4-BE49-F238E27FC236}">
                <a16:creationId xmlns:a16="http://schemas.microsoft.com/office/drawing/2014/main" id="{350A305E-9C13-4CB5-BB25-6FE1478EF04B}"/>
              </a:ext>
            </a:extLst>
          </p:cNvPr>
          <p:cNvSpPr/>
          <p:nvPr/>
        </p:nvSpPr>
        <p:spPr>
          <a:xfrm>
            <a:off x="0" y="6611324"/>
            <a:ext cx="12166598" cy="26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D61E2B73-2577-42F7-861C-21561EAA9322}"/>
              </a:ext>
            </a:extLst>
          </p:cNvPr>
          <p:cNvSpPr txBox="1"/>
          <p:nvPr/>
        </p:nvSpPr>
        <p:spPr>
          <a:xfrm>
            <a:off x="6774038" y="65647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841179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2114" y="1448015"/>
            <a:ext cx="11387771" cy="400110"/>
          </a:xfrm>
          <a:prstGeom prst="rect">
            <a:avLst/>
          </a:prstGeom>
          <a:noFill/>
        </p:spPr>
        <p:txBody>
          <a:bodyPr wrap="square" rtlCol="0">
            <a:spAutoFit/>
          </a:bodyPr>
          <a:lstStyle/>
          <a:p>
            <a:pPr algn="ctr"/>
            <a:r>
              <a:rPr lang="es-CO" sz="2000" b="1" dirty="0">
                <a:solidFill>
                  <a:schemeClr val="accent5">
                    <a:lumMod val="50000"/>
                  </a:schemeClr>
                </a:solidFill>
              </a:rPr>
              <a:t>ADICIÓN CONTRATOS DE ADMINISTRACIÓN Y COMERCIALIZACIÓN DE SEMOVIENTES FRISCO</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200" kern="0" dirty="0">
                <a:solidFill>
                  <a:prstClr val="white"/>
                </a:solidFill>
                <a:latin typeface="Calibri"/>
              </a:rPr>
              <a:t>Vicepresidencia de Bienes Muebles e Inmuebles</a:t>
            </a:r>
          </a:p>
        </p:txBody>
      </p:sp>
      <p:pic>
        <p:nvPicPr>
          <p:cNvPr id="2" name="Imagen 1">
            <a:extLst>
              <a:ext uri="{FF2B5EF4-FFF2-40B4-BE49-F238E27FC236}">
                <a16:creationId xmlns:a16="http://schemas.microsoft.com/office/drawing/2014/main" id="{55FB7CF4-0739-4044-B754-E72340199566}"/>
              </a:ext>
            </a:extLst>
          </p:cNvPr>
          <p:cNvPicPr>
            <a:picLocks noChangeAspect="1"/>
          </p:cNvPicPr>
          <p:nvPr/>
        </p:nvPicPr>
        <p:blipFill rotWithShape="1">
          <a:blip r:embed="rId2"/>
          <a:srcRect l="13359" t="24571" r="73516" b="52685"/>
          <a:stretch/>
        </p:blipFill>
        <p:spPr>
          <a:xfrm>
            <a:off x="461882" y="3157538"/>
            <a:ext cx="2582728" cy="2516310"/>
          </a:xfrm>
          <a:prstGeom prst="rect">
            <a:avLst/>
          </a:prstGeom>
        </p:spPr>
      </p:pic>
      <p:pic>
        <p:nvPicPr>
          <p:cNvPr id="3" name="Imagen 2">
            <a:extLst>
              <a:ext uri="{FF2B5EF4-FFF2-40B4-BE49-F238E27FC236}">
                <a16:creationId xmlns:a16="http://schemas.microsoft.com/office/drawing/2014/main" id="{742B4DE2-5D7A-42D6-8766-DD6D2F93CF11}"/>
              </a:ext>
            </a:extLst>
          </p:cNvPr>
          <p:cNvPicPr>
            <a:picLocks noChangeAspect="1"/>
          </p:cNvPicPr>
          <p:nvPr/>
        </p:nvPicPr>
        <p:blipFill>
          <a:blip r:embed="rId3"/>
          <a:stretch>
            <a:fillRect/>
          </a:stretch>
        </p:blipFill>
        <p:spPr>
          <a:xfrm>
            <a:off x="9801225" y="3337210"/>
            <a:ext cx="1819037" cy="2225707"/>
          </a:xfrm>
          <a:prstGeom prst="rect">
            <a:avLst/>
          </a:prstGeom>
        </p:spPr>
      </p:pic>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4"/>
          <a:stretch>
            <a:fillRect/>
          </a:stretch>
        </p:blipFill>
        <p:spPr>
          <a:xfrm>
            <a:off x="3548245" y="2700089"/>
            <a:ext cx="5245710" cy="3499951"/>
          </a:xfrm>
          <a:prstGeom prst="rect">
            <a:avLst/>
          </a:prstGeom>
        </p:spPr>
      </p:pic>
      <p:sp>
        <p:nvSpPr>
          <p:cNvPr id="4" name="Rectángulo 3">
            <a:extLst>
              <a:ext uri="{FF2B5EF4-FFF2-40B4-BE49-F238E27FC236}">
                <a16:creationId xmlns:a16="http://schemas.microsoft.com/office/drawing/2014/main" id="{8570375C-6938-40A8-98D8-B074860B538C}"/>
              </a:ext>
            </a:extLst>
          </p:cNvPr>
          <p:cNvSpPr/>
          <p:nvPr/>
        </p:nvSpPr>
        <p:spPr>
          <a:xfrm>
            <a:off x="9297590" y="2447144"/>
            <a:ext cx="2656496" cy="369332"/>
          </a:xfrm>
          <a:prstGeom prst="rect">
            <a:avLst/>
          </a:prstGeom>
        </p:spPr>
        <p:txBody>
          <a:bodyPr wrap="none">
            <a:spAutoFit/>
          </a:bodyPr>
          <a:lstStyle/>
          <a:p>
            <a:r>
              <a:rPr lang="es-CO" b="1" dirty="0"/>
              <a:t>Contrato No. 071 de 2016 </a:t>
            </a:r>
          </a:p>
        </p:txBody>
      </p:sp>
      <p:sp>
        <p:nvSpPr>
          <p:cNvPr id="11" name="Rectángulo 10">
            <a:extLst>
              <a:ext uri="{FF2B5EF4-FFF2-40B4-BE49-F238E27FC236}">
                <a16:creationId xmlns:a16="http://schemas.microsoft.com/office/drawing/2014/main" id="{1DE4218C-48C7-4035-969D-2044782E2FF8}"/>
              </a:ext>
            </a:extLst>
          </p:cNvPr>
          <p:cNvSpPr/>
          <p:nvPr/>
        </p:nvSpPr>
        <p:spPr>
          <a:xfrm>
            <a:off x="639932" y="2412446"/>
            <a:ext cx="2656496" cy="369332"/>
          </a:xfrm>
          <a:prstGeom prst="rect">
            <a:avLst/>
          </a:prstGeom>
        </p:spPr>
        <p:txBody>
          <a:bodyPr wrap="none">
            <a:spAutoFit/>
          </a:bodyPr>
          <a:lstStyle/>
          <a:p>
            <a:r>
              <a:rPr lang="es-CO" b="1" dirty="0"/>
              <a:t>Contrato No. 069 de 2016 </a:t>
            </a: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919884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sp>
        <p:nvSpPr>
          <p:cNvPr id="2" name="Rectángulo 1">
            <a:extLst>
              <a:ext uri="{FF2B5EF4-FFF2-40B4-BE49-F238E27FC236}">
                <a16:creationId xmlns:a16="http://schemas.microsoft.com/office/drawing/2014/main" id="{1CEF0802-A9CE-4883-B14E-A48B523C339B}"/>
              </a:ext>
            </a:extLst>
          </p:cNvPr>
          <p:cNvSpPr/>
          <p:nvPr/>
        </p:nvSpPr>
        <p:spPr>
          <a:xfrm>
            <a:off x="95534" y="1421675"/>
            <a:ext cx="6106444" cy="4478149"/>
          </a:xfrm>
          <a:prstGeom prst="rect">
            <a:avLst/>
          </a:prstGeom>
        </p:spPr>
        <p:txBody>
          <a:bodyPr wrap="square">
            <a:spAutoFit/>
          </a:bodyPr>
          <a:lstStyle/>
          <a:p>
            <a:pPr algn="just"/>
            <a:r>
              <a:rPr lang="es-ES" sz="1500" b="1" dirty="0"/>
              <a:t>OBJETO.</a:t>
            </a:r>
          </a:p>
          <a:p>
            <a:pPr algn="just"/>
            <a:endParaRPr lang="es-ES" sz="1500" b="1" dirty="0"/>
          </a:p>
          <a:p>
            <a:pPr algn="just"/>
            <a:r>
              <a:rPr lang="es-ES" sz="1500" i="1" dirty="0"/>
              <a:t>“La prestación de los servicios de </a:t>
            </a:r>
            <a:r>
              <a:rPr lang="es-ES" sz="1500" b="1" i="1" dirty="0"/>
              <a:t>transporte, custodia, manutención, cuidados, marcaje, sostenimiento, pesaje y gestiones de intermediación comercial</a:t>
            </a:r>
            <a:r>
              <a:rPr lang="es-ES" sz="1500" i="1" dirty="0"/>
              <a:t>, de un grupo de bovinos que se encuentran en proceso de extinción del derecho de dominio y, </a:t>
            </a:r>
            <a:r>
              <a:rPr lang="es-ES" sz="1500" b="1" i="1" dirty="0"/>
              <a:t>ejercer la administración de los inmuebles</a:t>
            </a:r>
            <a:r>
              <a:rPr lang="es-ES" sz="1500" i="1" dirty="0"/>
              <a:t> en los cuales se ubican los semovientes”.</a:t>
            </a:r>
          </a:p>
          <a:p>
            <a:pPr algn="just"/>
            <a:endParaRPr lang="es-ES" sz="1500" dirty="0"/>
          </a:p>
          <a:p>
            <a:pPr algn="just"/>
            <a:r>
              <a:rPr lang="es-ES" sz="1500" b="1" dirty="0"/>
              <a:t>ALCANCE:</a:t>
            </a:r>
          </a:p>
          <a:p>
            <a:pPr algn="just"/>
            <a:endParaRPr lang="es-ES" sz="1500" b="1" dirty="0"/>
          </a:p>
          <a:p>
            <a:pPr algn="just"/>
            <a:r>
              <a:rPr lang="es-CO" sz="1500" i="1" dirty="0"/>
              <a:t>“El objeto contratado incluye los semovientes que se encuentran </a:t>
            </a:r>
            <a:r>
              <a:rPr lang="es-CO" sz="1500" b="1" i="1" dirty="0"/>
              <a:t>en proceso de extinción de dominio y todos aquellos que sean de competencia de la Sociedad de Activos Especiales por disposición legal</a:t>
            </a:r>
            <a:r>
              <a:rPr lang="es-CO" sz="1500" i="1" dirty="0"/>
              <a:t>.</a:t>
            </a:r>
          </a:p>
          <a:p>
            <a:pPr algn="just"/>
            <a:endParaRPr lang="es-CO" sz="1500" i="1" dirty="0"/>
          </a:p>
          <a:p>
            <a:pPr algn="just"/>
            <a:r>
              <a:rPr lang="es-ES" sz="1500" i="1" dirty="0"/>
              <a:t>No obstante, </a:t>
            </a:r>
            <a:r>
              <a:rPr lang="es-ES" sz="1500" b="1" i="1" dirty="0"/>
              <a:t>se podrán adicionar semovientes y/o inmuebles</a:t>
            </a:r>
            <a:r>
              <a:rPr lang="es-ES" sz="1500" i="1" dirty="0"/>
              <a:t>, respecto a los cuales EL CONTRATISTA deberá cumplir con las obligaciones y actividades tendientes a una adecuada administración de los inmuebles y la custodia, manutención y gestiones de intermediación comercial sobre los semovientes.”</a:t>
            </a:r>
            <a:endParaRPr lang="es-CO" sz="1500" i="1" dirty="0"/>
          </a:p>
        </p:txBody>
      </p:sp>
      <p:cxnSp>
        <p:nvCxnSpPr>
          <p:cNvPr id="6" name="Conector recto 5">
            <a:extLst>
              <a:ext uri="{FF2B5EF4-FFF2-40B4-BE49-F238E27FC236}">
                <a16:creationId xmlns:a16="http://schemas.microsoft.com/office/drawing/2014/main" id="{AFD9BCE1-9D39-465A-A002-E33F58C13141}"/>
              </a:ext>
            </a:extLst>
          </p:cNvPr>
          <p:cNvCxnSpPr/>
          <p:nvPr/>
        </p:nvCxnSpPr>
        <p:spPr>
          <a:xfrm>
            <a:off x="9211158" y="1421675"/>
            <a:ext cx="0" cy="4459242"/>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4811CC8F-8B57-49E2-8676-710021F8A1C9}"/>
              </a:ext>
            </a:extLst>
          </p:cNvPr>
          <p:cNvSpPr/>
          <p:nvPr/>
        </p:nvSpPr>
        <p:spPr>
          <a:xfrm>
            <a:off x="6457903" y="2361329"/>
            <a:ext cx="2786062" cy="4016484"/>
          </a:xfrm>
          <a:prstGeom prst="rect">
            <a:avLst/>
          </a:prstGeom>
        </p:spPr>
        <p:txBody>
          <a:bodyPr wrap="square">
            <a:spAutoFit/>
          </a:bodyPr>
          <a:lstStyle/>
          <a:p>
            <a:pPr algn="ctr"/>
            <a:r>
              <a:rPr lang="es-CO" sz="1500" dirty="0"/>
              <a:t>Contrato No. 069 de 2016</a:t>
            </a:r>
          </a:p>
          <a:p>
            <a:pPr algn="ctr"/>
            <a:r>
              <a:rPr lang="es-CO" sz="1500" dirty="0"/>
              <a:t>25 de Noviembre de 2016</a:t>
            </a:r>
          </a:p>
          <a:p>
            <a:pPr algn="ctr"/>
            <a:endParaRPr lang="es-ES" sz="1500" dirty="0"/>
          </a:p>
          <a:p>
            <a:pPr algn="ctr"/>
            <a:endParaRPr lang="es-ES" sz="1500" dirty="0"/>
          </a:p>
          <a:p>
            <a:pPr algn="ctr"/>
            <a:r>
              <a:rPr lang="es-CO" sz="1500" b="1" dirty="0"/>
              <a:t>Jurisdicción:</a:t>
            </a:r>
          </a:p>
          <a:p>
            <a:pPr algn="ctr"/>
            <a:r>
              <a:rPr lang="es-CO" sz="1500" dirty="0"/>
              <a:t>Meta, Casanare, Putumayo, Caquetá, Guaviare, Tolima, Vichada y Huila</a:t>
            </a:r>
          </a:p>
          <a:p>
            <a:pPr algn="ctr"/>
            <a:endParaRPr lang="es-ES" sz="1500" dirty="0"/>
          </a:p>
          <a:p>
            <a:pPr algn="ctr"/>
            <a:r>
              <a:rPr lang="es-ES" sz="1500" b="1" dirty="0"/>
              <a:t>Predios Administrados:</a:t>
            </a:r>
            <a:endParaRPr lang="es-CO" sz="1500" b="1" dirty="0"/>
          </a:p>
          <a:p>
            <a:pPr algn="ctr"/>
            <a:r>
              <a:rPr lang="es-ES" sz="1500" dirty="0"/>
              <a:t>Cencerros - Acacías</a:t>
            </a:r>
          </a:p>
          <a:p>
            <a:pPr algn="ctr"/>
            <a:r>
              <a:rPr lang="es-ES" sz="1500" dirty="0"/>
              <a:t>La Fortuna – San Vicente</a:t>
            </a:r>
          </a:p>
          <a:p>
            <a:pPr algn="ctr"/>
            <a:r>
              <a:rPr lang="es-ES" sz="1500" dirty="0"/>
              <a:t>Berlin - Acacías</a:t>
            </a:r>
          </a:p>
          <a:p>
            <a:pPr algn="ctr"/>
            <a:r>
              <a:rPr lang="es-ES" sz="1500" dirty="0"/>
              <a:t>Paraíso 2– Puerto Asís</a:t>
            </a:r>
          </a:p>
          <a:p>
            <a:pPr algn="ctr"/>
            <a:r>
              <a:rPr lang="es-ES" sz="1500" dirty="0"/>
              <a:t>La Paz – Tello</a:t>
            </a:r>
          </a:p>
          <a:p>
            <a:pPr algn="ctr"/>
            <a:r>
              <a:rPr lang="es-ES" sz="1500" dirty="0"/>
              <a:t>La Pola – Aipe</a:t>
            </a:r>
          </a:p>
          <a:p>
            <a:pPr algn="ctr"/>
            <a:r>
              <a:rPr lang="es-ES" sz="1500" dirty="0"/>
              <a:t>Altamira – Puerto Gaitán</a:t>
            </a:r>
          </a:p>
        </p:txBody>
      </p:sp>
      <p:pic>
        <p:nvPicPr>
          <p:cNvPr id="40" name="Imagen 39">
            <a:extLst>
              <a:ext uri="{FF2B5EF4-FFF2-40B4-BE49-F238E27FC236}">
                <a16:creationId xmlns:a16="http://schemas.microsoft.com/office/drawing/2014/main" id="{EB5175C5-9062-4BCC-A0A4-779487762233}"/>
              </a:ext>
            </a:extLst>
          </p:cNvPr>
          <p:cNvPicPr>
            <a:picLocks noChangeAspect="1"/>
          </p:cNvPicPr>
          <p:nvPr/>
        </p:nvPicPr>
        <p:blipFill rotWithShape="1">
          <a:blip r:embed="rId2"/>
          <a:srcRect l="13359" t="24571" r="73516" b="52685"/>
          <a:stretch/>
        </p:blipFill>
        <p:spPr>
          <a:xfrm>
            <a:off x="7199718" y="1177096"/>
            <a:ext cx="1215491" cy="1184233"/>
          </a:xfrm>
          <a:prstGeom prst="rect">
            <a:avLst/>
          </a:prstGeom>
        </p:spPr>
      </p:pic>
      <p:cxnSp>
        <p:nvCxnSpPr>
          <p:cNvPr id="41" name="Conector recto 40">
            <a:extLst>
              <a:ext uri="{FF2B5EF4-FFF2-40B4-BE49-F238E27FC236}">
                <a16:creationId xmlns:a16="http://schemas.microsoft.com/office/drawing/2014/main" id="{8871F964-73FF-4B57-B637-08748BF72214}"/>
              </a:ext>
            </a:extLst>
          </p:cNvPr>
          <p:cNvCxnSpPr/>
          <p:nvPr/>
        </p:nvCxnSpPr>
        <p:spPr>
          <a:xfrm>
            <a:off x="6477295" y="142167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42" name="Imagen 41">
            <a:extLst>
              <a:ext uri="{FF2B5EF4-FFF2-40B4-BE49-F238E27FC236}">
                <a16:creationId xmlns:a16="http://schemas.microsoft.com/office/drawing/2014/main" id="{6F645F23-0FB3-4199-A8A2-ED3AE6246CB2}"/>
              </a:ext>
            </a:extLst>
          </p:cNvPr>
          <p:cNvPicPr>
            <a:picLocks noChangeAspect="1"/>
          </p:cNvPicPr>
          <p:nvPr/>
        </p:nvPicPr>
        <p:blipFill>
          <a:blip r:embed="rId3"/>
          <a:stretch>
            <a:fillRect/>
          </a:stretch>
        </p:blipFill>
        <p:spPr>
          <a:xfrm>
            <a:off x="10208899" y="1212080"/>
            <a:ext cx="702840" cy="1066382"/>
          </a:xfrm>
          <a:prstGeom prst="rect">
            <a:avLst/>
          </a:prstGeom>
        </p:spPr>
      </p:pic>
      <p:sp>
        <p:nvSpPr>
          <p:cNvPr id="43" name="Rectángulo 42">
            <a:extLst>
              <a:ext uri="{FF2B5EF4-FFF2-40B4-BE49-F238E27FC236}">
                <a16:creationId xmlns:a16="http://schemas.microsoft.com/office/drawing/2014/main" id="{8A09A914-5922-4AD2-864F-AE52F45162C8}"/>
              </a:ext>
            </a:extLst>
          </p:cNvPr>
          <p:cNvSpPr/>
          <p:nvPr/>
        </p:nvSpPr>
        <p:spPr>
          <a:xfrm>
            <a:off x="9167288" y="2361086"/>
            <a:ext cx="2786062" cy="3785652"/>
          </a:xfrm>
          <a:prstGeom prst="rect">
            <a:avLst/>
          </a:prstGeom>
        </p:spPr>
        <p:txBody>
          <a:bodyPr wrap="square">
            <a:spAutoFit/>
          </a:bodyPr>
          <a:lstStyle/>
          <a:p>
            <a:pPr algn="ctr"/>
            <a:r>
              <a:rPr lang="es-CO" sz="1500" dirty="0"/>
              <a:t>Contrato No. 071 de 2016</a:t>
            </a:r>
          </a:p>
          <a:p>
            <a:pPr algn="ctr"/>
            <a:r>
              <a:rPr lang="es-CO" sz="1500" dirty="0"/>
              <a:t>28 de Noviembre de 2016</a:t>
            </a:r>
          </a:p>
          <a:p>
            <a:pPr algn="ctr"/>
            <a:endParaRPr lang="es-CO" sz="1500" dirty="0"/>
          </a:p>
          <a:p>
            <a:pPr algn="ctr"/>
            <a:r>
              <a:rPr lang="es-CO" sz="1500" dirty="0"/>
              <a:t> </a:t>
            </a:r>
            <a:endParaRPr lang="es-ES" sz="1500" dirty="0"/>
          </a:p>
          <a:p>
            <a:pPr algn="ctr"/>
            <a:r>
              <a:rPr lang="es-ES" sz="1500" b="1" dirty="0"/>
              <a:t>Jurisdicción:</a:t>
            </a:r>
          </a:p>
          <a:p>
            <a:pPr algn="ctr"/>
            <a:r>
              <a:rPr lang="es-CO" sz="1500" dirty="0"/>
              <a:t>Cundinamarca, Córdoba, Bolívar, Antioquia, Norte de Santander, Valle del Cauca y Choco</a:t>
            </a:r>
          </a:p>
          <a:p>
            <a:pPr algn="ctr"/>
            <a:endParaRPr lang="es-ES" sz="1500" dirty="0"/>
          </a:p>
          <a:p>
            <a:pPr algn="ctr"/>
            <a:r>
              <a:rPr lang="es-ES" sz="1500" b="1" dirty="0"/>
              <a:t>Predios Administrados:</a:t>
            </a:r>
            <a:endParaRPr lang="es-CO" sz="1500" b="1" dirty="0"/>
          </a:p>
          <a:p>
            <a:pPr algn="ctr"/>
            <a:r>
              <a:rPr lang="es-ES" sz="1500" dirty="0"/>
              <a:t>Barcelona – San Jacinto</a:t>
            </a:r>
          </a:p>
          <a:p>
            <a:pPr algn="ctr"/>
            <a:r>
              <a:rPr lang="es-ES" sz="1500" dirty="0"/>
              <a:t>El Central – Montería</a:t>
            </a:r>
          </a:p>
          <a:p>
            <a:pPr algn="ctr"/>
            <a:r>
              <a:rPr lang="es-ES" sz="1500" dirty="0"/>
              <a:t>La Argelia –Ricaurte</a:t>
            </a:r>
          </a:p>
          <a:p>
            <a:pPr algn="ctr"/>
            <a:r>
              <a:rPr lang="es-ES" sz="1500" dirty="0"/>
              <a:t>San Joaquín – Puerto Salgar</a:t>
            </a:r>
          </a:p>
          <a:p>
            <a:pPr algn="ctr"/>
            <a:r>
              <a:rPr lang="es-ES" sz="1500" dirty="0"/>
              <a:t>Las Vegas – Apatía</a:t>
            </a:r>
          </a:p>
          <a:p>
            <a:pPr algn="ctr"/>
            <a:r>
              <a:rPr lang="es-ES" sz="1500" dirty="0"/>
              <a:t>Alto Bonito – Antioquia </a:t>
            </a:r>
          </a:p>
        </p:txBody>
      </p:sp>
      <p:cxnSp>
        <p:nvCxnSpPr>
          <p:cNvPr id="44" name="Conector recto 43">
            <a:extLst>
              <a:ext uri="{FF2B5EF4-FFF2-40B4-BE49-F238E27FC236}">
                <a16:creationId xmlns:a16="http://schemas.microsoft.com/office/drawing/2014/main" id="{A9973175-76D9-433A-ACF4-A5DFD1A38041}"/>
              </a:ext>
            </a:extLst>
          </p:cNvPr>
          <p:cNvCxnSpPr/>
          <p:nvPr/>
        </p:nvCxnSpPr>
        <p:spPr>
          <a:xfrm>
            <a:off x="11927249" y="142167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Imagen 14">
            <a:extLst>
              <a:ext uri="{FF2B5EF4-FFF2-40B4-BE49-F238E27FC236}">
                <a16:creationId xmlns:a16="http://schemas.microsoft.com/office/drawing/2014/main" id="{E88D87C2-DD31-433C-BD7E-D54B291F3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15">
            <a:extLst>
              <a:ext uri="{FF2B5EF4-FFF2-40B4-BE49-F238E27FC236}">
                <a16:creationId xmlns:a16="http://schemas.microsoft.com/office/drawing/2014/main" id="{9E0023FE-4E11-43FA-BE58-9A0E7692AF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7" name="Imagen 16">
            <a:extLst>
              <a:ext uri="{FF2B5EF4-FFF2-40B4-BE49-F238E27FC236}">
                <a16:creationId xmlns:a16="http://schemas.microsoft.com/office/drawing/2014/main" id="{2E9816CA-3DFF-465F-91E2-A2F95C85BE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Rectángulo 2">
            <a:extLst>
              <a:ext uri="{FF2B5EF4-FFF2-40B4-BE49-F238E27FC236}">
                <a16:creationId xmlns:a16="http://schemas.microsoft.com/office/drawing/2014/main" id="{D70EE9F2-DDAA-425C-8F80-FACDAC19DFB5}"/>
              </a:ext>
            </a:extLst>
          </p:cNvPr>
          <p:cNvSpPr/>
          <p:nvPr/>
        </p:nvSpPr>
        <p:spPr>
          <a:xfrm>
            <a:off x="6733221" y="5379175"/>
            <a:ext cx="2184847" cy="100570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Rectángulo 17">
            <a:extLst>
              <a:ext uri="{FF2B5EF4-FFF2-40B4-BE49-F238E27FC236}">
                <a16:creationId xmlns:a16="http://schemas.microsoft.com/office/drawing/2014/main" id="{59AB6D60-C234-46ED-A5C6-D797BB470F21}"/>
              </a:ext>
            </a:extLst>
          </p:cNvPr>
          <p:cNvSpPr/>
          <p:nvPr/>
        </p:nvSpPr>
        <p:spPr>
          <a:xfrm>
            <a:off x="9359355" y="5353792"/>
            <a:ext cx="2477937" cy="81199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2800982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15" name="Imagen 14">
            <a:extLst>
              <a:ext uri="{FF2B5EF4-FFF2-40B4-BE49-F238E27FC236}">
                <a16:creationId xmlns:a16="http://schemas.microsoft.com/office/drawing/2014/main" id="{E88D87C2-DD31-433C-BD7E-D54B291F3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43332" cy="979045"/>
          </a:xfrm>
          <a:prstGeom prst="rect">
            <a:avLst/>
          </a:prstGeom>
        </p:spPr>
      </p:pic>
      <p:pic>
        <p:nvPicPr>
          <p:cNvPr id="16" name="Imagen 15">
            <a:extLst>
              <a:ext uri="{FF2B5EF4-FFF2-40B4-BE49-F238E27FC236}">
                <a16:creationId xmlns:a16="http://schemas.microsoft.com/office/drawing/2014/main" id="{9E0023FE-4E11-43FA-BE58-9A0E7692A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5971" y="0"/>
            <a:ext cx="2526568" cy="979045"/>
          </a:xfrm>
          <a:prstGeom prst="rect">
            <a:avLst/>
          </a:prstGeom>
        </p:spPr>
      </p:pic>
      <p:pic>
        <p:nvPicPr>
          <p:cNvPr id="17" name="Imagen 16">
            <a:extLst>
              <a:ext uri="{FF2B5EF4-FFF2-40B4-BE49-F238E27FC236}">
                <a16:creationId xmlns:a16="http://schemas.microsoft.com/office/drawing/2014/main" id="{2E9816CA-3DFF-465F-91E2-A2F95C85B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7040" y="-1"/>
            <a:ext cx="3025565" cy="979045"/>
          </a:xfrm>
          <a:prstGeom prst="rect">
            <a:avLst/>
          </a:prstGeom>
        </p:spPr>
      </p:pic>
      <p:grpSp>
        <p:nvGrpSpPr>
          <p:cNvPr id="36" name="Grupo 35">
            <a:extLst>
              <a:ext uri="{FF2B5EF4-FFF2-40B4-BE49-F238E27FC236}">
                <a16:creationId xmlns:a16="http://schemas.microsoft.com/office/drawing/2014/main" id="{8588C2E9-5F9A-4709-A4C9-B1B924B5A777}"/>
              </a:ext>
            </a:extLst>
          </p:cNvPr>
          <p:cNvGrpSpPr/>
          <p:nvPr/>
        </p:nvGrpSpPr>
        <p:grpSpPr>
          <a:xfrm>
            <a:off x="1628035" y="1571819"/>
            <a:ext cx="3671720" cy="4914669"/>
            <a:chOff x="269516" y="1246510"/>
            <a:chExt cx="4859973" cy="5317307"/>
          </a:xfrm>
        </p:grpSpPr>
        <p:pic>
          <p:nvPicPr>
            <p:cNvPr id="25" name="Imagen 24">
              <a:extLst>
                <a:ext uri="{FF2B5EF4-FFF2-40B4-BE49-F238E27FC236}">
                  <a16:creationId xmlns:a16="http://schemas.microsoft.com/office/drawing/2014/main" id="{E0D3AC1D-D515-4BDF-88A3-7894A3415826}"/>
                </a:ext>
              </a:extLst>
            </p:cNvPr>
            <p:cNvPicPr>
              <a:picLocks noChangeAspect="1"/>
            </p:cNvPicPr>
            <p:nvPr/>
          </p:nvPicPr>
          <p:blipFill>
            <a:blip r:embed="rId5"/>
            <a:stretch>
              <a:fillRect/>
            </a:stretch>
          </p:blipFill>
          <p:spPr>
            <a:xfrm>
              <a:off x="269516" y="1246510"/>
              <a:ext cx="4859973" cy="5317307"/>
            </a:xfrm>
            <a:prstGeom prst="rect">
              <a:avLst/>
            </a:prstGeom>
          </p:spPr>
        </p:pic>
        <p:sp>
          <p:nvSpPr>
            <p:cNvPr id="26" name="Forma libre: forma 25">
              <a:extLst>
                <a:ext uri="{FF2B5EF4-FFF2-40B4-BE49-F238E27FC236}">
                  <a16:creationId xmlns:a16="http://schemas.microsoft.com/office/drawing/2014/main" id="{65B4A1D3-929F-4D96-BD01-FAFDE8F89113}"/>
                </a:ext>
              </a:extLst>
            </p:cNvPr>
            <p:cNvSpPr/>
            <p:nvPr/>
          </p:nvSpPr>
          <p:spPr>
            <a:xfrm>
              <a:off x="886148" y="1833630"/>
              <a:ext cx="1570661" cy="2347415"/>
            </a:xfrm>
            <a:custGeom>
              <a:avLst/>
              <a:gdLst>
                <a:gd name="connsiteX0" fmla="*/ 941695 w 1570661"/>
                <a:gd name="connsiteY0" fmla="*/ 0 h 2347415"/>
                <a:gd name="connsiteX1" fmla="*/ 982639 w 1570661"/>
                <a:gd name="connsiteY1" fmla="*/ 68239 h 2347415"/>
                <a:gd name="connsiteX2" fmla="*/ 1064525 w 1570661"/>
                <a:gd name="connsiteY2" fmla="*/ 109182 h 2347415"/>
                <a:gd name="connsiteX3" fmla="*/ 1078173 w 1570661"/>
                <a:gd name="connsiteY3" fmla="*/ 232012 h 2347415"/>
                <a:gd name="connsiteX4" fmla="*/ 1105468 w 1570661"/>
                <a:gd name="connsiteY4" fmla="*/ 272956 h 2347415"/>
                <a:gd name="connsiteX5" fmla="*/ 1119116 w 1570661"/>
                <a:gd name="connsiteY5" fmla="*/ 368490 h 2347415"/>
                <a:gd name="connsiteX6" fmla="*/ 1201003 w 1570661"/>
                <a:gd name="connsiteY6" fmla="*/ 382138 h 2347415"/>
                <a:gd name="connsiteX7" fmla="*/ 1241946 w 1570661"/>
                <a:gd name="connsiteY7" fmla="*/ 395785 h 2347415"/>
                <a:gd name="connsiteX8" fmla="*/ 1351128 w 1570661"/>
                <a:gd name="connsiteY8" fmla="*/ 423081 h 2347415"/>
                <a:gd name="connsiteX9" fmla="*/ 1433015 w 1570661"/>
                <a:gd name="connsiteY9" fmla="*/ 477672 h 2347415"/>
                <a:gd name="connsiteX10" fmla="*/ 1473958 w 1570661"/>
                <a:gd name="connsiteY10" fmla="*/ 491320 h 2347415"/>
                <a:gd name="connsiteX11" fmla="*/ 1555844 w 1570661"/>
                <a:gd name="connsiteY11" fmla="*/ 532263 h 2347415"/>
                <a:gd name="connsiteX12" fmla="*/ 1569492 w 1570661"/>
                <a:gd name="connsiteY12" fmla="*/ 573206 h 2347415"/>
                <a:gd name="connsiteX13" fmla="*/ 1528549 w 1570661"/>
                <a:gd name="connsiteY13" fmla="*/ 600502 h 2347415"/>
                <a:gd name="connsiteX14" fmla="*/ 1501253 w 1570661"/>
                <a:gd name="connsiteY14" fmla="*/ 641445 h 2347415"/>
                <a:gd name="connsiteX15" fmla="*/ 1487606 w 1570661"/>
                <a:gd name="connsiteY15" fmla="*/ 777923 h 2347415"/>
                <a:gd name="connsiteX16" fmla="*/ 1460310 w 1570661"/>
                <a:gd name="connsiteY16" fmla="*/ 818866 h 2347415"/>
                <a:gd name="connsiteX17" fmla="*/ 1501253 w 1570661"/>
                <a:gd name="connsiteY17" fmla="*/ 914400 h 2347415"/>
                <a:gd name="connsiteX18" fmla="*/ 1514901 w 1570661"/>
                <a:gd name="connsiteY18" fmla="*/ 955344 h 2347415"/>
                <a:gd name="connsiteX19" fmla="*/ 1460310 w 1570661"/>
                <a:gd name="connsiteY19" fmla="*/ 1037230 h 2347415"/>
                <a:gd name="connsiteX20" fmla="*/ 1433015 w 1570661"/>
                <a:gd name="connsiteY20" fmla="*/ 1078173 h 2347415"/>
                <a:gd name="connsiteX21" fmla="*/ 1351128 w 1570661"/>
                <a:gd name="connsiteY21" fmla="*/ 1105469 h 2347415"/>
                <a:gd name="connsiteX22" fmla="*/ 1310185 w 1570661"/>
                <a:gd name="connsiteY22" fmla="*/ 1119117 h 2347415"/>
                <a:gd name="connsiteX23" fmla="*/ 1282889 w 1570661"/>
                <a:gd name="connsiteY23" fmla="*/ 1078173 h 2347415"/>
                <a:gd name="connsiteX24" fmla="*/ 1269241 w 1570661"/>
                <a:gd name="connsiteY24" fmla="*/ 996287 h 2347415"/>
                <a:gd name="connsiteX25" fmla="*/ 1214650 w 1570661"/>
                <a:gd name="connsiteY25" fmla="*/ 982639 h 2347415"/>
                <a:gd name="connsiteX26" fmla="*/ 1269241 w 1570661"/>
                <a:gd name="connsiteY26" fmla="*/ 1037230 h 2347415"/>
                <a:gd name="connsiteX27" fmla="*/ 1323833 w 1570661"/>
                <a:gd name="connsiteY27" fmla="*/ 1091821 h 2347415"/>
                <a:gd name="connsiteX28" fmla="*/ 1473958 w 1570661"/>
                <a:gd name="connsiteY28" fmla="*/ 1091821 h 2347415"/>
                <a:gd name="connsiteX29" fmla="*/ 1487606 w 1570661"/>
                <a:gd name="connsiteY29" fmla="*/ 1132765 h 2347415"/>
                <a:gd name="connsiteX30" fmla="*/ 1419367 w 1570661"/>
                <a:gd name="connsiteY30" fmla="*/ 1146412 h 2347415"/>
                <a:gd name="connsiteX31" fmla="*/ 1337480 w 1570661"/>
                <a:gd name="connsiteY31" fmla="*/ 1173708 h 2347415"/>
                <a:gd name="connsiteX32" fmla="*/ 1310185 w 1570661"/>
                <a:gd name="connsiteY32" fmla="*/ 1214651 h 2347415"/>
                <a:gd name="connsiteX33" fmla="*/ 1269241 w 1570661"/>
                <a:gd name="connsiteY33" fmla="*/ 1241947 h 2347415"/>
                <a:gd name="connsiteX34" fmla="*/ 1241946 w 1570661"/>
                <a:gd name="connsiteY34" fmla="*/ 1323833 h 2347415"/>
                <a:gd name="connsiteX35" fmla="*/ 1187355 w 1570661"/>
                <a:gd name="connsiteY35" fmla="*/ 1405720 h 2347415"/>
                <a:gd name="connsiteX36" fmla="*/ 1173707 w 1570661"/>
                <a:gd name="connsiteY36" fmla="*/ 1487606 h 2347415"/>
                <a:gd name="connsiteX37" fmla="*/ 1091821 w 1570661"/>
                <a:gd name="connsiteY37" fmla="*/ 1514902 h 2347415"/>
                <a:gd name="connsiteX38" fmla="*/ 1050877 w 1570661"/>
                <a:gd name="connsiteY38" fmla="*/ 1528550 h 2347415"/>
                <a:gd name="connsiteX39" fmla="*/ 1009934 w 1570661"/>
                <a:gd name="connsiteY39" fmla="*/ 1542197 h 2347415"/>
                <a:gd name="connsiteX40" fmla="*/ 914400 w 1570661"/>
                <a:gd name="connsiteY40" fmla="*/ 1596788 h 2347415"/>
                <a:gd name="connsiteX41" fmla="*/ 873456 w 1570661"/>
                <a:gd name="connsiteY41" fmla="*/ 1583141 h 2347415"/>
                <a:gd name="connsiteX42" fmla="*/ 832513 w 1570661"/>
                <a:gd name="connsiteY42" fmla="*/ 1555845 h 2347415"/>
                <a:gd name="connsiteX43" fmla="*/ 777922 w 1570661"/>
                <a:gd name="connsiteY43" fmla="*/ 1569493 h 2347415"/>
                <a:gd name="connsiteX44" fmla="*/ 764274 w 1570661"/>
                <a:gd name="connsiteY44" fmla="*/ 1610436 h 2347415"/>
                <a:gd name="connsiteX45" fmla="*/ 655092 w 1570661"/>
                <a:gd name="connsiteY45" fmla="*/ 1583141 h 2347415"/>
                <a:gd name="connsiteX46" fmla="*/ 573206 w 1570661"/>
                <a:gd name="connsiteY46" fmla="*/ 1596788 h 2347415"/>
                <a:gd name="connsiteX47" fmla="*/ 641444 w 1570661"/>
                <a:gd name="connsiteY47" fmla="*/ 1692323 h 2347415"/>
                <a:gd name="connsiteX48" fmla="*/ 682388 w 1570661"/>
                <a:gd name="connsiteY48" fmla="*/ 1828800 h 2347415"/>
                <a:gd name="connsiteX49" fmla="*/ 696036 w 1570661"/>
                <a:gd name="connsiteY49" fmla="*/ 1869744 h 2347415"/>
                <a:gd name="connsiteX50" fmla="*/ 750627 w 1570661"/>
                <a:gd name="connsiteY50" fmla="*/ 1951630 h 2347415"/>
                <a:gd name="connsiteX51" fmla="*/ 709683 w 1570661"/>
                <a:gd name="connsiteY51" fmla="*/ 2074460 h 2347415"/>
                <a:gd name="connsiteX52" fmla="*/ 696036 w 1570661"/>
                <a:gd name="connsiteY52" fmla="*/ 2115403 h 2347415"/>
                <a:gd name="connsiteX53" fmla="*/ 682388 w 1570661"/>
                <a:gd name="connsiteY53" fmla="*/ 2169994 h 2347415"/>
                <a:gd name="connsiteX54" fmla="*/ 655092 w 1570661"/>
                <a:gd name="connsiteY54" fmla="*/ 2210938 h 2347415"/>
                <a:gd name="connsiteX55" fmla="*/ 614149 w 1570661"/>
                <a:gd name="connsiteY55" fmla="*/ 2292824 h 2347415"/>
                <a:gd name="connsiteX56" fmla="*/ 532262 w 1570661"/>
                <a:gd name="connsiteY56" fmla="*/ 2279176 h 2347415"/>
                <a:gd name="connsiteX57" fmla="*/ 491319 w 1570661"/>
                <a:gd name="connsiteY57" fmla="*/ 2292824 h 2347415"/>
                <a:gd name="connsiteX58" fmla="*/ 395785 w 1570661"/>
                <a:gd name="connsiteY58" fmla="*/ 2347415 h 2347415"/>
                <a:gd name="connsiteX59" fmla="*/ 341194 w 1570661"/>
                <a:gd name="connsiteY59" fmla="*/ 2333768 h 2347415"/>
                <a:gd name="connsiteX60" fmla="*/ 300250 w 1570661"/>
                <a:gd name="connsiteY60" fmla="*/ 2306472 h 2347415"/>
                <a:gd name="connsiteX61" fmla="*/ 95534 w 1570661"/>
                <a:gd name="connsiteY61" fmla="*/ 2292824 h 2347415"/>
                <a:gd name="connsiteX62" fmla="*/ 136477 w 1570661"/>
                <a:gd name="connsiteY62" fmla="*/ 2279176 h 2347415"/>
                <a:gd name="connsiteX63" fmla="*/ 191068 w 1570661"/>
                <a:gd name="connsiteY63" fmla="*/ 2197290 h 2347415"/>
                <a:gd name="connsiteX64" fmla="*/ 177421 w 1570661"/>
                <a:gd name="connsiteY64" fmla="*/ 2129051 h 2347415"/>
                <a:gd name="connsiteX65" fmla="*/ 136477 w 1570661"/>
                <a:gd name="connsiteY65" fmla="*/ 2101756 h 2347415"/>
                <a:gd name="connsiteX66" fmla="*/ 109182 w 1570661"/>
                <a:gd name="connsiteY66" fmla="*/ 2060812 h 2347415"/>
                <a:gd name="connsiteX67" fmla="*/ 81886 w 1570661"/>
                <a:gd name="connsiteY67" fmla="*/ 1978926 h 2347415"/>
                <a:gd name="connsiteX68" fmla="*/ 68239 w 1570661"/>
                <a:gd name="connsiteY68" fmla="*/ 1937982 h 2347415"/>
                <a:gd name="connsiteX69" fmla="*/ 109182 w 1570661"/>
                <a:gd name="connsiteY69" fmla="*/ 1910687 h 2347415"/>
                <a:gd name="connsiteX70" fmla="*/ 122830 w 1570661"/>
                <a:gd name="connsiteY70" fmla="*/ 1637732 h 2347415"/>
                <a:gd name="connsiteX71" fmla="*/ 109182 w 1570661"/>
                <a:gd name="connsiteY71" fmla="*/ 1596788 h 2347415"/>
                <a:gd name="connsiteX72" fmla="*/ 54591 w 1570661"/>
                <a:gd name="connsiteY72" fmla="*/ 1583141 h 2347415"/>
                <a:gd name="connsiteX73" fmla="*/ 95534 w 1570661"/>
                <a:gd name="connsiteY73" fmla="*/ 1542197 h 2347415"/>
                <a:gd name="connsiteX74" fmla="*/ 136477 w 1570661"/>
                <a:gd name="connsiteY74" fmla="*/ 1528550 h 2347415"/>
                <a:gd name="connsiteX75" fmla="*/ 163773 w 1570661"/>
                <a:gd name="connsiteY75" fmla="*/ 1473959 h 2347415"/>
                <a:gd name="connsiteX76" fmla="*/ 150125 w 1570661"/>
                <a:gd name="connsiteY76" fmla="*/ 1433015 h 2347415"/>
                <a:gd name="connsiteX77" fmla="*/ 95534 w 1570661"/>
                <a:gd name="connsiteY77" fmla="*/ 1364776 h 2347415"/>
                <a:gd name="connsiteX78" fmla="*/ 109182 w 1570661"/>
                <a:gd name="connsiteY78" fmla="*/ 1296538 h 2347415"/>
                <a:gd name="connsiteX79" fmla="*/ 122830 w 1570661"/>
                <a:gd name="connsiteY79" fmla="*/ 1255594 h 2347415"/>
                <a:gd name="connsiteX80" fmla="*/ 68239 w 1570661"/>
                <a:gd name="connsiteY80" fmla="*/ 1228299 h 2347415"/>
                <a:gd name="connsiteX81" fmla="*/ 40943 w 1570661"/>
                <a:gd name="connsiteY81" fmla="*/ 1187356 h 2347415"/>
                <a:gd name="connsiteX82" fmla="*/ 0 w 1570661"/>
                <a:gd name="connsiteY82" fmla="*/ 1105469 h 2347415"/>
                <a:gd name="connsiteX83" fmla="*/ 13647 w 1570661"/>
                <a:gd name="connsiteY83" fmla="*/ 968991 h 2347415"/>
                <a:gd name="connsiteX84" fmla="*/ 68239 w 1570661"/>
                <a:gd name="connsiteY84" fmla="*/ 941696 h 2347415"/>
                <a:gd name="connsiteX85" fmla="*/ 150125 w 1570661"/>
                <a:gd name="connsiteY85" fmla="*/ 914400 h 2347415"/>
                <a:gd name="connsiteX86" fmla="*/ 150125 w 1570661"/>
                <a:gd name="connsiteY86" fmla="*/ 736979 h 2347415"/>
                <a:gd name="connsiteX87" fmla="*/ 122830 w 1570661"/>
                <a:gd name="connsiteY87" fmla="*/ 696036 h 2347415"/>
                <a:gd name="connsiteX88" fmla="*/ 136477 w 1570661"/>
                <a:gd name="connsiteY88" fmla="*/ 641445 h 2347415"/>
                <a:gd name="connsiteX89" fmla="*/ 177421 w 1570661"/>
                <a:gd name="connsiteY89" fmla="*/ 627797 h 2347415"/>
                <a:gd name="connsiteX90" fmla="*/ 259307 w 1570661"/>
                <a:gd name="connsiteY90" fmla="*/ 668741 h 2347415"/>
                <a:gd name="connsiteX91" fmla="*/ 286603 w 1570661"/>
                <a:gd name="connsiteY91" fmla="*/ 709684 h 2347415"/>
                <a:gd name="connsiteX92" fmla="*/ 341194 w 1570661"/>
                <a:gd name="connsiteY92" fmla="*/ 641445 h 2347415"/>
                <a:gd name="connsiteX93" fmla="*/ 382137 w 1570661"/>
                <a:gd name="connsiteY93" fmla="*/ 614150 h 2347415"/>
                <a:gd name="connsiteX94" fmla="*/ 491319 w 1570661"/>
                <a:gd name="connsiteY94" fmla="*/ 573206 h 2347415"/>
                <a:gd name="connsiteX95" fmla="*/ 532262 w 1570661"/>
                <a:gd name="connsiteY95" fmla="*/ 545911 h 2347415"/>
                <a:gd name="connsiteX96" fmla="*/ 573206 w 1570661"/>
                <a:gd name="connsiteY96" fmla="*/ 532263 h 2347415"/>
                <a:gd name="connsiteX97" fmla="*/ 600501 w 1570661"/>
                <a:gd name="connsiteY97" fmla="*/ 491320 h 2347415"/>
                <a:gd name="connsiteX98" fmla="*/ 641444 w 1570661"/>
                <a:gd name="connsiteY98" fmla="*/ 464024 h 2347415"/>
                <a:gd name="connsiteX99" fmla="*/ 668740 w 1570661"/>
                <a:gd name="connsiteY99" fmla="*/ 423081 h 2347415"/>
                <a:gd name="connsiteX100" fmla="*/ 750627 w 1570661"/>
                <a:gd name="connsiteY100" fmla="*/ 368490 h 2347415"/>
                <a:gd name="connsiteX101" fmla="*/ 832513 w 1570661"/>
                <a:gd name="connsiteY101" fmla="*/ 395785 h 2347415"/>
                <a:gd name="connsiteX102" fmla="*/ 859809 w 1570661"/>
                <a:gd name="connsiteY102" fmla="*/ 436729 h 2347415"/>
                <a:gd name="connsiteX103" fmla="*/ 941695 w 1570661"/>
                <a:gd name="connsiteY103" fmla="*/ 464024 h 2347415"/>
                <a:gd name="connsiteX104" fmla="*/ 928047 w 1570661"/>
                <a:gd name="connsiteY104" fmla="*/ 586854 h 2347415"/>
                <a:gd name="connsiteX105" fmla="*/ 941695 w 1570661"/>
                <a:gd name="connsiteY105" fmla="*/ 627797 h 2347415"/>
                <a:gd name="connsiteX106" fmla="*/ 1064525 w 1570661"/>
                <a:gd name="connsiteY106" fmla="*/ 641445 h 2347415"/>
                <a:gd name="connsiteX107" fmla="*/ 1132764 w 1570661"/>
                <a:gd name="connsiteY107" fmla="*/ 709684 h 2347415"/>
                <a:gd name="connsiteX108" fmla="*/ 1214650 w 1570661"/>
                <a:gd name="connsiteY108" fmla="*/ 696036 h 2347415"/>
                <a:gd name="connsiteX109" fmla="*/ 1173707 w 1570661"/>
                <a:gd name="connsiteY109" fmla="*/ 668741 h 2347415"/>
                <a:gd name="connsiteX110" fmla="*/ 1173707 w 1570661"/>
                <a:gd name="connsiteY110" fmla="*/ 545911 h 2347415"/>
                <a:gd name="connsiteX111" fmla="*/ 1132764 w 1570661"/>
                <a:gd name="connsiteY111" fmla="*/ 532263 h 2347415"/>
                <a:gd name="connsiteX112" fmla="*/ 1091821 w 1570661"/>
                <a:gd name="connsiteY112" fmla="*/ 450376 h 2347415"/>
                <a:gd name="connsiteX113" fmla="*/ 1050877 w 1570661"/>
                <a:gd name="connsiteY113" fmla="*/ 368490 h 2347415"/>
                <a:gd name="connsiteX114" fmla="*/ 968991 w 1570661"/>
                <a:gd name="connsiteY114" fmla="*/ 341194 h 2347415"/>
                <a:gd name="connsiteX115" fmla="*/ 887104 w 1570661"/>
                <a:gd name="connsiteY115" fmla="*/ 286603 h 2347415"/>
                <a:gd name="connsiteX116" fmla="*/ 846161 w 1570661"/>
                <a:gd name="connsiteY116" fmla="*/ 245660 h 2347415"/>
                <a:gd name="connsiteX117" fmla="*/ 832513 w 1570661"/>
                <a:gd name="connsiteY117" fmla="*/ 163773 h 2347415"/>
                <a:gd name="connsiteX118" fmla="*/ 818865 w 1570661"/>
                <a:gd name="connsiteY118" fmla="*/ 122830 h 2347415"/>
                <a:gd name="connsiteX119" fmla="*/ 873456 w 1570661"/>
                <a:gd name="connsiteY119" fmla="*/ 40944 h 2347415"/>
                <a:gd name="connsiteX120" fmla="*/ 941695 w 1570661"/>
                <a:gd name="connsiteY120" fmla="*/ 0 h 234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570661" h="2347415">
                  <a:moveTo>
                    <a:pt x="941695" y="0"/>
                  </a:moveTo>
                  <a:cubicBezTo>
                    <a:pt x="955343" y="22746"/>
                    <a:pt x="965376" y="48098"/>
                    <a:pt x="982639" y="68239"/>
                  </a:cubicBezTo>
                  <a:cubicBezTo>
                    <a:pt x="1003806" y="92933"/>
                    <a:pt x="1035864" y="99629"/>
                    <a:pt x="1064525" y="109182"/>
                  </a:cubicBezTo>
                  <a:cubicBezTo>
                    <a:pt x="1069074" y="150125"/>
                    <a:pt x="1068182" y="192047"/>
                    <a:pt x="1078173" y="232012"/>
                  </a:cubicBezTo>
                  <a:cubicBezTo>
                    <a:pt x="1082151" y="247925"/>
                    <a:pt x="1100755" y="257245"/>
                    <a:pt x="1105468" y="272956"/>
                  </a:cubicBezTo>
                  <a:cubicBezTo>
                    <a:pt x="1114711" y="303767"/>
                    <a:pt x="1097933" y="344281"/>
                    <a:pt x="1119116" y="368490"/>
                  </a:cubicBezTo>
                  <a:cubicBezTo>
                    <a:pt x="1137338" y="389315"/>
                    <a:pt x="1173990" y="376135"/>
                    <a:pt x="1201003" y="382138"/>
                  </a:cubicBezTo>
                  <a:cubicBezTo>
                    <a:pt x="1215046" y="385259"/>
                    <a:pt x="1228067" y="392000"/>
                    <a:pt x="1241946" y="395785"/>
                  </a:cubicBezTo>
                  <a:cubicBezTo>
                    <a:pt x="1278138" y="405656"/>
                    <a:pt x="1351128" y="423081"/>
                    <a:pt x="1351128" y="423081"/>
                  </a:cubicBezTo>
                  <a:cubicBezTo>
                    <a:pt x="1378424" y="441278"/>
                    <a:pt x="1401893" y="467298"/>
                    <a:pt x="1433015" y="477672"/>
                  </a:cubicBezTo>
                  <a:cubicBezTo>
                    <a:pt x="1446663" y="482221"/>
                    <a:pt x="1461091" y="484886"/>
                    <a:pt x="1473958" y="491320"/>
                  </a:cubicBezTo>
                  <a:cubicBezTo>
                    <a:pt x="1579784" y="544233"/>
                    <a:pt x="1452932" y="497958"/>
                    <a:pt x="1555844" y="532263"/>
                  </a:cubicBezTo>
                  <a:cubicBezTo>
                    <a:pt x="1560393" y="545911"/>
                    <a:pt x="1574835" y="559849"/>
                    <a:pt x="1569492" y="573206"/>
                  </a:cubicBezTo>
                  <a:cubicBezTo>
                    <a:pt x="1563400" y="588435"/>
                    <a:pt x="1540147" y="588904"/>
                    <a:pt x="1528549" y="600502"/>
                  </a:cubicBezTo>
                  <a:cubicBezTo>
                    <a:pt x="1516951" y="612100"/>
                    <a:pt x="1510352" y="627797"/>
                    <a:pt x="1501253" y="641445"/>
                  </a:cubicBezTo>
                  <a:cubicBezTo>
                    <a:pt x="1496704" y="686938"/>
                    <a:pt x="1497886" y="733374"/>
                    <a:pt x="1487606" y="777923"/>
                  </a:cubicBezTo>
                  <a:cubicBezTo>
                    <a:pt x="1483918" y="793906"/>
                    <a:pt x="1462630" y="802628"/>
                    <a:pt x="1460310" y="818866"/>
                  </a:cubicBezTo>
                  <a:cubicBezTo>
                    <a:pt x="1453998" y="863049"/>
                    <a:pt x="1484487" y="880867"/>
                    <a:pt x="1501253" y="914400"/>
                  </a:cubicBezTo>
                  <a:cubicBezTo>
                    <a:pt x="1507687" y="927267"/>
                    <a:pt x="1510352" y="941696"/>
                    <a:pt x="1514901" y="955344"/>
                  </a:cubicBezTo>
                  <a:lnTo>
                    <a:pt x="1460310" y="1037230"/>
                  </a:lnTo>
                  <a:cubicBezTo>
                    <a:pt x="1451212" y="1050878"/>
                    <a:pt x="1448576" y="1072986"/>
                    <a:pt x="1433015" y="1078173"/>
                  </a:cubicBezTo>
                  <a:lnTo>
                    <a:pt x="1351128" y="1105469"/>
                  </a:lnTo>
                  <a:lnTo>
                    <a:pt x="1310185" y="1119117"/>
                  </a:lnTo>
                  <a:cubicBezTo>
                    <a:pt x="1301086" y="1105469"/>
                    <a:pt x="1288076" y="1093734"/>
                    <a:pt x="1282889" y="1078173"/>
                  </a:cubicBezTo>
                  <a:cubicBezTo>
                    <a:pt x="1274138" y="1051921"/>
                    <a:pt x="1285325" y="1018804"/>
                    <a:pt x="1269241" y="996287"/>
                  </a:cubicBezTo>
                  <a:cubicBezTo>
                    <a:pt x="1258339" y="981024"/>
                    <a:pt x="1232847" y="987188"/>
                    <a:pt x="1214650" y="982639"/>
                  </a:cubicBezTo>
                  <a:cubicBezTo>
                    <a:pt x="1251045" y="1091820"/>
                    <a:pt x="1196453" y="964442"/>
                    <a:pt x="1269241" y="1037230"/>
                  </a:cubicBezTo>
                  <a:cubicBezTo>
                    <a:pt x="1342029" y="1110018"/>
                    <a:pt x="1214650" y="1055427"/>
                    <a:pt x="1323833" y="1091821"/>
                  </a:cubicBezTo>
                  <a:cubicBezTo>
                    <a:pt x="1448928" y="1060548"/>
                    <a:pt x="1401801" y="1043717"/>
                    <a:pt x="1473958" y="1091821"/>
                  </a:cubicBezTo>
                  <a:cubicBezTo>
                    <a:pt x="1478507" y="1105469"/>
                    <a:pt x="1497779" y="1122592"/>
                    <a:pt x="1487606" y="1132765"/>
                  </a:cubicBezTo>
                  <a:cubicBezTo>
                    <a:pt x="1471203" y="1149168"/>
                    <a:pt x="1441746" y="1140309"/>
                    <a:pt x="1419367" y="1146412"/>
                  </a:cubicBezTo>
                  <a:cubicBezTo>
                    <a:pt x="1391609" y="1153982"/>
                    <a:pt x="1337480" y="1173708"/>
                    <a:pt x="1337480" y="1173708"/>
                  </a:cubicBezTo>
                  <a:cubicBezTo>
                    <a:pt x="1328382" y="1187356"/>
                    <a:pt x="1321783" y="1203053"/>
                    <a:pt x="1310185" y="1214651"/>
                  </a:cubicBezTo>
                  <a:cubicBezTo>
                    <a:pt x="1298586" y="1226250"/>
                    <a:pt x="1277935" y="1228037"/>
                    <a:pt x="1269241" y="1241947"/>
                  </a:cubicBezTo>
                  <a:cubicBezTo>
                    <a:pt x="1253992" y="1266345"/>
                    <a:pt x="1257906" y="1299893"/>
                    <a:pt x="1241946" y="1323833"/>
                  </a:cubicBezTo>
                  <a:lnTo>
                    <a:pt x="1187355" y="1405720"/>
                  </a:lnTo>
                  <a:cubicBezTo>
                    <a:pt x="1182806" y="1433015"/>
                    <a:pt x="1191929" y="1466781"/>
                    <a:pt x="1173707" y="1487606"/>
                  </a:cubicBezTo>
                  <a:cubicBezTo>
                    <a:pt x="1154761" y="1509259"/>
                    <a:pt x="1119116" y="1505803"/>
                    <a:pt x="1091821" y="1514902"/>
                  </a:cubicBezTo>
                  <a:lnTo>
                    <a:pt x="1050877" y="1528550"/>
                  </a:lnTo>
                  <a:cubicBezTo>
                    <a:pt x="1037229" y="1533099"/>
                    <a:pt x="1022801" y="1535763"/>
                    <a:pt x="1009934" y="1542197"/>
                  </a:cubicBezTo>
                  <a:cubicBezTo>
                    <a:pt x="940672" y="1576828"/>
                    <a:pt x="972271" y="1558208"/>
                    <a:pt x="914400" y="1596788"/>
                  </a:cubicBezTo>
                  <a:cubicBezTo>
                    <a:pt x="900752" y="1592239"/>
                    <a:pt x="886323" y="1589575"/>
                    <a:pt x="873456" y="1583141"/>
                  </a:cubicBezTo>
                  <a:cubicBezTo>
                    <a:pt x="858785" y="1575806"/>
                    <a:pt x="848751" y="1558165"/>
                    <a:pt x="832513" y="1555845"/>
                  </a:cubicBezTo>
                  <a:cubicBezTo>
                    <a:pt x="813944" y="1553192"/>
                    <a:pt x="796119" y="1564944"/>
                    <a:pt x="777922" y="1569493"/>
                  </a:cubicBezTo>
                  <a:cubicBezTo>
                    <a:pt x="773373" y="1583141"/>
                    <a:pt x="777922" y="1605887"/>
                    <a:pt x="764274" y="1610436"/>
                  </a:cubicBezTo>
                  <a:cubicBezTo>
                    <a:pt x="747808" y="1615925"/>
                    <a:pt x="677185" y="1590505"/>
                    <a:pt x="655092" y="1583141"/>
                  </a:cubicBezTo>
                  <a:cubicBezTo>
                    <a:pt x="627797" y="1587690"/>
                    <a:pt x="586935" y="1572762"/>
                    <a:pt x="573206" y="1596788"/>
                  </a:cubicBezTo>
                  <a:cubicBezTo>
                    <a:pt x="532445" y="1668120"/>
                    <a:pt x="609508" y="1681677"/>
                    <a:pt x="641444" y="1692323"/>
                  </a:cubicBezTo>
                  <a:cubicBezTo>
                    <a:pt x="662071" y="1774829"/>
                    <a:pt x="649160" y="1729116"/>
                    <a:pt x="682388" y="1828800"/>
                  </a:cubicBezTo>
                  <a:cubicBezTo>
                    <a:pt x="686937" y="1842448"/>
                    <a:pt x="688056" y="1857774"/>
                    <a:pt x="696036" y="1869744"/>
                  </a:cubicBezTo>
                  <a:lnTo>
                    <a:pt x="750627" y="1951630"/>
                  </a:lnTo>
                  <a:lnTo>
                    <a:pt x="709683" y="2074460"/>
                  </a:lnTo>
                  <a:cubicBezTo>
                    <a:pt x="705134" y="2088108"/>
                    <a:pt x="699525" y="2101447"/>
                    <a:pt x="696036" y="2115403"/>
                  </a:cubicBezTo>
                  <a:cubicBezTo>
                    <a:pt x="691487" y="2133600"/>
                    <a:pt x="689777" y="2152754"/>
                    <a:pt x="682388" y="2169994"/>
                  </a:cubicBezTo>
                  <a:cubicBezTo>
                    <a:pt x="675927" y="2185071"/>
                    <a:pt x="662428" y="2196267"/>
                    <a:pt x="655092" y="2210938"/>
                  </a:cubicBezTo>
                  <a:cubicBezTo>
                    <a:pt x="598586" y="2323949"/>
                    <a:pt x="692376" y="2175483"/>
                    <a:pt x="614149" y="2292824"/>
                  </a:cubicBezTo>
                  <a:cubicBezTo>
                    <a:pt x="586853" y="2288275"/>
                    <a:pt x="559934" y="2279176"/>
                    <a:pt x="532262" y="2279176"/>
                  </a:cubicBezTo>
                  <a:cubicBezTo>
                    <a:pt x="517876" y="2279176"/>
                    <a:pt x="504542" y="2287157"/>
                    <a:pt x="491319" y="2292824"/>
                  </a:cubicBezTo>
                  <a:cubicBezTo>
                    <a:pt x="442837" y="2313602"/>
                    <a:pt x="436903" y="2320003"/>
                    <a:pt x="395785" y="2347415"/>
                  </a:cubicBezTo>
                  <a:cubicBezTo>
                    <a:pt x="377588" y="2342866"/>
                    <a:pt x="358434" y="2341157"/>
                    <a:pt x="341194" y="2333768"/>
                  </a:cubicBezTo>
                  <a:cubicBezTo>
                    <a:pt x="326117" y="2327307"/>
                    <a:pt x="316430" y="2309169"/>
                    <a:pt x="300250" y="2306472"/>
                  </a:cubicBezTo>
                  <a:cubicBezTo>
                    <a:pt x="232790" y="2295229"/>
                    <a:pt x="163773" y="2297373"/>
                    <a:pt x="95534" y="2292824"/>
                  </a:cubicBezTo>
                  <a:cubicBezTo>
                    <a:pt x="109182" y="2288275"/>
                    <a:pt x="126305" y="2289348"/>
                    <a:pt x="136477" y="2279176"/>
                  </a:cubicBezTo>
                  <a:cubicBezTo>
                    <a:pt x="159674" y="2255979"/>
                    <a:pt x="191068" y="2197290"/>
                    <a:pt x="191068" y="2197290"/>
                  </a:cubicBezTo>
                  <a:cubicBezTo>
                    <a:pt x="186519" y="2174544"/>
                    <a:pt x="188930" y="2149191"/>
                    <a:pt x="177421" y="2129051"/>
                  </a:cubicBezTo>
                  <a:cubicBezTo>
                    <a:pt x="169283" y="2114810"/>
                    <a:pt x="148075" y="2113354"/>
                    <a:pt x="136477" y="2101756"/>
                  </a:cubicBezTo>
                  <a:cubicBezTo>
                    <a:pt x="124879" y="2090158"/>
                    <a:pt x="115844" y="2075801"/>
                    <a:pt x="109182" y="2060812"/>
                  </a:cubicBezTo>
                  <a:cubicBezTo>
                    <a:pt x="97497" y="2034520"/>
                    <a:pt x="90984" y="2006221"/>
                    <a:pt x="81886" y="1978926"/>
                  </a:cubicBezTo>
                  <a:lnTo>
                    <a:pt x="68239" y="1937982"/>
                  </a:lnTo>
                  <a:cubicBezTo>
                    <a:pt x="81887" y="1928884"/>
                    <a:pt x="97584" y="1922285"/>
                    <a:pt x="109182" y="1910687"/>
                  </a:cubicBezTo>
                  <a:cubicBezTo>
                    <a:pt x="180675" y="1839194"/>
                    <a:pt x="131652" y="1725957"/>
                    <a:pt x="122830" y="1637732"/>
                  </a:cubicBezTo>
                  <a:cubicBezTo>
                    <a:pt x="121399" y="1623417"/>
                    <a:pt x="120416" y="1605775"/>
                    <a:pt x="109182" y="1596788"/>
                  </a:cubicBezTo>
                  <a:cubicBezTo>
                    <a:pt x="94535" y="1585071"/>
                    <a:pt x="72788" y="1587690"/>
                    <a:pt x="54591" y="1583141"/>
                  </a:cubicBezTo>
                  <a:cubicBezTo>
                    <a:pt x="68239" y="1569493"/>
                    <a:pt x="79475" y="1552903"/>
                    <a:pt x="95534" y="1542197"/>
                  </a:cubicBezTo>
                  <a:cubicBezTo>
                    <a:pt x="107504" y="1534217"/>
                    <a:pt x="126305" y="1538722"/>
                    <a:pt x="136477" y="1528550"/>
                  </a:cubicBezTo>
                  <a:cubicBezTo>
                    <a:pt x="150863" y="1514164"/>
                    <a:pt x="154674" y="1492156"/>
                    <a:pt x="163773" y="1473959"/>
                  </a:cubicBezTo>
                  <a:cubicBezTo>
                    <a:pt x="159224" y="1460311"/>
                    <a:pt x="159112" y="1444249"/>
                    <a:pt x="150125" y="1433015"/>
                  </a:cubicBezTo>
                  <a:cubicBezTo>
                    <a:pt x="79574" y="1344826"/>
                    <a:pt x="129839" y="1467691"/>
                    <a:pt x="95534" y="1364776"/>
                  </a:cubicBezTo>
                  <a:cubicBezTo>
                    <a:pt x="100083" y="1342030"/>
                    <a:pt x="103556" y="1319042"/>
                    <a:pt x="109182" y="1296538"/>
                  </a:cubicBezTo>
                  <a:cubicBezTo>
                    <a:pt x="112671" y="1282581"/>
                    <a:pt x="130232" y="1267930"/>
                    <a:pt x="122830" y="1255594"/>
                  </a:cubicBezTo>
                  <a:cubicBezTo>
                    <a:pt x="112363" y="1238148"/>
                    <a:pt x="86436" y="1237397"/>
                    <a:pt x="68239" y="1228299"/>
                  </a:cubicBezTo>
                  <a:cubicBezTo>
                    <a:pt x="59140" y="1214651"/>
                    <a:pt x="48279" y="1202027"/>
                    <a:pt x="40943" y="1187356"/>
                  </a:cubicBezTo>
                  <a:cubicBezTo>
                    <a:pt x="-15566" y="1074340"/>
                    <a:pt x="78229" y="1222813"/>
                    <a:pt x="0" y="1105469"/>
                  </a:cubicBezTo>
                  <a:cubicBezTo>
                    <a:pt x="4549" y="1059976"/>
                    <a:pt x="-3937" y="1011194"/>
                    <a:pt x="13647" y="968991"/>
                  </a:cubicBezTo>
                  <a:cubicBezTo>
                    <a:pt x="21472" y="950211"/>
                    <a:pt x="49349" y="949252"/>
                    <a:pt x="68239" y="941696"/>
                  </a:cubicBezTo>
                  <a:cubicBezTo>
                    <a:pt x="94953" y="931010"/>
                    <a:pt x="150125" y="914400"/>
                    <a:pt x="150125" y="914400"/>
                  </a:cubicBezTo>
                  <a:cubicBezTo>
                    <a:pt x="174565" y="841083"/>
                    <a:pt x="176856" y="852816"/>
                    <a:pt x="150125" y="736979"/>
                  </a:cubicBezTo>
                  <a:cubicBezTo>
                    <a:pt x="146437" y="720997"/>
                    <a:pt x="131928" y="709684"/>
                    <a:pt x="122830" y="696036"/>
                  </a:cubicBezTo>
                  <a:cubicBezTo>
                    <a:pt x="127379" y="677839"/>
                    <a:pt x="124760" y="656092"/>
                    <a:pt x="136477" y="641445"/>
                  </a:cubicBezTo>
                  <a:cubicBezTo>
                    <a:pt x="145464" y="630211"/>
                    <a:pt x="163035" y="627797"/>
                    <a:pt x="177421" y="627797"/>
                  </a:cubicBezTo>
                  <a:cubicBezTo>
                    <a:pt x="205673" y="627797"/>
                    <a:pt x="238607" y="654940"/>
                    <a:pt x="259307" y="668741"/>
                  </a:cubicBezTo>
                  <a:cubicBezTo>
                    <a:pt x="268406" y="682389"/>
                    <a:pt x="270519" y="706467"/>
                    <a:pt x="286603" y="709684"/>
                  </a:cubicBezTo>
                  <a:cubicBezTo>
                    <a:pt x="333807" y="719124"/>
                    <a:pt x="327366" y="658730"/>
                    <a:pt x="341194" y="641445"/>
                  </a:cubicBezTo>
                  <a:cubicBezTo>
                    <a:pt x="351441" y="628637"/>
                    <a:pt x="367896" y="622288"/>
                    <a:pt x="382137" y="614150"/>
                  </a:cubicBezTo>
                  <a:cubicBezTo>
                    <a:pt x="437647" y="582430"/>
                    <a:pt x="431611" y="588133"/>
                    <a:pt x="491319" y="573206"/>
                  </a:cubicBezTo>
                  <a:cubicBezTo>
                    <a:pt x="504967" y="564108"/>
                    <a:pt x="517591" y="553246"/>
                    <a:pt x="532262" y="545911"/>
                  </a:cubicBezTo>
                  <a:cubicBezTo>
                    <a:pt x="545129" y="539477"/>
                    <a:pt x="561972" y="541250"/>
                    <a:pt x="573206" y="532263"/>
                  </a:cubicBezTo>
                  <a:cubicBezTo>
                    <a:pt x="586014" y="522017"/>
                    <a:pt x="588903" y="502918"/>
                    <a:pt x="600501" y="491320"/>
                  </a:cubicBezTo>
                  <a:cubicBezTo>
                    <a:pt x="612099" y="479722"/>
                    <a:pt x="627796" y="473123"/>
                    <a:pt x="641444" y="464024"/>
                  </a:cubicBezTo>
                  <a:cubicBezTo>
                    <a:pt x="650543" y="450376"/>
                    <a:pt x="656396" y="433882"/>
                    <a:pt x="668740" y="423081"/>
                  </a:cubicBezTo>
                  <a:cubicBezTo>
                    <a:pt x="693429" y="401479"/>
                    <a:pt x="750627" y="368490"/>
                    <a:pt x="750627" y="368490"/>
                  </a:cubicBezTo>
                  <a:cubicBezTo>
                    <a:pt x="777922" y="377588"/>
                    <a:pt x="816553" y="371845"/>
                    <a:pt x="832513" y="395785"/>
                  </a:cubicBezTo>
                  <a:cubicBezTo>
                    <a:pt x="841612" y="409433"/>
                    <a:pt x="845899" y="428035"/>
                    <a:pt x="859809" y="436729"/>
                  </a:cubicBezTo>
                  <a:cubicBezTo>
                    <a:pt x="884207" y="451978"/>
                    <a:pt x="941695" y="464024"/>
                    <a:pt x="941695" y="464024"/>
                  </a:cubicBezTo>
                  <a:cubicBezTo>
                    <a:pt x="972403" y="556148"/>
                    <a:pt x="943970" y="443552"/>
                    <a:pt x="928047" y="586854"/>
                  </a:cubicBezTo>
                  <a:cubicBezTo>
                    <a:pt x="926458" y="601152"/>
                    <a:pt x="928338" y="622454"/>
                    <a:pt x="941695" y="627797"/>
                  </a:cubicBezTo>
                  <a:cubicBezTo>
                    <a:pt x="979944" y="643097"/>
                    <a:pt x="1023582" y="636896"/>
                    <a:pt x="1064525" y="641445"/>
                  </a:cubicBezTo>
                  <a:cubicBezTo>
                    <a:pt x="1079082" y="663280"/>
                    <a:pt x="1100011" y="706045"/>
                    <a:pt x="1132764" y="709684"/>
                  </a:cubicBezTo>
                  <a:cubicBezTo>
                    <a:pt x="1160267" y="712740"/>
                    <a:pt x="1187355" y="700585"/>
                    <a:pt x="1214650" y="696036"/>
                  </a:cubicBezTo>
                  <a:cubicBezTo>
                    <a:pt x="1201002" y="686938"/>
                    <a:pt x="1177685" y="684654"/>
                    <a:pt x="1173707" y="668741"/>
                  </a:cubicBezTo>
                  <a:cubicBezTo>
                    <a:pt x="1165066" y="634178"/>
                    <a:pt x="1208923" y="581127"/>
                    <a:pt x="1173707" y="545911"/>
                  </a:cubicBezTo>
                  <a:cubicBezTo>
                    <a:pt x="1163535" y="535739"/>
                    <a:pt x="1146412" y="536812"/>
                    <a:pt x="1132764" y="532263"/>
                  </a:cubicBezTo>
                  <a:cubicBezTo>
                    <a:pt x="1098460" y="429352"/>
                    <a:pt x="1144734" y="556203"/>
                    <a:pt x="1091821" y="450376"/>
                  </a:cubicBezTo>
                  <a:cubicBezTo>
                    <a:pt x="1078977" y="424687"/>
                    <a:pt x="1079323" y="386269"/>
                    <a:pt x="1050877" y="368490"/>
                  </a:cubicBezTo>
                  <a:cubicBezTo>
                    <a:pt x="1026479" y="353241"/>
                    <a:pt x="996286" y="350293"/>
                    <a:pt x="968991" y="341194"/>
                  </a:cubicBezTo>
                  <a:cubicBezTo>
                    <a:pt x="838371" y="210577"/>
                    <a:pt x="1005615" y="365611"/>
                    <a:pt x="887104" y="286603"/>
                  </a:cubicBezTo>
                  <a:cubicBezTo>
                    <a:pt x="871045" y="275897"/>
                    <a:pt x="859809" y="259308"/>
                    <a:pt x="846161" y="245660"/>
                  </a:cubicBezTo>
                  <a:cubicBezTo>
                    <a:pt x="841612" y="218364"/>
                    <a:pt x="838516" y="190786"/>
                    <a:pt x="832513" y="163773"/>
                  </a:cubicBezTo>
                  <a:cubicBezTo>
                    <a:pt x="829392" y="149730"/>
                    <a:pt x="818865" y="137216"/>
                    <a:pt x="818865" y="122830"/>
                  </a:cubicBezTo>
                  <a:cubicBezTo>
                    <a:pt x="818865" y="83328"/>
                    <a:pt x="848840" y="65560"/>
                    <a:pt x="873456" y="40944"/>
                  </a:cubicBezTo>
                  <a:lnTo>
                    <a:pt x="941695" y="0"/>
                  </a:ln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0" name="Forma libre: forma 29">
              <a:extLst>
                <a:ext uri="{FF2B5EF4-FFF2-40B4-BE49-F238E27FC236}">
                  <a16:creationId xmlns:a16="http://schemas.microsoft.com/office/drawing/2014/main" id="{993B2B18-C42B-4287-B2C1-131B37542C21}"/>
                </a:ext>
              </a:extLst>
            </p:cNvPr>
            <p:cNvSpPr/>
            <p:nvPr/>
          </p:nvSpPr>
          <p:spPr>
            <a:xfrm>
              <a:off x="1001643" y="3088074"/>
              <a:ext cx="3754152" cy="2281555"/>
            </a:xfrm>
            <a:custGeom>
              <a:avLst/>
              <a:gdLst>
                <a:gd name="connsiteX0" fmla="*/ 55608 w 3754152"/>
                <a:gd name="connsiteY0" fmla="*/ 1965475 h 2281555"/>
                <a:gd name="connsiteX1" fmla="*/ 1017 w 3754152"/>
                <a:gd name="connsiteY1" fmla="*/ 1842645 h 2281555"/>
                <a:gd name="connsiteX2" fmla="*/ 41961 w 3754152"/>
                <a:gd name="connsiteY2" fmla="*/ 1801702 h 2281555"/>
                <a:gd name="connsiteX3" fmla="*/ 82904 w 3754152"/>
                <a:gd name="connsiteY3" fmla="*/ 1788054 h 2281555"/>
                <a:gd name="connsiteX4" fmla="*/ 110199 w 3754152"/>
                <a:gd name="connsiteY4" fmla="*/ 1665224 h 2281555"/>
                <a:gd name="connsiteX5" fmla="*/ 151143 w 3754152"/>
                <a:gd name="connsiteY5" fmla="*/ 1624281 h 2281555"/>
                <a:gd name="connsiteX6" fmla="*/ 273973 w 3754152"/>
                <a:gd name="connsiteY6" fmla="*/ 1637929 h 2281555"/>
                <a:gd name="connsiteX7" fmla="*/ 301268 w 3754152"/>
                <a:gd name="connsiteY7" fmla="*/ 1678872 h 2281555"/>
                <a:gd name="connsiteX8" fmla="*/ 342211 w 3754152"/>
                <a:gd name="connsiteY8" fmla="*/ 1719816 h 2281555"/>
                <a:gd name="connsiteX9" fmla="*/ 465041 w 3754152"/>
                <a:gd name="connsiteY9" fmla="*/ 1706168 h 2281555"/>
                <a:gd name="connsiteX10" fmla="*/ 519632 w 3754152"/>
                <a:gd name="connsiteY10" fmla="*/ 1692520 h 2281555"/>
                <a:gd name="connsiteX11" fmla="*/ 492337 w 3754152"/>
                <a:gd name="connsiteY11" fmla="*/ 1556042 h 2281555"/>
                <a:gd name="connsiteX12" fmla="*/ 519632 w 3754152"/>
                <a:gd name="connsiteY12" fmla="*/ 1515099 h 2281555"/>
                <a:gd name="connsiteX13" fmla="*/ 601519 w 3754152"/>
                <a:gd name="connsiteY13" fmla="*/ 1487804 h 2281555"/>
                <a:gd name="connsiteX14" fmla="*/ 724349 w 3754152"/>
                <a:gd name="connsiteY14" fmla="*/ 1419565 h 2281555"/>
                <a:gd name="connsiteX15" fmla="*/ 778940 w 3754152"/>
                <a:gd name="connsiteY15" fmla="*/ 1378621 h 2281555"/>
                <a:gd name="connsiteX16" fmla="*/ 860826 w 3754152"/>
                <a:gd name="connsiteY16" fmla="*/ 1324030 h 2281555"/>
                <a:gd name="connsiteX17" fmla="*/ 888122 w 3754152"/>
                <a:gd name="connsiteY17" fmla="*/ 1160257 h 2281555"/>
                <a:gd name="connsiteX18" fmla="*/ 901770 w 3754152"/>
                <a:gd name="connsiteY18" fmla="*/ 1119314 h 2281555"/>
                <a:gd name="connsiteX19" fmla="*/ 942713 w 3754152"/>
                <a:gd name="connsiteY19" fmla="*/ 1023780 h 2281555"/>
                <a:gd name="connsiteX20" fmla="*/ 997304 w 3754152"/>
                <a:gd name="connsiteY20" fmla="*/ 1010132 h 2281555"/>
                <a:gd name="connsiteX21" fmla="*/ 1079190 w 3754152"/>
                <a:gd name="connsiteY21" fmla="*/ 941893 h 2281555"/>
                <a:gd name="connsiteX22" fmla="*/ 1120134 w 3754152"/>
                <a:gd name="connsiteY22" fmla="*/ 914598 h 2281555"/>
                <a:gd name="connsiteX23" fmla="*/ 1133782 w 3754152"/>
                <a:gd name="connsiteY23" fmla="*/ 873654 h 2281555"/>
                <a:gd name="connsiteX24" fmla="*/ 1174725 w 3754152"/>
                <a:gd name="connsiteY24" fmla="*/ 846359 h 2281555"/>
                <a:gd name="connsiteX25" fmla="*/ 1338498 w 3754152"/>
                <a:gd name="connsiteY25" fmla="*/ 805416 h 2281555"/>
                <a:gd name="connsiteX26" fmla="*/ 1379441 w 3754152"/>
                <a:gd name="connsiteY26" fmla="*/ 764472 h 2281555"/>
                <a:gd name="connsiteX27" fmla="*/ 1338498 w 3754152"/>
                <a:gd name="connsiteY27" fmla="*/ 668938 h 2281555"/>
                <a:gd name="connsiteX28" fmla="*/ 1461328 w 3754152"/>
                <a:gd name="connsiteY28" fmla="*/ 655290 h 2281555"/>
                <a:gd name="connsiteX29" fmla="*/ 1529567 w 3754152"/>
                <a:gd name="connsiteY29" fmla="*/ 764472 h 2281555"/>
                <a:gd name="connsiteX30" fmla="*/ 1570510 w 3754152"/>
                <a:gd name="connsiteY30" fmla="*/ 750824 h 2281555"/>
                <a:gd name="connsiteX31" fmla="*/ 1611453 w 3754152"/>
                <a:gd name="connsiteY31" fmla="*/ 668938 h 2281555"/>
                <a:gd name="connsiteX32" fmla="*/ 1625101 w 3754152"/>
                <a:gd name="connsiteY32" fmla="*/ 491517 h 2281555"/>
                <a:gd name="connsiteX33" fmla="*/ 1666044 w 3754152"/>
                <a:gd name="connsiteY33" fmla="*/ 464221 h 2281555"/>
                <a:gd name="connsiteX34" fmla="*/ 1747931 w 3754152"/>
                <a:gd name="connsiteY34" fmla="*/ 436926 h 2281555"/>
                <a:gd name="connsiteX35" fmla="*/ 1829817 w 3754152"/>
                <a:gd name="connsiteY35" fmla="*/ 382335 h 2281555"/>
                <a:gd name="connsiteX36" fmla="*/ 1870761 w 3754152"/>
                <a:gd name="connsiteY36" fmla="*/ 355039 h 2281555"/>
                <a:gd name="connsiteX37" fmla="*/ 1911704 w 3754152"/>
                <a:gd name="connsiteY37" fmla="*/ 273153 h 2281555"/>
                <a:gd name="connsiteX38" fmla="*/ 1884408 w 3754152"/>
                <a:gd name="connsiteY38" fmla="*/ 191266 h 2281555"/>
                <a:gd name="connsiteX39" fmla="*/ 1870761 w 3754152"/>
                <a:gd name="connsiteY39" fmla="*/ 150323 h 2281555"/>
                <a:gd name="connsiteX40" fmla="*/ 2730570 w 3754152"/>
                <a:gd name="connsiteY40" fmla="*/ 123027 h 2281555"/>
                <a:gd name="connsiteX41" fmla="*/ 2948934 w 3754152"/>
                <a:gd name="connsiteY41" fmla="*/ 150323 h 2281555"/>
                <a:gd name="connsiteX42" fmla="*/ 3249185 w 3754152"/>
                <a:gd name="connsiteY42" fmla="*/ 136675 h 2281555"/>
                <a:gd name="connsiteX43" fmla="*/ 3344719 w 3754152"/>
                <a:gd name="connsiteY43" fmla="*/ 123027 h 2281555"/>
                <a:gd name="connsiteX44" fmla="*/ 3754152 w 3754152"/>
                <a:gd name="connsiteY44" fmla="*/ 136675 h 2281555"/>
                <a:gd name="connsiteX45" fmla="*/ 3726856 w 3754152"/>
                <a:gd name="connsiteY45" fmla="*/ 218562 h 2281555"/>
                <a:gd name="connsiteX46" fmla="*/ 3672265 w 3754152"/>
                <a:gd name="connsiteY46" fmla="*/ 300448 h 2281555"/>
                <a:gd name="connsiteX47" fmla="*/ 3617674 w 3754152"/>
                <a:gd name="connsiteY47" fmla="*/ 395983 h 2281555"/>
                <a:gd name="connsiteX48" fmla="*/ 3604026 w 3754152"/>
                <a:gd name="connsiteY48" fmla="*/ 450574 h 2281555"/>
                <a:gd name="connsiteX49" fmla="*/ 3590379 w 3754152"/>
                <a:gd name="connsiteY49" fmla="*/ 491517 h 2281555"/>
                <a:gd name="connsiteX50" fmla="*/ 3604026 w 3754152"/>
                <a:gd name="connsiteY50" fmla="*/ 723529 h 2281555"/>
                <a:gd name="connsiteX51" fmla="*/ 3617674 w 3754152"/>
                <a:gd name="connsiteY51" fmla="*/ 764472 h 2281555"/>
                <a:gd name="connsiteX52" fmla="*/ 3631322 w 3754152"/>
                <a:gd name="connsiteY52" fmla="*/ 819063 h 2281555"/>
                <a:gd name="connsiteX53" fmla="*/ 3535788 w 3754152"/>
                <a:gd name="connsiteY53" fmla="*/ 846359 h 2281555"/>
                <a:gd name="connsiteX54" fmla="*/ 3412958 w 3754152"/>
                <a:gd name="connsiteY54" fmla="*/ 873654 h 2281555"/>
                <a:gd name="connsiteX55" fmla="*/ 3372014 w 3754152"/>
                <a:gd name="connsiteY55" fmla="*/ 887302 h 2281555"/>
                <a:gd name="connsiteX56" fmla="*/ 3317423 w 3754152"/>
                <a:gd name="connsiteY56" fmla="*/ 900950 h 2281555"/>
                <a:gd name="connsiteX57" fmla="*/ 3208241 w 3754152"/>
                <a:gd name="connsiteY57" fmla="*/ 928245 h 2281555"/>
                <a:gd name="connsiteX58" fmla="*/ 3044468 w 3754152"/>
                <a:gd name="connsiteY58" fmla="*/ 941893 h 2281555"/>
                <a:gd name="connsiteX59" fmla="*/ 2935286 w 3754152"/>
                <a:gd name="connsiteY59" fmla="*/ 969189 h 2281555"/>
                <a:gd name="connsiteX60" fmla="*/ 2853399 w 3754152"/>
                <a:gd name="connsiteY60" fmla="*/ 1010132 h 2281555"/>
                <a:gd name="connsiteX61" fmla="*/ 2798808 w 3754152"/>
                <a:gd name="connsiteY61" fmla="*/ 1037427 h 2281555"/>
                <a:gd name="connsiteX62" fmla="*/ 2703274 w 3754152"/>
                <a:gd name="connsiteY62" fmla="*/ 1064723 h 2281555"/>
                <a:gd name="connsiteX63" fmla="*/ 2580444 w 3754152"/>
                <a:gd name="connsiteY63" fmla="*/ 1146610 h 2281555"/>
                <a:gd name="connsiteX64" fmla="*/ 2539501 w 3754152"/>
                <a:gd name="connsiteY64" fmla="*/ 1173905 h 2281555"/>
                <a:gd name="connsiteX65" fmla="*/ 2525853 w 3754152"/>
                <a:gd name="connsiteY65" fmla="*/ 1228496 h 2281555"/>
                <a:gd name="connsiteX66" fmla="*/ 2553149 w 3754152"/>
                <a:gd name="connsiteY66" fmla="*/ 1269439 h 2281555"/>
                <a:gd name="connsiteX67" fmla="*/ 2771513 w 3754152"/>
                <a:gd name="connsiteY67" fmla="*/ 1310383 h 2281555"/>
                <a:gd name="connsiteX68" fmla="*/ 2771513 w 3754152"/>
                <a:gd name="connsiteY68" fmla="*/ 1433213 h 2281555"/>
                <a:gd name="connsiteX69" fmla="*/ 2689626 w 3754152"/>
                <a:gd name="connsiteY69" fmla="*/ 1460508 h 2281555"/>
                <a:gd name="connsiteX70" fmla="*/ 2648683 w 3754152"/>
                <a:gd name="connsiteY70" fmla="*/ 1474156 h 2281555"/>
                <a:gd name="connsiteX71" fmla="*/ 2512205 w 3754152"/>
                <a:gd name="connsiteY71" fmla="*/ 1501451 h 2281555"/>
                <a:gd name="connsiteX72" fmla="*/ 2443967 w 3754152"/>
                <a:gd name="connsiteY72" fmla="*/ 1515099 h 2281555"/>
                <a:gd name="connsiteX73" fmla="*/ 2403023 w 3754152"/>
                <a:gd name="connsiteY73" fmla="*/ 1528747 h 2281555"/>
                <a:gd name="connsiteX74" fmla="*/ 2321137 w 3754152"/>
                <a:gd name="connsiteY74" fmla="*/ 1542395 h 2281555"/>
                <a:gd name="connsiteX75" fmla="*/ 2280193 w 3754152"/>
                <a:gd name="connsiteY75" fmla="*/ 1569690 h 2281555"/>
                <a:gd name="connsiteX76" fmla="*/ 2198307 w 3754152"/>
                <a:gd name="connsiteY76" fmla="*/ 1651577 h 2281555"/>
                <a:gd name="connsiteX77" fmla="*/ 2130068 w 3754152"/>
                <a:gd name="connsiteY77" fmla="*/ 1760759 h 2281555"/>
                <a:gd name="connsiteX78" fmla="*/ 2116420 w 3754152"/>
                <a:gd name="connsiteY78" fmla="*/ 1883589 h 2281555"/>
                <a:gd name="connsiteX79" fmla="*/ 2157364 w 3754152"/>
                <a:gd name="connsiteY79" fmla="*/ 1910884 h 2281555"/>
                <a:gd name="connsiteX80" fmla="*/ 2239250 w 3754152"/>
                <a:gd name="connsiteY80" fmla="*/ 1938180 h 2281555"/>
                <a:gd name="connsiteX81" fmla="*/ 2280193 w 3754152"/>
                <a:gd name="connsiteY81" fmla="*/ 2020066 h 2281555"/>
                <a:gd name="connsiteX82" fmla="*/ 2266546 w 3754152"/>
                <a:gd name="connsiteY82" fmla="*/ 2074657 h 2281555"/>
                <a:gd name="connsiteX83" fmla="*/ 2143716 w 3754152"/>
                <a:gd name="connsiteY83" fmla="*/ 2115601 h 2281555"/>
                <a:gd name="connsiteX84" fmla="*/ 2020886 w 3754152"/>
                <a:gd name="connsiteY84" fmla="*/ 2183839 h 2281555"/>
                <a:gd name="connsiteX85" fmla="*/ 1979943 w 3754152"/>
                <a:gd name="connsiteY85" fmla="*/ 2211135 h 2281555"/>
                <a:gd name="connsiteX86" fmla="*/ 1898056 w 3754152"/>
                <a:gd name="connsiteY86" fmla="*/ 2238430 h 2281555"/>
                <a:gd name="connsiteX87" fmla="*/ 1857113 w 3754152"/>
                <a:gd name="connsiteY87" fmla="*/ 2265726 h 2281555"/>
                <a:gd name="connsiteX88" fmla="*/ 1666044 w 3754152"/>
                <a:gd name="connsiteY88" fmla="*/ 2265726 h 2281555"/>
                <a:gd name="connsiteX89" fmla="*/ 1556862 w 3754152"/>
                <a:gd name="connsiteY89" fmla="*/ 2238430 h 2281555"/>
                <a:gd name="connsiteX90" fmla="*/ 1474976 w 3754152"/>
                <a:gd name="connsiteY90" fmla="*/ 2197487 h 2281555"/>
                <a:gd name="connsiteX91" fmla="*/ 1297555 w 3754152"/>
                <a:gd name="connsiteY91" fmla="*/ 2211135 h 2281555"/>
                <a:gd name="connsiteX92" fmla="*/ 1242964 w 3754152"/>
                <a:gd name="connsiteY92" fmla="*/ 2224783 h 2281555"/>
                <a:gd name="connsiteX93" fmla="*/ 1092838 w 3754152"/>
                <a:gd name="connsiteY93" fmla="*/ 2211135 h 2281555"/>
                <a:gd name="connsiteX94" fmla="*/ 970008 w 3754152"/>
                <a:gd name="connsiteY94" fmla="*/ 2156544 h 2281555"/>
                <a:gd name="connsiteX95" fmla="*/ 929065 w 3754152"/>
                <a:gd name="connsiteY95" fmla="*/ 2142896 h 2281555"/>
                <a:gd name="connsiteX96" fmla="*/ 888122 w 3754152"/>
                <a:gd name="connsiteY96" fmla="*/ 2115601 h 2281555"/>
                <a:gd name="connsiteX97" fmla="*/ 819883 w 3754152"/>
                <a:gd name="connsiteY97" fmla="*/ 2101953 h 2281555"/>
                <a:gd name="connsiteX98" fmla="*/ 778940 w 3754152"/>
                <a:gd name="connsiteY98" fmla="*/ 2088305 h 2281555"/>
                <a:gd name="connsiteX99" fmla="*/ 642462 w 3754152"/>
                <a:gd name="connsiteY99" fmla="*/ 2061010 h 2281555"/>
                <a:gd name="connsiteX100" fmla="*/ 601519 w 3754152"/>
                <a:gd name="connsiteY100" fmla="*/ 2033714 h 2281555"/>
                <a:gd name="connsiteX101" fmla="*/ 410450 w 3754152"/>
                <a:gd name="connsiteY101" fmla="*/ 1992771 h 2281555"/>
                <a:gd name="connsiteX102" fmla="*/ 328564 w 3754152"/>
                <a:gd name="connsiteY102" fmla="*/ 1965475 h 2281555"/>
                <a:gd name="connsiteX103" fmla="*/ 287620 w 3754152"/>
                <a:gd name="connsiteY103" fmla="*/ 1951827 h 2281555"/>
                <a:gd name="connsiteX104" fmla="*/ 205734 w 3754152"/>
                <a:gd name="connsiteY104" fmla="*/ 1965475 h 2281555"/>
                <a:gd name="connsiteX105" fmla="*/ 123847 w 3754152"/>
                <a:gd name="connsiteY105" fmla="*/ 1992771 h 2281555"/>
                <a:gd name="connsiteX106" fmla="*/ 55608 w 3754152"/>
                <a:gd name="connsiteY106" fmla="*/ 1965475 h 228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754152" h="2281555">
                  <a:moveTo>
                    <a:pt x="55608" y="1965475"/>
                  </a:moveTo>
                  <a:cubicBezTo>
                    <a:pt x="46240" y="1949861"/>
                    <a:pt x="-8052" y="1874386"/>
                    <a:pt x="1017" y="1842645"/>
                  </a:cubicBezTo>
                  <a:cubicBezTo>
                    <a:pt x="6319" y="1824087"/>
                    <a:pt x="25902" y="1812408"/>
                    <a:pt x="41961" y="1801702"/>
                  </a:cubicBezTo>
                  <a:cubicBezTo>
                    <a:pt x="53931" y="1793722"/>
                    <a:pt x="69256" y="1792603"/>
                    <a:pt x="82904" y="1788054"/>
                  </a:cubicBezTo>
                  <a:cubicBezTo>
                    <a:pt x="84554" y="1778152"/>
                    <a:pt x="95269" y="1687619"/>
                    <a:pt x="110199" y="1665224"/>
                  </a:cubicBezTo>
                  <a:cubicBezTo>
                    <a:pt x="120905" y="1649165"/>
                    <a:pt x="137495" y="1637929"/>
                    <a:pt x="151143" y="1624281"/>
                  </a:cubicBezTo>
                  <a:cubicBezTo>
                    <a:pt x="192086" y="1628830"/>
                    <a:pt x="235258" y="1623851"/>
                    <a:pt x="273973" y="1637929"/>
                  </a:cubicBezTo>
                  <a:cubicBezTo>
                    <a:pt x="289388" y="1643534"/>
                    <a:pt x="290768" y="1666271"/>
                    <a:pt x="301268" y="1678872"/>
                  </a:cubicBezTo>
                  <a:cubicBezTo>
                    <a:pt x="313624" y="1693700"/>
                    <a:pt x="328563" y="1706168"/>
                    <a:pt x="342211" y="1719816"/>
                  </a:cubicBezTo>
                  <a:cubicBezTo>
                    <a:pt x="383154" y="1715267"/>
                    <a:pt x="424325" y="1712432"/>
                    <a:pt x="465041" y="1706168"/>
                  </a:cubicBezTo>
                  <a:cubicBezTo>
                    <a:pt x="483580" y="1703316"/>
                    <a:pt x="513046" y="1710083"/>
                    <a:pt x="519632" y="1692520"/>
                  </a:cubicBezTo>
                  <a:cubicBezTo>
                    <a:pt x="530702" y="1663000"/>
                    <a:pt x="504193" y="1591611"/>
                    <a:pt x="492337" y="1556042"/>
                  </a:cubicBezTo>
                  <a:cubicBezTo>
                    <a:pt x="501435" y="1542394"/>
                    <a:pt x="505723" y="1523792"/>
                    <a:pt x="519632" y="1515099"/>
                  </a:cubicBezTo>
                  <a:cubicBezTo>
                    <a:pt x="544031" y="1499850"/>
                    <a:pt x="601519" y="1487804"/>
                    <a:pt x="601519" y="1487804"/>
                  </a:cubicBezTo>
                  <a:cubicBezTo>
                    <a:pt x="695375" y="1425233"/>
                    <a:pt x="652283" y="1443587"/>
                    <a:pt x="724349" y="1419565"/>
                  </a:cubicBezTo>
                  <a:cubicBezTo>
                    <a:pt x="742546" y="1405917"/>
                    <a:pt x="760305" y="1391665"/>
                    <a:pt x="778940" y="1378621"/>
                  </a:cubicBezTo>
                  <a:cubicBezTo>
                    <a:pt x="805815" y="1359808"/>
                    <a:pt x="860826" y="1324030"/>
                    <a:pt x="860826" y="1324030"/>
                  </a:cubicBezTo>
                  <a:cubicBezTo>
                    <a:pt x="896986" y="1179394"/>
                    <a:pt x="845523" y="1394547"/>
                    <a:pt x="888122" y="1160257"/>
                  </a:cubicBezTo>
                  <a:cubicBezTo>
                    <a:pt x="890695" y="1146103"/>
                    <a:pt x="897818" y="1133146"/>
                    <a:pt x="901770" y="1119314"/>
                  </a:cubicBezTo>
                  <a:cubicBezTo>
                    <a:pt x="909827" y="1091114"/>
                    <a:pt x="913379" y="1043336"/>
                    <a:pt x="942713" y="1023780"/>
                  </a:cubicBezTo>
                  <a:cubicBezTo>
                    <a:pt x="958320" y="1013375"/>
                    <a:pt x="979107" y="1014681"/>
                    <a:pt x="997304" y="1010132"/>
                  </a:cubicBezTo>
                  <a:cubicBezTo>
                    <a:pt x="1098970" y="942353"/>
                    <a:pt x="974093" y="1029472"/>
                    <a:pt x="1079190" y="941893"/>
                  </a:cubicBezTo>
                  <a:cubicBezTo>
                    <a:pt x="1091791" y="931392"/>
                    <a:pt x="1106486" y="923696"/>
                    <a:pt x="1120134" y="914598"/>
                  </a:cubicBezTo>
                  <a:cubicBezTo>
                    <a:pt x="1124683" y="900950"/>
                    <a:pt x="1124795" y="884888"/>
                    <a:pt x="1133782" y="873654"/>
                  </a:cubicBezTo>
                  <a:cubicBezTo>
                    <a:pt x="1144028" y="860846"/>
                    <a:pt x="1159736" y="853021"/>
                    <a:pt x="1174725" y="846359"/>
                  </a:cubicBezTo>
                  <a:cubicBezTo>
                    <a:pt x="1239612" y="817520"/>
                    <a:pt x="1269828" y="816860"/>
                    <a:pt x="1338498" y="805416"/>
                  </a:cubicBezTo>
                  <a:cubicBezTo>
                    <a:pt x="1352146" y="791768"/>
                    <a:pt x="1374139" y="783030"/>
                    <a:pt x="1379441" y="764472"/>
                  </a:cubicBezTo>
                  <a:cubicBezTo>
                    <a:pt x="1388254" y="733627"/>
                    <a:pt x="1353078" y="690808"/>
                    <a:pt x="1338498" y="668938"/>
                  </a:cubicBezTo>
                  <a:cubicBezTo>
                    <a:pt x="1434033" y="637093"/>
                    <a:pt x="1393089" y="632543"/>
                    <a:pt x="1461328" y="655290"/>
                  </a:cubicBezTo>
                  <a:cubicBezTo>
                    <a:pt x="1493810" y="752738"/>
                    <a:pt x="1464683" y="721218"/>
                    <a:pt x="1529567" y="764472"/>
                  </a:cubicBezTo>
                  <a:cubicBezTo>
                    <a:pt x="1543215" y="759923"/>
                    <a:pt x="1559277" y="759811"/>
                    <a:pt x="1570510" y="750824"/>
                  </a:cubicBezTo>
                  <a:cubicBezTo>
                    <a:pt x="1594560" y="731583"/>
                    <a:pt x="1602462" y="695909"/>
                    <a:pt x="1611453" y="668938"/>
                  </a:cubicBezTo>
                  <a:cubicBezTo>
                    <a:pt x="1616002" y="609798"/>
                    <a:pt x="1609818" y="548829"/>
                    <a:pt x="1625101" y="491517"/>
                  </a:cubicBezTo>
                  <a:cubicBezTo>
                    <a:pt x="1629327" y="475668"/>
                    <a:pt x="1651055" y="470883"/>
                    <a:pt x="1666044" y="464221"/>
                  </a:cubicBezTo>
                  <a:cubicBezTo>
                    <a:pt x="1692336" y="452536"/>
                    <a:pt x="1723991" y="452886"/>
                    <a:pt x="1747931" y="436926"/>
                  </a:cubicBezTo>
                  <a:lnTo>
                    <a:pt x="1829817" y="382335"/>
                  </a:lnTo>
                  <a:lnTo>
                    <a:pt x="1870761" y="355039"/>
                  </a:lnTo>
                  <a:cubicBezTo>
                    <a:pt x="1881493" y="338941"/>
                    <a:pt x="1914395" y="297368"/>
                    <a:pt x="1911704" y="273153"/>
                  </a:cubicBezTo>
                  <a:cubicBezTo>
                    <a:pt x="1908527" y="244557"/>
                    <a:pt x="1893506" y="218562"/>
                    <a:pt x="1884408" y="191266"/>
                  </a:cubicBezTo>
                  <a:lnTo>
                    <a:pt x="1870761" y="150323"/>
                  </a:lnTo>
                  <a:cubicBezTo>
                    <a:pt x="1973440" y="-157729"/>
                    <a:pt x="1873335" y="99215"/>
                    <a:pt x="2730570" y="123027"/>
                  </a:cubicBezTo>
                  <a:cubicBezTo>
                    <a:pt x="2809294" y="125214"/>
                    <a:pt x="2873571" y="137762"/>
                    <a:pt x="2948934" y="150323"/>
                  </a:cubicBezTo>
                  <a:cubicBezTo>
                    <a:pt x="3049018" y="145774"/>
                    <a:pt x="3149235" y="143568"/>
                    <a:pt x="3249185" y="136675"/>
                  </a:cubicBezTo>
                  <a:cubicBezTo>
                    <a:pt x="3281277" y="134462"/>
                    <a:pt x="3312551" y="123027"/>
                    <a:pt x="3344719" y="123027"/>
                  </a:cubicBezTo>
                  <a:cubicBezTo>
                    <a:pt x="3481272" y="123027"/>
                    <a:pt x="3617674" y="132126"/>
                    <a:pt x="3754152" y="136675"/>
                  </a:cubicBezTo>
                  <a:cubicBezTo>
                    <a:pt x="3745053" y="163971"/>
                    <a:pt x="3742816" y="194622"/>
                    <a:pt x="3726856" y="218562"/>
                  </a:cubicBezTo>
                  <a:lnTo>
                    <a:pt x="3672265" y="300448"/>
                  </a:lnTo>
                  <a:cubicBezTo>
                    <a:pt x="3630521" y="425679"/>
                    <a:pt x="3700298" y="230735"/>
                    <a:pt x="3617674" y="395983"/>
                  </a:cubicBezTo>
                  <a:cubicBezTo>
                    <a:pt x="3609286" y="412760"/>
                    <a:pt x="3609179" y="432539"/>
                    <a:pt x="3604026" y="450574"/>
                  </a:cubicBezTo>
                  <a:cubicBezTo>
                    <a:pt x="3600074" y="464406"/>
                    <a:pt x="3594928" y="477869"/>
                    <a:pt x="3590379" y="491517"/>
                  </a:cubicBezTo>
                  <a:cubicBezTo>
                    <a:pt x="3594928" y="568854"/>
                    <a:pt x="3596317" y="646442"/>
                    <a:pt x="3604026" y="723529"/>
                  </a:cubicBezTo>
                  <a:cubicBezTo>
                    <a:pt x="3605457" y="737844"/>
                    <a:pt x="3613722" y="750640"/>
                    <a:pt x="3617674" y="764472"/>
                  </a:cubicBezTo>
                  <a:cubicBezTo>
                    <a:pt x="3622827" y="782507"/>
                    <a:pt x="3626773" y="800866"/>
                    <a:pt x="3631322" y="819063"/>
                  </a:cubicBezTo>
                  <a:cubicBezTo>
                    <a:pt x="3585728" y="834261"/>
                    <a:pt x="3587199" y="834934"/>
                    <a:pt x="3535788" y="846359"/>
                  </a:cubicBezTo>
                  <a:cubicBezTo>
                    <a:pt x="3472479" y="860428"/>
                    <a:pt x="3471195" y="857015"/>
                    <a:pt x="3412958" y="873654"/>
                  </a:cubicBezTo>
                  <a:cubicBezTo>
                    <a:pt x="3399125" y="877606"/>
                    <a:pt x="3385847" y="883350"/>
                    <a:pt x="3372014" y="887302"/>
                  </a:cubicBezTo>
                  <a:cubicBezTo>
                    <a:pt x="3353979" y="892455"/>
                    <a:pt x="3335458" y="895797"/>
                    <a:pt x="3317423" y="900950"/>
                  </a:cubicBezTo>
                  <a:cubicBezTo>
                    <a:pt x="3261657" y="916883"/>
                    <a:pt x="3279003" y="919920"/>
                    <a:pt x="3208241" y="928245"/>
                  </a:cubicBezTo>
                  <a:cubicBezTo>
                    <a:pt x="3153836" y="934645"/>
                    <a:pt x="3099059" y="937344"/>
                    <a:pt x="3044468" y="941893"/>
                  </a:cubicBezTo>
                  <a:cubicBezTo>
                    <a:pt x="3008074" y="950992"/>
                    <a:pt x="2966500" y="948380"/>
                    <a:pt x="2935286" y="969189"/>
                  </a:cubicBezTo>
                  <a:cubicBezTo>
                    <a:pt x="2856605" y="1021642"/>
                    <a:pt x="2932504" y="976230"/>
                    <a:pt x="2853399" y="1010132"/>
                  </a:cubicBezTo>
                  <a:cubicBezTo>
                    <a:pt x="2834699" y="1018146"/>
                    <a:pt x="2817508" y="1029413"/>
                    <a:pt x="2798808" y="1037427"/>
                  </a:cubicBezTo>
                  <a:cubicBezTo>
                    <a:pt x="2771395" y="1049175"/>
                    <a:pt x="2730979" y="1057797"/>
                    <a:pt x="2703274" y="1064723"/>
                  </a:cubicBezTo>
                  <a:lnTo>
                    <a:pt x="2580444" y="1146610"/>
                  </a:lnTo>
                  <a:lnTo>
                    <a:pt x="2539501" y="1173905"/>
                  </a:lnTo>
                  <a:cubicBezTo>
                    <a:pt x="2534952" y="1192102"/>
                    <a:pt x="2523200" y="1209927"/>
                    <a:pt x="2525853" y="1228496"/>
                  </a:cubicBezTo>
                  <a:cubicBezTo>
                    <a:pt x="2528173" y="1244734"/>
                    <a:pt x="2541551" y="1257841"/>
                    <a:pt x="2553149" y="1269439"/>
                  </a:cubicBezTo>
                  <a:cubicBezTo>
                    <a:pt x="2610839" y="1327129"/>
                    <a:pt x="2695645" y="1304547"/>
                    <a:pt x="2771513" y="1310383"/>
                  </a:cubicBezTo>
                  <a:cubicBezTo>
                    <a:pt x="2784152" y="1348299"/>
                    <a:pt x="2806300" y="1393457"/>
                    <a:pt x="2771513" y="1433213"/>
                  </a:cubicBezTo>
                  <a:cubicBezTo>
                    <a:pt x="2752566" y="1454866"/>
                    <a:pt x="2716922" y="1451410"/>
                    <a:pt x="2689626" y="1460508"/>
                  </a:cubicBezTo>
                  <a:lnTo>
                    <a:pt x="2648683" y="1474156"/>
                  </a:lnTo>
                  <a:cubicBezTo>
                    <a:pt x="2570208" y="1500315"/>
                    <a:pt x="2637667" y="1480541"/>
                    <a:pt x="2512205" y="1501451"/>
                  </a:cubicBezTo>
                  <a:cubicBezTo>
                    <a:pt x="2489324" y="1505264"/>
                    <a:pt x="2466471" y="1509473"/>
                    <a:pt x="2443967" y="1515099"/>
                  </a:cubicBezTo>
                  <a:cubicBezTo>
                    <a:pt x="2430010" y="1518588"/>
                    <a:pt x="2417067" y="1525626"/>
                    <a:pt x="2403023" y="1528747"/>
                  </a:cubicBezTo>
                  <a:cubicBezTo>
                    <a:pt x="2376010" y="1534750"/>
                    <a:pt x="2348432" y="1537846"/>
                    <a:pt x="2321137" y="1542395"/>
                  </a:cubicBezTo>
                  <a:cubicBezTo>
                    <a:pt x="2307489" y="1551493"/>
                    <a:pt x="2292453" y="1558793"/>
                    <a:pt x="2280193" y="1569690"/>
                  </a:cubicBezTo>
                  <a:cubicBezTo>
                    <a:pt x="2251342" y="1595336"/>
                    <a:pt x="2198307" y="1651577"/>
                    <a:pt x="2198307" y="1651577"/>
                  </a:cubicBezTo>
                  <a:cubicBezTo>
                    <a:pt x="2165824" y="1749024"/>
                    <a:pt x="2194950" y="1717503"/>
                    <a:pt x="2130068" y="1760759"/>
                  </a:cubicBezTo>
                  <a:cubicBezTo>
                    <a:pt x="2116957" y="1800094"/>
                    <a:pt x="2084309" y="1843450"/>
                    <a:pt x="2116420" y="1883589"/>
                  </a:cubicBezTo>
                  <a:cubicBezTo>
                    <a:pt x="2126667" y="1896397"/>
                    <a:pt x="2142375" y="1904222"/>
                    <a:pt x="2157364" y="1910884"/>
                  </a:cubicBezTo>
                  <a:cubicBezTo>
                    <a:pt x="2183656" y="1922569"/>
                    <a:pt x="2239250" y="1938180"/>
                    <a:pt x="2239250" y="1938180"/>
                  </a:cubicBezTo>
                  <a:cubicBezTo>
                    <a:pt x="2253052" y="1958882"/>
                    <a:pt x="2280193" y="1991812"/>
                    <a:pt x="2280193" y="2020066"/>
                  </a:cubicBezTo>
                  <a:cubicBezTo>
                    <a:pt x="2280193" y="2038823"/>
                    <a:pt x="2280787" y="2062450"/>
                    <a:pt x="2266546" y="2074657"/>
                  </a:cubicBezTo>
                  <a:cubicBezTo>
                    <a:pt x="2194903" y="2136066"/>
                    <a:pt x="2200009" y="2078073"/>
                    <a:pt x="2143716" y="2115601"/>
                  </a:cubicBezTo>
                  <a:cubicBezTo>
                    <a:pt x="2049859" y="2178172"/>
                    <a:pt x="2092951" y="2159819"/>
                    <a:pt x="2020886" y="2183839"/>
                  </a:cubicBezTo>
                  <a:cubicBezTo>
                    <a:pt x="2007238" y="2192938"/>
                    <a:pt x="1994932" y="2204473"/>
                    <a:pt x="1979943" y="2211135"/>
                  </a:cubicBezTo>
                  <a:cubicBezTo>
                    <a:pt x="1953651" y="2222820"/>
                    <a:pt x="1898056" y="2238430"/>
                    <a:pt x="1898056" y="2238430"/>
                  </a:cubicBezTo>
                  <a:cubicBezTo>
                    <a:pt x="1884408" y="2247529"/>
                    <a:pt x="1871784" y="2258390"/>
                    <a:pt x="1857113" y="2265726"/>
                  </a:cubicBezTo>
                  <a:cubicBezTo>
                    <a:pt x="1793494" y="2297536"/>
                    <a:pt x="1743198" y="2272740"/>
                    <a:pt x="1666044" y="2265726"/>
                  </a:cubicBezTo>
                  <a:cubicBezTo>
                    <a:pt x="1640087" y="2260535"/>
                    <a:pt x="1584841" y="2252419"/>
                    <a:pt x="1556862" y="2238430"/>
                  </a:cubicBezTo>
                  <a:cubicBezTo>
                    <a:pt x="1451036" y="2185517"/>
                    <a:pt x="1577888" y="2231792"/>
                    <a:pt x="1474976" y="2197487"/>
                  </a:cubicBezTo>
                  <a:cubicBezTo>
                    <a:pt x="1415836" y="2202036"/>
                    <a:pt x="1356464" y="2204204"/>
                    <a:pt x="1297555" y="2211135"/>
                  </a:cubicBezTo>
                  <a:cubicBezTo>
                    <a:pt x="1278926" y="2213327"/>
                    <a:pt x="1261721" y="2224783"/>
                    <a:pt x="1242964" y="2224783"/>
                  </a:cubicBezTo>
                  <a:cubicBezTo>
                    <a:pt x="1192716" y="2224783"/>
                    <a:pt x="1142880" y="2215684"/>
                    <a:pt x="1092838" y="2211135"/>
                  </a:cubicBezTo>
                  <a:cubicBezTo>
                    <a:pt x="1027954" y="2167878"/>
                    <a:pt x="1067457" y="2189027"/>
                    <a:pt x="970008" y="2156544"/>
                  </a:cubicBezTo>
                  <a:cubicBezTo>
                    <a:pt x="956360" y="2151995"/>
                    <a:pt x="941035" y="2150876"/>
                    <a:pt x="929065" y="2142896"/>
                  </a:cubicBezTo>
                  <a:cubicBezTo>
                    <a:pt x="915417" y="2133798"/>
                    <a:pt x="903480" y="2121360"/>
                    <a:pt x="888122" y="2115601"/>
                  </a:cubicBezTo>
                  <a:cubicBezTo>
                    <a:pt x="866402" y="2107456"/>
                    <a:pt x="842387" y="2107579"/>
                    <a:pt x="819883" y="2101953"/>
                  </a:cubicBezTo>
                  <a:cubicBezTo>
                    <a:pt x="805927" y="2098464"/>
                    <a:pt x="792958" y="2091540"/>
                    <a:pt x="778940" y="2088305"/>
                  </a:cubicBezTo>
                  <a:cubicBezTo>
                    <a:pt x="733735" y="2077873"/>
                    <a:pt x="642462" y="2061010"/>
                    <a:pt x="642462" y="2061010"/>
                  </a:cubicBezTo>
                  <a:cubicBezTo>
                    <a:pt x="628814" y="2051911"/>
                    <a:pt x="616508" y="2040376"/>
                    <a:pt x="601519" y="2033714"/>
                  </a:cubicBezTo>
                  <a:cubicBezTo>
                    <a:pt x="525425" y="1999895"/>
                    <a:pt x="496442" y="2003520"/>
                    <a:pt x="410450" y="1992771"/>
                  </a:cubicBezTo>
                  <a:lnTo>
                    <a:pt x="328564" y="1965475"/>
                  </a:lnTo>
                  <a:lnTo>
                    <a:pt x="287620" y="1951827"/>
                  </a:lnTo>
                  <a:cubicBezTo>
                    <a:pt x="260325" y="1956376"/>
                    <a:pt x="232580" y="1958763"/>
                    <a:pt x="205734" y="1965475"/>
                  </a:cubicBezTo>
                  <a:cubicBezTo>
                    <a:pt x="177821" y="1972453"/>
                    <a:pt x="152619" y="1992771"/>
                    <a:pt x="123847" y="1992771"/>
                  </a:cubicBezTo>
                  <a:lnTo>
                    <a:pt x="55608" y="1965475"/>
                  </a:lnTo>
                  <a:close/>
                </a:path>
              </a:pathLst>
            </a:cu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2" name="Forma libre: forma 31">
              <a:extLst>
                <a:ext uri="{FF2B5EF4-FFF2-40B4-BE49-F238E27FC236}">
                  <a16:creationId xmlns:a16="http://schemas.microsoft.com/office/drawing/2014/main" id="{697D1B2A-5706-4E2C-A611-C0D2AA81A6F7}"/>
                </a:ext>
              </a:extLst>
            </p:cNvPr>
            <p:cNvSpPr/>
            <p:nvPr/>
          </p:nvSpPr>
          <p:spPr>
            <a:xfrm>
              <a:off x="2468843" y="2264330"/>
              <a:ext cx="616844" cy="771251"/>
            </a:xfrm>
            <a:custGeom>
              <a:avLst/>
              <a:gdLst>
                <a:gd name="connsiteX0" fmla="*/ 247061 w 616844"/>
                <a:gd name="connsiteY0" fmla="*/ 14846 h 771251"/>
                <a:gd name="connsiteX1" fmla="*/ 42345 w 616844"/>
                <a:gd name="connsiteY1" fmla="*/ 14846 h 771251"/>
                <a:gd name="connsiteX2" fmla="*/ 15050 w 616844"/>
                <a:gd name="connsiteY2" fmla="*/ 55789 h 771251"/>
                <a:gd name="connsiteX3" fmla="*/ 15050 w 616844"/>
                <a:gd name="connsiteY3" fmla="*/ 246858 h 771251"/>
                <a:gd name="connsiteX4" fmla="*/ 55993 w 616844"/>
                <a:gd name="connsiteY4" fmla="*/ 274154 h 771251"/>
                <a:gd name="connsiteX5" fmla="*/ 96936 w 616844"/>
                <a:gd name="connsiteY5" fmla="*/ 287801 h 771251"/>
                <a:gd name="connsiteX6" fmla="*/ 83288 w 616844"/>
                <a:gd name="connsiteY6" fmla="*/ 328745 h 771251"/>
                <a:gd name="connsiteX7" fmla="*/ 55993 w 616844"/>
                <a:gd name="connsiteY7" fmla="*/ 383336 h 771251"/>
                <a:gd name="connsiteX8" fmla="*/ 96936 w 616844"/>
                <a:gd name="connsiteY8" fmla="*/ 396983 h 771251"/>
                <a:gd name="connsiteX9" fmla="*/ 110584 w 616844"/>
                <a:gd name="connsiteY9" fmla="*/ 437927 h 771251"/>
                <a:gd name="connsiteX10" fmla="*/ 42345 w 616844"/>
                <a:gd name="connsiteY10" fmla="*/ 451574 h 771251"/>
                <a:gd name="connsiteX11" fmla="*/ 1402 w 616844"/>
                <a:gd name="connsiteY11" fmla="*/ 478870 h 771251"/>
                <a:gd name="connsiteX12" fmla="*/ 15050 w 616844"/>
                <a:gd name="connsiteY12" fmla="*/ 547109 h 771251"/>
                <a:gd name="connsiteX13" fmla="*/ 55993 w 616844"/>
                <a:gd name="connsiteY13" fmla="*/ 560757 h 771251"/>
                <a:gd name="connsiteX14" fmla="*/ 178823 w 616844"/>
                <a:gd name="connsiteY14" fmla="*/ 574404 h 771251"/>
                <a:gd name="connsiteX15" fmla="*/ 206118 w 616844"/>
                <a:gd name="connsiteY15" fmla="*/ 615348 h 771251"/>
                <a:gd name="connsiteX16" fmla="*/ 219766 w 616844"/>
                <a:gd name="connsiteY16" fmla="*/ 656291 h 771251"/>
                <a:gd name="connsiteX17" fmla="*/ 288005 w 616844"/>
                <a:gd name="connsiteY17" fmla="*/ 724530 h 771251"/>
                <a:gd name="connsiteX18" fmla="*/ 369891 w 616844"/>
                <a:gd name="connsiteY18" fmla="*/ 751825 h 771251"/>
                <a:gd name="connsiteX19" fmla="*/ 410835 w 616844"/>
                <a:gd name="connsiteY19" fmla="*/ 765473 h 771251"/>
                <a:gd name="connsiteX20" fmla="*/ 574608 w 616844"/>
                <a:gd name="connsiteY20" fmla="*/ 751825 h 771251"/>
                <a:gd name="connsiteX21" fmla="*/ 520017 w 616844"/>
                <a:gd name="connsiteY21" fmla="*/ 615348 h 771251"/>
                <a:gd name="connsiteX22" fmla="*/ 451778 w 616844"/>
                <a:gd name="connsiteY22" fmla="*/ 560757 h 771251"/>
                <a:gd name="connsiteX23" fmla="*/ 424482 w 616844"/>
                <a:gd name="connsiteY23" fmla="*/ 519813 h 771251"/>
                <a:gd name="connsiteX24" fmla="*/ 438130 w 616844"/>
                <a:gd name="connsiteY24" fmla="*/ 478870 h 771251"/>
                <a:gd name="connsiteX25" fmla="*/ 451778 w 616844"/>
                <a:gd name="connsiteY25" fmla="*/ 219563 h 771251"/>
                <a:gd name="connsiteX26" fmla="*/ 369891 w 616844"/>
                <a:gd name="connsiteY26" fmla="*/ 164971 h 771251"/>
                <a:gd name="connsiteX27" fmla="*/ 315300 w 616844"/>
                <a:gd name="connsiteY27" fmla="*/ 83085 h 771251"/>
                <a:gd name="connsiteX28" fmla="*/ 301653 w 616844"/>
                <a:gd name="connsiteY28" fmla="*/ 42142 h 771251"/>
                <a:gd name="connsiteX29" fmla="*/ 247061 w 616844"/>
                <a:gd name="connsiteY29" fmla="*/ 14846 h 77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844" h="771251">
                  <a:moveTo>
                    <a:pt x="247061" y="14846"/>
                  </a:moveTo>
                  <a:cubicBezTo>
                    <a:pt x="203843" y="10297"/>
                    <a:pt x="88848" y="-16156"/>
                    <a:pt x="42345" y="14846"/>
                  </a:cubicBezTo>
                  <a:cubicBezTo>
                    <a:pt x="28697" y="23944"/>
                    <a:pt x="24148" y="42141"/>
                    <a:pt x="15050" y="55789"/>
                  </a:cubicBezTo>
                  <a:cubicBezTo>
                    <a:pt x="14838" y="58119"/>
                    <a:pt x="-18708" y="204660"/>
                    <a:pt x="15050" y="246858"/>
                  </a:cubicBezTo>
                  <a:cubicBezTo>
                    <a:pt x="25297" y="259666"/>
                    <a:pt x="41322" y="266819"/>
                    <a:pt x="55993" y="274154"/>
                  </a:cubicBezTo>
                  <a:cubicBezTo>
                    <a:pt x="68860" y="280588"/>
                    <a:pt x="83288" y="283252"/>
                    <a:pt x="96936" y="287801"/>
                  </a:cubicBezTo>
                  <a:cubicBezTo>
                    <a:pt x="92387" y="301449"/>
                    <a:pt x="88955" y="315522"/>
                    <a:pt x="83288" y="328745"/>
                  </a:cubicBezTo>
                  <a:cubicBezTo>
                    <a:pt x="75274" y="347445"/>
                    <a:pt x="52003" y="363386"/>
                    <a:pt x="55993" y="383336"/>
                  </a:cubicBezTo>
                  <a:cubicBezTo>
                    <a:pt x="58814" y="397442"/>
                    <a:pt x="83288" y="392434"/>
                    <a:pt x="96936" y="396983"/>
                  </a:cubicBezTo>
                  <a:cubicBezTo>
                    <a:pt x="101485" y="410631"/>
                    <a:pt x="120757" y="427754"/>
                    <a:pt x="110584" y="437927"/>
                  </a:cubicBezTo>
                  <a:cubicBezTo>
                    <a:pt x="94181" y="454330"/>
                    <a:pt x="64065" y="443429"/>
                    <a:pt x="42345" y="451574"/>
                  </a:cubicBezTo>
                  <a:cubicBezTo>
                    <a:pt x="26987" y="457333"/>
                    <a:pt x="15050" y="469771"/>
                    <a:pt x="1402" y="478870"/>
                  </a:cubicBezTo>
                  <a:cubicBezTo>
                    <a:pt x="5951" y="501616"/>
                    <a:pt x="2183" y="527808"/>
                    <a:pt x="15050" y="547109"/>
                  </a:cubicBezTo>
                  <a:cubicBezTo>
                    <a:pt x="23030" y="559079"/>
                    <a:pt x="41803" y="558392"/>
                    <a:pt x="55993" y="560757"/>
                  </a:cubicBezTo>
                  <a:cubicBezTo>
                    <a:pt x="96628" y="567529"/>
                    <a:pt x="137880" y="569855"/>
                    <a:pt x="178823" y="574404"/>
                  </a:cubicBezTo>
                  <a:cubicBezTo>
                    <a:pt x="187921" y="588052"/>
                    <a:pt x="198783" y="600677"/>
                    <a:pt x="206118" y="615348"/>
                  </a:cubicBezTo>
                  <a:cubicBezTo>
                    <a:pt x="212552" y="628215"/>
                    <a:pt x="213332" y="643424"/>
                    <a:pt x="219766" y="656291"/>
                  </a:cubicBezTo>
                  <a:cubicBezTo>
                    <a:pt x="236663" y="690086"/>
                    <a:pt x="252910" y="708932"/>
                    <a:pt x="288005" y="724530"/>
                  </a:cubicBezTo>
                  <a:cubicBezTo>
                    <a:pt x="314297" y="736215"/>
                    <a:pt x="342596" y="742727"/>
                    <a:pt x="369891" y="751825"/>
                  </a:cubicBezTo>
                  <a:lnTo>
                    <a:pt x="410835" y="765473"/>
                  </a:lnTo>
                  <a:cubicBezTo>
                    <a:pt x="465426" y="760924"/>
                    <a:pt x="534074" y="788674"/>
                    <a:pt x="574608" y="751825"/>
                  </a:cubicBezTo>
                  <a:cubicBezTo>
                    <a:pt x="680892" y="655202"/>
                    <a:pt x="557605" y="627877"/>
                    <a:pt x="520017" y="615348"/>
                  </a:cubicBezTo>
                  <a:cubicBezTo>
                    <a:pt x="441789" y="498006"/>
                    <a:pt x="545953" y="636096"/>
                    <a:pt x="451778" y="560757"/>
                  </a:cubicBezTo>
                  <a:cubicBezTo>
                    <a:pt x="438970" y="550510"/>
                    <a:pt x="433581" y="533461"/>
                    <a:pt x="424482" y="519813"/>
                  </a:cubicBezTo>
                  <a:cubicBezTo>
                    <a:pt x="429031" y="506165"/>
                    <a:pt x="431696" y="491737"/>
                    <a:pt x="438130" y="478870"/>
                  </a:cubicBezTo>
                  <a:cubicBezTo>
                    <a:pt x="489978" y="375176"/>
                    <a:pt x="537157" y="463501"/>
                    <a:pt x="451778" y="219563"/>
                  </a:cubicBezTo>
                  <a:cubicBezTo>
                    <a:pt x="440941" y="188599"/>
                    <a:pt x="369891" y="164971"/>
                    <a:pt x="369891" y="164971"/>
                  </a:cubicBezTo>
                  <a:cubicBezTo>
                    <a:pt x="351694" y="137676"/>
                    <a:pt x="325673" y="114207"/>
                    <a:pt x="315300" y="83085"/>
                  </a:cubicBezTo>
                  <a:cubicBezTo>
                    <a:pt x="310751" y="69437"/>
                    <a:pt x="309633" y="54112"/>
                    <a:pt x="301653" y="42142"/>
                  </a:cubicBezTo>
                  <a:cubicBezTo>
                    <a:pt x="290947" y="26082"/>
                    <a:pt x="290279" y="19395"/>
                    <a:pt x="247061" y="14846"/>
                  </a:cubicBez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3" name="Forma libre: forma 32">
              <a:extLst>
                <a:ext uri="{FF2B5EF4-FFF2-40B4-BE49-F238E27FC236}">
                  <a16:creationId xmlns:a16="http://schemas.microsoft.com/office/drawing/2014/main" id="{00E3A335-6A56-4DC5-893A-42A881F0FFC1}"/>
                </a:ext>
              </a:extLst>
            </p:cNvPr>
            <p:cNvSpPr/>
            <p:nvPr/>
          </p:nvSpPr>
          <p:spPr>
            <a:xfrm>
              <a:off x="1937982" y="3313050"/>
              <a:ext cx="709684" cy="699961"/>
            </a:xfrm>
            <a:custGeom>
              <a:avLst/>
              <a:gdLst>
                <a:gd name="connsiteX0" fmla="*/ 573206 w 709684"/>
                <a:gd name="connsiteY0" fmla="*/ 562914 h 699961"/>
                <a:gd name="connsiteX1" fmla="*/ 682388 w 709684"/>
                <a:gd name="connsiteY1" fmla="*/ 521971 h 699961"/>
                <a:gd name="connsiteX2" fmla="*/ 709684 w 709684"/>
                <a:gd name="connsiteY2" fmla="*/ 481028 h 699961"/>
                <a:gd name="connsiteX3" fmla="*/ 682388 w 709684"/>
                <a:gd name="connsiteY3" fmla="*/ 358198 h 699961"/>
                <a:gd name="connsiteX4" fmla="*/ 641445 w 709684"/>
                <a:gd name="connsiteY4" fmla="*/ 330902 h 699961"/>
                <a:gd name="connsiteX5" fmla="*/ 614149 w 709684"/>
                <a:gd name="connsiteY5" fmla="*/ 289959 h 699961"/>
                <a:gd name="connsiteX6" fmla="*/ 573206 w 709684"/>
                <a:gd name="connsiteY6" fmla="*/ 262663 h 699961"/>
                <a:gd name="connsiteX7" fmla="*/ 559558 w 709684"/>
                <a:gd name="connsiteY7" fmla="*/ 194425 h 699961"/>
                <a:gd name="connsiteX8" fmla="*/ 545911 w 709684"/>
                <a:gd name="connsiteY8" fmla="*/ 153481 h 699961"/>
                <a:gd name="connsiteX9" fmla="*/ 532263 w 709684"/>
                <a:gd name="connsiteY9" fmla="*/ 85243 h 699961"/>
                <a:gd name="connsiteX10" fmla="*/ 491319 w 709684"/>
                <a:gd name="connsiteY10" fmla="*/ 71595 h 699961"/>
                <a:gd name="connsiteX11" fmla="*/ 341194 w 709684"/>
                <a:gd name="connsiteY11" fmla="*/ 85243 h 699961"/>
                <a:gd name="connsiteX12" fmla="*/ 300251 w 709684"/>
                <a:gd name="connsiteY12" fmla="*/ 98890 h 699961"/>
                <a:gd name="connsiteX13" fmla="*/ 272955 w 709684"/>
                <a:gd name="connsiteY13" fmla="*/ 57947 h 699961"/>
                <a:gd name="connsiteX14" fmla="*/ 259308 w 709684"/>
                <a:gd name="connsiteY14" fmla="*/ 17004 h 699961"/>
                <a:gd name="connsiteX15" fmla="*/ 68239 w 709684"/>
                <a:gd name="connsiteY15" fmla="*/ 71595 h 699961"/>
                <a:gd name="connsiteX16" fmla="*/ 40943 w 709684"/>
                <a:gd name="connsiteY16" fmla="*/ 276311 h 699961"/>
                <a:gd name="connsiteX17" fmla="*/ 27296 w 709684"/>
                <a:gd name="connsiteY17" fmla="*/ 344550 h 699961"/>
                <a:gd name="connsiteX18" fmla="*/ 0 w 709684"/>
                <a:gd name="connsiteY18" fmla="*/ 521971 h 699961"/>
                <a:gd name="connsiteX19" fmla="*/ 13648 w 709684"/>
                <a:gd name="connsiteY19" fmla="*/ 590210 h 699961"/>
                <a:gd name="connsiteX20" fmla="*/ 150125 w 709684"/>
                <a:gd name="connsiteY20" fmla="*/ 644801 h 699961"/>
                <a:gd name="connsiteX21" fmla="*/ 136478 w 709684"/>
                <a:gd name="connsiteY21" fmla="*/ 685744 h 699961"/>
                <a:gd name="connsiteX22" fmla="*/ 232012 w 709684"/>
                <a:gd name="connsiteY22" fmla="*/ 685744 h 699961"/>
                <a:gd name="connsiteX23" fmla="*/ 286603 w 709684"/>
                <a:gd name="connsiteY23" fmla="*/ 631153 h 699961"/>
                <a:gd name="connsiteX24" fmla="*/ 423081 w 709684"/>
                <a:gd name="connsiteY24" fmla="*/ 603857 h 699961"/>
                <a:gd name="connsiteX25" fmla="*/ 409433 w 709684"/>
                <a:gd name="connsiteY25" fmla="*/ 494675 h 699961"/>
                <a:gd name="connsiteX26" fmla="*/ 450376 w 709684"/>
                <a:gd name="connsiteY26" fmla="*/ 481028 h 699961"/>
                <a:gd name="connsiteX27" fmla="*/ 559558 w 709684"/>
                <a:gd name="connsiteY27" fmla="*/ 494675 h 699961"/>
                <a:gd name="connsiteX28" fmla="*/ 600502 w 709684"/>
                <a:gd name="connsiteY28" fmla="*/ 521971 h 699961"/>
                <a:gd name="connsiteX29" fmla="*/ 614149 w 709684"/>
                <a:gd name="connsiteY29" fmla="*/ 481028 h 699961"/>
                <a:gd name="connsiteX30" fmla="*/ 545911 w 709684"/>
                <a:gd name="connsiteY30" fmla="*/ 494675 h 699961"/>
                <a:gd name="connsiteX31" fmla="*/ 559558 w 709684"/>
                <a:gd name="connsiteY31" fmla="*/ 453732 h 699961"/>
                <a:gd name="connsiteX32" fmla="*/ 573206 w 709684"/>
                <a:gd name="connsiteY32" fmla="*/ 494675 h 699961"/>
                <a:gd name="connsiteX33" fmla="*/ 573206 w 709684"/>
                <a:gd name="connsiteY33" fmla="*/ 562914 h 69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9684" h="699961">
                  <a:moveTo>
                    <a:pt x="573206" y="562914"/>
                  </a:moveTo>
                  <a:cubicBezTo>
                    <a:pt x="591403" y="567463"/>
                    <a:pt x="647246" y="557113"/>
                    <a:pt x="682388" y="521971"/>
                  </a:cubicBezTo>
                  <a:cubicBezTo>
                    <a:pt x="693986" y="510373"/>
                    <a:pt x="700585" y="494676"/>
                    <a:pt x="709684" y="481028"/>
                  </a:cubicBezTo>
                  <a:cubicBezTo>
                    <a:pt x="709544" y="480189"/>
                    <a:pt x="696535" y="375882"/>
                    <a:pt x="682388" y="358198"/>
                  </a:cubicBezTo>
                  <a:cubicBezTo>
                    <a:pt x="672141" y="345390"/>
                    <a:pt x="655093" y="340001"/>
                    <a:pt x="641445" y="330902"/>
                  </a:cubicBezTo>
                  <a:cubicBezTo>
                    <a:pt x="632346" y="317254"/>
                    <a:pt x="625747" y="301557"/>
                    <a:pt x="614149" y="289959"/>
                  </a:cubicBezTo>
                  <a:cubicBezTo>
                    <a:pt x="602551" y="278361"/>
                    <a:pt x="581344" y="276904"/>
                    <a:pt x="573206" y="262663"/>
                  </a:cubicBezTo>
                  <a:cubicBezTo>
                    <a:pt x="561697" y="242523"/>
                    <a:pt x="565184" y="216929"/>
                    <a:pt x="559558" y="194425"/>
                  </a:cubicBezTo>
                  <a:cubicBezTo>
                    <a:pt x="556069" y="180468"/>
                    <a:pt x="549400" y="167438"/>
                    <a:pt x="545911" y="153481"/>
                  </a:cubicBezTo>
                  <a:cubicBezTo>
                    <a:pt x="540285" y="130977"/>
                    <a:pt x="545130" y="104543"/>
                    <a:pt x="532263" y="85243"/>
                  </a:cubicBezTo>
                  <a:cubicBezTo>
                    <a:pt x="524283" y="73273"/>
                    <a:pt x="504967" y="76144"/>
                    <a:pt x="491319" y="71595"/>
                  </a:cubicBezTo>
                  <a:cubicBezTo>
                    <a:pt x="441277" y="76144"/>
                    <a:pt x="390937" y="78137"/>
                    <a:pt x="341194" y="85243"/>
                  </a:cubicBezTo>
                  <a:cubicBezTo>
                    <a:pt x="326953" y="87277"/>
                    <a:pt x="313608" y="104233"/>
                    <a:pt x="300251" y="98890"/>
                  </a:cubicBezTo>
                  <a:cubicBezTo>
                    <a:pt x="285022" y="92798"/>
                    <a:pt x="282054" y="71595"/>
                    <a:pt x="272955" y="57947"/>
                  </a:cubicBezTo>
                  <a:cubicBezTo>
                    <a:pt x="268406" y="44299"/>
                    <a:pt x="273549" y="19039"/>
                    <a:pt x="259308" y="17004"/>
                  </a:cubicBezTo>
                  <a:cubicBezTo>
                    <a:pt x="80953" y="-8476"/>
                    <a:pt x="97392" y="-15863"/>
                    <a:pt x="68239" y="71595"/>
                  </a:cubicBezTo>
                  <a:cubicBezTo>
                    <a:pt x="61337" y="126808"/>
                    <a:pt x="50362" y="219798"/>
                    <a:pt x="40943" y="276311"/>
                  </a:cubicBezTo>
                  <a:cubicBezTo>
                    <a:pt x="37130" y="299192"/>
                    <a:pt x="30362" y="321557"/>
                    <a:pt x="27296" y="344550"/>
                  </a:cubicBezTo>
                  <a:cubicBezTo>
                    <a:pt x="3841" y="520470"/>
                    <a:pt x="30742" y="429748"/>
                    <a:pt x="0" y="521971"/>
                  </a:cubicBezTo>
                  <a:cubicBezTo>
                    <a:pt x="4549" y="544717"/>
                    <a:pt x="-5653" y="577343"/>
                    <a:pt x="13648" y="590210"/>
                  </a:cubicBezTo>
                  <a:cubicBezTo>
                    <a:pt x="220648" y="728209"/>
                    <a:pt x="66019" y="518637"/>
                    <a:pt x="150125" y="644801"/>
                  </a:cubicBezTo>
                  <a:cubicBezTo>
                    <a:pt x="145576" y="658449"/>
                    <a:pt x="130044" y="672877"/>
                    <a:pt x="136478" y="685744"/>
                  </a:cubicBezTo>
                  <a:cubicBezTo>
                    <a:pt x="151707" y="716201"/>
                    <a:pt x="220193" y="688699"/>
                    <a:pt x="232012" y="685744"/>
                  </a:cubicBezTo>
                  <a:cubicBezTo>
                    <a:pt x="248187" y="637219"/>
                    <a:pt x="234034" y="643284"/>
                    <a:pt x="286603" y="631153"/>
                  </a:cubicBezTo>
                  <a:cubicBezTo>
                    <a:pt x="331809" y="620721"/>
                    <a:pt x="423081" y="603857"/>
                    <a:pt x="423081" y="603857"/>
                  </a:cubicBezTo>
                  <a:cubicBezTo>
                    <a:pt x="418532" y="567463"/>
                    <a:pt x="401477" y="530479"/>
                    <a:pt x="409433" y="494675"/>
                  </a:cubicBezTo>
                  <a:cubicBezTo>
                    <a:pt x="412554" y="480632"/>
                    <a:pt x="435990" y="481028"/>
                    <a:pt x="450376" y="481028"/>
                  </a:cubicBezTo>
                  <a:cubicBezTo>
                    <a:pt x="487053" y="481028"/>
                    <a:pt x="523164" y="490126"/>
                    <a:pt x="559558" y="494675"/>
                  </a:cubicBezTo>
                  <a:cubicBezTo>
                    <a:pt x="573206" y="503774"/>
                    <a:pt x="584589" y="525949"/>
                    <a:pt x="600502" y="521971"/>
                  </a:cubicBezTo>
                  <a:cubicBezTo>
                    <a:pt x="614458" y="518482"/>
                    <a:pt x="627016" y="487462"/>
                    <a:pt x="614149" y="481028"/>
                  </a:cubicBezTo>
                  <a:cubicBezTo>
                    <a:pt x="593402" y="470654"/>
                    <a:pt x="568657" y="490126"/>
                    <a:pt x="545911" y="494675"/>
                  </a:cubicBezTo>
                  <a:lnTo>
                    <a:pt x="559558" y="453732"/>
                  </a:lnTo>
                  <a:cubicBezTo>
                    <a:pt x="564107" y="467380"/>
                    <a:pt x="564219" y="483441"/>
                    <a:pt x="573206" y="494675"/>
                  </a:cubicBezTo>
                  <a:cubicBezTo>
                    <a:pt x="599080" y="527018"/>
                    <a:pt x="555009" y="558365"/>
                    <a:pt x="573206" y="562914"/>
                  </a:cubicBez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45" name="Imagen 44">
              <a:extLst>
                <a:ext uri="{FF2B5EF4-FFF2-40B4-BE49-F238E27FC236}">
                  <a16:creationId xmlns:a16="http://schemas.microsoft.com/office/drawing/2014/main" id="{B0584704-AFC4-4972-8534-27E050BB6E47}"/>
                </a:ext>
              </a:extLst>
            </p:cNvPr>
            <p:cNvPicPr>
              <a:picLocks noChangeAspect="1"/>
            </p:cNvPicPr>
            <p:nvPr/>
          </p:nvPicPr>
          <p:blipFill rotWithShape="1">
            <a:blip r:embed="rId6"/>
            <a:srcRect l="13359" t="24571" r="73516" b="52685"/>
            <a:stretch/>
          </p:blipFill>
          <p:spPr>
            <a:xfrm>
              <a:off x="2204083" y="4136976"/>
              <a:ext cx="759706" cy="740169"/>
            </a:xfrm>
            <a:prstGeom prst="rect">
              <a:avLst/>
            </a:prstGeom>
          </p:spPr>
        </p:pic>
        <p:pic>
          <p:nvPicPr>
            <p:cNvPr id="46" name="Imagen 45">
              <a:extLst>
                <a:ext uri="{FF2B5EF4-FFF2-40B4-BE49-F238E27FC236}">
                  <a16:creationId xmlns:a16="http://schemas.microsoft.com/office/drawing/2014/main" id="{E71DA1FD-8F91-44A7-82A8-252839E64ADA}"/>
                </a:ext>
              </a:extLst>
            </p:cNvPr>
            <p:cNvPicPr>
              <a:picLocks noChangeAspect="1"/>
            </p:cNvPicPr>
            <p:nvPr/>
          </p:nvPicPr>
          <p:blipFill>
            <a:blip r:embed="rId7"/>
            <a:stretch>
              <a:fillRect/>
            </a:stretch>
          </p:blipFill>
          <p:spPr>
            <a:xfrm>
              <a:off x="1300996" y="2530315"/>
              <a:ext cx="489280" cy="742358"/>
            </a:xfrm>
            <a:prstGeom prst="rect">
              <a:avLst/>
            </a:prstGeom>
          </p:spPr>
        </p:pic>
      </p:grpSp>
      <p:grpSp>
        <p:nvGrpSpPr>
          <p:cNvPr id="37" name="Grupo 36">
            <a:extLst>
              <a:ext uri="{FF2B5EF4-FFF2-40B4-BE49-F238E27FC236}">
                <a16:creationId xmlns:a16="http://schemas.microsoft.com/office/drawing/2014/main" id="{E35BCCE8-DBDA-49B3-B860-3D691EC0B77A}"/>
              </a:ext>
            </a:extLst>
          </p:cNvPr>
          <p:cNvGrpSpPr/>
          <p:nvPr/>
        </p:nvGrpSpPr>
        <p:grpSpPr>
          <a:xfrm>
            <a:off x="6700669" y="1744578"/>
            <a:ext cx="5324575" cy="5113423"/>
            <a:chOff x="6903156" y="1167392"/>
            <a:chExt cx="7465797" cy="5807421"/>
          </a:xfrm>
        </p:grpSpPr>
        <p:sp>
          <p:nvSpPr>
            <p:cNvPr id="22" name="CuadroTexto 11"/>
            <p:cNvSpPr txBox="1">
              <a:spLocks noChangeArrowheads="1"/>
            </p:cNvSpPr>
            <p:nvPr/>
          </p:nvSpPr>
          <p:spPr bwMode="auto">
            <a:xfrm>
              <a:off x="9713370" y="6660219"/>
              <a:ext cx="4655583" cy="31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pic>
          <p:nvPicPr>
            <p:cNvPr id="18" name="Imagen 17">
              <a:extLst>
                <a:ext uri="{FF2B5EF4-FFF2-40B4-BE49-F238E27FC236}">
                  <a16:creationId xmlns:a16="http://schemas.microsoft.com/office/drawing/2014/main" id="{36BC4E49-206F-4B88-A5EF-7CD92AA953B7}"/>
                </a:ext>
              </a:extLst>
            </p:cNvPr>
            <p:cNvPicPr/>
            <p:nvPr/>
          </p:nvPicPr>
          <p:blipFill rotWithShape="1">
            <a:blip r:embed="rId8"/>
            <a:srcRect l="33947" t="17812" r="34063" b="5808"/>
            <a:stretch/>
          </p:blipFill>
          <p:spPr bwMode="auto">
            <a:xfrm>
              <a:off x="6903156" y="1167392"/>
              <a:ext cx="4859973" cy="5349101"/>
            </a:xfrm>
            <a:prstGeom prst="rect">
              <a:avLst/>
            </a:prstGeom>
            <a:ln>
              <a:noFill/>
            </a:ln>
            <a:extLst>
              <a:ext uri="{53640926-AAD7-44D8-BBD7-CCE9431645EC}">
                <a14:shadowObscured xmlns:a14="http://schemas.microsoft.com/office/drawing/2010/main"/>
              </a:ext>
            </a:extLst>
          </p:spPr>
        </p:pic>
        <p:sp>
          <p:nvSpPr>
            <p:cNvPr id="9" name="Forma libre: forma 8">
              <a:extLst>
                <a:ext uri="{FF2B5EF4-FFF2-40B4-BE49-F238E27FC236}">
                  <a16:creationId xmlns:a16="http://schemas.microsoft.com/office/drawing/2014/main" id="{32D6D747-3D3B-4E53-B167-83C6C372F780}"/>
                </a:ext>
              </a:extLst>
            </p:cNvPr>
            <p:cNvSpPr/>
            <p:nvPr/>
          </p:nvSpPr>
          <p:spPr>
            <a:xfrm>
              <a:off x="7407878" y="2305897"/>
              <a:ext cx="1555227" cy="1564354"/>
            </a:xfrm>
            <a:custGeom>
              <a:avLst/>
              <a:gdLst>
                <a:gd name="connsiteX0" fmla="*/ 595423 w 1555227"/>
                <a:gd name="connsiteY0" fmla="*/ 1368 h 1564354"/>
                <a:gd name="connsiteX1" fmla="*/ 531627 w 1555227"/>
                <a:gd name="connsiteY1" fmla="*/ 22633 h 1564354"/>
                <a:gd name="connsiteX2" fmla="*/ 478465 w 1555227"/>
                <a:gd name="connsiteY2" fmla="*/ 33266 h 1564354"/>
                <a:gd name="connsiteX3" fmla="*/ 435934 w 1555227"/>
                <a:gd name="connsiteY3" fmla="*/ 43898 h 1564354"/>
                <a:gd name="connsiteX4" fmla="*/ 425302 w 1555227"/>
                <a:gd name="connsiteY4" fmla="*/ 75796 h 1564354"/>
                <a:gd name="connsiteX5" fmla="*/ 414669 w 1555227"/>
                <a:gd name="connsiteY5" fmla="*/ 118326 h 1564354"/>
                <a:gd name="connsiteX6" fmla="*/ 393404 w 1555227"/>
                <a:gd name="connsiteY6" fmla="*/ 182122 h 1564354"/>
                <a:gd name="connsiteX7" fmla="*/ 414669 w 1555227"/>
                <a:gd name="connsiteY7" fmla="*/ 214019 h 1564354"/>
                <a:gd name="connsiteX8" fmla="*/ 446567 w 1555227"/>
                <a:gd name="connsiteY8" fmla="*/ 245917 h 1564354"/>
                <a:gd name="connsiteX9" fmla="*/ 435934 w 1555227"/>
                <a:gd name="connsiteY9" fmla="*/ 277815 h 1564354"/>
                <a:gd name="connsiteX10" fmla="*/ 425302 w 1555227"/>
                <a:gd name="connsiteY10" fmla="*/ 245917 h 1564354"/>
                <a:gd name="connsiteX11" fmla="*/ 414669 w 1555227"/>
                <a:gd name="connsiteY11" fmla="*/ 203387 h 1564354"/>
                <a:gd name="connsiteX12" fmla="*/ 350874 w 1555227"/>
                <a:gd name="connsiteY12" fmla="*/ 182122 h 1564354"/>
                <a:gd name="connsiteX13" fmla="*/ 329609 w 1555227"/>
                <a:gd name="connsiteY13" fmla="*/ 160856 h 1564354"/>
                <a:gd name="connsiteX14" fmla="*/ 287079 w 1555227"/>
                <a:gd name="connsiteY14" fmla="*/ 97061 h 1564354"/>
                <a:gd name="connsiteX15" fmla="*/ 233916 w 1555227"/>
                <a:gd name="connsiteY15" fmla="*/ 86429 h 1564354"/>
                <a:gd name="connsiteX16" fmla="*/ 191386 w 1555227"/>
                <a:gd name="connsiteY16" fmla="*/ 97061 h 1564354"/>
                <a:gd name="connsiteX17" fmla="*/ 159488 w 1555227"/>
                <a:gd name="connsiteY17" fmla="*/ 171489 h 1564354"/>
                <a:gd name="connsiteX18" fmla="*/ 170121 w 1555227"/>
                <a:gd name="connsiteY18" fmla="*/ 203387 h 1564354"/>
                <a:gd name="connsiteX19" fmla="*/ 202018 w 1555227"/>
                <a:gd name="connsiteY19" fmla="*/ 245917 h 1564354"/>
                <a:gd name="connsiteX20" fmla="*/ 223283 w 1555227"/>
                <a:gd name="connsiteY20" fmla="*/ 277815 h 1564354"/>
                <a:gd name="connsiteX21" fmla="*/ 191386 w 1555227"/>
                <a:gd name="connsiteY21" fmla="*/ 352243 h 1564354"/>
                <a:gd name="connsiteX22" fmla="*/ 148855 w 1555227"/>
                <a:gd name="connsiteY22" fmla="*/ 405405 h 1564354"/>
                <a:gd name="connsiteX23" fmla="*/ 42530 w 1555227"/>
                <a:gd name="connsiteY23" fmla="*/ 405405 h 1564354"/>
                <a:gd name="connsiteX24" fmla="*/ 10632 w 1555227"/>
                <a:gd name="connsiteY24" fmla="*/ 501098 h 1564354"/>
                <a:gd name="connsiteX25" fmla="*/ 0 w 1555227"/>
                <a:gd name="connsiteY25" fmla="*/ 532996 h 1564354"/>
                <a:gd name="connsiteX26" fmla="*/ 10632 w 1555227"/>
                <a:gd name="connsiteY26" fmla="*/ 607424 h 1564354"/>
                <a:gd name="connsiteX27" fmla="*/ 74427 w 1555227"/>
                <a:gd name="connsiteY27" fmla="*/ 639322 h 1564354"/>
                <a:gd name="connsiteX28" fmla="*/ 95693 w 1555227"/>
                <a:gd name="connsiteY28" fmla="*/ 660587 h 1564354"/>
                <a:gd name="connsiteX29" fmla="*/ 138223 w 1555227"/>
                <a:gd name="connsiteY29" fmla="*/ 756280 h 1564354"/>
                <a:gd name="connsiteX30" fmla="*/ 202018 w 1555227"/>
                <a:gd name="connsiteY30" fmla="*/ 766912 h 1564354"/>
                <a:gd name="connsiteX31" fmla="*/ 191386 w 1555227"/>
                <a:gd name="connsiteY31" fmla="*/ 798810 h 1564354"/>
                <a:gd name="connsiteX32" fmla="*/ 170121 w 1555227"/>
                <a:gd name="connsiteY32" fmla="*/ 830708 h 1564354"/>
                <a:gd name="connsiteX33" fmla="*/ 180753 w 1555227"/>
                <a:gd name="connsiteY33" fmla="*/ 915768 h 1564354"/>
                <a:gd name="connsiteX34" fmla="*/ 202018 w 1555227"/>
                <a:gd name="connsiteY34" fmla="*/ 958298 h 1564354"/>
                <a:gd name="connsiteX35" fmla="*/ 212651 w 1555227"/>
                <a:gd name="connsiteY35" fmla="*/ 990196 h 1564354"/>
                <a:gd name="connsiteX36" fmla="*/ 223283 w 1555227"/>
                <a:gd name="connsiteY36" fmla="*/ 1053991 h 1564354"/>
                <a:gd name="connsiteX37" fmla="*/ 159488 w 1555227"/>
                <a:gd name="connsiteY37" fmla="*/ 1075256 h 1564354"/>
                <a:gd name="connsiteX38" fmla="*/ 191386 w 1555227"/>
                <a:gd name="connsiteY38" fmla="*/ 1149684 h 1564354"/>
                <a:gd name="connsiteX39" fmla="*/ 212651 w 1555227"/>
                <a:gd name="connsiteY39" fmla="*/ 1213480 h 1564354"/>
                <a:gd name="connsiteX40" fmla="*/ 223283 w 1555227"/>
                <a:gd name="connsiteY40" fmla="*/ 1372968 h 1564354"/>
                <a:gd name="connsiteX41" fmla="*/ 233916 w 1555227"/>
                <a:gd name="connsiteY41" fmla="*/ 1436763 h 1564354"/>
                <a:gd name="connsiteX42" fmla="*/ 223283 w 1555227"/>
                <a:gd name="connsiteY42" fmla="*/ 1468661 h 1564354"/>
                <a:gd name="connsiteX43" fmla="*/ 148855 w 1555227"/>
                <a:gd name="connsiteY43" fmla="*/ 1479294 h 1564354"/>
                <a:gd name="connsiteX44" fmla="*/ 138223 w 1555227"/>
                <a:gd name="connsiteY44" fmla="*/ 1511191 h 1564354"/>
                <a:gd name="connsiteX45" fmla="*/ 170121 w 1555227"/>
                <a:gd name="connsiteY45" fmla="*/ 1564354 h 1564354"/>
                <a:gd name="connsiteX46" fmla="*/ 244548 w 1555227"/>
                <a:gd name="connsiteY46" fmla="*/ 1564354 h 1564354"/>
                <a:gd name="connsiteX47" fmla="*/ 287079 w 1555227"/>
                <a:gd name="connsiteY47" fmla="*/ 1553722 h 1564354"/>
                <a:gd name="connsiteX48" fmla="*/ 457200 w 1555227"/>
                <a:gd name="connsiteY48" fmla="*/ 1543089 h 1564354"/>
                <a:gd name="connsiteX49" fmla="*/ 510362 w 1555227"/>
                <a:gd name="connsiteY49" fmla="*/ 1500559 h 1564354"/>
                <a:gd name="connsiteX50" fmla="*/ 520995 w 1555227"/>
                <a:gd name="connsiteY50" fmla="*/ 1436763 h 1564354"/>
                <a:gd name="connsiteX51" fmla="*/ 606055 w 1555227"/>
                <a:gd name="connsiteY51" fmla="*/ 1426131 h 1564354"/>
                <a:gd name="connsiteX52" fmla="*/ 637953 w 1555227"/>
                <a:gd name="connsiteY52" fmla="*/ 1415498 h 1564354"/>
                <a:gd name="connsiteX53" fmla="*/ 648586 w 1555227"/>
                <a:gd name="connsiteY53" fmla="*/ 1383601 h 1564354"/>
                <a:gd name="connsiteX54" fmla="*/ 669851 w 1555227"/>
                <a:gd name="connsiteY54" fmla="*/ 1351703 h 1564354"/>
                <a:gd name="connsiteX55" fmla="*/ 680483 w 1555227"/>
                <a:gd name="connsiteY55" fmla="*/ 1319805 h 1564354"/>
                <a:gd name="connsiteX56" fmla="*/ 744279 w 1555227"/>
                <a:gd name="connsiteY56" fmla="*/ 1287908 h 1564354"/>
                <a:gd name="connsiteX57" fmla="*/ 776176 w 1555227"/>
                <a:gd name="connsiteY57" fmla="*/ 1351703 h 1564354"/>
                <a:gd name="connsiteX58" fmla="*/ 818707 w 1555227"/>
                <a:gd name="connsiteY58" fmla="*/ 1532456 h 1564354"/>
                <a:gd name="connsiteX59" fmla="*/ 850604 w 1555227"/>
                <a:gd name="connsiteY59" fmla="*/ 1521824 h 1564354"/>
                <a:gd name="connsiteX60" fmla="*/ 893134 w 1555227"/>
                <a:gd name="connsiteY60" fmla="*/ 1426131 h 1564354"/>
                <a:gd name="connsiteX61" fmla="*/ 914400 w 1555227"/>
                <a:gd name="connsiteY61" fmla="*/ 1394233 h 1564354"/>
                <a:gd name="connsiteX62" fmla="*/ 978195 w 1555227"/>
                <a:gd name="connsiteY62" fmla="*/ 1362336 h 1564354"/>
                <a:gd name="connsiteX63" fmla="*/ 1031358 w 1555227"/>
                <a:gd name="connsiteY63" fmla="*/ 1309173 h 1564354"/>
                <a:gd name="connsiteX64" fmla="*/ 1063255 w 1555227"/>
                <a:gd name="connsiteY64" fmla="*/ 1277275 h 1564354"/>
                <a:gd name="connsiteX65" fmla="*/ 1095153 w 1555227"/>
                <a:gd name="connsiteY65" fmla="*/ 1256010 h 1564354"/>
                <a:gd name="connsiteX66" fmla="*/ 1148316 w 1555227"/>
                <a:gd name="connsiteY66" fmla="*/ 1170950 h 1564354"/>
                <a:gd name="connsiteX67" fmla="*/ 1212111 w 1555227"/>
                <a:gd name="connsiteY67" fmla="*/ 1160317 h 1564354"/>
                <a:gd name="connsiteX68" fmla="*/ 1254641 w 1555227"/>
                <a:gd name="connsiteY68" fmla="*/ 1085889 h 1564354"/>
                <a:gd name="connsiteX69" fmla="*/ 1275907 w 1555227"/>
                <a:gd name="connsiteY69" fmla="*/ 1022094 h 1564354"/>
                <a:gd name="connsiteX70" fmla="*/ 1286539 w 1555227"/>
                <a:gd name="connsiteY70" fmla="*/ 979563 h 1564354"/>
                <a:gd name="connsiteX71" fmla="*/ 1297172 w 1555227"/>
                <a:gd name="connsiteY71" fmla="*/ 947666 h 1564354"/>
                <a:gd name="connsiteX72" fmla="*/ 1307804 w 1555227"/>
                <a:gd name="connsiteY72" fmla="*/ 894503 h 1564354"/>
                <a:gd name="connsiteX73" fmla="*/ 1382232 w 1555227"/>
                <a:gd name="connsiteY73" fmla="*/ 809443 h 1564354"/>
                <a:gd name="connsiteX74" fmla="*/ 1424762 w 1555227"/>
                <a:gd name="connsiteY74" fmla="*/ 756280 h 1564354"/>
                <a:gd name="connsiteX75" fmla="*/ 1456660 w 1555227"/>
                <a:gd name="connsiteY75" fmla="*/ 735015 h 1564354"/>
                <a:gd name="connsiteX76" fmla="*/ 1541721 w 1555227"/>
                <a:gd name="connsiteY76" fmla="*/ 639322 h 1564354"/>
                <a:gd name="connsiteX77" fmla="*/ 1541721 w 1555227"/>
                <a:gd name="connsiteY77" fmla="*/ 554261 h 1564354"/>
                <a:gd name="connsiteX78" fmla="*/ 1509823 w 1555227"/>
                <a:gd name="connsiteY78" fmla="*/ 564894 h 1564354"/>
                <a:gd name="connsiteX79" fmla="*/ 1467293 w 1555227"/>
                <a:gd name="connsiteY79" fmla="*/ 575526 h 1564354"/>
                <a:gd name="connsiteX80" fmla="*/ 1435395 w 1555227"/>
                <a:gd name="connsiteY80" fmla="*/ 596791 h 1564354"/>
                <a:gd name="connsiteX81" fmla="*/ 1339702 w 1555227"/>
                <a:gd name="connsiteY81" fmla="*/ 575526 h 1564354"/>
                <a:gd name="connsiteX82" fmla="*/ 1329069 w 1555227"/>
                <a:gd name="connsiteY82" fmla="*/ 532996 h 1564354"/>
                <a:gd name="connsiteX83" fmla="*/ 1286539 w 1555227"/>
                <a:gd name="connsiteY83" fmla="*/ 522363 h 1564354"/>
                <a:gd name="connsiteX84" fmla="*/ 1329069 w 1555227"/>
                <a:gd name="connsiteY84" fmla="*/ 405405 h 1564354"/>
                <a:gd name="connsiteX85" fmla="*/ 1318437 w 1555227"/>
                <a:gd name="connsiteY85" fmla="*/ 341610 h 1564354"/>
                <a:gd name="connsiteX86" fmla="*/ 1307804 w 1555227"/>
                <a:gd name="connsiteY86" fmla="*/ 309712 h 1564354"/>
                <a:gd name="connsiteX87" fmla="*/ 1275907 w 1555227"/>
                <a:gd name="connsiteY87" fmla="*/ 299080 h 1564354"/>
                <a:gd name="connsiteX88" fmla="*/ 1254641 w 1555227"/>
                <a:gd name="connsiteY88" fmla="*/ 277815 h 1564354"/>
                <a:gd name="connsiteX89" fmla="*/ 1073888 w 1555227"/>
                <a:gd name="connsiteY89" fmla="*/ 299080 h 1564354"/>
                <a:gd name="connsiteX90" fmla="*/ 1020725 w 1555227"/>
                <a:gd name="connsiteY90" fmla="*/ 352243 h 1564354"/>
                <a:gd name="connsiteX91" fmla="*/ 893134 w 1555227"/>
                <a:gd name="connsiteY91" fmla="*/ 416038 h 1564354"/>
                <a:gd name="connsiteX92" fmla="*/ 808074 w 1555227"/>
                <a:gd name="connsiteY92" fmla="*/ 426670 h 1564354"/>
                <a:gd name="connsiteX93" fmla="*/ 786809 w 1555227"/>
                <a:gd name="connsiteY93" fmla="*/ 458568 h 1564354"/>
                <a:gd name="connsiteX94" fmla="*/ 552893 w 1555227"/>
                <a:gd name="connsiteY94" fmla="*/ 469201 h 1564354"/>
                <a:gd name="connsiteX95" fmla="*/ 584790 w 1555227"/>
                <a:gd name="connsiteY95" fmla="*/ 458568 h 1564354"/>
                <a:gd name="connsiteX96" fmla="*/ 542260 w 1555227"/>
                <a:gd name="connsiteY96" fmla="*/ 447936 h 1564354"/>
                <a:gd name="connsiteX97" fmla="*/ 552893 w 1555227"/>
                <a:gd name="connsiteY97" fmla="*/ 394773 h 1564354"/>
                <a:gd name="connsiteX98" fmla="*/ 616688 w 1555227"/>
                <a:gd name="connsiteY98" fmla="*/ 341610 h 1564354"/>
                <a:gd name="connsiteX99" fmla="*/ 627321 w 1555227"/>
                <a:gd name="connsiteY99" fmla="*/ 299080 h 1564354"/>
                <a:gd name="connsiteX100" fmla="*/ 648586 w 1555227"/>
                <a:gd name="connsiteY100" fmla="*/ 267182 h 1564354"/>
                <a:gd name="connsiteX101" fmla="*/ 659218 w 1555227"/>
                <a:gd name="connsiteY101" fmla="*/ 235284 h 1564354"/>
                <a:gd name="connsiteX102" fmla="*/ 648586 w 1555227"/>
                <a:gd name="connsiteY102" fmla="*/ 86429 h 1564354"/>
                <a:gd name="connsiteX103" fmla="*/ 616688 w 1555227"/>
                <a:gd name="connsiteY103" fmla="*/ 65163 h 1564354"/>
                <a:gd name="connsiteX104" fmla="*/ 595423 w 1555227"/>
                <a:gd name="connsiteY104" fmla="*/ 1368 h 15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555227" h="1564354">
                  <a:moveTo>
                    <a:pt x="595423" y="1368"/>
                  </a:moveTo>
                  <a:cubicBezTo>
                    <a:pt x="581246" y="-5720"/>
                    <a:pt x="553253" y="16735"/>
                    <a:pt x="531627" y="22633"/>
                  </a:cubicBezTo>
                  <a:cubicBezTo>
                    <a:pt x="514192" y="27388"/>
                    <a:pt x="496106" y="29346"/>
                    <a:pt x="478465" y="33266"/>
                  </a:cubicBezTo>
                  <a:cubicBezTo>
                    <a:pt x="464200" y="36436"/>
                    <a:pt x="450111" y="40354"/>
                    <a:pt x="435934" y="43898"/>
                  </a:cubicBezTo>
                  <a:cubicBezTo>
                    <a:pt x="432390" y="54531"/>
                    <a:pt x="428381" y="65019"/>
                    <a:pt x="425302" y="75796"/>
                  </a:cubicBezTo>
                  <a:cubicBezTo>
                    <a:pt x="421288" y="89847"/>
                    <a:pt x="418868" y="104329"/>
                    <a:pt x="414669" y="118326"/>
                  </a:cubicBezTo>
                  <a:cubicBezTo>
                    <a:pt x="408228" y="139796"/>
                    <a:pt x="393404" y="182122"/>
                    <a:pt x="393404" y="182122"/>
                  </a:cubicBezTo>
                  <a:cubicBezTo>
                    <a:pt x="400492" y="192754"/>
                    <a:pt x="406488" y="204202"/>
                    <a:pt x="414669" y="214019"/>
                  </a:cubicBezTo>
                  <a:cubicBezTo>
                    <a:pt x="424295" y="225571"/>
                    <a:pt x="441812" y="231652"/>
                    <a:pt x="446567" y="245917"/>
                  </a:cubicBezTo>
                  <a:lnTo>
                    <a:pt x="435934" y="277815"/>
                  </a:lnTo>
                  <a:cubicBezTo>
                    <a:pt x="432390" y="267182"/>
                    <a:pt x="428381" y="256694"/>
                    <a:pt x="425302" y="245917"/>
                  </a:cubicBezTo>
                  <a:cubicBezTo>
                    <a:pt x="421288" y="231866"/>
                    <a:pt x="425764" y="212897"/>
                    <a:pt x="414669" y="203387"/>
                  </a:cubicBezTo>
                  <a:cubicBezTo>
                    <a:pt x="397650" y="188799"/>
                    <a:pt x="350874" y="182122"/>
                    <a:pt x="350874" y="182122"/>
                  </a:cubicBezTo>
                  <a:cubicBezTo>
                    <a:pt x="343786" y="175033"/>
                    <a:pt x="334767" y="169452"/>
                    <a:pt x="329609" y="160856"/>
                  </a:cubicBezTo>
                  <a:cubicBezTo>
                    <a:pt x="309358" y="127104"/>
                    <a:pt x="333425" y="120234"/>
                    <a:pt x="287079" y="97061"/>
                  </a:cubicBezTo>
                  <a:cubicBezTo>
                    <a:pt x="270915" y="88979"/>
                    <a:pt x="251637" y="89973"/>
                    <a:pt x="233916" y="86429"/>
                  </a:cubicBezTo>
                  <a:cubicBezTo>
                    <a:pt x="219739" y="89973"/>
                    <a:pt x="202612" y="87706"/>
                    <a:pt x="191386" y="97061"/>
                  </a:cubicBezTo>
                  <a:cubicBezTo>
                    <a:pt x="179259" y="107167"/>
                    <a:pt x="165128" y="154571"/>
                    <a:pt x="159488" y="171489"/>
                  </a:cubicBezTo>
                  <a:cubicBezTo>
                    <a:pt x="163032" y="182122"/>
                    <a:pt x="164560" y="193656"/>
                    <a:pt x="170121" y="203387"/>
                  </a:cubicBezTo>
                  <a:cubicBezTo>
                    <a:pt x="178913" y="218773"/>
                    <a:pt x="191718" y="231497"/>
                    <a:pt x="202018" y="245917"/>
                  </a:cubicBezTo>
                  <a:cubicBezTo>
                    <a:pt x="209445" y="256316"/>
                    <a:pt x="216195" y="267182"/>
                    <a:pt x="223283" y="277815"/>
                  </a:cubicBezTo>
                  <a:cubicBezTo>
                    <a:pt x="198413" y="402171"/>
                    <a:pt x="232237" y="284159"/>
                    <a:pt x="191386" y="352243"/>
                  </a:cubicBezTo>
                  <a:cubicBezTo>
                    <a:pt x="157149" y="409305"/>
                    <a:pt x="212384" y="363053"/>
                    <a:pt x="148855" y="405405"/>
                  </a:cubicBezTo>
                  <a:cubicBezTo>
                    <a:pt x="117770" y="395044"/>
                    <a:pt x="73073" y="374862"/>
                    <a:pt x="42530" y="405405"/>
                  </a:cubicBezTo>
                  <a:cubicBezTo>
                    <a:pt x="18755" y="429180"/>
                    <a:pt x="21264" y="469200"/>
                    <a:pt x="10632" y="501098"/>
                  </a:cubicBezTo>
                  <a:lnTo>
                    <a:pt x="0" y="532996"/>
                  </a:lnTo>
                  <a:cubicBezTo>
                    <a:pt x="3544" y="557805"/>
                    <a:pt x="454" y="584523"/>
                    <a:pt x="10632" y="607424"/>
                  </a:cubicBezTo>
                  <a:cubicBezTo>
                    <a:pt x="17801" y="623553"/>
                    <a:pt x="60274" y="634604"/>
                    <a:pt x="74427" y="639322"/>
                  </a:cubicBezTo>
                  <a:cubicBezTo>
                    <a:pt x="81516" y="646410"/>
                    <a:pt x="91210" y="651621"/>
                    <a:pt x="95693" y="660587"/>
                  </a:cubicBezTo>
                  <a:cubicBezTo>
                    <a:pt x="98462" y="666124"/>
                    <a:pt x="117373" y="745855"/>
                    <a:pt x="138223" y="756280"/>
                  </a:cubicBezTo>
                  <a:cubicBezTo>
                    <a:pt x="157505" y="765921"/>
                    <a:pt x="180753" y="763368"/>
                    <a:pt x="202018" y="766912"/>
                  </a:cubicBezTo>
                  <a:cubicBezTo>
                    <a:pt x="198474" y="777545"/>
                    <a:pt x="196398" y="788785"/>
                    <a:pt x="191386" y="798810"/>
                  </a:cubicBezTo>
                  <a:cubicBezTo>
                    <a:pt x="185671" y="810240"/>
                    <a:pt x="171278" y="817982"/>
                    <a:pt x="170121" y="830708"/>
                  </a:cubicBezTo>
                  <a:cubicBezTo>
                    <a:pt x="167534" y="859165"/>
                    <a:pt x="173823" y="888047"/>
                    <a:pt x="180753" y="915768"/>
                  </a:cubicBezTo>
                  <a:cubicBezTo>
                    <a:pt x="184597" y="931145"/>
                    <a:pt x="195774" y="943730"/>
                    <a:pt x="202018" y="958298"/>
                  </a:cubicBezTo>
                  <a:cubicBezTo>
                    <a:pt x="206433" y="968600"/>
                    <a:pt x="209107" y="979563"/>
                    <a:pt x="212651" y="990196"/>
                  </a:cubicBezTo>
                  <a:cubicBezTo>
                    <a:pt x="216195" y="1011461"/>
                    <a:pt x="234709" y="1035710"/>
                    <a:pt x="223283" y="1053991"/>
                  </a:cubicBezTo>
                  <a:cubicBezTo>
                    <a:pt x="211403" y="1072999"/>
                    <a:pt x="159488" y="1075256"/>
                    <a:pt x="159488" y="1075256"/>
                  </a:cubicBezTo>
                  <a:cubicBezTo>
                    <a:pt x="187617" y="1187769"/>
                    <a:pt x="149426" y="1055273"/>
                    <a:pt x="191386" y="1149684"/>
                  </a:cubicBezTo>
                  <a:cubicBezTo>
                    <a:pt x="200490" y="1170168"/>
                    <a:pt x="212651" y="1213480"/>
                    <a:pt x="212651" y="1213480"/>
                  </a:cubicBezTo>
                  <a:cubicBezTo>
                    <a:pt x="216195" y="1266643"/>
                    <a:pt x="218232" y="1319927"/>
                    <a:pt x="223283" y="1372968"/>
                  </a:cubicBezTo>
                  <a:cubicBezTo>
                    <a:pt x="225327" y="1394429"/>
                    <a:pt x="233916" y="1415205"/>
                    <a:pt x="233916" y="1436763"/>
                  </a:cubicBezTo>
                  <a:cubicBezTo>
                    <a:pt x="233916" y="1447971"/>
                    <a:pt x="233308" y="1463649"/>
                    <a:pt x="223283" y="1468661"/>
                  </a:cubicBezTo>
                  <a:cubicBezTo>
                    <a:pt x="200868" y="1479869"/>
                    <a:pt x="173664" y="1475750"/>
                    <a:pt x="148855" y="1479294"/>
                  </a:cubicBezTo>
                  <a:cubicBezTo>
                    <a:pt x="145311" y="1489926"/>
                    <a:pt x="138223" y="1499984"/>
                    <a:pt x="138223" y="1511191"/>
                  </a:cubicBezTo>
                  <a:cubicBezTo>
                    <a:pt x="138223" y="1538798"/>
                    <a:pt x="153275" y="1547508"/>
                    <a:pt x="170121" y="1564354"/>
                  </a:cubicBezTo>
                  <a:cubicBezTo>
                    <a:pt x="246599" y="1538862"/>
                    <a:pt x="151094" y="1564354"/>
                    <a:pt x="244548" y="1564354"/>
                  </a:cubicBezTo>
                  <a:cubicBezTo>
                    <a:pt x="259161" y="1564354"/>
                    <a:pt x="272538" y="1555176"/>
                    <a:pt x="287079" y="1553722"/>
                  </a:cubicBezTo>
                  <a:cubicBezTo>
                    <a:pt x="343615" y="1548068"/>
                    <a:pt x="400493" y="1546633"/>
                    <a:pt x="457200" y="1543089"/>
                  </a:cubicBezTo>
                  <a:cubicBezTo>
                    <a:pt x="487661" y="1532935"/>
                    <a:pt x="498339" y="1536628"/>
                    <a:pt x="510362" y="1500559"/>
                  </a:cubicBezTo>
                  <a:cubicBezTo>
                    <a:pt x="517180" y="1480107"/>
                    <a:pt x="503978" y="1449999"/>
                    <a:pt x="520995" y="1436763"/>
                  </a:cubicBezTo>
                  <a:cubicBezTo>
                    <a:pt x="543550" y="1419220"/>
                    <a:pt x="577702" y="1429675"/>
                    <a:pt x="606055" y="1426131"/>
                  </a:cubicBezTo>
                  <a:cubicBezTo>
                    <a:pt x="616688" y="1422587"/>
                    <a:pt x="630028" y="1423423"/>
                    <a:pt x="637953" y="1415498"/>
                  </a:cubicBezTo>
                  <a:cubicBezTo>
                    <a:pt x="645878" y="1407573"/>
                    <a:pt x="643574" y="1393625"/>
                    <a:pt x="648586" y="1383601"/>
                  </a:cubicBezTo>
                  <a:cubicBezTo>
                    <a:pt x="654301" y="1372171"/>
                    <a:pt x="662763" y="1362336"/>
                    <a:pt x="669851" y="1351703"/>
                  </a:cubicBezTo>
                  <a:cubicBezTo>
                    <a:pt x="673395" y="1341070"/>
                    <a:pt x="673482" y="1328557"/>
                    <a:pt x="680483" y="1319805"/>
                  </a:cubicBezTo>
                  <a:cubicBezTo>
                    <a:pt x="695473" y="1301067"/>
                    <a:pt x="723266" y="1294912"/>
                    <a:pt x="744279" y="1287908"/>
                  </a:cubicBezTo>
                  <a:cubicBezTo>
                    <a:pt x="758378" y="1309056"/>
                    <a:pt x="773241" y="1325289"/>
                    <a:pt x="776176" y="1351703"/>
                  </a:cubicBezTo>
                  <a:cubicBezTo>
                    <a:pt x="795926" y="1529453"/>
                    <a:pt x="740494" y="1480315"/>
                    <a:pt x="818707" y="1532456"/>
                  </a:cubicBezTo>
                  <a:cubicBezTo>
                    <a:pt x="829339" y="1528912"/>
                    <a:pt x="841853" y="1528825"/>
                    <a:pt x="850604" y="1521824"/>
                  </a:cubicBezTo>
                  <a:cubicBezTo>
                    <a:pt x="881519" y="1497092"/>
                    <a:pt x="872711" y="1456764"/>
                    <a:pt x="893134" y="1426131"/>
                  </a:cubicBezTo>
                  <a:cubicBezTo>
                    <a:pt x="900223" y="1415498"/>
                    <a:pt x="905364" y="1403269"/>
                    <a:pt x="914400" y="1394233"/>
                  </a:cubicBezTo>
                  <a:cubicBezTo>
                    <a:pt x="935012" y="1373621"/>
                    <a:pt x="952251" y="1370984"/>
                    <a:pt x="978195" y="1362336"/>
                  </a:cubicBezTo>
                  <a:lnTo>
                    <a:pt x="1031358" y="1309173"/>
                  </a:lnTo>
                  <a:cubicBezTo>
                    <a:pt x="1041990" y="1298540"/>
                    <a:pt x="1050744" y="1285616"/>
                    <a:pt x="1063255" y="1277275"/>
                  </a:cubicBezTo>
                  <a:lnTo>
                    <a:pt x="1095153" y="1256010"/>
                  </a:lnTo>
                  <a:cubicBezTo>
                    <a:pt x="1109376" y="1213341"/>
                    <a:pt x="1104086" y="1185694"/>
                    <a:pt x="1148316" y="1170950"/>
                  </a:cubicBezTo>
                  <a:cubicBezTo>
                    <a:pt x="1168768" y="1164133"/>
                    <a:pt x="1190846" y="1163861"/>
                    <a:pt x="1212111" y="1160317"/>
                  </a:cubicBezTo>
                  <a:cubicBezTo>
                    <a:pt x="1263176" y="1126274"/>
                    <a:pt x="1235662" y="1155476"/>
                    <a:pt x="1254641" y="1085889"/>
                  </a:cubicBezTo>
                  <a:cubicBezTo>
                    <a:pt x="1260539" y="1064263"/>
                    <a:pt x="1270471" y="1043840"/>
                    <a:pt x="1275907" y="1022094"/>
                  </a:cubicBezTo>
                  <a:cubicBezTo>
                    <a:pt x="1279451" y="1007917"/>
                    <a:pt x="1282524" y="993614"/>
                    <a:pt x="1286539" y="979563"/>
                  </a:cubicBezTo>
                  <a:cubicBezTo>
                    <a:pt x="1289618" y="968787"/>
                    <a:pt x="1294454" y="958539"/>
                    <a:pt x="1297172" y="947666"/>
                  </a:cubicBezTo>
                  <a:cubicBezTo>
                    <a:pt x="1301555" y="930134"/>
                    <a:pt x="1300326" y="910955"/>
                    <a:pt x="1307804" y="894503"/>
                  </a:cubicBezTo>
                  <a:cubicBezTo>
                    <a:pt x="1342740" y="817642"/>
                    <a:pt x="1336410" y="846101"/>
                    <a:pt x="1382232" y="809443"/>
                  </a:cubicBezTo>
                  <a:cubicBezTo>
                    <a:pt x="1434841" y="767355"/>
                    <a:pt x="1369500" y="811541"/>
                    <a:pt x="1424762" y="756280"/>
                  </a:cubicBezTo>
                  <a:cubicBezTo>
                    <a:pt x="1433798" y="747244"/>
                    <a:pt x="1447109" y="743505"/>
                    <a:pt x="1456660" y="735015"/>
                  </a:cubicBezTo>
                  <a:cubicBezTo>
                    <a:pt x="1516246" y="682050"/>
                    <a:pt x="1509401" y="687799"/>
                    <a:pt x="1541721" y="639322"/>
                  </a:cubicBezTo>
                  <a:cubicBezTo>
                    <a:pt x="1550111" y="614152"/>
                    <a:pt x="1567381" y="579921"/>
                    <a:pt x="1541721" y="554261"/>
                  </a:cubicBezTo>
                  <a:cubicBezTo>
                    <a:pt x="1533796" y="546336"/>
                    <a:pt x="1520600" y="561815"/>
                    <a:pt x="1509823" y="564894"/>
                  </a:cubicBezTo>
                  <a:cubicBezTo>
                    <a:pt x="1495772" y="568908"/>
                    <a:pt x="1481470" y="571982"/>
                    <a:pt x="1467293" y="575526"/>
                  </a:cubicBezTo>
                  <a:cubicBezTo>
                    <a:pt x="1456660" y="582614"/>
                    <a:pt x="1448096" y="595380"/>
                    <a:pt x="1435395" y="596791"/>
                  </a:cubicBezTo>
                  <a:cubicBezTo>
                    <a:pt x="1407324" y="599910"/>
                    <a:pt x="1367732" y="584870"/>
                    <a:pt x="1339702" y="575526"/>
                  </a:cubicBezTo>
                  <a:cubicBezTo>
                    <a:pt x="1336158" y="561349"/>
                    <a:pt x="1339402" y="543329"/>
                    <a:pt x="1329069" y="532996"/>
                  </a:cubicBezTo>
                  <a:cubicBezTo>
                    <a:pt x="1318736" y="522663"/>
                    <a:pt x="1289709" y="536628"/>
                    <a:pt x="1286539" y="522363"/>
                  </a:cubicBezTo>
                  <a:cubicBezTo>
                    <a:pt x="1276387" y="476680"/>
                    <a:pt x="1306684" y="438982"/>
                    <a:pt x="1329069" y="405405"/>
                  </a:cubicBezTo>
                  <a:cubicBezTo>
                    <a:pt x="1325525" y="384140"/>
                    <a:pt x="1323114" y="362655"/>
                    <a:pt x="1318437" y="341610"/>
                  </a:cubicBezTo>
                  <a:cubicBezTo>
                    <a:pt x="1316006" y="330669"/>
                    <a:pt x="1315729" y="317637"/>
                    <a:pt x="1307804" y="309712"/>
                  </a:cubicBezTo>
                  <a:cubicBezTo>
                    <a:pt x="1299879" y="301787"/>
                    <a:pt x="1286539" y="302624"/>
                    <a:pt x="1275907" y="299080"/>
                  </a:cubicBezTo>
                  <a:cubicBezTo>
                    <a:pt x="1268818" y="291992"/>
                    <a:pt x="1264646" y="278440"/>
                    <a:pt x="1254641" y="277815"/>
                  </a:cubicBezTo>
                  <a:cubicBezTo>
                    <a:pt x="1148751" y="271197"/>
                    <a:pt x="1140779" y="276782"/>
                    <a:pt x="1073888" y="299080"/>
                  </a:cubicBezTo>
                  <a:cubicBezTo>
                    <a:pt x="1056167" y="316801"/>
                    <a:pt x="1041577" y="338342"/>
                    <a:pt x="1020725" y="352243"/>
                  </a:cubicBezTo>
                  <a:cubicBezTo>
                    <a:pt x="976887" y="381468"/>
                    <a:pt x="947314" y="409266"/>
                    <a:pt x="893134" y="416038"/>
                  </a:cubicBezTo>
                  <a:lnTo>
                    <a:pt x="808074" y="426670"/>
                  </a:lnTo>
                  <a:cubicBezTo>
                    <a:pt x="800986" y="437303"/>
                    <a:pt x="795845" y="449532"/>
                    <a:pt x="786809" y="458568"/>
                  </a:cubicBezTo>
                  <a:cubicBezTo>
                    <a:pt x="726673" y="518704"/>
                    <a:pt x="620608" y="472765"/>
                    <a:pt x="552893" y="469201"/>
                  </a:cubicBezTo>
                  <a:cubicBezTo>
                    <a:pt x="563525" y="465657"/>
                    <a:pt x="589802" y="468592"/>
                    <a:pt x="584790" y="458568"/>
                  </a:cubicBezTo>
                  <a:cubicBezTo>
                    <a:pt x="578255" y="445498"/>
                    <a:pt x="548795" y="461006"/>
                    <a:pt x="542260" y="447936"/>
                  </a:cubicBezTo>
                  <a:cubicBezTo>
                    <a:pt x="534178" y="431772"/>
                    <a:pt x="544811" y="410937"/>
                    <a:pt x="552893" y="394773"/>
                  </a:cubicBezTo>
                  <a:cubicBezTo>
                    <a:pt x="563127" y="374304"/>
                    <a:pt x="598368" y="353823"/>
                    <a:pt x="616688" y="341610"/>
                  </a:cubicBezTo>
                  <a:cubicBezTo>
                    <a:pt x="620232" y="327433"/>
                    <a:pt x="621565" y="312511"/>
                    <a:pt x="627321" y="299080"/>
                  </a:cubicBezTo>
                  <a:cubicBezTo>
                    <a:pt x="632355" y="287334"/>
                    <a:pt x="642871" y="278612"/>
                    <a:pt x="648586" y="267182"/>
                  </a:cubicBezTo>
                  <a:cubicBezTo>
                    <a:pt x="653598" y="257157"/>
                    <a:pt x="655674" y="245917"/>
                    <a:pt x="659218" y="235284"/>
                  </a:cubicBezTo>
                  <a:cubicBezTo>
                    <a:pt x="655674" y="185666"/>
                    <a:pt x="660651" y="134689"/>
                    <a:pt x="648586" y="86429"/>
                  </a:cubicBezTo>
                  <a:cubicBezTo>
                    <a:pt x="645487" y="74032"/>
                    <a:pt x="624671" y="75142"/>
                    <a:pt x="616688" y="65163"/>
                  </a:cubicBezTo>
                  <a:cubicBezTo>
                    <a:pt x="609687" y="56411"/>
                    <a:pt x="609600" y="8456"/>
                    <a:pt x="595423" y="1368"/>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0" name="Forma libre: forma 9">
              <a:extLst>
                <a:ext uri="{FF2B5EF4-FFF2-40B4-BE49-F238E27FC236}">
                  <a16:creationId xmlns:a16="http://schemas.microsoft.com/office/drawing/2014/main" id="{D1DB47B8-A498-44B0-BC99-2A9FBFA350B2}"/>
                </a:ext>
              </a:extLst>
            </p:cNvPr>
            <p:cNvSpPr/>
            <p:nvPr/>
          </p:nvSpPr>
          <p:spPr>
            <a:xfrm>
              <a:off x="7024469" y="3560384"/>
              <a:ext cx="1322089" cy="1469264"/>
            </a:xfrm>
            <a:custGeom>
              <a:avLst/>
              <a:gdLst>
                <a:gd name="connsiteX0" fmla="*/ 747931 w 1322089"/>
                <a:gd name="connsiteY0" fmla="*/ 1458183 h 1469264"/>
                <a:gd name="connsiteX1" fmla="*/ 758564 w 1322089"/>
                <a:gd name="connsiteY1" fmla="*/ 1405021 h 1469264"/>
                <a:gd name="connsiteX2" fmla="*/ 801094 w 1322089"/>
                <a:gd name="connsiteY2" fmla="*/ 1149839 h 1469264"/>
                <a:gd name="connsiteX3" fmla="*/ 864889 w 1322089"/>
                <a:gd name="connsiteY3" fmla="*/ 1160472 h 1469264"/>
                <a:gd name="connsiteX4" fmla="*/ 918052 w 1322089"/>
                <a:gd name="connsiteY4" fmla="*/ 1224267 h 1469264"/>
                <a:gd name="connsiteX5" fmla="*/ 928684 w 1322089"/>
                <a:gd name="connsiteY5" fmla="*/ 1256165 h 1469264"/>
                <a:gd name="connsiteX6" fmla="*/ 960582 w 1322089"/>
                <a:gd name="connsiteY6" fmla="*/ 1266797 h 1469264"/>
                <a:gd name="connsiteX7" fmla="*/ 1035010 w 1322089"/>
                <a:gd name="connsiteY7" fmla="*/ 1288063 h 1469264"/>
                <a:gd name="connsiteX8" fmla="*/ 1109438 w 1322089"/>
                <a:gd name="connsiteY8" fmla="*/ 1277430 h 1469264"/>
                <a:gd name="connsiteX9" fmla="*/ 1130703 w 1322089"/>
                <a:gd name="connsiteY9" fmla="*/ 1234900 h 1469264"/>
                <a:gd name="connsiteX10" fmla="*/ 1109438 w 1322089"/>
                <a:gd name="connsiteY10" fmla="*/ 1096676 h 1469264"/>
                <a:gd name="connsiteX11" fmla="*/ 1066908 w 1322089"/>
                <a:gd name="connsiteY11" fmla="*/ 1043514 h 1469264"/>
                <a:gd name="connsiteX12" fmla="*/ 1003112 w 1322089"/>
                <a:gd name="connsiteY12" fmla="*/ 1022249 h 1469264"/>
                <a:gd name="connsiteX13" fmla="*/ 992480 w 1322089"/>
                <a:gd name="connsiteY13" fmla="*/ 947821 h 1469264"/>
                <a:gd name="connsiteX14" fmla="*/ 971215 w 1322089"/>
                <a:gd name="connsiteY14" fmla="*/ 915923 h 1469264"/>
                <a:gd name="connsiteX15" fmla="*/ 1003112 w 1322089"/>
                <a:gd name="connsiteY15" fmla="*/ 905290 h 1469264"/>
                <a:gd name="connsiteX16" fmla="*/ 1109438 w 1322089"/>
                <a:gd name="connsiteY16" fmla="*/ 884025 h 1469264"/>
                <a:gd name="connsiteX17" fmla="*/ 1141336 w 1322089"/>
                <a:gd name="connsiteY17" fmla="*/ 873393 h 1469264"/>
                <a:gd name="connsiteX18" fmla="*/ 1173233 w 1322089"/>
                <a:gd name="connsiteY18" fmla="*/ 841495 h 1469264"/>
                <a:gd name="connsiteX19" fmla="*/ 1205131 w 1322089"/>
                <a:gd name="connsiteY19" fmla="*/ 820230 h 1469264"/>
                <a:gd name="connsiteX20" fmla="*/ 1226396 w 1322089"/>
                <a:gd name="connsiteY20" fmla="*/ 756435 h 1469264"/>
                <a:gd name="connsiteX21" fmla="*/ 1247661 w 1322089"/>
                <a:gd name="connsiteY21" fmla="*/ 724537 h 1469264"/>
                <a:gd name="connsiteX22" fmla="*/ 1215764 w 1322089"/>
                <a:gd name="connsiteY22" fmla="*/ 575681 h 1469264"/>
                <a:gd name="connsiteX23" fmla="*/ 1194498 w 1322089"/>
                <a:gd name="connsiteY23" fmla="*/ 554416 h 1469264"/>
                <a:gd name="connsiteX24" fmla="*/ 1205131 w 1322089"/>
                <a:gd name="connsiteY24" fmla="*/ 416193 h 1469264"/>
                <a:gd name="connsiteX25" fmla="*/ 1215764 w 1322089"/>
                <a:gd name="connsiteY25" fmla="*/ 373663 h 1469264"/>
                <a:gd name="connsiteX26" fmla="*/ 1237029 w 1322089"/>
                <a:gd name="connsiteY26" fmla="*/ 352397 h 1469264"/>
                <a:gd name="connsiteX27" fmla="*/ 1300824 w 1322089"/>
                <a:gd name="connsiteY27" fmla="*/ 256704 h 1469264"/>
                <a:gd name="connsiteX28" fmla="*/ 1322089 w 1322089"/>
                <a:gd name="connsiteY28" fmla="*/ 224807 h 1469264"/>
                <a:gd name="connsiteX29" fmla="*/ 1215764 w 1322089"/>
                <a:gd name="connsiteY29" fmla="*/ 203542 h 1469264"/>
                <a:gd name="connsiteX30" fmla="*/ 1205131 w 1322089"/>
                <a:gd name="connsiteY30" fmla="*/ 246072 h 1469264"/>
                <a:gd name="connsiteX31" fmla="*/ 1183866 w 1322089"/>
                <a:gd name="connsiteY31" fmla="*/ 277969 h 1469264"/>
                <a:gd name="connsiteX32" fmla="*/ 1173233 w 1322089"/>
                <a:gd name="connsiteY32" fmla="*/ 235439 h 1469264"/>
                <a:gd name="connsiteX33" fmla="*/ 1194498 w 1322089"/>
                <a:gd name="connsiteY33" fmla="*/ 203542 h 1469264"/>
                <a:gd name="connsiteX34" fmla="*/ 1183866 w 1322089"/>
                <a:gd name="connsiteY34" fmla="*/ 75951 h 1469264"/>
                <a:gd name="connsiteX35" fmla="*/ 1141336 w 1322089"/>
                <a:gd name="connsiteY35" fmla="*/ 65318 h 1469264"/>
                <a:gd name="connsiteX36" fmla="*/ 1120071 w 1322089"/>
                <a:gd name="connsiteY36" fmla="*/ 33421 h 1469264"/>
                <a:gd name="connsiteX37" fmla="*/ 1109438 w 1322089"/>
                <a:gd name="connsiteY37" fmla="*/ 1523 h 1469264"/>
                <a:gd name="connsiteX38" fmla="*/ 1045643 w 1322089"/>
                <a:gd name="connsiteY38" fmla="*/ 12156 h 1469264"/>
                <a:gd name="connsiteX39" fmla="*/ 1024378 w 1322089"/>
                <a:gd name="connsiteY39" fmla="*/ 44053 h 1469264"/>
                <a:gd name="connsiteX40" fmla="*/ 1003112 w 1322089"/>
                <a:gd name="connsiteY40" fmla="*/ 65318 h 1469264"/>
                <a:gd name="connsiteX41" fmla="*/ 971215 w 1322089"/>
                <a:gd name="connsiteY41" fmla="*/ 139746 h 1469264"/>
                <a:gd name="connsiteX42" fmla="*/ 939317 w 1322089"/>
                <a:gd name="connsiteY42" fmla="*/ 150379 h 1469264"/>
                <a:gd name="connsiteX43" fmla="*/ 928684 w 1322089"/>
                <a:gd name="connsiteY43" fmla="*/ 182276 h 1469264"/>
                <a:gd name="connsiteX44" fmla="*/ 949950 w 1322089"/>
                <a:gd name="connsiteY44" fmla="*/ 203542 h 1469264"/>
                <a:gd name="connsiteX45" fmla="*/ 875522 w 1322089"/>
                <a:gd name="connsiteY45" fmla="*/ 224807 h 1469264"/>
                <a:gd name="connsiteX46" fmla="*/ 864889 w 1322089"/>
                <a:gd name="connsiteY46" fmla="*/ 256704 h 1469264"/>
                <a:gd name="connsiteX47" fmla="*/ 832991 w 1322089"/>
                <a:gd name="connsiteY47" fmla="*/ 267337 h 1469264"/>
                <a:gd name="connsiteX48" fmla="*/ 716033 w 1322089"/>
                <a:gd name="connsiteY48" fmla="*/ 277969 h 1469264"/>
                <a:gd name="connsiteX49" fmla="*/ 641605 w 1322089"/>
                <a:gd name="connsiteY49" fmla="*/ 299235 h 1469264"/>
                <a:gd name="connsiteX50" fmla="*/ 599075 w 1322089"/>
                <a:gd name="connsiteY50" fmla="*/ 309867 h 1469264"/>
                <a:gd name="connsiteX51" fmla="*/ 577810 w 1322089"/>
                <a:gd name="connsiteY51" fmla="*/ 341765 h 1469264"/>
                <a:gd name="connsiteX52" fmla="*/ 599075 w 1322089"/>
                <a:gd name="connsiteY52" fmla="*/ 373663 h 1469264"/>
                <a:gd name="connsiteX53" fmla="*/ 599075 w 1322089"/>
                <a:gd name="connsiteY53" fmla="*/ 416193 h 1469264"/>
                <a:gd name="connsiteX54" fmla="*/ 577810 w 1322089"/>
                <a:gd name="connsiteY54" fmla="*/ 479988 h 1469264"/>
                <a:gd name="connsiteX55" fmla="*/ 524647 w 1322089"/>
                <a:gd name="connsiteY55" fmla="*/ 543783 h 1469264"/>
                <a:gd name="connsiteX56" fmla="*/ 471484 w 1322089"/>
                <a:gd name="connsiteY56" fmla="*/ 607579 h 1469264"/>
                <a:gd name="connsiteX57" fmla="*/ 460852 w 1322089"/>
                <a:gd name="connsiteY57" fmla="*/ 639476 h 1469264"/>
                <a:gd name="connsiteX58" fmla="*/ 439587 w 1322089"/>
                <a:gd name="connsiteY58" fmla="*/ 660742 h 1469264"/>
                <a:gd name="connsiteX59" fmla="*/ 407689 w 1322089"/>
                <a:gd name="connsiteY59" fmla="*/ 671374 h 1469264"/>
                <a:gd name="connsiteX60" fmla="*/ 216303 w 1322089"/>
                <a:gd name="connsiteY60" fmla="*/ 682007 h 1469264"/>
                <a:gd name="connsiteX61" fmla="*/ 195038 w 1322089"/>
                <a:gd name="connsiteY61" fmla="*/ 713904 h 1469264"/>
                <a:gd name="connsiteX62" fmla="*/ 131243 w 1322089"/>
                <a:gd name="connsiteY62" fmla="*/ 756435 h 1469264"/>
                <a:gd name="connsiteX63" fmla="*/ 120610 w 1322089"/>
                <a:gd name="connsiteY63" fmla="*/ 788332 h 1469264"/>
                <a:gd name="connsiteX64" fmla="*/ 109978 w 1322089"/>
                <a:gd name="connsiteY64" fmla="*/ 873393 h 1469264"/>
                <a:gd name="connsiteX65" fmla="*/ 56815 w 1322089"/>
                <a:gd name="connsiteY65" fmla="*/ 926556 h 1469264"/>
                <a:gd name="connsiteX66" fmla="*/ 14284 w 1322089"/>
                <a:gd name="connsiteY66" fmla="*/ 937188 h 1469264"/>
                <a:gd name="connsiteX67" fmla="*/ 3652 w 1322089"/>
                <a:gd name="connsiteY67" fmla="*/ 979718 h 1469264"/>
                <a:gd name="connsiteX68" fmla="*/ 35550 w 1322089"/>
                <a:gd name="connsiteY68" fmla="*/ 1139207 h 1469264"/>
                <a:gd name="connsiteX69" fmla="*/ 67447 w 1322089"/>
                <a:gd name="connsiteY69" fmla="*/ 1160472 h 1469264"/>
                <a:gd name="connsiteX70" fmla="*/ 99345 w 1322089"/>
                <a:gd name="connsiteY70" fmla="*/ 1171104 h 1469264"/>
                <a:gd name="connsiteX71" fmla="*/ 131243 w 1322089"/>
                <a:gd name="connsiteY71" fmla="*/ 1192369 h 1469264"/>
                <a:gd name="connsiteX72" fmla="*/ 163140 w 1322089"/>
                <a:gd name="connsiteY72" fmla="*/ 1203002 h 1469264"/>
                <a:gd name="connsiteX73" fmla="*/ 226936 w 1322089"/>
                <a:gd name="connsiteY73" fmla="*/ 1245532 h 1469264"/>
                <a:gd name="connsiteX74" fmla="*/ 290731 w 1322089"/>
                <a:gd name="connsiteY74" fmla="*/ 1277430 h 1469264"/>
                <a:gd name="connsiteX75" fmla="*/ 322629 w 1322089"/>
                <a:gd name="connsiteY75" fmla="*/ 1298695 h 1469264"/>
                <a:gd name="connsiteX76" fmla="*/ 418322 w 1322089"/>
                <a:gd name="connsiteY76" fmla="*/ 1330593 h 1469264"/>
                <a:gd name="connsiteX77" fmla="*/ 482117 w 1322089"/>
                <a:gd name="connsiteY77" fmla="*/ 1351858 h 1469264"/>
                <a:gd name="connsiteX78" fmla="*/ 514015 w 1322089"/>
                <a:gd name="connsiteY78" fmla="*/ 1373123 h 1469264"/>
                <a:gd name="connsiteX79" fmla="*/ 567178 w 1322089"/>
                <a:gd name="connsiteY79" fmla="*/ 1383756 h 1469264"/>
                <a:gd name="connsiteX80" fmla="*/ 630973 w 1322089"/>
                <a:gd name="connsiteY80" fmla="*/ 1405021 h 1469264"/>
                <a:gd name="connsiteX81" fmla="*/ 662871 w 1322089"/>
                <a:gd name="connsiteY81" fmla="*/ 1436918 h 1469264"/>
                <a:gd name="connsiteX82" fmla="*/ 726666 w 1322089"/>
                <a:gd name="connsiteY82" fmla="*/ 1468816 h 1469264"/>
                <a:gd name="connsiteX83" fmla="*/ 747931 w 1322089"/>
                <a:gd name="connsiteY83" fmla="*/ 1458183 h 146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322089" h="1469264">
                  <a:moveTo>
                    <a:pt x="747931" y="1458183"/>
                  </a:moveTo>
                  <a:cubicBezTo>
                    <a:pt x="753247" y="1447550"/>
                    <a:pt x="757276" y="1423047"/>
                    <a:pt x="758564" y="1405021"/>
                  </a:cubicBezTo>
                  <a:cubicBezTo>
                    <a:pt x="777006" y="1146834"/>
                    <a:pt x="690784" y="1186610"/>
                    <a:pt x="801094" y="1149839"/>
                  </a:cubicBezTo>
                  <a:cubicBezTo>
                    <a:pt x="822359" y="1153383"/>
                    <a:pt x="845189" y="1151716"/>
                    <a:pt x="864889" y="1160472"/>
                  </a:cubicBezTo>
                  <a:cubicBezTo>
                    <a:pt x="884281" y="1169090"/>
                    <a:pt x="906754" y="1207320"/>
                    <a:pt x="918052" y="1224267"/>
                  </a:cubicBezTo>
                  <a:cubicBezTo>
                    <a:pt x="921596" y="1234900"/>
                    <a:pt x="920759" y="1248240"/>
                    <a:pt x="928684" y="1256165"/>
                  </a:cubicBezTo>
                  <a:cubicBezTo>
                    <a:pt x="936609" y="1264090"/>
                    <a:pt x="949805" y="1263718"/>
                    <a:pt x="960582" y="1266797"/>
                  </a:cubicBezTo>
                  <a:cubicBezTo>
                    <a:pt x="1054012" y="1293491"/>
                    <a:pt x="958549" y="1262575"/>
                    <a:pt x="1035010" y="1288063"/>
                  </a:cubicBezTo>
                  <a:cubicBezTo>
                    <a:pt x="1059819" y="1284519"/>
                    <a:pt x="1087531" y="1289601"/>
                    <a:pt x="1109438" y="1277430"/>
                  </a:cubicBezTo>
                  <a:cubicBezTo>
                    <a:pt x="1123293" y="1269733"/>
                    <a:pt x="1129487" y="1250703"/>
                    <a:pt x="1130703" y="1234900"/>
                  </a:cubicBezTo>
                  <a:cubicBezTo>
                    <a:pt x="1133560" y="1197765"/>
                    <a:pt x="1120979" y="1137066"/>
                    <a:pt x="1109438" y="1096676"/>
                  </a:cubicBezTo>
                  <a:cubicBezTo>
                    <a:pt x="1099795" y="1062927"/>
                    <a:pt x="1102394" y="1059285"/>
                    <a:pt x="1066908" y="1043514"/>
                  </a:cubicBezTo>
                  <a:cubicBezTo>
                    <a:pt x="1046424" y="1034410"/>
                    <a:pt x="1003112" y="1022249"/>
                    <a:pt x="1003112" y="1022249"/>
                  </a:cubicBezTo>
                  <a:cubicBezTo>
                    <a:pt x="999568" y="997440"/>
                    <a:pt x="999681" y="971825"/>
                    <a:pt x="992480" y="947821"/>
                  </a:cubicBezTo>
                  <a:cubicBezTo>
                    <a:pt x="988808" y="935581"/>
                    <a:pt x="968116" y="928320"/>
                    <a:pt x="971215" y="915923"/>
                  </a:cubicBezTo>
                  <a:cubicBezTo>
                    <a:pt x="973933" y="905050"/>
                    <a:pt x="992336" y="908369"/>
                    <a:pt x="1003112" y="905290"/>
                  </a:cubicBezTo>
                  <a:cubicBezTo>
                    <a:pt x="1077234" y="884113"/>
                    <a:pt x="1015479" y="904905"/>
                    <a:pt x="1109438" y="884025"/>
                  </a:cubicBezTo>
                  <a:cubicBezTo>
                    <a:pt x="1120379" y="881594"/>
                    <a:pt x="1130703" y="876937"/>
                    <a:pt x="1141336" y="873393"/>
                  </a:cubicBezTo>
                  <a:cubicBezTo>
                    <a:pt x="1151968" y="862760"/>
                    <a:pt x="1161682" y="851121"/>
                    <a:pt x="1173233" y="841495"/>
                  </a:cubicBezTo>
                  <a:cubicBezTo>
                    <a:pt x="1183050" y="833314"/>
                    <a:pt x="1198358" y="831066"/>
                    <a:pt x="1205131" y="820230"/>
                  </a:cubicBezTo>
                  <a:cubicBezTo>
                    <a:pt x="1217011" y="801222"/>
                    <a:pt x="1213962" y="775086"/>
                    <a:pt x="1226396" y="756435"/>
                  </a:cubicBezTo>
                  <a:lnTo>
                    <a:pt x="1247661" y="724537"/>
                  </a:lnTo>
                  <a:cubicBezTo>
                    <a:pt x="1239248" y="631994"/>
                    <a:pt x="1257641" y="628027"/>
                    <a:pt x="1215764" y="575681"/>
                  </a:cubicBezTo>
                  <a:cubicBezTo>
                    <a:pt x="1209502" y="567853"/>
                    <a:pt x="1201587" y="561504"/>
                    <a:pt x="1194498" y="554416"/>
                  </a:cubicBezTo>
                  <a:cubicBezTo>
                    <a:pt x="1198042" y="508342"/>
                    <a:pt x="1199731" y="462087"/>
                    <a:pt x="1205131" y="416193"/>
                  </a:cubicBezTo>
                  <a:cubicBezTo>
                    <a:pt x="1206838" y="401680"/>
                    <a:pt x="1209229" y="386733"/>
                    <a:pt x="1215764" y="373663"/>
                  </a:cubicBezTo>
                  <a:cubicBezTo>
                    <a:pt x="1220247" y="364697"/>
                    <a:pt x="1231014" y="360417"/>
                    <a:pt x="1237029" y="352397"/>
                  </a:cubicBezTo>
                  <a:cubicBezTo>
                    <a:pt x="1237039" y="352384"/>
                    <a:pt x="1290187" y="272660"/>
                    <a:pt x="1300824" y="256704"/>
                  </a:cubicBezTo>
                  <a:lnTo>
                    <a:pt x="1322089" y="224807"/>
                  </a:lnTo>
                  <a:cubicBezTo>
                    <a:pt x="1287297" y="198713"/>
                    <a:pt x="1266644" y="167199"/>
                    <a:pt x="1215764" y="203542"/>
                  </a:cubicBezTo>
                  <a:cubicBezTo>
                    <a:pt x="1203873" y="212036"/>
                    <a:pt x="1210887" y="232641"/>
                    <a:pt x="1205131" y="246072"/>
                  </a:cubicBezTo>
                  <a:cubicBezTo>
                    <a:pt x="1200097" y="257817"/>
                    <a:pt x="1190954" y="267337"/>
                    <a:pt x="1183866" y="277969"/>
                  </a:cubicBezTo>
                  <a:cubicBezTo>
                    <a:pt x="1180322" y="263792"/>
                    <a:pt x="1171166" y="249905"/>
                    <a:pt x="1173233" y="235439"/>
                  </a:cubicBezTo>
                  <a:cubicBezTo>
                    <a:pt x="1175040" y="222789"/>
                    <a:pt x="1193648" y="216292"/>
                    <a:pt x="1194498" y="203542"/>
                  </a:cubicBezTo>
                  <a:cubicBezTo>
                    <a:pt x="1197337" y="160959"/>
                    <a:pt x="1199186" y="115784"/>
                    <a:pt x="1183866" y="75951"/>
                  </a:cubicBezTo>
                  <a:cubicBezTo>
                    <a:pt x="1178620" y="62312"/>
                    <a:pt x="1155513" y="68862"/>
                    <a:pt x="1141336" y="65318"/>
                  </a:cubicBezTo>
                  <a:cubicBezTo>
                    <a:pt x="1134248" y="54686"/>
                    <a:pt x="1125786" y="44850"/>
                    <a:pt x="1120071" y="33421"/>
                  </a:cubicBezTo>
                  <a:cubicBezTo>
                    <a:pt x="1115059" y="23396"/>
                    <a:pt x="1120215" y="4602"/>
                    <a:pt x="1109438" y="1523"/>
                  </a:cubicBezTo>
                  <a:cubicBezTo>
                    <a:pt x="1088709" y="-4399"/>
                    <a:pt x="1066908" y="8612"/>
                    <a:pt x="1045643" y="12156"/>
                  </a:cubicBezTo>
                  <a:cubicBezTo>
                    <a:pt x="1038555" y="22788"/>
                    <a:pt x="1032361" y="34075"/>
                    <a:pt x="1024378" y="44053"/>
                  </a:cubicBezTo>
                  <a:cubicBezTo>
                    <a:pt x="1018116" y="51881"/>
                    <a:pt x="1008270" y="56722"/>
                    <a:pt x="1003112" y="65318"/>
                  </a:cubicBezTo>
                  <a:cubicBezTo>
                    <a:pt x="984047" y="97093"/>
                    <a:pt x="1002330" y="108631"/>
                    <a:pt x="971215" y="139746"/>
                  </a:cubicBezTo>
                  <a:cubicBezTo>
                    <a:pt x="963290" y="147671"/>
                    <a:pt x="949950" y="146835"/>
                    <a:pt x="939317" y="150379"/>
                  </a:cubicBezTo>
                  <a:cubicBezTo>
                    <a:pt x="935773" y="161011"/>
                    <a:pt x="926486" y="171286"/>
                    <a:pt x="928684" y="182276"/>
                  </a:cubicBezTo>
                  <a:cubicBezTo>
                    <a:pt x="930650" y="192106"/>
                    <a:pt x="957778" y="197279"/>
                    <a:pt x="949950" y="203542"/>
                  </a:cubicBezTo>
                  <a:cubicBezTo>
                    <a:pt x="929802" y="219661"/>
                    <a:pt x="900331" y="217719"/>
                    <a:pt x="875522" y="224807"/>
                  </a:cubicBezTo>
                  <a:cubicBezTo>
                    <a:pt x="871978" y="235439"/>
                    <a:pt x="872814" y="248779"/>
                    <a:pt x="864889" y="256704"/>
                  </a:cubicBezTo>
                  <a:cubicBezTo>
                    <a:pt x="856964" y="264629"/>
                    <a:pt x="844086" y="265752"/>
                    <a:pt x="832991" y="267337"/>
                  </a:cubicBezTo>
                  <a:cubicBezTo>
                    <a:pt x="794238" y="272873"/>
                    <a:pt x="755019" y="274425"/>
                    <a:pt x="716033" y="277969"/>
                  </a:cubicBezTo>
                  <a:lnTo>
                    <a:pt x="641605" y="299235"/>
                  </a:lnTo>
                  <a:cubicBezTo>
                    <a:pt x="627507" y="303080"/>
                    <a:pt x="611234" y="301761"/>
                    <a:pt x="599075" y="309867"/>
                  </a:cubicBezTo>
                  <a:cubicBezTo>
                    <a:pt x="588442" y="316955"/>
                    <a:pt x="584898" y="331132"/>
                    <a:pt x="577810" y="341765"/>
                  </a:cubicBezTo>
                  <a:cubicBezTo>
                    <a:pt x="584898" y="352398"/>
                    <a:pt x="590039" y="364627"/>
                    <a:pt x="599075" y="373663"/>
                  </a:cubicBezTo>
                  <a:cubicBezTo>
                    <a:pt x="633099" y="407687"/>
                    <a:pt x="650112" y="382169"/>
                    <a:pt x="599075" y="416193"/>
                  </a:cubicBezTo>
                  <a:cubicBezTo>
                    <a:pt x="591987" y="437458"/>
                    <a:pt x="590244" y="461337"/>
                    <a:pt x="577810" y="479988"/>
                  </a:cubicBezTo>
                  <a:cubicBezTo>
                    <a:pt x="525013" y="559185"/>
                    <a:pt x="592870" y="461916"/>
                    <a:pt x="524647" y="543783"/>
                  </a:cubicBezTo>
                  <a:cubicBezTo>
                    <a:pt x="450625" y="632609"/>
                    <a:pt x="564683" y="514380"/>
                    <a:pt x="471484" y="607579"/>
                  </a:cubicBezTo>
                  <a:cubicBezTo>
                    <a:pt x="467940" y="618211"/>
                    <a:pt x="466618" y="629866"/>
                    <a:pt x="460852" y="639476"/>
                  </a:cubicBezTo>
                  <a:cubicBezTo>
                    <a:pt x="455694" y="648072"/>
                    <a:pt x="448183" y="655584"/>
                    <a:pt x="439587" y="660742"/>
                  </a:cubicBezTo>
                  <a:cubicBezTo>
                    <a:pt x="429976" y="666508"/>
                    <a:pt x="418846" y="670311"/>
                    <a:pt x="407689" y="671374"/>
                  </a:cubicBezTo>
                  <a:cubicBezTo>
                    <a:pt x="344083" y="677432"/>
                    <a:pt x="280098" y="678463"/>
                    <a:pt x="216303" y="682007"/>
                  </a:cubicBezTo>
                  <a:cubicBezTo>
                    <a:pt x="209215" y="692639"/>
                    <a:pt x="204655" y="705489"/>
                    <a:pt x="195038" y="713904"/>
                  </a:cubicBezTo>
                  <a:cubicBezTo>
                    <a:pt x="175804" y="730734"/>
                    <a:pt x="131243" y="756435"/>
                    <a:pt x="131243" y="756435"/>
                  </a:cubicBezTo>
                  <a:cubicBezTo>
                    <a:pt x="127699" y="767067"/>
                    <a:pt x="122615" y="777305"/>
                    <a:pt x="120610" y="788332"/>
                  </a:cubicBezTo>
                  <a:cubicBezTo>
                    <a:pt x="115498" y="816445"/>
                    <a:pt x="117496" y="845826"/>
                    <a:pt x="109978" y="873393"/>
                  </a:cubicBezTo>
                  <a:cubicBezTo>
                    <a:pt x="103724" y="896323"/>
                    <a:pt x="77243" y="917801"/>
                    <a:pt x="56815" y="926556"/>
                  </a:cubicBezTo>
                  <a:cubicBezTo>
                    <a:pt x="43383" y="932312"/>
                    <a:pt x="28461" y="933644"/>
                    <a:pt x="14284" y="937188"/>
                  </a:cubicBezTo>
                  <a:cubicBezTo>
                    <a:pt x="10740" y="951365"/>
                    <a:pt x="3652" y="965105"/>
                    <a:pt x="3652" y="979718"/>
                  </a:cubicBezTo>
                  <a:cubicBezTo>
                    <a:pt x="3652" y="1069094"/>
                    <a:pt x="-15919" y="1098032"/>
                    <a:pt x="35550" y="1139207"/>
                  </a:cubicBezTo>
                  <a:cubicBezTo>
                    <a:pt x="45528" y="1147190"/>
                    <a:pt x="56017" y="1154757"/>
                    <a:pt x="67447" y="1160472"/>
                  </a:cubicBezTo>
                  <a:cubicBezTo>
                    <a:pt x="77472" y="1165484"/>
                    <a:pt x="88712" y="1167560"/>
                    <a:pt x="99345" y="1171104"/>
                  </a:cubicBezTo>
                  <a:cubicBezTo>
                    <a:pt x="109978" y="1178192"/>
                    <a:pt x="119813" y="1186654"/>
                    <a:pt x="131243" y="1192369"/>
                  </a:cubicBezTo>
                  <a:cubicBezTo>
                    <a:pt x="141267" y="1197381"/>
                    <a:pt x="153815" y="1196785"/>
                    <a:pt x="163140" y="1203002"/>
                  </a:cubicBezTo>
                  <a:cubicBezTo>
                    <a:pt x="242780" y="1256097"/>
                    <a:pt x="151095" y="1220253"/>
                    <a:pt x="226936" y="1245532"/>
                  </a:cubicBezTo>
                  <a:cubicBezTo>
                    <a:pt x="318342" y="1306470"/>
                    <a:pt x="202695" y="1233412"/>
                    <a:pt x="290731" y="1277430"/>
                  </a:cubicBezTo>
                  <a:cubicBezTo>
                    <a:pt x="302161" y="1283145"/>
                    <a:pt x="310833" y="1293780"/>
                    <a:pt x="322629" y="1298695"/>
                  </a:cubicBezTo>
                  <a:cubicBezTo>
                    <a:pt x="353666" y="1311627"/>
                    <a:pt x="386424" y="1319960"/>
                    <a:pt x="418322" y="1330593"/>
                  </a:cubicBezTo>
                  <a:cubicBezTo>
                    <a:pt x="418326" y="1330594"/>
                    <a:pt x="482114" y="1351856"/>
                    <a:pt x="482117" y="1351858"/>
                  </a:cubicBezTo>
                  <a:cubicBezTo>
                    <a:pt x="492750" y="1358946"/>
                    <a:pt x="502050" y="1368636"/>
                    <a:pt x="514015" y="1373123"/>
                  </a:cubicBezTo>
                  <a:cubicBezTo>
                    <a:pt x="530936" y="1379469"/>
                    <a:pt x="549743" y="1379001"/>
                    <a:pt x="567178" y="1383756"/>
                  </a:cubicBezTo>
                  <a:cubicBezTo>
                    <a:pt x="588803" y="1389654"/>
                    <a:pt x="630973" y="1405021"/>
                    <a:pt x="630973" y="1405021"/>
                  </a:cubicBezTo>
                  <a:cubicBezTo>
                    <a:pt x="641606" y="1415653"/>
                    <a:pt x="651319" y="1427292"/>
                    <a:pt x="662871" y="1436918"/>
                  </a:cubicBezTo>
                  <a:cubicBezTo>
                    <a:pt x="682680" y="1453425"/>
                    <a:pt x="701427" y="1463768"/>
                    <a:pt x="726666" y="1468816"/>
                  </a:cubicBezTo>
                  <a:cubicBezTo>
                    <a:pt x="733617" y="1470206"/>
                    <a:pt x="742615" y="1468816"/>
                    <a:pt x="747931" y="1458183"/>
                  </a:cubicBezTo>
                  <a:close/>
                </a:path>
              </a:pathLst>
            </a:cu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4" name="Forma libre: forma 13">
              <a:extLst>
                <a:ext uri="{FF2B5EF4-FFF2-40B4-BE49-F238E27FC236}">
                  <a16:creationId xmlns:a16="http://schemas.microsoft.com/office/drawing/2014/main" id="{9605B639-BE30-4355-BB83-0E58EC89FF86}"/>
                </a:ext>
              </a:extLst>
            </p:cNvPr>
            <p:cNvSpPr/>
            <p:nvPr/>
          </p:nvSpPr>
          <p:spPr>
            <a:xfrm>
              <a:off x="7751812" y="2183537"/>
              <a:ext cx="3923118" cy="4217263"/>
            </a:xfrm>
            <a:custGeom>
              <a:avLst/>
              <a:gdLst>
                <a:gd name="connsiteX0" fmla="*/ 1555961 w 3923118"/>
                <a:gd name="connsiteY0" fmla="*/ 105 h 4217263"/>
                <a:gd name="connsiteX1" fmla="*/ 1487722 w 3923118"/>
                <a:gd name="connsiteY1" fmla="*/ 41048 h 4217263"/>
                <a:gd name="connsiteX2" fmla="*/ 1310301 w 3923118"/>
                <a:gd name="connsiteY2" fmla="*/ 109287 h 4217263"/>
                <a:gd name="connsiteX3" fmla="*/ 1323949 w 3923118"/>
                <a:gd name="connsiteY3" fmla="*/ 327651 h 4217263"/>
                <a:gd name="connsiteX4" fmla="*/ 1337597 w 3923118"/>
                <a:gd name="connsiteY4" fmla="*/ 382242 h 4217263"/>
                <a:gd name="connsiteX5" fmla="*/ 1378540 w 3923118"/>
                <a:gd name="connsiteY5" fmla="*/ 395890 h 4217263"/>
                <a:gd name="connsiteX6" fmla="*/ 1364892 w 3923118"/>
                <a:gd name="connsiteY6" fmla="*/ 450481 h 4217263"/>
                <a:gd name="connsiteX7" fmla="*/ 1323949 w 3923118"/>
                <a:gd name="connsiteY7" fmla="*/ 436833 h 4217263"/>
                <a:gd name="connsiteX8" fmla="*/ 1242063 w 3923118"/>
                <a:gd name="connsiteY8" fmla="*/ 382242 h 4217263"/>
                <a:gd name="connsiteX9" fmla="*/ 1187472 w 3923118"/>
                <a:gd name="connsiteY9" fmla="*/ 395890 h 4217263"/>
                <a:gd name="connsiteX10" fmla="*/ 1173824 w 3923118"/>
                <a:gd name="connsiteY10" fmla="*/ 600606 h 4217263"/>
                <a:gd name="connsiteX11" fmla="*/ 1160176 w 3923118"/>
                <a:gd name="connsiteY11" fmla="*/ 641550 h 4217263"/>
                <a:gd name="connsiteX12" fmla="*/ 1146528 w 3923118"/>
                <a:gd name="connsiteY12" fmla="*/ 750732 h 4217263"/>
                <a:gd name="connsiteX13" fmla="*/ 1132881 w 3923118"/>
                <a:gd name="connsiteY13" fmla="*/ 805323 h 4217263"/>
                <a:gd name="connsiteX14" fmla="*/ 1091937 w 3923118"/>
                <a:gd name="connsiteY14" fmla="*/ 832618 h 4217263"/>
                <a:gd name="connsiteX15" fmla="*/ 1064642 w 3923118"/>
                <a:gd name="connsiteY15" fmla="*/ 873562 h 4217263"/>
                <a:gd name="connsiteX16" fmla="*/ 1023698 w 3923118"/>
                <a:gd name="connsiteY16" fmla="*/ 900857 h 4217263"/>
                <a:gd name="connsiteX17" fmla="*/ 969107 w 3923118"/>
                <a:gd name="connsiteY17" fmla="*/ 982744 h 4217263"/>
                <a:gd name="connsiteX18" fmla="*/ 928164 w 3923118"/>
                <a:gd name="connsiteY18" fmla="*/ 1078278 h 4217263"/>
                <a:gd name="connsiteX19" fmla="*/ 900869 w 3923118"/>
                <a:gd name="connsiteY19" fmla="*/ 1160164 h 4217263"/>
                <a:gd name="connsiteX20" fmla="*/ 873573 w 3923118"/>
                <a:gd name="connsiteY20" fmla="*/ 1214756 h 4217263"/>
                <a:gd name="connsiteX21" fmla="*/ 846278 w 3923118"/>
                <a:gd name="connsiteY21" fmla="*/ 1255699 h 4217263"/>
                <a:gd name="connsiteX22" fmla="*/ 832630 w 3923118"/>
                <a:gd name="connsiteY22" fmla="*/ 1296642 h 4217263"/>
                <a:gd name="connsiteX23" fmla="*/ 778039 w 3923118"/>
                <a:gd name="connsiteY23" fmla="*/ 1310290 h 4217263"/>
                <a:gd name="connsiteX24" fmla="*/ 682504 w 3923118"/>
                <a:gd name="connsiteY24" fmla="*/ 1433120 h 4217263"/>
                <a:gd name="connsiteX25" fmla="*/ 600618 w 3923118"/>
                <a:gd name="connsiteY25" fmla="*/ 1501359 h 4217263"/>
                <a:gd name="connsiteX26" fmla="*/ 546027 w 3923118"/>
                <a:gd name="connsiteY26" fmla="*/ 1583245 h 4217263"/>
                <a:gd name="connsiteX27" fmla="*/ 532379 w 3923118"/>
                <a:gd name="connsiteY27" fmla="*/ 1651484 h 4217263"/>
                <a:gd name="connsiteX28" fmla="*/ 505084 w 3923118"/>
                <a:gd name="connsiteY28" fmla="*/ 1692427 h 4217263"/>
                <a:gd name="connsiteX29" fmla="*/ 450492 w 3923118"/>
                <a:gd name="connsiteY29" fmla="*/ 1787962 h 4217263"/>
                <a:gd name="connsiteX30" fmla="*/ 450492 w 3923118"/>
                <a:gd name="connsiteY30" fmla="*/ 1992678 h 4217263"/>
                <a:gd name="connsiteX31" fmla="*/ 491436 w 3923118"/>
                <a:gd name="connsiteY31" fmla="*/ 2019973 h 4217263"/>
                <a:gd name="connsiteX32" fmla="*/ 477788 w 3923118"/>
                <a:gd name="connsiteY32" fmla="*/ 2088212 h 4217263"/>
                <a:gd name="connsiteX33" fmla="*/ 436845 w 3923118"/>
                <a:gd name="connsiteY33" fmla="*/ 2170099 h 4217263"/>
                <a:gd name="connsiteX34" fmla="*/ 423197 w 3923118"/>
                <a:gd name="connsiteY34" fmla="*/ 2224690 h 4217263"/>
                <a:gd name="connsiteX35" fmla="*/ 382254 w 3923118"/>
                <a:gd name="connsiteY35" fmla="*/ 2251985 h 4217263"/>
                <a:gd name="connsiteX36" fmla="*/ 204833 w 3923118"/>
                <a:gd name="connsiteY36" fmla="*/ 2279281 h 4217263"/>
                <a:gd name="connsiteX37" fmla="*/ 259424 w 3923118"/>
                <a:gd name="connsiteY37" fmla="*/ 2443054 h 4217263"/>
                <a:gd name="connsiteX38" fmla="*/ 300367 w 3923118"/>
                <a:gd name="connsiteY38" fmla="*/ 2470350 h 4217263"/>
                <a:gd name="connsiteX39" fmla="*/ 314015 w 3923118"/>
                <a:gd name="connsiteY39" fmla="*/ 2565884 h 4217263"/>
                <a:gd name="connsiteX40" fmla="*/ 327663 w 3923118"/>
                <a:gd name="connsiteY40" fmla="*/ 2620475 h 4217263"/>
                <a:gd name="connsiteX41" fmla="*/ 204833 w 3923118"/>
                <a:gd name="connsiteY41" fmla="*/ 2606827 h 4217263"/>
                <a:gd name="connsiteX42" fmla="*/ 191185 w 3923118"/>
                <a:gd name="connsiteY42" fmla="*/ 2552236 h 4217263"/>
                <a:gd name="connsiteX43" fmla="*/ 150242 w 3923118"/>
                <a:gd name="connsiteY43" fmla="*/ 2524941 h 4217263"/>
                <a:gd name="connsiteX44" fmla="*/ 27412 w 3923118"/>
                <a:gd name="connsiteY44" fmla="*/ 2538588 h 4217263"/>
                <a:gd name="connsiteX45" fmla="*/ 116 w 3923118"/>
                <a:gd name="connsiteY45" fmla="*/ 2579532 h 4217263"/>
                <a:gd name="connsiteX46" fmla="*/ 27412 w 3923118"/>
                <a:gd name="connsiteY46" fmla="*/ 2825191 h 4217263"/>
                <a:gd name="connsiteX47" fmla="*/ 54707 w 3923118"/>
                <a:gd name="connsiteY47" fmla="*/ 2879782 h 4217263"/>
                <a:gd name="connsiteX48" fmla="*/ 232128 w 3923118"/>
                <a:gd name="connsiteY48" fmla="*/ 2866135 h 4217263"/>
                <a:gd name="connsiteX49" fmla="*/ 314015 w 3923118"/>
                <a:gd name="connsiteY49" fmla="*/ 2838839 h 4217263"/>
                <a:gd name="connsiteX50" fmla="*/ 354958 w 3923118"/>
                <a:gd name="connsiteY50" fmla="*/ 2852487 h 4217263"/>
                <a:gd name="connsiteX51" fmla="*/ 409549 w 3923118"/>
                <a:gd name="connsiteY51" fmla="*/ 2920726 h 4217263"/>
                <a:gd name="connsiteX52" fmla="*/ 491436 w 3923118"/>
                <a:gd name="connsiteY52" fmla="*/ 2934373 h 4217263"/>
                <a:gd name="connsiteX53" fmla="*/ 559675 w 3923118"/>
                <a:gd name="connsiteY53" fmla="*/ 2948021 h 4217263"/>
                <a:gd name="connsiteX54" fmla="*/ 600618 w 3923118"/>
                <a:gd name="connsiteY54" fmla="*/ 2961669 h 4217263"/>
                <a:gd name="connsiteX55" fmla="*/ 709800 w 3923118"/>
                <a:gd name="connsiteY55" fmla="*/ 2975317 h 4217263"/>
                <a:gd name="connsiteX56" fmla="*/ 750743 w 3923118"/>
                <a:gd name="connsiteY56" fmla="*/ 3002612 h 4217263"/>
                <a:gd name="connsiteX57" fmla="*/ 805334 w 3923118"/>
                <a:gd name="connsiteY57" fmla="*/ 3016260 h 4217263"/>
                <a:gd name="connsiteX58" fmla="*/ 887221 w 3923118"/>
                <a:gd name="connsiteY58" fmla="*/ 3084499 h 4217263"/>
                <a:gd name="connsiteX59" fmla="*/ 941812 w 3923118"/>
                <a:gd name="connsiteY59" fmla="*/ 3098147 h 4217263"/>
                <a:gd name="connsiteX60" fmla="*/ 982755 w 3923118"/>
                <a:gd name="connsiteY60" fmla="*/ 3111794 h 4217263"/>
                <a:gd name="connsiteX61" fmla="*/ 1023698 w 3923118"/>
                <a:gd name="connsiteY61" fmla="*/ 3139090 h 4217263"/>
                <a:gd name="connsiteX62" fmla="*/ 1037346 w 3923118"/>
                <a:gd name="connsiteY62" fmla="*/ 3275567 h 4217263"/>
                <a:gd name="connsiteX63" fmla="*/ 1214767 w 3923118"/>
                <a:gd name="connsiteY63" fmla="*/ 3289215 h 4217263"/>
                <a:gd name="connsiteX64" fmla="*/ 1228415 w 3923118"/>
                <a:gd name="connsiteY64" fmla="*/ 3330159 h 4217263"/>
                <a:gd name="connsiteX65" fmla="*/ 1378540 w 3923118"/>
                <a:gd name="connsiteY65" fmla="*/ 3371102 h 4217263"/>
                <a:gd name="connsiteX66" fmla="*/ 1351245 w 3923118"/>
                <a:gd name="connsiteY66" fmla="*/ 3412045 h 4217263"/>
                <a:gd name="connsiteX67" fmla="*/ 1310301 w 3923118"/>
                <a:gd name="connsiteY67" fmla="*/ 3439341 h 4217263"/>
                <a:gd name="connsiteX68" fmla="*/ 1296654 w 3923118"/>
                <a:gd name="connsiteY68" fmla="*/ 3480284 h 4217263"/>
                <a:gd name="connsiteX69" fmla="*/ 1419484 w 3923118"/>
                <a:gd name="connsiteY69" fmla="*/ 3534875 h 4217263"/>
                <a:gd name="connsiteX70" fmla="*/ 1460427 w 3923118"/>
                <a:gd name="connsiteY70" fmla="*/ 3548523 h 4217263"/>
                <a:gd name="connsiteX71" fmla="*/ 1474075 w 3923118"/>
                <a:gd name="connsiteY71" fmla="*/ 3589466 h 4217263"/>
                <a:gd name="connsiteX72" fmla="*/ 1487722 w 3923118"/>
                <a:gd name="connsiteY72" fmla="*/ 3698648 h 4217263"/>
                <a:gd name="connsiteX73" fmla="*/ 1528666 w 3923118"/>
                <a:gd name="connsiteY73" fmla="*/ 3725944 h 4217263"/>
                <a:gd name="connsiteX74" fmla="*/ 1869860 w 3923118"/>
                <a:gd name="connsiteY74" fmla="*/ 3712296 h 4217263"/>
                <a:gd name="connsiteX75" fmla="*/ 1910803 w 3923118"/>
                <a:gd name="connsiteY75" fmla="*/ 3685000 h 4217263"/>
                <a:gd name="connsiteX76" fmla="*/ 2033633 w 3923118"/>
                <a:gd name="connsiteY76" fmla="*/ 3671353 h 4217263"/>
                <a:gd name="connsiteX77" fmla="*/ 2074576 w 3923118"/>
                <a:gd name="connsiteY77" fmla="*/ 3657705 h 4217263"/>
                <a:gd name="connsiteX78" fmla="*/ 2183758 w 3923118"/>
                <a:gd name="connsiteY78" fmla="*/ 3685000 h 4217263"/>
                <a:gd name="connsiteX79" fmla="*/ 2402122 w 3923118"/>
                <a:gd name="connsiteY79" fmla="*/ 3698648 h 4217263"/>
                <a:gd name="connsiteX80" fmla="*/ 2443066 w 3923118"/>
                <a:gd name="connsiteY80" fmla="*/ 3739591 h 4217263"/>
                <a:gd name="connsiteX81" fmla="*/ 2620487 w 3923118"/>
                <a:gd name="connsiteY81" fmla="*/ 3780535 h 4217263"/>
                <a:gd name="connsiteX82" fmla="*/ 2538600 w 3923118"/>
                <a:gd name="connsiteY82" fmla="*/ 3835126 h 4217263"/>
                <a:gd name="connsiteX83" fmla="*/ 2497657 w 3923118"/>
                <a:gd name="connsiteY83" fmla="*/ 3862421 h 4217263"/>
                <a:gd name="connsiteX84" fmla="*/ 2484009 w 3923118"/>
                <a:gd name="connsiteY84" fmla="*/ 3903364 h 4217263"/>
                <a:gd name="connsiteX85" fmla="*/ 2470361 w 3923118"/>
                <a:gd name="connsiteY85" fmla="*/ 3998899 h 4217263"/>
                <a:gd name="connsiteX86" fmla="*/ 2429418 w 3923118"/>
                <a:gd name="connsiteY86" fmla="*/ 4012547 h 4217263"/>
                <a:gd name="connsiteX87" fmla="*/ 2429418 w 3923118"/>
                <a:gd name="connsiteY87" fmla="*/ 4094433 h 4217263"/>
                <a:gd name="connsiteX88" fmla="*/ 2443066 w 3923118"/>
                <a:gd name="connsiteY88" fmla="*/ 4135376 h 4217263"/>
                <a:gd name="connsiteX89" fmla="*/ 2593191 w 3923118"/>
                <a:gd name="connsiteY89" fmla="*/ 4149024 h 4217263"/>
                <a:gd name="connsiteX90" fmla="*/ 2634134 w 3923118"/>
                <a:gd name="connsiteY90" fmla="*/ 4189967 h 4217263"/>
                <a:gd name="connsiteX91" fmla="*/ 2688725 w 3923118"/>
                <a:gd name="connsiteY91" fmla="*/ 4203615 h 4217263"/>
                <a:gd name="connsiteX92" fmla="*/ 2729669 w 3923118"/>
                <a:gd name="connsiteY92" fmla="*/ 4217263 h 4217263"/>
                <a:gd name="connsiteX93" fmla="*/ 2743316 w 3923118"/>
                <a:gd name="connsiteY93" fmla="*/ 4176320 h 4217263"/>
                <a:gd name="connsiteX94" fmla="*/ 2729669 w 3923118"/>
                <a:gd name="connsiteY94" fmla="*/ 4135376 h 4217263"/>
                <a:gd name="connsiteX95" fmla="*/ 2770612 w 3923118"/>
                <a:gd name="connsiteY95" fmla="*/ 4108081 h 4217263"/>
                <a:gd name="connsiteX96" fmla="*/ 2784260 w 3923118"/>
                <a:gd name="connsiteY96" fmla="*/ 4039842 h 4217263"/>
                <a:gd name="connsiteX97" fmla="*/ 2811555 w 3923118"/>
                <a:gd name="connsiteY97" fmla="*/ 3998899 h 4217263"/>
                <a:gd name="connsiteX98" fmla="*/ 2825203 w 3923118"/>
                <a:gd name="connsiteY98" fmla="*/ 3957956 h 4217263"/>
                <a:gd name="connsiteX99" fmla="*/ 2852498 w 3923118"/>
                <a:gd name="connsiteY99" fmla="*/ 3671353 h 4217263"/>
                <a:gd name="connsiteX100" fmla="*/ 2866146 w 3923118"/>
                <a:gd name="connsiteY100" fmla="*/ 3630409 h 4217263"/>
                <a:gd name="connsiteX101" fmla="*/ 2893442 w 3923118"/>
                <a:gd name="connsiteY101" fmla="*/ 3589466 h 4217263"/>
                <a:gd name="connsiteX102" fmla="*/ 2920737 w 3923118"/>
                <a:gd name="connsiteY102" fmla="*/ 3452988 h 4217263"/>
                <a:gd name="connsiteX103" fmla="*/ 2948033 w 3923118"/>
                <a:gd name="connsiteY103" fmla="*/ 3371102 h 4217263"/>
                <a:gd name="connsiteX104" fmla="*/ 2934385 w 3923118"/>
                <a:gd name="connsiteY104" fmla="*/ 3180033 h 4217263"/>
                <a:gd name="connsiteX105" fmla="*/ 2893442 w 3923118"/>
                <a:gd name="connsiteY105" fmla="*/ 3152738 h 4217263"/>
                <a:gd name="connsiteX106" fmla="*/ 2879794 w 3923118"/>
                <a:gd name="connsiteY106" fmla="*/ 3084499 h 4217263"/>
                <a:gd name="connsiteX107" fmla="*/ 2811555 w 3923118"/>
                <a:gd name="connsiteY107" fmla="*/ 3016260 h 4217263"/>
                <a:gd name="connsiteX108" fmla="*/ 2797907 w 3923118"/>
                <a:gd name="connsiteY108" fmla="*/ 2975317 h 4217263"/>
                <a:gd name="connsiteX109" fmla="*/ 2756964 w 3923118"/>
                <a:gd name="connsiteY109" fmla="*/ 2961669 h 4217263"/>
                <a:gd name="connsiteX110" fmla="*/ 2716021 w 3923118"/>
                <a:gd name="connsiteY110" fmla="*/ 2920726 h 4217263"/>
                <a:gd name="connsiteX111" fmla="*/ 2716021 w 3923118"/>
                <a:gd name="connsiteY111" fmla="*/ 2811544 h 4217263"/>
                <a:gd name="connsiteX112" fmla="*/ 2770612 w 3923118"/>
                <a:gd name="connsiteY112" fmla="*/ 2797896 h 4217263"/>
                <a:gd name="connsiteX113" fmla="*/ 2948033 w 3923118"/>
                <a:gd name="connsiteY113" fmla="*/ 2784248 h 4217263"/>
                <a:gd name="connsiteX114" fmla="*/ 3029919 w 3923118"/>
                <a:gd name="connsiteY114" fmla="*/ 2770600 h 4217263"/>
                <a:gd name="connsiteX115" fmla="*/ 3029919 w 3923118"/>
                <a:gd name="connsiteY115" fmla="*/ 2565884 h 4217263"/>
                <a:gd name="connsiteX116" fmla="*/ 2893442 w 3923118"/>
                <a:gd name="connsiteY116" fmla="*/ 2552236 h 4217263"/>
                <a:gd name="connsiteX117" fmla="*/ 2811555 w 3923118"/>
                <a:gd name="connsiteY117" fmla="*/ 2538588 h 4217263"/>
                <a:gd name="connsiteX118" fmla="*/ 2811555 w 3923118"/>
                <a:gd name="connsiteY118" fmla="*/ 2415759 h 4217263"/>
                <a:gd name="connsiteX119" fmla="*/ 2948033 w 3923118"/>
                <a:gd name="connsiteY119" fmla="*/ 2429406 h 4217263"/>
                <a:gd name="connsiteX120" fmla="*/ 3453000 w 3923118"/>
                <a:gd name="connsiteY120" fmla="*/ 2415759 h 4217263"/>
                <a:gd name="connsiteX121" fmla="*/ 3425704 w 3923118"/>
                <a:gd name="connsiteY121" fmla="*/ 2374815 h 4217263"/>
                <a:gd name="connsiteX122" fmla="*/ 3466648 w 3923118"/>
                <a:gd name="connsiteY122" fmla="*/ 2361167 h 4217263"/>
                <a:gd name="connsiteX123" fmla="*/ 3507591 w 3923118"/>
                <a:gd name="connsiteY123" fmla="*/ 2388463 h 4217263"/>
                <a:gd name="connsiteX124" fmla="*/ 3671364 w 3923118"/>
                <a:gd name="connsiteY124" fmla="*/ 2361167 h 4217263"/>
                <a:gd name="connsiteX125" fmla="*/ 3712307 w 3923118"/>
                <a:gd name="connsiteY125" fmla="*/ 2388463 h 4217263"/>
                <a:gd name="connsiteX126" fmla="*/ 3739603 w 3923118"/>
                <a:gd name="connsiteY126" fmla="*/ 2552236 h 4217263"/>
                <a:gd name="connsiteX127" fmla="*/ 3766898 w 3923118"/>
                <a:gd name="connsiteY127" fmla="*/ 2593179 h 4217263"/>
                <a:gd name="connsiteX128" fmla="*/ 3862433 w 3923118"/>
                <a:gd name="connsiteY128" fmla="*/ 2634123 h 4217263"/>
                <a:gd name="connsiteX129" fmla="*/ 3903376 w 3923118"/>
                <a:gd name="connsiteY129" fmla="*/ 2661418 h 4217263"/>
                <a:gd name="connsiteX130" fmla="*/ 3903376 w 3923118"/>
                <a:gd name="connsiteY130" fmla="*/ 2443054 h 4217263"/>
                <a:gd name="connsiteX131" fmla="*/ 3889728 w 3923118"/>
                <a:gd name="connsiteY131" fmla="*/ 2402111 h 4217263"/>
                <a:gd name="connsiteX132" fmla="*/ 3862433 w 3923118"/>
                <a:gd name="connsiteY132" fmla="*/ 2361167 h 4217263"/>
                <a:gd name="connsiteX133" fmla="*/ 3848785 w 3923118"/>
                <a:gd name="connsiteY133" fmla="*/ 2306576 h 4217263"/>
                <a:gd name="connsiteX134" fmla="*/ 3821489 w 3923118"/>
                <a:gd name="connsiteY134" fmla="*/ 2265633 h 4217263"/>
                <a:gd name="connsiteX135" fmla="*/ 3794194 w 3923118"/>
                <a:gd name="connsiteY135" fmla="*/ 2211042 h 4217263"/>
                <a:gd name="connsiteX136" fmla="*/ 3780546 w 3923118"/>
                <a:gd name="connsiteY136" fmla="*/ 2170099 h 4217263"/>
                <a:gd name="connsiteX137" fmla="*/ 3766898 w 3923118"/>
                <a:gd name="connsiteY137" fmla="*/ 2115508 h 4217263"/>
                <a:gd name="connsiteX138" fmla="*/ 3725955 w 3923118"/>
                <a:gd name="connsiteY138" fmla="*/ 2088212 h 4217263"/>
                <a:gd name="connsiteX139" fmla="*/ 3630421 w 3923118"/>
                <a:gd name="connsiteY139" fmla="*/ 2019973 h 4217263"/>
                <a:gd name="connsiteX140" fmla="*/ 3616773 w 3923118"/>
                <a:gd name="connsiteY140" fmla="*/ 1979030 h 4217263"/>
                <a:gd name="connsiteX141" fmla="*/ 3698660 w 3923118"/>
                <a:gd name="connsiteY141" fmla="*/ 1951735 h 4217263"/>
                <a:gd name="connsiteX142" fmla="*/ 3739603 w 3923118"/>
                <a:gd name="connsiteY142" fmla="*/ 1924439 h 4217263"/>
                <a:gd name="connsiteX143" fmla="*/ 3739603 w 3923118"/>
                <a:gd name="connsiteY143" fmla="*/ 1801609 h 4217263"/>
                <a:gd name="connsiteX144" fmla="*/ 3685012 w 3923118"/>
                <a:gd name="connsiteY144" fmla="*/ 1719723 h 4217263"/>
                <a:gd name="connsiteX145" fmla="*/ 3630421 w 3923118"/>
                <a:gd name="connsiteY145" fmla="*/ 1637836 h 4217263"/>
                <a:gd name="connsiteX146" fmla="*/ 3603125 w 3923118"/>
                <a:gd name="connsiteY146" fmla="*/ 1583245 h 4217263"/>
                <a:gd name="connsiteX147" fmla="*/ 3575830 w 3923118"/>
                <a:gd name="connsiteY147" fmla="*/ 1460415 h 4217263"/>
                <a:gd name="connsiteX148" fmla="*/ 3562182 w 3923118"/>
                <a:gd name="connsiteY148" fmla="*/ 1405824 h 4217263"/>
                <a:gd name="connsiteX149" fmla="*/ 3575830 w 3923118"/>
                <a:gd name="connsiteY149" fmla="*/ 1282994 h 4217263"/>
                <a:gd name="connsiteX150" fmla="*/ 3657716 w 3923118"/>
                <a:gd name="connsiteY150" fmla="*/ 1214756 h 4217263"/>
                <a:gd name="connsiteX151" fmla="*/ 3671364 w 3923118"/>
                <a:gd name="connsiteY151" fmla="*/ 1173812 h 4217263"/>
                <a:gd name="connsiteX152" fmla="*/ 3698660 w 3923118"/>
                <a:gd name="connsiteY152" fmla="*/ 955448 h 4217263"/>
                <a:gd name="connsiteX153" fmla="*/ 3616773 w 3923118"/>
                <a:gd name="connsiteY153" fmla="*/ 928153 h 4217263"/>
                <a:gd name="connsiteX154" fmla="*/ 3534887 w 3923118"/>
                <a:gd name="connsiteY154" fmla="*/ 941800 h 4217263"/>
                <a:gd name="connsiteX155" fmla="*/ 2988976 w 3923118"/>
                <a:gd name="connsiteY155" fmla="*/ 969096 h 4217263"/>
                <a:gd name="connsiteX156" fmla="*/ 2920737 w 3923118"/>
                <a:gd name="connsiteY156" fmla="*/ 941800 h 4217263"/>
                <a:gd name="connsiteX157" fmla="*/ 2825203 w 3923118"/>
                <a:gd name="connsiteY157" fmla="*/ 859914 h 4217263"/>
                <a:gd name="connsiteX158" fmla="*/ 2784260 w 3923118"/>
                <a:gd name="connsiteY158" fmla="*/ 846266 h 4217263"/>
                <a:gd name="connsiteX159" fmla="*/ 2743316 w 3923118"/>
                <a:gd name="connsiteY159" fmla="*/ 805323 h 4217263"/>
                <a:gd name="connsiteX160" fmla="*/ 2702373 w 3923118"/>
                <a:gd name="connsiteY160" fmla="*/ 791675 h 4217263"/>
                <a:gd name="connsiteX161" fmla="*/ 2688725 w 3923118"/>
                <a:gd name="connsiteY161" fmla="*/ 750732 h 4217263"/>
                <a:gd name="connsiteX162" fmla="*/ 2620487 w 3923118"/>
                <a:gd name="connsiteY162" fmla="*/ 655197 h 4217263"/>
                <a:gd name="connsiteX163" fmla="*/ 2224701 w 3923118"/>
                <a:gd name="connsiteY163" fmla="*/ 696141 h 4217263"/>
                <a:gd name="connsiteX164" fmla="*/ 1992689 w 3923118"/>
                <a:gd name="connsiteY164" fmla="*/ 682493 h 4217263"/>
                <a:gd name="connsiteX165" fmla="*/ 1979042 w 3923118"/>
                <a:gd name="connsiteY165" fmla="*/ 641550 h 4217263"/>
                <a:gd name="connsiteX166" fmla="*/ 1924451 w 3923118"/>
                <a:gd name="connsiteY166" fmla="*/ 559663 h 4217263"/>
                <a:gd name="connsiteX167" fmla="*/ 1897155 w 3923118"/>
                <a:gd name="connsiteY167" fmla="*/ 518720 h 4217263"/>
                <a:gd name="connsiteX168" fmla="*/ 1842564 w 3923118"/>
                <a:gd name="connsiteY168" fmla="*/ 505072 h 4217263"/>
                <a:gd name="connsiteX169" fmla="*/ 1815269 w 3923118"/>
                <a:gd name="connsiteY169" fmla="*/ 232117 h 4217263"/>
                <a:gd name="connsiteX170" fmla="*/ 1787973 w 3923118"/>
                <a:gd name="connsiteY170" fmla="*/ 191173 h 4217263"/>
                <a:gd name="connsiteX171" fmla="*/ 1774325 w 3923118"/>
                <a:gd name="connsiteY171" fmla="*/ 150230 h 4217263"/>
                <a:gd name="connsiteX172" fmla="*/ 1678791 w 3923118"/>
                <a:gd name="connsiteY172" fmla="*/ 95639 h 4217263"/>
                <a:gd name="connsiteX173" fmla="*/ 1637848 w 3923118"/>
                <a:gd name="connsiteY173" fmla="*/ 54696 h 4217263"/>
                <a:gd name="connsiteX174" fmla="*/ 1555961 w 3923118"/>
                <a:gd name="connsiteY174" fmla="*/ 105 h 4217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923118" h="4217263">
                  <a:moveTo>
                    <a:pt x="1555961" y="105"/>
                  </a:moveTo>
                  <a:cubicBezTo>
                    <a:pt x="1530940" y="-2170"/>
                    <a:pt x="1513041" y="33136"/>
                    <a:pt x="1487722" y="41048"/>
                  </a:cubicBezTo>
                  <a:cubicBezTo>
                    <a:pt x="1303162" y="98723"/>
                    <a:pt x="1371711" y="17174"/>
                    <a:pt x="1310301" y="109287"/>
                  </a:cubicBezTo>
                  <a:cubicBezTo>
                    <a:pt x="1314850" y="182075"/>
                    <a:pt x="1316692" y="255083"/>
                    <a:pt x="1323949" y="327651"/>
                  </a:cubicBezTo>
                  <a:cubicBezTo>
                    <a:pt x="1325815" y="346315"/>
                    <a:pt x="1325880" y="367595"/>
                    <a:pt x="1337597" y="382242"/>
                  </a:cubicBezTo>
                  <a:cubicBezTo>
                    <a:pt x="1346584" y="393476"/>
                    <a:pt x="1364892" y="391341"/>
                    <a:pt x="1378540" y="395890"/>
                  </a:cubicBezTo>
                  <a:cubicBezTo>
                    <a:pt x="1399499" y="427328"/>
                    <a:pt x="1433954" y="450481"/>
                    <a:pt x="1364892" y="450481"/>
                  </a:cubicBezTo>
                  <a:cubicBezTo>
                    <a:pt x="1350506" y="450481"/>
                    <a:pt x="1336525" y="443819"/>
                    <a:pt x="1323949" y="436833"/>
                  </a:cubicBezTo>
                  <a:cubicBezTo>
                    <a:pt x="1295272" y="420901"/>
                    <a:pt x="1242063" y="382242"/>
                    <a:pt x="1242063" y="382242"/>
                  </a:cubicBezTo>
                  <a:cubicBezTo>
                    <a:pt x="1223866" y="386791"/>
                    <a:pt x="1193067" y="377987"/>
                    <a:pt x="1187472" y="395890"/>
                  </a:cubicBezTo>
                  <a:cubicBezTo>
                    <a:pt x="1167073" y="461167"/>
                    <a:pt x="1181377" y="532634"/>
                    <a:pt x="1173824" y="600606"/>
                  </a:cubicBezTo>
                  <a:cubicBezTo>
                    <a:pt x="1172235" y="614904"/>
                    <a:pt x="1164725" y="627902"/>
                    <a:pt x="1160176" y="641550"/>
                  </a:cubicBezTo>
                  <a:cubicBezTo>
                    <a:pt x="1155627" y="677944"/>
                    <a:pt x="1152558" y="714554"/>
                    <a:pt x="1146528" y="750732"/>
                  </a:cubicBezTo>
                  <a:cubicBezTo>
                    <a:pt x="1143444" y="769234"/>
                    <a:pt x="1143286" y="789716"/>
                    <a:pt x="1132881" y="805323"/>
                  </a:cubicBezTo>
                  <a:cubicBezTo>
                    <a:pt x="1123782" y="818971"/>
                    <a:pt x="1105585" y="823520"/>
                    <a:pt x="1091937" y="832618"/>
                  </a:cubicBezTo>
                  <a:cubicBezTo>
                    <a:pt x="1082839" y="846266"/>
                    <a:pt x="1076240" y="861964"/>
                    <a:pt x="1064642" y="873562"/>
                  </a:cubicBezTo>
                  <a:cubicBezTo>
                    <a:pt x="1053044" y="885160"/>
                    <a:pt x="1034499" y="888513"/>
                    <a:pt x="1023698" y="900857"/>
                  </a:cubicBezTo>
                  <a:cubicBezTo>
                    <a:pt x="1002095" y="925545"/>
                    <a:pt x="969107" y="982744"/>
                    <a:pt x="969107" y="982744"/>
                  </a:cubicBezTo>
                  <a:cubicBezTo>
                    <a:pt x="933007" y="1127151"/>
                    <a:pt x="982020" y="957102"/>
                    <a:pt x="928164" y="1078278"/>
                  </a:cubicBezTo>
                  <a:cubicBezTo>
                    <a:pt x="916479" y="1104570"/>
                    <a:pt x="913736" y="1134430"/>
                    <a:pt x="900869" y="1160164"/>
                  </a:cubicBezTo>
                  <a:cubicBezTo>
                    <a:pt x="891770" y="1178361"/>
                    <a:pt x="883667" y="1197091"/>
                    <a:pt x="873573" y="1214756"/>
                  </a:cubicBezTo>
                  <a:cubicBezTo>
                    <a:pt x="865435" y="1228997"/>
                    <a:pt x="853613" y="1241028"/>
                    <a:pt x="846278" y="1255699"/>
                  </a:cubicBezTo>
                  <a:cubicBezTo>
                    <a:pt x="839844" y="1268566"/>
                    <a:pt x="843864" y="1287655"/>
                    <a:pt x="832630" y="1296642"/>
                  </a:cubicBezTo>
                  <a:cubicBezTo>
                    <a:pt x="817983" y="1308359"/>
                    <a:pt x="796236" y="1305741"/>
                    <a:pt x="778039" y="1310290"/>
                  </a:cubicBezTo>
                  <a:cubicBezTo>
                    <a:pt x="739996" y="1367354"/>
                    <a:pt x="730609" y="1393033"/>
                    <a:pt x="682504" y="1433120"/>
                  </a:cubicBezTo>
                  <a:cubicBezTo>
                    <a:pt x="632698" y="1474625"/>
                    <a:pt x="644691" y="1444694"/>
                    <a:pt x="600618" y="1501359"/>
                  </a:cubicBezTo>
                  <a:cubicBezTo>
                    <a:pt x="580478" y="1527254"/>
                    <a:pt x="546027" y="1583245"/>
                    <a:pt x="546027" y="1583245"/>
                  </a:cubicBezTo>
                  <a:cubicBezTo>
                    <a:pt x="541478" y="1605991"/>
                    <a:pt x="540524" y="1629764"/>
                    <a:pt x="532379" y="1651484"/>
                  </a:cubicBezTo>
                  <a:cubicBezTo>
                    <a:pt x="526620" y="1666842"/>
                    <a:pt x="513222" y="1678186"/>
                    <a:pt x="505084" y="1692427"/>
                  </a:cubicBezTo>
                  <a:cubicBezTo>
                    <a:pt x="435824" y="1813631"/>
                    <a:pt x="516992" y="1688213"/>
                    <a:pt x="450492" y="1787962"/>
                  </a:cubicBezTo>
                  <a:cubicBezTo>
                    <a:pt x="434963" y="1865613"/>
                    <a:pt x="420576" y="1902929"/>
                    <a:pt x="450492" y="1992678"/>
                  </a:cubicBezTo>
                  <a:cubicBezTo>
                    <a:pt x="455679" y="2008239"/>
                    <a:pt x="477788" y="2010875"/>
                    <a:pt x="491436" y="2019973"/>
                  </a:cubicBezTo>
                  <a:cubicBezTo>
                    <a:pt x="486887" y="2042719"/>
                    <a:pt x="485933" y="2066492"/>
                    <a:pt x="477788" y="2088212"/>
                  </a:cubicBezTo>
                  <a:cubicBezTo>
                    <a:pt x="406013" y="2279611"/>
                    <a:pt x="487690" y="1992139"/>
                    <a:pt x="436845" y="2170099"/>
                  </a:cubicBezTo>
                  <a:cubicBezTo>
                    <a:pt x="431692" y="2188134"/>
                    <a:pt x="433602" y="2209083"/>
                    <a:pt x="423197" y="2224690"/>
                  </a:cubicBezTo>
                  <a:cubicBezTo>
                    <a:pt x="414099" y="2238338"/>
                    <a:pt x="396925" y="2244650"/>
                    <a:pt x="382254" y="2251985"/>
                  </a:cubicBezTo>
                  <a:cubicBezTo>
                    <a:pt x="333068" y="2276577"/>
                    <a:pt x="243977" y="2275366"/>
                    <a:pt x="204833" y="2279281"/>
                  </a:cubicBezTo>
                  <a:cubicBezTo>
                    <a:pt x="224697" y="2497776"/>
                    <a:pt x="169405" y="2398043"/>
                    <a:pt x="259424" y="2443054"/>
                  </a:cubicBezTo>
                  <a:cubicBezTo>
                    <a:pt x="274095" y="2450390"/>
                    <a:pt x="286719" y="2461251"/>
                    <a:pt x="300367" y="2470350"/>
                  </a:cubicBezTo>
                  <a:cubicBezTo>
                    <a:pt x="304916" y="2502195"/>
                    <a:pt x="299629" y="2537112"/>
                    <a:pt x="314015" y="2565884"/>
                  </a:cubicBezTo>
                  <a:cubicBezTo>
                    <a:pt x="344704" y="2627262"/>
                    <a:pt x="412580" y="2592169"/>
                    <a:pt x="327663" y="2620475"/>
                  </a:cubicBezTo>
                  <a:cubicBezTo>
                    <a:pt x="286720" y="2615926"/>
                    <a:pt x="241679" y="2625250"/>
                    <a:pt x="204833" y="2606827"/>
                  </a:cubicBezTo>
                  <a:cubicBezTo>
                    <a:pt x="188056" y="2598439"/>
                    <a:pt x="201590" y="2567843"/>
                    <a:pt x="191185" y="2552236"/>
                  </a:cubicBezTo>
                  <a:cubicBezTo>
                    <a:pt x="182087" y="2538588"/>
                    <a:pt x="163890" y="2534039"/>
                    <a:pt x="150242" y="2524941"/>
                  </a:cubicBezTo>
                  <a:cubicBezTo>
                    <a:pt x="109299" y="2529490"/>
                    <a:pt x="66127" y="2524510"/>
                    <a:pt x="27412" y="2538588"/>
                  </a:cubicBezTo>
                  <a:cubicBezTo>
                    <a:pt x="11997" y="2544194"/>
                    <a:pt x="1139" y="2563161"/>
                    <a:pt x="116" y="2579532"/>
                  </a:cubicBezTo>
                  <a:cubicBezTo>
                    <a:pt x="-1199" y="2600574"/>
                    <a:pt x="8678" y="2768990"/>
                    <a:pt x="27412" y="2825191"/>
                  </a:cubicBezTo>
                  <a:cubicBezTo>
                    <a:pt x="33846" y="2844492"/>
                    <a:pt x="45609" y="2861585"/>
                    <a:pt x="54707" y="2879782"/>
                  </a:cubicBezTo>
                  <a:cubicBezTo>
                    <a:pt x="113847" y="2875233"/>
                    <a:pt x="173539" y="2875386"/>
                    <a:pt x="232128" y="2866135"/>
                  </a:cubicBezTo>
                  <a:cubicBezTo>
                    <a:pt x="260548" y="2861648"/>
                    <a:pt x="314015" y="2838839"/>
                    <a:pt x="314015" y="2838839"/>
                  </a:cubicBezTo>
                  <a:cubicBezTo>
                    <a:pt x="327663" y="2843388"/>
                    <a:pt x="344786" y="2842315"/>
                    <a:pt x="354958" y="2852487"/>
                  </a:cubicBezTo>
                  <a:cubicBezTo>
                    <a:pt x="407091" y="2904620"/>
                    <a:pt x="318670" y="2890433"/>
                    <a:pt x="409549" y="2920726"/>
                  </a:cubicBezTo>
                  <a:cubicBezTo>
                    <a:pt x="435801" y="2929477"/>
                    <a:pt x="464210" y="2929423"/>
                    <a:pt x="491436" y="2934373"/>
                  </a:cubicBezTo>
                  <a:cubicBezTo>
                    <a:pt x="514259" y="2938522"/>
                    <a:pt x="537171" y="2942395"/>
                    <a:pt x="559675" y="2948021"/>
                  </a:cubicBezTo>
                  <a:cubicBezTo>
                    <a:pt x="573631" y="2951510"/>
                    <a:pt x="586464" y="2959096"/>
                    <a:pt x="600618" y="2961669"/>
                  </a:cubicBezTo>
                  <a:cubicBezTo>
                    <a:pt x="636704" y="2968230"/>
                    <a:pt x="673406" y="2970768"/>
                    <a:pt x="709800" y="2975317"/>
                  </a:cubicBezTo>
                  <a:cubicBezTo>
                    <a:pt x="723448" y="2984415"/>
                    <a:pt x="735667" y="2996151"/>
                    <a:pt x="750743" y="3002612"/>
                  </a:cubicBezTo>
                  <a:cubicBezTo>
                    <a:pt x="767983" y="3010001"/>
                    <a:pt x="789048" y="3006954"/>
                    <a:pt x="805334" y="3016260"/>
                  </a:cubicBezTo>
                  <a:cubicBezTo>
                    <a:pt x="903706" y="3072472"/>
                    <a:pt x="791271" y="3043377"/>
                    <a:pt x="887221" y="3084499"/>
                  </a:cubicBezTo>
                  <a:cubicBezTo>
                    <a:pt x="904461" y="3091888"/>
                    <a:pt x="923777" y="3092994"/>
                    <a:pt x="941812" y="3098147"/>
                  </a:cubicBezTo>
                  <a:cubicBezTo>
                    <a:pt x="955644" y="3102099"/>
                    <a:pt x="969107" y="3107245"/>
                    <a:pt x="982755" y="3111794"/>
                  </a:cubicBezTo>
                  <a:cubicBezTo>
                    <a:pt x="996403" y="3120893"/>
                    <a:pt x="1018511" y="3123529"/>
                    <a:pt x="1023698" y="3139090"/>
                  </a:cubicBezTo>
                  <a:cubicBezTo>
                    <a:pt x="1038156" y="3182463"/>
                    <a:pt x="1001396" y="3247321"/>
                    <a:pt x="1037346" y="3275567"/>
                  </a:cubicBezTo>
                  <a:cubicBezTo>
                    <a:pt x="1083987" y="3312213"/>
                    <a:pt x="1155627" y="3284666"/>
                    <a:pt x="1214767" y="3289215"/>
                  </a:cubicBezTo>
                  <a:cubicBezTo>
                    <a:pt x="1219316" y="3302863"/>
                    <a:pt x="1219428" y="3318925"/>
                    <a:pt x="1228415" y="3330159"/>
                  </a:cubicBezTo>
                  <a:cubicBezTo>
                    <a:pt x="1262821" y="3373167"/>
                    <a:pt x="1335939" y="3365777"/>
                    <a:pt x="1378540" y="3371102"/>
                  </a:cubicBezTo>
                  <a:cubicBezTo>
                    <a:pt x="1369442" y="3384750"/>
                    <a:pt x="1362843" y="3400447"/>
                    <a:pt x="1351245" y="3412045"/>
                  </a:cubicBezTo>
                  <a:cubicBezTo>
                    <a:pt x="1339646" y="3423644"/>
                    <a:pt x="1320548" y="3426533"/>
                    <a:pt x="1310301" y="3439341"/>
                  </a:cubicBezTo>
                  <a:cubicBezTo>
                    <a:pt x="1301314" y="3450574"/>
                    <a:pt x="1301203" y="3466636"/>
                    <a:pt x="1296654" y="3480284"/>
                  </a:cubicBezTo>
                  <a:cubicBezTo>
                    <a:pt x="1361537" y="3523539"/>
                    <a:pt x="1322036" y="3502392"/>
                    <a:pt x="1419484" y="3534875"/>
                  </a:cubicBezTo>
                  <a:lnTo>
                    <a:pt x="1460427" y="3548523"/>
                  </a:lnTo>
                  <a:cubicBezTo>
                    <a:pt x="1464976" y="3562171"/>
                    <a:pt x="1471502" y="3575312"/>
                    <a:pt x="1474075" y="3589466"/>
                  </a:cubicBezTo>
                  <a:cubicBezTo>
                    <a:pt x="1480636" y="3625552"/>
                    <a:pt x="1474100" y="3664594"/>
                    <a:pt x="1487722" y="3698648"/>
                  </a:cubicBezTo>
                  <a:cubicBezTo>
                    <a:pt x="1493814" y="3713878"/>
                    <a:pt x="1515018" y="3716845"/>
                    <a:pt x="1528666" y="3725944"/>
                  </a:cubicBezTo>
                  <a:cubicBezTo>
                    <a:pt x="1642397" y="3721395"/>
                    <a:pt x="1756685" y="3724422"/>
                    <a:pt x="1869860" y="3712296"/>
                  </a:cubicBezTo>
                  <a:cubicBezTo>
                    <a:pt x="1886169" y="3710549"/>
                    <a:pt x="1894890" y="3688978"/>
                    <a:pt x="1910803" y="3685000"/>
                  </a:cubicBezTo>
                  <a:cubicBezTo>
                    <a:pt x="1950768" y="3675009"/>
                    <a:pt x="1992690" y="3675902"/>
                    <a:pt x="2033633" y="3671353"/>
                  </a:cubicBezTo>
                  <a:cubicBezTo>
                    <a:pt x="2047281" y="3666804"/>
                    <a:pt x="2060190" y="3657705"/>
                    <a:pt x="2074576" y="3657705"/>
                  </a:cubicBezTo>
                  <a:cubicBezTo>
                    <a:pt x="2220377" y="3657705"/>
                    <a:pt x="2081456" y="3674232"/>
                    <a:pt x="2183758" y="3685000"/>
                  </a:cubicBezTo>
                  <a:cubicBezTo>
                    <a:pt x="2256287" y="3692635"/>
                    <a:pt x="2329334" y="3694099"/>
                    <a:pt x="2402122" y="3698648"/>
                  </a:cubicBezTo>
                  <a:cubicBezTo>
                    <a:pt x="2415770" y="3712296"/>
                    <a:pt x="2426194" y="3730218"/>
                    <a:pt x="2443066" y="3739591"/>
                  </a:cubicBezTo>
                  <a:cubicBezTo>
                    <a:pt x="2494946" y="3768413"/>
                    <a:pt x="2564137" y="3772485"/>
                    <a:pt x="2620487" y="3780535"/>
                  </a:cubicBezTo>
                  <a:lnTo>
                    <a:pt x="2538600" y="3835126"/>
                  </a:lnTo>
                  <a:lnTo>
                    <a:pt x="2497657" y="3862421"/>
                  </a:lnTo>
                  <a:cubicBezTo>
                    <a:pt x="2493108" y="3876069"/>
                    <a:pt x="2486830" y="3889257"/>
                    <a:pt x="2484009" y="3903364"/>
                  </a:cubicBezTo>
                  <a:cubicBezTo>
                    <a:pt x="2477700" y="3934908"/>
                    <a:pt x="2484747" y="3970127"/>
                    <a:pt x="2470361" y="3998899"/>
                  </a:cubicBezTo>
                  <a:cubicBezTo>
                    <a:pt x="2463927" y="4011766"/>
                    <a:pt x="2443066" y="4007998"/>
                    <a:pt x="2429418" y="4012547"/>
                  </a:cubicBezTo>
                  <a:cubicBezTo>
                    <a:pt x="2387824" y="4074936"/>
                    <a:pt x="2398223" y="4032044"/>
                    <a:pt x="2429418" y="4094433"/>
                  </a:cubicBezTo>
                  <a:cubicBezTo>
                    <a:pt x="2435852" y="4107300"/>
                    <a:pt x="2429418" y="4130827"/>
                    <a:pt x="2443066" y="4135376"/>
                  </a:cubicBezTo>
                  <a:cubicBezTo>
                    <a:pt x="2490735" y="4151266"/>
                    <a:pt x="2543149" y="4144475"/>
                    <a:pt x="2593191" y="4149024"/>
                  </a:cubicBezTo>
                  <a:cubicBezTo>
                    <a:pt x="2606839" y="4162672"/>
                    <a:pt x="2617376" y="4180391"/>
                    <a:pt x="2634134" y="4189967"/>
                  </a:cubicBezTo>
                  <a:cubicBezTo>
                    <a:pt x="2650420" y="4199273"/>
                    <a:pt x="2670690" y="4198462"/>
                    <a:pt x="2688725" y="4203615"/>
                  </a:cubicBezTo>
                  <a:cubicBezTo>
                    <a:pt x="2702558" y="4207567"/>
                    <a:pt x="2716021" y="4212714"/>
                    <a:pt x="2729669" y="4217263"/>
                  </a:cubicBezTo>
                  <a:cubicBezTo>
                    <a:pt x="2734218" y="4203615"/>
                    <a:pt x="2743316" y="4190706"/>
                    <a:pt x="2743316" y="4176320"/>
                  </a:cubicBezTo>
                  <a:cubicBezTo>
                    <a:pt x="2743316" y="4161934"/>
                    <a:pt x="2724326" y="4148733"/>
                    <a:pt x="2729669" y="4135376"/>
                  </a:cubicBezTo>
                  <a:cubicBezTo>
                    <a:pt x="2735761" y="4120147"/>
                    <a:pt x="2756964" y="4117179"/>
                    <a:pt x="2770612" y="4108081"/>
                  </a:cubicBezTo>
                  <a:cubicBezTo>
                    <a:pt x="2775161" y="4085335"/>
                    <a:pt x="2776115" y="4061562"/>
                    <a:pt x="2784260" y="4039842"/>
                  </a:cubicBezTo>
                  <a:cubicBezTo>
                    <a:pt x="2790019" y="4024484"/>
                    <a:pt x="2804220" y="4013570"/>
                    <a:pt x="2811555" y="3998899"/>
                  </a:cubicBezTo>
                  <a:cubicBezTo>
                    <a:pt x="2817989" y="3986032"/>
                    <a:pt x="2820654" y="3971604"/>
                    <a:pt x="2825203" y="3957956"/>
                  </a:cubicBezTo>
                  <a:cubicBezTo>
                    <a:pt x="2834301" y="3862422"/>
                    <a:pt x="2840595" y="3766579"/>
                    <a:pt x="2852498" y="3671353"/>
                  </a:cubicBezTo>
                  <a:cubicBezTo>
                    <a:pt x="2854282" y="3657078"/>
                    <a:pt x="2859712" y="3643276"/>
                    <a:pt x="2866146" y="3630409"/>
                  </a:cubicBezTo>
                  <a:cubicBezTo>
                    <a:pt x="2873482" y="3615738"/>
                    <a:pt x="2884343" y="3603114"/>
                    <a:pt x="2893442" y="3589466"/>
                  </a:cubicBezTo>
                  <a:cubicBezTo>
                    <a:pt x="2931290" y="3475917"/>
                    <a:pt x="2873684" y="3656879"/>
                    <a:pt x="2920737" y="3452988"/>
                  </a:cubicBezTo>
                  <a:cubicBezTo>
                    <a:pt x="2927207" y="3424953"/>
                    <a:pt x="2948033" y="3371102"/>
                    <a:pt x="2948033" y="3371102"/>
                  </a:cubicBezTo>
                  <a:cubicBezTo>
                    <a:pt x="2943484" y="3307412"/>
                    <a:pt x="2949871" y="3241978"/>
                    <a:pt x="2934385" y="3180033"/>
                  </a:cubicBezTo>
                  <a:cubicBezTo>
                    <a:pt x="2930407" y="3164120"/>
                    <a:pt x="2901580" y="3166979"/>
                    <a:pt x="2893442" y="3152738"/>
                  </a:cubicBezTo>
                  <a:cubicBezTo>
                    <a:pt x="2881933" y="3132598"/>
                    <a:pt x="2887939" y="3106219"/>
                    <a:pt x="2879794" y="3084499"/>
                  </a:cubicBezTo>
                  <a:cubicBezTo>
                    <a:pt x="2864630" y="3044062"/>
                    <a:pt x="2844915" y="3038501"/>
                    <a:pt x="2811555" y="3016260"/>
                  </a:cubicBezTo>
                  <a:cubicBezTo>
                    <a:pt x="2807006" y="3002612"/>
                    <a:pt x="2808079" y="2985489"/>
                    <a:pt x="2797907" y="2975317"/>
                  </a:cubicBezTo>
                  <a:cubicBezTo>
                    <a:pt x="2787735" y="2965145"/>
                    <a:pt x="2768934" y="2969649"/>
                    <a:pt x="2756964" y="2961669"/>
                  </a:cubicBezTo>
                  <a:cubicBezTo>
                    <a:pt x="2740905" y="2950963"/>
                    <a:pt x="2729669" y="2934374"/>
                    <a:pt x="2716021" y="2920726"/>
                  </a:cubicBezTo>
                  <a:cubicBezTo>
                    <a:pt x="2704279" y="2885499"/>
                    <a:pt x="2684651" y="2849188"/>
                    <a:pt x="2716021" y="2811544"/>
                  </a:cubicBezTo>
                  <a:cubicBezTo>
                    <a:pt x="2728029" y="2797134"/>
                    <a:pt x="2752415" y="2802445"/>
                    <a:pt x="2770612" y="2797896"/>
                  </a:cubicBezTo>
                  <a:cubicBezTo>
                    <a:pt x="2857818" y="2739757"/>
                    <a:pt x="2772314" y="2784248"/>
                    <a:pt x="2948033" y="2784248"/>
                  </a:cubicBezTo>
                  <a:cubicBezTo>
                    <a:pt x="2975705" y="2784248"/>
                    <a:pt x="3002624" y="2775149"/>
                    <a:pt x="3029919" y="2770600"/>
                  </a:cubicBezTo>
                  <a:cubicBezTo>
                    <a:pt x="3039388" y="2732723"/>
                    <a:pt x="3090351" y="2606172"/>
                    <a:pt x="3029919" y="2565884"/>
                  </a:cubicBezTo>
                  <a:cubicBezTo>
                    <a:pt x="2991878" y="2540524"/>
                    <a:pt x="2938808" y="2557907"/>
                    <a:pt x="2893442" y="2552236"/>
                  </a:cubicBezTo>
                  <a:cubicBezTo>
                    <a:pt x="2865984" y="2548804"/>
                    <a:pt x="2838851" y="2543137"/>
                    <a:pt x="2811555" y="2538588"/>
                  </a:cubicBezTo>
                  <a:cubicBezTo>
                    <a:pt x="2793259" y="2511143"/>
                    <a:pt x="2735293" y="2447535"/>
                    <a:pt x="2811555" y="2415759"/>
                  </a:cubicBezTo>
                  <a:cubicBezTo>
                    <a:pt x="2853758" y="2398175"/>
                    <a:pt x="2902540" y="2424857"/>
                    <a:pt x="2948033" y="2429406"/>
                  </a:cubicBezTo>
                  <a:cubicBezTo>
                    <a:pt x="3116355" y="2424857"/>
                    <a:pt x="3285705" y="2434878"/>
                    <a:pt x="3453000" y="2415759"/>
                  </a:cubicBezTo>
                  <a:cubicBezTo>
                    <a:pt x="3469297" y="2413897"/>
                    <a:pt x="3421726" y="2390728"/>
                    <a:pt x="3425704" y="2374815"/>
                  </a:cubicBezTo>
                  <a:cubicBezTo>
                    <a:pt x="3429193" y="2360858"/>
                    <a:pt x="3453000" y="2365716"/>
                    <a:pt x="3466648" y="2361167"/>
                  </a:cubicBezTo>
                  <a:cubicBezTo>
                    <a:pt x="3480296" y="2370266"/>
                    <a:pt x="3491245" y="2387101"/>
                    <a:pt x="3507591" y="2388463"/>
                  </a:cubicBezTo>
                  <a:cubicBezTo>
                    <a:pt x="3580726" y="2394558"/>
                    <a:pt x="3613687" y="2380393"/>
                    <a:pt x="3671364" y="2361167"/>
                  </a:cubicBezTo>
                  <a:cubicBezTo>
                    <a:pt x="3685012" y="2370266"/>
                    <a:pt x="3706702" y="2373048"/>
                    <a:pt x="3712307" y="2388463"/>
                  </a:cubicBezTo>
                  <a:cubicBezTo>
                    <a:pt x="3752670" y="2499463"/>
                    <a:pt x="3704153" y="2481336"/>
                    <a:pt x="3739603" y="2552236"/>
                  </a:cubicBezTo>
                  <a:cubicBezTo>
                    <a:pt x="3746938" y="2566907"/>
                    <a:pt x="3754297" y="2582678"/>
                    <a:pt x="3766898" y="2593179"/>
                  </a:cubicBezTo>
                  <a:cubicBezTo>
                    <a:pt x="3809497" y="2628678"/>
                    <a:pt x="3819767" y="2612790"/>
                    <a:pt x="3862433" y="2634123"/>
                  </a:cubicBezTo>
                  <a:cubicBezTo>
                    <a:pt x="3877104" y="2641458"/>
                    <a:pt x="3889728" y="2652320"/>
                    <a:pt x="3903376" y="2661418"/>
                  </a:cubicBezTo>
                  <a:cubicBezTo>
                    <a:pt x="3934155" y="2569083"/>
                    <a:pt x="3924833" y="2614703"/>
                    <a:pt x="3903376" y="2443054"/>
                  </a:cubicBezTo>
                  <a:cubicBezTo>
                    <a:pt x="3901592" y="2428779"/>
                    <a:pt x="3896162" y="2414978"/>
                    <a:pt x="3889728" y="2402111"/>
                  </a:cubicBezTo>
                  <a:cubicBezTo>
                    <a:pt x="3882393" y="2387440"/>
                    <a:pt x="3871531" y="2374815"/>
                    <a:pt x="3862433" y="2361167"/>
                  </a:cubicBezTo>
                  <a:cubicBezTo>
                    <a:pt x="3857884" y="2342970"/>
                    <a:pt x="3856174" y="2323816"/>
                    <a:pt x="3848785" y="2306576"/>
                  </a:cubicBezTo>
                  <a:cubicBezTo>
                    <a:pt x="3842324" y="2291500"/>
                    <a:pt x="3829627" y="2279874"/>
                    <a:pt x="3821489" y="2265633"/>
                  </a:cubicBezTo>
                  <a:cubicBezTo>
                    <a:pt x="3811395" y="2247969"/>
                    <a:pt x="3802208" y="2229742"/>
                    <a:pt x="3794194" y="2211042"/>
                  </a:cubicBezTo>
                  <a:cubicBezTo>
                    <a:pt x="3788527" y="2197819"/>
                    <a:pt x="3784498" y="2183931"/>
                    <a:pt x="3780546" y="2170099"/>
                  </a:cubicBezTo>
                  <a:cubicBezTo>
                    <a:pt x="3775393" y="2152064"/>
                    <a:pt x="3777303" y="2131115"/>
                    <a:pt x="3766898" y="2115508"/>
                  </a:cubicBezTo>
                  <a:cubicBezTo>
                    <a:pt x="3757800" y="2101860"/>
                    <a:pt x="3739302" y="2097746"/>
                    <a:pt x="3725955" y="2088212"/>
                  </a:cubicBezTo>
                  <a:cubicBezTo>
                    <a:pt x="3607457" y="2003570"/>
                    <a:pt x="3726911" y="2084301"/>
                    <a:pt x="3630421" y="2019973"/>
                  </a:cubicBezTo>
                  <a:cubicBezTo>
                    <a:pt x="3625872" y="2006325"/>
                    <a:pt x="3606601" y="1989202"/>
                    <a:pt x="3616773" y="1979030"/>
                  </a:cubicBezTo>
                  <a:cubicBezTo>
                    <a:pt x="3637118" y="1958685"/>
                    <a:pt x="3698660" y="1951735"/>
                    <a:pt x="3698660" y="1951735"/>
                  </a:cubicBezTo>
                  <a:cubicBezTo>
                    <a:pt x="3712308" y="1942636"/>
                    <a:pt x="3729356" y="1937247"/>
                    <a:pt x="3739603" y="1924439"/>
                  </a:cubicBezTo>
                  <a:cubicBezTo>
                    <a:pt x="3764530" y="1893280"/>
                    <a:pt x="3750753" y="1828369"/>
                    <a:pt x="3739603" y="1801609"/>
                  </a:cubicBezTo>
                  <a:cubicBezTo>
                    <a:pt x="3726986" y="1771328"/>
                    <a:pt x="3703209" y="1747018"/>
                    <a:pt x="3685012" y="1719723"/>
                  </a:cubicBezTo>
                  <a:cubicBezTo>
                    <a:pt x="3685011" y="1719721"/>
                    <a:pt x="3630422" y="1637839"/>
                    <a:pt x="3630421" y="1637836"/>
                  </a:cubicBezTo>
                  <a:lnTo>
                    <a:pt x="3603125" y="1583245"/>
                  </a:lnTo>
                  <a:cubicBezTo>
                    <a:pt x="3569834" y="1450073"/>
                    <a:pt x="3610493" y="1616398"/>
                    <a:pt x="3575830" y="1460415"/>
                  </a:cubicBezTo>
                  <a:cubicBezTo>
                    <a:pt x="3571761" y="1442105"/>
                    <a:pt x="3566731" y="1424021"/>
                    <a:pt x="3562182" y="1405824"/>
                  </a:cubicBezTo>
                  <a:cubicBezTo>
                    <a:pt x="3566731" y="1364881"/>
                    <a:pt x="3562803" y="1322075"/>
                    <a:pt x="3575830" y="1282994"/>
                  </a:cubicBezTo>
                  <a:cubicBezTo>
                    <a:pt x="3583336" y="1260476"/>
                    <a:pt x="3638986" y="1227242"/>
                    <a:pt x="3657716" y="1214756"/>
                  </a:cubicBezTo>
                  <a:cubicBezTo>
                    <a:pt x="3662265" y="1201108"/>
                    <a:pt x="3663384" y="1185782"/>
                    <a:pt x="3671364" y="1173812"/>
                  </a:cubicBezTo>
                  <a:cubicBezTo>
                    <a:pt x="3728201" y="1088556"/>
                    <a:pt x="3793838" y="1159400"/>
                    <a:pt x="3698660" y="955448"/>
                  </a:cubicBezTo>
                  <a:cubicBezTo>
                    <a:pt x="3686493" y="929375"/>
                    <a:pt x="3616773" y="928153"/>
                    <a:pt x="3616773" y="928153"/>
                  </a:cubicBezTo>
                  <a:cubicBezTo>
                    <a:pt x="3589478" y="932702"/>
                    <a:pt x="3562529" y="940514"/>
                    <a:pt x="3534887" y="941800"/>
                  </a:cubicBezTo>
                  <a:cubicBezTo>
                    <a:pt x="2980261" y="967596"/>
                    <a:pt x="3192676" y="901194"/>
                    <a:pt x="2988976" y="969096"/>
                  </a:cubicBezTo>
                  <a:cubicBezTo>
                    <a:pt x="2966230" y="959997"/>
                    <a:pt x="2942153" y="953698"/>
                    <a:pt x="2920737" y="941800"/>
                  </a:cubicBezTo>
                  <a:cubicBezTo>
                    <a:pt x="2771640" y="858968"/>
                    <a:pt x="2949319" y="942658"/>
                    <a:pt x="2825203" y="859914"/>
                  </a:cubicBezTo>
                  <a:cubicBezTo>
                    <a:pt x="2813233" y="851934"/>
                    <a:pt x="2797908" y="850815"/>
                    <a:pt x="2784260" y="846266"/>
                  </a:cubicBezTo>
                  <a:cubicBezTo>
                    <a:pt x="2770612" y="832618"/>
                    <a:pt x="2759375" y="816029"/>
                    <a:pt x="2743316" y="805323"/>
                  </a:cubicBezTo>
                  <a:cubicBezTo>
                    <a:pt x="2731346" y="797343"/>
                    <a:pt x="2712545" y="801847"/>
                    <a:pt x="2702373" y="791675"/>
                  </a:cubicBezTo>
                  <a:cubicBezTo>
                    <a:pt x="2692201" y="781503"/>
                    <a:pt x="2695159" y="763599"/>
                    <a:pt x="2688725" y="750732"/>
                  </a:cubicBezTo>
                  <a:cubicBezTo>
                    <a:pt x="2678744" y="730771"/>
                    <a:pt x="2629765" y="667567"/>
                    <a:pt x="2620487" y="655197"/>
                  </a:cubicBezTo>
                  <a:cubicBezTo>
                    <a:pt x="2439243" y="715612"/>
                    <a:pt x="2567345" y="681243"/>
                    <a:pt x="2224701" y="696141"/>
                  </a:cubicBezTo>
                  <a:cubicBezTo>
                    <a:pt x="2147364" y="691592"/>
                    <a:pt x="2068315" y="699299"/>
                    <a:pt x="1992689" y="682493"/>
                  </a:cubicBezTo>
                  <a:cubicBezTo>
                    <a:pt x="1978646" y="679372"/>
                    <a:pt x="1986028" y="654126"/>
                    <a:pt x="1979042" y="641550"/>
                  </a:cubicBezTo>
                  <a:cubicBezTo>
                    <a:pt x="1963111" y="612873"/>
                    <a:pt x="1942648" y="586959"/>
                    <a:pt x="1924451" y="559663"/>
                  </a:cubicBezTo>
                  <a:cubicBezTo>
                    <a:pt x="1915352" y="546015"/>
                    <a:pt x="1913068" y="522698"/>
                    <a:pt x="1897155" y="518720"/>
                  </a:cubicBezTo>
                  <a:lnTo>
                    <a:pt x="1842564" y="505072"/>
                  </a:lnTo>
                  <a:cubicBezTo>
                    <a:pt x="1841768" y="491534"/>
                    <a:pt x="1850870" y="303320"/>
                    <a:pt x="1815269" y="232117"/>
                  </a:cubicBezTo>
                  <a:cubicBezTo>
                    <a:pt x="1807933" y="217446"/>
                    <a:pt x="1795309" y="205844"/>
                    <a:pt x="1787973" y="191173"/>
                  </a:cubicBezTo>
                  <a:cubicBezTo>
                    <a:pt x="1781539" y="178306"/>
                    <a:pt x="1783312" y="161463"/>
                    <a:pt x="1774325" y="150230"/>
                  </a:cubicBezTo>
                  <a:cubicBezTo>
                    <a:pt x="1757134" y="128742"/>
                    <a:pt x="1697594" y="109070"/>
                    <a:pt x="1678791" y="95639"/>
                  </a:cubicBezTo>
                  <a:cubicBezTo>
                    <a:pt x="1663085" y="84421"/>
                    <a:pt x="1652675" y="67052"/>
                    <a:pt x="1637848" y="54696"/>
                  </a:cubicBezTo>
                  <a:cubicBezTo>
                    <a:pt x="1581383" y="7642"/>
                    <a:pt x="1580982" y="2380"/>
                    <a:pt x="1555961" y="105"/>
                  </a:cubicBez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23" name="Forma libre: forma 22">
              <a:extLst>
                <a:ext uri="{FF2B5EF4-FFF2-40B4-BE49-F238E27FC236}">
                  <a16:creationId xmlns:a16="http://schemas.microsoft.com/office/drawing/2014/main" id="{EC4D6B32-860E-41E3-B176-BAC53713E9A2}"/>
                </a:ext>
              </a:extLst>
            </p:cNvPr>
            <p:cNvSpPr/>
            <p:nvPr/>
          </p:nvSpPr>
          <p:spPr>
            <a:xfrm>
              <a:off x="7124131" y="1378424"/>
              <a:ext cx="294557" cy="429640"/>
            </a:xfrm>
            <a:custGeom>
              <a:avLst/>
              <a:gdLst>
                <a:gd name="connsiteX0" fmla="*/ 109182 w 294557"/>
                <a:gd name="connsiteY0" fmla="*/ 40943 h 429640"/>
                <a:gd name="connsiteX1" fmla="*/ 40944 w 294557"/>
                <a:gd name="connsiteY1" fmla="*/ 68239 h 429640"/>
                <a:gd name="connsiteX2" fmla="*/ 0 w 294557"/>
                <a:gd name="connsiteY2" fmla="*/ 150125 h 429640"/>
                <a:gd name="connsiteX3" fmla="*/ 40944 w 294557"/>
                <a:gd name="connsiteY3" fmla="*/ 177421 h 429640"/>
                <a:gd name="connsiteX4" fmla="*/ 81887 w 294557"/>
                <a:gd name="connsiteY4" fmla="*/ 191069 h 429640"/>
                <a:gd name="connsiteX5" fmla="*/ 40944 w 294557"/>
                <a:gd name="connsiteY5" fmla="*/ 286603 h 429640"/>
                <a:gd name="connsiteX6" fmla="*/ 27296 w 294557"/>
                <a:gd name="connsiteY6" fmla="*/ 327546 h 429640"/>
                <a:gd name="connsiteX7" fmla="*/ 136478 w 294557"/>
                <a:gd name="connsiteY7" fmla="*/ 395785 h 429640"/>
                <a:gd name="connsiteX8" fmla="*/ 163773 w 294557"/>
                <a:gd name="connsiteY8" fmla="*/ 313898 h 429640"/>
                <a:gd name="connsiteX9" fmla="*/ 177421 w 294557"/>
                <a:gd name="connsiteY9" fmla="*/ 272955 h 429640"/>
                <a:gd name="connsiteX10" fmla="*/ 218365 w 294557"/>
                <a:gd name="connsiteY10" fmla="*/ 177421 h 429640"/>
                <a:gd name="connsiteX11" fmla="*/ 259308 w 294557"/>
                <a:gd name="connsiteY11" fmla="*/ 150125 h 429640"/>
                <a:gd name="connsiteX12" fmla="*/ 272956 w 294557"/>
                <a:gd name="connsiteY12" fmla="*/ 13648 h 429640"/>
                <a:gd name="connsiteX13" fmla="*/ 232012 w 294557"/>
                <a:gd name="connsiteY13" fmla="*/ 0 h 429640"/>
                <a:gd name="connsiteX14" fmla="*/ 109182 w 294557"/>
                <a:gd name="connsiteY14" fmla="*/ 40943 h 4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557" h="429640">
                  <a:moveTo>
                    <a:pt x="109182" y="40943"/>
                  </a:moveTo>
                  <a:cubicBezTo>
                    <a:pt x="86436" y="50042"/>
                    <a:pt x="60879" y="54000"/>
                    <a:pt x="40944" y="68239"/>
                  </a:cubicBezTo>
                  <a:cubicBezTo>
                    <a:pt x="17794" y="84775"/>
                    <a:pt x="8200" y="125526"/>
                    <a:pt x="0" y="150125"/>
                  </a:cubicBezTo>
                  <a:cubicBezTo>
                    <a:pt x="13648" y="159224"/>
                    <a:pt x="26273" y="170085"/>
                    <a:pt x="40944" y="177421"/>
                  </a:cubicBezTo>
                  <a:cubicBezTo>
                    <a:pt x="53811" y="183855"/>
                    <a:pt x="76544" y="177712"/>
                    <a:pt x="81887" y="191069"/>
                  </a:cubicBezTo>
                  <a:cubicBezTo>
                    <a:pt x="94510" y="222628"/>
                    <a:pt x="52191" y="264109"/>
                    <a:pt x="40944" y="286603"/>
                  </a:cubicBezTo>
                  <a:cubicBezTo>
                    <a:pt x="34510" y="299470"/>
                    <a:pt x="31845" y="313898"/>
                    <a:pt x="27296" y="327546"/>
                  </a:cubicBezTo>
                  <a:cubicBezTo>
                    <a:pt x="36326" y="381726"/>
                    <a:pt x="25066" y="482440"/>
                    <a:pt x="136478" y="395785"/>
                  </a:cubicBezTo>
                  <a:cubicBezTo>
                    <a:pt x="159189" y="378120"/>
                    <a:pt x="154675" y="341194"/>
                    <a:pt x="163773" y="313898"/>
                  </a:cubicBezTo>
                  <a:cubicBezTo>
                    <a:pt x="168322" y="300250"/>
                    <a:pt x="173932" y="286911"/>
                    <a:pt x="177421" y="272955"/>
                  </a:cubicBezTo>
                  <a:cubicBezTo>
                    <a:pt x="187862" y="231191"/>
                    <a:pt x="186947" y="208839"/>
                    <a:pt x="218365" y="177421"/>
                  </a:cubicBezTo>
                  <a:cubicBezTo>
                    <a:pt x="229963" y="165823"/>
                    <a:pt x="245660" y="159224"/>
                    <a:pt x="259308" y="150125"/>
                  </a:cubicBezTo>
                  <a:cubicBezTo>
                    <a:pt x="292815" y="99864"/>
                    <a:pt x="311733" y="91203"/>
                    <a:pt x="272956" y="13648"/>
                  </a:cubicBezTo>
                  <a:cubicBezTo>
                    <a:pt x="266522" y="781"/>
                    <a:pt x="245660" y="4549"/>
                    <a:pt x="232012" y="0"/>
                  </a:cubicBezTo>
                  <a:lnTo>
                    <a:pt x="109182" y="40943"/>
                  </a:ln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4" name="Forma libre: forma 23">
              <a:extLst>
                <a:ext uri="{FF2B5EF4-FFF2-40B4-BE49-F238E27FC236}">
                  <a16:creationId xmlns:a16="http://schemas.microsoft.com/office/drawing/2014/main" id="{450A12C4-5324-4047-88F8-A1DEDC4805DC}"/>
                </a:ext>
              </a:extLst>
            </p:cNvPr>
            <p:cNvSpPr/>
            <p:nvPr/>
          </p:nvSpPr>
          <p:spPr>
            <a:xfrm>
              <a:off x="7697337" y="1431090"/>
              <a:ext cx="245660" cy="329471"/>
            </a:xfrm>
            <a:custGeom>
              <a:avLst/>
              <a:gdLst>
                <a:gd name="connsiteX0" fmla="*/ 122830 w 245660"/>
                <a:gd name="connsiteY0" fmla="*/ 1925 h 329471"/>
                <a:gd name="connsiteX1" fmla="*/ 54591 w 245660"/>
                <a:gd name="connsiteY1" fmla="*/ 15573 h 329471"/>
                <a:gd name="connsiteX2" fmla="*/ 40944 w 245660"/>
                <a:gd name="connsiteY2" fmla="*/ 138403 h 329471"/>
                <a:gd name="connsiteX3" fmla="*/ 27296 w 245660"/>
                <a:gd name="connsiteY3" fmla="*/ 179346 h 329471"/>
                <a:gd name="connsiteX4" fmla="*/ 0 w 245660"/>
                <a:gd name="connsiteY4" fmla="*/ 302176 h 329471"/>
                <a:gd name="connsiteX5" fmla="*/ 40944 w 245660"/>
                <a:gd name="connsiteY5" fmla="*/ 329471 h 329471"/>
                <a:gd name="connsiteX6" fmla="*/ 81887 w 245660"/>
                <a:gd name="connsiteY6" fmla="*/ 302176 h 329471"/>
                <a:gd name="connsiteX7" fmla="*/ 163773 w 245660"/>
                <a:gd name="connsiteY7" fmla="*/ 274880 h 329471"/>
                <a:gd name="connsiteX8" fmla="*/ 204717 w 245660"/>
                <a:gd name="connsiteY8" fmla="*/ 261232 h 329471"/>
                <a:gd name="connsiteX9" fmla="*/ 232012 w 245660"/>
                <a:gd name="connsiteY9" fmla="*/ 220289 h 329471"/>
                <a:gd name="connsiteX10" fmla="*/ 232012 w 245660"/>
                <a:gd name="connsiteY10" fmla="*/ 56516 h 329471"/>
                <a:gd name="connsiteX11" fmla="*/ 191069 w 245660"/>
                <a:gd name="connsiteY11" fmla="*/ 29220 h 329471"/>
                <a:gd name="connsiteX12" fmla="*/ 122830 w 245660"/>
                <a:gd name="connsiteY12" fmla="*/ 1925 h 329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660" h="329471">
                  <a:moveTo>
                    <a:pt x="122830" y="1925"/>
                  </a:moveTo>
                  <a:cubicBezTo>
                    <a:pt x="100084" y="-349"/>
                    <a:pt x="66526" y="-4318"/>
                    <a:pt x="54591" y="15573"/>
                  </a:cubicBezTo>
                  <a:cubicBezTo>
                    <a:pt x="33396" y="50898"/>
                    <a:pt x="47716" y="97768"/>
                    <a:pt x="40944" y="138403"/>
                  </a:cubicBezTo>
                  <a:cubicBezTo>
                    <a:pt x="38579" y="152593"/>
                    <a:pt x="30417" y="165303"/>
                    <a:pt x="27296" y="179346"/>
                  </a:cubicBezTo>
                  <a:cubicBezTo>
                    <a:pt x="-4731" y="323464"/>
                    <a:pt x="30724" y="210004"/>
                    <a:pt x="0" y="302176"/>
                  </a:cubicBezTo>
                  <a:cubicBezTo>
                    <a:pt x="13648" y="311274"/>
                    <a:pt x="24541" y="329471"/>
                    <a:pt x="40944" y="329471"/>
                  </a:cubicBezTo>
                  <a:cubicBezTo>
                    <a:pt x="57346" y="329471"/>
                    <a:pt x="66898" y="308838"/>
                    <a:pt x="81887" y="302176"/>
                  </a:cubicBezTo>
                  <a:cubicBezTo>
                    <a:pt x="108179" y="290491"/>
                    <a:pt x="136478" y="283979"/>
                    <a:pt x="163773" y="274880"/>
                  </a:cubicBezTo>
                  <a:lnTo>
                    <a:pt x="204717" y="261232"/>
                  </a:lnTo>
                  <a:cubicBezTo>
                    <a:pt x="213815" y="247584"/>
                    <a:pt x="227299" y="236000"/>
                    <a:pt x="232012" y="220289"/>
                  </a:cubicBezTo>
                  <a:cubicBezTo>
                    <a:pt x="243458" y="182137"/>
                    <a:pt x="255923" y="98360"/>
                    <a:pt x="232012" y="56516"/>
                  </a:cubicBezTo>
                  <a:cubicBezTo>
                    <a:pt x="223874" y="42275"/>
                    <a:pt x="206145" y="35681"/>
                    <a:pt x="191069" y="29220"/>
                  </a:cubicBezTo>
                  <a:cubicBezTo>
                    <a:pt x="173829" y="21831"/>
                    <a:pt x="145576" y="4199"/>
                    <a:pt x="122830" y="1925"/>
                  </a:cubicBez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4" name="Forma libre: forma 33">
              <a:extLst>
                <a:ext uri="{FF2B5EF4-FFF2-40B4-BE49-F238E27FC236}">
                  <a16:creationId xmlns:a16="http://schemas.microsoft.com/office/drawing/2014/main" id="{4821B4C2-AF1E-4CE9-91F6-C69C0F1711B5}"/>
                </a:ext>
              </a:extLst>
            </p:cNvPr>
            <p:cNvSpPr/>
            <p:nvPr/>
          </p:nvSpPr>
          <p:spPr>
            <a:xfrm>
              <a:off x="7888406" y="1187355"/>
              <a:ext cx="2169994" cy="1760561"/>
            </a:xfrm>
            <a:custGeom>
              <a:avLst/>
              <a:gdLst>
                <a:gd name="connsiteX0" fmla="*/ 109182 w 2169994"/>
                <a:gd name="connsiteY0" fmla="*/ 1146412 h 1760561"/>
                <a:gd name="connsiteX1" fmla="*/ 204716 w 2169994"/>
                <a:gd name="connsiteY1" fmla="*/ 1050878 h 1760561"/>
                <a:gd name="connsiteX2" fmla="*/ 245659 w 2169994"/>
                <a:gd name="connsiteY2" fmla="*/ 1037230 h 1760561"/>
                <a:gd name="connsiteX3" fmla="*/ 286603 w 2169994"/>
                <a:gd name="connsiteY3" fmla="*/ 1009935 h 1760561"/>
                <a:gd name="connsiteX4" fmla="*/ 423080 w 2169994"/>
                <a:gd name="connsiteY4" fmla="*/ 996287 h 1760561"/>
                <a:gd name="connsiteX5" fmla="*/ 409433 w 2169994"/>
                <a:gd name="connsiteY5" fmla="*/ 928048 h 1760561"/>
                <a:gd name="connsiteX6" fmla="*/ 395785 w 2169994"/>
                <a:gd name="connsiteY6" fmla="*/ 887105 h 1760561"/>
                <a:gd name="connsiteX7" fmla="*/ 436728 w 2169994"/>
                <a:gd name="connsiteY7" fmla="*/ 668741 h 1760561"/>
                <a:gd name="connsiteX8" fmla="*/ 477671 w 2169994"/>
                <a:gd name="connsiteY8" fmla="*/ 641445 h 1760561"/>
                <a:gd name="connsiteX9" fmla="*/ 518615 w 2169994"/>
                <a:gd name="connsiteY9" fmla="*/ 559558 h 1760561"/>
                <a:gd name="connsiteX10" fmla="*/ 600501 w 2169994"/>
                <a:gd name="connsiteY10" fmla="*/ 532263 h 1760561"/>
                <a:gd name="connsiteX11" fmla="*/ 682388 w 2169994"/>
                <a:gd name="connsiteY11" fmla="*/ 504967 h 1760561"/>
                <a:gd name="connsiteX12" fmla="*/ 777922 w 2169994"/>
                <a:gd name="connsiteY12" fmla="*/ 477672 h 1760561"/>
                <a:gd name="connsiteX13" fmla="*/ 900752 w 2169994"/>
                <a:gd name="connsiteY13" fmla="*/ 464024 h 1760561"/>
                <a:gd name="connsiteX14" fmla="*/ 914400 w 2169994"/>
                <a:gd name="connsiteY14" fmla="*/ 409433 h 1760561"/>
                <a:gd name="connsiteX15" fmla="*/ 955343 w 2169994"/>
                <a:gd name="connsiteY15" fmla="*/ 395785 h 1760561"/>
                <a:gd name="connsiteX16" fmla="*/ 1119116 w 2169994"/>
                <a:gd name="connsiteY16" fmla="*/ 382138 h 1760561"/>
                <a:gd name="connsiteX17" fmla="*/ 1351128 w 2169994"/>
                <a:gd name="connsiteY17" fmla="*/ 368490 h 1760561"/>
                <a:gd name="connsiteX18" fmla="*/ 1392071 w 2169994"/>
                <a:gd name="connsiteY18" fmla="*/ 341194 h 1760561"/>
                <a:gd name="connsiteX19" fmla="*/ 1433015 w 2169994"/>
                <a:gd name="connsiteY19" fmla="*/ 327546 h 1760561"/>
                <a:gd name="connsiteX20" fmla="*/ 1514901 w 2169994"/>
                <a:gd name="connsiteY20" fmla="*/ 272955 h 1760561"/>
                <a:gd name="connsiteX21" fmla="*/ 1637731 w 2169994"/>
                <a:gd name="connsiteY21" fmla="*/ 232012 h 1760561"/>
                <a:gd name="connsiteX22" fmla="*/ 1678674 w 2169994"/>
                <a:gd name="connsiteY22" fmla="*/ 218364 h 1760561"/>
                <a:gd name="connsiteX23" fmla="*/ 1719618 w 2169994"/>
                <a:gd name="connsiteY23" fmla="*/ 191069 h 1760561"/>
                <a:gd name="connsiteX24" fmla="*/ 1774209 w 2169994"/>
                <a:gd name="connsiteY24" fmla="*/ 122830 h 1760561"/>
                <a:gd name="connsiteX25" fmla="*/ 1815152 w 2169994"/>
                <a:gd name="connsiteY25" fmla="*/ 81887 h 1760561"/>
                <a:gd name="connsiteX26" fmla="*/ 1869743 w 2169994"/>
                <a:gd name="connsiteY26" fmla="*/ 54591 h 1760561"/>
                <a:gd name="connsiteX27" fmla="*/ 1965277 w 2169994"/>
                <a:gd name="connsiteY27" fmla="*/ 0 h 1760561"/>
                <a:gd name="connsiteX28" fmla="*/ 2088107 w 2169994"/>
                <a:gd name="connsiteY28" fmla="*/ 40944 h 1760561"/>
                <a:gd name="connsiteX29" fmla="*/ 2169994 w 2169994"/>
                <a:gd name="connsiteY29" fmla="*/ 122830 h 1760561"/>
                <a:gd name="connsiteX30" fmla="*/ 2156346 w 2169994"/>
                <a:gd name="connsiteY30" fmla="*/ 204717 h 1760561"/>
                <a:gd name="connsiteX31" fmla="*/ 2074459 w 2169994"/>
                <a:gd name="connsiteY31" fmla="*/ 232012 h 1760561"/>
                <a:gd name="connsiteX32" fmla="*/ 2033516 w 2169994"/>
                <a:gd name="connsiteY32" fmla="*/ 245660 h 1760561"/>
                <a:gd name="connsiteX33" fmla="*/ 1992573 w 2169994"/>
                <a:gd name="connsiteY33" fmla="*/ 259308 h 1760561"/>
                <a:gd name="connsiteX34" fmla="*/ 1951630 w 2169994"/>
                <a:gd name="connsiteY34" fmla="*/ 286603 h 1760561"/>
                <a:gd name="connsiteX35" fmla="*/ 1869743 w 2169994"/>
                <a:gd name="connsiteY35" fmla="*/ 313899 h 1760561"/>
                <a:gd name="connsiteX36" fmla="*/ 1828800 w 2169994"/>
                <a:gd name="connsiteY36" fmla="*/ 327546 h 1760561"/>
                <a:gd name="connsiteX37" fmla="*/ 1746913 w 2169994"/>
                <a:gd name="connsiteY37" fmla="*/ 395785 h 1760561"/>
                <a:gd name="connsiteX38" fmla="*/ 1692322 w 2169994"/>
                <a:gd name="connsiteY38" fmla="*/ 477672 h 1760561"/>
                <a:gd name="connsiteX39" fmla="*/ 1596788 w 2169994"/>
                <a:gd name="connsiteY39" fmla="*/ 518615 h 1760561"/>
                <a:gd name="connsiteX40" fmla="*/ 1569492 w 2169994"/>
                <a:gd name="connsiteY40" fmla="*/ 559558 h 1760561"/>
                <a:gd name="connsiteX41" fmla="*/ 1528549 w 2169994"/>
                <a:gd name="connsiteY41" fmla="*/ 586854 h 1760561"/>
                <a:gd name="connsiteX42" fmla="*/ 1514901 w 2169994"/>
                <a:gd name="connsiteY42" fmla="*/ 627797 h 1760561"/>
                <a:gd name="connsiteX43" fmla="*/ 1487606 w 2169994"/>
                <a:gd name="connsiteY43" fmla="*/ 668741 h 1760561"/>
                <a:gd name="connsiteX44" fmla="*/ 1460310 w 2169994"/>
                <a:gd name="connsiteY44" fmla="*/ 777923 h 1760561"/>
                <a:gd name="connsiteX45" fmla="*/ 1433015 w 2169994"/>
                <a:gd name="connsiteY45" fmla="*/ 818866 h 1760561"/>
                <a:gd name="connsiteX46" fmla="*/ 1419367 w 2169994"/>
                <a:gd name="connsiteY46" fmla="*/ 941696 h 1760561"/>
                <a:gd name="connsiteX47" fmla="*/ 1337480 w 2169994"/>
                <a:gd name="connsiteY47" fmla="*/ 996287 h 1760561"/>
                <a:gd name="connsiteX48" fmla="*/ 1255594 w 2169994"/>
                <a:gd name="connsiteY48" fmla="*/ 1064526 h 1760561"/>
                <a:gd name="connsiteX49" fmla="*/ 1214650 w 2169994"/>
                <a:gd name="connsiteY49" fmla="*/ 1091821 h 1760561"/>
                <a:gd name="connsiteX50" fmla="*/ 1187355 w 2169994"/>
                <a:gd name="connsiteY50" fmla="*/ 1132764 h 1760561"/>
                <a:gd name="connsiteX51" fmla="*/ 1187355 w 2169994"/>
                <a:gd name="connsiteY51" fmla="*/ 1392072 h 1760561"/>
                <a:gd name="connsiteX52" fmla="*/ 1228298 w 2169994"/>
                <a:gd name="connsiteY52" fmla="*/ 1405720 h 1760561"/>
                <a:gd name="connsiteX53" fmla="*/ 1241946 w 2169994"/>
                <a:gd name="connsiteY53" fmla="*/ 1446663 h 1760561"/>
                <a:gd name="connsiteX54" fmla="*/ 1146412 w 2169994"/>
                <a:gd name="connsiteY54" fmla="*/ 1501254 h 1760561"/>
                <a:gd name="connsiteX55" fmla="*/ 1105468 w 2169994"/>
                <a:gd name="connsiteY55" fmla="*/ 1487606 h 1760561"/>
                <a:gd name="connsiteX56" fmla="*/ 1064525 w 2169994"/>
                <a:gd name="connsiteY56" fmla="*/ 1460311 h 1760561"/>
                <a:gd name="connsiteX57" fmla="*/ 1023582 w 2169994"/>
                <a:gd name="connsiteY57" fmla="*/ 1637732 h 1760561"/>
                <a:gd name="connsiteX58" fmla="*/ 1009934 w 2169994"/>
                <a:gd name="connsiteY58" fmla="*/ 1719618 h 1760561"/>
                <a:gd name="connsiteX59" fmla="*/ 928047 w 2169994"/>
                <a:gd name="connsiteY59" fmla="*/ 1746914 h 1760561"/>
                <a:gd name="connsiteX60" fmla="*/ 887104 w 2169994"/>
                <a:gd name="connsiteY60" fmla="*/ 1760561 h 1760561"/>
                <a:gd name="connsiteX61" fmla="*/ 805218 w 2169994"/>
                <a:gd name="connsiteY61" fmla="*/ 1746914 h 1760561"/>
                <a:gd name="connsiteX62" fmla="*/ 791570 w 2169994"/>
                <a:gd name="connsiteY62" fmla="*/ 1705970 h 1760561"/>
                <a:gd name="connsiteX63" fmla="*/ 764274 w 2169994"/>
                <a:gd name="connsiteY63" fmla="*/ 1460311 h 1760561"/>
                <a:gd name="connsiteX64" fmla="*/ 655092 w 2169994"/>
                <a:gd name="connsiteY64" fmla="*/ 1473958 h 1760561"/>
                <a:gd name="connsiteX65" fmla="*/ 573206 w 2169994"/>
                <a:gd name="connsiteY65" fmla="*/ 1528549 h 1760561"/>
                <a:gd name="connsiteX66" fmla="*/ 532262 w 2169994"/>
                <a:gd name="connsiteY66" fmla="*/ 1542197 h 1760561"/>
                <a:gd name="connsiteX67" fmla="*/ 409433 w 2169994"/>
                <a:gd name="connsiteY67" fmla="*/ 1610436 h 1760561"/>
                <a:gd name="connsiteX68" fmla="*/ 259307 w 2169994"/>
                <a:gd name="connsiteY68" fmla="*/ 1624084 h 1760561"/>
                <a:gd name="connsiteX69" fmla="*/ 81886 w 2169994"/>
                <a:gd name="connsiteY69" fmla="*/ 1624084 h 1760561"/>
                <a:gd name="connsiteX70" fmla="*/ 54591 w 2169994"/>
                <a:gd name="connsiteY70" fmla="*/ 1583141 h 1760561"/>
                <a:gd name="connsiteX71" fmla="*/ 0 w 2169994"/>
                <a:gd name="connsiteY71" fmla="*/ 1555845 h 1760561"/>
                <a:gd name="connsiteX72" fmla="*/ 13647 w 2169994"/>
                <a:gd name="connsiteY72" fmla="*/ 1514902 h 1760561"/>
                <a:gd name="connsiteX73" fmla="*/ 54591 w 2169994"/>
                <a:gd name="connsiteY73" fmla="*/ 1487606 h 1760561"/>
                <a:gd name="connsiteX74" fmla="*/ 95534 w 2169994"/>
                <a:gd name="connsiteY74" fmla="*/ 1446663 h 1760561"/>
                <a:gd name="connsiteX75" fmla="*/ 122830 w 2169994"/>
                <a:gd name="connsiteY75" fmla="*/ 1392072 h 1760561"/>
                <a:gd name="connsiteX76" fmla="*/ 109182 w 2169994"/>
                <a:gd name="connsiteY76" fmla="*/ 1146412 h 17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169994" h="1760561">
                  <a:moveTo>
                    <a:pt x="109182" y="1146412"/>
                  </a:moveTo>
                  <a:cubicBezTo>
                    <a:pt x="122830" y="1089546"/>
                    <a:pt x="154019" y="1076226"/>
                    <a:pt x="204716" y="1050878"/>
                  </a:cubicBezTo>
                  <a:cubicBezTo>
                    <a:pt x="217583" y="1044444"/>
                    <a:pt x="232792" y="1043664"/>
                    <a:pt x="245659" y="1037230"/>
                  </a:cubicBezTo>
                  <a:cubicBezTo>
                    <a:pt x="260330" y="1029895"/>
                    <a:pt x="270620" y="1013623"/>
                    <a:pt x="286603" y="1009935"/>
                  </a:cubicBezTo>
                  <a:cubicBezTo>
                    <a:pt x="331151" y="999655"/>
                    <a:pt x="377588" y="1000836"/>
                    <a:pt x="423080" y="996287"/>
                  </a:cubicBezTo>
                  <a:cubicBezTo>
                    <a:pt x="418531" y="973541"/>
                    <a:pt x="415059" y="950552"/>
                    <a:pt x="409433" y="928048"/>
                  </a:cubicBezTo>
                  <a:cubicBezTo>
                    <a:pt x="405944" y="914092"/>
                    <a:pt x="395785" y="901491"/>
                    <a:pt x="395785" y="887105"/>
                  </a:cubicBezTo>
                  <a:cubicBezTo>
                    <a:pt x="395785" y="817080"/>
                    <a:pt x="380653" y="724817"/>
                    <a:pt x="436728" y="668741"/>
                  </a:cubicBezTo>
                  <a:cubicBezTo>
                    <a:pt x="448326" y="657143"/>
                    <a:pt x="464023" y="650544"/>
                    <a:pt x="477671" y="641445"/>
                  </a:cubicBezTo>
                  <a:cubicBezTo>
                    <a:pt x="485107" y="619136"/>
                    <a:pt x="496336" y="573483"/>
                    <a:pt x="518615" y="559558"/>
                  </a:cubicBezTo>
                  <a:cubicBezTo>
                    <a:pt x="543013" y="544309"/>
                    <a:pt x="573206" y="541361"/>
                    <a:pt x="600501" y="532263"/>
                  </a:cubicBezTo>
                  <a:lnTo>
                    <a:pt x="682388" y="504967"/>
                  </a:lnTo>
                  <a:cubicBezTo>
                    <a:pt x="712956" y="494778"/>
                    <a:pt x="746104" y="482567"/>
                    <a:pt x="777922" y="477672"/>
                  </a:cubicBezTo>
                  <a:cubicBezTo>
                    <a:pt x="818638" y="471408"/>
                    <a:pt x="859809" y="468573"/>
                    <a:pt x="900752" y="464024"/>
                  </a:cubicBezTo>
                  <a:cubicBezTo>
                    <a:pt x="905301" y="445827"/>
                    <a:pt x="902683" y="424080"/>
                    <a:pt x="914400" y="409433"/>
                  </a:cubicBezTo>
                  <a:cubicBezTo>
                    <a:pt x="923387" y="398199"/>
                    <a:pt x="941083" y="397686"/>
                    <a:pt x="955343" y="395785"/>
                  </a:cubicBezTo>
                  <a:cubicBezTo>
                    <a:pt x="1009643" y="388545"/>
                    <a:pt x="1064466" y="385907"/>
                    <a:pt x="1119116" y="382138"/>
                  </a:cubicBezTo>
                  <a:cubicBezTo>
                    <a:pt x="1196403" y="376808"/>
                    <a:pt x="1273791" y="373039"/>
                    <a:pt x="1351128" y="368490"/>
                  </a:cubicBezTo>
                  <a:cubicBezTo>
                    <a:pt x="1364776" y="359391"/>
                    <a:pt x="1377400" y="348530"/>
                    <a:pt x="1392071" y="341194"/>
                  </a:cubicBezTo>
                  <a:cubicBezTo>
                    <a:pt x="1404938" y="334760"/>
                    <a:pt x="1420439" y="334533"/>
                    <a:pt x="1433015" y="327546"/>
                  </a:cubicBezTo>
                  <a:cubicBezTo>
                    <a:pt x="1461692" y="311614"/>
                    <a:pt x="1483779" y="283329"/>
                    <a:pt x="1514901" y="272955"/>
                  </a:cubicBezTo>
                  <a:lnTo>
                    <a:pt x="1637731" y="232012"/>
                  </a:lnTo>
                  <a:cubicBezTo>
                    <a:pt x="1651379" y="227463"/>
                    <a:pt x="1666704" y="226344"/>
                    <a:pt x="1678674" y="218364"/>
                  </a:cubicBezTo>
                  <a:lnTo>
                    <a:pt x="1719618" y="191069"/>
                  </a:lnTo>
                  <a:cubicBezTo>
                    <a:pt x="1742021" y="123856"/>
                    <a:pt x="1717225" y="170316"/>
                    <a:pt x="1774209" y="122830"/>
                  </a:cubicBezTo>
                  <a:cubicBezTo>
                    <a:pt x="1789036" y="110474"/>
                    <a:pt x="1799446" y="93105"/>
                    <a:pt x="1815152" y="81887"/>
                  </a:cubicBezTo>
                  <a:cubicBezTo>
                    <a:pt x="1831707" y="70062"/>
                    <a:pt x="1852079" y="64685"/>
                    <a:pt x="1869743" y="54591"/>
                  </a:cubicBezTo>
                  <a:cubicBezTo>
                    <a:pt x="2004776" y="-22571"/>
                    <a:pt x="1800306" y="82487"/>
                    <a:pt x="1965277" y="0"/>
                  </a:cubicBezTo>
                  <a:cubicBezTo>
                    <a:pt x="2030141" y="10811"/>
                    <a:pt x="2043820" y="1578"/>
                    <a:pt x="2088107" y="40944"/>
                  </a:cubicBezTo>
                  <a:cubicBezTo>
                    <a:pt x="2116958" y="66590"/>
                    <a:pt x="2169994" y="122830"/>
                    <a:pt x="2169994" y="122830"/>
                  </a:cubicBezTo>
                  <a:cubicBezTo>
                    <a:pt x="2165445" y="150126"/>
                    <a:pt x="2174568" y="183892"/>
                    <a:pt x="2156346" y="204717"/>
                  </a:cubicBezTo>
                  <a:cubicBezTo>
                    <a:pt x="2137399" y="226370"/>
                    <a:pt x="2101755" y="222914"/>
                    <a:pt x="2074459" y="232012"/>
                  </a:cubicBezTo>
                  <a:lnTo>
                    <a:pt x="2033516" y="245660"/>
                  </a:lnTo>
                  <a:cubicBezTo>
                    <a:pt x="2019868" y="250209"/>
                    <a:pt x="2004543" y="251328"/>
                    <a:pt x="1992573" y="259308"/>
                  </a:cubicBezTo>
                  <a:cubicBezTo>
                    <a:pt x="1978925" y="268406"/>
                    <a:pt x="1966619" y="279941"/>
                    <a:pt x="1951630" y="286603"/>
                  </a:cubicBezTo>
                  <a:cubicBezTo>
                    <a:pt x="1925338" y="298288"/>
                    <a:pt x="1897039" y="304801"/>
                    <a:pt x="1869743" y="313899"/>
                  </a:cubicBezTo>
                  <a:lnTo>
                    <a:pt x="1828800" y="327546"/>
                  </a:lnTo>
                  <a:cubicBezTo>
                    <a:pt x="1792406" y="351809"/>
                    <a:pt x="1775204" y="359410"/>
                    <a:pt x="1746913" y="395785"/>
                  </a:cubicBezTo>
                  <a:cubicBezTo>
                    <a:pt x="1726773" y="421680"/>
                    <a:pt x="1719618" y="459475"/>
                    <a:pt x="1692322" y="477672"/>
                  </a:cubicBezTo>
                  <a:cubicBezTo>
                    <a:pt x="1635772" y="515371"/>
                    <a:pt x="1667292" y="500989"/>
                    <a:pt x="1596788" y="518615"/>
                  </a:cubicBezTo>
                  <a:cubicBezTo>
                    <a:pt x="1587689" y="532263"/>
                    <a:pt x="1581090" y="547960"/>
                    <a:pt x="1569492" y="559558"/>
                  </a:cubicBezTo>
                  <a:cubicBezTo>
                    <a:pt x="1557894" y="571156"/>
                    <a:pt x="1538796" y="574046"/>
                    <a:pt x="1528549" y="586854"/>
                  </a:cubicBezTo>
                  <a:cubicBezTo>
                    <a:pt x="1519562" y="598088"/>
                    <a:pt x="1521335" y="614930"/>
                    <a:pt x="1514901" y="627797"/>
                  </a:cubicBezTo>
                  <a:cubicBezTo>
                    <a:pt x="1507566" y="642468"/>
                    <a:pt x="1494941" y="654070"/>
                    <a:pt x="1487606" y="668741"/>
                  </a:cubicBezTo>
                  <a:cubicBezTo>
                    <a:pt x="1462348" y="719258"/>
                    <a:pt x="1483672" y="715624"/>
                    <a:pt x="1460310" y="777923"/>
                  </a:cubicBezTo>
                  <a:cubicBezTo>
                    <a:pt x="1454551" y="793281"/>
                    <a:pt x="1442113" y="805218"/>
                    <a:pt x="1433015" y="818866"/>
                  </a:cubicBezTo>
                  <a:cubicBezTo>
                    <a:pt x="1428466" y="859809"/>
                    <a:pt x="1432394" y="902615"/>
                    <a:pt x="1419367" y="941696"/>
                  </a:cubicBezTo>
                  <a:cubicBezTo>
                    <a:pt x="1403844" y="988264"/>
                    <a:pt x="1370204" y="979925"/>
                    <a:pt x="1337480" y="996287"/>
                  </a:cubicBezTo>
                  <a:cubicBezTo>
                    <a:pt x="1286650" y="1021702"/>
                    <a:pt x="1300873" y="1026794"/>
                    <a:pt x="1255594" y="1064526"/>
                  </a:cubicBezTo>
                  <a:cubicBezTo>
                    <a:pt x="1242993" y="1075027"/>
                    <a:pt x="1228298" y="1082723"/>
                    <a:pt x="1214650" y="1091821"/>
                  </a:cubicBezTo>
                  <a:cubicBezTo>
                    <a:pt x="1205552" y="1105469"/>
                    <a:pt x="1192542" y="1117203"/>
                    <a:pt x="1187355" y="1132764"/>
                  </a:cubicBezTo>
                  <a:cubicBezTo>
                    <a:pt x="1163909" y="1203103"/>
                    <a:pt x="1171685" y="1337225"/>
                    <a:pt x="1187355" y="1392072"/>
                  </a:cubicBezTo>
                  <a:cubicBezTo>
                    <a:pt x="1191307" y="1405904"/>
                    <a:pt x="1214650" y="1401171"/>
                    <a:pt x="1228298" y="1405720"/>
                  </a:cubicBezTo>
                  <a:cubicBezTo>
                    <a:pt x="1232847" y="1419368"/>
                    <a:pt x="1244311" y="1432473"/>
                    <a:pt x="1241946" y="1446663"/>
                  </a:cubicBezTo>
                  <a:cubicBezTo>
                    <a:pt x="1232944" y="1500674"/>
                    <a:pt x="1186666" y="1493203"/>
                    <a:pt x="1146412" y="1501254"/>
                  </a:cubicBezTo>
                  <a:cubicBezTo>
                    <a:pt x="1132764" y="1496705"/>
                    <a:pt x="1118335" y="1494040"/>
                    <a:pt x="1105468" y="1487606"/>
                  </a:cubicBezTo>
                  <a:cubicBezTo>
                    <a:pt x="1090797" y="1480271"/>
                    <a:pt x="1075025" y="1447710"/>
                    <a:pt x="1064525" y="1460311"/>
                  </a:cubicBezTo>
                  <a:cubicBezTo>
                    <a:pt x="1056992" y="1469351"/>
                    <a:pt x="1028889" y="1608546"/>
                    <a:pt x="1023582" y="1637732"/>
                  </a:cubicBezTo>
                  <a:cubicBezTo>
                    <a:pt x="1018632" y="1664957"/>
                    <a:pt x="1028156" y="1698793"/>
                    <a:pt x="1009934" y="1719618"/>
                  </a:cubicBezTo>
                  <a:cubicBezTo>
                    <a:pt x="990987" y="1741271"/>
                    <a:pt x="955343" y="1737816"/>
                    <a:pt x="928047" y="1746914"/>
                  </a:cubicBezTo>
                  <a:lnTo>
                    <a:pt x="887104" y="1760561"/>
                  </a:lnTo>
                  <a:cubicBezTo>
                    <a:pt x="859809" y="1756012"/>
                    <a:pt x="829244" y="1760643"/>
                    <a:pt x="805218" y="1746914"/>
                  </a:cubicBezTo>
                  <a:cubicBezTo>
                    <a:pt x="792727" y="1739776"/>
                    <a:pt x="793605" y="1720212"/>
                    <a:pt x="791570" y="1705970"/>
                  </a:cubicBezTo>
                  <a:cubicBezTo>
                    <a:pt x="779918" y="1624408"/>
                    <a:pt x="773373" y="1542197"/>
                    <a:pt x="764274" y="1460311"/>
                  </a:cubicBezTo>
                  <a:cubicBezTo>
                    <a:pt x="727880" y="1464860"/>
                    <a:pt x="689632" y="1461622"/>
                    <a:pt x="655092" y="1473958"/>
                  </a:cubicBezTo>
                  <a:cubicBezTo>
                    <a:pt x="624198" y="1484991"/>
                    <a:pt x="604328" y="1518175"/>
                    <a:pt x="573206" y="1528549"/>
                  </a:cubicBezTo>
                  <a:lnTo>
                    <a:pt x="532262" y="1542197"/>
                  </a:lnTo>
                  <a:cubicBezTo>
                    <a:pt x="498165" y="1564928"/>
                    <a:pt x="455291" y="1603885"/>
                    <a:pt x="409433" y="1610436"/>
                  </a:cubicBezTo>
                  <a:cubicBezTo>
                    <a:pt x="359690" y="1617542"/>
                    <a:pt x="309349" y="1619535"/>
                    <a:pt x="259307" y="1624084"/>
                  </a:cubicBezTo>
                  <a:cubicBezTo>
                    <a:pt x="191597" y="1646655"/>
                    <a:pt x="179902" y="1656756"/>
                    <a:pt x="81886" y="1624084"/>
                  </a:cubicBezTo>
                  <a:cubicBezTo>
                    <a:pt x="66325" y="1618897"/>
                    <a:pt x="67192" y="1593642"/>
                    <a:pt x="54591" y="1583141"/>
                  </a:cubicBezTo>
                  <a:cubicBezTo>
                    <a:pt x="38962" y="1570116"/>
                    <a:pt x="18197" y="1564944"/>
                    <a:pt x="0" y="1555845"/>
                  </a:cubicBezTo>
                  <a:cubicBezTo>
                    <a:pt x="4549" y="1542197"/>
                    <a:pt x="4660" y="1526135"/>
                    <a:pt x="13647" y="1514902"/>
                  </a:cubicBezTo>
                  <a:cubicBezTo>
                    <a:pt x="23894" y="1502094"/>
                    <a:pt x="41990" y="1498107"/>
                    <a:pt x="54591" y="1487606"/>
                  </a:cubicBezTo>
                  <a:cubicBezTo>
                    <a:pt x="69418" y="1475250"/>
                    <a:pt x="84316" y="1462369"/>
                    <a:pt x="95534" y="1446663"/>
                  </a:cubicBezTo>
                  <a:cubicBezTo>
                    <a:pt x="107359" y="1430108"/>
                    <a:pt x="113731" y="1410269"/>
                    <a:pt x="122830" y="1392072"/>
                  </a:cubicBezTo>
                  <a:cubicBezTo>
                    <a:pt x="108457" y="1190857"/>
                    <a:pt x="95534" y="1203278"/>
                    <a:pt x="109182" y="1146412"/>
                  </a:cubicBezTo>
                  <a:close/>
                </a:path>
              </a:pathLst>
            </a:cu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5" name="Rectángulo 34">
              <a:extLst>
                <a:ext uri="{FF2B5EF4-FFF2-40B4-BE49-F238E27FC236}">
                  <a16:creationId xmlns:a16="http://schemas.microsoft.com/office/drawing/2014/main" id="{722698DF-6CA4-4986-8ACA-C0284E41BB48}"/>
                </a:ext>
              </a:extLst>
            </p:cNvPr>
            <p:cNvSpPr/>
            <p:nvPr/>
          </p:nvSpPr>
          <p:spPr>
            <a:xfrm>
              <a:off x="9266852" y="3880491"/>
              <a:ext cx="928459" cy="584775"/>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19050" dir="2700000" algn="tl" rotWithShape="0">
                      <a:schemeClr val="dk1">
                        <a:alpha val="40000"/>
                      </a:schemeClr>
                    </a:outerShdw>
                  </a:effectLst>
                </a:rPr>
                <a:t>CENTRO </a:t>
              </a:r>
            </a:p>
            <a:p>
              <a:pPr algn="ctr"/>
              <a:r>
                <a:rPr lang="es-ES" sz="1600" b="1" cap="none" spc="0" dirty="0">
                  <a:ln w="0"/>
                  <a:solidFill>
                    <a:schemeClr val="bg1"/>
                  </a:solidFill>
                  <a:effectLst>
                    <a:outerShdw blurRad="38100" dist="19050" dir="2700000" algn="tl" rotWithShape="0">
                      <a:schemeClr val="dk1">
                        <a:alpha val="40000"/>
                      </a:schemeClr>
                    </a:outerShdw>
                  </a:effectLst>
                </a:rPr>
                <a:t>ORIENTE</a:t>
              </a:r>
            </a:p>
          </p:txBody>
        </p:sp>
        <p:sp>
          <p:nvSpPr>
            <p:cNvPr id="47" name="Rectángulo 46">
              <a:extLst>
                <a:ext uri="{FF2B5EF4-FFF2-40B4-BE49-F238E27FC236}">
                  <a16:creationId xmlns:a16="http://schemas.microsoft.com/office/drawing/2014/main" id="{F05D24E7-9AD3-4846-A96D-B00141AFAE10}"/>
                </a:ext>
              </a:extLst>
            </p:cNvPr>
            <p:cNvSpPr/>
            <p:nvPr/>
          </p:nvSpPr>
          <p:spPr>
            <a:xfrm>
              <a:off x="8413627" y="1755650"/>
              <a:ext cx="772584" cy="338554"/>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19050" dir="2700000" algn="tl" rotWithShape="0">
                      <a:schemeClr val="dk1">
                        <a:alpha val="40000"/>
                      </a:schemeClr>
                    </a:outerShdw>
                  </a:effectLst>
                </a:rPr>
                <a:t>NORTE</a:t>
              </a:r>
            </a:p>
          </p:txBody>
        </p:sp>
        <p:sp>
          <p:nvSpPr>
            <p:cNvPr id="48" name="Rectángulo 47">
              <a:extLst>
                <a:ext uri="{FF2B5EF4-FFF2-40B4-BE49-F238E27FC236}">
                  <a16:creationId xmlns:a16="http://schemas.microsoft.com/office/drawing/2014/main" id="{F1825446-7E52-474B-B8DB-8CF9CA32C97C}"/>
                </a:ext>
              </a:extLst>
            </p:cNvPr>
            <p:cNvSpPr/>
            <p:nvPr/>
          </p:nvSpPr>
          <p:spPr>
            <a:xfrm>
              <a:off x="7596823" y="2945171"/>
              <a:ext cx="1160894" cy="338554"/>
            </a:xfrm>
            <a:prstGeom prst="rect">
              <a:avLst/>
            </a:prstGeom>
            <a:noFill/>
          </p:spPr>
          <p:txBody>
            <a:bodyPr wrap="none" lIns="91440" tIns="45720" rIns="91440" bIns="45720">
              <a:spAutoFit/>
            </a:bodyPr>
            <a:lstStyle/>
            <a:p>
              <a:pPr algn="ctr"/>
              <a:r>
                <a:rPr lang="es-ES" sz="1600" b="1" dirty="0">
                  <a:ln w="0"/>
                  <a:solidFill>
                    <a:schemeClr val="bg1"/>
                  </a:solidFill>
                  <a:effectLst>
                    <a:outerShdw blurRad="38100" dist="19050" dir="2700000" algn="tl" rotWithShape="0">
                      <a:schemeClr val="dk1">
                        <a:alpha val="40000"/>
                      </a:schemeClr>
                    </a:outerShdw>
                  </a:effectLst>
                </a:rPr>
                <a:t>OCCIDENTE</a:t>
              </a:r>
              <a:endParaRPr lang="es-ES" sz="1600" b="1" cap="none" spc="0" dirty="0">
                <a:ln w="0"/>
                <a:solidFill>
                  <a:schemeClr val="bg1"/>
                </a:solidFill>
                <a:effectLst>
                  <a:outerShdw blurRad="38100" dist="19050" dir="2700000" algn="tl" rotWithShape="0">
                    <a:schemeClr val="dk1">
                      <a:alpha val="40000"/>
                    </a:schemeClr>
                  </a:outerShdw>
                </a:effectLst>
              </a:endParaRPr>
            </a:p>
          </p:txBody>
        </p:sp>
        <p:sp>
          <p:nvSpPr>
            <p:cNvPr id="49" name="Rectángulo 48">
              <a:extLst>
                <a:ext uri="{FF2B5EF4-FFF2-40B4-BE49-F238E27FC236}">
                  <a16:creationId xmlns:a16="http://schemas.microsoft.com/office/drawing/2014/main" id="{09FDD048-A88E-4068-9142-16E8CE591881}"/>
                </a:ext>
              </a:extLst>
            </p:cNvPr>
            <p:cNvSpPr/>
            <p:nvPr/>
          </p:nvSpPr>
          <p:spPr>
            <a:xfrm>
              <a:off x="7050707" y="4133223"/>
              <a:ext cx="1160895" cy="584775"/>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19050" dir="2700000" algn="tl" rotWithShape="0">
                      <a:schemeClr val="dk1">
                        <a:alpha val="40000"/>
                      </a:schemeClr>
                    </a:outerShdw>
                  </a:effectLst>
                </a:rPr>
                <a:t>SUR </a:t>
              </a:r>
            </a:p>
            <a:p>
              <a:pPr algn="ctr"/>
              <a:r>
                <a:rPr lang="es-ES" sz="1600" b="1" cap="none" spc="0" dirty="0">
                  <a:ln w="0"/>
                  <a:solidFill>
                    <a:schemeClr val="bg1"/>
                  </a:solidFill>
                  <a:effectLst>
                    <a:outerShdw blurRad="38100" dist="19050" dir="2700000" algn="tl" rotWithShape="0">
                      <a:schemeClr val="dk1">
                        <a:alpha val="40000"/>
                      </a:schemeClr>
                    </a:outerShdw>
                  </a:effectLst>
                </a:rPr>
                <a:t>OCCIDENTE</a:t>
              </a:r>
            </a:p>
          </p:txBody>
        </p:sp>
      </p:grpSp>
      <p:sp>
        <p:nvSpPr>
          <p:cNvPr id="50" name="Rectángulo 49">
            <a:extLst>
              <a:ext uri="{FF2B5EF4-FFF2-40B4-BE49-F238E27FC236}">
                <a16:creationId xmlns:a16="http://schemas.microsoft.com/office/drawing/2014/main" id="{DFC34F90-4E9D-43A9-A2A7-905C08755931}"/>
              </a:ext>
            </a:extLst>
          </p:cNvPr>
          <p:cNvSpPr/>
          <p:nvPr/>
        </p:nvSpPr>
        <p:spPr>
          <a:xfrm>
            <a:off x="0" y="1047073"/>
            <a:ext cx="12192000" cy="4294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1620" b="1" dirty="0"/>
              <a:t>DISTRIBUCIÓN DE LOS CONTRATISTAS POR REGIONALES</a:t>
            </a:r>
          </a:p>
        </p:txBody>
      </p:sp>
    </p:spTree>
    <p:extLst>
      <p:ext uri="{BB962C8B-B14F-4D97-AF65-F5344CB8AC3E}">
        <p14:creationId xmlns:p14="http://schemas.microsoft.com/office/powerpoint/2010/main" val="2661322373"/>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27" name="Tabla 26">
            <a:extLst>
              <a:ext uri="{FF2B5EF4-FFF2-40B4-BE49-F238E27FC236}">
                <a16:creationId xmlns:a16="http://schemas.microsoft.com/office/drawing/2014/main" id="{BCC64115-101A-4C0D-B81C-D3A8098ED6ED}"/>
              </a:ext>
            </a:extLst>
          </p:cNvPr>
          <p:cNvGraphicFramePr>
            <a:graphicFrameLocks noGrp="1"/>
          </p:cNvGraphicFramePr>
          <p:nvPr>
            <p:extLst/>
          </p:nvPr>
        </p:nvGraphicFramePr>
        <p:xfrm>
          <a:off x="145195" y="5761793"/>
          <a:ext cx="8128000" cy="741680"/>
        </p:xfrm>
        <a:graphic>
          <a:graphicData uri="http://schemas.openxmlformats.org/drawingml/2006/table">
            <a:tbl>
              <a:tblPr firstRow="1" bandRow="1">
                <a:tableStyleId>{8EC20E35-A176-4012-BC5E-935CFFF8708E}</a:tableStyleId>
              </a:tblPr>
              <a:tblGrid>
                <a:gridCol w="1625600">
                  <a:extLst>
                    <a:ext uri="{9D8B030D-6E8A-4147-A177-3AD203B41FA5}">
                      <a16:colId xmlns:a16="http://schemas.microsoft.com/office/drawing/2014/main" val="2461555563"/>
                    </a:ext>
                  </a:extLst>
                </a:gridCol>
                <a:gridCol w="1625600">
                  <a:extLst>
                    <a:ext uri="{9D8B030D-6E8A-4147-A177-3AD203B41FA5}">
                      <a16:colId xmlns:a16="http://schemas.microsoft.com/office/drawing/2014/main" val="3490096722"/>
                    </a:ext>
                  </a:extLst>
                </a:gridCol>
                <a:gridCol w="1625600">
                  <a:extLst>
                    <a:ext uri="{9D8B030D-6E8A-4147-A177-3AD203B41FA5}">
                      <a16:colId xmlns:a16="http://schemas.microsoft.com/office/drawing/2014/main" val="862767406"/>
                    </a:ext>
                  </a:extLst>
                </a:gridCol>
                <a:gridCol w="1625600">
                  <a:extLst>
                    <a:ext uri="{9D8B030D-6E8A-4147-A177-3AD203B41FA5}">
                      <a16:colId xmlns:a16="http://schemas.microsoft.com/office/drawing/2014/main" val="3234606267"/>
                    </a:ext>
                  </a:extLst>
                </a:gridCol>
                <a:gridCol w="1625600">
                  <a:extLst>
                    <a:ext uri="{9D8B030D-6E8A-4147-A177-3AD203B41FA5}">
                      <a16:colId xmlns:a16="http://schemas.microsoft.com/office/drawing/2014/main" val="2942759458"/>
                    </a:ext>
                  </a:extLst>
                </a:gridCol>
              </a:tblGrid>
              <a:tr h="370840">
                <a:tc>
                  <a:txBody>
                    <a:bodyPr/>
                    <a:lstStyle/>
                    <a:p>
                      <a:pPr algn="ctr"/>
                      <a:r>
                        <a:rPr lang="es-ES" sz="1200" dirty="0"/>
                        <a:t>RECIBIDOS</a:t>
                      </a:r>
                      <a:endParaRPr lang="es-CO" sz="1200" dirty="0"/>
                    </a:p>
                  </a:txBody>
                  <a:tcPr/>
                </a:tc>
                <a:tc>
                  <a:txBody>
                    <a:bodyPr/>
                    <a:lstStyle/>
                    <a:p>
                      <a:pPr algn="ctr"/>
                      <a:r>
                        <a:rPr lang="es-ES" sz="1200" dirty="0"/>
                        <a:t>VENDIDOS</a:t>
                      </a:r>
                      <a:endParaRPr lang="es-CO" sz="1200" dirty="0"/>
                    </a:p>
                  </a:txBody>
                  <a:tcPr/>
                </a:tc>
                <a:tc>
                  <a:txBody>
                    <a:bodyPr/>
                    <a:lstStyle/>
                    <a:p>
                      <a:pPr algn="ctr"/>
                      <a:r>
                        <a:rPr lang="es-ES" sz="1200" dirty="0"/>
                        <a:t>NACIMIENTOS</a:t>
                      </a:r>
                      <a:endParaRPr lang="es-CO" sz="1200" dirty="0"/>
                    </a:p>
                  </a:txBody>
                  <a:tcPr/>
                </a:tc>
                <a:tc>
                  <a:txBody>
                    <a:bodyPr/>
                    <a:lstStyle/>
                    <a:p>
                      <a:pPr algn="ctr"/>
                      <a:r>
                        <a:rPr lang="es-ES" sz="1200" dirty="0"/>
                        <a:t>MUERTES</a:t>
                      </a:r>
                      <a:endParaRPr lang="es-CO" sz="1200" dirty="0"/>
                    </a:p>
                  </a:txBody>
                  <a:tcPr/>
                </a:tc>
                <a:tc>
                  <a:txBody>
                    <a:bodyPr/>
                    <a:lstStyle/>
                    <a:p>
                      <a:pPr algn="ctr"/>
                      <a:r>
                        <a:rPr lang="es-ES" sz="1200" dirty="0"/>
                        <a:t>PARA VENTA</a:t>
                      </a:r>
                      <a:endParaRPr lang="es-CO" sz="1200" dirty="0"/>
                    </a:p>
                  </a:txBody>
                  <a:tcPr/>
                </a:tc>
                <a:extLst>
                  <a:ext uri="{0D108BD9-81ED-4DB2-BD59-A6C34878D82A}">
                    <a16:rowId xmlns:a16="http://schemas.microsoft.com/office/drawing/2014/main" val="2773503691"/>
                  </a:ext>
                </a:extLst>
              </a:tr>
              <a:tr h="370840">
                <a:tc>
                  <a:txBody>
                    <a:bodyPr/>
                    <a:lstStyle/>
                    <a:p>
                      <a:pPr algn="ctr"/>
                      <a:r>
                        <a:rPr lang="es-ES" sz="1400" dirty="0"/>
                        <a:t> 3,284</a:t>
                      </a:r>
                    </a:p>
                  </a:txBody>
                  <a:tcPr/>
                </a:tc>
                <a:tc>
                  <a:txBody>
                    <a:bodyPr/>
                    <a:lstStyle/>
                    <a:p>
                      <a:pPr algn="ctr"/>
                      <a:r>
                        <a:rPr lang="es-ES" sz="1400" dirty="0"/>
                        <a:t> 2,534</a:t>
                      </a:r>
                    </a:p>
                  </a:txBody>
                  <a:tcPr/>
                </a:tc>
                <a:tc>
                  <a:txBody>
                    <a:bodyPr/>
                    <a:lstStyle/>
                    <a:p>
                      <a:pPr algn="ctr"/>
                      <a:r>
                        <a:rPr lang="es-ES" sz="1400" dirty="0"/>
                        <a:t>11</a:t>
                      </a:r>
                      <a:endParaRPr lang="es-CO" sz="1400" dirty="0"/>
                    </a:p>
                  </a:txBody>
                  <a:tcPr/>
                </a:tc>
                <a:tc>
                  <a:txBody>
                    <a:bodyPr/>
                    <a:lstStyle/>
                    <a:p>
                      <a:pPr algn="ctr"/>
                      <a:r>
                        <a:rPr lang="es-ES" sz="1400" dirty="0"/>
                        <a:t>5</a:t>
                      </a:r>
                      <a:endParaRPr lang="es-CO" sz="1400" dirty="0"/>
                    </a:p>
                  </a:txBody>
                  <a:tcPr/>
                </a:tc>
                <a:tc>
                  <a:txBody>
                    <a:bodyPr/>
                    <a:lstStyle/>
                    <a:p>
                      <a:pPr algn="ctr"/>
                      <a:r>
                        <a:rPr lang="es-ES" sz="1400" dirty="0"/>
                        <a:t>954</a:t>
                      </a:r>
                    </a:p>
                  </a:txBody>
                  <a:tcPr/>
                </a:tc>
                <a:extLst>
                  <a:ext uri="{0D108BD9-81ED-4DB2-BD59-A6C34878D82A}">
                    <a16:rowId xmlns:a16="http://schemas.microsoft.com/office/drawing/2014/main" val="1413933280"/>
                  </a:ext>
                </a:extLst>
              </a:tr>
            </a:tbl>
          </a:graphicData>
        </a:graphic>
      </p:graphicFrame>
      <p:pic>
        <p:nvPicPr>
          <p:cNvPr id="2" name="Imagen 1">
            <a:extLst>
              <a:ext uri="{FF2B5EF4-FFF2-40B4-BE49-F238E27FC236}">
                <a16:creationId xmlns:a16="http://schemas.microsoft.com/office/drawing/2014/main" id="{ADE65466-B187-430F-A4D6-D848702E326F}"/>
              </a:ext>
            </a:extLst>
          </p:cNvPr>
          <p:cNvPicPr>
            <a:picLocks noChangeAspect="1"/>
          </p:cNvPicPr>
          <p:nvPr/>
        </p:nvPicPr>
        <p:blipFill>
          <a:blip r:embed="rId6"/>
          <a:stretch>
            <a:fillRect/>
          </a:stretch>
        </p:blipFill>
        <p:spPr>
          <a:xfrm>
            <a:off x="145194" y="1142474"/>
            <a:ext cx="8127999" cy="4482432"/>
          </a:xfrm>
          <a:prstGeom prst="rect">
            <a:avLst/>
          </a:prstGeom>
        </p:spPr>
      </p:pic>
      <p:pic>
        <p:nvPicPr>
          <p:cNvPr id="6" name="Imagen 5">
            <a:extLst>
              <a:ext uri="{FF2B5EF4-FFF2-40B4-BE49-F238E27FC236}">
                <a16:creationId xmlns:a16="http://schemas.microsoft.com/office/drawing/2014/main" id="{C7946668-A1D7-4FE4-9101-D15B9D00162C}"/>
              </a:ext>
            </a:extLst>
          </p:cNvPr>
          <p:cNvPicPr>
            <a:picLocks noChangeAspect="1"/>
          </p:cNvPicPr>
          <p:nvPr/>
        </p:nvPicPr>
        <p:blipFill>
          <a:blip r:embed="rId7"/>
          <a:stretch>
            <a:fillRect/>
          </a:stretch>
        </p:blipFill>
        <p:spPr>
          <a:xfrm>
            <a:off x="8353253" y="3483208"/>
            <a:ext cx="3668611" cy="2141698"/>
          </a:xfrm>
          <a:prstGeom prst="rect">
            <a:avLst/>
          </a:prstGeom>
        </p:spPr>
      </p:pic>
      <p:sp>
        <p:nvSpPr>
          <p:cNvPr id="24" name="CuadroTexto 2">
            <a:extLst>
              <a:ext uri="{FF2B5EF4-FFF2-40B4-BE49-F238E27FC236}">
                <a16:creationId xmlns:a16="http://schemas.microsoft.com/office/drawing/2014/main" id="{9C59CCCA-7459-4A22-BEAB-5F5E80B64254}"/>
              </a:ext>
            </a:extLst>
          </p:cNvPr>
          <p:cNvSpPr txBox="1"/>
          <p:nvPr/>
        </p:nvSpPr>
        <p:spPr>
          <a:xfrm>
            <a:off x="11192366" y="3775306"/>
            <a:ext cx="872183" cy="33799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900" b="1" dirty="0"/>
              <a:t>Adición:</a:t>
            </a:r>
            <a:r>
              <a:rPr lang="es-CO" sz="900" b="1" baseline="0" dirty="0"/>
              <a:t> 422.000.000</a:t>
            </a:r>
            <a:endParaRPr lang="es-CO" sz="900" b="1" dirty="0"/>
          </a:p>
        </p:txBody>
      </p:sp>
      <p:pic>
        <p:nvPicPr>
          <p:cNvPr id="7" name="Imagen 6">
            <a:extLst>
              <a:ext uri="{FF2B5EF4-FFF2-40B4-BE49-F238E27FC236}">
                <a16:creationId xmlns:a16="http://schemas.microsoft.com/office/drawing/2014/main" id="{A3401078-B4C1-4FFB-8C94-09A8EC362DAE}"/>
              </a:ext>
            </a:extLst>
          </p:cNvPr>
          <p:cNvPicPr>
            <a:picLocks noChangeAspect="1"/>
          </p:cNvPicPr>
          <p:nvPr/>
        </p:nvPicPr>
        <p:blipFill>
          <a:blip r:embed="rId8"/>
          <a:stretch>
            <a:fillRect/>
          </a:stretch>
        </p:blipFill>
        <p:spPr>
          <a:xfrm>
            <a:off x="8372095" y="1125535"/>
            <a:ext cx="3649770" cy="1870611"/>
          </a:xfrm>
          <a:prstGeom prst="rect">
            <a:avLst/>
          </a:prstGeom>
        </p:spPr>
      </p:pic>
    </p:spTree>
    <p:extLst>
      <p:ext uri="{BB962C8B-B14F-4D97-AF65-F5344CB8AC3E}">
        <p14:creationId xmlns:p14="http://schemas.microsoft.com/office/powerpoint/2010/main" val="292179717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5C73A44-8C6D-4159-916B-871F669B81C1}"/>
              </a:ext>
            </a:extLst>
          </p:cNvPr>
          <p:cNvPicPr>
            <a:picLocks noChangeAspect="1"/>
          </p:cNvPicPr>
          <p:nvPr/>
        </p:nvPicPr>
        <p:blipFill>
          <a:blip r:embed="rId3"/>
          <a:stretch>
            <a:fillRect/>
          </a:stretch>
        </p:blipFill>
        <p:spPr>
          <a:xfrm>
            <a:off x="241210" y="1283803"/>
            <a:ext cx="7829395" cy="4313945"/>
          </a:xfrm>
          <a:prstGeom prst="rect">
            <a:avLst/>
          </a:prstGeom>
        </p:spPr>
      </p:pic>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27" name="Tabla 26">
            <a:extLst>
              <a:ext uri="{FF2B5EF4-FFF2-40B4-BE49-F238E27FC236}">
                <a16:creationId xmlns:a16="http://schemas.microsoft.com/office/drawing/2014/main" id="{BCC64115-101A-4C0D-B81C-D3A8098ED6ED}"/>
              </a:ext>
            </a:extLst>
          </p:cNvPr>
          <p:cNvGraphicFramePr>
            <a:graphicFrameLocks noGrp="1"/>
          </p:cNvGraphicFramePr>
          <p:nvPr>
            <p:extLst/>
          </p:nvPr>
        </p:nvGraphicFramePr>
        <p:xfrm>
          <a:off x="145195" y="5761793"/>
          <a:ext cx="8128000" cy="741680"/>
        </p:xfrm>
        <a:graphic>
          <a:graphicData uri="http://schemas.openxmlformats.org/drawingml/2006/table">
            <a:tbl>
              <a:tblPr firstRow="1" bandRow="1">
                <a:tableStyleId>{8EC20E35-A176-4012-BC5E-935CFFF8708E}</a:tableStyleId>
              </a:tblPr>
              <a:tblGrid>
                <a:gridCol w="1625600">
                  <a:extLst>
                    <a:ext uri="{9D8B030D-6E8A-4147-A177-3AD203B41FA5}">
                      <a16:colId xmlns:a16="http://schemas.microsoft.com/office/drawing/2014/main" val="2461555563"/>
                    </a:ext>
                  </a:extLst>
                </a:gridCol>
                <a:gridCol w="1625600">
                  <a:extLst>
                    <a:ext uri="{9D8B030D-6E8A-4147-A177-3AD203B41FA5}">
                      <a16:colId xmlns:a16="http://schemas.microsoft.com/office/drawing/2014/main" val="3490096722"/>
                    </a:ext>
                  </a:extLst>
                </a:gridCol>
                <a:gridCol w="1625600">
                  <a:extLst>
                    <a:ext uri="{9D8B030D-6E8A-4147-A177-3AD203B41FA5}">
                      <a16:colId xmlns:a16="http://schemas.microsoft.com/office/drawing/2014/main" val="862767406"/>
                    </a:ext>
                  </a:extLst>
                </a:gridCol>
                <a:gridCol w="1625600">
                  <a:extLst>
                    <a:ext uri="{9D8B030D-6E8A-4147-A177-3AD203B41FA5}">
                      <a16:colId xmlns:a16="http://schemas.microsoft.com/office/drawing/2014/main" val="3234606267"/>
                    </a:ext>
                  </a:extLst>
                </a:gridCol>
                <a:gridCol w="1625600">
                  <a:extLst>
                    <a:ext uri="{9D8B030D-6E8A-4147-A177-3AD203B41FA5}">
                      <a16:colId xmlns:a16="http://schemas.microsoft.com/office/drawing/2014/main" val="2942759458"/>
                    </a:ext>
                  </a:extLst>
                </a:gridCol>
              </a:tblGrid>
              <a:tr h="370840">
                <a:tc>
                  <a:txBody>
                    <a:bodyPr/>
                    <a:lstStyle/>
                    <a:p>
                      <a:pPr algn="ctr"/>
                      <a:r>
                        <a:rPr lang="es-ES" sz="1200" dirty="0"/>
                        <a:t>RECIBIDOS</a:t>
                      </a:r>
                      <a:endParaRPr lang="es-CO" sz="1200" dirty="0"/>
                    </a:p>
                  </a:txBody>
                  <a:tcPr/>
                </a:tc>
                <a:tc>
                  <a:txBody>
                    <a:bodyPr/>
                    <a:lstStyle/>
                    <a:p>
                      <a:pPr algn="ctr"/>
                      <a:r>
                        <a:rPr lang="es-ES" sz="1200" dirty="0"/>
                        <a:t>VENDIDOS</a:t>
                      </a:r>
                      <a:endParaRPr lang="es-CO" sz="1200" dirty="0"/>
                    </a:p>
                  </a:txBody>
                  <a:tcPr/>
                </a:tc>
                <a:tc>
                  <a:txBody>
                    <a:bodyPr/>
                    <a:lstStyle/>
                    <a:p>
                      <a:pPr algn="ctr"/>
                      <a:r>
                        <a:rPr lang="es-ES" sz="1200" dirty="0"/>
                        <a:t>NACIMIENTOS</a:t>
                      </a:r>
                      <a:endParaRPr lang="es-CO" sz="1200" dirty="0"/>
                    </a:p>
                  </a:txBody>
                  <a:tcPr/>
                </a:tc>
                <a:tc>
                  <a:txBody>
                    <a:bodyPr/>
                    <a:lstStyle/>
                    <a:p>
                      <a:pPr algn="ctr"/>
                      <a:r>
                        <a:rPr lang="es-ES" sz="1200" dirty="0"/>
                        <a:t>MUERTES</a:t>
                      </a:r>
                      <a:endParaRPr lang="es-CO" sz="1200" dirty="0"/>
                    </a:p>
                  </a:txBody>
                  <a:tcPr/>
                </a:tc>
                <a:tc>
                  <a:txBody>
                    <a:bodyPr/>
                    <a:lstStyle/>
                    <a:p>
                      <a:pPr algn="ctr"/>
                      <a:r>
                        <a:rPr lang="es-ES" sz="1200" dirty="0"/>
                        <a:t>PARA VENTA</a:t>
                      </a:r>
                      <a:endParaRPr lang="es-CO" sz="1200" dirty="0"/>
                    </a:p>
                  </a:txBody>
                  <a:tcPr/>
                </a:tc>
                <a:extLst>
                  <a:ext uri="{0D108BD9-81ED-4DB2-BD59-A6C34878D82A}">
                    <a16:rowId xmlns:a16="http://schemas.microsoft.com/office/drawing/2014/main" val="2773503691"/>
                  </a:ext>
                </a:extLst>
              </a:tr>
              <a:tr h="370840">
                <a:tc>
                  <a:txBody>
                    <a:bodyPr/>
                    <a:lstStyle/>
                    <a:p>
                      <a:pPr algn="ctr"/>
                      <a:r>
                        <a:rPr lang="es-ES" sz="1400" dirty="0"/>
                        <a:t>  2,276</a:t>
                      </a:r>
                    </a:p>
                  </a:txBody>
                  <a:tcPr/>
                </a:tc>
                <a:tc>
                  <a:txBody>
                    <a:bodyPr/>
                    <a:lstStyle/>
                    <a:p>
                      <a:pPr algn="ctr"/>
                      <a:r>
                        <a:rPr lang="es-ES" sz="1400" dirty="0"/>
                        <a:t>  926</a:t>
                      </a:r>
                    </a:p>
                  </a:txBody>
                  <a:tcPr/>
                </a:tc>
                <a:tc>
                  <a:txBody>
                    <a:bodyPr/>
                    <a:lstStyle/>
                    <a:p>
                      <a:pPr algn="ctr"/>
                      <a:r>
                        <a:rPr lang="es-ES" sz="1400" dirty="0"/>
                        <a:t> 106</a:t>
                      </a:r>
                    </a:p>
                  </a:txBody>
                  <a:tcPr/>
                </a:tc>
                <a:tc>
                  <a:txBody>
                    <a:bodyPr/>
                    <a:lstStyle/>
                    <a:p>
                      <a:pPr algn="ctr"/>
                      <a:r>
                        <a:rPr lang="es-ES" sz="1400" dirty="0"/>
                        <a:t>14</a:t>
                      </a:r>
                      <a:endParaRPr lang="es-CO" sz="1400" dirty="0"/>
                    </a:p>
                  </a:txBody>
                  <a:tcPr/>
                </a:tc>
                <a:tc>
                  <a:txBody>
                    <a:bodyPr/>
                    <a:lstStyle/>
                    <a:p>
                      <a:pPr algn="ctr"/>
                      <a:r>
                        <a:rPr lang="es-ES" sz="1400" dirty="0"/>
                        <a:t> 1,442</a:t>
                      </a:r>
                    </a:p>
                  </a:txBody>
                  <a:tcPr/>
                </a:tc>
                <a:extLst>
                  <a:ext uri="{0D108BD9-81ED-4DB2-BD59-A6C34878D82A}">
                    <a16:rowId xmlns:a16="http://schemas.microsoft.com/office/drawing/2014/main" val="1413933280"/>
                  </a:ext>
                </a:extLst>
              </a:tr>
            </a:tbl>
          </a:graphicData>
        </a:graphic>
      </p:graphicFrame>
      <p:pic>
        <p:nvPicPr>
          <p:cNvPr id="10" name="Imagen 9">
            <a:extLst>
              <a:ext uri="{FF2B5EF4-FFF2-40B4-BE49-F238E27FC236}">
                <a16:creationId xmlns:a16="http://schemas.microsoft.com/office/drawing/2014/main" id="{67097296-52F9-465C-8880-F861FF3C620A}"/>
              </a:ext>
            </a:extLst>
          </p:cNvPr>
          <p:cNvPicPr>
            <a:picLocks noChangeAspect="1"/>
          </p:cNvPicPr>
          <p:nvPr/>
        </p:nvPicPr>
        <p:blipFill>
          <a:blip r:embed="rId7"/>
          <a:stretch>
            <a:fillRect/>
          </a:stretch>
        </p:blipFill>
        <p:spPr>
          <a:xfrm>
            <a:off x="8351713" y="3314404"/>
            <a:ext cx="3684721" cy="2259791"/>
          </a:xfrm>
          <a:prstGeom prst="rect">
            <a:avLst/>
          </a:prstGeom>
        </p:spPr>
      </p:pic>
      <p:sp>
        <p:nvSpPr>
          <p:cNvPr id="30" name="Triángulo isósceles 29">
            <a:extLst>
              <a:ext uri="{FF2B5EF4-FFF2-40B4-BE49-F238E27FC236}">
                <a16:creationId xmlns:a16="http://schemas.microsoft.com/office/drawing/2014/main" id="{99FAFD2E-3123-4D47-BF27-4D7101C6095C}"/>
              </a:ext>
            </a:extLst>
          </p:cNvPr>
          <p:cNvSpPr/>
          <p:nvPr/>
        </p:nvSpPr>
        <p:spPr>
          <a:xfrm>
            <a:off x="10462434" y="5149546"/>
            <a:ext cx="135454" cy="191829"/>
          </a:xfrm>
          <a:prstGeom prst="triangl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CO"/>
          </a:p>
        </p:txBody>
      </p:sp>
      <p:pic>
        <p:nvPicPr>
          <p:cNvPr id="11" name="Imagen 10">
            <a:extLst>
              <a:ext uri="{FF2B5EF4-FFF2-40B4-BE49-F238E27FC236}">
                <a16:creationId xmlns:a16="http://schemas.microsoft.com/office/drawing/2014/main" id="{7D3F4B7A-ED9D-4081-9847-DCF2F0414FDF}"/>
              </a:ext>
            </a:extLst>
          </p:cNvPr>
          <p:cNvPicPr>
            <a:picLocks noChangeAspect="1"/>
          </p:cNvPicPr>
          <p:nvPr/>
        </p:nvPicPr>
        <p:blipFill rotWithShape="1">
          <a:blip r:embed="rId8"/>
          <a:srcRect l="90400" t="57523" r="3372" b="34721"/>
          <a:stretch/>
        </p:blipFill>
        <p:spPr>
          <a:xfrm>
            <a:off x="11334306" y="3429000"/>
            <a:ext cx="446567" cy="312651"/>
          </a:xfrm>
          <a:prstGeom prst="rect">
            <a:avLst/>
          </a:prstGeom>
        </p:spPr>
      </p:pic>
      <p:pic>
        <p:nvPicPr>
          <p:cNvPr id="12" name="Imagen 11">
            <a:extLst>
              <a:ext uri="{FF2B5EF4-FFF2-40B4-BE49-F238E27FC236}">
                <a16:creationId xmlns:a16="http://schemas.microsoft.com/office/drawing/2014/main" id="{23DE40B4-3768-4C7F-BB3A-409B378FBAC2}"/>
              </a:ext>
            </a:extLst>
          </p:cNvPr>
          <p:cNvPicPr>
            <a:picLocks noChangeAspect="1"/>
          </p:cNvPicPr>
          <p:nvPr/>
        </p:nvPicPr>
        <p:blipFill>
          <a:blip r:embed="rId9"/>
          <a:stretch>
            <a:fillRect/>
          </a:stretch>
        </p:blipFill>
        <p:spPr>
          <a:xfrm>
            <a:off x="8311815" y="1286716"/>
            <a:ext cx="3725574" cy="1909463"/>
          </a:xfrm>
          <a:prstGeom prst="rect">
            <a:avLst/>
          </a:prstGeom>
        </p:spPr>
      </p:pic>
    </p:spTree>
    <p:extLst>
      <p:ext uri="{BB962C8B-B14F-4D97-AF65-F5344CB8AC3E}">
        <p14:creationId xmlns:p14="http://schemas.microsoft.com/office/powerpoint/2010/main" val="40081919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magen 51">
            <a:extLst>
              <a:ext uri="{FF2B5EF4-FFF2-40B4-BE49-F238E27FC236}">
                <a16:creationId xmlns:a16="http://schemas.microsoft.com/office/drawing/2014/main" id="{AFED58EF-6268-44D2-9493-0B15732AFF84}"/>
              </a:ext>
            </a:extLst>
          </p:cNvPr>
          <p:cNvPicPr>
            <a:picLocks noChangeAspect="1"/>
          </p:cNvPicPr>
          <p:nvPr/>
        </p:nvPicPr>
        <p:blipFill>
          <a:blip r:embed="rId3"/>
          <a:stretch>
            <a:fillRect/>
          </a:stretch>
        </p:blipFill>
        <p:spPr>
          <a:xfrm>
            <a:off x="366578" y="1600829"/>
            <a:ext cx="6900980" cy="2619516"/>
          </a:xfrm>
          <a:prstGeom prst="rect">
            <a:avLst/>
          </a:prstGeom>
        </p:spPr>
      </p:pic>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10" name="Imagen 9">
            <a:extLst>
              <a:ext uri="{FF2B5EF4-FFF2-40B4-BE49-F238E27FC236}">
                <a16:creationId xmlns:a16="http://schemas.microsoft.com/office/drawing/2014/main" id="{0CA65EC1-91EB-446A-9A63-70E915BDC4F6}"/>
              </a:ext>
            </a:extLst>
          </p:cNvPr>
          <p:cNvPicPr>
            <a:picLocks noChangeAspect="1"/>
          </p:cNvPicPr>
          <p:nvPr/>
        </p:nvPicPr>
        <p:blipFill>
          <a:blip r:embed="rId7"/>
          <a:stretch>
            <a:fillRect/>
          </a:stretch>
        </p:blipFill>
        <p:spPr>
          <a:xfrm>
            <a:off x="6548685" y="3696663"/>
            <a:ext cx="5462063" cy="255688"/>
          </a:xfrm>
          <a:prstGeom prst="rect">
            <a:avLst/>
          </a:prstGeom>
        </p:spPr>
      </p:pic>
      <p:pic>
        <p:nvPicPr>
          <p:cNvPr id="25" name="Imagen 24">
            <a:extLst>
              <a:ext uri="{FF2B5EF4-FFF2-40B4-BE49-F238E27FC236}">
                <a16:creationId xmlns:a16="http://schemas.microsoft.com/office/drawing/2014/main" id="{78EE2B07-0230-43AC-A2B8-94A3C9639165}"/>
              </a:ext>
            </a:extLst>
          </p:cNvPr>
          <p:cNvPicPr>
            <a:picLocks noChangeAspect="1"/>
          </p:cNvPicPr>
          <p:nvPr/>
        </p:nvPicPr>
        <p:blipFill rotWithShape="1">
          <a:blip r:embed="rId8"/>
          <a:srcRect l="13359" t="24571" r="73516" b="52685"/>
          <a:stretch/>
        </p:blipFill>
        <p:spPr>
          <a:xfrm>
            <a:off x="7997667" y="2322165"/>
            <a:ext cx="855466" cy="833467"/>
          </a:xfrm>
          <a:prstGeom prst="rect">
            <a:avLst/>
          </a:prstGeom>
        </p:spPr>
      </p:pic>
      <p:pic>
        <p:nvPicPr>
          <p:cNvPr id="26" name="Imagen 25">
            <a:extLst>
              <a:ext uri="{FF2B5EF4-FFF2-40B4-BE49-F238E27FC236}">
                <a16:creationId xmlns:a16="http://schemas.microsoft.com/office/drawing/2014/main" id="{46AD7F3B-1C81-4480-9AC7-3FF2AF9710BE}"/>
              </a:ext>
            </a:extLst>
          </p:cNvPr>
          <p:cNvPicPr>
            <a:picLocks noChangeAspect="1"/>
          </p:cNvPicPr>
          <p:nvPr/>
        </p:nvPicPr>
        <p:blipFill>
          <a:blip r:embed="rId9"/>
          <a:stretch>
            <a:fillRect/>
          </a:stretch>
        </p:blipFill>
        <p:spPr>
          <a:xfrm>
            <a:off x="9827428" y="2355313"/>
            <a:ext cx="585766" cy="728948"/>
          </a:xfrm>
          <a:prstGeom prst="rect">
            <a:avLst/>
          </a:prstGeom>
        </p:spPr>
      </p:pic>
      <p:sp>
        <p:nvSpPr>
          <p:cNvPr id="11" name="Rectángulo 10">
            <a:extLst>
              <a:ext uri="{FF2B5EF4-FFF2-40B4-BE49-F238E27FC236}">
                <a16:creationId xmlns:a16="http://schemas.microsoft.com/office/drawing/2014/main" id="{D650FA63-79C4-423B-9782-E9C5B61E619D}"/>
              </a:ext>
            </a:extLst>
          </p:cNvPr>
          <p:cNvSpPr/>
          <p:nvPr/>
        </p:nvSpPr>
        <p:spPr>
          <a:xfrm>
            <a:off x="7669654" y="3163317"/>
            <a:ext cx="1515158" cy="369332"/>
          </a:xfrm>
          <a:prstGeom prst="rect">
            <a:avLst/>
          </a:prstGeom>
        </p:spPr>
        <p:txBody>
          <a:bodyPr wrap="none">
            <a:spAutoFit/>
          </a:bodyPr>
          <a:lstStyle/>
          <a:p>
            <a:r>
              <a:rPr lang="es-CO" b="1" dirty="0"/>
              <a:t>   299,318,234</a:t>
            </a:r>
          </a:p>
        </p:txBody>
      </p:sp>
      <p:sp>
        <p:nvSpPr>
          <p:cNvPr id="12" name="Rectángulo 11">
            <a:extLst>
              <a:ext uri="{FF2B5EF4-FFF2-40B4-BE49-F238E27FC236}">
                <a16:creationId xmlns:a16="http://schemas.microsoft.com/office/drawing/2014/main" id="{57ED9C84-9AFE-4977-804F-823CB7F6775B}"/>
              </a:ext>
            </a:extLst>
          </p:cNvPr>
          <p:cNvSpPr/>
          <p:nvPr/>
        </p:nvSpPr>
        <p:spPr>
          <a:xfrm>
            <a:off x="9354946" y="3153231"/>
            <a:ext cx="1568058" cy="369332"/>
          </a:xfrm>
          <a:prstGeom prst="rect">
            <a:avLst/>
          </a:prstGeom>
        </p:spPr>
        <p:txBody>
          <a:bodyPr wrap="none">
            <a:spAutoFit/>
          </a:bodyPr>
          <a:lstStyle/>
          <a:p>
            <a:r>
              <a:rPr lang="es-CO" dirty="0">
                <a:solidFill>
                  <a:srgbClr val="000000"/>
                </a:solidFill>
                <a:latin typeface="Calibri" panose="020F0502020204030204" pitchFamily="34" charset="0"/>
              </a:rPr>
              <a:t> </a:t>
            </a:r>
            <a:r>
              <a:rPr lang="es-CO" b="1" dirty="0">
                <a:solidFill>
                  <a:srgbClr val="000000"/>
                </a:solidFill>
                <a:latin typeface="Calibri" panose="020F0502020204030204" pitchFamily="34" charset="0"/>
              </a:rPr>
              <a:t>  282,031,297</a:t>
            </a:r>
            <a:r>
              <a:rPr lang="es-CO" dirty="0">
                <a:solidFill>
                  <a:srgbClr val="000000"/>
                </a:solidFill>
                <a:latin typeface="Calibri" panose="020F0502020204030204" pitchFamily="34" charset="0"/>
              </a:rPr>
              <a:t> </a:t>
            </a:r>
            <a:endParaRPr lang="es-CO" dirty="0"/>
          </a:p>
        </p:txBody>
      </p:sp>
      <p:grpSp>
        <p:nvGrpSpPr>
          <p:cNvPr id="17" name="Grupo 16">
            <a:extLst>
              <a:ext uri="{FF2B5EF4-FFF2-40B4-BE49-F238E27FC236}">
                <a16:creationId xmlns:a16="http://schemas.microsoft.com/office/drawing/2014/main" id="{7419A720-8501-41DC-901A-15416EC0CD74}"/>
              </a:ext>
            </a:extLst>
          </p:cNvPr>
          <p:cNvGrpSpPr/>
          <p:nvPr/>
        </p:nvGrpSpPr>
        <p:grpSpPr>
          <a:xfrm>
            <a:off x="7267558" y="5356794"/>
            <a:ext cx="676275" cy="693386"/>
            <a:chOff x="7398674" y="4285398"/>
            <a:chExt cx="676275" cy="693386"/>
          </a:xfrm>
        </p:grpSpPr>
        <p:pic>
          <p:nvPicPr>
            <p:cNvPr id="14" name="Imagen 13">
              <a:extLst>
                <a:ext uri="{FF2B5EF4-FFF2-40B4-BE49-F238E27FC236}">
                  <a16:creationId xmlns:a16="http://schemas.microsoft.com/office/drawing/2014/main" id="{2393F081-1CDE-43EF-8543-1A1F18868455}"/>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16" name="Rectángulo 15">
              <a:extLst>
                <a:ext uri="{FF2B5EF4-FFF2-40B4-BE49-F238E27FC236}">
                  <a16:creationId xmlns:a16="http://schemas.microsoft.com/office/drawing/2014/main" id="{27844C9F-CCEA-4D74-BFCE-0EE77EC78919}"/>
                </a:ext>
              </a:extLst>
            </p:cNvPr>
            <p:cNvSpPr/>
            <p:nvPr/>
          </p:nvSpPr>
          <p:spPr>
            <a:xfrm>
              <a:off x="7567524" y="4578674"/>
              <a:ext cx="314509" cy="400110"/>
            </a:xfrm>
            <a:prstGeom prst="rect">
              <a:avLst/>
            </a:prstGeom>
            <a:noFill/>
          </p:spPr>
          <p:txBody>
            <a:bodyPr wrap="non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1</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grpSp>
        <p:nvGrpSpPr>
          <p:cNvPr id="28" name="Grupo 27">
            <a:extLst>
              <a:ext uri="{FF2B5EF4-FFF2-40B4-BE49-F238E27FC236}">
                <a16:creationId xmlns:a16="http://schemas.microsoft.com/office/drawing/2014/main" id="{94A2CA7E-C3DA-4FE6-9847-3E9AAB6C3FB5}"/>
              </a:ext>
            </a:extLst>
          </p:cNvPr>
          <p:cNvGrpSpPr/>
          <p:nvPr/>
        </p:nvGrpSpPr>
        <p:grpSpPr>
          <a:xfrm>
            <a:off x="8603442" y="5341945"/>
            <a:ext cx="676275" cy="693386"/>
            <a:chOff x="7398674" y="4285398"/>
            <a:chExt cx="676275" cy="693386"/>
          </a:xfrm>
        </p:grpSpPr>
        <p:pic>
          <p:nvPicPr>
            <p:cNvPr id="29" name="Imagen 28">
              <a:extLst>
                <a:ext uri="{FF2B5EF4-FFF2-40B4-BE49-F238E27FC236}">
                  <a16:creationId xmlns:a16="http://schemas.microsoft.com/office/drawing/2014/main" id="{6CC6B9DB-C84D-4AF0-A3A3-7852D97DCA64}"/>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0" name="Rectángulo 29">
              <a:extLst>
                <a:ext uri="{FF2B5EF4-FFF2-40B4-BE49-F238E27FC236}">
                  <a16:creationId xmlns:a16="http://schemas.microsoft.com/office/drawing/2014/main" id="{5B99BFC8-90B6-48D0-8E45-A9BB85F0F89A}"/>
                </a:ext>
              </a:extLst>
            </p:cNvPr>
            <p:cNvSpPr/>
            <p:nvPr/>
          </p:nvSpPr>
          <p:spPr>
            <a:xfrm>
              <a:off x="7567523" y="4578674"/>
              <a:ext cx="314509" cy="400110"/>
            </a:xfrm>
            <a:prstGeom prst="rect">
              <a:avLst/>
            </a:prstGeom>
            <a:noFill/>
          </p:spPr>
          <p:txBody>
            <a:bodyPr wrap="non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2</a:t>
              </a:r>
            </a:p>
          </p:txBody>
        </p:sp>
      </p:grpSp>
      <p:grpSp>
        <p:nvGrpSpPr>
          <p:cNvPr id="31" name="Grupo 30">
            <a:extLst>
              <a:ext uri="{FF2B5EF4-FFF2-40B4-BE49-F238E27FC236}">
                <a16:creationId xmlns:a16="http://schemas.microsoft.com/office/drawing/2014/main" id="{348F081C-192A-4C6B-989B-2287272FD647}"/>
              </a:ext>
            </a:extLst>
          </p:cNvPr>
          <p:cNvGrpSpPr/>
          <p:nvPr/>
        </p:nvGrpSpPr>
        <p:grpSpPr>
          <a:xfrm>
            <a:off x="9910306" y="5369784"/>
            <a:ext cx="676275" cy="693386"/>
            <a:chOff x="7398674" y="4285398"/>
            <a:chExt cx="676275" cy="693386"/>
          </a:xfrm>
        </p:grpSpPr>
        <p:pic>
          <p:nvPicPr>
            <p:cNvPr id="32" name="Imagen 31">
              <a:extLst>
                <a:ext uri="{FF2B5EF4-FFF2-40B4-BE49-F238E27FC236}">
                  <a16:creationId xmlns:a16="http://schemas.microsoft.com/office/drawing/2014/main" id="{16668241-DBF0-49C5-96AD-67CF0E52F271}"/>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4" name="Rectángulo 33">
              <a:extLst>
                <a:ext uri="{FF2B5EF4-FFF2-40B4-BE49-F238E27FC236}">
                  <a16:creationId xmlns:a16="http://schemas.microsoft.com/office/drawing/2014/main" id="{1AE0ADB4-0ECC-47F1-A212-047EAB8C7042}"/>
                </a:ext>
              </a:extLst>
            </p:cNvPr>
            <p:cNvSpPr/>
            <p:nvPr/>
          </p:nvSpPr>
          <p:spPr>
            <a:xfrm>
              <a:off x="7567523" y="4578674"/>
              <a:ext cx="314510" cy="400110"/>
            </a:xfrm>
            <a:prstGeom prst="rect">
              <a:avLst/>
            </a:prstGeom>
            <a:noFill/>
          </p:spPr>
          <p:txBody>
            <a:bodyPr wrap="none" lIns="91440" tIns="45720" rIns="91440" bIns="45720">
              <a:spAutoFit/>
            </a:bodyPr>
            <a:lstStyle/>
            <a:p>
              <a:pPr algn="ctr"/>
              <a:r>
                <a:rPr lang="es-ES" sz="2000" dirty="0">
                  <a:ln w="0"/>
                  <a:effectLst>
                    <a:outerShdw blurRad="38100" dist="19050" dir="2700000" algn="tl" rotWithShape="0">
                      <a:schemeClr val="dk1">
                        <a:alpha val="40000"/>
                      </a:schemeClr>
                    </a:outerShdw>
                  </a:effectLst>
                </a:rPr>
                <a:t>3</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grpSp>
        <p:nvGrpSpPr>
          <p:cNvPr id="35" name="Grupo 34">
            <a:extLst>
              <a:ext uri="{FF2B5EF4-FFF2-40B4-BE49-F238E27FC236}">
                <a16:creationId xmlns:a16="http://schemas.microsoft.com/office/drawing/2014/main" id="{F8BDD729-D7AD-4D20-B5CF-E2157C25614E}"/>
              </a:ext>
            </a:extLst>
          </p:cNvPr>
          <p:cNvGrpSpPr/>
          <p:nvPr/>
        </p:nvGrpSpPr>
        <p:grpSpPr>
          <a:xfrm>
            <a:off x="11114786" y="5353270"/>
            <a:ext cx="676275" cy="693386"/>
            <a:chOff x="7398674" y="4285398"/>
            <a:chExt cx="676275" cy="693386"/>
          </a:xfrm>
        </p:grpSpPr>
        <p:pic>
          <p:nvPicPr>
            <p:cNvPr id="36" name="Imagen 35">
              <a:extLst>
                <a:ext uri="{FF2B5EF4-FFF2-40B4-BE49-F238E27FC236}">
                  <a16:creationId xmlns:a16="http://schemas.microsoft.com/office/drawing/2014/main" id="{B3D3B762-487C-440C-AE99-2BE16A7D0217}"/>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7" name="Rectángulo 36">
              <a:extLst>
                <a:ext uri="{FF2B5EF4-FFF2-40B4-BE49-F238E27FC236}">
                  <a16:creationId xmlns:a16="http://schemas.microsoft.com/office/drawing/2014/main" id="{5B9849F5-5422-4A38-B494-4540D270A88F}"/>
                </a:ext>
              </a:extLst>
            </p:cNvPr>
            <p:cNvSpPr/>
            <p:nvPr/>
          </p:nvSpPr>
          <p:spPr>
            <a:xfrm>
              <a:off x="7567523" y="4578674"/>
              <a:ext cx="314510" cy="400110"/>
            </a:xfrm>
            <a:prstGeom prst="rect">
              <a:avLst/>
            </a:prstGeom>
            <a:noFill/>
          </p:spPr>
          <p:txBody>
            <a:bodyPr wrap="none" lIns="91440" tIns="45720" rIns="91440" bIns="45720">
              <a:spAutoFit/>
            </a:bodyPr>
            <a:lstStyle/>
            <a:p>
              <a:pPr algn="ctr"/>
              <a:r>
                <a:rPr lang="es-ES" sz="2000" dirty="0">
                  <a:ln w="0"/>
                  <a:effectLst>
                    <a:outerShdw blurRad="38100" dist="19050" dir="2700000" algn="tl" rotWithShape="0">
                      <a:schemeClr val="dk1">
                        <a:alpha val="40000"/>
                      </a:schemeClr>
                    </a:outerShdw>
                  </a:effectLst>
                </a:rPr>
                <a:t>4</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sp>
        <p:nvSpPr>
          <p:cNvPr id="18" name="Rectángulo 17">
            <a:extLst>
              <a:ext uri="{FF2B5EF4-FFF2-40B4-BE49-F238E27FC236}">
                <a16:creationId xmlns:a16="http://schemas.microsoft.com/office/drawing/2014/main" id="{E5170681-5D82-4036-A63C-25C41B8E898B}"/>
              </a:ext>
            </a:extLst>
          </p:cNvPr>
          <p:cNvSpPr/>
          <p:nvPr/>
        </p:nvSpPr>
        <p:spPr>
          <a:xfrm>
            <a:off x="6786073" y="6003804"/>
            <a:ext cx="1577676" cy="338554"/>
          </a:xfrm>
          <a:prstGeom prst="rect">
            <a:avLst/>
          </a:prstGeom>
        </p:spPr>
        <p:txBody>
          <a:bodyPr wrap="none">
            <a:spAutoFit/>
          </a:bodyPr>
          <a:lstStyle/>
          <a:p>
            <a:r>
              <a:rPr lang="es-CO" sz="1600" dirty="0"/>
              <a:t>  2,022,292,7334</a:t>
            </a:r>
          </a:p>
        </p:txBody>
      </p:sp>
      <p:sp>
        <p:nvSpPr>
          <p:cNvPr id="38" name="Rectángulo 37">
            <a:extLst>
              <a:ext uri="{FF2B5EF4-FFF2-40B4-BE49-F238E27FC236}">
                <a16:creationId xmlns:a16="http://schemas.microsoft.com/office/drawing/2014/main" id="{1FEEF0EA-AECC-40FC-BC08-60DA386C94CF}"/>
              </a:ext>
            </a:extLst>
          </p:cNvPr>
          <p:cNvSpPr/>
          <p:nvPr/>
        </p:nvSpPr>
        <p:spPr>
          <a:xfrm>
            <a:off x="8236844" y="6009466"/>
            <a:ext cx="1369286" cy="338554"/>
          </a:xfrm>
          <a:prstGeom prst="rect">
            <a:avLst/>
          </a:prstGeom>
        </p:spPr>
        <p:txBody>
          <a:bodyPr wrap="none">
            <a:spAutoFit/>
          </a:bodyPr>
          <a:lstStyle/>
          <a:p>
            <a:r>
              <a:rPr lang="es-CO" sz="1600" dirty="0">
                <a:solidFill>
                  <a:srgbClr val="000000"/>
                </a:solidFill>
                <a:latin typeface="Calibri" panose="020F0502020204030204" pitchFamily="34" charset="0"/>
              </a:rPr>
              <a:t>  147,808,771</a:t>
            </a:r>
          </a:p>
        </p:txBody>
      </p:sp>
      <p:sp>
        <p:nvSpPr>
          <p:cNvPr id="39" name="Rectángulo 38">
            <a:extLst>
              <a:ext uri="{FF2B5EF4-FFF2-40B4-BE49-F238E27FC236}">
                <a16:creationId xmlns:a16="http://schemas.microsoft.com/office/drawing/2014/main" id="{FC81A0B6-DAF4-45C5-956A-58B37E5FE162}"/>
              </a:ext>
            </a:extLst>
          </p:cNvPr>
          <p:cNvSpPr/>
          <p:nvPr/>
        </p:nvSpPr>
        <p:spPr>
          <a:xfrm>
            <a:off x="9565646" y="6007531"/>
            <a:ext cx="1260281" cy="338554"/>
          </a:xfrm>
          <a:prstGeom prst="rect">
            <a:avLst/>
          </a:prstGeom>
        </p:spPr>
        <p:txBody>
          <a:bodyPr wrap="none">
            <a:spAutoFit/>
          </a:bodyPr>
          <a:lstStyle/>
          <a:p>
            <a:r>
              <a:rPr lang="es-CO" sz="1600" dirty="0">
                <a:solidFill>
                  <a:srgbClr val="000000"/>
                </a:solidFill>
                <a:latin typeface="Calibri" panose="020F0502020204030204" pitchFamily="34" charset="0"/>
              </a:rPr>
              <a:t>  66,345,982 </a:t>
            </a:r>
            <a:endParaRPr lang="es-CO" sz="1600" dirty="0"/>
          </a:p>
        </p:txBody>
      </p:sp>
      <p:sp>
        <p:nvSpPr>
          <p:cNvPr id="40" name="Rectángulo 39">
            <a:extLst>
              <a:ext uri="{FF2B5EF4-FFF2-40B4-BE49-F238E27FC236}">
                <a16:creationId xmlns:a16="http://schemas.microsoft.com/office/drawing/2014/main" id="{373A0DE1-13FE-4032-A062-A91E400F05EC}"/>
              </a:ext>
            </a:extLst>
          </p:cNvPr>
          <p:cNvSpPr/>
          <p:nvPr/>
        </p:nvSpPr>
        <p:spPr>
          <a:xfrm>
            <a:off x="10729274" y="6003804"/>
            <a:ext cx="1428596" cy="369332"/>
          </a:xfrm>
          <a:prstGeom prst="rect">
            <a:avLst/>
          </a:prstGeom>
        </p:spPr>
        <p:txBody>
          <a:bodyPr wrap="none">
            <a:spAutoFit/>
          </a:bodyPr>
          <a:lstStyle/>
          <a:p>
            <a:r>
              <a:rPr lang="es-CO" dirty="0">
                <a:solidFill>
                  <a:srgbClr val="000000"/>
                </a:solidFill>
                <a:latin typeface="Calibri" panose="020F0502020204030204" pitchFamily="34" charset="0"/>
              </a:rPr>
              <a:t> </a:t>
            </a:r>
            <a:r>
              <a:rPr lang="es-CO" sz="1600" dirty="0">
                <a:solidFill>
                  <a:srgbClr val="000000"/>
                </a:solidFill>
                <a:latin typeface="Calibri" panose="020F0502020204030204" pitchFamily="34" charset="0"/>
              </a:rPr>
              <a:t> 876,494,815</a:t>
            </a:r>
            <a:r>
              <a:rPr lang="es-CO" dirty="0">
                <a:solidFill>
                  <a:srgbClr val="000000"/>
                </a:solidFill>
                <a:latin typeface="Calibri" panose="020F0502020204030204" pitchFamily="34" charset="0"/>
              </a:rPr>
              <a:t> </a:t>
            </a:r>
            <a:endParaRPr lang="es-CO" dirty="0"/>
          </a:p>
        </p:txBody>
      </p:sp>
      <p:pic>
        <p:nvPicPr>
          <p:cNvPr id="44" name="Imagen 43">
            <a:extLst>
              <a:ext uri="{FF2B5EF4-FFF2-40B4-BE49-F238E27FC236}">
                <a16:creationId xmlns:a16="http://schemas.microsoft.com/office/drawing/2014/main" id="{A7659609-3B2C-40E8-A565-549E299121C6}"/>
              </a:ext>
            </a:extLst>
          </p:cNvPr>
          <p:cNvPicPr>
            <a:picLocks noChangeAspect="1"/>
          </p:cNvPicPr>
          <p:nvPr/>
        </p:nvPicPr>
        <p:blipFill>
          <a:blip r:embed="rId11"/>
          <a:stretch>
            <a:fillRect/>
          </a:stretch>
        </p:blipFill>
        <p:spPr>
          <a:xfrm>
            <a:off x="198009" y="5233155"/>
            <a:ext cx="6648630" cy="1238858"/>
          </a:xfrm>
          <a:prstGeom prst="rect">
            <a:avLst/>
          </a:prstGeom>
        </p:spPr>
      </p:pic>
      <p:cxnSp>
        <p:nvCxnSpPr>
          <p:cNvPr id="46" name="Conector recto 45">
            <a:extLst>
              <a:ext uri="{FF2B5EF4-FFF2-40B4-BE49-F238E27FC236}">
                <a16:creationId xmlns:a16="http://schemas.microsoft.com/office/drawing/2014/main" id="{FBC90451-AAAB-4560-B6CC-5D873EABA136}"/>
              </a:ext>
            </a:extLst>
          </p:cNvPr>
          <p:cNvCxnSpPr/>
          <p:nvPr/>
        </p:nvCxnSpPr>
        <p:spPr>
          <a:xfrm>
            <a:off x="736110" y="4788569"/>
            <a:ext cx="10966848"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ángulo 46">
            <a:extLst>
              <a:ext uri="{FF2B5EF4-FFF2-40B4-BE49-F238E27FC236}">
                <a16:creationId xmlns:a16="http://schemas.microsoft.com/office/drawing/2014/main" id="{71F7F514-0F81-48FB-84F2-7004F4A0687E}"/>
              </a:ext>
            </a:extLst>
          </p:cNvPr>
          <p:cNvSpPr/>
          <p:nvPr/>
        </p:nvSpPr>
        <p:spPr>
          <a:xfrm>
            <a:off x="7958390" y="3970353"/>
            <a:ext cx="4045595" cy="830997"/>
          </a:xfrm>
          <a:prstGeom prst="rect">
            <a:avLst/>
          </a:prstGeom>
          <a:noFill/>
        </p:spPr>
        <p:txBody>
          <a:bodyPr wrap="none" lIns="91440" tIns="45720" rIns="91440" bIns="45720">
            <a:spAutoFit/>
          </a:bodyPr>
          <a:lstStyle/>
          <a:p>
            <a:pPr marL="171450" indent="-171450" algn="r">
              <a:buFont typeface="Arial" panose="020B0604020202020204" pitchFamily="34" charset="0"/>
              <a:buChar char="•"/>
            </a:pPr>
            <a:r>
              <a:rPr lang="es-ES" sz="1200" i="1" dirty="0">
                <a:ln w="0"/>
                <a:solidFill>
                  <a:srgbClr val="FF0000"/>
                </a:solidFill>
                <a:effectLst>
                  <a:outerShdw blurRad="38100" dist="19050" dir="2700000" algn="tl" rotWithShape="0">
                    <a:schemeClr val="dk1">
                      <a:alpha val="40000"/>
                    </a:schemeClr>
                  </a:outerShdw>
                </a:effectLst>
              </a:rPr>
              <a:t>Nueva Diligencia Macarena: 20% 100.000.000</a:t>
            </a:r>
          </a:p>
          <a:p>
            <a:pPr marL="171450" indent="-171450" algn="r">
              <a:buFont typeface="Arial" panose="020B0604020202020204" pitchFamily="34" charset="0"/>
              <a:buChar char="•"/>
            </a:pPr>
            <a:r>
              <a:rPr lang="es-ES" sz="1200" i="1" dirty="0">
                <a:ln w="0"/>
                <a:solidFill>
                  <a:srgbClr val="FF0000"/>
                </a:solidFill>
                <a:effectLst>
                  <a:outerShdw blurRad="38100" dist="19050" dir="2700000" algn="tl" rotWithShape="0">
                    <a:schemeClr val="dk1">
                      <a:alpha val="40000"/>
                    </a:schemeClr>
                  </a:outerShdw>
                </a:effectLst>
              </a:rPr>
              <a:t>Costos Asociados a la Administración de los Porcinos</a:t>
            </a:r>
          </a:p>
          <a:p>
            <a:pPr marL="171450" indent="-171450" algn="r">
              <a:buFont typeface="Arial" panose="020B0604020202020204" pitchFamily="34" charset="0"/>
              <a:buChar char="•"/>
            </a:pPr>
            <a:r>
              <a:rPr lang="es-ES" sz="1200" i="1" dirty="0">
                <a:ln w="0"/>
                <a:solidFill>
                  <a:srgbClr val="FF0000"/>
                </a:solidFill>
                <a:effectLst>
                  <a:outerShdw blurRad="38100" dist="19050" dir="2700000" algn="tl" rotWithShape="0">
                    <a:schemeClr val="dk1">
                      <a:alpha val="40000"/>
                    </a:schemeClr>
                  </a:outerShdw>
                </a:effectLst>
              </a:rPr>
              <a:t>Administración y Comisión de Venta de los Semovientes</a:t>
            </a:r>
          </a:p>
          <a:p>
            <a:pPr marL="171450" indent="-171450" algn="r">
              <a:buFont typeface="Arial" panose="020B0604020202020204" pitchFamily="34" charset="0"/>
              <a:buChar char="•"/>
            </a:pPr>
            <a:r>
              <a:rPr lang="es-ES" sz="1200" i="1" dirty="0">
                <a:ln w="0"/>
                <a:solidFill>
                  <a:srgbClr val="FF0000"/>
                </a:solidFill>
                <a:effectLst>
                  <a:outerShdw blurRad="38100" dist="19050" dir="2700000" algn="tl" rotWithShape="0">
                    <a:schemeClr val="dk1">
                      <a:alpha val="40000"/>
                    </a:schemeClr>
                  </a:outerShdw>
                </a:effectLst>
              </a:rPr>
              <a:t>Recepción de Nuevos Semovientes Proyectados por la FGN. </a:t>
            </a:r>
            <a:endParaRPr lang="es-ES" sz="1200" b="0" i="1" cap="none" spc="0" dirty="0">
              <a:ln w="0"/>
              <a:solidFill>
                <a:srgbClr val="FF0000"/>
              </a:solidFill>
              <a:effectLst>
                <a:outerShdw blurRad="38100" dist="19050" dir="2700000" algn="tl" rotWithShape="0">
                  <a:schemeClr val="dk1">
                    <a:alpha val="40000"/>
                  </a:schemeClr>
                </a:outerShdw>
              </a:effectLst>
            </a:endParaRPr>
          </a:p>
        </p:txBody>
      </p:sp>
      <p:graphicFrame>
        <p:nvGraphicFramePr>
          <p:cNvPr id="48" name="Tabla 47">
            <a:extLst>
              <a:ext uri="{FF2B5EF4-FFF2-40B4-BE49-F238E27FC236}">
                <a16:creationId xmlns:a16="http://schemas.microsoft.com/office/drawing/2014/main" id="{38B66A79-6187-4B4B-B1B0-2FC5A2B60151}"/>
              </a:ext>
            </a:extLst>
          </p:cNvPr>
          <p:cNvGraphicFramePr>
            <a:graphicFrameLocks noGrp="1"/>
          </p:cNvGraphicFramePr>
          <p:nvPr>
            <p:extLst/>
          </p:nvPr>
        </p:nvGraphicFramePr>
        <p:xfrm>
          <a:off x="7937966" y="1686971"/>
          <a:ext cx="991579" cy="579120"/>
        </p:xfrm>
        <a:graphic>
          <a:graphicData uri="http://schemas.openxmlformats.org/drawingml/2006/table">
            <a:tbl>
              <a:tblPr firstRow="1" bandRow="1">
                <a:tableStyleId>{8EC20E35-A176-4012-BC5E-935CFFF8708E}</a:tableStyleId>
              </a:tblPr>
              <a:tblGrid>
                <a:gridCol w="991579">
                  <a:extLst>
                    <a:ext uri="{9D8B030D-6E8A-4147-A177-3AD203B41FA5}">
                      <a16:colId xmlns:a16="http://schemas.microsoft.com/office/drawing/2014/main" val="1244694321"/>
                    </a:ext>
                  </a:extLst>
                </a:gridCol>
              </a:tblGrid>
              <a:tr h="190193">
                <a:tc>
                  <a:txBody>
                    <a:bodyPr/>
                    <a:lstStyle/>
                    <a:p>
                      <a:pPr algn="ctr"/>
                      <a:r>
                        <a:rPr lang="es-ES" sz="1200" dirty="0"/>
                        <a:t>PARA VENTA</a:t>
                      </a:r>
                      <a:endParaRPr lang="es-CO" sz="1200" dirty="0"/>
                    </a:p>
                  </a:txBody>
                  <a:tcPr/>
                </a:tc>
                <a:extLst>
                  <a:ext uri="{0D108BD9-81ED-4DB2-BD59-A6C34878D82A}">
                    <a16:rowId xmlns:a16="http://schemas.microsoft.com/office/drawing/2014/main" val="3255849871"/>
                  </a:ext>
                </a:extLst>
              </a:tr>
              <a:tr h="211325">
                <a:tc>
                  <a:txBody>
                    <a:bodyPr/>
                    <a:lstStyle/>
                    <a:p>
                      <a:pPr algn="ctr"/>
                      <a:r>
                        <a:rPr lang="es-ES" sz="1400" dirty="0"/>
                        <a:t>954</a:t>
                      </a:r>
                    </a:p>
                  </a:txBody>
                  <a:tcPr/>
                </a:tc>
                <a:extLst>
                  <a:ext uri="{0D108BD9-81ED-4DB2-BD59-A6C34878D82A}">
                    <a16:rowId xmlns:a16="http://schemas.microsoft.com/office/drawing/2014/main" val="16744996"/>
                  </a:ext>
                </a:extLst>
              </a:tr>
            </a:tbl>
          </a:graphicData>
        </a:graphic>
      </p:graphicFrame>
      <p:graphicFrame>
        <p:nvGraphicFramePr>
          <p:cNvPr id="49" name="Tabla 48">
            <a:extLst>
              <a:ext uri="{FF2B5EF4-FFF2-40B4-BE49-F238E27FC236}">
                <a16:creationId xmlns:a16="http://schemas.microsoft.com/office/drawing/2014/main" id="{03536E58-719D-4F0F-9402-12F8E70247DE}"/>
              </a:ext>
            </a:extLst>
          </p:cNvPr>
          <p:cNvGraphicFramePr>
            <a:graphicFrameLocks noGrp="1"/>
          </p:cNvGraphicFramePr>
          <p:nvPr>
            <p:extLst/>
          </p:nvPr>
        </p:nvGraphicFramePr>
        <p:xfrm>
          <a:off x="9588290" y="1651509"/>
          <a:ext cx="991579" cy="579120"/>
        </p:xfrm>
        <a:graphic>
          <a:graphicData uri="http://schemas.openxmlformats.org/drawingml/2006/table">
            <a:tbl>
              <a:tblPr firstRow="1" bandRow="1">
                <a:tableStyleId>{8EC20E35-A176-4012-BC5E-935CFFF8708E}</a:tableStyleId>
              </a:tblPr>
              <a:tblGrid>
                <a:gridCol w="991579">
                  <a:extLst>
                    <a:ext uri="{9D8B030D-6E8A-4147-A177-3AD203B41FA5}">
                      <a16:colId xmlns:a16="http://schemas.microsoft.com/office/drawing/2014/main" val="1693287097"/>
                    </a:ext>
                  </a:extLst>
                </a:gridCol>
              </a:tblGrid>
              <a:tr h="206661">
                <a:tc>
                  <a:txBody>
                    <a:bodyPr/>
                    <a:lstStyle/>
                    <a:p>
                      <a:pPr algn="ctr"/>
                      <a:r>
                        <a:rPr lang="es-ES" sz="1200" dirty="0"/>
                        <a:t>PARA VENTA</a:t>
                      </a:r>
                      <a:endParaRPr lang="es-CO" sz="1200" dirty="0"/>
                    </a:p>
                  </a:txBody>
                  <a:tcPr/>
                </a:tc>
                <a:extLst>
                  <a:ext uri="{0D108BD9-81ED-4DB2-BD59-A6C34878D82A}">
                    <a16:rowId xmlns:a16="http://schemas.microsoft.com/office/drawing/2014/main" val="3232377257"/>
                  </a:ext>
                </a:extLst>
              </a:tr>
              <a:tr h="229624">
                <a:tc>
                  <a:txBody>
                    <a:bodyPr/>
                    <a:lstStyle/>
                    <a:p>
                      <a:pPr algn="ctr"/>
                      <a:r>
                        <a:rPr lang="es-ES" sz="1400" dirty="0"/>
                        <a:t> 1,442</a:t>
                      </a:r>
                    </a:p>
                  </a:txBody>
                  <a:tcPr/>
                </a:tc>
                <a:extLst>
                  <a:ext uri="{0D108BD9-81ED-4DB2-BD59-A6C34878D82A}">
                    <a16:rowId xmlns:a16="http://schemas.microsoft.com/office/drawing/2014/main" val="234622127"/>
                  </a:ext>
                </a:extLst>
              </a:tr>
            </a:tbl>
          </a:graphicData>
        </a:graphic>
      </p:graphicFrame>
      <p:graphicFrame>
        <p:nvGraphicFramePr>
          <p:cNvPr id="50" name="Tabla 49">
            <a:extLst>
              <a:ext uri="{FF2B5EF4-FFF2-40B4-BE49-F238E27FC236}">
                <a16:creationId xmlns:a16="http://schemas.microsoft.com/office/drawing/2014/main" id="{CDE0D51D-B716-42BB-96D3-B90EE87B97AE}"/>
              </a:ext>
            </a:extLst>
          </p:cNvPr>
          <p:cNvGraphicFramePr>
            <a:graphicFrameLocks noGrp="1"/>
          </p:cNvGraphicFramePr>
          <p:nvPr>
            <p:extLst/>
          </p:nvPr>
        </p:nvGraphicFramePr>
        <p:xfrm>
          <a:off x="7933200" y="1080993"/>
          <a:ext cx="1002532" cy="579120"/>
        </p:xfrm>
        <a:graphic>
          <a:graphicData uri="http://schemas.openxmlformats.org/drawingml/2006/table">
            <a:tbl>
              <a:tblPr firstRow="1" bandRow="1">
                <a:tableStyleId>{8EC20E35-A176-4012-BC5E-935CFFF8708E}</a:tableStyleId>
              </a:tblPr>
              <a:tblGrid>
                <a:gridCol w="1002532">
                  <a:extLst>
                    <a:ext uri="{9D8B030D-6E8A-4147-A177-3AD203B41FA5}">
                      <a16:colId xmlns:a16="http://schemas.microsoft.com/office/drawing/2014/main" val="2487778155"/>
                    </a:ext>
                  </a:extLst>
                </a:gridCol>
              </a:tblGrid>
              <a:tr h="167433">
                <a:tc>
                  <a:txBody>
                    <a:bodyPr/>
                    <a:lstStyle/>
                    <a:p>
                      <a:pPr algn="ctr"/>
                      <a:r>
                        <a:rPr lang="es-ES" sz="1200" dirty="0"/>
                        <a:t>RECIBIDOS</a:t>
                      </a:r>
                      <a:endParaRPr lang="es-CO" sz="1200" dirty="0"/>
                    </a:p>
                  </a:txBody>
                  <a:tcPr/>
                </a:tc>
                <a:extLst>
                  <a:ext uri="{0D108BD9-81ED-4DB2-BD59-A6C34878D82A}">
                    <a16:rowId xmlns:a16="http://schemas.microsoft.com/office/drawing/2014/main" val="3276729820"/>
                  </a:ext>
                </a:extLst>
              </a:tr>
              <a:tr h="186037">
                <a:tc>
                  <a:txBody>
                    <a:bodyPr/>
                    <a:lstStyle/>
                    <a:p>
                      <a:pPr algn="ctr"/>
                      <a:r>
                        <a:rPr lang="es-ES" sz="1400" dirty="0"/>
                        <a:t> 3,284</a:t>
                      </a:r>
                    </a:p>
                  </a:txBody>
                  <a:tcPr/>
                </a:tc>
                <a:extLst>
                  <a:ext uri="{0D108BD9-81ED-4DB2-BD59-A6C34878D82A}">
                    <a16:rowId xmlns:a16="http://schemas.microsoft.com/office/drawing/2014/main" val="3897971284"/>
                  </a:ext>
                </a:extLst>
              </a:tr>
            </a:tbl>
          </a:graphicData>
        </a:graphic>
      </p:graphicFrame>
      <p:graphicFrame>
        <p:nvGraphicFramePr>
          <p:cNvPr id="51" name="Tabla 50">
            <a:extLst>
              <a:ext uri="{FF2B5EF4-FFF2-40B4-BE49-F238E27FC236}">
                <a16:creationId xmlns:a16="http://schemas.microsoft.com/office/drawing/2014/main" id="{96903CF4-FB20-48B2-9A49-0D49975621B9}"/>
              </a:ext>
            </a:extLst>
          </p:cNvPr>
          <p:cNvGraphicFramePr>
            <a:graphicFrameLocks noGrp="1"/>
          </p:cNvGraphicFramePr>
          <p:nvPr>
            <p:extLst/>
          </p:nvPr>
        </p:nvGraphicFramePr>
        <p:xfrm>
          <a:off x="9588290" y="1092176"/>
          <a:ext cx="991579" cy="579120"/>
        </p:xfrm>
        <a:graphic>
          <a:graphicData uri="http://schemas.openxmlformats.org/drawingml/2006/table">
            <a:tbl>
              <a:tblPr firstRow="1" bandRow="1">
                <a:tableStyleId>{8EC20E35-A176-4012-BC5E-935CFFF8708E}</a:tableStyleId>
              </a:tblPr>
              <a:tblGrid>
                <a:gridCol w="991579">
                  <a:extLst>
                    <a:ext uri="{9D8B030D-6E8A-4147-A177-3AD203B41FA5}">
                      <a16:colId xmlns:a16="http://schemas.microsoft.com/office/drawing/2014/main" val="1147060368"/>
                    </a:ext>
                  </a:extLst>
                </a:gridCol>
              </a:tblGrid>
              <a:tr h="231013">
                <a:tc>
                  <a:txBody>
                    <a:bodyPr/>
                    <a:lstStyle/>
                    <a:p>
                      <a:pPr algn="ctr"/>
                      <a:r>
                        <a:rPr lang="es-ES" sz="1200" dirty="0"/>
                        <a:t>RECIBIDOS</a:t>
                      </a:r>
                      <a:endParaRPr lang="es-CO" sz="1200" dirty="0"/>
                    </a:p>
                  </a:txBody>
                  <a:tcPr/>
                </a:tc>
                <a:extLst>
                  <a:ext uri="{0D108BD9-81ED-4DB2-BD59-A6C34878D82A}">
                    <a16:rowId xmlns:a16="http://schemas.microsoft.com/office/drawing/2014/main" val="282389073"/>
                  </a:ext>
                </a:extLst>
              </a:tr>
              <a:tr h="256681">
                <a:tc>
                  <a:txBody>
                    <a:bodyPr/>
                    <a:lstStyle/>
                    <a:p>
                      <a:pPr algn="ctr"/>
                      <a:r>
                        <a:rPr lang="es-ES" sz="1400" dirty="0"/>
                        <a:t>  2,276</a:t>
                      </a:r>
                    </a:p>
                  </a:txBody>
                  <a:tcPr/>
                </a:tc>
                <a:extLst>
                  <a:ext uri="{0D108BD9-81ED-4DB2-BD59-A6C34878D82A}">
                    <a16:rowId xmlns:a16="http://schemas.microsoft.com/office/drawing/2014/main" val="19426216"/>
                  </a:ext>
                </a:extLst>
              </a:tr>
            </a:tbl>
          </a:graphicData>
        </a:graphic>
      </p:graphicFrame>
    </p:spTree>
    <p:extLst>
      <p:ext uri="{BB962C8B-B14F-4D97-AF65-F5344CB8AC3E}">
        <p14:creationId xmlns:p14="http://schemas.microsoft.com/office/powerpoint/2010/main" val="3263535490"/>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5" name="CuadroTexto 11"/>
          <p:cNvSpPr txBox="1">
            <a:spLocks noChangeArrowheads="1"/>
          </p:cNvSpPr>
          <p:nvPr/>
        </p:nvSpPr>
        <p:spPr bwMode="auto">
          <a:xfrm>
            <a:off x="8111490" y="6548622"/>
            <a:ext cx="4080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1200" kern="0" dirty="0">
                <a:solidFill>
                  <a:prstClr val="white"/>
                </a:solidFill>
                <a:latin typeface="Calibri"/>
              </a:rPr>
              <a:t>Vicepresidencia de Bienes Muebles e Inmuebles</a:t>
            </a:r>
          </a:p>
        </p:txBody>
      </p:sp>
      <p:sp>
        <p:nvSpPr>
          <p:cNvPr id="5" name="CuadroTexto 4">
            <a:extLst>
              <a:ext uri="{FF2B5EF4-FFF2-40B4-BE49-F238E27FC236}">
                <a16:creationId xmlns:a16="http://schemas.microsoft.com/office/drawing/2014/main" id="{324A77D3-1A5A-457F-9DD2-E3BD50E02357}"/>
              </a:ext>
            </a:extLst>
          </p:cNvPr>
          <p:cNvSpPr txBox="1"/>
          <p:nvPr/>
        </p:nvSpPr>
        <p:spPr>
          <a:xfrm>
            <a:off x="1071846" y="2896769"/>
            <a:ext cx="2291970" cy="800219"/>
          </a:xfrm>
          <a:prstGeom prst="rect">
            <a:avLst/>
          </a:prstGeom>
          <a:noFill/>
        </p:spPr>
        <p:txBody>
          <a:bodyPr wrap="square" rtlCol="0">
            <a:spAutoFit/>
          </a:bodyPr>
          <a:lstStyle/>
          <a:p>
            <a:r>
              <a:rPr lang="es-ES" sz="2800" dirty="0"/>
              <a:t>$ 299,318,234</a:t>
            </a:r>
          </a:p>
          <a:p>
            <a:endParaRPr lang="es-CO" dirty="0">
              <a:highlight>
                <a:srgbClr val="FFFF00"/>
              </a:highlight>
            </a:endParaRPr>
          </a:p>
        </p:txBody>
      </p:sp>
      <p:sp>
        <p:nvSpPr>
          <p:cNvPr id="13" name="CuadroTexto 12">
            <a:extLst>
              <a:ext uri="{FF2B5EF4-FFF2-40B4-BE49-F238E27FC236}">
                <a16:creationId xmlns:a16="http://schemas.microsoft.com/office/drawing/2014/main" id="{EE6A9A0D-1E6F-4E5A-A370-3B758DDA24A7}"/>
              </a:ext>
            </a:extLst>
          </p:cNvPr>
          <p:cNvSpPr txBox="1"/>
          <p:nvPr/>
        </p:nvSpPr>
        <p:spPr>
          <a:xfrm>
            <a:off x="1063549" y="4412340"/>
            <a:ext cx="2715877" cy="800219"/>
          </a:xfrm>
          <a:prstGeom prst="rect">
            <a:avLst/>
          </a:prstGeom>
          <a:noFill/>
        </p:spPr>
        <p:txBody>
          <a:bodyPr wrap="square" rtlCol="0">
            <a:spAutoFit/>
          </a:bodyPr>
          <a:lstStyle/>
          <a:p>
            <a:r>
              <a:rPr lang="es-ES" sz="2800" dirty="0"/>
              <a:t>$  282,031,297 </a:t>
            </a:r>
          </a:p>
          <a:p>
            <a:endParaRPr lang="es-CO" dirty="0">
              <a:highlight>
                <a:srgbClr val="FFFF00"/>
              </a:highlight>
            </a:endParaRPr>
          </a:p>
        </p:txBody>
      </p:sp>
      <p:pic>
        <p:nvPicPr>
          <p:cNvPr id="16" name="Imagen 15">
            <a:extLst>
              <a:ext uri="{FF2B5EF4-FFF2-40B4-BE49-F238E27FC236}">
                <a16:creationId xmlns:a16="http://schemas.microsoft.com/office/drawing/2014/main" id="{1B9FAB45-A0CD-4363-BBF2-F89A725DD09C}"/>
              </a:ext>
            </a:extLst>
          </p:cNvPr>
          <p:cNvPicPr>
            <a:picLocks noChangeAspect="1"/>
          </p:cNvPicPr>
          <p:nvPr/>
        </p:nvPicPr>
        <p:blipFill rotWithShape="1">
          <a:blip r:embed="rId2"/>
          <a:srcRect l="13359" t="24571" r="73516" b="52685"/>
          <a:stretch/>
        </p:blipFill>
        <p:spPr>
          <a:xfrm>
            <a:off x="62144" y="2700063"/>
            <a:ext cx="969506" cy="944574"/>
          </a:xfrm>
          <a:prstGeom prst="rect">
            <a:avLst/>
          </a:prstGeom>
        </p:spPr>
      </p:pic>
      <p:pic>
        <p:nvPicPr>
          <p:cNvPr id="8" name="Imagen 7">
            <a:extLst>
              <a:ext uri="{FF2B5EF4-FFF2-40B4-BE49-F238E27FC236}">
                <a16:creationId xmlns:a16="http://schemas.microsoft.com/office/drawing/2014/main" id="{A57C8D86-B0AD-4D2B-B6B6-041FDC50053A}"/>
              </a:ext>
            </a:extLst>
          </p:cNvPr>
          <p:cNvPicPr>
            <a:picLocks noChangeAspect="1"/>
          </p:cNvPicPr>
          <p:nvPr/>
        </p:nvPicPr>
        <p:blipFill>
          <a:blip r:embed="rId3"/>
          <a:stretch>
            <a:fillRect/>
          </a:stretch>
        </p:blipFill>
        <p:spPr>
          <a:xfrm>
            <a:off x="174038" y="4115876"/>
            <a:ext cx="969513" cy="1190744"/>
          </a:xfrm>
          <a:prstGeom prst="rect">
            <a:avLst/>
          </a:prstGeom>
        </p:spPr>
      </p:pic>
      <p:sp>
        <p:nvSpPr>
          <p:cNvPr id="14" name="Rectángulo 13">
            <a:extLst>
              <a:ext uri="{FF2B5EF4-FFF2-40B4-BE49-F238E27FC236}">
                <a16:creationId xmlns:a16="http://schemas.microsoft.com/office/drawing/2014/main" id="{01DBD5F1-1A65-4497-8AB8-FACF8DB69A94}"/>
              </a:ext>
            </a:extLst>
          </p:cNvPr>
          <p:cNvSpPr/>
          <p:nvPr/>
        </p:nvSpPr>
        <p:spPr>
          <a:xfrm>
            <a:off x="1263096" y="3309912"/>
            <a:ext cx="2096343" cy="307777"/>
          </a:xfrm>
          <a:prstGeom prst="rect">
            <a:avLst/>
          </a:prstGeom>
        </p:spPr>
        <p:txBody>
          <a:bodyPr wrap="square">
            <a:spAutoFit/>
          </a:bodyPr>
          <a:lstStyle/>
          <a:p>
            <a:r>
              <a:rPr lang="es-CO" sz="1400" i="1" dirty="0"/>
              <a:t>Contrato No. 069 de 2016 </a:t>
            </a:r>
          </a:p>
        </p:txBody>
      </p:sp>
      <p:sp>
        <p:nvSpPr>
          <p:cNvPr id="15" name="Rectángulo 14">
            <a:extLst>
              <a:ext uri="{FF2B5EF4-FFF2-40B4-BE49-F238E27FC236}">
                <a16:creationId xmlns:a16="http://schemas.microsoft.com/office/drawing/2014/main" id="{9EE636D5-705E-4388-8EEB-5A1BC8A38686}"/>
              </a:ext>
            </a:extLst>
          </p:cNvPr>
          <p:cNvSpPr/>
          <p:nvPr/>
        </p:nvSpPr>
        <p:spPr>
          <a:xfrm>
            <a:off x="1311992" y="4816379"/>
            <a:ext cx="2160079" cy="307777"/>
          </a:xfrm>
          <a:prstGeom prst="rect">
            <a:avLst/>
          </a:prstGeom>
        </p:spPr>
        <p:txBody>
          <a:bodyPr wrap="square">
            <a:spAutoFit/>
          </a:bodyPr>
          <a:lstStyle/>
          <a:p>
            <a:r>
              <a:rPr lang="es-CO" sz="1400" i="1" dirty="0"/>
              <a:t>Contrato No. 071 de 2016 </a:t>
            </a:r>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21" name="Rectángulo 20">
            <a:extLst>
              <a:ext uri="{FF2B5EF4-FFF2-40B4-BE49-F238E27FC236}">
                <a16:creationId xmlns:a16="http://schemas.microsoft.com/office/drawing/2014/main" id="{76E39813-531B-4785-902D-9B0A0EDF15BF}"/>
              </a:ext>
            </a:extLst>
          </p:cNvPr>
          <p:cNvSpPr/>
          <p:nvPr/>
        </p:nvSpPr>
        <p:spPr>
          <a:xfrm>
            <a:off x="0" y="1142579"/>
            <a:ext cx="12192000" cy="4294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8078984" y="1157019"/>
            <a:ext cx="408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2000" b="1" kern="0" dirty="0">
                <a:solidFill>
                  <a:prstClr val="white"/>
                </a:solidFill>
                <a:latin typeface="Calibri"/>
              </a:rPr>
              <a:t>CONCLUSIONES</a:t>
            </a:r>
          </a:p>
        </p:txBody>
      </p:sp>
      <p:sp>
        <p:nvSpPr>
          <p:cNvPr id="2" name="Rectángulo 1">
            <a:extLst>
              <a:ext uri="{FF2B5EF4-FFF2-40B4-BE49-F238E27FC236}">
                <a16:creationId xmlns:a16="http://schemas.microsoft.com/office/drawing/2014/main" id="{38AC644F-E490-415F-8CB7-6F2D761D725A}"/>
              </a:ext>
            </a:extLst>
          </p:cNvPr>
          <p:cNvSpPr/>
          <p:nvPr/>
        </p:nvSpPr>
        <p:spPr>
          <a:xfrm>
            <a:off x="-2" y="1718497"/>
            <a:ext cx="5789227" cy="707886"/>
          </a:xfrm>
          <a:prstGeom prst="rect">
            <a:avLst/>
          </a:prstGeom>
          <a:noFill/>
        </p:spPr>
        <p:txBody>
          <a:bodyPr wrap="squar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Adición Contratos Vigentes</a:t>
            </a:r>
          </a:p>
          <a:p>
            <a:pPr algn="ctr"/>
            <a:r>
              <a:rPr lang="es-ES" sz="2000" dirty="0">
                <a:ln w="0"/>
                <a:effectLst>
                  <a:outerShdw blurRad="38100" dist="19050" dir="2700000" algn="tl" rotWithShape="0">
                    <a:schemeClr val="dk1">
                      <a:alpha val="40000"/>
                    </a:schemeClr>
                  </a:outerShdw>
                </a:effectLst>
              </a:rPr>
              <a:t>Prórroga 3M</a:t>
            </a:r>
            <a:endParaRPr lang="es-ES" sz="2000" b="0" cap="none" spc="0" dirty="0">
              <a:ln w="0"/>
              <a:solidFill>
                <a:schemeClr val="tx1"/>
              </a:solidFill>
              <a:effectLst>
                <a:outerShdw blurRad="38100" dist="19050" dir="2700000" algn="tl" rotWithShape="0">
                  <a:schemeClr val="dk1">
                    <a:alpha val="40000"/>
                  </a:schemeClr>
                </a:outerShdw>
              </a:effectLst>
            </a:endParaRPr>
          </a:p>
        </p:txBody>
      </p:sp>
      <p:cxnSp>
        <p:nvCxnSpPr>
          <p:cNvPr id="29" name="Conector recto 28">
            <a:extLst>
              <a:ext uri="{FF2B5EF4-FFF2-40B4-BE49-F238E27FC236}">
                <a16:creationId xmlns:a16="http://schemas.microsoft.com/office/drawing/2014/main" id="{5445B21B-ACE3-4796-83F1-4CB8ADC62AB8}"/>
              </a:ext>
            </a:extLst>
          </p:cNvPr>
          <p:cNvCxnSpPr/>
          <p:nvPr/>
        </p:nvCxnSpPr>
        <p:spPr>
          <a:xfrm>
            <a:off x="6174236" y="1731237"/>
            <a:ext cx="0" cy="4459242"/>
          </a:xfrm>
          <a:prstGeom prst="line">
            <a:avLst/>
          </a:prstGeom>
        </p:spPr>
        <p:style>
          <a:lnRef idx="2">
            <a:schemeClr val="accent1"/>
          </a:lnRef>
          <a:fillRef idx="0">
            <a:schemeClr val="accent1"/>
          </a:fillRef>
          <a:effectRef idx="1">
            <a:schemeClr val="accent1"/>
          </a:effectRef>
          <a:fontRef idx="minor">
            <a:schemeClr val="tx1"/>
          </a:fontRef>
        </p:style>
      </p:cxnSp>
      <p:sp>
        <p:nvSpPr>
          <p:cNvPr id="46" name="Rectángulo 45">
            <a:extLst>
              <a:ext uri="{FF2B5EF4-FFF2-40B4-BE49-F238E27FC236}">
                <a16:creationId xmlns:a16="http://schemas.microsoft.com/office/drawing/2014/main" id="{9368120D-3661-4544-A3F0-78577FF148CC}"/>
              </a:ext>
            </a:extLst>
          </p:cNvPr>
          <p:cNvSpPr/>
          <p:nvPr/>
        </p:nvSpPr>
        <p:spPr>
          <a:xfrm>
            <a:off x="6138142" y="1671201"/>
            <a:ext cx="6053858" cy="1323439"/>
          </a:xfrm>
          <a:prstGeom prst="rect">
            <a:avLst/>
          </a:prstGeom>
          <a:noFill/>
        </p:spPr>
        <p:txBody>
          <a:bodyPr wrap="squar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Nuevo Proceso de Selección</a:t>
            </a:r>
          </a:p>
          <a:p>
            <a:pPr algn="ctr"/>
            <a:r>
              <a:rPr lang="es-ES" sz="2000" b="0" cap="none" spc="0" dirty="0">
                <a:ln w="0"/>
                <a:solidFill>
                  <a:schemeClr val="tx1"/>
                </a:solidFill>
                <a:effectLst>
                  <a:outerShdw blurRad="38100" dist="19050" dir="2700000" algn="tl" rotWithShape="0">
                    <a:schemeClr val="dk1">
                      <a:alpha val="40000"/>
                    </a:schemeClr>
                  </a:outerShdw>
                </a:effectLst>
              </a:rPr>
              <a:t>4 Zonas</a:t>
            </a:r>
          </a:p>
          <a:p>
            <a:pPr algn="ctr"/>
            <a:r>
              <a:rPr lang="es-ES" sz="2000" dirty="0">
                <a:ln w="0"/>
                <a:effectLst>
                  <a:outerShdw blurRad="38100" dist="19050" dir="2700000" algn="tl" rotWithShape="0">
                    <a:schemeClr val="dk1">
                      <a:alpha val="40000"/>
                    </a:schemeClr>
                  </a:outerShdw>
                </a:effectLst>
              </a:rPr>
              <a:t>24 meses</a:t>
            </a:r>
          </a:p>
          <a:p>
            <a:pPr algn="ctr"/>
            <a:r>
              <a:rPr lang="es-ES" sz="2000" dirty="0">
                <a:ln w="0"/>
                <a:effectLst>
                  <a:outerShdw blurRad="38100" dist="19050" dir="2700000" algn="tl" rotWithShape="0">
                    <a:schemeClr val="dk1">
                      <a:alpha val="40000"/>
                    </a:schemeClr>
                  </a:outerShdw>
                </a:effectLst>
              </a:rPr>
              <a:t> Presupuesto:  3,112,942,303</a:t>
            </a:r>
          </a:p>
        </p:txBody>
      </p:sp>
      <p:sp>
        <p:nvSpPr>
          <p:cNvPr id="47" name="Rectángulo 46">
            <a:extLst>
              <a:ext uri="{FF2B5EF4-FFF2-40B4-BE49-F238E27FC236}">
                <a16:creationId xmlns:a16="http://schemas.microsoft.com/office/drawing/2014/main" id="{DE5BF5C0-9D4E-4824-A5D3-45435B6B15FC}"/>
              </a:ext>
            </a:extLst>
          </p:cNvPr>
          <p:cNvSpPr/>
          <p:nvPr/>
        </p:nvSpPr>
        <p:spPr>
          <a:xfrm>
            <a:off x="592653" y="5774022"/>
            <a:ext cx="5208606" cy="523220"/>
          </a:xfrm>
          <a:prstGeom prst="rect">
            <a:avLst/>
          </a:prstGeom>
          <a:noFill/>
        </p:spPr>
        <p:txBody>
          <a:bodyPr wrap="none" lIns="91440" tIns="45720" rIns="91440" bIns="45720">
            <a:spAutoFit/>
          </a:bodyPr>
          <a:lstStyle/>
          <a:p>
            <a:pPr algn="r"/>
            <a:r>
              <a:rPr lang="es-ES" sz="1400" i="1" dirty="0">
                <a:ln w="0"/>
                <a:solidFill>
                  <a:srgbClr val="FF0000"/>
                </a:solidFill>
                <a:effectLst>
                  <a:outerShdw blurRad="38100" dist="19050" dir="2700000" algn="tl" rotWithShape="0">
                    <a:schemeClr val="dk1">
                      <a:alpha val="40000"/>
                    </a:schemeClr>
                  </a:outerShdw>
                </a:effectLst>
              </a:rPr>
              <a:t>Nota: Nueva Diligencia Macarena: 20% 100.000.000</a:t>
            </a:r>
          </a:p>
          <a:p>
            <a:pPr algn="r"/>
            <a:r>
              <a:rPr lang="es-ES" sz="1400" i="1" dirty="0">
                <a:ln w="0"/>
                <a:solidFill>
                  <a:srgbClr val="FF0000"/>
                </a:solidFill>
                <a:effectLst>
                  <a:outerShdw blurRad="38100" dist="19050" dir="2700000" algn="tl" rotWithShape="0">
                    <a:schemeClr val="dk1">
                      <a:alpha val="40000"/>
                    </a:schemeClr>
                  </a:outerShdw>
                </a:effectLst>
              </a:rPr>
              <a:t>Nota: Liberación de Recursos Contrato Asogan Proyectos Especiales </a:t>
            </a:r>
            <a:endParaRPr lang="es-ES" sz="1400" b="0" i="1" cap="none" spc="0" dirty="0">
              <a:ln w="0"/>
              <a:solidFill>
                <a:srgbClr val="FF0000"/>
              </a:solidFill>
              <a:effectLst>
                <a:outerShdw blurRad="38100" dist="19050" dir="2700000" algn="tl" rotWithShape="0">
                  <a:schemeClr val="dk1">
                    <a:alpha val="40000"/>
                  </a:schemeClr>
                </a:outerShdw>
              </a:effectLst>
            </a:endParaRPr>
          </a:p>
        </p:txBody>
      </p:sp>
      <p:grpSp>
        <p:nvGrpSpPr>
          <p:cNvPr id="48" name="Grupo 47">
            <a:extLst>
              <a:ext uri="{FF2B5EF4-FFF2-40B4-BE49-F238E27FC236}">
                <a16:creationId xmlns:a16="http://schemas.microsoft.com/office/drawing/2014/main" id="{9DFE2DB2-EB11-4AEB-A199-47832B7CACEA}"/>
              </a:ext>
            </a:extLst>
          </p:cNvPr>
          <p:cNvGrpSpPr/>
          <p:nvPr/>
        </p:nvGrpSpPr>
        <p:grpSpPr>
          <a:xfrm>
            <a:off x="6929420" y="3270996"/>
            <a:ext cx="676275" cy="693386"/>
            <a:chOff x="7398674" y="4285398"/>
            <a:chExt cx="676275" cy="693386"/>
          </a:xfrm>
        </p:grpSpPr>
        <p:pic>
          <p:nvPicPr>
            <p:cNvPr id="49" name="Imagen 48">
              <a:extLst>
                <a:ext uri="{FF2B5EF4-FFF2-40B4-BE49-F238E27FC236}">
                  <a16:creationId xmlns:a16="http://schemas.microsoft.com/office/drawing/2014/main" id="{2A5EE5C8-B645-4758-A85B-7D4A9CE9F9E3}"/>
                </a:ext>
              </a:extLst>
            </p:cNvPr>
            <p:cNvPicPr>
              <a:picLocks noChangeAspect="1"/>
            </p:cNvPicPr>
            <p:nvPr/>
          </p:nvPicPr>
          <p:blipFill>
            <a:blip r:embed="rId7"/>
            <a:stretch>
              <a:fillRect/>
            </a:stretch>
          </p:blipFill>
          <p:spPr>
            <a:xfrm>
              <a:off x="7398674" y="4285398"/>
              <a:ext cx="676275" cy="685800"/>
            </a:xfrm>
            <a:prstGeom prst="rect">
              <a:avLst/>
            </a:prstGeom>
          </p:spPr>
        </p:pic>
        <p:sp>
          <p:nvSpPr>
            <p:cNvPr id="50" name="Rectángulo 49">
              <a:extLst>
                <a:ext uri="{FF2B5EF4-FFF2-40B4-BE49-F238E27FC236}">
                  <a16:creationId xmlns:a16="http://schemas.microsoft.com/office/drawing/2014/main" id="{47578833-67B8-48AF-ACAF-9F24455AEA18}"/>
                </a:ext>
              </a:extLst>
            </p:cNvPr>
            <p:cNvSpPr/>
            <p:nvPr/>
          </p:nvSpPr>
          <p:spPr>
            <a:xfrm>
              <a:off x="7567524" y="4578674"/>
              <a:ext cx="314509" cy="400110"/>
            </a:xfrm>
            <a:prstGeom prst="rect">
              <a:avLst/>
            </a:prstGeom>
            <a:noFill/>
          </p:spPr>
          <p:txBody>
            <a:bodyPr wrap="non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1</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grpSp>
        <p:nvGrpSpPr>
          <p:cNvPr id="51" name="Grupo 50">
            <a:extLst>
              <a:ext uri="{FF2B5EF4-FFF2-40B4-BE49-F238E27FC236}">
                <a16:creationId xmlns:a16="http://schemas.microsoft.com/office/drawing/2014/main" id="{558CBE38-514F-410C-A257-28BCF2612E94}"/>
              </a:ext>
            </a:extLst>
          </p:cNvPr>
          <p:cNvGrpSpPr/>
          <p:nvPr/>
        </p:nvGrpSpPr>
        <p:grpSpPr>
          <a:xfrm>
            <a:off x="8265304" y="3256147"/>
            <a:ext cx="676275" cy="693386"/>
            <a:chOff x="7398674" y="4285398"/>
            <a:chExt cx="676275" cy="693386"/>
          </a:xfrm>
        </p:grpSpPr>
        <p:pic>
          <p:nvPicPr>
            <p:cNvPr id="52" name="Imagen 51">
              <a:extLst>
                <a:ext uri="{FF2B5EF4-FFF2-40B4-BE49-F238E27FC236}">
                  <a16:creationId xmlns:a16="http://schemas.microsoft.com/office/drawing/2014/main" id="{E41D03DA-B21A-461D-AEC2-38F0BD094085}"/>
                </a:ext>
              </a:extLst>
            </p:cNvPr>
            <p:cNvPicPr>
              <a:picLocks noChangeAspect="1"/>
            </p:cNvPicPr>
            <p:nvPr/>
          </p:nvPicPr>
          <p:blipFill>
            <a:blip r:embed="rId7"/>
            <a:stretch>
              <a:fillRect/>
            </a:stretch>
          </p:blipFill>
          <p:spPr>
            <a:xfrm>
              <a:off x="7398674" y="4285398"/>
              <a:ext cx="676275" cy="685800"/>
            </a:xfrm>
            <a:prstGeom prst="rect">
              <a:avLst/>
            </a:prstGeom>
          </p:spPr>
        </p:pic>
        <p:sp>
          <p:nvSpPr>
            <p:cNvPr id="53" name="Rectángulo 52">
              <a:extLst>
                <a:ext uri="{FF2B5EF4-FFF2-40B4-BE49-F238E27FC236}">
                  <a16:creationId xmlns:a16="http://schemas.microsoft.com/office/drawing/2014/main" id="{40893A98-9D24-407E-BFE5-AEC633F11032}"/>
                </a:ext>
              </a:extLst>
            </p:cNvPr>
            <p:cNvSpPr/>
            <p:nvPr/>
          </p:nvSpPr>
          <p:spPr>
            <a:xfrm>
              <a:off x="7567523" y="4578674"/>
              <a:ext cx="314509" cy="400110"/>
            </a:xfrm>
            <a:prstGeom prst="rect">
              <a:avLst/>
            </a:prstGeom>
            <a:noFill/>
          </p:spPr>
          <p:txBody>
            <a:bodyPr wrap="non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2</a:t>
              </a:r>
            </a:p>
          </p:txBody>
        </p:sp>
      </p:grpSp>
      <p:grpSp>
        <p:nvGrpSpPr>
          <p:cNvPr id="54" name="Grupo 53">
            <a:extLst>
              <a:ext uri="{FF2B5EF4-FFF2-40B4-BE49-F238E27FC236}">
                <a16:creationId xmlns:a16="http://schemas.microsoft.com/office/drawing/2014/main" id="{D5DF4E53-53CB-41E5-A03D-E8418199B7C7}"/>
              </a:ext>
            </a:extLst>
          </p:cNvPr>
          <p:cNvGrpSpPr/>
          <p:nvPr/>
        </p:nvGrpSpPr>
        <p:grpSpPr>
          <a:xfrm>
            <a:off x="9572168" y="3283986"/>
            <a:ext cx="676275" cy="693386"/>
            <a:chOff x="7398674" y="4285398"/>
            <a:chExt cx="676275" cy="693386"/>
          </a:xfrm>
        </p:grpSpPr>
        <p:pic>
          <p:nvPicPr>
            <p:cNvPr id="55" name="Imagen 54">
              <a:extLst>
                <a:ext uri="{FF2B5EF4-FFF2-40B4-BE49-F238E27FC236}">
                  <a16:creationId xmlns:a16="http://schemas.microsoft.com/office/drawing/2014/main" id="{4CC5537A-98B1-4F03-A892-7F5684039A5C}"/>
                </a:ext>
              </a:extLst>
            </p:cNvPr>
            <p:cNvPicPr>
              <a:picLocks noChangeAspect="1"/>
            </p:cNvPicPr>
            <p:nvPr/>
          </p:nvPicPr>
          <p:blipFill>
            <a:blip r:embed="rId7"/>
            <a:stretch>
              <a:fillRect/>
            </a:stretch>
          </p:blipFill>
          <p:spPr>
            <a:xfrm>
              <a:off x="7398674" y="4285398"/>
              <a:ext cx="676275" cy="685800"/>
            </a:xfrm>
            <a:prstGeom prst="rect">
              <a:avLst/>
            </a:prstGeom>
          </p:spPr>
        </p:pic>
        <p:sp>
          <p:nvSpPr>
            <p:cNvPr id="56" name="Rectángulo 55">
              <a:extLst>
                <a:ext uri="{FF2B5EF4-FFF2-40B4-BE49-F238E27FC236}">
                  <a16:creationId xmlns:a16="http://schemas.microsoft.com/office/drawing/2014/main" id="{3B52C811-B5B8-4898-AD40-CC160F8B25D5}"/>
                </a:ext>
              </a:extLst>
            </p:cNvPr>
            <p:cNvSpPr/>
            <p:nvPr/>
          </p:nvSpPr>
          <p:spPr>
            <a:xfrm>
              <a:off x="7567523" y="4578674"/>
              <a:ext cx="314510" cy="400110"/>
            </a:xfrm>
            <a:prstGeom prst="rect">
              <a:avLst/>
            </a:prstGeom>
            <a:noFill/>
          </p:spPr>
          <p:txBody>
            <a:bodyPr wrap="none" lIns="91440" tIns="45720" rIns="91440" bIns="45720">
              <a:spAutoFit/>
            </a:bodyPr>
            <a:lstStyle/>
            <a:p>
              <a:pPr algn="ctr"/>
              <a:r>
                <a:rPr lang="es-ES" sz="2000" dirty="0">
                  <a:ln w="0"/>
                  <a:effectLst>
                    <a:outerShdw blurRad="38100" dist="19050" dir="2700000" algn="tl" rotWithShape="0">
                      <a:schemeClr val="dk1">
                        <a:alpha val="40000"/>
                      </a:schemeClr>
                    </a:outerShdw>
                  </a:effectLst>
                </a:rPr>
                <a:t>3</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grpSp>
        <p:nvGrpSpPr>
          <p:cNvPr id="57" name="Grupo 56">
            <a:extLst>
              <a:ext uri="{FF2B5EF4-FFF2-40B4-BE49-F238E27FC236}">
                <a16:creationId xmlns:a16="http://schemas.microsoft.com/office/drawing/2014/main" id="{125761A0-5359-454C-9069-5FEF3C5D7E54}"/>
              </a:ext>
            </a:extLst>
          </p:cNvPr>
          <p:cNvGrpSpPr/>
          <p:nvPr/>
        </p:nvGrpSpPr>
        <p:grpSpPr>
          <a:xfrm>
            <a:off x="10776648" y="3267472"/>
            <a:ext cx="676275" cy="693386"/>
            <a:chOff x="7398674" y="4285398"/>
            <a:chExt cx="676275" cy="693386"/>
          </a:xfrm>
        </p:grpSpPr>
        <p:pic>
          <p:nvPicPr>
            <p:cNvPr id="58" name="Imagen 57">
              <a:extLst>
                <a:ext uri="{FF2B5EF4-FFF2-40B4-BE49-F238E27FC236}">
                  <a16:creationId xmlns:a16="http://schemas.microsoft.com/office/drawing/2014/main" id="{8EEB1761-E418-499C-AEA3-AA7CE1671F25}"/>
                </a:ext>
              </a:extLst>
            </p:cNvPr>
            <p:cNvPicPr>
              <a:picLocks noChangeAspect="1"/>
            </p:cNvPicPr>
            <p:nvPr/>
          </p:nvPicPr>
          <p:blipFill>
            <a:blip r:embed="rId7"/>
            <a:stretch>
              <a:fillRect/>
            </a:stretch>
          </p:blipFill>
          <p:spPr>
            <a:xfrm>
              <a:off x="7398674" y="4285398"/>
              <a:ext cx="676275" cy="685800"/>
            </a:xfrm>
            <a:prstGeom prst="rect">
              <a:avLst/>
            </a:prstGeom>
          </p:spPr>
        </p:pic>
        <p:sp>
          <p:nvSpPr>
            <p:cNvPr id="59" name="Rectángulo 58">
              <a:extLst>
                <a:ext uri="{FF2B5EF4-FFF2-40B4-BE49-F238E27FC236}">
                  <a16:creationId xmlns:a16="http://schemas.microsoft.com/office/drawing/2014/main" id="{92F0CCA4-7EB3-456A-83E3-59694EB40FFA}"/>
                </a:ext>
              </a:extLst>
            </p:cNvPr>
            <p:cNvSpPr/>
            <p:nvPr/>
          </p:nvSpPr>
          <p:spPr>
            <a:xfrm>
              <a:off x="7567523" y="4578674"/>
              <a:ext cx="314510" cy="400110"/>
            </a:xfrm>
            <a:prstGeom prst="rect">
              <a:avLst/>
            </a:prstGeom>
            <a:noFill/>
          </p:spPr>
          <p:txBody>
            <a:bodyPr wrap="none" lIns="91440" tIns="45720" rIns="91440" bIns="45720">
              <a:spAutoFit/>
            </a:bodyPr>
            <a:lstStyle/>
            <a:p>
              <a:pPr algn="ctr"/>
              <a:r>
                <a:rPr lang="es-ES" sz="2000" dirty="0">
                  <a:ln w="0"/>
                  <a:effectLst>
                    <a:outerShdw blurRad="38100" dist="19050" dir="2700000" algn="tl" rotWithShape="0">
                      <a:schemeClr val="dk1">
                        <a:alpha val="40000"/>
                      </a:schemeClr>
                    </a:outerShdw>
                  </a:effectLst>
                </a:rPr>
                <a:t>4</a:t>
              </a:r>
              <a:endParaRPr lang="es-ES" sz="4400" b="0" cap="none" spc="0" dirty="0">
                <a:ln w="0"/>
                <a:solidFill>
                  <a:schemeClr val="tx1"/>
                </a:solidFill>
                <a:effectLst>
                  <a:outerShdw blurRad="38100" dist="19050" dir="2700000" algn="tl" rotWithShape="0">
                    <a:schemeClr val="dk1">
                      <a:alpha val="40000"/>
                    </a:schemeClr>
                  </a:outerShdw>
                </a:effectLst>
              </a:endParaRPr>
            </a:p>
          </p:txBody>
        </p:sp>
      </p:grpSp>
      <p:sp>
        <p:nvSpPr>
          <p:cNvPr id="60" name="Rectángulo 59">
            <a:extLst>
              <a:ext uri="{FF2B5EF4-FFF2-40B4-BE49-F238E27FC236}">
                <a16:creationId xmlns:a16="http://schemas.microsoft.com/office/drawing/2014/main" id="{01ED781A-15DC-4712-8A1E-08F5B8164896}"/>
              </a:ext>
            </a:extLst>
          </p:cNvPr>
          <p:cNvSpPr/>
          <p:nvPr/>
        </p:nvSpPr>
        <p:spPr>
          <a:xfrm>
            <a:off x="6447935" y="3918006"/>
            <a:ext cx="1577676" cy="338554"/>
          </a:xfrm>
          <a:prstGeom prst="rect">
            <a:avLst/>
          </a:prstGeom>
        </p:spPr>
        <p:txBody>
          <a:bodyPr wrap="none">
            <a:spAutoFit/>
          </a:bodyPr>
          <a:lstStyle/>
          <a:p>
            <a:r>
              <a:rPr lang="es-CO" sz="1600" dirty="0"/>
              <a:t>  2,022,292,7334</a:t>
            </a:r>
          </a:p>
        </p:txBody>
      </p:sp>
      <p:sp>
        <p:nvSpPr>
          <p:cNvPr id="61" name="Rectángulo 60">
            <a:extLst>
              <a:ext uri="{FF2B5EF4-FFF2-40B4-BE49-F238E27FC236}">
                <a16:creationId xmlns:a16="http://schemas.microsoft.com/office/drawing/2014/main" id="{C1D5ED5C-267A-4844-9191-73A08F10269C}"/>
              </a:ext>
            </a:extLst>
          </p:cNvPr>
          <p:cNvSpPr/>
          <p:nvPr/>
        </p:nvSpPr>
        <p:spPr>
          <a:xfrm>
            <a:off x="7898706" y="3923668"/>
            <a:ext cx="1369286" cy="338554"/>
          </a:xfrm>
          <a:prstGeom prst="rect">
            <a:avLst/>
          </a:prstGeom>
        </p:spPr>
        <p:txBody>
          <a:bodyPr wrap="none">
            <a:spAutoFit/>
          </a:bodyPr>
          <a:lstStyle/>
          <a:p>
            <a:r>
              <a:rPr lang="es-CO" sz="1600" dirty="0">
                <a:solidFill>
                  <a:srgbClr val="000000"/>
                </a:solidFill>
                <a:latin typeface="Calibri" panose="020F0502020204030204" pitchFamily="34" charset="0"/>
              </a:rPr>
              <a:t>  147,808,771</a:t>
            </a:r>
          </a:p>
        </p:txBody>
      </p:sp>
      <p:sp>
        <p:nvSpPr>
          <p:cNvPr id="62" name="Rectángulo 61">
            <a:extLst>
              <a:ext uri="{FF2B5EF4-FFF2-40B4-BE49-F238E27FC236}">
                <a16:creationId xmlns:a16="http://schemas.microsoft.com/office/drawing/2014/main" id="{44028EEF-4B2A-4984-83C3-825661145B2E}"/>
              </a:ext>
            </a:extLst>
          </p:cNvPr>
          <p:cNvSpPr/>
          <p:nvPr/>
        </p:nvSpPr>
        <p:spPr>
          <a:xfrm>
            <a:off x="9227508" y="3921733"/>
            <a:ext cx="1260281" cy="338554"/>
          </a:xfrm>
          <a:prstGeom prst="rect">
            <a:avLst/>
          </a:prstGeom>
        </p:spPr>
        <p:txBody>
          <a:bodyPr wrap="none">
            <a:spAutoFit/>
          </a:bodyPr>
          <a:lstStyle/>
          <a:p>
            <a:r>
              <a:rPr lang="es-CO" sz="1600" dirty="0">
                <a:solidFill>
                  <a:srgbClr val="000000"/>
                </a:solidFill>
                <a:latin typeface="Calibri" panose="020F0502020204030204" pitchFamily="34" charset="0"/>
              </a:rPr>
              <a:t>  66,345,982 </a:t>
            </a:r>
            <a:endParaRPr lang="es-CO" sz="1600" dirty="0"/>
          </a:p>
        </p:txBody>
      </p:sp>
      <p:sp>
        <p:nvSpPr>
          <p:cNvPr id="63" name="Rectángulo 62">
            <a:extLst>
              <a:ext uri="{FF2B5EF4-FFF2-40B4-BE49-F238E27FC236}">
                <a16:creationId xmlns:a16="http://schemas.microsoft.com/office/drawing/2014/main" id="{D6C495BF-D018-415C-8751-DECA31AA4F0D}"/>
              </a:ext>
            </a:extLst>
          </p:cNvPr>
          <p:cNvSpPr/>
          <p:nvPr/>
        </p:nvSpPr>
        <p:spPr>
          <a:xfrm>
            <a:off x="10391136" y="3918006"/>
            <a:ext cx="1428596" cy="369332"/>
          </a:xfrm>
          <a:prstGeom prst="rect">
            <a:avLst/>
          </a:prstGeom>
        </p:spPr>
        <p:txBody>
          <a:bodyPr wrap="none">
            <a:spAutoFit/>
          </a:bodyPr>
          <a:lstStyle/>
          <a:p>
            <a:r>
              <a:rPr lang="es-CO" dirty="0">
                <a:solidFill>
                  <a:srgbClr val="000000"/>
                </a:solidFill>
                <a:latin typeface="Calibri" panose="020F0502020204030204" pitchFamily="34" charset="0"/>
              </a:rPr>
              <a:t> </a:t>
            </a:r>
            <a:r>
              <a:rPr lang="es-CO" sz="1600" dirty="0">
                <a:solidFill>
                  <a:srgbClr val="000000"/>
                </a:solidFill>
                <a:latin typeface="Calibri" panose="020F0502020204030204" pitchFamily="34" charset="0"/>
              </a:rPr>
              <a:t> 876,494,815</a:t>
            </a:r>
            <a:r>
              <a:rPr lang="es-CO" dirty="0">
                <a:solidFill>
                  <a:srgbClr val="000000"/>
                </a:solidFill>
                <a:latin typeface="Calibri" panose="020F0502020204030204" pitchFamily="34" charset="0"/>
              </a:rPr>
              <a:t> </a:t>
            </a:r>
            <a:endParaRPr lang="es-CO" dirty="0"/>
          </a:p>
        </p:txBody>
      </p:sp>
      <p:sp>
        <p:nvSpPr>
          <p:cNvPr id="64" name="Rectángulo 63">
            <a:extLst>
              <a:ext uri="{FF2B5EF4-FFF2-40B4-BE49-F238E27FC236}">
                <a16:creationId xmlns:a16="http://schemas.microsoft.com/office/drawing/2014/main" id="{2FE7BA8F-51CC-4C0A-9023-55366FB44619}"/>
              </a:ext>
            </a:extLst>
          </p:cNvPr>
          <p:cNvSpPr/>
          <p:nvPr/>
        </p:nvSpPr>
        <p:spPr>
          <a:xfrm>
            <a:off x="6799879" y="5764180"/>
            <a:ext cx="5426422" cy="523220"/>
          </a:xfrm>
          <a:prstGeom prst="rect">
            <a:avLst/>
          </a:prstGeom>
          <a:noFill/>
        </p:spPr>
        <p:txBody>
          <a:bodyPr wrap="none" lIns="91440" tIns="45720" rIns="91440" bIns="45720">
            <a:spAutoFit/>
          </a:bodyPr>
          <a:lstStyle/>
          <a:p>
            <a:pPr algn="r"/>
            <a:r>
              <a:rPr lang="es-ES" sz="1400" i="1" dirty="0">
                <a:ln w="0"/>
                <a:solidFill>
                  <a:srgbClr val="FF0000"/>
                </a:solidFill>
                <a:effectLst>
                  <a:outerShdw blurRad="38100" dist="19050" dir="2700000" algn="tl" rotWithShape="0">
                    <a:schemeClr val="dk1">
                      <a:alpha val="40000"/>
                    </a:schemeClr>
                  </a:outerShdw>
                </a:effectLst>
              </a:rPr>
              <a:t>Se solicita aprobar el presupuesto total proyectado, el cual puede </a:t>
            </a:r>
          </a:p>
          <a:p>
            <a:pPr algn="r"/>
            <a:r>
              <a:rPr lang="es-ES" sz="1400" i="1" dirty="0">
                <a:ln w="0"/>
                <a:solidFill>
                  <a:srgbClr val="FF0000"/>
                </a:solidFill>
                <a:effectLst>
                  <a:outerShdw blurRad="38100" dist="19050" dir="2700000" algn="tl" rotWithShape="0">
                    <a:schemeClr val="dk1">
                      <a:alpha val="40000"/>
                    </a:schemeClr>
                  </a:outerShdw>
                </a:effectLst>
              </a:rPr>
              <a:t>variar de acuerdo a las diligencias reales realizadas a diciembre de 2018.</a:t>
            </a:r>
            <a:endParaRPr lang="es-ES" sz="1400" b="0" i="1" cap="none" spc="0" dirty="0">
              <a:ln w="0"/>
              <a:solidFill>
                <a:srgbClr val="FF0000"/>
              </a:solidFill>
              <a:effectLst>
                <a:outerShdw blurRad="38100" dist="19050" dir="2700000" algn="tl" rotWithShape="0">
                  <a:schemeClr val="dk1">
                    <a:alpha val="40000"/>
                  </a:schemeClr>
                </a:outerShdw>
              </a:effectLst>
            </a:endParaRPr>
          </a:p>
        </p:txBody>
      </p:sp>
      <p:pic>
        <p:nvPicPr>
          <p:cNvPr id="9" name="Imagen 8">
            <a:extLst>
              <a:ext uri="{FF2B5EF4-FFF2-40B4-BE49-F238E27FC236}">
                <a16:creationId xmlns:a16="http://schemas.microsoft.com/office/drawing/2014/main" id="{3D68D751-69F2-472F-ACAC-CB3DC87AC3A3}"/>
              </a:ext>
            </a:extLst>
          </p:cNvPr>
          <p:cNvPicPr>
            <a:picLocks noChangeAspect="1"/>
          </p:cNvPicPr>
          <p:nvPr/>
        </p:nvPicPr>
        <p:blipFill>
          <a:blip r:embed="rId8"/>
          <a:stretch>
            <a:fillRect/>
          </a:stretch>
        </p:blipFill>
        <p:spPr>
          <a:xfrm>
            <a:off x="3351333" y="2708220"/>
            <a:ext cx="2630346" cy="1151531"/>
          </a:xfrm>
          <a:prstGeom prst="rect">
            <a:avLst/>
          </a:prstGeom>
        </p:spPr>
      </p:pic>
      <p:pic>
        <p:nvPicPr>
          <p:cNvPr id="10" name="Imagen 9">
            <a:extLst>
              <a:ext uri="{FF2B5EF4-FFF2-40B4-BE49-F238E27FC236}">
                <a16:creationId xmlns:a16="http://schemas.microsoft.com/office/drawing/2014/main" id="{00B64A94-6D32-46E7-B949-D0F239C25977}"/>
              </a:ext>
            </a:extLst>
          </p:cNvPr>
          <p:cNvPicPr>
            <a:picLocks noChangeAspect="1"/>
          </p:cNvPicPr>
          <p:nvPr/>
        </p:nvPicPr>
        <p:blipFill>
          <a:blip r:embed="rId9"/>
          <a:stretch>
            <a:fillRect/>
          </a:stretch>
        </p:blipFill>
        <p:spPr>
          <a:xfrm>
            <a:off x="3347162" y="4215956"/>
            <a:ext cx="2630346" cy="1151531"/>
          </a:xfrm>
          <a:prstGeom prst="rect">
            <a:avLst/>
          </a:prstGeom>
        </p:spPr>
      </p:pic>
    </p:spTree>
    <p:extLst>
      <p:ext uri="{BB962C8B-B14F-4D97-AF65-F5344CB8AC3E}">
        <p14:creationId xmlns:p14="http://schemas.microsoft.com/office/powerpoint/2010/main" val="170575594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705312"/>
            <a:ext cx="9143999" cy="1446550"/>
          </a:xfrm>
          <a:prstGeom prst="rect">
            <a:avLst/>
          </a:prstGeom>
          <a:noFill/>
        </p:spPr>
        <p:txBody>
          <a:bodyPr wrap="square" rtlCol="0">
            <a:spAutoFit/>
          </a:bodyPr>
          <a:lstStyle/>
          <a:p>
            <a:pPr lvl="0" algn="ctr"/>
            <a:r>
              <a:rPr lang="es-ES" sz="4400" b="1" dirty="0">
                <a:solidFill>
                  <a:srgbClr val="002060"/>
                </a:solidFill>
              </a:rPr>
              <a:t>4. Estrategia Comercialización de Activos (Venta Masiva-INL)</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392397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64974" y="2151727"/>
            <a:ext cx="9143999" cy="2554545"/>
          </a:xfrm>
          <a:prstGeom prst="rect">
            <a:avLst/>
          </a:prstGeom>
          <a:noFill/>
        </p:spPr>
        <p:txBody>
          <a:bodyPr wrap="square" rtlCol="0">
            <a:spAutoFit/>
          </a:bodyPr>
          <a:lstStyle/>
          <a:p>
            <a:pPr algn="ctr"/>
            <a:r>
              <a:rPr lang="es-ES" sz="4000" b="1" dirty="0">
                <a:solidFill>
                  <a:srgbClr val="0033CC"/>
                </a:solidFill>
              </a:rPr>
              <a:t>Presentación </a:t>
            </a:r>
          </a:p>
          <a:p>
            <a:pPr algn="ctr"/>
            <a:r>
              <a:rPr lang="es-ES" sz="4000" b="1" dirty="0">
                <a:solidFill>
                  <a:srgbClr val="0033CC"/>
                </a:solidFill>
              </a:rPr>
              <a:t>Propuesta esquema de Comercialización de Activos. </a:t>
            </a:r>
          </a:p>
          <a:p>
            <a:pPr algn="ctr"/>
            <a:r>
              <a:rPr lang="es-ES" sz="4000" b="1" dirty="0">
                <a:solidFill>
                  <a:srgbClr val="0033CC"/>
                </a:solidFill>
              </a:rPr>
              <a:t>…………………………………….……………………….</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6" name="Conector recto 5">
            <a:extLst>
              <a:ext uri="{FF2B5EF4-FFF2-40B4-BE49-F238E27FC236}">
                <a16:creationId xmlns:a16="http://schemas.microsoft.com/office/drawing/2014/main" id="{22D026D7-D5AB-4EE1-B5F8-2DE6E187B442}"/>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58F4DF4C-F133-40C5-88FC-3519E49060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C9A86A1-85B1-4D03-8A54-05699D98CD73}"/>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806609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64974" y="2151727"/>
            <a:ext cx="9143999" cy="1323439"/>
          </a:xfrm>
          <a:prstGeom prst="rect">
            <a:avLst/>
          </a:prstGeom>
          <a:noFill/>
        </p:spPr>
        <p:txBody>
          <a:bodyPr wrap="square" rtlCol="0">
            <a:spAutoFit/>
          </a:bodyPr>
          <a:lstStyle/>
          <a:p>
            <a:pPr algn="ctr"/>
            <a:r>
              <a:rPr lang="es-ES" sz="4000" b="1" dirty="0">
                <a:solidFill>
                  <a:srgbClr val="0033CC"/>
                </a:solidFill>
              </a:rPr>
              <a:t>Ventas Masivas</a:t>
            </a:r>
          </a:p>
          <a:p>
            <a:pPr algn="ctr"/>
            <a:r>
              <a:rPr lang="es-ES" sz="4000" b="1" dirty="0">
                <a:solidFill>
                  <a:srgbClr val="0033CC"/>
                </a:solidFill>
              </a:rPr>
              <a:t>…………………………………….……………………….</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6" name="Conector recto 5">
            <a:extLst>
              <a:ext uri="{FF2B5EF4-FFF2-40B4-BE49-F238E27FC236}">
                <a16:creationId xmlns:a16="http://schemas.microsoft.com/office/drawing/2014/main" id="{22D026D7-D5AB-4EE1-B5F8-2DE6E187B442}"/>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58F4DF4C-F133-40C5-88FC-3519E49060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C9A86A1-85B1-4D03-8A54-05699D98CD73}"/>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0627679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6" name="Conector recto 5">
            <a:extLst>
              <a:ext uri="{FF2B5EF4-FFF2-40B4-BE49-F238E27FC236}">
                <a16:creationId xmlns:a16="http://schemas.microsoft.com/office/drawing/2014/main" id="{22D026D7-D5AB-4EE1-B5F8-2DE6E187B442}"/>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58F4DF4C-F133-40C5-88FC-3519E49060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C9A86A1-85B1-4D03-8A54-05699D98CD73}"/>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3" name="CuadroTexto 12">
            <a:extLst>
              <a:ext uri="{FF2B5EF4-FFF2-40B4-BE49-F238E27FC236}">
                <a16:creationId xmlns:a16="http://schemas.microsoft.com/office/drawing/2014/main" id="{FDD21C15-7A6E-488F-9418-5483D9AB56CE}"/>
              </a:ext>
            </a:extLst>
          </p:cNvPr>
          <p:cNvSpPr txBox="1"/>
          <p:nvPr/>
        </p:nvSpPr>
        <p:spPr>
          <a:xfrm>
            <a:off x="590550" y="2680424"/>
            <a:ext cx="3629025" cy="2308324"/>
          </a:xfrm>
          <a:prstGeom prst="rect">
            <a:avLst/>
          </a:prstGeom>
          <a:noFill/>
        </p:spPr>
        <p:txBody>
          <a:bodyPr wrap="square" rtlCol="0">
            <a:spAutoFit/>
          </a:bodyPr>
          <a:lstStyle/>
          <a:p>
            <a:pPr marL="285750" indent="-285750">
              <a:buFont typeface="Arial" panose="020B0604020202020204" pitchFamily="34" charset="0"/>
              <a:buChar char="•"/>
            </a:pPr>
            <a:r>
              <a:rPr lang="es-CO" dirty="0"/>
              <a:t>Mecanismo de venta: Venta masiva.</a:t>
            </a:r>
          </a:p>
          <a:p>
            <a:pPr marL="285750" indent="-285750">
              <a:buFont typeface="Arial" panose="020B0604020202020204" pitchFamily="34" charset="0"/>
              <a:buChar char="•"/>
            </a:pPr>
            <a:r>
              <a:rPr lang="es-CO" dirty="0"/>
              <a:t>Sensibilización con Gobierno Nacional.</a:t>
            </a:r>
          </a:p>
          <a:p>
            <a:pPr marL="285750" indent="-285750">
              <a:buFont typeface="Arial" panose="020B0604020202020204" pitchFamily="34" charset="0"/>
              <a:buChar char="•"/>
            </a:pPr>
            <a:r>
              <a:rPr lang="es-CO" dirty="0"/>
              <a:t>Acompañamiento Cooperación internacional y acompañamiento de organismos de control</a:t>
            </a:r>
          </a:p>
          <a:p>
            <a:endParaRPr lang="es-CO" dirty="0"/>
          </a:p>
        </p:txBody>
      </p:sp>
      <p:sp>
        <p:nvSpPr>
          <p:cNvPr id="14" name="Rectángulo 13">
            <a:extLst>
              <a:ext uri="{FF2B5EF4-FFF2-40B4-BE49-F238E27FC236}">
                <a16:creationId xmlns:a16="http://schemas.microsoft.com/office/drawing/2014/main" id="{10B54B7A-E106-4500-A023-40DD1B3F7AEF}"/>
              </a:ext>
            </a:extLst>
          </p:cNvPr>
          <p:cNvSpPr/>
          <p:nvPr/>
        </p:nvSpPr>
        <p:spPr>
          <a:xfrm>
            <a:off x="1" y="952912"/>
            <a:ext cx="4123980" cy="142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t>PASADO</a:t>
            </a:r>
          </a:p>
        </p:txBody>
      </p:sp>
      <p:sp>
        <p:nvSpPr>
          <p:cNvPr id="15" name="Rectángulo 14">
            <a:extLst>
              <a:ext uri="{FF2B5EF4-FFF2-40B4-BE49-F238E27FC236}">
                <a16:creationId xmlns:a16="http://schemas.microsoft.com/office/drawing/2014/main" id="{9E58790C-C678-4A0A-8A96-817B8853CF9D}"/>
              </a:ext>
            </a:extLst>
          </p:cNvPr>
          <p:cNvSpPr/>
          <p:nvPr/>
        </p:nvSpPr>
        <p:spPr>
          <a:xfrm>
            <a:off x="7829549" y="952912"/>
            <a:ext cx="4362451" cy="142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t>FUTURO</a:t>
            </a:r>
          </a:p>
        </p:txBody>
      </p:sp>
      <p:sp>
        <p:nvSpPr>
          <p:cNvPr id="16" name="CuadroTexto 15">
            <a:extLst>
              <a:ext uri="{FF2B5EF4-FFF2-40B4-BE49-F238E27FC236}">
                <a16:creationId xmlns:a16="http://schemas.microsoft.com/office/drawing/2014/main" id="{D744BD14-51F9-46D6-9884-CFB9D0495FFB}"/>
              </a:ext>
            </a:extLst>
          </p:cNvPr>
          <p:cNvSpPr txBox="1"/>
          <p:nvPr/>
        </p:nvSpPr>
        <p:spPr>
          <a:xfrm>
            <a:off x="7931369" y="2652711"/>
            <a:ext cx="4200525" cy="2031325"/>
          </a:xfrm>
          <a:prstGeom prst="rect">
            <a:avLst/>
          </a:prstGeom>
          <a:noFill/>
        </p:spPr>
        <p:txBody>
          <a:bodyPr wrap="square" rtlCol="0">
            <a:spAutoFit/>
          </a:bodyPr>
          <a:lstStyle/>
          <a:p>
            <a:r>
              <a:rPr lang="es-CO" dirty="0"/>
              <a:t>Mecanismo de venta: Esquema de comercialización diversificado.</a:t>
            </a:r>
          </a:p>
          <a:p>
            <a:endParaRPr lang="es-CO" dirty="0"/>
          </a:p>
          <a:p>
            <a:endParaRPr lang="es-CO" dirty="0"/>
          </a:p>
          <a:p>
            <a:r>
              <a:rPr lang="es-CO" dirty="0"/>
              <a:t>Actores: Agentes y promotores inmobiliarios</a:t>
            </a:r>
          </a:p>
          <a:p>
            <a:endParaRPr lang="es-CO" dirty="0"/>
          </a:p>
        </p:txBody>
      </p:sp>
      <p:pic>
        <p:nvPicPr>
          <p:cNvPr id="17" name="Picture 2" descr="Resultado de imagen para venta inmuebles png">
            <a:extLst>
              <a:ext uri="{FF2B5EF4-FFF2-40B4-BE49-F238E27FC236}">
                <a16:creationId xmlns:a16="http://schemas.microsoft.com/office/drawing/2014/main" id="{B8D34304-792C-4F88-98C8-C453389234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2319" y="4358184"/>
            <a:ext cx="2040151" cy="2040151"/>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146;p8">
            <a:extLst>
              <a:ext uri="{FF2B5EF4-FFF2-40B4-BE49-F238E27FC236}">
                <a16:creationId xmlns:a16="http://schemas.microsoft.com/office/drawing/2014/main" id="{A689DF5C-379F-4951-8E05-C7ECD2730EA8}"/>
              </a:ext>
            </a:extLst>
          </p:cNvPr>
          <p:cNvSpPr/>
          <p:nvPr/>
        </p:nvSpPr>
        <p:spPr>
          <a:xfrm>
            <a:off x="5415692" y="1318964"/>
            <a:ext cx="1360615" cy="1360615"/>
          </a:xfrm>
          <a:custGeom>
            <a:avLst/>
            <a:gdLst/>
            <a:ahLst/>
            <a:cxnLst/>
            <a:rect l="l" t="t" r="r" b="b"/>
            <a:pathLst>
              <a:path w="117" h="117" extrusionOk="0">
                <a:moveTo>
                  <a:pt x="110" y="71"/>
                </a:moveTo>
                <a:cubicBezTo>
                  <a:pt x="105" y="69"/>
                  <a:pt x="105" y="69"/>
                  <a:pt x="105" y="69"/>
                </a:cubicBezTo>
                <a:cubicBezTo>
                  <a:pt x="106" y="64"/>
                  <a:pt x="106" y="59"/>
                  <a:pt x="106" y="54"/>
                </a:cubicBezTo>
                <a:cubicBezTo>
                  <a:pt x="111" y="52"/>
                  <a:pt x="111" y="52"/>
                  <a:pt x="111" y="52"/>
                </a:cubicBezTo>
                <a:cubicBezTo>
                  <a:pt x="115" y="51"/>
                  <a:pt x="117" y="47"/>
                  <a:pt x="115" y="44"/>
                </a:cubicBezTo>
                <a:cubicBezTo>
                  <a:pt x="112" y="35"/>
                  <a:pt x="112" y="35"/>
                  <a:pt x="112" y="35"/>
                </a:cubicBezTo>
                <a:cubicBezTo>
                  <a:pt x="111" y="31"/>
                  <a:pt x="107" y="30"/>
                  <a:pt x="104" y="31"/>
                </a:cubicBezTo>
                <a:cubicBezTo>
                  <a:pt x="99" y="33"/>
                  <a:pt x="99" y="33"/>
                  <a:pt x="99" y="33"/>
                </a:cubicBezTo>
                <a:cubicBezTo>
                  <a:pt x="96" y="29"/>
                  <a:pt x="93" y="25"/>
                  <a:pt x="89" y="22"/>
                </a:cubicBezTo>
                <a:cubicBezTo>
                  <a:pt x="92" y="17"/>
                  <a:pt x="92" y="17"/>
                  <a:pt x="92" y="17"/>
                </a:cubicBezTo>
                <a:cubicBezTo>
                  <a:pt x="93" y="14"/>
                  <a:pt x="92" y="10"/>
                  <a:pt x="88" y="8"/>
                </a:cubicBezTo>
                <a:cubicBezTo>
                  <a:pt x="80" y="4"/>
                  <a:pt x="80" y="4"/>
                  <a:pt x="80" y="4"/>
                </a:cubicBezTo>
                <a:cubicBezTo>
                  <a:pt x="76" y="2"/>
                  <a:pt x="72" y="4"/>
                  <a:pt x="71" y="7"/>
                </a:cubicBezTo>
                <a:cubicBezTo>
                  <a:pt x="68" y="12"/>
                  <a:pt x="68" y="12"/>
                  <a:pt x="68" y="12"/>
                </a:cubicBezTo>
                <a:cubicBezTo>
                  <a:pt x="64" y="11"/>
                  <a:pt x="59" y="11"/>
                  <a:pt x="54" y="11"/>
                </a:cubicBezTo>
                <a:cubicBezTo>
                  <a:pt x="52" y="6"/>
                  <a:pt x="52" y="6"/>
                  <a:pt x="52" y="6"/>
                </a:cubicBezTo>
                <a:cubicBezTo>
                  <a:pt x="51" y="2"/>
                  <a:pt x="47" y="0"/>
                  <a:pt x="44" y="2"/>
                </a:cubicBezTo>
                <a:cubicBezTo>
                  <a:pt x="35" y="5"/>
                  <a:pt x="35" y="5"/>
                  <a:pt x="35" y="5"/>
                </a:cubicBezTo>
                <a:cubicBezTo>
                  <a:pt x="31" y="6"/>
                  <a:pt x="29" y="10"/>
                  <a:pt x="31" y="13"/>
                </a:cubicBezTo>
                <a:cubicBezTo>
                  <a:pt x="32" y="19"/>
                  <a:pt x="32" y="19"/>
                  <a:pt x="32" y="19"/>
                </a:cubicBezTo>
                <a:cubicBezTo>
                  <a:pt x="28" y="21"/>
                  <a:pt x="25" y="24"/>
                  <a:pt x="22" y="28"/>
                </a:cubicBezTo>
                <a:cubicBezTo>
                  <a:pt x="17" y="26"/>
                  <a:pt x="17" y="26"/>
                  <a:pt x="17" y="26"/>
                </a:cubicBezTo>
                <a:cubicBezTo>
                  <a:pt x="13" y="24"/>
                  <a:pt x="10" y="25"/>
                  <a:pt x="8" y="29"/>
                </a:cubicBezTo>
                <a:cubicBezTo>
                  <a:pt x="4" y="37"/>
                  <a:pt x="4" y="37"/>
                  <a:pt x="4" y="37"/>
                </a:cubicBezTo>
                <a:cubicBezTo>
                  <a:pt x="2" y="41"/>
                  <a:pt x="3" y="45"/>
                  <a:pt x="7" y="46"/>
                </a:cubicBezTo>
                <a:cubicBezTo>
                  <a:pt x="12" y="49"/>
                  <a:pt x="12" y="49"/>
                  <a:pt x="12" y="49"/>
                </a:cubicBezTo>
                <a:cubicBezTo>
                  <a:pt x="11" y="53"/>
                  <a:pt x="10" y="58"/>
                  <a:pt x="11" y="63"/>
                </a:cubicBezTo>
                <a:cubicBezTo>
                  <a:pt x="6" y="65"/>
                  <a:pt x="6" y="65"/>
                  <a:pt x="6" y="65"/>
                </a:cubicBezTo>
                <a:cubicBezTo>
                  <a:pt x="2" y="66"/>
                  <a:pt x="0" y="70"/>
                  <a:pt x="2" y="73"/>
                </a:cubicBezTo>
                <a:cubicBezTo>
                  <a:pt x="5" y="82"/>
                  <a:pt x="5" y="82"/>
                  <a:pt x="5" y="82"/>
                </a:cubicBezTo>
                <a:cubicBezTo>
                  <a:pt x="6" y="86"/>
                  <a:pt x="10" y="88"/>
                  <a:pt x="13" y="86"/>
                </a:cubicBezTo>
                <a:cubicBezTo>
                  <a:pt x="18" y="85"/>
                  <a:pt x="18" y="85"/>
                  <a:pt x="18" y="85"/>
                </a:cubicBezTo>
                <a:cubicBezTo>
                  <a:pt x="21" y="89"/>
                  <a:pt x="24" y="92"/>
                  <a:pt x="28" y="95"/>
                </a:cubicBezTo>
                <a:cubicBezTo>
                  <a:pt x="25" y="100"/>
                  <a:pt x="25" y="100"/>
                  <a:pt x="25" y="100"/>
                </a:cubicBezTo>
                <a:cubicBezTo>
                  <a:pt x="24" y="104"/>
                  <a:pt x="25" y="108"/>
                  <a:pt x="28" y="109"/>
                </a:cubicBezTo>
                <a:cubicBezTo>
                  <a:pt x="37" y="113"/>
                  <a:pt x="37" y="113"/>
                  <a:pt x="37" y="113"/>
                </a:cubicBezTo>
                <a:cubicBezTo>
                  <a:pt x="41" y="115"/>
                  <a:pt x="45" y="114"/>
                  <a:pt x="46" y="110"/>
                </a:cubicBezTo>
                <a:cubicBezTo>
                  <a:pt x="49" y="105"/>
                  <a:pt x="49" y="105"/>
                  <a:pt x="49" y="105"/>
                </a:cubicBezTo>
                <a:cubicBezTo>
                  <a:pt x="53" y="106"/>
                  <a:pt x="58" y="107"/>
                  <a:pt x="63" y="106"/>
                </a:cubicBezTo>
                <a:cubicBezTo>
                  <a:pt x="65" y="111"/>
                  <a:pt x="65" y="111"/>
                  <a:pt x="65" y="111"/>
                </a:cubicBezTo>
                <a:cubicBezTo>
                  <a:pt x="66" y="115"/>
                  <a:pt x="70" y="117"/>
                  <a:pt x="73" y="116"/>
                </a:cubicBezTo>
                <a:cubicBezTo>
                  <a:pt x="82" y="112"/>
                  <a:pt x="82" y="112"/>
                  <a:pt x="82" y="112"/>
                </a:cubicBezTo>
                <a:cubicBezTo>
                  <a:pt x="86" y="111"/>
                  <a:pt x="88" y="107"/>
                  <a:pt x="86" y="104"/>
                </a:cubicBezTo>
                <a:cubicBezTo>
                  <a:pt x="84" y="99"/>
                  <a:pt x="84" y="99"/>
                  <a:pt x="84" y="99"/>
                </a:cubicBezTo>
                <a:cubicBezTo>
                  <a:pt x="89" y="96"/>
                  <a:pt x="92" y="93"/>
                  <a:pt x="95" y="89"/>
                </a:cubicBezTo>
                <a:cubicBezTo>
                  <a:pt x="100" y="92"/>
                  <a:pt x="100" y="92"/>
                  <a:pt x="100" y="92"/>
                </a:cubicBezTo>
                <a:cubicBezTo>
                  <a:pt x="103" y="93"/>
                  <a:pt x="107" y="92"/>
                  <a:pt x="109" y="89"/>
                </a:cubicBezTo>
                <a:cubicBezTo>
                  <a:pt x="113" y="80"/>
                  <a:pt x="113" y="80"/>
                  <a:pt x="113" y="80"/>
                </a:cubicBezTo>
                <a:cubicBezTo>
                  <a:pt x="115" y="77"/>
                  <a:pt x="113" y="73"/>
                  <a:pt x="110" y="71"/>
                </a:cubicBezTo>
                <a:close/>
                <a:moveTo>
                  <a:pt x="68" y="86"/>
                </a:moveTo>
                <a:cubicBezTo>
                  <a:pt x="53" y="92"/>
                  <a:pt x="36" y="83"/>
                  <a:pt x="31" y="68"/>
                </a:cubicBezTo>
                <a:cubicBezTo>
                  <a:pt x="26" y="53"/>
                  <a:pt x="34" y="36"/>
                  <a:pt x="49" y="31"/>
                </a:cubicBezTo>
                <a:cubicBezTo>
                  <a:pt x="64" y="26"/>
                  <a:pt x="81" y="34"/>
                  <a:pt x="86" y="49"/>
                </a:cubicBezTo>
                <a:cubicBezTo>
                  <a:pt x="91" y="64"/>
                  <a:pt x="83" y="81"/>
                  <a:pt x="68" y="86"/>
                </a:cubicBezTo>
                <a:close/>
              </a:path>
            </a:pathLst>
          </a:custGeom>
          <a:solidFill>
            <a:srgbClr val="CC4C4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19" name="Google Shape;147;p8">
            <a:extLst>
              <a:ext uri="{FF2B5EF4-FFF2-40B4-BE49-F238E27FC236}">
                <a16:creationId xmlns:a16="http://schemas.microsoft.com/office/drawing/2014/main" id="{BFC9622C-D21F-427B-B5F3-DFD5AB6652FE}"/>
              </a:ext>
            </a:extLst>
          </p:cNvPr>
          <p:cNvGrpSpPr/>
          <p:nvPr/>
        </p:nvGrpSpPr>
        <p:grpSpPr>
          <a:xfrm rot="10800000" flipV="1">
            <a:off x="4032371" y="2356214"/>
            <a:ext cx="1692568" cy="643519"/>
            <a:chOff x="8015924" y="3072611"/>
            <a:chExt cx="1520787" cy="302214"/>
          </a:xfrm>
        </p:grpSpPr>
        <p:cxnSp>
          <p:nvCxnSpPr>
            <p:cNvPr id="20" name="Google Shape;148;p8">
              <a:extLst>
                <a:ext uri="{FF2B5EF4-FFF2-40B4-BE49-F238E27FC236}">
                  <a16:creationId xmlns:a16="http://schemas.microsoft.com/office/drawing/2014/main" id="{5715876A-293B-4616-9AA7-C523E397F6CC}"/>
                </a:ext>
              </a:extLst>
            </p:cNvPr>
            <p:cNvCxnSpPr/>
            <p:nvPr/>
          </p:nvCxnSpPr>
          <p:spPr>
            <a:xfrm>
              <a:off x="8015924" y="3073400"/>
              <a:ext cx="1241425" cy="0"/>
            </a:xfrm>
            <a:prstGeom prst="straightConnector1">
              <a:avLst/>
            </a:prstGeom>
            <a:noFill/>
            <a:ln w="19050" cap="flat" cmpd="sng">
              <a:solidFill>
                <a:srgbClr val="7F7F7F"/>
              </a:solidFill>
              <a:prstDash val="solid"/>
              <a:miter lim="800000"/>
              <a:headEnd type="none" w="sm" len="sm"/>
              <a:tailEnd type="none" w="sm" len="sm"/>
            </a:ln>
          </p:spPr>
        </p:cxnSp>
        <p:cxnSp>
          <p:nvCxnSpPr>
            <p:cNvPr id="21" name="Google Shape;149;p8">
              <a:extLst>
                <a:ext uri="{FF2B5EF4-FFF2-40B4-BE49-F238E27FC236}">
                  <a16:creationId xmlns:a16="http://schemas.microsoft.com/office/drawing/2014/main" id="{CD12B557-7DF3-4E30-BCB9-F313ED64A074}"/>
                </a:ext>
              </a:extLst>
            </p:cNvPr>
            <p:cNvCxnSpPr/>
            <p:nvPr/>
          </p:nvCxnSpPr>
          <p:spPr>
            <a:xfrm>
              <a:off x="9247825" y="3072611"/>
              <a:ext cx="288886" cy="302214"/>
            </a:xfrm>
            <a:prstGeom prst="straightConnector1">
              <a:avLst/>
            </a:prstGeom>
            <a:noFill/>
            <a:ln w="19050" cap="flat" cmpd="sng">
              <a:solidFill>
                <a:srgbClr val="7F7F7F"/>
              </a:solidFill>
              <a:prstDash val="solid"/>
              <a:miter lim="800000"/>
              <a:headEnd type="none" w="sm" len="sm"/>
              <a:tailEnd type="oval" w="lg" len="lg"/>
            </a:ln>
          </p:spPr>
        </p:cxnSp>
      </p:grpSp>
      <p:grpSp>
        <p:nvGrpSpPr>
          <p:cNvPr id="22" name="Google Shape;159;p8">
            <a:extLst>
              <a:ext uri="{FF2B5EF4-FFF2-40B4-BE49-F238E27FC236}">
                <a16:creationId xmlns:a16="http://schemas.microsoft.com/office/drawing/2014/main" id="{B16560AC-342F-429F-935E-E6A16053014D}"/>
              </a:ext>
            </a:extLst>
          </p:cNvPr>
          <p:cNvGrpSpPr/>
          <p:nvPr/>
        </p:nvGrpSpPr>
        <p:grpSpPr>
          <a:xfrm>
            <a:off x="5938580" y="3463983"/>
            <a:ext cx="435784" cy="351232"/>
            <a:chOff x="4032" y="2090"/>
            <a:chExt cx="655" cy="476"/>
          </a:xfrm>
        </p:grpSpPr>
        <p:sp>
          <p:nvSpPr>
            <p:cNvPr id="23" name="Google Shape;160;p8">
              <a:extLst>
                <a:ext uri="{FF2B5EF4-FFF2-40B4-BE49-F238E27FC236}">
                  <a16:creationId xmlns:a16="http://schemas.microsoft.com/office/drawing/2014/main" id="{7D20A867-85CD-45B1-8A48-CE8D9B8740D3}"/>
                </a:ext>
              </a:extLst>
            </p:cNvPr>
            <p:cNvSpPr/>
            <p:nvPr/>
          </p:nvSpPr>
          <p:spPr>
            <a:xfrm>
              <a:off x="4336" y="2352"/>
              <a:ext cx="129" cy="214"/>
            </a:xfrm>
            <a:custGeom>
              <a:avLst/>
              <a:gdLst/>
              <a:ahLst/>
              <a:cxnLst/>
              <a:rect l="l" t="t" r="r" b="b"/>
              <a:pathLst>
                <a:path w="60" h="99" extrusionOk="0">
                  <a:moveTo>
                    <a:pt x="4" y="99"/>
                  </a:moveTo>
                  <a:cubicBezTo>
                    <a:pt x="56" y="99"/>
                    <a:pt x="56" y="99"/>
                    <a:pt x="56" y="99"/>
                  </a:cubicBezTo>
                  <a:cubicBezTo>
                    <a:pt x="58" y="99"/>
                    <a:pt x="60" y="97"/>
                    <a:pt x="60" y="95"/>
                  </a:cubicBezTo>
                  <a:cubicBezTo>
                    <a:pt x="60" y="3"/>
                    <a:pt x="60" y="3"/>
                    <a:pt x="60" y="3"/>
                  </a:cubicBezTo>
                  <a:cubicBezTo>
                    <a:pt x="60" y="1"/>
                    <a:pt x="58" y="0"/>
                    <a:pt x="56" y="0"/>
                  </a:cubicBezTo>
                  <a:cubicBezTo>
                    <a:pt x="54" y="0"/>
                    <a:pt x="53" y="1"/>
                    <a:pt x="53" y="3"/>
                  </a:cubicBezTo>
                  <a:cubicBezTo>
                    <a:pt x="53" y="92"/>
                    <a:pt x="53" y="92"/>
                    <a:pt x="53" y="92"/>
                  </a:cubicBezTo>
                  <a:cubicBezTo>
                    <a:pt x="4" y="92"/>
                    <a:pt x="4" y="92"/>
                    <a:pt x="4" y="92"/>
                  </a:cubicBezTo>
                  <a:cubicBezTo>
                    <a:pt x="2" y="92"/>
                    <a:pt x="0" y="93"/>
                    <a:pt x="0" y="95"/>
                  </a:cubicBezTo>
                  <a:cubicBezTo>
                    <a:pt x="0" y="97"/>
                    <a:pt x="2" y="99"/>
                    <a:pt x="4" y="99"/>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4" name="Google Shape;161;p8">
              <a:extLst>
                <a:ext uri="{FF2B5EF4-FFF2-40B4-BE49-F238E27FC236}">
                  <a16:creationId xmlns:a16="http://schemas.microsoft.com/office/drawing/2014/main" id="{E483E161-9494-4F2C-9E8C-3D99D2FAD30E}"/>
                </a:ext>
              </a:extLst>
            </p:cNvPr>
            <p:cNvSpPr/>
            <p:nvPr/>
          </p:nvSpPr>
          <p:spPr>
            <a:xfrm>
              <a:off x="4310" y="2205"/>
              <a:ext cx="155" cy="58"/>
            </a:xfrm>
            <a:custGeom>
              <a:avLst/>
              <a:gdLst/>
              <a:ahLst/>
              <a:cxnLst/>
              <a:rect l="l" t="t" r="r" b="b"/>
              <a:pathLst>
                <a:path w="72" h="27" extrusionOk="0">
                  <a:moveTo>
                    <a:pt x="68" y="27"/>
                  </a:moveTo>
                  <a:cubicBezTo>
                    <a:pt x="70" y="27"/>
                    <a:pt x="72" y="25"/>
                    <a:pt x="72" y="23"/>
                  </a:cubicBezTo>
                  <a:cubicBezTo>
                    <a:pt x="72" y="4"/>
                    <a:pt x="72" y="4"/>
                    <a:pt x="72" y="4"/>
                  </a:cubicBezTo>
                  <a:cubicBezTo>
                    <a:pt x="72" y="2"/>
                    <a:pt x="70" y="0"/>
                    <a:pt x="68" y="0"/>
                  </a:cubicBezTo>
                  <a:cubicBezTo>
                    <a:pt x="3" y="0"/>
                    <a:pt x="3" y="0"/>
                    <a:pt x="3" y="0"/>
                  </a:cubicBezTo>
                  <a:cubicBezTo>
                    <a:pt x="1" y="0"/>
                    <a:pt x="0" y="2"/>
                    <a:pt x="0" y="4"/>
                  </a:cubicBezTo>
                  <a:cubicBezTo>
                    <a:pt x="0" y="6"/>
                    <a:pt x="1" y="8"/>
                    <a:pt x="3" y="8"/>
                  </a:cubicBezTo>
                  <a:cubicBezTo>
                    <a:pt x="65" y="8"/>
                    <a:pt x="65" y="8"/>
                    <a:pt x="65" y="8"/>
                  </a:cubicBezTo>
                  <a:cubicBezTo>
                    <a:pt x="65" y="23"/>
                    <a:pt x="65" y="23"/>
                    <a:pt x="65" y="23"/>
                  </a:cubicBezTo>
                  <a:cubicBezTo>
                    <a:pt x="65" y="25"/>
                    <a:pt x="66" y="27"/>
                    <a:pt x="68" y="27"/>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5" name="Google Shape;162;p8">
              <a:extLst>
                <a:ext uri="{FF2B5EF4-FFF2-40B4-BE49-F238E27FC236}">
                  <a16:creationId xmlns:a16="http://schemas.microsoft.com/office/drawing/2014/main" id="{33F7B228-2549-4454-A8D5-2C9FAC08649D}"/>
                </a:ext>
              </a:extLst>
            </p:cNvPr>
            <p:cNvSpPr/>
            <p:nvPr/>
          </p:nvSpPr>
          <p:spPr>
            <a:xfrm>
              <a:off x="4032" y="2205"/>
              <a:ext cx="110" cy="17"/>
            </a:xfrm>
            <a:custGeom>
              <a:avLst/>
              <a:gdLst/>
              <a:ahLst/>
              <a:cxnLst/>
              <a:rect l="l" t="t" r="r" b="b"/>
              <a:pathLst>
                <a:path w="51" h="8" extrusionOk="0">
                  <a:moveTo>
                    <a:pt x="4" y="8"/>
                  </a:moveTo>
                  <a:cubicBezTo>
                    <a:pt x="47" y="8"/>
                    <a:pt x="47" y="8"/>
                    <a:pt x="47" y="8"/>
                  </a:cubicBezTo>
                  <a:cubicBezTo>
                    <a:pt x="49" y="8"/>
                    <a:pt x="51" y="6"/>
                    <a:pt x="51" y="4"/>
                  </a:cubicBezTo>
                  <a:cubicBezTo>
                    <a:pt x="51" y="2"/>
                    <a:pt x="49" y="0"/>
                    <a:pt x="47" y="0"/>
                  </a:cubicBezTo>
                  <a:cubicBezTo>
                    <a:pt x="4" y="0"/>
                    <a:pt x="4" y="0"/>
                    <a:pt x="4" y="0"/>
                  </a:cubicBezTo>
                  <a:cubicBezTo>
                    <a:pt x="2" y="0"/>
                    <a:pt x="0" y="2"/>
                    <a:pt x="0" y="4"/>
                  </a:cubicBezTo>
                  <a:cubicBezTo>
                    <a:pt x="0" y="6"/>
                    <a:pt x="2" y="8"/>
                    <a:pt x="4" y="8"/>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6" name="Google Shape;163;p8">
              <a:extLst>
                <a:ext uri="{FF2B5EF4-FFF2-40B4-BE49-F238E27FC236}">
                  <a16:creationId xmlns:a16="http://schemas.microsoft.com/office/drawing/2014/main" id="{D27C8250-E266-40EF-9B17-C550E8751787}"/>
                </a:ext>
              </a:extLst>
            </p:cNvPr>
            <p:cNvSpPr/>
            <p:nvPr/>
          </p:nvSpPr>
          <p:spPr>
            <a:xfrm>
              <a:off x="4344" y="2313"/>
              <a:ext cx="87" cy="69"/>
            </a:xfrm>
            <a:custGeom>
              <a:avLst/>
              <a:gdLst/>
              <a:ahLst/>
              <a:cxnLst/>
              <a:rect l="l" t="t" r="r" b="b"/>
              <a:pathLst>
                <a:path w="40" h="32" extrusionOk="0">
                  <a:moveTo>
                    <a:pt x="28" y="32"/>
                  </a:moveTo>
                  <a:cubicBezTo>
                    <a:pt x="31" y="32"/>
                    <a:pt x="34" y="31"/>
                    <a:pt x="37" y="30"/>
                  </a:cubicBezTo>
                  <a:cubicBezTo>
                    <a:pt x="39" y="30"/>
                    <a:pt x="40" y="27"/>
                    <a:pt x="40" y="26"/>
                  </a:cubicBezTo>
                  <a:cubicBezTo>
                    <a:pt x="39" y="24"/>
                    <a:pt x="37" y="23"/>
                    <a:pt x="35" y="23"/>
                  </a:cubicBezTo>
                  <a:cubicBezTo>
                    <a:pt x="33" y="24"/>
                    <a:pt x="30" y="24"/>
                    <a:pt x="28" y="24"/>
                  </a:cubicBezTo>
                  <a:cubicBezTo>
                    <a:pt x="17" y="24"/>
                    <a:pt x="7" y="15"/>
                    <a:pt x="7" y="4"/>
                  </a:cubicBezTo>
                  <a:cubicBezTo>
                    <a:pt x="7" y="2"/>
                    <a:pt x="6" y="0"/>
                    <a:pt x="4" y="0"/>
                  </a:cubicBezTo>
                  <a:cubicBezTo>
                    <a:pt x="2" y="0"/>
                    <a:pt x="0" y="2"/>
                    <a:pt x="0" y="4"/>
                  </a:cubicBezTo>
                  <a:cubicBezTo>
                    <a:pt x="0" y="19"/>
                    <a:pt x="13" y="32"/>
                    <a:pt x="28" y="3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7" name="Google Shape;164;p8">
              <a:extLst>
                <a:ext uri="{FF2B5EF4-FFF2-40B4-BE49-F238E27FC236}">
                  <a16:creationId xmlns:a16="http://schemas.microsoft.com/office/drawing/2014/main" id="{48858676-0CD0-4888-BC1C-800CBBADDABA}"/>
                </a:ext>
              </a:extLst>
            </p:cNvPr>
            <p:cNvSpPr/>
            <p:nvPr/>
          </p:nvSpPr>
          <p:spPr>
            <a:xfrm>
              <a:off x="4241" y="2313"/>
              <a:ext cx="118" cy="69"/>
            </a:xfrm>
            <a:custGeom>
              <a:avLst/>
              <a:gdLst/>
              <a:ahLst/>
              <a:cxnLst/>
              <a:rect l="l" t="t" r="r" b="b"/>
              <a:pathLst>
                <a:path w="55" h="32" extrusionOk="0">
                  <a:moveTo>
                    <a:pt x="28" y="32"/>
                  </a:moveTo>
                  <a:cubicBezTo>
                    <a:pt x="43" y="32"/>
                    <a:pt x="55" y="19"/>
                    <a:pt x="55" y="4"/>
                  </a:cubicBezTo>
                  <a:cubicBezTo>
                    <a:pt x="55" y="2"/>
                    <a:pt x="54" y="0"/>
                    <a:pt x="52" y="0"/>
                  </a:cubicBezTo>
                  <a:cubicBezTo>
                    <a:pt x="50" y="0"/>
                    <a:pt x="48" y="2"/>
                    <a:pt x="48" y="4"/>
                  </a:cubicBezTo>
                  <a:cubicBezTo>
                    <a:pt x="48" y="15"/>
                    <a:pt x="39" y="24"/>
                    <a:pt x="28" y="24"/>
                  </a:cubicBezTo>
                  <a:cubicBezTo>
                    <a:pt x="16" y="24"/>
                    <a:pt x="7" y="15"/>
                    <a:pt x="7" y="4"/>
                  </a:cubicBezTo>
                  <a:cubicBezTo>
                    <a:pt x="7" y="2"/>
                    <a:pt x="5" y="0"/>
                    <a:pt x="3" y="0"/>
                  </a:cubicBezTo>
                  <a:cubicBezTo>
                    <a:pt x="1" y="0"/>
                    <a:pt x="0" y="2"/>
                    <a:pt x="0" y="4"/>
                  </a:cubicBezTo>
                  <a:cubicBezTo>
                    <a:pt x="0" y="19"/>
                    <a:pt x="12" y="32"/>
                    <a:pt x="28" y="3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8" name="Google Shape;165;p8">
              <a:extLst>
                <a:ext uri="{FF2B5EF4-FFF2-40B4-BE49-F238E27FC236}">
                  <a16:creationId xmlns:a16="http://schemas.microsoft.com/office/drawing/2014/main" id="{895CAF92-498D-45BA-A987-D21ABF2F07DE}"/>
                </a:ext>
              </a:extLst>
            </p:cNvPr>
            <p:cNvSpPr/>
            <p:nvPr/>
          </p:nvSpPr>
          <p:spPr>
            <a:xfrm>
              <a:off x="4135" y="2313"/>
              <a:ext cx="121" cy="69"/>
            </a:xfrm>
            <a:custGeom>
              <a:avLst/>
              <a:gdLst/>
              <a:ahLst/>
              <a:cxnLst/>
              <a:rect l="l" t="t" r="r" b="b"/>
              <a:pathLst>
                <a:path w="56" h="32" extrusionOk="0">
                  <a:moveTo>
                    <a:pt x="28" y="32"/>
                  </a:moveTo>
                  <a:cubicBezTo>
                    <a:pt x="44" y="32"/>
                    <a:pt x="56" y="19"/>
                    <a:pt x="56" y="4"/>
                  </a:cubicBezTo>
                  <a:cubicBezTo>
                    <a:pt x="56" y="2"/>
                    <a:pt x="54" y="0"/>
                    <a:pt x="52" y="0"/>
                  </a:cubicBezTo>
                  <a:cubicBezTo>
                    <a:pt x="50" y="0"/>
                    <a:pt x="49" y="2"/>
                    <a:pt x="49" y="4"/>
                  </a:cubicBezTo>
                  <a:cubicBezTo>
                    <a:pt x="49" y="15"/>
                    <a:pt x="40" y="24"/>
                    <a:pt x="28" y="24"/>
                  </a:cubicBezTo>
                  <a:cubicBezTo>
                    <a:pt x="17" y="24"/>
                    <a:pt x="8" y="15"/>
                    <a:pt x="8" y="4"/>
                  </a:cubicBezTo>
                  <a:cubicBezTo>
                    <a:pt x="8" y="2"/>
                    <a:pt x="6" y="0"/>
                    <a:pt x="4" y="0"/>
                  </a:cubicBezTo>
                  <a:cubicBezTo>
                    <a:pt x="2" y="0"/>
                    <a:pt x="0" y="2"/>
                    <a:pt x="0" y="4"/>
                  </a:cubicBezTo>
                  <a:cubicBezTo>
                    <a:pt x="0" y="19"/>
                    <a:pt x="13" y="32"/>
                    <a:pt x="28" y="3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9" name="Google Shape;166;p8">
              <a:extLst>
                <a:ext uri="{FF2B5EF4-FFF2-40B4-BE49-F238E27FC236}">
                  <a16:creationId xmlns:a16="http://schemas.microsoft.com/office/drawing/2014/main" id="{3D2B8C42-7243-41DC-B4F0-546666E2B70E}"/>
                </a:ext>
              </a:extLst>
            </p:cNvPr>
            <p:cNvSpPr/>
            <p:nvPr/>
          </p:nvSpPr>
          <p:spPr>
            <a:xfrm>
              <a:off x="4032" y="2205"/>
              <a:ext cx="121" cy="177"/>
            </a:xfrm>
            <a:custGeom>
              <a:avLst/>
              <a:gdLst/>
              <a:ahLst/>
              <a:cxnLst/>
              <a:rect l="l" t="t" r="r" b="b"/>
              <a:pathLst>
                <a:path w="56" h="82" extrusionOk="0">
                  <a:moveTo>
                    <a:pt x="28" y="82"/>
                  </a:moveTo>
                  <a:cubicBezTo>
                    <a:pt x="43" y="82"/>
                    <a:pt x="56" y="69"/>
                    <a:pt x="56" y="54"/>
                  </a:cubicBezTo>
                  <a:cubicBezTo>
                    <a:pt x="56" y="52"/>
                    <a:pt x="54" y="50"/>
                    <a:pt x="52" y="50"/>
                  </a:cubicBezTo>
                  <a:cubicBezTo>
                    <a:pt x="50" y="50"/>
                    <a:pt x="48" y="52"/>
                    <a:pt x="48" y="54"/>
                  </a:cubicBezTo>
                  <a:cubicBezTo>
                    <a:pt x="48" y="65"/>
                    <a:pt x="39" y="74"/>
                    <a:pt x="28" y="74"/>
                  </a:cubicBezTo>
                  <a:cubicBezTo>
                    <a:pt x="17" y="74"/>
                    <a:pt x="7" y="65"/>
                    <a:pt x="7" y="54"/>
                  </a:cubicBezTo>
                  <a:cubicBezTo>
                    <a:pt x="7" y="4"/>
                    <a:pt x="7" y="4"/>
                    <a:pt x="7" y="4"/>
                  </a:cubicBezTo>
                  <a:cubicBezTo>
                    <a:pt x="7" y="2"/>
                    <a:pt x="6" y="0"/>
                    <a:pt x="4" y="0"/>
                  </a:cubicBezTo>
                  <a:cubicBezTo>
                    <a:pt x="2" y="0"/>
                    <a:pt x="0" y="2"/>
                    <a:pt x="0" y="4"/>
                  </a:cubicBezTo>
                  <a:cubicBezTo>
                    <a:pt x="0" y="54"/>
                    <a:pt x="0" y="54"/>
                    <a:pt x="0" y="54"/>
                  </a:cubicBezTo>
                  <a:cubicBezTo>
                    <a:pt x="0" y="69"/>
                    <a:pt x="13" y="82"/>
                    <a:pt x="28" y="8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 name="Google Shape;167;p8">
              <a:extLst>
                <a:ext uri="{FF2B5EF4-FFF2-40B4-BE49-F238E27FC236}">
                  <a16:creationId xmlns:a16="http://schemas.microsoft.com/office/drawing/2014/main" id="{75ADE938-4926-4024-8CC6-9DE8F311AA61}"/>
                </a:ext>
              </a:extLst>
            </p:cNvPr>
            <p:cNvSpPr/>
            <p:nvPr/>
          </p:nvSpPr>
          <p:spPr>
            <a:xfrm>
              <a:off x="4032" y="2389"/>
              <a:ext cx="321" cy="177"/>
            </a:xfrm>
            <a:custGeom>
              <a:avLst/>
              <a:gdLst/>
              <a:ahLst/>
              <a:cxnLst/>
              <a:rect l="l" t="t" r="r" b="b"/>
              <a:pathLst>
                <a:path w="149" h="82" extrusionOk="0">
                  <a:moveTo>
                    <a:pt x="4" y="82"/>
                  </a:moveTo>
                  <a:cubicBezTo>
                    <a:pt x="56" y="82"/>
                    <a:pt x="56" y="82"/>
                    <a:pt x="56" y="82"/>
                  </a:cubicBezTo>
                  <a:cubicBezTo>
                    <a:pt x="58" y="82"/>
                    <a:pt x="60" y="80"/>
                    <a:pt x="60" y="78"/>
                  </a:cubicBezTo>
                  <a:cubicBezTo>
                    <a:pt x="60" y="23"/>
                    <a:pt x="60" y="23"/>
                    <a:pt x="60" y="23"/>
                  </a:cubicBezTo>
                  <a:cubicBezTo>
                    <a:pt x="141" y="23"/>
                    <a:pt x="141" y="23"/>
                    <a:pt x="141" y="23"/>
                  </a:cubicBezTo>
                  <a:cubicBezTo>
                    <a:pt x="141" y="78"/>
                    <a:pt x="141" y="78"/>
                    <a:pt x="141" y="78"/>
                  </a:cubicBezTo>
                  <a:cubicBezTo>
                    <a:pt x="141" y="80"/>
                    <a:pt x="143" y="82"/>
                    <a:pt x="145" y="82"/>
                  </a:cubicBezTo>
                  <a:cubicBezTo>
                    <a:pt x="147" y="82"/>
                    <a:pt x="149" y="80"/>
                    <a:pt x="149" y="78"/>
                  </a:cubicBezTo>
                  <a:cubicBezTo>
                    <a:pt x="149" y="19"/>
                    <a:pt x="149" y="19"/>
                    <a:pt x="149" y="19"/>
                  </a:cubicBezTo>
                  <a:cubicBezTo>
                    <a:pt x="149" y="17"/>
                    <a:pt x="147" y="15"/>
                    <a:pt x="145" y="15"/>
                  </a:cubicBezTo>
                  <a:cubicBezTo>
                    <a:pt x="56" y="15"/>
                    <a:pt x="56" y="15"/>
                    <a:pt x="56" y="15"/>
                  </a:cubicBezTo>
                  <a:cubicBezTo>
                    <a:pt x="54" y="15"/>
                    <a:pt x="52" y="17"/>
                    <a:pt x="52" y="19"/>
                  </a:cubicBezTo>
                  <a:cubicBezTo>
                    <a:pt x="52" y="75"/>
                    <a:pt x="52" y="75"/>
                    <a:pt x="52" y="75"/>
                  </a:cubicBezTo>
                  <a:cubicBezTo>
                    <a:pt x="7" y="75"/>
                    <a:pt x="7" y="75"/>
                    <a:pt x="7" y="75"/>
                  </a:cubicBezTo>
                  <a:cubicBezTo>
                    <a:pt x="7" y="4"/>
                    <a:pt x="7" y="4"/>
                    <a:pt x="7" y="4"/>
                  </a:cubicBezTo>
                  <a:cubicBezTo>
                    <a:pt x="7" y="2"/>
                    <a:pt x="6" y="0"/>
                    <a:pt x="4" y="0"/>
                  </a:cubicBezTo>
                  <a:cubicBezTo>
                    <a:pt x="2" y="0"/>
                    <a:pt x="0" y="2"/>
                    <a:pt x="0" y="4"/>
                  </a:cubicBezTo>
                  <a:cubicBezTo>
                    <a:pt x="0" y="78"/>
                    <a:pt x="0" y="78"/>
                    <a:pt x="0" y="78"/>
                  </a:cubicBezTo>
                  <a:cubicBezTo>
                    <a:pt x="0" y="80"/>
                    <a:pt x="2" y="82"/>
                    <a:pt x="4" y="8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 name="Google Shape;168;p8">
              <a:extLst>
                <a:ext uri="{FF2B5EF4-FFF2-40B4-BE49-F238E27FC236}">
                  <a16:creationId xmlns:a16="http://schemas.microsoft.com/office/drawing/2014/main" id="{D05FBFCD-7136-4147-AAF3-609A950F53B5}"/>
                </a:ext>
              </a:extLst>
            </p:cNvPr>
            <p:cNvSpPr/>
            <p:nvPr/>
          </p:nvSpPr>
          <p:spPr>
            <a:xfrm>
              <a:off x="4241" y="2456"/>
              <a:ext cx="15" cy="110"/>
            </a:xfrm>
            <a:custGeom>
              <a:avLst/>
              <a:gdLst/>
              <a:ahLst/>
              <a:cxnLst/>
              <a:rect l="l" t="t" r="r" b="b"/>
              <a:pathLst>
                <a:path w="7" h="51" extrusionOk="0">
                  <a:moveTo>
                    <a:pt x="3" y="51"/>
                  </a:moveTo>
                  <a:cubicBezTo>
                    <a:pt x="5" y="51"/>
                    <a:pt x="7" y="49"/>
                    <a:pt x="7" y="47"/>
                  </a:cubicBezTo>
                  <a:cubicBezTo>
                    <a:pt x="7" y="4"/>
                    <a:pt x="7" y="4"/>
                    <a:pt x="7" y="4"/>
                  </a:cubicBezTo>
                  <a:cubicBezTo>
                    <a:pt x="7" y="2"/>
                    <a:pt x="5" y="0"/>
                    <a:pt x="3" y="0"/>
                  </a:cubicBezTo>
                  <a:cubicBezTo>
                    <a:pt x="1" y="0"/>
                    <a:pt x="0" y="2"/>
                    <a:pt x="0" y="4"/>
                  </a:cubicBezTo>
                  <a:cubicBezTo>
                    <a:pt x="0" y="47"/>
                    <a:pt x="0" y="47"/>
                    <a:pt x="0" y="47"/>
                  </a:cubicBezTo>
                  <a:cubicBezTo>
                    <a:pt x="0" y="49"/>
                    <a:pt x="1" y="51"/>
                    <a:pt x="3" y="51"/>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2" name="Google Shape;169;p8">
              <a:extLst>
                <a:ext uri="{FF2B5EF4-FFF2-40B4-BE49-F238E27FC236}">
                  <a16:creationId xmlns:a16="http://schemas.microsoft.com/office/drawing/2014/main" id="{BCEF0816-53B7-471F-A129-28C0721F804F}"/>
                </a:ext>
              </a:extLst>
            </p:cNvPr>
            <p:cNvSpPr/>
            <p:nvPr/>
          </p:nvSpPr>
          <p:spPr>
            <a:xfrm>
              <a:off x="4523" y="2389"/>
              <a:ext cx="164" cy="82"/>
            </a:xfrm>
            <a:custGeom>
              <a:avLst/>
              <a:gdLst/>
              <a:ahLst/>
              <a:cxnLst/>
              <a:rect l="l" t="t" r="r" b="b"/>
              <a:pathLst>
                <a:path w="76" h="38" extrusionOk="0">
                  <a:moveTo>
                    <a:pt x="4" y="38"/>
                  </a:moveTo>
                  <a:cubicBezTo>
                    <a:pt x="58" y="38"/>
                    <a:pt x="58" y="38"/>
                    <a:pt x="58" y="38"/>
                  </a:cubicBezTo>
                  <a:cubicBezTo>
                    <a:pt x="59" y="38"/>
                    <a:pt x="60" y="37"/>
                    <a:pt x="61" y="37"/>
                  </a:cubicBezTo>
                  <a:cubicBezTo>
                    <a:pt x="75" y="21"/>
                    <a:pt x="75" y="21"/>
                    <a:pt x="75" y="21"/>
                  </a:cubicBezTo>
                  <a:cubicBezTo>
                    <a:pt x="76" y="20"/>
                    <a:pt x="76" y="18"/>
                    <a:pt x="75" y="16"/>
                  </a:cubicBezTo>
                  <a:cubicBezTo>
                    <a:pt x="61" y="1"/>
                    <a:pt x="61" y="1"/>
                    <a:pt x="61" y="1"/>
                  </a:cubicBezTo>
                  <a:cubicBezTo>
                    <a:pt x="60" y="1"/>
                    <a:pt x="59" y="0"/>
                    <a:pt x="58" y="0"/>
                  </a:cubicBezTo>
                  <a:cubicBezTo>
                    <a:pt x="9" y="0"/>
                    <a:pt x="9" y="0"/>
                    <a:pt x="9" y="0"/>
                  </a:cubicBezTo>
                  <a:cubicBezTo>
                    <a:pt x="7" y="0"/>
                    <a:pt x="5" y="2"/>
                    <a:pt x="5" y="4"/>
                  </a:cubicBezTo>
                  <a:cubicBezTo>
                    <a:pt x="5" y="6"/>
                    <a:pt x="7" y="7"/>
                    <a:pt x="9" y="7"/>
                  </a:cubicBezTo>
                  <a:cubicBezTo>
                    <a:pt x="57" y="7"/>
                    <a:pt x="57" y="7"/>
                    <a:pt x="57" y="7"/>
                  </a:cubicBezTo>
                  <a:cubicBezTo>
                    <a:pt x="67" y="19"/>
                    <a:pt x="67" y="19"/>
                    <a:pt x="67" y="19"/>
                  </a:cubicBezTo>
                  <a:cubicBezTo>
                    <a:pt x="57" y="30"/>
                    <a:pt x="57" y="30"/>
                    <a:pt x="57" y="30"/>
                  </a:cubicBezTo>
                  <a:cubicBezTo>
                    <a:pt x="4" y="30"/>
                    <a:pt x="4" y="30"/>
                    <a:pt x="4" y="30"/>
                  </a:cubicBezTo>
                  <a:cubicBezTo>
                    <a:pt x="2" y="30"/>
                    <a:pt x="0" y="32"/>
                    <a:pt x="0" y="34"/>
                  </a:cubicBezTo>
                  <a:cubicBezTo>
                    <a:pt x="1" y="36"/>
                    <a:pt x="2" y="38"/>
                    <a:pt x="4" y="38"/>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3" name="Google Shape;170;p8">
              <a:extLst>
                <a:ext uri="{FF2B5EF4-FFF2-40B4-BE49-F238E27FC236}">
                  <a16:creationId xmlns:a16="http://schemas.microsoft.com/office/drawing/2014/main" id="{486AD3B7-81C5-4999-A95F-8B2F98D687BC}"/>
                </a:ext>
              </a:extLst>
            </p:cNvPr>
            <p:cNvSpPr/>
            <p:nvPr/>
          </p:nvSpPr>
          <p:spPr>
            <a:xfrm>
              <a:off x="4495" y="2352"/>
              <a:ext cx="15" cy="119"/>
            </a:xfrm>
            <a:custGeom>
              <a:avLst/>
              <a:gdLst/>
              <a:ahLst/>
              <a:cxnLst/>
              <a:rect l="l" t="t" r="r" b="b"/>
              <a:pathLst>
                <a:path w="7" h="55" extrusionOk="0">
                  <a:moveTo>
                    <a:pt x="4" y="55"/>
                  </a:moveTo>
                  <a:cubicBezTo>
                    <a:pt x="6" y="55"/>
                    <a:pt x="7" y="53"/>
                    <a:pt x="7" y="51"/>
                  </a:cubicBezTo>
                  <a:cubicBezTo>
                    <a:pt x="7" y="3"/>
                    <a:pt x="7" y="3"/>
                    <a:pt x="7" y="3"/>
                  </a:cubicBezTo>
                  <a:cubicBezTo>
                    <a:pt x="7" y="1"/>
                    <a:pt x="6" y="0"/>
                    <a:pt x="4" y="0"/>
                  </a:cubicBezTo>
                  <a:cubicBezTo>
                    <a:pt x="2" y="0"/>
                    <a:pt x="0" y="1"/>
                    <a:pt x="0" y="3"/>
                  </a:cubicBezTo>
                  <a:cubicBezTo>
                    <a:pt x="0" y="51"/>
                    <a:pt x="0" y="51"/>
                    <a:pt x="0" y="51"/>
                  </a:cubicBezTo>
                  <a:cubicBezTo>
                    <a:pt x="0" y="53"/>
                    <a:pt x="2" y="55"/>
                    <a:pt x="4" y="55"/>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4" name="Google Shape;171;p8">
              <a:extLst>
                <a:ext uri="{FF2B5EF4-FFF2-40B4-BE49-F238E27FC236}">
                  <a16:creationId xmlns:a16="http://schemas.microsoft.com/office/drawing/2014/main" id="{D5692F94-D014-4E97-A109-F2DED8CB9806}"/>
                </a:ext>
              </a:extLst>
            </p:cNvPr>
            <p:cNvSpPr/>
            <p:nvPr/>
          </p:nvSpPr>
          <p:spPr>
            <a:xfrm>
              <a:off x="4418" y="2285"/>
              <a:ext cx="187" cy="82"/>
            </a:xfrm>
            <a:custGeom>
              <a:avLst/>
              <a:gdLst/>
              <a:ahLst/>
              <a:cxnLst/>
              <a:rect l="l" t="t" r="r" b="b"/>
              <a:pathLst>
                <a:path w="87" h="38" extrusionOk="0">
                  <a:moveTo>
                    <a:pt x="18" y="38"/>
                  </a:moveTo>
                  <a:cubicBezTo>
                    <a:pt x="19" y="38"/>
                    <a:pt x="20" y="38"/>
                    <a:pt x="20" y="37"/>
                  </a:cubicBezTo>
                  <a:cubicBezTo>
                    <a:pt x="22" y="36"/>
                    <a:pt x="22" y="33"/>
                    <a:pt x="21" y="32"/>
                  </a:cubicBezTo>
                  <a:cubicBezTo>
                    <a:pt x="9" y="19"/>
                    <a:pt x="9" y="19"/>
                    <a:pt x="9" y="19"/>
                  </a:cubicBezTo>
                  <a:cubicBezTo>
                    <a:pt x="20" y="8"/>
                    <a:pt x="20" y="8"/>
                    <a:pt x="20" y="8"/>
                  </a:cubicBezTo>
                  <a:cubicBezTo>
                    <a:pt x="80" y="8"/>
                    <a:pt x="80" y="8"/>
                    <a:pt x="80" y="8"/>
                  </a:cubicBezTo>
                  <a:cubicBezTo>
                    <a:pt x="80" y="31"/>
                    <a:pt x="80" y="31"/>
                    <a:pt x="80" y="31"/>
                  </a:cubicBezTo>
                  <a:cubicBezTo>
                    <a:pt x="40" y="31"/>
                    <a:pt x="40" y="31"/>
                    <a:pt x="40" y="31"/>
                  </a:cubicBezTo>
                  <a:cubicBezTo>
                    <a:pt x="38" y="31"/>
                    <a:pt x="36" y="32"/>
                    <a:pt x="36" y="34"/>
                  </a:cubicBezTo>
                  <a:cubicBezTo>
                    <a:pt x="36" y="36"/>
                    <a:pt x="38" y="38"/>
                    <a:pt x="40" y="38"/>
                  </a:cubicBezTo>
                  <a:cubicBezTo>
                    <a:pt x="84" y="38"/>
                    <a:pt x="84" y="38"/>
                    <a:pt x="84" y="38"/>
                  </a:cubicBezTo>
                  <a:cubicBezTo>
                    <a:pt x="86" y="38"/>
                    <a:pt x="87" y="36"/>
                    <a:pt x="87" y="34"/>
                  </a:cubicBezTo>
                  <a:cubicBezTo>
                    <a:pt x="87" y="4"/>
                    <a:pt x="87" y="4"/>
                    <a:pt x="87" y="4"/>
                  </a:cubicBezTo>
                  <a:cubicBezTo>
                    <a:pt x="87" y="2"/>
                    <a:pt x="86" y="0"/>
                    <a:pt x="84" y="0"/>
                  </a:cubicBezTo>
                  <a:cubicBezTo>
                    <a:pt x="18" y="0"/>
                    <a:pt x="18" y="0"/>
                    <a:pt x="18" y="0"/>
                  </a:cubicBezTo>
                  <a:cubicBezTo>
                    <a:pt x="17" y="0"/>
                    <a:pt x="16" y="1"/>
                    <a:pt x="15" y="2"/>
                  </a:cubicBezTo>
                  <a:cubicBezTo>
                    <a:pt x="1" y="17"/>
                    <a:pt x="1" y="17"/>
                    <a:pt x="1" y="17"/>
                  </a:cubicBezTo>
                  <a:cubicBezTo>
                    <a:pt x="0" y="18"/>
                    <a:pt x="0" y="20"/>
                    <a:pt x="1" y="22"/>
                  </a:cubicBezTo>
                  <a:cubicBezTo>
                    <a:pt x="15" y="37"/>
                    <a:pt x="15" y="37"/>
                    <a:pt x="15" y="37"/>
                  </a:cubicBezTo>
                  <a:cubicBezTo>
                    <a:pt x="16" y="37"/>
                    <a:pt x="17" y="38"/>
                    <a:pt x="18" y="38"/>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5" name="Google Shape;172;p8">
              <a:extLst>
                <a:ext uri="{FF2B5EF4-FFF2-40B4-BE49-F238E27FC236}">
                  <a16:creationId xmlns:a16="http://schemas.microsoft.com/office/drawing/2014/main" id="{71C2F132-C2DC-4C47-B6D0-9C53452B5B49}"/>
                </a:ext>
              </a:extLst>
            </p:cNvPr>
            <p:cNvSpPr/>
            <p:nvPr/>
          </p:nvSpPr>
          <p:spPr>
            <a:xfrm>
              <a:off x="4495" y="2453"/>
              <a:ext cx="46" cy="113"/>
            </a:xfrm>
            <a:custGeom>
              <a:avLst/>
              <a:gdLst/>
              <a:ahLst/>
              <a:cxnLst/>
              <a:rect l="l" t="t" r="r" b="b"/>
              <a:pathLst>
                <a:path w="21" h="52" extrusionOk="0">
                  <a:moveTo>
                    <a:pt x="4" y="52"/>
                  </a:moveTo>
                  <a:cubicBezTo>
                    <a:pt x="17" y="52"/>
                    <a:pt x="17" y="52"/>
                    <a:pt x="17" y="52"/>
                  </a:cubicBezTo>
                  <a:cubicBezTo>
                    <a:pt x="19" y="52"/>
                    <a:pt x="21" y="50"/>
                    <a:pt x="21" y="48"/>
                  </a:cubicBezTo>
                  <a:cubicBezTo>
                    <a:pt x="21" y="4"/>
                    <a:pt x="21" y="4"/>
                    <a:pt x="21" y="4"/>
                  </a:cubicBezTo>
                  <a:cubicBezTo>
                    <a:pt x="21" y="2"/>
                    <a:pt x="19" y="0"/>
                    <a:pt x="17" y="0"/>
                  </a:cubicBezTo>
                  <a:cubicBezTo>
                    <a:pt x="15" y="0"/>
                    <a:pt x="14" y="2"/>
                    <a:pt x="14" y="4"/>
                  </a:cubicBezTo>
                  <a:cubicBezTo>
                    <a:pt x="14" y="45"/>
                    <a:pt x="14" y="45"/>
                    <a:pt x="14" y="45"/>
                  </a:cubicBezTo>
                  <a:cubicBezTo>
                    <a:pt x="7" y="45"/>
                    <a:pt x="7" y="45"/>
                    <a:pt x="7" y="45"/>
                  </a:cubicBezTo>
                  <a:cubicBezTo>
                    <a:pt x="7" y="4"/>
                    <a:pt x="7" y="4"/>
                    <a:pt x="7" y="4"/>
                  </a:cubicBezTo>
                  <a:cubicBezTo>
                    <a:pt x="7" y="2"/>
                    <a:pt x="6" y="0"/>
                    <a:pt x="4" y="0"/>
                  </a:cubicBezTo>
                  <a:cubicBezTo>
                    <a:pt x="2" y="0"/>
                    <a:pt x="0" y="2"/>
                    <a:pt x="0" y="4"/>
                  </a:cubicBezTo>
                  <a:cubicBezTo>
                    <a:pt x="0" y="48"/>
                    <a:pt x="0" y="48"/>
                    <a:pt x="0" y="48"/>
                  </a:cubicBezTo>
                  <a:cubicBezTo>
                    <a:pt x="0" y="50"/>
                    <a:pt x="2" y="52"/>
                    <a:pt x="4" y="52"/>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6" name="Google Shape;173;p8">
              <a:extLst>
                <a:ext uri="{FF2B5EF4-FFF2-40B4-BE49-F238E27FC236}">
                  <a16:creationId xmlns:a16="http://schemas.microsoft.com/office/drawing/2014/main" id="{D0107801-25C6-4793-8B3E-DCC3C9586B2A}"/>
                </a:ext>
              </a:extLst>
            </p:cNvPr>
            <p:cNvSpPr/>
            <p:nvPr/>
          </p:nvSpPr>
          <p:spPr>
            <a:xfrm>
              <a:off x="4204" y="2166"/>
              <a:ext cx="121" cy="17"/>
            </a:xfrm>
            <a:custGeom>
              <a:avLst/>
              <a:gdLst/>
              <a:ahLst/>
              <a:cxnLst/>
              <a:rect l="l" t="t" r="r" b="b"/>
              <a:pathLst>
                <a:path w="56" h="8" extrusionOk="0">
                  <a:moveTo>
                    <a:pt x="3" y="8"/>
                  </a:moveTo>
                  <a:cubicBezTo>
                    <a:pt x="52" y="8"/>
                    <a:pt x="52" y="8"/>
                    <a:pt x="52" y="8"/>
                  </a:cubicBezTo>
                  <a:cubicBezTo>
                    <a:pt x="54" y="8"/>
                    <a:pt x="56" y="6"/>
                    <a:pt x="56" y="4"/>
                  </a:cubicBezTo>
                  <a:cubicBezTo>
                    <a:pt x="56" y="2"/>
                    <a:pt x="54" y="0"/>
                    <a:pt x="52" y="0"/>
                  </a:cubicBezTo>
                  <a:cubicBezTo>
                    <a:pt x="3" y="0"/>
                    <a:pt x="3" y="0"/>
                    <a:pt x="3" y="0"/>
                  </a:cubicBezTo>
                  <a:cubicBezTo>
                    <a:pt x="1" y="0"/>
                    <a:pt x="0" y="2"/>
                    <a:pt x="0" y="4"/>
                  </a:cubicBezTo>
                  <a:cubicBezTo>
                    <a:pt x="0" y="6"/>
                    <a:pt x="1" y="8"/>
                    <a:pt x="3" y="8"/>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7" name="Google Shape;174;p8">
              <a:extLst>
                <a:ext uri="{FF2B5EF4-FFF2-40B4-BE49-F238E27FC236}">
                  <a16:creationId xmlns:a16="http://schemas.microsoft.com/office/drawing/2014/main" id="{5DAB392F-EAB2-49C6-92A3-2B436B11BAAB}"/>
                </a:ext>
              </a:extLst>
            </p:cNvPr>
            <p:cNvSpPr/>
            <p:nvPr/>
          </p:nvSpPr>
          <p:spPr>
            <a:xfrm>
              <a:off x="4069" y="2090"/>
              <a:ext cx="357" cy="93"/>
            </a:xfrm>
            <a:custGeom>
              <a:avLst/>
              <a:gdLst/>
              <a:ahLst/>
              <a:cxnLst/>
              <a:rect l="l" t="t" r="r" b="b"/>
              <a:pathLst>
                <a:path w="166" h="43" extrusionOk="0">
                  <a:moveTo>
                    <a:pt x="4" y="43"/>
                  </a:moveTo>
                  <a:cubicBezTo>
                    <a:pt x="48" y="43"/>
                    <a:pt x="48" y="43"/>
                    <a:pt x="48" y="43"/>
                  </a:cubicBezTo>
                  <a:cubicBezTo>
                    <a:pt x="50" y="43"/>
                    <a:pt x="51" y="41"/>
                    <a:pt x="51" y="39"/>
                  </a:cubicBezTo>
                  <a:cubicBezTo>
                    <a:pt x="51" y="37"/>
                    <a:pt x="50" y="35"/>
                    <a:pt x="48" y="35"/>
                  </a:cubicBezTo>
                  <a:cubicBezTo>
                    <a:pt x="8" y="35"/>
                    <a:pt x="8" y="35"/>
                    <a:pt x="8" y="35"/>
                  </a:cubicBezTo>
                  <a:cubicBezTo>
                    <a:pt x="8" y="7"/>
                    <a:pt x="8" y="7"/>
                    <a:pt x="8" y="7"/>
                  </a:cubicBezTo>
                  <a:cubicBezTo>
                    <a:pt x="159" y="7"/>
                    <a:pt x="159" y="7"/>
                    <a:pt x="159" y="7"/>
                  </a:cubicBezTo>
                  <a:cubicBezTo>
                    <a:pt x="159" y="35"/>
                    <a:pt x="159" y="35"/>
                    <a:pt x="159" y="35"/>
                  </a:cubicBezTo>
                  <a:cubicBezTo>
                    <a:pt x="133" y="35"/>
                    <a:pt x="133" y="35"/>
                    <a:pt x="133" y="35"/>
                  </a:cubicBezTo>
                  <a:cubicBezTo>
                    <a:pt x="131" y="35"/>
                    <a:pt x="130" y="37"/>
                    <a:pt x="130" y="39"/>
                  </a:cubicBezTo>
                  <a:cubicBezTo>
                    <a:pt x="130" y="41"/>
                    <a:pt x="131" y="43"/>
                    <a:pt x="133" y="43"/>
                  </a:cubicBezTo>
                  <a:cubicBezTo>
                    <a:pt x="163" y="43"/>
                    <a:pt x="163" y="43"/>
                    <a:pt x="163" y="43"/>
                  </a:cubicBezTo>
                  <a:cubicBezTo>
                    <a:pt x="165" y="43"/>
                    <a:pt x="166" y="41"/>
                    <a:pt x="166" y="39"/>
                  </a:cubicBezTo>
                  <a:cubicBezTo>
                    <a:pt x="166" y="4"/>
                    <a:pt x="166" y="4"/>
                    <a:pt x="166" y="4"/>
                  </a:cubicBezTo>
                  <a:cubicBezTo>
                    <a:pt x="166" y="2"/>
                    <a:pt x="165" y="0"/>
                    <a:pt x="163" y="0"/>
                  </a:cubicBezTo>
                  <a:cubicBezTo>
                    <a:pt x="4" y="0"/>
                    <a:pt x="4" y="0"/>
                    <a:pt x="4" y="0"/>
                  </a:cubicBezTo>
                  <a:cubicBezTo>
                    <a:pt x="2" y="0"/>
                    <a:pt x="0" y="2"/>
                    <a:pt x="0" y="4"/>
                  </a:cubicBezTo>
                  <a:cubicBezTo>
                    <a:pt x="0" y="39"/>
                    <a:pt x="0" y="39"/>
                    <a:pt x="0" y="39"/>
                  </a:cubicBezTo>
                  <a:cubicBezTo>
                    <a:pt x="0" y="41"/>
                    <a:pt x="2" y="43"/>
                    <a:pt x="4" y="43"/>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8" name="Google Shape;175;p8">
              <a:extLst>
                <a:ext uri="{FF2B5EF4-FFF2-40B4-BE49-F238E27FC236}">
                  <a16:creationId xmlns:a16="http://schemas.microsoft.com/office/drawing/2014/main" id="{50CA5586-27CB-4181-BA7B-6DFC1D3730C0}"/>
                </a:ext>
              </a:extLst>
            </p:cNvPr>
            <p:cNvSpPr/>
            <p:nvPr/>
          </p:nvSpPr>
          <p:spPr>
            <a:xfrm>
              <a:off x="4310" y="2166"/>
              <a:ext cx="15" cy="56"/>
            </a:xfrm>
            <a:custGeom>
              <a:avLst/>
              <a:gdLst/>
              <a:ahLst/>
              <a:cxnLst/>
              <a:rect l="l" t="t" r="r" b="b"/>
              <a:pathLst>
                <a:path w="7" h="26" extrusionOk="0">
                  <a:moveTo>
                    <a:pt x="3" y="26"/>
                  </a:moveTo>
                  <a:cubicBezTo>
                    <a:pt x="5" y="26"/>
                    <a:pt x="7" y="24"/>
                    <a:pt x="7" y="22"/>
                  </a:cubicBezTo>
                  <a:cubicBezTo>
                    <a:pt x="7" y="4"/>
                    <a:pt x="7" y="4"/>
                    <a:pt x="7" y="4"/>
                  </a:cubicBezTo>
                  <a:cubicBezTo>
                    <a:pt x="7" y="2"/>
                    <a:pt x="5" y="0"/>
                    <a:pt x="3" y="0"/>
                  </a:cubicBezTo>
                  <a:cubicBezTo>
                    <a:pt x="1" y="0"/>
                    <a:pt x="0" y="2"/>
                    <a:pt x="0" y="4"/>
                  </a:cubicBezTo>
                  <a:cubicBezTo>
                    <a:pt x="0" y="22"/>
                    <a:pt x="0" y="22"/>
                    <a:pt x="0" y="22"/>
                  </a:cubicBezTo>
                  <a:cubicBezTo>
                    <a:pt x="0" y="24"/>
                    <a:pt x="1" y="26"/>
                    <a:pt x="3" y="26"/>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 name="Google Shape;176;p8">
              <a:extLst>
                <a:ext uri="{FF2B5EF4-FFF2-40B4-BE49-F238E27FC236}">
                  <a16:creationId xmlns:a16="http://schemas.microsoft.com/office/drawing/2014/main" id="{381D71C9-B976-4B10-97C5-74574FE12145}"/>
                </a:ext>
              </a:extLst>
            </p:cNvPr>
            <p:cNvSpPr/>
            <p:nvPr/>
          </p:nvSpPr>
          <p:spPr>
            <a:xfrm>
              <a:off x="4163" y="2166"/>
              <a:ext cx="15" cy="56"/>
            </a:xfrm>
            <a:custGeom>
              <a:avLst/>
              <a:gdLst/>
              <a:ahLst/>
              <a:cxnLst/>
              <a:rect l="l" t="t" r="r" b="b"/>
              <a:pathLst>
                <a:path w="7" h="26" extrusionOk="0">
                  <a:moveTo>
                    <a:pt x="4" y="26"/>
                  </a:moveTo>
                  <a:cubicBezTo>
                    <a:pt x="6" y="26"/>
                    <a:pt x="7" y="24"/>
                    <a:pt x="7" y="22"/>
                  </a:cubicBezTo>
                  <a:cubicBezTo>
                    <a:pt x="7" y="4"/>
                    <a:pt x="7" y="4"/>
                    <a:pt x="7" y="4"/>
                  </a:cubicBezTo>
                  <a:cubicBezTo>
                    <a:pt x="7" y="2"/>
                    <a:pt x="6" y="0"/>
                    <a:pt x="4" y="0"/>
                  </a:cubicBezTo>
                  <a:cubicBezTo>
                    <a:pt x="2" y="0"/>
                    <a:pt x="0" y="2"/>
                    <a:pt x="0" y="4"/>
                  </a:cubicBezTo>
                  <a:cubicBezTo>
                    <a:pt x="0" y="22"/>
                    <a:pt x="0" y="22"/>
                    <a:pt x="0" y="22"/>
                  </a:cubicBezTo>
                  <a:cubicBezTo>
                    <a:pt x="0" y="24"/>
                    <a:pt x="2" y="26"/>
                    <a:pt x="4" y="26"/>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0" name="Google Shape;177;p8">
              <a:extLst>
                <a:ext uri="{FF2B5EF4-FFF2-40B4-BE49-F238E27FC236}">
                  <a16:creationId xmlns:a16="http://schemas.microsoft.com/office/drawing/2014/main" id="{9820CF16-20E2-4860-9DFC-B9CE656778DC}"/>
                </a:ext>
              </a:extLst>
            </p:cNvPr>
            <p:cNvSpPr/>
            <p:nvPr/>
          </p:nvSpPr>
          <p:spPr>
            <a:xfrm>
              <a:off x="4163" y="2205"/>
              <a:ext cx="125" cy="17"/>
            </a:xfrm>
            <a:custGeom>
              <a:avLst/>
              <a:gdLst/>
              <a:ahLst/>
              <a:cxnLst/>
              <a:rect l="l" t="t" r="r" b="b"/>
              <a:pathLst>
                <a:path w="58" h="8" extrusionOk="0">
                  <a:moveTo>
                    <a:pt x="4" y="8"/>
                  </a:moveTo>
                  <a:cubicBezTo>
                    <a:pt x="55" y="8"/>
                    <a:pt x="55" y="8"/>
                    <a:pt x="55" y="8"/>
                  </a:cubicBezTo>
                  <a:cubicBezTo>
                    <a:pt x="57" y="8"/>
                    <a:pt x="58" y="6"/>
                    <a:pt x="58" y="4"/>
                  </a:cubicBezTo>
                  <a:cubicBezTo>
                    <a:pt x="58" y="2"/>
                    <a:pt x="57" y="0"/>
                    <a:pt x="55" y="0"/>
                  </a:cubicBezTo>
                  <a:cubicBezTo>
                    <a:pt x="4" y="0"/>
                    <a:pt x="4" y="0"/>
                    <a:pt x="4" y="0"/>
                  </a:cubicBezTo>
                  <a:cubicBezTo>
                    <a:pt x="2" y="0"/>
                    <a:pt x="0" y="2"/>
                    <a:pt x="0" y="4"/>
                  </a:cubicBezTo>
                  <a:cubicBezTo>
                    <a:pt x="0" y="6"/>
                    <a:pt x="2" y="8"/>
                    <a:pt x="4" y="8"/>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grpSp>
        <p:nvGrpSpPr>
          <p:cNvPr id="41" name="Google Shape;147;p8">
            <a:extLst>
              <a:ext uri="{FF2B5EF4-FFF2-40B4-BE49-F238E27FC236}">
                <a16:creationId xmlns:a16="http://schemas.microsoft.com/office/drawing/2014/main" id="{20C7B842-02CB-47FC-9E06-35BBEB92425F}"/>
              </a:ext>
            </a:extLst>
          </p:cNvPr>
          <p:cNvGrpSpPr/>
          <p:nvPr/>
        </p:nvGrpSpPr>
        <p:grpSpPr>
          <a:xfrm>
            <a:off x="6615289" y="2069273"/>
            <a:ext cx="1314347" cy="522750"/>
            <a:chOff x="8015924" y="3072611"/>
            <a:chExt cx="1520787" cy="302214"/>
          </a:xfrm>
        </p:grpSpPr>
        <p:cxnSp>
          <p:nvCxnSpPr>
            <p:cNvPr id="42" name="Google Shape;148;p8">
              <a:extLst>
                <a:ext uri="{FF2B5EF4-FFF2-40B4-BE49-F238E27FC236}">
                  <a16:creationId xmlns:a16="http://schemas.microsoft.com/office/drawing/2014/main" id="{1028A7BC-31F4-4341-A75B-165FCD177816}"/>
                </a:ext>
              </a:extLst>
            </p:cNvPr>
            <p:cNvCxnSpPr/>
            <p:nvPr/>
          </p:nvCxnSpPr>
          <p:spPr>
            <a:xfrm>
              <a:off x="8015924" y="3073400"/>
              <a:ext cx="1241425" cy="0"/>
            </a:xfrm>
            <a:prstGeom prst="straightConnector1">
              <a:avLst/>
            </a:prstGeom>
            <a:noFill/>
            <a:ln w="19050" cap="flat" cmpd="sng">
              <a:solidFill>
                <a:srgbClr val="7F7F7F"/>
              </a:solidFill>
              <a:prstDash val="solid"/>
              <a:miter lim="800000"/>
              <a:headEnd type="none" w="sm" len="sm"/>
              <a:tailEnd type="none" w="sm" len="sm"/>
            </a:ln>
          </p:spPr>
        </p:cxnSp>
        <p:cxnSp>
          <p:nvCxnSpPr>
            <p:cNvPr id="43" name="Google Shape;149;p8">
              <a:extLst>
                <a:ext uri="{FF2B5EF4-FFF2-40B4-BE49-F238E27FC236}">
                  <a16:creationId xmlns:a16="http://schemas.microsoft.com/office/drawing/2014/main" id="{26F25719-1C97-4F4F-88C0-ACBAAB9EF49A}"/>
                </a:ext>
              </a:extLst>
            </p:cNvPr>
            <p:cNvCxnSpPr/>
            <p:nvPr/>
          </p:nvCxnSpPr>
          <p:spPr>
            <a:xfrm>
              <a:off x="9247825" y="3072611"/>
              <a:ext cx="288886" cy="302214"/>
            </a:xfrm>
            <a:prstGeom prst="straightConnector1">
              <a:avLst/>
            </a:prstGeom>
            <a:noFill/>
            <a:ln w="19050" cap="flat" cmpd="sng">
              <a:solidFill>
                <a:srgbClr val="7F7F7F"/>
              </a:solidFill>
              <a:prstDash val="solid"/>
              <a:miter lim="800000"/>
              <a:headEnd type="none" w="sm" len="sm"/>
              <a:tailEnd type="oval" w="lg" len="lg"/>
            </a:ln>
          </p:spPr>
        </p:cxnSp>
      </p:grpSp>
      <p:sp>
        <p:nvSpPr>
          <p:cNvPr id="44" name="Google Shape;145;p8">
            <a:extLst>
              <a:ext uri="{FF2B5EF4-FFF2-40B4-BE49-F238E27FC236}">
                <a16:creationId xmlns:a16="http://schemas.microsoft.com/office/drawing/2014/main" id="{A0C82317-4FDE-4138-AE53-F0E834CFA176}"/>
              </a:ext>
            </a:extLst>
          </p:cNvPr>
          <p:cNvSpPr/>
          <p:nvPr/>
        </p:nvSpPr>
        <p:spPr>
          <a:xfrm>
            <a:off x="5554652" y="3056945"/>
            <a:ext cx="1140431" cy="1151723"/>
          </a:xfrm>
          <a:custGeom>
            <a:avLst/>
            <a:gdLst/>
            <a:ahLst/>
            <a:cxnLst/>
            <a:rect l="l" t="t" r="r" b="b"/>
            <a:pathLst>
              <a:path w="98" h="99" extrusionOk="0">
                <a:moveTo>
                  <a:pt x="92" y="60"/>
                </a:moveTo>
                <a:cubicBezTo>
                  <a:pt x="88" y="58"/>
                  <a:pt x="88" y="58"/>
                  <a:pt x="88" y="58"/>
                </a:cubicBezTo>
                <a:cubicBezTo>
                  <a:pt x="89" y="54"/>
                  <a:pt x="89" y="50"/>
                  <a:pt x="89" y="46"/>
                </a:cubicBezTo>
                <a:cubicBezTo>
                  <a:pt x="93" y="44"/>
                  <a:pt x="93" y="44"/>
                  <a:pt x="93" y="44"/>
                </a:cubicBezTo>
                <a:cubicBezTo>
                  <a:pt x="96" y="43"/>
                  <a:pt x="98" y="40"/>
                  <a:pt x="97" y="37"/>
                </a:cubicBezTo>
                <a:cubicBezTo>
                  <a:pt x="94" y="29"/>
                  <a:pt x="94" y="29"/>
                  <a:pt x="94" y="29"/>
                </a:cubicBezTo>
                <a:cubicBezTo>
                  <a:pt x="93" y="26"/>
                  <a:pt x="90" y="25"/>
                  <a:pt x="87" y="26"/>
                </a:cubicBezTo>
                <a:cubicBezTo>
                  <a:pt x="83" y="27"/>
                  <a:pt x="83" y="27"/>
                  <a:pt x="83" y="27"/>
                </a:cubicBezTo>
                <a:cubicBezTo>
                  <a:pt x="80" y="24"/>
                  <a:pt x="78" y="21"/>
                  <a:pt x="75" y="18"/>
                </a:cubicBezTo>
                <a:cubicBezTo>
                  <a:pt x="77" y="14"/>
                  <a:pt x="77" y="14"/>
                  <a:pt x="77" y="14"/>
                </a:cubicBezTo>
                <a:cubicBezTo>
                  <a:pt x="78" y="11"/>
                  <a:pt x="77" y="8"/>
                  <a:pt x="74" y="7"/>
                </a:cubicBezTo>
                <a:cubicBezTo>
                  <a:pt x="67" y="3"/>
                  <a:pt x="67" y="3"/>
                  <a:pt x="67" y="3"/>
                </a:cubicBezTo>
                <a:cubicBezTo>
                  <a:pt x="64" y="2"/>
                  <a:pt x="61" y="3"/>
                  <a:pt x="59" y="6"/>
                </a:cubicBezTo>
                <a:cubicBezTo>
                  <a:pt x="57" y="10"/>
                  <a:pt x="57" y="10"/>
                  <a:pt x="57" y="10"/>
                </a:cubicBezTo>
                <a:cubicBezTo>
                  <a:pt x="53" y="9"/>
                  <a:pt x="49" y="9"/>
                  <a:pt x="45" y="9"/>
                </a:cubicBezTo>
                <a:cubicBezTo>
                  <a:pt x="44" y="5"/>
                  <a:pt x="44" y="5"/>
                  <a:pt x="44" y="5"/>
                </a:cubicBezTo>
                <a:cubicBezTo>
                  <a:pt x="43" y="2"/>
                  <a:pt x="39" y="0"/>
                  <a:pt x="36" y="1"/>
                </a:cubicBezTo>
                <a:cubicBezTo>
                  <a:pt x="29" y="4"/>
                  <a:pt x="29" y="4"/>
                  <a:pt x="29" y="4"/>
                </a:cubicBezTo>
                <a:cubicBezTo>
                  <a:pt x="26" y="5"/>
                  <a:pt x="24" y="8"/>
                  <a:pt x="25" y="11"/>
                </a:cubicBezTo>
                <a:cubicBezTo>
                  <a:pt x="27" y="16"/>
                  <a:pt x="27" y="16"/>
                  <a:pt x="27" y="16"/>
                </a:cubicBezTo>
                <a:cubicBezTo>
                  <a:pt x="23" y="18"/>
                  <a:pt x="20" y="21"/>
                  <a:pt x="18" y="24"/>
                </a:cubicBezTo>
                <a:cubicBezTo>
                  <a:pt x="13" y="22"/>
                  <a:pt x="13" y="22"/>
                  <a:pt x="13" y="22"/>
                </a:cubicBezTo>
                <a:cubicBezTo>
                  <a:pt x="11" y="20"/>
                  <a:pt x="7" y="21"/>
                  <a:pt x="6" y="24"/>
                </a:cubicBezTo>
                <a:cubicBezTo>
                  <a:pt x="2" y="32"/>
                  <a:pt x="2" y="32"/>
                  <a:pt x="2" y="32"/>
                </a:cubicBezTo>
                <a:cubicBezTo>
                  <a:pt x="1" y="34"/>
                  <a:pt x="2" y="38"/>
                  <a:pt x="5" y="39"/>
                </a:cubicBezTo>
                <a:cubicBezTo>
                  <a:pt x="9" y="41"/>
                  <a:pt x="9" y="41"/>
                  <a:pt x="9" y="41"/>
                </a:cubicBezTo>
                <a:cubicBezTo>
                  <a:pt x="8" y="45"/>
                  <a:pt x="8" y="49"/>
                  <a:pt x="9" y="53"/>
                </a:cubicBezTo>
                <a:cubicBezTo>
                  <a:pt x="4" y="55"/>
                  <a:pt x="4" y="55"/>
                  <a:pt x="4" y="55"/>
                </a:cubicBezTo>
                <a:cubicBezTo>
                  <a:pt x="1" y="56"/>
                  <a:pt x="0" y="59"/>
                  <a:pt x="1" y="62"/>
                </a:cubicBezTo>
                <a:cubicBezTo>
                  <a:pt x="3" y="70"/>
                  <a:pt x="3" y="70"/>
                  <a:pt x="3" y="70"/>
                </a:cubicBezTo>
                <a:cubicBezTo>
                  <a:pt x="4" y="72"/>
                  <a:pt x="8" y="74"/>
                  <a:pt x="10" y="73"/>
                </a:cubicBezTo>
                <a:cubicBezTo>
                  <a:pt x="15" y="71"/>
                  <a:pt x="15" y="71"/>
                  <a:pt x="15" y="71"/>
                </a:cubicBezTo>
                <a:cubicBezTo>
                  <a:pt x="17" y="75"/>
                  <a:pt x="20" y="78"/>
                  <a:pt x="23" y="80"/>
                </a:cubicBezTo>
                <a:cubicBezTo>
                  <a:pt x="21" y="85"/>
                  <a:pt x="21" y="85"/>
                  <a:pt x="21" y="85"/>
                </a:cubicBezTo>
                <a:cubicBezTo>
                  <a:pt x="19" y="87"/>
                  <a:pt x="21" y="91"/>
                  <a:pt x="23" y="92"/>
                </a:cubicBezTo>
                <a:cubicBezTo>
                  <a:pt x="31" y="96"/>
                  <a:pt x="31" y="96"/>
                  <a:pt x="31" y="96"/>
                </a:cubicBezTo>
                <a:cubicBezTo>
                  <a:pt x="34" y="97"/>
                  <a:pt x="37" y="96"/>
                  <a:pt x="38" y="93"/>
                </a:cubicBezTo>
                <a:cubicBezTo>
                  <a:pt x="40" y="89"/>
                  <a:pt x="40" y="89"/>
                  <a:pt x="40" y="89"/>
                </a:cubicBezTo>
                <a:cubicBezTo>
                  <a:pt x="44" y="90"/>
                  <a:pt x="48" y="90"/>
                  <a:pt x="52" y="90"/>
                </a:cubicBezTo>
                <a:cubicBezTo>
                  <a:pt x="54" y="94"/>
                  <a:pt x="54" y="94"/>
                  <a:pt x="54" y="94"/>
                </a:cubicBezTo>
                <a:cubicBezTo>
                  <a:pt x="55" y="97"/>
                  <a:pt x="58" y="99"/>
                  <a:pt x="61" y="98"/>
                </a:cubicBezTo>
                <a:cubicBezTo>
                  <a:pt x="69" y="95"/>
                  <a:pt x="69" y="95"/>
                  <a:pt x="69" y="95"/>
                </a:cubicBezTo>
                <a:cubicBezTo>
                  <a:pt x="72" y="94"/>
                  <a:pt x="73" y="91"/>
                  <a:pt x="72" y="88"/>
                </a:cubicBezTo>
                <a:cubicBezTo>
                  <a:pt x="71" y="83"/>
                  <a:pt x="71" y="83"/>
                  <a:pt x="71" y="83"/>
                </a:cubicBezTo>
                <a:cubicBezTo>
                  <a:pt x="74" y="81"/>
                  <a:pt x="77" y="78"/>
                  <a:pt x="80" y="75"/>
                </a:cubicBezTo>
                <a:cubicBezTo>
                  <a:pt x="84" y="77"/>
                  <a:pt x="84" y="77"/>
                  <a:pt x="84" y="77"/>
                </a:cubicBezTo>
                <a:cubicBezTo>
                  <a:pt x="87" y="79"/>
                  <a:pt x="90" y="78"/>
                  <a:pt x="91" y="75"/>
                </a:cubicBezTo>
                <a:cubicBezTo>
                  <a:pt x="95" y="67"/>
                  <a:pt x="95" y="67"/>
                  <a:pt x="95" y="67"/>
                </a:cubicBezTo>
                <a:cubicBezTo>
                  <a:pt x="96" y="65"/>
                  <a:pt x="95" y="61"/>
                  <a:pt x="92" y="60"/>
                </a:cubicBezTo>
                <a:close/>
                <a:moveTo>
                  <a:pt x="57" y="73"/>
                </a:moveTo>
                <a:cubicBezTo>
                  <a:pt x="44" y="77"/>
                  <a:pt x="30" y="70"/>
                  <a:pt x="25" y="58"/>
                </a:cubicBezTo>
                <a:cubicBezTo>
                  <a:pt x="21" y="45"/>
                  <a:pt x="28" y="31"/>
                  <a:pt x="41" y="26"/>
                </a:cubicBezTo>
                <a:cubicBezTo>
                  <a:pt x="54" y="22"/>
                  <a:pt x="68" y="28"/>
                  <a:pt x="72" y="41"/>
                </a:cubicBezTo>
                <a:cubicBezTo>
                  <a:pt x="77" y="54"/>
                  <a:pt x="70" y="68"/>
                  <a:pt x="57" y="73"/>
                </a:cubicBezTo>
                <a:close/>
              </a:path>
            </a:pathLst>
          </a:custGeom>
          <a:solidFill>
            <a:srgbClr val="8797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5" name="Google Shape;150;p8">
            <a:extLst>
              <a:ext uri="{FF2B5EF4-FFF2-40B4-BE49-F238E27FC236}">
                <a16:creationId xmlns:a16="http://schemas.microsoft.com/office/drawing/2014/main" id="{D1B944CB-4F4D-48EB-9842-465F0B0D71B9}"/>
              </a:ext>
            </a:extLst>
          </p:cNvPr>
          <p:cNvGrpSpPr/>
          <p:nvPr/>
        </p:nvGrpSpPr>
        <p:grpSpPr>
          <a:xfrm rot="10800000" flipH="1" flipV="1">
            <a:off x="6589659" y="3577717"/>
            <a:ext cx="1331730" cy="369322"/>
            <a:chOff x="8015924" y="3072611"/>
            <a:chExt cx="1520787" cy="302214"/>
          </a:xfrm>
        </p:grpSpPr>
        <p:cxnSp>
          <p:nvCxnSpPr>
            <p:cNvPr id="46" name="Google Shape;151;p8">
              <a:extLst>
                <a:ext uri="{FF2B5EF4-FFF2-40B4-BE49-F238E27FC236}">
                  <a16:creationId xmlns:a16="http://schemas.microsoft.com/office/drawing/2014/main" id="{32467B1B-18F4-4A11-9847-D517705056D1}"/>
                </a:ext>
              </a:extLst>
            </p:cNvPr>
            <p:cNvCxnSpPr/>
            <p:nvPr/>
          </p:nvCxnSpPr>
          <p:spPr>
            <a:xfrm>
              <a:off x="8015924" y="3073400"/>
              <a:ext cx="1241425" cy="0"/>
            </a:xfrm>
            <a:prstGeom prst="straightConnector1">
              <a:avLst/>
            </a:prstGeom>
            <a:noFill/>
            <a:ln w="19050" cap="flat" cmpd="sng">
              <a:solidFill>
                <a:srgbClr val="7F7F7F"/>
              </a:solidFill>
              <a:prstDash val="solid"/>
              <a:miter lim="800000"/>
              <a:headEnd type="none" w="sm" len="sm"/>
              <a:tailEnd type="none" w="sm" len="sm"/>
            </a:ln>
          </p:spPr>
        </p:cxnSp>
        <p:cxnSp>
          <p:nvCxnSpPr>
            <p:cNvPr id="47" name="Google Shape;152;p8">
              <a:extLst>
                <a:ext uri="{FF2B5EF4-FFF2-40B4-BE49-F238E27FC236}">
                  <a16:creationId xmlns:a16="http://schemas.microsoft.com/office/drawing/2014/main" id="{1BD3991C-CD87-46EA-A449-4E24B2C10372}"/>
                </a:ext>
              </a:extLst>
            </p:cNvPr>
            <p:cNvCxnSpPr/>
            <p:nvPr/>
          </p:nvCxnSpPr>
          <p:spPr>
            <a:xfrm>
              <a:off x="9247825" y="3072611"/>
              <a:ext cx="288886" cy="302214"/>
            </a:xfrm>
            <a:prstGeom prst="straightConnector1">
              <a:avLst/>
            </a:prstGeom>
            <a:noFill/>
            <a:ln w="19050" cap="flat" cmpd="sng">
              <a:solidFill>
                <a:srgbClr val="7F7F7F"/>
              </a:solidFill>
              <a:prstDash val="solid"/>
              <a:miter lim="800000"/>
              <a:headEnd type="none" w="sm" len="sm"/>
              <a:tailEnd type="oval" w="lg" len="lg"/>
            </a:ln>
          </p:spPr>
        </p:cxnSp>
      </p:grpSp>
      <p:sp>
        <p:nvSpPr>
          <p:cNvPr id="48" name="Google Shape;158;p8">
            <a:extLst>
              <a:ext uri="{FF2B5EF4-FFF2-40B4-BE49-F238E27FC236}">
                <a16:creationId xmlns:a16="http://schemas.microsoft.com/office/drawing/2014/main" id="{BB035A58-D419-4FC3-937A-B37BF99B33AB}"/>
              </a:ext>
            </a:extLst>
          </p:cNvPr>
          <p:cNvSpPr/>
          <p:nvPr/>
        </p:nvSpPr>
        <p:spPr>
          <a:xfrm>
            <a:off x="5877088" y="1776207"/>
            <a:ext cx="425055" cy="472636"/>
          </a:xfrm>
          <a:custGeom>
            <a:avLst/>
            <a:gdLst/>
            <a:ahLst/>
            <a:cxnLst/>
            <a:rect l="l" t="t" r="r" b="b"/>
            <a:pathLst>
              <a:path w="250" h="270" extrusionOk="0">
                <a:moveTo>
                  <a:pt x="149" y="151"/>
                </a:moveTo>
                <a:cubicBezTo>
                  <a:pt x="149" y="154"/>
                  <a:pt x="150" y="161"/>
                  <a:pt x="144" y="167"/>
                </a:cubicBezTo>
                <a:cubicBezTo>
                  <a:pt x="141" y="171"/>
                  <a:pt x="137" y="173"/>
                  <a:pt x="131" y="174"/>
                </a:cubicBezTo>
                <a:cubicBezTo>
                  <a:pt x="131" y="175"/>
                  <a:pt x="131" y="175"/>
                  <a:pt x="131" y="175"/>
                </a:cubicBezTo>
                <a:cubicBezTo>
                  <a:pt x="131" y="179"/>
                  <a:pt x="129" y="182"/>
                  <a:pt x="125" y="182"/>
                </a:cubicBezTo>
                <a:cubicBezTo>
                  <a:pt x="121" y="182"/>
                  <a:pt x="119" y="179"/>
                  <a:pt x="119" y="175"/>
                </a:cubicBezTo>
                <a:cubicBezTo>
                  <a:pt x="119" y="173"/>
                  <a:pt x="119" y="173"/>
                  <a:pt x="119" y="173"/>
                </a:cubicBezTo>
                <a:cubicBezTo>
                  <a:pt x="114" y="172"/>
                  <a:pt x="111" y="170"/>
                  <a:pt x="108" y="168"/>
                </a:cubicBezTo>
                <a:cubicBezTo>
                  <a:pt x="102" y="161"/>
                  <a:pt x="102" y="151"/>
                  <a:pt x="102" y="150"/>
                </a:cubicBezTo>
                <a:cubicBezTo>
                  <a:pt x="102" y="146"/>
                  <a:pt x="105" y="143"/>
                  <a:pt x="108" y="144"/>
                </a:cubicBezTo>
                <a:cubicBezTo>
                  <a:pt x="112" y="144"/>
                  <a:pt x="115" y="147"/>
                  <a:pt x="114" y="150"/>
                </a:cubicBezTo>
                <a:cubicBezTo>
                  <a:pt x="114" y="150"/>
                  <a:pt x="114" y="155"/>
                  <a:pt x="118" y="159"/>
                </a:cubicBezTo>
                <a:cubicBezTo>
                  <a:pt x="120" y="161"/>
                  <a:pt x="122" y="162"/>
                  <a:pt x="126" y="162"/>
                </a:cubicBezTo>
                <a:cubicBezTo>
                  <a:pt x="130" y="162"/>
                  <a:pt x="133" y="161"/>
                  <a:pt x="135" y="159"/>
                </a:cubicBezTo>
                <a:cubicBezTo>
                  <a:pt x="137" y="156"/>
                  <a:pt x="137" y="153"/>
                  <a:pt x="137" y="152"/>
                </a:cubicBezTo>
                <a:cubicBezTo>
                  <a:pt x="137" y="152"/>
                  <a:pt x="137" y="152"/>
                  <a:pt x="137" y="151"/>
                </a:cubicBezTo>
                <a:cubicBezTo>
                  <a:pt x="137" y="147"/>
                  <a:pt x="132" y="144"/>
                  <a:pt x="123" y="140"/>
                </a:cubicBezTo>
                <a:cubicBezTo>
                  <a:pt x="114" y="136"/>
                  <a:pt x="101" y="131"/>
                  <a:pt x="101" y="116"/>
                </a:cubicBezTo>
                <a:cubicBezTo>
                  <a:pt x="101" y="105"/>
                  <a:pt x="109" y="98"/>
                  <a:pt x="119" y="96"/>
                </a:cubicBezTo>
                <a:cubicBezTo>
                  <a:pt x="119" y="94"/>
                  <a:pt x="119" y="94"/>
                  <a:pt x="119" y="94"/>
                </a:cubicBezTo>
                <a:cubicBezTo>
                  <a:pt x="119" y="91"/>
                  <a:pt x="122" y="88"/>
                  <a:pt x="125" y="88"/>
                </a:cubicBezTo>
                <a:cubicBezTo>
                  <a:pt x="129" y="88"/>
                  <a:pt x="132" y="91"/>
                  <a:pt x="132" y="94"/>
                </a:cubicBezTo>
                <a:cubicBezTo>
                  <a:pt x="132" y="96"/>
                  <a:pt x="132" y="96"/>
                  <a:pt x="132" y="96"/>
                </a:cubicBezTo>
                <a:cubicBezTo>
                  <a:pt x="141" y="98"/>
                  <a:pt x="149" y="105"/>
                  <a:pt x="149" y="116"/>
                </a:cubicBezTo>
                <a:cubicBezTo>
                  <a:pt x="149" y="120"/>
                  <a:pt x="146" y="123"/>
                  <a:pt x="143" y="123"/>
                </a:cubicBezTo>
                <a:cubicBezTo>
                  <a:pt x="139" y="123"/>
                  <a:pt x="137" y="120"/>
                  <a:pt x="137" y="116"/>
                </a:cubicBezTo>
                <a:cubicBezTo>
                  <a:pt x="137" y="114"/>
                  <a:pt x="136" y="112"/>
                  <a:pt x="134" y="110"/>
                </a:cubicBezTo>
                <a:cubicBezTo>
                  <a:pt x="132" y="108"/>
                  <a:pt x="129" y="107"/>
                  <a:pt x="126" y="107"/>
                </a:cubicBezTo>
                <a:cubicBezTo>
                  <a:pt x="126" y="107"/>
                  <a:pt x="126" y="107"/>
                  <a:pt x="126" y="107"/>
                </a:cubicBezTo>
                <a:cubicBezTo>
                  <a:pt x="126" y="107"/>
                  <a:pt x="126" y="107"/>
                  <a:pt x="126" y="107"/>
                </a:cubicBezTo>
                <a:cubicBezTo>
                  <a:pt x="121" y="107"/>
                  <a:pt x="114" y="109"/>
                  <a:pt x="114" y="116"/>
                </a:cubicBezTo>
                <a:cubicBezTo>
                  <a:pt x="114" y="122"/>
                  <a:pt x="119" y="124"/>
                  <a:pt x="129" y="128"/>
                </a:cubicBezTo>
                <a:cubicBezTo>
                  <a:pt x="137" y="133"/>
                  <a:pt x="149" y="138"/>
                  <a:pt x="149" y="151"/>
                </a:cubicBezTo>
                <a:close/>
                <a:moveTo>
                  <a:pt x="193" y="135"/>
                </a:moveTo>
                <a:cubicBezTo>
                  <a:pt x="193" y="173"/>
                  <a:pt x="163" y="203"/>
                  <a:pt x="125" y="203"/>
                </a:cubicBezTo>
                <a:cubicBezTo>
                  <a:pt x="87" y="203"/>
                  <a:pt x="57" y="173"/>
                  <a:pt x="57" y="135"/>
                </a:cubicBezTo>
                <a:cubicBezTo>
                  <a:pt x="57" y="97"/>
                  <a:pt x="87" y="67"/>
                  <a:pt x="125" y="67"/>
                </a:cubicBezTo>
                <a:cubicBezTo>
                  <a:pt x="163" y="67"/>
                  <a:pt x="193" y="97"/>
                  <a:pt x="193" y="135"/>
                </a:cubicBezTo>
                <a:close/>
                <a:moveTo>
                  <a:pt x="181" y="135"/>
                </a:moveTo>
                <a:cubicBezTo>
                  <a:pt x="181" y="104"/>
                  <a:pt x="156" y="79"/>
                  <a:pt x="125" y="79"/>
                </a:cubicBezTo>
                <a:cubicBezTo>
                  <a:pt x="94" y="79"/>
                  <a:pt x="69" y="104"/>
                  <a:pt x="69" y="135"/>
                </a:cubicBezTo>
                <a:cubicBezTo>
                  <a:pt x="69" y="166"/>
                  <a:pt x="94" y="191"/>
                  <a:pt x="125" y="191"/>
                </a:cubicBezTo>
                <a:cubicBezTo>
                  <a:pt x="156" y="191"/>
                  <a:pt x="181" y="166"/>
                  <a:pt x="181" y="135"/>
                </a:cubicBezTo>
                <a:close/>
                <a:moveTo>
                  <a:pt x="248" y="245"/>
                </a:moveTo>
                <a:cubicBezTo>
                  <a:pt x="226" y="267"/>
                  <a:pt x="226" y="267"/>
                  <a:pt x="226" y="267"/>
                </a:cubicBezTo>
                <a:cubicBezTo>
                  <a:pt x="225" y="268"/>
                  <a:pt x="225" y="268"/>
                  <a:pt x="225" y="268"/>
                </a:cubicBezTo>
                <a:cubicBezTo>
                  <a:pt x="225" y="269"/>
                  <a:pt x="225" y="269"/>
                  <a:pt x="225" y="269"/>
                </a:cubicBezTo>
                <a:cubicBezTo>
                  <a:pt x="224" y="269"/>
                  <a:pt x="224" y="269"/>
                  <a:pt x="224" y="269"/>
                </a:cubicBezTo>
                <a:cubicBezTo>
                  <a:pt x="224" y="269"/>
                  <a:pt x="224" y="269"/>
                  <a:pt x="223" y="269"/>
                </a:cubicBezTo>
                <a:cubicBezTo>
                  <a:pt x="223" y="269"/>
                  <a:pt x="223" y="269"/>
                  <a:pt x="223" y="270"/>
                </a:cubicBezTo>
                <a:cubicBezTo>
                  <a:pt x="222" y="270"/>
                  <a:pt x="222" y="270"/>
                  <a:pt x="221" y="270"/>
                </a:cubicBezTo>
                <a:cubicBezTo>
                  <a:pt x="221" y="270"/>
                  <a:pt x="220" y="270"/>
                  <a:pt x="220" y="270"/>
                </a:cubicBezTo>
                <a:cubicBezTo>
                  <a:pt x="220" y="270"/>
                  <a:pt x="220" y="270"/>
                  <a:pt x="219" y="269"/>
                </a:cubicBezTo>
                <a:cubicBezTo>
                  <a:pt x="219" y="269"/>
                  <a:pt x="219" y="269"/>
                  <a:pt x="219" y="269"/>
                </a:cubicBezTo>
                <a:cubicBezTo>
                  <a:pt x="218" y="269"/>
                  <a:pt x="218" y="269"/>
                  <a:pt x="218" y="269"/>
                </a:cubicBezTo>
                <a:cubicBezTo>
                  <a:pt x="218" y="269"/>
                  <a:pt x="218" y="269"/>
                  <a:pt x="218" y="268"/>
                </a:cubicBezTo>
                <a:cubicBezTo>
                  <a:pt x="217" y="268"/>
                  <a:pt x="217" y="268"/>
                  <a:pt x="217" y="267"/>
                </a:cubicBezTo>
                <a:cubicBezTo>
                  <a:pt x="194" y="245"/>
                  <a:pt x="194" y="245"/>
                  <a:pt x="194" y="245"/>
                </a:cubicBezTo>
                <a:cubicBezTo>
                  <a:pt x="192" y="243"/>
                  <a:pt x="192" y="239"/>
                  <a:pt x="194" y="236"/>
                </a:cubicBezTo>
                <a:cubicBezTo>
                  <a:pt x="197" y="234"/>
                  <a:pt x="201" y="234"/>
                  <a:pt x="203" y="236"/>
                </a:cubicBezTo>
                <a:cubicBezTo>
                  <a:pt x="215" y="248"/>
                  <a:pt x="215" y="248"/>
                  <a:pt x="215" y="248"/>
                </a:cubicBezTo>
                <a:cubicBezTo>
                  <a:pt x="215" y="185"/>
                  <a:pt x="215" y="185"/>
                  <a:pt x="215" y="185"/>
                </a:cubicBezTo>
                <a:cubicBezTo>
                  <a:pt x="197" y="216"/>
                  <a:pt x="163" y="237"/>
                  <a:pt x="125" y="237"/>
                </a:cubicBezTo>
                <a:cubicBezTo>
                  <a:pt x="69" y="237"/>
                  <a:pt x="23" y="191"/>
                  <a:pt x="23" y="135"/>
                </a:cubicBezTo>
                <a:cubicBezTo>
                  <a:pt x="23" y="22"/>
                  <a:pt x="23" y="22"/>
                  <a:pt x="23" y="22"/>
                </a:cubicBezTo>
                <a:cubicBezTo>
                  <a:pt x="11" y="34"/>
                  <a:pt x="11" y="34"/>
                  <a:pt x="11" y="34"/>
                </a:cubicBezTo>
                <a:cubicBezTo>
                  <a:pt x="9" y="36"/>
                  <a:pt x="5" y="36"/>
                  <a:pt x="2" y="34"/>
                </a:cubicBezTo>
                <a:cubicBezTo>
                  <a:pt x="0" y="31"/>
                  <a:pt x="0" y="27"/>
                  <a:pt x="2" y="25"/>
                </a:cubicBezTo>
                <a:cubicBezTo>
                  <a:pt x="25" y="3"/>
                  <a:pt x="25" y="3"/>
                  <a:pt x="25" y="3"/>
                </a:cubicBezTo>
                <a:cubicBezTo>
                  <a:pt x="25" y="2"/>
                  <a:pt x="25" y="2"/>
                  <a:pt x="25" y="2"/>
                </a:cubicBezTo>
                <a:cubicBezTo>
                  <a:pt x="26" y="1"/>
                  <a:pt x="26" y="1"/>
                  <a:pt x="26" y="1"/>
                </a:cubicBezTo>
                <a:cubicBezTo>
                  <a:pt x="26" y="1"/>
                  <a:pt x="26" y="1"/>
                  <a:pt x="26" y="1"/>
                </a:cubicBezTo>
                <a:cubicBezTo>
                  <a:pt x="27" y="1"/>
                  <a:pt x="27" y="1"/>
                  <a:pt x="27" y="1"/>
                </a:cubicBezTo>
                <a:cubicBezTo>
                  <a:pt x="27" y="1"/>
                  <a:pt x="27" y="1"/>
                  <a:pt x="28" y="0"/>
                </a:cubicBezTo>
                <a:cubicBezTo>
                  <a:pt x="29" y="1"/>
                  <a:pt x="29" y="1"/>
                  <a:pt x="30" y="1"/>
                </a:cubicBezTo>
                <a:cubicBezTo>
                  <a:pt x="31" y="1"/>
                  <a:pt x="31" y="1"/>
                  <a:pt x="31" y="1"/>
                </a:cubicBezTo>
                <a:cubicBezTo>
                  <a:pt x="31" y="1"/>
                  <a:pt x="31" y="1"/>
                  <a:pt x="32" y="1"/>
                </a:cubicBezTo>
                <a:cubicBezTo>
                  <a:pt x="32" y="1"/>
                  <a:pt x="32" y="2"/>
                  <a:pt x="32" y="2"/>
                </a:cubicBezTo>
                <a:cubicBezTo>
                  <a:pt x="32" y="2"/>
                  <a:pt x="33" y="2"/>
                  <a:pt x="33" y="2"/>
                </a:cubicBezTo>
                <a:cubicBezTo>
                  <a:pt x="33" y="2"/>
                  <a:pt x="33" y="3"/>
                  <a:pt x="33" y="3"/>
                </a:cubicBezTo>
                <a:cubicBezTo>
                  <a:pt x="56" y="25"/>
                  <a:pt x="56" y="25"/>
                  <a:pt x="56" y="25"/>
                </a:cubicBezTo>
                <a:cubicBezTo>
                  <a:pt x="58" y="28"/>
                  <a:pt x="58" y="32"/>
                  <a:pt x="56" y="34"/>
                </a:cubicBezTo>
                <a:cubicBezTo>
                  <a:pt x="55" y="35"/>
                  <a:pt x="53" y="36"/>
                  <a:pt x="51" y="36"/>
                </a:cubicBezTo>
                <a:cubicBezTo>
                  <a:pt x="49" y="36"/>
                  <a:pt x="48" y="35"/>
                  <a:pt x="47" y="34"/>
                </a:cubicBezTo>
                <a:cubicBezTo>
                  <a:pt x="35" y="22"/>
                  <a:pt x="35" y="22"/>
                  <a:pt x="35" y="22"/>
                </a:cubicBezTo>
                <a:cubicBezTo>
                  <a:pt x="35" y="85"/>
                  <a:pt x="35" y="85"/>
                  <a:pt x="35" y="85"/>
                </a:cubicBezTo>
                <a:cubicBezTo>
                  <a:pt x="53" y="54"/>
                  <a:pt x="87" y="33"/>
                  <a:pt x="125" y="33"/>
                </a:cubicBezTo>
                <a:cubicBezTo>
                  <a:pt x="181" y="33"/>
                  <a:pt x="227" y="79"/>
                  <a:pt x="227" y="135"/>
                </a:cubicBezTo>
                <a:cubicBezTo>
                  <a:pt x="227" y="248"/>
                  <a:pt x="227" y="248"/>
                  <a:pt x="227" y="248"/>
                </a:cubicBezTo>
                <a:cubicBezTo>
                  <a:pt x="239" y="236"/>
                  <a:pt x="239" y="236"/>
                  <a:pt x="239" y="236"/>
                </a:cubicBezTo>
                <a:cubicBezTo>
                  <a:pt x="241" y="234"/>
                  <a:pt x="245" y="234"/>
                  <a:pt x="248" y="236"/>
                </a:cubicBezTo>
                <a:cubicBezTo>
                  <a:pt x="250" y="238"/>
                  <a:pt x="250" y="243"/>
                  <a:pt x="248" y="245"/>
                </a:cubicBezTo>
                <a:close/>
                <a:moveTo>
                  <a:pt x="215" y="135"/>
                </a:moveTo>
                <a:cubicBezTo>
                  <a:pt x="215" y="86"/>
                  <a:pt x="174" y="45"/>
                  <a:pt x="125" y="45"/>
                </a:cubicBezTo>
                <a:cubicBezTo>
                  <a:pt x="76" y="45"/>
                  <a:pt x="35" y="86"/>
                  <a:pt x="35" y="135"/>
                </a:cubicBezTo>
                <a:cubicBezTo>
                  <a:pt x="35" y="184"/>
                  <a:pt x="76" y="225"/>
                  <a:pt x="125" y="225"/>
                </a:cubicBezTo>
                <a:cubicBezTo>
                  <a:pt x="174" y="225"/>
                  <a:pt x="215" y="184"/>
                  <a:pt x="215" y="135"/>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nvGrpSpPr>
          <p:cNvPr id="49" name="Google Shape;150;p8">
            <a:extLst>
              <a:ext uri="{FF2B5EF4-FFF2-40B4-BE49-F238E27FC236}">
                <a16:creationId xmlns:a16="http://schemas.microsoft.com/office/drawing/2014/main" id="{3E245AC5-1257-46CA-B0C7-FAA2974B157A}"/>
              </a:ext>
            </a:extLst>
          </p:cNvPr>
          <p:cNvGrpSpPr/>
          <p:nvPr/>
        </p:nvGrpSpPr>
        <p:grpSpPr>
          <a:xfrm flipH="1">
            <a:off x="4130332" y="3559817"/>
            <a:ext cx="1520787" cy="392073"/>
            <a:chOff x="8015924" y="3072611"/>
            <a:chExt cx="1520787" cy="302214"/>
          </a:xfrm>
        </p:grpSpPr>
        <p:cxnSp>
          <p:nvCxnSpPr>
            <p:cNvPr id="50" name="Google Shape;151;p8">
              <a:extLst>
                <a:ext uri="{FF2B5EF4-FFF2-40B4-BE49-F238E27FC236}">
                  <a16:creationId xmlns:a16="http://schemas.microsoft.com/office/drawing/2014/main" id="{3CE65D07-030B-455A-908A-C4465AC69CE6}"/>
                </a:ext>
              </a:extLst>
            </p:cNvPr>
            <p:cNvCxnSpPr/>
            <p:nvPr/>
          </p:nvCxnSpPr>
          <p:spPr>
            <a:xfrm>
              <a:off x="8015924" y="3073400"/>
              <a:ext cx="1241425" cy="0"/>
            </a:xfrm>
            <a:prstGeom prst="straightConnector1">
              <a:avLst/>
            </a:prstGeom>
            <a:noFill/>
            <a:ln w="19050" cap="flat" cmpd="sng">
              <a:solidFill>
                <a:srgbClr val="7F7F7F"/>
              </a:solidFill>
              <a:prstDash val="solid"/>
              <a:miter lim="800000"/>
              <a:headEnd type="none" w="sm" len="sm"/>
              <a:tailEnd type="none" w="sm" len="sm"/>
            </a:ln>
          </p:spPr>
        </p:cxnSp>
        <p:cxnSp>
          <p:nvCxnSpPr>
            <p:cNvPr id="51" name="Google Shape;152;p8">
              <a:extLst>
                <a:ext uri="{FF2B5EF4-FFF2-40B4-BE49-F238E27FC236}">
                  <a16:creationId xmlns:a16="http://schemas.microsoft.com/office/drawing/2014/main" id="{AD96D400-A390-4093-81A0-FEA57CF74997}"/>
                </a:ext>
              </a:extLst>
            </p:cNvPr>
            <p:cNvCxnSpPr/>
            <p:nvPr/>
          </p:nvCxnSpPr>
          <p:spPr>
            <a:xfrm>
              <a:off x="9247825" y="3072611"/>
              <a:ext cx="288886" cy="302214"/>
            </a:xfrm>
            <a:prstGeom prst="straightConnector1">
              <a:avLst/>
            </a:prstGeom>
            <a:noFill/>
            <a:ln w="19050" cap="flat" cmpd="sng">
              <a:solidFill>
                <a:srgbClr val="7F7F7F"/>
              </a:solidFill>
              <a:prstDash val="solid"/>
              <a:miter lim="800000"/>
              <a:headEnd type="none" w="sm" len="sm"/>
              <a:tailEnd type="oval" w="lg" len="lg"/>
            </a:ln>
          </p:spPr>
        </p:cxnSp>
      </p:grpSp>
      <p:grpSp>
        <p:nvGrpSpPr>
          <p:cNvPr id="52" name="Google Shape;252;p10">
            <a:extLst>
              <a:ext uri="{FF2B5EF4-FFF2-40B4-BE49-F238E27FC236}">
                <a16:creationId xmlns:a16="http://schemas.microsoft.com/office/drawing/2014/main" id="{56831A39-20BD-414E-8C25-C3DF2975B4A0}"/>
              </a:ext>
            </a:extLst>
          </p:cNvPr>
          <p:cNvGrpSpPr/>
          <p:nvPr/>
        </p:nvGrpSpPr>
        <p:grpSpPr>
          <a:xfrm>
            <a:off x="8137236" y="1210897"/>
            <a:ext cx="852594" cy="909069"/>
            <a:chOff x="-2146181" y="1220201"/>
            <a:chExt cx="852594" cy="909069"/>
          </a:xfrm>
        </p:grpSpPr>
        <p:sp>
          <p:nvSpPr>
            <p:cNvPr id="53" name="Google Shape;253;p10">
              <a:extLst>
                <a:ext uri="{FF2B5EF4-FFF2-40B4-BE49-F238E27FC236}">
                  <a16:creationId xmlns:a16="http://schemas.microsoft.com/office/drawing/2014/main" id="{DFB71F5E-B70A-41E3-8254-2FFA56D837F2}"/>
                </a:ext>
              </a:extLst>
            </p:cNvPr>
            <p:cNvSpPr/>
            <p:nvPr/>
          </p:nvSpPr>
          <p:spPr>
            <a:xfrm>
              <a:off x="-2146181" y="1220201"/>
              <a:ext cx="468811" cy="605066"/>
            </a:xfrm>
            <a:custGeom>
              <a:avLst/>
              <a:gdLst/>
              <a:ahLst/>
              <a:cxnLst/>
              <a:rect l="l" t="t" r="r" b="b"/>
              <a:pathLst>
                <a:path w="2007" h="2592" extrusionOk="0">
                  <a:moveTo>
                    <a:pt x="139" y="2583"/>
                  </a:moveTo>
                  <a:cubicBezTo>
                    <a:pt x="177" y="2574"/>
                    <a:pt x="201" y="2535"/>
                    <a:pt x="191" y="2496"/>
                  </a:cubicBezTo>
                  <a:cubicBezTo>
                    <a:pt x="160" y="2369"/>
                    <a:pt x="144" y="2237"/>
                    <a:pt x="144" y="2100"/>
                  </a:cubicBezTo>
                  <a:cubicBezTo>
                    <a:pt x="144" y="1644"/>
                    <a:pt x="328" y="1232"/>
                    <a:pt x="626" y="933"/>
                  </a:cubicBezTo>
                  <a:cubicBezTo>
                    <a:pt x="924" y="635"/>
                    <a:pt x="1334" y="450"/>
                    <a:pt x="1788" y="450"/>
                  </a:cubicBezTo>
                  <a:cubicBezTo>
                    <a:pt x="1625" y="707"/>
                    <a:pt x="1625" y="707"/>
                    <a:pt x="1625" y="707"/>
                  </a:cubicBezTo>
                  <a:cubicBezTo>
                    <a:pt x="1604" y="740"/>
                    <a:pt x="1614" y="784"/>
                    <a:pt x="1647" y="806"/>
                  </a:cubicBezTo>
                  <a:cubicBezTo>
                    <a:pt x="1680" y="827"/>
                    <a:pt x="1725" y="817"/>
                    <a:pt x="1746" y="784"/>
                  </a:cubicBezTo>
                  <a:cubicBezTo>
                    <a:pt x="1968" y="434"/>
                    <a:pt x="1968" y="434"/>
                    <a:pt x="1968" y="434"/>
                  </a:cubicBezTo>
                  <a:cubicBezTo>
                    <a:pt x="1976" y="426"/>
                    <a:pt x="1982" y="417"/>
                    <a:pt x="1986" y="406"/>
                  </a:cubicBezTo>
                  <a:cubicBezTo>
                    <a:pt x="2007" y="373"/>
                    <a:pt x="2007" y="373"/>
                    <a:pt x="2007" y="373"/>
                  </a:cubicBezTo>
                  <a:cubicBezTo>
                    <a:pt x="1981" y="347"/>
                    <a:pt x="1981" y="347"/>
                    <a:pt x="1981" y="347"/>
                  </a:cubicBezTo>
                  <a:cubicBezTo>
                    <a:pt x="1975" y="336"/>
                    <a:pt x="1966" y="327"/>
                    <a:pt x="1955" y="321"/>
                  </a:cubicBezTo>
                  <a:cubicBezTo>
                    <a:pt x="1664" y="28"/>
                    <a:pt x="1664" y="28"/>
                    <a:pt x="1664" y="28"/>
                  </a:cubicBezTo>
                  <a:cubicBezTo>
                    <a:pt x="1636" y="0"/>
                    <a:pt x="1590" y="0"/>
                    <a:pt x="1562" y="28"/>
                  </a:cubicBezTo>
                  <a:cubicBezTo>
                    <a:pt x="1534" y="56"/>
                    <a:pt x="1534" y="101"/>
                    <a:pt x="1562" y="129"/>
                  </a:cubicBezTo>
                  <a:cubicBezTo>
                    <a:pt x="1562" y="129"/>
                    <a:pt x="1562" y="129"/>
                    <a:pt x="1562" y="129"/>
                  </a:cubicBezTo>
                  <a:cubicBezTo>
                    <a:pt x="1739" y="307"/>
                    <a:pt x="1739" y="307"/>
                    <a:pt x="1739" y="307"/>
                  </a:cubicBezTo>
                  <a:cubicBezTo>
                    <a:pt x="774" y="335"/>
                    <a:pt x="0" y="1126"/>
                    <a:pt x="0" y="2100"/>
                  </a:cubicBezTo>
                  <a:cubicBezTo>
                    <a:pt x="0" y="2248"/>
                    <a:pt x="18" y="2392"/>
                    <a:pt x="52" y="2530"/>
                  </a:cubicBezTo>
                  <a:cubicBezTo>
                    <a:pt x="62" y="2569"/>
                    <a:pt x="101" y="2592"/>
                    <a:pt x="139" y="258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 name="Google Shape;254;p10">
              <a:extLst>
                <a:ext uri="{FF2B5EF4-FFF2-40B4-BE49-F238E27FC236}">
                  <a16:creationId xmlns:a16="http://schemas.microsoft.com/office/drawing/2014/main" id="{28AABAC8-1D20-4229-ACA7-CF4E5C565182}"/>
                </a:ext>
              </a:extLst>
            </p:cNvPr>
            <p:cNvSpPr/>
            <p:nvPr/>
          </p:nvSpPr>
          <p:spPr>
            <a:xfrm>
              <a:off x="-2140722" y="1857809"/>
              <a:ext cx="699123" cy="271461"/>
            </a:xfrm>
            <a:custGeom>
              <a:avLst/>
              <a:gdLst/>
              <a:ahLst/>
              <a:cxnLst/>
              <a:rect l="l" t="t" r="r" b="b"/>
              <a:pathLst>
                <a:path w="2994" h="1163" extrusionOk="0">
                  <a:moveTo>
                    <a:pt x="2866" y="598"/>
                  </a:moveTo>
                  <a:cubicBezTo>
                    <a:pt x="2575" y="860"/>
                    <a:pt x="2190" y="1019"/>
                    <a:pt x="1768" y="1019"/>
                  </a:cubicBezTo>
                  <a:cubicBezTo>
                    <a:pt x="1142" y="1019"/>
                    <a:pt x="599" y="670"/>
                    <a:pt x="319" y="155"/>
                  </a:cubicBezTo>
                  <a:cubicBezTo>
                    <a:pt x="623" y="175"/>
                    <a:pt x="623" y="175"/>
                    <a:pt x="623" y="175"/>
                  </a:cubicBezTo>
                  <a:cubicBezTo>
                    <a:pt x="663" y="178"/>
                    <a:pt x="697" y="148"/>
                    <a:pt x="700" y="108"/>
                  </a:cubicBezTo>
                  <a:cubicBezTo>
                    <a:pt x="702" y="69"/>
                    <a:pt x="672" y="35"/>
                    <a:pt x="633" y="32"/>
                  </a:cubicBezTo>
                  <a:cubicBezTo>
                    <a:pt x="148" y="0"/>
                    <a:pt x="148" y="0"/>
                    <a:pt x="148" y="0"/>
                  </a:cubicBezTo>
                  <a:cubicBezTo>
                    <a:pt x="11" y="467"/>
                    <a:pt x="11" y="467"/>
                    <a:pt x="11" y="467"/>
                  </a:cubicBezTo>
                  <a:cubicBezTo>
                    <a:pt x="0" y="505"/>
                    <a:pt x="21" y="545"/>
                    <a:pt x="59" y="556"/>
                  </a:cubicBezTo>
                  <a:cubicBezTo>
                    <a:pt x="97" y="567"/>
                    <a:pt x="137" y="546"/>
                    <a:pt x="148" y="508"/>
                  </a:cubicBezTo>
                  <a:cubicBezTo>
                    <a:pt x="219" y="267"/>
                    <a:pt x="219" y="267"/>
                    <a:pt x="219" y="267"/>
                  </a:cubicBezTo>
                  <a:cubicBezTo>
                    <a:pt x="529" y="802"/>
                    <a:pt x="1106" y="1162"/>
                    <a:pt x="1768" y="1163"/>
                  </a:cubicBezTo>
                  <a:cubicBezTo>
                    <a:pt x="2226" y="1163"/>
                    <a:pt x="2645" y="990"/>
                    <a:pt x="2962" y="705"/>
                  </a:cubicBezTo>
                  <a:cubicBezTo>
                    <a:pt x="2991" y="679"/>
                    <a:pt x="2994" y="634"/>
                    <a:pt x="2968" y="604"/>
                  </a:cubicBezTo>
                  <a:cubicBezTo>
                    <a:pt x="2941" y="575"/>
                    <a:pt x="2896" y="572"/>
                    <a:pt x="2866" y="59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 name="Google Shape;255;p10">
              <a:extLst>
                <a:ext uri="{FF2B5EF4-FFF2-40B4-BE49-F238E27FC236}">
                  <a16:creationId xmlns:a16="http://schemas.microsoft.com/office/drawing/2014/main" id="{B28DBCE5-50F0-4013-A989-E3E35FA36EE6}"/>
                </a:ext>
              </a:extLst>
            </p:cNvPr>
            <p:cNvSpPr/>
            <p:nvPr/>
          </p:nvSpPr>
          <p:spPr>
            <a:xfrm>
              <a:off x="-1645038" y="1302920"/>
              <a:ext cx="351451" cy="672039"/>
            </a:xfrm>
            <a:custGeom>
              <a:avLst/>
              <a:gdLst/>
              <a:ahLst/>
              <a:cxnLst/>
              <a:rect l="l" t="t" r="r" b="b"/>
              <a:pathLst>
                <a:path w="1505" h="2879" extrusionOk="0">
                  <a:moveTo>
                    <a:pt x="1423" y="2687"/>
                  </a:moveTo>
                  <a:cubicBezTo>
                    <a:pt x="1423" y="2687"/>
                    <a:pt x="1423" y="2687"/>
                    <a:pt x="1423" y="2687"/>
                  </a:cubicBezTo>
                  <a:cubicBezTo>
                    <a:pt x="1152" y="2715"/>
                    <a:pt x="1152" y="2715"/>
                    <a:pt x="1152" y="2715"/>
                  </a:cubicBezTo>
                  <a:cubicBezTo>
                    <a:pt x="1331" y="2435"/>
                    <a:pt x="1435" y="2102"/>
                    <a:pt x="1435" y="1746"/>
                  </a:cubicBezTo>
                  <a:cubicBezTo>
                    <a:pt x="1435" y="912"/>
                    <a:pt x="867" y="210"/>
                    <a:pt x="97" y="10"/>
                  </a:cubicBezTo>
                  <a:cubicBezTo>
                    <a:pt x="59" y="0"/>
                    <a:pt x="20" y="23"/>
                    <a:pt x="10" y="61"/>
                  </a:cubicBezTo>
                  <a:cubicBezTo>
                    <a:pt x="0" y="99"/>
                    <a:pt x="23" y="139"/>
                    <a:pt x="61" y="149"/>
                  </a:cubicBezTo>
                  <a:cubicBezTo>
                    <a:pt x="769" y="333"/>
                    <a:pt x="1292" y="978"/>
                    <a:pt x="1292" y="1746"/>
                  </a:cubicBezTo>
                  <a:cubicBezTo>
                    <a:pt x="1292" y="2077"/>
                    <a:pt x="1194" y="2386"/>
                    <a:pt x="1027" y="2644"/>
                  </a:cubicBezTo>
                  <a:cubicBezTo>
                    <a:pt x="936" y="2372"/>
                    <a:pt x="936" y="2372"/>
                    <a:pt x="936" y="2372"/>
                  </a:cubicBezTo>
                  <a:cubicBezTo>
                    <a:pt x="924" y="2334"/>
                    <a:pt x="883" y="2314"/>
                    <a:pt x="846" y="2326"/>
                  </a:cubicBezTo>
                  <a:cubicBezTo>
                    <a:pt x="808" y="2339"/>
                    <a:pt x="788" y="2379"/>
                    <a:pt x="800" y="2417"/>
                  </a:cubicBezTo>
                  <a:cubicBezTo>
                    <a:pt x="931" y="2810"/>
                    <a:pt x="931" y="2810"/>
                    <a:pt x="931" y="2810"/>
                  </a:cubicBezTo>
                  <a:cubicBezTo>
                    <a:pt x="932" y="2820"/>
                    <a:pt x="935" y="2831"/>
                    <a:pt x="941" y="2840"/>
                  </a:cubicBezTo>
                  <a:cubicBezTo>
                    <a:pt x="954" y="2879"/>
                    <a:pt x="954" y="2879"/>
                    <a:pt x="954" y="2879"/>
                  </a:cubicBezTo>
                  <a:cubicBezTo>
                    <a:pt x="997" y="2874"/>
                    <a:pt x="997" y="2874"/>
                    <a:pt x="997" y="2874"/>
                  </a:cubicBezTo>
                  <a:cubicBezTo>
                    <a:pt x="1004" y="2875"/>
                    <a:pt x="1012" y="2874"/>
                    <a:pt x="1019" y="2872"/>
                  </a:cubicBezTo>
                  <a:cubicBezTo>
                    <a:pt x="1437" y="2830"/>
                    <a:pt x="1437" y="2830"/>
                    <a:pt x="1437" y="2830"/>
                  </a:cubicBezTo>
                  <a:cubicBezTo>
                    <a:pt x="1477" y="2826"/>
                    <a:pt x="1505" y="2791"/>
                    <a:pt x="1501" y="2752"/>
                  </a:cubicBezTo>
                  <a:cubicBezTo>
                    <a:pt x="1497" y="2712"/>
                    <a:pt x="1462" y="2683"/>
                    <a:pt x="1423" y="268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 name="Google Shape;256;p10">
              <a:extLst>
                <a:ext uri="{FF2B5EF4-FFF2-40B4-BE49-F238E27FC236}">
                  <a16:creationId xmlns:a16="http://schemas.microsoft.com/office/drawing/2014/main" id="{56A310C8-CEEE-4CB2-B7E6-FC3F053320A6}"/>
                </a:ext>
              </a:extLst>
            </p:cNvPr>
            <p:cNvSpPr/>
            <p:nvPr/>
          </p:nvSpPr>
          <p:spPr>
            <a:xfrm>
              <a:off x="-1875979" y="1501530"/>
              <a:ext cx="301274" cy="414645"/>
            </a:xfrm>
            <a:custGeom>
              <a:avLst/>
              <a:gdLst/>
              <a:ahLst/>
              <a:cxnLst/>
              <a:rect l="l" t="t" r="r" b="b"/>
              <a:pathLst>
                <a:path w="1290" h="1776" extrusionOk="0">
                  <a:moveTo>
                    <a:pt x="521" y="1776"/>
                  </a:moveTo>
                  <a:cubicBezTo>
                    <a:pt x="764" y="1776"/>
                    <a:pt x="764" y="1776"/>
                    <a:pt x="764" y="1776"/>
                  </a:cubicBezTo>
                  <a:cubicBezTo>
                    <a:pt x="870" y="1775"/>
                    <a:pt x="955" y="1690"/>
                    <a:pt x="955" y="1584"/>
                  </a:cubicBezTo>
                  <a:cubicBezTo>
                    <a:pt x="956" y="1225"/>
                    <a:pt x="956" y="1225"/>
                    <a:pt x="956" y="1225"/>
                  </a:cubicBezTo>
                  <a:cubicBezTo>
                    <a:pt x="956" y="1203"/>
                    <a:pt x="959" y="1186"/>
                    <a:pt x="965" y="1170"/>
                  </a:cubicBezTo>
                  <a:cubicBezTo>
                    <a:pt x="975" y="1142"/>
                    <a:pt x="994" y="1117"/>
                    <a:pt x="1023" y="1088"/>
                  </a:cubicBezTo>
                  <a:cubicBezTo>
                    <a:pt x="1065" y="1044"/>
                    <a:pt x="1140" y="996"/>
                    <a:pt x="1194" y="922"/>
                  </a:cubicBezTo>
                  <a:cubicBezTo>
                    <a:pt x="1248" y="849"/>
                    <a:pt x="1290" y="747"/>
                    <a:pt x="1289" y="612"/>
                  </a:cubicBezTo>
                  <a:cubicBezTo>
                    <a:pt x="1289" y="451"/>
                    <a:pt x="1217" y="299"/>
                    <a:pt x="1102" y="186"/>
                  </a:cubicBezTo>
                  <a:cubicBezTo>
                    <a:pt x="986" y="74"/>
                    <a:pt x="825" y="0"/>
                    <a:pt x="644" y="0"/>
                  </a:cubicBezTo>
                  <a:cubicBezTo>
                    <a:pt x="464" y="0"/>
                    <a:pt x="303" y="74"/>
                    <a:pt x="187" y="186"/>
                  </a:cubicBezTo>
                  <a:cubicBezTo>
                    <a:pt x="72" y="299"/>
                    <a:pt x="0" y="451"/>
                    <a:pt x="0" y="612"/>
                  </a:cubicBezTo>
                  <a:cubicBezTo>
                    <a:pt x="0" y="715"/>
                    <a:pt x="22" y="798"/>
                    <a:pt x="58" y="864"/>
                  </a:cubicBezTo>
                  <a:cubicBezTo>
                    <a:pt x="110" y="964"/>
                    <a:pt x="201" y="1023"/>
                    <a:pt x="252" y="1074"/>
                  </a:cubicBezTo>
                  <a:cubicBezTo>
                    <a:pt x="278" y="1100"/>
                    <a:pt x="298" y="1123"/>
                    <a:pt x="310" y="1146"/>
                  </a:cubicBezTo>
                  <a:cubicBezTo>
                    <a:pt x="323" y="1169"/>
                    <a:pt x="330" y="1192"/>
                    <a:pt x="330" y="1225"/>
                  </a:cubicBezTo>
                  <a:cubicBezTo>
                    <a:pt x="330" y="1584"/>
                    <a:pt x="330" y="1584"/>
                    <a:pt x="330" y="1584"/>
                  </a:cubicBezTo>
                  <a:cubicBezTo>
                    <a:pt x="331" y="1690"/>
                    <a:pt x="416" y="1775"/>
                    <a:pt x="521" y="1776"/>
                  </a:cubicBezTo>
                  <a:close/>
                  <a:moveTo>
                    <a:pt x="798" y="1618"/>
                  </a:moveTo>
                  <a:cubicBezTo>
                    <a:pt x="789" y="1627"/>
                    <a:pt x="778" y="1632"/>
                    <a:pt x="764" y="1632"/>
                  </a:cubicBezTo>
                  <a:cubicBezTo>
                    <a:pt x="521" y="1632"/>
                    <a:pt x="521" y="1632"/>
                    <a:pt x="521" y="1632"/>
                  </a:cubicBezTo>
                  <a:cubicBezTo>
                    <a:pt x="508" y="1632"/>
                    <a:pt x="497" y="1627"/>
                    <a:pt x="488" y="1618"/>
                  </a:cubicBezTo>
                  <a:cubicBezTo>
                    <a:pt x="479" y="1609"/>
                    <a:pt x="474" y="1597"/>
                    <a:pt x="474" y="1584"/>
                  </a:cubicBezTo>
                  <a:cubicBezTo>
                    <a:pt x="474" y="1393"/>
                    <a:pt x="474" y="1393"/>
                    <a:pt x="474" y="1393"/>
                  </a:cubicBezTo>
                  <a:cubicBezTo>
                    <a:pt x="812" y="1393"/>
                    <a:pt x="812" y="1393"/>
                    <a:pt x="812" y="1393"/>
                  </a:cubicBezTo>
                  <a:cubicBezTo>
                    <a:pt x="812" y="1584"/>
                    <a:pt x="812" y="1584"/>
                    <a:pt x="812" y="1584"/>
                  </a:cubicBezTo>
                  <a:cubicBezTo>
                    <a:pt x="812" y="1597"/>
                    <a:pt x="807" y="1609"/>
                    <a:pt x="798" y="1618"/>
                  </a:cubicBezTo>
                  <a:close/>
                  <a:moveTo>
                    <a:pt x="209" y="838"/>
                  </a:moveTo>
                  <a:cubicBezTo>
                    <a:pt x="171" y="784"/>
                    <a:pt x="144" y="721"/>
                    <a:pt x="143" y="612"/>
                  </a:cubicBezTo>
                  <a:cubicBezTo>
                    <a:pt x="143" y="495"/>
                    <a:pt x="196" y="377"/>
                    <a:pt x="287" y="289"/>
                  </a:cubicBezTo>
                  <a:cubicBezTo>
                    <a:pt x="378" y="201"/>
                    <a:pt x="503" y="143"/>
                    <a:pt x="644" y="143"/>
                  </a:cubicBezTo>
                  <a:cubicBezTo>
                    <a:pt x="786" y="143"/>
                    <a:pt x="911" y="201"/>
                    <a:pt x="1002" y="289"/>
                  </a:cubicBezTo>
                  <a:cubicBezTo>
                    <a:pt x="1092" y="377"/>
                    <a:pt x="1146" y="495"/>
                    <a:pt x="1146" y="612"/>
                  </a:cubicBezTo>
                  <a:cubicBezTo>
                    <a:pt x="1146" y="695"/>
                    <a:pt x="1129" y="751"/>
                    <a:pt x="1104" y="797"/>
                  </a:cubicBezTo>
                  <a:cubicBezTo>
                    <a:pt x="1068" y="866"/>
                    <a:pt x="997" y="914"/>
                    <a:pt x="936" y="972"/>
                  </a:cubicBezTo>
                  <a:cubicBezTo>
                    <a:pt x="906" y="1001"/>
                    <a:pt x="875" y="1034"/>
                    <a:pt x="852" y="1075"/>
                  </a:cubicBezTo>
                  <a:cubicBezTo>
                    <a:pt x="828" y="1117"/>
                    <a:pt x="812" y="1168"/>
                    <a:pt x="813" y="1225"/>
                  </a:cubicBezTo>
                  <a:cubicBezTo>
                    <a:pt x="813" y="1249"/>
                    <a:pt x="813" y="1249"/>
                    <a:pt x="813" y="1249"/>
                  </a:cubicBezTo>
                  <a:cubicBezTo>
                    <a:pt x="474" y="1249"/>
                    <a:pt x="474" y="1249"/>
                    <a:pt x="474" y="1249"/>
                  </a:cubicBezTo>
                  <a:cubicBezTo>
                    <a:pt x="474" y="1225"/>
                    <a:pt x="474" y="1225"/>
                    <a:pt x="474" y="1225"/>
                  </a:cubicBezTo>
                  <a:cubicBezTo>
                    <a:pt x="474" y="1187"/>
                    <a:pt x="467" y="1152"/>
                    <a:pt x="456" y="1120"/>
                  </a:cubicBezTo>
                  <a:cubicBezTo>
                    <a:pt x="436" y="1065"/>
                    <a:pt x="402" y="1023"/>
                    <a:pt x="367" y="987"/>
                  </a:cubicBezTo>
                  <a:cubicBezTo>
                    <a:pt x="315" y="934"/>
                    <a:pt x="247" y="892"/>
                    <a:pt x="209" y="83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cxnSp>
        <p:nvCxnSpPr>
          <p:cNvPr id="57" name="Conector recto 56">
            <a:extLst>
              <a:ext uri="{FF2B5EF4-FFF2-40B4-BE49-F238E27FC236}">
                <a16:creationId xmlns:a16="http://schemas.microsoft.com/office/drawing/2014/main" id="{D8398B9F-4457-4DAC-A0CE-4C6B8F52FAB8}"/>
              </a:ext>
            </a:extLst>
          </p:cNvPr>
          <p:cNvCxnSpPr>
            <a:cxnSpLocks/>
          </p:cNvCxnSpPr>
          <p:nvPr/>
        </p:nvCxnSpPr>
        <p:spPr>
          <a:xfrm>
            <a:off x="66259" y="5128586"/>
            <a:ext cx="6400800" cy="0"/>
          </a:xfrm>
          <a:prstGeom prst="line">
            <a:avLst/>
          </a:prstGeom>
        </p:spPr>
        <p:style>
          <a:lnRef idx="3">
            <a:schemeClr val="accent3"/>
          </a:lnRef>
          <a:fillRef idx="0">
            <a:schemeClr val="accent3"/>
          </a:fillRef>
          <a:effectRef idx="2">
            <a:schemeClr val="accent3"/>
          </a:effectRef>
          <a:fontRef idx="minor">
            <a:schemeClr val="tx1"/>
          </a:fontRef>
        </p:style>
      </p:cxnSp>
      <p:sp>
        <p:nvSpPr>
          <p:cNvPr id="58" name="Cerrar llave 57">
            <a:extLst>
              <a:ext uri="{FF2B5EF4-FFF2-40B4-BE49-F238E27FC236}">
                <a16:creationId xmlns:a16="http://schemas.microsoft.com/office/drawing/2014/main" id="{1C9DEC57-D3D3-4B83-9C94-F5B90E3A5B0D}"/>
              </a:ext>
            </a:extLst>
          </p:cNvPr>
          <p:cNvSpPr/>
          <p:nvPr/>
        </p:nvSpPr>
        <p:spPr>
          <a:xfrm rot="5400000">
            <a:off x="1689289" y="3838467"/>
            <a:ext cx="398288" cy="33528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59" name="CuadroTexto 58">
            <a:extLst>
              <a:ext uri="{FF2B5EF4-FFF2-40B4-BE49-F238E27FC236}">
                <a16:creationId xmlns:a16="http://schemas.microsoft.com/office/drawing/2014/main" id="{503534EC-14E5-4BB3-B247-65C3B3E9285F}"/>
              </a:ext>
            </a:extLst>
          </p:cNvPr>
          <p:cNvSpPr txBox="1"/>
          <p:nvPr/>
        </p:nvSpPr>
        <p:spPr>
          <a:xfrm>
            <a:off x="-808385" y="5676133"/>
            <a:ext cx="5420139" cy="369332"/>
          </a:xfrm>
          <a:prstGeom prst="rect">
            <a:avLst/>
          </a:prstGeom>
          <a:noFill/>
        </p:spPr>
        <p:txBody>
          <a:bodyPr wrap="square" rtlCol="0">
            <a:spAutoFit/>
          </a:bodyPr>
          <a:lstStyle/>
          <a:p>
            <a:pPr algn="ctr"/>
            <a:r>
              <a:rPr lang="es-CO" dirty="0"/>
              <a:t>Inmuebles 3.770</a:t>
            </a:r>
          </a:p>
        </p:txBody>
      </p:sp>
      <p:sp>
        <p:nvSpPr>
          <p:cNvPr id="60" name="Cerrar llave 59">
            <a:extLst>
              <a:ext uri="{FF2B5EF4-FFF2-40B4-BE49-F238E27FC236}">
                <a16:creationId xmlns:a16="http://schemas.microsoft.com/office/drawing/2014/main" id="{2CF6CC0D-1F1D-479A-BA12-4B267FEF4113}"/>
              </a:ext>
            </a:extLst>
          </p:cNvPr>
          <p:cNvSpPr/>
          <p:nvPr/>
        </p:nvSpPr>
        <p:spPr>
          <a:xfrm rot="5400000">
            <a:off x="3186784" y="2806418"/>
            <a:ext cx="398288" cy="634779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61" name="CuadroTexto 60">
            <a:extLst>
              <a:ext uri="{FF2B5EF4-FFF2-40B4-BE49-F238E27FC236}">
                <a16:creationId xmlns:a16="http://schemas.microsoft.com/office/drawing/2014/main" id="{464CF014-B380-466C-9FEC-0334964806C1}"/>
              </a:ext>
            </a:extLst>
          </p:cNvPr>
          <p:cNvSpPr txBox="1"/>
          <p:nvPr/>
        </p:nvSpPr>
        <p:spPr>
          <a:xfrm>
            <a:off x="682483" y="6106442"/>
            <a:ext cx="5420139" cy="369332"/>
          </a:xfrm>
          <a:prstGeom prst="rect">
            <a:avLst/>
          </a:prstGeom>
          <a:noFill/>
        </p:spPr>
        <p:txBody>
          <a:bodyPr wrap="square" rtlCol="0">
            <a:spAutoFit/>
          </a:bodyPr>
          <a:lstStyle/>
          <a:p>
            <a:pPr algn="ctr"/>
            <a:r>
              <a:rPr lang="es-CO" dirty="0"/>
              <a:t>Sociedades 408</a:t>
            </a:r>
          </a:p>
        </p:txBody>
      </p:sp>
      <p:cxnSp>
        <p:nvCxnSpPr>
          <p:cNvPr id="62" name="Conector recto 61">
            <a:extLst>
              <a:ext uri="{FF2B5EF4-FFF2-40B4-BE49-F238E27FC236}">
                <a16:creationId xmlns:a16="http://schemas.microsoft.com/office/drawing/2014/main" id="{51572983-82D7-4977-94EF-1F9B8B912EEA}"/>
              </a:ext>
            </a:extLst>
          </p:cNvPr>
          <p:cNvCxnSpPr/>
          <p:nvPr/>
        </p:nvCxnSpPr>
        <p:spPr>
          <a:xfrm flipV="1">
            <a:off x="3564833" y="4664761"/>
            <a:ext cx="0" cy="463825"/>
          </a:xfrm>
          <a:prstGeom prst="line">
            <a:avLst/>
          </a:prstGeom>
          <a:ln>
            <a:prstDash val="dash"/>
          </a:ln>
        </p:spPr>
        <p:style>
          <a:lnRef idx="3">
            <a:schemeClr val="accent2"/>
          </a:lnRef>
          <a:fillRef idx="0">
            <a:schemeClr val="accent2"/>
          </a:fillRef>
          <a:effectRef idx="2">
            <a:schemeClr val="accent2"/>
          </a:effectRef>
          <a:fontRef idx="minor">
            <a:schemeClr val="tx1"/>
          </a:fontRef>
        </p:style>
      </p:cxnSp>
      <p:cxnSp>
        <p:nvCxnSpPr>
          <p:cNvPr id="63" name="Conector recto 62">
            <a:extLst>
              <a:ext uri="{FF2B5EF4-FFF2-40B4-BE49-F238E27FC236}">
                <a16:creationId xmlns:a16="http://schemas.microsoft.com/office/drawing/2014/main" id="{F9530732-811C-4481-ACE6-C8D43B6A2757}"/>
              </a:ext>
            </a:extLst>
          </p:cNvPr>
          <p:cNvCxnSpPr/>
          <p:nvPr/>
        </p:nvCxnSpPr>
        <p:spPr>
          <a:xfrm flipV="1">
            <a:off x="86135" y="4671389"/>
            <a:ext cx="0" cy="463825"/>
          </a:xfrm>
          <a:prstGeom prst="line">
            <a:avLst/>
          </a:prstGeom>
          <a:ln>
            <a:prstDash val="dash"/>
          </a:ln>
        </p:spPr>
        <p:style>
          <a:lnRef idx="3">
            <a:schemeClr val="accent2"/>
          </a:lnRef>
          <a:fillRef idx="0">
            <a:schemeClr val="accent2"/>
          </a:fillRef>
          <a:effectRef idx="2">
            <a:schemeClr val="accent2"/>
          </a:effectRef>
          <a:fontRef idx="minor">
            <a:schemeClr val="tx1"/>
          </a:fontRef>
        </p:style>
      </p:cxnSp>
      <p:cxnSp>
        <p:nvCxnSpPr>
          <p:cNvPr id="64" name="Conector recto 63">
            <a:extLst>
              <a:ext uri="{FF2B5EF4-FFF2-40B4-BE49-F238E27FC236}">
                <a16:creationId xmlns:a16="http://schemas.microsoft.com/office/drawing/2014/main" id="{EA1DCF49-0633-4189-84FC-E38DE86D11F1}"/>
              </a:ext>
            </a:extLst>
          </p:cNvPr>
          <p:cNvCxnSpPr/>
          <p:nvPr/>
        </p:nvCxnSpPr>
        <p:spPr>
          <a:xfrm flipV="1">
            <a:off x="6447178" y="4724397"/>
            <a:ext cx="0" cy="463825"/>
          </a:xfrm>
          <a:prstGeom prst="line">
            <a:avLst/>
          </a:prstGeom>
          <a:ln>
            <a:prstDash val="dash"/>
          </a:ln>
        </p:spPr>
        <p:style>
          <a:lnRef idx="3">
            <a:schemeClr val="accent2"/>
          </a:lnRef>
          <a:fillRef idx="0">
            <a:schemeClr val="accent2"/>
          </a:fillRef>
          <a:effectRef idx="2">
            <a:schemeClr val="accent2"/>
          </a:effectRef>
          <a:fontRef idx="minor">
            <a:schemeClr val="tx1"/>
          </a:fontRef>
        </p:style>
      </p:cxnSp>
      <p:sp>
        <p:nvSpPr>
          <p:cNvPr id="65" name="CuadroTexto 64">
            <a:extLst>
              <a:ext uri="{FF2B5EF4-FFF2-40B4-BE49-F238E27FC236}">
                <a16:creationId xmlns:a16="http://schemas.microsoft.com/office/drawing/2014/main" id="{53AE52E7-F0ED-4055-A4D8-7590D1A498A1}"/>
              </a:ext>
            </a:extLst>
          </p:cNvPr>
          <p:cNvSpPr txBox="1"/>
          <p:nvPr/>
        </p:nvSpPr>
        <p:spPr>
          <a:xfrm>
            <a:off x="-742125" y="4735229"/>
            <a:ext cx="5420139" cy="369332"/>
          </a:xfrm>
          <a:prstGeom prst="rect">
            <a:avLst/>
          </a:prstGeom>
          <a:noFill/>
        </p:spPr>
        <p:txBody>
          <a:bodyPr wrap="square" rtlCol="0">
            <a:spAutoFit/>
          </a:bodyPr>
          <a:lstStyle/>
          <a:p>
            <a:pPr algn="ctr"/>
            <a:r>
              <a:rPr lang="es-CO" dirty="0"/>
              <a:t>1 AÑO</a:t>
            </a:r>
          </a:p>
        </p:txBody>
      </p:sp>
      <p:sp>
        <p:nvSpPr>
          <p:cNvPr id="66" name="CuadroTexto 65">
            <a:extLst>
              <a:ext uri="{FF2B5EF4-FFF2-40B4-BE49-F238E27FC236}">
                <a16:creationId xmlns:a16="http://schemas.microsoft.com/office/drawing/2014/main" id="{AA376BA7-62D3-401C-8F3B-95E623CDB039}"/>
              </a:ext>
            </a:extLst>
          </p:cNvPr>
          <p:cNvSpPr txBox="1"/>
          <p:nvPr/>
        </p:nvSpPr>
        <p:spPr>
          <a:xfrm>
            <a:off x="2105058" y="4676348"/>
            <a:ext cx="5420139" cy="369332"/>
          </a:xfrm>
          <a:prstGeom prst="rect">
            <a:avLst/>
          </a:prstGeom>
          <a:noFill/>
        </p:spPr>
        <p:txBody>
          <a:bodyPr wrap="square" rtlCol="0">
            <a:spAutoFit/>
          </a:bodyPr>
          <a:lstStyle/>
          <a:p>
            <a:pPr algn="ctr"/>
            <a:r>
              <a:rPr lang="es-CO" dirty="0"/>
              <a:t>2 AÑOS</a:t>
            </a:r>
          </a:p>
        </p:txBody>
      </p:sp>
    </p:spTree>
    <p:extLst>
      <p:ext uri="{BB962C8B-B14F-4D97-AF65-F5344CB8AC3E}">
        <p14:creationId xmlns:p14="http://schemas.microsoft.com/office/powerpoint/2010/main" val="1897523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6" name="Conector recto 5">
            <a:extLst>
              <a:ext uri="{FF2B5EF4-FFF2-40B4-BE49-F238E27FC236}">
                <a16:creationId xmlns:a16="http://schemas.microsoft.com/office/drawing/2014/main" id="{22D026D7-D5AB-4EE1-B5F8-2DE6E187B442}"/>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58F4DF4C-F133-40C5-88FC-3519E49060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C9A86A1-85B1-4D03-8A54-05699D98CD73}"/>
              </a:ext>
            </a:extLst>
          </p:cNvPr>
          <p:cNvSpPr txBox="1"/>
          <p:nvPr/>
        </p:nvSpPr>
        <p:spPr>
          <a:xfrm>
            <a:off x="8713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13" name="CuadroTexto 12">
            <a:extLst>
              <a:ext uri="{FF2B5EF4-FFF2-40B4-BE49-F238E27FC236}">
                <a16:creationId xmlns:a16="http://schemas.microsoft.com/office/drawing/2014/main" id="{0F0BC6CC-AD15-4EDD-96AC-F6F5E26FDE79}"/>
              </a:ext>
            </a:extLst>
          </p:cNvPr>
          <p:cNvSpPr txBox="1"/>
          <p:nvPr/>
        </p:nvSpPr>
        <p:spPr>
          <a:xfrm>
            <a:off x="2958052" y="1011693"/>
            <a:ext cx="6275895" cy="477054"/>
          </a:xfrm>
          <a:prstGeom prst="rect">
            <a:avLst/>
          </a:prstGeom>
          <a:noFill/>
        </p:spPr>
        <p:txBody>
          <a:bodyPr wrap="square" rtlCol="0">
            <a:spAutoFit/>
          </a:bodyPr>
          <a:lstStyle/>
          <a:p>
            <a:pPr algn="ctr"/>
            <a:r>
              <a:rPr lang="es-ES" sz="2500" b="1" dirty="0">
                <a:solidFill>
                  <a:srgbClr val="0033CC"/>
                </a:solidFill>
                <a:latin typeface="Lato Bold"/>
                <a:cs typeface="Lato Bold"/>
              </a:rPr>
              <a:t>VENTA MASIVA DE BIENES DEL FRISCO</a:t>
            </a:r>
          </a:p>
        </p:txBody>
      </p:sp>
      <p:sp>
        <p:nvSpPr>
          <p:cNvPr id="14" name="CuadroTexto 13">
            <a:extLst>
              <a:ext uri="{FF2B5EF4-FFF2-40B4-BE49-F238E27FC236}">
                <a16:creationId xmlns:a16="http://schemas.microsoft.com/office/drawing/2014/main" id="{1014DD1A-7F4C-463F-ABB8-E81860204674}"/>
              </a:ext>
            </a:extLst>
          </p:cNvPr>
          <p:cNvSpPr txBox="1"/>
          <p:nvPr/>
        </p:nvSpPr>
        <p:spPr>
          <a:xfrm>
            <a:off x="190445" y="2406915"/>
            <a:ext cx="5641012" cy="3724096"/>
          </a:xfrm>
          <a:prstGeom prst="rect">
            <a:avLst/>
          </a:prstGeom>
          <a:noFill/>
        </p:spPr>
        <p:txBody>
          <a:bodyPr wrap="square" rtlCol="0">
            <a:spAutoFit/>
          </a:bodyPr>
          <a:lstStyle/>
          <a:p>
            <a:pPr marL="457200" indent="-457200">
              <a:buAutoNum type="alphaLcParenR"/>
            </a:pPr>
            <a:r>
              <a:rPr lang="es-CO" sz="2400" b="1" dirty="0"/>
              <a:t>LEY 1708 DE 2014 – ART. 92: </a:t>
            </a:r>
            <a:r>
              <a:rPr lang="es-CO" sz="2000" dirty="0"/>
              <a:t>mecanismo de administración – enajenación</a:t>
            </a:r>
            <a:r>
              <a:rPr lang="es-CO" sz="2000" b="1" dirty="0"/>
              <a:t>. </a:t>
            </a:r>
          </a:p>
          <a:p>
            <a:endParaRPr lang="es-CO" sz="2400" b="1" dirty="0"/>
          </a:p>
          <a:p>
            <a:r>
              <a:rPr lang="es-CO" sz="2400" b="1" dirty="0"/>
              <a:t>b) DECRETO 2136 DE 2015: </a:t>
            </a:r>
          </a:p>
          <a:p>
            <a:pPr marL="800100" lvl="1" indent="-342900" algn="just">
              <a:buFont typeface="Wingdings" panose="05000000000000000000" pitchFamily="2" charset="2"/>
              <a:buChar char="ü"/>
            </a:pPr>
            <a:r>
              <a:rPr lang="es-CO" b="1" dirty="0"/>
              <a:t>Definición: “</a:t>
            </a:r>
            <a:r>
              <a:rPr lang="es-CO" dirty="0"/>
              <a:t>Procedimiento de enajenación por medio del cual se pretende realizar la venta de un número plural o conjunto de bienes con el fin de ser adjudicados en bloque”.</a:t>
            </a:r>
          </a:p>
          <a:p>
            <a:pPr marL="800100" lvl="1" indent="-342900" algn="just">
              <a:buFont typeface="Wingdings" panose="05000000000000000000" pitchFamily="2" charset="2"/>
              <a:buChar char="ü"/>
            </a:pPr>
            <a:r>
              <a:rPr lang="es-CO" b="1" dirty="0"/>
              <a:t>Mecanismos de enajenación: </a:t>
            </a:r>
            <a:r>
              <a:rPr lang="es-CO" dirty="0"/>
              <a:t>facultad del administrador para agrupar los bienes para su venta masiva bajo la Metodología en la que se indica el precio base de venta. </a:t>
            </a:r>
          </a:p>
        </p:txBody>
      </p:sp>
      <p:sp>
        <p:nvSpPr>
          <p:cNvPr id="15" name="CuadroTexto 14">
            <a:extLst>
              <a:ext uri="{FF2B5EF4-FFF2-40B4-BE49-F238E27FC236}">
                <a16:creationId xmlns:a16="http://schemas.microsoft.com/office/drawing/2014/main" id="{96301A08-638F-43DD-8FAD-6F4FFF93D3A9}"/>
              </a:ext>
            </a:extLst>
          </p:cNvPr>
          <p:cNvSpPr txBox="1"/>
          <p:nvPr/>
        </p:nvSpPr>
        <p:spPr>
          <a:xfrm>
            <a:off x="6174059" y="1815647"/>
            <a:ext cx="5482940" cy="477054"/>
          </a:xfrm>
          <a:prstGeom prst="rect">
            <a:avLst/>
          </a:prstGeom>
          <a:noFill/>
        </p:spPr>
        <p:txBody>
          <a:bodyPr wrap="square" rtlCol="0">
            <a:spAutoFit/>
          </a:bodyPr>
          <a:lstStyle/>
          <a:p>
            <a:pPr algn="ctr"/>
            <a:r>
              <a:rPr lang="es-ES" sz="2500" b="1" dirty="0">
                <a:solidFill>
                  <a:srgbClr val="0033CC"/>
                </a:solidFill>
                <a:latin typeface="Lato Bold"/>
                <a:cs typeface="Lato Bold"/>
              </a:rPr>
              <a:t>Marco legal proyectado</a:t>
            </a:r>
          </a:p>
        </p:txBody>
      </p:sp>
      <p:sp>
        <p:nvSpPr>
          <p:cNvPr id="16" name="CuadroTexto 15">
            <a:extLst>
              <a:ext uri="{FF2B5EF4-FFF2-40B4-BE49-F238E27FC236}">
                <a16:creationId xmlns:a16="http://schemas.microsoft.com/office/drawing/2014/main" id="{A7D60011-95BD-4AD5-AF68-63D52C7641DE}"/>
              </a:ext>
            </a:extLst>
          </p:cNvPr>
          <p:cNvSpPr txBox="1"/>
          <p:nvPr/>
        </p:nvSpPr>
        <p:spPr>
          <a:xfrm>
            <a:off x="6187310" y="2493271"/>
            <a:ext cx="5694570" cy="3600986"/>
          </a:xfrm>
          <a:prstGeom prst="rect">
            <a:avLst/>
          </a:prstGeom>
          <a:noFill/>
        </p:spPr>
        <p:txBody>
          <a:bodyPr wrap="square" rtlCol="0">
            <a:spAutoFit/>
          </a:bodyPr>
          <a:lstStyle/>
          <a:p>
            <a:pPr marL="457200" indent="-457200">
              <a:buAutoNum type="alphaLcParenR"/>
            </a:pPr>
            <a:r>
              <a:rPr lang="es-CO" sz="2400" b="1" dirty="0"/>
              <a:t>PLAN NACIONAL DE DESARROLLO: </a:t>
            </a:r>
          </a:p>
          <a:p>
            <a:endParaRPr lang="es-CO" sz="2400" b="1" dirty="0"/>
          </a:p>
          <a:p>
            <a:pPr algn="just"/>
            <a:r>
              <a:rPr lang="es-CO" dirty="0"/>
              <a:t>“El administrador del FRISCO podrá agrupar un conjunto de bienes para su venta masiva, los cuales serán adjudicados en bloque. Los bienes podrán corresponder a cualquier tipología administrada por el Fondo y su venta será determinada en la Metodología de Administración del FRISCO en la que se fijarán los lineamientos técnicos para determinar el precio base de venta, el cual deberá incluir variables como el costo de oportunidad y/o costo beneficio  de este tipo de negocios, según determinen estudios de expertos.</a:t>
            </a:r>
            <a:endParaRPr lang="es-CO" b="1" dirty="0"/>
          </a:p>
        </p:txBody>
      </p:sp>
      <p:sp>
        <p:nvSpPr>
          <p:cNvPr id="18" name="CuadroTexto 17">
            <a:extLst>
              <a:ext uri="{FF2B5EF4-FFF2-40B4-BE49-F238E27FC236}">
                <a16:creationId xmlns:a16="http://schemas.microsoft.com/office/drawing/2014/main" id="{948E78BB-7429-46B8-A7DF-071FD49C36AF}"/>
              </a:ext>
            </a:extLst>
          </p:cNvPr>
          <p:cNvSpPr txBox="1"/>
          <p:nvPr/>
        </p:nvSpPr>
        <p:spPr>
          <a:xfrm>
            <a:off x="190445" y="1815647"/>
            <a:ext cx="5733277" cy="477054"/>
          </a:xfrm>
          <a:prstGeom prst="rect">
            <a:avLst/>
          </a:prstGeom>
          <a:noFill/>
        </p:spPr>
        <p:txBody>
          <a:bodyPr wrap="square" rtlCol="0">
            <a:spAutoFit/>
          </a:bodyPr>
          <a:lstStyle/>
          <a:p>
            <a:pPr algn="ctr"/>
            <a:r>
              <a:rPr lang="es-ES" sz="2500" b="1" dirty="0">
                <a:solidFill>
                  <a:srgbClr val="0033CC"/>
                </a:solidFill>
                <a:latin typeface="Lato Bold"/>
                <a:cs typeface="Lato Bold"/>
              </a:rPr>
              <a:t>Marco legal vigente</a:t>
            </a:r>
          </a:p>
        </p:txBody>
      </p:sp>
      <p:cxnSp>
        <p:nvCxnSpPr>
          <p:cNvPr id="19" name="Conector recto 18">
            <a:extLst>
              <a:ext uri="{FF2B5EF4-FFF2-40B4-BE49-F238E27FC236}">
                <a16:creationId xmlns:a16="http://schemas.microsoft.com/office/drawing/2014/main" id="{C774F057-6932-4907-8522-F89CA0C7C77F}"/>
              </a:ext>
            </a:extLst>
          </p:cNvPr>
          <p:cNvCxnSpPr/>
          <p:nvPr/>
        </p:nvCxnSpPr>
        <p:spPr>
          <a:xfrm>
            <a:off x="5923722" y="1593068"/>
            <a:ext cx="0" cy="467521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20380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95130" y="1254127"/>
            <a:ext cx="10601739" cy="4893647"/>
          </a:xfrm>
          <a:prstGeom prst="rect">
            <a:avLst/>
          </a:prstGeom>
          <a:noFill/>
        </p:spPr>
        <p:txBody>
          <a:bodyPr wrap="square" rtlCol="0">
            <a:spAutoFit/>
          </a:bodyPr>
          <a:lstStyle/>
          <a:p>
            <a:pPr algn="just"/>
            <a:r>
              <a:rPr lang="es-ES" sz="2200" b="1" dirty="0">
                <a:solidFill>
                  <a:schemeClr val="bg1">
                    <a:lumMod val="75000"/>
                  </a:schemeClr>
                </a:solidFill>
                <a:latin typeface="Lato Bold"/>
                <a:cs typeface="Lato Bold"/>
              </a:rPr>
              <a:t>SUPUESTOS DEL ANALISIS</a:t>
            </a:r>
            <a:r>
              <a:rPr lang="es-ES" sz="2200" dirty="0">
                <a:solidFill>
                  <a:schemeClr val="bg2"/>
                </a:solidFill>
                <a:latin typeface="Lato Bold"/>
                <a:cs typeface="Lato Bold"/>
              </a:rPr>
              <a:t>:</a:t>
            </a:r>
          </a:p>
          <a:p>
            <a:pPr algn="just"/>
            <a:endParaRPr lang="es-ES" sz="2200" dirty="0">
              <a:solidFill>
                <a:schemeClr val="bg2"/>
              </a:solidFill>
              <a:latin typeface="Lato Bold"/>
              <a:cs typeface="Lato Bold"/>
            </a:endParaRPr>
          </a:p>
          <a:p>
            <a:pPr marL="342900" indent="-342900" algn="just">
              <a:buClr>
                <a:srgbClr val="0033CC"/>
              </a:buClr>
              <a:buSzPct val="120000"/>
              <a:buFont typeface="Wingdings" panose="05000000000000000000" pitchFamily="2" charset="2"/>
              <a:buChar char="§"/>
            </a:pPr>
            <a:r>
              <a:rPr lang="es-ES" sz="2000" dirty="0">
                <a:latin typeface="Lato Bold"/>
                <a:cs typeface="Lato Bold"/>
              </a:rPr>
              <a:t>A Corte 30 de agosto SAE ha administrado el FRISCO 1.440 Días.</a:t>
            </a:r>
          </a:p>
          <a:p>
            <a:pPr algn="just">
              <a:buClr>
                <a:srgbClr val="0033CC"/>
              </a:buClr>
              <a:buSzPct val="120000"/>
            </a:pPr>
            <a:endParaRPr lang="es-ES" sz="2000" dirty="0">
              <a:latin typeface="Lato Bold"/>
              <a:cs typeface="Lato Bold"/>
            </a:endParaRPr>
          </a:p>
          <a:p>
            <a:pPr marL="342900" indent="-342900" algn="just">
              <a:buClr>
                <a:srgbClr val="0033CC"/>
              </a:buClr>
              <a:buSzPct val="120000"/>
              <a:buFont typeface="Wingdings" panose="05000000000000000000" pitchFamily="2" charset="2"/>
              <a:buChar char="§"/>
            </a:pPr>
            <a:r>
              <a:rPr lang="es-ES" sz="2000" dirty="0">
                <a:latin typeface="Lato Bold"/>
                <a:cs typeface="Lato Bold"/>
              </a:rPr>
              <a:t>SAE cuenta con 387 empleados de planta de los cuales 159 están asociados a cargas operativas de Inmuebles No Sociales. </a:t>
            </a:r>
          </a:p>
          <a:p>
            <a:pPr marL="342900" indent="-342900" algn="just">
              <a:buClr>
                <a:srgbClr val="0033CC"/>
              </a:buClr>
              <a:buSzPct val="120000"/>
              <a:buFont typeface="Wingdings" panose="05000000000000000000" pitchFamily="2" charset="2"/>
              <a:buChar char="§"/>
            </a:pPr>
            <a:endParaRPr lang="es-ES" sz="2000" dirty="0">
              <a:latin typeface="Lato Bold"/>
              <a:cs typeface="Lato Bold"/>
            </a:endParaRPr>
          </a:p>
          <a:p>
            <a:pPr marL="342900" indent="-342900" algn="just">
              <a:buClr>
                <a:srgbClr val="0033CC"/>
              </a:buClr>
              <a:buSzPct val="120000"/>
              <a:buFont typeface="Wingdings" panose="05000000000000000000" pitchFamily="2" charset="2"/>
              <a:buChar char="§"/>
            </a:pPr>
            <a:r>
              <a:rPr lang="es-ES" sz="2000" dirty="0">
                <a:latin typeface="Lato Bold"/>
                <a:cs typeface="Lato Bold"/>
              </a:rPr>
              <a:t>Según el análisis de Presupuesto Orientado a Resultados, el costo estimado de administrar un inmueble al año es de $3.498.863</a:t>
            </a:r>
          </a:p>
          <a:p>
            <a:pPr marL="342900" indent="-342900" algn="just">
              <a:buClr>
                <a:srgbClr val="0033CC"/>
              </a:buClr>
              <a:buSzPct val="120000"/>
              <a:buFont typeface="Wingdings" panose="05000000000000000000" pitchFamily="2" charset="2"/>
              <a:buChar char="§"/>
            </a:pPr>
            <a:endParaRPr lang="es-ES" sz="2000" dirty="0">
              <a:latin typeface="Lato Bold"/>
              <a:cs typeface="Lato Bold"/>
            </a:endParaRPr>
          </a:p>
          <a:p>
            <a:pPr marL="342900" indent="-342900" algn="just">
              <a:buClr>
                <a:srgbClr val="0033CC"/>
              </a:buClr>
              <a:buSzPct val="120000"/>
              <a:buFont typeface="Wingdings" panose="05000000000000000000" pitchFamily="2" charset="2"/>
              <a:buChar char="§"/>
            </a:pPr>
            <a:r>
              <a:rPr lang="es-ES" sz="2000" dirty="0">
                <a:latin typeface="Lato Bold"/>
                <a:cs typeface="Lato Bold"/>
              </a:rPr>
              <a:t>El inventario de Inmuebles No Sociales a 30 de agosto 2018 es:</a:t>
            </a:r>
          </a:p>
          <a:p>
            <a:pPr algn="just"/>
            <a:endParaRPr lang="es-ES" sz="2200" dirty="0">
              <a:latin typeface="Lato Bold"/>
              <a:cs typeface="Lato Bold"/>
            </a:endParaRPr>
          </a:p>
          <a:p>
            <a:pPr lvl="1" algn="just"/>
            <a:endParaRPr lang="es-ES" sz="2200" dirty="0">
              <a:latin typeface="Lato Bold"/>
              <a:cs typeface="Lato Bold"/>
            </a:endParaRPr>
          </a:p>
          <a:p>
            <a:pPr marL="800100" lvl="1" indent="-342900" algn="just">
              <a:buFont typeface="Arial" panose="020B0604020202020204" pitchFamily="34" charset="0"/>
              <a:buChar char="•"/>
            </a:pPr>
            <a:endParaRPr lang="es-ES" sz="2200" dirty="0">
              <a:latin typeface="Lato Bold"/>
              <a:cs typeface="Lato Bold"/>
            </a:endParaRPr>
          </a:p>
          <a:p>
            <a:pPr marL="342900" indent="-342900" algn="just">
              <a:buFont typeface="Arial" panose="020B0604020202020204" pitchFamily="34" charset="0"/>
              <a:buChar char="•"/>
            </a:pPr>
            <a:endParaRPr lang="es-ES" sz="2200" dirty="0">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Planeación</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4" name="Tabla 3">
            <a:extLst>
              <a:ext uri="{FF2B5EF4-FFF2-40B4-BE49-F238E27FC236}">
                <a16:creationId xmlns:a16="http://schemas.microsoft.com/office/drawing/2014/main" id="{718AC0BF-4962-4798-BCD1-04708885BE73}"/>
              </a:ext>
            </a:extLst>
          </p:cNvPr>
          <p:cNvGraphicFramePr>
            <a:graphicFrameLocks noGrp="1"/>
          </p:cNvGraphicFramePr>
          <p:nvPr>
            <p:extLst>
              <p:ext uri="{D42A27DB-BD31-4B8C-83A1-F6EECF244321}">
                <p14:modId xmlns:p14="http://schemas.microsoft.com/office/powerpoint/2010/main" val="1419057614"/>
              </p:ext>
            </p:extLst>
          </p:nvPr>
        </p:nvGraphicFramePr>
        <p:xfrm>
          <a:off x="1749563" y="4662897"/>
          <a:ext cx="8128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0773621"/>
                    </a:ext>
                  </a:extLst>
                </a:gridCol>
                <a:gridCol w="2032000">
                  <a:extLst>
                    <a:ext uri="{9D8B030D-6E8A-4147-A177-3AD203B41FA5}">
                      <a16:colId xmlns:a16="http://schemas.microsoft.com/office/drawing/2014/main" val="1992350903"/>
                    </a:ext>
                  </a:extLst>
                </a:gridCol>
                <a:gridCol w="2032000">
                  <a:extLst>
                    <a:ext uri="{9D8B030D-6E8A-4147-A177-3AD203B41FA5}">
                      <a16:colId xmlns:a16="http://schemas.microsoft.com/office/drawing/2014/main" val="1562995594"/>
                    </a:ext>
                  </a:extLst>
                </a:gridCol>
                <a:gridCol w="2032000">
                  <a:extLst>
                    <a:ext uri="{9D8B030D-6E8A-4147-A177-3AD203B41FA5}">
                      <a16:colId xmlns:a16="http://schemas.microsoft.com/office/drawing/2014/main" val="3684274846"/>
                    </a:ext>
                  </a:extLst>
                </a:gridCol>
              </a:tblGrid>
              <a:tr h="370840">
                <a:tc rowSpan="2">
                  <a:txBody>
                    <a:bodyPr/>
                    <a:lstStyle/>
                    <a:p>
                      <a:pPr algn="ctr"/>
                      <a:r>
                        <a:rPr lang="es-CO" b="1" dirty="0">
                          <a:solidFill>
                            <a:schemeClr val="tx1"/>
                          </a:solidFill>
                        </a:rPr>
                        <a:t>Extintos</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Urbanos</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2.269</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rowSpan="5">
                  <a:txBody>
                    <a:bodyPr/>
                    <a:lstStyle/>
                    <a:p>
                      <a:pPr algn="ctr"/>
                      <a:r>
                        <a:rPr lang="es-CO" b="1" dirty="0">
                          <a:solidFill>
                            <a:schemeClr val="tx1"/>
                          </a:solidFill>
                        </a:rPr>
                        <a:t>$76.464 Millones</a:t>
                      </a:r>
                    </a:p>
                    <a:p>
                      <a:pPr algn="ctr"/>
                      <a:r>
                        <a:rPr lang="es-CO" b="1" dirty="0">
                          <a:solidFill>
                            <a:schemeClr val="tx1"/>
                          </a:solidFill>
                        </a:rPr>
                        <a:t>$54.788 Millones (Urbanos)</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extLst>
                  <a:ext uri="{0D108BD9-81ED-4DB2-BD59-A6C34878D82A}">
                    <a16:rowId xmlns:a16="http://schemas.microsoft.com/office/drawing/2014/main" val="2197883506"/>
                  </a:ext>
                </a:extLst>
              </a:tr>
              <a:tr h="370840">
                <a:tc vMerge="1">
                  <a:txBody>
                    <a:bodyPr/>
                    <a:lstStyle/>
                    <a:p>
                      <a:endParaRPr lang="es-CO" dirty="0"/>
                    </a:p>
                  </a:txBody>
                  <a:tcPr/>
                </a:tc>
                <a:tc>
                  <a:txBody>
                    <a:bodyPr/>
                    <a:lstStyle/>
                    <a:p>
                      <a:pPr algn="ctr"/>
                      <a:r>
                        <a:rPr lang="es-CO" b="1" dirty="0">
                          <a:solidFill>
                            <a:schemeClr val="tx1"/>
                          </a:solidFill>
                        </a:rPr>
                        <a:t>Rurales </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1.137</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vMerge="1">
                  <a:txBody>
                    <a:bodyPr/>
                    <a:lstStyle/>
                    <a:p>
                      <a:pPr algn="ctr"/>
                      <a:endParaRPr lang="es-CO" b="1" dirty="0">
                        <a:solidFill>
                          <a:schemeClr val="tx1"/>
                        </a:solidFill>
                      </a:endParaRP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extLst>
                  <a:ext uri="{0D108BD9-81ED-4DB2-BD59-A6C34878D82A}">
                    <a16:rowId xmlns:a16="http://schemas.microsoft.com/office/drawing/2014/main" val="138432344"/>
                  </a:ext>
                </a:extLst>
              </a:tr>
              <a:tr h="370840">
                <a:tc rowSpan="2">
                  <a:txBody>
                    <a:bodyPr/>
                    <a:lstStyle/>
                    <a:p>
                      <a:pPr algn="ctr"/>
                      <a:r>
                        <a:rPr lang="es-CO" b="1" dirty="0">
                          <a:solidFill>
                            <a:schemeClr val="tx1"/>
                          </a:solidFill>
                        </a:rPr>
                        <a:t>En Proceso</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Urbanos</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13.390</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vMerge="1">
                  <a:txBody>
                    <a:bodyPr/>
                    <a:lstStyle/>
                    <a:p>
                      <a:pPr algn="ctr"/>
                      <a:endParaRPr lang="es-CO" b="1" dirty="0">
                        <a:solidFill>
                          <a:schemeClr val="tx1"/>
                        </a:solidFill>
                      </a:endParaRP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extLst>
                  <a:ext uri="{0D108BD9-81ED-4DB2-BD59-A6C34878D82A}">
                    <a16:rowId xmlns:a16="http://schemas.microsoft.com/office/drawing/2014/main" val="2847703587"/>
                  </a:ext>
                </a:extLst>
              </a:tr>
              <a:tr h="370840">
                <a:tc vMerge="1">
                  <a:txBody>
                    <a:bodyPr/>
                    <a:lstStyle/>
                    <a:p>
                      <a:endParaRPr lang="es-CO" dirty="0"/>
                    </a:p>
                  </a:txBody>
                  <a:tcPr/>
                </a:tc>
                <a:tc>
                  <a:txBody>
                    <a:bodyPr/>
                    <a:lstStyle/>
                    <a:p>
                      <a:pPr algn="ctr"/>
                      <a:r>
                        <a:rPr lang="es-CO" b="1" dirty="0">
                          <a:solidFill>
                            <a:schemeClr val="tx1"/>
                          </a:solidFill>
                        </a:rPr>
                        <a:t>Rurales</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5.058</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vMerge="1">
                  <a:txBody>
                    <a:bodyPr/>
                    <a:lstStyle/>
                    <a:p>
                      <a:pPr algn="ctr"/>
                      <a:endParaRPr lang="es-CO" b="1" dirty="0">
                        <a:solidFill>
                          <a:schemeClr val="tx1"/>
                        </a:solidFill>
                      </a:endParaRP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extLst>
                  <a:ext uri="{0D108BD9-81ED-4DB2-BD59-A6C34878D82A}">
                    <a16:rowId xmlns:a16="http://schemas.microsoft.com/office/drawing/2014/main" val="2854725384"/>
                  </a:ext>
                </a:extLst>
              </a:tr>
              <a:tr h="370840">
                <a:tc>
                  <a:txBody>
                    <a:bodyPr/>
                    <a:lstStyle/>
                    <a:p>
                      <a:pPr algn="ctr"/>
                      <a:r>
                        <a:rPr lang="es-CO" b="1" dirty="0">
                          <a:solidFill>
                            <a:schemeClr val="tx1"/>
                          </a:solidFill>
                        </a:rPr>
                        <a:t>Total Inventario</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endParaRPr lang="es-CO" b="1" dirty="0">
                        <a:solidFill>
                          <a:schemeClr val="tx1"/>
                        </a:solidFill>
                      </a:endParaRP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a:txBody>
                    <a:bodyPr/>
                    <a:lstStyle/>
                    <a:p>
                      <a:pPr algn="ctr"/>
                      <a:r>
                        <a:rPr lang="es-CO" b="1" dirty="0">
                          <a:solidFill>
                            <a:schemeClr val="tx1"/>
                          </a:solidFill>
                        </a:rPr>
                        <a:t>21.854</a:t>
                      </a: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tc vMerge="1">
                  <a:txBody>
                    <a:bodyPr/>
                    <a:lstStyle/>
                    <a:p>
                      <a:pPr algn="ctr"/>
                      <a:endParaRPr lang="es-CO" b="1" dirty="0">
                        <a:solidFill>
                          <a:schemeClr val="tx1"/>
                        </a:solidFill>
                      </a:endParaRPr>
                    </a:p>
                  </a:txBody>
                  <a:tcPr anchor="ctr">
                    <a:lnL w="12700" cap="flat" cmpd="sng" algn="ctr">
                      <a:solidFill>
                        <a:schemeClr val="tx2"/>
                      </a:solidFill>
                      <a:prstDash val="dot"/>
                      <a:round/>
                      <a:headEnd type="none" w="med" len="med"/>
                      <a:tailEnd type="none" w="med" len="med"/>
                    </a:lnL>
                    <a:lnR w="12700" cap="flat" cmpd="sng" algn="ctr">
                      <a:solidFill>
                        <a:schemeClr val="tx2"/>
                      </a:solidFill>
                      <a:prstDash val="dot"/>
                      <a:round/>
                      <a:headEnd type="none" w="med" len="med"/>
                      <a:tailEnd type="none" w="med" len="med"/>
                    </a:lnR>
                    <a:lnT w="12700" cap="flat" cmpd="sng" algn="ctr">
                      <a:solidFill>
                        <a:schemeClr val="tx2"/>
                      </a:solidFill>
                      <a:prstDash val="dot"/>
                      <a:round/>
                      <a:headEnd type="none" w="med" len="med"/>
                      <a:tailEnd type="none" w="med" len="med"/>
                    </a:lnT>
                    <a:lnB w="12700" cap="flat" cmpd="sng" algn="ctr">
                      <a:solidFill>
                        <a:schemeClr val="tx2"/>
                      </a:solidFill>
                      <a:prstDash val="dot"/>
                      <a:round/>
                      <a:headEnd type="none" w="med" len="med"/>
                      <a:tailEnd type="none" w="med" len="med"/>
                    </a:lnB>
                    <a:noFill/>
                  </a:tcPr>
                </a:tc>
                <a:extLst>
                  <a:ext uri="{0D108BD9-81ED-4DB2-BD59-A6C34878D82A}">
                    <a16:rowId xmlns:a16="http://schemas.microsoft.com/office/drawing/2014/main" val="2604839841"/>
                  </a:ext>
                </a:extLst>
              </a:tr>
            </a:tbl>
          </a:graphicData>
        </a:graphic>
      </p:graphicFrame>
      <p:sp>
        <p:nvSpPr>
          <p:cNvPr id="7" name="CuadroTexto 6">
            <a:extLst>
              <a:ext uri="{FF2B5EF4-FFF2-40B4-BE49-F238E27FC236}">
                <a16:creationId xmlns:a16="http://schemas.microsoft.com/office/drawing/2014/main" id="{848953B1-6F2E-4C19-A784-232BB371ED21}"/>
              </a:ext>
            </a:extLst>
          </p:cNvPr>
          <p:cNvSpPr txBox="1"/>
          <p:nvPr/>
        </p:nvSpPr>
        <p:spPr>
          <a:xfrm>
            <a:off x="9676568" y="6270876"/>
            <a:ext cx="2515432" cy="246221"/>
          </a:xfrm>
          <a:prstGeom prst="rect">
            <a:avLst/>
          </a:prstGeom>
          <a:noFill/>
        </p:spPr>
        <p:txBody>
          <a:bodyPr wrap="none" rtlCol="0">
            <a:spAutoFit/>
          </a:bodyPr>
          <a:lstStyle/>
          <a:p>
            <a:r>
              <a:rPr lang="es-CO" sz="1000" dirty="0"/>
              <a:t>Información con Corte 30 de Agosto de 2018</a:t>
            </a:r>
          </a:p>
        </p:txBody>
      </p:sp>
    </p:spTree>
    <p:extLst>
      <p:ext uri="{BB962C8B-B14F-4D97-AF65-F5344CB8AC3E}">
        <p14:creationId xmlns:p14="http://schemas.microsoft.com/office/powerpoint/2010/main" val="19973310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21390" y="1256898"/>
            <a:ext cx="9643027" cy="477054"/>
          </a:xfrm>
          <a:prstGeom prst="rect">
            <a:avLst/>
          </a:prstGeom>
          <a:noFill/>
        </p:spPr>
        <p:txBody>
          <a:bodyPr wrap="square" rtlCol="0">
            <a:spAutoFit/>
          </a:bodyPr>
          <a:lstStyle/>
          <a:p>
            <a:r>
              <a:rPr lang="es-ES" sz="2500" dirty="0">
                <a:solidFill>
                  <a:srgbClr val="A9A8A9"/>
                </a:solidFill>
                <a:latin typeface="Lato Bold"/>
                <a:cs typeface="Lato Bold"/>
              </a:rPr>
              <a:t>Carga Operativa más representativa en 4 Años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3" name="Tabla 2">
            <a:extLst>
              <a:ext uri="{FF2B5EF4-FFF2-40B4-BE49-F238E27FC236}">
                <a16:creationId xmlns:a16="http://schemas.microsoft.com/office/drawing/2014/main" id="{151FAA55-1F37-4B05-841F-CC46A5D33CBA}"/>
              </a:ext>
            </a:extLst>
          </p:cNvPr>
          <p:cNvGraphicFramePr>
            <a:graphicFrameLocks noGrp="1"/>
          </p:cNvGraphicFramePr>
          <p:nvPr>
            <p:extLst/>
          </p:nvPr>
        </p:nvGraphicFramePr>
        <p:xfrm>
          <a:off x="2300962" y="1980173"/>
          <a:ext cx="6692073" cy="3839774"/>
        </p:xfrm>
        <a:graphic>
          <a:graphicData uri="http://schemas.openxmlformats.org/drawingml/2006/table">
            <a:tbl>
              <a:tblPr firstRow="1" bandRow="1">
                <a:tableStyleId>{BC89EF96-8CEA-46FF-86C4-4CE0E7609802}</a:tableStyleId>
              </a:tblPr>
              <a:tblGrid>
                <a:gridCol w="3210041">
                  <a:extLst>
                    <a:ext uri="{9D8B030D-6E8A-4147-A177-3AD203B41FA5}">
                      <a16:colId xmlns:a16="http://schemas.microsoft.com/office/drawing/2014/main" val="478585981"/>
                    </a:ext>
                  </a:extLst>
                </a:gridCol>
                <a:gridCol w="1873334">
                  <a:extLst>
                    <a:ext uri="{9D8B030D-6E8A-4147-A177-3AD203B41FA5}">
                      <a16:colId xmlns:a16="http://schemas.microsoft.com/office/drawing/2014/main" val="1373525968"/>
                    </a:ext>
                  </a:extLst>
                </a:gridCol>
                <a:gridCol w="1608698">
                  <a:extLst>
                    <a:ext uri="{9D8B030D-6E8A-4147-A177-3AD203B41FA5}">
                      <a16:colId xmlns:a16="http://schemas.microsoft.com/office/drawing/2014/main" val="2642549983"/>
                    </a:ext>
                  </a:extLst>
                </a:gridCol>
              </a:tblGrid>
              <a:tr h="708099">
                <a:tc>
                  <a:txBody>
                    <a:bodyPr/>
                    <a:lstStyle/>
                    <a:p>
                      <a:pPr algn="ctr"/>
                      <a:r>
                        <a:rPr lang="es-CO" dirty="0"/>
                        <a:t>Actividad</a:t>
                      </a:r>
                      <a:endParaRPr lang="es-CO" b="1" dirty="0">
                        <a:solidFill>
                          <a:schemeClr val="tx1"/>
                        </a:solidFill>
                      </a:endParaRPr>
                    </a:p>
                  </a:txBody>
                  <a:tcPr anchor="ctr"/>
                </a:tc>
                <a:tc>
                  <a:txBody>
                    <a:bodyPr/>
                    <a:lstStyle/>
                    <a:p>
                      <a:pPr algn="ctr"/>
                      <a:r>
                        <a:rPr lang="es-CO" dirty="0"/>
                        <a:t>Cantidad de Bienes</a:t>
                      </a:r>
                      <a:endParaRPr lang="es-CO" b="1" dirty="0">
                        <a:solidFill>
                          <a:schemeClr val="tx1"/>
                        </a:solidFill>
                      </a:endParaRPr>
                    </a:p>
                  </a:txBody>
                  <a:tcPr anchor="ctr"/>
                </a:tc>
                <a:tc>
                  <a:txBody>
                    <a:bodyPr/>
                    <a:lstStyle/>
                    <a:p>
                      <a:pPr algn="ctr"/>
                      <a:r>
                        <a:rPr lang="es-CO" b="1" dirty="0">
                          <a:solidFill>
                            <a:schemeClr val="tx1"/>
                          </a:solidFill>
                        </a:rPr>
                        <a:t>Carga Faltante</a:t>
                      </a:r>
                    </a:p>
                  </a:txBody>
                  <a:tcPr anchor="ctr"/>
                </a:tc>
                <a:extLst>
                  <a:ext uri="{0D108BD9-81ED-4DB2-BD59-A6C34878D82A}">
                    <a16:rowId xmlns:a16="http://schemas.microsoft.com/office/drawing/2014/main" val="277673186"/>
                  </a:ext>
                </a:extLst>
              </a:tr>
              <a:tr h="388475">
                <a:tc>
                  <a:txBody>
                    <a:bodyPr/>
                    <a:lstStyle/>
                    <a:p>
                      <a:pPr algn="ctr"/>
                      <a:r>
                        <a:rPr lang="es-CO" dirty="0"/>
                        <a:t>Recepción de Bienes Inmuebles </a:t>
                      </a:r>
                      <a:endParaRPr lang="es-CO" b="1" dirty="0">
                        <a:solidFill>
                          <a:schemeClr val="tx1"/>
                        </a:solidFill>
                      </a:endParaRPr>
                    </a:p>
                  </a:txBody>
                  <a:tcPr anchor="ctr"/>
                </a:tc>
                <a:tc>
                  <a:txBody>
                    <a:bodyPr/>
                    <a:lstStyle/>
                    <a:p>
                      <a:pPr algn="ctr"/>
                      <a:r>
                        <a:rPr lang="es-CO" b="0" dirty="0"/>
                        <a:t>4.504</a:t>
                      </a:r>
                      <a:endParaRPr lang="es-CO" b="0" dirty="0">
                        <a:solidFill>
                          <a:schemeClr val="tx1"/>
                        </a:solidFill>
                      </a:endParaRPr>
                    </a:p>
                  </a:txBody>
                  <a:tcPr anchor="ctr"/>
                </a:tc>
                <a:tc>
                  <a:txBody>
                    <a:bodyPr/>
                    <a:lstStyle/>
                    <a:p>
                      <a:pPr algn="ctr"/>
                      <a:r>
                        <a:rPr lang="es-CO" b="0" dirty="0">
                          <a:solidFill>
                            <a:schemeClr val="tx1"/>
                          </a:solidFill>
                        </a:rPr>
                        <a:t>N/A</a:t>
                      </a:r>
                    </a:p>
                  </a:txBody>
                  <a:tcPr anchor="ctr"/>
                </a:tc>
                <a:extLst>
                  <a:ext uri="{0D108BD9-81ED-4DB2-BD59-A6C34878D82A}">
                    <a16:rowId xmlns:a16="http://schemas.microsoft.com/office/drawing/2014/main" val="3538935857"/>
                  </a:ext>
                </a:extLst>
              </a:tr>
              <a:tr h="251791">
                <a:tc>
                  <a:txBody>
                    <a:bodyPr/>
                    <a:lstStyle/>
                    <a:p>
                      <a:pPr algn="ctr"/>
                      <a:r>
                        <a:rPr lang="es-CO" dirty="0"/>
                        <a:t>Alistamiento para ventas Extintos </a:t>
                      </a:r>
                      <a:endParaRPr lang="es-CO" b="1" dirty="0">
                        <a:solidFill>
                          <a:schemeClr val="tx1"/>
                        </a:solidFill>
                      </a:endParaRPr>
                    </a:p>
                  </a:txBody>
                  <a:tcPr anchor="ctr"/>
                </a:tc>
                <a:tc>
                  <a:txBody>
                    <a:bodyPr/>
                    <a:lstStyle/>
                    <a:p>
                      <a:pPr algn="ctr"/>
                      <a:r>
                        <a:rPr lang="es-CO" b="0" dirty="0">
                          <a:solidFill>
                            <a:schemeClr val="tx1"/>
                          </a:solidFill>
                        </a:rPr>
                        <a:t>2.269</a:t>
                      </a:r>
                    </a:p>
                  </a:txBody>
                  <a:tcPr anchor="ctr"/>
                </a:tc>
                <a:tc>
                  <a:txBody>
                    <a:bodyPr/>
                    <a:lstStyle/>
                    <a:p>
                      <a:pPr algn="ctr"/>
                      <a:r>
                        <a:rPr lang="es-CO" b="0" dirty="0">
                          <a:solidFill>
                            <a:schemeClr val="tx1"/>
                          </a:solidFill>
                        </a:rPr>
                        <a:t>N/A</a:t>
                      </a:r>
                    </a:p>
                  </a:txBody>
                  <a:tcPr anchor="ctr"/>
                </a:tc>
                <a:extLst>
                  <a:ext uri="{0D108BD9-81ED-4DB2-BD59-A6C34878D82A}">
                    <a16:rowId xmlns:a16="http://schemas.microsoft.com/office/drawing/2014/main" val="415551302"/>
                  </a:ext>
                </a:extLst>
              </a:tr>
              <a:tr h="0">
                <a:tc>
                  <a:txBody>
                    <a:bodyPr/>
                    <a:lstStyle/>
                    <a:p>
                      <a:pPr algn="ctr"/>
                      <a:r>
                        <a:rPr lang="es-CO" dirty="0"/>
                        <a:t>Verificación del Inventario</a:t>
                      </a:r>
                      <a:endParaRPr lang="es-CO" b="1" dirty="0">
                        <a:solidFill>
                          <a:schemeClr val="tx1"/>
                        </a:solidFill>
                      </a:endParaRPr>
                    </a:p>
                  </a:txBody>
                  <a:tcPr anchor="ctr"/>
                </a:tc>
                <a:tc>
                  <a:txBody>
                    <a:bodyPr/>
                    <a:lstStyle/>
                    <a:p>
                      <a:pPr algn="ctr"/>
                      <a:r>
                        <a:rPr lang="es-CO" b="0" dirty="0">
                          <a:solidFill>
                            <a:schemeClr val="tx1"/>
                          </a:solidFill>
                        </a:rPr>
                        <a:t>19.819</a:t>
                      </a:r>
                    </a:p>
                  </a:txBody>
                  <a:tcPr anchor="ctr"/>
                </a:tc>
                <a:tc>
                  <a:txBody>
                    <a:bodyPr/>
                    <a:lstStyle/>
                    <a:p>
                      <a:pPr algn="ctr"/>
                      <a:r>
                        <a:rPr lang="es-CO" b="0" dirty="0">
                          <a:solidFill>
                            <a:schemeClr val="tx1"/>
                          </a:solidFill>
                        </a:rPr>
                        <a:t>0</a:t>
                      </a:r>
                    </a:p>
                  </a:txBody>
                  <a:tcPr anchor="ctr"/>
                </a:tc>
                <a:extLst>
                  <a:ext uri="{0D108BD9-81ED-4DB2-BD59-A6C34878D82A}">
                    <a16:rowId xmlns:a16="http://schemas.microsoft.com/office/drawing/2014/main" val="575617046"/>
                  </a:ext>
                </a:extLst>
              </a:tr>
              <a:tr h="0">
                <a:tc>
                  <a:txBody>
                    <a:bodyPr/>
                    <a:lstStyle/>
                    <a:p>
                      <a:pPr algn="ctr"/>
                      <a:r>
                        <a:rPr lang="es-CO" dirty="0"/>
                        <a:t>Remoción- Retomas</a:t>
                      </a:r>
                      <a:endParaRPr lang="es-CO" b="1" dirty="0">
                        <a:solidFill>
                          <a:schemeClr val="tx1"/>
                        </a:solidFill>
                      </a:endParaRPr>
                    </a:p>
                  </a:txBody>
                  <a:tcPr anchor="ctr"/>
                </a:tc>
                <a:tc>
                  <a:txBody>
                    <a:bodyPr/>
                    <a:lstStyle/>
                    <a:p>
                      <a:pPr algn="ctr"/>
                      <a:r>
                        <a:rPr lang="es-CO" b="0" dirty="0">
                          <a:solidFill>
                            <a:schemeClr val="tx1"/>
                          </a:solidFill>
                        </a:rPr>
                        <a:t>4.978</a:t>
                      </a:r>
                    </a:p>
                  </a:txBody>
                  <a:tcPr anchor="ctr"/>
                </a:tc>
                <a:tc>
                  <a:txBody>
                    <a:bodyPr/>
                    <a:lstStyle/>
                    <a:p>
                      <a:pPr algn="ctr"/>
                      <a:r>
                        <a:rPr lang="es-CO" b="0" dirty="0">
                          <a:solidFill>
                            <a:schemeClr val="tx1"/>
                          </a:solidFill>
                        </a:rPr>
                        <a:t>3.990</a:t>
                      </a:r>
                    </a:p>
                  </a:txBody>
                  <a:tcPr anchor="ctr"/>
                </a:tc>
                <a:extLst>
                  <a:ext uri="{0D108BD9-81ED-4DB2-BD59-A6C34878D82A}">
                    <a16:rowId xmlns:a16="http://schemas.microsoft.com/office/drawing/2014/main" val="57245948"/>
                  </a:ext>
                </a:extLst>
              </a:tr>
              <a:tr h="0">
                <a:tc>
                  <a:txBody>
                    <a:bodyPr/>
                    <a:lstStyle/>
                    <a:p>
                      <a:pPr algn="ctr"/>
                      <a:r>
                        <a:rPr lang="es-CO" dirty="0"/>
                        <a:t>Asignación- Entregas</a:t>
                      </a:r>
                      <a:endParaRPr lang="es-CO" b="1" dirty="0">
                        <a:solidFill>
                          <a:schemeClr val="tx1"/>
                        </a:solidFill>
                      </a:endParaRPr>
                    </a:p>
                  </a:txBody>
                  <a:tcPr anchor="ctr"/>
                </a:tc>
                <a:tc>
                  <a:txBody>
                    <a:bodyPr/>
                    <a:lstStyle/>
                    <a:p>
                      <a:pPr algn="ctr"/>
                      <a:r>
                        <a:rPr lang="es-CO" b="0" dirty="0">
                          <a:solidFill>
                            <a:schemeClr val="tx1"/>
                          </a:solidFill>
                        </a:rPr>
                        <a:t>8.259</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b="0" dirty="0">
                          <a:solidFill>
                            <a:schemeClr val="tx1"/>
                          </a:solidFill>
                        </a:rPr>
                        <a:t>4.449</a:t>
                      </a:r>
                    </a:p>
                  </a:txBody>
                  <a:tcPr anchor="ctr"/>
                </a:tc>
                <a:extLst>
                  <a:ext uri="{0D108BD9-81ED-4DB2-BD59-A6C34878D82A}">
                    <a16:rowId xmlns:a16="http://schemas.microsoft.com/office/drawing/2014/main" val="1534985715"/>
                  </a:ext>
                </a:extLst>
              </a:tr>
              <a:tr h="312751">
                <a:tc>
                  <a:txBody>
                    <a:bodyPr/>
                    <a:lstStyle/>
                    <a:p>
                      <a:pPr algn="ctr"/>
                      <a:r>
                        <a:rPr lang="es-CO" b="0" dirty="0">
                          <a:solidFill>
                            <a:schemeClr val="tx1"/>
                          </a:solidFill>
                        </a:rPr>
                        <a:t>Alistamiento Enajenación Temprana</a:t>
                      </a:r>
                    </a:p>
                  </a:txBody>
                  <a:tcPr anchor="ctr"/>
                </a:tc>
                <a:tc>
                  <a:txBody>
                    <a:bodyPr/>
                    <a:lstStyle/>
                    <a:p>
                      <a:pPr algn="ctr"/>
                      <a:r>
                        <a:rPr lang="es-CO" b="0" dirty="0">
                          <a:solidFill>
                            <a:schemeClr val="tx1"/>
                          </a:solidFill>
                        </a:rPr>
                        <a:t>2.994</a:t>
                      </a:r>
                    </a:p>
                  </a:txBody>
                  <a:tcPr anchor="ctr"/>
                </a:tc>
                <a:tc>
                  <a:txBody>
                    <a:bodyPr/>
                    <a:lstStyle/>
                    <a:p>
                      <a:pPr algn="ctr"/>
                      <a:r>
                        <a:rPr lang="es-CO" b="0" dirty="0">
                          <a:solidFill>
                            <a:schemeClr val="tx1"/>
                          </a:solidFill>
                        </a:rPr>
                        <a:t>12.000</a:t>
                      </a:r>
                    </a:p>
                  </a:txBody>
                  <a:tcPr anchor="ctr"/>
                </a:tc>
                <a:extLst>
                  <a:ext uri="{0D108BD9-81ED-4DB2-BD59-A6C34878D82A}">
                    <a16:rowId xmlns:a16="http://schemas.microsoft.com/office/drawing/2014/main" val="4223662576"/>
                  </a:ext>
                </a:extLst>
              </a:tr>
              <a:tr h="312751">
                <a:tc>
                  <a:txBody>
                    <a:bodyPr/>
                    <a:lstStyle/>
                    <a:p>
                      <a:pPr algn="ctr"/>
                      <a:r>
                        <a:rPr lang="es-CO" b="0" dirty="0">
                          <a:solidFill>
                            <a:schemeClr val="tx1"/>
                          </a:solidFill>
                        </a:rPr>
                        <a:t>Desalojos</a:t>
                      </a:r>
                    </a:p>
                  </a:txBody>
                  <a:tcPr anchor="ctr"/>
                </a:tc>
                <a:tc>
                  <a:txBody>
                    <a:bodyPr/>
                    <a:lstStyle/>
                    <a:p>
                      <a:pPr algn="ctr"/>
                      <a:r>
                        <a:rPr lang="es-CO" b="0" dirty="0">
                          <a:solidFill>
                            <a:schemeClr val="tx1"/>
                          </a:solidFill>
                        </a:rPr>
                        <a:t>7.500</a:t>
                      </a:r>
                    </a:p>
                  </a:txBody>
                  <a:tcPr anchor="ctr"/>
                </a:tc>
                <a:tc>
                  <a:txBody>
                    <a:bodyPr/>
                    <a:lstStyle/>
                    <a:p>
                      <a:pPr algn="ctr"/>
                      <a:r>
                        <a:rPr lang="es-CO" b="0" dirty="0">
                          <a:solidFill>
                            <a:schemeClr val="tx1"/>
                          </a:solidFill>
                        </a:rPr>
                        <a:t>6.626</a:t>
                      </a:r>
                    </a:p>
                  </a:txBody>
                  <a:tcPr anchor="ctr"/>
                </a:tc>
                <a:extLst>
                  <a:ext uri="{0D108BD9-81ED-4DB2-BD59-A6C34878D82A}">
                    <a16:rowId xmlns:a16="http://schemas.microsoft.com/office/drawing/2014/main" val="128495255"/>
                  </a:ext>
                </a:extLst>
              </a:tr>
            </a:tbl>
          </a:graphicData>
        </a:graphic>
      </p:graphicFrame>
      <p:sp>
        <p:nvSpPr>
          <p:cNvPr id="9" name="CuadroTexto 8">
            <a:extLst>
              <a:ext uri="{FF2B5EF4-FFF2-40B4-BE49-F238E27FC236}">
                <a16:creationId xmlns:a16="http://schemas.microsoft.com/office/drawing/2014/main" id="{B1957775-5D67-4AF1-A23D-C795B035AE95}"/>
              </a:ext>
            </a:extLst>
          </p:cNvPr>
          <p:cNvSpPr txBox="1"/>
          <p:nvPr/>
        </p:nvSpPr>
        <p:spPr>
          <a:xfrm>
            <a:off x="9420568" y="6294279"/>
            <a:ext cx="2515432" cy="246221"/>
          </a:xfrm>
          <a:prstGeom prst="rect">
            <a:avLst/>
          </a:prstGeom>
          <a:noFill/>
        </p:spPr>
        <p:txBody>
          <a:bodyPr wrap="none" rtlCol="0">
            <a:spAutoFit/>
          </a:bodyPr>
          <a:lstStyle/>
          <a:p>
            <a:r>
              <a:rPr lang="es-CO" sz="1000" dirty="0"/>
              <a:t>Información con Corte 30 de Agosto de 2018</a:t>
            </a:r>
          </a:p>
        </p:txBody>
      </p:sp>
    </p:spTree>
    <p:extLst>
      <p:ext uri="{BB962C8B-B14F-4D97-AF65-F5344CB8AC3E}">
        <p14:creationId xmlns:p14="http://schemas.microsoft.com/office/powerpoint/2010/main" val="17275340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13301" y="1256898"/>
            <a:ext cx="10122177" cy="477054"/>
          </a:xfrm>
          <a:prstGeom prst="rect">
            <a:avLst/>
          </a:prstGeom>
          <a:noFill/>
        </p:spPr>
        <p:txBody>
          <a:bodyPr wrap="square" rtlCol="0">
            <a:spAutoFit/>
          </a:bodyPr>
          <a:lstStyle/>
          <a:p>
            <a:r>
              <a:rPr lang="es-ES" sz="2500" dirty="0">
                <a:solidFill>
                  <a:srgbClr val="A9A8A9"/>
                </a:solidFill>
                <a:latin typeface="Lato Bold"/>
                <a:cs typeface="Lato Bold"/>
              </a:rPr>
              <a:t>Proyección de Unidades Disponible para Venta vs Proyección Ventas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B1957775-5D67-4AF1-A23D-C795B035AE95}"/>
              </a:ext>
            </a:extLst>
          </p:cNvPr>
          <p:cNvSpPr txBox="1"/>
          <p:nvPr/>
        </p:nvSpPr>
        <p:spPr>
          <a:xfrm>
            <a:off x="9420568" y="6004253"/>
            <a:ext cx="2515432" cy="246221"/>
          </a:xfrm>
          <a:prstGeom prst="rect">
            <a:avLst/>
          </a:prstGeom>
          <a:noFill/>
        </p:spPr>
        <p:txBody>
          <a:bodyPr wrap="none" rtlCol="0">
            <a:spAutoFit/>
          </a:bodyPr>
          <a:lstStyle/>
          <a:p>
            <a:r>
              <a:rPr lang="es-CO" sz="1000" dirty="0"/>
              <a:t>Información con Corte 30 de Agosto de 2018</a:t>
            </a:r>
          </a:p>
        </p:txBody>
      </p:sp>
      <p:sp>
        <p:nvSpPr>
          <p:cNvPr id="15" name="CuadroTexto 14">
            <a:extLst>
              <a:ext uri="{FF2B5EF4-FFF2-40B4-BE49-F238E27FC236}">
                <a16:creationId xmlns:a16="http://schemas.microsoft.com/office/drawing/2014/main" id="{E80D7C07-71EB-498D-A17C-76497BA7C44C}"/>
              </a:ext>
            </a:extLst>
          </p:cNvPr>
          <p:cNvSpPr txBox="1"/>
          <p:nvPr/>
        </p:nvSpPr>
        <p:spPr>
          <a:xfrm>
            <a:off x="1596886" y="5631279"/>
            <a:ext cx="4462760" cy="646331"/>
          </a:xfrm>
          <a:prstGeom prst="rect">
            <a:avLst/>
          </a:prstGeom>
          <a:noFill/>
        </p:spPr>
        <p:txBody>
          <a:bodyPr wrap="none" rtlCol="0">
            <a:spAutoFit/>
          </a:bodyPr>
          <a:lstStyle/>
          <a:p>
            <a:r>
              <a:rPr lang="es-CO" dirty="0"/>
              <a:t>Las Cifras de Valor Disponible son Constantes </a:t>
            </a:r>
          </a:p>
          <a:p>
            <a:r>
              <a:rPr lang="es-CO" dirty="0"/>
              <a:t>Las Cifras de Venta son Acumuladas</a:t>
            </a:r>
          </a:p>
        </p:txBody>
      </p:sp>
      <p:graphicFrame>
        <p:nvGraphicFramePr>
          <p:cNvPr id="16" name="Gráfico 15">
            <a:extLst>
              <a:ext uri="{FF2B5EF4-FFF2-40B4-BE49-F238E27FC236}">
                <a16:creationId xmlns:a16="http://schemas.microsoft.com/office/drawing/2014/main" id="{D13D4A2F-4326-445B-85F8-B1F9B560181B}"/>
              </a:ext>
            </a:extLst>
          </p:cNvPr>
          <p:cNvGraphicFramePr>
            <a:graphicFrameLocks/>
          </p:cNvGraphicFramePr>
          <p:nvPr>
            <p:extLst/>
          </p:nvPr>
        </p:nvGraphicFramePr>
        <p:xfrm>
          <a:off x="413301" y="1814914"/>
          <a:ext cx="11198087" cy="37861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094806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13301" y="1256898"/>
            <a:ext cx="10122177" cy="477054"/>
          </a:xfrm>
          <a:prstGeom prst="rect">
            <a:avLst/>
          </a:prstGeom>
          <a:noFill/>
        </p:spPr>
        <p:txBody>
          <a:bodyPr wrap="square" rtlCol="0">
            <a:spAutoFit/>
          </a:bodyPr>
          <a:lstStyle/>
          <a:p>
            <a:r>
              <a:rPr lang="es-ES" sz="2500" dirty="0">
                <a:solidFill>
                  <a:srgbClr val="A9A8A9"/>
                </a:solidFill>
                <a:latin typeface="Lato Bold"/>
                <a:cs typeface="Lato Bold"/>
              </a:rPr>
              <a:t>Proyección de Valor Disponible para Venta vs Proyección Ventas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B1957775-5D67-4AF1-A23D-C795B035AE95}"/>
              </a:ext>
            </a:extLst>
          </p:cNvPr>
          <p:cNvSpPr txBox="1"/>
          <p:nvPr/>
        </p:nvSpPr>
        <p:spPr>
          <a:xfrm>
            <a:off x="9420568" y="6004253"/>
            <a:ext cx="2515432" cy="553998"/>
          </a:xfrm>
          <a:prstGeom prst="rect">
            <a:avLst/>
          </a:prstGeom>
          <a:noFill/>
        </p:spPr>
        <p:txBody>
          <a:bodyPr wrap="none" rtlCol="0">
            <a:spAutoFit/>
          </a:bodyPr>
          <a:lstStyle/>
          <a:p>
            <a:r>
              <a:rPr lang="es-CO" sz="1000" dirty="0"/>
              <a:t>Información con Corte 30 de Agosto de 2018</a:t>
            </a:r>
          </a:p>
          <a:p>
            <a:r>
              <a:rPr lang="es-CO" sz="1000" dirty="0"/>
              <a:t>Cifras en miles de millones de pesos</a:t>
            </a:r>
          </a:p>
          <a:p>
            <a:endParaRPr lang="es-CO" sz="1000" dirty="0"/>
          </a:p>
        </p:txBody>
      </p:sp>
      <p:sp>
        <p:nvSpPr>
          <p:cNvPr id="15" name="CuadroTexto 14">
            <a:extLst>
              <a:ext uri="{FF2B5EF4-FFF2-40B4-BE49-F238E27FC236}">
                <a16:creationId xmlns:a16="http://schemas.microsoft.com/office/drawing/2014/main" id="{E80D7C07-71EB-498D-A17C-76497BA7C44C}"/>
              </a:ext>
            </a:extLst>
          </p:cNvPr>
          <p:cNvSpPr txBox="1"/>
          <p:nvPr/>
        </p:nvSpPr>
        <p:spPr>
          <a:xfrm>
            <a:off x="1596886" y="5631279"/>
            <a:ext cx="4462760" cy="646331"/>
          </a:xfrm>
          <a:prstGeom prst="rect">
            <a:avLst/>
          </a:prstGeom>
          <a:noFill/>
        </p:spPr>
        <p:txBody>
          <a:bodyPr wrap="none" rtlCol="0">
            <a:spAutoFit/>
          </a:bodyPr>
          <a:lstStyle/>
          <a:p>
            <a:r>
              <a:rPr lang="es-CO" dirty="0"/>
              <a:t>Las Cifras de Valor Disponible son Constantes </a:t>
            </a:r>
          </a:p>
          <a:p>
            <a:r>
              <a:rPr lang="es-CO" dirty="0"/>
              <a:t>Las Cifras de Venta son Acumuladas</a:t>
            </a:r>
          </a:p>
        </p:txBody>
      </p:sp>
      <p:graphicFrame>
        <p:nvGraphicFramePr>
          <p:cNvPr id="13" name="Gráfico 12">
            <a:extLst>
              <a:ext uri="{FF2B5EF4-FFF2-40B4-BE49-F238E27FC236}">
                <a16:creationId xmlns:a16="http://schemas.microsoft.com/office/drawing/2014/main" id="{E61557AD-CF4D-4671-A118-987C0C78F1A7}"/>
              </a:ext>
            </a:extLst>
          </p:cNvPr>
          <p:cNvGraphicFramePr>
            <a:graphicFrameLocks/>
          </p:cNvGraphicFramePr>
          <p:nvPr/>
        </p:nvGraphicFramePr>
        <p:xfrm>
          <a:off x="556591" y="1733953"/>
          <a:ext cx="10906539" cy="363443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87419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13301" y="1256898"/>
            <a:ext cx="12308786" cy="477054"/>
          </a:xfrm>
          <a:prstGeom prst="rect">
            <a:avLst/>
          </a:prstGeom>
          <a:noFill/>
        </p:spPr>
        <p:txBody>
          <a:bodyPr wrap="square" rtlCol="0">
            <a:spAutoFit/>
          </a:bodyPr>
          <a:lstStyle/>
          <a:p>
            <a:r>
              <a:rPr lang="es-ES" sz="2500" dirty="0">
                <a:solidFill>
                  <a:srgbClr val="A9A8A9"/>
                </a:solidFill>
                <a:latin typeface="Lato Bold"/>
                <a:cs typeface="Lato Bold"/>
              </a:rPr>
              <a:t>Proyección de Valor Disponible para Venta vs Proyección Ventas (Sin Casa Gacha)</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B1957775-5D67-4AF1-A23D-C795B035AE95}"/>
              </a:ext>
            </a:extLst>
          </p:cNvPr>
          <p:cNvSpPr txBox="1"/>
          <p:nvPr/>
        </p:nvSpPr>
        <p:spPr>
          <a:xfrm>
            <a:off x="9420568" y="6004253"/>
            <a:ext cx="2515432" cy="400110"/>
          </a:xfrm>
          <a:prstGeom prst="rect">
            <a:avLst/>
          </a:prstGeom>
          <a:noFill/>
        </p:spPr>
        <p:txBody>
          <a:bodyPr wrap="none" rtlCol="0">
            <a:spAutoFit/>
          </a:bodyPr>
          <a:lstStyle/>
          <a:p>
            <a:r>
              <a:rPr lang="es-CO" sz="1000" dirty="0"/>
              <a:t>Información con Corte 30 de Agosto de 2018</a:t>
            </a:r>
          </a:p>
          <a:p>
            <a:r>
              <a:rPr lang="es-CO" sz="1000" dirty="0"/>
              <a:t>Cifras en miles de millones de pesos</a:t>
            </a:r>
          </a:p>
        </p:txBody>
      </p:sp>
      <p:sp>
        <p:nvSpPr>
          <p:cNvPr id="15" name="CuadroTexto 14">
            <a:extLst>
              <a:ext uri="{FF2B5EF4-FFF2-40B4-BE49-F238E27FC236}">
                <a16:creationId xmlns:a16="http://schemas.microsoft.com/office/drawing/2014/main" id="{E80D7C07-71EB-498D-A17C-76497BA7C44C}"/>
              </a:ext>
            </a:extLst>
          </p:cNvPr>
          <p:cNvSpPr txBox="1"/>
          <p:nvPr/>
        </p:nvSpPr>
        <p:spPr>
          <a:xfrm>
            <a:off x="1596886" y="5631279"/>
            <a:ext cx="4462760" cy="646331"/>
          </a:xfrm>
          <a:prstGeom prst="rect">
            <a:avLst/>
          </a:prstGeom>
          <a:noFill/>
        </p:spPr>
        <p:txBody>
          <a:bodyPr wrap="none" rtlCol="0">
            <a:spAutoFit/>
          </a:bodyPr>
          <a:lstStyle/>
          <a:p>
            <a:r>
              <a:rPr lang="es-CO" dirty="0"/>
              <a:t>Las Cifras de Valor Disponible son Constantes </a:t>
            </a:r>
          </a:p>
          <a:p>
            <a:r>
              <a:rPr lang="es-CO" dirty="0"/>
              <a:t>Las Cifras de Venta son Acumuladas</a:t>
            </a:r>
          </a:p>
        </p:txBody>
      </p:sp>
      <p:graphicFrame>
        <p:nvGraphicFramePr>
          <p:cNvPr id="16" name="Gráfico 15">
            <a:extLst>
              <a:ext uri="{FF2B5EF4-FFF2-40B4-BE49-F238E27FC236}">
                <a16:creationId xmlns:a16="http://schemas.microsoft.com/office/drawing/2014/main" id="{33241E9A-5C6F-4DFB-B079-8D3D0F7B035C}"/>
              </a:ext>
            </a:extLst>
          </p:cNvPr>
          <p:cNvGraphicFramePr>
            <a:graphicFrameLocks/>
          </p:cNvGraphicFramePr>
          <p:nvPr>
            <p:extLst/>
          </p:nvPr>
        </p:nvGraphicFramePr>
        <p:xfrm>
          <a:off x="861391" y="2146852"/>
          <a:ext cx="10917308" cy="34228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76586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75645E83-297A-4F9A-AF2C-75F6C7919B70}"/>
              </a:ext>
            </a:extLst>
          </p:cNvPr>
          <p:cNvCxnSpPr>
            <a:cxnSpLocks/>
          </p:cNvCxnSpPr>
          <p:nvPr/>
        </p:nvCxnSpPr>
        <p:spPr>
          <a:xfrm>
            <a:off x="6016487" y="1355034"/>
            <a:ext cx="0" cy="4147931"/>
          </a:xfrm>
          <a:prstGeom prst="line">
            <a:avLst/>
          </a:prstGeom>
          <a:ln>
            <a:prstDash val="sysDash"/>
          </a:ln>
        </p:spPr>
        <p:style>
          <a:lnRef idx="3">
            <a:schemeClr val="accent2"/>
          </a:lnRef>
          <a:fillRef idx="0">
            <a:schemeClr val="accent2"/>
          </a:fillRef>
          <a:effectRef idx="2">
            <a:schemeClr val="accent2"/>
          </a:effectRef>
          <a:fontRef idx="minor">
            <a:schemeClr val="tx1"/>
          </a:fontRef>
        </p:style>
      </p:cxnSp>
      <p:sp>
        <p:nvSpPr>
          <p:cNvPr id="6" name="CuadroTexto 5"/>
          <p:cNvSpPr txBox="1"/>
          <p:nvPr/>
        </p:nvSpPr>
        <p:spPr>
          <a:xfrm>
            <a:off x="413301" y="1256898"/>
            <a:ext cx="6142107" cy="477054"/>
          </a:xfrm>
          <a:prstGeom prst="rect">
            <a:avLst/>
          </a:prstGeom>
          <a:noFill/>
        </p:spPr>
        <p:txBody>
          <a:bodyPr wrap="square" rtlCol="0">
            <a:spAutoFit/>
          </a:bodyPr>
          <a:lstStyle/>
          <a:p>
            <a:r>
              <a:rPr lang="es-ES" sz="2500" dirty="0">
                <a:solidFill>
                  <a:srgbClr val="A9A8A9"/>
                </a:solidFill>
                <a:latin typeface="Lato Bold"/>
                <a:cs typeface="Lato Bold"/>
              </a:rPr>
              <a:t>Proyección de Ingresos y Gastos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B1957775-5D67-4AF1-A23D-C795B035AE95}"/>
              </a:ext>
            </a:extLst>
          </p:cNvPr>
          <p:cNvSpPr txBox="1"/>
          <p:nvPr/>
        </p:nvSpPr>
        <p:spPr>
          <a:xfrm>
            <a:off x="9420568" y="6004253"/>
            <a:ext cx="2515432" cy="400110"/>
          </a:xfrm>
          <a:prstGeom prst="rect">
            <a:avLst/>
          </a:prstGeom>
          <a:noFill/>
        </p:spPr>
        <p:txBody>
          <a:bodyPr wrap="none" rtlCol="0">
            <a:spAutoFit/>
          </a:bodyPr>
          <a:lstStyle/>
          <a:p>
            <a:r>
              <a:rPr lang="es-CO" sz="1000" dirty="0"/>
              <a:t>Información con Corte 30 de Agosto de 2018</a:t>
            </a:r>
          </a:p>
          <a:p>
            <a:r>
              <a:rPr lang="es-CO" sz="1000" dirty="0"/>
              <a:t>Cifras en millones de pesos</a:t>
            </a:r>
          </a:p>
        </p:txBody>
      </p:sp>
      <p:cxnSp>
        <p:nvCxnSpPr>
          <p:cNvPr id="17" name="Conector recto 16">
            <a:extLst>
              <a:ext uri="{FF2B5EF4-FFF2-40B4-BE49-F238E27FC236}">
                <a16:creationId xmlns:a16="http://schemas.microsoft.com/office/drawing/2014/main" id="{DCCF4E18-C7D6-456A-9CC9-830B23B87463}"/>
              </a:ext>
            </a:extLst>
          </p:cNvPr>
          <p:cNvCxnSpPr>
            <a:cxnSpLocks/>
          </p:cNvCxnSpPr>
          <p:nvPr/>
        </p:nvCxnSpPr>
        <p:spPr>
          <a:xfrm>
            <a:off x="689113" y="5777948"/>
            <a:ext cx="907773" cy="0"/>
          </a:xfrm>
          <a:prstGeom prst="line">
            <a:avLst/>
          </a:prstGeom>
          <a:ln>
            <a:prstDash val="sysDash"/>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7DD7A6E-D945-4895-AFEE-C18BE5BC1D43}"/>
              </a:ext>
            </a:extLst>
          </p:cNvPr>
          <p:cNvSpPr txBox="1"/>
          <p:nvPr/>
        </p:nvSpPr>
        <p:spPr>
          <a:xfrm>
            <a:off x="1596886" y="5631279"/>
            <a:ext cx="7395422" cy="646331"/>
          </a:xfrm>
          <a:prstGeom prst="rect">
            <a:avLst/>
          </a:prstGeom>
          <a:noFill/>
        </p:spPr>
        <p:txBody>
          <a:bodyPr wrap="none" rtlCol="0">
            <a:spAutoFit/>
          </a:bodyPr>
          <a:lstStyle/>
          <a:p>
            <a:r>
              <a:rPr lang="es-CO" dirty="0"/>
              <a:t>Proceso De Venta Masiva, Ahorraría Gastos de $ 447.355 millones de Pesos. </a:t>
            </a:r>
          </a:p>
          <a:p>
            <a:r>
              <a:rPr lang="es-CO" dirty="0"/>
              <a:t>					Generaría Ingresos de $800.000millones de Pesos.</a:t>
            </a:r>
          </a:p>
        </p:txBody>
      </p:sp>
      <p:graphicFrame>
        <p:nvGraphicFramePr>
          <p:cNvPr id="13" name="Gráfico 12">
            <a:extLst>
              <a:ext uri="{FF2B5EF4-FFF2-40B4-BE49-F238E27FC236}">
                <a16:creationId xmlns:a16="http://schemas.microsoft.com/office/drawing/2014/main" id="{FB279FD6-4863-49ED-97F0-F48CB98FFA24}"/>
              </a:ext>
            </a:extLst>
          </p:cNvPr>
          <p:cNvGraphicFramePr>
            <a:graphicFrameLocks/>
          </p:cNvGraphicFramePr>
          <p:nvPr>
            <p:extLst/>
          </p:nvPr>
        </p:nvGraphicFramePr>
        <p:xfrm>
          <a:off x="413300" y="2073965"/>
          <a:ext cx="11400873" cy="294143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97850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57809" y="1223482"/>
            <a:ext cx="6142107" cy="400110"/>
          </a:xfrm>
          <a:prstGeom prst="rect">
            <a:avLst/>
          </a:prstGeom>
          <a:noFill/>
        </p:spPr>
        <p:txBody>
          <a:bodyPr wrap="square" rtlCol="0">
            <a:spAutoFit/>
          </a:bodyPr>
          <a:lstStyle/>
          <a:p>
            <a:r>
              <a:rPr lang="es-ES" sz="2000" b="1" dirty="0">
                <a:solidFill>
                  <a:srgbClr val="0033CC"/>
                </a:solidFill>
                <a:latin typeface="Lato Bold"/>
                <a:cs typeface="Lato Bold"/>
              </a:rPr>
              <a:t>Cronograma estimado - Venta masiva.</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4" name="Imagen 3">
            <a:extLst>
              <a:ext uri="{FF2B5EF4-FFF2-40B4-BE49-F238E27FC236}">
                <a16:creationId xmlns:a16="http://schemas.microsoft.com/office/drawing/2014/main" id="{949A411B-67E3-48A8-B9A3-AD1DCC690826}"/>
              </a:ext>
            </a:extLst>
          </p:cNvPr>
          <p:cNvPicPr>
            <a:picLocks noChangeAspect="1"/>
          </p:cNvPicPr>
          <p:nvPr/>
        </p:nvPicPr>
        <p:blipFill>
          <a:blip r:embed="rId5"/>
          <a:stretch>
            <a:fillRect/>
          </a:stretch>
        </p:blipFill>
        <p:spPr>
          <a:xfrm>
            <a:off x="357810" y="1815548"/>
            <a:ext cx="11343860" cy="4240695"/>
          </a:xfrm>
          <a:prstGeom prst="rect">
            <a:avLst/>
          </a:prstGeom>
        </p:spPr>
      </p:pic>
    </p:spTree>
    <p:extLst>
      <p:ext uri="{BB962C8B-B14F-4D97-AF65-F5344CB8AC3E}">
        <p14:creationId xmlns:p14="http://schemas.microsoft.com/office/powerpoint/2010/main" val="418464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705312"/>
            <a:ext cx="9143999" cy="2800767"/>
          </a:xfrm>
          <a:prstGeom prst="rect">
            <a:avLst/>
          </a:prstGeom>
          <a:noFill/>
        </p:spPr>
        <p:txBody>
          <a:bodyPr wrap="square" rtlCol="0">
            <a:spAutoFit/>
          </a:bodyPr>
          <a:lstStyle/>
          <a:p>
            <a:pPr algn="ctr"/>
            <a:r>
              <a:rPr lang="es-ES" sz="4400" b="1" dirty="0">
                <a:solidFill>
                  <a:srgbClr val="002060"/>
                </a:solidFill>
              </a:rPr>
              <a:t>5. Esquema de Comercialización diversificado en agentes y promotores.</a:t>
            </a:r>
          </a:p>
          <a:p>
            <a:pPr lvl="0"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0494622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esquinas redondeadas 11">
            <a:extLst>
              <a:ext uri="{FF2B5EF4-FFF2-40B4-BE49-F238E27FC236}">
                <a16:creationId xmlns:a16="http://schemas.microsoft.com/office/drawing/2014/main" id="{F529D8A3-DEA1-495F-8476-7B3B8AB4889E}"/>
              </a:ext>
            </a:extLst>
          </p:cNvPr>
          <p:cNvSpPr/>
          <p:nvPr/>
        </p:nvSpPr>
        <p:spPr>
          <a:xfrm>
            <a:off x="8666922" y="4141313"/>
            <a:ext cx="3299792" cy="1828792"/>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r" defTabSz="800100">
              <a:lnSpc>
                <a:spcPct val="90000"/>
              </a:lnSpc>
              <a:spcBef>
                <a:spcPct val="0"/>
              </a:spcBef>
              <a:spcAft>
                <a:spcPct val="15000"/>
              </a:spcAft>
            </a:pPr>
            <a:r>
              <a:rPr lang="es-CO" sz="1600" dirty="0">
                <a:solidFill>
                  <a:prstClr val="black">
                    <a:hueOff val="0"/>
                    <a:satOff val="0"/>
                    <a:lumOff val="0"/>
                    <a:alphaOff val="0"/>
                  </a:prstClr>
                </a:solidFill>
              </a:rPr>
              <a:t>Segmentación</a:t>
            </a:r>
          </a:p>
          <a:p>
            <a:pPr lvl="0" algn="r" defTabSz="800100">
              <a:lnSpc>
                <a:spcPct val="90000"/>
              </a:lnSpc>
              <a:spcBef>
                <a:spcPct val="0"/>
              </a:spcBef>
              <a:spcAft>
                <a:spcPct val="15000"/>
              </a:spcAft>
            </a:pPr>
            <a:r>
              <a:rPr lang="es-CO" sz="1600" dirty="0">
                <a:solidFill>
                  <a:prstClr val="black">
                    <a:hueOff val="0"/>
                    <a:satOff val="0"/>
                    <a:lumOff val="0"/>
                    <a:alphaOff val="0"/>
                  </a:prstClr>
                </a:solidFill>
              </a:rPr>
              <a:t> y atención especializada </a:t>
            </a:r>
          </a:p>
          <a:p>
            <a:pPr lvl="0" algn="r" defTabSz="800100">
              <a:lnSpc>
                <a:spcPct val="90000"/>
              </a:lnSpc>
              <a:spcBef>
                <a:spcPct val="0"/>
              </a:spcBef>
              <a:spcAft>
                <a:spcPct val="15000"/>
              </a:spcAft>
            </a:pPr>
            <a:r>
              <a:rPr lang="es-CO" sz="1600" dirty="0">
                <a:solidFill>
                  <a:prstClr val="black">
                    <a:hueOff val="0"/>
                    <a:satOff val="0"/>
                    <a:lumOff val="0"/>
                    <a:alphaOff val="0"/>
                  </a:prstClr>
                </a:solidFill>
              </a:rPr>
              <a:t>(Residencial, Empresarial,</a:t>
            </a:r>
          </a:p>
          <a:p>
            <a:pPr lvl="0" algn="r" defTabSz="800100">
              <a:lnSpc>
                <a:spcPct val="90000"/>
              </a:lnSpc>
              <a:spcBef>
                <a:spcPct val="0"/>
              </a:spcBef>
              <a:spcAft>
                <a:spcPct val="15000"/>
              </a:spcAft>
            </a:pPr>
            <a:r>
              <a:rPr lang="es-CO" sz="1600" dirty="0">
                <a:solidFill>
                  <a:prstClr val="black">
                    <a:hueOff val="0"/>
                    <a:satOff val="0"/>
                    <a:lumOff val="0"/>
                    <a:alphaOff val="0"/>
                  </a:prstClr>
                </a:solidFill>
              </a:rPr>
              <a:t>Estratos socio económicos.</a:t>
            </a:r>
          </a:p>
          <a:p>
            <a:pPr lvl="0" algn="r" defTabSz="800100">
              <a:lnSpc>
                <a:spcPct val="90000"/>
              </a:lnSpc>
              <a:spcBef>
                <a:spcPct val="0"/>
              </a:spcBef>
              <a:spcAft>
                <a:spcPct val="15000"/>
              </a:spcAft>
            </a:pPr>
            <a:r>
              <a:rPr lang="es-CO" sz="1600" dirty="0">
                <a:solidFill>
                  <a:prstClr val="black">
                    <a:hueOff val="0"/>
                    <a:satOff val="0"/>
                    <a:lumOff val="0"/>
                    <a:alphaOff val="0"/>
                  </a:prstClr>
                </a:solidFill>
              </a:rPr>
              <a:t>Sector de la Construcción.</a:t>
            </a:r>
          </a:p>
        </p:txBody>
      </p:sp>
      <p:sp>
        <p:nvSpPr>
          <p:cNvPr id="11" name="Rectángulo: esquinas redondeadas 10">
            <a:extLst>
              <a:ext uri="{FF2B5EF4-FFF2-40B4-BE49-F238E27FC236}">
                <a16:creationId xmlns:a16="http://schemas.microsoft.com/office/drawing/2014/main" id="{7DA2465F-99AE-4D11-A106-4F6DE7ED0977}"/>
              </a:ext>
            </a:extLst>
          </p:cNvPr>
          <p:cNvSpPr/>
          <p:nvPr/>
        </p:nvSpPr>
        <p:spPr>
          <a:xfrm>
            <a:off x="2835968" y="4167815"/>
            <a:ext cx="3299792" cy="1828792"/>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defTabSz="800100">
              <a:lnSpc>
                <a:spcPct val="90000"/>
              </a:lnSpc>
              <a:spcBef>
                <a:spcPct val="0"/>
              </a:spcBef>
              <a:spcAft>
                <a:spcPct val="15000"/>
              </a:spcAft>
            </a:pPr>
            <a:r>
              <a:rPr lang="es-CO" sz="1600" dirty="0">
                <a:solidFill>
                  <a:prstClr val="black">
                    <a:hueOff val="0"/>
                    <a:satOff val="0"/>
                    <a:lumOff val="0"/>
                    <a:alphaOff val="0"/>
                  </a:prstClr>
                </a:solidFill>
              </a:rPr>
              <a:t>Grupos negocios.</a:t>
            </a:r>
          </a:p>
          <a:p>
            <a:pPr lvl="0" defTabSz="800100">
              <a:lnSpc>
                <a:spcPct val="90000"/>
              </a:lnSpc>
              <a:spcBef>
                <a:spcPct val="0"/>
              </a:spcBef>
              <a:spcAft>
                <a:spcPct val="15000"/>
              </a:spcAft>
            </a:pPr>
            <a:r>
              <a:rPr lang="es-CO" sz="1600" dirty="0">
                <a:solidFill>
                  <a:prstClr val="black">
                    <a:hueOff val="0"/>
                    <a:satOff val="0"/>
                    <a:lumOff val="0"/>
                    <a:alphaOff val="0"/>
                  </a:prstClr>
                </a:solidFill>
              </a:rPr>
              <a:t>Franquicia Internacional.</a:t>
            </a:r>
          </a:p>
          <a:p>
            <a:pPr lvl="0" defTabSz="800100">
              <a:lnSpc>
                <a:spcPct val="90000"/>
              </a:lnSpc>
              <a:spcBef>
                <a:spcPct val="0"/>
              </a:spcBef>
              <a:spcAft>
                <a:spcPct val="15000"/>
              </a:spcAft>
            </a:pPr>
            <a:r>
              <a:rPr lang="es-CO" sz="1600" dirty="0">
                <a:solidFill>
                  <a:prstClr val="black">
                    <a:hueOff val="0"/>
                    <a:satOff val="0"/>
                    <a:lumOff val="0"/>
                    <a:alphaOff val="0"/>
                  </a:prstClr>
                </a:solidFill>
              </a:rPr>
              <a:t>Convenios empresariales.</a:t>
            </a:r>
          </a:p>
          <a:p>
            <a:pPr defTabSz="800100">
              <a:lnSpc>
                <a:spcPct val="90000"/>
              </a:lnSpc>
              <a:spcBef>
                <a:spcPct val="0"/>
              </a:spcBef>
              <a:spcAft>
                <a:spcPct val="15000"/>
              </a:spcAft>
            </a:pPr>
            <a:r>
              <a:rPr lang="es-CO" sz="1600" dirty="0">
                <a:solidFill>
                  <a:prstClr val="black">
                    <a:hueOff val="0"/>
                    <a:satOff val="0"/>
                    <a:lumOff val="0"/>
                    <a:alphaOff val="0"/>
                  </a:prstClr>
                </a:solidFill>
              </a:rPr>
              <a:t>Redes de comercialización.</a:t>
            </a:r>
          </a:p>
          <a:p>
            <a:pPr defTabSz="800100">
              <a:lnSpc>
                <a:spcPct val="90000"/>
              </a:lnSpc>
              <a:spcBef>
                <a:spcPct val="0"/>
              </a:spcBef>
              <a:spcAft>
                <a:spcPct val="15000"/>
              </a:spcAft>
            </a:pPr>
            <a:r>
              <a:rPr lang="es-CO" sz="1600" dirty="0">
                <a:solidFill>
                  <a:prstClr val="black">
                    <a:hueOff val="0"/>
                    <a:satOff val="0"/>
                    <a:lumOff val="0"/>
                    <a:alphaOff val="0"/>
                  </a:prstClr>
                </a:solidFill>
              </a:rPr>
              <a:t>Ferias y ruedas de negocios  internacionales.</a:t>
            </a:r>
          </a:p>
        </p:txBody>
      </p:sp>
      <p:sp>
        <p:nvSpPr>
          <p:cNvPr id="10" name="Rectángulo: esquinas redondeadas 9">
            <a:extLst>
              <a:ext uri="{FF2B5EF4-FFF2-40B4-BE49-F238E27FC236}">
                <a16:creationId xmlns:a16="http://schemas.microsoft.com/office/drawing/2014/main" id="{77186612-2D61-4B16-9534-179A31096253}"/>
              </a:ext>
            </a:extLst>
          </p:cNvPr>
          <p:cNvSpPr/>
          <p:nvPr/>
        </p:nvSpPr>
        <p:spPr>
          <a:xfrm>
            <a:off x="8666922" y="1239089"/>
            <a:ext cx="3299792" cy="1828792"/>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r"/>
            <a:r>
              <a:rPr lang="es-CO" sz="1600" dirty="0">
                <a:solidFill>
                  <a:schemeClr val="tx1"/>
                </a:solidFill>
              </a:rPr>
              <a:t>Amplia trayectoria en el mercado.</a:t>
            </a:r>
          </a:p>
          <a:p>
            <a:pPr lvl="0" algn="r"/>
            <a:r>
              <a:rPr lang="es-CO" sz="1600" dirty="0">
                <a:solidFill>
                  <a:schemeClr val="tx1"/>
                </a:solidFill>
              </a:rPr>
              <a:t>Presencia, reconocimiento regional</a:t>
            </a:r>
          </a:p>
          <a:p>
            <a:pPr lvl="0" algn="r"/>
            <a:r>
              <a:rPr lang="es-CO" sz="1600" dirty="0">
                <a:solidFill>
                  <a:schemeClr val="tx1"/>
                </a:solidFill>
              </a:rPr>
              <a:t>Conocimiento plaza.</a:t>
            </a:r>
          </a:p>
          <a:p>
            <a:pPr lvl="0" algn="r"/>
            <a:r>
              <a:rPr lang="es-CO" sz="1600" dirty="0">
                <a:solidFill>
                  <a:schemeClr val="tx1"/>
                </a:solidFill>
              </a:rPr>
              <a:t>Principales ciudades.</a:t>
            </a:r>
          </a:p>
          <a:p>
            <a:pPr lvl="0" algn="r"/>
            <a:r>
              <a:rPr lang="es-CO" sz="1600" dirty="0">
                <a:solidFill>
                  <a:schemeClr val="tx1"/>
                </a:solidFill>
              </a:rPr>
              <a:t>Clientes locales Nacionales</a:t>
            </a:r>
          </a:p>
          <a:p>
            <a:pPr lvl="0" algn="r" defTabSz="800100">
              <a:lnSpc>
                <a:spcPct val="90000"/>
              </a:lnSpc>
              <a:spcBef>
                <a:spcPct val="0"/>
              </a:spcBef>
              <a:spcAft>
                <a:spcPct val="15000"/>
              </a:spcAft>
            </a:pPr>
            <a:endParaRPr lang="es-CO" sz="1600" dirty="0">
              <a:solidFill>
                <a:schemeClr val="tx1"/>
              </a:solidFill>
            </a:endParaRPr>
          </a:p>
        </p:txBody>
      </p:sp>
      <p:sp>
        <p:nvSpPr>
          <p:cNvPr id="3" name="Rectángulo: esquinas redondeadas 2">
            <a:extLst>
              <a:ext uri="{FF2B5EF4-FFF2-40B4-BE49-F238E27FC236}">
                <a16:creationId xmlns:a16="http://schemas.microsoft.com/office/drawing/2014/main" id="{A19C1A73-6B4A-4978-8DCB-53436620365D}"/>
              </a:ext>
            </a:extLst>
          </p:cNvPr>
          <p:cNvSpPr/>
          <p:nvPr/>
        </p:nvSpPr>
        <p:spPr>
          <a:xfrm>
            <a:off x="2835968" y="1232460"/>
            <a:ext cx="3299792" cy="1828792"/>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defTabSz="800100">
              <a:lnSpc>
                <a:spcPct val="90000"/>
              </a:lnSpc>
              <a:spcBef>
                <a:spcPct val="0"/>
              </a:spcBef>
              <a:spcAft>
                <a:spcPct val="15000"/>
              </a:spcAft>
            </a:pPr>
            <a:r>
              <a:rPr lang="es-CO" sz="1600" dirty="0">
                <a:solidFill>
                  <a:prstClr val="black">
                    <a:hueOff val="0"/>
                    <a:satOff val="0"/>
                    <a:lumOff val="0"/>
                    <a:alphaOff val="0"/>
                  </a:prstClr>
                </a:solidFill>
              </a:rPr>
              <a:t>Esquemas promoción.</a:t>
            </a:r>
          </a:p>
          <a:p>
            <a:pPr lvl="0" defTabSz="800100">
              <a:lnSpc>
                <a:spcPct val="90000"/>
              </a:lnSpc>
              <a:spcBef>
                <a:spcPct val="0"/>
              </a:spcBef>
              <a:spcAft>
                <a:spcPct val="15000"/>
              </a:spcAft>
            </a:pPr>
            <a:r>
              <a:rPr lang="es-CO" sz="1600" dirty="0">
                <a:solidFill>
                  <a:prstClr val="black">
                    <a:hueOff val="0"/>
                    <a:satOff val="0"/>
                    <a:lumOff val="0"/>
                    <a:alphaOff val="0"/>
                  </a:prstClr>
                </a:solidFill>
              </a:rPr>
              <a:t>Con y sin exclusividad.</a:t>
            </a:r>
          </a:p>
          <a:p>
            <a:pPr lvl="0" defTabSz="800100">
              <a:lnSpc>
                <a:spcPct val="90000"/>
              </a:lnSpc>
              <a:spcBef>
                <a:spcPct val="0"/>
              </a:spcBef>
              <a:spcAft>
                <a:spcPct val="15000"/>
              </a:spcAft>
            </a:pPr>
            <a:r>
              <a:rPr lang="es-CO" sz="1600" dirty="0">
                <a:solidFill>
                  <a:prstClr val="black">
                    <a:hueOff val="0"/>
                    <a:satOff val="0"/>
                    <a:lumOff val="0"/>
                    <a:alphaOff val="0"/>
                  </a:prstClr>
                </a:solidFill>
              </a:rPr>
              <a:t>Redes Nacionales LMS.</a:t>
            </a:r>
          </a:p>
          <a:p>
            <a:pPr lvl="0" defTabSz="800100">
              <a:lnSpc>
                <a:spcPct val="90000"/>
              </a:lnSpc>
              <a:spcBef>
                <a:spcPct val="0"/>
              </a:spcBef>
              <a:spcAft>
                <a:spcPct val="15000"/>
              </a:spcAft>
            </a:pPr>
            <a:r>
              <a:rPr lang="es-CO" sz="1600" dirty="0">
                <a:solidFill>
                  <a:prstClr val="black">
                    <a:hueOff val="0"/>
                    <a:satOff val="0"/>
                    <a:lumOff val="0"/>
                    <a:alphaOff val="0"/>
                  </a:prstClr>
                </a:solidFill>
              </a:rPr>
              <a:t>Redes Internacionales.</a:t>
            </a:r>
          </a:p>
          <a:p>
            <a:pPr lvl="0" defTabSz="800100">
              <a:lnSpc>
                <a:spcPct val="90000"/>
              </a:lnSpc>
              <a:spcBef>
                <a:spcPct val="0"/>
              </a:spcBef>
              <a:spcAft>
                <a:spcPct val="15000"/>
              </a:spcAft>
            </a:pPr>
            <a:r>
              <a:rPr lang="es-CO" sz="1600" dirty="0">
                <a:solidFill>
                  <a:prstClr val="black">
                    <a:hueOff val="0"/>
                    <a:satOff val="0"/>
                    <a:lumOff val="0"/>
                    <a:alphaOff val="0"/>
                  </a:prstClr>
                </a:solidFill>
              </a:rPr>
              <a:t>Mayor </a:t>
            </a:r>
            <a:r>
              <a:rPr lang="es-CO" sz="1600" dirty="0" err="1">
                <a:solidFill>
                  <a:prstClr val="black">
                    <a:hueOff val="0"/>
                    <a:satOff val="0"/>
                    <a:lumOff val="0"/>
                    <a:alphaOff val="0"/>
                  </a:prstClr>
                </a:solidFill>
              </a:rPr>
              <a:t>N°</a:t>
            </a:r>
            <a:r>
              <a:rPr lang="es-CO" sz="1600" dirty="0">
                <a:solidFill>
                  <a:prstClr val="black">
                    <a:hueOff val="0"/>
                    <a:satOff val="0"/>
                    <a:lumOff val="0"/>
                    <a:alphaOff val="0"/>
                  </a:prstClr>
                </a:solidFill>
              </a:rPr>
              <a:t> Agentes inmobiliarios.</a:t>
            </a:r>
          </a:p>
          <a:p>
            <a:pPr lvl="0" defTabSz="800100">
              <a:lnSpc>
                <a:spcPct val="90000"/>
              </a:lnSpc>
              <a:spcBef>
                <a:spcPct val="0"/>
              </a:spcBef>
              <a:spcAft>
                <a:spcPct val="15000"/>
              </a:spcAft>
            </a:pPr>
            <a:r>
              <a:rPr lang="es-CO" sz="1600" dirty="0">
                <a:solidFill>
                  <a:prstClr val="black">
                    <a:hueOff val="0"/>
                    <a:satOff val="0"/>
                    <a:lumOff val="0"/>
                    <a:alphaOff val="0"/>
                  </a:prstClr>
                </a:solidFill>
              </a:rPr>
              <a:t>Promoción y visitas 7 días.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7" name="Diagrama 6">
            <a:extLst>
              <a:ext uri="{FF2B5EF4-FFF2-40B4-BE49-F238E27FC236}">
                <a16:creationId xmlns:a16="http://schemas.microsoft.com/office/drawing/2014/main" id="{DA42D0A1-301E-4013-8E2A-10AB433AE4AC}"/>
              </a:ext>
            </a:extLst>
          </p:cNvPr>
          <p:cNvGraphicFramePr/>
          <p:nvPr>
            <p:extLst/>
          </p:nvPr>
        </p:nvGraphicFramePr>
        <p:xfrm>
          <a:off x="4320210" y="1232459"/>
          <a:ext cx="6506817" cy="50913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CuadroTexto 4">
            <a:extLst>
              <a:ext uri="{FF2B5EF4-FFF2-40B4-BE49-F238E27FC236}">
                <a16:creationId xmlns:a16="http://schemas.microsoft.com/office/drawing/2014/main" id="{2C7B2A9D-3EF7-4795-952A-97D6B7A894AB}"/>
              </a:ext>
            </a:extLst>
          </p:cNvPr>
          <p:cNvSpPr txBox="1"/>
          <p:nvPr/>
        </p:nvSpPr>
        <p:spPr>
          <a:xfrm>
            <a:off x="384263" y="4209323"/>
            <a:ext cx="2352359" cy="1692771"/>
          </a:xfrm>
          <a:prstGeom prst="rect">
            <a:avLst/>
          </a:prstGeom>
          <a:noFill/>
        </p:spPr>
        <p:txBody>
          <a:bodyPr wrap="square" rtlCol="0">
            <a:spAutoFit/>
          </a:bodyPr>
          <a:lstStyle/>
          <a:p>
            <a:r>
              <a:rPr lang="es-CO" sz="2400" b="1" dirty="0">
                <a:solidFill>
                  <a:srgbClr val="0033CC"/>
                </a:solidFill>
              </a:rPr>
              <a:t>O</a:t>
            </a:r>
            <a:r>
              <a:rPr lang="es-CO" sz="1600" b="1" dirty="0">
                <a:solidFill>
                  <a:srgbClr val="0033CC"/>
                </a:solidFill>
              </a:rPr>
              <a:t>bjetivo:</a:t>
            </a:r>
          </a:p>
          <a:p>
            <a:r>
              <a:rPr lang="es-CO" sz="1600" dirty="0"/>
              <a:t>Generar y dinamizar la obtención de recursos líquidos a través de la comercialización de inmuebles.</a:t>
            </a:r>
          </a:p>
        </p:txBody>
      </p:sp>
      <p:sp>
        <p:nvSpPr>
          <p:cNvPr id="15" name="CuadroTexto 14">
            <a:extLst>
              <a:ext uri="{FF2B5EF4-FFF2-40B4-BE49-F238E27FC236}">
                <a16:creationId xmlns:a16="http://schemas.microsoft.com/office/drawing/2014/main" id="{E01D9095-D513-40D8-9380-A282A6DD4128}"/>
              </a:ext>
            </a:extLst>
          </p:cNvPr>
          <p:cNvSpPr txBox="1"/>
          <p:nvPr/>
        </p:nvSpPr>
        <p:spPr>
          <a:xfrm>
            <a:off x="397565" y="1553320"/>
            <a:ext cx="2325756" cy="1200329"/>
          </a:xfrm>
          <a:prstGeom prst="rect">
            <a:avLst/>
          </a:prstGeom>
          <a:noFill/>
        </p:spPr>
        <p:txBody>
          <a:bodyPr wrap="square" rtlCol="0">
            <a:spAutoFit/>
          </a:bodyPr>
          <a:lstStyle/>
          <a:p>
            <a:r>
              <a:rPr lang="es-CO" sz="3200" b="1" dirty="0">
                <a:solidFill>
                  <a:srgbClr val="0033CC"/>
                </a:solidFill>
              </a:rPr>
              <a:t>E</a:t>
            </a:r>
            <a:r>
              <a:rPr lang="es-CO" sz="2000" b="1" dirty="0">
                <a:solidFill>
                  <a:srgbClr val="0033CC"/>
                </a:solidFill>
              </a:rPr>
              <a:t>squema de Comercialización de Inmuebles.</a:t>
            </a:r>
            <a:endParaRPr lang="es-CO" sz="2000" dirty="0"/>
          </a:p>
        </p:txBody>
      </p:sp>
    </p:spTree>
    <p:extLst>
      <p:ext uri="{BB962C8B-B14F-4D97-AF65-F5344CB8AC3E}">
        <p14:creationId xmlns:p14="http://schemas.microsoft.com/office/powerpoint/2010/main" val="3703912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CuadroTexto 4">
            <a:extLst>
              <a:ext uri="{FF2B5EF4-FFF2-40B4-BE49-F238E27FC236}">
                <a16:creationId xmlns:a16="http://schemas.microsoft.com/office/drawing/2014/main" id="{2C7B2A9D-3EF7-4795-952A-97D6B7A894AB}"/>
              </a:ext>
            </a:extLst>
          </p:cNvPr>
          <p:cNvSpPr txBox="1"/>
          <p:nvPr/>
        </p:nvSpPr>
        <p:spPr>
          <a:xfrm>
            <a:off x="397565" y="1638597"/>
            <a:ext cx="5307221" cy="346249"/>
          </a:xfrm>
          <a:prstGeom prst="rect">
            <a:avLst/>
          </a:prstGeom>
          <a:noFill/>
        </p:spPr>
        <p:txBody>
          <a:bodyPr wrap="square" rtlCol="0">
            <a:spAutoFit/>
          </a:bodyPr>
          <a:lstStyle/>
          <a:p>
            <a:pPr marL="285750" indent="-285750" algn="just">
              <a:buClr>
                <a:srgbClr val="0033CC"/>
              </a:buClr>
              <a:buFont typeface="Wingdings" panose="05000000000000000000" pitchFamily="2" charset="2"/>
              <a:buChar char="§"/>
            </a:pPr>
            <a:r>
              <a:rPr lang="es-CO" sz="1650" dirty="0"/>
              <a:t>Desarrollo Web </a:t>
            </a:r>
            <a:r>
              <a:rPr lang="es-CO" sz="1650" dirty="0" err="1"/>
              <a:t>Service</a:t>
            </a:r>
            <a:r>
              <a:rPr lang="es-CO" sz="1650" dirty="0"/>
              <a:t>, recepción de inmuebles.</a:t>
            </a:r>
          </a:p>
        </p:txBody>
      </p:sp>
      <p:sp>
        <p:nvSpPr>
          <p:cNvPr id="15" name="CuadroTexto 14">
            <a:extLst>
              <a:ext uri="{FF2B5EF4-FFF2-40B4-BE49-F238E27FC236}">
                <a16:creationId xmlns:a16="http://schemas.microsoft.com/office/drawing/2014/main" id="{E01D9095-D513-40D8-9380-A282A6DD4128}"/>
              </a:ext>
            </a:extLst>
          </p:cNvPr>
          <p:cNvSpPr txBox="1"/>
          <p:nvPr/>
        </p:nvSpPr>
        <p:spPr>
          <a:xfrm>
            <a:off x="397565" y="889025"/>
            <a:ext cx="6453809" cy="584775"/>
          </a:xfrm>
          <a:prstGeom prst="rect">
            <a:avLst/>
          </a:prstGeom>
          <a:noFill/>
        </p:spPr>
        <p:txBody>
          <a:bodyPr wrap="square" rtlCol="0">
            <a:spAutoFit/>
          </a:bodyPr>
          <a:lstStyle/>
          <a:p>
            <a:r>
              <a:rPr lang="es-CO" sz="3200" b="1" dirty="0">
                <a:solidFill>
                  <a:srgbClr val="0033CC"/>
                </a:solidFill>
              </a:rPr>
              <a:t>A</a:t>
            </a:r>
            <a:r>
              <a:rPr lang="es-CO" sz="2000" b="1" dirty="0">
                <a:solidFill>
                  <a:srgbClr val="0033CC"/>
                </a:solidFill>
              </a:rPr>
              <a:t>ctividades principales a desarrollar por los inmobiliarios.</a:t>
            </a:r>
            <a:endParaRPr lang="es-CO" sz="2000" dirty="0"/>
          </a:p>
        </p:txBody>
      </p:sp>
      <p:sp>
        <p:nvSpPr>
          <p:cNvPr id="17" name="CuadroTexto 16">
            <a:extLst>
              <a:ext uri="{FF2B5EF4-FFF2-40B4-BE49-F238E27FC236}">
                <a16:creationId xmlns:a16="http://schemas.microsoft.com/office/drawing/2014/main" id="{141AE061-6D3D-476E-90EB-E918BA33C1B1}"/>
              </a:ext>
            </a:extLst>
          </p:cNvPr>
          <p:cNvSpPr txBox="1"/>
          <p:nvPr/>
        </p:nvSpPr>
        <p:spPr>
          <a:xfrm>
            <a:off x="397564" y="2104765"/>
            <a:ext cx="5307221" cy="346249"/>
          </a:xfrm>
          <a:prstGeom prst="rect">
            <a:avLst/>
          </a:prstGeom>
          <a:noFill/>
        </p:spPr>
        <p:txBody>
          <a:bodyPr wrap="square" rtlCol="0">
            <a:spAutoFit/>
          </a:bodyPr>
          <a:lstStyle/>
          <a:p>
            <a:pPr marL="285750" indent="-285750" algn="just">
              <a:buClr>
                <a:srgbClr val="0033CC"/>
              </a:buClr>
              <a:buFont typeface="Wingdings" panose="05000000000000000000" pitchFamily="2" charset="2"/>
              <a:buChar char="§"/>
            </a:pPr>
            <a:r>
              <a:rPr lang="es-CO" sz="1650" dirty="0"/>
              <a:t>Publicaciones sitio web propio y en portales comerciales</a:t>
            </a:r>
          </a:p>
        </p:txBody>
      </p:sp>
      <p:sp>
        <p:nvSpPr>
          <p:cNvPr id="18" name="CuadroTexto 17">
            <a:extLst>
              <a:ext uri="{FF2B5EF4-FFF2-40B4-BE49-F238E27FC236}">
                <a16:creationId xmlns:a16="http://schemas.microsoft.com/office/drawing/2014/main" id="{9C6FFE33-D290-46FF-801F-3A87D18ACBE0}"/>
              </a:ext>
            </a:extLst>
          </p:cNvPr>
          <p:cNvSpPr txBox="1"/>
          <p:nvPr/>
        </p:nvSpPr>
        <p:spPr>
          <a:xfrm>
            <a:off x="397565" y="3093651"/>
            <a:ext cx="5307221" cy="600164"/>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lgn="just">
              <a:buClr>
                <a:srgbClr val="0033CC"/>
              </a:buClr>
            </a:pPr>
            <a:r>
              <a:rPr lang="es-CO" sz="1650" dirty="0"/>
              <a:t>Aviso de señalización en cada inmueble según criterios y estándares acordados.</a:t>
            </a:r>
          </a:p>
        </p:txBody>
      </p:sp>
      <p:sp>
        <p:nvSpPr>
          <p:cNvPr id="19" name="CuadroTexto 18">
            <a:extLst>
              <a:ext uri="{FF2B5EF4-FFF2-40B4-BE49-F238E27FC236}">
                <a16:creationId xmlns:a16="http://schemas.microsoft.com/office/drawing/2014/main" id="{C5697180-0390-4BAB-A4AB-EA1DBA4BBDBC}"/>
              </a:ext>
            </a:extLst>
          </p:cNvPr>
          <p:cNvSpPr txBox="1"/>
          <p:nvPr/>
        </p:nvSpPr>
        <p:spPr>
          <a:xfrm>
            <a:off x="397562" y="2505451"/>
            <a:ext cx="5307221" cy="346249"/>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lgn="just">
              <a:buClr>
                <a:srgbClr val="0033CC"/>
              </a:buClr>
            </a:pPr>
            <a:r>
              <a:rPr lang="es-CO" sz="1650" dirty="0"/>
              <a:t>Atención, asesoría y visitas (7 días de la semana)</a:t>
            </a:r>
          </a:p>
        </p:txBody>
      </p:sp>
      <p:sp>
        <p:nvSpPr>
          <p:cNvPr id="21" name="CuadroTexto 20">
            <a:extLst>
              <a:ext uri="{FF2B5EF4-FFF2-40B4-BE49-F238E27FC236}">
                <a16:creationId xmlns:a16="http://schemas.microsoft.com/office/drawing/2014/main" id="{526AEB00-A365-4F2D-92AC-CC1A34D703D5}"/>
              </a:ext>
            </a:extLst>
          </p:cNvPr>
          <p:cNvSpPr txBox="1"/>
          <p:nvPr/>
        </p:nvSpPr>
        <p:spPr>
          <a:xfrm>
            <a:off x="397561" y="3761684"/>
            <a:ext cx="5307221" cy="346249"/>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buClr>
                <a:srgbClr val="0033CC"/>
              </a:buClr>
            </a:pPr>
            <a:r>
              <a:rPr lang="es-CO" sz="1650" dirty="0"/>
              <a:t>Custodia y administración de llaves.</a:t>
            </a:r>
          </a:p>
        </p:txBody>
      </p:sp>
      <p:sp>
        <p:nvSpPr>
          <p:cNvPr id="22" name="CuadroTexto 21">
            <a:extLst>
              <a:ext uri="{FF2B5EF4-FFF2-40B4-BE49-F238E27FC236}">
                <a16:creationId xmlns:a16="http://schemas.microsoft.com/office/drawing/2014/main" id="{461C3354-B322-4B56-BA88-8756AA60B636}"/>
              </a:ext>
            </a:extLst>
          </p:cNvPr>
          <p:cNvSpPr txBox="1"/>
          <p:nvPr/>
        </p:nvSpPr>
        <p:spPr>
          <a:xfrm>
            <a:off x="397560" y="4272906"/>
            <a:ext cx="5307221" cy="600164"/>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lgn="just">
              <a:buClr>
                <a:srgbClr val="0033CC"/>
              </a:buClr>
            </a:pPr>
            <a:r>
              <a:rPr lang="es-CO" sz="1650" dirty="0"/>
              <a:t>Promoción eventos especiales ferias inmobiliarias, congreso, ruedas de negocios etc.</a:t>
            </a:r>
          </a:p>
        </p:txBody>
      </p:sp>
      <p:sp>
        <p:nvSpPr>
          <p:cNvPr id="23" name="CuadroTexto 22">
            <a:extLst>
              <a:ext uri="{FF2B5EF4-FFF2-40B4-BE49-F238E27FC236}">
                <a16:creationId xmlns:a16="http://schemas.microsoft.com/office/drawing/2014/main" id="{CF669326-90AF-4B02-899C-2F4668B82733}"/>
              </a:ext>
            </a:extLst>
          </p:cNvPr>
          <p:cNvSpPr txBox="1"/>
          <p:nvPr/>
        </p:nvSpPr>
        <p:spPr>
          <a:xfrm>
            <a:off x="397559" y="4975501"/>
            <a:ext cx="5307221" cy="600164"/>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lgn="just">
              <a:buClr>
                <a:srgbClr val="0033CC"/>
              </a:buClr>
            </a:pPr>
            <a:r>
              <a:rPr lang="es-CO" sz="1650" dirty="0"/>
              <a:t>Asesoría comercial en la elaboración y presentación de ofertas a los interesados.</a:t>
            </a:r>
          </a:p>
        </p:txBody>
      </p:sp>
      <p:cxnSp>
        <p:nvCxnSpPr>
          <p:cNvPr id="27" name="Conector recto 26">
            <a:extLst>
              <a:ext uri="{FF2B5EF4-FFF2-40B4-BE49-F238E27FC236}">
                <a16:creationId xmlns:a16="http://schemas.microsoft.com/office/drawing/2014/main" id="{D8EEFFC5-D6A0-4D52-BDE8-7DFCA657211C}"/>
              </a:ext>
            </a:extLst>
          </p:cNvPr>
          <p:cNvCxnSpPr/>
          <p:nvPr/>
        </p:nvCxnSpPr>
        <p:spPr>
          <a:xfrm>
            <a:off x="5923722" y="1593068"/>
            <a:ext cx="0" cy="4675210"/>
          </a:xfrm>
          <a:prstGeom prst="line">
            <a:avLst/>
          </a:prstGeom>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D903352A-A7BF-433A-A778-F61F4692CF26}"/>
              </a:ext>
            </a:extLst>
          </p:cNvPr>
          <p:cNvSpPr txBox="1"/>
          <p:nvPr/>
        </p:nvSpPr>
        <p:spPr>
          <a:xfrm>
            <a:off x="384033" y="5652062"/>
            <a:ext cx="5307221" cy="600164"/>
          </a:xfrm>
          <a:prstGeom prst="rect">
            <a:avLst/>
          </a:prstGeom>
          <a:noFill/>
        </p:spPr>
        <p:txBody>
          <a:bodyPr wrap="square" rtlCol="0">
            <a:spAutoFit/>
          </a:bodyPr>
          <a:lstStyle>
            <a:defPPr>
              <a:defRPr lang="es-ES"/>
            </a:defPPr>
            <a:lvl1pPr marL="285750" indent="-285750" algn="just">
              <a:buFont typeface="Wingdings" panose="05000000000000000000" pitchFamily="2" charset="2"/>
              <a:buChar char="§"/>
              <a:defRPr sz="1600"/>
            </a:lvl1pPr>
          </a:lstStyle>
          <a:p>
            <a:pPr>
              <a:buClr>
                <a:srgbClr val="0033CC"/>
              </a:buClr>
            </a:pPr>
            <a:r>
              <a:rPr lang="es-CO" sz="1650" dirty="0"/>
              <a:t>Informe mensual (actividades que se desarrollen por parte del promotor.)</a:t>
            </a:r>
          </a:p>
        </p:txBody>
      </p:sp>
      <p:sp>
        <p:nvSpPr>
          <p:cNvPr id="29" name="CuadroTexto 28">
            <a:extLst>
              <a:ext uri="{FF2B5EF4-FFF2-40B4-BE49-F238E27FC236}">
                <a16:creationId xmlns:a16="http://schemas.microsoft.com/office/drawing/2014/main" id="{6FB708CE-B6F4-4A37-B0E1-B780BBDDDA9C}"/>
              </a:ext>
            </a:extLst>
          </p:cNvPr>
          <p:cNvSpPr txBox="1"/>
          <p:nvPr/>
        </p:nvSpPr>
        <p:spPr>
          <a:xfrm>
            <a:off x="6096000" y="1640109"/>
            <a:ext cx="5466238" cy="346249"/>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Adoptar políticas y procedimientos establecidos por SAE.  </a:t>
            </a:r>
          </a:p>
        </p:txBody>
      </p:sp>
      <p:sp>
        <p:nvSpPr>
          <p:cNvPr id="30" name="CuadroTexto 29">
            <a:extLst>
              <a:ext uri="{FF2B5EF4-FFF2-40B4-BE49-F238E27FC236}">
                <a16:creationId xmlns:a16="http://schemas.microsoft.com/office/drawing/2014/main" id="{39349EE4-8F8A-4F2A-B9C1-E360110ED352}"/>
              </a:ext>
            </a:extLst>
          </p:cNvPr>
          <p:cNvSpPr txBox="1"/>
          <p:nvPr/>
        </p:nvSpPr>
        <p:spPr>
          <a:xfrm>
            <a:off x="6096000" y="2107135"/>
            <a:ext cx="5466237" cy="346249"/>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Consultas idoneidad interesados.</a:t>
            </a:r>
          </a:p>
        </p:txBody>
      </p:sp>
      <p:sp>
        <p:nvSpPr>
          <p:cNvPr id="31" name="CuadroTexto 30">
            <a:extLst>
              <a:ext uri="{FF2B5EF4-FFF2-40B4-BE49-F238E27FC236}">
                <a16:creationId xmlns:a16="http://schemas.microsoft.com/office/drawing/2014/main" id="{8BF19B30-699C-418D-9B07-862525BE42DF}"/>
              </a:ext>
            </a:extLst>
          </p:cNvPr>
          <p:cNvSpPr txBox="1"/>
          <p:nvPr/>
        </p:nvSpPr>
        <p:spPr>
          <a:xfrm>
            <a:off x="6089649" y="2508585"/>
            <a:ext cx="5466233" cy="600164"/>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Elaboración promesas de compraventa y escrituras publicas. </a:t>
            </a:r>
          </a:p>
        </p:txBody>
      </p:sp>
      <p:sp>
        <p:nvSpPr>
          <p:cNvPr id="32" name="CuadroTexto 31">
            <a:extLst>
              <a:ext uri="{FF2B5EF4-FFF2-40B4-BE49-F238E27FC236}">
                <a16:creationId xmlns:a16="http://schemas.microsoft.com/office/drawing/2014/main" id="{8FCB40B4-2E1F-4193-9BC3-7BFC59024A9C}"/>
              </a:ext>
            </a:extLst>
          </p:cNvPr>
          <p:cNvSpPr txBox="1"/>
          <p:nvPr/>
        </p:nvSpPr>
        <p:spPr>
          <a:xfrm>
            <a:off x="6089648" y="3114277"/>
            <a:ext cx="5307221" cy="346249"/>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Seguimiento al cumplimiento de los pagos pactados.</a:t>
            </a:r>
          </a:p>
        </p:txBody>
      </p:sp>
      <p:sp>
        <p:nvSpPr>
          <p:cNvPr id="33" name="CuadroTexto 32">
            <a:extLst>
              <a:ext uri="{FF2B5EF4-FFF2-40B4-BE49-F238E27FC236}">
                <a16:creationId xmlns:a16="http://schemas.microsoft.com/office/drawing/2014/main" id="{6850826B-D9CA-43F3-9A2C-A6A39EC5E159}"/>
              </a:ext>
            </a:extLst>
          </p:cNvPr>
          <p:cNvSpPr txBox="1"/>
          <p:nvPr/>
        </p:nvSpPr>
        <p:spPr>
          <a:xfrm>
            <a:off x="6083297" y="3765314"/>
            <a:ext cx="5313572" cy="346249"/>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Registro de gestión en aplicativo SAE.</a:t>
            </a:r>
          </a:p>
        </p:txBody>
      </p:sp>
      <p:sp>
        <p:nvSpPr>
          <p:cNvPr id="34" name="CuadroTexto 33">
            <a:extLst>
              <a:ext uri="{FF2B5EF4-FFF2-40B4-BE49-F238E27FC236}">
                <a16:creationId xmlns:a16="http://schemas.microsoft.com/office/drawing/2014/main" id="{FD4BCAC7-BCF7-4703-A77D-BF8D43B3CB0E}"/>
              </a:ext>
            </a:extLst>
          </p:cNvPr>
          <p:cNvSpPr txBox="1"/>
          <p:nvPr/>
        </p:nvSpPr>
        <p:spPr>
          <a:xfrm>
            <a:off x="6083297" y="4277020"/>
            <a:ext cx="5446094" cy="346249"/>
          </a:xfrm>
          <a:prstGeom prst="rect">
            <a:avLst/>
          </a:prstGeom>
          <a:noFill/>
        </p:spPr>
        <p:txBody>
          <a:bodyPr wrap="square" rtlCol="0">
            <a:spAutoFit/>
          </a:bodyPr>
          <a:lstStyle>
            <a:defPPr>
              <a:defRPr lang="es-ES"/>
            </a:defPPr>
            <a:lvl1pPr marL="285750" indent="-285750" algn="just">
              <a:buClr>
                <a:srgbClr val="0033CC"/>
              </a:buClr>
              <a:buFont typeface="Wingdings" panose="05000000000000000000" pitchFamily="2" charset="2"/>
              <a:buChar char="§"/>
              <a:defRPr sz="1600"/>
            </a:lvl1pPr>
          </a:lstStyle>
          <a:p>
            <a:r>
              <a:rPr lang="es-CO" sz="1650" dirty="0"/>
              <a:t>Seguimiento escrituración, registro y entrega los bienes.</a:t>
            </a:r>
          </a:p>
        </p:txBody>
      </p:sp>
      <p:sp>
        <p:nvSpPr>
          <p:cNvPr id="35" name="CuadroTexto 34">
            <a:extLst>
              <a:ext uri="{FF2B5EF4-FFF2-40B4-BE49-F238E27FC236}">
                <a16:creationId xmlns:a16="http://schemas.microsoft.com/office/drawing/2014/main" id="{9F5E6195-D4CF-433D-BDAB-48E51B02B43B}"/>
              </a:ext>
            </a:extLst>
          </p:cNvPr>
          <p:cNvSpPr txBox="1"/>
          <p:nvPr/>
        </p:nvSpPr>
        <p:spPr>
          <a:xfrm>
            <a:off x="6083295" y="4960708"/>
            <a:ext cx="5307221" cy="600164"/>
          </a:xfrm>
          <a:prstGeom prst="rect">
            <a:avLst/>
          </a:prstGeom>
          <a:noFill/>
        </p:spPr>
        <p:txBody>
          <a:bodyPr wrap="square" rtlCol="0">
            <a:spAutoFit/>
          </a:bodyPr>
          <a:lstStyle>
            <a:defPPr>
              <a:defRPr lang="es-ES"/>
            </a:defPPr>
            <a:lvl1pPr marL="285750" indent="-285750">
              <a:buFont typeface="Wingdings" panose="05000000000000000000" pitchFamily="2" charset="2"/>
              <a:buChar char="§"/>
              <a:defRPr sz="1600"/>
            </a:lvl1pPr>
          </a:lstStyle>
          <a:p>
            <a:pPr algn="just">
              <a:buClr>
                <a:srgbClr val="0033CC"/>
              </a:buClr>
            </a:pPr>
            <a:r>
              <a:rPr lang="es-CO" sz="1650" dirty="0"/>
              <a:t>Atender oportunamente los requerimientos formulados por SAE.</a:t>
            </a:r>
          </a:p>
        </p:txBody>
      </p:sp>
      <p:sp>
        <p:nvSpPr>
          <p:cNvPr id="36" name="CuadroTexto 35">
            <a:extLst>
              <a:ext uri="{FF2B5EF4-FFF2-40B4-BE49-F238E27FC236}">
                <a16:creationId xmlns:a16="http://schemas.microsoft.com/office/drawing/2014/main" id="{1BE97F22-F33C-4D43-94BD-73AA38DF8DE6}"/>
              </a:ext>
            </a:extLst>
          </p:cNvPr>
          <p:cNvSpPr txBox="1"/>
          <p:nvPr/>
        </p:nvSpPr>
        <p:spPr>
          <a:xfrm>
            <a:off x="6083294" y="5684965"/>
            <a:ext cx="5307221" cy="600164"/>
          </a:xfrm>
          <a:prstGeom prst="rect">
            <a:avLst/>
          </a:prstGeom>
          <a:noFill/>
        </p:spPr>
        <p:txBody>
          <a:bodyPr wrap="square" rtlCol="0">
            <a:spAutoFit/>
          </a:bodyPr>
          <a:lstStyle>
            <a:defPPr>
              <a:defRPr lang="es-ES"/>
            </a:defPPr>
            <a:lvl1pPr marL="285750" indent="-285750" algn="just">
              <a:buFont typeface="Wingdings" panose="05000000000000000000" pitchFamily="2" charset="2"/>
              <a:buChar char="§"/>
              <a:defRPr sz="1600"/>
            </a:lvl1pPr>
          </a:lstStyle>
          <a:p>
            <a:pPr>
              <a:buClr>
                <a:srgbClr val="0033CC"/>
              </a:buClr>
            </a:pPr>
            <a:r>
              <a:rPr lang="es-CO" sz="1650" dirty="0"/>
              <a:t>Realizar entrega documental que soporten la gestión de venta y registro.</a:t>
            </a:r>
          </a:p>
        </p:txBody>
      </p:sp>
    </p:spTree>
    <p:extLst>
      <p:ext uri="{BB962C8B-B14F-4D97-AF65-F5344CB8AC3E}">
        <p14:creationId xmlns:p14="http://schemas.microsoft.com/office/powerpoint/2010/main" val="33950846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755364"/>
            <a:ext cx="12179299" cy="10263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1" y="2307"/>
            <a:ext cx="1744774" cy="710510"/>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788" y="0"/>
            <a:ext cx="1841447" cy="71281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3170" y="0"/>
            <a:ext cx="2296129" cy="712818"/>
          </a:xfrm>
          <a:prstGeom prst="rect">
            <a:avLst/>
          </a:prstGeom>
        </p:spPr>
      </p:pic>
      <p:sp>
        <p:nvSpPr>
          <p:cNvPr id="75" name="Freeform 1">
            <a:extLst>
              <a:ext uri="{FF2B5EF4-FFF2-40B4-BE49-F238E27FC236}">
                <a16:creationId xmlns:a16="http://schemas.microsoft.com/office/drawing/2014/main" id="{EF2D13D0-40D4-487A-9AD0-A765DD137BE6}"/>
              </a:ext>
            </a:extLst>
          </p:cNvPr>
          <p:cNvSpPr>
            <a:spLocks noChangeArrowheads="1"/>
          </p:cNvSpPr>
          <p:nvPr/>
        </p:nvSpPr>
        <p:spPr bwMode="auto">
          <a:xfrm>
            <a:off x="5596663" y="1493919"/>
            <a:ext cx="747712" cy="819150"/>
          </a:xfrm>
          <a:custGeom>
            <a:avLst/>
            <a:gdLst>
              <a:gd name="T0" fmla="*/ 918 w 2075"/>
              <a:gd name="T1" fmla="*/ 106 h 2277"/>
              <a:gd name="T2" fmla="*/ 1041 w 2075"/>
              <a:gd name="T3" fmla="*/ 124 h 2277"/>
              <a:gd name="T4" fmla="*/ 1200 w 2075"/>
              <a:gd name="T5" fmla="*/ 194 h 2277"/>
              <a:gd name="T6" fmla="*/ 1244 w 2075"/>
              <a:gd name="T7" fmla="*/ 256 h 2277"/>
              <a:gd name="T8" fmla="*/ 1376 w 2075"/>
              <a:gd name="T9" fmla="*/ 318 h 2277"/>
              <a:gd name="T10" fmla="*/ 1465 w 2075"/>
              <a:gd name="T11" fmla="*/ 379 h 2277"/>
              <a:gd name="T12" fmla="*/ 1500 w 2075"/>
              <a:gd name="T13" fmla="*/ 529 h 2277"/>
              <a:gd name="T14" fmla="*/ 1385 w 2075"/>
              <a:gd name="T15" fmla="*/ 574 h 2277"/>
              <a:gd name="T16" fmla="*/ 1279 w 2075"/>
              <a:gd name="T17" fmla="*/ 644 h 2277"/>
              <a:gd name="T18" fmla="*/ 1341 w 2075"/>
              <a:gd name="T19" fmla="*/ 741 h 2277"/>
              <a:gd name="T20" fmla="*/ 1376 w 2075"/>
              <a:gd name="T21" fmla="*/ 874 h 2277"/>
              <a:gd name="T22" fmla="*/ 1403 w 2075"/>
              <a:gd name="T23" fmla="*/ 979 h 2277"/>
              <a:gd name="T24" fmla="*/ 1526 w 2075"/>
              <a:gd name="T25" fmla="*/ 1006 h 2277"/>
              <a:gd name="T26" fmla="*/ 1588 w 2075"/>
              <a:gd name="T27" fmla="*/ 1085 h 2277"/>
              <a:gd name="T28" fmla="*/ 1756 w 2075"/>
              <a:gd name="T29" fmla="*/ 953 h 2277"/>
              <a:gd name="T30" fmla="*/ 1844 w 2075"/>
              <a:gd name="T31" fmla="*/ 1006 h 2277"/>
              <a:gd name="T32" fmla="*/ 1941 w 2075"/>
              <a:gd name="T33" fmla="*/ 1068 h 2277"/>
              <a:gd name="T34" fmla="*/ 2021 w 2075"/>
              <a:gd name="T35" fmla="*/ 1129 h 2277"/>
              <a:gd name="T36" fmla="*/ 2074 w 2075"/>
              <a:gd name="T37" fmla="*/ 1200 h 2277"/>
              <a:gd name="T38" fmla="*/ 1985 w 2075"/>
              <a:gd name="T39" fmla="*/ 1288 h 2277"/>
              <a:gd name="T40" fmla="*/ 1897 w 2075"/>
              <a:gd name="T41" fmla="*/ 1385 h 2277"/>
              <a:gd name="T42" fmla="*/ 1782 w 2075"/>
              <a:gd name="T43" fmla="*/ 1429 h 2277"/>
              <a:gd name="T44" fmla="*/ 1650 w 2075"/>
              <a:gd name="T45" fmla="*/ 1465 h 2277"/>
              <a:gd name="T46" fmla="*/ 1500 w 2075"/>
              <a:gd name="T47" fmla="*/ 1465 h 2277"/>
              <a:gd name="T48" fmla="*/ 1491 w 2075"/>
              <a:gd name="T49" fmla="*/ 1571 h 2277"/>
              <a:gd name="T50" fmla="*/ 1385 w 2075"/>
              <a:gd name="T51" fmla="*/ 1631 h 2277"/>
              <a:gd name="T52" fmla="*/ 1226 w 2075"/>
              <a:gd name="T53" fmla="*/ 1737 h 2277"/>
              <a:gd name="T54" fmla="*/ 1165 w 2075"/>
              <a:gd name="T55" fmla="*/ 1852 h 2277"/>
              <a:gd name="T56" fmla="*/ 1006 w 2075"/>
              <a:gd name="T57" fmla="*/ 1834 h 2277"/>
              <a:gd name="T58" fmla="*/ 926 w 2075"/>
              <a:gd name="T59" fmla="*/ 2046 h 2277"/>
              <a:gd name="T60" fmla="*/ 185 w 2075"/>
              <a:gd name="T61" fmla="*/ 2276 h 2277"/>
              <a:gd name="T62" fmla="*/ 44 w 2075"/>
              <a:gd name="T63" fmla="*/ 2081 h 2277"/>
              <a:gd name="T64" fmla="*/ 0 w 2075"/>
              <a:gd name="T65" fmla="*/ 1870 h 2277"/>
              <a:gd name="T66" fmla="*/ 53 w 2075"/>
              <a:gd name="T67" fmla="*/ 1658 h 2277"/>
              <a:gd name="T68" fmla="*/ 106 w 2075"/>
              <a:gd name="T69" fmla="*/ 1482 h 2277"/>
              <a:gd name="T70" fmla="*/ 194 w 2075"/>
              <a:gd name="T71" fmla="*/ 1244 h 2277"/>
              <a:gd name="T72" fmla="*/ 317 w 2075"/>
              <a:gd name="T73" fmla="*/ 1147 h 2277"/>
              <a:gd name="T74" fmla="*/ 344 w 2075"/>
              <a:gd name="T75" fmla="*/ 979 h 2277"/>
              <a:gd name="T76" fmla="*/ 273 w 2075"/>
              <a:gd name="T77" fmla="*/ 891 h 2277"/>
              <a:gd name="T78" fmla="*/ 141 w 2075"/>
              <a:gd name="T79" fmla="*/ 785 h 2277"/>
              <a:gd name="T80" fmla="*/ 70 w 2075"/>
              <a:gd name="T81" fmla="*/ 626 h 2277"/>
              <a:gd name="T82" fmla="*/ 132 w 2075"/>
              <a:gd name="T83" fmla="*/ 529 h 2277"/>
              <a:gd name="T84" fmla="*/ 229 w 2075"/>
              <a:gd name="T85" fmla="*/ 432 h 2277"/>
              <a:gd name="T86" fmla="*/ 335 w 2075"/>
              <a:gd name="T87" fmla="*/ 344 h 2277"/>
              <a:gd name="T88" fmla="*/ 397 w 2075"/>
              <a:gd name="T89" fmla="*/ 212 h 2277"/>
              <a:gd name="T90" fmla="*/ 450 w 2075"/>
              <a:gd name="T91" fmla="*/ 115 h 2277"/>
              <a:gd name="T92" fmla="*/ 582 w 2075"/>
              <a:gd name="T93" fmla="*/ 44 h 2277"/>
              <a:gd name="T94" fmla="*/ 741 w 2075"/>
              <a:gd name="T95" fmla="*/ 0 h 2277"/>
              <a:gd name="T96" fmla="*/ 900 w 2075"/>
              <a:gd name="T97" fmla="*/ 26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75" h="2277">
                <a:moveTo>
                  <a:pt x="900" y="26"/>
                </a:moveTo>
                <a:lnTo>
                  <a:pt x="918" y="106"/>
                </a:lnTo>
                <a:lnTo>
                  <a:pt x="979" y="124"/>
                </a:lnTo>
                <a:lnTo>
                  <a:pt x="1041" y="124"/>
                </a:lnTo>
                <a:lnTo>
                  <a:pt x="1112" y="185"/>
                </a:lnTo>
                <a:lnTo>
                  <a:pt x="1200" y="194"/>
                </a:lnTo>
                <a:lnTo>
                  <a:pt x="1191" y="238"/>
                </a:lnTo>
                <a:lnTo>
                  <a:pt x="1244" y="256"/>
                </a:lnTo>
                <a:lnTo>
                  <a:pt x="1297" y="291"/>
                </a:lnTo>
                <a:lnTo>
                  <a:pt x="1376" y="318"/>
                </a:lnTo>
                <a:lnTo>
                  <a:pt x="1394" y="371"/>
                </a:lnTo>
                <a:lnTo>
                  <a:pt x="1465" y="379"/>
                </a:lnTo>
                <a:lnTo>
                  <a:pt x="1491" y="441"/>
                </a:lnTo>
                <a:lnTo>
                  <a:pt x="1500" y="529"/>
                </a:lnTo>
                <a:lnTo>
                  <a:pt x="1465" y="565"/>
                </a:lnTo>
                <a:lnTo>
                  <a:pt x="1385" y="574"/>
                </a:lnTo>
                <a:lnTo>
                  <a:pt x="1306" y="600"/>
                </a:lnTo>
                <a:lnTo>
                  <a:pt x="1279" y="644"/>
                </a:lnTo>
                <a:lnTo>
                  <a:pt x="1350" y="679"/>
                </a:lnTo>
                <a:lnTo>
                  <a:pt x="1341" y="741"/>
                </a:lnTo>
                <a:lnTo>
                  <a:pt x="1359" y="812"/>
                </a:lnTo>
                <a:lnTo>
                  <a:pt x="1376" y="874"/>
                </a:lnTo>
                <a:lnTo>
                  <a:pt x="1385" y="935"/>
                </a:lnTo>
                <a:lnTo>
                  <a:pt x="1403" y="979"/>
                </a:lnTo>
                <a:lnTo>
                  <a:pt x="1482" y="979"/>
                </a:lnTo>
                <a:lnTo>
                  <a:pt x="1526" y="1006"/>
                </a:lnTo>
                <a:lnTo>
                  <a:pt x="1518" y="1068"/>
                </a:lnTo>
                <a:lnTo>
                  <a:pt x="1588" y="1085"/>
                </a:lnTo>
                <a:lnTo>
                  <a:pt x="1676" y="1050"/>
                </a:lnTo>
                <a:lnTo>
                  <a:pt x="1756" y="953"/>
                </a:lnTo>
                <a:lnTo>
                  <a:pt x="1765" y="1015"/>
                </a:lnTo>
                <a:lnTo>
                  <a:pt x="1844" y="1006"/>
                </a:lnTo>
                <a:lnTo>
                  <a:pt x="1906" y="1032"/>
                </a:lnTo>
                <a:lnTo>
                  <a:pt x="1941" y="1068"/>
                </a:lnTo>
                <a:lnTo>
                  <a:pt x="2012" y="1076"/>
                </a:lnTo>
                <a:lnTo>
                  <a:pt x="2021" y="1129"/>
                </a:lnTo>
                <a:lnTo>
                  <a:pt x="2029" y="1182"/>
                </a:lnTo>
                <a:lnTo>
                  <a:pt x="2074" y="1200"/>
                </a:lnTo>
                <a:lnTo>
                  <a:pt x="2056" y="1253"/>
                </a:lnTo>
                <a:lnTo>
                  <a:pt x="1985" y="1288"/>
                </a:lnTo>
                <a:lnTo>
                  <a:pt x="1932" y="1324"/>
                </a:lnTo>
                <a:lnTo>
                  <a:pt x="1897" y="1385"/>
                </a:lnTo>
                <a:lnTo>
                  <a:pt x="1862" y="1438"/>
                </a:lnTo>
                <a:lnTo>
                  <a:pt x="1782" y="1429"/>
                </a:lnTo>
                <a:lnTo>
                  <a:pt x="1721" y="1456"/>
                </a:lnTo>
                <a:lnTo>
                  <a:pt x="1650" y="1465"/>
                </a:lnTo>
                <a:lnTo>
                  <a:pt x="1571" y="1456"/>
                </a:lnTo>
                <a:lnTo>
                  <a:pt x="1500" y="1465"/>
                </a:lnTo>
                <a:lnTo>
                  <a:pt x="1491" y="1509"/>
                </a:lnTo>
                <a:lnTo>
                  <a:pt x="1491" y="1571"/>
                </a:lnTo>
                <a:lnTo>
                  <a:pt x="1412" y="1579"/>
                </a:lnTo>
                <a:lnTo>
                  <a:pt x="1385" y="1631"/>
                </a:lnTo>
                <a:lnTo>
                  <a:pt x="1323" y="1693"/>
                </a:lnTo>
                <a:lnTo>
                  <a:pt x="1226" y="1737"/>
                </a:lnTo>
                <a:lnTo>
                  <a:pt x="1218" y="1817"/>
                </a:lnTo>
                <a:lnTo>
                  <a:pt x="1165" y="1852"/>
                </a:lnTo>
                <a:lnTo>
                  <a:pt x="1094" y="1817"/>
                </a:lnTo>
                <a:lnTo>
                  <a:pt x="1006" y="1834"/>
                </a:lnTo>
                <a:lnTo>
                  <a:pt x="970" y="1949"/>
                </a:lnTo>
                <a:lnTo>
                  <a:pt x="926" y="2046"/>
                </a:lnTo>
                <a:lnTo>
                  <a:pt x="803" y="2249"/>
                </a:lnTo>
                <a:lnTo>
                  <a:pt x="185" y="2276"/>
                </a:lnTo>
                <a:lnTo>
                  <a:pt x="132" y="2187"/>
                </a:lnTo>
                <a:lnTo>
                  <a:pt x="44" y="2081"/>
                </a:lnTo>
                <a:lnTo>
                  <a:pt x="26" y="2002"/>
                </a:lnTo>
                <a:lnTo>
                  <a:pt x="0" y="1870"/>
                </a:lnTo>
                <a:lnTo>
                  <a:pt x="17" y="1764"/>
                </a:lnTo>
                <a:lnTo>
                  <a:pt x="53" y="1658"/>
                </a:lnTo>
                <a:lnTo>
                  <a:pt x="106" y="1571"/>
                </a:lnTo>
                <a:lnTo>
                  <a:pt x="106" y="1482"/>
                </a:lnTo>
                <a:lnTo>
                  <a:pt x="123" y="1376"/>
                </a:lnTo>
                <a:lnTo>
                  <a:pt x="194" y="1244"/>
                </a:lnTo>
                <a:lnTo>
                  <a:pt x="256" y="1191"/>
                </a:lnTo>
                <a:lnTo>
                  <a:pt x="317" y="1147"/>
                </a:lnTo>
                <a:lnTo>
                  <a:pt x="335" y="1076"/>
                </a:lnTo>
                <a:lnTo>
                  <a:pt x="344" y="979"/>
                </a:lnTo>
                <a:lnTo>
                  <a:pt x="335" y="926"/>
                </a:lnTo>
                <a:lnTo>
                  <a:pt x="273" y="891"/>
                </a:lnTo>
                <a:lnTo>
                  <a:pt x="194" y="847"/>
                </a:lnTo>
                <a:lnTo>
                  <a:pt x="141" y="785"/>
                </a:lnTo>
                <a:lnTo>
                  <a:pt x="114" y="706"/>
                </a:lnTo>
                <a:lnTo>
                  <a:pt x="70" y="626"/>
                </a:lnTo>
                <a:lnTo>
                  <a:pt x="123" y="591"/>
                </a:lnTo>
                <a:lnTo>
                  <a:pt x="132" y="529"/>
                </a:lnTo>
                <a:lnTo>
                  <a:pt x="203" y="494"/>
                </a:lnTo>
                <a:lnTo>
                  <a:pt x="229" y="432"/>
                </a:lnTo>
                <a:lnTo>
                  <a:pt x="264" y="397"/>
                </a:lnTo>
                <a:lnTo>
                  <a:pt x="335" y="344"/>
                </a:lnTo>
                <a:lnTo>
                  <a:pt x="326" y="265"/>
                </a:lnTo>
                <a:lnTo>
                  <a:pt x="397" y="212"/>
                </a:lnTo>
                <a:lnTo>
                  <a:pt x="441" y="176"/>
                </a:lnTo>
                <a:lnTo>
                  <a:pt x="450" y="115"/>
                </a:lnTo>
                <a:lnTo>
                  <a:pt x="520" y="71"/>
                </a:lnTo>
                <a:lnTo>
                  <a:pt x="582" y="44"/>
                </a:lnTo>
                <a:lnTo>
                  <a:pt x="644" y="26"/>
                </a:lnTo>
                <a:lnTo>
                  <a:pt x="741" y="0"/>
                </a:lnTo>
                <a:lnTo>
                  <a:pt x="829" y="9"/>
                </a:lnTo>
                <a:lnTo>
                  <a:pt x="900" y="26"/>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76" name="Freeform 2">
            <a:extLst>
              <a:ext uri="{FF2B5EF4-FFF2-40B4-BE49-F238E27FC236}">
                <a16:creationId xmlns:a16="http://schemas.microsoft.com/office/drawing/2014/main" id="{9B29E266-470A-425C-93D3-5A8101A932F3}"/>
              </a:ext>
            </a:extLst>
          </p:cNvPr>
          <p:cNvSpPr>
            <a:spLocks noChangeArrowheads="1"/>
          </p:cNvSpPr>
          <p:nvPr/>
        </p:nvSpPr>
        <p:spPr bwMode="auto">
          <a:xfrm>
            <a:off x="5329963" y="1719344"/>
            <a:ext cx="1404937" cy="1331912"/>
          </a:xfrm>
          <a:custGeom>
            <a:avLst/>
            <a:gdLst>
              <a:gd name="T0" fmla="*/ 3901 w 3902"/>
              <a:gd name="T1" fmla="*/ 1897 h 3698"/>
              <a:gd name="T2" fmla="*/ 3716 w 3902"/>
              <a:gd name="T3" fmla="*/ 2073 h 3698"/>
              <a:gd name="T4" fmla="*/ 3495 w 3902"/>
              <a:gd name="T5" fmla="*/ 2258 h 3698"/>
              <a:gd name="T6" fmla="*/ 3283 w 3902"/>
              <a:gd name="T7" fmla="*/ 2417 h 3698"/>
              <a:gd name="T8" fmla="*/ 3239 w 3902"/>
              <a:gd name="T9" fmla="*/ 2664 h 3698"/>
              <a:gd name="T10" fmla="*/ 3045 w 3902"/>
              <a:gd name="T11" fmla="*/ 2929 h 3698"/>
              <a:gd name="T12" fmla="*/ 3098 w 3902"/>
              <a:gd name="T13" fmla="*/ 3105 h 3698"/>
              <a:gd name="T14" fmla="*/ 3063 w 3902"/>
              <a:gd name="T15" fmla="*/ 3352 h 3698"/>
              <a:gd name="T16" fmla="*/ 2798 w 3902"/>
              <a:gd name="T17" fmla="*/ 3388 h 3698"/>
              <a:gd name="T18" fmla="*/ 2489 w 3902"/>
              <a:gd name="T19" fmla="*/ 3476 h 3698"/>
              <a:gd name="T20" fmla="*/ 2286 w 3902"/>
              <a:gd name="T21" fmla="*/ 3697 h 3698"/>
              <a:gd name="T22" fmla="*/ 2057 w 3902"/>
              <a:gd name="T23" fmla="*/ 3458 h 3698"/>
              <a:gd name="T24" fmla="*/ 1871 w 3902"/>
              <a:gd name="T25" fmla="*/ 3485 h 3698"/>
              <a:gd name="T26" fmla="*/ 1712 w 3902"/>
              <a:gd name="T27" fmla="*/ 3626 h 3698"/>
              <a:gd name="T28" fmla="*/ 1448 w 3902"/>
              <a:gd name="T29" fmla="*/ 3697 h 3698"/>
              <a:gd name="T30" fmla="*/ 1298 w 3902"/>
              <a:gd name="T31" fmla="*/ 3520 h 3698"/>
              <a:gd name="T32" fmla="*/ 1262 w 3902"/>
              <a:gd name="T33" fmla="*/ 3238 h 3698"/>
              <a:gd name="T34" fmla="*/ 1095 w 3902"/>
              <a:gd name="T35" fmla="*/ 3061 h 3698"/>
              <a:gd name="T36" fmla="*/ 830 w 3902"/>
              <a:gd name="T37" fmla="*/ 2955 h 3698"/>
              <a:gd name="T38" fmla="*/ 521 w 3902"/>
              <a:gd name="T39" fmla="*/ 2876 h 3698"/>
              <a:gd name="T40" fmla="*/ 477 w 3902"/>
              <a:gd name="T41" fmla="*/ 2638 h 3698"/>
              <a:gd name="T42" fmla="*/ 283 w 3902"/>
              <a:gd name="T43" fmla="*/ 2461 h 3698"/>
              <a:gd name="T44" fmla="*/ 353 w 3902"/>
              <a:gd name="T45" fmla="*/ 2232 h 3698"/>
              <a:gd name="T46" fmla="*/ 512 w 3902"/>
              <a:gd name="T47" fmla="*/ 2029 h 3698"/>
              <a:gd name="T48" fmla="*/ 768 w 3902"/>
              <a:gd name="T49" fmla="*/ 1923 h 3698"/>
              <a:gd name="T50" fmla="*/ 556 w 3902"/>
              <a:gd name="T51" fmla="*/ 1702 h 3698"/>
              <a:gd name="T52" fmla="*/ 45 w 3902"/>
              <a:gd name="T53" fmla="*/ 1138 h 3698"/>
              <a:gd name="T54" fmla="*/ 212 w 3902"/>
              <a:gd name="T55" fmla="*/ 927 h 3698"/>
              <a:gd name="T56" fmla="*/ 353 w 3902"/>
              <a:gd name="T57" fmla="*/ 1067 h 3698"/>
              <a:gd name="T58" fmla="*/ 442 w 3902"/>
              <a:gd name="T59" fmla="*/ 777 h 3698"/>
              <a:gd name="T60" fmla="*/ 353 w 3902"/>
              <a:gd name="T61" fmla="*/ 450 h 3698"/>
              <a:gd name="T62" fmla="*/ 318 w 3902"/>
              <a:gd name="T63" fmla="*/ 274 h 3698"/>
              <a:gd name="T64" fmla="*/ 556 w 3902"/>
              <a:gd name="T65" fmla="*/ 168 h 3698"/>
              <a:gd name="T66" fmla="*/ 812 w 3902"/>
              <a:gd name="T67" fmla="*/ 0 h 3698"/>
              <a:gd name="T68" fmla="*/ 1015 w 3902"/>
              <a:gd name="T69" fmla="*/ 265 h 3698"/>
              <a:gd name="T70" fmla="*/ 1059 w 3902"/>
              <a:gd name="T71" fmla="*/ 521 h 3698"/>
              <a:gd name="T72" fmla="*/ 848 w 3902"/>
              <a:gd name="T73" fmla="*/ 856 h 3698"/>
              <a:gd name="T74" fmla="*/ 742 w 3902"/>
              <a:gd name="T75" fmla="*/ 1244 h 3698"/>
              <a:gd name="T76" fmla="*/ 927 w 3902"/>
              <a:gd name="T77" fmla="*/ 1650 h 3698"/>
              <a:gd name="T78" fmla="*/ 1748 w 3902"/>
              <a:gd name="T79" fmla="*/ 1208 h 3698"/>
              <a:gd name="T80" fmla="*/ 1968 w 3902"/>
              <a:gd name="T81" fmla="*/ 1111 h 3698"/>
              <a:gd name="T82" fmla="*/ 2233 w 3902"/>
              <a:gd name="T83" fmla="*/ 945 h 3698"/>
              <a:gd name="T84" fmla="*/ 2392 w 3902"/>
              <a:gd name="T85" fmla="*/ 839 h 3698"/>
              <a:gd name="T86" fmla="*/ 2639 w 3902"/>
              <a:gd name="T87" fmla="*/ 759 h 3698"/>
              <a:gd name="T88" fmla="*/ 2930 w 3902"/>
              <a:gd name="T89" fmla="*/ 795 h 3698"/>
              <a:gd name="T90" fmla="*/ 3080 w 3902"/>
              <a:gd name="T91" fmla="*/ 1085 h 3698"/>
              <a:gd name="T92" fmla="*/ 3054 w 3902"/>
              <a:gd name="T93" fmla="*/ 1261 h 3698"/>
              <a:gd name="T94" fmla="*/ 3054 w 3902"/>
              <a:gd name="T95" fmla="*/ 1508 h 3698"/>
              <a:gd name="T96" fmla="*/ 3230 w 3902"/>
              <a:gd name="T97" fmla="*/ 1482 h 3698"/>
              <a:gd name="T98" fmla="*/ 3248 w 3902"/>
              <a:gd name="T99" fmla="*/ 1605 h 3698"/>
              <a:gd name="T100" fmla="*/ 3310 w 3902"/>
              <a:gd name="T101" fmla="*/ 1844 h 3698"/>
              <a:gd name="T102" fmla="*/ 3751 w 3902"/>
              <a:gd name="T103" fmla="*/ 1694 h 3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02" h="3698">
                <a:moveTo>
                  <a:pt x="3822" y="1694"/>
                </a:moveTo>
                <a:lnTo>
                  <a:pt x="3822" y="1773"/>
                </a:lnTo>
                <a:lnTo>
                  <a:pt x="3857" y="1844"/>
                </a:lnTo>
                <a:lnTo>
                  <a:pt x="3901" y="1897"/>
                </a:lnTo>
                <a:lnTo>
                  <a:pt x="3875" y="1950"/>
                </a:lnTo>
                <a:lnTo>
                  <a:pt x="3822" y="2002"/>
                </a:lnTo>
                <a:lnTo>
                  <a:pt x="3733" y="2020"/>
                </a:lnTo>
                <a:lnTo>
                  <a:pt x="3716" y="2073"/>
                </a:lnTo>
                <a:lnTo>
                  <a:pt x="3654" y="2100"/>
                </a:lnTo>
                <a:lnTo>
                  <a:pt x="3619" y="2179"/>
                </a:lnTo>
                <a:lnTo>
                  <a:pt x="3575" y="2241"/>
                </a:lnTo>
                <a:lnTo>
                  <a:pt x="3495" y="2258"/>
                </a:lnTo>
                <a:lnTo>
                  <a:pt x="3433" y="2294"/>
                </a:lnTo>
                <a:lnTo>
                  <a:pt x="3407" y="2355"/>
                </a:lnTo>
                <a:lnTo>
                  <a:pt x="3319" y="2373"/>
                </a:lnTo>
                <a:lnTo>
                  <a:pt x="3283" y="2417"/>
                </a:lnTo>
                <a:lnTo>
                  <a:pt x="3266" y="2479"/>
                </a:lnTo>
                <a:lnTo>
                  <a:pt x="3274" y="2558"/>
                </a:lnTo>
                <a:lnTo>
                  <a:pt x="3292" y="2620"/>
                </a:lnTo>
                <a:lnTo>
                  <a:pt x="3239" y="2664"/>
                </a:lnTo>
                <a:lnTo>
                  <a:pt x="3204" y="2726"/>
                </a:lnTo>
                <a:lnTo>
                  <a:pt x="3124" y="2797"/>
                </a:lnTo>
                <a:lnTo>
                  <a:pt x="3063" y="2876"/>
                </a:lnTo>
                <a:lnTo>
                  <a:pt x="3045" y="2929"/>
                </a:lnTo>
                <a:lnTo>
                  <a:pt x="3080" y="2991"/>
                </a:lnTo>
                <a:lnTo>
                  <a:pt x="3124" y="3000"/>
                </a:lnTo>
                <a:lnTo>
                  <a:pt x="3124" y="3061"/>
                </a:lnTo>
                <a:lnTo>
                  <a:pt x="3098" y="3105"/>
                </a:lnTo>
                <a:lnTo>
                  <a:pt x="3071" y="3158"/>
                </a:lnTo>
                <a:lnTo>
                  <a:pt x="3036" y="3211"/>
                </a:lnTo>
                <a:lnTo>
                  <a:pt x="3045" y="3282"/>
                </a:lnTo>
                <a:lnTo>
                  <a:pt x="3063" y="3352"/>
                </a:lnTo>
                <a:lnTo>
                  <a:pt x="2992" y="3335"/>
                </a:lnTo>
                <a:lnTo>
                  <a:pt x="2930" y="3352"/>
                </a:lnTo>
                <a:lnTo>
                  <a:pt x="2877" y="3414"/>
                </a:lnTo>
                <a:lnTo>
                  <a:pt x="2798" y="3388"/>
                </a:lnTo>
                <a:lnTo>
                  <a:pt x="2719" y="3370"/>
                </a:lnTo>
                <a:lnTo>
                  <a:pt x="2648" y="3397"/>
                </a:lnTo>
                <a:lnTo>
                  <a:pt x="2560" y="3450"/>
                </a:lnTo>
                <a:lnTo>
                  <a:pt x="2489" y="3476"/>
                </a:lnTo>
                <a:lnTo>
                  <a:pt x="2489" y="3529"/>
                </a:lnTo>
                <a:lnTo>
                  <a:pt x="2445" y="3591"/>
                </a:lnTo>
                <a:lnTo>
                  <a:pt x="2330" y="3635"/>
                </a:lnTo>
                <a:lnTo>
                  <a:pt x="2286" y="3697"/>
                </a:lnTo>
                <a:lnTo>
                  <a:pt x="2215" y="3661"/>
                </a:lnTo>
                <a:lnTo>
                  <a:pt x="2163" y="3511"/>
                </a:lnTo>
                <a:lnTo>
                  <a:pt x="2110" y="3432"/>
                </a:lnTo>
                <a:lnTo>
                  <a:pt x="2057" y="3458"/>
                </a:lnTo>
                <a:lnTo>
                  <a:pt x="1986" y="3485"/>
                </a:lnTo>
                <a:lnTo>
                  <a:pt x="1942" y="3432"/>
                </a:lnTo>
                <a:lnTo>
                  <a:pt x="1854" y="3414"/>
                </a:lnTo>
                <a:lnTo>
                  <a:pt x="1871" y="3485"/>
                </a:lnTo>
                <a:lnTo>
                  <a:pt x="1889" y="3573"/>
                </a:lnTo>
                <a:lnTo>
                  <a:pt x="1836" y="3635"/>
                </a:lnTo>
                <a:lnTo>
                  <a:pt x="1774" y="3617"/>
                </a:lnTo>
                <a:lnTo>
                  <a:pt x="1712" y="3626"/>
                </a:lnTo>
                <a:lnTo>
                  <a:pt x="1660" y="3661"/>
                </a:lnTo>
                <a:lnTo>
                  <a:pt x="1624" y="3688"/>
                </a:lnTo>
                <a:lnTo>
                  <a:pt x="1554" y="3697"/>
                </a:lnTo>
                <a:lnTo>
                  <a:pt x="1448" y="3697"/>
                </a:lnTo>
                <a:lnTo>
                  <a:pt x="1377" y="3661"/>
                </a:lnTo>
                <a:lnTo>
                  <a:pt x="1368" y="3617"/>
                </a:lnTo>
                <a:lnTo>
                  <a:pt x="1333" y="3582"/>
                </a:lnTo>
                <a:lnTo>
                  <a:pt x="1298" y="3520"/>
                </a:lnTo>
                <a:lnTo>
                  <a:pt x="1307" y="3450"/>
                </a:lnTo>
                <a:lnTo>
                  <a:pt x="1271" y="3397"/>
                </a:lnTo>
                <a:lnTo>
                  <a:pt x="1227" y="3326"/>
                </a:lnTo>
                <a:lnTo>
                  <a:pt x="1262" y="3238"/>
                </a:lnTo>
                <a:lnTo>
                  <a:pt x="1271" y="3176"/>
                </a:lnTo>
                <a:lnTo>
                  <a:pt x="1245" y="3123"/>
                </a:lnTo>
                <a:lnTo>
                  <a:pt x="1139" y="3132"/>
                </a:lnTo>
                <a:lnTo>
                  <a:pt x="1095" y="3061"/>
                </a:lnTo>
                <a:lnTo>
                  <a:pt x="1104" y="2973"/>
                </a:lnTo>
                <a:lnTo>
                  <a:pt x="1077" y="2920"/>
                </a:lnTo>
                <a:lnTo>
                  <a:pt x="971" y="2929"/>
                </a:lnTo>
                <a:lnTo>
                  <a:pt x="830" y="2955"/>
                </a:lnTo>
                <a:lnTo>
                  <a:pt x="733" y="2973"/>
                </a:lnTo>
                <a:lnTo>
                  <a:pt x="627" y="2982"/>
                </a:lnTo>
                <a:lnTo>
                  <a:pt x="548" y="2947"/>
                </a:lnTo>
                <a:lnTo>
                  <a:pt x="521" y="2876"/>
                </a:lnTo>
                <a:lnTo>
                  <a:pt x="459" y="2841"/>
                </a:lnTo>
                <a:lnTo>
                  <a:pt x="451" y="2779"/>
                </a:lnTo>
                <a:lnTo>
                  <a:pt x="451" y="2708"/>
                </a:lnTo>
                <a:lnTo>
                  <a:pt x="477" y="2638"/>
                </a:lnTo>
                <a:lnTo>
                  <a:pt x="424" y="2602"/>
                </a:lnTo>
                <a:lnTo>
                  <a:pt x="362" y="2550"/>
                </a:lnTo>
                <a:lnTo>
                  <a:pt x="336" y="2488"/>
                </a:lnTo>
                <a:lnTo>
                  <a:pt x="283" y="2461"/>
                </a:lnTo>
                <a:lnTo>
                  <a:pt x="274" y="2391"/>
                </a:lnTo>
                <a:lnTo>
                  <a:pt x="221" y="2338"/>
                </a:lnTo>
                <a:lnTo>
                  <a:pt x="221" y="2285"/>
                </a:lnTo>
                <a:lnTo>
                  <a:pt x="353" y="2232"/>
                </a:lnTo>
                <a:lnTo>
                  <a:pt x="415" y="2197"/>
                </a:lnTo>
                <a:lnTo>
                  <a:pt x="406" y="2126"/>
                </a:lnTo>
                <a:lnTo>
                  <a:pt x="398" y="2055"/>
                </a:lnTo>
                <a:lnTo>
                  <a:pt x="512" y="2029"/>
                </a:lnTo>
                <a:lnTo>
                  <a:pt x="592" y="2047"/>
                </a:lnTo>
                <a:lnTo>
                  <a:pt x="662" y="2064"/>
                </a:lnTo>
                <a:lnTo>
                  <a:pt x="733" y="2055"/>
                </a:lnTo>
                <a:lnTo>
                  <a:pt x="768" y="1923"/>
                </a:lnTo>
                <a:lnTo>
                  <a:pt x="751" y="1835"/>
                </a:lnTo>
                <a:lnTo>
                  <a:pt x="715" y="1764"/>
                </a:lnTo>
                <a:lnTo>
                  <a:pt x="645" y="1711"/>
                </a:lnTo>
                <a:lnTo>
                  <a:pt x="556" y="1702"/>
                </a:lnTo>
                <a:lnTo>
                  <a:pt x="371" y="1482"/>
                </a:lnTo>
                <a:lnTo>
                  <a:pt x="62" y="1252"/>
                </a:lnTo>
                <a:lnTo>
                  <a:pt x="0" y="1173"/>
                </a:lnTo>
                <a:lnTo>
                  <a:pt x="45" y="1138"/>
                </a:lnTo>
                <a:lnTo>
                  <a:pt x="106" y="1094"/>
                </a:lnTo>
                <a:lnTo>
                  <a:pt x="124" y="1014"/>
                </a:lnTo>
                <a:lnTo>
                  <a:pt x="133" y="953"/>
                </a:lnTo>
                <a:lnTo>
                  <a:pt x="212" y="927"/>
                </a:lnTo>
                <a:lnTo>
                  <a:pt x="248" y="970"/>
                </a:lnTo>
                <a:lnTo>
                  <a:pt x="239" y="1014"/>
                </a:lnTo>
                <a:lnTo>
                  <a:pt x="256" y="1049"/>
                </a:lnTo>
                <a:lnTo>
                  <a:pt x="353" y="1067"/>
                </a:lnTo>
                <a:lnTo>
                  <a:pt x="433" y="1041"/>
                </a:lnTo>
                <a:lnTo>
                  <a:pt x="459" y="953"/>
                </a:lnTo>
                <a:lnTo>
                  <a:pt x="442" y="848"/>
                </a:lnTo>
                <a:lnTo>
                  <a:pt x="442" y="777"/>
                </a:lnTo>
                <a:lnTo>
                  <a:pt x="406" y="706"/>
                </a:lnTo>
                <a:lnTo>
                  <a:pt x="415" y="627"/>
                </a:lnTo>
                <a:lnTo>
                  <a:pt x="433" y="539"/>
                </a:lnTo>
                <a:lnTo>
                  <a:pt x="353" y="450"/>
                </a:lnTo>
                <a:lnTo>
                  <a:pt x="283" y="415"/>
                </a:lnTo>
                <a:lnTo>
                  <a:pt x="203" y="345"/>
                </a:lnTo>
                <a:lnTo>
                  <a:pt x="248" y="292"/>
                </a:lnTo>
                <a:lnTo>
                  <a:pt x="318" y="274"/>
                </a:lnTo>
                <a:lnTo>
                  <a:pt x="433" y="256"/>
                </a:lnTo>
                <a:lnTo>
                  <a:pt x="486" y="265"/>
                </a:lnTo>
                <a:lnTo>
                  <a:pt x="503" y="212"/>
                </a:lnTo>
                <a:lnTo>
                  <a:pt x="556" y="168"/>
                </a:lnTo>
                <a:lnTo>
                  <a:pt x="636" y="115"/>
                </a:lnTo>
                <a:lnTo>
                  <a:pt x="698" y="71"/>
                </a:lnTo>
                <a:lnTo>
                  <a:pt x="759" y="36"/>
                </a:lnTo>
                <a:lnTo>
                  <a:pt x="812" y="0"/>
                </a:lnTo>
                <a:lnTo>
                  <a:pt x="856" y="80"/>
                </a:lnTo>
                <a:lnTo>
                  <a:pt x="883" y="159"/>
                </a:lnTo>
                <a:lnTo>
                  <a:pt x="936" y="221"/>
                </a:lnTo>
                <a:lnTo>
                  <a:pt x="1015" y="265"/>
                </a:lnTo>
                <a:lnTo>
                  <a:pt x="1077" y="300"/>
                </a:lnTo>
                <a:lnTo>
                  <a:pt x="1086" y="353"/>
                </a:lnTo>
                <a:lnTo>
                  <a:pt x="1077" y="450"/>
                </a:lnTo>
                <a:lnTo>
                  <a:pt x="1059" y="521"/>
                </a:lnTo>
                <a:lnTo>
                  <a:pt x="998" y="565"/>
                </a:lnTo>
                <a:lnTo>
                  <a:pt x="936" y="618"/>
                </a:lnTo>
                <a:lnTo>
                  <a:pt x="865" y="750"/>
                </a:lnTo>
                <a:lnTo>
                  <a:pt x="848" y="856"/>
                </a:lnTo>
                <a:lnTo>
                  <a:pt x="848" y="945"/>
                </a:lnTo>
                <a:lnTo>
                  <a:pt x="795" y="1032"/>
                </a:lnTo>
                <a:lnTo>
                  <a:pt x="759" y="1138"/>
                </a:lnTo>
                <a:lnTo>
                  <a:pt x="742" y="1244"/>
                </a:lnTo>
                <a:lnTo>
                  <a:pt x="768" y="1376"/>
                </a:lnTo>
                <a:lnTo>
                  <a:pt x="786" y="1455"/>
                </a:lnTo>
                <a:lnTo>
                  <a:pt x="874" y="1561"/>
                </a:lnTo>
                <a:lnTo>
                  <a:pt x="927" y="1650"/>
                </a:lnTo>
                <a:lnTo>
                  <a:pt x="1545" y="1623"/>
                </a:lnTo>
                <a:lnTo>
                  <a:pt x="1668" y="1420"/>
                </a:lnTo>
                <a:lnTo>
                  <a:pt x="1712" y="1323"/>
                </a:lnTo>
                <a:lnTo>
                  <a:pt x="1748" y="1208"/>
                </a:lnTo>
                <a:lnTo>
                  <a:pt x="1836" y="1191"/>
                </a:lnTo>
                <a:lnTo>
                  <a:pt x="1907" y="1226"/>
                </a:lnTo>
                <a:lnTo>
                  <a:pt x="1960" y="1191"/>
                </a:lnTo>
                <a:lnTo>
                  <a:pt x="1968" y="1111"/>
                </a:lnTo>
                <a:lnTo>
                  <a:pt x="2065" y="1067"/>
                </a:lnTo>
                <a:lnTo>
                  <a:pt x="2127" y="1005"/>
                </a:lnTo>
                <a:lnTo>
                  <a:pt x="2154" y="953"/>
                </a:lnTo>
                <a:lnTo>
                  <a:pt x="2233" y="945"/>
                </a:lnTo>
                <a:lnTo>
                  <a:pt x="2233" y="883"/>
                </a:lnTo>
                <a:lnTo>
                  <a:pt x="2242" y="839"/>
                </a:lnTo>
                <a:lnTo>
                  <a:pt x="2313" y="830"/>
                </a:lnTo>
                <a:lnTo>
                  <a:pt x="2392" y="839"/>
                </a:lnTo>
                <a:lnTo>
                  <a:pt x="2463" y="830"/>
                </a:lnTo>
                <a:lnTo>
                  <a:pt x="2524" y="803"/>
                </a:lnTo>
                <a:lnTo>
                  <a:pt x="2604" y="812"/>
                </a:lnTo>
                <a:lnTo>
                  <a:pt x="2639" y="759"/>
                </a:lnTo>
                <a:lnTo>
                  <a:pt x="2674" y="698"/>
                </a:lnTo>
                <a:lnTo>
                  <a:pt x="2727" y="662"/>
                </a:lnTo>
                <a:lnTo>
                  <a:pt x="2842" y="750"/>
                </a:lnTo>
                <a:lnTo>
                  <a:pt x="2930" y="795"/>
                </a:lnTo>
                <a:lnTo>
                  <a:pt x="3010" y="856"/>
                </a:lnTo>
                <a:lnTo>
                  <a:pt x="3071" y="927"/>
                </a:lnTo>
                <a:lnTo>
                  <a:pt x="3089" y="997"/>
                </a:lnTo>
                <a:lnTo>
                  <a:pt x="3080" y="1085"/>
                </a:lnTo>
                <a:lnTo>
                  <a:pt x="3124" y="1120"/>
                </a:lnTo>
                <a:lnTo>
                  <a:pt x="3177" y="1164"/>
                </a:lnTo>
                <a:lnTo>
                  <a:pt x="3142" y="1235"/>
                </a:lnTo>
                <a:lnTo>
                  <a:pt x="3054" y="1261"/>
                </a:lnTo>
                <a:lnTo>
                  <a:pt x="3054" y="1323"/>
                </a:lnTo>
                <a:lnTo>
                  <a:pt x="3036" y="1376"/>
                </a:lnTo>
                <a:lnTo>
                  <a:pt x="3027" y="1447"/>
                </a:lnTo>
                <a:lnTo>
                  <a:pt x="3054" y="1508"/>
                </a:lnTo>
                <a:lnTo>
                  <a:pt x="3089" y="1544"/>
                </a:lnTo>
                <a:lnTo>
                  <a:pt x="3151" y="1588"/>
                </a:lnTo>
                <a:lnTo>
                  <a:pt x="3204" y="1552"/>
                </a:lnTo>
                <a:lnTo>
                  <a:pt x="3230" y="1482"/>
                </a:lnTo>
                <a:lnTo>
                  <a:pt x="3257" y="1429"/>
                </a:lnTo>
                <a:lnTo>
                  <a:pt x="3319" y="1499"/>
                </a:lnTo>
                <a:lnTo>
                  <a:pt x="3310" y="1544"/>
                </a:lnTo>
                <a:lnTo>
                  <a:pt x="3248" y="1605"/>
                </a:lnTo>
                <a:lnTo>
                  <a:pt x="3283" y="1667"/>
                </a:lnTo>
                <a:lnTo>
                  <a:pt x="3257" y="1720"/>
                </a:lnTo>
                <a:lnTo>
                  <a:pt x="3274" y="1791"/>
                </a:lnTo>
                <a:lnTo>
                  <a:pt x="3310" y="1844"/>
                </a:lnTo>
                <a:lnTo>
                  <a:pt x="3310" y="1923"/>
                </a:lnTo>
                <a:lnTo>
                  <a:pt x="3372" y="1950"/>
                </a:lnTo>
                <a:lnTo>
                  <a:pt x="3451" y="1950"/>
                </a:lnTo>
                <a:lnTo>
                  <a:pt x="3751" y="1694"/>
                </a:lnTo>
                <a:lnTo>
                  <a:pt x="3804" y="1614"/>
                </a:lnTo>
                <a:lnTo>
                  <a:pt x="3822" y="1694"/>
                </a:lnTo>
              </a:path>
            </a:pathLst>
          </a:custGeom>
          <a:solidFill>
            <a:schemeClr val="accent6">
              <a:lumMod val="75000"/>
            </a:schemeClr>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77" name="Freeform 3">
            <a:extLst>
              <a:ext uri="{FF2B5EF4-FFF2-40B4-BE49-F238E27FC236}">
                <a16:creationId xmlns:a16="http://schemas.microsoft.com/office/drawing/2014/main" id="{BBC4A500-17A5-4DC4-8996-360096001C85}"/>
              </a:ext>
            </a:extLst>
          </p:cNvPr>
          <p:cNvSpPr>
            <a:spLocks noChangeArrowheads="1"/>
          </p:cNvSpPr>
          <p:nvPr/>
        </p:nvSpPr>
        <p:spPr bwMode="auto">
          <a:xfrm>
            <a:off x="5907813" y="3351294"/>
            <a:ext cx="215900" cy="260350"/>
          </a:xfrm>
          <a:custGeom>
            <a:avLst/>
            <a:gdLst>
              <a:gd name="T0" fmla="*/ 547 w 601"/>
              <a:gd name="T1" fmla="*/ 0 h 724"/>
              <a:gd name="T2" fmla="*/ 467 w 601"/>
              <a:gd name="T3" fmla="*/ 44 h 724"/>
              <a:gd name="T4" fmla="*/ 397 w 601"/>
              <a:gd name="T5" fmla="*/ 26 h 724"/>
              <a:gd name="T6" fmla="*/ 317 w 601"/>
              <a:gd name="T7" fmla="*/ 9 h 724"/>
              <a:gd name="T8" fmla="*/ 229 w 601"/>
              <a:gd name="T9" fmla="*/ 18 h 724"/>
              <a:gd name="T10" fmla="*/ 158 w 601"/>
              <a:gd name="T11" fmla="*/ 26 h 724"/>
              <a:gd name="T12" fmla="*/ 176 w 601"/>
              <a:gd name="T13" fmla="*/ 62 h 724"/>
              <a:gd name="T14" fmla="*/ 88 w 601"/>
              <a:gd name="T15" fmla="*/ 97 h 724"/>
              <a:gd name="T16" fmla="*/ 35 w 601"/>
              <a:gd name="T17" fmla="*/ 106 h 724"/>
              <a:gd name="T18" fmla="*/ 0 w 601"/>
              <a:gd name="T19" fmla="*/ 150 h 724"/>
              <a:gd name="T20" fmla="*/ 17 w 601"/>
              <a:gd name="T21" fmla="*/ 220 h 724"/>
              <a:gd name="T22" fmla="*/ 26 w 601"/>
              <a:gd name="T23" fmla="*/ 291 h 724"/>
              <a:gd name="T24" fmla="*/ 61 w 601"/>
              <a:gd name="T25" fmla="*/ 344 h 724"/>
              <a:gd name="T26" fmla="*/ 105 w 601"/>
              <a:gd name="T27" fmla="*/ 397 h 724"/>
              <a:gd name="T28" fmla="*/ 88 w 601"/>
              <a:gd name="T29" fmla="*/ 468 h 724"/>
              <a:gd name="T30" fmla="*/ 114 w 601"/>
              <a:gd name="T31" fmla="*/ 565 h 724"/>
              <a:gd name="T32" fmla="*/ 114 w 601"/>
              <a:gd name="T33" fmla="*/ 644 h 724"/>
              <a:gd name="T34" fmla="*/ 150 w 601"/>
              <a:gd name="T35" fmla="*/ 706 h 724"/>
              <a:gd name="T36" fmla="*/ 211 w 601"/>
              <a:gd name="T37" fmla="*/ 723 h 724"/>
              <a:gd name="T38" fmla="*/ 220 w 601"/>
              <a:gd name="T39" fmla="*/ 653 h 724"/>
              <a:gd name="T40" fmla="*/ 247 w 601"/>
              <a:gd name="T41" fmla="*/ 591 h 724"/>
              <a:gd name="T42" fmla="*/ 300 w 601"/>
              <a:gd name="T43" fmla="*/ 494 h 724"/>
              <a:gd name="T44" fmla="*/ 353 w 601"/>
              <a:gd name="T45" fmla="*/ 397 h 724"/>
              <a:gd name="T46" fmla="*/ 344 w 601"/>
              <a:gd name="T47" fmla="*/ 335 h 724"/>
              <a:gd name="T48" fmla="*/ 361 w 601"/>
              <a:gd name="T49" fmla="*/ 265 h 724"/>
              <a:gd name="T50" fmla="*/ 423 w 601"/>
              <a:gd name="T51" fmla="*/ 203 h 724"/>
              <a:gd name="T52" fmla="*/ 494 w 601"/>
              <a:gd name="T53" fmla="*/ 132 h 724"/>
              <a:gd name="T54" fmla="*/ 564 w 601"/>
              <a:gd name="T55" fmla="*/ 97 h 724"/>
              <a:gd name="T56" fmla="*/ 600 w 601"/>
              <a:gd name="T57" fmla="*/ 44 h 724"/>
              <a:gd name="T58" fmla="*/ 547 w 601"/>
              <a:gd name="T59"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1" h="724">
                <a:moveTo>
                  <a:pt x="547" y="0"/>
                </a:moveTo>
                <a:lnTo>
                  <a:pt x="467" y="44"/>
                </a:lnTo>
                <a:lnTo>
                  <a:pt x="397" y="26"/>
                </a:lnTo>
                <a:lnTo>
                  <a:pt x="317" y="9"/>
                </a:lnTo>
                <a:lnTo>
                  <a:pt x="229" y="18"/>
                </a:lnTo>
                <a:lnTo>
                  <a:pt x="158" y="26"/>
                </a:lnTo>
                <a:lnTo>
                  <a:pt x="176" y="62"/>
                </a:lnTo>
                <a:lnTo>
                  <a:pt x="88" y="97"/>
                </a:lnTo>
                <a:lnTo>
                  <a:pt x="35" y="106"/>
                </a:lnTo>
                <a:lnTo>
                  <a:pt x="0" y="150"/>
                </a:lnTo>
                <a:lnTo>
                  <a:pt x="17" y="220"/>
                </a:lnTo>
                <a:lnTo>
                  <a:pt x="26" y="291"/>
                </a:lnTo>
                <a:lnTo>
                  <a:pt x="61" y="344"/>
                </a:lnTo>
                <a:lnTo>
                  <a:pt x="105" y="397"/>
                </a:lnTo>
                <a:lnTo>
                  <a:pt x="88" y="468"/>
                </a:lnTo>
                <a:lnTo>
                  <a:pt x="114" y="565"/>
                </a:lnTo>
                <a:lnTo>
                  <a:pt x="114" y="644"/>
                </a:lnTo>
                <a:lnTo>
                  <a:pt x="150" y="706"/>
                </a:lnTo>
                <a:lnTo>
                  <a:pt x="211" y="723"/>
                </a:lnTo>
                <a:lnTo>
                  <a:pt x="220" y="653"/>
                </a:lnTo>
                <a:lnTo>
                  <a:pt x="247" y="591"/>
                </a:lnTo>
                <a:lnTo>
                  <a:pt x="300" y="494"/>
                </a:lnTo>
                <a:lnTo>
                  <a:pt x="353" y="397"/>
                </a:lnTo>
                <a:lnTo>
                  <a:pt x="344" y="335"/>
                </a:lnTo>
                <a:lnTo>
                  <a:pt x="361" y="265"/>
                </a:lnTo>
                <a:lnTo>
                  <a:pt x="423" y="203"/>
                </a:lnTo>
                <a:lnTo>
                  <a:pt x="494" y="132"/>
                </a:lnTo>
                <a:lnTo>
                  <a:pt x="564" y="97"/>
                </a:lnTo>
                <a:lnTo>
                  <a:pt x="600" y="44"/>
                </a:lnTo>
                <a:lnTo>
                  <a:pt x="547" y="0"/>
                </a:lnTo>
              </a:path>
            </a:pathLst>
          </a:custGeom>
          <a:solidFill>
            <a:schemeClr val="accent6">
              <a:lumMod val="75000"/>
            </a:schemeClr>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78" name="Freeform 4">
            <a:extLst>
              <a:ext uri="{FF2B5EF4-FFF2-40B4-BE49-F238E27FC236}">
                <a16:creationId xmlns:a16="http://schemas.microsoft.com/office/drawing/2014/main" id="{00C8D05F-778F-48B0-9D81-94E618966CB4}"/>
              </a:ext>
            </a:extLst>
          </p:cNvPr>
          <p:cNvSpPr>
            <a:spLocks/>
          </p:cNvSpPr>
          <p:nvPr/>
        </p:nvSpPr>
        <p:spPr bwMode="auto">
          <a:xfrm>
            <a:off x="6345963" y="2894094"/>
            <a:ext cx="766762" cy="868362"/>
          </a:xfrm>
          <a:custGeom>
            <a:avLst/>
            <a:gdLst>
              <a:gd name="T0" fmla="*/ 260181299 w 2128"/>
              <a:gd name="T1" fmla="*/ 225770517 h 2410"/>
              <a:gd name="T2" fmla="*/ 240706698 w 2128"/>
              <a:gd name="T3" fmla="*/ 215384403 h 2410"/>
              <a:gd name="T4" fmla="*/ 223439059 w 2128"/>
              <a:gd name="T5" fmla="*/ 218889559 h 2410"/>
              <a:gd name="T6" fmla="*/ 206301496 w 2128"/>
              <a:gd name="T7" fmla="*/ 222265001 h 2410"/>
              <a:gd name="T8" fmla="*/ 195914897 w 2128"/>
              <a:gd name="T9" fmla="*/ 197078539 h 2410"/>
              <a:gd name="T10" fmla="*/ 175401852 w 2128"/>
              <a:gd name="T11" fmla="*/ 187860931 h 2410"/>
              <a:gd name="T12" fmla="*/ 161639771 w 2128"/>
              <a:gd name="T13" fmla="*/ 205128003 h 2410"/>
              <a:gd name="T14" fmla="*/ 173064813 w 2128"/>
              <a:gd name="T15" fmla="*/ 226808948 h 2410"/>
              <a:gd name="T16" fmla="*/ 160471252 w 2128"/>
              <a:gd name="T17" fmla="*/ 237195422 h 2410"/>
              <a:gd name="T18" fmla="*/ 144372132 w 2128"/>
              <a:gd name="T19" fmla="*/ 247451822 h 2410"/>
              <a:gd name="T20" fmla="*/ 124897531 w 2128"/>
              <a:gd name="T21" fmla="*/ 255500926 h 2410"/>
              <a:gd name="T22" fmla="*/ 103215606 w 2128"/>
              <a:gd name="T23" fmla="*/ 261213378 h 2410"/>
              <a:gd name="T24" fmla="*/ 80235446 w 2128"/>
              <a:gd name="T25" fmla="*/ 295617809 h 2410"/>
              <a:gd name="T26" fmla="*/ 67641884 w 2128"/>
              <a:gd name="T27" fmla="*/ 310418156 h 2410"/>
              <a:gd name="T28" fmla="*/ 60760844 w 2128"/>
              <a:gd name="T29" fmla="*/ 305874209 h 2410"/>
              <a:gd name="T30" fmla="*/ 50504321 w 2128"/>
              <a:gd name="T31" fmla="*/ 290944148 h 2410"/>
              <a:gd name="T32" fmla="*/ 52711284 w 2128"/>
              <a:gd name="T33" fmla="*/ 268094337 h 2410"/>
              <a:gd name="T34" fmla="*/ 57385362 w 2128"/>
              <a:gd name="T35" fmla="*/ 250956978 h 2410"/>
              <a:gd name="T36" fmla="*/ 52711284 w 2128"/>
              <a:gd name="T37" fmla="*/ 233689906 h 2410"/>
              <a:gd name="T38" fmla="*/ 38949204 w 2128"/>
              <a:gd name="T39" fmla="*/ 230314464 h 2410"/>
              <a:gd name="T40" fmla="*/ 21811640 w 2128"/>
              <a:gd name="T41" fmla="*/ 233689906 h 2410"/>
              <a:gd name="T42" fmla="*/ 6881040 w 2128"/>
              <a:gd name="T43" fmla="*/ 224602011 h 2410"/>
              <a:gd name="T44" fmla="*/ 3505558 w 2128"/>
              <a:gd name="T45" fmla="*/ 201622487 h 2410"/>
              <a:gd name="T46" fmla="*/ 4674077 w 2128"/>
              <a:gd name="T47" fmla="*/ 184485128 h 2410"/>
              <a:gd name="T48" fmla="*/ 4674077 w 2128"/>
              <a:gd name="T49" fmla="*/ 163842614 h 2410"/>
              <a:gd name="T50" fmla="*/ 10386598 w 2128"/>
              <a:gd name="T51" fmla="*/ 144368606 h 2410"/>
              <a:gd name="T52" fmla="*/ 10386598 w 2128"/>
              <a:gd name="T53" fmla="*/ 128399753 h 2410"/>
              <a:gd name="T54" fmla="*/ 13762081 w 2128"/>
              <a:gd name="T55" fmla="*/ 113469331 h 2410"/>
              <a:gd name="T56" fmla="*/ 14930600 w 2128"/>
              <a:gd name="T57" fmla="*/ 100876280 h 2410"/>
              <a:gd name="T58" fmla="*/ 13762081 w 2128"/>
              <a:gd name="T59" fmla="*/ 82570417 h 2410"/>
              <a:gd name="T60" fmla="*/ 14930600 w 2128"/>
              <a:gd name="T61" fmla="*/ 74520953 h 2410"/>
              <a:gd name="T62" fmla="*/ 22980160 w 2128"/>
              <a:gd name="T63" fmla="*/ 51541789 h 2410"/>
              <a:gd name="T64" fmla="*/ 26355642 w 2128"/>
              <a:gd name="T65" fmla="*/ 30898914 h 2410"/>
              <a:gd name="T66" fmla="*/ 31029720 w 2128"/>
              <a:gd name="T67" fmla="*/ 11424906 h 2410"/>
              <a:gd name="T68" fmla="*/ 46998763 w 2128"/>
              <a:gd name="T69" fmla="*/ 5712453 h 2410"/>
              <a:gd name="T70" fmla="*/ 61929363 w 2128"/>
              <a:gd name="T71" fmla="*/ 8049464 h 2410"/>
              <a:gd name="T72" fmla="*/ 72185886 w 2128"/>
              <a:gd name="T73" fmla="*/ 0 h 2410"/>
              <a:gd name="T74" fmla="*/ 81403965 w 2128"/>
              <a:gd name="T75" fmla="*/ 19474009 h 2410"/>
              <a:gd name="T76" fmla="*/ 81403965 w 2128"/>
              <a:gd name="T77" fmla="*/ 35572936 h 2410"/>
              <a:gd name="T78" fmla="*/ 89453525 w 2128"/>
              <a:gd name="T79" fmla="*/ 48165986 h 2410"/>
              <a:gd name="T80" fmla="*/ 110096646 w 2128"/>
              <a:gd name="T81" fmla="*/ 51541789 h 2410"/>
              <a:gd name="T82" fmla="*/ 121521688 w 2128"/>
              <a:gd name="T83" fmla="*/ 63096408 h 2410"/>
              <a:gd name="T84" fmla="*/ 140996650 w 2128"/>
              <a:gd name="T85" fmla="*/ 50373283 h 2410"/>
              <a:gd name="T86" fmla="*/ 150084653 w 2128"/>
              <a:gd name="T87" fmla="*/ 40116883 h 2410"/>
              <a:gd name="T88" fmla="*/ 159302733 w 2128"/>
              <a:gd name="T89" fmla="*/ 42453534 h 2410"/>
              <a:gd name="T90" fmla="*/ 183321336 w 2128"/>
              <a:gd name="T91" fmla="*/ 50373283 h 2410"/>
              <a:gd name="T92" fmla="*/ 186826894 w 2128"/>
              <a:gd name="T93" fmla="*/ 67640355 h 2410"/>
              <a:gd name="T94" fmla="*/ 201757494 w 2128"/>
              <a:gd name="T95" fmla="*/ 77896756 h 2410"/>
              <a:gd name="T96" fmla="*/ 208638535 w 2128"/>
              <a:gd name="T97" fmla="*/ 99707775 h 2410"/>
              <a:gd name="T98" fmla="*/ 206301496 w 2128"/>
              <a:gd name="T99" fmla="*/ 114637836 h 2410"/>
              <a:gd name="T100" fmla="*/ 207470015 w 2128"/>
              <a:gd name="T101" fmla="*/ 129438184 h 2410"/>
              <a:gd name="T102" fmla="*/ 225776098 w 2128"/>
              <a:gd name="T103" fmla="*/ 135150637 h 2410"/>
              <a:gd name="T104" fmla="*/ 234864461 w 2128"/>
              <a:gd name="T105" fmla="*/ 145536751 h 2410"/>
              <a:gd name="T106" fmla="*/ 247587738 w 2128"/>
              <a:gd name="T107" fmla="*/ 151249203 h 2410"/>
              <a:gd name="T108" fmla="*/ 269269663 w 2128"/>
              <a:gd name="T109" fmla="*/ 161505603 h 2410"/>
              <a:gd name="T110" fmla="*/ 269269663 w 2128"/>
              <a:gd name="T111" fmla="*/ 229145959 h 24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28" h="2410">
                <a:moveTo>
                  <a:pt x="2074" y="1765"/>
                </a:moveTo>
                <a:lnTo>
                  <a:pt x="2004" y="1739"/>
                </a:lnTo>
                <a:lnTo>
                  <a:pt x="1942" y="1694"/>
                </a:lnTo>
                <a:lnTo>
                  <a:pt x="1854" y="1659"/>
                </a:lnTo>
                <a:lnTo>
                  <a:pt x="1774" y="1641"/>
                </a:lnTo>
                <a:lnTo>
                  <a:pt x="1721" y="1686"/>
                </a:lnTo>
                <a:lnTo>
                  <a:pt x="1659" y="1712"/>
                </a:lnTo>
                <a:lnTo>
                  <a:pt x="1589" y="1712"/>
                </a:lnTo>
                <a:lnTo>
                  <a:pt x="1536" y="1624"/>
                </a:lnTo>
                <a:lnTo>
                  <a:pt x="1509" y="1518"/>
                </a:lnTo>
                <a:lnTo>
                  <a:pt x="1430" y="1456"/>
                </a:lnTo>
                <a:lnTo>
                  <a:pt x="1351" y="1447"/>
                </a:lnTo>
                <a:lnTo>
                  <a:pt x="1289" y="1500"/>
                </a:lnTo>
                <a:lnTo>
                  <a:pt x="1245" y="1580"/>
                </a:lnTo>
                <a:lnTo>
                  <a:pt x="1280" y="1659"/>
                </a:lnTo>
                <a:lnTo>
                  <a:pt x="1333" y="1747"/>
                </a:lnTo>
                <a:lnTo>
                  <a:pt x="1298" y="1791"/>
                </a:lnTo>
                <a:lnTo>
                  <a:pt x="1236" y="1827"/>
                </a:lnTo>
                <a:lnTo>
                  <a:pt x="1192" y="1871"/>
                </a:lnTo>
                <a:lnTo>
                  <a:pt x="1112" y="1906"/>
                </a:lnTo>
                <a:lnTo>
                  <a:pt x="1015" y="1906"/>
                </a:lnTo>
                <a:lnTo>
                  <a:pt x="962" y="1968"/>
                </a:lnTo>
                <a:lnTo>
                  <a:pt x="874" y="2003"/>
                </a:lnTo>
                <a:lnTo>
                  <a:pt x="795" y="2012"/>
                </a:lnTo>
                <a:lnTo>
                  <a:pt x="680" y="2162"/>
                </a:lnTo>
                <a:lnTo>
                  <a:pt x="618" y="2277"/>
                </a:lnTo>
                <a:lnTo>
                  <a:pt x="574" y="2339"/>
                </a:lnTo>
                <a:lnTo>
                  <a:pt x="521" y="2391"/>
                </a:lnTo>
                <a:lnTo>
                  <a:pt x="477" y="2409"/>
                </a:lnTo>
                <a:lnTo>
                  <a:pt x="468" y="2356"/>
                </a:lnTo>
                <a:lnTo>
                  <a:pt x="450" y="2277"/>
                </a:lnTo>
                <a:lnTo>
                  <a:pt x="389" y="2241"/>
                </a:lnTo>
                <a:lnTo>
                  <a:pt x="442" y="2127"/>
                </a:lnTo>
                <a:lnTo>
                  <a:pt x="406" y="2065"/>
                </a:lnTo>
                <a:lnTo>
                  <a:pt x="389" y="1986"/>
                </a:lnTo>
                <a:lnTo>
                  <a:pt x="442" y="1933"/>
                </a:lnTo>
                <a:lnTo>
                  <a:pt x="442" y="1853"/>
                </a:lnTo>
                <a:lnTo>
                  <a:pt x="406" y="1800"/>
                </a:lnTo>
                <a:lnTo>
                  <a:pt x="353" y="1747"/>
                </a:lnTo>
                <a:lnTo>
                  <a:pt x="300" y="1774"/>
                </a:lnTo>
                <a:lnTo>
                  <a:pt x="239" y="1809"/>
                </a:lnTo>
                <a:lnTo>
                  <a:pt x="168" y="1800"/>
                </a:lnTo>
                <a:lnTo>
                  <a:pt x="124" y="1747"/>
                </a:lnTo>
                <a:lnTo>
                  <a:pt x="53" y="1730"/>
                </a:lnTo>
                <a:lnTo>
                  <a:pt x="0" y="1624"/>
                </a:lnTo>
                <a:lnTo>
                  <a:pt x="27" y="1553"/>
                </a:lnTo>
                <a:lnTo>
                  <a:pt x="45" y="1456"/>
                </a:lnTo>
                <a:lnTo>
                  <a:pt x="36" y="1421"/>
                </a:lnTo>
                <a:lnTo>
                  <a:pt x="36" y="1341"/>
                </a:lnTo>
                <a:lnTo>
                  <a:pt x="36" y="1262"/>
                </a:lnTo>
                <a:lnTo>
                  <a:pt x="53" y="1191"/>
                </a:lnTo>
                <a:lnTo>
                  <a:pt x="80" y="1112"/>
                </a:lnTo>
                <a:lnTo>
                  <a:pt x="62" y="1050"/>
                </a:lnTo>
                <a:lnTo>
                  <a:pt x="80" y="989"/>
                </a:lnTo>
                <a:lnTo>
                  <a:pt x="124" y="944"/>
                </a:lnTo>
                <a:lnTo>
                  <a:pt x="106" y="874"/>
                </a:lnTo>
                <a:lnTo>
                  <a:pt x="142" y="830"/>
                </a:lnTo>
                <a:lnTo>
                  <a:pt x="115" y="777"/>
                </a:lnTo>
                <a:lnTo>
                  <a:pt x="106" y="715"/>
                </a:lnTo>
                <a:lnTo>
                  <a:pt x="106" y="636"/>
                </a:lnTo>
                <a:lnTo>
                  <a:pt x="80" y="591"/>
                </a:lnTo>
                <a:lnTo>
                  <a:pt x="115" y="574"/>
                </a:lnTo>
                <a:lnTo>
                  <a:pt x="177" y="486"/>
                </a:lnTo>
                <a:lnTo>
                  <a:pt x="177" y="397"/>
                </a:lnTo>
                <a:lnTo>
                  <a:pt x="212" y="336"/>
                </a:lnTo>
                <a:lnTo>
                  <a:pt x="203" y="238"/>
                </a:lnTo>
                <a:lnTo>
                  <a:pt x="212" y="168"/>
                </a:lnTo>
                <a:lnTo>
                  <a:pt x="239" y="88"/>
                </a:lnTo>
                <a:lnTo>
                  <a:pt x="300" y="71"/>
                </a:lnTo>
                <a:lnTo>
                  <a:pt x="362" y="44"/>
                </a:lnTo>
                <a:lnTo>
                  <a:pt x="415" y="80"/>
                </a:lnTo>
                <a:lnTo>
                  <a:pt x="477" y="62"/>
                </a:lnTo>
                <a:lnTo>
                  <a:pt x="521" y="18"/>
                </a:lnTo>
                <a:lnTo>
                  <a:pt x="556" y="0"/>
                </a:lnTo>
                <a:lnTo>
                  <a:pt x="592" y="53"/>
                </a:lnTo>
                <a:lnTo>
                  <a:pt x="627" y="150"/>
                </a:lnTo>
                <a:lnTo>
                  <a:pt x="583" y="203"/>
                </a:lnTo>
                <a:lnTo>
                  <a:pt x="627" y="274"/>
                </a:lnTo>
                <a:lnTo>
                  <a:pt x="671" y="327"/>
                </a:lnTo>
                <a:lnTo>
                  <a:pt x="689" y="371"/>
                </a:lnTo>
                <a:lnTo>
                  <a:pt x="751" y="371"/>
                </a:lnTo>
                <a:lnTo>
                  <a:pt x="848" y="397"/>
                </a:lnTo>
                <a:lnTo>
                  <a:pt x="865" y="450"/>
                </a:lnTo>
                <a:lnTo>
                  <a:pt x="936" y="486"/>
                </a:lnTo>
                <a:lnTo>
                  <a:pt x="1015" y="450"/>
                </a:lnTo>
                <a:lnTo>
                  <a:pt x="1086" y="388"/>
                </a:lnTo>
                <a:lnTo>
                  <a:pt x="1104" y="327"/>
                </a:lnTo>
                <a:lnTo>
                  <a:pt x="1156" y="309"/>
                </a:lnTo>
                <a:lnTo>
                  <a:pt x="1192" y="265"/>
                </a:lnTo>
                <a:lnTo>
                  <a:pt x="1227" y="327"/>
                </a:lnTo>
                <a:lnTo>
                  <a:pt x="1289" y="371"/>
                </a:lnTo>
                <a:lnTo>
                  <a:pt x="1412" y="388"/>
                </a:lnTo>
                <a:lnTo>
                  <a:pt x="1439" y="450"/>
                </a:lnTo>
                <a:lnTo>
                  <a:pt x="1439" y="521"/>
                </a:lnTo>
                <a:lnTo>
                  <a:pt x="1483" y="565"/>
                </a:lnTo>
                <a:lnTo>
                  <a:pt x="1554" y="600"/>
                </a:lnTo>
                <a:lnTo>
                  <a:pt x="1562" y="680"/>
                </a:lnTo>
                <a:lnTo>
                  <a:pt x="1607" y="768"/>
                </a:lnTo>
                <a:lnTo>
                  <a:pt x="1624" y="830"/>
                </a:lnTo>
                <a:lnTo>
                  <a:pt x="1589" y="883"/>
                </a:lnTo>
                <a:lnTo>
                  <a:pt x="1545" y="962"/>
                </a:lnTo>
                <a:lnTo>
                  <a:pt x="1598" y="997"/>
                </a:lnTo>
                <a:lnTo>
                  <a:pt x="1695" y="989"/>
                </a:lnTo>
                <a:lnTo>
                  <a:pt x="1739" y="1041"/>
                </a:lnTo>
                <a:lnTo>
                  <a:pt x="1739" y="1112"/>
                </a:lnTo>
                <a:lnTo>
                  <a:pt x="1809" y="1121"/>
                </a:lnTo>
                <a:lnTo>
                  <a:pt x="1836" y="1174"/>
                </a:lnTo>
                <a:lnTo>
                  <a:pt x="1907" y="1165"/>
                </a:lnTo>
                <a:lnTo>
                  <a:pt x="1960" y="1236"/>
                </a:lnTo>
                <a:lnTo>
                  <a:pt x="2074" y="1244"/>
                </a:lnTo>
                <a:lnTo>
                  <a:pt x="2127" y="1174"/>
                </a:lnTo>
                <a:lnTo>
                  <a:pt x="2074" y="1765"/>
                </a:lnTo>
              </a:path>
            </a:pathLst>
          </a:custGeom>
          <a:solidFill>
            <a:schemeClr val="accent1">
              <a:lumMod val="75000"/>
            </a:schemeClr>
          </a:solidFill>
          <a:ln>
            <a:solidFill>
              <a:schemeClr val="tx1"/>
            </a:solidFill>
          </a:ln>
        </p:spPr>
        <p:txBody>
          <a:bodyPr wrap="none" anchor="ctr"/>
          <a:lstStyle/>
          <a:p>
            <a:endParaRPr lang="es-CO"/>
          </a:p>
        </p:txBody>
      </p:sp>
      <p:sp>
        <p:nvSpPr>
          <p:cNvPr id="79" name="Freeform 5">
            <a:extLst>
              <a:ext uri="{FF2B5EF4-FFF2-40B4-BE49-F238E27FC236}">
                <a16:creationId xmlns:a16="http://schemas.microsoft.com/office/drawing/2014/main" id="{248E1CFC-D01B-492A-BA32-C2CB0A1679EC}"/>
              </a:ext>
            </a:extLst>
          </p:cNvPr>
          <p:cNvSpPr>
            <a:spLocks/>
          </p:cNvSpPr>
          <p:nvPr/>
        </p:nvSpPr>
        <p:spPr bwMode="auto">
          <a:xfrm>
            <a:off x="7371488" y="2338469"/>
            <a:ext cx="1271587" cy="428625"/>
          </a:xfrm>
          <a:custGeom>
            <a:avLst/>
            <a:gdLst>
              <a:gd name="T0" fmla="*/ 2204660 w 3531"/>
              <a:gd name="T1" fmla="*/ 122060318 h 1192"/>
              <a:gd name="T2" fmla="*/ 25159489 w 3531"/>
              <a:gd name="T3" fmla="*/ 103829012 h 1192"/>
              <a:gd name="T4" fmla="*/ 42278197 w 3531"/>
              <a:gd name="T5" fmla="*/ 85597347 h 1192"/>
              <a:gd name="T6" fmla="*/ 67437326 w 3531"/>
              <a:gd name="T7" fmla="*/ 14869548 h 1192"/>
              <a:gd name="T8" fmla="*/ 88057490 w 3531"/>
              <a:gd name="T9" fmla="*/ 10344174 h 1192"/>
              <a:gd name="T10" fmla="*/ 106473354 w 3531"/>
              <a:gd name="T11" fmla="*/ 13705932 h 1192"/>
              <a:gd name="T12" fmla="*/ 124759214 w 3531"/>
              <a:gd name="T13" fmla="*/ 14869548 h 1192"/>
              <a:gd name="T14" fmla="*/ 151085495 w 3531"/>
              <a:gd name="T15" fmla="*/ 13705932 h 1192"/>
              <a:gd name="T16" fmla="*/ 169371355 w 3531"/>
              <a:gd name="T17" fmla="*/ 12542315 h 1192"/>
              <a:gd name="T18" fmla="*/ 191159031 w 3531"/>
              <a:gd name="T19" fmla="*/ 12542315 h 1192"/>
              <a:gd name="T20" fmla="*/ 209444892 w 3531"/>
              <a:gd name="T21" fmla="*/ 19395281 h 1192"/>
              <a:gd name="T22" fmla="*/ 225396448 w 3531"/>
              <a:gd name="T23" fmla="*/ 12542315 h 1192"/>
              <a:gd name="T24" fmla="*/ 240310496 w 3531"/>
              <a:gd name="T25" fmla="*/ 5689350 h 1192"/>
              <a:gd name="T26" fmla="*/ 258596357 w 3531"/>
              <a:gd name="T27" fmla="*/ 9180558 h 1192"/>
              <a:gd name="T28" fmla="*/ 270008589 w 3531"/>
              <a:gd name="T29" fmla="*/ 5689350 h 1192"/>
              <a:gd name="T30" fmla="*/ 287256941 w 3531"/>
              <a:gd name="T31" fmla="*/ 10344174 h 1192"/>
              <a:gd name="T32" fmla="*/ 307877466 w 3531"/>
              <a:gd name="T33" fmla="*/ 14869548 h 1192"/>
              <a:gd name="T34" fmla="*/ 326163326 w 3531"/>
              <a:gd name="T35" fmla="*/ 20558897 h 1192"/>
              <a:gd name="T36" fmla="*/ 348988151 w 3531"/>
              <a:gd name="T37" fmla="*/ 16033524 h 1192"/>
              <a:gd name="T38" fmla="*/ 453127201 w 3531"/>
              <a:gd name="T39" fmla="*/ 143782832 h 1192"/>
              <a:gd name="T40" fmla="*/ 439509948 w 3531"/>
              <a:gd name="T41" fmla="*/ 149472181 h 1192"/>
              <a:gd name="T42" fmla="*/ 412016155 w 3531"/>
              <a:gd name="T43" fmla="*/ 149472181 h 1192"/>
              <a:gd name="T44" fmla="*/ 390228839 w 3531"/>
              <a:gd name="T45" fmla="*/ 144946448 h 1192"/>
              <a:gd name="T46" fmla="*/ 377649095 w 3531"/>
              <a:gd name="T47" fmla="*/ 134602633 h 1192"/>
              <a:gd name="T48" fmla="*/ 363902199 w 3531"/>
              <a:gd name="T49" fmla="*/ 127749668 h 1192"/>
              <a:gd name="T50" fmla="*/ 342114882 w 3531"/>
              <a:gd name="T51" fmla="*/ 115207352 h 1192"/>
              <a:gd name="T52" fmla="*/ 313583582 w 3531"/>
              <a:gd name="T53" fmla="*/ 110681978 h 1192"/>
              <a:gd name="T54" fmla="*/ 289461962 w 3531"/>
              <a:gd name="T55" fmla="*/ 125551526 h 1192"/>
              <a:gd name="T56" fmla="*/ 267803929 w 3531"/>
              <a:gd name="T57" fmla="*/ 126715142 h 1192"/>
              <a:gd name="T58" fmla="*/ 234604020 w 3531"/>
              <a:gd name="T59" fmla="*/ 125551526 h 1192"/>
              <a:gd name="T60" fmla="*/ 209444892 w 3531"/>
              <a:gd name="T61" fmla="*/ 120896702 h 1192"/>
              <a:gd name="T62" fmla="*/ 185322912 w 3531"/>
              <a:gd name="T63" fmla="*/ 117534944 h 1192"/>
              <a:gd name="T64" fmla="*/ 163665239 w 3531"/>
              <a:gd name="T65" fmla="*/ 127749668 h 1192"/>
              <a:gd name="T66" fmla="*/ 144212227 w 3531"/>
              <a:gd name="T67" fmla="*/ 132404492 h 1192"/>
              <a:gd name="T68" fmla="*/ 121257398 w 3531"/>
              <a:gd name="T69" fmla="*/ 128913284 h 1192"/>
              <a:gd name="T70" fmla="*/ 98432574 w 3531"/>
              <a:gd name="T71" fmla="*/ 133438658 h 1192"/>
              <a:gd name="T72" fmla="*/ 84685678 w 3531"/>
              <a:gd name="T73" fmla="*/ 139257458 h 1192"/>
              <a:gd name="T74" fmla="*/ 60693701 w 3531"/>
              <a:gd name="T75" fmla="*/ 142619215 h 1192"/>
              <a:gd name="T76" fmla="*/ 38906025 w 3531"/>
              <a:gd name="T77" fmla="*/ 153997555 h 1192"/>
              <a:gd name="T78" fmla="*/ 26326641 w 3531"/>
              <a:gd name="T79" fmla="*/ 149472181 h 1192"/>
              <a:gd name="T80" fmla="*/ 19453012 w 3531"/>
              <a:gd name="T81" fmla="*/ 134602633 h 1192"/>
              <a:gd name="T82" fmla="*/ 0 w 3531"/>
              <a:gd name="T83" fmla="*/ 133438658 h 11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31" h="1192">
                <a:moveTo>
                  <a:pt x="0" y="1032"/>
                </a:moveTo>
                <a:lnTo>
                  <a:pt x="17" y="944"/>
                </a:lnTo>
                <a:lnTo>
                  <a:pt x="88" y="874"/>
                </a:lnTo>
                <a:lnTo>
                  <a:pt x="194" y="803"/>
                </a:lnTo>
                <a:lnTo>
                  <a:pt x="282" y="741"/>
                </a:lnTo>
                <a:lnTo>
                  <a:pt x="326" y="662"/>
                </a:lnTo>
                <a:lnTo>
                  <a:pt x="318" y="574"/>
                </a:lnTo>
                <a:lnTo>
                  <a:pt x="520" y="115"/>
                </a:lnTo>
                <a:lnTo>
                  <a:pt x="635" y="124"/>
                </a:lnTo>
                <a:lnTo>
                  <a:pt x="679" y="80"/>
                </a:lnTo>
                <a:lnTo>
                  <a:pt x="750" y="53"/>
                </a:lnTo>
                <a:lnTo>
                  <a:pt x="821" y="106"/>
                </a:lnTo>
                <a:lnTo>
                  <a:pt x="900" y="71"/>
                </a:lnTo>
                <a:lnTo>
                  <a:pt x="962" y="115"/>
                </a:lnTo>
                <a:lnTo>
                  <a:pt x="1068" y="71"/>
                </a:lnTo>
                <a:lnTo>
                  <a:pt x="1165" y="106"/>
                </a:lnTo>
                <a:lnTo>
                  <a:pt x="1235" y="124"/>
                </a:lnTo>
                <a:lnTo>
                  <a:pt x="1306" y="97"/>
                </a:lnTo>
                <a:lnTo>
                  <a:pt x="1368" y="115"/>
                </a:lnTo>
                <a:lnTo>
                  <a:pt x="1474" y="97"/>
                </a:lnTo>
                <a:lnTo>
                  <a:pt x="1535" y="132"/>
                </a:lnTo>
                <a:lnTo>
                  <a:pt x="1615" y="150"/>
                </a:lnTo>
                <a:lnTo>
                  <a:pt x="1677" y="115"/>
                </a:lnTo>
                <a:lnTo>
                  <a:pt x="1738" y="97"/>
                </a:lnTo>
                <a:lnTo>
                  <a:pt x="1791" y="71"/>
                </a:lnTo>
                <a:lnTo>
                  <a:pt x="1853" y="44"/>
                </a:lnTo>
                <a:lnTo>
                  <a:pt x="1941" y="27"/>
                </a:lnTo>
                <a:lnTo>
                  <a:pt x="1994" y="71"/>
                </a:lnTo>
                <a:lnTo>
                  <a:pt x="2012" y="0"/>
                </a:lnTo>
                <a:lnTo>
                  <a:pt x="2082" y="44"/>
                </a:lnTo>
                <a:lnTo>
                  <a:pt x="2162" y="27"/>
                </a:lnTo>
                <a:lnTo>
                  <a:pt x="2215" y="80"/>
                </a:lnTo>
                <a:lnTo>
                  <a:pt x="2277" y="97"/>
                </a:lnTo>
                <a:lnTo>
                  <a:pt x="2374" y="115"/>
                </a:lnTo>
                <a:lnTo>
                  <a:pt x="2444" y="168"/>
                </a:lnTo>
                <a:lnTo>
                  <a:pt x="2515" y="159"/>
                </a:lnTo>
                <a:lnTo>
                  <a:pt x="2568" y="124"/>
                </a:lnTo>
                <a:lnTo>
                  <a:pt x="2691" y="124"/>
                </a:lnTo>
                <a:lnTo>
                  <a:pt x="3530" y="1032"/>
                </a:lnTo>
                <a:lnTo>
                  <a:pt x="3494" y="1112"/>
                </a:lnTo>
                <a:lnTo>
                  <a:pt x="3424" y="1112"/>
                </a:lnTo>
                <a:lnTo>
                  <a:pt x="3389" y="1156"/>
                </a:lnTo>
                <a:lnTo>
                  <a:pt x="3274" y="1147"/>
                </a:lnTo>
                <a:lnTo>
                  <a:pt x="3177" y="1156"/>
                </a:lnTo>
                <a:lnTo>
                  <a:pt x="3106" y="1121"/>
                </a:lnTo>
                <a:lnTo>
                  <a:pt x="3009" y="1121"/>
                </a:lnTo>
                <a:lnTo>
                  <a:pt x="2983" y="1077"/>
                </a:lnTo>
                <a:lnTo>
                  <a:pt x="2912" y="1041"/>
                </a:lnTo>
                <a:lnTo>
                  <a:pt x="2841" y="1041"/>
                </a:lnTo>
                <a:lnTo>
                  <a:pt x="2806" y="988"/>
                </a:lnTo>
                <a:lnTo>
                  <a:pt x="2753" y="935"/>
                </a:lnTo>
                <a:lnTo>
                  <a:pt x="2638" y="891"/>
                </a:lnTo>
                <a:lnTo>
                  <a:pt x="2550" y="900"/>
                </a:lnTo>
                <a:lnTo>
                  <a:pt x="2418" y="856"/>
                </a:lnTo>
                <a:lnTo>
                  <a:pt x="2330" y="900"/>
                </a:lnTo>
                <a:lnTo>
                  <a:pt x="2232" y="971"/>
                </a:lnTo>
                <a:lnTo>
                  <a:pt x="2144" y="944"/>
                </a:lnTo>
                <a:lnTo>
                  <a:pt x="2065" y="980"/>
                </a:lnTo>
                <a:lnTo>
                  <a:pt x="1941" y="953"/>
                </a:lnTo>
                <a:lnTo>
                  <a:pt x="1809" y="971"/>
                </a:lnTo>
                <a:lnTo>
                  <a:pt x="1712" y="953"/>
                </a:lnTo>
                <a:lnTo>
                  <a:pt x="1615" y="935"/>
                </a:lnTo>
                <a:lnTo>
                  <a:pt x="1535" y="971"/>
                </a:lnTo>
                <a:lnTo>
                  <a:pt x="1429" y="909"/>
                </a:lnTo>
                <a:lnTo>
                  <a:pt x="1350" y="953"/>
                </a:lnTo>
                <a:lnTo>
                  <a:pt x="1262" y="988"/>
                </a:lnTo>
                <a:lnTo>
                  <a:pt x="1174" y="980"/>
                </a:lnTo>
                <a:lnTo>
                  <a:pt x="1112" y="1024"/>
                </a:lnTo>
                <a:lnTo>
                  <a:pt x="997" y="1024"/>
                </a:lnTo>
                <a:lnTo>
                  <a:pt x="935" y="997"/>
                </a:lnTo>
                <a:lnTo>
                  <a:pt x="829" y="997"/>
                </a:lnTo>
                <a:lnTo>
                  <a:pt x="759" y="1032"/>
                </a:lnTo>
                <a:lnTo>
                  <a:pt x="679" y="1032"/>
                </a:lnTo>
                <a:lnTo>
                  <a:pt x="653" y="1077"/>
                </a:lnTo>
                <a:lnTo>
                  <a:pt x="538" y="1077"/>
                </a:lnTo>
                <a:lnTo>
                  <a:pt x="468" y="1103"/>
                </a:lnTo>
                <a:lnTo>
                  <a:pt x="379" y="1147"/>
                </a:lnTo>
                <a:lnTo>
                  <a:pt x="300" y="1191"/>
                </a:lnTo>
                <a:lnTo>
                  <a:pt x="256" y="1147"/>
                </a:lnTo>
                <a:lnTo>
                  <a:pt x="203" y="1156"/>
                </a:lnTo>
                <a:lnTo>
                  <a:pt x="167" y="1103"/>
                </a:lnTo>
                <a:lnTo>
                  <a:pt x="150" y="1041"/>
                </a:lnTo>
                <a:lnTo>
                  <a:pt x="88" y="1024"/>
                </a:lnTo>
                <a:lnTo>
                  <a:pt x="0" y="1032"/>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80" name="Freeform 6">
            <a:extLst>
              <a:ext uri="{FF2B5EF4-FFF2-40B4-BE49-F238E27FC236}">
                <a16:creationId xmlns:a16="http://schemas.microsoft.com/office/drawing/2014/main" id="{BDA8EF94-DC1C-4A96-8ABB-E63973BE94E5}"/>
              </a:ext>
            </a:extLst>
          </p:cNvPr>
          <p:cNvSpPr>
            <a:spLocks/>
          </p:cNvSpPr>
          <p:nvPr/>
        </p:nvSpPr>
        <p:spPr bwMode="auto">
          <a:xfrm>
            <a:off x="8092213" y="3484644"/>
            <a:ext cx="1760537" cy="1135062"/>
          </a:xfrm>
          <a:custGeom>
            <a:avLst/>
            <a:gdLst>
              <a:gd name="T0" fmla="*/ 489575817 w 4890"/>
              <a:gd name="T1" fmla="*/ 22952956 h 3152"/>
              <a:gd name="T2" fmla="*/ 507852280 w 4890"/>
              <a:gd name="T3" fmla="*/ 34364794 h 3152"/>
              <a:gd name="T4" fmla="*/ 517055316 w 4890"/>
              <a:gd name="T5" fmla="*/ 64190781 h 3152"/>
              <a:gd name="T6" fmla="*/ 536498269 w 4890"/>
              <a:gd name="T7" fmla="*/ 82475290 h 3152"/>
              <a:gd name="T8" fmla="*/ 515888465 w 4890"/>
              <a:gd name="T9" fmla="*/ 104131495 h 3152"/>
              <a:gd name="T10" fmla="*/ 466762642 w 4890"/>
              <a:gd name="T11" fmla="*/ 167155165 h 3152"/>
              <a:gd name="T12" fmla="*/ 495279021 w 4890"/>
              <a:gd name="T13" fmla="*/ 171693972 h 3152"/>
              <a:gd name="T14" fmla="*/ 513555483 w 4890"/>
              <a:gd name="T15" fmla="*/ 187773897 h 3152"/>
              <a:gd name="T16" fmla="*/ 532998436 w 4890"/>
              <a:gd name="T17" fmla="*/ 207225518 h 3152"/>
              <a:gd name="T18" fmla="*/ 559311444 w 4890"/>
              <a:gd name="T19" fmla="*/ 226677499 h 3152"/>
              <a:gd name="T20" fmla="*/ 568514480 w 4890"/>
              <a:gd name="T21" fmla="*/ 256373847 h 3152"/>
              <a:gd name="T22" fmla="*/ 585624452 w 4890"/>
              <a:gd name="T23" fmla="*/ 273491244 h 3152"/>
              <a:gd name="T24" fmla="*/ 592494146 w 4890"/>
              <a:gd name="T25" fmla="*/ 305521815 h 3152"/>
              <a:gd name="T26" fmla="*/ 608566877 w 4890"/>
              <a:gd name="T27" fmla="*/ 328474771 h 3152"/>
              <a:gd name="T28" fmla="*/ 615436932 w 4890"/>
              <a:gd name="T29" fmla="*/ 353632311 h 3152"/>
              <a:gd name="T30" fmla="*/ 633713394 w 4890"/>
              <a:gd name="T31" fmla="*/ 383328659 h 3152"/>
              <a:gd name="T32" fmla="*/ 609733728 w 4890"/>
              <a:gd name="T33" fmla="*/ 408615838 h 3152"/>
              <a:gd name="T34" fmla="*/ 595993979 w 4890"/>
              <a:gd name="T35" fmla="*/ 376455628 h 3152"/>
              <a:gd name="T36" fmla="*/ 574217684 w 4890"/>
              <a:gd name="T37" fmla="*/ 321601740 h 3152"/>
              <a:gd name="T38" fmla="*/ 541034982 w 4890"/>
              <a:gd name="T39" fmla="*/ 273491244 h 3152"/>
              <a:gd name="T40" fmla="*/ 491908799 w 4890"/>
              <a:gd name="T41" fmla="*/ 290738281 h 3152"/>
              <a:gd name="T42" fmla="*/ 458726097 w 4890"/>
              <a:gd name="T43" fmla="*/ 330808994 h 3152"/>
              <a:gd name="T44" fmla="*/ 439283144 w 4890"/>
              <a:gd name="T45" fmla="*/ 320434629 h 3152"/>
              <a:gd name="T46" fmla="*/ 411803645 w 4890"/>
              <a:gd name="T47" fmla="*/ 317062933 h 3152"/>
              <a:gd name="T48" fmla="*/ 424376544 w 4890"/>
              <a:gd name="T49" fmla="*/ 341053361 h 3152"/>
              <a:gd name="T50" fmla="*/ 199096573 w 4890"/>
              <a:gd name="T51" fmla="*/ 342220473 h 3152"/>
              <a:gd name="T52" fmla="*/ 166950752 w 4890"/>
              <a:gd name="T53" fmla="*/ 353632311 h 3152"/>
              <a:gd name="T54" fmla="*/ 134934540 w 4890"/>
              <a:gd name="T55" fmla="*/ 347926392 h 3152"/>
              <a:gd name="T56" fmla="*/ 106418161 w 4890"/>
              <a:gd name="T57" fmla="*/ 328474771 h 3152"/>
              <a:gd name="T58" fmla="*/ 113288216 w 4890"/>
              <a:gd name="T59" fmla="*/ 300983008 h 3152"/>
              <a:gd name="T60" fmla="*/ 129231336 w 4890"/>
              <a:gd name="T61" fmla="*/ 273491244 h 3152"/>
              <a:gd name="T62" fmla="*/ 104085180 w 4890"/>
              <a:gd name="T63" fmla="*/ 279197164 h 3152"/>
              <a:gd name="T64" fmla="*/ 59495710 w 4890"/>
              <a:gd name="T65" fmla="*/ 285032362 h 3152"/>
              <a:gd name="T66" fmla="*/ 33182702 w 4890"/>
              <a:gd name="T67" fmla="*/ 262079406 h 3152"/>
              <a:gd name="T68" fmla="*/ 6869695 w 4890"/>
              <a:gd name="T69" fmla="*/ 242627785 h 3152"/>
              <a:gd name="T70" fmla="*/ 69735627 w 4890"/>
              <a:gd name="T71" fmla="*/ 195684401 h 3152"/>
              <a:gd name="T72" fmla="*/ 85808717 w 4890"/>
              <a:gd name="T73" fmla="*/ 169359749 h 3152"/>
              <a:gd name="T74" fmla="*/ 98381616 w 4890"/>
              <a:gd name="T75" fmla="*/ 144202209 h 3152"/>
              <a:gd name="T76" fmla="*/ 101751838 w 4890"/>
              <a:gd name="T77" fmla="*/ 125917340 h 3152"/>
              <a:gd name="T78" fmla="*/ 130397827 w 4890"/>
              <a:gd name="T79" fmla="*/ 119044669 h 3152"/>
              <a:gd name="T80" fmla="*/ 147507799 w 4890"/>
              <a:gd name="T81" fmla="*/ 105298607 h 3152"/>
              <a:gd name="T82" fmla="*/ 166950752 w 4890"/>
              <a:gd name="T83" fmla="*/ 91552905 h 3152"/>
              <a:gd name="T84" fmla="*/ 188727046 w 4890"/>
              <a:gd name="T85" fmla="*/ 81308179 h 3152"/>
              <a:gd name="T86" fmla="*/ 208169999 w 4890"/>
              <a:gd name="T87" fmla="*/ 67562477 h 3152"/>
              <a:gd name="T88" fmla="*/ 242519552 w 4890"/>
              <a:gd name="T89" fmla="*/ 73268036 h 3152"/>
              <a:gd name="T90" fmla="*/ 268832560 w 4890"/>
              <a:gd name="T91" fmla="*/ 75602259 h 3152"/>
              <a:gd name="T92" fmla="*/ 300848771 w 4890"/>
              <a:gd name="T93" fmla="*/ 61856558 h 3152"/>
              <a:gd name="T94" fmla="*/ 331698132 w 4890"/>
              <a:gd name="T95" fmla="*/ 52649304 h 3152"/>
              <a:gd name="T96" fmla="*/ 377454092 w 4890"/>
              <a:gd name="T97" fmla="*/ 37866129 h 3152"/>
              <a:gd name="T98" fmla="*/ 395730555 w 4890"/>
              <a:gd name="T99" fmla="*/ 22952956 h 3152"/>
              <a:gd name="T100" fmla="*/ 427876376 w 4890"/>
              <a:gd name="T101" fmla="*/ 22952956 h 3152"/>
              <a:gd name="T102" fmla="*/ 468966014 w 4890"/>
              <a:gd name="T103" fmla="*/ 13746062 h 31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890" h="3152">
                <a:moveTo>
                  <a:pt x="3698" y="0"/>
                </a:moveTo>
                <a:lnTo>
                  <a:pt x="3733" y="62"/>
                </a:lnTo>
                <a:lnTo>
                  <a:pt x="3733" y="124"/>
                </a:lnTo>
                <a:lnTo>
                  <a:pt x="3777" y="177"/>
                </a:lnTo>
                <a:lnTo>
                  <a:pt x="3830" y="212"/>
                </a:lnTo>
                <a:lnTo>
                  <a:pt x="3909" y="168"/>
                </a:lnTo>
                <a:lnTo>
                  <a:pt x="3954" y="239"/>
                </a:lnTo>
                <a:lnTo>
                  <a:pt x="3918" y="265"/>
                </a:lnTo>
                <a:lnTo>
                  <a:pt x="3927" y="345"/>
                </a:lnTo>
                <a:lnTo>
                  <a:pt x="3945" y="389"/>
                </a:lnTo>
                <a:lnTo>
                  <a:pt x="3989" y="406"/>
                </a:lnTo>
                <a:lnTo>
                  <a:pt x="3989" y="495"/>
                </a:lnTo>
                <a:lnTo>
                  <a:pt x="4042" y="521"/>
                </a:lnTo>
                <a:lnTo>
                  <a:pt x="4059" y="556"/>
                </a:lnTo>
                <a:lnTo>
                  <a:pt x="4130" y="583"/>
                </a:lnTo>
                <a:lnTo>
                  <a:pt x="4139" y="636"/>
                </a:lnTo>
                <a:lnTo>
                  <a:pt x="4112" y="689"/>
                </a:lnTo>
                <a:lnTo>
                  <a:pt x="4059" y="706"/>
                </a:lnTo>
                <a:lnTo>
                  <a:pt x="4042" y="768"/>
                </a:lnTo>
                <a:lnTo>
                  <a:pt x="3980" y="803"/>
                </a:lnTo>
                <a:lnTo>
                  <a:pt x="3909" y="821"/>
                </a:lnTo>
                <a:lnTo>
                  <a:pt x="3477" y="1271"/>
                </a:lnTo>
                <a:lnTo>
                  <a:pt x="3539" y="1306"/>
                </a:lnTo>
                <a:lnTo>
                  <a:pt x="3601" y="1289"/>
                </a:lnTo>
                <a:lnTo>
                  <a:pt x="3654" y="1333"/>
                </a:lnTo>
                <a:lnTo>
                  <a:pt x="3742" y="1289"/>
                </a:lnTo>
                <a:lnTo>
                  <a:pt x="3768" y="1324"/>
                </a:lnTo>
                <a:lnTo>
                  <a:pt x="3821" y="1324"/>
                </a:lnTo>
                <a:lnTo>
                  <a:pt x="3856" y="1368"/>
                </a:lnTo>
                <a:lnTo>
                  <a:pt x="3856" y="1456"/>
                </a:lnTo>
                <a:lnTo>
                  <a:pt x="3901" y="1492"/>
                </a:lnTo>
                <a:lnTo>
                  <a:pt x="3962" y="1448"/>
                </a:lnTo>
                <a:lnTo>
                  <a:pt x="3971" y="1501"/>
                </a:lnTo>
                <a:lnTo>
                  <a:pt x="4024" y="1536"/>
                </a:lnTo>
                <a:lnTo>
                  <a:pt x="4077" y="1536"/>
                </a:lnTo>
                <a:lnTo>
                  <a:pt x="4112" y="1598"/>
                </a:lnTo>
                <a:lnTo>
                  <a:pt x="4174" y="1642"/>
                </a:lnTo>
                <a:lnTo>
                  <a:pt x="4245" y="1677"/>
                </a:lnTo>
                <a:lnTo>
                  <a:pt x="4254" y="1721"/>
                </a:lnTo>
                <a:lnTo>
                  <a:pt x="4315" y="1748"/>
                </a:lnTo>
                <a:lnTo>
                  <a:pt x="4360" y="1818"/>
                </a:lnTo>
                <a:lnTo>
                  <a:pt x="4342" y="1871"/>
                </a:lnTo>
                <a:lnTo>
                  <a:pt x="4377" y="1924"/>
                </a:lnTo>
                <a:lnTo>
                  <a:pt x="4386" y="1977"/>
                </a:lnTo>
                <a:lnTo>
                  <a:pt x="4404" y="2048"/>
                </a:lnTo>
                <a:lnTo>
                  <a:pt x="4483" y="2003"/>
                </a:lnTo>
                <a:lnTo>
                  <a:pt x="4483" y="2065"/>
                </a:lnTo>
                <a:lnTo>
                  <a:pt x="4518" y="2109"/>
                </a:lnTo>
                <a:lnTo>
                  <a:pt x="4501" y="2180"/>
                </a:lnTo>
                <a:lnTo>
                  <a:pt x="4474" y="2233"/>
                </a:lnTo>
                <a:lnTo>
                  <a:pt x="4545" y="2312"/>
                </a:lnTo>
                <a:lnTo>
                  <a:pt x="4571" y="2356"/>
                </a:lnTo>
                <a:lnTo>
                  <a:pt x="4615" y="2383"/>
                </a:lnTo>
                <a:lnTo>
                  <a:pt x="4615" y="2436"/>
                </a:lnTo>
                <a:lnTo>
                  <a:pt x="4615" y="2498"/>
                </a:lnTo>
                <a:lnTo>
                  <a:pt x="4695" y="2533"/>
                </a:lnTo>
                <a:lnTo>
                  <a:pt x="4695" y="2577"/>
                </a:lnTo>
                <a:lnTo>
                  <a:pt x="4730" y="2603"/>
                </a:lnTo>
                <a:lnTo>
                  <a:pt x="4713" y="2665"/>
                </a:lnTo>
                <a:lnTo>
                  <a:pt x="4748" y="2727"/>
                </a:lnTo>
                <a:lnTo>
                  <a:pt x="4801" y="2780"/>
                </a:lnTo>
                <a:lnTo>
                  <a:pt x="4783" y="2886"/>
                </a:lnTo>
                <a:lnTo>
                  <a:pt x="4845" y="2912"/>
                </a:lnTo>
                <a:lnTo>
                  <a:pt x="4889" y="2956"/>
                </a:lnTo>
                <a:lnTo>
                  <a:pt x="4845" y="3027"/>
                </a:lnTo>
                <a:lnTo>
                  <a:pt x="4889" y="3133"/>
                </a:lnTo>
                <a:lnTo>
                  <a:pt x="4792" y="3124"/>
                </a:lnTo>
                <a:lnTo>
                  <a:pt x="4704" y="3151"/>
                </a:lnTo>
                <a:lnTo>
                  <a:pt x="4598" y="3142"/>
                </a:lnTo>
                <a:lnTo>
                  <a:pt x="4589" y="3080"/>
                </a:lnTo>
                <a:lnTo>
                  <a:pt x="4571" y="3001"/>
                </a:lnTo>
                <a:lnTo>
                  <a:pt x="4598" y="2903"/>
                </a:lnTo>
                <a:lnTo>
                  <a:pt x="4562" y="2780"/>
                </a:lnTo>
                <a:lnTo>
                  <a:pt x="4483" y="2692"/>
                </a:lnTo>
                <a:lnTo>
                  <a:pt x="4474" y="2595"/>
                </a:lnTo>
                <a:lnTo>
                  <a:pt x="4430" y="2480"/>
                </a:lnTo>
                <a:lnTo>
                  <a:pt x="4324" y="2418"/>
                </a:lnTo>
                <a:lnTo>
                  <a:pt x="4271" y="2330"/>
                </a:lnTo>
                <a:lnTo>
                  <a:pt x="4227" y="2198"/>
                </a:lnTo>
                <a:lnTo>
                  <a:pt x="4174" y="2109"/>
                </a:lnTo>
                <a:lnTo>
                  <a:pt x="4086" y="2065"/>
                </a:lnTo>
                <a:lnTo>
                  <a:pt x="3980" y="2083"/>
                </a:lnTo>
                <a:lnTo>
                  <a:pt x="3892" y="2171"/>
                </a:lnTo>
                <a:lnTo>
                  <a:pt x="3795" y="2242"/>
                </a:lnTo>
                <a:lnTo>
                  <a:pt x="3671" y="2401"/>
                </a:lnTo>
                <a:lnTo>
                  <a:pt x="3592" y="2418"/>
                </a:lnTo>
                <a:lnTo>
                  <a:pt x="3521" y="2471"/>
                </a:lnTo>
                <a:lnTo>
                  <a:pt x="3539" y="2551"/>
                </a:lnTo>
                <a:lnTo>
                  <a:pt x="3574" y="2595"/>
                </a:lnTo>
                <a:lnTo>
                  <a:pt x="3495" y="2577"/>
                </a:lnTo>
                <a:lnTo>
                  <a:pt x="3424" y="2542"/>
                </a:lnTo>
                <a:lnTo>
                  <a:pt x="3389" y="2471"/>
                </a:lnTo>
                <a:lnTo>
                  <a:pt x="3353" y="2401"/>
                </a:lnTo>
                <a:lnTo>
                  <a:pt x="3292" y="2365"/>
                </a:lnTo>
                <a:lnTo>
                  <a:pt x="3230" y="2374"/>
                </a:lnTo>
                <a:lnTo>
                  <a:pt x="3177" y="2445"/>
                </a:lnTo>
                <a:lnTo>
                  <a:pt x="3151" y="2506"/>
                </a:lnTo>
                <a:lnTo>
                  <a:pt x="3195" y="2533"/>
                </a:lnTo>
                <a:lnTo>
                  <a:pt x="3203" y="2577"/>
                </a:lnTo>
                <a:lnTo>
                  <a:pt x="3274" y="2630"/>
                </a:lnTo>
                <a:lnTo>
                  <a:pt x="1747" y="2683"/>
                </a:lnTo>
                <a:lnTo>
                  <a:pt x="1659" y="2683"/>
                </a:lnTo>
                <a:lnTo>
                  <a:pt x="1606" y="2656"/>
                </a:lnTo>
                <a:lnTo>
                  <a:pt x="1536" y="2639"/>
                </a:lnTo>
                <a:lnTo>
                  <a:pt x="1483" y="2683"/>
                </a:lnTo>
                <a:lnTo>
                  <a:pt x="1403" y="2683"/>
                </a:lnTo>
                <a:lnTo>
                  <a:pt x="1324" y="2692"/>
                </a:lnTo>
                <a:lnTo>
                  <a:pt x="1288" y="2727"/>
                </a:lnTo>
                <a:lnTo>
                  <a:pt x="1227" y="2727"/>
                </a:lnTo>
                <a:lnTo>
                  <a:pt x="1183" y="2692"/>
                </a:lnTo>
                <a:lnTo>
                  <a:pt x="1138" y="2674"/>
                </a:lnTo>
                <a:lnTo>
                  <a:pt x="1041" y="2683"/>
                </a:lnTo>
                <a:lnTo>
                  <a:pt x="980" y="2674"/>
                </a:lnTo>
                <a:lnTo>
                  <a:pt x="927" y="2603"/>
                </a:lnTo>
                <a:lnTo>
                  <a:pt x="883" y="2559"/>
                </a:lnTo>
                <a:lnTo>
                  <a:pt x="821" y="2533"/>
                </a:lnTo>
                <a:lnTo>
                  <a:pt x="821" y="2480"/>
                </a:lnTo>
                <a:lnTo>
                  <a:pt x="874" y="2445"/>
                </a:lnTo>
                <a:lnTo>
                  <a:pt x="883" y="2392"/>
                </a:lnTo>
                <a:lnTo>
                  <a:pt x="874" y="2321"/>
                </a:lnTo>
                <a:lnTo>
                  <a:pt x="909" y="2268"/>
                </a:lnTo>
                <a:lnTo>
                  <a:pt x="980" y="2224"/>
                </a:lnTo>
                <a:lnTo>
                  <a:pt x="1015" y="2171"/>
                </a:lnTo>
                <a:lnTo>
                  <a:pt x="997" y="2109"/>
                </a:lnTo>
                <a:lnTo>
                  <a:pt x="953" y="2092"/>
                </a:lnTo>
                <a:lnTo>
                  <a:pt x="900" y="2136"/>
                </a:lnTo>
                <a:lnTo>
                  <a:pt x="847" y="2118"/>
                </a:lnTo>
                <a:lnTo>
                  <a:pt x="803" y="2153"/>
                </a:lnTo>
                <a:lnTo>
                  <a:pt x="715" y="2145"/>
                </a:lnTo>
                <a:lnTo>
                  <a:pt x="671" y="2189"/>
                </a:lnTo>
                <a:lnTo>
                  <a:pt x="521" y="2127"/>
                </a:lnTo>
                <a:lnTo>
                  <a:pt x="459" y="2198"/>
                </a:lnTo>
                <a:lnTo>
                  <a:pt x="415" y="2145"/>
                </a:lnTo>
                <a:lnTo>
                  <a:pt x="344" y="2118"/>
                </a:lnTo>
                <a:lnTo>
                  <a:pt x="282" y="2118"/>
                </a:lnTo>
                <a:lnTo>
                  <a:pt x="256" y="2021"/>
                </a:lnTo>
                <a:lnTo>
                  <a:pt x="221" y="1968"/>
                </a:lnTo>
                <a:lnTo>
                  <a:pt x="177" y="1915"/>
                </a:lnTo>
                <a:lnTo>
                  <a:pt x="124" y="1871"/>
                </a:lnTo>
                <a:lnTo>
                  <a:pt x="53" y="1871"/>
                </a:lnTo>
                <a:lnTo>
                  <a:pt x="0" y="1836"/>
                </a:lnTo>
                <a:lnTo>
                  <a:pt x="388" y="1562"/>
                </a:lnTo>
                <a:lnTo>
                  <a:pt x="450" y="1527"/>
                </a:lnTo>
                <a:lnTo>
                  <a:pt x="538" y="1509"/>
                </a:lnTo>
                <a:lnTo>
                  <a:pt x="582" y="1430"/>
                </a:lnTo>
                <a:lnTo>
                  <a:pt x="662" y="1412"/>
                </a:lnTo>
                <a:lnTo>
                  <a:pt x="671" y="1342"/>
                </a:lnTo>
                <a:lnTo>
                  <a:pt x="662" y="1306"/>
                </a:lnTo>
                <a:lnTo>
                  <a:pt x="706" y="1271"/>
                </a:lnTo>
                <a:lnTo>
                  <a:pt x="653" y="1218"/>
                </a:lnTo>
                <a:lnTo>
                  <a:pt x="706" y="1156"/>
                </a:lnTo>
                <a:lnTo>
                  <a:pt x="759" y="1112"/>
                </a:lnTo>
                <a:lnTo>
                  <a:pt x="830" y="1121"/>
                </a:lnTo>
                <a:lnTo>
                  <a:pt x="821" y="1068"/>
                </a:lnTo>
                <a:lnTo>
                  <a:pt x="838" y="1024"/>
                </a:lnTo>
                <a:lnTo>
                  <a:pt x="785" y="971"/>
                </a:lnTo>
                <a:lnTo>
                  <a:pt x="838" y="918"/>
                </a:lnTo>
                <a:lnTo>
                  <a:pt x="909" y="909"/>
                </a:lnTo>
                <a:lnTo>
                  <a:pt x="962" y="865"/>
                </a:lnTo>
                <a:lnTo>
                  <a:pt x="1006" y="918"/>
                </a:lnTo>
                <a:lnTo>
                  <a:pt x="1059" y="892"/>
                </a:lnTo>
                <a:lnTo>
                  <a:pt x="1041" y="830"/>
                </a:lnTo>
                <a:lnTo>
                  <a:pt x="1112" y="848"/>
                </a:lnTo>
                <a:lnTo>
                  <a:pt x="1138" y="812"/>
                </a:lnTo>
                <a:lnTo>
                  <a:pt x="1147" y="759"/>
                </a:lnTo>
                <a:lnTo>
                  <a:pt x="1200" y="759"/>
                </a:lnTo>
                <a:lnTo>
                  <a:pt x="1227" y="706"/>
                </a:lnTo>
                <a:lnTo>
                  <a:pt x="1288" y="706"/>
                </a:lnTo>
                <a:lnTo>
                  <a:pt x="1288" y="671"/>
                </a:lnTo>
                <a:lnTo>
                  <a:pt x="1386" y="689"/>
                </a:lnTo>
                <a:lnTo>
                  <a:pt x="1456" y="680"/>
                </a:lnTo>
                <a:lnTo>
                  <a:pt x="1456" y="627"/>
                </a:lnTo>
                <a:lnTo>
                  <a:pt x="1465" y="556"/>
                </a:lnTo>
                <a:lnTo>
                  <a:pt x="1500" y="539"/>
                </a:lnTo>
                <a:lnTo>
                  <a:pt x="1553" y="583"/>
                </a:lnTo>
                <a:lnTo>
                  <a:pt x="1606" y="521"/>
                </a:lnTo>
                <a:lnTo>
                  <a:pt x="1677" y="556"/>
                </a:lnTo>
                <a:lnTo>
                  <a:pt x="1747" y="556"/>
                </a:lnTo>
                <a:lnTo>
                  <a:pt x="1827" y="512"/>
                </a:lnTo>
                <a:lnTo>
                  <a:pt x="1871" y="565"/>
                </a:lnTo>
                <a:lnTo>
                  <a:pt x="1924" y="539"/>
                </a:lnTo>
                <a:lnTo>
                  <a:pt x="1950" y="583"/>
                </a:lnTo>
                <a:lnTo>
                  <a:pt x="2012" y="556"/>
                </a:lnTo>
                <a:lnTo>
                  <a:pt x="2074" y="583"/>
                </a:lnTo>
                <a:lnTo>
                  <a:pt x="2118" y="530"/>
                </a:lnTo>
                <a:lnTo>
                  <a:pt x="2189" y="530"/>
                </a:lnTo>
                <a:lnTo>
                  <a:pt x="2277" y="530"/>
                </a:lnTo>
                <a:lnTo>
                  <a:pt x="2321" y="477"/>
                </a:lnTo>
                <a:lnTo>
                  <a:pt x="2383" y="486"/>
                </a:lnTo>
                <a:lnTo>
                  <a:pt x="2409" y="424"/>
                </a:lnTo>
                <a:lnTo>
                  <a:pt x="2497" y="442"/>
                </a:lnTo>
                <a:lnTo>
                  <a:pt x="2559" y="406"/>
                </a:lnTo>
                <a:lnTo>
                  <a:pt x="2789" y="406"/>
                </a:lnTo>
                <a:lnTo>
                  <a:pt x="2771" y="345"/>
                </a:lnTo>
                <a:lnTo>
                  <a:pt x="2859" y="327"/>
                </a:lnTo>
                <a:lnTo>
                  <a:pt x="2912" y="292"/>
                </a:lnTo>
                <a:lnTo>
                  <a:pt x="2903" y="239"/>
                </a:lnTo>
                <a:lnTo>
                  <a:pt x="2992" y="239"/>
                </a:lnTo>
                <a:lnTo>
                  <a:pt x="3000" y="195"/>
                </a:lnTo>
                <a:lnTo>
                  <a:pt x="3053" y="177"/>
                </a:lnTo>
                <a:lnTo>
                  <a:pt x="3124" y="177"/>
                </a:lnTo>
                <a:lnTo>
                  <a:pt x="3177" y="150"/>
                </a:lnTo>
                <a:lnTo>
                  <a:pt x="3239" y="168"/>
                </a:lnTo>
                <a:lnTo>
                  <a:pt x="3301" y="177"/>
                </a:lnTo>
                <a:lnTo>
                  <a:pt x="3371" y="168"/>
                </a:lnTo>
                <a:lnTo>
                  <a:pt x="3459" y="177"/>
                </a:lnTo>
                <a:lnTo>
                  <a:pt x="3512" y="186"/>
                </a:lnTo>
                <a:lnTo>
                  <a:pt x="3618" y="106"/>
                </a:lnTo>
                <a:lnTo>
                  <a:pt x="3698" y="0"/>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81" name="Freeform 7">
            <a:extLst>
              <a:ext uri="{FF2B5EF4-FFF2-40B4-BE49-F238E27FC236}">
                <a16:creationId xmlns:a16="http://schemas.microsoft.com/office/drawing/2014/main" id="{1556FAD1-3E80-4317-887A-1900DF235AFC}"/>
              </a:ext>
            </a:extLst>
          </p:cNvPr>
          <p:cNvSpPr>
            <a:spLocks/>
          </p:cNvSpPr>
          <p:nvPr/>
        </p:nvSpPr>
        <p:spPr bwMode="auto">
          <a:xfrm>
            <a:off x="7965213" y="2633744"/>
            <a:ext cx="1528762" cy="1436687"/>
          </a:xfrm>
          <a:custGeom>
            <a:avLst/>
            <a:gdLst>
              <a:gd name="T0" fmla="*/ 519444956 w 4246"/>
              <a:gd name="T1" fmla="*/ 296403043 h 3989"/>
              <a:gd name="T2" fmla="*/ 518278042 w 4246"/>
              <a:gd name="T3" fmla="*/ 272405436 h 3989"/>
              <a:gd name="T4" fmla="*/ 510240700 w 4246"/>
              <a:gd name="T5" fmla="*/ 241532692 h 3989"/>
              <a:gd name="T6" fmla="*/ 502203358 w 4246"/>
              <a:gd name="T7" fmla="*/ 216237781 h 3989"/>
              <a:gd name="T8" fmla="*/ 502203358 w 4246"/>
              <a:gd name="T9" fmla="*/ 187700329 h 3989"/>
              <a:gd name="T10" fmla="*/ 509074146 w 4246"/>
              <a:gd name="T11" fmla="*/ 165907635 h 3989"/>
              <a:gd name="T12" fmla="*/ 503370272 w 4246"/>
              <a:gd name="T13" fmla="*/ 146450233 h 3989"/>
              <a:gd name="T14" fmla="*/ 497666398 w 4246"/>
              <a:gd name="T15" fmla="*/ 131532675 h 3989"/>
              <a:gd name="T16" fmla="*/ 518278042 w 4246"/>
              <a:gd name="T17" fmla="*/ 112075272 h 3989"/>
              <a:gd name="T18" fmla="*/ 526185767 w 4246"/>
              <a:gd name="T19" fmla="*/ 91580242 h 3989"/>
              <a:gd name="T20" fmla="*/ 523981915 w 4246"/>
              <a:gd name="T21" fmla="*/ 68620263 h 3989"/>
              <a:gd name="T22" fmla="*/ 541093896 w 4246"/>
              <a:gd name="T23" fmla="*/ 40082451 h 3989"/>
              <a:gd name="T24" fmla="*/ 541093896 w 4246"/>
              <a:gd name="T25" fmla="*/ 22830321 h 3989"/>
              <a:gd name="T26" fmla="*/ 534223109 w 4246"/>
              <a:gd name="T27" fmla="*/ 4540205 h 3989"/>
              <a:gd name="T28" fmla="*/ 507907231 w 4246"/>
              <a:gd name="T29" fmla="*/ 1167286 h 3989"/>
              <a:gd name="T30" fmla="*/ 477054395 w 4246"/>
              <a:gd name="T31" fmla="*/ 7912763 h 3989"/>
              <a:gd name="T32" fmla="*/ 449571963 w 4246"/>
              <a:gd name="T33" fmla="*/ 7912763 h 3989"/>
              <a:gd name="T34" fmla="*/ 423256086 w 4246"/>
              <a:gd name="T35" fmla="*/ 11414981 h 3989"/>
              <a:gd name="T36" fmla="*/ 387865930 w 4246"/>
              <a:gd name="T37" fmla="*/ 17122471 h 3989"/>
              <a:gd name="T38" fmla="*/ 343271878 w 4246"/>
              <a:gd name="T39" fmla="*/ 15955185 h 3989"/>
              <a:gd name="T40" fmla="*/ 300881316 w 4246"/>
              <a:gd name="T41" fmla="*/ 14787539 h 3989"/>
              <a:gd name="T42" fmla="*/ 280269313 w 4246"/>
              <a:gd name="T43" fmla="*/ 28537812 h 3989"/>
              <a:gd name="T44" fmla="*/ 257453818 w 4246"/>
              <a:gd name="T45" fmla="*/ 22830321 h 3989"/>
              <a:gd name="T46" fmla="*/ 239045666 w 4246"/>
              <a:gd name="T47" fmla="*/ 37747519 h 3989"/>
              <a:gd name="T48" fmla="*/ 210526297 w 4246"/>
              <a:gd name="T49" fmla="*/ 42287724 h 3989"/>
              <a:gd name="T50" fmla="*/ 186543889 w 4246"/>
              <a:gd name="T51" fmla="*/ 44622655 h 3989"/>
              <a:gd name="T52" fmla="*/ 168135736 w 4246"/>
              <a:gd name="T53" fmla="*/ 61745126 h 3989"/>
              <a:gd name="T54" fmla="*/ 160228011 w 4246"/>
              <a:gd name="T55" fmla="*/ 81202889 h 3989"/>
              <a:gd name="T56" fmla="*/ 142986773 w 4246"/>
              <a:gd name="T57" fmla="*/ 99492646 h 3989"/>
              <a:gd name="T58" fmla="*/ 120170919 w 4246"/>
              <a:gd name="T59" fmla="*/ 109869999 h 3989"/>
              <a:gd name="T60" fmla="*/ 80114186 w 4246"/>
              <a:gd name="T61" fmla="*/ 126992830 h 3989"/>
              <a:gd name="T62" fmla="*/ 57168714 w 4246"/>
              <a:gd name="T63" fmla="*/ 152157723 h 3989"/>
              <a:gd name="T64" fmla="*/ 29815900 w 4246"/>
              <a:gd name="T65" fmla="*/ 171615486 h 3989"/>
              <a:gd name="T66" fmla="*/ 8037342 w 4246"/>
              <a:gd name="T67" fmla="*/ 202617527 h 3989"/>
              <a:gd name="T68" fmla="*/ 14907770 w 4246"/>
              <a:gd name="T69" fmla="*/ 507062992 h 3989"/>
              <a:gd name="T70" fmla="*/ 42390561 w 4246"/>
              <a:gd name="T71" fmla="*/ 507062992 h 3989"/>
              <a:gd name="T72" fmla="*/ 53798309 w 4246"/>
              <a:gd name="T73" fmla="*/ 516143041 h 3989"/>
              <a:gd name="T74" fmla="*/ 76613803 w 4246"/>
              <a:gd name="T75" fmla="*/ 510435550 h 3989"/>
              <a:gd name="T76" fmla="*/ 92688487 w 4246"/>
              <a:gd name="T77" fmla="*/ 501355501 h 3989"/>
              <a:gd name="T78" fmla="*/ 115504342 w 4246"/>
              <a:gd name="T79" fmla="*/ 502393129 h 3989"/>
              <a:gd name="T80" fmla="*/ 132745580 w 4246"/>
              <a:gd name="T81" fmla="*/ 480730453 h 3989"/>
              <a:gd name="T82" fmla="*/ 130412112 w 4246"/>
              <a:gd name="T83" fmla="*/ 464645609 h 3989"/>
              <a:gd name="T84" fmla="*/ 153357584 w 4246"/>
              <a:gd name="T85" fmla="*/ 452062983 h 3989"/>
              <a:gd name="T86" fmla="*/ 147523733 w 4246"/>
              <a:gd name="T87" fmla="*/ 432605580 h 3989"/>
              <a:gd name="T88" fmla="*/ 170469205 w 4246"/>
              <a:gd name="T89" fmla="*/ 418855668 h 3989"/>
              <a:gd name="T90" fmla="*/ 180710398 w 4246"/>
              <a:gd name="T91" fmla="*/ 414315464 h 3989"/>
              <a:gd name="T92" fmla="*/ 194451613 w 4246"/>
              <a:gd name="T93" fmla="*/ 405105756 h 3989"/>
              <a:gd name="T94" fmla="*/ 212729789 w 4246"/>
              <a:gd name="T95" fmla="*/ 398230620 h 3989"/>
              <a:gd name="T96" fmla="*/ 234508346 w 4246"/>
              <a:gd name="T97" fmla="*/ 394858061 h 3989"/>
              <a:gd name="T98" fmla="*/ 240212580 w 4246"/>
              <a:gd name="T99" fmla="*/ 376567944 h 3989"/>
              <a:gd name="T100" fmla="*/ 263157692 w 4246"/>
              <a:gd name="T101" fmla="*/ 378773217 h 3989"/>
              <a:gd name="T102" fmla="*/ 288306655 w 4246"/>
              <a:gd name="T103" fmla="*/ 379940503 h 3989"/>
              <a:gd name="T104" fmla="*/ 306585190 w 4246"/>
              <a:gd name="T105" fmla="*/ 378773217 h 3989"/>
              <a:gd name="T106" fmla="*/ 329530662 w 4246"/>
              <a:gd name="T107" fmla="*/ 375400298 h 3989"/>
              <a:gd name="T108" fmla="*/ 354679625 w 4246"/>
              <a:gd name="T109" fmla="*/ 369692808 h 3989"/>
              <a:gd name="T110" fmla="*/ 377495120 w 4246"/>
              <a:gd name="T111" fmla="*/ 359315455 h 3989"/>
              <a:gd name="T112" fmla="*/ 416385658 w 4246"/>
              <a:gd name="T113" fmla="*/ 349067760 h 3989"/>
              <a:gd name="T114" fmla="*/ 433626896 w 4246"/>
              <a:gd name="T115" fmla="*/ 337652779 h 3989"/>
              <a:gd name="T116" fmla="*/ 450738517 w 4246"/>
              <a:gd name="T117" fmla="*/ 329610357 h 3989"/>
              <a:gd name="T118" fmla="*/ 473683989 w 4246"/>
              <a:gd name="T119" fmla="*/ 329610357 h 3989"/>
              <a:gd name="T120" fmla="*/ 501036804 w 4246"/>
              <a:gd name="T121" fmla="*/ 330778003 h 3989"/>
              <a:gd name="T122" fmla="*/ 522815361 w 4246"/>
              <a:gd name="T123" fmla="*/ 304445464 h 39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246" h="3989">
                <a:moveTo>
                  <a:pt x="4033" y="2347"/>
                </a:moveTo>
                <a:lnTo>
                  <a:pt x="4051" y="2303"/>
                </a:lnTo>
                <a:lnTo>
                  <a:pt x="4007" y="2285"/>
                </a:lnTo>
                <a:lnTo>
                  <a:pt x="4059" y="2197"/>
                </a:lnTo>
                <a:lnTo>
                  <a:pt x="4042" y="2144"/>
                </a:lnTo>
                <a:lnTo>
                  <a:pt x="3998" y="2100"/>
                </a:lnTo>
                <a:lnTo>
                  <a:pt x="4015" y="2012"/>
                </a:lnTo>
                <a:lnTo>
                  <a:pt x="3998" y="1941"/>
                </a:lnTo>
                <a:lnTo>
                  <a:pt x="3936" y="1862"/>
                </a:lnTo>
                <a:lnTo>
                  <a:pt x="3892" y="1809"/>
                </a:lnTo>
                <a:lnTo>
                  <a:pt x="3857" y="1729"/>
                </a:lnTo>
                <a:lnTo>
                  <a:pt x="3874" y="1667"/>
                </a:lnTo>
                <a:lnTo>
                  <a:pt x="3901" y="1606"/>
                </a:lnTo>
                <a:lnTo>
                  <a:pt x="3892" y="1509"/>
                </a:lnTo>
                <a:lnTo>
                  <a:pt x="3874" y="1447"/>
                </a:lnTo>
                <a:lnTo>
                  <a:pt x="3909" y="1394"/>
                </a:lnTo>
                <a:lnTo>
                  <a:pt x="3892" y="1323"/>
                </a:lnTo>
                <a:lnTo>
                  <a:pt x="3927" y="1279"/>
                </a:lnTo>
                <a:lnTo>
                  <a:pt x="3901" y="1235"/>
                </a:lnTo>
                <a:lnTo>
                  <a:pt x="3927" y="1182"/>
                </a:lnTo>
                <a:lnTo>
                  <a:pt x="3883" y="1129"/>
                </a:lnTo>
                <a:lnTo>
                  <a:pt x="3901" y="1094"/>
                </a:lnTo>
                <a:lnTo>
                  <a:pt x="3839" y="1067"/>
                </a:lnTo>
                <a:lnTo>
                  <a:pt x="3839" y="1014"/>
                </a:lnTo>
                <a:lnTo>
                  <a:pt x="3901" y="970"/>
                </a:lnTo>
                <a:lnTo>
                  <a:pt x="3945" y="917"/>
                </a:lnTo>
                <a:lnTo>
                  <a:pt x="3998" y="864"/>
                </a:lnTo>
                <a:lnTo>
                  <a:pt x="4051" y="811"/>
                </a:lnTo>
                <a:lnTo>
                  <a:pt x="4086" y="767"/>
                </a:lnTo>
                <a:lnTo>
                  <a:pt x="4059" y="706"/>
                </a:lnTo>
                <a:lnTo>
                  <a:pt x="4033" y="653"/>
                </a:lnTo>
                <a:lnTo>
                  <a:pt x="4068" y="591"/>
                </a:lnTo>
                <a:lnTo>
                  <a:pt x="4042" y="529"/>
                </a:lnTo>
                <a:lnTo>
                  <a:pt x="4086" y="432"/>
                </a:lnTo>
                <a:lnTo>
                  <a:pt x="4130" y="379"/>
                </a:lnTo>
                <a:lnTo>
                  <a:pt x="4174" y="309"/>
                </a:lnTo>
                <a:lnTo>
                  <a:pt x="4245" y="256"/>
                </a:lnTo>
                <a:lnTo>
                  <a:pt x="4236" y="194"/>
                </a:lnTo>
                <a:lnTo>
                  <a:pt x="4174" y="176"/>
                </a:lnTo>
                <a:lnTo>
                  <a:pt x="4139" y="114"/>
                </a:lnTo>
                <a:lnTo>
                  <a:pt x="4174" y="79"/>
                </a:lnTo>
                <a:lnTo>
                  <a:pt x="4121" y="35"/>
                </a:lnTo>
                <a:lnTo>
                  <a:pt x="4051" y="0"/>
                </a:lnTo>
                <a:lnTo>
                  <a:pt x="3971" y="0"/>
                </a:lnTo>
                <a:lnTo>
                  <a:pt x="3918" y="9"/>
                </a:lnTo>
                <a:lnTo>
                  <a:pt x="3821" y="35"/>
                </a:lnTo>
                <a:lnTo>
                  <a:pt x="3759" y="70"/>
                </a:lnTo>
                <a:lnTo>
                  <a:pt x="3680" y="61"/>
                </a:lnTo>
                <a:lnTo>
                  <a:pt x="3609" y="26"/>
                </a:lnTo>
                <a:lnTo>
                  <a:pt x="3539" y="26"/>
                </a:lnTo>
                <a:lnTo>
                  <a:pt x="3468" y="61"/>
                </a:lnTo>
                <a:lnTo>
                  <a:pt x="3433" y="106"/>
                </a:lnTo>
                <a:lnTo>
                  <a:pt x="3345" y="114"/>
                </a:lnTo>
                <a:lnTo>
                  <a:pt x="3265" y="88"/>
                </a:lnTo>
                <a:lnTo>
                  <a:pt x="3186" y="123"/>
                </a:lnTo>
                <a:lnTo>
                  <a:pt x="3133" y="159"/>
                </a:lnTo>
                <a:lnTo>
                  <a:pt x="2992" y="132"/>
                </a:lnTo>
                <a:lnTo>
                  <a:pt x="2815" y="176"/>
                </a:lnTo>
                <a:lnTo>
                  <a:pt x="2753" y="159"/>
                </a:lnTo>
                <a:lnTo>
                  <a:pt x="2648" y="123"/>
                </a:lnTo>
                <a:lnTo>
                  <a:pt x="2533" y="123"/>
                </a:lnTo>
                <a:lnTo>
                  <a:pt x="2427" y="123"/>
                </a:lnTo>
                <a:lnTo>
                  <a:pt x="2321" y="114"/>
                </a:lnTo>
                <a:lnTo>
                  <a:pt x="2250" y="106"/>
                </a:lnTo>
                <a:lnTo>
                  <a:pt x="2215" y="159"/>
                </a:lnTo>
                <a:lnTo>
                  <a:pt x="2162" y="220"/>
                </a:lnTo>
                <a:lnTo>
                  <a:pt x="2083" y="256"/>
                </a:lnTo>
                <a:lnTo>
                  <a:pt x="2030" y="229"/>
                </a:lnTo>
                <a:lnTo>
                  <a:pt x="1986" y="176"/>
                </a:lnTo>
                <a:lnTo>
                  <a:pt x="1950" y="211"/>
                </a:lnTo>
                <a:lnTo>
                  <a:pt x="1880" y="211"/>
                </a:lnTo>
                <a:lnTo>
                  <a:pt x="1844" y="291"/>
                </a:lnTo>
                <a:lnTo>
                  <a:pt x="1774" y="291"/>
                </a:lnTo>
                <a:lnTo>
                  <a:pt x="1739" y="335"/>
                </a:lnTo>
                <a:lnTo>
                  <a:pt x="1624" y="326"/>
                </a:lnTo>
                <a:lnTo>
                  <a:pt x="1527" y="335"/>
                </a:lnTo>
                <a:lnTo>
                  <a:pt x="1447" y="291"/>
                </a:lnTo>
                <a:lnTo>
                  <a:pt x="1439" y="344"/>
                </a:lnTo>
                <a:lnTo>
                  <a:pt x="1386" y="370"/>
                </a:lnTo>
                <a:lnTo>
                  <a:pt x="1359" y="441"/>
                </a:lnTo>
                <a:lnTo>
                  <a:pt x="1297" y="476"/>
                </a:lnTo>
                <a:lnTo>
                  <a:pt x="1280" y="529"/>
                </a:lnTo>
                <a:lnTo>
                  <a:pt x="1236" y="573"/>
                </a:lnTo>
                <a:lnTo>
                  <a:pt x="1236" y="626"/>
                </a:lnTo>
                <a:lnTo>
                  <a:pt x="1174" y="670"/>
                </a:lnTo>
                <a:lnTo>
                  <a:pt x="1165" y="723"/>
                </a:lnTo>
                <a:lnTo>
                  <a:pt x="1103" y="767"/>
                </a:lnTo>
                <a:lnTo>
                  <a:pt x="1077" y="811"/>
                </a:lnTo>
                <a:lnTo>
                  <a:pt x="997" y="820"/>
                </a:lnTo>
                <a:lnTo>
                  <a:pt x="927" y="847"/>
                </a:lnTo>
                <a:lnTo>
                  <a:pt x="821" y="847"/>
                </a:lnTo>
                <a:lnTo>
                  <a:pt x="715" y="917"/>
                </a:lnTo>
                <a:lnTo>
                  <a:pt x="618" y="979"/>
                </a:lnTo>
                <a:lnTo>
                  <a:pt x="547" y="1023"/>
                </a:lnTo>
                <a:lnTo>
                  <a:pt x="468" y="1076"/>
                </a:lnTo>
                <a:lnTo>
                  <a:pt x="441" y="1173"/>
                </a:lnTo>
                <a:lnTo>
                  <a:pt x="388" y="1217"/>
                </a:lnTo>
                <a:lnTo>
                  <a:pt x="300" y="1270"/>
                </a:lnTo>
                <a:lnTo>
                  <a:pt x="230" y="1323"/>
                </a:lnTo>
                <a:lnTo>
                  <a:pt x="150" y="1367"/>
                </a:lnTo>
                <a:lnTo>
                  <a:pt x="106" y="1482"/>
                </a:lnTo>
                <a:lnTo>
                  <a:pt x="62" y="1562"/>
                </a:lnTo>
                <a:lnTo>
                  <a:pt x="0" y="1614"/>
                </a:lnTo>
                <a:lnTo>
                  <a:pt x="71" y="3873"/>
                </a:lnTo>
                <a:lnTo>
                  <a:pt x="115" y="3909"/>
                </a:lnTo>
                <a:lnTo>
                  <a:pt x="194" y="3891"/>
                </a:lnTo>
                <a:lnTo>
                  <a:pt x="238" y="3917"/>
                </a:lnTo>
                <a:lnTo>
                  <a:pt x="327" y="3909"/>
                </a:lnTo>
                <a:lnTo>
                  <a:pt x="335" y="3953"/>
                </a:lnTo>
                <a:lnTo>
                  <a:pt x="415" y="3944"/>
                </a:lnTo>
                <a:lnTo>
                  <a:pt x="415" y="3979"/>
                </a:lnTo>
                <a:lnTo>
                  <a:pt x="503" y="3953"/>
                </a:lnTo>
                <a:lnTo>
                  <a:pt x="530" y="3988"/>
                </a:lnTo>
                <a:lnTo>
                  <a:pt x="591" y="3935"/>
                </a:lnTo>
                <a:lnTo>
                  <a:pt x="582" y="3882"/>
                </a:lnTo>
                <a:lnTo>
                  <a:pt x="627" y="3838"/>
                </a:lnTo>
                <a:lnTo>
                  <a:pt x="715" y="3865"/>
                </a:lnTo>
                <a:lnTo>
                  <a:pt x="741" y="3926"/>
                </a:lnTo>
                <a:lnTo>
                  <a:pt x="803" y="3891"/>
                </a:lnTo>
                <a:lnTo>
                  <a:pt x="891" y="3873"/>
                </a:lnTo>
                <a:lnTo>
                  <a:pt x="935" y="3794"/>
                </a:lnTo>
                <a:lnTo>
                  <a:pt x="1015" y="3776"/>
                </a:lnTo>
                <a:lnTo>
                  <a:pt x="1024" y="3706"/>
                </a:lnTo>
                <a:lnTo>
                  <a:pt x="1015" y="3670"/>
                </a:lnTo>
                <a:lnTo>
                  <a:pt x="1059" y="3635"/>
                </a:lnTo>
                <a:lnTo>
                  <a:pt x="1006" y="3582"/>
                </a:lnTo>
                <a:lnTo>
                  <a:pt x="1059" y="3520"/>
                </a:lnTo>
                <a:lnTo>
                  <a:pt x="1112" y="3476"/>
                </a:lnTo>
                <a:lnTo>
                  <a:pt x="1183" y="3485"/>
                </a:lnTo>
                <a:lnTo>
                  <a:pt x="1174" y="3432"/>
                </a:lnTo>
                <a:lnTo>
                  <a:pt x="1191" y="3388"/>
                </a:lnTo>
                <a:lnTo>
                  <a:pt x="1138" y="3335"/>
                </a:lnTo>
                <a:lnTo>
                  <a:pt x="1191" y="3282"/>
                </a:lnTo>
                <a:lnTo>
                  <a:pt x="1262" y="3273"/>
                </a:lnTo>
                <a:lnTo>
                  <a:pt x="1315" y="3229"/>
                </a:lnTo>
                <a:lnTo>
                  <a:pt x="1359" y="3282"/>
                </a:lnTo>
                <a:lnTo>
                  <a:pt x="1412" y="3256"/>
                </a:lnTo>
                <a:lnTo>
                  <a:pt x="1394" y="3194"/>
                </a:lnTo>
                <a:lnTo>
                  <a:pt x="1465" y="3212"/>
                </a:lnTo>
                <a:lnTo>
                  <a:pt x="1491" y="3176"/>
                </a:lnTo>
                <a:lnTo>
                  <a:pt x="1500" y="3123"/>
                </a:lnTo>
                <a:lnTo>
                  <a:pt x="1553" y="3123"/>
                </a:lnTo>
                <a:lnTo>
                  <a:pt x="1580" y="3070"/>
                </a:lnTo>
                <a:lnTo>
                  <a:pt x="1641" y="3070"/>
                </a:lnTo>
                <a:lnTo>
                  <a:pt x="1641" y="3035"/>
                </a:lnTo>
                <a:lnTo>
                  <a:pt x="1739" y="3053"/>
                </a:lnTo>
                <a:lnTo>
                  <a:pt x="1809" y="3044"/>
                </a:lnTo>
                <a:lnTo>
                  <a:pt x="1809" y="2991"/>
                </a:lnTo>
                <a:lnTo>
                  <a:pt x="1818" y="2920"/>
                </a:lnTo>
                <a:lnTo>
                  <a:pt x="1853" y="2903"/>
                </a:lnTo>
                <a:lnTo>
                  <a:pt x="1906" y="2947"/>
                </a:lnTo>
                <a:lnTo>
                  <a:pt x="1959" y="2885"/>
                </a:lnTo>
                <a:lnTo>
                  <a:pt x="2030" y="2920"/>
                </a:lnTo>
                <a:lnTo>
                  <a:pt x="2100" y="2920"/>
                </a:lnTo>
                <a:lnTo>
                  <a:pt x="2180" y="2876"/>
                </a:lnTo>
                <a:lnTo>
                  <a:pt x="2224" y="2929"/>
                </a:lnTo>
                <a:lnTo>
                  <a:pt x="2277" y="2903"/>
                </a:lnTo>
                <a:lnTo>
                  <a:pt x="2303" y="2947"/>
                </a:lnTo>
                <a:lnTo>
                  <a:pt x="2365" y="2920"/>
                </a:lnTo>
                <a:lnTo>
                  <a:pt x="2427" y="2947"/>
                </a:lnTo>
                <a:lnTo>
                  <a:pt x="2471" y="2894"/>
                </a:lnTo>
                <a:lnTo>
                  <a:pt x="2542" y="2894"/>
                </a:lnTo>
                <a:lnTo>
                  <a:pt x="2630" y="2894"/>
                </a:lnTo>
                <a:lnTo>
                  <a:pt x="2674" y="2841"/>
                </a:lnTo>
                <a:lnTo>
                  <a:pt x="2736" y="2850"/>
                </a:lnTo>
                <a:lnTo>
                  <a:pt x="2762" y="2788"/>
                </a:lnTo>
                <a:lnTo>
                  <a:pt x="2850" y="2806"/>
                </a:lnTo>
                <a:lnTo>
                  <a:pt x="2912" y="2770"/>
                </a:lnTo>
                <a:lnTo>
                  <a:pt x="3142" y="2770"/>
                </a:lnTo>
                <a:lnTo>
                  <a:pt x="3124" y="2709"/>
                </a:lnTo>
                <a:lnTo>
                  <a:pt x="3212" y="2691"/>
                </a:lnTo>
                <a:lnTo>
                  <a:pt x="3265" y="2656"/>
                </a:lnTo>
                <a:lnTo>
                  <a:pt x="3256" y="2603"/>
                </a:lnTo>
                <a:lnTo>
                  <a:pt x="3345" y="2603"/>
                </a:lnTo>
                <a:lnTo>
                  <a:pt x="3353" y="2559"/>
                </a:lnTo>
                <a:lnTo>
                  <a:pt x="3406" y="2541"/>
                </a:lnTo>
                <a:lnTo>
                  <a:pt x="3477" y="2541"/>
                </a:lnTo>
                <a:lnTo>
                  <a:pt x="3530" y="2514"/>
                </a:lnTo>
                <a:lnTo>
                  <a:pt x="3592" y="2532"/>
                </a:lnTo>
                <a:lnTo>
                  <a:pt x="3654" y="2541"/>
                </a:lnTo>
                <a:lnTo>
                  <a:pt x="3724" y="2532"/>
                </a:lnTo>
                <a:lnTo>
                  <a:pt x="3812" y="2541"/>
                </a:lnTo>
                <a:lnTo>
                  <a:pt x="3865" y="2550"/>
                </a:lnTo>
                <a:lnTo>
                  <a:pt x="3971" y="2470"/>
                </a:lnTo>
                <a:lnTo>
                  <a:pt x="4051" y="2364"/>
                </a:lnTo>
                <a:lnTo>
                  <a:pt x="4033" y="2347"/>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82" name="Freeform 8">
            <a:extLst>
              <a:ext uri="{FF2B5EF4-FFF2-40B4-BE49-F238E27FC236}">
                <a16:creationId xmlns:a16="http://schemas.microsoft.com/office/drawing/2014/main" id="{22638598-90D1-46F4-A61D-77D379E0B008}"/>
              </a:ext>
            </a:extLst>
          </p:cNvPr>
          <p:cNvSpPr>
            <a:spLocks noChangeArrowheads="1"/>
          </p:cNvSpPr>
          <p:nvPr/>
        </p:nvSpPr>
        <p:spPr bwMode="auto">
          <a:xfrm>
            <a:off x="6758713" y="268369"/>
            <a:ext cx="1044575" cy="809625"/>
          </a:xfrm>
          <a:custGeom>
            <a:avLst/>
            <a:gdLst>
              <a:gd name="T0" fmla="*/ 1085 w 2903"/>
              <a:gd name="T1" fmla="*/ 2188 h 2251"/>
              <a:gd name="T2" fmla="*/ 1085 w 2903"/>
              <a:gd name="T3" fmla="*/ 2091 h 2251"/>
              <a:gd name="T4" fmla="*/ 1164 w 2903"/>
              <a:gd name="T5" fmla="*/ 1994 h 2251"/>
              <a:gd name="T6" fmla="*/ 1234 w 2903"/>
              <a:gd name="T7" fmla="*/ 1844 h 2251"/>
              <a:gd name="T8" fmla="*/ 1287 w 2903"/>
              <a:gd name="T9" fmla="*/ 1712 h 2251"/>
              <a:gd name="T10" fmla="*/ 1340 w 2903"/>
              <a:gd name="T11" fmla="*/ 1597 h 2251"/>
              <a:gd name="T12" fmla="*/ 1516 w 2903"/>
              <a:gd name="T13" fmla="*/ 1465 h 2251"/>
              <a:gd name="T14" fmla="*/ 1675 w 2903"/>
              <a:gd name="T15" fmla="*/ 1394 h 2251"/>
              <a:gd name="T16" fmla="*/ 1834 w 2903"/>
              <a:gd name="T17" fmla="*/ 1138 h 2251"/>
              <a:gd name="T18" fmla="*/ 1922 w 2903"/>
              <a:gd name="T19" fmla="*/ 1006 h 2251"/>
              <a:gd name="T20" fmla="*/ 1993 w 2903"/>
              <a:gd name="T21" fmla="*/ 891 h 2251"/>
              <a:gd name="T22" fmla="*/ 2249 w 2903"/>
              <a:gd name="T23" fmla="*/ 838 h 2251"/>
              <a:gd name="T24" fmla="*/ 2478 w 2903"/>
              <a:gd name="T25" fmla="*/ 759 h 2251"/>
              <a:gd name="T26" fmla="*/ 2664 w 2903"/>
              <a:gd name="T27" fmla="*/ 671 h 2251"/>
              <a:gd name="T28" fmla="*/ 2823 w 2903"/>
              <a:gd name="T29" fmla="*/ 538 h 2251"/>
              <a:gd name="T30" fmla="*/ 2893 w 2903"/>
              <a:gd name="T31" fmla="*/ 406 h 2251"/>
              <a:gd name="T32" fmla="*/ 2796 w 2903"/>
              <a:gd name="T33" fmla="*/ 238 h 2251"/>
              <a:gd name="T34" fmla="*/ 2611 w 2903"/>
              <a:gd name="T35" fmla="*/ 115 h 2251"/>
              <a:gd name="T36" fmla="*/ 2364 w 2903"/>
              <a:gd name="T37" fmla="*/ 18 h 2251"/>
              <a:gd name="T38" fmla="*/ 2187 w 2903"/>
              <a:gd name="T39" fmla="*/ 9 h 2251"/>
              <a:gd name="T40" fmla="*/ 2187 w 2903"/>
              <a:gd name="T41" fmla="*/ 124 h 2251"/>
              <a:gd name="T42" fmla="*/ 2055 w 2903"/>
              <a:gd name="T43" fmla="*/ 168 h 2251"/>
              <a:gd name="T44" fmla="*/ 2046 w 2903"/>
              <a:gd name="T45" fmla="*/ 291 h 2251"/>
              <a:gd name="T46" fmla="*/ 1914 w 2903"/>
              <a:gd name="T47" fmla="*/ 362 h 2251"/>
              <a:gd name="T48" fmla="*/ 1799 w 2903"/>
              <a:gd name="T49" fmla="*/ 282 h 2251"/>
              <a:gd name="T50" fmla="*/ 1728 w 2903"/>
              <a:gd name="T51" fmla="*/ 450 h 2251"/>
              <a:gd name="T52" fmla="*/ 1631 w 2903"/>
              <a:gd name="T53" fmla="*/ 644 h 2251"/>
              <a:gd name="T54" fmla="*/ 1472 w 2903"/>
              <a:gd name="T55" fmla="*/ 724 h 2251"/>
              <a:gd name="T56" fmla="*/ 1340 w 2903"/>
              <a:gd name="T57" fmla="*/ 821 h 2251"/>
              <a:gd name="T58" fmla="*/ 1172 w 2903"/>
              <a:gd name="T59" fmla="*/ 812 h 2251"/>
              <a:gd name="T60" fmla="*/ 1041 w 2903"/>
              <a:gd name="T61" fmla="*/ 856 h 2251"/>
              <a:gd name="T62" fmla="*/ 873 w 2903"/>
              <a:gd name="T63" fmla="*/ 962 h 2251"/>
              <a:gd name="T64" fmla="*/ 732 w 2903"/>
              <a:gd name="T65" fmla="*/ 1068 h 2251"/>
              <a:gd name="T66" fmla="*/ 661 w 2903"/>
              <a:gd name="T67" fmla="*/ 1174 h 2251"/>
              <a:gd name="T68" fmla="*/ 511 w 2903"/>
              <a:gd name="T69" fmla="*/ 1253 h 2251"/>
              <a:gd name="T70" fmla="*/ 353 w 2903"/>
              <a:gd name="T71" fmla="*/ 1324 h 2251"/>
              <a:gd name="T72" fmla="*/ 114 w 2903"/>
              <a:gd name="T73" fmla="*/ 1332 h 2251"/>
              <a:gd name="T74" fmla="*/ 17 w 2903"/>
              <a:gd name="T75" fmla="*/ 1474 h 2251"/>
              <a:gd name="T76" fmla="*/ 0 w 2903"/>
              <a:gd name="T77" fmla="*/ 1668 h 2251"/>
              <a:gd name="T78" fmla="*/ 70 w 2903"/>
              <a:gd name="T79" fmla="*/ 1765 h 2251"/>
              <a:gd name="T80" fmla="*/ 176 w 2903"/>
              <a:gd name="T81" fmla="*/ 1800 h 2251"/>
              <a:gd name="T82" fmla="*/ 414 w 2903"/>
              <a:gd name="T83" fmla="*/ 1765 h 2251"/>
              <a:gd name="T84" fmla="*/ 467 w 2903"/>
              <a:gd name="T85" fmla="*/ 1844 h 2251"/>
              <a:gd name="T86" fmla="*/ 556 w 2903"/>
              <a:gd name="T87" fmla="*/ 1879 h 2251"/>
              <a:gd name="T88" fmla="*/ 661 w 2903"/>
              <a:gd name="T89" fmla="*/ 1959 h 2251"/>
              <a:gd name="T90" fmla="*/ 688 w 2903"/>
              <a:gd name="T91" fmla="*/ 2074 h 2251"/>
              <a:gd name="T92" fmla="*/ 591 w 2903"/>
              <a:gd name="T93" fmla="*/ 2188 h 2251"/>
              <a:gd name="T94" fmla="*/ 661 w 2903"/>
              <a:gd name="T95" fmla="*/ 2250 h 2251"/>
              <a:gd name="T96" fmla="*/ 812 w 2903"/>
              <a:gd name="T97" fmla="*/ 2215 h 2251"/>
              <a:gd name="T98" fmla="*/ 953 w 2903"/>
              <a:gd name="T99" fmla="*/ 2224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3" h="2251">
                <a:moveTo>
                  <a:pt x="1032" y="2241"/>
                </a:moveTo>
                <a:lnTo>
                  <a:pt x="1085" y="2188"/>
                </a:lnTo>
                <a:lnTo>
                  <a:pt x="1085" y="2144"/>
                </a:lnTo>
                <a:lnTo>
                  <a:pt x="1085" y="2091"/>
                </a:lnTo>
                <a:lnTo>
                  <a:pt x="1129" y="2047"/>
                </a:lnTo>
                <a:lnTo>
                  <a:pt x="1164" y="1994"/>
                </a:lnTo>
                <a:lnTo>
                  <a:pt x="1190" y="1941"/>
                </a:lnTo>
                <a:lnTo>
                  <a:pt x="1234" y="1844"/>
                </a:lnTo>
                <a:lnTo>
                  <a:pt x="1261" y="1774"/>
                </a:lnTo>
                <a:lnTo>
                  <a:pt x="1287" y="1712"/>
                </a:lnTo>
                <a:lnTo>
                  <a:pt x="1340" y="1659"/>
                </a:lnTo>
                <a:lnTo>
                  <a:pt x="1340" y="1597"/>
                </a:lnTo>
                <a:lnTo>
                  <a:pt x="1428" y="1527"/>
                </a:lnTo>
                <a:lnTo>
                  <a:pt x="1516" y="1465"/>
                </a:lnTo>
                <a:lnTo>
                  <a:pt x="1622" y="1447"/>
                </a:lnTo>
                <a:lnTo>
                  <a:pt x="1675" y="1394"/>
                </a:lnTo>
                <a:lnTo>
                  <a:pt x="1728" y="1315"/>
                </a:lnTo>
                <a:lnTo>
                  <a:pt x="1834" y="1138"/>
                </a:lnTo>
                <a:lnTo>
                  <a:pt x="1869" y="1076"/>
                </a:lnTo>
                <a:lnTo>
                  <a:pt x="1922" y="1006"/>
                </a:lnTo>
                <a:lnTo>
                  <a:pt x="1940" y="953"/>
                </a:lnTo>
                <a:lnTo>
                  <a:pt x="1993" y="891"/>
                </a:lnTo>
                <a:lnTo>
                  <a:pt x="2090" y="865"/>
                </a:lnTo>
                <a:lnTo>
                  <a:pt x="2249" y="838"/>
                </a:lnTo>
                <a:lnTo>
                  <a:pt x="2337" y="794"/>
                </a:lnTo>
                <a:lnTo>
                  <a:pt x="2478" y="759"/>
                </a:lnTo>
                <a:lnTo>
                  <a:pt x="2567" y="732"/>
                </a:lnTo>
                <a:lnTo>
                  <a:pt x="2664" y="671"/>
                </a:lnTo>
                <a:lnTo>
                  <a:pt x="2708" y="591"/>
                </a:lnTo>
                <a:lnTo>
                  <a:pt x="2823" y="538"/>
                </a:lnTo>
                <a:lnTo>
                  <a:pt x="2902" y="476"/>
                </a:lnTo>
                <a:lnTo>
                  <a:pt x="2893" y="406"/>
                </a:lnTo>
                <a:lnTo>
                  <a:pt x="2840" y="309"/>
                </a:lnTo>
                <a:lnTo>
                  <a:pt x="2796" y="238"/>
                </a:lnTo>
                <a:lnTo>
                  <a:pt x="2717" y="168"/>
                </a:lnTo>
                <a:lnTo>
                  <a:pt x="2611" y="115"/>
                </a:lnTo>
                <a:lnTo>
                  <a:pt x="2478" y="71"/>
                </a:lnTo>
                <a:lnTo>
                  <a:pt x="2364" y="18"/>
                </a:lnTo>
                <a:lnTo>
                  <a:pt x="2284" y="0"/>
                </a:lnTo>
                <a:lnTo>
                  <a:pt x="2187" y="9"/>
                </a:lnTo>
                <a:lnTo>
                  <a:pt x="2134" y="62"/>
                </a:lnTo>
                <a:lnTo>
                  <a:pt x="2187" y="124"/>
                </a:lnTo>
                <a:lnTo>
                  <a:pt x="2161" y="185"/>
                </a:lnTo>
                <a:lnTo>
                  <a:pt x="2055" y="168"/>
                </a:lnTo>
                <a:lnTo>
                  <a:pt x="1993" y="212"/>
                </a:lnTo>
                <a:lnTo>
                  <a:pt x="2046" y="291"/>
                </a:lnTo>
                <a:lnTo>
                  <a:pt x="2020" y="353"/>
                </a:lnTo>
                <a:lnTo>
                  <a:pt x="1914" y="362"/>
                </a:lnTo>
                <a:lnTo>
                  <a:pt x="1869" y="291"/>
                </a:lnTo>
                <a:lnTo>
                  <a:pt x="1799" y="282"/>
                </a:lnTo>
                <a:lnTo>
                  <a:pt x="1737" y="309"/>
                </a:lnTo>
                <a:lnTo>
                  <a:pt x="1728" y="450"/>
                </a:lnTo>
                <a:lnTo>
                  <a:pt x="1667" y="574"/>
                </a:lnTo>
                <a:lnTo>
                  <a:pt x="1631" y="644"/>
                </a:lnTo>
                <a:lnTo>
                  <a:pt x="1534" y="688"/>
                </a:lnTo>
                <a:lnTo>
                  <a:pt x="1472" y="724"/>
                </a:lnTo>
                <a:lnTo>
                  <a:pt x="1437" y="776"/>
                </a:lnTo>
                <a:lnTo>
                  <a:pt x="1340" y="821"/>
                </a:lnTo>
                <a:lnTo>
                  <a:pt x="1243" y="803"/>
                </a:lnTo>
                <a:lnTo>
                  <a:pt x="1172" y="812"/>
                </a:lnTo>
                <a:lnTo>
                  <a:pt x="1120" y="847"/>
                </a:lnTo>
                <a:lnTo>
                  <a:pt x="1041" y="856"/>
                </a:lnTo>
                <a:lnTo>
                  <a:pt x="953" y="909"/>
                </a:lnTo>
                <a:lnTo>
                  <a:pt x="873" y="962"/>
                </a:lnTo>
                <a:lnTo>
                  <a:pt x="820" y="1041"/>
                </a:lnTo>
                <a:lnTo>
                  <a:pt x="732" y="1068"/>
                </a:lnTo>
                <a:lnTo>
                  <a:pt x="661" y="1112"/>
                </a:lnTo>
                <a:lnTo>
                  <a:pt x="661" y="1174"/>
                </a:lnTo>
                <a:lnTo>
                  <a:pt x="564" y="1191"/>
                </a:lnTo>
                <a:lnTo>
                  <a:pt x="511" y="1253"/>
                </a:lnTo>
                <a:lnTo>
                  <a:pt x="441" y="1306"/>
                </a:lnTo>
                <a:lnTo>
                  <a:pt x="353" y="1324"/>
                </a:lnTo>
                <a:lnTo>
                  <a:pt x="211" y="1324"/>
                </a:lnTo>
                <a:lnTo>
                  <a:pt x="114" y="1332"/>
                </a:lnTo>
                <a:lnTo>
                  <a:pt x="97" y="1394"/>
                </a:lnTo>
                <a:lnTo>
                  <a:pt x="17" y="1474"/>
                </a:lnTo>
                <a:lnTo>
                  <a:pt x="8" y="1571"/>
                </a:lnTo>
                <a:lnTo>
                  <a:pt x="0" y="1668"/>
                </a:lnTo>
                <a:lnTo>
                  <a:pt x="26" y="1729"/>
                </a:lnTo>
                <a:lnTo>
                  <a:pt x="70" y="1765"/>
                </a:lnTo>
                <a:lnTo>
                  <a:pt x="61" y="1809"/>
                </a:lnTo>
                <a:lnTo>
                  <a:pt x="176" y="1800"/>
                </a:lnTo>
                <a:lnTo>
                  <a:pt x="300" y="1765"/>
                </a:lnTo>
                <a:lnTo>
                  <a:pt x="414" y="1765"/>
                </a:lnTo>
                <a:lnTo>
                  <a:pt x="476" y="1774"/>
                </a:lnTo>
                <a:lnTo>
                  <a:pt x="467" y="1844"/>
                </a:lnTo>
                <a:lnTo>
                  <a:pt x="450" y="1915"/>
                </a:lnTo>
                <a:lnTo>
                  <a:pt x="556" y="1879"/>
                </a:lnTo>
                <a:lnTo>
                  <a:pt x="600" y="1941"/>
                </a:lnTo>
                <a:lnTo>
                  <a:pt x="661" y="1959"/>
                </a:lnTo>
                <a:lnTo>
                  <a:pt x="706" y="2012"/>
                </a:lnTo>
                <a:lnTo>
                  <a:pt x="688" y="2074"/>
                </a:lnTo>
                <a:lnTo>
                  <a:pt x="644" y="2118"/>
                </a:lnTo>
                <a:lnTo>
                  <a:pt x="591" y="2188"/>
                </a:lnTo>
                <a:lnTo>
                  <a:pt x="653" y="2206"/>
                </a:lnTo>
                <a:lnTo>
                  <a:pt x="661" y="2250"/>
                </a:lnTo>
                <a:lnTo>
                  <a:pt x="732" y="2215"/>
                </a:lnTo>
                <a:lnTo>
                  <a:pt x="812" y="2215"/>
                </a:lnTo>
                <a:lnTo>
                  <a:pt x="864" y="2232"/>
                </a:lnTo>
                <a:lnTo>
                  <a:pt x="953" y="2224"/>
                </a:lnTo>
                <a:lnTo>
                  <a:pt x="1032" y="2241"/>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3" name="Freeform 9">
            <a:extLst>
              <a:ext uri="{FF2B5EF4-FFF2-40B4-BE49-F238E27FC236}">
                <a16:creationId xmlns:a16="http://schemas.microsoft.com/office/drawing/2014/main" id="{B0B13D0B-E7F0-445A-8018-0D794BC82838}"/>
              </a:ext>
            </a:extLst>
          </p:cNvPr>
          <p:cNvSpPr>
            <a:spLocks noChangeArrowheads="1"/>
          </p:cNvSpPr>
          <p:nvPr/>
        </p:nvSpPr>
        <p:spPr bwMode="auto">
          <a:xfrm>
            <a:off x="6228488" y="735094"/>
            <a:ext cx="577850" cy="906462"/>
          </a:xfrm>
          <a:custGeom>
            <a:avLst/>
            <a:gdLst>
              <a:gd name="T0" fmla="*/ 1535 w 1607"/>
              <a:gd name="T1" fmla="*/ 556 h 2516"/>
              <a:gd name="T2" fmla="*/ 1553 w 1607"/>
              <a:gd name="T3" fmla="*/ 680 h 2516"/>
              <a:gd name="T4" fmla="*/ 1580 w 1607"/>
              <a:gd name="T5" fmla="*/ 821 h 2516"/>
              <a:gd name="T6" fmla="*/ 1491 w 1607"/>
              <a:gd name="T7" fmla="*/ 909 h 2516"/>
              <a:gd name="T8" fmla="*/ 1341 w 1607"/>
              <a:gd name="T9" fmla="*/ 962 h 2516"/>
              <a:gd name="T10" fmla="*/ 1165 w 1607"/>
              <a:gd name="T11" fmla="*/ 1041 h 2516"/>
              <a:gd name="T12" fmla="*/ 1085 w 1607"/>
              <a:gd name="T13" fmla="*/ 1156 h 2516"/>
              <a:gd name="T14" fmla="*/ 1041 w 1607"/>
              <a:gd name="T15" fmla="*/ 1324 h 2516"/>
              <a:gd name="T16" fmla="*/ 1138 w 1607"/>
              <a:gd name="T17" fmla="*/ 1482 h 2516"/>
              <a:gd name="T18" fmla="*/ 1324 w 1607"/>
              <a:gd name="T19" fmla="*/ 1632 h 2516"/>
              <a:gd name="T20" fmla="*/ 1403 w 1607"/>
              <a:gd name="T21" fmla="*/ 1791 h 2516"/>
              <a:gd name="T22" fmla="*/ 1306 w 1607"/>
              <a:gd name="T23" fmla="*/ 1844 h 2516"/>
              <a:gd name="T24" fmla="*/ 1103 w 1607"/>
              <a:gd name="T25" fmla="*/ 1844 h 2516"/>
              <a:gd name="T26" fmla="*/ 1041 w 1607"/>
              <a:gd name="T27" fmla="*/ 1932 h 2516"/>
              <a:gd name="T28" fmla="*/ 1041 w 1607"/>
              <a:gd name="T29" fmla="*/ 1994 h 2516"/>
              <a:gd name="T30" fmla="*/ 1174 w 1607"/>
              <a:gd name="T31" fmla="*/ 2083 h 2516"/>
              <a:gd name="T32" fmla="*/ 1209 w 1607"/>
              <a:gd name="T33" fmla="*/ 2215 h 2516"/>
              <a:gd name="T34" fmla="*/ 1262 w 1607"/>
              <a:gd name="T35" fmla="*/ 2277 h 2516"/>
              <a:gd name="T36" fmla="*/ 1315 w 1607"/>
              <a:gd name="T37" fmla="*/ 2330 h 2516"/>
              <a:gd name="T38" fmla="*/ 1394 w 1607"/>
              <a:gd name="T39" fmla="*/ 2391 h 2516"/>
              <a:gd name="T40" fmla="*/ 1341 w 1607"/>
              <a:gd name="T41" fmla="*/ 2515 h 2516"/>
              <a:gd name="T42" fmla="*/ 1174 w 1607"/>
              <a:gd name="T43" fmla="*/ 2497 h 2516"/>
              <a:gd name="T44" fmla="*/ 1068 w 1607"/>
              <a:gd name="T45" fmla="*/ 2506 h 2516"/>
              <a:gd name="T46" fmla="*/ 971 w 1607"/>
              <a:gd name="T47" fmla="*/ 2427 h 2516"/>
              <a:gd name="T48" fmla="*/ 821 w 1607"/>
              <a:gd name="T49" fmla="*/ 2347 h 2516"/>
              <a:gd name="T50" fmla="*/ 732 w 1607"/>
              <a:gd name="T51" fmla="*/ 2250 h 2516"/>
              <a:gd name="T52" fmla="*/ 635 w 1607"/>
              <a:gd name="T53" fmla="*/ 2180 h 2516"/>
              <a:gd name="T54" fmla="*/ 485 w 1607"/>
              <a:gd name="T55" fmla="*/ 2206 h 2516"/>
              <a:gd name="T56" fmla="*/ 362 w 1607"/>
              <a:gd name="T57" fmla="*/ 2083 h 2516"/>
              <a:gd name="T58" fmla="*/ 212 w 1607"/>
              <a:gd name="T59" fmla="*/ 2056 h 2516"/>
              <a:gd name="T60" fmla="*/ 221 w 1607"/>
              <a:gd name="T61" fmla="*/ 1915 h 2516"/>
              <a:gd name="T62" fmla="*/ 194 w 1607"/>
              <a:gd name="T63" fmla="*/ 1818 h 2516"/>
              <a:gd name="T64" fmla="*/ 238 w 1607"/>
              <a:gd name="T65" fmla="*/ 1685 h 2516"/>
              <a:gd name="T66" fmla="*/ 141 w 1607"/>
              <a:gd name="T67" fmla="*/ 1632 h 2516"/>
              <a:gd name="T68" fmla="*/ 115 w 1607"/>
              <a:gd name="T69" fmla="*/ 1518 h 2516"/>
              <a:gd name="T70" fmla="*/ 185 w 1607"/>
              <a:gd name="T71" fmla="*/ 1438 h 2516"/>
              <a:gd name="T72" fmla="*/ 70 w 1607"/>
              <a:gd name="T73" fmla="*/ 1332 h 2516"/>
              <a:gd name="T74" fmla="*/ 53 w 1607"/>
              <a:gd name="T75" fmla="*/ 1244 h 2516"/>
              <a:gd name="T76" fmla="*/ 79 w 1607"/>
              <a:gd name="T77" fmla="*/ 1130 h 2516"/>
              <a:gd name="T78" fmla="*/ 123 w 1607"/>
              <a:gd name="T79" fmla="*/ 1024 h 2516"/>
              <a:gd name="T80" fmla="*/ 159 w 1607"/>
              <a:gd name="T81" fmla="*/ 900 h 2516"/>
              <a:gd name="T82" fmla="*/ 229 w 1607"/>
              <a:gd name="T83" fmla="*/ 785 h 2516"/>
              <a:gd name="T84" fmla="*/ 212 w 1607"/>
              <a:gd name="T85" fmla="*/ 662 h 2516"/>
              <a:gd name="T86" fmla="*/ 221 w 1607"/>
              <a:gd name="T87" fmla="*/ 538 h 2516"/>
              <a:gd name="T88" fmla="*/ 273 w 1607"/>
              <a:gd name="T89" fmla="*/ 397 h 2516"/>
              <a:gd name="T90" fmla="*/ 423 w 1607"/>
              <a:gd name="T91" fmla="*/ 371 h 2516"/>
              <a:gd name="T92" fmla="*/ 626 w 1607"/>
              <a:gd name="T93" fmla="*/ 397 h 2516"/>
              <a:gd name="T94" fmla="*/ 856 w 1607"/>
              <a:gd name="T95" fmla="*/ 344 h 2516"/>
              <a:gd name="T96" fmla="*/ 838 w 1607"/>
              <a:gd name="T97" fmla="*/ 141 h 2516"/>
              <a:gd name="T98" fmla="*/ 909 w 1607"/>
              <a:gd name="T99" fmla="*/ 62 h 2516"/>
              <a:gd name="T100" fmla="*/ 997 w 1607"/>
              <a:gd name="T101" fmla="*/ 0 h 2516"/>
              <a:gd name="T102" fmla="*/ 1129 w 1607"/>
              <a:gd name="T103" fmla="*/ 27 h 2516"/>
              <a:gd name="T104" fmla="*/ 1332 w 1607"/>
              <a:gd name="T105" fmla="*/ 62 h 2516"/>
              <a:gd name="T106" fmla="*/ 1518 w 1607"/>
              <a:gd name="T107" fmla="*/ 53 h 2516"/>
              <a:gd name="T108" fmla="*/ 1571 w 1607"/>
              <a:gd name="T109" fmla="*/ 97 h 2516"/>
              <a:gd name="T110" fmla="*/ 1482 w 1607"/>
              <a:gd name="T111" fmla="*/ 274 h 2516"/>
              <a:gd name="T112" fmla="*/ 1500 w 1607"/>
              <a:gd name="T113" fmla="*/ 432 h 2516"/>
              <a:gd name="T114" fmla="*/ 1535 w 1607"/>
              <a:gd name="T115" fmla="*/ 512 h 2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7" h="2516">
                <a:moveTo>
                  <a:pt x="1491" y="556"/>
                </a:moveTo>
                <a:lnTo>
                  <a:pt x="1535" y="556"/>
                </a:lnTo>
                <a:lnTo>
                  <a:pt x="1606" y="600"/>
                </a:lnTo>
                <a:lnTo>
                  <a:pt x="1553" y="680"/>
                </a:lnTo>
                <a:lnTo>
                  <a:pt x="1571" y="741"/>
                </a:lnTo>
                <a:lnTo>
                  <a:pt x="1580" y="821"/>
                </a:lnTo>
                <a:lnTo>
                  <a:pt x="1509" y="847"/>
                </a:lnTo>
                <a:lnTo>
                  <a:pt x="1491" y="909"/>
                </a:lnTo>
                <a:lnTo>
                  <a:pt x="1421" y="927"/>
                </a:lnTo>
                <a:lnTo>
                  <a:pt x="1341" y="962"/>
                </a:lnTo>
                <a:lnTo>
                  <a:pt x="1244" y="971"/>
                </a:lnTo>
                <a:lnTo>
                  <a:pt x="1165" y="1041"/>
                </a:lnTo>
                <a:lnTo>
                  <a:pt x="1138" y="1112"/>
                </a:lnTo>
                <a:lnTo>
                  <a:pt x="1085" y="1156"/>
                </a:lnTo>
                <a:lnTo>
                  <a:pt x="1041" y="1218"/>
                </a:lnTo>
                <a:lnTo>
                  <a:pt x="1041" y="1324"/>
                </a:lnTo>
                <a:lnTo>
                  <a:pt x="1059" y="1403"/>
                </a:lnTo>
                <a:lnTo>
                  <a:pt x="1138" y="1482"/>
                </a:lnTo>
                <a:lnTo>
                  <a:pt x="1235" y="1553"/>
                </a:lnTo>
                <a:lnTo>
                  <a:pt x="1324" y="1632"/>
                </a:lnTo>
                <a:lnTo>
                  <a:pt x="1377" y="1721"/>
                </a:lnTo>
                <a:lnTo>
                  <a:pt x="1403" y="1791"/>
                </a:lnTo>
                <a:lnTo>
                  <a:pt x="1403" y="1853"/>
                </a:lnTo>
                <a:lnTo>
                  <a:pt x="1306" y="1844"/>
                </a:lnTo>
                <a:lnTo>
                  <a:pt x="1235" y="1853"/>
                </a:lnTo>
                <a:lnTo>
                  <a:pt x="1103" y="1844"/>
                </a:lnTo>
                <a:lnTo>
                  <a:pt x="1050" y="1862"/>
                </a:lnTo>
                <a:lnTo>
                  <a:pt x="1041" y="1932"/>
                </a:lnTo>
                <a:lnTo>
                  <a:pt x="971" y="1959"/>
                </a:lnTo>
                <a:lnTo>
                  <a:pt x="1041" y="1994"/>
                </a:lnTo>
                <a:lnTo>
                  <a:pt x="1121" y="2021"/>
                </a:lnTo>
                <a:lnTo>
                  <a:pt x="1174" y="2083"/>
                </a:lnTo>
                <a:lnTo>
                  <a:pt x="1218" y="2153"/>
                </a:lnTo>
                <a:lnTo>
                  <a:pt x="1209" y="2215"/>
                </a:lnTo>
                <a:lnTo>
                  <a:pt x="1200" y="2277"/>
                </a:lnTo>
                <a:lnTo>
                  <a:pt x="1262" y="2277"/>
                </a:lnTo>
                <a:lnTo>
                  <a:pt x="1306" y="2277"/>
                </a:lnTo>
                <a:lnTo>
                  <a:pt x="1315" y="2330"/>
                </a:lnTo>
                <a:lnTo>
                  <a:pt x="1341" y="2391"/>
                </a:lnTo>
                <a:lnTo>
                  <a:pt x="1394" y="2391"/>
                </a:lnTo>
                <a:lnTo>
                  <a:pt x="1377" y="2453"/>
                </a:lnTo>
                <a:lnTo>
                  <a:pt x="1341" y="2515"/>
                </a:lnTo>
                <a:lnTo>
                  <a:pt x="1253" y="2506"/>
                </a:lnTo>
                <a:lnTo>
                  <a:pt x="1174" y="2497"/>
                </a:lnTo>
                <a:lnTo>
                  <a:pt x="1129" y="2462"/>
                </a:lnTo>
                <a:lnTo>
                  <a:pt x="1068" y="2506"/>
                </a:lnTo>
                <a:lnTo>
                  <a:pt x="1006" y="2497"/>
                </a:lnTo>
                <a:lnTo>
                  <a:pt x="971" y="2427"/>
                </a:lnTo>
                <a:lnTo>
                  <a:pt x="900" y="2409"/>
                </a:lnTo>
                <a:lnTo>
                  <a:pt x="821" y="2347"/>
                </a:lnTo>
                <a:lnTo>
                  <a:pt x="794" y="2277"/>
                </a:lnTo>
                <a:lnTo>
                  <a:pt x="732" y="2250"/>
                </a:lnTo>
                <a:lnTo>
                  <a:pt x="671" y="2277"/>
                </a:lnTo>
                <a:lnTo>
                  <a:pt x="635" y="2180"/>
                </a:lnTo>
                <a:lnTo>
                  <a:pt x="582" y="2241"/>
                </a:lnTo>
                <a:lnTo>
                  <a:pt x="485" y="2206"/>
                </a:lnTo>
                <a:lnTo>
                  <a:pt x="432" y="2144"/>
                </a:lnTo>
                <a:lnTo>
                  <a:pt x="362" y="2083"/>
                </a:lnTo>
                <a:lnTo>
                  <a:pt x="291" y="2038"/>
                </a:lnTo>
                <a:lnTo>
                  <a:pt x="212" y="2056"/>
                </a:lnTo>
                <a:lnTo>
                  <a:pt x="203" y="1985"/>
                </a:lnTo>
                <a:lnTo>
                  <a:pt x="221" y="1915"/>
                </a:lnTo>
                <a:lnTo>
                  <a:pt x="229" y="1871"/>
                </a:lnTo>
                <a:lnTo>
                  <a:pt x="194" y="1818"/>
                </a:lnTo>
                <a:lnTo>
                  <a:pt x="159" y="1738"/>
                </a:lnTo>
                <a:lnTo>
                  <a:pt x="238" y="1685"/>
                </a:lnTo>
                <a:lnTo>
                  <a:pt x="194" y="1668"/>
                </a:lnTo>
                <a:lnTo>
                  <a:pt x="141" y="1632"/>
                </a:lnTo>
                <a:lnTo>
                  <a:pt x="123" y="1597"/>
                </a:lnTo>
                <a:lnTo>
                  <a:pt x="115" y="1518"/>
                </a:lnTo>
                <a:lnTo>
                  <a:pt x="176" y="1482"/>
                </a:lnTo>
                <a:lnTo>
                  <a:pt x="185" y="1438"/>
                </a:lnTo>
                <a:lnTo>
                  <a:pt x="123" y="1359"/>
                </a:lnTo>
                <a:lnTo>
                  <a:pt x="70" y="1332"/>
                </a:lnTo>
                <a:lnTo>
                  <a:pt x="0" y="1297"/>
                </a:lnTo>
                <a:lnTo>
                  <a:pt x="53" y="1244"/>
                </a:lnTo>
                <a:lnTo>
                  <a:pt x="35" y="1165"/>
                </a:lnTo>
                <a:lnTo>
                  <a:pt x="79" y="1130"/>
                </a:lnTo>
                <a:lnTo>
                  <a:pt x="106" y="1068"/>
                </a:lnTo>
                <a:lnTo>
                  <a:pt x="123" y="1024"/>
                </a:lnTo>
                <a:lnTo>
                  <a:pt x="150" y="953"/>
                </a:lnTo>
                <a:lnTo>
                  <a:pt x="159" y="900"/>
                </a:lnTo>
                <a:lnTo>
                  <a:pt x="203" y="838"/>
                </a:lnTo>
                <a:lnTo>
                  <a:pt x="229" y="785"/>
                </a:lnTo>
                <a:lnTo>
                  <a:pt x="229" y="715"/>
                </a:lnTo>
                <a:lnTo>
                  <a:pt x="212" y="662"/>
                </a:lnTo>
                <a:lnTo>
                  <a:pt x="247" y="600"/>
                </a:lnTo>
                <a:lnTo>
                  <a:pt x="221" y="538"/>
                </a:lnTo>
                <a:lnTo>
                  <a:pt x="221" y="432"/>
                </a:lnTo>
                <a:lnTo>
                  <a:pt x="273" y="397"/>
                </a:lnTo>
                <a:lnTo>
                  <a:pt x="318" y="344"/>
                </a:lnTo>
                <a:lnTo>
                  <a:pt x="423" y="371"/>
                </a:lnTo>
                <a:lnTo>
                  <a:pt x="512" y="380"/>
                </a:lnTo>
                <a:lnTo>
                  <a:pt x="626" y="397"/>
                </a:lnTo>
                <a:lnTo>
                  <a:pt x="768" y="380"/>
                </a:lnTo>
                <a:lnTo>
                  <a:pt x="856" y="344"/>
                </a:lnTo>
                <a:lnTo>
                  <a:pt x="838" y="230"/>
                </a:lnTo>
                <a:lnTo>
                  <a:pt x="838" y="141"/>
                </a:lnTo>
                <a:lnTo>
                  <a:pt x="865" y="80"/>
                </a:lnTo>
                <a:lnTo>
                  <a:pt x="909" y="62"/>
                </a:lnTo>
                <a:lnTo>
                  <a:pt x="926" y="0"/>
                </a:lnTo>
                <a:lnTo>
                  <a:pt x="997" y="0"/>
                </a:lnTo>
                <a:lnTo>
                  <a:pt x="1059" y="9"/>
                </a:lnTo>
                <a:lnTo>
                  <a:pt x="1129" y="27"/>
                </a:lnTo>
                <a:lnTo>
                  <a:pt x="1244" y="53"/>
                </a:lnTo>
                <a:lnTo>
                  <a:pt x="1332" y="62"/>
                </a:lnTo>
                <a:lnTo>
                  <a:pt x="1412" y="71"/>
                </a:lnTo>
                <a:lnTo>
                  <a:pt x="1518" y="53"/>
                </a:lnTo>
                <a:lnTo>
                  <a:pt x="1588" y="35"/>
                </a:lnTo>
                <a:lnTo>
                  <a:pt x="1571" y="97"/>
                </a:lnTo>
                <a:lnTo>
                  <a:pt x="1491" y="177"/>
                </a:lnTo>
                <a:lnTo>
                  <a:pt x="1482" y="274"/>
                </a:lnTo>
                <a:lnTo>
                  <a:pt x="1474" y="371"/>
                </a:lnTo>
                <a:lnTo>
                  <a:pt x="1500" y="432"/>
                </a:lnTo>
                <a:lnTo>
                  <a:pt x="1544" y="468"/>
                </a:lnTo>
                <a:lnTo>
                  <a:pt x="1535" y="512"/>
                </a:lnTo>
                <a:lnTo>
                  <a:pt x="1491" y="556"/>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4" name="Freeform 10">
            <a:extLst>
              <a:ext uri="{FF2B5EF4-FFF2-40B4-BE49-F238E27FC236}">
                <a16:creationId xmlns:a16="http://schemas.microsoft.com/office/drawing/2014/main" id="{75AB8AB3-DC8E-45C7-B4CC-B45C69CBAE31}"/>
              </a:ext>
            </a:extLst>
          </p:cNvPr>
          <p:cNvSpPr>
            <a:spLocks noChangeArrowheads="1"/>
          </p:cNvSpPr>
          <p:nvPr/>
        </p:nvSpPr>
        <p:spPr bwMode="auto">
          <a:xfrm>
            <a:off x="6577738" y="903369"/>
            <a:ext cx="552450" cy="1244600"/>
          </a:xfrm>
          <a:custGeom>
            <a:avLst/>
            <a:gdLst>
              <a:gd name="T0" fmla="*/ 423 w 1536"/>
              <a:gd name="T1" fmla="*/ 1923 h 3459"/>
              <a:gd name="T2" fmla="*/ 335 w 1536"/>
              <a:gd name="T3" fmla="*/ 1809 h 3459"/>
              <a:gd name="T4" fmla="*/ 238 w 1536"/>
              <a:gd name="T5" fmla="*/ 1747 h 3459"/>
              <a:gd name="T6" fmla="*/ 150 w 1536"/>
              <a:gd name="T7" fmla="*/ 1553 h 3459"/>
              <a:gd name="T8" fmla="*/ 70 w 1536"/>
              <a:gd name="T9" fmla="*/ 1464 h 3459"/>
              <a:gd name="T10" fmla="*/ 264 w 1536"/>
              <a:gd name="T11" fmla="*/ 1385 h 3459"/>
              <a:gd name="T12" fmla="*/ 432 w 1536"/>
              <a:gd name="T13" fmla="*/ 1323 h 3459"/>
              <a:gd name="T14" fmla="*/ 264 w 1536"/>
              <a:gd name="T15" fmla="*/ 1085 h 3459"/>
              <a:gd name="T16" fmla="*/ 70 w 1536"/>
              <a:gd name="T17" fmla="*/ 856 h 3459"/>
              <a:gd name="T18" fmla="*/ 167 w 1536"/>
              <a:gd name="T19" fmla="*/ 644 h 3459"/>
              <a:gd name="T20" fmla="*/ 370 w 1536"/>
              <a:gd name="T21" fmla="*/ 494 h 3459"/>
              <a:gd name="T22" fmla="*/ 538 w 1536"/>
              <a:gd name="T23" fmla="*/ 379 h 3459"/>
              <a:gd name="T24" fmla="*/ 582 w 1536"/>
              <a:gd name="T25" fmla="*/ 212 h 3459"/>
              <a:gd name="T26" fmla="*/ 520 w 1536"/>
              <a:gd name="T27" fmla="*/ 88 h 3459"/>
              <a:gd name="T28" fmla="*/ 803 w 1536"/>
              <a:gd name="T29" fmla="*/ 0 h 3459"/>
              <a:gd name="T30" fmla="*/ 970 w 1536"/>
              <a:gd name="T31" fmla="*/ 79 h 3459"/>
              <a:gd name="T32" fmla="*/ 1103 w 1536"/>
              <a:gd name="T33" fmla="*/ 176 h 3459"/>
              <a:gd name="T34" fmla="*/ 1191 w 1536"/>
              <a:gd name="T35" fmla="*/ 309 h 3459"/>
              <a:gd name="T36" fmla="*/ 1156 w 1536"/>
              <a:gd name="T37" fmla="*/ 441 h 3459"/>
              <a:gd name="T38" fmla="*/ 1315 w 1536"/>
              <a:gd name="T39" fmla="*/ 450 h 3459"/>
              <a:gd name="T40" fmla="*/ 1535 w 1536"/>
              <a:gd name="T41" fmla="*/ 476 h 3459"/>
              <a:gd name="T42" fmla="*/ 1420 w 1536"/>
              <a:gd name="T43" fmla="*/ 653 h 3459"/>
              <a:gd name="T44" fmla="*/ 1376 w 1536"/>
              <a:gd name="T45" fmla="*/ 935 h 3459"/>
              <a:gd name="T46" fmla="*/ 1385 w 1536"/>
              <a:gd name="T47" fmla="*/ 1138 h 3459"/>
              <a:gd name="T48" fmla="*/ 1253 w 1536"/>
              <a:gd name="T49" fmla="*/ 1376 h 3459"/>
              <a:gd name="T50" fmla="*/ 1059 w 1536"/>
              <a:gd name="T51" fmla="*/ 1606 h 3459"/>
              <a:gd name="T52" fmla="*/ 979 w 1536"/>
              <a:gd name="T53" fmla="*/ 1809 h 3459"/>
              <a:gd name="T54" fmla="*/ 891 w 1536"/>
              <a:gd name="T55" fmla="*/ 1888 h 3459"/>
              <a:gd name="T56" fmla="*/ 882 w 1536"/>
              <a:gd name="T57" fmla="*/ 2109 h 3459"/>
              <a:gd name="T58" fmla="*/ 856 w 1536"/>
              <a:gd name="T59" fmla="*/ 2267 h 3459"/>
              <a:gd name="T60" fmla="*/ 785 w 1536"/>
              <a:gd name="T61" fmla="*/ 2409 h 3459"/>
              <a:gd name="T62" fmla="*/ 820 w 1536"/>
              <a:gd name="T63" fmla="*/ 2567 h 3459"/>
              <a:gd name="T64" fmla="*/ 900 w 1536"/>
              <a:gd name="T65" fmla="*/ 2726 h 3459"/>
              <a:gd name="T66" fmla="*/ 1014 w 1536"/>
              <a:gd name="T67" fmla="*/ 2629 h 3459"/>
              <a:gd name="T68" fmla="*/ 944 w 1536"/>
              <a:gd name="T69" fmla="*/ 2903 h 3459"/>
              <a:gd name="T70" fmla="*/ 1067 w 1536"/>
              <a:gd name="T71" fmla="*/ 3106 h 3459"/>
              <a:gd name="T72" fmla="*/ 1023 w 1536"/>
              <a:gd name="T73" fmla="*/ 3272 h 3459"/>
              <a:gd name="T74" fmla="*/ 900 w 1536"/>
              <a:gd name="T75" fmla="*/ 3431 h 3459"/>
              <a:gd name="T76" fmla="*/ 714 w 1536"/>
              <a:gd name="T77" fmla="*/ 3387 h 3459"/>
              <a:gd name="T78" fmla="*/ 529 w 1536"/>
              <a:gd name="T79" fmla="*/ 3334 h 3459"/>
              <a:gd name="T80" fmla="*/ 617 w 1536"/>
              <a:gd name="T81" fmla="*/ 3167 h 3459"/>
              <a:gd name="T82" fmla="*/ 503 w 1536"/>
              <a:gd name="T83" fmla="*/ 2938 h 3459"/>
              <a:gd name="T84" fmla="*/ 503 w 1536"/>
              <a:gd name="T85" fmla="*/ 2576 h 3459"/>
              <a:gd name="T86" fmla="*/ 450 w 1536"/>
              <a:gd name="T87" fmla="*/ 2338 h 3459"/>
              <a:gd name="T88" fmla="*/ 344 w 1536"/>
              <a:gd name="T89" fmla="*/ 2126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36" h="3459">
                <a:moveTo>
                  <a:pt x="370" y="2047"/>
                </a:moveTo>
                <a:lnTo>
                  <a:pt x="406" y="1985"/>
                </a:lnTo>
                <a:lnTo>
                  <a:pt x="423" y="1923"/>
                </a:lnTo>
                <a:lnTo>
                  <a:pt x="370" y="1923"/>
                </a:lnTo>
                <a:lnTo>
                  <a:pt x="344" y="1862"/>
                </a:lnTo>
                <a:lnTo>
                  <a:pt x="335" y="1809"/>
                </a:lnTo>
                <a:lnTo>
                  <a:pt x="291" y="1809"/>
                </a:lnTo>
                <a:lnTo>
                  <a:pt x="229" y="1809"/>
                </a:lnTo>
                <a:lnTo>
                  <a:pt x="238" y="1747"/>
                </a:lnTo>
                <a:lnTo>
                  <a:pt x="247" y="1685"/>
                </a:lnTo>
                <a:lnTo>
                  <a:pt x="203" y="1615"/>
                </a:lnTo>
                <a:lnTo>
                  <a:pt x="150" y="1553"/>
                </a:lnTo>
                <a:lnTo>
                  <a:pt x="70" y="1526"/>
                </a:lnTo>
                <a:lnTo>
                  <a:pt x="0" y="1491"/>
                </a:lnTo>
                <a:lnTo>
                  <a:pt x="70" y="1464"/>
                </a:lnTo>
                <a:lnTo>
                  <a:pt x="79" y="1394"/>
                </a:lnTo>
                <a:lnTo>
                  <a:pt x="132" y="1376"/>
                </a:lnTo>
                <a:lnTo>
                  <a:pt x="264" y="1385"/>
                </a:lnTo>
                <a:lnTo>
                  <a:pt x="335" y="1376"/>
                </a:lnTo>
                <a:lnTo>
                  <a:pt x="432" y="1385"/>
                </a:lnTo>
                <a:lnTo>
                  <a:pt x="432" y="1323"/>
                </a:lnTo>
                <a:lnTo>
                  <a:pt x="406" y="1253"/>
                </a:lnTo>
                <a:lnTo>
                  <a:pt x="353" y="1164"/>
                </a:lnTo>
                <a:lnTo>
                  <a:pt x="264" y="1085"/>
                </a:lnTo>
                <a:lnTo>
                  <a:pt x="167" y="1014"/>
                </a:lnTo>
                <a:lnTo>
                  <a:pt x="88" y="935"/>
                </a:lnTo>
                <a:lnTo>
                  <a:pt x="70" y="856"/>
                </a:lnTo>
                <a:lnTo>
                  <a:pt x="70" y="750"/>
                </a:lnTo>
                <a:lnTo>
                  <a:pt x="114" y="688"/>
                </a:lnTo>
                <a:lnTo>
                  <a:pt x="167" y="644"/>
                </a:lnTo>
                <a:lnTo>
                  <a:pt x="194" y="573"/>
                </a:lnTo>
                <a:lnTo>
                  <a:pt x="273" y="503"/>
                </a:lnTo>
                <a:lnTo>
                  <a:pt x="370" y="494"/>
                </a:lnTo>
                <a:lnTo>
                  <a:pt x="450" y="459"/>
                </a:lnTo>
                <a:lnTo>
                  <a:pt x="520" y="441"/>
                </a:lnTo>
                <a:lnTo>
                  <a:pt x="538" y="379"/>
                </a:lnTo>
                <a:lnTo>
                  <a:pt x="609" y="353"/>
                </a:lnTo>
                <a:lnTo>
                  <a:pt x="600" y="273"/>
                </a:lnTo>
                <a:lnTo>
                  <a:pt x="582" y="212"/>
                </a:lnTo>
                <a:lnTo>
                  <a:pt x="635" y="132"/>
                </a:lnTo>
                <a:lnTo>
                  <a:pt x="564" y="88"/>
                </a:lnTo>
                <a:lnTo>
                  <a:pt x="520" y="88"/>
                </a:lnTo>
                <a:lnTo>
                  <a:pt x="564" y="44"/>
                </a:lnTo>
                <a:lnTo>
                  <a:pt x="679" y="35"/>
                </a:lnTo>
                <a:lnTo>
                  <a:pt x="803" y="0"/>
                </a:lnTo>
                <a:lnTo>
                  <a:pt x="917" y="0"/>
                </a:lnTo>
                <a:lnTo>
                  <a:pt x="979" y="9"/>
                </a:lnTo>
                <a:lnTo>
                  <a:pt x="970" y="79"/>
                </a:lnTo>
                <a:lnTo>
                  <a:pt x="953" y="150"/>
                </a:lnTo>
                <a:lnTo>
                  <a:pt x="1059" y="114"/>
                </a:lnTo>
                <a:lnTo>
                  <a:pt x="1103" y="176"/>
                </a:lnTo>
                <a:lnTo>
                  <a:pt x="1164" y="194"/>
                </a:lnTo>
                <a:lnTo>
                  <a:pt x="1209" y="247"/>
                </a:lnTo>
                <a:lnTo>
                  <a:pt x="1191" y="309"/>
                </a:lnTo>
                <a:lnTo>
                  <a:pt x="1147" y="353"/>
                </a:lnTo>
                <a:lnTo>
                  <a:pt x="1094" y="423"/>
                </a:lnTo>
                <a:lnTo>
                  <a:pt x="1156" y="441"/>
                </a:lnTo>
                <a:lnTo>
                  <a:pt x="1164" y="485"/>
                </a:lnTo>
                <a:lnTo>
                  <a:pt x="1235" y="450"/>
                </a:lnTo>
                <a:lnTo>
                  <a:pt x="1315" y="450"/>
                </a:lnTo>
                <a:lnTo>
                  <a:pt x="1367" y="467"/>
                </a:lnTo>
                <a:lnTo>
                  <a:pt x="1456" y="459"/>
                </a:lnTo>
                <a:lnTo>
                  <a:pt x="1535" y="476"/>
                </a:lnTo>
                <a:lnTo>
                  <a:pt x="1517" y="529"/>
                </a:lnTo>
                <a:lnTo>
                  <a:pt x="1456" y="582"/>
                </a:lnTo>
                <a:lnTo>
                  <a:pt x="1420" y="653"/>
                </a:lnTo>
                <a:lnTo>
                  <a:pt x="1429" y="732"/>
                </a:lnTo>
                <a:lnTo>
                  <a:pt x="1420" y="820"/>
                </a:lnTo>
                <a:lnTo>
                  <a:pt x="1376" y="935"/>
                </a:lnTo>
                <a:lnTo>
                  <a:pt x="1359" y="1014"/>
                </a:lnTo>
                <a:lnTo>
                  <a:pt x="1438" y="1067"/>
                </a:lnTo>
                <a:lnTo>
                  <a:pt x="1385" y="1138"/>
                </a:lnTo>
                <a:lnTo>
                  <a:pt x="1350" y="1191"/>
                </a:lnTo>
                <a:lnTo>
                  <a:pt x="1323" y="1279"/>
                </a:lnTo>
                <a:lnTo>
                  <a:pt x="1253" y="1376"/>
                </a:lnTo>
                <a:lnTo>
                  <a:pt x="1164" y="1420"/>
                </a:lnTo>
                <a:lnTo>
                  <a:pt x="1103" y="1500"/>
                </a:lnTo>
                <a:lnTo>
                  <a:pt x="1059" y="1606"/>
                </a:lnTo>
                <a:lnTo>
                  <a:pt x="1023" y="1694"/>
                </a:lnTo>
                <a:lnTo>
                  <a:pt x="1023" y="1747"/>
                </a:lnTo>
                <a:lnTo>
                  <a:pt x="979" y="1809"/>
                </a:lnTo>
                <a:lnTo>
                  <a:pt x="926" y="1826"/>
                </a:lnTo>
                <a:lnTo>
                  <a:pt x="882" y="1826"/>
                </a:lnTo>
                <a:lnTo>
                  <a:pt x="891" y="1888"/>
                </a:lnTo>
                <a:lnTo>
                  <a:pt x="891" y="1976"/>
                </a:lnTo>
                <a:lnTo>
                  <a:pt x="873" y="2029"/>
                </a:lnTo>
                <a:lnTo>
                  <a:pt x="882" y="2109"/>
                </a:lnTo>
                <a:lnTo>
                  <a:pt x="891" y="2170"/>
                </a:lnTo>
                <a:lnTo>
                  <a:pt x="900" y="2241"/>
                </a:lnTo>
                <a:lnTo>
                  <a:pt x="856" y="2267"/>
                </a:lnTo>
                <a:lnTo>
                  <a:pt x="856" y="2312"/>
                </a:lnTo>
                <a:lnTo>
                  <a:pt x="820" y="2356"/>
                </a:lnTo>
                <a:lnTo>
                  <a:pt x="785" y="2409"/>
                </a:lnTo>
                <a:lnTo>
                  <a:pt x="767" y="2479"/>
                </a:lnTo>
                <a:lnTo>
                  <a:pt x="785" y="2523"/>
                </a:lnTo>
                <a:lnTo>
                  <a:pt x="820" y="2567"/>
                </a:lnTo>
                <a:lnTo>
                  <a:pt x="847" y="2620"/>
                </a:lnTo>
                <a:lnTo>
                  <a:pt x="838" y="2700"/>
                </a:lnTo>
                <a:lnTo>
                  <a:pt x="900" y="2726"/>
                </a:lnTo>
                <a:lnTo>
                  <a:pt x="917" y="2656"/>
                </a:lnTo>
                <a:lnTo>
                  <a:pt x="953" y="2585"/>
                </a:lnTo>
                <a:lnTo>
                  <a:pt x="1014" y="2629"/>
                </a:lnTo>
                <a:lnTo>
                  <a:pt x="997" y="2735"/>
                </a:lnTo>
                <a:lnTo>
                  <a:pt x="953" y="2815"/>
                </a:lnTo>
                <a:lnTo>
                  <a:pt x="944" y="2903"/>
                </a:lnTo>
                <a:lnTo>
                  <a:pt x="944" y="2973"/>
                </a:lnTo>
                <a:lnTo>
                  <a:pt x="988" y="3035"/>
                </a:lnTo>
                <a:lnTo>
                  <a:pt x="1067" y="3106"/>
                </a:lnTo>
                <a:lnTo>
                  <a:pt x="1067" y="3176"/>
                </a:lnTo>
                <a:lnTo>
                  <a:pt x="1014" y="3194"/>
                </a:lnTo>
                <a:lnTo>
                  <a:pt x="1023" y="3272"/>
                </a:lnTo>
                <a:lnTo>
                  <a:pt x="1006" y="3325"/>
                </a:lnTo>
                <a:lnTo>
                  <a:pt x="935" y="3387"/>
                </a:lnTo>
                <a:lnTo>
                  <a:pt x="900" y="3431"/>
                </a:lnTo>
                <a:lnTo>
                  <a:pt x="847" y="3458"/>
                </a:lnTo>
                <a:lnTo>
                  <a:pt x="776" y="3414"/>
                </a:lnTo>
                <a:lnTo>
                  <a:pt x="714" y="3387"/>
                </a:lnTo>
                <a:lnTo>
                  <a:pt x="661" y="3387"/>
                </a:lnTo>
                <a:lnTo>
                  <a:pt x="564" y="3387"/>
                </a:lnTo>
                <a:lnTo>
                  <a:pt x="529" y="3334"/>
                </a:lnTo>
                <a:lnTo>
                  <a:pt x="538" y="3264"/>
                </a:lnTo>
                <a:lnTo>
                  <a:pt x="609" y="3229"/>
                </a:lnTo>
                <a:lnTo>
                  <a:pt x="617" y="3167"/>
                </a:lnTo>
                <a:lnTo>
                  <a:pt x="556" y="3097"/>
                </a:lnTo>
                <a:lnTo>
                  <a:pt x="511" y="3000"/>
                </a:lnTo>
                <a:lnTo>
                  <a:pt x="503" y="2938"/>
                </a:lnTo>
                <a:lnTo>
                  <a:pt x="503" y="2841"/>
                </a:lnTo>
                <a:lnTo>
                  <a:pt x="520" y="2726"/>
                </a:lnTo>
                <a:lnTo>
                  <a:pt x="503" y="2576"/>
                </a:lnTo>
                <a:lnTo>
                  <a:pt x="459" y="2479"/>
                </a:lnTo>
                <a:lnTo>
                  <a:pt x="441" y="2400"/>
                </a:lnTo>
                <a:lnTo>
                  <a:pt x="450" y="2338"/>
                </a:lnTo>
                <a:lnTo>
                  <a:pt x="459" y="2250"/>
                </a:lnTo>
                <a:lnTo>
                  <a:pt x="432" y="2197"/>
                </a:lnTo>
                <a:lnTo>
                  <a:pt x="344" y="2126"/>
                </a:lnTo>
                <a:lnTo>
                  <a:pt x="370" y="2047"/>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5" name="Freeform 11">
            <a:extLst>
              <a:ext uri="{FF2B5EF4-FFF2-40B4-BE49-F238E27FC236}">
                <a16:creationId xmlns:a16="http://schemas.microsoft.com/office/drawing/2014/main" id="{9D213770-7469-49C9-8217-AFEBCCBC63A0}"/>
              </a:ext>
            </a:extLst>
          </p:cNvPr>
          <p:cNvSpPr>
            <a:spLocks/>
          </p:cNvSpPr>
          <p:nvPr/>
        </p:nvSpPr>
        <p:spPr bwMode="auto">
          <a:xfrm>
            <a:off x="6834913" y="1500269"/>
            <a:ext cx="676275" cy="949325"/>
          </a:xfrm>
          <a:custGeom>
            <a:avLst/>
            <a:gdLst>
              <a:gd name="T0" fmla="*/ 8022852 w 1880"/>
              <a:gd name="T1" fmla="*/ 236343060 h 2638"/>
              <a:gd name="T2" fmla="*/ 26267888 w 1880"/>
              <a:gd name="T3" fmla="*/ 248904882 h 2638"/>
              <a:gd name="T4" fmla="*/ 43478008 w 1880"/>
              <a:gd name="T5" fmla="*/ 250070486 h 2638"/>
              <a:gd name="T6" fmla="*/ 53700552 w 1880"/>
              <a:gd name="T7" fmla="*/ 242041169 h 2638"/>
              <a:gd name="T8" fmla="*/ 71945948 w 1880"/>
              <a:gd name="T9" fmla="*/ 236343060 h 2638"/>
              <a:gd name="T10" fmla="*/ 89156067 w 1880"/>
              <a:gd name="T11" fmla="*/ 234012211 h 2638"/>
              <a:gd name="T12" fmla="*/ 94849367 w 1880"/>
              <a:gd name="T13" fmla="*/ 246703585 h 2638"/>
              <a:gd name="T14" fmla="*/ 108565879 w 1880"/>
              <a:gd name="T15" fmla="*/ 255768595 h 2638"/>
              <a:gd name="T16" fmla="*/ 111929987 w 1880"/>
              <a:gd name="T17" fmla="*/ 266128761 h 2638"/>
              <a:gd name="T18" fmla="*/ 117623647 w 1880"/>
              <a:gd name="T19" fmla="*/ 282057844 h 2638"/>
              <a:gd name="T20" fmla="*/ 122152532 w 1880"/>
              <a:gd name="T21" fmla="*/ 300317776 h 2638"/>
              <a:gd name="T22" fmla="*/ 123317307 w 1880"/>
              <a:gd name="T23" fmla="*/ 316376051 h 2638"/>
              <a:gd name="T24" fmla="*/ 141562344 w 1880"/>
              <a:gd name="T25" fmla="*/ 325441421 h 2638"/>
              <a:gd name="T26" fmla="*/ 162136931 w 1880"/>
              <a:gd name="T27" fmla="*/ 324405369 h 2638"/>
              <a:gd name="T28" fmla="*/ 167830591 w 1880"/>
              <a:gd name="T29" fmla="*/ 338003244 h 2638"/>
              <a:gd name="T30" fmla="*/ 182582019 w 1880"/>
              <a:gd name="T31" fmla="*/ 339168848 h 2638"/>
              <a:gd name="T32" fmla="*/ 196298171 w 1880"/>
              <a:gd name="T33" fmla="*/ 340334092 h 2638"/>
              <a:gd name="T34" fmla="*/ 208849907 w 1880"/>
              <a:gd name="T35" fmla="*/ 319743312 h 2638"/>
              <a:gd name="T36" fmla="*/ 221401643 w 1880"/>
              <a:gd name="T37" fmla="*/ 315210447 h 2638"/>
              <a:gd name="T38" fmla="*/ 236282571 w 1880"/>
              <a:gd name="T39" fmla="*/ 322074160 h 2638"/>
              <a:gd name="T40" fmla="*/ 229424495 w 1880"/>
              <a:gd name="T41" fmla="*/ 291252406 h 2638"/>
              <a:gd name="T42" fmla="*/ 224895611 w 1880"/>
              <a:gd name="T43" fmla="*/ 275194131 h 2638"/>
              <a:gd name="T44" fmla="*/ 211179099 w 1880"/>
              <a:gd name="T45" fmla="*/ 267164814 h 2638"/>
              <a:gd name="T46" fmla="*/ 184911211 w 1880"/>
              <a:gd name="T47" fmla="*/ 266128761 h 2638"/>
              <a:gd name="T48" fmla="*/ 173524251 w 1880"/>
              <a:gd name="T49" fmla="*/ 251236090 h 2638"/>
              <a:gd name="T50" fmla="*/ 172359475 w 1880"/>
              <a:gd name="T51" fmla="*/ 235177815 h 2638"/>
              <a:gd name="T52" fmla="*/ 172359475 w 1880"/>
              <a:gd name="T53" fmla="*/ 216917884 h 2638"/>
              <a:gd name="T54" fmla="*/ 173524251 w 1880"/>
              <a:gd name="T55" fmla="*/ 198787144 h 2638"/>
              <a:gd name="T56" fmla="*/ 181546743 w 1880"/>
              <a:gd name="T57" fmla="*/ 181692816 h 2638"/>
              <a:gd name="T58" fmla="*/ 183746436 w 1880"/>
              <a:gd name="T59" fmla="*/ 166800145 h 2638"/>
              <a:gd name="T60" fmla="*/ 190604871 w 1880"/>
              <a:gd name="T61" fmla="*/ 150741510 h 2638"/>
              <a:gd name="T62" fmla="*/ 184911211 w 1880"/>
              <a:gd name="T63" fmla="*/ 131316334 h 2638"/>
              <a:gd name="T64" fmla="*/ 129010967 w 1880"/>
              <a:gd name="T65" fmla="*/ 52578138 h 2638"/>
              <a:gd name="T66" fmla="*/ 116588371 w 1880"/>
              <a:gd name="T67" fmla="*/ 25123645 h 2638"/>
              <a:gd name="T68" fmla="*/ 101707803 w 1880"/>
              <a:gd name="T69" fmla="*/ 27325302 h 2638"/>
              <a:gd name="T70" fmla="*/ 89156067 w 1880"/>
              <a:gd name="T71" fmla="*/ 21627193 h 2638"/>
              <a:gd name="T72" fmla="*/ 90320483 w 1880"/>
              <a:gd name="T73" fmla="*/ 10230614 h 2638"/>
              <a:gd name="T74" fmla="*/ 74275139 w 1880"/>
              <a:gd name="T75" fmla="*/ 7899766 h 2638"/>
              <a:gd name="T76" fmla="*/ 54865327 w 1880"/>
              <a:gd name="T77" fmla="*/ 18259932 h 2638"/>
              <a:gd name="T78" fmla="*/ 27432664 w 1880"/>
              <a:gd name="T79" fmla="*/ 21627193 h 2638"/>
              <a:gd name="T80" fmla="*/ 22903780 w 1880"/>
              <a:gd name="T81" fmla="*/ 29656150 h 2638"/>
              <a:gd name="T82" fmla="*/ 20574588 w 1880"/>
              <a:gd name="T83" fmla="*/ 47916082 h 2638"/>
              <a:gd name="T84" fmla="*/ 22903780 w 1880"/>
              <a:gd name="T85" fmla="*/ 66176013 h 2638"/>
              <a:gd name="T86" fmla="*/ 18374536 w 1880"/>
              <a:gd name="T87" fmla="*/ 78737836 h 2638"/>
              <a:gd name="T88" fmla="*/ 13716152 w 1880"/>
              <a:gd name="T89" fmla="*/ 90263606 h 2638"/>
              <a:gd name="T90" fmla="*/ 6858076 w 1880"/>
              <a:gd name="T91" fmla="*/ 106192689 h 2638"/>
              <a:gd name="T92" fmla="*/ 13716152 w 1880"/>
              <a:gd name="T93" fmla="*/ 117588908 h 2638"/>
              <a:gd name="T94" fmla="*/ 16045344 w 1880"/>
              <a:gd name="T95" fmla="*/ 134812787 h 2638"/>
              <a:gd name="T96" fmla="*/ 26267888 w 1880"/>
              <a:gd name="T97" fmla="*/ 129114678 h 2638"/>
              <a:gd name="T98" fmla="*/ 38819624 w 1880"/>
              <a:gd name="T99" fmla="*/ 125617865 h 2638"/>
              <a:gd name="T100" fmla="*/ 30926272 w 1880"/>
              <a:gd name="T101" fmla="*/ 149705458 h 2638"/>
              <a:gd name="T102" fmla="*/ 29761856 w 1880"/>
              <a:gd name="T103" fmla="*/ 170167046 h 2638"/>
              <a:gd name="T104" fmla="*/ 45677700 w 1880"/>
              <a:gd name="T105" fmla="*/ 187390925 h 2638"/>
              <a:gd name="T106" fmla="*/ 38819624 w 1880"/>
              <a:gd name="T107" fmla="*/ 198787144 h 2638"/>
              <a:gd name="T108" fmla="*/ 37784348 w 1880"/>
              <a:gd name="T109" fmla="*/ 215752279 h 2638"/>
              <a:gd name="T110" fmla="*/ 24068196 w 1880"/>
              <a:gd name="T111" fmla="*/ 229479706 h 2638"/>
              <a:gd name="T112" fmla="*/ 8022852 w 1880"/>
              <a:gd name="T113" fmla="*/ 227278049 h 2638"/>
              <a:gd name="T114" fmla="*/ 2329192 w 1880"/>
              <a:gd name="T115" fmla="*/ 230644950 h 26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80" h="2638">
                <a:moveTo>
                  <a:pt x="18" y="1781"/>
                </a:moveTo>
                <a:lnTo>
                  <a:pt x="62" y="1825"/>
                </a:lnTo>
                <a:lnTo>
                  <a:pt x="133" y="1887"/>
                </a:lnTo>
                <a:lnTo>
                  <a:pt x="203" y="1922"/>
                </a:lnTo>
                <a:lnTo>
                  <a:pt x="265" y="1905"/>
                </a:lnTo>
                <a:lnTo>
                  <a:pt x="336" y="1931"/>
                </a:lnTo>
                <a:lnTo>
                  <a:pt x="398" y="1922"/>
                </a:lnTo>
                <a:lnTo>
                  <a:pt x="415" y="1869"/>
                </a:lnTo>
                <a:lnTo>
                  <a:pt x="450" y="1807"/>
                </a:lnTo>
                <a:lnTo>
                  <a:pt x="556" y="1825"/>
                </a:lnTo>
                <a:lnTo>
                  <a:pt x="627" y="1825"/>
                </a:lnTo>
                <a:lnTo>
                  <a:pt x="689" y="1807"/>
                </a:lnTo>
                <a:lnTo>
                  <a:pt x="733" y="1869"/>
                </a:lnTo>
                <a:lnTo>
                  <a:pt x="733" y="1905"/>
                </a:lnTo>
                <a:lnTo>
                  <a:pt x="786" y="1931"/>
                </a:lnTo>
                <a:lnTo>
                  <a:pt x="839" y="1975"/>
                </a:lnTo>
                <a:lnTo>
                  <a:pt x="848" y="2019"/>
                </a:lnTo>
                <a:lnTo>
                  <a:pt x="865" y="2055"/>
                </a:lnTo>
                <a:lnTo>
                  <a:pt x="918" y="2116"/>
                </a:lnTo>
                <a:lnTo>
                  <a:pt x="909" y="2178"/>
                </a:lnTo>
                <a:lnTo>
                  <a:pt x="892" y="2249"/>
                </a:lnTo>
                <a:lnTo>
                  <a:pt x="944" y="2319"/>
                </a:lnTo>
                <a:lnTo>
                  <a:pt x="909" y="2399"/>
                </a:lnTo>
                <a:lnTo>
                  <a:pt x="953" y="2443"/>
                </a:lnTo>
                <a:lnTo>
                  <a:pt x="1005" y="2496"/>
                </a:lnTo>
                <a:lnTo>
                  <a:pt x="1094" y="2513"/>
                </a:lnTo>
                <a:lnTo>
                  <a:pt x="1182" y="2513"/>
                </a:lnTo>
                <a:lnTo>
                  <a:pt x="1253" y="2505"/>
                </a:lnTo>
                <a:lnTo>
                  <a:pt x="1261" y="2558"/>
                </a:lnTo>
                <a:lnTo>
                  <a:pt x="1297" y="2610"/>
                </a:lnTo>
                <a:lnTo>
                  <a:pt x="1350" y="2610"/>
                </a:lnTo>
                <a:lnTo>
                  <a:pt x="1411" y="2619"/>
                </a:lnTo>
                <a:lnTo>
                  <a:pt x="1464" y="2637"/>
                </a:lnTo>
                <a:lnTo>
                  <a:pt x="1517" y="2628"/>
                </a:lnTo>
                <a:lnTo>
                  <a:pt x="1570" y="2540"/>
                </a:lnTo>
                <a:lnTo>
                  <a:pt x="1614" y="2469"/>
                </a:lnTo>
                <a:lnTo>
                  <a:pt x="1685" y="2505"/>
                </a:lnTo>
                <a:lnTo>
                  <a:pt x="1711" y="2434"/>
                </a:lnTo>
                <a:lnTo>
                  <a:pt x="1773" y="2452"/>
                </a:lnTo>
                <a:lnTo>
                  <a:pt x="1826" y="2487"/>
                </a:lnTo>
                <a:lnTo>
                  <a:pt x="1879" y="2452"/>
                </a:lnTo>
                <a:lnTo>
                  <a:pt x="1773" y="2249"/>
                </a:lnTo>
                <a:lnTo>
                  <a:pt x="1703" y="2178"/>
                </a:lnTo>
                <a:lnTo>
                  <a:pt x="1738" y="2125"/>
                </a:lnTo>
                <a:lnTo>
                  <a:pt x="1703" y="2063"/>
                </a:lnTo>
                <a:lnTo>
                  <a:pt x="1632" y="2063"/>
                </a:lnTo>
                <a:lnTo>
                  <a:pt x="1517" y="2063"/>
                </a:lnTo>
                <a:lnTo>
                  <a:pt x="1429" y="2055"/>
                </a:lnTo>
                <a:lnTo>
                  <a:pt x="1447" y="1993"/>
                </a:lnTo>
                <a:lnTo>
                  <a:pt x="1341" y="1940"/>
                </a:lnTo>
                <a:lnTo>
                  <a:pt x="1376" y="1896"/>
                </a:lnTo>
                <a:lnTo>
                  <a:pt x="1332" y="1816"/>
                </a:lnTo>
                <a:lnTo>
                  <a:pt x="1358" y="1755"/>
                </a:lnTo>
                <a:lnTo>
                  <a:pt x="1332" y="1675"/>
                </a:lnTo>
                <a:lnTo>
                  <a:pt x="1367" y="1596"/>
                </a:lnTo>
                <a:lnTo>
                  <a:pt x="1341" y="1535"/>
                </a:lnTo>
                <a:lnTo>
                  <a:pt x="1350" y="1438"/>
                </a:lnTo>
                <a:lnTo>
                  <a:pt x="1403" y="1403"/>
                </a:lnTo>
                <a:lnTo>
                  <a:pt x="1456" y="1332"/>
                </a:lnTo>
                <a:lnTo>
                  <a:pt x="1420" y="1288"/>
                </a:lnTo>
                <a:lnTo>
                  <a:pt x="1464" y="1226"/>
                </a:lnTo>
                <a:lnTo>
                  <a:pt x="1473" y="1164"/>
                </a:lnTo>
                <a:lnTo>
                  <a:pt x="1456" y="1085"/>
                </a:lnTo>
                <a:lnTo>
                  <a:pt x="1429" y="1014"/>
                </a:lnTo>
                <a:lnTo>
                  <a:pt x="1094" y="732"/>
                </a:lnTo>
                <a:lnTo>
                  <a:pt x="997" y="406"/>
                </a:lnTo>
                <a:lnTo>
                  <a:pt x="970" y="229"/>
                </a:lnTo>
                <a:lnTo>
                  <a:pt x="901" y="194"/>
                </a:lnTo>
                <a:lnTo>
                  <a:pt x="830" y="167"/>
                </a:lnTo>
                <a:lnTo>
                  <a:pt x="786" y="211"/>
                </a:lnTo>
                <a:lnTo>
                  <a:pt x="724" y="229"/>
                </a:lnTo>
                <a:lnTo>
                  <a:pt x="689" y="167"/>
                </a:lnTo>
                <a:lnTo>
                  <a:pt x="733" y="132"/>
                </a:lnTo>
                <a:lnTo>
                  <a:pt x="698" y="79"/>
                </a:lnTo>
                <a:lnTo>
                  <a:pt x="645" y="0"/>
                </a:lnTo>
                <a:lnTo>
                  <a:pt x="574" y="61"/>
                </a:lnTo>
                <a:lnTo>
                  <a:pt x="512" y="106"/>
                </a:lnTo>
                <a:lnTo>
                  <a:pt x="424" y="141"/>
                </a:lnTo>
                <a:lnTo>
                  <a:pt x="327" y="176"/>
                </a:lnTo>
                <a:lnTo>
                  <a:pt x="212" y="167"/>
                </a:lnTo>
                <a:lnTo>
                  <a:pt x="168" y="167"/>
                </a:lnTo>
                <a:lnTo>
                  <a:pt x="177" y="229"/>
                </a:lnTo>
                <a:lnTo>
                  <a:pt x="177" y="317"/>
                </a:lnTo>
                <a:lnTo>
                  <a:pt x="159" y="370"/>
                </a:lnTo>
                <a:lnTo>
                  <a:pt x="168" y="450"/>
                </a:lnTo>
                <a:lnTo>
                  <a:pt x="177" y="511"/>
                </a:lnTo>
                <a:lnTo>
                  <a:pt x="186" y="582"/>
                </a:lnTo>
                <a:lnTo>
                  <a:pt x="142" y="608"/>
                </a:lnTo>
                <a:lnTo>
                  <a:pt x="142" y="653"/>
                </a:lnTo>
                <a:lnTo>
                  <a:pt x="106" y="697"/>
                </a:lnTo>
                <a:lnTo>
                  <a:pt x="71" y="750"/>
                </a:lnTo>
                <a:lnTo>
                  <a:pt x="53" y="820"/>
                </a:lnTo>
                <a:lnTo>
                  <a:pt x="71" y="864"/>
                </a:lnTo>
                <a:lnTo>
                  <a:pt x="106" y="908"/>
                </a:lnTo>
                <a:lnTo>
                  <a:pt x="133" y="961"/>
                </a:lnTo>
                <a:lnTo>
                  <a:pt x="124" y="1041"/>
                </a:lnTo>
                <a:lnTo>
                  <a:pt x="186" y="1067"/>
                </a:lnTo>
                <a:lnTo>
                  <a:pt x="203" y="997"/>
                </a:lnTo>
                <a:lnTo>
                  <a:pt x="239" y="926"/>
                </a:lnTo>
                <a:lnTo>
                  <a:pt x="300" y="970"/>
                </a:lnTo>
                <a:lnTo>
                  <a:pt x="283" y="1076"/>
                </a:lnTo>
                <a:lnTo>
                  <a:pt x="239" y="1156"/>
                </a:lnTo>
                <a:lnTo>
                  <a:pt x="230" y="1244"/>
                </a:lnTo>
                <a:lnTo>
                  <a:pt x="230" y="1314"/>
                </a:lnTo>
                <a:lnTo>
                  <a:pt x="274" y="1376"/>
                </a:lnTo>
                <a:lnTo>
                  <a:pt x="353" y="1447"/>
                </a:lnTo>
                <a:lnTo>
                  <a:pt x="353" y="1517"/>
                </a:lnTo>
                <a:lnTo>
                  <a:pt x="300" y="1535"/>
                </a:lnTo>
                <a:lnTo>
                  <a:pt x="309" y="1613"/>
                </a:lnTo>
                <a:lnTo>
                  <a:pt x="292" y="1666"/>
                </a:lnTo>
                <a:lnTo>
                  <a:pt x="221" y="1728"/>
                </a:lnTo>
                <a:lnTo>
                  <a:pt x="186" y="1772"/>
                </a:lnTo>
                <a:lnTo>
                  <a:pt x="133" y="1799"/>
                </a:lnTo>
                <a:lnTo>
                  <a:pt x="62" y="1755"/>
                </a:lnTo>
                <a:lnTo>
                  <a:pt x="0" y="1728"/>
                </a:lnTo>
                <a:lnTo>
                  <a:pt x="18" y="1781"/>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86" name="Freeform 12">
            <a:extLst>
              <a:ext uri="{FF2B5EF4-FFF2-40B4-BE49-F238E27FC236}">
                <a16:creationId xmlns:a16="http://schemas.microsoft.com/office/drawing/2014/main" id="{B2CEFBF6-D139-4C5E-BEE4-4249575C738A}"/>
              </a:ext>
            </a:extLst>
          </p:cNvPr>
          <p:cNvSpPr>
            <a:spLocks noChangeArrowheads="1"/>
          </p:cNvSpPr>
          <p:nvPr/>
        </p:nvSpPr>
        <p:spPr bwMode="auto">
          <a:xfrm>
            <a:off x="5984013" y="982744"/>
            <a:ext cx="782637" cy="1439862"/>
          </a:xfrm>
          <a:custGeom>
            <a:avLst/>
            <a:gdLst>
              <a:gd name="T0" fmla="*/ 62 w 2172"/>
              <a:gd name="T1" fmla="*/ 142 h 3998"/>
              <a:gd name="T2" fmla="*/ 0 w 2172"/>
              <a:gd name="T3" fmla="*/ 362 h 3998"/>
              <a:gd name="T4" fmla="*/ 27 w 2172"/>
              <a:gd name="T5" fmla="*/ 530 h 3998"/>
              <a:gd name="T6" fmla="*/ 159 w 2172"/>
              <a:gd name="T7" fmla="*/ 706 h 3998"/>
              <a:gd name="T8" fmla="*/ 80 w 2172"/>
              <a:gd name="T9" fmla="*/ 874 h 3998"/>
              <a:gd name="T10" fmla="*/ 239 w 2172"/>
              <a:gd name="T11" fmla="*/ 953 h 3998"/>
              <a:gd name="T12" fmla="*/ 203 w 2172"/>
              <a:gd name="T13" fmla="*/ 1165 h 3998"/>
              <a:gd name="T14" fmla="*/ 397 w 2172"/>
              <a:gd name="T15" fmla="*/ 1130 h 3998"/>
              <a:gd name="T16" fmla="*/ 574 w 2172"/>
              <a:gd name="T17" fmla="*/ 1236 h 3998"/>
              <a:gd name="T18" fmla="*/ 768 w 2172"/>
              <a:gd name="T19" fmla="*/ 1377 h 3998"/>
              <a:gd name="T20" fmla="*/ 795 w 2172"/>
              <a:gd name="T21" fmla="*/ 1624 h 3998"/>
              <a:gd name="T22" fmla="*/ 962 w 2172"/>
              <a:gd name="T23" fmla="*/ 1800 h 3998"/>
              <a:gd name="T24" fmla="*/ 1148 w 2172"/>
              <a:gd name="T25" fmla="*/ 1950 h 3998"/>
              <a:gd name="T26" fmla="*/ 1121 w 2172"/>
              <a:gd name="T27" fmla="*/ 2092 h 3998"/>
              <a:gd name="T28" fmla="*/ 1183 w 2172"/>
              <a:gd name="T29" fmla="*/ 2321 h 3998"/>
              <a:gd name="T30" fmla="*/ 1165 w 2172"/>
              <a:gd name="T31" fmla="*/ 2497 h 3998"/>
              <a:gd name="T32" fmla="*/ 1051 w 2172"/>
              <a:gd name="T33" fmla="*/ 2595 h 3998"/>
              <a:gd name="T34" fmla="*/ 909 w 2172"/>
              <a:gd name="T35" fmla="*/ 2709 h 3998"/>
              <a:gd name="T36" fmla="*/ 1192 w 2172"/>
              <a:gd name="T37" fmla="*/ 2903 h 3998"/>
              <a:gd name="T38" fmla="*/ 1262 w 2172"/>
              <a:gd name="T39" fmla="*/ 3132 h 3998"/>
              <a:gd name="T40" fmla="*/ 1324 w 2172"/>
              <a:gd name="T41" fmla="*/ 3282 h 3998"/>
              <a:gd name="T42" fmla="*/ 1218 w 2172"/>
              <a:gd name="T43" fmla="*/ 3423 h 3998"/>
              <a:gd name="T44" fmla="*/ 1271 w 2172"/>
              <a:gd name="T45" fmla="*/ 3591 h 3998"/>
              <a:gd name="T46" fmla="*/ 1412 w 2172"/>
              <a:gd name="T47" fmla="*/ 3529 h 3998"/>
              <a:gd name="T48" fmla="*/ 1492 w 2172"/>
              <a:gd name="T49" fmla="*/ 3591 h 3998"/>
              <a:gd name="T50" fmla="*/ 1439 w 2172"/>
              <a:gd name="T51" fmla="*/ 3767 h 3998"/>
              <a:gd name="T52" fmla="*/ 1492 w 2172"/>
              <a:gd name="T53" fmla="*/ 3970 h 3998"/>
              <a:gd name="T54" fmla="*/ 1933 w 2172"/>
              <a:gd name="T55" fmla="*/ 3741 h 3998"/>
              <a:gd name="T56" fmla="*/ 2030 w 2172"/>
              <a:gd name="T57" fmla="*/ 3441 h 3998"/>
              <a:gd name="T58" fmla="*/ 2127 w 2172"/>
              <a:gd name="T59" fmla="*/ 3229 h 3998"/>
              <a:gd name="T60" fmla="*/ 2083 w 2172"/>
              <a:gd name="T61" fmla="*/ 2983 h 3998"/>
              <a:gd name="T62" fmla="*/ 2092 w 2172"/>
              <a:gd name="T63" fmla="*/ 2762 h 3998"/>
              <a:gd name="T64" fmla="*/ 2171 w 2172"/>
              <a:gd name="T65" fmla="*/ 2506 h 3998"/>
              <a:gd name="T66" fmla="*/ 2092 w 2172"/>
              <a:gd name="T67" fmla="*/ 2180 h 3998"/>
              <a:gd name="T68" fmla="*/ 2083 w 2172"/>
              <a:gd name="T69" fmla="*/ 1977 h 3998"/>
              <a:gd name="T70" fmla="*/ 1933 w 2172"/>
              <a:gd name="T71" fmla="*/ 1818 h 3998"/>
              <a:gd name="T72" fmla="*/ 1748 w 2172"/>
              <a:gd name="T73" fmla="*/ 1818 h 3998"/>
              <a:gd name="T74" fmla="*/ 1580 w 2172"/>
              <a:gd name="T75" fmla="*/ 1721 h 3998"/>
              <a:gd name="T76" fmla="*/ 1412 w 2172"/>
              <a:gd name="T77" fmla="*/ 1562 h 3998"/>
              <a:gd name="T78" fmla="*/ 1262 w 2172"/>
              <a:gd name="T79" fmla="*/ 1553 h 3998"/>
              <a:gd name="T80" fmla="*/ 1042 w 2172"/>
              <a:gd name="T81" fmla="*/ 1395 h 3998"/>
              <a:gd name="T82" fmla="*/ 883 w 2172"/>
              <a:gd name="T83" fmla="*/ 1297 h 3998"/>
              <a:gd name="T84" fmla="*/ 874 w 2172"/>
              <a:gd name="T85" fmla="*/ 1130 h 3998"/>
              <a:gd name="T86" fmla="*/ 874 w 2172"/>
              <a:gd name="T87" fmla="*/ 980 h 3998"/>
              <a:gd name="T88" fmla="*/ 795 w 2172"/>
              <a:gd name="T89" fmla="*/ 830 h 3998"/>
              <a:gd name="T90" fmla="*/ 803 w 2172"/>
              <a:gd name="T91" fmla="*/ 671 h 3998"/>
              <a:gd name="T92" fmla="*/ 733 w 2172"/>
              <a:gd name="T93" fmla="*/ 556 h 3998"/>
              <a:gd name="T94" fmla="*/ 618 w 2172"/>
              <a:gd name="T95" fmla="*/ 371 h 3998"/>
              <a:gd name="T96" fmla="*/ 459 w 2172"/>
              <a:gd name="T97" fmla="*/ 309 h 3998"/>
              <a:gd name="T98" fmla="*/ 336 w 2172"/>
              <a:gd name="T99" fmla="*/ 221 h 3998"/>
              <a:gd name="T100" fmla="*/ 292 w 2172"/>
              <a:gd name="T101" fmla="*/ 62 h 3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2" h="3998">
                <a:moveTo>
                  <a:pt x="195" y="27"/>
                </a:moveTo>
                <a:lnTo>
                  <a:pt x="115" y="80"/>
                </a:lnTo>
                <a:lnTo>
                  <a:pt x="62" y="142"/>
                </a:lnTo>
                <a:lnTo>
                  <a:pt x="9" y="212"/>
                </a:lnTo>
                <a:lnTo>
                  <a:pt x="0" y="309"/>
                </a:lnTo>
                <a:lnTo>
                  <a:pt x="0" y="362"/>
                </a:lnTo>
                <a:lnTo>
                  <a:pt x="27" y="406"/>
                </a:lnTo>
                <a:lnTo>
                  <a:pt x="9" y="450"/>
                </a:lnTo>
                <a:lnTo>
                  <a:pt x="27" y="530"/>
                </a:lnTo>
                <a:lnTo>
                  <a:pt x="44" y="600"/>
                </a:lnTo>
                <a:lnTo>
                  <a:pt x="97" y="662"/>
                </a:lnTo>
                <a:lnTo>
                  <a:pt x="159" y="706"/>
                </a:lnTo>
                <a:lnTo>
                  <a:pt x="80" y="742"/>
                </a:lnTo>
                <a:lnTo>
                  <a:pt x="80" y="812"/>
                </a:lnTo>
                <a:lnTo>
                  <a:pt x="80" y="874"/>
                </a:lnTo>
                <a:lnTo>
                  <a:pt x="142" y="900"/>
                </a:lnTo>
                <a:lnTo>
                  <a:pt x="247" y="918"/>
                </a:lnTo>
                <a:lnTo>
                  <a:pt x="239" y="953"/>
                </a:lnTo>
                <a:lnTo>
                  <a:pt x="239" y="1024"/>
                </a:lnTo>
                <a:lnTo>
                  <a:pt x="186" y="1094"/>
                </a:lnTo>
                <a:lnTo>
                  <a:pt x="203" y="1165"/>
                </a:lnTo>
                <a:lnTo>
                  <a:pt x="265" y="1121"/>
                </a:lnTo>
                <a:lnTo>
                  <a:pt x="345" y="1112"/>
                </a:lnTo>
                <a:lnTo>
                  <a:pt x="397" y="1130"/>
                </a:lnTo>
                <a:lnTo>
                  <a:pt x="477" y="1183"/>
                </a:lnTo>
                <a:lnTo>
                  <a:pt x="512" y="1227"/>
                </a:lnTo>
                <a:lnTo>
                  <a:pt x="574" y="1236"/>
                </a:lnTo>
                <a:lnTo>
                  <a:pt x="627" y="1244"/>
                </a:lnTo>
                <a:lnTo>
                  <a:pt x="689" y="1315"/>
                </a:lnTo>
                <a:lnTo>
                  <a:pt x="768" y="1377"/>
                </a:lnTo>
                <a:lnTo>
                  <a:pt x="759" y="1474"/>
                </a:lnTo>
                <a:lnTo>
                  <a:pt x="742" y="1553"/>
                </a:lnTo>
                <a:lnTo>
                  <a:pt x="795" y="1624"/>
                </a:lnTo>
                <a:lnTo>
                  <a:pt x="848" y="1695"/>
                </a:lnTo>
                <a:lnTo>
                  <a:pt x="892" y="1765"/>
                </a:lnTo>
                <a:lnTo>
                  <a:pt x="962" y="1800"/>
                </a:lnTo>
                <a:lnTo>
                  <a:pt x="1024" y="1818"/>
                </a:lnTo>
                <a:lnTo>
                  <a:pt x="1086" y="1862"/>
                </a:lnTo>
                <a:lnTo>
                  <a:pt x="1148" y="1950"/>
                </a:lnTo>
                <a:lnTo>
                  <a:pt x="1183" y="2003"/>
                </a:lnTo>
                <a:lnTo>
                  <a:pt x="1183" y="2074"/>
                </a:lnTo>
                <a:lnTo>
                  <a:pt x="1121" y="2092"/>
                </a:lnTo>
                <a:lnTo>
                  <a:pt x="1139" y="2171"/>
                </a:lnTo>
                <a:lnTo>
                  <a:pt x="1156" y="2242"/>
                </a:lnTo>
                <a:lnTo>
                  <a:pt x="1183" y="2321"/>
                </a:lnTo>
                <a:lnTo>
                  <a:pt x="1209" y="2365"/>
                </a:lnTo>
                <a:lnTo>
                  <a:pt x="1253" y="2418"/>
                </a:lnTo>
                <a:lnTo>
                  <a:pt x="1165" y="2497"/>
                </a:lnTo>
                <a:lnTo>
                  <a:pt x="1139" y="2568"/>
                </a:lnTo>
                <a:lnTo>
                  <a:pt x="1095" y="2630"/>
                </a:lnTo>
                <a:lnTo>
                  <a:pt x="1051" y="2595"/>
                </a:lnTo>
                <a:lnTo>
                  <a:pt x="998" y="2621"/>
                </a:lnTo>
                <a:lnTo>
                  <a:pt x="980" y="2674"/>
                </a:lnTo>
                <a:lnTo>
                  <a:pt x="909" y="2709"/>
                </a:lnTo>
                <a:lnTo>
                  <a:pt x="1024" y="2797"/>
                </a:lnTo>
                <a:lnTo>
                  <a:pt x="1112" y="2842"/>
                </a:lnTo>
                <a:lnTo>
                  <a:pt x="1192" y="2903"/>
                </a:lnTo>
                <a:lnTo>
                  <a:pt x="1253" y="2974"/>
                </a:lnTo>
                <a:lnTo>
                  <a:pt x="1271" y="3044"/>
                </a:lnTo>
                <a:lnTo>
                  <a:pt x="1262" y="3132"/>
                </a:lnTo>
                <a:lnTo>
                  <a:pt x="1306" y="3167"/>
                </a:lnTo>
                <a:lnTo>
                  <a:pt x="1359" y="3211"/>
                </a:lnTo>
                <a:lnTo>
                  <a:pt x="1324" y="3282"/>
                </a:lnTo>
                <a:lnTo>
                  <a:pt x="1236" y="3308"/>
                </a:lnTo>
                <a:lnTo>
                  <a:pt x="1236" y="3370"/>
                </a:lnTo>
                <a:lnTo>
                  <a:pt x="1218" y="3423"/>
                </a:lnTo>
                <a:lnTo>
                  <a:pt x="1209" y="3494"/>
                </a:lnTo>
                <a:lnTo>
                  <a:pt x="1236" y="3555"/>
                </a:lnTo>
                <a:lnTo>
                  <a:pt x="1271" y="3591"/>
                </a:lnTo>
                <a:lnTo>
                  <a:pt x="1333" y="3635"/>
                </a:lnTo>
                <a:lnTo>
                  <a:pt x="1386" y="3599"/>
                </a:lnTo>
                <a:lnTo>
                  <a:pt x="1412" y="3529"/>
                </a:lnTo>
                <a:lnTo>
                  <a:pt x="1439" y="3476"/>
                </a:lnTo>
                <a:lnTo>
                  <a:pt x="1501" y="3546"/>
                </a:lnTo>
                <a:lnTo>
                  <a:pt x="1492" y="3591"/>
                </a:lnTo>
                <a:lnTo>
                  <a:pt x="1430" y="3652"/>
                </a:lnTo>
                <a:lnTo>
                  <a:pt x="1465" y="3714"/>
                </a:lnTo>
                <a:lnTo>
                  <a:pt x="1439" y="3767"/>
                </a:lnTo>
                <a:lnTo>
                  <a:pt x="1456" y="3838"/>
                </a:lnTo>
                <a:lnTo>
                  <a:pt x="1492" y="3891"/>
                </a:lnTo>
                <a:lnTo>
                  <a:pt x="1492" y="3970"/>
                </a:lnTo>
                <a:lnTo>
                  <a:pt x="1554" y="3997"/>
                </a:lnTo>
                <a:lnTo>
                  <a:pt x="1633" y="3997"/>
                </a:lnTo>
                <a:lnTo>
                  <a:pt x="1933" y="3741"/>
                </a:lnTo>
                <a:lnTo>
                  <a:pt x="1986" y="3661"/>
                </a:lnTo>
                <a:lnTo>
                  <a:pt x="2021" y="3529"/>
                </a:lnTo>
                <a:lnTo>
                  <a:pt x="2030" y="3441"/>
                </a:lnTo>
                <a:lnTo>
                  <a:pt x="2065" y="3352"/>
                </a:lnTo>
                <a:lnTo>
                  <a:pt x="2110" y="3308"/>
                </a:lnTo>
                <a:lnTo>
                  <a:pt x="2127" y="3229"/>
                </a:lnTo>
                <a:lnTo>
                  <a:pt x="2118" y="3141"/>
                </a:lnTo>
                <a:lnTo>
                  <a:pt x="2110" y="3070"/>
                </a:lnTo>
                <a:lnTo>
                  <a:pt x="2083" y="2983"/>
                </a:lnTo>
                <a:lnTo>
                  <a:pt x="2039" y="2921"/>
                </a:lnTo>
                <a:lnTo>
                  <a:pt x="2048" y="2833"/>
                </a:lnTo>
                <a:lnTo>
                  <a:pt x="2092" y="2762"/>
                </a:lnTo>
                <a:lnTo>
                  <a:pt x="2154" y="2718"/>
                </a:lnTo>
                <a:lnTo>
                  <a:pt x="2154" y="2621"/>
                </a:lnTo>
                <a:lnTo>
                  <a:pt x="2171" y="2506"/>
                </a:lnTo>
                <a:lnTo>
                  <a:pt x="2154" y="2356"/>
                </a:lnTo>
                <a:lnTo>
                  <a:pt x="2110" y="2259"/>
                </a:lnTo>
                <a:lnTo>
                  <a:pt x="2092" y="2180"/>
                </a:lnTo>
                <a:lnTo>
                  <a:pt x="2101" y="2118"/>
                </a:lnTo>
                <a:lnTo>
                  <a:pt x="2110" y="2030"/>
                </a:lnTo>
                <a:lnTo>
                  <a:pt x="2083" y="1977"/>
                </a:lnTo>
                <a:lnTo>
                  <a:pt x="1995" y="1906"/>
                </a:lnTo>
                <a:lnTo>
                  <a:pt x="2021" y="1827"/>
                </a:lnTo>
                <a:lnTo>
                  <a:pt x="1933" y="1818"/>
                </a:lnTo>
                <a:lnTo>
                  <a:pt x="1854" y="1809"/>
                </a:lnTo>
                <a:lnTo>
                  <a:pt x="1809" y="1774"/>
                </a:lnTo>
                <a:lnTo>
                  <a:pt x="1748" y="1818"/>
                </a:lnTo>
                <a:lnTo>
                  <a:pt x="1686" y="1809"/>
                </a:lnTo>
                <a:lnTo>
                  <a:pt x="1651" y="1739"/>
                </a:lnTo>
                <a:lnTo>
                  <a:pt x="1580" y="1721"/>
                </a:lnTo>
                <a:lnTo>
                  <a:pt x="1501" y="1659"/>
                </a:lnTo>
                <a:lnTo>
                  <a:pt x="1474" y="1589"/>
                </a:lnTo>
                <a:lnTo>
                  <a:pt x="1412" y="1562"/>
                </a:lnTo>
                <a:lnTo>
                  <a:pt x="1351" y="1589"/>
                </a:lnTo>
                <a:lnTo>
                  <a:pt x="1315" y="1492"/>
                </a:lnTo>
                <a:lnTo>
                  <a:pt x="1262" y="1553"/>
                </a:lnTo>
                <a:lnTo>
                  <a:pt x="1165" y="1518"/>
                </a:lnTo>
                <a:lnTo>
                  <a:pt x="1112" y="1456"/>
                </a:lnTo>
                <a:lnTo>
                  <a:pt x="1042" y="1395"/>
                </a:lnTo>
                <a:lnTo>
                  <a:pt x="971" y="1350"/>
                </a:lnTo>
                <a:lnTo>
                  <a:pt x="892" y="1368"/>
                </a:lnTo>
                <a:lnTo>
                  <a:pt x="883" y="1297"/>
                </a:lnTo>
                <a:lnTo>
                  <a:pt x="901" y="1227"/>
                </a:lnTo>
                <a:lnTo>
                  <a:pt x="909" y="1183"/>
                </a:lnTo>
                <a:lnTo>
                  <a:pt x="874" y="1130"/>
                </a:lnTo>
                <a:lnTo>
                  <a:pt x="839" y="1050"/>
                </a:lnTo>
                <a:lnTo>
                  <a:pt x="918" y="997"/>
                </a:lnTo>
                <a:lnTo>
                  <a:pt x="874" y="980"/>
                </a:lnTo>
                <a:lnTo>
                  <a:pt x="821" y="944"/>
                </a:lnTo>
                <a:lnTo>
                  <a:pt x="803" y="909"/>
                </a:lnTo>
                <a:lnTo>
                  <a:pt x="795" y="830"/>
                </a:lnTo>
                <a:lnTo>
                  <a:pt x="856" y="794"/>
                </a:lnTo>
                <a:lnTo>
                  <a:pt x="865" y="750"/>
                </a:lnTo>
                <a:lnTo>
                  <a:pt x="803" y="671"/>
                </a:lnTo>
                <a:lnTo>
                  <a:pt x="750" y="644"/>
                </a:lnTo>
                <a:lnTo>
                  <a:pt x="680" y="609"/>
                </a:lnTo>
                <a:lnTo>
                  <a:pt x="733" y="556"/>
                </a:lnTo>
                <a:lnTo>
                  <a:pt x="715" y="477"/>
                </a:lnTo>
                <a:lnTo>
                  <a:pt x="662" y="389"/>
                </a:lnTo>
                <a:lnTo>
                  <a:pt x="618" y="371"/>
                </a:lnTo>
                <a:lnTo>
                  <a:pt x="539" y="353"/>
                </a:lnTo>
                <a:lnTo>
                  <a:pt x="468" y="362"/>
                </a:lnTo>
                <a:lnTo>
                  <a:pt x="459" y="309"/>
                </a:lnTo>
                <a:lnTo>
                  <a:pt x="406" y="274"/>
                </a:lnTo>
                <a:lnTo>
                  <a:pt x="345" y="274"/>
                </a:lnTo>
                <a:lnTo>
                  <a:pt x="336" y="221"/>
                </a:lnTo>
                <a:lnTo>
                  <a:pt x="292" y="186"/>
                </a:lnTo>
                <a:lnTo>
                  <a:pt x="300" y="124"/>
                </a:lnTo>
                <a:lnTo>
                  <a:pt x="292" y="62"/>
                </a:lnTo>
                <a:lnTo>
                  <a:pt x="283" y="0"/>
                </a:lnTo>
                <a:lnTo>
                  <a:pt x="195" y="27"/>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7" name="Freeform 13">
            <a:extLst>
              <a:ext uri="{FF2B5EF4-FFF2-40B4-BE49-F238E27FC236}">
                <a16:creationId xmlns:a16="http://schemas.microsoft.com/office/drawing/2014/main" id="{D9343EAC-0F76-4F54-ABBC-8974CB03A3D3}"/>
              </a:ext>
            </a:extLst>
          </p:cNvPr>
          <p:cNvSpPr>
            <a:spLocks noChangeArrowheads="1"/>
          </p:cNvSpPr>
          <p:nvPr/>
        </p:nvSpPr>
        <p:spPr bwMode="auto">
          <a:xfrm>
            <a:off x="5920513" y="1220869"/>
            <a:ext cx="514350" cy="709612"/>
          </a:xfrm>
          <a:custGeom>
            <a:avLst/>
            <a:gdLst>
              <a:gd name="T0" fmla="*/ 1112 w 1430"/>
              <a:gd name="T1" fmla="*/ 1835 h 1969"/>
              <a:gd name="T2" fmla="*/ 1006 w 1430"/>
              <a:gd name="T3" fmla="*/ 1791 h 1969"/>
              <a:gd name="T4" fmla="*/ 865 w 1430"/>
              <a:gd name="T5" fmla="*/ 1774 h 1969"/>
              <a:gd name="T6" fmla="*/ 776 w 1430"/>
              <a:gd name="T7" fmla="*/ 1809 h 1969"/>
              <a:gd name="T8" fmla="*/ 618 w 1430"/>
              <a:gd name="T9" fmla="*/ 1827 h 1969"/>
              <a:gd name="T10" fmla="*/ 582 w 1430"/>
              <a:gd name="T11" fmla="*/ 1738 h 1969"/>
              <a:gd name="T12" fmla="*/ 485 w 1430"/>
              <a:gd name="T13" fmla="*/ 1694 h 1969"/>
              <a:gd name="T14" fmla="*/ 459 w 1430"/>
              <a:gd name="T15" fmla="*/ 1571 h 1969"/>
              <a:gd name="T16" fmla="*/ 450 w 1430"/>
              <a:gd name="T17" fmla="*/ 1438 h 1969"/>
              <a:gd name="T18" fmla="*/ 406 w 1430"/>
              <a:gd name="T19" fmla="*/ 1359 h 1969"/>
              <a:gd name="T20" fmla="*/ 565 w 1430"/>
              <a:gd name="T21" fmla="*/ 1324 h 1969"/>
              <a:gd name="T22" fmla="*/ 591 w 1430"/>
              <a:gd name="T23" fmla="*/ 1200 h 1969"/>
              <a:gd name="T24" fmla="*/ 494 w 1430"/>
              <a:gd name="T25" fmla="*/ 1130 h 1969"/>
              <a:gd name="T26" fmla="*/ 397 w 1430"/>
              <a:gd name="T27" fmla="*/ 1050 h 1969"/>
              <a:gd name="T28" fmla="*/ 291 w 1430"/>
              <a:gd name="T29" fmla="*/ 997 h 1969"/>
              <a:gd name="T30" fmla="*/ 212 w 1430"/>
              <a:gd name="T31" fmla="*/ 944 h 1969"/>
              <a:gd name="T32" fmla="*/ 79 w 1430"/>
              <a:gd name="T33" fmla="*/ 883 h 1969"/>
              <a:gd name="T34" fmla="*/ 0 w 1430"/>
              <a:gd name="T35" fmla="*/ 785 h 1969"/>
              <a:gd name="T36" fmla="*/ 168 w 1430"/>
              <a:gd name="T37" fmla="*/ 680 h 1969"/>
              <a:gd name="T38" fmla="*/ 132 w 1430"/>
              <a:gd name="T39" fmla="*/ 521 h 1969"/>
              <a:gd name="T40" fmla="*/ 35 w 1430"/>
              <a:gd name="T41" fmla="*/ 415 h 1969"/>
              <a:gd name="T42" fmla="*/ 97 w 1430"/>
              <a:gd name="T43" fmla="*/ 247 h 1969"/>
              <a:gd name="T44" fmla="*/ 115 w 1430"/>
              <a:gd name="T45" fmla="*/ 62 h 1969"/>
              <a:gd name="T46" fmla="*/ 203 w 1430"/>
              <a:gd name="T47" fmla="*/ 27 h 1969"/>
              <a:gd name="T48" fmla="*/ 256 w 1430"/>
              <a:gd name="T49" fmla="*/ 80 h 1969"/>
              <a:gd name="T50" fmla="*/ 256 w 1430"/>
              <a:gd name="T51" fmla="*/ 212 h 1969"/>
              <a:gd name="T52" fmla="*/ 423 w 1430"/>
              <a:gd name="T53" fmla="*/ 256 h 1969"/>
              <a:gd name="T54" fmla="*/ 415 w 1430"/>
              <a:gd name="T55" fmla="*/ 362 h 1969"/>
              <a:gd name="T56" fmla="*/ 379 w 1430"/>
              <a:gd name="T57" fmla="*/ 503 h 1969"/>
              <a:gd name="T58" fmla="*/ 521 w 1430"/>
              <a:gd name="T59" fmla="*/ 450 h 1969"/>
              <a:gd name="T60" fmla="*/ 653 w 1430"/>
              <a:gd name="T61" fmla="*/ 521 h 1969"/>
              <a:gd name="T62" fmla="*/ 750 w 1430"/>
              <a:gd name="T63" fmla="*/ 574 h 1969"/>
              <a:gd name="T64" fmla="*/ 865 w 1430"/>
              <a:gd name="T65" fmla="*/ 653 h 1969"/>
              <a:gd name="T66" fmla="*/ 935 w 1430"/>
              <a:gd name="T67" fmla="*/ 812 h 1969"/>
              <a:gd name="T68" fmla="*/ 971 w 1430"/>
              <a:gd name="T69" fmla="*/ 962 h 1969"/>
              <a:gd name="T70" fmla="*/ 1068 w 1430"/>
              <a:gd name="T71" fmla="*/ 1103 h 1969"/>
              <a:gd name="T72" fmla="*/ 1200 w 1430"/>
              <a:gd name="T73" fmla="*/ 1156 h 1969"/>
              <a:gd name="T74" fmla="*/ 1324 w 1430"/>
              <a:gd name="T75" fmla="*/ 1288 h 1969"/>
              <a:gd name="T76" fmla="*/ 1359 w 1430"/>
              <a:gd name="T77" fmla="*/ 1412 h 1969"/>
              <a:gd name="T78" fmla="*/ 1315 w 1430"/>
              <a:gd name="T79" fmla="*/ 1509 h 1969"/>
              <a:gd name="T80" fmla="*/ 1359 w 1430"/>
              <a:gd name="T81" fmla="*/ 1659 h 1969"/>
              <a:gd name="T82" fmla="*/ 1429 w 1430"/>
              <a:gd name="T83" fmla="*/ 1756 h 1969"/>
              <a:gd name="T84" fmla="*/ 1315 w 1430"/>
              <a:gd name="T85" fmla="*/ 1906 h 1969"/>
              <a:gd name="T86" fmla="*/ 1227 w 1430"/>
              <a:gd name="T87" fmla="*/ 1933 h 1969"/>
              <a:gd name="T88" fmla="*/ 1129 w 1430"/>
              <a:gd name="T89" fmla="*/ 1941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0" h="1969">
                <a:moveTo>
                  <a:pt x="1121" y="1888"/>
                </a:moveTo>
                <a:lnTo>
                  <a:pt x="1112" y="1835"/>
                </a:lnTo>
                <a:lnTo>
                  <a:pt x="1041" y="1827"/>
                </a:lnTo>
                <a:lnTo>
                  <a:pt x="1006" y="1791"/>
                </a:lnTo>
                <a:lnTo>
                  <a:pt x="944" y="1765"/>
                </a:lnTo>
                <a:lnTo>
                  <a:pt x="865" y="1774"/>
                </a:lnTo>
                <a:lnTo>
                  <a:pt x="856" y="1712"/>
                </a:lnTo>
                <a:lnTo>
                  <a:pt x="776" y="1809"/>
                </a:lnTo>
                <a:lnTo>
                  <a:pt x="688" y="1844"/>
                </a:lnTo>
                <a:lnTo>
                  <a:pt x="618" y="1827"/>
                </a:lnTo>
                <a:lnTo>
                  <a:pt x="626" y="1765"/>
                </a:lnTo>
                <a:lnTo>
                  <a:pt x="582" y="1738"/>
                </a:lnTo>
                <a:lnTo>
                  <a:pt x="503" y="1738"/>
                </a:lnTo>
                <a:lnTo>
                  <a:pt x="485" y="1694"/>
                </a:lnTo>
                <a:lnTo>
                  <a:pt x="476" y="1633"/>
                </a:lnTo>
                <a:lnTo>
                  <a:pt x="459" y="1571"/>
                </a:lnTo>
                <a:lnTo>
                  <a:pt x="441" y="1500"/>
                </a:lnTo>
                <a:lnTo>
                  <a:pt x="450" y="1438"/>
                </a:lnTo>
                <a:lnTo>
                  <a:pt x="379" y="1403"/>
                </a:lnTo>
                <a:lnTo>
                  <a:pt x="406" y="1359"/>
                </a:lnTo>
                <a:lnTo>
                  <a:pt x="485" y="1333"/>
                </a:lnTo>
                <a:lnTo>
                  <a:pt x="565" y="1324"/>
                </a:lnTo>
                <a:lnTo>
                  <a:pt x="600" y="1288"/>
                </a:lnTo>
                <a:lnTo>
                  <a:pt x="591" y="1200"/>
                </a:lnTo>
                <a:lnTo>
                  <a:pt x="565" y="1138"/>
                </a:lnTo>
                <a:lnTo>
                  <a:pt x="494" y="1130"/>
                </a:lnTo>
                <a:lnTo>
                  <a:pt x="476" y="1077"/>
                </a:lnTo>
                <a:lnTo>
                  <a:pt x="397" y="1050"/>
                </a:lnTo>
                <a:lnTo>
                  <a:pt x="344" y="1015"/>
                </a:lnTo>
                <a:lnTo>
                  <a:pt x="291" y="997"/>
                </a:lnTo>
                <a:lnTo>
                  <a:pt x="300" y="953"/>
                </a:lnTo>
                <a:lnTo>
                  <a:pt x="212" y="944"/>
                </a:lnTo>
                <a:lnTo>
                  <a:pt x="141" y="883"/>
                </a:lnTo>
                <a:lnTo>
                  <a:pt x="79" y="883"/>
                </a:lnTo>
                <a:lnTo>
                  <a:pt x="18" y="865"/>
                </a:lnTo>
                <a:lnTo>
                  <a:pt x="0" y="785"/>
                </a:lnTo>
                <a:lnTo>
                  <a:pt x="97" y="733"/>
                </a:lnTo>
                <a:lnTo>
                  <a:pt x="168" y="680"/>
                </a:lnTo>
                <a:lnTo>
                  <a:pt x="168" y="609"/>
                </a:lnTo>
                <a:lnTo>
                  <a:pt x="132" y="521"/>
                </a:lnTo>
                <a:lnTo>
                  <a:pt x="88" y="468"/>
                </a:lnTo>
                <a:lnTo>
                  <a:pt x="35" y="415"/>
                </a:lnTo>
                <a:lnTo>
                  <a:pt x="79" y="344"/>
                </a:lnTo>
                <a:lnTo>
                  <a:pt x="97" y="247"/>
                </a:lnTo>
                <a:lnTo>
                  <a:pt x="123" y="141"/>
                </a:lnTo>
                <a:lnTo>
                  <a:pt x="115" y="62"/>
                </a:lnTo>
                <a:lnTo>
                  <a:pt x="159" y="0"/>
                </a:lnTo>
                <a:lnTo>
                  <a:pt x="203" y="27"/>
                </a:lnTo>
                <a:lnTo>
                  <a:pt x="194" y="97"/>
                </a:lnTo>
                <a:lnTo>
                  <a:pt x="256" y="80"/>
                </a:lnTo>
                <a:lnTo>
                  <a:pt x="256" y="150"/>
                </a:lnTo>
                <a:lnTo>
                  <a:pt x="256" y="212"/>
                </a:lnTo>
                <a:lnTo>
                  <a:pt x="318" y="238"/>
                </a:lnTo>
                <a:lnTo>
                  <a:pt x="423" y="256"/>
                </a:lnTo>
                <a:lnTo>
                  <a:pt x="415" y="291"/>
                </a:lnTo>
                <a:lnTo>
                  <a:pt x="415" y="362"/>
                </a:lnTo>
                <a:lnTo>
                  <a:pt x="362" y="432"/>
                </a:lnTo>
                <a:lnTo>
                  <a:pt x="379" y="503"/>
                </a:lnTo>
                <a:lnTo>
                  <a:pt x="441" y="459"/>
                </a:lnTo>
                <a:lnTo>
                  <a:pt x="521" y="450"/>
                </a:lnTo>
                <a:lnTo>
                  <a:pt x="573" y="468"/>
                </a:lnTo>
                <a:lnTo>
                  <a:pt x="653" y="521"/>
                </a:lnTo>
                <a:lnTo>
                  <a:pt x="688" y="565"/>
                </a:lnTo>
                <a:lnTo>
                  <a:pt x="750" y="574"/>
                </a:lnTo>
                <a:lnTo>
                  <a:pt x="803" y="582"/>
                </a:lnTo>
                <a:lnTo>
                  <a:pt x="865" y="653"/>
                </a:lnTo>
                <a:lnTo>
                  <a:pt x="944" y="715"/>
                </a:lnTo>
                <a:lnTo>
                  <a:pt x="935" y="812"/>
                </a:lnTo>
                <a:lnTo>
                  <a:pt x="918" y="891"/>
                </a:lnTo>
                <a:lnTo>
                  <a:pt x="971" y="962"/>
                </a:lnTo>
                <a:lnTo>
                  <a:pt x="1024" y="1033"/>
                </a:lnTo>
                <a:lnTo>
                  <a:pt x="1068" y="1103"/>
                </a:lnTo>
                <a:lnTo>
                  <a:pt x="1138" y="1138"/>
                </a:lnTo>
                <a:lnTo>
                  <a:pt x="1200" y="1156"/>
                </a:lnTo>
                <a:lnTo>
                  <a:pt x="1262" y="1200"/>
                </a:lnTo>
                <a:lnTo>
                  <a:pt x="1324" y="1288"/>
                </a:lnTo>
                <a:lnTo>
                  <a:pt x="1359" y="1341"/>
                </a:lnTo>
                <a:lnTo>
                  <a:pt x="1359" y="1412"/>
                </a:lnTo>
                <a:lnTo>
                  <a:pt x="1297" y="1430"/>
                </a:lnTo>
                <a:lnTo>
                  <a:pt x="1315" y="1509"/>
                </a:lnTo>
                <a:lnTo>
                  <a:pt x="1332" y="1580"/>
                </a:lnTo>
                <a:lnTo>
                  <a:pt x="1359" y="1659"/>
                </a:lnTo>
                <a:lnTo>
                  <a:pt x="1385" y="1703"/>
                </a:lnTo>
                <a:lnTo>
                  <a:pt x="1429" y="1756"/>
                </a:lnTo>
                <a:lnTo>
                  <a:pt x="1341" y="1835"/>
                </a:lnTo>
                <a:lnTo>
                  <a:pt x="1315" y="1906"/>
                </a:lnTo>
                <a:lnTo>
                  <a:pt x="1271" y="1968"/>
                </a:lnTo>
                <a:lnTo>
                  <a:pt x="1227" y="1933"/>
                </a:lnTo>
                <a:lnTo>
                  <a:pt x="1174" y="1959"/>
                </a:lnTo>
                <a:lnTo>
                  <a:pt x="1129" y="1941"/>
                </a:lnTo>
                <a:lnTo>
                  <a:pt x="1121" y="1888"/>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8" name="Freeform 14">
            <a:extLst>
              <a:ext uri="{FF2B5EF4-FFF2-40B4-BE49-F238E27FC236}">
                <a16:creationId xmlns:a16="http://schemas.microsoft.com/office/drawing/2014/main" id="{03F63BE5-D322-4BCA-A6DD-AD1A426ACE47}"/>
              </a:ext>
            </a:extLst>
          </p:cNvPr>
          <p:cNvSpPr>
            <a:spLocks noChangeArrowheads="1"/>
          </p:cNvSpPr>
          <p:nvPr/>
        </p:nvSpPr>
        <p:spPr bwMode="auto">
          <a:xfrm>
            <a:off x="5888763" y="2919494"/>
            <a:ext cx="542925" cy="387350"/>
          </a:xfrm>
          <a:custGeom>
            <a:avLst/>
            <a:gdLst>
              <a:gd name="T0" fmla="*/ 1438 w 1510"/>
              <a:gd name="T1" fmla="*/ 0 h 1077"/>
              <a:gd name="T2" fmla="*/ 1323 w 1510"/>
              <a:gd name="T3" fmla="*/ 79 h 1077"/>
              <a:gd name="T4" fmla="*/ 1165 w 1510"/>
              <a:gd name="T5" fmla="*/ 35 h 1077"/>
              <a:gd name="T6" fmla="*/ 1006 w 1510"/>
              <a:gd name="T7" fmla="*/ 115 h 1077"/>
              <a:gd name="T8" fmla="*/ 935 w 1510"/>
              <a:gd name="T9" fmla="*/ 194 h 1077"/>
              <a:gd name="T10" fmla="*/ 776 w 1510"/>
              <a:gd name="T11" fmla="*/ 300 h 1077"/>
              <a:gd name="T12" fmla="*/ 661 w 1510"/>
              <a:gd name="T13" fmla="*/ 326 h 1077"/>
              <a:gd name="T14" fmla="*/ 556 w 1510"/>
              <a:gd name="T15" fmla="*/ 97 h 1077"/>
              <a:gd name="T16" fmla="*/ 432 w 1510"/>
              <a:gd name="T17" fmla="*/ 150 h 1077"/>
              <a:gd name="T18" fmla="*/ 300 w 1510"/>
              <a:gd name="T19" fmla="*/ 79 h 1077"/>
              <a:gd name="T20" fmla="*/ 335 w 1510"/>
              <a:gd name="T21" fmla="*/ 238 h 1077"/>
              <a:gd name="T22" fmla="*/ 220 w 1510"/>
              <a:gd name="T23" fmla="*/ 282 h 1077"/>
              <a:gd name="T24" fmla="*/ 106 w 1510"/>
              <a:gd name="T25" fmla="*/ 326 h 1077"/>
              <a:gd name="T26" fmla="*/ 0 w 1510"/>
              <a:gd name="T27" fmla="*/ 362 h 1077"/>
              <a:gd name="T28" fmla="*/ 0 w 1510"/>
              <a:gd name="T29" fmla="*/ 485 h 1077"/>
              <a:gd name="T30" fmla="*/ 123 w 1510"/>
              <a:gd name="T31" fmla="*/ 459 h 1077"/>
              <a:gd name="T32" fmla="*/ 132 w 1510"/>
              <a:gd name="T33" fmla="*/ 538 h 1077"/>
              <a:gd name="T34" fmla="*/ 79 w 1510"/>
              <a:gd name="T35" fmla="*/ 635 h 1077"/>
              <a:gd name="T36" fmla="*/ 61 w 1510"/>
              <a:gd name="T37" fmla="*/ 759 h 1077"/>
              <a:gd name="T38" fmla="*/ 132 w 1510"/>
              <a:gd name="T39" fmla="*/ 838 h 1077"/>
              <a:gd name="T40" fmla="*/ 203 w 1510"/>
              <a:gd name="T41" fmla="*/ 918 h 1077"/>
              <a:gd name="T42" fmla="*/ 361 w 1510"/>
              <a:gd name="T43" fmla="*/ 944 h 1077"/>
              <a:gd name="T44" fmla="*/ 467 w 1510"/>
              <a:gd name="T45" fmla="*/ 979 h 1077"/>
              <a:gd name="T46" fmla="*/ 547 w 1510"/>
              <a:gd name="T47" fmla="*/ 1041 h 1077"/>
              <a:gd name="T48" fmla="*/ 688 w 1510"/>
              <a:gd name="T49" fmla="*/ 1032 h 1077"/>
              <a:gd name="T50" fmla="*/ 679 w 1510"/>
              <a:gd name="T51" fmla="*/ 926 h 1077"/>
              <a:gd name="T52" fmla="*/ 661 w 1510"/>
              <a:gd name="T53" fmla="*/ 768 h 1077"/>
              <a:gd name="T54" fmla="*/ 794 w 1510"/>
              <a:gd name="T55" fmla="*/ 723 h 1077"/>
              <a:gd name="T56" fmla="*/ 917 w 1510"/>
              <a:gd name="T57" fmla="*/ 670 h 1077"/>
              <a:gd name="T58" fmla="*/ 1023 w 1510"/>
              <a:gd name="T59" fmla="*/ 556 h 1077"/>
              <a:gd name="T60" fmla="*/ 1200 w 1510"/>
              <a:gd name="T61" fmla="*/ 538 h 1077"/>
              <a:gd name="T62" fmla="*/ 1385 w 1510"/>
              <a:gd name="T63" fmla="*/ 503 h 1077"/>
              <a:gd name="T64" fmla="*/ 1447 w 1510"/>
              <a:gd name="T65" fmla="*/ 326 h 1077"/>
              <a:gd name="T66" fmla="*/ 1473 w 1510"/>
              <a:gd name="T67" fmla="*/ 167 h 1077"/>
              <a:gd name="T68" fmla="*/ 1509 w 1510"/>
              <a:gd name="T69" fmla="*/ 17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0" h="1077">
                <a:moveTo>
                  <a:pt x="1509" y="17"/>
                </a:moveTo>
                <a:lnTo>
                  <a:pt x="1438" y="0"/>
                </a:lnTo>
                <a:lnTo>
                  <a:pt x="1376" y="17"/>
                </a:lnTo>
                <a:lnTo>
                  <a:pt x="1323" y="79"/>
                </a:lnTo>
                <a:lnTo>
                  <a:pt x="1244" y="53"/>
                </a:lnTo>
                <a:lnTo>
                  <a:pt x="1165" y="35"/>
                </a:lnTo>
                <a:lnTo>
                  <a:pt x="1094" y="62"/>
                </a:lnTo>
                <a:lnTo>
                  <a:pt x="1006" y="115"/>
                </a:lnTo>
                <a:lnTo>
                  <a:pt x="935" y="141"/>
                </a:lnTo>
                <a:lnTo>
                  <a:pt x="935" y="194"/>
                </a:lnTo>
                <a:lnTo>
                  <a:pt x="891" y="256"/>
                </a:lnTo>
                <a:lnTo>
                  <a:pt x="776" y="300"/>
                </a:lnTo>
                <a:lnTo>
                  <a:pt x="732" y="362"/>
                </a:lnTo>
                <a:lnTo>
                  <a:pt x="661" y="326"/>
                </a:lnTo>
                <a:lnTo>
                  <a:pt x="609" y="176"/>
                </a:lnTo>
                <a:lnTo>
                  <a:pt x="556" y="97"/>
                </a:lnTo>
                <a:lnTo>
                  <a:pt x="503" y="123"/>
                </a:lnTo>
                <a:lnTo>
                  <a:pt x="432" y="150"/>
                </a:lnTo>
                <a:lnTo>
                  <a:pt x="388" y="97"/>
                </a:lnTo>
                <a:lnTo>
                  <a:pt x="300" y="79"/>
                </a:lnTo>
                <a:lnTo>
                  <a:pt x="317" y="150"/>
                </a:lnTo>
                <a:lnTo>
                  <a:pt x="335" y="238"/>
                </a:lnTo>
                <a:lnTo>
                  <a:pt x="282" y="300"/>
                </a:lnTo>
                <a:lnTo>
                  <a:pt x="220" y="282"/>
                </a:lnTo>
                <a:lnTo>
                  <a:pt x="158" y="291"/>
                </a:lnTo>
                <a:lnTo>
                  <a:pt x="106" y="326"/>
                </a:lnTo>
                <a:lnTo>
                  <a:pt x="70" y="353"/>
                </a:lnTo>
                <a:lnTo>
                  <a:pt x="0" y="362"/>
                </a:lnTo>
                <a:lnTo>
                  <a:pt x="35" y="432"/>
                </a:lnTo>
                <a:lnTo>
                  <a:pt x="0" y="485"/>
                </a:lnTo>
                <a:lnTo>
                  <a:pt x="61" y="494"/>
                </a:lnTo>
                <a:lnTo>
                  <a:pt x="123" y="459"/>
                </a:lnTo>
                <a:lnTo>
                  <a:pt x="194" y="476"/>
                </a:lnTo>
                <a:lnTo>
                  <a:pt x="132" y="538"/>
                </a:lnTo>
                <a:lnTo>
                  <a:pt x="88" y="582"/>
                </a:lnTo>
                <a:lnTo>
                  <a:pt x="79" y="635"/>
                </a:lnTo>
                <a:lnTo>
                  <a:pt x="79" y="688"/>
                </a:lnTo>
                <a:lnTo>
                  <a:pt x="61" y="759"/>
                </a:lnTo>
                <a:lnTo>
                  <a:pt x="61" y="829"/>
                </a:lnTo>
                <a:lnTo>
                  <a:pt x="132" y="838"/>
                </a:lnTo>
                <a:lnTo>
                  <a:pt x="185" y="856"/>
                </a:lnTo>
                <a:lnTo>
                  <a:pt x="203" y="918"/>
                </a:lnTo>
                <a:lnTo>
                  <a:pt x="238" y="962"/>
                </a:lnTo>
                <a:lnTo>
                  <a:pt x="361" y="944"/>
                </a:lnTo>
                <a:lnTo>
                  <a:pt x="441" y="944"/>
                </a:lnTo>
                <a:lnTo>
                  <a:pt x="467" y="979"/>
                </a:lnTo>
                <a:lnTo>
                  <a:pt x="547" y="988"/>
                </a:lnTo>
                <a:lnTo>
                  <a:pt x="547" y="1041"/>
                </a:lnTo>
                <a:lnTo>
                  <a:pt x="626" y="1076"/>
                </a:lnTo>
                <a:lnTo>
                  <a:pt x="688" y="1032"/>
                </a:lnTo>
                <a:lnTo>
                  <a:pt x="679" y="979"/>
                </a:lnTo>
                <a:lnTo>
                  <a:pt x="679" y="926"/>
                </a:lnTo>
                <a:lnTo>
                  <a:pt x="697" y="856"/>
                </a:lnTo>
                <a:lnTo>
                  <a:pt x="661" y="768"/>
                </a:lnTo>
                <a:lnTo>
                  <a:pt x="706" y="723"/>
                </a:lnTo>
                <a:lnTo>
                  <a:pt x="794" y="723"/>
                </a:lnTo>
                <a:lnTo>
                  <a:pt x="838" y="688"/>
                </a:lnTo>
                <a:lnTo>
                  <a:pt x="917" y="670"/>
                </a:lnTo>
                <a:lnTo>
                  <a:pt x="979" y="600"/>
                </a:lnTo>
                <a:lnTo>
                  <a:pt x="1023" y="556"/>
                </a:lnTo>
                <a:lnTo>
                  <a:pt x="1094" y="529"/>
                </a:lnTo>
                <a:lnTo>
                  <a:pt x="1200" y="538"/>
                </a:lnTo>
                <a:lnTo>
                  <a:pt x="1315" y="538"/>
                </a:lnTo>
                <a:lnTo>
                  <a:pt x="1385" y="503"/>
                </a:lnTo>
                <a:lnTo>
                  <a:pt x="1447" y="415"/>
                </a:lnTo>
                <a:lnTo>
                  <a:pt x="1447" y="326"/>
                </a:lnTo>
                <a:lnTo>
                  <a:pt x="1482" y="265"/>
                </a:lnTo>
                <a:lnTo>
                  <a:pt x="1473" y="167"/>
                </a:lnTo>
                <a:lnTo>
                  <a:pt x="1482" y="97"/>
                </a:lnTo>
                <a:lnTo>
                  <a:pt x="1509" y="17"/>
                </a:lnTo>
              </a:path>
            </a:pathLst>
          </a:custGeom>
          <a:solidFill>
            <a:schemeClr val="accent6">
              <a:lumMod val="75000"/>
            </a:schemeClr>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89" name="Freeform 15">
            <a:extLst>
              <a:ext uri="{FF2B5EF4-FFF2-40B4-BE49-F238E27FC236}">
                <a16:creationId xmlns:a16="http://schemas.microsoft.com/office/drawing/2014/main" id="{9C73AD4F-0663-4A82-8EE0-A93F63E81CD8}"/>
              </a:ext>
            </a:extLst>
          </p:cNvPr>
          <p:cNvSpPr>
            <a:spLocks noChangeArrowheads="1"/>
          </p:cNvSpPr>
          <p:nvPr/>
        </p:nvSpPr>
        <p:spPr bwMode="auto">
          <a:xfrm>
            <a:off x="5004530" y="1830469"/>
            <a:ext cx="830263" cy="1833562"/>
          </a:xfrm>
          <a:custGeom>
            <a:avLst/>
            <a:gdLst>
              <a:gd name="T0" fmla="*/ 2198 w 2305"/>
              <a:gd name="T1" fmla="*/ 3211 h 5092"/>
              <a:gd name="T2" fmla="*/ 2162 w 2305"/>
              <a:gd name="T3" fmla="*/ 2929 h 5092"/>
              <a:gd name="T4" fmla="*/ 1995 w 2305"/>
              <a:gd name="T5" fmla="*/ 2752 h 5092"/>
              <a:gd name="T6" fmla="*/ 1730 w 2305"/>
              <a:gd name="T7" fmla="*/ 2646 h 5092"/>
              <a:gd name="T8" fmla="*/ 1421 w 2305"/>
              <a:gd name="T9" fmla="*/ 2567 h 5092"/>
              <a:gd name="T10" fmla="*/ 1377 w 2305"/>
              <a:gd name="T11" fmla="*/ 2329 h 5092"/>
              <a:gd name="T12" fmla="*/ 1183 w 2305"/>
              <a:gd name="T13" fmla="*/ 2152 h 5092"/>
              <a:gd name="T14" fmla="*/ 1253 w 2305"/>
              <a:gd name="T15" fmla="*/ 1923 h 5092"/>
              <a:gd name="T16" fmla="*/ 1412 w 2305"/>
              <a:gd name="T17" fmla="*/ 1720 h 5092"/>
              <a:gd name="T18" fmla="*/ 1668 w 2305"/>
              <a:gd name="T19" fmla="*/ 1614 h 5092"/>
              <a:gd name="T20" fmla="*/ 1456 w 2305"/>
              <a:gd name="T21" fmla="*/ 1393 h 5092"/>
              <a:gd name="T22" fmla="*/ 945 w 2305"/>
              <a:gd name="T23" fmla="*/ 829 h 5092"/>
              <a:gd name="T24" fmla="*/ 1112 w 2305"/>
              <a:gd name="T25" fmla="*/ 618 h 5092"/>
              <a:gd name="T26" fmla="*/ 1059 w 2305"/>
              <a:gd name="T27" fmla="*/ 371 h 5092"/>
              <a:gd name="T28" fmla="*/ 768 w 2305"/>
              <a:gd name="T29" fmla="*/ 177 h 5092"/>
              <a:gd name="T30" fmla="*/ 503 w 2305"/>
              <a:gd name="T31" fmla="*/ 106 h 5092"/>
              <a:gd name="T32" fmla="*/ 627 w 2305"/>
              <a:gd name="T33" fmla="*/ 371 h 5092"/>
              <a:gd name="T34" fmla="*/ 786 w 2305"/>
              <a:gd name="T35" fmla="*/ 609 h 5092"/>
              <a:gd name="T36" fmla="*/ 742 w 2305"/>
              <a:gd name="T37" fmla="*/ 829 h 5092"/>
              <a:gd name="T38" fmla="*/ 283 w 2305"/>
              <a:gd name="T39" fmla="*/ 1120 h 5092"/>
              <a:gd name="T40" fmla="*/ 186 w 2305"/>
              <a:gd name="T41" fmla="*/ 1279 h 5092"/>
              <a:gd name="T42" fmla="*/ 71 w 2305"/>
              <a:gd name="T43" fmla="*/ 1605 h 5092"/>
              <a:gd name="T44" fmla="*/ 309 w 2305"/>
              <a:gd name="T45" fmla="*/ 1852 h 5092"/>
              <a:gd name="T46" fmla="*/ 389 w 2305"/>
              <a:gd name="T47" fmla="*/ 2011 h 5092"/>
              <a:gd name="T48" fmla="*/ 583 w 2305"/>
              <a:gd name="T49" fmla="*/ 2117 h 5092"/>
              <a:gd name="T50" fmla="*/ 671 w 2305"/>
              <a:gd name="T51" fmla="*/ 2346 h 5092"/>
              <a:gd name="T52" fmla="*/ 556 w 2305"/>
              <a:gd name="T53" fmla="*/ 2549 h 5092"/>
              <a:gd name="T54" fmla="*/ 662 w 2305"/>
              <a:gd name="T55" fmla="*/ 2805 h 5092"/>
              <a:gd name="T56" fmla="*/ 750 w 2305"/>
              <a:gd name="T57" fmla="*/ 3035 h 5092"/>
              <a:gd name="T58" fmla="*/ 697 w 2305"/>
              <a:gd name="T59" fmla="*/ 3317 h 5092"/>
              <a:gd name="T60" fmla="*/ 503 w 2305"/>
              <a:gd name="T61" fmla="*/ 3379 h 5092"/>
              <a:gd name="T62" fmla="*/ 618 w 2305"/>
              <a:gd name="T63" fmla="*/ 3546 h 5092"/>
              <a:gd name="T64" fmla="*/ 689 w 2305"/>
              <a:gd name="T65" fmla="*/ 3820 h 5092"/>
              <a:gd name="T66" fmla="*/ 750 w 2305"/>
              <a:gd name="T67" fmla="*/ 4146 h 5092"/>
              <a:gd name="T68" fmla="*/ 777 w 2305"/>
              <a:gd name="T69" fmla="*/ 4464 h 5092"/>
              <a:gd name="T70" fmla="*/ 653 w 2305"/>
              <a:gd name="T71" fmla="*/ 4746 h 5092"/>
              <a:gd name="T72" fmla="*/ 547 w 2305"/>
              <a:gd name="T73" fmla="*/ 4914 h 5092"/>
              <a:gd name="T74" fmla="*/ 768 w 2305"/>
              <a:gd name="T75" fmla="*/ 4870 h 5092"/>
              <a:gd name="T76" fmla="*/ 998 w 2305"/>
              <a:gd name="T77" fmla="*/ 4879 h 5092"/>
              <a:gd name="T78" fmla="*/ 1333 w 2305"/>
              <a:gd name="T79" fmla="*/ 5011 h 5092"/>
              <a:gd name="T80" fmla="*/ 1686 w 2305"/>
              <a:gd name="T81" fmla="*/ 5029 h 5092"/>
              <a:gd name="T82" fmla="*/ 1827 w 2305"/>
              <a:gd name="T83" fmla="*/ 4835 h 5092"/>
              <a:gd name="T84" fmla="*/ 1668 w 2305"/>
              <a:gd name="T85" fmla="*/ 4579 h 5092"/>
              <a:gd name="T86" fmla="*/ 1906 w 2305"/>
              <a:gd name="T87" fmla="*/ 4235 h 5092"/>
              <a:gd name="T88" fmla="*/ 2154 w 2305"/>
              <a:gd name="T89" fmla="*/ 3996 h 5092"/>
              <a:gd name="T90" fmla="*/ 2012 w 2305"/>
              <a:gd name="T91" fmla="*/ 3758 h 5092"/>
              <a:gd name="T92" fmla="*/ 2039 w 2305"/>
              <a:gd name="T93" fmla="*/ 3538 h 5092"/>
              <a:gd name="T94" fmla="*/ 2304 w 2305"/>
              <a:gd name="T95" fmla="*/ 3432 h 5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5" h="5092">
                <a:moveTo>
                  <a:pt x="2277" y="3352"/>
                </a:moveTo>
                <a:lnTo>
                  <a:pt x="2268" y="3308"/>
                </a:lnTo>
                <a:lnTo>
                  <a:pt x="2233" y="3273"/>
                </a:lnTo>
                <a:lnTo>
                  <a:pt x="2198" y="3211"/>
                </a:lnTo>
                <a:lnTo>
                  <a:pt x="2207" y="3141"/>
                </a:lnTo>
                <a:lnTo>
                  <a:pt x="2171" y="3088"/>
                </a:lnTo>
                <a:lnTo>
                  <a:pt x="2127" y="3017"/>
                </a:lnTo>
                <a:lnTo>
                  <a:pt x="2162" y="2929"/>
                </a:lnTo>
                <a:lnTo>
                  <a:pt x="2171" y="2867"/>
                </a:lnTo>
                <a:lnTo>
                  <a:pt x="2145" y="2814"/>
                </a:lnTo>
                <a:lnTo>
                  <a:pt x="2039" y="2823"/>
                </a:lnTo>
                <a:lnTo>
                  <a:pt x="1995" y="2752"/>
                </a:lnTo>
                <a:lnTo>
                  <a:pt x="2004" y="2664"/>
                </a:lnTo>
                <a:lnTo>
                  <a:pt x="1977" y="2611"/>
                </a:lnTo>
                <a:lnTo>
                  <a:pt x="1871" y="2620"/>
                </a:lnTo>
                <a:lnTo>
                  <a:pt x="1730" y="2646"/>
                </a:lnTo>
                <a:lnTo>
                  <a:pt x="1633" y="2664"/>
                </a:lnTo>
                <a:lnTo>
                  <a:pt x="1527" y="2673"/>
                </a:lnTo>
                <a:lnTo>
                  <a:pt x="1448" y="2638"/>
                </a:lnTo>
                <a:lnTo>
                  <a:pt x="1421" y="2567"/>
                </a:lnTo>
                <a:lnTo>
                  <a:pt x="1359" y="2532"/>
                </a:lnTo>
                <a:lnTo>
                  <a:pt x="1351" y="2470"/>
                </a:lnTo>
                <a:lnTo>
                  <a:pt x="1351" y="2399"/>
                </a:lnTo>
                <a:lnTo>
                  <a:pt x="1377" y="2329"/>
                </a:lnTo>
                <a:lnTo>
                  <a:pt x="1324" y="2293"/>
                </a:lnTo>
                <a:lnTo>
                  <a:pt x="1262" y="2241"/>
                </a:lnTo>
                <a:lnTo>
                  <a:pt x="1236" y="2179"/>
                </a:lnTo>
                <a:lnTo>
                  <a:pt x="1183" y="2152"/>
                </a:lnTo>
                <a:lnTo>
                  <a:pt x="1174" y="2082"/>
                </a:lnTo>
                <a:lnTo>
                  <a:pt x="1121" y="2029"/>
                </a:lnTo>
                <a:lnTo>
                  <a:pt x="1121" y="1976"/>
                </a:lnTo>
                <a:lnTo>
                  <a:pt x="1253" y="1923"/>
                </a:lnTo>
                <a:lnTo>
                  <a:pt x="1315" y="1888"/>
                </a:lnTo>
                <a:lnTo>
                  <a:pt x="1306" y="1817"/>
                </a:lnTo>
                <a:lnTo>
                  <a:pt x="1298" y="1746"/>
                </a:lnTo>
                <a:lnTo>
                  <a:pt x="1412" y="1720"/>
                </a:lnTo>
                <a:lnTo>
                  <a:pt x="1492" y="1738"/>
                </a:lnTo>
                <a:lnTo>
                  <a:pt x="1562" y="1755"/>
                </a:lnTo>
                <a:lnTo>
                  <a:pt x="1633" y="1746"/>
                </a:lnTo>
                <a:lnTo>
                  <a:pt x="1668" y="1614"/>
                </a:lnTo>
                <a:lnTo>
                  <a:pt x="1651" y="1526"/>
                </a:lnTo>
                <a:lnTo>
                  <a:pt x="1615" y="1455"/>
                </a:lnTo>
                <a:lnTo>
                  <a:pt x="1545" y="1402"/>
                </a:lnTo>
                <a:lnTo>
                  <a:pt x="1456" y="1393"/>
                </a:lnTo>
                <a:lnTo>
                  <a:pt x="1271" y="1173"/>
                </a:lnTo>
                <a:lnTo>
                  <a:pt x="962" y="943"/>
                </a:lnTo>
                <a:lnTo>
                  <a:pt x="900" y="864"/>
                </a:lnTo>
                <a:lnTo>
                  <a:pt x="945" y="829"/>
                </a:lnTo>
                <a:lnTo>
                  <a:pt x="1006" y="785"/>
                </a:lnTo>
                <a:lnTo>
                  <a:pt x="1024" y="705"/>
                </a:lnTo>
                <a:lnTo>
                  <a:pt x="1033" y="644"/>
                </a:lnTo>
                <a:lnTo>
                  <a:pt x="1112" y="618"/>
                </a:lnTo>
                <a:lnTo>
                  <a:pt x="1103" y="556"/>
                </a:lnTo>
                <a:lnTo>
                  <a:pt x="1077" y="494"/>
                </a:lnTo>
                <a:lnTo>
                  <a:pt x="1095" y="441"/>
                </a:lnTo>
                <a:lnTo>
                  <a:pt x="1059" y="371"/>
                </a:lnTo>
                <a:lnTo>
                  <a:pt x="971" y="371"/>
                </a:lnTo>
                <a:lnTo>
                  <a:pt x="927" y="327"/>
                </a:lnTo>
                <a:lnTo>
                  <a:pt x="865" y="203"/>
                </a:lnTo>
                <a:lnTo>
                  <a:pt x="768" y="177"/>
                </a:lnTo>
                <a:lnTo>
                  <a:pt x="697" y="141"/>
                </a:lnTo>
                <a:lnTo>
                  <a:pt x="689" y="80"/>
                </a:lnTo>
                <a:lnTo>
                  <a:pt x="583" y="0"/>
                </a:lnTo>
                <a:lnTo>
                  <a:pt x="503" y="106"/>
                </a:lnTo>
                <a:lnTo>
                  <a:pt x="512" y="168"/>
                </a:lnTo>
                <a:lnTo>
                  <a:pt x="565" y="221"/>
                </a:lnTo>
                <a:lnTo>
                  <a:pt x="627" y="291"/>
                </a:lnTo>
                <a:lnTo>
                  <a:pt x="627" y="371"/>
                </a:lnTo>
                <a:lnTo>
                  <a:pt x="680" y="424"/>
                </a:lnTo>
                <a:lnTo>
                  <a:pt x="742" y="486"/>
                </a:lnTo>
                <a:lnTo>
                  <a:pt x="759" y="556"/>
                </a:lnTo>
                <a:lnTo>
                  <a:pt x="786" y="609"/>
                </a:lnTo>
                <a:lnTo>
                  <a:pt x="812" y="696"/>
                </a:lnTo>
                <a:lnTo>
                  <a:pt x="803" y="740"/>
                </a:lnTo>
                <a:lnTo>
                  <a:pt x="803" y="793"/>
                </a:lnTo>
                <a:lnTo>
                  <a:pt x="742" y="829"/>
                </a:lnTo>
                <a:lnTo>
                  <a:pt x="671" y="855"/>
                </a:lnTo>
                <a:lnTo>
                  <a:pt x="406" y="1217"/>
                </a:lnTo>
                <a:lnTo>
                  <a:pt x="344" y="1199"/>
                </a:lnTo>
                <a:lnTo>
                  <a:pt x="283" y="1120"/>
                </a:lnTo>
                <a:lnTo>
                  <a:pt x="230" y="1067"/>
                </a:lnTo>
                <a:lnTo>
                  <a:pt x="177" y="1093"/>
                </a:lnTo>
                <a:lnTo>
                  <a:pt x="186" y="1199"/>
                </a:lnTo>
                <a:lnTo>
                  <a:pt x="186" y="1279"/>
                </a:lnTo>
                <a:lnTo>
                  <a:pt x="97" y="1323"/>
                </a:lnTo>
                <a:lnTo>
                  <a:pt x="80" y="1358"/>
                </a:lnTo>
                <a:lnTo>
                  <a:pt x="0" y="1552"/>
                </a:lnTo>
                <a:lnTo>
                  <a:pt x="71" y="1605"/>
                </a:lnTo>
                <a:lnTo>
                  <a:pt x="142" y="1667"/>
                </a:lnTo>
                <a:lnTo>
                  <a:pt x="239" y="1729"/>
                </a:lnTo>
                <a:lnTo>
                  <a:pt x="283" y="1791"/>
                </a:lnTo>
                <a:lnTo>
                  <a:pt x="309" y="1852"/>
                </a:lnTo>
                <a:lnTo>
                  <a:pt x="265" y="1888"/>
                </a:lnTo>
                <a:lnTo>
                  <a:pt x="239" y="1949"/>
                </a:lnTo>
                <a:lnTo>
                  <a:pt x="309" y="1985"/>
                </a:lnTo>
                <a:lnTo>
                  <a:pt x="389" y="2011"/>
                </a:lnTo>
                <a:lnTo>
                  <a:pt x="442" y="2073"/>
                </a:lnTo>
                <a:lnTo>
                  <a:pt x="459" y="2161"/>
                </a:lnTo>
                <a:lnTo>
                  <a:pt x="512" y="2117"/>
                </a:lnTo>
                <a:lnTo>
                  <a:pt x="583" y="2117"/>
                </a:lnTo>
                <a:lnTo>
                  <a:pt x="636" y="2161"/>
                </a:lnTo>
                <a:lnTo>
                  <a:pt x="627" y="2205"/>
                </a:lnTo>
                <a:lnTo>
                  <a:pt x="671" y="2267"/>
                </a:lnTo>
                <a:lnTo>
                  <a:pt x="671" y="2346"/>
                </a:lnTo>
                <a:lnTo>
                  <a:pt x="671" y="2435"/>
                </a:lnTo>
                <a:lnTo>
                  <a:pt x="636" y="2470"/>
                </a:lnTo>
                <a:lnTo>
                  <a:pt x="627" y="2532"/>
                </a:lnTo>
                <a:lnTo>
                  <a:pt x="556" y="2549"/>
                </a:lnTo>
                <a:lnTo>
                  <a:pt x="547" y="2629"/>
                </a:lnTo>
                <a:lnTo>
                  <a:pt x="539" y="2708"/>
                </a:lnTo>
                <a:lnTo>
                  <a:pt x="609" y="2743"/>
                </a:lnTo>
                <a:lnTo>
                  <a:pt x="662" y="2805"/>
                </a:lnTo>
                <a:lnTo>
                  <a:pt x="697" y="2858"/>
                </a:lnTo>
                <a:lnTo>
                  <a:pt x="697" y="2920"/>
                </a:lnTo>
                <a:lnTo>
                  <a:pt x="733" y="2973"/>
                </a:lnTo>
                <a:lnTo>
                  <a:pt x="750" y="3035"/>
                </a:lnTo>
                <a:lnTo>
                  <a:pt x="812" y="3096"/>
                </a:lnTo>
                <a:lnTo>
                  <a:pt x="803" y="3176"/>
                </a:lnTo>
                <a:lnTo>
                  <a:pt x="750" y="3246"/>
                </a:lnTo>
                <a:lnTo>
                  <a:pt x="697" y="3317"/>
                </a:lnTo>
                <a:lnTo>
                  <a:pt x="662" y="3361"/>
                </a:lnTo>
                <a:lnTo>
                  <a:pt x="583" y="3352"/>
                </a:lnTo>
                <a:lnTo>
                  <a:pt x="512" y="3317"/>
                </a:lnTo>
                <a:lnTo>
                  <a:pt x="503" y="3379"/>
                </a:lnTo>
                <a:lnTo>
                  <a:pt x="468" y="3441"/>
                </a:lnTo>
                <a:lnTo>
                  <a:pt x="521" y="3458"/>
                </a:lnTo>
                <a:lnTo>
                  <a:pt x="618" y="3485"/>
                </a:lnTo>
                <a:lnTo>
                  <a:pt x="618" y="3546"/>
                </a:lnTo>
                <a:lnTo>
                  <a:pt x="653" y="3608"/>
                </a:lnTo>
                <a:lnTo>
                  <a:pt x="653" y="3679"/>
                </a:lnTo>
                <a:lnTo>
                  <a:pt x="653" y="3749"/>
                </a:lnTo>
                <a:lnTo>
                  <a:pt x="689" y="3820"/>
                </a:lnTo>
                <a:lnTo>
                  <a:pt x="680" y="3917"/>
                </a:lnTo>
                <a:lnTo>
                  <a:pt x="715" y="3979"/>
                </a:lnTo>
                <a:lnTo>
                  <a:pt x="689" y="4049"/>
                </a:lnTo>
                <a:lnTo>
                  <a:pt x="750" y="4146"/>
                </a:lnTo>
                <a:lnTo>
                  <a:pt x="733" y="4226"/>
                </a:lnTo>
                <a:lnTo>
                  <a:pt x="777" y="4279"/>
                </a:lnTo>
                <a:lnTo>
                  <a:pt x="777" y="4367"/>
                </a:lnTo>
                <a:lnTo>
                  <a:pt x="777" y="4464"/>
                </a:lnTo>
                <a:lnTo>
                  <a:pt x="777" y="4552"/>
                </a:lnTo>
                <a:lnTo>
                  <a:pt x="768" y="4614"/>
                </a:lnTo>
                <a:lnTo>
                  <a:pt x="715" y="4685"/>
                </a:lnTo>
                <a:lnTo>
                  <a:pt x="653" y="4746"/>
                </a:lnTo>
                <a:lnTo>
                  <a:pt x="556" y="4799"/>
                </a:lnTo>
                <a:lnTo>
                  <a:pt x="539" y="4861"/>
                </a:lnTo>
                <a:lnTo>
                  <a:pt x="636" y="4861"/>
                </a:lnTo>
                <a:lnTo>
                  <a:pt x="547" y="4914"/>
                </a:lnTo>
                <a:lnTo>
                  <a:pt x="556" y="4958"/>
                </a:lnTo>
                <a:lnTo>
                  <a:pt x="645" y="4923"/>
                </a:lnTo>
                <a:lnTo>
                  <a:pt x="715" y="4949"/>
                </a:lnTo>
                <a:lnTo>
                  <a:pt x="768" y="4870"/>
                </a:lnTo>
                <a:lnTo>
                  <a:pt x="795" y="4905"/>
                </a:lnTo>
                <a:lnTo>
                  <a:pt x="839" y="4852"/>
                </a:lnTo>
                <a:lnTo>
                  <a:pt x="927" y="4852"/>
                </a:lnTo>
                <a:lnTo>
                  <a:pt x="998" y="4879"/>
                </a:lnTo>
                <a:lnTo>
                  <a:pt x="1086" y="4932"/>
                </a:lnTo>
                <a:lnTo>
                  <a:pt x="1130" y="4967"/>
                </a:lnTo>
                <a:lnTo>
                  <a:pt x="1245" y="4941"/>
                </a:lnTo>
                <a:lnTo>
                  <a:pt x="1333" y="5011"/>
                </a:lnTo>
                <a:lnTo>
                  <a:pt x="1403" y="5055"/>
                </a:lnTo>
                <a:lnTo>
                  <a:pt x="1509" y="5091"/>
                </a:lnTo>
                <a:lnTo>
                  <a:pt x="1553" y="5029"/>
                </a:lnTo>
                <a:lnTo>
                  <a:pt x="1686" y="5029"/>
                </a:lnTo>
                <a:lnTo>
                  <a:pt x="1721" y="4949"/>
                </a:lnTo>
                <a:lnTo>
                  <a:pt x="1783" y="4923"/>
                </a:lnTo>
                <a:lnTo>
                  <a:pt x="1845" y="4905"/>
                </a:lnTo>
                <a:lnTo>
                  <a:pt x="1827" y="4835"/>
                </a:lnTo>
                <a:lnTo>
                  <a:pt x="1739" y="4799"/>
                </a:lnTo>
                <a:lnTo>
                  <a:pt x="1721" y="4746"/>
                </a:lnTo>
                <a:lnTo>
                  <a:pt x="1686" y="4676"/>
                </a:lnTo>
                <a:lnTo>
                  <a:pt x="1668" y="4579"/>
                </a:lnTo>
                <a:lnTo>
                  <a:pt x="1739" y="4579"/>
                </a:lnTo>
                <a:lnTo>
                  <a:pt x="1756" y="4508"/>
                </a:lnTo>
                <a:lnTo>
                  <a:pt x="1845" y="4341"/>
                </a:lnTo>
                <a:lnTo>
                  <a:pt x="1906" y="4235"/>
                </a:lnTo>
                <a:lnTo>
                  <a:pt x="1933" y="4191"/>
                </a:lnTo>
                <a:lnTo>
                  <a:pt x="2012" y="4164"/>
                </a:lnTo>
                <a:lnTo>
                  <a:pt x="2092" y="4076"/>
                </a:lnTo>
                <a:lnTo>
                  <a:pt x="2154" y="3996"/>
                </a:lnTo>
                <a:lnTo>
                  <a:pt x="2136" y="3944"/>
                </a:lnTo>
                <a:lnTo>
                  <a:pt x="2065" y="3899"/>
                </a:lnTo>
                <a:lnTo>
                  <a:pt x="2057" y="3829"/>
                </a:lnTo>
                <a:lnTo>
                  <a:pt x="2012" y="3758"/>
                </a:lnTo>
                <a:lnTo>
                  <a:pt x="1959" y="3714"/>
                </a:lnTo>
                <a:lnTo>
                  <a:pt x="1915" y="3644"/>
                </a:lnTo>
                <a:lnTo>
                  <a:pt x="1995" y="3599"/>
                </a:lnTo>
                <a:lnTo>
                  <a:pt x="2039" y="3538"/>
                </a:lnTo>
                <a:lnTo>
                  <a:pt x="2092" y="3485"/>
                </a:lnTo>
                <a:lnTo>
                  <a:pt x="2145" y="3485"/>
                </a:lnTo>
                <a:lnTo>
                  <a:pt x="2198" y="3432"/>
                </a:lnTo>
                <a:lnTo>
                  <a:pt x="2304" y="3432"/>
                </a:lnTo>
                <a:lnTo>
                  <a:pt x="2277" y="3352"/>
                </a:lnTo>
              </a:path>
            </a:pathLst>
          </a:custGeom>
          <a:solidFill>
            <a:schemeClr val="accent6">
              <a:lumMod val="75000"/>
            </a:schemeClr>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90" name="Freeform 16">
            <a:extLst>
              <a:ext uri="{FF2B5EF4-FFF2-40B4-BE49-F238E27FC236}">
                <a16:creationId xmlns:a16="http://schemas.microsoft.com/office/drawing/2014/main" id="{B5BC3ECF-C76E-4A62-8E58-800309CC6EB8}"/>
              </a:ext>
            </a:extLst>
          </p:cNvPr>
          <p:cNvSpPr>
            <a:spLocks/>
          </p:cNvSpPr>
          <p:nvPr/>
        </p:nvSpPr>
        <p:spPr bwMode="auto">
          <a:xfrm>
            <a:off x="6453913" y="1960644"/>
            <a:ext cx="876300" cy="965200"/>
          </a:xfrm>
          <a:custGeom>
            <a:avLst/>
            <a:gdLst>
              <a:gd name="T0" fmla="*/ 90324730 w 2436"/>
              <a:gd name="T1" fmla="*/ 142724721 h 2682"/>
              <a:gd name="T2" fmla="*/ 97183325 w 2436"/>
              <a:gd name="T3" fmla="*/ 165648401 h 2682"/>
              <a:gd name="T4" fmla="*/ 76607901 w 2436"/>
              <a:gd name="T5" fmla="*/ 181578880 h 2682"/>
              <a:gd name="T6" fmla="*/ 58361724 w 2436"/>
              <a:gd name="T7" fmla="*/ 203337266 h 2682"/>
              <a:gd name="T8" fmla="*/ 36621498 w 2436"/>
              <a:gd name="T9" fmla="*/ 218101731 h 2682"/>
              <a:gd name="T10" fmla="*/ 18375680 w 2436"/>
              <a:gd name="T11" fmla="*/ 234161407 h 2682"/>
              <a:gd name="T12" fmla="*/ 14881632 w 2436"/>
              <a:gd name="T13" fmla="*/ 258121543 h 2682"/>
              <a:gd name="T14" fmla="*/ 10352283 w 2436"/>
              <a:gd name="T15" fmla="*/ 282211236 h 2682"/>
              <a:gd name="T16" fmla="*/ 32092509 w 2436"/>
              <a:gd name="T17" fmla="*/ 303840066 h 2682"/>
              <a:gd name="T18" fmla="*/ 44644895 w 2436"/>
              <a:gd name="T19" fmla="*/ 313035737 h 2682"/>
              <a:gd name="T20" fmla="*/ 53703233 w 2436"/>
              <a:gd name="T21" fmla="*/ 330131509 h 2682"/>
              <a:gd name="T22" fmla="*/ 77772344 w 2436"/>
              <a:gd name="T23" fmla="*/ 334664566 h 2682"/>
              <a:gd name="T24" fmla="*/ 99383068 w 2436"/>
              <a:gd name="T25" fmla="*/ 346191185 h 2682"/>
              <a:gd name="T26" fmla="*/ 125652283 w 2436"/>
              <a:gd name="T27" fmla="*/ 338161167 h 2682"/>
              <a:gd name="T28" fmla="*/ 145062903 w 2436"/>
              <a:gd name="T29" fmla="*/ 338161167 h 2682"/>
              <a:gd name="T30" fmla="*/ 156450487 w 2436"/>
              <a:gd name="T31" fmla="*/ 301638316 h 2682"/>
              <a:gd name="T32" fmla="*/ 180519958 w 2436"/>
              <a:gd name="T33" fmla="*/ 306171373 h 2682"/>
              <a:gd name="T34" fmla="*/ 164473884 w 2436"/>
              <a:gd name="T35" fmla="*/ 328965855 h 2682"/>
              <a:gd name="T36" fmla="*/ 183884504 w 2436"/>
              <a:gd name="T37" fmla="*/ 328965855 h 2682"/>
              <a:gd name="T38" fmla="*/ 203295125 w 2436"/>
              <a:gd name="T39" fmla="*/ 316403140 h 2682"/>
              <a:gd name="T40" fmla="*/ 233058388 w 2436"/>
              <a:gd name="T41" fmla="*/ 308373123 h 2682"/>
              <a:gd name="T42" fmla="*/ 260362903 w 2436"/>
              <a:gd name="T43" fmla="*/ 283247333 h 2682"/>
              <a:gd name="T44" fmla="*/ 278609081 w 2436"/>
              <a:gd name="T45" fmla="*/ 258121543 h 2682"/>
              <a:gd name="T46" fmla="*/ 269421241 w 2436"/>
              <a:gd name="T47" fmla="*/ 230664806 h 2682"/>
              <a:gd name="T48" fmla="*/ 284302873 w 2436"/>
              <a:gd name="T49" fmla="*/ 229628350 h 2682"/>
              <a:gd name="T50" fmla="*/ 303713493 w 2436"/>
              <a:gd name="T51" fmla="*/ 232995753 h 2682"/>
              <a:gd name="T52" fmla="*/ 315101076 w 2436"/>
              <a:gd name="T53" fmla="*/ 209035617 h 2682"/>
              <a:gd name="T54" fmla="*/ 315101076 w 2436"/>
              <a:gd name="T55" fmla="*/ 181578880 h 2682"/>
              <a:gd name="T56" fmla="*/ 300219445 w 2436"/>
              <a:gd name="T57" fmla="*/ 165648401 h 2682"/>
              <a:gd name="T58" fmla="*/ 278609081 w 2436"/>
              <a:gd name="T59" fmla="*/ 159820494 h 2682"/>
              <a:gd name="T60" fmla="*/ 254669112 w 2436"/>
              <a:gd name="T61" fmla="*/ 145055669 h 2682"/>
              <a:gd name="T62" fmla="*/ 254669112 w 2436"/>
              <a:gd name="T63" fmla="*/ 116433278 h 2682"/>
              <a:gd name="T64" fmla="*/ 246775217 w 2436"/>
              <a:gd name="T65" fmla="*/ 95840545 h 2682"/>
              <a:gd name="T66" fmla="*/ 231893585 w 2436"/>
              <a:gd name="T67" fmla="*/ 81075720 h 2682"/>
              <a:gd name="T68" fmla="*/ 218176757 w 2436"/>
              <a:gd name="T69" fmla="*/ 70714755 h 2682"/>
              <a:gd name="T70" fmla="*/ 190743099 w 2436"/>
              <a:gd name="T71" fmla="*/ 76413466 h 2682"/>
              <a:gd name="T72" fmla="*/ 171332118 w 2436"/>
              <a:gd name="T73" fmla="*/ 81075720 h 2682"/>
              <a:gd name="T74" fmla="*/ 145062903 w 2436"/>
              <a:gd name="T75" fmla="*/ 70714755 h 2682"/>
              <a:gd name="T76" fmla="*/ 130181272 w 2436"/>
              <a:gd name="T77" fmla="*/ 58151681 h 2682"/>
              <a:gd name="T78" fmla="*/ 114264700 w 2436"/>
              <a:gd name="T79" fmla="*/ 42221562 h 2682"/>
              <a:gd name="T80" fmla="*/ 116593945 w 2436"/>
              <a:gd name="T81" fmla="*/ 20592733 h 2682"/>
              <a:gd name="T82" fmla="*/ 101712314 w 2436"/>
              <a:gd name="T83" fmla="*/ 5698711 h 2682"/>
              <a:gd name="T84" fmla="*/ 100547511 w 2436"/>
              <a:gd name="T85" fmla="*/ 34321101 h 2682"/>
              <a:gd name="T86" fmla="*/ 106241662 w 2436"/>
              <a:gd name="T87" fmla="*/ 66181698 h 2682"/>
              <a:gd name="T88" fmla="*/ 93689276 w 2436"/>
              <a:gd name="T89" fmla="*/ 93638795 h 26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36" h="2682">
                <a:moveTo>
                  <a:pt x="680" y="943"/>
                </a:moveTo>
                <a:lnTo>
                  <a:pt x="698" y="1023"/>
                </a:lnTo>
                <a:lnTo>
                  <a:pt x="698" y="1102"/>
                </a:lnTo>
                <a:lnTo>
                  <a:pt x="733" y="1173"/>
                </a:lnTo>
                <a:lnTo>
                  <a:pt x="777" y="1226"/>
                </a:lnTo>
                <a:lnTo>
                  <a:pt x="751" y="1279"/>
                </a:lnTo>
                <a:lnTo>
                  <a:pt x="698" y="1331"/>
                </a:lnTo>
                <a:lnTo>
                  <a:pt x="609" y="1349"/>
                </a:lnTo>
                <a:lnTo>
                  <a:pt x="592" y="1402"/>
                </a:lnTo>
                <a:lnTo>
                  <a:pt x="530" y="1429"/>
                </a:lnTo>
                <a:lnTo>
                  <a:pt x="495" y="1508"/>
                </a:lnTo>
                <a:lnTo>
                  <a:pt x="451" y="1570"/>
                </a:lnTo>
                <a:lnTo>
                  <a:pt x="371" y="1587"/>
                </a:lnTo>
                <a:lnTo>
                  <a:pt x="309" y="1623"/>
                </a:lnTo>
                <a:lnTo>
                  <a:pt x="283" y="1684"/>
                </a:lnTo>
                <a:lnTo>
                  <a:pt x="195" y="1702"/>
                </a:lnTo>
                <a:lnTo>
                  <a:pt x="159" y="1746"/>
                </a:lnTo>
                <a:lnTo>
                  <a:pt x="142" y="1808"/>
                </a:lnTo>
                <a:lnTo>
                  <a:pt x="150" y="1887"/>
                </a:lnTo>
                <a:lnTo>
                  <a:pt x="168" y="1949"/>
                </a:lnTo>
                <a:lnTo>
                  <a:pt x="115" y="1993"/>
                </a:lnTo>
                <a:lnTo>
                  <a:pt x="80" y="2055"/>
                </a:lnTo>
                <a:lnTo>
                  <a:pt x="0" y="2126"/>
                </a:lnTo>
                <a:lnTo>
                  <a:pt x="80" y="2179"/>
                </a:lnTo>
                <a:lnTo>
                  <a:pt x="98" y="2258"/>
                </a:lnTo>
                <a:lnTo>
                  <a:pt x="168" y="2337"/>
                </a:lnTo>
                <a:lnTo>
                  <a:pt x="248" y="2346"/>
                </a:lnTo>
                <a:lnTo>
                  <a:pt x="309" y="2284"/>
                </a:lnTo>
                <a:lnTo>
                  <a:pt x="353" y="2329"/>
                </a:lnTo>
                <a:lnTo>
                  <a:pt x="345" y="2417"/>
                </a:lnTo>
                <a:lnTo>
                  <a:pt x="380" y="2452"/>
                </a:lnTo>
                <a:lnTo>
                  <a:pt x="362" y="2523"/>
                </a:lnTo>
                <a:lnTo>
                  <a:pt x="415" y="2549"/>
                </a:lnTo>
                <a:lnTo>
                  <a:pt x="451" y="2496"/>
                </a:lnTo>
                <a:lnTo>
                  <a:pt x="539" y="2540"/>
                </a:lnTo>
                <a:lnTo>
                  <a:pt x="601" y="2584"/>
                </a:lnTo>
                <a:lnTo>
                  <a:pt x="671" y="2593"/>
                </a:lnTo>
                <a:lnTo>
                  <a:pt x="706" y="2655"/>
                </a:lnTo>
                <a:lnTo>
                  <a:pt x="768" y="2673"/>
                </a:lnTo>
                <a:lnTo>
                  <a:pt x="839" y="2681"/>
                </a:lnTo>
                <a:lnTo>
                  <a:pt x="918" y="2646"/>
                </a:lnTo>
                <a:lnTo>
                  <a:pt x="971" y="2611"/>
                </a:lnTo>
                <a:lnTo>
                  <a:pt x="1042" y="2611"/>
                </a:lnTo>
                <a:lnTo>
                  <a:pt x="1095" y="2681"/>
                </a:lnTo>
                <a:lnTo>
                  <a:pt x="1121" y="2611"/>
                </a:lnTo>
                <a:lnTo>
                  <a:pt x="1121" y="2505"/>
                </a:lnTo>
                <a:lnTo>
                  <a:pt x="1148" y="2381"/>
                </a:lnTo>
                <a:lnTo>
                  <a:pt x="1209" y="2329"/>
                </a:lnTo>
                <a:lnTo>
                  <a:pt x="1289" y="2311"/>
                </a:lnTo>
                <a:lnTo>
                  <a:pt x="1359" y="2329"/>
                </a:lnTo>
                <a:lnTo>
                  <a:pt x="1395" y="2364"/>
                </a:lnTo>
                <a:lnTo>
                  <a:pt x="1412" y="2434"/>
                </a:lnTo>
                <a:lnTo>
                  <a:pt x="1342" y="2496"/>
                </a:lnTo>
                <a:lnTo>
                  <a:pt x="1271" y="2540"/>
                </a:lnTo>
                <a:lnTo>
                  <a:pt x="1307" y="2584"/>
                </a:lnTo>
                <a:lnTo>
                  <a:pt x="1412" y="2602"/>
                </a:lnTo>
                <a:lnTo>
                  <a:pt x="1421" y="2540"/>
                </a:lnTo>
                <a:lnTo>
                  <a:pt x="1457" y="2496"/>
                </a:lnTo>
                <a:lnTo>
                  <a:pt x="1518" y="2487"/>
                </a:lnTo>
                <a:lnTo>
                  <a:pt x="1571" y="2443"/>
                </a:lnTo>
                <a:lnTo>
                  <a:pt x="1580" y="2364"/>
                </a:lnTo>
                <a:lnTo>
                  <a:pt x="1721" y="2373"/>
                </a:lnTo>
                <a:lnTo>
                  <a:pt x="1801" y="2381"/>
                </a:lnTo>
                <a:lnTo>
                  <a:pt x="1854" y="2337"/>
                </a:lnTo>
                <a:lnTo>
                  <a:pt x="1924" y="2276"/>
                </a:lnTo>
                <a:lnTo>
                  <a:pt x="2012" y="2187"/>
                </a:lnTo>
                <a:lnTo>
                  <a:pt x="2073" y="2099"/>
                </a:lnTo>
                <a:lnTo>
                  <a:pt x="2135" y="2055"/>
                </a:lnTo>
                <a:lnTo>
                  <a:pt x="2153" y="1993"/>
                </a:lnTo>
                <a:lnTo>
                  <a:pt x="2144" y="1905"/>
                </a:lnTo>
                <a:lnTo>
                  <a:pt x="2135" y="1826"/>
                </a:lnTo>
                <a:lnTo>
                  <a:pt x="2082" y="1781"/>
                </a:lnTo>
                <a:lnTo>
                  <a:pt x="2073" y="1711"/>
                </a:lnTo>
                <a:lnTo>
                  <a:pt x="2153" y="1711"/>
                </a:lnTo>
                <a:lnTo>
                  <a:pt x="2197" y="1773"/>
                </a:lnTo>
                <a:lnTo>
                  <a:pt x="2214" y="1834"/>
                </a:lnTo>
                <a:lnTo>
                  <a:pt x="2276" y="1852"/>
                </a:lnTo>
                <a:lnTo>
                  <a:pt x="2347" y="1799"/>
                </a:lnTo>
                <a:lnTo>
                  <a:pt x="2373" y="1746"/>
                </a:lnTo>
                <a:lnTo>
                  <a:pt x="2391" y="1658"/>
                </a:lnTo>
                <a:lnTo>
                  <a:pt x="2435" y="1614"/>
                </a:lnTo>
                <a:lnTo>
                  <a:pt x="2426" y="1552"/>
                </a:lnTo>
                <a:lnTo>
                  <a:pt x="2426" y="1473"/>
                </a:lnTo>
                <a:lnTo>
                  <a:pt x="2435" y="1402"/>
                </a:lnTo>
                <a:lnTo>
                  <a:pt x="2409" y="1331"/>
                </a:lnTo>
                <a:lnTo>
                  <a:pt x="2356" y="1331"/>
                </a:lnTo>
                <a:lnTo>
                  <a:pt x="2320" y="1279"/>
                </a:lnTo>
                <a:lnTo>
                  <a:pt x="2312" y="1226"/>
                </a:lnTo>
                <a:lnTo>
                  <a:pt x="2241" y="1234"/>
                </a:lnTo>
                <a:lnTo>
                  <a:pt x="2153" y="1234"/>
                </a:lnTo>
                <a:lnTo>
                  <a:pt x="2064" y="1217"/>
                </a:lnTo>
                <a:lnTo>
                  <a:pt x="2012" y="1164"/>
                </a:lnTo>
                <a:lnTo>
                  <a:pt x="1968" y="1120"/>
                </a:lnTo>
                <a:lnTo>
                  <a:pt x="2003" y="1040"/>
                </a:lnTo>
                <a:lnTo>
                  <a:pt x="1951" y="970"/>
                </a:lnTo>
                <a:lnTo>
                  <a:pt x="1968" y="899"/>
                </a:lnTo>
                <a:lnTo>
                  <a:pt x="1977" y="837"/>
                </a:lnTo>
                <a:lnTo>
                  <a:pt x="1924" y="776"/>
                </a:lnTo>
                <a:lnTo>
                  <a:pt x="1907" y="740"/>
                </a:lnTo>
                <a:lnTo>
                  <a:pt x="1898" y="696"/>
                </a:lnTo>
                <a:lnTo>
                  <a:pt x="1845" y="652"/>
                </a:lnTo>
                <a:lnTo>
                  <a:pt x="1792" y="626"/>
                </a:lnTo>
                <a:lnTo>
                  <a:pt x="1792" y="590"/>
                </a:lnTo>
                <a:lnTo>
                  <a:pt x="1748" y="528"/>
                </a:lnTo>
                <a:lnTo>
                  <a:pt x="1686" y="546"/>
                </a:lnTo>
                <a:lnTo>
                  <a:pt x="1615" y="546"/>
                </a:lnTo>
                <a:lnTo>
                  <a:pt x="1509" y="528"/>
                </a:lnTo>
                <a:lnTo>
                  <a:pt x="1474" y="590"/>
                </a:lnTo>
                <a:lnTo>
                  <a:pt x="1457" y="643"/>
                </a:lnTo>
                <a:lnTo>
                  <a:pt x="1395" y="652"/>
                </a:lnTo>
                <a:lnTo>
                  <a:pt x="1324" y="626"/>
                </a:lnTo>
                <a:lnTo>
                  <a:pt x="1262" y="643"/>
                </a:lnTo>
                <a:lnTo>
                  <a:pt x="1192" y="608"/>
                </a:lnTo>
                <a:lnTo>
                  <a:pt x="1121" y="546"/>
                </a:lnTo>
                <a:lnTo>
                  <a:pt x="1077" y="502"/>
                </a:lnTo>
                <a:lnTo>
                  <a:pt x="1059" y="449"/>
                </a:lnTo>
                <a:lnTo>
                  <a:pt x="1006" y="449"/>
                </a:lnTo>
                <a:lnTo>
                  <a:pt x="909" y="449"/>
                </a:lnTo>
                <a:lnTo>
                  <a:pt x="874" y="396"/>
                </a:lnTo>
                <a:lnTo>
                  <a:pt x="883" y="326"/>
                </a:lnTo>
                <a:lnTo>
                  <a:pt x="954" y="291"/>
                </a:lnTo>
                <a:lnTo>
                  <a:pt x="962" y="229"/>
                </a:lnTo>
                <a:lnTo>
                  <a:pt x="901" y="159"/>
                </a:lnTo>
                <a:lnTo>
                  <a:pt x="856" y="62"/>
                </a:lnTo>
                <a:lnTo>
                  <a:pt x="848" y="0"/>
                </a:lnTo>
                <a:lnTo>
                  <a:pt x="786" y="44"/>
                </a:lnTo>
                <a:lnTo>
                  <a:pt x="742" y="115"/>
                </a:lnTo>
                <a:lnTo>
                  <a:pt x="733" y="203"/>
                </a:lnTo>
                <a:lnTo>
                  <a:pt x="777" y="265"/>
                </a:lnTo>
                <a:lnTo>
                  <a:pt x="804" y="352"/>
                </a:lnTo>
                <a:lnTo>
                  <a:pt x="812" y="423"/>
                </a:lnTo>
                <a:lnTo>
                  <a:pt x="821" y="511"/>
                </a:lnTo>
                <a:lnTo>
                  <a:pt x="804" y="590"/>
                </a:lnTo>
                <a:lnTo>
                  <a:pt x="759" y="634"/>
                </a:lnTo>
                <a:lnTo>
                  <a:pt x="724" y="723"/>
                </a:lnTo>
                <a:lnTo>
                  <a:pt x="715" y="811"/>
                </a:lnTo>
                <a:lnTo>
                  <a:pt x="680" y="943"/>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91" name="Freeform 17">
            <a:extLst>
              <a:ext uri="{FF2B5EF4-FFF2-40B4-BE49-F238E27FC236}">
                <a16:creationId xmlns:a16="http://schemas.microsoft.com/office/drawing/2014/main" id="{4F01CB9F-CE53-41E0-BD12-4391B532D83E}"/>
              </a:ext>
            </a:extLst>
          </p:cNvPr>
          <p:cNvSpPr>
            <a:spLocks noChangeArrowheads="1"/>
          </p:cNvSpPr>
          <p:nvPr/>
        </p:nvSpPr>
        <p:spPr bwMode="auto">
          <a:xfrm>
            <a:off x="5695088" y="3036969"/>
            <a:ext cx="419100" cy="349250"/>
          </a:xfrm>
          <a:custGeom>
            <a:avLst/>
            <a:gdLst>
              <a:gd name="T0" fmla="*/ 221 w 1166"/>
              <a:gd name="T1" fmla="*/ 592 h 972"/>
              <a:gd name="T2" fmla="*/ 150 w 1166"/>
              <a:gd name="T3" fmla="*/ 547 h 972"/>
              <a:gd name="T4" fmla="*/ 142 w 1166"/>
              <a:gd name="T5" fmla="*/ 477 h 972"/>
              <a:gd name="T6" fmla="*/ 97 w 1166"/>
              <a:gd name="T7" fmla="*/ 406 h 972"/>
              <a:gd name="T8" fmla="*/ 44 w 1166"/>
              <a:gd name="T9" fmla="*/ 362 h 972"/>
              <a:gd name="T10" fmla="*/ 0 w 1166"/>
              <a:gd name="T11" fmla="*/ 292 h 972"/>
              <a:gd name="T12" fmla="*/ 80 w 1166"/>
              <a:gd name="T13" fmla="*/ 247 h 972"/>
              <a:gd name="T14" fmla="*/ 124 w 1166"/>
              <a:gd name="T15" fmla="*/ 186 h 972"/>
              <a:gd name="T16" fmla="*/ 177 w 1166"/>
              <a:gd name="T17" fmla="*/ 133 h 972"/>
              <a:gd name="T18" fmla="*/ 230 w 1166"/>
              <a:gd name="T19" fmla="*/ 133 h 972"/>
              <a:gd name="T20" fmla="*/ 283 w 1166"/>
              <a:gd name="T21" fmla="*/ 80 h 972"/>
              <a:gd name="T22" fmla="*/ 389 w 1166"/>
              <a:gd name="T23" fmla="*/ 80 h 972"/>
              <a:gd name="T24" fmla="*/ 362 w 1166"/>
              <a:gd name="T25" fmla="*/ 0 h 972"/>
              <a:gd name="T26" fmla="*/ 433 w 1166"/>
              <a:gd name="T27" fmla="*/ 36 h 972"/>
              <a:gd name="T28" fmla="*/ 539 w 1166"/>
              <a:gd name="T29" fmla="*/ 36 h 972"/>
              <a:gd name="T30" fmla="*/ 574 w 1166"/>
              <a:gd name="T31" fmla="*/ 106 h 972"/>
              <a:gd name="T32" fmla="*/ 539 w 1166"/>
              <a:gd name="T33" fmla="*/ 159 h 972"/>
              <a:gd name="T34" fmla="*/ 600 w 1166"/>
              <a:gd name="T35" fmla="*/ 168 h 972"/>
              <a:gd name="T36" fmla="*/ 662 w 1166"/>
              <a:gd name="T37" fmla="*/ 133 h 972"/>
              <a:gd name="T38" fmla="*/ 733 w 1166"/>
              <a:gd name="T39" fmla="*/ 150 h 972"/>
              <a:gd name="T40" fmla="*/ 733 w 1166"/>
              <a:gd name="T41" fmla="*/ 203 h 972"/>
              <a:gd name="T42" fmla="*/ 627 w 1166"/>
              <a:gd name="T43" fmla="*/ 256 h 972"/>
              <a:gd name="T44" fmla="*/ 618 w 1166"/>
              <a:gd name="T45" fmla="*/ 309 h 972"/>
              <a:gd name="T46" fmla="*/ 618 w 1166"/>
              <a:gd name="T47" fmla="*/ 362 h 972"/>
              <a:gd name="T48" fmla="*/ 600 w 1166"/>
              <a:gd name="T49" fmla="*/ 433 h 972"/>
              <a:gd name="T50" fmla="*/ 600 w 1166"/>
              <a:gd name="T51" fmla="*/ 503 h 972"/>
              <a:gd name="T52" fmla="*/ 671 w 1166"/>
              <a:gd name="T53" fmla="*/ 512 h 972"/>
              <a:gd name="T54" fmla="*/ 724 w 1166"/>
              <a:gd name="T55" fmla="*/ 530 h 972"/>
              <a:gd name="T56" fmla="*/ 742 w 1166"/>
              <a:gd name="T57" fmla="*/ 592 h 972"/>
              <a:gd name="T58" fmla="*/ 777 w 1166"/>
              <a:gd name="T59" fmla="*/ 636 h 972"/>
              <a:gd name="T60" fmla="*/ 900 w 1166"/>
              <a:gd name="T61" fmla="*/ 618 h 972"/>
              <a:gd name="T62" fmla="*/ 980 w 1166"/>
              <a:gd name="T63" fmla="*/ 618 h 972"/>
              <a:gd name="T64" fmla="*/ 1006 w 1166"/>
              <a:gd name="T65" fmla="*/ 653 h 972"/>
              <a:gd name="T66" fmla="*/ 1086 w 1166"/>
              <a:gd name="T67" fmla="*/ 662 h 972"/>
              <a:gd name="T68" fmla="*/ 1086 w 1166"/>
              <a:gd name="T69" fmla="*/ 715 h 972"/>
              <a:gd name="T70" fmla="*/ 1165 w 1166"/>
              <a:gd name="T71" fmla="*/ 750 h 972"/>
              <a:gd name="T72" fmla="*/ 1165 w 1166"/>
              <a:gd name="T73" fmla="*/ 830 h 972"/>
              <a:gd name="T74" fmla="*/ 1139 w 1166"/>
              <a:gd name="T75" fmla="*/ 874 h 972"/>
              <a:gd name="T76" fmla="*/ 1059 w 1166"/>
              <a:gd name="T77" fmla="*/ 918 h 972"/>
              <a:gd name="T78" fmla="*/ 989 w 1166"/>
              <a:gd name="T79" fmla="*/ 900 h 972"/>
              <a:gd name="T80" fmla="*/ 909 w 1166"/>
              <a:gd name="T81" fmla="*/ 883 h 972"/>
              <a:gd name="T82" fmla="*/ 821 w 1166"/>
              <a:gd name="T83" fmla="*/ 892 h 972"/>
              <a:gd name="T84" fmla="*/ 750 w 1166"/>
              <a:gd name="T85" fmla="*/ 900 h 972"/>
              <a:gd name="T86" fmla="*/ 768 w 1166"/>
              <a:gd name="T87" fmla="*/ 936 h 972"/>
              <a:gd name="T88" fmla="*/ 680 w 1166"/>
              <a:gd name="T89" fmla="*/ 971 h 972"/>
              <a:gd name="T90" fmla="*/ 653 w 1166"/>
              <a:gd name="T91" fmla="*/ 883 h 972"/>
              <a:gd name="T92" fmla="*/ 592 w 1166"/>
              <a:gd name="T93" fmla="*/ 865 h 972"/>
              <a:gd name="T94" fmla="*/ 539 w 1166"/>
              <a:gd name="T95" fmla="*/ 856 h 972"/>
              <a:gd name="T96" fmla="*/ 486 w 1166"/>
              <a:gd name="T97" fmla="*/ 812 h 972"/>
              <a:gd name="T98" fmla="*/ 512 w 1166"/>
              <a:gd name="T99" fmla="*/ 715 h 972"/>
              <a:gd name="T100" fmla="*/ 424 w 1166"/>
              <a:gd name="T101" fmla="*/ 715 h 972"/>
              <a:gd name="T102" fmla="*/ 406 w 1166"/>
              <a:gd name="T103" fmla="*/ 680 h 972"/>
              <a:gd name="T104" fmla="*/ 353 w 1166"/>
              <a:gd name="T105" fmla="*/ 618 h 972"/>
              <a:gd name="T106" fmla="*/ 283 w 1166"/>
              <a:gd name="T107" fmla="*/ 583 h 972"/>
              <a:gd name="T108" fmla="*/ 221 w 1166"/>
              <a:gd name="T109" fmla="*/ 59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6" h="972">
                <a:moveTo>
                  <a:pt x="221" y="592"/>
                </a:moveTo>
                <a:lnTo>
                  <a:pt x="150" y="547"/>
                </a:lnTo>
                <a:lnTo>
                  <a:pt x="142" y="477"/>
                </a:lnTo>
                <a:lnTo>
                  <a:pt x="97" y="406"/>
                </a:lnTo>
                <a:lnTo>
                  <a:pt x="44" y="362"/>
                </a:lnTo>
                <a:lnTo>
                  <a:pt x="0" y="292"/>
                </a:lnTo>
                <a:lnTo>
                  <a:pt x="80" y="247"/>
                </a:lnTo>
                <a:lnTo>
                  <a:pt x="124" y="186"/>
                </a:lnTo>
                <a:lnTo>
                  <a:pt x="177" y="133"/>
                </a:lnTo>
                <a:lnTo>
                  <a:pt x="230" y="133"/>
                </a:lnTo>
                <a:lnTo>
                  <a:pt x="283" y="80"/>
                </a:lnTo>
                <a:lnTo>
                  <a:pt x="389" y="80"/>
                </a:lnTo>
                <a:lnTo>
                  <a:pt x="362" y="0"/>
                </a:lnTo>
                <a:lnTo>
                  <a:pt x="433" y="36"/>
                </a:lnTo>
                <a:lnTo>
                  <a:pt x="539" y="36"/>
                </a:lnTo>
                <a:lnTo>
                  <a:pt x="574" y="106"/>
                </a:lnTo>
                <a:lnTo>
                  <a:pt x="539" y="159"/>
                </a:lnTo>
                <a:lnTo>
                  <a:pt x="600" y="168"/>
                </a:lnTo>
                <a:lnTo>
                  <a:pt x="662" y="133"/>
                </a:lnTo>
                <a:lnTo>
                  <a:pt x="733" y="150"/>
                </a:lnTo>
                <a:lnTo>
                  <a:pt x="733" y="203"/>
                </a:lnTo>
                <a:lnTo>
                  <a:pt x="627" y="256"/>
                </a:lnTo>
                <a:lnTo>
                  <a:pt x="618" y="309"/>
                </a:lnTo>
                <a:lnTo>
                  <a:pt x="618" y="362"/>
                </a:lnTo>
                <a:lnTo>
                  <a:pt x="600" y="433"/>
                </a:lnTo>
                <a:lnTo>
                  <a:pt x="600" y="503"/>
                </a:lnTo>
                <a:lnTo>
                  <a:pt x="671" y="512"/>
                </a:lnTo>
                <a:lnTo>
                  <a:pt x="724" y="530"/>
                </a:lnTo>
                <a:lnTo>
                  <a:pt x="742" y="592"/>
                </a:lnTo>
                <a:lnTo>
                  <a:pt x="777" y="636"/>
                </a:lnTo>
                <a:lnTo>
                  <a:pt x="900" y="618"/>
                </a:lnTo>
                <a:lnTo>
                  <a:pt x="980" y="618"/>
                </a:lnTo>
                <a:lnTo>
                  <a:pt x="1006" y="653"/>
                </a:lnTo>
                <a:lnTo>
                  <a:pt x="1086" y="662"/>
                </a:lnTo>
                <a:lnTo>
                  <a:pt x="1086" y="715"/>
                </a:lnTo>
                <a:lnTo>
                  <a:pt x="1165" y="750"/>
                </a:lnTo>
                <a:lnTo>
                  <a:pt x="1165" y="830"/>
                </a:lnTo>
                <a:lnTo>
                  <a:pt x="1139" y="874"/>
                </a:lnTo>
                <a:lnTo>
                  <a:pt x="1059" y="918"/>
                </a:lnTo>
                <a:lnTo>
                  <a:pt x="989" y="900"/>
                </a:lnTo>
                <a:lnTo>
                  <a:pt x="909" y="883"/>
                </a:lnTo>
                <a:lnTo>
                  <a:pt x="821" y="892"/>
                </a:lnTo>
                <a:lnTo>
                  <a:pt x="750" y="900"/>
                </a:lnTo>
                <a:lnTo>
                  <a:pt x="768" y="936"/>
                </a:lnTo>
                <a:lnTo>
                  <a:pt x="680" y="971"/>
                </a:lnTo>
                <a:lnTo>
                  <a:pt x="653" y="883"/>
                </a:lnTo>
                <a:lnTo>
                  <a:pt x="592" y="865"/>
                </a:lnTo>
                <a:lnTo>
                  <a:pt x="539" y="856"/>
                </a:lnTo>
                <a:lnTo>
                  <a:pt x="486" y="812"/>
                </a:lnTo>
                <a:lnTo>
                  <a:pt x="512" y="715"/>
                </a:lnTo>
                <a:lnTo>
                  <a:pt x="424" y="715"/>
                </a:lnTo>
                <a:lnTo>
                  <a:pt x="406" y="680"/>
                </a:lnTo>
                <a:lnTo>
                  <a:pt x="353" y="618"/>
                </a:lnTo>
                <a:lnTo>
                  <a:pt x="283" y="583"/>
                </a:lnTo>
                <a:lnTo>
                  <a:pt x="221" y="592"/>
                </a:lnTo>
              </a:path>
            </a:pathLst>
          </a:custGeom>
          <a:solidFill>
            <a:schemeClr val="accent6">
              <a:lumMod val="75000"/>
            </a:schemeClr>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92" name="Freeform 18">
            <a:extLst>
              <a:ext uri="{FF2B5EF4-FFF2-40B4-BE49-F238E27FC236}">
                <a16:creationId xmlns:a16="http://schemas.microsoft.com/office/drawing/2014/main" id="{A2D40D6D-3B3C-4B8B-A845-06334A430B21}"/>
              </a:ext>
            </a:extLst>
          </p:cNvPr>
          <p:cNvSpPr>
            <a:spLocks noChangeArrowheads="1"/>
          </p:cNvSpPr>
          <p:nvPr/>
        </p:nvSpPr>
        <p:spPr bwMode="auto">
          <a:xfrm>
            <a:off x="5206138" y="3246519"/>
            <a:ext cx="788987" cy="796925"/>
          </a:xfrm>
          <a:custGeom>
            <a:avLst/>
            <a:gdLst>
              <a:gd name="T0" fmla="*/ 1951 w 2190"/>
              <a:gd name="T1" fmla="*/ 441 h 2215"/>
              <a:gd name="T2" fmla="*/ 2012 w 2190"/>
              <a:gd name="T3" fmla="*/ 635 h 2215"/>
              <a:gd name="T4" fmla="*/ 2065 w 2190"/>
              <a:gd name="T5" fmla="*/ 856 h 2215"/>
              <a:gd name="T6" fmla="*/ 2162 w 2190"/>
              <a:gd name="T7" fmla="*/ 1014 h 2215"/>
              <a:gd name="T8" fmla="*/ 2118 w 2190"/>
              <a:gd name="T9" fmla="*/ 1156 h 2215"/>
              <a:gd name="T10" fmla="*/ 1942 w 2190"/>
              <a:gd name="T11" fmla="*/ 1332 h 2215"/>
              <a:gd name="T12" fmla="*/ 1880 w 2190"/>
              <a:gd name="T13" fmla="*/ 1588 h 2215"/>
              <a:gd name="T14" fmla="*/ 1818 w 2190"/>
              <a:gd name="T15" fmla="*/ 1853 h 2215"/>
              <a:gd name="T16" fmla="*/ 1712 w 2190"/>
              <a:gd name="T17" fmla="*/ 1994 h 2215"/>
              <a:gd name="T18" fmla="*/ 1492 w 2190"/>
              <a:gd name="T19" fmla="*/ 1906 h 2215"/>
              <a:gd name="T20" fmla="*/ 1271 w 2190"/>
              <a:gd name="T21" fmla="*/ 1914 h 2215"/>
              <a:gd name="T22" fmla="*/ 1253 w 2190"/>
              <a:gd name="T23" fmla="*/ 2100 h 2215"/>
              <a:gd name="T24" fmla="*/ 989 w 2190"/>
              <a:gd name="T25" fmla="*/ 2153 h 2215"/>
              <a:gd name="T26" fmla="*/ 874 w 2190"/>
              <a:gd name="T27" fmla="*/ 2214 h 2215"/>
              <a:gd name="T28" fmla="*/ 645 w 2190"/>
              <a:gd name="T29" fmla="*/ 2170 h 2215"/>
              <a:gd name="T30" fmla="*/ 406 w 2190"/>
              <a:gd name="T31" fmla="*/ 2153 h 2215"/>
              <a:gd name="T32" fmla="*/ 274 w 2190"/>
              <a:gd name="T33" fmla="*/ 2082 h 2215"/>
              <a:gd name="T34" fmla="*/ 115 w 2190"/>
              <a:gd name="T35" fmla="*/ 1994 h 2215"/>
              <a:gd name="T36" fmla="*/ 97 w 2190"/>
              <a:gd name="T37" fmla="*/ 1906 h 2215"/>
              <a:gd name="T38" fmla="*/ 247 w 2190"/>
              <a:gd name="T39" fmla="*/ 1809 h 2215"/>
              <a:gd name="T40" fmla="*/ 362 w 2190"/>
              <a:gd name="T41" fmla="*/ 1597 h 2215"/>
              <a:gd name="T42" fmla="*/ 477 w 2190"/>
              <a:gd name="T43" fmla="*/ 1500 h 2215"/>
              <a:gd name="T44" fmla="*/ 521 w 2190"/>
              <a:gd name="T45" fmla="*/ 1394 h 2215"/>
              <a:gd name="T46" fmla="*/ 556 w 2190"/>
              <a:gd name="T47" fmla="*/ 1314 h 2215"/>
              <a:gd name="T48" fmla="*/ 574 w 2190"/>
              <a:gd name="T49" fmla="*/ 1253 h 2215"/>
              <a:gd name="T50" fmla="*/ 547 w 2190"/>
              <a:gd name="T51" fmla="*/ 1235 h 2215"/>
              <a:gd name="T52" fmla="*/ 442 w 2190"/>
              <a:gd name="T53" fmla="*/ 1288 h 2215"/>
              <a:gd name="T54" fmla="*/ 265 w 2190"/>
              <a:gd name="T55" fmla="*/ 1235 h 2215"/>
              <a:gd name="T56" fmla="*/ 292 w 2190"/>
              <a:gd name="T57" fmla="*/ 1103 h 2215"/>
              <a:gd name="T58" fmla="*/ 159 w 2190"/>
              <a:gd name="T59" fmla="*/ 1191 h 2215"/>
              <a:gd name="T60" fmla="*/ 53 w 2190"/>
              <a:gd name="T61" fmla="*/ 1103 h 2215"/>
              <a:gd name="T62" fmla="*/ 159 w 2190"/>
              <a:gd name="T63" fmla="*/ 1014 h 2215"/>
              <a:gd name="T64" fmla="*/ 283 w 2190"/>
              <a:gd name="T65" fmla="*/ 917 h 2215"/>
              <a:gd name="T66" fmla="*/ 530 w 2190"/>
              <a:gd name="T67" fmla="*/ 997 h 2215"/>
              <a:gd name="T68" fmla="*/ 777 w 2190"/>
              <a:gd name="T69" fmla="*/ 1076 h 2215"/>
              <a:gd name="T70" fmla="*/ 997 w 2190"/>
              <a:gd name="T71" fmla="*/ 1094 h 2215"/>
              <a:gd name="T72" fmla="*/ 1227 w 2190"/>
              <a:gd name="T73" fmla="*/ 988 h 2215"/>
              <a:gd name="T74" fmla="*/ 1183 w 2190"/>
              <a:gd name="T75" fmla="*/ 864 h 2215"/>
              <a:gd name="T76" fmla="*/ 1112 w 2190"/>
              <a:gd name="T77" fmla="*/ 644 h 2215"/>
              <a:gd name="T78" fmla="*/ 1289 w 2190"/>
              <a:gd name="T79" fmla="*/ 406 h 2215"/>
              <a:gd name="T80" fmla="*/ 1456 w 2190"/>
              <a:gd name="T81" fmla="*/ 229 h 2215"/>
              <a:gd name="T82" fmla="*/ 1580 w 2190"/>
              <a:gd name="T83" fmla="*/ 9 h 2215"/>
              <a:gd name="T84" fmla="*/ 1765 w 2190"/>
              <a:gd name="T85" fmla="*/ 97 h 2215"/>
              <a:gd name="T86" fmla="*/ 1845 w 2190"/>
              <a:gd name="T87" fmla="*/ 229 h 2215"/>
              <a:gd name="T88" fmla="*/ 2012 w 2190"/>
              <a:gd name="T89" fmla="*/ 300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90" h="2215">
                <a:moveTo>
                  <a:pt x="2039" y="388"/>
                </a:moveTo>
                <a:lnTo>
                  <a:pt x="1986" y="397"/>
                </a:lnTo>
                <a:lnTo>
                  <a:pt x="1951" y="441"/>
                </a:lnTo>
                <a:lnTo>
                  <a:pt x="1968" y="511"/>
                </a:lnTo>
                <a:lnTo>
                  <a:pt x="1977" y="582"/>
                </a:lnTo>
                <a:lnTo>
                  <a:pt x="2012" y="635"/>
                </a:lnTo>
                <a:lnTo>
                  <a:pt x="2056" y="688"/>
                </a:lnTo>
                <a:lnTo>
                  <a:pt x="2039" y="759"/>
                </a:lnTo>
                <a:lnTo>
                  <a:pt x="2065" y="856"/>
                </a:lnTo>
                <a:lnTo>
                  <a:pt x="2065" y="935"/>
                </a:lnTo>
                <a:lnTo>
                  <a:pt x="2101" y="997"/>
                </a:lnTo>
                <a:lnTo>
                  <a:pt x="2162" y="1014"/>
                </a:lnTo>
                <a:lnTo>
                  <a:pt x="2189" y="1059"/>
                </a:lnTo>
                <a:lnTo>
                  <a:pt x="2162" y="1111"/>
                </a:lnTo>
                <a:lnTo>
                  <a:pt x="2118" y="1156"/>
                </a:lnTo>
                <a:lnTo>
                  <a:pt x="2030" y="1173"/>
                </a:lnTo>
                <a:lnTo>
                  <a:pt x="1959" y="1235"/>
                </a:lnTo>
                <a:lnTo>
                  <a:pt x="1942" y="1332"/>
                </a:lnTo>
                <a:lnTo>
                  <a:pt x="1915" y="1438"/>
                </a:lnTo>
                <a:lnTo>
                  <a:pt x="1871" y="1500"/>
                </a:lnTo>
                <a:lnTo>
                  <a:pt x="1880" y="1588"/>
                </a:lnTo>
                <a:lnTo>
                  <a:pt x="1845" y="1676"/>
                </a:lnTo>
                <a:lnTo>
                  <a:pt x="1836" y="1764"/>
                </a:lnTo>
                <a:lnTo>
                  <a:pt x="1818" y="1853"/>
                </a:lnTo>
                <a:lnTo>
                  <a:pt x="1783" y="1923"/>
                </a:lnTo>
                <a:lnTo>
                  <a:pt x="1765" y="1994"/>
                </a:lnTo>
                <a:lnTo>
                  <a:pt x="1712" y="1994"/>
                </a:lnTo>
                <a:lnTo>
                  <a:pt x="1633" y="1967"/>
                </a:lnTo>
                <a:lnTo>
                  <a:pt x="1562" y="1906"/>
                </a:lnTo>
                <a:lnTo>
                  <a:pt x="1492" y="1906"/>
                </a:lnTo>
                <a:lnTo>
                  <a:pt x="1403" y="1932"/>
                </a:lnTo>
                <a:lnTo>
                  <a:pt x="1333" y="1879"/>
                </a:lnTo>
                <a:lnTo>
                  <a:pt x="1271" y="1914"/>
                </a:lnTo>
                <a:lnTo>
                  <a:pt x="1262" y="1967"/>
                </a:lnTo>
                <a:lnTo>
                  <a:pt x="1253" y="2038"/>
                </a:lnTo>
                <a:lnTo>
                  <a:pt x="1253" y="2100"/>
                </a:lnTo>
                <a:lnTo>
                  <a:pt x="1174" y="2117"/>
                </a:lnTo>
                <a:lnTo>
                  <a:pt x="1068" y="2117"/>
                </a:lnTo>
                <a:lnTo>
                  <a:pt x="989" y="2153"/>
                </a:lnTo>
                <a:lnTo>
                  <a:pt x="936" y="2117"/>
                </a:lnTo>
                <a:lnTo>
                  <a:pt x="918" y="2170"/>
                </a:lnTo>
                <a:lnTo>
                  <a:pt x="874" y="2214"/>
                </a:lnTo>
                <a:lnTo>
                  <a:pt x="795" y="2206"/>
                </a:lnTo>
                <a:lnTo>
                  <a:pt x="706" y="2135"/>
                </a:lnTo>
                <a:lnTo>
                  <a:pt x="645" y="2170"/>
                </a:lnTo>
                <a:lnTo>
                  <a:pt x="556" y="2153"/>
                </a:lnTo>
                <a:lnTo>
                  <a:pt x="477" y="2135"/>
                </a:lnTo>
                <a:lnTo>
                  <a:pt x="406" y="2153"/>
                </a:lnTo>
                <a:lnTo>
                  <a:pt x="380" y="2091"/>
                </a:lnTo>
                <a:lnTo>
                  <a:pt x="318" y="2056"/>
                </a:lnTo>
                <a:lnTo>
                  <a:pt x="274" y="2082"/>
                </a:lnTo>
                <a:lnTo>
                  <a:pt x="221" y="2038"/>
                </a:lnTo>
                <a:lnTo>
                  <a:pt x="186" y="1976"/>
                </a:lnTo>
                <a:lnTo>
                  <a:pt x="115" y="1994"/>
                </a:lnTo>
                <a:lnTo>
                  <a:pt x="36" y="2038"/>
                </a:lnTo>
                <a:lnTo>
                  <a:pt x="44" y="1967"/>
                </a:lnTo>
                <a:lnTo>
                  <a:pt x="97" y="1906"/>
                </a:lnTo>
                <a:lnTo>
                  <a:pt x="150" y="1862"/>
                </a:lnTo>
                <a:lnTo>
                  <a:pt x="194" y="1835"/>
                </a:lnTo>
                <a:lnTo>
                  <a:pt x="247" y="1809"/>
                </a:lnTo>
                <a:lnTo>
                  <a:pt x="256" y="1720"/>
                </a:lnTo>
                <a:lnTo>
                  <a:pt x="292" y="1659"/>
                </a:lnTo>
                <a:lnTo>
                  <a:pt x="362" y="1597"/>
                </a:lnTo>
                <a:lnTo>
                  <a:pt x="424" y="1579"/>
                </a:lnTo>
                <a:lnTo>
                  <a:pt x="433" y="1526"/>
                </a:lnTo>
                <a:lnTo>
                  <a:pt x="477" y="1500"/>
                </a:lnTo>
                <a:lnTo>
                  <a:pt x="424" y="1447"/>
                </a:lnTo>
                <a:lnTo>
                  <a:pt x="442" y="1385"/>
                </a:lnTo>
                <a:lnTo>
                  <a:pt x="521" y="1394"/>
                </a:lnTo>
                <a:lnTo>
                  <a:pt x="530" y="1314"/>
                </a:lnTo>
                <a:lnTo>
                  <a:pt x="530" y="1314"/>
                </a:lnTo>
                <a:lnTo>
                  <a:pt x="556" y="1314"/>
                </a:lnTo>
                <a:lnTo>
                  <a:pt x="574" y="1297"/>
                </a:lnTo>
                <a:lnTo>
                  <a:pt x="583" y="1270"/>
                </a:lnTo>
                <a:lnTo>
                  <a:pt x="574" y="1253"/>
                </a:lnTo>
                <a:lnTo>
                  <a:pt x="574" y="1253"/>
                </a:lnTo>
                <a:lnTo>
                  <a:pt x="556" y="1244"/>
                </a:lnTo>
                <a:lnTo>
                  <a:pt x="547" y="1235"/>
                </a:lnTo>
                <a:lnTo>
                  <a:pt x="530" y="1235"/>
                </a:lnTo>
                <a:lnTo>
                  <a:pt x="512" y="1244"/>
                </a:lnTo>
                <a:lnTo>
                  <a:pt x="442" y="1288"/>
                </a:lnTo>
                <a:lnTo>
                  <a:pt x="353" y="1314"/>
                </a:lnTo>
                <a:lnTo>
                  <a:pt x="300" y="1297"/>
                </a:lnTo>
                <a:lnTo>
                  <a:pt x="265" y="1235"/>
                </a:lnTo>
                <a:lnTo>
                  <a:pt x="318" y="1182"/>
                </a:lnTo>
                <a:lnTo>
                  <a:pt x="362" y="1111"/>
                </a:lnTo>
                <a:lnTo>
                  <a:pt x="292" y="1103"/>
                </a:lnTo>
                <a:lnTo>
                  <a:pt x="239" y="1156"/>
                </a:lnTo>
                <a:lnTo>
                  <a:pt x="212" y="1217"/>
                </a:lnTo>
                <a:lnTo>
                  <a:pt x="159" y="1191"/>
                </a:lnTo>
                <a:lnTo>
                  <a:pt x="124" y="1138"/>
                </a:lnTo>
                <a:lnTo>
                  <a:pt x="106" y="1076"/>
                </a:lnTo>
                <a:lnTo>
                  <a:pt x="53" y="1103"/>
                </a:lnTo>
                <a:lnTo>
                  <a:pt x="0" y="1023"/>
                </a:lnTo>
                <a:lnTo>
                  <a:pt x="89" y="988"/>
                </a:lnTo>
                <a:lnTo>
                  <a:pt x="159" y="1014"/>
                </a:lnTo>
                <a:lnTo>
                  <a:pt x="212" y="935"/>
                </a:lnTo>
                <a:lnTo>
                  <a:pt x="239" y="970"/>
                </a:lnTo>
                <a:lnTo>
                  <a:pt x="283" y="917"/>
                </a:lnTo>
                <a:lnTo>
                  <a:pt x="371" y="917"/>
                </a:lnTo>
                <a:lnTo>
                  <a:pt x="442" y="944"/>
                </a:lnTo>
                <a:lnTo>
                  <a:pt x="530" y="997"/>
                </a:lnTo>
                <a:lnTo>
                  <a:pt x="574" y="1032"/>
                </a:lnTo>
                <a:lnTo>
                  <a:pt x="689" y="1006"/>
                </a:lnTo>
                <a:lnTo>
                  <a:pt x="777" y="1076"/>
                </a:lnTo>
                <a:lnTo>
                  <a:pt x="847" y="1120"/>
                </a:lnTo>
                <a:lnTo>
                  <a:pt x="953" y="1156"/>
                </a:lnTo>
                <a:lnTo>
                  <a:pt x="997" y="1094"/>
                </a:lnTo>
                <a:lnTo>
                  <a:pt x="1130" y="1094"/>
                </a:lnTo>
                <a:lnTo>
                  <a:pt x="1165" y="1014"/>
                </a:lnTo>
                <a:lnTo>
                  <a:pt x="1227" y="988"/>
                </a:lnTo>
                <a:lnTo>
                  <a:pt x="1289" y="970"/>
                </a:lnTo>
                <a:lnTo>
                  <a:pt x="1271" y="900"/>
                </a:lnTo>
                <a:lnTo>
                  <a:pt x="1183" y="864"/>
                </a:lnTo>
                <a:lnTo>
                  <a:pt x="1165" y="811"/>
                </a:lnTo>
                <a:lnTo>
                  <a:pt x="1130" y="741"/>
                </a:lnTo>
                <a:lnTo>
                  <a:pt x="1112" y="644"/>
                </a:lnTo>
                <a:lnTo>
                  <a:pt x="1183" y="644"/>
                </a:lnTo>
                <a:lnTo>
                  <a:pt x="1200" y="573"/>
                </a:lnTo>
                <a:lnTo>
                  <a:pt x="1289" y="406"/>
                </a:lnTo>
                <a:lnTo>
                  <a:pt x="1350" y="300"/>
                </a:lnTo>
                <a:lnTo>
                  <a:pt x="1377" y="256"/>
                </a:lnTo>
                <a:lnTo>
                  <a:pt x="1456" y="229"/>
                </a:lnTo>
                <a:lnTo>
                  <a:pt x="1536" y="141"/>
                </a:lnTo>
                <a:lnTo>
                  <a:pt x="1598" y="61"/>
                </a:lnTo>
                <a:lnTo>
                  <a:pt x="1580" y="9"/>
                </a:lnTo>
                <a:lnTo>
                  <a:pt x="1642" y="0"/>
                </a:lnTo>
                <a:lnTo>
                  <a:pt x="1712" y="35"/>
                </a:lnTo>
                <a:lnTo>
                  <a:pt x="1765" y="97"/>
                </a:lnTo>
                <a:lnTo>
                  <a:pt x="1783" y="132"/>
                </a:lnTo>
                <a:lnTo>
                  <a:pt x="1871" y="132"/>
                </a:lnTo>
                <a:lnTo>
                  <a:pt x="1845" y="229"/>
                </a:lnTo>
                <a:lnTo>
                  <a:pt x="1898" y="273"/>
                </a:lnTo>
                <a:lnTo>
                  <a:pt x="1951" y="282"/>
                </a:lnTo>
                <a:lnTo>
                  <a:pt x="2012" y="300"/>
                </a:lnTo>
                <a:lnTo>
                  <a:pt x="2039" y="388"/>
                </a:lnTo>
              </a:path>
            </a:pathLst>
          </a:custGeom>
          <a:solidFill>
            <a:srgbClr val="92D05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93" name="Freeform 19">
            <a:extLst>
              <a:ext uri="{FF2B5EF4-FFF2-40B4-BE49-F238E27FC236}">
                <a16:creationId xmlns:a16="http://schemas.microsoft.com/office/drawing/2014/main" id="{3290DF99-0C9F-4BB6-A174-7CF3D60B541F}"/>
              </a:ext>
            </a:extLst>
          </p:cNvPr>
          <p:cNvSpPr>
            <a:spLocks/>
          </p:cNvSpPr>
          <p:nvPr/>
        </p:nvSpPr>
        <p:spPr bwMode="auto">
          <a:xfrm>
            <a:off x="6422163" y="2376569"/>
            <a:ext cx="1136650" cy="965200"/>
          </a:xfrm>
          <a:custGeom>
            <a:avLst/>
            <a:gdLst>
              <a:gd name="T0" fmla="*/ 378039571 w 3159"/>
              <a:gd name="T1" fmla="*/ 2329359 h 2683"/>
              <a:gd name="T2" fmla="*/ 357454296 w 3159"/>
              <a:gd name="T3" fmla="*/ 4529569 h 2683"/>
              <a:gd name="T4" fmla="*/ 338034457 w 3159"/>
              <a:gd name="T5" fmla="*/ 26271931 h 2683"/>
              <a:gd name="T6" fmla="*/ 326641690 w 3159"/>
              <a:gd name="T7" fmla="*/ 31965999 h 2683"/>
              <a:gd name="T8" fmla="*/ 326641690 w 3159"/>
              <a:gd name="T9" fmla="*/ 59402790 h 2683"/>
              <a:gd name="T10" fmla="*/ 315248564 w 3159"/>
              <a:gd name="T11" fmla="*/ 83345002 h 2683"/>
              <a:gd name="T12" fmla="*/ 295828724 w 3159"/>
              <a:gd name="T13" fmla="*/ 79979933 h 2683"/>
              <a:gd name="T14" fmla="*/ 280940373 w 3159"/>
              <a:gd name="T15" fmla="*/ 81015283 h 2683"/>
              <a:gd name="T16" fmla="*/ 290132161 w 3159"/>
              <a:gd name="T17" fmla="*/ 108452074 h 2683"/>
              <a:gd name="T18" fmla="*/ 271877757 w 3159"/>
              <a:gd name="T19" fmla="*/ 133558786 h 2683"/>
              <a:gd name="T20" fmla="*/ 244560376 w 3159"/>
              <a:gd name="T21" fmla="*/ 158665857 h 2683"/>
              <a:gd name="T22" fmla="*/ 214783313 w 3159"/>
              <a:gd name="T23" fmla="*/ 166690004 h 2683"/>
              <a:gd name="T24" fmla="*/ 195363473 w 3159"/>
              <a:gd name="T25" fmla="*/ 179243360 h 2683"/>
              <a:gd name="T26" fmla="*/ 175943633 w 3159"/>
              <a:gd name="T27" fmla="*/ 179243360 h 2683"/>
              <a:gd name="T28" fmla="*/ 191997420 w 3159"/>
              <a:gd name="T29" fmla="*/ 156466007 h 2683"/>
              <a:gd name="T30" fmla="*/ 167916919 w 3159"/>
              <a:gd name="T31" fmla="*/ 151936078 h 2683"/>
              <a:gd name="T32" fmla="*/ 156523793 w 3159"/>
              <a:gd name="T33" fmla="*/ 188432006 h 2683"/>
              <a:gd name="T34" fmla="*/ 137103954 w 3159"/>
              <a:gd name="T35" fmla="*/ 188432006 h 2683"/>
              <a:gd name="T36" fmla="*/ 110822475 w 3159"/>
              <a:gd name="T37" fmla="*/ 196455794 h 2683"/>
              <a:gd name="T38" fmla="*/ 89201658 w 3159"/>
              <a:gd name="T39" fmla="*/ 184937788 h 2683"/>
              <a:gd name="T40" fmla="*/ 65121158 w 3159"/>
              <a:gd name="T41" fmla="*/ 180408219 h 2683"/>
              <a:gd name="T42" fmla="*/ 56058542 w 3159"/>
              <a:gd name="T43" fmla="*/ 163324935 h 2683"/>
              <a:gd name="T44" fmla="*/ 43500340 w 3159"/>
              <a:gd name="T45" fmla="*/ 154136288 h 2683"/>
              <a:gd name="T46" fmla="*/ 21750350 w 3159"/>
              <a:gd name="T47" fmla="*/ 132523435 h 2683"/>
              <a:gd name="T48" fmla="*/ 1165075 w 3159"/>
              <a:gd name="T49" fmla="*/ 142747432 h 2683"/>
              <a:gd name="T50" fmla="*/ 11393126 w 3159"/>
              <a:gd name="T51" fmla="*/ 159830717 h 2683"/>
              <a:gd name="T52" fmla="*/ 0 w 3159"/>
              <a:gd name="T53" fmla="*/ 179243360 h 2683"/>
              <a:gd name="T54" fmla="*/ 11393126 w 3159"/>
              <a:gd name="T55" fmla="*/ 195291294 h 2683"/>
              <a:gd name="T56" fmla="*/ 34308551 w 3159"/>
              <a:gd name="T57" fmla="*/ 194126435 h 2683"/>
              <a:gd name="T58" fmla="*/ 49196903 w 3159"/>
              <a:gd name="T59" fmla="*/ 192961575 h 2683"/>
              <a:gd name="T60" fmla="*/ 53728031 w 3159"/>
              <a:gd name="T61" fmla="*/ 221562865 h 2683"/>
              <a:gd name="T62" fmla="*/ 69781818 w 3159"/>
              <a:gd name="T63" fmla="*/ 234116581 h 2683"/>
              <a:gd name="T64" fmla="*/ 93733146 w 3159"/>
              <a:gd name="T65" fmla="*/ 248999296 h 2683"/>
              <a:gd name="T66" fmla="*/ 115483136 w 3159"/>
              <a:gd name="T67" fmla="*/ 228422153 h 2683"/>
              <a:gd name="T68" fmla="*/ 131407390 w 3159"/>
              <a:gd name="T69" fmla="*/ 228422153 h 2683"/>
              <a:gd name="T70" fmla="*/ 158854304 w 3159"/>
              <a:gd name="T71" fmla="*/ 244340218 h 2683"/>
              <a:gd name="T72" fmla="*/ 173742656 w 3159"/>
              <a:gd name="T73" fmla="*/ 263752862 h 2683"/>
              <a:gd name="T74" fmla="*/ 182805271 w 3159"/>
              <a:gd name="T75" fmla="*/ 293519011 h 2683"/>
              <a:gd name="T76" fmla="*/ 179439219 w 3159"/>
              <a:gd name="T77" fmla="*/ 315131864 h 2683"/>
              <a:gd name="T78" fmla="*/ 197693983 w 3159"/>
              <a:gd name="T79" fmla="*/ 330014939 h 2683"/>
              <a:gd name="T80" fmla="*/ 219443973 w 3159"/>
              <a:gd name="T81" fmla="*/ 336873867 h 2683"/>
              <a:gd name="T82" fmla="*/ 247926429 w 3159"/>
              <a:gd name="T83" fmla="*/ 338038726 h 2683"/>
              <a:gd name="T84" fmla="*/ 247926429 w 3159"/>
              <a:gd name="T85" fmla="*/ 307237226 h 2683"/>
              <a:gd name="T86" fmla="*/ 266181194 w 3159"/>
              <a:gd name="T87" fmla="*/ 292354151 h 2683"/>
              <a:gd name="T88" fmla="*/ 266181194 w 3159"/>
              <a:gd name="T89" fmla="*/ 270612149 h 2683"/>
              <a:gd name="T90" fmla="*/ 276408885 w 3159"/>
              <a:gd name="T91" fmla="*/ 250034646 h 2683"/>
              <a:gd name="T92" fmla="*/ 300360212 w 3159"/>
              <a:gd name="T93" fmla="*/ 252364365 h 2683"/>
              <a:gd name="T94" fmla="*/ 326641690 w 3159"/>
              <a:gd name="T95" fmla="*/ 234116581 h 2683"/>
              <a:gd name="T96" fmla="*/ 346061530 w 3159"/>
              <a:gd name="T97" fmla="*/ 211209359 h 2683"/>
              <a:gd name="T98" fmla="*/ 362115317 w 3159"/>
              <a:gd name="T99" fmla="*/ 212374219 h 2683"/>
              <a:gd name="T100" fmla="*/ 364315935 w 3159"/>
              <a:gd name="T101" fmla="*/ 186102647 h 2683"/>
              <a:gd name="T102" fmla="*/ 336998914 w 3159"/>
              <a:gd name="T103" fmla="*/ 171348722 h 2683"/>
              <a:gd name="T104" fmla="*/ 348391681 w 3159"/>
              <a:gd name="T105" fmla="*/ 140418073 h 2683"/>
              <a:gd name="T106" fmla="*/ 343731020 w 3159"/>
              <a:gd name="T107" fmla="*/ 108452074 h 2683"/>
              <a:gd name="T108" fmla="*/ 378039571 w 3159"/>
              <a:gd name="T109" fmla="*/ 82180143 h 2683"/>
              <a:gd name="T110" fmla="*/ 408852177 w 3159"/>
              <a:gd name="T111" fmla="*/ 1164859 h 26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9" h="2683">
                <a:moveTo>
                  <a:pt x="3026" y="18"/>
                </a:moveTo>
                <a:lnTo>
                  <a:pt x="2973" y="53"/>
                </a:lnTo>
                <a:lnTo>
                  <a:pt x="2920" y="18"/>
                </a:lnTo>
                <a:lnTo>
                  <a:pt x="2858" y="0"/>
                </a:lnTo>
                <a:lnTo>
                  <a:pt x="2832" y="71"/>
                </a:lnTo>
                <a:lnTo>
                  <a:pt x="2761" y="35"/>
                </a:lnTo>
                <a:lnTo>
                  <a:pt x="2717" y="106"/>
                </a:lnTo>
                <a:lnTo>
                  <a:pt x="2664" y="194"/>
                </a:lnTo>
                <a:lnTo>
                  <a:pt x="2611" y="203"/>
                </a:lnTo>
                <a:lnTo>
                  <a:pt x="2558" y="185"/>
                </a:lnTo>
                <a:lnTo>
                  <a:pt x="2497" y="176"/>
                </a:lnTo>
                <a:lnTo>
                  <a:pt x="2523" y="247"/>
                </a:lnTo>
                <a:lnTo>
                  <a:pt x="2514" y="318"/>
                </a:lnTo>
                <a:lnTo>
                  <a:pt x="2514" y="397"/>
                </a:lnTo>
                <a:lnTo>
                  <a:pt x="2523" y="459"/>
                </a:lnTo>
                <a:lnTo>
                  <a:pt x="2479" y="503"/>
                </a:lnTo>
                <a:lnTo>
                  <a:pt x="2461" y="591"/>
                </a:lnTo>
                <a:lnTo>
                  <a:pt x="2435" y="644"/>
                </a:lnTo>
                <a:lnTo>
                  <a:pt x="2364" y="697"/>
                </a:lnTo>
                <a:lnTo>
                  <a:pt x="2302" y="679"/>
                </a:lnTo>
                <a:lnTo>
                  <a:pt x="2285" y="618"/>
                </a:lnTo>
                <a:lnTo>
                  <a:pt x="2241" y="556"/>
                </a:lnTo>
                <a:lnTo>
                  <a:pt x="2161" y="556"/>
                </a:lnTo>
                <a:lnTo>
                  <a:pt x="2170" y="626"/>
                </a:lnTo>
                <a:lnTo>
                  <a:pt x="2223" y="671"/>
                </a:lnTo>
                <a:lnTo>
                  <a:pt x="2232" y="750"/>
                </a:lnTo>
                <a:lnTo>
                  <a:pt x="2241" y="838"/>
                </a:lnTo>
                <a:lnTo>
                  <a:pt x="2223" y="900"/>
                </a:lnTo>
                <a:lnTo>
                  <a:pt x="2161" y="944"/>
                </a:lnTo>
                <a:lnTo>
                  <a:pt x="2100" y="1032"/>
                </a:lnTo>
                <a:lnTo>
                  <a:pt x="2012" y="1121"/>
                </a:lnTo>
                <a:lnTo>
                  <a:pt x="1942" y="1182"/>
                </a:lnTo>
                <a:lnTo>
                  <a:pt x="1889" y="1226"/>
                </a:lnTo>
                <a:lnTo>
                  <a:pt x="1809" y="1218"/>
                </a:lnTo>
                <a:lnTo>
                  <a:pt x="1668" y="1209"/>
                </a:lnTo>
                <a:lnTo>
                  <a:pt x="1659" y="1288"/>
                </a:lnTo>
                <a:lnTo>
                  <a:pt x="1606" y="1332"/>
                </a:lnTo>
                <a:lnTo>
                  <a:pt x="1545" y="1341"/>
                </a:lnTo>
                <a:lnTo>
                  <a:pt x="1509" y="1385"/>
                </a:lnTo>
                <a:lnTo>
                  <a:pt x="1500" y="1447"/>
                </a:lnTo>
                <a:lnTo>
                  <a:pt x="1395" y="1429"/>
                </a:lnTo>
                <a:lnTo>
                  <a:pt x="1359" y="1385"/>
                </a:lnTo>
                <a:lnTo>
                  <a:pt x="1430" y="1341"/>
                </a:lnTo>
                <a:lnTo>
                  <a:pt x="1500" y="1279"/>
                </a:lnTo>
                <a:lnTo>
                  <a:pt x="1483" y="1209"/>
                </a:lnTo>
                <a:lnTo>
                  <a:pt x="1447" y="1174"/>
                </a:lnTo>
                <a:lnTo>
                  <a:pt x="1377" y="1156"/>
                </a:lnTo>
                <a:lnTo>
                  <a:pt x="1297" y="1174"/>
                </a:lnTo>
                <a:lnTo>
                  <a:pt x="1236" y="1226"/>
                </a:lnTo>
                <a:lnTo>
                  <a:pt x="1209" y="1350"/>
                </a:lnTo>
                <a:lnTo>
                  <a:pt x="1209" y="1456"/>
                </a:lnTo>
                <a:lnTo>
                  <a:pt x="1183" y="1526"/>
                </a:lnTo>
                <a:lnTo>
                  <a:pt x="1130" y="1456"/>
                </a:lnTo>
                <a:lnTo>
                  <a:pt x="1059" y="1456"/>
                </a:lnTo>
                <a:lnTo>
                  <a:pt x="1006" y="1491"/>
                </a:lnTo>
                <a:lnTo>
                  <a:pt x="927" y="1526"/>
                </a:lnTo>
                <a:lnTo>
                  <a:pt x="856" y="1518"/>
                </a:lnTo>
                <a:lnTo>
                  <a:pt x="794" y="1500"/>
                </a:lnTo>
                <a:lnTo>
                  <a:pt x="759" y="1438"/>
                </a:lnTo>
                <a:lnTo>
                  <a:pt x="689" y="1429"/>
                </a:lnTo>
                <a:lnTo>
                  <a:pt x="627" y="1385"/>
                </a:lnTo>
                <a:lnTo>
                  <a:pt x="539" y="1341"/>
                </a:lnTo>
                <a:lnTo>
                  <a:pt x="503" y="1394"/>
                </a:lnTo>
                <a:lnTo>
                  <a:pt x="450" y="1368"/>
                </a:lnTo>
                <a:lnTo>
                  <a:pt x="468" y="1297"/>
                </a:lnTo>
                <a:lnTo>
                  <a:pt x="433" y="1262"/>
                </a:lnTo>
                <a:lnTo>
                  <a:pt x="441" y="1174"/>
                </a:lnTo>
                <a:lnTo>
                  <a:pt x="397" y="1129"/>
                </a:lnTo>
                <a:lnTo>
                  <a:pt x="336" y="1191"/>
                </a:lnTo>
                <a:lnTo>
                  <a:pt x="256" y="1182"/>
                </a:lnTo>
                <a:lnTo>
                  <a:pt x="186" y="1103"/>
                </a:lnTo>
                <a:lnTo>
                  <a:pt x="168" y="1024"/>
                </a:lnTo>
                <a:lnTo>
                  <a:pt x="88" y="971"/>
                </a:lnTo>
                <a:lnTo>
                  <a:pt x="27" y="1050"/>
                </a:lnTo>
                <a:lnTo>
                  <a:pt x="9" y="1103"/>
                </a:lnTo>
                <a:lnTo>
                  <a:pt x="44" y="1165"/>
                </a:lnTo>
                <a:lnTo>
                  <a:pt x="88" y="1174"/>
                </a:lnTo>
                <a:lnTo>
                  <a:pt x="88" y="1235"/>
                </a:lnTo>
                <a:lnTo>
                  <a:pt x="62" y="1279"/>
                </a:lnTo>
                <a:lnTo>
                  <a:pt x="35" y="1332"/>
                </a:lnTo>
                <a:lnTo>
                  <a:pt x="0" y="1385"/>
                </a:lnTo>
                <a:lnTo>
                  <a:pt x="9" y="1456"/>
                </a:lnTo>
                <a:lnTo>
                  <a:pt x="27" y="1526"/>
                </a:lnTo>
                <a:lnTo>
                  <a:pt x="88" y="1509"/>
                </a:lnTo>
                <a:lnTo>
                  <a:pt x="150" y="1482"/>
                </a:lnTo>
                <a:lnTo>
                  <a:pt x="203" y="1518"/>
                </a:lnTo>
                <a:lnTo>
                  <a:pt x="265" y="1500"/>
                </a:lnTo>
                <a:lnTo>
                  <a:pt x="309" y="1456"/>
                </a:lnTo>
                <a:lnTo>
                  <a:pt x="344" y="1438"/>
                </a:lnTo>
                <a:lnTo>
                  <a:pt x="380" y="1491"/>
                </a:lnTo>
                <a:lnTo>
                  <a:pt x="415" y="1588"/>
                </a:lnTo>
                <a:lnTo>
                  <a:pt x="371" y="1641"/>
                </a:lnTo>
                <a:lnTo>
                  <a:pt x="415" y="1712"/>
                </a:lnTo>
                <a:lnTo>
                  <a:pt x="459" y="1765"/>
                </a:lnTo>
                <a:lnTo>
                  <a:pt x="477" y="1809"/>
                </a:lnTo>
                <a:lnTo>
                  <a:pt x="539" y="1809"/>
                </a:lnTo>
                <a:lnTo>
                  <a:pt x="636" y="1835"/>
                </a:lnTo>
                <a:lnTo>
                  <a:pt x="653" y="1888"/>
                </a:lnTo>
                <a:lnTo>
                  <a:pt x="724" y="1924"/>
                </a:lnTo>
                <a:lnTo>
                  <a:pt x="803" y="1888"/>
                </a:lnTo>
                <a:lnTo>
                  <a:pt x="874" y="1826"/>
                </a:lnTo>
                <a:lnTo>
                  <a:pt x="892" y="1765"/>
                </a:lnTo>
                <a:lnTo>
                  <a:pt x="944" y="1747"/>
                </a:lnTo>
                <a:lnTo>
                  <a:pt x="980" y="1703"/>
                </a:lnTo>
                <a:lnTo>
                  <a:pt x="1015" y="1765"/>
                </a:lnTo>
                <a:lnTo>
                  <a:pt x="1077" y="1809"/>
                </a:lnTo>
                <a:lnTo>
                  <a:pt x="1200" y="1826"/>
                </a:lnTo>
                <a:lnTo>
                  <a:pt x="1227" y="1888"/>
                </a:lnTo>
                <a:lnTo>
                  <a:pt x="1227" y="1959"/>
                </a:lnTo>
                <a:lnTo>
                  <a:pt x="1271" y="2003"/>
                </a:lnTo>
                <a:lnTo>
                  <a:pt x="1342" y="2038"/>
                </a:lnTo>
                <a:lnTo>
                  <a:pt x="1350" y="2118"/>
                </a:lnTo>
                <a:lnTo>
                  <a:pt x="1395" y="2206"/>
                </a:lnTo>
                <a:lnTo>
                  <a:pt x="1412" y="2268"/>
                </a:lnTo>
                <a:lnTo>
                  <a:pt x="1377" y="2321"/>
                </a:lnTo>
                <a:lnTo>
                  <a:pt x="1333" y="2400"/>
                </a:lnTo>
                <a:lnTo>
                  <a:pt x="1386" y="2435"/>
                </a:lnTo>
                <a:lnTo>
                  <a:pt x="1483" y="2427"/>
                </a:lnTo>
                <a:lnTo>
                  <a:pt x="1527" y="2479"/>
                </a:lnTo>
                <a:lnTo>
                  <a:pt x="1527" y="2550"/>
                </a:lnTo>
                <a:lnTo>
                  <a:pt x="1597" y="2559"/>
                </a:lnTo>
                <a:lnTo>
                  <a:pt x="1624" y="2612"/>
                </a:lnTo>
                <a:lnTo>
                  <a:pt x="1695" y="2603"/>
                </a:lnTo>
                <a:lnTo>
                  <a:pt x="1748" y="2674"/>
                </a:lnTo>
                <a:lnTo>
                  <a:pt x="1862" y="2682"/>
                </a:lnTo>
                <a:lnTo>
                  <a:pt x="1915" y="2612"/>
                </a:lnTo>
                <a:lnTo>
                  <a:pt x="1889" y="2541"/>
                </a:lnTo>
                <a:lnTo>
                  <a:pt x="1933" y="2462"/>
                </a:lnTo>
                <a:lnTo>
                  <a:pt x="1915" y="2374"/>
                </a:lnTo>
                <a:lnTo>
                  <a:pt x="1933" y="2329"/>
                </a:lnTo>
                <a:lnTo>
                  <a:pt x="1995" y="2312"/>
                </a:lnTo>
                <a:lnTo>
                  <a:pt x="2056" y="2259"/>
                </a:lnTo>
                <a:lnTo>
                  <a:pt x="2091" y="2188"/>
                </a:lnTo>
                <a:lnTo>
                  <a:pt x="2039" y="2153"/>
                </a:lnTo>
                <a:lnTo>
                  <a:pt x="2056" y="2091"/>
                </a:lnTo>
                <a:lnTo>
                  <a:pt x="2039" y="2021"/>
                </a:lnTo>
                <a:lnTo>
                  <a:pt x="2082" y="1985"/>
                </a:lnTo>
                <a:lnTo>
                  <a:pt x="2135" y="1932"/>
                </a:lnTo>
                <a:lnTo>
                  <a:pt x="2179" y="1897"/>
                </a:lnTo>
                <a:lnTo>
                  <a:pt x="2250" y="1924"/>
                </a:lnTo>
                <a:lnTo>
                  <a:pt x="2320" y="1950"/>
                </a:lnTo>
                <a:lnTo>
                  <a:pt x="2400" y="1924"/>
                </a:lnTo>
                <a:lnTo>
                  <a:pt x="2479" y="1879"/>
                </a:lnTo>
                <a:lnTo>
                  <a:pt x="2523" y="1809"/>
                </a:lnTo>
                <a:lnTo>
                  <a:pt x="2576" y="1756"/>
                </a:lnTo>
                <a:lnTo>
                  <a:pt x="2603" y="1712"/>
                </a:lnTo>
                <a:lnTo>
                  <a:pt x="2673" y="1632"/>
                </a:lnTo>
                <a:lnTo>
                  <a:pt x="2717" y="1694"/>
                </a:lnTo>
                <a:lnTo>
                  <a:pt x="2797" y="1712"/>
                </a:lnTo>
                <a:lnTo>
                  <a:pt x="2797" y="1641"/>
                </a:lnTo>
                <a:lnTo>
                  <a:pt x="2788" y="1562"/>
                </a:lnTo>
                <a:lnTo>
                  <a:pt x="2850" y="1518"/>
                </a:lnTo>
                <a:lnTo>
                  <a:pt x="2814" y="1438"/>
                </a:lnTo>
                <a:lnTo>
                  <a:pt x="2779" y="1403"/>
                </a:lnTo>
                <a:lnTo>
                  <a:pt x="2691" y="1368"/>
                </a:lnTo>
                <a:lnTo>
                  <a:pt x="2603" y="1324"/>
                </a:lnTo>
                <a:lnTo>
                  <a:pt x="2647" y="1271"/>
                </a:lnTo>
                <a:lnTo>
                  <a:pt x="2691" y="1165"/>
                </a:lnTo>
                <a:lnTo>
                  <a:pt x="2691" y="1085"/>
                </a:lnTo>
                <a:lnTo>
                  <a:pt x="2655" y="1015"/>
                </a:lnTo>
                <a:lnTo>
                  <a:pt x="2638" y="926"/>
                </a:lnTo>
                <a:lnTo>
                  <a:pt x="2655" y="838"/>
                </a:lnTo>
                <a:lnTo>
                  <a:pt x="2726" y="768"/>
                </a:lnTo>
                <a:lnTo>
                  <a:pt x="2832" y="697"/>
                </a:lnTo>
                <a:lnTo>
                  <a:pt x="2920" y="635"/>
                </a:lnTo>
                <a:lnTo>
                  <a:pt x="2964" y="556"/>
                </a:lnTo>
                <a:lnTo>
                  <a:pt x="2956" y="468"/>
                </a:lnTo>
                <a:lnTo>
                  <a:pt x="3158" y="9"/>
                </a:lnTo>
                <a:lnTo>
                  <a:pt x="3097" y="18"/>
                </a:lnTo>
                <a:lnTo>
                  <a:pt x="3026" y="18"/>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94" name="Freeform 20">
            <a:extLst>
              <a:ext uri="{FF2B5EF4-FFF2-40B4-BE49-F238E27FC236}">
                <a16:creationId xmlns:a16="http://schemas.microsoft.com/office/drawing/2014/main" id="{E234EA8B-94E4-46A0-BA23-F6FBD719513F}"/>
              </a:ext>
            </a:extLst>
          </p:cNvPr>
          <p:cNvSpPr>
            <a:spLocks/>
          </p:cNvSpPr>
          <p:nvPr/>
        </p:nvSpPr>
        <p:spPr bwMode="auto">
          <a:xfrm>
            <a:off x="5841138" y="3106819"/>
            <a:ext cx="665162" cy="947737"/>
          </a:xfrm>
          <a:custGeom>
            <a:avLst/>
            <a:gdLst>
              <a:gd name="T0" fmla="*/ 239545879 w 1846"/>
              <a:gd name="T1" fmla="*/ 199308263 h 2631"/>
              <a:gd name="T2" fmla="*/ 232664371 w 1846"/>
              <a:gd name="T3" fmla="*/ 181012364 h 2631"/>
              <a:gd name="T4" fmla="*/ 239545879 w 1846"/>
              <a:gd name="T5" fmla="*/ 163754617 h 2631"/>
              <a:gd name="T6" fmla="*/ 227990581 w 1846"/>
              <a:gd name="T7" fmla="*/ 150000363 h 2631"/>
              <a:gd name="T8" fmla="*/ 213189105 w 1846"/>
              <a:gd name="T9" fmla="*/ 158045141 h 2631"/>
              <a:gd name="T10" fmla="*/ 198258272 w 1846"/>
              <a:gd name="T11" fmla="*/ 150000363 h 2631"/>
              <a:gd name="T12" fmla="*/ 182158541 w 1846"/>
              <a:gd name="T13" fmla="*/ 134040126 h 2631"/>
              <a:gd name="T14" fmla="*/ 188001229 w 1846"/>
              <a:gd name="T15" fmla="*/ 112240734 h 2631"/>
              <a:gd name="T16" fmla="*/ 186832692 w 1846"/>
              <a:gd name="T17" fmla="*/ 97318289 h 2631"/>
              <a:gd name="T18" fmla="*/ 189040049 w 1846"/>
              <a:gd name="T19" fmla="*/ 77854920 h 2631"/>
              <a:gd name="T20" fmla="*/ 190208587 w 1846"/>
              <a:gd name="T21" fmla="*/ 59559021 h 2631"/>
              <a:gd name="T22" fmla="*/ 198258272 w 1846"/>
              <a:gd name="T23" fmla="*/ 45804407 h 2631"/>
              <a:gd name="T24" fmla="*/ 200595347 w 1846"/>
              <a:gd name="T25" fmla="*/ 31012001 h 2631"/>
              <a:gd name="T26" fmla="*/ 195921197 w 1846"/>
              <a:gd name="T27" fmla="*/ 16089916 h 2631"/>
              <a:gd name="T28" fmla="*/ 192545302 w 1846"/>
              <a:gd name="T29" fmla="*/ 0 h 2631"/>
              <a:gd name="T30" fmla="*/ 173070036 w 1846"/>
              <a:gd name="T31" fmla="*/ 2335662 h 2631"/>
              <a:gd name="T32" fmla="*/ 150089517 w 1846"/>
              <a:gd name="T33" fmla="*/ 4671324 h 2631"/>
              <a:gd name="T34" fmla="*/ 136326862 w 1846"/>
              <a:gd name="T35" fmla="*/ 19463730 h 2631"/>
              <a:gd name="T36" fmla="*/ 120357208 w 1846"/>
              <a:gd name="T37" fmla="*/ 26341037 h 2631"/>
              <a:gd name="T38" fmla="*/ 103088940 w 1846"/>
              <a:gd name="T39" fmla="*/ 32179832 h 2631"/>
              <a:gd name="T40" fmla="*/ 105426015 w 1846"/>
              <a:gd name="T41" fmla="*/ 52681714 h 2631"/>
              <a:gd name="T42" fmla="*/ 106594553 w 1846"/>
              <a:gd name="T43" fmla="*/ 66435967 h 2631"/>
              <a:gd name="T44" fmla="*/ 98544867 w 1846"/>
              <a:gd name="T45" fmla="*/ 82525883 h 2631"/>
              <a:gd name="T46" fmla="*/ 102050480 w 1846"/>
              <a:gd name="T47" fmla="*/ 93944835 h 2631"/>
              <a:gd name="T48" fmla="*/ 88287824 w 1846"/>
              <a:gd name="T49" fmla="*/ 105363427 h 2631"/>
              <a:gd name="T50" fmla="*/ 71019916 w 1846"/>
              <a:gd name="T51" fmla="*/ 122621174 h 2631"/>
              <a:gd name="T52" fmla="*/ 69981096 w 1846"/>
              <a:gd name="T53" fmla="*/ 139749242 h 2631"/>
              <a:gd name="T54" fmla="*/ 56218440 w 1846"/>
              <a:gd name="T55" fmla="*/ 164922448 h 2631"/>
              <a:gd name="T56" fmla="*/ 51544650 w 1846"/>
              <a:gd name="T57" fmla="*/ 182050516 h 2631"/>
              <a:gd name="T58" fmla="*/ 51544650 w 1846"/>
              <a:gd name="T59" fmla="*/ 194636939 h 2631"/>
              <a:gd name="T60" fmla="*/ 34406459 w 1846"/>
              <a:gd name="T61" fmla="*/ 202682077 h 2631"/>
              <a:gd name="T62" fmla="*/ 22980879 w 1846"/>
              <a:gd name="T63" fmla="*/ 223313277 h 2631"/>
              <a:gd name="T64" fmla="*/ 13762656 w 1846"/>
              <a:gd name="T65" fmla="*/ 245112669 h 2631"/>
              <a:gd name="T66" fmla="*/ 10386760 w 1846"/>
              <a:gd name="T67" fmla="*/ 267950213 h 2631"/>
              <a:gd name="T68" fmla="*/ 6881148 w 1846"/>
              <a:gd name="T69" fmla="*/ 290917436 h 2631"/>
              <a:gd name="T70" fmla="*/ 0 w 1846"/>
              <a:gd name="T71" fmla="*/ 309213335 h 2631"/>
              <a:gd name="T72" fmla="*/ 2337075 w 1846"/>
              <a:gd name="T73" fmla="*/ 329844536 h 2631"/>
              <a:gd name="T74" fmla="*/ 20643804 w 1846"/>
              <a:gd name="T75" fmla="*/ 341263488 h 2631"/>
              <a:gd name="T76" fmla="*/ 36743174 w 1846"/>
              <a:gd name="T77" fmla="*/ 333218350 h 2631"/>
              <a:gd name="T78" fmla="*/ 50505830 w 1846"/>
              <a:gd name="T79" fmla="*/ 331012367 h 2631"/>
              <a:gd name="T80" fmla="*/ 65306946 w 1846"/>
              <a:gd name="T81" fmla="*/ 318296265 h 2631"/>
              <a:gd name="T82" fmla="*/ 79069601 w 1846"/>
              <a:gd name="T83" fmla="*/ 310381166 h 2631"/>
              <a:gd name="T84" fmla="*/ 84782212 w 1846"/>
              <a:gd name="T85" fmla="*/ 295458721 h 2631"/>
              <a:gd name="T86" fmla="*/ 103088940 w 1846"/>
              <a:gd name="T87" fmla="*/ 281704467 h 2631"/>
              <a:gd name="T88" fmla="*/ 122694284 w 1846"/>
              <a:gd name="T89" fmla="*/ 278330653 h 2631"/>
              <a:gd name="T90" fmla="*/ 135288041 w 1846"/>
              <a:gd name="T91" fmla="*/ 277162822 h 2631"/>
              <a:gd name="T92" fmla="*/ 156970665 w 1846"/>
              <a:gd name="T93" fmla="*/ 271453706 h 2631"/>
              <a:gd name="T94" fmla="*/ 156970665 w 1846"/>
              <a:gd name="T95" fmla="*/ 282872298 h 2631"/>
              <a:gd name="T96" fmla="*/ 161644815 w 1846"/>
              <a:gd name="T97" fmla="*/ 294290890 h 2631"/>
              <a:gd name="T98" fmla="*/ 185664154 w 1846"/>
              <a:gd name="T99" fmla="*/ 289749605 h 2631"/>
              <a:gd name="T100" fmla="*/ 195921197 w 1846"/>
              <a:gd name="T101" fmla="*/ 273659689 h 2631"/>
              <a:gd name="T102" fmla="*/ 201633807 w 1846"/>
              <a:gd name="T103" fmla="*/ 257699452 h 2631"/>
              <a:gd name="T104" fmla="*/ 207476495 w 1846"/>
              <a:gd name="T105" fmla="*/ 242777007 h 2631"/>
              <a:gd name="T106" fmla="*/ 222277611 w 1846"/>
              <a:gd name="T107" fmla="*/ 230190584 h 2631"/>
              <a:gd name="T108" fmla="*/ 232664371 w 1846"/>
              <a:gd name="T109" fmla="*/ 214100668 h 26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46" h="2631">
                <a:moveTo>
                  <a:pt x="1792" y="1650"/>
                </a:moveTo>
                <a:lnTo>
                  <a:pt x="1845" y="1536"/>
                </a:lnTo>
                <a:lnTo>
                  <a:pt x="1809" y="1474"/>
                </a:lnTo>
                <a:lnTo>
                  <a:pt x="1792" y="1395"/>
                </a:lnTo>
                <a:lnTo>
                  <a:pt x="1845" y="1342"/>
                </a:lnTo>
                <a:lnTo>
                  <a:pt x="1845" y="1262"/>
                </a:lnTo>
                <a:lnTo>
                  <a:pt x="1809" y="1209"/>
                </a:lnTo>
                <a:lnTo>
                  <a:pt x="1756" y="1156"/>
                </a:lnTo>
                <a:lnTo>
                  <a:pt x="1703" y="1183"/>
                </a:lnTo>
                <a:lnTo>
                  <a:pt x="1642" y="1218"/>
                </a:lnTo>
                <a:lnTo>
                  <a:pt x="1571" y="1209"/>
                </a:lnTo>
                <a:lnTo>
                  <a:pt x="1527" y="1156"/>
                </a:lnTo>
                <a:lnTo>
                  <a:pt x="1456" y="1139"/>
                </a:lnTo>
                <a:lnTo>
                  <a:pt x="1403" y="1033"/>
                </a:lnTo>
                <a:lnTo>
                  <a:pt x="1430" y="962"/>
                </a:lnTo>
                <a:lnTo>
                  <a:pt x="1448" y="865"/>
                </a:lnTo>
                <a:lnTo>
                  <a:pt x="1439" y="830"/>
                </a:lnTo>
                <a:lnTo>
                  <a:pt x="1439" y="750"/>
                </a:lnTo>
                <a:lnTo>
                  <a:pt x="1439" y="671"/>
                </a:lnTo>
                <a:lnTo>
                  <a:pt x="1456" y="600"/>
                </a:lnTo>
                <a:lnTo>
                  <a:pt x="1483" y="521"/>
                </a:lnTo>
                <a:lnTo>
                  <a:pt x="1465" y="459"/>
                </a:lnTo>
                <a:lnTo>
                  <a:pt x="1483" y="398"/>
                </a:lnTo>
                <a:lnTo>
                  <a:pt x="1527" y="353"/>
                </a:lnTo>
                <a:lnTo>
                  <a:pt x="1509" y="283"/>
                </a:lnTo>
                <a:lnTo>
                  <a:pt x="1545" y="239"/>
                </a:lnTo>
                <a:lnTo>
                  <a:pt x="1518" y="186"/>
                </a:lnTo>
                <a:lnTo>
                  <a:pt x="1509" y="124"/>
                </a:lnTo>
                <a:lnTo>
                  <a:pt x="1509" y="45"/>
                </a:lnTo>
                <a:lnTo>
                  <a:pt x="1483" y="0"/>
                </a:lnTo>
                <a:lnTo>
                  <a:pt x="1448" y="18"/>
                </a:lnTo>
                <a:lnTo>
                  <a:pt x="1333" y="18"/>
                </a:lnTo>
                <a:lnTo>
                  <a:pt x="1227" y="9"/>
                </a:lnTo>
                <a:lnTo>
                  <a:pt x="1156" y="36"/>
                </a:lnTo>
                <a:lnTo>
                  <a:pt x="1112" y="80"/>
                </a:lnTo>
                <a:lnTo>
                  <a:pt x="1050" y="150"/>
                </a:lnTo>
                <a:lnTo>
                  <a:pt x="971" y="168"/>
                </a:lnTo>
                <a:lnTo>
                  <a:pt x="927" y="203"/>
                </a:lnTo>
                <a:lnTo>
                  <a:pt x="839" y="203"/>
                </a:lnTo>
                <a:lnTo>
                  <a:pt x="794" y="248"/>
                </a:lnTo>
                <a:lnTo>
                  <a:pt x="830" y="336"/>
                </a:lnTo>
                <a:lnTo>
                  <a:pt x="812" y="406"/>
                </a:lnTo>
                <a:lnTo>
                  <a:pt x="812" y="459"/>
                </a:lnTo>
                <a:lnTo>
                  <a:pt x="821" y="512"/>
                </a:lnTo>
                <a:lnTo>
                  <a:pt x="759" y="556"/>
                </a:lnTo>
                <a:lnTo>
                  <a:pt x="759" y="636"/>
                </a:lnTo>
                <a:lnTo>
                  <a:pt x="733" y="680"/>
                </a:lnTo>
                <a:lnTo>
                  <a:pt x="786" y="724"/>
                </a:lnTo>
                <a:lnTo>
                  <a:pt x="750" y="777"/>
                </a:lnTo>
                <a:lnTo>
                  <a:pt x="680" y="812"/>
                </a:lnTo>
                <a:lnTo>
                  <a:pt x="609" y="883"/>
                </a:lnTo>
                <a:lnTo>
                  <a:pt x="547" y="945"/>
                </a:lnTo>
                <a:lnTo>
                  <a:pt x="530" y="1015"/>
                </a:lnTo>
                <a:lnTo>
                  <a:pt x="539" y="1077"/>
                </a:lnTo>
                <a:lnTo>
                  <a:pt x="486" y="1174"/>
                </a:lnTo>
                <a:lnTo>
                  <a:pt x="433" y="1271"/>
                </a:lnTo>
                <a:lnTo>
                  <a:pt x="406" y="1333"/>
                </a:lnTo>
                <a:lnTo>
                  <a:pt x="397" y="1403"/>
                </a:lnTo>
                <a:lnTo>
                  <a:pt x="424" y="1448"/>
                </a:lnTo>
                <a:lnTo>
                  <a:pt x="397" y="1500"/>
                </a:lnTo>
                <a:lnTo>
                  <a:pt x="353" y="1545"/>
                </a:lnTo>
                <a:lnTo>
                  <a:pt x="265" y="1562"/>
                </a:lnTo>
                <a:lnTo>
                  <a:pt x="194" y="1624"/>
                </a:lnTo>
                <a:lnTo>
                  <a:pt x="177" y="1721"/>
                </a:lnTo>
                <a:lnTo>
                  <a:pt x="150" y="1827"/>
                </a:lnTo>
                <a:lnTo>
                  <a:pt x="106" y="1889"/>
                </a:lnTo>
                <a:lnTo>
                  <a:pt x="115" y="1977"/>
                </a:lnTo>
                <a:lnTo>
                  <a:pt x="80" y="2065"/>
                </a:lnTo>
                <a:lnTo>
                  <a:pt x="71" y="2153"/>
                </a:lnTo>
                <a:lnTo>
                  <a:pt x="53" y="2242"/>
                </a:lnTo>
                <a:lnTo>
                  <a:pt x="18" y="2312"/>
                </a:lnTo>
                <a:lnTo>
                  <a:pt x="0" y="2383"/>
                </a:lnTo>
                <a:lnTo>
                  <a:pt x="9" y="2480"/>
                </a:lnTo>
                <a:lnTo>
                  <a:pt x="18" y="2542"/>
                </a:lnTo>
                <a:lnTo>
                  <a:pt x="62" y="2603"/>
                </a:lnTo>
                <a:lnTo>
                  <a:pt x="159" y="2630"/>
                </a:lnTo>
                <a:lnTo>
                  <a:pt x="247" y="2621"/>
                </a:lnTo>
                <a:lnTo>
                  <a:pt x="283" y="2568"/>
                </a:lnTo>
                <a:lnTo>
                  <a:pt x="327" y="2533"/>
                </a:lnTo>
                <a:lnTo>
                  <a:pt x="389" y="2551"/>
                </a:lnTo>
                <a:lnTo>
                  <a:pt x="433" y="2480"/>
                </a:lnTo>
                <a:lnTo>
                  <a:pt x="503" y="2453"/>
                </a:lnTo>
                <a:lnTo>
                  <a:pt x="592" y="2436"/>
                </a:lnTo>
                <a:lnTo>
                  <a:pt x="609" y="2392"/>
                </a:lnTo>
                <a:lnTo>
                  <a:pt x="592" y="2330"/>
                </a:lnTo>
                <a:lnTo>
                  <a:pt x="653" y="2277"/>
                </a:lnTo>
                <a:lnTo>
                  <a:pt x="724" y="2233"/>
                </a:lnTo>
                <a:lnTo>
                  <a:pt x="794" y="2171"/>
                </a:lnTo>
                <a:lnTo>
                  <a:pt x="847" y="2136"/>
                </a:lnTo>
                <a:lnTo>
                  <a:pt x="945" y="2145"/>
                </a:lnTo>
                <a:lnTo>
                  <a:pt x="989" y="2189"/>
                </a:lnTo>
                <a:lnTo>
                  <a:pt x="1042" y="2136"/>
                </a:lnTo>
                <a:lnTo>
                  <a:pt x="1130" y="2100"/>
                </a:lnTo>
                <a:lnTo>
                  <a:pt x="1209" y="2092"/>
                </a:lnTo>
                <a:lnTo>
                  <a:pt x="1262" y="2145"/>
                </a:lnTo>
                <a:lnTo>
                  <a:pt x="1209" y="2180"/>
                </a:lnTo>
                <a:lnTo>
                  <a:pt x="1183" y="2233"/>
                </a:lnTo>
                <a:lnTo>
                  <a:pt x="1245" y="2268"/>
                </a:lnTo>
                <a:lnTo>
                  <a:pt x="1359" y="2268"/>
                </a:lnTo>
                <a:lnTo>
                  <a:pt x="1430" y="2233"/>
                </a:lnTo>
                <a:lnTo>
                  <a:pt x="1465" y="2180"/>
                </a:lnTo>
                <a:lnTo>
                  <a:pt x="1509" y="2109"/>
                </a:lnTo>
                <a:lnTo>
                  <a:pt x="1553" y="2048"/>
                </a:lnTo>
                <a:lnTo>
                  <a:pt x="1553" y="1986"/>
                </a:lnTo>
                <a:lnTo>
                  <a:pt x="1580" y="1942"/>
                </a:lnTo>
                <a:lnTo>
                  <a:pt x="1598" y="1871"/>
                </a:lnTo>
                <a:lnTo>
                  <a:pt x="1650" y="1827"/>
                </a:lnTo>
                <a:lnTo>
                  <a:pt x="1712" y="1774"/>
                </a:lnTo>
                <a:lnTo>
                  <a:pt x="1783" y="1712"/>
                </a:lnTo>
                <a:lnTo>
                  <a:pt x="1792" y="1650"/>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95" name="Freeform 21">
            <a:extLst>
              <a:ext uri="{FF2B5EF4-FFF2-40B4-BE49-F238E27FC236}">
                <a16:creationId xmlns:a16="http://schemas.microsoft.com/office/drawing/2014/main" id="{788EF222-7F30-4268-BE47-B4B7C9950B44}"/>
              </a:ext>
            </a:extLst>
          </p:cNvPr>
          <p:cNvSpPr>
            <a:spLocks/>
          </p:cNvSpPr>
          <p:nvPr/>
        </p:nvSpPr>
        <p:spPr bwMode="auto">
          <a:xfrm>
            <a:off x="7101613" y="2646444"/>
            <a:ext cx="1384300" cy="844550"/>
          </a:xfrm>
          <a:custGeom>
            <a:avLst/>
            <a:gdLst>
              <a:gd name="T0" fmla="*/ 5697328 w 3847"/>
              <a:gd name="T1" fmla="*/ 221492230 h 2348"/>
              <a:gd name="T2" fmla="*/ 13725333 w 3847"/>
              <a:gd name="T3" fmla="*/ 202085564 h 2348"/>
              <a:gd name="T4" fmla="*/ 19422661 w 3847"/>
              <a:gd name="T5" fmla="*/ 181514945 h 2348"/>
              <a:gd name="T6" fmla="*/ 24990447 w 3847"/>
              <a:gd name="T7" fmla="*/ 159779652 h 2348"/>
              <a:gd name="T8" fmla="*/ 46743784 w 3847"/>
              <a:gd name="T9" fmla="*/ 151887713 h 2348"/>
              <a:gd name="T10" fmla="*/ 76395584 w 3847"/>
              <a:gd name="T11" fmla="*/ 146065786 h 2348"/>
              <a:gd name="T12" fmla="*/ 92451593 w 3847"/>
              <a:gd name="T13" fmla="*/ 124459981 h 2348"/>
              <a:gd name="T14" fmla="*/ 117571582 w 3847"/>
              <a:gd name="T15" fmla="*/ 124459981 h 2348"/>
              <a:gd name="T16" fmla="*/ 124434068 w 3847"/>
              <a:gd name="T17" fmla="*/ 99360876 h 2348"/>
              <a:gd name="T18" fmla="*/ 103846249 w 3847"/>
              <a:gd name="T19" fmla="*/ 79954570 h 2348"/>
              <a:gd name="T20" fmla="*/ 103846249 w 3847"/>
              <a:gd name="T21" fmla="*/ 53691151 h 2348"/>
              <a:gd name="T22" fmla="*/ 96983403 w 3847"/>
              <a:gd name="T23" fmla="*/ 22770118 h 2348"/>
              <a:gd name="T24" fmla="*/ 118607198 w 3847"/>
              <a:gd name="T25" fmla="*/ 31955858 h 2348"/>
              <a:gd name="T26" fmla="*/ 135828725 w 3847"/>
              <a:gd name="T27" fmla="*/ 43341097 h 2348"/>
              <a:gd name="T28" fmla="*/ 166646043 w 3847"/>
              <a:gd name="T29" fmla="*/ 28592046 h 2348"/>
              <a:gd name="T30" fmla="*/ 195261866 w 3847"/>
              <a:gd name="T31" fmla="*/ 22770118 h 2348"/>
              <a:gd name="T32" fmla="*/ 226079184 w 3847"/>
              <a:gd name="T33" fmla="*/ 21735293 h 2348"/>
              <a:gd name="T34" fmla="*/ 260392336 w 3847"/>
              <a:gd name="T35" fmla="*/ 17077679 h 2348"/>
              <a:gd name="T36" fmla="*/ 295741463 w 3847"/>
              <a:gd name="T37" fmla="*/ 14878180 h 2348"/>
              <a:gd name="T38" fmla="*/ 331220133 w 3847"/>
              <a:gd name="T39" fmla="*/ 14878180 h 2348"/>
              <a:gd name="T40" fmla="*/ 374597265 w 3847"/>
              <a:gd name="T41" fmla="*/ 11385239 h 2348"/>
              <a:gd name="T42" fmla="*/ 410075935 w 3847"/>
              <a:gd name="T43" fmla="*/ 0 h 2348"/>
              <a:gd name="T44" fmla="*/ 453453068 w 3847"/>
              <a:gd name="T45" fmla="*/ 10220566 h 2348"/>
              <a:gd name="T46" fmla="*/ 474040887 w 3847"/>
              <a:gd name="T47" fmla="*/ 23934432 h 2348"/>
              <a:gd name="T48" fmla="*/ 497995358 w 3847"/>
              <a:gd name="T49" fmla="*/ 33120172 h 2348"/>
              <a:gd name="T50" fmla="*/ 486600701 w 3847"/>
              <a:gd name="T51" fmla="*/ 52526838 h 2348"/>
              <a:gd name="T52" fmla="*/ 470674235 w 3847"/>
              <a:gd name="T53" fmla="*/ 69604516 h 2348"/>
              <a:gd name="T54" fmla="*/ 461481072 w 3847"/>
              <a:gd name="T55" fmla="*/ 89010822 h 2348"/>
              <a:gd name="T56" fmla="*/ 439727735 w 3847"/>
              <a:gd name="T57" fmla="*/ 101560375 h 2348"/>
              <a:gd name="T58" fmla="*/ 403213089 w 3847"/>
              <a:gd name="T59" fmla="*/ 114109927 h 2348"/>
              <a:gd name="T60" fmla="*/ 371230613 w 3847"/>
              <a:gd name="T61" fmla="*/ 134680547 h 2348"/>
              <a:gd name="T62" fmla="*/ 349477276 w 3847"/>
              <a:gd name="T63" fmla="*/ 159779652 h 2348"/>
              <a:gd name="T64" fmla="*/ 324357287 w 3847"/>
              <a:gd name="T65" fmla="*/ 187207384 h 2348"/>
              <a:gd name="T66" fmla="*/ 301438792 w 3847"/>
              <a:gd name="T67" fmla="*/ 207778364 h 2348"/>
              <a:gd name="T68" fmla="*/ 263758988 w 3847"/>
              <a:gd name="T69" fmla="*/ 228348983 h 2348"/>
              <a:gd name="T70" fmla="*/ 226079184 w 3847"/>
              <a:gd name="T71" fmla="*/ 248919962 h 2348"/>
              <a:gd name="T72" fmla="*/ 177004723 w 3847"/>
              <a:gd name="T73" fmla="*/ 284239633 h 2348"/>
              <a:gd name="T74" fmla="*/ 147223382 w 3847"/>
              <a:gd name="T75" fmla="*/ 278547193 h 2348"/>
              <a:gd name="T76" fmla="*/ 110708736 w 3847"/>
              <a:gd name="T77" fmla="*/ 296789186 h 2348"/>
              <a:gd name="T78" fmla="*/ 84423588 w 3847"/>
              <a:gd name="T79" fmla="*/ 293425373 h 2348"/>
              <a:gd name="T80" fmla="*/ 56972923 w 3847"/>
              <a:gd name="T81" fmla="*/ 303645939 h 2348"/>
              <a:gd name="T82" fmla="*/ 31852934 w 3847"/>
              <a:gd name="T83" fmla="*/ 276218206 h 2348"/>
              <a:gd name="T84" fmla="*/ 3366652 w 3847"/>
              <a:gd name="T85" fmla="*/ 240898536 h 23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847" h="2348">
                <a:moveTo>
                  <a:pt x="26" y="1862"/>
                </a:moveTo>
                <a:lnTo>
                  <a:pt x="0" y="1791"/>
                </a:lnTo>
                <a:lnTo>
                  <a:pt x="44" y="1712"/>
                </a:lnTo>
                <a:lnTo>
                  <a:pt x="26" y="1624"/>
                </a:lnTo>
                <a:lnTo>
                  <a:pt x="44" y="1579"/>
                </a:lnTo>
                <a:lnTo>
                  <a:pt x="106" y="1562"/>
                </a:lnTo>
                <a:lnTo>
                  <a:pt x="167" y="1509"/>
                </a:lnTo>
                <a:lnTo>
                  <a:pt x="202" y="1438"/>
                </a:lnTo>
                <a:lnTo>
                  <a:pt x="150" y="1403"/>
                </a:lnTo>
                <a:lnTo>
                  <a:pt x="167" y="1341"/>
                </a:lnTo>
                <a:lnTo>
                  <a:pt x="150" y="1271"/>
                </a:lnTo>
                <a:lnTo>
                  <a:pt x="193" y="1235"/>
                </a:lnTo>
                <a:lnTo>
                  <a:pt x="246" y="1182"/>
                </a:lnTo>
                <a:lnTo>
                  <a:pt x="290" y="1147"/>
                </a:lnTo>
                <a:lnTo>
                  <a:pt x="361" y="1174"/>
                </a:lnTo>
                <a:lnTo>
                  <a:pt x="431" y="1200"/>
                </a:lnTo>
                <a:lnTo>
                  <a:pt x="511" y="1174"/>
                </a:lnTo>
                <a:lnTo>
                  <a:pt x="590" y="1129"/>
                </a:lnTo>
                <a:lnTo>
                  <a:pt x="634" y="1059"/>
                </a:lnTo>
                <a:lnTo>
                  <a:pt x="687" y="1006"/>
                </a:lnTo>
                <a:lnTo>
                  <a:pt x="714" y="962"/>
                </a:lnTo>
                <a:lnTo>
                  <a:pt x="784" y="882"/>
                </a:lnTo>
                <a:lnTo>
                  <a:pt x="828" y="944"/>
                </a:lnTo>
                <a:lnTo>
                  <a:pt x="908" y="962"/>
                </a:lnTo>
                <a:lnTo>
                  <a:pt x="908" y="891"/>
                </a:lnTo>
                <a:lnTo>
                  <a:pt x="899" y="812"/>
                </a:lnTo>
                <a:lnTo>
                  <a:pt x="961" y="768"/>
                </a:lnTo>
                <a:lnTo>
                  <a:pt x="925" y="688"/>
                </a:lnTo>
                <a:lnTo>
                  <a:pt x="890" y="653"/>
                </a:lnTo>
                <a:lnTo>
                  <a:pt x="802" y="618"/>
                </a:lnTo>
                <a:lnTo>
                  <a:pt x="714" y="574"/>
                </a:lnTo>
                <a:lnTo>
                  <a:pt x="758" y="521"/>
                </a:lnTo>
                <a:lnTo>
                  <a:pt x="802" y="415"/>
                </a:lnTo>
                <a:lnTo>
                  <a:pt x="802" y="335"/>
                </a:lnTo>
                <a:lnTo>
                  <a:pt x="766" y="265"/>
                </a:lnTo>
                <a:lnTo>
                  <a:pt x="749" y="176"/>
                </a:lnTo>
                <a:lnTo>
                  <a:pt x="837" y="168"/>
                </a:lnTo>
                <a:lnTo>
                  <a:pt x="899" y="185"/>
                </a:lnTo>
                <a:lnTo>
                  <a:pt x="916" y="247"/>
                </a:lnTo>
                <a:lnTo>
                  <a:pt x="952" y="300"/>
                </a:lnTo>
                <a:lnTo>
                  <a:pt x="1005" y="291"/>
                </a:lnTo>
                <a:lnTo>
                  <a:pt x="1049" y="335"/>
                </a:lnTo>
                <a:lnTo>
                  <a:pt x="1128" y="291"/>
                </a:lnTo>
                <a:lnTo>
                  <a:pt x="1217" y="247"/>
                </a:lnTo>
                <a:lnTo>
                  <a:pt x="1287" y="221"/>
                </a:lnTo>
                <a:lnTo>
                  <a:pt x="1402" y="221"/>
                </a:lnTo>
                <a:lnTo>
                  <a:pt x="1428" y="176"/>
                </a:lnTo>
                <a:lnTo>
                  <a:pt x="1508" y="176"/>
                </a:lnTo>
                <a:lnTo>
                  <a:pt x="1578" y="141"/>
                </a:lnTo>
                <a:lnTo>
                  <a:pt x="1684" y="141"/>
                </a:lnTo>
                <a:lnTo>
                  <a:pt x="1746" y="168"/>
                </a:lnTo>
                <a:lnTo>
                  <a:pt x="1861" y="168"/>
                </a:lnTo>
                <a:lnTo>
                  <a:pt x="1923" y="124"/>
                </a:lnTo>
                <a:lnTo>
                  <a:pt x="2011" y="132"/>
                </a:lnTo>
                <a:lnTo>
                  <a:pt x="2099" y="97"/>
                </a:lnTo>
                <a:lnTo>
                  <a:pt x="2178" y="53"/>
                </a:lnTo>
                <a:lnTo>
                  <a:pt x="2284" y="115"/>
                </a:lnTo>
                <a:lnTo>
                  <a:pt x="2364" y="79"/>
                </a:lnTo>
                <a:lnTo>
                  <a:pt x="2461" y="97"/>
                </a:lnTo>
                <a:lnTo>
                  <a:pt x="2558" y="115"/>
                </a:lnTo>
                <a:lnTo>
                  <a:pt x="2690" y="97"/>
                </a:lnTo>
                <a:lnTo>
                  <a:pt x="2814" y="124"/>
                </a:lnTo>
                <a:lnTo>
                  <a:pt x="2893" y="88"/>
                </a:lnTo>
                <a:lnTo>
                  <a:pt x="2981" y="115"/>
                </a:lnTo>
                <a:lnTo>
                  <a:pt x="3079" y="44"/>
                </a:lnTo>
                <a:lnTo>
                  <a:pt x="3167" y="0"/>
                </a:lnTo>
                <a:lnTo>
                  <a:pt x="3299" y="44"/>
                </a:lnTo>
                <a:lnTo>
                  <a:pt x="3387" y="35"/>
                </a:lnTo>
                <a:lnTo>
                  <a:pt x="3502" y="79"/>
                </a:lnTo>
                <a:lnTo>
                  <a:pt x="3555" y="132"/>
                </a:lnTo>
                <a:lnTo>
                  <a:pt x="3590" y="185"/>
                </a:lnTo>
                <a:lnTo>
                  <a:pt x="3661" y="185"/>
                </a:lnTo>
                <a:lnTo>
                  <a:pt x="3732" y="221"/>
                </a:lnTo>
                <a:lnTo>
                  <a:pt x="3758" y="265"/>
                </a:lnTo>
                <a:lnTo>
                  <a:pt x="3846" y="256"/>
                </a:lnTo>
                <a:lnTo>
                  <a:pt x="3838" y="309"/>
                </a:lnTo>
                <a:lnTo>
                  <a:pt x="3785" y="335"/>
                </a:lnTo>
                <a:lnTo>
                  <a:pt x="3758" y="406"/>
                </a:lnTo>
                <a:lnTo>
                  <a:pt x="3696" y="441"/>
                </a:lnTo>
                <a:lnTo>
                  <a:pt x="3679" y="494"/>
                </a:lnTo>
                <a:lnTo>
                  <a:pt x="3635" y="538"/>
                </a:lnTo>
                <a:lnTo>
                  <a:pt x="3635" y="591"/>
                </a:lnTo>
                <a:lnTo>
                  <a:pt x="3573" y="635"/>
                </a:lnTo>
                <a:lnTo>
                  <a:pt x="3564" y="688"/>
                </a:lnTo>
                <a:lnTo>
                  <a:pt x="3502" y="732"/>
                </a:lnTo>
                <a:lnTo>
                  <a:pt x="3476" y="776"/>
                </a:lnTo>
                <a:lnTo>
                  <a:pt x="3396" y="785"/>
                </a:lnTo>
                <a:lnTo>
                  <a:pt x="3326" y="812"/>
                </a:lnTo>
                <a:lnTo>
                  <a:pt x="3220" y="812"/>
                </a:lnTo>
                <a:lnTo>
                  <a:pt x="3114" y="882"/>
                </a:lnTo>
                <a:lnTo>
                  <a:pt x="3017" y="944"/>
                </a:lnTo>
                <a:lnTo>
                  <a:pt x="2946" y="988"/>
                </a:lnTo>
                <a:lnTo>
                  <a:pt x="2867" y="1041"/>
                </a:lnTo>
                <a:lnTo>
                  <a:pt x="2840" y="1138"/>
                </a:lnTo>
                <a:lnTo>
                  <a:pt x="2787" y="1182"/>
                </a:lnTo>
                <a:lnTo>
                  <a:pt x="2699" y="1235"/>
                </a:lnTo>
                <a:lnTo>
                  <a:pt x="2629" y="1288"/>
                </a:lnTo>
                <a:lnTo>
                  <a:pt x="2549" y="1332"/>
                </a:lnTo>
                <a:lnTo>
                  <a:pt x="2505" y="1447"/>
                </a:lnTo>
                <a:lnTo>
                  <a:pt x="2461" y="1527"/>
                </a:lnTo>
                <a:lnTo>
                  <a:pt x="2417" y="1579"/>
                </a:lnTo>
                <a:lnTo>
                  <a:pt x="2328" y="1606"/>
                </a:lnTo>
                <a:lnTo>
                  <a:pt x="2284" y="1668"/>
                </a:lnTo>
                <a:lnTo>
                  <a:pt x="2170" y="1694"/>
                </a:lnTo>
                <a:lnTo>
                  <a:pt x="2037" y="1765"/>
                </a:lnTo>
                <a:lnTo>
                  <a:pt x="1940" y="1818"/>
                </a:lnTo>
                <a:lnTo>
                  <a:pt x="1772" y="1853"/>
                </a:lnTo>
                <a:lnTo>
                  <a:pt x="1746" y="1924"/>
                </a:lnTo>
                <a:lnTo>
                  <a:pt x="1658" y="1950"/>
                </a:lnTo>
                <a:lnTo>
                  <a:pt x="1543" y="1985"/>
                </a:lnTo>
                <a:lnTo>
                  <a:pt x="1367" y="2197"/>
                </a:lnTo>
                <a:lnTo>
                  <a:pt x="1287" y="2224"/>
                </a:lnTo>
                <a:lnTo>
                  <a:pt x="1225" y="2197"/>
                </a:lnTo>
                <a:lnTo>
                  <a:pt x="1137" y="2153"/>
                </a:lnTo>
                <a:lnTo>
                  <a:pt x="1031" y="2162"/>
                </a:lnTo>
                <a:lnTo>
                  <a:pt x="952" y="2206"/>
                </a:lnTo>
                <a:lnTo>
                  <a:pt x="855" y="2294"/>
                </a:lnTo>
                <a:lnTo>
                  <a:pt x="793" y="2268"/>
                </a:lnTo>
                <a:lnTo>
                  <a:pt x="731" y="2294"/>
                </a:lnTo>
                <a:lnTo>
                  <a:pt x="652" y="2268"/>
                </a:lnTo>
                <a:lnTo>
                  <a:pt x="581" y="2329"/>
                </a:lnTo>
                <a:lnTo>
                  <a:pt x="511" y="2303"/>
                </a:lnTo>
                <a:lnTo>
                  <a:pt x="440" y="2347"/>
                </a:lnTo>
                <a:lnTo>
                  <a:pt x="387" y="2285"/>
                </a:lnTo>
                <a:lnTo>
                  <a:pt x="343" y="2215"/>
                </a:lnTo>
                <a:lnTo>
                  <a:pt x="246" y="2135"/>
                </a:lnTo>
                <a:lnTo>
                  <a:pt x="150" y="2029"/>
                </a:lnTo>
                <a:lnTo>
                  <a:pt x="79" y="1950"/>
                </a:lnTo>
                <a:lnTo>
                  <a:pt x="26" y="1862"/>
                </a:lnTo>
              </a:path>
            </a:pathLst>
          </a:custGeom>
          <a:solidFill>
            <a:schemeClr val="accent1">
              <a:lumMod val="75000"/>
            </a:schemeClr>
          </a:solidFill>
          <a:ln>
            <a:solidFill>
              <a:schemeClr val="tx1"/>
            </a:solidFill>
          </a:ln>
        </p:spPr>
        <p:txBody>
          <a:bodyPr wrap="none" anchor="ctr"/>
          <a:lstStyle/>
          <a:p>
            <a:endParaRPr lang="es-CO"/>
          </a:p>
        </p:txBody>
      </p:sp>
      <p:sp>
        <p:nvSpPr>
          <p:cNvPr id="96" name="Freeform 22">
            <a:extLst>
              <a:ext uri="{FF2B5EF4-FFF2-40B4-BE49-F238E27FC236}">
                <a16:creationId xmlns:a16="http://schemas.microsoft.com/office/drawing/2014/main" id="{8F5EC070-1374-4236-BBAB-1E55B88C084C}"/>
              </a:ext>
            </a:extLst>
          </p:cNvPr>
          <p:cNvSpPr>
            <a:spLocks/>
          </p:cNvSpPr>
          <p:nvPr/>
        </p:nvSpPr>
        <p:spPr bwMode="auto">
          <a:xfrm>
            <a:off x="6342788" y="3214769"/>
            <a:ext cx="1649412" cy="1357312"/>
          </a:xfrm>
          <a:custGeom>
            <a:avLst/>
            <a:gdLst>
              <a:gd name="T0" fmla="*/ 588172756 w 4580"/>
              <a:gd name="T1" fmla="*/ 295304491 h 3769"/>
              <a:gd name="T2" fmla="*/ 564049206 w 4580"/>
              <a:gd name="T3" fmla="*/ 294137325 h 3769"/>
              <a:gd name="T4" fmla="*/ 550301465 w 4580"/>
              <a:gd name="T5" fmla="*/ 294137325 h 3769"/>
              <a:gd name="T6" fmla="*/ 530847046 w 4580"/>
              <a:gd name="T7" fmla="*/ 297638823 h 3769"/>
              <a:gd name="T8" fmla="*/ 505685950 w 4580"/>
              <a:gd name="T9" fmla="*/ 299843870 h 3769"/>
              <a:gd name="T10" fmla="*/ 480524855 w 4580"/>
              <a:gd name="T11" fmla="*/ 302178201 h 3769"/>
              <a:gd name="T12" fmla="*/ 439281272 w 4580"/>
              <a:gd name="T13" fmla="*/ 307884386 h 3769"/>
              <a:gd name="T14" fmla="*/ 420994046 w 4580"/>
              <a:gd name="T15" fmla="*/ 304512533 h 3769"/>
              <a:gd name="T16" fmla="*/ 405041567 w 4580"/>
              <a:gd name="T17" fmla="*/ 313590930 h 3769"/>
              <a:gd name="T18" fmla="*/ 371839408 w 4580"/>
              <a:gd name="T19" fmla="*/ 321631806 h 3769"/>
              <a:gd name="T20" fmla="*/ 361463598 w 4580"/>
              <a:gd name="T21" fmla="*/ 336546033 h 3769"/>
              <a:gd name="T22" fmla="*/ 330595825 w 4580"/>
              <a:gd name="T23" fmla="*/ 341085051 h 3769"/>
              <a:gd name="T24" fmla="*/ 307639467 w 4580"/>
              <a:gd name="T25" fmla="*/ 351330614 h 3769"/>
              <a:gd name="T26" fmla="*/ 295188927 w 4580"/>
              <a:gd name="T27" fmla="*/ 363910508 h 3769"/>
              <a:gd name="T28" fmla="*/ 270027831 w 4580"/>
              <a:gd name="T29" fmla="*/ 373118551 h 3769"/>
              <a:gd name="T30" fmla="*/ 247201122 w 4580"/>
              <a:gd name="T31" fmla="*/ 376490763 h 3769"/>
              <a:gd name="T32" fmla="*/ 217370894 w 4580"/>
              <a:gd name="T33" fmla="*/ 378825095 h 3769"/>
              <a:gd name="T34" fmla="*/ 204790346 w 4580"/>
              <a:gd name="T35" fmla="*/ 481798944 h 3769"/>
              <a:gd name="T36" fmla="*/ 155635707 w 4580"/>
              <a:gd name="T37" fmla="*/ 488672654 h 3769"/>
              <a:gd name="T38" fmla="*/ 124638286 w 4580"/>
              <a:gd name="T39" fmla="*/ 472720547 h 3769"/>
              <a:gd name="T40" fmla="*/ 91565415 w 4580"/>
              <a:gd name="T41" fmla="*/ 458973486 h 3769"/>
              <a:gd name="T42" fmla="*/ 60568353 w 4580"/>
              <a:gd name="T43" fmla="*/ 444059260 h 3769"/>
              <a:gd name="T44" fmla="*/ 52656578 w 4580"/>
              <a:gd name="T45" fmla="*/ 409691429 h 3769"/>
              <a:gd name="T46" fmla="*/ 42281128 w 4580"/>
              <a:gd name="T47" fmla="*/ 371951385 h 3769"/>
              <a:gd name="T48" fmla="*/ 52656578 w 4580"/>
              <a:gd name="T49" fmla="*/ 338750719 h 3769"/>
              <a:gd name="T50" fmla="*/ 27365834 w 4580"/>
              <a:gd name="T51" fmla="*/ 307884386 h 3769"/>
              <a:gd name="T52" fmla="*/ 3371931 w 4580"/>
              <a:gd name="T53" fmla="*/ 294137325 h 3769"/>
              <a:gd name="T54" fmla="*/ 39946382 w 4580"/>
              <a:gd name="T55" fmla="*/ 256397641 h 3769"/>
              <a:gd name="T56" fmla="*/ 44615514 w 4580"/>
              <a:gd name="T57" fmla="*/ 226698474 h 3769"/>
              <a:gd name="T58" fmla="*/ 57196062 w 4580"/>
              <a:gd name="T59" fmla="*/ 203743371 h 3769"/>
              <a:gd name="T60" fmla="*/ 75483287 w 4580"/>
              <a:gd name="T61" fmla="*/ 187791264 h 3769"/>
              <a:gd name="T62" fmla="*/ 104145962 w 4580"/>
              <a:gd name="T63" fmla="*/ 145382556 h 3769"/>
              <a:gd name="T64" fmla="*/ 132679350 w 4580"/>
              <a:gd name="T65" fmla="*/ 131635496 h 3769"/>
              <a:gd name="T66" fmla="*/ 161342385 w 4580"/>
              <a:gd name="T67" fmla="*/ 121389933 h 3769"/>
              <a:gd name="T68" fmla="*/ 167048702 w 4580"/>
              <a:gd name="T69" fmla="*/ 99601996 h 3769"/>
              <a:gd name="T70" fmla="*/ 176257319 w 4580"/>
              <a:gd name="T71" fmla="*/ 72107875 h 3769"/>
              <a:gd name="T72" fmla="*/ 200251221 w 4580"/>
              <a:gd name="T73" fmla="*/ 95062978 h 3769"/>
              <a:gd name="T74" fmla="*/ 224244764 w 4580"/>
              <a:gd name="T75" fmla="*/ 103103854 h 3769"/>
              <a:gd name="T76" fmla="*/ 252907799 w 4580"/>
              <a:gd name="T77" fmla="*/ 104141375 h 3769"/>
              <a:gd name="T78" fmla="*/ 276901702 w 4580"/>
              <a:gd name="T79" fmla="*/ 36702163 h 3769"/>
              <a:gd name="T80" fmla="*/ 305434729 w 4580"/>
              <a:gd name="T81" fmla="*/ 72107875 h 3769"/>
              <a:gd name="T82" fmla="*/ 330595825 w 4580"/>
              <a:gd name="T83" fmla="*/ 99601996 h 3769"/>
              <a:gd name="T84" fmla="*/ 358091667 w 4580"/>
              <a:gd name="T85" fmla="*/ 89356433 h 3769"/>
              <a:gd name="T86" fmla="*/ 384419956 w 4580"/>
              <a:gd name="T87" fmla="*/ 92728646 h 3769"/>
              <a:gd name="T88" fmla="*/ 420994046 w 4580"/>
              <a:gd name="T89" fmla="*/ 74442207 h 3769"/>
              <a:gd name="T90" fmla="*/ 450824274 w 4580"/>
              <a:gd name="T91" fmla="*/ 80148391 h 3769"/>
              <a:gd name="T92" fmla="*/ 499979273 w 4580"/>
              <a:gd name="T93" fmla="*/ 44743039 h 3769"/>
              <a:gd name="T94" fmla="*/ 537720917 w 4580"/>
              <a:gd name="T95" fmla="*/ 24122268 h 3769"/>
              <a:gd name="T96" fmla="*/ 575462560 w 4580"/>
              <a:gd name="T97" fmla="*/ 3501498 h 37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80" h="3769">
                <a:moveTo>
                  <a:pt x="4508" y="0"/>
                </a:moveTo>
                <a:lnTo>
                  <a:pt x="4579" y="2259"/>
                </a:lnTo>
                <a:lnTo>
                  <a:pt x="4535" y="2277"/>
                </a:lnTo>
                <a:lnTo>
                  <a:pt x="4464" y="2242"/>
                </a:lnTo>
                <a:lnTo>
                  <a:pt x="4420" y="2268"/>
                </a:lnTo>
                <a:lnTo>
                  <a:pt x="4349" y="2268"/>
                </a:lnTo>
                <a:lnTo>
                  <a:pt x="4314" y="2233"/>
                </a:lnTo>
                <a:lnTo>
                  <a:pt x="4287" y="2198"/>
                </a:lnTo>
                <a:lnTo>
                  <a:pt x="4243" y="2268"/>
                </a:lnTo>
                <a:lnTo>
                  <a:pt x="4173" y="2295"/>
                </a:lnTo>
                <a:lnTo>
                  <a:pt x="4120" y="2251"/>
                </a:lnTo>
                <a:lnTo>
                  <a:pt x="4093" y="2295"/>
                </a:lnTo>
                <a:lnTo>
                  <a:pt x="4049" y="2277"/>
                </a:lnTo>
                <a:lnTo>
                  <a:pt x="3987" y="2312"/>
                </a:lnTo>
                <a:lnTo>
                  <a:pt x="3899" y="2312"/>
                </a:lnTo>
                <a:lnTo>
                  <a:pt x="3811" y="2312"/>
                </a:lnTo>
                <a:lnTo>
                  <a:pt x="3767" y="2268"/>
                </a:lnTo>
                <a:lnTo>
                  <a:pt x="3705" y="2330"/>
                </a:lnTo>
                <a:lnTo>
                  <a:pt x="3608" y="2339"/>
                </a:lnTo>
                <a:lnTo>
                  <a:pt x="3502" y="2356"/>
                </a:lnTo>
                <a:lnTo>
                  <a:pt x="3387" y="2374"/>
                </a:lnTo>
                <a:lnTo>
                  <a:pt x="3334" y="2303"/>
                </a:lnTo>
                <a:lnTo>
                  <a:pt x="3264" y="2303"/>
                </a:lnTo>
                <a:lnTo>
                  <a:pt x="3246" y="2348"/>
                </a:lnTo>
                <a:lnTo>
                  <a:pt x="3255" y="2427"/>
                </a:lnTo>
                <a:lnTo>
                  <a:pt x="3176" y="2383"/>
                </a:lnTo>
                <a:lnTo>
                  <a:pt x="3123" y="2418"/>
                </a:lnTo>
                <a:lnTo>
                  <a:pt x="3025" y="2418"/>
                </a:lnTo>
                <a:lnTo>
                  <a:pt x="2946" y="2480"/>
                </a:lnTo>
                <a:lnTo>
                  <a:pt x="2867" y="2480"/>
                </a:lnTo>
                <a:lnTo>
                  <a:pt x="2875" y="2524"/>
                </a:lnTo>
                <a:lnTo>
                  <a:pt x="2787" y="2542"/>
                </a:lnTo>
                <a:lnTo>
                  <a:pt x="2787" y="2595"/>
                </a:lnTo>
                <a:lnTo>
                  <a:pt x="2743" y="2630"/>
                </a:lnTo>
                <a:lnTo>
                  <a:pt x="2664" y="2612"/>
                </a:lnTo>
                <a:lnTo>
                  <a:pt x="2549" y="2630"/>
                </a:lnTo>
                <a:lnTo>
                  <a:pt x="2487" y="2621"/>
                </a:lnTo>
                <a:lnTo>
                  <a:pt x="2425" y="2656"/>
                </a:lnTo>
                <a:lnTo>
                  <a:pt x="2372" y="2709"/>
                </a:lnTo>
                <a:lnTo>
                  <a:pt x="2346" y="2762"/>
                </a:lnTo>
                <a:lnTo>
                  <a:pt x="2328" y="2806"/>
                </a:lnTo>
                <a:lnTo>
                  <a:pt x="2276" y="2806"/>
                </a:lnTo>
                <a:lnTo>
                  <a:pt x="2223" y="2824"/>
                </a:lnTo>
                <a:lnTo>
                  <a:pt x="2188" y="2868"/>
                </a:lnTo>
                <a:lnTo>
                  <a:pt x="2082" y="2877"/>
                </a:lnTo>
                <a:lnTo>
                  <a:pt x="2012" y="2886"/>
                </a:lnTo>
                <a:lnTo>
                  <a:pt x="1950" y="2921"/>
                </a:lnTo>
                <a:lnTo>
                  <a:pt x="1906" y="2903"/>
                </a:lnTo>
                <a:lnTo>
                  <a:pt x="1835" y="2921"/>
                </a:lnTo>
                <a:lnTo>
                  <a:pt x="1773" y="2895"/>
                </a:lnTo>
                <a:lnTo>
                  <a:pt x="1676" y="2921"/>
                </a:lnTo>
                <a:lnTo>
                  <a:pt x="1615" y="2886"/>
                </a:lnTo>
                <a:lnTo>
                  <a:pt x="1579" y="2939"/>
                </a:lnTo>
                <a:lnTo>
                  <a:pt x="1579" y="3715"/>
                </a:lnTo>
                <a:lnTo>
                  <a:pt x="1429" y="3724"/>
                </a:lnTo>
                <a:lnTo>
                  <a:pt x="1314" y="3751"/>
                </a:lnTo>
                <a:lnTo>
                  <a:pt x="1200" y="3768"/>
                </a:lnTo>
                <a:lnTo>
                  <a:pt x="1112" y="3733"/>
                </a:lnTo>
                <a:lnTo>
                  <a:pt x="1041" y="3680"/>
                </a:lnTo>
                <a:lnTo>
                  <a:pt x="961" y="3645"/>
                </a:lnTo>
                <a:lnTo>
                  <a:pt x="900" y="3583"/>
                </a:lnTo>
                <a:lnTo>
                  <a:pt x="803" y="3556"/>
                </a:lnTo>
                <a:lnTo>
                  <a:pt x="706" y="3539"/>
                </a:lnTo>
                <a:lnTo>
                  <a:pt x="617" y="3556"/>
                </a:lnTo>
                <a:lnTo>
                  <a:pt x="547" y="3503"/>
                </a:lnTo>
                <a:lnTo>
                  <a:pt x="467" y="3424"/>
                </a:lnTo>
                <a:lnTo>
                  <a:pt x="441" y="3353"/>
                </a:lnTo>
                <a:lnTo>
                  <a:pt x="397" y="3301"/>
                </a:lnTo>
                <a:lnTo>
                  <a:pt x="406" y="3159"/>
                </a:lnTo>
                <a:lnTo>
                  <a:pt x="370" y="3062"/>
                </a:lnTo>
                <a:lnTo>
                  <a:pt x="326" y="2974"/>
                </a:lnTo>
                <a:lnTo>
                  <a:pt x="326" y="2868"/>
                </a:lnTo>
                <a:lnTo>
                  <a:pt x="300" y="2780"/>
                </a:lnTo>
                <a:lnTo>
                  <a:pt x="353" y="2718"/>
                </a:lnTo>
                <a:lnTo>
                  <a:pt x="406" y="2612"/>
                </a:lnTo>
                <a:lnTo>
                  <a:pt x="388" y="2498"/>
                </a:lnTo>
                <a:lnTo>
                  <a:pt x="326" y="2436"/>
                </a:lnTo>
                <a:lnTo>
                  <a:pt x="211" y="2374"/>
                </a:lnTo>
                <a:lnTo>
                  <a:pt x="105" y="2339"/>
                </a:lnTo>
                <a:lnTo>
                  <a:pt x="0" y="2339"/>
                </a:lnTo>
                <a:lnTo>
                  <a:pt x="26" y="2268"/>
                </a:lnTo>
                <a:lnTo>
                  <a:pt x="150" y="2145"/>
                </a:lnTo>
                <a:lnTo>
                  <a:pt x="229" y="2074"/>
                </a:lnTo>
                <a:lnTo>
                  <a:pt x="308" y="1977"/>
                </a:lnTo>
                <a:lnTo>
                  <a:pt x="335" y="1915"/>
                </a:lnTo>
                <a:lnTo>
                  <a:pt x="335" y="1836"/>
                </a:lnTo>
                <a:lnTo>
                  <a:pt x="344" y="1748"/>
                </a:lnTo>
                <a:lnTo>
                  <a:pt x="370" y="1659"/>
                </a:lnTo>
                <a:lnTo>
                  <a:pt x="423" y="1633"/>
                </a:lnTo>
                <a:lnTo>
                  <a:pt x="441" y="1571"/>
                </a:lnTo>
                <a:lnTo>
                  <a:pt x="485" y="1518"/>
                </a:lnTo>
                <a:lnTo>
                  <a:pt x="529" y="1500"/>
                </a:lnTo>
                <a:lnTo>
                  <a:pt x="582" y="1448"/>
                </a:lnTo>
                <a:lnTo>
                  <a:pt x="626" y="1386"/>
                </a:lnTo>
                <a:lnTo>
                  <a:pt x="688" y="1271"/>
                </a:lnTo>
                <a:lnTo>
                  <a:pt x="803" y="1121"/>
                </a:lnTo>
                <a:lnTo>
                  <a:pt x="882" y="1112"/>
                </a:lnTo>
                <a:lnTo>
                  <a:pt x="970" y="1077"/>
                </a:lnTo>
                <a:lnTo>
                  <a:pt x="1023" y="1015"/>
                </a:lnTo>
                <a:lnTo>
                  <a:pt x="1120" y="1015"/>
                </a:lnTo>
                <a:lnTo>
                  <a:pt x="1200" y="980"/>
                </a:lnTo>
                <a:lnTo>
                  <a:pt x="1244" y="936"/>
                </a:lnTo>
                <a:lnTo>
                  <a:pt x="1306" y="900"/>
                </a:lnTo>
                <a:lnTo>
                  <a:pt x="1341" y="856"/>
                </a:lnTo>
                <a:lnTo>
                  <a:pt x="1288" y="768"/>
                </a:lnTo>
                <a:lnTo>
                  <a:pt x="1253" y="689"/>
                </a:lnTo>
                <a:lnTo>
                  <a:pt x="1297" y="609"/>
                </a:lnTo>
                <a:lnTo>
                  <a:pt x="1359" y="556"/>
                </a:lnTo>
                <a:lnTo>
                  <a:pt x="1438" y="565"/>
                </a:lnTo>
                <a:lnTo>
                  <a:pt x="1517" y="627"/>
                </a:lnTo>
                <a:lnTo>
                  <a:pt x="1544" y="733"/>
                </a:lnTo>
                <a:lnTo>
                  <a:pt x="1597" y="821"/>
                </a:lnTo>
                <a:lnTo>
                  <a:pt x="1667" y="821"/>
                </a:lnTo>
                <a:lnTo>
                  <a:pt x="1729" y="795"/>
                </a:lnTo>
                <a:lnTo>
                  <a:pt x="1782" y="750"/>
                </a:lnTo>
                <a:lnTo>
                  <a:pt x="1862" y="768"/>
                </a:lnTo>
                <a:lnTo>
                  <a:pt x="1950" y="803"/>
                </a:lnTo>
                <a:lnTo>
                  <a:pt x="2012" y="848"/>
                </a:lnTo>
                <a:lnTo>
                  <a:pt x="2082" y="874"/>
                </a:lnTo>
                <a:lnTo>
                  <a:pt x="2135" y="283"/>
                </a:lnTo>
                <a:lnTo>
                  <a:pt x="2188" y="371"/>
                </a:lnTo>
                <a:lnTo>
                  <a:pt x="2259" y="450"/>
                </a:lnTo>
                <a:lnTo>
                  <a:pt x="2355" y="556"/>
                </a:lnTo>
                <a:lnTo>
                  <a:pt x="2452" y="636"/>
                </a:lnTo>
                <a:lnTo>
                  <a:pt x="2496" y="706"/>
                </a:lnTo>
                <a:lnTo>
                  <a:pt x="2549" y="768"/>
                </a:lnTo>
                <a:lnTo>
                  <a:pt x="2620" y="724"/>
                </a:lnTo>
                <a:lnTo>
                  <a:pt x="2690" y="750"/>
                </a:lnTo>
                <a:lnTo>
                  <a:pt x="2761" y="689"/>
                </a:lnTo>
                <a:lnTo>
                  <a:pt x="2840" y="715"/>
                </a:lnTo>
                <a:lnTo>
                  <a:pt x="2902" y="689"/>
                </a:lnTo>
                <a:lnTo>
                  <a:pt x="2964" y="715"/>
                </a:lnTo>
                <a:lnTo>
                  <a:pt x="3061" y="627"/>
                </a:lnTo>
                <a:lnTo>
                  <a:pt x="3140" y="583"/>
                </a:lnTo>
                <a:lnTo>
                  <a:pt x="3246" y="574"/>
                </a:lnTo>
                <a:lnTo>
                  <a:pt x="3334" y="618"/>
                </a:lnTo>
                <a:lnTo>
                  <a:pt x="3396" y="645"/>
                </a:lnTo>
                <a:lnTo>
                  <a:pt x="3476" y="618"/>
                </a:lnTo>
                <a:lnTo>
                  <a:pt x="3652" y="406"/>
                </a:lnTo>
                <a:lnTo>
                  <a:pt x="3767" y="371"/>
                </a:lnTo>
                <a:lnTo>
                  <a:pt x="3855" y="345"/>
                </a:lnTo>
                <a:lnTo>
                  <a:pt x="3881" y="274"/>
                </a:lnTo>
                <a:lnTo>
                  <a:pt x="4049" y="239"/>
                </a:lnTo>
                <a:lnTo>
                  <a:pt x="4146" y="186"/>
                </a:lnTo>
                <a:lnTo>
                  <a:pt x="4279" y="115"/>
                </a:lnTo>
                <a:lnTo>
                  <a:pt x="4393" y="89"/>
                </a:lnTo>
                <a:lnTo>
                  <a:pt x="4437" y="27"/>
                </a:lnTo>
                <a:lnTo>
                  <a:pt x="4526" y="0"/>
                </a:lnTo>
                <a:lnTo>
                  <a:pt x="4508" y="0"/>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97" name="Freeform 23">
            <a:extLst>
              <a:ext uri="{FF2B5EF4-FFF2-40B4-BE49-F238E27FC236}">
                <a16:creationId xmlns:a16="http://schemas.microsoft.com/office/drawing/2014/main" id="{A255988F-381B-4DE2-ACE3-2B1259C7C529}"/>
              </a:ext>
            </a:extLst>
          </p:cNvPr>
          <p:cNvSpPr>
            <a:spLocks/>
          </p:cNvSpPr>
          <p:nvPr/>
        </p:nvSpPr>
        <p:spPr bwMode="auto">
          <a:xfrm>
            <a:off x="5634763" y="3700544"/>
            <a:ext cx="882650" cy="928687"/>
          </a:xfrm>
          <a:custGeom>
            <a:avLst/>
            <a:gdLst>
              <a:gd name="T0" fmla="*/ 257960397 w 2454"/>
              <a:gd name="T1" fmla="*/ 119128424 h 2578"/>
              <a:gd name="T2" fmla="*/ 284222292 w 2454"/>
              <a:gd name="T3" fmla="*/ 93953009 h 2578"/>
              <a:gd name="T4" fmla="*/ 297935378 w 2454"/>
              <a:gd name="T5" fmla="*/ 73319803 h 2578"/>
              <a:gd name="T6" fmla="*/ 299099656 w 2454"/>
              <a:gd name="T7" fmla="*/ 51648398 h 2578"/>
              <a:gd name="T8" fmla="*/ 309319549 w 2454"/>
              <a:gd name="T9" fmla="*/ 36724924 h 2578"/>
              <a:gd name="T10" fmla="*/ 317340370 w 2454"/>
              <a:gd name="T11" fmla="*/ 21801450 h 2578"/>
              <a:gd name="T12" fmla="*/ 313847536 w 2454"/>
              <a:gd name="T13" fmla="*/ 4671533 h 2578"/>
              <a:gd name="T14" fmla="*/ 304791921 w 2454"/>
              <a:gd name="T15" fmla="*/ 8045859 h 2578"/>
              <a:gd name="T16" fmla="*/ 287585642 w 2454"/>
              <a:gd name="T17" fmla="*/ 22969333 h 2578"/>
              <a:gd name="T18" fmla="*/ 278530027 w 2454"/>
              <a:gd name="T19" fmla="*/ 37892807 h 2578"/>
              <a:gd name="T20" fmla="*/ 275037193 w 2454"/>
              <a:gd name="T21" fmla="*/ 51648398 h 2578"/>
              <a:gd name="T22" fmla="*/ 263652662 w 2454"/>
              <a:gd name="T23" fmla="*/ 68777954 h 2578"/>
              <a:gd name="T24" fmla="*/ 249939576 w 2454"/>
              <a:gd name="T25" fmla="*/ 80197778 h 2578"/>
              <a:gd name="T26" fmla="*/ 227170875 w 2454"/>
              <a:gd name="T27" fmla="*/ 75655569 h 2578"/>
              <a:gd name="T28" fmla="*/ 237390768 w 2454"/>
              <a:gd name="T29" fmla="*/ 64236105 h 2578"/>
              <a:gd name="T30" fmla="*/ 220314332 w 2454"/>
              <a:gd name="T31" fmla="*/ 58396328 h 2578"/>
              <a:gd name="T32" fmla="*/ 202073258 w 2454"/>
              <a:gd name="T33" fmla="*/ 69945837 h 2578"/>
              <a:gd name="T34" fmla="*/ 183703060 w 2454"/>
              <a:gd name="T35" fmla="*/ 63067862 h 2578"/>
              <a:gd name="T36" fmla="*/ 167790542 w 2454"/>
              <a:gd name="T37" fmla="*/ 75655569 h 2578"/>
              <a:gd name="T38" fmla="*/ 150714106 w 2454"/>
              <a:gd name="T39" fmla="*/ 88243277 h 2578"/>
              <a:gd name="T40" fmla="*/ 150714106 w 2454"/>
              <a:gd name="T41" fmla="*/ 101998868 h 2578"/>
              <a:gd name="T42" fmla="*/ 130144477 w 2454"/>
              <a:gd name="T43" fmla="*/ 107708600 h 2578"/>
              <a:gd name="T44" fmla="*/ 116431390 w 2454"/>
              <a:gd name="T45" fmla="*/ 114586575 h 2578"/>
              <a:gd name="T46" fmla="*/ 106082013 w 2454"/>
              <a:gd name="T47" fmla="*/ 126006399 h 2578"/>
              <a:gd name="T48" fmla="*/ 89005577 w 2454"/>
              <a:gd name="T49" fmla="*/ 132884014 h 2578"/>
              <a:gd name="T50" fmla="*/ 95861761 w 2454"/>
              <a:gd name="T51" fmla="*/ 159227313 h 2578"/>
              <a:gd name="T52" fmla="*/ 107246291 w 2454"/>
              <a:gd name="T53" fmla="*/ 176356869 h 2578"/>
              <a:gd name="T54" fmla="*/ 115267112 w 2454"/>
              <a:gd name="T55" fmla="*/ 192448226 h 2578"/>
              <a:gd name="T56" fmla="*/ 107246291 w 2454"/>
              <a:gd name="T57" fmla="*/ 200494085 h 2578"/>
              <a:gd name="T58" fmla="*/ 92368927 w 2454"/>
              <a:gd name="T59" fmla="*/ 196990075 h 2578"/>
              <a:gd name="T60" fmla="*/ 82149034 w 2454"/>
              <a:gd name="T61" fmla="*/ 205035934 h 2578"/>
              <a:gd name="T62" fmla="*/ 67271670 w 2454"/>
              <a:gd name="T63" fmla="*/ 211913549 h 2578"/>
              <a:gd name="T64" fmla="*/ 46702040 w 2454"/>
              <a:gd name="T65" fmla="*/ 208409899 h 2578"/>
              <a:gd name="T66" fmla="*/ 38810344 w 2454"/>
              <a:gd name="T67" fmla="*/ 222165490 h 2578"/>
              <a:gd name="T68" fmla="*/ 38810344 w 2454"/>
              <a:gd name="T69" fmla="*/ 235921081 h 2578"/>
              <a:gd name="T70" fmla="*/ 38810344 w 2454"/>
              <a:gd name="T71" fmla="*/ 252012438 h 2578"/>
              <a:gd name="T72" fmla="*/ 21604423 w 2454"/>
              <a:gd name="T73" fmla="*/ 250844555 h 2578"/>
              <a:gd name="T74" fmla="*/ 1034794 w 2454"/>
              <a:gd name="T75" fmla="*/ 249676671 h 2578"/>
              <a:gd name="T76" fmla="*/ 3363709 w 2454"/>
              <a:gd name="T77" fmla="*/ 267974111 h 2578"/>
              <a:gd name="T78" fmla="*/ 4527987 w 2454"/>
              <a:gd name="T79" fmla="*/ 284065468 h 2578"/>
              <a:gd name="T80" fmla="*/ 22768701 w 2454"/>
              <a:gd name="T81" fmla="*/ 289775560 h 2578"/>
              <a:gd name="T82" fmla="*/ 28460967 w 2454"/>
              <a:gd name="T83" fmla="*/ 312614848 h 2578"/>
              <a:gd name="T84" fmla="*/ 43338331 w 2454"/>
              <a:gd name="T85" fmla="*/ 322996474 h 2578"/>
              <a:gd name="T86" fmla="*/ 57051417 w 2454"/>
              <a:gd name="T87" fmla="*/ 328706206 h 2578"/>
              <a:gd name="T88" fmla="*/ 72963575 w 2454"/>
              <a:gd name="T89" fmla="*/ 332080531 h 2578"/>
              <a:gd name="T90" fmla="*/ 87840940 w 2454"/>
              <a:gd name="T91" fmla="*/ 334416298 h 2578"/>
              <a:gd name="T92" fmla="*/ 107246291 w 2454"/>
              <a:gd name="T93" fmla="*/ 320660707 h 2578"/>
              <a:gd name="T94" fmla="*/ 124452211 w 2454"/>
              <a:gd name="T95" fmla="*/ 304699035 h 2578"/>
              <a:gd name="T96" fmla="*/ 133508186 w 2454"/>
              <a:gd name="T97" fmla="*/ 287439794 h 2578"/>
              <a:gd name="T98" fmla="*/ 147221272 w 2454"/>
              <a:gd name="T99" fmla="*/ 271478121 h 2578"/>
              <a:gd name="T100" fmla="*/ 164297708 w 2454"/>
              <a:gd name="T101" fmla="*/ 254218520 h 2578"/>
              <a:gd name="T102" fmla="*/ 178010795 w 2454"/>
              <a:gd name="T103" fmla="*/ 237088964 h 2578"/>
              <a:gd name="T104" fmla="*/ 189524450 w 2454"/>
              <a:gd name="T105" fmla="*/ 223333373 h 2578"/>
              <a:gd name="T106" fmla="*/ 203108411 w 2454"/>
              <a:gd name="T107" fmla="*/ 201532284 h 2578"/>
              <a:gd name="T108" fmla="*/ 208929801 w 2454"/>
              <a:gd name="T109" fmla="*/ 184402728 h 2578"/>
              <a:gd name="T110" fmla="*/ 222513403 w 2454"/>
              <a:gd name="T111" fmla="*/ 188944576 h 2578"/>
              <a:gd name="T112" fmla="*/ 244247311 w 2454"/>
              <a:gd name="T113" fmla="*/ 172982904 h 2578"/>
              <a:gd name="T114" fmla="*/ 240883961 w 2454"/>
              <a:gd name="T115" fmla="*/ 160395196 h 2578"/>
              <a:gd name="T116" fmla="*/ 238555046 w 2454"/>
              <a:gd name="T117" fmla="*/ 146639605 h 2578"/>
              <a:gd name="T118" fmla="*/ 254596688 w 2454"/>
              <a:gd name="T119" fmla="*/ 128342166 h 25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54" h="2578">
                <a:moveTo>
                  <a:pt x="1968" y="989"/>
                </a:moveTo>
                <a:lnTo>
                  <a:pt x="1994" y="918"/>
                </a:lnTo>
                <a:lnTo>
                  <a:pt x="2118" y="795"/>
                </a:lnTo>
                <a:lnTo>
                  <a:pt x="2197" y="724"/>
                </a:lnTo>
                <a:lnTo>
                  <a:pt x="2276" y="627"/>
                </a:lnTo>
                <a:lnTo>
                  <a:pt x="2303" y="565"/>
                </a:lnTo>
                <a:lnTo>
                  <a:pt x="2303" y="486"/>
                </a:lnTo>
                <a:lnTo>
                  <a:pt x="2312" y="398"/>
                </a:lnTo>
                <a:lnTo>
                  <a:pt x="2338" y="309"/>
                </a:lnTo>
                <a:lnTo>
                  <a:pt x="2391" y="283"/>
                </a:lnTo>
                <a:lnTo>
                  <a:pt x="2409" y="221"/>
                </a:lnTo>
                <a:lnTo>
                  <a:pt x="2453" y="168"/>
                </a:lnTo>
                <a:lnTo>
                  <a:pt x="2444" y="115"/>
                </a:lnTo>
                <a:lnTo>
                  <a:pt x="2426" y="36"/>
                </a:lnTo>
                <a:lnTo>
                  <a:pt x="2365" y="0"/>
                </a:lnTo>
                <a:lnTo>
                  <a:pt x="2356" y="62"/>
                </a:lnTo>
                <a:lnTo>
                  <a:pt x="2285" y="124"/>
                </a:lnTo>
                <a:lnTo>
                  <a:pt x="2223" y="177"/>
                </a:lnTo>
                <a:lnTo>
                  <a:pt x="2171" y="221"/>
                </a:lnTo>
                <a:lnTo>
                  <a:pt x="2153" y="292"/>
                </a:lnTo>
                <a:lnTo>
                  <a:pt x="2126" y="336"/>
                </a:lnTo>
                <a:lnTo>
                  <a:pt x="2126" y="398"/>
                </a:lnTo>
                <a:lnTo>
                  <a:pt x="2082" y="459"/>
                </a:lnTo>
                <a:lnTo>
                  <a:pt x="2038" y="530"/>
                </a:lnTo>
                <a:lnTo>
                  <a:pt x="2003" y="583"/>
                </a:lnTo>
                <a:lnTo>
                  <a:pt x="1932" y="618"/>
                </a:lnTo>
                <a:lnTo>
                  <a:pt x="1818" y="618"/>
                </a:lnTo>
                <a:lnTo>
                  <a:pt x="1756" y="583"/>
                </a:lnTo>
                <a:lnTo>
                  <a:pt x="1782" y="530"/>
                </a:lnTo>
                <a:lnTo>
                  <a:pt x="1835" y="495"/>
                </a:lnTo>
                <a:lnTo>
                  <a:pt x="1782" y="442"/>
                </a:lnTo>
                <a:lnTo>
                  <a:pt x="1703" y="450"/>
                </a:lnTo>
                <a:lnTo>
                  <a:pt x="1615" y="486"/>
                </a:lnTo>
                <a:lnTo>
                  <a:pt x="1562" y="539"/>
                </a:lnTo>
                <a:lnTo>
                  <a:pt x="1518" y="495"/>
                </a:lnTo>
                <a:lnTo>
                  <a:pt x="1420" y="486"/>
                </a:lnTo>
                <a:lnTo>
                  <a:pt x="1367" y="521"/>
                </a:lnTo>
                <a:lnTo>
                  <a:pt x="1297" y="583"/>
                </a:lnTo>
                <a:lnTo>
                  <a:pt x="1226" y="627"/>
                </a:lnTo>
                <a:lnTo>
                  <a:pt x="1165" y="680"/>
                </a:lnTo>
                <a:lnTo>
                  <a:pt x="1182" y="742"/>
                </a:lnTo>
                <a:lnTo>
                  <a:pt x="1165" y="786"/>
                </a:lnTo>
                <a:lnTo>
                  <a:pt x="1076" y="803"/>
                </a:lnTo>
                <a:lnTo>
                  <a:pt x="1006" y="830"/>
                </a:lnTo>
                <a:lnTo>
                  <a:pt x="962" y="901"/>
                </a:lnTo>
                <a:lnTo>
                  <a:pt x="900" y="883"/>
                </a:lnTo>
                <a:lnTo>
                  <a:pt x="856" y="918"/>
                </a:lnTo>
                <a:lnTo>
                  <a:pt x="820" y="971"/>
                </a:lnTo>
                <a:lnTo>
                  <a:pt x="732" y="980"/>
                </a:lnTo>
                <a:lnTo>
                  <a:pt x="688" y="1024"/>
                </a:lnTo>
                <a:lnTo>
                  <a:pt x="714" y="1121"/>
                </a:lnTo>
                <a:lnTo>
                  <a:pt x="741" y="1227"/>
                </a:lnTo>
                <a:lnTo>
                  <a:pt x="776" y="1289"/>
                </a:lnTo>
                <a:lnTo>
                  <a:pt x="829" y="1359"/>
                </a:lnTo>
                <a:lnTo>
                  <a:pt x="873" y="1430"/>
                </a:lnTo>
                <a:lnTo>
                  <a:pt x="891" y="1483"/>
                </a:lnTo>
                <a:lnTo>
                  <a:pt x="891" y="1536"/>
                </a:lnTo>
                <a:lnTo>
                  <a:pt x="829" y="1545"/>
                </a:lnTo>
                <a:lnTo>
                  <a:pt x="776" y="1518"/>
                </a:lnTo>
                <a:lnTo>
                  <a:pt x="714" y="1518"/>
                </a:lnTo>
                <a:lnTo>
                  <a:pt x="670" y="1509"/>
                </a:lnTo>
                <a:lnTo>
                  <a:pt x="635" y="1580"/>
                </a:lnTo>
                <a:lnTo>
                  <a:pt x="564" y="1624"/>
                </a:lnTo>
                <a:lnTo>
                  <a:pt x="520" y="1633"/>
                </a:lnTo>
                <a:lnTo>
                  <a:pt x="432" y="1598"/>
                </a:lnTo>
                <a:lnTo>
                  <a:pt x="361" y="1606"/>
                </a:lnTo>
                <a:lnTo>
                  <a:pt x="344" y="1686"/>
                </a:lnTo>
                <a:lnTo>
                  <a:pt x="300" y="1712"/>
                </a:lnTo>
                <a:lnTo>
                  <a:pt x="247" y="1765"/>
                </a:lnTo>
                <a:lnTo>
                  <a:pt x="300" y="1818"/>
                </a:lnTo>
                <a:lnTo>
                  <a:pt x="335" y="1898"/>
                </a:lnTo>
                <a:lnTo>
                  <a:pt x="300" y="1942"/>
                </a:lnTo>
                <a:lnTo>
                  <a:pt x="229" y="1986"/>
                </a:lnTo>
                <a:lnTo>
                  <a:pt x="167" y="1933"/>
                </a:lnTo>
                <a:lnTo>
                  <a:pt x="106" y="1898"/>
                </a:lnTo>
                <a:lnTo>
                  <a:pt x="8" y="1924"/>
                </a:lnTo>
                <a:lnTo>
                  <a:pt x="0" y="2003"/>
                </a:lnTo>
                <a:lnTo>
                  <a:pt x="26" y="2065"/>
                </a:lnTo>
                <a:lnTo>
                  <a:pt x="17" y="2127"/>
                </a:lnTo>
                <a:lnTo>
                  <a:pt x="35" y="2189"/>
                </a:lnTo>
                <a:lnTo>
                  <a:pt x="97" y="2206"/>
                </a:lnTo>
                <a:lnTo>
                  <a:pt x="176" y="2233"/>
                </a:lnTo>
                <a:lnTo>
                  <a:pt x="229" y="2277"/>
                </a:lnTo>
                <a:lnTo>
                  <a:pt x="220" y="2409"/>
                </a:lnTo>
                <a:lnTo>
                  <a:pt x="256" y="2471"/>
                </a:lnTo>
                <a:lnTo>
                  <a:pt x="335" y="2489"/>
                </a:lnTo>
                <a:lnTo>
                  <a:pt x="397" y="2489"/>
                </a:lnTo>
                <a:lnTo>
                  <a:pt x="441" y="2533"/>
                </a:lnTo>
                <a:lnTo>
                  <a:pt x="494" y="2568"/>
                </a:lnTo>
                <a:lnTo>
                  <a:pt x="564" y="2559"/>
                </a:lnTo>
                <a:lnTo>
                  <a:pt x="635" y="2551"/>
                </a:lnTo>
                <a:lnTo>
                  <a:pt x="679" y="2577"/>
                </a:lnTo>
                <a:lnTo>
                  <a:pt x="767" y="2551"/>
                </a:lnTo>
                <a:lnTo>
                  <a:pt x="829" y="2471"/>
                </a:lnTo>
                <a:lnTo>
                  <a:pt x="909" y="2401"/>
                </a:lnTo>
                <a:lnTo>
                  <a:pt x="962" y="2348"/>
                </a:lnTo>
                <a:lnTo>
                  <a:pt x="979" y="2268"/>
                </a:lnTo>
                <a:lnTo>
                  <a:pt x="1032" y="2215"/>
                </a:lnTo>
                <a:lnTo>
                  <a:pt x="1094" y="2162"/>
                </a:lnTo>
                <a:lnTo>
                  <a:pt x="1138" y="2092"/>
                </a:lnTo>
                <a:lnTo>
                  <a:pt x="1235" y="2039"/>
                </a:lnTo>
                <a:lnTo>
                  <a:pt x="1270" y="1959"/>
                </a:lnTo>
                <a:lnTo>
                  <a:pt x="1315" y="1889"/>
                </a:lnTo>
                <a:lnTo>
                  <a:pt x="1376" y="1827"/>
                </a:lnTo>
                <a:lnTo>
                  <a:pt x="1412" y="1756"/>
                </a:lnTo>
                <a:lnTo>
                  <a:pt x="1465" y="1721"/>
                </a:lnTo>
                <a:lnTo>
                  <a:pt x="1526" y="1651"/>
                </a:lnTo>
                <a:lnTo>
                  <a:pt x="1570" y="1553"/>
                </a:lnTo>
                <a:lnTo>
                  <a:pt x="1588" y="1465"/>
                </a:lnTo>
                <a:lnTo>
                  <a:pt x="1615" y="1421"/>
                </a:lnTo>
                <a:lnTo>
                  <a:pt x="1676" y="1430"/>
                </a:lnTo>
                <a:lnTo>
                  <a:pt x="1720" y="1456"/>
                </a:lnTo>
                <a:lnTo>
                  <a:pt x="1818" y="1403"/>
                </a:lnTo>
                <a:lnTo>
                  <a:pt x="1888" y="1333"/>
                </a:lnTo>
                <a:lnTo>
                  <a:pt x="1906" y="1280"/>
                </a:lnTo>
                <a:lnTo>
                  <a:pt x="1862" y="1236"/>
                </a:lnTo>
                <a:lnTo>
                  <a:pt x="1818" y="1183"/>
                </a:lnTo>
                <a:lnTo>
                  <a:pt x="1844" y="1130"/>
                </a:lnTo>
                <a:lnTo>
                  <a:pt x="1923" y="1042"/>
                </a:lnTo>
                <a:lnTo>
                  <a:pt x="1968" y="989"/>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98" name="Freeform 24">
            <a:extLst>
              <a:ext uri="{FF2B5EF4-FFF2-40B4-BE49-F238E27FC236}">
                <a16:creationId xmlns:a16="http://schemas.microsoft.com/office/drawing/2014/main" id="{7B1599DC-8F6B-4049-99B5-40E5D3155083}"/>
              </a:ext>
            </a:extLst>
          </p:cNvPr>
          <p:cNvSpPr>
            <a:spLocks noChangeArrowheads="1"/>
          </p:cNvSpPr>
          <p:nvPr/>
        </p:nvSpPr>
        <p:spPr bwMode="auto">
          <a:xfrm>
            <a:off x="5028338" y="3922794"/>
            <a:ext cx="928687" cy="917575"/>
          </a:xfrm>
          <a:custGeom>
            <a:avLst/>
            <a:gdLst>
              <a:gd name="T0" fmla="*/ 2206 w 2578"/>
              <a:gd name="T1" fmla="*/ 2021 h 2551"/>
              <a:gd name="T2" fmla="*/ 2118 w 2578"/>
              <a:gd name="T3" fmla="*/ 2206 h 2551"/>
              <a:gd name="T4" fmla="*/ 2383 w 2578"/>
              <a:gd name="T5" fmla="*/ 2453 h 2551"/>
              <a:gd name="T6" fmla="*/ 2268 w 2578"/>
              <a:gd name="T7" fmla="*/ 2506 h 2551"/>
              <a:gd name="T8" fmla="*/ 2092 w 2578"/>
              <a:gd name="T9" fmla="*/ 2550 h 2551"/>
              <a:gd name="T10" fmla="*/ 1942 w 2578"/>
              <a:gd name="T11" fmla="*/ 2533 h 2551"/>
              <a:gd name="T12" fmla="*/ 1809 w 2578"/>
              <a:gd name="T13" fmla="*/ 2391 h 2551"/>
              <a:gd name="T14" fmla="*/ 1774 w 2578"/>
              <a:gd name="T15" fmla="*/ 2118 h 2551"/>
              <a:gd name="T16" fmla="*/ 1597 w 2578"/>
              <a:gd name="T17" fmla="*/ 2162 h 2551"/>
              <a:gd name="T18" fmla="*/ 1491 w 2578"/>
              <a:gd name="T19" fmla="*/ 2180 h 2551"/>
              <a:gd name="T20" fmla="*/ 1518 w 2578"/>
              <a:gd name="T21" fmla="*/ 1985 h 2551"/>
              <a:gd name="T22" fmla="*/ 1394 w 2578"/>
              <a:gd name="T23" fmla="*/ 1835 h 2551"/>
              <a:gd name="T24" fmla="*/ 1209 w 2578"/>
              <a:gd name="T25" fmla="*/ 1791 h 2551"/>
              <a:gd name="T26" fmla="*/ 971 w 2578"/>
              <a:gd name="T27" fmla="*/ 1835 h 2551"/>
              <a:gd name="T28" fmla="*/ 891 w 2578"/>
              <a:gd name="T29" fmla="*/ 1633 h 2551"/>
              <a:gd name="T30" fmla="*/ 944 w 2578"/>
              <a:gd name="T31" fmla="*/ 1483 h 2551"/>
              <a:gd name="T32" fmla="*/ 838 w 2578"/>
              <a:gd name="T33" fmla="*/ 1306 h 2551"/>
              <a:gd name="T34" fmla="*/ 618 w 2578"/>
              <a:gd name="T35" fmla="*/ 1271 h 2551"/>
              <a:gd name="T36" fmla="*/ 388 w 2578"/>
              <a:gd name="T37" fmla="*/ 1218 h 2551"/>
              <a:gd name="T38" fmla="*/ 230 w 2578"/>
              <a:gd name="T39" fmla="*/ 1015 h 2551"/>
              <a:gd name="T40" fmla="*/ 44 w 2578"/>
              <a:gd name="T41" fmla="*/ 821 h 2551"/>
              <a:gd name="T42" fmla="*/ 124 w 2578"/>
              <a:gd name="T43" fmla="*/ 706 h 2551"/>
              <a:gd name="T44" fmla="*/ 203 w 2578"/>
              <a:gd name="T45" fmla="*/ 618 h 2551"/>
              <a:gd name="T46" fmla="*/ 344 w 2578"/>
              <a:gd name="T47" fmla="*/ 530 h 2551"/>
              <a:gd name="T48" fmla="*/ 433 w 2578"/>
              <a:gd name="T49" fmla="*/ 415 h 2551"/>
              <a:gd name="T50" fmla="*/ 397 w 2578"/>
              <a:gd name="T51" fmla="*/ 309 h 2551"/>
              <a:gd name="T52" fmla="*/ 530 w 2578"/>
              <a:gd name="T53" fmla="*/ 159 h 2551"/>
              <a:gd name="T54" fmla="*/ 715 w 2578"/>
              <a:gd name="T55" fmla="*/ 159 h 2551"/>
              <a:gd name="T56" fmla="*/ 874 w 2578"/>
              <a:gd name="T57" fmla="*/ 212 h 2551"/>
              <a:gd name="T58" fmla="*/ 1050 w 2578"/>
              <a:gd name="T59" fmla="*/ 274 h 2551"/>
              <a:gd name="T60" fmla="*/ 1289 w 2578"/>
              <a:gd name="T61" fmla="*/ 327 h 2551"/>
              <a:gd name="T62" fmla="*/ 1430 w 2578"/>
              <a:gd name="T63" fmla="*/ 238 h 2551"/>
              <a:gd name="T64" fmla="*/ 1668 w 2578"/>
              <a:gd name="T65" fmla="*/ 238 h 2551"/>
              <a:gd name="T66" fmla="*/ 1756 w 2578"/>
              <a:gd name="T67" fmla="*/ 88 h 2551"/>
              <a:gd name="T68" fmla="*/ 1897 w 2578"/>
              <a:gd name="T69" fmla="*/ 53 h 2551"/>
              <a:gd name="T70" fmla="*/ 2127 w 2578"/>
              <a:gd name="T71" fmla="*/ 88 h 2551"/>
              <a:gd name="T72" fmla="*/ 2268 w 2578"/>
              <a:gd name="T73" fmla="*/ 212 h 2551"/>
              <a:gd name="T74" fmla="*/ 2418 w 2578"/>
              <a:gd name="T75" fmla="*/ 362 h 2551"/>
              <a:gd name="T76" fmla="*/ 2427 w 2578"/>
              <a:gd name="T77" fmla="*/ 609 h 2551"/>
              <a:gd name="T78" fmla="*/ 2559 w 2578"/>
              <a:gd name="T79" fmla="*/ 812 h 2551"/>
              <a:gd name="T80" fmla="*/ 2515 w 2578"/>
              <a:gd name="T81" fmla="*/ 927 h 2551"/>
              <a:gd name="T82" fmla="*/ 2356 w 2578"/>
              <a:gd name="T83" fmla="*/ 891 h 2551"/>
              <a:gd name="T84" fmla="*/ 2206 w 2578"/>
              <a:gd name="T85" fmla="*/ 1015 h 2551"/>
              <a:gd name="T86" fmla="*/ 2030 w 2578"/>
              <a:gd name="T87" fmla="*/ 1068 h 2551"/>
              <a:gd name="T88" fmla="*/ 1986 w 2578"/>
              <a:gd name="T89" fmla="*/ 1200 h 2551"/>
              <a:gd name="T90" fmla="*/ 1915 w 2578"/>
              <a:gd name="T91" fmla="*/ 1368 h 2551"/>
              <a:gd name="T92" fmla="*/ 1694 w 2578"/>
              <a:gd name="T93" fmla="*/ 1306 h 2551"/>
              <a:gd name="T94" fmla="*/ 1703 w 2578"/>
              <a:gd name="T95" fmla="*/ 1509 h 2551"/>
              <a:gd name="T96" fmla="*/ 1862 w 2578"/>
              <a:gd name="T97" fmla="*/ 1615 h 2551"/>
              <a:gd name="T98" fmla="*/ 1942 w 2578"/>
              <a:gd name="T99" fmla="*/ 1853 h 2551"/>
              <a:gd name="T100" fmla="*/ 2127 w 2578"/>
              <a:gd name="T101" fmla="*/ 1915 h 2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8" h="2551">
                <a:moveTo>
                  <a:pt x="2242" y="1941"/>
                </a:moveTo>
                <a:lnTo>
                  <a:pt x="2233" y="1985"/>
                </a:lnTo>
                <a:lnTo>
                  <a:pt x="2206" y="2021"/>
                </a:lnTo>
                <a:lnTo>
                  <a:pt x="2189" y="2091"/>
                </a:lnTo>
                <a:lnTo>
                  <a:pt x="2145" y="2136"/>
                </a:lnTo>
                <a:lnTo>
                  <a:pt x="2118" y="2206"/>
                </a:lnTo>
                <a:lnTo>
                  <a:pt x="2206" y="2286"/>
                </a:lnTo>
                <a:lnTo>
                  <a:pt x="2321" y="2391"/>
                </a:lnTo>
                <a:lnTo>
                  <a:pt x="2383" y="2453"/>
                </a:lnTo>
                <a:lnTo>
                  <a:pt x="2365" y="2497"/>
                </a:lnTo>
                <a:lnTo>
                  <a:pt x="2321" y="2515"/>
                </a:lnTo>
                <a:lnTo>
                  <a:pt x="2268" y="2506"/>
                </a:lnTo>
                <a:lnTo>
                  <a:pt x="2224" y="2533"/>
                </a:lnTo>
                <a:lnTo>
                  <a:pt x="2189" y="2550"/>
                </a:lnTo>
                <a:lnTo>
                  <a:pt x="2092" y="2550"/>
                </a:lnTo>
                <a:lnTo>
                  <a:pt x="2056" y="2506"/>
                </a:lnTo>
                <a:lnTo>
                  <a:pt x="2012" y="2541"/>
                </a:lnTo>
                <a:lnTo>
                  <a:pt x="1942" y="2533"/>
                </a:lnTo>
                <a:lnTo>
                  <a:pt x="1871" y="2488"/>
                </a:lnTo>
                <a:lnTo>
                  <a:pt x="1809" y="2471"/>
                </a:lnTo>
                <a:lnTo>
                  <a:pt x="1809" y="2391"/>
                </a:lnTo>
                <a:lnTo>
                  <a:pt x="1800" y="2303"/>
                </a:lnTo>
                <a:lnTo>
                  <a:pt x="1800" y="2188"/>
                </a:lnTo>
                <a:lnTo>
                  <a:pt x="1774" y="2118"/>
                </a:lnTo>
                <a:lnTo>
                  <a:pt x="1677" y="2083"/>
                </a:lnTo>
                <a:lnTo>
                  <a:pt x="1615" y="2100"/>
                </a:lnTo>
                <a:lnTo>
                  <a:pt x="1597" y="2162"/>
                </a:lnTo>
                <a:lnTo>
                  <a:pt x="1571" y="2206"/>
                </a:lnTo>
                <a:lnTo>
                  <a:pt x="1483" y="2224"/>
                </a:lnTo>
                <a:lnTo>
                  <a:pt x="1491" y="2180"/>
                </a:lnTo>
                <a:lnTo>
                  <a:pt x="1509" y="2127"/>
                </a:lnTo>
                <a:lnTo>
                  <a:pt x="1483" y="2056"/>
                </a:lnTo>
                <a:lnTo>
                  <a:pt x="1518" y="1985"/>
                </a:lnTo>
                <a:lnTo>
                  <a:pt x="1509" y="1915"/>
                </a:lnTo>
                <a:lnTo>
                  <a:pt x="1465" y="1862"/>
                </a:lnTo>
                <a:lnTo>
                  <a:pt x="1394" y="1835"/>
                </a:lnTo>
                <a:lnTo>
                  <a:pt x="1324" y="1818"/>
                </a:lnTo>
                <a:lnTo>
                  <a:pt x="1262" y="1774"/>
                </a:lnTo>
                <a:lnTo>
                  <a:pt x="1209" y="1791"/>
                </a:lnTo>
                <a:lnTo>
                  <a:pt x="1121" y="1818"/>
                </a:lnTo>
                <a:lnTo>
                  <a:pt x="1024" y="1800"/>
                </a:lnTo>
                <a:lnTo>
                  <a:pt x="971" y="1835"/>
                </a:lnTo>
                <a:lnTo>
                  <a:pt x="900" y="1800"/>
                </a:lnTo>
                <a:lnTo>
                  <a:pt x="891" y="1721"/>
                </a:lnTo>
                <a:lnTo>
                  <a:pt x="891" y="1633"/>
                </a:lnTo>
                <a:lnTo>
                  <a:pt x="944" y="1571"/>
                </a:lnTo>
                <a:lnTo>
                  <a:pt x="988" y="1527"/>
                </a:lnTo>
                <a:lnTo>
                  <a:pt x="944" y="1483"/>
                </a:lnTo>
                <a:lnTo>
                  <a:pt x="856" y="1447"/>
                </a:lnTo>
                <a:lnTo>
                  <a:pt x="838" y="1385"/>
                </a:lnTo>
                <a:lnTo>
                  <a:pt x="838" y="1306"/>
                </a:lnTo>
                <a:lnTo>
                  <a:pt x="803" y="1244"/>
                </a:lnTo>
                <a:lnTo>
                  <a:pt x="741" y="1253"/>
                </a:lnTo>
                <a:lnTo>
                  <a:pt x="618" y="1271"/>
                </a:lnTo>
                <a:lnTo>
                  <a:pt x="530" y="1288"/>
                </a:lnTo>
                <a:lnTo>
                  <a:pt x="450" y="1253"/>
                </a:lnTo>
                <a:lnTo>
                  <a:pt x="388" y="1218"/>
                </a:lnTo>
                <a:lnTo>
                  <a:pt x="353" y="1156"/>
                </a:lnTo>
                <a:lnTo>
                  <a:pt x="291" y="1103"/>
                </a:lnTo>
                <a:lnTo>
                  <a:pt x="230" y="1015"/>
                </a:lnTo>
                <a:lnTo>
                  <a:pt x="185" y="953"/>
                </a:lnTo>
                <a:lnTo>
                  <a:pt x="106" y="891"/>
                </a:lnTo>
                <a:lnTo>
                  <a:pt x="44" y="821"/>
                </a:lnTo>
                <a:lnTo>
                  <a:pt x="0" y="759"/>
                </a:lnTo>
                <a:lnTo>
                  <a:pt x="53" y="697"/>
                </a:lnTo>
                <a:lnTo>
                  <a:pt x="124" y="706"/>
                </a:lnTo>
                <a:lnTo>
                  <a:pt x="185" y="741"/>
                </a:lnTo>
                <a:lnTo>
                  <a:pt x="194" y="688"/>
                </a:lnTo>
                <a:lnTo>
                  <a:pt x="203" y="618"/>
                </a:lnTo>
                <a:lnTo>
                  <a:pt x="291" y="583"/>
                </a:lnTo>
                <a:lnTo>
                  <a:pt x="353" y="583"/>
                </a:lnTo>
                <a:lnTo>
                  <a:pt x="344" y="530"/>
                </a:lnTo>
                <a:lnTo>
                  <a:pt x="362" y="477"/>
                </a:lnTo>
                <a:lnTo>
                  <a:pt x="424" y="468"/>
                </a:lnTo>
                <a:lnTo>
                  <a:pt x="433" y="415"/>
                </a:lnTo>
                <a:lnTo>
                  <a:pt x="362" y="380"/>
                </a:lnTo>
                <a:lnTo>
                  <a:pt x="309" y="344"/>
                </a:lnTo>
                <a:lnTo>
                  <a:pt x="397" y="309"/>
                </a:lnTo>
                <a:lnTo>
                  <a:pt x="450" y="274"/>
                </a:lnTo>
                <a:lnTo>
                  <a:pt x="494" y="221"/>
                </a:lnTo>
                <a:lnTo>
                  <a:pt x="530" y="159"/>
                </a:lnTo>
                <a:lnTo>
                  <a:pt x="609" y="115"/>
                </a:lnTo>
                <a:lnTo>
                  <a:pt x="680" y="97"/>
                </a:lnTo>
                <a:lnTo>
                  <a:pt x="715" y="159"/>
                </a:lnTo>
                <a:lnTo>
                  <a:pt x="768" y="203"/>
                </a:lnTo>
                <a:lnTo>
                  <a:pt x="812" y="177"/>
                </a:lnTo>
                <a:lnTo>
                  <a:pt x="874" y="212"/>
                </a:lnTo>
                <a:lnTo>
                  <a:pt x="900" y="274"/>
                </a:lnTo>
                <a:lnTo>
                  <a:pt x="971" y="256"/>
                </a:lnTo>
                <a:lnTo>
                  <a:pt x="1050" y="274"/>
                </a:lnTo>
                <a:lnTo>
                  <a:pt x="1139" y="291"/>
                </a:lnTo>
                <a:lnTo>
                  <a:pt x="1200" y="256"/>
                </a:lnTo>
                <a:lnTo>
                  <a:pt x="1289" y="327"/>
                </a:lnTo>
                <a:lnTo>
                  <a:pt x="1368" y="335"/>
                </a:lnTo>
                <a:lnTo>
                  <a:pt x="1412" y="291"/>
                </a:lnTo>
                <a:lnTo>
                  <a:pt x="1430" y="238"/>
                </a:lnTo>
                <a:lnTo>
                  <a:pt x="1483" y="274"/>
                </a:lnTo>
                <a:lnTo>
                  <a:pt x="1562" y="238"/>
                </a:lnTo>
                <a:lnTo>
                  <a:pt x="1668" y="238"/>
                </a:lnTo>
                <a:lnTo>
                  <a:pt x="1747" y="221"/>
                </a:lnTo>
                <a:lnTo>
                  <a:pt x="1747" y="159"/>
                </a:lnTo>
                <a:lnTo>
                  <a:pt x="1756" y="88"/>
                </a:lnTo>
                <a:lnTo>
                  <a:pt x="1765" y="35"/>
                </a:lnTo>
                <a:lnTo>
                  <a:pt x="1827" y="0"/>
                </a:lnTo>
                <a:lnTo>
                  <a:pt x="1897" y="53"/>
                </a:lnTo>
                <a:lnTo>
                  <a:pt x="1986" y="27"/>
                </a:lnTo>
                <a:lnTo>
                  <a:pt x="2056" y="27"/>
                </a:lnTo>
                <a:lnTo>
                  <a:pt x="2127" y="88"/>
                </a:lnTo>
                <a:lnTo>
                  <a:pt x="2206" y="115"/>
                </a:lnTo>
                <a:lnTo>
                  <a:pt x="2259" y="115"/>
                </a:lnTo>
                <a:lnTo>
                  <a:pt x="2268" y="212"/>
                </a:lnTo>
                <a:lnTo>
                  <a:pt x="2277" y="274"/>
                </a:lnTo>
                <a:lnTo>
                  <a:pt x="2321" y="335"/>
                </a:lnTo>
                <a:lnTo>
                  <a:pt x="2418" y="362"/>
                </a:lnTo>
                <a:lnTo>
                  <a:pt x="2374" y="406"/>
                </a:lnTo>
                <a:lnTo>
                  <a:pt x="2400" y="503"/>
                </a:lnTo>
                <a:lnTo>
                  <a:pt x="2427" y="609"/>
                </a:lnTo>
                <a:lnTo>
                  <a:pt x="2462" y="671"/>
                </a:lnTo>
                <a:lnTo>
                  <a:pt x="2515" y="741"/>
                </a:lnTo>
                <a:lnTo>
                  <a:pt x="2559" y="812"/>
                </a:lnTo>
                <a:lnTo>
                  <a:pt x="2577" y="865"/>
                </a:lnTo>
                <a:lnTo>
                  <a:pt x="2577" y="918"/>
                </a:lnTo>
                <a:lnTo>
                  <a:pt x="2515" y="927"/>
                </a:lnTo>
                <a:lnTo>
                  <a:pt x="2462" y="900"/>
                </a:lnTo>
                <a:lnTo>
                  <a:pt x="2400" y="900"/>
                </a:lnTo>
                <a:lnTo>
                  <a:pt x="2356" y="891"/>
                </a:lnTo>
                <a:lnTo>
                  <a:pt x="2321" y="962"/>
                </a:lnTo>
                <a:lnTo>
                  <a:pt x="2250" y="1006"/>
                </a:lnTo>
                <a:lnTo>
                  <a:pt x="2206" y="1015"/>
                </a:lnTo>
                <a:lnTo>
                  <a:pt x="2118" y="980"/>
                </a:lnTo>
                <a:lnTo>
                  <a:pt x="2047" y="988"/>
                </a:lnTo>
                <a:lnTo>
                  <a:pt x="2030" y="1068"/>
                </a:lnTo>
                <a:lnTo>
                  <a:pt x="1986" y="1094"/>
                </a:lnTo>
                <a:lnTo>
                  <a:pt x="1933" y="1147"/>
                </a:lnTo>
                <a:lnTo>
                  <a:pt x="1986" y="1200"/>
                </a:lnTo>
                <a:lnTo>
                  <a:pt x="2021" y="1280"/>
                </a:lnTo>
                <a:lnTo>
                  <a:pt x="1986" y="1324"/>
                </a:lnTo>
                <a:lnTo>
                  <a:pt x="1915" y="1368"/>
                </a:lnTo>
                <a:lnTo>
                  <a:pt x="1853" y="1315"/>
                </a:lnTo>
                <a:lnTo>
                  <a:pt x="1792" y="1280"/>
                </a:lnTo>
                <a:lnTo>
                  <a:pt x="1694" y="1306"/>
                </a:lnTo>
                <a:lnTo>
                  <a:pt x="1686" y="1385"/>
                </a:lnTo>
                <a:lnTo>
                  <a:pt x="1712" y="1447"/>
                </a:lnTo>
                <a:lnTo>
                  <a:pt x="1703" y="1509"/>
                </a:lnTo>
                <a:lnTo>
                  <a:pt x="1721" y="1571"/>
                </a:lnTo>
                <a:lnTo>
                  <a:pt x="1783" y="1588"/>
                </a:lnTo>
                <a:lnTo>
                  <a:pt x="1862" y="1615"/>
                </a:lnTo>
                <a:lnTo>
                  <a:pt x="1915" y="1659"/>
                </a:lnTo>
                <a:lnTo>
                  <a:pt x="1906" y="1791"/>
                </a:lnTo>
                <a:lnTo>
                  <a:pt x="1942" y="1853"/>
                </a:lnTo>
                <a:lnTo>
                  <a:pt x="2021" y="1871"/>
                </a:lnTo>
                <a:lnTo>
                  <a:pt x="2083" y="1871"/>
                </a:lnTo>
                <a:lnTo>
                  <a:pt x="2127" y="1915"/>
                </a:lnTo>
                <a:lnTo>
                  <a:pt x="2180" y="1950"/>
                </a:lnTo>
                <a:lnTo>
                  <a:pt x="2242" y="1941"/>
                </a:lnTo>
              </a:path>
            </a:pathLst>
          </a:custGeom>
          <a:solidFill>
            <a:srgbClr val="92D05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99" name="Freeform 25">
            <a:extLst>
              <a:ext uri="{FF2B5EF4-FFF2-40B4-BE49-F238E27FC236}">
                <a16:creationId xmlns:a16="http://schemas.microsoft.com/office/drawing/2014/main" id="{749C0802-B17C-4601-91FA-380BF0E8CD25}"/>
              </a:ext>
            </a:extLst>
          </p:cNvPr>
          <p:cNvSpPr>
            <a:spLocks noChangeArrowheads="1"/>
          </p:cNvSpPr>
          <p:nvPr/>
        </p:nvSpPr>
        <p:spPr bwMode="auto">
          <a:xfrm>
            <a:off x="4629878" y="4187906"/>
            <a:ext cx="944563" cy="901700"/>
          </a:xfrm>
          <a:custGeom>
            <a:avLst/>
            <a:gdLst>
              <a:gd name="T0" fmla="*/ 971 w 2622"/>
              <a:gd name="T1" fmla="*/ 0 h 2506"/>
              <a:gd name="T2" fmla="*/ 891 w 2622"/>
              <a:gd name="T3" fmla="*/ 52 h 2506"/>
              <a:gd name="T4" fmla="*/ 803 w 2622"/>
              <a:gd name="T5" fmla="*/ 0 h 2506"/>
              <a:gd name="T6" fmla="*/ 750 w 2622"/>
              <a:gd name="T7" fmla="*/ 52 h 2506"/>
              <a:gd name="T8" fmla="*/ 697 w 2622"/>
              <a:gd name="T9" fmla="*/ 105 h 2506"/>
              <a:gd name="T10" fmla="*/ 618 w 2622"/>
              <a:gd name="T11" fmla="*/ 123 h 2506"/>
              <a:gd name="T12" fmla="*/ 547 w 2622"/>
              <a:gd name="T13" fmla="*/ 185 h 2506"/>
              <a:gd name="T14" fmla="*/ 424 w 2622"/>
              <a:gd name="T15" fmla="*/ 317 h 2506"/>
              <a:gd name="T16" fmla="*/ 344 w 2622"/>
              <a:gd name="T17" fmla="*/ 467 h 2506"/>
              <a:gd name="T18" fmla="*/ 335 w 2622"/>
              <a:gd name="T19" fmla="*/ 600 h 2506"/>
              <a:gd name="T20" fmla="*/ 415 w 2622"/>
              <a:gd name="T21" fmla="*/ 741 h 2506"/>
              <a:gd name="T22" fmla="*/ 494 w 2622"/>
              <a:gd name="T23" fmla="*/ 855 h 2506"/>
              <a:gd name="T24" fmla="*/ 529 w 2622"/>
              <a:gd name="T25" fmla="*/ 917 h 2506"/>
              <a:gd name="T26" fmla="*/ 468 w 2622"/>
              <a:gd name="T27" fmla="*/ 1005 h 2506"/>
              <a:gd name="T28" fmla="*/ 362 w 2622"/>
              <a:gd name="T29" fmla="*/ 988 h 2506"/>
              <a:gd name="T30" fmla="*/ 176 w 2622"/>
              <a:gd name="T31" fmla="*/ 970 h 2506"/>
              <a:gd name="T32" fmla="*/ 71 w 2622"/>
              <a:gd name="T33" fmla="*/ 1058 h 2506"/>
              <a:gd name="T34" fmla="*/ 0 w 2622"/>
              <a:gd name="T35" fmla="*/ 1182 h 2506"/>
              <a:gd name="T36" fmla="*/ 124 w 2622"/>
              <a:gd name="T37" fmla="*/ 1279 h 2506"/>
              <a:gd name="T38" fmla="*/ 176 w 2622"/>
              <a:gd name="T39" fmla="*/ 1367 h 2506"/>
              <a:gd name="T40" fmla="*/ 318 w 2622"/>
              <a:gd name="T41" fmla="*/ 1473 h 2506"/>
              <a:gd name="T42" fmla="*/ 450 w 2622"/>
              <a:gd name="T43" fmla="*/ 1561 h 2506"/>
              <a:gd name="T44" fmla="*/ 653 w 2622"/>
              <a:gd name="T45" fmla="*/ 1623 h 2506"/>
              <a:gd name="T46" fmla="*/ 777 w 2622"/>
              <a:gd name="T47" fmla="*/ 1755 h 2506"/>
              <a:gd name="T48" fmla="*/ 953 w 2622"/>
              <a:gd name="T49" fmla="*/ 1817 h 2506"/>
              <a:gd name="T50" fmla="*/ 1077 w 2622"/>
              <a:gd name="T51" fmla="*/ 1914 h 2506"/>
              <a:gd name="T52" fmla="*/ 1333 w 2622"/>
              <a:gd name="T53" fmla="*/ 2047 h 2506"/>
              <a:gd name="T54" fmla="*/ 1544 w 2622"/>
              <a:gd name="T55" fmla="*/ 2064 h 2506"/>
              <a:gd name="T56" fmla="*/ 1703 w 2622"/>
              <a:gd name="T57" fmla="*/ 2153 h 2506"/>
              <a:gd name="T58" fmla="*/ 1836 w 2622"/>
              <a:gd name="T59" fmla="*/ 2250 h 2506"/>
              <a:gd name="T60" fmla="*/ 1915 w 2622"/>
              <a:gd name="T61" fmla="*/ 2408 h 2506"/>
              <a:gd name="T62" fmla="*/ 2039 w 2622"/>
              <a:gd name="T63" fmla="*/ 2461 h 2506"/>
              <a:gd name="T64" fmla="*/ 2197 w 2622"/>
              <a:gd name="T65" fmla="*/ 2505 h 2506"/>
              <a:gd name="T66" fmla="*/ 2321 w 2622"/>
              <a:gd name="T67" fmla="*/ 2488 h 2506"/>
              <a:gd name="T68" fmla="*/ 2330 w 2622"/>
              <a:gd name="T69" fmla="*/ 2382 h 2506"/>
              <a:gd name="T70" fmla="*/ 2303 w 2622"/>
              <a:gd name="T71" fmla="*/ 2250 h 2506"/>
              <a:gd name="T72" fmla="*/ 2312 w 2622"/>
              <a:gd name="T73" fmla="*/ 2188 h 2506"/>
              <a:gd name="T74" fmla="*/ 2400 w 2622"/>
              <a:gd name="T75" fmla="*/ 2126 h 2506"/>
              <a:gd name="T76" fmla="*/ 2356 w 2622"/>
              <a:gd name="T77" fmla="*/ 2003 h 2506"/>
              <a:gd name="T78" fmla="*/ 2339 w 2622"/>
              <a:gd name="T79" fmla="*/ 1914 h 2506"/>
              <a:gd name="T80" fmla="*/ 2294 w 2622"/>
              <a:gd name="T81" fmla="*/ 1764 h 2506"/>
              <a:gd name="T82" fmla="*/ 2303 w 2622"/>
              <a:gd name="T83" fmla="*/ 1588 h 2506"/>
              <a:gd name="T84" fmla="*/ 2436 w 2622"/>
              <a:gd name="T85" fmla="*/ 1526 h 2506"/>
              <a:gd name="T86" fmla="*/ 2586 w 2622"/>
              <a:gd name="T87" fmla="*/ 1491 h 2506"/>
              <a:gd name="T88" fmla="*/ 2612 w 2622"/>
              <a:gd name="T89" fmla="*/ 1394 h 2506"/>
              <a:gd name="T90" fmla="*/ 2621 w 2622"/>
              <a:gd name="T91" fmla="*/ 1252 h 2506"/>
              <a:gd name="T92" fmla="*/ 2568 w 2622"/>
              <a:gd name="T93" fmla="*/ 1129 h 2506"/>
              <a:gd name="T94" fmla="*/ 2427 w 2622"/>
              <a:gd name="T95" fmla="*/ 1085 h 2506"/>
              <a:gd name="T96" fmla="*/ 2312 w 2622"/>
              <a:gd name="T97" fmla="*/ 1058 h 2506"/>
              <a:gd name="T98" fmla="*/ 2127 w 2622"/>
              <a:gd name="T99" fmla="*/ 1067 h 2506"/>
              <a:gd name="T100" fmla="*/ 2003 w 2622"/>
              <a:gd name="T101" fmla="*/ 1067 h 2506"/>
              <a:gd name="T102" fmla="*/ 1994 w 2622"/>
              <a:gd name="T103" fmla="*/ 900 h 2506"/>
              <a:gd name="T104" fmla="*/ 2091 w 2622"/>
              <a:gd name="T105" fmla="*/ 794 h 2506"/>
              <a:gd name="T106" fmla="*/ 1959 w 2622"/>
              <a:gd name="T107" fmla="*/ 714 h 2506"/>
              <a:gd name="T108" fmla="*/ 1941 w 2622"/>
              <a:gd name="T109" fmla="*/ 573 h 2506"/>
              <a:gd name="T110" fmla="*/ 1844 w 2622"/>
              <a:gd name="T111" fmla="*/ 520 h 2506"/>
              <a:gd name="T112" fmla="*/ 1633 w 2622"/>
              <a:gd name="T113" fmla="*/ 555 h 2506"/>
              <a:gd name="T114" fmla="*/ 1491 w 2622"/>
              <a:gd name="T115" fmla="*/ 485 h 2506"/>
              <a:gd name="T116" fmla="*/ 1394 w 2622"/>
              <a:gd name="T117" fmla="*/ 370 h 2506"/>
              <a:gd name="T118" fmla="*/ 1288 w 2622"/>
              <a:gd name="T119" fmla="*/ 220 h 2506"/>
              <a:gd name="T120" fmla="*/ 1147 w 2622"/>
              <a:gd name="T121" fmla="*/ 88 h 2506"/>
              <a:gd name="T122" fmla="*/ 1015 w 2622"/>
              <a:gd name="T123" fmla="*/ 44 h 2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22" h="2506">
                <a:moveTo>
                  <a:pt x="1015" y="44"/>
                </a:moveTo>
                <a:lnTo>
                  <a:pt x="971" y="0"/>
                </a:lnTo>
                <a:lnTo>
                  <a:pt x="918" y="8"/>
                </a:lnTo>
                <a:lnTo>
                  <a:pt x="891" y="52"/>
                </a:lnTo>
                <a:lnTo>
                  <a:pt x="838" y="52"/>
                </a:lnTo>
                <a:lnTo>
                  <a:pt x="803" y="0"/>
                </a:lnTo>
                <a:lnTo>
                  <a:pt x="750" y="17"/>
                </a:lnTo>
                <a:lnTo>
                  <a:pt x="750" y="52"/>
                </a:lnTo>
                <a:lnTo>
                  <a:pt x="732" y="114"/>
                </a:lnTo>
                <a:lnTo>
                  <a:pt x="697" y="105"/>
                </a:lnTo>
                <a:lnTo>
                  <a:pt x="662" y="88"/>
                </a:lnTo>
                <a:lnTo>
                  <a:pt x="618" y="123"/>
                </a:lnTo>
                <a:lnTo>
                  <a:pt x="627" y="176"/>
                </a:lnTo>
                <a:lnTo>
                  <a:pt x="547" y="185"/>
                </a:lnTo>
                <a:lnTo>
                  <a:pt x="477" y="229"/>
                </a:lnTo>
                <a:lnTo>
                  <a:pt x="424" y="317"/>
                </a:lnTo>
                <a:lnTo>
                  <a:pt x="371" y="405"/>
                </a:lnTo>
                <a:lnTo>
                  <a:pt x="344" y="467"/>
                </a:lnTo>
                <a:lnTo>
                  <a:pt x="327" y="564"/>
                </a:lnTo>
                <a:lnTo>
                  <a:pt x="335" y="600"/>
                </a:lnTo>
                <a:lnTo>
                  <a:pt x="379" y="679"/>
                </a:lnTo>
                <a:lnTo>
                  <a:pt x="415" y="741"/>
                </a:lnTo>
                <a:lnTo>
                  <a:pt x="468" y="785"/>
                </a:lnTo>
                <a:lnTo>
                  <a:pt x="494" y="855"/>
                </a:lnTo>
                <a:lnTo>
                  <a:pt x="538" y="873"/>
                </a:lnTo>
                <a:lnTo>
                  <a:pt x="529" y="917"/>
                </a:lnTo>
                <a:lnTo>
                  <a:pt x="529" y="970"/>
                </a:lnTo>
                <a:lnTo>
                  <a:pt x="468" y="1005"/>
                </a:lnTo>
                <a:lnTo>
                  <a:pt x="424" y="979"/>
                </a:lnTo>
                <a:lnTo>
                  <a:pt x="362" y="988"/>
                </a:lnTo>
                <a:lnTo>
                  <a:pt x="265" y="970"/>
                </a:lnTo>
                <a:lnTo>
                  <a:pt x="176" y="970"/>
                </a:lnTo>
                <a:lnTo>
                  <a:pt x="124" y="997"/>
                </a:lnTo>
                <a:lnTo>
                  <a:pt x="71" y="1058"/>
                </a:lnTo>
                <a:lnTo>
                  <a:pt x="9" y="1120"/>
                </a:lnTo>
                <a:lnTo>
                  <a:pt x="0" y="1182"/>
                </a:lnTo>
                <a:lnTo>
                  <a:pt x="44" y="1252"/>
                </a:lnTo>
                <a:lnTo>
                  <a:pt x="124" y="1279"/>
                </a:lnTo>
                <a:lnTo>
                  <a:pt x="132" y="1323"/>
                </a:lnTo>
                <a:lnTo>
                  <a:pt x="176" y="1367"/>
                </a:lnTo>
                <a:lnTo>
                  <a:pt x="265" y="1411"/>
                </a:lnTo>
                <a:lnTo>
                  <a:pt x="318" y="1473"/>
                </a:lnTo>
                <a:lnTo>
                  <a:pt x="362" y="1517"/>
                </a:lnTo>
                <a:lnTo>
                  <a:pt x="450" y="1561"/>
                </a:lnTo>
                <a:lnTo>
                  <a:pt x="556" y="1623"/>
                </a:lnTo>
                <a:lnTo>
                  <a:pt x="653" y="1623"/>
                </a:lnTo>
                <a:lnTo>
                  <a:pt x="697" y="1676"/>
                </a:lnTo>
                <a:lnTo>
                  <a:pt x="777" y="1755"/>
                </a:lnTo>
                <a:lnTo>
                  <a:pt x="847" y="1800"/>
                </a:lnTo>
                <a:lnTo>
                  <a:pt x="953" y="1817"/>
                </a:lnTo>
                <a:lnTo>
                  <a:pt x="997" y="1879"/>
                </a:lnTo>
                <a:lnTo>
                  <a:pt x="1077" y="1914"/>
                </a:lnTo>
                <a:lnTo>
                  <a:pt x="1183" y="2003"/>
                </a:lnTo>
                <a:lnTo>
                  <a:pt x="1333" y="2047"/>
                </a:lnTo>
                <a:lnTo>
                  <a:pt x="1456" y="2038"/>
                </a:lnTo>
                <a:lnTo>
                  <a:pt x="1544" y="2064"/>
                </a:lnTo>
                <a:lnTo>
                  <a:pt x="1633" y="2108"/>
                </a:lnTo>
                <a:lnTo>
                  <a:pt x="1703" y="2153"/>
                </a:lnTo>
                <a:lnTo>
                  <a:pt x="1774" y="2205"/>
                </a:lnTo>
                <a:lnTo>
                  <a:pt x="1836" y="2250"/>
                </a:lnTo>
                <a:lnTo>
                  <a:pt x="1880" y="2338"/>
                </a:lnTo>
                <a:lnTo>
                  <a:pt x="1915" y="2408"/>
                </a:lnTo>
                <a:lnTo>
                  <a:pt x="1941" y="2461"/>
                </a:lnTo>
                <a:lnTo>
                  <a:pt x="2039" y="2461"/>
                </a:lnTo>
                <a:lnTo>
                  <a:pt x="2118" y="2479"/>
                </a:lnTo>
                <a:lnTo>
                  <a:pt x="2197" y="2505"/>
                </a:lnTo>
                <a:lnTo>
                  <a:pt x="2286" y="2470"/>
                </a:lnTo>
                <a:lnTo>
                  <a:pt x="2321" y="2488"/>
                </a:lnTo>
                <a:lnTo>
                  <a:pt x="2339" y="2444"/>
                </a:lnTo>
                <a:lnTo>
                  <a:pt x="2330" y="2382"/>
                </a:lnTo>
                <a:lnTo>
                  <a:pt x="2303" y="2329"/>
                </a:lnTo>
                <a:lnTo>
                  <a:pt x="2303" y="2250"/>
                </a:lnTo>
                <a:lnTo>
                  <a:pt x="2259" y="2205"/>
                </a:lnTo>
                <a:lnTo>
                  <a:pt x="2312" y="2188"/>
                </a:lnTo>
                <a:lnTo>
                  <a:pt x="2392" y="2170"/>
                </a:lnTo>
                <a:lnTo>
                  <a:pt x="2400" y="2126"/>
                </a:lnTo>
                <a:lnTo>
                  <a:pt x="2374" y="2082"/>
                </a:lnTo>
                <a:lnTo>
                  <a:pt x="2356" y="2003"/>
                </a:lnTo>
                <a:lnTo>
                  <a:pt x="2365" y="1941"/>
                </a:lnTo>
                <a:lnTo>
                  <a:pt x="2339" y="1914"/>
                </a:lnTo>
                <a:lnTo>
                  <a:pt x="2312" y="1853"/>
                </a:lnTo>
                <a:lnTo>
                  <a:pt x="2294" y="1764"/>
                </a:lnTo>
                <a:lnTo>
                  <a:pt x="2294" y="1667"/>
                </a:lnTo>
                <a:lnTo>
                  <a:pt x="2303" y="1588"/>
                </a:lnTo>
                <a:lnTo>
                  <a:pt x="2356" y="1544"/>
                </a:lnTo>
                <a:lnTo>
                  <a:pt x="2436" y="1526"/>
                </a:lnTo>
                <a:lnTo>
                  <a:pt x="2515" y="1517"/>
                </a:lnTo>
                <a:lnTo>
                  <a:pt x="2586" y="1491"/>
                </a:lnTo>
                <a:lnTo>
                  <a:pt x="2594" y="1447"/>
                </a:lnTo>
                <a:lnTo>
                  <a:pt x="2612" y="1394"/>
                </a:lnTo>
                <a:lnTo>
                  <a:pt x="2586" y="1323"/>
                </a:lnTo>
                <a:lnTo>
                  <a:pt x="2621" y="1252"/>
                </a:lnTo>
                <a:lnTo>
                  <a:pt x="2612" y="1182"/>
                </a:lnTo>
                <a:lnTo>
                  <a:pt x="2568" y="1129"/>
                </a:lnTo>
                <a:lnTo>
                  <a:pt x="2497" y="1102"/>
                </a:lnTo>
                <a:lnTo>
                  <a:pt x="2427" y="1085"/>
                </a:lnTo>
                <a:lnTo>
                  <a:pt x="2365" y="1041"/>
                </a:lnTo>
                <a:lnTo>
                  <a:pt x="2312" y="1058"/>
                </a:lnTo>
                <a:lnTo>
                  <a:pt x="2224" y="1085"/>
                </a:lnTo>
                <a:lnTo>
                  <a:pt x="2127" y="1067"/>
                </a:lnTo>
                <a:lnTo>
                  <a:pt x="2074" y="1102"/>
                </a:lnTo>
                <a:lnTo>
                  <a:pt x="2003" y="1067"/>
                </a:lnTo>
                <a:lnTo>
                  <a:pt x="1994" y="988"/>
                </a:lnTo>
                <a:lnTo>
                  <a:pt x="1994" y="900"/>
                </a:lnTo>
                <a:lnTo>
                  <a:pt x="2047" y="838"/>
                </a:lnTo>
                <a:lnTo>
                  <a:pt x="2091" y="794"/>
                </a:lnTo>
                <a:lnTo>
                  <a:pt x="2047" y="750"/>
                </a:lnTo>
                <a:lnTo>
                  <a:pt x="1959" y="714"/>
                </a:lnTo>
                <a:lnTo>
                  <a:pt x="1941" y="652"/>
                </a:lnTo>
                <a:lnTo>
                  <a:pt x="1941" y="573"/>
                </a:lnTo>
                <a:lnTo>
                  <a:pt x="1906" y="511"/>
                </a:lnTo>
                <a:lnTo>
                  <a:pt x="1844" y="520"/>
                </a:lnTo>
                <a:lnTo>
                  <a:pt x="1721" y="538"/>
                </a:lnTo>
                <a:lnTo>
                  <a:pt x="1633" y="555"/>
                </a:lnTo>
                <a:lnTo>
                  <a:pt x="1553" y="520"/>
                </a:lnTo>
                <a:lnTo>
                  <a:pt x="1491" y="485"/>
                </a:lnTo>
                <a:lnTo>
                  <a:pt x="1456" y="423"/>
                </a:lnTo>
                <a:lnTo>
                  <a:pt x="1394" y="370"/>
                </a:lnTo>
                <a:lnTo>
                  <a:pt x="1333" y="282"/>
                </a:lnTo>
                <a:lnTo>
                  <a:pt x="1288" y="220"/>
                </a:lnTo>
                <a:lnTo>
                  <a:pt x="1209" y="158"/>
                </a:lnTo>
                <a:lnTo>
                  <a:pt x="1147" y="88"/>
                </a:lnTo>
                <a:lnTo>
                  <a:pt x="1103" y="26"/>
                </a:lnTo>
                <a:lnTo>
                  <a:pt x="1015" y="44"/>
                </a:lnTo>
              </a:path>
            </a:pathLst>
          </a:custGeom>
          <a:solidFill>
            <a:srgbClr val="92D05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sp>
        <p:nvSpPr>
          <p:cNvPr id="100" name="Freeform 26">
            <a:extLst>
              <a:ext uri="{FF2B5EF4-FFF2-40B4-BE49-F238E27FC236}">
                <a16:creationId xmlns:a16="http://schemas.microsoft.com/office/drawing/2014/main" id="{B89020AA-1C19-42F9-A574-840734DC2DEB}"/>
              </a:ext>
            </a:extLst>
          </p:cNvPr>
          <p:cNvSpPr>
            <a:spLocks/>
          </p:cNvSpPr>
          <p:nvPr/>
        </p:nvSpPr>
        <p:spPr bwMode="auto">
          <a:xfrm>
            <a:off x="5444263" y="4673681"/>
            <a:ext cx="1401762" cy="739775"/>
          </a:xfrm>
          <a:custGeom>
            <a:avLst/>
            <a:gdLst>
              <a:gd name="T0" fmla="*/ 29820119 w 3893"/>
              <a:gd name="T1" fmla="*/ 156394048 h 2056"/>
              <a:gd name="T2" fmla="*/ 52638990 w 3893"/>
              <a:gd name="T3" fmla="*/ 162219776 h 2056"/>
              <a:gd name="T4" fmla="*/ 72086502 w 3893"/>
              <a:gd name="T5" fmla="*/ 157559122 h 2056"/>
              <a:gd name="T6" fmla="*/ 95034999 w 3893"/>
              <a:gd name="T7" fmla="*/ 162219776 h 2056"/>
              <a:gd name="T8" fmla="*/ 113316236 w 3893"/>
              <a:gd name="T9" fmla="*/ 140469816 h 2056"/>
              <a:gd name="T10" fmla="*/ 127059121 w 3893"/>
              <a:gd name="T11" fmla="*/ 133608186 h 2056"/>
              <a:gd name="T12" fmla="*/ 151044987 w 3893"/>
              <a:gd name="T13" fmla="*/ 141634889 h 2056"/>
              <a:gd name="T14" fmla="*/ 171659494 w 3893"/>
              <a:gd name="T15" fmla="*/ 157559122 h 2056"/>
              <a:gd name="T16" fmla="*/ 195645359 w 3893"/>
              <a:gd name="T17" fmla="*/ 175813861 h 2056"/>
              <a:gd name="T18" fmla="*/ 244912990 w 3893"/>
              <a:gd name="T19" fmla="*/ 195233675 h 2056"/>
              <a:gd name="T20" fmla="*/ 271232485 w 3893"/>
              <a:gd name="T21" fmla="*/ 201059403 h 2056"/>
              <a:gd name="T22" fmla="*/ 300922978 w 3893"/>
              <a:gd name="T23" fmla="*/ 198729256 h 2056"/>
              <a:gd name="T24" fmla="*/ 319203856 w 3893"/>
              <a:gd name="T25" fmla="*/ 202095304 h 2056"/>
              <a:gd name="T26" fmla="*/ 342152353 w 3893"/>
              <a:gd name="T27" fmla="*/ 218148709 h 2056"/>
              <a:gd name="T28" fmla="*/ 367304853 w 3893"/>
              <a:gd name="T29" fmla="*/ 219314143 h 2056"/>
              <a:gd name="T30" fmla="*/ 384419096 w 3893"/>
              <a:gd name="T31" fmla="*/ 239899030 h 2056"/>
              <a:gd name="T32" fmla="*/ 405033603 w 3893"/>
              <a:gd name="T33" fmla="*/ 252457214 h 2056"/>
              <a:gd name="T34" fmla="*/ 426815105 w 3893"/>
              <a:gd name="T35" fmla="*/ 266050940 h 2056"/>
              <a:gd name="T36" fmla="*/ 481658098 w 3893"/>
              <a:gd name="T37" fmla="*/ 233037401 h 2056"/>
              <a:gd name="T38" fmla="*/ 463377220 w 3893"/>
              <a:gd name="T39" fmla="*/ 219314143 h 2056"/>
              <a:gd name="T40" fmla="*/ 446262977 w 3893"/>
              <a:gd name="T41" fmla="*/ 219314143 h 2056"/>
              <a:gd name="T42" fmla="*/ 427982099 w 3893"/>
              <a:gd name="T43" fmla="*/ 203260378 h 2056"/>
              <a:gd name="T44" fmla="*/ 409571596 w 3893"/>
              <a:gd name="T45" fmla="*/ 206755958 h 2056"/>
              <a:gd name="T46" fmla="*/ 391290358 w 3893"/>
              <a:gd name="T47" fmla="*/ 204425451 h 2056"/>
              <a:gd name="T48" fmla="*/ 382214732 w 3893"/>
              <a:gd name="T49" fmla="*/ 190702193 h 2056"/>
              <a:gd name="T50" fmla="*/ 378714108 w 3893"/>
              <a:gd name="T51" fmla="*/ 176978935 h 2056"/>
              <a:gd name="T52" fmla="*/ 362766860 w 3893"/>
              <a:gd name="T53" fmla="*/ 159889629 h 2056"/>
              <a:gd name="T54" fmla="*/ 332947101 w 3893"/>
              <a:gd name="T55" fmla="*/ 158724195 h 2056"/>
              <a:gd name="T56" fmla="*/ 329576103 w 3893"/>
              <a:gd name="T57" fmla="*/ 136974235 h 2056"/>
              <a:gd name="T58" fmla="*/ 314665863 w 3893"/>
              <a:gd name="T59" fmla="*/ 125581124 h 2056"/>
              <a:gd name="T60" fmla="*/ 298588989 w 3893"/>
              <a:gd name="T61" fmla="*/ 123380509 h 2056"/>
              <a:gd name="T62" fmla="*/ 294051356 w 3893"/>
              <a:gd name="T63" fmla="*/ 107326744 h 2056"/>
              <a:gd name="T64" fmla="*/ 288346728 w 3893"/>
              <a:gd name="T65" fmla="*/ 92438053 h 2056"/>
              <a:gd name="T66" fmla="*/ 258656235 w 3893"/>
              <a:gd name="T67" fmla="*/ 87906931 h 2056"/>
              <a:gd name="T68" fmla="*/ 239208363 w 3893"/>
              <a:gd name="T69" fmla="*/ 75348746 h 2056"/>
              <a:gd name="T70" fmla="*/ 216259866 w 3893"/>
              <a:gd name="T71" fmla="*/ 74183673 h 2056"/>
              <a:gd name="T72" fmla="*/ 193440996 w 3893"/>
              <a:gd name="T73" fmla="*/ 71853166 h 2056"/>
              <a:gd name="T74" fmla="*/ 181902114 w 3893"/>
              <a:gd name="T75" fmla="*/ 52433352 h 2056"/>
              <a:gd name="T76" fmla="*/ 159083244 w 3893"/>
              <a:gd name="T77" fmla="*/ 47902230 h 2056"/>
              <a:gd name="T78" fmla="*/ 144173364 w 3893"/>
              <a:gd name="T79" fmla="*/ 54763859 h 2056"/>
              <a:gd name="T80" fmla="*/ 121354494 w 3893"/>
              <a:gd name="T81" fmla="*/ 60460415 h 2056"/>
              <a:gd name="T82" fmla="*/ 101906621 w 3893"/>
              <a:gd name="T83" fmla="*/ 58259440 h 2056"/>
              <a:gd name="T84" fmla="*/ 84662752 w 3893"/>
              <a:gd name="T85" fmla="*/ 39875168 h 2056"/>
              <a:gd name="T86" fmla="*/ 80125119 w 3893"/>
              <a:gd name="T87" fmla="*/ 4531122 h 2056"/>
              <a:gd name="T88" fmla="*/ 57176623 w 3893"/>
              <a:gd name="T89" fmla="*/ 10227677 h 2056"/>
              <a:gd name="T90" fmla="*/ 33191117 w 3893"/>
              <a:gd name="T91" fmla="*/ 21620788 h 2056"/>
              <a:gd name="T92" fmla="*/ 5704628 w 3893"/>
              <a:gd name="T93" fmla="*/ 30812564 h 2056"/>
              <a:gd name="T94" fmla="*/ 6871622 w 3893"/>
              <a:gd name="T95" fmla="*/ 65121069 h 2056"/>
              <a:gd name="T96" fmla="*/ 12576250 w 3893"/>
              <a:gd name="T97" fmla="*/ 84540883 h 2056"/>
              <a:gd name="T98" fmla="*/ 17243869 w 3893"/>
              <a:gd name="T99" fmla="*/ 106161311 h 2056"/>
              <a:gd name="T100" fmla="*/ 5704628 w 3893"/>
              <a:gd name="T101" fmla="*/ 116518520 h 2056"/>
              <a:gd name="T102" fmla="*/ 10372247 w 3893"/>
              <a:gd name="T103" fmla="*/ 141634889 h 20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93" h="2056">
                <a:moveTo>
                  <a:pt x="97" y="1182"/>
                </a:moveTo>
                <a:lnTo>
                  <a:pt x="159" y="1200"/>
                </a:lnTo>
                <a:lnTo>
                  <a:pt x="230" y="1208"/>
                </a:lnTo>
                <a:lnTo>
                  <a:pt x="283" y="1244"/>
                </a:lnTo>
                <a:lnTo>
                  <a:pt x="335" y="1253"/>
                </a:lnTo>
                <a:lnTo>
                  <a:pt x="406" y="1253"/>
                </a:lnTo>
                <a:lnTo>
                  <a:pt x="477" y="1270"/>
                </a:lnTo>
                <a:lnTo>
                  <a:pt x="459" y="1217"/>
                </a:lnTo>
                <a:lnTo>
                  <a:pt x="556" y="1217"/>
                </a:lnTo>
                <a:lnTo>
                  <a:pt x="618" y="1244"/>
                </a:lnTo>
                <a:lnTo>
                  <a:pt x="671" y="1288"/>
                </a:lnTo>
                <a:lnTo>
                  <a:pt x="733" y="1253"/>
                </a:lnTo>
                <a:lnTo>
                  <a:pt x="794" y="1244"/>
                </a:lnTo>
                <a:lnTo>
                  <a:pt x="865" y="1244"/>
                </a:lnTo>
                <a:lnTo>
                  <a:pt x="874" y="1085"/>
                </a:lnTo>
                <a:lnTo>
                  <a:pt x="936" y="1094"/>
                </a:lnTo>
                <a:lnTo>
                  <a:pt x="944" y="1058"/>
                </a:lnTo>
                <a:lnTo>
                  <a:pt x="980" y="1032"/>
                </a:lnTo>
                <a:lnTo>
                  <a:pt x="1059" y="1076"/>
                </a:lnTo>
                <a:lnTo>
                  <a:pt x="1121" y="1103"/>
                </a:lnTo>
                <a:lnTo>
                  <a:pt x="1165" y="1094"/>
                </a:lnTo>
                <a:lnTo>
                  <a:pt x="1218" y="1147"/>
                </a:lnTo>
                <a:lnTo>
                  <a:pt x="1280" y="1155"/>
                </a:lnTo>
                <a:lnTo>
                  <a:pt x="1324" y="1217"/>
                </a:lnTo>
                <a:lnTo>
                  <a:pt x="1377" y="1261"/>
                </a:lnTo>
                <a:lnTo>
                  <a:pt x="1421" y="1323"/>
                </a:lnTo>
                <a:lnTo>
                  <a:pt x="1509" y="1358"/>
                </a:lnTo>
                <a:lnTo>
                  <a:pt x="1642" y="1438"/>
                </a:lnTo>
                <a:lnTo>
                  <a:pt x="1800" y="1420"/>
                </a:lnTo>
                <a:lnTo>
                  <a:pt x="1889" y="1508"/>
                </a:lnTo>
                <a:lnTo>
                  <a:pt x="1959" y="1517"/>
                </a:lnTo>
                <a:lnTo>
                  <a:pt x="2039" y="1553"/>
                </a:lnTo>
                <a:lnTo>
                  <a:pt x="2092" y="1553"/>
                </a:lnTo>
                <a:lnTo>
                  <a:pt x="2153" y="1579"/>
                </a:lnTo>
                <a:lnTo>
                  <a:pt x="2233" y="1579"/>
                </a:lnTo>
                <a:lnTo>
                  <a:pt x="2321" y="1535"/>
                </a:lnTo>
                <a:lnTo>
                  <a:pt x="2374" y="1561"/>
                </a:lnTo>
                <a:lnTo>
                  <a:pt x="2427" y="1570"/>
                </a:lnTo>
                <a:lnTo>
                  <a:pt x="2462" y="1561"/>
                </a:lnTo>
                <a:lnTo>
                  <a:pt x="2533" y="1614"/>
                </a:lnTo>
                <a:lnTo>
                  <a:pt x="2577" y="1667"/>
                </a:lnTo>
                <a:lnTo>
                  <a:pt x="2639" y="1685"/>
                </a:lnTo>
                <a:lnTo>
                  <a:pt x="2718" y="1711"/>
                </a:lnTo>
                <a:lnTo>
                  <a:pt x="2780" y="1641"/>
                </a:lnTo>
                <a:lnTo>
                  <a:pt x="2833" y="1694"/>
                </a:lnTo>
                <a:lnTo>
                  <a:pt x="2868" y="1773"/>
                </a:lnTo>
                <a:lnTo>
                  <a:pt x="2904" y="1817"/>
                </a:lnTo>
                <a:lnTo>
                  <a:pt x="2965" y="1853"/>
                </a:lnTo>
                <a:lnTo>
                  <a:pt x="3018" y="1861"/>
                </a:lnTo>
                <a:lnTo>
                  <a:pt x="3080" y="1905"/>
                </a:lnTo>
                <a:lnTo>
                  <a:pt x="3124" y="1950"/>
                </a:lnTo>
                <a:lnTo>
                  <a:pt x="3186" y="1967"/>
                </a:lnTo>
                <a:lnTo>
                  <a:pt x="3257" y="2003"/>
                </a:lnTo>
                <a:lnTo>
                  <a:pt x="3292" y="2055"/>
                </a:lnTo>
                <a:lnTo>
                  <a:pt x="3892" y="1853"/>
                </a:lnTo>
                <a:lnTo>
                  <a:pt x="3795" y="1826"/>
                </a:lnTo>
                <a:lnTo>
                  <a:pt x="3715" y="1800"/>
                </a:lnTo>
                <a:lnTo>
                  <a:pt x="3671" y="1755"/>
                </a:lnTo>
                <a:lnTo>
                  <a:pt x="3636" y="1729"/>
                </a:lnTo>
                <a:lnTo>
                  <a:pt x="3574" y="1694"/>
                </a:lnTo>
                <a:lnTo>
                  <a:pt x="3530" y="1729"/>
                </a:lnTo>
                <a:lnTo>
                  <a:pt x="3495" y="1685"/>
                </a:lnTo>
                <a:lnTo>
                  <a:pt x="3442" y="1694"/>
                </a:lnTo>
                <a:lnTo>
                  <a:pt x="3380" y="1658"/>
                </a:lnTo>
                <a:lnTo>
                  <a:pt x="3407" y="1614"/>
                </a:lnTo>
                <a:lnTo>
                  <a:pt x="3301" y="1570"/>
                </a:lnTo>
                <a:lnTo>
                  <a:pt x="3239" y="1579"/>
                </a:lnTo>
                <a:lnTo>
                  <a:pt x="3204" y="1553"/>
                </a:lnTo>
                <a:lnTo>
                  <a:pt x="3159" y="1597"/>
                </a:lnTo>
                <a:lnTo>
                  <a:pt x="3124" y="1570"/>
                </a:lnTo>
                <a:lnTo>
                  <a:pt x="3062" y="1605"/>
                </a:lnTo>
                <a:lnTo>
                  <a:pt x="3018" y="1579"/>
                </a:lnTo>
                <a:lnTo>
                  <a:pt x="3001" y="1526"/>
                </a:lnTo>
                <a:lnTo>
                  <a:pt x="2948" y="1526"/>
                </a:lnTo>
                <a:lnTo>
                  <a:pt x="2948" y="1473"/>
                </a:lnTo>
                <a:lnTo>
                  <a:pt x="2904" y="1438"/>
                </a:lnTo>
                <a:lnTo>
                  <a:pt x="2895" y="1385"/>
                </a:lnTo>
                <a:lnTo>
                  <a:pt x="2921" y="1367"/>
                </a:lnTo>
                <a:lnTo>
                  <a:pt x="2912" y="1297"/>
                </a:lnTo>
                <a:lnTo>
                  <a:pt x="2859" y="1253"/>
                </a:lnTo>
                <a:lnTo>
                  <a:pt x="2798" y="1235"/>
                </a:lnTo>
                <a:lnTo>
                  <a:pt x="2701" y="1235"/>
                </a:lnTo>
                <a:lnTo>
                  <a:pt x="2621" y="1191"/>
                </a:lnTo>
                <a:lnTo>
                  <a:pt x="2568" y="1226"/>
                </a:lnTo>
                <a:lnTo>
                  <a:pt x="2542" y="1182"/>
                </a:lnTo>
                <a:lnTo>
                  <a:pt x="2515" y="1120"/>
                </a:lnTo>
                <a:lnTo>
                  <a:pt x="2542" y="1058"/>
                </a:lnTo>
                <a:lnTo>
                  <a:pt x="2533" y="997"/>
                </a:lnTo>
                <a:lnTo>
                  <a:pt x="2480" y="953"/>
                </a:lnTo>
                <a:lnTo>
                  <a:pt x="2427" y="970"/>
                </a:lnTo>
                <a:lnTo>
                  <a:pt x="2409" y="917"/>
                </a:lnTo>
                <a:lnTo>
                  <a:pt x="2365" y="926"/>
                </a:lnTo>
                <a:lnTo>
                  <a:pt x="2303" y="953"/>
                </a:lnTo>
                <a:lnTo>
                  <a:pt x="2242" y="926"/>
                </a:lnTo>
                <a:lnTo>
                  <a:pt x="2242" y="882"/>
                </a:lnTo>
                <a:lnTo>
                  <a:pt x="2268" y="829"/>
                </a:lnTo>
                <a:lnTo>
                  <a:pt x="2250" y="785"/>
                </a:lnTo>
                <a:lnTo>
                  <a:pt x="2189" y="767"/>
                </a:lnTo>
                <a:lnTo>
                  <a:pt x="2224" y="714"/>
                </a:lnTo>
                <a:lnTo>
                  <a:pt x="2118" y="653"/>
                </a:lnTo>
                <a:lnTo>
                  <a:pt x="2065" y="661"/>
                </a:lnTo>
                <a:lnTo>
                  <a:pt x="1995" y="679"/>
                </a:lnTo>
                <a:lnTo>
                  <a:pt x="1950" y="635"/>
                </a:lnTo>
                <a:lnTo>
                  <a:pt x="1880" y="644"/>
                </a:lnTo>
                <a:lnTo>
                  <a:pt x="1845" y="582"/>
                </a:lnTo>
                <a:lnTo>
                  <a:pt x="1783" y="600"/>
                </a:lnTo>
                <a:lnTo>
                  <a:pt x="1730" y="555"/>
                </a:lnTo>
                <a:lnTo>
                  <a:pt x="1668" y="573"/>
                </a:lnTo>
                <a:lnTo>
                  <a:pt x="1589" y="591"/>
                </a:lnTo>
                <a:lnTo>
                  <a:pt x="1553" y="529"/>
                </a:lnTo>
                <a:lnTo>
                  <a:pt x="1492" y="555"/>
                </a:lnTo>
                <a:lnTo>
                  <a:pt x="1439" y="494"/>
                </a:lnTo>
                <a:lnTo>
                  <a:pt x="1403" y="458"/>
                </a:lnTo>
                <a:lnTo>
                  <a:pt x="1403" y="405"/>
                </a:lnTo>
                <a:lnTo>
                  <a:pt x="1342" y="370"/>
                </a:lnTo>
                <a:lnTo>
                  <a:pt x="1297" y="379"/>
                </a:lnTo>
                <a:lnTo>
                  <a:pt x="1227" y="370"/>
                </a:lnTo>
                <a:lnTo>
                  <a:pt x="1209" y="414"/>
                </a:lnTo>
                <a:lnTo>
                  <a:pt x="1165" y="432"/>
                </a:lnTo>
                <a:lnTo>
                  <a:pt x="1112" y="423"/>
                </a:lnTo>
                <a:lnTo>
                  <a:pt x="1068" y="450"/>
                </a:lnTo>
                <a:lnTo>
                  <a:pt x="1033" y="467"/>
                </a:lnTo>
                <a:lnTo>
                  <a:pt x="936" y="467"/>
                </a:lnTo>
                <a:lnTo>
                  <a:pt x="900" y="423"/>
                </a:lnTo>
                <a:lnTo>
                  <a:pt x="856" y="458"/>
                </a:lnTo>
                <a:lnTo>
                  <a:pt x="786" y="450"/>
                </a:lnTo>
                <a:lnTo>
                  <a:pt x="715" y="405"/>
                </a:lnTo>
                <a:lnTo>
                  <a:pt x="653" y="388"/>
                </a:lnTo>
                <a:lnTo>
                  <a:pt x="653" y="308"/>
                </a:lnTo>
                <a:lnTo>
                  <a:pt x="644" y="220"/>
                </a:lnTo>
                <a:lnTo>
                  <a:pt x="644" y="105"/>
                </a:lnTo>
                <a:lnTo>
                  <a:pt x="618" y="35"/>
                </a:lnTo>
                <a:lnTo>
                  <a:pt x="521" y="0"/>
                </a:lnTo>
                <a:lnTo>
                  <a:pt x="459" y="17"/>
                </a:lnTo>
                <a:lnTo>
                  <a:pt x="441" y="79"/>
                </a:lnTo>
                <a:lnTo>
                  <a:pt x="415" y="123"/>
                </a:lnTo>
                <a:lnTo>
                  <a:pt x="327" y="141"/>
                </a:lnTo>
                <a:lnTo>
                  <a:pt x="256" y="167"/>
                </a:lnTo>
                <a:lnTo>
                  <a:pt x="177" y="176"/>
                </a:lnTo>
                <a:lnTo>
                  <a:pt x="97" y="194"/>
                </a:lnTo>
                <a:lnTo>
                  <a:pt x="44" y="238"/>
                </a:lnTo>
                <a:lnTo>
                  <a:pt x="35" y="317"/>
                </a:lnTo>
                <a:lnTo>
                  <a:pt x="35" y="414"/>
                </a:lnTo>
                <a:lnTo>
                  <a:pt x="53" y="503"/>
                </a:lnTo>
                <a:lnTo>
                  <a:pt x="80" y="564"/>
                </a:lnTo>
                <a:lnTo>
                  <a:pt x="106" y="591"/>
                </a:lnTo>
                <a:lnTo>
                  <a:pt x="97" y="653"/>
                </a:lnTo>
                <a:lnTo>
                  <a:pt x="115" y="732"/>
                </a:lnTo>
                <a:lnTo>
                  <a:pt x="141" y="776"/>
                </a:lnTo>
                <a:lnTo>
                  <a:pt x="133" y="820"/>
                </a:lnTo>
                <a:lnTo>
                  <a:pt x="53" y="838"/>
                </a:lnTo>
                <a:lnTo>
                  <a:pt x="0" y="855"/>
                </a:lnTo>
                <a:lnTo>
                  <a:pt x="44" y="900"/>
                </a:lnTo>
                <a:lnTo>
                  <a:pt x="44" y="979"/>
                </a:lnTo>
                <a:lnTo>
                  <a:pt x="71" y="1032"/>
                </a:lnTo>
                <a:lnTo>
                  <a:pt x="80" y="1094"/>
                </a:lnTo>
                <a:lnTo>
                  <a:pt x="62" y="1138"/>
                </a:lnTo>
                <a:lnTo>
                  <a:pt x="97" y="1182"/>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101" name="Freeform 27">
            <a:extLst>
              <a:ext uri="{FF2B5EF4-FFF2-40B4-BE49-F238E27FC236}">
                <a16:creationId xmlns:a16="http://schemas.microsoft.com/office/drawing/2014/main" id="{2A6CA1D5-5F46-4CF8-B898-7CBB6EFDA8F2}"/>
              </a:ext>
            </a:extLst>
          </p:cNvPr>
          <p:cNvSpPr>
            <a:spLocks/>
          </p:cNvSpPr>
          <p:nvPr/>
        </p:nvSpPr>
        <p:spPr bwMode="auto">
          <a:xfrm>
            <a:off x="5790338" y="4057731"/>
            <a:ext cx="2122487" cy="1379538"/>
          </a:xfrm>
          <a:custGeom>
            <a:avLst/>
            <a:gdLst>
              <a:gd name="T0" fmla="*/ 425591948 w 5895"/>
              <a:gd name="T1" fmla="*/ 469265159 h 3830"/>
              <a:gd name="T2" fmla="*/ 448407873 w 5895"/>
              <a:gd name="T3" fmla="*/ 478476727 h 3830"/>
              <a:gd name="T4" fmla="*/ 486261232 w 5895"/>
              <a:gd name="T5" fmla="*/ 489893754 h 3830"/>
              <a:gd name="T6" fmla="*/ 516984906 w 5895"/>
              <a:gd name="T7" fmla="*/ 478476727 h 3830"/>
              <a:gd name="T8" fmla="*/ 546671280 w 5895"/>
              <a:gd name="T9" fmla="*/ 479644111 h 3830"/>
              <a:gd name="T10" fmla="*/ 582191163 w 5895"/>
              <a:gd name="T11" fmla="*/ 496769833 h 3830"/>
              <a:gd name="T12" fmla="*/ 607340564 w 5895"/>
              <a:gd name="T13" fmla="*/ 484185060 h 3830"/>
              <a:gd name="T14" fmla="*/ 635989998 w 5895"/>
              <a:gd name="T15" fmla="*/ 469265159 h 3830"/>
              <a:gd name="T16" fmla="*/ 657639005 w 5895"/>
              <a:gd name="T17" fmla="*/ 444095974 h 3830"/>
              <a:gd name="T18" fmla="*/ 686288439 w 5895"/>
              <a:gd name="T19" fmla="*/ 435014076 h 3830"/>
              <a:gd name="T20" fmla="*/ 710270922 w 5895"/>
              <a:gd name="T21" fmla="*/ 407509402 h 3830"/>
              <a:gd name="T22" fmla="*/ 736586880 w 5895"/>
              <a:gd name="T23" fmla="*/ 389216296 h 3830"/>
              <a:gd name="T24" fmla="*/ 760698981 w 5895"/>
              <a:gd name="T25" fmla="*/ 370923190 h 3830"/>
              <a:gd name="T26" fmla="*/ 737753438 w 5895"/>
              <a:gd name="T27" fmla="*/ 373128650 h 3830"/>
              <a:gd name="T28" fmla="*/ 713770955 w 5895"/>
              <a:gd name="T29" fmla="*/ 365214496 h 3830"/>
              <a:gd name="T30" fmla="*/ 694325806 w 5895"/>
              <a:gd name="T31" fmla="*/ 346791720 h 3830"/>
              <a:gd name="T32" fmla="*/ 673713739 w 5895"/>
              <a:gd name="T33" fmla="*/ 334206948 h 3830"/>
              <a:gd name="T34" fmla="*/ 659972481 w 5895"/>
              <a:gd name="T35" fmla="*/ 315913842 h 3830"/>
              <a:gd name="T36" fmla="*/ 639360414 w 5895"/>
              <a:gd name="T37" fmla="*/ 296452991 h 3830"/>
              <a:gd name="T38" fmla="*/ 618748346 w 5895"/>
              <a:gd name="T39" fmla="*/ 291912402 h 3830"/>
              <a:gd name="T40" fmla="*/ 601636673 w 5895"/>
              <a:gd name="T41" fmla="*/ 271283806 h 3830"/>
              <a:gd name="T42" fmla="*/ 578691130 w 5895"/>
              <a:gd name="T43" fmla="*/ 251822956 h 3830"/>
              <a:gd name="T44" fmla="*/ 542133947 w 5895"/>
              <a:gd name="T45" fmla="*/ 242611388 h 3830"/>
              <a:gd name="T46" fmla="*/ 525022273 w 5895"/>
              <a:gd name="T47" fmla="*/ 252990700 h 3830"/>
              <a:gd name="T48" fmla="*/ 506614064 w 5895"/>
              <a:gd name="T49" fmla="*/ 272451551 h 3830"/>
              <a:gd name="T50" fmla="*/ 473686891 w 5895"/>
              <a:gd name="T51" fmla="*/ 263239983 h 3830"/>
              <a:gd name="T52" fmla="*/ 440500124 w 5895"/>
              <a:gd name="T53" fmla="*/ 238070799 h 3830"/>
              <a:gd name="T54" fmla="*/ 425591948 w 5895"/>
              <a:gd name="T55" fmla="*/ 212901254 h 3830"/>
              <a:gd name="T56" fmla="*/ 404980241 w 5895"/>
              <a:gd name="T57" fmla="*/ 192273019 h 3830"/>
              <a:gd name="T58" fmla="*/ 354681800 w 5895"/>
              <a:gd name="T59" fmla="*/ 185396580 h 3830"/>
              <a:gd name="T60" fmla="*/ 315791141 w 5895"/>
              <a:gd name="T61" fmla="*/ 161395140 h 3830"/>
              <a:gd name="T62" fmla="*/ 270030033 w 5895"/>
              <a:gd name="T63" fmla="*/ 151015828 h 3830"/>
              <a:gd name="T64" fmla="*/ 251751442 w 5895"/>
              <a:gd name="T65" fmla="*/ 106385792 h 3830"/>
              <a:gd name="T66" fmla="*/ 238010183 w 5895"/>
              <a:gd name="T67" fmla="*/ 57214808 h 3830"/>
              <a:gd name="T68" fmla="*/ 241380599 w 5895"/>
              <a:gd name="T69" fmla="*/ 12584772 h 3830"/>
              <a:gd name="T70" fmla="*/ 193286016 w 5895"/>
              <a:gd name="T71" fmla="*/ 6876078 h 3830"/>
              <a:gd name="T72" fmla="*/ 191082158 w 5895"/>
              <a:gd name="T73" fmla="*/ 37753957 h 3830"/>
              <a:gd name="T74" fmla="*/ 161266166 w 5895"/>
              <a:gd name="T75" fmla="*/ 57214808 h 3830"/>
              <a:gd name="T76" fmla="*/ 141820657 w 5895"/>
              <a:gd name="T77" fmla="*/ 85887226 h 3830"/>
              <a:gd name="T78" fmla="*/ 114467758 w 5895"/>
              <a:gd name="T79" fmla="*/ 116764745 h 3830"/>
              <a:gd name="T80" fmla="*/ 85818324 w 5895"/>
              <a:gd name="T81" fmla="*/ 152183572 h 3830"/>
              <a:gd name="T82" fmla="*/ 61835841 w 5895"/>
              <a:gd name="T83" fmla="*/ 183191120 h 3830"/>
              <a:gd name="T84" fmla="*/ 26315958 w 5895"/>
              <a:gd name="T85" fmla="*/ 202651971 h 3830"/>
              <a:gd name="T86" fmla="*/ 9203925 w 5895"/>
              <a:gd name="T87" fmla="*/ 223150537 h 3830"/>
              <a:gd name="T88" fmla="*/ 26315958 w 5895"/>
              <a:gd name="T89" fmla="*/ 262072239 h 3830"/>
              <a:gd name="T90" fmla="*/ 57169250 w 5895"/>
              <a:gd name="T91" fmla="*/ 274657011 h 3830"/>
              <a:gd name="T92" fmla="*/ 76614400 w 5895"/>
              <a:gd name="T93" fmla="*/ 290744657 h 3830"/>
              <a:gd name="T94" fmla="*/ 106430391 w 5895"/>
              <a:gd name="T95" fmla="*/ 299955865 h 3830"/>
              <a:gd name="T96" fmla="*/ 133912908 w 5895"/>
              <a:gd name="T97" fmla="*/ 310205508 h 3830"/>
              <a:gd name="T98" fmla="*/ 159062308 w 5895"/>
              <a:gd name="T99" fmla="*/ 321622536 h 3830"/>
              <a:gd name="T100" fmla="*/ 165933117 w 5895"/>
              <a:gd name="T101" fmla="*/ 342250771 h 3830"/>
              <a:gd name="T102" fmla="*/ 189915600 w 5895"/>
              <a:gd name="T103" fmla="*/ 347959465 h 3830"/>
              <a:gd name="T104" fmla="*/ 201323383 w 5895"/>
              <a:gd name="T105" fmla="*/ 367420316 h 3830"/>
              <a:gd name="T106" fmla="*/ 225435483 w 5895"/>
              <a:gd name="T107" fmla="*/ 382340217 h 3830"/>
              <a:gd name="T108" fmla="*/ 253955300 w 5895"/>
              <a:gd name="T109" fmla="*/ 399465579 h 3830"/>
              <a:gd name="T110" fmla="*/ 257455333 w 5895"/>
              <a:gd name="T111" fmla="*/ 420094174 h 3830"/>
              <a:gd name="T112" fmla="*/ 280271258 w 5895"/>
              <a:gd name="T113" fmla="*/ 425802508 h 3830"/>
              <a:gd name="T114" fmla="*/ 303216441 w 5895"/>
              <a:gd name="T115" fmla="*/ 425802508 h 3830"/>
              <a:gd name="T116" fmla="*/ 328365841 w 5895"/>
              <a:gd name="T117" fmla="*/ 440722770 h 3830"/>
              <a:gd name="T118" fmla="*/ 351181406 w 5895"/>
              <a:gd name="T119" fmla="*/ 449804308 h 3830"/>
              <a:gd name="T120" fmla="*/ 391238623 w 5895"/>
              <a:gd name="T121" fmla="*/ 464724210 h 38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5" h="3830">
                <a:moveTo>
                  <a:pt x="3133" y="3573"/>
                </a:moveTo>
                <a:lnTo>
                  <a:pt x="3195" y="3573"/>
                </a:lnTo>
                <a:lnTo>
                  <a:pt x="3195" y="3617"/>
                </a:lnTo>
                <a:lnTo>
                  <a:pt x="3283" y="3617"/>
                </a:lnTo>
                <a:lnTo>
                  <a:pt x="3283" y="3688"/>
                </a:lnTo>
                <a:lnTo>
                  <a:pt x="3345" y="3662"/>
                </a:lnTo>
                <a:lnTo>
                  <a:pt x="3398" y="3706"/>
                </a:lnTo>
                <a:lnTo>
                  <a:pt x="3459" y="3688"/>
                </a:lnTo>
                <a:lnTo>
                  <a:pt x="3539" y="3662"/>
                </a:lnTo>
                <a:lnTo>
                  <a:pt x="3592" y="3697"/>
                </a:lnTo>
                <a:lnTo>
                  <a:pt x="3662" y="3723"/>
                </a:lnTo>
                <a:lnTo>
                  <a:pt x="3751" y="3776"/>
                </a:lnTo>
                <a:lnTo>
                  <a:pt x="3838" y="3750"/>
                </a:lnTo>
                <a:lnTo>
                  <a:pt x="3882" y="3706"/>
                </a:lnTo>
                <a:lnTo>
                  <a:pt x="3917" y="3662"/>
                </a:lnTo>
                <a:lnTo>
                  <a:pt x="3988" y="3688"/>
                </a:lnTo>
                <a:lnTo>
                  <a:pt x="4050" y="3741"/>
                </a:lnTo>
                <a:lnTo>
                  <a:pt x="4120" y="3767"/>
                </a:lnTo>
                <a:lnTo>
                  <a:pt x="4173" y="3750"/>
                </a:lnTo>
                <a:lnTo>
                  <a:pt x="4217" y="3697"/>
                </a:lnTo>
                <a:lnTo>
                  <a:pt x="4279" y="3715"/>
                </a:lnTo>
                <a:lnTo>
                  <a:pt x="4359" y="3759"/>
                </a:lnTo>
                <a:lnTo>
                  <a:pt x="4429" y="3820"/>
                </a:lnTo>
                <a:lnTo>
                  <a:pt x="4491" y="3829"/>
                </a:lnTo>
                <a:lnTo>
                  <a:pt x="4544" y="3767"/>
                </a:lnTo>
                <a:lnTo>
                  <a:pt x="4588" y="3697"/>
                </a:lnTo>
                <a:lnTo>
                  <a:pt x="4632" y="3679"/>
                </a:lnTo>
                <a:lnTo>
                  <a:pt x="4685" y="3732"/>
                </a:lnTo>
                <a:lnTo>
                  <a:pt x="4738" y="3750"/>
                </a:lnTo>
                <a:lnTo>
                  <a:pt x="4809" y="3759"/>
                </a:lnTo>
                <a:lnTo>
                  <a:pt x="4862" y="3679"/>
                </a:lnTo>
                <a:lnTo>
                  <a:pt x="4906" y="3617"/>
                </a:lnTo>
                <a:lnTo>
                  <a:pt x="4914" y="3547"/>
                </a:lnTo>
                <a:lnTo>
                  <a:pt x="4941" y="3476"/>
                </a:lnTo>
                <a:lnTo>
                  <a:pt x="5012" y="3441"/>
                </a:lnTo>
                <a:lnTo>
                  <a:pt x="5073" y="3423"/>
                </a:lnTo>
                <a:lnTo>
                  <a:pt x="5091" y="3353"/>
                </a:lnTo>
                <a:lnTo>
                  <a:pt x="5126" y="3309"/>
                </a:lnTo>
                <a:lnTo>
                  <a:pt x="5215" y="3335"/>
                </a:lnTo>
                <a:lnTo>
                  <a:pt x="5294" y="3353"/>
                </a:lnTo>
                <a:lnTo>
                  <a:pt x="5382" y="3317"/>
                </a:lnTo>
                <a:lnTo>
                  <a:pt x="5409" y="3238"/>
                </a:lnTo>
                <a:lnTo>
                  <a:pt x="5435" y="3176"/>
                </a:lnTo>
                <a:lnTo>
                  <a:pt x="5479" y="3141"/>
                </a:lnTo>
                <a:lnTo>
                  <a:pt x="5541" y="3115"/>
                </a:lnTo>
                <a:lnTo>
                  <a:pt x="5568" y="3053"/>
                </a:lnTo>
                <a:lnTo>
                  <a:pt x="5594" y="3026"/>
                </a:lnTo>
                <a:lnTo>
                  <a:pt x="5682" y="3000"/>
                </a:lnTo>
                <a:lnTo>
                  <a:pt x="5815" y="3000"/>
                </a:lnTo>
                <a:lnTo>
                  <a:pt x="5885" y="2973"/>
                </a:lnTo>
                <a:lnTo>
                  <a:pt x="5894" y="2903"/>
                </a:lnTo>
                <a:lnTo>
                  <a:pt x="5868" y="2859"/>
                </a:lnTo>
                <a:lnTo>
                  <a:pt x="5815" y="2850"/>
                </a:lnTo>
                <a:lnTo>
                  <a:pt x="5770" y="2876"/>
                </a:lnTo>
                <a:lnTo>
                  <a:pt x="5735" y="2850"/>
                </a:lnTo>
                <a:lnTo>
                  <a:pt x="5691" y="2876"/>
                </a:lnTo>
                <a:lnTo>
                  <a:pt x="5656" y="2850"/>
                </a:lnTo>
                <a:lnTo>
                  <a:pt x="5612" y="2832"/>
                </a:lnTo>
                <a:lnTo>
                  <a:pt x="5559" y="2841"/>
                </a:lnTo>
                <a:lnTo>
                  <a:pt x="5506" y="2815"/>
                </a:lnTo>
                <a:lnTo>
                  <a:pt x="5462" y="2770"/>
                </a:lnTo>
                <a:lnTo>
                  <a:pt x="5435" y="2726"/>
                </a:lnTo>
                <a:lnTo>
                  <a:pt x="5391" y="2717"/>
                </a:lnTo>
                <a:lnTo>
                  <a:pt x="5356" y="2673"/>
                </a:lnTo>
                <a:lnTo>
                  <a:pt x="5303" y="2682"/>
                </a:lnTo>
                <a:lnTo>
                  <a:pt x="5285" y="2620"/>
                </a:lnTo>
                <a:lnTo>
                  <a:pt x="5259" y="2559"/>
                </a:lnTo>
                <a:lnTo>
                  <a:pt x="5197" y="2576"/>
                </a:lnTo>
                <a:lnTo>
                  <a:pt x="5197" y="2523"/>
                </a:lnTo>
                <a:lnTo>
                  <a:pt x="5170" y="2453"/>
                </a:lnTo>
                <a:lnTo>
                  <a:pt x="5126" y="2470"/>
                </a:lnTo>
                <a:lnTo>
                  <a:pt x="5091" y="2435"/>
                </a:lnTo>
                <a:lnTo>
                  <a:pt x="5082" y="2373"/>
                </a:lnTo>
                <a:lnTo>
                  <a:pt x="5029" y="2373"/>
                </a:lnTo>
                <a:lnTo>
                  <a:pt x="4994" y="2320"/>
                </a:lnTo>
                <a:lnTo>
                  <a:pt x="4932" y="2285"/>
                </a:lnTo>
                <a:lnTo>
                  <a:pt x="4879" y="2303"/>
                </a:lnTo>
                <a:lnTo>
                  <a:pt x="4835" y="2320"/>
                </a:lnTo>
                <a:lnTo>
                  <a:pt x="4809" y="2232"/>
                </a:lnTo>
                <a:lnTo>
                  <a:pt x="4773" y="2250"/>
                </a:lnTo>
                <a:lnTo>
                  <a:pt x="4729" y="2215"/>
                </a:lnTo>
                <a:lnTo>
                  <a:pt x="4729" y="2162"/>
                </a:lnTo>
                <a:lnTo>
                  <a:pt x="4694" y="2100"/>
                </a:lnTo>
                <a:lnTo>
                  <a:pt x="4641" y="2091"/>
                </a:lnTo>
                <a:lnTo>
                  <a:pt x="4614" y="2029"/>
                </a:lnTo>
                <a:lnTo>
                  <a:pt x="4588" y="1959"/>
                </a:lnTo>
                <a:lnTo>
                  <a:pt x="4517" y="1897"/>
                </a:lnTo>
                <a:lnTo>
                  <a:pt x="4464" y="1941"/>
                </a:lnTo>
                <a:lnTo>
                  <a:pt x="4359" y="1879"/>
                </a:lnTo>
                <a:lnTo>
                  <a:pt x="4288" y="1835"/>
                </a:lnTo>
                <a:lnTo>
                  <a:pt x="4226" y="1809"/>
                </a:lnTo>
                <a:lnTo>
                  <a:pt x="4182" y="1870"/>
                </a:lnTo>
                <a:lnTo>
                  <a:pt x="4138" y="1817"/>
                </a:lnTo>
                <a:lnTo>
                  <a:pt x="4094" y="1826"/>
                </a:lnTo>
                <a:lnTo>
                  <a:pt x="4041" y="1888"/>
                </a:lnTo>
                <a:lnTo>
                  <a:pt x="4050" y="1950"/>
                </a:lnTo>
                <a:lnTo>
                  <a:pt x="4014" y="2003"/>
                </a:lnTo>
                <a:lnTo>
                  <a:pt x="3961" y="2012"/>
                </a:lnTo>
                <a:lnTo>
                  <a:pt x="3917" y="2047"/>
                </a:lnTo>
                <a:lnTo>
                  <a:pt x="3908" y="2100"/>
                </a:lnTo>
                <a:lnTo>
                  <a:pt x="3838" y="2135"/>
                </a:lnTo>
                <a:lnTo>
                  <a:pt x="3759" y="2117"/>
                </a:lnTo>
                <a:lnTo>
                  <a:pt x="3706" y="2091"/>
                </a:lnTo>
                <a:lnTo>
                  <a:pt x="3654" y="2029"/>
                </a:lnTo>
                <a:lnTo>
                  <a:pt x="3574" y="1994"/>
                </a:lnTo>
                <a:lnTo>
                  <a:pt x="3521" y="1959"/>
                </a:lnTo>
                <a:lnTo>
                  <a:pt x="3442" y="1888"/>
                </a:lnTo>
                <a:lnTo>
                  <a:pt x="3398" y="1835"/>
                </a:lnTo>
                <a:lnTo>
                  <a:pt x="3389" y="1747"/>
                </a:lnTo>
                <a:lnTo>
                  <a:pt x="3345" y="1729"/>
                </a:lnTo>
                <a:lnTo>
                  <a:pt x="3327" y="1667"/>
                </a:lnTo>
                <a:lnTo>
                  <a:pt x="3283" y="1641"/>
                </a:lnTo>
                <a:lnTo>
                  <a:pt x="3221" y="1623"/>
                </a:lnTo>
                <a:lnTo>
                  <a:pt x="3221" y="1570"/>
                </a:lnTo>
                <a:lnTo>
                  <a:pt x="3186" y="1509"/>
                </a:lnTo>
                <a:lnTo>
                  <a:pt x="3124" y="1482"/>
                </a:lnTo>
                <a:lnTo>
                  <a:pt x="3115" y="1376"/>
                </a:lnTo>
                <a:lnTo>
                  <a:pt x="2965" y="1385"/>
                </a:lnTo>
                <a:lnTo>
                  <a:pt x="2850" y="1412"/>
                </a:lnTo>
                <a:lnTo>
                  <a:pt x="2736" y="1429"/>
                </a:lnTo>
                <a:lnTo>
                  <a:pt x="2648" y="1394"/>
                </a:lnTo>
                <a:lnTo>
                  <a:pt x="2577" y="1341"/>
                </a:lnTo>
                <a:lnTo>
                  <a:pt x="2497" y="1306"/>
                </a:lnTo>
                <a:lnTo>
                  <a:pt x="2436" y="1244"/>
                </a:lnTo>
                <a:lnTo>
                  <a:pt x="2339" y="1217"/>
                </a:lnTo>
                <a:lnTo>
                  <a:pt x="2242" y="1200"/>
                </a:lnTo>
                <a:lnTo>
                  <a:pt x="2153" y="1217"/>
                </a:lnTo>
                <a:lnTo>
                  <a:pt x="2083" y="1164"/>
                </a:lnTo>
                <a:lnTo>
                  <a:pt x="2003" y="1085"/>
                </a:lnTo>
                <a:lnTo>
                  <a:pt x="1977" y="1014"/>
                </a:lnTo>
                <a:lnTo>
                  <a:pt x="1933" y="962"/>
                </a:lnTo>
                <a:lnTo>
                  <a:pt x="1942" y="820"/>
                </a:lnTo>
                <a:lnTo>
                  <a:pt x="1906" y="723"/>
                </a:lnTo>
                <a:lnTo>
                  <a:pt x="1862" y="635"/>
                </a:lnTo>
                <a:lnTo>
                  <a:pt x="1862" y="529"/>
                </a:lnTo>
                <a:lnTo>
                  <a:pt x="1836" y="441"/>
                </a:lnTo>
                <a:lnTo>
                  <a:pt x="1889" y="379"/>
                </a:lnTo>
                <a:lnTo>
                  <a:pt x="1942" y="273"/>
                </a:lnTo>
                <a:lnTo>
                  <a:pt x="1924" y="159"/>
                </a:lnTo>
                <a:lnTo>
                  <a:pt x="1862" y="97"/>
                </a:lnTo>
                <a:lnTo>
                  <a:pt x="1747" y="35"/>
                </a:lnTo>
                <a:lnTo>
                  <a:pt x="1641" y="0"/>
                </a:lnTo>
                <a:lnTo>
                  <a:pt x="1536" y="0"/>
                </a:lnTo>
                <a:lnTo>
                  <a:pt x="1491" y="53"/>
                </a:lnTo>
                <a:lnTo>
                  <a:pt x="1412" y="141"/>
                </a:lnTo>
                <a:lnTo>
                  <a:pt x="1386" y="194"/>
                </a:lnTo>
                <a:lnTo>
                  <a:pt x="1430" y="247"/>
                </a:lnTo>
                <a:lnTo>
                  <a:pt x="1474" y="291"/>
                </a:lnTo>
                <a:lnTo>
                  <a:pt x="1456" y="344"/>
                </a:lnTo>
                <a:lnTo>
                  <a:pt x="1386" y="414"/>
                </a:lnTo>
                <a:lnTo>
                  <a:pt x="1288" y="467"/>
                </a:lnTo>
                <a:lnTo>
                  <a:pt x="1244" y="441"/>
                </a:lnTo>
                <a:lnTo>
                  <a:pt x="1183" y="432"/>
                </a:lnTo>
                <a:lnTo>
                  <a:pt x="1156" y="476"/>
                </a:lnTo>
                <a:lnTo>
                  <a:pt x="1138" y="564"/>
                </a:lnTo>
                <a:lnTo>
                  <a:pt x="1094" y="662"/>
                </a:lnTo>
                <a:lnTo>
                  <a:pt x="1033" y="732"/>
                </a:lnTo>
                <a:lnTo>
                  <a:pt x="980" y="767"/>
                </a:lnTo>
                <a:lnTo>
                  <a:pt x="944" y="838"/>
                </a:lnTo>
                <a:lnTo>
                  <a:pt x="883" y="900"/>
                </a:lnTo>
                <a:lnTo>
                  <a:pt x="838" y="970"/>
                </a:lnTo>
                <a:lnTo>
                  <a:pt x="803" y="1050"/>
                </a:lnTo>
                <a:lnTo>
                  <a:pt x="706" y="1103"/>
                </a:lnTo>
                <a:lnTo>
                  <a:pt x="662" y="1173"/>
                </a:lnTo>
                <a:lnTo>
                  <a:pt x="600" y="1226"/>
                </a:lnTo>
                <a:lnTo>
                  <a:pt x="547" y="1279"/>
                </a:lnTo>
                <a:lnTo>
                  <a:pt x="530" y="1359"/>
                </a:lnTo>
                <a:lnTo>
                  <a:pt x="477" y="1412"/>
                </a:lnTo>
                <a:lnTo>
                  <a:pt x="397" y="1482"/>
                </a:lnTo>
                <a:lnTo>
                  <a:pt x="335" y="1562"/>
                </a:lnTo>
                <a:lnTo>
                  <a:pt x="247" y="1588"/>
                </a:lnTo>
                <a:lnTo>
                  <a:pt x="203" y="1562"/>
                </a:lnTo>
                <a:lnTo>
                  <a:pt x="124" y="1570"/>
                </a:lnTo>
                <a:lnTo>
                  <a:pt x="115" y="1614"/>
                </a:lnTo>
                <a:lnTo>
                  <a:pt x="88" y="1650"/>
                </a:lnTo>
                <a:lnTo>
                  <a:pt x="71" y="1720"/>
                </a:lnTo>
                <a:lnTo>
                  <a:pt x="27" y="1765"/>
                </a:lnTo>
                <a:lnTo>
                  <a:pt x="0" y="1835"/>
                </a:lnTo>
                <a:lnTo>
                  <a:pt x="88" y="1915"/>
                </a:lnTo>
                <a:lnTo>
                  <a:pt x="203" y="2020"/>
                </a:lnTo>
                <a:lnTo>
                  <a:pt x="265" y="2082"/>
                </a:lnTo>
                <a:lnTo>
                  <a:pt x="335" y="2091"/>
                </a:lnTo>
                <a:lnTo>
                  <a:pt x="380" y="2082"/>
                </a:lnTo>
                <a:lnTo>
                  <a:pt x="441" y="2117"/>
                </a:lnTo>
                <a:lnTo>
                  <a:pt x="441" y="2170"/>
                </a:lnTo>
                <a:lnTo>
                  <a:pt x="477" y="2206"/>
                </a:lnTo>
                <a:lnTo>
                  <a:pt x="530" y="2267"/>
                </a:lnTo>
                <a:lnTo>
                  <a:pt x="591" y="2241"/>
                </a:lnTo>
                <a:lnTo>
                  <a:pt x="627" y="2303"/>
                </a:lnTo>
                <a:lnTo>
                  <a:pt x="706" y="2285"/>
                </a:lnTo>
                <a:lnTo>
                  <a:pt x="768" y="2267"/>
                </a:lnTo>
                <a:lnTo>
                  <a:pt x="821" y="2312"/>
                </a:lnTo>
                <a:lnTo>
                  <a:pt x="883" y="2294"/>
                </a:lnTo>
                <a:lnTo>
                  <a:pt x="918" y="2356"/>
                </a:lnTo>
                <a:lnTo>
                  <a:pt x="988" y="2347"/>
                </a:lnTo>
                <a:lnTo>
                  <a:pt x="1033" y="2391"/>
                </a:lnTo>
                <a:lnTo>
                  <a:pt x="1103" y="2373"/>
                </a:lnTo>
                <a:lnTo>
                  <a:pt x="1156" y="2365"/>
                </a:lnTo>
                <a:lnTo>
                  <a:pt x="1262" y="2426"/>
                </a:lnTo>
                <a:lnTo>
                  <a:pt x="1227" y="2479"/>
                </a:lnTo>
                <a:lnTo>
                  <a:pt x="1288" y="2497"/>
                </a:lnTo>
                <a:lnTo>
                  <a:pt x="1306" y="2541"/>
                </a:lnTo>
                <a:lnTo>
                  <a:pt x="1280" y="2594"/>
                </a:lnTo>
                <a:lnTo>
                  <a:pt x="1280" y="2638"/>
                </a:lnTo>
                <a:lnTo>
                  <a:pt x="1341" y="2665"/>
                </a:lnTo>
                <a:lnTo>
                  <a:pt x="1403" y="2638"/>
                </a:lnTo>
                <a:lnTo>
                  <a:pt x="1447" y="2629"/>
                </a:lnTo>
                <a:lnTo>
                  <a:pt x="1465" y="2682"/>
                </a:lnTo>
                <a:lnTo>
                  <a:pt x="1518" y="2665"/>
                </a:lnTo>
                <a:lnTo>
                  <a:pt x="1571" y="2709"/>
                </a:lnTo>
                <a:lnTo>
                  <a:pt x="1580" y="2770"/>
                </a:lnTo>
                <a:lnTo>
                  <a:pt x="1553" y="2832"/>
                </a:lnTo>
                <a:lnTo>
                  <a:pt x="1580" y="2894"/>
                </a:lnTo>
                <a:lnTo>
                  <a:pt x="1606" y="2938"/>
                </a:lnTo>
                <a:lnTo>
                  <a:pt x="1659" y="2903"/>
                </a:lnTo>
                <a:lnTo>
                  <a:pt x="1739" y="2947"/>
                </a:lnTo>
                <a:lnTo>
                  <a:pt x="1836" y="2947"/>
                </a:lnTo>
                <a:lnTo>
                  <a:pt x="1897" y="2965"/>
                </a:lnTo>
                <a:lnTo>
                  <a:pt x="1950" y="3009"/>
                </a:lnTo>
                <a:lnTo>
                  <a:pt x="1959" y="3079"/>
                </a:lnTo>
                <a:lnTo>
                  <a:pt x="1933" y="3097"/>
                </a:lnTo>
                <a:lnTo>
                  <a:pt x="1942" y="3150"/>
                </a:lnTo>
                <a:lnTo>
                  <a:pt x="1986" y="3185"/>
                </a:lnTo>
                <a:lnTo>
                  <a:pt x="1986" y="3238"/>
                </a:lnTo>
                <a:lnTo>
                  <a:pt x="2039" y="3238"/>
                </a:lnTo>
                <a:lnTo>
                  <a:pt x="2056" y="3291"/>
                </a:lnTo>
                <a:lnTo>
                  <a:pt x="2100" y="3317"/>
                </a:lnTo>
                <a:lnTo>
                  <a:pt x="2162" y="3282"/>
                </a:lnTo>
                <a:lnTo>
                  <a:pt x="2197" y="3309"/>
                </a:lnTo>
                <a:lnTo>
                  <a:pt x="2242" y="3265"/>
                </a:lnTo>
                <a:lnTo>
                  <a:pt x="2277" y="3291"/>
                </a:lnTo>
                <a:lnTo>
                  <a:pt x="2339" y="3282"/>
                </a:lnTo>
                <a:lnTo>
                  <a:pt x="2445" y="3326"/>
                </a:lnTo>
                <a:lnTo>
                  <a:pt x="2418" y="3370"/>
                </a:lnTo>
                <a:lnTo>
                  <a:pt x="2480" y="3406"/>
                </a:lnTo>
                <a:lnTo>
                  <a:pt x="2533" y="3397"/>
                </a:lnTo>
                <a:lnTo>
                  <a:pt x="2568" y="3441"/>
                </a:lnTo>
                <a:lnTo>
                  <a:pt x="2612" y="3406"/>
                </a:lnTo>
                <a:lnTo>
                  <a:pt x="2674" y="3441"/>
                </a:lnTo>
                <a:lnTo>
                  <a:pt x="2709" y="3467"/>
                </a:lnTo>
                <a:lnTo>
                  <a:pt x="2753" y="3512"/>
                </a:lnTo>
                <a:lnTo>
                  <a:pt x="2833" y="3538"/>
                </a:lnTo>
                <a:lnTo>
                  <a:pt x="2930" y="3565"/>
                </a:lnTo>
                <a:lnTo>
                  <a:pt x="3018" y="3582"/>
                </a:lnTo>
                <a:lnTo>
                  <a:pt x="3071" y="3556"/>
                </a:lnTo>
                <a:lnTo>
                  <a:pt x="3133" y="3573"/>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102" name="Freeform 28">
            <a:extLst>
              <a:ext uri="{FF2B5EF4-FFF2-40B4-BE49-F238E27FC236}">
                <a16:creationId xmlns:a16="http://schemas.microsoft.com/office/drawing/2014/main" id="{2B94C0AF-5C6E-4897-A733-88A212D13D15}"/>
              </a:ext>
            </a:extLst>
          </p:cNvPr>
          <p:cNvSpPr>
            <a:spLocks/>
          </p:cNvSpPr>
          <p:nvPr/>
        </p:nvSpPr>
        <p:spPr bwMode="auto">
          <a:xfrm>
            <a:off x="6911113" y="4006931"/>
            <a:ext cx="1547812" cy="904875"/>
          </a:xfrm>
          <a:custGeom>
            <a:avLst/>
            <a:gdLst>
              <a:gd name="T0" fmla="*/ 461174871 w 4298"/>
              <a:gd name="T1" fmla="*/ 3365847 h 2515"/>
              <a:gd name="T2" fmla="*/ 448595027 w 4298"/>
              <a:gd name="T3" fmla="*/ 22783061 h 2515"/>
              <a:gd name="T4" fmla="*/ 433680861 w 4298"/>
              <a:gd name="T5" fmla="*/ 17087206 h 2515"/>
              <a:gd name="T6" fmla="*/ 410725851 w 4298"/>
              <a:gd name="T7" fmla="*/ 13592194 h 2515"/>
              <a:gd name="T8" fmla="*/ 389067647 w 4298"/>
              <a:gd name="T9" fmla="*/ 7896339 h 2515"/>
              <a:gd name="T10" fmla="*/ 368446959 w 4298"/>
              <a:gd name="T11" fmla="*/ 9061343 h 2515"/>
              <a:gd name="T12" fmla="*/ 351198471 w 4298"/>
              <a:gd name="T13" fmla="*/ 0 h 2515"/>
              <a:gd name="T14" fmla="*/ 329540267 w 4298"/>
              <a:gd name="T15" fmla="*/ 6860859 h 2515"/>
              <a:gd name="T16" fmla="*/ 312291778 w 4298"/>
              <a:gd name="T17" fmla="*/ 14757198 h 2515"/>
              <a:gd name="T18" fmla="*/ 283759891 w 4298"/>
              <a:gd name="T19" fmla="*/ 9061343 h 2515"/>
              <a:gd name="T20" fmla="*/ 249392199 w 4298"/>
              <a:gd name="T21" fmla="*/ 20453053 h 2515"/>
              <a:gd name="T22" fmla="*/ 218526350 w 4298"/>
              <a:gd name="T23" fmla="*/ 13592194 h 2515"/>
              <a:gd name="T24" fmla="*/ 207113667 w 4298"/>
              <a:gd name="T25" fmla="*/ 23948066 h 2515"/>
              <a:gd name="T26" fmla="*/ 177285335 w 4298"/>
              <a:gd name="T27" fmla="*/ 36504780 h 2515"/>
              <a:gd name="T28" fmla="*/ 156664647 w 4298"/>
              <a:gd name="T29" fmla="*/ 44530644 h 2515"/>
              <a:gd name="T30" fmla="*/ 140712965 w 4298"/>
              <a:gd name="T31" fmla="*/ 53592346 h 2515"/>
              <a:gd name="T32" fmla="*/ 109717111 w 4298"/>
              <a:gd name="T33" fmla="*/ 59287842 h 2515"/>
              <a:gd name="T34" fmla="*/ 97137267 w 4298"/>
              <a:gd name="T35" fmla="*/ 78705416 h 2515"/>
              <a:gd name="T36" fmla="*/ 78980907 w 4298"/>
              <a:gd name="T37" fmla="*/ 86731279 h 2515"/>
              <a:gd name="T38" fmla="*/ 48114698 w 4298"/>
              <a:gd name="T39" fmla="*/ 93592139 h 2515"/>
              <a:gd name="T40" fmla="*/ 25159688 w 4298"/>
              <a:gd name="T41" fmla="*/ 90226651 h 2515"/>
              <a:gd name="T42" fmla="*/ 0 w 4298"/>
              <a:gd name="T43" fmla="*/ 95922147 h 2515"/>
              <a:gd name="T44" fmla="*/ 9208005 w 4298"/>
              <a:gd name="T45" fmla="*/ 213592236 h 2515"/>
              <a:gd name="T46" fmla="*/ 21787849 w 4298"/>
              <a:gd name="T47" fmla="*/ 230679442 h 2515"/>
              <a:gd name="T48" fmla="*/ 35534854 w 4298"/>
              <a:gd name="T49" fmla="*/ 244401161 h 2515"/>
              <a:gd name="T50" fmla="*/ 52653698 w 4298"/>
              <a:gd name="T51" fmla="*/ 271844598 h 2515"/>
              <a:gd name="T52" fmla="*/ 76646224 w 4298"/>
              <a:gd name="T53" fmla="*/ 288931804 h 2515"/>
              <a:gd name="T54" fmla="*/ 102843428 w 4298"/>
              <a:gd name="T55" fmla="*/ 290096809 h 2515"/>
              <a:gd name="T56" fmla="*/ 116590433 w 4298"/>
              <a:gd name="T57" fmla="*/ 277540094 h 2515"/>
              <a:gd name="T58" fmla="*/ 126965599 w 4298"/>
              <a:gd name="T59" fmla="*/ 254627508 h 2515"/>
              <a:gd name="T60" fmla="*/ 144084804 w 4298"/>
              <a:gd name="T61" fmla="*/ 252427024 h 2515"/>
              <a:gd name="T62" fmla="*/ 174950652 w 4298"/>
              <a:gd name="T63" fmla="*/ 269514230 h 2515"/>
              <a:gd name="T64" fmla="*/ 194404179 w 4298"/>
              <a:gd name="T65" fmla="*/ 280905941 h 2515"/>
              <a:gd name="T66" fmla="*/ 209318345 w 4298"/>
              <a:gd name="T67" fmla="*/ 298122672 h 2515"/>
              <a:gd name="T68" fmla="*/ 219693511 w 4298"/>
              <a:gd name="T69" fmla="*/ 307184375 h 2515"/>
              <a:gd name="T70" fmla="*/ 235645194 w 4298"/>
              <a:gd name="T71" fmla="*/ 314045234 h 2515"/>
              <a:gd name="T72" fmla="*/ 256265881 w 4298"/>
              <a:gd name="T73" fmla="*/ 319740729 h 2515"/>
              <a:gd name="T74" fmla="*/ 297506896 w 4298"/>
              <a:gd name="T75" fmla="*/ 276375090 h 2515"/>
              <a:gd name="T76" fmla="*/ 316960423 w 4298"/>
              <a:gd name="T77" fmla="*/ 268349226 h 2515"/>
              <a:gd name="T78" fmla="*/ 330707428 w 4298"/>
              <a:gd name="T79" fmla="*/ 256957875 h 2515"/>
              <a:gd name="T80" fmla="*/ 330707428 w 4298"/>
              <a:gd name="T81" fmla="*/ 222653578 h 2515"/>
              <a:gd name="T82" fmla="*/ 327205944 w 4298"/>
              <a:gd name="T83" fmla="*/ 186148798 h 2515"/>
              <a:gd name="T84" fmla="*/ 342120110 w 4298"/>
              <a:gd name="T85" fmla="*/ 170097071 h 2515"/>
              <a:gd name="T86" fmla="*/ 370651637 w 4298"/>
              <a:gd name="T87" fmla="*/ 179287939 h 2515"/>
              <a:gd name="T88" fmla="*/ 394773808 w 4298"/>
              <a:gd name="T89" fmla="*/ 157540357 h 2515"/>
              <a:gd name="T90" fmla="*/ 418766335 w 4298"/>
              <a:gd name="T91" fmla="*/ 141618154 h 2515"/>
              <a:gd name="T92" fmla="*/ 449632544 w 4298"/>
              <a:gd name="T93" fmla="*/ 141618154 h 2515"/>
              <a:gd name="T94" fmla="*/ 474921876 w 4298"/>
              <a:gd name="T95" fmla="*/ 135922299 h 2515"/>
              <a:gd name="T96" fmla="*/ 500081564 w 4298"/>
              <a:gd name="T97" fmla="*/ 127896436 h 2515"/>
              <a:gd name="T98" fmla="*/ 532114934 w 4298"/>
              <a:gd name="T99" fmla="*/ 123365584 h 2515"/>
              <a:gd name="T100" fmla="*/ 543527616 w 4298"/>
              <a:gd name="T101" fmla="*/ 106148853 h 2515"/>
              <a:gd name="T102" fmla="*/ 554940299 w 4298"/>
              <a:gd name="T103" fmla="*/ 85566275 h 2515"/>
              <a:gd name="T104" fmla="*/ 535486773 w 4298"/>
              <a:gd name="T105" fmla="*/ 86731279 h 2515"/>
              <a:gd name="T106" fmla="*/ 512661407 w 4298"/>
              <a:gd name="T107" fmla="*/ 95922147 h 2515"/>
              <a:gd name="T108" fmla="*/ 479460876 w 4298"/>
              <a:gd name="T109" fmla="*/ 90226651 h 2515"/>
              <a:gd name="T110" fmla="*/ 458840549 w 4298"/>
              <a:gd name="T111" fmla="*/ 74174565 h 2515"/>
              <a:gd name="T112" fmla="*/ 441721344 w 4298"/>
              <a:gd name="T113" fmla="*/ 54757350 h 2515"/>
              <a:gd name="T114" fmla="*/ 475959392 w 4298"/>
              <a:gd name="T115" fmla="*/ 14757198 h 25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98" h="2515">
                <a:moveTo>
                  <a:pt x="3670" y="114"/>
                </a:moveTo>
                <a:lnTo>
                  <a:pt x="3644" y="53"/>
                </a:lnTo>
                <a:lnTo>
                  <a:pt x="3556" y="26"/>
                </a:lnTo>
                <a:lnTo>
                  <a:pt x="3511" y="70"/>
                </a:lnTo>
                <a:lnTo>
                  <a:pt x="3520" y="123"/>
                </a:lnTo>
                <a:lnTo>
                  <a:pt x="3459" y="176"/>
                </a:lnTo>
                <a:lnTo>
                  <a:pt x="3432" y="141"/>
                </a:lnTo>
                <a:lnTo>
                  <a:pt x="3344" y="167"/>
                </a:lnTo>
                <a:lnTo>
                  <a:pt x="3344" y="132"/>
                </a:lnTo>
                <a:lnTo>
                  <a:pt x="3264" y="141"/>
                </a:lnTo>
                <a:lnTo>
                  <a:pt x="3256" y="97"/>
                </a:lnTo>
                <a:lnTo>
                  <a:pt x="3167" y="105"/>
                </a:lnTo>
                <a:lnTo>
                  <a:pt x="3123" y="79"/>
                </a:lnTo>
                <a:lnTo>
                  <a:pt x="3044" y="97"/>
                </a:lnTo>
                <a:lnTo>
                  <a:pt x="3000" y="61"/>
                </a:lnTo>
                <a:lnTo>
                  <a:pt x="2956" y="79"/>
                </a:lnTo>
                <a:lnTo>
                  <a:pt x="2885" y="44"/>
                </a:lnTo>
                <a:lnTo>
                  <a:pt x="2841" y="70"/>
                </a:lnTo>
                <a:lnTo>
                  <a:pt x="2770" y="70"/>
                </a:lnTo>
                <a:lnTo>
                  <a:pt x="2735" y="35"/>
                </a:lnTo>
                <a:lnTo>
                  <a:pt x="2708" y="0"/>
                </a:lnTo>
                <a:lnTo>
                  <a:pt x="2664" y="70"/>
                </a:lnTo>
                <a:lnTo>
                  <a:pt x="2594" y="97"/>
                </a:lnTo>
                <a:lnTo>
                  <a:pt x="2541" y="53"/>
                </a:lnTo>
                <a:lnTo>
                  <a:pt x="2514" y="97"/>
                </a:lnTo>
                <a:lnTo>
                  <a:pt x="2470" y="79"/>
                </a:lnTo>
                <a:lnTo>
                  <a:pt x="2408" y="114"/>
                </a:lnTo>
                <a:lnTo>
                  <a:pt x="2320" y="114"/>
                </a:lnTo>
                <a:lnTo>
                  <a:pt x="2232" y="114"/>
                </a:lnTo>
                <a:lnTo>
                  <a:pt x="2188" y="70"/>
                </a:lnTo>
                <a:lnTo>
                  <a:pt x="2126" y="132"/>
                </a:lnTo>
                <a:lnTo>
                  <a:pt x="2029" y="141"/>
                </a:lnTo>
                <a:lnTo>
                  <a:pt x="1923" y="158"/>
                </a:lnTo>
                <a:lnTo>
                  <a:pt x="1808" y="176"/>
                </a:lnTo>
                <a:lnTo>
                  <a:pt x="1755" y="105"/>
                </a:lnTo>
                <a:lnTo>
                  <a:pt x="1685" y="105"/>
                </a:lnTo>
                <a:lnTo>
                  <a:pt x="1667" y="150"/>
                </a:lnTo>
                <a:lnTo>
                  <a:pt x="1676" y="229"/>
                </a:lnTo>
                <a:lnTo>
                  <a:pt x="1597" y="185"/>
                </a:lnTo>
                <a:lnTo>
                  <a:pt x="1544" y="220"/>
                </a:lnTo>
                <a:lnTo>
                  <a:pt x="1446" y="220"/>
                </a:lnTo>
                <a:lnTo>
                  <a:pt x="1367" y="282"/>
                </a:lnTo>
                <a:lnTo>
                  <a:pt x="1288" y="282"/>
                </a:lnTo>
                <a:lnTo>
                  <a:pt x="1296" y="326"/>
                </a:lnTo>
                <a:lnTo>
                  <a:pt x="1208" y="344"/>
                </a:lnTo>
                <a:lnTo>
                  <a:pt x="1208" y="397"/>
                </a:lnTo>
                <a:lnTo>
                  <a:pt x="1164" y="432"/>
                </a:lnTo>
                <a:lnTo>
                  <a:pt x="1085" y="414"/>
                </a:lnTo>
                <a:lnTo>
                  <a:pt x="970" y="432"/>
                </a:lnTo>
                <a:lnTo>
                  <a:pt x="908" y="423"/>
                </a:lnTo>
                <a:lnTo>
                  <a:pt x="846" y="458"/>
                </a:lnTo>
                <a:lnTo>
                  <a:pt x="793" y="511"/>
                </a:lnTo>
                <a:lnTo>
                  <a:pt x="767" y="564"/>
                </a:lnTo>
                <a:lnTo>
                  <a:pt x="749" y="608"/>
                </a:lnTo>
                <a:lnTo>
                  <a:pt x="697" y="608"/>
                </a:lnTo>
                <a:lnTo>
                  <a:pt x="644" y="626"/>
                </a:lnTo>
                <a:lnTo>
                  <a:pt x="609" y="670"/>
                </a:lnTo>
                <a:lnTo>
                  <a:pt x="503" y="679"/>
                </a:lnTo>
                <a:lnTo>
                  <a:pt x="433" y="688"/>
                </a:lnTo>
                <a:lnTo>
                  <a:pt x="371" y="723"/>
                </a:lnTo>
                <a:lnTo>
                  <a:pt x="327" y="705"/>
                </a:lnTo>
                <a:lnTo>
                  <a:pt x="256" y="723"/>
                </a:lnTo>
                <a:lnTo>
                  <a:pt x="194" y="697"/>
                </a:lnTo>
                <a:lnTo>
                  <a:pt x="97" y="723"/>
                </a:lnTo>
                <a:lnTo>
                  <a:pt x="36" y="688"/>
                </a:lnTo>
                <a:lnTo>
                  <a:pt x="0" y="741"/>
                </a:lnTo>
                <a:lnTo>
                  <a:pt x="0" y="1517"/>
                </a:lnTo>
                <a:lnTo>
                  <a:pt x="9" y="1623"/>
                </a:lnTo>
                <a:lnTo>
                  <a:pt x="71" y="1650"/>
                </a:lnTo>
                <a:lnTo>
                  <a:pt x="106" y="1711"/>
                </a:lnTo>
                <a:lnTo>
                  <a:pt x="106" y="1764"/>
                </a:lnTo>
                <a:lnTo>
                  <a:pt x="168" y="1782"/>
                </a:lnTo>
                <a:lnTo>
                  <a:pt x="212" y="1808"/>
                </a:lnTo>
                <a:lnTo>
                  <a:pt x="230" y="1870"/>
                </a:lnTo>
                <a:lnTo>
                  <a:pt x="274" y="1888"/>
                </a:lnTo>
                <a:lnTo>
                  <a:pt x="283" y="1976"/>
                </a:lnTo>
                <a:lnTo>
                  <a:pt x="327" y="2029"/>
                </a:lnTo>
                <a:lnTo>
                  <a:pt x="406" y="2100"/>
                </a:lnTo>
                <a:lnTo>
                  <a:pt x="459" y="2135"/>
                </a:lnTo>
                <a:lnTo>
                  <a:pt x="539" y="2170"/>
                </a:lnTo>
                <a:lnTo>
                  <a:pt x="591" y="2232"/>
                </a:lnTo>
                <a:lnTo>
                  <a:pt x="644" y="2258"/>
                </a:lnTo>
                <a:lnTo>
                  <a:pt x="723" y="2276"/>
                </a:lnTo>
                <a:lnTo>
                  <a:pt x="793" y="2241"/>
                </a:lnTo>
                <a:lnTo>
                  <a:pt x="802" y="2188"/>
                </a:lnTo>
                <a:lnTo>
                  <a:pt x="846" y="2153"/>
                </a:lnTo>
                <a:lnTo>
                  <a:pt x="899" y="2144"/>
                </a:lnTo>
                <a:lnTo>
                  <a:pt x="935" y="2091"/>
                </a:lnTo>
                <a:lnTo>
                  <a:pt x="926" y="2029"/>
                </a:lnTo>
                <a:lnTo>
                  <a:pt x="979" y="1967"/>
                </a:lnTo>
                <a:lnTo>
                  <a:pt x="1023" y="1958"/>
                </a:lnTo>
                <a:lnTo>
                  <a:pt x="1067" y="2011"/>
                </a:lnTo>
                <a:lnTo>
                  <a:pt x="1111" y="1950"/>
                </a:lnTo>
                <a:lnTo>
                  <a:pt x="1173" y="1976"/>
                </a:lnTo>
                <a:lnTo>
                  <a:pt x="1244" y="2020"/>
                </a:lnTo>
                <a:lnTo>
                  <a:pt x="1349" y="2082"/>
                </a:lnTo>
                <a:lnTo>
                  <a:pt x="1402" y="2038"/>
                </a:lnTo>
                <a:lnTo>
                  <a:pt x="1473" y="2100"/>
                </a:lnTo>
                <a:lnTo>
                  <a:pt x="1499" y="2170"/>
                </a:lnTo>
                <a:lnTo>
                  <a:pt x="1526" y="2232"/>
                </a:lnTo>
                <a:lnTo>
                  <a:pt x="1579" y="2241"/>
                </a:lnTo>
                <a:lnTo>
                  <a:pt x="1614" y="2303"/>
                </a:lnTo>
                <a:lnTo>
                  <a:pt x="1614" y="2356"/>
                </a:lnTo>
                <a:lnTo>
                  <a:pt x="1658" y="2391"/>
                </a:lnTo>
                <a:lnTo>
                  <a:pt x="1694" y="2373"/>
                </a:lnTo>
                <a:lnTo>
                  <a:pt x="1720" y="2461"/>
                </a:lnTo>
                <a:lnTo>
                  <a:pt x="1764" y="2444"/>
                </a:lnTo>
                <a:lnTo>
                  <a:pt x="1817" y="2426"/>
                </a:lnTo>
                <a:lnTo>
                  <a:pt x="1879" y="2461"/>
                </a:lnTo>
                <a:lnTo>
                  <a:pt x="1914" y="2514"/>
                </a:lnTo>
                <a:lnTo>
                  <a:pt x="1976" y="2470"/>
                </a:lnTo>
                <a:lnTo>
                  <a:pt x="2241" y="2258"/>
                </a:lnTo>
                <a:lnTo>
                  <a:pt x="2232" y="2188"/>
                </a:lnTo>
                <a:lnTo>
                  <a:pt x="2294" y="2135"/>
                </a:lnTo>
                <a:lnTo>
                  <a:pt x="2347" y="2153"/>
                </a:lnTo>
                <a:lnTo>
                  <a:pt x="2408" y="2117"/>
                </a:lnTo>
                <a:lnTo>
                  <a:pt x="2444" y="2073"/>
                </a:lnTo>
                <a:lnTo>
                  <a:pt x="2453" y="2020"/>
                </a:lnTo>
                <a:lnTo>
                  <a:pt x="2479" y="1976"/>
                </a:lnTo>
                <a:lnTo>
                  <a:pt x="2550" y="1985"/>
                </a:lnTo>
                <a:lnTo>
                  <a:pt x="2523" y="1906"/>
                </a:lnTo>
                <a:lnTo>
                  <a:pt x="2514" y="1817"/>
                </a:lnTo>
                <a:lnTo>
                  <a:pt x="2550" y="1720"/>
                </a:lnTo>
                <a:lnTo>
                  <a:pt x="2558" y="1597"/>
                </a:lnTo>
                <a:lnTo>
                  <a:pt x="2558" y="1491"/>
                </a:lnTo>
                <a:lnTo>
                  <a:pt x="2523" y="1438"/>
                </a:lnTo>
                <a:lnTo>
                  <a:pt x="2505" y="1367"/>
                </a:lnTo>
                <a:lnTo>
                  <a:pt x="2558" y="1305"/>
                </a:lnTo>
                <a:lnTo>
                  <a:pt x="2638" y="1314"/>
                </a:lnTo>
                <a:lnTo>
                  <a:pt x="2708" y="1376"/>
                </a:lnTo>
                <a:lnTo>
                  <a:pt x="2806" y="1429"/>
                </a:lnTo>
                <a:lnTo>
                  <a:pt x="2858" y="1385"/>
                </a:lnTo>
                <a:lnTo>
                  <a:pt x="2885" y="1314"/>
                </a:lnTo>
                <a:lnTo>
                  <a:pt x="2956" y="1261"/>
                </a:lnTo>
                <a:lnTo>
                  <a:pt x="3044" y="1217"/>
                </a:lnTo>
                <a:lnTo>
                  <a:pt x="3132" y="1217"/>
                </a:lnTo>
                <a:lnTo>
                  <a:pt x="3185" y="1164"/>
                </a:lnTo>
                <a:lnTo>
                  <a:pt x="3229" y="1094"/>
                </a:lnTo>
                <a:lnTo>
                  <a:pt x="3326" y="1103"/>
                </a:lnTo>
                <a:lnTo>
                  <a:pt x="3406" y="1085"/>
                </a:lnTo>
                <a:lnTo>
                  <a:pt x="3467" y="1094"/>
                </a:lnTo>
                <a:lnTo>
                  <a:pt x="3529" y="1103"/>
                </a:lnTo>
                <a:lnTo>
                  <a:pt x="3609" y="1076"/>
                </a:lnTo>
                <a:lnTo>
                  <a:pt x="3662" y="1050"/>
                </a:lnTo>
                <a:lnTo>
                  <a:pt x="3741" y="1050"/>
                </a:lnTo>
                <a:lnTo>
                  <a:pt x="3794" y="1005"/>
                </a:lnTo>
                <a:lnTo>
                  <a:pt x="3856" y="988"/>
                </a:lnTo>
                <a:lnTo>
                  <a:pt x="3909" y="988"/>
                </a:lnTo>
                <a:lnTo>
                  <a:pt x="4015" y="970"/>
                </a:lnTo>
                <a:lnTo>
                  <a:pt x="4103" y="953"/>
                </a:lnTo>
                <a:lnTo>
                  <a:pt x="4129" y="908"/>
                </a:lnTo>
                <a:lnTo>
                  <a:pt x="4156" y="873"/>
                </a:lnTo>
                <a:lnTo>
                  <a:pt x="4191" y="820"/>
                </a:lnTo>
                <a:lnTo>
                  <a:pt x="4262" y="776"/>
                </a:lnTo>
                <a:lnTo>
                  <a:pt x="4297" y="723"/>
                </a:lnTo>
                <a:lnTo>
                  <a:pt x="4279" y="661"/>
                </a:lnTo>
                <a:lnTo>
                  <a:pt x="4235" y="644"/>
                </a:lnTo>
                <a:lnTo>
                  <a:pt x="4182" y="688"/>
                </a:lnTo>
                <a:lnTo>
                  <a:pt x="4129" y="670"/>
                </a:lnTo>
                <a:lnTo>
                  <a:pt x="4085" y="705"/>
                </a:lnTo>
                <a:lnTo>
                  <a:pt x="3997" y="697"/>
                </a:lnTo>
                <a:lnTo>
                  <a:pt x="3953" y="741"/>
                </a:lnTo>
                <a:lnTo>
                  <a:pt x="3803" y="679"/>
                </a:lnTo>
                <a:lnTo>
                  <a:pt x="3741" y="750"/>
                </a:lnTo>
                <a:lnTo>
                  <a:pt x="3697" y="697"/>
                </a:lnTo>
                <a:lnTo>
                  <a:pt x="3626" y="670"/>
                </a:lnTo>
                <a:lnTo>
                  <a:pt x="3564" y="670"/>
                </a:lnTo>
                <a:lnTo>
                  <a:pt x="3538" y="573"/>
                </a:lnTo>
                <a:lnTo>
                  <a:pt x="3503" y="520"/>
                </a:lnTo>
                <a:lnTo>
                  <a:pt x="3459" y="467"/>
                </a:lnTo>
                <a:lnTo>
                  <a:pt x="3406" y="423"/>
                </a:lnTo>
                <a:lnTo>
                  <a:pt x="3335" y="423"/>
                </a:lnTo>
                <a:lnTo>
                  <a:pt x="3282" y="388"/>
                </a:lnTo>
                <a:lnTo>
                  <a:pt x="3670" y="114"/>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103" name="Freeform 29">
            <a:extLst>
              <a:ext uri="{FF2B5EF4-FFF2-40B4-BE49-F238E27FC236}">
                <a16:creationId xmlns:a16="http://schemas.microsoft.com/office/drawing/2014/main" id="{9B35028E-5245-4B06-87CC-429053B8E97D}"/>
              </a:ext>
            </a:extLst>
          </p:cNvPr>
          <p:cNvSpPr>
            <a:spLocks/>
          </p:cNvSpPr>
          <p:nvPr/>
        </p:nvSpPr>
        <p:spPr bwMode="auto">
          <a:xfrm>
            <a:off x="7600088" y="4321256"/>
            <a:ext cx="1236662" cy="1262063"/>
          </a:xfrm>
          <a:custGeom>
            <a:avLst/>
            <a:gdLst>
              <a:gd name="T0" fmla="*/ 140841901 w 3434"/>
              <a:gd name="T1" fmla="*/ 289682718 h 3504"/>
              <a:gd name="T2" fmla="*/ 164834368 w 3434"/>
              <a:gd name="T3" fmla="*/ 297596184 h 3504"/>
              <a:gd name="T4" fmla="*/ 177414181 w 3434"/>
              <a:gd name="T5" fmla="*/ 323930944 h 3504"/>
              <a:gd name="T6" fmla="*/ 202573446 w 3434"/>
              <a:gd name="T7" fmla="*/ 334309107 h 3504"/>
              <a:gd name="T8" fmla="*/ 241480043 w 3434"/>
              <a:gd name="T9" fmla="*/ 343390270 h 3504"/>
              <a:gd name="T10" fmla="*/ 271308662 w 3434"/>
              <a:gd name="T11" fmla="*/ 349098007 h 3504"/>
              <a:gd name="T12" fmla="*/ 273513334 w 3434"/>
              <a:gd name="T13" fmla="*/ 362849236 h 3504"/>
              <a:gd name="T14" fmla="*/ 280386639 w 3434"/>
              <a:gd name="T15" fmla="*/ 390351692 h 3504"/>
              <a:gd name="T16" fmla="*/ 286093147 w 3434"/>
              <a:gd name="T17" fmla="*/ 410978354 h 3504"/>
              <a:gd name="T18" fmla="*/ 287260305 w 3434"/>
              <a:gd name="T19" fmla="*/ 428102647 h 3504"/>
              <a:gd name="T20" fmla="*/ 306713423 w 3434"/>
              <a:gd name="T21" fmla="*/ 429269983 h 3504"/>
              <a:gd name="T22" fmla="*/ 320460394 w 3434"/>
              <a:gd name="T23" fmla="*/ 421226853 h 3504"/>
              <a:gd name="T24" fmla="*/ 334207365 w 3434"/>
              <a:gd name="T25" fmla="*/ 437313114 h 3504"/>
              <a:gd name="T26" fmla="*/ 354828002 w 3434"/>
              <a:gd name="T27" fmla="*/ 430437680 h 3504"/>
              <a:gd name="T28" fmla="*/ 366240656 w 3434"/>
              <a:gd name="T29" fmla="*/ 444188908 h 3504"/>
              <a:gd name="T30" fmla="*/ 397106429 w 3434"/>
              <a:gd name="T31" fmla="*/ 447561613 h 3504"/>
              <a:gd name="T32" fmla="*/ 405147253 w 3434"/>
              <a:gd name="T33" fmla="*/ 421226853 h 3504"/>
              <a:gd name="T34" fmla="*/ 383489102 w 3434"/>
              <a:gd name="T35" fmla="*/ 400600191 h 3504"/>
              <a:gd name="T36" fmla="*/ 382321944 w 3434"/>
              <a:gd name="T37" fmla="*/ 374265431 h 3504"/>
              <a:gd name="T38" fmla="*/ 368574973 w 3434"/>
              <a:gd name="T39" fmla="*/ 350265704 h 3504"/>
              <a:gd name="T40" fmla="*/ 329668376 w 3434"/>
              <a:gd name="T41" fmla="*/ 334309107 h 3504"/>
              <a:gd name="T42" fmla="*/ 310215258 w 3434"/>
              <a:gd name="T43" fmla="*/ 214051143 h 3504"/>
              <a:gd name="T44" fmla="*/ 347954336 w 3434"/>
              <a:gd name="T45" fmla="*/ 208343406 h 3504"/>
              <a:gd name="T46" fmla="*/ 382321944 w 3434"/>
              <a:gd name="T47" fmla="*/ 192386809 h 3504"/>
              <a:gd name="T48" fmla="*/ 416559907 w 3434"/>
              <a:gd name="T49" fmla="*/ 194592178 h 3504"/>
              <a:gd name="T50" fmla="*/ 445221008 w 3434"/>
              <a:gd name="T51" fmla="*/ 195759514 h 3504"/>
              <a:gd name="T52" fmla="*/ 438347342 w 3434"/>
              <a:gd name="T53" fmla="*/ 169424754 h 3504"/>
              <a:gd name="T54" fmla="*/ 433808353 w 3434"/>
              <a:gd name="T55" fmla="*/ 147630396 h 3504"/>
              <a:gd name="T56" fmla="*/ 400608264 w 3434"/>
              <a:gd name="T57" fmla="*/ 143089994 h 3504"/>
              <a:gd name="T58" fmla="*/ 375448639 w 3434"/>
              <a:gd name="T59" fmla="*/ 135046864 h 3504"/>
              <a:gd name="T60" fmla="*/ 349121855 w 3434"/>
              <a:gd name="T61" fmla="*/ 135046864 h 3504"/>
              <a:gd name="T62" fmla="*/ 330835535 w 3434"/>
              <a:gd name="T63" fmla="*/ 48129118 h 3504"/>
              <a:gd name="T64" fmla="*/ 297635445 w 3434"/>
              <a:gd name="T65" fmla="*/ 36583259 h 3504"/>
              <a:gd name="T66" fmla="*/ 290761780 w 3434"/>
              <a:gd name="T67" fmla="*/ 16086261 h 3504"/>
              <a:gd name="T68" fmla="*/ 272475820 w 3434"/>
              <a:gd name="T69" fmla="*/ 12583532 h 3504"/>
              <a:gd name="T70" fmla="*/ 236941054 w 3434"/>
              <a:gd name="T71" fmla="*/ 22961695 h 3504"/>
              <a:gd name="T72" fmla="*/ 201406288 w 3434"/>
              <a:gd name="T73" fmla="*/ 28669792 h 3504"/>
              <a:gd name="T74" fmla="*/ 164834368 w 3434"/>
              <a:gd name="T75" fmla="*/ 37750955 h 3504"/>
              <a:gd name="T76" fmla="*/ 125927772 w 3434"/>
              <a:gd name="T77" fmla="*/ 57209921 h 3504"/>
              <a:gd name="T78" fmla="*/ 93894481 w 3434"/>
              <a:gd name="T79" fmla="*/ 57209921 h 3504"/>
              <a:gd name="T80" fmla="*/ 83519340 w 3434"/>
              <a:gd name="T81" fmla="*/ 80171976 h 3504"/>
              <a:gd name="T82" fmla="*/ 78980351 w 3434"/>
              <a:gd name="T83" fmla="*/ 134009192 h 3504"/>
              <a:gd name="T84" fmla="*/ 68734855 w 3434"/>
              <a:gd name="T85" fmla="*/ 155673526 h 3504"/>
              <a:gd name="T86" fmla="*/ 41240913 w 3434"/>
              <a:gd name="T87" fmla="*/ 170592451 h 3504"/>
              <a:gd name="T88" fmla="*/ 6873666 w 3434"/>
              <a:gd name="T89" fmla="*/ 212883807 h 3504"/>
              <a:gd name="T90" fmla="*/ 21787795 w 3434"/>
              <a:gd name="T91" fmla="*/ 232342773 h 3504"/>
              <a:gd name="T92" fmla="*/ 35534766 w 3434"/>
              <a:gd name="T93" fmla="*/ 252969795 h 3504"/>
              <a:gd name="T94" fmla="*/ 56155042 w 3434"/>
              <a:gd name="T95" fmla="*/ 264385630 h 3504"/>
              <a:gd name="T96" fmla="*/ 81314668 w 3434"/>
              <a:gd name="T97" fmla="*/ 274764154 h 3504"/>
              <a:gd name="T98" fmla="*/ 101935305 w 3434"/>
              <a:gd name="T99" fmla="*/ 274764154 h 35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434" h="3504">
                <a:moveTo>
                  <a:pt x="918" y="2215"/>
                </a:moveTo>
                <a:lnTo>
                  <a:pt x="997" y="2206"/>
                </a:lnTo>
                <a:lnTo>
                  <a:pt x="1059" y="2188"/>
                </a:lnTo>
                <a:lnTo>
                  <a:pt x="1086" y="2233"/>
                </a:lnTo>
                <a:lnTo>
                  <a:pt x="1094" y="2277"/>
                </a:lnTo>
                <a:lnTo>
                  <a:pt x="1174" y="2294"/>
                </a:lnTo>
                <a:lnTo>
                  <a:pt x="1218" y="2321"/>
                </a:lnTo>
                <a:lnTo>
                  <a:pt x="1271" y="2294"/>
                </a:lnTo>
                <a:lnTo>
                  <a:pt x="1333" y="2356"/>
                </a:lnTo>
                <a:lnTo>
                  <a:pt x="1377" y="2400"/>
                </a:lnTo>
                <a:lnTo>
                  <a:pt x="1297" y="2444"/>
                </a:lnTo>
                <a:lnTo>
                  <a:pt x="1368" y="2497"/>
                </a:lnTo>
                <a:lnTo>
                  <a:pt x="1403" y="2524"/>
                </a:lnTo>
                <a:lnTo>
                  <a:pt x="1412" y="2594"/>
                </a:lnTo>
                <a:lnTo>
                  <a:pt x="1518" y="2621"/>
                </a:lnTo>
                <a:lnTo>
                  <a:pt x="1562" y="2577"/>
                </a:lnTo>
                <a:lnTo>
                  <a:pt x="1668" y="2630"/>
                </a:lnTo>
                <a:lnTo>
                  <a:pt x="1712" y="2612"/>
                </a:lnTo>
                <a:lnTo>
                  <a:pt x="1748" y="2638"/>
                </a:lnTo>
                <a:lnTo>
                  <a:pt x="1862" y="2647"/>
                </a:lnTo>
                <a:lnTo>
                  <a:pt x="1915" y="2718"/>
                </a:lnTo>
                <a:lnTo>
                  <a:pt x="1986" y="2744"/>
                </a:lnTo>
                <a:lnTo>
                  <a:pt x="2056" y="2753"/>
                </a:lnTo>
                <a:lnTo>
                  <a:pt x="2092" y="2691"/>
                </a:lnTo>
                <a:lnTo>
                  <a:pt x="2153" y="2691"/>
                </a:lnTo>
                <a:lnTo>
                  <a:pt x="2206" y="2709"/>
                </a:lnTo>
                <a:lnTo>
                  <a:pt x="2171" y="2753"/>
                </a:lnTo>
                <a:lnTo>
                  <a:pt x="2109" y="2797"/>
                </a:lnTo>
                <a:lnTo>
                  <a:pt x="2092" y="2868"/>
                </a:lnTo>
                <a:lnTo>
                  <a:pt x="2162" y="2859"/>
                </a:lnTo>
                <a:lnTo>
                  <a:pt x="2171" y="2938"/>
                </a:lnTo>
                <a:lnTo>
                  <a:pt x="2162" y="3009"/>
                </a:lnTo>
                <a:lnTo>
                  <a:pt x="2118" y="3027"/>
                </a:lnTo>
                <a:lnTo>
                  <a:pt x="2109" y="3071"/>
                </a:lnTo>
                <a:lnTo>
                  <a:pt x="2153" y="3124"/>
                </a:lnTo>
                <a:lnTo>
                  <a:pt x="2206" y="3168"/>
                </a:lnTo>
                <a:lnTo>
                  <a:pt x="2171" y="3230"/>
                </a:lnTo>
                <a:lnTo>
                  <a:pt x="2109" y="3256"/>
                </a:lnTo>
                <a:lnTo>
                  <a:pt x="2136" y="3300"/>
                </a:lnTo>
                <a:lnTo>
                  <a:pt x="2215" y="3300"/>
                </a:lnTo>
                <a:lnTo>
                  <a:pt x="2224" y="3362"/>
                </a:lnTo>
                <a:lnTo>
                  <a:pt x="2286" y="3406"/>
                </a:lnTo>
                <a:lnTo>
                  <a:pt x="2339" y="3362"/>
                </a:lnTo>
                <a:lnTo>
                  <a:pt x="2365" y="3309"/>
                </a:lnTo>
                <a:lnTo>
                  <a:pt x="2295" y="3291"/>
                </a:lnTo>
                <a:lnTo>
                  <a:pt x="2339" y="3256"/>
                </a:lnTo>
                <a:lnTo>
                  <a:pt x="2418" y="3256"/>
                </a:lnTo>
                <a:lnTo>
                  <a:pt x="2471" y="3247"/>
                </a:lnTo>
                <a:lnTo>
                  <a:pt x="2551" y="3238"/>
                </a:lnTo>
                <a:lnTo>
                  <a:pt x="2515" y="3291"/>
                </a:lnTo>
                <a:lnTo>
                  <a:pt x="2515" y="3353"/>
                </a:lnTo>
                <a:lnTo>
                  <a:pt x="2577" y="3371"/>
                </a:lnTo>
                <a:lnTo>
                  <a:pt x="2630" y="3344"/>
                </a:lnTo>
                <a:lnTo>
                  <a:pt x="2656" y="3309"/>
                </a:lnTo>
                <a:lnTo>
                  <a:pt x="2727" y="3380"/>
                </a:lnTo>
                <a:lnTo>
                  <a:pt x="2736" y="3318"/>
                </a:lnTo>
                <a:lnTo>
                  <a:pt x="2780" y="3291"/>
                </a:lnTo>
                <a:lnTo>
                  <a:pt x="2833" y="3336"/>
                </a:lnTo>
                <a:lnTo>
                  <a:pt x="2859" y="3388"/>
                </a:lnTo>
                <a:lnTo>
                  <a:pt x="2824" y="3424"/>
                </a:lnTo>
                <a:lnTo>
                  <a:pt x="2868" y="3503"/>
                </a:lnTo>
                <a:lnTo>
                  <a:pt x="2939" y="3433"/>
                </a:lnTo>
                <a:lnTo>
                  <a:pt x="3001" y="3468"/>
                </a:lnTo>
                <a:lnTo>
                  <a:pt x="3062" y="3450"/>
                </a:lnTo>
                <a:lnTo>
                  <a:pt x="3080" y="3380"/>
                </a:lnTo>
                <a:lnTo>
                  <a:pt x="3080" y="3336"/>
                </a:lnTo>
                <a:lnTo>
                  <a:pt x="3115" y="3300"/>
                </a:lnTo>
                <a:lnTo>
                  <a:pt x="3124" y="3247"/>
                </a:lnTo>
                <a:lnTo>
                  <a:pt x="3071" y="3212"/>
                </a:lnTo>
                <a:lnTo>
                  <a:pt x="2992" y="3185"/>
                </a:lnTo>
                <a:lnTo>
                  <a:pt x="3018" y="3141"/>
                </a:lnTo>
                <a:lnTo>
                  <a:pt x="2957" y="3088"/>
                </a:lnTo>
                <a:lnTo>
                  <a:pt x="2912" y="3035"/>
                </a:lnTo>
                <a:lnTo>
                  <a:pt x="2877" y="2974"/>
                </a:lnTo>
                <a:lnTo>
                  <a:pt x="2912" y="2938"/>
                </a:lnTo>
                <a:lnTo>
                  <a:pt x="2948" y="2885"/>
                </a:lnTo>
                <a:lnTo>
                  <a:pt x="2904" y="2859"/>
                </a:lnTo>
                <a:lnTo>
                  <a:pt x="2904" y="2797"/>
                </a:lnTo>
                <a:lnTo>
                  <a:pt x="2912" y="2727"/>
                </a:lnTo>
                <a:lnTo>
                  <a:pt x="2842" y="2700"/>
                </a:lnTo>
                <a:lnTo>
                  <a:pt x="2762" y="2665"/>
                </a:lnTo>
                <a:lnTo>
                  <a:pt x="2692" y="2621"/>
                </a:lnTo>
                <a:lnTo>
                  <a:pt x="2621" y="2585"/>
                </a:lnTo>
                <a:lnTo>
                  <a:pt x="2542" y="2577"/>
                </a:lnTo>
                <a:lnTo>
                  <a:pt x="2462" y="2515"/>
                </a:lnTo>
                <a:lnTo>
                  <a:pt x="2418" y="2435"/>
                </a:lnTo>
                <a:lnTo>
                  <a:pt x="2392" y="2365"/>
                </a:lnTo>
                <a:lnTo>
                  <a:pt x="2392" y="1650"/>
                </a:lnTo>
                <a:lnTo>
                  <a:pt x="2480" y="1633"/>
                </a:lnTo>
                <a:lnTo>
                  <a:pt x="2524" y="1597"/>
                </a:lnTo>
                <a:lnTo>
                  <a:pt x="2604" y="1615"/>
                </a:lnTo>
                <a:lnTo>
                  <a:pt x="2683" y="1606"/>
                </a:lnTo>
                <a:lnTo>
                  <a:pt x="2736" y="1562"/>
                </a:lnTo>
                <a:lnTo>
                  <a:pt x="2798" y="1518"/>
                </a:lnTo>
                <a:lnTo>
                  <a:pt x="2851" y="1544"/>
                </a:lnTo>
                <a:lnTo>
                  <a:pt x="2948" y="1483"/>
                </a:lnTo>
                <a:lnTo>
                  <a:pt x="2974" y="1447"/>
                </a:lnTo>
                <a:lnTo>
                  <a:pt x="3036" y="1456"/>
                </a:lnTo>
                <a:lnTo>
                  <a:pt x="3115" y="1500"/>
                </a:lnTo>
                <a:lnTo>
                  <a:pt x="3212" y="1500"/>
                </a:lnTo>
                <a:lnTo>
                  <a:pt x="3248" y="1535"/>
                </a:lnTo>
                <a:lnTo>
                  <a:pt x="3301" y="1553"/>
                </a:lnTo>
                <a:lnTo>
                  <a:pt x="3345" y="1509"/>
                </a:lnTo>
                <a:lnTo>
                  <a:pt x="3433" y="1509"/>
                </a:lnTo>
                <a:lnTo>
                  <a:pt x="3398" y="1447"/>
                </a:lnTo>
                <a:lnTo>
                  <a:pt x="3354" y="1403"/>
                </a:lnTo>
                <a:lnTo>
                  <a:pt x="3398" y="1368"/>
                </a:lnTo>
                <a:lnTo>
                  <a:pt x="3380" y="1306"/>
                </a:lnTo>
                <a:lnTo>
                  <a:pt x="3433" y="1280"/>
                </a:lnTo>
                <a:lnTo>
                  <a:pt x="3362" y="1244"/>
                </a:lnTo>
                <a:lnTo>
                  <a:pt x="3371" y="1191"/>
                </a:lnTo>
                <a:lnTo>
                  <a:pt x="3345" y="1138"/>
                </a:lnTo>
                <a:lnTo>
                  <a:pt x="3283" y="1094"/>
                </a:lnTo>
                <a:lnTo>
                  <a:pt x="3212" y="1077"/>
                </a:lnTo>
                <a:lnTo>
                  <a:pt x="3133" y="1041"/>
                </a:lnTo>
                <a:lnTo>
                  <a:pt x="3089" y="1103"/>
                </a:lnTo>
                <a:lnTo>
                  <a:pt x="3018" y="1059"/>
                </a:lnTo>
                <a:lnTo>
                  <a:pt x="2983" y="1094"/>
                </a:lnTo>
                <a:lnTo>
                  <a:pt x="2912" y="1094"/>
                </a:lnTo>
                <a:lnTo>
                  <a:pt x="2895" y="1041"/>
                </a:lnTo>
                <a:lnTo>
                  <a:pt x="2824" y="1041"/>
                </a:lnTo>
                <a:lnTo>
                  <a:pt x="2771" y="1077"/>
                </a:lnTo>
                <a:lnTo>
                  <a:pt x="2736" y="1033"/>
                </a:lnTo>
                <a:lnTo>
                  <a:pt x="2692" y="1041"/>
                </a:lnTo>
                <a:lnTo>
                  <a:pt x="2656" y="1077"/>
                </a:lnTo>
                <a:lnTo>
                  <a:pt x="2595" y="1085"/>
                </a:lnTo>
                <a:lnTo>
                  <a:pt x="2595" y="406"/>
                </a:lnTo>
                <a:lnTo>
                  <a:pt x="2551" y="371"/>
                </a:lnTo>
                <a:lnTo>
                  <a:pt x="2506" y="353"/>
                </a:lnTo>
                <a:lnTo>
                  <a:pt x="2409" y="362"/>
                </a:lnTo>
                <a:lnTo>
                  <a:pt x="2348" y="353"/>
                </a:lnTo>
                <a:lnTo>
                  <a:pt x="2295" y="282"/>
                </a:lnTo>
                <a:lnTo>
                  <a:pt x="2251" y="238"/>
                </a:lnTo>
                <a:lnTo>
                  <a:pt x="2189" y="212"/>
                </a:lnTo>
                <a:lnTo>
                  <a:pt x="2189" y="159"/>
                </a:lnTo>
                <a:lnTo>
                  <a:pt x="2242" y="124"/>
                </a:lnTo>
                <a:lnTo>
                  <a:pt x="2251" y="71"/>
                </a:lnTo>
                <a:lnTo>
                  <a:pt x="2242" y="0"/>
                </a:lnTo>
                <a:lnTo>
                  <a:pt x="2189" y="80"/>
                </a:lnTo>
                <a:lnTo>
                  <a:pt x="2101" y="97"/>
                </a:lnTo>
                <a:lnTo>
                  <a:pt x="1995" y="115"/>
                </a:lnTo>
                <a:lnTo>
                  <a:pt x="1942" y="115"/>
                </a:lnTo>
                <a:lnTo>
                  <a:pt x="1880" y="132"/>
                </a:lnTo>
                <a:lnTo>
                  <a:pt x="1827" y="177"/>
                </a:lnTo>
                <a:lnTo>
                  <a:pt x="1748" y="177"/>
                </a:lnTo>
                <a:lnTo>
                  <a:pt x="1695" y="203"/>
                </a:lnTo>
                <a:lnTo>
                  <a:pt x="1615" y="230"/>
                </a:lnTo>
                <a:lnTo>
                  <a:pt x="1553" y="221"/>
                </a:lnTo>
                <a:lnTo>
                  <a:pt x="1492" y="212"/>
                </a:lnTo>
                <a:lnTo>
                  <a:pt x="1412" y="230"/>
                </a:lnTo>
                <a:lnTo>
                  <a:pt x="1315" y="221"/>
                </a:lnTo>
                <a:lnTo>
                  <a:pt x="1271" y="291"/>
                </a:lnTo>
                <a:lnTo>
                  <a:pt x="1218" y="344"/>
                </a:lnTo>
                <a:lnTo>
                  <a:pt x="1130" y="344"/>
                </a:lnTo>
                <a:lnTo>
                  <a:pt x="1042" y="388"/>
                </a:lnTo>
                <a:lnTo>
                  <a:pt x="971" y="441"/>
                </a:lnTo>
                <a:lnTo>
                  <a:pt x="944" y="512"/>
                </a:lnTo>
                <a:lnTo>
                  <a:pt x="892" y="556"/>
                </a:lnTo>
                <a:lnTo>
                  <a:pt x="794" y="503"/>
                </a:lnTo>
                <a:lnTo>
                  <a:pt x="724" y="441"/>
                </a:lnTo>
                <a:lnTo>
                  <a:pt x="644" y="432"/>
                </a:lnTo>
                <a:lnTo>
                  <a:pt x="591" y="494"/>
                </a:lnTo>
                <a:lnTo>
                  <a:pt x="609" y="565"/>
                </a:lnTo>
                <a:lnTo>
                  <a:pt x="644" y="618"/>
                </a:lnTo>
                <a:lnTo>
                  <a:pt x="644" y="724"/>
                </a:lnTo>
                <a:lnTo>
                  <a:pt x="636" y="847"/>
                </a:lnTo>
                <a:lnTo>
                  <a:pt x="600" y="944"/>
                </a:lnTo>
                <a:lnTo>
                  <a:pt x="609" y="1033"/>
                </a:lnTo>
                <a:lnTo>
                  <a:pt x="636" y="1112"/>
                </a:lnTo>
                <a:lnTo>
                  <a:pt x="565" y="1103"/>
                </a:lnTo>
                <a:lnTo>
                  <a:pt x="539" y="1147"/>
                </a:lnTo>
                <a:lnTo>
                  <a:pt x="530" y="1200"/>
                </a:lnTo>
                <a:lnTo>
                  <a:pt x="494" y="1244"/>
                </a:lnTo>
                <a:lnTo>
                  <a:pt x="433" y="1280"/>
                </a:lnTo>
                <a:lnTo>
                  <a:pt x="380" y="1262"/>
                </a:lnTo>
                <a:lnTo>
                  <a:pt x="318" y="1315"/>
                </a:lnTo>
                <a:lnTo>
                  <a:pt x="327" y="1385"/>
                </a:lnTo>
                <a:lnTo>
                  <a:pt x="62" y="1597"/>
                </a:lnTo>
                <a:lnTo>
                  <a:pt x="0" y="1641"/>
                </a:lnTo>
                <a:lnTo>
                  <a:pt x="53" y="1641"/>
                </a:lnTo>
                <a:lnTo>
                  <a:pt x="62" y="1703"/>
                </a:lnTo>
                <a:lnTo>
                  <a:pt x="97" y="1738"/>
                </a:lnTo>
                <a:lnTo>
                  <a:pt x="141" y="1721"/>
                </a:lnTo>
                <a:lnTo>
                  <a:pt x="168" y="1791"/>
                </a:lnTo>
                <a:lnTo>
                  <a:pt x="168" y="1844"/>
                </a:lnTo>
                <a:lnTo>
                  <a:pt x="230" y="1827"/>
                </a:lnTo>
                <a:lnTo>
                  <a:pt x="256" y="1888"/>
                </a:lnTo>
                <a:lnTo>
                  <a:pt x="274" y="1950"/>
                </a:lnTo>
                <a:lnTo>
                  <a:pt x="327" y="1941"/>
                </a:lnTo>
                <a:lnTo>
                  <a:pt x="362" y="1985"/>
                </a:lnTo>
                <a:lnTo>
                  <a:pt x="406" y="1994"/>
                </a:lnTo>
                <a:lnTo>
                  <a:pt x="433" y="2038"/>
                </a:lnTo>
                <a:lnTo>
                  <a:pt x="477" y="2083"/>
                </a:lnTo>
                <a:lnTo>
                  <a:pt x="530" y="2109"/>
                </a:lnTo>
                <a:lnTo>
                  <a:pt x="583" y="2100"/>
                </a:lnTo>
                <a:lnTo>
                  <a:pt x="627" y="2118"/>
                </a:lnTo>
                <a:lnTo>
                  <a:pt x="662" y="2144"/>
                </a:lnTo>
                <a:lnTo>
                  <a:pt x="706" y="2118"/>
                </a:lnTo>
                <a:lnTo>
                  <a:pt x="741" y="2144"/>
                </a:lnTo>
                <a:lnTo>
                  <a:pt x="786" y="2118"/>
                </a:lnTo>
                <a:lnTo>
                  <a:pt x="839" y="2127"/>
                </a:lnTo>
                <a:lnTo>
                  <a:pt x="865" y="2171"/>
                </a:lnTo>
                <a:lnTo>
                  <a:pt x="918" y="2215"/>
                </a:lnTo>
              </a:path>
            </a:pathLst>
          </a:custGeom>
          <a:solidFill>
            <a:schemeClr val="accent1">
              <a:lumMod val="75000"/>
            </a:schemeClr>
          </a:solidFill>
          <a:ln>
            <a:solidFill>
              <a:schemeClr val="tx1"/>
            </a:solidFill>
          </a:ln>
        </p:spPr>
        <p:txBody>
          <a:bodyPr wrap="none" anchor="ctr"/>
          <a:lstStyle/>
          <a:p>
            <a:endParaRPr lang="es-CO"/>
          </a:p>
        </p:txBody>
      </p:sp>
      <p:sp>
        <p:nvSpPr>
          <p:cNvPr id="104" name="Freeform 30">
            <a:extLst>
              <a:ext uri="{FF2B5EF4-FFF2-40B4-BE49-F238E27FC236}">
                <a16:creationId xmlns:a16="http://schemas.microsoft.com/office/drawing/2014/main" id="{306C2A36-A806-4736-979D-856D6755F5B5}"/>
              </a:ext>
            </a:extLst>
          </p:cNvPr>
          <p:cNvSpPr>
            <a:spLocks/>
          </p:cNvSpPr>
          <p:nvPr/>
        </p:nvSpPr>
        <p:spPr bwMode="auto">
          <a:xfrm>
            <a:off x="6628538" y="5102306"/>
            <a:ext cx="2109787" cy="1581150"/>
          </a:xfrm>
          <a:custGeom>
            <a:avLst/>
            <a:gdLst>
              <a:gd name="T0" fmla="*/ 104122796 w 5859"/>
              <a:gd name="T1" fmla="*/ 86756340 h 4394"/>
              <a:gd name="T2" fmla="*/ 131612323 w 5859"/>
              <a:gd name="T3" fmla="*/ 98280671 h 4394"/>
              <a:gd name="T4" fmla="*/ 172716980 w 5859"/>
              <a:gd name="T5" fmla="*/ 106179224 h 4394"/>
              <a:gd name="T6" fmla="*/ 214988340 w 5859"/>
              <a:gd name="T7" fmla="*/ 101647362 h 4394"/>
              <a:gd name="T8" fmla="*/ 252721443 w 5859"/>
              <a:gd name="T9" fmla="*/ 105143236 h 4394"/>
              <a:gd name="T10" fmla="*/ 292788671 w 5859"/>
              <a:gd name="T11" fmla="*/ 102812534 h 4394"/>
              <a:gd name="T12" fmla="*/ 328317642 w 5859"/>
              <a:gd name="T13" fmla="*/ 100481831 h 4394"/>
              <a:gd name="T14" fmla="*/ 355677536 w 5859"/>
              <a:gd name="T15" fmla="*/ 67333096 h 4394"/>
              <a:gd name="T16" fmla="*/ 395744404 w 5859"/>
              <a:gd name="T17" fmla="*/ 53607606 h 4394"/>
              <a:gd name="T18" fmla="*/ 419862737 w 5859"/>
              <a:gd name="T19" fmla="*/ 19422884 h 4394"/>
              <a:gd name="T20" fmla="*/ 462134097 w 5859"/>
              <a:gd name="T21" fmla="*/ 0 h 4394"/>
              <a:gd name="T22" fmla="*/ 491828115 w 5859"/>
              <a:gd name="T23" fmla="*/ 13725490 h 4394"/>
              <a:gd name="T24" fmla="*/ 528523789 w 5859"/>
              <a:gd name="T25" fmla="*/ 29652500 h 4394"/>
              <a:gd name="T26" fmla="*/ 546806809 w 5859"/>
              <a:gd name="T27" fmla="*/ 58269012 h 4394"/>
              <a:gd name="T28" fmla="*/ 591412654 w 5859"/>
              <a:gd name="T29" fmla="*/ 61635703 h 4394"/>
              <a:gd name="T30" fmla="*/ 629145757 w 5859"/>
              <a:gd name="T31" fmla="*/ 67333096 h 4394"/>
              <a:gd name="T32" fmla="*/ 630312820 w 5859"/>
              <a:gd name="T33" fmla="*/ 89087043 h 4394"/>
              <a:gd name="T34" fmla="*/ 629145757 w 5859"/>
              <a:gd name="T35" fmla="*/ 123400949 h 4394"/>
              <a:gd name="T36" fmla="*/ 637185202 w 5859"/>
              <a:gd name="T37" fmla="*/ 146190884 h 4394"/>
              <a:gd name="T38" fmla="*/ 647558411 w 5859"/>
              <a:gd name="T39" fmla="*/ 145025352 h 4394"/>
              <a:gd name="T40" fmla="*/ 676085367 w 5859"/>
              <a:gd name="T41" fmla="*/ 145025352 h 4394"/>
              <a:gd name="T42" fmla="*/ 703574894 w 5859"/>
              <a:gd name="T43" fmla="*/ 156549683 h 4394"/>
              <a:gd name="T44" fmla="*/ 716152595 w 5859"/>
              <a:gd name="T45" fmla="*/ 162247077 h 4394"/>
              <a:gd name="T46" fmla="*/ 749347442 w 5859"/>
              <a:gd name="T47" fmla="*/ 156549683 h 4394"/>
              <a:gd name="T48" fmla="*/ 753885698 w 5859"/>
              <a:gd name="T49" fmla="*/ 177008555 h 4394"/>
              <a:gd name="T50" fmla="*/ 680753257 w 5859"/>
              <a:gd name="T51" fmla="*/ 568836165 h 4394"/>
              <a:gd name="T52" fmla="*/ 661303175 w 5859"/>
              <a:gd name="T53" fmla="*/ 536852962 h 4394"/>
              <a:gd name="T54" fmla="*/ 630312820 w 5859"/>
              <a:gd name="T55" fmla="*/ 512897856 h 4394"/>
              <a:gd name="T56" fmla="*/ 584540273 w 5859"/>
              <a:gd name="T57" fmla="*/ 519760781 h 4394"/>
              <a:gd name="T58" fmla="*/ 647558411 w 5859"/>
              <a:gd name="T59" fmla="*/ 371109651 h 4394"/>
              <a:gd name="T60" fmla="*/ 624607501 w 5859"/>
              <a:gd name="T61" fmla="*/ 355182641 h 4394"/>
              <a:gd name="T62" fmla="*/ 603990355 w 5859"/>
              <a:gd name="T63" fmla="*/ 339126448 h 4394"/>
              <a:gd name="T64" fmla="*/ 577667891 w 5859"/>
              <a:gd name="T65" fmla="*/ 335759757 h 4394"/>
              <a:gd name="T66" fmla="*/ 547973872 w 5859"/>
              <a:gd name="T67" fmla="*/ 317502045 h 4394"/>
              <a:gd name="T68" fmla="*/ 512445261 w 5859"/>
              <a:gd name="T69" fmla="*/ 319703204 h 4394"/>
              <a:gd name="T70" fmla="*/ 483918304 w 5859"/>
              <a:gd name="T71" fmla="*/ 333429054 h 4394"/>
              <a:gd name="T72" fmla="*/ 449556396 w 5859"/>
              <a:gd name="T73" fmla="*/ 335759757 h 4394"/>
              <a:gd name="T74" fmla="*/ 414027784 w 5859"/>
              <a:gd name="T75" fmla="*/ 308308417 h 4394"/>
              <a:gd name="T76" fmla="*/ 386667891 w 5859"/>
              <a:gd name="T77" fmla="*/ 332263523 h 4394"/>
              <a:gd name="T78" fmla="*/ 348805154 w 5859"/>
              <a:gd name="T79" fmla="*/ 351686767 h 4394"/>
              <a:gd name="T80" fmla="*/ 304199309 w 5859"/>
              <a:gd name="T81" fmla="*/ 350650779 h 4394"/>
              <a:gd name="T82" fmla="*/ 268800331 w 5859"/>
              <a:gd name="T83" fmla="*/ 358549332 h 4394"/>
              <a:gd name="T84" fmla="*/ 228733103 w 5859"/>
              <a:gd name="T85" fmla="*/ 352851939 h 4394"/>
              <a:gd name="T86" fmla="*/ 197872382 w 5859"/>
              <a:gd name="T87" fmla="*/ 338090460 h 4394"/>
              <a:gd name="T88" fmla="*/ 204615130 w 5859"/>
              <a:gd name="T89" fmla="*/ 310639120 h 4394"/>
              <a:gd name="T90" fmla="*/ 196705319 w 5859"/>
              <a:gd name="T91" fmla="*/ 283188139 h 4394"/>
              <a:gd name="T92" fmla="*/ 177384870 w 5859"/>
              <a:gd name="T93" fmla="*/ 272958523 h 4394"/>
              <a:gd name="T94" fmla="*/ 141855899 w 5859"/>
              <a:gd name="T95" fmla="*/ 268297117 h 4394"/>
              <a:gd name="T96" fmla="*/ 145357086 w 5859"/>
              <a:gd name="T97" fmla="*/ 238644618 h 4394"/>
              <a:gd name="T98" fmla="*/ 125907004 w 5859"/>
              <a:gd name="T99" fmla="*/ 213523980 h 4394"/>
              <a:gd name="T100" fmla="*/ 75466206 w 5859"/>
              <a:gd name="T101" fmla="*/ 190734405 h 4394"/>
              <a:gd name="T102" fmla="*/ 42271360 w 5859"/>
              <a:gd name="T103" fmla="*/ 174807396 h 4394"/>
              <a:gd name="T104" fmla="*/ 15949255 w 5859"/>
              <a:gd name="T105" fmla="*/ 156549683 h 4394"/>
              <a:gd name="T106" fmla="*/ 8039444 w 5859"/>
              <a:gd name="T107" fmla="*/ 129098343 h 4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59" h="4394">
                <a:moveTo>
                  <a:pt x="0" y="856"/>
                </a:moveTo>
                <a:lnTo>
                  <a:pt x="600" y="662"/>
                </a:lnTo>
                <a:lnTo>
                  <a:pt x="688" y="679"/>
                </a:lnTo>
                <a:lnTo>
                  <a:pt x="741" y="653"/>
                </a:lnTo>
                <a:lnTo>
                  <a:pt x="803" y="670"/>
                </a:lnTo>
                <a:lnTo>
                  <a:pt x="865" y="670"/>
                </a:lnTo>
                <a:lnTo>
                  <a:pt x="865" y="714"/>
                </a:lnTo>
                <a:lnTo>
                  <a:pt x="953" y="714"/>
                </a:lnTo>
                <a:lnTo>
                  <a:pt x="953" y="785"/>
                </a:lnTo>
                <a:lnTo>
                  <a:pt x="1015" y="759"/>
                </a:lnTo>
                <a:lnTo>
                  <a:pt x="1068" y="803"/>
                </a:lnTo>
                <a:lnTo>
                  <a:pt x="1129" y="785"/>
                </a:lnTo>
                <a:lnTo>
                  <a:pt x="1209" y="759"/>
                </a:lnTo>
                <a:lnTo>
                  <a:pt x="1262" y="794"/>
                </a:lnTo>
                <a:lnTo>
                  <a:pt x="1332" y="820"/>
                </a:lnTo>
                <a:lnTo>
                  <a:pt x="1421" y="873"/>
                </a:lnTo>
                <a:lnTo>
                  <a:pt x="1508" y="847"/>
                </a:lnTo>
                <a:lnTo>
                  <a:pt x="1552" y="803"/>
                </a:lnTo>
                <a:lnTo>
                  <a:pt x="1587" y="759"/>
                </a:lnTo>
                <a:lnTo>
                  <a:pt x="1658" y="785"/>
                </a:lnTo>
                <a:lnTo>
                  <a:pt x="1720" y="838"/>
                </a:lnTo>
                <a:lnTo>
                  <a:pt x="1790" y="864"/>
                </a:lnTo>
                <a:lnTo>
                  <a:pt x="1843" y="847"/>
                </a:lnTo>
                <a:lnTo>
                  <a:pt x="1887" y="794"/>
                </a:lnTo>
                <a:lnTo>
                  <a:pt x="1949" y="812"/>
                </a:lnTo>
                <a:lnTo>
                  <a:pt x="2029" y="856"/>
                </a:lnTo>
                <a:lnTo>
                  <a:pt x="2099" y="917"/>
                </a:lnTo>
                <a:lnTo>
                  <a:pt x="2161" y="926"/>
                </a:lnTo>
                <a:lnTo>
                  <a:pt x="2214" y="864"/>
                </a:lnTo>
                <a:lnTo>
                  <a:pt x="2258" y="794"/>
                </a:lnTo>
                <a:lnTo>
                  <a:pt x="2302" y="776"/>
                </a:lnTo>
                <a:lnTo>
                  <a:pt x="2355" y="829"/>
                </a:lnTo>
                <a:lnTo>
                  <a:pt x="2408" y="847"/>
                </a:lnTo>
                <a:lnTo>
                  <a:pt x="2479" y="856"/>
                </a:lnTo>
                <a:lnTo>
                  <a:pt x="2532" y="776"/>
                </a:lnTo>
                <a:lnTo>
                  <a:pt x="2576" y="714"/>
                </a:lnTo>
                <a:lnTo>
                  <a:pt x="2584" y="644"/>
                </a:lnTo>
                <a:lnTo>
                  <a:pt x="2611" y="573"/>
                </a:lnTo>
                <a:lnTo>
                  <a:pt x="2682" y="538"/>
                </a:lnTo>
                <a:lnTo>
                  <a:pt x="2743" y="520"/>
                </a:lnTo>
                <a:lnTo>
                  <a:pt x="2761" y="450"/>
                </a:lnTo>
                <a:lnTo>
                  <a:pt x="2796" y="406"/>
                </a:lnTo>
                <a:lnTo>
                  <a:pt x="2885" y="432"/>
                </a:lnTo>
                <a:lnTo>
                  <a:pt x="2964" y="450"/>
                </a:lnTo>
                <a:lnTo>
                  <a:pt x="3052" y="414"/>
                </a:lnTo>
                <a:lnTo>
                  <a:pt x="3079" y="335"/>
                </a:lnTo>
                <a:lnTo>
                  <a:pt x="3105" y="273"/>
                </a:lnTo>
                <a:lnTo>
                  <a:pt x="3149" y="238"/>
                </a:lnTo>
                <a:lnTo>
                  <a:pt x="3211" y="212"/>
                </a:lnTo>
                <a:lnTo>
                  <a:pt x="3238" y="150"/>
                </a:lnTo>
                <a:lnTo>
                  <a:pt x="3264" y="123"/>
                </a:lnTo>
                <a:lnTo>
                  <a:pt x="3352" y="97"/>
                </a:lnTo>
                <a:lnTo>
                  <a:pt x="3485" y="97"/>
                </a:lnTo>
                <a:lnTo>
                  <a:pt x="3555" y="70"/>
                </a:lnTo>
                <a:lnTo>
                  <a:pt x="3564" y="0"/>
                </a:lnTo>
                <a:lnTo>
                  <a:pt x="3617" y="44"/>
                </a:lnTo>
                <a:lnTo>
                  <a:pt x="3696" y="35"/>
                </a:lnTo>
                <a:lnTo>
                  <a:pt x="3758" y="17"/>
                </a:lnTo>
                <a:lnTo>
                  <a:pt x="3785" y="62"/>
                </a:lnTo>
                <a:lnTo>
                  <a:pt x="3793" y="106"/>
                </a:lnTo>
                <a:lnTo>
                  <a:pt x="3873" y="123"/>
                </a:lnTo>
                <a:lnTo>
                  <a:pt x="3917" y="150"/>
                </a:lnTo>
                <a:lnTo>
                  <a:pt x="3970" y="123"/>
                </a:lnTo>
                <a:lnTo>
                  <a:pt x="4032" y="185"/>
                </a:lnTo>
                <a:lnTo>
                  <a:pt x="4076" y="229"/>
                </a:lnTo>
                <a:lnTo>
                  <a:pt x="3996" y="273"/>
                </a:lnTo>
                <a:lnTo>
                  <a:pt x="4067" y="326"/>
                </a:lnTo>
                <a:lnTo>
                  <a:pt x="4102" y="353"/>
                </a:lnTo>
                <a:lnTo>
                  <a:pt x="4111" y="423"/>
                </a:lnTo>
                <a:lnTo>
                  <a:pt x="4217" y="450"/>
                </a:lnTo>
                <a:lnTo>
                  <a:pt x="4261" y="406"/>
                </a:lnTo>
                <a:lnTo>
                  <a:pt x="4367" y="459"/>
                </a:lnTo>
                <a:lnTo>
                  <a:pt x="4411" y="441"/>
                </a:lnTo>
                <a:lnTo>
                  <a:pt x="4447" y="467"/>
                </a:lnTo>
                <a:lnTo>
                  <a:pt x="4561" y="476"/>
                </a:lnTo>
                <a:lnTo>
                  <a:pt x="4614" y="547"/>
                </a:lnTo>
                <a:lnTo>
                  <a:pt x="4685" y="573"/>
                </a:lnTo>
                <a:lnTo>
                  <a:pt x="4755" y="582"/>
                </a:lnTo>
                <a:lnTo>
                  <a:pt x="4791" y="520"/>
                </a:lnTo>
                <a:lnTo>
                  <a:pt x="4852" y="520"/>
                </a:lnTo>
                <a:lnTo>
                  <a:pt x="4905" y="538"/>
                </a:lnTo>
                <a:lnTo>
                  <a:pt x="4870" y="582"/>
                </a:lnTo>
                <a:lnTo>
                  <a:pt x="4808" y="626"/>
                </a:lnTo>
                <a:lnTo>
                  <a:pt x="4791" y="697"/>
                </a:lnTo>
                <a:lnTo>
                  <a:pt x="4861" y="688"/>
                </a:lnTo>
                <a:lnTo>
                  <a:pt x="4870" y="767"/>
                </a:lnTo>
                <a:lnTo>
                  <a:pt x="4861" y="838"/>
                </a:lnTo>
                <a:lnTo>
                  <a:pt x="4817" y="856"/>
                </a:lnTo>
                <a:lnTo>
                  <a:pt x="4808" y="900"/>
                </a:lnTo>
                <a:lnTo>
                  <a:pt x="4852" y="953"/>
                </a:lnTo>
                <a:lnTo>
                  <a:pt x="4905" y="997"/>
                </a:lnTo>
                <a:lnTo>
                  <a:pt x="4870" y="1059"/>
                </a:lnTo>
                <a:lnTo>
                  <a:pt x="4808" y="1085"/>
                </a:lnTo>
                <a:lnTo>
                  <a:pt x="4835" y="1129"/>
                </a:lnTo>
                <a:lnTo>
                  <a:pt x="4914" y="1129"/>
                </a:lnTo>
                <a:lnTo>
                  <a:pt x="4923" y="1191"/>
                </a:lnTo>
                <a:lnTo>
                  <a:pt x="4985" y="1235"/>
                </a:lnTo>
                <a:lnTo>
                  <a:pt x="5038" y="1191"/>
                </a:lnTo>
                <a:lnTo>
                  <a:pt x="5064" y="1138"/>
                </a:lnTo>
                <a:lnTo>
                  <a:pt x="4994" y="1120"/>
                </a:lnTo>
                <a:lnTo>
                  <a:pt x="5038" y="1085"/>
                </a:lnTo>
                <a:lnTo>
                  <a:pt x="5117" y="1085"/>
                </a:lnTo>
                <a:lnTo>
                  <a:pt x="5170" y="1076"/>
                </a:lnTo>
                <a:lnTo>
                  <a:pt x="5250" y="1067"/>
                </a:lnTo>
                <a:lnTo>
                  <a:pt x="5214" y="1120"/>
                </a:lnTo>
                <a:lnTo>
                  <a:pt x="5214" y="1182"/>
                </a:lnTo>
                <a:lnTo>
                  <a:pt x="5276" y="1200"/>
                </a:lnTo>
                <a:lnTo>
                  <a:pt x="5329" y="1173"/>
                </a:lnTo>
                <a:lnTo>
                  <a:pt x="5355" y="1138"/>
                </a:lnTo>
                <a:lnTo>
                  <a:pt x="5426" y="1209"/>
                </a:lnTo>
                <a:lnTo>
                  <a:pt x="5435" y="1147"/>
                </a:lnTo>
                <a:lnTo>
                  <a:pt x="5479" y="1120"/>
                </a:lnTo>
                <a:lnTo>
                  <a:pt x="5532" y="1165"/>
                </a:lnTo>
                <a:lnTo>
                  <a:pt x="5558" y="1217"/>
                </a:lnTo>
                <a:lnTo>
                  <a:pt x="5523" y="1253"/>
                </a:lnTo>
                <a:lnTo>
                  <a:pt x="5567" y="1332"/>
                </a:lnTo>
                <a:lnTo>
                  <a:pt x="5638" y="1262"/>
                </a:lnTo>
                <a:lnTo>
                  <a:pt x="5700" y="1297"/>
                </a:lnTo>
                <a:lnTo>
                  <a:pt x="5761" y="1279"/>
                </a:lnTo>
                <a:lnTo>
                  <a:pt x="5779" y="1209"/>
                </a:lnTo>
                <a:lnTo>
                  <a:pt x="5779" y="1165"/>
                </a:lnTo>
                <a:lnTo>
                  <a:pt x="5814" y="1129"/>
                </a:lnTo>
                <a:lnTo>
                  <a:pt x="5858" y="1182"/>
                </a:lnTo>
                <a:lnTo>
                  <a:pt x="5823" y="1279"/>
                </a:lnTo>
                <a:lnTo>
                  <a:pt x="5814" y="1367"/>
                </a:lnTo>
                <a:lnTo>
                  <a:pt x="5841" y="1429"/>
                </a:lnTo>
                <a:lnTo>
                  <a:pt x="5814" y="1500"/>
                </a:lnTo>
                <a:lnTo>
                  <a:pt x="5788" y="1587"/>
                </a:lnTo>
                <a:lnTo>
                  <a:pt x="5797" y="1640"/>
                </a:lnTo>
                <a:lnTo>
                  <a:pt x="5250" y="4393"/>
                </a:lnTo>
                <a:lnTo>
                  <a:pt x="5197" y="4358"/>
                </a:lnTo>
                <a:lnTo>
                  <a:pt x="5170" y="4287"/>
                </a:lnTo>
                <a:lnTo>
                  <a:pt x="5117" y="4261"/>
                </a:lnTo>
                <a:lnTo>
                  <a:pt x="5100" y="4208"/>
                </a:lnTo>
                <a:lnTo>
                  <a:pt x="5100" y="4146"/>
                </a:lnTo>
                <a:lnTo>
                  <a:pt x="5064" y="4102"/>
                </a:lnTo>
                <a:lnTo>
                  <a:pt x="4985" y="4084"/>
                </a:lnTo>
                <a:lnTo>
                  <a:pt x="4941" y="4058"/>
                </a:lnTo>
                <a:lnTo>
                  <a:pt x="4888" y="4005"/>
                </a:lnTo>
                <a:lnTo>
                  <a:pt x="4861" y="3961"/>
                </a:lnTo>
                <a:lnTo>
                  <a:pt x="4782" y="3934"/>
                </a:lnTo>
                <a:lnTo>
                  <a:pt x="4729" y="3987"/>
                </a:lnTo>
                <a:lnTo>
                  <a:pt x="4676" y="4040"/>
                </a:lnTo>
                <a:lnTo>
                  <a:pt x="4579" y="4014"/>
                </a:lnTo>
                <a:lnTo>
                  <a:pt x="4508" y="4014"/>
                </a:lnTo>
                <a:lnTo>
                  <a:pt x="4411" y="4022"/>
                </a:lnTo>
                <a:lnTo>
                  <a:pt x="4341" y="4005"/>
                </a:lnTo>
                <a:lnTo>
                  <a:pt x="5108" y="2911"/>
                </a:lnTo>
                <a:lnTo>
                  <a:pt x="5082" y="2805"/>
                </a:lnTo>
                <a:lnTo>
                  <a:pt x="4994" y="2866"/>
                </a:lnTo>
                <a:lnTo>
                  <a:pt x="4994" y="2796"/>
                </a:lnTo>
                <a:lnTo>
                  <a:pt x="4932" y="2805"/>
                </a:lnTo>
                <a:lnTo>
                  <a:pt x="4923" y="2752"/>
                </a:lnTo>
                <a:lnTo>
                  <a:pt x="4905" y="2699"/>
                </a:lnTo>
                <a:lnTo>
                  <a:pt x="4817" y="2743"/>
                </a:lnTo>
                <a:lnTo>
                  <a:pt x="4764" y="2725"/>
                </a:lnTo>
                <a:lnTo>
                  <a:pt x="4817" y="2681"/>
                </a:lnTo>
                <a:lnTo>
                  <a:pt x="4764" y="2664"/>
                </a:lnTo>
                <a:lnTo>
                  <a:pt x="4702" y="2690"/>
                </a:lnTo>
                <a:lnTo>
                  <a:pt x="4658" y="2619"/>
                </a:lnTo>
                <a:lnTo>
                  <a:pt x="4614" y="2646"/>
                </a:lnTo>
                <a:lnTo>
                  <a:pt x="4552" y="2602"/>
                </a:lnTo>
                <a:lnTo>
                  <a:pt x="4535" y="2664"/>
                </a:lnTo>
                <a:lnTo>
                  <a:pt x="4464" y="2655"/>
                </a:lnTo>
                <a:lnTo>
                  <a:pt x="4455" y="2593"/>
                </a:lnTo>
                <a:lnTo>
                  <a:pt x="4429" y="2540"/>
                </a:lnTo>
                <a:lnTo>
                  <a:pt x="4349" y="2531"/>
                </a:lnTo>
                <a:lnTo>
                  <a:pt x="4296" y="2487"/>
                </a:lnTo>
                <a:lnTo>
                  <a:pt x="4235" y="2496"/>
                </a:lnTo>
                <a:lnTo>
                  <a:pt x="4226" y="2452"/>
                </a:lnTo>
                <a:lnTo>
                  <a:pt x="4164" y="2408"/>
                </a:lnTo>
                <a:lnTo>
                  <a:pt x="4102" y="2434"/>
                </a:lnTo>
                <a:lnTo>
                  <a:pt x="4032" y="2399"/>
                </a:lnTo>
                <a:lnTo>
                  <a:pt x="4041" y="2487"/>
                </a:lnTo>
                <a:lnTo>
                  <a:pt x="3952" y="2469"/>
                </a:lnTo>
                <a:lnTo>
                  <a:pt x="3882" y="2461"/>
                </a:lnTo>
                <a:lnTo>
                  <a:pt x="3873" y="2514"/>
                </a:lnTo>
                <a:lnTo>
                  <a:pt x="3846" y="2575"/>
                </a:lnTo>
                <a:lnTo>
                  <a:pt x="3776" y="2593"/>
                </a:lnTo>
                <a:lnTo>
                  <a:pt x="3732" y="2575"/>
                </a:lnTo>
                <a:lnTo>
                  <a:pt x="3652" y="2602"/>
                </a:lnTo>
                <a:lnTo>
                  <a:pt x="3599" y="2611"/>
                </a:lnTo>
                <a:lnTo>
                  <a:pt x="3538" y="2558"/>
                </a:lnTo>
                <a:lnTo>
                  <a:pt x="3502" y="2487"/>
                </a:lnTo>
                <a:lnTo>
                  <a:pt x="3467" y="2593"/>
                </a:lnTo>
                <a:lnTo>
                  <a:pt x="3440" y="2478"/>
                </a:lnTo>
                <a:lnTo>
                  <a:pt x="3352" y="2461"/>
                </a:lnTo>
                <a:lnTo>
                  <a:pt x="3308" y="2434"/>
                </a:lnTo>
                <a:lnTo>
                  <a:pt x="3202" y="2452"/>
                </a:lnTo>
                <a:lnTo>
                  <a:pt x="3193" y="2381"/>
                </a:lnTo>
                <a:lnTo>
                  <a:pt x="3132" y="2408"/>
                </a:lnTo>
                <a:lnTo>
                  <a:pt x="3070" y="2425"/>
                </a:lnTo>
                <a:lnTo>
                  <a:pt x="3043" y="2496"/>
                </a:lnTo>
                <a:lnTo>
                  <a:pt x="3035" y="2549"/>
                </a:lnTo>
                <a:lnTo>
                  <a:pt x="2982" y="2566"/>
                </a:lnTo>
                <a:lnTo>
                  <a:pt x="2973" y="2611"/>
                </a:lnTo>
                <a:lnTo>
                  <a:pt x="2902" y="2611"/>
                </a:lnTo>
                <a:lnTo>
                  <a:pt x="2814" y="2593"/>
                </a:lnTo>
                <a:lnTo>
                  <a:pt x="2752" y="2646"/>
                </a:lnTo>
                <a:lnTo>
                  <a:pt x="2690" y="2716"/>
                </a:lnTo>
                <a:lnTo>
                  <a:pt x="2637" y="2708"/>
                </a:lnTo>
                <a:lnTo>
                  <a:pt x="2567" y="2734"/>
                </a:lnTo>
                <a:lnTo>
                  <a:pt x="2496" y="2752"/>
                </a:lnTo>
                <a:lnTo>
                  <a:pt x="2434" y="2716"/>
                </a:lnTo>
                <a:lnTo>
                  <a:pt x="2346" y="2708"/>
                </a:lnTo>
                <a:lnTo>
                  <a:pt x="2267" y="2725"/>
                </a:lnTo>
                <a:lnTo>
                  <a:pt x="2205" y="2699"/>
                </a:lnTo>
                <a:lnTo>
                  <a:pt x="2152" y="2672"/>
                </a:lnTo>
                <a:lnTo>
                  <a:pt x="2117" y="2725"/>
                </a:lnTo>
                <a:lnTo>
                  <a:pt x="2073" y="2769"/>
                </a:lnTo>
                <a:lnTo>
                  <a:pt x="2037" y="2699"/>
                </a:lnTo>
                <a:lnTo>
                  <a:pt x="2011" y="2752"/>
                </a:lnTo>
                <a:lnTo>
                  <a:pt x="1896" y="2761"/>
                </a:lnTo>
                <a:lnTo>
                  <a:pt x="1799" y="2778"/>
                </a:lnTo>
                <a:lnTo>
                  <a:pt x="1764" y="2725"/>
                </a:lnTo>
                <a:lnTo>
                  <a:pt x="1764" y="2690"/>
                </a:lnTo>
                <a:lnTo>
                  <a:pt x="1711" y="2672"/>
                </a:lnTo>
                <a:lnTo>
                  <a:pt x="1631" y="2672"/>
                </a:lnTo>
                <a:lnTo>
                  <a:pt x="1552" y="2646"/>
                </a:lnTo>
                <a:lnTo>
                  <a:pt x="1526" y="2611"/>
                </a:lnTo>
                <a:lnTo>
                  <a:pt x="1491" y="2540"/>
                </a:lnTo>
                <a:lnTo>
                  <a:pt x="1543" y="2522"/>
                </a:lnTo>
                <a:lnTo>
                  <a:pt x="1570" y="2478"/>
                </a:lnTo>
                <a:lnTo>
                  <a:pt x="1623" y="2443"/>
                </a:lnTo>
                <a:lnTo>
                  <a:pt x="1578" y="2399"/>
                </a:lnTo>
                <a:lnTo>
                  <a:pt x="1614" y="2372"/>
                </a:lnTo>
                <a:lnTo>
                  <a:pt x="1561" y="2319"/>
                </a:lnTo>
                <a:lnTo>
                  <a:pt x="1570" y="2258"/>
                </a:lnTo>
                <a:lnTo>
                  <a:pt x="1570" y="2205"/>
                </a:lnTo>
                <a:lnTo>
                  <a:pt x="1517" y="2187"/>
                </a:lnTo>
                <a:lnTo>
                  <a:pt x="1517" y="2134"/>
                </a:lnTo>
                <a:lnTo>
                  <a:pt x="1456" y="2143"/>
                </a:lnTo>
                <a:lnTo>
                  <a:pt x="1447" y="2081"/>
                </a:lnTo>
                <a:lnTo>
                  <a:pt x="1421" y="2134"/>
                </a:lnTo>
                <a:lnTo>
                  <a:pt x="1368" y="2108"/>
                </a:lnTo>
                <a:lnTo>
                  <a:pt x="1324" y="2143"/>
                </a:lnTo>
                <a:lnTo>
                  <a:pt x="1244" y="2143"/>
                </a:lnTo>
                <a:lnTo>
                  <a:pt x="1191" y="2125"/>
                </a:lnTo>
                <a:lnTo>
                  <a:pt x="1147" y="2072"/>
                </a:lnTo>
                <a:lnTo>
                  <a:pt x="1094" y="2072"/>
                </a:lnTo>
                <a:lnTo>
                  <a:pt x="1050" y="2019"/>
                </a:lnTo>
                <a:lnTo>
                  <a:pt x="1068" y="1958"/>
                </a:lnTo>
                <a:lnTo>
                  <a:pt x="1138" y="1914"/>
                </a:lnTo>
                <a:lnTo>
                  <a:pt x="1076" y="1896"/>
                </a:lnTo>
                <a:lnTo>
                  <a:pt x="1121" y="1843"/>
                </a:lnTo>
                <a:lnTo>
                  <a:pt x="1059" y="1808"/>
                </a:lnTo>
                <a:lnTo>
                  <a:pt x="1015" y="1772"/>
                </a:lnTo>
                <a:lnTo>
                  <a:pt x="1032" y="1737"/>
                </a:lnTo>
                <a:lnTo>
                  <a:pt x="979" y="1702"/>
                </a:lnTo>
                <a:lnTo>
                  <a:pt x="971" y="1649"/>
                </a:lnTo>
                <a:lnTo>
                  <a:pt x="909" y="1605"/>
                </a:lnTo>
                <a:lnTo>
                  <a:pt x="873" y="1578"/>
                </a:lnTo>
                <a:lnTo>
                  <a:pt x="662" y="1562"/>
                </a:lnTo>
                <a:lnTo>
                  <a:pt x="618" y="1535"/>
                </a:lnTo>
                <a:lnTo>
                  <a:pt x="582" y="1473"/>
                </a:lnTo>
                <a:lnTo>
                  <a:pt x="556" y="1420"/>
                </a:lnTo>
                <a:lnTo>
                  <a:pt x="503" y="1456"/>
                </a:lnTo>
                <a:lnTo>
                  <a:pt x="450" y="1438"/>
                </a:lnTo>
                <a:lnTo>
                  <a:pt x="423" y="1385"/>
                </a:lnTo>
                <a:lnTo>
                  <a:pt x="326" y="1350"/>
                </a:lnTo>
                <a:lnTo>
                  <a:pt x="256" y="1332"/>
                </a:lnTo>
                <a:lnTo>
                  <a:pt x="194" y="1350"/>
                </a:lnTo>
                <a:lnTo>
                  <a:pt x="141" y="1306"/>
                </a:lnTo>
                <a:lnTo>
                  <a:pt x="150" y="1253"/>
                </a:lnTo>
                <a:lnTo>
                  <a:pt x="123" y="1209"/>
                </a:lnTo>
                <a:lnTo>
                  <a:pt x="159" y="1165"/>
                </a:lnTo>
                <a:lnTo>
                  <a:pt x="123" y="1112"/>
                </a:lnTo>
                <a:lnTo>
                  <a:pt x="79" y="1085"/>
                </a:lnTo>
                <a:lnTo>
                  <a:pt x="0" y="1041"/>
                </a:lnTo>
                <a:lnTo>
                  <a:pt x="62" y="997"/>
                </a:lnTo>
                <a:lnTo>
                  <a:pt x="53" y="944"/>
                </a:lnTo>
                <a:lnTo>
                  <a:pt x="0" y="856"/>
                </a:lnTo>
              </a:path>
            </a:pathLst>
          </a:custGeom>
          <a:solidFill>
            <a:schemeClr val="accent1">
              <a:lumMod val="75000"/>
            </a:schemeClr>
          </a:solidFill>
          <a:ln>
            <a:solidFill>
              <a:schemeClr val="tx1"/>
            </a:solidFill>
          </a:ln>
        </p:spPr>
        <p:txBody>
          <a:bodyPr wrap="none" anchor="ctr"/>
          <a:lstStyle/>
          <a:p>
            <a:endParaRPr lang="es-CO">
              <a:highlight>
                <a:srgbClr val="000080"/>
              </a:highlight>
            </a:endParaRPr>
          </a:p>
        </p:txBody>
      </p:sp>
      <p:sp>
        <p:nvSpPr>
          <p:cNvPr id="105" name="Freeform 31">
            <a:extLst>
              <a:ext uri="{FF2B5EF4-FFF2-40B4-BE49-F238E27FC236}">
                <a16:creationId xmlns:a16="http://schemas.microsoft.com/office/drawing/2014/main" id="{CAD07150-E1CE-4905-9A17-A8A688C1570F}"/>
              </a:ext>
            </a:extLst>
          </p:cNvPr>
          <p:cNvSpPr>
            <a:spLocks noChangeArrowheads="1"/>
          </p:cNvSpPr>
          <p:nvPr/>
        </p:nvSpPr>
        <p:spPr bwMode="auto">
          <a:xfrm>
            <a:off x="6085613" y="865269"/>
            <a:ext cx="231775" cy="288925"/>
          </a:xfrm>
          <a:custGeom>
            <a:avLst/>
            <a:gdLst>
              <a:gd name="T0" fmla="*/ 573 w 645"/>
              <a:gd name="T1" fmla="*/ 0 h 804"/>
              <a:gd name="T2" fmla="*/ 485 w 645"/>
              <a:gd name="T3" fmla="*/ 0 h 804"/>
              <a:gd name="T4" fmla="*/ 379 w 645"/>
              <a:gd name="T5" fmla="*/ 18 h 804"/>
              <a:gd name="T6" fmla="*/ 317 w 645"/>
              <a:gd name="T7" fmla="*/ 70 h 804"/>
              <a:gd name="T8" fmla="*/ 265 w 645"/>
              <a:gd name="T9" fmla="*/ 123 h 804"/>
              <a:gd name="T10" fmla="*/ 212 w 645"/>
              <a:gd name="T11" fmla="*/ 141 h 804"/>
              <a:gd name="T12" fmla="*/ 194 w 645"/>
              <a:gd name="T13" fmla="*/ 176 h 804"/>
              <a:gd name="T14" fmla="*/ 123 w 645"/>
              <a:gd name="T15" fmla="*/ 203 h 804"/>
              <a:gd name="T16" fmla="*/ 44 w 645"/>
              <a:gd name="T17" fmla="*/ 212 h 804"/>
              <a:gd name="T18" fmla="*/ 9 w 645"/>
              <a:gd name="T19" fmla="*/ 265 h 804"/>
              <a:gd name="T20" fmla="*/ 0 w 645"/>
              <a:gd name="T21" fmla="*/ 326 h 804"/>
              <a:gd name="T22" fmla="*/ 9 w 645"/>
              <a:gd name="T23" fmla="*/ 388 h 804"/>
              <a:gd name="T24" fmla="*/ 17 w 645"/>
              <a:gd name="T25" fmla="*/ 450 h 804"/>
              <a:gd name="T26" fmla="*/ 9 w 645"/>
              <a:gd name="T27" fmla="*/ 512 h 804"/>
              <a:gd name="T28" fmla="*/ 53 w 645"/>
              <a:gd name="T29" fmla="*/ 547 h 804"/>
              <a:gd name="T30" fmla="*/ 62 w 645"/>
              <a:gd name="T31" fmla="*/ 600 h 804"/>
              <a:gd name="T32" fmla="*/ 123 w 645"/>
              <a:gd name="T33" fmla="*/ 600 h 804"/>
              <a:gd name="T34" fmla="*/ 176 w 645"/>
              <a:gd name="T35" fmla="*/ 635 h 804"/>
              <a:gd name="T36" fmla="*/ 185 w 645"/>
              <a:gd name="T37" fmla="*/ 688 h 804"/>
              <a:gd name="T38" fmla="*/ 256 w 645"/>
              <a:gd name="T39" fmla="*/ 679 h 804"/>
              <a:gd name="T40" fmla="*/ 335 w 645"/>
              <a:gd name="T41" fmla="*/ 697 h 804"/>
              <a:gd name="T42" fmla="*/ 379 w 645"/>
              <a:gd name="T43" fmla="*/ 715 h 804"/>
              <a:gd name="T44" fmla="*/ 432 w 645"/>
              <a:gd name="T45" fmla="*/ 803 h 804"/>
              <a:gd name="T46" fmla="*/ 476 w 645"/>
              <a:gd name="T47" fmla="*/ 768 h 804"/>
              <a:gd name="T48" fmla="*/ 503 w 645"/>
              <a:gd name="T49" fmla="*/ 706 h 804"/>
              <a:gd name="T50" fmla="*/ 520 w 645"/>
              <a:gd name="T51" fmla="*/ 662 h 804"/>
              <a:gd name="T52" fmla="*/ 547 w 645"/>
              <a:gd name="T53" fmla="*/ 591 h 804"/>
              <a:gd name="T54" fmla="*/ 556 w 645"/>
              <a:gd name="T55" fmla="*/ 538 h 804"/>
              <a:gd name="T56" fmla="*/ 600 w 645"/>
              <a:gd name="T57" fmla="*/ 476 h 804"/>
              <a:gd name="T58" fmla="*/ 626 w 645"/>
              <a:gd name="T59" fmla="*/ 423 h 804"/>
              <a:gd name="T60" fmla="*/ 626 w 645"/>
              <a:gd name="T61" fmla="*/ 353 h 804"/>
              <a:gd name="T62" fmla="*/ 609 w 645"/>
              <a:gd name="T63" fmla="*/ 300 h 804"/>
              <a:gd name="T64" fmla="*/ 644 w 645"/>
              <a:gd name="T65" fmla="*/ 238 h 804"/>
              <a:gd name="T66" fmla="*/ 618 w 645"/>
              <a:gd name="T67" fmla="*/ 176 h 804"/>
              <a:gd name="T68" fmla="*/ 618 w 645"/>
              <a:gd name="T69" fmla="*/ 70 h 804"/>
              <a:gd name="T70" fmla="*/ 573 w 645"/>
              <a:gd name="T71"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5" h="804">
                <a:moveTo>
                  <a:pt x="573" y="0"/>
                </a:moveTo>
                <a:lnTo>
                  <a:pt x="485" y="0"/>
                </a:lnTo>
                <a:lnTo>
                  <a:pt x="379" y="18"/>
                </a:lnTo>
                <a:lnTo>
                  <a:pt x="317" y="70"/>
                </a:lnTo>
                <a:lnTo>
                  <a:pt x="265" y="123"/>
                </a:lnTo>
                <a:lnTo>
                  <a:pt x="212" y="141"/>
                </a:lnTo>
                <a:lnTo>
                  <a:pt x="194" y="176"/>
                </a:lnTo>
                <a:lnTo>
                  <a:pt x="123" y="203"/>
                </a:lnTo>
                <a:lnTo>
                  <a:pt x="44" y="212"/>
                </a:lnTo>
                <a:lnTo>
                  <a:pt x="9" y="265"/>
                </a:lnTo>
                <a:lnTo>
                  <a:pt x="0" y="326"/>
                </a:lnTo>
                <a:lnTo>
                  <a:pt x="9" y="388"/>
                </a:lnTo>
                <a:lnTo>
                  <a:pt x="17" y="450"/>
                </a:lnTo>
                <a:lnTo>
                  <a:pt x="9" y="512"/>
                </a:lnTo>
                <a:lnTo>
                  <a:pt x="53" y="547"/>
                </a:lnTo>
                <a:lnTo>
                  <a:pt x="62" y="600"/>
                </a:lnTo>
                <a:lnTo>
                  <a:pt x="123" y="600"/>
                </a:lnTo>
                <a:lnTo>
                  <a:pt x="176" y="635"/>
                </a:lnTo>
                <a:lnTo>
                  <a:pt x="185" y="688"/>
                </a:lnTo>
                <a:lnTo>
                  <a:pt x="256" y="679"/>
                </a:lnTo>
                <a:lnTo>
                  <a:pt x="335" y="697"/>
                </a:lnTo>
                <a:lnTo>
                  <a:pt x="379" y="715"/>
                </a:lnTo>
                <a:lnTo>
                  <a:pt x="432" y="803"/>
                </a:lnTo>
                <a:lnTo>
                  <a:pt x="476" y="768"/>
                </a:lnTo>
                <a:lnTo>
                  <a:pt x="503" y="706"/>
                </a:lnTo>
                <a:lnTo>
                  <a:pt x="520" y="662"/>
                </a:lnTo>
                <a:lnTo>
                  <a:pt x="547" y="591"/>
                </a:lnTo>
                <a:lnTo>
                  <a:pt x="556" y="538"/>
                </a:lnTo>
                <a:lnTo>
                  <a:pt x="600" y="476"/>
                </a:lnTo>
                <a:lnTo>
                  <a:pt x="626" y="423"/>
                </a:lnTo>
                <a:lnTo>
                  <a:pt x="626" y="353"/>
                </a:lnTo>
                <a:lnTo>
                  <a:pt x="609" y="300"/>
                </a:lnTo>
                <a:lnTo>
                  <a:pt x="644" y="238"/>
                </a:lnTo>
                <a:lnTo>
                  <a:pt x="618" y="176"/>
                </a:lnTo>
                <a:lnTo>
                  <a:pt x="618" y="70"/>
                </a:lnTo>
                <a:lnTo>
                  <a:pt x="573" y="0"/>
                </a:lnTo>
              </a:path>
            </a:pathLst>
          </a:custGeom>
          <a:solidFill>
            <a:srgbClr val="FFC000"/>
          </a:solidFill>
          <a:ln>
            <a:solidFill>
              <a:schemeClr val="tx1"/>
            </a:solidFill>
          </a:ln>
          <a:effectLst/>
        </p:spPr>
        <p:txBody>
          <a:bodyPr wrap="none" anchor="ctr"/>
          <a:lstStyle/>
          <a:p>
            <a:pPr eaLnBrk="1">
              <a:lnSpc>
                <a:spcPct val="93000"/>
              </a:lnSpc>
              <a:buClr>
                <a:srgbClr val="000000"/>
              </a:buClr>
              <a:buSzPct val="100000"/>
              <a:buFont typeface="Times New Roman" panose="02020603050405020304" pitchFamily="18" charset="0"/>
              <a:buNone/>
              <a:defRPr/>
            </a:pPr>
            <a:endParaRPr lang="es-CO"/>
          </a:p>
        </p:txBody>
      </p:sp>
      <p:pic>
        <p:nvPicPr>
          <p:cNvPr id="106" name="Picture 4">
            <a:extLst>
              <a:ext uri="{FF2B5EF4-FFF2-40B4-BE49-F238E27FC236}">
                <a16:creationId xmlns:a16="http://schemas.microsoft.com/office/drawing/2014/main" id="{EFD9DE6E-6EA4-4D9D-9A14-851E156923E6}"/>
              </a:ext>
            </a:extLst>
          </p:cNvPr>
          <p:cNvPicPr>
            <a:picLocks noChangeAspect="1" noChangeArrowheads="1"/>
          </p:cNvPicPr>
          <p:nvPr/>
        </p:nvPicPr>
        <p:blipFill>
          <a:blip r:embed="rId5">
            <a:clrChange>
              <a:clrFrom>
                <a:srgbClr val="008000"/>
              </a:clrFrom>
              <a:clrTo>
                <a:srgbClr val="008000">
                  <a:alpha val="0"/>
                </a:srgbClr>
              </a:clrTo>
            </a:clrChange>
            <a:extLst>
              <a:ext uri="{28A0092B-C50C-407E-A947-70E740481C1C}">
                <a14:useLocalDpi xmlns:a14="http://schemas.microsoft.com/office/drawing/2010/main" val="0"/>
              </a:ext>
            </a:extLst>
          </a:blip>
          <a:srcRect r="75980" b="84126"/>
          <a:stretch>
            <a:fillRect/>
          </a:stretch>
        </p:blipFill>
        <p:spPr bwMode="auto">
          <a:xfrm>
            <a:off x="4851333" y="174707"/>
            <a:ext cx="1109662" cy="954087"/>
          </a:xfrm>
          <a:prstGeom prst="rect">
            <a:avLst/>
          </a:prstGeom>
          <a:noFill/>
          <a:ln>
            <a:noFill/>
          </a:ln>
          <a:effectLst>
            <a:outerShdw dist="71842" dir="81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1" name="Bocadillo: rectángulo 130">
            <a:extLst>
              <a:ext uri="{FF2B5EF4-FFF2-40B4-BE49-F238E27FC236}">
                <a16:creationId xmlns:a16="http://schemas.microsoft.com/office/drawing/2014/main" id="{EAA32F98-C9D9-4AB7-9C04-47E017E9C493}"/>
              </a:ext>
            </a:extLst>
          </p:cNvPr>
          <p:cNvSpPr/>
          <p:nvPr/>
        </p:nvSpPr>
        <p:spPr>
          <a:xfrm>
            <a:off x="2962931" y="1413170"/>
            <a:ext cx="1400041" cy="1608816"/>
          </a:xfrm>
          <a:prstGeom prst="wedgeRectCallou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6" name="Rectángulo 165">
            <a:extLst>
              <a:ext uri="{FF2B5EF4-FFF2-40B4-BE49-F238E27FC236}">
                <a16:creationId xmlns:a16="http://schemas.microsoft.com/office/drawing/2014/main" id="{BCB1BD35-AAB4-4A0D-8718-84544B4C2360}"/>
              </a:ext>
            </a:extLst>
          </p:cNvPr>
          <p:cNvSpPr/>
          <p:nvPr/>
        </p:nvSpPr>
        <p:spPr>
          <a:xfrm>
            <a:off x="1978503" y="4897488"/>
            <a:ext cx="2938308" cy="17543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80" name="Imagen 179">
            <a:extLst>
              <a:ext uri="{FF2B5EF4-FFF2-40B4-BE49-F238E27FC236}">
                <a16:creationId xmlns:a16="http://schemas.microsoft.com/office/drawing/2014/main" id="{8EFB3030-710F-44B6-BC27-7F42234F04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768" y="2079068"/>
            <a:ext cx="1115209" cy="671522"/>
          </a:xfrm>
          <a:prstGeom prst="rect">
            <a:avLst/>
          </a:prstGeom>
          <a:ln>
            <a:noFill/>
          </a:ln>
        </p:spPr>
      </p:pic>
      <p:pic>
        <p:nvPicPr>
          <p:cNvPr id="181" name="Imagen 180">
            <a:extLst>
              <a:ext uri="{FF2B5EF4-FFF2-40B4-BE49-F238E27FC236}">
                <a16:creationId xmlns:a16="http://schemas.microsoft.com/office/drawing/2014/main" id="{17F0B64B-892D-41BD-B30F-6AF69CCEAA85}"/>
              </a:ext>
            </a:extLst>
          </p:cNvPr>
          <p:cNvPicPr>
            <a:picLocks noChangeAspect="1"/>
          </p:cNvPicPr>
          <p:nvPr/>
        </p:nvPicPr>
        <p:blipFill rotWithShape="1">
          <a:blip r:embed="rId7">
            <a:extLst>
              <a:ext uri="{28A0092B-C50C-407E-A947-70E740481C1C}">
                <a14:useLocalDpi xmlns:a14="http://schemas.microsoft.com/office/drawing/2010/main" val="0"/>
              </a:ext>
            </a:extLst>
          </a:blip>
          <a:srcRect t="14815" b="20371"/>
          <a:stretch/>
        </p:blipFill>
        <p:spPr>
          <a:xfrm>
            <a:off x="296979" y="3529915"/>
            <a:ext cx="1109662" cy="727020"/>
          </a:xfrm>
          <a:prstGeom prst="rect">
            <a:avLst/>
          </a:prstGeom>
          <a:ln>
            <a:noFill/>
          </a:ln>
        </p:spPr>
      </p:pic>
      <p:pic>
        <p:nvPicPr>
          <p:cNvPr id="182" name="Imagen 181">
            <a:extLst>
              <a:ext uri="{FF2B5EF4-FFF2-40B4-BE49-F238E27FC236}">
                <a16:creationId xmlns:a16="http://schemas.microsoft.com/office/drawing/2014/main" id="{A250FFAE-7EC8-4561-A640-7815C432BA2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2369"/>
          <a:stretch/>
        </p:blipFill>
        <p:spPr>
          <a:xfrm>
            <a:off x="306336" y="5229197"/>
            <a:ext cx="1109662" cy="727843"/>
          </a:xfrm>
          <a:prstGeom prst="rect">
            <a:avLst/>
          </a:prstGeom>
          <a:ln>
            <a:noFill/>
          </a:ln>
        </p:spPr>
      </p:pic>
      <p:sp>
        <p:nvSpPr>
          <p:cNvPr id="183" name="Rectángulo 182">
            <a:extLst>
              <a:ext uri="{FF2B5EF4-FFF2-40B4-BE49-F238E27FC236}">
                <a16:creationId xmlns:a16="http://schemas.microsoft.com/office/drawing/2014/main" id="{77342742-2C0D-420E-9068-04AF150240A8}"/>
              </a:ext>
            </a:extLst>
          </p:cNvPr>
          <p:cNvSpPr/>
          <p:nvPr/>
        </p:nvSpPr>
        <p:spPr>
          <a:xfrm>
            <a:off x="206008" y="866199"/>
            <a:ext cx="1369376" cy="72702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b="1" dirty="0">
                <a:solidFill>
                  <a:schemeClr val="bg1"/>
                </a:solidFill>
              </a:rPr>
              <a:t>Nacional</a:t>
            </a:r>
          </a:p>
          <a:p>
            <a:pPr algn="ctr"/>
            <a:r>
              <a:rPr lang="es-CO" sz="1600" b="1" dirty="0">
                <a:solidFill>
                  <a:schemeClr val="bg1"/>
                </a:solidFill>
              </a:rPr>
              <a:t>Internacional</a:t>
            </a:r>
          </a:p>
        </p:txBody>
      </p:sp>
      <p:cxnSp>
        <p:nvCxnSpPr>
          <p:cNvPr id="185" name="Conector recto 184">
            <a:extLst>
              <a:ext uri="{FF2B5EF4-FFF2-40B4-BE49-F238E27FC236}">
                <a16:creationId xmlns:a16="http://schemas.microsoft.com/office/drawing/2014/main" id="{EC389539-6CDA-4245-B79C-3863064060B2}"/>
              </a:ext>
            </a:extLst>
          </p:cNvPr>
          <p:cNvCxnSpPr>
            <a:cxnSpLocks/>
          </p:cNvCxnSpPr>
          <p:nvPr/>
        </p:nvCxnSpPr>
        <p:spPr>
          <a:xfrm flipH="1">
            <a:off x="1938747" y="865269"/>
            <a:ext cx="39756" cy="58181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87" name="Conector recto 186">
            <a:extLst>
              <a:ext uri="{FF2B5EF4-FFF2-40B4-BE49-F238E27FC236}">
                <a16:creationId xmlns:a16="http://schemas.microsoft.com/office/drawing/2014/main" id="{C6512A22-F46A-4A75-8BF2-6DDD05250BF1}"/>
              </a:ext>
            </a:extLst>
          </p:cNvPr>
          <p:cNvCxnSpPr>
            <a:cxnSpLocks/>
          </p:cNvCxnSpPr>
          <p:nvPr/>
        </p:nvCxnSpPr>
        <p:spPr>
          <a:xfrm>
            <a:off x="2245635" y="3697546"/>
            <a:ext cx="24833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9" name="Conector recto 188">
            <a:extLst>
              <a:ext uri="{FF2B5EF4-FFF2-40B4-BE49-F238E27FC236}">
                <a16:creationId xmlns:a16="http://schemas.microsoft.com/office/drawing/2014/main" id="{78761BEE-6315-4D22-BC24-4FAD86F29151}"/>
              </a:ext>
            </a:extLst>
          </p:cNvPr>
          <p:cNvCxnSpPr>
            <a:cxnSpLocks/>
          </p:cNvCxnSpPr>
          <p:nvPr/>
        </p:nvCxnSpPr>
        <p:spPr>
          <a:xfrm flipV="1">
            <a:off x="9804095" y="3634806"/>
            <a:ext cx="1949436" cy="10175"/>
          </a:xfrm>
          <a:prstGeom prst="line">
            <a:avLst/>
          </a:prstGeom>
        </p:spPr>
        <p:style>
          <a:lnRef idx="2">
            <a:schemeClr val="accent1"/>
          </a:lnRef>
          <a:fillRef idx="0">
            <a:schemeClr val="accent1"/>
          </a:fillRef>
          <a:effectRef idx="1">
            <a:schemeClr val="accent1"/>
          </a:effectRef>
          <a:fontRef idx="minor">
            <a:schemeClr val="tx1"/>
          </a:fontRef>
        </p:style>
      </p:cxnSp>
      <p:sp>
        <p:nvSpPr>
          <p:cNvPr id="195" name="CuadroTexto 194">
            <a:extLst>
              <a:ext uri="{FF2B5EF4-FFF2-40B4-BE49-F238E27FC236}">
                <a16:creationId xmlns:a16="http://schemas.microsoft.com/office/drawing/2014/main" id="{9B31F0DE-F5B1-4BEA-9E8A-C48DCDE850CE}"/>
              </a:ext>
            </a:extLst>
          </p:cNvPr>
          <p:cNvSpPr txBox="1"/>
          <p:nvPr/>
        </p:nvSpPr>
        <p:spPr>
          <a:xfrm>
            <a:off x="9515638" y="813133"/>
            <a:ext cx="2097900" cy="369332"/>
          </a:xfrm>
          <a:prstGeom prst="rect">
            <a:avLst/>
          </a:prstGeom>
          <a:noFill/>
        </p:spPr>
        <p:txBody>
          <a:bodyPr wrap="square" rtlCol="0">
            <a:spAutoFit/>
          </a:bodyPr>
          <a:lstStyle/>
          <a:p>
            <a:r>
              <a:rPr lang="es-CO" b="1" dirty="0"/>
              <a:t>Regional Norte</a:t>
            </a:r>
          </a:p>
        </p:txBody>
      </p:sp>
      <p:sp>
        <p:nvSpPr>
          <p:cNvPr id="196" name="CuadroTexto 195">
            <a:extLst>
              <a:ext uri="{FF2B5EF4-FFF2-40B4-BE49-F238E27FC236}">
                <a16:creationId xmlns:a16="http://schemas.microsoft.com/office/drawing/2014/main" id="{AAAAE2E1-1D48-4CCF-8EEE-F813E04BB2C2}"/>
              </a:ext>
            </a:extLst>
          </p:cNvPr>
          <p:cNvSpPr txBox="1"/>
          <p:nvPr/>
        </p:nvSpPr>
        <p:spPr>
          <a:xfrm>
            <a:off x="9496999" y="3849426"/>
            <a:ext cx="2873849" cy="369332"/>
          </a:xfrm>
          <a:prstGeom prst="rect">
            <a:avLst/>
          </a:prstGeom>
          <a:noFill/>
        </p:spPr>
        <p:txBody>
          <a:bodyPr wrap="square" rtlCol="0">
            <a:spAutoFit/>
          </a:bodyPr>
          <a:lstStyle/>
          <a:p>
            <a:pPr algn="ctr"/>
            <a:r>
              <a:rPr lang="es-CO" b="1" dirty="0"/>
              <a:t>Regional Centro Oriente</a:t>
            </a:r>
          </a:p>
        </p:txBody>
      </p:sp>
      <p:sp>
        <p:nvSpPr>
          <p:cNvPr id="197" name="CuadroTexto 196">
            <a:extLst>
              <a:ext uri="{FF2B5EF4-FFF2-40B4-BE49-F238E27FC236}">
                <a16:creationId xmlns:a16="http://schemas.microsoft.com/office/drawing/2014/main" id="{140A2D9A-318A-4113-BF95-3109C643CA29}"/>
              </a:ext>
            </a:extLst>
          </p:cNvPr>
          <p:cNvSpPr txBox="1"/>
          <p:nvPr/>
        </p:nvSpPr>
        <p:spPr>
          <a:xfrm>
            <a:off x="2059313" y="3796147"/>
            <a:ext cx="2452403" cy="369332"/>
          </a:xfrm>
          <a:prstGeom prst="rect">
            <a:avLst/>
          </a:prstGeom>
          <a:noFill/>
        </p:spPr>
        <p:txBody>
          <a:bodyPr wrap="square" rtlCol="0">
            <a:spAutoFit/>
          </a:bodyPr>
          <a:lstStyle/>
          <a:p>
            <a:pPr algn="ctr"/>
            <a:r>
              <a:rPr lang="es-CO" b="1" dirty="0"/>
              <a:t>Regional Sur Occidente</a:t>
            </a:r>
          </a:p>
        </p:txBody>
      </p:sp>
      <p:sp>
        <p:nvSpPr>
          <p:cNvPr id="198" name="CuadroTexto 197">
            <a:extLst>
              <a:ext uri="{FF2B5EF4-FFF2-40B4-BE49-F238E27FC236}">
                <a16:creationId xmlns:a16="http://schemas.microsoft.com/office/drawing/2014/main" id="{5FEF83D6-AA6F-4A17-B492-9DD8EBCC6216}"/>
              </a:ext>
            </a:extLst>
          </p:cNvPr>
          <p:cNvSpPr txBox="1"/>
          <p:nvPr/>
        </p:nvSpPr>
        <p:spPr>
          <a:xfrm>
            <a:off x="2102082" y="965533"/>
            <a:ext cx="2549225" cy="369332"/>
          </a:xfrm>
          <a:prstGeom prst="rect">
            <a:avLst/>
          </a:prstGeom>
          <a:noFill/>
        </p:spPr>
        <p:txBody>
          <a:bodyPr wrap="square" rtlCol="0">
            <a:spAutoFit/>
          </a:bodyPr>
          <a:lstStyle/>
          <a:p>
            <a:r>
              <a:rPr lang="es-CO" b="1" dirty="0"/>
              <a:t>Regional Occidente</a:t>
            </a:r>
          </a:p>
        </p:txBody>
      </p:sp>
      <p:sp>
        <p:nvSpPr>
          <p:cNvPr id="7" name="CuadroTexto 6">
            <a:extLst>
              <a:ext uri="{FF2B5EF4-FFF2-40B4-BE49-F238E27FC236}">
                <a16:creationId xmlns:a16="http://schemas.microsoft.com/office/drawing/2014/main" id="{67F5ED89-6AC3-48D3-849D-FAEC6AB99FFD}"/>
              </a:ext>
            </a:extLst>
          </p:cNvPr>
          <p:cNvSpPr txBox="1"/>
          <p:nvPr/>
        </p:nvSpPr>
        <p:spPr>
          <a:xfrm>
            <a:off x="2111419" y="1441120"/>
            <a:ext cx="2905898" cy="2246769"/>
          </a:xfrm>
          <a:prstGeom prst="rect">
            <a:avLst/>
          </a:prstGeom>
          <a:noFill/>
        </p:spPr>
        <p:txBody>
          <a:bodyPr wrap="square" rtlCol="0">
            <a:spAutoFit/>
          </a:bodyPr>
          <a:lstStyle/>
          <a:p>
            <a:pPr marL="285750" indent="-285750">
              <a:buClr>
                <a:schemeClr val="accent6">
                  <a:lumMod val="75000"/>
                </a:schemeClr>
              </a:buClr>
              <a:buSzPct val="140000"/>
              <a:buFont typeface="Wingdings" panose="05000000000000000000" pitchFamily="2" charset="2"/>
              <a:buChar char="§"/>
            </a:pPr>
            <a:r>
              <a:rPr lang="es-CO" sz="1400" dirty="0"/>
              <a:t>Colliers Internacional.</a:t>
            </a:r>
          </a:p>
          <a:p>
            <a:pPr marL="285750" indent="-285750">
              <a:buClr>
                <a:schemeClr val="accent6">
                  <a:lumMod val="75000"/>
                </a:schemeClr>
              </a:buClr>
              <a:buSzPct val="140000"/>
              <a:buFont typeface="Wingdings" panose="05000000000000000000" pitchFamily="2" charset="2"/>
              <a:buChar char="§"/>
            </a:pPr>
            <a:r>
              <a:rPr lang="es-CO" sz="1400" dirty="0"/>
              <a:t>Century 21.</a:t>
            </a:r>
          </a:p>
          <a:p>
            <a:pPr marL="285750" indent="-285750">
              <a:buClr>
                <a:schemeClr val="accent6">
                  <a:lumMod val="75000"/>
                </a:schemeClr>
              </a:buClr>
              <a:buSzPct val="140000"/>
              <a:buFont typeface="Wingdings" panose="05000000000000000000" pitchFamily="2" charset="2"/>
              <a:buChar char="§"/>
            </a:pPr>
            <a:r>
              <a:rPr lang="es-CO" sz="1400" dirty="0" err="1"/>
              <a:t>Remax</a:t>
            </a:r>
            <a:r>
              <a:rPr lang="es-CO" sz="1400" dirty="0"/>
              <a:t>.</a:t>
            </a:r>
          </a:p>
          <a:p>
            <a:pPr marL="285750" indent="-285750">
              <a:buClr>
                <a:schemeClr val="accent6">
                  <a:lumMod val="75000"/>
                </a:schemeClr>
              </a:buClr>
              <a:buSzPct val="140000"/>
              <a:buFont typeface="Wingdings" panose="05000000000000000000" pitchFamily="2" charset="2"/>
              <a:buChar char="§"/>
            </a:pPr>
            <a:r>
              <a:rPr lang="es-CO" sz="1400" dirty="0"/>
              <a:t>Inmobiliaria Alberto Alvarez.</a:t>
            </a:r>
          </a:p>
          <a:p>
            <a:pPr marL="285750" indent="-285750">
              <a:buClr>
                <a:schemeClr val="accent6">
                  <a:lumMod val="75000"/>
                </a:schemeClr>
              </a:buClr>
              <a:buSzPct val="140000"/>
              <a:buFont typeface="Wingdings" panose="05000000000000000000" pitchFamily="2" charset="2"/>
              <a:buChar char="§"/>
            </a:pPr>
            <a:r>
              <a:rPr lang="es-CO" sz="1400" dirty="0"/>
              <a:t>Valorar S.A.</a:t>
            </a:r>
          </a:p>
          <a:p>
            <a:pPr marL="285750" indent="-285750">
              <a:buClr>
                <a:schemeClr val="accent6">
                  <a:lumMod val="75000"/>
                </a:schemeClr>
              </a:buClr>
              <a:buSzPct val="140000"/>
              <a:buFont typeface="Wingdings" panose="05000000000000000000" pitchFamily="2" charset="2"/>
              <a:buChar char="§"/>
            </a:pPr>
            <a:r>
              <a:rPr lang="es-CO" sz="1400" dirty="0"/>
              <a:t>Bien Raíz</a:t>
            </a:r>
          </a:p>
          <a:p>
            <a:pPr marL="285750" indent="-285750">
              <a:buClr>
                <a:schemeClr val="accent6">
                  <a:lumMod val="75000"/>
                </a:schemeClr>
              </a:buClr>
              <a:buSzPct val="140000"/>
              <a:buFont typeface="Wingdings" panose="05000000000000000000" pitchFamily="2" charset="2"/>
              <a:buChar char="§"/>
            </a:pPr>
            <a:r>
              <a:rPr lang="es-CO" sz="1400" dirty="0"/>
              <a:t>Pro Integral.</a:t>
            </a:r>
          </a:p>
          <a:p>
            <a:pPr marL="285750" indent="-285750">
              <a:buClr>
                <a:schemeClr val="accent6">
                  <a:lumMod val="75000"/>
                </a:schemeClr>
              </a:buClr>
              <a:buSzPct val="140000"/>
              <a:buFont typeface="Wingdings" panose="05000000000000000000" pitchFamily="2" charset="2"/>
              <a:buChar char="§"/>
            </a:pPr>
            <a:r>
              <a:rPr lang="es-CO" sz="1400" dirty="0"/>
              <a:t>Habitamos S.A.</a:t>
            </a:r>
          </a:p>
          <a:p>
            <a:pPr marL="285750" indent="-285750">
              <a:buClr>
                <a:schemeClr val="accent6">
                  <a:lumMod val="75000"/>
                </a:schemeClr>
              </a:buClr>
              <a:buSzPct val="140000"/>
              <a:buFont typeface="Wingdings" panose="05000000000000000000" pitchFamily="2" charset="2"/>
              <a:buChar char="§"/>
            </a:pPr>
            <a:r>
              <a:rPr lang="es-CO" sz="1400" dirty="0"/>
              <a:t>Acrecer </a:t>
            </a:r>
          </a:p>
          <a:p>
            <a:pPr marL="285750" indent="-285750">
              <a:buClr>
                <a:schemeClr val="accent6">
                  <a:lumMod val="75000"/>
                </a:schemeClr>
              </a:buClr>
              <a:buSzPct val="140000"/>
              <a:buFont typeface="Wingdings" panose="05000000000000000000" pitchFamily="2" charset="2"/>
              <a:buChar char="§"/>
            </a:pPr>
            <a:r>
              <a:rPr lang="es-CO" sz="1400" dirty="0" err="1"/>
              <a:t>Bemsa</a:t>
            </a:r>
            <a:r>
              <a:rPr lang="es-CO" sz="1400" dirty="0"/>
              <a:t> S.A.</a:t>
            </a:r>
          </a:p>
        </p:txBody>
      </p:sp>
      <p:sp>
        <p:nvSpPr>
          <p:cNvPr id="107" name="CuadroTexto 106">
            <a:extLst>
              <a:ext uri="{FF2B5EF4-FFF2-40B4-BE49-F238E27FC236}">
                <a16:creationId xmlns:a16="http://schemas.microsoft.com/office/drawing/2014/main" id="{1CDC7638-28D2-460F-A2CD-9C40AE6BF7AF}"/>
              </a:ext>
            </a:extLst>
          </p:cNvPr>
          <p:cNvSpPr txBox="1"/>
          <p:nvPr/>
        </p:nvSpPr>
        <p:spPr>
          <a:xfrm>
            <a:off x="2171462" y="4389564"/>
            <a:ext cx="2120011" cy="1169551"/>
          </a:xfrm>
          <a:prstGeom prst="rect">
            <a:avLst/>
          </a:prstGeom>
          <a:noFill/>
        </p:spPr>
        <p:txBody>
          <a:bodyPr wrap="square" rtlCol="0">
            <a:spAutoFit/>
          </a:bodyPr>
          <a:lstStyle/>
          <a:p>
            <a:pPr marL="285750" indent="-285750">
              <a:buClr>
                <a:schemeClr val="accent3">
                  <a:lumMod val="75000"/>
                </a:schemeClr>
              </a:buClr>
              <a:buSzPct val="140000"/>
              <a:buFont typeface="Wingdings" panose="05000000000000000000" pitchFamily="2" charset="2"/>
              <a:buChar char="§"/>
            </a:pPr>
            <a:r>
              <a:rPr lang="es-CO" sz="1400" dirty="0"/>
              <a:t>Colliers Internacional.</a:t>
            </a:r>
          </a:p>
          <a:p>
            <a:pPr marL="285750" indent="-285750">
              <a:buClr>
                <a:schemeClr val="accent3">
                  <a:lumMod val="75000"/>
                </a:schemeClr>
              </a:buClr>
              <a:buSzPct val="140000"/>
              <a:buFont typeface="Wingdings" panose="05000000000000000000" pitchFamily="2" charset="2"/>
              <a:buChar char="§"/>
            </a:pPr>
            <a:r>
              <a:rPr lang="es-CO" sz="1400" dirty="0"/>
              <a:t>Century 21.</a:t>
            </a:r>
          </a:p>
          <a:p>
            <a:pPr marL="285750" indent="-285750">
              <a:buClr>
                <a:schemeClr val="accent3">
                  <a:lumMod val="75000"/>
                </a:schemeClr>
              </a:buClr>
              <a:buSzPct val="140000"/>
              <a:buFont typeface="Wingdings" panose="05000000000000000000" pitchFamily="2" charset="2"/>
              <a:buChar char="§"/>
            </a:pPr>
            <a:r>
              <a:rPr lang="es-CO" sz="1400" dirty="0" err="1"/>
              <a:t>Remax</a:t>
            </a:r>
            <a:r>
              <a:rPr lang="es-CO" sz="1400" dirty="0"/>
              <a:t>.</a:t>
            </a:r>
          </a:p>
          <a:p>
            <a:pPr marL="285750" indent="-285750">
              <a:buClr>
                <a:schemeClr val="accent3">
                  <a:lumMod val="75000"/>
                </a:schemeClr>
              </a:buClr>
              <a:buSzPct val="140000"/>
              <a:buFont typeface="Wingdings" panose="05000000000000000000" pitchFamily="2" charset="2"/>
              <a:buChar char="§"/>
            </a:pPr>
            <a:r>
              <a:rPr lang="es-CO" sz="1400" dirty="0"/>
              <a:t>M.L.D. inmobiliaria</a:t>
            </a:r>
          </a:p>
          <a:p>
            <a:pPr marL="285750" indent="-285750">
              <a:buClr>
                <a:schemeClr val="accent3">
                  <a:lumMod val="75000"/>
                </a:schemeClr>
              </a:buClr>
              <a:buSzPct val="140000"/>
              <a:buFont typeface="Wingdings" panose="05000000000000000000" pitchFamily="2" charset="2"/>
              <a:buChar char="§"/>
            </a:pPr>
            <a:r>
              <a:rPr lang="es-CO" sz="1400" dirty="0" err="1"/>
              <a:t>Gestiolopis</a:t>
            </a:r>
            <a:r>
              <a:rPr lang="es-CO" sz="1400" dirty="0"/>
              <a:t>.</a:t>
            </a:r>
          </a:p>
        </p:txBody>
      </p:sp>
      <p:sp>
        <p:nvSpPr>
          <p:cNvPr id="108" name="CuadroTexto 107">
            <a:extLst>
              <a:ext uri="{FF2B5EF4-FFF2-40B4-BE49-F238E27FC236}">
                <a16:creationId xmlns:a16="http://schemas.microsoft.com/office/drawing/2014/main" id="{A8F72779-3229-41DA-A244-91662D088ABA}"/>
              </a:ext>
            </a:extLst>
          </p:cNvPr>
          <p:cNvSpPr txBox="1"/>
          <p:nvPr/>
        </p:nvSpPr>
        <p:spPr>
          <a:xfrm>
            <a:off x="9553438" y="1441120"/>
            <a:ext cx="2414358" cy="1815882"/>
          </a:xfrm>
          <a:prstGeom prst="rect">
            <a:avLst/>
          </a:prstGeom>
          <a:noFill/>
        </p:spPr>
        <p:txBody>
          <a:bodyPr wrap="square" rtlCol="0">
            <a:spAutoFit/>
          </a:bodyPr>
          <a:lstStyle/>
          <a:p>
            <a:pPr marL="285750" indent="-285750">
              <a:buClr>
                <a:srgbClr val="FFC000"/>
              </a:buClr>
              <a:buSzPct val="140000"/>
              <a:buFont typeface="Wingdings" panose="05000000000000000000" pitchFamily="2" charset="2"/>
              <a:buChar char="§"/>
            </a:pPr>
            <a:r>
              <a:rPr lang="es-CO" sz="1400" dirty="0"/>
              <a:t>Colliers Internacional.</a:t>
            </a:r>
          </a:p>
          <a:p>
            <a:pPr marL="285750" indent="-285750">
              <a:buClr>
                <a:srgbClr val="FFC000"/>
              </a:buClr>
              <a:buSzPct val="140000"/>
              <a:buFont typeface="Wingdings" panose="05000000000000000000" pitchFamily="2" charset="2"/>
              <a:buChar char="§"/>
            </a:pPr>
            <a:r>
              <a:rPr lang="es-CO" sz="1400" dirty="0"/>
              <a:t>Century 21.</a:t>
            </a:r>
          </a:p>
          <a:p>
            <a:pPr marL="285750" indent="-285750">
              <a:buClr>
                <a:srgbClr val="FFC000"/>
              </a:buClr>
              <a:buSzPct val="140000"/>
              <a:buFont typeface="Wingdings" panose="05000000000000000000" pitchFamily="2" charset="2"/>
              <a:buChar char="§"/>
            </a:pPr>
            <a:r>
              <a:rPr lang="es-CO" sz="1400" dirty="0" err="1"/>
              <a:t>Remax</a:t>
            </a:r>
            <a:r>
              <a:rPr lang="es-CO" sz="1400" dirty="0"/>
              <a:t>.</a:t>
            </a:r>
          </a:p>
          <a:p>
            <a:pPr marL="285750" indent="-285750">
              <a:buClr>
                <a:srgbClr val="FFC000"/>
              </a:buClr>
              <a:buSzPct val="140000"/>
              <a:buFont typeface="Wingdings" panose="05000000000000000000" pitchFamily="2" charset="2"/>
              <a:buChar char="§"/>
            </a:pPr>
            <a:r>
              <a:rPr lang="es-CO" sz="1400" dirty="0"/>
              <a:t>Acrecer </a:t>
            </a:r>
          </a:p>
          <a:p>
            <a:pPr marL="285750" indent="-285750">
              <a:buClr>
                <a:srgbClr val="FFC000"/>
              </a:buClr>
              <a:buSzPct val="140000"/>
              <a:buFont typeface="Wingdings" panose="05000000000000000000" pitchFamily="2" charset="2"/>
              <a:buChar char="§"/>
            </a:pPr>
            <a:r>
              <a:rPr lang="es-CO" sz="1400" dirty="0" err="1"/>
              <a:t>Bemsa</a:t>
            </a:r>
            <a:endParaRPr lang="es-CO" sz="1400" dirty="0"/>
          </a:p>
          <a:p>
            <a:pPr marL="285750" indent="-285750">
              <a:buClr>
                <a:srgbClr val="FFC000"/>
              </a:buClr>
              <a:buSzPct val="140000"/>
              <a:buFont typeface="Wingdings" panose="05000000000000000000" pitchFamily="2" charset="2"/>
              <a:buChar char="§"/>
            </a:pPr>
            <a:r>
              <a:rPr lang="es-CO" sz="1400" dirty="0" err="1"/>
              <a:t>Casamer</a:t>
            </a:r>
            <a:endParaRPr lang="es-CO" sz="1400" dirty="0"/>
          </a:p>
          <a:p>
            <a:pPr marL="285750" indent="-285750">
              <a:buClr>
                <a:srgbClr val="FFC000"/>
              </a:buClr>
              <a:buSzPct val="140000"/>
              <a:buFont typeface="Wingdings" panose="05000000000000000000" pitchFamily="2" charset="2"/>
              <a:buChar char="§"/>
            </a:pPr>
            <a:r>
              <a:rPr lang="es-CO" sz="1400" dirty="0" err="1"/>
              <a:t>Certain</a:t>
            </a:r>
            <a:r>
              <a:rPr lang="es-CO" sz="1400" dirty="0"/>
              <a:t> </a:t>
            </a:r>
            <a:r>
              <a:rPr lang="es-CO" sz="1400" dirty="0" err="1"/>
              <a:t>Pezzano</a:t>
            </a:r>
            <a:r>
              <a:rPr lang="es-CO" sz="1400" dirty="0"/>
              <a:t> grupo Inmobiliario.</a:t>
            </a:r>
          </a:p>
        </p:txBody>
      </p:sp>
      <p:sp>
        <p:nvSpPr>
          <p:cNvPr id="109" name="CuadroTexto 108">
            <a:extLst>
              <a:ext uri="{FF2B5EF4-FFF2-40B4-BE49-F238E27FC236}">
                <a16:creationId xmlns:a16="http://schemas.microsoft.com/office/drawing/2014/main" id="{D308896A-2A5F-4974-829A-74ADDC40E591}"/>
              </a:ext>
            </a:extLst>
          </p:cNvPr>
          <p:cNvSpPr txBox="1"/>
          <p:nvPr/>
        </p:nvSpPr>
        <p:spPr>
          <a:xfrm>
            <a:off x="9842196" y="4321256"/>
            <a:ext cx="2259778" cy="1815882"/>
          </a:xfrm>
          <a:prstGeom prst="rect">
            <a:avLst/>
          </a:prstGeom>
          <a:noFill/>
        </p:spPr>
        <p:txBody>
          <a:bodyPr wrap="square" rtlCol="0">
            <a:spAutoFit/>
          </a:bodyPr>
          <a:lstStyle/>
          <a:p>
            <a:pPr marL="285750" indent="-285750">
              <a:buClr>
                <a:schemeClr val="tx2">
                  <a:lumMod val="75000"/>
                </a:schemeClr>
              </a:buClr>
              <a:buSzPct val="140000"/>
              <a:buFont typeface="Wingdings" panose="05000000000000000000" pitchFamily="2" charset="2"/>
              <a:buChar char="§"/>
            </a:pPr>
            <a:r>
              <a:rPr lang="es-CO" sz="1400" dirty="0"/>
              <a:t>Colliers Internacional.</a:t>
            </a:r>
          </a:p>
          <a:p>
            <a:pPr marL="285750" indent="-285750">
              <a:buClr>
                <a:schemeClr val="tx2">
                  <a:lumMod val="75000"/>
                </a:schemeClr>
              </a:buClr>
              <a:buSzPct val="140000"/>
              <a:buFont typeface="Wingdings" panose="05000000000000000000" pitchFamily="2" charset="2"/>
              <a:buChar char="§"/>
            </a:pPr>
            <a:r>
              <a:rPr lang="es-CO" sz="1400" dirty="0"/>
              <a:t>Century 21.</a:t>
            </a:r>
          </a:p>
          <a:p>
            <a:pPr marL="285750" indent="-285750">
              <a:buClr>
                <a:schemeClr val="tx2">
                  <a:lumMod val="75000"/>
                </a:schemeClr>
              </a:buClr>
              <a:buSzPct val="140000"/>
              <a:buFont typeface="Wingdings" panose="05000000000000000000" pitchFamily="2" charset="2"/>
              <a:buChar char="§"/>
            </a:pPr>
            <a:r>
              <a:rPr lang="es-CO" sz="1400" dirty="0" err="1"/>
              <a:t>Remax</a:t>
            </a:r>
            <a:r>
              <a:rPr lang="es-CO" sz="1400" dirty="0"/>
              <a:t>.</a:t>
            </a:r>
          </a:p>
          <a:p>
            <a:pPr marL="285750" indent="-285750">
              <a:buClr>
                <a:schemeClr val="tx2">
                  <a:lumMod val="75000"/>
                </a:schemeClr>
              </a:buClr>
              <a:buSzPct val="140000"/>
              <a:buFont typeface="Wingdings" panose="05000000000000000000" pitchFamily="2" charset="2"/>
              <a:buChar char="§"/>
            </a:pPr>
            <a:r>
              <a:rPr lang="es-CO" sz="1400" dirty="0" err="1"/>
              <a:t>Bemsa</a:t>
            </a:r>
            <a:endParaRPr lang="es-CO" sz="1400" dirty="0"/>
          </a:p>
          <a:p>
            <a:pPr marL="285750" indent="-285750">
              <a:buClr>
                <a:schemeClr val="tx2">
                  <a:lumMod val="75000"/>
                </a:schemeClr>
              </a:buClr>
              <a:buSzPct val="140000"/>
              <a:buFont typeface="Wingdings" panose="05000000000000000000" pitchFamily="2" charset="2"/>
              <a:buChar char="§"/>
            </a:pPr>
            <a:r>
              <a:rPr lang="es-CO" sz="1400" dirty="0"/>
              <a:t>Comercio Inmobiliario</a:t>
            </a:r>
          </a:p>
          <a:p>
            <a:pPr marL="285750" indent="-285750">
              <a:buClr>
                <a:schemeClr val="tx2">
                  <a:lumMod val="75000"/>
                </a:schemeClr>
              </a:buClr>
              <a:buSzPct val="140000"/>
              <a:buFont typeface="Wingdings" panose="05000000000000000000" pitchFamily="2" charset="2"/>
              <a:buChar char="§"/>
            </a:pPr>
            <a:r>
              <a:rPr lang="es-CO" sz="1400" dirty="0"/>
              <a:t>Acrecer</a:t>
            </a:r>
          </a:p>
          <a:p>
            <a:pPr marL="285750" indent="-285750">
              <a:buClr>
                <a:schemeClr val="tx2">
                  <a:lumMod val="75000"/>
                </a:schemeClr>
              </a:buClr>
              <a:buSzPct val="140000"/>
              <a:buFont typeface="Wingdings" panose="05000000000000000000" pitchFamily="2" charset="2"/>
              <a:buChar char="§"/>
            </a:pPr>
            <a:r>
              <a:rPr lang="es-CO" sz="1400" dirty="0" err="1"/>
              <a:t>Prointegral</a:t>
            </a:r>
            <a:endParaRPr lang="es-CO" sz="1400" dirty="0"/>
          </a:p>
          <a:p>
            <a:pPr marL="285750" indent="-285750">
              <a:buClr>
                <a:schemeClr val="tx2">
                  <a:lumMod val="75000"/>
                </a:schemeClr>
              </a:buClr>
              <a:buSzPct val="140000"/>
              <a:buFont typeface="Wingdings" panose="05000000000000000000" pitchFamily="2" charset="2"/>
              <a:buChar char="§"/>
            </a:pPr>
            <a:r>
              <a:rPr lang="es-CO" sz="1400" dirty="0"/>
              <a:t>Valorar</a:t>
            </a:r>
          </a:p>
        </p:txBody>
      </p:sp>
    </p:spTree>
    <p:extLst>
      <p:ext uri="{BB962C8B-B14F-4D97-AF65-F5344CB8AC3E}">
        <p14:creationId xmlns:p14="http://schemas.microsoft.com/office/powerpoint/2010/main" val="12054756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E01D9095-D513-40D8-9380-A282A6DD4128}"/>
              </a:ext>
            </a:extLst>
          </p:cNvPr>
          <p:cNvSpPr txBox="1"/>
          <p:nvPr/>
        </p:nvSpPr>
        <p:spPr>
          <a:xfrm>
            <a:off x="27249" y="2980955"/>
            <a:ext cx="2327965" cy="1631216"/>
          </a:xfrm>
          <a:prstGeom prst="rect">
            <a:avLst/>
          </a:prstGeom>
          <a:noFill/>
        </p:spPr>
        <p:txBody>
          <a:bodyPr wrap="square" rtlCol="0">
            <a:spAutoFit/>
          </a:bodyPr>
          <a:lstStyle/>
          <a:p>
            <a:pPr algn="ctr"/>
            <a:r>
              <a:rPr lang="es-CO" sz="2000" b="1" dirty="0">
                <a:solidFill>
                  <a:srgbClr val="0033CC"/>
                </a:solidFill>
              </a:rPr>
              <a:t>Benchmarking:</a:t>
            </a:r>
          </a:p>
          <a:p>
            <a:pPr algn="ctr"/>
            <a:endParaRPr lang="es-CO" sz="2000" b="1" dirty="0">
              <a:solidFill>
                <a:srgbClr val="0033CC"/>
              </a:solidFill>
            </a:endParaRPr>
          </a:p>
          <a:p>
            <a:pPr algn="ctr"/>
            <a:r>
              <a:rPr lang="es-CO" sz="2000" b="1" dirty="0">
                <a:solidFill>
                  <a:srgbClr val="0033CC"/>
                </a:solidFill>
              </a:rPr>
              <a:t>Inmobiliarias Regional </a:t>
            </a:r>
          </a:p>
          <a:p>
            <a:pPr algn="ctr"/>
            <a:r>
              <a:rPr lang="es-CO" sz="2000" b="1" dirty="0">
                <a:solidFill>
                  <a:srgbClr val="0033CC"/>
                </a:solidFill>
              </a:rPr>
              <a:t>Occidente</a:t>
            </a:r>
            <a:endParaRPr lang="es-CO" sz="2000" dirty="0"/>
          </a:p>
        </p:txBody>
      </p:sp>
      <p:pic>
        <p:nvPicPr>
          <p:cNvPr id="7" name="Imagen 6">
            <a:extLst>
              <a:ext uri="{FF2B5EF4-FFF2-40B4-BE49-F238E27FC236}">
                <a16:creationId xmlns:a16="http://schemas.microsoft.com/office/drawing/2014/main" id="{E3DAFDB3-3F81-4C87-BF78-5DF8A915677F}"/>
              </a:ext>
            </a:extLst>
          </p:cNvPr>
          <p:cNvPicPr>
            <a:picLocks noChangeAspect="1"/>
          </p:cNvPicPr>
          <p:nvPr/>
        </p:nvPicPr>
        <p:blipFill>
          <a:blip r:embed="rId5"/>
          <a:stretch>
            <a:fillRect/>
          </a:stretch>
        </p:blipFill>
        <p:spPr>
          <a:xfrm>
            <a:off x="2190296" y="977913"/>
            <a:ext cx="9277804" cy="5526562"/>
          </a:xfrm>
          <a:prstGeom prst="rect">
            <a:avLst/>
          </a:prstGeom>
        </p:spPr>
      </p:pic>
    </p:spTree>
    <p:extLst>
      <p:ext uri="{BB962C8B-B14F-4D97-AF65-F5344CB8AC3E}">
        <p14:creationId xmlns:p14="http://schemas.microsoft.com/office/powerpoint/2010/main" val="3380256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E01D9095-D513-40D8-9380-A282A6DD4128}"/>
              </a:ext>
            </a:extLst>
          </p:cNvPr>
          <p:cNvSpPr txBox="1"/>
          <p:nvPr/>
        </p:nvSpPr>
        <p:spPr>
          <a:xfrm>
            <a:off x="27249" y="2980955"/>
            <a:ext cx="2327965" cy="1631216"/>
          </a:xfrm>
          <a:prstGeom prst="rect">
            <a:avLst/>
          </a:prstGeom>
          <a:noFill/>
        </p:spPr>
        <p:txBody>
          <a:bodyPr wrap="square" rtlCol="0">
            <a:spAutoFit/>
          </a:bodyPr>
          <a:lstStyle/>
          <a:p>
            <a:pPr algn="ctr"/>
            <a:r>
              <a:rPr lang="es-CO" sz="2000" b="1" dirty="0">
                <a:solidFill>
                  <a:srgbClr val="0033CC"/>
                </a:solidFill>
              </a:rPr>
              <a:t>Benchmarking:</a:t>
            </a:r>
          </a:p>
          <a:p>
            <a:pPr algn="ctr"/>
            <a:endParaRPr lang="es-CO" sz="2000" b="1" dirty="0">
              <a:solidFill>
                <a:srgbClr val="0033CC"/>
              </a:solidFill>
            </a:endParaRPr>
          </a:p>
          <a:p>
            <a:pPr algn="ctr"/>
            <a:r>
              <a:rPr lang="es-CO" sz="2000" b="1" dirty="0">
                <a:solidFill>
                  <a:srgbClr val="0033CC"/>
                </a:solidFill>
              </a:rPr>
              <a:t>Inmobiliarias Regional </a:t>
            </a:r>
          </a:p>
          <a:p>
            <a:pPr algn="ctr"/>
            <a:r>
              <a:rPr lang="es-CO" sz="2000" b="1" dirty="0">
                <a:solidFill>
                  <a:srgbClr val="0033CC"/>
                </a:solidFill>
              </a:rPr>
              <a:t>Sur Occidente</a:t>
            </a:r>
            <a:endParaRPr lang="es-CO" sz="2000" dirty="0"/>
          </a:p>
        </p:txBody>
      </p:sp>
      <p:pic>
        <p:nvPicPr>
          <p:cNvPr id="3" name="Imagen 2">
            <a:extLst>
              <a:ext uri="{FF2B5EF4-FFF2-40B4-BE49-F238E27FC236}">
                <a16:creationId xmlns:a16="http://schemas.microsoft.com/office/drawing/2014/main" id="{8B6D7FDE-662A-4F90-B15E-947D17AD67C7}"/>
              </a:ext>
            </a:extLst>
          </p:cNvPr>
          <p:cNvPicPr>
            <a:picLocks noChangeAspect="1"/>
          </p:cNvPicPr>
          <p:nvPr/>
        </p:nvPicPr>
        <p:blipFill>
          <a:blip r:embed="rId5"/>
          <a:stretch>
            <a:fillRect/>
          </a:stretch>
        </p:blipFill>
        <p:spPr>
          <a:xfrm>
            <a:off x="2154762" y="1403590"/>
            <a:ext cx="9623418" cy="4413009"/>
          </a:xfrm>
          <a:prstGeom prst="rect">
            <a:avLst/>
          </a:prstGeom>
        </p:spPr>
      </p:pic>
    </p:spTree>
    <p:extLst>
      <p:ext uri="{BB962C8B-B14F-4D97-AF65-F5344CB8AC3E}">
        <p14:creationId xmlns:p14="http://schemas.microsoft.com/office/powerpoint/2010/main" val="17083017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E01D9095-D513-40D8-9380-A282A6DD4128}"/>
              </a:ext>
            </a:extLst>
          </p:cNvPr>
          <p:cNvSpPr txBox="1"/>
          <p:nvPr/>
        </p:nvSpPr>
        <p:spPr>
          <a:xfrm>
            <a:off x="27249" y="2980955"/>
            <a:ext cx="2327965" cy="1631216"/>
          </a:xfrm>
          <a:prstGeom prst="rect">
            <a:avLst/>
          </a:prstGeom>
          <a:noFill/>
        </p:spPr>
        <p:txBody>
          <a:bodyPr wrap="square" rtlCol="0">
            <a:spAutoFit/>
          </a:bodyPr>
          <a:lstStyle/>
          <a:p>
            <a:pPr algn="ctr"/>
            <a:r>
              <a:rPr lang="es-CO" sz="2000" b="1" dirty="0">
                <a:solidFill>
                  <a:srgbClr val="0033CC"/>
                </a:solidFill>
              </a:rPr>
              <a:t>Benchmarking:</a:t>
            </a:r>
          </a:p>
          <a:p>
            <a:pPr algn="ctr"/>
            <a:endParaRPr lang="es-CO" sz="2000" b="1" dirty="0">
              <a:solidFill>
                <a:srgbClr val="0033CC"/>
              </a:solidFill>
            </a:endParaRPr>
          </a:p>
          <a:p>
            <a:pPr algn="ctr"/>
            <a:r>
              <a:rPr lang="es-CO" sz="2000" b="1" dirty="0">
                <a:solidFill>
                  <a:srgbClr val="0033CC"/>
                </a:solidFill>
              </a:rPr>
              <a:t>Inmobiliarias Regional </a:t>
            </a:r>
          </a:p>
          <a:p>
            <a:pPr algn="ctr"/>
            <a:r>
              <a:rPr lang="es-CO" sz="2000" b="1" dirty="0">
                <a:solidFill>
                  <a:srgbClr val="0033CC"/>
                </a:solidFill>
              </a:rPr>
              <a:t>Norte</a:t>
            </a:r>
            <a:endParaRPr lang="es-CO" sz="2000" dirty="0"/>
          </a:p>
        </p:txBody>
      </p:sp>
      <p:pic>
        <p:nvPicPr>
          <p:cNvPr id="7" name="Imagen 6">
            <a:extLst>
              <a:ext uri="{FF2B5EF4-FFF2-40B4-BE49-F238E27FC236}">
                <a16:creationId xmlns:a16="http://schemas.microsoft.com/office/drawing/2014/main" id="{14204D35-BF36-44C1-8DC1-C8251A8E1D0E}"/>
              </a:ext>
            </a:extLst>
          </p:cNvPr>
          <p:cNvPicPr>
            <a:picLocks noChangeAspect="1"/>
          </p:cNvPicPr>
          <p:nvPr/>
        </p:nvPicPr>
        <p:blipFill>
          <a:blip r:embed="rId5"/>
          <a:stretch>
            <a:fillRect/>
          </a:stretch>
        </p:blipFill>
        <p:spPr>
          <a:xfrm>
            <a:off x="1986914" y="2138995"/>
            <a:ext cx="9945881" cy="3274179"/>
          </a:xfrm>
          <a:prstGeom prst="rect">
            <a:avLst/>
          </a:prstGeom>
        </p:spPr>
      </p:pic>
    </p:spTree>
    <p:extLst>
      <p:ext uri="{BB962C8B-B14F-4D97-AF65-F5344CB8AC3E}">
        <p14:creationId xmlns:p14="http://schemas.microsoft.com/office/powerpoint/2010/main" val="26230658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E01D9095-D513-40D8-9380-A282A6DD4128}"/>
              </a:ext>
            </a:extLst>
          </p:cNvPr>
          <p:cNvSpPr txBox="1"/>
          <p:nvPr/>
        </p:nvSpPr>
        <p:spPr>
          <a:xfrm>
            <a:off x="27249" y="2980955"/>
            <a:ext cx="2327965" cy="1631216"/>
          </a:xfrm>
          <a:prstGeom prst="rect">
            <a:avLst/>
          </a:prstGeom>
          <a:noFill/>
        </p:spPr>
        <p:txBody>
          <a:bodyPr wrap="square" rtlCol="0">
            <a:spAutoFit/>
          </a:bodyPr>
          <a:lstStyle/>
          <a:p>
            <a:pPr algn="ctr"/>
            <a:r>
              <a:rPr lang="es-CO" sz="2000" b="1" dirty="0">
                <a:solidFill>
                  <a:srgbClr val="0033CC"/>
                </a:solidFill>
              </a:rPr>
              <a:t>Benchmarking:</a:t>
            </a:r>
          </a:p>
          <a:p>
            <a:pPr algn="ctr"/>
            <a:endParaRPr lang="es-CO" sz="2000" b="1" dirty="0">
              <a:solidFill>
                <a:srgbClr val="0033CC"/>
              </a:solidFill>
            </a:endParaRPr>
          </a:p>
          <a:p>
            <a:pPr algn="ctr"/>
            <a:r>
              <a:rPr lang="es-CO" sz="2000" b="1" dirty="0">
                <a:solidFill>
                  <a:srgbClr val="0033CC"/>
                </a:solidFill>
              </a:rPr>
              <a:t>Inmobiliarias Regional </a:t>
            </a:r>
          </a:p>
          <a:p>
            <a:pPr algn="ctr"/>
            <a:r>
              <a:rPr lang="es-CO" sz="2000" b="1" dirty="0">
                <a:solidFill>
                  <a:srgbClr val="0033CC"/>
                </a:solidFill>
              </a:rPr>
              <a:t>Centro Oriente</a:t>
            </a:r>
            <a:endParaRPr lang="es-CO" sz="2000" dirty="0"/>
          </a:p>
        </p:txBody>
      </p:sp>
      <p:pic>
        <p:nvPicPr>
          <p:cNvPr id="3" name="Imagen 2">
            <a:extLst>
              <a:ext uri="{FF2B5EF4-FFF2-40B4-BE49-F238E27FC236}">
                <a16:creationId xmlns:a16="http://schemas.microsoft.com/office/drawing/2014/main" id="{4144B779-6B3C-43BA-A58F-AB3CF6F03B89}"/>
              </a:ext>
            </a:extLst>
          </p:cNvPr>
          <p:cNvPicPr>
            <a:picLocks noChangeAspect="1"/>
          </p:cNvPicPr>
          <p:nvPr/>
        </p:nvPicPr>
        <p:blipFill>
          <a:blip r:embed="rId5"/>
          <a:stretch>
            <a:fillRect/>
          </a:stretch>
        </p:blipFill>
        <p:spPr>
          <a:xfrm>
            <a:off x="2726731" y="982792"/>
            <a:ext cx="8249286" cy="5396149"/>
          </a:xfrm>
          <a:prstGeom prst="rect">
            <a:avLst/>
          </a:prstGeom>
        </p:spPr>
      </p:pic>
    </p:spTree>
    <p:extLst>
      <p:ext uri="{BB962C8B-B14F-4D97-AF65-F5344CB8AC3E}">
        <p14:creationId xmlns:p14="http://schemas.microsoft.com/office/powerpoint/2010/main" val="771423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Conector recto 36">
            <a:extLst>
              <a:ext uri="{FF2B5EF4-FFF2-40B4-BE49-F238E27FC236}">
                <a16:creationId xmlns:a16="http://schemas.microsoft.com/office/drawing/2014/main" id="{7717343F-53FD-4A43-B06E-496C40CC274B}"/>
              </a:ext>
            </a:extLst>
          </p:cNvPr>
          <p:cNvCxnSpPr>
            <a:cxnSpLocks/>
          </p:cNvCxnSpPr>
          <p:nvPr/>
        </p:nvCxnSpPr>
        <p:spPr>
          <a:xfrm flipH="1" flipV="1">
            <a:off x="3972218" y="2660246"/>
            <a:ext cx="3933826" cy="2657072"/>
          </a:xfrm>
          <a:prstGeom prst="line">
            <a:avLst/>
          </a:prstGeom>
          <a:ln>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63804A5B-DE5E-4A11-8055-531BABFBA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1981" cy="901148"/>
          </a:xfrm>
          <a:prstGeom prst="rect">
            <a:avLst/>
          </a:prstGeom>
        </p:spPr>
      </p:pic>
      <p:pic>
        <p:nvPicPr>
          <p:cNvPr id="13" name="Imagen 12">
            <a:extLst>
              <a:ext uri="{FF2B5EF4-FFF2-40B4-BE49-F238E27FC236}">
                <a16:creationId xmlns:a16="http://schemas.microsoft.com/office/drawing/2014/main" id="{70F37036-1F25-42B4-A95A-5A20E8F6C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374" y="0"/>
            <a:ext cx="2327965" cy="901148"/>
          </a:xfrm>
          <a:prstGeom prst="rect">
            <a:avLst/>
          </a:prstGeom>
        </p:spPr>
      </p:pic>
      <p:pic>
        <p:nvPicPr>
          <p:cNvPr id="14" name="Imagen 13">
            <a:extLst>
              <a:ext uri="{FF2B5EF4-FFF2-40B4-BE49-F238E27FC236}">
                <a16:creationId xmlns:a16="http://schemas.microsoft.com/office/drawing/2014/main" id="{BEBC39A9-5178-422A-BCC3-3520CD58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22" y="0"/>
            <a:ext cx="2902777" cy="901148"/>
          </a:xfrm>
          <a:prstGeom prst="rect">
            <a:avLst/>
          </a:prstGeom>
        </p:spPr>
      </p:pic>
      <p:cxnSp>
        <p:nvCxnSpPr>
          <p:cNvPr id="4" name="Conector recto 3">
            <a:extLst>
              <a:ext uri="{FF2B5EF4-FFF2-40B4-BE49-F238E27FC236}">
                <a16:creationId xmlns:a16="http://schemas.microsoft.com/office/drawing/2014/main" id="{A18BC94E-6139-4736-9174-9B2F90CF3B7D}"/>
              </a:ext>
            </a:extLst>
          </p:cNvPr>
          <p:cNvCxnSpPr/>
          <p:nvPr/>
        </p:nvCxnSpPr>
        <p:spPr>
          <a:xfrm>
            <a:off x="463824" y="861394"/>
            <a:ext cx="11145078"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Elipse 5">
            <a:extLst>
              <a:ext uri="{FF2B5EF4-FFF2-40B4-BE49-F238E27FC236}">
                <a16:creationId xmlns:a16="http://schemas.microsoft.com/office/drawing/2014/main" id="{4D7C94A9-2E57-4E49-8C27-041D3E9149E1}"/>
              </a:ext>
            </a:extLst>
          </p:cNvPr>
          <p:cNvSpPr/>
          <p:nvPr/>
        </p:nvSpPr>
        <p:spPr>
          <a:xfrm>
            <a:off x="4745382" y="2794000"/>
            <a:ext cx="2222500" cy="2082794"/>
          </a:xfrm>
          <a:prstGeom prst="ellipse">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Ubicación Geográfica</a:t>
            </a:r>
          </a:p>
        </p:txBody>
      </p:sp>
      <p:sp>
        <p:nvSpPr>
          <p:cNvPr id="16" name="Elipse 15">
            <a:extLst>
              <a:ext uri="{FF2B5EF4-FFF2-40B4-BE49-F238E27FC236}">
                <a16:creationId xmlns:a16="http://schemas.microsoft.com/office/drawing/2014/main" id="{14FCEB8E-0524-42F8-9539-07553E624650}"/>
              </a:ext>
            </a:extLst>
          </p:cNvPr>
          <p:cNvSpPr/>
          <p:nvPr/>
        </p:nvSpPr>
        <p:spPr>
          <a:xfrm>
            <a:off x="5140806" y="4417443"/>
            <a:ext cx="1597026" cy="1479374"/>
          </a:xfrm>
          <a:prstGeom prst="ellipse">
            <a:avLst/>
          </a:prstGeom>
          <a:gradFill>
            <a:gsLst>
              <a:gs pos="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rgbClr val="0033CC"/>
                </a:solidFill>
              </a:rPr>
              <a:t>Valor de Inmueble</a:t>
            </a:r>
          </a:p>
        </p:txBody>
      </p:sp>
      <p:sp>
        <p:nvSpPr>
          <p:cNvPr id="17" name="Elipse 16">
            <a:extLst>
              <a:ext uri="{FF2B5EF4-FFF2-40B4-BE49-F238E27FC236}">
                <a16:creationId xmlns:a16="http://schemas.microsoft.com/office/drawing/2014/main" id="{FEB7D52C-0AA9-4A49-BEA7-F1C1DFEA593E}"/>
              </a:ext>
            </a:extLst>
          </p:cNvPr>
          <p:cNvSpPr/>
          <p:nvPr/>
        </p:nvSpPr>
        <p:spPr>
          <a:xfrm>
            <a:off x="3443352" y="3220829"/>
            <a:ext cx="1597026" cy="1479374"/>
          </a:xfrm>
          <a:prstGeom prst="ellipse">
            <a:avLst/>
          </a:prstGeom>
          <a:gradFill>
            <a:gsLst>
              <a:gs pos="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rgbClr val="0033CC"/>
                </a:solidFill>
              </a:rPr>
              <a:t>Desarrollo Inmueble</a:t>
            </a:r>
          </a:p>
        </p:txBody>
      </p:sp>
      <p:sp>
        <p:nvSpPr>
          <p:cNvPr id="18" name="Elipse 17">
            <a:extLst>
              <a:ext uri="{FF2B5EF4-FFF2-40B4-BE49-F238E27FC236}">
                <a16:creationId xmlns:a16="http://schemas.microsoft.com/office/drawing/2014/main" id="{9684EEFD-9824-4FEB-8152-DA1288C6C023}"/>
              </a:ext>
            </a:extLst>
          </p:cNvPr>
          <p:cNvSpPr/>
          <p:nvPr/>
        </p:nvSpPr>
        <p:spPr>
          <a:xfrm>
            <a:off x="5058119" y="1700870"/>
            <a:ext cx="1597026" cy="1479374"/>
          </a:xfrm>
          <a:prstGeom prst="ellipse">
            <a:avLst/>
          </a:prstGeom>
          <a:gradFill>
            <a:gsLst>
              <a:gs pos="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rgbClr val="0033CC"/>
                </a:solidFill>
              </a:rPr>
              <a:t>Estrato socio - económico</a:t>
            </a:r>
          </a:p>
        </p:txBody>
      </p:sp>
      <p:sp>
        <p:nvSpPr>
          <p:cNvPr id="23" name="Rectángulo 22">
            <a:extLst>
              <a:ext uri="{FF2B5EF4-FFF2-40B4-BE49-F238E27FC236}">
                <a16:creationId xmlns:a16="http://schemas.microsoft.com/office/drawing/2014/main" id="{8A52AAC4-9E9F-4338-9DA3-D47C433051F3}"/>
              </a:ext>
            </a:extLst>
          </p:cNvPr>
          <p:cNvSpPr/>
          <p:nvPr/>
        </p:nvSpPr>
        <p:spPr>
          <a:xfrm>
            <a:off x="2755901" y="1613275"/>
            <a:ext cx="6136308" cy="438332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Elipse 26">
            <a:extLst>
              <a:ext uri="{FF2B5EF4-FFF2-40B4-BE49-F238E27FC236}">
                <a16:creationId xmlns:a16="http://schemas.microsoft.com/office/drawing/2014/main" id="{9FF3179C-BDBF-4E99-9602-48A70CA45F8E}"/>
              </a:ext>
            </a:extLst>
          </p:cNvPr>
          <p:cNvSpPr/>
          <p:nvPr/>
        </p:nvSpPr>
        <p:spPr>
          <a:xfrm>
            <a:off x="6655145" y="3119150"/>
            <a:ext cx="1597026" cy="1479374"/>
          </a:xfrm>
          <a:prstGeom prst="ellipse">
            <a:avLst/>
          </a:prstGeom>
          <a:gradFill>
            <a:gsLst>
              <a:gs pos="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rgbClr val="0033CC"/>
                </a:solidFill>
              </a:rPr>
              <a:t>Tipo de Inmueble</a:t>
            </a:r>
          </a:p>
        </p:txBody>
      </p:sp>
      <p:sp>
        <p:nvSpPr>
          <p:cNvPr id="29" name="Flecha: curvada hacia abajo 28">
            <a:extLst>
              <a:ext uri="{FF2B5EF4-FFF2-40B4-BE49-F238E27FC236}">
                <a16:creationId xmlns:a16="http://schemas.microsoft.com/office/drawing/2014/main" id="{30246750-B4F2-45AC-90C9-A3849C0EB4D9}"/>
              </a:ext>
            </a:extLst>
          </p:cNvPr>
          <p:cNvSpPr/>
          <p:nvPr/>
        </p:nvSpPr>
        <p:spPr>
          <a:xfrm rot="2551185">
            <a:off x="6782563" y="2613330"/>
            <a:ext cx="616226" cy="3048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solidFill>
                <a:schemeClr val="tx1"/>
              </a:solidFill>
            </a:endParaRPr>
          </a:p>
        </p:txBody>
      </p:sp>
      <p:sp>
        <p:nvSpPr>
          <p:cNvPr id="30" name="Flecha: curvada hacia abajo 29">
            <a:extLst>
              <a:ext uri="{FF2B5EF4-FFF2-40B4-BE49-F238E27FC236}">
                <a16:creationId xmlns:a16="http://schemas.microsoft.com/office/drawing/2014/main" id="{A0213E95-60DA-4520-BB86-D1F071DB4332}"/>
              </a:ext>
            </a:extLst>
          </p:cNvPr>
          <p:cNvSpPr/>
          <p:nvPr/>
        </p:nvSpPr>
        <p:spPr>
          <a:xfrm rot="8974233">
            <a:off x="6819805" y="4877458"/>
            <a:ext cx="616226" cy="3048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solidFill>
                <a:schemeClr val="tx1"/>
              </a:solidFill>
            </a:endParaRPr>
          </a:p>
        </p:txBody>
      </p:sp>
      <p:sp>
        <p:nvSpPr>
          <p:cNvPr id="31" name="Flecha: curvada hacia abajo 30">
            <a:extLst>
              <a:ext uri="{FF2B5EF4-FFF2-40B4-BE49-F238E27FC236}">
                <a16:creationId xmlns:a16="http://schemas.microsoft.com/office/drawing/2014/main" id="{F8B30D4F-12FF-4AA7-BD76-11C0FC9E4611}"/>
              </a:ext>
            </a:extLst>
          </p:cNvPr>
          <p:cNvSpPr/>
          <p:nvPr/>
        </p:nvSpPr>
        <p:spPr>
          <a:xfrm rot="12322237">
            <a:off x="4306591" y="4860332"/>
            <a:ext cx="616226" cy="3048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solidFill>
                <a:schemeClr val="tx1"/>
              </a:solidFill>
            </a:endParaRPr>
          </a:p>
        </p:txBody>
      </p:sp>
      <p:sp>
        <p:nvSpPr>
          <p:cNvPr id="33" name="Flecha: curvada hacia abajo 32">
            <a:extLst>
              <a:ext uri="{FF2B5EF4-FFF2-40B4-BE49-F238E27FC236}">
                <a16:creationId xmlns:a16="http://schemas.microsoft.com/office/drawing/2014/main" id="{257479A9-E474-4F09-BE53-31471DF0FA49}"/>
              </a:ext>
            </a:extLst>
          </p:cNvPr>
          <p:cNvSpPr/>
          <p:nvPr/>
        </p:nvSpPr>
        <p:spPr>
          <a:xfrm rot="19190904">
            <a:off x="4257231" y="2652015"/>
            <a:ext cx="616226" cy="3048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solidFill>
                <a:schemeClr val="tx1"/>
              </a:solidFill>
            </a:endParaRPr>
          </a:p>
        </p:txBody>
      </p:sp>
      <p:sp>
        <p:nvSpPr>
          <p:cNvPr id="34" name="CuadroTexto 33">
            <a:extLst>
              <a:ext uri="{FF2B5EF4-FFF2-40B4-BE49-F238E27FC236}">
                <a16:creationId xmlns:a16="http://schemas.microsoft.com/office/drawing/2014/main" id="{6348B798-CF5C-496A-9734-30028388319B}"/>
              </a:ext>
            </a:extLst>
          </p:cNvPr>
          <p:cNvSpPr txBox="1"/>
          <p:nvPr/>
        </p:nvSpPr>
        <p:spPr>
          <a:xfrm>
            <a:off x="4614704" y="1016458"/>
            <a:ext cx="2561564" cy="369332"/>
          </a:xfrm>
          <a:prstGeom prst="rect">
            <a:avLst/>
          </a:prstGeom>
          <a:noFill/>
        </p:spPr>
        <p:txBody>
          <a:bodyPr wrap="square" rtlCol="0">
            <a:spAutoFit/>
          </a:bodyPr>
          <a:lstStyle/>
          <a:p>
            <a:r>
              <a:rPr lang="es-CO" b="1" dirty="0">
                <a:solidFill>
                  <a:srgbClr val="0033CC"/>
                </a:solidFill>
              </a:rPr>
              <a:t>Red de Comercialización</a:t>
            </a:r>
          </a:p>
        </p:txBody>
      </p:sp>
      <p:sp>
        <p:nvSpPr>
          <p:cNvPr id="36" name="CuadroTexto 35">
            <a:extLst>
              <a:ext uri="{FF2B5EF4-FFF2-40B4-BE49-F238E27FC236}">
                <a16:creationId xmlns:a16="http://schemas.microsoft.com/office/drawing/2014/main" id="{B3915BF6-B778-4F84-BBA2-14295804316D}"/>
              </a:ext>
            </a:extLst>
          </p:cNvPr>
          <p:cNvSpPr txBox="1"/>
          <p:nvPr/>
        </p:nvSpPr>
        <p:spPr>
          <a:xfrm>
            <a:off x="9578298" y="1700870"/>
            <a:ext cx="2448602" cy="1600438"/>
          </a:xfrm>
          <a:prstGeom prst="rect">
            <a:avLst/>
          </a:prstGeom>
          <a:solidFill>
            <a:schemeClr val="bg1"/>
          </a:solidFill>
        </p:spPr>
        <p:txBody>
          <a:bodyPr wrap="square" rtlCol="0">
            <a:spAutoFit/>
          </a:bodyPr>
          <a:lstStyle>
            <a:defPPr>
              <a:defRPr lang="es-ES"/>
            </a:defPPr>
            <a:lvl1pPr marL="285750" indent="-285750">
              <a:buFont typeface="Arial" panose="020B0604020202020204" pitchFamily="34" charset="0"/>
              <a:buChar char="•"/>
              <a:defRPr sz="1400"/>
            </a:lvl1pPr>
          </a:lstStyle>
          <a:p>
            <a:r>
              <a:rPr lang="es-CO" dirty="0"/>
              <a:t>Convocatoria.</a:t>
            </a:r>
          </a:p>
          <a:p>
            <a:r>
              <a:rPr lang="es-CO" dirty="0"/>
              <a:t>Segmentación.</a:t>
            </a:r>
          </a:p>
          <a:p>
            <a:r>
              <a:rPr lang="es-CO" dirty="0"/>
              <a:t>Asignación portafolio</a:t>
            </a:r>
          </a:p>
          <a:p>
            <a:r>
              <a:rPr lang="es-CO" dirty="0"/>
              <a:t>Negociación. Tarifas</a:t>
            </a:r>
          </a:p>
          <a:p>
            <a:r>
              <a:rPr lang="es-CO" dirty="0"/>
              <a:t>3% urbanos, 5% Rurales (S.V.R.)</a:t>
            </a:r>
          </a:p>
          <a:p>
            <a:r>
              <a:rPr lang="es-CO" dirty="0"/>
              <a:t>Exclusividad.</a:t>
            </a:r>
          </a:p>
        </p:txBody>
      </p:sp>
      <p:sp>
        <p:nvSpPr>
          <p:cNvPr id="40" name="CuadroTexto 39">
            <a:extLst>
              <a:ext uri="{FF2B5EF4-FFF2-40B4-BE49-F238E27FC236}">
                <a16:creationId xmlns:a16="http://schemas.microsoft.com/office/drawing/2014/main" id="{44BDA817-B5A3-4AD3-BB3C-075B9BEC2156}"/>
              </a:ext>
            </a:extLst>
          </p:cNvPr>
          <p:cNvSpPr txBox="1"/>
          <p:nvPr/>
        </p:nvSpPr>
        <p:spPr>
          <a:xfrm>
            <a:off x="9470740" y="4816805"/>
            <a:ext cx="2448602" cy="954107"/>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s-CO" sz="1400" dirty="0"/>
              <a:t>Facultad venta Inmuebles.</a:t>
            </a:r>
          </a:p>
          <a:p>
            <a:pPr marL="285750" indent="-285750">
              <a:buFont typeface="Arial" panose="020B0604020202020204" pitchFamily="34" charset="0"/>
              <a:buChar char="•"/>
            </a:pPr>
            <a:r>
              <a:rPr lang="es-CO" sz="1400" dirty="0"/>
              <a:t>Incentivo venta</a:t>
            </a:r>
          </a:p>
          <a:p>
            <a:pPr marL="285750" indent="-285750">
              <a:buFont typeface="Arial" panose="020B0604020202020204" pitchFamily="34" charset="0"/>
              <a:buChar char="•"/>
            </a:pPr>
            <a:r>
              <a:rPr lang="es-CO" sz="1400" dirty="0"/>
              <a:t>Cooperación comercial.</a:t>
            </a:r>
          </a:p>
          <a:p>
            <a:pPr marL="285750" indent="-285750">
              <a:buFont typeface="Arial" panose="020B0604020202020204" pitchFamily="34" charset="0"/>
              <a:buChar char="•"/>
            </a:pPr>
            <a:endParaRPr lang="es-CO" sz="1400" dirty="0"/>
          </a:p>
        </p:txBody>
      </p:sp>
      <p:sp>
        <p:nvSpPr>
          <p:cNvPr id="11" name="Elipse 10">
            <a:extLst>
              <a:ext uri="{FF2B5EF4-FFF2-40B4-BE49-F238E27FC236}">
                <a16:creationId xmlns:a16="http://schemas.microsoft.com/office/drawing/2014/main" id="{8EB18082-6124-4791-BE91-544CA18FA9E0}"/>
              </a:ext>
            </a:extLst>
          </p:cNvPr>
          <p:cNvSpPr/>
          <p:nvPr/>
        </p:nvSpPr>
        <p:spPr>
          <a:xfrm>
            <a:off x="7472464" y="1166788"/>
            <a:ext cx="2058435" cy="1499404"/>
          </a:xfrm>
          <a:prstGeom prst="ellipse">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Inmobiliarios</a:t>
            </a:r>
          </a:p>
        </p:txBody>
      </p:sp>
      <p:sp>
        <p:nvSpPr>
          <p:cNvPr id="21" name="Elipse 20">
            <a:extLst>
              <a:ext uri="{FF2B5EF4-FFF2-40B4-BE49-F238E27FC236}">
                <a16:creationId xmlns:a16="http://schemas.microsoft.com/office/drawing/2014/main" id="{B662C1FA-7BA4-4A67-8A22-4B5CDD92C6D1}"/>
              </a:ext>
            </a:extLst>
          </p:cNvPr>
          <p:cNvSpPr/>
          <p:nvPr/>
        </p:nvSpPr>
        <p:spPr>
          <a:xfrm>
            <a:off x="7708968" y="5171991"/>
            <a:ext cx="2008695" cy="14793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Depositarios</a:t>
            </a:r>
          </a:p>
        </p:txBody>
      </p:sp>
      <p:sp>
        <p:nvSpPr>
          <p:cNvPr id="41" name="CuadroTexto 40">
            <a:extLst>
              <a:ext uri="{FF2B5EF4-FFF2-40B4-BE49-F238E27FC236}">
                <a16:creationId xmlns:a16="http://schemas.microsoft.com/office/drawing/2014/main" id="{75BE0EA1-04A9-43CE-9000-38BCDB06B16F}"/>
              </a:ext>
            </a:extLst>
          </p:cNvPr>
          <p:cNvSpPr txBox="1"/>
          <p:nvPr/>
        </p:nvSpPr>
        <p:spPr>
          <a:xfrm>
            <a:off x="100193" y="1558391"/>
            <a:ext cx="2204886" cy="1169551"/>
          </a:xfrm>
          <a:prstGeom prst="rect">
            <a:avLst/>
          </a:prstGeom>
          <a:solidFill>
            <a:schemeClr val="bg1"/>
          </a:solidFill>
        </p:spPr>
        <p:txBody>
          <a:bodyPr wrap="square" rtlCol="0">
            <a:spAutoFit/>
          </a:bodyPr>
          <a:lstStyle>
            <a:defPPr>
              <a:defRPr lang="es-ES"/>
            </a:defPPr>
            <a:lvl1pPr marL="285750" indent="-285750">
              <a:buFont typeface="Arial" panose="020B0604020202020204" pitchFamily="34" charset="0"/>
              <a:buChar char="•"/>
              <a:defRPr sz="1400"/>
            </a:lvl1pPr>
          </a:lstStyle>
          <a:p>
            <a:r>
              <a:rPr lang="es-CO" dirty="0"/>
              <a:t>Revisión condiciones contractuales.</a:t>
            </a:r>
          </a:p>
          <a:p>
            <a:r>
              <a:rPr lang="es-CO" dirty="0"/>
              <a:t>Tarifa Urbanos 3.2%</a:t>
            </a:r>
          </a:p>
          <a:p>
            <a:r>
              <a:rPr lang="es-CO" dirty="0"/>
              <a:t>Exclusividad.</a:t>
            </a:r>
          </a:p>
          <a:p>
            <a:r>
              <a:rPr lang="es-CO" dirty="0"/>
              <a:t>Asignación portafolio.</a:t>
            </a:r>
          </a:p>
        </p:txBody>
      </p:sp>
      <p:sp>
        <p:nvSpPr>
          <p:cNvPr id="43" name="CuadroTexto 42">
            <a:extLst>
              <a:ext uri="{FF2B5EF4-FFF2-40B4-BE49-F238E27FC236}">
                <a16:creationId xmlns:a16="http://schemas.microsoft.com/office/drawing/2014/main" id="{F4D8F48C-97B9-483E-BD25-CD660B05BD02}"/>
              </a:ext>
            </a:extLst>
          </p:cNvPr>
          <p:cNvSpPr txBox="1"/>
          <p:nvPr/>
        </p:nvSpPr>
        <p:spPr>
          <a:xfrm>
            <a:off x="70527" y="3553725"/>
            <a:ext cx="2635038" cy="2246769"/>
          </a:xfrm>
          <a:prstGeom prst="rect">
            <a:avLst/>
          </a:prstGeom>
          <a:solidFill>
            <a:schemeClr val="bg1"/>
          </a:solidFill>
        </p:spPr>
        <p:txBody>
          <a:bodyPr wrap="square" rtlCol="0">
            <a:spAutoFit/>
          </a:bodyPr>
          <a:lstStyle>
            <a:defPPr>
              <a:defRPr lang="es-ES"/>
            </a:defPPr>
            <a:lvl1pPr marL="285750" indent="-285750">
              <a:buFont typeface="Arial" panose="020B0604020202020204" pitchFamily="34" charset="0"/>
              <a:buChar char="•"/>
              <a:defRPr sz="1400"/>
            </a:lvl1pPr>
          </a:lstStyle>
          <a:p>
            <a:r>
              <a:rPr lang="es-CO" dirty="0"/>
              <a:t>Decreto 2136/2015 aprueba modalidad de venta.</a:t>
            </a:r>
          </a:p>
          <a:p>
            <a:r>
              <a:rPr lang="es-CO" dirty="0"/>
              <a:t>Proceso Contratación estructurador y valorador.</a:t>
            </a:r>
          </a:p>
          <a:p>
            <a:r>
              <a:rPr lang="es-CO" dirty="0"/>
              <a:t>Contratación.</a:t>
            </a:r>
          </a:p>
          <a:p>
            <a:r>
              <a:rPr lang="es-CO" dirty="0"/>
              <a:t>Implementación.</a:t>
            </a:r>
          </a:p>
          <a:p>
            <a:r>
              <a:rPr lang="es-CO" dirty="0"/>
              <a:t>Equipo trabajo.</a:t>
            </a:r>
          </a:p>
          <a:p>
            <a:r>
              <a:rPr lang="es-CO" dirty="0"/>
              <a:t>Conformación paquetes y venta</a:t>
            </a:r>
          </a:p>
          <a:p>
            <a:endParaRPr lang="es-CO" dirty="0"/>
          </a:p>
        </p:txBody>
      </p:sp>
      <p:sp>
        <p:nvSpPr>
          <p:cNvPr id="42" name="Elipse 41">
            <a:extLst>
              <a:ext uri="{FF2B5EF4-FFF2-40B4-BE49-F238E27FC236}">
                <a16:creationId xmlns:a16="http://schemas.microsoft.com/office/drawing/2014/main" id="{39D8D65F-635E-4E33-9843-F05628730C66}"/>
              </a:ext>
            </a:extLst>
          </p:cNvPr>
          <p:cNvSpPr/>
          <p:nvPr/>
        </p:nvSpPr>
        <p:spPr>
          <a:xfrm>
            <a:off x="2256911" y="5102697"/>
            <a:ext cx="2058435" cy="1499404"/>
          </a:xfrm>
          <a:prstGeom prst="ellipse">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Venta Masiva</a:t>
            </a:r>
          </a:p>
        </p:txBody>
      </p:sp>
      <p:sp>
        <p:nvSpPr>
          <p:cNvPr id="32" name="CuadroTexto 31">
            <a:extLst>
              <a:ext uri="{FF2B5EF4-FFF2-40B4-BE49-F238E27FC236}">
                <a16:creationId xmlns:a16="http://schemas.microsoft.com/office/drawing/2014/main" id="{EA1513C8-6BEB-4E62-99B7-E5D64114E74C}"/>
              </a:ext>
            </a:extLst>
          </p:cNvPr>
          <p:cNvSpPr txBox="1"/>
          <p:nvPr/>
        </p:nvSpPr>
        <p:spPr>
          <a:xfrm rot="16200000">
            <a:off x="2256144" y="3456155"/>
            <a:ext cx="1362628" cy="369332"/>
          </a:xfrm>
          <a:prstGeom prst="rect">
            <a:avLst/>
          </a:prstGeom>
          <a:noFill/>
        </p:spPr>
        <p:txBody>
          <a:bodyPr wrap="square" rtlCol="0">
            <a:spAutoFit/>
          </a:bodyPr>
          <a:lstStyle/>
          <a:p>
            <a:r>
              <a:rPr lang="es-CO" b="1" dirty="0">
                <a:solidFill>
                  <a:srgbClr val="0033CC"/>
                </a:solidFill>
              </a:rPr>
              <a:t>Inmuebles</a:t>
            </a:r>
          </a:p>
        </p:txBody>
      </p:sp>
      <p:cxnSp>
        <p:nvCxnSpPr>
          <p:cNvPr id="5" name="Conector recto 4">
            <a:extLst>
              <a:ext uri="{FF2B5EF4-FFF2-40B4-BE49-F238E27FC236}">
                <a16:creationId xmlns:a16="http://schemas.microsoft.com/office/drawing/2014/main" id="{0BE454A8-DEDF-48FD-9B89-300E52C23615}"/>
              </a:ext>
            </a:extLst>
          </p:cNvPr>
          <p:cNvCxnSpPr/>
          <p:nvPr/>
        </p:nvCxnSpPr>
        <p:spPr>
          <a:xfrm>
            <a:off x="8591140" y="2959506"/>
            <a:ext cx="0" cy="2101401"/>
          </a:xfrm>
          <a:prstGeom prst="line">
            <a:avLst/>
          </a:prstGeom>
          <a:ln>
            <a:prstDash val="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C3EE9604-B517-48FD-ABAA-D544E3B8A690}"/>
              </a:ext>
            </a:extLst>
          </p:cNvPr>
          <p:cNvCxnSpPr>
            <a:cxnSpLocks/>
          </p:cNvCxnSpPr>
          <p:nvPr/>
        </p:nvCxnSpPr>
        <p:spPr>
          <a:xfrm flipH="1">
            <a:off x="4299276" y="1863504"/>
            <a:ext cx="3075841" cy="0"/>
          </a:xfrm>
          <a:prstGeom prst="line">
            <a:avLst/>
          </a:prstGeom>
          <a:ln>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39" name="Elipse 38">
            <a:extLst>
              <a:ext uri="{FF2B5EF4-FFF2-40B4-BE49-F238E27FC236}">
                <a16:creationId xmlns:a16="http://schemas.microsoft.com/office/drawing/2014/main" id="{EE50BB95-358A-49DE-A3AD-C1C7FCD0F336}"/>
              </a:ext>
            </a:extLst>
          </p:cNvPr>
          <p:cNvSpPr/>
          <p:nvPr/>
        </p:nvSpPr>
        <p:spPr>
          <a:xfrm>
            <a:off x="2114039" y="1160842"/>
            <a:ext cx="2058435" cy="1499404"/>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t>CISA + Red promotores comerciales</a:t>
            </a:r>
          </a:p>
        </p:txBody>
      </p:sp>
      <p:sp>
        <p:nvSpPr>
          <p:cNvPr id="45" name="CuadroTexto 44">
            <a:extLst>
              <a:ext uri="{FF2B5EF4-FFF2-40B4-BE49-F238E27FC236}">
                <a16:creationId xmlns:a16="http://schemas.microsoft.com/office/drawing/2014/main" id="{F0ACB379-2E81-4BC1-9FFF-17998C920826}"/>
              </a:ext>
            </a:extLst>
          </p:cNvPr>
          <p:cNvSpPr txBox="1"/>
          <p:nvPr/>
        </p:nvSpPr>
        <p:spPr>
          <a:xfrm>
            <a:off x="9860907" y="1043006"/>
            <a:ext cx="2058435" cy="369332"/>
          </a:xfrm>
          <a:prstGeom prst="rect">
            <a:avLst/>
          </a:prstGeom>
          <a:solidFill>
            <a:srgbClr val="04CA04"/>
          </a:solidFill>
        </p:spPr>
        <p:txBody>
          <a:bodyPr wrap="square" rtlCol="0">
            <a:spAutoFit/>
          </a:bodyPr>
          <a:lstStyle/>
          <a:p>
            <a:pPr algn="ctr"/>
            <a:r>
              <a:rPr lang="es-CO" b="1" dirty="0">
                <a:solidFill>
                  <a:schemeClr val="bg1"/>
                </a:solidFill>
              </a:rPr>
              <a:t>Sector Financiero.</a:t>
            </a:r>
          </a:p>
        </p:txBody>
      </p:sp>
    </p:spTree>
    <p:extLst>
      <p:ext uri="{BB962C8B-B14F-4D97-AF65-F5344CB8AC3E}">
        <p14:creationId xmlns:p14="http://schemas.microsoft.com/office/powerpoint/2010/main" val="10233466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705312"/>
            <a:ext cx="9143999" cy="2123658"/>
          </a:xfrm>
          <a:prstGeom prst="rect">
            <a:avLst/>
          </a:prstGeom>
          <a:noFill/>
        </p:spPr>
        <p:txBody>
          <a:bodyPr wrap="square" rtlCol="0">
            <a:spAutoFit/>
          </a:bodyPr>
          <a:lstStyle/>
          <a:p>
            <a:pPr algn="ctr"/>
            <a:r>
              <a:rPr lang="es-ES" sz="4400" b="1" dirty="0">
                <a:solidFill>
                  <a:srgbClr val="002060"/>
                </a:solidFill>
              </a:rPr>
              <a:t>6. </a:t>
            </a:r>
            <a:r>
              <a:rPr lang="es-CO" sz="4400" b="1" dirty="0">
                <a:solidFill>
                  <a:srgbClr val="002060"/>
                </a:solidFill>
              </a:rPr>
              <a:t>Bienes Muebles a dar de baja por chatarrización y destrucción</a:t>
            </a:r>
          </a:p>
          <a:p>
            <a:pPr lvl="0"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1857739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873713" y="1191389"/>
            <a:ext cx="8540828" cy="646331"/>
          </a:xfrm>
          <a:prstGeom prst="rect">
            <a:avLst/>
          </a:prstGeom>
          <a:noFill/>
        </p:spPr>
        <p:txBody>
          <a:bodyPr wrap="square" rtlCol="0">
            <a:spAutoFit/>
          </a:bodyPr>
          <a:lstStyle/>
          <a:p>
            <a:pPr algn="ctr"/>
            <a:r>
              <a:rPr lang="es-ES" b="1" dirty="0">
                <a:solidFill>
                  <a:schemeClr val="accent5">
                    <a:lumMod val="50000"/>
                  </a:schemeClr>
                </a:solidFill>
              </a:rPr>
              <a:t>I</a:t>
            </a:r>
            <a:r>
              <a:rPr lang="es-CO" b="1" dirty="0">
                <a:solidFill>
                  <a:schemeClr val="accent5">
                    <a:lumMod val="50000"/>
                  </a:schemeClr>
                </a:solidFill>
              </a:rPr>
              <a:t>NFORME DE AVANCE PROCESO DE DESTRUCCIÓN, CHATARRIZACIÓN Y VENTA DE BIENES MUEBLES</a:t>
            </a:r>
          </a:p>
        </p:txBody>
      </p:sp>
      <p:sp>
        <p:nvSpPr>
          <p:cNvPr id="6" name="Rectángulo 5"/>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pic>
        <p:nvPicPr>
          <p:cNvPr id="9" name="Imagen 8">
            <a:extLst>
              <a:ext uri="{FF2B5EF4-FFF2-40B4-BE49-F238E27FC236}">
                <a16:creationId xmlns:a16="http://schemas.microsoft.com/office/drawing/2014/main" id="{49E3260B-4E3C-4BD1-AC34-8E49C3DEC936}"/>
              </a:ext>
            </a:extLst>
          </p:cNvPr>
          <p:cNvPicPr>
            <a:picLocks noChangeAspect="1"/>
          </p:cNvPicPr>
          <p:nvPr/>
        </p:nvPicPr>
        <p:blipFill>
          <a:blip r:embed="rId2"/>
          <a:stretch>
            <a:fillRect/>
          </a:stretch>
        </p:blipFill>
        <p:spPr>
          <a:xfrm>
            <a:off x="2042581" y="1972101"/>
            <a:ext cx="3756990" cy="2491615"/>
          </a:xfrm>
          <a:prstGeom prst="rect">
            <a:avLst/>
          </a:prstGeom>
        </p:spPr>
      </p:pic>
      <p:pic>
        <p:nvPicPr>
          <p:cNvPr id="10" name="Imagen 9">
            <a:extLst>
              <a:ext uri="{FF2B5EF4-FFF2-40B4-BE49-F238E27FC236}">
                <a16:creationId xmlns:a16="http://schemas.microsoft.com/office/drawing/2014/main" id="{3D2FBC1B-0491-4B0B-B1F8-CC77C0081BC0}"/>
              </a:ext>
            </a:extLst>
          </p:cNvPr>
          <p:cNvPicPr>
            <a:picLocks noChangeAspect="1"/>
          </p:cNvPicPr>
          <p:nvPr/>
        </p:nvPicPr>
        <p:blipFill>
          <a:blip r:embed="rId3"/>
          <a:stretch>
            <a:fillRect/>
          </a:stretch>
        </p:blipFill>
        <p:spPr>
          <a:xfrm>
            <a:off x="6488684" y="1972102"/>
            <a:ext cx="3756990" cy="2491615"/>
          </a:xfrm>
          <a:prstGeom prst="rect">
            <a:avLst/>
          </a:prstGeom>
        </p:spPr>
      </p:pic>
      <p:sp>
        <p:nvSpPr>
          <p:cNvPr id="16" name="Rectángulo 15">
            <a:extLst>
              <a:ext uri="{FF2B5EF4-FFF2-40B4-BE49-F238E27FC236}">
                <a16:creationId xmlns:a16="http://schemas.microsoft.com/office/drawing/2014/main" id="{F98F3EAC-8B31-42BB-87D6-0AF8E8BD2ABB}"/>
              </a:ext>
            </a:extLst>
          </p:cNvPr>
          <p:cNvSpPr/>
          <p:nvPr/>
        </p:nvSpPr>
        <p:spPr>
          <a:xfrm>
            <a:off x="2159258" y="5013159"/>
            <a:ext cx="3038909" cy="1446550"/>
          </a:xfrm>
          <a:prstGeom prst="rect">
            <a:avLst/>
          </a:prstGeom>
          <a:noFill/>
        </p:spPr>
        <p:txBody>
          <a:bodyPr wrap="none" lIns="91440" tIns="45720" rIns="91440" bIns="45720">
            <a:spAutoFit/>
          </a:bodyPr>
          <a:lstStyle/>
          <a:p>
            <a:pPr algn="ctr"/>
            <a:r>
              <a:rPr lang="es-ES" sz="4800" dirty="0">
                <a:ln w="0"/>
                <a:effectLst>
                  <a:outerShdw blurRad="38100" dist="19050" dir="2700000" algn="tl" rotWithShape="0">
                    <a:schemeClr val="dk1">
                      <a:alpha val="40000"/>
                    </a:schemeClr>
                  </a:outerShdw>
                </a:effectLst>
              </a:rPr>
              <a:t>Q4 - 2017</a:t>
            </a:r>
            <a:endParaRPr lang="es-ES" dirty="0">
              <a:ln w="0"/>
              <a:effectLst>
                <a:outerShdw blurRad="38100" dist="19050" dir="2700000" algn="tl" rotWithShape="0">
                  <a:schemeClr val="dk1">
                    <a:alpha val="40000"/>
                  </a:schemeClr>
                </a:outerShdw>
              </a:effectLst>
            </a:endParaRPr>
          </a:p>
          <a:p>
            <a:pPr algn="ctr"/>
            <a:r>
              <a:rPr lang="es-ES" sz="2000" dirty="0">
                <a:ln w="0"/>
                <a:effectLst>
                  <a:outerShdw blurRad="38100" dist="19050" dir="2700000" algn="tl" rotWithShape="0">
                    <a:schemeClr val="dk1">
                      <a:alpha val="40000"/>
                    </a:schemeClr>
                  </a:outerShdw>
                </a:effectLst>
              </a:rPr>
              <a:t>Elaboración de Contratos y </a:t>
            </a:r>
          </a:p>
          <a:p>
            <a:pPr algn="ctr"/>
            <a:r>
              <a:rPr lang="es-ES" sz="2000" dirty="0">
                <a:ln w="0"/>
                <a:effectLst>
                  <a:outerShdw blurRad="38100" dist="19050" dir="2700000" algn="tl" rotWithShape="0">
                    <a:schemeClr val="dk1">
                      <a:alpha val="40000"/>
                    </a:schemeClr>
                  </a:outerShdw>
                </a:effectLst>
              </a:rPr>
              <a:t>Alistamiento de Inventarios</a:t>
            </a:r>
          </a:p>
        </p:txBody>
      </p:sp>
      <p:sp>
        <p:nvSpPr>
          <p:cNvPr id="19" name="Rectángulo 18">
            <a:extLst>
              <a:ext uri="{FF2B5EF4-FFF2-40B4-BE49-F238E27FC236}">
                <a16:creationId xmlns:a16="http://schemas.microsoft.com/office/drawing/2014/main" id="{F9D8247C-696F-4A13-9AD1-E3C0766562B4}"/>
              </a:ext>
            </a:extLst>
          </p:cNvPr>
          <p:cNvSpPr/>
          <p:nvPr/>
        </p:nvSpPr>
        <p:spPr>
          <a:xfrm>
            <a:off x="6178409" y="5013159"/>
            <a:ext cx="4208781" cy="1446550"/>
          </a:xfrm>
          <a:prstGeom prst="rect">
            <a:avLst/>
          </a:prstGeom>
          <a:noFill/>
        </p:spPr>
        <p:txBody>
          <a:bodyPr wrap="none" lIns="91440" tIns="45720" rIns="91440" bIns="45720">
            <a:spAutoFit/>
          </a:bodyPr>
          <a:lstStyle/>
          <a:p>
            <a:pPr algn="ctr"/>
            <a:r>
              <a:rPr lang="es-ES" sz="4800" dirty="0">
                <a:ln w="0"/>
                <a:effectLst>
                  <a:outerShdw blurRad="38100" dist="19050" dir="2700000" algn="tl" rotWithShape="0">
                    <a:schemeClr val="dk1">
                      <a:alpha val="40000"/>
                    </a:schemeClr>
                  </a:outerShdw>
                </a:effectLst>
              </a:rPr>
              <a:t>2018</a:t>
            </a:r>
            <a:endParaRPr lang="es-ES" dirty="0">
              <a:ln w="0"/>
              <a:effectLst>
                <a:outerShdw blurRad="38100" dist="19050" dir="2700000" algn="tl" rotWithShape="0">
                  <a:schemeClr val="dk1">
                    <a:alpha val="40000"/>
                  </a:schemeClr>
                </a:outerShdw>
              </a:effectLst>
            </a:endParaRPr>
          </a:p>
          <a:p>
            <a:pPr algn="ctr"/>
            <a:r>
              <a:rPr lang="es-ES" sz="2000" dirty="0">
                <a:ln w="0"/>
                <a:effectLst>
                  <a:outerShdw blurRad="38100" dist="19050" dir="2700000" algn="tl" rotWithShape="0">
                    <a:schemeClr val="dk1">
                      <a:alpha val="40000"/>
                    </a:schemeClr>
                  </a:outerShdw>
                </a:effectLst>
              </a:rPr>
              <a:t>Saneamiento Administrativo y Jurídico</a:t>
            </a:r>
          </a:p>
          <a:p>
            <a:pPr algn="ctr"/>
            <a:r>
              <a:rPr lang="es-ES" sz="2000" dirty="0">
                <a:ln w="0"/>
                <a:effectLst>
                  <a:outerShdw blurRad="38100" dist="19050" dir="2700000" algn="tl" rotWithShape="0">
                    <a:schemeClr val="dk1">
                      <a:alpha val="40000"/>
                    </a:schemeClr>
                  </a:outerShdw>
                </a:effectLst>
              </a:rPr>
              <a:t>Destrucción, Chatarrización y Subastas</a:t>
            </a:r>
          </a:p>
        </p:txBody>
      </p:sp>
      <p:pic>
        <p:nvPicPr>
          <p:cNvPr id="11" name="Imagen 10">
            <a:extLst>
              <a:ext uri="{FF2B5EF4-FFF2-40B4-BE49-F238E27FC236}">
                <a16:creationId xmlns:a16="http://schemas.microsoft.com/office/drawing/2014/main" id="{98665FAA-3E33-4343-8C75-26D40E883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5" name="Imagen 14">
            <a:extLst>
              <a:ext uri="{FF2B5EF4-FFF2-40B4-BE49-F238E27FC236}">
                <a16:creationId xmlns:a16="http://schemas.microsoft.com/office/drawing/2014/main" id="{FFD3C77D-C732-48C3-B866-C84837D2D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7" name="Imagen 16">
            <a:extLst>
              <a:ext uri="{FF2B5EF4-FFF2-40B4-BE49-F238E27FC236}">
                <a16:creationId xmlns:a16="http://schemas.microsoft.com/office/drawing/2014/main" id="{E5E27DD2-BC2F-42EE-BA4B-AC7F0CA366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7501344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6B28822-B442-4A30-BEE6-5EBAB3740BD5}"/>
              </a:ext>
            </a:extLst>
          </p:cNvPr>
          <p:cNvSpPr/>
          <p:nvPr/>
        </p:nvSpPr>
        <p:spPr>
          <a:xfrm>
            <a:off x="1177941" y="1256806"/>
            <a:ext cx="9144000" cy="517536"/>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b="1" kern="0" dirty="0">
                <a:solidFill>
                  <a:prstClr val="white"/>
                </a:solidFill>
                <a:latin typeface="Calibri"/>
              </a:rPr>
              <a:t>AVANCE PROCESO DE DESTRUCCIÓN MUEBLES Y ENSERES 2018 </a:t>
            </a:r>
          </a:p>
          <a:p>
            <a:pPr algn="r" defTabSz="522511">
              <a:defRPr/>
            </a:pPr>
            <a:r>
              <a:rPr lang="es-ES" b="1" kern="0" dirty="0">
                <a:solidFill>
                  <a:prstClr val="white"/>
                </a:solidFill>
                <a:latin typeface="Calibri"/>
              </a:rPr>
              <a:t>Corte 25 de Septiembre</a:t>
            </a:r>
          </a:p>
        </p:txBody>
      </p:sp>
      <p:sp>
        <p:nvSpPr>
          <p:cNvPr id="17" name="Rectángulo 16">
            <a:extLst>
              <a:ext uri="{FF2B5EF4-FFF2-40B4-BE49-F238E27FC236}">
                <a16:creationId xmlns:a16="http://schemas.microsoft.com/office/drawing/2014/main" id="{62644C30-8DCB-40E8-8FED-D065812DBD03}"/>
              </a:ext>
            </a:extLst>
          </p:cNvPr>
          <p:cNvSpPr/>
          <p:nvPr/>
        </p:nvSpPr>
        <p:spPr>
          <a:xfrm>
            <a:off x="7604094" y="1847709"/>
            <a:ext cx="3535416" cy="4678204"/>
          </a:xfrm>
          <a:prstGeom prst="rect">
            <a:avLst/>
          </a:prstGeom>
        </p:spPr>
        <p:txBody>
          <a:bodyPr wrap="square">
            <a:spAutoFit/>
          </a:bodyPr>
          <a:lstStyle/>
          <a:p>
            <a:pPr marL="285750" indent="-285750" algn="just">
              <a:buFont typeface="Wingdings" panose="05000000000000000000" pitchFamily="2" charset="2"/>
              <a:buChar char="ü"/>
            </a:pPr>
            <a:r>
              <a:rPr lang="es-ES" sz="1400" dirty="0"/>
              <a:t>Resolución No. 244 de 05 de marzo de 2018: Destrucción  de </a:t>
            </a:r>
            <a:r>
              <a:rPr lang="es-ES" b="1" dirty="0"/>
              <a:t>18.530</a:t>
            </a:r>
            <a:r>
              <a:rPr lang="es-ES" sz="1400" dirty="0"/>
              <a:t> elementos de bienes muebles y enseres sin piezas procesales. </a:t>
            </a:r>
            <a:endParaRPr lang="es-ES" b="1" dirty="0"/>
          </a:p>
          <a:p>
            <a:pPr marL="285750" indent="-285750" algn="just">
              <a:buFont typeface="Wingdings" panose="05000000000000000000" pitchFamily="2" charset="2"/>
              <a:buChar char="ü"/>
            </a:pPr>
            <a:endParaRPr lang="es-ES" b="1" dirty="0"/>
          </a:p>
          <a:p>
            <a:pPr marL="285750" indent="-285750" algn="just">
              <a:buFont typeface="Wingdings" panose="05000000000000000000" pitchFamily="2" charset="2"/>
              <a:buChar char="ü"/>
            </a:pPr>
            <a:r>
              <a:rPr lang="es-ES" sz="1400" dirty="0"/>
              <a:t>Resolución No. 4300 de 24 de septiembre de 2018: Destrucción </a:t>
            </a:r>
            <a:r>
              <a:rPr lang="es-ES" b="1" dirty="0"/>
              <a:t>9.949 </a:t>
            </a:r>
            <a:r>
              <a:rPr lang="es-ES" sz="1400" dirty="0"/>
              <a:t>elementos  de bienes muebles y enseres sin piezas procesales. </a:t>
            </a:r>
            <a:endParaRPr lang="es-ES" b="1" dirty="0"/>
          </a:p>
          <a:p>
            <a:pPr marL="285750" indent="-285750" algn="just">
              <a:buFont typeface="Wingdings" panose="05000000000000000000" pitchFamily="2" charset="2"/>
              <a:buChar char="ü"/>
            </a:pPr>
            <a:endParaRPr lang="es-ES" sz="1400" b="1" dirty="0"/>
          </a:p>
          <a:p>
            <a:pPr marL="285750" indent="-285750" algn="just">
              <a:buFont typeface="Wingdings" panose="05000000000000000000" pitchFamily="2" charset="2"/>
              <a:buChar char="ü"/>
            </a:pPr>
            <a:r>
              <a:rPr lang="es-ES" sz="1400" dirty="0"/>
              <a:t>Aprobación comité técnico 24 de julio de 2018  enajenación temprana de </a:t>
            </a:r>
            <a:r>
              <a:rPr lang="es-ES" b="1" dirty="0"/>
              <a:t>6.392</a:t>
            </a:r>
            <a:r>
              <a:rPr lang="es-ES" sz="1400" dirty="0"/>
              <a:t> muebles y enseres para destrucción. Pendiente Comité Tripartito. </a:t>
            </a:r>
            <a:endParaRPr lang="es-ES" b="1" dirty="0"/>
          </a:p>
          <a:p>
            <a:pPr marL="285750" indent="-285750" algn="just">
              <a:buFont typeface="Wingdings" panose="05000000000000000000" pitchFamily="2" charset="2"/>
              <a:buChar char="ü"/>
            </a:pPr>
            <a:endParaRPr lang="es-ES" b="1" dirty="0"/>
          </a:p>
          <a:p>
            <a:pPr marL="285750" indent="-285750" algn="just">
              <a:buFont typeface="Wingdings" panose="05000000000000000000" pitchFamily="2" charset="2"/>
              <a:buChar char="ü"/>
            </a:pPr>
            <a:r>
              <a:rPr lang="es-ES" sz="1400" dirty="0"/>
              <a:t>Muebles en contrato de arrendamiento</a:t>
            </a:r>
            <a:r>
              <a:rPr lang="es-ES" b="1" dirty="0"/>
              <a:t> 2.380</a:t>
            </a:r>
            <a:r>
              <a:rPr lang="es-ES" dirty="0"/>
              <a:t>. </a:t>
            </a:r>
            <a:endParaRPr lang="es-ES" b="1" dirty="0"/>
          </a:p>
          <a:p>
            <a:pPr marL="285750" indent="-285750" algn="just">
              <a:buFont typeface="Wingdings" panose="05000000000000000000" pitchFamily="2" charset="2"/>
              <a:buChar char="ü"/>
            </a:pPr>
            <a:endParaRPr lang="es-ES" sz="1400" dirty="0"/>
          </a:p>
          <a:p>
            <a:pPr marL="285750" indent="-285750" algn="just">
              <a:buFont typeface="Wingdings" panose="05000000000000000000" pitchFamily="2" charset="2"/>
              <a:buChar char="ü"/>
            </a:pPr>
            <a:r>
              <a:rPr lang="es-ES" sz="1400" dirty="0"/>
              <a:t>En saneamiento administrativo </a:t>
            </a:r>
            <a:r>
              <a:rPr lang="es-ES" b="1" dirty="0"/>
              <a:t>1.705</a:t>
            </a:r>
          </a:p>
        </p:txBody>
      </p:sp>
      <p:pic>
        <p:nvPicPr>
          <p:cNvPr id="4" name="Imagen 3">
            <a:extLst>
              <a:ext uri="{FF2B5EF4-FFF2-40B4-BE49-F238E27FC236}">
                <a16:creationId xmlns:a16="http://schemas.microsoft.com/office/drawing/2014/main" id="{F6FCC30F-DBF2-48C9-BC44-EC8EC76EE031}"/>
              </a:ext>
            </a:extLst>
          </p:cNvPr>
          <p:cNvPicPr>
            <a:picLocks noChangeAspect="1"/>
          </p:cNvPicPr>
          <p:nvPr/>
        </p:nvPicPr>
        <p:blipFill>
          <a:blip r:embed="rId3"/>
          <a:stretch>
            <a:fillRect/>
          </a:stretch>
        </p:blipFill>
        <p:spPr>
          <a:xfrm>
            <a:off x="1524001" y="2787763"/>
            <a:ext cx="5586037" cy="2665495"/>
          </a:xfrm>
          <a:prstGeom prst="rect">
            <a:avLst/>
          </a:prstGeom>
        </p:spPr>
      </p:pic>
      <p:sp>
        <p:nvSpPr>
          <p:cNvPr id="5" name="Rectángulo 4">
            <a:extLst>
              <a:ext uri="{FF2B5EF4-FFF2-40B4-BE49-F238E27FC236}">
                <a16:creationId xmlns:a16="http://schemas.microsoft.com/office/drawing/2014/main" id="{CA529993-93F9-4CB5-B60E-AAB999AE321A}"/>
              </a:ext>
            </a:extLst>
          </p:cNvPr>
          <p:cNvSpPr/>
          <p:nvPr/>
        </p:nvSpPr>
        <p:spPr>
          <a:xfrm>
            <a:off x="6271456" y="5010291"/>
            <a:ext cx="982961" cy="461665"/>
          </a:xfrm>
          <a:prstGeom prst="rect">
            <a:avLst/>
          </a:prstGeom>
          <a:noFill/>
        </p:spPr>
        <p:txBody>
          <a:bodyPr wrap="square" lIns="91440" tIns="45720" rIns="91440" bIns="45720">
            <a:spAutoFit/>
          </a:bodyPr>
          <a:lstStyle/>
          <a:p>
            <a:pPr algn="ctr"/>
            <a:r>
              <a:rPr lang="es-ES" sz="2400" dirty="0">
                <a:ln w="0"/>
                <a:solidFill>
                  <a:srgbClr val="00B050"/>
                </a:solidFill>
                <a:effectLst>
                  <a:outerShdw blurRad="38100" dist="19050" dir="2700000" algn="tl" rotWithShape="0">
                    <a:schemeClr val="dk1">
                      <a:alpha val="40000"/>
                    </a:schemeClr>
                  </a:outerShdw>
                </a:effectLst>
              </a:rPr>
              <a:t>90%</a:t>
            </a:r>
          </a:p>
        </p:txBody>
      </p:sp>
      <p:sp>
        <p:nvSpPr>
          <p:cNvPr id="22" name="CuadroTexto 21">
            <a:extLst>
              <a:ext uri="{FF2B5EF4-FFF2-40B4-BE49-F238E27FC236}">
                <a16:creationId xmlns:a16="http://schemas.microsoft.com/office/drawing/2014/main" id="{F5D773CA-B60B-46A2-8280-22AC2D74E147}"/>
              </a:ext>
            </a:extLst>
          </p:cNvPr>
          <p:cNvSpPr txBox="1"/>
          <p:nvPr/>
        </p:nvSpPr>
        <p:spPr>
          <a:xfrm>
            <a:off x="5749941" y="1845841"/>
            <a:ext cx="1274316" cy="769441"/>
          </a:xfrm>
          <a:prstGeom prst="rect">
            <a:avLst/>
          </a:prstGeom>
          <a:noFill/>
        </p:spPr>
        <p:txBody>
          <a:bodyPr wrap="square" rtlCol="0">
            <a:spAutoFit/>
          </a:bodyPr>
          <a:lstStyle/>
          <a:p>
            <a:pPr algn="r"/>
            <a:r>
              <a:rPr lang="es-ES" sz="2800" b="1" dirty="0">
                <a:solidFill>
                  <a:srgbClr val="7030A0"/>
                </a:solidFill>
              </a:rPr>
              <a:t>38.956</a:t>
            </a:r>
          </a:p>
          <a:p>
            <a:pPr algn="r"/>
            <a:r>
              <a:rPr lang="es-ES" sz="1600" b="1" dirty="0">
                <a:solidFill>
                  <a:schemeClr val="tx2">
                    <a:lumMod val="40000"/>
                    <a:lumOff val="60000"/>
                  </a:schemeClr>
                </a:solidFill>
              </a:rPr>
              <a:t>Elementos</a:t>
            </a:r>
            <a:endParaRPr lang="es-CO" sz="2400" b="1" dirty="0">
              <a:solidFill>
                <a:schemeClr val="tx2">
                  <a:lumMod val="40000"/>
                  <a:lumOff val="60000"/>
                </a:schemeClr>
              </a:solidFill>
            </a:endParaRPr>
          </a:p>
        </p:txBody>
      </p:sp>
      <p:pic>
        <p:nvPicPr>
          <p:cNvPr id="15" name="Imagen 14">
            <a:extLst>
              <a:ext uri="{FF2B5EF4-FFF2-40B4-BE49-F238E27FC236}">
                <a16:creationId xmlns:a16="http://schemas.microsoft.com/office/drawing/2014/main" id="{D977D1CF-2E1A-4073-BA9E-8B6AD8433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6" name="Imagen 15">
            <a:extLst>
              <a:ext uri="{FF2B5EF4-FFF2-40B4-BE49-F238E27FC236}">
                <a16:creationId xmlns:a16="http://schemas.microsoft.com/office/drawing/2014/main" id="{1FCA86BB-82F0-4858-A925-4B0E8744EE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DE75EE22-E834-406A-A170-27F1C42405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9" name="Rectángulo 18">
            <a:extLst>
              <a:ext uri="{FF2B5EF4-FFF2-40B4-BE49-F238E27FC236}">
                <a16:creationId xmlns:a16="http://schemas.microsoft.com/office/drawing/2014/main" id="{AEBC01B2-E7F8-4222-A7E2-A05370F1211F}"/>
              </a:ext>
            </a:extLst>
          </p:cNvPr>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spTree>
    <p:extLst>
      <p:ext uri="{BB962C8B-B14F-4D97-AF65-F5344CB8AC3E}">
        <p14:creationId xmlns:p14="http://schemas.microsoft.com/office/powerpoint/2010/main" val="5212818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6B28822-B442-4A30-BEE6-5EBAB3740BD5}"/>
              </a:ext>
            </a:extLst>
          </p:cNvPr>
          <p:cNvSpPr/>
          <p:nvPr/>
        </p:nvSpPr>
        <p:spPr>
          <a:xfrm>
            <a:off x="940904" y="977871"/>
            <a:ext cx="9717571" cy="464368"/>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b="1" kern="0" dirty="0">
                <a:solidFill>
                  <a:prstClr val="white"/>
                </a:solidFill>
                <a:latin typeface="Calibri"/>
              </a:rPr>
              <a:t>AVANCE PROCESO DE DESTRUCCIÓN Y VENTA DE SUSTANCIAS 2018</a:t>
            </a:r>
          </a:p>
          <a:p>
            <a:pPr algn="r" defTabSz="522511">
              <a:defRPr/>
            </a:pPr>
            <a:r>
              <a:rPr lang="es-ES" b="1" kern="0" dirty="0">
                <a:solidFill>
                  <a:prstClr val="white"/>
                </a:solidFill>
                <a:latin typeface="Calibri"/>
              </a:rPr>
              <a:t>CORTE 25 DE SEPTIEMBRE</a:t>
            </a:r>
          </a:p>
        </p:txBody>
      </p:sp>
      <p:sp>
        <p:nvSpPr>
          <p:cNvPr id="17" name="Rectángulo 16">
            <a:extLst>
              <a:ext uri="{FF2B5EF4-FFF2-40B4-BE49-F238E27FC236}">
                <a16:creationId xmlns:a16="http://schemas.microsoft.com/office/drawing/2014/main" id="{62644C30-8DCB-40E8-8FED-D065812DBD03}"/>
              </a:ext>
            </a:extLst>
          </p:cNvPr>
          <p:cNvSpPr/>
          <p:nvPr/>
        </p:nvSpPr>
        <p:spPr>
          <a:xfrm>
            <a:off x="6789969" y="1539732"/>
            <a:ext cx="3439158" cy="3877985"/>
          </a:xfrm>
          <a:prstGeom prst="rect">
            <a:avLst/>
          </a:prstGeom>
        </p:spPr>
        <p:txBody>
          <a:bodyPr wrap="square">
            <a:spAutoFit/>
          </a:bodyPr>
          <a:lstStyle/>
          <a:p>
            <a:pPr marL="285750" indent="-285750" algn="just">
              <a:buFont typeface="Wingdings" panose="05000000000000000000" pitchFamily="2" charset="2"/>
              <a:buChar char="ü"/>
            </a:pPr>
            <a:r>
              <a:rPr lang="es-ES" dirty="0"/>
              <a:t>Resolución No. 3884 del 3 de agosto de 2018: Ordena la destrucción de </a:t>
            </a:r>
            <a:r>
              <a:rPr lang="es-ES" sz="2400" b="1" dirty="0"/>
              <a:t>181 </a:t>
            </a:r>
            <a:r>
              <a:rPr lang="es-ES" dirty="0"/>
              <a:t>elementos.</a:t>
            </a:r>
          </a:p>
          <a:p>
            <a:pPr algn="just"/>
            <a:endParaRPr lang="es-ES" dirty="0"/>
          </a:p>
          <a:p>
            <a:pPr algn="just"/>
            <a:r>
              <a:rPr lang="es-ES" dirty="0"/>
              <a:t> </a:t>
            </a:r>
          </a:p>
          <a:p>
            <a:pPr marL="285750" indent="-285750" algn="just">
              <a:buFont typeface="Wingdings" panose="05000000000000000000" pitchFamily="2" charset="2"/>
              <a:buChar char="ü"/>
            </a:pPr>
            <a:endParaRPr lang="es-ES" dirty="0"/>
          </a:p>
          <a:p>
            <a:pPr marL="285750" indent="-285750" algn="just">
              <a:buFont typeface="Wingdings" panose="05000000000000000000" pitchFamily="2" charset="2"/>
              <a:buChar char="ü"/>
            </a:pPr>
            <a:endParaRPr lang="es-ES" dirty="0"/>
          </a:p>
          <a:p>
            <a:pPr marL="285750" indent="-285750" algn="just">
              <a:buFont typeface="Wingdings" panose="05000000000000000000" pitchFamily="2" charset="2"/>
              <a:buChar char="ü"/>
            </a:pPr>
            <a:endParaRPr lang="es-ES" dirty="0"/>
          </a:p>
          <a:p>
            <a:pPr marL="285750" indent="-285750" algn="just">
              <a:buFont typeface="Wingdings" panose="05000000000000000000" pitchFamily="2" charset="2"/>
              <a:buChar char="ü"/>
            </a:pPr>
            <a:endParaRPr lang="es-ES" dirty="0"/>
          </a:p>
          <a:p>
            <a:pPr marL="285750" indent="-285750" algn="just">
              <a:buFont typeface="Wingdings" panose="05000000000000000000" pitchFamily="2" charset="2"/>
              <a:buChar char="ü"/>
            </a:pPr>
            <a:r>
              <a:rPr lang="es-ES" dirty="0"/>
              <a:t>Viables Jurídicamente en alistamiento para venta en el mes de noviembre </a:t>
            </a:r>
            <a:r>
              <a:rPr lang="es-ES" sz="2400" b="1" dirty="0"/>
              <a:t>391. </a:t>
            </a:r>
          </a:p>
        </p:txBody>
      </p:sp>
      <p:pic>
        <p:nvPicPr>
          <p:cNvPr id="3" name="Imagen 2">
            <a:extLst>
              <a:ext uri="{FF2B5EF4-FFF2-40B4-BE49-F238E27FC236}">
                <a16:creationId xmlns:a16="http://schemas.microsoft.com/office/drawing/2014/main" id="{C09A4D42-35E0-4613-B8DA-202D32C8703C}"/>
              </a:ext>
            </a:extLst>
          </p:cNvPr>
          <p:cNvPicPr>
            <a:picLocks noChangeAspect="1"/>
          </p:cNvPicPr>
          <p:nvPr/>
        </p:nvPicPr>
        <p:blipFill>
          <a:blip r:embed="rId2"/>
          <a:stretch>
            <a:fillRect/>
          </a:stretch>
        </p:blipFill>
        <p:spPr>
          <a:xfrm>
            <a:off x="1732452" y="2415457"/>
            <a:ext cx="5057517" cy="3039891"/>
          </a:xfrm>
          <a:prstGeom prst="rect">
            <a:avLst/>
          </a:prstGeom>
        </p:spPr>
      </p:pic>
      <p:graphicFrame>
        <p:nvGraphicFramePr>
          <p:cNvPr id="4" name="Tabla 3">
            <a:extLst>
              <a:ext uri="{FF2B5EF4-FFF2-40B4-BE49-F238E27FC236}">
                <a16:creationId xmlns:a16="http://schemas.microsoft.com/office/drawing/2014/main" id="{F87A9BB4-50F2-4D99-9A92-A88B6FDA0F62}"/>
              </a:ext>
            </a:extLst>
          </p:cNvPr>
          <p:cNvGraphicFramePr>
            <a:graphicFrameLocks noGrp="1"/>
          </p:cNvGraphicFramePr>
          <p:nvPr>
            <p:extLst/>
          </p:nvPr>
        </p:nvGraphicFramePr>
        <p:xfrm>
          <a:off x="7214988" y="2884723"/>
          <a:ext cx="2767212" cy="1010920"/>
        </p:xfrm>
        <a:graphic>
          <a:graphicData uri="http://schemas.openxmlformats.org/drawingml/2006/table">
            <a:tbl>
              <a:tblPr firstRow="1" bandRow="1">
                <a:tableStyleId>{5C22544A-7EE6-4342-B048-85BDC9FD1C3A}</a:tableStyleId>
              </a:tblPr>
              <a:tblGrid>
                <a:gridCol w="1383606">
                  <a:extLst>
                    <a:ext uri="{9D8B030D-6E8A-4147-A177-3AD203B41FA5}">
                      <a16:colId xmlns:a16="http://schemas.microsoft.com/office/drawing/2014/main" val="2153212923"/>
                    </a:ext>
                  </a:extLst>
                </a:gridCol>
                <a:gridCol w="1383606">
                  <a:extLst>
                    <a:ext uri="{9D8B030D-6E8A-4147-A177-3AD203B41FA5}">
                      <a16:colId xmlns:a16="http://schemas.microsoft.com/office/drawing/2014/main" val="2990111724"/>
                    </a:ext>
                  </a:extLst>
                </a:gridCol>
              </a:tblGrid>
              <a:tr h="370840">
                <a:tc>
                  <a:txBody>
                    <a:bodyPr/>
                    <a:lstStyle/>
                    <a:p>
                      <a:pPr algn="ctr"/>
                      <a:r>
                        <a:rPr lang="es-ES" dirty="0"/>
                        <a:t>Enajenación Temprana</a:t>
                      </a:r>
                      <a:endParaRPr lang="es-CO" dirty="0"/>
                    </a:p>
                  </a:txBody>
                  <a:tcPr/>
                </a:tc>
                <a:tc>
                  <a:txBody>
                    <a:bodyPr/>
                    <a:lstStyle/>
                    <a:p>
                      <a:pPr algn="ctr"/>
                      <a:r>
                        <a:rPr lang="es-ES" dirty="0"/>
                        <a:t>Extintos</a:t>
                      </a:r>
                      <a:endParaRPr lang="es-CO" dirty="0"/>
                    </a:p>
                  </a:txBody>
                  <a:tcPr/>
                </a:tc>
                <a:extLst>
                  <a:ext uri="{0D108BD9-81ED-4DB2-BD59-A6C34878D82A}">
                    <a16:rowId xmlns:a16="http://schemas.microsoft.com/office/drawing/2014/main" val="3882848521"/>
                  </a:ext>
                </a:extLst>
              </a:tr>
              <a:tr h="370840">
                <a:tc>
                  <a:txBody>
                    <a:bodyPr/>
                    <a:lstStyle/>
                    <a:p>
                      <a:pPr algn="ctr"/>
                      <a:r>
                        <a:rPr lang="es-ES" dirty="0"/>
                        <a:t>30</a:t>
                      </a:r>
                      <a:endParaRPr lang="es-CO" dirty="0"/>
                    </a:p>
                  </a:txBody>
                  <a:tcPr/>
                </a:tc>
                <a:tc>
                  <a:txBody>
                    <a:bodyPr/>
                    <a:lstStyle/>
                    <a:p>
                      <a:pPr algn="ctr"/>
                      <a:r>
                        <a:rPr lang="es-ES" dirty="0"/>
                        <a:t>151</a:t>
                      </a:r>
                      <a:endParaRPr lang="es-CO" dirty="0"/>
                    </a:p>
                  </a:txBody>
                  <a:tcPr/>
                </a:tc>
                <a:extLst>
                  <a:ext uri="{0D108BD9-81ED-4DB2-BD59-A6C34878D82A}">
                    <a16:rowId xmlns:a16="http://schemas.microsoft.com/office/drawing/2014/main" val="2492499771"/>
                  </a:ext>
                </a:extLst>
              </a:tr>
            </a:tbl>
          </a:graphicData>
        </a:graphic>
      </p:graphicFrame>
      <p:graphicFrame>
        <p:nvGraphicFramePr>
          <p:cNvPr id="21" name="Tabla 20">
            <a:extLst>
              <a:ext uri="{FF2B5EF4-FFF2-40B4-BE49-F238E27FC236}">
                <a16:creationId xmlns:a16="http://schemas.microsoft.com/office/drawing/2014/main" id="{4AAA924F-79F2-495B-997D-675DC6A4D357}"/>
              </a:ext>
            </a:extLst>
          </p:cNvPr>
          <p:cNvGraphicFramePr>
            <a:graphicFrameLocks noGrp="1"/>
          </p:cNvGraphicFramePr>
          <p:nvPr>
            <p:extLst/>
          </p:nvPr>
        </p:nvGraphicFramePr>
        <p:xfrm>
          <a:off x="7214988" y="5381688"/>
          <a:ext cx="2767212" cy="1010920"/>
        </p:xfrm>
        <a:graphic>
          <a:graphicData uri="http://schemas.openxmlformats.org/drawingml/2006/table">
            <a:tbl>
              <a:tblPr firstRow="1" bandRow="1">
                <a:tableStyleId>{5C22544A-7EE6-4342-B048-85BDC9FD1C3A}</a:tableStyleId>
              </a:tblPr>
              <a:tblGrid>
                <a:gridCol w="1383606">
                  <a:extLst>
                    <a:ext uri="{9D8B030D-6E8A-4147-A177-3AD203B41FA5}">
                      <a16:colId xmlns:a16="http://schemas.microsoft.com/office/drawing/2014/main" val="2153212923"/>
                    </a:ext>
                  </a:extLst>
                </a:gridCol>
                <a:gridCol w="1383606">
                  <a:extLst>
                    <a:ext uri="{9D8B030D-6E8A-4147-A177-3AD203B41FA5}">
                      <a16:colId xmlns:a16="http://schemas.microsoft.com/office/drawing/2014/main" val="2990111724"/>
                    </a:ext>
                  </a:extLst>
                </a:gridCol>
              </a:tblGrid>
              <a:tr h="370840">
                <a:tc>
                  <a:txBody>
                    <a:bodyPr/>
                    <a:lstStyle/>
                    <a:p>
                      <a:pPr algn="ctr"/>
                      <a:r>
                        <a:rPr lang="es-ES" dirty="0"/>
                        <a:t>Enajenación Temprana</a:t>
                      </a:r>
                      <a:endParaRPr lang="es-CO" dirty="0"/>
                    </a:p>
                  </a:txBody>
                  <a:tcPr/>
                </a:tc>
                <a:tc>
                  <a:txBody>
                    <a:bodyPr/>
                    <a:lstStyle/>
                    <a:p>
                      <a:pPr algn="ctr"/>
                      <a:r>
                        <a:rPr lang="es-ES" dirty="0"/>
                        <a:t>Extintos</a:t>
                      </a:r>
                      <a:endParaRPr lang="es-CO" dirty="0"/>
                    </a:p>
                  </a:txBody>
                  <a:tcPr/>
                </a:tc>
                <a:extLst>
                  <a:ext uri="{0D108BD9-81ED-4DB2-BD59-A6C34878D82A}">
                    <a16:rowId xmlns:a16="http://schemas.microsoft.com/office/drawing/2014/main" val="3882848521"/>
                  </a:ext>
                </a:extLst>
              </a:tr>
              <a:tr h="370840">
                <a:tc>
                  <a:txBody>
                    <a:bodyPr/>
                    <a:lstStyle/>
                    <a:p>
                      <a:pPr algn="ctr"/>
                      <a:r>
                        <a:rPr lang="es-ES" dirty="0"/>
                        <a:t>15</a:t>
                      </a:r>
                      <a:endParaRPr lang="es-CO" dirty="0"/>
                    </a:p>
                  </a:txBody>
                  <a:tcPr/>
                </a:tc>
                <a:tc>
                  <a:txBody>
                    <a:bodyPr/>
                    <a:lstStyle/>
                    <a:p>
                      <a:pPr algn="ctr"/>
                      <a:r>
                        <a:rPr lang="es-ES" dirty="0"/>
                        <a:t>376</a:t>
                      </a:r>
                      <a:endParaRPr lang="es-CO" dirty="0"/>
                    </a:p>
                  </a:txBody>
                  <a:tcPr/>
                </a:tc>
                <a:extLst>
                  <a:ext uri="{0D108BD9-81ED-4DB2-BD59-A6C34878D82A}">
                    <a16:rowId xmlns:a16="http://schemas.microsoft.com/office/drawing/2014/main" val="2492499771"/>
                  </a:ext>
                </a:extLst>
              </a:tr>
            </a:tbl>
          </a:graphicData>
        </a:graphic>
      </p:graphicFrame>
      <p:sp>
        <p:nvSpPr>
          <p:cNvPr id="22" name="CuadroTexto 21">
            <a:extLst>
              <a:ext uri="{FF2B5EF4-FFF2-40B4-BE49-F238E27FC236}">
                <a16:creationId xmlns:a16="http://schemas.microsoft.com/office/drawing/2014/main" id="{62C9501F-B4C2-41B0-8BD4-E132CDBF4F73}"/>
              </a:ext>
            </a:extLst>
          </p:cNvPr>
          <p:cNvSpPr txBox="1"/>
          <p:nvPr/>
        </p:nvSpPr>
        <p:spPr>
          <a:xfrm>
            <a:off x="5515652" y="1371455"/>
            <a:ext cx="1274316" cy="769441"/>
          </a:xfrm>
          <a:prstGeom prst="rect">
            <a:avLst/>
          </a:prstGeom>
          <a:noFill/>
        </p:spPr>
        <p:txBody>
          <a:bodyPr wrap="square" rtlCol="0">
            <a:spAutoFit/>
          </a:bodyPr>
          <a:lstStyle/>
          <a:p>
            <a:pPr algn="r"/>
            <a:r>
              <a:rPr lang="es-ES" sz="2800" b="1" dirty="0">
                <a:solidFill>
                  <a:srgbClr val="7030A0"/>
                </a:solidFill>
              </a:rPr>
              <a:t>572</a:t>
            </a:r>
          </a:p>
          <a:p>
            <a:pPr algn="r"/>
            <a:r>
              <a:rPr lang="es-ES" sz="1600" b="1" dirty="0">
                <a:solidFill>
                  <a:schemeClr val="tx2">
                    <a:lumMod val="40000"/>
                    <a:lumOff val="60000"/>
                  </a:schemeClr>
                </a:solidFill>
              </a:rPr>
              <a:t>Elementos</a:t>
            </a:r>
            <a:endParaRPr lang="es-CO" sz="2400" b="1" dirty="0">
              <a:solidFill>
                <a:schemeClr val="tx2">
                  <a:lumMod val="40000"/>
                  <a:lumOff val="60000"/>
                </a:schemeClr>
              </a:solidFill>
            </a:endParaRPr>
          </a:p>
        </p:txBody>
      </p:sp>
      <p:pic>
        <p:nvPicPr>
          <p:cNvPr id="15" name="Imagen 14">
            <a:extLst>
              <a:ext uri="{FF2B5EF4-FFF2-40B4-BE49-F238E27FC236}">
                <a16:creationId xmlns:a16="http://schemas.microsoft.com/office/drawing/2014/main" id="{FF16C1E9-FBA4-4963-AFE1-4D41CF982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732452" cy="972934"/>
          </a:xfrm>
          <a:prstGeom prst="rect">
            <a:avLst/>
          </a:prstGeom>
        </p:spPr>
      </p:pic>
      <p:pic>
        <p:nvPicPr>
          <p:cNvPr id="16" name="Imagen 15">
            <a:extLst>
              <a:ext uri="{FF2B5EF4-FFF2-40B4-BE49-F238E27FC236}">
                <a16:creationId xmlns:a16="http://schemas.microsoft.com/office/drawing/2014/main" id="{6DD5578C-2A76-47C6-8A57-709B19659C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0684" y="35316"/>
            <a:ext cx="2344310" cy="908420"/>
          </a:xfrm>
          <a:prstGeom prst="rect">
            <a:avLst/>
          </a:prstGeom>
        </p:spPr>
      </p:pic>
      <p:pic>
        <p:nvPicPr>
          <p:cNvPr id="18" name="Imagen 17">
            <a:extLst>
              <a:ext uri="{FF2B5EF4-FFF2-40B4-BE49-F238E27FC236}">
                <a16:creationId xmlns:a16="http://schemas.microsoft.com/office/drawing/2014/main" id="{9B07FD2E-6829-4491-93ED-412823F391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3345" y="24073"/>
            <a:ext cx="2808360" cy="908759"/>
          </a:xfrm>
          <a:prstGeom prst="rect">
            <a:avLst/>
          </a:prstGeom>
        </p:spPr>
      </p:pic>
      <p:sp>
        <p:nvSpPr>
          <p:cNvPr id="19" name="Rectángulo 18">
            <a:extLst>
              <a:ext uri="{FF2B5EF4-FFF2-40B4-BE49-F238E27FC236}">
                <a16:creationId xmlns:a16="http://schemas.microsoft.com/office/drawing/2014/main" id="{CAF06579-B897-4FCC-86AA-3DD5D001BE77}"/>
              </a:ext>
            </a:extLst>
          </p:cNvPr>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spTree>
    <p:extLst>
      <p:ext uri="{BB962C8B-B14F-4D97-AF65-F5344CB8AC3E}">
        <p14:creationId xmlns:p14="http://schemas.microsoft.com/office/powerpoint/2010/main" val="36470073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6B28822-B442-4A30-BEE6-5EBAB3740BD5}"/>
              </a:ext>
            </a:extLst>
          </p:cNvPr>
          <p:cNvSpPr/>
          <p:nvPr/>
        </p:nvSpPr>
        <p:spPr>
          <a:xfrm>
            <a:off x="1514475" y="938285"/>
            <a:ext cx="9144000" cy="590712"/>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b="1" kern="0" dirty="0">
                <a:solidFill>
                  <a:prstClr val="white"/>
                </a:solidFill>
                <a:latin typeface="Calibri"/>
              </a:rPr>
              <a:t>GESTIÓN MEDIOS DE TRANSPORTE</a:t>
            </a:r>
          </a:p>
          <a:p>
            <a:pPr algn="r" defTabSz="522511">
              <a:defRPr/>
            </a:pPr>
            <a:r>
              <a:rPr lang="es-ES" b="1" kern="0" dirty="0">
                <a:solidFill>
                  <a:prstClr val="white"/>
                </a:solidFill>
                <a:latin typeface="Calibri"/>
              </a:rPr>
              <a:t>CORTE 25 DE SEPTIEMBRE</a:t>
            </a:r>
          </a:p>
        </p:txBody>
      </p:sp>
      <p:sp>
        <p:nvSpPr>
          <p:cNvPr id="20" name="CuadroTexto 19">
            <a:extLst>
              <a:ext uri="{FF2B5EF4-FFF2-40B4-BE49-F238E27FC236}">
                <a16:creationId xmlns:a16="http://schemas.microsoft.com/office/drawing/2014/main" id="{90773D7D-590D-424B-9422-413ABA2B0FAC}"/>
              </a:ext>
            </a:extLst>
          </p:cNvPr>
          <p:cNvSpPr txBox="1"/>
          <p:nvPr/>
        </p:nvSpPr>
        <p:spPr>
          <a:xfrm>
            <a:off x="1524000" y="1528998"/>
            <a:ext cx="1383516" cy="1015663"/>
          </a:xfrm>
          <a:prstGeom prst="rect">
            <a:avLst/>
          </a:prstGeom>
          <a:noFill/>
        </p:spPr>
        <p:txBody>
          <a:bodyPr wrap="square" rtlCol="0">
            <a:spAutoFit/>
          </a:bodyPr>
          <a:lstStyle/>
          <a:p>
            <a:pPr algn="r"/>
            <a:r>
              <a:rPr lang="es-ES" sz="2800" b="1" dirty="0">
                <a:solidFill>
                  <a:srgbClr val="7030A0"/>
                </a:solidFill>
              </a:rPr>
              <a:t>12.130</a:t>
            </a:r>
          </a:p>
          <a:p>
            <a:pPr algn="r"/>
            <a:r>
              <a:rPr lang="es-ES" sz="1600" b="1" dirty="0">
                <a:solidFill>
                  <a:schemeClr val="tx2">
                    <a:lumMod val="40000"/>
                    <a:lumOff val="60000"/>
                  </a:schemeClr>
                </a:solidFill>
              </a:rPr>
              <a:t>Medios de Transporte</a:t>
            </a:r>
            <a:endParaRPr lang="es-CO" sz="2400" b="1" dirty="0">
              <a:solidFill>
                <a:schemeClr val="tx2">
                  <a:lumMod val="40000"/>
                  <a:lumOff val="60000"/>
                </a:schemeClr>
              </a:solidFill>
            </a:endParaRPr>
          </a:p>
        </p:txBody>
      </p:sp>
      <p:graphicFrame>
        <p:nvGraphicFramePr>
          <p:cNvPr id="21" name="Gráfico 20">
            <a:extLst>
              <a:ext uri="{FF2B5EF4-FFF2-40B4-BE49-F238E27FC236}">
                <a16:creationId xmlns:a16="http://schemas.microsoft.com/office/drawing/2014/main" id="{D8941DF5-677C-44DC-AB1C-555E25BCA2F3}"/>
              </a:ext>
            </a:extLst>
          </p:cNvPr>
          <p:cNvGraphicFramePr>
            <a:graphicFrameLocks/>
          </p:cNvGraphicFramePr>
          <p:nvPr>
            <p:extLst/>
          </p:nvPr>
        </p:nvGraphicFramePr>
        <p:xfrm>
          <a:off x="2005553" y="1627236"/>
          <a:ext cx="4777442" cy="2147886"/>
        </p:xfrm>
        <a:graphic>
          <a:graphicData uri="http://schemas.openxmlformats.org/drawingml/2006/chart">
            <c:chart xmlns:c="http://schemas.openxmlformats.org/drawingml/2006/chart" xmlns:r="http://schemas.openxmlformats.org/officeDocument/2006/relationships" r:id="rId2"/>
          </a:graphicData>
        </a:graphic>
      </p:graphicFrame>
      <p:cxnSp>
        <p:nvCxnSpPr>
          <p:cNvPr id="22" name="Conector recto 21">
            <a:extLst>
              <a:ext uri="{FF2B5EF4-FFF2-40B4-BE49-F238E27FC236}">
                <a16:creationId xmlns:a16="http://schemas.microsoft.com/office/drawing/2014/main" id="{2C62B465-E700-4875-A355-AE8B96B893A0}"/>
              </a:ext>
            </a:extLst>
          </p:cNvPr>
          <p:cNvCxnSpPr/>
          <p:nvPr/>
        </p:nvCxnSpPr>
        <p:spPr>
          <a:xfrm>
            <a:off x="5736236" y="2428407"/>
            <a:ext cx="36426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DD783C41-470D-4ACF-AB06-EB5B078131FC}"/>
              </a:ext>
            </a:extLst>
          </p:cNvPr>
          <p:cNvCxnSpPr/>
          <p:nvPr/>
        </p:nvCxnSpPr>
        <p:spPr>
          <a:xfrm>
            <a:off x="9378846" y="2428408"/>
            <a:ext cx="0" cy="13849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Imagen 24">
            <a:extLst>
              <a:ext uri="{FF2B5EF4-FFF2-40B4-BE49-F238E27FC236}">
                <a16:creationId xmlns:a16="http://schemas.microsoft.com/office/drawing/2014/main" id="{7F831A45-6EE7-456B-912F-157350468461}"/>
              </a:ext>
            </a:extLst>
          </p:cNvPr>
          <p:cNvPicPr>
            <a:picLocks noChangeAspect="1"/>
          </p:cNvPicPr>
          <p:nvPr/>
        </p:nvPicPr>
        <p:blipFill>
          <a:blip r:embed="rId3"/>
          <a:stretch>
            <a:fillRect/>
          </a:stretch>
        </p:blipFill>
        <p:spPr>
          <a:xfrm>
            <a:off x="1816731" y="3821139"/>
            <a:ext cx="8671385" cy="2798359"/>
          </a:xfrm>
          <a:prstGeom prst="rect">
            <a:avLst/>
          </a:prstGeom>
        </p:spPr>
      </p:pic>
      <p:sp>
        <p:nvSpPr>
          <p:cNvPr id="27" name="Rectángulo 26">
            <a:extLst>
              <a:ext uri="{FF2B5EF4-FFF2-40B4-BE49-F238E27FC236}">
                <a16:creationId xmlns:a16="http://schemas.microsoft.com/office/drawing/2014/main" id="{E178319A-4F67-42E4-8656-6E4C7F4C99C5}"/>
              </a:ext>
            </a:extLst>
          </p:cNvPr>
          <p:cNvSpPr/>
          <p:nvPr/>
        </p:nvSpPr>
        <p:spPr>
          <a:xfrm>
            <a:off x="6425785" y="3771624"/>
            <a:ext cx="2623272" cy="28938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a:p>
        </p:txBody>
      </p:sp>
      <p:pic>
        <p:nvPicPr>
          <p:cNvPr id="15" name="Imagen 14">
            <a:extLst>
              <a:ext uri="{FF2B5EF4-FFF2-40B4-BE49-F238E27FC236}">
                <a16:creationId xmlns:a16="http://schemas.microsoft.com/office/drawing/2014/main" id="{C6EF9AEE-F744-4A77-B674-DC044C697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643270" cy="922850"/>
          </a:xfrm>
          <a:prstGeom prst="rect">
            <a:avLst/>
          </a:prstGeom>
        </p:spPr>
      </p:pic>
      <p:pic>
        <p:nvPicPr>
          <p:cNvPr id="16" name="Imagen 15">
            <a:extLst>
              <a:ext uri="{FF2B5EF4-FFF2-40B4-BE49-F238E27FC236}">
                <a16:creationId xmlns:a16="http://schemas.microsoft.com/office/drawing/2014/main" id="{E47DACBA-EE35-48B0-997B-7ABD72AD15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522" y="11243"/>
            <a:ext cx="2341768" cy="907435"/>
          </a:xfrm>
          <a:prstGeom prst="rect">
            <a:avLst/>
          </a:prstGeom>
        </p:spPr>
      </p:pic>
      <p:pic>
        <p:nvPicPr>
          <p:cNvPr id="17" name="Imagen 16">
            <a:extLst>
              <a:ext uri="{FF2B5EF4-FFF2-40B4-BE49-F238E27FC236}">
                <a16:creationId xmlns:a16="http://schemas.microsoft.com/office/drawing/2014/main" id="{6DF6C313-0566-4499-9683-5B8C3B45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3984" y="0"/>
            <a:ext cx="2805315" cy="907774"/>
          </a:xfrm>
          <a:prstGeom prst="rect">
            <a:avLst/>
          </a:prstGeom>
        </p:spPr>
      </p:pic>
      <p:sp>
        <p:nvSpPr>
          <p:cNvPr id="18" name="Rectángulo 17">
            <a:extLst>
              <a:ext uri="{FF2B5EF4-FFF2-40B4-BE49-F238E27FC236}">
                <a16:creationId xmlns:a16="http://schemas.microsoft.com/office/drawing/2014/main" id="{6FA89C48-2F4E-47FF-9058-043CB426B879}"/>
              </a:ext>
            </a:extLst>
          </p:cNvPr>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spTree>
    <p:extLst>
      <p:ext uri="{BB962C8B-B14F-4D97-AF65-F5344CB8AC3E}">
        <p14:creationId xmlns:p14="http://schemas.microsoft.com/office/powerpoint/2010/main" val="37461040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6B28822-B442-4A30-BEE6-5EBAB3740BD5}"/>
              </a:ext>
            </a:extLst>
          </p:cNvPr>
          <p:cNvSpPr/>
          <p:nvPr/>
        </p:nvSpPr>
        <p:spPr>
          <a:xfrm>
            <a:off x="1514475" y="1021116"/>
            <a:ext cx="9144000" cy="590712"/>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b="1" kern="0" dirty="0">
                <a:solidFill>
                  <a:prstClr val="white"/>
                </a:solidFill>
                <a:latin typeface="Calibri"/>
              </a:rPr>
              <a:t>GESTIÓN MEDIOS DE TRANSPORTE</a:t>
            </a:r>
          </a:p>
          <a:p>
            <a:pPr algn="r" defTabSz="522511">
              <a:defRPr/>
            </a:pPr>
            <a:r>
              <a:rPr lang="es-ES" b="1" kern="0" dirty="0">
                <a:solidFill>
                  <a:prstClr val="white"/>
                </a:solidFill>
                <a:latin typeface="Calibri"/>
              </a:rPr>
              <a:t>CORTE 25 DE SEPTIEMBRE</a:t>
            </a:r>
          </a:p>
        </p:txBody>
      </p:sp>
      <p:sp>
        <p:nvSpPr>
          <p:cNvPr id="3" name="Rectángulo 2">
            <a:extLst>
              <a:ext uri="{FF2B5EF4-FFF2-40B4-BE49-F238E27FC236}">
                <a16:creationId xmlns:a16="http://schemas.microsoft.com/office/drawing/2014/main" id="{0AA8507C-5BC3-4224-B172-BBE7E787F9CD}"/>
              </a:ext>
            </a:extLst>
          </p:cNvPr>
          <p:cNvSpPr/>
          <p:nvPr/>
        </p:nvSpPr>
        <p:spPr>
          <a:xfrm>
            <a:off x="2310858" y="4701183"/>
            <a:ext cx="7551234" cy="707886"/>
          </a:xfrm>
          <a:prstGeom prst="rect">
            <a:avLst/>
          </a:prstGeom>
          <a:noFill/>
        </p:spPr>
        <p:txBody>
          <a:bodyPr wrap="none" lIns="91440" tIns="45720" rIns="91440" bIns="45720">
            <a:spAutoFit/>
          </a:bodyPr>
          <a:lstStyle/>
          <a:p>
            <a:pPr algn="ctr"/>
            <a:r>
              <a:rPr lang="es-ES" sz="4000" dirty="0">
                <a:ln w="0"/>
                <a:solidFill>
                  <a:srgbClr val="FF0000"/>
                </a:solidFill>
                <a:effectLst>
                  <a:outerShdw blurRad="38100" dist="19050" dir="2700000" algn="tl" rotWithShape="0">
                    <a:schemeClr val="dk1">
                      <a:alpha val="40000"/>
                    </a:schemeClr>
                  </a:outerShdw>
                </a:effectLst>
              </a:rPr>
              <a:t>2018: 4 Subastas: $14.390.129.000 </a:t>
            </a:r>
          </a:p>
        </p:txBody>
      </p:sp>
      <p:pic>
        <p:nvPicPr>
          <p:cNvPr id="4" name="Imagen 3">
            <a:extLst>
              <a:ext uri="{FF2B5EF4-FFF2-40B4-BE49-F238E27FC236}">
                <a16:creationId xmlns:a16="http://schemas.microsoft.com/office/drawing/2014/main" id="{D468CAB2-B0E6-485C-B2B6-879A4A0F9CC7}"/>
              </a:ext>
            </a:extLst>
          </p:cNvPr>
          <p:cNvPicPr>
            <a:picLocks noChangeAspect="1"/>
          </p:cNvPicPr>
          <p:nvPr/>
        </p:nvPicPr>
        <p:blipFill>
          <a:blip r:embed="rId3"/>
          <a:stretch>
            <a:fillRect/>
          </a:stretch>
        </p:blipFill>
        <p:spPr>
          <a:xfrm>
            <a:off x="1680609" y="1870216"/>
            <a:ext cx="8830783" cy="2333047"/>
          </a:xfrm>
          <a:prstGeom prst="rect">
            <a:avLst/>
          </a:prstGeom>
        </p:spPr>
      </p:pic>
      <p:pic>
        <p:nvPicPr>
          <p:cNvPr id="9" name="Imagen 8">
            <a:extLst>
              <a:ext uri="{FF2B5EF4-FFF2-40B4-BE49-F238E27FC236}">
                <a16:creationId xmlns:a16="http://schemas.microsoft.com/office/drawing/2014/main" id="{91F29C21-6902-4D78-B417-CE9EF51E91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858" y="1"/>
            <a:ext cx="1828507" cy="1026878"/>
          </a:xfrm>
          <a:prstGeom prst="rect">
            <a:avLst/>
          </a:prstGeom>
        </p:spPr>
      </p:pic>
      <p:pic>
        <p:nvPicPr>
          <p:cNvPr id="10" name="Imagen 9">
            <a:extLst>
              <a:ext uri="{FF2B5EF4-FFF2-40B4-BE49-F238E27FC236}">
                <a16:creationId xmlns:a16="http://schemas.microsoft.com/office/drawing/2014/main" id="{FEBC0440-5980-4003-8110-CE24D65FFA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1243"/>
            <a:ext cx="2474290" cy="958787"/>
          </a:xfrm>
          <a:prstGeom prst="rect">
            <a:avLst/>
          </a:prstGeom>
        </p:spPr>
      </p:pic>
      <p:pic>
        <p:nvPicPr>
          <p:cNvPr id="15" name="Imagen 14">
            <a:extLst>
              <a:ext uri="{FF2B5EF4-FFF2-40B4-BE49-F238E27FC236}">
                <a16:creationId xmlns:a16="http://schemas.microsoft.com/office/drawing/2014/main" id="{45D67EEA-3AFC-4F05-ADE3-126FB53436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5230" y="0"/>
            <a:ext cx="2964069" cy="959145"/>
          </a:xfrm>
          <a:prstGeom prst="rect">
            <a:avLst/>
          </a:prstGeom>
        </p:spPr>
      </p:pic>
      <p:sp>
        <p:nvSpPr>
          <p:cNvPr id="16" name="Rectángulo 15">
            <a:extLst>
              <a:ext uri="{FF2B5EF4-FFF2-40B4-BE49-F238E27FC236}">
                <a16:creationId xmlns:a16="http://schemas.microsoft.com/office/drawing/2014/main" id="{4B99FA47-D6F8-4761-9DC8-5E18A0F93A79}"/>
              </a:ext>
            </a:extLst>
          </p:cNvPr>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spTree>
    <p:extLst>
      <p:ext uri="{BB962C8B-B14F-4D97-AF65-F5344CB8AC3E}">
        <p14:creationId xmlns:p14="http://schemas.microsoft.com/office/powerpoint/2010/main" val="23754779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6B28822-B442-4A30-BEE6-5EBAB3740BD5}"/>
              </a:ext>
            </a:extLst>
          </p:cNvPr>
          <p:cNvSpPr/>
          <p:nvPr/>
        </p:nvSpPr>
        <p:spPr>
          <a:xfrm>
            <a:off x="1514475" y="1348286"/>
            <a:ext cx="9144000" cy="590712"/>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2800" b="1" kern="0" dirty="0">
                <a:solidFill>
                  <a:prstClr val="white"/>
                </a:solidFill>
                <a:latin typeface="Calibri"/>
              </a:rPr>
              <a:t>GESTIONES EN TRAMITE</a:t>
            </a:r>
          </a:p>
        </p:txBody>
      </p:sp>
      <p:sp>
        <p:nvSpPr>
          <p:cNvPr id="2" name="CuadroTexto 1">
            <a:extLst>
              <a:ext uri="{FF2B5EF4-FFF2-40B4-BE49-F238E27FC236}">
                <a16:creationId xmlns:a16="http://schemas.microsoft.com/office/drawing/2014/main" id="{2CE442F0-893F-4A2D-B4EF-DD45C0FE86FC}"/>
              </a:ext>
            </a:extLst>
          </p:cNvPr>
          <p:cNvSpPr txBox="1"/>
          <p:nvPr/>
        </p:nvSpPr>
        <p:spPr>
          <a:xfrm>
            <a:off x="1514475" y="2371089"/>
            <a:ext cx="9144000" cy="3970318"/>
          </a:xfrm>
          <a:prstGeom prst="rect">
            <a:avLst/>
          </a:prstGeom>
          <a:noFill/>
        </p:spPr>
        <p:txBody>
          <a:bodyPr wrap="square" rtlCol="0">
            <a:spAutoFit/>
          </a:bodyPr>
          <a:lstStyle/>
          <a:p>
            <a:pPr marL="342900" indent="-342900" algn="just">
              <a:buAutoNum type="arabicPeriod"/>
            </a:pPr>
            <a:r>
              <a:rPr lang="es-ES" sz="2800" dirty="0"/>
              <a:t>Terminar Avalúos de Medios de Transporte</a:t>
            </a:r>
            <a:r>
              <a:rPr lang="es-CO" sz="2800" dirty="0"/>
              <a:t>.</a:t>
            </a:r>
          </a:p>
          <a:p>
            <a:pPr marL="342900" indent="-342900" algn="just">
              <a:buAutoNum type="arabicPeriod"/>
            </a:pPr>
            <a:r>
              <a:rPr lang="es-CO" sz="2800" dirty="0"/>
              <a:t>Convenio con Fiscalía General de la Nación o Artículo Plan Nacional de Desarrollo Disposición de Vehículos en procesos Penales .</a:t>
            </a:r>
          </a:p>
          <a:p>
            <a:pPr marL="342900" indent="-342900" algn="just">
              <a:buAutoNum type="arabicPeriod"/>
            </a:pPr>
            <a:r>
              <a:rPr lang="es-ES" sz="2800" dirty="0"/>
              <a:t>Plan de Mejoramiento de Vehículos no Ubicados y depuración matrix 2.0.</a:t>
            </a:r>
          </a:p>
          <a:p>
            <a:pPr marL="342900" indent="-342900" algn="just">
              <a:buAutoNum type="arabicPeriod"/>
            </a:pPr>
            <a:r>
              <a:rPr lang="es-ES" sz="2800" dirty="0"/>
              <a:t>Acciones Legales contra depositarios removidos.</a:t>
            </a:r>
          </a:p>
          <a:p>
            <a:pPr marL="342900" indent="-342900" algn="just">
              <a:buAutoNum type="arabicPeriod"/>
            </a:pPr>
            <a:r>
              <a:rPr lang="es-ES" sz="2800" dirty="0"/>
              <a:t>Implementación de Vitrina de Ventas con CISA.</a:t>
            </a:r>
          </a:p>
          <a:p>
            <a:pPr marL="342900" indent="-342900" algn="just">
              <a:buAutoNum type="arabicPeriod"/>
            </a:pPr>
            <a:r>
              <a:rPr lang="es-ES" sz="2800" dirty="0"/>
              <a:t>Reflotación Mr. </a:t>
            </a:r>
            <a:r>
              <a:rPr lang="es-ES" sz="2800" dirty="0" err="1"/>
              <a:t>Gobby</a:t>
            </a:r>
            <a:r>
              <a:rPr lang="es-ES" sz="2800" dirty="0"/>
              <a:t> San Andrés.</a:t>
            </a:r>
          </a:p>
        </p:txBody>
      </p:sp>
      <p:sp>
        <p:nvSpPr>
          <p:cNvPr id="8" name="Rectángulo 7">
            <a:extLst>
              <a:ext uri="{FF2B5EF4-FFF2-40B4-BE49-F238E27FC236}">
                <a16:creationId xmlns:a16="http://schemas.microsoft.com/office/drawing/2014/main" id="{E2066AD9-33DC-4600-B56A-19A3F102EAFF}"/>
              </a:ext>
            </a:extLst>
          </p:cNvPr>
          <p:cNvSpPr/>
          <p:nvPr/>
        </p:nvSpPr>
        <p:spPr>
          <a:xfrm>
            <a:off x="0" y="6614877"/>
            <a:ext cx="12179299"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1400" kern="0" dirty="0">
                <a:solidFill>
                  <a:prstClr val="white"/>
                </a:solidFill>
                <a:latin typeface="Lato Bold"/>
              </a:rPr>
              <a:t>Vicepresidencia de Bienes Muebles e Inmuebles</a:t>
            </a:r>
          </a:p>
        </p:txBody>
      </p:sp>
      <p:pic>
        <p:nvPicPr>
          <p:cNvPr id="17" name="Imagen 16">
            <a:extLst>
              <a:ext uri="{FF2B5EF4-FFF2-40B4-BE49-F238E27FC236}">
                <a16:creationId xmlns:a16="http://schemas.microsoft.com/office/drawing/2014/main" id="{CE66E81C-A779-4E2C-AC25-D46434698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8" name="Imagen 17">
            <a:extLst>
              <a:ext uri="{FF2B5EF4-FFF2-40B4-BE49-F238E27FC236}">
                <a16:creationId xmlns:a16="http://schemas.microsoft.com/office/drawing/2014/main" id="{DD33DDC6-579E-4908-9B60-B1E893D76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9" name="Imagen 18">
            <a:extLst>
              <a:ext uri="{FF2B5EF4-FFF2-40B4-BE49-F238E27FC236}">
                <a16:creationId xmlns:a16="http://schemas.microsoft.com/office/drawing/2014/main" id="{E6FAB6A7-5A1D-408A-AAD6-60C28E745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7078286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907177"/>
            <a:ext cx="9143999" cy="769441"/>
          </a:xfrm>
          <a:prstGeom prst="rect">
            <a:avLst/>
          </a:prstGeom>
          <a:noFill/>
        </p:spPr>
        <p:txBody>
          <a:bodyPr wrap="square" rtlCol="0">
            <a:spAutoFit/>
          </a:bodyPr>
          <a:lstStyle/>
          <a:p>
            <a:pPr algn="ctr"/>
            <a:r>
              <a:rPr lang="es-ES" sz="4400" b="1" dirty="0">
                <a:solidFill>
                  <a:srgbClr val="002060"/>
                </a:solidFill>
              </a:rPr>
              <a:t>7. </a:t>
            </a:r>
            <a:r>
              <a:rPr lang="es-CO" sz="4400" b="1" dirty="0">
                <a:solidFill>
                  <a:srgbClr val="002060"/>
                </a:solidFill>
              </a:rPr>
              <a:t>Informe Audiencia CEMEX </a:t>
            </a: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7477021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16835" y="1736394"/>
            <a:ext cx="10668000" cy="4955203"/>
          </a:xfrm>
          <a:prstGeom prst="rect">
            <a:avLst/>
          </a:prstGeom>
        </p:spPr>
        <p:txBody>
          <a:bodyPr wrap="square">
            <a:spAutoFit/>
          </a:bodyPr>
          <a:lstStyle/>
          <a:p>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Contratos suscritos con CEMEX por el señor Yesid Ramírez  en su calidad de  depositario designado por la extinta D.N.E. Que no contaban con autorización de la entidad y no se ajustaban a condiciones jurídicas ni económicas adecuadas.   </a:t>
            </a:r>
          </a:p>
          <a:p>
            <a:pPr algn="just"/>
            <a:endParaRPr lang="es-CO" sz="1600"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Contrato de arrendamiento sobre 420 hectáreas por un canon mensual de un millón de pesos. </a:t>
            </a:r>
          </a:p>
          <a:p>
            <a:pPr lvl="1" algn="just"/>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Contrato de mandato celebrado sin facultad legal. </a:t>
            </a:r>
          </a:p>
          <a:p>
            <a:pPr marL="285750" indent="-285750" algn="just">
              <a:buFont typeface="Arial" panose="020B0604020202020204" pitchFamily="34" charset="0"/>
              <a:buChar char="•"/>
            </a:pPr>
            <a:endParaRPr lang="es-CO"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 Traslado fraudulento de acciones de la zona franca – ZOMAM a favor de CEMEX, con posterioridad al inicio del proceso de extinción de dominio por la Fiscalía General.  </a:t>
            </a:r>
          </a:p>
          <a:p>
            <a:pPr algn="just"/>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 Explotación de los activos vinculados al proceso de extinción de dominio, durante la etapa pre-operativa del proyecto, sin una remuneración adecuada.   </a:t>
            </a:r>
          </a:p>
          <a:p>
            <a:pPr algn="just"/>
            <a:endParaRPr lang="es-CO"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Inversiones adelantadas por CEMEX por 340 millones de dólares, respecto de un activo en proceso de extinción de dominio.</a:t>
            </a:r>
          </a:p>
          <a:p>
            <a:pPr marL="285750" indent="-285750" algn="just">
              <a:buFont typeface="Arial" panose="020B0604020202020204" pitchFamily="34" charset="0"/>
              <a:buChar char="•"/>
            </a:pPr>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Necesidad de ampliar la licencia ambiental y la zona franca para la viabilidad del proyecto.  </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2286333" y="1248077"/>
            <a:ext cx="7619333" cy="464423"/>
          </a:xfrm>
          <a:prstGeom prst="rect">
            <a:avLst/>
          </a:prstGeom>
        </p:spPr>
        <p:txBody>
          <a:bodyPr wrap="square">
            <a:spAutoFit/>
          </a:bodyPr>
          <a:lstStyle/>
          <a:p>
            <a:pPr algn="just">
              <a:lnSpc>
                <a:spcPct val="105000"/>
              </a:lnSpc>
              <a:spcAft>
                <a:spcPts val="800"/>
              </a:spcAft>
            </a:pPr>
            <a:r>
              <a:rPr lang="es-CO" sz="2400" b="1" dirty="0">
                <a:solidFill>
                  <a:srgbClr val="002060"/>
                </a:solidFill>
              </a:rPr>
              <a:t>PROBLEMAS IDENTIFICADOS EN EL CASO MACEO - CEMEX   </a:t>
            </a:r>
          </a:p>
        </p:txBody>
      </p:sp>
      <p:sp>
        <p:nvSpPr>
          <p:cNvPr id="7" name="Rectángulo 1">
            <a:extLst>
              <a:ext uri="{FF2B5EF4-FFF2-40B4-BE49-F238E27FC236}">
                <a16:creationId xmlns:a16="http://schemas.microsoft.com/office/drawing/2014/main" id="{186FFC64-C645-42B8-B26E-3F57BF54708D}"/>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3B5D1D39-A087-4B7B-AB1B-062966E75CC4}"/>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793C4AED-AA88-4CF0-8BA9-C59D94687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2A5A91C4-F13B-4FCC-8FFB-24FD22A3D0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6B07A2A7-506E-4B9E-A87C-0903B0F736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7642434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794118" y="1483814"/>
            <a:ext cx="9860630" cy="5478423"/>
          </a:xfrm>
          <a:prstGeom prst="rect">
            <a:avLst/>
          </a:prstGeom>
        </p:spPr>
        <p:txBody>
          <a:bodyPr wrap="square">
            <a:spAutoFit/>
          </a:bodyPr>
          <a:lstStyle/>
          <a:p>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Responsabilidad penal por los hechos sucedidos, en  cabeza del señor Yesid Ramírez, depositario designado por al extinta D.N.E. y denunciado por SAE, y los ex – directivos de CEMEX denunciados por dicha organización. </a:t>
            </a:r>
          </a:p>
          <a:p>
            <a:pPr marL="285750" indent="-285750" algn="just">
              <a:buFont typeface="Arial" panose="020B0604020202020204" pitchFamily="34" charset="0"/>
              <a:buChar char="•"/>
            </a:pPr>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Reconocimiento de CEMEX como tercero de buena fe en el proceso de extinción de dominio. </a:t>
            </a:r>
            <a:endParaRPr lang="es-CO"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Reconocimiento y pago de perjuicios ocasionados por CEMEX por: </a:t>
            </a:r>
          </a:p>
          <a:p>
            <a:pPr lvl="1" algn="just"/>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Traslado de las acciones de la zona franca – ZOMAM</a:t>
            </a:r>
          </a:p>
          <a:p>
            <a:pPr marL="742950" lvl="1"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Explotación de los activos de la sociedad C.I. Calizas y minerales, durante la etapa pre-operativa del proyecto sin una remuneración adecuada.  </a:t>
            </a:r>
          </a:p>
          <a:p>
            <a:pPr marL="742950" lvl="1" indent="-285750" algn="just">
              <a:buFont typeface="Arial" panose="020B0604020202020204" pitchFamily="34" charset="0"/>
              <a:buChar char="•"/>
            </a:pPr>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Construcción parcial de la planta por fuera del polígono aprobado para la zona franca. </a:t>
            </a:r>
          </a:p>
          <a:p>
            <a:pPr algn="just"/>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es-ES" sz="1600" dirty="0">
                <a:latin typeface="Arial Narrow" panose="020B0606020202030204" pitchFamily="34" charset="0"/>
                <a:ea typeface="Calibri" panose="020F0502020204030204" pitchFamily="34" charset="0"/>
                <a:cs typeface="Times New Roman" panose="02020603050405020304" pitchFamily="18" charset="0"/>
              </a:rPr>
              <a:t>Para la explotación de los activos de las sociedades vinculadas al proceso de extinción de dominio debe tenerse en cuenta:</a:t>
            </a:r>
          </a:p>
          <a:p>
            <a:pPr marL="285750" indent="-285750" algn="just">
              <a:buFont typeface="Arial" panose="020B0604020202020204" pitchFamily="34" charset="0"/>
              <a:buChar char="•"/>
            </a:pPr>
            <a:endParaRPr lang="es-ES" sz="16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Establecer condiciones jurídicas y económicas adecuadas para regular la etapa operativa del proyecto minero – cementero.   </a:t>
            </a: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Vigencia, ampliación y control de la zona franca – ZOMAM</a:t>
            </a: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Ampliación de la licencia ambiental </a:t>
            </a:r>
          </a:p>
          <a:p>
            <a:pPr marL="285750" indent="-285750" algn="just">
              <a:buFont typeface="Arial" panose="020B0604020202020204" pitchFamily="34" charset="0"/>
              <a:buChar char="•"/>
            </a:pPr>
            <a:r>
              <a:rPr lang="es-ES" sz="1600" dirty="0">
                <a:latin typeface="Arial Narrow" panose="020B0606020202030204" pitchFamily="34" charset="0"/>
                <a:ea typeface="Calibri" panose="020F0502020204030204" pitchFamily="34" charset="0"/>
                <a:cs typeface="Times New Roman" panose="02020603050405020304" pitchFamily="18" charset="0"/>
              </a:rPr>
              <a:t>Inversiones efectuadas en el predio.</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4498686" y="1194432"/>
            <a:ext cx="3677905" cy="464423"/>
          </a:xfrm>
          <a:prstGeom prst="rect">
            <a:avLst/>
          </a:prstGeom>
        </p:spPr>
        <p:txBody>
          <a:bodyPr wrap="square">
            <a:spAutoFit/>
          </a:bodyPr>
          <a:lstStyle/>
          <a:p>
            <a:pPr>
              <a:lnSpc>
                <a:spcPct val="105000"/>
              </a:lnSpc>
              <a:spcAft>
                <a:spcPts val="600"/>
              </a:spcAft>
              <a:defRPr/>
            </a:pPr>
            <a:r>
              <a:rPr lang="es-CO" sz="2400" b="1" dirty="0">
                <a:solidFill>
                  <a:srgbClr val="002060"/>
                </a:solidFill>
              </a:rPr>
              <a:t>ASPECTOS A RESOLVER   </a:t>
            </a:r>
          </a:p>
        </p:txBody>
      </p:sp>
      <p:sp>
        <p:nvSpPr>
          <p:cNvPr id="7" name="Rectángulo 1">
            <a:extLst>
              <a:ext uri="{FF2B5EF4-FFF2-40B4-BE49-F238E27FC236}">
                <a16:creationId xmlns:a16="http://schemas.microsoft.com/office/drawing/2014/main" id="{DE85EF01-767C-4CDF-9B03-C56A7776073B}"/>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8089577E-BBD0-4A15-BAF5-EFB6D6BB6D08}"/>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892F3FDA-C24E-4008-B831-3C4D251C0B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5951196D-3874-42DA-8A02-374D872E43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8A07EC26-8D67-4A09-B8D6-90D8274666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318359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1C1F371-95B4-4852-882C-5D8A7D460968}"/>
              </a:ext>
            </a:extLst>
          </p:cNvPr>
          <p:cNvGraphicFramePr>
            <a:graphicFrameLocks noGrp="1"/>
          </p:cNvGraphicFramePr>
          <p:nvPr>
            <p:extLst>
              <p:ext uri="{D42A27DB-BD31-4B8C-83A1-F6EECF244321}">
                <p14:modId xmlns:p14="http://schemas.microsoft.com/office/powerpoint/2010/main" val="936523369"/>
              </p:ext>
            </p:extLst>
          </p:nvPr>
        </p:nvGraphicFramePr>
        <p:xfrm>
          <a:off x="1891098" y="1651536"/>
          <a:ext cx="8144759" cy="3840385"/>
        </p:xfrm>
        <a:graphic>
          <a:graphicData uri="http://schemas.openxmlformats.org/drawingml/2006/table">
            <a:tbl>
              <a:tblPr firstRow="1" firstCol="1" bandRow="1">
                <a:tableStyleId>{5C22544A-7EE6-4342-B048-85BDC9FD1C3A}</a:tableStyleId>
              </a:tblPr>
              <a:tblGrid>
                <a:gridCol w="1118187">
                  <a:extLst>
                    <a:ext uri="{9D8B030D-6E8A-4147-A177-3AD203B41FA5}">
                      <a16:colId xmlns:a16="http://schemas.microsoft.com/office/drawing/2014/main" val="2082035829"/>
                    </a:ext>
                  </a:extLst>
                </a:gridCol>
                <a:gridCol w="2048747">
                  <a:extLst>
                    <a:ext uri="{9D8B030D-6E8A-4147-A177-3AD203B41FA5}">
                      <a16:colId xmlns:a16="http://schemas.microsoft.com/office/drawing/2014/main" val="538895202"/>
                    </a:ext>
                  </a:extLst>
                </a:gridCol>
                <a:gridCol w="1659275">
                  <a:extLst>
                    <a:ext uri="{9D8B030D-6E8A-4147-A177-3AD203B41FA5}">
                      <a16:colId xmlns:a16="http://schemas.microsoft.com/office/drawing/2014/main" val="636131191"/>
                    </a:ext>
                  </a:extLst>
                </a:gridCol>
                <a:gridCol w="1659275">
                  <a:extLst>
                    <a:ext uri="{9D8B030D-6E8A-4147-A177-3AD203B41FA5}">
                      <a16:colId xmlns:a16="http://schemas.microsoft.com/office/drawing/2014/main" val="2082446748"/>
                    </a:ext>
                  </a:extLst>
                </a:gridCol>
                <a:gridCol w="1659275">
                  <a:extLst>
                    <a:ext uri="{9D8B030D-6E8A-4147-A177-3AD203B41FA5}">
                      <a16:colId xmlns:a16="http://schemas.microsoft.com/office/drawing/2014/main" val="3324135866"/>
                    </a:ext>
                  </a:extLst>
                </a:gridCol>
              </a:tblGrid>
              <a:tr h="317945">
                <a:tc>
                  <a:txBody>
                    <a:bodyPr/>
                    <a:lstStyle/>
                    <a:p>
                      <a:pPr algn="ctr">
                        <a:lnSpc>
                          <a:spcPct val="100000"/>
                        </a:lnSpc>
                        <a:spcAft>
                          <a:spcPts val="0"/>
                        </a:spcAft>
                      </a:pPr>
                      <a:r>
                        <a:rPr lang="es-CO" sz="1000" dirty="0">
                          <a:solidFill>
                            <a:schemeClr val="bg1"/>
                          </a:solidFill>
                          <a:effectLst/>
                          <a:latin typeface="+mn-lt"/>
                        </a:rPr>
                        <a:t>ACTIVOS </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nSpc>
                          <a:spcPct val="107000"/>
                        </a:lnSpc>
                        <a:spcAft>
                          <a:spcPts val="0"/>
                        </a:spcAft>
                      </a:pPr>
                      <a:r>
                        <a:rPr lang="es-CO" sz="1000" dirty="0">
                          <a:solidFill>
                            <a:schemeClr val="bg1"/>
                          </a:solidFill>
                          <a:effectLst/>
                          <a:latin typeface="+mn-lt"/>
                        </a:rPr>
                        <a:t>ESQUEMA DEPOSITARIO D.N.E. (contratos suscritos sin autorización de la Entidad)</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rPr>
                        <a:t>ESQUEMA ESTRUCTURADO POR SAE</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rPr>
                        <a:t>ESQUEMA PROPUESTO POR CEMEX </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ea typeface="Calibri" panose="020F0502020204030204" pitchFamily="34" charset="0"/>
                          <a:cs typeface="Times New Roman" panose="02020603050405020304" pitchFamily="18" charset="0"/>
                        </a:rPr>
                        <a:t>ACUERDOS INICIALES LOGRADOS CON CEMEX</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97252093"/>
                  </a:ext>
                </a:extLst>
              </a:tr>
              <a:tr h="635889">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FINCA MONTERREY</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12 millones de pesos. (contrato de arrendamiento suscrito sin autorización de la Entidad)</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Canon anual de 49 millones de pesos. </a:t>
                      </a: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341482"/>
                  </a:ext>
                </a:extLst>
              </a:tr>
              <a:tr h="635889">
                <a:tc rowSpan="3">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ZONA FRANCA</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r>
                        <a:rPr lang="es-CO" sz="1000" dirty="0">
                          <a:solidFill>
                            <a:schemeClr val="tx1"/>
                          </a:solidFill>
                          <a:effectLst/>
                          <a:latin typeface="Arial Narrow" panose="020B0606020202030204" pitchFamily="34" charset="0"/>
                        </a:rPr>
                        <a:t>TITULO MINERO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6 % EBITDA del negocio cementero.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1.9 % de los </a:t>
                      </a:r>
                      <a:r>
                        <a:rPr lang="es-CO" sz="1000" b="1" dirty="0">
                          <a:solidFill>
                            <a:schemeClr val="tx1"/>
                          </a:solidFill>
                          <a:effectLst/>
                          <a:latin typeface="Arial Narrow" panose="020B0606020202030204" pitchFamily="34" charset="0"/>
                        </a:rPr>
                        <a:t>INGRESOS</a:t>
                      </a:r>
                      <a:r>
                        <a:rPr lang="es-CO" sz="1000" dirty="0">
                          <a:solidFill>
                            <a:schemeClr val="tx1"/>
                          </a:solidFill>
                          <a:effectLst/>
                          <a:latin typeface="Arial Narrow" panose="020B0606020202030204" pitchFamily="34" charset="0"/>
                        </a:rPr>
                        <a:t> del negocio cementero.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1.5% de los ingresos del negocio cementero. </a:t>
                      </a:r>
                    </a:p>
                    <a:p>
                      <a:pPr>
                        <a:lnSpc>
                          <a:spcPct val="107000"/>
                        </a:lnSpc>
                        <a:spcAft>
                          <a:spcPts val="0"/>
                        </a:spcAft>
                      </a:pPr>
                      <a:r>
                        <a:rPr lang="es-CO" sz="1000" dirty="0">
                          <a:solidFill>
                            <a:schemeClr val="tx1"/>
                          </a:solidFill>
                          <a:effectLst/>
                          <a:latin typeface="Arial Narrow" panose="020B0606020202030204" pitchFamily="34" charset="0"/>
                        </a:rPr>
                        <a:t> Tope: 11 mil millones año.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1.7% de las ventas netas del negocio cementero (sin tope)</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007475"/>
                  </a:ext>
                </a:extLst>
              </a:tr>
              <a:tr h="323972">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Pago mínimo anual de 1000 millones de pesos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Pago mínimo anual de 1000 millones de pesos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Pago mínimo anual de 1000 millones de pesos mientras entra en operación la planta. </a:t>
                      </a:r>
                    </a:p>
                    <a:p>
                      <a:pPr algn="just">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14558"/>
                  </a:ext>
                </a:extLst>
              </a:tr>
              <a:tr h="1112806">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50% del factor UPME por la explotación efectuada a la mina durante la etapa preoperativa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50% del factor UPME por la explotación efectuada a la mina durante la etapa preoperativa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50% del factor UPME por la explotación efectuada a la mina durante la etapa preoperativa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356412"/>
                  </a:ext>
                </a:extLst>
              </a:tr>
            </a:tbl>
          </a:graphicData>
        </a:graphic>
      </p:graphicFrame>
      <p:sp>
        <p:nvSpPr>
          <p:cNvPr id="12" name="Rectángulo 11">
            <a:extLst>
              <a:ext uri="{FF2B5EF4-FFF2-40B4-BE49-F238E27FC236}">
                <a16:creationId xmlns:a16="http://schemas.microsoft.com/office/drawing/2014/main" id="{38C72781-4C6D-4A15-A71B-94E1377221C1}"/>
              </a:ext>
            </a:extLst>
          </p:cNvPr>
          <p:cNvSpPr/>
          <p:nvPr/>
        </p:nvSpPr>
        <p:spPr>
          <a:xfrm>
            <a:off x="290704" y="5466471"/>
            <a:ext cx="8498263" cy="1098570"/>
          </a:xfrm>
          <a:prstGeom prst="rect">
            <a:avLst/>
          </a:prstGeom>
        </p:spPr>
        <p:txBody>
          <a:bodyPr wrap="square">
            <a:spAutoFit/>
          </a:bodyPr>
          <a:lstStyle/>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Datos relevantes del proyecto: </a:t>
            </a:r>
          </a:p>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*NIVEL DE VENTAS PROYECTADO A 2027: </a:t>
            </a:r>
            <a:r>
              <a:rPr lang="es-CO" sz="12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3,152,958 (miles de millones) </a:t>
            </a:r>
            <a:endParaRPr lang="es-CO"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*EBITDA PROYECTADO A 2017:</a:t>
            </a:r>
            <a:r>
              <a:rPr lang="es-CO" sz="12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1,054,844 (miles de millones)</a:t>
            </a:r>
          </a:p>
          <a:p>
            <a:pPr>
              <a:lnSpc>
                <a:spcPct val="107000"/>
              </a:lnSpc>
              <a:spcAft>
                <a:spcPts val="600"/>
              </a:spcAft>
            </a:pPr>
            <a:r>
              <a:rPr lang="es-CO" sz="12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a:t>
            </a:r>
            <a:r>
              <a:rPr lang="es-CO" sz="1200" b="1"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EL </a:t>
            </a:r>
            <a:r>
              <a:rPr lang="es-CO" sz="1200" b="1" u="sng"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1.7 % DE LAS VENTAS</a:t>
            </a:r>
            <a:r>
              <a:rPr lang="es-CO" sz="1200" b="1"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NETAS EN UN PLAZO DE 10 AÑOS EQUIVALE A 87 MIL MILLONES DE PESOS. </a:t>
            </a:r>
          </a:p>
        </p:txBody>
      </p:sp>
      <p:sp>
        <p:nvSpPr>
          <p:cNvPr id="8" name="Rectángulo 7">
            <a:extLst>
              <a:ext uri="{FF2B5EF4-FFF2-40B4-BE49-F238E27FC236}">
                <a16:creationId xmlns:a16="http://schemas.microsoft.com/office/drawing/2014/main" id="{53851E12-13C6-4785-8FC3-81E2C4616F8A}"/>
              </a:ext>
            </a:extLst>
          </p:cNvPr>
          <p:cNvSpPr/>
          <p:nvPr/>
        </p:nvSpPr>
        <p:spPr>
          <a:xfrm>
            <a:off x="3351464" y="1104642"/>
            <a:ext cx="5727612" cy="464423"/>
          </a:xfrm>
          <a:prstGeom prst="rect">
            <a:avLst/>
          </a:prstGeom>
        </p:spPr>
        <p:txBody>
          <a:bodyPr wrap="square">
            <a:spAutoFit/>
          </a:bodyPr>
          <a:lstStyle/>
          <a:p>
            <a:pPr>
              <a:lnSpc>
                <a:spcPct val="105000"/>
              </a:lnSpc>
              <a:spcAft>
                <a:spcPts val="600"/>
              </a:spcAft>
              <a:defRPr/>
            </a:pPr>
            <a:r>
              <a:rPr lang="es-CO" sz="2400" b="1" dirty="0">
                <a:solidFill>
                  <a:srgbClr val="002060"/>
                </a:solidFill>
              </a:rPr>
              <a:t>SOBRE LAS CONDICIONES ECONÓMICAS   </a:t>
            </a:r>
          </a:p>
        </p:txBody>
      </p:sp>
      <p:sp>
        <p:nvSpPr>
          <p:cNvPr id="13" name="Rectángulo 1">
            <a:extLst>
              <a:ext uri="{FF2B5EF4-FFF2-40B4-BE49-F238E27FC236}">
                <a16:creationId xmlns:a16="http://schemas.microsoft.com/office/drawing/2014/main" id="{4E1D1E86-9E22-411C-B41C-FBB156E70585}"/>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15" name="CuadroTexto 7">
            <a:extLst>
              <a:ext uri="{FF2B5EF4-FFF2-40B4-BE49-F238E27FC236}">
                <a16:creationId xmlns:a16="http://schemas.microsoft.com/office/drawing/2014/main" id="{41DE63AD-94EE-4226-876C-927A8D26EB61}"/>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16" name="Imagen 15">
            <a:extLst>
              <a:ext uri="{FF2B5EF4-FFF2-40B4-BE49-F238E27FC236}">
                <a16:creationId xmlns:a16="http://schemas.microsoft.com/office/drawing/2014/main" id="{9A653010-119C-4B33-92E5-0EE8A1861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7" name="Imagen 16">
            <a:extLst>
              <a:ext uri="{FF2B5EF4-FFF2-40B4-BE49-F238E27FC236}">
                <a16:creationId xmlns:a16="http://schemas.microsoft.com/office/drawing/2014/main" id="{0D165C4F-0B20-44E4-ACE8-CC835A87F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8" name="Imagen 17">
            <a:extLst>
              <a:ext uri="{FF2B5EF4-FFF2-40B4-BE49-F238E27FC236}">
                <a16:creationId xmlns:a16="http://schemas.microsoft.com/office/drawing/2014/main" id="{695E1B71-B87F-4111-8682-B852F8E9F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7978688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901147" y="1829346"/>
            <a:ext cx="10270435" cy="4005777"/>
          </a:xfrm>
          <a:prstGeom prst="rect">
            <a:avLst/>
          </a:prstGeom>
        </p:spPr>
        <p:txBody>
          <a:bodyPr wrap="square">
            <a:spAutoFit/>
          </a:bodyPr>
          <a:lstStyle/>
          <a:p>
            <a:pPr algn="just">
              <a:lnSpc>
                <a:spcPct val="105000"/>
              </a:lnSpc>
              <a:spcAft>
                <a:spcPts val="600"/>
              </a:spcAft>
              <a:defRPr/>
            </a:pPr>
            <a:endParaRPr lang="es-CO" sz="1400" b="1" dirty="0">
              <a:solidFill>
                <a:prstClr val="black"/>
              </a:solidFill>
              <a:latin typeface="Arial Narrow" panose="020B0606020202030204" pitchFamily="34" charset="0"/>
            </a:endParaRPr>
          </a:p>
          <a:p>
            <a:pPr algn="just">
              <a:lnSpc>
                <a:spcPct val="105000"/>
              </a:lnSpc>
              <a:spcAft>
                <a:spcPts val="600"/>
              </a:spcAft>
              <a:defRPr/>
            </a:pPr>
            <a:r>
              <a:rPr lang="es-CO" sz="1400" dirty="0">
                <a:solidFill>
                  <a:prstClr val="black"/>
                </a:solidFill>
                <a:latin typeface="Arial Narrow" panose="020B0606020202030204" pitchFamily="34" charset="0"/>
              </a:rPr>
              <a:t>Luego de un acuerdo sobre las condiciones económicas para la explotación integral de los siguientes activos: </a:t>
            </a:r>
            <a:r>
              <a:rPr lang="es-CO" sz="1400" b="1" dirty="0">
                <a:solidFill>
                  <a:prstClr val="black"/>
                </a:solidFill>
                <a:latin typeface="Arial Narrow" panose="020B0606020202030204" pitchFamily="34" charset="0"/>
              </a:rPr>
              <a:t>i) Lote de terreno, ii) Titulo minero y iii) Zona Franca</a:t>
            </a:r>
            <a:r>
              <a:rPr lang="es-CO" sz="1400" dirty="0">
                <a:solidFill>
                  <a:prstClr val="black"/>
                </a:solidFill>
                <a:latin typeface="Arial Narrow" panose="020B0606020202030204" pitchFamily="34" charset="0"/>
              </a:rPr>
              <a:t> Cemex propone una re-evaluación del modelo económico ante una posible pérdida de la Zona Franca, por las siguientes razones:  </a:t>
            </a:r>
          </a:p>
          <a:p>
            <a:pPr algn="just" defTabSz="914400">
              <a:lnSpc>
                <a:spcPct val="105000"/>
              </a:lnSpc>
              <a:spcAft>
                <a:spcPts val="600"/>
              </a:spcAft>
              <a:defRPr/>
            </a:pPr>
            <a:endParaRPr lang="es-CO" sz="1400" b="1" dirty="0">
              <a:solidFill>
                <a:prstClr val="black"/>
              </a:solidFill>
              <a:latin typeface="Arial Narrow" panose="020B0606020202030204" pitchFamily="34" charset="0"/>
            </a:endParaRPr>
          </a:p>
          <a:p>
            <a:pPr marL="342900" indent="-342900" algn="just" defTabSz="914400">
              <a:lnSpc>
                <a:spcPct val="105000"/>
              </a:lnSpc>
              <a:spcAft>
                <a:spcPts val="600"/>
              </a:spcAft>
              <a:buAutoNum type="arabicPeriod"/>
              <a:defRPr/>
            </a:pPr>
            <a:r>
              <a:rPr lang="es-CO" sz="1400" b="1" u="sng" dirty="0">
                <a:solidFill>
                  <a:prstClr val="black"/>
                </a:solidFill>
                <a:latin typeface="Arial Narrow" panose="020B0606020202030204" pitchFamily="34" charset="0"/>
              </a:rPr>
              <a:t>Restricciones de orden legal para la operación de CEMEX en la Zona Franca y absorción de los beneficios fiscales</a:t>
            </a:r>
            <a:r>
              <a:rPr lang="es-CO" sz="1400" dirty="0">
                <a:solidFill>
                  <a:prstClr val="black"/>
                </a:solidFill>
                <a:latin typeface="Arial Narrow" panose="020B0606020202030204" pitchFamily="34" charset="0"/>
              </a:rPr>
              <a:t> </a:t>
            </a:r>
            <a:r>
              <a:rPr lang="es-CO" sz="1400" b="1" dirty="0">
                <a:solidFill>
                  <a:prstClr val="black"/>
                </a:solidFill>
                <a:latin typeface="Arial Narrow" panose="020B0606020202030204" pitchFamily="34" charset="0"/>
              </a:rPr>
              <a:t>i)</a:t>
            </a:r>
            <a:r>
              <a:rPr lang="es-CO" sz="1400" dirty="0">
                <a:solidFill>
                  <a:prstClr val="black"/>
                </a:solidFill>
                <a:latin typeface="Arial Narrow" panose="020B0606020202030204" pitchFamily="34" charset="0"/>
              </a:rPr>
              <a:t> ZOMAM es una Zona Franca Especial Mono Usuario, </a:t>
            </a:r>
            <a:r>
              <a:rPr lang="es-CO" sz="1400" b="1" dirty="0">
                <a:solidFill>
                  <a:prstClr val="black"/>
                </a:solidFill>
                <a:latin typeface="Arial Narrow" panose="020B0606020202030204" pitchFamily="34" charset="0"/>
              </a:rPr>
              <a:t>ii)</a:t>
            </a:r>
            <a:r>
              <a:rPr lang="es-CO" sz="1400" dirty="0">
                <a:solidFill>
                  <a:prstClr val="black"/>
                </a:solidFill>
                <a:latin typeface="Arial Narrow" panose="020B0606020202030204" pitchFamily="34" charset="0"/>
              </a:rPr>
              <a:t> CEMEX no tiene la calidad de Usuario Industrial, solo puede actuar como tercero que desarrolla parte del objeto social </a:t>
            </a:r>
            <a:r>
              <a:rPr lang="es-CO" sz="1400" b="1" dirty="0">
                <a:solidFill>
                  <a:prstClr val="black"/>
                </a:solidFill>
                <a:latin typeface="Arial Narrow" panose="020B0606020202030204" pitchFamily="34" charset="0"/>
              </a:rPr>
              <a:t>iii) </a:t>
            </a:r>
            <a:r>
              <a:rPr lang="es-CO" sz="1400" dirty="0">
                <a:solidFill>
                  <a:prstClr val="black"/>
                </a:solidFill>
                <a:latin typeface="Arial Narrow" panose="020B0606020202030204" pitchFamily="34" charset="0"/>
              </a:rPr>
              <a:t>CEMEX no puede recibir los beneficios tributarios de la Zona Franca. </a:t>
            </a:r>
          </a:p>
          <a:p>
            <a:pPr marL="342900" indent="-342900" algn="just" defTabSz="914400">
              <a:lnSpc>
                <a:spcPct val="105000"/>
              </a:lnSpc>
              <a:spcAft>
                <a:spcPts val="600"/>
              </a:spcAft>
              <a:buAutoNum type="arabicPeriod"/>
              <a:defRPr/>
            </a:pPr>
            <a:r>
              <a:rPr lang="es-CO" sz="1400" b="1" u="sng" dirty="0">
                <a:solidFill>
                  <a:prstClr val="black"/>
                </a:solidFill>
                <a:latin typeface="Arial Narrow" panose="020B0606020202030204" pitchFamily="34" charset="0"/>
              </a:rPr>
              <a:t>Inversiones y aporte de Activos como posible requisito para aprobar la ampliación  de la Zona Franca. </a:t>
            </a:r>
            <a:r>
              <a:rPr lang="es-CO" sz="1400" dirty="0">
                <a:solidFill>
                  <a:prstClr val="black"/>
                </a:solidFill>
                <a:latin typeface="Arial Narrow" panose="020B0606020202030204" pitchFamily="34" charset="0"/>
              </a:rPr>
              <a:t> CEMEX expresó su negativa a realizar el aporte de activos exigido por el Ministerio de Comercio para autorizar éste trámite por el riesgo de que los mismos queden vinculados al proceso de extinción de dominio. Si  no se realiza este aporte se declara la pérdida de la calidad de Zona Franca.        </a:t>
            </a:r>
          </a:p>
          <a:p>
            <a:pPr algn="just" defTabSz="914400">
              <a:lnSpc>
                <a:spcPct val="105000"/>
              </a:lnSpc>
              <a:spcAft>
                <a:spcPts val="600"/>
              </a:spcAft>
              <a:defRPr/>
            </a:pPr>
            <a:endParaRPr lang="es-CO" sz="1400" b="1" dirty="0">
              <a:solidFill>
                <a:prstClr val="black"/>
              </a:solidFill>
              <a:latin typeface="Arial Narrow" panose="020B0606020202030204" pitchFamily="34" charset="0"/>
            </a:endParaRPr>
          </a:p>
          <a:p>
            <a:pPr algn="just" defTabSz="914400">
              <a:defRPr/>
            </a:pPr>
            <a:r>
              <a:rPr lang="es-CO" sz="1400" b="1" u="sng" dirty="0">
                <a:solidFill>
                  <a:prstClr val="black"/>
                </a:solidFill>
                <a:latin typeface="Arial Narrow" panose="020B0606020202030204" pitchFamily="34" charset="0"/>
              </a:rPr>
              <a:t>SITUACIONES ADICIONALES PARA LA OPERACIÓN DEL PROYECTO.  </a:t>
            </a:r>
          </a:p>
          <a:p>
            <a:pPr algn="just" defTabSz="914400">
              <a:defRPr/>
            </a:pPr>
            <a:endParaRPr lang="es-CO" sz="1400" u="sng" dirty="0">
              <a:solidFill>
                <a:prstClr val="black"/>
              </a:solidFill>
              <a:latin typeface="Arial Narrow" panose="020B0606020202030204" pitchFamily="34" charset="0"/>
            </a:endParaRPr>
          </a:p>
          <a:p>
            <a:pPr marL="214313" indent="-214313" algn="just" defTabSz="914400">
              <a:lnSpc>
                <a:spcPct val="150000"/>
              </a:lnSpc>
              <a:buFont typeface="Arial" panose="020B0604020202020204" pitchFamily="34" charset="0"/>
              <a:buChar char="•"/>
              <a:defRPr/>
            </a:pPr>
            <a:r>
              <a:rPr lang="es-CO" sz="1400" dirty="0">
                <a:solidFill>
                  <a:prstClr val="black"/>
                </a:solidFill>
                <a:latin typeface="Arial Narrow" panose="020B0606020202030204" pitchFamily="34" charset="0"/>
              </a:rPr>
              <a:t>Ampliación de la capacidad de la Licencia Ambiental. Corantioquia. </a:t>
            </a:r>
          </a:p>
          <a:p>
            <a:pPr marL="257175" indent="-257175" algn="just" defTabSz="914400">
              <a:lnSpc>
                <a:spcPct val="105000"/>
              </a:lnSpc>
              <a:spcAft>
                <a:spcPts val="600"/>
              </a:spcAft>
              <a:buFont typeface="+mj-lt"/>
              <a:buAutoNum type="arabicPeriod" startAt="2"/>
              <a:defRPr/>
            </a:pPr>
            <a:endParaRPr lang="es-CO" sz="1350" dirty="0">
              <a:solidFill>
                <a:prstClr val="black"/>
              </a:solidFill>
              <a:latin typeface="Calibri"/>
            </a:endParaRPr>
          </a:p>
        </p:txBody>
      </p:sp>
      <p:sp>
        <p:nvSpPr>
          <p:cNvPr id="4" name="Rectángulo 3">
            <a:extLst>
              <a:ext uri="{FF2B5EF4-FFF2-40B4-BE49-F238E27FC236}">
                <a16:creationId xmlns:a16="http://schemas.microsoft.com/office/drawing/2014/main" id="{692A43CA-8CCA-4C36-9CD4-C5B5547488C1}"/>
              </a:ext>
            </a:extLst>
          </p:cNvPr>
          <p:cNvSpPr/>
          <p:nvPr/>
        </p:nvSpPr>
        <p:spPr>
          <a:xfrm>
            <a:off x="1934817" y="1323243"/>
            <a:ext cx="8945218" cy="464423"/>
          </a:xfrm>
          <a:prstGeom prst="rect">
            <a:avLst/>
          </a:prstGeom>
        </p:spPr>
        <p:txBody>
          <a:bodyPr wrap="square">
            <a:spAutoFit/>
          </a:bodyPr>
          <a:lstStyle/>
          <a:p>
            <a:pPr>
              <a:lnSpc>
                <a:spcPct val="105000"/>
              </a:lnSpc>
              <a:spcAft>
                <a:spcPts val="600"/>
              </a:spcAft>
              <a:defRPr/>
            </a:pPr>
            <a:r>
              <a:rPr lang="es-CO" sz="2400" b="1" dirty="0">
                <a:solidFill>
                  <a:srgbClr val="002060"/>
                </a:solidFill>
              </a:rPr>
              <a:t>SITUACIONES ACTUALES FRENTE A LAS CONDICIONES ECONÓMICAS </a:t>
            </a:r>
          </a:p>
        </p:txBody>
      </p:sp>
      <p:sp>
        <p:nvSpPr>
          <p:cNvPr id="7" name="Rectángulo 1">
            <a:extLst>
              <a:ext uri="{FF2B5EF4-FFF2-40B4-BE49-F238E27FC236}">
                <a16:creationId xmlns:a16="http://schemas.microsoft.com/office/drawing/2014/main" id="{EA6767D6-9108-4920-98A2-81D1538E1F85}"/>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FF50BE32-B754-48EC-85EE-24ACFAE72179}"/>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12" name="Imagen 11">
            <a:extLst>
              <a:ext uri="{FF2B5EF4-FFF2-40B4-BE49-F238E27FC236}">
                <a16:creationId xmlns:a16="http://schemas.microsoft.com/office/drawing/2014/main" id="{30F58840-FC77-45E8-85E0-94BF22876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3" name="Imagen 12">
            <a:extLst>
              <a:ext uri="{FF2B5EF4-FFF2-40B4-BE49-F238E27FC236}">
                <a16:creationId xmlns:a16="http://schemas.microsoft.com/office/drawing/2014/main" id="{12B6D4A5-0C59-4333-BD10-384426874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A482683D-6161-496C-AAAA-A11FEDC33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8683183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cxnSp>
        <p:nvCxnSpPr>
          <p:cNvPr id="15" name="Conector recto de flecha 14">
            <a:extLst>
              <a:ext uri="{FF2B5EF4-FFF2-40B4-BE49-F238E27FC236}">
                <a16:creationId xmlns:a16="http://schemas.microsoft.com/office/drawing/2014/main" id="{212BE309-1A0F-40E0-A630-FB6564337C30}"/>
              </a:ext>
            </a:extLst>
          </p:cNvPr>
          <p:cNvCxnSpPr>
            <a:cxnSpLocks/>
          </p:cNvCxnSpPr>
          <p:nvPr/>
        </p:nvCxnSpPr>
        <p:spPr>
          <a:xfrm flipV="1">
            <a:off x="931651" y="1725287"/>
            <a:ext cx="0" cy="41751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62B81433-E39D-4D54-AD20-5AAFD254E3A9}"/>
              </a:ext>
            </a:extLst>
          </p:cNvPr>
          <p:cNvCxnSpPr>
            <a:cxnSpLocks/>
          </p:cNvCxnSpPr>
          <p:nvPr/>
        </p:nvCxnSpPr>
        <p:spPr>
          <a:xfrm>
            <a:off x="931651" y="5900471"/>
            <a:ext cx="498606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ector recto 20">
            <a:extLst>
              <a:ext uri="{FF2B5EF4-FFF2-40B4-BE49-F238E27FC236}">
                <a16:creationId xmlns:a16="http://schemas.microsoft.com/office/drawing/2014/main" id="{59B5910E-215C-4BDA-ACCB-D8818CB2724A}"/>
              </a:ext>
            </a:extLst>
          </p:cNvPr>
          <p:cNvCxnSpPr>
            <a:cxnSpLocks/>
          </p:cNvCxnSpPr>
          <p:nvPr/>
        </p:nvCxnSpPr>
        <p:spPr>
          <a:xfrm>
            <a:off x="6077546" y="1609061"/>
            <a:ext cx="0" cy="4797527"/>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Conector recto 27">
            <a:extLst>
              <a:ext uri="{FF2B5EF4-FFF2-40B4-BE49-F238E27FC236}">
                <a16:creationId xmlns:a16="http://schemas.microsoft.com/office/drawing/2014/main" id="{AD576DC3-90F9-4153-A98A-CD9A84C86F06}"/>
              </a:ext>
            </a:extLst>
          </p:cNvPr>
          <p:cNvCxnSpPr>
            <a:cxnSpLocks/>
          </p:cNvCxnSpPr>
          <p:nvPr/>
        </p:nvCxnSpPr>
        <p:spPr>
          <a:xfrm>
            <a:off x="927730" y="2184163"/>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C4A40219-0A7D-4E2D-92DA-791B0B553703}"/>
              </a:ext>
            </a:extLst>
          </p:cNvPr>
          <p:cNvCxnSpPr>
            <a:cxnSpLocks/>
          </p:cNvCxnSpPr>
          <p:nvPr/>
        </p:nvCxnSpPr>
        <p:spPr>
          <a:xfrm>
            <a:off x="931651" y="3705048"/>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79F969A4-F2D5-465C-B2BF-FD2CF671F3D9}"/>
              </a:ext>
            </a:extLst>
          </p:cNvPr>
          <p:cNvCxnSpPr>
            <a:cxnSpLocks/>
          </p:cNvCxnSpPr>
          <p:nvPr/>
        </p:nvCxnSpPr>
        <p:spPr>
          <a:xfrm>
            <a:off x="928774" y="5367071"/>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CuadroTexto 40">
            <a:extLst>
              <a:ext uri="{FF2B5EF4-FFF2-40B4-BE49-F238E27FC236}">
                <a16:creationId xmlns:a16="http://schemas.microsoft.com/office/drawing/2014/main" id="{D4DB2B29-8C15-417C-8BC2-EED7B28E7179}"/>
              </a:ext>
            </a:extLst>
          </p:cNvPr>
          <p:cNvSpPr txBox="1"/>
          <p:nvPr/>
        </p:nvSpPr>
        <p:spPr>
          <a:xfrm>
            <a:off x="486475" y="1946277"/>
            <a:ext cx="531959" cy="369332"/>
          </a:xfrm>
          <a:prstGeom prst="rect">
            <a:avLst/>
          </a:prstGeom>
          <a:noFill/>
        </p:spPr>
        <p:txBody>
          <a:bodyPr wrap="square" rtlCol="0">
            <a:spAutoFit/>
          </a:bodyPr>
          <a:lstStyle/>
          <a:p>
            <a:r>
              <a:rPr lang="es-CO" dirty="0"/>
              <a:t>A</a:t>
            </a:r>
          </a:p>
        </p:txBody>
      </p:sp>
      <p:sp>
        <p:nvSpPr>
          <p:cNvPr id="42" name="CuadroTexto 41">
            <a:extLst>
              <a:ext uri="{FF2B5EF4-FFF2-40B4-BE49-F238E27FC236}">
                <a16:creationId xmlns:a16="http://schemas.microsoft.com/office/drawing/2014/main" id="{B4CE4264-66C7-4435-B851-F7C446ED5C2E}"/>
              </a:ext>
            </a:extLst>
          </p:cNvPr>
          <p:cNvSpPr txBox="1"/>
          <p:nvPr/>
        </p:nvSpPr>
        <p:spPr>
          <a:xfrm>
            <a:off x="465163" y="3504045"/>
            <a:ext cx="531959" cy="369332"/>
          </a:xfrm>
          <a:prstGeom prst="rect">
            <a:avLst/>
          </a:prstGeom>
          <a:noFill/>
        </p:spPr>
        <p:txBody>
          <a:bodyPr wrap="square" rtlCol="0">
            <a:spAutoFit/>
          </a:bodyPr>
          <a:lstStyle/>
          <a:p>
            <a:r>
              <a:rPr lang="es-CO" dirty="0"/>
              <a:t>M</a:t>
            </a:r>
          </a:p>
        </p:txBody>
      </p:sp>
      <p:sp>
        <p:nvSpPr>
          <p:cNvPr id="43" name="CuadroTexto 42">
            <a:extLst>
              <a:ext uri="{FF2B5EF4-FFF2-40B4-BE49-F238E27FC236}">
                <a16:creationId xmlns:a16="http://schemas.microsoft.com/office/drawing/2014/main" id="{F734ADD4-BA74-4E7B-A239-0312321B5087}"/>
              </a:ext>
            </a:extLst>
          </p:cNvPr>
          <p:cNvSpPr txBox="1"/>
          <p:nvPr/>
        </p:nvSpPr>
        <p:spPr>
          <a:xfrm>
            <a:off x="513870" y="5182405"/>
            <a:ext cx="531959" cy="369332"/>
          </a:xfrm>
          <a:prstGeom prst="rect">
            <a:avLst/>
          </a:prstGeom>
          <a:noFill/>
        </p:spPr>
        <p:txBody>
          <a:bodyPr wrap="square" rtlCol="0">
            <a:spAutoFit/>
          </a:bodyPr>
          <a:lstStyle/>
          <a:p>
            <a:r>
              <a:rPr lang="es-CO" dirty="0"/>
              <a:t>B</a:t>
            </a:r>
          </a:p>
        </p:txBody>
      </p:sp>
      <p:sp>
        <p:nvSpPr>
          <p:cNvPr id="44" name="CuadroTexto 43">
            <a:extLst>
              <a:ext uri="{FF2B5EF4-FFF2-40B4-BE49-F238E27FC236}">
                <a16:creationId xmlns:a16="http://schemas.microsoft.com/office/drawing/2014/main" id="{AF1E2811-A506-4848-9BE9-9EE0BB65E312}"/>
              </a:ext>
            </a:extLst>
          </p:cNvPr>
          <p:cNvSpPr txBox="1"/>
          <p:nvPr/>
        </p:nvSpPr>
        <p:spPr>
          <a:xfrm>
            <a:off x="5243539" y="5975579"/>
            <a:ext cx="531959" cy="369332"/>
          </a:xfrm>
          <a:prstGeom prst="rect">
            <a:avLst/>
          </a:prstGeom>
          <a:noFill/>
        </p:spPr>
        <p:txBody>
          <a:bodyPr wrap="square" rtlCol="0">
            <a:spAutoFit/>
          </a:bodyPr>
          <a:lstStyle/>
          <a:p>
            <a:r>
              <a:rPr lang="es-CO" dirty="0"/>
              <a:t>A</a:t>
            </a:r>
          </a:p>
        </p:txBody>
      </p:sp>
      <p:sp>
        <p:nvSpPr>
          <p:cNvPr id="45" name="CuadroTexto 44">
            <a:extLst>
              <a:ext uri="{FF2B5EF4-FFF2-40B4-BE49-F238E27FC236}">
                <a16:creationId xmlns:a16="http://schemas.microsoft.com/office/drawing/2014/main" id="{60055AFE-427C-42A0-9F48-2083E3264D68}"/>
              </a:ext>
            </a:extLst>
          </p:cNvPr>
          <p:cNvSpPr txBox="1"/>
          <p:nvPr/>
        </p:nvSpPr>
        <p:spPr>
          <a:xfrm>
            <a:off x="3215876" y="5947379"/>
            <a:ext cx="531959" cy="369332"/>
          </a:xfrm>
          <a:prstGeom prst="rect">
            <a:avLst/>
          </a:prstGeom>
          <a:noFill/>
        </p:spPr>
        <p:txBody>
          <a:bodyPr wrap="square" rtlCol="0">
            <a:spAutoFit/>
          </a:bodyPr>
          <a:lstStyle/>
          <a:p>
            <a:r>
              <a:rPr lang="es-CO" dirty="0"/>
              <a:t>M</a:t>
            </a:r>
          </a:p>
        </p:txBody>
      </p:sp>
      <p:sp>
        <p:nvSpPr>
          <p:cNvPr id="46" name="CuadroTexto 45">
            <a:extLst>
              <a:ext uri="{FF2B5EF4-FFF2-40B4-BE49-F238E27FC236}">
                <a16:creationId xmlns:a16="http://schemas.microsoft.com/office/drawing/2014/main" id="{BC2E56AA-8D02-44A0-880A-ACBDB43EDB60}"/>
              </a:ext>
            </a:extLst>
          </p:cNvPr>
          <p:cNvSpPr txBox="1"/>
          <p:nvPr/>
        </p:nvSpPr>
        <p:spPr>
          <a:xfrm>
            <a:off x="1427342" y="5972302"/>
            <a:ext cx="531959" cy="369332"/>
          </a:xfrm>
          <a:prstGeom prst="rect">
            <a:avLst/>
          </a:prstGeom>
          <a:noFill/>
        </p:spPr>
        <p:txBody>
          <a:bodyPr wrap="square" rtlCol="0">
            <a:spAutoFit/>
          </a:bodyPr>
          <a:lstStyle/>
          <a:p>
            <a:r>
              <a:rPr lang="es-CO" dirty="0"/>
              <a:t>B</a:t>
            </a:r>
          </a:p>
        </p:txBody>
      </p:sp>
      <p:cxnSp>
        <p:nvCxnSpPr>
          <p:cNvPr id="48" name="Conector recto 47">
            <a:extLst>
              <a:ext uri="{FF2B5EF4-FFF2-40B4-BE49-F238E27FC236}">
                <a16:creationId xmlns:a16="http://schemas.microsoft.com/office/drawing/2014/main" id="{CE6759D6-CE23-4B6E-A5B2-877C6D830C0C}"/>
              </a:ext>
            </a:extLst>
          </p:cNvPr>
          <p:cNvCxnSpPr>
            <a:cxnSpLocks/>
          </p:cNvCxnSpPr>
          <p:nvPr/>
        </p:nvCxnSpPr>
        <p:spPr>
          <a:xfrm flipV="1">
            <a:off x="3369387" y="1725287"/>
            <a:ext cx="0" cy="41673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9" name="Conector recto 48">
            <a:extLst>
              <a:ext uri="{FF2B5EF4-FFF2-40B4-BE49-F238E27FC236}">
                <a16:creationId xmlns:a16="http://schemas.microsoft.com/office/drawing/2014/main" id="{7576A2AF-919C-4AD9-BC96-84442B422070}"/>
              </a:ext>
            </a:extLst>
          </p:cNvPr>
          <p:cNvCxnSpPr>
            <a:cxnSpLocks/>
          </p:cNvCxnSpPr>
          <p:nvPr/>
        </p:nvCxnSpPr>
        <p:spPr>
          <a:xfrm flipV="1">
            <a:off x="1564253" y="1725287"/>
            <a:ext cx="0" cy="417518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0" name="Conector recto 49">
            <a:extLst>
              <a:ext uri="{FF2B5EF4-FFF2-40B4-BE49-F238E27FC236}">
                <a16:creationId xmlns:a16="http://schemas.microsoft.com/office/drawing/2014/main" id="{06F3A735-A3DF-4817-BC9A-8A6B8448C223}"/>
              </a:ext>
            </a:extLst>
          </p:cNvPr>
          <p:cNvCxnSpPr>
            <a:cxnSpLocks/>
          </p:cNvCxnSpPr>
          <p:nvPr/>
        </p:nvCxnSpPr>
        <p:spPr>
          <a:xfrm flipV="1">
            <a:off x="5449016" y="1725287"/>
            <a:ext cx="0" cy="416732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0" name="Elipse 39">
            <a:extLst>
              <a:ext uri="{FF2B5EF4-FFF2-40B4-BE49-F238E27FC236}">
                <a16:creationId xmlns:a16="http://schemas.microsoft.com/office/drawing/2014/main" id="{E6CA1934-41FC-4F1F-A315-BF8C955B0A67}"/>
              </a:ext>
            </a:extLst>
          </p:cNvPr>
          <p:cNvSpPr/>
          <p:nvPr/>
        </p:nvSpPr>
        <p:spPr>
          <a:xfrm>
            <a:off x="3187851" y="1952933"/>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1</a:t>
            </a:r>
          </a:p>
        </p:txBody>
      </p:sp>
      <p:sp>
        <p:nvSpPr>
          <p:cNvPr id="52" name="Elipse 51">
            <a:extLst>
              <a:ext uri="{FF2B5EF4-FFF2-40B4-BE49-F238E27FC236}">
                <a16:creationId xmlns:a16="http://schemas.microsoft.com/office/drawing/2014/main" id="{4897FE7D-FC14-4767-925A-C57BB822D176}"/>
              </a:ext>
            </a:extLst>
          </p:cNvPr>
          <p:cNvSpPr/>
          <p:nvPr/>
        </p:nvSpPr>
        <p:spPr>
          <a:xfrm>
            <a:off x="1337786" y="5046412"/>
            <a:ext cx="861123" cy="607093"/>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2, 3</a:t>
            </a:r>
          </a:p>
        </p:txBody>
      </p:sp>
      <p:sp>
        <p:nvSpPr>
          <p:cNvPr id="54" name="Elipse 53">
            <a:extLst>
              <a:ext uri="{FF2B5EF4-FFF2-40B4-BE49-F238E27FC236}">
                <a16:creationId xmlns:a16="http://schemas.microsoft.com/office/drawing/2014/main" id="{95817436-1552-4766-82C8-53F9484F7D3A}"/>
              </a:ext>
            </a:extLst>
          </p:cNvPr>
          <p:cNvSpPr/>
          <p:nvPr/>
        </p:nvSpPr>
        <p:spPr>
          <a:xfrm>
            <a:off x="1010205" y="5496321"/>
            <a:ext cx="379072" cy="304336"/>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4</a:t>
            </a:r>
          </a:p>
        </p:txBody>
      </p:sp>
      <p:sp>
        <p:nvSpPr>
          <p:cNvPr id="55" name="Elipse 54">
            <a:extLst>
              <a:ext uri="{FF2B5EF4-FFF2-40B4-BE49-F238E27FC236}">
                <a16:creationId xmlns:a16="http://schemas.microsoft.com/office/drawing/2014/main" id="{BA75FBC5-110C-4F4D-B535-241484EDA599}"/>
              </a:ext>
            </a:extLst>
          </p:cNvPr>
          <p:cNvSpPr/>
          <p:nvPr/>
        </p:nvSpPr>
        <p:spPr>
          <a:xfrm>
            <a:off x="9866900" y="2280147"/>
            <a:ext cx="431456" cy="396645"/>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solidFill>
                <a:schemeClr val="tx1"/>
              </a:solidFill>
            </a:endParaRPr>
          </a:p>
        </p:txBody>
      </p:sp>
      <p:sp>
        <p:nvSpPr>
          <p:cNvPr id="59" name="CuadroTexto 58">
            <a:extLst>
              <a:ext uri="{FF2B5EF4-FFF2-40B4-BE49-F238E27FC236}">
                <a16:creationId xmlns:a16="http://schemas.microsoft.com/office/drawing/2014/main" id="{CBD0F008-D2FF-44C2-B44D-3C781DD08C2D}"/>
              </a:ext>
            </a:extLst>
          </p:cNvPr>
          <p:cNvSpPr txBox="1"/>
          <p:nvPr/>
        </p:nvSpPr>
        <p:spPr>
          <a:xfrm>
            <a:off x="6099429" y="2321233"/>
            <a:ext cx="5135753" cy="369332"/>
          </a:xfrm>
          <a:prstGeom prst="rect">
            <a:avLst/>
          </a:prstGeom>
          <a:noFill/>
        </p:spPr>
        <p:txBody>
          <a:bodyPr wrap="square" rtlCol="0">
            <a:spAutoFit/>
          </a:bodyPr>
          <a:lstStyle/>
          <a:p>
            <a:pPr algn="ctr"/>
            <a:r>
              <a:rPr lang="es-CO" b="1" dirty="0"/>
              <a:t>RIESGOS JURÍDICOS</a:t>
            </a:r>
          </a:p>
        </p:txBody>
      </p:sp>
      <p:sp>
        <p:nvSpPr>
          <p:cNvPr id="60" name="CuadroTexto 59">
            <a:extLst>
              <a:ext uri="{FF2B5EF4-FFF2-40B4-BE49-F238E27FC236}">
                <a16:creationId xmlns:a16="http://schemas.microsoft.com/office/drawing/2014/main" id="{C4D65D3F-4921-4604-9A04-93EEDEA3BE30}"/>
              </a:ext>
            </a:extLst>
          </p:cNvPr>
          <p:cNvSpPr txBox="1"/>
          <p:nvPr/>
        </p:nvSpPr>
        <p:spPr>
          <a:xfrm rot="16200000">
            <a:off x="-925778" y="3487514"/>
            <a:ext cx="2598670" cy="368570"/>
          </a:xfrm>
          <a:prstGeom prst="rect">
            <a:avLst/>
          </a:prstGeom>
          <a:noFill/>
        </p:spPr>
        <p:txBody>
          <a:bodyPr wrap="square" rtlCol="0">
            <a:spAutoFit/>
          </a:bodyPr>
          <a:lstStyle/>
          <a:p>
            <a:r>
              <a:rPr lang="es-CO" b="1" dirty="0"/>
              <a:t>PROBABILIDAD</a:t>
            </a:r>
          </a:p>
        </p:txBody>
      </p:sp>
      <p:sp>
        <p:nvSpPr>
          <p:cNvPr id="61" name="CuadroTexto 60">
            <a:extLst>
              <a:ext uri="{FF2B5EF4-FFF2-40B4-BE49-F238E27FC236}">
                <a16:creationId xmlns:a16="http://schemas.microsoft.com/office/drawing/2014/main" id="{70062AFD-76C1-449F-900F-6EBBE15DAB2C}"/>
              </a:ext>
            </a:extLst>
          </p:cNvPr>
          <p:cNvSpPr txBox="1"/>
          <p:nvPr/>
        </p:nvSpPr>
        <p:spPr>
          <a:xfrm>
            <a:off x="2509957" y="6195602"/>
            <a:ext cx="2248839" cy="369332"/>
          </a:xfrm>
          <a:prstGeom prst="rect">
            <a:avLst/>
          </a:prstGeom>
          <a:noFill/>
        </p:spPr>
        <p:txBody>
          <a:bodyPr wrap="square" rtlCol="0">
            <a:spAutoFit/>
          </a:bodyPr>
          <a:lstStyle/>
          <a:p>
            <a:r>
              <a:rPr lang="es-CO" b="1" dirty="0"/>
              <a:t>GRADO DE RIESGO</a:t>
            </a:r>
          </a:p>
        </p:txBody>
      </p:sp>
      <p:sp>
        <p:nvSpPr>
          <p:cNvPr id="62" name="CuadroTexto 61">
            <a:extLst>
              <a:ext uri="{FF2B5EF4-FFF2-40B4-BE49-F238E27FC236}">
                <a16:creationId xmlns:a16="http://schemas.microsoft.com/office/drawing/2014/main" id="{A8B628EA-AEB1-456D-BC6F-FAD10DAFED69}"/>
              </a:ext>
            </a:extLst>
          </p:cNvPr>
          <p:cNvSpPr txBox="1"/>
          <p:nvPr/>
        </p:nvSpPr>
        <p:spPr>
          <a:xfrm>
            <a:off x="2885297" y="996886"/>
            <a:ext cx="6064843" cy="461665"/>
          </a:xfrm>
          <a:prstGeom prst="rect">
            <a:avLst/>
          </a:prstGeom>
          <a:noFill/>
        </p:spPr>
        <p:txBody>
          <a:bodyPr wrap="square" rtlCol="0">
            <a:spAutoFit/>
          </a:bodyPr>
          <a:lstStyle/>
          <a:p>
            <a:pPr algn="ctr"/>
            <a:r>
              <a:rPr lang="es-CO" sz="2400" b="1" dirty="0"/>
              <a:t>RIESGOS POR POSIBLES ACTUACIONES CEMEX</a:t>
            </a:r>
          </a:p>
        </p:txBody>
      </p:sp>
      <p:sp>
        <p:nvSpPr>
          <p:cNvPr id="70" name="CuadroTexto 69">
            <a:extLst>
              <a:ext uri="{FF2B5EF4-FFF2-40B4-BE49-F238E27FC236}">
                <a16:creationId xmlns:a16="http://schemas.microsoft.com/office/drawing/2014/main" id="{25E43452-692F-4310-A139-3E595D2DCDC1}"/>
              </a:ext>
            </a:extLst>
          </p:cNvPr>
          <p:cNvSpPr txBox="1"/>
          <p:nvPr/>
        </p:nvSpPr>
        <p:spPr>
          <a:xfrm>
            <a:off x="6194394" y="2760118"/>
            <a:ext cx="5944322" cy="1754326"/>
          </a:xfrm>
          <a:prstGeom prst="rect">
            <a:avLst/>
          </a:prstGeom>
          <a:noFill/>
        </p:spPr>
        <p:txBody>
          <a:bodyPr wrap="square" rtlCol="0">
            <a:spAutoFit/>
          </a:bodyPr>
          <a:lstStyle/>
          <a:p>
            <a:r>
              <a:rPr lang="es-CO" b="1" dirty="0"/>
              <a:t>1- INTERNACIONAL: </a:t>
            </a:r>
            <a:r>
              <a:rPr lang="es-CO" dirty="0"/>
              <a:t>Demanda ante el CIADI.</a:t>
            </a:r>
          </a:p>
          <a:p>
            <a:r>
              <a:rPr lang="es-CO" b="1" dirty="0"/>
              <a:t>2- NACIONAL: </a:t>
            </a:r>
            <a:r>
              <a:rPr lang="es-CO" dirty="0"/>
              <a:t>Demandas ante jurisdicción civil (excluyentes). </a:t>
            </a:r>
          </a:p>
          <a:p>
            <a:r>
              <a:rPr lang="es-CO" b="1" dirty="0"/>
              <a:t>3- NACIONAL: </a:t>
            </a:r>
            <a:r>
              <a:rPr lang="es-CO" dirty="0"/>
              <a:t>Demandas ante jurisdicción contenciosa administrativa.*</a:t>
            </a:r>
          </a:p>
          <a:p>
            <a:r>
              <a:rPr lang="es-CO" b="1" dirty="0"/>
              <a:t>4- NACIONAL: </a:t>
            </a:r>
            <a:r>
              <a:rPr lang="es-CO" dirty="0"/>
              <a:t>Incidente de reparación integral en proceso penal. </a:t>
            </a:r>
          </a:p>
        </p:txBody>
      </p:sp>
      <p:sp>
        <p:nvSpPr>
          <p:cNvPr id="71" name="CuadroTexto 70">
            <a:extLst>
              <a:ext uri="{FF2B5EF4-FFF2-40B4-BE49-F238E27FC236}">
                <a16:creationId xmlns:a16="http://schemas.microsoft.com/office/drawing/2014/main" id="{AD9270C4-2EA7-44EE-BC7B-EA36388CBC7B}"/>
              </a:ext>
            </a:extLst>
          </p:cNvPr>
          <p:cNvSpPr txBox="1"/>
          <p:nvPr/>
        </p:nvSpPr>
        <p:spPr>
          <a:xfrm>
            <a:off x="7409067" y="4308629"/>
            <a:ext cx="4757766" cy="307777"/>
          </a:xfrm>
          <a:prstGeom prst="rect">
            <a:avLst/>
          </a:prstGeom>
          <a:noFill/>
        </p:spPr>
        <p:txBody>
          <a:bodyPr wrap="square" rtlCol="0">
            <a:spAutoFit/>
          </a:bodyPr>
          <a:lstStyle/>
          <a:p>
            <a:pPr algn="just"/>
            <a:r>
              <a:rPr lang="es-CO" sz="1400" dirty="0"/>
              <a:t>* Las acciones civiles y administrativas son excluyentes.</a:t>
            </a:r>
          </a:p>
        </p:txBody>
      </p:sp>
    </p:spTree>
    <p:extLst>
      <p:ext uri="{BB962C8B-B14F-4D97-AF65-F5344CB8AC3E}">
        <p14:creationId xmlns:p14="http://schemas.microsoft.com/office/powerpoint/2010/main" val="6049189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3" y="52669"/>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sp>
        <p:nvSpPr>
          <p:cNvPr id="62" name="CuadroTexto 61">
            <a:extLst>
              <a:ext uri="{FF2B5EF4-FFF2-40B4-BE49-F238E27FC236}">
                <a16:creationId xmlns:a16="http://schemas.microsoft.com/office/drawing/2014/main" id="{A8B628EA-AEB1-456D-BC6F-FAD10DAFED69}"/>
              </a:ext>
            </a:extLst>
          </p:cNvPr>
          <p:cNvSpPr txBox="1"/>
          <p:nvPr/>
        </p:nvSpPr>
        <p:spPr>
          <a:xfrm>
            <a:off x="2650194" y="1131703"/>
            <a:ext cx="6074356" cy="1077218"/>
          </a:xfrm>
          <a:prstGeom prst="rect">
            <a:avLst/>
          </a:prstGeom>
          <a:noFill/>
        </p:spPr>
        <p:txBody>
          <a:bodyPr wrap="square" rtlCol="0">
            <a:spAutoFit/>
          </a:bodyPr>
          <a:lstStyle/>
          <a:p>
            <a:pPr algn="ctr"/>
            <a:r>
              <a:rPr lang="es-CO" sz="3200" b="1" dirty="0"/>
              <a:t>RIESGOS JURIDICOS POR ACTUACION DE CEMEX</a:t>
            </a:r>
          </a:p>
        </p:txBody>
      </p:sp>
      <p:sp>
        <p:nvSpPr>
          <p:cNvPr id="38" name="Rectángulo 37">
            <a:extLst>
              <a:ext uri="{FF2B5EF4-FFF2-40B4-BE49-F238E27FC236}">
                <a16:creationId xmlns:a16="http://schemas.microsoft.com/office/drawing/2014/main" id="{39C9FE3C-6C45-4D7F-8232-F028A99782F1}"/>
              </a:ext>
            </a:extLst>
          </p:cNvPr>
          <p:cNvSpPr/>
          <p:nvPr/>
        </p:nvSpPr>
        <p:spPr>
          <a:xfrm>
            <a:off x="241301" y="2391668"/>
            <a:ext cx="11801174" cy="3584699"/>
          </a:xfrm>
          <a:prstGeom prst="rect">
            <a:avLst/>
          </a:prstGeom>
        </p:spPr>
        <p:txBody>
          <a:bodyPr wrap="square">
            <a:spAutoFit/>
          </a:bodyPr>
          <a:lstStyle/>
          <a:p>
            <a:pPr marL="205740" marR="0" lvl="0" indent="-205740" algn="just" defTabSz="457200" rtl="0" eaLnBrk="1" fontAlgn="auto" latinLnBrk="0" hangingPunct="1">
              <a:lnSpc>
                <a:spcPct val="107000"/>
              </a:lnSpc>
              <a:spcBef>
                <a:spcPts val="0"/>
              </a:spcBef>
              <a:spcAft>
                <a:spcPts val="450"/>
              </a:spcAft>
              <a:buClrTx/>
              <a:buSzTx/>
              <a:buFontTx/>
              <a:buNone/>
              <a:tabLst>
                <a:tab pos="205740" algn="l"/>
                <a:tab pos="337185" algn="l"/>
              </a:tabLst>
              <a:defRPr/>
            </a:pPr>
            <a:r>
              <a:rPr kumimoji="0" lang="es-ES"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Riesgo 1: </a:t>
            </a:r>
            <a:r>
              <a:rPr kumimoji="0" lang="es-ES"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Cemex demanda internacionalmente – en el CIADI – a la República de Colombia. Los perjuicios reclamados por Cemex serían superiores a US$350 Millones (costo de la planta). Es probable una condena parcial en contra, debido a que en la causación del daño concurrieron conductas ilícitas – excepción de corrupción. </a:t>
            </a:r>
          </a:p>
          <a:p>
            <a:pPr marL="205740" marR="0" lvl="0" indent="-205740" algn="just" defTabSz="457200" rtl="0" eaLnBrk="1" fontAlgn="auto" latinLnBrk="0" hangingPunct="1">
              <a:lnSpc>
                <a:spcPct val="107000"/>
              </a:lnSpc>
              <a:spcBef>
                <a:spcPts val="0"/>
              </a:spcBef>
              <a:spcAft>
                <a:spcPts val="450"/>
              </a:spcAft>
              <a:buClrTx/>
              <a:buSzTx/>
              <a:buFontTx/>
              <a:buNone/>
              <a:tabLst>
                <a:tab pos="205740" algn="l"/>
                <a:tab pos="337185" algn="l"/>
              </a:tabLst>
              <a:defRPr/>
            </a:pPr>
            <a:endParaRPr kumimoji="0" lang="es-CO"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a:p>
            <a:pPr marL="0" marR="0" lvl="0" indent="0" algn="just" defTabSz="457200" rtl="0" eaLnBrk="1" fontAlgn="auto" latinLnBrk="0" hangingPunct="1">
              <a:lnSpc>
                <a:spcPct val="107000"/>
              </a:lnSpc>
              <a:spcBef>
                <a:spcPts val="0"/>
              </a:spcBef>
              <a:spcAft>
                <a:spcPts val="450"/>
              </a:spcAft>
              <a:buClrTx/>
              <a:buSzTx/>
              <a:buFontTx/>
              <a:buNone/>
              <a:tabLst>
                <a:tab pos="205740" algn="l"/>
                <a:tab pos="337185" algn="l"/>
              </a:tabLst>
              <a:defRPr/>
            </a:pPr>
            <a:r>
              <a:rPr kumimoji="0" lang="es-ES"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Riesgo 2:</a:t>
            </a:r>
            <a:r>
              <a:rPr kumimoji="0" lang="es-ES"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Cemex demanda en lo civil – acción contractual - a CI Calizas y ZOMAM, integrando contradictorio con SAE. Exige cumplimiento de mandato y arrendamiento + indemnización de perjuicios</a:t>
            </a:r>
          </a:p>
          <a:p>
            <a:pPr marL="0" marR="0" lvl="0" indent="0" algn="just" defTabSz="457200" rtl="0" eaLnBrk="1" fontAlgn="auto" latinLnBrk="0" hangingPunct="1">
              <a:lnSpc>
                <a:spcPct val="107000"/>
              </a:lnSpc>
              <a:spcBef>
                <a:spcPts val="0"/>
              </a:spcBef>
              <a:spcAft>
                <a:spcPts val="450"/>
              </a:spcAft>
              <a:buClrTx/>
              <a:buSzTx/>
              <a:buFontTx/>
              <a:buNone/>
              <a:tabLst>
                <a:tab pos="205740" algn="l"/>
                <a:tab pos="337185" algn="l"/>
              </a:tabLst>
              <a:defRPr/>
            </a:pPr>
            <a:endParaRPr kumimoji="0" lang="es-CO"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450"/>
              </a:spcAft>
              <a:buClrTx/>
              <a:buSzTx/>
              <a:buFontTx/>
              <a:buNone/>
              <a:tabLst>
                <a:tab pos="205740" algn="l"/>
                <a:tab pos="337185" algn="l"/>
              </a:tabLst>
              <a:defRPr/>
            </a:pPr>
            <a:r>
              <a:rPr kumimoji="0" lang="es-ES"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Riesgo 2: </a:t>
            </a:r>
            <a:r>
              <a:rPr kumimoji="0" lang="es-ES"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Cemex demanda en lo civil – acción contractual - a CI Calizas y ZOMAM, integrando contradictorio con SAE. Exige resolución de mandato y arrendamiento + indemnización de perjuicios</a:t>
            </a:r>
          </a:p>
          <a:p>
            <a:pPr marL="0" marR="0" lvl="0" indent="0" algn="l" defTabSz="457200" rtl="0" eaLnBrk="1" fontAlgn="auto" latinLnBrk="0" hangingPunct="1">
              <a:lnSpc>
                <a:spcPct val="107000"/>
              </a:lnSpc>
              <a:spcBef>
                <a:spcPts val="0"/>
              </a:spcBef>
              <a:spcAft>
                <a:spcPts val="450"/>
              </a:spcAft>
              <a:buClrTx/>
              <a:buSzTx/>
              <a:buFontTx/>
              <a:buNone/>
              <a:tabLst>
                <a:tab pos="205740" algn="l"/>
                <a:tab pos="337185" algn="l"/>
              </a:tabLst>
              <a:defRPr/>
            </a:pPr>
            <a:endParaRPr kumimoji="0" lang="es-CO"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47141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3" y="52669"/>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sp>
        <p:nvSpPr>
          <p:cNvPr id="9" name="Rectángulo 8">
            <a:extLst>
              <a:ext uri="{FF2B5EF4-FFF2-40B4-BE49-F238E27FC236}">
                <a16:creationId xmlns:a16="http://schemas.microsoft.com/office/drawing/2014/main" id="{70B0766C-7A04-4040-BEC0-ABB6D3591487}"/>
              </a:ext>
            </a:extLst>
          </p:cNvPr>
          <p:cNvSpPr/>
          <p:nvPr/>
        </p:nvSpPr>
        <p:spPr>
          <a:xfrm>
            <a:off x="199505" y="2118916"/>
            <a:ext cx="11780288" cy="3351623"/>
          </a:xfrm>
          <a:prstGeom prst="rect">
            <a:avLst/>
          </a:prstGeom>
        </p:spPr>
        <p:txBody>
          <a:bodyPr wrap="square">
            <a:spAutoFit/>
          </a:bodyPr>
          <a:lstStyle/>
          <a:p>
            <a:pPr marL="0" marR="0" lvl="0" indent="0" algn="l" defTabSz="457200" rtl="0" eaLnBrk="1" fontAlgn="auto" latinLnBrk="0" hangingPunct="1">
              <a:lnSpc>
                <a:spcPct val="107000"/>
              </a:lnSpc>
              <a:spcBef>
                <a:spcPts val="0"/>
              </a:spcBef>
              <a:spcAft>
                <a:spcPts val="450"/>
              </a:spcAft>
              <a:buClrTx/>
              <a:buSzTx/>
              <a:buFontTx/>
              <a:buNone/>
              <a:tabLst>
                <a:tab pos="205740" algn="l"/>
                <a:tab pos="337185" algn="l"/>
              </a:tabLst>
              <a:defRPr/>
            </a:pPr>
            <a:endParaRPr kumimoji="0" lang="es-ES"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450"/>
              </a:spcAft>
              <a:tabLst>
                <a:tab pos="205740" algn="l"/>
                <a:tab pos="337185" algn="l"/>
              </a:tabLst>
              <a:defRPr/>
            </a:pPr>
            <a:r>
              <a:rPr lang="es-ES" sz="20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Riesgo 3:</a:t>
            </a:r>
            <a:r>
              <a:rPr lang="es-ES" sz="20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Cemex demanda en lo contencioso administrativo – reparación directa – a SAE, pudiendo vincular a CI Calizas y ZOMAM. Exige indemnización de perjuicios</a:t>
            </a:r>
            <a:endParaRPr lang="es-CO" sz="20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defTabSz="457200">
              <a:lnSpc>
                <a:spcPct val="107000"/>
              </a:lnSpc>
              <a:spcAft>
                <a:spcPts val="450"/>
              </a:spcAft>
              <a:tabLst>
                <a:tab pos="205740" algn="l"/>
                <a:tab pos="337185" algn="l"/>
              </a:tabLst>
              <a:defRPr/>
            </a:pPr>
            <a:endParaRPr lang="es-ES" sz="20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defTabSz="457200">
              <a:lnSpc>
                <a:spcPct val="107000"/>
              </a:lnSpc>
              <a:spcAft>
                <a:spcPts val="450"/>
              </a:spcAft>
              <a:tabLst>
                <a:tab pos="205740" algn="l"/>
                <a:tab pos="337185" algn="l"/>
              </a:tabLst>
              <a:defRPr/>
            </a:pPr>
            <a:r>
              <a:rPr lang="es-ES" sz="20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Riesgo 3:</a:t>
            </a:r>
            <a:r>
              <a:rPr lang="es-ES" sz="20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Cemex demanda en lo contencioso administrativo – controversia contractual– a SAE como administrador de CI Calizas y ZOMAM. Exige reconocimiento de existencia de los contratos, cumplimiento de los mismos + indemnización de perjuicios.</a:t>
            </a:r>
          </a:p>
          <a:p>
            <a:pPr defTabSz="457200">
              <a:lnSpc>
                <a:spcPct val="107000"/>
              </a:lnSpc>
              <a:spcAft>
                <a:spcPts val="450"/>
              </a:spcAft>
              <a:tabLst>
                <a:tab pos="205740" algn="l"/>
                <a:tab pos="337185" algn="l"/>
              </a:tabLst>
              <a:defRPr/>
            </a:pPr>
            <a:endParaRPr lang="es-ES" sz="20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lvl="0" algn="just" defTabSz="457200">
              <a:lnSpc>
                <a:spcPct val="107000"/>
              </a:lnSpc>
              <a:spcAft>
                <a:spcPts val="450"/>
              </a:spcAft>
              <a:tabLst>
                <a:tab pos="205740" algn="l"/>
                <a:tab pos="337185" algn="l"/>
              </a:tabLst>
              <a:defRPr/>
            </a:pPr>
            <a:r>
              <a:rPr lang="es-ES" sz="20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Riesgo 4: </a:t>
            </a:r>
            <a:r>
              <a:rPr kumimoji="0" lang="es-ES"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En caso de condena al depositario provisional, Cemex reclama indemnización en el incidente de reparación. </a:t>
            </a:r>
          </a:p>
        </p:txBody>
      </p:sp>
      <p:sp>
        <p:nvSpPr>
          <p:cNvPr id="13" name="CuadroTexto 12">
            <a:extLst>
              <a:ext uri="{FF2B5EF4-FFF2-40B4-BE49-F238E27FC236}">
                <a16:creationId xmlns:a16="http://schemas.microsoft.com/office/drawing/2014/main" id="{45C44EF7-DD32-4FAC-897C-FD53BF1E579F}"/>
              </a:ext>
            </a:extLst>
          </p:cNvPr>
          <p:cNvSpPr txBox="1"/>
          <p:nvPr/>
        </p:nvSpPr>
        <p:spPr>
          <a:xfrm>
            <a:off x="2717306" y="1209427"/>
            <a:ext cx="6074356" cy="1077218"/>
          </a:xfrm>
          <a:prstGeom prst="rect">
            <a:avLst/>
          </a:prstGeom>
          <a:noFill/>
        </p:spPr>
        <p:txBody>
          <a:bodyPr wrap="square" rtlCol="0">
            <a:spAutoFit/>
          </a:bodyPr>
          <a:lstStyle/>
          <a:p>
            <a:pPr algn="ctr"/>
            <a:r>
              <a:rPr lang="es-CO" sz="3200" b="1" dirty="0"/>
              <a:t>RIESGOS JURIDICOS POR ACTUACION DE CEMEX</a:t>
            </a:r>
          </a:p>
        </p:txBody>
      </p:sp>
    </p:spTree>
    <p:extLst>
      <p:ext uri="{BB962C8B-B14F-4D97-AF65-F5344CB8AC3E}">
        <p14:creationId xmlns:p14="http://schemas.microsoft.com/office/powerpoint/2010/main" val="28455104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cxnSp>
        <p:nvCxnSpPr>
          <p:cNvPr id="15" name="Conector recto de flecha 14">
            <a:extLst>
              <a:ext uri="{FF2B5EF4-FFF2-40B4-BE49-F238E27FC236}">
                <a16:creationId xmlns:a16="http://schemas.microsoft.com/office/drawing/2014/main" id="{212BE309-1A0F-40E0-A630-FB6564337C30}"/>
              </a:ext>
            </a:extLst>
          </p:cNvPr>
          <p:cNvCxnSpPr>
            <a:cxnSpLocks/>
          </p:cNvCxnSpPr>
          <p:nvPr/>
        </p:nvCxnSpPr>
        <p:spPr>
          <a:xfrm flipH="1" flipV="1">
            <a:off x="928774" y="1515684"/>
            <a:ext cx="2877" cy="43847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62B81433-E39D-4D54-AD20-5AAFD254E3A9}"/>
              </a:ext>
            </a:extLst>
          </p:cNvPr>
          <p:cNvCxnSpPr>
            <a:cxnSpLocks/>
          </p:cNvCxnSpPr>
          <p:nvPr/>
        </p:nvCxnSpPr>
        <p:spPr>
          <a:xfrm>
            <a:off x="931651" y="5900471"/>
            <a:ext cx="498606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ector recto 20">
            <a:extLst>
              <a:ext uri="{FF2B5EF4-FFF2-40B4-BE49-F238E27FC236}">
                <a16:creationId xmlns:a16="http://schemas.microsoft.com/office/drawing/2014/main" id="{59B5910E-215C-4BDA-ACCB-D8818CB2724A}"/>
              </a:ext>
            </a:extLst>
          </p:cNvPr>
          <p:cNvCxnSpPr>
            <a:cxnSpLocks/>
          </p:cNvCxnSpPr>
          <p:nvPr/>
        </p:nvCxnSpPr>
        <p:spPr>
          <a:xfrm>
            <a:off x="6077546" y="1609061"/>
            <a:ext cx="0" cy="4797527"/>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Conector recto 27">
            <a:extLst>
              <a:ext uri="{FF2B5EF4-FFF2-40B4-BE49-F238E27FC236}">
                <a16:creationId xmlns:a16="http://schemas.microsoft.com/office/drawing/2014/main" id="{AD576DC3-90F9-4153-A98A-CD9A84C86F06}"/>
              </a:ext>
            </a:extLst>
          </p:cNvPr>
          <p:cNvCxnSpPr>
            <a:cxnSpLocks/>
          </p:cNvCxnSpPr>
          <p:nvPr/>
        </p:nvCxnSpPr>
        <p:spPr>
          <a:xfrm>
            <a:off x="931651" y="2122101"/>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C4A40219-0A7D-4E2D-92DA-791B0B553703}"/>
              </a:ext>
            </a:extLst>
          </p:cNvPr>
          <p:cNvCxnSpPr>
            <a:cxnSpLocks/>
          </p:cNvCxnSpPr>
          <p:nvPr/>
        </p:nvCxnSpPr>
        <p:spPr>
          <a:xfrm>
            <a:off x="931651" y="3705048"/>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79F969A4-F2D5-465C-B2BF-FD2CF671F3D9}"/>
              </a:ext>
            </a:extLst>
          </p:cNvPr>
          <p:cNvCxnSpPr>
            <a:cxnSpLocks/>
          </p:cNvCxnSpPr>
          <p:nvPr/>
        </p:nvCxnSpPr>
        <p:spPr>
          <a:xfrm>
            <a:off x="928774" y="5367071"/>
            <a:ext cx="4520242"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1" name="CuadroTexto 40">
            <a:extLst>
              <a:ext uri="{FF2B5EF4-FFF2-40B4-BE49-F238E27FC236}">
                <a16:creationId xmlns:a16="http://schemas.microsoft.com/office/drawing/2014/main" id="{D4DB2B29-8C15-417C-8BC2-EED7B28E7179}"/>
              </a:ext>
            </a:extLst>
          </p:cNvPr>
          <p:cNvSpPr txBox="1"/>
          <p:nvPr/>
        </p:nvSpPr>
        <p:spPr>
          <a:xfrm>
            <a:off x="486475" y="1946277"/>
            <a:ext cx="531959" cy="369332"/>
          </a:xfrm>
          <a:prstGeom prst="rect">
            <a:avLst/>
          </a:prstGeom>
          <a:noFill/>
        </p:spPr>
        <p:txBody>
          <a:bodyPr wrap="square" rtlCol="0">
            <a:spAutoFit/>
          </a:bodyPr>
          <a:lstStyle/>
          <a:p>
            <a:r>
              <a:rPr lang="es-CO" dirty="0"/>
              <a:t>A</a:t>
            </a:r>
          </a:p>
        </p:txBody>
      </p:sp>
      <p:sp>
        <p:nvSpPr>
          <p:cNvPr id="42" name="CuadroTexto 41">
            <a:extLst>
              <a:ext uri="{FF2B5EF4-FFF2-40B4-BE49-F238E27FC236}">
                <a16:creationId xmlns:a16="http://schemas.microsoft.com/office/drawing/2014/main" id="{B4CE4264-66C7-4435-B851-F7C446ED5C2E}"/>
              </a:ext>
            </a:extLst>
          </p:cNvPr>
          <p:cNvSpPr txBox="1"/>
          <p:nvPr/>
        </p:nvSpPr>
        <p:spPr>
          <a:xfrm>
            <a:off x="465163" y="3504045"/>
            <a:ext cx="531959" cy="369332"/>
          </a:xfrm>
          <a:prstGeom prst="rect">
            <a:avLst/>
          </a:prstGeom>
          <a:noFill/>
        </p:spPr>
        <p:txBody>
          <a:bodyPr wrap="square" rtlCol="0">
            <a:spAutoFit/>
          </a:bodyPr>
          <a:lstStyle/>
          <a:p>
            <a:r>
              <a:rPr lang="es-CO" dirty="0"/>
              <a:t>M</a:t>
            </a:r>
          </a:p>
        </p:txBody>
      </p:sp>
      <p:sp>
        <p:nvSpPr>
          <p:cNvPr id="43" name="CuadroTexto 42">
            <a:extLst>
              <a:ext uri="{FF2B5EF4-FFF2-40B4-BE49-F238E27FC236}">
                <a16:creationId xmlns:a16="http://schemas.microsoft.com/office/drawing/2014/main" id="{F734ADD4-BA74-4E7B-A239-0312321B5087}"/>
              </a:ext>
            </a:extLst>
          </p:cNvPr>
          <p:cNvSpPr txBox="1"/>
          <p:nvPr/>
        </p:nvSpPr>
        <p:spPr>
          <a:xfrm>
            <a:off x="513870" y="5182405"/>
            <a:ext cx="531959" cy="369332"/>
          </a:xfrm>
          <a:prstGeom prst="rect">
            <a:avLst/>
          </a:prstGeom>
          <a:noFill/>
        </p:spPr>
        <p:txBody>
          <a:bodyPr wrap="square" rtlCol="0">
            <a:spAutoFit/>
          </a:bodyPr>
          <a:lstStyle/>
          <a:p>
            <a:r>
              <a:rPr lang="es-CO" dirty="0"/>
              <a:t>B</a:t>
            </a:r>
          </a:p>
        </p:txBody>
      </p:sp>
      <p:sp>
        <p:nvSpPr>
          <p:cNvPr id="44" name="CuadroTexto 43">
            <a:extLst>
              <a:ext uri="{FF2B5EF4-FFF2-40B4-BE49-F238E27FC236}">
                <a16:creationId xmlns:a16="http://schemas.microsoft.com/office/drawing/2014/main" id="{AF1E2811-A506-4848-9BE9-9EE0BB65E312}"/>
              </a:ext>
            </a:extLst>
          </p:cNvPr>
          <p:cNvSpPr txBox="1"/>
          <p:nvPr/>
        </p:nvSpPr>
        <p:spPr>
          <a:xfrm>
            <a:off x="5243539" y="5975579"/>
            <a:ext cx="531959" cy="369332"/>
          </a:xfrm>
          <a:prstGeom prst="rect">
            <a:avLst/>
          </a:prstGeom>
          <a:noFill/>
        </p:spPr>
        <p:txBody>
          <a:bodyPr wrap="square" rtlCol="0">
            <a:spAutoFit/>
          </a:bodyPr>
          <a:lstStyle/>
          <a:p>
            <a:r>
              <a:rPr lang="es-CO" dirty="0"/>
              <a:t>A</a:t>
            </a:r>
          </a:p>
        </p:txBody>
      </p:sp>
      <p:sp>
        <p:nvSpPr>
          <p:cNvPr id="45" name="CuadroTexto 44">
            <a:extLst>
              <a:ext uri="{FF2B5EF4-FFF2-40B4-BE49-F238E27FC236}">
                <a16:creationId xmlns:a16="http://schemas.microsoft.com/office/drawing/2014/main" id="{60055AFE-427C-42A0-9F48-2083E3264D68}"/>
              </a:ext>
            </a:extLst>
          </p:cNvPr>
          <p:cNvSpPr txBox="1"/>
          <p:nvPr/>
        </p:nvSpPr>
        <p:spPr>
          <a:xfrm>
            <a:off x="3215876" y="5947379"/>
            <a:ext cx="531959" cy="369332"/>
          </a:xfrm>
          <a:prstGeom prst="rect">
            <a:avLst/>
          </a:prstGeom>
          <a:noFill/>
        </p:spPr>
        <p:txBody>
          <a:bodyPr wrap="square" rtlCol="0">
            <a:spAutoFit/>
          </a:bodyPr>
          <a:lstStyle/>
          <a:p>
            <a:r>
              <a:rPr lang="es-CO" dirty="0"/>
              <a:t>M</a:t>
            </a:r>
          </a:p>
        </p:txBody>
      </p:sp>
      <p:sp>
        <p:nvSpPr>
          <p:cNvPr id="46" name="CuadroTexto 45">
            <a:extLst>
              <a:ext uri="{FF2B5EF4-FFF2-40B4-BE49-F238E27FC236}">
                <a16:creationId xmlns:a16="http://schemas.microsoft.com/office/drawing/2014/main" id="{BC2E56AA-8D02-44A0-880A-ACBDB43EDB60}"/>
              </a:ext>
            </a:extLst>
          </p:cNvPr>
          <p:cNvSpPr txBox="1"/>
          <p:nvPr/>
        </p:nvSpPr>
        <p:spPr>
          <a:xfrm>
            <a:off x="1427342" y="5972302"/>
            <a:ext cx="531959" cy="369332"/>
          </a:xfrm>
          <a:prstGeom prst="rect">
            <a:avLst/>
          </a:prstGeom>
          <a:noFill/>
        </p:spPr>
        <p:txBody>
          <a:bodyPr wrap="square" rtlCol="0">
            <a:spAutoFit/>
          </a:bodyPr>
          <a:lstStyle/>
          <a:p>
            <a:r>
              <a:rPr lang="es-CO" dirty="0"/>
              <a:t>B</a:t>
            </a:r>
          </a:p>
        </p:txBody>
      </p:sp>
      <p:cxnSp>
        <p:nvCxnSpPr>
          <p:cNvPr id="48" name="Conector recto 47">
            <a:extLst>
              <a:ext uri="{FF2B5EF4-FFF2-40B4-BE49-F238E27FC236}">
                <a16:creationId xmlns:a16="http://schemas.microsoft.com/office/drawing/2014/main" id="{CE6759D6-CE23-4B6E-A5B2-877C6D830C0C}"/>
              </a:ext>
            </a:extLst>
          </p:cNvPr>
          <p:cNvCxnSpPr>
            <a:cxnSpLocks/>
          </p:cNvCxnSpPr>
          <p:nvPr/>
        </p:nvCxnSpPr>
        <p:spPr>
          <a:xfrm flipV="1">
            <a:off x="3369387" y="1725287"/>
            <a:ext cx="0" cy="416732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9" name="Conector recto 48">
            <a:extLst>
              <a:ext uri="{FF2B5EF4-FFF2-40B4-BE49-F238E27FC236}">
                <a16:creationId xmlns:a16="http://schemas.microsoft.com/office/drawing/2014/main" id="{7576A2AF-919C-4AD9-BC96-84442B422070}"/>
              </a:ext>
            </a:extLst>
          </p:cNvPr>
          <p:cNvCxnSpPr>
            <a:cxnSpLocks/>
          </p:cNvCxnSpPr>
          <p:nvPr/>
        </p:nvCxnSpPr>
        <p:spPr>
          <a:xfrm flipV="1">
            <a:off x="1564253" y="1725287"/>
            <a:ext cx="0" cy="417518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50" name="Conector recto 49">
            <a:extLst>
              <a:ext uri="{FF2B5EF4-FFF2-40B4-BE49-F238E27FC236}">
                <a16:creationId xmlns:a16="http://schemas.microsoft.com/office/drawing/2014/main" id="{06F3A735-A3DF-4817-BC9A-8A6B8448C223}"/>
              </a:ext>
            </a:extLst>
          </p:cNvPr>
          <p:cNvCxnSpPr>
            <a:cxnSpLocks/>
          </p:cNvCxnSpPr>
          <p:nvPr/>
        </p:nvCxnSpPr>
        <p:spPr>
          <a:xfrm flipV="1">
            <a:off x="5449016" y="1725287"/>
            <a:ext cx="0" cy="416732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0" name="Elipse 39">
            <a:extLst>
              <a:ext uri="{FF2B5EF4-FFF2-40B4-BE49-F238E27FC236}">
                <a16:creationId xmlns:a16="http://schemas.microsoft.com/office/drawing/2014/main" id="{E6CA1934-41FC-4F1F-A315-BF8C955B0A67}"/>
              </a:ext>
            </a:extLst>
          </p:cNvPr>
          <p:cNvSpPr/>
          <p:nvPr/>
        </p:nvSpPr>
        <p:spPr>
          <a:xfrm>
            <a:off x="4867585" y="1850577"/>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1</a:t>
            </a:r>
          </a:p>
        </p:txBody>
      </p:sp>
      <p:sp>
        <p:nvSpPr>
          <p:cNvPr id="55" name="Elipse 54">
            <a:extLst>
              <a:ext uri="{FF2B5EF4-FFF2-40B4-BE49-F238E27FC236}">
                <a16:creationId xmlns:a16="http://schemas.microsoft.com/office/drawing/2014/main" id="{BA75FBC5-110C-4F4D-B535-241484EDA599}"/>
              </a:ext>
            </a:extLst>
          </p:cNvPr>
          <p:cNvSpPr/>
          <p:nvPr/>
        </p:nvSpPr>
        <p:spPr>
          <a:xfrm>
            <a:off x="9644279" y="1208299"/>
            <a:ext cx="431456" cy="396645"/>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solidFill>
                <a:schemeClr val="tx1"/>
              </a:solidFill>
            </a:endParaRPr>
          </a:p>
        </p:txBody>
      </p:sp>
      <p:sp>
        <p:nvSpPr>
          <p:cNvPr id="59" name="CuadroTexto 58">
            <a:extLst>
              <a:ext uri="{FF2B5EF4-FFF2-40B4-BE49-F238E27FC236}">
                <a16:creationId xmlns:a16="http://schemas.microsoft.com/office/drawing/2014/main" id="{CBD0F008-D2FF-44C2-B44D-3C781DD08C2D}"/>
              </a:ext>
            </a:extLst>
          </p:cNvPr>
          <p:cNvSpPr txBox="1"/>
          <p:nvPr/>
        </p:nvSpPr>
        <p:spPr>
          <a:xfrm>
            <a:off x="6399167" y="1331018"/>
            <a:ext cx="5135753" cy="369332"/>
          </a:xfrm>
          <a:prstGeom prst="rect">
            <a:avLst/>
          </a:prstGeom>
          <a:noFill/>
        </p:spPr>
        <p:txBody>
          <a:bodyPr wrap="square" rtlCol="0">
            <a:spAutoFit/>
          </a:bodyPr>
          <a:lstStyle/>
          <a:p>
            <a:pPr algn="ctr"/>
            <a:r>
              <a:rPr lang="es-CO" b="1" dirty="0"/>
              <a:t>RIESGOS</a:t>
            </a:r>
          </a:p>
        </p:txBody>
      </p:sp>
      <p:sp>
        <p:nvSpPr>
          <p:cNvPr id="60" name="CuadroTexto 59">
            <a:extLst>
              <a:ext uri="{FF2B5EF4-FFF2-40B4-BE49-F238E27FC236}">
                <a16:creationId xmlns:a16="http://schemas.microsoft.com/office/drawing/2014/main" id="{C4D65D3F-4921-4604-9A04-93EEDEA3BE30}"/>
              </a:ext>
            </a:extLst>
          </p:cNvPr>
          <p:cNvSpPr txBox="1"/>
          <p:nvPr/>
        </p:nvSpPr>
        <p:spPr>
          <a:xfrm rot="16200000">
            <a:off x="-925778" y="3487514"/>
            <a:ext cx="2598670" cy="368570"/>
          </a:xfrm>
          <a:prstGeom prst="rect">
            <a:avLst/>
          </a:prstGeom>
          <a:noFill/>
        </p:spPr>
        <p:txBody>
          <a:bodyPr wrap="square" rtlCol="0">
            <a:spAutoFit/>
          </a:bodyPr>
          <a:lstStyle/>
          <a:p>
            <a:r>
              <a:rPr lang="es-CO" b="1" dirty="0"/>
              <a:t>PROBABILIDAD</a:t>
            </a:r>
          </a:p>
        </p:txBody>
      </p:sp>
      <p:sp>
        <p:nvSpPr>
          <p:cNvPr id="61" name="CuadroTexto 60">
            <a:extLst>
              <a:ext uri="{FF2B5EF4-FFF2-40B4-BE49-F238E27FC236}">
                <a16:creationId xmlns:a16="http://schemas.microsoft.com/office/drawing/2014/main" id="{70062AFD-76C1-449F-900F-6EBBE15DAB2C}"/>
              </a:ext>
            </a:extLst>
          </p:cNvPr>
          <p:cNvSpPr txBox="1"/>
          <p:nvPr/>
        </p:nvSpPr>
        <p:spPr>
          <a:xfrm>
            <a:off x="2509957" y="6195602"/>
            <a:ext cx="2248839" cy="369332"/>
          </a:xfrm>
          <a:prstGeom prst="rect">
            <a:avLst/>
          </a:prstGeom>
          <a:noFill/>
        </p:spPr>
        <p:txBody>
          <a:bodyPr wrap="square" rtlCol="0">
            <a:spAutoFit/>
          </a:bodyPr>
          <a:lstStyle/>
          <a:p>
            <a:r>
              <a:rPr lang="es-CO" b="1" dirty="0"/>
              <a:t>GRADO DE RIESGO</a:t>
            </a:r>
          </a:p>
        </p:txBody>
      </p:sp>
      <p:sp>
        <p:nvSpPr>
          <p:cNvPr id="62" name="CuadroTexto 61">
            <a:extLst>
              <a:ext uri="{FF2B5EF4-FFF2-40B4-BE49-F238E27FC236}">
                <a16:creationId xmlns:a16="http://schemas.microsoft.com/office/drawing/2014/main" id="{A8B628EA-AEB1-456D-BC6F-FAD10DAFED69}"/>
              </a:ext>
            </a:extLst>
          </p:cNvPr>
          <p:cNvSpPr txBox="1"/>
          <p:nvPr/>
        </p:nvSpPr>
        <p:spPr>
          <a:xfrm>
            <a:off x="2602499" y="955233"/>
            <a:ext cx="5622132" cy="584775"/>
          </a:xfrm>
          <a:prstGeom prst="rect">
            <a:avLst/>
          </a:prstGeom>
          <a:noFill/>
        </p:spPr>
        <p:txBody>
          <a:bodyPr wrap="square" rtlCol="0">
            <a:spAutoFit/>
          </a:bodyPr>
          <a:lstStyle/>
          <a:p>
            <a:pPr algn="ctr"/>
            <a:r>
              <a:rPr lang="es-CO" sz="3200" b="1" dirty="0"/>
              <a:t>RIESGOS PARA SAE</a:t>
            </a:r>
          </a:p>
        </p:txBody>
      </p:sp>
      <p:sp>
        <p:nvSpPr>
          <p:cNvPr id="70" name="CuadroTexto 69">
            <a:extLst>
              <a:ext uri="{FF2B5EF4-FFF2-40B4-BE49-F238E27FC236}">
                <a16:creationId xmlns:a16="http://schemas.microsoft.com/office/drawing/2014/main" id="{25E43452-692F-4310-A139-3E595D2DCDC1}"/>
              </a:ext>
            </a:extLst>
          </p:cNvPr>
          <p:cNvSpPr txBox="1"/>
          <p:nvPr/>
        </p:nvSpPr>
        <p:spPr>
          <a:xfrm>
            <a:off x="6135570" y="1671645"/>
            <a:ext cx="5944322" cy="2862322"/>
          </a:xfrm>
          <a:prstGeom prst="rect">
            <a:avLst/>
          </a:prstGeom>
          <a:noFill/>
        </p:spPr>
        <p:txBody>
          <a:bodyPr wrap="square" rtlCol="0">
            <a:spAutoFit/>
          </a:bodyPr>
          <a:lstStyle/>
          <a:p>
            <a:r>
              <a:rPr lang="es-CO" b="1" dirty="0"/>
              <a:t>1- REPUTACIONAL: </a:t>
            </a:r>
            <a:r>
              <a:rPr lang="es-CO" dirty="0"/>
              <a:t>si no logra acuerdo o no inicia acciones legales correspondientes. </a:t>
            </a:r>
          </a:p>
          <a:p>
            <a:r>
              <a:rPr lang="es-CO" b="1" dirty="0"/>
              <a:t>2- CADUCIDAD: </a:t>
            </a:r>
            <a:r>
              <a:rPr lang="es-CO" dirty="0"/>
              <a:t>Demandas ante jurisdicción civil (10 años).</a:t>
            </a:r>
          </a:p>
          <a:p>
            <a:r>
              <a:rPr lang="es-CO" b="1" dirty="0"/>
              <a:t>3- CADUCIDAD: </a:t>
            </a:r>
            <a:r>
              <a:rPr lang="es-CO" dirty="0"/>
              <a:t>Demandas ante jurisdicción contenciosa administrativa (2 años). </a:t>
            </a:r>
          </a:p>
          <a:p>
            <a:pPr algn="just"/>
            <a:r>
              <a:rPr lang="es-CO" b="1" dirty="0"/>
              <a:t>4- CONTRALORIA: </a:t>
            </a:r>
            <a:r>
              <a:rPr lang="es-CO" dirty="0"/>
              <a:t>sanción por el no inicio de acciones judiciales. </a:t>
            </a:r>
          </a:p>
          <a:p>
            <a:r>
              <a:rPr lang="es-CO" b="1" dirty="0"/>
              <a:t>5- BUENA FE: </a:t>
            </a:r>
            <a:r>
              <a:rPr lang="es-CO" dirty="0"/>
              <a:t>reconocimiento en el proceso ED.</a:t>
            </a:r>
          </a:p>
          <a:p>
            <a:r>
              <a:rPr lang="es-CO" b="1" dirty="0"/>
              <a:t>6- DEVOLUCIÓN: </a:t>
            </a:r>
            <a:r>
              <a:rPr lang="es-CO" dirty="0"/>
              <a:t> Reparación Directa – si no se declara ED por parte de propietarios. </a:t>
            </a:r>
            <a:endParaRPr lang="es-CO" b="1" dirty="0"/>
          </a:p>
        </p:txBody>
      </p:sp>
      <p:sp>
        <p:nvSpPr>
          <p:cNvPr id="79" name="CuadroTexto 78">
            <a:extLst>
              <a:ext uri="{FF2B5EF4-FFF2-40B4-BE49-F238E27FC236}">
                <a16:creationId xmlns:a16="http://schemas.microsoft.com/office/drawing/2014/main" id="{B54891D4-67C8-4742-B85A-169313024804}"/>
              </a:ext>
            </a:extLst>
          </p:cNvPr>
          <p:cNvSpPr txBox="1"/>
          <p:nvPr/>
        </p:nvSpPr>
        <p:spPr>
          <a:xfrm>
            <a:off x="6237374" y="4947140"/>
            <a:ext cx="5426962" cy="1477328"/>
          </a:xfrm>
          <a:prstGeom prst="rect">
            <a:avLst/>
          </a:prstGeom>
          <a:noFill/>
        </p:spPr>
        <p:txBody>
          <a:bodyPr wrap="square" rtlCol="0">
            <a:spAutoFit/>
          </a:bodyPr>
          <a:lstStyle/>
          <a:p>
            <a:pPr marL="342900" indent="-342900">
              <a:buAutoNum type="arabicPeriod"/>
            </a:pPr>
            <a:r>
              <a:rPr lang="es-CO" dirty="0"/>
              <a:t>Pérdida zona franca:</a:t>
            </a:r>
          </a:p>
          <a:p>
            <a:pPr marL="285750" indent="-285750">
              <a:buFontTx/>
              <a:buChar char="-"/>
            </a:pPr>
            <a:r>
              <a:rPr lang="es-CO" sz="1200" dirty="0"/>
              <a:t>Pérdida del activo (ZOMAM).</a:t>
            </a:r>
          </a:p>
          <a:p>
            <a:pPr marL="285750" indent="-285750">
              <a:buFontTx/>
              <a:buChar char="-"/>
            </a:pPr>
            <a:r>
              <a:rPr lang="es-CO" sz="1200" dirty="0"/>
              <a:t>Pérdida de la contraprestación económica (pasar del 1.7 al 1.0).</a:t>
            </a:r>
          </a:p>
          <a:p>
            <a:pPr marL="285750" indent="-285750">
              <a:buFontTx/>
              <a:buChar char="-"/>
            </a:pPr>
            <a:r>
              <a:rPr lang="es-CO" sz="1200" dirty="0"/>
              <a:t>Pérdida de beneficios tributarios (pago de IVA y renta superior al 33%).</a:t>
            </a:r>
          </a:p>
          <a:p>
            <a:r>
              <a:rPr lang="es-CO" b="1" dirty="0"/>
              <a:t>2. </a:t>
            </a:r>
            <a:r>
              <a:rPr lang="es-CO" dirty="0"/>
              <a:t>Improductividad inmuebles. </a:t>
            </a:r>
          </a:p>
          <a:p>
            <a:r>
              <a:rPr lang="es-CO" b="1" dirty="0"/>
              <a:t>3. </a:t>
            </a:r>
            <a:r>
              <a:rPr lang="es-CO" dirty="0"/>
              <a:t>Caducidad de derechos mineros (licencia + titulo).</a:t>
            </a:r>
          </a:p>
        </p:txBody>
      </p:sp>
      <p:sp>
        <p:nvSpPr>
          <p:cNvPr id="80" name="CuadroTexto 79">
            <a:extLst>
              <a:ext uri="{FF2B5EF4-FFF2-40B4-BE49-F238E27FC236}">
                <a16:creationId xmlns:a16="http://schemas.microsoft.com/office/drawing/2014/main" id="{7EFC066F-63D7-407F-9878-9FBBCD7B77EC}"/>
              </a:ext>
            </a:extLst>
          </p:cNvPr>
          <p:cNvSpPr txBox="1"/>
          <p:nvPr/>
        </p:nvSpPr>
        <p:spPr>
          <a:xfrm>
            <a:off x="6237374" y="4548729"/>
            <a:ext cx="5135753" cy="369332"/>
          </a:xfrm>
          <a:prstGeom prst="rect">
            <a:avLst/>
          </a:prstGeom>
          <a:noFill/>
        </p:spPr>
        <p:txBody>
          <a:bodyPr wrap="square" rtlCol="0">
            <a:spAutoFit/>
          </a:bodyPr>
          <a:lstStyle/>
          <a:p>
            <a:pPr algn="ctr"/>
            <a:r>
              <a:rPr lang="es-CO" b="1" dirty="0"/>
              <a:t>RIESGOS ECONÓMICOS -RE</a:t>
            </a:r>
          </a:p>
        </p:txBody>
      </p:sp>
      <p:sp>
        <p:nvSpPr>
          <p:cNvPr id="81" name="Elipse 80">
            <a:extLst>
              <a:ext uri="{FF2B5EF4-FFF2-40B4-BE49-F238E27FC236}">
                <a16:creationId xmlns:a16="http://schemas.microsoft.com/office/drawing/2014/main" id="{24F3B65A-38BA-493B-A4BA-822C601D9A0A}"/>
              </a:ext>
            </a:extLst>
          </p:cNvPr>
          <p:cNvSpPr/>
          <p:nvPr/>
        </p:nvSpPr>
        <p:spPr>
          <a:xfrm>
            <a:off x="10161646" y="4581743"/>
            <a:ext cx="431456" cy="396645"/>
          </a:xfrm>
          <a:prstGeom prst="ellipse">
            <a:avLst/>
          </a:prstGeom>
          <a:solidFill>
            <a:schemeClr val="accent3"/>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solidFill>
                <a:schemeClr val="tx1"/>
              </a:solidFill>
            </a:endParaRPr>
          </a:p>
        </p:txBody>
      </p:sp>
      <p:sp>
        <p:nvSpPr>
          <p:cNvPr id="38" name="Elipse 37">
            <a:extLst>
              <a:ext uri="{FF2B5EF4-FFF2-40B4-BE49-F238E27FC236}">
                <a16:creationId xmlns:a16="http://schemas.microsoft.com/office/drawing/2014/main" id="{F8CBBF57-BAF8-46A4-B8E4-1DABF935D2A8}"/>
              </a:ext>
            </a:extLst>
          </p:cNvPr>
          <p:cNvSpPr/>
          <p:nvPr/>
        </p:nvSpPr>
        <p:spPr>
          <a:xfrm>
            <a:off x="3171509" y="5135840"/>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2</a:t>
            </a:r>
          </a:p>
        </p:txBody>
      </p:sp>
      <p:sp>
        <p:nvSpPr>
          <p:cNvPr id="39" name="Elipse 38">
            <a:extLst>
              <a:ext uri="{FF2B5EF4-FFF2-40B4-BE49-F238E27FC236}">
                <a16:creationId xmlns:a16="http://schemas.microsoft.com/office/drawing/2014/main" id="{BB26C0DB-7A03-4A59-86A1-4D5694DD2460}"/>
              </a:ext>
            </a:extLst>
          </p:cNvPr>
          <p:cNvSpPr/>
          <p:nvPr/>
        </p:nvSpPr>
        <p:spPr>
          <a:xfrm>
            <a:off x="5418656" y="1899712"/>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3</a:t>
            </a:r>
          </a:p>
        </p:txBody>
      </p:sp>
      <p:sp>
        <p:nvSpPr>
          <p:cNvPr id="47" name="Elipse 46">
            <a:extLst>
              <a:ext uri="{FF2B5EF4-FFF2-40B4-BE49-F238E27FC236}">
                <a16:creationId xmlns:a16="http://schemas.microsoft.com/office/drawing/2014/main" id="{9F43EC0D-44A3-4D93-81ED-39E6AA507349}"/>
              </a:ext>
            </a:extLst>
          </p:cNvPr>
          <p:cNvSpPr/>
          <p:nvPr/>
        </p:nvSpPr>
        <p:spPr>
          <a:xfrm>
            <a:off x="5125952" y="1767384"/>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4</a:t>
            </a:r>
          </a:p>
        </p:txBody>
      </p:sp>
      <p:sp>
        <p:nvSpPr>
          <p:cNvPr id="51" name="Elipse 50">
            <a:extLst>
              <a:ext uri="{FF2B5EF4-FFF2-40B4-BE49-F238E27FC236}">
                <a16:creationId xmlns:a16="http://schemas.microsoft.com/office/drawing/2014/main" id="{1D098389-66E7-412B-ABEA-AC7AE77F5AEF}"/>
              </a:ext>
            </a:extLst>
          </p:cNvPr>
          <p:cNvSpPr/>
          <p:nvPr/>
        </p:nvSpPr>
        <p:spPr>
          <a:xfrm>
            <a:off x="1234996" y="5089276"/>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5</a:t>
            </a:r>
          </a:p>
        </p:txBody>
      </p:sp>
      <p:sp>
        <p:nvSpPr>
          <p:cNvPr id="53" name="Elipse 52">
            <a:extLst>
              <a:ext uri="{FF2B5EF4-FFF2-40B4-BE49-F238E27FC236}">
                <a16:creationId xmlns:a16="http://schemas.microsoft.com/office/drawing/2014/main" id="{40A21544-22E4-4569-8A7B-424428DEEB13}"/>
              </a:ext>
            </a:extLst>
          </p:cNvPr>
          <p:cNvSpPr/>
          <p:nvPr/>
        </p:nvSpPr>
        <p:spPr>
          <a:xfrm>
            <a:off x="1526792" y="5102416"/>
            <a:ext cx="395755" cy="462461"/>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solidFill>
                  <a:schemeClr val="tx1"/>
                </a:solidFill>
              </a:rPr>
              <a:t>6</a:t>
            </a:r>
          </a:p>
        </p:txBody>
      </p:sp>
      <p:sp>
        <p:nvSpPr>
          <p:cNvPr id="57" name="Elipse 56">
            <a:extLst>
              <a:ext uri="{FF2B5EF4-FFF2-40B4-BE49-F238E27FC236}">
                <a16:creationId xmlns:a16="http://schemas.microsoft.com/office/drawing/2014/main" id="{3976E298-476B-48AF-87C1-2A5DBDA2C796}"/>
              </a:ext>
            </a:extLst>
          </p:cNvPr>
          <p:cNvSpPr/>
          <p:nvPr/>
        </p:nvSpPr>
        <p:spPr>
          <a:xfrm>
            <a:off x="5108024" y="2059999"/>
            <a:ext cx="431456" cy="396645"/>
          </a:xfrm>
          <a:prstGeom prst="ellipse">
            <a:avLst/>
          </a:prstGeom>
          <a:solidFill>
            <a:schemeClr val="accent3"/>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900" b="1" dirty="0">
                <a:solidFill>
                  <a:schemeClr val="tx1"/>
                </a:solidFill>
              </a:rPr>
              <a:t>RE</a:t>
            </a:r>
          </a:p>
        </p:txBody>
      </p:sp>
      <p:cxnSp>
        <p:nvCxnSpPr>
          <p:cNvPr id="5" name="Conector recto 4">
            <a:extLst>
              <a:ext uri="{FF2B5EF4-FFF2-40B4-BE49-F238E27FC236}">
                <a16:creationId xmlns:a16="http://schemas.microsoft.com/office/drawing/2014/main" id="{C74D0925-947F-4D32-B947-8AE9FF7C072F}"/>
              </a:ext>
            </a:extLst>
          </p:cNvPr>
          <p:cNvCxnSpPr/>
          <p:nvPr/>
        </p:nvCxnSpPr>
        <p:spPr>
          <a:xfrm>
            <a:off x="6077546" y="4563046"/>
            <a:ext cx="6002346"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9390277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cxnSp>
        <p:nvCxnSpPr>
          <p:cNvPr id="21" name="Conector recto 20">
            <a:extLst>
              <a:ext uri="{FF2B5EF4-FFF2-40B4-BE49-F238E27FC236}">
                <a16:creationId xmlns:a16="http://schemas.microsoft.com/office/drawing/2014/main" id="{59B5910E-215C-4BDA-ACCB-D8818CB2724A}"/>
              </a:ext>
            </a:extLst>
          </p:cNvPr>
          <p:cNvCxnSpPr>
            <a:cxnSpLocks/>
            <a:stCxn id="56" idx="2"/>
          </p:cNvCxnSpPr>
          <p:nvPr/>
        </p:nvCxnSpPr>
        <p:spPr>
          <a:xfrm flipH="1">
            <a:off x="6077546" y="1437463"/>
            <a:ext cx="18454" cy="4969125"/>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CuadroTexto 51">
            <a:extLst>
              <a:ext uri="{FF2B5EF4-FFF2-40B4-BE49-F238E27FC236}">
                <a16:creationId xmlns:a16="http://schemas.microsoft.com/office/drawing/2014/main" id="{46E52B26-EB89-47BF-BADB-769EFBD2BC04}"/>
              </a:ext>
            </a:extLst>
          </p:cNvPr>
          <p:cNvSpPr txBox="1"/>
          <p:nvPr/>
        </p:nvSpPr>
        <p:spPr>
          <a:xfrm>
            <a:off x="268430" y="1417518"/>
            <a:ext cx="5335398" cy="5262979"/>
          </a:xfrm>
          <a:prstGeom prst="rect">
            <a:avLst/>
          </a:prstGeom>
          <a:noFill/>
        </p:spPr>
        <p:txBody>
          <a:bodyPr wrap="square" rtlCol="0">
            <a:spAutoFit/>
          </a:bodyPr>
          <a:lstStyle/>
          <a:p>
            <a:pPr algn="ctr"/>
            <a:r>
              <a:rPr lang="es-CO" sz="1600" b="1" dirty="0"/>
              <a:t>Proceso promovido por CEMEX</a:t>
            </a:r>
          </a:p>
          <a:p>
            <a:pPr marL="285750" indent="-285750" algn="ctr">
              <a:buFont typeface="Arial" panose="020B0604020202020204" pitchFamily="34" charset="0"/>
              <a:buChar char="•"/>
            </a:pPr>
            <a:endParaRPr lang="es-CO" sz="1050" dirty="0"/>
          </a:p>
          <a:p>
            <a:pPr marL="285750" indent="-285750" algn="just">
              <a:buFont typeface="Arial" panose="020B0604020202020204" pitchFamily="34" charset="0"/>
              <a:buChar char="•"/>
            </a:pPr>
            <a:r>
              <a:rPr lang="es-CO" sz="1600" dirty="0"/>
              <a:t>Denuncia: 23 de septiembre de 2016</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Denunciados: Carlos </a:t>
            </a:r>
            <a:r>
              <a:rPr lang="es-CO" sz="1600" dirty="0" err="1"/>
              <a:t>Jacks</a:t>
            </a:r>
            <a:r>
              <a:rPr lang="es-CO" sz="1600" dirty="0"/>
              <a:t>, Edgar Ramirez , Camilo Gonzales (Funcionarios de Cemex) y Eugenio Correa</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Estado actual: Investigación </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Delitos: Enriquecimiento Ilícito de particulares, falsedad en documento privado, lavado de activos, administración desleal </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Actuaciones: Actividades de investigación y formulación de imputación, reconocimiento preliminar de la SAE SAS como víctima dentro del proceso, imposición medida de aseguramiento contra los denunciados excepto Carlos </a:t>
            </a:r>
            <a:r>
              <a:rPr lang="es-CO" sz="1600" dirty="0" err="1"/>
              <a:t>Jacks</a:t>
            </a:r>
            <a:r>
              <a:rPr lang="es-CO" sz="1600" dirty="0"/>
              <a:t>.</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Actuaciones pendientes: Presentar escrito de acusación, plazo para la FGN hasta 12 de febrero de 2019.</a:t>
            </a:r>
            <a:endParaRPr lang="es-CO" sz="1700" dirty="0"/>
          </a:p>
        </p:txBody>
      </p:sp>
      <p:sp>
        <p:nvSpPr>
          <p:cNvPr id="54" name="CuadroTexto 53">
            <a:extLst>
              <a:ext uri="{FF2B5EF4-FFF2-40B4-BE49-F238E27FC236}">
                <a16:creationId xmlns:a16="http://schemas.microsoft.com/office/drawing/2014/main" id="{C33EF5B6-8FEE-4071-A01C-6C01F08B8564}"/>
              </a:ext>
            </a:extLst>
          </p:cNvPr>
          <p:cNvSpPr txBox="1"/>
          <p:nvPr/>
        </p:nvSpPr>
        <p:spPr>
          <a:xfrm>
            <a:off x="6267714" y="1499118"/>
            <a:ext cx="5629013" cy="4770537"/>
          </a:xfrm>
          <a:prstGeom prst="rect">
            <a:avLst/>
          </a:prstGeom>
          <a:noFill/>
        </p:spPr>
        <p:txBody>
          <a:bodyPr wrap="square" rtlCol="0">
            <a:spAutoFit/>
          </a:bodyPr>
          <a:lstStyle/>
          <a:p>
            <a:pPr algn="ctr"/>
            <a:r>
              <a:rPr lang="es-CO" sz="1600" b="1" dirty="0"/>
              <a:t>Proceso penal promovido por SAE_SAS</a:t>
            </a:r>
          </a:p>
          <a:p>
            <a:endParaRPr lang="es-CO" sz="1100" dirty="0"/>
          </a:p>
          <a:p>
            <a:pPr marL="285750" indent="-285750" algn="just">
              <a:buFont typeface="Arial" panose="020B0604020202020204" pitchFamily="34" charset="0"/>
              <a:buChar char="•"/>
            </a:pPr>
            <a:r>
              <a:rPr lang="es-CO" sz="1600" dirty="0"/>
              <a:t>Denuncia : 14 de octubre de 2016 y ampliada el 27 de enero de 2017</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Denunciado: Yesid Ramirez </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Estado Actual: Indagación </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Delitos: Fraude Procesal; Fraude a Resolución Judicial; contrato sin cumplimiento de requisitos legales</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Actuaciones: Definición de programa metodológico; actividades de policía judicial; se reportan 11 audiencias preliminares ante jueces de control de garantías tendientes a legalizar actividades investigativas </a:t>
            </a:r>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Actuaciones pendientes: agotar labores de investigación y formular la imputación. </a:t>
            </a:r>
          </a:p>
        </p:txBody>
      </p:sp>
      <p:sp>
        <p:nvSpPr>
          <p:cNvPr id="56" name="Título 1">
            <a:extLst>
              <a:ext uri="{FF2B5EF4-FFF2-40B4-BE49-F238E27FC236}">
                <a16:creationId xmlns:a16="http://schemas.microsoft.com/office/drawing/2014/main" id="{1DEAFBFF-5774-4D3F-8094-C613787FB574}"/>
              </a:ext>
            </a:extLst>
          </p:cNvPr>
          <p:cNvSpPr>
            <a:spLocks noGrp="1"/>
          </p:cNvSpPr>
          <p:nvPr>
            <p:ph type="ctrTitle"/>
          </p:nvPr>
        </p:nvSpPr>
        <p:spPr>
          <a:xfrm>
            <a:off x="1524000" y="747804"/>
            <a:ext cx="9144000" cy="689659"/>
          </a:xfrm>
        </p:spPr>
        <p:txBody>
          <a:bodyPr>
            <a:noAutofit/>
          </a:bodyPr>
          <a:lstStyle/>
          <a:p>
            <a:r>
              <a:rPr lang="es-CO" sz="3200" b="1" dirty="0"/>
              <a:t>Procesos Penales Asunto CI Calizas y Minerales </a:t>
            </a:r>
          </a:p>
        </p:txBody>
      </p:sp>
    </p:spTree>
    <p:extLst>
      <p:ext uri="{BB962C8B-B14F-4D97-AF65-F5344CB8AC3E}">
        <p14:creationId xmlns:p14="http://schemas.microsoft.com/office/powerpoint/2010/main" val="36217525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graphicFrame>
        <p:nvGraphicFramePr>
          <p:cNvPr id="5" name="Diagrama 4">
            <a:extLst>
              <a:ext uri="{FF2B5EF4-FFF2-40B4-BE49-F238E27FC236}">
                <a16:creationId xmlns:a16="http://schemas.microsoft.com/office/drawing/2014/main" id="{188905A4-5455-41CE-A295-9E62593C17E6}"/>
              </a:ext>
            </a:extLst>
          </p:cNvPr>
          <p:cNvGraphicFramePr/>
          <p:nvPr>
            <p:extLst/>
          </p:nvPr>
        </p:nvGraphicFramePr>
        <p:xfrm>
          <a:off x="954157" y="1669774"/>
          <a:ext cx="9846363" cy="42492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Título 1">
            <a:extLst>
              <a:ext uri="{FF2B5EF4-FFF2-40B4-BE49-F238E27FC236}">
                <a16:creationId xmlns:a16="http://schemas.microsoft.com/office/drawing/2014/main" id="{99FFE0DB-17AB-4E73-8AD7-8E835C4E3ABB}"/>
              </a:ext>
            </a:extLst>
          </p:cNvPr>
          <p:cNvSpPr>
            <a:spLocks noGrp="1"/>
          </p:cNvSpPr>
          <p:nvPr>
            <p:ph type="ctrTitle"/>
          </p:nvPr>
        </p:nvSpPr>
        <p:spPr>
          <a:xfrm>
            <a:off x="1517649" y="938974"/>
            <a:ext cx="9144000" cy="689659"/>
          </a:xfrm>
        </p:spPr>
        <p:txBody>
          <a:bodyPr>
            <a:noAutofit/>
          </a:bodyPr>
          <a:lstStyle/>
          <a:p>
            <a:r>
              <a:rPr lang="es-CO" sz="3200" dirty="0"/>
              <a:t>Gestiones Conciliación Prejudicial</a:t>
            </a:r>
          </a:p>
        </p:txBody>
      </p:sp>
    </p:spTree>
    <p:extLst>
      <p:ext uri="{BB962C8B-B14F-4D97-AF65-F5344CB8AC3E}">
        <p14:creationId xmlns:p14="http://schemas.microsoft.com/office/powerpoint/2010/main" val="1468452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0795" y="2928339"/>
            <a:ext cx="9143999" cy="769441"/>
          </a:xfrm>
          <a:prstGeom prst="rect">
            <a:avLst/>
          </a:prstGeom>
          <a:noFill/>
        </p:spPr>
        <p:txBody>
          <a:bodyPr wrap="square" rtlCol="0">
            <a:spAutoFit/>
          </a:bodyPr>
          <a:lstStyle/>
          <a:p>
            <a:pPr algn="ctr"/>
            <a:r>
              <a:rPr lang="es-ES" sz="4400" b="1" dirty="0">
                <a:solidFill>
                  <a:srgbClr val="002060"/>
                </a:solidFill>
              </a:rPr>
              <a:t>8. </a:t>
            </a:r>
            <a:r>
              <a:rPr lang="es-CO" sz="4400" b="1" dirty="0">
                <a:solidFill>
                  <a:srgbClr val="002060"/>
                </a:solidFill>
              </a:rPr>
              <a:t>Drogas la Rebaja</a:t>
            </a: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7104367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2414125" y="1327187"/>
            <a:ext cx="6923112" cy="1156990"/>
          </a:xfrm>
        </p:spPr>
        <p:txBody>
          <a:bodyPr>
            <a:noAutofit/>
          </a:bodyPr>
          <a:lstStyle/>
          <a:p>
            <a:r>
              <a:rPr lang="es-CO" sz="2000" b="1" dirty="0">
                <a:solidFill>
                  <a:srgbClr val="002060"/>
                </a:solidFill>
                <a:latin typeface="+mn-lt"/>
                <a:ea typeface="+mn-ea"/>
                <a:cs typeface="+mn-cs"/>
              </a:rPr>
              <a:t>BIENES OBJETO DE MEDIDA CAUTELAR </a:t>
            </a:r>
            <a:br>
              <a:rPr lang="es-CO" sz="2000" b="1" dirty="0">
                <a:solidFill>
                  <a:srgbClr val="002060"/>
                </a:solidFill>
                <a:latin typeface="+mn-lt"/>
                <a:ea typeface="+mn-ea"/>
                <a:cs typeface="+mn-cs"/>
              </a:rPr>
            </a:br>
            <a:r>
              <a:rPr lang="es-CO" sz="2000" b="1" dirty="0">
                <a:solidFill>
                  <a:srgbClr val="002060"/>
                </a:solidFill>
                <a:latin typeface="+mn-lt"/>
                <a:ea typeface="+mn-ea"/>
                <a:cs typeface="+mn-cs"/>
              </a:rPr>
              <a:t>EN EL PROCESO DE EXTINCIÓN DE DOMINIO</a:t>
            </a:r>
            <a:br>
              <a:rPr lang="es-CO" sz="1800"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609600" y="2076927"/>
            <a:ext cx="10972800" cy="4525963"/>
          </a:xfrm>
        </p:spPr>
        <p:txBody>
          <a:bodyPr>
            <a:normAutofit/>
          </a:bodyPr>
          <a:lstStyle/>
          <a:p>
            <a:pPr marL="0" indent="0" algn="just">
              <a:buNone/>
            </a:pPr>
            <a:endParaRPr lang="es-CO" sz="1800" b="1" dirty="0"/>
          </a:p>
          <a:p>
            <a:pPr marL="0" indent="0" algn="just">
              <a:buNone/>
            </a:pPr>
            <a:r>
              <a:rPr lang="es-CO" sz="2000" b="1" dirty="0"/>
              <a:t>Los Activos de la Cooperativa COPSERVIR LTDA,</a:t>
            </a:r>
            <a:r>
              <a:rPr lang="es-CO" sz="2000" dirty="0"/>
              <a:t> dentro de los que se encuentran los</a:t>
            </a:r>
            <a:r>
              <a:rPr lang="es-CO" sz="2000" b="1" dirty="0"/>
              <a:t> establecimientos de comercio de la cadena de droguerías denominada DROGAS LA REBAJA,</a:t>
            </a:r>
            <a:r>
              <a:rPr lang="es-CO" sz="2000" dirty="0"/>
              <a:t> así como los frutos y rendimientos que los mismos generen se encuentran sujetos a las medidas cautelares de embargo y secuestro dentro del proceso de Extinción de Dominio adelantado por la Fiscalía General de la Nación. </a:t>
            </a:r>
          </a:p>
          <a:p>
            <a:pPr marL="0" indent="0" algn="just">
              <a:buNone/>
            </a:pPr>
            <a:endParaRPr lang="es-CO" sz="2000" b="1" dirty="0"/>
          </a:p>
          <a:p>
            <a:pPr marL="0" indent="0" algn="just">
              <a:buNone/>
            </a:pPr>
            <a:r>
              <a:rPr lang="es-CO" sz="2000" dirty="0"/>
              <a:t>Estos bienes fueron entregados por la Fiscalía General de la Nación a la extinta Dirección Nacional de Estupefacientes y actualmente se encuentran  bajo administración de la Sociedad de Activos Especiales SAE S.A.S.</a:t>
            </a:r>
            <a:endParaRPr lang="es-CO" sz="2000" dirty="0">
              <a:cs typeface="Arial" panose="020B0604020202020204" pitchFamily="34" charset="0"/>
            </a:endParaRPr>
          </a:p>
          <a:p>
            <a:pPr marL="0" indent="0" algn="just">
              <a:buNone/>
            </a:pPr>
            <a:endParaRPr lang="es-CO" sz="2000" dirty="0"/>
          </a:p>
          <a:p>
            <a:pPr marL="0" indent="0" algn="just">
              <a:buNone/>
            </a:pPr>
            <a:r>
              <a:rPr lang="es-CO" sz="2000" dirty="0"/>
              <a:t>Es responsabilidad de SAE S.A.S administrar estos bienes procurando mantenerlos productivos y rentables. </a:t>
            </a:r>
          </a:p>
          <a:p>
            <a:pPr marL="0" indent="0">
              <a:lnSpc>
                <a:spcPct val="120000"/>
              </a:lnSpc>
              <a:buNone/>
            </a:pPr>
            <a:endParaRPr lang="es-CO" dirty="0"/>
          </a:p>
          <a:p>
            <a:pPr marL="0" indent="0" algn="just">
              <a:buNone/>
            </a:pPr>
            <a:endParaRPr lang="es-CO" sz="2900" dirty="0">
              <a:cs typeface="Arial" panose="020B0604020202020204" pitchFamily="34" charset="0"/>
            </a:endParaRPr>
          </a:p>
          <a:p>
            <a:pPr marL="0" indent="0" algn="just">
              <a:buNone/>
            </a:pPr>
            <a:endParaRPr lang="es-CO" dirty="0"/>
          </a:p>
          <a:p>
            <a:pPr marL="0" indent="0">
              <a:buNone/>
            </a:pPr>
            <a:endParaRPr lang="es-CO" dirty="0"/>
          </a:p>
        </p:txBody>
      </p:sp>
      <p:sp>
        <p:nvSpPr>
          <p:cNvPr id="7" name="Rectángulo 1">
            <a:extLst>
              <a:ext uri="{FF2B5EF4-FFF2-40B4-BE49-F238E27FC236}">
                <a16:creationId xmlns:a16="http://schemas.microsoft.com/office/drawing/2014/main" id="{8541BE8A-00D8-4973-AA1E-D479DB866736}"/>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0F18BD7D-5184-435E-BAF5-1B3DFEBD003A}"/>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6C150BD3-22D4-40B3-BEF8-E1C1E9A5D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0D084345-1094-4C13-9DD4-23F05F5F8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DADD4A67-42D8-4B64-BEC9-C144034A25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4135707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1488107" y="1337669"/>
            <a:ext cx="6464299" cy="1156990"/>
          </a:xfrm>
        </p:spPr>
        <p:txBody>
          <a:bodyPr>
            <a:normAutofit/>
          </a:bodyPr>
          <a:lstStyle/>
          <a:p>
            <a:r>
              <a:rPr lang="es-CO" sz="2200" b="1" dirty="0"/>
              <a:t>				</a:t>
            </a:r>
            <a:r>
              <a:rPr lang="es-CO" sz="2400" b="1" dirty="0">
                <a:solidFill>
                  <a:srgbClr val="002060"/>
                </a:solidFill>
                <a:latin typeface="+mn-lt"/>
                <a:ea typeface="+mn-ea"/>
                <a:cs typeface="+mn-cs"/>
              </a:rPr>
              <a:t>SITUACIÓN ACTUAL</a:t>
            </a:r>
            <a:br>
              <a:rPr lang="es-CO"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328530" y="2130287"/>
            <a:ext cx="10094844" cy="4890413"/>
          </a:xfrm>
        </p:spPr>
        <p:txBody>
          <a:bodyPr>
            <a:normAutofit/>
          </a:bodyPr>
          <a:lstStyle/>
          <a:p>
            <a:pPr marL="0" indent="0" algn="just">
              <a:buNone/>
            </a:pPr>
            <a:r>
              <a:rPr lang="es-CO" sz="2400" dirty="0"/>
              <a:t>La Representación Legal de los establecimientos de comercio debe mantenerse en cabeza del depositario provisional de SAE, condición que se otorga en virtud  del Artículo 102 de la Ley 1708 de 2014. </a:t>
            </a:r>
          </a:p>
          <a:p>
            <a:pPr marL="0" indent="0">
              <a:buNone/>
            </a:pPr>
            <a:endParaRPr lang="es-CO" sz="2400" dirty="0"/>
          </a:p>
          <a:p>
            <a:pPr marL="0" indent="0" algn="just">
              <a:buNone/>
            </a:pPr>
            <a:r>
              <a:rPr lang="es-CO" sz="2400" dirty="0"/>
              <a:t>La función de intervención de la Superintendencia de Economía Solidaria es con respecto a la Cooperativa y la desarrolla a través del nombramiento de un Agente Especial, sin potestad ni competencia para desplazar al depositario provisional de  SAE S.A.S. en la administración de los establecimientos de comercio.  </a:t>
            </a:r>
          </a:p>
          <a:p>
            <a:pPr marL="0" indent="0">
              <a:buNone/>
            </a:pPr>
            <a:endParaRPr lang="es-CO" dirty="0"/>
          </a:p>
        </p:txBody>
      </p:sp>
      <p:sp>
        <p:nvSpPr>
          <p:cNvPr id="7" name="Rectángulo 1">
            <a:extLst>
              <a:ext uri="{FF2B5EF4-FFF2-40B4-BE49-F238E27FC236}">
                <a16:creationId xmlns:a16="http://schemas.microsoft.com/office/drawing/2014/main" id="{1FEB4E82-919A-455F-858D-169C0EC41224}"/>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09F1D73D-FC92-41A3-BE9C-6AF88A91D7FC}"/>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E3E43C45-CDBA-4098-AFAA-5728C1B97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B0052C37-45AE-4DCB-81EC-C332FA39B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E37BA51-85FF-4B5F-A8FB-73190648EB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4984203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2224984" y="1281426"/>
            <a:ext cx="6464299" cy="1156990"/>
          </a:xfrm>
        </p:spPr>
        <p:txBody>
          <a:bodyPr>
            <a:normAutofit/>
          </a:bodyPr>
          <a:lstStyle/>
          <a:p>
            <a:r>
              <a:rPr lang="es-CO" sz="2200" b="1" dirty="0"/>
              <a:t>				</a:t>
            </a:r>
            <a:r>
              <a:rPr lang="es-CO" sz="2400" b="1" dirty="0">
                <a:solidFill>
                  <a:srgbClr val="002060"/>
                </a:solidFill>
                <a:latin typeface="+mn-lt"/>
                <a:ea typeface="+mn-ea"/>
                <a:cs typeface="+mn-cs"/>
              </a:rPr>
              <a:t>SITUACIÓN ACTUAL</a:t>
            </a:r>
            <a:br>
              <a:rPr lang="es-CO"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583095" y="1844354"/>
            <a:ext cx="10734261" cy="5149844"/>
          </a:xfrm>
        </p:spPr>
        <p:txBody>
          <a:bodyPr>
            <a:noAutofit/>
          </a:bodyPr>
          <a:lstStyle/>
          <a:p>
            <a:pPr marL="0" indent="0" algn="just">
              <a:lnSpc>
                <a:spcPct val="120000"/>
              </a:lnSpc>
              <a:buNone/>
            </a:pPr>
            <a:r>
              <a:rPr lang="es-CO" sz="1400" dirty="0"/>
              <a:t>Debido a la coincidencia en la calidad de Depositario provisional de los establecimientos de comercio y Agente especial de la Cooperativa, en cabeza del señor Hernández Bohmer, desde el año 2007 hasta el 2017, la administración de los establecimientos de comercio se realizó a través de una tesorería centralizada con la Cooperativa.  </a:t>
            </a:r>
          </a:p>
          <a:p>
            <a:pPr marL="0" indent="0">
              <a:lnSpc>
                <a:spcPct val="120000"/>
              </a:lnSpc>
              <a:buNone/>
            </a:pPr>
            <a:endParaRPr lang="es-CO" sz="1400" dirty="0"/>
          </a:p>
          <a:p>
            <a:pPr marL="0" indent="0" algn="just">
              <a:lnSpc>
                <a:spcPct val="120000"/>
              </a:lnSpc>
              <a:buNone/>
            </a:pPr>
            <a:r>
              <a:rPr lang="es-CO" sz="1400" dirty="0"/>
              <a:t>Por cuenta de la decisión de la Superintendencia de remover al señor Hernandez de su calidad de Agente Especial, actualmente la condición de Agente Especial y depositario provisional no coinciden en la misma persona. </a:t>
            </a:r>
          </a:p>
          <a:p>
            <a:pPr marL="0" indent="0" algn="just">
              <a:lnSpc>
                <a:spcPct val="120000"/>
              </a:lnSpc>
              <a:buNone/>
            </a:pPr>
            <a:endParaRPr lang="es-CO" sz="1400" dirty="0"/>
          </a:p>
          <a:p>
            <a:pPr marL="0" indent="0" algn="just">
              <a:lnSpc>
                <a:spcPct val="120000"/>
              </a:lnSpc>
              <a:buNone/>
            </a:pPr>
            <a:r>
              <a:rPr lang="es-CO" sz="1400" dirty="0"/>
              <a:t>E</a:t>
            </a:r>
            <a:r>
              <a:rPr lang="es-CO" sz="1400" dirty="0">
                <a:cs typeface="Arial" panose="020B0604020202020204" pitchFamily="34" charset="0"/>
              </a:rPr>
              <a:t>l señor Fernando Umaña - Agente Especial designado por la Superintendencia de Economía Solidaria -, actualmente ostenta la Representación Legal de la Cooperativa y los establecimientos de comercio de la cadena de Droguerías de Drogas la Rebaja, por cuenta de aducir que su competencia se extiende no solo a la administración del ente cooperativo sino de los activos que están sujetos a medida cautelar en el proceso de extinción de dominio.</a:t>
            </a:r>
            <a:endParaRPr lang="es-CO" sz="1400" dirty="0"/>
          </a:p>
          <a:p>
            <a:pPr marL="0" indent="0">
              <a:buNone/>
            </a:pPr>
            <a:endParaRPr lang="es-CO" sz="1400" dirty="0"/>
          </a:p>
          <a:p>
            <a:pPr marL="0" indent="0" algn="just">
              <a:buNone/>
            </a:pPr>
            <a:r>
              <a:rPr lang="es-CO" sz="1400" dirty="0"/>
              <a:t>La F.G.N. mediante comunicación del 25 de abril de 2018 reiteró la competencia de SAE en la administración y representación de los establecimientos de comercio de la cadena de droguerías de COPSERVIR y señaló que cualquier actuación que obstruya la competencia de ésta Entidad constituye Fraude a Resolución Judicial. </a:t>
            </a:r>
          </a:p>
          <a:p>
            <a:pPr marL="0" indent="0" algn="just">
              <a:buNone/>
            </a:pPr>
            <a:endParaRPr lang="es-CO" sz="1400" dirty="0"/>
          </a:p>
          <a:p>
            <a:pPr marL="0" indent="0" algn="just">
              <a:buNone/>
            </a:pPr>
            <a:r>
              <a:rPr lang="es-CO" sz="1400" dirty="0"/>
              <a:t>SAE S.A.S radicó denuncia en contra del Agente Especial designado por la SES por presunto Fraude a Resolución Judicial. </a:t>
            </a:r>
          </a:p>
          <a:p>
            <a:pPr marL="0" indent="0">
              <a:buNone/>
            </a:pPr>
            <a:endParaRPr lang="es-CO" sz="1600" dirty="0"/>
          </a:p>
        </p:txBody>
      </p:sp>
      <p:sp>
        <p:nvSpPr>
          <p:cNvPr id="7" name="Rectángulo 1">
            <a:extLst>
              <a:ext uri="{FF2B5EF4-FFF2-40B4-BE49-F238E27FC236}">
                <a16:creationId xmlns:a16="http://schemas.microsoft.com/office/drawing/2014/main" id="{01D36984-9FFF-4854-9867-3362B5DAB67B}"/>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8" name="CuadroTexto 7">
            <a:extLst>
              <a:ext uri="{FF2B5EF4-FFF2-40B4-BE49-F238E27FC236}">
                <a16:creationId xmlns:a16="http://schemas.microsoft.com/office/drawing/2014/main" id="{E9258EDD-BA50-427C-A43D-665BA62FA738}"/>
              </a:ext>
            </a:extLst>
          </p:cNvPr>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pic>
        <p:nvPicPr>
          <p:cNvPr id="13" name="Imagen 12">
            <a:extLst>
              <a:ext uri="{FF2B5EF4-FFF2-40B4-BE49-F238E27FC236}">
                <a16:creationId xmlns:a16="http://schemas.microsoft.com/office/drawing/2014/main" id="{37A90767-C6CA-4848-9DFA-11EF33339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4" name="Imagen 13">
            <a:extLst>
              <a:ext uri="{FF2B5EF4-FFF2-40B4-BE49-F238E27FC236}">
                <a16:creationId xmlns:a16="http://schemas.microsoft.com/office/drawing/2014/main" id="{1FAFCC8A-D1C4-491E-99EB-BD376EA56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5" name="Imagen 14">
            <a:extLst>
              <a:ext uri="{FF2B5EF4-FFF2-40B4-BE49-F238E27FC236}">
                <a16:creationId xmlns:a16="http://schemas.microsoft.com/office/drawing/2014/main" id="{00883F12-B5E0-4BBC-BE0F-2AF0ECF94B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7724318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kern="0" dirty="0">
              <a:solidFill>
                <a:sysClr val="windowText" lastClr="000000"/>
              </a:solidFill>
            </a:endParaRPr>
          </a:p>
        </p:txBody>
      </p:sp>
      <p:sp>
        <p:nvSpPr>
          <p:cNvPr id="11" name="CuadroTexto 7"/>
          <p:cNvSpPr txBox="1"/>
          <p:nvPr/>
        </p:nvSpPr>
        <p:spPr>
          <a:xfrm>
            <a:off x="8620125" y="6520419"/>
            <a:ext cx="3365500" cy="307777"/>
          </a:xfrm>
          <a:prstGeom prst="rect">
            <a:avLst/>
          </a:prstGeom>
          <a:noFill/>
        </p:spPr>
        <p:txBody>
          <a:bodyPr wrap="square" rtlCol="0">
            <a:spAutoFit/>
          </a:bodyPr>
          <a:lstStyle/>
          <a:p>
            <a:pPr algn="r" defTabSz="914400">
              <a:defRPr/>
            </a:pPr>
            <a:r>
              <a:rPr lang="es-ES" sz="1400" kern="0" dirty="0">
                <a:solidFill>
                  <a:srgbClr val="A9A8A9"/>
                </a:solidFill>
                <a:latin typeface="Lato Regular"/>
                <a:cs typeface="Lato Regular"/>
              </a:rPr>
              <a:t>Gerencia de Sociedades Activas</a:t>
            </a:r>
          </a:p>
        </p:txBody>
      </p:sp>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1926811" y="1247716"/>
            <a:ext cx="6464299" cy="1156990"/>
          </a:xfrm>
        </p:spPr>
        <p:txBody>
          <a:bodyPr>
            <a:normAutofit/>
          </a:bodyPr>
          <a:lstStyle/>
          <a:p>
            <a:r>
              <a:rPr lang="es-CO" sz="2200" b="1" dirty="0"/>
              <a:t>				</a:t>
            </a:r>
            <a:r>
              <a:rPr lang="es-CO" sz="2400" b="1" dirty="0">
                <a:solidFill>
                  <a:srgbClr val="002060"/>
                </a:solidFill>
                <a:latin typeface="+mn-lt"/>
                <a:ea typeface="+mn-ea"/>
                <a:cs typeface="+mn-cs"/>
              </a:rPr>
              <a:t>SITUACIÓN ACTUAL</a:t>
            </a:r>
            <a:br>
              <a:rPr lang="es-CO" dirty="0"/>
            </a:br>
            <a:br>
              <a:rPr lang="es-CO" sz="1400" dirty="0">
                <a:latin typeface="+mn-lt"/>
                <a:ea typeface="+mn-ea"/>
                <a:cs typeface="+mn-cs"/>
              </a:rPr>
            </a:br>
            <a:endParaRPr lang="es-CO" sz="1400" dirty="0">
              <a:latin typeface="+mn-lt"/>
              <a:ea typeface="+mn-ea"/>
              <a:cs typeface="+mn-cs"/>
            </a:endParaRPr>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894520" y="1896899"/>
            <a:ext cx="10409583" cy="4890413"/>
          </a:xfrm>
        </p:spPr>
        <p:txBody>
          <a:bodyPr>
            <a:normAutofit fontScale="25000" lnSpcReduction="20000"/>
          </a:bodyPr>
          <a:lstStyle/>
          <a:p>
            <a:pPr marL="0" indent="0" algn="just">
              <a:buNone/>
            </a:pPr>
            <a:r>
              <a:rPr lang="es-CO" sz="6400" dirty="0"/>
              <a:t>El día 17 de septiembre de 2018 se llevó a cabo una reunión en las oficinas de SAE, en la cual participó el señor Fernando Umaña – Agente Especial de la Cooperativa designado por la Superintendencia de Economía solidaria, quien actualmente ostenta la Representación Legal de la Cooperativa y los establecimientos de comercio de la cadena de Droguerías de Drogas la Rebaja, por cuenta de aducir que su competencia se extiende no solo a la administración del ente cooperativo sino de los activos que están sujetos a medida cautelar en el proceso de extinción de dominio. </a:t>
            </a:r>
          </a:p>
          <a:p>
            <a:pPr marL="0" indent="0" algn="just">
              <a:buNone/>
            </a:pPr>
            <a:endParaRPr lang="es-CO" sz="6400" dirty="0"/>
          </a:p>
          <a:p>
            <a:pPr marL="0" indent="0" algn="just">
              <a:buNone/>
            </a:pPr>
            <a:r>
              <a:rPr lang="es-CO" sz="6400" dirty="0"/>
              <a:t>Se detectaron las siguientes situaciones que resultan alarmantes frente a la situación de la empresa:   </a:t>
            </a:r>
          </a:p>
          <a:p>
            <a:pPr marL="0" indent="0" algn="just">
              <a:buNone/>
            </a:pPr>
            <a:r>
              <a:rPr lang="es-CO" sz="6400" dirty="0"/>
              <a:t> </a:t>
            </a:r>
          </a:p>
          <a:p>
            <a:pPr lvl="0" algn="just"/>
            <a:r>
              <a:rPr lang="es-CO" sz="6400" dirty="0"/>
              <a:t>Disminución en la participación en el mercado respecto de ejercicios anteriores. </a:t>
            </a:r>
          </a:p>
          <a:p>
            <a:pPr lvl="0" algn="just"/>
            <a:r>
              <a:rPr lang="es-CO" sz="6400" dirty="0"/>
              <a:t>Desprotección jurídica de los desarrollos tecnológicos propios adelantados para la optimización de los procesos propios de la actividad comercial.</a:t>
            </a:r>
          </a:p>
          <a:p>
            <a:pPr lvl="0" algn="just"/>
            <a:r>
              <a:rPr lang="es-CO" sz="6400" dirty="0"/>
              <a:t>Falta de contabilización de los desarrollos tecnológicos propios.</a:t>
            </a:r>
          </a:p>
          <a:p>
            <a:pPr lvl="0" algn="just"/>
            <a:r>
              <a:rPr lang="es-CO" sz="6400" dirty="0"/>
              <a:t>Renuencia a establecer la situación financiera y el estado de fuentes y usos, discriminando el ejercicio cooperativo y el correspondiente a los establecimientos de comercio de la cadena de droguerías de Drogas la Rebaja. Solicitud que ha sido reiterada al Agente especial sin obtener una respuesta favorable.</a:t>
            </a:r>
          </a:p>
          <a:p>
            <a:pPr lvl="0" algn="just"/>
            <a:r>
              <a:rPr lang="es-CO" sz="6400" dirty="0"/>
              <a:t>Falta de claridad en la presentación por parte de COPSERVIR de las cuentas relativas a los flujos de dinero entre las cuentas del ejercicio cooperativo y el ejercicio comercial. </a:t>
            </a:r>
          </a:p>
          <a:p>
            <a:pPr lvl="0" algn="just"/>
            <a:r>
              <a:rPr lang="es-CO" sz="6400" dirty="0"/>
              <a:t>Negativa por parte de la Cooperativa en la solución a los conflictos suscitados por el licenciamiento en el uso de la marca de Drogas la Rebaja.  </a:t>
            </a:r>
          </a:p>
          <a:p>
            <a:pPr marL="0" indent="0" algn="just">
              <a:buNone/>
            </a:pPr>
            <a:r>
              <a:rPr lang="es-CO" sz="5600" dirty="0">
                <a:cs typeface="Arial" panose="020B0604020202020204" pitchFamily="34" charset="0"/>
              </a:rPr>
              <a:t> </a:t>
            </a:r>
          </a:p>
          <a:p>
            <a:pPr marL="0" indent="0">
              <a:buNone/>
            </a:pPr>
            <a:endParaRPr lang="es-CO" dirty="0"/>
          </a:p>
        </p:txBody>
      </p:sp>
      <p:pic>
        <p:nvPicPr>
          <p:cNvPr id="7" name="Imagen 6">
            <a:extLst>
              <a:ext uri="{FF2B5EF4-FFF2-40B4-BE49-F238E27FC236}">
                <a16:creationId xmlns:a16="http://schemas.microsoft.com/office/drawing/2014/main" id="{EF82FF45-5F49-43B8-A408-24E209F6A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8" name="Imagen 7">
            <a:extLst>
              <a:ext uri="{FF2B5EF4-FFF2-40B4-BE49-F238E27FC236}">
                <a16:creationId xmlns:a16="http://schemas.microsoft.com/office/drawing/2014/main" id="{EB84FACC-4CF4-412A-9C5C-D25798AB9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9" name="Imagen 8">
            <a:extLst>
              <a:ext uri="{FF2B5EF4-FFF2-40B4-BE49-F238E27FC236}">
                <a16:creationId xmlns:a16="http://schemas.microsoft.com/office/drawing/2014/main" id="{FFC9F4A3-7787-44FC-8777-69A5CB489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5171653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pic>
        <p:nvPicPr>
          <p:cNvPr id="9" name="Imagen 8">
            <a:extLst>
              <a:ext uri="{FF2B5EF4-FFF2-40B4-BE49-F238E27FC236}">
                <a16:creationId xmlns:a16="http://schemas.microsoft.com/office/drawing/2014/main" id="{A9FC4D07-6491-4128-9E93-318F91FFEDAB}"/>
              </a:ext>
            </a:extLst>
          </p:cNvPr>
          <p:cNvPicPr>
            <a:picLocks noChangeAspect="1"/>
          </p:cNvPicPr>
          <p:nvPr/>
        </p:nvPicPr>
        <p:blipFill rotWithShape="1">
          <a:blip r:embed="rId5"/>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187255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3373</TotalTime>
  <Words>7864</Words>
  <Application>Microsoft Office PowerPoint</Application>
  <PresentationFormat>Panorámica</PresentationFormat>
  <Paragraphs>1568</Paragraphs>
  <Slides>98</Slides>
  <Notes>7</Notes>
  <HiddenSlides>1</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1</vt:i4>
      </vt:variant>
      <vt:variant>
        <vt:lpstr>Títulos de diapositiva</vt:lpstr>
      </vt:variant>
      <vt:variant>
        <vt:i4>98</vt:i4>
      </vt:variant>
    </vt:vector>
  </HeadingPairs>
  <TitlesOfParts>
    <vt:vector size="111" baseType="lpstr">
      <vt:lpstr>MS Mincho</vt:lpstr>
      <vt:lpstr>MS PGothic</vt:lpstr>
      <vt:lpstr>Arial</vt:lpstr>
      <vt:lpstr>Arial Narrow</vt:lpstr>
      <vt:lpstr>Calibri</vt:lpstr>
      <vt:lpstr>Lato Bold</vt:lpstr>
      <vt:lpstr>Lato Regular</vt:lpstr>
      <vt:lpstr>Open Sans</vt:lpstr>
      <vt:lpstr>Times New Roman</vt:lpstr>
      <vt:lpstr>Wingdings</vt:lpstr>
      <vt:lpstr>Wingdings 2</vt:lpstr>
      <vt:lpstr>Tema de Office</vt:lpstr>
      <vt:lpstr>Clip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Procesos Penales Asunto CI Calizas y Minerales </vt:lpstr>
      <vt:lpstr>Gestiones Conciliación Prejudicial</vt:lpstr>
      <vt:lpstr>Presentación de PowerPoint</vt:lpstr>
      <vt:lpstr>BIENES OBJETO DE MEDIDA CAUTELAR  EN EL PROCESO DE EXTINCIÓN DE DOMINIO  </vt:lpstr>
      <vt:lpstr>    SITUACIÓN ACTUAL  </vt:lpstr>
      <vt:lpstr>    SITUACIÓN ACTUAL  </vt:lpstr>
      <vt:lpstr>    SITUACIÓN ACTUAL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81</cp:revision>
  <dcterms:created xsi:type="dcterms:W3CDTF">2015-02-19T23:51:59Z</dcterms:created>
  <dcterms:modified xsi:type="dcterms:W3CDTF">2018-09-25T21:31:14Z</dcterms:modified>
</cp:coreProperties>
</file>