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3"/>
  </p:notesMasterIdLst>
  <p:sldIdLst>
    <p:sldId id="257" r:id="rId2"/>
    <p:sldId id="256" r:id="rId3"/>
    <p:sldId id="258" r:id="rId4"/>
    <p:sldId id="880" r:id="rId5"/>
    <p:sldId id="377" r:id="rId6"/>
    <p:sldId id="887" r:id="rId7"/>
    <p:sldId id="273" r:id="rId8"/>
    <p:sldId id="274" r:id="rId9"/>
    <p:sldId id="888" r:id="rId10"/>
    <p:sldId id="359" r:id="rId11"/>
    <p:sldId id="360" r:id="rId12"/>
    <p:sldId id="361" r:id="rId13"/>
    <p:sldId id="362" r:id="rId14"/>
    <p:sldId id="364" r:id="rId15"/>
    <p:sldId id="368" r:id="rId16"/>
    <p:sldId id="846" r:id="rId17"/>
    <p:sldId id="847" r:id="rId18"/>
    <p:sldId id="371" r:id="rId19"/>
    <p:sldId id="372" r:id="rId20"/>
    <p:sldId id="373" r:id="rId21"/>
    <p:sldId id="375" r:id="rId22"/>
    <p:sldId id="379" r:id="rId23"/>
    <p:sldId id="816" r:id="rId24"/>
    <p:sldId id="832" r:id="rId25"/>
    <p:sldId id="833" r:id="rId26"/>
    <p:sldId id="1296" r:id="rId27"/>
    <p:sldId id="831" r:id="rId28"/>
    <p:sldId id="1297" r:id="rId29"/>
    <p:sldId id="838" r:id="rId30"/>
    <p:sldId id="835" r:id="rId31"/>
    <p:sldId id="837" r:id="rId32"/>
    <p:sldId id="1298" r:id="rId33"/>
    <p:sldId id="889" r:id="rId34"/>
    <p:sldId id="1291" r:id="rId35"/>
    <p:sldId id="267" r:id="rId36"/>
    <p:sldId id="1292" r:id="rId37"/>
    <p:sldId id="1293" r:id="rId38"/>
    <p:sldId id="263" r:id="rId39"/>
    <p:sldId id="268" r:id="rId40"/>
    <p:sldId id="1294" r:id="rId41"/>
    <p:sldId id="1295" r:id="rId42"/>
    <p:sldId id="271" r:id="rId43"/>
    <p:sldId id="848" r:id="rId44"/>
    <p:sldId id="1289" r:id="rId45"/>
    <p:sldId id="852" r:id="rId46"/>
    <p:sldId id="853" r:id="rId47"/>
    <p:sldId id="854" r:id="rId48"/>
    <p:sldId id="1290" r:id="rId49"/>
    <p:sldId id="858" r:id="rId50"/>
    <p:sldId id="855" r:id="rId51"/>
    <p:sldId id="856" r:id="rId52"/>
    <p:sldId id="904" r:id="rId53"/>
    <p:sldId id="905" r:id="rId54"/>
    <p:sldId id="1286" r:id="rId55"/>
    <p:sldId id="1288" r:id="rId56"/>
    <p:sldId id="1287" r:id="rId57"/>
    <p:sldId id="839" r:id="rId58"/>
    <p:sldId id="895" r:id="rId59"/>
    <p:sldId id="277" r:id="rId60"/>
    <p:sldId id="896" r:id="rId61"/>
    <p:sldId id="276" r:id="rId62"/>
    <p:sldId id="897" r:id="rId63"/>
    <p:sldId id="898" r:id="rId64"/>
    <p:sldId id="272" r:id="rId65"/>
    <p:sldId id="275" r:id="rId66"/>
    <p:sldId id="881" r:id="rId67"/>
    <p:sldId id="827" r:id="rId68"/>
    <p:sldId id="830" r:id="rId69"/>
    <p:sldId id="828" r:id="rId70"/>
    <p:sldId id="829" r:id="rId71"/>
    <p:sldId id="834" r:id="rId72"/>
    <p:sldId id="836" r:id="rId73"/>
    <p:sldId id="882" r:id="rId74"/>
    <p:sldId id="285" r:id="rId75"/>
    <p:sldId id="262" r:id="rId76"/>
    <p:sldId id="899" r:id="rId77"/>
    <p:sldId id="283" r:id="rId78"/>
    <p:sldId id="900" r:id="rId79"/>
    <p:sldId id="260" r:id="rId80"/>
    <p:sldId id="259" r:id="rId81"/>
    <p:sldId id="284" r:id="rId82"/>
    <p:sldId id="901" r:id="rId83"/>
    <p:sldId id="902" r:id="rId84"/>
    <p:sldId id="903" r:id="rId85"/>
    <p:sldId id="278" r:id="rId86"/>
    <p:sldId id="279" r:id="rId87"/>
    <p:sldId id="281" r:id="rId88"/>
    <p:sldId id="280" r:id="rId89"/>
    <p:sldId id="883" r:id="rId90"/>
    <p:sldId id="885" r:id="rId91"/>
    <p:sldId id="266" r:id="rId92"/>
    <p:sldId id="265" r:id="rId93"/>
    <p:sldId id="264" r:id="rId94"/>
    <p:sldId id="269" r:id="rId95"/>
    <p:sldId id="270" r:id="rId96"/>
    <p:sldId id="886" r:id="rId97"/>
    <p:sldId id="307" r:id="rId98"/>
    <p:sldId id="314" r:id="rId99"/>
    <p:sldId id="286" r:id="rId100"/>
    <p:sldId id="884" r:id="rId101"/>
    <p:sldId id="261" r:id="rId102"/>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ol%20presupuesto%20contratos%20ROM2018\control%20presupuestos%20ROM.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ol%20presupuesto%20contratos%20ROM2018\control%20presupuestos%20ROM.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ol%20presupuesto%20contratos%20ROM2018\control%20presupuestos%20ROM.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amorales\Desktop\escritorio\cuadro%20de%20mando%2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TABLERO%20CONTROL%20ACTUALIZADO.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551665163740086"/>
          <c:y val="0.14885905622903606"/>
          <c:w val="0.72338819194703963"/>
          <c:h val="0.63593930772509555"/>
        </c:manualLayout>
      </c:layout>
      <c:scatterChart>
        <c:scatterStyle val="lineMarker"/>
        <c:varyColors val="0"/>
        <c:ser>
          <c:idx val="0"/>
          <c:order val="0"/>
          <c:tx>
            <c:strRef>
              <c:f>'Centro Oriente'!$G$44</c:f>
              <c:strCache>
                <c:ptCount val="1"/>
                <c:pt idx="0">
                  <c:v>Valor Programado </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xVal>
            <c:numRef>
              <c:f>'Centro Oriente'!$F$45:$F$57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'Centro Oriente'!$K$45:$K$57</c:f>
              <c:numCache>
                <c:formatCode>"$"\ #,##0.00</c:formatCode>
                <c:ptCount val="13"/>
                <c:pt idx="0">
                  <c:v>0</c:v>
                </c:pt>
                <c:pt idx="1">
                  <c:v>68845833.333333328</c:v>
                </c:pt>
                <c:pt idx="2">
                  <c:v>137691666.66666666</c:v>
                </c:pt>
                <c:pt idx="3">
                  <c:v>206537500</c:v>
                </c:pt>
                <c:pt idx="4">
                  <c:v>275383333.33333331</c:v>
                </c:pt>
                <c:pt idx="5">
                  <c:v>344229166.66666669</c:v>
                </c:pt>
                <c:pt idx="6">
                  <c:v>413075000</c:v>
                </c:pt>
                <c:pt idx="7">
                  <c:v>481920833.33333331</c:v>
                </c:pt>
                <c:pt idx="8">
                  <c:v>550766666.66666663</c:v>
                </c:pt>
                <c:pt idx="9">
                  <c:v>619612500</c:v>
                </c:pt>
                <c:pt idx="10">
                  <c:v>688458333.33333325</c:v>
                </c:pt>
                <c:pt idx="11">
                  <c:v>757304166.66666663</c:v>
                </c:pt>
                <c:pt idx="12">
                  <c:v>826150000</c:v>
                </c:pt>
              </c:numCache>
            </c:numRef>
          </c:yVal>
          <c:smooth val="0"/>
          <c:extLst>
            <c:ext xmlns:c16="http://schemas.microsoft.com/office/drawing/2014/chart" uri="{C3380CC4-5D6E-409C-BE32-E72D297353CC}">
              <c16:uniqueId val="{00000000-406D-4282-A545-A78128D3B335}"/>
            </c:ext>
          </c:extLst>
        </c:ser>
        <c:ser>
          <c:idx val="1"/>
          <c:order val="1"/>
          <c:tx>
            <c:strRef>
              <c:f>'Centro Oriente'!$H$44</c:f>
              <c:strCache>
                <c:ptCount val="1"/>
                <c:pt idx="0">
                  <c:v>Aprobación Actual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xVal>
            <c:numRef>
              <c:f>'Centro Oriente'!$F$45:$F$53</c:f>
              <c:numCache>
                <c:formatCode>General</c:formatCode>
                <c:ptCount val="9"/>
                <c:pt idx="0">
                  <c:v>0</c:v>
                </c:pt>
                <c:pt idx="1">
                  <c:v>1</c:v>
                </c:pt>
                <c:pt idx="2">
                  <c:v>2</c:v>
                </c:pt>
                <c:pt idx="3">
                  <c:v>3</c:v>
                </c:pt>
                <c:pt idx="4">
                  <c:v>4</c:v>
                </c:pt>
                <c:pt idx="5">
                  <c:v>5</c:v>
                </c:pt>
                <c:pt idx="6">
                  <c:v>6</c:v>
                </c:pt>
                <c:pt idx="7">
                  <c:v>7</c:v>
                </c:pt>
                <c:pt idx="8">
                  <c:v>8</c:v>
                </c:pt>
              </c:numCache>
            </c:numRef>
          </c:xVal>
          <c:yVal>
            <c:numRef>
              <c:f>'Centro Oriente'!$L$45:$L$53</c:f>
              <c:numCache>
                <c:formatCode>"$"\ #,##0.00</c:formatCode>
                <c:ptCount val="9"/>
                <c:pt idx="0">
                  <c:v>0</c:v>
                </c:pt>
                <c:pt idx="1">
                  <c:v>54551470.520300001</c:v>
                </c:pt>
                <c:pt idx="2">
                  <c:v>195851816.76029998</c:v>
                </c:pt>
                <c:pt idx="3">
                  <c:v>273872252.54030001</c:v>
                </c:pt>
                <c:pt idx="4">
                  <c:v>295597811.0503</c:v>
                </c:pt>
                <c:pt idx="5">
                  <c:v>396705972.45029998</c:v>
                </c:pt>
                <c:pt idx="6">
                  <c:v>581820715.85029995</c:v>
                </c:pt>
                <c:pt idx="7">
                  <c:v>666899336.65029991</c:v>
                </c:pt>
                <c:pt idx="8">
                  <c:v>773763333.06029987</c:v>
                </c:pt>
              </c:numCache>
            </c:numRef>
          </c:yVal>
          <c:smooth val="0"/>
          <c:extLst>
            <c:ext xmlns:c16="http://schemas.microsoft.com/office/drawing/2014/chart" uri="{C3380CC4-5D6E-409C-BE32-E72D297353CC}">
              <c16:uniqueId val="{00000001-406D-4282-A545-A78128D3B335}"/>
            </c:ext>
          </c:extLst>
        </c:ser>
        <c:ser>
          <c:idx val="2"/>
          <c:order val="2"/>
          <c:tx>
            <c:strRef>
              <c:f>'Centro Oriente'!$I$44</c:f>
              <c:strCache>
                <c:ptCount val="1"/>
                <c:pt idx="0">
                  <c:v>Finalizado a corte</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xVal>
            <c:numRef>
              <c:f>'Centro Oriente'!$F$45:$F$53</c:f>
              <c:numCache>
                <c:formatCode>General</c:formatCode>
                <c:ptCount val="9"/>
                <c:pt idx="0">
                  <c:v>0</c:v>
                </c:pt>
                <c:pt idx="1">
                  <c:v>1</c:v>
                </c:pt>
                <c:pt idx="2">
                  <c:v>2</c:v>
                </c:pt>
                <c:pt idx="3">
                  <c:v>3</c:v>
                </c:pt>
                <c:pt idx="4">
                  <c:v>4</c:v>
                </c:pt>
                <c:pt idx="5">
                  <c:v>5</c:v>
                </c:pt>
                <c:pt idx="6">
                  <c:v>6</c:v>
                </c:pt>
                <c:pt idx="7">
                  <c:v>7</c:v>
                </c:pt>
                <c:pt idx="8">
                  <c:v>8</c:v>
                </c:pt>
              </c:numCache>
            </c:numRef>
          </c:xVal>
          <c:yVal>
            <c:numRef>
              <c:f>'Centro Oriente'!$N$45:$N$53</c:f>
              <c:numCache>
                <c:formatCode>"$"\ #,##0.00</c:formatCode>
                <c:ptCount val="9"/>
                <c:pt idx="0">
                  <c:v>0</c:v>
                </c:pt>
                <c:pt idx="1">
                  <c:v>139673</c:v>
                </c:pt>
                <c:pt idx="2">
                  <c:v>2413533.5</c:v>
                </c:pt>
                <c:pt idx="3">
                  <c:v>74287243.980300009</c:v>
                </c:pt>
                <c:pt idx="4">
                  <c:v>104379290.10030001</c:v>
                </c:pt>
                <c:pt idx="5">
                  <c:v>153094449.53030002</c:v>
                </c:pt>
                <c:pt idx="6">
                  <c:v>153532864.53030002</c:v>
                </c:pt>
                <c:pt idx="7">
                  <c:v>231242402.55030003</c:v>
                </c:pt>
                <c:pt idx="8">
                  <c:v>231242402.55030003</c:v>
                </c:pt>
              </c:numCache>
            </c:numRef>
          </c:yVal>
          <c:smooth val="0"/>
          <c:extLst>
            <c:ext xmlns:c16="http://schemas.microsoft.com/office/drawing/2014/chart" uri="{C3380CC4-5D6E-409C-BE32-E72D297353CC}">
              <c16:uniqueId val="{00000002-406D-4282-A545-A78128D3B335}"/>
            </c:ext>
          </c:extLst>
        </c:ser>
        <c:ser>
          <c:idx val="3"/>
          <c:order val="3"/>
          <c:tx>
            <c:strRef>
              <c:f>'Centro Oriente'!$J$44</c:f>
              <c:strCache>
                <c:ptCount val="1"/>
                <c:pt idx="0">
                  <c:v>Pagado a corte</c:v>
                </c:pt>
              </c:strCache>
            </c:strRef>
          </c:tx>
          <c:spPr>
            <a:ln w="22225" cap="rnd">
              <a:solidFill>
                <a:schemeClr val="accent4"/>
              </a:solidFill>
              <a:round/>
            </a:ln>
            <a:effectLst/>
          </c:spPr>
          <c:marker>
            <c:symbol val="x"/>
            <c:size val="6"/>
            <c:spPr>
              <a:noFill/>
              <a:ln w="9525">
                <a:solidFill>
                  <a:schemeClr val="accent4"/>
                </a:solidFill>
                <a:round/>
              </a:ln>
              <a:effectLst/>
            </c:spPr>
          </c:marker>
          <c:xVal>
            <c:numRef>
              <c:f>'Centro Oriente'!$F$45:$F$53</c:f>
              <c:numCache>
                <c:formatCode>General</c:formatCode>
                <c:ptCount val="9"/>
                <c:pt idx="0">
                  <c:v>0</c:v>
                </c:pt>
                <c:pt idx="1">
                  <c:v>1</c:v>
                </c:pt>
                <c:pt idx="2">
                  <c:v>2</c:v>
                </c:pt>
                <c:pt idx="3">
                  <c:v>3</c:v>
                </c:pt>
                <c:pt idx="4">
                  <c:v>4</c:v>
                </c:pt>
                <c:pt idx="5">
                  <c:v>5</c:v>
                </c:pt>
                <c:pt idx="6">
                  <c:v>6</c:v>
                </c:pt>
                <c:pt idx="7">
                  <c:v>7</c:v>
                </c:pt>
                <c:pt idx="8">
                  <c:v>8</c:v>
                </c:pt>
              </c:numCache>
            </c:numRef>
          </c:xVal>
          <c:yVal>
            <c:numRef>
              <c:f>'Centro Oriente'!$P$45:$P$53</c:f>
              <c:numCache>
                <c:formatCode>"$"\ #,##0.00</c:formatCode>
                <c:ptCount val="9"/>
                <c:pt idx="0">
                  <c:v>0</c:v>
                </c:pt>
                <c:pt idx="1">
                  <c:v>0</c:v>
                </c:pt>
                <c:pt idx="2">
                  <c:v>0</c:v>
                </c:pt>
                <c:pt idx="3">
                  <c:v>0</c:v>
                </c:pt>
                <c:pt idx="4">
                  <c:v>24195550.664285716</c:v>
                </c:pt>
                <c:pt idx="5">
                  <c:v>135251057.63428572</c:v>
                </c:pt>
                <c:pt idx="6">
                  <c:v>167866530.79428571</c:v>
                </c:pt>
                <c:pt idx="7">
                  <c:v>287259074.0642857</c:v>
                </c:pt>
                <c:pt idx="8">
                  <c:v>358968455.20428568</c:v>
                </c:pt>
              </c:numCache>
            </c:numRef>
          </c:yVal>
          <c:smooth val="0"/>
          <c:extLst>
            <c:ext xmlns:c16="http://schemas.microsoft.com/office/drawing/2014/chart" uri="{C3380CC4-5D6E-409C-BE32-E72D297353CC}">
              <c16:uniqueId val="{00000003-406D-4282-A545-A78128D3B335}"/>
            </c:ext>
          </c:extLst>
        </c:ser>
        <c:ser>
          <c:idx val="4"/>
          <c:order val="4"/>
          <c:tx>
            <c:strRef>
              <c:f>'Centro Oriente'!$S$44</c:f>
              <c:strCache>
                <c:ptCount val="1"/>
                <c:pt idx="0">
                  <c:v>Presupuesto 2019</c:v>
                </c:pt>
              </c:strCache>
            </c:strRef>
          </c:tx>
          <c:spPr>
            <a:ln w="22225" cap="rnd">
              <a:solidFill>
                <a:schemeClr val="accent5"/>
              </a:solidFill>
              <a:round/>
            </a:ln>
            <a:effectLst/>
          </c:spPr>
          <c:marker>
            <c:symbol val="star"/>
            <c:size val="6"/>
            <c:spPr>
              <a:noFill/>
              <a:ln w="9525">
                <a:solidFill>
                  <a:schemeClr val="accent5"/>
                </a:solidFill>
                <a:round/>
              </a:ln>
              <a:effectLst/>
            </c:spPr>
          </c:marker>
          <c:xVal>
            <c:numRef>
              <c:f>'Centro Oriente'!$R$45:$R$57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'Centro Oriente'!$S$45:$S$57</c:f>
              <c:numCache>
                <c:formatCode>_("$"* #,##0.00_);_("$"* \(#,##0.00\);_("$"* "-"??_);_(@_)</c:formatCode>
                <c:ptCount val="13"/>
                <c:pt idx="1">
                  <c:v>89166666.666666672</c:v>
                </c:pt>
                <c:pt idx="2">
                  <c:v>178333333.33333334</c:v>
                </c:pt>
                <c:pt idx="3">
                  <c:v>267500000</c:v>
                </c:pt>
                <c:pt idx="4">
                  <c:v>356666666.66666669</c:v>
                </c:pt>
                <c:pt idx="5">
                  <c:v>445833333.33333337</c:v>
                </c:pt>
                <c:pt idx="6">
                  <c:v>535000000</c:v>
                </c:pt>
                <c:pt idx="7">
                  <c:v>624166666.66666675</c:v>
                </c:pt>
                <c:pt idx="8">
                  <c:v>713333333.33333337</c:v>
                </c:pt>
                <c:pt idx="9">
                  <c:v>802500000</c:v>
                </c:pt>
                <c:pt idx="10">
                  <c:v>891666666.66666675</c:v>
                </c:pt>
                <c:pt idx="11">
                  <c:v>980833333.33333337</c:v>
                </c:pt>
                <c:pt idx="12">
                  <c:v>1070000000</c:v>
                </c:pt>
              </c:numCache>
            </c:numRef>
          </c:yVal>
          <c:smooth val="0"/>
          <c:extLst>
            <c:ext xmlns:c16="http://schemas.microsoft.com/office/drawing/2014/chart" uri="{C3380CC4-5D6E-409C-BE32-E72D297353CC}">
              <c16:uniqueId val="{00000004-406D-4282-A545-A78128D3B335}"/>
            </c:ext>
          </c:extLst>
        </c:ser>
        <c:dLbls>
          <c:showLegendKey val="0"/>
          <c:showVal val="0"/>
          <c:showCatName val="0"/>
          <c:showSerName val="0"/>
          <c:showPercent val="0"/>
          <c:showBubbleSize val="0"/>
        </c:dLbls>
        <c:axId val="215992560"/>
        <c:axId val="348716192"/>
      </c:scatterChart>
      <c:valAx>
        <c:axId val="2159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Meses</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48716192"/>
        <c:crosses val="autoZero"/>
        <c:crossBetween val="midCat"/>
        <c:majorUnit val="1"/>
      </c:valAx>
      <c:valAx>
        <c:axId val="3487161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Valor presupuesto</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quot;$&quot;\ #,##0.0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15992560"/>
        <c:crossesAt val="0"/>
        <c:crossBetween val="midCat"/>
      </c:valAx>
      <c:spPr>
        <a:noFill/>
        <a:ln>
          <a:noFill/>
        </a:ln>
        <a:effectLst/>
      </c:spPr>
    </c:plotArea>
    <c:legend>
      <c:legendPos val="t"/>
      <c:layout>
        <c:manualLayout>
          <c:xMode val="edge"/>
          <c:yMode val="edge"/>
          <c:x val="9.6594777276323984E-3"/>
          <c:y val="0"/>
          <c:w val="0.97521455263363688"/>
          <c:h val="0.10235651237722854"/>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66896924092307"/>
          <c:y val="0.13317147856517933"/>
          <c:w val="0.71984957803089322"/>
          <c:h val="0.70770960921551485"/>
        </c:manualLayout>
      </c:layout>
      <c:scatterChart>
        <c:scatterStyle val="lineMarker"/>
        <c:varyColors val="0"/>
        <c:ser>
          <c:idx val="0"/>
          <c:order val="0"/>
          <c:tx>
            <c:strRef>
              <c:f>Occidente!$G$44</c:f>
              <c:strCache>
                <c:ptCount val="1"/>
                <c:pt idx="0">
                  <c:v>Valor Programado </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Occidente!$F$45:$F$57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Occidente!$K$45:$K$57</c:f>
              <c:numCache>
                <c:formatCode>"$"\ #,##0.00</c:formatCode>
                <c:ptCount val="13"/>
                <c:pt idx="0" formatCode="General">
                  <c:v>0</c:v>
                </c:pt>
                <c:pt idx="1">
                  <c:v>64028333.333333336</c:v>
                </c:pt>
                <c:pt idx="2">
                  <c:v>128056666.66666667</c:v>
                </c:pt>
                <c:pt idx="3">
                  <c:v>192085000</c:v>
                </c:pt>
                <c:pt idx="4">
                  <c:v>256113333.33333334</c:v>
                </c:pt>
                <c:pt idx="5">
                  <c:v>320141666.66666669</c:v>
                </c:pt>
                <c:pt idx="6">
                  <c:v>384170000</c:v>
                </c:pt>
                <c:pt idx="7">
                  <c:v>448198333.33333331</c:v>
                </c:pt>
                <c:pt idx="8">
                  <c:v>512226666.66666663</c:v>
                </c:pt>
                <c:pt idx="9">
                  <c:v>576255000</c:v>
                </c:pt>
                <c:pt idx="10">
                  <c:v>640283333.33333325</c:v>
                </c:pt>
                <c:pt idx="11">
                  <c:v>704311666.66666663</c:v>
                </c:pt>
                <c:pt idx="12">
                  <c:v>768340000</c:v>
                </c:pt>
              </c:numCache>
            </c:numRef>
          </c:yVal>
          <c:smooth val="0"/>
          <c:extLst>
            <c:ext xmlns:c16="http://schemas.microsoft.com/office/drawing/2014/chart" uri="{C3380CC4-5D6E-409C-BE32-E72D297353CC}">
              <c16:uniqueId val="{00000000-C9A6-48E3-9889-A19567EEA6E9}"/>
            </c:ext>
          </c:extLst>
        </c:ser>
        <c:ser>
          <c:idx val="1"/>
          <c:order val="1"/>
          <c:tx>
            <c:strRef>
              <c:f>Occidente!$H$44</c:f>
              <c:strCache>
                <c:ptCount val="1"/>
                <c:pt idx="0">
                  <c:v>Aprobación Actual</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Occidente!$L$45:$L$53</c:f>
              <c:numCache>
                <c:formatCode>"$"\ #,##0.00</c:formatCode>
                <c:ptCount val="9"/>
                <c:pt idx="0">
                  <c:v>0</c:v>
                </c:pt>
                <c:pt idx="1">
                  <c:v>15210824</c:v>
                </c:pt>
                <c:pt idx="2">
                  <c:v>49188309.919999994</c:v>
                </c:pt>
                <c:pt idx="3">
                  <c:v>56763671.209999993</c:v>
                </c:pt>
                <c:pt idx="4">
                  <c:v>77469149.589999989</c:v>
                </c:pt>
                <c:pt idx="5">
                  <c:v>181556618.88</c:v>
                </c:pt>
                <c:pt idx="6">
                  <c:v>286547688.61141527</c:v>
                </c:pt>
                <c:pt idx="7">
                  <c:v>364439308.44141531</c:v>
                </c:pt>
                <c:pt idx="8">
                  <c:v>484189181.86141533</c:v>
                </c:pt>
              </c:numCache>
            </c:numRef>
          </c:yVal>
          <c:smooth val="0"/>
          <c:extLst>
            <c:ext xmlns:c16="http://schemas.microsoft.com/office/drawing/2014/chart" uri="{C3380CC4-5D6E-409C-BE32-E72D297353CC}">
              <c16:uniqueId val="{00000001-C9A6-48E3-9889-A19567EEA6E9}"/>
            </c:ext>
          </c:extLst>
        </c:ser>
        <c:ser>
          <c:idx val="2"/>
          <c:order val="2"/>
          <c:tx>
            <c:strRef>
              <c:f>Occidente!$I$44</c:f>
              <c:strCache>
                <c:ptCount val="1"/>
                <c:pt idx="0">
                  <c:v>Finalizado a corte</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Occidente!$N$45:$N$53</c:f>
              <c:numCache>
                <c:formatCode>"$"\ #,##0.00</c:formatCode>
                <c:ptCount val="9"/>
                <c:pt idx="0">
                  <c:v>0</c:v>
                </c:pt>
                <c:pt idx="1">
                  <c:v>0</c:v>
                </c:pt>
                <c:pt idx="2">
                  <c:v>24243123.050000001</c:v>
                </c:pt>
                <c:pt idx="3">
                  <c:v>30472223.93</c:v>
                </c:pt>
                <c:pt idx="4">
                  <c:v>51358084.43</c:v>
                </c:pt>
                <c:pt idx="5">
                  <c:v>74387701.5</c:v>
                </c:pt>
                <c:pt idx="6">
                  <c:v>130317842.66</c:v>
                </c:pt>
                <c:pt idx="7">
                  <c:v>220035055.46000001</c:v>
                </c:pt>
                <c:pt idx="8">
                  <c:v>337306625.9514153</c:v>
                </c:pt>
              </c:numCache>
            </c:numRef>
          </c:yVal>
          <c:smooth val="0"/>
          <c:extLst>
            <c:ext xmlns:c16="http://schemas.microsoft.com/office/drawing/2014/chart" uri="{C3380CC4-5D6E-409C-BE32-E72D297353CC}">
              <c16:uniqueId val="{00000002-C9A6-48E3-9889-A19567EEA6E9}"/>
            </c:ext>
          </c:extLst>
        </c:ser>
        <c:ser>
          <c:idx val="3"/>
          <c:order val="3"/>
          <c:tx>
            <c:strRef>
              <c:f>Occidente!$J$44</c:f>
              <c:strCache>
                <c:ptCount val="1"/>
                <c:pt idx="0">
                  <c:v>Pagado a corte</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Occidente!$P$45:$P$53</c:f>
              <c:numCache>
                <c:formatCode>"$"\ #,##0.00</c:formatCode>
                <c:ptCount val="9"/>
                <c:pt idx="0">
                  <c:v>0</c:v>
                </c:pt>
                <c:pt idx="1">
                  <c:v>0</c:v>
                </c:pt>
                <c:pt idx="2">
                  <c:v>0</c:v>
                </c:pt>
                <c:pt idx="3">
                  <c:v>5668437.5220829993</c:v>
                </c:pt>
                <c:pt idx="4">
                  <c:v>20833054.769303001</c:v>
                </c:pt>
                <c:pt idx="5">
                  <c:v>43542933.382703997</c:v>
                </c:pt>
                <c:pt idx="6">
                  <c:v>51308838.601383999</c:v>
                </c:pt>
                <c:pt idx="7">
                  <c:v>81899614.889028996</c:v>
                </c:pt>
                <c:pt idx="8">
                  <c:v>280836518.664639</c:v>
                </c:pt>
              </c:numCache>
            </c:numRef>
          </c:yVal>
          <c:smooth val="0"/>
          <c:extLst>
            <c:ext xmlns:c16="http://schemas.microsoft.com/office/drawing/2014/chart" uri="{C3380CC4-5D6E-409C-BE32-E72D297353CC}">
              <c16:uniqueId val="{00000003-C9A6-48E3-9889-A19567EEA6E9}"/>
            </c:ext>
          </c:extLst>
        </c:ser>
        <c:ser>
          <c:idx val="4"/>
          <c:order val="4"/>
          <c:tx>
            <c:strRef>
              <c:f>Occidente!$S$44</c:f>
              <c:strCache>
                <c:ptCount val="1"/>
                <c:pt idx="0">
                  <c:v>Presupuesto 2019</c:v>
                </c:pt>
              </c:strCache>
            </c:strRef>
          </c:tx>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f>Occidente!$R$45:$R$57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Occidente!$S$45:$S$57</c:f>
              <c:numCache>
                <c:formatCode>_("$"* #,##0.00_);_("$"* \(#,##0.00\);_("$"* "-"??_);_(@_)</c:formatCode>
                <c:ptCount val="13"/>
                <c:pt idx="1">
                  <c:v>79833333.333333328</c:v>
                </c:pt>
                <c:pt idx="2">
                  <c:v>159666666.66666666</c:v>
                </c:pt>
                <c:pt idx="3">
                  <c:v>239500000</c:v>
                </c:pt>
                <c:pt idx="4">
                  <c:v>319333333.33333331</c:v>
                </c:pt>
                <c:pt idx="5">
                  <c:v>399166666.66666663</c:v>
                </c:pt>
                <c:pt idx="6">
                  <c:v>479000000</c:v>
                </c:pt>
                <c:pt idx="7">
                  <c:v>558833333.33333325</c:v>
                </c:pt>
                <c:pt idx="8">
                  <c:v>638666666.66666663</c:v>
                </c:pt>
                <c:pt idx="9">
                  <c:v>718500000</c:v>
                </c:pt>
                <c:pt idx="10">
                  <c:v>798333333.33333325</c:v>
                </c:pt>
                <c:pt idx="11">
                  <c:v>878166666.66666663</c:v>
                </c:pt>
                <c:pt idx="12">
                  <c:v>958000000</c:v>
                </c:pt>
              </c:numCache>
            </c:numRef>
          </c:yVal>
          <c:smooth val="0"/>
          <c:extLst>
            <c:ext xmlns:c16="http://schemas.microsoft.com/office/drawing/2014/chart" uri="{C3380CC4-5D6E-409C-BE32-E72D297353CC}">
              <c16:uniqueId val="{00000004-C9A6-48E3-9889-A19567EEA6E9}"/>
            </c:ext>
          </c:extLst>
        </c:ser>
        <c:dLbls>
          <c:showLegendKey val="0"/>
          <c:showVal val="0"/>
          <c:showCatName val="0"/>
          <c:showSerName val="0"/>
          <c:showPercent val="0"/>
          <c:showBubbleSize val="0"/>
        </c:dLbls>
        <c:axId val="215992560"/>
        <c:axId val="348716192"/>
      </c:scatterChart>
      <c:valAx>
        <c:axId val="2159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CO"/>
                  <a:t>Meses</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48716192"/>
        <c:crosses val="autoZero"/>
        <c:crossBetween val="midCat"/>
        <c:majorUnit val="1"/>
      </c:valAx>
      <c:valAx>
        <c:axId val="3487161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CO"/>
                  <a:t>Valor presupuesto</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CO"/>
            </a:p>
          </c:txPr>
        </c:title>
        <c:numFmt formatCode="&quot;$&quot;\ #,##0.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15992560"/>
        <c:crossesAt val="0"/>
        <c:crossBetween val="midCat"/>
      </c:valAx>
      <c:spPr>
        <a:noFill/>
        <a:ln>
          <a:noFill/>
        </a:ln>
        <a:effectLst/>
      </c:spPr>
    </c:plotArea>
    <c:legend>
      <c:legendPos val="b"/>
      <c:layout>
        <c:manualLayout>
          <c:xMode val="edge"/>
          <c:yMode val="edge"/>
          <c:x val="0"/>
          <c:y val="2.6487314085738628E-3"/>
          <c:w val="1"/>
          <c:h val="0.1130920093321668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'Sur Occidente'!$G$44</c:f>
              <c:strCache>
                <c:ptCount val="1"/>
                <c:pt idx="0">
                  <c:v>Valor Programado </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xVal>
            <c:numRef>
              <c:f>'Sur Occidente'!$F$45:$F$57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'Sur Occidente'!$K$45:$K$57</c:f>
              <c:numCache>
                <c:formatCode>"$"\ #,##0.00</c:formatCode>
                <c:ptCount val="13"/>
                <c:pt idx="0" formatCode="General">
                  <c:v>0</c:v>
                </c:pt>
                <c:pt idx="1">
                  <c:v>74789166.666666672</c:v>
                </c:pt>
                <c:pt idx="2">
                  <c:v>149578333.33333334</c:v>
                </c:pt>
                <c:pt idx="3">
                  <c:v>224367500</c:v>
                </c:pt>
                <c:pt idx="4">
                  <c:v>299156666.66666669</c:v>
                </c:pt>
                <c:pt idx="5">
                  <c:v>373945833.33333337</c:v>
                </c:pt>
                <c:pt idx="6">
                  <c:v>448735000</c:v>
                </c:pt>
                <c:pt idx="7">
                  <c:v>523524166.66666663</c:v>
                </c:pt>
                <c:pt idx="8">
                  <c:v>598313333.33333325</c:v>
                </c:pt>
                <c:pt idx="9">
                  <c:v>673102500</c:v>
                </c:pt>
                <c:pt idx="10">
                  <c:v>747891666.66666675</c:v>
                </c:pt>
                <c:pt idx="11">
                  <c:v>822680833.33333337</c:v>
                </c:pt>
                <c:pt idx="12">
                  <c:v>897470000</c:v>
                </c:pt>
              </c:numCache>
            </c:numRef>
          </c:yVal>
          <c:smooth val="0"/>
          <c:extLst>
            <c:ext xmlns:c16="http://schemas.microsoft.com/office/drawing/2014/chart" uri="{C3380CC4-5D6E-409C-BE32-E72D297353CC}">
              <c16:uniqueId val="{00000000-AEA5-4E88-8F67-33CD1ABB1003}"/>
            </c:ext>
          </c:extLst>
        </c:ser>
        <c:ser>
          <c:idx val="1"/>
          <c:order val="1"/>
          <c:tx>
            <c:strRef>
              <c:f>'Sur Occidente'!$H$44</c:f>
              <c:strCache>
                <c:ptCount val="1"/>
                <c:pt idx="0">
                  <c:v>Aprobación Actual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xVal>
            <c:numRef>
              <c:f>'Sur 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'Sur Occidente'!$L$45:$L$53</c:f>
              <c:numCache>
                <c:formatCode>"$"\ #,##0.00</c:formatCode>
                <c:ptCount val="9"/>
                <c:pt idx="0">
                  <c:v>0</c:v>
                </c:pt>
                <c:pt idx="1">
                  <c:v>7468400.3200000003</c:v>
                </c:pt>
                <c:pt idx="2">
                  <c:v>49738655.050000004</c:v>
                </c:pt>
                <c:pt idx="3">
                  <c:v>523570719.44999999</c:v>
                </c:pt>
                <c:pt idx="4">
                  <c:v>546661626.90999997</c:v>
                </c:pt>
                <c:pt idx="5">
                  <c:v>559491105.30999994</c:v>
                </c:pt>
                <c:pt idx="6">
                  <c:v>570968675.63</c:v>
                </c:pt>
                <c:pt idx="7">
                  <c:v>899320739.07000005</c:v>
                </c:pt>
                <c:pt idx="8">
                  <c:v>899320739.07000005</c:v>
                </c:pt>
              </c:numCache>
            </c:numRef>
          </c:yVal>
          <c:smooth val="0"/>
          <c:extLst>
            <c:ext xmlns:c16="http://schemas.microsoft.com/office/drawing/2014/chart" uri="{C3380CC4-5D6E-409C-BE32-E72D297353CC}">
              <c16:uniqueId val="{00000001-AEA5-4E88-8F67-33CD1ABB1003}"/>
            </c:ext>
          </c:extLst>
        </c:ser>
        <c:ser>
          <c:idx val="2"/>
          <c:order val="2"/>
          <c:tx>
            <c:strRef>
              <c:f>'Sur Occidente'!$I$44</c:f>
              <c:strCache>
                <c:ptCount val="1"/>
                <c:pt idx="0">
                  <c:v>Finalizado a corte</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xVal>
            <c:numRef>
              <c:f>'Sur 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'Sur Occidente'!$N$45:$N$53</c:f>
              <c:numCache>
                <c:formatCode>"$"\ #,##0.00</c:formatCode>
                <c:ptCount val="9"/>
                <c:pt idx="0">
                  <c:v>0</c:v>
                </c:pt>
                <c:pt idx="1">
                  <c:v>431302</c:v>
                </c:pt>
                <c:pt idx="2">
                  <c:v>39864092.910000004</c:v>
                </c:pt>
                <c:pt idx="3">
                  <c:v>55357826.990000002</c:v>
                </c:pt>
                <c:pt idx="4">
                  <c:v>156011865.63000003</c:v>
                </c:pt>
                <c:pt idx="5">
                  <c:v>232440990.48000002</c:v>
                </c:pt>
                <c:pt idx="6">
                  <c:v>237404014.66</c:v>
                </c:pt>
                <c:pt idx="7">
                  <c:v>246837008.41</c:v>
                </c:pt>
                <c:pt idx="8">
                  <c:v>246837008.41</c:v>
                </c:pt>
              </c:numCache>
            </c:numRef>
          </c:yVal>
          <c:smooth val="0"/>
          <c:extLst>
            <c:ext xmlns:c16="http://schemas.microsoft.com/office/drawing/2014/chart" uri="{C3380CC4-5D6E-409C-BE32-E72D297353CC}">
              <c16:uniqueId val="{00000002-AEA5-4E88-8F67-33CD1ABB1003}"/>
            </c:ext>
          </c:extLst>
        </c:ser>
        <c:ser>
          <c:idx val="3"/>
          <c:order val="3"/>
          <c:tx>
            <c:strRef>
              <c:f>'Sur Occidente'!$J$44</c:f>
              <c:strCache>
                <c:ptCount val="1"/>
                <c:pt idx="0">
                  <c:v>Pagado a corte</c:v>
                </c:pt>
              </c:strCache>
            </c:strRef>
          </c:tx>
          <c:spPr>
            <a:ln w="22225" cap="rnd">
              <a:solidFill>
                <a:schemeClr val="accent4"/>
              </a:solidFill>
              <a:round/>
            </a:ln>
            <a:effectLst/>
          </c:spPr>
          <c:marker>
            <c:symbol val="x"/>
            <c:size val="6"/>
            <c:spPr>
              <a:noFill/>
              <a:ln w="9525">
                <a:solidFill>
                  <a:schemeClr val="accent4"/>
                </a:solidFill>
                <a:round/>
              </a:ln>
              <a:effectLst/>
            </c:spPr>
          </c:marker>
          <c:xVal>
            <c:numRef>
              <c:f>'Sur 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'Sur Occidente'!$P$45:$P$53</c:f>
              <c:numCache>
                <c:formatCode>"$"\ #,##0.00</c:formatCode>
                <c:ptCount val="9"/>
                <c:pt idx="0">
                  <c:v>0</c:v>
                </c:pt>
                <c:pt idx="1">
                  <c:v>0</c:v>
                </c:pt>
                <c:pt idx="2">
                  <c:v>0</c:v>
                </c:pt>
                <c:pt idx="3">
                  <c:v>0</c:v>
                </c:pt>
                <c:pt idx="4">
                  <c:v>45651558.365714006</c:v>
                </c:pt>
                <c:pt idx="5">
                  <c:v>124150363.383277</c:v>
                </c:pt>
                <c:pt idx="6">
                  <c:v>221340120.429113</c:v>
                </c:pt>
                <c:pt idx="7">
                  <c:v>280305300.48745704</c:v>
                </c:pt>
                <c:pt idx="8">
                  <c:v>291077831.34320104</c:v>
                </c:pt>
              </c:numCache>
            </c:numRef>
          </c:yVal>
          <c:smooth val="0"/>
          <c:extLst>
            <c:ext xmlns:c16="http://schemas.microsoft.com/office/drawing/2014/chart" uri="{C3380CC4-5D6E-409C-BE32-E72D297353CC}">
              <c16:uniqueId val="{00000003-AEA5-4E88-8F67-33CD1ABB1003}"/>
            </c:ext>
          </c:extLst>
        </c:ser>
        <c:ser>
          <c:idx val="4"/>
          <c:order val="4"/>
          <c:tx>
            <c:strRef>
              <c:f>'Sur Occidente'!$S$44</c:f>
              <c:strCache>
                <c:ptCount val="1"/>
                <c:pt idx="0">
                  <c:v>Presupuesto 2019</c:v>
                </c:pt>
              </c:strCache>
            </c:strRef>
          </c:tx>
          <c:spPr>
            <a:ln w="22225" cap="rnd">
              <a:solidFill>
                <a:schemeClr val="accent5"/>
              </a:solidFill>
              <a:round/>
            </a:ln>
            <a:effectLst/>
          </c:spPr>
          <c:marker>
            <c:symbol val="star"/>
            <c:size val="6"/>
            <c:spPr>
              <a:noFill/>
              <a:ln w="9525">
                <a:solidFill>
                  <a:schemeClr val="accent5"/>
                </a:solidFill>
                <a:round/>
              </a:ln>
              <a:effectLst/>
            </c:spPr>
          </c:marker>
          <c:xVal>
            <c:numRef>
              <c:f>'Sur Occidente'!$R$45:$R$57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'Sur Occidente'!$S$45:$S$57</c:f>
              <c:numCache>
                <c:formatCode>_("$"* #,##0.00_);_("$"* \(#,##0.00\);_("$"* "-"??_);_(@_)</c:formatCode>
                <c:ptCount val="13"/>
                <c:pt idx="1">
                  <c:v>102083333.33333333</c:v>
                </c:pt>
                <c:pt idx="2">
                  <c:v>204166666.66666666</c:v>
                </c:pt>
                <c:pt idx="3">
                  <c:v>306250000</c:v>
                </c:pt>
                <c:pt idx="4">
                  <c:v>408333333.33333331</c:v>
                </c:pt>
                <c:pt idx="5">
                  <c:v>510416666.66666663</c:v>
                </c:pt>
                <c:pt idx="6">
                  <c:v>612500000</c:v>
                </c:pt>
                <c:pt idx="7">
                  <c:v>714583333.33333325</c:v>
                </c:pt>
                <c:pt idx="8">
                  <c:v>816666666.66666663</c:v>
                </c:pt>
                <c:pt idx="9">
                  <c:v>918750000</c:v>
                </c:pt>
                <c:pt idx="10">
                  <c:v>1020833333.3333333</c:v>
                </c:pt>
                <c:pt idx="11">
                  <c:v>1122916666.6666665</c:v>
                </c:pt>
                <c:pt idx="12">
                  <c:v>1225000000</c:v>
                </c:pt>
              </c:numCache>
            </c:numRef>
          </c:yVal>
          <c:smooth val="0"/>
          <c:extLst>
            <c:ext xmlns:c16="http://schemas.microsoft.com/office/drawing/2014/chart" uri="{C3380CC4-5D6E-409C-BE32-E72D297353CC}">
              <c16:uniqueId val="{00000004-AEA5-4E88-8F67-33CD1ABB1003}"/>
            </c:ext>
          </c:extLst>
        </c:ser>
        <c:dLbls>
          <c:showLegendKey val="0"/>
          <c:showVal val="0"/>
          <c:showCatName val="0"/>
          <c:showSerName val="0"/>
          <c:showPercent val="0"/>
          <c:showBubbleSize val="0"/>
        </c:dLbls>
        <c:axId val="215992560"/>
        <c:axId val="348716192"/>
      </c:scatterChart>
      <c:valAx>
        <c:axId val="2159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Meses</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48716192"/>
        <c:crosses val="autoZero"/>
        <c:crossBetween val="midCat"/>
        <c:majorUnit val="1"/>
      </c:valAx>
      <c:valAx>
        <c:axId val="3487161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Valor presupuesto</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quot;$&quot;\ #,##0.0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15992560"/>
        <c:crossesAt val="0"/>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'avance de recolección'!$S$68</c:f>
              <c:strCache>
                <c:ptCount val="1"/>
                <c:pt idx="0">
                  <c:v>% recibido</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D572-4947-9125-950DDB6DBD09}"/>
                </c:ext>
              </c:extLst>
            </c:dLbl>
            <c:dLbl>
              <c:idx val="5"/>
              <c:layout>
                <c:manualLayout>
                  <c:x val="7.6555016232275558E-3"/>
                  <c:y val="-2.391628922138041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572-4947-9125-950DDB6DBD09}"/>
                </c:ext>
              </c:extLst>
            </c:dLbl>
            <c:dLbl>
              <c:idx val="6"/>
              <c:layout>
                <c:manualLayout>
                  <c:x val="7.6555016232274621E-3"/>
                  <c:y val="-1.993024101781700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72-4947-9125-950DDB6DBD09}"/>
                </c:ext>
              </c:extLst>
            </c:dLbl>
            <c:dLbl>
              <c:idx val="7"/>
              <c:layout>
                <c:manualLayout>
                  <c:x val="0"/>
                  <c:y val="-1.195814461069020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72-4947-9125-950DDB6DBD09}"/>
                </c:ext>
              </c:extLst>
            </c:dLbl>
            <c:dLbl>
              <c:idx val="8"/>
              <c:delete val="1"/>
              <c:extLst>
                <c:ext xmlns:c15="http://schemas.microsoft.com/office/drawing/2012/chart" uri="{CE6537A1-D6FC-4f65-9D91-7224C49458BB}"/>
                <c:ext xmlns:c16="http://schemas.microsoft.com/office/drawing/2014/chart" uri="{C3380CC4-5D6E-409C-BE32-E72D297353CC}">
                  <c16:uniqueId val="{00000004-D572-4947-9125-950DDB6DBD09}"/>
                </c:ext>
              </c:extLst>
            </c:dLbl>
            <c:dLbl>
              <c:idx val="9"/>
              <c:layout>
                <c:manualLayout>
                  <c:x val="5.1036677488183703E-3"/>
                  <c:y val="3.986048203563401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572-4947-9125-950DDB6DBD09}"/>
                </c:ext>
              </c:extLst>
            </c:dLbl>
            <c:dLbl>
              <c:idx val="10"/>
              <c:layout>
                <c:manualLayout>
                  <c:x val="0"/>
                  <c:y val="-2.391628922138041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572-4947-9125-950DDB6DBD0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'avance de recolección'!$R$69:$R$79</c:f>
              <c:strCache>
                <c:ptCount val="11"/>
                <c:pt idx="0">
                  <c:v>Efectivo - Pesos colombianos</c:v>
                </c:pt>
                <c:pt idx="1">
                  <c:v>Efectivo - Dólares</c:v>
                </c:pt>
                <c:pt idx="2">
                  <c:v>Oro (gr.)</c:v>
                </c:pt>
                <c:pt idx="3">
                  <c:v>Joyas</c:v>
                </c:pt>
                <c:pt idx="4">
                  <c:v>platino</c:v>
                </c:pt>
                <c:pt idx="5">
                  <c:v>Semovientes</c:v>
                </c:pt>
                <c:pt idx="6">
                  <c:v>Muebles y enseres</c:v>
                </c:pt>
                <c:pt idx="7">
                  <c:v>Inmuebles</c:v>
                </c:pt>
                <c:pt idx="8">
                  <c:v>Vehículos</c:v>
                </c:pt>
                <c:pt idx="9">
                  <c:v>Inversiones </c:v>
                </c:pt>
                <c:pt idx="10">
                  <c:v>Infraestructura</c:v>
                </c:pt>
              </c:strCache>
            </c:strRef>
          </c:cat>
          <c:val>
            <c:numRef>
              <c:f>'avance de recolección'!$S$69:$S$79</c:f>
              <c:numCache>
                <c:formatCode>0%</c:formatCode>
                <c:ptCount val="11"/>
                <c:pt idx="0">
                  <c:v>0.18</c:v>
                </c:pt>
                <c:pt idx="1">
                  <c:v>1</c:v>
                </c:pt>
                <c:pt idx="2">
                  <c:v>0.66</c:v>
                </c:pt>
                <c:pt idx="3" formatCode="0.00%">
                  <c:v>0</c:v>
                </c:pt>
                <c:pt idx="4">
                  <c:v>1</c:v>
                </c:pt>
                <c:pt idx="5" formatCode="0.00%">
                  <c:v>9.1999999999999998E-3</c:v>
                </c:pt>
                <c:pt idx="6" formatCode="0.00%">
                  <c:v>1.9699999999999999E-2</c:v>
                </c:pt>
                <c:pt idx="7" formatCode="0.00%">
                  <c:v>9.5999999999999992E-3</c:v>
                </c:pt>
                <c:pt idx="8">
                  <c:v>0</c:v>
                </c:pt>
                <c:pt idx="9" formatCode="0.00%">
                  <c:v>0.192</c:v>
                </c:pt>
                <c:pt idx="10" formatCode="0.00%">
                  <c:v>6.1000000000000004E-3</c:v>
                </c:pt>
              </c:numCache>
            </c:numRef>
          </c:val>
          <c:extLst>
            <c:ext xmlns:c16="http://schemas.microsoft.com/office/drawing/2014/chart" uri="{C3380CC4-5D6E-409C-BE32-E72D297353CC}">
              <c16:uniqueId val="{00000007-D572-4947-9125-950DDB6DBD09}"/>
            </c:ext>
          </c:extLst>
        </c:ser>
        <c:ser>
          <c:idx val="1"/>
          <c:order val="1"/>
          <c:tx>
            <c:strRef>
              <c:f>'avance de recolección'!$T$68</c:f>
              <c:strCache>
                <c:ptCount val="1"/>
                <c:pt idx="0">
                  <c:v>Faltante</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D572-4947-9125-950DDB6DBD09}"/>
                </c:ext>
              </c:extLst>
            </c:dLbl>
            <c:dLbl>
              <c:idx val="4"/>
              <c:delete val="1"/>
              <c:extLst>
                <c:ext xmlns:c15="http://schemas.microsoft.com/office/drawing/2012/chart" uri="{CE6537A1-D6FC-4f65-9D91-7224C49458BB}"/>
                <c:ext xmlns:c16="http://schemas.microsoft.com/office/drawing/2014/chart" uri="{C3380CC4-5D6E-409C-BE32-E72D297353CC}">
                  <c16:uniqueId val="{00000009-D572-4947-9125-950DDB6DBD0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'avance de recolección'!$R$69:$R$79</c:f>
              <c:strCache>
                <c:ptCount val="11"/>
                <c:pt idx="0">
                  <c:v>Efectivo - Pesos colombianos</c:v>
                </c:pt>
                <c:pt idx="1">
                  <c:v>Efectivo - Dólares</c:v>
                </c:pt>
                <c:pt idx="2">
                  <c:v>Oro (gr.)</c:v>
                </c:pt>
                <c:pt idx="3">
                  <c:v>Joyas</c:v>
                </c:pt>
                <c:pt idx="4">
                  <c:v>platino</c:v>
                </c:pt>
                <c:pt idx="5">
                  <c:v>Semovientes</c:v>
                </c:pt>
                <c:pt idx="6">
                  <c:v>Muebles y enseres</c:v>
                </c:pt>
                <c:pt idx="7">
                  <c:v>Inmuebles</c:v>
                </c:pt>
                <c:pt idx="8">
                  <c:v>Vehículos</c:v>
                </c:pt>
                <c:pt idx="9">
                  <c:v>Inversiones </c:v>
                </c:pt>
                <c:pt idx="10">
                  <c:v>Infraestructura</c:v>
                </c:pt>
              </c:strCache>
            </c:strRef>
          </c:cat>
          <c:val>
            <c:numRef>
              <c:f>'avance de recolección'!$T$69:$T$79</c:f>
              <c:numCache>
                <c:formatCode>0%</c:formatCode>
                <c:ptCount val="11"/>
                <c:pt idx="0">
                  <c:v>0.82000000000000006</c:v>
                </c:pt>
                <c:pt idx="1">
                  <c:v>0</c:v>
                </c:pt>
                <c:pt idx="2">
                  <c:v>0.33999999999999997</c:v>
                </c:pt>
                <c:pt idx="3">
                  <c:v>1</c:v>
                </c:pt>
                <c:pt idx="4">
                  <c:v>0</c:v>
                </c:pt>
                <c:pt idx="5">
                  <c:v>0.99080000000000001</c:v>
                </c:pt>
                <c:pt idx="6">
                  <c:v>0.98029999999999995</c:v>
                </c:pt>
                <c:pt idx="7">
                  <c:v>0.99039999999999995</c:v>
                </c:pt>
                <c:pt idx="8">
                  <c:v>1</c:v>
                </c:pt>
                <c:pt idx="9">
                  <c:v>0.80800000000000005</c:v>
                </c:pt>
                <c:pt idx="10">
                  <c:v>0.99390000000000001</c:v>
                </c:pt>
              </c:numCache>
            </c:numRef>
          </c:val>
          <c:extLst>
            <c:ext xmlns:c16="http://schemas.microsoft.com/office/drawing/2014/chart" uri="{C3380CC4-5D6E-409C-BE32-E72D297353CC}">
              <c16:uniqueId val="{0000000A-D572-4947-9125-950DDB6DBD09}"/>
            </c:ext>
          </c:extLst>
        </c:ser>
        <c:dLbls>
          <c:dLblPos val="ctr"/>
          <c:showLegendKey val="0"/>
          <c:showVal val="1"/>
          <c:showCatName val="0"/>
          <c:showSerName val="0"/>
          <c:showPercent val="0"/>
          <c:showBubbleSize val="0"/>
        </c:dLbls>
        <c:gapWidth val="30"/>
        <c:overlap val="100"/>
        <c:axId val="1011646560"/>
        <c:axId val="1537824432"/>
      </c:barChart>
      <c:catAx>
        <c:axId val="101164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537824432"/>
        <c:crosses val="autoZero"/>
        <c:auto val="1"/>
        <c:lblAlgn val="ctr"/>
        <c:lblOffset val="100"/>
        <c:noMultiLvlLbl val="0"/>
      </c:catAx>
      <c:valAx>
        <c:axId val="153782443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11646560"/>
        <c:crosses val="autoZero"/>
        <c:crossBetween val="between"/>
      </c:valAx>
      <c:spPr>
        <a:noFill/>
        <a:ln>
          <a:noFill/>
        </a:ln>
        <a:effectLst/>
      </c:spPr>
    </c:plotArea>
    <c:legend>
      <c:legendPos val="b"/>
      <c:layout>
        <c:manualLayout>
          <c:xMode val="edge"/>
          <c:yMode val="edge"/>
          <c:x val="0.30000066471955694"/>
          <c:y val="0.89134471344115451"/>
          <c:w val="0.33428039370066481"/>
          <c:h val="8.559087338059227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cap="all" spc="120" normalizeH="0" baseline="0">
                <a:solidFill>
                  <a:schemeClr val="tx1">
                    <a:lumMod val="65000"/>
                    <a:lumOff val="35000"/>
                  </a:schemeClr>
                </a:solidFill>
                <a:latin typeface="+mn-lt"/>
                <a:ea typeface="+mn-ea"/>
                <a:cs typeface="+mn-cs"/>
              </a:defRPr>
            </a:pPr>
            <a:r>
              <a:rPr lang="es-CO"/>
              <a:t>Evolución del mecanismo de adminsitración</a:t>
            </a:r>
          </a:p>
        </c:rich>
      </c:tx>
      <c:overlay val="0"/>
      <c:spPr>
        <a:noFill/>
        <a:ln>
          <a:noFill/>
        </a:ln>
        <a:effectLst/>
      </c:spPr>
      <c:txPr>
        <a:bodyPr rot="0" spcFirstLastPara="1" vertOverflow="ellipsis" vert="horz" wrap="square" anchor="ctr" anchorCtr="1"/>
        <a:lstStyle/>
        <a:p>
          <a:pPr>
            <a:defRPr sz="1680" b="1" i="0" u="none" strike="noStrike" kern="1200" cap="all" spc="120" normalizeH="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Hoja2!$A$2</c:f>
              <c:strCache>
                <c:ptCount val="1"/>
                <c:pt idx="0">
                  <c:v>Depositario Provisional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Hoja2!$B$1:$F$1</c:f>
              <c:strCache>
                <c:ptCount val="5"/>
                <c:pt idx="0">
                  <c:v>2015</c:v>
                </c:pt>
                <c:pt idx="1">
                  <c:v>2016</c:v>
                </c:pt>
                <c:pt idx="2">
                  <c:v>2017</c:v>
                </c:pt>
                <c:pt idx="3">
                  <c:v>2018 - 06</c:v>
                </c:pt>
                <c:pt idx="4">
                  <c:v>2018 - 09</c:v>
                </c:pt>
              </c:strCache>
            </c:strRef>
          </c:cat>
          <c:val>
            <c:numRef>
              <c:f>Hoja2!$B$2:$F$2</c:f>
              <c:numCache>
                <c:formatCode>0%</c:formatCode>
                <c:ptCount val="5"/>
                <c:pt idx="0">
                  <c:v>0.76</c:v>
                </c:pt>
                <c:pt idx="1">
                  <c:v>0.48</c:v>
                </c:pt>
                <c:pt idx="2">
                  <c:v>0.68</c:v>
                </c:pt>
                <c:pt idx="3">
                  <c:v>0.7</c:v>
                </c:pt>
                <c:pt idx="4">
                  <c:v>0.56000000000000005</c:v>
                </c:pt>
              </c:numCache>
            </c:numRef>
          </c:val>
          <c:smooth val="0"/>
          <c:extLst>
            <c:ext xmlns:c16="http://schemas.microsoft.com/office/drawing/2014/chart" uri="{C3380CC4-5D6E-409C-BE32-E72D297353CC}">
              <c16:uniqueId val="{00000000-43FF-4FF3-BB37-F0E9EFED53D0}"/>
            </c:ext>
          </c:extLst>
        </c:ser>
        <c:ser>
          <c:idx val="1"/>
          <c:order val="1"/>
          <c:tx>
            <c:strRef>
              <c:f>Hoja2!$A$3</c:f>
              <c:strCache>
                <c:ptCount val="1"/>
                <c:pt idx="0">
                  <c:v>Destinatario Provisional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Hoja2!$B$1:$F$1</c:f>
              <c:strCache>
                <c:ptCount val="5"/>
                <c:pt idx="0">
                  <c:v>2015</c:v>
                </c:pt>
                <c:pt idx="1">
                  <c:v>2016</c:v>
                </c:pt>
                <c:pt idx="2">
                  <c:v>2017</c:v>
                </c:pt>
                <c:pt idx="3">
                  <c:v>2018 - 06</c:v>
                </c:pt>
                <c:pt idx="4">
                  <c:v>2018 - 09</c:v>
                </c:pt>
              </c:strCache>
            </c:strRef>
          </c:cat>
          <c:val>
            <c:numRef>
              <c:f>Hoja2!$B$3:$F$3</c:f>
              <c:numCache>
                <c:formatCode>0%</c:formatCode>
                <c:ptCount val="5"/>
                <c:pt idx="0">
                  <c:v>0.02</c:v>
                </c:pt>
                <c:pt idx="1">
                  <c:v>0.02</c:v>
                </c:pt>
                <c:pt idx="2">
                  <c:v>0.02</c:v>
                </c:pt>
                <c:pt idx="3">
                  <c:v>0.02</c:v>
                </c:pt>
                <c:pt idx="4">
                  <c:v>0.02</c:v>
                </c:pt>
              </c:numCache>
            </c:numRef>
          </c:val>
          <c:smooth val="0"/>
          <c:extLst>
            <c:ext xmlns:c16="http://schemas.microsoft.com/office/drawing/2014/chart" uri="{C3380CC4-5D6E-409C-BE32-E72D297353CC}">
              <c16:uniqueId val="{00000001-43FF-4FF3-BB37-F0E9EFED53D0}"/>
            </c:ext>
          </c:extLst>
        </c:ser>
        <c:ser>
          <c:idx val="2"/>
          <c:order val="2"/>
          <c:tx>
            <c:strRef>
              <c:f>Hoja2!$A$4</c:f>
              <c:strCache>
                <c:ptCount val="1"/>
                <c:pt idx="0">
                  <c:v>Administraciòn Directa</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cat>
            <c:strRef>
              <c:f>Hoja2!$B$1:$F$1</c:f>
              <c:strCache>
                <c:ptCount val="5"/>
                <c:pt idx="0">
                  <c:v>2015</c:v>
                </c:pt>
                <c:pt idx="1">
                  <c:v>2016</c:v>
                </c:pt>
                <c:pt idx="2">
                  <c:v>2017</c:v>
                </c:pt>
                <c:pt idx="3">
                  <c:v>2018 - 06</c:v>
                </c:pt>
                <c:pt idx="4">
                  <c:v>2018 - 09</c:v>
                </c:pt>
              </c:strCache>
            </c:strRef>
          </c:cat>
          <c:val>
            <c:numRef>
              <c:f>Hoja2!$B$4:$F$4</c:f>
              <c:numCache>
                <c:formatCode>0%</c:formatCode>
                <c:ptCount val="5"/>
                <c:pt idx="0">
                  <c:v>0.22</c:v>
                </c:pt>
                <c:pt idx="1">
                  <c:v>0.5</c:v>
                </c:pt>
                <c:pt idx="2">
                  <c:v>0.3</c:v>
                </c:pt>
                <c:pt idx="3">
                  <c:v>0.28000000000000003</c:v>
                </c:pt>
                <c:pt idx="4">
                  <c:v>0.42</c:v>
                </c:pt>
              </c:numCache>
            </c:numRef>
          </c:val>
          <c:smooth val="0"/>
          <c:extLst>
            <c:ext xmlns:c16="http://schemas.microsoft.com/office/drawing/2014/chart" uri="{C3380CC4-5D6E-409C-BE32-E72D297353CC}">
              <c16:uniqueId val="{00000002-43FF-4FF3-BB37-F0E9EFED53D0}"/>
            </c:ext>
          </c:extLst>
        </c:ser>
        <c:dLbls>
          <c:showLegendKey val="0"/>
          <c:showVal val="0"/>
          <c:showCatName val="0"/>
          <c:showSerName val="0"/>
          <c:showPercent val="0"/>
          <c:showBubbleSize val="0"/>
        </c:dLbls>
        <c:marker val="1"/>
        <c:smooth val="0"/>
        <c:axId val="2111215904"/>
        <c:axId val="1846552880"/>
      </c:lineChart>
      <c:catAx>
        <c:axId val="2111215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s-CO"/>
          </a:p>
        </c:txPr>
        <c:crossAx val="1846552880"/>
        <c:crosses val="autoZero"/>
        <c:auto val="1"/>
        <c:lblAlgn val="ctr"/>
        <c:lblOffset val="100"/>
        <c:noMultiLvlLbl val="0"/>
      </c:catAx>
      <c:valAx>
        <c:axId val="1846552880"/>
        <c:scaling>
          <c:orientation val="minMax"/>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2111215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803745685635447E-2"/>
          <c:y val="0.17171296296296296"/>
          <c:w val="0.57731591243402269"/>
          <c:h val="0.61774820945027087"/>
        </c:manualLayout>
      </c:layout>
      <c:lineChart>
        <c:grouping val="standard"/>
        <c:varyColors val="0"/>
        <c:ser>
          <c:idx val="0"/>
          <c:order val="0"/>
          <c:tx>
            <c:strRef>
              <c:f>Hoja1!$B$3</c:f>
              <c:strCache>
                <c:ptCount val="1"/>
                <c:pt idx="0">
                  <c:v>Total de FMI identificados como Productivos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Hoja1!$C$3:$J$3</c:f>
              <c:numCache>
                <c:formatCode>General</c:formatCode>
                <c:ptCount val="8"/>
                <c:pt idx="0">
                  <c:v>5260</c:v>
                </c:pt>
                <c:pt idx="1">
                  <c:v>3880</c:v>
                </c:pt>
                <c:pt idx="2">
                  <c:v>5096</c:v>
                </c:pt>
                <c:pt idx="3">
                  <c:v>5438</c:v>
                </c:pt>
                <c:pt idx="4">
                  <c:v>5479</c:v>
                </c:pt>
                <c:pt idx="5">
                  <c:v>5741</c:v>
                </c:pt>
                <c:pt idx="6">
                  <c:v>5299</c:v>
                </c:pt>
                <c:pt idx="7">
                  <c:v>5177</c:v>
                </c:pt>
              </c:numCache>
            </c:numRef>
          </c:val>
          <c:smooth val="0"/>
          <c:extLst>
            <c:ext xmlns:c16="http://schemas.microsoft.com/office/drawing/2014/chart" uri="{C3380CC4-5D6E-409C-BE32-E72D297353CC}">
              <c16:uniqueId val="{00000000-F807-4E27-86F0-4A57A57EB94B}"/>
            </c:ext>
          </c:extLst>
        </c:ser>
        <c:ser>
          <c:idx val="1"/>
          <c:order val="1"/>
          <c:tx>
            <c:strRef>
              <c:f>Hoja1!$B$4</c:f>
              <c:strCache>
                <c:ptCount val="1"/>
                <c:pt idx="0">
                  <c:v> FMI en Matrix</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Hoja1!$C$4:$J$4</c:f>
              <c:numCache>
                <c:formatCode>General</c:formatCode>
                <c:ptCount val="8"/>
                <c:pt idx="0">
                  <c:v>2463</c:v>
                </c:pt>
                <c:pt idx="1">
                  <c:v>2455</c:v>
                </c:pt>
                <c:pt idx="2">
                  <c:v>2413</c:v>
                </c:pt>
                <c:pt idx="3">
                  <c:v>3720</c:v>
                </c:pt>
                <c:pt idx="4">
                  <c:v>3978</c:v>
                </c:pt>
                <c:pt idx="5">
                  <c:v>4300</c:v>
                </c:pt>
                <c:pt idx="6">
                  <c:v>4438</c:v>
                </c:pt>
                <c:pt idx="7">
                  <c:v>4432</c:v>
                </c:pt>
              </c:numCache>
            </c:numRef>
          </c:val>
          <c:smooth val="0"/>
          <c:extLst>
            <c:ext xmlns:c16="http://schemas.microsoft.com/office/drawing/2014/chart" uri="{C3380CC4-5D6E-409C-BE32-E72D297353CC}">
              <c16:uniqueId val="{00000001-F807-4E27-86F0-4A57A57EB94B}"/>
            </c:ext>
          </c:extLst>
        </c:ser>
        <c:ser>
          <c:idx val="2"/>
          <c:order val="2"/>
          <c:tx>
            <c:strRef>
              <c:f>Hoja1!$B$5</c:f>
              <c:strCache>
                <c:ptCount val="1"/>
                <c:pt idx="0">
                  <c:v>FMI en Informes de Depositarios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Hoja1!$C$5:$J$5</c:f>
              <c:numCache>
                <c:formatCode>General</c:formatCode>
                <c:ptCount val="8"/>
                <c:pt idx="0">
                  <c:v>2797</c:v>
                </c:pt>
                <c:pt idx="1">
                  <c:v>1425</c:v>
                </c:pt>
                <c:pt idx="2">
                  <c:v>2683</c:v>
                </c:pt>
                <c:pt idx="3">
                  <c:v>1718</c:v>
                </c:pt>
                <c:pt idx="4">
                  <c:v>1501</c:v>
                </c:pt>
                <c:pt idx="5">
                  <c:v>1441</c:v>
                </c:pt>
                <c:pt idx="6">
                  <c:v>861</c:v>
                </c:pt>
                <c:pt idx="7">
                  <c:v>745</c:v>
                </c:pt>
              </c:numCache>
            </c:numRef>
          </c:val>
          <c:smooth val="0"/>
          <c:extLst>
            <c:ext xmlns:c16="http://schemas.microsoft.com/office/drawing/2014/chart" uri="{C3380CC4-5D6E-409C-BE32-E72D297353CC}">
              <c16:uniqueId val="{00000002-F807-4E27-86F0-4A57A57EB94B}"/>
            </c:ext>
          </c:extLst>
        </c:ser>
        <c:dLbls>
          <c:showLegendKey val="0"/>
          <c:showVal val="0"/>
          <c:showCatName val="0"/>
          <c:showSerName val="0"/>
          <c:showPercent val="0"/>
          <c:showBubbleSize val="0"/>
        </c:dLbls>
        <c:marker val="1"/>
        <c:smooth val="0"/>
        <c:axId val="681661104"/>
        <c:axId val="1216385120"/>
      </c:lineChart>
      <c:dateAx>
        <c:axId val="68166110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216385120"/>
        <c:crosses val="autoZero"/>
        <c:auto val="1"/>
        <c:lblOffset val="100"/>
        <c:baseTimeUnit val="months"/>
      </c:dateAx>
      <c:valAx>
        <c:axId val="12163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681661104"/>
        <c:crosses val="autoZero"/>
        <c:crossBetween val="between"/>
      </c:valAx>
      <c:spPr>
        <a:noFill/>
        <a:ln>
          <a:noFill/>
        </a:ln>
        <a:effectLst/>
      </c:spPr>
    </c:plotArea>
    <c:legend>
      <c:legendPos val="b"/>
      <c:layout>
        <c:manualLayout>
          <c:xMode val="edge"/>
          <c:yMode val="edge"/>
          <c:x val="0.68961399055887251"/>
          <c:y val="0.29571595217264507"/>
          <c:w val="0.29476450059127218"/>
          <c:h val="0.4681729367162438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b="1" dirty="0"/>
              <a:t>EVOLUCIÓN DEL RECAUDO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'Rec. Direc y Dep 2018'!$C$2</c:f>
              <c:strCache>
                <c:ptCount val="1"/>
                <c:pt idx="0">
                  <c:v>Recaudo Directo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5"/>
              <c:layout>
                <c:manualLayout>
                  <c:x val="-3.5275933775728928E-2"/>
                  <c:y val="5.53138989660114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A6-4154-94D1-76A74D633F27}"/>
                </c:ext>
              </c:extLst>
            </c:dLbl>
            <c:dLbl>
              <c:idx val="7"/>
              <c:layout>
                <c:manualLayout>
                  <c:x val="-4.0515587419495465E-2"/>
                  <c:y val="6.12377310790120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A6-4154-94D1-76A74D633F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2018'!$C$3:$C$11</c:f>
              <c:numCache>
                <c:formatCode>"$"#,##0</c:formatCode>
                <c:ptCount val="9"/>
                <c:pt idx="1">
                  <c:v>3049.8298060000002</c:v>
                </c:pt>
                <c:pt idx="2">
                  <c:v>3007.1185690000002</c:v>
                </c:pt>
                <c:pt idx="3">
                  <c:v>3184.350696</c:v>
                </c:pt>
                <c:pt idx="4">
                  <c:v>3741.6734670000001</c:v>
                </c:pt>
                <c:pt idx="5">
                  <c:v>5005.7230760000002</c:v>
                </c:pt>
                <c:pt idx="6">
                  <c:v>4425.7490360000002</c:v>
                </c:pt>
                <c:pt idx="7">
                  <c:v>5330.7067769999994</c:v>
                </c:pt>
                <c:pt idx="8">
                  <c:v>4603.8610640000006</c:v>
                </c:pt>
              </c:numCache>
            </c:numRef>
          </c:val>
          <c:smooth val="0"/>
          <c:extLst>
            <c:ext xmlns:c16="http://schemas.microsoft.com/office/drawing/2014/chart" uri="{C3380CC4-5D6E-409C-BE32-E72D297353CC}">
              <c16:uniqueId val="{00000000-EEB7-45C4-A0A6-3F23197FA43E}"/>
            </c:ext>
          </c:extLst>
        </c:ser>
        <c:ser>
          <c:idx val="1"/>
          <c:order val="1"/>
          <c:tx>
            <c:strRef>
              <c:f>'Rec. Direc y Dep 2018'!$D$2</c:f>
              <c:strCache>
                <c:ptCount val="1"/>
                <c:pt idx="0">
                  <c:v>Recaudo Depositarios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4.9248343492439568E-2"/>
                  <c:y val="8.1971143474514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A6-4154-94D1-76A74D633F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2018'!$D$3:$D$11</c:f>
              <c:numCache>
                <c:formatCode>"$"#,##0</c:formatCode>
                <c:ptCount val="9"/>
                <c:pt idx="1">
                  <c:v>2094.2159999999999</c:v>
                </c:pt>
                <c:pt idx="2">
                  <c:v>3133.462</c:v>
                </c:pt>
                <c:pt idx="3">
                  <c:v>1607.8</c:v>
                </c:pt>
                <c:pt idx="4">
                  <c:v>1603.683</c:v>
                </c:pt>
                <c:pt idx="5">
                  <c:v>369.64100000000002</c:v>
                </c:pt>
                <c:pt idx="6">
                  <c:v>1296.1759999999999</c:v>
                </c:pt>
                <c:pt idx="7">
                  <c:v>380.41199999999998</c:v>
                </c:pt>
                <c:pt idx="8">
                  <c:v>1272.2460000000001</c:v>
                </c:pt>
              </c:numCache>
            </c:numRef>
          </c:val>
          <c:smooth val="0"/>
          <c:extLst>
            <c:ext xmlns:c16="http://schemas.microsoft.com/office/drawing/2014/chart" uri="{C3380CC4-5D6E-409C-BE32-E72D297353CC}">
              <c16:uniqueId val="{00000001-EEB7-45C4-A0A6-3F23197FA43E}"/>
            </c:ext>
          </c:extLst>
        </c:ser>
        <c:ser>
          <c:idx val="2"/>
          <c:order val="2"/>
          <c:tx>
            <c:strRef>
              <c:f>'Rec. Direc y Dep 2018'!$E$2</c:f>
              <c:strCache>
                <c:ptCount val="1"/>
                <c:pt idx="0">
                  <c:v>Total Recaudado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3"/>
                </a:solidFill>
                <a:prstDash val="sysDot"/>
              </a:ln>
              <a:effectLst/>
            </c:spPr>
            <c:trendlineType val="linear"/>
            <c:dispRSqr val="0"/>
            <c:dispEq val="0"/>
          </c:trendline>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2018'!$E$3:$E$11</c:f>
              <c:numCache>
                <c:formatCode>"$"#,##0</c:formatCode>
                <c:ptCount val="9"/>
                <c:pt idx="1">
                  <c:v>5144.0458060000001</c:v>
                </c:pt>
                <c:pt idx="2">
                  <c:v>6140.5805689999997</c:v>
                </c:pt>
                <c:pt idx="3">
                  <c:v>4792.1506959999997</c:v>
                </c:pt>
                <c:pt idx="4">
                  <c:v>5345.3564669999996</c:v>
                </c:pt>
                <c:pt idx="5">
                  <c:v>5375.3640759999998</c:v>
                </c:pt>
                <c:pt idx="6">
                  <c:v>5721.9250360000005</c:v>
                </c:pt>
                <c:pt idx="7">
                  <c:v>5711.1187769999997</c:v>
                </c:pt>
                <c:pt idx="8">
                  <c:v>5876.1070640000007</c:v>
                </c:pt>
              </c:numCache>
            </c:numRef>
          </c:val>
          <c:smooth val="0"/>
          <c:extLst>
            <c:ext xmlns:c16="http://schemas.microsoft.com/office/drawing/2014/chart" uri="{C3380CC4-5D6E-409C-BE32-E72D297353CC}">
              <c16:uniqueId val="{00000003-EEB7-45C4-A0A6-3F23197FA43E}"/>
            </c:ext>
          </c:extLst>
        </c:ser>
        <c:dLbls>
          <c:dLblPos val="t"/>
          <c:showLegendKey val="0"/>
          <c:showVal val="1"/>
          <c:showCatName val="0"/>
          <c:showSerName val="0"/>
          <c:showPercent val="0"/>
          <c:showBubbleSize val="0"/>
        </c:dLbls>
        <c:marker val="1"/>
        <c:smooth val="0"/>
        <c:axId val="254324320"/>
        <c:axId val="143842640"/>
      </c:lineChart>
      <c:dateAx>
        <c:axId val="254324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43842640"/>
        <c:crosses val="autoZero"/>
        <c:auto val="0"/>
        <c:lblOffset val="100"/>
        <c:baseTimeUnit val="months"/>
      </c:dateAx>
      <c:valAx>
        <c:axId val="143842640"/>
        <c:scaling>
          <c:orientation val="minMax"/>
        </c:scaling>
        <c:delete val="1"/>
        <c:axPos val="l"/>
        <c:majorGridlines>
          <c:spPr>
            <a:ln w="9525" cap="flat" cmpd="sng" algn="ctr">
              <a:solidFill>
                <a:schemeClr val="tx1">
                  <a:lumMod val="15000"/>
                  <a:lumOff val="85000"/>
                </a:schemeClr>
              </a:solidFill>
              <a:round/>
            </a:ln>
            <a:effectLst/>
          </c:spPr>
        </c:majorGridlines>
        <c:numFmt formatCode="&quot;$&quot;#,##0" sourceLinked="1"/>
        <c:majorTickMark val="out"/>
        <c:minorTickMark val="none"/>
        <c:tickLblPos val="nextTo"/>
        <c:crossAx val="254324320"/>
        <c:crossesAt val="43101"/>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[Libro3]Hoja3!TablaDinámica4</c:name>
    <c:fmtId val="6"/>
  </c:pivotSource>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s-CO" sz="2000" b="1" dirty="0"/>
              <a:t>Identificación de Cartera</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s-C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pivotFmt>
      <c:pivotFmt>
        <c:idx val="8"/>
        <c:spPr>
          <a:solidFill>
            <a:schemeClr val="accent1"/>
          </a:solidFill>
          <a:ln w="28575" cap="rnd">
            <a:solidFill>
              <a:schemeClr val="accent1"/>
            </a:solidFill>
            <a:round/>
          </a:ln>
          <a:effectLst/>
        </c:spPr>
        <c:marker>
          <c:spPr>
            <a:solidFill>
              <a:schemeClr val="accent1"/>
            </a:solidFill>
            <a:ln w="9525">
              <a:solidFill>
                <a:schemeClr val="accent1"/>
              </a:solidFill>
            </a:ln>
            <a:effectLst/>
          </c:spPr>
        </c:marker>
      </c:pivotFmt>
      <c:pivotFmt>
        <c:idx val="9"/>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pivotFmt>
      <c:pivotFmt>
        <c:idx val="10"/>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pivotFmt>
      <c:pivotFmt>
        <c:idx val="11"/>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pivotFmt>
      <c:pivotFmt>
        <c:idx val="1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pivotFmt>
      <c:pivotFmt>
        <c:idx val="13"/>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pivotFmt>
      <c:pivotFmt>
        <c:idx val="14"/>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ln>
            <a:effectLst/>
          </c:spPr>
        </c:marker>
      </c:pivotFmt>
    </c:pivotFmts>
    <c:plotArea>
      <c:layout>
        <c:manualLayout>
          <c:layoutTarget val="inner"/>
          <c:xMode val="edge"/>
          <c:yMode val="edge"/>
          <c:x val="0.14762236928972836"/>
          <c:y val="0.14249781277340332"/>
          <c:w val="0.54601231906319547"/>
          <c:h val="0.65853091280256637"/>
        </c:manualLayout>
      </c:layout>
      <c:lineChart>
        <c:grouping val="standard"/>
        <c:varyColors val="0"/>
        <c:ser>
          <c:idx val="0"/>
          <c:order val="0"/>
          <c:tx>
            <c:strRef>
              <c:f>Hoja3!$H$4:$H$5</c:f>
              <c:strCache>
                <c:ptCount val="1"/>
                <c:pt idx="0">
                  <c:v>Admon Directa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Hoja3!$G$6:$G$12</c:f>
              <c:strCache>
                <c:ptCount val="6"/>
                <c:pt idx="0">
                  <c:v>Mayo</c:v>
                </c:pt>
                <c:pt idx="1">
                  <c:v>Junio</c:v>
                </c:pt>
                <c:pt idx="2">
                  <c:v>Julio</c:v>
                </c:pt>
                <c:pt idx="3">
                  <c:v>Agosto</c:v>
                </c:pt>
                <c:pt idx="4">
                  <c:v>Septiembre</c:v>
                </c:pt>
                <c:pt idx="5">
                  <c:v>Octubre</c:v>
                </c:pt>
              </c:strCache>
            </c:strRef>
          </c:cat>
          <c:val>
            <c:numRef>
              <c:f>Hoja3!$H$6:$H$12</c:f>
              <c:numCache>
                <c:formatCode>General</c:formatCode>
                <c:ptCount val="6"/>
                <c:pt idx="0">
                  <c:v>25366890163.66901</c:v>
                </c:pt>
                <c:pt idx="1">
                  <c:v>24029201668.872196</c:v>
                </c:pt>
                <c:pt idx="2">
                  <c:v>25133765795.783031</c:v>
                </c:pt>
                <c:pt idx="3">
                  <c:v>17755935014.455505</c:v>
                </c:pt>
                <c:pt idx="4">
                  <c:v>17704861735.649704</c:v>
                </c:pt>
                <c:pt idx="5">
                  <c:v>17688513872.910404</c:v>
                </c:pt>
              </c:numCache>
            </c:numRef>
          </c:val>
          <c:smooth val="0"/>
          <c:extLst>
            <c:ext xmlns:c16="http://schemas.microsoft.com/office/drawing/2014/chart" uri="{C3380CC4-5D6E-409C-BE32-E72D297353CC}">
              <c16:uniqueId val="{00000000-5B78-4424-A349-8C7A4AD81DE3}"/>
            </c:ext>
          </c:extLst>
        </c:ser>
        <c:ser>
          <c:idx val="1"/>
          <c:order val="1"/>
          <c:tx>
            <c:strRef>
              <c:f>Hoja3!$I$4:$I$5</c:f>
              <c:strCache>
                <c:ptCount val="1"/>
                <c:pt idx="0">
                  <c:v>Depositario Provisional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Hoja3!$G$6:$G$12</c:f>
              <c:strCache>
                <c:ptCount val="6"/>
                <c:pt idx="0">
                  <c:v>Mayo</c:v>
                </c:pt>
                <c:pt idx="1">
                  <c:v>Junio</c:v>
                </c:pt>
                <c:pt idx="2">
                  <c:v>Julio</c:v>
                </c:pt>
                <c:pt idx="3">
                  <c:v>Agosto</c:v>
                </c:pt>
                <c:pt idx="4">
                  <c:v>Septiembre</c:v>
                </c:pt>
                <c:pt idx="5">
                  <c:v>Octubre</c:v>
                </c:pt>
              </c:strCache>
            </c:strRef>
          </c:cat>
          <c:val>
            <c:numRef>
              <c:f>Hoja3!$I$6:$I$12</c:f>
              <c:numCache>
                <c:formatCode>General</c:formatCode>
                <c:ptCount val="6"/>
                <c:pt idx="0">
                  <c:v>7001317123.4411001</c:v>
                </c:pt>
                <c:pt idx="1">
                  <c:v>10441432753.449501</c:v>
                </c:pt>
                <c:pt idx="2">
                  <c:v>10696745624.927002</c:v>
                </c:pt>
                <c:pt idx="3">
                  <c:v>18135446124.619099</c:v>
                </c:pt>
                <c:pt idx="4">
                  <c:v>19584530528.5466</c:v>
                </c:pt>
                <c:pt idx="5">
                  <c:v>19751948596.606903</c:v>
                </c:pt>
              </c:numCache>
            </c:numRef>
          </c:val>
          <c:smooth val="0"/>
          <c:extLst>
            <c:ext xmlns:c16="http://schemas.microsoft.com/office/drawing/2014/chart" uri="{C3380CC4-5D6E-409C-BE32-E72D297353CC}">
              <c16:uniqueId val="{00000001-5B78-4424-A349-8C7A4AD81DE3}"/>
            </c:ext>
          </c:extLst>
        </c:ser>
        <c:ser>
          <c:idx val="2"/>
          <c:order val="2"/>
          <c:tx>
            <c:strRef>
              <c:f>Hoja3!$J$4:$J$5</c:f>
              <c:strCache>
                <c:ptCount val="1"/>
                <c:pt idx="0">
                  <c:v>Total</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Hoja3!$G$6:$G$12</c:f>
              <c:strCache>
                <c:ptCount val="6"/>
                <c:pt idx="0">
                  <c:v>Mayo</c:v>
                </c:pt>
                <c:pt idx="1">
                  <c:v>Junio</c:v>
                </c:pt>
                <c:pt idx="2">
                  <c:v>Julio</c:v>
                </c:pt>
                <c:pt idx="3">
                  <c:v>Agosto</c:v>
                </c:pt>
                <c:pt idx="4">
                  <c:v>Septiembre</c:v>
                </c:pt>
                <c:pt idx="5">
                  <c:v>Octubre</c:v>
                </c:pt>
              </c:strCache>
            </c:strRef>
          </c:cat>
          <c:val>
            <c:numRef>
              <c:f>Hoja3!$J$6:$J$12</c:f>
              <c:numCache>
                <c:formatCode>General</c:formatCode>
                <c:ptCount val="6"/>
                <c:pt idx="0">
                  <c:v>32368207287.110111</c:v>
                </c:pt>
                <c:pt idx="1">
                  <c:v>34470634422.321701</c:v>
                </c:pt>
                <c:pt idx="2">
                  <c:v>35830511420.710037</c:v>
                </c:pt>
                <c:pt idx="3">
                  <c:v>35891381139.0746</c:v>
                </c:pt>
                <c:pt idx="4">
                  <c:v>37289392264.196304</c:v>
                </c:pt>
                <c:pt idx="5">
                  <c:v>37440462469.517303</c:v>
                </c:pt>
              </c:numCache>
            </c:numRef>
          </c:val>
          <c:smooth val="0"/>
          <c:extLst>
            <c:ext xmlns:c16="http://schemas.microsoft.com/office/drawing/2014/chart" uri="{C3380CC4-5D6E-409C-BE32-E72D297353CC}">
              <c16:uniqueId val="{00000002-5B78-4424-A349-8C7A4AD81DE3}"/>
            </c:ext>
          </c:extLst>
        </c:ser>
        <c:dLbls>
          <c:showLegendKey val="0"/>
          <c:showVal val="0"/>
          <c:showCatName val="0"/>
          <c:showSerName val="0"/>
          <c:showPercent val="0"/>
          <c:showBubbleSize val="0"/>
        </c:dLbls>
        <c:marker val="1"/>
        <c:smooth val="0"/>
        <c:axId val="2141403072"/>
        <c:axId val="862562528"/>
      </c:lineChart>
      <c:catAx>
        <c:axId val="214140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862562528"/>
        <c:crosses val="autoZero"/>
        <c:auto val="1"/>
        <c:lblAlgn val="ctr"/>
        <c:lblOffset val="100"/>
        <c:noMultiLvlLbl val="0"/>
      </c:catAx>
      <c:valAx>
        <c:axId val="862562528"/>
        <c:scaling>
          <c:orientation val="minMax"/>
        </c:scaling>
        <c:delete val="0"/>
        <c:axPos val="l"/>
        <c:majorGridlines>
          <c:spPr>
            <a:ln w="9525" cap="flat" cmpd="sng" algn="ctr">
              <a:solidFill>
                <a:schemeClr val="tx1">
                  <a:lumMod val="15000"/>
                  <a:lumOff val="85000"/>
                </a:schemeClr>
              </a:solidFill>
              <a:round/>
            </a:ln>
            <a:effectLst/>
          </c:spPr>
        </c:majorGridlines>
        <c:numFmt formatCode="&quot;$&quot;\ #,##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21414030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extLst>
    <c:ext xmlns:c14="http://schemas.microsoft.com/office/drawing/2007/8/2/chart" uri="{781A3756-C4B2-4CAC-9D66-4F8BD8637D16}">
      <c14:pivotOptions>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3d4" qsCatId="3D" csTypeId="urn:microsoft.com/office/officeart/2005/8/colors/accent1_5" csCatId="accent1" phldr="1"/>
      <dgm:spPr/>
      <dgm:t>
        <a:bodyPr/>
        <a:lstStyle/>
        <a:p>
          <a:endParaRPr lang="es-CO"/>
        </a:p>
      </dgm:t>
    </dgm:pt>
    <dgm:pt modelId="{2FCFCE2E-E036-4AEA-BD28-109319691A95}">
      <dgm:prSet phldrT="[Texto]" custT="1"/>
      <dgm:spPr/>
      <dgm:t>
        <a:bodyPr/>
        <a:lstStyle/>
        <a:p>
          <a:r>
            <a:rPr lang="es-ES" sz="1600" b="1" dirty="0"/>
            <a:t>Identificación de asignación de Bienes</a:t>
          </a:r>
          <a:endParaRPr lang="es-CO" sz="1600" b="1" dirty="0"/>
        </a:p>
      </dgm:t>
    </dgm:pt>
    <dgm:pt modelId="{CCE205F9-1B5E-40C8-BA28-B968B14D4055}" type="parTrans" cxnId="{9ED7427A-C92C-4ACC-9636-7E5558AA7A67}">
      <dgm:prSet/>
      <dgm:spPr/>
      <dgm:t>
        <a:bodyPr/>
        <a:lstStyle/>
        <a:p>
          <a:endParaRPr lang="es-CO" b="1"/>
        </a:p>
      </dgm:t>
    </dgm:pt>
    <dgm:pt modelId="{F0CE9FC6-899C-4350-BF07-7CA4D1AE6754}" type="sibTrans" cxnId="{9ED7427A-C92C-4ACC-9636-7E5558AA7A67}">
      <dgm:prSet/>
      <dgm:spPr/>
      <dgm:t>
        <a:bodyPr/>
        <a:lstStyle/>
        <a:p>
          <a:endParaRPr lang="es-CO" b="1"/>
        </a:p>
      </dgm:t>
    </dgm:pt>
    <dgm:pt modelId="{259CB31B-E692-4201-A3DE-37C993C8EB19}">
      <dgm:prSet phldrT="[Texto]"/>
      <dgm:spPr/>
      <dgm:t>
        <a:bodyPr/>
        <a:lstStyle/>
        <a:p>
          <a:r>
            <a:rPr lang="es-ES" b="1" dirty="0"/>
            <a:t>Asignaciones por Diligencia</a:t>
          </a:r>
          <a:endParaRPr lang="es-CO" b="1" dirty="0"/>
        </a:p>
      </dgm:t>
    </dgm:pt>
    <dgm:pt modelId="{91C3FC99-C473-4B89-AB91-662E81E34587}" type="parTrans" cxnId="{CCC40499-2410-49EF-8440-9AFFAB11C947}">
      <dgm:prSet/>
      <dgm:spPr/>
      <dgm:t>
        <a:bodyPr/>
        <a:lstStyle/>
        <a:p>
          <a:endParaRPr lang="es-CO" b="1"/>
        </a:p>
      </dgm:t>
    </dgm:pt>
    <dgm:pt modelId="{369A6BF1-13D7-477A-AD2D-ED63543E434D}" type="sibTrans" cxnId="{CCC40499-2410-49EF-8440-9AFFAB11C947}">
      <dgm:prSet/>
      <dgm:spPr/>
      <dgm:t>
        <a:bodyPr/>
        <a:lstStyle/>
        <a:p>
          <a:endParaRPr lang="es-CO" b="1"/>
        </a:p>
      </dgm:t>
    </dgm:pt>
    <dgm:pt modelId="{DB37ACE6-1C22-4DCF-AE9E-B6A1F632C10A}">
      <dgm:prSet phldrT="[Texto]" custT="1"/>
      <dgm:spPr/>
      <dgm:t>
        <a:bodyPr/>
        <a:lstStyle/>
        <a:p>
          <a:r>
            <a:rPr lang="es-ES" sz="1600" b="1" dirty="0"/>
            <a:t>Remoción</a:t>
          </a:r>
          <a:endParaRPr lang="es-CO" sz="1600" b="1" dirty="0"/>
        </a:p>
      </dgm:t>
    </dgm:pt>
    <dgm:pt modelId="{37C461AA-FA04-4DA9-A9C8-877C7DCB7FE7}" type="parTrans" cxnId="{726B8747-77B9-4AA1-96BA-E7BBD0F675FB}">
      <dgm:prSet/>
      <dgm:spPr/>
      <dgm:t>
        <a:bodyPr/>
        <a:lstStyle/>
        <a:p>
          <a:endParaRPr lang="es-CO" b="1"/>
        </a:p>
      </dgm:t>
    </dgm:pt>
    <dgm:pt modelId="{5C4E7BB1-19E0-4640-9371-02B7FED4E85F}" type="sibTrans" cxnId="{726B8747-77B9-4AA1-96BA-E7BBD0F675FB}">
      <dgm:prSet/>
      <dgm:spPr/>
      <dgm:t>
        <a:bodyPr/>
        <a:lstStyle/>
        <a:p>
          <a:endParaRPr lang="es-CO" b="1"/>
        </a:p>
      </dgm:t>
    </dgm:pt>
    <dgm:pt modelId="{51A60610-9D7B-4D50-BF09-7A191F427E2F}">
      <dgm:prSet phldrT="[Texto]"/>
      <dgm:spPr/>
      <dgm:t>
        <a:bodyPr/>
        <a:lstStyle/>
        <a:p>
          <a:r>
            <a:rPr lang="es-ES" b="1" dirty="0"/>
            <a:t>Presentación a comité</a:t>
          </a:r>
          <a:endParaRPr lang="es-CO" b="1" dirty="0"/>
        </a:p>
      </dgm:t>
    </dgm:pt>
    <dgm:pt modelId="{DC644706-6C54-4DAE-AB70-10D1E50CE547}" type="parTrans" cxnId="{127FD5E8-F364-4F11-A315-16C09B0F18BD}">
      <dgm:prSet/>
      <dgm:spPr/>
      <dgm:t>
        <a:bodyPr/>
        <a:lstStyle/>
        <a:p>
          <a:endParaRPr lang="es-CO" b="1"/>
        </a:p>
      </dgm:t>
    </dgm:pt>
    <dgm:pt modelId="{A508FBF4-7706-42AB-9B0F-C3087305EE73}" type="sibTrans" cxnId="{127FD5E8-F364-4F11-A315-16C09B0F18BD}">
      <dgm:prSet/>
      <dgm:spPr/>
      <dgm:t>
        <a:bodyPr/>
        <a:lstStyle/>
        <a:p>
          <a:endParaRPr lang="es-CO" b="1"/>
        </a:p>
      </dgm:t>
    </dgm:pt>
    <dgm:pt modelId="{6A0BC4CE-DDAA-4984-90FA-FAB7E116A594}">
      <dgm:prSet phldrT="[Texto]" custT="1"/>
      <dgm:spPr/>
      <dgm:t>
        <a:bodyPr/>
        <a:lstStyle/>
        <a:p>
          <a:r>
            <a:rPr lang="es-ES" sz="1600" b="1" dirty="0"/>
            <a:t>Solicitar nuevo depositario – Si es posible</a:t>
          </a:r>
          <a:endParaRPr lang="es-CO" sz="1600" b="1" dirty="0"/>
        </a:p>
      </dgm:t>
    </dgm:pt>
    <dgm:pt modelId="{F89223FF-DD30-44E7-9C4A-B50AC2D95495}" type="parTrans" cxnId="{3F1A8499-AABF-4A29-A31E-3B43C445FABA}">
      <dgm:prSet/>
      <dgm:spPr/>
      <dgm:t>
        <a:bodyPr/>
        <a:lstStyle/>
        <a:p>
          <a:endParaRPr lang="es-CO" b="1"/>
        </a:p>
      </dgm:t>
    </dgm:pt>
    <dgm:pt modelId="{126218BD-881E-4A82-929E-FB921C5A846D}" type="sibTrans" cxnId="{3F1A8499-AABF-4A29-A31E-3B43C445FABA}">
      <dgm:prSet/>
      <dgm:spPr/>
      <dgm:t>
        <a:bodyPr/>
        <a:lstStyle/>
        <a:p>
          <a:endParaRPr lang="es-CO" b="1"/>
        </a:p>
      </dgm:t>
    </dgm:pt>
    <dgm:pt modelId="{94B009DB-554A-4470-B7AB-362C31ADCE8E}">
      <dgm:prSet phldrT="[Texto]"/>
      <dgm:spPr/>
      <dgm:t>
        <a:bodyPr/>
        <a:lstStyle/>
        <a:p>
          <a:r>
            <a:rPr lang="es-ES" b="1" dirty="0"/>
            <a:t>Presentación a comité</a:t>
          </a:r>
          <a:endParaRPr lang="es-CO" b="1" dirty="0"/>
        </a:p>
      </dgm:t>
    </dgm:pt>
    <dgm:pt modelId="{F13EAF46-0146-4F49-9391-5CE22A86145B}" type="parTrans" cxnId="{F447D573-EFB5-46BF-850A-733EE0CAA649}">
      <dgm:prSet/>
      <dgm:spPr/>
      <dgm:t>
        <a:bodyPr/>
        <a:lstStyle/>
        <a:p>
          <a:endParaRPr lang="es-CO" b="1"/>
        </a:p>
      </dgm:t>
    </dgm:pt>
    <dgm:pt modelId="{EF4A4151-2CDF-4A6C-AF42-B469AF39F570}" type="sibTrans" cxnId="{F447D573-EFB5-46BF-850A-733EE0CAA649}">
      <dgm:prSet/>
      <dgm:spPr/>
      <dgm:t>
        <a:bodyPr/>
        <a:lstStyle/>
        <a:p>
          <a:endParaRPr lang="es-CO" b="1"/>
        </a:p>
      </dgm:t>
    </dgm:pt>
    <dgm:pt modelId="{64C5F1A1-0DA1-47D8-937F-3D3F78A3871E}">
      <dgm:prSet phldrT="[Texto]"/>
      <dgm:spPr/>
      <dgm:t>
        <a:bodyPr/>
        <a:lstStyle/>
        <a:p>
          <a:r>
            <a:rPr lang="es-ES" b="1" dirty="0"/>
            <a:t>Ratificación </a:t>
          </a:r>
          <a:endParaRPr lang="es-CO" b="1" dirty="0"/>
        </a:p>
      </dgm:t>
    </dgm:pt>
    <dgm:pt modelId="{752B71E5-93B2-41B4-B923-2E2C1C21EDD2}" type="parTrans" cxnId="{E520A83C-4071-4630-8D63-350A37664A58}">
      <dgm:prSet/>
      <dgm:spPr/>
      <dgm:t>
        <a:bodyPr/>
        <a:lstStyle/>
        <a:p>
          <a:endParaRPr lang="es-CO" b="1"/>
        </a:p>
      </dgm:t>
    </dgm:pt>
    <dgm:pt modelId="{72C8C75C-43B3-4472-849C-ABE1F787273A}" type="sibTrans" cxnId="{E520A83C-4071-4630-8D63-350A37664A58}">
      <dgm:prSet/>
      <dgm:spPr/>
      <dgm:t>
        <a:bodyPr/>
        <a:lstStyle/>
        <a:p>
          <a:endParaRPr lang="es-CO" b="1"/>
        </a:p>
      </dgm:t>
    </dgm:pt>
    <dgm:pt modelId="{19218DF0-588F-4F1A-BB4B-80EF073C8EF6}">
      <dgm:prSet phldrT="[Texto]"/>
      <dgm:spPr/>
      <dgm:t>
        <a:bodyPr/>
        <a:lstStyle/>
        <a:p>
          <a:r>
            <a:rPr lang="es-ES" b="1" dirty="0"/>
            <a:t>Acto administrativo</a:t>
          </a:r>
          <a:endParaRPr lang="es-CO" b="1" dirty="0"/>
        </a:p>
      </dgm:t>
    </dgm:pt>
    <dgm:pt modelId="{56E2A0E0-07EA-4FC0-8DE5-FA574886C44D}" type="parTrans" cxnId="{30416DF1-4D89-4EEC-8A1C-FBFA67EB787E}">
      <dgm:prSet/>
      <dgm:spPr/>
      <dgm:t>
        <a:bodyPr/>
        <a:lstStyle/>
        <a:p>
          <a:endParaRPr lang="es-CO" b="1"/>
        </a:p>
      </dgm:t>
    </dgm:pt>
    <dgm:pt modelId="{2B078172-E322-4F70-BB60-E7AD6B4D07E3}" type="sibTrans" cxnId="{30416DF1-4D89-4EEC-8A1C-FBFA67EB787E}">
      <dgm:prSet/>
      <dgm:spPr/>
      <dgm:t>
        <a:bodyPr/>
        <a:lstStyle/>
        <a:p>
          <a:endParaRPr lang="es-CO" b="1"/>
        </a:p>
      </dgm:t>
    </dgm:pt>
    <dgm:pt modelId="{88ED2F8C-6D0D-4A4C-BC03-A600549A2BB6}">
      <dgm:prSet phldrT="[Texto]"/>
      <dgm:spPr/>
      <dgm:t>
        <a:bodyPr/>
        <a:lstStyle/>
        <a:p>
          <a:r>
            <a:rPr lang="es-ES" b="1" dirty="0"/>
            <a:t>Actualización en el Sistema</a:t>
          </a:r>
          <a:endParaRPr lang="es-CO" b="1" dirty="0"/>
        </a:p>
      </dgm:t>
    </dgm:pt>
    <dgm:pt modelId="{A753A2FA-71E0-4946-A7AE-D7D06E9DBCDC}" type="parTrans" cxnId="{D35B8F6A-C750-4901-B0DE-454F398D2483}">
      <dgm:prSet/>
      <dgm:spPr/>
      <dgm:t>
        <a:bodyPr/>
        <a:lstStyle/>
        <a:p>
          <a:endParaRPr lang="es-CO" b="1"/>
        </a:p>
      </dgm:t>
    </dgm:pt>
    <dgm:pt modelId="{0ED56FB2-C273-47FA-80DD-6D0630CEE582}" type="sibTrans" cxnId="{D35B8F6A-C750-4901-B0DE-454F398D2483}">
      <dgm:prSet/>
      <dgm:spPr/>
      <dgm:t>
        <a:bodyPr/>
        <a:lstStyle/>
        <a:p>
          <a:endParaRPr lang="es-CO" b="1"/>
        </a:p>
      </dgm:t>
    </dgm:pt>
    <dgm:pt modelId="{309FB387-CDAB-49FF-B3B8-3BA90D15D7C9}">
      <dgm:prSet phldrT="[Texto]"/>
      <dgm:spPr/>
      <dgm:t>
        <a:bodyPr/>
        <a:lstStyle/>
        <a:p>
          <a:r>
            <a:rPr lang="es-ES" b="1" dirty="0"/>
            <a:t>Elaboración de acto administrativo</a:t>
          </a:r>
          <a:endParaRPr lang="es-CO" b="1" dirty="0"/>
        </a:p>
      </dgm:t>
    </dgm:pt>
    <dgm:pt modelId="{D7D2D065-CDD6-4567-9E22-CD13395B5040}" type="parTrans" cxnId="{F981485B-F6DD-4651-BCF5-E46509987D9B}">
      <dgm:prSet/>
      <dgm:spPr/>
      <dgm:t>
        <a:bodyPr/>
        <a:lstStyle/>
        <a:p>
          <a:endParaRPr lang="es-CO" b="1"/>
        </a:p>
      </dgm:t>
    </dgm:pt>
    <dgm:pt modelId="{AD76CE7D-9BB8-4F8D-A8C3-0F31531ECF57}" type="sibTrans" cxnId="{F981485B-F6DD-4651-BCF5-E46509987D9B}">
      <dgm:prSet/>
      <dgm:spPr/>
      <dgm:t>
        <a:bodyPr/>
        <a:lstStyle/>
        <a:p>
          <a:endParaRPr lang="es-CO" b="1"/>
        </a:p>
      </dgm:t>
    </dgm:pt>
    <dgm:pt modelId="{533E2E86-5D0D-466A-A988-D096F7013DDA}">
      <dgm:prSet phldrT="[Texto]"/>
      <dgm:spPr/>
      <dgm:t>
        <a:bodyPr/>
        <a:lstStyle/>
        <a:p>
          <a:r>
            <a:rPr lang="es-ES" b="1" dirty="0"/>
            <a:t>Actualización del sistema</a:t>
          </a:r>
          <a:endParaRPr lang="es-CO" b="1" dirty="0"/>
        </a:p>
      </dgm:t>
    </dgm:pt>
    <dgm:pt modelId="{2B92D6FE-0CF5-44D9-A80B-C73C4ABD0D1F}" type="parTrans" cxnId="{322894FE-58DA-4F88-B8B1-9F4CB2156B8F}">
      <dgm:prSet/>
      <dgm:spPr/>
      <dgm:t>
        <a:bodyPr/>
        <a:lstStyle/>
        <a:p>
          <a:endParaRPr lang="es-CO" b="1"/>
        </a:p>
      </dgm:t>
    </dgm:pt>
    <dgm:pt modelId="{35B27889-D33D-41D9-9F1E-6129C936DCBE}" type="sibTrans" cxnId="{322894FE-58DA-4F88-B8B1-9F4CB2156B8F}">
      <dgm:prSet/>
      <dgm:spPr/>
      <dgm:t>
        <a:bodyPr/>
        <a:lstStyle/>
        <a:p>
          <a:endParaRPr lang="es-CO" b="1"/>
        </a:p>
      </dgm:t>
    </dgm:pt>
    <dgm:pt modelId="{39BE212D-8E9B-46BB-99AD-D080307067B7}">
      <dgm:prSet phldrT="[Texto]"/>
      <dgm:spPr/>
      <dgm:t>
        <a:bodyPr/>
        <a:lstStyle/>
        <a:p>
          <a:r>
            <a:rPr lang="es-ES" b="1" dirty="0"/>
            <a:t>Elaboración de acto administrativo</a:t>
          </a:r>
          <a:endParaRPr lang="es-CO" b="1" dirty="0"/>
        </a:p>
      </dgm:t>
    </dgm:pt>
    <dgm:pt modelId="{9408448E-FC1F-4685-B3F9-CD6049E3E53C}" type="parTrans" cxnId="{CEBF7AFA-9B09-4AE1-BCF5-7807669346DE}">
      <dgm:prSet/>
      <dgm:spPr/>
      <dgm:t>
        <a:bodyPr/>
        <a:lstStyle/>
        <a:p>
          <a:endParaRPr lang="es-CO" b="1"/>
        </a:p>
      </dgm:t>
    </dgm:pt>
    <dgm:pt modelId="{2ACDA16C-16E2-4CE9-8F18-2369FDEB8733}" type="sibTrans" cxnId="{CEBF7AFA-9B09-4AE1-BCF5-7807669346DE}">
      <dgm:prSet/>
      <dgm:spPr/>
      <dgm:t>
        <a:bodyPr/>
        <a:lstStyle/>
        <a:p>
          <a:endParaRPr lang="es-CO" b="1"/>
        </a:p>
      </dgm:t>
    </dgm:pt>
    <dgm:pt modelId="{BA9A9630-1206-40A8-8ABF-68D535A4BEA5}">
      <dgm:prSet phldrT="[Texto]"/>
      <dgm:spPr/>
      <dgm:t>
        <a:bodyPr/>
        <a:lstStyle/>
        <a:p>
          <a:r>
            <a:rPr lang="es-ES" b="1" dirty="0"/>
            <a:t>Actualización del sistema</a:t>
          </a:r>
          <a:endParaRPr lang="es-CO" b="1" dirty="0"/>
        </a:p>
      </dgm:t>
    </dgm:pt>
    <dgm:pt modelId="{6AAB9B26-7E85-4595-9479-D9D01FE722C3}" type="parTrans" cxnId="{C10D08F3-6981-4159-B65A-BE5D977F97F3}">
      <dgm:prSet/>
      <dgm:spPr/>
      <dgm:t>
        <a:bodyPr/>
        <a:lstStyle/>
        <a:p>
          <a:endParaRPr lang="es-CO" b="1"/>
        </a:p>
      </dgm:t>
    </dgm:pt>
    <dgm:pt modelId="{E1C5C605-09B3-418D-A5FA-6BE00748BD1A}" type="sibTrans" cxnId="{C10D08F3-6981-4159-B65A-BE5D977F97F3}">
      <dgm:prSet/>
      <dgm:spPr/>
      <dgm:t>
        <a:bodyPr/>
        <a:lstStyle/>
        <a:p>
          <a:endParaRPr lang="es-CO" b="1"/>
        </a:p>
      </dgm:t>
    </dgm:pt>
    <dgm:pt modelId="{ACCC0EF8-CA1D-42ED-9A99-B662A98C9755}">
      <dgm:prSet phldrT="[Texto]" custT="1"/>
      <dgm:spPr/>
      <dgm:t>
        <a:bodyPr/>
        <a:lstStyle/>
        <a:p>
          <a:r>
            <a:rPr lang="es-ES" sz="1600" b="1" dirty="0"/>
            <a:t>Realizar recepción y entrega del activo</a:t>
          </a:r>
          <a:endParaRPr lang="es-CO" sz="1600" b="1" dirty="0"/>
        </a:p>
      </dgm:t>
    </dgm:pt>
    <dgm:pt modelId="{ACD585E7-3923-4188-AFE1-D8FD6356C623}" type="parTrans" cxnId="{22403B1B-F09B-44D6-AFB6-B083070E7D46}">
      <dgm:prSet/>
      <dgm:spPr/>
      <dgm:t>
        <a:bodyPr/>
        <a:lstStyle/>
        <a:p>
          <a:endParaRPr lang="es-CO" b="1"/>
        </a:p>
      </dgm:t>
    </dgm:pt>
    <dgm:pt modelId="{C072F565-055F-49A7-8E1A-F6B452A6C7B2}" type="sibTrans" cxnId="{22403B1B-F09B-44D6-AFB6-B083070E7D46}">
      <dgm:prSet/>
      <dgm:spPr/>
      <dgm:t>
        <a:bodyPr/>
        <a:lstStyle/>
        <a:p>
          <a:endParaRPr lang="es-CO" b="1"/>
        </a:p>
      </dgm:t>
    </dgm:pt>
    <dgm:pt modelId="{A4BC0A4B-EBE5-4AE3-92CD-5C55523323F3}">
      <dgm:prSet phldrT="[Texto]"/>
      <dgm:spPr/>
      <dgm:t>
        <a:bodyPr/>
        <a:lstStyle/>
        <a:p>
          <a:r>
            <a:rPr lang="es-ES" b="1" dirty="0"/>
            <a:t>Recepción física - VISITA</a:t>
          </a:r>
          <a:endParaRPr lang="es-CO" b="1" dirty="0"/>
        </a:p>
      </dgm:t>
    </dgm:pt>
    <dgm:pt modelId="{D3AD1078-AE98-4EA3-B956-9F0BD8C04BCF}" type="parTrans" cxnId="{21AFDF2A-B21A-43E2-A694-BA3F6C4564EB}">
      <dgm:prSet/>
      <dgm:spPr/>
      <dgm:t>
        <a:bodyPr/>
        <a:lstStyle/>
        <a:p>
          <a:endParaRPr lang="es-CO" b="1"/>
        </a:p>
      </dgm:t>
    </dgm:pt>
    <dgm:pt modelId="{93AE428B-5F00-4EC4-ABFC-2D2A1E903C9B}" type="sibTrans" cxnId="{21AFDF2A-B21A-43E2-A694-BA3F6C4564EB}">
      <dgm:prSet/>
      <dgm:spPr/>
      <dgm:t>
        <a:bodyPr/>
        <a:lstStyle/>
        <a:p>
          <a:endParaRPr lang="es-CO" b="1"/>
        </a:p>
      </dgm:t>
    </dgm:pt>
    <dgm:pt modelId="{660FABF4-96AD-47EC-8E47-722E15EEBD48}">
      <dgm:prSet phldrT="[Texto]"/>
      <dgm:spPr/>
      <dgm:t>
        <a:bodyPr/>
        <a:lstStyle/>
        <a:p>
          <a:r>
            <a:rPr lang="es-ES" b="1" dirty="0"/>
            <a:t>Recepción documental</a:t>
          </a:r>
          <a:endParaRPr lang="es-CO" b="1" dirty="0"/>
        </a:p>
      </dgm:t>
    </dgm:pt>
    <dgm:pt modelId="{D9674702-09EF-42F8-B198-804D6F1A043C}" type="parTrans" cxnId="{F43AA029-A284-4806-8A54-C22802709644}">
      <dgm:prSet/>
      <dgm:spPr/>
      <dgm:t>
        <a:bodyPr/>
        <a:lstStyle/>
        <a:p>
          <a:endParaRPr lang="es-CO" b="1"/>
        </a:p>
      </dgm:t>
    </dgm:pt>
    <dgm:pt modelId="{41D03780-76FE-4768-B90C-74FA5BAA239B}" type="sibTrans" cxnId="{F43AA029-A284-4806-8A54-C22802709644}">
      <dgm:prSet/>
      <dgm:spPr/>
      <dgm:t>
        <a:bodyPr/>
        <a:lstStyle/>
        <a:p>
          <a:endParaRPr lang="es-CO" b="1"/>
        </a:p>
      </dgm:t>
    </dgm:pt>
    <dgm:pt modelId="{CB5D3C03-4296-49EF-ABF4-4D6DCDAACA30}" type="pres">
      <dgm:prSet presAssocID="{FAC62C0E-A33D-40B0-92B4-FC9E85C1F2C4}" presName="Name0" presStyleCnt="0">
        <dgm:presLayoutVars>
          <dgm:chMax val="5"/>
          <dgm:chPref val="5"/>
          <dgm:dir/>
          <dgm:animLvl val="lvl"/>
        </dgm:presLayoutVars>
      </dgm:prSet>
      <dgm:spPr/>
    </dgm:pt>
    <dgm:pt modelId="{B01E0350-3585-4B15-8A09-57F8062ED63F}" type="pres">
      <dgm:prSet presAssocID="{2FCFCE2E-E036-4AEA-BD28-109319691A95}" presName="parentText1" presStyleLbl="node1" presStyleIdx="0" presStyleCnt="4" custScaleY="90909">
        <dgm:presLayoutVars>
          <dgm:chMax/>
          <dgm:chPref val="3"/>
          <dgm:bulletEnabled val="1"/>
        </dgm:presLayoutVars>
      </dgm:prSet>
      <dgm:spPr/>
    </dgm:pt>
    <dgm:pt modelId="{935A2E0D-F4FD-4266-9370-5A870EA13149}" type="pres">
      <dgm:prSet presAssocID="{2FCFCE2E-E036-4AEA-BD28-109319691A95}" presName="childText1" presStyleLbl="solidAlignAcc1" presStyleIdx="0" presStyleCnt="4">
        <dgm:presLayoutVars>
          <dgm:chMax val="0"/>
          <dgm:chPref val="0"/>
          <dgm:bulletEnabled val="1"/>
        </dgm:presLayoutVars>
      </dgm:prSet>
      <dgm:spPr/>
    </dgm:pt>
    <dgm:pt modelId="{4DB6E756-65A1-41FC-B47A-0A8AA891720B}" type="pres">
      <dgm:prSet presAssocID="{DB37ACE6-1C22-4DCF-AE9E-B6A1F632C10A}" presName="parentText2" presStyleLbl="node1" presStyleIdx="1" presStyleCnt="4">
        <dgm:presLayoutVars>
          <dgm:chMax/>
          <dgm:chPref val="3"/>
          <dgm:bulletEnabled val="1"/>
        </dgm:presLayoutVars>
      </dgm:prSet>
      <dgm:spPr/>
    </dgm:pt>
    <dgm:pt modelId="{7A71B131-0A9A-4B6B-B53B-00AD1BBDCA10}" type="pres">
      <dgm:prSet presAssocID="{DB37ACE6-1C22-4DCF-AE9E-B6A1F632C10A}" presName="childText2" presStyleLbl="solidAlignAcc1" presStyleIdx="1" presStyleCnt="4">
        <dgm:presLayoutVars>
          <dgm:chMax val="0"/>
          <dgm:chPref val="0"/>
          <dgm:bulletEnabled val="1"/>
        </dgm:presLayoutVars>
      </dgm:prSet>
      <dgm:spPr/>
    </dgm:pt>
    <dgm:pt modelId="{8CC3C744-F598-4B3D-8F09-BB39236DEC6F}" type="pres">
      <dgm:prSet presAssocID="{6A0BC4CE-DDAA-4984-90FA-FAB7E116A594}" presName="parentText3" presStyleLbl="node1" presStyleIdx="2" presStyleCnt="4">
        <dgm:presLayoutVars>
          <dgm:chMax/>
          <dgm:chPref val="3"/>
          <dgm:bulletEnabled val="1"/>
        </dgm:presLayoutVars>
      </dgm:prSet>
      <dgm:spPr/>
    </dgm:pt>
    <dgm:pt modelId="{A4052E3B-15D2-4AA8-9C71-B644DE7977FC}" type="pres">
      <dgm:prSet presAssocID="{6A0BC4CE-DDAA-4984-90FA-FAB7E116A594}" presName="childText3" presStyleLbl="solidAlignAcc1" presStyleIdx="2" presStyleCnt="4">
        <dgm:presLayoutVars>
          <dgm:chMax val="0"/>
          <dgm:chPref val="0"/>
          <dgm:bulletEnabled val="1"/>
        </dgm:presLayoutVars>
      </dgm:prSet>
      <dgm:spPr/>
    </dgm:pt>
    <dgm:pt modelId="{E81D5DC9-DA68-451E-A004-4B88E3672EEB}" type="pres">
      <dgm:prSet presAssocID="{ACCC0EF8-CA1D-42ED-9A99-B662A98C9755}" presName="parentText4" presStyleLbl="node1" presStyleIdx="3" presStyleCnt="4">
        <dgm:presLayoutVars>
          <dgm:chMax/>
          <dgm:chPref val="3"/>
          <dgm:bulletEnabled val="1"/>
        </dgm:presLayoutVars>
      </dgm:prSet>
      <dgm:spPr/>
    </dgm:pt>
    <dgm:pt modelId="{A413C937-D081-4662-B58E-8761B0E334CD}" type="pres">
      <dgm:prSet presAssocID="{ACCC0EF8-CA1D-42ED-9A99-B662A98C9755}" presName="childText4" presStyleLbl="solidAlignAcc1" presStyleIdx="3" presStyleCnt="4">
        <dgm:presLayoutVars>
          <dgm:chMax val="0"/>
          <dgm:chPref val="0"/>
          <dgm:bulletEnabled val="1"/>
        </dgm:presLayoutVars>
      </dgm:prSet>
      <dgm:spPr/>
    </dgm:pt>
  </dgm:ptLst>
  <dgm:cxnLst>
    <dgm:cxn modelId="{399C2604-7ABC-4CC2-AA6C-4750633EE780}" type="presOf" srcId="{2FCFCE2E-E036-4AEA-BD28-109319691A95}" destId="{B01E0350-3585-4B15-8A09-57F8062ED63F}" srcOrd="0" destOrd="0" presId="urn:microsoft.com/office/officeart/2009/3/layout/IncreasingArrowsProcess"/>
    <dgm:cxn modelId="{100A970E-17B6-4C97-8CB2-D7B88182355B}" type="presOf" srcId="{533E2E86-5D0D-466A-A988-D096F7013DDA}" destId="{7A71B131-0A9A-4B6B-B53B-00AD1BBDCA10}" srcOrd="0" destOrd="2" presId="urn:microsoft.com/office/officeart/2009/3/layout/IncreasingArrowsProcess"/>
    <dgm:cxn modelId="{E119AD17-42B1-491A-B579-0AAA05001AFE}" type="presOf" srcId="{BA9A9630-1206-40A8-8ABF-68D535A4BEA5}" destId="{A4052E3B-15D2-4AA8-9C71-B644DE7977FC}" srcOrd="0" destOrd="2" presId="urn:microsoft.com/office/officeart/2009/3/layout/IncreasingArrowsProcess"/>
    <dgm:cxn modelId="{FDF34119-BB43-4D74-97BF-59C165A6986A}" type="presOf" srcId="{6A0BC4CE-DDAA-4984-90FA-FAB7E116A594}" destId="{8CC3C744-F598-4B3D-8F09-BB39236DEC6F}" srcOrd="0" destOrd="0" presId="urn:microsoft.com/office/officeart/2009/3/layout/IncreasingArrowsProcess"/>
    <dgm:cxn modelId="{22403B1B-F09B-44D6-AFB6-B083070E7D46}" srcId="{FAC62C0E-A33D-40B0-92B4-FC9E85C1F2C4}" destId="{ACCC0EF8-CA1D-42ED-9A99-B662A98C9755}" srcOrd="3" destOrd="0" parTransId="{ACD585E7-3923-4188-AFE1-D8FD6356C623}" sibTransId="{C072F565-055F-49A7-8E1A-F6B452A6C7B2}"/>
    <dgm:cxn modelId="{F43AA029-A284-4806-8A54-C22802709644}" srcId="{ACCC0EF8-CA1D-42ED-9A99-B662A98C9755}" destId="{660FABF4-96AD-47EC-8E47-722E15EEBD48}" srcOrd="1" destOrd="0" parTransId="{D9674702-09EF-42F8-B198-804D6F1A043C}" sibTransId="{41D03780-76FE-4768-B90C-74FA5BAA239B}"/>
    <dgm:cxn modelId="{21AFDF2A-B21A-43E2-A694-BA3F6C4564EB}" srcId="{ACCC0EF8-CA1D-42ED-9A99-B662A98C9755}" destId="{A4BC0A4B-EBE5-4AE3-92CD-5C55523323F3}" srcOrd="0" destOrd="0" parTransId="{D3AD1078-AE98-4EA3-B956-9F0BD8C04BCF}" sibTransId="{93AE428B-5F00-4EC4-ABFC-2D2A1E903C9B}"/>
    <dgm:cxn modelId="{E520A83C-4071-4630-8D63-350A37664A58}" srcId="{2FCFCE2E-E036-4AEA-BD28-109319691A95}" destId="{64C5F1A1-0DA1-47D8-937F-3D3F78A3871E}" srcOrd="1" destOrd="0" parTransId="{752B71E5-93B2-41B4-B923-2E2C1C21EDD2}" sibTransId="{72C8C75C-43B3-4472-849C-ABE1F787273A}"/>
    <dgm:cxn modelId="{F981485B-F6DD-4651-BCF5-E46509987D9B}" srcId="{DB37ACE6-1C22-4DCF-AE9E-B6A1F632C10A}" destId="{309FB387-CDAB-49FF-B3B8-3BA90D15D7C9}" srcOrd="1" destOrd="0" parTransId="{D7D2D065-CDD6-4567-9E22-CD13395B5040}" sibTransId="{AD76CE7D-9BB8-4F8D-A8C3-0F31531ECF57}"/>
    <dgm:cxn modelId="{8D36F060-053A-4EC4-8B32-E3F1158CCA0C}" type="presOf" srcId="{94B009DB-554A-4470-B7AB-362C31ADCE8E}" destId="{A4052E3B-15D2-4AA8-9C71-B644DE7977FC}" srcOrd="0" destOrd="0"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7D718068-20F4-4C34-8FE2-B84AB814E42C}" type="presOf" srcId="{309FB387-CDAB-49FF-B3B8-3BA90D15D7C9}" destId="{7A71B131-0A9A-4B6B-B53B-00AD1BBDCA10}" srcOrd="0" destOrd="1" presId="urn:microsoft.com/office/officeart/2009/3/layout/IncreasingArrowsProcess"/>
    <dgm:cxn modelId="{D35B8F6A-C750-4901-B0DE-454F398D2483}" srcId="{2FCFCE2E-E036-4AEA-BD28-109319691A95}" destId="{88ED2F8C-6D0D-4A4C-BC03-A600549A2BB6}" srcOrd="3" destOrd="0" parTransId="{A753A2FA-71E0-4946-A7AE-D7D06E9DBCDC}" sibTransId="{0ED56FB2-C273-47FA-80DD-6D0630CEE582}"/>
    <dgm:cxn modelId="{F447D573-EFB5-46BF-850A-733EE0CAA649}" srcId="{6A0BC4CE-DDAA-4984-90FA-FAB7E116A594}" destId="{94B009DB-554A-4470-B7AB-362C31ADCE8E}" srcOrd="0" destOrd="0" parTransId="{F13EAF46-0146-4F49-9391-5CE22A86145B}" sibTransId="{EF4A4151-2CDF-4A6C-AF42-B469AF39F570}"/>
    <dgm:cxn modelId="{9ED7427A-C92C-4ACC-9636-7E5558AA7A67}" srcId="{FAC62C0E-A33D-40B0-92B4-FC9E85C1F2C4}" destId="{2FCFCE2E-E036-4AEA-BD28-109319691A95}" srcOrd="0" destOrd="0" parTransId="{CCE205F9-1B5E-40C8-BA28-B968B14D4055}" sibTransId="{F0CE9FC6-899C-4350-BF07-7CA4D1AE6754}"/>
    <dgm:cxn modelId="{A924DB81-3D6F-4129-ADEE-9DF3897981E9}" type="presOf" srcId="{64C5F1A1-0DA1-47D8-937F-3D3F78A3871E}" destId="{935A2E0D-F4FD-4266-9370-5A870EA13149}" srcOrd="0" destOrd="1" presId="urn:microsoft.com/office/officeart/2009/3/layout/IncreasingArrowsProcess"/>
    <dgm:cxn modelId="{7B70CE8A-8F66-4952-ACFD-E4414A602675}" type="presOf" srcId="{FAC62C0E-A33D-40B0-92B4-FC9E85C1F2C4}" destId="{CB5D3C03-4296-49EF-ABF4-4D6DCDAACA30}" srcOrd="0" destOrd="0" presId="urn:microsoft.com/office/officeart/2009/3/layout/IncreasingArrowsProcess"/>
    <dgm:cxn modelId="{CCC40499-2410-49EF-8440-9AFFAB11C947}" srcId="{2FCFCE2E-E036-4AEA-BD28-109319691A95}" destId="{259CB31B-E692-4201-A3DE-37C993C8EB19}" srcOrd="0" destOrd="0" parTransId="{91C3FC99-C473-4B89-AB91-662E81E34587}" sibTransId="{369A6BF1-13D7-477A-AD2D-ED63543E434D}"/>
    <dgm:cxn modelId="{3F1A8499-AABF-4A29-A31E-3B43C445FABA}" srcId="{FAC62C0E-A33D-40B0-92B4-FC9E85C1F2C4}" destId="{6A0BC4CE-DDAA-4984-90FA-FAB7E116A594}" srcOrd="2" destOrd="0" parTransId="{F89223FF-DD30-44E7-9C4A-B50AC2D95495}" sibTransId="{126218BD-881E-4A82-929E-FB921C5A846D}"/>
    <dgm:cxn modelId="{BD8D95A0-81C9-4C5D-B140-DE8F2CDB7281}" type="presOf" srcId="{259CB31B-E692-4201-A3DE-37C993C8EB19}" destId="{935A2E0D-F4FD-4266-9370-5A870EA13149}" srcOrd="0" destOrd="0" presId="urn:microsoft.com/office/officeart/2009/3/layout/IncreasingArrowsProcess"/>
    <dgm:cxn modelId="{BABCC7A6-7E05-4B72-8FB7-66DE18AF29D5}" type="presOf" srcId="{88ED2F8C-6D0D-4A4C-BC03-A600549A2BB6}" destId="{935A2E0D-F4FD-4266-9370-5A870EA13149}" srcOrd="0" destOrd="3" presId="urn:microsoft.com/office/officeart/2009/3/layout/IncreasingArrowsProcess"/>
    <dgm:cxn modelId="{676DADAA-1FD3-48C1-8FD3-F1EB637D8C20}" type="presOf" srcId="{19218DF0-588F-4F1A-BB4B-80EF073C8EF6}" destId="{935A2E0D-F4FD-4266-9370-5A870EA13149}" srcOrd="0" destOrd="2" presId="urn:microsoft.com/office/officeart/2009/3/layout/IncreasingArrowsProcess"/>
    <dgm:cxn modelId="{CDE966B5-F6E7-4443-886A-84DA12A35761}" type="presOf" srcId="{39BE212D-8E9B-46BB-99AD-D080307067B7}" destId="{A4052E3B-15D2-4AA8-9C71-B644DE7977FC}" srcOrd="0" destOrd="1" presId="urn:microsoft.com/office/officeart/2009/3/layout/IncreasingArrowsProcess"/>
    <dgm:cxn modelId="{E9CD62CE-E19B-45AE-9F89-C4504A1F162F}" type="presOf" srcId="{A4BC0A4B-EBE5-4AE3-92CD-5C55523323F3}" destId="{A413C937-D081-4662-B58E-8761B0E334CD}" srcOrd="0" destOrd="0" presId="urn:microsoft.com/office/officeart/2009/3/layout/IncreasingArrowsProcess"/>
    <dgm:cxn modelId="{DE1990D0-E614-4073-A000-3E84EB14E125}" type="presOf" srcId="{DB37ACE6-1C22-4DCF-AE9E-B6A1F632C10A}" destId="{4DB6E756-65A1-41FC-B47A-0A8AA891720B}" srcOrd="0" destOrd="0" presId="urn:microsoft.com/office/officeart/2009/3/layout/IncreasingArrowsProcess"/>
    <dgm:cxn modelId="{22A078D5-D137-4A1C-8842-73B1F60F7064}" type="presOf" srcId="{ACCC0EF8-CA1D-42ED-9A99-B662A98C9755}" destId="{E81D5DC9-DA68-451E-A004-4B88E3672EEB}"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30416DF1-4D89-4EEC-8A1C-FBFA67EB787E}" srcId="{2FCFCE2E-E036-4AEA-BD28-109319691A95}" destId="{19218DF0-588F-4F1A-BB4B-80EF073C8EF6}" srcOrd="2" destOrd="0" parTransId="{56E2A0E0-07EA-4FC0-8DE5-FA574886C44D}" sibTransId="{2B078172-E322-4F70-BB60-E7AD6B4D07E3}"/>
    <dgm:cxn modelId="{C10D08F3-6981-4159-B65A-BE5D977F97F3}" srcId="{6A0BC4CE-DDAA-4984-90FA-FAB7E116A594}" destId="{BA9A9630-1206-40A8-8ABF-68D535A4BEA5}" srcOrd="2" destOrd="0" parTransId="{6AAB9B26-7E85-4595-9479-D9D01FE722C3}" sibTransId="{E1C5C605-09B3-418D-A5FA-6BE00748BD1A}"/>
    <dgm:cxn modelId="{317B93F6-3106-4D63-9905-8911372B033F}" type="presOf" srcId="{660FABF4-96AD-47EC-8E47-722E15EEBD48}" destId="{A413C937-D081-4662-B58E-8761B0E334CD}" srcOrd="0" destOrd="1" presId="urn:microsoft.com/office/officeart/2009/3/layout/IncreasingArrowsProcess"/>
    <dgm:cxn modelId="{379325F7-F632-4CE6-B559-1F2905711255}" type="presOf" srcId="{51A60610-9D7B-4D50-BF09-7A191F427E2F}" destId="{7A71B131-0A9A-4B6B-B53B-00AD1BBDCA10}" srcOrd="0" destOrd="0" presId="urn:microsoft.com/office/officeart/2009/3/layout/IncreasingArrowsProcess"/>
    <dgm:cxn modelId="{CEBF7AFA-9B09-4AE1-BCF5-7807669346DE}" srcId="{6A0BC4CE-DDAA-4984-90FA-FAB7E116A594}" destId="{39BE212D-8E9B-46BB-99AD-D080307067B7}" srcOrd="1" destOrd="0" parTransId="{9408448E-FC1F-4685-B3F9-CD6049E3E53C}" sibTransId="{2ACDA16C-16E2-4CE9-8F18-2369FDEB8733}"/>
    <dgm:cxn modelId="{322894FE-58DA-4F88-B8B1-9F4CB2156B8F}" srcId="{DB37ACE6-1C22-4DCF-AE9E-B6A1F632C10A}" destId="{533E2E86-5D0D-466A-A988-D096F7013DDA}" srcOrd="2" destOrd="0" parTransId="{2B92D6FE-0CF5-44D9-A80B-C73C4ABD0D1F}" sibTransId="{35B27889-D33D-41D9-9F1E-6129C936DCBE}"/>
    <dgm:cxn modelId="{2EB2328F-4CEC-4F6A-867B-A7F322B51778}" type="presParOf" srcId="{CB5D3C03-4296-49EF-ABF4-4D6DCDAACA30}" destId="{B01E0350-3585-4B15-8A09-57F8062ED63F}" srcOrd="0" destOrd="0" presId="urn:microsoft.com/office/officeart/2009/3/layout/IncreasingArrowsProcess"/>
    <dgm:cxn modelId="{F09F62A8-9BAF-4936-A353-79A8F5ECB585}" type="presParOf" srcId="{CB5D3C03-4296-49EF-ABF4-4D6DCDAACA30}" destId="{935A2E0D-F4FD-4266-9370-5A870EA13149}" srcOrd="1" destOrd="0" presId="urn:microsoft.com/office/officeart/2009/3/layout/IncreasingArrowsProcess"/>
    <dgm:cxn modelId="{29748846-53EB-457D-91BB-2C3879454DCA}" type="presParOf" srcId="{CB5D3C03-4296-49EF-ABF4-4D6DCDAACA30}" destId="{4DB6E756-65A1-41FC-B47A-0A8AA891720B}" srcOrd="2" destOrd="0" presId="urn:microsoft.com/office/officeart/2009/3/layout/IncreasingArrowsProcess"/>
    <dgm:cxn modelId="{6810A4BB-184A-49B5-B39D-0B6C061873E0}" type="presParOf" srcId="{CB5D3C03-4296-49EF-ABF4-4D6DCDAACA30}" destId="{7A71B131-0A9A-4B6B-B53B-00AD1BBDCA10}" srcOrd="3" destOrd="0" presId="urn:microsoft.com/office/officeart/2009/3/layout/IncreasingArrowsProcess"/>
    <dgm:cxn modelId="{E76D7F9E-3147-41E2-80AF-9F79EDF5B346}" type="presParOf" srcId="{CB5D3C03-4296-49EF-ABF4-4D6DCDAACA30}" destId="{8CC3C744-F598-4B3D-8F09-BB39236DEC6F}" srcOrd="4" destOrd="0" presId="urn:microsoft.com/office/officeart/2009/3/layout/IncreasingArrowsProcess"/>
    <dgm:cxn modelId="{59450EC8-4A17-4EA1-B163-06BF83C5AD2A}" type="presParOf" srcId="{CB5D3C03-4296-49EF-ABF4-4D6DCDAACA30}" destId="{A4052E3B-15D2-4AA8-9C71-B644DE7977FC}" srcOrd="5" destOrd="0" presId="urn:microsoft.com/office/officeart/2009/3/layout/IncreasingArrowsProcess"/>
    <dgm:cxn modelId="{FB214FFF-D3C0-447A-87AE-2DF84BD88778}" type="presParOf" srcId="{CB5D3C03-4296-49EF-ABF4-4D6DCDAACA30}" destId="{E81D5DC9-DA68-451E-A004-4B88E3672EEB}" srcOrd="6" destOrd="0" presId="urn:microsoft.com/office/officeart/2009/3/layout/IncreasingArrowsProcess"/>
    <dgm:cxn modelId="{08B97084-D9D5-4F7F-9C38-AF8058B0DBEC}" type="presParOf" srcId="{CB5D3C03-4296-49EF-ABF4-4D6DCDAACA30}" destId="{A413C937-D081-4662-B58E-8761B0E334CD}" srcOrd="7"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143CC9-0B7E-427D-872E-1FC902717F9B}" type="doc">
      <dgm:prSet loTypeId="urn:microsoft.com/office/officeart/2005/8/layout/target2" loCatId="relationship" qsTypeId="urn:microsoft.com/office/officeart/2005/8/quickstyle/simple1" qsCatId="simple" csTypeId="urn:microsoft.com/office/officeart/2005/8/colors/accent5_1" csCatId="accent5" phldr="1"/>
      <dgm:spPr/>
      <dgm:t>
        <a:bodyPr/>
        <a:lstStyle/>
        <a:p>
          <a:endParaRPr lang="es-CO"/>
        </a:p>
      </dgm:t>
    </dgm:pt>
    <dgm:pt modelId="{FF0256CF-938A-4912-92D8-E0750BDD9059}">
      <dgm:prSet phldrT="[Texto]"/>
      <dgm:spPr/>
      <dgm:t>
        <a:bodyPr/>
        <a:lstStyle/>
        <a:p>
          <a:r>
            <a:rPr lang="es-ES" dirty="0"/>
            <a:t>12.878 Asignaciones realizadas</a:t>
          </a:r>
          <a:endParaRPr lang="es-CO" dirty="0"/>
        </a:p>
      </dgm:t>
    </dgm:pt>
    <dgm:pt modelId="{EC3ED98D-BF6B-4979-B348-B33D791077BD}" type="parTrans" cxnId="{85E210EB-7CC7-44AA-AC28-EEB3BAEA8A05}">
      <dgm:prSet/>
      <dgm:spPr/>
      <dgm:t>
        <a:bodyPr/>
        <a:lstStyle/>
        <a:p>
          <a:endParaRPr lang="es-CO"/>
        </a:p>
      </dgm:t>
    </dgm:pt>
    <dgm:pt modelId="{08836C70-6A70-4B59-92DE-AD0AB7E9F4D6}" type="sibTrans" cxnId="{85E210EB-7CC7-44AA-AC28-EEB3BAEA8A05}">
      <dgm:prSet/>
      <dgm:spPr/>
      <dgm:t>
        <a:bodyPr/>
        <a:lstStyle/>
        <a:p>
          <a:endParaRPr lang="es-CO"/>
        </a:p>
      </dgm:t>
    </dgm:pt>
    <dgm:pt modelId="{EA7EF877-D2A4-4A2E-85D9-BC224FFC15DC}">
      <dgm:prSet phldrT="[Texto]"/>
      <dgm:spPr/>
      <dgm:t>
        <a:bodyPr/>
        <a:lstStyle/>
        <a:p>
          <a:r>
            <a:rPr lang="es-ES" dirty="0"/>
            <a:t>10.753 FMI Asignados una única vez</a:t>
          </a:r>
          <a:endParaRPr lang="es-CO" dirty="0"/>
        </a:p>
      </dgm:t>
    </dgm:pt>
    <dgm:pt modelId="{64CFB00F-4035-4F03-B544-02212A507C40}" type="parTrans" cxnId="{3E34967D-E56F-40B1-915E-949EB590F26B}">
      <dgm:prSet/>
      <dgm:spPr/>
      <dgm:t>
        <a:bodyPr/>
        <a:lstStyle/>
        <a:p>
          <a:endParaRPr lang="es-CO"/>
        </a:p>
      </dgm:t>
    </dgm:pt>
    <dgm:pt modelId="{892B583F-10EF-438F-8FF3-8B44E88578D7}" type="sibTrans" cxnId="{3E34967D-E56F-40B1-915E-949EB590F26B}">
      <dgm:prSet/>
      <dgm:spPr/>
      <dgm:t>
        <a:bodyPr/>
        <a:lstStyle/>
        <a:p>
          <a:endParaRPr lang="es-CO"/>
        </a:p>
      </dgm:t>
    </dgm:pt>
    <dgm:pt modelId="{29397754-BE1C-47C3-BF91-1DEA2642681C}">
      <dgm:prSet phldrT="[Texto]"/>
      <dgm:spPr/>
      <dgm:t>
        <a:bodyPr/>
        <a:lstStyle/>
        <a:p>
          <a:r>
            <a:rPr lang="es-ES" dirty="0"/>
            <a:t>876 FMI Asignados dos veces</a:t>
          </a:r>
          <a:endParaRPr lang="es-CO" dirty="0"/>
        </a:p>
      </dgm:t>
    </dgm:pt>
    <dgm:pt modelId="{961CF160-9EE5-4C6B-8852-2C052439DFCC}" type="parTrans" cxnId="{AE351838-559D-45AA-B28C-9CF52C401F63}">
      <dgm:prSet/>
      <dgm:spPr/>
      <dgm:t>
        <a:bodyPr/>
        <a:lstStyle/>
        <a:p>
          <a:endParaRPr lang="es-CO"/>
        </a:p>
      </dgm:t>
    </dgm:pt>
    <dgm:pt modelId="{2246147C-89E2-4735-A22D-685C0AEF0549}" type="sibTrans" cxnId="{AE351838-559D-45AA-B28C-9CF52C401F63}">
      <dgm:prSet/>
      <dgm:spPr/>
      <dgm:t>
        <a:bodyPr/>
        <a:lstStyle/>
        <a:p>
          <a:endParaRPr lang="es-CO"/>
        </a:p>
      </dgm:t>
    </dgm:pt>
    <dgm:pt modelId="{A853A185-4F1F-429A-95FF-5BC5FF9C84C0}">
      <dgm:prSet phldrT="[Texto]"/>
      <dgm:spPr/>
      <dgm:t>
        <a:bodyPr/>
        <a:lstStyle/>
        <a:p>
          <a:r>
            <a:rPr lang="es-ES" dirty="0"/>
            <a:t>123 FMI Asignados tres veces</a:t>
          </a:r>
          <a:endParaRPr lang="es-CO" dirty="0"/>
        </a:p>
      </dgm:t>
    </dgm:pt>
    <dgm:pt modelId="{E7D5D567-4113-40B0-95EB-CD1063D4EC79}" type="parTrans" cxnId="{00E212A2-AECC-469C-B00A-1426951A6D23}">
      <dgm:prSet/>
      <dgm:spPr/>
      <dgm:t>
        <a:bodyPr/>
        <a:lstStyle/>
        <a:p>
          <a:endParaRPr lang="es-CO"/>
        </a:p>
      </dgm:t>
    </dgm:pt>
    <dgm:pt modelId="{18FB5D8D-3FE5-4CB2-81AA-A727324A53B6}" type="sibTrans" cxnId="{00E212A2-AECC-469C-B00A-1426951A6D23}">
      <dgm:prSet/>
      <dgm:spPr/>
      <dgm:t>
        <a:bodyPr/>
        <a:lstStyle/>
        <a:p>
          <a:endParaRPr lang="es-CO"/>
        </a:p>
      </dgm:t>
    </dgm:pt>
    <dgm:pt modelId="{EE368D94-6734-4E19-B515-F7F9B0D6FBB8}" type="pres">
      <dgm:prSet presAssocID="{04143CC9-0B7E-427D-872E-1FC902717F9B}" presName="Name0" presStyleCnt="0">
        <dgm:presLayoutVars>
          <dgm:chMax val="3"/>
          <dgm:chPref val="1"/>
          <dgm:dir/>
          <dgm:animLvl val="lvl"/>
          <dgm:resizeHandles/>
        </dgm:presLayoutVars>
      </dgm:prSet>
      <dgm:spPr/>
    </dgm:pt>
    <dgm:pt modelId="{E4CB9684-CEC5-45E9-958B-BEBA9473C4A1}" type="pres">
      <dgm:prSet presAssocID="{04143CC9-0B7E-427D-872E-1FC902717F9B}" presName="outerBox" presStyleCnt="0"/>
      <dgm:spPr/>
    </dgm:pt>
    <dgm:pt modelId="{8DE7E1D8-04DA-49EA-AA6C-D1B50BD82BBB}" type="pres">
      <dgm:prSet presAssocID="{04143CC9-0B7E-427D-872E-1FC902717F9B}" presName="outerBoxParent" presStyleLbl="node1" presStyleIdx="0" presStyleCnt="1"/>
      <dgm:spPr/>
    </dgm:pt>
    <dgm:pt modelId="{DEBB1EBA-2F4B-4F6E-B333-A55CF9F2DE7C}" type="pres">
      <dgm:prSet presAssocID="{04143CC9-0B7E-427D-872E-1FC902717F9B}" presName="outerBoxChildren" presStyleCnt="0"/>
      <dgm:spPr/>
    </dgm:pt>
    <dgm:pt modelId="{9BD4823C-20EF-4AEA-B956-70F0E89707A1}" type="pres">
      <dgm:prSet presAssocID="{EA7EF877-D2A4-4A2E-85D9-BC224FFC15DC}" presName="oChild" presStyleLbl="fgAcc1" presStyleIdx="0" presStyleCnt="3">
        <dgm:presLayoutVars>
          <dgm:bulletEnabled val="1"/>
        </dgm:presLayoutVars>
      </dgm:prSet>
      <dgm:spPr/>
    </dgm:pt>
    <dgm:pt modelId="{CB56B47E-1C95-4E39-8899-48F66478DF8E}" type="pres">
      <dgm:prSet presAssocID="{892B583F-10EF-438F-8FF3-8B44E88578D7}" presName="outerSibTrans" presStyleCnt="0"/>
      <dgm:spPr/>
    </dgm:pt>
    <dgm:pt modelId="{62DF2DDB-831E-4AD7-9A1B-F0C841CF4816}" type="pres">
      <dgm:prSet presAssocID="{29397754-BE1C-47C3-BF91-1DEA2642681C}" presName="oChild" presStyleLbl="fgAcc1" presStyleIdx="1" presStyleCnt="3">
        <dgm:presLayoutVars>
          <dgm:bulletEnabled val="1"/>
        </dgm:presLayoutVars>
      </dgm:prSet>
      <dgm:spPr/>
    </dgm:pt>
    <dgm:pt modelId="{1BD67F32-67D5-48CB-B1AC-C8E357D06D05}" type="pres">
      <dgm:prSet presAssocID="{2246147C-89E2-4735-A22D-685C0AEF0549}" presName="outerSibTrans" presStyleCnt="0"/>
      <dgm:spPr/>
    </dgm:pt>
    <dgm:pt modelId="{631A2E50-D09B-447D-8367-7CC63CEFF4B8}" type="pres">
      <dgm:prSet presAssocID="{A853A185-4F1F-429A-95FF-5BC5FF9C84C0}" presName="oChild" presStyleLbl="fgAcc1" presStyleIdx="2" presStyleCnt="3">
        <dgm:presLayoutVars>
          <dgm:bulletEnabled val="1"/>
        </dgm:presLayoutVars>
      </dgm:prSet>
      <dgm:spPr/>
    </dgm:pt>
  </dgm:ptLst>
  <dgm:cxnLst>
    <dgm:cxn modelId="{5BCBE221-E479-49D3-BF24-5F0F536F82AD}" type="presOf" srcId="{A853A185-4F1F-429A-95FF-5BC5FF9C84C0}" destId="{631A2E50-D09B-447D-8367-7CC63CEFF4B8}" srcOrd="0" destOrd="0" presId="urn:microsoft.com/office/officeart/2005/8/layout/target2"/>
    <dgm:cxn modelId="{AE351838-559D-45AA-B28C-9CF52C401F63}" srcId="{FF0256CF-938A-4912-92D8-E0750BDD9059}" destId="{29397754-BE1C-47C3-BF91-1DEA2642681C}" srcOrd="1" destOrd="0" parTransId="{961CF160-9EE5-4C6B-8852-2C052439DFCC}" sibTransId="{2246147C-89E2-4735-A22D-685C0AEF0549}"/>
    <dgm:cxn modelId="{93DA506C-52EE-41C4-A312-3AC2B53B6C4D}" type="presOf" srcId="{04143CC9-0B7E-427D-872E-1FC902717F9B}" destId="{EE368D94-6734-4E19-B515-F7F9B0D6FBB8}" srcOrd="0" destOrd="0" presId="urn:microsoft.com/office/officeart/2005/8/layout/target2"/>
    <dgm:cxn modelId="{3E34967D-E56F-40B1-915E-949EB590F26B}" srcId="{FF0256CF-938A-4912-92D8-E0750BDD9059}" destId="{EA7EF877-D2A4-4A2E-85D9-BC224FFC15DC}" srcOrd="0" destOrd="0" parTransId="{64CFB00F-4035-4F03-B544-02212A507C40}" sibTransId="{892B583F-10EF-438F-8FF3-8B44E88578D7}"/>
    <dgm:cxn modelId="{00E212A2-AECC-469C-B00A-1426951A6D23}" srcId="{FF0256CF-938A-4912-92D8-E0750BDD9059}" destId="{A853A185-4F1F-429A-95FF-5BC5FF9C84C0}" srcOrd="2" destOrd="0" parTransId="{E7D5D567-4113-40B0-95EB-CD1063D4EC79}" sibTransId="{18FB5D8D-3FE5-4CB2-81AA-A727324A53B6}"/>
    <dgm:cxn modelId="{A038C9B2-0B92-47E3-9245-2381F1C49F98}" type="presOf" srcId="{EA7EF877-D2A4-4A2E-85D9-BC224FFC15DC}" destId="{9BD4823C-20EF-4AEA-B956-70F0E89707A1}" srcOrd="0" destOrd="0" presId="urn:microsoft.com/office/officeart/2005/8/layout/target2"/>
    <dgm:cxn modelId="{DE5744CF-9870-4F7C-A1FF-4093DB2929F9}" type="presOf" srcId="{29397754-BE1C-47C3-BF91-1DEA2642681C}" destId="{62DF2DDB-831E-4AD7-9A1B-F0C841CF4816}" srcOrd="0" destOrd="0" presId="urn:microsoft.com/office/officeart/2005/8/layout/target2"/>
    <dgm:cxn modelId="{85E210EB-7CC7-44AA-AC28-EEB3BAEA8A05}" srcId="{04143CC9-0B7E-427D-872E-1FC902717F9B}" destId="{FF0256CF-938A-4912-92D8-E0750BDD9059}" srcOrd="0" destOrd="0" parTransId="{EC3ED98D-BF6B-4979-B348-B33D791077BD}" sibTransId="{08836C70-6A70-4B59-92DE-AD0AB7E9F4D6}"/>
    <dgm:cxn modelId="{190EB9EB-9A08-4E83-9E49-466B327E9660}" type="presOf" srcId="{FF0256CF-938A-4912-92D8-E0750BDD9059}" destId="{8DE7E1D8-04DA-49EA-AA6C-D1B50BD82BBB}" srcOrd="0" destOrd="0" presId="urn:microsoft.com/office/officeart/2005/8/layout/target2"/>
    <dgm:cxn modelId="{80C66494-BA3C-42D9-BBE6-EFB239B53D01}" type="presParOf" srcId="{EE368D94-6734-4E19-B515-F7F9B0D6FBB8}" destId="{E4CB9684-CEC5-45E9-958B-BEBA9473C4A1}" srcOrd="0" destOrd="0" presId="urn:microsoft.com/office/officeart/2005/8/layout/target2"/>
    <dgm:cxn modelId="{686FC7D0-13CD-40E4-A815-7AEE3E895A21}" type="presParOf" srcId="{E4CB9684-CEC5-45E9-958B-BEBA9473C4A1}" destId="{8DE7E1D8-04DA-49EA-AA6C-D1B50BD82BBB}" srcOrd="0" destOrd="0" presId="urn:microsoft.com/office/officeart/2005/8/layout/target2"/>
    <dgm:cxn modelId="{CD9DCBED-1492-447C-84C2-5DC83A279C92}" type="presParOf" srcId="{E4CB9684-CEC5-45E9-958B-BEBA9473C4A1}" destId="{DEBB1EBA-2F4B-4F6E-B333-A55CF9F2DE7C}" srcOrd="1" destOrd="0" presId="urn:microsoft.com/office/officeart/2005/8/layout/target2"/>
    <dgm:cxn modelId="{693C2B77-6D13-46CE-9C6A-2E5D5BFAE36F}" type="presParOf" srcId="{DEBB1EBA-2F4B-4F6E-B333-A55CF9F2DE7C}" destId="{9BD4823C-20EF-4AEA-B956-70F0E89707A1}" srcOrd="0" destOrd="0" presId="urn:microsoft.com/office/officeart/2005/8/layout/target2"/>
    <dgm:cxn modelId="{D38D6F71-448B-46B3-9144-29CCC2592A63}" type="presParOf" srcId="{DEBB1EBA-2F4B-4F6E-B333-A55CF9F2DE7C}" destId="{CB56B47E-1C95-4E39-8899-48F66478DF8E}" srcOrd="1" destOrd="0" presId="urn:microsoft.com/office/officeart/2005/8/layout/target2"/>
    <dgm:cxn modelId="{A653631F-8623-46F8-87F1-07A5B1460B17}" type="presParOf" srcId="{DEBB1EBA-2F4B-4F6E-B333-A55CF9F2DE7C}" destId="{62DF2DDB-831E-4AD7-9A1B-F0C841CF4816}" srcOrd="2" destOrd="0" presId="urn:microsoft.com/office/officeart/2005/8/layout/target2"/>
    <dgm:cxn modelId="{657BE243-871D-4CF9-B90E-3E3C6C6E2D21}" type="presParOf" srcId="{DEBB1EBA-2F4B-4F6E-B333-A55CF9F2DE7C}" destId="{1BD67F32-67D5-48CB-B1AC-C8E357D06D05}" srcOrd="3" destOrd="0" presId="urn:microsoft.com/office/officeart/2005/8/layout/target2"/>
    <dgm:cxn modelId="{D5FD38A6-86D1-4DE6-A399-D1AA10B763A4}" type="presParOf" srcId="{DEBB1EBA-2F4B-4F6E-B333-A55CF9F2DE7C}" destId="{631A2E50-D09B-447D-8367-7CC63CEFF4B8}" srcOrd="4"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AF2B5A-AA04-4A42-B96E-5C4633932A52}"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s-CO"/>
        </a:p>
      </dgm:t>
    </dgm:pt>
    <dgm:pt modelId="{38F7B833-0B92-44C2-8ABD-5AB6BA1EF78A}">
      <dgm:prSet phldrT="[Texto]" custT="1"/>
      <dgm:spPr/>
      <dgm:t>
        <a:bodyPr/>
        <a:lstStyle/>
        <a:p>
          <a:r>
            <a:rPr lang="es-ES" sz="1600" dirty="0"/>
            <a:t>Pólizas </a:t>
          </a:r>
          <a:endParaRPr lang="es-CO" sz="1600" dirty="0"/>
        </a:p>
      </dgm:t>
    </dgm:pt>
    <dgm:pt modelId="{F8124D7A-A774-4D7C-BAC7-C055C420B7E8}" type="parTrans" cxnId="{3493EE24-0691-42EF-B88C-708B1C8FE5D2}">
      <dgm:prSet/>
      <dgm:spPr/>
      <dgm:t>
        <a:bodyPr/>
        <a:lstStyle/>
        <a:p>
          <a:endParaRPr lang="es-CO" sz="2400"/>
        </a:p>
      </dgm:t>
    </dgm:pt>
    <dgm:pt modelId="{92E5A4C3-C84E-4C03-A416-7B2516BBFB63}" type="sibTrans" cxnId="{3493EE24-0691-42EF-B88C-708B1C8FE5D2}">
      <dgm:prSet/>
      <dgm:spPr/>
      <dgm:t>
        <a:bodyPr/>
        <a:lstStyle/>
        <a:p>
          <a:endParaRPr lang="es-CO" sz="2400"/>
        </a:p>
      </dgm:t>
    </dgm:pt>
    <dgm:pt modelId="{F5CC17D5-58C1-4A02-A89A-CFAFEB62D464}">
      <dgm:prSet phldrT="[Texto]" custT="1"/>
      <dgm:spPr/>
      <dgm:t>
        <a:bodyPr/>
        <a:lstStyle/>
        <a:p>
          <a:r>
            <a:rPr lang="es-ES" sz="1600" dirty="0"/>
            <a:t>Malas actuaciones administrativas de los depositarios provisionales</a:t>
          </a:r>
          <a:endParaRPr lang="es-CO" sz="1600" dirty="0"/>
        </a:p>
      </dgm:t>
    </dgm:pt>
    <dgm:pt modelId="{460985FF-0AB8-41C2-91AE-FD51D72A5728}" type="parTrans" cxnId="{EAC6DE85-7C1B-471A-B7A1-436A7A75B81C}">
      <dgm:prSet/>
      <dgm:spPr/>
      <dgm:t>
        <a:bodyPr/>
        <a:lstStyle/>
        <a:p>
          <a:endParaRPr lang="es-CO" sz="2400"/>
        </a:p>
      </dgm:t>
    </dgm:pt>
    <dgm:pt modelId="{6BB3DC7C-C199-4B6A-B75E-5441CF54F550}" type="sibTrans" cxnId="{EAC6DE85-7C1B-471A-B7A1-436A7A75B81C}">
      <dgm:prSet/>
      <dgm:spPr/>
      <dgm:t>
        <a:bodyPr/>
        <a:lstStyle/>
        <a:p>
          <a:endParaRPr lang="es-CO" sz="2400"/>
        </a:p>
      </dgm:t>
    </dgm:pt>
    <dgm:pt modelId="{952077D1-8E4E-47BC-8C28-5FDBD4B776A1}">
      <dgm:prSet phldrT="[Texto]" custT="1"/>
      <dgm:spPr/>
      <dgm:t>
        <a:bodyPr/>
        <a:lstStyle/>
        <a:p>
          <a:r>
            <a:rPr lang="es-ES" sz="1600" dirty="0"/>
            <a:t>Renuncias</a:t>
          </a:r>
          <a:endParaRPr lang="es-CO" sz="1600" dirty="0"/>
        </a:p>
      </dgm:t>
    </dgm:pt>
    <dgm:pt modelId="{A3BAF210-E2BC-4118-A5CB-F855B15C8FB2}" type="parTrans" cxnId="{12EA4A7B-9659-49AA-B172-A179DD3AAD6A}">
      <dgm:prSet/>
      <dgm:spPr/>
      <dgm:t>
        <a:bodyPr/>
        <a:lstStyle/>
        <a:p>
          <a:endParaRPr lang="es-CO" sz="2400"/>
        </a:p>
      </dgm:t>
    </dgm:pt>
    <dgm:pt modelId="{77B3CBFE-C227-4072-8DE3-EA717507261F}" type="sibTrans" cxnId="{12EA4A7B-9659-49AA-B172-A179DD3AAD6A}">
      <dgm:prSet/>
      <dgm:spPr/>
      <dgm:t>
        <a:bodyPr/>
        <a:lstStyle/>
        <a:p>
          <a:endParaRPr lang="es-CO" sz="2400"/>
        </a:p>
      </dgm:t>
    </dgm:pt>
    <dgm:pt modelId="{AA0DAD55-8919-4AD1-881F-1598286853D1}">
      <dgm:prSet phldrT="[Texto]" custT="1"/>
      <dgm:spPr/>
      <dgm:t>
        <a:bodyPr/>
        <a:lstStyle/>
        <a:p>
          <a:r>
            <a:rPr lang="es-ES" sz="1600" dirty="0"/>
            <a:t>Renovación del Registro </a:t>
          </a:r>
          <a:endParaRPr lang="es-CO" sz="1600" dirty="0"/>
        </a:p>
      </dgm:t>
    </dgm:pt>
    <dgm:pt modelId="{AD4ABF97-4C8D-4C98-BFC5-EA81B7E5F5C7}" type="parTrans" cxnId="{76012A77-04EF-42B8-8B23-105EB96AF9BC}">
      <dgm:prSet/>
      <dgm:spPr/>
      <dgm:t>
        <a:bodyPr/>
        <a:lstStyle/>
        <a:p>
          <a:endParaRPr lang="es-CO" sz="2400"/>
        </a:p>
      </dgm:t>
    </dgm:pt>
    <dgm:pt modelId="{773B9E1D-6E51-4421-B0D4-1781A933CF1A}" type="sibTrans" cxnId="{76012A77-04EF-42B8-8B23-105EB96AF9BC}">
      <dgm:prSet/>
      <dgm:spPr/>
      <dgm:t>
        <a:bodyPr/>
        <a:lstStyle/>
        <a:p>
          <a:endParaRPr lang="es-CO" sz="2400"/>
        </a:p>
      </dgm:t>
    </dgm:pt>
    <dgm:pt modelId="{59377BD2-8996-4EA6-B10D-BBC41AFEFAF3}" type="pres">
      <dgm:prSet presAssocID="{D0AF2B5A-AA04-4A42-B96E-5C4633932A52}" presName="linear" presStyleCnt="0">
        <dgm:presLayoutVars>
          <dgm:dir/>
          <dgm:animLvl val="lvl"/>
          <dgm:resizeHandles val="exact"/>
        </dgm:presLayoutVars>
      </dgm:prSet>
      <dgm:spPr/>
    </dgm:pt>
    <dgm:pt modelId="{44173DBA-A9EE-4F7F-A3DA-D212CC4695EB}" type="pres">
      <dgm:prSet presAssocID="{38F7B833-0B92-44C2-8ABD-5AB6BA1EF78A}" presName="parentLin" presStyleCnt="0"/>
      <dgm:spPr/>
    </dgm:pt>
    <dgm:pt modelId="{8996E708-8A4B-42BB-AA45-631C93B9D0D0}" type="pres">
      <dgm:prSet presAssocID="{38F7B833-0B92-44C2-8ABD-5AB6BA1EF78A}" presName="parentLeftMargin" presStyleLbl="node1" presStyleIdx="0" presStyleCnt="4"/>
      <dgm:spPr/>
    </dgm:pt>
    <dgm:pt modelId="{B655FBF1-840C-4E20-B0C3-139B6C05F5EE}" type="pres">
      <dgm:prSet presAssocID="{38F7B833-0B92-44C2-8ABD-5AB6BA1EF78A}" presName="parentText" presStyleLbl="node1" presStyleIdx="0" presStyleCnt="4">
        <dgm:presLayoutVars>
          <dgm:chMax val="0"/>
          <dgm:bulletEnabled val="1"/>
        </dgm:presLayoutVars>
      </dgm:prSet>
      <dgm:spPr/>
    </dgm:pt>
    <dgm:pt modelId="{9B17CB6B-614B-4BE3-9981-8F983E1C435F}" type="pres">
      <dgm:prSet presAssocID="{38F7B833-0B92-44C2-8ABD-5AB6BA1EF78A}" presName="negativeSpace" presStyleCnt="0"/>
      <dgm:spPr/>
    </dgm:pt>
    <dgm:pt modelId="{790ADD4D-BCF5-4858-A85D-31F14E2EFCC3}" type="pres">
      <dgm:prSet presAssocID="{38F7B833-0B92-44C2-8ABD-5AB6BA1EF78A}" presName="childText" presStyleLbl="conFgAcc1" presStyleIdx="0" presStyleCnt="4">
        <dgm:presLayoutVars>
          <dgm:bulletEnabled val="1"/>
        </dgm:presLayoutVars>
      </dgm:prSet>
      <dgm:spPr/>
    </dgm:pt>
    <dgm:pt modelId="{A3B0D550-F0A0-4815-BF39-EACDBD1ADF1C}" type="pres">
      <dgm:prSet presAssocID="{92E5A4C3-C84E-4C03-A416-7B2516BBFB63}" presName="spaceBetweenRectangles" presStyleCnt="0"/>
      <dgm:spPr/>
    </dgm:pt>
    <dgm:pt modelId="{3F98C719-99ED-4E39-B2AA-34A02E969753}" type="pres">
      <dgm:prSet presAssocID="{F5CC17D5-58C1-4A02-A89A-CFAFEB62D464}" presName="parentLin" presStyleCnt="0"/>
      <dgm:spPr/>
    </dgm:pt>
    <dgm:pt modelId="{ABD2059F-CBEF-448E-8132-DB1CB7F00467}" type="pres">
      <dgm:prSet presAssocID="{F5CC17D5-58C1-4A02-A89A-CFAFEB62D464}" presName="parentLeftMargin" presStyleLbl="node1" presStyleIdx="0" presStyleCnt="4"/>
      <dgm:spPr/>
    </dgm:pt>
    <dgm:pt modelId="{F8AAE580-0145-41CC-8DD8-E3737B1E9F9A}" type="pres">
      <dgm:prSet presAssocID="{F5CC17D5-58C1-4A02-A89A-CFAFEB62D464}" presName="parentText" presStyleLbl="node1" presStyleIdx="1" presStyleCnt="4">
        <dgm:presLayoutVars>
          <dgm:chMax val="0"/>
          <dgm:bulletEnabled val="1"/>
        </dgm:presLayoutVars>
      </dgm:prSet>
      <dgm:spPr/>
    </dgm:pt>
    <dgm:pt modelId="{5A1968DA-510D-4F28-90EB-19F90DFA3E43}" type="pres">
      <dgm:prSet presAssocID="{F5CC17D5-58C1-4A02-A89A-CFAFEB62D464}" presName="negativeSpace" presStyleCnt="0"/>
      <dgm:spPr/>
    </dgm:pt>
    <dgm:pt modelId="{559D34C6-F2C6-46E9-BD54-73ABF4DD7431}" type="pres">
      <dgm:prSet presAssocID="{F5CC17D5-58C1-4A02-A89A-CFAFEB62D464}" presName="childText" presStyleLbl="conFgAcc1" presStyleIdx="1" presStyleCnt="4">
        <dgm:presLayoutVars>
          <dgm:bulletEnabled val="1"/>
        </dgm:presLayoutVars>
      </dgm:prSet>
      <dgm:spPr/>
    </dgm:pt>
    <dgm:pt modelId="{ECF6F897-3F6C-48F7-9833-25D02AE7068B}" type="pres">
      <dgm:prSet presAssocID="{6BB3DC7C-C199-4B6A-B75E-5441CF54F550}" presName="spaceBetweenRectangles" presStyleCnt="0"/>
      <dgm:spPr/>
    </dgm:pt>
    <dgm:pt modelId="{07EE5069-BADA-4B97-97F1-BE575FF31075}" type="pres">
      <dgm:prSet presAssocID="{952077D1-8E4E-47BC-8C28-5FDBD4B776A1}" presName="parentLin" presStyleCnt="0"/>
      <dgm:spPr/>
    </dgm:pt>
    <dgm:pt modelId="{88D73AA6-DCF0-4D7A-8663-6BCDFC015C90}" type="pres">
      <dgm:prSet presAssocID="{952077D1-8E4E-47BC-8C28-5FDBD4B776A1}" presName="parentLeftMargin" presStyleLbl="node1" presStyleIdx="1" presStyleCnt="4"/>
      <dgm:spPr/>
    </dgm:pt>
    <dgm:pt modelId="{BFF366A1-C83B-4E73-8128-970E595B1A67}" type="pres">
      <dgm:prSet presAssocID="{952077D1-8E4E-47BC-8C28-5FDBD4B776A1}" presName="parentText" presStyleLbl="node1" presStyleIdx="2" presStyleCnt="4">
        <dgm:presLayoutVars>
          <dgm:chMax val="0"/>
          <dgm:bulletEnabled val="1"/>
        </dgm:presLayoutVars>
      </dgm:prSet>
      <dgm:spPr/>
    </dgm:pt>
    <dgm:pt modelId="{695DA57C-5FF3-4FB8-AFCB-87C5AF272CAE}" type="pres">
      <dgm:prSet presAssocID="{952077D1-8E4E-47BC-8C28-5FDBD4B776A1}" presName="negativeSpace" presStyleCnt="0"/>
      <dgm:spPr/>
    </dgm:pt>
    <dgm:pt modelId="{EBFF1A3F-E407-449C-9DCE-C7516DC64145}" type="pres">
      <dgm:prSet presAssocID="{952077D1-8E4E-47BC-8C28-5FDBD4B776A1}" presName="childText" presStyleLbl="conFgAcc1" presStyleIdx="2" presStyleCnt="4">
        <dgm:presLayoutVars>
          <dgm:bulletEnabled val="1"/>
        </dgm:presLayoutVars>
      </dgm:prSet>
      <dgm:spPr/>
    </dgm:pt>
    <dgm:pt modelId="{740D7D1F-1F6D-415C-BA6A-A6DF0C048A76}" type="pres">
      <dgm:prSet presAssocID="{77B3CBFE-C227-4072-8DE3-EA717507261F}" presName="spaceBetweenRectangles" presStyleCnt="0"/>
      <dgm:spPr/>
    </dgm:pt>
    <dgm:pt modelId="{DFEC5A75-6C5C-424F-9394-6F38EFE8797C}" type="pres">
      <dgm:prSet presAssocID="{AA0DAD55-8919-4AD1-881F-1598286853D1}" presName="parentLin" presStyleCnt="0"/>
      <dgm:spPr/>
    </dgm:pt>
    <dgm:pt modelId="{7495E541-1AB4-4055-B4E7-9D379A67B129}" type="pres">
      <dgm:prSet presAssocID="{AA0DAD55-8919-4AD1-881F-1598286853D1}" presName="parentLeftMargin" presStyleLbl="node1" presStyleIdx="2" presStyleCnt="4"/>
      <dgm:spPr/>
    </dgm:pt>
    <dgm:pt modelId="{75248745-137E-498F-8167-1242509187B2}" type="pres">
      <dgm:prSet presAssocID="{AA0DAD55-8919-4AD1-881F-1598286853D1}" presName="parentText" presStyleLbl="node1" presStyleIdx="3" presStyleCnt="4">
        <dgm:presLayoutVars>
          <dgm:chMax val="0"/>
          <dgm:bulletEnabled val="1"/>
        </dgm:presLayoutVars>
      </dgm:prSet>
      <dgm:spPr/>
    </dgm:pt>
    <dgm:pt modelId="{D5509AD1-CA2C-44D9-87CD-47C712B736F8}" type="pres">
      <dgm:prSet presAssocID="{AA0DAD55-8919-4AD1-881F-1598286853D1}" presName="negativeSpace" presStyleCnt="0"/>
      <dgm:spPr/>
    </dgm:pt>
    <dgm:pt modelId="{BFA52662-3A3B-4C78-9719-DADE02AA2169}" type="pres">
      <dgm:prSet presAssocID="{AA0DAD55-8919-4AD1-881F-1598286853D1}" presName="childText" presStyleLbl="conFgAcc1" presStyleIdx="3" presStyleCnt="4">
        <dgm:presLayoutVars>
          <dgm:bulletEnabled val="1"/>
        </dgm:presLayoutVars>
      </dgm:prSet>
      <dgm:spPr/>
    </dgm:pt>
  </dgm:ptLst>
  <dgm:cxnLst>
    <dgm:cxn modelId="{3493EE24-0691-42EF-B88C-708B1C8FE5D2}" srcId="{D0AF2B5A-AA04-4A42-B96E-5C4633932A52}" destId="{38F7B833-0B92-44C2-8ABD-5AB6BA1EF78A}" srcOrd="0" destOrd="0" parTransId="{F8124D7A-A774-4D7C-BAC7-C055C420B7E8}" sibTransId="{92E5A4C3-C84E-4C03-A416-7B2516BBFB63}"/>
    <dgm:cxn modelId="{3195A831-AA83-428E-930A-14288C6E40EE}" type="presOf" srcId="{38F7B833-0B92-44C2-8ABD-5AB6BA1EF78A}" destId="{B655FBF1-840C-4E20-B0C3-139B6C05F5EE}" srcOrd="1" destOrd="0" presId="urn:microsoft.com/office/officeart/2005/8/layout/list1"/>
    <dgm:cxn modelId="{8B47AD67-340F-4F20-8C70-258964126D11}" type="presOf" srcId="{D0AF2B5A-AA04-4A42-B96E-5C4633932A52}" destId="{59377BD2-8996-4EA6-B10D-BBC41AFEFAF3}" srcOrd="0" destOrd="0" presId="urn:microsoft.com/office/officeart/2005/8/layout/list1"/>
    <dgm:cxn modelId="{AB0AAA69-D0FA-4480-B399-B92EFF7D45C6}" type="presOf" srcId="{952077D1-8E4E-47BC-8C28-5FDBD4B776A1}" destId="{BFF366A1-C83B-4E73-8128-970E595B1A67}" srcOrd="1" destOrd="0" presId="urn:microsoft.com/office/officeart/2005/8/layout/list1"/>
    <dgm:cxn modelId="{76012A77-04EF-42B8-8B23-105EB96AF9BC}" srcId="{D0AF2B5A-AA04-4A42-B96E-5C4633932A52}" destId="{AA0DAD55-8919-4AD1-881F-1598286853D1}" srcOrd="3" destOrd="0" parTransId="{AD4ABF97-4C8D-4C98-BFC5-EA81B7E5F5C7}" sibTransId="{773B9E1D-6E51-4421-B0D4-1781A933CF1A}"/>
    <dgm:cxn modelId="{B6944358-1E6F-4AFE-81E7-7BA55B919555}" type="presOf" srcId="{AA0DAD55-8919-4AD1-881F-1598286853D1}" destId="{7495E541-1AB4-4055-B4E7-9D379A67B129}" srcOrd="0" destOrd="0" presId="urn:microsoft.com/office/officeart/2005/8/layout/list1"/>
    <dgm:cxn modelId="{12EA4A7B-9659-49AA-B172-A179DD3AAD6A}" srcId="{D0AF2B5A-AA04-4A42-B96E-5C4633932A52}" destId="{952077D1-8E4E-47BC-8C28-5FDBD4B776A1}" srcOrd="2" destOrd="0" parTransId="{A3BAF210-E2BC-4118-A5CB-F855B15C8FB2}" sibTransId="{77B3CBFE-C227-4072-8DE3-EA717507261F}"/>
    <dgm:cxn modelId="{EAC6DE85-7C1B-471A-B7A1-436A7A75B81C}" srcId="{D0AF2B5A-AA04-4A42-B96E-5C4633932A52}" destId="{F5CC17D5-58C1-4A02-A89A-CFAFEB62D464}" srcOrd="1" destOrd="0" parTransId="{460985FF-0AB8-41C2-91AE-FD51D72A5728}" sibTransId="{6BB3DC7C-C199-4B6A-B75E-5441CF54F550}"/>
    <dgm:cxn modelId="{2BD10995-4C05-4A74-B223-1539E98D9AA3}" type="presOf" srcId="{952077D1-8E4E-47BC-8C28-5FDBD4B776A1}" destId="{88D73AA6-DCF0-4D7A-8663-6BCDFC015C90}" srcOrd="0" destOrd="0" presId="urn:microsoft.com/office/officeart/2005/8/layout/list1"/>
    <dgm:cxn modelId="{B49F139B-8A24-4C3C-AFB3-C67B6D255611}" type="presOf" srcId="{38F7B833-0B92-44C2-8ABD-5AB6BA1EF78A}" destId="{8996E708-8A4B-42BB-AA45-631C93B9D0D0}" srcOrd="0" destOrd="0" presId="urn:microsoft.com/office/officeart/2005/8/layout/list1"/>
    <dgm:cxn modelId="{C4B6B5BE-F610-423D-A95C-EFE5BEEA364F}" type="presOf" srcId="{AA0DAD55-8919-4AD1-881F-1598286853D1}" destId="{75248745-137E-498F-8167-1242509187B2}" srcOrd="1" destOrd="0" presId="urn:microsoft.com/office/officeart/2005/8/layout/list1"/>
    <dgm:cxn modelId="{90F9F0C5-587D-4B12-B20C-ED04C1B55E81}" type="presOf" srcId="{F5CC17D5-58C1-4A02-A89A-CFAFEB62D464}" destId="{F8AAE580-0145-41CC-8DD8-E3737B1E9F9A}" srcOrd="1" destOrd="0" presId="urn:microsoft.com/office/officeart/2005/8/layout/list1"/>
    <dgm:cxn modelId="{656C2FD9-EB7A-4FC8-A436-145557185DFB}" type="presOf" srcId="{F5CC17D5-58C1-4A02-A89A-CFAFEB62D464}" destId="{ABD2059F-CBEF-448E-8132-DB1CB7F00467}" srcOrd="0" destOrd="0" presId="urn:microsoft.com/office/officeart/2005/8/layout/list1"/>
    <dgm:cxn modelId="{866068FB-5563-4DAB-A04D-EDB06CAA6852}" type="presParOf" srcId="{59377BD2-8996-4EA6-B10D-BBC41AFEFAF3}" destId="{44173DBA-A9EE-4F7F-A3DA-D212CC4695EB}" srcOrd="0" destOrd="0" presId="urn:microsoft.com/office/officeart/2005/8/layout/list1"/>
    <dgm:cxn modelId="{F8B1E6A6-582C-4388-B913-AAA518B8335F}" type="presParOf" srcId="{44173DBA-A9EE-4F7F-A3DA-D212CC4695EB}" destId="{8996E708-8A4B-42BB-AA45-631C93B9D0D0}" srcOrd="0" destOrd="0" presId="urn:microsoft.com/office/officeart/2005/8/layout/list1"/>
    <dgm:cxn modelId="{B3AFB05D-8A36-4916-8F6C-A26A8006D831}" type="presParOf" srcId="{44173DBA-A9EE-4F7F-A3DA-D212CC4695EB}" destId="{B655FBF1-840C-4E20-B0C3-139B6C05F5EE}" srcOrd="1" destOrd="0" presId="urn:microsoft.com/office/officeart/2005/8/layout/list1"/>
    <dgm:cxn modelId="{41DA1279-60B9-4BEC-BC0E-A7F3A31E3C90}" type="presParOf" srcId="{59377BD2-8996-4EA6-B10D-BBC41AFEFAF3}" destId="{9B17CB6B-614B-4BE3-9981-8F983E1C435F}" srcOrd="1" destOrd="0" presId="urn:microsoft.com/office/officeart/2005/8/layout/list1"/>
    <dgm:cxn modelId="{00365501-3EA3-473B-B15C-9728C53C16BE}" type="presParOf" srcId="{59377BD2-8996-4EA6-B10D-BBC41AFEFAF3}" destId="{790ADD4D-BCF5-4858-A85D-31F14E2EFCC3}" srcOrd="2" destOrd="0" presId="urn:microsoft.com/office/officeart/2005/8/layout/list1"/>
    <dgm:cxn modelId="{DB885210-1F45-4551-B66D-0E056D36272A}" type="presParOf" srcId="{59377BD2-8996-4EA6-B10D-BBC41AFEFAF3}" destId="{A3B0D550-F0A0-4815-BF39-EACDBD1ADF1C}" srcOrd="3" destOrd="0" presId="urn:microsoft.com/office/officeart/2005/8/layout/list1"/>
    <dgm:cxn modelId="{6ED9933B-F894-4763-A8C8-47ACD1F44FB0}" type="presParOf" srcId="{59377BD2-8996-4EA6-B10D-BBC41AFEFAF3}" destId="{3F98C719-99ED-4E39-B2AA-34A02E969753}" srcOrd="4" destOrd="0" presId="urn:microsoft.com/office/officeart/2005/8/layout/list1"/>
    <dgm:cxn modelId="{CCE86186-E9C0-4E08-960B-389462C2B8E5}" type="presParOf" srcId="{3F98C719-99ED-4E39-B2AA-34A02E969753}" destId="{ABD2059F-CBEF-448E-8132-DB1CB7F00467}" srcOrd="0" destOrd="0" presId="urn:microsoft.com/office/officeart/2005/8/layout/list1"/>
    <dgm:cxn modelId="{B0A404F3-FBC2-4992-9C37-9054595BC1F6}" type="presParOf" srcId="{3F98C719-99ED-4E39-B2AA-34A02E969753}" destId="{F8AAE580-0145-41CC-8DD8-E3737B1E9F9A}" srcOrd="1" destOrd="0" presId="urn:microsoft.com/office/officeart/2005/8/layout/list1"/>
    <dgm:cxn modelId="{84E94ECE-122D-4CD9-963A-45034B6022B8}" type="presParOf" srcId="{59377BD2-8996-4EA6-B10D-BBC41AFEFAF3}" destId="{5A1968DA-510D-4F28-90EB-19F90DFA3E43}" srcOrd="5" destOrd="0" presId="urn:microsoft.com/office/officeart/2005/8/layout/list1"/>
    <dgm:cxn modelId="{19AA9D6C-8E26-4F1C-85BC-0AFCC784BABD}" type="presParOf" srcId="{59377BD2-8996-4EA6-B10D-BBC41AFEFAF3}" destId="{559D34C6-F2C6-46E9-BD54-73ABF4DD7431}" srcOrd="6" destOrd="0" presId="urn:microsoft.com/office/officeart/2005/8/layout/list1"/>
    <dgm:cxn modelId="{79072B1D-36F8-46C2-9D7E-36C648A3FBEE}" type="presParOf" srcId="{59377BD2-8996-4EA6-B10D-BBC41AFEFAF3}" destId="{ECF6F897-3F6C-48F7-9833-25D02AE7068B}" srcOrd="7" destOrd="0" presId="urn:microsoft.com/office/officeart/2005/8/layout/list1"/>
    <dgm:cxn modelId="{8EAA989C-A99E-4051-B611-B1CE297F0DB5}" type="presParOf" srcId="{59377BD2-8996-4EA6-B10D-BBC41AFEFAF3}" destId="{07EE5069-BADA-4B97-97F1-BE575FF31075}" srcOrd="8" destOrd="0" presId="urn:microsoft.com/office/officeart/2005/8/layout/list1"/>
    <dgm:cxn modelId="{4D04F5E0-E2A3-434A-8159-0022B7A7F3A4}" type="presParOf" srcId="{07EE5069-BADA-4B97-97F1-BE575FF31075}" destId="{88D73AA6-DCF0-4D7A-8663-6BCDFC015C90}" srcOrd="0" destOrd="0" presId="urn:microsoft.com/office/officeart/2005/8/layout/list1"/>
    <dgm:cxn modelId="{2DE01EA7-B131-41A6-A2B9-E3EA7208887C}" type="presParOf" srcId="{07EE5069-BADA-4B97-97F1-BE575FF31075}" destId="{BFF366A1-C83B-4E73-8128-970E595B1A67}" srcOrd="1" destOrd="0" presId="urn:microsoft.com/office/officeart/2005/8/layout/list1"/>
    <dgm:cxn modelId="{325838CC-AF03-4927-89DE-EF828943A9F5}" type="presParOf" srcId="{59377BD2-8996-4EA6-B10D-BBC41AFEFAF3}" destId="{695DA57C-5FF3-4FB8-AFCB-87C5AF272CAE}" srcOrd="9" destOrd="0" presId="urn:microsoft.com/office/officeart/2005/8/layout/list1"/>
    <dgm:cxn modelId="{5722A199-CD39-421B-8579-97ECEAEFBC19}" type="presParOf" srcId="{59377BD2-8996-4EA6-B10D-BBC41AFEFAF3}" destId="{EBFF1A3F-E407-449C-9DCE-C7516DC64145}" srcOrd="10" destOrd="0" presId="urn:microsoft.com/office/officeart/2005/8/layout/list1"/>
    <dgm:cxn modelId="{43D07E68-BA4A-4744-A9D4-DFAD945F3F3D}" type="presParOf" srcId="{59377BD2-8996-4EA6-B10D-BBC41AFEFAF3}" destId="{740D7D1F-1F6D-415C-BA6A-A6DF0C048A76}" srcOrd="11" destOrd="0" presId="urn:microsoft.com/office/officeart/2005/8/layout/list1"/>
    <dgm:cxn modelId="{FB880835-D295-4A11-B346-6C171AE9D746}" type="presParOf" srcId="{59377BD2-8996-4EA6-B10D-BBC41AFEFAF3}" destId="{DFEC5A75-6C5C-424F-9394-6F38EFE8797C}" srcOrd="12" destOrd="0" presId="urn:microsoft.com/office/officeart/2005/8/layout/list1"/>
    <dgm:cxn modelId="{4C4BDA84-DFD4-4289-A192-0CECB5A703A8}" type="presParOf" srcId="{DFEC5A75-6C5C-424F-9394-6F38EFE8797C}" destId="{7495E541-1AB4-4055-B4E7-9D379A67B129}" srcOrd="0" destOrd="0" presId="urn:microsoft.com/office/officeart/2005/8/layout/list1"/>
    <dgm:cxn modelId="{1004E5A3-0682-47B3-92D9-659609EB2BD5}" type="presParOf" srcId="{DFEC5A75-6C5C-424F-9394-6F38EFE8797C}" destId="{75248745-137E-498F-8167-1242509187B2}" srcOrd="1" destOrd="0" presId="urn:microsoft.com/office/officeart/2005/8/layout/list1"/>
    <dgm:cxn modelId="{C08F80C2-12B6-4D2D-8463-C522797D9D73}" type="presParOf" srcId="{59377BD2-8996-4EA6-B10D-BBC41AFEFAF3}" destId="{D5509AD1-CA2C-44D9-87CD-47C712B736F8}" srcOrd="13" destOrd="0" presId="urn:microsoft.com/office/officeart/2005/8/layout/list1"/>
    <dgm:cxn modelId="{6C31A4B7-6975-48A4-A2FC-120C69E36873}" type="presParOf" srcId="{59377BD2-8996-4EA6-B10D-BBC41AFEFAF3}" destId="{BFA52662-3A3B-4C78-9719-DADE02AA2169}"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690C83-7433-4C17-9F3A-4B615F2C7D1F}" type="doc">
      <dgm:prSet loTypeId="urn:microsoft.com/office/officeart/2009/3/layout/BlockDescendingList" loCatId="list" qsTypeId="urn:microsoft.com/office/officeart/2005/8/quickstyle/simple5" qsCatId="simple" csTypeId="urn:microsoft.com/office/officeart/2005/8/colors/accent5_4" csCatId="accent5" phldr="1"/>
      <dgm:spPr/>
      <dgm:t>
        <a:bodyPr/>
        <a:lstStyle/>
        <a:p>
          <a:endParaRPr lang="es-CO"/>
        </a:p>
      </dgm:t>
    </dgm:pt>
    <dgm:pt modelId="{A08E17A4-E839-4B42-9F8D-58AD0AED9217}">
      <dgm:prSet phldrT="[Texto]"/>
      <dgm:spPr/>
      <dgm:t>
        <a:bodyPr/>
        <a:lstStyle/>
        <a:p>
          <a:r>
            <a:rPr lang="es-ES" dirty="0"/>
            <a:t>Inicio y gestión de acciones legales</a:t>
          </a:r>
          <a:endParaRPr lang="es-CO" dirty="0"/>
        </a:p>
      </dgm:t>
    </dgm:pt>
    <dgm:pt modelId="{E8F09F1B-8E31-46EC-B73D-38CAFCD4CA24}" type="parTrans" cxnId="{A76ACB0C-3933-4D6D-BD85-256B4A098F9A}">
      <dgm:prSet/>
      <dgm:spPr/>
      <dgm:t>
        <a:bodyPr/>
        <a:lstStyle/>
        <a:p>
          <a:endParaRPr lang="es-CO"/>
        </a:p>
      </dgm:t>
    </dgm:pt>
    <dgm:pt modelId="{9C418838-9B2C-49A4-BCB5-41BA3ED1587E}" type="sibTrans" cxnId="{A76ACB0C-3933-4D6D-BD85-256B4A098F9A}">
      <dgm:prSet/>
      <dgm:spPr/>
      <dgm:t>
        <a:bodyPr/>
        <a:lstStyle/>
        <a:p>
          <a:endParaRPr lang="es-CO"/>
        </a:p>
      </dgm:t>
    </dgm:pt>
    <dgm:pt modelId="{A7985D6E-AD84-4D08-9D42-9E57374634C5}">
      <dgm:prSet phldrT="[Texto]"/>
      <dgm:spPr/>
      <dgm:t>
        <a:bodyPr/>
        <a:lstStyle/>
        <a:p>
          <a:r>
            <a:rPr lang="es-ES" dirty="0"/>
            <a:t>Identificación de incumplimiento de obligaciones</a:t>
          </a:r>
          <a:endParaRPr lang="es-CO" dirty="0"/>
        </a:p>
      </dgm:t>
    </dgm:pt>
    <dgm:pt modelId="{9F503F9B-EC55-4033-A198-B91D2828E503}" type="parTrans" cxnId="{C54F57A1-5EC9-49CD-8519-ABA541D2180F}">
      <dgm:prSet/>
      <dgm:spPr/>
      <dgm:t>
        <a:bodyPr/>
        <a:lstStyle/>
        <a:p>
          <a:endParaRPr lang="es-CO"/>
        </a:p>
      </dgm:t>
    </dgm:pt>
    <dgm:pt modelId="{6696B486-73DA-44BB-A8E6-78F6AC644238}" type="sibTrans" cxnId="{C54F57A1-5EC9-49CD-8519-ABA541D2180F}">
      <dgm:prSet/>
      <dgm:spPr/>
      <dgm:t>
        <a:bodyPr/>
        <a:lstStyle/>
        <a:p>
          <a:endParaRPr lang="es-CO"/>
        </a:p>
      </dgm:t>
    </dgm:pt>
    <dgm:pt modelId="{963055AB-50E9-4A32-8970-35AE85DF91DE}">
      <dgm:prSet phldrT="[Texto]"/>
      <dgm:spPr/>
      <dgm:t>
        <a:bodyPr/>
        <a:lstStyle/>
        <a:p>
          <a:r>
            <a:rPr lang="es-ES" sz="1500" dirty="0"/>
            <a:t>Remisión de informes de productividad</a:t>
          </a:r>
        </a:p>
        <a:p>
          <a:endParaRPr lang="es-CO" sz="1500" dirty="0"/>
        </a:p>
      </dgm:t>
    </dgm:pt>
    <dgm:pt modelId="{24DA8593-9223-414C-9C78-D07F68CE8DEA}" type="parTrans" cxnId="{86724EB5-F385-4CA3-9D46-3FE7C8C5474D}">
      <dgm:prSet/>
      <dgm:spPr/>
      <dgm:t>
        <a:bodyPr/>
        <a:lstStyle/>
        <a:p>
          <a:endParaRPr lang="es-CO"/>
        </a:p>
      </dgm:t>
    </dgm:pt>
    <dgm:pt modelId="{E3F4DD80-142F-4C68-90FA-B73AD9E0F408}" type="sibTrans" cxnId="{86724EB5-F385-4CA3-9D46-3FE7C8C5474D}">
      <dgm:prSet/>
      <dgm:spPr/>
      <dgm:t>
        <a:bodyPr/>
        <a:lstStyle/>
        <a:p>
          <a:endParaRPr lang="es-CO"/>
        </a:p>
      </dgm:t>
    </dgm:pt>
    <dgm:pt modelId="{226A7A99-F995-4931-9B90-31BE75DFA562}">
      <dgm:prSet phldrT="[Texto]"/>
      <dgm:spPr/>
      <dgm:t>
        <a:bodyPr/>
        <a:lstStyle/>
        <a:p>
          <a:r>
            <a:rPr lang="es-ES" sz="1500" dirty="0"/>
            <a:t>No traslado de recursos</a:t>
          </a:r>
        </a:p>
        <a:p>
          <a:endParaRPr lang="es-CO" sz="1500" dirty="0"/>
        </a:p>
      </dgm:t>
    </dgm:pt>
    <dgm:pt modelId="{2D99E68B-3705-4F57-9E56-5EB2FCDDA32C}" type="parTrans" cxnId="{BDA74B5B-AD00-4A43-B623-3415032B5D05}">
      <dgm:prSet/>
      <dgm:spPr/>
      <dgm:t>
        <a:bodyPr/>
        <a:lstStyle/>
        <a:p>
          <a:endParaRPr lang="es-CO"/>
        </a:p>
      </dgm:t>
    </dgm:pt>
    <dgm:pt modelId="{6300ABF8-E750-4218-9591-4EF81B00F736}" type="sibTrans" cxnId="{BDA74B5B-AD00-4A43-B623-3415032B5D05}">
      <dgm:prSet/>
      <dgm:spPr/>
      <dgm:t>
        <a:bodyPr/>
        <a:lstStyle/>
        <a:p>
          <a:endParaRPr lang="es-CO"/>
        </a:p>
      </dgm:t>
    </dgm:pt>
    <dgm:pt modelId="{086F1849-58FC-47EC-AC44-8D3279FD4D18}">
      <dgm:prSet phldrT="[Texto]" custT="1"/>
      <dgm:spPr/>
      <dgm:t>
        <a:bodyPr/>
        <a:lstStyle/>
        <a:p>
          <a:r>
            <a:rPr lang="es-ES" sz="1500" dirty="0"/>
            <a:t>No reporte de activos productivos</a:t>
          </a:r>
        </a:p>
        <a:p>
          <a:endParaRPr lang="es-ES" sz="1500" dirty="0"/>
        </a:p>
        <a:p>
          <a:endParaRPr lang="es-ES" sz="1500" dirty="0"/>
        </a:p>
        <a:p>
          <a:endParaRPr lang="es-ES" sz="1500" dirty="0"/>
        </a:p>
        <a:p>
          <a:endParaRPr lang="es-ES" sz="1500" dirty="0"/>
        </a:p>
        <a:p>
          <a:r>
            <a:rPr lang="es-ES" sz="2400" b="1" dirty="0"/>
            <a:t>341</a:t>
          </a:r>
          <a:endParaRPr lang="es-CO" sz="1500" b="1" dirty="0"/>
        </a:p>
      </dgm:t>
    </dgm:pt>
    <dgm:pt modelId="{AA5CE925-69F4-46C8-A939-7FF7861FE37C}" type="parTrans" cxnId="{F3E8CA2E-6367-46BF-9A95-48FCF286CABC}">
      <dgm:prSet/>
      <dgm:spPr/>
      <dgm:t>
        <a:bodyPr/>
        <a:lstStyle/>
        <a:p>
          <a:endParaRPr lang="es-CO"/>
        </a:p>
      </dgm:t>
    </dgm:pt>
    <dgm:pt modelId="{177ED0FB-7C17-492E-A296-A1E3F26E97DB}" type="sibTrans" cxnId="{F3E8CA2E-6367-46BF-9A95-48FCF286CABC}">
      <dgm:prSet/>
      <dgm:spPr/>
      <dgm:t>
        <a:bodyPr/>
        <a:lstStyle/>
        <a:p>
          <a:endParaRPr lang="es-CO"/>
        </a:p>
      </dgm:t>
    </dgm:pt>
    <dgm:pt modelId="{6AB12BFD-438C-4F3E-B934-13F16768862D}">
      <dgm:prSet phldrT="[Texto]"/>
      <dgm:spPr/>
      <dgm:t>
        <a:bodyPr/>
        <a:lstStyle/>
        <a:p>
          <a:r>
            <a:rPr lang="es-ES" dirty="0"/>
            <a:t>Cuantificación del daño</a:t>
          </a:r>
          <a:endParaRPr lang="es-CO" dirty="0"/>
        </a:p>
      </dgm:t>
    </dgm:pt>
    <dgm:pt modelId="{69537FEE-F8D9-4D9E-9FC8-5C56547B89C9}" type="parTrans" cxnId="{92A65803-D8AF-47EA-B449-7E419D35A9A0}">
      <dgm:prSet/>
      <dgm:spPr/>
      <dgm:t>
        <a:bodyPr/>
        <a:lstStyle/>
        <a:p>
          <a:endParaRPr lang="es-CO"/>
        </a:p>
      </dgm:t>
    </dgm:pt>
    <dgm:pt modelId="{A2DB9DC2-4A35-4D29-A58D-711FF396C811}" type="sibTrans" cxnId="{92A65803-D8AF-47EA-B449-7E419D35A9A0}">
      <dgm:prSet/>
      <dgm:spPr/>
      <dgm:t>
        <a:bodyPr/>
        <a:lstStyle/>
        <a:p>
          <a:endParaRPr lang="es-CO"/>
        </a:p>
      </dgm:t>
    </dgm:pt>
    <dgm:pt modelId="{93F873E5-11D8-467B-BCD2-AC7821465562}">
      <dgm:prSet phldrT="[Texto]" custT="1"/>
      <dgm:spPr/>
      <dgm:t>
        <a:bodyPr/>
        <a:lstStyle/>
        <a:p>
          <a:r>
            <a:rPr lang="es-ES" sz="1500" dirty="0"/>
            <a:t>Identificación de Rendición de cuentas</a:t>
          </a:r>
        </a:p>
        <a:p>
          <a:endParaRPr lang="es-ES" sz="1500" dirty="0"/>
        </a:p>
        <a:p>
          <a:r>
            <a:rPr lang="es-ES" sz="1500" dirty="0"/>
            <a:t>Elaboración de Juramento Estimatorio</a:t>
          </a:r>
        </a:p>
        <a:p>
          <a:endParaRPr lang="es-ES" sz="1500" dirty="0"/>
        </a:p>
        <a:p>
          <a:endParaRPr lang="es-ES" sz="1500" dirty="0"/>
        </a:p>
        <a:p>
          <a:endParaRPr lang="es-ES" sz="1500" dirty="0"/>
        </a:p>
        <a:p>
          <a:endParaRPr lang="es-ES" sz="1500" dirty="0"/>
        </a:p>
        <a:p>
          <a:endParaRPr lang="es-ES" sz="1500" dirty="0"/>
        </a:p>
        <a:p>
          <a:r>
            <a:rPr lang="es-ES" sz="2400" b="1" dirty="0"/>
            <a:t>295</a:t>
          </a:r>
        </a:p>
      </dgm:t>
    </dgm:pt>
    <dgm:pt modelId="{6821B480-46D3-4D0B-92EF-5AE5205F4A3B}" type="parTrans" cxnId="{ECFBE048-0CA4-4557-BFDA-9FC1EC5F63AA}">
      <dgm:prSet/>
      <dgm:spPr/>
      <dgm:t>
        <a:bodyPr/>
        <a:lstStyle/>
        <a:p>
          <a:endParaRPr lang="es-CO"/>
        </a:p>
      </dgm:t>
    </dgm:pt>
    <dgm:pt modelId="{53A14C42-FB8D-419A-A1F3-2BA47312644D}" type="sibTrans" cxnId="{ECFBE048-0CA4-4557-BFDA-9FC1EC5F63AA}">
      <dgm:prSet/>
      <dgm:spPr/>
      <dgm:t>
        <a:bodyPr/>
        <a:lstStyle/>
        <a:p>
          <a:endParaRPr lang="es-CO"/>
        </a:p>
      </dgm:t>
    </dgm:pt>
    <dgm:pt modelId="{9146E1A9-7938-48F5-AAD5-F697C95CBDCA}">
      <dgm:prSet phldrT="[Texto]"/>
      <dgm:spPr/>
      <dgm:t>
        <a:bodyPr/>
        <a:lstStyle/>
        <a:p>
          <a:r>
            <a:rPr lang="es-ES" dirty="0"/>
            <a:t>Siniestro de Pólizas</a:t>
          </a:r>
          <a:endParaRPr lang="es-CO" dirty="0"/>
        </a:p>
      </dgm:t>
    </dgm:pt>
    <dgm:pt modelId="{C9B71CDD-BF3B-4400-B315-EAAC287671C7}" type="parTrans" cxnId="{23A1164F-32D3-4C98-8A94-EA5196B97AE8}">
      <dgm:prSet/>
      <dgm:spPr/>
      <dgm:t>
        <a:bodyPr/>
        <a:lstStyle/>
        <a:p>
          <a:endParaRPr lang="es-CO"/>
        </a:p>
      </dgm:t>
    </dgm:pt>
    <dgm:pt modelId="{08059CAB-0E38-441E-995D-FC1189AF8A25}" type="sibTrans" cxnId="{23A1164F-32D3-4C98-8A94-EA5196B97AE8}">
      <dgm:prSet/>
      <dgm:spPr/>
      <dgm:t>
        <a:bodyPr/>
        <a:lstStyle/>
        <a:p>
          <a:endParaRPr lang="es-CO"/>
        </a:p>
      </dgm:t>
    </dgm:pt>
    <dgm:pt modelId="{912F7886-C322-435F-94A0-BE1F8D668260}">
      <dgm:prSet phldrT="[Texto]" custT="1"/>
      <dgm:spPr/>
      <dgm:t>
        <a:bodyPr/>
        <a:lstStyle/>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r>
            <a:rPr lang="es-ES" sz="2400" b="1" dirty="0"/>
            <a:t>295</a:t>
          </a:r>
          <a:endParaRPr lang="es-CO" sz="2400" dirty="0"/>
        </a:p>
      </dgm:t>
    </dgm:pt>
    <dgm:pt modelId="{7A72C887-2E0C-4829-8BD3-0CF9AF509AEB}" type="parTrans" cxnId="{25CA72FA-6C76-4A98-B7D6-A905B22645D3}">
      <dgm:prSet/>
      <dgm:spPr/>
      <dgm:t>
        <a:bodyPr/>
        <a:lstStyle/>
        <a:p>
          <a:endParaRPr lang="es-CO"/>
        </a:p>
      </dgm:t>
    </dgm:pt>
    <dgm:pt modelId="{E46E061E-0057-4A3B-BCB3-D23608F2231C}" type="sibTrans" cxnId="{25CA72FA-6C76-4A98-B7D6-A905B22645D3}">
      <dgm:prSet/>
      <dgm:spPr/>
      <dgm:t>
        <a:bodyPr/>
        <a:lstStyle/>
        <a:p>
          <a:endParaRPr lang="es-CO"/>
        </a:p>
      </dgm:t>
    </dgm:pt>
    <dgm:pt modelId="{A7FA3BD1-E2B0-4577-AF59-A1F471755A5A}">
      <dgm:prSet phldrT="[Texto]"/>
      <dgm:spPr/>
      <dgm:t>
        <a:bodyPr/>
        <a:lstStyle/>
        <a:p>
          <a:endParaRPr lang="es-ES" dirty="0"/>
        </a:p>
        <a:p>
          <a:endParaRPr lang="es-ES" dirty="0"/>
        </a:p>
        <a:p>
          <a:endParaRPr lang="es-ES" dirty="0"/>
        </a:p>
        <a:p>
          <a:endParaRPr lang="es-ES" dirty="0"/>
        </a:p>
        <a:p>
          <a:endParaRPr lang="es-ES" dirty="0"/>
        </a:p>
        <a:p>
          <a:endParaRPr lang="es-ES" dirty="0"/>
        </a:p>
        <a:p>
          <a:endParaRPr lang="es-ES" dirty="0"/>
        </a:p>
        <a:p>
          <a:r>
            <a:rPr lang="es-ES" b="1" dirty="0"/>
            <a:t>En identificación</a:t>
          </a:r>
          <a:endParaRPr lang="es-CO" b="1" dirty="0"/>
        </a:p>
      </dgm:t>
    </dgm:pt>
    <dgm:pt modelId="{7F82670F-C1B4-4683-AEC2-3C9F03E8C3F9}" type="parTrans" cxnId="{D797EA0E-9D0C-4B37-96F2-FCBF668D6107}">
      <dgm:prSet/>
      <dgm:spPr/>
      <dgm:t>
        <a:bodyPr/>
        <a:lstStyle/>
        <a:p>
          <a:endParaRPr lang="es-CO"/>
        </a:p>
      </dgm:t>
    </dgm:pt>
    <dgm:pt modelId="{FD4D6430-FB68-47BD-8C32-C3554E0ED035}" type="sibTrans" cxnId="{D797EA0E-9D0C-4B37-96F2-FCBF668D6107}">
      <dgm:prSet/>
      <dgm:spPr/>
      <dgm:t>
        <a:bodyPr/>
        <a:lstStyle/>
        <a:p>
          <a:endParaRPr lang="es-CO"/>
        </a:p>
      </dgm:t>
    </dgm:pt>
    <dgm:pt modelId="{C36B2889-51B5-47D6-B2D8-634B6C1E4118}" type="pres">
      <dgm:prSet presAssocID="{80690C83-7433-4C17-9F3A-4B615F2C7D1F}" presName="Name0" presStyleCnt="0">
        <dgm:presLayoutVars>
          <dgm:chMax val="7"/>
          <dgm:chPref val="7"/>
          <dgm:dir/>
          <dgm:animLvl val="lvl"/>
        </dgm:presLayoutVars>
      </dgm:prSet>
      <dgm:spPr/>
    </dgm:pt>
    <dgm:pt modelId="{422D8ABC-0831-41EB-BA74-8A0BF4408D04}" type="pres">
      <dgm:prSet presAssocID="{A7985D6E-AD84-4D08-9D42-9E57374634C5}" presName="parentText_1" presStyleLbl="node1" presStyleIdx="0" presStyleCnt="4">
        <dgm:presLayoutVars>
          <dgm:chMax val="1"/>
          <dgm:chPref val="1"/>
          <dgm:bulletEnabled val="1"/>
        </dgm:presLayoutVars>
      </dgm:prSet>
      <dgm:spPr/>
    </dgm:pt>
    <dgm:pt modelId="{F2700CFB-0B0C-4AD8-8117-1A7C58A57C85}" type="pres">
      <dgm:prSet presAssocID="{A7985D6E-AD84-4D08-9D42-9E57374634C5}" presName="childText_1" presStyleLbl="node1" presStyleIdx="0" presStyleCnt="4">
        <dgm:presLayoutVars>
          <dgm:chMax val="0"/>
          <dgm:chPref val="0"/>
          <dgm:bulletEnabled val="1"/>
        </dgm:presLayoutVars>
      </dgm:prSet>
      <dgm:spPr/>
    </dgm:pt>
    <dgm:pt modelId="{537A2897-2C26-42D0-A6E0-6C08F2F40991}" type="pres">
      <dgm:prSet presAssocID="{A7985D6E-AD84-4D08-9D42-9E57374634C5}" presName="accentShape_1" presStyleCnt="0"/>
      <dgm:spPr/>
    </dgm:pt>
    <dgm:pt modelId="{81EEE21C-D74E-480D-908C-1E6FAAA8BA58}" type="pres">
      <dgm:prSet presAssocID="{A7985D6E-AD84-4D08-9D42-9E57374634C5}" presName="imageRepeatNode" presStyleLbl="node1" presStyleIdx="0" presStyleCnt="4"/>
      <dgm:spPr/>
    </dgm:pt>
    <dgm:pt modelId="{E29AFAF4-E9D2-4DD2-AFE7-AF220EFCCF11}" type="pres">
      <dgm:prSet presAssocID="{6AB12BFD-438C-4F3E-B934-13F16768862D}" presName="parentText_2" presStyleLbl="node1" presStyleIdx="0" presStyleCnt="4">
        <dgm:presLayoutVars>
          <dgm:chMax val="1"/>
          <dgm:chPref val="1"/>
          <dgm:bulletEnabled val="1"/>
        </dgm:presLayoutVars>
      </dgm:prSet>
      <dgm:spPr/>
    </dgm:pt>
    <dgm:pt modelId="{B281CC43-D3E2-4372-A013-6BD0D44B4CB9}" type="pres">
      <dgm:prSet presAssocID="{6AB12BFD-438C-4F3E-B934-13F16768862D}" presName="childText_2" presStyleLbl="node2" presStyleIdx="0" presStyleCnt="0">
        <dgm:presLayoutVars>
          <dgm:chMax val="0"/>
          <dgm:chPref val="0"/>
          <dgm:bulletEnabled val="1"/>
        </dgm:presLayoutVars>
      </dgm:prSet>
      <dgm:spPr/>
    </dgm:pt>
    <dgm:pt modelId="{8471E4FD-464A-42D6-8685-6023B5757CE0}" type="pres">
      <dgm:prSet presAssocID="{6AB12BFD-438C-4F3E-B934-13F16768862D}" presName="accentShape_2" presStyleCnt="0"/>
      <dgm:spPr/>
    </dgm:pt>
    <dgm:pt modelId="{F7A4C92B-780F-4795-BB74-58D20D7E9E91}" type="pres">
      <dgm:prSet presAssocID="{6AB12BFD-438C-4F3E-B934-13F16768862D}" presName="imageRepeatNode" presStyleLbl="node1" presStyleIdx="1" presStyleCnt="4"/>
      <dgm:spPr/>
    </dgm:pt>
    <dgm:pt modelId="{553E566B-FFC2-42D8-A96C-1C70A6283364}" type="pres">
      <dgm:prSet presAssocID="{A08E17A4-E839-4B42-9F8D-58AD0AED9217}" presName="parentText_3" presStyleLbl="node1" presStyleIdx="1" presStyleCnt="4">
        <dgm:presLayoutVars>
          <dgm:chMax val="1"/>
          <dgm:chPref val="1"/>
          <dgm:bulletEnabled val="1"/>
        </dgm:presLayoutVars>
      </dgm:prSet>
      <dgm:spPr/>
    </dgm:pt>
    <dgm:pt modelId="{363A072C-2D3B-43D8-82EC-B1E0F00BB29C}" type="pres">
      <dgm:prSet presAssocID="{A08E17A4-E839-4B42-9F8D-58AD0AED9217}" presName="childText_3" presStyleLbl="node2" presStyleIdx="0" presStyleCnt="0">
        <dgm:presLayoutVars>
          <dgm:chMax val="0"/>
          <dgm:chPref val="0"/>
          <dgm:bulletEnabled val="1"/>
        </dgm:presLayoutVars>
      </dgm:prSet>
      <dgm:spPr/>
    </dgm:pt>
    <dgm:pt modelId="{78B9D5CC-B352-43D7-ADAE-9D25F2EDA016}" type="pres">
      <dgm:prSet presAssocID="{A08E17A4-E839-4B42-9F8D-58AD0AED9217}" presName="accentShape_3" presStyleCnt="0"/>
      <dgm:spPr/>
    </dgm:pt>
    <dgm:pt modelId="{78BB5359-0127-465E-8C90-DF8423F339C0}" type="pres">
      <dgm:prSet presAssocID="{A08E17A4-E839-4B42-9F8D-58AD0AED9217}" presName="imageRepeatNode" presStyleLbl="node1" presStyleIdx="2" presStyleCnt="4"/>
      <dgm:spPr/>
    </dgm:pt>
    <dgm:pt modelId="{245B4837-25DA-4AD2-BBD6-D825D7D7BC3C}" type="pres">
      <dgm:prSet presAssocID="{9146E1A9-7938-48F5-AAD5-F697C95CBDCA}" presName="parentText_4" presStyleLbl="node1" presStyleIdx="2" presStyleCnt="4">
        <dgm:presLayoutVars>
          <dgm:chMax val="1"/>
          <dgm:chPref val="1"/>
          <dgm:bulletEnabled val="1"/>
        </dgm:presLayoutVars>
      </dgm:prSet>
      <dgm:spPr/>
    </dgm:pt>
    <dgm:pt modelId="{8F6C9314-9935-4A7A-9586-B89C991B5D80}" type="pres">
      <dgm:prSet presAssocID="{9146E1A9-7938-48F5-AAD5-F697C95CBDCA}" presName="childText_4" presStyleLbl="node2" presStyleIdx="0" presStyleCnt="0">
        <dgm:presLayoutVars>
          <dgm:chMax val="0"/>
          <dgm:chPref val="0"/>
          <dgm:bulletEnabled val="1"/>
        </dgm:presLayoutVars>
      </dgm:prSet>
      <dgm:spPr/>
    </dgm:pt>
    <dgm:pt modelId="{0DB79064-F486-4837-A3C0-35825064099A}" type="pres">
      <dgm:prSet presAssocID="{9146E1A9-7938-48F5-AAD5-F697C95CBDCA}" presName="accentShape_4" presStyleCnt="0"/>
      <dgm:spPr/>
    </dgm:pt>
    <dgm:pt modelId="{EA51938F-EA3A-4AAF-9956-FF096E24F73B}" type="pres">
      <dgm:prSet presAssocID="{9146E1A9-7938-48F5-AAD5-F697C95CBDCA}" presName="imageRepeatNode" presStyleLbl="node1" presStyleIdx="3" presStyleCnt="4"/>
      <dgm:spPr/>
    </dgm:pt>
  </dgm:ptLst>
  <dgm:cxnLst>
    <dgm:cxn modelId="{92A65803-D8AF-47EA-B449-7E419D35A9A0}" srcId="{80690C83-7433-4C17-9F3A-4B615F2C7D1F}" destId="{6AB12BFD-438C-4F3E-B934-13F16768862D}" srcOrd="1" destOrd="0" parTransId="{69537FEE-F8D9-4D9E-9FC8-5C56547B89C9}" sibTransId="{A2DB9DC2-4A35-4D29-A58D-711FF396C811}"/>
    <dgm:cxn modelId="{55FD9E04-BB71-4144-8520-BB29AF5E0C61}" type="presOf" srcId="{A7985D6E-AD84-4D08-9D42-9E57374634C5}" destId="{422D8ABC-0831-41EB-BA74-8A0BF4408D04}" srcOrd="0" destOrd="0" presId="urn:microsoft.com/office/officeart/2009/3/layout/BlockDescendingList"/>
    <dgm:cxn modelId="{A76ACB0C-3933-4D6D-BD85-256B4A098F9A}" srcId="{80690C83-7433-4C17-9F3A-4B615F2C7D1F}" destId="{A08E17A4-E839-4B42-9F8D-58AD0AED9217}" srcOrd="2" destOrd="0" parTransId="{E8F09F1B-8E31-46EC-B73D-38CAFCD4CA24}" sibTransId="{9C418838-9B2C-49A4-BCB5-41BA3ED1587E}"/>
    <dgm:cxn modelId="{6470430E-8ED8-45E5-B372-C89F9F3DF455}" type="presOf" srcId="{9146E1A9-7938-48F5-AAD5-F697C95CBDCA}" destId="{245B4837-25DA-4AD2-BBD6-D825D7D7BC3C}" srcOrd="0" destOrd="0" presId="urn:microsoft.com/office/officeart/2009/3/layout/BlockDescendingList"/>
    <dgm:cxn modelId="{D797EA0E-9D0C-4B37-96F2-FCBF668D6107}" srcId="{9146E1A9-7938-48F5-AAD5-F697C95CBDCA}" destId="{A7FA3BD1-E2B0-4577-AF59-A1F471755A5A}" srcOrd="0" destOrd="0" parTransId="{7F82670F-C1B4-4683-AEC2-3C9F03E8C3F9}" sibTransId="{FD4D6430-FB68-47BD-8C32-C3554E0ED035}"/>
    <dgm:cxn modelId="{F3E8CA2E-6367-46BF-9A95-48FCF286CABC}" srcId="{A7985D6E-AD84-4D08-9D42-9E57374634C5}" destId="{086F1849-58FC-47EC-AC44-8D3279FD4D18}" srcOrd="2" destOrd="0" parTransId="{AA5CE925-69F4-46C8-A939-7FF7861FE37C}" sibTransId="{177ED0FB-7C17-492E-A296-A1E3F26E97DB}"/>
    <dgm:cxn modelId="{6D6FD63F-0DFA-4B4E-833F-76CB02C17328}" type="presOf" srcId="{912F7886-C322-435F-94A0-BE1F8D668260}" destId="{363A072C-2D3B-43D8-82EC-B1E0F00BB29C}" srcOrd="0" destOrd="0" presId="urn:microsoft.com/office/officeart/2009/3/layout/BlockDescendingList"/>
    <dgm:cxn modelId="{BDA74B5B-AD00-4A43-B623-3415032B5D05}" srcId="{A7985D6E-AD84-4D08-9D42-9E57374634C5}" destId="{226A7A99-F995-4931-9B90-31BE75DFA562}" srcOrd="1" destOrd="0" parTransId="{2D99E68B-3705-4F57-9E56-5EB2FCDDA32C}" sibTransId="{6300ABF8-E750-4218-9591-4EF81B00F736}"/>
    <dgm:cxn modelId="{ECFBE048-0CA4-4557-BFDA-9FC1EC5F63AA}" srcId="{6AB12BFD-438C-4F3E-B934-13F16768862D}" destId="{93F873E5-11D8-467B-BCD2-AC7821465562}" srcOrd="0" destOrd="0" parTransId="{6821B480-46D3-4D0B-92EF-5AE5205F4A3B}" sibTransId="{53A14C42-FB8D-419A-A1F3-2BA47312644D}"/>
    <dgm:cxn modelId="{23A1164F-32D3-4C98-8A94-EA5196B97AE8}" srcId="{80690C83-7433-4C17-9F3A-4B615F2C7D1F}" destId="{9146E1A9-7938-48F5-AAD5-F697C95CBDCA}" srcOrd="3" destOrd="0" parTransId="{C9B71CDD-BF3B-4400-B315-EAAC287671C7}" sibTransId="{08059CAB-0E38-441E-995D-FC1189AF8A25}"/>
    <dgm:cxn modelId="{E6616477-74AB-4E13-AB96-B71D27AE3728}" type="presOf" srcId="{A7FA3BD1-E2B0-4577-AF59-A1F471755A5A}" destId="{8F6C9314-9935-4A7A-9586-B89C991B5D80}" srcOrd="0" destOrd="0" presId="urn:microsoft.com/office/officeart/2009/3/layout/BlockDescendingList"/>
    <dgm:cxn modelId="{28D8198C-8E07-4152-9614-2F93C5239F2D}" type="presOf" srcId="{6AB12BFD-438C-4F3E-B934-13F16768862D}" destId="{F7A4C92B-780F-4795-BB74-58D20D7E9E91}" srcOrd="1" destOrd="0" presId="urn:microsoft.com/office/officeart/2009/3/layout/BlockDescendingList"/>
    <dgm:cxn modelId="{81946A90-A238-464E-B3AD-A263CD59ADAD}" type="presOf" srcId="{A7985D6E-AD84-4D08-9D42-9E57374634C5}" destId="{81EEE21C-D74E-480D-908C-1E6FAAA8BA58}" srcOrd="1" destOrd="0" presId="urn:microsoft.com/office/officeart/2009/3/layout/BlockDescendingList"/>
    <dgm:cxn modelId="{C54F57A1-5EC9-49CD-8519-ABA541D2180F}" srcId="{80690C83-7433-4C17-9F3A-4B615F2C7D1F}" destId="{A7985D6E-AD84-4D08-9D42-9E57374634C5}" srcOrd="0" destOrd="0" parTransId="{9F503F9B-EC55-4033-A198-B91D2828E503}" sibTransId="{6696B486-73DA-44BB-A8E6-78F6AC644238}"/>
    <dgm:cxn modelId="{5FF2F1A9-6281-4FC6-B4FF-EEBB82D6C3D4}" type="presOf" srcId="{80690C83-7433-4C17-9F3A-4B615F2C7D1F}" destId="{C36B2889-51B5-47D6-B2D8-634B6C1E4118}" srcOrd="0" destOrd="0" presId="urn:microsoft.com/office/officeart/2009/3/layout/BlockDescendingList"/>
    <dgm:cxn modelId="{DD27C6AB-3843-40F6-B5EF-9919258667DC}" type="presOf" srcId="{086F1849-58FC-47EC-AC44-8D3279FD4D18}" destId="{F2700CFB-0B0C-4AD8-8117-1A7C58A57C85}" srcOrd="0" destOrd="2" presId="urn:microsoft.com/office/officeart/2009/3/layout/BlockDescendingList"/>
    <dgm:cxn modelId="{86724EB5-F385-4CA3-9D46-3FE7C8C5474D}" srcId="{A7985D6E-AD84-4D08-9D42-9E57374634C5}" destId="{963055AB-50E9-4A32-8970-35AE85DF91DE}" srcOrd="0" destOrd="0" parTransId="{24DA8593-9223-414C-9C78-D07F68CE8DEA}" sibTransId="{E3F4DD80-142F-4C68-90FA-B73AD9E0F408}"/>
    <dgm:cxn modelId="{5279A9B5-F4B6-43BE-92A3-FE75322A9BE1}" type="presOf" srcId="{226A7A99-F995-4931-9B90-31BE75DFA562}" destId="{F2700CFB-0B0C-4AD8-8117-1A7C58A57C85}" srcOrd="0" destOrd="1" presId="urn:microsoft.com/office/officeart/2009/3/layout/BlockDescendingList"/>
    <dgm:cxn modelId="{FF0134C6-96D0-4D52-9736-346E5B6F5691}" type="presOf" srcId="{A08E17A4-E839-4B42-9F8D-58AD0AED9217}" destId="{553E566B-FFC2-42D8-A96C-1C70A6283364}" srcOrd="0" destOrd="0" presId="urn:microsoft.com/office/officeart/2009/3/layout/BlockDescendingList"/>
    <dgm:cxn modelId="{31685ACB-16C9-48FE-9979-6850A10282B0}" type="presOf" srcId="{A08E17A4-E839-4B42-9F8D-58AD0AED9217}" destId="{78BB5359-0127-465E-8C90-DF8423F339C0}" srcOrd="1" destOrd="0" presId="urn:microsoft.com/office/officeart/2009/3/layout/BlockDescendingList"/>
    <dgm:cxn modelId="{6207FBD7-6B20-4E27-BE4C-C12C8B4B76AE}" type="presOf" srcId="{9146E1A9-7938-48F5-AAD5-F697C95CBDCA}" destId="{EA51938F-EA3A-4AAF-9956-FF096E24F73B}" srcOrd="1" destOrd="0" presId="urn:microsoft.com/office/officeart/2009/3/layout/BlockDescendingList"/>
    <dgm:cxn modelId="{E8D70DDB-B5F9-4298-A1B3-9FD2B9F61B84}" type="presOf" srcId="{963055AB-50E9-4A32-8970-35AE85DF91DE}" destId="{F2700CFB-0B0C-4AD8-8117-1A7C58A57C85}" srcOrd="0" destOrd="0" presId="urn:microsoft.com/office/officeart/2009/3/layout/BlockDescendingList"/>
    <dgm:cxn modelId="{4B0258E9-1168-45C1-9C21-50C641FD4214}" type="presOf" srcId="{93F873E5-11D8-467B-BCD2-AC7821465562}" destId="{B281CC43-D3E2-4372-A013-6BD0D44B4CB9}" srcOrd="0" destOrd="0" presId="urn:microsoft.com/office/officeart/2009/3/layout/BlockDescendingList"/>
    <dgm:cxn modelId="{614D15F4-4A6E-4EDA-A8FA-B00949FC4950}" type="presOf" srcId="{6AB12BFD-438C-4F3E-B934-13F16768862D}" destId="{E29AFAF4-E9D2-4DD2-AFE7-AF220EFCCF11}" srcOrd="0" destOrd="0" presId="urn:microsoft.com/office/officeart/2009/3/layout/BlockDescendingList"/>
    <dgm:cxn modelId="{25CA72FA-6C76-4A98-B7D6-A905B22645D3}" srcId="{A08E17A4-E839-4B42-9F8D-58AD0AED9217}" destId="{912F7886-C322-435F-94A0-BE1F8D668260}" srcOrd="0" destOrd="0" parTransId="{7A72C887-2E0C-4829-8BD3-0CF9AF509AEB}" sibTransId="{E46E061E-0057-4A3B-BCB3-D23608F2231C}"/>
    <dgm:cxn modelId="{0A594E93-5481-4B4F-B6B9-7DCB79372CA1}" type="presParOf" srcId="{C36B2889-51B5-47D6-B2D8-634B6C1E4118}" destId="{422D8ABC-0831-41EB-BA74-8A0BF4408D04}" srcOrd="0" destOrd="0" presId="urn:microsoft.com/office/officeart/2009/3/layout/BlockDescendingList"/>
    <dgm:cxn modelId="{523BE7F4-D576-4FCB-8B1B-C68440E7B033}" type="presParOf" srcId="{C36B2889-51B5-47D6-B2D8-634B6C1E4118}" destId="{F2700CFB-0B0C-4AD8-8117-1A7C58A57C85}" srcOrd="1" destOrd="0" presId="urn:microsoft.com/office/officeart/2009/3/layout/BlockDescendingList"/>
    <dgm:cxn modelId="{D638E6B1-9C24-4F2C-820E-D9BC69684461}" type="presParOf" srcId="{C36B2889-51B5-47D6-B2D8-634B6C1E4118}" destId="{537A2897-2C26-42D0-A6E0-6C08F2F40991}" srcOrd="2" destOrd="0" presId="urn:microsoft.com/office/officeart/2009/3/layout/BlockDescendingList"/>
    <dgm:cxn modelId="{30CC0475-7B45-4C1E-9B9F-743BF16B58D5}" type="presParOf" srcId="{537A2897-2C26-42D0-A6E0-6C08F2F40991}" destId="{81EEE21C-D74E-480D-908C-1E6FAAA8BA58}" srcOrd="0" destOrd="0" presId="urn:microsoft.com/office/officeart/2009/3/layout/BlockDescendingList"/>
    <dgm:cxn modelId="{155C6C74-021C-47AF-A1F1-E467582B5E2E}" type="presParOf" srcId="{C36B2889-51B5-47D6-B2D8-634B6C1E4118}" destId="{E29AFAF4-E9D2-4DD2-AFE7-AF220EFCCF11}" srcOrd="3" destOrd="0" presId="urn:microsoft.com/office/officeart/2009/3/layout/BlockDescendingList"/>
    <dgm:cxn modelId="{48F2A238-9935-48F0-9E05-67BA3895A21B}" type="presParOf" srcId="{C36B2889-51B5-47D6-B2D8-634B6C1E4118}" destId="{B281CC43-D3E2-4372-A013-6BD0D44B4CB9}" srcOrd="4" destOrd="0" presId="urn:microsoft.com/office/officeart/2009/3/layout/BlockDescendingList"/>
    <dgm:cxn modelId="{6901C832-57D3-4EE8-A9AD-EEA837A3628F}" type="presParOf" srcId="{C36B2889-51B5-47D6-B2D8-634B6C1E4118}" destId="{8471E4FD-464A-42D6-8685-6023B5757CE0}" srcOrd="5" destOrd="0" presId="urn:microsoft.com/office/officeart/2009/3/layout/BlockDescendingList"/>
    <dgm:cxn modelId="{9C984ED8-D885-4EAC-8A07-2B5CB0A249C8}" type="presParOf" srcId="{8471E4FD-464A-42D6-8685-6023B5757CE0}" destId="{F7A4C92B-780F-4795-BB74-58D20D7E9E91}" srcOrd="0" destOrd="0" presId="urn:microsoft.com/office/officeart/2009/3/layout/BlockDescendingList"/>
    <dgm:cxn modelId="{A5BB5B66-2B5B-4DBC-B8AB-E2B792378CE8}" type="presParOf" srcId="{C36B2889-51B5-47D6-B2D8-634B6C1E4118}" destId="{553E566B-FFC2-42D8-A96C-1C70A6283364}" srcOrd="6" destOrd="0" presId="urn:microsoft.com/office/officeart/2009/3/layout/BlockDescendingList"/>
    <dgm:cxn modelId="{6F5ECA49-FC44-47DB-9DA0-A07D171D76AB}" type="presParOf" srcId="{C36B2889-51B5-47D6-B2D8-634B6C1E4118}" destId="{363A072C-2D3B-43D8-82EC-B1E0F00BB29C}" srcOrd="7" destOrd="0" presId="urn:microsoft.com/office/officeart/2009/3/layout/BlockDescendingList"/>
    <dgm:cxn modelId="{FA780750-182C-4306-A771-D90B340A0955}" type="presParOf" srcId="{C36B2889-51B5-47D6-B2D8-634B6C1E4118}" destId="{78B9D5CC-B352-43D7-ADAE-9D25F2EDA016}" srcOrd="8" destOrd="0" presId="urn:microsoft.com/office/officeart/2009/3/layout/BlockDescendingList"/>
    <dgm:cxn modelId="{D6255003-FBF1-431E-91E6-32111710D2B5}" type="presParOf" srcId="{78B9D5CC-B352-43D7-ADAE-9D25F2EDA016}" destId="{78BB5359-0127-465E-8C90-DF8423F339C0}" srcOrd="0" destOrd="0" presId="urn:microsoft.com/office/officeart/2009/3/layout/BlockDescendingList"/>
    <dgm:cxn modelId="{5786FE67-07AB-4722-A501-1793733001FE}" type="presParOf" srcId="{C36B2889-51B5-47D6-B2D8-634B6C1E4118}" destId="{245B4837-25DA-4AD2-BBD6-D825D7D7BC3C}" srcOrd="9" destOrd="0" presId="urn:microsoft.com/office/officeart/2009/3/layout/BlockDescendingList"/>
    <dgm:cxn modelId="{5C427DE0-EA01-4A3E-93DA-3D53206AF270}" type="presParOf" srcId="{C36B2889-51B5-47D6-B2D8-634B6C1E4118}" destId="{8F6C9314-9935-4A7A-9586-B89C991B5D80}" srcOrd="10" destOrd="0" presId="urn:microsoft.com/office/officeart/2009/3/layout/BlockDescendingList"/>
    <dgm:cxn modelId="{B957E0C0-14A0-4176-AA23-4AD2F1584A54}" type="presParOf" srcId="{C36B2889-51B5-47D6-B2D8-634B6C1E4118}" destId="{0DB79064-F486-4837-A3C0-35825064099A}" srcOrd="11" destOrd="0" presId="urn:microsoft.com/office/officeart/2009/3/layout/BlockDescendingList"/>
    <dgm:cxn modelId="{E7D0B9A6-8F5C-4733-B7FF-8A34C3443304}" type="presParOf" srcId="{0DB79064-F486-4837-A3C0-35825064099A}" destId="{EA51938F-EA3A-4AAF-9956-FF096E24F73B}" srcOrd="0" destOrd="0" presId="urn:microsoft.com/office/officeart/2009/3/layout/BlockDescending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C796EF-3E69-4AE4-AF08-72A550D32D7B}" type="doc">
      <dgm:prSet loTypeId="urn:microsoft.com/office/officeart/2009/3/layout/RandomtoResultProcess" loCatId="process" qsTypeId="urn:microsoft.com/office/officeart/2005/8/quickstyle/simple1" qsCatId="simple" csTypeId="urn:microsoft.com/office/officeart/2005/8/colors/accent1_2" csCatId="accent1" phldr="1"/>
      <dgm:spPr/>
    </dgm:pt>
    <dgm:pt modelId="{7B69615E-9A92-45D2-AF7F-756888AB1A08}">
      <dgm:prSet phldrT="[Texto]" custT="1"/>
      <dgm:spPr/>
      <dgm:t>
        <a:bodyPr/>
        <a:lstStyle/>
        <a:p>
          <a:r>
            <a:rPr lang="es-ES" sz="1800" dirty="0"/>
            <a:t>Recepción Archivo de Excel</a:t>
          </a:r>
          <a:endParaRPr lang="es-CO" sz="1800" dirty="0"/>
        </a:p>
      </dgm:t>
    </dgm:pt>
    <dgm:pt modelId="{0934364C-E75D-491D-80E7-43E828E357CE}" type="parTrans" cxnId="{C2BB740F-22D4-4F28-8C9C-942745C54D40}">
      <dgm:prSet/>
      <dgm:spPr/>
      <dgm:t>
        <a:bodyPr/>
        <a:lstStyle/>
        <a:p>
          <a:endParaRPr lang="es-CO" sz="3600"/>
        </a:p>
      </dgm:t>
    </dgm:pt>
    <dgm:pt modelId="{B756303C-0F98-42CE-91DB-BDDF6F276C24}" type="sibTrans" cxnId="{C2BB740F-22D4-4F28-8C9C-942745C54D40}">
      <dgm:prSet/>
      <dgm:spPr/>
      <dgm:t>
        <a:bodyPr/>
        <a:lstStyle/>
        <a:p>
          <a:endParaRPr lang="es-CO" sz="3600"/>
        </a:p>
      </dgm:t>
    </dgm:pt>
    <dgm:pt modelId="{D23FC0D5-1E8D-4A63-894C-220E3F94526A}">
      <dgm:prSet phldrT="[Texto]" custT="1"/>
      <dgm:spPr/>
      <dgm:t>
        <a:bodyPr/>
        <a:lstStyle/>
        <a:p>
          <a:r>
            <a:rPr lang="es-ES" sz="1100" dirty="0"/>
            <a:t>Ajustes</a:t>
          </a:r>
          <a:endParaRPr lang="es-CO" sz="1100" dirty="0"/>
        </a:p>
      </dgm:t>
    </dgm:pt>
    <dgm:pt modelId="{F7635491-3B02-4233-B13B-7A9FD0551A92}" type="parTrans" cxnId="{65449054-DD1E-4CA9-8044-BC4FB992E819}">
      <dgm:prSet/>
      <dgm:spPr/>
      <dgm:t>
        <a:bodyPr/>
        <a:lstStyle/>
        <a:p>
          <a:endParaRPr lang="es-CO" sz="3600"/>
        </a:p>
      </dgm:t>
    </dgm:pt>
    <dgm:pt modelId="{97C4384C-5652-4FE9-B8C0-9BFC7CADBEDD}" type="sibTrans" cxnId="{65449054-DD1E-4CA9-8044-BC4FB992E819}">
      <dgm:prSet/>
      <dgm:spPr/>
      <dgm:t>
        <a:bodyPr/>
        <a:lstStyle/>
        <a:p>
          <a:endParaRPr lang="es-CO" sz="3600"/>
        </a:p>
      </dgm:t>
    </dgm:pt>
    <dgm:pt modelId="{FEC1DC0A-6C4F-439D-B2EF-7937C236E3BB}">
      <dgm:prSet phldrT="[Texto]" custT="1"/>
      <dgm:spPr/>
      <dgm:t>
        <a:bodyPr/>
        <a:lstStyle/>
        <a:p>
          <a:r>
            <a:rPr lang="es-ES" sz="1100" dirty="0"/>
            <a:t>Admisión </a:t>
          </a:r>
          <a:endParaRPr lang="es-CO" sz="1100" dirty="0"/>
        </a:p>
      </dgm:t>
    </dgm:pt>
    <dgm:pt modelId="{FA51C553-A135-40AC-921D-303FAC9B5D61}" type="parTrans" cxnId="{D14C5882-A738-4B7D-AE68-F761EC8183FB}">
      <dgm:prSet/>
      <dgm:spPr/>
      <dgm:t>
        <a:bodyPr/>
        <a:lstStyle/>
        <a:p>
          <a:endParaRPr lang="es-CO" sz="3600"/>
        </a:p>
      </dgm:t>
    </dgm:pt>
    <dgm:pt modelId="{77A87854-AA9B-4F6A-AE48-3EB378FDD3BB}" type="sibTrans" cxnId="{D14C5882-A738-4B7D-AE68-F761EC8183FB}">
      <dgm:prSet/>
      <dgm:spPr/>
      <dgm:t>
        <a:bodyPr/>
        <a:lstStyle/>
        <a:p>
          <a:endParaRPr lang="es-CO" sz="3600"/>
        </a:p>
      </dgm:t>
    </dgm:pt>
    <dgm:pt modelId="{07CAA835-2896-4C89-B0B9-E68C7E961447}">
      <dgm:prSet phldrT="[Texto]" custT="1"/>
      <dgm:spPr/>
      <dgm:t>
        <a:bodyPr/>
        <a:lstStyle/>
        <a:p>
          <a:r>
            <a:rPr lang="es-ES" sz="2000" dirty="0"/>
            <a:t>Revisión preliminar</a:t>
          </a:r>
          <a:endParaRPr lang="es-CO" sz="2000" dirty="0"/>
        </a:p>
      </dgm:t>
    </dgm:pt>
    <dgm:pt modelId="{88EB8DB3-1784-4D5B-B751-E382C9C98F89}" type="parTrans" cxnId="{0C7BF567-3D30-418B-9097-571889870B67}">
      <dgm:prSet/>
      <dgm:spPr/>
      <dgm:t>
        <a:bodyPr/>
        <a:lstStyle/>
        <a:p>
          <a:endParaRPr lang="es-CO" sz="3600"/>
        </a:p>
      </dgm:t>
    </dgm:pt>
    <dgm:pt modelId="{0A5D4EA9-1660-467A-BA60-F08F137655A3}" type="sibTrans" cxnId="{0C7BF567-3D30-418B-9097-571889870B67}">
      <dgm:prSet/>
      <dgm:spPr/>
      <dgm:t>
        <a:bodyPr/>
        <a:lstStyle/>
        <a:p>
          <a:endParaRPr lang="es-CO" sz="3600"/>
        </a:p>
      </dgm:t>
    </dgm:pt>
    <dgm:pt modelId="{45159FD2-81AB-4FFF-BDB9-1B408C460F5D}">
      <dgm:prSet phldrT="[Texto]" custT="1"/>
      <dgm:spPr/>
      <dgm:t>
        <a:bodyPr/>
        <a:lstStyle/>
        <a:p>
          <a:r>
            <a:rPr lang="es-ES" sz="2000" dirty="0"/>
            <a:t>Admisión</a:t>
          </a:r>
          <a:endParaRPr lang="es-CO" sz="2000" dirty="0"/>
        </a:p>
      </dgm:t>
    </dgm:pt>
    <dgm:pt modelId="{52AC2DED-2CC4-48B8-B0B8-6D566C7D4604}" type="parTrans" cxnId="{644D6819-7242-4FD2-8BD5-862B441538E2}">
      <dgm:prSet/>
      <dgm:spPr/>
      <dgm:t>
        <a:bodyPr/>
        <a:lstStyle/>
        <a:p>
          <a:endParaRPr lang="es-CO" sz="3600"/>
        </a:p>
      </dgm:t>
    </dgm:pt>
    <dgm:pt modelId="{EDDDB040-0FDC-4990-B393-654CE6FA52BE}" type="sibTrans" cxnId="{644D6819-7242-4FD2-8BD5-862B441538E2}">
      <dgm:prSet/>
      <dgm:spPr/>
      <dgm:t>
        <a:bodyPr/>
        <a:lstStyle/>
        <a:p>
          <a:endParaRPr lang="es-CO" sz="3600"/>
        </a:p>
      </dgm:t>
    </dgm:pt>
    <dgm:pt modelId="{B8177F77-9E9C-4792-BB96-965C7C539C54}">
      <dgm:prSet phldrT="[Texto]" custT="1"/>
      <dgm:spPr/>
      <dgm:t>
        <a:bodyPr/>
        <a:lstStyle/>
        <a:p>
          <a:r>
            <a:rPr lang="es-ES" sz="2000" dirty="0"/>
            <a:t>Revisión detallada de información y soportes</a:t>
          </a:r>
          <a:endParaRPr lang="es-CO" sz="2000" dirty="0"/>
        </a:p>
      </dgm:t>
    </dgm:pt>
    <dgm:pt modelId="{0DE504D3-2FA7-4FC2-A069-8839F11AEC66}" type="parTrans" cxnId="{43E5F397-3575-421F-9D16-ACEA5B3EC4E9}">
      <dgm:prSet/>
      <dgm:spPr/>
      <dgm:t>
        <a:bodyPr/>
        <a:lstStyle/>
        <a:p>
          <a:endParaRPr lang="es-CO" sz="3600"/>
        </a:p>
      </dgm:t>
    </dgm:pt>
    <dgm:pt modelId="{547CAEB8-746B-40E0-ADE9-912D6E51DD2F}" type="sibTrans" cxnId="{43E5F397-3575-421F-9D16-ACEA5B3EC4E9}">
      <dgm:prSet/>
      <dgm:spPr/>
      <dgm:t>
        <a:bodyPr/>
        <a:lstStyle/>
        <a:p>
          <a:endParaRPr lang="es-CO" sz="3600"/>
        </a:p>
      </dgm:t>
    </dgm:pt>
    <dgm:pt modelId="{DC201ED1-B13D-4A56-A4AD-7EB0E59D15C4}">
      <dgm:prSet phldrT="[Texto]" custT="1"/>
      <dgm:spPr/>
      <dgm:t>
        <a:bodyPr/>
        <a:lstStyle/>
        <a:p>
          <a:r>
            <a:rPr lang="es-ES" sz="1100" dirty="0"/>
            <a:t>Remisión de cupón</a:t>
          </a:r>
          <a:endParaRPr lang="es-CO" sz="1100" dirty="0"/>
        </a:p>
      </dgm:t>
    </dgm:pt>
    <dgm:pt modelId="{D84F3B3C-092B-4AB2-ADAC-A8B3301D79A3}" type="parTrans" cxnId="{3FCC9023-2741-4C2C-B15D-4C23EA60351A}">
      <dgm:prSet/>
      <dgm:spPr/>
      <dgm:t>
        <a:bodyPr/>
        <a:lstStyle/>
        <a:p>
          <a:endParaRPr lang="es-CO" sz="3600"/>
        </a:p>
      </dgm:t>
    </dgm:pt>
    <dgm:pt modelId="{F895DA38-91CB-41EF-AA10-80032BE6D53A}" type="sibTrans" cxnId="{3FCC9023-2741-4C2C-B15D-4C23EA60351A}">
      <dgm:prSet/>
      <dgm:spPr/>
      <dgm:t>
        <a:bodyPr/>
        <a:lstStyle/>
        <a:p>
          <a:endParaRPr lang="es-CO" sz="3600"/>
        </a:p>
      </dgm:t>
    </dgm:pt>
    <dgm:pt modelId="{7AAF39BE-E7F3-41ED-A163-3EF059E6385C}">
      <dgm:prSet phldrT="[Texto]" custT="1"/>
      <dgm:spPr/>
      <dgm:t>
        <a:bodyPr/>
        <a:lstStyle/>
        <a:p>
          <a:r>
            <a:rPr lang="es-ES" sz="1100" dirty="0"/>
            <a:t>Recaudo de valor neto gestión de depositarios (Ingreso -  Gasto)</a:t>
          </a:r>
          <a:endParaRPr lang="es-CO" sz="1100" dirty="0"/>
        </a:p>
      </dgm:t>
    </dgm:pt>
    <dgm:pt modelId="{A0C610A4-6E7E-4AA2-9F9D-608789D4D8E6}" type="parTrans" cxnId="{706F7F60-EE0A-42A2-8400-7966BC29AFE3}">
      <dgm:prSet/>
      <dgm:spPr/>
      <dgm:t>
        <a:bodyPr/>
        <a:lstStyle/>
        <a:p>
          <a:endParaRPr lang="es-CO" sz="3600"/>
        </a:p>
      </dgm:t>
    </dgm:pt>
    <dgm:pt modelId="{6B33082F-1593-4B52-B948-80E4AF42F84C}" type="sibTrans" cxnId="{706F7F60-EE0A-42A2-8400-7966BC29AFE3}">
      <dgm:prSet/>
      <dgm:spPr/>
      <dgm:t>
        <a:bodyPr/>
        <a:lstStyle/>
        <a:p>
          <a:endParaRPr lang="es-CO" sz="3600"/>
        </a:p>
      </dgm:t>
    </dgm:pt>
    <dgm:pt modelId="{B9882E8A-68D0-48B2-AF79-25CE638C5820}" type="pres">
      <dgm:prSet presAssocID="{A4C796EF-3E69-4AE4-AF08-72A550D32D7B}" presName="Name0" presStyleCnt="0">
        <dgm:presLayoutVars>
          <dgm:dir/>
          <dgm:animOne val="branch"/>
          <dgm:animLvl val="lvl"/>
        </dgm:presLayoutVars>
      </dgm:prSet>
      <dgm:spPr/>
    </dgm:pt>
    <dgm:pt modelId="{FCD7EC75-D491-40F5-95E5-9283EDFCC98E}" type="pres">
      <dgm:prSet presAssocID="{7B69615E-9A92-45D2-AF7F-756888AB1A08}" presName="chaos" presStyleCnt="0"/>
      <dgm:spPr/>
    </dgm:pt>
    <dgm:pt modelId="{144BCEDD-3F5B-4189-91E7-0AD9B4001006}" type="pres">
      <dgm:prSet presAssocID="{7B69615E-9A92-45D2-AF7F-756888AB1A08}" presName="parTx1" presStyleLbl="revTx" presStyleIdx="0" presStyleCnt="5"/>
      <dgm:spPr/>
    </dgm:pt>
    <dgm:pt modelId="{E2EE0B90-C32A-49FA-8DAC-A92FE8DD5E8C}" type="pres">
      <dgm:prSet presAssocID="{7B69615E-9A92-45D2-AF7F-756888AB1A08}" presName="c1" presStyleLbl="node1" presStyleIdx="0" presStyleCnt="19"/>
      <dgm:spPr/>
    </dgm:pt>
    <dgm:pt modelId="{08B3F033-9554-44B4-9E17-3D6E19792EF7}" type="pres">
      <dgm:prSet presAssocID="{7B69615E-9A92-45D2-AF7F-756888AB1A08}" presName="c2" presStyleLbl="node1" presStyleIdx="1" presStyleCnt="19"/>
      <dgm:spPr/>
    </dgm:pt>
    <dgm:pt modelId="{02A9DC1B-25FD-4132-B98D-7A3216BD772E}" type="pres">
      <dgm:prSet presAssocID="{7B69615E-9A92-45D2-AF7F-756888AB1A08}" presName="c3" presStyleLbl="node1" presStyleIdx="2" presStyleCnt="19"/>
      <dgm:spPr/>
    </dgm:pt>
    <dgm:pt modelId="{E920B7B5-956C-4C36-87A9-96DBC9A3C408}" type="pres">
      <dgm:prSet presAssocID="{7B69615E-9A92-45D2-AF7F-756888AB1A08}" presName="c4" presStyleLbl="node1" presStyleIdx="3" presStyleCnt="19"/>
      <dgm:spPr/>
    </dgm:pt>
    <dgm:pt modelId="{AAF8E1AF-F26B-4923-8714-140BC7B232E9}" type="pres">
      <dgm:prSet presAssocID="{7B69615E-9A92-45D2-AF7F-756888AB1A08}" presName="c5" presStyleLbl="node1" presStyleIdx="4" presStyleCnt="19"/>
      <dgm:spPr/>
    </dgm:pt>
    <dgm:pt modelId="{2740189F-A041-4BDA-AC6A-6BD2D191AD65}" type="pres">
      <dgm:prSet presAssocID="{7B69615E-9A92-45D2-AF7F-756888AB1A08}" presName="c6" presStyleLbl="node1" presStyleIdx="5" presStyleCnt="19"/>
      <dgm:spPr/>
    </dgm:pt>
    <dgm:pt modelId="{26C4503A-E4E2-473F-B4C5-54D925A58F11}" type="pres">
      <dgm:prSet presAssocID="{7B69615E-9A92-45D2-AF7F-756888AB1A08}" presName="c7" presStyleLbl="node1" presStyleIdx="6" presStyleCnt="19"/>
      <dgm:spPr/>
    </dgm:pt>
    <dgm:pt modelId="{71CE3452-C250-427B-B758-42391339DA5B}" type="pres">
      <dgm:prSet presAssocID="{7B69615E-9A92-45D2-AF7F-756888AB1A08}" presName="c8" presStyleLbl="node1" presStyleIdx="7" presStyleCnt="19"/>
      <dgm:spPr/>
    </dgm:pt>
    <dgm:pt modelId="{D8112722-5505-44F4-B2C8-0F6B1D3217E3}" type="pres">
      <dgm:prSet presAssocID="{7B69615E-9A92-45D2-AF7F-756888AB1A08}" presName="c9" presStyleLbl="node1" presStyleIdx="8" presStyleCnt="19"/>
      <dgm:spPr/>
    </dgm:pt>
    <dgm:pt modelId="{93AFB9DB-5F7C-4438-8CFF-9C29B6B0B966}" type="pres">
      <dgm:prSet presAssocID="{7B69615E-9A92-45D2-AF7F-756888AB1A08}" presName="c10" presStyleLbl="node1" presStyleIdx="9" presStyleCnt="19"/>
      <dgm:spPr/>
    </dgm:pt>
    <dgm:pt modelId="{AAF3281F-A174-41B1-9825-1715554B070A}" type="pres">
      <dgm:prSet presAssocID="{7B69615E-9A92-45D2-AF7F-756888AB1A08}" presName="c11" presStyleLbl="node1" presStyleIdx="10" presStyleCnt="19"/>
      <dgm:spPr/>
    </dgm:pt>
    <dgm:pt modelId="{319EAF1C-3906-423D-9EEE-ADC4F65BA181}" type="pres">
      <dgm:prSet presAssocID="{7B69615E-9A92-45D2-AF7F-756888AB1A08}" presName="c12" presStyleLbl="node1" presStyleIdx="11" presStyleCnt="19"/>
      <dgm:spPr/>
    </dgm:pt>
    <dgm:pt modelId="{5283D159-C0E5-4D55-B021-8097C7FE912B}" type="pres">
      <dgm:prSet presAssocID="{7B69615E-9A92-45D2-AF7F-756888AB1A08}" presName="c13" presStyleLbl="node1" presStyleIdx="12" presStyleCnt="19"/>
      <dgm:spPr/>
    </dgm:pt>
    <dgm:pt modelId="{81BFB8E7-CC2A-48B3-88E1-89DA5EB355BA}" type="pres">
      <dgm:prSet presAssocID="{7B69615E-9A92-45D2-AF7F-756888AB1A08}" presName="c14" presStyleLbl="node1" presStyleIdx="13" presStyleCnt="19"/>
      <dgm:spPr/>
    </dgm:pt>
    <dgm:pt modelId="{2FC3E877-F8CD-4812-BFA9-FEB368D87ACE}" type="pres">
      <dgm:prSet presAssocID="{7B69615E-9A92-45D2-AF7F-756888AB1A08}" presName="c15" presStyleLbl="node1" presStyleIdx="14" presStyleCnt="19"/>
      <dgm:spPr/>
    </dgm:pt>
    <dgm:pt modelId="{8470217A-840B-48A2-B82C-1E98C134ED8B}" type="pres">
      <dgm:prSet presAssocID="{7B69615E-9A92-45D2-AF7F-756888AB1A08}" presName="c16" presStyleLbl="node1" presStyleIdx="15" presStyleCnt="19"/>
      <dgm:spPr/>
    </dgm:pt>
    <dgm:pt modelId="{6A94C01B-C9DC-4C79-898D-C78007C05F83}" type="pres">
      <dgm:prSet presAssocID="{7B69615E-9A92-45D2-AF7F-756888AB1A08}" presName="c17" presStyleLbl="node1" presStyleIdx="16" presStyleCnt="19"/>
      <dgm:spPr/>
    </dgm:pt>
    <dgm:pt modelId="{BD761630-ABB5-44FB-B200-779F05B26A03}" type="pres">
      <dgm:prSet presAssocID="{7B69615E-9A92-45D2-AF7F-756888AB1A08}" presName="c18" presStyleLbl="node1" presStyleIdx="17" presStyleCnt="19"/>
      <dgm:spPr/>
    </dgm:pt>
    <dgm:pt modelId="{2274BC6F-4C0A-4AA1-9DC0-9CB84C17DAB7}" type="pres">
      <dgm:prSet presAssocID="{B756303C-0F98-42CE-91DB-BDDF6F276C24}" presName="chevronComposite1" presStyleCnt="0"/>
      <dgm:spPr/>
    </dgm:pt>
    <dgm:pt modelId="{2D01CD48-C202-4E88-97C1-DDB2C13B411B}" type="pres">
      <dgm:prSet presAssocID="{B756303C-0F98-42CE-91DB-BDDF6F276C24}" presName="chevron1" presStyleLbl="sibTrans2D1" presStyleIdx="0" presStyleCnt="3"/>
      <dgm:spPr/>
    </dgm:pt>
    <dgm:pt modelId="{9E8ACD54-82A7-43DE-AEEA-5EB5BA74FD43}" type="pres">
      <dgm:prSet presAssocID="{B756303C-0F98-42CE-91DB-BDDF6F276C24}" presName="spChevron1" presStyleCnt="0"/>
      <dgm:spPr/>
    </dgm:pt>
    <dgm:pt modelId="{1E8456FD-4609-49EF-80B8-323AF474AF18}" type="pres">
      <dgm:prSet presAssocID="{07CAA835-2896-4C89-B0B9-E68C7E961447}" presName="middle" presStyleCnt="0"/>
      <dgm:spPr/>
    </dgm:pt>
    <dgm:pt modelId="{28EB6EAC-79FA-4C1E-BE43-5ABCAE12A3ED}" type="pres">
      <dgm:prSet presAssocID="{07CAA835-2896-4C89-B0B9-E68C7E961447}" presName="parTxMid" presStyleLbl="revTx" presStyleIdx="1" presStyleCnt="5"/>
      <dgm:spPr/>
    </dgm:pt>
    <dgm:pt modelId="{87A6BEC4-BE86-44B2-8887-8EF9B8EEBB63}" type="pres">
      <dgm:prSet presAssocID="{07CAA835-2896-4C89-B0B9-E68C7E961447}" presName="desTxMid" presStyleLbl="revTx" presStyleIdx="2" presStyleCnt="5">
        <dgm:presLayoutVars>
          <dgm:bulletEnabled val="1"/>
        </dgm:presLayoutVars>
      </dgm:prSet>
      <dgm:spPr/>
    </dgm:pt>
    <dgm:pt modelId="{4A24E90A-964C-48AC-812F-EC407A191109}" type="pres">
      <dgm:prSet presAssocID="{07CAA835-2896-4C89-B0B9-E68C7E961447}" presName="spMid" presStyleCnt="0"/>
      <dgm:spPr/>
    </dgm:pt>
    <dgm:pt modelId="{DA0D30C5-C63A-492D-ADBE-36F852C2E1E3}" type="pres">
      <dgm:prSet presAssocID="{0A5D4EA9-1660-467A-BA60-F08F137655A3}" presName="chevronComposite1" presStyleCnt="0"/>
      <dgm:spPr/>
    </dgm:pt>
    <dgm:pt modelId="{7E009FD8-2881-420A-BDA1-2D0811206CA6}" type="pres">
      <dgm:prSet presAssocID="{0A5D4EA9-1660-467A-BA60-F08F137655A3}" presName="chevron1" presStyleLbl="sibTrans2D1" presStyleIdx="1" presStyleCnt="3"/>
      <dgm:spPr/>
    </dgm:pt>
    <dgm:pt modelId="{FB519471-31D4-4143-8935-09BCD92BA6E9}" type="pres">
      <dgm:prSet presAssocID="{0A5D4EA9-1660-467A-BA60-F08F137655A3}" presName="spChevron1" presStyleCnt="0"/>
      <dgm:spPr/>
    </dgm:pt>
    <dgm:pt modelId="{C20A3E78-AF4D-4E7C-B7AB-812A787376A4}" type="pres">
      <dgm:prSet presAssocID="{B8177F77-9E9C-4792-BB96-965C7C539C54}" presName="middle" presStyleCnt="0"/>
      <dgm:spPr/>
    </dgm:pt>
    <dgm:pt modelId="{7F37915E-D613-41CF-BCD2-BEDDD805902B}" type="pres">
      <dgm:prSet presAssocID="{B8177F77-9E9C-4792-BB96-965C7C539C54}" presName="parTxMid" presStyleLbl="revTx" presStyleIdx="3" presStyleCnt="5"/>
      <dgm:spPr/>
    </dgm:pt>
    <dgm:pt modelId="{34825C47-5396-4284-BFE0-72C1ADC5EF77}" type="pres">
      <dgm:prSet presAssocID="{B8177F77-9E9C-4792-BB96-965C7C539C54}" presName="spMid" presStyleCnt="0"/>
      <dgm:spPr/>
    </dgm:pt>
    <dgm:pt modelId="{4F44609F-1AFB-4655-BE6A-E090942CE2F6}" type="pres">
      <dgm:prSet presAssocID="{547CAEB8-746B-40E0-ADE9-912D6E51DD2F}" presName="chevronComposite1" presStyleCnt="0"/>
      <dgm:spPr/>
    </dgm:pt>
    <dgm:pt modelId="{0AD2DE46-9EED-4599-9E3F-623BC89B8E29}" type="pres">
      <dgm:prSet presAssocID="{547CAEB8-746B-40E0-ADE9-912D6E51DD2F}" presName="chevron1" presStyleLbl="sibTrans2D1" presStyleIdx="2" presStyleCnt="3"/>
      <dgm:spPr/>
    </dgm:pt>
    <dgm:pt modelId="{84BD1A6E-9C26-4870-8DE4-0509B35A78DB}" type="pres">
      <dgm:prSet presAssocID="{547CAEB8-746B-40E0-ADE9-912D6E51DD2F}" presName="spChevron1" presStyleCnt="0"/>
      <dgm:spPr/>
    </dgm:pt>
    <dgm:pt modelId="{6861AE6F-2A74-4F88-90AA-E610FDEA4BB2}" type="pres">
      <dgm:prSet presAssocID="{45159FD2-81AB-4FFF-BDB9-1B408C460F5D}" presName="last" presStyleCnt="0"/>
      <dgm:spPr/>
    </dgm:pt>
    <dgm:pt modelId="{AE4D87C7-7948-4B47-858C-B161FA2F762E}" type="pres">
      <dgm:prSet presAssocID="{45159FD2-81AB-4FFF-BDB9-1B408C460F5D}" presName="circleTx" presStyleLbl="node1" presStyleIdx="18" presStyleCnt="19"/>
      <dgm:spPr/>
    </dgm:pt>
    <dgm:pt modelId="{33175D7E-6CC2-4504-AEE0-FD24C53FA529}" type="pres">
      <dgm:prSet presAssocID="{45159FD2-81AB-4FFF-BDB9-1B408C460F5D}" presName="desTxN" presStyleLbl="revTx" presStyleIdx="4" presStyleCnt="5">
        <dgm:presLayoutVars>
          <dgm:bulletEnabled val="1"/>
        </dgm:presLayoutVars>
      </dgm:prSet>
      <dgm:spPr/>
    </dgm:pt>
    <dgm:pt modelId="{D79B367E-82AA-4255-BD77-323094022136}" type="pres">
      <dgm:prSet presAssocID="{45159FD2-81AB-4FFF-BDB9-1B408C460F5D}" presName="spN" presStyleCnt="0"/>
      <dgm:spPr/>
    </dgm:pt>
  </dgm:ptLst>
  <dgm:cxnLst>
    <dgm:cxn modelId="{C2BB740F-22D4-4F28-8C9C-942745C54D40}" srcId="{A4C796EF-3E69-4AE4-AF08-72A550D32D7B}" destId="{7B69615E-9A92-45D2-AF7F-756888AB1A08}" srcOrd="0" destOrd="0" parTransId="{0934364C-E75D-491D-80E7-43E828E357CE}" sibTransId="{B756303C-0F98-42CE-91DB-BDDF6F276C24}"/>
    <dgm:cxn modelId="{CADF7617-D338-43D3-AEBD-88099E82748E}" type="presOf" srcId="{FEC1DC0A-6C4F-439D-B2EF-7937C236E3BB}" destId="{33175D7E-6CC2-4504-AEE0-FD24C53FA529}" srcOrd="0" destOrd="1" presId="urn:microsoft.com/office/officeart/2009/3/layout/RandomtoResultProcess"/>
    <dgm:cxn modelId="{644D6819-7242-4FD2-8BD5-862B441538E2}" srcId="{A4C796EF-3E69-4AE4-AF08-72A550D32D7B}" destId="{45159FD2-81AB-4FFF-BDB9-1B408C460F5D}" srcOrd="3" destOrd="0" parTransId="{52AC2DED-2CC4-48B8-B0B8-6D566C7D4604}" sibTransId="{EDDDB040-0FDC-4990-B393-654CE6FA52BE}"/>
    <dgm:cxn modelId="{3FCC9023-2741-4C2C-B15D-4C23EA60351A}" srcId="{07CAA835-2896-4C89-B0B9-E68C7E961447}" destId="{DC201ED1-B13D-4A56-A4AD-7EB0E59D15C4}" srcOrd="0" destOrd="0" parTransId="{D84F3B3C-092B-4AB2-ADAC-A8B3301D79A3}" sibTransId="{F895DA38-91CB-41EF-AA10-80032BE6D53A}"/>
    <dgm:cxn modelId="{28B22127-ED5A-4901-83B8-7038F0153EA8}" type="presOf" srcId="{7B69615E-9A92-45D2-AF7F-756888AB1A08}" destId="{144BCEDD-3F5B-4189-91E7-0AD9B4001006}" srcOrd="0" destOrd="0" presId="urn:microsoft.com/office/officeart/2009/3/layout/RandomtoResultProcess"/>
    <dgm:cxn modelId="{1351435C-3C3E-4488-9D69-1C465E3553F1}" type="presOf" srcId="{7AAF39BE-E7F3-41ED-A163-3EF059E6385C}" destId="{87A6BEC4-BE86-44B2-8887-8EF9B8EEBB63}" srcOrd="0" destOrd="1" presId="urn:microsoft.com/office/officeart/2009/3/layout/RandomtoResultProcess"/>
    <dgm:cxn modelId="{706F7F60-EE0A-42A2-8400-7966BC29AFE3}" srcId="{07CAA835-2896-4C89-B0B9-E68C7E961447}" destId="{7AAF39BE-E7F3-41ED-A163-3EF059E6385C}" srcOrd="1" destOrd="0" parTransId="{A0C610A4-6E7E-4AA2-9F9D-608789D4D8E6}" sibTransId="{6B33082F-1593-4B52-B948-80E4AF42F84C}"/>
    <dgm:cxn modelId="{0C7BF567-3D30-418B-9097-571889870B67}" srcId="{A4C796EF-3E69-4AE4-AF08-72A550D32D7B}" destId="{07CAA835-2896-4C89-B0B9-E68C7E961447}" srcOrd="1" destOrd="0" parTransId="{88EB8DB3-1784-4D5B-B751-E382C9C98F89}" sibTransId="{0A5D4EA9-1660-467A-BA60-F08F137655A3}"/>
    <dgm:cxn modelId="{A20B984B-DD40-4690-82CB-8DB340568B0D}" type="presOf" srcId="{07CAA835-2896-4C89-B0B9-E68C7E961447}" destId="{28EB6EAC-79FA-4C1E-BE43-5ABCAE12A3ED}" srcOrd="0" destOrd="0" presId="urn:microsoft.com/office/officeart/2009/3/layout/RandomtoResultProcess"/>
    <dgm:cxn modelId="{67610F71-D1C6-42FD-AFA7-A11E85275245}" type="presOf" srcId="{B8177F77-9E9C-4792-BB96-965C7C539C54}" destId="{7F37915E-D613-41CF-BCD2-BEDDD805902B}" srcOrd="0" destOrd="0" presId="urn:microsoft.com/office/officeart/2009/3/layout/RandomtoResultProcess"/>
    <dgm:cxn modelId="{65449054-DD1E-4CA9-8044-BC4FB992E819}" srcId="{45159FD2-81AB-4FFF-BDB9-1B408C460F5D}" destId="{D23FC0D5-1E8D-4A63-894C-220E3F94526A}" srcOrd="0" destOrd="0" parTransId="{F7635491-3B02-4233-B13B-7A9FD0551A92}" sibTransId="{97C4384C-5652-4FE9-B8C0-9BFC7CADBEDD}"/>
    <dgm:cxn modelId="{D14C5882-A738-4B7D-AE68-F761EC8183FB}" srcId="{45159FD2-81AB-4FFF-BDB9-1B408C460F5D}" destId="{FEC1DC0A-6C4F-439D-B2EF-7937C236E3BB}" srcOrd="1" destOrd="0" parTransId="{FA51C553-A135-40AC-921D-303FAC9B5D61}" sibTransId="{77A87854-AA9B-4F6A-AE48-3EB378FDD3BB}"/>
    <dgm:cxn modelId="{312B2495-0ECF-4923-8214-7560AA7D9456}" type="presOf" srcId="{45159FD2-81AB-4FFF-BDB9-1B408C460F5D}" destId="{AE4D87C7-7948-4B47-858C-B161FA2F762E}" srcOrd="0" destOrd="0" presId="urn:microsoft.com/office/officeart/2009/3/layout/RandomtoResultProcess"/>
    <dgm:cxn modelId="{43E5F397-3575-421F-9D16-ACEA5B3EC4E9}" srcId="{A4C796EF-3E69-4AE4-AF08-72A550D32D7B}" destId="{B8177F77-9E9C-4792-BB96-965C7C539C54}" srcOrd="2" destOrd="0" parTransId="{0DE504D3-2FA7-4FC2-A069-8839F11AEC66}" sibTransId="{547CAEB8-746B-40E0-ADE9-912D6E51DD2F}"/>
    <dgm:cxn modelId="{323EA9A6-5023-40FD-B123-2E2501A2DA4C}" type="presOf" srcId="{A4C796EF-3E69-4AE4-AF08-72A550D32D7B}" destId="{B9882E8A-68D0-48B2-AF79-25CE638C5820}" srcOrd="0" destOrd="0" presId="urn:microsoft.com/office/officeart/2009/3/layout/RandomtoResultProcess"/>
    <dgm:cxn modelId="{742097B6-3B50-4920-B5D3-9346918E4EAB}" type="presOf" srcId="{DC201ED1-B13D-4A56-A4AD-7EB0E59D15C4}" destId="{87A6BEC4-BE86-44B2-8887-8EF9B8EEBB63}" srcOrd="0" destOrd="0" presId="urn:microsoft.com/office/officeart/2009/3/layout/RandomtoResultProcess"/>
    <dgm:cxn modelId="{68FAFFFC-77E3-4F6F-8A7E-F96622A598D5}" type="presOf" srcId="{D23FC0D5-1E8D-4A63-894C-220E3F94526A}" destId="{33175D7E-6CC2-4504-AEE0-FD24C53FA529}" srcOrd="0" destOrd="0" presId="urn:microsoft.com/office/officeart/2009/3/layout/RandomtoResultProcess"/>
    <dgm:cxn modelId="{4B8F95A6-B753-4106-84C8-EE52A54A8D80}" type="presParOf" srcId="{B9882E8A-68D0-48B2-AF79-25CE638C5820}" destId="{FCD7EC75-D491-40F5-95E5-9283EDFCC98E}" srcOrd="0" destOrd="0" presId="urn:microsoft.com/office/officeart/2009/3/layout/RandomtoResultProcess"/>
    <dgm:cxn modelId="{1723A986-F844-475D-91BE-6121BDE8C4A4}" type="presParOf" srcId="{FCD7EC75-D491-40F5-95E5-9283EDFCC98E}" destId="{144BCEDD-3F5B-4189-91E7-0AD9B4001006}" srcOrd="0" destOrd="0" presId="urn:microsoft.com/office/officeart/2009/3/layout/RandomtoResultProcess"/>
    <dgm:cxn modelId="{03A98BE0-083E-42BE-B853-9AFA1970275F}" type="presParOf" srcId="{FCD7EC75-D491-40F5-95E5-9283EDFCC98E}" destId="{E2EE0B90-C32A-49FA-8DAC-A92FE8DD5E8C}" srcOrd="1" destOrd="0" presId="urn:microsoft.com/office/officeart/2009/3/layout/RandomtoResultProcess"/>
    <dgm:cxn modelId="{4B2EA3FA-6BFD-428F-963B-505D36E4C1A4}" type="presParOf" srcId="{FCD7EC75-D491-40F5-95E5-9283EDFCC98E}" destId="{08B3F033-9554-44B4-9E17-3D6E19792EF7}" srcOrd="2" destOrd="0" presId="urn:microsoft.com/office/officeart/2009/3/layout/RandomtoResultProcess"/>
    <dgm:cxn modelId="{98FDA1FE-0BD2-4026-A123-9E6F7A0CF6F8}" type="presParOf" srcId="{FCD7EC75-D491-40F5-95E5-9283EDFCC98E}" destId="{02A9DC1B-25FD-4132-B98D-7A3216BD772E}" srcOrd="3" destOrd="0" presId="urn:microsoft.com/office/officeart/2009/3/layout/RandomtoResultProcess"/>
    <dgm:cxn modelId="{0A4FC685-0D30-45B8-9721-A336D095F421}" type="presParOf" srcId="{FCD7EC75-D491-40F5-95E5-9283EDFCC98E}" destId="{E920B7B5-956C-4C36-87A9-96DBC9A3C408}" srcOrd="4" destOrd="0" presId="urn:microsoft.com/office/officeart/2009/3/layout/RandomtoResultProcess"/>
    <dgm:cxn modelId="{60356457-AB15-4FF8-97DE-7A15C472CF7C}" type="presParOf" srcId="{FCD7EC75-D491-40F5-95E5-9283EDFCC98E}" destId="{AAF8E1AF-F26B-4923-8714-140BC7B232E9}" srcOrd="5" destOrd="0" presId="urn:microsoft.com/office/officeart/2009/3/layout/RandomtoResultProcess"/>
    <dgm:cxn modelId="{82CDF769-5930-4F53-BDA7-8F89136C3842}" type="presParOf" srcId="{FCD7EC75-D491-40F5-95E5-9283EDFCC98E}" destId="{2740189F-A041-4BDA-AC6A-6BD2D191AD65}" srcOrd="6" destOrd="0" presId="urn:microsoft.com/office/officeart/2009/3/layout/RandomtoResultProcess"/>
    <dgm:cxn modelId="{EB6149D4-8B04-45BE-9147-B8C59075491A}" type="presParOf" srcId="{FCD7EC75-D491-40F5-95E5-9283EDFCC98E}" destId="{26C4503A-E4E2-473F-B4C5-54D925A58F11}" srcOrd="7" destOrd="0" presId="urn:microsoft.com/office/officeart/2009/3/layout/RandomtoResultProcess"/>
    <dgm:cxn modelId="{D8804DF0-7202-4AA9-96A2-ED2BEA0F5135}" type="presParOf" srcId="{FCD7EC75-D491-40F5-95E5-9283EDFCC98E}" destId="{71CE3452-C250-427B-B758-42391339DA5B}" srcOrd="8" destOrd="0" presId="urn:microsoft.com/office/officeart/2009/3/layout/RandomtoResultProcess"/>
    <dgm:cxn modelId="{C7D13F88-6E78-4E64-8BD1-B118C34E844F}" type="presParOf" srcId="{FCD7EC75-D491-40F5-95E5-9283EDFCC98E}" destId="{D8112722-5505-44F4-B2C8-0F6B1D3217E3}" srcOrd="9" destOrd="0" presId="urn:microsoft.com/office/officeart/2009/3/layout/RandomtoResultProcess"/>
    <dgm:cxn modelId="{ED353902-9332-4CBC-B4BC-40847FE16082}" type="presParOf" srcId="{FCD7EC75-D491-40F5-95E5-9283EDFCC98E}" destId="{93AFB9DB-5F7C-4438-8CFF-9C29B6B0B966}" srcOrd="10" destOrd="0" presId="urn:microsoft.com/office/officeart/2009/3/layout/RandomtoResultProcess"/>
    <dgm:cxn modelId="{0FBBAB44-739B-43D3-9794-1484A068EA7D}" type="presParOf" srcId="{FCD7EC75-D491-40F5-95E5-9283EDFCC98E}" destId="{AAF3281F-A174-41B1-9825-1715554B070A}" srcOrd="11" destOrd="0" presId="urn:microsoft.com/office/officeart/2009/3/layout/RandomtoResultProcess"/>
    <dgm:cxn modelId="{7AB2E9D1-F109-44E9-97D7-43BAF73A207E}" type="presParOf" srcId="{FCD7EC75-D491-40F5-95E5-9283EDFCC98E}" destId="{319EAF1C-3906-423D-9EEE-ADC4F65BA181}" srcOrd="12" destOrd="0" presId="urn:microsoft.com/office/officeart/2009/3/layout/RandomtoResultProcess"/>
    <dgm:cxn modelId="{2204078C-6589-470A-90FD-919B08CE2C9D}" type="presParOf" srcId="{FCD7EC75-D491-40F5-95E5-9283EDFCC98E}" destId="{5283D159-C0E5-4D55-B021-8097C7FE912B}" srcOrd="13" destOrd="0" presId="urn:microsoft.com/office/officeart/2009/3/layout/RandomtoResultProcess"/>
    <dgm:cxn modelId="{66DC54D0-527F-42FE-83BA-9699DC3A8C13}" type="presParOf" srcId="{FCD7EC75-D491-40F5-95E5-9283EDFCC98E}" destId="{81BFB8E7-CC2A-48B3-88E1-89DA5EB355BA}" srcOrd="14" destOrd="0" presId="urn:microsoft.com/office/officeart/2009/3/layout/RandomtoResultProcess"/>
    <dgm:cxn modelId="{C61DAF61-DC08-4C04-995C-E66772435B5D}" type="presParOf" srcId="{FCD7EC75-D491-40F5-95E5-9283EDFCC98E}" destId="{2FC3E877-F8CD-4812-BFA9-FEB368D87ACE}" srcOrd="15" destOrd="0" presId="urn:microsoft.com/office/officeart/2009/3/layout/RandomtoResultProcess"/>
    <dgm:cxn modelId="{4D89FCCF-CF9B-40E0-918E-1C332D1B7374}" type="presParOf" srcId="{FCD7EC75-D491-40F5-95E5-9283EDFCC98E}" destId="{8470217A-840B-48A2-B82C-1E98C134ED8B}" srcOrd="16" destOrd="0" presId="urn:microsoft.com/office/officeart/2009/3/layout/RandomtoResultProcess"/>
    <dgm:cxn modelId="{38C487F6-19BC-4FDD-AD2D-CD10EBFD8DDD}" type="presParOf" srcId="{FCD7EC75-D491-40F5-95E5-9283EDFCC98E}" destId="{6A94C01B-C9DC-4C79-898D-C78007C05F83}" srcOrd="17" destOrd="0" presId="urn:microsoft.com/office/officeart/2009/3/layout/RandomtoResultProcess"/>
    <dgm:cxn modelId="{1256BC13-54ED-4EEE-B115-4562CAE1E380}" type="presParOf" srcId="{FCD7EC75-D491-40F5-95E5-9283EDFCC98E}" destId="{BD761630-ABB5-44FB-B200-779F05B26A03}" srcOrd="18" destOrd="0" presId="urn:microsoft.com/office/officeart/2009/3/layout/RandomtoResultProcess"/>
    <dgm:cxn modelId="{E0D3765A-DA8F-4DEC-A352-11F8459A3C6B}" type="presParOf" srcId="{B9882E8A-68D0-48B2-AF79-25CE638C5820}" destId="{2274BC6F-4C0A-4AA1-9DC0-9CB84C17DAB7}" srcOrd="1" destOrd="0" presId="urn:microsoft.com/office/officeart/2009/3/layout/RandomtoResultProcess"/>
    <dgm:cxn modelId="{5F45A043-47CD-46D7-9C36-3DA2764E3DAB}" type="presParOf" srcId="{2274BC6F-4C0A-4AA1-9DC0-9CB84C17DAB7}" destId="{2D01CD48-C202-4E88-97C1-DDB2C13B411B}" srcOrd="0" destOrd="0" presId="urn:microsoft.com/office/officeart/2009/3/layout/RandomtoResultProcess"/>
    <dgm:cxn modelId="{22AA00AF-6D9B-451B-8D0E-ACBC17174E8D}" type="presParOf" srcId="{2274BC6F-4C0A-4AA1-9DC0-9CB84C17DAB7}" destId="{9E8ACD54-82A7-43DE-AEEA-5EB5BA74FD43}" srcOrd="1" destOrd="0" presId="urn:microsoft.com/office/officeart/2009/3/layout/RandomtoResultProcess"/>
    <dgm:cxn modelId="{602C21A8-5924-4509-8879-19CC597286F5}" type="presParOf" srcId="{B9882E8A-68D0-48B2-AF79-25CE638C5820}" destId="{1E8456FD-4609-49EF-80B8-323AF474AF18}" srcOrd="2" destOrd="0" presId="urn:microsoft.com/office/officeart/2009/3/layout/RandomtoResultProcess"/>
    <dgm:cxn modelId="{1A3F03AF-0625-478A-9269-37B421DB1D75}" type="presParOf" srcId="{1E8456FD-4609-49EF-80B8-323AF474AF18}" destId="{28EB6EAC-79FA-4C1E-BE43-5ABCAE12A3ED}" srcOrd="0" destOrd="0" presId="urn:microsoft.com/office/officeart/2009/3/layout/RandomtoResultProcess"/>
    <dgm:cxn modelId="{3F46CDB8-24D7-45B6-AE83-1299510E7A94}" type="presParOf" srcId="{1E8456FD-4609-49EF-80B8-323AF474AF18}" destId="{87A6BEC4-BE86-44B2-8887-8EF9B8EEBB63}" srcOrd="1" destOrd="0" presId="urn:microsoft.com/office/officeart/2009/3/layout/RandomtoResultProcess"/>
    <dgm:cxn modelId="{E5D4D4AE-F362-4B30-817E-F7D0A2D58103}" type="presParOf" srcId="{1E8456FD-4609-49EF-80B8-323AF474AF18}" destId="{4A24E90A-964C-48AC-812F-EC407A191109}" srcOrd="2" destOrd="0" presId="urn:microsoft.com/office/officeart/2009/3/layout/RandomtoResultProcess"/>
    <dgm:cxn modelId="{1F346251-5938-4569-A88B-47E0DB687B65}" type="presParOf" srcId="{B9882E8A-68D0-48B2-AF79-25CE638C5820}" destId="{DA0D30C5-C63A-492D-ADBE-36F852C2E1E3}" srcOrd="3" destOrd="0" presId="urn:microsoft.com/office/officeart/2009/3/layout/RandomtoResultProcess"/>
    <dgm:cxn modelId="{7B4410A9-633B-4233-9128-0CCEAC29E824}" type="presParOf" srcId="{DA0D30C5-C63A-492D-ADBE-36F852C2E1E3}" destId="{7E009FD8-2881-420A-BDA1-2D0811206CA6}" srcOrd="0" destOrd="0" presId="urn:microsoft.com/office/officeart/2009/3/layout/RandomtoResultProcess"/>
    <dgm:cxn modelId="{9E5E04FC-AE24-49E8-B7D6-1564A6B4592F}" type="presParOf" srcId="{DA0D30C5-C63A-492D-ADBE-36F852C2E1E3}" destId="{FB519471-31D4-4143-8935-09BCD92BA6E9}" srcOrd="1" destOrd="0" presId="urn:microsoft.com/office/officeart/2009/3/layout/RandomtoResultProcess"/>
    <dgm:cxn modelId="{11059BC3-DC6F-474B-8CAF-A46957561173}" type="presParOf" srcId="{B9882E8A-68D0-48B2-AF79-25CE638C5820}" destId="{C20A3E78-AF4D-4E7C-B7AB-812A787376A4}" srcOrd="4" destOrd="0" presId="urn:microsoft.com/office/officeart/2009/3/layout/RandomtoResultProcess"/>
    <dgm:cxn modelId="{17644175-D883-43A6-8ABA-5ECA64DEB79F}" type="presParOf" srcId="{C20A3E78-AF4D-4E7C-B7AB-812A787376A4}" destId="{7F37915E-D613-41CF-BCD2-BEDDD805902B}" srcOrd="0" destOrd="0" presId="urn:microsoft.com/office/officeart/2009/3/layout/RandomtoResultProcess"/>
    <dgm:cxn modelId="{45660B20-7CBF-4DE9-B7E0-D649834871E0}" type="presParOf" srcId="{C20A3E78-AF4D-4E7C-B7AB-812A787376A4}" destId="{34825C47-5396-4284-BFE0-72C1ADC5EF77}" srcOrd="1" destOrd="0" presId="urn:microsoft.com/office/officeart/2009/3/layout/RandomtoResultProcess"/>
    <dgm:cxn modelId="{E16812A4-0294-4480-8EFA-59C7C9551589}" type="presParOf" srcId="{B9882E8A-68D0-48B2-AF79-25CE638C5820}" destId="{4F44609F-1AFB-4655-BE6A-E090942CE2F6}" srcOrd="5" destOrd="0" presId="urn:microsoft.com/office/officeart/2009/3/layout/RandomtoResultProcess"/>
    <dgm:cxn modelId="{C2FA9D8E-9B47-4CD3-A007-2A65B8DBC5C5}" type="presParOf" srcId="{4F44609F-1AFB-4655-BE6A-E090942CE2F6}" destId="{0AD2DE46-9EED-4599-9E3F-623BC89B8E29}" srcOrd="0" destOrd="0" presId="urn:microsoft.com/office/officeart/2009/3/layout/RandomtoResultProcess"/>
    <dgm:cxn modelId="{EE9A5177-5E62-4092-BB12-B14B7D7FF7BA}" type="presParOf" srcId="{4F44609F-1AFB-4655-BE6A-E090942CE2F6}" destId="{84BD1A6E-9C26-4870-8DE4-0509B35A78DB}" srcOrd="1" destOrd="0" presId="urn:microsoft.com/office/officeart/2009/3/layout/RandomtoResultProcess"/>
    <dgm:cxn modelId="{D2B12CE9-6A2D-4A31-92A7-B9BCB6B72D5C}" type="presParOf" srcId="{B9882E8A-68D0-48B2-AF79-25CE638C5820}" destId="{6861AE6F-2A74-4F88-90AA-E610FDEA4BB2}" srcOrd="6" destOrd="0" presId="urn:microsoft.com/office/officeart/2009/3/layout/RandomtoResultProcess"/>
    <dgm:cxn modelId="{04D69A83-7BA0-40F1-B434-936F3D5ED624}" type="presParOf" srcId="{6861AE6F-2A74-4F88-90AA-E610FDEA4BB2}" destId="{AE4D87C7-7948-4B47-858C-B161FA2F762E}" srcOrd="0" destOrd="0" presId="urn:microsoft.com/office/officeart/2009/3/layout/RandomtoResultProcess"/>
    <dgm:cxn modelId="{633BE77A-7B58-40C8-BE61-97E1F91D9B75}" type="presParOf" srcId="{6861AE6F-2A74-4F88-90AA-E610FDEA4BB2}" destId="{33175D7E-6CC2-4504-AEE0-FD24C53FA529}" srcOrd="1" destOrd="0" presId="urn:microsoft.com/office/officeart/2009/3/layout/RandomtoResultProcess"/>
    <dgm:cxn modelId="{999A501D-A67D-450A-8C3C-AFA21E6A8B1A}" type="presParOf" srcId="{6861AE6F-2A74-4F88-90AA-E610FDEA4BB2}" destId="{D79B367E-82AA-4255-BD77-323094022136}"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13F47076-8E0B-4D3E-963B-0B3337D1FC1C}">
      <dgm:prSet phldrT="[Texto]"/>
      <dgm:spPr/>
      <dgm:t>
        <a:bodyPr/>
        <a:lstStyle/>
        <a:p>
          <a:r>
            <a:rPr lang="es-CO" dirty="0"/>
            <a:t>20.699 Inmuebles no sociales en el inventario </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7085C377-EC76-44CB-BE2C-F1F8D940A112}">
      <dgm:prSet phldrT="[Texto]"/>
      <dgm:spPr/>
      <dgm:t>
        <a:bodyPr/>
        <a:lstStyle/>
        <a:p>
          <a:r>
            <a:rPr lang="es-ES" dirty="0"/>
            <a:t>Inmuebles identificados como productivos</a:t>
          </a:r>
        </a:p>
        <a:p>
          <a:endParaRPr lang="es-ES" dirty="0"/>
        </a:p>
        <a:p>
          <a:endParaRPr lang="es-ES" dirty="0"/>
        </a:p>
        <a:p>
          <a:endParaRPr lang="es-ES" dirty="0"/>
        </a:p>
        <a:p>
          <a:r>
            <a:rPr lang="es-ES" dirty="0"/>
            <a:t>4.205 </a:t>
          </a:r>
          <a:endParaRPr lang="es-CO" dirty="0"/>
        </a:p>
      </dgm:t>
    </dgm:pt>
    <dgm:pt modelId="{D62915B9-444C-4903-BA0A-2EE1B94C78DA}" type="parTrans" cxnId="{A673E691-009B-455D-9714-01A2EEF0AF68}">
      <dgm:prSet/>
      <dgm:spPr/>
      <dgm:t>
        <a:bodyPr/>
        <a:lstStyle/>
        <a:p>
          <a:endParaRPr lang="es-CO">
            <a:solidFill>
              <a:schemeClr val="bg1"/>
            </a:solidFill>
          </a:endParaRPr>
        </a:p>
      </dgm:t>
    </dgm:pt>
    <dgm:pt modelId="{10CE4521-029B-4796-92CD-12C3B67269AF}" type="sibTrans" cxnId="{A673E691-009B-455D-9714-01A2EEF0AF68}">
      <dgm:prSet/>
      <dgm:spPr/>
      <dgm:t>
        <a:bodyPr/>
        <a:lstStyle/>
        <a:p>
          <a:endParaRPr lang="es-CO">
            <a:solidFill>
              <a:schemeClr val="bg1"/>
            </a:solidFill>
          </a:endParaRPr>
        </a:p>
      </dgm:t>
    </dgm:pt>
    <dgm:pt modelId="{16469C83-D397-4ACE-BE1B-02C893DBCC20}">
      <dgm:prSet phldrT="[Texto]"/>
      <dgm:spPr/>
      <dgm:t>
        <a:bodyPr/>
        <a:lstStyle/>
        <a:p>
          <a:r>
            <a:rPr lang="es-ES" dirty="0"/>
            <a:t>Enajenación Temprana</a:t>
          </a:r>
        </a:p>
        <a:p>
          <a:r>
            <a:rPr lang="es-ES" dirty="0"/>
            <a:t>(3.979 + 800 Estimados de aprobaciones Fin de año)</a:t>
          </a:r>
        </a:p>
        <a:p>
          <a:endParaRPr lang="es-ES" dirty="0"/>
        </a:p>
        <a:p>
          <a:r>
            <a:rPr lang="es-ES" dirty="0"/>
            <a:t>4779</a:t>
          </a:r>
          <a:endParaRPr lang="es-CO" dirty="0"/>
        </a:p>
      </dgm:t>
    </dgm:pt>
    <dgm:pt modelId="{6F768443-A752-4F0D-9ECF-F0B8BE4EC312}" type="parTrans" cxnId="{E9D7C546-7F2F-4D39-94DB-78BB5388A5F2}">
      <dgm:prSet/>
      <dgm:spPr/>
      <dgm:t>
        <a:bodyPr/>
        <a:lstStyle/>
        <a:p>
          <a:endParaRPr lang="es-CO">
            <a:solidFill>
              <a:schemeClr val="bg1"/>
            </a:solidFill>
          </a:endParaRPr>
        </a:p>
      </dgm:t>
    </dgm:pt>
    <dgm:pt modelId="{37C65579-EAA7-4351-A202-0BDE0F5FEB55}" type="sibTrans" cxnId="{E9D7C546-7F2F-4D39-94DB-78BB5388A5F2}">
      <dgm:prSet/>
      <dgm:spPr/>
      <dgm:t>
        <a:bodyPr/>
        <a:lstStyle/>
        <a:p>
          <a:endParaRPr lang="es-CO">
            <a:solidFill>
              <a:schemeClr val="bg1"/>
            </a:solidFill>
          </a:endParaRPr>
        </a:p>
      </dgm:t>
    </dgm:pt>
    <dgm:pt modelId="{B51B093E-CC10-4DF3-92CB-9A10E3EBABF1}">
      <dgm:prSet phldrT="[Texto]"/>
      <dgm:spPr/>
      <dgm:t>
        <a:bodyPr/>
        <a:lstStyle/>
        <a:p>
          <a:r>
            <a:rPr lang="es-ES" dirty="0"/>
            <a:t>Rurales Extintos </a:t>
          </a:r>
        </a:p>
        <a:p>
          <a:r>
            <a:rPr lang="es-ES" dirty="0"/>
            <a:t>(1.122 - 98 identificados como productivos)</a:t>
          </a:r>
        </a:p>
        <a:p>
          <a:endParaRPr lang="es-ES" dirty="0"/>
        </a:p>
        <a:p>
          <a:r>
            <a:rPr lang="es-ES" dirty="0"/>
            <a:t>1024</a:t>
          </a:r>
          <a:endParaRPr lang="es-CO" dirty="0"/>
        </a:p>
      </dgm:t>
    </dgm:pt>
    <dgm:pt modelId="{6C38C2D1-98B1-442B-950D-21662B3C5983}" type="parTrans" cxnId="{1EE95DB3-AA9C-4DE8-89EF-020E3D0D29E8}">
      <dgm:prSet/>
      <dgm:spPr/>
      <dgm:t>
        <a:bodyPr/>
        <a:lstStyle/>
        <a:p>
          <a:endParaRPr lang="es-CO">
            <a:solidFill>
              <a:schemeClr val="bg1"/>
            </a:solidFill>
          </a:endParaRPr>
        </a:p>
      </dgm:t>
    </dgm:pt>
    <dgm:pt modelId="{2778B23E-04DC-4AC8-B607-DEE87BF0BDE3}" type="sibTrans" cxnId="{1EE95DB3-AA9C-4DE8-89EF-020E3D0D29E8}">
      <dgm:prSet/>
      <dgm:spPr/>
      <dgm:t>
        <a:bodyPr/>
        <a:lstStyle/>
        <a:p>
          <a:endParaRPr lang="es-CO">
            <a:solidFill>
              <a:schemeClr val="bg1"/>
            </a:solidFill>
          </a:endParaRPr>
        </a:p>
      </dgm:t>
    </dgm:pt>
    <dgm:pt modelId="{3DC7AC17-5E7E-4409-9DE4-E7656AB17178}">
      <dgm:prSet phldrT="[Texto]"/>
      <dgm:spPr/>
      <dgm:t>
        <a:bodyPr/>
        <a:lstStyle/>
        <a:p>
          <a:r>
            <a:rPr lang="es-ES" dirty="0"/>
            <a:t>Rurales En Proceso (4.988– 553 identificados como productivos) </a:t>
          </a:r>
        </a:p>
        <a:p>
          <a:endParaRPr lang="es-ES" dirty="0"/>
        </a:p>
        <a:p>
          <a:r>
            <a:rPr lang="es-ES" dirty="0"/>
            <a:t>4435</a:t>
          </a:r>
          <a:endParaRPr lang="es-CO" dirty="0"/>
        </a:p>
      </dgm:t>
    </dgm:pt>
    <dgm:pt modelId="{F5AF713A-6E66-462E-9466-BE3DE5EE213D}" type="parTrans" cxnId="{4198F578-E372-4CCC-A699-57A2615E86A4}">
      <dgm:prSet/>
      <dgm:spPr/>
      <dgm:t>
        <a:bodyPr/>
        <a:lstStyle/>
        <a:p>
          <a:endParaRPr lang="es-CO">
            <a:solidFill>
              <a:schemeClr val="bg1"/>
            </a:solidFill>
          </a:endParaRPr>
        </a:p>
      </dgm:t>
    </dgm:pt>
    <dgm:pt modelId="{564486BE-2A61-4543-95A2-D37256284CC4}" type="sibTrans" cxnId="{4198F578-E372-4CCC-A699-57A2615E86A4}">
      <dgm:prSet/>
      <dgm:spPr/>
      <dgm:t>
        <a:bodyPr/>
        <a:lstStyle/>
        <a:p>
          <a:endParaRPr lang="es-CO">
            <a:solidFill>
              <a:schemeClr val="bg1"/>
            </a:solidFill>
          </a:endParaRPr>
        </a:p>
      </dgm:t>
    </dgm:pt>
    <dgm:pt modelId="{0B612627-6CBE-4657-84CB-050916C68498}">
      <dgm:prSet phldrT="[Texto]"/>
      <dgm:spPr/>
      <dgm:t>
        <a:bodyPr/>
        <a:lstStyle/>
        <a:p>
          <a:r>
            <a:rPr lang="es-ES" dirty="0"/>
            <a:t>Con Ocupación Ilegal que no se encuentran en segmentos anteriores</a:t>
          </a:r>
        </a:p>
        <a:p>
          <a:endParaRPr lang="es-ES" dirty="0"/>
        </a:p>
        <a:p>
          <a:r>
            <a:rPr lang="es-ES" dirty="0"/>
            <a:t>2.738</a:t>
          </a:r>
          <a:endParaRPr lang="es-CO" dirty="0"/>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BB92EA51-E2C9-4629-8481-37E574B901EB}">
      <dgm:prSet phldrT="[Texto]"/>
      <dgm:spPr/>
      <dgm:t>
        <a:bodyPr/>
        <a:lstStyle/>
        <a:p>
          <a:endParaRPr lang="es-CO"/>
        </a:p>
      </dgm:t>
    </dgm:pt>
    <dgm:pt modelId="{1BFB6ACC-BF89-4C43-BC03-59285D99F91C}" type="parTrans" cxnId="{C04521CB-3206-46F7-901F-5CF6D4E3E060}">
      <dgm:prSet/>
      <dgm:spPr/>
      <dgm:t>
        <a:bodyPr/>
        <a:lstStyle/>
        <a:p>
          <a:endParaRPr lang="es-CO">
            <a:solidFill>
              <a:schemeClr val="bg1"/>
            </a:solidFill>
          </a:endParaRPr>
        </a:p>
      </dgm:t>
    </dgm:pt>
    <dgm:pt modelId="{D7D5B5C2-351A-408E-83D3-AC4C560B1E7C}" type="sibTrans" cxnId="{C04521CB-3206-46F7-901F-5CF6D4E3E060}">
      <dgm:prSet/>
      <dgm:spPr/>
      <dgm:t>
        <a:bodyPr/>
        <a:lstStyle/>
        <a:p>
          <a:endParaRPr lang="es-CO">
            <a:solidFill>
              <a:schemeClr val="bg1"/>
            </a:solidFill>
          </a:endParaRPr>
        </a:p>
      </dgm:t>
    </dgm:pt>
    <dgm:pt modelId="{A4C7CA2F-31E9-4509-A10D-B9E6FE49313B}">
      <dgm:prSet phldrT="[Texto]"/>
      <dgm:spPr/>
      <dgm:t>
        <a:bodyPr/>
        <a:lstStyle/>
        <a:p>
          <a:r>
            <a:rPr lang="es-ES" dirty="0"/>
            <a:t>Extintos listos en venta improductivos</a:t>
          </a:r>
        </a:p>
        <a:p>
          <a:endParaRPr lang="es-ES" dirty="0"/>
        </a:p>
        <a:p>
          <a:endParaRPr lang="es-ES" dirty="0"/>
        </a:p>
        <a:p>
          <a:endParaRPr lang="es-ES" dirty="0"/>
        </a:p>
        <a:p>
          <a:r>
            <a:rPr lang="es-ES" dirty="0"/>
            <a:t>321 </a:t>
          </a:r>
          <a:endParaRPr lang="es-CO" dirty="0"/>
        </a:p>
      </dgm:t>
    </dgm:pt>
    <dgm:pt modelId="{C4E3DF87-06D7-4C71-8213-65A8A7E697E2}" type="parTrans" cxnId="{F05BBBAB-720C-4304-9AC3-C9259CC5F52D}">
      <dgm:prSet/>
      <dgm:spPr/>
      <dgm:t>
        <a:bodyPr/>
        <a:lstStyle/>
        <a:p>
          <a:endParaRPr lang="es-CO">
            <a:solidFill>
              <a:schemeClr val="bg1"/>
            </a:solidFill>
          </a:endParaRPr>
        </a:p>
      </dgm:t>
    </dgm:pt>
    <dgm:pt modelId="{563E6F4B-2630-4541-9B2D-E560C8FB6BBE}" type="sibTrans" cxnId="{F05BBBAB-720C-4304-9AC3-C9259CC5F52D}">
      <dgm:prSet/>
      <dgm:spPr/>
      <dgm:t>
        <a:bodyPr/>
        <a:lstStyle/>
        <a:p>
          <a:endParaRPr lang="es-CO">
            <a:solidFill>
              <a:schemeClr val="bg1"/>
            </a:solidFill>
          </a:endParaRPr>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6">
        <dgm:presLayoutVars>
          <dgm:bulletEnabled val="1"/>
        </dgm:presLayoutVars>
      </dgm:prSet>
      <dgm:spPr/>
    </dgm:pt>
    <dgm:pt modelId="{370F6F63-7860-4950-BD44-506E35691825}" type="pres">
      <dgm:prSet presAssocID="{16469C83-D397-4ACE-BE1B-02C893DBCC20}" presName="pillarX" presStyleLbl="node1" presStyleIdx="1" presStyleCnt="6">
        <dgm:presLayoutVars>
          <dgm:bulletEnabled val="1"/>
        </dgm:presLayoutVars>
      </dgm:prSet>
      <dgm:spPr/>
    </dgm:pt>
    <dgm:pt modelId="{032CD573-1C16-4A80-B24F-0CCEEC29EAFD}" type="pres">
      <dgm:prSet presAssocID="{B51B093E-CC10-4DF3-92CB-9A10E3EBABF1}" presName="pillarX" presStyleLbl="node1" presStyleIdx="2" presStyleCnt="6">
        <dgm:presLayoutVars>
          <dgm:bulletEnabled val="1"/>
        </dgm:presLayoutVars>
      </dgm:prSet>
      <dgm:spPr/>
    </dgm:pt>
    <dgm:pt modelId="{39569327-64F9-4356-82A7-841146B93BC8}" type="pres">
      <dgm:prSet presAssocID="{3DC7AC17-5E7E-4409-9DE4-E7656AB17178}" presName="pillarX" presStyleLbl="node1" presStyleIdx="3" presStyleCnt="6">
        <dgm:presLayoutVars>
          <dgm:bulletEnabled val="1"/>
        </dgm:presLayoutVars>
      </dgm:prSet>
      <dgm:spPr/>
    </dgm:pt>
    <dgm:pt modelId="{7A43BEFC-4E0B-40A1-8758-2C59B1E73C47}" type="pres">
      <dgm:prSet presAssocID="{0B612627-6CBE-4657-84CB-050916C68498}" presName="pillarX" presStyleLbl="node1" presStyleIdx="4" presStyleCnt="6">
        <dgm:presLayoutVars>
          <dgm:bulletEnabled val="1"/>
        </dgm:presLayoutVars>
      </dgm:prSet>
      <dgm:spPr/>
    </dgm:pt>
    <dgm:pt modelId="{34B23363-1CA8-4661-9AA6-6E2919DCABA0}" type="pres">
      <dgm:prSet presAssocID="{A4C7CA2F-31E9-4509-A10D-B9E6FE49313B}" presName="pillarX" presStyleLbl="node1" presStyleIdx="5" presStyleCnt="6">
        <dgm:presLayoutVars>
          <dgm:bulletEnabled val="1"/>
        </dgm:presLayoutVars>
      </dgm:prSet>
      <dgm:spPr/>
    </dgm:pt>
    <dgm:pt modelId="{61EFCB39-33D5-4C97-A4C0-C15D93E750E0}" type="pres">
      <dgm:prSet presAssocID="{13F47076-8E0B-4D3E-963B-0B3337D1FC1C}" presName="base" presStyleLbl="dkBgShp" presStyleIdx="1" presStyleCnt="2"/>
      <dgm:spPr/>
    </dgm:pt>
  </dgm:ptLst>
  <dgm:cxnLst>
    <dgm:cxn modelId="{11E2CA01-B725-46AF-B2DF-8C56F3810801}" type="presOf" srcId="{A4C7CA2F-31E9-4509-A10D-B9E6FE49313B}" destId="{34B23363-1CA8-4661-9AA6-6E2919DCABA0}" srcOrd="0" destOrd="0" presId="urn:microsoft.com/office/officeart/2005/8/layout/hList3"/>
    <dgm:cxn modelId="{6C17D91D-1CB9-457A-91BB-8E5D23483CDC}" type="presOf" srcId="{16469C83-D397-4ACE-BE1B-02C893DBCC20}" destId="{370F6F63-7860-4950-BD44-506E35691825}" srcOrd="0" destOrd="0" presId="urn:microsoft.com/office/officeart/2005/8/layout/hList3"/>
    <dgm:cxn modelId="{7CDBB75B-20C0-46F0-B1E7-73C13E5707F6}" type="presOf" srcId="{9574D560-9D9A-4161-BCDF-7CEE7F5FB87A}" destId="{561B050E-9AD6-4DA3-8F36-D78F193ECA41}" srcOrd="0" destOrd="0" presId="urn:microsoft.com/office/officeart/2005/8/layout/hList3"/>
    <dgm:cxn modelId="{E9D7C546-7F2F-4D39-94DB-78BB5388A5F2}" srcId="{13F47076-8E0B-4D3E-963B-0B3337D1FC1C}" destId="{16469C83-D397-4ACE-BE1B-02C893DBCC20}" srcOrd="1" destOrd="0" parTransId="{6F768443-A752-4F0D-9ECF-F0B8BE4EC312}" sibTransId="{37C65579-EAA7-4351-A202-0BDE0F5FEB55}"/>
    <dgm:cxn modelId="{98043049-6BA5-47C4-A637-5E4A6348765E}" type="presOf" srcId="{13F47076-8E0B-4D3E-963B-0B3337D1FC1C}" destId="{23F77E75-4E34-48ED-96A1-B56D9A5ED6DA}" srcOrd="0" destOrd="0" presId="urn:microsoft.com/office/officeart/2005/8/layout/hList3"/>
    <dgm:cxn modelId="{4198F578-E372-4CCC-A699-57A2615E86A4}" srcId="{13F47076-8E0B-4D3E-963B-0B3337D1FC1C}" destId="{3DC7AC17-5E7E-4409-9DE4-E7656AB17178}" srcOrd="3" destOrd="0" parTransId="{F5AF713A-6E66-462E-9466-BE3DE5EE213D}" sibTransId="{564486BE-2A61-4543-95A2-D37256284CC4}"/>
    <dgm:cxn modelId="{F0781089-FE51-4E9B-8A5F-6D4B87F71D19}" type="presOf" srcId="{B51B093E-CC10-4DF3-92CB-9A10E3EBABF1}" destId="{032CD573-1C16-4A80-B24F-0CCEEC29EAFD}" srcOrd="0" destOrd="0" presId="urn:microsoft.com/office/officeart/2005/8/layout/hList3"/>
    <dgm:cxn modelId="{570B058B-B210-43EE-BC24-32C536E6A130}" type="presOf" srcId="{3DC7AC17-5E7E-4409-9DE4-E7656AB17178}" destId="{39569327-64F9-4356-82A7-841146B93BC8}" srcOrd="0" destOrd="0" presId="urn:microsoft.com/office/officeart/2005/8/layout/hList3"/>
    <dgm:cxn modelId="{A673E691-009B-455D-9714-01A2EEF0AF68}" srcId="{13F47076-8E0B-4D3E-963B-0B3337D1FC1C}" destId="{7085C377-EC76-44CB-BE2C-F1F8D940A112}" srcOrd="0" destOrd="0" parTransId="{D62915B9-444C-4903-BA0A-2EE1B94C78DA}" sibTransId="{10CE4521-029B-4796-92CD-12C3B67269AF}"/>
    <dgm:cxn modelId="{72B4829C-6D5C-47A3-B788-8FD43CD7AE21}" srcId="{9574D560-9D9A-4161-BCDF-7CEE7F5FB87A}" destId="{13F47076-8E0B-4D3E-963B-0B3337D1FC1C}" srcOrd="0" destOrd="0" parTransId="{D0DE8A72-677C-4406-9C55-FD89F13E6A43}" sibTransId="{A148660B-F10E-4E75-81A5-55646F418FF7}"/>
    <dgm:cxn modelId="{F05BBBAB-720C-4304-9AC3-C9259CC5F52D}" srcId="{13F47076-8E0B-4D3E-963B-0B3337D1FC1C}" destId="{A4C7CA2F-31E9-4509-A10D-B9E6FE49313B}" srcOrd="5" destOrd="0" parTransId="{C4E3DF87-06D7-4C71-8213-65A8A7E697E2}" sibTransId="{563E6F4B-2630-4541-9B2D-E560C8FB6BBE}"/>
    <dgm:cxn modelId="{1EE95DB3-AA9C-4DE8-89EF-020E3D0D29E8}" srcId="{13F47076-8E0B-4D3E-963B-0B3337D1FC1C}" destId="{B51B093E-CC10-4DF3-92CB-9A10E3EBABF1}" srcOrd="2" destOrd="0" parTransId="{6C38C2D1-98B1-442B-950D-21662B3C5983}" sibTransId="{2778B23E-04DC-4AC8-B607-DEE87BF0BDE3}"/>
    <dgm:cxn modelId="{F149E7B7-679F-4322-A35C-023708678282}" type="presOf" srcId="{0B612627-6CBE-4657-84CB-050916C68498}" destId="{7A43BEFC-4E0B-40A1-8758-2C59B1E73C47}" srcOrd="0" destOrd="0" presId="urn:microsoft.com/office/officeart/2005/8/layout/hList3"/>
    <dgm:cxn modelId="{C04521CB-3206-46F7-901F-5CF6D4E3E060}" srcId="{9574D560-9D9A-4161-BCDF-7CEE7F5FB87A}" destId="{BB92EA51-E2C9-4629-8481-37E574B901EB}" srcOrd="1" destOrd="0" parTransId="{1BFB6ACC-BF89-4C43-BC03-59285D99F91C}" sibTransId="{D7D5B5C2-351A-408E-83D3-AC4C560B1E7C}"/>
    <dgm:cxn modelId="{E690E1DD-5DFD-4041-9703-ED7A64F94C1F}" srcId="{13F47076-8E0B-4D3E-963B-0B3337D1FC1C}" destId="{0B612627-6CBE-4657-84CB-050916C68498}" srcOrd="4" destOrd="0" parTransId="{2A69CD5E-BDBB-47A6-9265-BB2806B80FA2}" sibTransId="{065C268B-A126-4938-BA9D-0502385D7E92}"/>
    <dgm:cxn modelId="{66EE07EC-B7E4-46EC-9B40-1A97254CF00E}" type="presOf" srcId="{7085C377-EC76-44CB-BE2C-F1F8D940A112}" destId="{2C98DE73-BFC2-4293-AF98-FDD55052B5A1}" srcOrd="0" destOrd="0" presId="urn:microsoft.com/office/officeart/2005/8/layout/hList3"/>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89700768-1A66-4CCF-A904-0FE49A02F1D7}" type="presParOf" srcId="{1B29A995-550E-4C69-AA76-143390E9CDD5}" destId="{370F6F63-7860-4950-BD44-506E35691825}" srcOrd="1" destOrd="0" presId="urn:microsoft.com/office/officeart/2005/8/layout/hList3"/>
    <dgm:cxn modelId="{CE12C5B9-8A06-4045-BE37-780EB4CEE382}" type="presParOf" srcId="{1B29A995-550E-4C69-AA76-143390E9CDD5}" destId="{032CD573-1C16-4A80-B24F-0CCEEC29EAFD}" srcOrd="2" destOrd="0" presId="urn:microsoft.com/office/officeart/2005/8/layout/hList3"/>
    <dgm:cxn modelId="{A35B4816-63E9-4324-9A43-F03EDEA4554C}" type="presParOf" srcId="{1B29A995-550E-4C69-AA76-143390E9CDD5}" destId="{39569327-64F9-4356-82A7-841146B93BC8}" srcOrd="3" destOrd="0" presId="urn:microsoft.com/office/officeart/2005/8/layout/hList3"/>
    <dgm:cxn modelId="{41DEB3B3-F869-4CD2-B859-AB45A4CED3D9}" type="presParOf" srcId="{1B29A995-550E-4C69-AA76-143390E9CDD5}" destId="{7A43BEFC-4E0B-40A1-8758-2C59B1E73C47}" srcOrd="4" destOrd="0" presId="urn:microsoft.com/office/officeart/2005/8/layout/hList3"/>
    <dgm:cxn modelId="{16455B53-8002-4C6F-AE42-0B90CFB4F280}" type="presParOf" srcId="{1B29A995-550E-4C69-AA76-143390E9CDD5}" destId="{34B23363-1CA8-4661-9AA6-6E2919DCABA0}" srcOrd="5"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032568-30AF-482B-9280-1F0E7D6E6676}"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CO"/>
        </a:p>
      </dgm:t>
    </dgm:pt>
    <dgm:pt modelId="{84CCFCCF-1E9D-4016-8C2A-54652F77951F}">
      <dgm:prSet phldrT="[Texto]"/>
      <dgm:spPr/>
      <dgm:t>
        <a:bodyPr/>
        <a:lstStyle/>
        <a:p>
          <a:r>
            <a:rPr lang="es-CO" b="0" dirty="0">
              <a:solidFill>
                <a:schemeClr val="bg1"/>
              </a:solidFill>
            </a:rPr>
            <a:t>Acciones, Cuotas Partes, Cuotas de Interés Social</a:t>
          </a:r>
        </a:p>
      </dgm:t>
    </dgm:pt>
    <dgm:pt modelId="{F37246BC-5609-4064-A3EB-051863FC3056}" type="parTrans" cxnId="{57D84718-AE24-4857-B00D-42001A708EBF}">
      <dgm:prSet/>
      <dgm:spPr/>
      <dgm:t>
        <a:bodyPr/>
        <a:lstStyle/>
        <a:p>
          <a:endParaRPr lang="es-CO"/>
        </a:p>
      </dgm:t>
    </dgm:pt>
    <dgm:pt modelId="{29921D04-EB60-4907-98EE-23A85E84CFF4}" type="sibTrans" cxnId="{57D84718-AE24-4857-B00D-42001A708EBF}">
      <dgm:prSet/>
      <dgm:spPr/>
      <dgm:t>
        <a:bodyPr/>
        <a:lstStyle/>
        <a:p>
          <a:endParaRPr lang="es-CO"/>
        </a:p>
      </dgm:t>
    </dgm:pt>
    <dgm:pt modelId="{B8FA4565-8B0C-4EFD-864C-A14AEEDFB337}">
      <dgm:prSet phldrT="[Texto]"/>
      <dgm:spPr/>
      <dgm:t>
        <a:bodyPr/>
        <a:lstStyle/>
        <a:p>
          <a:r>
            <a:rPr lang="es-CO" dirty="0"/>
            <a:t>100%</a:t>
          </a:r>
        </a:p>
      </dgm:t>
    </dgm:pt>
    <dgm:pt modelId="{0D8DB80D-283F-4827-A29C-A0C475ECEE33}" type="parTrans" cxnId="{A5F90BCA-243E-46FE-80B2-8A54807C36EB}">
      <dgm:prSet/>
      <dgm:spPr/>
      <dgm:t>
        <a:bodyPr/>
        <a:lstStyle/>
        <a:p>
          <a:endParaRPr lang="es-CO"/>
        </a:p>
      </dgm:t>
    </dgm:pt>
    <dgm:pt modelId="{5BA4F075-5CDC-4AD2-A6F2-B037C8D66ECB}" type="sibTrans" cxnId="{A5F90BCA-243E-46FE-80B2-8A54807C36EB}">
      <dgm:prSet/>
      <dgm:spPr/>
      <dgm:t>
        <a:bodyPr/>
        <a:lstStyle/>
        <a:p>
          <a:endParaRPr lang="es-CO"/>
        </a:p>
      </dgm:t>
    </dgm:pt>
    <dgm:pt modelId="{EFBCCC8B-D013-4103-8D0E-06761D743512}">
      <dgm:prSet phldrT="[Texto]"/>
      <dgm:spPr/>
      <dgm:t>
        <a:bodyPr/>
        <a:lstStyle/>
        <a:p>
          <a:r>
            <a:rPr lang="es-CO" b="1" dirty="0"/>
            <a:t>Toma de posesión y consecuente designación de Depositario Provisional</a:t>
          </a:r>
        </a:p>
      </dgm:t>
    </dgm:pt>
    <dgm:pt modelId="{C836AE5F-EFF9-4185-ABD0-06BC26AC5B5B}" type="parTrans" cxnId="{AD34E515-81DF-4AB1-A374-F6B8F5E01EB4}">
      <dgm:prSet/>
      <dgm:spPr/>
      <dgm:t>
        <a:bodyPr/>
        <a:lstStyle/>
        <a:p>
          <a:endParaRPr lang="es-CO"/>
        </a:p>
      </dgm:t>
    </dgm:pt>
    <dgm:pt modelId="{C330DFAA-6144-4B9C-BBBF-FDFFA20528F1}" type="sibTrans" cxnId="{AD34E515-81DF-4AB1-A374-F6B8F5E01EB4}">
      <dgm:prSet/>
      <dgm:spPr/>
      <dgm:t>
        <a:bodyPr/>
        <a:lstStyle/>
        <a:p>
          <a:endParaRPr lang="es-CO"/>
        </a:p>
      </dgm:t>
    </dgm:pt>
    <dgm:pt modelId="{A76EFBD6-B301-4CDA-BCD7-ED9918CD2137}">
      <dgm:prSet phldrT="[Texto]"/>
      <dgm:spPr/>
      <dgm:t>
        <a:bodyPr/>
        <a:lstStyle/>
        <a:p>
          <a:r>
            <a:rPr lang="es-CO" dirty="0"/>
            <a:t>&lt; 100%</a:t>
          </a:r>
        </a:p>
      </dgm:t>
    </dgm:pt>
    <dgm:pt modelId="{3108CAA5-96A3-495C-BA70-07063459BB79}" type="parTrans" cxnId="{BBAC838A-E5B1-42EF-81BA-89FBE6C15B4E}">
      <dgm:prSet/>
      <dgm:spPr/>
      <dgm:t>
        <a:bodyPr/>
        <a:lstStyle/>
        <a:p>
          <a:endParaRPr lang="es-CO"/>
        </a:p>
      </dgm:t>
    </dgm:pt>
    <dgm:pt modelId="{907906F4-D12E-42AC-9887-57FCFE965A90}" type="sibTrans" cxnId="{BBAC838A-E5B1-42EF-81BA-89FBE6C15B4E}">
      <dgm:prSet/>
      <dgm:spPr/>
      <dgm:t>
        <a:bodyPr/>
        <a:lstStyle/>
        <a:p>
          <a:endParaRPr lang="es-CO"/>
        </a:p>
      </dgm:t>
    </dgm:pt>
    <dgm:pt modelId="{65F93ACD-EA2A-4E5D-BC3D-AF92E9F806E5}">
      <dgm:prSet phldrT="[Texto]" custT="1"/>
      <dgm:spPr/>
      <dgm:t>
        <a:bodyPr/>
        <a:lstStyle/>
        <a:p>
          <a:r>
            <a:rPr lang="es-ES" sz="1100" b="1" kern="1200" dirty="0">
              <a:solidFill>
                <a:prstClr val="white"/>
              </a:solidFill>
              <a:latin typeface="Calibri"/>
              <a:ea typeface="+mn-ea"/>
              <a:cs typeface="+mn-cs"/>
            </a:rPr>
            <a:t>Competencias</a:t>
          </a:r>
          <a:r>
            <a:rPr lang="es-ES" sz="1100" b="1" kern="1200" dirty="0">
              <a:solidFill>
                <a:schemeClr val="bg1"/>
              </a:solidFill>
              <a:latin typeface="Lato Bold"/>
            </a:rPr>
            <a:t> </a:t>
          </a:r>
          <a:r>
            <a:rPr lang="es-ES" sz="1100" b="1" kern="1200" dirty="0">
              <a:solidFill>
                <a:prstClr val="white"/>
              </a:solidFill>
              <a:latin typeface="Calibri"/>
              <a:ea typeface="+mn-ea"/>
              <a:cs typeface="+mn-cs"/>
            </a:rPr>
            <a:t>como accionista </a:t>
          </a:r>
          <a:endParaRPr lang="es-CO" sz="1100" b="1" kern="1200" dirty="0">
            <a:solidFill>
              <a:prstClr val="white"/>
            </a:solidFill>
            <a:latin typeface="Calibri"/>
            <a:ea typeface="+mn-ea"/>
            <a:cs typeface="+mn-cs"/>
          </a:endParaRPr>
        </a:p>
      </dgm:t>
    </dgm:pt>
    <dgm:pt modelId="{2A20A9B0-B2FD-493B-B760-1FD017092327}" type="parTrans" cxnId="{59427463-6E5E-47EE-8F38-221565514608}">
      <dgm:prSet/>
      <dgm:spPr/>
      <dgm:t>
        <a:bodyPr/>
        <a:lstStyle/>
        <a:p>
          <a:endParaRPr lang="es-CO"/>
        </a:p>
      </dgm:t>
    </dgm:pt>
    <dgm:pt modelId="{5D6EB06D-75DD-4EF5-969B-3C014556AA12}" type="sibTrans" cxnId="{59427463-6E5E-47EE-8F38-221565514608}">
      <dgm:prSet/>
      <dgm:spPr/>
      <dgm:t>
        <a:bodyPr/>
        <a:lstStyle/>
        <a:p>
          <a:endParaRPr lang="es-CO"/>
        </a:p>
      </dgm:t>
    </dgm:pt>
    <dgm:pt modelId="{BC2C9AF5-A291-405B-88D8-7C100610F372}">
      <dgm:prSet custT="1"/>
      <dgm:spPr/>
      <dgm:t>
        <a:bodyPr/>
        <a:lstStyle/>
        <a:p>
          <a:r>
            <a:rPr lang="es-ES" sz="1000" dirty="0">
              <a:solidFill>
                <a:schemeClr val="bg1"/>
              </a:solidFill>
              <a:latin typeface="Lato Bold"/>
              <a:cs typeface="Lato Bold"/>
            </a:rPr>
            <a:t>Ejercer los derechos sociales de las acciones representadas de conformidad con los estatutos sociales.</a:t>
          </a:r>
        </a:p>
      </dgm:t>
    </dgm:pt>
    <dgm:pt modelId="{9A25ADA3-B77F-499E-A8C6-BA9FA096E7E7}" type="parTrans" cxnId="{67597679-33AC-41BB-8763-5E2C954486C8}">
      <dgm:prSet/>
      <dgm:spPr/>
      <dgm:t>
        <a:bodyPr/>
        <a:lstStyle/>
        <a:p>
          <a:endParaRPr lang="es-CO"/>
        </a:p>
      </dgm:t>
    </dgm:pt>
    <dgm:pt modelId="{7748CD28-F847-4F41-8E4B-68E557183CD8}" type="sibTrans" cxnId="{67597679-33AC-41BB-8763-5E2C954486C8}">
      <dgm:prSet/>
      <dgm:spPr/>
      <dgm:t>
        <a:bodyPr/>
        <a:lstStyle/>
        <a:p>
          <a:endParaRPr lang="es-CO"/>
        </a:p>
      </dgm:t>
    </dgm:pt>
    <dgm:pt modelId="{BF5B3189-CBD2-480C-8CFF-62C990B848C1}">
      <dgm:prSet custT="1"/>
      <dgm:spPr/>
      <dgm:t>
        <a:bodyPr/>
        <a:lstStyle/>
        <a:p>
          <a:r>
            <a:rPr lang="es-ES" sz="1000" dirty="0">
              <a:solidFill>
                <a:schemeClr val="bg1"/>
              </a:solidFill>
              <a:latin typeface="Lato Bold"/>
              <a:cs typeface="Lato Bold"/>
            </a:rPr>
            <a:t>Participar en las deliberaciones de la Asamblea General de Accionistas y votar en ellas, entre otras cosas, para la conformación de la Junta Directiva de la Sociedad. </a:t>
          </a:r>
        </a:p>
      </dgm:t>
    </dgm:pt>
    <dgm:pt modelId="{911C1515-DECE-4626-AF2E-9790AAFEC19E}" type="parTrans" cxnId="{DEC0BD51-51D4-47A0-9761-B162EA2BEDC8}">
      <dgm:prSet/>
      <dgm:spPr/>
      <dgm:t>
        <a:bodyPr/>
        <a:lstStyle/>
        <a:p>
          <a:endParaRPr lang="es-CO"/>
        </a:p>
      </dgm:t>
    </dgm:pt>
    <dgm:pt modelId="{D77A57B0-59E1-4CB1-BC5A-3FD52C97717D}" type="sibTrans" cxnId="{DEC0BD51-51D4-47A0-9761-B162EA2BEDC8}">
      <dgm:prSet/>
      <dgm:spPr/>
      <dgm:t>
        <a:bodyPr/>
        <a:lstStyle/>
        <a:p>
          <a:endParaRPr lang="es-CO"/>
        </a:p>
      </dgm:t>
    </dgm:pt>
    <dgm:pt modelId="{320FF596-3B2C-44CF-B1A5-3F670ACD0840}">
      <dgm:prSet/>
      <dgm:spPr/>
      <dgm:t>
        <a:bodyPr/>
        <a:lstStyle/>
        <a:p>
          <a:r>
            <a:rPr lang="es-ES" dirty="0">
              <a:solidFill>
                <a:schemeClr val="bg1"/>
              </a:solidFill>
              <a:latin typeface="Lato Bold"/>
              <a:cs typeface="Lato Bold"/>
            </a:rPr>
            <a:t>Ejercer el derecho de fiscalización individual. </a:t>
          </a:r>
        </a:p>
      </dgm:t>
    </dgm:pt>
    <dgm:pt modelId="{49F4A23A-F505-4755-A163-56CB29449610}" type="parTrans" cxnId="{4597638D-ED74-4DBF-ABE7-536E4BDF55AB}">
      <dgm:prSet/>
      <dgm:spPr/>
      <dgm:t>
        <a:bodyPr/>
        <a:lstStyle/>
        <a:p>
          <a:endParaRPr lang="es-CO"/>
        </a:p>
      </dgm:t>
    </dgm:pt>
    <dgm:pt modelId="{9008C4E6-10E7-4A4A-9CEE-0A32E7954383}" type="sibTrans" cxnId="{4597638D-ED74-4DBF-ABE7-536E4BDF55AB}">
      <dgm:prSet/>
      <dgm:spPr/>
      <dgm:t>
        <a:bodyPr/>
        <a:lstStyle/>
        <a:p>
          <a:endParaRPr lang="es-CO"/>
        </a:p>
      </dgm:t>
    </dgm:pt>
    <dgm:pt modelId="{4FAA6F3F-ED28-49AB-8A46-11D0B74CD005}">
      <dgm:prSet/>
      <dgm:spPr/>
      <dgm:t>
        <a:bodyPr/>
        <a:lstStyle/>
        <a:p>
          <a:r>
            <a:rPr lang="es-ES" dirty="0">
              <a:solidFill>
                <a:schemeClr val="bg1"/>
              </a:solidFill>
              <a:latin typeface="Lato Bold"/>
              <a:cs typeface="Lato Bold"/>
            </a:rPr>
            <a:t>Participar en el reparto de las utilidades sociales.</a:t>
          </a:r>
        </a:p>
      </dgm:t>
    </dgm:pt>
    <dgm:pt modelId="{3779E1DB-CBB5-4278-9D75-B3A501F82F6B}" type="parTrans" cxnId="{BF085C48-650C-4CBD-9C44-44627E4630A6}">
      <dgm:prSet/>
      <dgm:spPr/>
      <dgm:t>
        <a:bodyPr/>
        <a:lstStyle/>
        <a:p>
          <a:endParaRPr lang="es-CO"/>
        </a:p>
      </dgm:t>
    </dgm:pt>
    <dgm:pt modelId="{FAB46A51-B6F0-45B8-976F-13E447A61244}" type="sibTrans" cxnId="{BF085C48-650C-4CBD-9C44-44627E4630A6}">
      <dgm:prSet/>
      <dgm:spPr/>
      <dgm:t>
        <a:bodyPr/>
        <a:lstStyle/>
        <a:p>
          <a:endParaRPr lang="es-CO"/>
        </a:p>
      </dgm:t>
    </dgm:pt>
    <dgm:pt modelId="{016D077C-B2E6-4CE6-8D35-878B80E88A85}">
      <dgm:prSet/>
      <dgm:spPr/>
      <dgm:t>
        <a:bodyPr/>
        <a:lstStyle/>
        <a:p>
          <a:r>
            <a:rPr lang="es-ES" dirty="0">
              <a:solidFill>
                <a:schemeClr val="bg1"/>
              </a:solidFill>
              <a:latin typeface="Lato Bold"/>
              <a:cs typeface="Lato Bold"/>
            </a:rPr>
            <a:t>Ejercer el derecho a impugnar los acuerdos sociales, cuando a ello hubiera lugar. </a:t>
          </a:r>
        </a:p>
      </dgm:t>
    </dgm:pt>
    <dgm:pt modelId="{3C0D8AE0-D5AE-48FE-9638-8957D43654AB}" type="parTrans" cxnId="{20E8BF73-1B47-4DC7-B7B5-40E243C25E06}">
      <dgm:prSet/>
      <dgm:spPr/>
      <dgm:t>
        <a:bodyPr/>
        <a:lstStyle/>
        <a:p>
          <a:endParaRPr lang="es-CO"/>
        </a:p>
      </dgm:t>
    </dgm:pt>
    <dgm:pt modelId="{478604CD-66CC-4829-8FF0-792ED9DD67AF}" type="sibTrans" cxnId="{20E8BF73-1B47-4DC7-B7B5-40E243C25E06}">
      <dgm:prSet/>
      <dgm:spPr/>
      <dgm:t>
        <a:bodyPr/>
        <a:lstStyle/>
        <a:p>
          <a:endParaRPr lang="es-CO"/>
        </a:p>
      </dgm:t>
    </dgm:pt>
    <dgm:pt modelId="{5486381F-5B04-42FC-BA5D-421DF833A72F}" type="pres">
      <dgm:prSet presAssocID="{A9032568-30AF-482B-9280-1F0E7D6E6676}" presName="diagram" presStyleCnt="0">
        <dgm:presLayoutVars>
          <dgm:chPref val="1"/>
          <dgm:dir/>
          <dgm:animOne val="branch"/>
          <dgm:animLvl val="lvl"/>
          <dgm:resizeHandles val="exact"/>
        </dgm:presLayoutVars>
      </dgm:prSet>
      <dgm:spPr/>
    </dgm:pt>
    <dgm:pt modelId="{E26E457B-188A-4FB6-A665-21ABA046D641}" type="pres">
      <dgm:prSet presAssocID="{84CCFCCF-1E9D-4016-8C2A-54652F77951F}" presName="root1" presStyleCnt="0"/>
      <dgm:spPr/>
    </dgm:pt>
    <dgm:pt modelId="{41FA64E1-CC27-43E9-ABFF-EA2B5B6142FB}" type="pres">
      <dgm:prSet presAssocID="{84CCFCCF-1E9D-4016-8C2A-54652F77951F}" presName="LevelOneTextNode" presStyleLbl="node0" presStyleIdx="0" presStyleCnt="1" custLinFactNeighborX="-39288" custLinFactNeighborY="-5109">
        <dgm:presLayoutVars>
          <dgm:chPref val="3"/>
        </dgm:presLayoutVars>
      </dgm:prSet>
      <dgm:spPr/>
    </dgm:pt>
    <dgm:pt modelId="{F26FD375-C8DA-4F97-A512-746777989937}" type="pres">
      <dgm:prSet presAssocID="{84CCFCCF-1E9D-4016-8C2A-54652F77951F}" presName="level2hierChild" presStyleCnt="0"/>
      <dgm:spPr/>
    </dgm:pt>
    <dgm:pt modelId="{C92475C3-7B94-4D1B-86E0-F878B055178C}" type="pres">
      <dgm:prSet presAssocID="{0D8DB80D-283F-4827-A29C-A0C475ECEE33}" presName="conn2-1" presStyleLbl="parChTrans1D2" presStyleIdx="0" presStyleCnt="2"/>
      <dgm:spPr/>
    </dgm:pt>
    <dgm:pt modelId="{15137514-4F0D-46AE-8501-8205DFB62467}" type="pres">
      <dgm:prSet presAssocID="{0D8DB80D-283F-4827-A29C-A0C475ECEE33}" presName="connTx" presStyleLbl="parChTrans1D2" presStyleIdx="0" presStyleCnt="2"/>
      <dgm:spPr/>
    </dgm:pt>
    <dgm:pt modelId="{E9B6580C-68DA-4F68-ACF4-232F2A32AD1C}" type="pres">
      <dgm:prSet presAssocID="{B8FA4565-8B0C-4EFD-864C-A14AEEDFB337}" presName="root2" presStyleCnt="0"/>
      <dgm:spPr/>
    </dgm:pt>
    <dgm:pt modelId="{A0608A5F-96EA-4D7A-9A52-6998FEE36F49}" type="pres">
      <dgm:prSet presAssocID="{B8FA4565-8B0C-4EFD-864C-A14AEEDFB337}" presName="LevelTwoTextNode" presStyleLbl="node2" presStyleIdx="0" presStyleCnt="2">
        <dgm:presLayoutVars>
          <dgm:chPref val="3"/>
        </dgm:presLayoutVars>
      </dgm:prSet>
      <dgm:spPr/>
    </dgm:pt>
    <dgm:pt modelId="{18173748-4596-48DD-AAAF-408613C77BA5}" type="pres">
      <dgm:prSet presAssocID="{B8FA4565-8B0C-4EFD-864C-A14AEEDFB337}" presName="level3hierChild" presStyleCnt="0"/>
      <dgm:spPr/>
    </dgm:pt>
    <dgm:pt modelId="{99E36A2F-4450-497D-A031-C30582F72FDA}" type="pres">
      <dgm:prSet presAssocID="{C836AE5F-EFF9-4185-ABD0-06BC26AC5B5B}" presName="conn2-1" presStyleLbl="parChTrans1D3" presStyleIdx="0" presStyleCnt="2"/>
      <dgm:spPr/>
    </dgm:pt>
    <dgm:pt modelId="{3CD98D82-7465-4F15-9792-A0023F16EBBF}" type="pres">
      <dgm:prSet presAssocID="{C836AE5F-EFF9-4185-ABD0-06BC26AC5B5B}" presName="connTx" presStyleLbl="parChTrans1D3" presStyleIdx="0" presStyleCnt="2"/>
      <dgm:spPr/>
    </dgm:pt>
    <dgm:pt modelId="{E6915101-8678-40C6-AD37-5460FB9E0BD3}" type="pres">
      <dgm:prSet presAssocID="{EFBCCC8B-D013-4103-8D0E-06761D743512}" presName="root2" presStyleCnt="0"/>
      <dgm:spPr/>
    </dgm:pt>
    <dgm:pt modelId="{FD073E7C-D3E5-4874-95C4-A8CFDA67B913}" type="pres">
      <dgm:prSet presAssocID="{EFBCCC8B-D013-4103-8D0E-06761D743512}" presName="LevelTwoTextNode" presStyleLbl="node3" presStyleIdx="0" presStyleCnt="2">
        <dgm:presLayoutVars>
          <dgm:chPref val="3"/>
        </dgm:presLayoutVars>
      </dgm:prSet>
      <dgm:spPr/>
    </dgm:pt>
    <dgm:pt modelId="{3D78DD6A-281A-4B51-92EE-9D252C2AB3DE}" type="pres">
      <dgm:prSet presAssocID="{EFBCCC8B-D013-4103-8D0E-06761D743512}" presName="level3hierChild" presStyleCnt="0"/>
      <dgm:spPr/>
    </dgm:pt>
    <dgm:pt modelId="{74C2E4A6-0022-4CF7-A69D-83CF4A4EBFE3}" type="pres">
      <dgm:prSet presAssocID="{3108CAA5-96A3-495C-BA70-07063459BB79}" presName="conn2-1" presStyleLbl="parChTrans1D2" presStyleIdx="1" presStyleCnt="2"/>
      <dgm:spPr/>
    </dgm:pt>
    <dgm:pt modelId="{26EDAAB6-B1C0-41D6-A72A-59E632614AE1}" type="pres">
      <dgm:prSet presAssocID="{3108CAA5-96A3-495C-BA70-07063459BB79}" presName="connTx" presStyleLbl="parChTrans1D2" presStyleIdx="1" presStyleCnt="2"/>
      <dgm:spPr/>
    </dgm:pt>
    <dgm:pt modelId="{F12B6AB3-172E-4C53-92CE-133FA2E201F8}" type="pres">
      <dgm:prSet presAssocID="{A76EFBD6-B301-4CDA-BCD7-ED9918CD2137}" presName="root2" presStyleCnt="0"/>
      <dgm:spPr/>
    </dgm:pt>
    <dgm:pt modelId="{8B4BBE6A-B689-42E6-A341-0D56EC8AE616}" type="pres">
      <dgm:prSet presAssocID="{A76EFBD6-B301-4CDA-BCD7-ED9918CD2137}" presName="LevelTwoTextNode" presStyleLbl="node2" presStyleIdx="1" presStyleCnt="2">
        <dgm:presLayoutVars>
          <dgm:chPref val="3"/>
        </dgm:presLayoutVars>
      </dgm:prSet>
      <dgm:spPr/>
    </dgm:pt>
    <dgm:pt modelId="{83282797-B124-4105-93EC-066E41782C84}" type="pres">
      <dgm:prSet presAssocID="{A76EFBD6-B301-4CDA-BCD7-ED9918CD2137}" presName="level3hierChild" presStyleCnt="0"/>
      <dgm:spPr/>
    </dgm:pt>
    <dgm:pt modelId="{34119A33-9D99-4C76-A1F0-B5822B033A34}" type="pres">
      <dgm:prSet presAssocID="{2A20A9B0-B2FD-493B-B760-1FD017092327}" presName="conn2-1" presStyleLbl="parChTrans1D3" presStyleIdx="1" presStyleCnt="2"/>
      <dgm:spPr/>
    </dgm:pt>
    <dgm:pt modelId="{23FD6F2A-E61A-4BB5-A7B1-46AF7C892D9F}" type="pres">
      <dgm:prSet presAssocID="{2A20A9B0-B2FD-493B-B760-1FD017092327}" presName="connTx" presStyleLbl="parChTrans1D3" presStyleIdx="1" presStyleCnt="2"/>
      <dgm:spPr/>
    </dgm:pt>
    <dgm:pt modelId="{A568AF94-10A5-4423-B729-AA8D26823EEC}" type="pres">
      <dgm:prSet presAssocID="{65F93ACD-EA2A-4E5D-BC3D-AF92E9F806E5}" presName="root2" presStyleCnt="0"/>
      <dgm:spPr/>
    </dgm:pt>
    <dgm:pt modelId="{362DC9B7-ED23-4238-9735-F0A667AB19DE}" type="pres">
      <dgm:prSet presAssocID="{65F93ACD-EA2A-4E5D-BC3D-AF92E9F806E5}" presName="LevelTwoTextNode" presStyleLbl="node3" presStyleIdx="1" presStyleCnt="2">
        <dgm:presLayoutVars>
          <dgm:chPref val="3"/>
        </dgm:presLayoutVars>
      </dgm:prSet>
      <dgm:spPr/>
    </dgm:pt>
    <dgm:pt modelId="{9D4F6EFF-E800-4C9F-B226-B7003F973E7E}" type="pres">
      <dgm:prSet presAssocID="{65F93ACD-EA2A-4E5D-BC3D-AF92E9F806E5}" presName="level3hierChild" presStyleCnt="0"/>
      <dgm:spPr/>
    </dgm:pt>
    <dgm:pt modelId="{40AAB8C9-A659-4183-963A-50FBD61428EC}" type="pres">
      <dgm:prSet presAssocID="{9A25ADA3-B77F-499E-A8C6-BA9FA096E7E7}" presName="conn2-1" presStyleLbl="parChTrans1D4" presStyleIdx="0" presStyleCnt="5"/>
      <dgm:spPr/>
    </dgm:pt>
    <dgm:pt modelId="{0EAEAD8C-DC2C-4580-929B-7F2B51874CD2}" type="pres">
      <dgm:prSet presAssocID="{9A25ADA3-B77F-499E-A8C6-BA9FA096E7E7}" presName="connTx" presStyleLbl="parChTrans1D4" presStyleIdx="0" presStyleCnt="5"/>
      <dgm:spPr/>
    </dgm:pt>
    <dgm:pt modelId="{811278AB-C7FA-4F93-9B4C-293320F40AA5}" type="pres">
      <dgm:prSet presAssocID="{BC2C9AF5-A291-405B-88D8-7C100610F372}" presName="root2" presStyleCnt="0"/>
      <dgm:spPr/>
    </dgm:pt>
    <dgm:pt modelId="{769D43B8-5F3F-4536-B9B2-2E32DF2E53A0}" type="pres">
      <dgm:prSet presAssocID="{BC2C9AF5-A291-405B-88D8-7C100610F372}" presName="LevelTwoTextNode" presStyleLbl="node4" presStyleIdx="0" presStyleCnt="5" custScaleX="154806">
        <dgm:presLayoutVars>
          <dgm:chPref val="3"/>
        </dgm:presLayoutVars>
      </dgm:prSet>
      <dgm:spPr/>
    </dgm:pt>
    <dgm:pt modelId="{D506B8E8-52A4-405A-86FA-11B47973DCF9}" type="pres">
      <dgm:prSet presAssocID="{BC2C9AF5-A291-405B-88D8-7C100610F372}" presName="level3hierChild" presStyleCnt="0"/>
      <dgm:spPr/>
    </dgm:pt>
    <dgm:pt modelId="{F394538F-C60E-411E-922F-DB87696864A0}" type="pres">
      <dgm:prSet presAssocID="{911C1515-DECE-4626-AF2E-9790AAFEC19E}" presName="conn2-1" presStyleLbl="parChTrans1D4" presStyleIdx="1" presStyleCnt="5"/>
      <dgm:spPr/>
    </dgm:pt>
    <dgm:pt modelId="{8A5A8174-5220-42F7-8FDB-50ECA5C86284}" type="pres">
      <dgm:prSet presAssocID="{911C1515-DECE-4626-AF2E-9790AAFEC19E}" presName="connTx" presStyleLbl="parChTrans1D4" presStyleIdx="1" presStyleCnt="5"/>
      <dgm:spPr/>
    </dgm:pt>
    <dgm:pt modelId="{3F12EFF6-8931-4AA6-A952-F52E32D3A177}" type="pres">
      <dgm:prSet presAssocID="{BF5B3189-CBD2-480C-8CFF-62C990B848C1}" presName="root2" presStyleCnt="0"/>
      <dgm:spPr/>
    </dgm:pt>
    <dgm:pt modelId="{730FCC04-938C-40A2-BF8F-9B2C73D0D248}" type="pres">
      <dgm:prSet presAssocID="{BF5B3189-CBD2-480C-8CFF-62C990B848C1}" presName="LevelTwoTextNode" presStyleLbl="node4" presStyleIdx="1" presStyleCnt="5" custScaleX="157212">
        <dgm:presLayoutVars>
          <dgm:chPref val="3"/>
        </dgm:presLayoutVars>
      </dgm:prSet>
      <dgm:spPr/>
    </dgm:pt>
    <dgm:pt modelId="{80E3A805-58CA-40CC-A0AB-78576D1BA943}" type="pres">
      <dgm:prSet presAssocID="{BF5B3189-CBD2-480C-8CFF-62C990B848C1}" presName="level3hierChild" presStyleCnt="0"/>
      <dgm:spPr/>
    </dgm:pt>
    <dgm:pt modelId="{363A7905-EA80-4716-A837-6F73F9859EC9}" type="pres">
      <dgm:prSet presAssocID="{49F4A23A-F505-4755-A163-56CB29449610}" presName="conn2-1" presStyleLbl="parChTrans1D4" presStyleIdx="2" presStyleCnt="5"/>
      <dgm:spPr/>
    </dgm:pt>
    <dgm:pt modelId="{DA24E43F-A7E4-4C20-9B59-99BB2E228BA1}" type="pres">
      <dgm:prSet presAssocID="{49F4A23A-F505-4755-A163-56CB29449610}" presName="connTx" presStyleLbl="parChTrans1D4" presStyleIdx="2" presStyleCnt="5"/>
      <dgm:spPr/>
    </dgm:pt>
    <dgm:pt modelId="{B443A7D3-3253-45E3-BD59-95AEC9A7B181}" type="pres">
      <dgm:prSet presAssocID="{320FF596-3B2C-44CF-B1A5-3F670ACD0840}" presName="root2" presStyleCnt="0"/>
      <dgm:spPr/>
    </dgm:pt>
    <dgm:pt modelId="{6C1B851B-D16D-4CEF-B2C0-AE867B9805A5}" type="pres">
      <dgm:prSet presAssocID="{320FF596-3B2C-44CF-B1A5-3F670ACD0840}" presName="LevelTwoTextNode" presStyleLbl="node4" presStyleIdx="2" presStyleCnt="5" custScaleX="162776">
        <dgm:presLayoutVars>
          <dgm:chPref val="3"/>
        </dgm:presLayoutVars>
      </dgm:prSet>
      <dgm:spPr/>
    </dgm:pt>
    <dgm:pt modelId="{0F319323-550B-4504-9837-60E76BAB2DFF}" type="pres">
      <dgm:prSet presAssocID="{320FF596-3B2C-44CF-B1A5-3F670ACD0840}" presName="level3hierChild" presStyleCnt="0"/>
      <dgm:spPr/>
    </dgm:pt>
    <dgm:pt modelId="{DCCAFE29-767F-4DE1-99F0-C7C93073B3F6}" type="pres">
      <dgm:prSet presAssocID="{3779E1DB-CBB5-4278-9D75-B3A501F82F6B}" presName="conn2-1" presStyleLbl="parChTrans1D4" presStyleIdx="3" presStyleCnt="5"/>
      <dgm:spPr/>
    </dgm:pt>
    <dgm:pt modelId="{DF7ED36F-DBD2-4CFB-9603-854E3F60B37A}" type="pres">
      <dgm:prSet presAssocID="{3779E1DB-CBB5-4278-9D75-B3A501F82F6B}" presName="connTx" presStyleLbl="parChTrans1D4" presStyleIdx="3" presStyleCnt="5"/>
      <dgm:spPr/>
    </dgm:pt>
    <dgm:pt modelId="{AF7CF7E7-32E6-44E5-89FF-037AF1DA161A}" type="pres">
      <dgm:prSet presAssocID="{4FAA6F3F-ED28-49AB-8A46-11D0B74CD005}" presName="root2" presStyleCnt="0"/>
      <dgm:spPr/>
    </dgm:pt>
    <dgm:pt modelId="{5EF1033D-C17F-4276-A6C2-480428C74CE2}" type="pres">
      <dgm:prSet presAssocID="{4FAA6F3F-ED28-49AB-8A46-11D0B74CD005}" presName="LevelTwoTextNode" presStyleLbl="node4" presStyleIdx="3" presStyleCnt="5" custScaleX="164004">
        <dgm:presLayoutVars>
          <dgm:chPref val="3"/>
        </dgm:presLayoutVars>
      </dgm:prSet>
      <dgm:spPr/>
    </dgm:pt>
    <dgm:pt modelId="{7E1FF913-B9A6-4887-8488-9593F8EDF77B}" type="pres">
      <dgm:prSet presAssocID="{4FAA6F3F-ED28-49AB-8A46-11D0B74CD005}" presName="level3hierChild" presStyleCnt="0"/>
      <dgm:spPr/>
    </dgm:pt>
    <dgm:pt modelId="{F815BF05-60E2-4271-892E-7BF1DF7F4C97}" type="pres">
      <dgm:prSet presAssocID="{3C0D8AE0-D5AE-48FE-9638-8957D43654AB}" presName="conn2-1" presStyleLbl="parChTrans1D4" presStyleIdx="4" presStyleCnt="5"/>
      <dgm:spPr/>
    </dgm:pt>
    <dgm:pt modelId="{24BCF5DF-F112-4C64-8AE8-328CBA56909D}" type="pres">
      <dgm:prSet presAssocID="{3C0D8AE0-D5AE-48FE-9638-8957D43654AB}" presName="connTx" presStyleLbl="parChTrans1D4" presStyleIdx="4" presStyleCnt="5"/>
      <dgm:spPr/>
    </dgm:pt>
    <dgm:pt modelId="{63E5232F-2D5F-4802-8D95-9D4EBDAB1AA5}" type="pres">
      <dgm:prSet presAssocID="{016D077C-B2E6-4CE6-8D35-878B80E88A85}" presName="root2" presStyleCnt="0"/>
      <dgm:spPr/>
    </dgm:pt>
    <dgm:pt modelId="{84DD508C-D84E-4F5A-82FD-39F78C9B07C5}" type="pres">
      <dgm:prSet presAssocID="{016D077C-B2E6-4CE6-8D35-878B80E88A85}" presName="LevelTwoTextNode" presStyleLbl="node4" presStyleIdx="4" presStyleCnt="5" custScaleX="167984">
        <dgm:presLayoutVars>
          <dgm:chPref val="3"/>
        </dgm:presLayoutVars>
      </dgm:prSet>
      <dgm:spPr/>
    </dgm:pt>
    <dgm:pt modelId="{751EF47B-CDE3-436E-A1C7-399E99F7271C}" type="pres">
      <dgm:prSet presAssocID="{016D077C-B2E6-4CE6-8D35-878B80E88A85}" presName="level3hierChild" presStyleCnt="0"/>
      <dgm:spPr/>
    </dgm:pt>
  </dgm:ptLst>
  <dgm:cxnLst>
    <dgm:cxn modelId="{2129B502-73B6-49E5-9EC5-C1073F5B7878}" type="presOf" srcId="{49F4A23A-F505-4755-A163-56CB29449610}" destId="{363A7905-EA80-4716-A837-6F73F9859EC9}" srcOrd="0" destOrd="0" presId="urn:microsoft.com/office/officeart/2005/8/layout/hierarchy2"/>
    <dgm:cxn modelId="{AD34E515-81DF-4AB1-A374-F6B8F5E01EB4}" srcId="{B8FA4565-8B0C-4EFD-864C-A14AEEDFB337}" destId="{EFBCCC8B-D013-4103-8D0E-06761D743512}" srcOrd="0" destOrd="0" parTransId="{C836AE5F-EFF9-4185-ABD0-06BC26AC5B5B}" sibTransId="{C330DFAA-6144-4B9C-BBBF-FDFFA20528F1}"/>
    <dgm:cxn modelId="{57D84718-AE24-4857-B00D-42001A708EBF}" srcId="{A9032568-30AF-482B-9280-1F0E7D6E6676}" destId="{84CCFCCF-1E9D-4016-8C2A-54652F77951F}" srcOrd="0" destOrd="0" parTransId="{F37246BC-5609-4064-A3EB-051863FC3056}" sibTransId="{29921D04-EB60-4907-98EE-23A85E84CFF4}"/>
    <dgm:cxn modelId="{B9259719-EBE1-4BD2-A18C-3E8FACB7A726}" type="presOf" srcId="{3C0D8AE0-D5AE-48FE-9638-8957D43654AB}" destId="{24BCF5DF-F112-4C64-8AE8-328CBA56909D}" srcOrd="1" destOrd="0" presId="urn:microsoft.com/office/officeart/2005/8/layout/hierarchy2"/>
    <dgm:cxn modelId="{F867621B-92E2-4CBD-93A9-FB3DBA38A196}" type="presOf" srcId="{A76EFBD6-B301-4CDA-BCD7-ED9918CD2137}" destId="{8B4BBE6A-B689-42E6-A341-0D56EC8AE616}" srcOrd="0" destOrd="0" presId="urn:microsoft.com/office/officeart/2005/8/layout/hierarchy2"/>
    <dgm:cxn modelId="{0C78901B-E9E4-47CD-85DE-47126BE2C72D}" type="presOf" srcId="{3108CAA5-96A3-495C-BA70-07063459BB79}" destId="{26EDAAB6-B1C0-41D6-A72A-59E632614AE1}" srcOrd="1" destOrd="0" presId="urn:microsoft.com/office/officeart/2005/8/layout/hierarchy2"/>
    <dgm:cxn modelId="{C02B3635-7B83-405A-8790-0F91AA44FDFB}" type="presOf" srcId="{A9032568-30AF-482B-9280-1F0E7D6E6676}" destId="{5486381F-5B04-42FC-BA5D-421DF833A72F}" srcOrd="0" destOrd="0" presId="urn:microsoft.com/office/officeart/2005/8/layout/hierarchy2"/>
    <dgm:cxn modelId="{29D6963F-EA5D-43D1-95AA-7726436E86EA}" type="presOf" srcId="{EFBCCC8B-D013-4103-8D0E-06761D743512}" destId="{FD073E7C-D3E5-4874-95C4-A8CFDA67B913}" srcOrd="0" destOrd="0" presId="urn:microsoft.com/office/officeart/2005/8/layout/hierarchy2"/>
    <dgm:cxn modelId="{AD0C9660-C625-45A4-B618-591FCC571AF0}" type="presOf" srcId="{911C1515-DECE-4626-AF2E-9790AAFEC19E}" destId="{8A5A8174-5220-42F7-8FDB-50ECA5C86284}" srcOrd="1" destOrd="0" presId="urn:microsoft.com/office/officeart/2005/8/layout/hierarchy2"/>
    <dgm:cxn modelId="{53923242-ADF0-49AC-A1F3-B9B89322F574}" type="presOf" srcId="{016D077C-B2E6-4CE6-8D35-878B80E88A85}" destId="{84DD508C-D84E-4F5A-82FD-39F78C9B07C5}" srcOrd="0" destOrd="0" presId="urn:microsoft.com/office/officeart/2005/8/layout/hierarchy2"/>
    <dgm:cxn modelId="{59427463-6E5E-47EE-8F38-221565514608}" srcId="{A76EFBD6-B301-4CDA-BCD7-ED9918CD2137}" destId="{65F93ACD-EA2A-4E5D-BC3D-AF92E9F806E5}" srcOrd="0" destOrd="0" parTransId="{2A20A9B0-B2FD-493B-B760-1FD017092327}" sibTransId="{5D6EB06D-75DD-4EF5-969B-3C014556AA12}"/>
    <dgm:cxn modelId="{BF085C48-650C-4CBD-9C44-44627E4630A6}" srcId="{65F93ACD-EA2A-4E5D-BC3D-AF92E9F806E5}" destId="{4FAA6F3F-ED28-49AB-8A46-11D0B74CD005}" srcOrd="3" destOrd="0" parTransId="{3779E1DB-CBB5-4278-9D75-B3A501F82F6B}" sibTransId="{FAB46A51-B6F0-45B8-976F-13E447A61244}"/>
    <dgm:cxn modelId="{BD62284D-FB38-4CBB-BBD5-43682416A767}" type="presOf" srcId="{9A25ADA3-B77F-499E-A8C6-BA9FA096E7E7}" destId="{0EAEAD8C-DC2C-4580-929B-7F2B51874CD2}" srcOrd="1" destOrd="0" presId="urn:microsoft.com/office/officeart/2005/8/layout/hierarchy2"/>
    <dgm:cxn modelId="{962EF950-1026-4B25-8AB3-8DB10F86DE7F}" type="presOf" srcId="{2A20A9B0-B2FD-493B-B760-1FD017092327}" destId="{34119A33-9D99-4C76-A1F0-B5822B033A34}" srcOrd="0" destOrd="0" presId="urn:microsoft.com/office/officeart/2005/8/layout/hierarchy2"/>
    <dgm:cxn modelId="{DEC0BD51-51D4-47A0-9761-B162EA2BEDC8}" srcId="{65F93ACD-EA2A-4E5D-BC3D-AF92E9F806E5}" destId="{BF5B3189-CBD2-480C-8CFF-62C990B848C1}" srcOrd="1" destOrd="0" parTransId="{911C1515-DECE-4626-AF2E-9790AAFEC19E}" sibTransId="{D77A57B0-59E1-4CB1-BC5A-3FD52C97717D}"/>
    <dgm:cxn modelId="{20E8BF73-1B47-4DC7-B7B5-40E243C25E06}" srcId="{65F93ACD-EA2A-4E5D-BC3D-AF92E9F806E5}" destId="{016D077C-B2E6-4CE6-8D35-878B80E88A85}" srcOrd="4" destOrd="0" parTransId="{3C0D8AE0-D5AE-48FE-9638-8957D43654AB}" sibTransId="{478604CD-66CC-4829-8FF0-792ED9DD67AF}"/>
    <dgm:cxn modelId="{6FEEA854-5522-49FE-B73C-5DA8EAE866E8}" type="presOf" srcId="{3108CAA5-96A3-495C-BA70-07063459BB79}" destId="{74C2E4A6-0022-4CF7-A69D-83CF4A4EBFE3}" srcOrd="0" destOrd="0" presId="urn:microsoft.com/office/officeart/2005/8/layout/hierarchy2"/>
    <dgm:cxn modelId="{58554476-AC7A-4964-A55C-E4DB70D46CBB}" type="presOf" srcId="{C836AE5F-EFF9-4185-ABD0-06BC26AC5B5B}" destId="{99E36A2F-4450-497D-A031-C30582F72FDA}" srcOrd="0" destOrd="0" presId="urn:microsoft.com/office/officeart/2005/8/layout/hierarchy2"/>
    <dgm:cxn modelId="{67597679-33AC-41BB-8763-5E2C954486C8}" srcId="{65F93ACD-EA2A-4E5D-BC3D-AF92E9F806E5}" destId="{BC2C9AF5-A291-405B-88D8-7C100610F372}" srcOrd="0" destOrd="0" parTransId="{9A25ADA3-B77F-499E-A8C6-BA9FA096E7E7}" sibTransId="{7748CD28-F847-4F41-8E4B-68E557183CD8}"/>
    <dgm:cxn modelId="{BBAC838A-E5B1-42EF-81BA-89FBE6C15B4E}" srcId="{84CCFCCF-1E9D-4016-8C2A-54652F77951F}" destId="{A76EFBD6-B301-4CDA-BCD7-ED9918CD2137}" srcOrd="1" destOrd="0" parTransId="{3108CAA5-96A3-495C-BA70-07063459BB79}" sibTransId="{907906F4-D12E-42AC-9887-57FCFE965A90}"/>
    <dgm:cxn modelId="{4597638D-ED74-4DBF-ABE7-536E4BDF55AB}" srcId="{65F93ACD-EA2A-4E5D-BC3D-AF92E9F806E5}" destId="{320FF596-3B2C-44CF-B1A5-3F670ACD0840}" srcOrd="2" destOrd="0" parTransId="{49F4A23A-F505-4755-A163-56CB29449610}" sibTransId="{9008C4E6-10E7-4A4A-9CEE-0A32E7954383}"/>
    <dgm:cxn modelId="{649F479B-025D-4E23-97F9-F612C6F78C06}" type="presOf" srcId="{B8FA4565-8B0C-4EFD-864C-A14AEEDFB337}" destId="{A0608A5F-96EA-4D7A-9A52-6998FEE36F49}" srcOrd="0" destOrd="0" presId="urn:microsoft.com/office/officeart/2005/8/layout/hierarchy2"/>
    <dgm:cxn modelId="{697EAF9D-A3F0-41A8-8313-E41B0385FF35}" type="presOf" srcId="{65F93ACD-EA2A-4E5D-BC3D-AF92E9F806E5}" destId="{362DC9B7-ED23-4238-9735-F0A667AB19DE}" srcOrd="0" destOrd="0" presId="urn:microsoft.com/office/officeart/2005/8/layout/hierarchy2"/>
    <dgm:cxn modelId="{192DEFA1-6093-431D-8932-153373EA41EC}" type="presOf" srcId="{3C0D8AE0-D5AE-48FE-9638-8957D43654AB}" destId="{F815BF05-60E2-4271-892E-7BF1DF7F4C97}" srcOrd="0" destOrd="0" presId="urn:microsoft.com/office/officeart/2005/8/layout/hierarchy2"/>
    <dgm:cxn modelId="{8C32E6AB-6580-4B66-8D7A-06C8E933FDE6}" type="presOf" srcId="{49F4A23A-F505-4755-A163-56CB29449610}" destId="{DA24E43F-A7E4-4C20-9B59-99BB2E228BA1}" srcOrd="1" destOrd="0" presId="urn:microsoft.com/office/officeart/2005/8/layout/hierarchy2"/>
    <dgm:cxn modelId="{D68E31AC-C93A-48B7-8B9E-E124E79C6E5E}" type="presOf" srcId="{0D8DB80D-283F-4827-A29C-A0C475ECEE33}" destId="{C92475C3-7B94-4D1B-86E0-F878B055178C}" srcOrd="0" destOrd="0" presId="urn:microsoft.com/office/officeart/2005/8/layout/hierarchy2"/>
    <dgm:cxn modelId="{62582DC2-1D8A-423C-B5F4-0BD0353517E5}" type="presOf" srcId="{2A20A9B0-B2FD-493B-B760-1FD017092327}" destId="{23FD6F2A-E61A-4BB5-A7B1-46AF7C892D9F}" srcOrd="1" destOrd="0" presId="urn:microsoft.com/office/officeart/2005/8/layout/hierarchy2"/>
    <dgm:cxn modelId="{C92111C4-BC8C-40DC-92B7-5B25E150F538}" type="presOf" srcId="{BF5B3189-CBD2-480C-8CFF-62C990B848C1}" destId="{730FCC04-938C-40A2-BF8F-9B2C73D0D248}" srcOrd="0" destOrd="0" presId="urn:microsoft.com/office/officeart/2005/8/layout/hierarchy2"/>
    <dgm:cxn modelId="{C26322C9-6F29-4EBD-929A-823460FE1996}" type="presOf" srcId="{320FF596-3B2C-44CF-B1A5-3F670ACD0840}" destId="{6C1B851B-D16D-4CEF-B2C0-AE867B9805A5}" srcOrd="0" destOrd="0" presId="urn:microsoft.com/office/officeart/2005/8/layout/hierarchy2"/>
    <dgm:cxn modelId="{A5F90BCA-243E-46FE-80B2-8A54807C36EB}" srcId="{84CCFCCF-1E9D-4016-8C2A-54652F77951F}" destId="{B8FA4565-8B0C-4EFD-864C-A14AEEDFB337}" srcOrd="0" destOrd="0" parTransId="{0D8DB80D-283F-4827-A29C-A0C475ECEE33}" sibTransId="{5BA4F075-5CDC-4AD2-A6F2-B037C8D66ECB}"/>
    <dgm:cxn modelId="{D11A0FCF-68A4-44F3-BC15-6FFF00C319BA}" type="presOf" srcId="{3779E1DB-CBB5-4278-9D75-B3A501F82F6B}" destId="{DF7ED36F-DBD2-4CFB-9603-854E3F60B37A}" srcOrd="1" destOrd="0" presId="urn:microsoft.com/office/officeart/2005/8/layout/hierarchy2"/>
    <dgm:cxn modelId="{6730FACF-2306-41AB-8ED6-843C8F2B957C}" type="presOf" srcId="{4FAA6F3F-ED28-49AB-8A46-11D0B74CD005}" destId="{5EF1033D-C17F-4276-A6C2-480428C74CE2}" srcOrd="0" destOrd="0" presId="urn:microsoft.com/office/officeart/2005/8/layout/hierarchy2"/>
    <dgm:cxn modelId="{B6069AEC-8FDD-4F35-B26D-81654940B5EB}" type="presOf" srcId="{9A25ADA3-B77F-499E-A8C6-BA9FA096E7E7}" destId="{40AAB8C9-A659-4183-963A-50FBD61428EC}" srcOrd="0" destOrd="0" presId="urn:microsoft.com/office/officeart/2005/8/layout/hierarchy2"/>
    <dgm:cxn modelId="{9922B7EC-271C-48BF-B590-210674CE297C}" type="presOf" srcId="{3779E1DB-CBB5-4278-9D75-B3A501F82F6B}" destId="{DCCAFE29-767F-4DE1-99F0-C7C93073B3F6}" srcOrd="0" destOrd="0" presId="urn:microsoft.com/office/officeart/2005/8/layout/hierarchy2"/>
    <dgm:cxn modelId="{042119F0-EBE4-430F-ABE0-4D15262A72CA}" type="presOf" srcId="{911C1515-DECE-4626-AF2E-9790AAFEC19E}" destId="{F394538F-C60E-411E-922F-DB87696864A0}" srcOrd="0" destOrd="0" presId="urn:microsoft.com/office/officeart/2005/8/layout/hierarchy2"/>
    <dgm:cxn modelId="{B2D2F7F1-FE4F-4CEB-9F38-5C95143F653C}" type="presOf" srcId="{0D8DB80D-283F-4827-A29C-A0C475ECEE33}" destId="{15137514-4F0D-46AE-8501-8205DFB62467}" srcOrd="1" destOrd="0" presId="urn:microsoft.com/office/officeart/2005/8/layout/hierarchy2"/>
    <dgm:cxn modelId="{AD7367F7-84C7-4B34-A298-C767968663E2}" type="presOf" srcId="{BC2C9AF5-A291-405B-88D8-7C100610F372}" destId="{769D43B8-5F3F-4536-B9B2-2E32DF2E53A0}" srcOrd="0" destOrd="0" presId="urn:microsoft.com/office/officeart/2005/8/layout/hierarchy2"/>
    <dgm:cxn modelId="{EFDCC4F9-DA08-43F8-898F-CBC6F26C6D3E}" type="presOf" srcId="{84CCFCCF-1E9D-4016-8C2A-54652F77951F}" destId="{41FA64E1-CC27-43E9-ABFF-EA2B5B6142FB}" srcOrd="0" destOrd="0" presId="urn:microsoft.com/office/officeart/2005/8/layout/hierarchy2"/>
    <dgm:cxn modelId="{C813A1FA-E6C9-405C-B32D-05FC75779F28}" type="presOf" srcId="{C836AE5F-EFF9-4185-ABD0-06BC26AC5B5B}" destId="{3CD98D82-7465-4F15-9792-A0023F16EBBF}" srcOrd="1" destOrd="0" presId="urn:microsoft.com/office/officeart/2005/8/layout/hierarchy2"/>
    <dgm:cxn modelId="{DD4345E6-FA9D-4F9D-86C4-16AE165466C3}" type="presParOf" srcId="{5486381F-5B04-42FC-BA5D-421DF833A72F}" destId="{E26E457B-188A-4FB6-A665-21ABA046D641}" srcOrd="0" destOrd="0" presId="urn:microsoft.com/office/officeart/2005/8/layout/hierarchy2"/>
    <dgm:cxn modelId="{39BC1B67-424C-44C8-90D0-6D7DEE41F0E4}" type="presParOf" srcId="{E26E457B-188A-4FB6-A665-21ABA046D641}" destId="{41FA64E1-CC27-43E9-ABFF-EA2B5B6142FB}" srcOrd="0" destOrd="0" presId="urn:microsoft.com/office/officeart/2005/8/layout/hierarchy2"/>
    <dgm:cxn modelId="{03309F90-0C93-4E0D-B9D0-44DA7CC932AD}" type="presParOf" srcId="{E26E457B-188A-4FB6-A665-21ABA046D641}" destId="{F26FD375-C8DA-4F97-A512-746777989937}" srcOrd="1" destOrd="0" presId="urn:microsoft.com/office/officeart/2005/8/layout/hierarchy2"/>
    <dgm:cxn modelId="{BCD8A16D-FC34-4BB2-9063-B18C6825C870}" type="presParOf" srcId="{F26FD375-C8DA-4F97-A512-746777989937}" destId="{C92475C3-7B94-4D1B-86E0-F878B055178C}" srcOrd="0" destOrd="0" presId="urn:microsoft.com/office/officeart/2005/8/layout/hierarchy2"/>
    <dgm:cxn modelId="{1FC96E21-6EE7-48A8-8E8B-71146EA47C67}" type="presParOf" srcId="{C92475C3-7B94-4D1B-86E0-F878B055178C}" destId="{15137514-4F0D-46AE-8501-8205DFB62467}" srcOrd="0" destOrd="0" presId="urn:microsoft.com/office/officeart/2005/8/layout/hierarchy2"/>
    <dgm:cxn modelId="{E03F79E7-1A31-4261-8E8E-CB974DBE8A9B}" type="presParOf" srcId="{F26FD375-C8DA-4F97-A512-746777989937}" destId="{E9B6580C-68DA-4F68-ACF4-232F2A32AD1C}" srcOrd="1" destOrd="0" presId="urn:microsoft.com/office/officeart/2005/8/layout/hierarchy2"/>
    <dgm:cxn modelId="{4524A140-1FD9-4458-B0D7-9932264B02F8}" type="presParOf" srcId="{E9B6580C-68DA-4F68-ACF4-232F2A32AD1C}" destId="{A0608A5F-96EA-4D7A-9A52-6998FEE36F49}" srcOrd="0" destOrd="0" presId="urn:microsoft.com/office/officeart/2005/8/layout/hierarchy2"/>
    <dgm:cxn modelId="{B24EED68-C827-42F6-B115-2D25EACEBF9F}" type="presParOf" srcId="{E9B6580C-68DA-4F68-ACF4-232F2A32AD1C}" destId="{18173748-4596-48DD-AAAF-408613C77BA5}" srcOrd="1" destOrd="0" presId="urn:microsoft.com/office/officeart/2005/8/layout/hierarchy2"/>
    <dgm:cxn modelId="{5E969350-5BDD-454F-81E6-71D61F723845}" type="presParOf" srcId="{18173748-4596-48DD-AAAF-408613C77BA5}" destId="{99E36A2F-4450-497D-A031-C30582F72FDA}" srcOrd="0" destOrd="0" presId="urn:microsoft.com/office/officeart/2005/8/layout/hierarchy2"/>
    <dgm:cxn modelId="{9287D393-2250-4AE2-A34D-4BB81D2C3E23}" type="presParOf" srcId="{99E36A2F-4450-497D-A031-C30582F72FDA}" destId="{3CD98D82-7465-4F15-9792-A0023F16EBBF}" srcOrd="0" destOrd="0" presId="urn:microsoft.com/office/officeart/2005/8/layout/hierarchy2"/>
    <dgm:cxn modelId="{C86DFBD9-BE4C-4DDD-9EB0-F3CFF941B1B0}" type="presParOf" srcId="{18173748-4596-48DD-AAAF-408613C77BA5}" destId="{E6915101-8678-40C6-AD37-5460FB9E0BD3}" srcOrd="1" destOrd="0" presId="urn:microsoft.com/office/officeart/2005/8/layout/hierarchy2"/>
    <dgm:cxn modelId="{CFBB281F-B87A-4935-BE85-BE08DD0B5A0A}" type="presParOf" srcId="{E6915101-8678-40C6-AD37-5460FB9E0BD3}" destId="{FD073E7C-D3E5-4874-95C4-A8CFDA67B913}" srcOrd="0" destOrd="0" presId="urn:microsoft.com/office/officeart/2005/8/layout/hierarchy2"/>
    <dgm:cxn modelId="{9F445459-7376-43FC-A516-316505145C77}" type="presParOf" srcId="{E6915101-8678-40C6-AD37-5460FB9E0BD3}" destId="{3D78DD6A-281A-4B51-92EE-9D252C2AB3DE}" srcOrd="1" destOrd="0" presId="urn:microsoft.com/office/officeart/2005/8/layout/hierarchy2"/>
    <dgm:cxn modelId="{D3620402-FA93-48D3-9335-D8949F17F432}" type="presParOf" srcId="{F26FD375-C8DA-4F97-A512-746777989937}" destId="{74C2E4A6-0022-4CF7-A69D-83CF4A4EBFE3}" srcOrd="2" destOrd="0" presId="urn:microsoft.com/office/officeart/2005/8/layout/hierarchy2"/>
    <dgm:cxn modelId="{5BF0B770-11E9-4D49-90C6-A2C056477B73}" type="presParOf" srcId="{74C2E4A6-0022-4CF7-A69D-83CF4A4EBFE3}" destId="{26EDAAB6-B1C0-41D6-A72A-59E632614AE1}" srcOrd="0" destOrd="0" presId="urn:microsoft.com/office/officeart/2005/8/layout/hierarchy2"/>
    <dgm:cxn modelId="{52D77089-7A7D-49B9-AE49-626208F435CD}" type="presParOf" srcId="{F26FD375-C8DA-4F97-A512-746777989937}" destId="{F12B6AB3-172E-4C53-92CE-133FA2E201F8}" srcOrd="3" destOrd="0" presId="urn:microsoft.com/office/officeart/2005/8/layout/hierarchy2"/>
    <dgm:cxn modelId="{91667132-2B4A-41D6-A6F2-0D11D31592D4}" type="presParOf" srcId="{F12B6AB3-172E-4C53-92CE-133FA2E201F8}" destId="{8B4BBE6A-B689-42E6-A341-0D56EC8AE616}" srcOrd="0" destOrd="0" presId="urn:microsoft.com/office/officeart/2005/8/layout/hierarchy2"/>
    <dgm:cxn modelId="{C5C25C98-B375-46E0-9C04-0ED2AE0AD4BF}" type="presParOf" srcId="{F12B6AB3-172E-4C53-92CE-133FA2E201F8}" destId="{83282797-B124-4105-93EC-066E41782C84}" srcOrd="1" destOrd="0" presId="urn:microsoft.com/office/officeart/2005/8/layout/hierarchy2"/>
    <dgm:cxn modelId="{20C553F5-E4E4-40DC-B05E-6F8FE6B15D1A}" type="presParOf" srcId="{83282797-B124-4105-93EC-066E41782C84}" destId="{34119A33-9D99-4C76-A1F0-B5822B033A34}" srcOrd="0" destOrd="0" presId="urn:microsoft.com/office/officeart/2005/8/layout/hierarchy2"/>
    <dgm:cxn modelId="{58DD2A7C-C807-4C2D-990B-F75BE57D501B}" type="presParOf" srcId="{34119A33-9D99-4C76-A1F0-B5822B033A34}" destId="{23FD6F2A-E61A-4BB5-A7B1-46AF7C892D9F}" srcOrd="0" destOrd="0" presId="urn:microsoft.com/office/officeart/2005/8/layout/hierarchy2"/>
    <dgm:cxn modelId="{D6FBEC36-50B4-462F-AC3E-B0667C88E436}" type="presParOf" srcId="{83282797-B124-4105-93EC-066E41782C84}" destId="{A568AF94-10A5-4423-B729-AA8D26823EEC}" srcOrd="1" destOrd="0" presId="urn:microsoft.com/office/officeart/2005/8/layout/hierarchy2"/>
    <dgm:cxn modelId="{F92993AD-64A3-427B-9C10-FB6320F5610F}" type="presParOf" srcId="{A568AF94-10A5-4423-B729-AA8D26823EEC}" destId="{362DC9B7-ED23-4238-9735-F0A667AB19DE}" srcOrd="0" destOrd="0" presId="urn:microsoft.com/office/officeart/2005/8/layout/hierarchy2"/>
    <dgm:cxn modelId="{1111ACF1-B2C2-44EC-837F-9996CC14EC83}" type="presParOf" srcId="{A568AF94-10A5-4423-B729-AA8D26823EEC}" destId="{9D4F6EFF-E800-4C9F-B226-B7003F973E7E}" srcOrd="1" destOrd="0" presId="urn:microsoft.com/office/officeart/2005/8/layout/hierarchy2"/>
    <dgm:cxn modelId="{EC67B54E-0763-4485-B6F7-4FD79024075F}" type="presParOf" srcId="{9D4F6EFF-E800-4C9F-B226-B7003F973E7E}" destId="{40AAB8C9-A659-4183-963A-50FBD61428EC}" srcOrd="0" destOrd="0" presId="urn:microsoft.com/office/officeart/2005/8/layout/hierarchy2"/>
    <dgm:cxn modelId="{9650A65D-B989-42DD-899F-6FAD3AD67B33}" type="presParOf" srcId="{40AAB8C9-A659-4183-963A-50FBD61428EC}" destId="{0EAEAD8C-DC2C-4580-929B-7F2B51874CD2}" srcOrd="0" destOrd="0" presId="urn:microsoft.com/office/officeart/2005/8/layout/hierarchy2"/>
    <dgm:cxn modelId="{B1A0B35D-3E69-447E-A555-74E667C83B1C}" type="presParOf" srcId="{9D4F6EFF-E800-4C9F-B226-B7003F973E7E}" destId="{811278AB-C7FA-4F93-9B4C-293320F40AA5}" srcOrd="1" destOrd="0" presId="urn:microsoft.com/office/officeart/2005/8/layout/hierarchy2"/>
    <dgm:cxn modelId="{69E493ED-C3E2-4965-929A-E02D8550F8B4}" type="presParOf" srcId="{811278AB-C7FA-4F93-9B4C-293320F40AA5}" destId="{769D43B8-5F3F-4536-B9B2-2E32DF2E53A0}" srcOrd="0" destOrd="0" presId="urn:microsoft.com/office/officeart/2005/8/layout/hierarchy2"/>
    <dgm:cxn modelId="{0DBFA3EA-A031-4C79-A484-D7E68F48BE50}" type="presParOf" srcId="{811278AB-C7FA-4F93-9B4C-293320F40AA5}" destId="{D506B8E8-52A4-405A-86FA-11B47973DCF9}" srcOrd="1" destOrd="0" presId="urn:microsoft.com/office/officeart/2005/8/layout/hierarchy2"/>
    <dgm:cxn modelId="{012F2A13-CA1C-454C-A16D-B70916A20B0B}" type="presParOf" srcId="{9D4F6EFF-E800-4C9F-B226-B7003F973E7E}" destId="{F394538F-C60E-411E-922F-DB87696864A0}" srcOrd="2" destOrd="0" presId="urn:microsoft.com/office/officeart/2005/8/layout/hierarchy2"/>
    <dgm:cxn modelId="{ED5059E7-F852-4022-9B27-4F3CAB78B59C}" type="presParOf" srcId="{F394538F-C60E-411E-922F-DB87696864A0}" destId="{8A5A8174-5220-42F7-8FDB-50ECA5C86284}" srcOrd="0" destOrd="0" presId="urn:microsoft.com/office/officeart/2005/8/layout/hierarchy2"/>
    <dgm:cxn modelId="{0BEC4ED6-E58E-4788-9354-F1D064AF2872}" type="presParOf" srcId="{9D4F6EFF-E800-4C9F-B226-B7003F973E7E}" destId="{3F12EFF6-8931-4AA6-A952-F52E32D3A177}" srcOrd="3" destOrd="0" presId="urn:microsoft.com/office/officeart/2005/8/layout/hierarchy2"/>
    <dgm:cxn modelId="{90BCFA40-5809-4290-8035-0D8C24E0DF03}" type="presParOf" srcId="{3F12EFF6-8931-4AA6-A952-F52E32D3A177}" destId="{730FCC04-938C-40A2-BF8F-9B2C73D0D248}" srcOrd="0" destOrd="0" presId="urn:microsoft.com/office/officeart/2005/8/layout/hierarchy2"/>
    <dgm:cxn modelId="{C8BF5741-6AE8-4B17-B00B-4A7D54696E5D}" type="presParOf" srcId="{3F12EFF6-8931-4AA6-A952-F52E32D3A177}" destId="{80E3A805-58CA-40CC-A0AB-78576D1BA943}" srcOrd="1" destOrd="0" presId="urn:microsoft.com/office/officeart/2005/8/layout/hierarchy2"/>
    <dgm:cxn modelId="{DCF087E3-6D3E-43E8-83A5-AC43A3095B94}" type="presParOf" srcId="{9D4F6EFF-E800-4C9F-B226-B7003F973E7E}" destId="{363A7905-EA80-4716-A837-6F73F9859EC9}" srcOrd="4" destOrd="0" presId="urn:microsoft.com/office/officeart/2005/8/layout/hierarchy2"/>
    <dgm:cxn modelId="{26E89DF5-28E8-4E13-A39D-A30EE697EBE1}" type="presParOf" srcId="{363A7905-EA80-4716-A837-6F73F9859EC9}" destId="{DA24E43F-A7E4-4C20-9B59-99BB2E228BA1}" srcOrd="0" destOrd="0" presId="urn:microsoft.com/office/officeart/2005/8/layout/hierarchy2"/>
    <dgm:cxn modelId="{B63CC4E9-7E37-47FD-B3AE-1A3DB1260A3C}" type="presParOf" srcId="{9D4F6EFF-E800-4C9F-B226-B7003F973E7E}" destId="{B443A7D3-3253-45E3-BD59-95AEC9A7B181}" srcOrd="5" destOrd="0" presId="urn:microsoft.com/office/officeart/2005/8/layout/hierarchy2"/>
    <dgm:cxn modelId="{4DEE57B9-88E5-484D-89F4-A8220870979D}" type="presParOf" srcId="{B443A7D3-3253-45E3-BD59-95AEC9A7B181}" destId="{6C1B851B-D16D-4CEF-B2C0-AE867B9805A5}" srcOrd="0" destOrd="0" presId="urn:microsoft.com/office/officeart/2005/8/layout/hierarchy2"/>
    <dgm:cxn modelId="{CAEBEC88-D310-41CF-9A1B-E16F40D062CB}" type="presParOf" srcId="{B443A7D3-3253-45E3-BD59-95AEC9A7B181}" destId="{0F319323-550B-4504-9837-60E76BAB2DFF}" srcOrd="1" destOrd="0" presId="urn:microsoft.com/office/officeart/2005/8/layout/hierarchy2"/>
    <dgm:cxn modelId="{2CA732B7-93DE-4CB5-A23C-A0A239995BF2}" type="presParOf" srcId="{9D4F6EFF-E800-4C9F-B226-B7003F973E7E}" destId="{DCCAFE29-767F-4DE1-99F0-C7C93073B3F6}" srcOrd="6" destOrd="0" presId="urn:microsoft.com/office/officeart/2005/8/layout/hierarchy2"/>
    <dgm:cxn modelId="{E250CA05-03AE-4509-A178-6B87F1CA3DFC}" type="presParOf" srcId="{DCCAFE29-767F-4DE1-99F0-C7C93073B3F6}" destId="{DF7ED36F-DBD2-4CFB-9603-854E3F60B37A}" srcOrd="0" destOrd="0" presId="urn:microsoft.com/office/officeart/2005/8/layout/hierarchy2"/>
    <dgm:cxn modelId="{45E4D3A9-AB21-46D6-972C-799AA5B66731}" type="presParOf" srcId="{9D4F6EFF-E800-4C9F-B226-B7003F973E7E}" destId="{AF7CF7E7-32E6-44E5-89FF-037AF1DA161A}" srcOrd="7" destOrd="0" presId="urn:microsoft.com/office/officeart/2005/8/layout/hierarchy2"/>
    <dgm:cxn modelId="{793F87EF-C7C1-4968-8E79-C9942C7ADE37}" type="presParOf" srcId="{AF7CF7E7-32E6-44E5-89FF-037AF1DA161A}" destId="{5EF1033D-C17F-4276-A6C2-480428C74CE2}" srcOrd="0" destOrd="0" presId="urn:microsoft.com/office/officeart/2005/8/layout/hierarchy2"/>
    <dgm:cxn modelId="{D7D2520E-D621-49AA-9C94-45E07EA2D76C}" type="presParOf" srcId="{AF7CF7E7-32E6-44E5-89FF-037AF1DA161A}" destId="{7E1FF913-B9A6-4887-8488-9593F8EDF77B}" srcOrd="1" destOrd="0" presId="urn:microsoft.com/office/officeart/2005/8/layout/hierarchy2"/>
    <dgm:cxn modelId="{533B69FD-6333-4DAD-9AD6-39609FA9A07A}" type="presParOf" srcId="{9D4F6EFF-E800-4C9F-B226-B7003F973E7E}" destId="{F815BF05-60E2-4271-892E-7BF1DF7F4C97}" srcOrd="8" destOrd="0" presId="urn:microsoft.com/office/officeart/2005/8/layout/hierarchy2"/>
    <dgm:cxn modelId="{36F99870-3DB2-4718-8698-6E2A82271927}" type="presParOf" srcId="{F815BF05-60E2-4271-892E-7BF1DF7F4C97}" destId="{24BCF5DF-F112-4C64-8AE8-328CBA56909D}" srcOrd="0" destOrd="0" presId="urn:microsoft.com/office/officeart/2005/8/layout/hierarchy2"/>
    <dgm:cxn modelId="{36622E40-08C1-496D-864D-4D64DFBD2919}" type="presParOf" srcId="{9D4F6EFF-E800-4C9F-B226-B7003F973E7E}" destId="{63E5232F-2D5F-4802-8D95-9D4EBDAB1AA5}" srcOrd="9" destOrd="0" presId="urn:microsoft.com/office/officeart/2005/8/layout/hierarchy2"/>
    <dgm:cxn modelId="{5048C1CA-4DA7-42E1-AB36-12327B390D5F}" type="presParOf" srcId="{63E5232F-2D5F-4802-8D95-9D4EBDAB1AA5}" destId="{84DD508C-D84E-4F5A-82FD-39F78C9B07C5}" srcOrd="0" destOrd="0" presId="urn:microsoft.com/office/officeart/2005/8/layout/hierarchy2"/>
    <dgm:cxn modelId="{95157963-E3C4-4234-95B4-4B963B6D302E}" type="presParOf" srcId="{63E5232F-2D5F-4802-8D95-9D4EBDAB1AA5}" destId="{751EF47B-CDE3-436E-A1C7-399E99F7271C}"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E0350-3585-4B15-8A09-57F8062ED63F}">
      <dsp:nvSpPr>
        <dsp:cNvPr id="0" name=""/>
        <dsp:cNvSpPr/>
      </dsp:nvSpPr>
      <dsp:spPr>
        <a:xfrm>
          <a:off x="69344" y="166238"/>
          <a:ext cx="7748010" cy="1025447"/>
        </a:xfrm>
        <a:prstGeom prst="rightArrow">
          <a:avLst>
            <a:gd name="adj1" fmla="val 50000"/>
            <a:gd name="adj2" fmla="val 50000"/>
          </a:avLst>
        </a:prstGeom>
        <a:solidFill>
          <a:schemeClr val="accent1">
            <a:alpha val="9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Identificación de asignación de Bienes</a:t>
          </a:r>
          <a:endParaRPr lang="es-CO" sz="1600" b="1" kern="1200" dirty="0"/>
        </a:p>
      </dsp:txBody>
      <dsp:txXfrm>
        <a:off x="69344" y="422600"/>
        <a:ext cx="7491648" cy="512723"/>
      </dsp:txXfrm>
    </dsp:sp>
    <dsp:sp modelId="{935A2E0D-F4FD-4266-9370-5A870EA13149}">
      <dsp:nvSpPr>
        <dsp:cNvPr id="0" name=""/>
        <dsp:cNvSpPr/>
      </dsp:nvSpPr>
      <dsp:spPr>
        <a:xfrm>
          <a:off x="69344" y="986651"/>
          <a:ext cx="1785916" cy="2086448"/>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 sz="1700" b="1" kern="1200" dirty="0"/>
            <a:t>Asignaciones por Diligencia</a:t>
          </a:r>
          <a:endParaRPr lang="es-CO" sz="1700" b="1" kern="1200" dirty="0"/>
        </a:p>
        <a:p>
          <a:pPr marL="0" lvl="0" indent="0" algn="l" defTabSz="755650">
            <a:lnSpc>
              <a:spcPct val="90000"/>
            </a:lnSpc>
            <a:spcBef>
              <a:spcPct val="0"/>
            </a:spcBef>
            <a:spcAft>
              <a:spcPct val="35000"/>
            </a:spcAft>
            <a:buNone/>
          </a:pPr>
          <a:r>
            <a:rPr lang="es-ES" sz="1700" b="1" kern="1200" dirty="0"/>
            <a:t>Ratificación </a:t>
          </a:r>
          <a:endParaRPr lang="es-CO" sz="1700" b="1" kern="1200" dirty="0"/>
        </a:p>
        <a:p>
          <a:pPr marL="0" lvl="0" indent="0" algn="l" defTabSz="755650">
            <a:lnSpc>
              <a:spcPct val="90000"/>
            </a:lnSpc>
            <a:spcBef>
              <a:spcPct val="0"/>
            </a:spcBef>
            <a:spcAft>
              <a:spcPct val="35000"/>
            </a:spcAft>
            <a:buNone/>
          </a:pPr>
          <a:r>
            <a:rPr lang="es-ES" sz="1700" b="1" kern="1200" dirty="0"/>
            <a:t>Acto administrativo</a:t>
          </a:r>
          <a:endParaRPr lang="es-CO" sz="1700" b="1" kern="1200" dirty="0"/>
        </a:p>
        <a:p>
          <a:pPr marL="0" lvl="0" indent="0" algn="l" defTabSz="755650">
            <a:lnSpc>
              <a:spcPct val="90000"/>
            </a:lnSpc>
            <a:spcBef>
              <a:spcPct val="0"/>
            </a:spcBef>
            <a:spcAft>
              <a:spcPct val="35000"/>
            </a:spcAft>
            <a:buNone/>
          </a:pPr>
          <a:r>
            <a:rPr lang="es-ES" sz="1700" b="1" kern="1200" dirty="0"/>
            <a:t>Actualización en el Sistema</a:t>
          </a:r>
          <a:endParaRPr lang="es-CO" sz="1700" b="1" kern="1200" dirty="0"/>
        </a:p>
      </dsp:txBody>
      <dsp:txXfrm>
        <a:off x="69344" y="986651"/>
        <a:ext cx="1785916" cy="2086448"/>
      </dsp:txXfrm>
    </dsp:sp>
    <dsp:sp modelId="{4DB6E756-65A1-41FC-B47A-0A8AA891720B}">
      <dsp:nvSpPr>
        <dsp:cNvPr id="0" name=""/>
        <dsp:cNvSpPr/>
      </dsp:nvSpPr>
      <dsp:spPr>
        <a:xfrm>
          <a:off x="1855261" y="490829"/>
          <a:ext cx="5962094" cy="1127993"/>
        </a:xfrm>
        <a:prstGeom prst="rightArrow">
          <a:avLst>
            <a:gd name="adj1" fmla="val 50000"/>
            <a:gd name="adj2" fmla="val 50000"/>
          </a:avLst>
        </a:prstGeom>
        <a:solidFill>
          <a:schemeClr val="accent1">
            <a:alpha val="90000"/>
            <a:hueOff val="0"/>
            <a:satOff val="0"/>
            <a:lumOff val="0"/>
            <a:alphaOff val="-13333"/>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Remoción</a:t>
          </a:r>
          <a:endParaRPr lang="es-CO" sz="1600" b="1" kern="1200" dirty="0"/>
        </a:p>
      </dsp:txBody>
      <dsp:txXfrm>
        <a:off x="1855261" y="772827"/>
        <a:ext cx="5680096" cy="563997"/>
      </dsp:txXfrm>
    </dsp:sp>
    <dsp:sp modelId="{7A71B131-0A9A-4B6B-B53B-00AD1BBDCA10}">
      <dsp:nvSpPr>
        <dsp:cNvPr id="0" name=""/>
        <dsp:cNvSpPr/>
      </dsp:nvSpPr>
      <dsp:spPr>
        <a:xfrm>
          <a:off x="1855261" y="1362516"/>
          <a:ext cx="1785916" cy="2033267"/>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 sz="1700" b="1" kern="1200" dirty="0"/>
            <a:t>Presentación a comité</a:t>
          </a:r>
          <a:endParaRPr lang="es-CO" sz="1700" b="1" kern="1200" dirty="0"/>
        </a:p>
        <a:p>
          <a:pPr marL="0" lvl="0" indent="0" algn="l" defTabSz="755650">
            <a:lnSpc>
              <a:spcPct val="90000"/>
            </a:lnSpc>
            <a:spcBef>
              <a:spcPct val="0"/>
            </a:spcBef>
            <a:spcAft>
              <a:spcPct val="35000"/>
            </a:spcAft>
            <a:buNone/>
          </a:pPr>
          <a:r>
            <a:rPr lang="es-ES" sz="1700" b="1" kern="1200" dirty="0"/>
            <a:t>Elaboración de acto administrativo</a:t>
          </a:r>
          <a:endParaRPr lang="es-CO" sz="1700" b="1" kern="1200" dirty="0"/>
        </a:p>
        <a:p>
          <a:pPr marL="0" lvl="0" indent="0" algn="l" defTabSz="755650">
            <a:lnSpc>
              <a:spcPct val="90000"/>
            </a:lnSpc>
            <a:spcBef>
              <a:spcPct val="0"/>
            </a:spcBef>
            <a:spcAft>
              <a:spcPct val="35000"/>
            </a:spcAft>
            <a:buNone/>
          </a:pPr>
          <a:r>
            <a:rPr lang="es-ES" sz="1700" b="1" kern="1200" dirty="0"/>
            <a:t>Actualización del sistema</a:t>
          </a:r>
          <a:endParaRPr lang="es-CO" sz="1700" b="1" kern="1200" dirty="0"/>
        </a:p>
      </dsp:txBody>
      <dsp:txXfrm>
        <a:off x="1855261" y="1362516"/>
        <a:ext cx="1785916" cy="2033267"/>
      </dsp:txXfrm>
    </dsp:sp>
    <dsp:sp modelId="{8CC3C744-F598-4B3D-8F09-BB39236DEC6F}">
      <dsp:nvSpPr>
        <dsp:cNvPr id="0" name=""/>
        <dsp:cNvSpPr/>
      </dsp:nvSpPr>
      <dsp:spPr>
        <a:xfrm>
          <a:off x="3641177" y="866694"/>
          <a:ext cx="4176177" cy="1127993"/>
        </a:xfrm>
        <a:prstGeom prst="rightArrow">
          <a:avLst>
            <a:gd name="adj1" fmla="val 50000"/>
            <a:gd name="adj2" fmla="val 50000"/>
          </a:avLst>
        </a:prstGeom>
        <a:solidFill>
          <a:schemeClr val="accent1">
            <a:alpha val="90000"/>
            <a:hueOff val="0"/>
            <a:satOff val="0"/>
            <a:lumOff val="0"/>
            <a:alphaOff val="-26667"/>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Solicitar nuevo depositario – Si es posible</a:t>
          </a:r>
          <a:endParaRPr lang="es-CO" sz="1600" b="1" kern="1200" dirty="0"/>
        </a:p>
      </dsp:txBody>
      <dsp:txXfrm>
        <a:off x="3641177" y="1148692"/>
        <a:ext cx="3894179" cy="563997"/>
      </dsp:txXfrm>
    </dsp:sp>
    <dsp:sp modelId="{A4052E3B-15D2-4AA8-9C71-B644DE7977FC}">
      <dsp:nvSpPr>
        <dsp:cNvPr id="0" name=""/>
        <dsp:cNvSpPr/>
      </dsp:nvSpPr>
      <dsp:spPr>
        <a:xfrm>
          <a:off x="3641177" y="1738380"/>
          <a:ext cx="1785916" cy="2046863"/>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 sz="1700" b="1" kern="1200" dirty="0"/>
            <a:t>Presentación a comité</a:t>
          </a:r>
          <a:endParaRPr lang="es-CO" sz="1700" b="1" kern="1200" dirty="0"/>
        </a:p>
        <a:p>
          <a:pPr marL="0" lvl="0" indent="0" algn="l" defTabSz="755650">
            <a:lnSpc>
              <a:spcPct val="90000"/>
            </a:lnSpc>
            <a:spcBef>
              <a:spcPct val="0"/>
            </a:spcBef>
            <a:spcAft>
              <a:spcPct val="35000"/>
            </a:spcAft>
            <a:buNone/>
          </a:pPr>
          <a:r>
            <a:rPr lang="es-ES" sz="1700" b="1" kern="1200" dirty="0"/>
            <a:t>Elaboración de acto administrativo</a:t>
          </a:r>
          <a:endParaRPr lang="es-CO" sz="1700" b="1" kern="1200" dirty="0"/>
        </a:p>
        <a:p>
          <a:pPr marL="0" lvl="0" indent="0" algn="l" defTabSz="755650">
            <a:lnSpc>
              <a:spcPct val="90000"/>
            </a:lnSpc>
            <a:spcBef>
              <a:spcPct val="0"/>
            </a:spcBef>
            <a:spcAft>
              <a:spcPct val="35000"/>
            </a:spcAft>
            <a:buNone/>
          </a:pPr>
          <a:r>
            <a:rPr lang="es-ES" sz="1700" b="1" kern="1200" dirty="0"/>
            <a:t>Actualización del sistema</a:t>
          </a:r>
          <a:endParaRPr lang="es-CO" sz="1700" b="1" kern="1200" dirty="0"/>
        </a:p>
      </dsp:txBody>
      <dsp:txXfrm>
        <a:off x="3641177" y="1738380"/>
        <a:ext cx="1785916" cy="2046863"/>
      </dsp:txXfrm>
    </dsp:sp>
    <dsp:sp modelId="{E81D5DC9-DA68-451E-A004-4B88E3672EEB}">
      <dsp:nvSpPr>
        <dsp:cNvPr id="0" name=""/>
        <dsp:cNvSpPr/>
      </dsp:nvSpPr>
      <dsp:spPr>
        <a:xfrm>
          <a:off x="5427094" y="1242559"/>
          <a:ext cx="2390261" cy="1127993"/>
        </a:xfrm>
        <a:prstGeom prst="rightArrow">
          <a:avLst>
            <a:gd name="adj1" fmla="val 50000"/>
            <a:gd name="adj2" fmla="val 50000"/>
          </a:avLst>
        </a:prstGeom>
        <a:solidFill>
          <a:schemeClr val="accent1">
            <a:alpha val="90000"/>
            <a:hueOff val="0"/>
            <a:satOff val="0"/>
            <a:lumOff val="0"/>
            <a:alpha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Realizar recepción y entrega del activo</a:t>
          </a:r>
          <a:endParaRPr lang="es-CO" sz="1600" b="1" kern="1200" dirty="0"/>
        </a:p>
      </dsp:txBody>
      <dsp:txXfrm>
        <a:off x="5427094" y="1524557"/>
        <a:ext cx="2108263" cy="563997"/>
      </dsp:txXfrm>
    </dsp:sp>
    <dsp:sp modelId="{A413C937-D081-4662-B58E-8761B0E334CD}">
      <dsp:nvSpPr>
        <dsp:cNvPr id="0" name=""/>
        <dsp:cNvSpPr/>
      </dsp:nvSpPr>
      <dsp:spPr>
        <a:xfrm>
          <a:off x="5427094" y="2114245"/>
          <a:ext cx="1802187" cy="2070854"/>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 sz="1700" b="1" kern="1200" dirty="0"/>
            <a:t>Recepción física - VISITA</a:t>
          </a:r>
          <a:endParaRPr lang="es-CO" sz="1700" b="1" kern="1200" dirty="0"/>
        </a:p>
        <a:p>
          <a:pPr marL="0" lvl="0" indent="0" algn="l" defTabSz="755650">
            <a:lnSpc>
              <a:spcPct val="90000"/>
            </a:lnSpc>
            <a:spcBef>
              <a:spcPct val="0"/>
            </a:spcBef>
            <a:spcAft>
              <a:spcPct val="35000"/>
            </a:spcAft>
            <a:buNone/>
          </a:pPr>
          <a:r>
            <a:rPr lang="es-ES" sz="1700" b="1" kern="1200" dirty="0"/>
            <a:t>Recepción documental</a:t>
          </a:r>
          <a:endParaRPr lang="es-CO" sz="1700" b="1" kern="1200" dirty="0"/>
        </a:p>
      </dsp:txBody>
      <dsp:txXfrm>
        <a:off x="5427094" y="2114245"/>
        <a:ext cx="1802187" cy="20708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7E1D8-04DA-49EA-AA6C-D1B50BD82BBB}">
      <dsp:nvSpPr>
        <dsp:cNvPr id="0" name=""/>
        <dsp:cNvSpPr/>
      </dsp:nvSpPr>
      <dsp:spPr>
        <a:xfrm>
          <a:off x="0" y="0"/>
          <a:ext cx="6672695" cy="4351338"/>
        </a:xfrm>
        <a:prstGeom prst="roundRect">
          <a:avLst>
            <a:gd name="adj" fmla="val 85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2686347" numCol="1" spcCol="1270" anchor="t" anchorCtr="0">
          <a:noAutofit/>
        </a:bodyPr>
        <a:lstStyle/>
        <a:p>
          <a:pPr marL="0" lvl="0" indent="0" algn="l" defTabSz="2000250">
            <a:lnSpc>
              <a:spcPct val="90000"/>
            </a:lnSpc>
            <a:spcBef>
              <a:spcPct val="0"/>
            </a:spcBef>
            <a:spcAft>
              <a:spcPct val="35000"/>
            </a:spcAft>
            <a:buNone/>
          </a:pPr>
          <a:r>
            <a:rPr lang="es-ES" sz="4500" kern="1200" dirty="0"/>
            <a:t>12.878 Asignaciones realizadas</a:t>
          </a:r>
          <a:endParaRPr lang="es-CO" sz="4500" kern="1200" dirty="0"/>
        </a:p>
      </dsp:txBody>
      <dsp:txXfrm>
        <a:off x="108329" y="108329"/>
        <a:ext cx="6456037" cy="4134680"/>
      </dsp:txXfrm>
    </dsp:sp>
    <dsp:sp modelId="{9BD4823C-20EF-4AEA-B956-70F0E89707A1}">
      <dsp:nvSpPr>
        <dsp:cNvPr id="0" name=""/>
        <dsp:cNvSpPr/>
      </dsp:nvSpPr>
      <dsp:spPr>
        <a:xfrm>
          <a:off x="166817"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10.753 FMI Asignados una única vez</a:t>
          </a:r>
          <a:endParaRPr lang="es-CO" sz="2800" kern="1200" dirty="0"/>
        </a:p>
      </dsp:txBody>
      <dsp:txXfrm>
        <a:off x="227035" y="2018320"/>
        <a:ext cx="1968853" cy="1837666"/>
      </dsp:txXfrm>
    </dsp:sp>
    <dsp:sp modelId="{62DF2DDB-831E-4AD7-9A1B-F0C841CF4816}">
      <dsp:nvSpPr>
        <dsp:cNvPr id="0" name=""/>
        <dsp:cNvSpPr/>
      </dsp:nvSpPr>
      <dsp:spPr>
        <a:xfrm>
          <a:off x="2289096"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876 FMI Asignados dos veces</a:t>
          </a:r>
          <a:endParaRPr lang="es-CO" sz="2800" kern="1200" dirty="0"/>
        </a:p>
      </dsp:txBody>
      <dsp:txXfrm>
        <a:off x="2349314" y="2018320"/>
        <a:ext cx="1968853" cy="1837666"/>
      </dsp:txXfrm>
    </dsp:sp>
    <dsp:sp modelId="{631A2E50-D09B-447D-8367-7CC63CEFF4B8}">
      <dsp:nvSpPr>
        <dsp:cNvPr id="0" name=""/>
        <dsp:cNvSpPr/>
      </dsp:nvSpPr>
      <dsp:spPr>
        <a:xfrm>
          <a:off x="4411374"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123 FMI Asignados tres veces</a:t>
          </a:r>
          <a:endParaRPr lang="es-CO" sz="2800" kern="1200" dirty="0"/>
        </a:p>
      </dsp:txBody>
      <dsp:txXfrm>
        <a:off x="4471592" y="2018320"/>
        <a:ext cx="1968853" cy="1837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ADD4D-BCF5-4858-A85D-31F14E2EFCC3}">
      <dsp:nvSpPr>
        <dsp:cNvPr id="0" name=""/>
        <dsp:cNvSpPr/>
      </dsp:nvSpPr>
      <dsp:spPr>
        <a:xfrm>
          <a:off x="0" y="38039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55FBF1-840C-4E20-B0C3-139B6C05F5EE}">
      <dsp:nvSpPr>
        <dsp:cNvPr id="0" name=""/>
        <dsp:cNvSpPr/>
      </dsp:nvSpPr>
      <dsp:spPr>
        <a:xfrm>
          <a:off x="188162" y="7043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Pólizas </a:t>
          </a:r>
          <a:endParaRPr lang="es-CO" sz="1600" kern="1200" dirty="0"/>
        </a:p>
      </dsp:txBody>
      <dsp:txXfrm>
        <a:off x="218424" y="100696"/>
        <a:ext cx="2573744" cy="559396"/>
      </dsp:txXfrm>
    </dsp:sp>
    <dsp:sp modelId="{559D34C6-F2C6-46E9-BD54-73ABF4DD7431}">
      <dsp:nvSpPr>
        <dsp:cNvPr id="0" name=""/>
        <dsp:cNvSpPr/>
      </dsp:nvSpPr>
      <dsp:spPr>
        <a:xfrm>
          <a:off x="0" y="133295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AAE580-0145-41CC-8DD8-E3737B1E9F9A}">
      <dsp:nvSpPr>
        <dsp:cNvPr id="0" name=""/>
        <dsp:cNvSpPr/>
      </dsp:nvSpPr>
      <dsp:spPr>
        <a:xfrm>
          <a:off x="188162" y="102299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Malas actuaciones administrativas de los depositarios provisionales</a:t>
          </a:r>
          <a:endParaRPr lang="es-CO" sz="1600" kern="1200" dirty="0"/>
        </a:p>
      </dsp:txBody>
      <dsp:txXfrm>
        <a:off x="218424" y="1053256"/>
        <a:ext cx="2573744" cy="559396"/>
      </dsp:txXfrm>
    </dsp:sp>
    <dsp:sp modelId="{EBFF1A3F-E407-449C-9DCE-C7516DC64145}">
      <dsp:nvSpPr>
        <dsp:cNvPr id="0" name=""/>
        <dsp:cNvSpPr/>
      </dsp:nvSpPr>
      <dsp:spPr>
        <a:xfrm>
          <a:off x="0" y="228551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F366A1-C83B-4E73-8128-970E595B1A67}">
      <dsp:nvSpPr>
        <dsp:cNvPr id="0" name=""/>
        <dsp:cNvSpPr/>
      </dsp:nvSpPr>
      <dsp:spPr>
        <a:xfrm>
          <a:off x="188162" y="197555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Renuncias</a:t>
          </a:r>
          <a:endParaRPr lang="es-CO" sz="1600" kern="1200" dirty="0"/>
        </a:p>
      </dsp:txBody>
      <dsp:txXfrm>
        <a:off x="218424" y="2005816"/>
        <a:ext cx="2573744" cy="559396"/>
      </dsp:txXfrm>
    </dsp:sp>
    <dsp:sp modelId="{BFA52662-3A3B-4C78-9719-DADE02AA2169}">
      <dsp:nvSpPr>
        <dsp:cNvPr id="0" name=""/>
        <dsp:cNvSpPr/>
      </dsp:nvSpPr>
      <dsp:spPr>
        <a:xfrm>
          <a:off x="0" y="323807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248745-137E-498F-8167-1242509187B2}">
      <dsp:nvSpPr>
        <dsp:cNvPr id="0" name=""/>
        <dsp:cNvSpPr/>
      </dsp:nvSpPr>
      <dsp:spPr>
        <a:xfrm>
          <a:off x="188162" y="292811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Renovación del Registro </a:t>
          </a:r>
          <a:endParaRPr lang="es-CO" sz="1600" kern="1200" dirty="0"/>
        </a:p>
      </dsp:txBody>
      <dsp:txXfrm>
        <a:off x="218424" y="2958376"/>
        <a:ext cx="2573744"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B5359-0127-465E-8C90-DF8423F339C0}">
      <dsp:nvSpPr>
        <dsp:cNvPr id="0" name=""/>
        <dsp:cNvSpPr/>
      </dsp:nvSpPr>
      <dsp:spPr>
        <a:xfrm>
          <a:off x="4038471" y="1080018"/>
          <a:ext cx="1698006" cy="3229216"/>
        </a:xfrm>
        <a:prstGeom prst="rect">
          <a:avLst/>
        </a:prstGeom>
        <a:gradFill rotWithShape="0">
          <a:gsLst>
            <a:gs pos="0">
              <a:schemeClr val="accent5">
                <a:shade val="50000"/>
                <a:hueOff val="252972"/>
                <a:satOff val="-5595"/>
                <a:lumOff val="41987"/>
                <a:alphaOff val="0"/>
                <a:tint val="100000"/>
                <a:shade val="100000"/>
                <a:satMod val="130000"/>
              </a:schemeClr>
            </a:gs>
            <a:gs pos="100000">
              <a:schemeClr val="accent5">
                <a:shade val="50000"/>
                <a:hueOff val="252972"/>
                <a:satOff val="-5595"/>
                <a:lumOff val="4198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Inicio y gestión de acciones legales</a:t>
          </a:r>
          <a:endParaRPr lang="es-CO" sz="1500" kern="1200" dirty="0"/>
        </a:p>
      </dsp:txBody>
      <dsp:txXfrm rot="16200000">
        <a:off x="4067936" y="2312425"/>
        <a:ext cx="2906295" cy="441481"/>
      </dsp:txXfrm>
    </dsp:sp>
    <dsp:sp modelId="{F7A4C92B-780F-4795-BB74-58D20D7E9E91}">
      <dsp:nvSpPr>
        <dsp:cNvPr id="0" name=""/>
        <dsp:cNvSpPr/>
      </dsp:nvSpPr>
      <dsp:spPr>
        <a:xfrm>
          <a:off x="2188251" y="534994"/>
          <a:ext cx="1698006" cy="3774241"/>
        </a:xfrm>
        <a:prstGeom prst="rect">
          <a:avLst/>
        </a:prstGeom>
        <a:gradFill rotWithShape="0">
          <a:gsLst>
            <a:gs pos="0">
              <a:schemeClr val="accent5">
                <a:shade val="50000"/>
                <a:hueOff val="126486"/>
                <a:satOff val="-2798"/>
                <a:lumOff val="20993"/>
                <a:alphaOff val="0"/>
                <a:tint val="100000"/>
                <a:shade val="100000"/>
                <a:satMod val="130000"/>
              </a:schemeClr>
            </a:gs>
            <a:gs pos="100000">
              <a:schemeClr val="accent5">
                <a:shade val="50000"/>
                <a:hueOff val="126486"/>
                <a:satOff val="-2798"/>
                <a:lumOff val="2099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Cuantificación del daño</a:t>
          </a:r>
          <a:endParaRPr lang="es-CO" sz="1500" kern="1200" dirty="0"/>
        </a:p>
      </dsp:txBody>
      <dsp:txXfrm rot="16200000">
        <a:off x="1972455" y="2012661"/>
        <a:ext cx="3396817" cy="441481"/>
      </dsp:txXfrm>
    </dsp:sp>
    <dsp:sp modelId="{EA51938F-EA3A-4AAF-9956-FF096E24F73B}">
      <dsp:nvSpPr>
        <dsp:cNvPr id="0" name=""/>
        <dsp:cNvSpPr/>
      </dsp:nvSpPr>
      <dsp:spPr>
        <a:xfrm>
          <a:off x="5850835" y="1613841"/>
          <a:ext cx="1698006" cy="2695394"/>
        </a:xfrm>
        <a:prstGeom prst="rect">
          <a:avLst/>
        </a:prstGeom>
        <a:gradFill rotWithShape="0">
          <a:gsLst>
            <a:gs pos="0">
              <a:schemeClr val="accent5">
                <a:shade val="50000"/>
                <a:hueOff val="126486"/>
                <a:satOff val="-2798"/>
                <a:lumOff val="20993"/>
                <a:alphaOff val="0"/>
                <a:tint val="100000"/>
                <a:shade val="100000"/>
                <a:satMod val="130000"/>
              </a:schemeClr>
            </a:gs>
            <a:gs pos="100000">
              <a:schemeClr val="accent5">
                <a:shade val="50000"/>
                <a:hueOff val="126486"/>
                <a:satOff val="-2798"/>
                <a:lumOff val="2099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Siniestro de Pólizas</a:t>
          </a:r>
          <a:endParaRPr lang="es-CO" sz="1500" kern="1200" dirty="0"/>
        </a:p>
      </dsp:txBody>
      <dsp:txXfrm rot="16200000">
        <a:off x="6120520" y="2606027"/>
        <a:ext cx="2425854" cy="441481"/>
      </dsp:txXfrm>
    </dsp:sp>
    <dsp:sp modelId="{81EEE21C-D74E-480D-908C-1E6FAAA8BA58}">
      <dsp:nvSpPr>
        <dsp:cNvPr id="0" name=""/>
        <dsp:cNvSpPr/>
      </dsp:nvSpPr>
      <dsp:spPr>
        <a:xfrm>
          <a:off x="332511" y="21421"/>
          <a:ext cx="1698006" cy="4287814"/>
        </a:xfrm>
        <a:prstGeom prst="rect">
          <a:avLst/>
        </a:prstGeom>
        <a:gradFill rotWithShape="0">
          <a:gsLst>
            <a:gs pos="0">
              <a:schemeClr val="accent5">
                <a:shade val="50000"/>
                <a:hueOff val="0"/>
                <a:satOff val="0"/>
                <a:lumOff val="0"/>
                <a:alphaOff val="0"/>
                <a:tint val="100000"/>
                <a:shade val="100000"/>
                <a:satMod val="130000"/>
              </a:schemeClr>
            </a:gs>
            <a:gs pos="100000">
              <a:schemeClr val="accent5">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Identificación de incumplimiento de obligaciones</a:t>
          </a:r>
          <a:endParaRPr lang="es-CO" sz="1500" kern="1200" dirty="0"/>
        </a:p>
      </dsp:txBody>
      <dsp:txXfrm rot="16200000">
        <a:off x="-114392" y="1730197"/>
        <a:ext cx="3859032" cy="441481"/>
      </dsp:txXfrm>
    </dsp:sp>
    <dsp:sp modelId="{F2700CFB-0B0C-4AD8-8117-1A7C58A57C85}">
      <dsp:nvSpPr>
        <dsp:cNvPr id="0" name=""/>
        <dsp:cNvSpPr/>
      </dsp:nvSpPr>
      <dsp:spPr>
        <a:xfrm>
          <a:off x="332511" y="21421"/>
          <a:ext cx="1205584" cy="4308494"/>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ES" sz="1500" kern="1200" dirty="0"/>
            <a:t>Remisión de informes de productividad</a:t>
          </a:r>
        </a:p>
        <a:p>
          <a:pPr marL="0" lvl="0" indent="0" algn="l" defTabSz="666750">
            <a:lnSpc>
              <a:spcPct val="90000"/>
            </a:lnSpc>
            <a:spcBef>
              <a:spcPct val="0"/>
            </a:spcBef>
            <a:spcAft>
              <a:spcPct val="35000"/>
            </a:spcAft>
            <a:buNone/>
          </a:pPr>
          <a:endParaRPr lang="es-CO" sz="1500" kern="1200" dirty="0"/>
        </a:p>
        <a:p>
          <a:pPr marL="0" lvl="0" indent="0" algn="l" defTabSz="666750">
            <a:lnSpc>
              <a:spcPct val="90000"/>
            </a:lnSpc>
            <a:spcBef>
              <a:spcPct val="0"/>
            </a:spcBef>
            <a:spcAft>
              <a:spcPct val="35000"/>
            </a:spcAft>
            <a:buNone/>
          </a:pPr>
          <a:r>
            <a:rPr lang="es-ES" sz="1500" kern="1200" dirty="0"/>
            <a:t>No traslado de recursos</a:t>
          </a:r>
        </a:p>
        <a:p>
          <a:pPr marL="0" lvl="0" indent="0" algn="l" defTabSz="666750">
            <a:lnSpc>
              <a:spcPct val="90000"/>
            </a:lnSpc>
            <a:spcBef>
              <a:spcPct val="0"/>
            </a:spcBef>
            <a:spcAft>
              <a:spcPct val="35000"/>
            </a:spcAft>
            <a:buNone/>
          </a:pPr>
          <a:endParaRPr lang="es-CO" sz="1500" kern="1200" dirty="0"/>
        </a:p>
        <a:p>
          <a:pPr marL="0" lvl="0" indent="0" algn="l" defTabSz="666750">
            <a:lnSpc>
              <a:spcPct val="90000"/>
            </a:lnSpc>
            <a:spcBef>
              <a:spcPct val="0"/>
            </a:spcBef>
            <a:spcAft>
              <a:spcPct val="35000"/>
            </a:spcAft>
            <a:buNone/>
          </a:pPr>
          <a:r>
            <a:rPr lang="es-ES" sz="1500" kern="1200" dirty="0"/>
            <a:t>No reporte de activos productivos</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2400" b="1" kern="1200" dirty="0"/>
            <a:t>341</a:t>
          </a:r>
          <a:endParaRPr lang="es-CO" sz="1500" b="1" kern="1200" dirty="0"/>
        </a:p>
      </dsp:txBody>
      <dsp:txXfrm>
        <a:off x="332511" y="21421"/>
        <a:ext cx="1205584" cy="4308494"/>
      </dsp:txXfrm>
    </dsp:sp>
    <dsp:sp modelId="{B281CC43-D3E2-4372-A013-6BD0D44B4CB9}">
      <dsp:nvSpPr>
        <dsp:cNvPr id="0" name=""/>
        <dsp:cNvSpPr/>
      </dsp:nvSpPr>
      <dsp:spPr>
        <a:xfrm>
          <a:off x="2188251" y="534994"/>
          <a:ext cx="1205584" cy="3794922"/>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ES" sz="1500" kern="1200" dirty="0"/>
            <a:t>Identificación de Rendición de cuentas</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Elaboración de Juramento Estimatorio</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2400" b="1" kern="1200" dirty="0"/>
            <a:t>295</a:t>
          </a:r>
        </a:p>
      </dsp:txBody>
      <dsp:txXfrm>
        <a:off x="2188251" y="534994"/>
        <a:ext cx="1205584" cy="3794922"/>
      </dsp:txXfrm>
    </dsp:sp>
    <dsp:sp modelId="{363A072C-2D3B-43D8-82EC-B1E0F00BB29C}">
      <dsp:nvSpPr>
        <dsp:cNvPr id="0" name=""/>
        <dsp:cNvSpPr/>
      </dsp:nvSpPr>
      <dsp:spPr>
        <a:xfrm>
          <a:off x="4038471" y="1080018"/>
          <a:ext cx="1205584" cy="3249897"/>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r>
            <a:rPr lang="es-ES" sz="2400" b="1" kern="1200" dirty="0"/>
            <a:t>295</a:t>
          </a:r>
          <a:endParaRPr lang="es-CO" sz="2400" kern="1200" dirty="0"/>
        </a:p>
      </dsp:txBody>
      <dsp:txXfrm>
        <a:off x="4038471" y="1080018"/>
        <a:ext cx="1205584" cy="3249897"/>
      </dsp:txXfrm>
    </dsp:sp>
    <dsp:sp modelId="{8F6C9314-9935-4A7A-9586-B89C991B5D80}">
      <dsp:nvSpPr>
        <dsp:cNvPr id="0" name=""/>
        <dsp:cNvSpPr/>
      </dsp:nvSpPr>
      <dsp:spPr>
        <a:xfrm>
          <a:off x="5850835" y="1613841"/>
          <a:ext cx="1205584" cy="2697548"/>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b="1" kern="1200" dirty="0"/>
            <a:t>En identificación</a:t>
          </a:r>
          <a:endParaRPr lang="es-CO" sz="1500" b="1" kern="1200" dirty="0"/>
        </a:p>
      </dsp:txBody>
      <dsp:txXfrm>
        <a:off x="5850835" y="1613841"/>
        <a:ext cx="1205584" cy="26975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BCEDD-3F5B-4189-91E7-0AD9B4001006}">
      <dsp:nvSpPr>
        <dsp:cNvPr id="0" name=""/>
        <dsp:cNvSpPr/>
      </dsp:nvSpPr>
      <dsp:spPr>
        <a:xfrm>
          <a:off x="113245" y="858961"/>
          <a:ext cx="1662637" cy="54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Recepción Archivo de Excel</a:t>
          </a:r>
          <a:endParaRPr lang="es-CO" sz="1800" kern="1200" dirty="0"/>
        </a:p>
      </dsp:txBody>
      <dsp:txXfrm>
        <a:off x="113245" y="858961"/>
        <a:ext cx="1662637" cy="547914"/>
      </dsp:txXfrm>
    </dsp:sp>
    <dsp:sp modelId="{E2EE0B90-C32A-49FA-8DAC-A92FE8DD5E8C}">
      <dsp:nvSpPr>
        <dsp:cNvPr id="0" name=""/>
        <dsp:cNvSpPr/>
      </dsp:nvSpPr>
      <dsp:spPr>
        <a:xfrm>
          <a:off x="111356"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B3F033-9554-44B4-9E17-3D6E19792EF7}">
      <dsp:nvSpPr>
        <dsp:cNvPr id="0" name=""/>
        <dsp:cNvSpPr/>
      </dsp:nvSpPr>
      <dsp:spPr>
        <a:xfrm>
          <a:off x="203935" y="50716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A9DC1B-25FD-4132-B98D-7A3216BD772E}">
      <dsp:nvSpPr>
        <dsp:cNvPr id="0" name=""/>
        <dsp:cNvSpPr/>
      </dsp:nvSpPr>
      <dsp:spPr>
        <a:xfrm>
          <a:off x="426124" y="54419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0B7B5-956C-4C36-87A9-96DBC9A3C408}">
      <dsp:nvSpPr>
        <dsp:cNvPr id="0" name=""/>
        <dsp:cNvSpPr/>
      </dsp:nvSpPr>
      <dsp:spPr>
        <a:xfrm>
          <a:off x="611281" y="34052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8E1AF-F26B-4923-8714-140BC7B232E9}">
      <dsp:nvSpPr>
        <dsp:cNvPr id="0" name=""/>
        <dsp:cNvSpPr/>
      </dsp:nvSpPr>
      <dsp:spPr>
        <a:xfrm>
          <a:off x="851985" y="26645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40189F-A041-4BDA-AC6A-6BD2D191AD65}">
      <dsp:nvSpPr>
        <dsp:cNvPr id="0" name=""/>
        <dsp:cNvSpPr/>
      </dsp:nvSpPr>
      <dsp:spPr>
        <a:xfrm>
          <a:off x="1148237" y="39606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4503A-E4E2-473F-B4C5-54D925A58F11}">
      <dsp:nvSpPr>
        <dsp:cNvPr id="0" name=""/>
        <dsp:cNvSpPr/>
      </dsp:nvSpPr>
      <dsp:spPr>
        <a:xfrm>
          <a:off x="1333394" y="488646"/>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E3452-C250-427B-B758-42391339DA5B}">
      <dsp:nvSpPr>
        <dsp:cNvPr id="0" name=""/>
        <dsp:cNvSpPr/>
      </dsp:nvSpPr>
      <dsp:spPr>
        <a:xfrm>
          <a:off x="1592615"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12722-5505-44F4-B2C8-0F6B1D3217E3}">
      <dsp:nvSpPr>
        <dsp:cNvPr id="0" name=""/>
        <dsp:cNvSpPr/>
      </dsp:nvSpPr>
      <dsp:spPr>
        <a:xfrm>
          <a:off x="1703709" y="89599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FB9DB-5F7C-4438-8CFF-9C29B6B0B966}">
      <dsp:nvSpPr>
        <dsp:cNvPr id="0" name=""/>
        <dsp:cNvSpPr/>
      </dsp:nvSpPr>
      <dsp:spPr>
        <a:xfrm>
          <a:off x="740891" y="507162"/>
          <a:ext cx="340084" cy="3400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3281F-A174-41B1-9825-1715554B070A}">
      <dsp:nvSpPr>
        <dsp:cNvPr id="0" name=""/>
        <dsp:cNvSpPr/>
      </dsp:nvSpPr>
      <dsp:spPr>
        <a:xfrm>
          <a:off x="18777" y="121076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9EAF1C-3906-423D-9EEE-ADC4F65BA181}">
      <dsp:nvSpPr>
        <dsp:cNvPr id="0" name=""/>
        <dsp:cNvSpPr/>
      </dsp:nvSpPr>
      <dsp:spPr>
        <a:xfrm>
          <a:off x="129872" y="1377401"/>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83D159-C0E5-4D55-B021-8097C7FE912B}">
      <dsp:nvSpPr>
        <dsp:cNvPr id="0" name=""/>
        <dsp:cNvSpPr/>
      </dsp:nvSpPr>
      <dsp:spPr>
        <a:xfrm>
          <a:off x="407608" y="1525527"/>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BFB8E7-CC2A-48B3-88E1-89DA5EB355BA}">
      <dsp:nvSpPr>
        <dsp:cNvPr id="0" name=""/>
        <dsp:cNvSpPr/>
      </dsp:nvSpPr>
      <dsp:spPr>
        <a:xfrm>
          <a:off x="796438" y="176623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C3E877-F8CD-4812-BFA9-FEB368D87ACE}">
      <dsp:nvSpPr>
        <dsp:cNvPr id="0" name=""/>
        <dsp:cNvSpPr/>
      </dsp:nvSpPr>
      <dsp:spPr>
        <a:xfrm>
          <a:off x="870501" y="1525527"/>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0217A-840B-48A2-B82C-1E98C134ED8B}">
      <dsp:nvSpPr>
        <dsp:cNvPr id="0" name=""/>
        <dsp:cNvSpPr/>
      </dsp:nvSpPr>
      <dsp:spPr>
        <a:xfrm>
          <a:off x="1055659" y="178474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4C01B-C9DC-4C79-898D-C78007C05F83}">
      <dsp:nvSpPr>
        <dsp:cNvPr id="0" name=""/>
        <dsp:cNvSpPr/>
      </dsp:nvSpPr>
      <dsp:spPr>
        <a:xfrm>
          <a:off x="1222300" y="1488496"/>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761630-ABB5-44FB-B200-779F05B26A03}">
      <dsp:nvSpPr>
        <dsp:cNvPr id="0" name=""/>
        <dsp:cNvSpPr/>
      </dsp:nvSpPr>
      <dsp:spPr>
        <a:xfrm>
          <a:off x="1629646" y="141443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1CD48-C202-4E88-97C1-DDB2C13B411B}">
      <dsp:nvSpPr>
        <dsp:cNvPr id="0" name=""/>
        <dsp:cNvSpPr/>
      </dsp:nvSpPr>
      <dsp:spPr>
        <a:xfrm>
          <a:off x="1837476"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EB6EAC-79FA-4C1E-BE43-5ABCAE12A3ED}">
      <dsp:nvSpPr>
        <dsp:cNvPr id="0" name=""/>
        <dsp:cNvSpPr/>
      </dsp:nvSpPr>
      <dsp:spPr>
        <a:xfrm>
          <a:off x="2447842"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preliminar</a:t>
          </a:r>
          <a:endParaRPr lang="es-CO" sz="2000" kern="1200" dirty="0"/>
        </a:p>
      </dsp:txBody>
      <dsp:txXfrm>
        <a:off x="2447842" y="544451"/>
        <a:ext cx="1664634" cy="1165244"/>
      </dsp:txXfrm>
    </dsp:sp>
    <dsp:sp modelId="{87A6BEC4-BE86-44B2-8887-8EF9B8EEBB63}">
      <dsp:nvSpPr>
        <dsp:cNvPr id="0" name=""/>
        <dsp:cNvSpPr/>
      </dsp:nvSpPr>
      <dsp:spPr>
        <a:xfrm>
          <a:off x="2447842"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Remisión de cupón</a:t>
          </a:r>
          <a:endParaRPr lang="es-CO" sz="1100" kern="1200" dirty="0"/>
        </a:p>
        <a:p>
          <a:pPr marL="57150" lvl="1" indent="-57150" algn="l" defTabSz="488950">
            <a:lnSpc>
              <a:spcPct val="90000"/>
            </a:lnSpc>
            <a:spcBef>
              <a:spcPct val="0"/>
            </a:spcBef>
            <a:spcAft>
              <a:spcPct val="15000"/>
            </a:spcAft>
            <a:buChar char="•"/>
          </a:pPr>
          <a:r>
            <a:rPr lang="es-ES" sz="1100" kern="1200" dirty="0"/>
            <a:t>Recaudo de valor neto gestión de depositarios (Ingreso -  Gasto)</a:t>
          </a:r>
          <a:endParaRPr lang="es-CO" sz="1100" kern="1200" dirty="0"/>
        </a:p>
      </dsp:txBody>
      <dsp:txXfrm>
        <a:off x="2447842" y="2014324"/>
        <a:ext cx="1664634" cy="1026524"/>
      </dsp:txXfrm>
    </dsp:sp>
    <dsp:sp modelId="{7E009FD8-2881-420A-BDA1-2D0811206CA6}">
      <dsp:nvSpPr>
        <dsp:cNvPr id="0" name=""/>
        <dsp:cNvSpPr/>
      </dsp:nvSpPr>
      <dsp:spPr>
        <a:xfrm>
          <a:off x="4112477"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37915E-D613-41CF-BCD2-BEDDD805902B}">
      <dsp:nvSpPr>
        <dsp:cNvPr id="0" name=""/>
        <dsp:cNvSpPr/>
      </dsp:nvSpPr>
      <dsp:spPr>
        <a:xfrm>
          <a:off x="4722843"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detallada de información y soportes</a:t>
          </a:r>
          <a:endParaRPr lang="es-CO" sz="2000" kern="1200" dirty="0"/>
        </a:p>
      </dsp:txBody>
      <dsp:txXfrm>
        <a:off x="4722843" y="544451"/>
        <a:ext cx="1664634" cy="1165244"/>
      </dsp:txXfrm>
    </dsp:sp>
    <dsp:sp modelId="{0AD2DE46-9EED-4599-9E3F-623BC89B8E29}">
      <dsp:nvSpPr>
        <dsp:cNvPr id="0" name=""/>
        <dsp:cNvSpPr/>
      </dsp:nvSpPr>
      <dsp:spPr>
        <a:xfrm>
          <a:off x="6387478"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4D87C7-7948-4B47-858C-B161FA2F762E}">
      <dsp:nvSpPr>
        <dsp:cNvPr id="0" name=""/>
        <dsp:cNvSpPr/>
      </dsp:nvSpPr>
      <dsp:spPr>
        <a:xfrm>
          <a:off x="7122691" y="461220"/>
          <a:ext cx="1414939" cy="1414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ES" sz="2000" kern="1200" dirty="0"/>
            <a:t>Admisión</a:t>
          </a:r>
          <a:endParaRPr lang="es-CO" sz="2000" kern="1200" dirty="0"/>
        </a:p>
      </dsp:txBody>
      <dsp:txXfrm>
        <a:off x="7329904" y="668433"/>
        <a:ext cx="1000513" cy="1000513"/>
      </dsp:txXfrm>
    </dsp:sp>
    <dsp:sp modelId="{33175D7E-6CC2-4504-AEE0-FD24C53FA529}">
      <dsp:nvSpPr>
        <dsp:cNvPr id="0" name=""/>
        <dsp:cNvSpPr/>
      </dsp:nvSpPr>
      <dsp:spPr>
        <a:xfrm>
          <a:off x="6997844"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Ajustes</a:t>
          </a:r>
          <a:endParaRPr lang="es-CO" sz="1100" kern="1200" dirty="0"/>
        </a:p>
        <a:p>
          <a:pPr marL="57150" lvl="1" indent="-57150" algn="l" defTabSz="488950">
            <a:lnSpc>
              <a:spcPct val="90000"/>
            </a:lnSpc>
            <a:spcBef>
              <a:spcPct val="0"/>
            </a:spcBef>
            <a:spcAft>
              <a:spcPct val="15000"/>
            </a:spcAft>
            <a:buChar char="•"/>
          </a:pPr>
          <a:r>
            <a:rPr lang="es-ES" sz="1100" kern="1200" dirty="0"/>
            <a:t>Admisión </a:t>
          </a:r>
          <a:endParaRPr lang="es-CO" sz="1100" kern="1200" dirty="0"/>
        </a:p>
      </dsp:txBody>
      <dsp:txXfrm>
        <a:off x="6997844" y="2014324"/>
        <a:ext cx="1664634" cy="10265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7886700" cy="130540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CO" sz="3600" kern="1200" dirty="0"/>
            <a:t>20.699 Inmuebles no sociales en el inventario </a:t>
          </a:r>
        </a:p>
      </dsp:txBody>
      <dsp:txXfrm>
        <a:off x="0" y="0"/>
        <a:ext cx="7886700" cy="1305401"/>
      </dsp:txXfrm>
    </dsp:sp>
    <dsp:sp modelId="{2C98DE73-BFC2-4293-AF98-FDD55052B5A1}">
      <dsp:nvSpPr>
        <dsp:cNvPr id="0" name=""/>
        <dsp:cNvSpPr/>
      </dsp:nvSpPr>
      <dsp:spPr>
        <a:xfrm>
          <a:off x="3850"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Inmuebles identificados como 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4.205 </a:t>
          </a:r>
          <a:endParaRPr lang="es-CO" sz="1600" kern="1200" dirty="0"/>
        </a:p>
      </dsp:txBody>
      <dsp:txXfrm>
        <a:off x="3850" y="1305401"/>
        <a:ext cx="1313166" cy="2741342"/>
      </dsp:txXfrm>
    </dsp:sp>
    <dsp:sp modelId="{370F6F63-7860-4950-BD44-506E35691825}">
      <dsp:nvSpPr>
        <dsp:cNvPr id="0" name=""/>
        <dsp:cNvSpPr/>
      </dsp:nvSpPr>
      <dsp:spPr>
        <a:xfrm>
          <a:off x="1317017"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Enajenación Temprana</a:t>
          </a:r>
        </a:p>
        <a:p>
          <a:pPr marL="0" lvl="0" indent="0" algn="ctr" defTabSz="711200">
            <a:lnSpc>
              <a:spcPct val="90000"/>
            </a:lnSpc>
            <a:spcBef>
              <a:spcPct val="0"/>
            </a:spcBef>
            <a:spcAft>
              <a:spcPct val="35000"/>
            </a:spcAft>
            <a:buNone/>
          </a:pPr>
          <a:r>
            <a:rPr lang="es-ES" sz="1600" kern="1200" dirty="0"/>
            <a:t>(3.979 + 800 Estimados de aprobaciones Fin de año)</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4779</a:t>
          </a:r>
          <a:endParaRPr lang="es-CO" sz="1600" kern="1200" dirty="0"/>
        </a:p>
      </dsp:txBody>
      <dsp:txXfrm>
        <a:off x="1317017" y="1305401"/>
        <a:ext cx="1313166" cy="2741342"/>
      </dsp:txXfrm>
    </dsp:sp>
    <dsp:sp modelId="{032CD573-1C16-4A80-B24F-0CCEEC29EAFD}">
      <dsp:nvSpPr>
        <dsp:cNvPr id="0" name=""/>
        <dsp:cNvSpPr/>
      </dsp:nvSpPr>
      <dsp:spPr>
        <a:xfrm>
          <a:off x="2630183"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Rurales Extintos </a:t>
          </a:r>
        </a:p>
        <a:p>
          <a:pPr marL="0" lvl="0" indent="0" algn="ctr" defTabSz="711200">
            <a:lnSpc>
              <a:spcPct val="90000"/>
            </a:lnSpc>
            <a:spcBef>
              <a:spcPct val="0"/>
            </a:spcBef>
            <a:spcAft>
              <a:spcPct val="35000"/>
            </a:spcAft>
            <a:buNone/>
          </a:pPr>
          <a:r>
            <a:rPr lang="es-ES" sz="1600" kern="1200" dirty="0"/>
            <a:t>(1.122 - 98 identificados como 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1024</a:t>
          </a:r>
          <a:endParaRPr lang="es-CO" sz="1600" kern="1200" dirty="0"/>
        </a:p>
      </dsp:txBody>
      <dsp:txXfrm>
        <a:off x="2630183" y="1305401"/>
        <a:ext cx="1313166" cy="2741342"/>
      </dsp:txXfrm>
    </dsp:sp>
    <dsp:sp modelId="{39569327-64F9-4356-82A7-841146B93BC8}">
      <dsp:nvSpPr>
        <dsp:cNvPr id="0" name=""/>
        <dsp:cNvSpPr/>
      </dsp:nvSpPr>
      <dsp:spPr>
        <a:xfrm>
          <a:off x="3943350"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Rurales En Proceso (4.988– 553 identificados como productivos) </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4435</a:t>
          </a:r>
          <a:endParaRPr lang="es-CO" sz="1600" kern="1200" dirty="0"/>
        </a:p>
      </dsp:txBody>
      <dsp:txXfrm>
        <a:off x="3943350" y="1305401"/>
        <a:ext cx="1313166" cy="2741342"/>
      </dsp:txXfrm>
    </dsp:sp>
    <dsp:sp modelId="{7A43BEFC-4E0B-40A1-8758-2C59B1E73C47}">
      <dsp:nvSpPr>
        <dsp:cNvPr id="0" name=""/>
        <dsp:cNvSpPr/>
      </dsp:nvSpPr>
      <dsp:spPr>
        <a:xfrm>
          <a:off x="5256516"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Con Ocupación Ilegal que no se encuentran en segmentos anteriores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2.738</a:t>
          </a:r>
          <a:endParaRPr lang="es-CO" sz="1600" kern="1200" dirty="0"/>
        </a:p>
      </dsp:txBody>
      <dsp:txXfrm>
        <a:off x="5256516" y="1305401"/>
        <a:ext cx="1313166" cy="2741342"/>
      </dsp:txXfrm>
    </dsp:sp>
    <dsp:sp modelId="{34B23363-1CA8-4661-9AA6-6E2919DCABA0}">
      <dsp:nvSpPr>
        <dsp:cNvPr id="0" name=""/>
        <dsp:cNvSpPr/>
      </dsp:nvSpPr>
      <dsp:spPr>
        <a:xfrm>
          <a:off x="6569682"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Extintos listos en venta improductivos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321 </a:t>
          </a:r>
          <a:endParaRPr lang="es-CO" sz="1600" kern="1200" dirty="0"/>
        </a:p>
      </dsp:txBody>
      <dsp:txXfrm>
        <a:off x="6569682" y="1305401"/>
        <a:ext cx="1313166" cy="2741342"/>
      </dsp:txXfrm>
    </dsp:sp>
    <dsp:sp modelId="{61EFCB39-33D5-4C97-A4C0-C15D93E750E0}">
      <dsp:nvSpPr>
        <dsp:cNvPr id="0" name=""/>
        <dsp:cNvSpPr/>
      </dsp:nvSpPr>
      <dsp:spPr>
        <a:xfrm>
          <a:off x="0" y="4046744"/>
          <a:ext cx="7886700" cy="3045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A64E1-CC27-43E9-ABFF-EA2B5B6142FB}">
      <dsp:nvSpPr>
        <dsp:cNvPr id="0" name=""/>
        <dsp:cNvSpPr/>
      </dsp:nvSpPr>
      <dsp:spPr>
        <a:xfrm>
          <a:off x="86197" y="1307457"/>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0" kern="1200" dirty="0">
              <a:solidFill>
                <a:schemeClr val="bg1"/>
              </a:solidFill>
            </a:rPr>
            <a:t>Acciones, Cuotas Partes, Cuotas de Interés Social</a:t>
          </a:r>
        </a:p>
      </dsp:txBody>
      <dsp:txXfrm>
        <a:off x="108967" y="1330227"/>
        <a:ext cx="1509335" cy="731897"/>
      </dsp:txXfrm>
    </dsp:sp>
    <dsp:sp modelId="{C92475C3-7B94-4D1B-86E0-F878B055178C}">
      <dsp:nvSpPr>
        <dsp:cNvPr id="0" name=""/>
        <dsp:cNvSpPr/>
      </dsp:nvSpPr>
      <dsp:spPr>
        <a:xfrm rot="18807057">
          <a:off x="1361188" y="1032193"/>
          <a:ext cx="1792598" cy="26604"/>
        </a:xfrm>
        <a:custGeom>
          <a:avLst/>
          <a:gdLst/>
          <a:ahLst/>
          <a:cxnLst/>
          <a:rect l="0" t="0" r="0" b="0"/>
          <a:pathLst>
            <a:path>
              <a:moveTo>
                <a:pt x="0" y="13302"/>
              </a:moveTo>
              <a:lnTo>
                <a:pt x="1792598"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2212672" y="1000680"/>
        <a:ext cx="89629" cy="89629"/>
      </dsp:txXfrm>
    </dsp:sp>
    <dsp:sp modelId="{A0608A5F-96EA-4D7A-9A52-6998FEE36F49}">
      <dsp:nvSpPr>
        <dsp:cNvPr id="0" name=""/>
        <dsp:cNvSpPr/>
      </dsp:nvSpPr>
      <dsp:spPr>
        <a:xfrm>
          <a:off x="2873902" y="609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100%</a:t>
          </a:r>
        </a:p>
      </dsp:txBody>
      <dsp:txXfrm>
        <a:off x="2896672" y="28866"/>
        <a:ext cx="1509335" cy="731897"/>
      </dsp:txXfrm>
    </dsp:sp>
    <dsp:sp modelId="{99E36A2F-4450-497D-A031-C30582F72FDA}">
      <dsp:nvSpPr>
        <dsp:cNvPr id="0" name=""/>
        <dsp:cNvSpPr/>
      </dsp:nvSpPr>
      <dsp:spPr>
        <a:xfrm>
          <a:off x="4428777" y="381512"/>
          <a:ext cx="621950" cy="26604"/>
        </a:xfrm>
        <a:custGeom>
          <a:avLst/>
          <a:gdLst/>
          <a:ahLst/>
          <a:cxnLst/>
          <a:rect l="0" t="0" r="0" b="0"/>
          <a:pathLst>
            <a:path>
              <a:moveTo>
                <a:pt x="0" y="13302"/>
              </a:moveTo>
              <a:lnTo>
                <a:pt x="62195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724204" y="379266"/>
        <a:ext cx="31097" cy="31097"/>
      </dsp:txXfrm>
    </dsp:sp>
    <dsp:sp modelId="{FD073E7C-D3E5-4874-95C4-A8CFDA67B913}">
      <dsp:nvSpPr>
        <dsp:cNvPr id="0" name=""/>
        <dsp:cNvSpPr/>
      </dsp:nvSpPr>
      <dsp:spPr>
        <a:xfrm>
          <a:off x="5050727" y="609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b="1" kern="1200" dirty="0"/>
            <a:t>Toma de posesión y consecuente designación de Depositario Provisional</a:t>
          </a:r>
        </a:p>
      </dsp:txBody>
      <dsp:txXfrm>
        <a:off x="5073497" y="28866"/>
        <a:ext cx="1509335" cy="731897"/>
      </dsp:txXfrm>
    </dsp:sp>
    <dsp:sp modelId="{74C2E4A6-0022-4CF7-A69D-83CF4A4EBFE3}">
      <dsp:nvSpPr>
        <dsp:cNvPr id="0" name=""/>
        <dsp:cNvSpPr/>
      </dsp:nvSpPr>
      <dsp:spPr>
        <a:xfrm rot="2894419">
          <a:off x="1331950" y="2373273"/>
          <a:ext cx="1851074" cy="26604"/>
        </a:xfrm>
        <a:custGeom>
          <a:avLst/>
          <a:gdLst/>
          <a:ahLst/>
          <a:cxnLst/>
          <a:rect l="0" t="0" r="0" b="0"/>
          <a:pathLst>
            <a:path>
              <a:moveTo>
                <a:pt x="0" y="13302"/>
              </a:moveTo>
              <a:lnTo>
                <a:pt x="1851074"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2211210" y="2340298"/>
        <a:ext cx="92553" cy="92553"/>
      </dsp:txXfrm>
    </dsp:sp>
    <dsp:sp modelId="{8B4BBE6A-B689-42E6-A341-0D56EC8AE616}">
      <dsp:nvSpPr>
        <dsp:cNvPr id="0" name=""/>
        <dsp:cNvSpPr/>
      </dsp:nvSpPr>
      <dsp:spPr>
        <a:xfrm>
          <a:off x="2873902" y="268825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&lt; 100%</a:t>
          </a:r>
        </a:p>
      </dsp:txBody>
      <dsp:txXfrm>
        <a:off x="2896672" y="2711026"/>
        <a:ext cx="1509335" cy="731897"/>
      </dsp:txXfrm>
    </dsp:sp>
    <dsp:sp modelId="{34119A33-9D99-4C76-A1F0-B5822B033A34}">
      <dsp:nvSpPr>
        <dsp:cNvPr id="0" name=""/>
        <dsp:cNvSpPr/>
      </dsp:nvSpPr>
      <dsp:spPr>
        <a:xfrm>
          <a:off x="4428777" y="3063672"/>
          <a:ext cx="621950" cy="26604"/>
        </a:xfrm>
        <a:custGeom>
          <a:avLst/>
          <a:gdLst/>
          <a:ahLst/>
          <a:cxnLst/>
          <a:rect l="0" t="0" r="0" b="0"/>
          <a:pathLst>
            <a:path>
              <a:moveTo>
                <a:pt x="0" y="13302"/>
              </a:moveTo>
              <a:lnTo>
                <a:pt x="62195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724204" y="3061426"/>
        <a:ext cx="31097" cy="31097"/>
      </dsp:txXfrm>
    </dsp:sp>
    <dsp:sp modelId="{362DC9B7-ED23-4238-9735-F0A667AB19DE}">
      <dsp:nvSpPr>
        <dsp:cNvPr id="0" name=""/>
        <dsp:cNvSpPr/>
      </dsp:nvSpPr>
      <dsp:spPr>
        <a:xfrm>
          <a:off x="5050727" y="2688256"/>
          <a:ext cx="1554875"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b="1" kern="1200" dirty="0">
              <a:solidFill>
                <a:prstClr val="white"/>
              </a:solidFill>
              <a:latin typeface="Calibri"/>
              <a:ea typeface="+mn-ea"/>
              <a:cs typeface="+mn-cs"/>
            </a:rPr>
            <a:t>Competencias</a:t>
          </a:r>
          <a:r>
            <a:rPr lang="es-ES" sz="1100" b="1" kern="1200" dirty="0">
              <a:solidFill>
                <a:schemeClr val="bg1"/>
              </a:solidFill>
              <a:latin typeface="Lato Bold"/>
            </a:rPr>
            <a:t> </a:t>
          </a:r>
          <a:r>
            <a:rPr lang="es-ES" sz="1100" b="1" kern="1200" dirty="0">
              <a:solidFill>
                <a:prstClr val="white"/>
              </a:solidFill>
              <a:latin typeface="Calibri"/>
              <a:ea typeface="+mn-ea"/>
              <a:cs typeface="+mn-cs"/>
            </a:rPr>
            <a:t>como accionista </a:t>
          </a:r>
          <a:endParaRPr lang="es-CO" sz="1100" b="1" kern="1200" dirty="0">
            <a:solidFill>
              <a:prstClr val="white"/>
            </a:solidFill>
            <a:latin typeface="Calibri"/>
            <a:ea typeface="+mn-ea"/>
            <a:cs typeface="+mn-cs"/>
          </a:endParaRPr>
        </a:p>
      </dsp:txBody>
      <dsp:txXfrm>
        <a:off x="5073497" y="2711026"/>
        <a:ext cx="1509335" cy="731897"/>
      </dsp:txXfrm>
    </dsp:sp>
    <dsp:sp modelId="{40AAB8C9-A659-4183-963A-50FBD61428EC}">
      <dsp:nvSpPr>
        <dsp:cNvPr id="0" name=""/>
        <dsp:cNvSpPr/>
      </dsp:nvSpPr>
      <dsp:spPr>
        <a:xfrm rot="17350740">
          <a:off x="5969986" y="2169619"/>
          <a:ext cx="1893184" cy="26604"/>
        </a:xfrm>
        <a:custGeom>
          <a:avLst/>
          <a:gdLst/>
          <a:ahLst/>
          <a:cxnLst/>
          <a:rect l="0" t="0" r="0" b="0"/>
          <a:pathLst>
            <a:path>
              <a:moveTo>
                <a:pt x="0" y="13302"/>
              </a:moveTo>
              <a:lnTo>
                <a:pt x="1893184"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6869248" y="2135592"/>
        <a:ext cx="94659" cy="94659"/>
      </dsp:txXfrm>
    </dsp:sp>
    <dsp:sp modelId="{769D43B8-5F3F-4536-B9B2-2E32DF2E53A0}">
      <dsp:nvSpPr>
        <dsp:cNvPr id="0" name=""/>
        <dsp:cNvSpPr/>
      </dsp:nvSpPr>
      <dsp:spPr>
        <a:xfrm>
          <a:off x="7227553" y="900149"/>
          <a:ext cx="2407040"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bg1"/>
              </a:solidFill>
              <a:latin typeface="Lato Bold"/>
              <a:cs typeface="Lato Bold"/>
            </a:rPr>
            <a:t>Ejercer los derechos sociales de las acciones representadas de conformidad con los estatutos sociales.</a:t>
          </a:r>
        </a:p>
      </dsp:txBody>
      <dsp:txXfrm>
        <a:off x="7250323" y="922919"/>
        <a:ext cx="2361500" cy="731897"/>
      </dsp:txXfrm>
    </dsp:sp>
    <dsp:sp modelId="{F394538F-C60E-411E-922F-DB87696864A0}">
      <dsp:nvSpPr>
        <dsp:cNvPr id="0" name=""/>
        <dsp:cNvSpPr/>
      </dsp:nvSpPr>
      <dsp:spPr>
        <a:xfrm rot="18289469">
          <a:off x="6372024" y="2616646"/>
          <a:ext cx="1089106" cy="26604"/>
        </a:xfrm>
        <a:custGeom>
          <a:avLst/>
          <a:gdLst/>
          <a:ahLst/>
          <a:cxnLst/>
          <a:rect l="0" t="0" r="0" b="0"/>
          <a:pathLst>
            <a:path>
              <a:moveTo>
                <a:pt x="0" y="13302"/>
              </a:moveTo>
              <a:lnTo>
                <a:pt x="1089106"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889350" y="2602720"/>
        <a:ext cx="54455" cy="54455"/>
      </dsp:txXfrm>
    </dsp:sp>
    <dsp:sp modelId="{730FCC04-938C-40A2-BF8F-9B2C73D0D248}">
      <dsp:nvSpPr>
        <dsp:cNvPr id="0" name=""/>
        <dsp:cNvSpPr/>
      </dsp:nvSpPr>
      <dsp:spPr>
        <a:xfrm>
          <a:off x="7227553" y="1794202"/>
          <a:ext cx="2444450"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bg1"/>
              </a:solidFill>
              <a:latin typeface="Lato Bold"/>
              <a:cs typeface="Lato Bold"/>
            </a:rPr>
            <a:t>Participar en las deliberaciones de la Asamblea General de Accionistas y votar en ellas, entre otras cosas, para la conformación de la Junta Directiva de la Sociedad. </a:t>
          </a:r>
        </a:p>
      </dsp:txBody>
      <dsp:txXfrm>
        <a:off x="7250323" y="1816972"/>
        <a:ext cx="2398910" cy="731897"/>
      </dsp:txXfrm>
    </dsp:sp>
    <dsp:sp modelId="{363A7905-EA80-4716-A837-6F73F9859EC9}">
      <dsp:nvSpPr>
        <dsp:cNvPr id="0" name=""/>
        <dsp:cNvSpPr/>
      </dsp:nvSpPr>
      <dsp:spPr>
        <a:xfrm>
          <a:off x="6605603" y="3063672"/>
          <a:ext cx="621950" cy="26604"/>
        </a:xfrm>
        <a:custGeom>
          <a:avLst/>
          <a:gdLst/>
          <a:ahLst/>
          <a:cxnLst/>
          <a:rect l="0" t="0" r="0" b="0"/>
          <a:pathLst>
            <a:path>
              <a:moveTo>
                <a:pt x="0" y="13302"/>
              </a:moveTo>
              <a:lnTo>
                <a:pt x="62195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901029" y="3061426"/>
        <a:ext cx="31097" cy="31097"/>
      </dsp:txXfrm>
    </dsp:sp>
    <dsp:sp modelId="{6C1B851B-D16D-4CEF-B2C0-AE867B9805A5}">
      <dsp:nvSpPr>
        <dsp:cNvPr id="0" name=""/>
        <dsp:cNvSpPr/>
      </dsp:nvSpPr>
      <dsp:spPr>
        <a:xfrm>
          <a:off x="7227553" y="2688256"/>
          <a:ext cx="2530963"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latin typeface="Lato Bold"/>
              <a:cs typeface="Lato Bold"/>
            </a:rPr>
            <a:t>Ejercer el derecho de fiscalización individual. </a:t>
          </a:r>
        </a:p>
      </dsp:txBody>
      <dsp:txXfrm>
        <a:off x="7250323" y="2711026"/>
        <a:ext cx="2485423" cy="731897"/>
      </dsp:txXfrm>
    </dsp:sp>
    <dsp:sp modelId="{DCCAFE29-767F-4DE1-99F0-C7C93073B3F6}">
      <dsp:nvSpPr>
        <dsp:cNvPr id="0" name=""/>
        <dsp:cNvSpPr/>
      </dsp:nvSpPr>
      <dsp:spPr>
        <a:xfrm rot="3310531">
          <a:off x="6372024" y="3510699"/>
          <a:ext cx="1089106" cy="26604"/>
        </a:xfrm>
        <a:custGeom>
          <a:avLst/>
          <a:gdLst/>
          <a:ahLst/>
          <a:cxnLst/>
          <a:rect l="0" t="0" r="0" b="0"/>
          <a:pathLst>
            <a:path>
              <a:moveTo>
                <a:pt x="0" y="13302"/>
              </a:moveTo>
              <a:lnTo>
                <a:pt x="1089106"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889350" y="3496774"/>
        <a:ext cx="54455" cy="54455"/>
      </dsp:txXfrm>
    </dsp:sp>
    <dsp:sp modelId="{5EF1033D-C17F-4276-A6C2-480428C74CE2}">
      <dsp:nvSpPr>
        <dsp:cNvPr id="0" name=""/>
        <dsp:cNvSpPr/>
      </dsp:nvSpPr>
      <dsp:spPr>
        <a:xfrm>
          <a:off x="7227553" y="3582309"/>
          <a:ext cx="2550057"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latin typeface="Lato Bold"/>
              <a:cs typeface="Lato Bold"/>
            </a:rPr>
            <a:t>Participar en el reparto de las utilidades sociales.</a:t>
          </a:r>
        </a:p>
      </dsp:txBody>
      <dsp:txXfrm>
        <a:off x="7250323" y="3605079"/>
        <a:ext cx="2504517" cy="731897"/>
      </dsp:txXfrm>
    </dsp:sp>
    <dsp:sp modelId="{F815BF05-60E2-4271-892E-7BF1DF7F4C97}">
      <dsp:nvSpPr>
        <dsp:cNvPr id="0" name=""/>
        <dsp:cNvSpPr/>
      </dsp:nvSpPr>
      <dsp:spPr>
        <a:xfrm rot="4249260">
          <a:off x="5969986" y="3957726"/>
          <a:ext cx="1893184" cy="26604"/>
        </a:xfrm>
        <a:custGeom>
          <a:avLst/>
          <a:gdLst/>
          <a:ahLst/>
          <a:cxnLst/>
          <a:rect l="0" t="0" r="0" b="0"/>
          <a:pathLst>
            <a:path>
              <a:moveTo>
                <a:pt x="0" y="13302"/>
              </a:moveTo>
              <a:lnTo>
                <a:pt x="1893184"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6869248" y="3923698"/>
        <a:ext cx="94659" cy="94659"/>
      </dsp:txXfrm>
    </dsp:sp>
    <dsp:sp modelId="{84DD508C-D84E-4F5A-82FD-39F78C9B07C5}">
      <dsp:nvSpPr>
        <dsp:cNvPr id="0" name=""/>
        <dsp:cNvSpPr/>
      </dsp:nvSpPr>
      <dsp:spPr>
        <a:xfrm>
          <a:off x="7227553" y="4476363"/>
          <a:ext cx="2611941" cy="7774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latin typeface="Lato Bold"/>
              <a:cs typeface="Lato Bold"/>
            </a:rPr>
            <a:t>Ejercer el derecho a impugnar los acuerdos sociales, cuando a ello hubiera lugar. </a:t>
          </a:r>
        </a:p>
      </dsp:txBody>
      <dsp:txXfrm>
        <a:off x="7250323" y="4499133"/>
        <a:ext cx="2566401" cy="731897"/>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78266-719E-4490-8A45-705A97F224CE}" type="datetimeFigureOut">
              <a:rPr lang="es-CO" smtClean="0"/>
              <a:t>30/10/2018</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E7DD2-B0A5-4B67-A5AD-4493881A24EB}" type="slidenum">
              <a:rPr lang="es-CO" smtClean="0"/>
              <a:t>‹Nº›</a:t>
            </a:fld>
            <a:endParaRPr lang="es-CO"/>
          </a:p>
        </p:txBody>
      </p:sp>
    </p:spTree>
    <p:extLst>
      <p:ext uri="{BB962C8B-B14F-4D97-AF65-F5344CB8AC3E}">
        <p14:creationId xmlns:p14="http://schemas.microsoft.com/office/powerpoint/2010/main" val="154077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24</a:t>
            </a:fld>
            <a:endParaRPr lang="es-CO"/>
          </a:p>
        </p:txBody>
      </p:sp>
    </p:spTree>
    <p:extLst>
      <p:ext uri="{BB962C8B-B14F-4D97-AF65-F5344CB8AC3E}">
        <p14:creationId xmlns:p14="http://schemas.microsoft.com/office/powerpoint/2010/main" val="1393844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25</a:t>
            </a:fld>
            <a:endParaRPr lang="es-CO"/>
          </a:p>
        </p:txBody>
      </p:sp>
    </p:spTree>
    <p:extLst>
      <p:ext uri="{BB962C8B-B14F-4D97-AF65-F5344CB8AC3E}">
        <p14:creationId xmlns:p14="http://schemas.microsoft.com/office/powerpoint/2010/main" val="392159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26</a:t>
            </a:fld>
            <a:endParaRPr lang="es-CO"/>
          </a:p>
        </p:txBody>
      </p:sp>
    </p:spTree>
    <p:extLst>
      <p:ext uri="{BB962C8B-B14F-4D97-AF65-F5344CB8AC3E}">
        <p14:creationId xmlns:p14="http://schemas.microsoft.com/office/powerpoint/2010/main" val="337985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27</a:t>
            </a:fld>
            <a:endParaRPr lang="es-CO"/>
          </a:p>
        </p:txBody>
      </p:sp>
    </p:spTree>
    <p:extLst>
      <p:ext uri="{BB962C8B-B14F-4D97-AF65-F5344CB8AC3E}">
        <p14:creationId xmlns:p14="http://schemas.microsoft.com/office/powerpoint/2010/main" val="569071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hace con valores catastrales. Pero aun no tenemos todos los catastrales. Esto puede subir.</a:t>
            </a:r>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67</a:t>
            </a:fld>
            <a:endParaRPr lang="es-CO"/>
          </a:p>
        </p:txBody>
      </p:sp>
    </p:spTree>
    <p:extLst>
      <p:ext uri="{BB962C8B-B14F-4D97-AF65-F5344CB8AC3E}">
        <p14:creationId xmlns:p14="http://schemas.microsoft.com/office/powerpoint/2010/main" val="3464916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 mes vendimos 20 FMI, por valores cercanos a los 4.276millones</a:t>
            </a:r>
          </a:p>
          <a:p>
            <a:endParaRPr lang="es-ES" dirty="0"/>
          </a:p>
          <a:p>
            <a:r>
              <a:rPr lang="es-ES" dirty="0"/>
              <a:t>Dentro de los 34 </a:t>
            </a:r>
            <a:r>
              <a:rPr lang="es-ES" dirty="0" err="1"/>
              <a:t>Avaluos</a:t>
            </a:r>
            <a:r>
              <a:rPr lang="es-ES" dirty="0"/>
              <a:t> Vencidos, los más representativos son 14 que suman 45.372:</a:t>
            </a:r>
          </a:p>
          <a:p>
            <a:r>
              <a:rPr lang="es-ES" dirty="0"/>
              <a:t>Lote </a:t>
            </a:r>
            <a:r>
              <a:rPr lang="es-ES" dirty="0" err="1"/>
              <a:t>Arroyohondo</a:t>
            </a:r>
            <a:r>
              <a:rPr lang="es-ES" dirty="0"/>
              <a:t> Cali – 13.914</a:t>
            </a:r>
          </a:p>
          <a:p>
            <a:r>
              <a:rPr lang="es-ES" dirty="0"/>
              <a:t>Balsos </a:t>
            </a:r>
            <a:r>
              <a:rPr lang="es-ES" dirty="0" err="1"/>
              <a:t>Medellin</a:t>
            </a:r>
            <a:r>
              <a:rPr lang="es-ES" dirty="0"/>
              <a:t> – 12.764</a:t>
            </a:r>
          </a:p>
          <a:p>
            <a:r>
              <a:rPr lang="es-ES" dirty="0"/>
              <a:t>Lote Medellín – 4.094</a:t>
            </a:r>
          </a:p>
          <a:p>
            <a:r>
              <a:rPr lang="es-ES" dirty="0"/>
              <a:t>Bodega en Bogotá </a:t>
            </a:r>
            <a:r>
              <a:rPr lang="es-ES" dirty="0" err="1"/>
              <a:t>Iron</a:t>
            </a:r>
            <a:r>
              <a:rPr lang="es-ES" dirty="0"/>
              <a:t> </a:t>
            </a:r>
            <a:r>
              <a:rPr lang="es-ES" dirty="0" err="1"/>
              <a:t>Stell</a:t>
            </a:r>
            <a:r>
              <a:rPr lang="es-ES" dirty="0"/>
              <a:t> – 3.269</a:t>
            </a:r>
          </a:p>
          <a:p>
            <a:r>
              <a:rPr lang="es-ES" dirty="0"/>
              <a:t>Lote en Medellín – 2.845</a:t>
            </a:r>
          </a:p>
          <a:p>
            <a:r>
              <a:rPr lang="es-ES" dirty="0"/>
              <a:t>Lote en Medellín – 1.665</a:t>
            </a:r>
          </a:p>
          <a:p>
            <a:r>
              <a:rPr lang="es-ES" dirty="0"/>
              <a:t>Lote en Cali – 1.392</a:t>
            </a:r>
          </a:p>
          <a:p>
            <a:r>
              <a:rPr lang="es-ES" dirty="0"/>
              <a:t>7 Bodega en Buga – 5.432</a:t>
            </a:r>
          </a:p>
          <a:p>
            <a:endParaRPr lang="es-ES"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68</a:t>
            </a:fld>
            <a:endParaRPr lang="es-CO"/>
          </a:p>
        </p:txBody>
      </p:sp>
    </p:spTree>
    <p:extLst>
      <p:ext uri="{BB962C8B-B14F-4D97-AF65-F5344CB8AC3E}">
        <p14:creationId xmlns:p14="http://schemas.microsoft.com/office/powerpoint/2010/main" val="1354406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69</a:t>
            </a:fld>
            <a:endParaRPr lang="es-CO"/>
          </a:p>
        </p:txBody>
      </p:sp>
    </p:spTree>
    <p:extLst>
      <p:ext uri="{BB962C8B-B14F-4D97-AF65-F5344CB8AC3E}">
        <p14:creationId xmlns:p14="http://schemas.microsoft.com/office/powerpoint/2010/main" val="1109793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71</a:t>
            </a:fld>
            <a:endParaRPr lang="es-CO"/>
          </a:p>
        </p:txBody>
      </p:sp>
    </p:spTree>
    <p:extLst>
      <p:ext uri="{BB962C8B-B14F-4D97-AF65-F5344CB8AC3E}">
        <p14:creationId xmlns:p14="http://schemas.microsoft.com/office/powerpoint/2010/main" val="2043165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72</a:t>
            </a:fld>
            <a:endParaRPr lang="es-CO"/>
          </a:p>
        </p:txBody>
      </p:sp>
    </p:spTree>
    <p:extLst>
      <p:ext uri="{BB962C8B-B14F-4D97-AF65-F5344CB8AC3E}">
        <p14:creationId xmlns:p14="http://schemas.microsoft.com/office/powerpoint/2010/main" val="1390106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99</a:t>
            </a:fld>
            <a:endParaRPr lang="es-CO"/>
          </a:p>
        </p:txBody>
      </p:sp>
    </p:spTree>
    <p:extLst>
      <p:ext uri="{BB962C8B-B14F-4D97-AF65-F5344CB8AC3E}">
        <p14:creationId xmlns:p14="http://schemas.microsoft.com/office/powerpoint/2010/main" val="443453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30/10/2018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30/10/2018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30/10/2018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30/10/2018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30/10/2018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30/10/2018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30/10/2018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10.xml"/><Relationship Id="rId7" Type="http://schemas.openxmlformats.org/officeDocument/2006/relationships/image" Target="../media/image3.png"/><Relationship Id="rId2"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slide" Target="slide1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image" Target="../media/image4.png"/><Relationship Id="rId2"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7.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20.xml"/><Relationship Id="rId7" Type="http://schemas.openxmlformats.org/officeDocument/2006/relationships/image" Target="../media/image3.png"/><Relationship Id="rId2"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slide" Target="slide23.xml"/><Relationship Id="rId4" Type="http://schemas.openxmlformats.org/officeDocument/2006/relationships/slide" Target="slide2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22.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1.xml"/><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27.png"/><Relationship Id="rId5" Type="http://schemas.openxmlformats.org/officeDocument/2006/relationships/image" Target="../media/image3.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25.png"/><Relationship Id="rId14" Type="http://schemas.openxmlformats.org/officeDocument/2006/relationships/image" Target="../media/image30.png"/></Relationships>
</file>

<file path=ppt/slides/_rels/slide2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4.png"/><Relationship Id="rId10" Type="http://schemas.openxmlformats.org/officeDocument/2006/relationships/image" Target="../media/image39.png"/><Relationship Id="rId4" Type="http://schemas.openxmlformats.org/officeDocument/2006/relationships/image" Target="../media/image3.png"/><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4.emf"/><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46.emf"/><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slide" Target="slide36.xml"/><Relationship Id="rId3" Type="http://schemas.openxmlformats.org/officeDocument/2006/relationships/image" Target="../media/image3.png"/><Relationship Id="rId7" Type="http://schemas.openxmlformats.org/officeDocument/2006/relationships/image" Target="../media/image51.png"/><Relationship Id="rId12" Type="http://schemas.openxmlformats.org/officeDocument/2006/relationships/slide" Target="slide38.xml"/><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slide" Target="slide40.xml"/><Relationship Id="rId5" Type="http://schemas.openxmlformats.org/officeDocument/2006/relationships/image" Target="../media/image50.png"/><Relationship Id="rId10" Type="http://schemas.openxmlformats.org/officeDocument/2006/relationships/image" Target="../media/image54.png"/><Relationship Id="rId4" Type="http://schemas.openxmlformats.org/officeDocument/2006/relationships/image" Target="../media/image4.png"/><Relationship Id="rId9" Type="http://schemas.openxmlformats.org/officeDocument/2006/relationships/image" Target="../media/image53.png"/></Relationships>
</file>

<file path=ppt/slides/_rels/slide36.xml.rels><?xml version="1.0" encoding="UTF-8" standalone="yes"?>
<Relationships xmlns="http://schemas.openxmlformats.org/package/2006/relationships"><Relationship Id="rId8" Type="http://schemas.openxmlformats.org/officeDocument/2006/relationships/slide" Target="slide37.xml"/><Relationship Id="rId13" Type="http://schemas.openxmlformats.org/officeDocument/2006/relationships/chart" Target="../charts/chart1.xml"/><Relationship Id="rId3" Type="http://schemas.openxmlformats.org/officeDocument/2006/relationships/image" Target="../media/image3.png"/><Relationship Id="rId7" Type="http://schemas.openxmlformats.org/officeDocument/2006/relationships/image" Target="../media/image51.png"/><Relationship Id="rId12" Type="http://schemas.openxmlformats.org/officeDocument/2006/relationships/image" Target="../media/image58.jpe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57.jpeg"/><Relationship Id="rId5" Type="http://schemas.openxmlformats.org/officeDocument/2006/relationships/image" Target="../media/image50.png"/><Relationship Id="rId10" Type="http://schemas.openxmlformats.org/officeDocument/2006/relationships/image" Target="../media/image56.jpeg"/><Relationship Id="rId4" Type="http://schemas.openxmlformats.org/officeDocument/2006/relationships/image" Target="../media/image4.png"/><Relationship Id="rId9" Type="http://schemas.openxmlformats.org/officeDocument/2006/relationships/image" Target="../media/image55.jpeg"/></Relationships>
</file>

<file path=ppt/slides/_rels/slide37.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jpeg"/><Relationship Id="rId3" Type="http://schemas.openxmlformats.org/officeDocument/2006/relationships/image" Target="../media/image3.png"/><Relationship Id="rId7" Type="http://schemas.openxmlformats.org/officeDocument/2006/relationships/image" Target="../media/image56.jpeg"/><Relationship Id="rId12" Type="http://schemas.openxmlformats.org/officeDocument/2006/relationships/image" Target="../media/image61.jpeg"/><Relationship Id="rId17" Type="http://schemas.openxmlformats.org/officeDocument/2006/relationships/image" Target="../media/image66.jpeg"/><Relationship Id="rId2" Type="http://schemas.openxmlformats.org/officeDocument/2006/relationships/image" Target="../media/image2.png"/><Relationship Id="rId16"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slide" Target="slide36.xml"/><Relationship Id="rId15" Type="http://schemas.openxmlformats.org/officeDocument/2006/relationships/image" Target="../media/image64.jpeg"/><Relationship Id="rId10" Type="http://schemas.openxmlformats.org/officeDocument/2006/relationships/image" Target="../media/image59.jpeg"/><Relationship Id="rId4" Type="http://schemas.openxmlformats.org/officeDocument/2006/relationships/image" Target="../media/image4.png"/><Relationship Id="rId9" Type="http://schemas.openxmlformats.org/officeDocument/2006/relationships/image" Target="../media/image58.jpeg"/><Relationship Id="rId14" Type="http://schemas.openxmlformats.org/officeDocument/2006/relationships/image" Target="../media/image63.jpeg"/></Relationships>
</file>

<file path=ppt/slides/_rels/slide38.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chart" Target="../charts/chart2.xml"/><Relationship Id="rId3" Type="http://schemas.openxmlformats.org/officeDocument/2006/relationships/image" Target="../media/image67.png"/><Relationship Id="rId7" Type="http://schemas.microsoft.com/office/2007/relationships/hdphoto" Target="../media/hdphoto1.wdp"/><Relationship Id="rId12" Type="http://schemas.openxmlformats.org/officeDocument/2006/relationships/slide" Target="slide39.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71.png"/><Relationship Id="rId5" Type="http://schemas.openxmlformats.org/officeDocument/2006/relationships/image" Target="../media/image4.png"/><Relationship Id="rId10" Type="http://schemas.openxmlformats.org/officeDocument/2006/relationships/image" Target="../media/image70.png"/><Relationship Id="rId4" Type="http://schemas.microsoft.com/office/2007/relationships/hdphoto" Target="../media/hdphoto2.wdp"/><Relationship Id="rId9" Type="http://schemas.openxmlformats.org/officeDocument/2006/relationships/image" Target="../media/image69.png"/></Relationships>
</file>

<file path=ppt/slides/_rels/slide39.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image" Target="../media/image3.png"/><Relationship Id="rId7" Type="http://schemas.openxmlformats.org/officeDocument/2006/relationships/image" Target="../media/image70.png"/><Relationship Id="rId12" Type="http://schemas.openxmlformats.org/officeDocument/2006/relationships/image" Target="../media/image74.png"/><Relationship Id="rId17" Type="http://schemas.openxmlformats.org/officeDocument/2006/relationships/image" Target="../media/image79.jpeg"/><Relationship Id="rId2" Type="http://schemas.openxmlformats.org/officeDocument/2006/relationships/image" Target="../media/image2.png"/><Relationship Id="rId16" Type="http://schemas.openxmlformats.org/officeDocument/2006/relationships/image" Target="../media/image78.jpeg"/><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3.png"/><Relationship Id="rId5" Type="http://schemas.openxmlformats.org/officeDocument/2006/relationships/image" Target="../media/image68.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4.png"/><Relationship Id="rId9" Type="http://schemas.openxmlformats.org/officeDocument/2006/relationships/slide" Target="slide38.xml"/><Relationship Id="rId14" Type="http://schemas.openxmlformats.org/officeDocument/2006/relationships/image" Target="../media/image76.jpeg"/></Relationships>
</file>

<file path=ppt/slides/_rels/slide40.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3.png"/><Relationship Id="rId7" Type="http://schemas.openxmlformats.org/officeDocument/2006/relationships/slide" Target="slide41.xml"/><Relationship Id="rId12" Type="http://schemas.openxmlformats.org/officeDocument/2006/relationships/chart" Target="../charts/chart3.xml"/><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3.jpeg"/><Relationship Id="rId5" Type="http://schemas.openxmlformats.org/officeDocument/2006/relationships/image" Target="../media/image54.png"/><Relationship Id="rId10" Type="http://schemas.openxmlformats.org/officeDocument/2006/relationships/image" Target="../media/image82.jpeg"/><Relationship Id="rId4" Type="http://schemas.openxmlformats.org/officeDocument/2006/relationships/image" Target="../media/image4.png"/><Relationship Id="rId9" Type="http://schemas.openxmlformats.org/officeDocument/2006/relationships/image" Target="../media/image81.jpeg"/></Relationships>
</file>

<file path=ppt/slides/_rels/slide41.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image" Target="../media/image82.jpeg"/><Relationship Id="rId3" Type="http://schemas.openxmlformats.org/officeDocument/2006/relationships/image" Target="../media/image3.png"/><Relationship Id="rId7" Type="http://schemas.openxmlformats.org/officeDocument/2006/relationships/image" Target="../media/image85.jpg"/><Relationship Id="rId12" Type="http://schemas.openxmlformats.org/officeDocument/2006/relationships/image" Target="../media/image88.jpeg"/><Relationship Id="rId17" Type="http://schemas.openxmlformats.org/officeDocument/2006/relationships/image" Target="../media/image91.jpeg"/><Relationship Id="rId2" Type="http://schemas.openxmlformats.org/officeDocument/2006/relationships/image" Target="../media/image2.png"/><Relationship Id="rId16" Type="http://schemas.openxmlformats.org/officeDocument/2006/relationships/image" Target="../media/image90.jpeg"/><Relationship Id="rId1" Type="http://schemas.openxmlformats.org/officeDocument/2006/relationships/slideLayout" Target="../slideLayouts/slideLayout1.xml"/><Relationship Id="rId6" Type="http://schemas.openxmlformats.org/officeDocument/2006/relationships/image" Target="../media/image84.jpeg"/><Relationship Id="rId11" Type="http://schemas.openxmlformats.org/officeDocument/2006/relationships/image" Target="../media/image87.jpeg"/><Relationship Id="rId5" Type="http://schemas.openxmlformats.org/officeDocument/2006/relationships/slide" Target="slide40.xml"/><Relationship Id="rId15" Type="http://schemas.openxmlformats.org/officeDocument/2006/relationships/image" Target="../media/image89.jpeg"/><Relationship Id="rId10" Type="http://schemas.openxmlformats.org/officeDocument/2006/relationships/image" Target="../media/image86.jpeg"/><Relationship Id="rId4" Type="http://schemas.openxmlformats.org/officeDocument/2006/relationships/image" Target="../media/image4.png"/><Relationship Id="rId9" Type="http://schemas.openxmlformats.org/officeDocument/2006/relationships/image" Target="../media/image81.jpeg"/><Relationship Id="rId14" Type="http://schemas.openxmlformats.org/officeDocument/2006/relationships/image" Target="../media/image83.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4.png"/><Relationship Id="rId2" Type="http://schemas.openxmlformats.org/officeDocument/2006/relationships/image" Target="../media/image95.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7.png"/></Relationships>
</file>

<file path=ppt/slides/_rels/slide61.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4.png"/><Relationship Id="rId2" Type="http://schemas.openxmlformats.org/officeDocument/2006/relationships/image" Target="../media/image96.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9.png"/></Relationships>
</file>

<file path=ppt/slides/_rels/slide62.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2.png"/><Relationship Id="rId2" Type="http://schemas.openxmlformats.org/officeDocument/2006/relationships/image" Target="../media/image100.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4.jpg"/></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4.jpg"/><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6.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2.png"/><Relationship Id="rId7" Type="http://schemas.openxmlformats.org/officeDocument/2006/relationships/image" Target="../media/image10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4.png"/><Relationship Id="rId10" Type="http://schemas.openxmlformats.org/officeDocument/2006/relationships/image" Target="../media/image111.png"/><Relationship Id="rId4" Type="http://schemas.openxmlformats.org/officeDocument/2006/relationships/image" Target="../media/image3.png"/><Relationship Id="rId9" Type="http://schemas.openxmlformats.org/officeDocument/2006/relationships/image" Target="../media/image110.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4.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14.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13.png"/><Relationship Id="rId4" Type="http://schemas.openxmlformats.org/officeDocument/2006/relationships/image" Target="../media/image115.png"/></Relationships>
</file>

<file path=ppt/slides/_rels/slide7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2.png"/><Relationship Id="rId7" Type="http://schemas.openxmlformats.org/officeDocument/2006/relationships/image" Target="../media/image1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4.png"/><Relationship Id="rId10" Type="http://schemas.openxmlformats.org/officeDocument/2006/relationships/image" Target="../media/image122.png"/><Relationship Id="rId4" Type="http://schemas.openxmlformats.org/officeDocument/2006/relationships/image" Target="../media/image3.png"/><Relationship Id="rId9" Type="http://schemas.openxmlformats.org/officeDocument/2006/relationships/image" Target="../media/image121.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7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4.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4.png"/></Relationships>
</file>

<file path=ppt/slides/_rels/slide8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4.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6.xml"/><Relationship Id="rId7" Type="http://schemas.openxmlformats.org/officeDocument/2006/relationships/image" Target="../media/image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png"/><Relationship Id="rId7" Type="http://schemas.openxmlformats.org/officeDocument/2006/relationships/diagramQuickStyle" Target="../diagrams/quickStyle7.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4.png"/><Relationship Id="rId9" Type="http://schemas.microsoft.com/office/2007/relationships/diagramDrawing" Target="../diagrams/drawing7.xml"/></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6858000"/>
          </a:xfrm>
          <a:prstGeom prst="rect">
            <a:avLst/>
          </a:prstGeom>
          <a:solidFill>
            <a:srgbClr val="2931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8715" y="2705725"/>
            <a:ext cx="9143999" cy="1446550"/>
          </a:xfrm>
          <a:prstGeom prst="rect">
            <a:avLst/>
          </a:prstGeom>
          <a:noFill/>
        </p:spPr>
        <p:txBody>
          <a:bodyPr wrap="square" rtlCol="0">
            <a:spAutoFit/>
          </a:bodyPr>
          <a:lstStyle/>
          <a:p>
            <a:pPr algn="ctr"/>
            <a:r>
              <a:rPr lang="es-ES" sz="4400" b="1" dirty="0">
                <a:solidFill>
                  <a:srgbClr val="000A8B"/>
                </a:solidFill>
              </a:rPr>
              <a:t>JUNTA DIRECTIVA No 162</a:t>
            </a:r>
          </a:p>
          <a:p>
            <a:pPr algn="ctr"/>
            <a:r>
              <a:rPr lang="es-ES" sz="4400" b="1" dirty="0">
                <a:solidFill>
                  <a:srgbClr val="000A8B"/>
                </a:solidFill>
              </a:rPr>
              <a:t>31 de octubre de 2018</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9204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162</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1905E95B-CE86-4222-8541-9629AC762D62}"/>
              </a:ext>
            </a:extLst>
          </p:cNvPr>
          <p:cNvSpPr/>
          <p:nvPr/>
        </p:nvSpPr>
        <p:spPr>
          <a:xfrm>
            <a:off x="1093304" y="2144601"/>
            <a:ext cx="10860157" cy="3539430"/>
          </a:xfrm>
          <a:prstGeom prst="rect">
            <a:avLst/>
          </a:prstGeom>
        </p:spPr>
        <p:txBody>
          <a:bodyPr wrap="square">
            <a:spAutoFit/>
          </a:bodyPr>
          <a:lstStyle/>
          <a:p>
            <a:pPr marL="342900" indent="-342900">
              <a:buFont typeface="+mj-lt"/>
              <a:buAutoNum type="arabicPeriod"/>
            </a:pPr>
            <a:r>
              <a:rPr lang="es-ES" sz="3200" dirty="0"/>
              <a:t>Verificación del Quorum</a:t>
            </a:r>
            <a:endParaRPr lang="es-CO" sz="3200" dirty="0"/>
          </a:p>
          <a:p>
            <a:pPr marL="342900" indent="-342900">
              <a:buFont typeface="+mj-lt"/>
              <a:buAutoNum type="arabicPeriod"/>
            </a:pPr>
            <a:r>
              <a:rPr lang="es-ES" sz="3200" dirty="0"/>
              <a:t>Aprobación del orden del día</a:t>
            </a:r>
          </a:p>
          <a:p>
            <a:pPr lvl="0"/>
            <a:r>
              <a:rPr lang="es-ES" sz="3200" dirty="0"/>
              <a:t>3. Informe Comité Financiero </a:t>
            </a:r>
            <a:endParaRPr lang="es-CO" sz="3200" dirty="0"/>
          </a:p>
          <a:p>
            <a:pPr lvl="0"/>
            <a:r>
              <a:rPr lang="es-ES" sz="3200" dirty="0"/>
              <a:t>4. Avance avalúo de bienes </a:t>
            </a:r>
            <a:endParaRPr lang="es-CO" sz="3200" dirty="0"/>
          </a:p>
          <a:p>
            <a:pPr lvl="0"/>
            <a:r>
              <a:rPr lang="es-ES" sz="3200" dirty="0"/>
              <a:t>5. Productividad de bienes inmuebles </a:t>
            </a:r>
            <a:endParaRPr lang="es-CO" sz="3200" dirty="0"/>
          </a:p>
          <a:p>
            <a:pPr lvl="0"/>
            <a:r>
              <a:rPr lang="es-ES" sz="3200" dirty="0"/>
              <a:t>6. Informe INASSA y CEMEX</a:t>
            </a:r>
          </a:p>
          <a:p>
            <a:pPr algn="just"/>
            <a:r>
              <a:rPr lang="es-ES" sz="3200" dirty="0"/>
              <a:t>7. Proposiciones y Varios</a:t>
            </a:r>
          </a:p>
        </p:txBody>
      </p:sp>
      <p:sp>
        <p:nvSpPr>
          <p:cNvPr id="13" name="CuadroTexto 12">
            <a:extLst>
              <a:ext uri="{FF2B5EF4-FFF2-40B4-BE49-F238E27FC236}">
                <a16:creationId xmlns:a16="http://schemas.microsoft.com/office/drawing/2014/main" id="{76A06A6F-6AC3-47F2-B599-E749F8B42076}"/>
              </a:ext>
            </a:extLst>
          </p:cNvPr>
          <p:cNvSpPr txBox="1"/>
          <p:nvPr/>
        </p:nvSpPr>
        <p:spPr>
          <a:xfrm>
            <a:off x="3809862" y="1282266"/>
            <a:ext cx="3365500" cy="584775"/>
          </a:xfrm>
          <a:prstGeom prst="rect">
            <a:avLst/>
          </a:prstGeom>
          <a:noFill/>
        </p:spPr>
        <p:txBody>
          <a:bodyPr wrap="square" rtlCol="0">
            <a:spAutoFit/>
          </a:bodyPr>
          <a:lstStyle/>
          <a:p>
            <a:pPr algn="r"/>
            <a:r>
              <a:rPr lang="es-ES" sz="3200" b="1" dirty="0">
                <a:solidFill>
                  <a:srgbClr val="002060"/>
                </a:solidFill>
              </a:rPr>
              <a:t>ORDEN DEL DÍA</a:t>
            </a:r>
            <a:endParaRPr lang="es-ES" sz="32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953816"/>
            <a:ext cx="9143999" cy="769441"/>
          </a:xfrm>
          <a:prstGeom prst="rect">
            <a:avLst/>
          </a:prstGeom>
          <a:noFill/>
        </p:spPr>
        <p:txBody>
          <a:bodyPr wrap="square" rtlCol="0">
            <a:spAutoFit/>
          </a:bodyPr>
          <a:lstStyle/>
          <a:p>
            <a:pPr algn="ctr"/>
            <a:r>
              <a:rPr lang="es-ES" sz="4400" b="1" dirty="0">
                <a:solidFill>
                  <a:srgbClr val="002060"/>
                </a:solidFill>
              </a:rPr>
              <a:t>3. Informe Comité Financiero </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049462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2573517" y="1401778"/>
            <a:ext cx="7198228" cy="830997"/>
          </a:xfrm>
          <a:prstGeom prst="rect">
            <a:avLst/>
          </a:prstGeom>
          <a:noFill/>
        </p:spPr>
        <p:txBody>
          <a:bodyPr wrap="square" rtlCol="0">
            <a:spAutoFit/>
          </a:bodyPr>
          <a:lstStyle/>
          <a:p>
            <a:pPr algn="ctr"/>
            <a:r>
              <a:rPr lang="es-CO" sz="2400" b="1" dirty="0">
                <a:solidFill>
                  <a:srgbClr val="002060"/>
                </a:solidFill>
              </a:rPr>
              <a:t>COMITÉ FINANCIERO OCTUBRE 29 DE 2018</a:t>
            </a:r>
          </a:p>
          <a:p>
            <a:pPr algn="ctr"/>
            <a:r>
              <a:rPr lang="es-CO" sz="2400" b="1" dirty="0">
                <a:solidFill>
                  <a:srgbClr val="002060"/>
                </a:solidFill>
              </a:rPr>
              <a:t>ORDEN DEL DIA:</a:t>
            </a:r>
          </a:p>
        </p:txBody>
      </p:sp>
      <p:pic>
        <p:nvPicPr>
          <p:cNvPr id="10" name="Imagen 9">
            <a:extLst>
              <a:ext uri="{FF2B5EF4-FFF2-40B4-BE49-F238E27FC236}">
                <a16:creationId xmlns:a16="http://schemas.microsoft.com/office/drawing/2014/main" id="{B037981F-AA2E-4C38-9760-92C5A6888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2286000" cy="1283804"/>
          </a:xfrm>
          <a:prstGeom prst="rect">
            <a:avLst/>
          </a:prstGeom>
        </p:spPr>
      </p:pic>
      <p:pic>
        <p:nvPicPr>
          <p:cNvPr id="15" name="Imagen 14">
            <a:extLst>
              <a:ext uri="{FF2B5EF4-FFF2-40B4-BE49-F238E27FC236}">
                <a16:creationId xmlns:a16="http://schemas.microsoft.com/office/drawing/2014/main" id="{95BC4779-AE9A-4258-B4B3-8A7CF7452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58" y="0"/>
            <a:ext cx="2527343" cy="1043796"/>
          </a:xfrm>
          <a:prstGeom prst="rect">
            <a:avLst/>
          </a:prstGeom>
        </p:spPr>
      </p:pic>
      <p:pic>
        <p:nvPicPr>
          <p:cNvPr id="16" name="Imagen 15">
            <a:extLst>
              <a:ext uri="{FF2B5EF4-FFF2-40B4-BE49-F238E27FC236}">
                <a16:creationId xmlns:a16="http://schemas.microsoft.com/office/drawing/2014/main" id="{FDA8BF98-A741-4ED8-960C-0CA8034E8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2743200" cy="1043796"/>
          </a:xfrm>
          <a:prstGeom prst="rect">
            <a:avLst/>
          </a:prstGeom>
        </p:spPr>
      </p:pic>
      <p:sp>
        <p:nvSpPr>
          <p:cNvPr id="11" name="CuadroTexto 10">
            <a:extLst>
              <a:ext uri="{FF2B5EF4-FFF2-40B4-BE49-F238E27FC236}">
                <a16:creationId xmlns:a16="http://schemas.microsoft.com/office/drawing/2014/main" id="{69B7AEC9-727A-4826-915C-F0F95F32E6F6}"/>
              </a:ext>
            </a:extLst>
          </p:cNvPr>
          <p:cNvSpPr txBox="1"/>
          <p:nvPr/>
        </p:nvSpPr>
        <p:spPr>
          <a:xfrm>
            <a:off x="1417983" y="2569367"/>
            <a:ext cx="9833113" cy="3847207"/>
          </a:xfrm>
          <a:prstGeom prst="rect">
            <a:avLst/>
          </a:prstGeom>
          <a:noFill/>
        </p:spPr>
        <p:txBody>
          <a:bodyPr wrap="square" rtlCol="0">
            <a:spAutoFit/>
          </a:bodyPr>
          <a:lstStyle/>
          <a:p>
            <a:pPr lvl="0"/>
            <a:r>
              <a:rPr lang="es-CO" sz="2800" dirty="0"/>
              <a:t>1. Estados financieros a 30 de septiembre de 2018</a:t>
            </a:r>
          </a:p>
          <a:p>
            <a:pPr lvl="0"/>
            <a:r>
              <a:rPr lang="es-CO" sz="2800" dirty="0"/>
              <a:t>2. Ejecución presupuestal 30 de septiembre de 2018</a:t>
            </a:r>
          </a:p>
          <a:p>
            <a:pPr lvl="0"/>
            <a:r>
              <a:rPr lang="es-CO" sz="2800" dirty="0"/>
              <a:t>3. Adición contrato semovientes</a:t>
            </a:r>
          </a:p>
          <a:p>
            <a:pPr lvl="0"/>
            <a:r>
              <a:rPr lang="es-CO" sz="2800" dirty="0"/>
              <a:t>4. Adición contrato ROM</a:t>
            </a:r>
          </a:p>
          <a:p>
            <a:pPr lvl="0"/>
            <a:r>
              <a:rPr lang="es-CO" sz="2800" dirty="0"/>
              <a:t>5. Compra – alquiler equipos de computo</a:t>
            </a:r>
          </a:p>
          <a:p>
            <a:r>
              <a:rPr lang="es-CO" sz="2800" dirty="0"/>
              <a:t>6. Adición Contrato de NASES</a:t>
            </a:r>
          </a:p>
          <a:p>
            <a:pPr lvl="0"/>
            <a:r>
              <a:rPr lang="es-CO" sz="2800" dirty="0"/>
              <a:t>7. Presentación Gerencia Comercial</a:t>
            </a:r>
          </a:p>
          <a:p>
            <a:pPr lvl="0"/>
            <a:endParaRPr lang="es-CO" sz="2800" dirty="0"/>
          </a:p>
          <a:p>
            <a:endParaRPr lang="es-CO" sz="2000" dirty="0"/>
          </a:p>
        </p:txBody>
      </p:sp>
    </p:spTree>
    <p:extLst>
      <p:ext uri="{BB962C8B-B14F-4D97-AF65-F5344CB8AC3E}">
        <p14:creationId xmlns:p14="http://schemas.microsoft.com/office/powerpoint/2010/main" val="86819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5022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1067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588759"/>
            <a:ext cx="7217494" cy="1323439"/>
          </a:xfrm>
          <a:prstGeom prst="rect">
            <a:avLst/>
          </a:prstGeom>
          <a:noFill/>
        </p:spPr>
        <p:txBody>
          <a:bodyPr wrap="square" rtlCol="0">
            <a:spAutoFit/>
          </a:bodyPr>
          <a:lstStyle/>
          <a:p>
            <a:pPr algn="ctr"/>
            <a:r>
              <a:rPr lang="es-CO" sz="4000" b="1" dirty="0">
                <a:solidFill>
                  <a:srgbClr val="002060"/>
                </a:solidFill>
              </a:rPr>
              <a:t>1. ESTADOS FINANCIEROS</a:t>
            </a:r>
          </a:p>
          <a:p>
            <a:pPr algn="ctr"/>
            <a:r>
              <a:rPr lang="es-CO" sz="4000" b="1" dirty="0">
                <a:solidFill>
                  <a:srgbClr val="002060"/>
                </a:solidFill>
              </a:rPr>
              <a:t> A 30 DE SEPTIEMBRE DE 2018</a:t>
            </a:r>
            <a:endParaRPr lang="es-ES" sz="4000" b="1" dirty="0">
              <a:solidFill>
                <a:srgbClr val="002060"/>
              </a:solidFill>
            </a:endParaRPr>
          </a:p>
        </p:txBody>
      </p:sp>
      <p:pic>
        <p:nvPicPr>
          <p:cNvPr id="10" name="Imagen 9">
            <a:extLst>
              <a:ext uri="{FF2B5EF4-FFF2-40B4-BE49-F238E27FC236}">
                <a16:creationId xmlns:a16="http://schemas.microsoft.com/office/drawing/2014/main" id="{19E09635-8883-4BEB-90D2-B60B621E6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a:extLst>
              <a:ext uri="{FF2B5EF4-FFF2-40B4-BE49-F238E27FC236}">
                <a16:creationId xmlns:a16="http://schemas.microsoft.com/office/drawing/2014/main" id="{211666F6-228E-4CF6-BF98-BD9548FD3B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4" name="Imagen 13">
            <a:extLst>
              <a:ext uri="{FF2B5EF4-FFF2-40B4-BE49-F238E27FC236}">
                <a16:creationId xmlns:a16="http://schemas.microsoft.com/office/drawing/2014/main" id="{4F83D104-6672-473E-A0F1-8586B15901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037351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0B91A92-B569-4B1A-8C39-58694DD23CA4}"/>
              </a:ext>
            </a:extLst>
          </p:cNvPr>
          <p:cNvGraphicFramePr>
            <a:graphicFrameLocks noGrp="1"/>
          </p:cNvGraphicFramePr>
          <p:nvPr>
            <p:extLst>
              <p:ext uri="{D42A27DB-BD31-4B8C-83A1-F6EECF244321}">
                <p14:modId xmlns:p14="http://schemas.microsoft.com/office/powerpoint/2010/main" val="804518289"/>
              </p:ext>
            </p:extLst>
          </p:nvPr>
        </p:nvGraphicFramePr>
        <p:xfrm>
          <a:off x="858876" y="1899280"/>
          <a:ext cx="10180182" cy="4525961"/>
        </p:xfrm>
        <a:graphic>
          <a:graphicData uri="http://schemas.openxmlformats.org/drawingml/2006/table">
            <a:tbl>
              <a:tblPr/>
              <a:tblGrid>
                <a:gridCol w="3693347">
                  <a:extLst>
                    <a:ext uri="{9D8B030D-6E8A-4147-A177-3AD203B41FA5}">
                      <a16:colId xmlns:a16="http://schemas.microsoft.com/office/drawing/2014/main" val="789260195"/>
                    </a:ext>
                  </a:extLst>
                </a:gridCol>
                <a:gridCol w="1189383">
                  <a:extLst>
                    <a:ext uri="{9D8B030D-6E8A-4147-A177-3AD203B41FA5}">
                      <a16:colId xmlns:a16="http://schemas.microsoft.com/office/drawing/2014/main" val="3373329633"/>
                    </a:ext>
                  </a:extLst>
                </a:gridCol>
                <a:gridCol w="109549">
                  <a:extLst>
                    <a:ext uri="{9D8B030D-6E8A-4147-A177-3AD203B41FA5}">
                      <a16:colId xmlns:a16="http://schemas.microsoft.com/office/drawing/2014/main" val="2808617661"/>
                    </a:ext>
                  </a:extLst>
                </a:gridCol>
                <a:gridCol w="1236332">
                  <a:extLst>
                    <a:ext uri="{9D8B030D-6E8A-4147-A177-3AD203B41FA5}">
                      <a16:colId xmlns:a16="http://schemas.microsoft.com/office/drawing/2014/main" val="765178338"/>
                    </a:ext>
                  </a:extLst>
                </a:gridCol>
                <a:gridCol w="109549">
                  <a:extLst>
                    <a:ext uri="{9D8B030D-6E8A-4147-A177-3AD203B41FA5}">
                      <a16:colId xmlns:a16="http://schemas.microsoft.com/office/drawing/2014/main" val="3590510137"/>
                    </a:ext>
                  </a:extLst>
                </a:gridCol>
                <a:gridCol w="1115046">
                  <a:extLst>
                    <a:ext uri="{9D8B030D-6E8A-4147-A177-3AD203B41FA5}">
                      <a16:colId xmlns:a16="http://schemas.microsoft.com/office/drawing/2014/main" val="2293074709"/>
                    </a:ext>
                  </a:extLst>
                </a:gridCol>
                <a:gridCol w="109549">
                  <a:extLst>
                    <a:ext uri="{9D8B030D-6E8A-4147-A177-3AD203B41FA5}">
                      <a16:colId xmlns:a16="http://schemas.microsoft.com/office/drawing/2014/main" val="2261189711"/>
                    </a:ext>
                  </a:extLst>
                </a:gridCol>
                <a:gridCol w="109549">
                  <a:extLst>
                    <a:ext uri="{9D8B030D-6E8A-4147-A177-3AD203B41FA5}">
                      <a16:colId xmlns:a16="http://schemas.microsoft.com/office/drawing/2014/main" val="2543744208"/>
                    </a:ext>
                  </a:extLst>
                </a:gridCol>
                <a:gridCol w="1079834">
                  <a:extLst>
                    <a:ext uri="{9D8B030D-6E8A-4147-A177-3AD203B41FA5}">
                      <a16:colId xmlns:a16="http://schemas.microsoft.com/office/drawing/2014/main" val="4009729806"/>
                    </a:ext>
                  </a:extLst>
                </a:gridCol>
                <a:gridCol w="109549">
                  <a:extLst>
                    <a:ext uri="{9D8B030D-6E8A-4147-A177-3AD203B41FA5}">
                      <a16:colId xmlns:a16="http://schemas.microsoft.com/office/drawing/2014/main" val="1556118483"/>
                    </a:ext>
                  </a:extLst>
                </a:gridCol>
                <a:gridCol w="109549">
                  <a:extLst>
                    <a:ext uri="{9D8B030D-6E8A-4147-A177-3AD203B41FA5}">
                      <a16:colId xmlns:a16="http://schemas.microsoft.com/office/drawing/2014/main" val="2371509836"/>
                    </a:ext>
                  </a:extLst>
                </a:gridCol>
                <a:gridCol w="1208946">
                  <a:extLst>
                    <a:ext uri="{9D8B030D-6E8A-4147-A177-3AD203B41FA5}">
                      <a16:colId xmlns:a16="http://schemas.microsoft.com/office/drawing/2014/main" val="2319660160"/>
                    </a:ext>
                  </a:extLst>
                </a:gridCol>
              </a:tblGrid>
              <a:tr h="586031">
                <a:tc>
                  <a:txBody>
                    <a:bodyPr/>
                    <a:lstStyle/>
                    <a:p>
                      <a:pPr algn="ctr" fontAlgn="ctr"/>
                      <a:r>
                        <a:rPr lang="es-CO" sz="1100" b="1" i="0" u="none" strike="noStrike" dirty="0">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30-Sep-2018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30-Sep-2017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31-Dic-2017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 Septiembre</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Sep_2018 - Dic_2017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0837528"/>
                  </a:ext>
                </a:extLst>
              </a:tr>
              <a:tr h="189333">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34674118"/>
                  </a:ext>
                </a:extLst>
              </a:tr>
              <a:tr h="189333">
                <a:tc>
                  <a:txBody>
                    <a:bodyPr/>
                    <a:lstStyle/>
                    <a:p>
                      <a:pPr algn="l" fontAlgn="ctr"/>
                      <a:r>
                        <a:rPr lang="es-CO" sz="1200" b="1" i="0" u="none" strike="noStrike" dirty="0">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363356941"/>
                  </a:ext>
                </a:extLst>
              </a:tr>
              <a:tr h="241625">
                <a:tc>
                  <a:txBody>
                    <a:bodyPr/>
                    <a:lstStyle/>
                    <a:p>
                      <a:pPr algn="l" fontAlgn="ctr"/>
                      <a:r>
                        <a:rPr lang="es-CO" sz="1200" b="0" i="0" u="none" strike="noStrike" dirty="0">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0" marR="0" marT="0" marB="0" anchor="ctr">
                    <a:lnL>
                      <a:noFill/>
                    </a:lnL>
                    <a:lnR>
                      <a:noFill/>
                    </a:lnR>
                    <a:lnT>
                      <a:noFill/>
                    </a:lnT>
                    <a:lnB>
                      <a:noFill/>
                    </a:lnB>
                  </a:tcPr>
                </a:tc>
                <a:extLst>
                  <a:ext uri="{0D108BD9-81ED-4DB2-BD59-A6C34878D82A}">
                    <a16:rowId xmlns:a16="http://schemas.microsoft.com/office/drawing/2014/main" val="2843734444"/>
                  </a:ext>
                </a:extLst>
              </a:tr>
              <a:tr h="241625">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6,441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a:t>
                      </a:r>
                    </a:p>
                  </a:txBody>
                  <a:tcPr marL="0" marR="0" marT="0" marB="0" anchor="ctr">
                    <a:lnL>
                      <a:noFill/>
                    </a:lnL>
                    <a:lnR>
                      <a:noFill/>
                    </a:lnR>
                    <a:lnT>
                      <a:noFill/>
                    </a:lnT>
                    <a:lnB>
                      <a:noFill/>
                    </a:lnB>
                  </a:tcPr>
                </a:tc>
                <a:extLst>
                  <a:ext uri="{0D108BD9-81ED-4DB2-BD59-A6C34878D82A}">
                    <a16:rowId xmlns:a16="http://schemas.microsoft.com/office/drawing/2014/main" val="299395979"/>
                  </a:ext>
                </a:extLst>
              </a:tr>
              <a:tr h="241625">
                <a:tc>
                  <a:txBody>
                    <a:bodyPr/>
                    <a:lstStyle/>
                    <a:p>
                      <a:pPr algn="l" fontAlgn="ctr"/>
                      <a:r>
                        <a:rPr lang="es-CO" sz="1200" b="0" i="0" u="none" strike="noStrike">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5,311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8,127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a:t>
                      </a:r>
                    </a:p>
                  </a:txBody>
                  <a:tcPr marL="0" marR="0" marT="0" marB="0" anchor="ctr">
                    <a:lnL>
                      <a:noFill/>
                    </a:lnL>
                    <a:lnR>
                      <a:noFill/>
                    </a:lnR>
                    <a:lnT>
                      <a:noFill/>
                    </a:lnT>
                    <a:lnB>
                      <a:noFill/>
                    </a:lnB>
                  </a:tcPr>
                </a:tc>
                <a:extLst>
                  <a:ext uri="{0D108BD9-81ED-4DB2-BD59-A6C34878D82A}">
                    <a16:rowId xmlns:a16="http://schemas.microsoft.com/office/drawing/2014/main" val="2656946808"/>
                  </a:ext>
                </a:extLst>
              </a:tr>
              <a:tr h="241625">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2,405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5595515"/>
                  </a:ext>
                </a:extLst>
              </a:tr>
              <a:tr h="189333">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15,184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11,059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0975947"/>
                  </a:ext>
                </a:extLst>
              </a:tr>
              <a:tr h="18933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89372275"/>
                  </a:ext>
                </a:extLst>
              </a:tr>
              <a:tr h="189333">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040477550"/>
                  </a:ext>
                </a:extLst>
              </a:tr>
              <a:tr h="241625">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3655694267"/>
                  </a:ext>
                </a:extLst>
              </a:tr>
              <a:tr h="241625">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7087990"/>
                  </a:ext>
                </a:extLst>
              </a:tr>
              <a:tr h="241625">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5638266"/>
                  </a:ext>
                </a:extLst>
              </a:tr>
              <a:tr h="189333">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67545916"/>
                  </a:ext>
                </a:extLst>
              </a:tr>
              <a:tr h="241625">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423699212"/>
                  </a:ext>
                </a:extLst>
              </a:tr>
              <a:tr h="241625">
                <a:tc>
                  <a:txBody>
                    <a:bodyPr/>
                    <a:lstStyle/>
                    <a:p>
                      <a:pPr algn="l" fontAlgn="ctr"/>
                      <a:r>
                        <a:rPr lang="es-CO" sz="1200" b="0" i="0" u="none" strike="noStrike" dirty="0">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14,635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10,447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904094"/>
                  </a:ext>
                </a:extLst>
              </a:tr>
              <a:tr h="241625">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15,015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11,181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209916"/>
                  </a:ext>
                </a:extLst>
              </a:tr>
              <a:tr h="18933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761237"/>
                  </a:ext>
                </a:extLst>
              </a:tr>
              <a:tr h="198349">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30,199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22,240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003538402"/>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2885531" y="963284"/>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200" b="1" dirty="0">
                <a:solidFill>
                  <a:srgbClr val="002060"/>
                </a:solidFill>
                <a:latin typeface="+mn-lt"/>
                <a:ea typeface="+mn-ea"/>
                <a:cs typeface="+mn-cs"/>
              </a:rPr>
              <a:t>ESTADO DE SITUACION FINANCIERA INDIVIDUAL</a:t>
            </a:r>
          </a:p>
          <a:p>
            <a:pPr algn="ctr">
              <a:defRPr/>
            </a:pPr>
            <a:r>
              <a:rPr lang="es-CO" sz="1200" b="1" dirty="0">
                <a:solidFill>
                  <a:srgbClr val="002060"/>
                </a:solidFill>
                <a:latin typeface="+mn-lt"/>
                <a:ea typeface="+mn-ea"/>
                <a:cs typeface="+mn-cs"/>
              </a:rPr>
              <a:t>AL 30 DE SEPTIEMBRE DE 2018 Y 30 DE SEPTIEMBRE DE 2017</a:t>
            </a:r>
          </a:p>
          <a:p>
            <a:pPr algn="ctr">
              <a:defRPr/>
            </a:pPr>
            <a:r>
              <a:rPr lang="es-CO" sz="120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sp>
        <p:nvSpPr>
          <p:cNvPr id="2" name="Rectángulo 1"/>
          <p:cNvSpPr/>
          <p:nvPr/>
        </p:nvSpPr>
        <p:spPr>
          <a:xfrm>
            <a:off x="0" y="6605873"/>
            <a:ext cx="12179299" cy="2521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0543" y="65608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384888" y="2641412"/>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884518" y="2850469"/>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798298" y="3094576"/>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4"/>
          <a:stretch>
            <a:fillRect/>
          </a:stretch>
        </p:blipFill>
        <p:spPr>
          <a:xfrm>
            <a:off x="4171928" y="3340597"/>
            <a:ext cx="274344" cy="146317"/>
          </a:xfrm>
          <a:prstGeom prst="rect">
            <a:avLst/>
          </a:prstGeom>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500892" y="4628055"/>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4079580" y="5070249"/>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4592869" y="5363980"/>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21" name="Imagen 20">
            <a:extLst>
              <a:ext uri="{FF2B5EF4-FFF2-40B4-BE49-F238E27FC236}">
                <a16:creationId xmlns:a16="http://schemas.microsoft.com/office/drawing/2014/main" id="{4A99B04E-0E6E-471D-961A-C2E2A40CDF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22" name="Imagen 21">
            <a:extLst>
              <a:ext uri="{FF2B5EF4-FFF2-40B4-BE49-F238E27FC236}">
                <a16:creationId xmlns:a16="http://schemas.microsoft.com/office/drawing/2014/main" id="{4305191C-4ECC-4E7C-99E2-0D95CC61E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23" name="Imagen 22">
            <a:extLst>
              <a:ext uri="{FF2B5EF4-FFF2-40B4-BE49-F238E27FC236}">
                <a16:creationId xmlns:a16="http://schemas.microsoft.com/office/drawing/2014/main" id="{8DBDB449-B0FB-4894-AAD4-875C343151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A9C92B86-624D-4BD2-8144-2A5DCCC0769D}"/>
              </a:ext>
            </a:extLst>
          </p:cNvPr>
          <p:cNvGraphicFramePr>
            <a:graphicFrameLocks noGrp="1"/>
          </p:cNvGraphicFramePr>
          <p:nvPr>
            <p:extLst>
              <p:ext uri="{D42A27DB-BD31-4B8C-83A1-F6EECF244321}">
                <p14:modId xmlns:p14="http://schemas.microsoft.com/office/powerpoint/2010/main" val="60069851"/>
              </p:ext>
            </p:extLst>
          </p:nvPr>
        </p:nvGraphicFramePr>
        <p:xfrm>
          <a:off x="901147" y="1774279"/>
          <a:ext cx="10389705" cy="4685559"/>
        </p:xfrm>
        <a:graphic>
          <a:graphicData uri="http://schemas.openxmlformats.org/drawingml/2006/table">
            <a:tbl>
              <a:tblPr/>
              <a:tblGrid>
                <a:gridCol w="3769360">
                  <a:extLst>
                    <a:ext uri="{9D8B030D-6E8A-4147-A177-3AD203B41FA5}">
                      <a16:colId xmlns:a16="http://schemas.microsoft.com/office/drawing/2014/main" val="754996691"/>
                    </a:ext>
                  </a:extLst>
                </a:gridCol>
                <a:gridCol w="1213862">
                  <a:extLst>
                    <a:ext uri="{9D8B030D-6E8A-4147-A177-3AD203B41FA5}">
                      <a16:colId xmlns:a16="http://schemas.microsoft.com/office/drawing/2014/main" val="2049267679"/>
                    </a:ext>
                  </a:extLst>
                </a:gridCol>
                <a:gridCol w="111804">
                  <a:extLst>
                    <a:ext uri="{9D8B030D-6E8A-4147-A177-3AD203B41FA5}">
                      <a16:colId xmlns:a16="http://schemas.microsoft.com/office/drawing/2014/main" val="1611295660"/>
                    </a:ext>
                  </a:extLst>
                </a:gridCol>
                <a:gridCol w="1261778">
                  <a:extLst>
                    <a:ext uri="{9D8B030D-6E8A-4147-A177-3AD203B41FA5}">
                      <a16:colId xmlns:a16="http://schemas.microsoft.com/office/drawing/2014/main" val="3460957816"/>
                    </a:ext>
                  </a:extLst>
                </a:gridCol>
                <a:gridCol w="111804">
                  <a:extLst>
                    <a:ext uri="{9D8B030D-6E8A-4147-A177-3AD203B41FA5}">
                      <a16:colId xmlns:a16="http://schemas.microsoft.com/office/drawing/2014/main" val="3717691932"/>
                    </a:ext>
                  </a:extLst>
                </a:gridCol>
                <a:gridCol w="1137995">
                  <a:extLst>
                    <a:ext uri="{9D8B030D-6E8A-4147-A177-3AD203B41FA5}">
                      <a16:colId xmlns:a16="http://schemas.microsoft.com/office/drawing/2014/main" val="1924728020"/>
                    </a:ext>
                  </a:extLst>
                </a:gridCol>
                <a:gridCol w="111804">
                  <a:extLst>
                    <a:ext uri="{9D8B030D-6E8A-4147-A177-3AD203B41FA5}">
                      <a16:colId xmlns:a16="http://schemas.microsoft.com/office/drawing/2014/main" val="4115317698"/>
                    </a:ext>
                  </a:extLst>
                </a:gridCol>
                <a:gridCol w="111804">
                  <a:extLst>
                    <a:ext uri="{9D8B030D-6E8A-4147-A177-3AD203B41FA5}">
                      <a16:colId xmlns:a16="http://schemas.microsoft.com/office/drawing/2014/main" val="316511862"/>
                    </a:ext>
                  </a:extLst>
                </a:gridCol>
                <a:gridCol w="1102059">
                  <a:extLst>
                    <a:ext uri="{9D8B030D-6E8A-4147-A177-3AD203B41FA5}">
                      <a16:colId xmlns:a16="http://schemas.microsoft.com/office/drawing/2014/main" val="1198461670"/>
                    </a:ext>
                  </a:extLst>
                </a:gridCol>
                <a:gridCol w="111804">
                  <a:extLst>
                    <a:ext uri="{9D8B030D-6E8A-4147-A177-3AD203B41FA5}">
                      <a16:colId xmlns:a16="http://schemas.microsoft.com/office/drawing/2014/main" val="3195869972"/>
                    </a:ext>
                  </a:extLst>
                </a:gridCol>
                <a:gridCol w="111804">
                  <a:extLst>
                    <a:ext uri="{9D8B030D-6E8A-4147-A177-3AD203B41FA5}">
                      <a16:colId xmlns:a16="http://schemas.microsoft.com/office/drawing/2014/main" val="3674665172"/>
                    </a:ext>
                  </a:extLst>
                </a:gridCol>
                <a:gridCol w="1233827">
                  <a:extLst>
                    <a:ext uri="{9D8B030D-6E8A-4147-A177-3AD203B41FA5}">
                      <a16:colId xmlns:a16="http://schemas.microsoft.com/office/drawing/2014/main" val="566560876"/>
                    </a:ext>
                  </a:extLst>
                </a:gridCol>
              </a:tblGrid>
              <a:tr h="595763">
                <a:tc>
                  <a:txBody>
                    <a:bodyPr/>
                    <a:lstStyle/>
                    <a:p>
                      <a:pPr algn="ctr" fontAlgn="ctr"/>
                      <a:r>
                        <a:rPr lang="es-CO" sz="1200" b="1" i="0" u="none" strike="noStrike" dirty="0">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30-Sep-2018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30-Sep-2017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31-Dic-2017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 Septiembre</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Sep_2018 - Dic_2017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1023237"/>
                  </a:ext>
                </a:extLst>
              </a:tr>
              <a:tr h="245638">
                <a:tc>
                  <a:txBody>
                    <a:bodyPr/>
                    <a:lstStyle/>
                    <a:p>
                      <a:pPr algn="l" fontAlgn="ctr"/>
                      <a:r>
                        <a:rPr lang="es-CO" sz="1200" b="1" i="0" u="none" strike="noStrike" dirty="0">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52837819"/>
                  </a:ext>
                </a:extLst>
              </a:tr>
              <a:tr h="245638">
                <a:tc>
                  <a:txBody>
                    <a:bodyPr/>
                    <a:lstStyle/>
                    <a:p>
                      <a:pPr algn="l" fontAlgn="ctr"/>
                      <a:r>
                        <a:rPr lang="es-CO" sz="12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3,444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1,811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149</a:t>
                      </a:r>
                    </a:p>
                  </a:txBody>
                  <a:tcPr marL="0" marR="0" marT="0" marB="0" anchor="ctr">
                    <a:lnL>
                      <a:noFill/>
                    </a:lnL>
                    <a:lnR>
                      <a:noFill/>
                    </a:lnR>
                    <a:lnT>
                      <a:noFill/>
                    </a:lnT>
                    <a:lnB>
                      <a:noFill/>
                    </a:lnB>
                  </a:tcPr>
                </a:tc>
                <a:extLst>
                  <a:ext uri="{0D108BD9-81ED-4DB2-BD59-A6C34878D82A}">
                    <a16:rowId xmlns:a16="http://schemas.microsoft.com/office/drawing/2014/main" val="1344849602"/>
                  </a:ext>
                </a:extLst>
              </a:tr>
              <a:tr h="245638">
                <a:tc>
                  <a:txBody>
                    <a:bodyPr/>
                    <a:lstStyle/>
                    <a:p>
                      <a:pPr algn="l" fontAlgn="ctr"/>
                      <a:r>
                        <a:rPr lang="es-CO" sz="12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2,143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1,503</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a:t>
                      </a:r>
                    </a:p>
                  </a:txBody>
                  <a:tcPr marL="0" marR="0" marT="0" marB="0" anchor="ctr">
                    <a:lnL>
                      <a:noFill/>
                    </a:lnL>
                    <a:lnR>
                      <a:noFill/>
                    </a:lnR>
                    <a:lnT>
                      <a:noFill/>
                    </a:lnT>
                    <a:lnB>
                      <a:noFill/>
                    </a:lnB>
                  </a:tcPr>
                </a:tc>
                <a:extLst>
                  <a:ext uri="{0D108BD9-81ED-4DB2-BD59-A6C34878D82A}">
                    <a16:rowId xmlns:a16="http://schemas.microsoft.com/office/drawing/2014/main" val="4191542752"/>
                  </a:ext>
                </a:extLst>
              </a:tr>
              <a:tr h="245638">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279633743"/>
                  </a:ext>
                </a:extLst>
              </a:tr>
              <a:tr h="245638">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6,371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522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1,893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1,121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984463"/>
                  </a:ext>
                </a:extLst>
              </a:tr>
              <a:tr h="391426">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12,049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4,000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5389629"/>
                  </a:ext>
                </a:extLst>
              </a:tr>
              <a:tr h="192477">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265662"/>
                  </a:ext>
                </a:extLst>
              </a:tr>
              <a:tr h="192477">
                <a:tc>
                  <a:txBody>
                    <a:bodyPr/>
                    <a:lstStyle/>
                    <a:p>
                      <a:pPr algn="l" fontAlgn="ctr"/>
                      <a:r>
                        <a:rPr lang="es-CO" sz="1200" b="1" i="0" u="none" strike="noStrike" dirty="0">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12,049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4,000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93963844"/>
                  </a:ext>
                </a:extLst>
              </a:tr>
              <a:tr h="17597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23221219"/>
                  </a:ext>
                </a:extLst>
              </a:tr>
              <a:tr h="245638">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1831367342"/>
                  </a:ext>
                </a:extLst>
              </a:tr>
              <a:tr h="245638">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680508730"/>
                  </a:ext>
                </a:extLst>
              </a:tr>
              <a:tr h="245638">
                <a:tc>
                  <a:txBody>
                    <a:bodyPr/>
                    <a:lstStyle/>
                    <a:p>
                      <a:pPr algn="l" fontAlgn="ctr"/>
                      <a:r>
                        <a:rPr lang="es-CO" sz="1200" b="0" i="0" u="none" strike="noStrike" dirty="0">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1860892037"/>
                  </a:ext>
                </a:extLst>
              </a:tr>
              <a:tr h="245638">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552</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a:t>
                      </a:r>
                    </a:p>
                  </a:txBody>
                  <a:tcPr marL="0" marR="0" marT="0" marB="0" anchor="ctr">
                    <a:lnL>
                      <a:noFill/>
                    </a:lnL>
                    <a:lnR>
                      <a:noFill/>
                    </a:lnR>
                    <a:lnT>
                      <a:noFill/>
                    </a:lnT>
                    <a:lnB>
                      <a:noFill/>
                    </a:lnB>
                  </a:tcPr>
                </a:tc>
                <a:extLst>
                  <a:ext uri="{0D108BD9-81ED-4DB2-BD59-A6C34878D82A}">
                    <a16:rowId xmlns:a16="http://schemas.microsoft.com/office/drawing/2014/main" val="834763124"/>
                  </a:ext>
                </a:extLst>
              </a:tr>
              <a:tr h="245638">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813604"/>
                  </a:ext>
                </a:extLst>
              </a:tr>
              <a:tr h="245638">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18,240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6806873"/>
                  </a:ext>
                </a:extLst>
              </a:tr>
              <a:tr h="175979">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dirty="0">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2456232"/>
                  </a:ext>
                </a:extLst>
              </a:tr>
              <a:tr h="245638">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30,199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22,240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02800742"/>
                  </a:ext>
                </a:extLst>
              </a:tr>
            </a:tbl>
          </a:graphicData>
        </a:graphic>
      </p:graphicFrame>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80722"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2915228" y="1054914"/>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solidFill>
                  <a:srgbClr val="002060"/>
                </a:solidFill>
                <a:latin typeface="+mn-lt"/>
                <a:ea typeface="+mn-ea"/>
                <a:cs typeface="+mn-cs"/>
              </a:rPr>
              <a:t> ESTADO DE SITUACION FINANCIERA INDIVIDUAL</a:t>
            </a:r>
          </a:p>
          <a:p>
            <a:pPr algn="ctr">
              <a:defRPr/>
            </a:pPr>
            <a:r>
              <a:rPr lang="es-CO" sz="1200" b="1" dirty="0">
                <a:solidFill>
                  <a:srgbClr val="002060"/>
                </a:solidFill>
                <a:latin typeface="+mn-lt"/>
                <a:ea typeface="+mn-ea"/>
                <a:cs typeface="+mn-cs"/>
              </a:rPr>
              <a:t>AL 30 DE SEPTIEMBRE DE 2018 Y 30 DE SEPTIEMBRE DE 2017</a:t>
            </a:r>
          </a:p>
          <a:p>
            <a:pPr algn="ctr">
              <a:defRPr/>
            </a:pPr>
            <a:r>
              <a:rPr lang="es-CO" sz="1200" b="1" dirty="0">
                <a:solidFill>
                  <a:srgbClr val="002060"/>
                </a:solidFill>
                <a:latin typeface="+mn-lt"/>
                <a:ea typeface="+mn-ea"/>
                <a:cs typeface="+mn-cs"/>
              </a:rPr>
              <a:t>(cifra en millones de pesos colombianos)</a:t>
            </a:r>
          </a:p>
          <a:p>
            <a:pPr>
              <a:defRPr/>
            </a:pPr>
            <a:endParaRPr lang="es-CO" sz="1050" dirty="0">
              <a:solidFill>
                <a:srgbClr val="0070C0"/>
              </a:solidFill>
              <a:latin typeface="+mn-lt"/>
              <a:ea typeface="+mn-ea"/>
              <a:cs typeface="Lato Regular"/>
            </a:endParaRPr>
          </a:p>
        </p:txBody>
      </p:sp>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333793" y="251234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2906404" y="2989212"/>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018321" y="325172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575834" y="272246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7" name="Imagen 16">
            <a:extLst>
              <a:ext uri="{FF2B5EF4-FFF2-40B4-BE49-F238E27FC236}">
                <a16:creationId xmlns:a16="http://schemas.microsoft.com/office/drawing/2014/main" id="{B8EA08D4-3B07-4EA4-A772-69A8AFE98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8" name="Imagen 17">
            <a:extLst>
              <a:ext uri="{FF2B5EF4-FFF2-40B4-BE49-F238E27FC236}">
                <a16:creationId xmlns:a16="http://schemas.microsoft.com/office/drawing/2014/main" id="{AA88E7FD-E989-4BD0-B8D9-C8C167A31D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9" name="Imagen 18">
            <a:extLst>
              <a:ext uri="{FF2B5EF4-FFF2-40B4-BE49-F238E27FC236}">
                <a16:creationId xmlns:a16="http://schemas.microsoft.com/office/drawing/2014/main" id="{E280277D-66E4-4533-B136-9536745255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50222"/>
            <a:ext cx="12179299"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74037" y="6549786"/>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2606020" y="1132698"/>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solidFill>
                  <a:srgbClr val="002060"/>
                </a:solidFill>
                <a:latin typeface="+mn-lt"/>
                <a:ea typeface="+mn-ea"/>
                <a:cs typeface="+mn-cs"/>
              </a:rPr>
              <a:t> ESTADO DE RESULTADO INTEGRAL INDIVIDUAL</a:t>
            </a:r>
          </a:p>
          <a:p>
            <a:pPr algn="ctr">
              <a:defRPr/>
            </a:pPr>
            <a:r>
              <a:rPr lang="es-CO" sz="1200" b="1" dirty="0">
                <a:solidFill>
                  <a:srgbClr val="002060"/>
                </a:solidFill>
                <a:latin typeface="+mn-lt"/>
                <a:ea typeface="+mn-ea"/>
                <a:cs typeface="+mn-cs"/>
              </a:rPr>
              <a:t>DEL 1° AL 30 DE SEPTIEMBRE DE 2018 Y DEL 1° AL 30 DE SEPTIEMBRE DE 2017</a:t>
            </a:r>
          </a:p>
          <a:p>
            <a:pPr algn="ctr">
              <a:defRPr/>
            </a:pPr>
            <a:r>
              <a:rPr lang="es-CO" sz="1200" b="1" dirty="0">
                <a:solidFill>
                  <a:srgbClr val="002060"/>
                </a:solidFill>
                <a:latin typeface="+mn-lt"/>
                <a:ea typeface="+mn-ea"/>
                <a:cs typeface="+mn-cs"/>
              </a:rPr>
              <a:t>(cifras expresadas en millones de pesos)</a:t>
            </a:r>
          </a:p>
          <a:p>
            <a:pPr>
              <a:defRPr/>
            </a:pPr>
            <a:endParaRPr lang="es-CO" sz="1600" dirty="0">
              <a:solidFill>
                <a:srgbClr val="0070C0"/>
              </a:solidFill>
              <a:latin typeface="+mn-lt"/>
              <a:ea typeface="+mn-ea"/>
              <a:cs typeface="Lato Regular"/>
            </a:endParaRPr>
          </a:p>
        </p:txBody>
      </p:sp>
      <p:graphicFrame>
        <p:nvGraphicFramePr>
          <p:cNvPr id="5" name="Tabla 4">
            <a:extLst>
              <a:ext uri="{FF2B5EF4-FFF2-40B4-BE49-F238E27FC236}">
                <a16:creationId xmlns:a16="http://schemas.microsoft.com/office/drawing/2014/main" id="{5515D6C6-2E79-42C4-A006-CA2881263402}"/>
              </a:ext>
            </a:extLst>
          </p:cNvPr>
          <p:cNvGraphicFramePr>
            <a:graphicFrameLocks noGrp="1"/>
          </p:cNvGraphicFramePr>
          <p:nvPr>
            <p:extLst>
              <p:ext uri="{D42A27DB-BD31-4B8C-83A1-F6EECF244321}">
                <p14:modId xmlns:p14="http://schemas.microsoft.com/office/powerpoint/2010/main" val="2124941842"/>
              </p:ext>
            </p:extLst>
          </p:nvPr>
        </p:nvGraphicFramePr>
        <p:xfrm>
          <a:off x="931518" y="1838086"/>
          <a:ext cx="10482468" cy="4351899"/>
        </p:xfrm>
        <a:graphic>
          <a:graphicData uri="http://schemas.openxmlformats.org/drawingml/2006/table">
            <a:tbl>
              <a:tblPr/>
              <a:tblGrid>
                <a:gridCol w="4069480">
                  <a:extLst>
                    <a:ext uri="{9D8B030D-6E8A-4147-A177-3AD203B41FA5}">
                      <a16:colId xmlns:a16="http://schemas.microsoft.com/office/drawing/2014/main" val="1028241103"/>
                    </a:ext>
                  </a:extLst>
                </a:gridCol>
                <a:gridCol w="126677">
                  <a:extLst>
                    <a:ext uri="{9D8B030D-6E8A-4147-A177-3AD203B41FA5}">
                      <a16:colId xmlns:a16="http://schemas.microsoft.com/office/drawing/2014/main" val="3754227980"/>
                    </a:ext>
                  </a:extLst>
                </a:gridCol>
                <a:gridCol w="79174">
                  <a:extLst>
                    <a:ext uri="{9D8B030D-6E8A-4147-A177-3AD203B41FA5}">
                      <a16:colId xmlns:a16="http://schemas.microsoft.com/office/drawing/2014/main" val="3035906896"/>
                    </a:ext>
                  </a:extLst>
                </a:gridCol>
                <a:gridCol w="1314271">
                  <a:extLst>
                    <a:ext uri="{9D8B030D-6E8A-4147-A177-3AD203B41FA5}">
                      <a16:colId xmlns:a16="http://schemas.microsoft.com/office/drawing/2014/main" val="797172881"/>
                    </a:ext>
                  </a:extLst>
                </a:gridCol>
                <a:gridCol w="110840">
                  <a:extLst>
                    <a:ext uri="{9D8B030D-6E8A-4147-A177-3AD203B41FA5}">
                      <a16:colId xmlns:a16="http://schemas.microsoft.com/office/drawing/2014/main" val="3595118277"/>
                    </a:ext>
                  </a:extLst>
                </a:gridCol>
                <a:gridCol w="1266764">
                  <a:extLst>
                    <a:ext uri="{9D8B030D-6E8A-4147-A177-3AD203B41FA5}">
                      <a16:colId xmlns:a16="http://schemas.microsoft.com/office/drawing/2014/main" val="3204142146"/>
                    </a:ext>
                  </a:extLst>
                </a:gridCol>
                <a:gridCol w="110840">
                  <a:extLst>
                    <a:ext uri="{9D8B030D-6E8A-4147-A177-3AD203B41FA5}">
                      <a16:colId xmlns:a16="http://schemas.microsoft.com/office/drawing/2014/main" val="1591849868"/>
                    </a:ext>
                  </a:extLst>
                </a:gridCol>
                <a:gridCol w="1060914">
                  <a:extLst>
                    <a:ext uri="{9D8B030D-6E8A-4147-A177-3AD203B41FA5}">
                      <a16:colId xmlns:a16="http://schemas.microsoft.com/office/drawing/2014/main" val="3590901943"/>
                    </a:ext>
                  </a:extLst>
                </a:gridCol>
                <a:gridCol w="110840">
                  <a:extLst>
                    <a:ext uri="{9D8B030D-6E8A-4147-A177-3AD203B41FA5}">
                      <a16:colId xmlns:a16="http://schemas.microsoft.com/office/drawing/2014/main" val="3840268868"/>
                    </a:ext>
                  </a:extLst>
                </a:gridCol>
                <a:gridCol w="1060914">
                  <a:extLst>
                    <a:ext uri="{9D8B030D-6E8A-4147-A177-3AD203B41FA5}">
                      <a16:colId xmlns:a16="http://schemas.microsoft.com/office/drawing/2014/main" val="1713372865"/>
                    </a:ext>
                  </a:extLst>
                </a:gridCol>
                <a:gridCol w="110840">
                  <a:extLst>
                    <a:ext uri="{9D8B030D-6E8A-4147-A177-3AD203B41FA5}">
                      <a16:colId xmlns:a16="http://schemas.microsoft.com/office/drawing/2014/main" val="278628575"/>
                    </a:ext>
                  </a:extLst>
                </a:gridCol>
                <a:gridCol w="1060914">
                  <a:extLst>
                    <a:ext uri="{9D8B030D-6E8A-4147-A177-3AD203B41FA5}">
                      <a16:colId xmlns:a16="http://schemas.microsoft.com/office/drawing/2014/main" val="2095716959"/>
                    </a:ext>
                  </a:extLst>
                </a:gridCol>
              </a:tblGrid>
              <a:tr h="544496">
                <a:tc>
                  <a:txBody>
                    <a:bodyPr/>
                    <a:lstStyle/>
                    <a:p>
                      <a:pPr algn="l" fontAlgn="b"/>
                      <a:endParaRPr lang="es-CO" sz="1200" b="0" i="0" u="none" strike="noStrike" dirty="0">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Al 30 Sept.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800" b="1" i="0" u="none" strike="noStrike">
                          <a:effectLst/>
                          <a:latin typeface="Calibri" panose="020F0502020204030204" pitchFamily="34" charset="0"/>
                        </a:rPr>
                        <a:t> </a:t>
                      </a:r>
                      <a:endParaRPr lang="es-CO" sz="800" b="1" i="0" u="none" strike="noStrike" dirty="0">
                        <a:effectLst/>
                        <a:latin typeface="Calibri" panose="020F0502020204030204" pitchFamily="34" charset="0"/>
                      </a:endParaRPr>
                    </a:p>
                  </a:txBody>
                  <a:tcPr marL="0" marR="0" marT="0" marB="0" anchor="ctr">
                    <a:lnL>
                      <a:noFill/>
                    </a:lnL>
                    <a:lnR>
                      <a:noFill/>
                    </a:lnR>
                    <a:lnT>
                      <a:noFill/>
                    </a:lnT>
                    <a:lnB>
                      <a:noFill/>
                    </a:lnB>
                    <a:solidFill>
                      <a:srgbClr val="FFFFFF"/>
                    </a:solidFill>
                  </a:tcPr>
                </a:tc>
                <a:tc>
                  <a:txBody>
                    <a:bodyPr/>
                    <a:lstStyle/>
                    <a:p>
                      <a:pPr algn="ctr" fontAlgn="ctr"/>
                      <a:r>
                        <a:rPr lang="es-CO" sz="800" b="0" i="0" u="none" strike="noStrike" dirty="0">
                          <a:effectLst/>
                          <a:latin typeface="Calibri" panose="020F0502020204030204" pitchFamily="34" charset="0"/>
                        </a:rPr>
                        <a:t>Al 30 Sept.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Al 31 Dic.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Variación % Septiembre</a:t>
                      </a:r>
                      <a:br>
                        <a:rPr lang="es-CO" sz="800" b="0" i="0" u="none" strike="noStrike" dirty="0">
                          <a:effectLst/>
                          <a:latin typeface="Calibri" panose="020F0502020204030204" pitchFamily="34" charset="0"/>
                        </a:rPr>
                      </a:br>
                      <a:r>
                        <a:rPr lang="es-CO" sz="8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Variación % </a:t>
                      </a:r>
                      <a:r>
                        <a:rPr lang="es-CO" sz="800" b="0" i="0" u="none" strike="noStrike" dirty="0" err="1">
                          <a:effectLst/>
                          <a:latin typeface="Calibri" panose="020F0502020204030204" pitchFamily="34" charset="0"/>
                        </a:rPr>
                        <a:t>Sep</a:t>
                      </a:r>
                      <a:r>
                        <a:rPr lang="es-CO" sz="800" b="0" i="0" u="none" strike="noStrike" dirty="0">
                          <a:effectLst/>
                          <a:latin typeface="Calibri" panose="020F0502020204030204" pitchFamily="34" charset="0"/>
                        </a:rPr>
                        <a:t> - Dic</a:t>
                      </a:r>
                      <a:br>
                        <a:rPr lang="es-CO" sz="800" b="0" i="0" u="none" strike="noStrike" dirty="0">
                          <a:effectLst/>
                          <a:latin typeface="Calibri" panose="020F0502020204030204" pitchFamily="34" charset="0"/>
                        </a:rPr>
                      </a:br>
                      <a:r>
                        <a:rPr lang="es-CO" sz="8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094955"/>
                  </a:ext>
                </a:extLst>
              </a:tr>
              <a:tr h="249872">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28,597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22,204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43632372"/>
                  </a:ext>
                </a:extLst>
              </a:tr>
              <a:tr h="249872">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236</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ctr">
                    <a:lnL>
                      <a:noFill/>
                    </a:lnL>
                    <a:lnR>
                      <a:noFill/>
                    </a:lnR>
                    <a:lnT>
                      <a:noFill/>
                    </a:lnT>
                    <a:lnB>
                      <a:noFill/>
                    </a:lnB>
                  </a:tcPr>
                </a:tc>
                <a:extLst>
                  <a:ext uri="{0D108BD9-81ED-4DB2-BD59-A6C34878D82A}">
                    <a16:rowId xmlns:a16="http://schemas.microsoft.com/office/drawing/2014/main" val="3193757052"/>
                  </a:ext>
                </a:extLst>
              </a:tr>
              <a:tr h="249872">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1703671"/>
                  </a:ext>
                </a:extLst>
              </a:tr>
              <a:tr h="249872">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28,890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22,656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947032457"/>
                  </a:ext>
                </a:extLst>
              </a:tr>
              <a:tr h="186471">
                <a:tc>
                  <a:txBody>
                    <a:bodyPr/>
                    <a:lstStyle/>
                    <a:p>
                      <a:pPr algn="l" fontAlgn="b"/>
                      <a:r>
                        <a:rPr lang="es-CO" sz="1200" b="0" i="0" u="none" strike="noStrike" dirty="0">
                          <a:solidFill>
                            <a:srgbClr val="000000"/>
                          </a:solidFill>
                          <a:effectLst/>
                          <a:latin typeface="Calibri" panose="020F0502020204030204" pitchFamily="34" charset="0"/>
                        </a:rPr>
                        <a:t>GASTOS DE ADMINISTRACIÓN DE OPERACIÓN</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12462427"/>
                  </a:ext>
                </a:extLst>
              </a:tr>
              <a:tr h="249872">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18,005</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11,735</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612395628"/>
                  </a:ext>
                </a:extLst>
              </a:tr>
              <a:tr h="249872">
                <a:tc>
                  <a:txBody>
                    <a:bodyPr/>
                    <a:lstStyle/>
                    <a:p>
                      <a:pPr algn="l" fontAlgn="b"/>
                      <a:r>
                        <a:rPr lang="es-CO" sz="1200" b="0" i="0" u="none" strike="noStrike" dirty="0">
                          <a:solidFill>
                            <a:srgbClr val="000000"/>
                          </a:solidFill>
                          <a:effectLst/>
                          <a:latin typeface="Calibri" panose="020F0502020204030204" pitchFamily="34" charset="0"/>
                        </a:rPr>
                        <a:t>GASTOS GENERALES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7,804</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5,114</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a:t>
                      </a:r>
                    </a:p>
                  </a:txBody>
                  <a:tcPr marL="0" marR="0" marT="0" marB="0" anchor="ctr">
                    <a:lnL>
                      <a:noFill/>
                    </a:lnL>
                    <a:lnR>
                      <a:noFill/>
                    </a:lnR>
                    <a:lnT>
                      <a:noFill/>
                    </a:lnT>
                    <a:lnB>
                      <a:noFill/>
                    </a:lnB>
                  </a:tcPr>
                </a:tc>
                <a:extLst>
                  <a:ext uri="{0D108BD9-81ED-4DB2-BD59-A6C34878D82A}">
                    <a16:rowId xmlns:a16="http://schemas.microsoft.com/office/drawing/2014/main" val="942609008"/>
                  </a:ext>
                </a:extLst>
              </a:tr>
              <a:tr h="249872">
                <a:tc>
                  <a:txBody>
                    <a:bodyPr/>
                    <a:lstStyle/>
                    <a:p>
                      <a:pPr algn="l" fontAlgn="b"/>
                      <a:r>
                        <a:rPr lang="es-CO" sz="1200" b="0" i="0" u="none" strike="noStrike" dirty="0">
                          <a:solidFill>
                            <a:srgbClr val="000000"/>
                          </a:solidFill>
                          <a:effectLst/>
                          <a:latin typeface="Calibri" panose="020F0502020204030204" pitchFamily="34" charset="0"/>
                        </a:rPr>
                        <a:t>IMPUESTOS, CONTRIBUCIONES Y TASAS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125</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2804693583"/>
                  </a:ext>
                </a:extLst>
              </a:tr>
              <a:tr h="249872">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1,513</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3,659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-62</a:t>
                      </a:r>
                    </a:p>
                  </a:txBody>
                  <a:tcPr marL="0" marR="0" marT="0" marB="0" anchor="ctr">
                    <a:lnL>
                      <a:noFill/>
                    </a:lnL>
                    <a:lnR>
                      <a:noFill/>
                    </a:lnR>
                    <a:lnT>
                      <a:noFill/>
                    </a:lnT>
                    <a:lnB>
                      <a:noFill/>
                    </a:lnB>
                  </a:tcPr>
                </a:tc>
                <a:extLst>
                  <a:ext uri="{0D108BD9-81ED-4DB2-BD59-A6C34878D82A}">
                    <a16:rowId xmlns:a16="http://schemas.microsoft.com/office/drawing/2014/main" val="2810686170"/>
                  </a:ext>
                </a:extLst>
              </a:tr>
              <a:tr h="249872">
                <a:tc>
                  <a:txBody>
                    <a:bodyPr/>
                    <a:lstStyle/>
                    <a:p>
                      <a:pPr algn="l" fontAlgn="b"/>
                      <a:r>
                        <a:rPr lang="es-CO" sz="1200" b="0" i="0" u="none" strike="noStrike" dirty="0">
                          <a:solidFill>
                            <a:srgbClr val="000000"/>
                          </a:solidFill>
                          <a:effectLst/>
                          <a:latin typeface="Calibri" panose="020F0502020204030204" pitchFamily="34" charset="0"/>
                        </a:rPr>
                        <a:t>DETERIORO, DEPRECIACION, AMORTIZACION</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82</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92</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ctr">
                    <a:lnL>
                      <a:noFill/>
                    </a:lnL>
                    <a:lnR>
                      <a:noFill/>
                    </a:lnR>
                    <a:lnT>
                      <a:noFill/>
                    </a:lnT>
                    <a:lnB>
                      <a:noFill/>
                    </a:lnB>
                  </a:tcPr>
                </a:tc>
                <a:extLst>
                  <a:ext uri="{0D108BD9-81ED-4DB2-BD59-A6C34878D82A}">
                    <a16:rowId xmlns:a16="http://schemas.microsoft.com/office/drawing/2014/main" val="1802176254"/>
                  </a:ext>
                </a:extLst>
              </a:tr>
              <a:tr h="249872">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7303242"/>
                  </a:ext>
                </a:extLst>
              </a:tr>
              <a:tr h="249872">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28,433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22,075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770752677"/>
                  </a:ext>
                </a:extLst>
              </a:tr>
              <a:tr h="179012">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dirty="0">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484933"/>
                  </a:ext>
                </a:extLst>
              </a:tr>
              <a:tr h="249872">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457</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580</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779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0" marR="0" marT="0" marB="0" anchor="ctr">
                    <a:lnL>
                      <a:noFill/>
                    </a:lnL>
                    <a:lnR>
                      <a:noFill/>
                    </a:lnR>
                    <a:lnT>
                      <a:noFill/>
                    </a:lnT>
                    <a:lnB>
                      <a:noFill/>
                    </a:lnB>
                  </a:tcPr>
                </a:tc>
                <a:extLst>
                  <a:ext uri="{0D108BD9-81ED-4DB2-BD59-A6C34878D82A}">
                    <a16:rowId xmlns:a16="http://schemas.microsoft.com/office/drawing/2014/main" val="914456566"/>
                  </a:ext>
                </a:extLst>
              </a:tr>
              <a:tr h="231224">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2096941"/>
                  </a:ext>
                </a:extLst>
              </a:tr>
              <a:tr h="208364">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437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-47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80832327"/>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3641374" y="331788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3549130" y="355600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4" action="ppaction://hlinksldjump" highlightClick="1"/>
            <a:extLst>
              <a:ext uri="{FF2B5EF4-FFF2-40B4-BE49-F238E27FC236}">
                <a16:creationId xmlns:a16="http://schemas.microsoft.com/office/drawing/2014/main" id="{CD1160F1-BFAD-40DE-9AA2-D7C6FF6B85A5}"/>
              </a:ext>
            </a:extLst>
          </p:cNvPr>
          <p:cNvSpPr/>
          <p:nvPr/>
        </p:nvSpPr>
        <p:spPr>
          <a:xfrm>
            <a:off x="4677919" y="380706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4162736" y="405743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4981682" y="430232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4288111" y="4547441"/>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6" name="Imagen 15">
            <a:extLst>
              <a:ext uri="{FF2B5EF4-FFF2-40B4-BE49-F238E27FC236}">
                <a16:creationId xmlns:a16="http://schemas.microsoft.com/office/drawing/2014/main" id="{9D57B1D3-BF5E-4744-855C-A7C6D2E913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7" name="Imagen 16">
            <a:extLst>
              <a:ext uri="{FF2B5EF4-FFF2-40B4-BE49-F238E27FC236}">
                <a16:creationId xmlns:a16="http://schemas.microsoft.com/office/drawing/2014/main" id="{2176CBBB-E858-4834-BACB-35D082EC50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21" name="Imagen 20">
            <a:extLst>
              <a:ext uri="{FF2B5EF4-FFF2-40B4-BE49-F238E27FC236}">
                <a16:creationId xmlns:a16="http://schemas.microsoft.com/office/drawing/2014/main" id="{409A043C-ABED-4F78-9C1E-99A9618640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80564"/>
            <a:ext cx="12192000" cy="2774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7858" y="6580564"/>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506717" y="2459504"/>
            <a:ext cx="7217494" cy="1938992"/>
          </a:xfrm>
          <a:prstGeom prst="rect">
            <a:avLst/>
          </a:prstGeom>
          <a:noFill/>
        </p:spPr>
        <p:txBody>
          <a:bodyPr wrap="square" rtlCol="0">
            <a:spAutoFit/>
          </a:bodyPr>
          <a:lstStyle/>
          <a:p>
            <a:pPr algn="ctr"/>
            <a:r>
              <a:rPr lang="es-ES" sz="4000" b="1" dirty="0">
                <a:solidFill>
                  <a:srgbClr val="002060"/>
                </a:solidFill>
              </a:rPr>
              <a:t> 2. </a:t>
            </a:r>
            <a:r>
              <a:rPr lang="es-CO" sz="4000" b="1" dirty="0">
                <a:solidFill>
                  <a:srgbClr val="002060"/>
                </a:solidFill>
              </a:rPr>
              <a:t>EJECUCIÓN PRESUPUESTAL FRISCO</a:t>
            </a:r>
          </a:p>
          <a:p>
            <a:pPr algn="ctr"/>
            <a:r>
              <a:rPr lang="es-CO" sz="4000" b="1" dirty="0">
                <a:solidFill>
                  <a:srgbClr val="002060"/>
                </a:solidFill>
              </a:rPr>
              <a:t> CORTE SEPTIEMBRE 2018</a:t>
            </a:r>
            <a:endParaRPr lang="es-ES" sz="4000" b="1" dirty="0">
              <a:solidFill>
                <a:srgbClr val="002060"/>
              </a:solidFill>
            </a:endParaRPr>
          </a:p>
        </p:txBody>
      </p:sp>
      <p:pic>
        <p:nvPicPr>
          <p:cNvPr id="12" name="Imagen 11">
            <a:extLst>
              <a:ext uri="{FF2B5EF4-FFF2-40B4-BE49-F238E27FC236}">
                <a16:creationId xmlns:a16="http://schemas.microsoft.com/office/drawing/2014/main" id="{C3E26EA7-01E2-4C1E-AB64-E20F8B5B40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3" name="Imagen 12">
            <a:extLst>
              <a:ext uri="{FF2B5EF4-FFF2-40B4-BE49-F238E27FC236}">
                <a16:creationId xmlns:a16="http://schemas.microsoft.com/office/drawing/2014/main" id="{A6D419F6-D0FD-46C8-BA89-912EC675D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4" name="Imagen 13">
            <a:extLst>
              <a:ext uri="{FF2B5EF4-FFF2-40B4-BE49-F238E27FC236}">
                <a16:creationId xmlns:a16="http://schemas.microsoft.com/office/drawing/2014/main" id="{CA44D851-2CCB-4A8A-BBCD-59C54DF633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32411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6301"/>
            <a:ext cx="12192000" cy="31169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54218" y="653534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8" name="CuadroTexto 17">
            <a:extLst>
              <a:ext uri="{FF2B5EF4-FFF2-40B4-BE49-F238E27FC236}">
                <a16:creationId xmlns:a16="http://schemas.microsoft.com/office/drawing/2014/main" id="{8DB58A1E-E2E1-420F-9DA1-550350C1D869}"/>
              </a:ext>
            </a:extLst>
          </p:cNvPr>
          <p:cNvSpPr txBox="1"/>
          <p:nvPr/>
        </p:nvSpPr>
        <p:spPr>
          <a:xfrm>
            <a:off x="3281509" y="1080088"/>
            <a:ext cx="5854298" cy="400110"/>
          </a:xfrm>
          <a:prstGeom prst="rect">
            <a:avLst/>
          </a:prstGeom>
          <a:noFill/>
        </p:spPr>
        <p:txBody>
          <a:bodyPr wrap="square" rtlCol="0">
            <a:spAutoFit/>
          </a:bodyPr>
          <a:lstStyle/>
          <a:p>
            <a:pPr algn="r"/>
            <a:r>
              <a:rPr lang="es-ES" sz="2000" b="1" dirty="0">
                <a:solidFill>
                  <a:srgbClr val="002060"/>
                </a:solidFill>
              </a:rPr>
              <a:t>Ejecución de Gasto FRISCO Corte Septiembre de 2018</a:t>
            </a:r>
          </a:p>
        </p:txBody>
      </p:sp>
      <p:sp>
        <p:nvSpPr>
          <p:cNvPr id="20" name="CuadroTexto 19">
            <a:extLst>
              <a:ext uri="{FF2B5EF4-FFF2-40B4-BE49-F238E27FC236}">
                <a16:creationId xmlns:a16="http://schemas.microsoft.com/office/drawing/2014/main" id="{B88B331F-2EC6-447E-B039-EF98E112C3E3}"/>
              </a:ext>
            </a:extLst>
          </p:cNvPr>
          <p:cNvSpPr txBox="1"/>
          <p:nvPr/>
        </p:nvSpPr>
        <p:spPr>
          <a:xfrm>
            <a:off x="4801218" y="3097972"/>
            <a:ext cx="2589564" cy="400110"/>
          </a:xfrm>
          <a:prstGeom prst="rect">
            <a:avLst/>
          </a:prstGeom>
          <a:noFill/>
        </p:spPr>
        <p:txBody>
          <a:bodyPr wrap="square" rtlCol="0">
            <a:spAutoFit/>
          </a:bodyPr>
          <a:lstStyle/>
          <a:p>
            <a:pPr algn="r"/>
            <a:r>
              <a:rPr lang="es-ES" sz="2000" b="1" dirty="0">
                <a:solidFill>
                  <a:srgbClr val="002060"/>
                </a:solidFill>
              </a:rPr>
              <a:t>Participación de Giro</a:t>
            </a:r>
          </a:p>
        </p:txBody>
      </p:sp>
      <p:pic>
        <p:nvPicPr>
          <p:cNvPr id="5" name="Imagen 4">
            <a:extLst>
              <a:ext uri="{FF2B5EF4-FFF2-40B4-BE49-F238E27FC236}">
                <a16:creationId xmlns:a16="http://schemas.microsoft.com/office/drawing/2014/main" id="{D2B2E7E4-DA62-4A69-B0AF-B723BC78072C}"/>
              </a:ext>
            </a:extLst>
          </p:cNvPr>
          <p:cNvPicPr>
            <a:picLocks noChangeAspect="1"/>
          </p:cNvPicPr>
          <p:nvPr/>
        </p:nvPicPr>
        <p:blipFill>
          <a:blip r:embed="rId2"/>
          <a:stretch>
            <a:fillRect/>
          </a:stretch>
        </p:blipFill>
        <p:spPr>
          <a:xfrm>
            <a:off x="1073426" y="1503785"/>
            <a:ext cx="10018643" cy="1461614"/>
          </a:xfrm>
          <a:prstGeom prst="rect">
            <a:avLst/>
          </a:prstGeom>
        </p:spPr>
      </p:pic>
      <p:pic>
        <p:nvPicPr>
          <p:cNvPr id="6" name="Imagen 5">
            <a:extLst>
              <a:ext uri="{FF2B5EF4-FFF2-40B4-BE49-F238E27FC236}">
                <a16:creationId xmlns:a16="http://schemas.microsoft.com/office/drawing/2014/main" id="{53CE03F0-8C7C-4DED-B974-0D8063646484}"/>
              </a:ext>
            </a:extLst>
          </p:cNvPr>
          <p:cNvPicPr>
            <a:picLocks noChangeAspect="1"/>
          </p:cNvPicPr>
          <p:nvPr/>
        </p:nvPicPr>
        <p:blipFill>
          <a:blip r:embed="rId3"/>
          <a:stretch>
            <a:fillRect/>
          </a:stretch>
        </p:blipFill>
        <p:spPr>
          <a:xfrm>
            <a:off x="3936380" y="3529427"/>
            <a:ext cx="4544556" cy="2954751"/>
          </a:xfrm>
          <a:prstGeom prst="rect">
            <a:avLst/>
          </a:prstGeom>
        </p:spPr>
      </p:pic>
      <p:pic>
        <p:nvPicPr>
          <p:cNvPr id="12" name="Imagen 11">
            <a:extLst>
              <a:ext uri="{FF2B5EF4-FFF2-40B4-BE49-F238E27FC236}">
                <a16:creationId xmlns:a16="http://schemas.microsoft.com/office/drawing/2014/main" id="{3DD9838B-7CED-46E2-84DD-54651AF9FD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3" name="Imagen 12">
            <a:extLst>
              <a:ext uri="{FF2B5EF4-FFF2-40B4-BE49-F238E27FC236}">
                <a16:creationId xmlns:a16="http://schemas.microsoft.com/office/drawing/2014/main" id="{F0A90151-390D-4627-A2C6-EEB3967D02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4" name="Imagen 13">
            <a:extLst>
              <a:ext uri="{FF2B5EF4-FFF2-40B4-BE49-F238E27FC236}">
                <a16:creationId xmlns:a16="http://schemas.microsoft.com/office/drawing/2014/main" id="{6278CFD5-4B5F-4B3C-83AB-CC4BFAA914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786147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50222"/>
            <a:ext cx="12179299"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0542" y="6549786"/>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0CC1A979-D18D-4965-AE89-C6132B714E27}"/>
              </a:ext>
            </a:extLst>
          </p:cNvPr>
          <p:cNvSpPr txBox="1"/>
          <p:nvPr/>
        </p:nvSpPr>
        <p:spPr>
          <a:xfrm>
            <a:off x="4845556" y="1436113"/>
            <a:ext cx="2598130" cy="400110"/>
          </a:xfrm>
          <a:prstGeom prst="rect">
            <a:avLst/>
          </a:prstGeom>
          <a:noFill/>
        </p:spPr>
        <p:txBody>
          <a:bodyPr wrap="square" rtlCol="0">
            <a:spAutoFit/>
          </a:bodyPr>
          <a:lstStyle/>
          <a:p>
            <a:pPr algn="r"/>
            <a:r>
              <a:rPr lang="es-ES" sz="2000" b="1" dirty="0">
                <a:solidFill>
                  <a:srgbClr val="002060"/>
                </a:solidFill>
              </a:rPr>
              <a:t>SIN</a:t>
            </a:r>
            <a:r>
              <a:rPr lang="es-ES" b="1" dirty="0">
                <a:solidFill>
                  <a:srgbClr val="0070C0"/>
                </a:solidFill>
                <a:latin typeface="Lato Regular"/>
                <a:cs typeface="Lato Regular"/>
              </a:rPr>
              <a:t> </a:t>
            </a:r>
            <a:r>
              <a:rPr lang="es-ES" sz="2000" b="1" dirty="0">
                <a:solidFill>
                  <a:srgbClr val="002060"/>
                </a:solidFill>
              </a:rPr>
              <a:t>TRANSFERENCIAS</a:t>
            </a:r>
          </a:p>
        </p:txBody>
      </p:sp>
      <p:sp>
        <p:nvSpPr>
          <p:cNvPr id="13" name="CuadroTexto 12">
            <a:extLst>
              <a:ext uri="{FF2B5EF4-FFF2-40B4-BE49-F238E27FC236}">
                <a16:creationId xmlns:a16="http://schemas.microsoft.com/office/drawing/2014/main" id="{2D57AF4B-085C-451B-B1ED-A24EBF0D06B8}"/>
              </a:ext>
            </a:extLst>
          </p:cNvPr>
          <p:cNvSpPr txBox="1"/>
          <p:nvPr/>
        </p:nvSpPr>
        <p:spPr>
          <a:xfrm>
            <a:off x="3497311" y="1081080"/>
            <a:ext cx="5854298" cy="400110"/>
          </a:xfrm>
          <a:prstGeom prst="rect">
            <a:avLst/>
          </a:prstGeom>
          <a:noFill/>
        </p:spPr>
        <p:txBody>
          <a:bodyPr wrap="square" rtlCol="0">
            <a:spAutoFit/>
          </a:bodyPr>
          <a:lstStyle>
            <a:defPPr>
              <a:defRPr lang="es-ES"/>
            </a:defPPr>
            <a:lvl1pPr algn="r">
              <a:defRPr sz="2000" b="1">
                <a:solidFill>
                  <a:srgbClr val="002060"/>
                </a:solidFill>
              </a:defRPr>
            </a:lvl1pPr>
          </a:lstStyle>
          <a:p>
            <a:r>
              <a:rPr lang="es-ES" dirty="0"/>
              <a:t>Ejecución de Gasto FRISCO Corte Septiembre de 2018</a:t>
            </a:r>
          </a:p>
        </p:txBody>
      </p:sp>
      <p:sp>
        <p:nvSpPr>
          <p:cNvPr id="14" name="CuadroTexto 13">
            <a:extLst>
              <a:ext uri="{FF2B5EF4-FFF2-40B4-BE49-F238E27FC236}">
                <a16:creationId xmlns:a16="http://schemas.microsoft.com/office/drawing/2014/main" id="{72770DAF-28E4-4043-86B2-614378B1DBBA}"/>
              </a:ext>
            </a:extLst>
          </p:cNvPr>
          <p:cNvSpPr txBox="1"/>
          <p:nvPr/>
        </p:nvSpPr>
        <p:spPr>
          <a:xfrm>
            <a:off x="4909205" y="3187820"/>
            <a:ext cx="2671038" cy="400110"/>
          </a:xfrm>
          <a:prstGeom prst="rect">
            <a:avLst/>
          </a:prstGeom>
          <a:noFill/>
        </p:spPr>
        <p:txBody>
          <a:bodyPr wrap="square" rtlCol="0">
            <a:spAutoFit/>
          </a:bodyPr>
          <a:lstStyle/>
          <a:p>
            <a:pPr algn="r"/>
            <a:r>
              <a:rPr lang="es-ES" sz="2000" b="1" dirty="0">
                <a:solidFill>
                  <a:srgbClr val="002060"/>
                </a:solidFill>
              </a:rPr>
              <a:t>Participación de Giro</a:t>
            </a:r>
          </a:p>
        </p:txBody>
      </p:sp>
      <p:pic>
        <p:nvPicPr>
          <p:cNvPr id="3" name="Imagen 2">
            <a:extLst>
              <a:ext uri="{FF2B5EF4-FFF2-40B4-BE49-F238E27FC236}">
                <a16:creationId xmlns:a16="http://schemas.microsoft.com/office/drawing/2014/main" id="{66C76BB3-D28B-4625-87BA-A6C0C8671113}"/>
              </a:ext>
            </a:extLst>
          </p:cNvPr>
          <p:cNvPicPr>
            <a:picLocks noChangeAspect="1"/>
          </p:cNvPicPr>
          <p:nvPr/>
        </p:nvPicPr>
        <p:blipFill>
          <a:blip r:embed="rId2"/>
          <a:stretch>
            <a:fillRect/>
          </a:stretch>
        </p:blipFill>
        <p:spPr>
          <a:xfrm>
            <a:off x="1646968" y="1846178"/>
            <a:ext cx="9004080" cy="1281061"/>
          </a:xfrm>
          <a:prstGeom prst="rect">
            <a:avLst/>
          </a:prstGeom>
        </p:spPr>
      </p:pic>
      <p:pic>
        <p:nvPicPr>
          <p:cNvPr id="6" name="Imagen 5">
            <a:extLst>
              <a:ext uri="{FF2B5EF4-FFF2-40B4-BE49-F238E27FC236}">
                <a16:creationId xmlns:a16="http://schemas.microsoft.com/office/drawing/2014/main" id="{530C307F-4BEC-4FE1-ACC4-D6666EB66023}"/>
              </a:ext>
            </a:extLst>
          </p:cNvPr>
          <p:cNvPicPr>
            <a:picLocks noChangeAspect="1"/>
          </p:cNvPicPr>
          <p:nvPr/>
        </p:nvPicPr>
        <p:blipFill>
          <a:blip r:embed="rId3"/>
          <a:stretch>
            <a:fillRect/>
          </a:stretch>
        </p:blipFill>
        <p:spPr>
          <a:xfrm>
            <a:off x="3910969" y="3638619"/>
            <a:ext cx="4370063" cy="2841300"/>
          </a:xfrm>
          <a:prstGeom prst="rect">
            <a:avLst/>
          </a:prstGeom>
        </p:spPr>
      </p:pic>
      <p:pic>
        <p:nvPicPr>
          <p:cNvPr id="15" name="Imagen 14">
            <a:extLst>
              <a:ext uri="{FF2B5EF4-FFF2-40B4-BE49-F238E27FC236}">
                <a16:creationId xmlns:a16="http://schemas.microsoft.com/office/drawing/2014/main" id="{AE27D469-7D5D-40C3-83D2-9AE15D4EDC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6" name="Imagen 15">
            <a:extLst>
              <a:ext uri="{FF2B5EF4-FFF2-40B4-BE49-F238E27FC236}">
                <a16:creationId xmlns:a16="http://schemas.microsoft.com/office/drawing/2014/main" id="{67336D50-8C5A-4D08-B9DD-473E9AAA99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7" name="Imagen 16">
            <a:extLst>
              <a:ext uri="{FF2B5EF4-FFF2-40B4-BE49-F238E27FC236}">
                <a16:creationId xmlns:a16="http://schemas.microsoft.com/office/drawing/2014/main" id="{9AD43EB4-42E2-4F42-A11B-A8511A4685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794037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A4FC0A7-D862-4FA2-96C7-A771B01A37A0}"/>
              </a:ext>
            </a:extLst>
          </p:cNvPr>
          <p:cNvPicPr>
            <a:picLocks noChangeAspect="1"/>
          </p:cNvPicPr>
          <p:nvPr/>
        </p:nvPicPr>
        <p:blipFill>
          <a:blip r:embed="rId2"/>
          <a:stretch>
            <a:fillRect/>
          </a:stretch>
        </p:blipFill>
        <p:spPr>
          <a:xfrm>
            <a:off x="1490871" y="1642147"/>
            <a:ext cx="9009776" cy="1571282"/>
          </a:xfrm>
          <a:prstGeom prst="rect">
            <a:avLst/>
          </a:prstGeom>
        </p:spPr>
      </p:pic>
      <p:sp>
        <p:nvSpPr>
          <p:cNvPr id="2" name="Rectángulo 1"/>
          <p:cNvSpPr/>
          <p:nvPr/>
        </p:nvSpPr>
        <p:spPr>
          <a:xfrm>
            <a:off x="-1" y="6520420"/>
            <a:ext cx="12179299" cy="3375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87289" y="653532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8A9CD443-AD84-4E20-BE4C-EF352FEED99F}"/>
              </a:ext>
            </a:extLst>
          </p:cNvPr>
          <p:cNvSpPr txBox="1"/>
          <p:nvPr/>
        </p:nvSpPr>
        <p:spPr>
          <a:xfrm>
            <a:off x="1806235" y="1169864"/>
            <a:ext cx="8379048" cy="400110"/>
          </a:xfrm>
          <a:prstGeom prst="rect">
            <a:avLst/>
          </a:prstGeom>
          <a:noFill/>
        </p:spPr>
        <p:txBody>
          <a:bodyPr wrap="square" rtlCol="0">
            <a:spAutoFit/>
          </a:bodyPr>
          <a:lstStyle/>
          <a:p>
            <a:pPr algn="r"/>
            <a:r>
              <a:rPr lang="es-ES" sz="2000" b="1" dirty="0">
                <a:solidFill>
                  <a:srgbClr val="002060"/>
                </a:solidFill>
              </a:rPr>
              <a:t>Ejecución de Gastos de Personal Extintos Corte Septiembre de 2018- FRISCO</a:t>
            </a:r>
          </a:p>
        </p:txBody>
      </p:sp>
      <p:sp>
        <p:nvSpPr>
          <p:cNvPr id="13" name="CuadroTexto 12">
            <a:extLst>
              <a:ext uri="{FF2B5EF4-FFF2-40B4-BE49-F238E27FC236}">
                <a16:creationId xmlns:a16="http://schemas.microsoft.com/office/drawing/2014/main" id="{9279B8D9-B010-42B6-898E-A0A705F3B785}"/>
              </a:ext>
            </a:extLst>
          </p:cNvPr>
          <p:cNvSpPr txBox="1"/>
          <p:nvPr/>
        </p:nvSpPr>
        <p:spPr>
          <a:xfrm>
            <a:off x="4664233" y="3223469"/>
            <a:ext cx="2700308" cy="400110"/>
          </a:xfrm>
          <a:prstGeom prst="rect">
            <a:avLst/>
          </a:prstGeom>
          <a:noFill/>
        </p:spPr>
        <p:txBody>
          <a:bodyPr wrap="square" rtlCol="0">
            <a:spAutoFit/>
          </a:bodyPr>
          <a:lstStyle/>
          <a:p>
            <a:pPr algn="r"/>
            <a:r>
              <a:rPr lang="es-ES" sz="2000" b="1" dirty="0">
                <a:solidFill>
                  <a:srgbClr val="002060"/>
                </a:solidFill>
              </a:rPr>
              <a:t>Participación de Giro</a:t>
            </a:r>
          </a:p>
        </p:txBody>
      </p:sp>
      <p:pic>
        <p:nvPicPr>
          <p:cNvPr id="9" name="Imagen 8">
            <a:extLst>
              <a:ext uri="{FF2B5EF4-FFF2-40B4-BE49-F238E27FC236}">
                <a16:creationId xmlns:a16="http://schemas.microsoft.com/office/drawing/2014/main" id="{8223EDFA-6DC8-408A-8A09-8B4E79C447BD}"/>
              </a:ext>
            </a:extLst>
          </p:cNvPr>
          <p:cNvPicPr>
            <a:picLocks noChangeAspect="1"/>
          </p:cNvPicPr>
          <p:nvPr/>
        </p:nvPicPr>
        <p:blipFill>
          <a:blip r:embed="rId3"/>
          <a:stretch>
            <a:fillRect/>
          </a:stretch>
        </p:blipFill>
        <p:spPr>
          <a:xfrm>
            <a:off x="3824575" y="3679119"/>
            <a:ext cx="4379625" cy="2841300"/>
          </a:xfrm>
          <a:prstGeom prst="rect">
            <a:avLst/>
          </a:prstGeom>
        </p:spPr>
      </p:pic>
      <p:pic>
        <p:nvPicPr>
          <p:cNvPr id="14" name="Imagen 13">
            <a:extLst>
              <a:ext uri="{FF2B5EF4-FFF2-40B4-BE49-F238E27FC236}">
                <a16:creationId xmlns:a16="http://schemas.microsoft.com/office/drawing/2014/main" id="{FCB1FF17-FC04-4B32-9F99-5DC31D13A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5" name="Imagen 14">
            <a:extLst>
              <a:ext uri="{FF2B5EF4-FFF2-40B4-BE49-F238E27FC236}">
                <a16:creationId xmlns:a16="http://schemas.microsoft.com/office/drawing/2014/main" id="{D4FE7565-B202-4D5E-B8F8-05118DC495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6" name="Imagen 15">
            <a:extLst>
              <a:ext uri="{FF2B5EF4-FFF2-40B4-BE49-F238E27FC236}">
                <a16:creationId xmlns:a16="http://schemas.microsoft.com/office/drawing/2014/main" id="{FFA89063-43BA-48C0-B28B-AA9CB2A60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890846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1337044-09F0-4FCB-9D19-0C0C4403262B}"/>
              </a:ext>
            </a:extLst>
          </p:cNvPr>
          <p:cNvPicPr>
            <a:picLocks noChangeAspect="1"/>
          </p:cNvPicPr>
          <p:nvPr/>
        </p:nvPicPr>
        <p:blipFill>
          <a:blip r:embed="rId2"/>
          <a:stretch>
            <a:fillRect/>
          </a:stretch>
        </p:blipFill>
        <p:spPr>
          <a:xfrm>
            <a:off x="1626764" y="1664859"/>
            <a:ext cx="8955453" cy="4773334"/>
          </a:xfrm>
          <a:prstGeom prst="rect">
            <a:avLst/>
          </a:prstGeom>
        </p:spPr>
      </p:pic>
      <p:sp>
        <p:nvSpPr>
          <p:cNvPr id="2" name="Rectángulo 1"/>
          <p:cNvSpPr/>
          <p:nvPr/>
        </p:nvSpPr>
        <p:spPr>
          <a:xfrm>
            <a:off x="-1" y="6520419"/>
            <a:ext cx="12179299"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40965"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AD7F47D2-FA59-42F8-BF51-5EAE57C9BB0E}"/>
              </a:ext>
            </a:extLst>
          </p:cNvPr>
          <p:cNvSpPr txBox="1"/>
          <p:nvPr/>
        </p:nvSpPr>
        <p:spPr>
          <a:xfrm>
            <a:off x="1419341" y="1110158"/>
            <a:ext cx="8955453" cy="400110"/>
          </a:xfrm>
          <a:prstGeom prst="rect">
            <a:avLst/>
          </a:prstGeom>
          <a:noFill/>
        </p:spPr>
        <p:txBody>
          <a:bodyPr wrap="square" rtlCol="0">
            <a:spAutoFit/>
          </a:bodyPr>
          <a:lstStyle/>
          <a:p>
            <a:pPr algn="r"/>
            <a:r>
              <a:rPr lang="es-ES" sz="2000" b="1" dirty="0">
                <a:solidFill>
                  <a:srgbClr val="002060"/>
                </a:solidFill>
              </a:rPr>
              <a:t>Ejecución de Gastos Generales y en Proceso Corte Septiembre de 2018 - FRISCO</a:t>
            </a:r>
          </a:p>
        </p:txBody>
      </p:sp>
      <p:cxnSp>
        <p:nvCxnSpPr>
          <p:cNvPr id="13" name="Conector recto 12">
            <a:extLst>
              <a:ext uri="{FF2B5EF4-FFF2-40B4-BE49-F238E27FC236}">
                <a16:creationId xmlns:a16="http://schemas.microsoft.com/office/drawing/2014/main" id="{045221FA-2228-4F41-94D0-CB6B23E97EBD}"/>
              </a:ext>
            </a:extLst>
          </p:cNvPr>
          <p:cNvCxnSpPr>
            <a:cxnSpLocks/>
          </p:cNvCxnSpPr>
          <p:nvPr/>
        </p:nvCxnSpPr>
        <p:spPr>
          <a:xfrm>
            <a:off x="1609783" y="4051526"/>
            <a:ext cx="8955453" cy="0"/>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pic>
        <p:nvPicPr>
          <p:cNvPr id="10" name="Imagen 9">
            <a:extLst>
              <a:ext uri="{FF2B5EF4-FFF2-40B4-BE49-F238E27FC236}">
                <a16:creationId xmlns:a16="http://schemas.microsoft.com/office/drawing/2014/main" id="{C4D14B93-1899-4034-868D-D83563051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a:extLst>
              <a:ext uri="{FF2B5EF4-FFF2-40B4-BE49-F238E27FC236}">
                <a16:creationId xmlns:a16="http://schemas.microsoft.com/office/drawing/2014/main" id="{6C935708-3CE3-4F0B-8BFF-4FC0FA30D3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a:extLst>
              <a:ext uri="{FF2B5EF4-FFF2-40B4-BE49-F238E27FC236}">
                <a16:creationId xmlns:a16="http://schemas.microsoft.com/office/drawing/2014/main" id="{9DF37843-BCF2-41F5-AACE-40880C7A5A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98034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20419"/>
            <a:ext cx="12179299"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0EF4E81B-0284-4470-9847-41BB7F9EDF9C}"/>
              </a:ext>
            </a:extLst>
          </p:cNvPr>
          <p:cNvSpPr txBox="1"/>
          <p:nvPr/>
        </p:nvSpPr>
        <p:spPr>
          <a:xfrm>
            <a:off x="2844554" y="1285876"/>
            <a:ext cx="6661725" cy="400110"/>
          </a:xfrm>
          <a:prstGeom prst="rect">
            <a:avLst/>
          </a:prstGeom>
          <a:noFill/>
        </p:spPr>
        <p:txBody>
          <a:bodyPr wrap="square" rtlCol="0">
            <a:spAutoFit/>
          </a:bodyPr>
          <a:lstStyle/>
          <a:p>
            <a:pPr algn="r"/>
            <a:r>
              <a:rPr lang="es-ES" sz="2000" b="1" dirty="0">
                <a:solidFill>
                  <a:srgbClr val="002060"/>
                </a:solidFill>
              </a:rPr>
              <a:t>Ejecución Transferencias- Corte Septiembre de 2018- FRISCO</a:t>
            </a:r>
          </a:p>
        </p:txBody>
      </p:sp>
      <p:sp>
        <p:nvSpPr>
          <p:cNvPr id="10" name="CuadroTexto 9">
            <a:extLst>
              <a:ext uri="{FF2B5EF4-FFF2-40B4-BE49-F238E27FC236}">
                <a16:creationId xmlns:a16="http://schemas.microsoft.com/office/drawing/2014/main" id="{A9390F71-C31E-41B0-89BA-963A20E2F83F}"/>
              </a:ext>
            </a:extLst>
          </p:cNvPr>
          <p:cNvSpPr txBox="1"/>
          <p:nvPr/>
        </p:nvSpPr>
        <p:spPr>
          <a:xfrm>
            <a:off x="1669025" y="5027287"/>
            <a:ext cx="8469271" cy="523220"/>
          </a:xfrm>
          <a:prstGeom prst="rect">
            <a:avLst/>
          </a:prstGeom>
          <a:noFill/>
        </p:spPr>
        <p:txBody>
          <a:bodyPr wrap="square" rtlCol="0">
            <a:spAutoFit/>
          </a:bodyPr>
          <a:lstStyle/>
          <a:p>
            <a:pPr algn="just"/>
            <a:r>
              <a:rPr lang="es-CO" sz="1400" dirty="0"/>
              <a:t>La factura del mes de Septiembre del funcionamiento de SAE, se registra mes vencido, es decir en Octubre de 2018.</a:t>
            </a:r>
          </a:p>
        </p:txBody>
      </p:sp>
      <p:pic>
        <p:nvPicPr>
          <p:cNvPr id="11" name="Imagen 10">
            <a:extLst>
              <a:ext uri="{FF2B5EF4-FFF2-40B4-BE49-F238E27FC236}">
                <a16:creationId xmlns:a16="http://schemas.microsoft.com/office/drawing/2014/main" id="{C140BA01-E1EF-441C-95E4-2C5FEA20B5E6}"/>
              </a:ext>
            </a:extLst>
          </p:cNvPr>
          <p:cNvPicPr>
            <a:picLocks noChangeAspect="1"/>
          </p:cNvPicPr>
          <p:nvPr/>
        </p:nvPicPr>
        <p:blipFill>
          <a:blip r:embed="rId2"/>
          <a:stretch>
            <a:fillRect/>
          </a:stretch>
        </p:blipFill>
        <p:spPr>
          <a:xfrm>
            <a:off x="1607890" y="2053257"/>
            <a:ext cx="8900720" cy="2745247"/>
          </a:xfrm>
          <a:prstGeom prst="rect">
            <a:avLst/>
          </a:prstGeom>
        </p:spPr>
      </p:pic>
      <p:pic>
        <p:nvPicPr>
          <p:cNvPr id="13" name="Imagen 12">
            <a:extLst>
              <a:ext uri="{FF2B5EF4-FFF2-40B4-BE49-F238E27FC236}">
                <a16:creationId xmlns:a16="http://schemas.microsoft.com/office/drawing/2014/main" id="{4A689A7C-6C10-4EB3-BFB8-27E5E2BA2E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4" name="Imagen 13">
            <a:extLst>
              <a:ext uri="{FF2B5EF4-FFF2-40B4-BE49-F238E27FC236}">
                <a16:creationId xmlns:a16="http://schemas.microsoft.com/office/drawing/2014/main" id="{EE5ED55C-8315-455A-9418-578009B9BF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5" name="Imagen 14">
            <a:extLst>
              <a:ext uri="{FF2B5EF4-FFF2-40B4-BE49-F238E27FC236}">
                <a16:creationId xmlns:a16="http://schemas.microsoft.com/office/drawing/2014/main" id="{172CF97C-6D3F-41B9-86C9-0E353CFD63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086008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50223"/>
            <a:ext cx="12179299"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8673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7918945D-A42E-44C1-B913-9EA6FE9CA51F}"/>
              </a:ext>
            </a:extLst>
          </p:cNvPr>
          <p:cNvSpPr txBox="1"/>
          <p:nvPr/>
        </p:nvSpPr>
        <p:spPr>
          <a:xfrm>
            <a:off x="2045494" y="2520255"/>
            <a:ext cx="8101012" cy="1323439"/>
          </a:xfrm>
          <a:prstGeom prst="rect">
            <a:avLst/>
          </a:prstGeom>
          <a:noFill/>
        </p:spPr>
        <p:txBody>
          <a:bodyPr wrap="square" rtlCol="0">
            <a:spAutoFit/>
          </a:bodyPr>
          <a:lstStyle/>
          <a:p>
            <a:pPr algn="ctr"/>
            <a:r>
              <a:rPr lang="es-ES" sz="4000" b="1" dirty="0">
                <a:solidFill>
                  <a:srgbClr val="002060"/>
                </a:solidFill>
              </a:rPr>
              <a:t>EJECUCIÓN DE INGRESOS</a:t>
            </a:r>
          </a:p>
          <a:p>
            <a:pPr algn="ctr"/>
            <a:r>
              <a:rPr lang="es-ES" sz="4000" b="1" dirty="0">
                <a:solidFill>
                  <a:srgbClr val="002060"/>
                </a:solidFill>
              </a:rPr>
              <a:t>CORTE SEPTIEMBRE DE 2018</a:t>
            </a:r>
          </a:p>
        </p:txBody>
      </p:sp>
      <p:pic>
        <p:nvPicPr>
          <p:cNvPr id="11" name="Imagen 10">
            <a:extLst>
              <a:ext uri="{FF2B5EF4-FFF2-40B4-BE49-F238E27FC236}">
                <a16:creationId xmlns:a16="http://schemas.microsoft.com/office/drawing/2014/main" id="{9C1687E4-5326-4A15-B076-2D442E9B6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722D397D-2E19-4D13-B917-BF0AB158A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62452CF0-C9F3-4B74-8853-834C48BA49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524567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89340"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3" name="Imagen 2">
            <a:extLst>
              <a:ext uri="{FF2B5EF4-FFF2-40B4-BE49-F238E27FC236}">
                <a16:creationId xmlns:a16="http://schemas.microsoft.com/office/drawing/2014/main" id="{32ACE57B-6ECE-4029-952C-F7126E74F7D0}"/>
              </a:ext>
            </a:extLst>
          </p:cNvPr>
          <p:cNvPicPr>
            <a:picLocks noChangeAspect="1"/>
          </p:cNvPicPr>
          <p:nvPr/>
        </p:nvPicPr>
        <p:blipFill>
          <a:blip r:embed="rId2"/>
          <a:stretch>
            <a:fillRect/>
          </a:stretch>
        </p:blipFill>
        <p:spPr>
          <a:xfrm>
            <a:off x="1987236" y="1528995"/>
            <a:ext cx="5008501" cy="4145067"/>
          </a:xfrm>
          <a:prstGeom prst="rect">
            <a:avLst/>
          </a:prstGeom>
        </p:spPr>
      </p:pic>
      <p:sp>
        <p:nvSpPr>
          <p:cNvPr id="7" name="CuadroTexto 6">
            <a:extLst>
              <a:ext uri="{FF2B5EF4-FFF2-40B4-BE49-F238E27FC236}">
                <a16:creationId xmlns:a16="http://schemas.microsoft.com/office/drawing/2014/main" id="{F99877F6-0EF8-45C2-8F5D-597358A1A04E}"/>
              </a:ext>
            </a:extLst>
          </p:cNvPr>
          <p:cNvSpPr txBox="1"/>
          <p:nvPr/>
        </p:nvSpPr>
        <p:spPr>
          <a:xfrm>
            <a:off x="8182794" y="1267384"/>
            <a:ext cx="1205109" cy="261610"/>
          </a:xfrm>
          <a:prstGeom prst="rect">
            <a:avLst/>
          </a:prstGeom>
          <a:noFill/>
        </p:spPr>
        <p:txBody>
          <a:bodyPr wrap="square" rtlCol="0">
            <a:spAutoFit/>
          </a:bodyPr>
          <a:lstStyle/>
          <a:p>
            <a:r>
              <a:rPr lang="es-CO" sz="1050" dirty="0"/>
              <a:t>Millones de Pesos</a:t>
            </a:r>
          </a:p>
        </p:txBody>
      </p:sp>
      <p:pic>
        <p:nvPicPr>
          <p:cNvPr id="13" name="Imagen 12">
            <a:extLst>
              <a:ext uri="{FF2B5EF4-FFF2-40B4-BE49-F238E27FC236}">
                <a16:creationId xmlns:a16="http://schemas.microsoft.com/office/drawing/2014/main" id="{5A9B330E-C7AD-4068-B00F-252969D3A48F}"/>
              </a:ext>
            </a:extLst>
          </p:cNvPr>
          <p:cNvPicPr>
            <a:picLocks noChangeAspect="1"/>
          </p:cNvPicPr>
          <p:nvPr/>
        </p:nvPicPr>
        <p:blipFill>
          <a:blip r:embed="rId3"/>
          <a:stretch>
            <a:fillRect/>
          </a:stretch>
        </p:blipFill>
        <p:spPr>
          <a:xfrm>
            <a:off x="6995737" y="1528994"/>
            <a:ext cx="3550669" cy="4145067"/>
          </a:xfrm>
          <a:prstGeom prst="rect">
            <a:avLst/>
          </a:prstGeom>
        </p:spPr>
      </p:pic>
      <p:pic>
        <p:nvPicPr>
          <p:cNvPr id="12" name="Imagen 11">
            <a:extLst>
              <a:ext uri="{FF2B5EF4-FFF2-40B4-BE49-F238E27FC236}">
                <a16:creationId xmlns:a16="http://schemas.microsoft.com/office/drawing/2014/main" id="{340C71E7-A277-4108-9677-82690D6752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4" name="Imagen 13">
            <a:extLst>
              <a:ext uri="{FF2B5EF4-FFF2-40B4-BE49-F238E27FC236}">
                <a16:creationId xmlns:a16="http://schemas.microsoft.com/office/drawing/2014/main" id="{7B75F3AB-4FCB-47E7-A944-3C170419BD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5" name="Imagen 14">
            <a:extLst>
              <a:ext uri="{FF2B5EF4-FFF2-40B4-BE49-F238E27FC236}">
                <a16:creationId xmlns:a16="http://schemas.microsoft.com/office/drawing/2014/main" id="{A44CA34A-4CD5-4CF7-A8A9-5921FF0B0E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970606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80564"/>
            <a:ext cx="12179299" cy="2774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74037" y="656539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7918945D-A42E-44C1-B913-9EA6FE9CA51F}"/>
              </a:ext>
            </a:extLst>
          </p:cNvPr>
          <p:cNvSpPr txBox="1"/>
          <p:nvPr/>
        </p:nvSpPr>
        <p:spPr>
          <a:xfrm>
            <a:off x="2045494" y="2767280"/>
            <a:ext cx="8101012" cy="1323439"/>
          </a:xfrm>
          <a:prstGeom prst="rect">
            <a:avLst/>
          </a:prstGeom>
          <a:noFill/>
        </p:spPr>
        <p:txBody>
          <a:bodyPr wrap="square" rtlCol="0">
            <a:spAutoFit/>
          </a:bodyPr>
          <a:lstStyle/>
          <a:p>
            <a:pPr algn="ctr"/>
            <a:r>
              <a:rPr lang="es-ES" sz="4000" b="1" dirty="0">
                <a:solidFill>
                  <a:srgbClr val="002060"/>
                </a:solidFill>
              </a:rPr>
              <a:t>EJECUCIÓN PRESUPUESTO SAE</a:t>
            </a:r>
          </a:p>
          <a:p>
            <a:pPr algn="ctr"/>
            <a:r>
              <a:rPr lang="es-ES" sz="4000" b="1" dirty="0">
                <a:solidFill>
                  <a:srgbClr val="002060"/>
                </a:solidFill>
              </a:rPr>
              <a:t>CORTE SEPTIEMBRE DE 2018</a:t>
            </a:r>
          </a:p>
        </p:txBody>
      </p:sp>
      <p:pic>
        <p:nvPicPr>
          <p:cNvPr id="11" name="Imagen 10">
            <a:extLst>
              <a:ext uri="{FF2B5EF4-FFF2-40B4-BE49-F238E27FC236}">
                <a16:creationId xmlns:a16="http://schemas.microsoft.com/office/drawing/2014/main" id="{FF987272-7898-4445-AD37-D97BFC45F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6F1C9EF7-A76F-4BB4-9994-3EF305AC0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C9707E72-390B-47AE-9EC3-C355E35902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826291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20418"/>
            <a:ext cx="12179299"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3975"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663B7A0C-DBBA-4B98-8D94-9352E7FED8C6}"/>
              </a:ext>
            </a:extLst>
          </p:cNvPr>
          <p:cNvSpPr txBox="1"/>
          <p:nvPr/>
        </p:nvSpPr>
        <p:spPr>
          <a:xfrm>
            <a:off x="3210823" y="1094415"/>
            <a:ext cx="5491989" cy="400110"/>
          </a:xfrm>
          <a:prstGeom prst="rect">
            <a:avLst/>
          </a:prstGeom>
          <a:noFill/>
        </p:spPr>
        <p:txBody>
          <a:bodyPr wrap="square" rtlCol="0">
            <a:spAutoFit/>
          </a:bodyPr>
          <a:lstStyle/>
          <a:p>
            <a:pPr algn="r"/>
            <a:r>
              <a:rPr lang="es-ES" sz="2000" b="1" dirty="0">
                <a:solidFill>
                  <a:srgbClr val="002060"/>
                </a:solidFill>
              </a:rPr>
              <a:t>Ejecución de Gasto SAE Corte Septiembre de 2018</a:t>
            </a:r>
          </a:p>
        </p:txBody>
      </p:sp>
      <p:sp>
        <p:nvSpPr>
          <p:cNvPr id="10" name="CuadroTexto 9">
            <a:extLst>
              <a:ext uri="{FF2B5EF4-FFF2-40B4-BE49-F238E27FC236}">
                <a16:creationId xmlns:a16="http://schemas.microsoft.com/office/drawing/2014/main" id="{7796060C-0CB7-4B31-A13A-857D1EA09FDC}"/>
              </a:ext>
            </a:extLst>
          </p:cNvPr>
          <p:cNvSpPr txBox="1"/>
          <p:nvPr/>
        </p:nvSpPr>
        <p:spPr>
          <a:xfrm>
            <a:off x="4804724" y="3074961"/>
            <a:ext cx="2582548" cy="400110"/>
          </a:xfrm>
          <a:prstGeom prst="rect">
            <a:avLst/>
          </a:prstGeom>
          <a:noFill/>
        </p:spPr>
        <p:txBody>
          <a:bodyPr wrap="square" rtlCol="0">
            <a:spAutoFit/>
          </a:bodyPr>
          <a:lstStyle>
            <a:defPPr>
              <a:defRPr lang="es-ES"/>
            </a:defPPr>
            <a:lvl1pPr algn="r">
              <a:defRPr sz="1600" b="1">
                <a:solidFill>
                  <a:srgbClr val="0070C0"/>
                </a:solidFill>
                <a:cs typeface="Lato Regular"/>
              </a:defRPr>
            </a:lvl1pPr>
          </a:lstStyle>
          <a:p>
            <a:r>
              <a:rPr lang="es-ES" sz="2000" dirty="0">
                <a:solidFill>
                  <a:srgbClr val="002060"/>
                </a:solidFill>
                <a:cs typeface="+mn-cs"/>
              </a:rPr>
              <a:t>Participación del Giro</a:t>
            </a:r>
          </a:p>
        </p:txBody>
      </p:sp>
      <p:pic>
        <p:nvPicPr>
          <p:cNvPr id="3" name="Imagen 2">
            <a:extLst>
              <a:ext uri="{FF2B5EF4-FFF2-40B4-BE49-F238E27FC236}">
                <a16:creationId xmlns:a16="http://schemas.microsoft.com/office/drawing/2014/main" id="{FCFAF7F8-2748-4009-953D-CD2166A5633E}"/>
              </a:ext>
            </a:extLst>
          </p:cNvPr>
          <p:cNvPicPr>
            <a:picLocks noChangeAspect="1"/>
          </p:cNvPicPr>
          <p:nvPr/>
        </p:nvPicPr>
        <p:blipFill>
          <a:blip r:embed="rId2"/>
          <a:stretch>
            <a:fillRect/>
          </a:stretch>
        </p:blipFill>
        <p:spPr>
          <a:xfrm>
            <a:off x="1641722" y="1556968"/>
            <a:ext cx="8908553" cy="1488189"/>
          </a:xfrm>
          <a:prstGeom prst="rect">
            <a:avLst/>
          </a:prstGeom>
        </p:spPr>
      </p:pic>
      <p:pic>
        <p:nvPicPr>
          <p:cNvPr id="5" name="Imagen 4">
            <a:extLst>
              <a:ext uri="{FF2B5EF4-FFF2-40B4-BE49-F238E27FC236}">
                <a16:creationId xmlns:a16="http://schemas.microsoft.com/office/drawing/2014/main" id="{6E1E7B5C-944A-4FEC-BCF0-73D5ED0F5A83}"/>
              </a:ext>
            </a:extLst>
          </p:cNvPr>
          <p:cNvPicPr>
            <a:picLocks noChangeAspect="1"/>
          </p:cNvPicPr>
          <p:nvPr/>
        </p:nvPicPr>
        <p:blipFill>
          <a:blip r:embed="rId3"/>
          <a:stretch>
            <a:fillRect/>
          </a:stretch>
        </p:blipFill>
        <p:spPr>
          <a:xfrm>
            <a:off x="4078312" y="3432210"/>
            <a:ext cx="4035375" cy="3070900"/>
          </a:xfrm>
          <a:prstGeom prst="rect">
            <a:avLst/>
          </a:prstGeom>
        </p:spPr>
      </p:pic>
      <p:pic>
        <p:nvPicPr>
          <p:cNvPr id="13" name="Imagen 12">
            <a:extLst>
              <a:ext uri="{FF2B5EF4-FFF2-40B4-BE49-F238E27FC236}">
                <a16:creationId xmlns:a16="http://schemas.microsoft.com/office/drawing/2014/main" id="{76F8F148-BD47-40BE-8B8C-01FBB0EC0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4" name="Imagen 13">
            <a:extLst>
              <a:ext uri="{FF2B5EF4-FFF2-40B4-BE49-F238E27FC236}">
                <a16:creationId xmlns:a16="http://schemas.microsoft.com/office/drawing/2014/main" id="{DF9B2144-B9F0-4740-91B5-94932A8231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5" name="Imagen 14">
            <a:extLst>
              <a:ext uri="{FF2B5EF4-FFF2-40B4-BE49-F238E27FC236}">
                <a16:creationId xmlns:a16="http://schemas.microsoft.com/office/drawing/2014/main" id="{A51F15C2-6023-4286-9272-0DF873EAA6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47960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7FA5BB6C-6AEB-40A9-A6EE-69193829F83F}"/>
              </a:ext>
            </a:extLst>
          </p:cNvPr>
          <p:cNvPicPr>
            <a:picLocks noChangeAspect="1"/>
          </p:cNvPicPr>
          <p:nvPr/>
        </p:nvPicPr>
        <p:blipFill>
          <a:blip r:embed="rId2"/>
          <a:stretch>
            <a:fillRect/>
          </a:stretch>
        </p:blipFill>
        <p:spPr>
          <a:xfrm>
            <a:off x="1702059" y="1551163"/>
            <a:ext cx="8909108" cy="1486982"/>
          </a:xfrm>
          <a:prstGeom prst="rect">
            <a:avLst/>
          </a:prstGeom>
        </p:spPr>
      </p:pic>
      <p:sp>
        <p:nvSpPr>
          <p:cNvPr id="2" name="Rectángulo 1"/>
          <p:cNvSpPr/>
          <p:nvPr/>
        </p:nvSpPr>
        <p:spPr>
          <a:xfrm>
            <a:off x="0" y="655022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0543" y="6549786"/>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BEF2D530-B57C-4A0B-B22D-035822F9BE4C}"/>
              </a:ext>
            </a:extLst>
          </p:cNvPr>
          <p:cNvSpPr txBox="1"/>
          <p:nvPr/>
        </p:nvSpPr>
        <p:spPr>
          <a:xfrm>
            <a:off x="2766623" y="1139490"/>
            <a:ext cx="7026734" cy="400110"/>
          </a:xfrm>
          <a:prstGeom prst="rect">
            <a:avLst/>
          </a:prstGeom>
          <a:noFill/>
        </p:spPr>
        <p:txBody>
          <a:bodyPr wrap="square" rtlCol="0">
            <a:spAutoFit/>
          </a:bodyPr>
          <a:lstStyle/>
          <a:p>
            <a:pPr algn="r"/>
            <a:r>
              <a:rPr lang="es-ES" sz="2000" b="1" dirty="0">
                <a:solidFill>
                  <a:srgbClr val="002060"/>
                </a:solidFill>
              </a:rPr>
              <a:t>Ejecución de Gastos de Personal SAE - Corte Septiembre de 2018</a:t>
            </a:r>
          </a:p>
        </p:txBody>
      </p:sp>
      <p:sp>
        <p:nvSpPr>
          <p:cNvPr id="10" name="CuadroTexto 9">
            <a:extLst>
              <a:ext uri="{FF2B5EF4-FFF2-40B4-BE49-F238E27FC236}">
                <a16:creationId xmlns:a16="http://schemas.microsoft.com/office/drawing/2014/main" id="{9B25AB4B-F766-4BF9-852B-5634DBCCE71E}"/>
              </a:ext>
            </a:extLst>
          </p:cNvPr>
          <p:cNvSpPr txBox="1"/>
          <p:nvPr/>
        </p:nvSpPr>
        <p:spPr>
          <a:xfrm>
            <a:off x="4515317" y="3108121"/>
            <a:ext cx="2614352" cy="400110"/>
          </a:xfrm>
          <a:prstGeom prst="rect">
            <a:avLst/>
          </a:prstGeom>
          <a:noFill/>
        </p:spPr>
        <p:txBody>
          <a:bodyPr wrap="square" rtlCol="0">
            <a:spAutoFit/>
          </a:bodyPr>
          <a:lstStyle>
            <a:defPPr>
              <a:defRPr lang="es-ES"/>
            </a:defPPr>
            <a:lvl1pPr algn="r">
              <a:defRPr sz="2000" b="1">
                <a:solidFill>
                  <a:srgbClr val="002060"/>
                </a:solidFill>
              </a:defRPr>
            </a:lvl1pPr>
          </a:lstStyle>
          <a:p>
            <a:r>
              <a:rPr lang="es-ES" dirty="0"/>
              <a:t>Ejecución de Giro</a:t>
            </a:r>
          </a:p>
        </p:txBody>
      </p:sp>
      <p:pic>
        <p:nvPicPr>
          <p:cNvPr id="12" name="Imagen 11">
            <a:extLst>
              <a:ext uri="{FF2B5EF4-FFF2-40B4-BE49-F238E27FC236}">
                <a16:creationId xmlns:a16="http://schemas.microsoft.com/office/drawing/2014/main" id="{7B329CD0-A990-4B55-83A2-CD8A0369EAC5}"/>
              </a:ext>
            </a:extLst>
          </p:cNvPr>
          <p:cNvPicPr>
            <a:picLocks noChangeAspect="1"/>
          </p:cNvPicPr>
          <p:nvPr/>
        </p:nvPicPr>
        <p:blipFill>
          <a:blip r:embed="rId3"/>
          <a:stretch>
            <a:fillRect/>
          </a:stretch>
        </p:blipFill>
        <p:spPr>
          <a:xfrm>
            <a:off x="3986033" y="3459560"/>
            <a:ext cx="4035375" cy="3070900"/>
          </a:xfrm>
          <a:prstGeom prst="rect">
            <a:avLst/>
          </a:prstGeom>
        </p:spPr>
      </p:pic>
      <p:pic>
        <p:nvPicPr>
          <p:cNvPr id="15" name="Imagen 14">
            <a:extLst>
              <a:ext uri="{FF2B5EF4-FFF2-40B4-BE49-F238E27FC236}">
                <a16:creationId xmlns:a16="http://schemas.microsoft.com/office/drawing/2014/main" id="{0049753F-7455-40FA-A636-58F1FBDF59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6" name="Imagen 15">
            <a:extLst>
              <a:ext uri="{FF2B5EF4-FFF2-40B4-BE49-F238E27FC236}">
                <a16:creationId xmlns:a16="http://schemas.microsoft.com/office/drawing/2014/main" id="{23979673-D219-45A5-8967-25CB7D3A2F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7" name="Imagen 16">
            <a:extLst>
              <a:ext uri="{FF2B5EF4-FFF2-40B4-BE49-F238E27FC236}">
                <a16:creationId xmlns:a16="http://schemas.microsoft.com/office/drawing/2014/main" id="{DA13E22A-4AF8-4F3E-BCBF-FF390C2C6A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434931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E46D6904-B7CF-4808-84C4-FFE12502A527}"/>
              </a:ext>
            </a:extLst>
          </p:cNvPr>
          <p:cNvPicPr>
            <a:picLocks noChangeAspect="1"/>
          </p:cNvPicPr>
          <p:nvPr/>
        </p:nvPicPr>
        <p:blipFill>
          <a:blip r:embed="rId2"/>
          <a:stretch>
            <a:fillRect/>
          </a:stretch>
        </p:blipFill>
        <p:spPr>
          <a:xfrm>
            <a:off x="1787178" y="1710938"/>
            <a:ext cx="9022773" cy="4508630"/>
          </a:xfrm>
          <a:prstGeom prst="rect">
            <a:avLst/>
          </a:prstGeom>
        </p:spPr>
      </p:pic>
      <p:sp>
        <p:nvSpPr>
          <p:cNvPr id="2" name="Rectángulo 1"/>
          <p:cNvSpPr/>
          <p:nvPr/>
        </p:nvSpPr>
        <p:spPr>
          <a:xfrm>
            <a:off x="-1" y="6600384"/>
            <a:ext cx="12192001" cy="2576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0104" y="657530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AF1EDE78-8565-4178-B3EC-98D783E82523}"/>
              </a:ext>
            </a:extLst>
          </p:cNvPr>
          <p:cNvSpPr txBox="1"/>
          <p:nvPr/>
        </p:nvSpPr>
        <p:spPr>
          <a:xfrm>
            <a:off x="3146082" y="1159384"/>
            <a:ext cx="6857469" cy="400110"/>
          </a:xfrm>
          <a:prstGeom prst="rect">
            <a:avLst/>
          </a:prstGeom>
          <a:noFill/>
        </p:spPr>
        <p:txBody>
          <a:bodyPr wrap="square" rtlCol="0">
            <a:spAutoFit/>
          </a:bodyPr>
          <a:lstStyle/>
          <a:p>
            <a:pPr algn="r"/>
            <a:r>
              <a:rPr lang="es-ES" sz="2000" b="1" dirty="0">
                <a:solidFill>
                  <a:srgbClr val="002060"/>
                </a:solidFill>
              </a:rPr>
              <a:t>Ejecución de Gastos Generales - Corte Septiembre de 2018 SAE</a:t>
            </a:r>
          </a:p>
        </p:txBody>
      </p:sp>
      <p:cxnSp>
        <p:nvCxnSpPr>
          <p:cNvPr id="11" name="Conector recto 10">
            <a:extLst>
              <a:ext uri="{FF2B5EF4-FFF2-40B4-BE49-F238E27FC236}">
                <a16:creationId xmlns:a16="http://schemas.microsoft.com/office/drawing/2014/main" id="{0DD2FA5A-7456-460D-A296-BF62673D5453}"/>
              </a:ext>
            </a:extLst>
          </p:cNvPr>
          <p:cNvCxnSpPr>
            <a:cxnSpLocks/>
          </p:cNvCxnSpPr>
          <p:nvPr/>
        </p:nvCxnSpPr>
        <p:spPr>
          <a:xfrm flipV="1">
            <a:off x="1787178" y="3849255"/>
            <a:ext cx="9022772" cy="6518"/>
          </a:xfrm>
          <a:prstGeom prst="line">
            <a:avLst/>
          </a:prstGeom>
          <a:ln w="6350"/>
          <a:effectLst/>
        </p:spPr>
        <p:style>
          <a:lnRef idx="2">
            <a:schemeClr val="accent1"/>
          </a:lnRef>
          <a:fillRef idx="0">
            <a:schemeClr val="accent1"/>
          </a:fillRef>
          <a:effectRef idx="1">
            <a:schemeClr val="accent1"/>
          </a:effectRef>
          <a:fontRef idx="minor">
            <a:schemeClr val="tx1"/>
          </a:fontRef>
        </p:style>
      </p:cxnSp>
      <p:pic>
        <p:nvPicPr>
          <p:cNvPr id="10" name="Imagen 9">
            <a:extLst>
              <a:ext uri="{FF2B5EF4-FFF2-40B4-BE49-F238E27FC236}">
                <a16:creationId xmlns:a16="http://schemas.microsoft.com/office/drawing/2014/main" id="{A2FAB26D-5D47-4C8B-9C55-1498DE6DD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E364A27D-855B-40DE-930C-4E6E7D00D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6" name="Imagen 15">
            <a:extLst>
              <a:ext uri="{FF2B5EF4-FFF2-40B4-BE49-F238E27FC236}">
                <a16:creationId xmlns:a16="http://schemas.microsoft.com/office/drawing/2014/main" id="{28CDE579-D210-4019-BCED-11749476B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778122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6112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599B3116-89D3-47B9-B42F-08F9C10998D6}"/>
              </a:ext>
            </a:extLst>
          </p:cNvPr>
          <p:cNvSpPr txBox="1"/>
          <p:nvPr/>
        </p:nvSpPr>
        <p:spPr>
          <a:xfrm>
            <a:off x="2186609" y="1385122"/>
            <a:ext cx="6821310" cy="400110"/>
          </a:xfrm>
          <a:prstGeom prst="rect">
            <a:avLst/>
          </a:prstGeom>
          <a:noFill/>
        </p:spPr>
        <p:txBody>
          <a:bodyPr wrap="square" rtlCol="0">
            <a:spAutoFit/>
          </a:bodyPr>
          <a:lstStyle/>
          <a:p>
            <a:pPr algn="r"/>
            <a:r>
              <a:rPr lang="es-ES" sz="2000" b="1" dirty="0">
                <a:solidFill>
                  <a:srgbClr val="002060"/>
                </a:solidFill>
              </a:rPr>
              <a:t>Ejecución Transferencias- Corte Septiembre de 2018 SAE</a:t>
            </a:r>
          </a:p>
        </p:txBody>
      </p:sp>
      <p:pic>
        <p:nvPicPr>
          <p:cNvPr id="3" name="Imagen 2">
            <a:extLst>
              <a:ext uri="{FF2B5EF4-FFF2-40B4-BE49-F238E27FC236}">
                <a16:creationId xmlns:a16="http://schemas.microsoft.com/office/drawing/2014/main" id="{AD8B8B6E-AC55-4651-B8F3-FC5D481FF9F0}"/>
              </a:ext>
            </a:extLst>
          </p:cNvPr>
          <p:cNvPicPr>
            <a:picLocks noChangeAspect="1"/>
          </p:cNvPicPr>
          <p:nvPr/>
        </p:nvPicPr>
        <p:blipFill>
          <a:blip r:embed="rId2"/>
          <a:stretch>
            <a:fillRect/>
          </a:stretch>
        </p:blipFill>
        <p:spPr>
          <a:xfrm>
            <a:off x="1697250" y="2209149"/>
            <a:ext cx="8797501" cy="1444567"/>
          </a:xfrm>
          <a:prstGeom prst="rect">
            <a:avLst/>
          </a:prstGeom>
        </p:spPr>
      </p:pic>
      <p:pic>
        <p:nvPicPr>
          <p:cNvPr id="11" name="Imagen 10">
            <a:extLst>
              <a:ext uri="{FF2B5EF4-FFF2-40B4-BE49-F238E27FC236}">
                <a16:creationId xmlns:a16="http://schemas.microsoft.com/office/drawing/2014/main" id="{BC932F65-F846-49C6-8711-F8D4BC1DB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E91BA89E-2978-4AAF-BDC6-E043374E9B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6487A091-08CC-479E-BC72-786EE4EFD0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522380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825586" y="2340548"/>
            <a:ext cx="8540828" cy="1938992"/>
          </a:xfrm>
          <a:prstGeom prst="rect">
            <a:avLst/>
          </a:prstGeom>
          <a:noFill/>
        </p:spPr>
        <p:txBody>
          <a:bodyPr wrap="square" rtlCol="0">
            <a:spAutoFit/>
          </a:bodyPr>
          <a:lstStyle/>
          <a:p>
            <a:pPr algn="ctr"/>
            <a:r>
              <a:rPr lang="es-CO" sz="4000" b="1" dirty="0">
                <a:solidFill>
                  <a:srgbClr val="002060"/>
                </a:solidFill>
              </a:rPr>
              <a:t>3. Adición contrato semovientes </a:t>
            </a:r>
          </a:p>
          <a:p>
            <a:pPr algn="ctr"/>
            <a:r>
              <a:rPr lang="es-CO" sz="4000" b="1" dirty="0">
                <a:solidFill>
                  <a:srgbClr val="002060"/>
                </a:solidFill>
              </a:rPr>
              <a:t>Diligencia la macarena</a:t>
            </a:r>
          </a:p>
          <a:p>
            <a:pPr algn="ctr"/>
            <a:r>
              <a:rPr lang="es-CO" sz="4000" b="1" dirty="0">
                <a:solidFill>
                  <a:srgbClr val="002060"/>
                </a:solidFill>
              </a:rPr>
              <a:t>Parque los picachos</a:t>
            </a:r>
          </a:p>
        </p:txBody>
      </p:sp>
      <p:sp>
        <p:nvSpPr>
          <p:cNvPr id="9" name="Rectángulo 8">
            <a:extLst>
              <a:ext uri="{FF2B5EF4-FFF2-40B4-BE49-F238E27FC236}">
                <a16:creationId xmlns:a16="http://schemas.microsoft.com/office/drawing/2014/main" id="{350CC633-E611-44DA-88D1-5FCBD0E305CA}"/>
              </a:ext>
            </a:extLst>
          </p:cNvPr>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E8203635-EE89-45A1-9328-D068A124F69B}"/>
              </a:ext>
            </a:extLst>
          </p:cNvPr>
          <p:cNvSpPr txBox="1"/>
          <p:nvPr/>
        </p:nvSpPr>
        <p:spPr>
          <a:xfrm>
            <a:off x="682055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8" name="Imagen 7">
            <a:extLst>
              <a:ext uri="{FF2B5EF4-FFF2-40B4-BE49-F238E27FC236}">
                <a16:creationId xmlns:a16="http://schemas.microsoft.com/office/drawing/2014/main" id="{5D3B54B6-CAC6-4D68-B907-EEEEA68C6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a:extLst>
              <a:ext uri="{FF2B5EF4-FFF2-40B4-BE49-F238E27FC236}">
                <a16:creationId xmlns:a16="http://schemas.microsoft.com/office/drawing/2014/main" id="{A9CEDE44-EFC1-42A9-8718-032A2C0989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5" name="Imagen 14">
            <a:extLst>
              <a:ext uri="{FF2B5EF4-FFF2-40B4-BE49-F238E27FC236}">
                <a16:creationId xmlns:a16="http://schemas.microsoft.com/office/drawing/2014/main" id="{F019D645-7B09-467B-9D71-0BBCA0E99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919884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16BEF0EE-1C09-49BA-944F-D3AEE6098226}"/>
              </a:ext>
            </a:extLst>
          </p:cNvPr>
          <p:cNvPicPr>
            <a:picLocks noChangeAspect="1"/>
          </p:cNvPicPr>
          <p:nvPr/>
        </p:nvPicPr>
        <p:blipFill rotWithShape="1">
          <a:blip r:embed="rId3"/>
          <a:srcRect l="68915" t="37702" r="26126" b="51657"/>
          <a:stretch/>
        </p:blipFill>
        <p:spPr>
          <a:xfrm>
            <a:off x="8187871" y="3315908"/>
            <a:ext cx="715190" cy="862792"/>
          </a:xfrm>
          <a:prstGeom prst="rect">
            <a:avLst/>
          </a:prstGeom>
        </p:spPr>
      </p:pic>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2" name="Imagen 1">
            <a:extLst>
              <a:ext uri="{FF2B5EF4-FFF2-40B4-BE49-F238E27FC236}">
                <a16:creationId xmlns:a16="http://schemas.microsoft.com/office/drawing/2014/main" id="{1D07B12C-A10D-403D-ADC9-58D3F3EF5E49}"/>
              </a:ext>
            </a:extLst>
          </p:cNvPr>
          <p:cNvPicPr>
            <a:picLocks noChangeAspect="1"/>
          </p:cNvPicPr>
          <p:nvPr/>
        </p:nvPicPr>
        <p:blipFill rotWithShape="1">
          <a:blip r:embed="rId7"/>
          <a:srcRect l="34540" t="14875" r="41278" b="56136"/>
          <a:stretch/>
        </p:blipFill>
        <p:spPr>
          <a:xfrm>
            <a:off x="204536" y="1283804"/>
            <a:ext cx="3585411" cy="2484196"/>
          </a:xfrm>
          <a:prstGeom prst="rect">
            <a:avLst/>
          </a:prstGeom>
        </p:spPr>
      </p:pic>
      <p:pic>
        <p:nvPicPr>
          <p:cNvPr id="6" name="Imagen 5">
            <a:extLst>
              <a:ext uri="{FF2B5EF4-FFF2-40B4-BE49-F238E27FC236}">
                <a16:creationId xmlns:a16="http://schemas.microsoft.com/office/drawing/2014/main" id="{7B439332-B024-4F66-B4C2-2125318B450C}"/>
              </a:ext>
            </a:extLst>
          </p:cNvPr>
          <p:cNvPicPr>
            <a:picLocks noChangeAspect="1"/>
          </p:cNvPicPr>
          <p:nvPr/>
        </p:nvPicPr>
        <p:blipFill rotWithShape="1">
          <a:blip r:embed="rId8"/>
          <a:srcRect l="21629" t="23847" r="33613" b="15598"/>
          <a:stretch/>
        </p:blipFill>
        <p:spPr>
          <a:xfrm>
            <a:off x="204536" y="3777916"/>
            <a:ext cx="3580691" cy="2726588"/>
          </a:xfrm>
          <a:prstGeom prst="rect">
            <a:avLst/>
          </a:prstGeom>
        </p:spPr>
      </p:pic>
      <p:pic>
        <p:nvPicPr>
          <p:cNvPr id="7" name="Imagen 6">
            <a:extLst>
              <a:ext uri="{FF2B5EF4-FFF2-40B4-BE49-F238E27FC236}">
                <a16:creationId xmlns:a16="http://schemas.microsoft.com/office/drawing/2014/main" id="{5079AF41-AB68-4D4D-9E2E-602DF162B991}"/>
              </a:ext>
            </a:extLst>
          </p:cNvPr>
          <p:cNvPicPr>
            <a:picLocks noChangeAspect="1"/>
          </p:cNvPicPr>
          <p:nvPr/>
        </p:nvPicPr>
        <p:blipFill rotWithShape="1">
          <a:blip r:embed="rId9"/>
          <a:srcRect l="22007" t="22795" r="21941" b="19692"/>
          <a:stretch/>
        </p:blipFill>
        <p:spPr>
          <a:xfrm>
            <a:off x="3980071" y="1283804"/>
            <a:ext cx="3684045" cy="2314189"/>
          </a:xfrm>
          <a:prstGeom prst="rect">
            <a:avLst/>
          </a:prstGeom>
        </p:spPr>
      </p:pic>
      <p:pic>
        <p:nvPicPr>
          <p:cNvPr id="8" name="Imagen 7">
            <a:extLst>
              <a:ext uri="{FF2B5EF4-FFF2-40B4-BE49-F238E27FC236}">
                <a16:creationId xmlns:a16="http://schemas.microsoft.com/office/drawing/2014/main" id="{4D4CE227-3141-431D-AA56-D61A2695F17A}"/>
              </a:ext>
            </a:extLst>
          </p:cNvPr>
          <p:cNvPicPr>
            <a:picLocks noChangeAspect="1"/>
          </p:cNvPicPr>
          <p:nvPr/>
        </p:nvPicPr>
        <p:blipFill rotWithShape="1">
          <a:blip r:embed="rId10"/>
          <a:srcRect l="5034" t="5132" r="5362" b="8225"/>
          <a:stretch/>
        </p:blipFill>
        <p:spPr>
          <a:xfrm>
            <a:off x="3980071" y="3801980"/>
            <a:ext cx="3684045" cy="2702523"/>
          </a:xfrm>
          <a:prstGeom prst="rect">
            <a:avLst/>
          </a:prstGeom>
        </p:spPr>
      </p:pic>
      <p:sp>
        <p:nvSpPr>
          <p:cNvPr id="9" name="CuadroTexto 8">
            <a:extLst>
              <a:ext uri="{FF2B5EF4-FFF2-40B4-BE49-F238E27FC236}">
                <a16:creationId xmlns:a16="http://schemas.microsoft.com/office/drawing/2014/main" id="{C1761AD5-738E-43CA-A850-030C89E9A0B6}"/>
              </a:ext>
            </a:extLst>
          </p:cNvPr>
          <p:cNvSpPr txBox="1"/>
          <p:nvPr/>
        </p:nvSpPr>
        <p:spPr>
          <a:xfrm>
            <a:off x="9519125" y="2777620"/>
            <a:ext cx="421103" cy="369332"/>
          </a:xfrm>
          <a:prstGeom prst="rect">
            <a:avLst/>
          </a:prstGeom>
          <a:noFill/>
        </p:spPr>
        <p:txBody>
          <a:bodyPr wrap="square" rtlCol="0">
            <a:spAutoFit/>
          </a:bodyPr>
          <a:lstStyle/>
          <a:p>
            <a:pPr algn="r"/>
            <a:r>
              <a:rPr lang="es-ES" b="1" dirty="0"/>
              <a:t>50</a:t>
            </a:r>
            <a:endParaRPr lang="es-CO" b="1" dirty="0"/>
          </a:p>
        </p:txBody>
      </p:sp>
      <p:sp>
        <p:nvSpPr>
          <p:cNvPr id="15" name="CuadroTexto 14">
            <a:extLst>
              <a:ext uri="{FF2B5EF4-FFF2-40B4-BE49-F238E27FC236}">
                <a16:creationId xmlns:a16="http://schemas.microsoft.com/office/drawing/2014/main" id="{D16A9457-3BCF-4B4D-9DB4-325FC99EBC53}"/>
              </a:ext>
            </a:extLst>
          </p:cNvPr>
          <p:cNvSpPr txBox="1"/>
          <p:nvPr/>
        </p:nvSpPr>
        <p:spPr>
          <a:xfrm>
            <a:off x="10721370" y="2281945"/>
            <a:ext cx="553986" cy="369332"/>
          </a:xfrm>
          <a:prstGeom prst="rect">
            <a:avLst/>
          </a:prstGeom>
          <a:noFill/>
        </p:spPr>
        <p:txBody>
          <a:bodyPr wrap="square" rtlCol="0">
            <a:spAutoFit/>
          </a:bodyPr>
          <a:lstStyle/>
          <a:p>
            <a:pPr algn="r"/>
            <a:r>
              <a:rPr lang="es-ES" b="1" dirty="0"/>
              <a:t>21</a:t>
            </a:r>
            <a:endParaRPr lang="es-CO" b="1" dirty="0"/>
          </a:p>
        </p:txBody>
      </p:sp>
      <p:sp>
        <p:nvSpPr>
          <p:cNvPr id="16" name="CuadroTexto 15">
            <a:extLst>
              <a:ext uri="{FF2B5EF4-FFF2-40B4-BE49-F238E27FC236}">
                <a16:creationId xmlns:a16="http://schemas.microsoft.com/office/drawing/2014/main" id="{EE2DB158-F64D-4298-BBA5-BE76CBDC8D1D}"/>
              </a:ext>
            </a:extLst>
          </p:cNvPr>
          <p:cNvSpPr txBox="1"/>
          <p:nvPr/>
        </p:nvSpPr>
        <p:spPr>
          <a:xfrm>
            <a:off x="8610385" y="3744430"/>
            <a:ext cx="2727836" cy="923330"/>
          </a:xfrm>
          <a:prstGeom prst="rect">
            <a:avLst/>
          </a:prstGeom>
          <a:noFill/>
        </p:spPr>
        <p:txBody>
          <a:bodyPr wrap="square" rtlCol="0">
            <a:spAutoFit/>
          </a:bodyPr>
          <a:lstStyle/>
          <a:p>
            <a:pPr algn="r"/>
            <a:r>
              <a:rPr lang="es-ES" b="1" dirty="0"/>
              <a:t>700 EFECTIVOS DE FFMM</a:t>
            </a:r>
          </a:p>
          <a:p>
            <a:pPr algn="r"/>
            <a:r>
              <a:rPr lang="es-ES" sz="1200" b="1" dirty="0"/>
              <a:t>EMCAR</a:t>
            </a:r>
          </a:p>
          <a:p>
            <a:pPr algn="r"/>
            <a:r>
              <a:rPr lang="es-ES" sz="1200" b="1" dirty="0"/>
              <a:t>ESMAD</a:t>
            </a:r>
          </a:p>
          <a:p>
            <a:pPr algn="r"/>
            <a:r>
              <a:rPr lang="es-ES" sz="1200" b="1" dirty="0"/>
              <a:t>Ejercito Nacional</a:t>
            </a:r>
          </a:p>
        </p:txBody>
      </p:sp>
      <p:pic>
        <p:nvPicPr>
          <p:cNvPr id="11" name="Imagen 10">
            <a:extLst>
              <a:ext uri="{FF2B5EF4-FFF2-40B4-BE49-F238E27FC236}">
                <a16:creationId xmlns:a16="http://schemas.microsoft.com/office/drawing/2014/main" id="{F51755A8-E9CE-4BD3-9184-BB65E0C2C7EA}"/>
              </a:ext>
            </a:extLst>
          </p:cNvPr>
          <p:cNvPicPr>
            <a:picLocks noChangeAspect="1"/>
          </p:cNvPicPr>
          <p:nvPr/>
        </p:nvPicPr>
        <p:blipFill rotWithShape="1">
          <a:blip r:embed="rId11"/>
          <a:srcRect l="35540" t="63867" r="58651" b="28235"/>
          <a:stretch/>
        </p:blipFill>
        <p:spPr>
          <a:xfrm>
            <a:off x="7914400" y="1189038"/>
            <a:ext cx="1059566" cy="810052"/>
          </a:xfrm>
          <a:prstGeom prst="rect">
            <a:avLst/>
          </a:prstGeom>
        </p:spPr>
      </p:pic>
      <p:sp>
        <p:nvSpPr>
          <p:cNvPr id="24" name="CuadroTexto 23">
            <a:extLst>
              <a:ext uri="{FF2B5EF4-FFF2-40B4-BE49-F238E27FC236}">
                <a16:creationId xmlns:a16="http://schemas.microsoft.com/office/drawing/2014/main" id="{44568E21-CE4D-4FDB-B021-9F67E497A076}"/>
              </a:ext>
            </a:extLst>
          </p:cNvPr>
          <p:cNvSpPr txBox="1"/>
          <p:nvPr/>
        </p:nvSpPr>
        <p:spPr>
          <a:xfrm>
            <a:off x="8791211" y="1447985"/>
            <a:ext cx="3091344" cy="461665"/>
          </a:xfrm>
          <a:prstGeom prst="rect">
            <a:avLst/>
          </a:prstGeom>
          <a:noFill/>
        </p:spPr>
        <p:txBody>
          <a:bodyPr wrap="square" rtlCol="0">
            <a:spAutoFit/>
          </a:bodyPr>
          <a:lstStyle/>
          <a:p>
            <a:pPr algn="r"/>
            <a:r>
              <a:rPr lang="es-ES" sz="2400" b="1" dirty="0"/>
              <a:t>619 RECIBIDOS</a:t>
            </a:r>
            <a:endParaRPr lang="es-CO" sz="2400" b="1" dirty="0"/>
          </a:p>
        </p:txBody>
      </p:sp>
      <p:pic>
        <p:nvPicPr>
          <p:cNvPr id="12" name="Imagen 11">
            <a:extLst>
              <a:ext uri="{FF2B5EF4-FFF2-40B4-BE49-F238E27FC236}">
                <a16:creationId xmlns:a16="http://schemas.microsoft.com/office/drawing/2014/main" id="{0E3C1CB8-5F31-4FBD-8003-7C80C6EA4AD7}"/>
              </a:ext>
            </a:extLst>
          </p:cNvPr>
          <p:cNvPicPr>
            <a:picLocks noChangeAspect="1"/>
          </p:cNvPicPr>
          <p:nvPr/>
        </p:nvPicPr>
        <p:blipFill rotWithShape="1">
          <a:blip r:embed="rId12"/>
          <a:srcRect l="46678" t="51011" r="47522" b="38415"/>
          <a:stretch/>
        </p:blipFill>
        <p:spPr>
          <a:xfrm>
            <a:off x="10164724" y="2028781"/>
            <a:ext cx="707178" cy="724775"/>
          </a:xfrm>
          <a:prstGeom prst="rect">
            <a:avLst/>
          </a:prstGeom>
        </p:spPr>
      </p:pic>
      <p:pic>
        <p:nvPicPr>
          <p:cNvPr id="18" name="Imagen 17">
            <a:extLst>
              <a:ext uri="{FF2B5EF4-FFF2-40B4-BE49-F238E27FC236}">
                <a16:creationId xmlns:a16="http://schemas.microsoft.com/office/drawing/2014/main" id="{597A4822-2DC4-4B04-A2FC-AF1DF00D918C}"/>
              </a:ext>
            </a:extLst>
          </p:cNvPr>
          <p:cNvPicPr>
            <a:picLocks noChangeAspect="1"/>
          </p:cNvPicPr>
          <p:nvPr/>
        </p:nvPicPr>
        <p:blipFill rotWithShape="1">
          <a:blip r:embed="rId13"/>
          <a:srcRect l="24950" t="64920" r="70090" b="27711"/>
          <a:stretch/>
        </p:blipFill>
        <p:spPr>
          <a:xfrm>
            <a:off x="8723675" y="4709565"/>
            <a:ext cx="604600" cy="505108"/>
          </a:xfrm>
          <a:prstGeom prst="rect">
            <a:avLst/>
          </a:prstGeom>
        </p:spPr>
      </p:pic>
      <p:pic>
        <p:nvPicPr>
          <p:cNvPr id="25" name="Imagen 24">
            <a:extLst>
              <a:ext uri="{FF2B5EF4-FFF2-40B4-BE49-F238E27FC236}">
                <a16:creationId xmlns:a16="http://schemas.microsoft.com/office/drawing/2014/main" id="{4BEEF84E-036E-46D1-8EB8-7DC52183549E}"/>
              </a:ext>
            </a:extLst>
          </p:cNvPr>
          <p:cNvPicPr>
            <a:picLocks noChangeAspect="1"/>
          </p:cNvPicPr>
          <p:nvPr/>
        </p:nvPicPr>
        <p:blipFill rotWithShape="1">
          <a:blip r:embed="rId14"/>
          <a:srcRect l="24770" t="70185" r="70090" b="19693"/>
          <a:stretch/>
        </p:blipFill>
        <p:spPr>
          <a:xfrm>
            <a:off x="8872106" y="5368134"/>
            <a:ext cx="456169" cy="505109"/>
          </a:xfrm>
          <a:prstGeom prst="rect">
            <a:avLst/>
          </a:prstGeom>
        </p:spPr>
      </p:pic>
      <p:pic>
        <p:nvPicPr>
          <p:cNvPr id="26" name="Imagen 25">
            <a:extLst>
              <a:ext uri="{FF2B5EF4-FFF2-40B4-BE49-F238E27FC236}">
                <a16:creationId xmlns:a16="http://schemas.microsoft.com/office/drawing/2014/main" id="{E8787C68-0AEB-4DB7-8568-0179CBA8F19B}"/>
              </a:ext>
            </a:extLst>
          </p:cNvPr>
          <p:cNvPicPr>
            <a:picLocks noChangeAspect="1"/>
          </p:cNvPicPr>
          <p:nvPr/>
        </p:nvPicPr>
        <p:blipFill rotWithShape="1">
          <a:blip r:embed="rId15"/>
          <a:srcRect l="47051" t="52465" r="47990" b="39967"/>
          <a:stretch/>
        </p:blipFill>
        <p:spPr>
          <a:xfrm>
            <a:off x="8756539" y="6015200"/>
            <a:ext cx="604600" cy="429145"/>
          </a:xfrm>
          <a:prstGeom prst="rect">
            <a:avLst/>
          </a:prstGeom>
        </p:spPr>
      </p:pic>
      <p:sp>
        <p:nvSpPr>
          <p:cNvPr id="27" name="CuadroTexto 26">
            <a:extLst>
              <a:ext uri="{FF2B5EF4-FFF2-40B4-BE49-F238E27FC236}">
                <a16:creationId xmlns:a16="http://schemas.microsoft.com/office/drawing/2014/main" id="{1D174EAC-9E76-44AD-B5F8-814297D51D2C}"/>
              </a:ext>
            </a:extLst>
          </p:cNvPr>
          <p:cNvSpPr txBox="1"/>
          <p:nvPr/>
        </p:nvSpPr>
        <p:spPr>
          <a:xfrm>
            <a:off x="9538621" y="4844813"/>
            <a:ext cx="1840829" cy="369332"/>
          </a:xfrm>
          <a:prstGeom prst="rect">
            <a:avLst/>
          </a:prstGeom>
          <a:noFill/>
        </p:spPr>
        <p:txBody>
          <a:bodyPr wrap="square" rtlCol="0">
            <a:spAutoFit/>
          </a:bodyPr>
          <a:lstStyle/>
          <a:p>
            <a:pPr algn="r"/>
            <a:r>
              <a:rPr lang="es-ES" b="1" dirty="0"/>
              <a:t>8 HELICOPTEROS</a:t>
            </a:r>
            <a:endParaRPr lang="es-CO" b="1" dirty="0"/>
          </a:p>
        </p:txBody>
      </p:sp>
      <p:sp>
        <p:nvSpPr>
          <p:cNvPr id="28" name="CuadroTexto 27">
            <a:extLst>
              <a:ext uri="{FF2B5EF4-FFF2-40B4-BE49-F238E27FC236}">
                <a16:creationId xmlns:a16="http://schemas.microsoft.com/office/drawing/2014/main" id="{AEA73A2D-7CE8-47B3-A3CC-C6D8A5841BA3}"/>
              </a:ext>
            </a:extLst>
          </p:cNvPr>
          <p:cNvSpPr txBox="1"/>
          <p:nvPr/>
        </p:nvSpPr>
        <p:spPr>
          <a:xfrm>
            <a:off x="9538621" y="5501270"/>
            <a:ext cx="1840829" cy="369332"/>
          </a:xfrm>
          <a:prstGeom prst="rect">
            <a:avLst/>
          </a:prstGeom>
          <a:noFill/>
        </p:spPr>
        <p:txBody>
          <a:bodyPr wrap="square" rtlCol="0">
            <a:spAutoFit/>
          </a:bodyPr>
          <a:lstStyle/>
          <a:p>
            <a:pPr algn="r"/>
            <a:r>
              <a:rPr lang="es-ES" b="1" dirty="0"/>
              <a:t>1 AVIÓN </a:t>
            </a:r>
            <a:endParaRPr lang="es-CO" b="1" dirty="0"/>
          </a:p>
        </p:txBody>
      </p:sp>
      <p:sp>
        <p:nvSpPr>
          <p:cNvPr id="29" name="CuadroTexto 28">
            <a:extLst>
              <a:ext uri="{FF2B5EF4-FFF2-40B4-BE49-F238E27FC236}">
                <a16:creationId xmlns:a16="http://schemas.microsoft.com/office/drawing/2014/main" id="{C8C6B0F0-7E49-4CE5-AE3D-61971FD5EB4F}"/>
              </a:ext>
            </a:extLst>
          </p:cNvPr>
          <p:cNvSpPr txBox="1"/>
          <p:nvPr/>
        </p:nvSpPr>
        <p:spPr>
          <a:xfrm>
            <a:off x="9348546" y="6074073"/>
            <a:ext cx="2030904" cy="369332"/>
          </a:xfrm>
          <a:prstGeom prst="rect">
            <a:avLst/>
          </a:prstGeom>
          <a:noFill/>
        </p:spPr>
        <p:txBody>
          <a:bodyPr wrap="square" rtlCol="0">
            <a:spAutoFit/>
          </a:bodyPr>
          <a:lstStyle/>
          <a:p>
            <a:pPr algn="r"/>
            <a:r>
              <a:rPr lang="es-ES" b="1" dirty="0"/>
              <a:t>2 ANTIDISTURBIOS</a:t>
            </a:r>
            <a:endParaRPr lang="es-CO" b="1" dirty="0"/>
          </a:p>
        </p:txBody>
      </p:sp>
      <p:cxnSp>
        <p:nvCxnSpPr>
          <p:cNvPr id="31" name="Conector recto 30">
            <a:extLst>
              <a:ext uri="{FF2B5EF4-FFF2-40B4-BE49-F238E27FC236}">
                <a16:creationId xmlns:a16="http://schemas.microsoft.com/office/drawing/2014/main" id="{A1861651-30E0-487F-9517-4608AF679EDE}"/>
              </a:ext>
            </a:extLst>
          </p:cNvPr>
          <p:cNvCxnSpPr>
            <a:cxnSpLocks/>
          </p:cNvCxnSpPr>
          <p:nvPr/>
        </p:nvCxnSpPr>
        <p:spPr>
          <a:xfrm>
            <a:off x="7919400" y="3284618"/>
            <a:ext cx="403999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32" name="Imagen 31">
            <a:extLst>
              <a:ext uri="{FF2B5EF4-FFF2-40B4-BE49-F238E27FC236}">
                <a16:creationId xmlns:a16="http://schemas.microsoft.com/office/drawing/2014/main" id="{76809CF9-E406-4919-B55B-F28AA7654265}"/>
              </a:ext>
            </a:extLst>
          </p:cNvPr>
          <p:cNvPicPr>
            <a:picLocks noChangeAspect="1"/>
          </p:cNvPicPr>
          <p:nvPr/>
        </p:nvPicPr>
        <p:blipFill rotWithShape="1">
          <a:blip r:embed="rId16"/>
          <a:srcRect l="68567" t="51631" r="25942" b="40385"/>
          <a:stretch/>
        </p:blipFill>
        <p:spPr>
          <a:xfrm>
            <a:off x="8934354" y="2036089"/>
            <a:ext cx="669449" cy="547220"/>
          </a:xfrm>
          <a:prstGeom prst="rect">
            <a:avLst/>
          </a:prstGeom>
        </p:spPr>
      </p:pic>
      <p:sp>
        <p:nvSpPr>
          <p:cNvPr id="33" name="CuadroTexto 32">
            <a:extLst>
              <a:ext uri="{FF2B5EF4-FFF2-40B4-BE49-F238E27FC236}">
                <a16:creationId xmlns:a16="http://schemas.microsoft.com/office/drawing/2014/main" id="{08E665E4-19DE-49E1-A9C2-54DEA65B8408}"/>
              </a:ext>
            </a:extLst>
          </p:cNvPr>
          <p:cNvSpPr txBox="1"/>
          <p:nvPr/>
        </p:nvSpPr>
        <p:spPr>
          <a:xfrm>
            <a:off x="9648707" y="2291484"/>
            <a:ext cx="216576" cy="369330"/>
          </a:xfrm>
          <a:prstGeom prst="rect">
            <a:avLst/>
          </a:prstGeom>
          <a:noFill/>
        </p:spPr>
        <p:txBody>
          <a:bodyPr wrap="square" rtlCol="0">
            <a:spAutoFit/>
          </a:bodyPr>
          <a:lstStyle/>
          <a:p>
            <a:pPr algn="r"/>
            <a:r>
              <a:rPr lang="es-ES" b="1" dirty="0"/>
              <a:t>7</a:t>
            </a:r>
            <a:endParaRPr lang="es-CO" b="1" dirty="0"/>
          </a:p>
        </p:txBody>
      </p:sp>
      <p:pic>
        <p:nvPicPr>
          <p:cNvPr id="34" name="Imagen 33">
            <a:extLst>
              <a:ext uri="{FF2B5EF4-FFF2-40B4-BE49-F238E27FC236}">
                <a16:creationId xmlns:a16="http://schemas.microsoft.com/office/drawing/2014/main" id="{B9A6B725-95CD-42E3-B944-E5FA18732A3B}"/>
              </a:ext>
            </a:extLst>
          </p:cNvPr>
          <p:cNvPicPr>
            <a:picLocks noChangeAspect="1"/>
          </p:cNvPicPr>
          <p:nvPr/>
        </p:nvPicPr>
        <p:blipFill rotWithShape="1">
          <a:blip r:embed="rId17"/>
          <a:srcRect l="13791" t="58250" r="81250" b="31753"/>
          <a:stretch/>
        </p:blipFill>
        <p:spPr>
          <a:xfrm>
            <a:off x="10386491" y="2682573"/>
            <a:ext cx="454271" cy="514912"/>
          </a:xfrm>
          <a:prstGeom prst="rect">
            <a:avLst/>
          </a:prstGeom>
        </p:spPr>
      </p:pic>
      <p:sp>
        <p:nvSpPr>
          <p:cNvPr id="35" name="CuadroTexto 34">
            <a:extLst>
              <a:ext uri="{FF2B5EF4-FFF2-40B4-BE49-F238E27FC236}">
                <a16:creationId xmlns:a16="http://schemas.microsoft.com/office/drawing/2014/main" id="{6D0D2CD9-9A58-4501-96BE-58458D7A258D}"/>
              </a:ext>
            </a:extLst>
          </p:cNvPr>
          <p:cNvSpPr txBox="1"/>
          <p:nvPr/>
        </p:nvSpPr>
        <p:spPr>
          <a:xfrm>
            <a:off x="10960150" y="2793376"/>
            <a:ext cx="216576" cy="369330"/>
          </a:xfrm>
          <a:prstGeom prst="rect">
            <a:avLst/>
          </a:prstGeom>
          <a:noFill/>
        </p:spPr>
        <p:txBody>
          <a:bodyPr wrap="square" rtlCol="0">
            <a:spAutoFit/>
          </a:bodyPr>
          <a:lstStyle/>
          <a:p>
            <a:pPr algn="r"/>
            <a:r>
              <a:rPr lang="es-ES" b="1" dirty="0"/>
              <a:t>7</a:t>
            </a:r>
            <a:endParaRPr lang="es-CO" b="1" dirty="0"/>
          </a:p>
        </p:txBody>
      </p:sp>
      <p:pic>
        <p:nvPicPr>
          <p:cNvPr id="37" name="Imagen 36">
            <a:extLst>
              <a:ext uri="{FF2B5EF4-FFF2-40B4-BE49-F238E27FC236}">
                <a16:creationId xmlns:a16="http://schemas.microsoft.com/office/drawing/2014/main" id="{1F2FCB77-67FA-468C-AC0E-7FFB1E0BD17E}"/>
              </a:ext>
            </a:extLst>
          </p:cNvPr>
          <p:cNvPicPr>
            <a:picLocks noChangeAspect="1"/>
          </p:cNvPicPr>
          <p:nvPr/>
        </p:nvPicPr>
        <p:blipFill rotWithShape="1">
          <a:blip r:embed="rId18"/>
          <a:srcRect l="90919" t="46302" r="4122" b="47806"/>
          <a:stretch/>
        </p:blipFill>
        <p:spPr>
          <a:xfrm>
            <a:off x="9045931" y="2749725"/>
            <a:ext cx="467271" cy="312137"/>
          </a:xfrm>
          <a:prstGeom prst="rect">
            <a:avLst/>
          </a:prstGeom>
        </p:spPr>
      </p:pic>
      <p:sp>
        <p:nvSpPr>
          <p:cNvPr id="30" name="CuadroTexto 29">
            <a:extLst>
              <a:ext uri="{FF2B5EF4-FFF2-40B4-BE49-F238E27FC236}">
                <a16:creationId xmlns:a16="http://schemas.microsoft.com/office/drawing/2014/main" id="{54779630-7015-4A5C-AF69-2911392DCDA2}"/>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03877867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3" name="Imagen 2">
            <a:extLst>
              <a:ext uri="{FF2B5EF4-FFF2-40B4-BE49-F238E27FC236}">
                <a16:creationId xmlns:a16="http://schemas.microsoft.com/office/drawing/2014/main" id="{91F5F36C-CF11-4E23-B6C9-78EABE7B0B19}"/>
              </a:ext>
            </a:extLst>
          </p:cNvPr>
          <p:cNvPicPr>
            <a:picLocks noChangeAspect="1"/>
          </p:cNvPicPr>
          <p:nvPr/>
        </p:nvPicPr>
        <p:blipFill>
          <a:blip r:embed="rId6"/>
          <a:stretch>
            <a:fillRect/>
          </a:stretch>
        </p:blipFill>
        <p:spPr>
          <a:xfrm>
            <a:off x="372405" y="1192407"/>
            <a:ext cx="4429655" cy="2419753"/>
          </a:xfrm>
          <a:prstGeom prst="rect">
            <a:avLst/>
          </a:prstGeom>
        </p:spPr>
      </p:pic>
      <p:pic>
        <p:nvPicPr>
          <p:cNvPr id="4" name="Imagen 3">
            <a:extLst>
              <a:ext uri="{FF2B5EF4-FFF2-40B4-BE49-F238E27FC236}">
                <a16:creationId xmlns:a16="http://schemas.microsoft.com/office/drawing/2014/main" id="{4AAC26B4-0376-42BA-AE80-3DE3C28E2C58}"/>
              </a:ext>
            </a:extLst>
          </p:cNvPr>
          <p:cNvPicPr>
            <a:picLocks noChangeAspect="1"/>
          </p:cNvPicPr>
          <p:nvPr/>
        </p:nvPicPr>
        <p:blipFill>
          <a:blip r:embed="rId7"/>
          <a:stretch>
            <a:fillRect/>
          </a:stretch>
        </p:blipFill>
        <p:spPr>
          <a:xfrm>
            <a:off x="4919621" y="3718165"/>
            <a:ext cx="2183167" cy="2662095"/>
          </a:xfrm>
          <a:prstGeom prst="rect">
            <a:avLst/>
          </a:prstGeom>
        </p:spPr>
      </p:pic>
      <p:pic>
        <p:nvPicPr>
          <p:cNvPr id="10" name="Imagen 9">
            <a:extLst>
              <a:ext uri="{FF2B5EF4-FFF2-40B4-BE49-F238E27FC236}">
                <a16:creationId xmlns:a16="http://schemas.microsoft.com/office/drawing/2014/main" id="{1AEA6775-1EF9-4ADB-92F2-31F0512E09B2}"/>
              </a:ext>
            </a:extLst>
          </p:cNvPr>
          <p:cNvPicPr>
            <a:picLocks noChangeAspect="1"/>
          </p:cNvPicPr>
          <p:nvPr/>
        </p:nvPicPr>
        <p:blipFill rotWithShape="1">
          <a:blip r:embed="rId8"/>
          <a:srcRect l="20137" b="29474"/>
          <a:stretch/>
        </p:blipFill>
        <p:spPr>
          <a:xfrm>
            <a:off x="2629657" y="3718166"/>
            <a:ext cx="2201725" cy="2662095"/>
          </a:xfrm>
          <a:prstGeom prst="rect">
            <a:avLst/>
          </a:prstGeom>
        </p:spPr>
      </p:pic>
      <p:pic>
        <p:nvPicPr>
          <p:cNvPr id="11" name="Imagen 10">
            <a:extLst>
              <a:ext uri="{FF2B5EF4-FFF2-40B4-BE49-F238E27FC236}">
                <a16:creationId xmlns:a16="http://schemas.microsoft.com/office/drawing/2014/main" id="{5FCC5002-9142-4FA4-98BF-48E46885C30D}"/>
              </a:ext>
            </a:extLst>
          </p:cNvPr>
          <p:cNvPicPr>
            <a:picLocks noChangeAspect="1"/>
          </p:cNvPicPr>
          <p:nvPr/>
        </p:nvPicPr>
        <p:blipFill rotWithShape="1">
          <a:blip r:embed="rId9"/>
          <a:srcRect t="10877" b="21052"/>
          <a:stretch/>
        </p:blipFill>
        <p:spPr>
          <a:xfrm>
            <a:off x="360427" y="3718166"/>
            <a:ext cx="2201725" cy="2662095"/>
          </a:xfrm>
          <a:prstGeom prst="rect">
            <a:avLst/>
          </a:prstGeom>
        </p:spPr>
      </p:pic>
      <p:pic>
        <p:nvPicPr>
          <p:cNvPr id="12" name="Imagen 11">
            <a:extLst>
              <a:ext uri="{FF2B5EF4-FFF2-40B4-BE49-F238E27FC236}">
                <a16:creationId xmlns:a16="http://schemas.microsoft.com/office/drawing/2014/main" id="{51C6C796-238A-4523-8E43-99D33F53CDD4}"/>
              </a:ext>
            </a:extLst>
          </p:cNvPr>
          <p:cNvPicPr>
            <a:picLocks noChangeAspect="1"/>
          </p:cNvPicPr>
          <p:nvPr/>
        </p:nvPicPr>
        <p:blipFill>
          <a:blip r:embed="rId10"/>
          <a:stretch>
            <a:fillRect/>
          </a:stretch>
        </p:blipFill>
        <p:spPr>
          <a:xfrm>
            <a:off x="7203579" y="3718165"/>
            <a:ext cx="2172401" cy="2662094"/>
          </a:xfrm>
          <a:prstGeom prst="rect">
            <a:avLst/>
          </a:prstGeom>
        </p:spPr>
      </p:pic>
      <p:pic>
        <p:nvPicPr>
          <p:cNvPr id="13" name="Imagen 12">
            <a:extLst>
              <a:ext uri="{FF2B5EF4-FFF2-40B4-BE49-F238E27FC236}">
                <a16:creationId xmlns:a16="http://schemas.microsoft.com/office/drawing/2014/main" id="{F177854B-5D50-40DA-B17D-97D912C27B29}"/>
              </a:ext>
            </a:extLst>
          </p:cNvPr>
          <p:cNvPicPr>
            <a:picLocks noChangeAspect="1"/>
          </p:cNvPicPr>
          <p:nvPr/>
        </p:nvPicPr>
        <p:blipFill>
          <a:blip r:embed="rId11"/>
          <a:stretch>
            <a:fillRect/>
          </a:stretch>
        </p:blipFill>
        <p:spPr>
          <a:xfrm>
            <a:off x="4898887" y="1192407"/>
            <a:ext cx="4469802" cy="2419753"/>
          </a:xfrm>
          <a:prstGeom prst="rect">
            <a:avLst/>
          </a:prstGeom>
        </p:spPr>
      </p:pic>
      <p:sp>
        <p:nvSpPr>
          <p:cNvPr id="24" name="CuadroTexto 23">
            <a:extLst>
              <a:ext uri="{FF2B5EF4-FFF2-40B4-BE49-F238E27FC236}">
                <a16:creationId xmlns:a16="http://schemas.microsoft.com/office/drawing/2014/main" id="{2503ACF1-3F1B-47D9-AA20-77B9E94B27D5}"/>
              </a:ext>
            </a:extLst>
          </p:cNvPr>
          <p:cNvSpPr txBox="1"/>
          <p:nvPr/>
        </p:nvSpPr>
        <p:spPr>
          <a:xfrm>
            <a:off x="9465516" y="3302667"/>
            <a:ext cx="2702197" cy="830997"/>
          </a:xfrm>
          <a:prstGeom prst="rect">
            <a:avLst/>
          </a:prstGeom>
          <a:noFill/>
        </p:spPr>
        <p:txBody>
          <a:bodyPr wrap="square" rtlCol="0">
            <a:spAutoFit/>
          </a:bodyPr>
          <a:lstStyle/>
          <a:p>
            <a:pPr algn="ctr"/>
            <a:r>
              <a:rPr lang="es-ES" sz="2400" b="1" dirty="0"/>
              <a:t>20 CAMIONES</a:t>
            </a:r>
          </a:p>
          <a:p>
            <a:pPr algn="ctr"/>
            <a:r>
              <a:rPr lang="es-ES" sz="2400" b="1" dirty="0"/>
              <a:t>CON DAÑOS</a:t>
            </a:r>
          </a:p>
        </p:txBody>
      </p:sp>
      <p:sp>
        <p:nvSpPr>
          <p:cNvPr id="14" name="CuadroTexto 13">
            <a:extLst>
              <a:ext uri="{FF2B5EF4-FFF2-40B4-BE49-F238E27FC236}">
                <a16:creationId xmlns:a16="http://schemas.microsoft.com/office/drawing/2014/main" id="{D643B61C-926C-4385-A187-2AB0653FAC63}"/>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2418779"/>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2" name="Imagen 1">
            <a:extLst>
              <a:ext uri="{FF2B5EF4-FFF2-40B4-BE49-F238E27FC236}">
                <a16:creationId xmlns:a16="http://schemas.microsoft.com/office/drawing/2014/main" id="{B117B7E7-46DC-443E-A2C6-B9DCA1548C77}"/>
              </a:ext>
            </a:extLst>
          </p:cNvPr>
          <p:cNvPicPr>
            <a:picLocks noChangeAspect="1"/>
          </p:cNvPicPr>
          <p:nvPr/>
        </p:nvPicPr>
        <p:blipFill>
          <a:blip r:embed="rId6"/>
          <a:stretch>
            <a:fillRect/>
          </a:stretch>
        </p:blipFill>
        <p:spPr>
          <a:xfrm>
            <a:off x="528810" y="1165939"/>
            <a:ext cx="3648661" cy="1900657"/>
          </a:xfrm>
          <a:prstGeom prst="rect">
            <a:avLst/>
          </a:prstGeom>
        </p:spPr>
      </p:pic>
      <p:pic>
        <p:nvPicPr>
          <p:cNvPr id="7" name="Imagen 6">
            <a:extLst>
              <a:ext uri="{FF2B5EF4-FFF2-40B4-BE49-F238E27FC236}">
                <a16:creationId xmlns:a16="http://schemas.microsoft.com/office/drawing/2014/main" id="{FFF8FBAC-701F-4134-9F97-3FFFE416CCBF}"/>
              </a:ext>
            </a:extLst>
          </p:cNvPr>
          <p:cNvPicPr>
            <a:picLocks noChangeAspect="1"/>
          </p:cNvPicPr>
          <p:nvPr/>
        </p:nvPicPr>
        <p:blipFill>
          <a:blip r:embed="rId7"/>
          <a:stretch>
            <a:fillRect/>
          </a:stretch>
        </p:blipFill>
        <p:spPr>
          <a:xfrm>
            <a:off x="4271749" y="1165939"/>
            <a:ext cx="7692795" cy="5265683"/>
          </a:xfrm>
          <a:prstGeom prst="rect">
            <a:avLst/>
          </a:prstGeom>
        </p:spPr>
      </p:pic>
      <p:pic>
        <p:nvPicPr>
          <p:cNvPr id="8" name="Imagen 7">
            <a:extLst>
              <a:ext uri="{FF2B5EF4-FFF2-40B4-BE49-F238E27FC236}">
                <a16:creationId xmlns:a16="http://schemas.microsoft.com/office/drawing/2014/main" id="{3B54F7CF-AF69-47A7-8686-21EB699CC68F}"/>
              </a:ext>
            </a:extLst>
          </p:cNvPr>
          <p:cNvPicPr>
            <a:picLocks noChangeAspect="1"/>
          </p:cNvPicPr>
          <p:nvPr/>
        </p:nvPicPr>
        <p:blipFill>
          <a:blip r:embed="rId8"/>
          <a:stretch>
            <a:fillRect/>
          </a:stretch>
        </p:blipFill>
        <p:spPr>
          <a:xfrm>
            <a:off x="528810" y="3207224"/>
            <a:ext cx="3648661" cy="3224398"/>
          </a:xfrm>
          <a:prstGeom prst="rect">
            <a:avLst/>
          </a:prstGeom>
        </p:spPr>
      </p:pic>
      <p:sp>
        <p:nvSpPr>
          <p:cNvPr id="10" name="CuadroTexto 9">
            <a:extLst>
              <a:ext uri="{FF2B5EF4-FFF2-40B4-BE49-F238E27FC236}">
                <a16:creationId xmlns:a16="http://schemas.microsoft.com/office/drawing/2014/main" id="{B222B2DA-7C30-4353-9629-CADC0CF890EE}"/>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3119277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8" y="0"/>
            <a:ext cx="2948320" cy="1142474"/>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pSp>
        <p:nvGrpSpPr>
          <p:cNvPr id="5" name="Grupo 4">
            <a:extLst>
              <a:ext uri="{FF2B5EF4-FFF2-40B4-BE49-F238E27FC236}">
                <a16:creationId xmlns:a16="http://schemas.microsoft.com/office/drawing/2014/main" id="{C99C7A25-F3FE-460F-8591-00ADF508B43F}"/>
              </a:ext>
            </a:extLst>
          </p:cNvPr>
          <p:cNvGrpSpPr/>
          <p:nvPr/>
        </p:nvGrpSpPr>
        <p:grpSpPr>
          <a:xfrm>
            <a:off x="12701" y="1151454"/>
            <a:ext cx="12166598" cy="4840269"/>
            <a:chOff x="12701" y="1259740"/>
            <a:chExt cx="12166598" cy="4840269"/>
          </a:xfrm>
        </p:grpSpPr>
        <p:sp>
          <p:nvSpPr>
            <p:cNvPr id="3" name="Rectángulo 2">
              <a:extLst>
                <a:ext uri="{FF2B5EF4-FFF2-40B4-BE49-F238E27FC236}">
                  <a16:creationId xmlns:a16="http://schemas.microsoft.com/office/drawing/2014/main" id="{7F7E5B29-FBD3-4561-91E2-55C306664A95}"/>
                </a:ext>
              </a:extLst>
            </p:cNvPr>
            <p:cNvSpPr/>
            <p:nvPr/>
          </p:nvSpPr>
          <p:spPr>
            <a:xfrm>
              <a:off x="12701" y="2423224"/>
              <a:ext cx="12166598" cy="861392"/>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pic>
          <p:nvPicPr>
            <p:cNvPr id="4" name="Imagen 3">
              <a:extLst>
                <a:ext uri="{FF2B5EF4-FFF2-40B4-BE49-F238E27FC236}">
                  <a16:creationId xmlns:a16="http://schemas.microsoft.com/office/drawing/2014/main" id="{0E64CC0C-47C6-4740-B80A-7354E6BA8098}"/>
                </a:ext>
              </a:extLst>
            </p:cNvPr>
            <p:cNvPicPr>
              <a:picLocks noChangeAspect="1"/>
            </p:cNvPicPr>
            <p:nvPr/>
          </p:nvPicPr>
          <p:blipFill>
            <a:blip r:embed="rId6"/>
            <a:stretch>
              <a:fillRect/>
            </a:stretch>
          </p:blipFill>
          <p:spPr>
            <a:xfrm>
              <a:off x="83067" y="1259740"/>
              <a:ext cx="12036072" cy="4840269"/>
            </a:xfrm>
            <a:prstGeom prst="rect">
              <a:avLst/>
            </a:prstGeom>
          </p:spPr>
        </p:pic>
      </p:grpSp>
      <p:sp>
        <p:nvSpPr>
          <p:cNvPr id="6" name="CuadroTexto 5">
            <a:extLst>
              <a:ext uri="{FF2B5EF4-FFF2-40B4-BE49-F238E27FC236}">
                <a16:creationId xmlns:a16="http://schemas.microsoft.com/office/drawing/2014/main" id="{76FDEB68-BA01-4772-BD2F-DA39E618029D}"/>
              </a:ext>
            </a:extLst>
          </p:cNvPr>
          <p:cNvSpPr txBox="1"/>
          <p:nvPr/>
        </p:nvSpPr>
        <p:spPr>
          <a:xfrm>
            <a:off x="83067" y="6059085"/>
            <a:ext cx="11995110" cy="523220"/>
          </a:xfrm>
          <a:prstGeom prst="rect">
            <a:avLst/>
          </a:prstGeom>
          <a:noFill/>
        </p:spPr>
        <p:txBody>
          <a:bodyPr wrap="square" rtlCol="0">
            <a:spAutoFit/>
          </a:bodyPr>
          <a:lstStyle/>
          <a:p>
            <a:r>
              <a:rPr lang="es-ES" sz="1400" b="1" dirty="0"/>
              <a:t>NOTA: </a:t>
            </a:r>
            <a:r>
              <a:rPr lang="es-ES" sz="1400" dirty="0"/>
              <a:t>POR LAS CONDICIONES DE SEGURIDAD DE LA ZONA Y DEL OPERATIVO FUE NECESARIO CONTRATAR LOS VEHÍCULOS DESDE BOGOTÁ, LOS CAMIONES DE LA ZONA EN MEDIO DEL OPERATIVO FUERON AMENAZADOS, CONMINADOS A DEJAR LOS SEMOVIENTES Y BAJADOS DE LOS VEHÍCULOS.</a:t>
            </a:r>
            <a:endParaRPr lang="es-CO" sz="1400" dirty="0"/>
          </a:p>
        </p:txBody>
      </p:sp>
      <p:sp>
        <p:nvSpPr>
          <p:cNvPr id="11" name="CuadroTexto 10">
            <a:extLst>
              <a:ext uri="{FF2B5EF4-FFF2-40B4-BE49-F238E27FC236}">
                <a16:creationId xmlns:a16="http://schemas.microsoft.com/office/drawing/2014/main" id="{8E53F037-1976-4BDB-8EDB-E6A867432DCF}"/>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26353549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5" name="CuadroTexto 4">
            <a:extLst>
              <a:ext uri="{FF2B5EF4-FFF2-40B4-BE49-F238E27FC236}">
                <a16:creationId xmlns:a16="http://schemas.microsoft.com/office/drawing/2014/main" id="{324A77D3-1A5A-457F-9DD2-E3BD50E02357}"/>
              </a:ext>
            </a:extLst>
          </p:cNvPr>
          <p:cNvSpPr txBox="1"/>
          <p:nvPr/>
        </p:nvSpPr>
        <p:spPr>
          <a:xfrm>
            <a:off x="1661055" y="3666793"/>
            <a:ext cx="2291970" cy="800219"/>
          </a:xfrm>
          <a:prstGeom prst="rect">
            <a:avLst/>
          </a:prstGeom>
          <a:noFill/>
        </p:spPr>
        <p:txBody>
          <a:bodyPr wrap="square" rtlCol="0">
            <a:spAutoFit/>
          </a:bodyPr>
          <a:lstStyle/>
          <a:p>
            <a:r>
              <a:rPr lang="es-ES" sz="2800" dirty="0"/>
              <a:t>$ 616.198.000</a:t>
            </a:r>
          </a:p>
          <a:p>
            <a:endParaRPr lang="es-CO" dirty="0">
              <a:highlight>
                <a:srgbClr val="FFFF00"/>
              </a:highlight>
            </a:endParaRPr>
          </a:p>
        </p:txBody>
      </p:sp>
      <p:pic>
        <p:nvPicPr>
          <p:cNvPr id="16" name="Imagen 15">
            <a:extLst>
              <a:ext uri="{FF2B5EF4-FFF2-40B4-BE49-F238E27FC236}">
                <a16:creationId xmlns:a16="http://schemas.microsoft.com/office/drawing/2014/main" id="{1B9FAB45-A0CD-4363-BBF2-F89A725DD09C}"/>
              </a:ext>
            </a:extLst>
          </p:cNvPr>
          <p:cNvPicPr>
            <a:picLocks noChangeAspect="1"/>
          </p:cNvPicPr>
          <p:nvPr/>
        </p:nvPicPr>
        <p:blipFill rotWithShape="1">
          <a:blip r:embed="rId2"/>
          <a:srcRect l="13359" t="24571" r="73516" b="52685"/>
          <a:stretch/>
        </p:blipFill>
        <p:spPr>
          <a:xfrm>
            <a:off x="83752" y="1721189"/>
            <a:ext cx="1764174" cy="1718807"/>
          </a:xfrm>
          <a:prstGeom prst="rect">
            <a:avLst/>
          </a:prstGeom>
        </p:spPr>
      </p:pic>
      <p:sp>
        <p:nvSpPr>
          <p:cNvPr id="14" name="Rectángulo 13">
            <a:extLst>
              <a:ext uri="{FF2B5EF4-FFF2-40B4-BE49-F238E27FC236}">
                <a16:creationId xmlns:a16="http://schemas.microsoft.com/office/drawing/2014/main" id="{01DBD5F1-1A65-4497-8AB8-FACF8DB69A94}"/>
              </a:ext>
            </a:extLst>
          </p:cNvPr>
          <p:cNvSpPr/>
          <p:nvPr/>
        </p:nvSpPr>
        <p:spPr>
          <a:xfrm>
            <a:off x="1852305" y="4079936"/>
            <a:ext cx="2096343" cy="307777"/>
          </a:xfrm>
          <a:prstGeom prst="rect">
            <a:avLst/>
          </a:prstGeom>
        </p:spPr>
        <p:txBody>
          <a:bodyPr wrap="square">
            <a:spAutoFit/>
          </a:bodyPr>
          <a:lstStyle/>
          <a:p>
            <a:r>
              <a:rPr lang="es-CO" sz="1400" i="1" dirty="0"/>
              <a:t>Contrato No. 069 de 2016 </a:t>
            </a:r>
          </a:p>
        </p:txBody>
      </p:sp>
      <p:pic>
        <p:nvPicPr>
          <p:cNvPr id="18" name="Imagen 17">
            <a:extLst>
              <a:ext uri="{FF2B5EF4-FFF2-40B4-BE49-F238E27FC236}">
                <a16:creationId xmlns:a16="http://schemas.microsoft.com/office/drawing/2014/main" id="{1566D239-CC93-4D48-91D9-785A41812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18">
            <a:extLst>
              <a:ext uri="{FF2B5EF4-FFF2-40B4-BE49-F238E27FC236}">
                <a16:creationId xmlns:a16="http://schemas.microsoft.com/office/drawing/2014/main" id="{33A7B715-4BDA-417C-B2D2-F4C906717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20" name="Imagen 19">
            <a:extLst>
              <a:ext uri="{FF2B5EF4-FFF2-40B4-BE49-F238E27FC236}">
                <a16:creationId xmlns:a16="http://schemas.microsoft.com/office/drawing/2014/main" id="{0E06AF64-E776-422B-89B3-0064149FBE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21" name="Rectángulo 20">
            <a:extLst>
              <a:ext uri="{FF2B5EF4-FFF2-40B4-BE49-F238E27FC236}">
                <a16:creationId xmlns:a16="http://schemas.microsoft.com/office/drawing/2014/main" id="{76E39813-531B-4785-902D-9B0A0EDF15BF}"/>
              </a:ext>
            </a:extLst>
          </p:cNvPr>
          <p:cNvSpPr/>
          <p:nvPr/>
        </p:nvSpPr>
        <p:spPr>
          <a:xfrm>
            <a:off x="0" y="1142579"/>
            <a:ext cx="12192000" cy="4294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8078984" y="1157019"/>
            <a:ext cx="408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2000" b="1" kern="0" dirty="0">
                <a:solidFill>
                  <a:prstClr val="white"/>
                </a:solidFill>
                <a:latin typeface="Calibri"/>
              </a:rPr>
              <a:t>CONCLUSIONES</a:t>
            </a:r>
          </a:p>
        </p:txBody>
      </p:sp>
      <p:sp>
        <p:nvSpPr>
          <p:cNvPr id="2" name="Rectángulo 1">
            <a:extLst>
              <a:ext uri="{FF2B5EF4-FFF2-40B4-BE49-F238E27FC236}">
                <a16:creationId xmlns:a16="http://schemas.microsoft.com/office/drawing/2014/main" id="{38AC644F-E490-415F-8CB7-6F2D761D725A}"/>
              </a:ext>
            </a:extLst>
          </p:cNvPr>
          <p:cNvSpPr/>
          <p:nvPr/>
        </p:nvSpPr>
        <p:spPr>
          <a:xfrm>
            <a:off x="1852304" y="3315862"/>
            <a:ext cx="2096343" cy="400110"/>
          </a:xfrm>
          <a:prstGeom prst="rect">
            <a:avLst/>
          </a:prstGeom>
          <a:noFill/>
        </p:spPr>
        <p:txBody>
          <a:bodyPr wrap="square" lIns="91440" tIns="45720" rIns="91440" bIns="45720">
            <a:spAutoFit/>
          </a:bodyPr>
          <a:lstStyle/>
          <a:p>
            <a:pPr algn="ctr"/>
            <a:r>
              <a:rPr lang="es-ES" sz="2000" b="0" cap="none" spc="0" dirty="0">
                <a:ln w="0"/>
                <a:solidFill>
                  <a:schemeClr val="tx1"/>
                </a:solidFill>
                <a:effectLst>
                  <a:outerShdw blurRad="38100" dist="19050" dir="2700000" algn="tl" rotWithShape="0">
                    <a:schemeClr val="dk1">
                      <a:alpha val="40000"/>
                    </a:schemeClr>
                  </a:outerShdw>
                </a:effectLst>
              </a:rPr>
              <a:t>Adición Contrato</a:t>
            </a:r>
          </a:p>
        </p:txBody>
      </p:sp>
      <p:sp>
        <p:nvSpPr>
          <p:cNvPr id="39" name="CuadroTexto 38">
            <a:extLst>
              <a:ext uri="{FF2B5EF4-FFF2-40B4-BE49-F238E27FC236}">
                <a16:creationId xmlns:a16="http://schemas.microsoft.com/office/drawing/2014/main" id="{07A6E38A-781F-4F8A-A9C4-DBA7D588E1B0}"/>
              </a:ext>
            </a:extLst>
          </p:cNvPr>
          <p:cNvSpPr txBox="1"/>
          <p:nvPr/>
        </p:nvSpPr>
        <p:spPr>
          <a:xfrm>
            <a:off x="7002379" y="5569267"/>
            <a:ext cx="4299509" cy="954107"/>
          </a:xfrm>
          <a:prstGeom prst="rect">
            <a:avLst/>
          </a:prstGeom>
          <a:noFill/>
        </p:spPr>
        <p:txBody>
          <a:bodyPr wrap="square" rtlCol="0">
            <a:spAutoFit/>
          </a:bodyPr>
          <a:lstStyle/>
          <a:p>
            <a:pPr algn="ctr"/>
            <a:r>
              <a:rPr lang="es-ES" sz="2800" dirty="0">
                <a:solidFill>
                  <a:srgbClr val="FF0000"/>
                </a:solidFill>
              </a:rPr>
              <a:t>URGENTE APROBACIÓN DE </a:t>
            </a:r>
          </a:p>
          <a:p>
            <a:pPr algn="ctr"/>
            <a:r>
              <a:rPr lang="es-ES" sz="2800" dirty="0">
                <a:solidFill>
                  <a:srgbClr val="FF0000"/>
                </a:solidFill>
              </a:rPr>
              <a:t>ENAJENACIÓN TEMPRANA</a:t>
            </a:r>
          </a:p>
        </p:txBody>
      </p:sp>
      <p:pic>
        <p:nvPicPr>
          <p:cNvPr id="4" name="Imagen 3">
            <a:extLst>
              <a:ext uri="{FF2B5EF4-FFF2-40B4-BE49-F238E27FC236}">
                <a16:creationId xmlns:a16="http://schemas.microsoft.com/office/drawing/2014/main" id="{D0E2AF38-DDB2-41F9-8D52-48CCF9A9AE6D}"/>
              </a:ext>
            </a:extLst>
          </p:cNvPr>
          <p:cNvPicPr>
            <a:picLocks noChangeAspect="1"/>
          </p:cNvPicPr>
          <p:nvPr/>
        </p:nvPicPr>
        <p:blipFill>
          <a:blip r:embed="rId6"/>
          <a:stretch>
            <a:fillRect/>
          </a:stretch>
        </p:blipFill>
        <p:spPr>
          <a:xfrm>
            <a:off x="4315698" y="2172397"/>
            <a:ext cx="6765386" cy="3168327"/>
          </a:xfrm>
          <a:prstGeom prst="rect">
            <a:avLst/>
          </a:prstGeom>
        </p:spPr>
      </p:pic>
      <p:sp>
        <p:nvSpPr>
          <p:cNvPr id="15" name="CuadroTexto 14">
            <a:extLst>
              <a:ext uri="{FF2B5EF4-FFF2-40B4-BE49-F238E27FC236}">
                <a16:creationId xmlns:a16="http://schemas.microsoft.com/office/drawing/2014/main" id="{F962369C-CF05-4EA0-9809-F80DA495BC8F}"/>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70575594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18" name="Imagen 17">
            <a:extLst>
              <a:ext uri="{FF2B5EF4-FFF2-40B4-BE49-F238E27FC236}">
                <a16:creationId xmlns:a16="http://schemas.microsoft.com/office/drawing/2014/main" id="{1566D239-CC93-4D48-91D9-785A41812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18">
            <a:extLst>
              <a:ext uri="{FF2B5EF4-FFF2-40B4-BE49-F238E27FC236}">
                <a16:creationId xmlns:a16="http://schemas.microsoft.com/office/drawing/2014/main" id="{33A7B715-4BDA-417C-B2D2-F4C906717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20" name="Imagen 19">
            <a:extLst>
              <a:ext uri="{FF2B5EF4-FFF2-40B4-BE49-F238E27FC236}">
                <a16:creationId xmlns:a16="http://schemas.microsoft.com/office/drawing/2014/main" id="{0E06AF64-E776-422B-89B3-0064149FB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8078984" y="1157019"/>
            <a:ext cx="408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2000" b="1" kern="0" dirty="0">
                <a:solidFill>
                  <a:prstClr val="white"/>
                </a:solidFill>
                <a:latin typeface="Calibri"/>
              </a:rPr>
              <a:t>CONCLUSIONES</a:t>
            </a:r>
          </a:p>
        </p:txBody>
      </p:sp>
      <p:pic>
        <p:nvPicPr>
          <p:cNvPr id="3" name="Imagen 2">
            <a:extLst>
              <a:ext uri="{FF2B5EF4-FFF2-40B4-BE49-F238E27FC236}">
                <a16:creationId xmlns:a16="http://schemas.microsoft.com/office/drawing/2014/main" id="{D8744D4F-F5D8-44F4-A318-A12BFE629DB7}"/>
              </a:ext>
            </a:extLst>
          </p:cNvPr>
          <p:cNvPicPr>
            <a:picLocks noChangeAspect="1"/>
          </p:cNvPicPr>
          <p:nvPr/>
        </p:nvPicPr>
        <p:blipFill>
          <a:blip r:embed="rId5"/>
          <a:stretch>
            <a:fillRect/>
          </a:stretch>
        </p:blipFill>
        <p:spPr>
          <a:xfrm>
            <a:off x="1233654" y="1229211"/>
            <a:ext cx="9724691" cy="5159169"/>
          </a:xfrm>
          <a:prstGeom prst="rect">
            <a:avLst/>
          </a:prstGeom>
        </p:spPr>
      </p:pic>
      <p:sp>
        <p:nvSpPr>
          <p:cNvPr id="2" name="CuadroTexto 1">
            <a:extLst>
              <a:ext uri="{FF2B5EF4-FFF2-40B4-BE49-F238E27FC236}">
                <a16:creationId xmlns:a16="http://schemas.microsoft.com/office/drawing/2014/main" id="{5FE025EE-7ED5-4F4A-B01F-F877BEC5D42B}"/>
              </a:ext>
            </a:extLst>
          </p:cNvPr>
          <p:cNvSpPr txBox="1"/>
          <p:nvPr/>
        </p:nvSpPr>
        <p:spPr>
          <a:xfrm rot="16200000">
            <a:off x="1731332" y="5153737"/>
            <a:ext cx="1143000" cy="246221"/>
          </a:xfrm>
          <a:prstGeom prst="rect">
            <a:avLst/>
          </a:prstGeom>
          <a:noFill/>
        </p:spPr>
        <p:txBody>
          <a:bodyPr wrap="square" rtlCol="0">
            <a:spAutoFit/>
          </a:bodyPr>
          <a:lstStyle/>
          <a:p>
            <a:r>
              <a:rPr lang="es-ES" sz="1000" b="1" dirty="0"/>
              <a:t>25/11/16</a:t>
            </a:r>
            <a:endParaRPr lang="es-CO" sz="1000" b="1" dirty="0"/>
          </a:p>
        </p:txBody>
      </p:sp>
      <p:sp>
        <p:nvSpPr>
          <p:cNvPr id="10" name="CuadroTexto 9">
            <a:extLst>
              <a:ext uri="{FF2B5EF4-FFF2-40B4-BE49-F238E27FC236}">
                <a16:creationId xmlns:a16="http://schemas.microsoft.com/office/drawing/2014/main" id="{1D2EDF76-F986-4AE1-B158-D99EC25B174F}"/>
              </a:ext>
            </a:extLst>
          </p:cNvPr>
          <p:cNvSpPr txBox="1"/>
          <p:nvPr/>
        </p:nvSpPr>
        <p:spPr>
          <a:xfrm rot="16200000">
            <a:off x="2350956" y="5057743"/>
            <a:ext cx="1143000" cy="400110"/>
          </a:xfrm>
          <a:prstGeom prst="rect">
            <a:avLst/>
          </a:prstGeom>
          <a:noFill/>
        </p:spPr>
        <p:txBody>
          <a:bodyPr wrap="square" rtlCol="0">
            <a:spAutoFit/>
          </a:bodyPr>
          <a:lstStyle/>
          <a:p>
            <a:r>
              <a:rPr lang="es-ES" sz="1000" b="1" dirty="0"/>
              <a:t>05/12/17</a:t>
            </a:r>
          </a:p>
          <a:p>
            <a:r>
              <a:rPr lang="es-ES" sz="1000" b="1" dirty="0"/>
              <a:t>26/09/18</a:t>
            </a:r>
          </a:p>
        </p:txBody>
      </p:sp>
      <p:sp>
        <p:nvSpPr>
          <p:cNvPr id="11" name="CuadroTexto 10">
            <a:extLst>
              <a:ext uri="{FF2B5EF4-FFF2-40B4-BE49-F238E27FC236}">
                <a16:creationId xmlns:a16="http://schemas.microsoft.com/office/drawing/2014/main" id="{5DCC864D-8A8F-4DCC-830D-C386FCEF65A5}"/>
              </a:ext>
            </a:extLst>
          </p:cNvPr>
          <p:cNvSpPr txBox="1"/>
          <p:nvPr/>
        </p:nvSpPr>
        <p:spPr>
          <a:xfrm rot="16200000">
            <a:off x="3426370" y="5125160"/>
            <a:ext cx="1143000" cy="246221"/>
          </a:xfrm>
          <a:prstGeom prst="rect">
            <a:avLst/>
          </a:prstGeom>
          <a:noFill/>
        </p:spPr>
        <p:txBody>
          <a:bodyPr wrap="square" rtlCol="0">
            <a:spAutoFit/>
          </a:bodyPr>
          <a:lstStyle/>
          <a:p>
            <a:r>
              <a:rPr lang="es-ES" sz="1000" b="1" dirty="0"/>
              <a:t>30/08/18</a:t>
            </a:r>
            <a:endParaRPr lang="es-CO" sz="1050" b="1" dirty="0"/>
          </a:p>
        </p:txBody>
      </p:sp>
      <p:sp>
        <p:nvSpPr>
          <p:cNvPr id="12" name="CuadroTexto 11">
            <a:extLst>
              <a:ext uri="{FF2B5EF4-FFF2-40B4-BE49-F238E27FC236}">
                <a16:creationId xmlns:a16="http://schemas.microsoft.com/office/drawing/2014/main" id="{E61C6FA2-3777-4815-8D0B-A150817F2B7D}"/>
              </a:ext>
            </a:extLst>
          </p:cNvPr>
          <p:cNvSpPr txBox="1"/>
          <p:nvPr/>
        </p:nvSpPr>
        <p:spPr>
          <a:xfrm rot="16200000">
            <a:off x="3998369" y="5125160"/>
            <a:ext cx="1143000" cy="246221"/>
          </a:xfrm>
          <a:prstGeom prst="rect">
            <a:avLst/>
          </a:prstGeom>
          <a:noFill/>
        </p:spPr>
        <p:txBody>
          <a:bodyPr wrap="square" rtlCol="0">
            <a:spAutoFit/>
          </a:bodyPr>
          <a:lstStyle/>
          <a:p>
            <a:r>
              <a:rPr lang="es-ES" sz="1000" b="1" dirty="0"/>
              <a:t>30/08/18</a:t>
            </a:r>
            <a:endParaRPr lang="es-CO" sz="1050" b="1" dirty="0"/>
          </a:p>
        </p:txBody>
      </p:sp>
      <p:sp>
        <p:nvSpPr>
          <p:cNvPr id="13" name="CuadroTexto 12">
            <a:extLst>
              <a:ext uri="{FF2B5EF4-FFF2-40B4-BE49-F238E27FC236}">
                <a16:creationId xmlns:a16="http://schemas.microsoft.com/office/drawing/2014/main" id="{2ECC41AD-BCDB-492A-B220-746ABB19EA03}"/>
              </a:ext>
            </a:extLst>
          </p:cNvPr>
          <p:cNvSpPr txBox="1"/>
          <p:nvPr/>
        </p:nvSpPr>
        <p:spPr>
          <a:xfrm rot="16200000">
            <a:off x="4532268" y="5125160"/>
            <a:ext cx="1143000" cy="246221"/>
          </a:xfrm>
          <a:prstGeom prst="rect">
            <a:avLst/>
          </a:prstGeom>
          <a:noFill/>
        </p:spPr>
        <p:txBody>
          <a:bodyPr wrap="square" rtlCol="0">
            <a:spAutoFit/>
          </a:bodyPr>
          <a:lstStyle/>
          <a:p>
            <a:r>
              <a:rPr lang="es-ES" sz="1000" b="1" dirty="0"/>
              <a:t>30/08/18</a:t>
            </a:r>
            <a:endParaRPr lang="es-CO" sz="1050" b="1" dirty="0"/>
          </a:p>
        </p:txBody>
      </p:sp>
      <p:sp>
        <p:nvSpPr>
          <p:cNvPr id="14" name="CuadroTexto 13">
            <a:extLst>
              <a:ext uri="{FF2B5EF4-FFF2-40B4-BE49-F238E27FC236}">
                <a16:creationId xmlns:a16="http://schemas.microsoft.com/office/drawing/2014/main" id="{19C53927-FD0F-4A22-B590-822953CBBB33}"/>
              </a:ext>
            </a:extLst>
          </p:cNvPr>
          <p:cNvSpPr txBox="1"/>
          <p:nvPr/>
        </p:nvSpPr>
        <p:spPr>
          <a:xfrm rot="16200000">
            <a:off x="5132843" y="5125155"/>
            <a:ext cx="1143000" cy="246221"/>
          </a:xfrm>
          <a:prstGeom prst="rect">
            <a:avLst/>
          </a:prstGeom>
          <a:noFill/>
        </p:spPr>
        <p:txBody>
          <a:bodyPr wrap="square" rtlCol="0">
            <a:spAutoFit/>
          </a:bodyPr>
          <a:lstStyle/>
          <a:p>
            <a:r>
              <a:rPr lang="es-ES" sz="1000" b="1" dirty="0"/>
              <a:t>26/02/18</a:t>
            </a:r>
            <a:endParaRPr lang="es-CO" sz="1050" b="1" dirty="0"/>
          </a:p>
        </p:txBody>
      </p:sp>
      <p:sp>
        <p:nvSpPr>
          <p:cNvPr id="15" name="CuadroTexto 14">
            <a:extLst>
              <a:ext uri="{FF2B5EF4-FFF2-40B4-BE49-F238E27FC236}">
                <a16:creationId xmlns:a16="http://schemas.microsoft.com/office/drawing/2014/main" id="{31DDA1FF-DE62-4549-BBBE-71D92240E3F1}"/>
              </a:ext>
            </a:extLst>
          </p:cNvPr>
          <p:cNvSpPr txBox="1"/>
          <p:nvPr/>
        </p:nvSpPr>
        <p:spPr>
          <a:xfrm rot="16200000">
            <a:off x="5666742" y="5115149"/>
            <a:ext cx="1143000" cy="246221"/>
          </a:xfrm>
          <a:prstGeom prst="rect">
            <a:avLst/>
          </a:prstGeom>
          <a:noFill/>
        </p:spPr>
        <p:txBody>
          <a:bodyPr wrap="square" rtlCol="0">
            <a:spAutoFit/>
          </a:bodyPr>
          <a:lstStyle/>
          <a:p>
            <a:r>
              <a:rPr lang="es-ES" sz="1000" b="1" dirty="0"/>
              <a:t>26/02/18</a:t>
            </a:r>
            <a:endParaRPr lang="es-CO" sz="1050" b="1" dirty="0"/>
          </a:p>
        </p:txBody>
      </p:sp>
      <p:sp>
        <p:nvSpPr>
          <p:cNvPr id="16" name="CuadroTexto 15">
            <a:extLst>
              <a:ext uri="{FF2B5EF4-FFF2-40B4-BE49-F238E27FC236}">
                <a16:creationId xmlns:a16="http://schemas.microsoft.com/office/drawing/2014/main" id="{0D90E9CF-43EC-416C-911E-B3D1B7312EE0}"/>
              </a:ext>
            </a:extLst>
          </p:cNvPr>
          <p:cNvSpPr txBox="1"/>
          <p:nvPr/>
        </p:nvSpPr>
        <p:spPr>
          <a:xfrm rot="16200000">
            <a:off x="7373215" y="5115636"/>
            <a:ext cx="1143000" cy="246221"/>
          </a:xfrm>
          <a:prstGeom prst="rect">
            <a:avLst/>
          </a:prstGeom>
          <a:noFill/>
        </p:spPr>
        <p:txBody>
          <a:bodyPr wrap="square" rtlCol="0">
            <a:spAutoFit/>
          </a:bodyPr>
          <a:lstStyle/>
          <a:p>
            <a:r>
              <a:rPr lang="es-ES" sz="1000" b="1" dirty="0"/>
              <a:t>30/08/18</a:t>
            </a:r>
            <a:endParaRPr lang="es-CO" sz="1050" b="1" dirty="0"/>
          </a:p>
        </p:txBody>
      </p:sp>
      <p:sp>
        <p:nvSpPr>
          <p:cNvPr id="17" name="CuadroTexto 16">
            <a:extLst>
              <a:ext uri="{FF2B5EF4-FFF2-40B4-BE49-F238E27FC236}">
                <a16:creationId xmlns:a16="http://schemas.microsoft.com/office/drawing/2014/main" id="{871F1D0E-CE61-4AFB-988B-C2C041FF0464}"/>
              </a:ext>
            </a:extLst>
          </p:cNvPr>
          <p:cNvSpPr txBox="1"/>
          <p:nvPr/>
        </p:nvSpPr>
        <p:spPr>
          <a:xfrm rot="16200000">
            <a:off x="6801367" y="5114662"/>
            <a:ext cx="1143000" cy="246221"/>
          </a:xfrm>
          <a:prstGeom prst="rect">
            <a:avLst/>
          </a:prstGeom>
          <a:noFill/>
        </p:spPr>
        <p:txBody>
          <a:bodyPr wrap="square" rtlCol="0">
            <a:spAutoFit/>
          </a:bodyPr>
          <a:lstStyle/>
          <a:p>
            <a:r>
              <a:rPr lang="es-ES" sz="1000" b="1" dirty="0"/>
              <a:t>30/08/18</a:t>
            </a:r>
            <a:endParaRPr lang="es-CO" sz="1050" b="1" dirty="0"/>
          </a:p>
        </p:txBody>
      </p:sp>
      <p:sp>
        <p:nvSpPr>
          <p:cNvPr id="21" name="CuadroTexto 20">
            <a:extLst>
              <a:ext uri="{FF2B5EF4-FFF2-40B4-BE49-F238E27FC236}">
                <a16:creationId xmlns:a16="http://schemas.microsoft.com/office/drawing/2014/main" id="{2FCAAAE0-F3B4-4648-9CE6-6AE6C32CEFFB}"/>
              </a:ext>
            </a:extLst>
          </p:cNvPr>
          <p:cNvSpPr txBox="1"/>
          <p:nvPr/>
        </p:nvSpPr>
        <p:spPr>
          <a:xfrm rot="16200000">
            <a:off x="9603531" y="5143725"/>
            <a:ext cx="1143000" cy="246221"/>
          </a:xfrm>
          <a:prstGeom prst="rect">
            <a:avLst/>
          </a:prstGeom>
          <a:noFill/>
        </p:spPr>
        <p:txBody>
          <a:bodyPr wrap="square" rtlCol="0">
            <a:spAutoFit/>
          </a:bodyPr>
          <a:lstStyle/>
          <a:p>
            <a:r>
              <a:rPr lang="es-ES" sz="1000" b="1" dirty="0"/>
              <a:t>31/11/18</a:t>
            </a:r>
            <a:endParaRPr lang="es-CO" sz="1050" b="1" dirty="0"/>
          </a:p>
        </p:txBody>
      </p:sp>
      <p:sp>
        <p:nvSpPr>
          <p:cNvPr id="23" name="CuadroTexto 22">
            <a:extLst>
              <a:ext uri="{FF2B5EF4-FFF2-40B4-BE49-F238E27FC236}">
                <a16:creationId xmlns:a16="http://schemas.microsoft.com/office/drawing/2014/main" id="{765F0252-DCF4-4240-AB88-F46FDC13767A}"/>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75476676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46493" y="2644170"/>
            <a:ext cx="11387771" cy="2062103"/>
          </a:xfrm>
          <a:prstGeom prst="rect">
            <a:avLst/>
          </a:prstGeom>
          <a:noFill/>
        </p:spPr>
        <p:txBody>
          <a:bodyPr wrap="square" rtlCol="0">
            <a:spAutoFit/>
          </a:bodyPr>
          <a:lstStyle/>
          <a:p>
            <a:pPr algn="ctr"/>
            <a:r>
              <a:rPr lang="es-CO" sz="3200" b="1" dirty="0">
                <a:solidFill>
                  <a:schemeClr val="accent5">
                    <a:lumMod val="50000"/>
                  </a:schemeClr>
                </a:solidFill>
              </a:rPr>
              <a:t>ADICION CONTRATO SEMOVIENTES </a:t>
            </a:r>
          </a:p>
          <a:p>
            <a:pPr algn="ctr"/>
            <a:r>
              <a:rPr lang="es-ES" sz="3200" b="1" dirty="0">
                <a:solidFill>
                  <a:schemeClr val="accent5">
                    <a:lumMod val="50000"/>
                  </a:schemeClr>
                </a:solidFill>
              </a:rPr>
              <a:t>L</a:t>
            </a:r>
            <a:r>
              <a:rPr lang="es-CO" sz="3200" b="1" dirty="0">
                <a:solidFill>
                  <a:schemeClr val="accent5">
                    <a:lumMod val="50000"/>
                  </a:schemeClr>
                </a:solidFill>
              </a:rPr>
              <a:t>EGAL &amp; TIERRAS</a:t>
            </a:r>
          </a:p>
          <a:p>
            <a:pPr algn="ctr"/>
            <a:r>
              <a:rPr lang="es-ES" sz="3200" b="1" dirty="0">
                <a:solidFill>
                  <a:schemeClr val="accent5">
                    <a:lumMod val="50000"/>
                  </a:schemeClr>
                </a:solidFill>
              </a:rPr>
              <a:t>N</a:t>
            </a:r>
            <a:r>
              <a:rPr lang="es-CO" sz="3200" b="1" dirty="0">
                <a:solidFill>
                  <a:schemeClr val="accent5">
                    <a:lumMod val="50000"/>
                  </a:schemeClr>
                </a:solidFill>
              </a:rPr>
              <a:t>UEVAS DILIGENCIAS ANUNCIADAS Y FINALIZACIÓN DE CONTRATO</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endParaRPr lang="es-ES" sz="1200" kern="0" dirty="0">
              <a:solidFill>
                <a:prstClr val="white"/>
              </a:solidFill>
              <a:latin typeface="Calibri"/>
            </a:endParaRP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92DE17D2-ABE4-4A54-ACA7-C739896314E2}"/>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749659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endParaRPr lang="es-ES" sz="1200" kern="0" dirty="0">
              <a:solidFill>
                <a:prstClr val="white"/>
              </a:solidFill>
              <a:latin typeface="Calibri"/>
            </a:endParaRP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2" name="Imagen 1">
            <a:extLst>
              <a:ext uri="{FF2B5EF4-FFF2-40B4-BE49-F238E27FC236}">
                <a16:creationId xmlns:a16="http://schemas.microsoft.com/office/drawing/2014/main" id="{F71B9D63-182A-4A57-BAAF-F9358CFC72C3}"/>
              </a:ext>
            </a:extLst>
          </p:cNvPr>
          <p:cNvPicPr>
            <a:picLocks noChangeAspect="1"/>
          </p:cNvPicPr>
          <p:nvPr/>
        </p:nvPicPr>
        <p:blipFill>
          <a:blip r:embed="rId5"/>
          <a:stretch>
            <a:fillRect/>
          </a:stretch>
        </p:blipFill>
        <p:spPr>
          <a:xfrm>
            <a:off x="1981200" y="2590652"/>
            <a:ext cx="8062507" cy="2645198"/>
          </a:xfrm>
          <a:prstGeom prst="rect">
            <a:avLst/>
          </a:prstGeom>
        </p:spPr>
      </p:pic>
      <p:sp>
        <p:nvSpPr>
          <p:cNvPr id="10" name="CuadroTexto 9">
            <a:extLst>
              <a:ext uri="{FF2B5EF4-FFF2-40B4-BE49-F238E27FC236}">
                <a16:creationId xmlns:a16="http://schemas.microsoft.com/office/drawing/2014/main" id="{58987A2B-A50F-4D49-AB87-5DABB77A7A80}"/>
              </a:ext>
            </a:extLst>
          </p:cNvPr>
          <p:cNvSpPr txBox="1"/>
          <p:nvPr/>
        </p:nvSpPr>
        <p:spPr>
          <a:xfrm>
            <a:off x="453863" y="1417585"/>
            <a:ext cx="11117179" cy="1015663"/>
          </a:xfrm>
          <a:prstGeom prst="rect">
            <a:avLst/>
          </a:prstGeom>
          <a:noFill/>
        </p:spPr>
        <p:txBody>
          <a:bodyPr wrap="square" rtlCol="0">
            <a:spAutoFit/>
          </a:bodyPr>
          <a:lstStyle/>
          <a:p>
            <a:pPr algn="just"/>
            <a:r>
              <a:rPr lang="es-ES" sz="2000" dirty="0"/>
              <a:t>De acuerdo a la información suministrada por la FGN en reuniones de seguimiento de diligencias de secuestro, se estima que pueden recibirse 700 semovientes en los próximos meses. En jurisdicciones que son administradas por Legal &amp; Tierras.</a:t>
            </a:r>
          </a:p>
        </p:txBody>
      </p:sp>
      <p:sp>
        <p:nvSpPr>
          <p:cNvPr id="11" name="CuadroTexto 10">
            <a:extLst>
              <a:ext uri="{FF2B5EF4-FFF2-40B4-BE49-F238E27FC236}">
                <a16:creationId xmlns:a16="http://schemas.microsoft.com/office/drawing/2014/main" id="{0550CA55-4FD3-491F-AD82-D0A4C0EBBA50}"/>
              </a:ext>
            </a:extLst>
          </p:cNvPr>
          <p:cNvSpPr txBox="1"/>
          <p:nvPr/>
        </p:nvSpPr>
        <p:spPr>
          <a:xfrm>
            <a:off x="453862" y="5488543"/>
            <a:ext cx="11117179" cy="707886"/>
          </a:xfrm>
          <a:prstGeom prst="rect">
            <a:avLst/>
          </a:prstGeom>
          <a:noFill/>
        </p:spPr>
        <p:txBody>
          <a:bodyPr wrap="square" rtlCol="0">
            <a:spAutoFit/>
          </a:bodyPr>
          <a:lstStyle/>
          <a:p>
            <a:pPr algn="just"/>
            <a:r>
              <a:rPr lang="es-ES" sz="2000" dirty="0"/>
              <a:t>Adicionalmente, se han recibido vacas lecheras que requieren de ordeñadores manuales, los cuales tienen un valor adicional, que debe incluirse dentro del contrato. </a:t>
            </a:r>
          </a:p>
        </p:txBody>
      </p:sp>
      <p:sp>
        <p:nvSpPr>
          <p:cNvPr id="15" name="CuadroTexto 14">
            <a:extLst>
              <a:ext uri="{FF2B5EF4-FFF2-40B4-BE49-F238E27FC236}">
                <a16:creationId xmlns:a16="http://schemas.microsoft.com/office/drawing/2014/main" id="{1E4B5B89-EB56-4F9C-BCA4-129BF07301F0}"/>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486656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endParaRPr lang="es-ES" sz="1200" kern="0" dirty="0">
              <a:solidFill>
                <a:prstClr val="white"/>
              </a:solidFill>
              <a:latin typeface="Calibri"/>
            </a:endParaRP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2" name="Imagen 1">
            <a:extLst>
              <a:ext uri="{FF2B5EF4-FFF2-40B4-BE49-F238E27FC236}">
                <a16:creationId xmlns:a16="http://schemas.microsoft.com/office/drawing/2014/main" id="{D0698DCC-AF5D-411F-ACBB-F66BD75ACD61}"/>
              </a:ext>
            </a:extLst>
          </p:cNvPr>
          <p:cNvPicPr>
            <a:picLocks noChangeAspect="1"/>
          </p:cNvPicPr>
          <p:nvPr/>
        </p:nvPicPr>
        <p:blipFill>
          <a:blip r:embed="rId5"/>
          <a:stretch>
            <a:fillRect/>
          </a:stretch>
        </p:blipFill>
        <p:spPr>
          <a:xfrm>
            <a:off x="1686455" y="1283804"/>
            <a:ext cx="9168063" cy="5056007"/>
          </a:xfrm>
          <a:prstGeom prst="rect">
            <a:avLst/>
          </a:prstGeom>
        </p:spPr>
      </p:pic>
      <p:sp>
        <p:nvSpPr>
          <p:cNvPr id="9" name="CuadroTexto 8">
            <a:extLst>
              <a:ext uri="{FF2B5EF4-FFF2-40B4-BE49-F238E27FC236}">
                <a16:creationId xmlns:a16="http://schemas.microsoft.com/office/drawing/2014/main" id="{8E14572C-6D28-4D2F-9EBE-4B377E7E9540}"/>
              </a:ext>
            </a:extLst>
          </p:cNvPr>
          <p:cNvSpPr txBox="1"/>
          <p:nvPr/>
        </p:nvSpPr>
        <p:spPr>
          <a:xfrm rot="16200000">
            <a:off x="2131443" y="5172787"/>
            <a:ext cx="1143000" cy="246221"/>
          </a:xfrm>
          <a:prstGeom prst="rect">
            <a:avLst/>
          </a:prstGeom>
          <a:noFill/>
        </p:spPr>
        <p:txBody>
          <a:bodyPr wrap="square" rtlCol="0">
            <a:spAutoFit/>
          </a:bodyPr>
          <a:lstStyle/>
          <a:p>
            <a:r>
              <a:rPr lang="es-ES" sz="1000" b="1" dirty="0"/>
              <a:t>28/11/16</a:t>
            </a:r>
            <a:endParaRPr lang="es-CO" sz="1000" b="1" dirty="0"/>
          </a:p>
        </p:txBody>
      </p:sp>
      <p:sp>
        <p:nvSpPr>
          <p:cNvPr id="10" name="CuadroTexto 9">
            <a:extLst>
              <a:ext uri="{FF2B5EF4-FFF2-40B4-BE49-F238E27FC236}">
                <a16:creationId xmlns:a16="http://schemas.microsoft.com/office/drawing/2014/main" id="{4EEB1832-E33A-405C-BA9E-5EE19DCFA109}"/>
              </a:ext>
            </a:extLst>
          </p:cNvPr>
          <p:cNvSpPr txBox="1"/>
          <p:nvPr/>
        </p:nvSpPr>
        <p:spPr>
          <a:xfrm rot="16200000">
            <a:off x="2751067" y="5076793"/>
            <a:ext cx="1143000" cy="400110"/>
          </a:xfrm>
          <a:prstGeom prst="rect">
            <a:avLst/>
          </a:prstGeom>
          <a:noFill/>
        </p:spPr>
        <p:txBody>
          <a:bodyPr wrap="square" rtlCol="0">
            <a:spAutoFit/>
          </a:bodyPr>
          <a:lstStyle/>
          <a:p>
            <a:r>
              <a:rPr lang="es-ES" sz="1000" b="1" dirty="0"/>
              <a:t>05/12/17</a:t>
            </a:r>
          </a:p>
          <a:p>
            <a:r>
              <a:rPr lang="es-ES" sz="1000" b="1" dirty="0"/>
              <a:t>26/09/18</a:t>
            </a:r>
          </a:p>
        </p:txBody>
      </p:sp>
      <p:sp>
        <p:nvSpPr>
          <p:cNvPr id="11" name="CuadroTexto 10">
            <a:extLst>
              <a:ext uri="{FF2B5EF4-FFF2-40B4-BE49-F238E27FC236}">
                <a16:creationId xmlns:a16="http://schemas.microsoft.com/office/drawing/2014/main" id="{60F5190C-F1C1-4DA2-9AB4-DA5B24D8BCEE}"/>
              </a:ext>
            </a:extLst>
          </p:cNvPr>
          <p:cNvSpPr txBox="1"/>
          <p:nvPr/>
        </p:nvSpPr>
        <p:spPr>
          <a:xfrm rot="16200000">
            <a:off x="3733769" y="5144210"/>
            <a:ext cx="1143000" cy="246221"/>
          </a:xfrm>
          <a:prstGeom prst="rect">
            <a:avLst/>
          </a:prstGeom>
          <a:noFill/>
        </p:spPr>
        <p:txBody>
          <a:bodyPr wrap="square" rtlCol="0">
            <a:spAutoFit/>
          </a:bodyPr>
          <a:lstStyle/>
          <a:p>
            <a:r>
              <a:rPr lang="es-ES" sz="1000" b="1" dirty="0"/>
              <a:t>30/08/18</a:t>
            </a:r>
            <a:endParaRPr lang="es-CO" sz="1050" b="1" dirty="0"/>
          </a:p>
        </p:txBody>
      </p:sp>
      <p:sp>
        <p:nvSpPr>
          <p:cNvPr id="15" name="CuadroTexto 14">
            <a:extLst>
              <a:ext uri="{FF2B5EF4-FFF2-40B4-BE49-F238E27FC236}">
                <a16:creationId xmlns:a16="http://schemas.microsoft.com/office/drawing/2014/main" id="{121681D4-C59C-4021-954D-E751C938842E}"/>
              </a:ext>
            </a:extLst>
          </p:cNvPr>
          <p:cNvSpPr txBox="1"/>
          <p:nvPr/>
        </p:nvSpPr>
        <p:spPr>
          <a:xfrm rot="16200000">
            <a:off x="4264069" y="5133711"/>
            <a:ext cx="1143000" cy="246221"/>
          </a:xfrm>
          <a:prstGeom prst="rect">
            <a:avLst/>
          </a:prstGeom>
          <a:noFill/>
        </p:spPr>
        <p:txBody>
          <a:bodyPr wrap="square" rtlCol="0">
            <a:spAutoFit/>
          </a:bodyPr>
          <a:lstStyle/>
          <a:p>
            <a:r>
              <a:rPr lang="es-ES" sz="1000" b="1" dirty="0"/>
              <a:t>30/08/18</a:t>
            </a:r>
            <a:endParaRPr lang="es-CO" sz="1050" b="1" dirty="0"/>
          </a:p>
        </p:txBody>
      </p:sp>
      <p:sp>
        <p:nvSpPr>
          <p:cNvPr id="16" name="CuadroTexto 15">
            <a:extLst>
              <a:ext uri="{FF2B5EF4-FFF2-40B4-BE49-F238E27FC236}">
                <a16:creationId xmlns:a16="http://schemas.microsoft.com/office/drawing/2014/main" id="{CC0FA98B-F108-41DF-A0A2-B0AEA741F09E}"/>
              </a:ext>
            </a:extLst>
          </p:cNvPr>
          <p:cNvSpPr txBox="1"/>
          <p:nvPr/>
        </p:nvSpPr>
        <p:spPr>
          <a:xfrm rot="16200000">
            <a:off x="4760688" y="5133710"/>
            <a:ext cx="1143000" cy="246221"/>
          </a:xfrm>
          <a:prstGeom prst="rect">
            <a:avLst/>
          </a:prstGeom>
          <a:noFill/>
        </p:spPr>
        <p:txBody>
          <a:bodyPr wrap="square" rtlCol="0">
            <a:spAutoFit/>
          </a:bodyPr>
          <a:lstStyle/>
          <a:p>
            <a:r>
              <a:rPr lang="es-ES" sz="1000" b="1" dirty="0"/>
              <a:t>30/08/18</a:t>
            </a:r>
            <a:endParaRPr lang="es-CO" sz="1050" b="1" dirty="0"/>
          </a:p>
        </p:txBody>
      </p:sp>
      <p:sp>
        <p:nvSpPr>
          <p:cNvPr id="17" name="CuadroTexto 16">
            <a:extLst>
              <a:ext uri="{FF2B5EF4-FFF2-40B4-BE49-F238E27FC236}">
                <a16:creationId xmlns:a16="http://schemas.microsoft.com/office/drawing/2014/main" id="{5B0DDA73-73A5-466C-87EB-0991BD92325B}"/>
              </a:ext>
            </a:extLst>
          </p:cNvPr>
          <p:cNvSpPr txBox="1"/>
          <p:nvPr/>
        </p:nvSpPr>
        <p:spPr>
          <a:xfrm rot="16200000">
            <a:off x="5334218" y="5133709"/>
            <a:ext cx="1143000" cy="246221"/>
          </a:xfrm>
          <a:prstGeom prst="rect">
            <a:avLst/>
          </a:prstGeom>
          <a:noFill/>
        </p:spPr>
        <p:txBody>
          <a:bodyPr wrap="square" rtlCol="0">
            <a:spAutoFit/>
          </a:bodyPr>
          <a:lstStyle/>
          <a:p>
            <a:r>
              <a:rPr lang="es-ES" sz="1000" b="1" dirty="0"/>
              <a:t>23/02/18</a:t>
            </a:r>
            <a:endParaRPr lang="es-CO" sz="1050" b="1" dirty="0"/>
          </a:p>
        </p:txBody>
      </p:sp>
      <p:sp>
        <p:nvSpPr>
          <p:cNvPr id="18" name="CuadroTexto 17">
            <a:extLst>
              <a:ext uri="{FF2B5EF4-FFF2-40B4-BE49-F238E27FC236}">
                <a16:creationId xmlns:a16="http://schemas.microsoft.com/office/drawing/2014/main" id="{D0FB30BB-C7B0-479D-B704-F3B529B889BD}"/>
              </a:ext>
            </a:extLst>
          </p:cNvPr>
          <p:cNvSpPr txBox="1"/>
          <p:nvPr/>
        </p:nvSpPr>
        <p:spPr>
          <a:xfrm rot="16200000">
            <a:off x="5876914" y="5133708"/>
            <a:ext cx="1143000" cy="246221"/>
          </a:xfrm>
          <a:prstGeom prst="rect">
            <a:avLst/>
          </a:prstGeom>
          <a:noFill/>
        </p:spPr>
        <p:txBody>
          <a:bodyPr wrap="square" rtlCol="0">
            <a:spAutoFit/>
          </a:bodyPr>
          <a:lstStyle/>
          <a:p>
            <a:r>
              <a:rPr lang="es-ES" sz="1000" b="1" dirty="0"/>
              <a:t>23/02/18</a:t>
            </a:r>
            <a:endParaRPr lang="es-CO" sz="1050" b="1" dirty="0"/>
          </a:p>
        </p:txBody>
      </p:sp>
      <p:sp>
        <p:nvSpPr>
          <p:cNvPr id="19" name="CuadroTexto 18">
            <a:extLst>
              <a:ext uri="{FF2B5EF4-FFF2-40B4-BE49-F238E27FC236}">
                <a16:creationId xmlns:a16="http://schemas.microsoft.com/office/drawing/2014/main" id="{F7DA8B4A-3D19-4855-A81F-E02D3D122393}"/>
              </a:ext>
            </a:extLst>
          </p:cNvPr>
          <p:cNvSpPr txBox="1"/>
          <p:nvPr/>
        </p:nvSpPr>
        <p:spPr>
          <a:xfrm rot="16200000">
            <a:off x="7422623" y="5126252"/>
            <a:ext cx="1143000" cy="246221"/>
          </a:xfrm>
          <a:prstGeom prst="rect">
            <a:avLst/>
          </a:prstGeom>
          <a:noFill/>
        </p:spPr>
        <p:txBody>
          <a:bodyPr wrap="square" rtlCol="0">
            <a:spAutoFit/>
          </a:bodyPr>
          <a:lstStyle/>
          <a:p>
            <a:r>
              <a:rPr lang="es-ES" sz="1000" b="1" dirty="0"/>
              <a:t>30/08/18</a:t>
            </a:r>
            <a:endParaRPr lang="es-CO" sz="1050" b="1" dirty="0"/>
          </a:p>
        </p:txBody>
      </p:sp>
      <p:sp>
        <p:nvSpPr>
          <p:cNvPr id="20" name="CuadroTexto 19">
            <a:extLst>
              <a:ext uri="{FF2B5EF4-FFF2-40B4-BE49-F238E27FC236}">
                <a16:creationId xmlns:a16="http://schemas.microsoft.com/office/drawing/2014/main" id="{41E25BC8-BD67-4BF1-BFBF-E92821D39C66}"/>
              </a:ext>
            </a:extLst>
          </p:cNvPr>
          <p:cNvSpPr txBox="1"/>
          <p:nvPr/>
        </p:nvSpPr>
        <p:spPr>
          <a:xfrm rot="16200000">
            <a:off x="6926004" y="5133707"/>
            <a:ext cx="1143000" cy="246221"/>
          </a:xfrm>
          <a:prstGeom prst="rect">
            <a:avLst/>
          </a:prstGeom>
          <a:noFill/>
        </p:spPr>
        <p:txBody>
          <a:bodyPr wrap="square" rtlCol="0">
            <a:spAutoFit/>
          </a:bodyPr>
          <a:lstStyle/>
          <a:p>
            <a:r>
              <a:rPr lang="es-ES" sz="1000" b="1" dirty="0"/>
              <a:t>30/08/18</a:t>
            </a:r>
            <a:endParaRPr lang="es-CO" sz="1050" b="1" dirty="0"/>
          </a:p>
        </p:txBody>
      </p:sp>
      <p:sp>
        <p:nvSpPr>
          <p:cNvPr id="21" name="CuadroTexto 20">
            <a:extLst>
              <a:ext uri="{FF2B5EF4-FFF2-40B4-BE49-F238E27FC236}">
                <a16:creationId xmlns:a16="http://schemas.microsoft.com/office/drawing/2014/main" id="{A0297CB4-4FF8-41E7-8F56-92C4F3937972}"/>
              </a:ext>
            </a:extLst>
          </p:cNvPr>
          <p:cNvSpPr txBox="1"/>
          <p:nvPr/>
        </p:nvSpPr>
        <p:spPr>
          <a:xfrm rot="16200000">
            <a:off x="10084558" y="5144209"/>
            <a:ext cx="1143000" cy="246221"/>
          </a:xfrm>
          <a:prstGeom prst="rect">
            <a:avLst/>
          </a:prstGeom>
          <a:noFill/>
        </p:spPr>
        <p:txBody>
          <a:bodyPr wrap="square" rtlCol="0">
            <a:spAutoFit/>
          </a:bodyPr>
          <a:lstStyle/>
          <a:p>
            <a:r>
              <a:rPr lang="es-ES" sz="1000" b="1" dirty="0"/>
              <a:t>31/11/18</a:t>
            </a:r>
            <a:endParaRPr lang="es-CO" sz="1050" b="1" dirty="0"/>
          </a:p>
        </p:txBody>
      </p:sp>
      <p:sp>
        <p:nvSpPr>
          <p:cNvPr id="22" name="CuadroTexto 21">
            <a:extLst>
              <a:ext uri="{FF2B5EF4-FFF2-40B4-BE49-F238E27FC236}">
                <a16:creationId xmlns:a16="http://schemas.microsoft.com/office/drawing/2014/main" id="{DC611980-268D-497C-9813-DA3A6D94C6BD}"/>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410153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905542" y="3075057"/>
            <a:ext cx="6857999" cy="707886"/>
          </a:xfrm>
          <a:prstGeom prst="rect">
            <a:avLst/>
          </a:prstGeom>
          <a:noFill/>
        </p:spPr>
        <p:txBody>
          <a:bodyPr wrap="square" rtlCol="0">
            <a:spAutoFit/>
          </a:bodyPr>
          <a:lstStyle/>
          <a:p>
            <a:pPr algn="ctr"/>
            <a:r>
              <a:rPr lang="es-ES" sz="4000" b="1" dirty="0">
                <a:solidFill>
                  <a:srgbClr val="002060"/>
                </a:solidFill>
              </a:rPr>
              <a:t>4. Adición Contratos ROM 2018</a:t>
            </a:r>
          </a:p>
        </p:txBody>
      </p:sp>
      <p:sp>
        <p:nvSpPr>
          <p:cNvPr id="6" name="Rectángulo 5">
            <a:extLst>
              <a:ext uri="{FF2B5EF4-FFF2-40B4-BE49-F238E27FC236}">
                <a16:creationId xmlns:a16="http://schemas.microsoft.com/office/drawing/2014/main" id="{B849F5FA-68D2-432D-8742-653F3A982633}"/>
              </a:ext>
            </a:extLst>
          </p:cNvPr>
          <p:cNvSpPr/>
          <p:nvPr/>
        </p:nvSpPr>
        <p:spPr>
          <a:xfrm>
            <a:off x="0" y="6529706"/>
            <a:ext cx="12192000" cy="32829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720347E5-7DA3-458C-83F2-10D828037DC6}"/>
              </a:ext>
            </a:extLst>
          </p:cNvPr>
          <p:cNvSpPr txBox="1"/>
          <p:nvPr/>
        </p:nvSpPr>
        <p:spPr>
          <a:xfrm>
            <a:off x="6807858"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2" name="Imagen 11">
            <a:extLst>
              <a:ext uri="{FF2B5EF4-FFF2-40B4-BE49-F238E27FC236}">
                <a16:creationId xmlns:a16="http://schemas.microsoft.com/office/drawing/2014/main" id="{6B6BFC49-CF80-4496-B0DA-0525CB411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3" name="Imagen 12">
            <a:extLst>
              <a:ext uri="{FF2B5EF4-FFF2-40B4-BE49-F238E27FC236}">
                <a16:creationId xmlns:a16="http://schemas.microsoft.com/office/drawing/2014/main" id="{4E8B1513-E284-4942-990D-087B4EE542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4" name="Imagen 13">
            <a:extLst>
              <a:ext uri="{FF2B5EF4-FFF2-40B4-BE49-F238E27FC236}">
                <a16:creationId xmlns:a16="http://schemas.microsoft.com/office/drawing/2014/main" id="{DF691659-F4A7-4297-AED4-975B3E3028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473583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96269859-7AC2-4C9F-9E77-FE10A2D32119}"/>
              </a:ext>
            </a:extLst>
          </p:cNvPr>
          <p:cNvSpPr txBox="1"/>
          <p:nvPr/>
        </p:nvSpPr>
        <p:spPr>
          <a:xfrm>
            <a:off x="7674209" y="6550223"/>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
        <p:nvSpPr>
          <p:cNvPr id="4" name="Rectángulo 3">
            <a:extLst>
              <a:ext uri="{FF2B5EF4-FFF2-40B4-BE49-F238E27FC236}">
                <a16:creationId xmlns:a16="http://schemas.microsoft.com/office/drawing/2014/main" id="{5B185E40-7726-4E9F-8D21-7A5937DA17F5}"/>
              </a:ext>
            </a:extLst>
          </p:cNvPr>
          <p:cNvSpPr/>
          <p:nvPr/>
        </p:nvSpPr>
        <p:spPr>
          <a:xfrm>
            <a:off x="257195" y="1269426"/>
            <a:ext cx="4532920" cy="4708981"/>
          </a:xfrm>
          <a:prstGeom prst="rect">
            <a:avLst/>
          </a:prstGeom>
        </p:spPr>
        <p:txBody>
          <a:bodyPr wrap="square">
            <a:spAutoFit/>
          </a:bodyPr>
          <a:lstStyle/>
          <a:p>
            <a:pPr algn="just"/>
            <a:r>
              <a:rPr lang="es-CO" sz="1500" b="1" dirty="0">
                <a:solidFill>
                  <a:schemeClr val="tx2">
                    <a:lumMod val="75000"/>
                  </a:schemeClr>
                </a:solidFill>
                <a:latin typeface="Arial" panose="020B0604020202020204" pitchFamily="34" charset="0"/>
              </a:rPr>
              <a:t>OBJETO </a:t>
            </a:r>
          </a:p>
          <a:p>
            <a:pPr algn="just"/>
            <a:endParaRPr lang="es-CO" sz="1500" b="1" dirty="0">
              <a:solidFill>
                <a:schemeClr val="tx2">
                  <a:lumMod val="75000"/>
                </a:schemeClr>
              </a:solidFill>
              <a:latin typeface="Arial" panose="020B0604020202020204" pitchFamily="34" charset="0"/>
            </a:endParaRPr>
          </a:p>
          <a:p>
            <a:pPr algn="just"/>
            <a:r>
              <a:rPr lang="es-CO" sz="1500" dirty="0">
                <a:solidFill>
                  <a:schemeClr val="tx2">
                    <a:lumMod val="75000"/>
                  </a:schemeClr>
                </a:solidFill>
                <a:latin typeface="Arial" panose="020B0604020202020204" pitchFamily="34" charset="0"/>
              </a:rPr>
              <a:t>“</a:t>
            </a:r>
            <a:r>
              <a:rPr lang="es-CO" sz="1500" i="1" dirty="0">
                <a:solidFill>
                  <a:schemeClr val="tx2">
                    <a:lumMod val="75000"/>
                  </a:schemeClr>
                </a:solidFill>
                <a:latin typeface="Arial" panose="020B0604020202020204" pitchFamily="34" charset="0"/>
              </a:rPr>
              <a:t>Contratar la prestación del servicio de reparaciones, obras y mantenimientos (ROM) locativos por regional a los inmuebles urbanos sujetos de administración por parte de la SAE SAS </a:t>
            </a:r>
            <a:r>
              <a:rPr lang="es-CO" sz="1500" dirty="0">
                <a:solidFill>
                  <a:schemeClr val="tx2">
                    <a:lumMod val="75000"/>
                  </a:schemeClr>
                </a:solidFill>
                <a:latin typeface="Arial" panose="020B0604020202020204" pitchFamily="34" charset="0"/>
              </a:rPr>
              <a:t>“</a:t>
            </a:r>
          </a:p>
          <a:p>
            <a:pPr algn="just"/>
            <a:endParaRPr lang="es-CO" sz="1500" dirty="0">
              <a:solidFill>
                <a:schemeClr val="tx2">
                  <a:lumMod val="75000"/>
                </a:schemeClr>
              </a:solidFill>
              <a:latin typeface="Arial" panose="020B0604020202020204" pitchFamily="34" charset="0"/>
            </a:endParaRPr>
          </a:p>
          <a:p>
            <a:pPr algn="just"/>
            <a:r>
              <a:rPr lang="es-CO" sz="1500" b="1" dirty="0">
                <a:solidFill>
                  <a:schemeClr val="tx2">
                    <a:lumMod val="75000"/>
                  </a:schemeClr>
                </a:solidFill>
                <a:latin typeface="Arial" panose="020B0604020202020204" pitchFamily="34" charset="0"/>
              </a:rPr>
              <a:t> ALCANCE DEL OBJETO </a:t>
            </a:r>
          </a:p>
          <a:p>
            <a:pPr algn="just"/>
            <a:endParaRPr lang="es-CO" sz="1500" dirty="0">
              <a:solidFill>
                <a:schemeClr val="tx2">
                  <a:lumMod val="75000"/>
                </a:schemeClr>
              </a:solidFill>
              <a:latin typeface="Arial" panose="020B0604020202020204" pitchFamily="34" charset="0"/>
            </a:endParaRPr>
          </a:p>
          <a:p>
            <a:pPr algn="just"/>
            <a:r>
              <a:rPr lang="es-CO" sz="1500" i="1" dirty="0">
                <a:solidFill>
                  <a:schemeClr val="tx2">
                    <a:lumMod val="75000"/>
                  </a:schemeClr>
                </a:solidFill>
                <a:latin typeface="Arial" panose="020B0604020202020204" pitchFamily="34" charset="0"/>
              </a:rPr>
              <a:t>“Las reparaciones, obras y mantenimientos (ROM) locativos se ejecutarán sobre los diferentes tipos de inmuebles descritos en el anexo 2 de los presentes Términos, incluidos aquellos que de acuerdo con los Artículos 657 y 658 de la legislación civil colombiana se identifican como inmuebles por adhesión y destinación, ubicados en las ciudades y municipios que se relacionan en el anexo No. 2A, 2B, 2C y 2D. Listado de Departamentos y Municipios. “</a:t>
            </a:r>
            <a:endParaRPr lang="es-CO" sz="1500" i="1" dirty="0">
              <a:solidFill>
                <a:schemeClr val="tx2">
                  <a:lumMod val="75000"/>
                </a:schemeClr>
              </a:solidFill>
            </a:endParaRPr>
          </a:p>
        </p:txBody>
      </p:sp>
      <p:sp>
        <p:nvSpPr>
          <p:cNvPr id="18" name="Rectángulo 17">
            <a:extLst>
              <a:ext uri="{FF2B5EF4-FFF2-40B4-BE49-F238E27FC236}">
                <a16:creationId xmlns:a16="http://schemas.microsoft.com/office/drawing/2014/main" id="{7A82EF75-F01F-4831-90A1-1D06DD03755A}"/>
              </a:ext>
            </a:extLst>
          </p:cNvPr>
          <p:cNvSpPr/>
          <p:nvPr/>
        </p:nvSpPr>
        <p:spPr>
          <a:xfrm>
            <a:off x="5299478" y="2449586"/>
            <a:ext cx="2337992" cy="318847"/>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Solicitud de ROM</a:t>
            </a:r>
          </a:p>
        </p:txBody>
      </p:sp>
      <p:sp>
        <p:nvSpPr>
          <p:cNvPr id="19" name="Rectángulo 18">
            <a:extLst>
              <a:ext uri="{FF2B5EF4-FFF2-40B4-BE49-F238E27FC236}">
                <a16:creationId xmlns:a16="http://schemas.microsoft.com/office/drawing/2014/main" id="{9B7A3342-3979-44B8-83BF-8729F2F59D5B}"/>
              </a:ext>
            </a:extLst>
          </p:cNvPr>
          <p:cNvSpPr/>
          <p:nvPr/>
        </p:nvSpPr>
        <p:spPr>
          <a:xfrm>
            <a:off x="8431517" y="2419285"/>
            <a:ext cx="2908857" cy="382616"/>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Visita de inspección SAE y contratista </a:t>
            </a:r>
          </a:p>
        </p:txBody>
      </p:sp>
      <p:sp>
        <p:nvSpPr>
          <p:cNvPr id="20" name="Rectángulo 19">
            <a:extLst>
              <a:ext uri="{FF2B5EF4-FFF2-40B4-BE49-F238E27FC236}">
                <a16:creationId xmlns:a16="http://schemas.microsoft.com/office/drawing/2014/main" id="{EFF06BBF-84BE-47AC-A809-B01D39EB3F89}"/>
              </a:ext>
            </a:extLst>
          </p:cNvPr>
          <p:cNvSpPr/>
          <p:nvPr/>
        </p:nvSpPr>
        <p:spPr>
          <a:xfrm>
            <a:off x="8431517" y="3234035"/>
            <a:ext cx="2908857" cy="400007"/>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Presentación de presupuesto</a:t>
            </a:r>
          </a:p>
        </p:txBody>
      </p:sp>
      <p:sp>
        <p:nvSpPr>
          <p:cNvPr id="21" name="Rectángulo 20">
            <a:extLst>
              <a:ext uri="{FF2B5EF4-FFF2-40B4-BE49-F238E27FC236}">
                <a16:creationId xmlns:a16="http://schemas.microsoft.com/office/drawing/2014/main" id="{D266ABD2-9CF6-413C-8F95-0A6845B21006}"/>
              </a:ext>
            </a:extLst>
          </p:cNvPr>
          <p:cNvSpPr/>
          <p:nvPr/>
        </p:nvSpPr>
        <p:spPr>
          <a:xfrm>
            <a:off x="5164823" y="3242754"/>
            <a:ext cx="2555100" cy="400007"/>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Corrección por parte de SAE</a:t>
            </a:r>
          </a:p>
        </p:txBody>
      </p:sp>
      <p:sp>
        <p:nvSpPr>
          <p:cNvPr id="22" name="Diagrama de flujo: decisión 21">
            <a:extLst>
              <a:ext uri="{FF2B5EF4-FFF2-40B4-BE49-F238E27FC236}">
                <a16:creationId xmlns:a16="http://schemas.microsoft.com/office/drawing/2014/main" id="{FC02C32B-A1B9-4BBB-B4E7-A728FE3B4A08}"/>
              </a:ext>
            </a:extLst>
          </p:cNvPr>
          <p:cNvSpPr/>
          <p:nvPr/>
        </p:nvSpPr>
        <p:spPr>
          <a:xfrm>
            <a:off x="5259285" y="4008936"/>
            <a:ext cx="2376078" cy="1241523"/>
          </a:xfrm>
          <a:prstGeom prst="flowChartDecision">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Presupuesto de la obra menor a 20 SMMLV</a:t>
            </a:r>
          </a:p>
        </p:txBody>
      </p:sp>
      <p:sp>
        <p:nvSpPr>
          <p:cNvPr id="23" name="Diagrama de flujo: proceso 22">
            <a:extLst>
              <a:ext uri="{FF2B5EF4-FFF2-40B4-BE49-F238E27FC236}">
                <a16:creationId xmlns:a16="http://schemas.microsoft.com/office/drawing/2014/main" id="{21C26A75-E7E6-4CE4-868D-768E1C735E23}"/>
              </a:ext>
            </a:extLst>
          </p:cNvPr>
          <p:cNvSpPr/>
          <p:nvPr/>
        </p:nvSpPr>
        <p:spPr>
          <a:xfrm>
            <a:off x="8045042" y="4009328"/>
            <a:ext cx="1780328" cy="502907"/>
          </a:xfrm>
          <a:prstGeom prst="flowChartProcess">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Aprobación Comité Regional</a:t>
            </a:r>
          </a:p>
        </p:txBody>
      </p:sp>
      <p:sp>
        <p:nvSpPr>
          <p:cNvPr id="24" name="Diagrama de flujo: proceso 23">
            <a:extLst>
              <a:ext uri="{FF2B5EF4-FFF2-40B4-BE49-F238E27FC236}">
                <a16:creationId xmlns:a16="http://schemas.microsoft.com/office/drawing/2014/main" id="{E6B190B3-ACAB-40FE-9D43-7B67F7B825E8}"/>
              </a:ext>
            </a:extLst>
          </p:cNvPr>
          <p:cNvSpPr/>
          <p:nvPr/>
        </p:nvSpPr>
        <p:spPr>
          <a:xfrm>
            <a:off x="8045042" y="4864008"/>
            <a:ext cx="1780328" cy="502907"/>
          </a:xfrm>
          <a:prstGeom prst="flowChartProcess">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Aprobación Comité Nacional</a:t>
            </a:r>
          </a:p>
        </p:txBody>
      </p:sp>
      <p:sp>
        <p:nvSpPr>
          <p:cNvPr id="25" name="Diagrama de flujo: proceso 24">
            <a:extLst>
              <a:ext uri="{FF2B5EF4-FFF2-40B4-BE49-F238E27FC236}">
                <a16:creationId xmlns:a16="http://schemas.microsoft.com/office/drawing/2014/main" id="{18CAFECA-94BB-4B0F-A53D-0317C75DC1BA}"/>
              </a:ext>
            </a:extLst>
          </p:cNvPr>
          <p:cNvSpPr/>
          <p:nvPr/>
        </p:nvSpPr>
        <p:spPr>
          <a:xfrm>
            <a:off x="10192624" y="4465780"/>
            <a:ext cx="1261066" cy="374995"/>
          </a:xfrm>
          <a:prstGeom prst="flowChartProcess">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1200" dirty="0"/>
              <a:t>Ejecución de ROM</a:t>
            </a:r>
          </a:p>
        </p:txBody>
      </p:sp>
      <p:cxnSp>
        <p:nvCxnSpPr>
          <p:cNvPr id="26" name="Conector recto 25">
            <a:extLst>
              <a:ext uri="{FF2B5EF4-FFF2-40B4-BE49-F238E27FC236}">
                <a16:creationId xmlns:a16="http://schemas.microsoft.com/office/drawing/2014/main" id="{BFFFC248-08FD-4F63-892E-3E4A599D8F1C}"/>
              </a:ext>
            </a:extLst>
          </p:cNvPr>
          <p:cNvCxnSpPr>
            <a:cxnSpLocks/>
            <a:stCxn id="18" idx="3"/>
            <a:endCxn id="19" idx="1"/>
          </p:cNvCxnSpPr>
          <p:nvPr/>
        </p:nvCxnSpPr>
        <p:spPr>
          <a:xfrm>
            <a:off x="7637470" y="2609010"/>
            <a:ext cx="794047" cy="1583"/>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27" name="Conector recto 26">
            <a:extLst>
              <a:ext uri="{FF2B5EF4-FFF2-40B4-BE49-F238E27FC236}">
                <a16:creationId xmlns:a16="http://schemas.microsoft.com/office/drawing/2014/main" id="{0430EE92-216F-48DC-9E72-66DCE5B8FBBA}"/>
              </a:ext>
            </a:extLst>
          </p:cNvPr>
          <p:cNvCxnSpPr>
            <a:cxnSpLocks/>
            <a:stCxn id="19" idx="2"/>
            <a:endCxn id="20" idx="0"/>
          </p:cNvCxnSpPr>
          <p:nvPr/>
        </p:nvCxnSpPr>
        <p:spPr>
          <a:xfrm>
            <a:off x="9885946" y="2801901"/>
            <a:ext cx="0" cy="432134"/>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28" name="Conector recto 27">
            <a:extLst>
              <a:ext uri="{FF2B5EF4-FFF2-40B4-BE49-F238E27FC236}">
                <a16:creationId xmlns:a16="http://schemas.microsoft.com/office/drawing/2014/main" id="{D4CD74D2-DB76-416B-9D2E-E410F434AE58}"/>
              </a:ext>
            </a:extLst>
          </p:cNvPr>
          <p:cNvCxnSpPr>
            <a:cxnSpLocks/>
            <a:stCxn id="20" idx="1"/>
            <a:endCxn id="21" idx="3"/>
          </p:cNvCxnSpPr>
          <p:nvPr/>
        </p:nvCxnSpPr>
        <p:spPr>
          <a:xfrm flipH="1">
            <a:off x="7719923" y="3434039"/>
            <a:ext cx="711594" cy="8719"/>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29" name="Conector recto 28">
            <a:extLst>
              <a:ext uri="{FF2B5EF4-FFF2-40B4-BE49-F238E27FC236}">
                <a16:creationId xmlns:a16="http://schemas.microsoft.com/office/drawing/2014/main" id="{C75FFC60-0B58-425F-8311-EE3B35E406C2}"/>
              </a:ext>
            </a:extLst>
          </p:cNvPr>
          <p:cNvCxnSpPr>
            <a:cxnSpLocks/>
            <a:stCxn id="21" idx="2"/>
            <a:endCxn id="22" idx="0"/>
          </p:cNvCxnSpPr>
          <p:nvPr/>
        </p:nvCxnSpPr>
        <p:spPr>
          <a:xfrm>
            <a:off x="6442373" y="3642761"/>
            <a:ext cx="4951" cy="366175"/>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0" name="Conector: angular 29">
            <a:extLst>
              <a:ext uri="{FF2B5EF4-FFF2-40B4-BE49-F238E27FC236}">
                <a16:creationId xmlns:a16="http://schemas.microsoft.com/office/drawing/2014/main" id="{6BD31E37-A1E7-4307-9A59-8F70BC6DC5E5}"/>
              </a:ext>
            </a:extLst>
          </p:cNvPr>
          <p:cNvCxnSpPr>
            <a:cxnSpLocks/>
            <a:stCxn id="22" idx="3"/>
            <a:endCxn id="23" idx="1"/>
          </p:cNvCxnSpPr>
          <p:nvPr/>
        </p:nvCxnSpPr>
        <p:spPr>
          <a:xfrm flipV="1">
            <a:off x="7635363" y="4260782"/>
            <a:ext cx="409679" cy="368916"/>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1" name="Conector: angular 30">
            <a:extLst>
              <a:ext uri="{FF2B5EF4-FFF2-40B4-BE49-F238E27FC236}">
                <a16:creationId xmlns:a16="http://schemas.microsoft.com/office/drawing/2014/main" id="{FD5FB927-DCC3-4FF9-A8C1-49003B3671B1}"/>
              </a:ext>
            </a:extLst>
          </p:cNvPr>
          <p:cNvCxnSpPr>
            <a:cxnSpLocks/>
            <a:stCxn id="22" idx="3"/>
            <a:endCxn id="24" idx="1"/>
          </p:cNvCxnSpPr>
          <p:nvPr/>
        </p:nvCxnSpPr>
        <p:spPr>
          <a:xfrm>
            <a:off x="7635363" y="4629698"/>
            <a:ext cx="409679" cy="485764"/>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2" name="Conector: angular 31">
            <a:extLst>
              <a:ext uri="{FF2B5EF4-FFF2-40B4-BE49-F238E27FC236}">
                <a16:creationId xmlns:a16="http://schemas.microsoft.com/office/drawing/2014/main" id="{84FD3C1E-D0ED-401C-9425-74C3674CD47A}"/>
              </a:ext>
            </a:extLst>
          </p:cNvPr>
          <p:cNvCxnSpPr>
            <a:cxnSpLocks/>
            <a:stCxn id="23" idx="3"/>
            <a:endCxn id="25" idx="1"/>
          </p:cNvCxnSpPr>
          <p:nvPr/>
        </p:nvCxnSpPr>
        <p:spPr>
          <a:xfrm>
            <a:off x="9825370" y="4260782"/>
            <a:ext cx="367254" cy="392496"/>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3" name="Conector: angular 32">
            <a:extLst>
              <a:ext uri="{FF2B5EF4-FFF2-40B4-BE49-F238E27FC236}">
                <a16:creationId xmlns:a16="http://schemas.microsoft.com/office/drawing/2014/main" id="{26587300-AD9C-40CF-BC4D-8B66842A51FC}"/>
              </a:ext>
            </a:extLst>
          </p:cNvPr>
          <p:cNvCxnSpPr>
            <a:cxnSpLocks/>
            <a:stCxn id="24" idx="3"/>
            <a:endCxn id="25" idx="1"/>
          </p:cNvCxnSpPr>
          <p:nvPr/>
        </p:nvCxnSpPr>
        <p:spPr>
          <a:xfrm flipV="1">
            <a:off x="9825370" y="4653278"/>
            <a:ext cx="367254" cy="462184"/>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sp>
        <p:nvSpPr>
          <p:cNvPr id="8" name="Rectángulo 7">
            <a:extLst>
              <a:ext uri="{FF2B5EF4-FFF2-40B4-BE49-F238E27FC236}">
                <a16:creationId xmlns:a16="http://schemas.microsoft.com/office/drawing/2014/main" id="{C127C230-6D76-46BD-B261-20EC04D4520E}"/>
              </a:ext>
            </a:extLst>
          </p:cNvPr>
          <p:cNvSpPr/>
          <p:nvPr/>
        </p:nvSpPr>
        <p:spPr>
          <a:xfrm>
            <a:off x="7029484" y="1494469"/>
            <a:ext cx="2467342" cy="369332"/>
          </a:xfrm>
          <a:prstGeom prst="rect">
            <a:avLst/>
          </a:prstGeom>
        </p:spPr>
        <p:txBody>
          <a:bodyPr wrap="none">
            <a:spAutoFit/>
          </a:bodyPr>
          <a:lstStyle/>
          <a:p>
            <a:r>
              <a:rPr lang="es-CO" b="1" dirty="0">
                <a:solidFill>
                  <a:schemeClr val="tx2">
                    <a:lumMod val="75000"/>
                  </a:schemeClr>
                </a:solidFill>
                <a:latin typeface="Arial" panose="020B0604020202020204" pitchFamily="34" charset="0"/>
              </a:rPr>
              <a:t>Metodología General</a:t>
            </a:r>
            <a:endParaRPr lang="es-CO" dirty="0">
              <a:solidFill>
                <a:schemeClr val="tx2">
                  <a:lumMod val="75000"/>
                </a:schemeClr>
              </a:solidFill>
            </a:endParaRPr>
          </a:p>
        </p:txBody>
      </p:sp>
      <p:sp>
        <p:nvSpPr>
          <p:cNvPr id="45" name="CuadroTexto 44">
            <a:extLst>
              <a:ext uri="{FF2B5EF4-FFF2-40B4-BE49-F238E27FC236}">
                <a16:creationId xmlns:a16="http://schemas.microsoft.com/office/drawing/2014/main" id="{6D03333C-872D-461E-B3D0-F11F7A6EE9F4}"/>
              </a:ext>
            </a:extLst>
          </p:cNvPr>
          <p:cNvSpPr txBox="1"/>
          <p:nvPr/>
        </p:nvSpPr>
        <p:spPr>
          <a:xfrm>
            <a:off x="7473851" y="4833953"/>
            <a:ext cx="461052" cy="261610"/>
          </a:xfrm>
          <a:prstGeom prst="rect">
            <a:avLst/>
          </a:prstGeom>
          <a:noFill/>
        </p:spPr>
        <p:txBody>
          <a:bodyPr wrap="square" rtlCol="0">
            <a:spAutoFit/>
          </a:bodyPr>
          <a:lstStyle/>
          <a:p>
            <a:r>
              <a:rPr lang="es-CO" sz="1050" dirty="0">
                <a:solidFill>
                  <a:schemeClr val="tx2">
                    <a:lumMod val="60000"/>
                    <a:lumOff val="40000"/>
                  </a:schemeClr>
                </a:solidFill>
              </a:rPr>
              <a:t>NO</a:t>
            </a:r>
          </a:p>
        </p:txBody>
      </p:sp>
      <p:sp>
        <p:nvSpPr>
          <p:cNvPr id="46" name="CuadroTexto 45">
            <a:extLst>
              <a:ext uri="{FF2B5EF4-FFF2-40B4-BE49-F238E27FC236}">
                <a16:creationId xmlns:a16="http://schemas.microsoft.com/office/drawing/2014/main" id="{9E48159D-F838-4DA9-AFDA-A83CBF36E51A}"/>
              </a:ext>
            </a:extLst>
          </p:cNvPr>
          <p:cNvSpPr txBox="1"/>
          <p:nvPr/>
        </p:nvSpPr>
        <p:spPr>
          <a:xfrm>
            <a:off x="7473851" y="4211596"/>
            <a:ext cx="461052" cy="261610"/>
          </a:xfrm>
          <a:prstGeom prst="rect">
            <a:avLst/>
          </a:prstGeom>
          <a:noFill/>
        </p:spPr>
        <p:txBody>
          <a:bodyPr wrap="square" rtlCol="0">
            <a:spAutoFit/>
          </a:bodyPr>
          <a:lstStyle/>
          <a:p>
            <a:r>
              <a:rPr lang="es-CO" sz="1050" dirty="0">
                <a:solidFill>
                  <a:schemeClr val="tx2">
                    <a:lumMod val="60000"/>
                    <a:lumOff val="40000"/>
                  </a:schemeClr>
                </a:solidFill>
              </a:rPr>
              <a:t>SI</a:t>
            </a:r>
          </a:p>
        </p:txBody>
      </p:sp>
      <p:cxnSp>
        <p:nvCxnSpPr>
          <p:cNvPr id="50" name="Conector recto 49">
            <a:extLst>
              <a:ext uri="{FF2B5EF4-FFF2-40B4-BE49-F238E27FC236}">
                <a16:creationId xmlns:a16="http://schemas.microsoft.com/office/drawing/2014/main" id="{0FE5F42A-4126-4FDF-A757-273F2BDF4839}"/>
              </a:ext>
            </a:extLst>
          </p:cNvPr>
          <p:cNvCxnSpPr/>
          <p:nvPr/>
        </p:nvCxnSpPr>
        <p:spPr>
          <a:xfrm>
            <a:off x="5017611" y="1614622"/>
            <a:ext cx="0" cy="445924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38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96269859-7AC2-4C9F-9E77-FE10A2D32119}"/>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3" name="Imagen 12">
            <a:extLst>
              <a:ext uri="{FF2B5EF4-FFF2-40B4-BE49-F238E27FC236}">
                <a16:creationId xmlns:a16="http://schemas.microsoft.com/office/drawing/2014/main" id="{960F2A79-34E5-4F30-A8B4-6B4DB8BC194D}"/>
              </a:ext>
            </a:extLst>
          </p:cNvPr>
          <p:cNvPicPr/>
          <p:nvPr/>
        </p:nvPicPr>
        <p:blipFill rotWithShape="1">
          <a:blip r:embed="rId5">
            <a:extLst>
              <a:ext uri="{BEBA8EAE-BF5A-486C-A8C5-ECC9F3942E4B}">
                <a14:imgProps xmlns:a14="http://schemas.microsoft.com/office/drawing/2010/main">
                  <a14:imgLayer r:embed="rId6">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6707906" y="2589887"/>
            <a:ext cx="3189224" cy="3765964"/>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E2EA443A-3A0A-43FA-8C39-6D1978101318}"/>
              </a:ext>
            </a:extLst>
          </p:cNvPr>
          <p:cNvPicPr/>
          <p:nvPr/>
        </p:nvPicPr>
        <p:blipFill rotWithShape="1">
          <a:blip r:embed="rId7">
            <a:extLst>
              <a:ext uri="{BEBA8EAE-BF5A-486C-A8C5-ECC9F3942E4B}">
                <a14:imgProps xmlns:a14="http://schemas.microsoft.com/office/drawing/2010/main">
                  <a14:imgLayer r:embed="rId6">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6223648" y="1146273"/>
            <a:ext cx="987888" cy="726460"/>
          </a:xfrm>
          <a:prstGeom prst="rect">
            <a:avLst/>
          </a:prstGeom>
          <a:ln>
            <a:no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8F2666E7-7580-4EC2-BA83-714E8A08AF41}"/>
              </a:ext>
            </a:extLst>
          </p:cNvPr>
          <p:cNvPicPr/>
          <p:nvPr/>
        </p:nvPicPr>
        <p:blipFill rotWithShape="1">
          <a:blip r:embed="rId8">
            <a:extLst>
              <a:ext uri="{BEBA8EAE-BF5A-486C-A8C5-ECC9F3942E4B}">
                <a14:imgProps xmlns:a14="http://schemas.microsoft.com/office/drawing/2010/main">
                  <a14:imgLayer r:embed="rId6">
                    <a14:imgEffect>
                      <a14:backgroundRemoval t="2652" b="89899" l="9967" r="89869">
                        <a14:foregroundMark x1="42974" y1="12247" x2="59804" y2="2652"/>
                        <a14:backgroundMark x1="59804" y1="28535" x2="20261" y2="53409"/>
                        <a14:backgroundMark x1="20261" y1="53409" x2="20261" y2="53409"/>
                        <a14:backgroundMark x1="63235" y1="37500" x2="63235" y2="37500"/>
                        <a14:backgroundMark x1="50654" y1="23232" x2="71405" y2="77273"/>
                        <a14:backgroundMark x1="45425" y1="42803" x2="59477" y2="70707"/>
                        <a14:backgroundMark x1="59477" y1="70707" x2="70261" y2="86995"/>
                        <a14:backgroundMark x1="37418" y1="43434" x2="38072" y2="57323"/>
                        <a14:backgroundMark x1="38072" y1="57323" x2="52451" y2="78788"/>
                        <a14:backgroundMark x1="52451" y1="78788" x2="59641" y2="84848"/>
                        <a14:backgroundMark x1="33824" y1="48359" x2="32190" y2="57955"/>
                        <a14:backgroundMark x1="32190" y1="57955" x2="34477" y2="66162"/>
                        <a14:backgroundMark x1="34477" y1="66162" x2="39379" y2="73106"/>
                        <a14:backgroundMark x1="39379" y1="73106" x2="52288" y2="82955"/>
                        <a14:backgroundMark x1="52288" y1="82955" x2="54248" y2="86616"/>
                        <a14:backgroundMark x1="34477" y1="46970" x2="20425" y2="56944"/>
                        <a14:backgroundMark x1="20425" y1="56944" x2="15033" y2="65152"/>
                        <a14:backgroundMark x1="29085" y1="54798" x2="29248" y2="70202"/>
                        <a14:backgroundMark x1="29248" y1="70202" x2="30556" y2="72727"/>
                        <a14:backgroundMark x1="15686" y1="68813" x2="19444" y2="51389"/>
                        <a14:backgroundMark x1="50817" y1="19949" x2="45752" y2="40530"/>
                        <a14:backgroundMark x1="32353" y1="32071" x2="33660" y2="51894"/>
                        <a14:backgroundMark x1="20261" y1="26641" x2="27614" y2="58965"/>
                        <a14:backgroundMark x1="72386" y1="37753" x2="82190" y2="65404"/>
                        <a14:backgroundMark x1="63889" y1="34217" x2="76797" y2="80429"/>
                        <a14:backgroundMark x1="76797" y1="80429" x2="77288" y2="80682"/>
                        <a14:backgroundMark x1="48856" y1="30682" x2="45261" y2="30303"/>
                        <a14:backgroundMark x1="46078" y1="25379" x2="46078" y2="25379"/>
                        <a14:backgroundMark x1="44118" y1="27778" x2="44118" y2="27778"/>
                        <a14:backgroundMark x1="43301" y1="27904" x2="43301" y2="27904"/>
                        <a14:backgroundMark x1="39216" y1="31061" x2="39216" y2="31061"/>
                      </a14:backgroundRemoval>
                    </a14:imgEffect>
                  </a14:imgLayer>
                </a14:imgProps>
              </a:ext>
              <a:ext uri="{28A0092B-C50C-407E-A947-70E740481C1C}">
                <a14:useLocalDpi xmlns:a14="http://schemas.microsoft.com/office/drawing/2010/main" val="0"/>
              </a:ext>
            </a:extLst>
          </a:blip>
          <a:srcRect l="21261" r="32646" b="62094"/>
          <a:stretch/>
        </p:blipFill>
        <p:spPr>
          <a:xfrm>
            <a:off x="6912940" y="1301334"/>
            <a:ext cx="1905842" cy="1907166"/>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9757770A-BE27-4374-A634-0DD39692262F}"/>
              </a:ext>
            </a:extLst>
          </p:cNvPr>
          <p:cNvPicPr/>
          <p:nvPr/>
        </p:nvPicPr>
        <p:blipFill rotWithShape="1">
          <a:blip r:embed="rId9">
            <a:extLst>
              <a:ext uri="{BEBA8EAE-BF5A-486C-A8C5-ECC9F3942E4B}">
                <a14:imgProps xmlns:a14="http://schemas.microsoft.com/office/drawing/2010/main">
                  <a14:imgLayer r:embed="rId6">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6456598" y="2381274"/>
            <a:ext cx="1329656" cy="1625356"/>
          </a:xfrm>
          <a:prstGeom prst="rect">
            <a:avLst/>
          </a:prstGeom>
          <a:ln>
            <a:noFill/>
          </a:ln>
          <a:effectLst>
            <a:outerShdw blurRad="292100" dist="139700" dir="2700000" algn="tl" rotWithShape="0">
              <a:srgbClr val="333333">
                <a:alpha val="65000"/>
              </a:srgbClr>
            </a:outerShdw>
          </a:effectLst>
        </p:spPr>
      </p:pic>
      <p:pic>
        <p:nvPicPr>
          <p:cNvPr id="17" name="Imagen 16">
            <a:extLst>
              <a:ext uri="{FF2B5EF4-FFF2-40B4-BE49-F238E27FC236}">
                <a16:creationId xmlns:a16="http://schemas.microsoft.com/office/drawing/2014/main" id="{D8B4C90A-032A-49DD-82F9-4DD6F5EC1FBD}"/>
              </a:ext>
            </a:extLst>
          </p:cNvPr>
          <p:cNvPicPr/>
          <p:nvPr/>
        </p:nvPicPr>
        <p:blipFill rotWithShape="1">
          <a:blip r:embed="rId10">
            <a:extLst>
              <a:ext uri="{BEBA8EAE-BF5A-486C-A8C5-ECC9F3942E4B}">
                <a14:imgProps xmlns:a14="http://schemas.microsoft.com/office/drawing/2010/main">
                  <a14:imgLayer r:embed="rId6">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6148364" y="3670994"/>
            <a:ext cx="1119078" cy="142091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4" name="Rectángulo 3">
            <a:hlinkClick r:id="rId11" action="ppaction://hlinksldjump"/>
            <a:extLst>
              <a:ext uri="{FF2B5EF4-FFF2-40B4-BE49-F238E27FC236}">
                <a16:creationId xmlns:a16="http://schemas.microsoft.com/office/drawing/2014/main" id="{5B185E40-7726-4E9F-8D21-7A5937DA17F5}"/>
              </a:ext>
            </a:extLst>
          </p:cNvPr>
          <p:cNvSpPr/>
          <p:nvPr/>
        </p:nvSpPr>
        <p:spPr>
          <a:xfrm>
            <a:off x="1567714" y="2327752"/>
            <a:ext cx="2028806" cy="32316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s-CO" sz="1500" i="1" dirty="0">
                <a:solidFill>
                  <a:schemeClr val="tx2">
                    <a:lumMod val="75000"/>
                  </a:schemeClr>
                </a:solidFill>
              </a:rPr>
              <a:t>Contrato 011 de 2018</a:t>
            </a:r>
          </a:p>
        </p:txBody>
      </p:sp>
      <p:sp>
        <p:nvSpPr>
          <p:cNvPr id="18" name="Rectángulo 17">
            <a:hlinkClick r:id="rId12" action="ppaction://hlinksldjump"/>
            <a:extLst>
              <a:ext uri="{FF2B5EF4-FFF2-40B4-BE49-F238E27FC236}">
                <a16:creationId xmlns:a16="http://schemas.microsoft.com/office/drawing/2014/main" id="{F3F3ABB9-775F-4E84-A725-5976D7BB6A28}"/>
              </a:ext>
            </a:extLst>
          </p:cNvPr>
          <p:cNvSpPr/>
          <p:nvPr/>
        </p:nvSpPr>
        <p:spPr>
          <a:xfrm>
            <a:off x="1567714" y="3509411"/>
            <a:ext cx="2028806" cy="32316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s-CO" sz="1500" i="1" dirty="0">
                <a:solidFill>
                  <a:schemeClr val="tx2">
                    <a:lumMod val="75000"/>
                  </a:schemeClr>
                </a:solidFill>
              </a:rPr>
              <a:t>Contrato 012 de 2018</a:t>
            </a:r>
          </a:p>
        </p:txBody>
      </p:sp>
      <p:sp>
        <p:nvSpPr>
          <p:cNvPr id="19" name="Rectángulo 18">
            <a:hlinkClick r:id="rId13" action="ppaction://hlinksldjump"/>
            <a:extLst>
              <a:ext uri="{FF2B5EF4-FFF2-40B4-BE49-F238E27FC236}">
                <a16:creationId xmlns:a16="http://schemas.microsoft.com/office/drawing/2014/main" id="{EE582F16-9B2B-403E-AFAA-570670E09F79}"/>
              </a:ext>
            </a:extLst>
          </p:cNvPr>
          <p:cNvSpPr/>
          <p:nvPr/>
        </p:nvSpPr>
        <p:spPr>
          <a:xfrm>
            <a:off x="1567714" y="4689053"/>
            <a:ext cx="2028806" cy="32316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s-CO" sz="1500" i="1" dirty="0">
                <a:solidFill>
                  <a:schemeClr val="tx2">
                    <a:lumMod val="75000"/>
                  </a:schemeClr>
                </a:solidFill>
              </a:rPr>
              <a:t>Contrato 019 de 2018</a:t>
            </a:r>
          </a:p>
        </p:txBody>
      </p:sp>
    </p:spTree>
    <p:extLst>
      <p:ext uri="{BB962C8B-B14F-4D97-AF65-F5344CB8AC3E}">
        <p14:creationId xmlns:p14="http://schemas.microsoft.com/office/powerpoint/2010/main" val="2281344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302955" y="1147986"/>
            <a:ext cx="2776335" cy="477054"/>
          </a:xfrm>
          <a:prstGeom prst="rect">
            <a:avLst/>
          </a:prstGeom>
          <a:noFill/>
        </p:spPr>
        <p:txBody>
          <a:bodyPr wrap="square" rtlCol="0">
            <a:spAutoFit/>
          </a:bodyPr>
          <a:lstStyle/>
          <a:p>
            <a:r>
              <a:rPr lang="es-ES" sz="2500" dirty="0">
                <a:solidFill>
                  <a:srgbClr val="A9A8A9"/>
                </a:solidFill>
                <a:latin typeface="Lato Bold"/>
                <a:cs typeface="Lato Bold"/>
              </a:rPr>
              <a:t>CENTRO ORIENTE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7" name="Imagen 16">
            <a:extLst>
              <a:ext uri="{FF2B5EF4-FFF2-40B4-BE49-F238E27FC236}">
                <a16:creationId xmlns:a16="http://schemas.microsoft.com/office/drawing/2014/main" id="{79A040FF-A9AD-4215-B157-E1CB9EA8F632}"/>
              </a:ext>
            </a:extLst>
          </p:cNvPr>
          <p:cNvPicPr/>
          <p:nvPr/>
        </p:nvPicPr>
        <p:blipFill rotWithShape="1">
          <a:blip r:embed="rId5">
            <a:extLst>
              <a:ext uri="{BEBA8EAE-BF5A-486C-A8C5-ECC9F3942E4B}">
                <a14:imgProps xmlns:a14="http://schemas.microsoft.com/office/drawing/2010/main">
                  <a14:imgLayer r:embed="rId6">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1616358" y="1407353"/>
            <a:ext cx="1791860" cy="2021647"/>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BDF8FD6B-9078-475E-8CE3-6C98470949E8}"/>
              </a:ext>
            </a:extLst>
          </p:cNvPr>
          <p:cNvPicPr/>
          <p:nvPr/>
        </p:nvPicPr>
        <p:blipFill rotWithShape="1">
          <a:blip r:embed="rId7">
            <a:extLst>
              <a:ext uri="{BEBA8EAE-BF5A-486C-A8C5-ECC9F3942E4B}">
                <a14:imgProps xmlns:a14="http://schemas.microsoft.com/office/drawing/2010/main">
                  <a14:imgLayer r:embed="rId6">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1322034" y="1063129"/>
            <a:ext cx="588647" cy="344224"/>
          </a:xfrm>
          <a:prstGeom prst="rect">
            <a:avLst/>
          </a:prstGeom>
          <a:ln>
            <a:noFill/>
          </a:ln>
          <a:effectLst>
            <a:outerShdw blurRad="292100" dist="139700" dir="2700000" algn="tl" rotWithShape="0">
              <a:srgbClr val="333333">
                <a:alpha val="65000"/>
              </a:srgbClr>
            </a:outerShdw>
          </a:effectLst>
        </p:spPr>
      </p:pic>
      <p:sp>
        <p:nvSpPr>
          <p:cNvPr id="13" name="Rectángulo: esquinas redondeadas 12">
            <a:hlinkClick r:id="rId8" action="ppaction://hlinksldjump"/>
            <a:extLst>
              <a:ext uri="{FF2B5EF4-FFF2-40B4-BE49-F238E27FC236}">
                <a16:creationId xmlns:a16="http://schemas.microsoft.com/office/drawing/2014/main" id="{A5083986-63F2-4C69-B28A-21B8ED62DDE8}"/>
              </a:ext>
            </a:extLst>
          </p:cNvPr>
          <p:cNvSpPr/>
          <p:nvPr/>
        </p:nvSpPr>
        <p:spPr>
          <a:xfrm>
            <a:off x="7988155" y="4642699"/>
            <a:ext cx="1820421" cy="30777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dirty="0"/>
              <a:t>Ver Fotos</a:t>
            </a:r>
          </a:p>
        </p:txBody>
      </p:sp>
      <p:sp>
        <p:nvSpPr>
          <p:cNvPr id="14" name="CuadroTexto 13">
            <a:extLst>
              <a:ext uri="{FF2B5EF4-FFF2-40B4-BE49-F238E27FC236}">
                <a16:creationId xmlns:a16="http://schemas.microsoft.com/office/drawing/2014/main" id="{B66E71E3-0F62-477F-86B5-B08247D7AE5F}"/>
              </a:ext>
            </a:extLst>
          </p:cNvPr>
          <p:cNvSpPr txBox="1"/>
          <p:nvPr/>
        </p:nvSpPr>
        <p:spPr>
          <a:xfrm>
            <a:off x="249493" y="3534986"/>
            <a:ext cx="4790965" cy="3139321"/>
          </a:xfrm>
          <a:prstGeom prst="rect">
            <a:avLst/>
          </a:prstGeom>
          <a:noFill/>
        </p:spPr>
        <p:txBody>
          <a:bodyPr wrap="square" rtlCol="0">
            <a:spAutoFit/>
          </a:bodyPr>
          <a:lstStyle/>
          <a:p>
            <a:pPr algn="ctr"/>
            <a:r>
              <a:rPr lang="es-CO" b="1" dirty="0">
                <a:solidFill>
                  <a:schemeClr val="tx2">
                    <a:lumMod val="75000"/>
                  </a:schemeClr>
                </a:solidFill>
              </a:rPr>
              <a:t>Presupuesto total:                        </a:t>
            </a:r>
            <a:r>
              <a:rPr lang="es-CO" dirty="0">
                <a:solidFill>
                  <a:schemeClr val="tx2">
                    <a:lumMod val="75000"/>
                  </a:schemeClr>
                </a:solidFill>
              </a:rPr>
              <a:t>$826.150.000</a:t>
            </a:r>
          </a:p>
          <a:p>
            <a:pPr algn="ctr"/>
            <a:r>
              <a:rPr lang="es-CO" b="1" dirty="0">
                <a:solidFill>
                  <a:schemeClr val="tx2">
                    <a:lumMod val="75000"/>
                  </a:schemeClr>
                </a:solidFill>
              </a:rPr>
              <a:t>Inicio:                                         </a:t>
            </a:r>
            <a:r>
              <a:rPr lang="es-CO" dirty="0">
                <a:solidFill>
                  <a:schemeClr val="tx2">
                    <a:lumMod val="75000"/>
                  </a:schemeClr>
                </a:solidFill>
              </a:rPr>
              <a:t>21 Febrero 2018</a:t>
            </a:r>
          </a:p>
          <a:p>
            <a:pPr algn="ctr"/>
            <a:r>
              <a:rPr lang="es-CO" b="1" dirty="0">
                <a:solidFill>
                  <a:schemeClr val="tx2">
                    <a:lumMod val="75000"/>
                  </a:schemeClr>
                </a:solidFill>
              </a:rPr>
              <a:t>Fin:                                             </a:t>
            </a:r>
            <a:r>
              <a:rPr lang="es-CO" dirty="0">
                <a:solidFill>
                  <a:schemeClr val="tx2">
                    <a:lumMod val="75000"/>
                  </a:schemeClr>
                </a:solidFill>
              </a:rPr>
              <a:t>21 Febrero 2019             o agotar presupuesto( lo que ocurra primero)</a:t>
            </a:r>
          </a:p>
          <a:p>
            <a:pPr algn="ctr"/>
            <a:endParaRPr lang="es-CO" dirty="0">
              <a:solidFill>
                <a:schemeClr val="tx2">
                  <a:lumMod val="75000"/>
                </a:schemeClr>
              </a:solidFill>
            </a:endParaRPr>
          </a:p>
          <a:p>
            <a:pPr algn="ctr"/>
            <a:r>
              <a:rPr lang="es-CO" b="1" dirty="0">
                <a:solidFill>
                  <a:schemeClr val="tx2">
                    <a:lumMod val="75000"/>
                  </a:schemeClr>
                </a:solidFill>
              </a:rPr>
              <a:t>Contratista: </a:t>
            </a:r>
          </a:p>
          <a:p>
            <a:pPr algn="ctr"/>
            <a:r>
              <a:rPr lang="es-CO" dirty="0">
                <a:solidFill>
                  <a:schemeClr val="tx2">
                    <a:lumMod val="75000"/>
                  </a:schemeClr>
                </a:solidFill>
              </a:rPr>
              <a:t>Consorcio Urano 2017</a:t>
            </a:r>
          </a:p>
          <a:p>
            <a:pPr algn="ctr"/>
            <a:endParaRPr lang="es-CO" dirty="0">
              <a:solidFill>
                <a:schemeClr val="tx2">
                  <a:lumMod val="75000"/>
                </a:schemeClr>
              </a:solidFill>
            </a:endParaRPr>
          </a:p>
          <a:p>
            <a:pPr algn="ctr"/>
            <a:r>
              <a:rPr lang="es-CO" b="1" dirty="0">
                <a:solidFill>
                  <a:schemeClr val="tx2">
                    <a:lumMod val="75000"/>
                  </a:schemeClr>
                </a:solidFill>
              </a:rPr>
              <a:t>Solicitud de adición para finalizar 2018:</a:t>
            </a:r>
          </a:p>
          <a:p>
            <a:pPr algn="ctr"/>
            <a:r>
              <a:rPr lang="es-CO" b="1" dirty="0">
                <a:solidFill>
                  <a:schemeClr val="tx2">
                    <a:lumMod val="75000"/>
                  </a:schemeClr>
                </a:solidFill>
              </a:rPr>
              <a:t>  </a:t>
            </a:r>
            <a:r>
              <a:rPr lang="es-CO" dirty="0">
                <a:solidFill>
                  <a:schemeClr val="tx2">
                    <a:lumMod val="75000"/>
                  </a:schemeClr>
                </a:solidFill>
              </a:rPr>
              <a:t>$ 250.000.000 en incautado</a:t>
            </a:r>
          </a:p>
          <a:p>
            <a:pPr algn="ctr"/>
            <a:endParaRPr lang="es-CO" dirty="0"/>
          </a:p>
        </p:txBody>
      </p:sp>
      <p:cxnSp>
        <p:nvCxnSpPr>
          <p:cNvPr id="15" name="Conector recto 14">
            <a:extLst>
              <a:ext uri="{FF2B5EF4-FFF2-40B4-BE49-F238E27FC236}">
                <a16:creationId xmlns:a16="http://schemas.microsoft.com/office/drawing/2014/main" id="{E25D28F2-87CC-44DF-A813-9AD9A2E4FC3F}"/>
              </a:ext>
            </a:extLst>
          </p:cNvPr>
          <p:cNvCxnSpPr/>
          <p:nvPr/>
        </p:nvCxnSpPr>
        <p:spPr>
          <a:xfrm>
            <a:off x="5017611" y="1614622"/>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20" name="Imagen 19">
            <a:extLst>
              <a:ext uri="{FF2B5EF4-FFF2-40B4-BE49-F238E27FC236}">
                <a16:creationId xmlns:a16="http://schemas.microsoft.com/office/drawing/2014/main" id="{9095DC1A-3408-493B-BE39-F8424829F8F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699480" y="5299249"/>
            <a:ext cx="1366014" cy="958486"/>
          </a:xfrm>
          <a:prstGeom prst="rect">
            <a:avLst/>
          </a:prstGeom>
        </p:spPr>
      </p:pic>
      <p:pic>
        <p:nvPicPr>
          <p:cNvPr id="21" name="Picture 2" descr="Image">
            <a:extLst>
              <a:ext uri="{FF2B5EF4-FFF2-40B4-BE49-F238E27FC236}">
                <a16:creationId xmlns:a16="http://schemas.microsoft.com/office/drawing/2014/main" id="{F8326EE0-FD51-402C-B536-D8FAFA4F688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476918" y="5292601"/>
            <a:ext cx="1217512" cy="98933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n 21">
            <a:extLst>
              <a:ext uri="{FF2B5EF4-FFF2-40B4-BE49-F238E27FC236}">
                <a16:creationId xmlns:a16="http://schemas.microsoft.com/office/drawing/2014/main" id="{229E01C1-A87E-4655-A0E0-D768C8362A5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105854" y="5299249"/>
            <a:ext cx="1169633" cy="986429"/>
          </a:xfrm>
          <a:prstGeom prst="rect">
            <a:avLst/>
          </a:prstGeom>
        </p:spPr>
      </p:pic>
      <p:pic>
        <p:nvPicPr>
          <p:cNvPr id="23" name="Picture 8" descr="Image">
            <a:extLst>
              <a:ext uri="{FF2B5EF4-FFF2-40B4-BE49-F238E27FC236}">
                <a16:creationId xmlns:a16="http://schemas.microsoft.com/office/drawing/2014/main" id="{9307451F-4090-46E0-B6D0-883652A88522}"/>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0669670" y="5295505"/>
            <a:ext cx="1355771" cy="98643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áfico 18">
            <a:extLst>
              <a:ext uri="{FF2B5EF4-FFF2-40B4-BE49-F238E27FC236}">
                <a16:creationId xmlns:a16="http://schemas.microsoft.com/office/drawing/2014/main" id="{E122AA31-9BAD-45D0-99E2-5D43FC9344D3}"/>
              </a:ext>
            </a:extLst>
          </p:cNvPr>
          <p:cNvGraphicFramePr>
            <a:graphicFrameLocks/>
          </p:cNvGraphicFramePr>
          <p:nvPr>
            <p:extLst/>
          </p:nvPr>
        </p:nvGraphicFramePr>
        <p:xfrm>
          <a:off x="5129553" y="1563951"/>
          <a:ext cx="6969735" cy="3087444"/>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803903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72983" y="227275"/>
            <a:ext cx="2140367" cy="861774"/>
          </a:xfrm>
          <a:prstGeom prst="rect">
            <a:avLst/>
          </a:prstGeom>
          <a:noFill/>
        </p:spPr>
        <p:txBody>
          <a:bodyPr wrap="square" rtlCol="0">
            <a:spAutoFit/>
          </a:bodyPr>
          <a:lstStyle/>
          <a:p>
            <a:r>
              <a:rPr lang="es-ES" sz="2500" dirty="0">
                <a:solidFill>
                  <a:srgbClr val="A9A8A9"/>
                </a:solidFill>
                <a:latin typeface="Lato Bold"/>
                <a:cs typeface="Lato Bold"/>
              </a:rPr>
              <a:t>CENTRO ORIENTE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
        <p:nvSpPr>
          <p:cNvPr id="3" name="Rectángulo: esquinas redondeadas 2">
            <a:hlinkClick r:id="rId5" action="ppaction://hlinksldjump"/>
            <a:extLst>
              <a:ext uri="{FF2B5EF4-FFF2-40B4-BE49-F238E27FC236}">
                <a16:creationId xmlns:a16="http://schemas.microsoft.com/office/drawing/2014/main" id="{7AFD850F-FE29-4848-971C-19943D88A761}"/>
              </a:ext>
            </a:extLst>
          </p:cNvPr>
          <p:cNvSpPr/>
          <p:nvPr/>
        </p:nvSpPr>
        <p:spPr>
          <a:xfrm>
            <a:off x="574442" y="6151260"/>
            <a:ext cx="1820421" cy="30777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dirty="0"/>
              <a:t>Regresar</a:t>
            </a:r>
          </a:p>
        </p:txBody>
      </p:sp>
      <p:sp>
        <p:nvSpPr>
          <p:cNvPr id="18" name="CuadroTexto 17">
            <a:extLst>
              <a:ext uri="{FF2B5EF4-FFF2-40B4-BE49-F238E27FC236}">
                <a16:creationId xmlns:a16="http://schemas.microsoft.com/office/drawing/2014/main" id="{4637914D-62FE-4FFE-8D01-C25346B7FC6A}"/>
              </a:ext>
            </a:extLst>
          </p:cNvPr>
          <p:cNvSpPr txBox="1"/>
          <p:nvPr/>
        </p:nvSpPr>
        <p:spPr>
          <a:xfrm>
            <a:off x="7962521" y="3293947"/>
            <a:ext cx="4180575" cy="707886"/>
          </a:xfrm>
          <a:prstGeom prst="rect">
            <a:avLst/>
          </a:prstGeom>
          <a:noFill/>
        </p:spPr>
        <p:txBody>
          <a:bodyPr wrap="square" rtlCol="0">
            <a:spAutoFit/>
          </a:bodyPr>
          <a:lstStyle/>
          <a:p>
            <a:r>
              <a:rPr lang="es-CO" sz="2000" dirty="0">
                <a:solidFill>
                  <a:schemeClr val="tx2">
                    <a:lumMod val="75000"/>
                  </a:schemeClr>
                </a:solidFill>
                <a:latin typeface="Lato Bold"/>
              </a:rPr>
              <a:t>230-6333 CS BRR EL BARZAL CR 39 33 36 </a:t>
            </a:r>
          </a:p>
        </p:txBody>
      </p:sp>
      <p:sp>
        <p:nvSpPr>
          <p:cNvPr id="4" name="Rectángulo 3">
            <a:extLst>
              <a:ext uri="{FF2B5EF4-FFF2-40B4-BE49-F238E27FC236}">
                <a16:creationId xmlns:a16="http://schemas.microsoft.com/office/drawing/2014/main" id="{2318026D-CD85-42FE-8981-C687B09AB969}"/>
              </a:ext>
            </a:extLst>
          </p:cNvPr>
          <p:cNvSpPr/>
          <p:nvPr/>
        </p:nvSpPr>
        <p:spPr>
          <a:xfrm>
            <a:off x="4255161" y="3049932"/>
            <a:ext cx="3633507" cy="646331"/>
          </a:xfrm>
          <a:prstGeom prst="rect">
            <a:avLst/>
          </a:prstGeom>
        </p:spPr>
        <p:txBody>
          <a:bodyPr wrap="square">
            <a:spAutoFit/>
          </a:bodyPr>
          <a:lstStyle/>
          <a:p>
            <a:r>
              <a:rPr lang="es-CO" dirty="0">
                <a:solidFill>
                  <a:schemeClr val="tx2">
                    <a:lumMod val="75000"/>
                  </a:schemeClr>
                </a:solidFill>
                <a:latin typeface="Lato Bold"/>
              </a:rPr>
              <a:t>50N-20391906 CS2 CL 173 68 51 CON LA ALDEA </a:t>
            </a:r>
            <a:endParaRPr lang="es-CO" dirty="0">
              <a:solidFill>
                <a:schemeClr val="tx2">
                  <a:lumMod val="75000"/>
                </a:schemeClr>
              </a:solidFill>
            </a:endParaRPr>
          </a:p>
        </p:txBody>
      </p:sp>
      <p:cxnSp>
        <p:nvCxnSpPr>
          <p:cNvPr id="34" name="Conector recto 33">
            <a:extLst>
              <a:ext uri="{FF2B5EF4-FFF2-40B4-BE49-F238E27FC236}">
                <a16:creationId xmlns:a16="http://schemas.microsoft.com/office/drawing/2014/main" id="{90D81A2C-7362-4AF0-87C0-0E7ADC8324E3}"/>
              </a:ext>
            </a:extLst>
          </p:cNvPr>
          <p:cNvCxnSpPr/>
          <p:nvPr/>
        </p:nvCxnSpPr>
        <p:spPr>
          <a:xfrm>
            <a:off x="4102283" y="1283804"/>
            <a:ext cx="0" cy="4459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A72B815E-ED1E-4367-B445-EAC096A96DF3}"/>
              </a:ext>
            </a:extLst>
          </p:cNvPr>
          <p:cNvCxnSpPr/>
          <p:nvPr/>
        </p:nvCxnSpPr>
        <p:spPr>
          <a:xfrm>
            <a:off x="7974690" y="1314425"/>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1BD3B467-9767-4FB0-A775-C6D5D89B995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9878" y="1544516"/>
            <a:ext cx="1829650" cy="1283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2" descr="Image">
            <a:extLst>
              <a:ext uri="{FF2B5EF4-FFF2-40B4-BE49-F238E27FC236}">
                <a16:creationId xmlns:a16="http://schemas.microsoft.com/office/drawing/2014/main" id="{D7E06FED-87B1-48A3-936C-82360D6AE76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70233" y="1508829"/>
            <a:ext cx="1630746" cy="1325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 name="Imagen 16">
            <a:extLst>
              <a:ext uri="{FF2B5EF4-FFF2-40B4-BE49-F238E27FC236}">
                <a16:creationId xmlns:a16="http://schemas.microsoft.com/office/drawing/2014/main" id="{8D9CA687-4748-4B01-AAE5-3B8F4B39DE3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52287" y="1506131"/>
            <a:ext cx="1566617" cy="1321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8" descr="Image">
            <a:extLst>
              <a:ext uri="{FF2B5EF4-FFF2-40B4-BE49-F238E27FC236}">
                <a16:creationId xmlns:a16="http://schemas.microsoft.com/office/drawing/2014/main" id="{635A3A8B-5864-41BA-AF30-054253550BC3}"/>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000661" y="1502386"/>
            <a:ext cx="1815931" cy="1321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 name="Imagen 19">
            <a:extLst>
              <a:ext uri="{FF2B5EF4-FFF2-40B4-BE49-F238E27FC236}">
                <a16:creationId xmlns:a16="http://schemas.microsoft.com/office/drawing/2014/main" id="{4DBE1E61-0CE0-475F-BB29-3C43469EF4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62468" y="4058654"/>
            <a:ext cx="1691264" cy="1890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3" descr="Image">
            <a:extLst>
              <a:ext uri="{FF2B5EF4-FFF2-40B4-BE49-F238E27FC236}">
                <a16:creationId xmlns:a16="http://schemas.microsoft.com/office/drawing/2014/main" id="{BDB8124C-102C-43DB-A0B8-BC89CB53348E}"/>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20657" r="27595" b="38732"/>
          <a:stretch/>
        </p:blipFill>
        <p:spPr bwMode="auto">
          <a:xfrm>
            <a:off x="6149325" y="4048518"/>
            <a:ext cx="1676094" cy="1890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3" name="Imagen 22">
            <a:extLst>
              <a:ext uri="{FF2B5EF4-FFF2-40B4-BE49-F238E27FC236}">
                <a16:creationId xmlns:a16="http://schemas.microsoft.com/office/drawing/2014/main" id="{75586C5D-0AC6-491A-B813-0F408CA3106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132789" y="4100666"/>
            <a:ext cx="1820351" cy="1477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n 23">
            <a:extLst>
              <a:ext uri="{FF2B5EF4-FFF2-40B4-BE49-F238E27FC236}">
                <a16:creationId xmlns:a16="http://schemas.microsoft.com/office/drawing/2014/main" id="{BAA533B2-4554-4F14-BBCE-9714B73DBCD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174581" y="1427765"/>
            <a:ext cx="1869883" cy="1454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n 24">
            <a:extLst>
              <a:ext uri="{FF2B5EF4-FFF2-40B4-BE49-F238E27FC236}">
                <a16:creationId xmlns:a16="http://schemas.microsoft.com/office/drawing/2014/main" id="{87E8C140-ABCE-4876-8ED7-7FFEE8056FF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183653" y="4014962"/>
            <a:ext cx="1755762" cy="1620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n 25">
            <a:extLst>
              <a:ext uri="{FF2B5EF4-FFF2-40B4-BE49-F238E27FC236}">
                <a16:creationId xmlns:a16="http://schemas.microsoft.com/office/drawing/2014/main" id="{5FC5F37F-3F65-4964-AE8C-6B75CBF2D470}"/>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0244354" y="1309220"/>
            <a:ext cx="1602743" cy="1663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0EAC9CC5-8C3E-43D4-88BC-F3421612C38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29878" y="3970954"/>
            <a:ext cx="1755154" cy="1627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10" descr="Image">
            <a:extLst>
              <a:ext uri="{FF2B5EF4-FFF2-40B4-BE49-F238E27FC236}">
                <a16:creationId xmlns:a16="http://schemas.microsoft.com/office/drawing/2014/main" id="{44F73F74-6668-4475-884B-8B67A8002A2E}"/>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2151517" y="3970955"/>
            <a:ext cx="1689902" cy="1618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9" name="Rectángulo 28">
            <a:extLst>
              <a:ext uri="{FF2B5EF4-FFF2-40B4-BE49-F238E27FC236}">
                <a16:creationId xmlns:a16="http://schemas.microsoft.com/office/drawing/2014/main" id="{71654428-B761-4D78-80CD-0ED2A5AABA36}"/>
              </a:ext>
            </a:extLst>
          </p:cNvPr>
          <p:cNvSpPr/>
          <p:nvPr/>
        </p:nvSpPr>
        <p:spPr>
          <a:xfrm>
            <a:off x="238488" y="3170918"/>
            <a:ext cx="3633507" cy="400110"/>
          </a:xfrm>
          <a:prstGeom prst="rect">
            <a:avLst/>
          </a:prstGeom>
        </p:spPr>
        <p:txBody>
          <a:bodyPr wrap="square">
            <a:spAutoFit/>
          </a:bodyPr>
          <a:lstStyle/>
          <a:p>
            <a:r>
              <a:rPr lang="es-CO" sz="2000" dirty="0">
                <a:solidFill>
                  <a:schemeClr val="tx2">
                    <a:lumMod val="75000"/>
                  </a:schemeClr>
                </a:solidFill>
                <a:latin typeface="Lato Bold"/>
              </a:rPr>
              <a:t>50N-44473 AK 45 120 25</a:t>
            </a:r>
            <a:endParaRPr lang="es-CO" sz="2000" dirty="0">
              <a:solidFill>
                <a:schemeClr val="tx2">
                  <a:lumMod val="75000"/>
                </a:schemeClr>
              </a:solidFill>
            </a:endParaRPr>
          </a:p>
        </p:txBody>
      </p:sp>
    </p:spTree>
    <p:extLst>
      <p:ext uri="{BB962C8B-B14F-4D97-AF65-F5344CB8AC3E}">
        <p14:creationId xmlns:p14="http://schemas.microsoft.com/office/powerpoint/2010/main" val="336807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070652" y="1045277"/>
            <a:ext cx="2003592" cy="477054"/>
          </a:xfrm>
          <a:prstGeom prst="rect">
            <a:avLst/>
          </a:prstGeom>
          <a:noFill/>
        </p:spPr>
        <p:txBody>
          <a:bodyPr wrap="square" rtlCol="0">
            <a:spAutoFit/>
          </a:bodyPr>
          <a:lstStyle/>
          <a:p>
            <a:r>
              <a:rPr lang="es-ES" sz="2500" dirty="0">
                <a:solidFill>
                  <a:srgbClr val="A9A8A9"/>
                </a:solidFill>
                <a:latin typeface="Lato Bold"/>
                <a:cs typeface="Lato Bold"/>
              </a:rPr>
              <a:t>OCCIDENTE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BEBA8EAE-BF5A-486C-A8C5-ECC9F3942E4B}">
                <a14:imgProps xmlns:a14="http://schemas.microsoft.com/office/drawing/2010/main">
                  <a14:imgLayer r:embed="rId4">
                    <a14:imgEffect>
                      <a14:backgroundRemoval t="7742" b="87742" l="7750" r="93250">
                        <a14:foregroundMark x1="15750" y1="26452" x2="28250" y2="44516"/>
                        <a14:foregroundMark x1="28250" y1="44516" x2="18250" y2="73548"/>
                        <a14:foregroundMark x1="18250" y1="73548" x2="7750" y2="46452"/>
                        <a14:foregroundMark x1="7750" y1="46452" x2="17750" y2="22581"/>
                        <a14:foregroundMark x1="34500" y1="32258" x2="86750" y2="26452"/>
                        <a14:foregroundMark x1="86750" y1="26452" x2="92500" y2="32258"/>
                        <a14:foregroundMark x1="35250" y1="58710" x2="93000" y2="61935"/>
                        <a14:foregroundMark x1="92500" y1="69677" x2="30500" y2="70968"/>
                        <a14:foregroundMark x1="30250" y1="70968" x2="10750" y2="70968"/>
                        <a14:foregroundMark x1="8750" y1="24516" x2="8000" y2="64516"/>
                        <a14:foregroundMark x1="8000" y1="64516" x2="21000" y2="81935"/>
                        <a14:foregroundMark x1="21000" y1="81935" x2="29500" y2="48387"/>
                        <a14:foregroundMark x1="29500" y1="48387" x2="17500" y2="25806"/>
                        <a14:foregroundMark x1="17500" y1="25806" x2="8500" y2="59355"/>
                        <a14:foregroundMark x1="8500" y1="59355" x2="21250" y2="40645"/>
                        <a14:foregroundMark x1="21250" y1="40645" x2="30500" y2="72903"/>
                        <a14:foregroundMark x1="30500" y1="72903" x2="22250" y2="38065"/>
                        <a14:foregroundMark x1="22250" y1="38065" x2="37500" y2="32903"/>
                        <a14:foregroundMark x1="37500" y1="32903" x2="69750" y2="41935"/>
                        <a14:foregroundMark x1="69750" y1="41935" x2="85750" y2="40000"/>
                        <a14:foregroundMark x1="85750" y1="40000" x2="88000" y2="38065"/>
                        <a14:foregroundMark x1="91500" y1="39355" x2="27750" y2="56129"/>
                        <a14:foregroundMark x1="30750" y1="49032" x2="77000" y2="29677"/>
                        <a14:foregroundMark x1="77000" y1="29677" x2="91500" y2="36129"/>
                        <a14:foregroundMark x1="91500" y1="36129" x2="86750" y2="73548"/>
                        <a14:foregroundMark x1="86750" y1="73548" x2="38500" y2="63871"/>
                        <a14:foregroundMark x1="38500" y1="63871" x2="35500" y2="67097"/>
                        <a14:foregroundMark x1="86750" y1="58710" x2="71500" y2="61290"/>
                        <a14:foregroundMark x1="86500" y1="68387" x2="73500" y2="58065"/>
                        <a14:foregroundMark x1="93250" y1="67742" x2="77250" y2="43226"/>
                        <a14:foregroundMark x1="77250" y1="43226" x2="75500" y2="36129"/>
                        <a14:foregroundMark x1="90250" y1="46452" x2="73250" y2="31613"/>
                        <a14:foregroundMark x1="73250" y1="31613" x2="65750" y2="31613"/>
                        <a14:foregroundMark x1="74000" y1="32258" x2="38500" y2="25806"/>
                        <a14:foregroundMark x1="38500" y1="25806" x2="31750" y2="30968"/>
                        <a14:foregroundMark x1="27250" y1="30323" x2="15250" y2="29032"/>
                        <a14:foregroundMark x1="44000" y1="72258" x2="39750" y2="39355"/>
                        <a14:foregroundMark x1="12500" y1="22581" x2="27000" y2="23871"/>
                        <a14:foregroundMark x1="27000" y1="23871" x2="34000" y2="30323"/>
                      </a14:backgroundRemoval>
                    </a14:imgEffect>
                  </a14:imgLayer>
                </a14:imgProps>
              </a:ex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3" name="Imagen 12">
            <a:extLst>
              <a:ext uri="{FF2B5EF4-FFF2-40B4-BE49-F238E27FC236}">
                <a16:creationId xmlns:a16="http://schemas.microsoft.com/office/drawing/2014/main" id="{1B05E3AE-3510-4FF7-BAAB-D2FFF65E69CA}"/>
              </a:ext>
            </a:extLst>
          </p:cNvPr>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1836981" y="1409737"/>
            <a:ext cx="1329656" cy="1625356"/>
          </a:xfrm>
          <a:prstGeom prst="rect">
            <a:avLst/>
          </a:prstGeom>
          <a:ln>
            <a:noFill/>
          </a:ln>
          <a:effectLst>
            <a:outerShdw blurRad="292100" dist="139700" dir="2700000" algn="tl" rotWithShape="0">
              <a:srgbClr val="333333">
                <a:alpha val="65000"/>
              </a:srgbClr>
            </a:outerShdw>
          </a:effectLst>
        </p:spPr>
      </p:pic>
      <p:pic>
        <p:nvPicPr>
          <p:cNvPr id="9" name="Picture 2">
            <a:extLst>
              <a:ext uri="{FF2B5EF4-FFF2-40B4-BE49-F238E27FC236}">
                <a16:creationId xmlns:a16="http://schemas.microsoft.com/office/drawing/2014/main" id="{87746E61-9D5C-43C3-B2A3-9D86A6F08C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17593" y="4960986"/>
            <a:ext cx="1163667" cy="14483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a:extLst>
              <a:ext uri="{FF2B5EF4-FFF2-40B4-BE49-F238E27FC236}">
                <a16:creationId xmlns:a16="http://schemas.microsoft.com/office/drawing/2014/main" id="{F7F49291-4EE6-448C-A6C5-8A40A01FA5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88471" y="4969311"/>
            <a:ext cx="1278958" cy="14529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8FF50829-D1AD-4033-AFF2-D8C9EC3632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81842" y="4960986"/>
            <a:ext cx="1158764" cy="144158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a:extLst>
              <a:ext uri="{FF2B5EF4-FFF2-40B4-BE49-F238E27FC236}">
                <a16:creationId xmlns:a16="http://schemas.microsoft.com/office/drawing/2014/main" id="{4F09DA90-83D5-4BD5-B0E5-09CEA92589D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69438" y="4969310"/>
            <a:ext cx="1241416" cy="143999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esquinas redondeadas 2">
            <a:hlinkClick r:id="rId12" action="ppaction://hlinksldjump"/>
            <a:extLst>
              <a:ext uri="{FF2B5EF4-FFF2-40B4-BE49-F238E27FC236}">
                <a16:creationId xmlns:a16="http://schemas.microsoft.com/office/drawing/2014/main" id="{7AFD850F-FE29-4848-971C-19943D88A761}"/>
              </a:ext>
            </a:extLst>
          </p:cNvPr>
          <p:cNvSpPr/>
          <p:nvPr/>
        </p:nvSpPr>
        <p:spPr>
          <a:xfrm>
            <a:off x="7731881" y="4561390"/>
            <a:ext cx="1820421" cy="307777"/>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dirty="0"/>
              <a:t>Ver Fotos</a:t>
            </a:r>
          </a:p>
        </p:txBody>
      </p:sp>
      <p:sp>
        <p:nvSpPr>
          <p:cNvPr id="4" name="CuadroTexto 3">
            <a:extLst>
              <a:ext uri="{FF2B5EF4-FFF2-40B4-BE49-F238E27FC236}">
                <a16:creationId xmlns:a16="http://schemas.microsoft.com/office/drawing/2014/main" id="{F3F0E83F-834A-4D50-926B-E26BD6A8EABF}"/>
              </a:ext>
            </a:extLst>
          </p:cNvPr>
          <p:cNvSpPr txBox="1"/>
          <p:nvPr/>
        </p:nvSpPr>
        <p:spPr>
          <a:xfrm>
            <a:off x="249493" y="3534986"/>
            <a:ext cx="4790965" cy="3139321"/>
          </a:xfrm>
          <a:prstGeom prst="rect">
            <a:avLst/>
          </a:prstGeom>
          <a:noFill/>
        </p:spPr>
        <p:txBody>
          <a:bodyPr wrap="square" rtlCol="0">
            <a:spAutoFit/>
          </a:bodyPr>
          <a:lstStyle/>
          <a:p>
            <a:pPr algn="ctr"/>
            <a:r>
              <a:rPr lang="es-CO" b="1" dirty="0">
                <a:solidFill>
                  <a:schemeClr val="tx2">
                    <a:lumMod val="75000"/>
                  </a:schemeClr>
                </a:solidFill>
              </a:rPr>
              <a:t>Presupuesto total:                        </a:t>
            </a:r>
            <a:r>
              <a:rPr lang="es-CO" dirty="0">
                <a:solidFill>
                  <a:schemeClr val="tx2">
                    <a:lumMod val="75000"/>
                  </a:schemeClr>
                </a:solidFill>
              </a:rPr>
              <a:t>$768.340.000</a:t>
            </a:r>
          </a:p>
          <a:p>
            <a:pPr algn="ctr"/>
            <a:r>
              <a:rPr lang="es-CO" b="1" dirty="0">
                <a:solidFill>
                  <a:schemeClr val="tx2">
                    <a:lumMod val="75000"/>
                  </a:schemeClr>
                </a:solidFill>
              </a:rPr>
              <a:t>Inicio:                                         </a:t>
            </a:r>
            <a:r>
              <a:rPr lang="es-CO" dirty="0">
                <a:solidFill>
                  <a:schemeClr val="tx2">
                    <a:lumMod val="75000"/>
                  </a:schemeClr>
                </a:solidFill>
              </a:rPr>
              <a:t>22 Febrero 2018</a:t>
            </a:r>
          </a:p>
          <a:p>
            <a:pPr algn="ctr"/>
            <a:r>
              <a:rPr lang="es-CO" b="1" dirty="0">
                <a:solidFill>
                  <a:schemeClr val="tx2">
                    <a:lumMod val="75000"/>
                  </a:schemeClr>
                </a:solidFill>
              </a:rPr>
              <a:t>Fin:                                             </a:t>
            </a:r>
            <a:r>
              <a:rPr lang="es-CO" dirty="0">
                <a:solidFill>
                  <a:schemeClr val="tx2">
                    <a:lumMod val="75000"/>
                  </a:schemeClr>
                </a:solidFill>
              </a:rPr>
              <a:t>22 Febrero 2019             o agotar presupuesto( lo que ocurra primero)</a:t>
            </a:r>
          </a:p>
          <a:p>
            <a:pPr algn="ctr"/>
            <a:endParaRPr lang="es-CO" dirty="0">
              <a:solidFill>
                <a:schemeClr val="tx2">
                  <a:lumMod val="75000"/>
                </a:schemeClr>
              </a:solidFill>
            </a:endParaRPr>
          </a:p>
          <a:p>
            <a:pPr algn="ctr"/>
            <a:r>
              <a:rPr lang="es-CO" b="1" dirty="0">
                <a:solidFill>
                  <a:schemeClr val="tx2">
                    <a:lumMod val="75000"/>
                  </a:schemeClr>
                </a:solidFill>
              </a:rPr>
              <a:t>Contratista: </a:t>
            </a:r>
          </a:p>
          <a:p>
            <a:pPr algn="ctr"/>
            <a:r>
              <a:rPr lang="es-CO" dirty="0">
                <a:solidFill>
                  <a:schemeClr val="tx2">
                    <a:lumMod val="75000"/>
                  </a:schemeClr>
                </a:solidFill>
              </a:rPr>
              <a:t>Consorcio Reparaciones Regionales 2018</a:t>
            </a:r>
          </a:p>
          <a:p>
            <a:pPr algn="ctr"/>
            <a:endParaRPr lang="es-CO" dirty="0">
              <a:solidFill>
                <a:schemeClr val="tx2">
                  <a:lumMod val="75000"/>
                </a:schemeClr>
              </a:solidFill>
            </a:endParaRPr>
          </a:p>
          <a:p>
            <a:pPr algn="ctr"/>
            <a:r>
              <a:rPr lang="es-CO" b="1" dirty="0">
                <a:solidFill>
                  <a:schemeClr val="tx2">
                    <a:lumMod val="75000"/>
                  </a:schemeClr>
                </a:solidFill>
              </a:rPr>
              <a:t>Solicitud de adición para finalizar 2018:</a:t>
            </a:r>
          </a:p>
          <a:p>
            <a:pPr algn="ctr"/>
            <a:r>
              <a:rPr lang="es-CO" b="1" dirty="0">
                <a:solidFill>
                  <a:schemeClr val="tx2">
                    <a:lumMod val="75000"/>
                  </a:schemeClr>
                </a:solidFill>
              </a:rPr>
              <a:t>  </a:t>
            </a:r>
            <a:r>
              <a:rPr lang="es-CO" dirty="0">
                <a:solidFill>
                  <a:schemeClr val="tx2">
                    <a:lumMod val="75000"/>
                  </a:schemeClr>
                </a:solidFill>
              </a:rPr>
              <a:t>$ 133.000.000 en incautado</a:t>
            </a:r>
          </a:p>
          <a:p>
            <a:pPr algn="ctr"/>
            <a:endParaRPr lang="es-CO" dirty="0"/>
          </a:p>
        </p:txBody>
      </p:sp>
      <p:cxnSp>
        <p:nvCxnSpPr>
          <p:cNvPr id="20" name="Conector recto 19">
            <a:extLst>
              <a:ext uri="{FF2B5EF4-FFF2-40B4-BE49-F238E27FC236}">
                <a16:creationId xmlns:a16="http://schemas.microsoft.com/office/drawing/2014/main" id="{5928F348-2CB5-42F2-BB5E-8AB7F76D095E}"/>
              </a:ext>
            </a:extLst>
          </p:cNvPr>
          <p:cNvCxnSpPr/>
          <p:nvPr/>
        </p:nvCxnSpPr>
        <p:spPr>
          <a:xfrm>
            <a:off x="5017611" y="1614622"/>
            <a:ext cx="0" cy="4459242"/>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9" name="Gráfico 18">
            <a:extLst>
              <a:ext uri="{FF2B5EF4-FFF2-40B4-BE49-F238E27FC236}">
                <a16:creationId xmlns:a16="http://schemas.microsoft.com/office/drawing/2014/main" id="{472710A5-B899-4EB4-A3A5-785093A7C0DC}"/>
              </a:ext>
            </a:extLst>
          </p:cNvPr>
          <p:cNvGraphicFramePr>
            <a:graphicFrameLocks/>
          </p:cNvGraphicFramePr>
          <p:nvPr>
            <p:extLst/>
          </p:nvPr>
        </p:nvGraphicFramePr>
        <p:xfrm>
          <a:off x="5041399" y="1740083"/>
          <a:ext cx="6937887" cy="2743200"/>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3362101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88204" y="380222"/>
            <a:ext cx="2003592" cy="477054"/>
          </a:xfrm>
          <a:prstGeom prst="rect">
            <a:avLst/>
          </a:prstGeom>
          <a:noFill/>
        </p:spPr>
        <p:txBody>
          <a:bodyPr wrap="square" rtlCol="0">
            <a:spAutoFit/>
          </a:bodyPr>
          <a:lstStyle/>
          <a:p>
            <a:r>
              <a:rPr lang="es-ES" sz="2500" dirty="0">
                <a:solidFill>
                  <a:srgbClr val="A9A8A9"/>
                </a:solidFill>
                <a:latin typeface="Lato Bold"/>
                <a:cs typeface="Lato Bold"/>
              </a:rPr>
              <a:t>OCCIDENTE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9" name="Picture 2">
            <a:extLst>
              <a:ext uri="{FF2B5EF4-FFF2-40B4-BE49-F238E27FC236}">
                <a16:creationId xmlns:a16="http://schemas.microsoft.com/office/drawing/2014/main" id="{87746E61-9D5C-43C3-B2A3-9D86A6F08C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8473" y="1252151"/>
            <a:ext cx="1634906" cy="2034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4" name="Picture 2">
            <a:extLst>
              <a:ext uri="{FF2B5EF4-FFF2-40B4-BE49-F238E27FC236}">
                <a16:creationId xmlns:a16="http://schemas.microsoft.com/office/drawing/2014/main" id="{F7F49291-4EE6-448C-A6C5-8A40A01FA5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41625" y="1249563"/>
            <a:ext cx="1796885" cy="204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 name="Picture 2">
            <a:extLst>
              <a:ext uri="{FF2B5EF4-FFF2-40B4-BE49-F238E27FC236}">
                <a16:creationId xmlns:a16="http://schemas.microsoft.com/office/drawing/2014/main" id="{8FF50829-D1AD-4033-AFF2-D8C9EC3632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0663" y="4005220"/>
            <a:ext cx="1628017" cy="20253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 name="Picture 2">
            <a:extLst>
              <a:ext uri="{FF2B5EF4-FFF2-40B4-BE49-F238E27FC236}">
                <a16:creationId xmlns:a16="http://schemas.microsoft.com/office/drawing/2014/main" id="{4F09DA90-83D5-4BD5-B0E5-09CEA92589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4745" y="4007451"/>
            <a:ext cx="1744140" cy="20231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Rectángulo: esquinas redondeadas 2">
            <a:hlinkClick r:id="rId9" action="ppaction://hlinksldjump"/>
            <a:extLst>
              <a:ext uri="{FF2B5EF4-FFF2-40B4-BE49-F238E27FC236}">
                <a16:creationId xmlns:a16="http://schemas.microsoft.com/office/drawing/2014/main" id="{7AFD850F-FE29-4848-971C-19943D88A761}"/>
              </a:ext>
            </a:extLst>
          </p:cNvPr>
          <p:cNvSpPr/>
          <p:nvPr/>
        </p:nvSpPr>
        <p:spPr>
          <a:xfrm>
            <a:off x="574442" y="6151260"/>
            <a:ext cx="1820421" cy="307777"/>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dirty="0"/>
              <a:t>Regresar</a:t>
            </a:r>
          </a:p>
        </p:txBody>
      </p:sp>
      <p:sp>
        <p:nvSpPr>
          <p:cNvPr id="18" name="CuadroTexto 17">
            <a:extLst>
              <a:ext uri="{FF2B5EF4-FFF2-40B4-BE49-F238E27FC236}">
                <a16:creationId xmlns:a16="http://schemas.microsoft.com/office/drawing/2014/main" id="{4637914D-62FE-4FFE-8D01-C25346B7FC6A}"/>
              </a:ext>
            </a:extLst>
          </p:cNvPr>
          <p:cNvSpPr txBox="1"/>
          <p:nvPr/>
        </p:nvSpPr>
        <p:spPr>
          <a:xfrm>
            <a:off x="7962521" y="3293947"/>
            <a:ext cx="4180575" cy="400110"/>
          </a:xfrm>
          <a:prstGeom prst="rect">
            <a:avLst/>
          </a:prstGeom>
          <a:noFill/>
        </p:spPr>
        <p:txBody>
          <a:bodyPr wrap="square" rtlCol="0">
            <a:spAutoFit/>
          </a:bodyPr>
          <a:lstStyle/>
          <a:p>
            <a:r>
              <a:rPr lang="es-CO" sz="2000" dirty="0">
                <a:solidFill>
                  <a:schemeClr val="tx2">
                    <a:lumMod val="75000"/>
                  </a:schemeClr>
                </a:solidFill>
                <a:latin typeface="Lato Bold"/>
              </a:rPr>
              <a:t>280-163372 FINCA EL DIAMANTE</a:t>
            </a:r>
          </a:p>
        </p:txBody>
      </p:sp>
      <p:pic>
        <p:nvPicPr>
          <p:cNvPr id="19" name="Picture 3">
            <a:extLst>
              <a:ext uri="{FF2B5EF4-FFF2-40B4-BE49-F238E27FC236}">
                <a16:creationId xmlns:a16="http://schemas.microsoft.com/office/drawing/2014/main" id="{CBAD8B5F-0F3E-4870-9B33-31F0A164E35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82206" y="3968112"/>
            <a:ext cx="1688682" cy="20561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 name="Picture 2">
            <a:extLst>
              <a:ext uri="{FF2B5EF4-FFF2-40B4-BE49-F238E27FC236}">
                <a16:creationId xmlns:a16="http://schemas.microsoft.com/office/drawing/2014/main" id="{FE1790B5-5B5D-4AF5-8CEE-C506A110916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9575" y="3974432"/>
            <a:ext cx="1637770" cy="2056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1" name="CuadroTexto 20">
            <a:extLst>
              <a:ext uri="{FF2B5EF4-FFF2-40B4-BE49-F238E27FC236}">
                <a16:creationId xmlns:a16="http://schemas.microsoft.com/office/drawing/2014/main" id="{7874949E-932B-47E1-8B84-BA9904579FAA}"/>
              </a:ext>
            </a:extLst>
          </p:cNvPr>
          <p:cNvSpPr txBox="1"/>
          <p:nvPr/>
        </p:nvSpPr>
        <p:spPr>
          <a:xfrm>
            <a:off x="302893" y="3367197"/>
            <a:ext cx="3521734" cy="369332"/>
          </a:xfrm>
          <a:prstGeom prst="rect">
            <a:avLst/>
          </a:prstGeom>
          <a:noFill/>
        </p:spPr>
        <p:txBody>
          <a:bodyPr wrap="square" rtlCol="0">
            <a:spAutoFit/>
          </a:bodyPr>
          <a:lstStyle/>
          <a:p>
            <a:r>
              <a:rPr lang="es-CO" dirty="0">
                <a:solidFill>
                  <a:schemeClr val="tx2">
                    <a:lumMod val="75000"/>
                  </a:schemeClr>
                </a:solidFill>
                <a:latin typeface="Lato Bold"/>
              </a:rPr>
              <a:t>290-157323 CS 20 CO EL TIGRE</a:t>
            </a:r>
          </a:p>
        </p:txBody>
      </p:sp>
      <p:pic>
        <p:nvPicPr>
          <p:cNvPr id="26" name="Picture 2">
            <a:extLst>
              <a:ext uri="{FF2B5EF4-FFF2-40B4-BE49-F238E27FC236}">
                <a16:creationId xmlns:a16="http://schemas.microsoft.com/office/drawing/2014/main" id="{9D824173-C607-4897-95BC-6C44D5040BE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5285" y="1259889"/>
            <a:ext cx="1658869" cy="20155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7" name="Picture 4">
            <a:extLst>
              <a:ext uri="{FF2B5EF4-FFF2-40B4-BE49-F238E27FC236}">
                <a16:creationId xmlns:a16="http://schemas.microsoft.com/office/drawing/2014/main" id="{9F27A03D-A82B-42C5-9149-79C70820490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41979" y="1248408"/>
            <a:ext cx="1706216" cy="2015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Rectángulo 3">
            <a:extLst>
              <a:ext uri="{FF2B5EF4-FFF2-40B4-BE49-F238E27FC236}">
                <a16:creationId xmlns:a16="http://schemas.microsoft.com/office/drawing/2014/main" id="{2318026D-CD85-42FE-8981-C687B09AB969}"/>
              </a:ext>
            </a:extLst>
          </p:cNvPr>
          <p:cNvSpPr/>
          <p:nvPr/>
        </p:nvSpPr>
        <p:spPr>
          <a:xfrm>
            <a:off x="4341183" y="3263994"/>
            <a:ext cx="3633507" cy="707886"/>
          </a:xfrm>
          <a:prstGeom prst="rect">
            <a:avLst/>
          </a:prstGeom>
        </p:spPr>
        <p:txBody>
          <a:bodyPr wrap="square">
            <a:spAutoFit/>
          </a:bodyPr>
          <a:lstStyle/>
          <a:p>
            <a:r>
              <a:rPr lang="es-CO" sz="2000" dirty="0">
                <a:solidFill>
                  <a:schemeClr val="tx2">
                    <a:lumMod val="75000"/>
                  </a:schemeClr>
                </a:solidFill>
                <a:latin typeface="Lato Bold"/>
              </a:rPr>
              <a:t>100-142398 KR 27 72A 10 CO LOMA VERDE CS 19</a:t>
            </a:r>
            <a:endParaRPr lang="es-CO" sz="2000" dirty="0">
              <a:solidFill>
                <a:schemeClr val="tx2">
                  <a:lumMod val="75000"/>
                </a:schemeClr>
              </a:solidFill>
            </a:endParaRPr>
          </a:p>
        </p:txBody>
      </p:sp>
      <p:pic>
        <p:nvPicPr>
          <p:cNvPr id="28" name="Imagen 27">
            <a:extLst>
              <a:ext uri="{FF2B5EF4-FFF2-40B4-BE49-F238E27FC236}">
                <a16:creationId xmlns:a16="http://schemas.microsoft.com/office/drawing/2014/main" id="{B4229662-5D38-4D21-9E64-DEBB0DD35F23}"/>
              </a:ext>
            </a:extLst>
          </p:cNvPr>
          <p:cNvPicPr>
            <a:picLocks noChangeAspect="1"/>
          </p:cNvPicPr>
          <p:nvPr/>
        </p:nvPicPr>
        <p:blipFill>
          <a:blip r:embed="rId14"/>
          <a:stretch>
            <a:fillRect/>
          </a:stretch>
        </p:blipFill>
        <p:spPr>
          <a:xfrm>
            <a:off x="4278842" y="1204671"/>
            <a:ext cx="1505945" cy="2007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Picture 6">
            <a:extLst>
              <a:ext uri="{FF2B5EF4-FFF2-40B4-BE49-F238E27FC236}">
                <a16:creationId xmlns:a16="http://schemas.microsoft.com/office/drawing/2014/main" id="{BA574067-95F3-4D10-BEF0-7DDBE63ED18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78008" y="1205933"/>
            <a:ext cx="1724026" cy="2029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1" name="Picture 2" descr="A:\Documentos\SOCIEDAD DE ACTIVOS ESPECIALES SAE\DCIM\101APPLE\HSNG9589.JPG">
            <a:extLst>
              <a:ext uri="{FF2B5EF4-FFF2-40B4-BE49-F238E27FC236}">
                <a16:creationId xmlns:a16="http://schemas.microsoft.com/office/drawing/2014/main" id="{DCC620EB-6BC2-4AE6-92FB-5473C4C1BCA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48792" y="4156791"/>
            <a:ext cx="1662222" cy="18895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3" name="Picture 3" descr="A:\Documentos\SOCIEDAD DE ACTIVOS ESPECIALES SAE\DCIM\101APPLE\ICBS1894.JPG">
            <a:extLst>
              <a:ext uri="{FF2B5EF4-FFF2-40B4-BE49-F238E27FC236}">
                <a16:creationId xmlns:a16="http://schemas.microsoft.com/office/drawing/2014/main" id="{098C2233-BE9B-4340-BF43-C9FD2AB1D97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14010" y="4144080"/>
            <a:ext cx="1628017" cy="18801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34" name="Conector recto 33">
            <a:extLst>
              <a:ext uri="{FF2B5EF4-FFF2-40B4-BE49-F238E27FC236}">
                <a16:creationId xmlns:a16="http://schemas.microsoft.com/office/drawing/2014/main" id="{90D81A2C-7362-4AF0-87C0-0E7ADC8324E3}"/>
              </a:ext>
            </a:extLst>
          </p:cNvPr>
          <p:cNvCxnSpPr/>
          <p:nvPr/>
        </p:nvCxnSpPr>
        <p:spPr>
          <a:xfrm>
            <a:off x="4060338" y="1283804"/>
            <a:ext cx="0" cy="4459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A72B815E-ED1E-4367-B445-EAC096A96DF3}"/>
              </a:ext>
            </a:extLst>
          </p:cNvPr>
          <p:cNvCxnSpPr/>
          <p:nvPr/>
        </p:nvCxnSpPr>
        <p:spPr>
          <a:xfrm>
            <a:off x="7932745" y="1314425"/>
            <a:ext cx="0" cy="445924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5172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912119" y="1184830"/>
            <a:ext cx="2643289" cy="477054"/>
          </a:xfrm>
          <a:prstGeom prst="rect">
            <a:avLst/>
          </a:prstGeom>
          <a:noFill/>
        </p:spPr>
        <p:txBody>
          <a:bodyPr wrap="square" rtlCol="0">
            <a:spAutoFit/>
          </a:bodyPr>
          <a:lstStyle/>
          <a:p>
            <a:r>
              <a:rPr lang="es-ES" sz="2500" dirty="0">
                <a:solidFill>
                  <a:srgbClr val="A9A8A9"/>
                </a:solidFill>
                <a:latin typeface="Lato Bold"/>
                <a:cs typeface="Lato Bold"/>
              </a:rPr>
              <a:t>SUR OCCIDENTE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3" name="Imagen 12">
            <a:extLst>
              <a:ext uri="{FF2B5EF4-FFF2-40B4-BE49-F238E27FC236}">
                <a16:creationId xmlns:a16="http://schemas.microsoft.com/office/drawing/2014/main" id="{3E61DD63-7D7E-4C69-9B05-7377B35E5E66}"/>
              </a:ext>
            </a:extLst>
          </p:cNvPr>
          <p:cNvPicPr/>
          <p:nvPr/>
        </p:nvPicPr>
        <p:blipFill rotWithShape="1">
          <a:blip r:embed="rId5">
            <a:extLst>
              <a:ext uri="{BEBA8EAE-BF5A-486C-A8C5-ECC9F3942E4B}">
                <a14:imgProps xmlns:a14="http://schemas.microsoft.com/office/drawing/2010/main">
                  <a14:imgLayer r:embed="rId6">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1930573" y="1764739"/>
            <a:ext cx="1119078" cy="142091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9" name="Rectángulo: esquinas redondeadas 8">
            <a:hlinkClick r:id="rId7" action="ppaction://hlinksldjump"/>
            <a:extLst>
              <a:ext uri="{FF2B5EF4-FFF2-40B4-BE49-F238E27FC236}">
                <a16:creationId xmlns:a16="http://schemas.microsoft.com/office/drawing/2014/main" id="{18DFC7F6-5969-44F9-A868-F89510985691}"/>
              </a:ext>
            </a:extLst>
          </p:cNvPr>
          <p:cNvSpPr/>
          <p:nvPr/>
        </p:nvSpPr>
        <p:spPr>
          <a:xfrm>
            <a:off x="7893387" y="4642699"/>
            <a:ext cx="1820421" cy="30777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dirty="0"/>
              <a:t>Ver Fotos</a:t>
            </a:r>
          </a:p>
        </p:txBody>
      </p:sp>
      <p:sp>
        <p:nvSpPr>
          <p:cNvPr id="15" name="CuadroTexto 14">
            <a:extLst>
              <a:ext uri="{FF2B5EF4-FFF2-40B4-BE49-F238E27FC236}">
                <a16:creationId xmlns:a16="http://schemas.microsoft.com/office/drawing/2014/main" id="{D3F7ABE5-668A-4BC7-90A2-672EE6C9DC8A}"/>
              </a:ext>
            </a:extLst>
          </p:cNvPr>
          <p:cNvSpPr txBox="1"/>
          <p:nvPr/>
        </p:nvSpPr>
        <p:spPr>
          <a:xfrm>
            <a:off x="249493" y="3292529"/>
            <a:ext cx="4790965" cy="3416320"/>
          </a:xfrm>
          <a:prstGeom prst="rect">
            <a:avLst/>
          </a:prstGeom>
          <a:noFill/>
        </p:spPr>
        <p:txBody>
          <a:bodyPr wrap="square" rtlCol="0">
            <a:spAutoFit/>
          </a:bodyPr>
          <a:lstStyle/>
          <a:p>
            <a:pPr algn="ctr"/>
            <a:r>
              <a:rPr lang="es-CO" b="1" dirty="0">
                <a:solidFill>
                  <a:schemeClr val="tx2">
                    <a:lumMod val="75000"/>
                  </a:schemeClr>
                </a:solidFill>
              </a:rPr>
              <a:t>Presupuesto total:                        </a:t>
            </a:r>
            <a:r>
              <a:rPr lang="es-CO" dirty="0">
                <a:solidFill>
                  <a:schemeClr val="tx2">
                    <a:lumMod val="75000"/>
                  </a:schemeClr>
                </a:solidFill>
              </a:rPr>
              <a:t>$897.470.000</a:t>
            </a:r>
          </a:p>
          <a:p>
            <a:pPr algn="ctr"/>
            <a:r>
              <a:rPr lang="es-CO" b="1" dirty="0">
                <a:solidFill>
                  <a:schemeClr val="tx2">
                    <a:lumMod val="75000"/>
                  </a:schemeClr>
                </a:solidFill>
              </a:rPr>
              <a:t>Inicio:                                         </a:t>
            </a:r>
            <a:r>
              <a:rPr lang="es-CO" dirty="0">
                <a:solidFill>
                  <a:schemeClr val="tx2">
                    <a:lumMod val="75000"/>
                  </a:schemeClr>
                </a:solidFill>
              </a:rPr>
              <a:t>22 Febrero 2018</a:t>
            </a:r>
          </a:p>
          <a:p>
            <a:pPr algn="ctr"/>
            <a:r>
              <a:rPr lang="es-CO" b="1" dirty="0">
                <a:solidFill>
                  <a:schemeClr val="tx2">
                    <a:lumMod val="75000"/>
                  </a:schemeClr>
                </a:solidFill>
              </a:rPr>
              <a:t>Fin:                                             </a:t>
            </a:r>
            <a:r>
              <a:rPr lang="es-CO" dirty="0">
                <a:solidFill>
                  <a:schemeClr val="tx2">
                    <a:lumMod val="75000"/>
                  </a:schemeClr>
                </a:solidFill>
              </a:rPr>
              <a:t>22 Febrero 2019             o agotar presupuesto( lo que ocurra primero)</a:t>
            </a:r>
          </a:p>
          <a:p>
            <a:pPr algn="ctr"/>
            <a:endParaRPr lang="es-CO" dirty="0">
              <a:solidFill>
                <a:schemeClr val="tx2">
                  <a:lumMod val="75000"/>
                </a:schemeClr>
              </a:solidFill>
            </a:endParaRPr>
          </a:p>
          <a:p>
            <a:pPr algn="ctr"/>
            <a:r>
              <a:rPr lang="es-CO" b="1" dirty="0">
                <a:solidFill>
                  <a:schemeClr val="tx2">
                    <a:lumMod val="75000"/>
                  </a:schemeClr>
                </a:solidFill>
              </a:rPr>
              <a:t>Contratista: </a:t>
            </a:r>
          </a:p>
          <a:p>
            <a:pPr algn="ctr"/>
            <a:r>
              <a:rPr lang="es-CO" dirty="0">
                <a:solidFill>
                  <a:schemeClr val="tx2">
                    <a:lumMod val="75000"/>
                  </a:schemeClr>
                </a:solidFill>
              </a:rPr>
              <a:t>Consorcio Reparaciones Regionales 2018</a:t>
            </a:r>
          </a:p>
          <a:p>
            <a:pPr algn="ctr"/>
            <a:endParaRPr lang="es-CO" dirty="0">
              <a:solidFill>
                <a:schemeClr val="tx2">
                  <a:lumMod val="75000"/>
                </a:schemeClr>
              </a:solidFill>
            </a:endParaRPr>
          </a:p>
          <a:p>
            <a:pPr algn="ctr"/>
            <a:r>
              <a:rPr lang="es-CO" b="1" dirty="0">
                <a:solidFill>
                  <a:schemeClr val="tx2">
                    <a:lumMod val="75000"/>
                  </a:schemeClr>
                </a:solidFill>
              </a:rPr>
              <a:t>Solicitud de adición para finalizar 2018:</a:t>
            </a:r>
          </a:p>
          <a:p>
            <a:pPr algn="ctr"/>
            <a:r>
              <a:rPr lang="es-CO" b="1" dirty="0">
                <a:solidFill>
                  <a:schemeClr val="tx2">
                    <a:lumMod val="75000"/>
                  </a:schemeClr>
                </a:solidFill>
              </a:rPr>
              <a:t>  </a:t>
            </a:r>
            <a:r>
              <a:rPr lang="es-CO" dirty="0">
                <a:solidFill>
                  <a:schemeClr val="tx2">
                    <a:lumMod val="75000"/>
                  </a:schemeClr>
                </a:solidFill>
              </a:rPr>
              <a:t>$ 650.000.000</a:t>
            </a:r>
          </a:p>
          <a:p>
            <a:pPr algn="ctr"/>
            <a:r>
              <a:rPr lang="es-CO" dirty="0">
                <a:solidFill>
                  <a:schemeClr val="tx2">
                    <a:lumMod val="75000"/>
                  </a:schemeClr>
                </a:solidFill>
              </a:rPr>
              <a:t> ($500.000.000 incautado -$150.000.000 extinto)</a:t>
            </a:r>
          </a:p>
          <a:p>
            <a:pPr algn="ctr"/>
            <a:endParaRPr lang="es-CO" dirty="0"/>
          </a:p>
        </p:txBody>
      </p:sp>
      <p:cxnSp>
        <p:nvCxnSpPr>
          <p:cNvPr id="17" name="Conector recto 16">
            <a:extLst>
              <a:ext uri="{FF2B5EF4-FFF2-40B4-BE49-F238E27FC236}">
                <a16:creationId xmlns:a16="http://schemas.microsoft.com/office/drawing/2014/main" id="{7ECDF048-9561-4064-B5A9-AA594BC35FFB}"/>
              </a:ext>
            </a:extLst>
          </p:cNvPr>
          <p:cNvCxnSpPr/>
          <p:nvPr/>
        </p:nvCxnSpPr>
        <p:spPr>
          <a:xfrm>
            <a:off x="5017611" y="1614622"/>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9A32A857-E902-46D9-AA07-452B51179C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16501" y="5023354"/>
            <a:ext cx="1151061" cy="1477996"/>
          </a:xfrm>
          <a:prstGeom prst="rect">
            <a:avLst/>
          </a:prstGeom>
        </p:spPr>
      </p:pic>
      <p:pic>
        <p:nvPicPr>
          <p:cNvPr id="19" name="Imagen 18">
            <a:extLst>
              <a:ext uri="{FF2B5EF4-FFF2-40B4-BE49-F238E27FC236}">
                <a16:creationId xmlns:a16="http://schemas.microsoft.com/office/drawing/2014/main" id="{CEBF7C80-ABB6-43FB-8DAE-EBBAB8FBB75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385" r="10507"/>
          <a:stretch/>
        </p:blipFill>
        <p:spPr>
          <a:xfrm rot="5400000">
            <a:off x="7345476" y="5182092"/>
            <a:ext cx="1471623" cy="1181045"/>
          </a:xfrm>
          <a:prstGeom prst="rect">
            <a:avLst/>
          </a:prstGeom>
        </p:spPr>
      </p:pic>
      <p:pic>
        <p:nvPicPr>
          <p:cNvPr id="20" name="5 Imagen">
            <a:extLst>
              <a:ext uri="{FF2B5EF4-FFF2-40B4-BE49-F238E27FC236}">
                <a16:creationId xmlns:a16="http://schemas.microsoft.com/office/drawing/2014/main" id="{8D4EFB99-2141-4BB3-A933-C98E715965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99407" y="5066901"/>
            <a:ext cx="1100382" cy="1417800"/>
          </a:xfrm>
          <a:prstGeom prst="rect">
            <a:avLst/>
          </a:prstGeom>
        </p:spPr>
      </p:pic>
      <p:pic>
        <p:nvPicPr>
          <p:cNvPr id="21" name="6 Imagen">
            <a:extLst>
              <a:ext uri="{FF2B5EF4-FFF2-40B4-BE49-F238E27FC236}">
                <a16:creationId xmlns:a16="http://schemas.microsoft.com/office/drawing/2014/main" id="{2504A9B7-C862-454D-9897-F822DDB9A365}"/>
              </a:ext>
            </a:extLst>
          </p:cNvPr>
          <p:cNvPicPr>
            <a:picLocks noChangeAspect="1"/>
          </p:cNvPicPr>
          <p:nvPr/>
        </p:nvPicPr>
        <p:blipFill rotWithShape="1">
          <a:blip r:embed="rId11">
            <a:extLst>
              <a:ext uri="{28A0092B-C50C-407E-A947-70E740481C1C}">
                <a14:useLocalDpi xmlns:a14="http://schemas.microsoft.com/office/drawing/2010/main" val="0"/>
              </a:ext>
            </a:extLst>
          </a:blip>
          <a:srcRect t="14176"/>
          <a:stretch/>
        </p:blipFill>
        <p:spPr>
          <a:xfrm>
            <a:off x="10018997" y="5050723"/>
            <a:ext cx="1176889" cy="1431557"/>
          </a:xfrm>
          <a:prstGeom prst="rect">
            <a:avLst/>
          </a:prstGeom>
        </p:spPr>
      </p:pic>
      <p:graphicFrame>
        <p:nvGraphicFramePr>
          <p:cNvPr id="18" name="Gráfico 17">
            <a:extLst>
              <a:ext uri="{FF2B5EF4-FFF2-40B4-BE49-F238E27FC236}">
                <a16:creationId xmlns:a16="http://schemas.microsoft.com/office/drawing/2014/main" id="{7C506432-B8D5-4E1C-93A4-AECADC66CB30}"/>
              </a:ext>
            </a:extLst>
          </p:cNvPr>
          <p:cNvGraphicFramePr>
            <a:graphicFrameLocks/>
          </p:cNvGraphicFramePr>
          <p:nvPr>
            <p:extLst/>
          </p:nvPr>
        </p:nvGraphicFramePr>
        <p:xfrm>
          <a:off x="5017611" y="1630092"/>
          <a:ext cx="7092557" cy="296719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7762364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394863" y="403375"/>
            <a:ext cx="2528739" cy="477054"/>
          </a:xfrm>
          <a:prstGeom prst="rect">
            <a:avLst/>
          </a:prstGeom>
          <a:noFill/>
        </p:spPr>
        <p:txBody>
          <a:bodyPr wrap="square" rtlCol="0">
            <a:spAutoFit/>
          </a:bodyPr>
          <a:lstStyle/>
          <a:p>
            <a:r>
              <a:rPr lang="es-ES" sz="2500" dirty="0">
                <a:solidFill>
                  <a:srgbClr val="A9A8A9"/>
                </a:solidFill>
                <a:latin typeface="Lato Bold"/>
                <a:cs typeface="Lato Bold"/>
              </a:rPr>
              <a:t>SUROCCIDENTE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390701" y="6520419"/>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
        <p:nvSpPr>
          <p:cNvPr id="3" name="Rectángulo: esquinas redondeadas 2">
            <a:hlinkClick r:id="rId5" action="ppaction://hlinksldjump"/>
            <a:extLst>
              <a:ext uri="{FF2B5EF4-FFF2-40B4-BE49-F238E27FC236}">
                <a16:creationId xmlns:a16="http://schemas.microsoft.com/office/drawing/2014/main" id="{7AFD850F-FE29-4848-971C-19943D88A761}"/>
              </a:ext>
            </a:extLst>
          </p:cNvPr>
          <p:cNvSpPr/>
          <p:nvPr/>
        </p:nvSpPr>
        <p:spPr>
          <a:xfrm>
            <a:off x="574442" y="6151260"/>
            <a:ext cx="1820421" cy="30777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dirty="0"/>
              <a:t>Regresar</a:t>
            </a:r>
          </a:p>
        </p:txBody>
      </p:sp>
      <p:sp>
        <p:nvSpPr>
          <p:cNvPr id="18" name="CuadroTexto 17">
            <a:extLst>
              <a:ext uri="{FF2B5EF4-FFF2-40B4-BE49-F238E27FC236}">
                <a16:creationId xmlns:a16="http://schemas.microsoft.com/office/drawing/2014/main" id="{4637914D-62FE-4FFE-8D01-C25346B7FC6A}"/>
              </a:ext>
            </a:extLst>
          </p:cNvPr>
          <p:cNvSpPr txBox="1"/>
          <p:nvPr/>
        </p:nvSpPr>
        <p:spPr>
          <a:xfrm>
            <a:off x="8224173" y="3309934"/>
            <a:ext cx="4180575" cy="400110"/>
          </a:xfrm>
          <a:prstGeom prst="rect">
            <a:avLst/>
          </a:prstGeom>
          <a:noFill/>
        </p:spPr>
        <p:txBody>
          <a:bodyPr wrap="square" rtlCol="0">
            <a:spAutoFit/>
          </a:bodyPr>
          <a:lstStyle/>
          <a:p>
            <a:r>
              <a:rPr lang="es-CO" sz="2000" dirty="0">
                <a:solidFill>
                  <a:schemeClr val="tx2">
                    <a:lumMod val="75000"/>
                  </a:schemeClr>
                </a:solidFill>
                <a:latin typeface="Lato Bold"/>
              </a:rPr>
              <a:t>370-2953 Hotel Cañaveralejo</a:t>
            </a:r>
          </a:p>
        </p:txBody>
      </p:sp>
      <p:sp>
        <p:nvSpPr>
          <p:cNvPr id="21" name="CuadroTexto 20">
            <a:extLst>
              <a:ext uri="{FF2B5EF4-FFF2-40B4-BE49-F238E27FC236}">
                <a16:creationId xmlns:a16="http://schemas.microsoft.com/office/drawing/2014/main" id="{7874949E-932B-47E1-8B84-BA9904579FAA}"/>
              </a:ext>
            </a:extLst>
          </p:cNvPr>
          <p:cNvSpPr txBox="1"/>
          <p:nvPr/>
        </p:nvSpPr>
        <p:spPr>
          <a:xfrm>
            <a:off x="302893" y="3367197"/>
            <a:ext cx="3521734" cy="369332"/>
          </a:xfrm>
          <a:prstGeom prst="rect">
            <a:avLst/>
          </a:prstGeom>
          <a:noFill/>
        </p:spPr>
        <p:txBody>
          <a:bodyPr wrap="square" rtlCol="0">
            <a:spAutoFit/>
          </a:bodyPr>
          <a:lstStyle/>
          <a:p>
            <a:r>
              <a:rPr lang="es-CO" dirty="0">
                <a:solidFill>
                  <a:schemeClr val="tx2">
                    <a:lumMod val="75000"/>
                  </a:schemeClr>
                </a:solidFill>
                <a:latin typeface="Lato Bold"/>
              </a:rPr>
              <a:t>370-239987Sulay Apto 603B</a:t>
            </a:r>
          </a:p>
        </p:txBody>
      </p:sp>
      <p:sp>
        <p:nvSpPr>
          <p:cNvPr id="4" name="Rectángulo 3">
            <a:extLst>
              <a:ext uri="{FF2B5EF4-FFF2-40B4-BE49-F238E27FC236}">
                <a16:creationId xmlns:a16="http://schemas.microsoft.com/office/drawing/2014/main" id="{2318026D-CD85-42FE-8981-C687B09AB969}"/>
              </a:ext>
            </a:extLst>
          </p:cNvPr>
          <p:cNvSpPr/>
          <p:nvPr/>
        </p:nvSpPr>
        <p:spPr>
          <a:xfrm>
            <a:off x="4341183" y="3263994"/>
            <a:ext cx="3633507" cy="400110"/>
          </a:xfrm>
          <a:prstGeom prst="rect">
            <a:avLst/>
          </a:prstGeom>
        </p:spPr>
        <p:txBody>
          <a:bodyPr wrap="square">
            <a:spAutoFit/>
          </a:bodyPr>
          <a:lstStyle/>
          <a:p>
            <a:r>
              <a:rPr lang="es-CO" sz="2000" dirty="0">
                <a:solidFill>
                  <a:schemeClr val="tx2">
                    <a:lumMod val="75000"/>
                  </a:schemeClr>
                </a:solidFill>
                <a:latin typeface="Lato Bold"/>
              </a:rPr>
              <a:t>370-40969 Casa Gran limonar</a:t>
            </a:r>
            <a:endParaRPr lang="es-CO" sz="2000" dirty="0">
              <a:solidFill>
                <a:schemeClr val="tx2">
                  <a:lumMod val="75000"/>
                </a:schemeClr>
              </a:solidFill>
            </a:endParaRPr>
          </a:p>
        </p:txBody>
      </p:sp>
      <p:cxnSp>
        <p:nvCxnSpPr>
          <p:cNvPr id="34" name="Conector recto 33">
            <a:extLst>
              <a:ext uri="{FF2B5EF4-FFF2-40B4-BE49-F238E27FC236}">
                <a16:creationId xmlns:a16="http://schemas.microsoft.com/office/drawing/2014/main" id="{90D81A2C-7362-4AF0-87C0-0E7ADC8324E3}"/>
              </a:ext>
            </a:extLst>
          </p:cNvPr>
          <p:cNvCxnSpPr/>
          <p:nvPr/>
        </p:nvCxnSpPr>
        <p:spPr>
          <a:xfrm>
            <a:off x="4102283" y="1283804"/>
            <a:ext cx="0" cy="4459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A72B815E-ED1E-4367-B445-EAC096A96DF3}"/>
              </a:ext>
            </a:extLst>
          </p:cNvPr>
          <p:cNvCxnSpPr/>
          <p:nvPr/>
        </p:nvCxnSpPr>
        <p:spPr>
          <a:xfrm>
            <a:off x="7974690" y="1314425"/>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B70BD755-83D2-4500-A7BA-5C80399336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93933" y="4044103"/>
            <a:ext cx="2218186" cy="1732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E8A6C670-0AB6-4E8B-AC50-2131CB03ED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5773" y="3802090"/>
            <a:ext cx="1837883" cy="2171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n 16">
            <a:extLst>
              <a:ext uri="{FF2B5EF4-FFF2-40B4-BE49-F238E27FC236}">
                <a16:creationId xmlns:a16="http://schemas.microsoft.com/office/drawing/2014/main" id="{8DB2127E-0BBF-4184-9A15-65D3F89CC1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2133" y="1061111"/>
            <a:ext cx="1732533" cy="2224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D230BA48-0DE9-4727-BFD7-64D03F2979D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385" r="10507"/>
          <a:stretch/>
        </p:blipFill>
        <p:spPr>
          <a:xfrm rot="5400000">
            <a:off x="1918972" y="1297599"/>
            <a:ext cx="2215032" cy="17776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2" descr="C:\Users\SENA\Desktop\evidencias contrato sae\casa cra 65 con 11cp bebes\20180312_101402.jpg">
            <a:extLst>
              <a:ext uri="{FF2B5EF4-FFF2-40B4-BE49-F238E27FC236}">
                <a16:creationId xmlns:a16="http://schemas.microsoft.com/office/drawing/2014/main" id="{A9DF8CCA-2591-4A65-AA90-26FE13E562AA}"/>
              </a:ext>
            </a:extLst>
          </p:cNvPr>
          <p:cNvPicPr>
            <a:picLocks noChangeAspect="1" noChangeArrowheads="1"/>
          </p:cNvPicPr>
          <p:nvPr/>
        </p:nvPicPr>
        <p:blipFill>
          <a:blip r:embed="rId10" cstate="print"/>
          <a:srcRect/>
          <a:stretch>
            <a:fillRect/>
          </a:stretch>
        </p:blipFill>
        <p:spPr bwMode="auto">
          <a:xfrm>
            <a:off x="4196745" y="1159150"/>
            <a:ext cx="1681349" cy="21016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3" descr="D:\SAE-FOTOGRAFIAS\CP BEBES\20180627_132053.jpg">
            <a:extLst>
              <a:ext uri="{FF2B5EF4-FFF2-40B4-BE49-F238E27FC236}">
                <a16:creationId xmlns:a16="http://schemas.microsoft.com/office/drawing/2014/main" id="{0FC93956-B0FF-4C65-B393-084A65AA8CE2}"/>
              </a:ext>
            </a:extLst>
          </p:cNvPr>
          <p:cNvPicPr>
            <a:picLocks noChangeAspect="1" noChangeArrowheads="1"/>
          </p:cNvPicPr>
          <p:nvPr/>
        </p:nvPicPr>
        <p:blipFill>
          <a:blip r:embed="rId11" cstate="print"/>
          <a:srcRect/>
          <a:stretch>
            <a:fillRect/>
          </a:stretch>
        </p:blipFill>
        <p:spPr bwMode="auto">
          <a:xfrm>
            <a:off x="6050745" y="1129973"/>
            <a:ext cx="1752420" cy="2134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2 Imagen">
            <a:extLst>
              <a:ext uri="{FF2B5EF4-FFF2-40B4-BE49-F238E27FC236}">
                <a16:creationId xmlns:a16="http://schemas.microsoft.com/office/drawing/2014/main" id="{C8FAE6FE-2CEE-4FB1-9677-B985EFF1122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211522" y="3784395"/>
            <a:ext cx="1657109" cy="2207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5 Imagen">
            <a:extLst>
              <a:ext uri="{FF2B5EF4-FFF2-40B4-BE49-F238E27FC236}">
                <a16:creationId xmlns:a16="http://schemas.microsoft.com/office/drawing/2014/main" id="{ED090F88-4262-4FB0-93F6-2923A36A9C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24173" y="1097995"/>
            <a:ext cx="1656254" cy="2134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6 Imagen">
            <a:extLst>
              <a:ext uri="{FF2B5EF4-FFF2-40B4-BE49-F238E27FC236}">
                <a16:creationId xmlns:a16="http://schemas.microsoft.com/office/drawing/2014/main" id="{562DAB3D-3AEE-44CC-8D38-C0104AE66360}"/>
              </a:ext>
            </a:extLst>
          </p:cNvPr>
          <p:cNvPicPr>
            <a:picLocks noChangeAspect="1"/>
          </p:cNvPicPr>
          <p:nvPr/>
        </p:nvPicPr>
        <p:blipFill rotWithShape="1">
          <a:blip r:embed="rId14">
            <a:extLst>
              <a:ext uri="{28A0092B-C50C-407E-A947-70E740481C1C}">
                <a14:useLocalDpi xmlns:a14="http://schemas.microsoft.com/office/drawing/2010/main" val="0"/>
              </a:ext>
            </a:extLst>
          </a:blip>
          <a:srcRect t="14176"/>
          <a:stretch/>
        </p:blipFill>
        <p:spPr>
          <a:xfrm>
            <a:off x="10218457" y="1098490"/>
            <a:ext cx="1771409" cy="2154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1 Imagen">
            <a:extLst>
              <a:ext uri="{FF2B5EF4-FFF2-40B4-BE49-F238E27FC236}">
                <a16:creationId xmlns:a16="http://schemas.microsoft.com/office/drawing/2014/main" id="{D0DD03ED-8960-4C39-91A5-7206CB64387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166642" y="3760969"/>
            <a:ext cx="1796886" cy="21961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6 Imagen">
            <a:extLst>
              <a:ext uri="{FF2B5EF4-FFF2-40B4-BE49-F238E27FC236}">
                <a16:creationId xmlns:a16="http://schemas.microsoft.com/office/drawing/2014/main" id="{A7899DA8-D954-4E3C-8CE7-2530E9CFD525}"/>
              </a:ext>
            </a:extLst>
          </p:cNvPr>
          <p:cNvPicPr>
            <a:picLocks noChangeAspect="1"/>
          </p:cNvPicPr>
          <p:nvPr/>
        </p:nvPicPr>
        <p:blipFill rotWithShape="1">
          <a:blip r:embed="rId16">
            <a:extLst>
              <a:ext uri="{28A0092B-C50C-407E-A947-70E740481C1C}">
                <a14:useLocalDpi xmlns:a14="http://schemas.microsoft.com/office/drawing/2010/main" val="0"/>
              </a:ext>
            </a:extLst>
          </a:blip>
          <a:srcRect r="43833"/>
          <a:stretch/>
        </p:blipFill>
        <p:spPr>
          <a:xfrm>
            <a:off x="10192117" y="3766684"/>
            <a:ext cx="1813792" cy="2196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4" descr="D:\SAE-FOTOGRAFIAS\CP BEBES\20180627_131651.jpg">
            <a:extLst>
              <a:ext uri="{FF2B5EF4-FFF2-40B4-BE49-F238E27FC236}">
                <a16:creationId xmlns:a16="http://schemas.microsoft.com/office/drawing/2014/main" id="{61342094-3023-4189-AA68-181545DD691F}"/>
              </a:ext>
            </a:extLst>
          </p:cNvPr>
          <p:cNvPicPr>
            <a:picLocks noChangeAspect="1" noChangeArrowheads="1"/>
          </p:cNvPicPr>
          <p:nvPr/>
        </p:nvPicPr>
        <p:blipFill>
          <a:blip r:embed="rId17" cstate="print"/>
          <a:srcRect/>
          <a:stretch>
            <a:fillRect/>
          </a:stretch>
        </p:blipFill>
        <p:spPr bwMode="auto">
          <a:xfrm>
            <a:off x="6060582" y="3710044"/>
            <a:ext cx="1767251" cy="2309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50451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394863" y="403375"/>
            <a:ext cx="2528739" cy="477054"/>
          </a:xfrm>
          <a:prstGeom prst="rect">
            <a:avLst/>
          </a:prstGeom>
          <a:noFill/>
        </p:spPr>
        <p:txBody>
          <a:bodyPr wrap="square" rtlCol="0">
            <a:spAutoFit/>
          </a:bodyPr>
          <a:lstStyle/>
          <a:p>
            <a:r>
              <a:rPr lang="es-ES" sz="2500" dirty="0">
                <a:solidFill>
                  <a:srgbClr val="A9A8A9"/>
                </a:solidFill>
                <a:latin typeface="Lato Bold"/>
                <a:cs typeface="Lato Bold"/>
              </a:rPr>
              <a:t>SUROCCIDENTE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CuadroTexto 15">
            <a:extLst>
              <a:ext uri="{FF2B5EF4-FFF2-40B4-BE49-F238E27FC236}">
                <a16:creationId xmlns:a16="http://schemas.microsoft.com/office/drawing/2014/main" id="{E8F6DB5C-919A-4DF9-9B16-45585E885DC8}"/>
              </a:ext>
            </a:extLst>
          </p:cNvPr>
          <p:cNvSpPr txBox="1"/>
          <p:nvPr/>
        </p:nvSpPr>
        <p:spPr>
          <a:xfrm>
            <a:off x="7704284" y="6545361"/>
            <a:ext cx="442347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graphicFrame>
        <p:nvGraphicFramePr>
          <p:cNvPr id="7" name="Tabla 6">
            <a:extLst>
              <a:ext uri="{FF2B5EF4-FFF2-40B4-BE49-F238E27FC236}">
                <a16:creationId xmlns:a16="http://schemas.microsoft.com/office/drawing/2014/main" id="{1DDB573F-D255-41AF-BC17-6E98B5BF7726}"/>
              </a:ext>
            </a:extLst>
          </p:cNvPr>
          <p:cNvGraphicFramePr>
            <a:graphicFrameLocks noGrp="1"/>
          </p:cNvGraphicFramePr>
          <p:nvPr>
            <p:extLst/>
          </p:nvPr>
        </p:nvGraphicFramePr>
        <p:xfrm>
          <a:off x="171450" y="2533635"/>
          <a:ext cx="11910063" cy="2486025"/>
        </p:xfrm>
        <a:graphic>
          <a:graphicData uri="http://schemas.openxmlformats.org/drawingml/2006/table">
            <a:tbl>
              <a:tblPr firstRow="1" bandRow="1">
                <a:tableStyleId>{5C22544A-7EE6-4342-B048-85BDC9FD1C3A}</a:tableStyleId>
              </a:tblPr>
              <a:tblGrid>
                <a:gridCol w="1234126">
                  <a:extLst>
                    <a:ext uri="{9D8B030D-6E8A-4147-A177-3AD203B41FA5}">
                      <a16:colId xmlns:a16="http://schemas.microsoft.com/office/drawing/2014/main" val="2012154992"/>
                    </a:ext>
                  </a:extLst>
                </a:gridCol>
                <a:gridCol w="1085437">
                  <a:extLst>
                    <a:ext uri="{9D8B030D-6E8A-4147-A177-3AD203B41FA5}">
                      <a16:colId xmlns:a16="http://schemas.microsoft.com/office/drawing/2014/main" val="3728984821"/>
                    </a:ext>
                  </a:extLst>
                </a:gridCol>
                <a:gridCol w="1115175">
                  <a:extLst>
                    <a:ext uri="{9D8B030D-6E8A-4147-A177-3AD203B41FA5}">
                      <a16:colId xmlns:a16="http://schemas.microsoft.com/office/drawing/2014/main" val="257460953"/>
                    </a:ext>
                  </a:extLst>
                </a:gridCol>
                <a:gridCol w="1055698">
                  <a:extLst>
                    <a:ext uri="{9D8B030D-6E8A-4147-A177-3AD203B41FA5}">
                      <a16:colId xmlns:a16="http://schemas.microsoft.com/office/drawing/2014/main" val="2382910446"/>
                    </a:ext>
                  </a:extLst>
                </a:gridCol>
                <a:gridCol w="877272">
                  <a:extLst>
                    <a:ext uri="{9D8B030D-6E8A-4147-A177-3AD203B41FA5}">
                      <a16:colId xmlns:a16="http://schemas.microsoft.com/office/drawing/2014/main" val="2145768594"/>
                    </a:ext>
                  </a:extLst>
                </a:gridCol>
                <a:gridCol w="1014808">
                  <a:extLst>
                    <a:ext uri="{9D8B030D-6E8A-4147-A177-3AD203B41FA5}">
                      <a16:colId xmlns:a16="http://schemas.microsoft.com/office/drawing/2014/main" val="2155604812"/>
                    </a:ext>
                  </a:extLst>
                </a:gridCol>
                <a:gridCol w="836380">
                  <a:extLst>
                    <a:ext uri="{9D8B030D-6E8A-4147-A177-3AD203B41FA5}">
                      <a16:colId xmlns:a16="http://schemas.microsoft.com/office/drawing/2014/main" val="2869554208"/>
                    </a:ext>
                  </a:extLst>
                </a:gridCol>
                <a:gridCol w="1100305">
                  <a:extLst>
                    <a:ext uri="{9D8B030D-6E8A-4147-A177-3AD203B41FA5}">
                      <a16:colId xmlns:a16="http://schemas.microsoft.com/office/drawing/2014/main" val="623128144"/>
                    </a:ext>
                  </a:extLst>
                </a:gridCol>
                <a:gridCol w="1193238">
                  <a:extLst>
                    <a:ext uri="{9D8B030D-6E8A-4147-A177-3AD203B41FA5}">
                      <a16:colId xmlns:a16="http://schemas.microsoft.com/office/drawing/2014/main" val="2844545417"/>
                    </a:ext>
                  </a:extLst>
                </a:gridCol>
                <a:gridCol w="1159781">
                  <a:extLst>
                    <a:ext uri="{9D8B030D-6E8A-4147-A177-3AD203B41FA5}">
                      <a16:colId xmlns:a16="http://schemas.microsoft.com/office/drawing/2014/main" val="3456360966"/>
                    </a:ext>
                  </a:extLst>
                </a:gridCol>
                <a:gridCol w="1237843">
                  <a:extLst>
                    <a:ext uri="{9D8B030D-6E8A-4147-A177-3AD203B41FA5}">
                      <a16:colId xmlns:a16="http://schemas.microsoft.com/office/drawing/2014/main" val="1600124949"/>
                    </a:ext>
                  </a:extLst>
                </a:gridCol>
              </a:tblGrid>
              <a:tr h="457785">
                <a:tc>
                  <a:txBody>
                    <a:bodyPr/>
                    <a:lstStyle/>
                    <a:p>
                      <a:pPr algn="ctr" fontAlgn="ctr"/>
                      <a:r>
                        <a:rPr lang="es-CO" sz="1600" u="none" strike="noStrike" dirty="0">
                          <a:effectLst/>
                        </a:rPr>
                        <a:t>Gerencia Regional</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dirty="0">
                          <a:effectLst/>
                        </a:rPr>
                        <a:t>Presupuesto 2018</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Total Obras Aprobadas</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Saldo</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Vs Aprobado</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Total Ejecutado</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Vs Ejecutado</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Total Adición 2018</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600" u="none" strike="noStrike">
                          <a:effectLst/>
                        </a:rPr>
                        <a:t>Total Adición 6 Meses 2019</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dirty="0">
                          <a:effectLst/>
                        </a:rPr>
                        <a:t>Total Adición</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Valor Final Contratos</a:t>
                      </a:r>
                      <a:endParaRPr lang="es-CO"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60145793"/>
                  </a:ext>
                </a:extLst>
              </a:tr>
              <a:tr h="269493">
                <a:tc>
                  <a:txBody>
                    <a:bodyPr/>
                    <a:lstStyle/>
                    <a:p>
                      <a:pPr algn="l" fontAlgn="b"/>
                      <a:r>
                        <a:rPr lang="es-CO" sz="1400" b="1" u="none" strike="noStrike" dirty="0">
                          <a:effectLst/>
                        </a:rPr>
                        <a:t>Norte</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594,800,000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211,805,902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382,994,098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64%</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68,031,339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11%</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300,000,000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b="1" u="none" strike="noStrike" dirty="0">
                          <a:effectLst/>
                        </a:rPr>
                        <a:t>        300,000,000 </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894,800,000 </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7884206"/>
                  </a:ext>
                </a:extLst>
              </a:tr>
              <a:tr h="269493">
                <a:tc>
                  <a:txBody>
                    <a:bodyPr/>
                    <a:lstStyle/>
                    <a:p>
                      <a:pPr algn="l" fontAlgn="b"/>
                      <a:r>
                        <a:rPr lang="es-CO" sz="1400" b="1" u="none" strike="noStrike" dirty="0">
                          <a:effectLst/>
                        </a:rPr>
                        <a:t>Centro Oriente</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826,150,000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845,312,899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19,162,899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-2%</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255,991,579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31%</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250,000,000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535,000,000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b="1" u="none" strike="noStrike" dirty="0">
                          <a:effectLst/>
                        </a:rPr>
                        <a:t>        785,000,000 </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1,611,150,000 </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48317126"/>
                  </a:ext>
                </a:extLst>
              </a:tr>
              <a:tr h="269493">
                <a:tc>
                  <a:txBody>
                    <a:bodyPr/>
                    <a:lstStyle/>
                    <a:p>
                      <a:pPr algn="l" fontAlgn="b"/>
                      <a:r>
                        <a:rPr lang="es-CO" sz="1400" b="1" u="none" strike="noStrike" dirty="0">
                          <a:effectLst/>
                        </a:rPr>
                        <a:t>Sur Occidente</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897,470,000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949,277,751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51,807,751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-6%</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280,334,936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31%</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650,000,000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612,500,000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b="1" u="none" strike="noStrike" dirty="0">
                          <a:effectLst/>
                        </a:rPr>
                        <a:t>    1,262,500,000 </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2,159,970,000 </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26633905"/>
                  </a:ext>
                </a:extLst>
              </a:tr>
              <a:tr h="314902">
                <a:tc>
                  <a:txBody>
                    <a:bodyPr/>
                    <a:lstStyle/>
                    <a:p>
                      <a:pPr algn="l" fontAlgn="b"/>
                      <a:r>
                        <a:rPr lang="es-CO" sz="1400" b="1" u="none" strike="noStrike" dirty="0">
                          <a:effectLst/>
                        </a:rPr>
                        <a:t>Occidente</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768,340,000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632,750,678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135,589,322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18%</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337,306,625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44%</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133,000,000 </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479,000,000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b="1" u="none" strike="noStrike" dirty="0">
                          <a:effectLst/>
                        </a:rPr>
                        <a:t>        612,000,000 </a:t>
                      </a:r>
                      <a:endParaRPr lang="es-CO"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1,380,340,000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01272735"/>
                  </a:ext>
                </a:extLst>
              </a:tr>
            </a:tbl>
          </a:graphicData>
        </a:graphic>
      </p:graphicFrame>
      <p:sp>
        <p:nvSpPr>
          <p:cNvPr id="29" name="Rectángulo 28">
            <a:extLst>
              <a:ext uri="{FF2B5EF4-FFF2-40B4-BE49-F238E27FC236}">
                <a16:creationId xmlns:a16="http://schemas.microsoft.com/office/drawing/2014/main" id="{D26A8BD6-F175-492B-BAED-B700A7B7083F}"/>
              </a:ext>
            </a:extLst>
          </p:cNvPr>
          <p:cNvSpPr/>
          <p:nvPr/>
        </p:nvSpPr>
        <p:spPr>
          <a:xfrm>
            <a:off x="268287" y="1718348"/>
            <a:ext cx="11642724" cy="707886"/>
          </a:xfrm>
          <a:prstGeom prst="rect">
            <a:avLst/>
          </a:prstGeom>
          <a:noFill/>
        </p:spPr>
        <p:txBody>
          <a:bodyPr wrap="square" lIns="91440" tIns="45720" rIns="91440" bIns="45720">
            <a:spAutoFit/>
          </a:bodyPr>
          <a:lstStyle/>
          <a:p>
            <a:pPr algn="ctr"/>
            <a:r>
              <a:rPr lang="es-ES" sz="2000" b="0" cap="none" spc="0" dirty="0">
                <a:ln w="0"/>
                <a:effectLst>
                  <a:outerShdw blurRad="38100" dist="19050" dir="2700000" algn="tl" rotWithShape="0">
                    <a:schemeClr val="dk1">
                      <a:alpha val="40000"/>
                    </a:schemeClr>
                  </a:outerShdw>
                </a:effectLst>
              </a:rPr>
              <a:t>Se solicita Adición de los contratos de acuerdo a los valores de la tabla y la prorroga de los mismos hasta el 31 de junio de 2019</a:t>
            </a:r>
          </a:p>
        </p:txBody>
      </p:sp>
    </p:spTree>
    <p:extLst>
      <p:ext uri="{BB962C8B-B14F-4D97-AF65-F5344CB8AC3E}">
        <p14:creationId xmlns:p14="http://schemas.microsoft.com/office/powerpoint/2010/main" val="2960863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822713" y="2587159"/>
            <a:ext cx="6736198" cy="2492990"/>
          </a:xfrm>
          <a:prstGeom prst="rect">
            <a:avLst/>
          </a:prstGeom>
          <a:noFill/>
        </p:spPr>
        <p:txBody>
          <a:bodyPr wrap="square" rtlCol="0">
            <a:spAutoFit/>
          </a:bodyPr>
          <a:lstStyle/>
          <a:p>
            <a:pPr algn="ctr"/>
            <a:r>
              <a:rPr lang="es-CO" sz="4000" b="1" dirty="0">
                <a:solidFill>
                  <a:srgbClr val="002060"/>
                </a:solidFill>
              </a:rPr>
              <a:t>5. Compra – Alquiler</a:t>
            </a:r>
          </a:p>
          <a:p>
            <a:pPr algn="ctr"/>
            <a:r>
              <a:rPr lang="es-CO" sz="4000" b="1" dirty="0">
                <a:solidFill>
                  <a:srgbClr val="002060"/>
                </a:solidFill>
              </a:rPr>
              <a:t>Equipos de Cómputo</a:t>
            </a:r>
          </a:p>
          <a:p>
            <a:pPr algn="ctr"/>
            <a:endParaRPr lang="es-CO" sz="4000" b="1" dirty="0">
              <a:solidFill>
                <a:srgbClr val="002060"/>
              </a:solidFill>
            </a:endParaRPr>
          </a:p>
          <a:p>
            <a:pPr algn="ctr"/>
            <a:endParaRPr lang="es-CO" sz="3600" b="1" dirty="0">
              <a:solidFill>
                <a:schemeClr val="accent1">
                  <a:lumMod val="75000"/>
                </a:schemeClr>
              </a:solidFill>
            </a:endParaRPr>
          </a:p>
        </p:txBody>
      </p:sp>
      <p:pic>
        <p:nvPicPr>
          <p:cNvPr id="9" name="Imagen 8">
            <a:extLst>
              <a:ext uri="{FF2B5EF4-FFF2-40B4-BE49-F238E27FC236}">
                <a16:creationId xmlns:a16="http://schemas.microsoft.com/office/drawing/2014/main" id="{1F72C23F-98DD-4DC9-88F0-3764947239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0" name="Imagen 9">
            <a:extLst>
              <a:ext uri="{FF2B5EF4-FFF2-40B4-BE49-F238E27FC236}">
                <a16:creationId xmlns:a16="http://schemas.microsoft.com/office/drawing/2014/main" id="{D4108D7E-07FC-4B57-B43C-D5D28ABD6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1" name="Imagen 10">
            <a:extLst>
              <a:ext uri="{FF2B5EF4-FFF2-40B4-BE49-F238E27FC236}">
                <a16:creationId xmlns:a16="http://schemas.microsoft.com/office/drawing/2014/main" id="{35D6F3C9-68BB-47A9-B5D0-50517ABE5D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2" name="Rectángulo 11">
            <a:extLst>
              <a:ext uri="{FF2B5EF4-FFF2-40B4-BE49-F238E27FC236}">
                <a16:creationId xmlns:a16="http://schemas.microsoft.com/office/drawing/2014/main" id="{FB781AEA-DA56-47B7-8C62-39AC96173E2D}"/>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412E8792-2F10-4EB0-9ACE-A845B8F5F98F}"/>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2146873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1903563" y="859598"/>
            <a:ext cx="8229600" cy="1143000"/>
          </a:xfrm>
        </p:spPr>
        <p:txBody>
          <a:bodyPr>
            <a:normAutofit/>
          </a:bodyPr>
          <a:lstStyle/>
          <a:p>
            <a:pPr algn="ctr"/>
            <a:r>
              <a:rPr lang="es-ES" sz="4000" b="1" dirty="0">
                <a:solidFill>
                  <a:srgbClr val="002060"/>
                </a:solidFill>
                <a:latin typeface="+mn-lt"/>
                <a:ea typeface="+mn-ea"/>
                <a:cs typeface="+mn-cs"/>
              </a:rPr>
              <a:t>ANTECEDENTES</a:t>
            </a:r>
          </a:p>
        </p:txBody>
      </p:sp>
      <p:sp>
        <p:nvSpPr>
          <p:cNvPr id="3" name="Marcador de contenido 2">
            <a:extLst>
              <a:ext uri="{FF2B5EF4-FFF2-40B4-BE49-F238E27FC236}">
                <a16:creationId xmlns:a16="http://schemas.microsoft.com/office/drawing/2014/main" id="{21DFAFB4-3062-43D4-AB0D-BF21940414D7}"/>
              </a:ext>
            </a:extLst>
          </p:cNvPr>
          <p:cNvSpPr>
            <a:spLocks noGrp="1"/>
          </p:cNvSpPr>
          <p:nvPr>
            <p:ph idx="1"/>
          </p:nvPr>
        </p:nvSpPr>
        <p:spPr>
          <a:xfrm>
            <a:off x="742122" y="2178171"/>
            <a:ext cx="10190921" cy="3820232"/>
          </a:xfrm>
        </p:spPr>
        <p:txBody>
          <a:bodyPr vert="horz" lIns="68580" tIns="34290" rIns="68580" bIns="34290" rtlCol="0" anchor="t">
            <a:normAutofit/>
          </a:bodyPr>
          <a:lstStyle/>
          <a:p>
            <a:r>
              <a:rPr lang="es-ES" sz="2700" dirty="0">
                <a:cs typeface="Calibri"/>
              </a:rPr>
              <a:t>Actualmente la SAE cuenta con un contrato de adhesión con CISA al contrato que tiene con Microhard</a:t>
            </a:r>
          </a:p>
          <a:p>
            <a:r>
              <a:rPr lang="es-ES" sz="2700" dirty="0">
                <a:cs typeface="Calibri"/>
              </a:rPr>
              <a:t>La adhesión de SAE se realizó en el año 2015</a:t>
            </a:r>
          </a:p>
          <a:p>
            <a:r>
              <a:rPr lang="es-ES" sz="2700" dirty="0">
                <a:cs typeface="Calibri"/>
              </a:rPr>
              <a:t>El contrato inicial fue por $1.415'580.000 para SAE</a:t>
            </a:r>
          </a:p>
          <a:p>
            <a:r>
              <a:rPr lang="es-ES" sz="2700" dirty="0">
                <a:cs typeface="Calibri"/>
              </a:rPr>
              <a:t>El valor actual del contrato para SAE, incluida una adición por $700 millones es de $2.115'580.000 incluido IVA</a:t>
            </a:r>
          </a:p>
          <a:p>
            <a:r>
              <a:rPr lang="es-ES" sz="2700" dirty="0">
                <a:cs typeface="Calibri"/>
              </a:rPr>
              <a:t>El contrato vence en enero 31 de 2019</a:t>
            </a:r>
          </a:p>
        </p:txBody>
      </p:sp>
      <p:sp>
        <p:nvSpPr>
          <p:cNvPr id="7" name="Rectángulo 6">
            <a:extLst>
              <a:ext uri="{FF2B5EF4-FFF2-40B4-BE49-F238E27FC236}">
                <a16:creationId xmlns:a16="http://schemas.microsoft.com/office/drawing/2014/main" id="{8985203E-10A5-4ED1-A864-EE31B420C84E}"/>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4D262FC4-80B8-4C1E-AF9E-1040C01EEF36}"/>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9" name="Imagen 8">
            <a:extLst>
              <a:ext uri="{FF2B5EF4-FFF2-40B4-BE49-F238E27FC236}">
                <a16:creationId xmlns:a16="http://schemas.microsoft.com/office/drawing/2014/main" id="{61F1C9D4-025B-4CD9-ABF8-06F3CBED5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0" name="Imagen 9">
            <a:extLst>
              <a:ext uri="{FF2B5EF4-FFF2-40B4-BE49-F238E27FC236}">
                <a16:creationId xmlns:a16="http://schemas.microsoft.com/office/drawing/2014/main" id="{88A46EF2-5200-4745-8A5D-1CB80CCA70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1" name="Imagen 10">
            <a:extLst>
              <a:ext uri="{FF2B5EF4-FFF2-40B4-BE49-F238E27FC236}">
                <a16:creationId xmlns:a16="http://schemas.microsoft.com/office/drawing/2014/main" id="{4B91C9DC-3528-46E1-969F-CB8ECAA4EC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857965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2045899" y="901064"/>
            <a:ext cx="8229600" cy="1143000"/>
          </a:xfrm>
        </p:spPr>
        <p:txBody>
          <a:bodyPr>
            <a:normAutofit/>
          </a:bodyPr>
          <a:lstStyle/>
          <a:p>
            <a:pPr algn="ctr"/>
            <a:r>
              <a:rPr lang="es-ES" sz="4000" b="1" dirty="0">
                <a:solidFill>
                  <a:srgbClr val="002060"/>
                </a:solidFill>
                <a:latin typeface="+mn-lt"/>
                <a:ea typeface="+mn-ea"/>
                <a:cs typeface="+mn-cs"/>
              </a:rPr>
              <a:t>REQUERIMIENTO</a:t>
            </a:r>
          </a:p>
        </p:txBody>
      </p:sp>
      <p:sp>
        <p:nvSpPr>
          <p:cNvPr id="3" name="Marcador de contenido 2">
            <a:extLst>
              <a:ext uri="{FF2B5EF4-FFF2-40B4-BE49-F238E27FC236}">
                <a16:creationId xmlns:a16="http://schemas.microsoft.com/office/drawing/2014/main" id="{21DFAFB4-3062-43D4-AB0D-BF21940414D7}"/>
              </a:ext>
            </a:extLst>
          </p:cNvPr>
          <p:cNvSpPr>
            <a:spLocks noGrp="1"/>
          </p:cNvSpPr>
          <p:nvPr>
            <p:ph idx="1"/>
          </p:nvPr>
        </p:nvSpPr>
        <p:spPr>
          <a:xfrm>
            <a:off x="675861" y="2028218"/>
            <a:ext cx="10800522" cy="3656044"/>
          </a:xfrm>
        </p:spPr>
        <p:txBody>
          <a:bodyPr vert="horz" lIns="68580" tIns="34290" rIns="68580" bIns="34290" rtlCol="0" anchor="t">
            <a:normAutofit/>
          </a:bodyPr>
          <a:lstStyle/>
          <a:p>
            <a:pPr marL="0" indent="0">
              <a:buNone/>
            </a:pPr>
            <a:r>
              <a:rPr lang="es-ES" sz="2700" dirty="0">
                <a:cs typeface="Calibri"/>
              </a:rPr>
              <a:t>Se requiere garantizar que el personal de la SAE cuente con una herramienta de trabajo computacional, adecuada a las necesidades actuales.</a:t>
            </a:r>
          </a:p>
          <a:p>
            <a:pPr marL="0" indent="0">
              <a:buNone/>
            </a:pPr>
            <a:endParaRPr lang="es-ES" sz="2700" dirty="0">
              <a:cs typeface="Calibri"/>
            </a:endParaRPr>
          </a:p>
          <a:p>
            <a:pPr marL="0" indent="0" algn="just">
              <a:buNone/>
            </a:pPr>
            <a:r>
              <a:rPr lang="es-ES" sz="2700" dirty="0">
                <a:cs typeface="Calibri"/>
              </a:rPr>
              <a:t>Frente al próximo vencimiento del contrato suscrito entre CISA y Microhard y la consecuente adhesión de SAE, se realizará la contratación necesaria para este requerimiento.</a:t>
            </a:r>
          </a:p>
        </p:txBody>
      </p:sp>
      <p:sp>
        <p:nvSpPr>
          <p:cNvPr id="7" name="Rectángulo 6">
            <a:extLst>
              <a:ext uri="{FF2B5EF4-FFF2-40B4-BE49-F238E27FC236}">
                <a16:creationId xmlns:a16="http://schemas.microsoft.com/office/drawing/2014/main" id="{84B2EC1A-3804-4CC0-85A0-1CABE7FA4FDE}"/>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5B4475DA-3F40-4CFB-A3B9-B72B99091AB6}"/>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9" name="Imagen 8">
            <a:extLst>
              <a:ext uri="{FF2B5EF4-FFF2-40B4-BE49-F238E27FC236}">
                <a16:creationId xmlns:a16="http://schemas.microsoft.com/office/drawing/2014/main" id="{2D2B9F58-781D-4E39-8FD5-3D580BA27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0" name="Imagen 9">
            <a:extLst>
              <a:ext uri="{FF2B5EF4-FFF2-40B4-BE49-F238E27FC236}">
                <a16:creationId xmlns:a16="http://schemas.microsoft.com/office/drawing/2014/main" id="{B25AF6FF-9745-4E9C-89AA-E06D7EF14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1" name="Imagen 10">
            <a:extLst>
              <a:ext uri="{FF2B5EF4-FFF2-40B4-BE49-F238E27FC236}">
                <a16:creationId xmlns:a16="http://schemas.microsoft.com/office/drawing/2014/main" id="{37C2B2DB-9CD1-48A2-86FA-17C85CFED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784675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1981200" y="862351"/>
            <a:ext cx="8229600" cy="1143000"/>
          </a:xfrm>
        </p:spPr>
        <p:txBody>
          <a:bodyPr>
            <a:normAutofit/>
          </a:bodyPr>
          <a:lstStyle/>
          <a:p>
            <a:pPr algn="ctr"/>
            <a:r>
              <a:rPr lang="es-ES" sz="3600" b="1" dirty="0">
                <a:solidFill>
                  <a:srgbClr val="002060"/>
                </a:solidFill>
                <a:latin typeface="+mn-lt"/>
                <a:ea typeface="+mn-ea"/>
                <a:cs typeface="+mn-cs"/>
              </a:rPr>
              <a:t>OPCIONES</a:t>
            </a:r>
          </a:p>
        </p:txBody>
      </p:sp>
      <p:sp>
        <p:nvSpPr>
          <p:cNvPr id="3" name="Marcador de contenido 2">
            <a:extLst>
              <a:ext uri="{FF2B5EF4-FFF2-40B4-BE49-F238E27FC236}">
                <a16:creationId xmlns:a16="http://schemas.microsoft.com/office/drawing/2014/main" id="{21DFAFB4-3062-43D4-AB0D-BF21940414D7}"/>
              </a:ext>
            </a:extLst>
          </p:cNvPr>
          <p:cNvSpPr>
            <a:spLocks noGrp="1"/>
          </p:cNvSpPr>
          <p:nvPr>
            <p:ph idx="1"/>
          </p:nvPr>
        </p:nvSpPr>
        <p:spPr>
          <a:xfrm>
            <a:off x="596347" y="1762539"/>
            <a:ext cx="10946295" cy="4825137"/>
          </a:xfrm>
        </p:spPr>
        <p:txBody>
          <a:bodyPr vert="horz" lIns="68580" tIns="34290" rIns="68580" bIns="34290" rtlCol="0" anchor="t">
            <a:normAutofit lnSpcReduction="10000"/>
          </a:bodyPr>
          <a:lstStyle/>
          <a:p>
            <a:pPr marL="0" indent="0" algn="just">
              <a:buNone/>
            </a:pPr>
            <a:r>
              <a:rPr lang="es-ES" dirty="0">
                <a:cs typeface="Calibri"/>
              </a:rPr>
              <a:t>Se compararon tres tipos de opciones para la adquisición de los computadores de escritorio, con personal operativo para gestionar la mesa de ayuda</a:t>
            </a:r>
          </a:p>
          <a:p>
            <a:pPr marL="385445" indent="-385445" algn="just">
              <a:buAutoNum type="arabicPeriod"/>
            </a:pPr>
            <a:r>
              <a:rPr lang="es-ES" dirty="0">
                <a:cs typeface="Calibri"/>
              </a:rPr>
              <a:t>Arrendamiento de 600 computadores</a:t>
            </a:r>
          </a:p>
          <a:p>
            <a:pPr marL="385445" indent="-385445" algn="just">
              <a:buAutoNum type="arabicPeriod"/>
            </a:pPr>
            <a:r>
              <a:rPr lang="es-ES" dirty="0">
                <a:cs typeface="Calibri"/>
              </a:rPr>
              <a:t>Adquisición de 600 computadores</a:t>
            </a:r>
          </a:p>
          <a:p>
            <a:pPr marL="385445" indent="-385445" algn="just">
              <a:buAutoNum type="arabicPeriod"/>
            </a:pPr>
            <a:r>
              <a:rPr lang="es-ES" dirty="0">
                <a:cs typeface="Calibri"/>
              </a:rPr>
              <a:t>Mixto:</a:t>
            </a:r>
          </a:p>
          <a:p>
            <a:pPr lvl="1" algn="just"/>
            <a:r>
              <a:rPr lang="es-ES" dirty="0">
                <a:cs typeface="Calibri"/>
              </a:rPr>
              <a:t>Adquisición de computadores para la planta fija</a:t>
            </a:r>
          </a:p>
          <a:p>
            <a:pPr lvl="1" algn="just"/>
            <a:r>
              <a:rPr lang="es-ES" sz="3000" dirty="0">
                <a:cs typeface="Calibri"/>
              </a:rPr>
              <a:t>Alquiler de computadores para la planta variable</a:t>
            </a:r>
            <a:endParaRPr lang="es-ES" dirty="0"/>
          </a:p>
          <a:p>
            <a:pPr lvl="1" algn="just"/>
            <a:r>
              <a:rPr lang="es-ES" dirty="0">
                <a:cs typeface="Calibri"/>
              </a:rPr>
              <a:t>Contratación de servicios</a:t>
            </a:r>
            <a:endParaRPr lang="es-ES" dirty="0"/>
          </a:p>
          <a:p>
            <a:endParaRPr lang="es-ES" sz="2700" dirty="0">
              <a:cs typeface="Calibri"/>
            </a:endParaRPr>
          </a:p>
        </p:txBody>
      </p:sp>
      <p:sp>
        <p:nvSpPr>
          <p:cNvPr id="7" name="Rectángulo 6">
            <a:extLst>
              <a:ext uri="{FF2B5EF4-FFF2-40B4-BE49-F238E27FC236}">
                <a16:creationId xmlns:a16="http://schemas.microsoft.com/office/drawing/2014/main" id="{6E777D4A-7D53-4B4E-906B-875670AF14FD}"/>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AF6B5303-7457-4B64-99D7-661BD7D32662}"/>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9" name="Imagen 8">
            <a:extLst>
              <a:ext uri="{FF2B5EF4-FFF2-40B4-BE49-F238E27FC236}">
                <a16:creationId xmlns:a16="http://schemas.microsoft.com/office/drawing/2014/main" id="{D3904AA9-29B0-40E8-B2FD-D5869847D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0" name="Imagen 9">
            <a:extLst>
              <a:ext uri="{FF2B5EF4-FFF2-40B4-BE49-F238E27FC236}">
                <a16:creationId xmlns:a16="http://schemas.microsoft.com/office/drawing/2014/main" id="{73CA1014-467C-4051-8875-F7E47261EE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1" name="Imagen 10">
            <a:extLst>
              <a:ext uri="{FF2B5EF4-FFF2-40B4-BE49-F238E27FC236}">
                <a16:creationId xmlns:a16="http://schemas.microsoft.com/office/drawing/2014/main" id="{897F8B61-204C-46E3-A225-62DA5307F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505378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1981200" y="816514"/>
            <a:ext cx="3008313" cy="1162050"/>
          </a:xfrm>
        </p:spPr>
        <p:txBody>
          <a:bodyPr>
            <a:normAutofit/>
          </a:bodyPr>
          <a:lstStyle/>
          <a:p>
            <a:pPr algn="ctr"/>
            <a:r>
              <a:rPr lang="es-ES" sz="2400" dirty="0">
                <a:solidFill>
                  <a:srgbClr val="002060"/>
                </a:solidFill>
                <a:latin typeface="+mn-lt"/>
                <a:ea typeface="+mn-ea"/>
                <a:cs typeface="+mn-cs"/>
              </a:rPr>
              <a:t>OPCIÓN 1 ARRENDAMIENTO</a:t>
            </a:r>
          </a:p>
        </p:txBody>
      </p:sp>
      <p:graphicFrame>
        <p:nvGraphicFramePr>
          <p:cNvPr id="6" name="Marcador de contenido 5">
            <a:extLst>
              <a:ext uri="{FF2B5EF4-FFF2-40B4-BE49-F238E27FC236}">
                <a16:creationId xmlns:a16="http://schemas.microsoft.com/office/drawing/2014/main" id="{8BF07CB0-2BD8-44C5-847E-CF9A9A6FA173}"/>
              </a:ext>
            </a:extLst>
          </p:cNvPr>
          <p:cNvGraphicFramePr>
            <a:graphicFrameLocks noGrp="1"/>
          </p:cNvGraphicFramePr>
          <p:nvPr>
            <p:ph idx="1"/>
            <p:extLst>
              <p:ext uri="{D42A27DB-BD31-4B8C-83A1-F6EECF244321}">
                <p14:modId xmlns:p14="http://schemas.microsoft.com/office/powerpoint/2010/main" val="67458376"/>
              </p:ext>
            </p:extLst>
          </p:nvPr>
        </p:nvGraphicFramePr>
        <p:xfrm>
          <a:off x="5595391" y="2727841"/>
          <a:ext cx="5748470" cy="2171700"/>
        </p:xfrm>
        <a:graphic>
          <a:graphicData uri="http://schemas.openxmlformats.org/drawingml/2006/table">
            <a:tbl>
              <a:tblPr firstRow="1" bandRow="1">
                <a:tableStyleId>{5C22544A-7EE6-4342-B048-85BDC9FD1C3A}</a:tableStyleId>
              </a:tblPr>
              <a:tblGrid>
                <a:gridCol w="2874235">
                  <a:extLst>
                    <a:ext uri="{9D8B030D-6E8A-4147-A177-3AD203B41FA5}">
                      <a16:colId xmlns:a16="http://schemas.microsoft.com/office/drawing/2014/main" val="1254147293"/>
                    </a:ext>
                  </a:extLst>
                </a:gridCol>
                <a:gridCol w="2874235">
                  <a:extLst>
                    <a:ext uri="{9D8B030D-6E8A-4147-A177-3AD203B41FA5}">
                      <a16:colId xmlns:a16="http://schemas.microsoft.com/office/drawing/2014/main" val="2249990856"/>
                    </a:ext>
                  </a:extLst>
                </a:gridCol>
              </a:tblGrid>
              <a:tr h="274320">
                <a:tc>
                  <a:txBody>
                    <a:bodyPr/>
                    <a:lstStyle/>
                    <a:p>
                      <a:pPr algn="ctr"/>
                      <a:r>
                        <a:rPr lang="es-ES" sz="2000" dirty="0"/>
                        <a:t>Ítems</a:t>
                      </a:r>
                    </a:p>
                  </a:txBody>
                  <a:tcPr marL="68580" marR="68580" marT="34290" marB="34290" anchor="ctr"/>
                </a:tc>
                <a:tc>
                  <a:txBody>
                    <a:bodyPr/>
                    <a:lstStyle/>
                    <a:p>
                      <a:pPr algn="ctr"/>
                      <a:r>
                        <a:rPr lang="es-ES" sz="2000" dirty="0"/>
                        <a:t>Arriendo (600) x 36 meses</a:t>
                      </a:r>
                    </a:p>
                  </a:txBody>
                  <a:tcPr marL="68580" marR="68580" marT="34290" marB="34290" anchor="ctr"/>
                </a:tc>
                <a:extLst>
                  <a:ext uri="{0D108BD9-81ED-4DB2-BD59-A6C34878D82A}">
                    <a16:rowId xmlns:a16="http://schemas.microsoft.com/office/drawing/2014/main" val="3774442618"/>
                  </a:ext>
                </a:extLst>
              </a:tr>
              <a:tr h="274320">
                <a:tc>
                  <a:txBody>
                    <a:bodyPr/>
                    <a:lstStyle/>
                    <a:p>
                      <a:r>
                        <a:rPr lang="es-ES" sz="2000"/>
                        <a:t>Equipos Tecnológicos</a:t>
                      </a:r>
                    </a:p>
                  </a:txBody>
                  <a:tcPr marL="68580" marR="68580" marT="34290" marB="34290" anchor="ctr"/>
                </a:tc>
                <a:tc>
                  <a:txBody>
                    <a:bodyPr/>
                    <a:lstStyle/>
                    <a:p>
                      <a:r>
                        <a:rPr lang="es-ES" sz="2000" dirty="0"/>
                        <a:t> $        3.643.820.460,00 </a:t>
                      </a:r>
                    </a:p>
                  </a:txBody>
                  <a:tcPr marL="68580" marR="68580" marT="34290" marB="34290" anchor="ctr"/>
                </a:tc>
                <a:extLst>
                  <a:ext uri="{0D108BD9-81ED-4DB2-BD59-A6C34878D82A}">
                    <a16:rowId xmlns:a16="http://schemas.microsoft.com/office/drawing/2014/main" val="2931086994"/>
                  </a:ext>
                </a:extLst>
              </a:tr>
              <a:tr h="274320">
                <a:tc>
                  <a:txBody>
                    <a:bodyPr/>
                    <a:lstStyle/>
                    <a:p>
                      <a:r>
                        <a:rPr lang="es-ES" sz="2000"/>
                        <a:t>Personal</a:t>
                      </a:r>
                    </a:p>
                  </a:txBody>
                  <a:tcPr marL="68580" marR="68580" marT="34290" marB="34290" anchor="ctr"/>
                </a:tc>
                <a:tc>
                  <a:txBody>
                    <a:bodyPr/>
                    <a:lstStyle/>
                    <a:p>
                      <a:r>
                        <a:rPr lang="es-ES" sz="2000" dirty="0"/>
                        <a:t> $           805.820.400,00 </a:t>
                      </a:r>
                    </a:p>
                  </a:txBody>
                  <a:tcPr marL="68580" marR="68580" marT="34290" marB="34290" anchor="ctr"/>
                </a:tc>
                <a:extLst>
                  <a:ext uri="{0D108BD9-81ED-4DB2-BD59-A6C34878D82A}">
                    <a16:rowId xmlns:a16="http://schemas.microsoft.com/office/drawing/2014/main" val="2922029162"/>
                  </a:ext>
                </a:extLst>
              </a:tr>
              <a:tr h="274320">
                <a:tc>
                  <a:txBody>
                    <a:bodyPr/>
                    <a:lstStyle/>
                    <a:p>
                      <a:r>
                        <a:rPr lang="es-ES" sz="2000"/>
                        <a:t>Otros</a:t>
                      </a:r>
                    </a:p>
                  </a:txBody>
                  <a:tcPr marL="68580" marR="68580" marT="34290" marB="34290" anchor="ctr"/>
                </a:tc>
                <a:tc>
                  <a:txBody>
                    <a:bodyPr/>
                    <a:lstStyle/>
                    <a:p>
                      <a:r>
                        <a:rPr lang="es-ES" sz="2000" dirty="0"/>
                        <a:t> $           111.384.000,00 </a:t>
                      </a:r>
                    </a:p>
                  </a:txBody>
                  <a:tcPr marL="68580" marR="68580" marT="34290" marB="34290" anchor="ctr"/>
                </a:tc>
                <a:extLst>
                  <a:ext uri="{0D108BD9-81ED-4DB2-BD59-A6C34878D82A}">
                    <a16:rowId xmlns:a16="http://schemas.microsoft.com/office/drawing/2014/main" val="212401516"/>
                  </a:ext>
                </a:extLst>
              </a:tr>
              <a:tr h="274320">
                <a:tc>
                  <a:txBody>
                    <a:bodyPr/>
                    <a:lstStyle/>
                    <a:p>
                      <a:r>
                        <a:rPr lang="es-ES" sz="2000"/>
                        <a:t>TOTAL</a:t>
                      </a:r>
                    </a:p>
                  </a:txBody>
                  <a:tcPr marL="68580" marR="68580" marT="34290" marB="34290" anchor="ctr"/>
                </a:tc>
                <a:tc>
                  <a:txBody>
                    <a:bodyPr/>
                    <a:lstStyle/>
                    <a:p>
                      <a:r>
                        <a:rPr lang="es-ES" sz="2000" dirty="0"/>
                        <a:t> $        4.561.024.860,00 </a:t>
                      </a:r>
                    </a:p>
                  </a:txBody>
                  <a:tcPr marL="68580" marR="68580" marT="34290" marB="34290" anchor="ctr"/>
                </a:tc>
                <a:extLst>
                  <a:ext uri="{0D108BD9-81ED-4DB2-BD59-A6C34878D82A}">
                    <a16:rowId xmlns:a16="http://schemas.microsoft.com/office/drawing/2014/main" val="2067773261"/>
                  </a:ext>
                </a:extLst>
              </a:tr>
            </a:tbl>
          </a:graphicData>
        </a:graphic>
      </p:graphicFrame>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516835" y="2187307"/>
            <a:ext cx="4472679" cy="3555187"/>
          </a:xfrm>
        </p:spPr>
        <p:txBody>
          <a:bodyPr vert="horz" lIns="68580" tIns="34290" rIns="68580" bIns="34290" rtlCol="0" anchor="t">
            <a:noAutofit/>
          </a:bodyPr>
          <a:lstStyle/>
          <a:p>
            <a:pPr algn="just"/>
            <a:r>
              <a:rPr lang="es-ES" sz="2000" dirty="0">
                <a:cs typeface="Calibri"/>
              </a:rPr>
              <a:t>Se solicitó cotización por 36 meses con:</a:t>
            </a:r>
          </a:p>
          <a:p>
            <a:pPr algn="just"/>
            <a:r>
              <a:rPr lang="es-ES" sz="2000" dirty="0">
                <a:cs typeface="Calibri"/>
              </a:rPr>
              <a:t>´</a:t>
            </a:r>
            <a:endParaRPr lang="en-US" sz="2000" dirty="0">
              <a:cs typeface="Calibri"/>
            </a:endParaRPr>
          </a:p>
          <a:p>
            <a:pPr marL="171450" indent="-171450" algn="just">
              <a:buChar char="•"/>
            </a:pPr>
            <a:r>
              <a:rPr lang="es-ES" sz="2000" dirty="0">
                <a:cs typeface="Calibri"/>
              </a:rPr>
              <a:t>Alquiler de 600 computadores</a:t>
            </a:r>
            <a:endParaRPr lang="en-US" sz="2000" dirty="0">
              <a:cs typeface="Calibri"/>
            </a:endParaRPr>
          </a:p>
          <a:p>
            <a:pPr marL="171450" indent="-171450" algn="just">
              <a:buChar char="•"/>
            </a:pPr>
            <a:r>
              <a:rPr lang="es-ES" sz="2000" dirty="0">
                <a:cs typeface="Calibri"/>
              </a:rPr>
              <a:t>Alquiler de destructoras de papel y elementos ergonómicos</a:t>
            </a:r>
            <a:endParaRPr lang="en-US" sz="2000" dirty="0">
              <a:cs typeface="Calibri"/>
            </a:endParaRPr>
          </a:p>
          <a:p>
            <a:pPr marL="171450" indent="-171450" algn="just">
              <a:buChar char="•"/>
            </a:pPr>
            <a:r>
              <a:rPr lang="es-ES" sz="2000" dirty="0">
                <a:cs typeface="Calibri"/>
              </a:rPr>
              <a:t>Servicio de un coordinador y 8 agentes de mesa de ayuda (3 tiempo parcial)</a:t>
            </a:r>
            <a:endParaRPr lang="es-ES" sz="2000" dirty="0"/>
          </a:p>
        </p:txBody>
      </p:sp>
      <p:sp>
        <p:nvSpPr>
          <p:cNvPr id="9" name="Rectángulo 8">
            <a:extLst>
              <a:ext uri="{FF2B5EF4-FFF2-40B4-BE49-F238E27FC236}">
                <a16:creationId xmlns:a16="http://schemas.microsoft.com/office/drawing/2014/main" id="{6EF48CB0-D4E1-4225-AA36-2B4DD85F7BEC}"/>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BE0CC94C-A17D-4056-A59F-08FACED44CD6}"/>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1" name="Imagen 10">
            <a:extLst>
              <a:ext uri="{FF2B5EF4-FFF2-40B4-BE49-F238E27FC236}">
                <a16:creationId xmlns:a16="http://schemas.microsoft.com/office/drawing/2014/main" id="{8E30EAAC-6B83-4988-BB19-1686F007A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BE830556-43E4-4B52-9CFC-74ECA0DE4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EA20F961-E97B-49CC-8B9F-0B969E3FAF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161824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1981201" y="854075"/>
            <a:ext cx="3008313" cy="1162050"/>
          </a:xfrm>
        </p:spPr>
        <p:txBody>
          <a:bodyPr/>
          <a:lstStyle/>
          <a:p>
            <a:pPr algn="ctr"/>
            <a:r>
              <a:rPr lang="es-ES" sz="2400" dirty="0">
                <a:solidFill>
                  <a:srgbClr val="002060"/>
                </a:solidFill>
                <a:latin typeface="+mn-lt"/>
                <a:ea typeface="+mn-ea"/>
                <a:cs typeface="+mn-cs"/>
              </a:rPr>
              <a:t>OPCIÓN 2</a:t>
            </a:r>
            <a:br>
              <a:rPr lang="es-ES" sz="2400" dirty="0">
                <a:solidFill>
                  <a:srgbClr val="002060"/>
                </a:solidFill>
                <a:latin typeface="+mn-lt"/>
                <a:ea typeface="+mn-ea"/>
                <a:cs typeface="+mn-cs"/>
              </a:rPr>
            </a:br>
            <a:r>
              <a:rPr lang="es-ES" sz="2400" dirty="0">
                <a:solidFill>
                  <a:srgbClr val="002060"/>
                </a:solidFill>
                <a:latin typeface="+mn-lt"/>
                <a:ea typeface="+mn-ea"/>
                <a:cs typeface="+mn-cs"/>
              </a:rPr>
              <a:t>ADQUISICIÓN</a:t>
            </a:r>
          </a:p>
        </p:txBody>
      </p:sp>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463826" y="2166939"/>
            <a:ext cx="5028785" cy="3907507"/>
          </a:xfrm>
        </p:spPr>
        <p:txBody>
          <a:bodyPr vert="horz" lIns="68580" tIns="34290" rIns="68580" bIns="34290" rtlCol="0" anchor="t">
            <a:noAutofit/>
          </a:bodyPr>
          <a:lstStyle/>
          <a:p>
            <a:pPr algn="just"/>
            <a:r>
              <a:rPr lang="es-ES" sz="2000" dirty="0">
                <a:cs typeface="Calibri"/>
              </a:rPr>
              <a:t>Se tomaron valores de Colombia Compra Eficiente, con el promedio de 21 empresas:</a:t>
            </a:r>
          </a:p>
          <a:p>
            <a:pPr algn="just"/>
            <a:endParaRPr lang="en-US" sz="2000" dirty="0">
              <a:cs typeface="Calibri"/>
            </a:endParaRPr>
          </a:p>
          <a:p>
            <a:pPr marL="171450" indent="-171450" algn="just">
              <a:buChar char="•"/>
            </a:pPr>
            <a:r>
              <a:rPr lang="es-ES" sz="2000" dirty="0">
                <a:cs typeface="Calibri"/>
              </a:rPr>
              <a:t>Compra de computadores con garantía por 36 meses</a:t>
            </a:r>
            <a:endParaRPr lang="en-US" sz="2000" dirty="0">
              <a:cs typeface="Calibri"/>
            </a:endParaRPr>
          </a:p>
          <a:p>
            <a:pPr marL="171450" indent="-171450" algn="just">
              <a:buChar char="•"/>
            </a:pPr>
            <a:r>
              <a:rPr lang="es-ES" sz="2000" dirty="0">
                <a:cs typeface="Calibri"/>
              </a:rPr>
              <a:t>Compra de destructoras de papel y elementos ergonómicos</a:t>
            </a:r>
            <a:endParaRPr lang="en-US" sz="2000" dirty="0">
              <a:cs typeface="Calibri"/>
            </a:endParaRPr>
          </a:p>
          <a:p>
            <a:pPr marL="171450" indent="-171450" algn="just">
              <a:buChar char="•"/>
            </a:pPr>
            <a:r>
              <a:rPr lang="es-ES" sz="2000" dirty="0">
                <a:cs typeface="Calibri"/>
              </a:rPr>
              <a:t>Servicio de un coordinador y 8 agentes de mesa de ayuda (3 tiempo parcial) por 36 meses</a:t>
            </a:r>
            <a:endParaRPr lang="es-ES" sz="2000" dirty="0"/>
          </a:p>
        </p:txBody>
      </p:sp>
      <p:graphicFrame>
        <p:nvGraphicFramePr>
          <p:cNvPr id="7" name="Marcador de contenido 6">
            <a:extLst>
              <a:ext uri="{FF2B5EF4-FFF2-40B4-BE49-F238E27FC236}">
                <a16:creationId xmlns:a16="http://schemas.microsoft.com/office/drawing/2014/main" id="{9D20C885-DB5D-4364-B69E-58F24575182B}"/>
              </a:ext>
            </a:extLst>
          </p:cNvPr>
          <p:cNvGraphicFramePr>
            <a:graphicFrameLocks noGrp="1"/>
          </p:cNvGraphicFramePr>
          <p:nvPr>
            <p:ph idx="1"/>
            <p:extLst>
              <p:ext uri="{D42A27DB-BD31-4B8C-83A1-F6EECF244321}">
                <p14:modId xmlns:p14="http://schemas.microsoft.com/office/powerpoint/2010/main" val="4148559283"/>
              </p:ext>
            </p:extLst>
          </p:nvPr>
        </p:nvGraphicFramePr>
        <p:xfrm>
          <a:off x="6140686" y="2635616"/>
          <a:ext cx="5176671" cy="2519480"/>
        </p:xfrm>
        <a:graphic>
          <a:graphicData uri="http://schemas.openxmlformats.org/drawingml/2006/table">
            <a:tbl>
              <a:tblPr firstRow="1" bandRow="1">
                <a:tableStyleId>{5C22544A-7EE6-4342-B048-85BDC9FD1C3A}</a:tableStyleId>
              </a:tblPr>
              <a:tblGrid>
                <a:gridCol w="2172880">
                  <a:extLst>
                    <a:ext uri="{9D8B030D-6E8A-4147-A177-3AD203B41FA5}">
                      <a16:colId xmlns:a16="http://schemas.microsoft.com/office/drawing/2014/main" val="3817050458"/>
                    </a:ext>
                  </a:extLst>
                </a:gridCol>
                <a:gridCol w="3003791">
                  <a:extLst>
                    <a:ext uri="{9D8B030D-6E8A-4147-A177-3AD203B41FA5}">
                      <a16:colId xmlns:a16="http://schemas.microsoft.com/office/drawing/2014/main" val="2776140646"/>
                    </a:ext>
                  </a:extLst>
                </a:gridCol>
              </a:tblGrid>
              <a:tr h="683725">
                <a:tc>
                  <a:txBody>
                    <a:bodyPr/>
                    <a:lstStyle/>
                    <a:p>
                      <a:pPr algn="ctr"/>
                      <a:r>
                        <a:rPr lang="es-ES" sz="1600" dirty="0"/>
                        <a:t>Ítems</a:t>
                      </a:r>
                    </a:p>
                  </a:txBody>
                  <a:tcPr marL="68580" marR="68580" marT="34290" marB="34290" anchor="ctr"/>
                </a:tc>
                <a:tc>
                  <a:txBody>
                    <a:bodyPr/>
                    <a:lstStyle/>
                    <a:p>
                      <a:pPr algn="ctr"/>
                      <a:r>
                        <a:rPr lang="es-ES" sz="1600"/>
                        <a:t>Adquisición (600) x 36 meses garantía</a:t>
                      </a:r>
                    </a:p>
                  </a:txBody>
                  <a:tcPr marL="68580" marR="68580" marT="34290" marB="34290" anchor="ctr"/>
                </a:tc>
                <a:extLst>
                  <a:ext uri="{0D108BD9-81ED-4DB2-BD59-A6C34878D82A}">
                    <a16:rowId xmlns:a16="http://schemas.microsoft.com/office/drawing/2014/main" val="1167762304"/>
                  </a:ext>
                </a:extLst>
              </a:tr>
              <a:tr h="683725">
                <a:tc>
                  <a:txBody>
                    <a:bodyPr/>
                    <a:lstStyle/>
                    <a:p>
                      <a:r>
                        <a:rPr lang="es-ES" sz="1600"/>
                        <a:t>Equipos Tecnológicos</a:t>
                      </a:r>
                    </a:p>
                  </a:txBody>
                  <a:tcPr marL="68580" marR="68580" marT="34290" marB="34290" anchor="ctr"/>
                </a:tc>
                <a:tc>
                  <a:txBody>
                    <a:bodyPr/>
                    <a:lstStyle/>
                    <a:p>
                      <a:r>
                        <a:rPr lang="es-ES" sz="1600" dirty="0"/>
                        <a:t> $        2.353.466.570,00 </a:t>
                      </a:r>
                    </a:p>
                  </a:txBody>
                  <a:tcPr marL="68580" marR="68580" marT="34290" marB="34290" anchor="ctr"/>
                </a:tc>
                <a:extLst>
                  <a:ext uri="{0D108BD9-81ED-4DB2-BD59-A6C34878D82A}">
                    <a16:rowId xmlns:a16="http://schemas.microsoft.com/office/drawing/2014/main" val="1905654796"/>
                  </a:ext>
                </a:extLst>
              </a:tr>
              <a:tr h="384010">
                <a:tc>
                  <a:txBody>
                    <a:bodyPr/>
                    <a:lstStyle/>
                    <a:p>
                      <a:r>
                        <a:rPr lang="es-ES" sz="1600"/>
                        <a:t>Personal</a:t>
                      </a:r>
                    </a:p>
                  </a:txBody>
                  <a:tcPr marL="68580" marR="68580" marT="34290" marB="34290" anchor="ctr"/>
                </a:tc>
                <a:tc>
                  <a:txBody>
                    <a:bodyPr/>
                    <a:lstStyle/>
                    <a:p>
                      <a:r>
                        <a:rPr lang="es-ES" sz="1600" dirty="0"/>
                        <a:t> $           805.820.400,00 </a:t>
                      </a:r>
                    </a:p>
                  </a:txBody>
                  <a:tcPr marL="68580" marR="68580" marT="34290" marB="34290" anchor="ctr"/>
                </a:tc>
                <a:extLst>
                  <a:ext uri="{0D108BD9-81ED-4DB2-BD59-A6C34878D82A}">
                    <a16:rowId xmlns:a16="http://schemas.microsoft.com/office/drawing/2014/main" val="2118590648"/>
                  </a:ext>
                </a:extLst>
              </a:tr>
              <a:tr h="384010">
                <a:tc>
                  <a:txBody>
                    <a:bodyPr/>
                    <a:lstStyle/>
                    <a:p>
                      <a:r>
                        <a:rPr lang="es-ES" sz="1600"/>
                        <a:t>Otros</a:t>
                      </a:r>
                    </a:p>
                  </a:txBody>
                  <a:tcPr marL="68580" marR="68580" marT="34290" marB="34290" anchor="ctr"/>
                </a:tc>
                <a:tc>
                  <a:txBody>
                    <a:bodyPr/>
                    <a:lstStyle/>
                    <a:p>
                      <a:r>
                        <a:rPr lang="es-ES" sz="1600" dirty="0"/>
                        <a:t> $           111.384.000,00 </a:t>
                      </a:r>
                    </a:p>
                  </a:txBody>
                  <a:tcPr marL="68580" marR="68580" marT="34290" marB="34290" anchor="ctr"/>
                </a:tc>
                <a:extLst>
                  <a:ext uri="{0D108BD9-81ED-4DB2-BD59-A6C34878D82A}">
                    <a16:rowId xmlns:a16="http://schemas.microsoft.com/office/drawing/2014/main" val="1909986288"/>
                  </a:ext>
                </a:extLst>
              </a:tr>
              <a:tr h="384010">
                <a:tc>
                  <a:txBody>
                    <a:bodyPr/>
                    <a:lstStyle/>
                    <a:p>
                      <a:r>
                        <a:rPr lang="es-ES" sz="1600"/>
                        <a:t>TOTAL</a:t>
                      </a:r>
                    </a:p>
                  </a:txBody>
                  <a:tcPr marL="68580" marR="68580" marT="34290" marB="34290" anchor="ctr"/>
                </a:tc>
                <a:tc>
                  <a:txBody>
                    <a:bodyPr/>
                    <a:lstStyle/>
                    <a:p>
                      <a:r>
                        <a:rPr lang="es-ES" sz="1600" dirty="0"/>
                        <a:t> $        3.270.670.970,00 </a:t>
                      </a:r>
                    </a:p>
                  </a:txBody>
                  <a:tcPr marL="68580" marR="68580" marT="34290" marB="34290" anchor="ctr"/>
                </a:tc>
                <a:extLst>
                  <a:ext uri="{0D108BD9-81ED-4DB2-BD59-A6C34878D82A}">
                    <a16:rowId xmlns:a16="http://schemas.microsoft.com/office/drawing/2014/main" val="13013296"/>
                  </a:ext>
                </a:extLst>
              </a:tr>
            </a:tbl>
          </a:graphicData>
        </a:graphic>
      </p:graphicFrame>
      <p:sp>
        <p:nvSpPr>
          <p:cNvPr id="9" name="Rectángulo 8">
            <a:extLst>
              <a:ext uri="{FF2B5EF4-FFF2-40B4-BE49-F238E27FC236}">
                <a16:creationId xmlns:a16="http://schemas.microsoft.com/office/drawing/2014/main" id="{6397B775-15DC-49D5-8B94-7D19EBDCD1EE}"/>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80D67487-3040-4980-89B7-0952D773B799}"/>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1" name="Imagen 10">
            <a:extLst>
              <a:ext uri="{FF2B5EF4-FFF2-40B4-BE49-F238E27FC236}">
                <a16:creationId xmlns:a16="http://schemas.microsoft.com/office/drawing/2014/main" id="{981A2FA3-6D1E-49E1-AF6F-6A19BD71B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BFD385FF-61D6-45C7-B2C9-0D106313E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7DBF96BE-C0C2-4947-9E9D-58219AC19C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701192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1981201" y="854075"/>
            <a:ext cx="3008313" cy="1162050"/>
          </a:xfrm>
        </p:spPr>
        <p:txBody>
          <a:bodyPr/>
          <a:lstStyle/>
          <a:p>
            <a:pPr algn="ctr"/>
            <a:r>
              <a:rPr lang="es-ES" sz="2400" dirty="0">
                <a:solidFill>
                  <a:srgbClr val="002060"/>
                </a:solidFill>
                <a:latin typeface="+mn-lt"/>
                <a:ea typeface="+mn-ea"/>
                <a:cs typeface="+mn-cs"/>
              </a:rPr>
              <a:t>OPCIÓN 3</a:t>
            </a:r>
            <a:br>
              <a:rPr lang="es-ES" sz="2400" dirty="0">
                <a:solidFill>
                  <a:srgbClr val="002060"/>
                </a:solidFill>
                <a:latin typeface="+mn-lt"/>
                <a:ea typeface="+mn-ea"/>
                <a:cs typeface="+mn-cs"/>
              </a:rPr>
            </a:br>
            <a:r>
              <a:rPr lang="es-ES" sz="2400" dirty="0">
                <a:solidFill>
                  <a:srgbClr val="002060"/>
                </a:solidFill>
                <a:latin typeface="+mn-lt"/>
                <a:ea typeface="+mn-ea"/>
                <a:cs typeface="+mn-cs"/>
              </a:rPr>
              <a:t>MIXTA</a:t>
            </a:r>
          </a:p>
        </p:txBody>
      </p:sp>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662609" y="2166939"/>
            <a:ext cx="5049078" cy="3907507"/>
          </a:xfrm>
        </p:spPr>
        <p:txBody>
          <a:bodyPr vert="horz" lIns="68580" tIns="34290" rIns="68580" bIns="34290" rtlCol="0" anchor="t">
            <a:noAutofit/>
          </a:bodyPr>
          <a:lstStyle/>
          <a:p>
            <a:pPr algn="just"/>
            <a:r>
              <a:rPr lang="es-ES" sz="2000" dirty="0">
                <a:cs typeface="Calibri"/>
              </a:rPr>
              <a:t>Debido a que es más económica la adquisición que el alquiler y para no perder las ventajas de la flexibilidad del alquiler, se evalúa la cantidad de personas que generalmente permanecen fijas en la actualidad para adquirir igual número de computadores</a:t>
            </a:r>
          </a:p>
          <a:p>
            <a:pPr algn="just">
              <a:buChar char="•"/>
            </a:pPr>
            <a:endParaRPr lang="es-ES" sz="2000" dirty="0">
              <a:cs typeface="Calibri"/>
            </a:endParaRPr>
          </a:p>
          <a:p>
            <a:pPr algn="just"/>
            <a:r>
              <a:rPr lang="es-ES" sz="2000" dirty="0">
                <a:cs typeface="Calibri"/>
              </a:rPr>
              <a:t>Se propone adquirir 480 computadores y alquilar el resto</a:t>
            </a:r>
          </a:p>
        </p:txBody>
      </p:sp>
      <p:graphicFrame>
        <p:nvGraphicFramePr>
          <p:cNvPr id="11" name="Marcador de contenido 5">
            <a:extLst>
              <a:ext uri="{FF2B5EF4-FFF2-40B4-BE49-F238E27FC236}">
                <a16:creationId xmlns:a16="http://schemas.microsoft.com/office/drawing/2014/main" id="{8C5B3BD4-2C84-4245-B036-CA6E50BFB5D7}"/>
              </a:ext>
            </a:extLst>
          </p:cNvPr>
          <p:cNvGraphicFramePr>
            <a:graphicFrameLocks/>
          </p:cNvGraphicFramePr>
          <p:nvPr>
            <p:extLst>
              <p:ext uri="{D42A27DB-BD31-4B8C-83A1-F6EECF244321}">
                <p14:modId xmlns:p14="http://schemas.microsoft.com/office/powerpoint/2010/main" val="3001207248"/>
              </p:ext>
            </p:extLst>
          </p:nvPr>
        </p:nvGraphicFramePr>
        <p:xfrm>
          <a:off x="6110238" y="1396227"/>
          <a:ext cx="5419153" cy="4988881"/>
        </p:xfrm>
        <a:graphic>
          <a:graphicData uri="http://schemas.openxmlformats.org/drawingml/2006/table">
            <a:tbl>
              <a:tblPr firstRow="1" bandRow="1">
                <a:tableStyleId>{5C22544A-7EE6-4342-B048-85BDC9FD1C3A}</a:tableStyleId>
              </a:tblPr>
              <a:tblGrid>
                <a:gridCol w="3656153">
                  <a:extLst>
                    <a:ext uri="{9D8B030D-6E8A-4147-A177-3AD203B41FA5}">
                      <a16:colId xmlns:a16="http://schemas.microsoft.com/office/drawing/2014/main" val="3774589081"/>
                    </a:ext>
                  </a:extLst>
                </a:gridCol>
                <a:gridCol w="1763000">
                  <a:extLst>
                    <a:ext uri="{9D8B030D-6E8A-4147-A177-3AD203B41FA5}">
                      <a16:colId xmlns:a16="http://schemas.microsoft.com/office/drawing/2014/main" val="2442465763"/>
                    </a:ext>
                  </a:extLst>
                </a:gridCol>
              </a:tblGrid>
              <a:tr h="1393000">
                <a:tc>
                  <a:txBody>
                    <a:bodyPr/>
                    <a:lstStyle/>
                    <a:p>
                      <a:pPr algn="ctr"/>
                      <a:r>
                        <a:rPr lang="es-ES" sz="2000" dirty="0"/>
                        <a:t>CONCEPTO</a:t>
                      </a:r>
                    </a:p>
                  </a:txBody>
                  <a:tcPr anchor="ctr"/>
                </a:tc>
                <a:tc>
                  <a:txBody>
                    <a:bodyPr/>
                    <a:lstStyle/>
                    <a:p>
                      <a:pPr algn="ctr"/>
                      <a:r>
                        <a:rPr lang="es-ES" sz="2000"/>
                        <a:t>NÚMERO DE PERSONAS</a:t>
                      </a:r>
                    </a:p>
                  </a:txBody>
                  <a:tcPr anchor="ctr"/>
                </a:tc>
                <a:extLst>
                  <a:ext uri="{0D108BD9-81ED-4DB2-BD59-A6C34878D82A}">
                    <a16:rowId xmlns:a16="http://schemas.microsoft.com/office/drawing/2014/main" val="3146489293"/>
                  </a:ext>
                </a:extLst>
              </a:tr>
              <a:tr h="421139">
                <a:tc>
                  <a:txBody>
                    <a:bodyPr/>
                    <a:lstStyle/>
                    <a:p>
                      <a:r>
                        <a:rPr lang="es-ES" sz="2000" dirty="0"/>
                        <a:t>Planta SAE</a:t>
                      </a:r>
                    </a:p>
                  </a:txBody>
                  <a:tcPr anchor="ctr"/>
                </a:tc>
                <a:tc>
                  <a:txBody>
                    <a:bodyPr/>
                    <a:lstStyle/>
                    <a:p>
                      <a:pPr algn="r"/>
                      <a:r>
                        <a:rPr lang="es-ES" sz="2000" dirty="0"/>
                        <a:t>384</a:t>
                      </a:r>
                    </a:p>
                  </a:txBody>
                  <a:tcPr anchor="ctr"/>
                </a:tc>
                <a:extLst>
                  <a:ext uri="{0D108BD9-81ED-4DB2-BD59-A6C34878D82A}">
                    <a16:rowId xmlns:a16="http://schemas.microsoft.com/office/drawing/2014/main" val="3633867260"/>
                  </a:ext>
                </a:extLst>
              </a:tr>
              <a:tr h="421139">
                <a:tc>
                  <a:txBody>
                    <a:bodyPr/>
                    <a:lstStyle/>
                    <a:p>
                      <a:r>
                        <a:rPr lang="es-ES" sz="2000"/>
                        <a:t>Aprendices SAE</a:t>
                      </a:r>
                    </a:p>
                  </a:txBody>
                  <a:tcPr anchor="ctr"/>
                </a:tc>
                <a:tc>
                  <a:txBody>
                    <a:bodyPr/>
                    <a:lstStyle/>
                    <a:p>
                      <a:pPr algn="r"/>
                      <a:r>
                        <a:rPr lang="es-ES" sz="2000" dirty="0"/>
                        <a:t>17</a:t>
                      </a:r>
                    </a:p>
                  </a:txBody>
                  <a:tcPr anchor="ctr"/>
                </a:tc>
                <a:extLst>
                  <a:ext uri="{0D108BD9-81ED-4DB2-BD59-A6C34878D82A}">
                    <a16:rowId xmlns:a16="http://schemas.microsoft.com/office/drawing/2014/main" val="1239536595"/>
                  </a:ext>
                </a:extLst>
              </a:tr>
              <a:tr h="745093">
                <a:tc>
                  <a:txBody>
                    <a:bodyPr/>
                    <a:lstStyle/>
                    <a:p>
                      <a:r>
                        <a:rPr lang="es-ES" sz="2000"/>
                        <a:t>Enajenación planta directa</a:t>
                      </a:r>
                    </a:p>
                  </a:txBody>
                  <a:tcPr anchor="ctr"/>
                </a:tc>
                <a:tc>
                  <a:txBody>
                    <a:bodyPr/>
                    <a:lstStyle/>
                    <a:p>
                      <a:pPr algn="r"/>
                      <a:r>
                        <a:rPr lang="es-ES" sz="2000" dirty="0"/>
                        <a:t>50</a:t>
                      </a:r>
                    </a:p>
                  </a:txBody>
                  <a:tcPr anchor="ctr"/>
                </a:tc>
                <a:extLst>
                  <a:ext uri="{0D108BD9-81ED-4DB2-BD59-A6C34878D82A}">
                    <a16:rowId xmlns:a16="http://schemas.microsoft.com/office/drawing/2014/main" val="4223583317"/>
                  </a:ext>
                </a:extLst>
              </a:tr>
              <a:tr h="745093">
                <a:tc>
                  <a:txBody>
                    <a:bodyPr/>
                    <a:lstStyle/>
                    <a:p>
                      <a:r>
                        <a:rPr lang="es-ES" sz="2000"/>
                        <a:t>Proyecto Paz planta directa</a:t>
                      </a:r>
                    </a:p>
                  </a:txBody>
                  <a:tcPr anchor="ctr"/>
                </a:tc>
                <a:tc>
                  <a:txBody>
                    <a:bodyPr/>
                    <a:lstStyle/>
                    <a:p>
                      <a:pPr algn="r"/>
                      <a:r>
                        <a:rPr lang="es-ES" sz="2000" dirty="0"/>
                        <a:t>6</a:t>
                      </a:r>
                    </a:p>
                  </a:txBody>
                  <a:tcPr anchor="ctr"/>
                </a:tc>
                <a:extLst>
                  <a:ext uri="{0D108BD9-81ED-4DB2-BD59-A6C34878D82A}">
                    <a16:rowId xmlns:a16="http://schemas.microsoft.com/office/drawing/2014/main" val="24322348"/>
                  </a:ext>
                </a:extLst>
              </a:tr>
              <a:tr h="421139">
                <a:tc>
                  <a:txBody>
                    <a:bodyPr/>
                    <a:lstStyle/>
                    <a:p>
                      <a:r>
                        <a:rPr lang="es-ES" sz="2000"/>
                        <a:t>Nases promedio</a:t>
                      </a:r>
                    </a:p>
                  </a:txBody>
                  <a:tcPr anchor="ctr"/>
                </a:tc>
                <a:tc>
                  <a:txBody>
                    <a:bodyPr/>
                    <a:lstStyle/>
                    <a:p>
                      <a:pPr algn="r"/>
                      <a:r>
                        <a:rPr lang="es-ES" sz="2000" dirty="0"/>
                        <a:t>60</a:t>
                      </a:r>
                    </a:p>
                  </a:txBody>
                  <a:tcPr anchor="ctr"/>
                </a:tc>
                <a:extLst>
                  <a:ext uri="{0D108BD9-81ED-4DB2-BD59-A6C34878D82A}">
                    <a16:rowId xmlns:a16="http://schemas.microsoft.com/office/drawing/2014/main" val="3454228623"/>
                  </a:ext>
                </a:extLst>
              </a:tr>
              <a:tr h="421139">
                <a:tc>
                  <a:txBody>
                    <a:bodyPr/>
                    <a:lstStyle/>
                    <a:p>
                      <a:r>
                        <a:rPr lang="es-ES" sz="2000"/>
                        <a:t>Estado joven</a:t>
                      </a:r>
                    </a:p>
                  </a:txBody>
                  <a:tcPr anchor="ctr"/>
                </a:tc>
                <a:tc>
                  <a:txBody>
                    <a:bodyPr/>
                    <a:lstStyle/>
                    <a:p>
                      <a:pPr algn="r"/>
                      <a:r>
                        <a:rPr lang="es-ES" sz="2000" dirty="0"/>
                        <a:t>9</a:t>
                      </a:r>
                    </a:p>
                  </a:txBody>
                  <a:tcPr anchor="ctr"/>
                </a:tc>
                <a:extLst>
                  <a:ext uri="{0D108BD9-81ED-4DB2-BD59-A6C34878D82A}">
                    <a16:rowId xmlns:a16="http://schemas.microsoft.com/office/drawing/2014/main" val="2614089156"/>
                  </a:ext>
                </a:extLst>
              </a:tr>
              <a:tr h="421139">
                <a:tc>
                  <a:txBody>
                    <a:bodyPr/>
                    <a:lstStyle/>
                    <a:p>
                      <a:r>
                        <a:rPr lang="es-ES" sz="2000"/>
                        <a:t>TOTAL</a:t>
                      </a:r>
                      <a:endParaRPr lang="es-ES" sz="2000" dirty="0"/>
                    </a:p>
                  </a:txBody>
                  <a:tcPr anchor="ctr"/>
                </a:tc>
                <a:tc>
                  <a:txBody>
                    <a:bodyPr/>
                    <a:lstStyle/>
                    <a:p>
                      <a:pPr algn="r"/>
                      <a:r>
                        <a:rPr lang="es-ES" sz="2000" dirty="0"/>
                        <a:t>526</a:t>
                      </a:r>
                    </a:p>
                  </a:txBody>
                  <a:tcPr anchor="ctr"/>
                </a:tc>
                <a:extLst>
                  <a:ext uri="{0D108BD9-81ED-4DB2-BD59-A6C34878D82A}">
                    <a16:rowId xmlns:a16="http://schemas.microsoft.com/office/drawing/2014/main" val="3051106840"/>
                  </a:ext>
                </a:extLst>
              </a:tr>
            </a:tbl>
          </a:graphicData>
        </a:graphic>
      </p:graphicFrame>
      <p:sp>
        <p:nvSpPr>
          <p:cNvPr id="9" name="Rectángulo 8">
            <a:extLst>
              <a:ext uri="{FF2B5EF4-FFF2-40B4-BE49-F238E27FC236}">
                <a16:creationId xmlns:a16="http://schemas.microsoft.com/office/drawing/2014/main" id="{2B8DD883-0A1E-4F6D-AEB7-D26C19A57380}"/>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354C8BE-CB99-4640-8406-EFD3F610804C}"/>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2" name="Imagen 11">
            <a:extLst>
              <a:ext uri="{FF2B5EF4-FFF2-40B4-BE49-F238E27FC236}">
                <a16:creationId xmlns:a16="http://schemas.microsoft.com/office/drawing/2014/main" id="{4BF19A9A-18E6-4E7C-AB54-015A7AD77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3" name="Imagen 12">
            <a:extLst>
              <a:ext uri="{FF2B5EF4-FFF2-40B4-BE49-F238E27FC236}">
                <a16:creationId xmlns:a16="http://schemas.microsoft.com/office/drawing/2014/main" id="{DF6767BB-48FC-4C1E-8BE9-99E579BE1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4" name="Imagen 13">
            <a:extLst>
              <a:ext uri="{FF2B5EF4-FFF2-40B4-BE49-F238E27FC236}">
                <a16:creationId xmlns:a16="http://schemas.microsoft.com/office/drawing/2014/main" id="{3BC2A439-30AD-4D92-B627-F01D58FB93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071907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1981201" y="1032174"/>
            <a:ext cx="3008313" cy="1162050"/>
          </a:xfrm>
        </p:spPr>
        <p:txBody>
          <a:bodyPr/>
          <a:lstStyle/>
          <a:p>
            <a:pPr algn="ctr"/>
            <a:r>
              <a:rPr lang="es-ES" sz="2400" dirty="0">
                <a:solidFill>
                  <a:srgbClr val="002060"/>
                </a:solidFill>
                <a:latin typeface="+mn-lt"/>
                <a:ea typeface="+mn-ea"/>
                <a:cs typeface="+mn-cs"/>
              </a:rPr>
              <a:t>OPCIÓN 3</a:t>
            </a:r>
            <a:br>
              <a:rPr lang="es-ES" sz="2400" dirty="0">
                <a:solidFill>
                  <a:srgbClr val="002060"/>
                </a:solidFill>
                <a:latin typeface="+mn-lt"/>
                <a:ea typeface="+mn-ea"/>
                <a:cs typeface="+mn-cs"/>
              </a:rPr>
            </a:br>
            <a:r>
              <a:rPr lang="es-ES" sz="2400" dirty="0">
                <a:solidFill>
                  <a:srgbClr val="002060"/>
                </a:solidFill>
                <a:latin typeface="+mn-lt"/>
                <a:ea typeface="+mn-ea"/>
                <a:cs typeface="+mn-cs"/>
              </a:rPr>
              <a:t>MIXTA</a:t>
            </a:r>
          </a:p>
        </p:txBody>
      </p:sp>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277485" y="2306867"/>
            <a:ext cx="5499652" cy="4436856"/>
          </a:xfrm>
        </p:spPr>
        <p:txBody>
          <a:bodyPr vert="horz" lIns="68580" tIns="34290" rIns="68580" bIns="34290" rtlCol="0" anchor="t">
            <a:noAutofit/>
          </a:bodyPr>
          <a:lstStyle/>
          <a:p>
            <a:r>
              <a:rPr lang="es-ES" sz="2000" dirty="0">
                <a:cs typeface="Calibri"/>
              </a:rPr>
              <a:t>Se consideró:</a:t>
            </a:r>
          </a:p>
          <a:p>
            <a:endParaRPr lang="en-US" sz="2000" dirty="0">
              <a:cs typeface="Calibri"/>
            </a:endParaRPr>
          </a:p>
          <a:p>
            <a:pPr marL="257175" indent="-257175" algn="just">
              <a:buChar char="•"/>
            </a:pPr>
            <a:r>
              <a:rPr lang="es-ES" sz="2000" dirty="0">
                <a:cs typeface="Calibri"/>
              </a:rPr>
              <a:t>Compra de 480 computadores con garantía por 36 meses</a:t>
            </a:r>
          </a:p>
          <a:p>
            <a:pPr marL="257175" indent="-257175" algn="just">
              <a:buChar char="•"/>
            </a:pPr>
            <a:r>
              <a:rPr lang="es-ES" sz="2000" dirty="0">
                <a:cs typeface="Calibri"/>
              </a:rPr>
              <a:t>Arrendamiento de 120 computadores por 36 meses</a:t>
            </a:r>
            <a:endParaRPr lang="en-US" sz="2000" dirty="0">
              <a:cs typeface="Calibri"/>
            </a:endParaRPr>
          </a:p>
          <a:p>
            <a:pPr marL="257175" indent="-257175" algn="just">
              <a:buFont typeface="Arial"/>
              <a:buChar char="•"/>
            </a:pPr>
            <a:r>
              <a:rPr lang="es-ES" sz="2000" dirty="0">
                <a:cs typeface="Calibri"/>
              </a:rPr>
              <a:t>Compra de destructoras de papel y elementos ergonómicos</a:t>
            </a:r>
            <a:endParaRPr lang="en-US" sz="2000" dirty="0">
              <a:cs typeface="Calibri"/>
            </a:endParaRPr>
          </a:p>
          <a:p>
            <a:pPr marL="257175" indent="-257175" algn="just">
              <a:buChar char="•"/>
            </a:pPr>
            <a:r>
              <a:rPr lang="es-ES" sz="2000" dirty="0">
                <a:cs typeface="Calibri"/>
              </a:rPr>
              <a:t>Servicio de un coordinador y 8 agentes de mesa de ayuda (3 tiempo parcial) por 36 meses</a:t>
            </a:r>
          </a:p>
        </p:txBody>
      </p:sp>
      <p:graphicFrame>
        <p:nvGraphicFramePr>
          <p:cNvPr id="9" name="Tabla 8">
            <a:extLst>
              <a:ext uri="{FF2B5EF4-FFF2-40B4-BE49-F238E27FC236}">
                <a16:creationId xmlns:a16="http://schemas.microsoft.com/office/drawing/2014/main" id="{F380AD41-1E96-498B-BF63-8DA113B85008}"/>
              </a:ext>
            </a:extLst>
          </p:cNvPr>
          <p:cNvGraphicFramePr>
            <a:graphicFrameLocks noGrp="1"/>
          </p:cNvGraphicFramePr>
          <p:nvPr>
            <p:extLst>
              <p:ext uri="{D42A27DB-BD31-4B8C-83A1-F6EECF244321}">
                <p14:modId xmlns:p14="http://schemas.microsoft.com/office/powerpoint/2010/main" val="1180333497"/>
              </p:ext>
            </p:extLst>
          </p:nvPr>
        </p:nvGraphicFramePr>
        <p:xfrm>
          <a:off x="6440559" y="2601390"/>
          <a:ext cx="4917196" cy="2621006"/>
        </p:xfrm>
        <a:graphic>
          <a:graphicData uri="http://schemas.openxmlformats.org/drawingml/2006/table">
            <a:tbl>
              <a:tblPr firstRow="1" bandRow="1">
                <a:tableStyleId>{5C22544A-7EE6-4342-B048-85BDC9FD1C3A}</a:tableStyleId>
              </a:tblPr>
              <a:tblGrid>
                <a:gridCol w="2116674">
                  <a:extLst>
                    <a:ext uri="{9D8B030D-6E8A-4147-A177-3AD203B41FA5}">
                      <a16:colId xmlns:a16="http://schemas.microsoft.com/office/drawing/2014/main" val="4017204953"/>
                    </a:ext>
                  </a:extLst>
                </a:gridCol>
                <a:gridCol w="2800522">
                  <a:extLst>
                    <a:ext uri="{9D8B030D-6E8A-4147-A177-3AD203B41FA5}">
                      <a16:colId xmlns:a16="http://schemas.microsoft.com/office/drawing/2014/main" val="2317436688"/>
                    </a:ext>
                  </a:extLst>
                </a:gridCol>
              </a:tblGrid>
              <a:tr h="731246">
                <a:tc>
                  <a:txBody>
                    <a:bodyPr/>
                    <a:lstStyle/>
                    <a:p>
                      <a:pPr algn="ctr"/>
                      <a:r>
                        <a:rPr lang="es-ES" sz="2000" dirty="0"/>
                        <a:t>Ítems</a:t>
                      </a:r>
                    </a:p>
                  </a:txBody>
                  <a:tcPr anchor="ctr"/>
                </a:tc>
                <a:tc>
                  <a:txBody>
                    <a:bodyPr/>
                    <a:lstStyle/>
                    <a:p>
                      <a:pPr algn="ctr"/>
                      <a:r>
                        <a:rPr lang="es-ES" sz="2000" dirty="0"/>
                        <a:t>Mixta (480 y 120) x 36 meses</a:t>
                      </a:r>
                    </a:p>
                  </a:txBody>
                  <a:tcPr anchor="ctr"/>
                </a:tc>
                <a:extLst>
                  <a:ext uri="{0D108BD9-81ED-4DB2-BD59-A6C34878D82A}">
                    <a16:rowId xmlns:a16="http://schemas.microsoft.com/office/drawing/2014/main" val="486719145"/>
                  </a:ext>
                </a:extLst>
              </a:tr>
              <a:tr h="603144">
                <a:tc>
                  <a:txBody>
                    <a:bodyPr/>
                    <a:lstStyle/>
                    <a:p>
                      <a:r>
                        <a:rPr lang="es-ES" sz="2000"/>
                        <a:t>Equipos Tecnológicos</a:t>
                      </a:r>
                      <a:endParaRPr lang="es-ES" sz="2000" dirty="0"/>
                    </a:p>
                  </a:txBody>
                  <a:tcPr anchor="ctr"/>
                </a:tc>
                <a:tc>
                  <a:txBody>
                    <a:bodyPr/>
                    <a:lstStyle/>
                    <a:p>
                      <a:r>
                        <a:rPr lang="es-ES" sz="2000" dirty="0"/>
                        <a:t> $        2.576.682.248,00 </a:t>
                      </a:r>
                    </a:p>
                  </a:txBody>
                  <a:tcPr anchor="ctr"/>
                </a:tc>
                <a:extLst>
                  <a:ext uri="{0D108BD9-81ED-4DB2-BD59-A6C34878D82A}">
                    <a16:rowId xmlns:a16="http://schemas.microsoft.com/office/drawing/2014/main" val="2209458667"/>
                  </a:ext>
                </a:extLst>
              </a:tr>
              <a:tr h="354790">
                <a:tc>
                  <a:txBody>
                    <a:bodyPr/>
                    <a:lstStyle/>
                    <a:p>
                      <a:r>
                        <a:rPr lang="es-ES" sz="2000"/>
                        <a:t>Personal</a:t>
                      </a:r>
                      <a:endParaRPr lang="es-ES" sz="2000" dirty="0"/>
                    </a:p>
                  </a:txBody>
                  <a:tcPr anchor="ctr"/>
                </a:tc>
                <a:tc>
                  <a:txBody>
                    <a:bodyPr/>
                    <a:lstStyle/>
                    <a:p>
                      <a:r>
                        <a:rPr lang="es-ES" sz="2000" dirty="0"/>
                        <a:t> $           805.820.400,00 </a:t>
                      </a:r>
                    </a:p>
                  </a:txBody>
                  <a:tcPr anchor="ctr"/>
                </a:tc>
                <a:extLst>
                  <a:ext uri="{0D108BD9-81ED-4DB2-BD59-A6C34878D82A}">
                    <a16:rowId xmlns:a16="http://schemas.microsoft.com/office/drawing/2014/main" val="3001434572"/>
                  </a:ext>
                </a:extLst>
              </a:tr>
              <a:tr h="354790">
                <a:tc>
                  <a:txBody>
                    <a:bodyPr/>
                    <a:lstStyle/>
                    <a:p>
                      <a:r>
                        <a:rPr lang="es-ES" sz="2000"/>
                        <a:t>Otros</a:t>
                      </a:r>
                      <a:endParaRPr lang="es-ES" sz="2000" dirty="0"/>
                    </a:p>
                  </a:txBody>
                  <a:tcPr anchor="ctr"/>
                </a:tc>
                <a:tc>
                  <a:txBody>
                    <a:bodyPr/>
                    <a:lstStyle/>
                    <a:p>
                      <a:r>
                        <a:rPr lang="es-ES" sz="2000" dirty="0"/>
                        <a:t> $           111.384.000,00 </a:t>
                      </a:r>
                    </a:p>
                  </a:txBody>
                  <a:tcPr anchor="ctr"/>
                </a:tc>
                <a:extLst>
                  <a:ext uri="{0D108BD9-81ED-4DB2-BD59-A6C34878D82A}">
                    <a16:rowId xmlns:a16="http://schemas.microsoft.com/office/drawing/2014/main" val="1711753757"/>
                  </a:ext>
                </a:extLst>
              </a:tr>
              <a:tr h="354790">
                <a:tc>
                  <a:txBody>
                    <a:bodyPr/>
                    <a:lstStyle/>
                    <a:p>
                      <a:r>
                        <a:rPr lang="es-ES" sz="2000"/>
                        <a:t>TOTAL</a:t>
                      </a:r>
                      <a:endParaRPr lang="es-ES" sz="2000" dirty="0"/>
                    </a:p>
                  </a:txBody>
                  <a:tcPr anchor="ctr"/>
                </a:tc>
                <a:tc>
                  <a:txBody>
                    <a:bodyPr/>
                    <a:lstStyle/>
                    <a:p>
                      <a:r>
                        <a:rPr lang="es-ES" sz="2000" dirty="0"/>
                        <a:t> $        3.493.886.648,00 </a:t>
                      </a:r>
                    </a:p>
                  </a:txBody>
                  <a:tcPr anchor="ctr"/>
                </a:tc>
                <a:extLst>
                  <a:ext uri="{0D108BD9-81ED-4DB2-BD59-A6C34878D82A}">
                    <a16:rowId xmlns:a16="http://schemas.microsoft.com/office/drawing/2014/main" val="3123185392"/>
                  </a:ext>
                </a:extLst>
              </a:tr>
            </a:tbl>
          </a:graphicData>
        </a:graphic>
      </p:graphicFrame>
      <p:sp>
        <p:nvSpPr>
          <p:cNvPr id="8" name="Rectángulo 7">
            <a:extLst>
              <a:ext uri="{FF2B5EF4-FFF2-40B4-BE49-F238E27FC236}">
                <a16:creationId xmlns:a16="http://schemas.microsoft.com/office/drawing/2014/main" id="{F0149D45-36FC-47DA-8ADA-DF0982E0B569}"/>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0EABA940-783E-431F-B276-A45BB96118BA}"/>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1" name="Imagen 10">
            <a:extLst>
              <a:ext uri="{FF2B5EF4-FFF2-40B4-BE49-F238E27FC236}">
                <a16:creationId xmlns:a16="http://schemas.microsoft.com/office/drawing/2014/main" id="{1BCC7040-85AF-496B-979D-05B8CA5308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9F39C2B9-4E09-4F18-9506-F48D32FE4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8DADEA8F-9849-440A-9B95-C58F86E331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260209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1706579" y="1312616"/>
            <a:ext cx="8229600" cy="1143000"/>
          </a:xfrm>
        </p:spPr>
        <p:txBody>
          <a:bodyPr>
            <a:normAutofit/>
          </a:bodyPr>
          <a:lstStyle/>
          <a:p>
            <a:r>
              <a:rPr lang="es-ES" sz="4000" b="1" dirty="0">
                <a:solidFill>
                  <a:srgbClr val="002060"/>
                </a:solidFill>
                <a:latin typeface="+mn-lt"/>
                <a:ea typeface="+mn-ea"/>
                <a:cs typeface="+mn-cs"/>
              </a:rPr>
              <a:t>COMPARATIVO</a:t>
            </a:r>
          </a:p>
        </p:txBody>
      </p:sp>
      <p:graphicFrame>
        <p:nvGraphicFramePr>
          <p:cNvPr id="8" name="Tabla 7">
            <a:extLst>
              <a:ext uri="{FF2B5EF4-FFF2-40B4-BE49-F238E27FC236}">
                <a16:creationId xmlns:a16="http://schemas.microsoft.com/office/drawing/2014/main" id="{B51191EE-BE07-42A9-87FA-EA4289B062EF}"/>
              </a:ext>
            </a:extLst>
          </p:cNvPr>
          <p:cNvGraphicFramePr>
            <a:graphicFrameLocks noGrp="1"/>
          </p:cNvGraphicFramePr>
          <p:nvPr>
            <p:extLst>
              <p:ext uri="{D42A27DB-BD31-4B8C-83A1-F6EECF244321}">
                <p14:modId xmlns:p14="http://schemas.microsoft.com/office/powerpoint/2010/main" val="2374506495"/>
              </p:ext>
            </p:extLst>
          </p:nvPr>
        </p:nvGraphicFramePr>
        <p:xfrm>
          <a:off x="1484244" y="2565156"/>
          <a:ext cx="9303026" cy="2903821"/>
        </p:xfrm>
        <a:graphic>
          <a:graphicData uri="http://schemas.openxmlformats.org/drawingml/2006/table">
            <a:tbl>
              <a:tblPr firstRow="1" bandRow="1">
                <a:tableStyleId>{5C22544A-7EE6-4342-B048-85BDC9FD1C3A}</a:tableStyleId>
              </a:tblPr>
              <a:tblGrid>
                <a:gridCol w="2062709">
                  <a:extLst>
                    <a:ext uri="{9D8B030D-6E8A-4147-A177-3AD203B41FA5}">
                      <a16:colId xmlns:a16="http://schemas.microsoft.com/office/drawing/2014/main" val="228044858"/>
                    </a:ext>
                  </a:extLst>
                </a:gridCol>
                <a:gridCol w="2385658">
                  <a:extLst>
                    <a:ext uri="{9D8B030D-6E8A-4147-A177-3AD203B41FA5}">
                      <a16:colId xmlns:a16="http://schemas.microsoft.com/office/drawing/2014/main" val="3553797590"/>
                    </a:ext>
                  </a:extLst>
                </a:gridCol>
                <a:gridCol w="2427329">
                  <a:extLst>
                    <a:ext uri="{9D8B030D-6E8A-4147-A177-3AD203B41FA5}">
                      <a16:colId xmlns:a16="http://schemas.microsoft.com/office/drawing/2014/main" val="633758491"/>
                    </a:ext>
                  </a:extLst>
                </a:gridCol>
                <a:gridCol w="2427330">
                  <a:extLst>
                    <a:ext uri="{9D8B030D-6E8A-4147-A177-3AD203B41FA5}">
                      <a16:colId xmlns:a16="http://schemas.microsoft.com/office/drawing/2014/main" val="2187324044"/>
                    </a:ext>
                  </a:extLst>
                </a:gridCol>
              </a:tblGrid>
              <a:tr h="736791">
                <a:tc>
                  <a:txBody>
                    <a:bodyPr/>
                    <a:lstStyle/>
                    <a:p>
                      <a:pPr algn="ctr"/>
                      <a:r>
                        <a:rPr lang="es-ES" sz="1600" dirty="0"/>
                        <a:t>Ítems</a:t>
                      </a:r>
                    </a:p>
                  </a:txBody>
                  <a:tcPr anchor="ctr"/>
                </a:tc>
                <a:tc>
                  <a:txBody>
                    <a:bodyPr/>
                    <a:lstStyle/>
                    <a:p>
                      <a:pPr algn="ctr"/>
                      <a:r>
                        <a:rPr lang="es-ES" sz="1600" dirty="0"/>
                        <a:t>Arriendo (600) x 36 meses</a:t>
                      </a:r>
                    </a:p>
                  </a:txBody>
                  <a:tcPr anchor="ctr"/>
                </a:tc>
                <a:tc>
                  <a:txBody>
                    <a:bodyPr/>
                    <a:lstStyle/>
                    <a:p>
                      <a:pPr algn="ctr"/>
                      <a:r>
                        <a:rPr lang="es-ES" sz="1600"/>
                        <a:t>Adquisición (600) x 36 meses garantía</a:t>
                      </a:r>
                      <a:endParaRPr lang="es-ES" sz="1600" dirty="0"/>
                    </a:p>
                  </a:txBody>
                  <a:tcPr anchor="ctr"/>
                </a:tc>
                <a:tc>
                  <a:txBody>
                    <a:bodyPr/>
                    <a:lstStyle/>
                    <a:p>
                      <a:pPr algn="ctr"/>
                      <a:r>
                        <a:rPr lang="es-ES" sz="1600"/>
                        <a:t>Mixta (480 y 120) x 36 meses</a:t>
                      </a:r>
                      <a:endParaRPr lang="es-ES" sz="1600" dirty="0"/>
                    </a:p>
                  </a:txBody>
                  <a:tcPr anchor="ctr"/>
                </a:tc>
                <a:extLst>
                  <a:ext uri="{0D108BD9-81ED-4DB2-BD59-A6C34878D82A}">
                    <a16:rowId xmlns:a16="http://schemas.microsoft.com/office/drawing/2014/main" val="1608965394"/>
                  </a:ext>
                </a:extLst>
              </a:tr>
              <a:tr h="433406">
                <a:tc>
                  <a:txBody>
                    <a:bodyPr/>
                    <a:lstStyle/>
                    <a:p>
                      <a:r>
                        <a:rPr lang="es-ES" sz="1600"/>
                        <a:t>Equipos Tecnológicos</a:t>
                      </a:r>
                      <a:endParaRPr lang="es-ES" sz="1600" dirty="0"/>
                    </a:p>
                  </a:txBody>
                  <a:tcPr anchor="ctr"/>
                </a:tc>
                <a:tc>
                  <a:txBody>
                    <a:bodyPr/>
                    <a:lstStyle/>
                    <a:p>
                      <a:r>
                        <a:rPr lang="es-ES" sz="1600" dirty="0"/>
                        <a:t> $        3.643.820.460,00 </a:t>
                      </a:r>
                    </a:p>
                  </a:txBody>
                  <a:tcPr anchor="ctr"/>
                </a:tc>
                <a:tc>
                  <a:txBody>
                    <a:bodyPr/>
                    <a:lstStyle/>
                    <a:p>
                      <a:r>
                        <a:rPr lang="es-ES" sz="1600" dirty="0"/>
                        <a:t> $        2.353.466.570,00 </a:t>
                      </a:r>
                    </a:p>
                  </a:txBody>
                  <a:tcPr anchor="ctr"/>
                </a:tc>
                <a:tc>
                  <a:txBody>
                    <a:bodyPr/>
                    <a:lstStyle/>
                    <a:p>
                      <a:r>
                        <a:rPr lang="es-ES" sz="1600"/>
                        <a:t> $        2.576.682.248,00 </a:t>
                      </a:r>
                      <a:endParaRPr lang="es-ES" sz="1600" dirty="0"/>
                    </a:p>
                  </a:txBody>
                  <a:tcPr anchor="ctr"/>
                </a:tc>
                <a:extLst>
                  <a:ext uri="{0D108BD9-81ED-4DB2-BD59-A6C34878D82A}">
                    <a16:rowId xmlns:a16="http://schemas.microsoft.com/office/drawing/2014/main" val="1296317390"/>
                  </a:ext>
                </a:extLst>
              </a:tr>
              <a:tr h="433406">
                <a:tc>
                  <a:txBody>
                    <a:bodyPr/>
                    <a:lstStyle/>
                    <a:p>
                      <a:r>
                        <a:rPr lang="es-ES" sz="1600"/>
                        <a:t>Personal</a:t>
                      </a:r>
                      <a:endParaRPr lang="es-ES" sz="1600" dirty="0"/>
                    </a:p>
                  </a:txBody>
                  <a:tcPr anchor="ctr"/>
                </a:tc>
                <a:tc>
                  <a:txBody>
                    <a:bodyPr/>
                    <a:lstStyle/>
                    <a:p>
                      <a:r>
                        <a:rPr lang="es-ES" sz="1600"/>
                        <a:t> $           805.820.400,00 </a:t>
                      </a:r>
                      <a:endParaRPr lang="es-ES" sz="1600" dirty="0"/>
                    </a:p>
                  </a:txBody>
                  <a:tcPr anchor="ctr"/>
                </a:tc>
                <a:tc>
                  <a:txBody>
                    <a:bodyPr/>
                    <a:lstStyle/>
                    <a:p>
                      <a:r>
                        <a:rPr lang="es-ES" sz="1600"/>
                        <a:t> $           805.820.400,00 </a:t>
                      </a:r>
                      <a:endParaRPr lang="es-ES" sz="1600" dirty="0"/>
                    </a:p>
                  </a:txBody>
                  <a:tcPr anchor="ctr"/>
                </a:tc>
                <a:tc>
                  <a:txBody>
                    <a:bodyPr/>
                    <a:lstStyle/>
                    <a:p>
                      <a:r>
                        <a:rPr lang="es-ES" sz="1600" dirty="0"/>
                        <a:t> $           805.820.400,00 </a:t>
                      </a:r>
                    </a:p>
                  </a:txBody>
                  <a:tcPr anchor="ctr"/>
                </a:tc>
                <a:extLst>
                  <a:ext uri="{0D108BD9-81ED-4DB2-BD59-A6C34878D82A}">
                    <a16:rowId xmlns:a16="http://schemas.microsoft.com/office/drawing/2014/main" val="2607350063"/>
                  </a:ext>
                </a:extLst>
              </a:tr>
              <a:tr h="433406">
                <a:tc>
                  <a:txBody>
                    <a:bodyPr/>
                    <a:lstStyle/>
                    <a:p>
                      <a:r>
                        <a:rPr lang="es-ES" sz="1600"/>
                        <a:t>Otros</a:t>
                      </a:r>
                      <a:endParaRPr lang="es-ES" sz="1600" dirty="0"/>
                    </a:p>
                  </a:txBody>
                  <a:tcPr anchor="ctr"/>
                </a:tc>
                <a:tc>
                  <a:txBody>
                    <a:bodyPr/>
                    <a:lstStyle/>
                    <a:p>
                      <a:r>
                        <a:rPr lang="es-ES" sz="1600"/>
                        <a:t> $           111.384.000,00 </a:t>
                      </a:r>
                      <a:endParaRPr lang="es-ES" sz="1600" dirty="0"/>
                    </a:p>
                  </a:txBody>
                  <a:tcPr anchor="ctr"/>
                </a:tc>
                <a:tc>
                  <a:txBody>
                    <a:bodyPr/>
                    <a:lstStyle/>
                    <a:p>
                      <a:r>
                        <a:rPr lang="es-ES" sz="1600"/>
                        <a:t> $           111.384.000,00 </a:t>
                      </a:r>
                      <a:endParaRPr lang="es-ES" sz="1600" dirty="0"/>
                    </a:p>
                  </a:txBody>
                  <a:tcPr anchor="ctr"/>
                </a:tc>
                <a:tc>
                  <a:txBody>
                    <a:bodyPr/>
                    <a:lstStyle/>
                    <a:p>
                      <a:r>
                        <a:rPr lang="es-ES" sz="1600" dirty="0"/>
                        <a:t> $           111.384.000,00 </a:t>
                      </a:r>
                    </a:p>
                  </a:txBody>
                  <a:tcPr anchor="ctr"/>
                </a:tc>
                <a:extLst>
                  <a:ext uri="{0D108BD9-81ED-4DB2-BD59-A6C34878D82A}">
                    <a16:rowId xmlns:a16="http://schemas.microsoft.com/office/drawing/2014/main" val="2507618679"/>
                  </a:ext>
                </a:extLst>
              </a:tr>
              <a:tr h="433406">
                <a:tc>
                  <a:txBody>
                    <a:bodyPr/>
                    <a:lstStyle/>
                    <a:p>
                      <a:r>
                        <a:rPr lang="es-ES" sz="1600"/>
                        <a:t>TOTAL</a:t>
                      </a:r>
                      <a:endParaRPr lang="es-ES" sz="1600" dirty="0"/>
                    </a:p>
                  </a:txBody>
                  <a:tcPr anchor="ctr"/>
                </a:tc>
                <a:tc>
                  <a:txBody>
                    <a:bodyPr/>
                    <a:lstStyle/>
                    <a:p>
                      <a:r>
                        <a:rPr lang="es-ES" sz="1600"/>
                        <a:t> $        4.561.024.860,00 </a:t>
                      </a:r>
                      <a:endParaRPr lang="es-ES" sz="1600" dirty="0"/>
                    </a:p>
                  </a:txBody>
                  <a:tcPr anchor="ctr"/>
                </a:tc>
                <a:tc>
                  <a:txBody>
                    <a:bodyPr/>
                    <a:lstStyle/>
                    <a:p>
                      <a:r>
                        <a:rPr lang="es-ES" sz="1600"/>
                        <a:t> $        3.270.670.970,00 </a:t>
                      </a:r>
                      <a:endParaRPr lang="es-ES" sz="1600" dirty="0"/>
                    </a:p>
                  </a:txBody>
                  <a:tcPr anchor="ctr"/>
                </a:tc>
                <a:tc>
                  <a:txBody>
                    <a:bodyPr/>
                    <a:lstStyle/>
                    <a:p>
                      <a:r>
                        <a:rPr lang="es-ES" sz="1600" dirty="0"/>
                        <a:t> $        3.493.886.648,00 </a:t>
                      </a:r>
                    </a:p>
                  </a:txBody>
                  <a:tcPr anchor="ctr"/>
                </a:tc>
                <a:extLst>
                  <a:ext uri="{0D108BD9-81ED-4DB2-BD59-A6C34878D82A}">
                    <a16:rowId xmlns:a16="http://schemas.microsoft.com/office/drawing/2014/main" val="2494936186"/>
                  </a:ext>
                </a:extLst>
              </a:tr>
              <a:tr h="433406">
                <a:tc>
                  <a:txBody>
                    <a:bodyPr/>
                    <a:lstStyle/>
                    <a:p>
                      <a:endParaRPr lang="es-ES" sz="1600" dirty="0"/>
                    </a:p>
                  </a:txBody>
                  <a:tcPr anchor="ctr"/>
                </a:tc>
                <a:tc>
                  <a:txBody>
                    <a:bodyPr/>
                    <a:lstStyle/>
                    <a:p>
                      <a:endParaRPr lang="es-ES" sz="1600" dirty="0"/>
                    </a:p>
                  </a:txBody>
                  <a:tcPr anchor="ctr"/>
                </a:tc>
                <a:tc>
                  <a:txBody>
                    <a:bodyPr/>
                    <a:lstStyle/>
                    <a:p>
                      <a:r>
                        <a:rPr lang="es-ES" sz="1600"/>
                        <a:t> $        1.290.353.890,00 </a:t>
                      </a:r>
                      <a:endParaRPr lang="es-ES" sz="1600" dirty="0"/>
                    </a:p>
                  </a:txBody>
                  <a:tcPr anchor="ctr"/>
                </a:tc>
                <a:tc>
                  <a:txBody>
                    <a:bodyPr/>
                    <a:lstStyle/>
                    <a:p>
                      <a:r>
                        <a:rPr lang="es-ES" sz="1600" dirty="0"/>
                        <a:t> $        1.067.138.212,00 </a:t>
                      </a:r>
                    </a:p>
                  </a:txBody>
                  <a:tcPr anchor="ctr"/>
                </a:tc>
                <a:extLst>
                  <a:ext uri="{0D108BD9-81ED-4DB2-BD59-A6C34878D82A}">
                    <a16:rowId xmlns:a16="http://schemas.microsoft.com/office/drawing/2014/main" val="3086960184"/>
                  </a:ext>
                </a:extLst>
              </a:tr>
            </a:tbl>
          </a:graphicData>
        </a:graphic>
      </p:graphicFrame>
      <p:sp>
        <p:nvSpPr>
          <p:cNvPr id="9" name="Rectángulo 8">
            <a:extLst>
              <a:ext uri="{FF2B5EF4-FFF2-40B4-BE49-F238E27FC236}">
                <a16:creationId xmlns:a16="http://schemas.microsoft.com/office/drawing/2014/main" id="{74BBF4C7-26D4-43C1-8BAA-CC2173AC44FA}"/>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F4C743AF-60BD-4BF4-98D1-67C20F961EAA}"/>
              </a:ext>
            </a:extLst>
          </p:cNvPr>
          <p:cNvSpPr txBox="1"/>
          <p:nvPr/>
        </p:nvSpPr>
        <p:spPr>
          <a:xfrm>
            <a:off x="6826496" y="652528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1" name="Imagen 10">
            <a:extLst>
              <a:ext uri="{FF2B5EF4-FFF2-40B4-BE49-F238E27FC236}">
                <a16:creationId xmlns:a16="http://schemas.microsoft.com/office/drawing/2014/main" id="{FE82DBD8-65D9-46A8-ABFC-0B759180A5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2" name="Imagen 11">
            <a:extLst>
              <a:ext uri="{FF2B5EF4-FFF2-40B4-BE49-F238E27FC236}">
                <a16:creationId xmlns:a16="http://schemas.microsoft.com/office/drawing/2014/main" id="{E2538553-ECCA-4019-89CE-5470E3A09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3" name="Imagen 12">
            <a:extLst>
              <a:ext uri="{FF2B5EF4-FFF2-40B4-BE49-F238E27FC236}">
                <a16:creationId xmlns:a16="http://schemas.microsoft.com/office/drawing/2014/main" id="{82038B1B-9E80-4096-8046-B1A8AA76AE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77665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880829"/>
            <a:ext cx="9143999" cy="1323439"/>
          </a:xfrm>
          <a:prstGeom prst="rect">
            <a:avLst/>
          </a:prstGeom>
          <a:noFill/>
        </p:spPr>
        <p:txBody>
          <a:bodyPr wrap="square" rtlCol="0">
            <a:spAutoFit/>
          </a:bodyPr>
          <a:lstStyle/>
          <a:p>
            <a:pPr algn="ctr"/>
            <a:r>
              <a:rPr lang="es-ES" sz="4000" b="1" dirty="0">
                <a:solidFill>
                  <a:srgbClr val="000A8B"/>
                </a:solidFill>
              </a:rPr>
              <a:t>6. Adición contrato NASES  </a:t>
            </a:r>
          </a:p>
          <a:p>
            <a:pPr algn="ctr"/>
            <a:r>
              <a:rPr lang="es-ES" sz="4000" b="1" dirty="0">
                <a:solidFill>
                  <a:srgbClr val="000A8B"/>
                </a:solidFill>
              </a:rPr>
              <a:t>Gerencia de Proyectos Especiales </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6" name="Rectángulo 5">
            <a:extLst>
              <a:ext uri="{FF2B5EF4-FFF2-40B4-BE49-F238E27FC236}">
                <a16:creationId xmlns:a16="http://schemas.microsoft.com/office/drawing/2014/main" id="{2F810BD4-782D-4D4E-950B-A60E0CA4118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FEDAB2BF-463B-4AEA-A79D-69CB8DCD0B6D}"/>
              </a:ext>
            </a:extLst>
          </p:cNvPr>
          <p:cNvSpPr txBox="1"/>
          <p:nvPr/>
        </p:nvSpPr>
        <p:spPr>
          <a:xfrm>
            <a:off x="880703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565682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60695" y="1614140"/>
            <a:ext cx="3365500" cy="477054"/>
          </a:xfrm>
          <a:prstGeom prst="rect">
            <a:avLst/>
          </a:prstGeom>
          <a:noFill/>
        </p:spPr>
        <p:txBody>
          <a:bodyPr wrap="square" rtlCol="0">
            <a:spAutoFit/>
          </a:bodyPr>
          <a:lstStyle/>
          <a:p>
            <a:r>
              <a:rPr lang="es-ES" sz="2500" dirty="0">
                <a:solidFill>
                  <a:srgbClr val="A9A8A9"/>
                </a:solidFill>
                <a:latin typeface="Lato Bold"/>
                <a:cs typeface="Lato Bold"/>
              </a:rPr>
              <a:t>Objeto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Rectángulo 2">
            <a:extLst>
              <a:ext uri="{FF2B5EF4-FFF2-40B4-BE49-F238E27FC236}">
                <a16:creationId xmlns:a16="http://schemas.microsoft.com/office/drawing/2014/main" id="{D9D82AD7-2C43-48C8-8F3E-307C3294AE99}"/>
              </a:ext>
            </a:extLst>
          </p:cNvPr>
          <p:cNvSpPr/>
          <p:nvPr/>
        </p:nvSpPr>
        <p:spPr>
          <a:xfrm>
            <a:off x="660695" y="2070129"/>
            <a:ext cx="5382880" cy="923330"/>
          </a:xfrm>
          <a:prstGeom prst="rect">
            <a:avLst/>
          </a:prstGeom>
        </p:spPr>
        <p:txBody>
          <a:bodyPr wrap="square">
            <a:spAutoFit/>
          </a:bodyPr>
          <a:lstStyle/>
          <a:p>
            <a:pPr algn="just"/>
            <a:r>
              <a:rPr lang="es-CO" dirty="0"/>
              <a:t>“Servicio especializado de administración de personal en misión, para poyar la gestión operativa de la SAE S.A.S.”</a:t>
            </a:r>
          </a:p>
        </p:txBody>
      </p:sp>
      <p:sp>
        <p:nvSpPr>
          <p:cNvPr id="9" name="CuadroTexto 8">
            <a:extLst>
              <a:ext uri="{FF2B5EF4-FFF2-40B4-BE49-F238E27FC236}">
                <a16:creationId xmlns:a16="http://schemas.microsoft.com/office/drawing/2014/main" id="{874E6178-503E-40FF-80C3-1C82DFB9C96F}"/>
              </a:ext>
            </a:extLst>
          </p:cNvPr>
          <p:cNvSpPr txBox="1"/>
          <p:nvPr/>
        </p:nvSpPr>
        <p:spPr>
          <a:xfrm>
            <a:off x="660695" y="3350828"/>
            <a:ext cx="3365500" cy="477054"/>
          </a:xfrm>
          <a:prstGeom prst="rect">
            <a:avLst/>
          </a:prstGeom>
          <a:noFill/>
        </p:spPr>
        <p:txBody>
          <a:bodyPr wrap="square" rtlCol="0">
            <a:spAutoFit/>
          </a:bodyPr>
          <a:lstStyle/>
          <a:p>
            <a:r>
              <a:rPr lang="es-ES" sz="2500" dirty="0">
                <a:solidFill>
                  <a:srgbClr val="A9A8A9"/>
                </a:solidFill>
                <a:latin typeface="Lato Bold"/>
                <a:cs typeface="Lato Bold"/>
              </a:rPr>
              <a:t>Lugar de ejecución</a:t>
            </a:r>
          </a:p>
        </p:txBody>
      </p:sp>
      <p:sp>
        <p:nvSpPr>
          <p:cNvPr id="4" name="Rectángulo 3">
            <a:extLst>
              <a:ext uri="{FF2B5EF4-FFF2-40B4-BE49-F238E27FC236}">
                <a16:creationId xmlns:a16="http://schemas.microsoft.com/office/drawing/2014/main" id="{75E061BC-CA6D-45C8-8D23-5DE0F90296FE}"/>
              </a:ext>
            </a:extLst>
          </p:cNvPr>
          <p:cNvSpPr/>
          <p:nvPr/>
        </p:nvSpPr>
        <p:spPr>
          <a:xfrm>
            <a:off x="654723" y="3800849"/>
            <a:ext cx="5325435" cy="1477328"/>
          </a:xfrm>
          <a:prstGeom prst="rect">
            <a:avLst/>
          </a:prstGeom>
        </p:spPr>
        <p:txBody>
          <a:bodyPr wrap="square">
            <a:spAutoFit/>
          </a:bodyPr>
          <a:lstStyle/>
          <a:p>
            <a:pPr algn="just"/>
            <a:r>
              <a:rPr lang="es-CO" dirty="0"/>
              <a:t>Instalaciones de la Sociedad de Activos Especiales S.A.S. - SAE en la ciudad de Bogotá, Cali , Medellín, Barranquilla y en cualquier otro del territorio colombiano donde el supervisor del contrato indique que se deba prestar el servicio.</a:t>
            </a:r>
          </a:p>
        </p:txBody>
      </p:sp>
      <p:cxnSp>
        <p:nvCxnSpPr>
          <p:cNvPr id="15" name="Conector recto 14">
            <a:extLst>
              <a:ext uri="{FF2B5EF4-FFF2-40B4-BE49-F238E27FC236}">
                <a16:creationId xmlns:a16="http://schemas.microsoft.com/office/drawing/2014/main" id="{BCDFCC32-E2C7-4BA9-A05F-A8DC131E8F41}"/>
              </a:ext>
            </a:extLst>
          </p:cNvPr>
          <p:cNvCxnSpPr/>
          <p:nvPr/>
        </p:nvCxnSpPr>
        <p:spPr>
          <a:xfrm>
            <a:off x="6368902" y="1424763"/>
            <a:ext cx="0" cy="4497572"/>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ángulo: esquinas redondeadas 15">
            <a:extLst>
              <a:ext uri="{FF2B5EF4-FFF2-40B4-BE49-F238E27FC236}">
                <a16:creationId xmlns:a16="http://schemas.microsoft.com/office/drawing/2014/main" id="{F553601D-86C7-4B19-B144-0FF9B24B2139}"/>
              </a:ext>
            </a:extLst>
          </p:cNvPr>
          <p:cNvSpPr/>
          <p:nvPr/>
        </p:nvSpPr>
        <p:spPr>
          <a:xfrm>
            <a:off x="7005382" y="1437997"/>
            <a:ext cx="3967352" cy="829339"/>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Valor total del contrato</a:t>
            </a:r>
          </a:p>
          <a:p>
            <a:pPr algn="ctr"/>
            <a:r>
              <a:rPr lang="es-CO" dirty="0"/>
              <a:t>$2.800 Millones</a:t>
            </a:r>
          </a:p>
        </p:txBody>
      </p:sp>
      <p:sp>
        <p:nvSpPr>
          <p:cNvPr id="17" name="Rectángulo: esquinas redondeadas 16">
            <a:extLst>
              <a:ext uri="{FF2B5EF4-FFF2-40B4-BE49-F238E27FC236}">
                <a16:creationId xmlns:a16="http://schemas.microsoft.com/office/drawing/2014/main" id="{CBCAC38B-DFB3-42FF-B2C0-FB1B5CC58BF0}"/>
              </a:ext>
            </a:extLst>
          </p:cNvPr>
          <p:cNvSpPr/>
          <p:nvPr/>
        </p:nvSpPr>
        <p:spPr>
          <a:xfrm>
            <a:off x="7001837" y="2402724"/>
            <a:ext cx="3967352" cy="829339"/>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Correspondiente a proyectos especiales</a:t>
            </a:r>
          </a:p>
          <a:p>
            <a:pPr algn="ctr"/>
            <a:r>
              <a:rPr lang="es-CO" sz="2200" b="1" dirty="0"/>
              <a:t>$593.672.499</a:t>
            </a:r>
          </a:p>
        </p:txBody>
      </p:sp>
      <p:sp>
        <p:nvSpPr>
          <p:cNvPr id="19" name="Rectángulo: esquinas redondeadas 18">
            <a:extLst>
              <a:ext uri="{FF2B5EF4-FFF2-40B4-BE49-F238E27FC236}">
                <a16:creationId xmlns:a16="http://schemas.microsoft.com/office/drawing/2014/main" id="{9EF14456-FF9C-42D8-BFD6-67B182078F8A}"/>
              </a:ext>
            </a:extLst>
          </p:cNvPr>
          <p:cNvSpPr/>
          <p:nvPr/>
        </p:nvSpPr>
        <p:spPr>
          <a:xfrm>
            <a:off x="7001837" y="4350984"/>
            <a:ext cx="3967352" cy="829339"/>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Fecha de suscripción</a:t>
            </a:r>
            <a:endParaRPr lang="es-CO" sz="2200" b="1" dirty="0"/>
          </a:p>
          <a:p>
            <a:pPr algn="ctr"/>
            <a:r>
              <a:rPr lang="es-CO" dirty="0"/>
              <a:t>2018/04/10</a:t>
            </a:r>
          </a:p>
        </p:txBody>
      </p:sp>
      <p:sp>
        <p:nvSpPr>
          <p:cNvPr id="20" name="Rectángulo: esquinas redondeadas 19">
            <a:extLst>
              <a:ext uri="{FF2B5EF4-FFF2-40B4-BE49-F238E27FC236}">
                <a16:creationId xmlns:a16="http://schemas.microsoft.com/office/drawing/2014/main" id="{BE161D8F-D070-4B9E-883E-1300283094BB}"/>
              </a:ext>
            </a:extLst>
          </p:cNvPr>
          <p:cNvSpPr/>
          <p:nvPr/>
        </p:nvSpPr>
        <p:spPr>
          <a:xfrm>
            <a:off x="7000828" y="3350828"/>
            <a:ext cx="3967352" cy="829339"/>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Saldo Actual</a:t>
            </a:r>
          </a:p>
          <a:p>
            <a:pPr algn="ctr"/>
            <a:r>
              <a:rPr lang="es-CO" sz="2200" b="1" dirty="0"/>
              <a:t>$60.892.331</a:t>
            </a:r>
          </a:p>
        </p:txBody>
      </p:sp>
    </p:spTree>
    <p:extLst>
      <p:ext uri="{BB962C8B-B14F-4D97-AF65-F5344CB8AC3E}">
        <p14:creationId xmlns:p14="http://schemas.microsoft.com/office/powerpoint/2010/main" val="2068045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n 67">
            <a:extLst>
              <a:ext uri="{FF2B5EF4-FFF2-40B4-BE49-F238E27FC236}">
                <a16:creationId xmlns:a16="http://schemas.microsoft.com/office/drawing/2014/main" id="{A678D4DD-D2D9-4C4E-AD07-85866A354BE6}"/>
              </a:ext>
            </a:extLst>
          </p:cNvPr>
          <p:cNvPicPr>
            <a:picLocks noChangeAspect="1"/>
          </p:cNvPicPr>
          <p:nvPr/>
        </p:nvPicPr>
        <p:blipFill>
          <a:blip r:embed="rId2"/>
          <a:stretch>
            <a:fillRect/>
          </a:stretch>
        </p:blipFill>
        <p:spPr>
          <a:xfrm>
            <a:off x="176098" y="1626725"/>
            <a:ext cx="11873027" cy="4789950"/>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3" name="CuadroTexto 12">
            <a:extLst>
              <a:ext uri="{FF2B5EF4-FFF2-40B4-BE49-F238E27FC236}">
                <a16:creationId xmlns:a16="http://schemas.microsoft.com/office/drawing/2014/main" id="{ADF6D61A-922C-49E0-8B85-77F91849E1D1}"/>
              </a:ext>
            </a:extLst>
          </p:cNvPr>
          <p:cNvSpPr txBox="1"/>
          <p:nvPr/>
        </p:nvSpPr>
        <p:spPr>
          <a:xfrm>
            <a:off x="316603" y="1175534"/>
            <a:ext cx="3365500" cy="477054"/>
          </a:xfrm>
          <a:prstGeom prst="rect">
            <a:avLst/>
          </a:prstGeom>
          <a:noFill/>
        </p:spPr>
        <p:txBody>
          <a:bodyPr wrap="square" rtlCol="0">
            <a:spAutoFit/>
          </a:bodyPr>
          <a:lstStyle/>
          <a:p>
            <a:r>
              <a:rPr lang="es-ES" sz="2500" dirty="0">
                <a:solidFill>
                  <a:srgbClr val="A9A8A9"/>
                </a:solidFill>
                <a:latin typeface="Lato Bold"/>
                <a:cs typeface="Lato Bold"/>
              </a:rPr>
              <a:t>Proyección</a:t>
            </a:r>
          </a:p>
        </p:txBody>
      </p:sp>
      <p:sp>
        <p:nvSpPr>
          <p:cNvPr id="16" name="CuadroTexto 15">
            <a:extLst>
              <a:ext uri="{FF2B5EF4-FFF2-40B4-BE49-F238E27FC236}">
                <a16:creationId xmlns:a16="http://schemas.microsoft.com/office/drawing/2014/main" id="{8C7CC689-C68C-43D0-BA5C-9B632E9DE310}"/>
              </a:ext>
            </a:extLst>
          </p:cNvPr>
          <p:cNvSpPr txBox="1"/>
          <p:nvPr/>
        </p:nvSpPr>
        <p:spPr>
          <a:xfrm>
            <a:off x="8298924" y="4804879"/>
            <a:ext cx="3515250" cy="1492716"/>
          </a:xfrm>
          <a:prstGeom prst="rect">
            <a:avLst/>
          </a:prstGeom>
          <a:noFill/>
        </p:spPr>
        <p:txBody>
          <a:bodyPr wrap="square" rtlCol="0">
            <a:spAutoFit/>
          </a:bodyPr>
          <a:lstStyle/>
          <a:p>
            <a:pPr algn="just"/>
            <a:r>
              <a:rPr lang="es-CO" sz="1300" b="1" i="1" dirty="0"/>
              <a:t>Nota 1</a:t>
            </a:r>
            <a:r>
              <a:rPr lang="es-CO" sz="1300" i="1" dirty="0"/>
              <a:t>. El valor estimado ya tiene en cuenta el IVA y la comisión de NASES del 5.95%.</a:t>
            </a:r>
          </a:p>
          <a:p>
            <a:pPr algn="just"/>
            <a:r>
              <a:rPr lang="es-CO" sz="1300" b="1" i="1" dirty="0"/>
              <a:t>Nota 2. </a:t>
            </a:r>
            <a:r>
              <a:rPr lang="es-CO" sz="1300" i="1" dirty="0"/>
              <a:t>El saldo en el DP es de $367 Millones.</a:t>
            </a:r>
          </a:p>
          <a:p>
            <a:pPr algn="just"/>
            <a:r>
              <a:rPr lang="es-CO" sz="1300" b="1" i="1" dirty="0"/>
              <a:t>Nota 3. </a:t>
            </a:r>
            <a:r>
              <a:rPr lang="es-CO" sz="1300" i="1" dirty="0"/>
              <a:t>La reducción en los gastos de nomina se debe al ajuste de personal en los meses señalados. Se inicia con un grupo de 44 personas y actualmente son 14 profesionales. </a:t>
            </a:r>
          </a:p>
        </p:txBody>
      </p:sp>
      <p:sp>
        <p:nvSpPr>
          <p:cNvPr id="21" name="CuadroTexto 20">
            <a:extLst>
              <a:ext uri="{FF2B5EF4-FFF2-40B4-BE49-F238E27FC236}">
                <a16:creationId xmlns:a16="http://schemas.microsoft.com/office/drawing/2014/main" id="{4947D172-B1B7-44CA-A3DC-63A623F3A25D}"/>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9" name="Flecha: a la derecha 8">
            <a:extLst>
              <a:ext uri="{FF2B5EF4-FFF2-40B4-BE49-F238E27FC236}">
                <a16:creationId xmlns:a16="http://schemas.microsoft.com/office/drawing/2014/main" id="{139998CA-0682-4816-8B70-B24C04C44B62}"/>
              </a:ext>
            </a:extLst>
          </p:cNvPr>
          <p:cNvSpPr/>
          <p:nvPr/>
        </p:nvSpPr>
        <p:spPr>
          <a:xfrm>
            <a:off x="6019684" y="5716720"/>
            <a:ext cx="1764941" cy="179482"/>
          </a:xfrm>
          <a:prstGeom prst="rightArrow">
            <a:avLst>
              <a:gd name="adj1" fmla="val 93786"/>
              <a:gd name="adj2" fmla="val 44527"/>
            </a:avLst>
          </a:prstGeom>
          <a:solidFill>
            <a:schemeClr val="accent6">
              <a:lumMod val="50000"/>
            </a:schemeClr>
          </a:solidFill>
          <a:ln>
            <a:solidFill>
              <a:schemeClr val="accent6">
                <a:lumMod val="50000"/>
              </a:schemeClr>
            </a:solidFill>
          </a:ln>
        </p:spPr>
        <p:style>
          <a:lnRef idx="1">
            <a:schemeClr val="dk1"/>
          </a:lnRef>
          <a:fillRef idx="3">
            <a:schemeClr val="dk1"/>
          </a:fillRef>
          <a:effectRef idx="2">
            <a:schemeClr val="dk1"/>
          </a:effectRef>
          <a:fontRef idx="minor">
            <a:schemeClr val="lt1"/>
          </a:fontRef>
        </p:style>
        <p:txBody>
          <a:bodyPr rtlCol="0" anchor="ctr"/>
          <a:lstStyle/>
          <a:p>
            <a:pPr algn="ctr"/>
            <a:r>
              <a:rPr lang="es-CO" sz="1000" dirty="0"/>
              <a:t>proyectado</a:t>
            </a:r>
          </a:p>
        </p:txBody>
      </p:sp>
      <p:sp>
        <p:nvSpPr>
          <p:cNvPr id="22" name="Flecha: hacia la izquierda 21">
            <a:extLst>
              <a:ext uri="{FF2B5EF4-FFF2-40B4-BE49-F238E27FC236}">
                <a16:creationId xmlns:a16="http://schemas.microsoft.com/office/drawing/2014/main" id="{A30B31D2-3AA9-408D-BB4D-F84FCD30A0C2}"/>
              </a:ext>
            </a:extLst>
          </p:cNvPr>
          <p:cNvSpPr/>
          <p:nvPr/>
        </p:nvSpPr>
        <p:spPr>
          <a:xfrm>
            <a:off x="2695968" y="5686204"/>
            <a:ext cx="3314192" cy="241726"/>
          </a:xfrm>
          <a:prstGeom prst="leftArrow">
            <a:avLst>
              <a:gd name="adj1" fmla="val 79344"/>
              <a:gd name="adj2" fmla="val 64672"/>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histórico</a:t>
            </a:r>
          </a:p>
        </p:txBody>
      </p:sp>
      <p:sp>
        <p:nvSpPr>
          <p:cNvPr id="36" name="Rectángulo: esquinas redondeadas 35">
            <a:extLst>
              <a:ext uri="{FF2B5EF4-FFF2-40B4-BE49-F238E27FC236}">
                <a16:creationId xmlns:a16="http://schemas.microsoft.com/office/drawing/2014/main" id="{4FE311ED-47C8-48BF-B1C7-B9E95882BA86}"/>
              </a:ext>
            </a:extLst>
          </p:cNvPr>
          <p:cNvSpPr/>
          <p:nvPr/>
        </p:nvSpPr>
        <p:spPr>
          <a:xfrm>
            <a:off x="934829" y="1995487"/>
            <a:ext cx="1102995" cy="500899"/>
          </a:xfrm>
          <a:prstGeom prst="roundRect">
            <a:avLst/>
          </a:prstGeom>
          <a:solidFill>
            <a:schemeClr val="bg1"/>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dirty="0">
                <a:solidFill>
                  <a:schemeClr val="tx1"/>
                </a:solidFill>
              </a:rPr>
              <a:t>Entre Feb-Mar finaliza la labor de 15 personas</a:t>
            </a:r>
          </a:p>
        </p:txBody>
      </p:sp>
      <p:sp>
        <p:nvSpPr>
          <p:cNvPr id="37" name="Rectángulo: esquinas redondeadas 36">
            <a:extLst>
              <a:ext uri="{FF2B5EF4-FFF2-40B4-BE49-F238E27FC236}">
                <a16:creationId xmlns:a16="http://schemas.microsoft.com/office/drawing/2014/main" id="{7F263685-D439-4E82-BA6F-F9AADCD17C31}"/>
              </a:ext>
            </a:extLst>
          </p:cNvPr>
          <p:cNvSpPr/>
          <p:nvPr/>
        </p:nvSpPr>
        <p:spPr>
          <a:xfrm>
            <a:off x="3513426" y="1995487"/>
            <a:ext cx="1185997" cy="500899"/>
          </a:xfrm>
          <a:prstGeom prst="roundRect">
            <a:avLst/>
          </a:prstGeom>
          <a:solidFill>
            <a:schemeClr val="bg1"/>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dirty="0">
                <a:solidFill>
                  <a:schemeClr val="tx1"/>
                </a:solidFill>
              </a:rPr>
              <a:t>Finaliza la labor de 10 personas entre mayo y junio</a:t>
            </a:r>
          </a:p>
        </p:txBody>
      </p:sp>
      <p:sp>
        <p:nvSpPr>
          <p:cNvPr id="38" name="Rectángulo: esquinas redondeadas 37">
            <a:extLst>
              <a:ext uri="{FF2B5EF4-FFF2-40B4-BE49-F238E27FC236}">
                <a16:creationId xmlns:a16="http://schemas.microsoft.com/office/drawing/2014/main" id="{CDC19042-8F89-4985-B3AA-8B75645EA5FF}"/>
              </a:ext>
            </a:extLst>
          </p:cNvPr>
          <p:cNvSpPr/>
          <p:nvPr/>
        </p:nvSpPr>
        <p:spPr>
          <a:xfrm>
            <a:off x="4865594" y="2008865"/>
            <a:ext cx="1410234" cy="500899"/>
          </a:xfrm>
          <a:prstGeom prst="roundRect">
            <a:avLst/>
          </a:prstGeom>
          <a:solidFill>
            <a:schemeClr val="bg1"/>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dirty="0">
                <a:solidFill>
                  <a:schemeClr val="tx1"/>
                </a:solidFill>
              </a:rPr>
              <a:t>En agosto finaliza la labor de 5 personas</a:t>
            </a:r>
          </a:p>
        </p:txBody>
      </p:sp>
      <p:sp>
        <p:nvSpPr>
          <p:cNvPr id="39" name="Rectángulo: esquinas redondeadas 38">
            <a:extLst>
              <a:ext uri="{FF2B5EF4-FFF2-40B4-BE49-F238E27FC236}">
                <a16:creationId xmlns:a16="http://schemas.microsoft.com/office/drawing/2014/main" id="{58B61097-BE71-4CC9-B9D2-00BB182905C1}"/>
              </a:ext>
            </a:extLst>
          </p:cNvPr>
          <p:cNvSpPr/>
          <p:nvPr/>
        </p:nvSpPr>
        <p:spPr>
          <a:xfrm>
            <a:off x="6425205" y="2008865"/>
            <a:ext cx="1410234" cy="500899"/>
          </a:xfrm>
          <a:prstGeom prst="roundRec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dirty="0">
                <a:solidFill>
                  <a:schemeClr val="tx1"/>
                </a:solidFill>
              </a:rPr>
              <a:t>Actualmente son 14 colaboradores por el contrato NASES</a:t>
            </a:r>
          </a:p>
        </p:txBody>
      </p:sp>
      <p:cxnSp>
        <p:nvCxnSpPr>
          <p:cNvPr id="47" name="Conector recto 46">
            <a:extLst>
              <a:ext uri="{FF2B5EF4-FFF2-40B4-BE49-F238E27FC236}">
                <a16:creationId xmlns:a16="http://schemas.microsoft.com/office/drawing/2014/main" id="{28730910-5C15-420D-BB08-5BAF8255A646}"/>
              </a:ext>
            </a:extLst>
          </p:cNvPr>
          <p:cNvCxnSpPr>
            <a:cxnSpLocks/>
            <a:stCxn id="36" idx="2"/>
          </p:cNvCxnSpPr>
          <p:nvPr/>
        </p:nvCxnSpPr>
        <p:spPr>
          <a:xfrm>
            <a:off x="1486327" y="2496386"/>
            <a:ext cx="109836" cy="1568138"/>
          </a:xfrm>
          <a:prstGeom prst="line">
            <a:avLst/>
          </a:prstGeom>
          <a:ln w="9525" cap="flat" cmpd="sng" algn="ctr">
            <a:solidFill>
              <a:schemeClr val="tx2">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3" name="Conector recto 52">
            <a:extLst>
              <a:ext uri="{FF2B5EF4-FFF2-40B4-BE49-F238E27FC236}">
                <a16:creationId xmlns:a16="http://schemas.microsoft.com/office/drawing/2014/main" id="{EB038BFA-4DC9-49E9-B1D1-36A59DCEAAF6}"/>
              </a:ext>
            </a:extLst>
          </p:cNvPr>
          <p:cNvCxnSpPr>
            <a:cxnSpLocks/>
            <a:stCxn id="38" idx="2"/>
          </p:cNvCxnSpPr>
          <p:nvPr/>
        </p:nvCxnSpPr>
        <p:spPr>
          <a:xfrm flipH="1">
            <a:off x="3876251" y="2509764"/>
            <a:ext cx="1694460" cy="2209726"/>
          </a:xfrm>
          <a:prstGeom prst="line">
            <a:avLst/>
          </a:prstGeom>
          <a:ln w="9525" cap="flat" cmpd="sng" algn="ctr">
            <a:solidFill>
              <a:schemeClr val="tx2">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Conector recto 60">
            <a:extLst>
              <a:ext uri="{FF2B5EF4-FFF2-40B4-BE49-F238E27FC236}">
                <a16:creationId xmlns:a16="http://schemas.microsoft.com/office/drawing/2014/main" id="{664454F4-26A2-4A9E-BDF0-E5F303426AED}"/>
              </a:ext>
            </a:extLst>
          </p:cNvPr>
          <p:cNvCxnSpPr>
            <a:cxnSpLocks/>
            <a:stCxn id="37" idx="2"/>
          </p:cNvCxnSpPr>
          <p:nvPr/>
        </p:nvCxnSpPr>
        <p:spPr>
          <a:xfrm flipH="1">
            <a:off x="3304876" y="2496386"/>
            <a:ext cx="801549" cy="268276"/>
          </a:xfrm>
          <a:prstGeom prst="line">
            <a:avLst/>
          </a:prstGeom>
          <a:ln w="9525" cap="flat" cmpd="sng" algn="ctr">
            <a:solidFill>
              <a:schemeClr val="tx2">
                <a:lumMod val="40000"/>
                <a:lumOff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Conector recto 74">
            <a:extLst>
              <a:ext uri="{FF2B5EF4-FFF2-40B4-BE49-F238E27FC236}">
                <a16:creationId xmlns:a16="http://schemas.microsoft.com/office/drawing/2014/main" id="{758B546E-960B-4DA9-9639-DFA19E3B0D95}"/>
              </a:ext>
            </a:extLst>
          </p:cNvPr>
          <p:cNvCxnSpPr>
            <a:cxnSpLocks/>
            <a:stCxn id="39" idx="2"/>
          </p:cNvCxnSpPr>
          <p:nvPr/>
        </p:nvCxnSpPr>
        <p:spPr>
          <a:xfrm flipH="1">
            <a:off x="6019684" y="2509764"/>
            <a:ext cx="1110638" cy="2958016"/>
          </a:xfrm>
          <a:prstGeom prst="line">
            <a:avLst/>
          </a:prstGeom>
          <a:ln w="9525" cap="flat" cmpd="sng" algn="ctr">
            <a:solidFill>
              <a:schemeClr val="accent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2" name="Rectángulo 81">
            <a:extLst>
              <a:ext uri="{FF2B5EF4-FFF2-40B4-BE49-F238E27FC236}">
                <a16:creationId xmlns:a16="http://schemas.microsoft.com/office/drawing/2014/main" id="{1B6AEEED-E28D-4243-8F7D-A0C76C1758C1}"/>
              </a:ext>
            </a:extLst>
          </p:cNvPr>
          <p:cNvSpPr/>
          <p:nvPr/>
        </p:nvSpPr>
        <p:spPr>
          <a:xfrm>
            <a:off x="1449970" y="4097658"/>
            <a:ext cx="774221" cy="1789217"/>
          </a:xfrm>
          <a:prstGeom prst="rect">
            <a:avLst/>
          </a:prstGeom>
          <a:solidFill>
            <a:schemeClr val="bg1"/>
          </a:solidFill>
          <a:ln cap="rnd"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7" name="Rectángulo 86">
            <a:extLst>
              <a:ext uri="{FF2B5EF4-FFF2-40B4-BE49-F238E27FC236}">
                <a16:creationId xmlns:a16="http://schemas.microsoft.com/office/drawing/2014/main" id="{FC898718-07AF-4197-84DD-C46281CA8D91}"/>
              </a:ext>
            </a:extLst>
          </p:cNvPr>
          <p:cNvSpPr/>
          <p:nvPr/>
        </p:nvSpPr>
        <p:spPr>
          <a:xfrm>
            <a:off x="1312262" y="5665796"/>
            <a:ext cx="1374182" cy="221079"/>
          </a:xfrm>
          <a:prstGeom prst="rect">
            <a:avLst/>
          </a:prstGeom>
          <a:solidFill>
            <a:schemeClr val="bg1"/>
          </a:solidFill>
          <a:ln cap="rnd"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9" name="Rectángulo: esquinas redondeadas 88">
            <a:extLst>
              <a:ext uri="{FF2B5EF4-FFF2-40B4-BE49-F238E27FC236}">
                <a16:creationId xmlns:a16="http://schemas.microsoft.com/office/drawing/2014/main" id="{32F06953-21F6-4FCA-8AF3-42BCA4819A3D}"/>
              </a:ext>
            </a:extLst>
          </p:cNvPr>
          <p:cNvSpPr/>
          <p:nvPr/>
        </p:nvSpPr>
        <p:spPr>
          <a:xfrm>
            <a:off x="2176443" y="2004502"/>
            <a:ext cx="1185997" cy="500899"/>
          </a:xfrm>
          <a:prstGeom prst="roundRect">
            <a:avLst/>
          </a:prstGeom>
          <a:solidFill>
            <a:schemeClr val="bg1"/>
          </a:solid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dirty="0">
                <a:solidFill>
                  <a:schemeClr val="tx1"/>
                </a:solidFill>
              </a:rPr>
              <a:t>Comienza contrato NASES unión temporal</a:t>
            </a:r>
          </a:p>
        </p:txBody>
      </p:sp>
      <p:cxnSp>
        <p:nvCxnSpPr>
          <p:cNvPr id="93" name="Conector recto 92">
            <a:extLst>
              <a:ext uri="{FF2B5EF4-FFF2-40B4-BE49-F238E27FC236}">
                <a16:creationId xmlns:a16="http://schemas.microsoft.com/office/drawing/2014/main" id="{CA3E181F-C480-4A8E-955F-7C20E2D1CC0C}"/>
              </a:ext>
            </a:extLst>
          </p:cNvPr>
          <p:cNvCxnSpPr>
            <a:cxnSpLocks/>
            <a:stCxn id="89" idx="2"/>
          </p:cNvCxnSpPr>
          <p:nvPr/>
        </p:nvCxnSpPr>
        <p:spPr>
          <a:xfrm flipH="1">
            <a:off x="2724596" y="2505401"/>
            <a:ext cx="44846" cy="1054015"/>
          </a:xfrm>
          <a:prstGeom prst="line">
            <a:avLst/>
          </a:prstGeom>
          <a:ln w="9525" cap="flat" cmpd="sng" algn="ctr">
            <a:solidFill>
              <a:schemeClr val="accent3">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5864881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3" name="CuadroTexto 12">
            <a:extLst>
              <a:ext uri="{FF2B5EF4-FFF2-40B4-BE49-F238E27FC236}">
                <a16:creationId xmlns:a16="http://schemas.microsoft.com/office/drawing/2014/main" id="{ADF6D61A-922C-49E0-8B85-77F91849E1D1}"/>
              </a:ext>
            </a:extLst>
          </p:cNvPr>
          <p:cNvSpPr txBox="1"/>
          <p:nvPr/>
        </p:nvSpPr>
        <p:spPr>
          <a:xfrm>
            <a:off x="563526" y="1393996"/>
            <a:ext cx="3365500" cy="477054"/>
          </a:xfrm>
          <a:prstGeom prst="rect">
            <a:avLst/>
          </a:prstGeom>
          <a:noFill/>
        </p:spPr>
        <p:txBody>
          <a:bodyPr wrap="square" rtlCol="0">
            <a:spAutoFit/>
          </a:bodyPr>
          <a:lstStyle/>
          <a:p>
            <a:r>
              <a:rPr lang="es-ES" sz="2500" dirty="0">
                <a:solidFill>
                  <a:srgbClr val="A9A8A9"/>
                </a:solidFill>
                <a:latin typeface="Lato Bold"/>
                <a:cs typeface="Lato Bold"/>
              </a:rPr>
              <a:t>Avance de ejecución</a:t>
            </a:r>
          </a:p>
        </p:txBody>
      </p:sp>
      <p:graphicFrame>
        <p:nvGraphicFramePr>
          <p:cNvPr id="14" name="Gráfico 13">
            <a:extLst>
              <a:ext uri="{FF2B5EF4-FFF2-40B4-BE49-F238E27FC236}">
                <a16:creationId xmlns:a16="http://schemas.microsoft.com/office/drawing/2014/main" id="{F080685C-DC94-46C6-84A0-76E88339B0B0}"/>
              </a:ext>
            </a:extLst>
          </p:cNvPr>
          <p:cNvGraphicFramePr>
            <a:graphicFrameLocks/>
          </p:cNvGraphicFramePr>
          <p:nvPr>
            <p:extLst/>
          </p:nvPr>
        </p:nvGraphicFramePr>
        <p:xfrm>
          <a:off x="92151" y="1871050"/>
          <a:ext cx="7070651" cy="4468349"/>
        </p:xfrm>
        <a:graphic>
          <a:graphicData uri="http://schemas.openxmlformats.org/drawingml/2006/chart">
            <c:chart xmlns:c="http://schemas.openxmlformats.org/drawingml/2006/chart" xmlns:r="http://schemas.openxmlformats.org/officeDocument/2006/relationships" r:id="rId5"/>
          </a:graphicData>
        </a:graphic>
      </p:graphicFrame>
      <p:sp>
        <p:nvSpPr>
          <p:cNvPr id="4" name="CuadroTexto 3">
            <a:extLst>
              <a:ext uri="{FF2B5EF4-FFF2-40B4-BE49-F238E27FC236}">
                <a16:creationId xmlns:a16="http://schemas.microsoft.com/office/drawing/2014/main" id="{8936AF8B-BB11-4799-B87B-E213B2669850}"/>
              </a:ext>
            </a:extLst>
          </p:cNvPr>
          <p:cNvSpPr txBox="1"/>
          <p:nvPr/>
        </p:nvSpPr>
        <p:spPr>
          <a:xfrm>
            <a:off x="7314165" y="1871050"/>
            <a:ext cx="4500009" cy="4231928"/>
          </a:xfrm>
          <a:prstGeom prst="rect">
            <a:avLst/>
          </a:prstGeom>
          <a:noFill/>
        </p:spPr>
        <p:txBody>
          <a:bodyPr wrap="square" rtlCol="0">
            <a:spAutoFit/>
          </a:bodyPr>
          <a:lstStyle/>
          <a:p>
            <a:pPr algn="just"/>
            <a:r>
              <a:rPr lang="es-CO" sz="1600" dirty="0"/>
              <a:t>La complejidad operativa de la recepción de bienes ha hecho que el proyecto se extienda mas allá del tiempo estimado inicialmente de ejecución. </a:t>
            </a:r>
          </a:p>
          <a:p>
            <a:pPr algn="just"/>
            <a:endParaRPr lang="es-CO" sz="1600" dirty="0"/>
          </a:p>
          <a:p>
            <a:pPr algn="just"/>
            <a:r>
              <a:rPr lang="es-CO" sz="1600" dirty="0"/>
              <a:t>Cuando se trata de bienes sujetos a registro la operación toma mas tiempo, ya que se debe contar con el consentimiento del propietario.</a:t>
            </a:r>
          </a:p>
          <a:p>
            <a:pPr algn="just"/>
            <a:endParaRPr lang="es-CO" sz="1600" dirty="0"/>
          </a:p>
          <a:p>
            <a:pPr algn="just"/>
            <a:r>
              <a:rPr lang="es-CO" sz="1600" dirty="0"/>
              <a:t>Adicionalmente, los inmuebles no tienen información suficiente para cruzarla con otras entidades, por tanto, el proceso de identificación jurídica y catastral toca reconstruirla desde cero (no tienen cédula catastral ni folio de matricula inmobiliaria).</a:t>
            </a:r>
          </a:p>
          <a:p>
            <a:pPr algn="just"/>
            <a:endParaRPr lang="es-CO" sz="1500" dirty="0"/>
          </a:p>
          <a:p>
            <a:pPr algn="just"/>
            <a:endParaRPr lang="es-CO" sz="1500" dirty="0"/>
          </a:p>
          <a:p>
            <a:pPr algn="just"/>
            <a:endParaRPr lang="es-CO" sz="1500" dirty="0"/>
          </a:p>
        </p:txBody>
      </p:sp>
      <p:sp>
        <p:nvSpPr>
          <p:cNvPr id="15" name="CuadroTexto 14">
            <a:extLst>
              <a:ext uri="{FF2B5EF4-FFF2-40B4-BE49-F238E27FC236}">
                <a16:creationId xmlns:a16="http://schemas.microsoft.com/office/drawing/2014/main" id="{DFC113C2-BBB4-42AB-B7E3-AF400441CA5A}"/>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4576025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413250" y="1528203"/>
            <a:ext cx="3365500" cy="769441"/>
          </a:xfrm>
          <a:prstGeom prst="rect">
            <a:avLst/>
          </a:prstGeom>
          <a:noFill/>
        </p:spPr>
        <p:txBody>
          <a:bodyPr wrap="square" rtlCol="0">
            <a:spAutoFit/>
          </a:bodyPr>
          <a:lstStyle/>
          <a:p>
            <a:r>
              <a:rPr lang="es-ES" sz="4400" b="1" dirty="0">
                <a:solidFill>
                  <a:srgbClr val="002060"/>
                </a:solidFill>
              </a:rPr>
              <a:t>Conclusiones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5" name="CuadroTexto 4">
            <a:extLst>
              <a:ext uri="{FF2B5EF4-FFF2-40B4-BE49-F238E27FC236}">
                <a16:creationId xmlns:a16="http://schemas.microsoft.com/office/drawing/2014/main" id="{C74B04F5-D8FC-44ED-8E42-511F2E33B544}"/>
              </a:ext>
            </a:extLst>
          </p:cNvPr>
          <p:cNvSpPr txBox="1"/>
          <p:nvPr/>
        </p:nvSpPr>
        <p:spPr>
          <a:xfrm>
            <a:off x="754911" y="2784076"/>
            <a:ext cx="9750055" cy="2215991"/>
          </a:xfrm>
          <a:prstGeom prst="rect">
            <a:avLst/>
          </a:prstGeom>
          <a:noFill/>
        </p:spPr>
        <p:txBody>
          <a:bodyPr wrap="square" rtlCol="0">
            <a:spAutoFit/>
          </a:bodyPr>
          <a:lstStyle/>
          <a:p>
            <a:pPr marL="342900" indent="-342900">
              <a:buAutoNum type="arabicPeriod"/>
            </a:pPr>
            <a:r>
              <a:rPr lang="es-CO" sz="2800" dirty="0"/>
              <a:t>Adicionar al contrato de NASES Unión temporal un valor de $250.000.000 para continuar con el mismo hasta el 25 de enero de 2019. </a:t>
            </a:r>
          </a:p>
          <a:p>
            <a:pPr marL="342900" indent="-342900">
              <a:buAutoNum type="arabicPeriod"/>
            </a:pPr>
            <a:endParaRPr lang="es-CO" dirty="0"/>
          </a:p>
          <a:p>
            <a:pPr marL="342900" indent="-342900">
              <a:buAutoNum type="arabicPeriod"/>
            </a:pPr>
            <a:endParaRPr lang="es-CO" dirty="0"/>
          </a:p>
          <a:p>
            <a:pPr marL="342900" indent="-342900">
              <a:buAutoNum type="arabicPeriod"/>
            </a:pPr>
            <a:endParaRPr lang="es-CO" dirty="0"/>
          </a:p>
        </p:txBody>
      </p:sp>
      <p:sp>
        <p:nvSpPr>
          <p:cNvPr id="20" name="CuadroTexto 19">
            <a:extLst>
              <a:ext uri="{FF2B5EF4-FFF2-40B4-BE49-F238E27FC236}">
                <a16:creationId xmlns:a16="http://schemas.microsoft.com/office/drawing/2014/main" id="{FC5AFB58-7371-43A8-ACF6-48C3DFBFA50D}"/>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2673262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620326" y="2698531"/>
            <a:ext cx="6736198" cy="2000548"/>
          </a:xfrm>
          <a:prstGeom prst="rect">
            <a:avLst/>
          </a:prstGeom>
          <a:noFill/>
        </p:spPr>
        <p:txBody>
          <a:bodyPr wrap="square" rtlCol="0">
            <a:spAutoFit/>
          </a:bodyPr>
          <a:lstStyle>
            <a:defPPr>
              <a:defRPr lang="es-ES"/>
            </a:defPPr>
            <a:lvl1pPr algn="ctr">
              <a:defRPr sz="3600" b="1">
                <a:solidFill>
                  <a:schemeClr val="accent1">
                    <a:lumMod val="75000"/>
                  </a:schemeClr>
                </a:solidFill>
              </a:defRPr>
            </a:lvl1pPr>
          </a:lstStyle>
          <a:p>
            <a:r>
              <a:rPr lang="es-CO" sz="4400" dirty="0">
                <a:solidFill>
                  <a:srgbClr val="002060"/>
                </a:solidFill>
              </a:rPr>
              <a:t>7. Presentación</a:t>
            </a:r>
          </a:p>
          <a:p>
            <a:r>
              <a:rPr lang="es-CO" sz="4400" dirty="0">
                <a:solidFill>
                  <a:srgbClr val="002060"/>
                </a:solidFill>
              </a:rPr>
              <a:t>Gerencia Comercial</a:t>
            </a:r>
          </a:p>
          <a:p>
            <a:endParaRPr lang="es-CO" dirty="0"/>
          </a:p>
        </p:txBody>
      </p:sp>
      <p:sp>
        <p:nvSpPr>
          <p:cNvPr id="7" name="Rectángulo 6">
            <a:extLst>
              <a:ext uri="{FF2B5EF4-FFF2-40B4-BE49-F238E27FC236}">
                <a16:creationId xmlns:a16="http://schemas.microsoft.com/office/drawing/2014/main" id="{CC5AE3AF-CDB0-4FD4-9520-84338BC90371}"/>
              </a:ext>
            </a:extLst>
          </p:cNvPr>
          <p:cNvSpPr/>
          <p:nvPr/>
        </p:nvSpPr>
        <p:spPr>
          <a:xfrm>
            <a:off x="0" y="6500339"/>
            <a:ext cx="12192000" cy="3576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B5CA9886-31A0-40A5-A685-62C142DDBE03}"/>
              </a:ext>
            </a:extLst>
          </p:cNvPr>
          <p:cNvSpPr txBox="1"/>
          <p:nvPr/>
        </p:nvSpPr>
        <p:spPr>
          <a:xfrm>
            <a:off x="7764217" y="6520419"/>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10" name="Imagen 9">
            <a:extLst>
              <a:ext uri="{FF2B5EF4-FFF2-40B4-BE49-F238E27FC236}">
                <a16:creationId xmlns:a16="http://schemas.microsoft.com/office/drawing/2014/main" id="{E0FCA117-AA71-4635-95EA-8D40680C5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a:extLst>
              <a:ext uri="{FF2B5EF4-FFF2-40B4-BE49-F238E27FC236}">
                <a16:creationId xmlns:a16="http://schemas.microsoft.com/office/drawing/2014/main" id="{CDC8855F-3A13-4BA2-B35C-A2FE5503B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a:extLst>
              <a:ext uri="{FF2B5EF4-FFF2-40B4-BE49-F238E27FC236}">
                <a16:creationId xmlns:a16="http://schemas.microsoft.com/office/drawing/2014/main" id="{94036A21-F56F-473C-A972-69F64868DF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9619012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03106"/>
            <a:ext cx="12192000" cy="37594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776563" y="655569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927098" y="192321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p:cNvSpPr txBox="1"/>
          <p:nvPr/>
        </p:nvSpPr>
        <p:spPr>
          <a:xfrm>
            <a:off x="1760133" y="2333612"/>
            <a:ext cx="2540394" cy="1292662"/>
          </a:xfrm>
          <a:prstGeom prst="rect">
            <a:avLst/>
          </a:prstGeom>
          <a:solidFill>
            <a:schemeClr val="accent1">
              <a:lumMod val="75000"/>
            </a:schemeClr>
          </a:solidFill>
          <a:ln>
            <a:solidFill>
              <a:schemeClr val="accent1"/>
            </a:solidFill>
          </a:ln>
        </p:spPr>
        <p:txBody>
          <a:bodyPr wrap="square" rtlCol="0">
            <a:spAutoFit/>
          </a:bodyPr>
          <a:lstStyle/>
          <a:p>
            <a:pPr algn="ctr"/>
            <a:r>
              <a:rPr lang="es-CO" sz="16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a:t>
            </a:r>
          </a:p>
          <a:p>
            <a:r>
              <a:rPr lang="es-CO" sz="1600" b="1" dirty="0">
                <a:solidFill>
                  <a:schemeClr val="bg1"/>
                </a:solidFill>
              </a:rPr>
              <a:t>M.I. Vendidas</a:t>
            </a:r>
          </a:p>
          <a:p>
            <a:r>
              <a:rPr lang="es-CO" sz="1600" b="1" dirty="0">
                <a:solidFill>
                  <a:schemeClr val="bg1"/>
                </a:solidFill>
              </a:rPr>
              <a:t>Valor Ventas</a:t>
            </a:r>
            <a:r>
              <a:rPr lang="es-CO" sz="1400" dirty="0">
                <a:solidFill>
                  <a:schemeClr val="bg1"/>
                </a:solidFill>
              </a:rPr>
              <a:t>	 </a:t>
            </a:r>
          </a:p>
        </p:txBody>
      </p:sp>
      <p:sp>
        <p:nvSpPr>
          <p:cNvPr id="11" name="CuadroTexto 10"/>
          <p:cNvSpPr txBox="1"/>
          <p:nvPr/>
        </p:nvSpPr>
        <p:spPr>
          <a:xfrm>
            <a:off x="5563992" y="2331128"/>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2" name="CuadroTexto 11"/>
          <p:cNvSpPr txBox="1"/>
          <p:nvPr/>
        </p:nvSpPr>
        <p:spPr>
          <a:xfrm>
            <a:off x="4375730" y="2333613"/>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13" name="CuadroTexto 12"/>
          <p:cNvSpPr txBox="1"/>
          <p:nvPr/>
        </p:nvSpPr>
        <p:spPr>
          <a:xfrm>
            <a:off x="7938073" y="2322539"/>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CO" sz="1600" dirty="0">
                <a:solidFill>
                  <a:schemeClr val="tx2"/>
                </a:solidFill>
              </a:rPr>
              <a:t>121</a:t>
            </a:r>
          </a:p>
          <a:p>
            <a:pPr algn="ctr"/>
            <a:r>
              <a:rPr lang="es-CO" sz="1600" dirty="0">
                <a:solidFill>
                  <a:schemeClr val="tx2"/>
                </a:solidFill>
              </a:rPr>
              <a:t>204</a:t>
            </a:r>
          </a:p>
          <a:p>
            <a:pPr algn="ctr"/>
            <a:r>
              <a:rPr lang="es-CO" sz="1600" b="1" dirty="0">
                <a:solidFill>
                  <a:schemeClr val="tx2"/>
                </a:solidFill>
              </a:rPr>
              <a:t>$84.698</a:t>
            </a:r>
          </a:p>
        </p:txBody>
      </p:sp>
      <p:sp>
        <p:nvSpPr>
          <p:cNvPr id="14" name="CuadroTexto 13"/>
          <p:cNvSpPr txBox="1"/>
          <p:nvPr/>
        </p:nvSpPr>
        <p:spPr>
          <a:xfrm>
            <a:off x="4375730" y="4733061"/>
            <a:ext cx="3470216" cy="338554"/>
          </a:xfrm>
          <a:prstGeom prst="rect">
            <a:avLst/>
          </a:prstGeom>
          <a:solidFill>
            <a:schemeClr val="tx2">
              <a:lumMod val="60000"/>
              <a:lumOff val="40000"/>
            </a:schemeClr>
          </a:solidFill>
          <a:ln>
            <a:noFill/>
          </a:ln>
        </p:spPr>
        <p:txBody>
          <a:bodyPr wrap="square" rtlCol="0">
            <a:spAutoFit/>
          </a:bodyPr>
          <a:lstStyle/>
          <a:p>
            <a:pPr algn="ctr"/>
            <a:r>
              <a:rPr lang="es-CO" sz="1600" b="1" dirty="0">
                <a:solidFill>
                  <a:schemeClr val="bg1"/>
                </a:solidFill>
              </a:rPr>
              <a:t>$78.033 (28 meses) </a:t>
            </a:r>
          </a:p>
        </p:txBody>
      </p:sp>
      <p:sp>
        <p:nvSpPr>
          <p:cNvPr id="17" name="CuadroTexto 16"/>
          <p:cNvSpPr txBox="1"/>
          <p:nvPr/>
        </p:nvSpPr>
        <p:spPr>
          <a:xfrm>
            <a:off x="4375731" y="5328507"/>
            <a:ext cx="5906807" cy="338554"/>
          </a:xfrm>
          <a:prstGeom prst="rect">
            <a:avLst/>
          </a:prstGeom>
          <a:solidFill>
            <a:schemeClr val="accent1">
              <a:lumMod val="75000"/>
            </a:schemeClr>
          </a:solidFill>
          <a:ln>
            <a:noFill/>
          </a:ln>
        </p:spPr>
        <p:txBody>
          <a:bodyPr wrap="square" rtlCol="0">
            <a:spAutoFit/>
          </a:bodyPr>
          <a:lstStyle/>
          <a:p>
            <a:pPr algn="ctr"/>
            <a:r>
              <a:rPr lang="es-CO" sz="1600" b="1" dirty="0">
                <a:solidFill>
                  <a:schemeClr val="bg1"/>
                </a:solidFill>
              </a:rPr>
              <a:t>$162.731 </a:t>
            </a:r>
            <a:r>
              <a:rPr lang="es-CO" sz="1200" b="1" dirty="0">
                <a:solidFill>
                  <a:schemeClr val="bg1"/>
                </a:solidFill>
              </a:rPr>
              <a:t>(34 meses)</a:t>
            </a:r>
            <a:r>
              <a:rPr lang="es-CO" sz="16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679616" y="6170765"/>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22 de octubre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6747962" y="2330410"/>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89</a:t>
            </a:r>
            <a:endParaRPr lang="es-CO" sz="1600" dirty="0">
              <a:solidFill>
                <a:schemeClr val="tx2"/>
              </a:solidFill>
            </a:endParaRPr>
          </a:p>
          <a:p>
            <a:pPr algn="ctr"/>
            <a:r>
              <a:rPr lang="es-CO" sz="1600" dirty="0">
                <a:solidFill>
                  <a:schemeClr val="tx2"/>
                </a:solidFill>
              </a:rPr>
              <a:t>157</a:t>
            </a:r>
          </a:p>
          <a:p>
            <a:pPr algn="ctr"/>
            <a:r>
              <a:rPr lang="es-CO" sz="1600" b="1" dirty="0">
                <a:solidFill>
                  <a:schemeClr val="tx2"/>
                </a:solidFill>
              </a:rPr>
              <a:t>$45.737</a:t>
            </a:r>
          </a:p>
        </p:txBody>
      </p:sp>
      <p:sp>
        <p:nvSpPr>
          <p:cNvPr id="3" name="CuadroTexto 2"/>
          <p:cNvSpPr txBox="1"/>
          <p:nvPr/>
        </p:nvSpPr>
        <p:spPr>
          <a:xfrm>
            <a:off x="3488731" y="1219203"/>
            <a:ext cx="5479117"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rgbClr val="002060"/>
                </a:solidFill>
                <a:latin typeface="+mn-lt"/>
              </a:rPr>
              <a:t>Resultado Comercialización Inmuebles – CISA</a:t>
            </a:r>
            <a:r>
              <a:rPr lang="es-CO" dirty="0">
                <a:solidFill>
                  <a:schemeClr val="tx1">
                    <a:lumMod val="50000"/>
                    <a:lumOff val="50000"/>
                  </a:schemeClr>
                </a:solidFill>
              </a:rPr>
              <a:t>. </a:t>
            </a:r>
          </a:p>
        </p:txBody>
      </p:sp>
      <p:sp>
        <p:nvSpPr>
          <p:cNvPr id="15" name="CuadroTexto 14">
            <a:extLst>
              <a:ext uri="{FF2B5EF4-FFF2-40B4-BE49-F238E27FC236}">
                <a16:creationId xmlns:a16="http://schemas.microsoft.com/office/drawing/2014/main" id="{3F96FDFE-5A0E-4628-B086-E9925C98167D}"/>
              </a:ext>
            </a:extLst>
          </p:cNvPr>
          <p:cNvSpPr txBox="1"/>
          <p:nvPr/>
        </p:nvSpPr>
        <p:spPr>
          <a:xfrm>
            <a:off x="1726696" y="1707564"/>
            <a:ext cx="4087657" cy="307777"/>
          </a:xfrm>
          <a:prstGeom prst="rect">
            <a:avLst/>
          </a:prstGeom>
          <a:noFill/>
        </p:spPr>
        <p:txBody>
          <a:bodyPr wrap="none" rtlCol="0">
            <a:spAutoFit/>
          </a:bodyPr>
          <a:lstStyle/>
          <a:p>
            <a:r>
              <a:rPr lang="es-CO" sz="1400" dirty="0">
                <a:solidFill>
                  <a:schemeClr val="accent1">
                    <a:lumMod val="75000"/>
                  </a:schemeClr>
                </a:solidFill>
              </a:rPr>
              <a:t>Fecha inicio Contrato Interadministrativo: 31-07-2015</a:t>
            </a:r>
            <a:endParaRPr lang="es-CO" sz="2000" dirty="0">
              <a:solidFill>
                <a:schemeClr val="accent1">
                  <a:lumMod val="75000"/>
                </a:schemeClr>
              </a:solidFill>
            </a:endParaRPr>
          </a:p>
        </p:txBody>
      </p:sp>
      <p:sp>
        <p:nvSpPr>
          <p:cNvPr id="20" name="CuadroTexto 19">
            <a:extLst>
              <a:ext uri="{FF2B5EF4-FFF2-40B4-BE49-F238E27FC236}">
                <a16:creationId xmlns:a16="http://schemas.microsoft.com/office/drawing/2014/main" id="{1D963634-3C27-4D48-87C7-ADD18CC32538}"/>
              </a:ext>
            </a:extLst>
          </p:cNvPr>
          <p:cNvSpPr txBox="1"/>
          <p:nvPr/>
        </p:nvSpPr>
        <p:spPr>
          <a:xfrm>
            <a:off x="9128184" y="2318223"/>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TOTAL</a:t>
            </a:r>
          </a:p>
          <a:p>
            <a:pPr algn="ctr"/>
            <a:endParaRPr lang="es-CO" sz="1600" b="1" u="sng" dirty="0">
              <a:solidFill>
                <a:schemeClr val="tx2"/>
              </a:solidFill>
            </a:endParaRPr>
          </a:p>
          <a:p>
            <a:pPr algn="ctr"/>
            <a:r>
              <a:rPr lang="es-CO" sz="1600" dirty="0">
                <a:solidFill>
                  <a:schemeClr val="tx2"/>
                </a:solidFill>
              </a:rPr>
              <a:t>315</a:t>
            </a:r>
          </a:p>
          <a:p>
            <a:pPr algn="ctr"/>
            <a:r>
              <a:rPr lang="es-CO" sz="1600" dirty="0">
                <a:solidFill>
                  <a:schemeClr val="tx2"/>
                </a:solidFill>
              </a:rPr>
              <a:t>528</a:t>
            </a:r>
          </a:p>
          <a:p>
            <a:pPr algn="ctr"/>
            <a:r>
              <a:rPr lang="es-CO" sz="1600" b="1" dirty="0">
                <a:solidFill>
                  <a:schemeClr val="tx2"/>
                </a:solidFill>
              </a:rPr>
              <a:t>$162.731</a:t>
            </a:r>
          </a:p>
        </p:txBody>
      </p:sp>
      <p:sp>
        <p:nvSpPr>
          <p:cNvPr id="6" name="Elipse 5">
            <a:extLst>
              <a:ext uri="{FF2B5EF4-FFF2-40B4-BE49-F238E27FC236}">
                <a16:creationId xmlns:a16="http://schemas.microsoft.com/office/drawing/2014/main" id="{A949104F-B31A-492F-AD1D-A70E532208E3}"/>
              </a:ext>
            </a:extLst>
          </p:cNvPr>
          <p:cNvSpPr/>
          <p:nvPr/>
        </p:nvSpPr>
        <p:spPr>
          <a:xfrm>
            <a:off x="4536791"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6%</a:t>
            </a:r>
          </a:p>
        </p:txBody>
      </p:sp>
      <p:sp>
        <p:nvSpPr>
          <p:cNvPr id="23" name="Elipse 22">
            <a:extLst>
              <a:ext uri="{FF2B5EF4-FFF2-40B4-BE49-F238E27FC236}">
                <a16:creationId xmlns:a16="http://schemas.microsoft.com/office/drawing/2014/main" id="{05C8FF8D-122B-4D8B-9FB2-55065F4F4ACC}"/>
              </a:ext>
            </a:extLst>
          </p:cNvPr>
          <p:cNvSpPr/>
          <p:nvPr/>
        </p:nvSpPr>
        <p:spPr>
          <a:xfrm>
            <a:off x="5703248" y="402246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14%</a:t>
            </a:r>
          </a:p>
        </p:txBody>
      </p:sp>
      <p:sp>
        <p:nvSpPr>
          <p:cNvPr id="24" name="Elipse 23">
            <a:extLst>
              <a:ext uri="{FF2B5EF4-FFF2-40B4-BE49-F238E27FC236}">
                <a16:creationId xmlns:a16="http://schemas.microsoft.com/office/drawing/2014/main" id="{0964996D-52DE-4C26-BDEF-952EBF00147D}"/>
              </a:ext>
            </a:extLst>
          </p:cNvPr>
          <p:cNvSpPr/>
          <p:nvPr/>
        </p:nvSpPr>
        <p:spPr>
          <a:xfrm>
            <a:off x="6887218"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28%</a:t>
            </a:r>
          </a:p>
        </p:txBody>
      </p:sp>
      <p:sp>
        <p:nvSpPr>
          <p:cNvPr id="25" name="Elipse 24">
            <a:extLst>
              <a:ext uri="{FF2B5EF4-FFF2-40B4-BE49-F238E27FC236}">
                <a16:creationId xmlns:a16="http://schemas.microsoft.com/office/drawing/2014/main" id="{FB3819EA-78E0-4E2E-B577-AAFAF6543466}"/>
              </a:ext>
            </a:extLst>
          </p:cNvPr>
          <p:cNvSpPr/>
          <p:nvPr/>
        </p:nvSpPr>
        <p:spPr>
          <a:xfrm>
            <a:off x="8071188" y="401233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52%</a:t>
            </a:r>
          </a:p>
        </p:txBody>
      </p:sp>
      <p:sp>
        <p:nvSpPr>
          <p:cNvPr id="16" name="CuadroTexto 15">
            <a:extLst>
              <a:ext uri="{FF2B5EF4-FFF2-40B4-BE49-F238E27FC236}">
                <a16:creationId xmlns:a16="http://schemas.microsoft.com/office/drawing/2014/main" id="{4CD30416-5898-456F-948F-2413ED226A5B}"/>
              </a:ext>
            </a:extLst>
          </p:cNvPr>
          <p:cNvSpPr txBox="1"/>
          <p:nvPr/>
        </p:nvSpPr>
        <p:spPr>
          <a:xfrm>
            <a:off x="1654117" y="4094923"/>
            <a:ext cx="265188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 Participación Vr. ventas por año</a:t>
            </a:r>
          </a:p>
        </p:txBody>
      </p:sp>
      <p:sp>
        <p:nvSpPr>
          <p:cNvPr id="26" name="CuadroTexto 25">
            <a:extLst>
              <a:ext uri="{FF2B5EF4-FFF2-40B4-BE49-F238E27FC236}">
                <a16:creationId xmlns:a16="http://schemas.microsoft.com/office/drawing/2014/main" id="{6BCBB8FA-578B-4FEE-A5BE-92D60D852153}"/>
              </a:ext>
            </a:extLst>
          </p:cNvPr>
          <p:cNvSpPr txBox="1"/>
          <p:nvPr/>
        </p:nvSpPr>
        <p:spPr>
          <a:xfrm>
            <a:off x="1679615" y="5388726"/>
            <a:ext cx="1855060" cy="307777"/>
          </a:xfrm>
          <a:prstGeom prst="rect">
            <a:avLst/>
          </a:prstGeom>
          <a:noFill/>
        </p:spPr>
        <p:txBody>
          <a:bodyPr wrap="none" rtlCol="0">
            <a:spAutoFit/>
          </a:bodyPr>
          <a:lstStyle/>
          <a:p>
            <a:r>
              <a:rPr lang="es-CO" sz="1400" dirty="0">
                <a:solidFill>
                  <a:schemeClr val="accent1">
                    <a:lumMod val="75000"/>
                  </a:schemeClr>
                </a:solidFill>
              </a:rPr>
              <a:t>Vr. Ventas. 2015 - 2018</a:t>
            </a:r>
            <a:endParaRPr lang="es-CO" sz="2000" dirty="0">
              <a:solidFill>
                <a:schemeClr val="accent1">
                  <a:lumMod val="75000"/>
                </a:schemeClr>
              </a:solidFill>
            </a:endParaRPr>
          </a:p>
        </p:txBody>
      </p:sp>
      <p:sp>
        <p:nvSpPr>
          <p:cNvPr id="27" name="CuadroTexto 26">
            <a:extLst>
              <a:ext uri="{FF2B5EF4-FFF2-40B4-BE49-F238E27FC236}">
                <a16:creationId xmlns:a16="http://schemas.microsoft.com/office/drawing/2014/main" id="{8D5EB213-003B-434E-A028-287B230A974F}"/>
              </a:ext>
            </a:extLst>
          </p:cNvPr>
          <p:cNvSpPr txBox="1"/>
          <p:nvPr/>
        </p:nvSpPr>
        <p:spPr>
          <a:xfrm>
            <a:off x="1700525" y="4788850"/>
            <a:ext cx="185025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Vr. Ventas 2015 - 2017 </a:t>
            </a:r>
          </a:p>
        </p:txBody>
      </p:sp>
      <p:pic>
        <p:nvPicPr>
          <p:cNvPr id="31" name="Imagen 30">
            <a:extLst>
              <a:ext uri="{FF2B5EF4-FFF2-40B4-BE49-F238E27FC236}">
                <a16:creationId xmlns:a16="http://schemas.microsoft.com/office/drawing/2014/main" id="{DB032550-B44B-4062-BD0E-BEE73EDED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32" name="Imagen 31">
            <a:extLst>
              <a:ext uri="{FF2B5EF4-FFF2-40B4-BE49-F238E27FC236}">
                <a16:creationId xmlns:a16="http://schemas.microsoft.com/office/drawing/2014/main" id="{69301CEE-299B-40B8-B2FB-BC829F183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33" name="Imagen 32">
            <a:extLst>
              <a:ext uri="{FF2B5EF4-FFF2-40B4-BE49-F238E27FC236}">
                <a16:creationId xmlns:a16="http://schemas.microsoft.com/office/drawing/2014/main" id="{2E5EABFE-6794-4C9F-A450-B8EB9BB86E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553654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A852CA6-F214-4833-9A81-22E856F2A6F9}"/>
              </a:ext>
            </a:extLst>
          </p:cNvPr>
          <p:cNvPicPr>
            <a:picLocks noChangeAspect="1"/>
          </p:cNvPicPr>
          <p:nvPr/>
        </p:nvPicPr>
        <p:blipFill>
          <a:blip r:embed="rId2"/>
          <a:stretch>
            <a:fillRect/>
          </a:stretch>
        </p:blipFill>
        <p:spPr>
          <a:xfrm>
            <a:off x="1287866" y="749419"/>
            <a:ext cx="9144000" cy="5623400"/>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871" y="1"/>
            <a:ext cx="1344705" cy="733945"/>
          </a:xfrm>
          <a:prstGeom prst="rect">
            <a:avLst/>
          </a:prstGeom>
        </p:spPr>
      </p:pic>
      <p:sp>
        <p:nvSpPr>
          <p:cNvPr id="2" name="Rectángulo 1"/>
          <p:cNvSpPr/>
          <p:nvPr/>
        </p:nvSpPr>
        <p:spPr>
          <a:xfrm>
            <a:off x="0" y="6573684"/>
            <a:ext cx="12192000" cy="28431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56982" y="6546407"/>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301039" y="663012"/>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760134" y="6327464"/>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pic>
        <p:nvPicPr>
          <p:cNvPr id="21" name="Imagen 20">
            <a:extLst>
              <a:ext uri="{FF2B5EF4-FFF2-40B4-BE49-F238E27FC236}">
                <a16:creationId xmlns:a16="http://schemas.microsoft.com/office/drawing/2014/main" id="{DD1315E2-A19A-4AC7-96DE-345ED9EE3A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8686" y="40785"/>
            <a:ext cx="1344705" cy="521073"/>
          </a:xfrm>
          <a:prstGeom prst="rect">
            <a:avLst/>
          </a:prstGeom>
        </p:spPr>
      </p:pic>
      <p:pic>
        <p:nvPicPr>
          <p:cNvPr id="22" name="Imagen 21">
            <a:extLst>
              <a:ext uri="{FF2B5EF4-FFF2-40B4-BE49-F238E27FC236}">
                <a16:creationId xmlns:a16="http://schemas.microsoft.com/office/drawing/2014/main" id="{B1E7D90B-6847-4551-B7C0-61FB3015DF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7848" y="29805"/>
            <a:ext cx="1643940" cy="531964"/>
          </a:xfrm>
          <a:prstGeom prst="rect">
            <a:avLst/>
          </a:prstGeom>
        </p:spPr>
      </p:pic>
      <p:sp>
        <p:nvSpPr>
          <p:cNvPr id="16" name="CuadroTexto 15">
            <a:extLst>
              <a:ext uri="{FF2B5EF4-FFF2-40B4-BE49-F238E27FC236}">
                <a16:creationId xmlns:a16="http://schemas.microsoft.com/office/drawing/2014/main" id="{2830C123-66F9-4BB2-B8B4-029E6A1F1218}"/>
              </a:ext>
            </a:extLst>
          </p:cNvPr>
          <p:cNvSpPr txBox="1"/>
          <p:nvPr/>
        </p:nvSpPr>
        <p:spPr>
          <a:xfrm>
            <a:off x="2054994" y="1319294"/>
            <a:ext cx="3007336" cy="276999"/>
          </a:xfrm>
          <a:prstGeom prst="rect">
            <a:avLst/>
          </a:prstGeom>
          <a:noFill/>
        </p:spPr>
        <p:txBody>
          <a:bodyPr wrap="square" rtlCol="0">
            <a:spAutoFit/>
          </a:bodyPr>
          <a:lstStyle/>
          <a:p>
            <a:r>
              <a:rPr lang="es-CO" sz="1200" b="1" u="sng" dirty="0">
                <a:solidFill>
                  <a:schemeClr val="bg1">
                    <a:lumMod val="65000"/>
                  </a:schemeClr>
                </a:solidFill>
              </a:rPr>
              <a:t>Unidades Comerciales Disponibles </a:t>
            </a:r>
          </a:p>
        </p:txBody>
      </p:sp>
      <p:sp>
        <p:nvSpPr>
          <p:cNvPr id="23" name="CuadroTexto 22">
            <a:extLst>
              <a:ext uri="{FF2B5EF4-FFF2-40B4-BE49-F238E27FC236}">
                <a16:creationId xmlns:a16="http://schemas.microsoft.com/office/drawing/2014/main" id="{ECDB313F-F96C-41B7-B0D0-6DCCD8769393}"/>
              </a:ext>
            </a:extLst>
          </p:cNvPr>
          <p:cNvSpPr txBox="1"/>
          <p:nvPr/>
        </p:nvSpPr>
        <p:spPr>
          <a:xfrm>
            <a:off x="6366933" y="1316562"/>
            <a:ext cx="1649161" cy="276999"/>
          </a:xfrm>
          <a:prstGeom prst="rect">
            <a:avLst/>
          </a:prstGeom>
          <a:noFill/>
        </p:spPr>
        <p:txBody>
          <a:bodyPr wrap="square" rtlCol="0">
            <a:spAutoFit/>
          </a:bodyPr>
          <a:lstStyle/>
          <a:p>
            <a:r>
              <a:rPr lang="es-CO" sz="1200" b="1" u="sng" dirty="0">
                <a:solidFill>
                  <a:schemeClr val="bg1">
                    <a:lumMod val="65000"/>
                  </a:schemeClr>
                </a:solidFill>
              </a:rPr>
              <a:t>F.M.I. Disponibles.</a:t>
            </a:r>
          </a:p>
        </p:txBody>
      </p:sp>
      <p:sp>
        <p:nvSpPr>
          <p:cNvPr id="24" name="CuadroTexto 23">
            <a:extLst>
              <a:ext uri="{FF2B5EF4-FFF2-40B4-BE49-F238E27FC236}">
                <a16:creationId xmlns:a16="http://schemas.microsoft.com/office/drawing/2014/main" id="{5A1A2625-E396-485B-93C8-3F154AD8AE45}"/>
              </a:ext>
            </a:extLst>
          </p:cNvPr>
          <p:cNvSpPr txBox="1"/>
          <p:nvPr/>
        </p:nvSpPr>
        <p:spPr>
          <a:xfrm>
            <a:off x="2054995" y="3596097"/>
            <a:ext cx="1649161" cy="276999"/>
          </a:xfrm>
          <a:prstGeom prst="rect">
            <a:avLst/>
          </a:prstGeom>
          <a:noFill/>
        </p:spPr>
        <p:txBody>
          <a:bodyPr wrap="square" rtlCol="0">
            <a:spAutoFit/>
          </a:bodyPr>
          <a:lstStyle/>
          <a:p>
            <a:r>
              <a:rPr lang="es-CO" sz="1200" b="1" u="sng" dirty="0">
                <a:solidFill>
                  <a:schemeClr val="bg1">
                    <a:lumMod val="65000"/>
                  </a:schemeClr>
                </a:solidFill>
              </a:rPr>
              <a:t>Vr. Ventas Acumulado</a:t>
            </a:r>
          </a:p>
        </p:txBody>
      </p:sp>
      <p:sp>
        <p:nvSpPr>
          <p:cNvPr id="25" name="CuadroTexto 24">
            <a:extLst>
              <a:ext uri="{FF2B5EF4-FFF2-40B4-BE49-F238E27FC236}">
                <a16:creationId xmlns:a16="http://schemas.microsoft.com/office/drawing/2014/main" id="{64CC9437-07A3-4598-BE55-459D132C4364}"/>
              </a:ext>
            </a:extLst>
          </p:cNvPr>
          <p:cNvSpPr txBox="1"/>
          <p:nvPr/>
        </p:nvSpPr>
        <p:spPr>
          <a:xfrm>
            <a:off x="6366933" y="3593365"/>
            <a:ext cx="1649161" cy="276999"/>
          </a:xfrm>
          <a:prstGeom prst="rect">
            <a:avLst/>
          </a:prstGeom>
          <a:noFill/>
        </p:spPr>
        <p:txBody>
          <a:bodyPr wrap="square" rtlCol="0">
            <a:spAutoFit/>
          </a:bodyPr>
          <a:lstStyle/>
          <a:p>
            <a:r>
              <a:rPr lang="es-CO" sz="1200" b="1" u="sng" dirty="0">
                <a:solidFill>
                  <a:schemeClr val="bg1">
                    <a:lumMod val="65000"/>
                  </a:schemeClr>
                </a:solidFill>
              </a:rPr>
              <a:t>Vr. Venta mensual</a:t>
            </a:r>
          </a:p>
        </p:txBody>
      </p:sp>
    </p:spTree>
    <p:extLst>
      <p:ext uri="{BB962C8B-B14F-4D97-AF65-F5344CB8AC3E}">
        <p14:creationId xmlns:p14="http://schemas.microsoft.com/office/powerpoint/2010/main" val="19983774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37609"/>
            <a:ext cx="12179299" cy="3203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57532" y="6520419"/>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346639" y="124766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3962403"/>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39491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396240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flipH="1">
            <a:off x="6096000" y="3444334"/>
            <a:ext cx="3610" cy="46767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3288622" y="1094942"/>
            <a:ext cx="5479117"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rgbClr val="002060"/>
                </a:solidFill>
                <a:latin typeface="+mn-lt"/>
              </a:rPr>
              <a:t>Resultado Comercialización Inmuebles – CISA. </a:t>
            </a:r>
          </a:p>
        </p:txBody>
      </p:sp>
      <p:sp>
        <p:nvSpPr>
          <p:cNvPr id="16" name="CuadroTexto 15">
            <a:extLst>
              <a:ext uri="{FF2B5EF4-FFF2-40B4-BE49-F238E27FC236}">
                <a16:creationId xmlns:a16="http://schemas.microsoft.com/office/drawing/2014/main" id="{7D4580E7-C2B2-4EE3-9835-D1677FECB440}"/>
              </a:ext>
            </a:extLst>
          </p:cNvPr>
          <p:cNvSpPr txBox="1"/>
          <p:nvPr/>
        </p:nvSpPr>
        <p:spPr>
          <a:xfrm>
            <a:off x="1760134" y="63274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22 de octubre 2018</a:t>
            </a:r>
          </a:p>
        </p:txBody>
      </p:sp>
      <p:pic>
        <p:nvPicPr>
          <p:cNvPr id="3" name="Imagen 2">
            <a:extLst>
              <a:ext uri="{FF2B5EF4-FFF2-40B4-BE49-F238E27FC236}">
                <a16:creationId xmlns:a16="http://schemas.microsoft.com/office/drawing/2014/main" id="{9A991893-8A4A-4BCA-ADA9-A618A1D6E5E5}"/>
              </a:ext>
            </a:extLst>
          </p:cNvPr>
          <p:cNvPicPr>
            <a:picLocks noChangeAspect="1"/>
          </p:cNvPicPr>
          <p:nvPr/>
        </p:nvPicPr>
        <p:blipFill>
          <a:blip r:embed="rId2"/>
          <a:stretch>
            <a:fillRect/>
          </a:stretch>
        </p:blipFill>
        <p:spPr>
          <a:xfrm>
            <a:off x="3768819" y="1654197"/>
            <a:ext cx="4661582" cy="1776885"/>
          </a:xfrm>
          <a:prstGeom prst="rect">
            <a:avLst/>
          </a:prstGeom>
        </p:spPr>
      </p:pic>
      <p:pic>
        <p:nvPicPr>
          <p:cNvPr id="5" name="Imagen 4">
            <a:extLst>
              <a:ext uri="{FF2B5EF4-FFF2-40B4-BE49-F238E27FC236}">
                <a16:creationId xmlns:a16="http://schemas.microsoft.com/office/drawing/2014/main" id="{7318326C-1DB8-4E87-ADA3-38F79FD13B18}"/>
              </a:ext>
            </a:extLst>
          </p:cNvPr>
          <p:cNvPicPr>
            <a:picLocks noChangeAspect="1"/>
          </p:cNvPicPr>
          <p:nvPr/>
        </p:nvPicPr>
        <p:blipFill>
          <a:blip r:embed="rId3"/>
          <a:stretch>
            <a:fillRect/>
          </a:stretch>
        </p:blipFill>
        <p:spPr>
          <a:xfrm>
            <a:off x="2048382" y="4334514"/>
            <a:ext cx="4047619" cy="1542857"/>
          </a:xfrm>
          <a:prstGeom prst="rect">
            <a:avLst/>
          </a:prstGeom>
        </p:spPr>
      </p:pic>
      <p:pic>
        <p:nvPicPr>
          <p:cNvPr id="10" name="Imagen 9">
            <a:extLst>
              <a:ext uri="{FF2B5EF4-FFF2-40B4-BE49-F238E27FC236}">
                <a16:creationId xmlns:a16="http://schemas.microsoft.com/office/drawing/2014/main" id="{D9FC6F48-6AE2-4FCB-901D-F5120DF7BF24}"/>
              </a:ext>
            </a:extLst>
          </p:cNvPr>
          <p:cNvPicPr>
            <a:picLocks noChangeAspect="1"/>
          </p:cNvPicPr>
          <p:nvPr/>
        </p:nvPicPr>
        <p:blipFill>
          <a:blip r:embed="rId4"/>
          <a:stretch>
            <a:fillRect/>
          </a:stretch>
        </p:blipFill>
        <p:spPr>
          <a:xfrm>
            <a:off x="6277229" y="4334514"/>
            <a:ext cx="4047619" cy="1352381"/>
          </a:xfrm>
          <a:prstGeom prst="rect">
            <a:avLst/>
          </a:prstGeom>
        </p:spPr>
      </p:pic>
      <p:pic>
        <p:nvPicPr>
          <p:cNvPr id="21" name="Imagen 20">
            <a:extLst>
              <a:ext uri="{FF2B5EF4-FFF2-40B4-BE49-F238E27FC236}">
                <a16:creationId xmlns:a16="http://schemas.microsoft.com/office/drawing/2014/main" id="{82441CEC-22A8-4127-B58A-D8154C6FAA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22" name="Imagen 21">
            <a:extLst>
              <a:ext uri="{FF2B5EF4-FFF2-40B4-BE49-F238E27FC236}">
                <a16:creationId xmlns:a16="http://schemas.microsoft.com/office/drawing/2014/main" id="{A0F56687-7E7D-4F2B-ADB0-7FF7516927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23" name="Imagen 22">
            <a:extLst>
              <a:ext uri="{FF2B5EF4-FFF2-40B4-BE49-F238E27FC236}">
                <a16:creationId xmlns:a16="http://schemas.microsoft.com/office/drawing/2014/main" id="{5606A2F7-E8D1-4C6B-9A13-16BA8DD60C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3706822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81840"/>
            <a:ext cx="12179299" cy="2420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96738" y="657368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539578" y="124921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4346717"/>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4346717"/>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4346717"/>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6096001" y="3891157"/>
            <a:ext cx="1" cy="25440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3335651" y="1308706"/>
            <a:ext cx="5479117"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rgbClr val="002060"/>
                </a:solidFill>
                <a:latin typeface="+mn-lt"/>
              </a:rPr>
              <a:t>Resultado Comercialización Inmuebles – CISA. </a:t>
            </a:r>
          </a:p>
        </p:txBody>
      </p:sp>
      <p:sp>
        <p:nvSpPr>
          <p:cNvPr id="16" name="CuadroTexto 15">
            <a:extLst>
              <a:ext uri="{FF2B5EF4-FFF2-40B4-BE49-F238E27FC236}">
                <a16:creationId xmlns:a16="http://schemas.microsoft.com/office/drawing/2014/main" id="{7D4580E7-C2B2-4EE3-9835-D1677FECB440}"/>
              </a:ext>
            </a:extLst>
          </p:cNvPr>
          <p:cNvSpPr txBox="1"/>
          <p:nvPr/>
        </p:nvSpPr>
        <p:spPr>
          <a:xfrm>
            <a:off x="1760134" y="6327464"/>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pic>
        <p:nvPicPr>
          <p:cNvPr id="5" name="Imagen 4">
            <a:extLst>
              <a:ext uri="{FF2B5EF4-FFF2-40B4-BE49-F238E27FC236}">
                <a16:creationId xmlns:a16="http://schemas.microsoft.com/office/drawing/2014/main" id="{7318326C-1DB8-4E87-ADA3-38F79FD13B18}"/>
              </a:ext>
            </a:extLst>
          </p:cNvPr>
          <p:cNvPicPr>
            <a:picLocks noChangeAspect="1"/>
          </p:cNvPicPr>
          <p:nvPr/>
        </p:nvPicPr>
        <p:blipFill>
          <a:blip r:embed="rId2"/>
          <a:stretch>
            <a:fillRect/>
          </a:stretch>
        </p:blipFill>
        <p:spPr>
          <a:xfrm>
            <a:off x="3763263" y="1894053"/>
            <a:ext cx="4665476" cy="1778369"/>
          </a:xfrm>
          <a:prstGeom prst="rect">
            <a:avLst/>
          </a:prstGeom>
        </p:spPr>
      </p:pic>
      <p:pic>
        <p:nvPicPr>
          <p:cNvPr id="6" name="Imagen 5">
            <a:extLst>
              <a:ext uri="{FF2B5EF4-FFF2-40B4-BE49-F238E27FC236}">
                <a16:creationId xmlns:a16="http://schemas.microsoft.com/office/drawing/2014/main" id="{97E2DA37-62CF-4120-B522-24E15B146B99}"/>
              </a:ext>
            </a:extLst>
          </p:cNvPr>
          <p:cNvPicPr>
            <a:picLocks noChangeAspect="1"/>
          </p:cNvPicPr>
          <p:nvPr/>
        </p:nvPicPr>
        <p:blipFill>
          <a:blip r:embed="rId3"/>
          <a:stretch>
            <a:fillRect/>
          </a:stretch>
        </p:blipFill>
        <p:spPr>
          <a:xfrm>
            <a:off x="2027591" y="4718827"/>
            <a:ext cx="4047619" cy="1352381"/>
          </a:xfrm>
          <a:prstGeom prst="rect">
            <a:avLst/>
          </a:prstGeom>
        </p:spPr>
      </p:pic>
      <p:pic>
        <p:nvPicPr>
          <p:cNvPr id="13" name="Imagen 12">
            <a:extLst>
              <a:ext uri="{FF2B5EF4-FFF2-40B4-BE49-F238E27FC236}">
                <a16:creationId xmlns:a16="http://schemas.microsoft.com/office/drawing/2014/main" id="{56D242FC-2DF3-4A30-9393-EBDB554CBBF8}"/>
              </a:ext>
            </a:extLst>
          </p:cNvPr>
          <p:cNvPicPr>
            <a:picLocks noChangeAspect="1"/>
          </p:cNvPicPr>
          <p:nvPr/>
        </p:nvPicPr>
        <p:blipFill>
          <a:blip r:embed="rId4"/>
          <a:stretch>
            <a:fillRect/>
          </a:stretch>
        </p:blipFill>
        <p:spPr>
          <a:xfrm>
            <a:off x="6277229" y="4730388"/>
            <a:ext cx="4047619" cy="1352381"/>
          </a:xfrm>
          <a:prstGeom prst="rect">
            <a:avLst/>
          </a:prstGeom>
        </p:spPr>
      </p:pic>
      <p:pic>
        <p:nvPicPr>
          <p:cNvPr id="23" name="Imagen 22">
            <a:extLst>
              <a:ext uri="{FF2B5EF4-FFF2-40B4-BE49-F238E27FC236}">
                <a16:creationId xmlns:a16="http://schemas.microsoft.com/office/drawing/2014/main" id="{0011DF19-899C-4A59-85F0-3FDD59C995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24" name="Imagen 23">
            <a:extLst>
              <a:ext uri="{FF2B5EF4-FFF2-40B4-BE49-F238E27FC236}">
                <a16:creationId xmlns:a16="http://schemas.microsoft.com/office/drawing/2014/main" id="{00DB32A3-8E63-43EB-8F04-5D73A83E6D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27" name="Imagen 26">
            <a:extLst>
              <a:ext uri="{FF2B5EF4-FFF2-40B4-BE49-F238E27FC236}">
                <a16:creationId xmlns:a16="http://schemas.microsoft.com/office/drawing/2014/main" id="{C3BFE281-EF82-4387-A293-4F3DC7EE4E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707803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7D464D08-08FD-4E76-BFC8-55B98FE4C9B4}"/>
              </a:ext>
            </a:extLst>
          </p:cNvPr>
          <p:cNvPicPr>
            <a:picLocks noChangeAspect="1"/>
          </p:cNvPicPr>
          <p:nvPr/>
        </p:nvPicPr>
        <p:blipFill>
          <a:blip r:embed="rId2"/>
          <a:stretch>
            <a:fillRect/>
          </a:stretch>
        </p:blipFill>
        <p:spPr>
          <a:xfrm>
            <a:off x="2040681" y="4692688"/>
            <a:ext cx="5585993" cy="1609524"/>
          </a:xfrm>
          <a:prstGeom prst="rect">
            <a:avLst/>
          </a:prstGeom>
        </p:spPr>
      </p:pic>
      <p:pic>
        <p:nvPicPr>
          <p:cNvPr id="7" name="Imagen 6">
            <a:extLst>
              <a:ext uri="{FF2B5EF4-FFF2-40B4-BE49-F238E27FC236}">
                <a16:creationId xmlns:a16="http://schemas.microsoft.com/office/drawing/2014/main" id="{35BA1EFF-82B5-452B-B690-2CD35DB50D36}"/>
              </a:ext>
            </a:extLst>
          </p:cNvPr>
          <p:cNvPicPr>
            <a:picLocks noChangeAspect="1"/>
          </p:cNvPicPr>
          <p:nvPr/>
        </p:nvPicPr>
        <p:blipFill>
          <a:blip r:embed="rId3"/>
          <a:stretch>
            <a:fillRect/>
          </a:stretch>
        </p:blipFill>
        <p:spPr>
          <a:xfrm>
            <a:off x="2094059" y="1207138"/>
            <a:ext cx="5534626" cy="1609524"/>
          </a:xfrm>
          <a:prstGeom prst="rect">
            <a:avLst/>
          </a:prstGeom>
        </p:spPr>
      </p:pic>
      <p:pic>
        <p:nvPicPr>
          <p:cNvPr id="4" name="Imagen 3" descr="Logo SAE-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2" y="2"/>
            <a:ext cx="1593759" cy="869880"/>
          </a:xfrm>
          <a:prstGeom prst="rect">
            <a:avLst/>
          </a:prstGeom>
        </p:spPr>
      </p:pic>
      <p:sp>
        <p:nvSpPr>
          <p:cNvPr id="2" name="Rectángulo 1"/>
          <p:cNvSpPr/>
          <p:nvPr/>
        </p:nvSpPr>
        <p:spPr>
          <a:xfrm>
            <a:off x="0" y="6540500"/>
            <a:ext cx="12192000" cy="3693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682834" y="655813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100218" y="492509"/>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3" name="CuadroTexto 2"/>
          <p:cNvSpPr txBox="1"/>
          <p:nvPr/>
        </p:nvSpPr>
        <p:spPr>
          <a:xfrm>
            <a:off x="1882128" y="704549"/>
            <a:ext cx="8559381" cy="400110"/>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sz="2000" dirty="0">
                <a:solidFill>
                  <a:srgbClr val="002060"/>
                </a:solidFill>
                <a:latin typeface="+mn-lt"/>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8143410" y="4700107"/>
            <a:ext cx="2298099" cy="157905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64% del valor de las ventas ($104.758) está concentrado 22 unidades, con valor superior a $1.000</a:t>
            </a:r>
          </a:p>
          <a:p>
            <a:endParaRPr lang="es-CO" dirty="0"/>
          </a:p>
          <a:p>
            <a:r>
              <a:rPr lang="es-CO" dirty="0"/>
              <a:t>El 83% de las unidades (263) vendidas presentan un valor inferior a $500</a:t>
            </a:r>
          </a:p>
        </p:txBody>
      </p:sp>
      <p:sp>
        <p:nvSpPr>
          <p:cNvPr id="21" name="Rectángulo 20">
            <a:extLst>
              <a:ext uri="{FF2B5EF4-FFF2-40B4-BE49-F238E27FC236}">
                <a16:creationId xmlns:a16="http://schemas.microsoft.com/office/drawing/2014/main" id="{597C7032-66AA-41E3-B9C1-F298D2020AD3}"/>
              </a:ext>
            </a:extLst>
          </p:cNvPr>
          <p:cNvSpPr/>
          <p:nvPr/>
        </p:nvSpPr>
        <p:spPr>
          <a:xfrm>
            <a:off x="8143410" y="1183883"/>
            <a:ext cx="2298098" cy="165001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76% de las unidades disponibles (465) tienen un valor inferior a $500.</a:t>
            </a:r>
          </a:p>
          <a:p>
            <a:endParaRPr lang="es-CO" sz="1400" b="1" dirty="0">
              <a:solidFill>
                <a:schemeClr val="accent1">
                  <a:lumMod val="75000"/>
                </a:schemeClr>
              </a:solidFill>
            </a:endParaRPr>
          </a:p>
          <a:p>
            <a:r>
              <a:rPr lang="es-CO" sz="1400" b="1" dirty="0">
                <a:solidFill>
                  <a:schemeClr val="accent1">
                    <a:lumMod val="75000"/>
                  </a:schemeClr>
                </a:solidFill>
              </a:rPr>
              <a:t>El 61% del valor del portafolio ($224.007) esta concentrado en 66 unidades </a:t>
            </a:r>
          </a:p>
        </p:txBody>
      </p:sp>
      <p:cxnSp>
        <p:nvCxnSpPr>
          <p:cNvPr id="27" name="Conector recto 26">
            <a:extLst>
              <a:ext uri="{FF2B5EF4-FFF2-40B4-BE49-F238E27FC236}">
                <a16:creationId xmlns:a16="http://schemas.microsoft.com/office/drawing/2014/main" id="{FB993E95-49D9-484C-B0ED-004F9B02B831}"/>
              </a:ext>
            </a:extLst>
          </p:cNvPr>
          <p:cNvCxnSpPr/>
          <p:nvPr/>
        </p:nvCxnSpPr>
        <p:spPr>
          <a:xfrm flipV="1">
            <a:off x="1882128"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1902058"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1882127"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7885043" y="1297295"/>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8100217" y="2952418"/>
            <a:ext cx="2298098"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67% de las unidades en puja (12) presentan rango menor a $200 PBV.</a:t>
            </a:r>
          </a:p>
        </p:txBody>
      </p:sp>
      <p:sp>
        <p:nvSpPr>
          <p:cNvPr id="19" name="CuadroTexto 18">
            <a:extLst>
              <a:ext uri="{FF2B5EF4-FFF2-40B4-BE49-F238E27FC236}">
                <a16:creationId xmlns:a16="http://schemas.microsoft.com/office/drawing/2014/main" id="{5EC4DCE8-A751-4BF5-92E2-78A83AEEEF03}"/>
              </a:ext>
            </a:extLst>
          </p:cNvPr>
          <p:cNvSpPr txBox="1"/>
          <p:nvPr/>
        </p:nvSpPr>
        <p:spPr>
          <a:xfrm>
            <a:off x="1760134" y="6327464"/>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sp>
        <p:nvSpPr>
          <p:cNvPr id="6" name="Elipse 5">
            <a:extLst>
              <a:ext uri="{FF2B5EF4-FFF2-40B4-BE49-F238E27FC236}">
                <a16:creationId xmlns:a16="http://schemas.microsoft.com/office/drawing/2014/main" id="{3F2B39C1-D7DC-4D7A-BBB4-82C6B1B5818D}"/>
              </a:ext>
            </a:extLst>
          </p:cNvPr>
          <p:cNvSpPr/>
          <p:nvPr/>
        </p:nvSpPr>
        <p:spPr>
          <a:xfrm>
            <a:off x="4224474" y="2199685"/>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EAB1232E-436C-4DAE-89B3-6B6D5BA0764D}"/>
              </a:ext>
            </a:extLst>
          </p:cNvPr>
          <p:cNvSpPr/>
          <p:nvPr/>
        </p:nvSpPr>
        <p:spPr>
          <a:xfrm>
            <a:off x="6931942" y="1637954"/>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2" name="Elipse 21">
            <a:extLst>
              <a:ext uri="{FF2B5EF4-FFF2-40B4-BE49-F238E27FC236}">
                <a16:creationId xmlns:a16="http://schemas.microsoft.com/office/drawing/2014/main" id="{C0EDB3E7-0D49-4EAC-AA98-844C210C5392}"/>
              </a:ext>
            </a:extLst>
          </p:cNvPr>
          <p:cNvSpPr/>
          <p:nvPr/>
        </p:nvSpPr>
        <p:spPr>
          <a:xfrm>
            <a:off x="6957502" y="5144711"/>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3" name="Elipse 22">
            <a:extLst>
              <a:ext uri="{FF2B5EF4-FFF2-40B4-BE49-F238E27FC236}">
                <a16:creationId xmlns:a16="http://schemas.microsoft.com/office/drawing/2014/main" id="{EA409F7D-D30E-48B2-B37E-897B2D87D689}"/>
              </a:ext>
            </a:extLst>
          </p:cNvPr>
          <p:cNvSpPr/>
          <p:nvPr/>
        </p:nvSpPr>
        <p:spPr>
          <a:xfrm>
            <a:off x="4224474" y="5713334"/>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24" name="Imagen 23">
            <a:extLst>
              <a:ext uri="{FF2B5EF4-FFF2-40B4-BE49-F238E27FC236}">
                <a16:creationId xmlns:a16="http://schemas.microsoft.com/office/drawing/2014/main" id="{5F450C5A-05F8-444E-89AA-3F2055B5FB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8686" y="40785"/>
            <a:ext cx="1344705" cy="521073"/>
          </a:xfrm>
          <a:prstGeom prst="rect">
            <a:avLst/>
          </a:prstGeom>
        </p:spPr>
      </p:pic>
      <p:pic>
        <p:nvPicPr>
          <p:cNvPr id="25" name="Imagen 24">
            <a:extLst>
              <a:ext uri="{FF2B5EF4-FFF2-40B4-BE49-F238E27FC236}">
                <a16:creationId xmlns:a16="http://schemas.microsoft.com/office/drawing/2014/main" id="{672ABCD9-BF87-498F-B9C4-71F7514E45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67848" y="29805"/>
            <a:ext cx="1643940" cy="531964"/>
          </a:xfrm>
          <a:prstGeom prst="rect">
            <a:avLst/>
          </a:prstGeom>
        </p:spPr>
      </p:pic>
      <p:pic>
        <p:nvPicPr>
          <p:cNvPr id="10" name="Imagen 9">
            <a:extLst>
              <a:ext uri="{FF2B5EF4-FFF2-40B4-BE49-F238E27FC236}">
                <a16:creationId xmlns:a16="http://schemas.microsoft.com/office/drawing/2014/main" id="{BF93F1FD-C90D-41AA-9755-2691063446DA}"/>
              </a:ext>
            </a:extLst>
          </p:cNvPr>
          <p:cNvPicPr>
            <a:picLocks noChangeAspect="1"/>
          </p:cNvPicPr>
          <p:nvPr/>
        </p:nvPicPr>
        <p:blipFill>
          <a:blip r:embed="rId7"/>
          <a:stretch>
            <a:fillRect/>
          </a:stretch>
        </p:blipFill>
        <p:spPr>
          <a:xfrm>
            <a:off x="2094059" y="3078096"/>
            <a:ext cx="5588775" cy="1095641"/>
          </a:xfrm>
          <a:prstGeom prst="rect">
            <a:avLst/>
          </a:prstGeom>
        </p:spPr>
      </p:pic>
    </p:spTree>
    <p:extLst>
      <p:ext uri="{BB962C8B-B14F-4D97-AF65-F5344CB8AC3E}">
        <p14:creationId xmlns:p14="http://schemas.microsoft.com/office/powerpoint/2010/main" val="28207909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777469"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640866" y="6327464"/>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22 de octubre 2018</a:t>
            </a:r>
          </a:p>
        </p:txBody>
      </p:sp>
      <p:pic>
        <p:nvPicPr>
          <p:cNvPr id="5" name="Imagen 4">
            <a:extLst>
              <a:ext uri="{FF2B5EF4-FFF2-40B4-BE49-F238E27FC236}">
                <a16:creationId xmlns:a16="http://schemas.microsoft.com/office/drawing/2014/main" id="{5AB24ACB-D2A8-4335-9F6C-3961CEC329DB}"/>
              </a:ext>
            </a:extLst>
          </p:cNvPr>
          <p:cNvPicPr>
            <a:picLocks noChangeAspect="1"/>
          </p:cNvPicPr>
          <p:nvPr/>
        </p:nvPicPr>
        <p:blipFill rotWithShape="1">
          <a:blip r:embed="rId2"/>
          <a:srcRect t="12688"/>
          <a:stretch/>
        </p:blipFill>
        <p:spPr>
          <a:xfrm>
            <a:off x="1524000" y="1764096"/>
            <a:ext cx="9448799" cy="3151043"/>
          </a:xfrm>
          <a:prstGeom prst="rect">
            <a:avLst/>
          </a:prstGeom>
        </p:spPr>
      </p:pic>
      <p:pic>
        <p:nvPicPr>
          <p:cNvPr id="6" name="Imagen 5">
            <a:extLst>
              <a:ext uri="{FF2B5EF4-FFF2-40B4-BE49-F238E27FC236}">
                <a16:creationId xmlns:a16="http://schemas.microsoft.com/office/drawing/2014/main" id="{A2DE5C5E-41F6-4FC7-8332-336996F75B13}"/>
              </a:ext>
            </a:extLst>
          </p:cNvPr>
          <p:cNvPicPr>
            <a:picLocks noChangeAspect="1"/>
          </p:cNvPicPr>
          <p:nvPr/>
        </p:nvPicPr>
        <p:blipFill>
          <a:blip r:embed="rId3"/>
          <a:stretch>
            <a:fillRect/>
          </a:stretch>
        </p:blipFill>
        <p:spPr>
          <a:xfrm>
            <a:off x="3604817" y="4977368"/>
            <a:ext cx="5182511" cy="1344829"/>
          </a:xfrm>
          <a:prstGeom prst="rect">
            <a:avLst/>
          </a:prstGeom>
        </p:spPr>
      </p:pic>
      <p:sp>
        <p:nvSpPr>
          <p:cNvPr id="13" name="CuadroTexto 12">
            <a:extLst>
              <a:ext uri="{FF2B5EF4-FFF2-40B4-BE49-F238E27FC236}">
                <a16:creationId xmlns:a16="http://schemas.microsoft.com/office/drawing/2014/main" id="{A91B9619-2431-4B62-8496-F6CA71208AC4}"/>
              </a:ext>
            </a:extLst>
          </p:cNvPr>
          <p:cNvSpPr txBox="1"/>
          <p:nvPr/>
        </p:nvSpPr>
        <p:spPr>
          <a:xfrm>
            <a:off x="1916381" y="1100676"/>
            <a:ext cx="8559381" cy="400110"/>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sz="2000" dirty="0">
                <a:solidFill>
                  <a:srgbClr val="002060"/>
                </a:solidFill>
                <a:latin typeface="+mn-lt"/>
              </a:rPr>
              <a:t>Estado de ocupación de inmuebles vendidos</a:t>
            </a:r>
          </a:p>
        </p:txBody>
      </p:sp>
      <p:sp>
        <p:nvSpPr>
          <p:cNvPr id="12" name="CuadroTexto 11">
            <a:extLst>
              <a:ext uri="{FF2B5EF4-FFF2-40B4-BE49-F238E27FC236}">
                <a16:creationId xmlns:a16="http://schemas.microsoft.com/office/drawing/2014/main" id="{804733D3-C419-4EAD-BA63-917F8C2E1C40}"/>
              </a:ext>
            </a:extLst>
          </p:cNvPr>
          <p:cNvSpPr txBox="1"/>
          <p:nvPr/>
        </p:nvSpPr>
        <p:spPr>
          <a:xfrm>
            <a:off x="9329173" y="1609168"/>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4" name="Imagen 13">
            <a:extLst>
              <a:ext uri="{FF2B5EF4-FFF2-40B4-BE49-F238E27FC236}">
                <a16:creationId xmlns:a16="http://schemas.microsoft.com/office/drawing/2014/main" id="{A7071415-BC7D-4DC0-A481-8ADB99147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5" name="Imagen 14">
            <a:extLst>
              <a:ext uri="{FF2B5EF4-FFF2-40B4-BE49-F238E27FC236}">
                <a16:creationId xmlns:a16="http://schemas.microsoft.com/office/drawing/2014/main" id="{61923279-C15A-4CEF-8FC8-6B45AC6C51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6" name="Imagen 15">
            <a:extLst>
              <a:ext uri="{FF2B5EF4-FFF2-40B4-BE49-F238E27FC236}">
                <a16:creationId xmlns:a16="http://schemas.microsoft.com/office/drawing/2014/main" id="{67611814-1EB9-44D3-850C-9DC3CA7125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5378587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2"/>
            <a:ext cx="1844346" cy="1006651"/>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77549" y="6545361"/>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3" name="CuadroTexto 2"/>
          <p:cNvSpPr txBox="1"/>
          <p:nvPr/>
        </p:nvSpPr>
        <p:spPr>
          <a:xfrm>
            <a:off x="3140765" y="906885"/>
            <a:ext cx="5910469"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rgbClr val="002060"/>
                </a:solidFill>
                <a:latin typeface="+mn-lt"/>
              </a:rPr>
              <a:t>TOP 10 Inmuebles Disponibles para comercializar</a:t>
            </a:r>
          </a:p>
        </p:txBody>
      </p:sp>
      <p:pic>
        <p:nvPicPr>
          <p:cNvPr id="16" name="Imagen 15">
            <a:extLst>
              <a:ext uri="{FF2B5EF4-FFF2-40B4-BE49-F238E27FC236}">
                <a16:creationId xmlns:a16="http://schemas.microsoft.com/office/drawing/2014/main" id="{9628061F-B258-4027-8656-27D724534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686" y="40785"/>
            <a:ext cx="1344705" cy="521073"/>
          </a:xfrm>
          <a:prstGeom prst="rect">
            <a:avLst/>
          </a:prstGeom>
        </p:spPr>
      </p:pic>
      <p:pic>
        <p:nvPicPr>
          <p:cNvPr id="17" name="Imagen 16">
            <a:extLst>
              <a:ext uri="{FF2B5EF4-FFF2-40B4-BE49-F238E27FC236}">
                <a16:creationId xmlns:a16="http://schemas.microsoft.com/office/drawing/2014/main" id="{5156DA85-34FE-4F75-A7CD-B995F1174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848" y="29805"/>
            <a:ext cx="1643940" cy="531964"/>
          </a:xfrm>
          <a:prstGeom prst="rect">
            <a:avLst/>
          </a:prstGeom>
        </p:spPr>
      </p:pic>
      <p:sp>
        <p:nvSpPr>
          <p:cNvPr id="10" name="CuadroTexto 9">
            <a:extLst>
              <a:ext uri="{FF2B5EF4-FFF2-40B4-BE49-F238E27FC236}">
                <a16:creationId xmlns:a16="http://schemas.microsoft.com/office/drawing/2014/main" id="{DD0F3917-B069-4B18-B8FB-9766269B7C8F}"/>
              </a:ext>
            </a:extLst>
          </p:cNvPr>
          <p:cNvSpPr txBox="1"/>
          <p:nvPr/>
        </p:nvSpPr>
        <p:spPr>
          <a:xfrm>
            <a:off x="9128184" y="70042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5" name="Imagen 4">
            <a:extLst>
              <a:ext uri="{FF2B5EF4-FFF2-40B4-BE49-F238E27FC236}">
                <a16:creationId xmlns:a16="http://schemas.microsoft.com/office/drawing/2014/main" id="{B4F2FF11-F50E-438C-B97F-D0359D84A751}"/>
              </a:ext>
            </a:extLst>
          </p:cNvPr>
          <p:cNvPicPr>
            <a:picLocks noChangeAspect="1"/>
          </p:cNvPicPr>
          <p:nvPr/>
        </p:nvPicPr>
        <p:blipFill>
          <a:blip r:embed="rId5"/>
          <a:stretch>
            <a:fillRect/>
          </a:stretch>
        </p:blipFill>
        <p:spPr>
          <a:xfrm>
            <a:off x="1696276" y="1302722"/>
            <a:ext cx="8840919" cy="4994718"/>
          </a:xfrm>
          <a:prstGeom prst="rect">
            <a:avLst/>
          </a:prstGeom>
        </p:spPr>
      </p:pic>
    </p:spTree>
    <p:extLst>
      <p:ext uri="{BB962C8B-B14F-4D97-AF65-F5344CB8AC3E}">
        <p14:creationId xmlns:p14="http://schemas.microsoft.com/office/powerpoint/2010/main" val="1285881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1962244" y="1127970"/>
            <a:ext cx="8079626" cy="400110"/>
          </a:xfrm>
          <a:prstGeom prst="rect">
            <a:avLst/>
          </a:prstGeom>
          <a:noFill/>
        </p:spPr>
        <p:txBody>
          <a:bodyPr wrap="square" rtlCol="0">
            <a:spAutoFit/>
          </a:bodyPr>
          <a:lstStyle/>
          <a:p>
            <a:pPr algn="ctr"/>
            <a:r>
              <a:rPr lang="es-CO" sz="2000" b="1" dirty="0">
                <a:solidFill>
                  <a:srgbClr val="002060"/>
                </a:solidFill>
              </a:rPr>
              <a:t>Ventas Gestión Directa SAE.</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2015259" y="5967375"/>
            <a:ext cx="2177135" cy="261610"/>
          </a:xfrm>
          <a:prstGeom prst="rect">
            <a:avLst/>
          </a:prstGeom>
          <a:noFill/>
        </p:spPr>
        <p:txBody>
          <a:bodyPr wrap="square" rtlCol="0">
            <a:spAutoFit/>
          </a:bodyPr>
          <a:lstStyle/>
          <a:p>
            <a:r>
              <a:rPr lang="es-CO" sz="1100" i="1" dirty="0">
                <a:solidFill>
                  <a:schemeClr val="accent1">
                    <a:lumMod val="50000"/>
                  </a:schemeClr>
                </a:solidFill>
              </a:rPr>
              <a:t>Fecha de corte 22/10/2018</a:t>
            </a:r>
          </a:p>
        </p:txBody>
      </p:sp>
      <p:sp>
        <p:nvSpPr>
          <p:cNvPr id="13" name="CuadroTexto 12">
            <a:extLst>
              <a:ext uri="{FF2B5EF4-FFF2-40B4-BE49-F238E27FC236}">
                <a16:creationId xmlns:a16="http://schemas.microsoft.com/office/drawing/2014/main" id="{844F8FE1-378E-436A-B3CB-CB887907CF4F}"/>
              </a:ext>
            </a:extLst>
          </p:cNvPr>
          <p:cNvSpPr txBox="1"/>
          <p:nvPr/>
        </p:nvSpPr>
        <p:spPr>
          <a:xfrm>
            <a:off x="1962244" y="5577075"/>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t>El valor de recaudo año 2018, corresponde a </a:t>
            </a:r>
            <a:r>
              <a:rPr lang="es-CO" sz="1800" dirty="0">
                <a:solidFill>
                  <a:srgbClr val="00B050"/>
                </a:solidFill>
              </a:rPr>
              <a:t>$</a:t>
            </a:r>
            <a:r>
              <a:rPr lang="es-CO" sz="2000" dirty="0">
                <a:solidFill>
                  <a:srgbClr val="00B050"/>
                </a:solidFill>
              </a:rPr>
              <a:t>6.535</a:t>
            </a:r>
          </a:p>
        </p:txBody>
      </p:sp>
      <p:pic>
        <p:nvPicPr>
          <p:cNvPr id="12" name="Imagen 11">
            <a:extLst>
              <a:ext uri="{FF2B5EF4-FFF2-40B4-BE49-F238E27FC236}">
                <a16:creationId xmlns:a16="http://schemas.microsoft.com/office/drawing/2014/main" id="{8B81DB09-0315-44BC-BE51-1F699A0040B1}"/>
              </a:ext>
            </a:extLst>
          </p:cNvPr>
          <p:cNvPicPr>
            <a:picLocks noChangeAspect="1"/>
          </p:cNvPicPr>
          <p:nvPr/>
        </p:nvPicPr>
        <p:blipFill>
          <a:blip r:embed="rId2"/>
          <a:stretch>
            <a:fillRect/>
          </a:stretch>
        </p:blipFill>
        <p:spPr>
          <a:xfrm>
            <a:off x="1007164" y="1549225"/>
            <a:ext cx="9674087" cy="3968631"/>
          </a:xfrm>
          <a:prstGeom prst="rect">
            <a:avLst/>
          </a:prstGeom>
        </p:spPr>
      </p:pic>
      <p:sp>
        <p:nvSpPr>
          <p:cNvPr id="14" name="CuadroTexto 13">
            <a:extLst>
              <a:ext uri="{FF2B5EF4-FFF2-40B4-BE49-F238E27FC236}">
                <a16:creationId xmlns:a16="http://schemas.microsoft.com/office/drawing/2014/main" id="{70D76177-830D-4899-89A7-2C8B9E7A9450}"/>
              </a:ext>
            </a:extLst>
          </p:cNvPr>
          <p:cNvSpPr txBox="1"/>
          <p:nvPr/>
        </p:nvSpPr>
        <p:spPr>
          <a:xfrm>
            <a:off x="9797597" y="127831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5" name="Imagen 14">
            <a:extLst>
              <a:ext uri="{FF2B5EF4-FFF2-40B4-BE49-F238E27FC236}">
                <a16:creationId xmlns:a16="http://schemas.microsoft.com/office/drawing/2014/main" id="{FC4D736B-CDE1-408C-B1BE-8EDA60C3E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6" name="Imagen 15">
            <a:extLst>
              <a:ext uri="{FF2B5EF4-FFF2-40B4-BE49-F238E27FC236}">
                <a16:creationId xmlns:a16="http://schemas.microsoft.com/office/drawing/2014/main" id="{6754649E-E92D-4ACC-AEDB-A91A90AFA8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7" name="Imagen 16">
            <a:extLst>
              <a:ext uri="{FF2B5EF4-FFF2-40B4-BE49-F238E27FC236}">
                <a16:creationId xmlns:a16="http://schemas.microsoft.com/office/drawing/2014/main" id="{651A2FEF-505E-44F7-A2B0-17FA6634CC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216" y="2907177"/>
            <a:ext cx="9143999" cy="769441"/>
          </a:xfrm>
          <a:prstGeom prst="rect">
            <a:avLst/>
          </a:prstGeom>
          <a:noFill/>
        </p:spPr>
        <p:txBody>
          <a:bodyPr wrap="square" rtlCol="0">
            <a:spAutoFit/>
          </a:bodyPr>
          <a:lstStyle/>
          <a:p>
            <a:pPr algn="ctr"/>
            <a:r>
              <a:rPr lang="es-ES" sz="4400" b="1" dirty="0">
                <a:solidFill>
                  <a:srgbClr val="002060"/>
                </a:solidFill>
              </a:rPr>
              <a:t>4. Avance avalúo de bienes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7764072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Inmuebles Extintos (Histórico) Corte 2-OCT-18</a:t>
            </a:r>
          </a:p>
        </p:txBody>
      </p:sp>
      <p:pic>
        <p:nvPicPr>
          <p:cNvPr id="16" name="Imagen 15">
            <a:extLst>
              <a:ext uri="{FF2B5EF4-FFF2-40B4-BE49-F238E27FC236}">
                <a16:creationId xmlns:a16="http://schemas.microsoft.com/office/drawing/2014/main" id="{B649B963-FD06-4D27-89D7-2B061B02A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17" name="Imagen 16">
            <a:extLst>
              <a:ext uri="{FF2B5EF4-FFF2-40B4-BE49-F238E27FC236}">
                <a16:creationId xmlns:a16="http://schemas.microsoft.com/office/drawing/2014/main" id="{A5133AC9-E3B4-4AE8-A8E5-AFCF2702C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0539" y="32041"/>
            <a:ext cx="1922732" cy="745058"/>
          </a:xfrm>
          <a:prstGeom prst="rect">
            <a:avLst/>
          </a:prstGeom>
        </p:spPr>
      </p:pic>
      <p:pic>
        <p:nvPicPr>
          <p:cNvPr id="18" name="Imagen 17">
            <a:extLst>
              <a:ext uri="{FF2B5EF4-FFF2-40B4-BE49-F238E27FC236}">
                <a16:creationId xmlns:a16="http://schemas.microsoft.com/office/drawing/2014/main" id="{D2070F94-99AF-4899-93E4-78CA0CB01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pic>
        <p:nvPicPr>
          <p:cNvPr id="3" name="Imagen 2">
            <a:extLst>
              <a:ext uri="{FF2B5EF4-FFF2-40B4-BE49-F238E27FC236}">
                <a16:creationId xmlns:a16="http://schemas.microsoft.com/office/drawing/2014/main" id="{BCA4050E-6B6C-47E9-9025-E331BFD0DB52}"/>
              </a:ext>
            </a:extLst>
          </p:cNvPr>
          <p:cNvPicPr>
            <a:picLocks noChangeAspect="1"/>
          </p:cNvPicPr>
          <p:nvPr/>
        </p:nvPicPr>
        <p:blipFill rotWithShape="1">
          <a:blip r:embed="rId6"/>
          <a:srcRect l="32936" t="3976" r="33258" b="8700"/>
          <a:stretch/>
        </p:blipFill>
        <p:spPr>
          <a:xfrm>
            <a:off x="162444" y="2293684"/>
            <a:ext cx="2139252" cy="2578235"/>
          </a:xfrm>
          <a:prstGeom prst="rect">
            <a:avLst/>
          </a:prstGeom>
        </p:spPr>
      </p:pic>
      <p:sp>
        <p:nvSpPr>
          <p:cNvPr id="58" name="CuadroTexto 57">
            <a:extLst>
              <a:ext uri="{FF2B5EF4-FFF2-40B4-BE49-F238E27FC236}">
                <a16:creationId xmlns:a16="http://schemas.microsoft.com/office/drawing/2014/main" id="{FE98123E-6B92-4146-8209-4DD4DA486601}"/>
              </a:ext>
            </a:extLst>
          </p:cNvPr>
          <p:cNvSpPr txBox="1"/>
          <p:nvPr/>
        </p:nvSpPr>
        <p:spPr>
          <a:xfrm>
            <a:off x="602290" y="4939149"/>
            <a:ext cx="1259559" cy="307777"/>
          </a:xfrm>
          <a:prstGeom prst="rect">
            <a:avLst/>
          </a:prstGeom>
          <a:noFill/>
        </p:spPr>
        <p:txBody>
          <a:bodyPr wrap="square" rtlCol="0">
            <a:spAutoFit/>
          </a:bodyPr>
          <a:lstStyle/>
          <a:p>
            <a:pPr algn="ctr"/>
            <a:r>
              <a:rPr lang="es-ES" sz="1400" b="1" dirty="0"/>
              <a:t>2015-2018</a:t>
            </a:r>
            <a:endParaRPr lang="es-CO" sz="1400" b="1" dirty="0"/>
          </a:p>
        </p:txBody>
      </p:sp>
      <p:pic>
        <p:nvPicPr>
          <p:cNvPr id="61" name="Imagen 60">
            <a:extLst>
              <a:ext uri="{FF2B5EF4-FFF2-40B4-BE49-F238E27FC236}">
                <a16:creationId xmlns:a16="http://schemas.microsoft.com/office/drawing/2014/main" id="{4999C05A-2F2C-4452-821D-1BD99002FC16}"/>
              </a:ext>
            </a:extLst>
          </p:cNvPr>
          <p:cNvPicPr>
            <a:picLocks noChangeAspect="1"/>
          </p:cNvPicPr>
          <p:nvPr/>
        </p:nvPicPr>
        <p:blipFill>
          <a:blip r:embed="rId7"/>
          <a:stretch>
            <a:fillRect/>
          </a:stretch>
        </p:blipFill>
        <p:spPr>
          <a:xfrm>
            <a:off x="2399095" y="857970"/>
            <a:ext cx="5776953" cy="2755631"/>
          </a:xfrm>
          <a:prstGeom prst="rect">
            <a:avLst/>
          </a:prstGeom>
        </p:spPr>
      </p:pic>
      <p:pic>
        <p:nvPicPr>
          <p:cNvPr id="62" name="Imagen 61">
            <a:extLst>
              <a:ext uri="{FF2B5EF4-FFF2-40B4-BE49-F238E27FC236}">
                <a16:creationId xmlns:a16="http://schemas.microsoft.com/office/drawing/2014/main" id="{B8863764-D484-40EE-9100-8C070A55055D}"/>
              </a:ext>
            </a:extLst>
          </p:cNvPr>
          <p:cNvPicPr>
            <a:picLocks noChangeAspect="1"/>
          </p:cNvPicPr>
          <p:nvPr/>
        </p:nvPicPr>
        <p:blipFill>
          <a:blip r:embed="rId8"/>
          <a:stretch>
            <a:fillRect/>
          </a:stretch>
        </p:blipFill>
        <p:spPr>
          <a:xfrm>
            <a:off x="8308308" y="845776"/>
            <a:ext cx="3805470" cy="2780017"/>
          </a:xfrm>
          <a:prstGeom prst="rect">
            <a:avLst/>
          </a:prstGeom>
        </p:spPr>
      </p:pic>
      <p:pic>
        <p:nvPicPr>
          <p:cNvPr id="63" name="Imagen 62">
            <a:extLst>
              <a:ext uri="{FF2B5EF4-FFF2-40B4-BE49-F238E27FC236}">
                <a16:creationId xmlns:a16="http://schemas.microsoft.com/office/drawing/2014/main" id="{6EC28C28-79BE-4C94-A2A5-241A19C40527}"/>
              </a:ext>
            </a:extLst>
          </p:cNvPr>
          <p:cNvPicPr>
            <a:picLocks noChangeAspect="1"/>
          </p:cNvPicPr>
          <p:nvPr/>
        </p:nvPicPr>
        <p:blipFill>
          <a:blip r:embed="rId9"/>
          <a:stretch>
            <a:fillRect/>
          </a:stretch>
        </p:blipFill>
        <p:spPr>
          <a:xfrm>
            <a:off x="8308309" y="3723887"/>
            <a:ext cx="3805470" cy="2718519"/>
          </a:xfrm>
          <a:prstGeom prst="rect">
            <a:avLst/>
          </a:prstGeom>
        </p:spPr>
      </p:pic>
      <p:grpSp>
        <p:nvGrpSpPr>
          <p:cNvPr id="5" name="Grupo 4">
            <a:extLst>
              <a:ext uri="{FF2B5EF4-FFF2-40B4-BE49-F238E27FC236}">
                <a16:creationId xmlns:a16="http://schemas.microsoft.com/office/drawing/2014/main" id="{D31AE3C7-54AC-4753-AC44-B3952637A771}"/>
              </a:ext>
            </a:extLst>
          </p:cNvPr>
          <p:cNvGrpSpPr/>
          <p:nvPr/>
        </p:nvGrpSpPr>
        <p:grpSpPr>
          <a:xfrm>
            <a:off x="2399096" y="3676374"/>
            <a:ext cx="5776953" cy="2766032"/>
            <a:chOff x="2399096" y="3676374"/>
            <a:chExt cx="5776953" cy="2766032"/>
          </a:xfrm>
        </p:grpSpPr>
        <p:grpSp>
          <p:nvGrpSpPr>
            <p:cNvPr id="4" name="Grupo 3">
              <a:extLst>
                <a:ext uri="{FF2B5EF4-FFF2-40B4-BE49-F238E27FC236}">
                  <a16:creationId xmlns:a16="http://schemas.microsoft.com/office/drawing/2014/main" id="{3F5B0DFF-0E3E-4FC8-A13D-79C476CA6D6C}"/>
                </a:ext>
              </a:extLst>
            </p:cNvPr>
            <p:cNvGrpSpPr/>
            <p:nvPr/>
          </p:nvGrpSpPr>
          <p:grpSpPr>
            <a:xfrm>
              <a:off x="2399096" y="3710840"/>
              <a:ext cx="5776953" cy="2731566"/>
              <a:chOff x="2399096" y="3710840"/>
              <a:chExt cx="5776953" cy="2731566"/>
            </a:xfrm>
          </p:grpSpPr>
          <p:pic>
            <p:nvPicPr>
              <p:cNvPr id="44" name="Imagen 43">
                <a:extLst>
                  <a:ext uri="{FF2B5EF4-FFF2-40B4-BE49-F238E27FC236}">
                    <a16:creationId xmlns:a16="http://schemas.microsoft.com/office/drawing/2014/main" id="{38D01C92-3628-459F-9557-8926106E0E51}"/>
                  </a:ext>
                </a:extLst>
              </p:cNvPr>
              <p:cNvPicPr>
                <a:picLocks noChangeAspect="1"/>
              </p:cNvPicPr>
              <p:nvPr/>
            </p:nvPicPr>
            <p:blipFill>
              <a:blip r:embed="rId10"/>
              <a:stretch>
                <a:fillRect/>
              </a:stretch>
            </p:blipFill>
            <p:spPr>
              <a:xfrm>
                <a:off x="2399096" y="3710840"/>
                <a:ext cx="5776953" cy="2731566"/>
              </a:xfrm>
              <a:prstGeom prst="rect">
                <a:avLst/>
              </a:prstGeom>
            </p:spPr>
          </p:pic>
          <p:cxnSp>
            <p:nvCxnSpPr>
              <p:cNvPr id="34" name="Conector recto 33">
                <a:extLst>
                  <a:ext uri="{FF2B5EF4-FFF2-40B4-BE49-F238E27FC236}">
                    <a16:creationId xmlns:a16="http://schemas.microsoft.com/office/drawing/2014/main" id="{33BDBECE-4872-4024-8D49-7024A5DFB4CB}"/>
                  </a:ext>
                </a:extLst>
              </p:cNvPr>
              <p:cNvCxnSpPr>
                <a:cxnSpLocks/>
              </p:cNvCxnSpPr>
              <p:nvPr/>
            </p:nvCxnSpPr>
            <p:spPr>
              <a:xfrm>
                <a:off x="5201289" y="5219765"/>
                <a:ext cx="89471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Conector recto 38">
                <a:extLst>
                  <a:ext uri="{FF2B5EF4-FFF2-40B4-BE49-F238E27FC236}">
                    <a16:creationId xmlns:a16="http://schemas.microsoft.com/office/drawing/2014/main" id="{F5427A53-EDF5-4F28-AE6F-A437586C53DA}"/>
                  </a:ext>
                </a:extLst>
              </p:cNvPr>
              <p:cNvCxnSpPr>
                <a:cxnSpLocks/>
              </p:cNvCxnSpPr>
              <p:nvPr/>
            </p:nvCxnSpPr>
            <p:spPr>
              <a:xfrm>
                <a:off x="7202154" y="5219765"/>
                <a:ext cx="0" cy="50952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3" name="CuadroTexto 42">
                <a:extLst>
                  <a:ext uri="{FF2B5EF4-FFF2-40B4-BE49-F238E27FC236}">
                    <a16:creationId xmlns:a16="http://schemas.microsoft.com/office/drawing/2014/main" id="{FDBF5135-565F-494E-823C-158502BEC3E3}"/>
                  </a:ext>
                </a:extLst>
              </p:cNvPr>
              <p:cNvSpPr txBox="1"/>
              <p:nvPr/>
            </p:nvSpPr>
            <p:spPr>
              <a:xfrm>
                <a:off x="5238158" y="5052255"/>
                <a:ext cx="2025419" cy="307777"/>
              </a:xfrm>
              <a:prstGeom prst="rect">
                <a:avLst/>
              </a:prstGeom>
              <a:noFill/>
            </p:spPr>
            <p:txBody>
              <a:bodyPr wrap="square" rtlCol="0">
                <a:spAutoFit/>
              </a:bodyPr>
              <a:lstStyle/>
              <a:p>
                <a:pPr algn="ctr"/>
                <a:r>
                  <a:rPr lang="es-ES" sz="1400" b="1" dirty="0"/>
                  <a:t>185</a:t>
                </a:r>
                <a:endParaRPr lang="es-CO" sz="1200" b="1" dirty="0"/>
              </a:p>
            </p:txBody>
          </p:sp>
          <p:cxnSp>
            <p:nvCxnSpPr>
              <p:cNvPr id="46" name="Conector recto 45">
                <a:extLst>
                  <a:ext uri="{FF2B5EF4-FFF2-40B4-BE49-F238E27FC236}">
                    <a16:creationId xmlns:a16="http://schemas.microsoft.com/office/drawing/2014/main" id="{F889CC2F-218B-47EF-A4A8-02A02C88AF26}"/>
                  </a:ext>
                </a:extLst>
              </p:cNvPr>
              <p:cNvCxnSpPr>
                <a:cxnSpLocks/>
              </p:cNvCxnSpPr>
              <p:nvPr/>
            </p:nvCxnSpPr>
            <p:spPr>
              <a:xfrm>
                <a:off x="5201289" y="5219765"/>
                <a:ext cx="0" cy="66104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3" name="Conector recto 52">
                <a:extLst>
                  <a:ext uri="{FF2B5EF4-FFF2-40B4-BE49-F238E27FC236}">
                    <a16:creationId xmlns:a16="http://schemas.microsoft.com/office/drawing/2014/main" id="{BA8C05BE-E210-47A6-B0EB-260B11F516D6}"/>
                  </a:ext>
                </a:extLst>
              </p:cNvPr>
              <p:cNvCxnSpPr>
                <a:cxnSpLocks/>
              </p:cNvCxnSpPr>
              <p:nvPr/>
            </p:nvCxnSpPr>
            <p:spPr>
              <a:xfrm>
                <a:off x="6393426" y="5219765"/>
                <a:ext cx="808728"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6" name="Rectángulo 55">
                <a:extLst>
                  <a:ext uri="{FF2B5EF4-FFF2-40B4-BE49-F238E27FC236}">
                    <a16:creationId xmlns:a16="http://schemas.microsoft.com/office/drawing/2014/main" id="{3D6D7065-DF57-4B6B-A0DC-B692CDF16B64}"/>
                  </a:ext>
                </a:extLst>
              </p:cNvPr>
              <p:cNvSpPr/>
              <p:nvPr/>
            </p:nvSpPr>
            <p:spPr>
              <a:xfrm>
                <a:off x="3860924" y="4048432"/>
                <a:ext cx="1042937" cy="2337605"/>
              </a:xfrm>
              <a:prstGeom prst="rect">
                <a:avLst/>
              </a:prstGeom>
              <a:noFill/>
              <a:ln>
                <a:solidFill>
                  <a:srgbClr val="FF0000"/>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sp>
          <p:nvSpPr>
            <p:cNvPr id="19" name="Rectángulo 18">
              <a:extLst>
                <a:ext uri="{FF2B5EF4-FFF2-40B4-BE49-F238E27FC236}">
                  <a16:creationId xmlns:a16="http://schemas.microsoft.com/office/drawing/2014/main" id="{A2B57582-D4AF-472F-AD11-5A3017C37FD8}"/>
                </a:ext>
              </a:extLst>
            </p:cNvPr>
            <p:cNvSpPr/>
            <p:nvPr/>
          </p:nvSpPr>
          <p:spPr>
            <a:xfrm>
              <a:off x="5843683" y="4770531"/>
              <a:ext cx="954107"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$18,016 </a:t>
              </a:r>
            </a:p>
          </p:txBody>
        </p:sp>
        <p:sp>
          <p:nvSpPr>
            <p:cNvPr id="20" name="Rectángulo 19">
              <a:extLst>
                <a:ext uri="{FF2B5EF4-FFF2-40B4-BE49-F238E27FC236}">
                  <a16:creationId xmlns:a16="http://schemas.microsoft.com/office/drawing/2014/main" id="{676C2687-0394-429A-973B-B026E19B27C5}"/>
                </a:ext>
              </a:extLst>
            </p:cNvPr>
            <p:cNvSpPr/>
            <p:nvPr/>
          </p:nvSpPr>
          <p:spPr>
            <a:xfrm>
              <a:off x="3882094" y="3676374"/>
              <a:ext cx="1000594"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$ 35,563 </a:t>
              </a:r>
            </a:p>
          </p:txBody>
        </p:sp>
        <p:sp>
          <p:nvSpPr>
            <p:cNvPr id="21" name="Rectángulo 20">
              <a:extLst>
                <a:ext uri="{FF2B5EF4-FFF2-40B4-BE49-F238E27FC236}">
                  <a16:creationId xmlns:a16="http://schemas.microsoft.com/office/drawing/2014/main" id="{39A7748B-90A5-4CF6-AD6F-9C95511E0450}"/>
                </a:ext>
              </a:extLst>
            </p:cNvPr>
            <p:cNvSpPr/>
            <p:nvPr/>
          </p:nvSpPr>
          <p:spPr>
            <a:xfrm>
              <a:off x="2711616" y="5135749"/>
              <a:ext cx="1000594"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$ 13,587 </a:t>
              </a:r>
            </a:p>
          </p:txBody>
        </p:sp>
      </p:grpSp>
      <p:sp>
        <p:nvSpPr>
          <p:cNvPr id="23" name="Rectángulo 22">
            <a:extLst>
              <a:ext uri="{FF2B5EF4-FFF2-40B4-BE49-F238E27FC236}">
                <a16:creationId xmlns:a16="http://schemas.microsoft.com/office/drawing/2014/main" id="{7BBB424F-1632-4E77-A798-2B22E30FD99D}"/>
              </a:ext>
            </a:extLst>
          </p:cNvPr>
          <p:cNvSpPr/>
          <p:nvPr/>
        </p:nvSpPr>
        <p:spPr>
          <a:xfrm>
            <a:off x="699443" y="1885450"/>
            <a:ext cx="1058303" cy="338554"/>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$435.574 </a:t>
            </a:r>
          </a:p>
        </p:txBody>
      </p:sp>
    </p:spTree>
    <p:extLst>
      <p:ext uri="{BB962C8B-B14F-4D97-AF65-F5344CB8AC3E}">
        <p14:creationId xmlns:p14="http://schemas.microsoft.com/office/powerpoint/2010/main" val="796609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uadroTexto 36">
            <a:extLst>
              <a:ext uri="{FF2B5EF4-FFF2-40B4-BE49-F238E27FC236}">
                <a16:creationId xmlns:a16="http://schemas.microsoft.com/office/drawing/2014/main" id="{45A31C4B-757B-4208-82EB-332124E9BD62}"/>
              </a:ext>
            </a:extLst>
          </p:cNvPr>
          <p:cNvSpPr txBox="1"/>
          <p:nvPr/>
        </p:nvSpPr>
        <p:spPr>
          <a:xfrm>
            <a:off x="10817554" y="1283180"/>
            <a:ext cx="894348" cy="276999"/>
          </a:xfrm>
          <a:prstGeom prst="rect">
            <a:avLst/>
          </a:prstGeom>
          <a:noFill/>
        </p:spPr>
        <p:txBody>
          <a:bodyPr wrap="square" rtlCol="0">
            <a:spAutoFit/>
          </a:bodyPr>
          <a:lstStyle/>
          <a:p>
            <a:pPr algn="ctr"/>
            <a:r>
              <a:rPr lang="es-ES" sz="1200" b="1" dirty="0">
                <a:solidFill>
                  <a:srgbClr val="FF0000"/>
                </a:solidFill>
              </a:rPr>
              <a:t>22 /OCT</a:t>
            </a:r>
            <a:endParaRPr lang="es-CO" sz="1200" b="1" dirty="0">
              <a:solidFill>
                <a:srgbClr val="FF0000"/>
              </a:solidFill>
            </a:endParaRPr>
          </a:p>
        </p:txBody>
      </p:sp>
      <p:sp>
        <p:nvSpPr>
          <p:cNvPr id="2" name="Rectángulo 1"/>
          <p:cNvSpPr/>
          <p:nvPr/>
        </p:nvSpPr>
        <p:spPr>
          <a:xfrm>
            <a:off x="0" y="6484557"/>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Bienes Extintos – Alistamiento para Venta – Corte 30SEP18</a:t>
            </a:r>
          </a:p>
        </p:txBody>
      </p:sp>
      <p:sp>
        <p:nvSpPr>
          <p:cNvPr id="15" name="CuadroTexto 14">
            <a:extLst>
              <a:ext uri="{FF2B5EF4-FFF2-40B4-BE49-F238E27FC236}">
                <a16:creationId xmlns:a16="http://schemas.microsoft.com/office/drawing/2014/main" id="{10922DA2-17C8-4E30-A0E3-C547FA8DB0BC}"/>
              </a:ext>
            </a:extLst>
          </p:cNvPr>
          <p:cNvSpPr txBox="1"/>
          <p:nvPr/>
        </p:nvSpPr>
        <p:spPr>
          <a:xfrm>
            <a:off x="7828728" y="609090"/>
            <a:ext cx="2741875" cy="338554"/>
          </a:xfrm>
          <a:prstGeom prst="rect">
            <a:avLst/>
          </a:prstGeom>
          <a:noFill/>
        </p:spPr>
        <p:txBody>
          <a:bodyPr wrap="square" rtlCol="0">
            <a:spAutoFit/>
          </a:bodyPr>
          <a:lstStyle/>
          <a:p>
            <a:pPr algn="ctr"/>
            <a:r>
              <a:rPr lang="es-ES" sz="1600" b="1" dirty="0">
                <a:solidFill>
                  <a:schemeClr val="bg1"/>
                </a:solidFill>
              </a:rPr>
              <a:t>EXTINTO</a:t>
            </a:r>
            <a:endParaRPr lang="es-CO" sz="2000" b="1" dirty="0">
              <a:solidFill>
                <a:schemeClr val="bg1"/>
              </a:solidFill>
            </a:endParaRPr>
          </a:p>
        </p:txBody>
      </p:sp>
      <p:pic>
        <p:nvPicPr>
          <p:cNvPr id="16" name="Imagen 15">
            <a:extLst>
              <a:ext uri="{FF2B5EF4-FFF2-40B4-BE49-F238E27FC236}">
                <a16:creationId xmlns:a16="http://schemas.microsoft.com/office/drawing/2014/main" id="{B649B963-FD06-4D27-89D7-2B061B02A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17" name="Imagen 16">
            <a:extLst>
              <a:ext uri="{FF2B5EF4-FFF2-40B4-BE49-F238E27FC236}">
                <a16:creationId xmlns:a16="http://schemas.microsoft.com/office/drawing/2014/main" id="{A5133AC9-E3B4-4AE8-A8E5-AFCF2702C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2268" y="37084"/>
            <a:ext cx="1922732" cy="745058"/>
          </a:xfrm>
          <a:prstGeom prst="rect">
            <a:avLst/>
          </a:prstGeom>
        </p:spPr>
      </p:pic>
      <p:pic>
        <p:nvPicPr>
          <p:cNvPr id="18" name="Imagen 17">
            <a:extLst>
              <a:ext uri="{FF2B5EF4-FFF2-40B4-BE49-F238E27FC236}">
                <a16:creationId xmlns:a16="http://schemas.microsoft.com/office/drawing/2014/main" id="{D2070F94-99AF-4899-93E4-78CA0CB01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pic>
        <p:nvPicPr>
          <p:cNvPr id="3" name="Imagen 2">
            <a:extLst>
              <a:ext uri="{FF2B5EF4-FFF2-40B4-BE49-F238E27FC236}">
                <a16:creationId xmlns:a16="http://schemas.microsoft.com/office/drawing/2014/main" id="{DD5DF3E3-97EA-46F8-9A1F-DBA77275AFDA}"/>
              </a:ext>
            </a:extLst>
          </p:cNvPr>
          <p:cNvPicPr>
            <a:picLocks noChangeAspect="1"/>
          </p:cNvPicPr>
          <p:nvPr/>
        </p:nvPicPr>
        <p:blipFill>
          <a:blip r:embed="rId6"/>
          <a:stretch>
            <a:fillRect/>
          </a:stretch>
        </p:blipFill>
        <p:spPr>
          <a:xfrm>
            <a:off x="42607" y="984548"/>
            <a:ext cx="8942387" cy="5155914"/>
          </a:xfrm>
          <a:prstGeom prst="rect">
            <a:avLst/>
          </a:prstGeom>
        </p:spPr>
      </p:pic>
      <p:sp>
        <p:nvSpPr>
          <p:cNvPr id="30" name="66 Rectángulo">
            <a:extLst>
              <a:ext uri="{FF2B5EF4-FFF2-40B4-BE49-F238E27FC236}">
                <a16:creationId xmlns:a16="http://schemas.microsoft.com/office/drawing/2014/main" id="{F3C4C540-515D-4FB0-AE86-AE29A66B4AA3}"/>
              </a:ext>
            </a:extLst>
          </p:cNvPr>
          <p:cNvSpPr/>
          <p:nvPr/>
        </p:nvSpPr>
        <p:spPr>
          <a:xfrm>
            <a:off x="8698031" y="3819653"/>
            <a:ext cx="1618624"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68 FMI</a:t>
            </a:r>
          </a:p>
          <a:p>
            <a:pPr algn="ctr"/>
            <a:r>
              <a:rPr lang="es-CO" sz="1400" b="1" dirty="0">
                <a:solidFill>
                  <a:schemeClr val="tx1"/>
                </a:solidFill>
                <a:latin typeface="Arial Narrow" pitchFamily="34" charset="0"/>
              </a:rPr>
              <a:t>Avalúos vencidos</a:t>
            </a:r>
          </a:p>
          <a:p>
            <a:pPr algn="ctr"/>
            <a:r>
              <a:rPr lang="es-CO" sz="1400" b="1" dirty="0">
                <a:solidFill>
                  <a:schemeClr val="tx1"/>
                </a:solidFill>
                <a:latin typeface="Arial Narrow" pitchFamily="34" charset="0"/>
              </a:rPr>
              <a:t>$65.333</a:t>
            </a:r>
            <a:endParaRPr lang="es-ES" sz="1400" b="1" dirty="0">
              <a:solidFill>
                <a:schemeClr val="tx1"/>
              </a:solidFill>
              <a:latin typeface="Arial Narrow" pitchFamily="34" charset="0"/>
            </a:endParaRPr>
          </a:p>
        </p:txBody>
      </p:sp>
      <p:sp>
        <p:nvSpPr>
          <p:cNvPr id="31" name="66 Rectángulo">
            <a:extLst>
              <a:ext uri="{FF2B5EF4-FFF2-40B4-BE49-F238E27FC236}">
                <a16:creationId xmlns:a16="http://schemas.microsoft.com/office/drawing/2014/main" id="{51885ECE-7DAE-4A92-B1B5-B53CA7462B9C}"/>
              </a:ext>
            </a:extLst>
          </p:cNvPr>
          <p:cNvSpPr/>
          <p:nvPr/>
        </p:nvSpPr>
        <p:spPr>
          <a:xfrm>
            <a:off x="8736491" y="2892117"/>
            <a:ext cx="1618624" cy="10022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565 FMI</a:t>
            </a:r>
          </a:p>
          <a:p>
            <a:pPr algn="ctr"/>
            <a:r>
              <a:rPr lang="es-CO" sz="1400" b="1" dirty="0">
                <a:solidFill>
                  <a:schemeClr val="tx1"/>
                </a:solidFill>
                <a:latin typeface="Arial Narrow" pitchFamily="34" charset="0"/>
              </a:rPr>
              <a:t>Disponibles - Puja</a:t>
            </a:r>
          </a:p>
          <a:p>
            <a:pPr algn="ctr"/>
            <a:r>
              <a:rPr lang="es-CO" sz="1400" b="1" dirty="0">
                <a:solidFill>
                  <a:schemeClr val="tx1"/>
                </a:solidFill>
                <a:latin typeface="Arial Narrow" pitchFamily="34" charset="0"/>
              </a:rPr>
              <a:t>$244.587</a:t>
            </a:r>
            <a:endParaRPr lang="es-ES" sz="1400" b="1" dirty="0">
              <a:solidFill>
                <a:schemeClr val="tx1"/>
              </a:solidFill>
              <a:latin typeface="Arial Narrow" pitchFamily="34" charset="0"/>
            </a:endParaRPr>
          </a:p>
        </p:txBody>
      </p:sp>
      <p:sp>
        <p:nvSpPr>
          <p:cNvPr id="32" name="66 Rectángulo">
            <a:extLst>
              <a:ext uri="{FF2B5EF4-FFF2-40B4-BE49-F238E27FC236}">
                <a16:creationId xmlns:a16="http://schemas.microsoft.com/office/drawing/2014/main" id="{4E7A53BB-5DAF-436F-BB43-10010247EC65}"/>
              </a:ext>
            </a:extLst>
          </p:cNvPr>
          <p:cNvSpPr/>
          <p:nvPr/>
        </p:nvSpPr>
        <p:spPr>
          <a:xfrm>
            <a:off x="8686393" y="1836581"/>
            <a:ext cx="1618624"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123 FMI</a:t>
            </a:r>
          </a:p>
          <a:p>
            <a:pPr algn="ctr"/>
            <a:r>
              <a:rPr lang="es-CO" sz="1400" b="1" dirty="0">
                <a:solidFill>
                  <a:schemeClr val="tx1"/>
                </a:solidFill>
                <a:latin typeface="Arial Narrow" pitchFamily="34" charset="0"/>
              </a:rPr>
              <a:t>En Proceso de Formalización de venta</a:t>
            </a:r>
          </a:p>
          <a:p>
            <a:pPr algn="ctr"/>
            <a:r>
              <a:rPr lang="es-CO" sz="1400" b="1" dirty="0">
                <a:solidFill>
                  <a:schemeClr val="tx1"/>
                </a:solidFill>
                <a:latin typeface="Arial Narrow" pitchFamily="34" charset="0"/>
              </a:rPr>
              <a:t>$29.286</a:t>
            </a:r>
            <a:endParaRPr lang="es-ES" sz="1400" b="1" dirty="0">
              <a:solidFill>
                <a:schemeClr val="tx1"/>
              </a:solidFill>
              <a:latin typeface="Arial Narrow" pitchFamily="34" charset="0"/>
            </a:endParaRPr>
          </a:p>
        </p:txBody>
      </p:sp>
      <p:sp>
        <p:nvSpPr>
          <p:cNvPr id="34" name="66 Rectángulo">
            <a:extLst>
              <a:ext uri="{FF2B5EF4-FFF2-40B4-BE49-F238E27FC236}">
                <a16:creationId xmlns:a16="http://schemas.microsoft.com/office/drawing/2014/main" id="{8CB60C6D-48AD-4260-83D8-F8949FFCBABE}"/>
              </a:ext>
            </a:extLst>
          </p:cNvPr>
          <p:cNvSpPr/>
          <p:nvPr/>
        </p:nvSpPr>
        <p:spPr>
          <a:xfrm>
            <a:off x="8688912" y="4777453"/>
            <a:ext cx="1618624"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19 FMI</a:t>
            </a:r>
          </a:p>
          <a:p>
            <a:pPr algn="ctr"/>
            <a:r>
              <a:rPr lang="es-CO" sz="1400" b="1" dirty="0">
                <a:solidFill>
                  <a:schemeClr val="tx1"/>
                </a:solidFill>
                <a:latin typeface="Arial Narrow" pitchFamily="34" charset="0"/>
              </a:rPr>
              <a:t>En revisión</a:t>
            </a:r>
          </a:p>
          <a:p>
            <a:pPr algn="ctr"/>
            <a:r>
              <a:rPr lang="es-CO" sz="1400" b="1" dirty="0">
                <a:solidFill>
                  <a:schemeClr val="tx1"/>
                </a:solidFill>
                <a:latin typeface="Arial Narrow" pitchFamily="34" charset="0"/>
              </a:rPr>
              <a:t>$1.978</a:t>
            </a:r>
            <a:endParaRPr lang="es-ES" sz="1400" b="1" dirty="0">
              <a:solidFill>
                <a:schemeClr val="tx1"/>
              </a:solidFill>
              <a:latin typeface="Arial Narrow" pitchFamily="34" charset="0"/>
            </a:endParaRPr>
          </a:p>
        </p:txBody>
      </p:sp>
      <p:sp>
        <p:nvSpPr>
          <p:cNvPr id="7" name="CuadroTexto 6">
            <a:extLst>
              <a:ext uri="{FF2B5EF4-FFF2-40B4-BE49-F238E27FC236}">
                <a16:creationId xmlns:a16="http://schemas.microsoft.com/office/drawing/2014/main" id="{7D7C605A-08E5-4E5C-A76B-8B9C758E3FEA}"/>
              </a:ext>
            </a:extLst>
          </p:cNvPr>
          <p:cNvSpPr txBox="1"/>
          <p:nvPr/>
        </p:nvSpPr>
        <p:spPr>
          <a:xfrm>
            <a:off x="5321978" y="2101012"/>
            <a:ext cx="1352677" cy="461665"/>
          </a:xfrm>
          <a:prstGeom prst="rect">
            <a:avLst/>
          </a:prstGeom>
          <a:noFill/>
        </p:spPr>
        <p:txBody>
          <a:bodyPr wrap="square" rtlCol="0">
            <a:spAutoFit/>
          </a:bodyPr>
          <a:lstStyle/>
          <a:p>
            <a:pPr algn="r"/>
            <a:r>
              <a:rPr lang="es-ES" sz="1200" b="1" dirty="0">
                <a:solidFill>
                  <a:srgbClr val="FF0000"/>
                </a:solidFill>
              </a:rPr>
              <a:t>Retirados: 318</a:t>
            </a:r>
          </a:p>
          <a:p>
            <a:pPr algn="r"/>
            <a:r>
              <a:rPr lang="es-ES" sz="1200" b="1" dirty="0">
                <a:solidFill>
                  <a:srgbClr val="FF0000"/>
                </a:solidFill>
              </a:rPr>
              <a:t>En Proceso: 158</a:t>
            </a:r>
            <a:endParaRPr lang="es-CO" sz="1200" b="1" dirty="0">
              <a:solidFill>
                <a:srgbClr val="FF0000"/>
              </a:solidFill>
            </a:endParaRPr>
          </a:p>
        </p:txBody>
      </p:sp>
      <p:sp>
        <p:nvSpPr>
          <p:cNvPr id="35" name="66 Rectángulo">
            <a:extLst>
              <a:ext uri="{FF2B5EF4-FFF2-40B4-BE49-F238E27FC236}">
                <a16:creationId xmlns:a16="http://schemas.microsoft.com/office/drawing/2014/main" id="{B7FDDD23-0D21-47F3-85D0-DD7891AA7F73}"/>
              </a:ext>
            </a:extLst>
          </p:cNvPr>
          <p:cNvSpPr/>
          <p:nvPr/>
        </p:nvSpPr>
        <p:spPr>
          <a:xfrm>
            <a:off x="10487978" y="3879862"/>
            <a:ext cx="1504073"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34 FMI</a:t>
            </a:r>
          </a:p>
          <a:p>
            <a:pPr algn="ctr"/>
            <a:r>
              <a:rPr lang="es-ES" sz="1400" b="1" dirty="0">
                <a:solidFill>
                  <a:schemeClr val="tx1"/>
                </a:solidFill>
                <a:latin typeface="Arial Narrow" pitchFamily="34" charset="0"/>
              </a:rPr>
              <a:t>Vencidos</a:t>
            </a:r>
            <a:endParaRPr lang="es-CO" sz="1400" b="1" dirty="0">
              <a:solidFill>
                <a:schemeClr val="tx1"/>
              </a:solidFill>
              <a:latin typeface="Arial Narrow" pitchFamily="34" charset="0"/>
            </a:endParaRPr>
          </a:p>
          <a:p>
            <a:pPr algn="ctr"/>
            <a:r>
              <a:rPr lang="es-CO" sz="1400" b="1" dirty="0">
                <a:solidFill>
                  <a:schemeClr val="tx1"/>
                </a:solidFill>
                <a:latin typeface="Arial Narrow" pitchFamily="34" charset="0"/>
              </a:rPr>
              <a:t>$49.970</a:t>
            </a:r>
            <a:endParaRPr lang="es-ES" sz="1400" b="1" dirty="0">
              <a:solidFill>
                <a:schemeClr val="tx1"/>
              </a:solidFill>
              <a:latin typeface="Arial Narrow" pitchFamily="34" charset="0"/>
            </a:endParaRPr>
          </a:p>
        </p:txBody>
      </p:sp>
      <p:sp>
        <p:nvSpPr>
          <p:cNvPr id="36" name="66 Rectángulo">
            <a:extLst>
              <a:ext uri="{FF2B5EF4-FFF2-40B4-BE49-F238E27FC236}">
                <a16:creationId xmlns:a16="http://schemas.microsoft.com/office/drawing/2014/main" id="{36070E94-201A-49AA-9E55-25321E685A47}"/>
              </a:ext>
            </a:extLst>
          </p:cNvPr>
          <p:cNvSpPr/>
          <p:nvPr/>
        </p:nvSpPr>
        <p:spPr>
          <a:xfrm>
            <a:off x="10452781" y="2865369"/>
            <a:ext cx="1504073"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608 FMI</a:t>
            </a:r>
          </a:p>
          <a:p>
            <a:pPr algn="ctr"/>
            <a:r>
              <a:rPr lang="es-CO" sz="1400" b="1" dirty="0">
                <a:solidFill>
                  <a:schemeClr val="tx1"/>
                </a:solidFill>
                <a:latin typeface="Arial Narrow" pitchFamily="34" charset="0"/>
              </a:rPr>
              <a:t>Disponibles - Puja</a:t>
            </a:r>
          </a:p>
          <a:p>
            <a:pPr algn="ctr"/>
            <a:r>
              <a:rPr lang="es-CO" sz="1400" b="1" dirty="0">
                <a:solidFill>
                  <a:schemeClr val="tx1"/>
                </a:solidFill>
                <a:latin typeface="Arial Narrow" pitchFamily="34" charset="0"/>
              </a:rPr>
              <a:t>$259.139</a:t>
            </a:r>
            <a:endParaRPr lang="es-ES" sz="1400" b="1" dirty="0">
              <a:solidFill>
                <a:schemeClr val="tx1"/>
              </a:solidFill>
              <a:latin typeface="Arial Narrow" pitchFamily="34" charset="0"/>
            </a:endParaRPr>
          </a:p>
        </p:txBody>
      </p:sp>
      <p:sp>
        <p:nvSpPr>
          <p:cNvPr id="41" name="66 Rectángulo">
            <a:extLst>
              <a:ext uri="{FF2B5EF4-FFF2-40B4-BE49-F238E27FC236}">
                <a16:creationId xmlns:a16="http://schemas.microsoft.com/office/drawing/2014/main" id="{54B61578-1C6D-47A2-A521-0E3B3A70CD30}"/>
              </a:ext>
            </a:extLst>
          </p:cNvPr>
          <p:cNvSpPr/>
          <p:nvPr/>
        </p:nvSpPr>
        <p:spPr>
          <a:xfrm>
            <a:off x="10444247" y="1889449"/>
            <a:ext cx="1504073" cy="102897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400" b="1" dirty="0">
                <a:solidFill>
                  <a:schemeClr val="tx1"/>
                </a:solidFill>
                <a:latin typeface="Arial Narrow" pitchFamily="34" charset="0"/>
              </a:rPr>
              <a:t>143 FMI</a:t>
            </a:r>
          </a:p>
          <a:p>
            <a:pPr algn="ctr"/>
            <a:r>
              <a:rPr lang="es-CO" sz="1400" b="1" dirty="0">
                <a:solidFill>
                  <a:schemeClr val="tx1"/>
                </a:solidFill>
                <a:latin typeface="Arial Narrow" pitchFamily="34" charset="0"/>
              </a:rPr>
              <a:t>En proceso</a:t>
            </a:r>
          </a:p>
          <a:p>
            <a:pPr algn="ctr"/>
            <a:r>
              <a:rPr lang="es-CO" sz="1400" b="1" dirty="0">
                <a:solidFill>
                  <a:schemeClr val="tx1"/>
                </a:solidFill>
                <a:latin typeface="Arial Narrow" pitchFamily="34" charset="0"/>
              </a:rPr>
              <a:t>$33.562</a:t>
            </a:r>
            <a:endParaRPr lang="es-ES" sz="1400" b="1" dirty="0">
              <a:solidFill>
                <a:schemeClr val="tx1"/>
              </a:solidFill>
              <a:latin typeface="Arial Narrow" pitchFamily="34" charset="0"/>
            </a:endParaRPr>
          </a:p>
        </p:txBody>
      </p:sp>
      <p:cxnSp>
        <p:nvCxnSpPr>
          <p:cNvPr id="49" name="Conector recto 48">
            <a:extLst>
              <a:ext uri="{FF2B5EF4-FFF2-40B4-BE49-F238E27FC236}">
                <a16:creationId xmlns:a16="http://schemas.microsoft.com/office/drawing/2014/main" id="{2522F0D5-D370-4236-BC8E-71BA42514A7F}"/>
              </a:ext>
            </a:extLst>
          </p:cNvPr>
          <p:cNvCxnSpPr>
            <a:cxnSpLocks/>
          </p:cNvCxnSpPr>
          <p:nvPr/>
        </p:nvCxnSpPr>
        <p:spPr>
          <a:xfrm flipV="1">
            <a:off x="6674655" y="2574432"/>
            <a:ext cx="0" cy="483795"/>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Conector recto 50">
            <a:extLst>
              <a:ext uri="{FF2B5EF4-FFF2-40B4-BE49-F238E27FC236}">
                <a16:creationId xmlns:a16="http://schemas.microsoft.com/office/drawing/2014/main" id="{DA4CF3FD-695E-4E72-9CA5-84787CDF009B}"/>
              </a:ext>
            </a:extLst>
          </p:cNvPr>
          <p:cNvCxnSpPr/>
          <p:nvPr/>
        </p:nvCxnSpPr>
        <p:spPr>
          <a:xfrm>
            <a:off x="5405284" y="2574432"/>
            <a:ext cx="1269371"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Rectángulo 52">
            <a:extLst>
              <a:ext uri="{FF2B5EF4-FFF2-40B4-BE49-F238E27FC236}">
                <a16:creationId xmlns:a16="http://schemas.microsoft.com/office/drawing/2014/main" id="{34FF4246-E2DA-4C2E-8CAF-1D51E95955AD}"/>
              </a:ext>
            </a:extLst>
          </p:cNvPr>
          <p:cNvSpPr/>
          <p:nvPr/>
        </p:nvSpPr>
        <p:spPr>
          <a:xfrm>
            <a:off x="6611617" y="2748826"/>
            <a:ext cx="798617" cy="307777"/>
          </a:xfrm>
          <a:prstGeom prst="rect">
            <a:avLst/>
          </a:prstGeom>
        </p:spPr>
        <p:txBody>
          <a:bodyPr wrap="none">
            <a:spAutoFit/>
          </a:bodyPr>
          <a:lstStyle/>
          <a:p>
            <a:pPr algn="ctr"/>
            <a:r>
              <a:rPr lang="es-CO" sz="1400" b="1" dirty="0">
                <a:solidFill>
                  <a:schemeClr val="tx2"/>
                </a:solidFill>
                <a:latin typeface="Arial Narrow" pitchFamily="34" charset="0"/>
              </a:rPr>
              <a:t>$464.081</a:t>
            </a:r>
            <a:endParaRPr lang="es-CO" sz="1400" dirty="0">
              <a:solidFill>
                <a:schemeClr val="tx2"/>
              </a:solidFill>
            </a:endParaRPr>
          </a:p>
        </p:txBody>
      </p:sp>
      <p:sp>
        <p:nvSpPr>
          <p:cNvPr id="54" name="Rectángulo 53">
            <a:extLst>
              <a:ext uri="{FF2B5EF4-FFF2-40B4-BE49-F238E27FC236}">
                <a16:creationId xmlns:a16="http://schemas.microsoft.com/office/drawing/2014/main" id="{EE5D9CC3-4978-4388-9F29-C1FE09DE8367}"/>
              </a:ext>
            </a:extLst>
          </p:cNvPr>
          <p:cNvSpPr/>
          <p:nvPr/>
        </p:nvSpPr>
        <p:spPr>
          <a:xfrm>
            <a:off x="7884894" y="3696187"/>
            <a:ext cx="798617" cy="307777"/>
          </a:xfrm>
          <a:prstGeom prst="rect">
            <a:avLst/>
          </a:prstGeom>
        </p:spPr>
        <p:txBody>
          <a:bodyPr wrap="none">
            <a:spAutoFit/>
          </a:bodyPr>
          <a:lstStyle/>
          <a:p>
            <a:pPr algn="ctr"/>
            <a:r>
              <a:rPr lang="es-CO" sz="1400" b="1" dirty="0">
                <a:solidFill>
                  <a:schemeClr val="tx2"/>
                </a:solidFill>
                <a:latin typeface="Arial Narrow" pitchFamily="34" charset="0"/>
              </a:rPr>
              <a:t>$124.331</a:t>
            </a:r>
          </a:p>
        </p:txBody>
      </p:sp>
      <p:sp>
        <p:nvSpPr>
          <p:cNvPr id="55" name="Abrir llave 54">
            <a:extLst>
              <a:ext uri="{FF2B5EF4-FFF2-40B4-BE49-F238E27FC236}">
                <a16:creationId xmlns:a16="http://schemas.microsoft.com/office/drawing/2014/main" id="{92E1B8E2-C0D2-4C2F-B512-9F16B1A789CB}"/>
              </a:ext>
            </a:extLst>
          </p:cNvPr>
          <p:cNvSpPr/>
          <p:nvPr/>
        </p:nvSpPr>
        <p:spPr>
          <a:xfrm>
            <a:off x="8646965" y="1721191"/>
            <a:ext cx="301459" cy="4284712"/>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tx2"/>
              </a:solidFill>
            </a:endParaRPr>
          </a:p>
        </p:txBody>
      </p:sp>
      <p:cxnSp>
        <p:nvCxnSpPr>
          <p:cNvPr id="57" name="Conector recto 56">
            <a:extLst>
              <a:ext uri="{FF2B5EF4-FFF2-40B4-BE49-F238E27FC236}">
                <a16:creationId xmlns:a16="http://schemas.microsoft.com/office/drawing/2014/main" id="{85B33D7E-977A-4A1A-BA86-B6586EE4143E}"/>
              </a:ext>
            </a:extLst>
          </p:cNvPr>
          <p:cNvCxnSpPr>
            <a:cxnSpLocks/>
          </p:cNvCxnSpPr>
          <p:nvPr/>
        </p:nvCxnSpPr>
        <p:spPr>
          <a:xfrm flipH="1">
            <a:off x="10344482" y="1863236"/>
            <a:ext cx="10633" cy="42772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60" name="Imagen 59">
            <a:extLst>
              <a:ext uri="{FF2B5EF4-FFF2-40B4-BE49-F238E27FC236}">
                <a16:creationId xmlns:a16="http://schemas.microsoft.com/office/drawing/2014/main" id="{13ACEE55-2AFA-4217-8189-E5AEA1082F3D}"/>
              </a:ext>
            </a:extLst>
          </p:cNvPr>
          <p:cNvPicPr>
            <a:picLocks noChangeAspect="1"/>
          </p:cNvPicPr>
          <p:nvPr/>
        </p:nvPicPr>
        <p:blipFill rotWithShape="1">
          <a:blip r:embed="rId7"/>
          <a:srcRect l="16744" t="22726" r="66325" b="66116"/>
          <a:stretch/>
        </p:blipFill>
        <p:spPr>
          <a:xfrm>
            <a:off x="9678855" y="1198105"/>
            <a:ext cx="1206763" cy="447151"/>
          </a:xfrm>
          <a:prstGeom prst="rect">
            <a:avLst/>
          </a:prstGeom>
        </p:spPr>
      </p:pic>
      <p:cxnSp>
        <p:nvCxnSpPr>
          <p:cNvPr id="62" name="Conector recto 61">
            <a:extLst>
              <a:ext uri="{FF2B5EF4-FFF2-40B4-BE49-F238E27FC236}">
                <a16:creationId xmlns:a16="http://schemas.microsoft.com/office/drawing/2014/main" id="{91AD6071-78A5-4BE6-B971-86CED1F5B559}"/>
              </a:ext>
            </a:extLst>
          </p:cNvPr>
          <p:cNvCxnSpPr/>
          <p:nvPr/>
        </p:nvCxnSpPr>
        <p:spPr>
          <a:xfrm flipV="1">
            <a:off x="8554453" y="2918422"/>
            <a:ext cx="0" cy="77776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7EF1F6CD-FA99-477D-8971-A96AA7B65456}"/>
              </a:ext>
            </a:extLst>
          </p:cNvPr>
          <p:cNvCxnSpPr>
            <a:cxnSpLocks/>
          </p:cNvCxnSpPr>
          <p:nvPr/>
        </p:nvCxnSpPr>
        <p:spPr>
          <a:xfrm>
            <a:off x="8542421" y="2927529"/>
            <a:ext cx="3606972" cy="2604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Rectángulo 3">
            <a:extLst>
              <a:ext uri="{FF2B5EF4-FFF2-40B4-BE49-F238E27FC236}">
                <a16:creationId xmlns:a16="http://schemas.microsoft.com/office/drawing/2014/main" id="{DBFD78D5-388E-4420-B2D9-E6EA27CE481D}"/>
              </a:ext>
            </a:extLst>
          </p:cNvPr>
          <p:cNvSpPr/>
          <p:nvPr/>
        </p:nvSpPr>
        <p:spPr>
          <a:xfrm>
            <a:off x="9739465" y="2703683"/>
            <a:ext cx="655949" cy="261610"/>
          </a:xfrm>
          <a:prstGeom prst="rect">
            <a:avLst/>
          </a:prstGeom>
        </p:spPr>
        <p:txBody>
          <a:bodyPr wrap="none">
            <a:spAutoFit/>
          </a:bodyPr>
          <a:lstStyle/>
          <a:p>
            <a:pPr algn="r"/>
            <a:r>
              <a:rPr lang="es-ES" sz="1100" b="1" dirty="0">
                <a:solidFill>
                  <a:srgbClr val="FF0000"/>
                </a:solidFill>
              </a:rPr>
              <a:t>153.617</a:t>
            </a:r>
          </a:p>
        </p:txBody>
      </p:sp>
      <p:sp>
        <p:nvSpPr>
          <p:cNvPr id="27" name="Rectángulo 26">
            <a:extLst>
              <a:ext uri="{FF2B5EF4-FFF2-40B4-BE49-F238E27FC236}">
                <a16:creationId xmlns:a16="http://schemas.microsoft.com/office/drawing/2014/main" id="{348C9C7A-51D4-414C-8B21-DE136BC109C2}"/>
              </a:ext>
            </a:extLst>
          </p:cNvPr>
          <p:cNvSpPr/>
          <p:nvPr/>
        </p:nvSpPr>
        <p:spPr>
          <a:xfrm>
            <a:off x="11493444" y="2694203"/>
            <a:ext cx="655949" cy="261610"/>
          </a:xfrm>
          <a:prstGeom prst="rect">
            <a:avLst/>
          </a:prstGeom>
        </p:spPr>
        <p:txBody>
          <a:bodyPr wrap="none">
            <a:spAutoFit/>
          </a:bodyPr>
          <a:lstStyle/>
          <a:p>
            <a:pPr algn="r"/>
            <a:r>
              <a:rPr lang="es-ES" sz="1100" b="1" dirty="0">
                <a:solidFill>
                  <a:srgbClr val="FF0000"/>
                </a:solidFill>
              </a:rPr>
              <a:t>157.893</a:t>
            </a:r>
          </a:p>
        </p:txBody>
      </p:sp>
    </p:spTree>
    <p:extLst>
      <p:ext uri="{BB962C8B-B14F-4D97-AF65-F5344CB8AC3E}">
        <p14:creationId xmlns:p14="http://schemas.microsoft.com/office/powerpoint/2010/main" val="1657361165"/>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Bienes Enajenación Temprana – Corte 29OCT/18</a:t>
            </a:r>
          </a:p>
        </p:txBody>
      </p:sp>
      <p:pic>
        <p:nvPicPr>
          <p:cNvPr id="3" name="Imagen 2">
            <a:extLst>
              <a:ext uri="{FF2B5EF4-FFF2-40B4-BE49-F238E27FC236}">
                <a16:creationId xmlns:a16="http://schemas.microsoft.com/office/drawing/2014/main" id="{0576E143-D916-4B29-B13C-11FC78BF7BA3}"/>
              </a:ext>
            </a:extLst>
          </p:cNvPr>
          <p:cNvPicPr>
            <a:picLocks noChangeAspect="1"/>
          </p:cNvPicPr>
          <p:nvPr/>
        </p:nvPicPr>
        <p:blipFill rotWithShape="1">
          <a:blip r:embed="rId3"/>
          <a:srcRect l="29514" r="29669" b="10660"/>
          <a:stretch/>
        </p:blipFill>
        <p:spPr>
          <a:xfrm>
            <a:off x="165234" y="2461989"/>
            <a:ext cx="1927165" cy="2535314"/>
          </a:xfrm>
          <a:prstGeom prst="rect">
            <a:avLst/>
          </a:prstGeom>
        </p:spPr>
      </p:pic>
      <p:grpSp>
        <p:nvGrpSpPr>
          <p:cNvPr id="18" name="Grupo 17">
            <a:extLst>
              <a:ext uri="{FF2B5EF4-FFF2-40B4-BE49-F238E27FC236}">
                <a16:creationId xmlns:a16="http://schemas.microsoft.com/office/drawing/2014/main" id="{8FFE8B65-9E2F-4966-8459-B2063CCE7E70}"/>
              </a:ext>
            </a:extLst>
          </p:cNvPr>
          <p:cNvGrpSpPr/>
          <p:nvPr/>
        </p:nvGrpSpPr>
        <p:grpSpPr>
          <a:xfrm>
            <a:off x="2203611" y="1880079"/>
            <a:ext cx="9874131" cy="3640104"/>
            <a:chOff x="2203611" y="1880079"/>
            <a:chExt cx="9874131" cy="3640104"/>
          </a:xfrm>
        </p:grpSpPr>
        <p:pic>
          <p:nvPicPr>
            <p:cNvPr id="10" name="Imagen 9">
              <a:extLst>
                <a:ext uri="{FF2B5EF4-FFF2-40B4-BE49-F238E27FC236}">
                  <a16:creationId xmlns:a16="http://schemas.microsoft.com/office/drawing/2014/main" id="{BE5D26B0-0BA2-4CE5-B40B-EF643E1EA963}"/>
                </a:ext>
              </a:extLst>
            </p:cNvPr>
            <p:cNvPicPr>
              <a:picLocks noChangeAspect="1"/>
            </p:cNvPicPr>
            <p:nvPr/>
          </p:nvPicPr>
          <p:blipFill>
            <a:blip r:embed="rId4"/>
            <a:stretch>
              <a:fillRect/>
            </a:stretch>
          </p:blipFill>
          <p:spPr>
            <a:xfrm>
              <a:off x="2203611" y="1880079"/>
              <a:ext cx="9832591" cy="3640104"/>
            </a:xfrm>
            <a:prstGeom prst="rect">
              <a:avLst/>
            </a:prstGeom>
          </p:spPr>
        </p:pic>
        <p:cxnSp>
          <p:nvCxnSpPr>
            <p:cNvPr id="15" name="Conector recto 14">
              <a:extLst>
                <a:ext uri="{FF2B5EF4-FFF2-40B4-BE49-F238E27FC236}">
                  <a16:creationId xmlns:a16="http://schemas.microsoft.com/office/drawing/2014/main" id="{DDD1BE64-ACB1-4E44-8E32-1B6DE956842A}"/>
                </a:ext>
              </a:extLst>
            </p:cNvPr>
            <p:cNvCxnSpPr>
              <a:cxnSpLocks/>
            </p:cNvCxnSpPr>
            <p:nvPr/>
          </p:nvCxnSpPr>
          <p:spPr>
            <a:xfrm>
              <a:off x="8412465" y="4540384"/>
              <a:ext cx="2783305"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CuadroTexto 18">
              <a:extLst>
                <a:ext uri="{FF2B5EF4-FFF2-40B4-BE49-F238E27FC236}">
                  <a16:creationId xmlns:a16="http://schemas.microsoft.com/office/drawing/2014/main" id="{82D8B8AE-4E0B-49B9-8C32-9B7C2E92F9EF}"/>
                </a:ext>
              </a:extLst>
            </p:cNvPr>
            <p:cNvSpPr txBox="1"/>
            <p:nvPr/>
          </p:nvSpPr>
          <p:spPr>
            <a:xfrm>
              <a:off x="8594703" y="4134259"/>
              <a:ext cx="2386642" cy="307777"/>
            </a:xfrm>
            <a:prstGeom prst="rect">
              <a:avLst/>
            </a:prstGeom>
            <a:noFill/>
          </p:spPr>
          <p:txBody>
            <a:bodyPr wrap="square" rtlCol="0">
              <a:spAutoFit/>
            </a:bodyPr>
            <a:lstStyle/>
            <a:p>
              <a:pPr algn="ctr"/>
              <a:r>
                <a:rPr lang="es-ES" sz="1400" b="1" dirty="0"/>
                <a:t>148</a:t>
              </a:r>
              <a:endParaRPr lang="es-CO" sz="1200" b="1" dirty="0"/>
            </a:p>
          </p:txBody>
        </p:sp>
        <p:sp>
          <p:nvSpPr>
            <p:cNvPr id="20" name="CuadroTexto 19">
              <a:extLst>
                <a:ext uri="{FF2B5EF4-FFF2-40B4-BE49-F238E27FC236}">
                  <a16:creationId xmlns:a16="http://schemas.microsoft.com/office/drawing/2014/main" id="{5BD55929-FD18-4F8C-92ED-B66DE52B1EFF}"/>
                </a:ext>
              </a:extLst>
            </p:cNvPr>
            <p:cNvSpPr txBox="1"/>
            <p:nvPr/>
          </p:nvSpPr>
          <p:spPr>
            <a:xfrm>
              <a:off x="9112347" y="3828384"/>
              <a:ext cx="1352677" cy="461665"/>
            </a:xfrm>
            <a:prstGeom prst="rect">
              <a:avLst/>
            </a:prstGeom>
            <a:noFill/>
          </p:spPr>
          <p:txBody>
            <a:bodyPr wrap="square" rtlCol="0">
              <a:spAutoFit/>
            </a:bodyPr>
            <a:lstStyle/>
            <a:p>
              <a:pPr algn="r"/>
              <a:r>
                <a:rPr lang="es-ES" sz="1200" b="1" dirty="0">
                  <a:solidFill>
                    <a:srgbClr val="FF0000"/>
                  </a:solidFill>
                </a:rPr>
                <a:t>En proceso de Cargue</a:t>
              </a:r>
              <a:endParaRPr lang="es-CO" sz="1200" b="1" dirty="0">
                <a:solidFill>
                  <a:srgbClr val="FF0000"/>
                </a:solidFill>
              </a:endParaRPr>
            </a:p>
          </p:txBody>
        </p:sp>
        <p:sp>
          <p:nvSpPr>
            <p:cNvPr id="21" name="Rectángulo 20">
              <a:extLst>
                <a:ext uri="{FF2B5EF4-FFF2-40B4-BE49-F238E27FC236}">
                  <a16:creationId xmlns:a16="http://schemas.microsoft.com/office/drawing/2014/main" id="{E29DEC2B-20BB-4358-BBCE-2052C35EFB2B}"/>
                </a:ext>
              </a:extLst>
            </p:cNvPr>
            <p:cNvSpPr/>
            <p:nvPr/>
          </p:nvSpPr>
          <p:spPr>
            <a:xfrm>
              <a:off x="8443706" y="4080620"/>
              <a:ext cx="790537" cy="307777"/>
            </a:xfrm>
            <a:prstGeom prst="rect">
              <a:avLst/>
            </a:prstGeom>
          </p:spPr>
          <p:txBody>
            <a:bodyPr wrap="none">
              <a:spAutoFit/>
            </a:bodyPr>
            <a:lstStyle/>
            <a:p>
              <a:pPr algn="ctr"/>
              <a:r>
                <a:rPr lang="es-CO" sz="1400" b="1" dirty="0">
                  <a:solidFill>
                    <a:schemeClr val="tx2"/>
                  </a:solidFill>
                  <a:latin typeface="Arial Narrow" pitchFamily="34" charset="0"/>
                </a:rPr>
                <a:t>$132.411</a:t>
              </a:r>
              <a:endParaRPr lang="es-CO" sz="1400" dirty="0">
                <a:solidFill>
                  <a:schemeClr val="tx2"/>
                </a:solidFill>
              </a:endParaRPr>
            </a:p>
          </p:txBody>
        </p:sp>
        <p:sp>
          <p:nvSpPr>
            <p:cNvPr id="22" name="Rectángulo 21">
              <a:extLst>
                <a:ext uri="{FF2B5EF4-FFF2-40B4-BE49-F238E27FC236}">
                  <a16:creationId xmlns:a16="http://schemas.microsoft.com/office/drawing/2014/main" id="{F3786751-D177-4117-ABDC-2301E16C6096}"/>
                </a:ext>
              </a:extLst>
            </p:cNvPr>
            <p:cNvSpPr/>
            <p:nvPr/>
          </p:nvSpPr>
          <p:spPr>
            <a:xfrm>
              <a:off x="5661779" y="2383997"/>
              <a:ext cx="798617" cy="307777"/>
            </a:xfrm>
            <a:prstGeom prst="rect">
              <a:avLst/>
            </a:prstGeom>
          </p:spPr>
          <p:txBody>
            <a:bodyPr wrap="none">
              <a:spAutoFit/>
            </a:bodyPr>
            <a:lstStyle/>
            <a:p>
              <a:pPr algn="ctr"/>
              <a:r>
                <a:rPr lang="es-CO" sz="1400" b="1" dirty="0">
                  <a:solidFill>
                    <a:schemeClr val="tx2"/>
                  </a:solidFill>
                  <a:latin typeface="Arial Narrow" pitchFamily="34" charset="0"/>
                </a:rPr>
                <a:t>$601.872</a:t>
              </a:r>
              <a:endParaRPr lang="es-CO" sz="1400" dirty="0">
                <a:solidFill>
                  <a:schemeClr val="tx2"/>
                </a:solidFill>
              </a:endParaRPr>
            </a:p>
          </p:txBody>
        </p:sp>
        <p:sp>
          <p:nvSpPr>
            <p:cNvPr id="23" name="Rectángulo 22">
              <a:extLst>
                <a:ext uri="{FF2B5EF4-FFF2-40B4-BE49-F238E27FC236}">
                  <a16:creationId xmlns:a16="http://schemas.microsoft.com/office/drawing/2014/main" id="{B3AE185C-E3FC-41DC-8B9C-0E25DB786975}"/>
                </a:ext>
              </a:extLst>
            </p:cNvPr>
            <p:cNvSpPr/>
            <p:nvPr/>
          </p:nvSpPr>
          <p:spPr>
            <a:xfrm>
              <a:off x="11195770" y="4474083"/>
              <a:ext cx="881972" cy="523220"/>
            </a:xfrm>
            <a:prstGeom prst="rect">
              <a:avLst/>
            </a:prstGeom>
          </p:spPr>
          <p:txBody>
            <a:bodyPr wrap="none">
              <a:spAutoFit/>
            </a:bodyPr>
            <a:lstStyle/>
            <a:p>
              <a:pPr algn="ctr"/>
              <a:r>
                <a:rPr lang="es-CO" sz="1400" b="1" dirty="0">
                  <a:solidFill>
                    <a:schemeClr val="tx2"/>
                  </a:solidFill>
                  <a:latin typeface="Arial Narrow" pitchFamily="34" charset="0"/>
                </a:rPr>
                <a:t>$ 103,798 </a:t>
              </a:r>
            </a:p>
            <a:p>
              <a:pPr algn="ctr"/>
              <a:endParaRPr lang="es-CO" sz="1400" b="1" dirty="0">
                <a:solidFill>
                  <a:schemeClr val="tx2"/>
                </a:solidFill>
                <a:latin typeface="Arial Narrow" pitchFamily="34" charset="0"/>
              </a:endParaRPr>
            </a:p>
          </p:txBody>
        </p:sp>
        <p:cxnSp>
          <p:nvCxnSpPr>
            <p:cNvPr id="24" name="Conector recto 23">
              <a:extLst>
                <a:ext uri="{FF2B5EF4-FFF2-40B4-BE49-F238E27FC236}">
                  <a16:creationId xmlns:a16="http://schemas.microsoft.com/office/drawing/2014/main" id="{73B28260-832E-4699-A8A1-32F74ABCA5CB}"/>
                </a:ext>
              </a:extLst>
            </p:cNvPr>
            <p:cNvCxnSpPr>
              <a:cxnSpLocks/>
            </p:cNvCxnSpPr>
            <p:nvPr/>
          </p:nvCxnSpPr>
          <p:spPr>
            <a:xfrm>
              <a:off x="2885634" y="2488160"/>
              <a:ext cx="2783305"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CuadroTexto 24">
              <a:extLst>
                <a:ext uri="{FF2B5EF4-FFF2-40B4-BE49-F238E27FC236}">
                  <a16:creationId xmlns:a16="http://schemas.microsoft.com/office/drawing/2014/main" id="{84002EC9-57ED-4864-A7FA-6820533F5B98}"/>
                </a:ext>
              </a:extLst>
            </p:cNvPr>
            <p:cNvSpPr txBox="1"/>
            <p:nvPr/>
          </p:nvSpPr>
          <p:spPr>
            <a:xfrm>
              <a:off x="2936848" y="2096482"/>
              <a:ext cx="2783304" cy="307777"/>
            </a:xfrm>
            <a:prstGeom prst="rect">
              <a:avLst/>
            </a:prstGeom>
            <a:noFill/>
          </p:spPr>
          <p:txBody>
            <a:bodyPr wrap="square" rtlCol="0">
              <a:spAutoFit/>
            </a:bodyPr>
            <a:lstStyle/>
            <a:p>
              <a:pPr algn="ctr"/>
              <a:r>
                <a:rPr lang="es-ES" sz="1400" b="1" dirty="0"/>
                <a:t>1.122</a:t>
              </a:r>
              <a:endParaRPr lang="es-CO" sz="1200" b="1" dirty="0"/>
            </a:p>
          </p:txBody>
        </p:sp>
        <p:cxnSp>
          <p:nvCxnSpPr>
            <p:cNvPr id="26" name="Conector recto 25">
              <a:extLst>
                <a:ext uri="{FF2B5EF4-FFF2-40B4-BE49-F238E27FC236}">
                  <a16:creationId xmlns:a16="http://schemas.microsoft.com/office/drawing/2014/main" id="{22A13084-80B7-4BD6-BC4A-ED558CDD42F8}"/>
                </a:ext>
              </a:extLst>
            </p:cNvPr>
            <p:cNvCxnSpPr>
              <a:cxnSpLocks/>
            </p:cNvCxnSpPr>
            <p:nvPr/>
          </p:nvCxnSpPr>
          <p:spPr>
            <a:xfrm flipH="1" flipV="1">
              <a:off x="5668939" y="2488160"/>
              <a:ext cx="12357" cy="42315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Conector recto 26">
              <a:extLst>
                <a:ext uri="{FF2B5EF4-FFF2-40B4-BE49-F238E27FC236}">
                  <a16:creationId xmlns:a16="http://schemas.microsoft.com/office/drawing/2014/main" id="{062DEBB9-8BF6-4BCD-AC53-5727501C21F9}"/>
                </a:ext>
              </a:extLst>
            </p:cNvPr>
            <p:cNvCxnSpPr>
              <a:cxnSpLocks/>
            </p:cNvCxnSpPr>
            <p:nvPr/>
          </p:nvCxnSpPr>
          <p:spPr>
            <a:xfrm flipV="1">
              <a:off x="5681296" y="2911311"/>
              <a:ext cx="2727129" cy="1"/>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Conector recto 27">
              <a:extLst>
                <a:ext uri="{FF2B5EF4-FFF2-40B4-BE49-F238E27FC236}">
                  <a16:creationId xmlns:a16="http://schemas.microsoft.com/office/drawing/2014/main" id="{525B75A4-6777-4EEC-A420-AE7DEF86D13C}"/>
                </a:ext>
              </a:extLst>
            </p:cNvPr>
            <p:cNvCxnSpPr>
              <a:cxnSpLocks/>
            </p:cNvCxnSpPr>
            <p:nvPr/>
          </p:nvCxnSpPr>
          <p:spPr>
            <a:xfrm flipH="1" flipV="1">
              <a:off x="8389541" y="2911312"/>
              <a:ext cx="31241" cy="160435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CuadroTexto 30">
              <a:extLst>
                <a:ext uri="{FF2B5EF4-FFF2-40B4-BE49-F238E27FC236}">
                  <a16:creationId xmlns:a16="http://schemas.microsoft.com/office/drawing/2014/main" id="{6019ECFD-3944-4CF6-842B-575A4BD6E30C}"/>
                </a:ext>
              </a:extLst>
            </p:cNvPr>
            <p:cNvSpPr txBox="1"/>
            <p:nvPr/>
          </p:nvSpPr>
          <p:spPr>
            <a:xfrm>
              <a:off x="5681296" y="2573276"/>
              <a:ext cx="2727128" cy="307777"/>
            </a:xfrm>
            <a:prstGeom prst="rect">
              <a:avLst/>
            </a:prstGeom>
            <a:noFill/>
          </p:spPr>
          <p:txBody>
            <a:bodyPr wrap="square" rtlCol="0">
              <a:spAutoFit/>
            </a:bodyPr>
            <a:lstStyle/>
            <a:p>
              <a:pPr algn="ctr"/>
              <a:r>
                <a:rPr lang="es-ES" sz="1400" b="1" dirty="0"/>
                <a:t>3.081</a:t>
              </a:r>
              <a:endParaRPr lang="es-CO" sz="1200" b="1" dirty="0"/>
            </a:p>
          </p:txBody>
        </p:sp>
        <p:pic>
          <p:nvPicPr>
            <p:cNvPr id="32" name="Imagen 31">
              <a:extLst>
                <a:ext uri="{FF2B5EF4-FFF2-40B4-BE49-F238E27FC236}">
                  <a16:creationId xmlns:a16="http://schemas.microsoft.com/office/drawing/2014/main" id="{411B1953-526B-4339-A6EA-4B8695E28872}"/>
                </a:ext>
              </a:extLst>
            </p:cNvPr>
            <p:cNvPicPr>
              <a:picLocks noChangeAspect="1"/>
            </p:cNvPicPr>
            <p:nvPr/>
          </p:nvPicPr>
          <p:blipFill rotWithShape="1">
            <a:blip r:embed="rId5"/>
            <a:srcRect l="16744" t="22726" r="66325" b="66116"/>
            <a:stretch/>
          </p:blipFill>
          <p:spPr>
            <a:xfrm>
              <a:off x="11312919" y="4794522"/>
              <a:ext cx="615788" cy="228173"/>
            </a:xfrm>
            <a:prstGeom prst="rect">
              <a:avLst/>
            </a:prstGeom>
          </p:spPr>
        </p:pic>
        <p:sp>
          <p:nvSpPr>
            <p:cNvPr id="5" name="CuadroTexto 4">
              <a:extLst>
                <a:ext uri="{FF2B5EF4-FFF2-40B4-BE49-F238E27FC236}">
                  <a16:creationId xmlns:a16="http://schemas.microsoft.com/office/drawing/2014/main" id="{310C885C-9AB3-45D6-96FA-245F03B8A1AF}"/>
                </a:ext>
              </a:extLst>
            </p:cNvPr>
            <p:cNvSpPr txBox="1"/>
            <p:nvPr/>
          </p:nvSpPr>
          <p:spPr>
            <a:xfrm>
              <a:off x="5720152" y="2991661"/>
              <a:ext cx="917200" cy="523220"/>
            </a:xfrm>
            <a:prstGeom prst="rect">
              <a:avLst/>
            </a:prstGeom>
            <a:noFill/>
          </p:spPr>
          <p:txBody>
            <a:bodyPr wrap="square" rtlCol="0">
              <a:spAutoFit/>
            </a:bodyPr>
            <a:lstStyle/>
            <a:p>
              <a:r>
                <a:rPr lang="es-ES" sz="1400" b="1" i="1" dirty="0">
                  <a:solidFill>
                    <a:srgbClr val="FF0000"/>
                  </a:solidFill>
                </a:rPr>
                <a:t>+300</a:t>
              </a:r>
            </a:p>
            <a:p>
              <a:r>
                <a:rPr lang="es-ES" sz="1400" b="1" i="1" dirty="0">
                  <a:solidFill>
                    <a:srgbClr val="FF0000"/>
                  </a:solidFill>
                </a:rPr>
                <a:t>+54.620</a:t>
              </a:r>
              <a:endParaRPr lang="es-CO" sz="1400" b="1" i="1" dirty="0">
                <a:solidFill>
                  <a:srgbClr val="FF0000"/>
                </a:solidFill>
              </a:endParaRPr>
            </a:p>
          </p:txBody>
        </p:sp>
      </p:grpSp>
      <p:pic>
        <p:nvPicPr>
          <p:cNvPr id="29" name="Imagen 28">
            <a:extLst>
              <a:ext uri="{FF2B5EF4-FFF2-40B4-BE49-F238E27FC236}">
                <a16:creationId xmlns:a16="http://schemas.microsoft.com/office/drawing/2014/main" id="{DF0FF1BD-1715-4F90-AFFF-44B1E823A7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30" name="Imagen 29">
            <a:extLst>
              <a:ext uri="{FF2B5EF4-FFF2-40B4-BE49-F238E27FC236}">
                <a16:creationId xmlns:a16="http://schemas.microsoft.com/office/drawing/2014/main" id="{583051F6-D667-462D-9574-DD1A2C1EFD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33" name="Imagen 32">
            <a:extLst>
              <a:ext uri="{FF2B5EF4-FFF2-40B4-BE49-F238E27FC236}">
                <a16:creationId xmlns:a16="http://schemas.microsoft.com/office/drawing/2014/main" id="{DEEE1F8A-8B52-4EAC-9069-3D101D9A04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516174712"/>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Avalúos Bienes Enajenación Temprana – FMI sin Avalúo</a:t>
            </a:r>
          </a:p>
        </p:txBody>
      </p:sp>
      <p:pic>
        <p:nvPicPr>
          <p:cNvPr id="4" name="Imagen 3">
            <a:extLst>
              <a:ext uri="{FF2B5EF4-FFF2-40B4-BE49-F238E27FC236}">
                <a16:creationId xmlns:a16="http://schemas.microsoft.com/office/drawing/2014/main" id="{9D4241CD-B1D5-4DC8-9BFD-C6D4551DEAC0}"/>
              </a:ext>
            </a:extLst>
          </p:cNvPr>
          <p:cNvPicPr>
            <a:picLocks noChangeAspect="1"/>
          </p:cNvPicPr>
          <p:nvPr/>
        </p:nvPicPr>
        <p:blipFill>
          <a:blip r:embed="rId2"/>
          <a:stretch>
            <a:fillRect/>
          </a:stretch>
        </p:blipFill>
        <p:spPr>
          <a:xfrm>
            <a:off x="8129944" y="2065588"/>
            <a:ext cx="3889867" cy="2338059"/>
          </a:xfrm>
          <a:prstGeom prst="rect">
            <a:avLst/>
          </a:prstGeom>
        </p:spPr>
      </p:pic>
      <p:grpSp>
        <p:nvGrpSpPr>
          <p:cNvPr id="6" name="Grupo 5">
            <a:extLst>
              <a:ext uri="{FF2B5EF4-FFF2-40B4-BE49-F238E27FC236}">
                <a16:creationId xmlns:a16="http://schemas.microsoft.com/office/drawing/2014/main" id="{D7D9F72F-0974-4BE8-9DE0-881AAB02E5E9}"/>
              </a:ext>
            </a:extLst>
          </p:cNvPr>
          <p:cNvGrpSpPr/>
          <p:nvPr/>
        </p:nvGrpSpPr>
        <p:grpSpPr>
          <a:xfrm>
            <a:off x="172189" y="1556134"/>
            <a:ext cx="7818988" cy="3356968"/>
            <a:chOff x="172189" y="1556134"/>
            <a:chExt cx="7818988" cy="3356968"/>
          </a:xfrm>
        </p:grpSpPr>
        <p:pic>
          <p:nvPicPr>
            <p:cNvPr id="3" name="Imagen 2">
              <a:extLst>
                <a:ext uri="{FF2B5EF4-FFF2-40B4-BE49-F238E27FC236}">
                  <a16:creationId xmlns:a16="http://schemas.microsoft.com/office/drawing/2014/main" id="{DC885258-1ED0-40AB-B10C-29EDBE6676A6}"/>
                </a:ext>
              </a:extLst>
            </p:cNvPr>
            <p:cNvPicPr>
              <a:picLocks noChangeAspect="1"/>
            </p:cNvPicPr>
            <p:nvPr/>
          </p:nvPicPr>
          <p:blipFill>
            <a:blip r:embed="rId3"/>
            <a:stretch>
              <a:fillRect/>
            </a:stretch>
          </p:blipFill>
          <p:spPr>
            <a:xfrm>
              <a:off x="172189" y="1556134"/>
              <a:ext cx="7818988" cy="3356968"/>
            </a:xfrm>
            <a:prstGeom prst="rect">
              <a:avLst/>
            </a:prstGeom>
          </p:spPr>
        </p:pic>
        <p:sp>
          <p:nvSpPr>
            <p:cNvPr id="5" name="Rectángulo 4">
              <a:extLst>
                <a:ext uri="{FF2B5EF4-FFF2-40B4-BE49-F238E27FC236}">
                  <a16:creationId xmlns:a16="http://schemas.microsoft.com/office/drawing/2014/main" id="{0EF22174-B7D7-4873-97D5-D5FB15F38EAE}"/>
                </a:ext>
              </a:extLst>
            </p:cNvPr>
            <p:cNvSpPr/>
            <p:nvPr/>
          </p:nvSpPr>
          <p:spPr>
            <a:xfrm>
              <a:off x="4111957" y="2102659"/>
              <a:ext cx="3499805" cy="2753547"/>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1" name="Rectángulo 10">
              <a:extLst>
                <a:ext uri="{FF2B5EF4-FFF2-40B4-BE49-F238E27FC236}">
                  <a16:creationId xmlns:a16="http://schemas.microsoft.com/office/drawing/2014/main" id="{D7C51879-ED35-4CAB-800F-8FB1C992FECB}"/>
                </a:ext>
              </a:extLst>
            </p:cNvPr>
            <p:cNvSpPr/>
            <p:nvPr/>
          </p:nvSpPr>
          <p:spPr>
            <a:xfrm>
              <a:off x="4211870" y="2918500"/>
              <a:ext cx="1013418"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$168,764 </a:t>
              </a:r>
            </a:p>
          </p:txBody>
        </p:sp>
        <p:sp>
          <p:nvSpPr>
            <p:cNvPr id="12" name="Rectángulo 11">
              <a:extLst>
                <a:ext uri="{FF2B5EF4-FFF2-40B4-BE49-F238E27FC236}">
                  <a16:creationId xmlns:a16="http://schemas.microsoft.com/office/drawing/2014/main" id="{AE6E2814-8BBA-422D-9821-91BE129E7B20}"/>
                </a:ext>
              </a:extLst>
            </p:cNvPr>
            <p:cNvSpPr/>
            <p:nvPr/>
          </p:nvSpPr>
          <p:spPr>
            <a:xfrm>
              <a:off x="5373382" y="3745502"/>
              <a:ext cx="957313"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$53.142 </a:t>
              </a:r>
            </a:p>
          </p:txBody>
        </p:sp>
        <p:sp>
          <p:nvSpPr>
            <p:cNvPr id="14" name="Rectángulo 13">
              <a:extLst>
                <a:ext uri="{FF2B5EF4-FFF2-40B4-BE49-F238E27FC236}">
                  <a16:creationId xmlns:a16="http://schemas.microsoft.com/office/drawing/2014/main" id="{A72D55FE-B6F3-4CC5-B3E4-E1C600CDEC05}"/>
                </a:ext>
              </a:extLst>
            </p:cNvPr>
            <p:cNvSpPr/>
            <p:nvPr/>
          </p:nvSpPr>
          <p:spPr>
            <a:xfrm>
              <a:off x="1927011" y="1933382"/>
              <a:ext cx="1106393"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$ 147,634 </a:t>
              </a:r>
            </a:p>
          </p:txBody>
        </p:sp>
        <p:sp>
          <p:nvSpPr>
            <p:cNvPr id="15" name="Rectángulo 14">
              <a:extLst>
                <a:ext uri="{FF2B5EF4-FFF2-40B4-BE49-F238E27FC236}">
                  <a16:creationId xmlns:a16="http://schemas.microsoft.com/office/drawing/2014/main" id="{6E0A4919-81D1-49B3-BDEF-957A1C1450F0}"/>
                </a:ext>
              </a:extLst>
            </p:cNvPr>
            <p:cNvSpPr/>
            <p:nvPr/>
          </p:nvSpPr>
          <p:spPr>
            <a:xfrm>
              <a:off x="896761" y="3624207"/>
              <a:ext cx="1002197"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$ 12,138 </a:t>
              </a:r>
            </a:p>
          </p:txBody>
        </p:sp>
        <p:sp>
          <p:nvSpPr>
            <p:cNvPr id="16" name="Rectángulo 15">
              <a:extLst>
                <a:ext uri="{FF2B5EF4-FFF2-40B4-BE49-F238E27FC236}">
                  <a16:creationId xmlns:a16="http://schemas.microsoft.com/office/drawing/2014/main" id="{D020A8B7-B2B0-4B17-A887-A7BC6C59A7EA}"/>
                </a:ext>
              </a:extLst>
            </p:cNvPr>
            <p:cNvSpPr/>
            <p:nvPr/>
          </p:nvSpPr>
          <p:spPr>
            <a:xfrm>
              <a:off x="3189454" y="2054726"/>
              <a:ext cx="853119" cy="338554"/>
            </a:xfrm>
            <a:prstGeom prst="rect">
              <a:avLst/>
            </a:prstGeom>
            <a:noFill/>
          </p:spPr>
          <p:txBody>
            <a:bodyPr wrap="none" lIns="91440" tIns="45720" rIns="91440" bIns="45720">
              <a:spAutoFit/>
            </a:bodyPr>
            <a:lstStyle/>
            <a:p>
              <a:pPr algn="ctr"/>
              <a:r>
                <a:rPr lang="es-ES" sz="1600" b="1" dirty="0">
                  <a:ln w="0"/>
                  <a:effectLst>
                    <a:outerShdw blurRad="38100" dist="19050" dir="2700000" algn="tl" rotWithShape="0">
                      <a:schemeClr val="dk1">
                        <a:alpha val="40000"/>
                      </a:schemeClr>
                    </a:outerShdw>
                  </a:effectLst>
                </a:rPr>
                <a:t> $5.330 </a:t>
              </a:r>
            </a:p>
          </p:txBody>
        </p:sp>
      </p:grpSp>
      <p:pic>
        <p:nvPicPr>
          <p:cNvPr id="17" name="Imagen 16">
            <a:extLst>
              <a:ext uri="{FF2B5EF4-FFF2-40B4-BE49-F238E27FC236}">
                <a16:creationId xmlns:a16="http://schemas.microsoft.com/office/drawing/2014/main" id="{501B7C5C-B1C2-47FF-9BDB-B02EB456B9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8" name="Imagen 17">
            <a:extLst>
              <a:ext uri="{FF2B5EF4-FFF2-40B4-BE49-F238E27FC236}">
                <a16:creationId xmlns:a16="http://schemas.microsoft.com/office/drawing/2014/main" id="{EF1C6930-5EF4-47D7-A217-FF49336CAA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9" name="Imagen 18">
            <a:extLst>
              <a:ext uri="{FF2B5EF4-FFF2-40B4-BE49-F238E27FC236}">
                <a16:creationId xmlns:a16="http://schemas.microsoft.com/office/drawing/2014/main" id="{57DBBBC5-B517-4D69-9BA0-E7BD14531B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10726440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GESTIÓN TOTAL – CORTE 29OCT/18</a:t>
            </a: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0905" y="90799"/>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grpSp>
        <p:nvGrpSpPr>
          <p:cNvPr id="5" name="Grupo 4">
            <a:extLst>
              <a:ext uri="{FF2B5EF4-FFF2-40B4-BE49-F238E27FC236}">
                <a16:creationId xmlns:a16="http://schemas.microsoft.com/office/drawing/2014/main" id="{651C3AE4-004E-4460-B36B-0DB494A0065B}"/>
              </a:ext>
            </a:extLst>
          </p:cNvPr>
          <p:cNvGrpSpPr/>
          <p:nvPr/>
        </p:nvGrpSpPr>
        <p:grpSpPr>
          <a:xfrm>
            <a:off x="375831" y="886887"/>
            <a:ext cx="7157723" cy="2197508"/>
            <a:chOff x="60162" y="886886"/>
            <a:chExt cx="7295406" cy="3652871"/>
          </a:xfrm>
        </p:grpSpPr>
        <p:pic>
          <p:nvPicPr>
            <p:cNvPr id="4" name="Imagen 3">
              <a:extLst>
                <a:ext uri="{FF2B5EF4-FFF2-40B4-BE49-F238E27FC236}">
                  <a16:creationId xmlns:a16="http://schemas.microsoft.com/office/drawing/2014/main" id="{5200750D-1E71-4E1B-B28D-7EEE51815242}"/>
                </a:ext>
              </a:extLst>
            </p:cNvPr>
            <p:cNvPicPr>
              <a:picLocks noChangeAspect="1"/>
            </p:cNvPicPr>
            <p:nvPr/>
          </p:nvPicPr>
          <p:blipFill>
            <a:blip r:embed="rId6"/>
            <a:stretch>
              <a:fillRect/>
            </a:stretch>
          </p:blipFill>
          <p:spPr>
            <a:xfrm>
              <a:off x="60162" y="886886"/>
              <a:ext cx="7295406" cy="3652871"/>
            </a:xfrm>
            <a:prstGeom prst="rect">
              <a:avLst/>
            </a:prstGeom>
          </p:spPr>
        </p:pic>
        <p:sp>
          <p:nvSpPr>
            <p:cNvPr id="10" name="Rectángulo 9">
              <a:extLst>
                <a:ext uri="{FF2B5EF4-FFF2-40B4-BE49-F238E27FC236}">
                  <a16:creationId xmlns:a16="http://schemas.microsoft.com/office/drawing/2014/main" id="{9FEA9AB4-2E4B-4DCB-937B-35E80B7DF1C3}"/>
                </a:ext>
              </a:extLst>
            </p:cNvPr>
            <p:cNvSpPr/>
            <p:nvPr/>
          </p:nvSpPr>
          <p:spPr>
            <a:xfrm>
              <a:off x="5656266" y="1068512"/>
              <a:ext cx="660757" cy="461665"/>
            </a:xfrm>
            <a:prstGeom prst="rect">
              <a:avLst/>
            </a:prstGeom>
            <a:noFill/>
          </p:spPr>
          <p:txBody>
            <a:bodyPr wrap="none" lIns="91440" tIns="45720" rIns="91440" bIns="45720">
              <a:spAutoFit/>
            </a:bodyPr>
            <a:lstStyle/>
            <a:p>
              <a:pPr algn="ctr"/>
              <a:r>
                <a:rPr lang="es-ES" sz="1200" b="0" cap="none" spc="0" dirty="0">
                  <a:ln w="0"/>
                  <a:solidFill>
                    <a:schemeClr val="tx1"/>
                  </a:solidFill>
                  <a:effectLst>
                    <a:outerShdw blurRad="38100" dist="19050" dir="2700000" algn="tl" rotWithShape="0">
                      <a:schemeClr val="dk1">
                        <a:alpha val="40000"/>
                      </a:schemeClr>
                    </a:outerShdw>
                  </a:effectLst>
                </a:rPr>
                <a:t>1.180 </a:t>
              </a:r>
            </a:p>
            <a:p>
              <a:pPr algn="ctr"/>
              <a:r>
                <a:rPr lang="es-ES" sz="1200" b="0" cap="none" spc="0" dirty="0">
                  <a:ln w="0"/>
                  <a:solidFill>
                    <a:schemeClr val="tx1"/>
                  </a:solidFill>
                  <a:effectLst>
                    <a:outerShdw blurRad="38100" dist="19050" dir="2700000" algn="tl" rotWithShape="0">
                      <a:schemeClr val="dk1">
                        <a:alpha val="40000"/>
                      </a:schemeClr>
                    </a:outerShdw>
                  </a:effectLst>
                </a:rPr>
                <a:t>3 AÑOS</a:t>
              </a:r>
            </a:p>
          </p:txBody>
        </p:sp>
      </p:grpSp>
      <p:grpSp>
        <p:nvGrpSpPr>
          <p:cNvPr id="3" name="Grupo 2">
            <a:extLst>
              <a:ext uri="{FF2B5EF4-FFF2-40B4-BE49-F238E27FC236}">
                <a16:creationId xmlns:a16="http://schemas.microsoft.com/office/drawing/2014/main" id="{C8300F2B-EBF2-4954-9AA1-87D60F703BAB}"/>
              </a:ext>
            </a:extLst>
          </p:cNvPr>
          <p:cNvGrpSpPr/>
          <p:nvPr/>
        </p:nvGrpSpPr>
        <p:grpSpPr>
          <a:xfrm>
            <a:off x="7858878" y="1126924"/>
            <a:ext cx="3957290" cy="2491378"/>
            <a:chOff x="7828728" y="4025661"/>
            <a:chExt cx="3957290" cy="2491378"/>
          </a:xfrm>
        </p:grpSpPr>
        <p:pic>
          <p:nvPicPr>
            <p:cNvPr id="11" name="Imagen 10">
              <a:extLst>
                <a:ext uri="{FF2B5EF4-FFF2-40B4-BE49-F238E27FC236}">
                  <a16:creationId xmlns:a16="http://schemas.microsoft.com/office/drawing/2014/main" id="{75D110E7-F2DD-4C6E-B017-D0A4A14DC4BE}"/>
                </a:ext>
              </a:extLst>
            </p:cNvPr>
            <p:cNvPicPr>
              <a:picLocks noChangeAspect="1"/>
            </p:cNvPicPr>
            <p:nvPr/>
          </p:nvPicPr>
          <p:blipFill>
            <a:blip r:embed="rId7"/>
            <a:stretch>
              <a:fillRect/>
            </a:stretch>
          </p:blipFill>
          <p:spPr>
            <a:xfrm>
              <a:off x="7828728" y="4025661"/>
              <a:ext cx="3957290" cy="2491378"/>
            </a:xfrm>
            <a:prstGeom prst="rect">
              <a:avLst/>
            </a:prstGeom>
          </p:spPr>
        </p:pic>
        <p:sp>
          <p:nvSpPr>
            <p:cNvPr id="12" name="Rectángulo 11">
              <a:extLst>
                <a:ext uri="{FF2B5EF4-FFF2-40B4-BE49-F238E27FC236}">
                  <a16:creationId xmlns:a16="http://schemas.microsoft.com/office/drawing/2014/main" id="{5F7A7D21-F92C-479B-BAC6-2D94ABDB6EFA}"/>
                </a:ext>
              </a:extLst>
            </p:cNvPr>
            <p:cNvSpPr/>
            <p:nvPr/>
          </p:nvSpPr>
          <p:spPr>
            <a:xfrm>
              <a:off x="8205746" y="4611757"/>
              <a:ext cx="1598212" cy="922351"/>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4" name="Rectángulo 13">
              <a:extLst>
                <a:ext uri="{FF2B5EF4-FFF2-40B4-BE49-F238E27FC236}">
                  <a16:creationId xmlns:a16="http://schemas.microsoft.com/office/drawing/2014/main" id="{50BE4CB8-2F53-4D99-9D14-C14D586C15A8}"/>
                </a:ext>
              </a:extLst>
            </p:cNvPr>
            <p:cNvSpPr/>
            <p:nvPr/>
          </p:nvSpPr>
          <p:spPr>
            <a:xfrm>
              <a:off x="9828348" y="4934432"/>
              <a:ext cx="1484510" cy="276999"/>
            </a:xfrm>
            <a:prstGeom prst="rect">
              <a:avLst/>
            </a:prstGeom>
            <a:noFill/>
          </p:spPr>
          <p:txBody>
            <a:bodyPr wrap="none" lIns="91440" tIns="45720" rIns="91440" bIns="45720">
              <a:spAutoFit/>
            </a:bodyPr>
            <a:lstStyle/>
            <a:p>
              <a:pPr algn="ctr"/>
              <a:r>
                <a:rPr lang="es-ES" sz="1200" b="0" cap="none" spc="0" dirty="0">
                  <a:ln w="0"/>
                  <a:solidFill>
                    <a:schemeClr val="tx1"/>
                  </a:solidFill>
                  <a:effectLst>
                    <a:outerShdw blurRad="38100" dist="19050" dir="2700000" algn="tl" rotWithShape="0">
                      <a:schemeClr val="dk1">
                        <a:alpha val="40000"/>
                      </a:schemeClr>
                    </a:outerShdw>
                  </a:effectLst>
                </a:rPr>
                <a:t>2.286 EN EJECUCIÓN</a:t>
              </a:r>
            </a:p>
          </p:txBody>
        </p:sp>
      </p:grpSp>
      <p:pic>
        <p:nvPicPr>
          <p:cNvPr id="16" name="Imagen 15">
            <a:extLst>
              <a:ext uri="{FF2B5EF4-FFF2-40B4-BE49-F238E27FC236}">
                <a16:creationId xmlns:a16="http://schemas.microsoft.com/office/drawing/2014/main" id="{8C1B8F3F-6E57-4E63-BAF3-D4462777D309}"/>
              </a:ext>
            </a:extLst>
          </p:cNvPr>
          <p:cNvPicPr>
            <a:picLocks noChangeAspect="1"/>
          </p:cNvPicPr>
          <p:nvPr/>
        </p:nvPicPr>
        <p:blipFill>
          <a:blip r:embed="rId8"/>
          <a:stretch>
            <a:fillRect/>
          </a:stretch>
        </p:blipFill>
        <p:spPr>
          <a:xfrm>
            <a:off x="7858878" y="3739202"/>
            <a:ext cx="3938939" cy="2218633"/>
          </a:xfrm>
          <a:prstGeom prst="rect">
            <a:avLst/>
          </a:prstGeom>
        </p:spPr>
      </p:pic>
      <p:cxnSp>
        <p:nvCxnSpPr>
          <p:cNvPr id="18" name="Conector recto 17">
            <a:extLst>
              <a:ext uri="{FF2B5EF4-FFF2-40B4-BE49-F238E27FC236}">
                <a16:creationId xmlns:a16="http://schemas.microsoft.com/office/drawing/2014/main" id="{30E8C59A-3564-4BDD-80CA-2D710293ADB0}"/>
              </a:ext>
            </a:extLst>
          </p:cNvPr>
          <p:cNvCxnSpPr/>
          <p:nvPr/>
        </p:nvCxnSpPr>
        <p:spPr>
          <a:xfrm>
            <a:off x="6801555" y="1428547"/>
            <a:ext cx="1027173"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F014CF82-338C-4551-A97C-BBCE634340D0}"/>
              </a:ext>
            </a:extLst>
          </p:cNvPr>
          <p:cNvCxnSpPr>
            <a:cxnSpLocks/>
          </p:cNvCxnSpPr>
          <p:nvPr/>
        </p:nvCxnSpPr>
        <p:spPr>
          <a:xfrm>
            <a:off x="7828728" y="1524083"/>
            <a:ext cx="0" cy="650113"/>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id="{F3F63FCA-AA7D-44EA-8E6D-D02C500078FC}"/>
              </a:ext>
            </a:extLst>
          </p:cNvPr>
          <p:cNvCxnSpPr>
            <a:cxnSpLocks/>
            <a:endCxn id="12" idx="1"/>
          </p:cNvCxnSpPr>
          <p:nvPr/>
        </p:nvCxnSpPr>
        <p:spPr>
          <a:xfrm>
            <a:off x="7828728" y="2174196"/>
            <a:ext cx="407168"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26" name="Rectángulo 25">
            <a:extLst>
              <a:ext uri="{FF2B5EF4-FFF2-40B4-BE49-F238E27FC236}">
                <a16:creationId xmlns:a16="http://schemas.microsoft.com/office/drawing/2014/main" id="{734FD8A3-F862-4F51-8EFB-0EDFFD2761E8}"/>
              </a:ext>
            </a:extLst>
          </p:cNvPr>
          <p:cNvSpPr/>
          <p:nvPr/>
        </p:nvSpPr>
        <p:spPr>
          <a:xfrm>
            <a:off x="7389861" y="1201869"/>
            <a:ext cx="537327" cy="276999"/>
          </a:xfrm>
          <a:prstGeom prst="rect">
            <a:avLst/>
          </a:prstGeom>
        </p:spPr>
        <p:txBody>
          <a:bodyPr wrap="none">
            <a:spAutoFit/>
          </a:bodyPr>
          <a:lstStyle/>
          <a:p>
            <a:r>
              <a:rPr lang="es-ES" sz="1200" dirty="0">
                <a:ln w="0"/>
                <a:effectLst>
                  <a:outerShdw blurRad="38100" dist="19050" dir="2700000" algn="tl" rotWithShape="0">
                    <a:schemeClr val="dk1">
                      <a:alpha val="40000"/>
                    </a:schemeClr>
                  </a:outerShdw>
                </a:effectLst>
              </a:rPr>
              <a:t>3.296</a:t>
            </a:r>
            <a:endParaRPr lang="es-CO" dirty="0"/>
          </a:p>
        </p:txBody>
      </p:sp>
      <p:pic>
        <p:nvPicPr>
          <p:cNvPr id="28" name="Imagen 27">
            <a:extLst>
              <a:ext uri="{FF2B5EF4-FFF2-40B4-BE49-F238E27FC236}">
                <a16:creationId xmlns:a16="http://schemas.microsoft.com/office/drawing/2014/main" id="{2A3F8E75-5440-4374-A219-C73DCF0F8E41}"/>
              </a:ext>
            </a:extLst>
          </p:cNvPr>
          <p:cNvPicPr>
            <a:picLocks noChangeAspect="1"/>
          </p:cNvPicPr>
          <p:nvPr/>
        </p:nvPicPr>
        <p:blipFill>
          <a:blip r:embed="rId9"/>
          <a:stretch>
            <a:fillRect/>
          </a:stretch>
        </p:blipFill>
        <p:spPr>
          <a:xfrm>
            <a:off x="394184" y="3193657"/>
            <a:ext cx="7139370" cy="3015359"/>
          </a:xfrm>
          <a:prstGeom prst="rect">
            <a:avLst/>
          </a:prstGeom>
        </p:spPr>
      </p:pic>
      <p:cxnSp>
        <p:nvCxnSpPr>
          <p:cNvPr id="30" name="Conector recto 29">
            <a:extLst>
              <a:ext uri="{FF2B5EF4-FFF2-40B4-BE49-F238E27FC236}">
                <a16:creationId xmlns:a16="http://schemas.microsoft.com/office/drawing/2014/main" id="{58C338D3-07BB-4368-89C2-25B03D688E50}"/>
              </a:ext>
            </a:extLst>
          </p:cNvPr>
          <p:cNvCxnSpPr/>
          <p:nvPr/>
        </p:nvCxnSpPr>
        <p:spPr>
          <a:xfrm>
            <a:off x="3364594" y="4269556"/>
            <a:ext cx="1027173"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31" name="Conector recto 30">
            <a:extLst>
              <a:ext uri="{FF2B5EF4-FFF2-40B4-BE49-F238E27FC236}">
                <a16:creationId xmlns:a16="http://schemas.microsoft.com/office/drawing/2014/main" id="{93244AE5-9F66-4515-8422-377096FB617C}"/>
              </a:ext>
            </a:extLst>
          </p:cNvPr>
          <p:cNvCxnSpPr>
            <a:cxnSpLocks/>
          </p:cNvCxnSpPr>
          <p:nvPr/>
        </p:nvCxnSpPr>
        <p:spPr>
          <a:xfrm flipV="1">
            <a:off x="3364594" y="4269556"/>
            <a:ext cx="0" cy="452569"/>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34" name="Conector recto 33">
            <a:extLst>
              <a:ext uri="{FF2B5EF4-FFF2-40B4-BE49-F238E27FC236}">
                <a16:creationId xmlns:a16="http://schemas.microsoft.com/office/drawing/2014/main" id="{0A3C1AF5-5E90-4635-ACDA-EEBA644C7093}"/>
              </a:ext>
            </a:extLst>
          </p:cNvPr>
          <p:cNvCxnSpPr>
            <a:cxnSpLocks/>
          </p:cNvCxnSpPr>
          <p:nvPr/>
        </p:nvCxnSpPr>
        <p:spPr>
          <a:xfrm flipV="1">
            <a:off x="4391767" y="4258266"/>
            <a:ext cx="0" cy="668576"/>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36" name="Rectángulo 35">
            <a:extLst>
              <a:ext uri="{FF2B5EF4-FFF2-40B4-BE49-F238E27FC236}">
                <a16:creationId xmlns:a16="http://schemas.microsoft.com/office/drawing/2014/main" id="{6D57266A-5E4F-4121-8769-8EFB7FBCFAE7}"/>
              </a:ext>
            </a:extLst>
          </p:cNvPr>
          <p:cNvSpPr/>
          <p:nvPr/>
        </p:nvSpPr>
        <p:spPr>
          <a:xfrm>
            <a:off x="3364595" y="3950663"/>
            <a:ext cx="1027172" cy="276999"/>
          </a:xfrm>
          <a:prstGeom prst="rect">
            <a:avLst/>
          </a:prstGeom>
        </p:spPr>
        <p:txBody>
          <a:bodyPr wrap="square">
            <a:spAutoFit/>
          </a:bodyPr>
          <a:lstStyle/>
          <a:p>
            <a:pPr algn="ctr"/>
            <a:r>
              <a:rPr lang="es-ES" sz="1200" b="1" dirty="0">
                <a:ln w="0"/>
                <a:solidFill>
                  <a:srgbClr val="00B050"/>
                </a:solidFill>
                <a:effectLst>
                  <a:outerShdw blurRad="38100" dist="19050" dir="2700000" algn="tl" rotWithShape="0">
                    <a:schemeClr val="dk1">
                      <a:alpha val="40000"/>
                    </a:schemeClr>
                  </a:outerShdw>
                </a:effectLst>
              </a:rPr>
              <a:t>$607.229</a:t>
            </a:r>
            <a:endParaRPr lang="es-CO" b="1" dirty="0">
              <a:solidFill>
                <a:srgbClr val="00B050"/>
              </a:solidFill>
            </a:endParaRPr>
          </a:p>
        </p:txBody>
      </p:sp>
      <p:pic>
        <p:nvPicPr>
          <p:cNvPr id="1026" name="Picture 2" descr="Shared vision premium icon">
            <a:extLst>
              <a:ext uri="{FF2B5EF4-FFF2-40B4-BE49-F238E27FC236}">
                <a16:creationId xmlns:a16="http://schemas.microsoft.com/office/drawing/2014/main" id="{BD0A0BE0-6A25-4441-9F94-291AC0BAEB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02448" y="4484536"/>
            <a:ext cx="286963" cy="286963"/>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EC4570F2-5158-4C7E-936C-394623951A37}"/>
              </a:ext>
            </a:extLst>
          </p:cNvPr>
          <p:cNvPicPr>
            <a:picLocks noChangeAspect="1"/>
          </p:cNvPicPr>
          <p:nvPr/>
        </p:nvPicPr>
        <p:blipFill rotWithShape="1">
          <a:blip r:embed="rId11"/>
          <a:srcRect l="38935" t="43591" r="40978" b="23465"/>
          <a:stretch/>
        </p:blipFill>
        <p:spPr>
          <a:xfrm>
            <a:off x="3963869" y="4378819"/>
            <a:ext cx="372317" cy="343305"/>
          </a:xfrm>
          <a:prstGeom prst="rect">
            <a:avLst/>
          </a:prstGeom>
        </p:spPr>
      </p:pic>
    </p:spTree>
    <p:extLst>
      <p:ext uri="{BB962C8B-B14F-4D97-AF65-F5344CB8AC3E}">
        <p14:creationId xmlns:p14="http://schemas.microsoft.com/office/powerpoint/2010/main" val="29110555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b="1" dirty="0"/>
              <a:t>AVANCE ENAJENACIÓN TEMPRANA – INGRESOS TOTALES CORTE 29OCT18</a:t>
            </a:r>
          </a:p>
        </p:txBody>
      </p:sp>
      <p:pic>
        <p:nvPicPr>
          <p:cNvPr id="7" name="Imagen 6">
            <a:extLst>
              <a:ext uri="{FF2B5EF4-FFF2-40B4-BE49-F238E27FC236}">
                <a16:creationId xmlns:a16="http://schemas.microsoft.com/office/drawing/2014/main" id="{2103A2AE-9675-433A-8DF8-8F509F802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05243" cy="845336"/>
          </a:xfrm>
          <a:prstGeom prst="rect">
            <a:avLst/>
          </a:prstGeom>
        </p:spPr>
      </p:pic>
      <p:pic>
        <p:nvPicPr>
          <p:cNvPr id="8" name="Imagen 7">
            <a:extLst>
              <a:ext uri="{FF2B5EF4-FFF2-40B4-BE49-F238E27FC236}">
                <a16:creationId xmlns:a16="http://schemas.microsoft.com/office/drawing/2014/main" id="{E63D4EE2-4648-4F74-8F73-0B836F033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0539" y="50139"/>
            <a:ext cx="1922732" cy="745058"/>
          </a:xfrm>
          <a:prstGeom prst="rect">
            <a:avLst/>
          </a:prstGeom>
        </p:spPr>
      </p:pic>
      <p:pic>
        <p:nvPicPr>
          <p:cNvPr id="9" name="Imagen 8">
            <a:extLst>
              <a:ext uri="{FF2B5EF4-FFF2-40B4-BE49-F238E27FC236}">
                <a16:creationId xmlns:a16="http://schemas.microsoft.com/office/drawing/2014/main" id="{87068903-77B7-4BEC-B15A-B89CBB867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3271" y="55943"/>
            <a:ext cx="2366972" cy="765931"/>
          </a:xfrm>
          <a:prstGeom prst="rect">
            <a:avLst/>
          </a:prstGeom>
        </p:spPr>
      </p:pic>
      <p:sp>
        <p:nvSpPr>
          <p:cNvPr id="13" name="CuadroTexto 12">
            <a:extLst>
              <a:ext uri="{FF2B5EF4-FFF2-40B4-BE49-F238E27FC236}">
                <a16:creationId xmlns:a16="http://schemas.microsoft.com/office/drawing/2014/main" id="{C2343B7B-C61E-4132-B3CC-774080124476}"/>
              </a:ext>
            </a:extLst>
          </p:cNvPr>
          <p:cNvSpPr txBox="1"/>
          <p:nvPr/>
        </p:nvSpPr>
        <p:spPr>
          <a:xfrm>
            <a:off x="6328342" y="5619237"/>
            <a:ext cx="5653113" cy="707886"/>
          </a:xfrm>
          <a:prstGeom prst="rect">
            <a:avLst/>
          </a:prstGeom>
          <a:noFill/>
        </p:spPr>
        <p:txBody>
          <a:bodyPr wrap="square" rtlCol="0">
            <a:spAutoFit/>
          </a:bodyPr>
          <a:lstStyle/>
          <a:p>
            <a:pPr algn="r"/>
            <a:r>
              <a:rPr lang="es-ES" sz="2000" b="1" dirty="0">
                <a:solidFill>
                  <a:srgbClr val="00B050"/>
                </a:solidFill>
              </a:rPr>
              <a:t>Estimación Ingresos Enajenación Temp a 31Dic18</a:t>
            </a:r>
          </a:p>
          <a:p>
            <a:pPr algn="r"/>
            <a:r>
              <a:rPr lang="es-ES" sz="2000" b="1" dirty="0">
                <a:solidFill>
                  <a:srgbClr val="00B050"/>
                </a:solidFill>
              </a:rPr>
              <a:t>$275.903.279.097</a:t>
            </a:r>
            <a:endParaRPr lang="es-CO" sz="2000" b="1" dirty="0">
              <a:solidFill>
                <a:srgbClr val="00B050"/>
              </a:solidFill>
            </a:endParaRPr>
          </a:p>
        </p:txBody>
      </p:sp>
      <p:graphicFrame>
        <p:nvGraphicFramePr>
          <p:cNvPr id="4" name="Tabla 3">
            <a:extLst>
              <a:ext uri="{FF2B5EF4-FFF2-40B4-BE49-F238E27FC236}">
                <a16:creationId xmlns:a16="http://schemas.microsoft.com/office/drawing/2014/main" id="{042B4362-D84C-45D1-A73E-C074CF3E4C38}"/>
              </a:ext>
            </a:extLst>
          </p:cNvPr>
          <p:cNvGraphicFramePr>
            <a:graphicFrameLocks noGrp="1"/>
          </p:cNvGraphicFramePr>
          <p:nvPr>
            <p:extLst/>
          </p:nvPr>
        </p:nvGraphicFramePr>
        <p:xfrm>
          <a:off x="278134" y="733764"/>
          <a:ext cx="5653113" cy="2890520"/>
        </p:xfrm>
        <a:graphic>
          <a:graphicData uri="http://schemas.openxmlformats.org/drawingml/2006/table">
            <a:tbl>
              <a:tblPr firstRow="1" bandRow="1">
                <a:tableStyleId>{7E9639D4-E3E2-4D34-9284-5A2195B3D0D7}</a:tableStyleId>
              </a:tblPr>
              <a:tblGrid>
                <a:gridCol w="1263037">
                  <a:extLst>
                    <a:ext uri="{9D8B030D-6E8A-4147-A177-3AD203B41FA5}">
                      <a16:colId xmlns:a16="http://schemas.microsoft.com/office/drawing/2014/main" val="776228216"/>
                    </a:ext>
                  </a:extLst>
                </a:gridCol>
                <a:gridCol w="2717133">
                  <a:extLst>
                    <a:ext uri="{9D8B030D-6E8A-4147-A177-3AD203B41FA5}">
                      <a16:colId xmlns:a16="http://schemas.microsoft.com/office/drawing/2014/main" val="156103990"/>
                    </a:ext>
                  </a:extLst>
                </a:gridCol>
                <a:gridCol w="1672943">
                  <a:extLst>
                    <a:ext uri="{9D8B030D-6E8A-4147-A177-3AD203B41FA5}">
                      <a16:colId xmlns:a16="http://schemas.microsoft.com/office/drawing/2014/main" val="1777832032"/>
                    </a:ext>
                  </a:extLst>
                </a:gridCol>
              </a:tblGrid>
              <a:tr h="370840">
                <a:tc>
                  <a:txBody>
                    <a:bodyPr/>
                    <a:lstStyle/>
                    <a:p>
                      <a:r>
                        <a:rPr lang="es-ES" sz="1400" dirty="0"/>
                        <a:t>Tipo de Activo</a:t>
                      </a:r>
                      <a:endParaRPr lang="es-CO" sz="1400" dirty="0"/>
                    </a:p>
                  </a:txBody>
                  <a:tcPr>
                    <a:lnB w="12700" cap="flat" cmpd="sng" algn="ctr">
                      <a:solidFill>
                        <a:schemeClr val="tx1"/>
                      </a:solidFill>
                      <a:prstDash val="solid"/>
                      <a:round/>
                      <a:headEnd type="none" w="med" len="med"/>
                      <a:tailEnd type="none" w="med" len="med"/>
                    </a:lnB>
                  </a:tcPr>
                </a:tc>
                <a:tc gridSpan="2">
                  <a:txBody>
                    <a:bodyPr/>
                    <a:lstStyle/>
                    <a:p>
                      <a:r>
                        <a:rPr lang="es-ES" sz="1400" dirty="0"/>
                        <a:t>Recaudo Efectivo Enajenación Temprana</a:t>
                      </a:r>
                      <a:endParaRPr lang="es-CO" sz="1400" dirty="0"/>
                    </a:p>
                  </a:txBody>
                  <a:tcPr/>
                </a:tc>
                <a:tc hMerge="1">
                  <a:txBody>
                    <a:bodyPr/>
                    <a:lstStyle/>
                    <a:p>
                      <a:endParaRPr lang="es-CO" dirty="0"/>
                    </a:p>
                  </a:txBody>
                  <a:tcPr/>
                </a:tc>
                <a:extLst>
                  <a:ext uri="{0D108BD9-81ED-4DB2-BD59-A6C34878D82A}">
                    <a16:rowId xmlns:a16="http://schemas.microsoft.com/office/drawing/2014/main" val="510788775"/>
                  </a:ext>
                </a:extLst>
              </a:tr>
              <a:tr h="370840">
                <a:tc rowSpan="3">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400" dirty="0"/>
                        <a:t>Inmuebles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t>9 Expropiaciones por utilidad pública * </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ES" sz="1400" dirty="0"/>
                        <a:t>$2.280.300.216</a:t>
                      </a:r>
                      <a:endParaRPr lang="es-CO" sz="1400" dirty="0"/>
                    </a:p>
                  </a:txBody>
                  <a:tcPr anchor="ctr"/>
                </a:tc>
                <a:extLst>
                  <a:ext uri="{0D108BD9-81ED-4DB2-BD59-A6C34878D82A}">
                    <a16:rowId xmlns:a16="http://schemas.microsoft.com/office/drawing/2014/main" val="2728947133"/>
                  </a:ext>
                </a:extLst>
              </a:tr>
              <a:tr h="370840">
                <a:tc vMerge="1">
                  <a:txBody>
                    <a:bodyPr/>
                    <a:lstStyle/>
                    <a:p>
                      <a:endParaRPr lang="es-CO"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t>5 Servidumbres*</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ES" sz="1400" dirty="0"/>
                        <a:t>$2.925.672.392</a:t>
                      </a:r>
                      <a:endParaRPr lang="es-CO" sz="1400" dirty="0"/>
                    </a:p>
                  </a:txBody>
                  <a:tcPr anchor="ctr"/>
                </a:tc>
                <a:extLst>
                  <a:ext uri="{0D108BD9-81ED-4DB2-BD59-A6C34878D82A}">
                    <a16:rowId xmlns:a16="http://schemas.microsoft.com/office/drawing/2014/main" val="1587491363"/>
                  </a:ext>
                </a:extLst>
              </a:tr>
              <a:tr h="370840">
                <a:tc vMerge="1">
                  <a:txBody>
                    <a:bodyPr/>
                    <a:lstStyle/>
                    <a:p>
                      <a:endParaRPr lang="es-CO"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t>7 Indemnizaciones por Servidumbres</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ES" sz="1400" dirty="0"/>
                        <a:t>$17.441.323</a:t>
                      </a:r>
                      <a:endParaRPr lang="es-CO" sz="1400" dirty="0"/>
                    </a:p>
                  </a:txBody>
                  <a:tcPr anchor="ctr"/>
                </a:tc>
                <a:extLst>
                  <a:ext uri="{0D108BD9-81ED-4DB2-BD59-A6C34878D82A}">
                    <a16:rowId xmlns:a16="http://schemas.microsoft.com/office/drawing/2014/main" val="3235035464"/>
                  </a:ext>
                </a:extLst>
              </a:tr>
              <a:tr h="370840">
                <a:tc>
                  <a:txBody>
                    <a:bodyPr/>
                    <a:lstStyle/>
                    <a:p>
                      <a:r>
                        <a:rPr lang="es-ES" sz="1400" dirty="0"/>
                        <a:t>Semovientes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t>2,919 Semovientes</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ES" sz="1400" dirty="0"/>
                        <a:t>$2,460,649,011</a:t>
                      </a:r>
                    </a:p>
                  </a:txBody>
                  <a:tcPr anchor="ctr"/>
                </a:tc>
                <a:extLst>
                  <a:ext uri="{0D108BD9-81ED-4DB2-BD59-A6C34878D82A}">
                    <a16:rowId xmlns:a16="http://schemas.microsoft.com/office/drawing/2014/main" val="2632829963"/>
                  </a:ext>
                </a:extLst>
              </a:tr>
              <a:tr h="370840">
                <a:tc>
                  <a:txBody>
                    <a:bodyPr/>
                    <a:lstStyle/>
                    <a:p>
                      <a:r>
                        <a:rPr lang="es-ES" sz="1400" dirty="0"/>
                        <a:t>Portafolio</a:t>
                      </a:r>
                      <a:endParaRPr lang="es-CO"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t>Venta Portafolio Inversión 2017</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CO" sz="1400" dirty="0"/>
                        <a:t>$55.878.000.000</a:t>
                      </a:r>
                    </a:p>
                  </a:txBody>
                  <a:tcPr anchor="ctr"/>
                </a:tc>
                <a:extLst>
                  <a:ext uri="{0D108BD9-81ED-4DB2-BD59-A6C34878D82A}">
                    <a16:rowId xmlns:a16="http://schemas.microsoft.com/office/drawing/2014/main" val="1176605567"/>
                  </a:ext>
                </a:extLst>
              </a:tr>
              <a:tr h="370840">
                <a:tc gridSpan="2">
                  <a:txBody>
                    <a:bodyPr/>
                    <a:lstStyle/>
                    <a:p>
                      <a:pPr algn="ctr"/>
                      <a:r>
                        <a:rPr lang="es-ES" sz="1400" b="1" dirty="0"/>
                        <a:t>TOTAL INGRESOS ENAJENACIÓN TEMPRANA</a:t>
                      </a:r>
                      <a:endParaRPr lang="es-CO" sz="1400" b="1" dirty="0"/>
                    </a:p>
                  </a:txBody>
                  <a:tcPr anchor="ctr">
                    <a:lnT w="12700" cap="flat" cmpd="sng" algn="ctr">
                      <a:solidFill>
                        <a:schemeClr val="tx1"/>
                      </a:solidFill>
                      <a:prstDash val="solid"/>
                      <a:round/>
                      <a:headEnd type="none" w="med" len="med"/>
                      <a:tailEnd type="none" w="med" len="med"/>
                    </a:lnT>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CO" sz="1400" dirty="0"/>
                    </a:p>
                  </a:txBody>
                  <a:tcPr/>
                </a:tc>
                <a:tc>
                  <a:txBody>
                    <a:bodyPr/>
                    <a:lstStyle/>
                    <a:p>
                      <a:pPr algn="r"/>
                      <a:r>
                        <a:rPr lang="es-CO" sz="1400" b="1" dirty="0"/>
                        <a:t>$63.562.062.942</a:t>
                      </a:r>
                    </a:p>
                  </a:txBody>
                  <a:tcPr anchor="ctr"/>
                </a:tc>
                <a:extLst>
                  <a:ext uri="{0D108BD9-81ED-4DB2-BD59-A6C34878D82A}">
                    <a16:rowId xmlns:a16="http://schemas.microsoft.com/office/drawing/2014/main" val="97289640"/>
                  </a:ext>
                </a:extLst>
              </a:tr>
            </a:tbl>
          </a:graphicData>
        </a:graphic>
      </p:graphicFrame>
      <p:sp>
        <p:nvSpPr>
          <p:cNvPr id="14" name="CuadroTexto 13">
            <a:extLst>
              <a:ext uri="{FF2B5EF4-FFF2-40B4-BE49-F238E27FC236}">
                <a16:creationId xmlns:a16="http://schemas.microsoft.com/office/drawing/2014/main" id="{86F9209A-911D-4C95-ACD0-CF57B6B1F341}"/>
              </a:ext>
            </a:extLst>
          </p:cNvPr>
          <p:cNvSpPr txBox="1"/>
          <p:nvPr/>
        </p:nvSpPr>
        <p:spPr>
          <a:xfrm>
            <a:off x="278133" y="5540676"/>
            <a:ext cx="5653112" cy="430887"/>
          </a:xfrm>
          <a:prstGeom prst="rect">
            <a:avLst/>
          </a:prstGeom>
          <a:noFill/>
        </p:spPr>
        <p:txBody>
          <a:bodyPr wrap="square" rtlCol="0">
            <a:spAutoFit/>
          </a:bodyPr>
          <a:lstStyle/>
          <a:p>
            <a:pPr algn="just"/>
            <a:r>
              <a:rPr lang="es-ES" sz="1100" b="1" dirty="0"/>
              <a:t>*</a:t>
            </a:r>
            <a:r>
              <a:rPr lang="es-ES" sz="1100" dirty="0"/>
              <a:t> Se clasifican en 224 vehículos de servicio público con su respectivo derecho a reponer y una embarcación tipo Yate </a:t>
            </a:r>
          </a:p>
        </p:txBody>
      </p:sp>
      <p:graphicFrame>
        <p:nvGraphicFramePr>
          <p:cNvPr id="6" name="Tabla 5">
            <a:extLst>
              <a:ext uri="{FF2B5EF4-FFF2-40B4-BE49-F238E27FC236}">
                <a16:creationId xmlns:a16="http://schemas.microsoft.com/office/drawing/2014/main" id="{7BCD264D-5556-4B92-BEEE-6814070A27FE}"/>
              </a:ext>
            </a:extLst>
          </p:cNvPr>
          <p:cNvGraphicFramePr>
            <a:graphicFrameLocks noGrp="1"/>
          </p:cNvGraphicFramePr>
          <p:nvPr>
            <p:extLst/>
          </p:nvPr>
        </p:nvGraphicFramePr>
        <p:xfrm>
          <a:off x="278134" y="4131564"/>
          <a:ext cx="5653114" cy="1407160"/>
        </p:xfrm>
        <a:graphic>
          <a:graphicData uri="http://schemas.openxmlformats.org/drawingml/2006/table">
            <a:tbl>
              <a:tblPr firstRow="1" bandRow="1">
                <a:tableStyleId>{7E9639D4-E3E2-4D34-9284-5A2195B3D0D7}</a:tableStyleId>
              </a:tblPr>
              <a:tblGrid>
                <a:gridCol w="1567410">
                  <a:extLst>
                    <a:ext uri="{9D8B030D-6E8A-4147-A177-3AD203B41FA5}">
                      <a16:colId xmlns:a16="http://schemas.microsoft.com/office/drawing/2014/main" val="3123423302"/>
                    </a:ext>
                  </a:extLst>
                </a:gridCol>
                <a:gridCol w="4085704">
                  <a:extLst>
                    <a:ext uri="{9D8B030D-6E8A-4147-A177-3AD203B41FA5}">
                      <a16:colId xmlns:a16="http://schemas.microsoft.com/office/drawing/2014/main" val="1076596141"/>
                    </a:ext>
                  </a:extLst>
                </a:gridCol>
              </a:tblGrid>
              <a:tr h="370840">
                <a:tc>
                  <a:txBody>
                    <a:bodyPr/>
                    <a:lstStyle/>
                    <a:p>
                      <a:r>
                        <a:rPr lang="es-ES" sz="1400" dirty="0"/>
                        <a:t>Medios de Transporte</a:t>
                      </a:r>
                      <a:endParaRPr lang="es-CO" sz="1400" dirty="0"/>
                    </a:p>
                  </a:txBody>
                  <a:tcPr anchor="ctr">
                    <a:lnB w="12700" cap="flat" cmpd="sng" algn="ctr">
                      <a:solidFill>
                        <a:schemeClr val="tx1"/>
                      </a:solidFill>
                      <a:prstDash val="solid"/>
                      <a:round/>
                      <a:headEnd type="none" w="med" len="med"/>
                      <a:tailEnd type="none" w="med" len="med"/>
                    </a:lnB>
                  </a:tcPr>
                </a:tc>
                <a:tc>
                  <a:txBody>
                    <a:bodyPr/>
                    <a:lstStyle/>
                    <a:p>
                      <a:r>
                        <a:rPr lang="es-ES" sz="1400" dirty="0"/>
                        <a:t>Otras Gestiones Enajenación Temprana</a:t>
                      </a:r>
                      <a:endParaRPr lang="es-CO" sz="1400" dirty="0"/>
                    </a:p>
                  </a:txBody>
                  <a:tcPr/>
                </a:tc>
                <a:extLst>
                  <a:ext uri="{0D108BD9-81ED-4DB2-BD59-A6C34878D82A}">
                    <a16:rowId xmlns:a16="http://schemas.microsoft.com/office/drawing/2014/main" val="834675154"/>
                  </a:ext>
                </a:extLst>
              </a:tr>
              <a:tr h="370840">
                <a:tc>
                  <a:txBody>
                    <a:bodyPr/>
                    <a:lstStyle/>
                    <a:p>
                      <a:r>
                        <a:rPr lang="es-CO" sz="1400" dirty="0"/>
                        <a:t>Medios de Transporte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s-ES" sz="1400" dirty="0"/>
                        <a:t>225 Alistados para venta. Declarados Desiertas 3 Subastas. Avaluados en 10.477.473.000 *</a:t>
                      </a:r>
                      <a:endParaRPr lang="es-CO" sz="1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60439474"/>
                  </a:ext>
                </a:extLst>
              </a:tr>
              <a:tr h="370840">
                <a:tc>
                  <a:txBody>
                    <a:bodyPr/>
                    <a:lstStyle/>
                    <a:p>
                      <a:r>
                        <a:rPr lang="es-ES" sz="1400" dirty="0"/>
                        <a:t>Muebles y Enseres</a:t>
                      </a:r>
                      <a:endParaRPr lang="es-CO" sz="14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O" sz="1400" dirty="0"/>
                        <a:t>6.392 Destruidos **</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64174641"/>
                  </a:ext>
                </a:extLst>
              </a:tr>
            </a:tbl>
          </a:graphicData>
        </a:graphic>
      </p:graphicFrame>
      <p:sp>
        <p:nvSpPr>
          <p:cNvPr id="10" name="Rectángulo 9">
            <a:extLst>
              <a:ext uri="{FF2B5EF4-FFF2-40B4-BE49-F238E27FC236}">
                <a16:creationId xmlns:a16="http://schemas.microsoft.com/office/drawing/2014/main" id="{FFAFB930-A730-4B2B-98C1-7DF4203D22B9}"/>
              </a:ext>
            </a:extLst>
          </p:cNvPr>
          <p:cNvSpPr/>
          <p:nvPr/>
        </p:nvSpPr>
        <p:spPr>
          <a:xfrm>
            <a:off x="278135" y="3659905"/>
            <a:ext cx="5653112" cy="430887"/>
          </a:xfrm>
          <a:prstGeom prst="rect">
            <a:avLst/>
          </a:prstGeom>
        </p:spPr>
        <p:txBody>
          <a:bodyPr wrap="square">
            <a:spAutoFit/>
          </a:bodyPr>
          <a:lstStyle/>
          <a:p>
            <a:pPr algn="just"/>
            <a:r>
              <a:rPr lang="es-ES" sz="1100" dirty="0"/>
              <a:t>* Recursos recaudados en un 100%. Se encuentra pendiente la escrituración y el registro por falta del código registral de transferencia de dominio a favor del FRISCO.</a:t>
            </a:r>
          </a:p>
        </p:txBody>
      </p:sp>
      <p:sp>
        <p:nvSpPr>
          <p:cNvPr id="11" name="Rectángulo 10">
            <a:extLst>
              <a:ext uri="{FF2B5EF4-FFF2-40B4-BE49-F238E27FC236}">
                <a16:creationId xmlns:a16="http://schemas.microsoft.com/office/drawing/2014/main" id="{3A334D72-C3A6-44F1-B13F-6A9132D4A69A}"/>
              </a:ext>
            </a:extLst>
          </p:cNvPr>
          <p:cNvSpPr/>
          <p:nvPr/>
        </p:nvSpPr>
        <p:spPr>
          <a:xfrm>
            <a:off x="278132" y="5973180"/>
            <a:ext cx="5653112" cy="600164"/>
          </a:xfrm>
          <a:prstGeom prst="rect">
            <a:avLst/>
          </a:prstGeom>
        </p:spPr>
        <p:txBody>
          <a:bodyPr wrap="square">
            <a:spAutoFit/>
          </a:bodyPr>
          <a:lstStyle/>
          <a:p>
            <a:pPr algn="just"/>
            <a:r>
              <a:rPr lang="es-CO" sz="1100" dirty="0">
                <a:solidFill>
                  <a:srgbClr val="000000"/>
                </a:solidFill>
              </a:rPr>
              <a:t>** Gastos por 782.943.840 en 36 meses. Ahorros por bodegaje </a:t>
            </a:r>
            <a:r>
              <a:rPr lang="es-CO" sz="1100" dirty="0"/>
              <a:t>mensual</a:t>
            </a:r>
            <a:r>
              <a:rPr lang="es-CO" sz="1100" dirty="0">
                <a:solidFill>
                  <a:srgbClr val="000000"/>
                </a:solidFill>
              </a:rPr>
              <a:t> de $21,748,440. Adicionalmente, se destruyeron 28.479 muebles y enseres no incluidos dentro de procesos de extinción o penales. Ahorro $13.227.928, bodegaje: 476.205.408</a:t>
            </a:r>
            <a:endParaRPr lang="es-CO" sz="1100" dirty="0"/>
          </a:p>
        </p:txBody>
      </p:sp>
      <p:graphicFrame>
        <p:nvGraphicFramePr>
          <p:cNvPr id="21" name="Tabla 20">
            <a:extLst>
              <a:ext uri="{FF2B5EF4-FFF2-40B4-BE49-F238E27FC236}">
                <a16:creationId xmlns:a16="http://schemas.microsoft.com/office/drawing/2014/main" id="{28AF39C9-90CF-4863-99AE-F64BE8686F4C}"/>
              </a:ext>
            </a:extLst>
          </p:cNvPr>
          <p:cNvGraphicFramePr>
            <a:graphicFrameLocks noGrp="1"/>
          </p:cNvGraphicFramePr>
          <p:nvPr>
            <p:extLst/>
          </p:nvPr>
        </p:nvGraphicFramePr>
        <p:xfrm>
          <a:off x="6231046" y="736521"/>
          <a:ext cx="5653113" cy="2966720"/>
        </p:xfrm>
        <a:graphic>
          <a:graphicData uri="http://schemas.openxmlformats.org/drawingml/2006/table">
            <a:tbl>
              <a:tblPr firstRow="1" bandRow="1">
                <a:tableStyleId>{7E9639D4-E3E2-4D34-9284-5A2195B3D0D7}</a:tableStyleId>
              </a:tblPr>
              <a:tblGrid>
                <a:gridCol w="1263037">
                  <a:extLst>
                    <a:ext uri="{9D8B030D-6E8A-4147-A177-3AD203B41FA5}">
                      <a16:colId xmlns:a16="http://schemas.microsoft.com/office/drawing/2014/main" val="776228216"/>
                    </a:ext>
                  </a:extLst>
                </a:gridCol>
                <a:gridCol w="2717133">
                  <a:extLst>
                    <a:ext uri="{9D8B030D-6E8A-4147-A177-3AD203B41FA5}">
                      <a16:colId xmlns:a16="http://schemas.microsoft.com/office/drawing/2014/main" val="156103990"/>
                    </a:ext>
                  </a:extLst>
                </a:gridCol>
                <a:gridCol w="1672943">
                  <a:extLst>
                    <a:ext uri="{9D8B030D-6E8A-4147-A177-3AD203B41FA5}">
                      <a16:colId xmlns:a16="http://schemas.microsoft.com/office/drawing/2014/main" val="1777832032"/>
                    </a:ext>
                  </a:extLst>
                </a:gridCol>
              </a:tblGrid>
              <a:tr h="370840">
                <a:tc>
                  <a:txBody>
                    <a:bodyPr/>
                    <a:lstStyle/>
                    <a:p>
                      <a:r>
                        <a:rPr lang="es-ES" sz="1400" dirty="0"/>
                        <a:t>Tipo de Activo</a:t>
                      </a:r>
                      <a:endParaRPr lang="es-CO" sz="1400" dirty="0"/>
                    </a:p>
                  </a:txBody>
                  <a:tcPr>
                    <a:lnB w="12700" cap="flat" cmpd="sng" algn="ctr">
                      <a:solidFill>
                        <a:schemeClr val="tx1"/>
                      </a:solidFill>
                      <a:prstDash val="solid"/>
                      <a:round/>
                      <a:headEnd type="none" w="med" len="med"/>
                      <a:tailEnd type="none" w="med" len="med"/>
                    </a:lnB>
                  </a:tcPr>
                </a:tc>
                <a:tc gridSpan="2">
                  <a:txBody>
                    <a:bodyPr/>
                    <a:lstStyle/>
                    <a:p>
                      <a:r>
                        <a:rPr lang="es-ES" sz="1400" dirty="0"/>
                        <a:t>Enajenación Temprana en Trámite (31 Dic 2018)</a:t>
                      </a:r>
                    </a:p>
                  </a:txBody>
                  <a:tcPr/>
                </a:tc>
                <a:tc hMerge="1">
                  <a:txBody>
                    <a:bodyPr/>
                    <a:lstStyle/>
                    <a:p>
                      <a:endParaRPr lang="es-CO" dirty="0"/>
                    </a:p>
                  </a:txBody>
                  <a:tcPr/>
                </a:tc>
                <a:extLst>
                  <a:ext uri="{0D108BD9-81ED-4DB2-BD59-A6C34878D82A}">
                    <a16:rowId xmlns:a16="http://schemas.microsoft.com/office/drawing/2014/main" val="510788775"/>
                  </a:ext>
                </a:extLst>
              </a:tr>
              <a:tr h="370840">
                <a:tc row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400" dirty="0"/>
                        <a:t>Inmuebles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400" dirty="0"/>
                        <a:t>54 FMI oferta aprobada *</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ES" sz="1400" dirty="0"/>
                        <a:t>$1.465.761.200</a:t>
                      </a:r>
                      <a:endParaRPr lang="es-CO" sz="1400" dirty="0"/>
                    </a:p>
                  </a:txBody>
                  <a:tcPr anchor="ctr"/>
                </a:tc>
                <a:extLst>
                  <a:ext uri="{0D108BD9-81ED-4DB2-BD59-A6C34878D82A}">
                    <a16:rowId xmlns:a16="http://schemas.microsoft.com/office/drawing/2014/main" val="2728947133"/>
                  </a:ext>
                </a:extLst>
              </a:tr>
              <a:tr h="370840">
                <a:tc vMerge="1">
                  <a:txBody>
                    <a:bodyPr/>
                    <a:lstStyle/>
                    <a:p>
                      <a:endParaRPr lang="es-CO" dirty="0"/>
                    </a:p>
                  </a:txBody>
                  <a:tcPr/>
                </a:tc>
                <a:tc>
                  <a:txBody>
                    <a:bodyPr/>
                    <a:lstStyle/>
                    <a:p>
                      <a:pPr algn="ctr"/>
                      <a:r>
                        <a:rPr lang="es-ES" sz="1400" dirty="0"/>
                        <a:t>13 Servidumbres en cierre</a:t>
                      </a:r>
                      <a:endParaRPr lang="es-CO" sz="1400" dirty="0"/>
                    </a:p>
                  </a:txBody>
                  <a:tcPr>
                    <a:lnL w="12700" cap="flat" cmpd="sng" algn="ctr">
                      <a:solidFill>
                        <a:schemeClr val="tx1"/>
                      </a:solidFill>
                      <a:prstDash val="solid"/>
                      <a:round/>
                      <a:headEnd type="none" w="med" len="med"/>
                      <a:tailEnd type="none" w="med" len="med"/>
                    </a:lnL>
                  </a:tcPr>
                </a:tc>
                <a:tc>
                  <a:txBody>
                    <a:bodyPr/>
                    <a:lstStyle/>
                    <a:p>
                      <a:pPr algn="r"/>
                      <a:r>
                        <a:rPr lang="es-ES" sz="1400" dirty="0"/>
                        <a:t>$1.401.755.955</a:t>
                      </a:r>
                      <a:endParaRPr lang="es-CO" sz="1400" dirty="0"/>
                    </a:p>
                  </a:txBody>
                  <a:tcPr anchor="ctr"/>
                </a:tc>
                <a:extLst>
                  <a:ext uri="{0D108BD9-81ED-4DB2-BD59-A6C34878D82A}">
                    <a16:rowId xmlns:a16="http://schemas.microsoft.com/office/drawing/2014/main" val="1587491363"/>
                  </a:ext>
                </a:extLst>
              </a:tr>
              <a:tr h="370840">
                <a:tc>
                  <a:txBody>
                    <a:bodyPr/>
                    <a:lstStyle/>
                    <a:p>
                      <a:r>
                        <a:rPr lang="es-ES" sz="1400" dirty="0"/>
                        <a:t>Semovientes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t>1.027 En proceso de Venta</a:t>
                      </a:r>
                    </a:p>
                  </a:txBody>
                  <a:tcPr>
                    <a:lnL w="12700" cap="flat" cmpd="sng" algn="ctr">
                      <a:solidFill>
                        <a:schemeClr val="tx1"/>
                      </a:solidFill>
                      <a:prstDash val="solid"/>
                      <a:round/>
                      <a:headEnd type="none" w="med" len="med"/>
                      <a:tailEnd type="none" w="med" len="med"/>
                    </a:lnL>
                  </a:tcPr>
                </a:tc>
                <a:tc>
                  <a:txBody>
                    <a:bodyPr/>
                    <a:lstStyle/>
                    <a:p>
                      <a:pPr algn="r"/>
                      <a:r>
                        <a:rPr lang="es-ES" sz="1400" dirty="0"/>
                        <a:t>$1.000.000.000</a:t>
                      </a:r>
                    </a:p>
                  </a:txBody>
                  <a:tcPr anchor="ctr"/>
                </a:tc>
                <a:extLst>
                  <a:ext uri="{0D108BD9-81ED-4DB2-BD59-A6C34878D82A}">
                    <a16:rowId xmlns:a16="http://schemas.microsoft.com/office/drawing/2014/main" val="2632829963"/>
                  </a:ext>
                </a:extLst>
              </a:tr>
              <a:tr h="370840">
                <a:tc>
                  <a:txBody>
                    <a:bodyPr/>
                    <a:lstStyle/>
                    <a:p>
                      <a:r>
                        <a:rPr lang="es-ES" sz="1400" dirty="0"/>
                        <a:t>Portafolio</a:t>
                      </a:r>
                      <a:endParaRPr lang="es-CO"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400" dirty="0"/>
                        <a:t>Venta Portafolio 2018**</a:t>
                      </a:r>
                      <a:endParaRPr lang="es-CO" sz="1400" dirty="0"/>
                    </a:p>
                  </a:txBody>
                  <a:tcPr anchor="ctr">
                    <a:lnL w="12700" cap="flat" cmpd="sng" algn="ctr">
                      <a:solidFill>
                        <a:schemeClr val="tx1"/>
                      </a:solidFill>
                      <a:prstDash val="solid"/>
                      <a:round/>
                      <a:headEnd type="none" w="med" len="med"/>
                      <a:tailEnd type="none" w="med" len="med"/>
                    </a:lnL>
                  </a:tcPr>
                </a:tc>
                <a:tc>
                  <a:txBody>
                    <a:bodyPr/>
                    <a:lstStyle/>
                    <a:p>
                      <a:pPr algn="r"/>
                      <a:r>
                        <a:rPr lang="es-CO" sz="1400" dirty="0"/>
                        <a:t>$157.530.000.000</a:t>
                      </a:r>
                    </a:p>
                  </a:txBody>
                  <a:tcPr anchor="ctr"/>
                </a:tc>
                <a:extLst>
                  <a:ext uri="{0D108BD9-81ED-4DB2-BD59-A6C34878D82A}">
                    <a16:rowId xmlns:a16="http://schemas.microsoft.com/office/drawing/2014/main" val="2677399516"/>
                  </a:ext>
                </a:extLst>
              </a:tr>
              <a:tr h="370840">
                <a:tc rowSpan="2">
                  <a:txBody>
                    <a:bodyPr/>
                    <a:lstStyle/>
                    <a:p>
                      <a:r>
                        <a:rPr lang="es-ES" sz="1400" dirty="0"/>
                        <a:t>Divisas</a:t>
                      </a:r>
                      <a:endParaRPr lang="es-CO"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400" dirty="0"/>
                        <a:t>13.782.481 Dólares***</a:t>
                      </a:r>
                      <a:endParaRPr lang="es-CO" sz="1400" dirty="0"/>
                    </a:p>
                  </a:txBody>
                  <a:tcPr anchor="ctr">
                    <a:lnL w="12700" cap="flat" cmpd="sng" algn="ctr">
                      <a:solidFill>
                        <a:schemeClr val="tx1"/>
                      </a:solidFill>
                      <a:prstDash val="solid"/>
                      <a:round/>
                      <a:headEnd type="none" w="med" len="med"/>
                      <a:tailEnd type="none" w="med" len="med"/>
                    </a:lnL>
                  </a:tcPr>
                </a:tc>
                <a:tc>
                  <a:txBody>
                    <a:bodyPr/>
                    <a:lstStyle/>
                    <a:p>
                      <a:pPr algn="r"/>
                      <a:r>
                        <a:rPr lang="es-ES" sz="1400" dirty="0"/>
                        <a:t>$41.347.443.000</a:t>
                      </a:r>
                      <a:endParaRPr lang="es-CO" sz="1400" dirty="0"/>
                    </a:p>
                  </a:txBody>
                  <a:tcPr anchor="ctr"/>
                </a:tc>
                <a:extLst>
                  <a:ext uri="{0D108BD9-81ED-4DB2-BD59-A6C34878D82A}">
                    <a16:rowId xmlns:a16="http://schemas.microsoft.com/office/drawing/2014/main" val="1835582311"/>
                  </a:ext>
                </a:extLst>
              </a:tr>
              <a:tr h="370840">
                <a:tc vMerge="1">
                  <a:txBody>
                    <a:bodyPr/>
                    <a:lstStyle/>
                    <a:p>
                      <a:endParaRPr lang="es-CO" sz="1400" dirty="0"/>
                    </a:p>
                  </a:txBody>
                  <a:tcPr anchor="ctr"/>
                </a:tc>
                <a:tc>
                  <a:txBody>
                    <a:bodyPr/>
                    <a:lstStyle/>
                    <a:p>
                      <a:pPr algn="ctr"/>
                      <a:r>
                        <a:rPr lang="es-ES" sz="1400" dirty="0"/>
                        <a:t>2.998.830 Euros****</a:t>
                      </a:r>
                      <a:endParaRPr lang="es-CO" sz="1400" dirty="0"/>
                    </a:p>
                  </a:txBody>
                  <a:tcPr anchor="ctr">
                    <a:lnL w="12700" cap="flat" cmpd="sng" algn="ctr">
                      <a:solidFill>
                        <a:schemeClr val="tx1"/>
                      </a:solidFill>
                      <a:prstDash val="solid"/>
                      <a:round/>
                      <a:headEnd type="none" w="med" len="med"/>
                      <a:tailEnd type="none" w="med" len="med"/>
                    </a:lnL>
                  </a:tcPr>
                </a:tc>
                <a:tc>
                  <a:txBody>
                    <a:bodyPr/>
                    <a:lstStyle/>
                    <a:p>
                      <a:pPr algn="r"/>
                      <a:r>
                        <a:rPr lang="es-CO" sz="1400" dirty="0"/>
                        <a:t>$9.596.256.000</a:t>
                      </a:r>
                    </a:p>
                  </a:txBody>
                  <a:tcPr anchor="ctr"/>
                </a:tc>
                <a:extLst>
                  <a:ext uri="{0D108BD9-81ED-4DB2-BD59-A6C34878D82A}">
                    <a16:rowId xmlns:a16="http://schemas.microsoft.com/office/drawing/2014/main" val="1725221379"/>
                  </a:ext>
                </a:extLst>
              </a:tr>
              <a:tr h="370840">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400" b="1" dirty="0"/>
                        <a:t>TOTAL PROYECCIÓN INGRESOS</a:t>
                      </a:r>
                      <a:endParaRPr lang="es-CO" sz="1400" b="1" dirty="0"/>
                    </a:p>
                  </a:txBody>
                  <a:tcPr anchor="ctr">
                    <a:lnT w="12700" cap="flat" cmpd="sng" algn="ctr">
                      <a:solidFill>
                        <a:schemeClr val="tx1"/>
                      </a:solidFill>
                      <a:prstDash val="solid"/>
                      <a:round/>
                      <a:headEnd type="none" w="med" len="med"/>
                      <a:tailEnd type="none" w="med" len="med"/>
                    </a:lnT>
                  </a:tcPr>
                </a:tc>
                <a:tc hMerge="1">
                  <a:txBody>
                    <a:bodyPr/>
                    <a:lstStyle/>
                    <a:p>
                      <a:pPr algn="ctr"/>
                      <a:endParaRPr lang="es-CO" sz="1400" dirty="0"/>
                    </a:p>
                  </a:txBody>
                  <a:tcPr anchor="ctr"/>
                </a:tc>
                <a:tc>
                  <a:txBody>
                    <a:bodyPr/>
                    <a:lstStyle/>
                    <a:p>
                      <a:pPr algn="r"/>
                      <a:r>
                        <a:rPr lang="es-CO" sz="1400" b="1" dirty="0"/>
                        <a:t>$212.341.216.155</a:t>
                      </a:r>
                    </a:p>
                  </a:txBody>
                  <a:tcPr anchor="ctr"/>
                </a:tc>
                <a:extLst>
                  <a:ext uri="{0D108BD9-81ED-4DB2-BD59-A6C34878D82A}">
                    <a16:rowId xmlns:a16="http://schemas.microsoft.com/office/drawing/2014/main" val="2306743213"/>
                  </a:ext>
                </a:extLst>
              </a:tr>
            </a:tbl>
          </a:graphicData>
        </a:graphic>
      </p:graphicFrame>
      <p:sp>
        <p:nvSpPr>
          <p:cNvPr id="22" name="CuadroTexto 21">
            <a:extLst>
              <a:ext uri="{FF2B5EF4-FFF2-40B4-BE49-F238E27FC236}">
                <a16:creationId xmlns:a16="http://schemas.microsoft.com/office/drawing/2014/main" id="{2E112321-4463-423E-B3EC-4815DF667336}"/>
              </a:ext>
            </a:extLst>
          </p:cNvPr>
          <p:cNvSpPr txBox="1"/>
          <p:nvPr/>
        </p:nvSpPr>
        <p:spPr>
          <a:xfrm>
            <a:off x="6231046" y="3755892"/>
            <a:ext cx="5610412" cy="1107996"/>
          </a:xfrm>
          <a:prstGeom prst="rect">
            <a:avLst/>
          </a:prstGeom>
          <a:noFill/>
        </p:spPr>
        <p:txBody>
          <a:bodyPr wrap="square" rtlCol="0">
            <a:spAutoFit/>
          </a:bodyPr>
          <a:lstStyle/>
          <a:p>
            <a:pPr algn="just"/>
            <a:r>
              <a:rPr lang="es-ES" sz="1100" dirty="0"/>
              <a:t>* Ya fue consignado el 20%: 298.152.240</a:t>
            </a:r>
          </a:p>
          <a:p>
            <a:pPr algn="just"/>
            <a:r>
              <a:rPr lang="es-ES" sz="1100" dirty="0"/>
              <a:t>** Se venden en Noviembre por vencimiento del Título-</a:t>
            </a:r>
          </a:p>
          <a:p>
            <a:pPr algn="just"/>
            <a:r>
              <a:rPr lang="es-ES" sz="1100" dirty="0"/>
              <a:t>***Divisas alistadas y entregadas a Banrep para monetización (fecha aprox. 15/12/2018). TRM 3.000. </a:t>
            </a:r>
          </a:p>
          <a:p>
            <a:pPr algn="just"/>
            <a:r>
              <a:rPr lang="es-ES" sz="1100" dirty="0"/>
              <a:t>**** Divisas alistadas y entregadas a Banrep para monetización (fecha aprox. 15/12/2018). TRM 3.200. </a:t>
            </a:r>
          </a:p>
        </p:txBody>
      </p:sp>
      <p:cxnSp>
        <p:nvCxnSpPr>
          <p:cNvPr id="15" name="Conector recto 14">
            <a:extLst>
              <a:ext uri="{FF2B5EF4-FFF2-40B4-BE49-F238E27FC236}">
                <a16:creationId xmlns:a16="http://schemas.microsoft.com/office/drawing/2014/main" id="{0BC3A559-FA0D-46FA-B709-EA17F0E8331B}"/>
              </a:ext>
            </a:extLst>
          </p:cNvPr>
          <p:cNvCxnSpPr/>
          <p:nvPr/>
        </p:nvCxnSpPr>
        <p:spPr>
          <a:xfrm>
            <a:off x="6096000" y="795197"/>
            <a:ext cx="0" cy="555315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92518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0" grpId="0"/>
      <p:bldP spid="11" grpId="0"/>
      <p:bldP spid="2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5. Productividad de bienes inmuebles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1465178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a:extLst>
              <a:ext uri="{FF2B5EF4-FFF2-40B4-BE49-F238E27FC236}">
                <a16:creationId xmlns:a16="http://schemas.microsoft.com/office/drawing/2014/main" id="{419B37A9-DA35-458B-908B-1239F23A3FD9}"/>
              </a:ext>
            </a:extLst>
          </p:cNvPr>
          <p:cNvSpPr txBox="1">
            <a:spLocks/>
          </p:cNvSpPr>
          <p:nvPr/>
        </p:nvSpPr>
        <p:spPr>
          <a:xfrm>
            <a:off x="1855303" y="2417402"/>
            <a:ext cx="8892209" cy="14789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sz="4400" b="1" dirty="0">
                <a:solidFill>
                  <a:srgbClr val="002060"/>
                </a:solidFill>
              </a:rPr>
              <a:t>Contexto inicio de planes de choque </a:t>
            </a:r>
          </a:p>
          <a:p>
            <a:pPr marL="0" indent="0" algn="ctr">
              <a:buNone/>
            </a:pPr>
            <a:r>
              <a:rPr lang="es-ES" sz="4400" b="1" dirty="0">
                <a:solidFill>
                  <a:srgbClr val="002060"/>
                </a:solidFill>
              </a:rPr>
              <a:t>P</a:t>
            </a:r>
            <a:r>
              <a:rPr lang="es-CO" sz="4400" b="1" dirty="0">
                <a:solidFill>
                  <a:srgbClr val="002060"/>
                </a:solidFill>
              </a:rPr>
              <a:t>royecto 1 </a:t>
            </a:r>
          </a:p>
          <a:p>
            <a:pPr marL="0" indent="0" algn="ctr">
              <a:buNone/>
            </a:pPr>
            <a:r>
              <a:rPr lang="es-ES" sz="4400" b="1" dirty="0">
                <a:solidFill>
                  <a:srgbClr val="002060"/>
                </a:solidFill>
              </a:rPr>
              <a:t>P</a:t>
            </a:r>
            <a:r>
              <a:rPr lang="es-CO" sz="4400" b="1" dirty="0">
                <a:solidFill>
                  <a:srgbClr val="002060"/>
                </a:solidFill>
              </a:rPr>
              <a:t>royecto 2</a:t>
            </a:r>
          </a:p>
        </p:txBody>
      </p:sp>
      <p:pic>
        <p:nvPicPr>
          <p:cNvPr id="5" name="Imagen 4">
            <a:extLst>
              <a:ext uri="{FF2B5EF4-FFF2-40B4-BE49-F238E27FC236}">
                <a16:creationId xmlns:a16="http://schemas.microsoft.com/office/drawing/2014/main" id="{44A2C421-620D-4935-81F5-595C6F9B3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01A0DD85-B53B-4799-BFA9-E1CB2FD1B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8" name="Imagen 7">
            <a:extLst>
              <a:ext uri="{FF2B5EF4-FFF2-40B4-BE49-F238E27FC236}">
                <a16:creationId xmlns:a16="http://schemas.microsoft.com/office/drawing/2014/main" id="{918A67DB-C8DB-4A69-9BBD-DEC7975F49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97E98E32-B74B-4C14-9BAB-BC0E40A49E5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674377C-722B-438D-917B-B43561CCE745}"/>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22644654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imagenes de porcent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205" y="5311167"/>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2085562" y="430147"/>
            <a:ext cx="9011478" cy="800219"/>
          </a:xfrm>
          <a:prstGeom prst="rect">
            <a:avLst/>
          </a:prstGeom>
          <a:noFill/>
        </p:spPr>
        <p:txBody>
          <a:bodyPr wrap="square" rtlCol="0">
            <a:spAutoFit/>
          </a:bodyPr>
          <a:lstStyle/>
          <a:p>
            <a:pPr algn="ctr"/>
            <a:r>
              <a:rPr lang="es-CO" sz="2400" b="1" dirty="0">
                <a:solidFill>
                  <a:srgbClr val="002060"/>
                </a:solidFill>
              </a:rPr>
              <a:t>REMOCIÓN DE DEPOSITARIOS QUE NO HACEN PARTE DE REGISTRO</a:t>
            </a:r>
          </a:p>
          <a:p>
            <a:pPr algn="ctr"/>
            <a:endParaRPr lang="es-CO" sz="2200" b="1" dirty="0">
              <a:solidFill>
                <a:schemeClr val="bg1"/>
              </a:solidFill>
              <a:effectLst>
                <a:outerShdw blurRad="38100" dist="38100" dir="2700000" algn="tl">
                  <a:srgbClr val="000000">
                    <a:alpha val="43137"/>
                  </a:srgbClr>
                </a:outerShdw>
              </a:effectLst>
            </a:endParaRPr>
          </a:p>
        </p:txBody>
      </p:sp>
      <p:sp>
        <p:nvSpPr>
          <p:cNvPr id="4" name="3 Rectángulo redondeado"/>
          <p:cNvSpPr/>
          <p:nvPr/>
        </p:nvSpPr>
        <p:spPr>
          <a:xfrm>
            <a:off x="4210050" y="1905001"/>
            <a:ext cx="236220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BOGOTÁ</a:t>
            </a:r>
          </a:p>
        </p:txBody>
      </p:sp>
      <p:sp>
        <p:nvSpPr>
          <p:cNvPr id="5" name="4 Rectángulo redondeado"/>
          <p:cNvSpPr/>
          <p:nvPr/>
        </p:nvSpPr>
        <p:spPr>
          <a:xfrm>
            <a:off x="6915151"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CENTRO ORIENTE</a:t>
            </a:r>
          </a:p>
        </p:txBody>
      </p:sp>
      <p:sp>
        <p:nvSpPr>
          <p:cNvPr id="16" name="15 Rectángulo redondeado"/>
          <p:cNvSpPr/>
          <p:nvPr/>
        </p:nvSpPr>
        <p:spPr>
          <a:xfrm>
            <a:off x="8162926" y="1257301"/>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SUR OCCIDENTE</a:t>
            </a:r>
          </a:p>
        </p:txBody>
      </p:sp>
      <p:sp>
        <p:nvSpPr>
          <p:cNvPr id="22" name="21 Rectángulo redondeado"/>
          <p:cNvSpPr/>
          <p:nvPr/>
        </p:nvSpPr>
        <p:spPr>
          <a:xfrm>
            <a:off x="9429751"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OCCIDENTE Y NORTE</a:t>
            </a:r>
          </a:p>
        </p:txBody>
      </p:sp>
      <p:sp>
        <p:nvSpPr>
          <p:cNvPr id="6" name="5 CuadroTexto"/>
          <p:cNvSpPr txBox="1"/>
          <p:nvPr/>
        </p:nvSpPr>
        <p:spPr>
          <a:xfrm>
            <a:off x="5470707" y="1225260"/>
            <a:ext cx="1319676" cy="369332"/>
          </a:xfrm>
          <a:prstGeom prst="rect">
            <a:avLst/>
          </a:prstGeom>
          <a:noFill/>
        </p:spPr>
        <p:txBody>
          <a:bodyPr wrap="square" rtlCol="0">
            <a:spAutoFit/>
          </a:bodyPr>
          <a:lstStyle/>
          <a:p>
            <a:r>
              <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REGIONAL</a:t>
            </a:r>
          </a:p>
        </p:txBody>
      </p:sp>
      <p:sp>
        <p:nvSpPr>
          <p:cNvPr id="23" name="22 CuadroTexto"/>
          <p:cNvSpPr txBox="1"/>
          <p:nvPr/>
        </p:nvSpPr>
        <p:spPr>
          <a:xfrm>
            <a:off x="4178914" y="1535668"/>
            <a:ext cx="2020718" cy="369332"/>
          </a:xfrm>
          <a:prstGeom prst="rect">
            <a:avLst/>
          </a:prstGeom>
          <a:noFill/>
        </p:spPr>
        <p:txBody>
          <a:bodyPr wrap="square" rtlCol="0">
            <a:spAutoFit/>
          </a:bodyPr>
          <a:lstStyle/>
          <a:p>
            <a:r>
              <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DEPOSITARIOS: 27</a:t>
            </a:r>
          </a:p>
        </p:txBody>
      </p:sp>
      <p:sp>
        <p:nvSpPr>
          <p:cNvPr id="24" name="23 Rectángulo redondeado"/>
          <p:cNvSpPr/>
          <p:nvPr/>
        </p:nvSpPr>
        <p:spPr>
          <a:xfrm>
            <a:off x="4210050" y="2292351"/>
            <a:ext cx="236220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BUSTAMANTE VÁSQUEZ</a:t>
            </a:r>
          </a:p>
        </p:txBody>
      </p:sp>
      <p:sp>
        <p:nvSpPr>
          <p:cNvPr id="25" name="24 Rectángulo redondeado"/>
          <p:cNvSpPr/>
          <p:nvPr/>
        </p:nvSpPr>
        <p:spPr>
          <a:xfrm>
            <a:off x="4229100" y="268605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UT. INM. DE ANTIOQUIA</a:t>
            </a:r>
          </a:p>
        </p:txBody>
      </p:sp>
      <p:sp>
        <p:nvSpPr>
          <p:cNvPr id="26" name="25 Rectángulo redondeado"/>
          <p:cNvSpPr/>
          <p:nvPr/>
        </p:nvSpPr>
        <p:spPr>
          <a:xfrm>
            <a:off x="4241800" y="307975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ASESORES INMOPACIFICO</a:t>
            </a:r>
          </a:p>
        </p:txBody>
      </p:sp>
      <p:sp>
        <p:nvSpPr>
          <p:cNvPr id="28" name="27 Rectángulo redondeado"/>
          <p:cNvSpPr/>
          <p:nvPr/>
        </p:nvSpPr>
        <p:spPr>
          <a:xfrm>
            <a:off x="4254500" y="38608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RISARALDA</a:t>
            </a:r>
          </a:p>
        </p:txBody>
      </p:sp>
      <p:sp>
        <p:nvSpPr>
          <p:cNvPr id="33" name="Circular 6"/>
          <p:cNvSpPr/>
          <p:nvPr/>
        </p:nvSpPr>
        <p:spPr>
          <a:xfrm rot="2700000">
            <a:off x="1568698" y="3242833"/>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4" name="Elipse 8"/>
          <p:cNvSpPr/>
          <p:nvPr/>
        </p:nvSpPr>
        <p:spPr>
          <a:xfrm>
            <a:off x="2260257" y="3915153"/>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27" name="26 Rectángulo redondeado"/>
          <p:cNvSpPr/>
          <p:nvPr/>
        </p:nvSpPr>
        <p:spPr>
          <a:xfrm>
            <a:off x="4248150" y="34798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ANTIOQUIA</a:t>
            </a:r>
          </a:p>
        </p:txBody>
      </p:sp>
      <p:sp>
        <p:nvSpPr>
          <p:cNvPr id="29" name="28 Rectángulo redondeado"/>
          <p:cNvSpPr/>
          <p:nvPr/>
        </p:nvSpPr>
        <p:spPr>
          <a:xfrm>
            <a:off x="4260850" y="42545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UNISA INMOBILIARIA</a:t>
            </a:r>
          </a:p>
        </p:txBody>
      </p:sp>
      <p:sp>
        <p:nvSpPr>
          <p:cNvPr id="30" name="29 Rectángulo redondeado"/>
          <p:cNvSpPr/>
          <p:nvPr/>
        </p:nvSpPr>
        <p:spPr>
          <a:xfrm>
            <a:off x="4254500" y="46355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OTROS</a:t>
            </a:r>
          </a:p>
        </p:txBody>
      </p:sp>
      <p:sp>
        <p:nvSpPr>
          <p:cNvPr id="35"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4.978</a:t>
            </a:r>
          </a:p>
          <a:p>
            <a:pPr algn="ctr"/>
            <a:r>
              <a:rPr lang="es-CO" sz="2400" b="1" dirty="0">
                <a:effectLst>
                  <a:outerShdw blurRad="38100" dist="38100" dir="2700000" algn="tl">
                    <a:srgbClr val="000000">
                      <a:alpha val="43137"/>
                    </a:srgbClr>
                  </a:outerShdw>
                </a:effectLst>
              </a:rPr>
              <a:t>APROX.</a:t>
            </a:r>
            <a:endParaRPr lang="es-CO" sz="2400" dirty="0">
              <a:effectLst>
                <a:outerShdw blurRad="38100" dist="38100" dir="2700000" algn="tl">
                  <a:srgbClr val="000000">
                    <a:alpha val="43137"/>
                  </a:srgbClr>
                </a:outerShdw>
              </a:effectLst>
            </a:endParaRPr>
          </a:p>
        </p:txBody>
      </p:sp>
      <p:sp>
        <p:nvSpPr>
          <p:cNvPr id="36" name="35 Rectángulo redondeado"/>
          <p:cNvSpPr/>
          <p:nvPr/>
        </p:nvSpPr>
        <p:spPr>
          <a:xfrm>
            <a:off x="4907280" y="5014830"/>
            <a:ext cx="1679846" cy="37457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CO" sz="1400" b="1" cap="all" dirty="0">
                <a:ln w="0"/>
                <a:solidFill>
                  <a:sysClr val="windowText" lastClr="000000"/>
                </a:solidFill>
                <a:effectLst>
                  <a:reflection blurRad="12700" stA="50000" endPos="50000" dist="5000" dir="5400000" sy="-100000" rotWithShape="0"/>
                </a:effectLst>
              </a:rPr>
              <a:t>TOTAL</a:t>
            </a:r>
          </a:p>
        </p:txBody>
      </p:sp>
      <p:cxnSp>
        <p:nvCxnSpPr>
          <p:cNvPr id="12" name="11 Conector recto"/>
          <p:cNvCxnSpPr/>
          <p:nvPr/>
        </p:nvCxnSpPr>
        <p:spPr>
          <a:xfrm>
            <a:off x="4161826" y="1584436"/>
            <a:ext cx="2690078" cy="0"/>
          </a:xfrm>
          <a:prstGeom prst="line">
            <a:avLst/>
          </a:prstGeom>
        </p:spPr>
        <p:style>
          <a:lnRef idx="2">
            <a:schemeClr val="dk1"/>
          </a:lnRef>
          <a:fillRef idx="0">
            <a:schemeClr val="dk1"/>
          </a:fillRef>
          <a:effectRef idx="1">
            <a:schemeClr val="dk1"/>
          </a:effectRef>
          <a:fontRef idx="minor">
            <a:schemeClr val="tx1"/>
          </a:fontRef>
        </p:style>
      </p:cxnSp>
      <p:sp>
        <p:nvSpPr>
          <p:cNvPr id="14" name="13 CuadroTexto"/>
          <p:cNvSpPr txBox="1"/>
          <p:nvPr/>
        </p:nvSpPr>
        <p:spPr>
          <a:xfrm>
            <a:off x="7315200" y="22362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219</a:t>
            </a:r>
          </a:p>
        </p:txBody>
      </p:sp>
      <p:sp>
        <p:nvSpPr>
          <p:cNvPr id="37" name="36 CuadroTexto"/>
          <p:cNvSpPr txBox="1"/>
          <p:nvPr/>
        </p:nvSpPr>
        <p:spPr>
          <a:xfrm>
            <a:off x="8479536" y="223018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38" name="37 CuadroTexto"/>
          <p:cNvSpPr txBox="1"/>
          <p:nvPr/>
        </p:nvSpPr>
        <p:spPr>
          <a:xfrm>
            <a:off x="9747504" y="222408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590</a:t>
            </a:r>
          </a:p>
        </p:txBody>
      </p:sp>
      <p:sp>
        <p:nvSpPr>
          <p:cNvPr id="39" name="38 CuadroTexto"/>
          <p:cNvSpPr txBox="1"/>
          <p:nvPr/>
        </p:nvSpPr>
        <p:spPr>
          <a:xfrm>
            <a:off x="7315200" y="264471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1" name="40 CuadroTexto"/>
          <p:cNvSpPr txBox="1"/>
          <p:nvPr/>
        </p:nvSpPr>
        <p:spPr>
          <a:xfrm>
            <a:off x="8485632" y="263861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2" name="41 CuadroTexto"/>
          <p:cNvSpPr txBox="1"/>
          <p:nvPr/>
        </p:nvSpPr>
        <p:spPr>
          <a:xfrm>
            <a:off x="9753600" y="2638615"/>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661</a:t>
            </a:r>
          </a:p>
        </p:txBody>
      </p:sp>
      <p:sp>
        <p:nvSpPr>
          <p:cNvPr id="43" name="42 CuadroTexto"/>
          <p:cNvSpPr txBox="1"/>
          <p:nvPr/>
        </p:nvSpPr>
        <p:spPr>
          <a:xfrm>
            <a:off x="7321296" y="302875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208</a:t>
            </a:r>
          </a:p>
        </p:txBody>
      </p:sp>
      <p:sp>
        <p:nvSpPr>
          <p:cNvPr id="44" name="43 CuadroTexto"/>
          <p:cNvSpPr txBox="1"/>
          <p:nvPr/>
        </p:nvSpPr>
        <p:spPr>
          <a:xfrm>
            <a:off x="8497824" y="302875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393</a:t>
            </a:r>
          </a:p>
        </p:txBody>
      </p:sp>
      <p:sp>
        <p:nvSpPr>
          <p:cNvPr id="45" name="44 CuadroTexto"/>
          <p:cNvSpPr txBox="1"/>
          <p:nvPr/>
        </p:nvSpPr>
        <p:spPr>
          <a:xfrm>
            <a:off x="9759696" y="305314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30</a:t>
            </a:r>
          </a:p>
        </p:txBody>
      </p:sp>
      <p:sp>
        <p:nvSpPr>
          <p:cNvPr id="46" name="45 CuadroTexto"/>
          <p:cNvSpPr txBox="1"/>
          <p:nvPr/>
        </p:nvSpPr>
        <p:spPr>
          <a:xfrm>
            <a:off x="7327392" y="3443287"/>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7" name="46 CuadroTexto"/>
          <p:cNvSpPr txBox="1"/>
          <p:nvPr/>
        </p:nvSpPr>
        <p:spPr>
          <a:xfrm>
            <a:off x="8503920" y="344938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8" name="47 CuadroTexto"/>
          <p:cNvSpPr txBox="1"/>
          <p:nvPr/>
        </p:nvSpPr>
        <p:spPr>
          <a:xfrm>
            <a:off x="9765792" y="342499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573</a:t>
            </a:r>
          </a:p>
        </p:txBody>
      </p:sp>
      <p:sp>
        <p:nvSpPr>
          <p:cNvPr id="49" name="48 CuadroTexto"/>
          <p:cNvSpPr txBox="1"/>
          <p:nvPr/>
        </p:nvSpPr>
        <p:spPr>
          <a:xfrm>
            <a:off x="7345680" y="382123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0" name="49 CuadroTexto"/>
          <p:cNvSpPr txBox="1"/>
          <p:nvPr/>
        </p:nvSpPr>
        <p:spPr>
          <a:xfrm>
            <a:off x="8516112" y="380295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1" name="50 CuadroTexto"/>
          <p:cNvSpPr txBox="1"/>
          <p:nvPr/>
        </p:nvSpPr>
        <p:spPr>
          <a:xfrm>
            <a:off x="9771888" y="379685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355</a:t>
            </a:r>
          </a:p>
        </p:txBody>
      </p:sp>
      <p:sp>
        <p:nvSpPr>
          <p:cNvPr id="52" name="51 CuadroTexto"/>
          <p:cNvSpPr txBox="1"/>
          <p:nvPr/>
        </p:nvSpPr>
        <p:spPr>
          <a:xfrm>
            <a:off x="7351776" y="422357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3" name="52 CuadroTexto"/>
          <p:cNvSpPr txBox="1"/>
          <p:nvPr/>
        </p:nvSpPr>
        <p:spPr>
          <a:xfrm>
            <a:off x="8528304" y="4235767"/>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253</a:t>
            </a:r>
          </a:p>
        </p:txBody>
      </p:sp>
      <p:sp>
        <p:nvSpPr>
          <p:cNvPr id="54" name="53 CuadroTexto"/>
          <p:cNvSpPr txBox="1"/>
          <p:nvPr/>
        </p:nvSpPr>
        <p:spPr>
          <a:xfrm>
            <a:off x="9777984" y="422967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5" name="54 CuadroTexto"/>
          <p:cNvSpPr txBox="1"/>
          <p:nvPr/>
        </p:nvSpPr>
        <p:spPr>
          <a:xfrm>
            <a:off x="7351776" y="461981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580</a:t>
            </a:r>
          </a:p>
        </p:txBody>
      </p:sp>
      <p:sp>
        <p:nvSpPr>
          <p:cNvPr id="56" name="55 CuadroTexto"/>
          <p:cNvSpPr txBox="1"/>
          <p:nvPr/>
        </p:nvSpPr>
        <p:spPr>
          <a:xfrm>
            <a:off x="8540496" y="461371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84</a:t>
            </a:r>
          </a:p>
        </p:txBody>
      </p:sp>
      <p:sp>
        <p:nvSpPr>
          <p:cNvPr id="57" name="56 CuadroTexto"/>
          <p:cNvSpPr txBox="1"/>
          <p:nvPr/>
        </p:nvSpPr>
        <p:spPr>
          <a:xfrm>
            <a:off x="9784080" y="460762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148</a:t>
            </a:r>
          </a:p>
        </p:txBody>
      </p:sp>
      <p:sp>
        <p:nvSpPr>
          <p:cNvPr id="58" name="57 Rectángulo redondeado"/>
          <p:cNvSpPr/>
          <p:nvPr/>
        </p:nvSpPr>
        <p:spPr>
          <a:xfrm>
            <a:off x="7150609" y="5014830"/>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1,891</a:t>
            </a:r>
          </a:p>
        </p:txBody>
      </p:sp>
      <p:sp>
        <p:nvSpPr>
          <p:cNvPr id="59" name="58 Rectángulo redondeado"/>
          <p:cNvSpPr/>
          <p:nvPr/>
        </p:nvSpPr>
        <p:spPr>
          <a:xfrm>
            <a:off x="8363713" y="5014830"/>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730</a:t>
            </a:r>
          </a:p>
        </p:txBody>
      </p:sp>
      <p:sp>
        <p:nvSpPr>
          <p:cNvPr id="60" name="59 Rectángulo redondeado"/>
          <p:cNvSpPr/>
          <p:nvPr/>
        </p:nvSpPr>
        <p:spPr>
          <a:xfrm>
            <a:off x="9576817" y="5008734"/>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2,357</a:t>
            </a:r>
          </a:p>
        </p:txBody>
      </p:sp>
      <p:sp>
        <p:nvSpPr>
          <p:cNvPr id="61" name="13 CuadroTexto"/>
          <p:cNvSpPr txBox="1"/>
          <p:nvPr/>
        </p:nvSpPr>
        <p:spPr>
          <a:xfrm>
            <a:off x="7313054" y="187352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884</a:t>
            </a:r>
          </a:p>
        </p:txBody>
      </p:sp>
      <p:sp>
        <p:nvSpPr>
          <p:cNvPr id="62" name="36 CuadroTexto"/>
          <p:cNvSpPr txBox="1"/>
          <p:nvPr/>
        </p:nvSpPr>
        <p:spPr>
          <a:xfrm>
            <a:off x="8490267" y="1867428"/>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63" name="37 CuadroTexto"/>
          <p:cNvSpPr txBox="1"/>
          <p:nvPr/>
        </p:nvSpPr>
        <p:spPr>
          <a:xfrm>
            <a:off x="9758235" y="188709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7" name="CuadroTexto 6"/>
          <p:cNvSpPr txBox="1"/>
          <p:nvPr/>
        </p:nvSpPr>
        <p:spPr>
          <a:xfrm>
            <a:off x="5352149" y="4971891"/>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40</a:t>
            </a:r>
          </a:p>
        </p:txBody>
      </p:sp>
      <p:sp>
        <p:nvSpPr>
          <p:cNvPr id="9" name="CuadroTexto 8"/>
          <p:cNvSpPr txBox="1"/>
          <p:nvPr/>
        </p:nvSpPr>
        <p:spPr>
          <a:xfrm>
            <a:off x="8162925" y="5357610"/>
            <a:ext cx="2352676" cy="1200329"/>
          </a:xfrm>
          <a:prstGeom prst="rect">
            <a:avLst/>
          </a:prstGeom>
          <a:noFill/>
        </p:spPr>
        <p:txBody>
          <a:bodyPr wrap="square" rtlCol="0">
            <a:spAutoFit/>
          </a:bodyPr>
          <a:lstStyle/>
          <a:p>
            <a:r>
              <a:rPr lang="es-CO" sz="2400" dirty="0">
                <a:ln w="0"/>
                <a:solidFill>
                  <a:schemeClr val="accent1">
                    <a:lumMod val="75000"/>
                  </a:schemeClr>
                </a:solidFill>
                <a:effectLst>
                  <a:reflection blurRad="6350" stA="53000" endA="300" endPos="35500" dir="5400000" sy="-90000" algn="bl" rotWithShape="0"/>
                </a:effectLst>
              </a:rPr>
              <a:t>INCONSISTENCIA EN LA INFORMACIÓN</a:t>
            </a:r>
          </a:p>
        </p:txBody>
      </p:sp>
      <p:sp>
        <p:nvSpPr>
          <p:cNvPr id="64" name="Rectángulo 63">
            <a:extLst>
              <a:ext uri="{FF2B5EF4-FFF2-40B4-BE49-F238E27FC236}">
                <a16:creationId xmlns:a16="http://schemas.microsoft.com/office/drawing/2014/main" id="{0FEDCCD3-F992-4E7A-B671-595AAB797014}"/>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5" name="CuadroTexto 64">
            <a:extLst>
              <a:ext uri="{FF2B5EF4-FFF2-40B4-BE49-F238E27FC236}">
                <a16:creationId xmlns:a16="http://schemas.microsoft.com/office/drawing/2014/main" id="{18DF3E87-3E32-42F1-91E2-AA1884BB63CD}"/>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66" name="Imagen 65">
            <a:extLst>
              <a:ext uri="{FF2B5EF4-FFF2-40B4-BE49-F238E27FC236}">
                <a16:creationId xmlns:a16="http://schemas.microsoft.com/office/drawing/2014/main" id="{BE5D3F1E-BA14-4A3B-8030-B7B3FE026F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181754" cy="1174524"/>
          </a:xfrm>
          <a:prstGeom prst="rect">
            <a:avLst/>
          </a:prstGeom>
        </p:spPr>
      </p:pic>
    </p:spTree>
    <p:extLst>
      <p:ext uri="{BB962C8B-B14F-4D97-AF65-F5344CB8AC3E}">
        <p14:creationId xmlns:p14="http://schemas.microsoft.com/office/powerpoint/2010/main" val="17287326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2" descr="Resultado de imagen para imagenes de porcenta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5447" y="4886164"/>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67" name="3 Rectángulo redondeado"/>
          <p:cNvSpPr/>
          <p:nvPr/>
        </p:nvSpPr>
        <p:spPr>
          <a:xfrm>
            <a:off x="3766662" y="3697125"/>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NORTE</a:t>
            </a:r>
          </a:p>
        </p:txBody>
      </p:sp>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2844331" y="142868"/>
            <a:ext cx="7682531" cy="1169551"/>
          </a:xfrm>
          <a:prstGeom prst="rect">
            <a:avLst/>
          </a:prstGeom>
          <a:noFill/>
        </p:spPr>
        <p:txBody>
          <a:bodyPr wrap="square" rtlCol="0">
            <a:spAutoFit/>
          </a:bodyPr>
          <a:lstStyle/>
          <a:p>
            <a:pPr algn="ctr"/>
            <a:r>
              <a:rPr lang="es-CO" sz="2400" b="1" dirty="0">
                <a:solidFill>
                  <a:srgbClr val="002060"/>
                </a:solidFill>
              </a:rPr>
              <a:t>ENTREGA A DEPOSITARIOS DE BIENES EN ADMINISTRACIÓN DIRECTA</a:t>
            </a:r>
          </a:p>
          <a:p>
            <a:pPr algn="ctr"/>
            <a:endParaRPr lang="es-CO" sz="2200" b="1" dirty="0">
              <a:solidFill>
                <a:schemeClr val="bg1"/>
              </a:solidFill>
              <a:effectLst>
                <a:outerShdw blurRad="38100" dist="38100" dir="2700000" algn="tl">
                  <a:srgbClr val="000000">
                    <a:alpha val="43137"/>
                  </a:srgbClr>
                </a:outerShdw>
              </a:effectLst>
            </a:endParaRPr>
          </a:p>
        </p:txBody>
      </p:sp>
      <p:sp>
        <p:nvSpPr>
          <p:cNvPr id="64" name="3 Rectángulo redondeado"/>
          <p:cNvSpPr/>
          <p:nvPr/>
        </p:nvSpPr>
        <p:spPr>
          <a:xfrm>
            <a:off x="3746226" y="1838741"/>
            <a:ext cx="1859444" cy="509913"/>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CENTRO ORIENTE</a:t>
            </a:r>
          </a:p>
        </p:txBody>
      </p:sp>
      <p:sp>
        <p:nvSpPr>
          <p:cNvPr id="65" name="3 Rectángulo redondeado"/>
          <p:cNvSpPr/>
          <p:nvPr/>
        </p:nvSpPr>
        <p:spPr>
          <a:xfrm>
            <a:off x="3766289" y="2459447"/>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SUROCCIDENTE</a:t>
            </a:r>
          </a:p>
        </p:txBody>
      </p:sp>
      <p:sp>
        <p:nvSpPr>
          <p:cNvPr id="66" name="3 Rectángulo redondeado"/>
          <p:cNvSpPr/>
          <p:nvPr/>
        </p:nvSpPr>
        <p:spPr>
          <a:xfrm>
            <a:off x="3747156" y="3078284"/>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OCCIDENTE</a:t>
            </a:r>
          </a:p>
        </p:txBody>
      </p:sp>
      <p:sp>
        <p:nvSpPr>
          <p:cNvPr id="68" name="Circular 6"/>
          <p:cNvSpPr/>
          <p:nvPr/>
        </p:nvSpPr>
        <p:spPr>
          <a:xfrm rot="2735829">
            <a:off x="1531666" y="3291741"/>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69" name="Elipse 8"/>
          <p:cNvSpPr/>
          <p:nvPr/>
        </p:nvSpPr>
        <p:spPr>
          <a:xfrm>
            <a:off x="2127737" y="3928405"/>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70"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8.259</a:t>
            </a:r>
          </a:p>
          <a:p>
            <a:pPr algn="ctr"/>
            <a:r>
              <a:rPr lang="es-CO" sz="2400" dirty="0">
                <a:effectLst>
                  <a:outerShdw blurRad="38100" dist="38100" dir="2700000" algn="tl">
                    <a:srgbClr val="000000">
                      <a:alpha val="43137"/>
                    </a:srgbClr>
                  </a:outerShdw>
                </a:effectLst>
              </a:rPr>
              <a:t>TOTAL</a:t>
            </a:r>
          </a:p>
        </p:txBody>
      </p:sp>
      <p:sp>
        <p:nvSpPr>
          <p:cNvPr id="71" name="4 Rectángulo redondeado"/>
          <p:cNvSpPr/>
          <p:nvPr/>
        </p:nvSpPr>
        <p:spPr>
          <a:xfrm>
            <a:off x="6954907"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100" b="1" dirty="0"/>
              <a:t>DESOCUPADOS</a:t>
            </a:r>
          </a:p>
        </p:txBody>
      </p:sp>
      <p:sp>
        <p:nvSpPr>
          <p:cNvPr id="72" name="4 Rectángulo redondeado"/>
          <p:cNvSpPr/>
          <p:nvPr/>
        </p:nvSpPr>
        <p:spPr>
          <a:xfrm>
            <a:off x="8187355"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200" b="1" dirty="0"/>
              <a:t>OCUPADOS</a:t>
            </a:r>
          </a:p>
        </p:txBody>
      </p:sp>
      <p:sp>
        <p:nvSpPr>
          <p:cNvPr id="73" name="4 Rectángulo redondeado"/>
          <p:cNvSpPr/>
          <p:nvPr/>
        </p:nvSpPr>
        <p:spPr>
          <a:xfrm>
            <a:off x="9419809"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100" b="1" dirty="0"/>
              <a:t>SIN. INFORMACIÓN</a:t>
            </a:r>
          </a:p>
        </p:txBody>
      </p:sp>
      <p:sp>
        <p:nvSpPr>
          <p:cNvPr id="74" name="4 Rectángulo redondeado"/>
          <p:cNvSpPr/>
          <p:nvPr/>
        </p:nvSpPr>
        <p:spPr>
          <a:xfrm>
            <a:off x="5715829" y="1273454"/>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200" b="1" dirty="0"/>
              <a:t>ARRENDADOS</a:t>
            </a:r>
          </a:p>
        </p:txBody>
      </p:sp>
      <p:sp>
        <p:nvSpPr>
          <p:cNvPr id="75" name="13 CuadroTexto"/>
          <p:cNvSpPr txBox="1"/>
          <p:nvPr/>
        </p:nvSpPr>
        <p:spPr>
          <a:xfrm>
            <a:off x="5947898" y="187352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250</a:t>
            </a:r>
          </a:p>
        </p:txBody>
      </p:sp>
      <p:sp>
        <p:nvSpPr>
          <p:cNvPr id="76" name="13 CuadroTexto"/>
          <p:cNvSpPr txBox="1"/>
          <p:nvPr/>
        </p:nvSpPr>
        <p:spPr>
          <a:xfrm>
            <a:off x="7246519" y="18713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835</a:t>
            </a:r>
          </a:p>
        </p:txBody>
      </p:sp>
      <p:sp>
        <p:nvSpPr>
          <p:cNvPr id="77" name="13 CuadroTexto"/>
          <p:cNvSpPr txBox="1"/>
          <p:nvPr/>
        </p:nvSpPr>
        <p:spPr>
          <a:xfrm>
            <a:off x="8457131" y="18713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757</a:t>
            </a:r>
          </a:p>
        </p:txBody>
      </p:sp>
      <p:sp>
        <p:nvSpPr>
          <p:cNvPr id="78" name="13 CuadroTexto"/>
          <p:cNvSpPr txBox="1"/>
          <p:nvPr/>
        </p:nvSpPr>
        <p:spPr>
          <a:xfrm>
            <a:off x="9717112" y="1882110"/>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367</a:t>
            </a:r>
          </a:p>
        </p:txBody>
      </p:sp>
      <p:sp>
        <p:nvSpPr>
          <p:cNvPr id="79" name="13 CuadroTexto"/>
          <p:cNvSpPr txBox="1"/>
          <p:nvPr/>
        </p:nvSpPr>
        <p:spPr>
          <a:xfrm>
            <a:off x="5932871" y="255396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390</a:t>
            </a:r>
          </a:p>
        </p:txBody>
      </p:sp>
      <p:sp>
        <p:nvSpPr>
          <p:cNvPr id="80" name="13 CuadroTexto"/>
          <p:cNvSpPr txBox="1"/>
          <p:nvPr/>
        </p:nvSpPr>
        <p:spPr>
          <a:xfrm>
            <a:off x="7231491" y="2551813"/>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399</a:t>
            </a:r>
          </a:p>
        </p:txBody>
      </p:sp>
      <p:sp>
        <p:nvSpPr>
          <p:cNvPr id="81" name="13 CuadroTexto"/>
          <p:cNvSpPr txBox="1"/>
          <p:nvPr/>
        </p:nvSpPr>
        <p:spPr>
          <a:xfrm>
            <a:off x="8348829" y="2564692"/>
            <a:ext cx="769419"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1.431</a:t>
            </a:r>
          </a:p>
        </p:txBody>
      </p:sp>
      <p:sp>
        <p:nvSpPr>
          <p:cNvPr id="82" name="13 CuadroTexto"/>
          <p:cNvSpPr txBox="1"/>
          <p:nvPr/>
        </p:nvSpPr>
        <p:spPr>
          <a:xfrm>
            <a:off x="9717117" y="2551813"/>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632</a:t>
            </a:r>
          </a:p>
        </p:txBody>
      </p:sp>
      <p:sp>
        <p:nvSpPr>
          <p:cNvPr id="83" name="13 CuadroTexto"/>
          <p:cNvSpPr txBox="1"/>
          <p:nvPr/>
        </p:nvSpPr>
        <p:spPr>
          <a:xfrm>
            <a:off x="5930723" y="313136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186</a:t>
            </a:r>
          </a:p>
        </p:txBody>
      </p:sp>
      <p:sp>
        <p:nvSpPr>
          <p:cNvPr id="84" name="13 CuadroTexto"/>
          <p:cNvSpPr txBox="1"/>
          <p:nvPr/>
        </p:nvSpPr>
        <p:spPr>
          <a:xfrm>
            <a:off x="7205732" y="311848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177</a:t>
            </a:r>
          </a:p>
        </p:txBody>
      </p:sp>
      <p:sp>
        <p:nvSpPr>
          <p:cNvPr id="85" name="13 CuadroTexto"/>
          <p:cNvSpPr txBox="1"/>
          <p:nvPr/>
        </p:nvSpPr>
        <p:spPr>
          <a:xfrm>
            <a:off x="8401320" y="311634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831</a:t>
            </a:r>
          </a:p>
        </p:txBody>
      </p:sp>
      <p:sp>
        <p:nvSpPr>
          <p:cNvPr id="87" name="13 CuadroTexto"/>
          <p:cNvSpPr txBox="1"/>
          <p:nvPr/>
        </p:nvSpPr>
        <p:spPr>
          <a:xfrm>
            <a:off x="9738578" y="3101314"/>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273</a:t>
            </a:r>
          </a:p>
        </p:txBody>
      </p:sp>
      <p:sp>
        <p:nvSpPr>
          <p:cNvPr id="88" name="13 CuadroTexto"/>
          <p:cNvSpPr txBox="1"/>
          <p:nvPr/>
        </p:nvSpPr>
        <p:spPr>
          <a:xfrm>
            <a:off x="5902817" y="3773168"/>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157</a:t>
            </a:r>
          </a:p>
        </p:txBody>
      </p:sp>
      <p:sp>
        <p:nvSpPr>
          <p:cNvPr id="89" name="13 CuadroTexto"/>
          <p:cNvSpPr txBox="1"/>
          <p:nvPr/>
        </p:nvSpPr>
        <p:spPr>
          <a:xfrm>
            <a:off x="7203586" y="376028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156</a:t>
            </a:r>
          </a:p>
        </p:txBody>
      </p:sp>
      <p:sp>
        <p:nvSpPr>
          <p:cNvPr id="90" name="13 CuadroTexto"/>
          <p:cNvSpPr txBox="1"/>
          <p:nvPr/>
        </p:nvSpPr>
        <p:spPr>
          <a:xfrm>
            <a:off x="8399175" y="375814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354</a:t>
            </a:r>
          </a:p>
        </p:txBody>
      </p:sp>
      <p:sp>
        <p:nvSpPr>
          <p:cNvPr id="91" name="13 CuadroTexto"/>
          <p:cNvSpPr txBox="1"/>
          <p:nvPr/>
        </p:nvSpPr>
        <p:spPr>
          <a:xfrm>
            <a:off x="9609788" y="3758141"/>
            <a:ext cx="865685"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1.064</a:t>
            </a:r>
          </a:p>
        </p:txBody>
      </p:sp>
      <p:sp>
        <p:nvSpPr>
          <p:cNvPr id="92" name="35 Rectángulo redondeado"/>
          <p:cNvSpPr/>
          <p:nvPr/>
        </p:nvSpPr>
        <p:spPr>
          <a:xfrm>
            <a:off x="4372968" y="4332252"/>
            <a:ext cx="1170966" cy="37457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CO" sz="1400" b="1" cap="all" dirty="0">
                <a:ln w="0"/>
                <a:solidFill>
                  <a:sysClr val="windowText" lastClr="000000"/>
                </a:solidFill>
                <a:effectLst>
                  <a:reflection blurRad="12700" stA="50000" endPos="50000" dist="5000" dir="5400000" sy="-100000" rotWithShape="0"/>
                </a:effectLst>
              </a:rPr>
              <a:t>TOTAL</a:t>
            </a:r>
          </a:p>
        </p:txBody>
      </p:sp>
      <p:sp>
        <p:nvSpPr>
          <p:cNvPr id="93" name="57 Rectángulo redondeado"/>
          <p:cNvSpPr/>
          <p:nvPr/>
        </p:nvSpPr>
        <p:spPr>
          <a:xfrm>
            <a:off x="5746813" y="4332249"/>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983</a:t>
            </a:r>
          </a:p>
        </p:txBody>
      </p:sp>
      <p:sp>
        <p:nvSpPr>
          <p:cNvPr id="94" name="57 Rectángulo redondeado"/>
          <p:cNvSpPr/>
          <p:nvPr/>
        </p:nvSpPr>
        <p:spPr>
          <a:xfrm>
            <a:off x="7021821" y="4319372"/>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1,567</a:t>
            </a:r>
          </a:p>
        </p:txBody>
      </p:sp>
      <p:sp>
        <p:nvSpPr>
          <p:cNvPr id="95" name="57 Rectángulo redondeado"/>
          <p:cNvSpPr/>
          <p:nvPr/>
        </p:nvSpPr>
        <p:spPr>
          <a:xfrm>
            <a:off x="8232437" y="4306491"/>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3,373</a:t>
            </a:r>
          </a:p>
        </p:txBody>
      </p:sp>
      <p:sp>
        <p:nvSpPr>
          <p:cNvPr id="96" name="57 Rectángulo redondeado"/>
          <p:cNvSpPr/>
          <p:nvPr/>
        </p:nvSpPr>
        <p:spPr>
          <a:xfrm>
            <a:off x="9520323" y="4293611"/>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2,336</a:t>
            </a:r>
          </a:p>
        </p:txBody>
      </p:sp>
      <p:sp>
        <p:nvSpPr>
          <p:cNvPr id="97" name="CuadroTexto 96"/>
          <p:cNvSpPr txBox="1"/>
          <p:nvPr/>
        </p:nvSpPr>
        <p:spPr>
          <a:xfrm>
            <a:off x="5339270" y="4559764"/>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90</a:t>
            </a:r>
          </a:p>
        </p:txBody>
      </p:sp>
      <p:sp>
        <p:nvSpPr>
          <p:cNvPr id="99" name="CuadroTexto 98"/>
          <p:cNvSpPr txBox="1"/>
          <p:nvPr/>
        </p:nvSpPr>
        <p:spPr>
          <a:xfrm>
            <a:off x="8162925" y="4996999"/>
            <a:ext cx="2352676" cy="1200329"/>
          </a:xfrm>
          <a:prstGeom prst="rect">
            <a:avLst/>
          </a:prstGeom>
          <a:noFill/>
        </p:spPr>
        <p:txBody>
          <a:bodyPr wrap="square" rtlCol="0">
            <a:spAutoFit/>
          </a:bodyPr>
          <a:lstStyle/>
          <a:p>
            <a:r>
              <a:rPr lang="es-CO" sz="2400" dirty="0">
                <a:ln w="0"/>
                <a:solidFill>
                  <a:schemeClr val="accent1">
                    <a:lumMod val="75000"/>
                  </a:schemeClr>
                </a:solidFill>
                <a:effectLst>
                  <a:reflection blurRad="6350" stA="53000" endA="300" endPos="35500" dir="5400000" sy="-90000" algn="bl" rotWithShape="0"/>
                </a:effectLst>
              </a:rPr>
              <a:t>DEL PORTAFOLIO SE ENTREGARÁ EN EL 2016</a:t>
            </a:r>
          </a:p>
        </p:txBody>
      </p:sp>
      <p:sp>
        <p:nvSpPr>
          <p:cNvPr id="39" name="Rectángulo 38">
            <a:extLst>
              <a:ext uri="{FF2B5EF4-FFF2-40B4-BE49-F238E27FC236}">
                <a16:creationId xmlns:a16="http://schemas.microsoft.com/office/drawing/2014/main" id="{E13A27B2-77C2-4FD5-9379-BCF5C43D66CA}"/>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1" name="CuadroTexto 40">
            <a:extLst>
              <a:ext uri="{FF2B5EF4-FFF2-40B4-BE49-F238E27FC236}">
                <a16:creationId xmlns:a16="http://schemas.microsoft.com/office/drawing/2014/main" id="{46D596E6-A7A1-4FCA-A334-D436E91135EF}"/>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42" name="Imagen 41">
            <a:extLst>
              <a:ext uri="{FF2B5EF4-FFF2-40B4-BE49-F238E27FC236}">
                <a16:creationId xmlns:a16="http://schemas.microsoft.com/office/drawing/2014/main" id="{DAF06837-69A6-4AC2-9740-24F83E53A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169551"/>
          </a:xfrm>
          <a:prstGeom prst="rect">
            <a:avLst/>
          </a:prstGeom>
        </p:spPr>
      </p:pic>
    </p:spTree>
    <p:extLst>
      <p:ext uri="{BB962C8B-B14F-4D97-AF65-F5344CB8AC3E}">
        <p14:creationId xmlns:p14="http://schemas.microsoft.com/office/powerpoint/2010/main" val="7756699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ext uri="{D42A27DB-BD31-4B8C-83A1-F6EECF244321}">
                <p14:modId xmlns:p14="http://schemas.microsoft.com/office/powerpoint/2010/main" val="1830764057"/>
              </p:ext>
            </p:extLst>
          </p:nvPr>
        </p:nvGraphicFramePr>
        <p:xfrm>
          <a:off x="2152650" y="11525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609600" y="776697"/>
            <a:ext cx="10972800" cy="1143000"/>
          </a:xfrm>
        </p:spPr>
        <p:txBody>
          <a:bodyPr/>
          <a:lstStyle/>
          <a:p>
            <a:r>
              <a:rPr lang="es-ES" sz="2400" b="1" dirty="0">
                <a:solidFill>
                  <a:srgbClr val="002060"/>
                </a:solidFill>
                <a:latin typeface="+mn-lt"/>
                <a:ea typeface="+mn-ea"/>
                <a:cs typeface="+mn-cs"/>
              </a:rPr>
              <a:t>Proceso de Remoción de depositarios</a:t>
            </a:r>
            <a:endParaRPr lang="es-CO" sz="2400" b="1" dirty="0">
              <a:solidFill>
                <a:srgbClr val="002060"/>
              </a:solidFill>
              <a:latin typeface="+mn-lt"/>
              <a:ea typeface="+mn-ea"/>
              <a:cs typeface="+mn-cs"/>
            </a:endParaRPr>
          </a:p>
        </p:txBody>
      </p:sp>
      <p:cxnSp>
        <p:nvCxnSpPr>
          <p:cNvPr id="8" name="Conector: angular 7">
            <a:extLst>
              <a:ext uri="{FF2B5EF4-FFF2-40B4-BE49-F238E27FC236}">
                <a16:creationId xmlns:a16="http://schemas.microsoft.com/office/drawing/2014/main" id="{C275438D-3F5D-483A-A8A0-C9C259408E4B}"/>
              </a:ext>
            </a:extLst>
          </p:cNvPr>
          <p:cNvCxnSpPr>
            <a:cxnSpLocks/>
          </p:cNvCxnSpPr>
          <p:nvPr/>
        </p:nvCxnSpPr>
        <p:spPr>
          <a:xfrm rot="5400000">
            <a:off x="1381122" y="3648074"/>
            <a:ext cx="1193804" cy="349254"/>
          </a:xfrm>
          <a:prstGeom prst="bentConnector3">
            <a:avLst>
              <a:gd name="adj1" fmla="val 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CD7BA24E-B5A6-4ADB-A760-486686FB1E00}"/>
              </a:ext>
            </a:extLst>
          </p:cNvPr>
          <p:cNvSpPr/>
          <p:nvPr/>
        </p:nvSpPr>
        <p:spPr>
          <a:xfrm>
            <a:off x="4001892" y="1955890"/>
            <a:ext cx="6247009" cy="4351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a:extLst>
              <a:ext uri="{FF2B5EF4-FFF2-40B4-BE49-F238E27FC236}">
                <a16:creationId xmlns:a16="http://schemas.microsoft.com/office/drawing/2014/main" id="{E72092D4-4540-49CA-B914-A441249E736C}"/>
              </a:ext>
            </a:extLst>
          </p:cNvPr>
          <p:cNvSpPr txBox="1"/>
          <p:nvPr/>
        </p:nvSpPr>
        <p:spPr>
          <a:xfrm>
            <a:off x="1524000" y="4749711"/>
            <a:ext cx="3816350" cy="1200329"/>
          </a:xfrm>
          <a:prstGeom prst="rect">
            <a:avLst/>
          </a:prstGeom>
          <a:noFill/>
        </p:spPr>
        <p:txBody>
          <a:bodyPr wrap="square" rtlCol="0">
            <a:spAutoFit/>
          </a:bodyPr>
          <a:lstStyle/>
          <a:p>
            <a:r>
              <a:rPr lang="es-ES" dirty="0"/>
              <a:t>Falta de control en las asignaciones</a:t>
            </a:r>
          </a:p>
          <a:p>
            <a:r>
              <a:rPr lang="es-ES" dirty="0"/>
              <a:t>No formalización de las asignaciones</a:t>
            </a:r>
          </a:p>
          <a:p>
            <a:r>
              <a:rPr lang="es-ES" dirty="0"/>
              <a:t>No actualización de la información en los sistemas de información. </a:t>
            </a:r>
            <a:endParaRPr lang="es-CO" dirty="0"/>
          </a:p>
        </p:txBody>
      </p:sp>
      <p:sp>
        <p:nvSpPr>
          <p:cNvPr id="15" name="Rectángulo 14">
            <a:extLst>
              <a:ext uri="{FF2B5EF4-FFF2-40B4-BE49-F238E27FC236}">
                <a16:creationId xmlns:a16="http://schemas.microsoft.com/office/drawing/2014/main" id="{0D89F2D1-6E0A-4D9F-B014-201CB1A07A17}"/>
              </a:ext>
            </a:extLst>
          </p:cNvPr>
          <p:cNvSpPr/>
          <p:nvPr/>
        </p:nvSpPr>
        <p:spPr>
          <a:xfrm>
            <a:off x="5518846" y="4875509"/>
            <a:ext cx="1396536" cy="923330"/>
          </a:xfrm>
          <a:prstGeom prst="rect">
            <a:avLst/>
          </a:prstGeom>
          <a:noFill/>
        </p:spPr>
        <p:txBody>
          <a:bodyPr wrap="none" lIns="91440" tIns="45720" rIns="91440" bIns="45720">
            <a:spAutoFit/>
          </a:bodyPr>
          <a:lstStyle/>
          <a:p>
            <a:pPr algn="ctr"/>
            <a:r>
              <a:rPr lang="es-ES" sz="5400" dirty="0">
                <a:ln w="0"/>
                <a:effectLst>
                  <a:outerShdw blurRad="38100" dist="25400" dir="5400000" algn="ctr" rotWithShape="0">
                    <a:srgbClr val="6E747A">
                      <a:alpha val="43000"/>
                    </a:srgbClr>
                  </a:outerShdw>
                </a:effectLst>
              </a:rPr>
              <a:t>DNE</a:t>
            </a:r>
          </a:p>
        </p:txBody>
      </p:sp>
      <p:sp>
        <p:nvSpPr>
          <p:cNvPr id="9" name="CuadroTexto 8">
            <a:extLst>
              <a:ext uri="{FF2B5EF4-FFF2-40B4-BE49-F238E27FC236}">
                <a16:creationId xmlns:a16="http://schemas.microsoft.com/office/drawing/2014/main" id="{12920648-2EB9-4611-B4AA-FAA2FC569255}"/>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0" name="Rectángulo 9">
            <a:extLst>
              <a:ext uri="{FF2B5EF4-FFF2-40B4-BE49-F238E27FC236}">
                <a16:creationId xmlns:a16="http://schemas.microsoft.com/office/drawing/2014/main" id="{040F4995-9594-4B84-BC55-E0BEEED47A06}"/>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pic>
        <p:nvPicPr>
          <p:cNvPr id="11" name="Imagen 10">
            <a:extLst>
              <a:ext uri="{FF2B5EF4-FFF2-40B4-BE49-F238E27FC236}">
                <a16:creationId xmlns:a16="http://schemas.microsoft.com/office/drawing/2014/main" id="{6D73D48C-0991-42D9-AC41-6DC8E07CF4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2" name="Imagen 11">
            <a:extLst>
              <a:ext uri="{FF2B5EF4-FFF2-40B4-BE49-F238E27FC236}">
                <a16:creationId xmlns:a16="http://schemas.microsoft.com/office/drawing/2014/main" id="{3F8F7ADF-1272-411C-A143-CA62BB9168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947A6116-9DCC-4E41-9FF3-92BE793148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27631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7187A156-BAE2-4DD2-94FC-0BBB0C0C10AA}"/>
              </a:ext>
            </a:extLst>
          </p:cNvPr>
          <p:cNvGraphicFramePr>
            <a:graphicFrameLocks noGrp="1"/>
          </p:cNvGraphicFramePr>
          <p:nvPr>
            <p:ph idx="1"/>
            <p:extLst>
              <p:ext uri="{D42A27DB-BD31-4B8C-83A1-F6EECF244321}">
                <p14:modId xmlns:p14="http://schemas.microsoft.com/office/powerpoint/2010/main" val="1731627830"/>
              </p:ext>
            </p:extLst>
          </p:nvPr>
        </p:nvGraphicFramePr>
        <p:xfrm>
          <a:off x="2759652" y="2139752"/>
          <a:ext cx="667269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ECE23708-446F-405E-A853-791CF9048A26}"/>
              </a:ext>
            </a:extLst>
          </p:cNvPr>
          <p:cNvSpPr>
            <a:spLocks noGrp="1"/>
          </p:cNvSpPr>
          <p:nvPr>
            <p:ph type="title"/>
          </p:nvPr>
        </p:nvSpPr>
        <p:spPr>
          <a:xfrm>
            <a:off x="609599" y="846138"/>
            <a:ext cx="10972800" cy="1143000"/>
          </a:xfrm>
        </p:spPr>
        <p:txBody>
          <a:bodyPr>
            <a:normAutofit/>
          </a:bodyPr>
          <a:lstStyle/>
          <a:p>
            <a:r>
              <a:rPr lang="es-ES" sz="3200" b="1" dirty="0">
                <a:solidFill>
                  <a:srgbClr val="002060"/>
                </a:solidFill>
                <a:latin typeface="+mn-lt"/>
                <a:ea typeface="+mn-ea"/>
                <a:cs typeface="+mn-cs"/>
              </a:rPr>
              <a:t>Evolución proceso de Asignación </a:t>
            </a:r>
            <a:endParaRPr lang="es-CO" sz="3200" b="1" dirty="0">
              <a:solidFill>
                <a:srgbClr val="002060"/>
              </a:solidFill>
              <a:latin typeface="+mn-lt"/>
              <a:ea typeface="+mn-ea"/>
              <a:cs typeface="+mn-cs"/>
            </a:endParaRPr>
          </a:p>
        </p:txBody>
      </p:sp>
      <p:pic>
        <p:nvPicPr>
          <p:cNvPr id="4" name="Imagen 3">
            <a:extLst>
              <a:ext uri="{FF2B5EF4-FFF2-40B4-BE49-F238E27FC236}">
                <a16:creationId xmlns:a16="http://schemas.microsoft.com/office/drawing/2014/main" id="{7DCEF6B2-3CDF-4743-9CE5-937F5F93EE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A904B385-8E8E-408E-8F1F-5DC46C4616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1330FD32-AFA9-4A38-A442-0F0AEB72DD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86A33011-0BB4-468F-B7AF-928DEAF49182}"/>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1F2A71EC-8F57-4F54-8924-5B5A814F64D1}"/>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1229323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3C3179B-F8AF-4648-AD50-305C71617F10}"/>
              </a:ext>
            </a:extLst>
          </p:cNvPr>
          <p:cNvSpPr>
            <a:spLocks noGrp="1"/>
          </p:cNvSpPr>
          <p:nvPr>
            <p:ph type="title"/>
          </p:nvPr>
        </p:nvSpPr>
        <p:spPr>
          <a:xfrm>
            <a:off x="609600" y="885799"/>
            <a:ext cx="10972800" cy="1143000"/>
          </a:xfrm>
        </p:spPr>
        <p:txBody>
          <a:bodyPr/>
          <a:lstStyle/>
          <a:p>
            <a:r>
              <a:rPr lang="es-ES" sz="3200" b="1" dirty="0">
                <a:solidFill>
                  <a:srgbClr val="002060"/>
                </a:solidFill>
                <a:latin typeface="+mn-lt"/>
                <a:ea typeface="+mn-ea"/>
                <a:cs typeface="+mn-cs"/>
              </a:rPr>
              <a:t>Dinámicas en la remoción vs asignación </a:t>
            </a:r>
            <a:endParaRPr lang="es-CO" sz="3200" b="1" dirty="0">
              <a:solidFill>
                <a:srgbClr val="002060"/>
              </a:solidFill>
              <a:latin typeface="+mn-lt"/>
              <a:ea typeface="+mn-ea"/>
              <a:cs typeface="+mn-cs"/>
            </a:endParaRPr>
          </a:p>
        </p:txBody>
      </p:sp>
      <p:graphicFrame>
        <p:nvGraphicFramePr>
          <p:cNvPr id="4" name="Gráfico 3">
            <a:extLst>
              <a:ext uri="{FF2B5EF4-FFF2-40B4-BE49-F238E27FC236}">
                <a16:creationId xmlns:a16="http://schemas.microsoft.com/office/drawing/2014/main" id="{FD75D174-614B-4C13-ADF6-75483051DCEF}"/>
              </a:ext>
            </a:extLst>
          </p:cNvPr>
          <p:cNvGraphicFramePr>
            <a:graphicFrameLocks/>
          </p:cNvGraphicFramePr>
          <p:nvPr>
            <p:extLst/>
          </p:nvPr>
        </p:nvGraphicFramePr>
        <p:xfrm>
          <a:off x="2092036" y="2057400"/>
          <a:ext cx="8021782" cy="3913909"/>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69C7216B-E4E6-4DB5-BB0E-E532E71AF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25B02047-427C-4EA0-9046-B1EA7AC51F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B0CB51B0-CE53-47D5-B6FE-798B96413B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45B77697-6036-417A-8498-D434F1349DA6}"/>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DDEC8CF3-7159-4C90-A2E6-52D1F779BE21}"/>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40001303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607EB6E-28FD-4EB5-9D5A-A8A265076394}"/>
              </a:ext>
            </a:extLst>
          </p:cNvPr>
          <p:cNvSpPr>
            <a:spLocks noGrp="1"/>
          </p:cNvSpPr>
          <p:nvPr>
            <p:ph type="title"/>
          </p:nvPr>
        </p:nvSpPr>
        <p:spPr>
          <a:xfrm>
            <a:off x="477078" y="794440"/>
            <a:ext cx="10972800" cy="1143000"/>
          </a:xfrm>
        </p:spPr>
        <p:txBody>
          <a:bodyPr/>
          <a:lstStyle/>
          <a:p>
            <a:pPr algn="ctr"/>
            <a:r>
              <a:rPr lang="es-ES" sz="3200" b="1" dirty="0">
                <a:solidFill>
                  <a:srgbClr val="002060"/>
                </a:solidFill>
                <a:latin typeface="+mn-lt"/>
                <a:ea typeface="+mn-ea"/>
                <a:cs typeface="+mn-cs"/>
              </a:rPr>
              <a:t>Causas de las remociones</a:t>
            </a:r>
            <a:endParaRPr lang="es-CO" sz="3200" b="1" dirty="0">
              <a:solidFill>
                <a:srgbClr val="002060"/>
              </a:solidFill>
              <a:latin typeface="+mn-lt"/>
              <a:ea typeface="+mn-ea"/>
              <a:cs typeface="+mn-cs"/>
            </a:endParaRPr>
          </a:p>
        </p:txBody>
      </p:sp>
      <p:sp>
        <p:nvSpPr>
          <p:cNvPr id="6" name="CuadroTexto 5">
            <a:extLst>
              <a:ext uri="{FF2B5EF4-FFF2-40B4-BE49-F238E27FC236}">
                <a16:creationId xmlns:a16="http://schemas.microsoft.com/office/drawing/2014/main" id="{785B2F4F-1A8F-4534-9B43-29496C45904F}"/>
              </a:ext>
            </a:extLst>
          </p:cNvPr>
          <p:cNvSpPr txBox="1"/>
          <p:nvPr/>
        </p:nvSpPr>
        <p:spPr>
          <a:xfrm>
            <a:off x="2478169" y="4388671"/>
            <a:ext cx="3617831" cy="677108"/>
          </a:xfrm>
          <a:prstGeom prst="rect">
            <a:avLst/>
          </a:prstGeom>
          <a:noFill/>
        </p:spPr>
        <p:txBody>
          <a:bodyPr wrap="square" rtlCol="0">
            <a:spAutoFit/>
          </a:bodyPr>
          <a:lstStyle/>
          <a:p>
            <a:pPr algn="ctr"/>
            <a:r>
              <a:rPr lang="es-ES" sz="1600" b="1" i="1" dirty="0"/>
              <a:t>Renovación de registros </a:t>
            </a:r>
            <a:r>
              <a:rPr lang="es-ES" b="1" i="1" dirty="0"/>
              <a:t>34</a:t>
            </a:r>
            <a:r>
              <a:rPr lang="es-ES" sz="1600" b="1" i="1" dirty="0"/>
              <a:t> Depositarios con </a:t>
            </a:r>
            <a:r>
              <a:rPr lang="es-ES" sz="2000" b="1" i="1" dirty="0"/>
              <a:t>4.656</a:t>
            </a:r>
            <a:r>
              <a:rPr lang="es-ES" sz="1600" b="1" i="1" dirty="0"/>
              <a:t> FMI Asociados.</a:t>
            </a:r>
            <a:endParaRPr lang="es-CO" sz="1600" b="1" i="1" dirty="0"/>
          </a:p>
        </p:txBody>
      </p:sp>
      <p:sp>
        <p:nvSpPr>
          <p:cNvPr id="7" name="Rectángulo: esquinas redondeadas 6">
            <a:extLst>
              <a:ext uri="{FF2B5EF4-FFF2-40B4-BE49-F238E27FC236}">
                <a16:creationId xmlns:a16="http://schemas.microsoft.com/office/drawing/2014/main" id="{FD51CFFB-D14C-45E3-BED3-4A1DB20686C2}"/>
              </a:ext>
            </a:extLst>
          </p:cNvPr>
          <p:cNvSpPr/>
          <p:nvPr/>
        </p:nvSpPr>
        <p:spPr>
          <a:xfrm>
            <a:off x="2022763" y="1745681"/>
            <a:ext cx="4284514" cy="819868"/>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chemeClr val="tx1"/>
                </a:solidFill>
              </a:rPr>
              <a:t>Total Renovación del Registro de Depositarios Provisionales y Liquidadores = 147</a:t>
            </a:r>
          </a:p>
        </p:txBody>
      </p:sp>
      <p:graphicFrame>
        <p:nvGraphicFramePr>
          <p:cNvPr id="8" name="Tabla 7">
            <a:extLst>
              <a:ext uri="{FF2B5EF4-FFF2-40B4-BE49-F238E27FC236}">
                <a16:creationId xmlns:a16="http://schemas.microsoft.com/office/drawing/2014/main" id="{7FFB5AA1-9AB6-4C70-8AC5-2ED90AC2DE2A}"/>
              </a:ext>
            </a:extLst>
          </p:cNvPr>
          <p:cNvGraphicFramePr>
            <a:graphicFrameLocks noGrp="1"/>
          </p:cNvGraphicFramePr>
          <p:nvPr>
            <p:extLst/>
          </p:nvPr>
        </p:nvGraphicFramePr>
        <p:xfrm>
          <a:off x="2124614" y="2739746"/>
          <a:ext cx="4162265" cy="1335180"/>
        </p:xfrm>
        <a:graphic>
          <a:graphicData uri="http://schemas.openxmlformats.org/drawingml/2006/table">
            <a:tbl>
              <a:tblPr/>
              <a:tblGrid>
                <a:gridCol w="2358568">
                  <a:extLst>
                    <a:ext uri="{9D8B030D-6E8A-4147-A177-3AD203B41FA5}">
                      <a16:colId xmlns:a16="http://schemas.microsoft.com/office/drawing/2014/main" val="3907730809"/>
                    </a:ext>
                  </a:extLst>
                </a:gridCol>
                <a:gridCol w="1803697">
                  <a:extLst>
                    <a:ext uri="{9D8B030D-6E8A-4147-A177-3AD203B41FA5}">
                      <a16:colId xmlns:a16="http://schemas.microsoft.com/office/drawing/2014/main" val="3142897769"/>
                    </a:ext>
                  </a:extLst>
                </a:gridCol>
              </a:tblGrid>
              <a:tr h="927276">
                <a:tc>
                  <a:txBody>
                    <a:bodyPr/>
                    <a:lstStyle/>
                    <a:p>
                      <a:pPr algn="ctr" fontAlgn="ctr"/>
                      <a:r>
                        <a:rPr lang="es-CO" sz="1400" b="1" i="0" u="none" strike="noStrike" dirty="0">
                          <a:solidFill>
                            <a:srgbClr val="000000"/>
                          </a:solidFill>
                          <a:effectLst/>
                          <a:latin typeface="+mn-lt"/>
                        </a:rPr>
                        <a:t>Retiro por no subsanación / riesgo alto / renuncia / incumplimiento gestión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O" sz="1400" b="1" i="0" u="none" strike="noStrike" dirty="0">
                          <a:solidFill>
                            <a:srgbClr val="000000"/>
                          </a:solidFill>
                          <a:effectLst/>
                          <a:latin typeface="+mn-lt"/>
                        </a:rPr>
                        <a:t>Aprobados renovación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9693041"/>
                  </a:ext>
                </a:extLst>
              </a:tr>
              <a:tr h="407904">
                <a:tc>
                  <a:txBody>
                    <a:bodyPr/>
                    <a:lstStyle/>
                    <a:p>
                      <a:pPr algn="ctr" fontAlgn="ctr"/>
                      <a:r>
                        <a:rPr lang="es-CO" sz="1800" b="1" i="0" u="none" strike="noStrike" dirty="0">
                          <a:solidFill>
                            <a:srgbClr val="000000"/>
                          </a:solidFill>
                          <a:effectLst/>
                          <a:latin typeface="+mn-lt"/>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s-CO" sz="1800" b="1" i="0" u="none" strike="noStrike" dirty="0">
                          <a:solidFill>
                            <a:srgbClr val="000000"/>
                          </a:solidFill>
                          <a:effectLst/>
                          <a:latin typeface="+mn-lt"/>
                        </a:rPr>
                        <a:t>113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41059250"/>
                  </a:ext>
                </a:extLst>
              </a:tr>
            </a:tbl>
          </a:graphicData>
        </a:graphic>
      </p:graphicFrame>
      <p:graphicFrame>
        <p:nvGraphicFramePr>
          <p:cNvPr id="9" name="Marcador de contenido 3">
            <a:extLst>
              <a:ext uri="{FF2B5EF4-FFF2-40B4-BE49-F238E27FC236}">
                <a16:creationId xmlns:a16="http://schemas.microsoft.com/office/drawing/2014/main" id="{A6DD05D9-D7FA-4B87-AB29-8F5CAF7F6DE8}"/>
              </a:ext>
            </a:extLst>
          </p:cNvPr>
          <p:cNvGraphicFramePr>
            <a:graphicFrameLocks/>
          </p:cNvGraphicFramePr>
          <p:nvPr>
            <p:extLst/>
          </p:nvPr>
        </p:nvGraphicFramePr>
        <p:xfrm>
          <a:off x="6732959" y="1787236"/>
          <a:ext cx="3763241" cy="3837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n 9">
            <a:extLst>
              <a:ext uri="{FF2B5EF4-FFF2-40B4-BE49-F238E27FC236}">
                <a16:creationId xmlns:a16="http://schemas.microsoft.com/office/drawing/2014/main" id="{7E435CF8-AB28-47E2-8E45-6F20F7DCFA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0FB4AC2F-A8DC-4748-AF62-FC883CFA61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C7E3B9B2-6C40-490A-9735-DDDEF0F5BA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3" name="CuadroTexto 12">
            <a:extLst>
              <a:ext uri="{FF2B5EF4-FFF2-40B4-BE49-F238E27FC236}">
                <a16:creationId xmlns:a16="http://schemas.microsoft.com/office/drawing/2014/main" id="{B72B0703-A4F7-4C22-94CA-FE3135A3C0B2}"/>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4" name="Rectángulo 13">
            <a:extLst>
              <a:ext uri="{FF2B5EF4-FFF2-40B4-BE49-F238E27FC236}">
                <a16:creationId xmlns:a16="http://schemas.microsoft.com/office/drawing/2014/main" id="{F9407E03-2546-4132-AD0D-15D0921BAD26}"/>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34127177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1D9C72C8-2B2D-4840-B2F1-FD49A669451B}"/>
              </a:ext>
            </a:extLst>
          </p:cNvPr>
          <p:cNvGraphicFramePr>
            <a:graphicFrameLocks noGrp="1"/>
          </p:cNvGraphicFramePr>
          <p:nvPr>
            <p:ph idx="1"/>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3D139AA4-FE29-4A65-B526-67AEB0C8F095}"/>
              </a:ext>
            </a:extLst>
          </p:cNvPr>
          <p:cNvSpPr>
            <a:spLocks noGrp="1"/>
          </p:cNvSpPr>
          <p:nvPr>
            <p:ph type="title"/>
          </p:nvPr>
        </p:nvSpPr>
        <p:spPr>
          <a:xfrm>
            <a:off x="450574" y="774691"/>
            <a:ext cx="10972800" cy="1143000"/>
          </a:xfrm>
        </p:spPr>
        <p:txBody>
          <a:bodyPr/>
          <a:lstStyle/>
          <a:p>
            <a:r>
              <a:rPr lang="es-ES" sz="3200" b="1" dirty="0">
                <a:solidFill>
                  <a:srgbClr val="002060"/>
                </a:solidFill>
                <a:latin typeface="+mn-lt"/>
                <a:ea typeface="+mn-ea"/>
                <a:cs typeface="+mn-cs"/>
              </a:rPr>
              <a:t>Rendición de cuentas</a:t>
            </a:r>
            <a:endParaRPr lang="es-CO" sz="3200" b="1" dirty="0">
              <a:solidFill>
                <a:srgbClr val="002060"/>
              </a:solidFill>
              <a:latin typeface="+mn-lt"/>
              <a:ea typeface="+mn-ea"/>
              <a:cs typeface="+mn-cs"/>
            </a:endParaRPr>
          </a:p>
        </p:txBody>
      </p:sp>
      <p:pic>
        <p:nvPicPr>
          <p:cNvPr id="5" name="Imagen 4">
            <a:extLst>
              <a:ext uri="{FF2B5EF4-FFF2-40B4-BE49-F238E27FC236}">
                <a16:creationId xmlns:a16="http://schemas.microsoft.com/office/drawing/2014/main" id="{33CB26E7-78E3-4E04-8A7A-60167EE693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28A57230-EA13-4B59-BC57-7D0397D854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1C73FE94-21BB-4AA9-AA15-CAFDD969AF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186B7962-08C8-464C-B50D-75862295A3E4}"/>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FA52AA2A-4194-4DAC-BE15-B05FE78604CC}"/>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1924654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0AEDF6C-447D-4C16-9BF5-551E854CE85F}"/>
              </a:ext>
            </a:extLst>
          </p:cNvPr>
          <p:cNvSpPr>
            <a:spLocks noGrp="1"/>
          </p:cNvSpPr>
          <p:nvPr>
            <p:ph type="title"/>
          </p:nvPr>
        </p:nvSpPr>
        <p:spPr>
          <a:xfrm>
            <a:off x="71229" y="740006"/>
            <a:ext cx="10972800" cy="1143000"/>
          </a:xfrm>
        </p:spPr>
        <p:txBody>
          <a:bodyPr/>
          <a:lstStyle/>
          <a:p>
            <a:r>
              <a:rPr lang="es-ES" sz="3200" b="1" dirty="0">
                <a:solidFill>
                  <a:srgbClr val="002060"/>
                </a:solidFill>
                <a:latin typeface="+mn-lt"/>
                <a:ea typeface="+mn-ea"/>
                <a:cs typeface="+mn-cs"/>
              </a:rPr>
              <a:t>Casuística  </a:t>
            </a:r>
            <a:endParaRPr lang="es-CO" sz="3200" b="1" dirty="0">
              <a:solidFill>
                <a:srgbClr val="002060"/>
              </a:solidFill>
              <a:latin typeface="+mn-lt"/>
              <a:ea typeface="+mn-ea"/>
              <a:cs typeface="+mn-cs"/>
            </a:endParaRPr>
          </a:p>
        </p:txBody>
      </p:sp>
      <p:graphicFrame>
        <p:nvGraphicFramePr>
          <p:cNvPr id="7" name="Tabla 6">
            <a:extLst>
              <a:ext uri="{FF2B5EF4-FFF2-40B4-BE49-F238E27FC236}">
                <a16:creationId xmlns:a16="http://schemas.microsoft.com/office/drawing/2014/main" id="{4C2F457C-6705-4F82-8A44-10C41A5AFB8E}"/>
              </a:ext>
            </a:extLst>
          </p:cNvPr>
          <p:cNvGraphicFramePr>
            <a:graphicFrameLocks noGrp="1"/>
          </p:cNvGraphicFramePr>
          <p:nvPr>
            <p:extLst>
              <p:ext uri="{D42A27DB-BD31-4B8C-83A1-F6EECF244321}">
                <p14:modId xmlns:p14="http://schemas.microsoft.com/office/powerpoint/2010/main" val="3845718060"/>
              </p:ext>
            </p:extLst>
          </p:nvPr>
        </p:nvGraphicFramePr>
        <p:xfrm>
          <a:off x="1884667" y="1595894"/>
          <a:ext cx="7997018" cy="4937760"/>
        </p:xfrm>
        <a:graphic>
          <a:graphicData uri="http://schemas.openxmlformats.org/drawingml/2006/table">
            <a:tbl>
              <a:tblPr firstRow="1">
                <a:tableStyleId>{5940675A-B579-460E-94D1-54222C63F5DA}</a:tableStyleId>
              </a:tblPr>
              <a:tblGrid>
                <a:gridCol w="5353289">
                  <a:extLst>
                    <a:ext uri="{9D8B030D-6E8A-4147-A177-3AD203B41FA5}">
                      <a16:colId xmlns:a16="http://schemas.microsoft.com/office/drawing/2014/main" val="2917779402"/>
                    </a:ext>
                  </a:extLst>
                </a:gridCol>
                <a:gridCol w="1655586">
                  <a:extLst>
                    <a:ext uri="{9D8B030D-6E8A-4147-A177-3AD203B41FA5}">
                      <a16:colId xmlns:a16="http://schemas.microsoft.com/office/drawing/2014/main" val="2006136946"/>
                    </a:ext>
                  </a:extLst>
                </a:gridCol>
                <a:gridCol w="988143">
                  <a:extLst>
                    <a:ext uri="{9D8B030D-6E8A-4147-A177-3AD203B41FA5}">
                      <a16:colId xmlns:a16="http://schemas.microsoft.com/office/drawing/2014/main" val="3659733120"/>
                    </a:ext>
                  </a:extLst>
                </a:gridCol>
              </a:tblGrid>
              <a:tr h="347070">
                <a:tc rowSpan="2">
                  <a:txBody>
                    <a:bodyPr/>
                    <a:lstStyle/>
                    <a:p>
                      <a:pPr algn="ctr">
                        <a:spcAft>
                          <a:spcPts val="0"/>
                        </a:spcAft>
                      </a:pPr>
                      <a:r>
                        <a:rPr lang="es-CO" sz="1400" b="1" dirty="0">
                          <a:effectLst/>
                        </a:rPr>
                        <a:t>CAUSALES</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Vigencia</a:t>
                      </a:r>
                    </a:p>
                    <a:p>
                      <a:pPr algn="ctr">
                        <a:spcAft>
                          <a:spcPts val="0"/>
                        </a:spcAft>
                      </a:pPr>
                      <a:r>
                        <a:rPr lang="es-CO" sz="1400" b="1" dirty="0">
                          <a:effectLst/>
                        </a:rPr>
                        <a:t>2015 - 2018</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Cantidad de Activos</a:t>
                      </a:r>
                      <a:br>
                        <a:rPr lang="es-CO" sz="1400" b="1" dirty="0">
                          <a:effectLst/>
                        </a:rPr>
                      </a:br>
                      <a:r>
                        <a:rPr lang="es-CO" sz="1400" b="1" dirty="0">
                          <a:effectLst/>
                        </a:rPr>
                        <a:t>(Aprox.)</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1880462718"/>
                  </a:ext>
                </a:extLst>
              </a:tr>
              <a:tr h="173535">
                <a:tc vMerge="1">
                  <a:txBody>
                    <a:bodyPr/>
                    <a:lstStyle/>
                    <a:p>
                      <a:pPr algn="ctr">
                        <a:spcAft>
                          <a:spcPts val="0"/>
                        </a:spcAft>
                      </a:pP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Total</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Inmuebles</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3619307608"/>
                  </a:ext>
                </a:extLst>
              </a:tr>
              <a:tr h="737524">
                <a:tc>
                  <a:txBody>
                    <a:bodyPr/>
                    <a:lstStyle/>
                    <a:p>
                      <a:pPr algn="ctr">
                        <a:spcAft>
                          <a:spcPts val="0"/>
                        </a:spcAft>
                      </a:pPr>
                      <a:r>
                        <a:rPr lang="es-CO" sz="1400" dirty="0">
                          <a:effectLst/>
                        </a:rPr>
                        <a:t>“Negarse a recibir Activos que correspondan a la tipología y cobertura en la cual solicitó la inscripción en el Registro de Depositarios Provisionales y Liquidadores.”.</a:t>
                      </a:r>
                      <a:br>
                        <a:rPr lang="es-CO" sz="1400" dirty="0">
                          <a:effectLst/>
                        </a:rPr>
                      </a:br>
                      <a:r>
                        <a:rPr lang="es-CO" sz="1400" dirty="0">
                          <a:effectLst/>
                        </a:rPr>
                        <a:t>No presenta Póliza de Cumplimiento.</a:t>
                      </a:r>
                      <a:br>
                        <a:rPr lang="es-CO" sz="1400" dirty="0">
                          <a:effectLst/>
                        </a:rPr>
                      </a:br>
                      <a:r>
                        <a:rPr lang="es-CO" sz="1400" dirty="0">
                          <a:effectLst/>
                        </a:rPr>
                        <a:t>No realizó proceso de Renovación del Registro</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49</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2071</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240500621"/>
                  </a:ext>
                </a:extLst>
              </a:tr>
              <a:tr h="1041211">
                <a:tc>
                  <a:txBody>
                    <a:bodyPr/>
                    <a:lstStyle/>
                    <a:p>
                      <a:pPr algn="ctr">
                        <a:spcAft>
                          <a:spcPts val="0"/>
                        </a:spcAft>
                      </a:pPr>
                      <a:r>
                        <a:rPr lang="es-CO" sz="1400" dirty="0">
                          <a:effectLst/>
                        </a:rPr>
                        <a:t>"Cuando se detecte que la persona natural o jurídica tiene relación directa o vínculos comerciales o familiares con personas involucradas a procesos penales por narcotráfico, lavado de activos, testa ferrato, terrorismo y conexos; delitos contra la administración pública y/o procesos de extinción de dominio."</a:t>
                      </a:r>
                      <a:br>
                        <a:rPr lang="es-CO" sz="1400" dirty="0">
                          <a:effectLst/>
                        </a:rPr>
                      </a:br>
                      <a:r>
                        <a:rPr lang="es-CO" sz="1400" dirty="0">
                          <a:effectLst/>
                        </a:rPr>
                        <a:t>"Por gestión e incumplimiento de funciones del Depositario Provisional y/o Liquidador"</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26</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931</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970339930"/>
                  </a:ext>
                </a:extLst>
              </a:tr>
              <a:tr h="368762">
                <a:tc>
                  <a:txBody>
                    <a:bodyPr/>
                    <a:lstStyle/>
                    <a:p>
                      <a:pPr algn="ctr">
                        <a:spcAft>
                          <a:spcPts val="0"/>
                        </a:spcAft>
                      </a:pPr>
                      <a:r>
                        <a:rPr lang="es-CO" sz="1400" dirty="0">
                          <a:effectLst/>
                        </a:rPr>
                        <a:t>“Por renuncia del Depositario Provisional y/o Liquidador, plenamente justificada y aceptada por SAE S.A.S..”</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a:effectLst/>
                        </a:rPr>
                        <a:t>51</a:t>
                      </a:r>
                      <a:endParaRPr lang="es-CO" sz="16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1086</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719973790"/>
                  </a:ext>
                </a:extLst>
              </a:tr>
              <a:tr h="553143">
                <a:tc>
                  <a:txBody>
                    <a:bodyPr/>
                    <a:lstStyle/>
                    <a:p>
                      <a:pPr algn="ctr">
                        <a:spcAft>
                          <a:spcPts val="0"/>
                        </a:spcAft>
                      </a:pPr>
                      <a:r>
                        <a:rPr lang="es-CO" sz="1400">
                          <a:effectLst/>
                        </a:rPr>
                        <a:t>Proceso de Renovación del Registro de Depositarios Provisionales y Liquidadores</a:t>
                      </a:r>
                      <a:br>
                        <a:rPr lang="es-CO" sz="1400">
                          <a:effectLst/>
                        </a:rPr>
                      </a:br>
                      <a:r>
                        <a:rPr lang="es-CO" sz="1400">
                          <a:effectLst/>
                        </a:rPr>
                        <a:t>Retiro por Riesgo alto - No subsana o no subsana correcta o completamente y dentro del término fijado</a:t>
                      </a:r>
                      <a:endParaRPr lang="es-CO"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34</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marL="0" algn="ctr" defTabSz="914400" rtl="0" eaLnBrk="1" latinLnBrk="0" hangingPunct="1">
                        <a:spcAft>
                          <a:spcPts val="0"/>
                        </a:spcAft>
                      </a:pPr>
                      <a:r>
                        <a:rPr lang="es-ES" sz="1600" kern="1200" dirty="0">
                          <a:solidFill>
                            <a:schemeClr val="tx1"/>
                          </a:solidFill>
                          <a:effectLst/>
                          <a:latin typeface="+mn-lt"/>
                          <a:ea typeface="+mn-ea"/>
                          <a:cs typeface="+mn-cs"/>
                        </a:rPr>
                        <a:t>4.656</a:t>
                      </a:r>
                      <a:endParaRPr lang="es-CO" sz="1600" kern="1200" dirty="0">
                        <a:solidFill>
                          <a:schemeClr val="tx1"/>
                        </a:solidFill>
                        <a:effectLst/>
                        <a:latin typeface="+mn-lt"/>
                        <a:ea typeface="+mn-ea"/>
                        <a:cs typeface="+mn-cs"/>
                      </a:endParaRPr>
                    </a:p>
                  </a:txBody>
                  <a:tcPr marL="44450" marR="44450" marT="0" marB="0" anchor="ctr"/>
                </a:tc>
                <a:extLst>
                  <a:ext uri="{0D108BD9-81ED-4DB2-BD59-A6C34878D82A}">
                    <a16:rowId xmlns:a16="http://schemas.microsoft.com/office/drawing/2014/main" val="203676806"/>
                  </a:ext>
                </a:extLst>
              </a:tr>
              <a:tr h="216919">
                <a:tc>
                  <a:txBody>
                    <a:bodyPr/>
                    <a:lstStyle/>
                    <a:p>
                      <a:endParaRPr lang="es-CO" sz="1400" dirty="0">
                        <a:effectLst/>
                        <a:latin typeface="Times New Roman" panose="02020603050405020304" pitchFamily="18" charset="0"/>
                      </a:endParaRPr>
                    </a:p>
                  </a:txBody>
                  <a:tcPr marL="44450" marR="44450" marT="0" marB="0" anchor="b"/>
                </a:tc>
                <a:tc>
                  <a:txBody>
                    <a:bodyPr/>
                    <a:lstStyle/>
                    <a:p>
                      <a:pPr algn="ctr">
                        <a:spcAft>
                          <a:spcPts val="0"/>
                        </a:spcAft>
                      </a:pPr>
                      <a:r>
                        <a:rPr lang="es-CO" sz="1600" b="1" dirty="0">
                          <a:effectLst/>
                        </a:rPr>
                        <a:t>160</a:t>
                      </a:r>
                      <a:endParaRPr lang="es-CO" sz="16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b="1" dirty="0">
                          <a:effectLst/>
                        </a:rPr>
                        <a:t>7.766</a:t>
                      </a:r>
                      <a:endParaRPr lang="es-CO" sz="16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057409022"/>
                  </a:ext>
                </a:extLst>
              </a:tr>
            </a:tbl>
          </a:graphicData>
        </a:graphic>
      </p:graphicFrame>
      <p:pic>
        <p:nvPicPr>
          <p:cNvPr id="4" name="Imagen 3">
            <a:extLst>
              <a:ext uri="{FF2B5EF4-FFF2-40B4-BE49-F238E27FC236}">
                <a16:creationId xmlns:a16="http://schemas.microsoft.com/office/drawing/2014/main" id="{AAC0A463-B278-43B1-BFBF-28224E55FA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5" name="Imagen 4">
            <a:extLst>
              <a:ext uri="{FF2B5EF4-FFF2-40B4-BE49-F238E27FC236}">
                <a16:creationId xmlns:a16="http://schemas.microsoft.com/office/drawing/2014/main" id="{3AAC7B54-7057-433F-A72D-A1D19615B7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6" name="Imagen 5">
            <a:extLst>
              <a:ext uri="{FF2B5EF4-FFF2-40B4-BE49-F238E27FC236}">
                <a16:creationId xmlns:a16="http://schemas.microsoft.com/office/drawing/2014/main" id="{6B617A60-F672-42BE-B999-088928C3E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F1BE3B82-5BAB-4AA5-AC0B-01C3014BD8EB}"/>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1D7E3150-195A-4721-AE2F-B3FF913BFC48}"/>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2328277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a:extLst>
              <a:ext uri="{FF2B5EF4-FFF2-40B4-BE49-F238E27FC236}">
                <a16:creationId xmlns:a16="http://schemas.microsoft.com/office/drawing/2014/main" id="{419B37A9-DA35-458B-908B-1239F23A3FD9}"/>
              </a:ext>
            </a:extLst>
          </p:cNvPr>
          <p:cNvSpPr txBox="1">
            <a:spLocks/>
          </p:cNvSpPr>
          <p:nvPr/>
        </p:nvSpPr>
        <p:spPr>
          <a:xfrm>
            <a:off x="2843637" y="2427447"/>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4400" b="1" dirty="0">
                <a:solidFill>
                  <a:srgbClr val="002060"/>
                </a:solidFill>
              </a:rPr>
              <a:t>Análisis de Productividad de los activos</a:t>
            </a:r>
            <a:endParaRPr lang="es-CO" sz="4400" b="1" dirty="0">
              <a:solidFill>
                <a:srgbClr val="002060"/>
              </a:solidFill>
            </a:endParaRPr>
          </a:p>
        </p:txBody>
      </p:sp>
      <p:pic>
        <p:nvPicPr>
          <p:cNvPr id="5" name="Imagen 4">
            <a:extLst>
              <a:ext uri="{FF2B5EF4-FFF2-40B4-BE49-F238E27FC236}">
                <a16:creationId xmlns:a16="http://schemas.microsoft.com/office/drawing/2014/main" id="{7B1DFEDD-3896-462A-ADE2-9F5831C4D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CFBF56DC-2E08-43E7-A0A5-52D6DB067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8" name="Imagen 7">
            <a:extLst>
              <a:ext uri="{FF2B5EF4-FFF2-40B4-BE49-F238E27FC236}">
                <a16:creationId xmlns:a16="http://schemas.microsoft.com/office/drawing/2014/main" id="{21693F2B-3ED8-4AB5-8649-98099901C2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CuadroTexto 8">
            <a:extLst>
              <a:ext uri="{FF2B5EF4-FFF2-40B4-BE49-F238E27FC236}">
                <a16:creationId xmlns:a16="http://schemas.microsoft.com/office/drawing/2014/main" id="{A64DB499-0090-4B19-A5A0-8324DF3FDF66}"/>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0" name="Rectángulo 9">
            <a:extLst>
              <a:ext uri="{FF2B5EF4-FFF2-40B4-BE49-F238E27FC236}">
                <a16:creationId xmlns:a16="http://schemas.microsoft.com/office/drawing/2014/main" id="{003945B8-CBF6-4E69-9065-E5F50B282A51}"/>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4956136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B0E90-B459-497A-8ADA-609B2BA4F028}"/>
              </a:ext>
            </a:extLst>
          </p:cNvPr>
          <p:cNvSpPr>
            <a:spLocks noGrp="1"/>
          </p:cNvSpPr>
          <p:nvPr>
            <p:ph type="title"/>
          </p:nvPr>
        </p:nvSpPr>
        <p:spPr>
          <a:xfrm>
            <a:off x="609600" y="819990"/>
            <a:ext cx="10972800" cy="1143000"/>
          </a:xfrm>
        </p:spPr>
        <p:txBody>
          <a:bodyPr/>
          <a:lstStyle/>
          <a:p>
            <a:r>
              <a:rPr lang="es-ES" sz="3200" b="1" dirty="0">
                <a:solidFill>
                  <a:srgbClr val="002060"/>
                </a:solidFill>
                <a:latin typeface="+mn-lt"/>
                <a:ea typeface="+mn-ea"/>
                <a:cs typeface="+mn-cs"/>
              </a:rPr>
              <a:t>Cadena de Valor de Recaudo</a:t>
            </a:r>
            <a:endParaRPr lang="es-CO" sz="3200" b="1" dirty="0">
              <a:solidFill>
                <a:srgbClr val="002060"/>
              </a:solidFill>
              <a:latin typeface="+mn-lt"/>
              <a:ea typeface="+mn-ea"/>
              <a:cs typeface="+mn-cs"/>
            </a:endParaRPr>
          </a:p>
        </p:txBody>
      </p:sp>
      <p:graphicFrame>
        <p:nvGraphicFramePr>
          <p:cNvPr id="4" name="Marcador de contenido 3">
            <a:extLst>
              <a:ext uri="{FF2B5EF4-FFF2-40B4-BE49-F238E27FC236}">
                <a16:creationId xmlns:a16="http://schemas.microsoft.com/office/drawing/2014/main" id="{AB38EC1F-B984-4CF6-A687-36E159737BAE}"/>
              </a:ext>
            </a:extLst>
          </p:cNvPr>
          <p:cNvGraphicFramePr>
            <a:graphicFrameLocks noGrp="1"/>
          </p:cNvGraphicFramePr>
          <p:nvPr>
            <p:ph idx="1"/>
            <p:extLst/>
          </p:nvPr>
        </p:nvGraphicFramePr>
        <p:xfrm>
          <a:off x="1814943" y="1652620"/>
          <a:ext cx="8681257" cy="3307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C0BF414E-E4BB-416F-8C20-AC144AC60466}"/>
              </a:ext>
            </a:extLst>
          </p:cNvPr>
          <p:cNvSpPr txBox="1"/>
          <p:nvPr/>
        </p:nvSpPr>
        <p:spPr>
          <a:xfrm>
            <a:off x="3890528" y="4724352"/>
            <a:ext cx="4087091" cy="954107"/>
          </a:xfrm>
          <a:prstGeom prst="rect">
            <a:avLst/>
          </a:prstGeom>
          <a:noFill/>
        </p:spPr>
        <p:txBody>
          <a:bodyPr wrap="square" rtlCol="0">
            <a:spAutoFit/>
          </a:bodyPr>
          <a:lstStyle/>
          <a:p>
            <a:pPr marL="285750" indent="-285750">
              <a:buFont typeface="Arial" panose="020B0604020202020204" pitchFamily="34" charset="0"/>
              <a:buChar char="•"/>
            </a:pPr>
            <a:r>
              <a:rPr lang="es-ES" sz="1400" b="1" i="1" dirty="0">
                <a:solidFill>
                  <a:schemeClr val="tx2"/>
                </a:solidFill>
              </a:rPr>
              <a:t>No validación de Folios</a:t>
            </a:r>
          </a:p>
          <a:p>
            <a:pPr marL="285750" indent="-285750">
              <a:buFont typeface="Arial" panose="020B0604020202020204" pitchFamily="34" charset="0"/>
              <a:buChar char="•"/>
            </a:pPr>
            <a:r>
              <a:rPr lang="es-ES" sz="1400" b="1" i="1" dirty="0">
                <a:solidFill>
                  <a:schemeClr val="tx2"/>
                </a:solidFill>
              </a:rPr>
              <a:t>Manualidad en la revisión</a:t>
            </a:r>
          </a:p>
          <a:p>
            <a:pPr marL="285750" indent="-285750">
              <a:buFont typeface="Arial" panose="020B0604020202020204" pitchFamily="34" charset="0"/>
              <a:buChar char="•"/>
            </a:pPr>
            <a:r>
              <a:rPr lang="es-ES" sz="1400" b="1" i="1" dirty="0">
                <a:solidFill>
                  <a:schemeClr val="tx2"/>
                </a:solidFill>
              </a:rPr>
              <a:t>Proceso de comunicación a través de correos electrónicos </a:t>
            </a:r>
            <a:endParaRPr lang="es-CO" sz="1400" b="1" i="1" dirty="0">
              <a:solidFill>
                <a:schemeClr val="tx2"/>
              </a:solidFill>
            </a:endParaRPr>
          </a:p>
        </p:txBody>
      </p:sp>
      <p:sp>
        <p:nvSpPr>
          <p:cNvPr id="6" name="Rectángulo: una sola esquina redondeada 5">
            <a:extLst>
              <a:ext uri="{FF2B5EF4-FFF2-40B4-BE49-F238E27FC236}">
                <a16:creationId xmlns:a16="http://schemas.microsoft.com/office/drawing/2014/main" id="{5CACFDAA-9E2D-44A7-ACC4-E7857F3BE63A}"/>
              </a:ext>
            </a:extLst>
          </p:cNvPr>
          <p:cNvSpPr/>
          <p:nvPr/>
        </p:nvSpPr>
        <p:spPr>
          <a:xfrm>
            <a:off x="8890000" y="4368801"/>
            <a:ext cx="1487058" cy="954107"/>
          </a:xfrm>
          <a:prstGeom prst="round1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t>Pago de Comisión</a:t>
            </a:r>
            <a:endParaRPr lang="es-CO" b="1" dirty="0"/>
          </a:p>
        </p:txBody>
      </p:sp>
      <p:cxnSp>
        <p:nvCxnSpPr>
          <p:cNvPr id="8" name="Conector recto de flecha 7">
            <a:extLst>
              <a:ext uri="{FF2B5EF4-FFF2-40B4-BE49-F238E27FC236}">
                <a16:creationId xmlns:a16="http://schemas.microsoft.com/office/drawing/2014/main" id="{BF26ADC6-C467-43D3-B5C7-506E250BA308}"/>
              </a:ext>
            </a:extLst>
          </p:cNvPr>
          <p:cNvCxnSpPr/>
          <p:nvPr/>
        </p:nvCxnSpPr>
        <p:spPr>
          <a:xfrm>
            <a:off x="9613900" y="3543300"/>
            <a:ext cx="0" cy="825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C9CFF333-C213-4A16-8543-DFC0E561A6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9" name="Imagen 8">
            <a:extLst>
              <a:ext uri="{FF2B5EF4-FFF2-40B4-BE49-F238E27FC236}">
                <a16:creationId xmlns:a16="http://schemas.microsoft.com/office/drawing/2014/main" id="{C634A538-50B9-4842-8892-C9E21A1923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0" name="Imagen 9">
            <a:extLst>
              <a:ext uri="{FF2B5EF4-FFF2-40B4-BE49-F238E27FC236}">
                <a16:creationId xmlns:a16="http://schemas.microsoft.com/office/drawing/2014/main" id="{5B944546-809B-4BC7-B1D0-D350DC31FC1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1" name="CuadroTexto 10">
            <a:extLst>
              <a:ext uri="{FF2B5EF4-FFF2-40B4-BE49-F238E27FC236}">
                <a16:creationId xmlns:a16="http://schemas.microsoft.com/office/drawing/2014/main" id="{C77FFFD2-272E-4FFA-BF7E-DDECA58D89D7}"/>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2" name="Rectángulo 11">
            <a:extLst>
              <a:ext uri="{FF2B5EF4-FFF2-40B4-BE49-F238E27FC236}">
                <a16:creationId xmlns:a16="http://schemas.microsoft.com/office/drawing/2014/main" id="{C7C091E2-BBA6-4B23-9C03-A2AA10D0058A}"/>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388255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2725DB5-EFC7-4B36-9B5B-D80879DE68D8}"/>
              </a:ext>
            </a:extLst>
          </p:cNvPr>
          <p:cNvSpPr>
            <a:spLocks noGrp="1"/>
          </p:cNvSpPr>
          <p:nvPr>
            <p:ph type="title"/>
          </p:nvPr>
        </p:nvSpPr>
        <p:spPr>
          <a:xfrm>
            <a:off x="609600" y="936074"/>
            <a:ext cx="10972800" cy="1143000"/>
          </a:xfrm>
        </p:spPr>
        <p:txBody>
          <a:bodyPr/>
          <a:lstStyle/>
          <a:p>
            <a:pPr algn="ctr"/>
            <a:r>
              <a:rPr lang="es-ES" sz="3200" b="1" dirty="0">
                <a:solidFill>
                  <a:srgbClr val="002060"/>
                </a:solidFill>
                <a:latin typeface="+mn-lt"/>
                <a:ea typeface="+mn-ea"/>
                <a:cs typeface="+mn-cs"/>
              </a:rPr>
              <a:t>Evolución de activos productivos</a:t>
            </a:r>
            <a:endParaRPr lang="es-CO" sz="3200" b="1" dirty="0">
              <a:solidFill>
                <a:srgbClr val="002060"/>
              </a:solidFill>
              <a:latin typeface="+mn-lt"/>
              <a:ea typeface="+mn-ea"/>
              <a:cs typeface="+mn-cs"/>
            </a:endParaRPr>
          </a:p>
        </p:txBody>
      </p:sp>
      <p:graphicFrame>
        <p:nvGraphicFramePr>
          <p:cNvPr id="5" name="Gráfico 4">
            <a:extLst>
              <a:ext uri="{FF2B5EF4-FFF2-40B4-BE49-F238E27FC236}">
                <a16:creationId xmlns:a16="http://schemas.microsoft.com/office/drawing/2014/main" id="{206F1FEA-6722-443B-BB04-72EB5985C5A0}"/>
              </a:ext>
            </a:extLst>
          </p:cNvPr>
          <p:cNvGraphicFramePr>
            <a:graphicFrameLocks/>
          </p:cNvGraphicFramePr>
          <p:nvPr>
            <p:extLst>
              <p:ext uri="{D42A27DB-BD31-4B8C-83A1-F6EECF244321}">
                <p14:modId xmlns:p14="http://schemas.microsoft.com/office/powerpoint/2010/main" val="1189212600"/>
              </p:ext>
            </p:extLst>
          </p:nvPr>
        </p:nvGraphicFramePr>
        <p:xfrm>
          <a:off x="1998870" y="1764834"/>
          <a:ext cx="8616598" cy="45974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Imagen 3">
            <a:extLst>
              <a:ext uri="{FF2B5EF4-FFF2-40B4-BE49-F238E27FC236}">
                <a16:creationId xmlns:a16="http://schemas.microsoft.com/office/drawing/2014/main" id="{4EED63E5-70A7-4B65-B5AC-4D255D023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9B375F15-7866-43F2-93C0-79F6B69A90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4565F716-4769-4867-A07A-68AA737330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22E4C341-DB11-4A11-906D-C1B9058430B9}"/>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6B0D5007-2DBC-47B8-B124-C90FFB150F3F}"/>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535852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146DF31-F5A3-4E63-BB84-19ABD741112F}"/>
              </a:ext>
            </a:extLst>
          </p:cNvPr>
          <p:cNvSpPr>
            <a:spLocks noGrp="1"/>
          </p:cNvSpPr>
          <p:nvPr>
            <p:ph type="title"/>
          </p:nvPr>
        </p:nvSpPr>
        <p:spPr>
          <a:xfrm>
            <a:off x="609600" y="866276"/>
            <a:ext cx="10972800" cy="1143000"/>
          </a:xfrm>
        </p:spPr>
        <p:txBody>
          <a:bodyPr/>
          <a:lstStyle/>
          <a:p>
            <a:pPr algn="ctr"/>
            <a:r>
              <a:rPr lang="es-ES" sz="3200" b="1" dirty="0">
                <a:solidFill>
                  <a:srgbClr val="002060"/>
                </a:solidFill>
                <a:latin typeface="+mn-lt"/>
                <a:ea typeface="+mn-ea"/>
                <a:cs typeface="+mn-cs"/>
              </a:rPr>
              <a:t>Evolución de valor de productividad</a:t>
            </a:r>
            <a:endParaRPr lang="es-CO" sz="3200" b="1" dirty="0">
              <a:solidFill>
                <a:srgbClr val="002060"/>
              </a:solidFill>
              <a:latin typeface="+mn-lt"/>
              <a:ea typeface="+mn-ea"/>
              <a:cs typeface="+mn-cs"/>
            </a:endParaRPr>
          </a:p>
        </p:txBody>
      </p:sp>
      <p:graphicFrame>
        <p:nvGraphicFramePr>
          <p:cNvPr id="4" name="Gráfico 3">
            <a:extLst>
              <a:ext uri="{FF2B5EF4-FFF2-40B4-BE49-F238E27FC236}">
                <a16:creationId xmlns:a16="http://schemas.microsoft.com/office/drawing/2014/main" id="{99DFFAD7-A165-4B55-8E53-CAB2DC94B52E}"/>
              </a:ext>
            </a:extLst>
          </p:cNvPr>
          <p:cNvGraphicFramePr>
            <a:graphicFrameLocks/>
          </p:cNvGraphicFramePr>
          <p:nvPr>
            <p:extLst>
              <p:ext uri="{D42A27DB-BD31-4B8C-83A1-F6EECF244321}">
                <p14:modId xmlns:p14="http://schemas.microsoft.com/office/powerpoint/2010/main" val="1695885842"/>
              </p:ext>
            </p:extLst>
          </p:nvPr>
        </p:nvGraphicFramePr>
        <p:xfrm>
          <a:off x="2133700" y="1925938"/>
          <a:ext cx="7477991" cy="4287765"/>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D346B026-D6F0-4D1B-AB5F-B931DD1EF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6A34D513-F53E-4E89-999E-16C4902AA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906A3D56-8D93-4C8E-B41F-99B2B0A4A5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DAF90E97-D010-4EFB-AA8C-905746D083F5}"/>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E045788F-9FB3-42CE-BAA7-D81A003B03F2}"/>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41602802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5B4D521-A625-4CC5-82C6-6F05287B6506}"/>
              </a:ext>
            </a:extLst>
          </p:cNvPr>
          <p:cNvGraphicFramePr>
            <a:graphicFrameLocks noGrp="1"/>
          </p:cNvGraphicFramePr>
          <p:nvPr>
            <p:ph idx="1"/>
            <p:extLst>
              <p:ext uri="{D42A27DB-BD31-4B8C-83A1-F6EECF244321}">
                <p14:modId xmlns:p14="http://schemas.microsoft.com/office/powerpoint/2010/main" val="2110003870"/>
              </p:ext>
            </p:extLst>
          </p:nvPr>
        </p:nvGraphicFramePr>
        <p:xfrm>
          <a:off x="2152650" y="240872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EFCBCFD6-FC0B-4DE2-8350-912529D0848C}"/>
              </a:ext>
            </a:extLst>
          </p:cNvPr>
          <p:cNvSpPr>
            <a:spLocks noGrp="1"/>
          </p:cNvSpPr>
          <p:nvPr>
            <p:ph type="title"/>
          </p:nvPr>
        </p:nvSpPr>
        <p:spPr>
          <a:xfrm>
            <a:off x="609600" y="1208260"/>
            <a:ext cx="10972800" cy="1143000"/>
          </a:xfrm>
        </p:spPr>
        <p:txBody>
          <a:bodyPr>
            <a:normAutofit/>
          </a:bodyPr>
          <a:lstStyle/>
          <a:p>
            <a:pPr algn="ctr"/>
            <a:r>
              <a:rPr lang="es-ES" sz="3200" b="1" dirty="0">
                <a:solidFill>
                  <a:srgbClr val="002060"/>
                </a:solidFill>
                <a:latin typeface="+mn-lt"/>
                <a:ea typeface="+mn-ea"/>
                <a:cs typeface="+mn-cs"/>
              </a:rPr>
              <a:t>Identificación del inventario susceptible de productividad</a:t>
            </a:r>
            <a:endParaRPr lang="es-CO" sz="3200" b="1" dirty="0">
              <a:solidFill>
                <a:srgbClr val="002060"/>
              </a:solidFill>
              <a:latin typeface="+mn-lt"/>
              <a:ea typeface="+mn-ea"/>
              <a:cs typeface="+mn-cs"/>
            </a:endParaRPr>
          </a:p>
        </p:txBody>
      </p:sp>
      <p:sp>
        <p:nvSpPr>
          <p:cNvPr id="5" name="CuadroTexto 4">
            <a:extLst>
              <a:ext uri="{FF2B5EF4-FFF2-40B4-BE49-F238E27FC236}">
                <a16:creationId xmlns:a16="http://schemas.microsoft.com/office/drawing/2014/main" id="{C3BA27CD-E48C-4852-9F56-8A8B058431D8}"/>
              </a:ext>
            </a:extLst>
          </p:cNvPr>
          <p:cNvSpPr txBox="1"/>
          <p:nvPr/>
        </p:nvSpPr>
        <p:spPr>
          <a:xfrm>
            <a:off x="2152650" y="6412396"/>
            <a:ext cx="7886700" cy="369332"/>
          </a:xfrm>
          <a:prstGeom prst="rect">
            <a:avLst/>
          </a:prstGeom>
          <a:noFill/>
        </p:spPr>
        <p:txBody>
          <a:bodyPr wrap="square" rtlCol="0">
            <a:spAutoFit/>
          </a:bodyPr>
          <a:lstStyle/>
          <a:p>
            <a:pPr algn="ctr"/>
            <a:r>
              <a:rPr lang="es-ES" dirty="0">
                <a:solidFill>
                  <a:schemeClr val="bg1"/>
                </a:solidFill>
              </a:rPr>
              <a:t>3.197 FMI Susceptibles de productividad. </a:t>
            </a:r>
            <a:endParaRPr lang="es-CO" dirty="0">
              <a:solidFill>
                <a:schemeClr val="bg1"/>
              </a:solidFill>
            </a:endParaRPr>
          </a:p>
        </p:txBody>
      </p:sp>
      <p:pic>
        <p:nvPicPr>
          <p:cNvPr id="6" name="Imagen 5">
            <a:extLst>
              <a:ext uri="{FF2B5EF4-FFF2-40B4-BE49-F238E27FC236}">
                <a16:creationId xmlns:a16="http://schemas.microsoft.com/office/drawing/2014/main" id="{26A8286A-157D-4883-9791-85E6243806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7" name="Imagen 6">
            <a:extLst>
              <a:ext uri="{FF2B5EF4-FFF2-40B4-BE49-F238E27FC236}">
                <a16:creationId xmlns:a16="http://schemas.microsoft.com/office/drawing/2014/main" id="{7295C6A7-21DC-494D-81D2-3FD8CE334D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8" name="Imagen 7">
            <a:extLst>
              <a:ext uri="{FF2B5EF4-FFF2-40B4-BE49-F238E27FC236}">
                <a16:creationId xmlns:a16="http://schemas.microsoft.com/office/drawing/2014/main" id="{830F5532-073D-45DF-BF2C-F3CB500CE4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1732421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51F0DE0-4E00-4DA4-A9B0-6F56185EC284}"/>
              </a:ext>
            </a:extLst>
          </p:cNvPr>
          <p:cNvSpPr>
            <a:spLocks noGrp="1"/>
          </p:cNvSpPr>
          <p:nvPr>
            <p:ph type="title"/>
          </p:nvPr>
        </p:nvSpPr>
        <p:spPr>
          <a:xfrm>
            <a:off x="887895" y="1217656"/>
            <a:ext cx="10972800" cy="1143000"/>
          </a:xfrm>
        </p:spPr>
        <p:txBody>
          <a:bodyPr>
            <a:normAutofit/>
          </a:bodyPr>
          <a:lstStyle/>
          <a:p>
            <a:pPr algn="ctr"/>
            <a:r>
              <a:rPr lang="es-ES" sz="3200" b="1" dirty="0">
                <a:solidFill>
                  <a:srgbClr val="002060"/>
                </a:solidFill>
                <a:latin typeface="+mn-lt"/>
                <a:ea typeface="+mn-ea"/>
                <a:cs typeface="+mn-cs"/>
              </a:rPr>
              <a:t>Recaudo centralizado vs Identificación de cartera</a:t>
            </a:r>
            <a:endParaRPr lang="es-CO" sz="3200" b="1" dirty="0">
              <a:solidFill>
                <a:srgbClr val="002060"/>
              </a:solidFill>
              <a:latin typeface="+mn-lt"/>
              <a:ea typeface="+mn-ea"/>
              <a:cs typeface="+mn-cs"/>
            </a:endParaRPr>
          </a:p>
        </p:txBody>
      </p:sp>
      <p:graphicFrame>
        <p:nvGraphicFramePr>
          <p:cNvPr id="4" name="Gráfico 3">
            <a:extLst>
              <a:ext uri="{FF2B5EF4-FFF2-40B4-BE49-F238E27FC236}">
                <a16:creationId xmlns:a16="http://schemas.microsoft.com/office/drawing/2014/main" id="{319FF105-C571-48FC-8FCC-809AD437C4DA}"/>
              </a:ext>
            </a:extLst>
          </p:cNvPr>
          <p:cNvGraphicFramePr>
            <a:graphicFrameLocks/>
          </p:cNvGraphicFramePr>
          <p:nvPr>
            <p:extLst>
              <p:ext uri="{D42A27DB-BD31-4B8C-83A1-F6EECF244321}">
                <p14:modId xmlns:p14="http://schemas.microsoft.com/office/powerpoint/2010/main" val="3954313206"/>
              </p:ext>
            </p:extLst>
          </p:nvPr>
        </p:nvGraphicFramePr>
        <p:xfrm>
          <a:off x="1801092" y="2362753"/>
          <a:ext cx="8866908" cy="4162136"/>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C596C5C2-3C79-497A-A2A5-F5128E40B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6AB99F59-DDC6-4BD5-BF0F-10F9AACA6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69352BEC-0BDF-42CD-854E-C6FFCFF9D9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A6BE6E60-A867-4413-882D-DAA4AF8763E4}"/>
              </a:ext>
            </a:extLst>
          </p:cNvPr>
          <p:cNvSpPr txBox="1"/>
          <p:nvPr/>
        </p:nvSpPr>
        <p:spPr>
          <a:xfrm>
            <a:off x="772446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9" name="Rectángulo 8">
            <a:extLst>
              <a:ext uri="{FF2B5EF4-FFF2-40B4-BE49-F238E27FC236}">
                <a16:creationId xmlns:a16="http://schemas.microsoft.com/office/drawing/2014/main" id="{52AD1063-A991-4765-9628-A8D8B26C3B5C}"/>
              </a:ext>
            </a:extLst>
          </p:cNvPr>
          <p:cNvSpPr/>
          <p:nvPr/>
        </p:nvSpPr>
        <p:spPr>
          <a:xfrm>
            <a:off x="0" y="658336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8949230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30795" y="2907177"/>
            <a:ext cx="9143999" cy="769441"/>
          </a:xfrm>
          <a:prstGeom prst="rect">
            <a:avLst/>
          </a:prstGeom>
          <a:noFill/>
        </p:spPr>
        <p:txBody>
          <a:bodyPr wrap="square" rtlCol="0">
            <a:spAutoFit/>
          </a:bodyPr>
          <a:lstStyle/>
          <a:p>
            <a:pPr algn="ctr"/>
            <a:r>
              <a:rPr lang="es-ES" sz="4400" b="1" dirty="0">
                <a:solidFill>
                  <a:srgbClr val="002060"/>
                </a:solidFill>
              </a:rPr>
              <a:t>6. Informe INASSA y CEMEX</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130764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13182" y="2907177"/>
            <a:ext cx="9143999" cy="769441"/>
          </a:xfrm>
          <a:prstGeom prst="rect">
            <a:avLst/>
          </a:prstGeom>
          <a:noFill/>
        </p:spPr>
        <p:txBody>
          <a:bodyPr wrap="square" rtlCol="0">
            <a:spAutoFit/>
          </a:bodyPr>
          <a:lstStyle/>
          <a:p>
            <a:pPr algn="ctr"/>
            <a:r>
              <a:rPr lang="es-ES" sz="4400" b="1" dirty="0">
                <a:solidFill>
                  <a:srgbClr val="002060"/>
                </a:solidFill>
              </a:rPr>
              <a:t>Informe INASSA</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2828470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377826" y="1588738"/>
            <a:ext cx="11058270" cy="5262979"/>
          </a:xfrm>
          <a:prstGeom prst="rect">
            <a:avLst/>
          </a:prstGeom>
          <a:noFill/>
        </p:spPr>
        <p:txBody>
          <a:bodyPr wrap="square" rtlCol="0">
            <a:spAutoFit/>
          </a:bodyPr>
          <a:lstStyle/>
          <a:p>
            <a:pPr marL="285750" indent="-285750" algn="just">
              <a:buFont typeface="Arial" panose="020B0604020202020204" pitchFamily="34" charset="0"/>
              <a:buChar char="•"/>
            </a:pPr>
            <a:r>
              <a:rPr lang="es-CO" sz="1400" dirty="0">
                <a:latin typeface="+mj-lt"/>
              </a:rPr>
              <a:t>El </a:t>
            </a:r>
            <a:r>
              <a:rPr lang="es-CO" sz="1400" b="1" dirty="0">
                <a:latin typeface="+mj-lt"/>
              </a:rPr>
              <a:t>03 de octubre de 2018 </a:t>
            </a:r>
            <a:r>
              <a:rPr lang="es-CO" sz="1400" dirty="0">
                <a:latin typeface="+mj-lt"/>
              </a:rPr>
              <a:t>la Fiscalía 36 Especializada </a:t>
            </a:r>
            <a:r>
              <a:rPr lang="es-ES" sz="1400" dirty="0">
                <a:latin typeface="+mj-lt"/>
              </a:rPr>
              <a:t>de Extinción de Dominio </a:t>
            </a:r>
            <a:r>
              <a:rPr lang="es-CO" sz="1400" dirty="0">
                <a:latin typeface="+mj-lt"/>
              </a:rPr>
              <a:t> mediante resolución de fijación provisional de la pretensión No. </a:t>
            </a:r>
            <a:r>
              <a:rPr lang="es-ES" sz="1400" dirty="0">
                <a:latin typeface="+mj-lt"/>
              </a:rPr>
              <a:t>201800354 E.D. </a:t>
            </a:r>
            <a:r>
              <a:rPr lang="es-CO" sz="1400" dirty="0">
                <a:latin typeface="+mj-lt"/>
              </a:rPr>
              <a:t>ordena imposición de medidas cautelares de embargo, secuestro y suspensión del poder dispositivo del 82% </a:t>
            </a:r>
            <a:r>
              <a:rPr lang="es-ES" sz="1400" dirty="0">
                <a:latin typeface="+mj-lt"/>
              </a:rPr>
              <a:t>de la participación accionaria de la Sociedad Interamericana de Aguas y Servicio S.A - “INASSA” </a:t>
            </a:r>
            <a:r>
              <a:rPr lang="es-CO" sz="1400" dirty="0">
                <a:latin typeface="+mj-lt"/>
              </a:rPr>
              <a:t>en la sociedad TRIPLE A S.A. E.S.P. </a:t>
            </a:r>
          </a:p>
          <a:p>
            <a:pPr marL="285750" indent="-285750" algn="just">
              <a:buFont typeface="Arial" panose="020B0604020202020204" pitchFamily="34" charset="0"/>
              <a:buChar char="•"/>
            </a:pPr>
            <a:endParaRPr lang="es-CO" sz="1400" dirty="0">
              <a:latin typeface="+mj-lt"/>
            </a:endParaRPr>
          </a:p>
          <a:p>
            <a:pPr marL="285750" indent="-285750" algn="just">
              <a:buFont typeface="Arial" panose="020B0604020202020204" pitchFamily="34" charset="0"/>
              <a:buChar char="•"/>
            </a:pPr>
            <a:r>
              <a:rPr lang="es-CO" sz="1400" dirty="0">
                <a:latin typeface="+mj-lt"/>
              </a:rPr>
              <a:t>El </a:t>
            </a:r>
            <a:r>
              <a:rPr lang="es-CO" sz="1400" b="1" dirty="0">
                <a:latin typeface="+mj-lt"/>
              </a:rPr>
              <a:t>04 de octubre de 2018</a:t>
            </a:r>
            <a:r>
              <a:rPr lang="es-CO" sz="1400" dirty="0">
                <a:latin typeface="+mj-lt"/>
              </a:rPr>
              <a:t>, en diligencia de materialización de medidas cautelares se evidenció que la participación de la sociedad INASSA S.A. en la sociedad TRIPLE A S.A. era superior a lo relacionado en la resolución, por lo tanto la Fiscalía procede a secuestrar  el 82.16% de las acciones y a emitir la correspondiente aclaración. </a:t>
            </a:r>
          </a:p>
          <a:p>
            <a:pPr marL="285750" indent="-285750" algn="just">
              <a:buFont typeface="Arial" panose="020B0604020202020204" pitchFamily="34" charset="0"/>
              <a:buChar char="•"/>
            </a:pPr>
            <a:endParaRPr lang="es-CO" sz="1400" dirty="0">
              <a:latin typeface="+mj-lt"/>
            </a:endParaRPr>
          </a:p>
          <a:p>
            <a:pPr marL="285750" indent="-285750" algn="just">
              <a:buFont typeface="Arial" panose="020B0604020202020204" pitchFamily="34" charset="0"/>
              <a:buChar char="•"/>
            </a:pPr>
            <a:r>
              <a:rPr lang="es-CO" sz="1400" dirty="0">
                <a:latin typeface="+mj-lt"/>
              </a:rPr>
              <a:t>En </a:t>
            </a:r>
            <a:r>
              <a:rPr lang="es-CO" sz="1400" b="1" dirty="0">
                <a:latin typeface="+mj-lt"/>
              </a:rPr>
              <a:t>16 de octubre de 2018 </a:t>
            </a:r>
            <a:r>
              <a:rPr lang="es-CO" sz="1400" dirty="0">
                <a:latin typeface="+mj-lt"/>
              </a:rPr>
              <a:t> se celebró la </a:t>
            </a:r>
            <a:r>
              <a:rPr lang="es-ES" sz="1400" dirty="0">
                <a:latin typeface="+mj-lt"/>
              </a:rPr>
              <a:t>Asamblea Extraordinaria de Accionistas de Triple A S.A. E.S.P. Durante la celebración de ésta, la SAE presentó el listado o plancha para integrar la Junta Directiva de la Sociedad Triple A S.A., propuesta que fue acogida por la Asamblea de Accionistas. </a:t>
            </a:r>
          </a:p>
          <a:p>
            <a:pPr algn="just"/>
            <a:endParaRPr lang="es-ES" sz="1400" dirty="0">
              <a:latin typeface="+mj-lt"/>
            </a:endParaRPr>
          </a:p>
          <a:p>
            <a:pPr marL="285750" indent="-285750" algn="just">
              <a:buFont typeface="Arial" panose="020B0604020202020204" pitchFamily="34" charset="0"/>
              <a:buChar char="•"/>
            </a:pPr>
            <a:r>
              <a:rPr lang="es-ES" sz="1400" dirty="0">
                <a:latin typeface="+mj-lt"/>
              </a:rPr>
              <a:t>La Junta Directiva de </a:t>
            </a:r>
            <a:r>
              <a:rPr lang="es-CO" sz="1400" dirty="0">
                <a:latin typeface="+mj-lt"/>
              </a:rPr>
              <a:t>TRIPLE A S.A. E.S.P.</a:t>
            </a:r>
            <a:r>
              <a:rPr lang="es-ES" sz="1400" dirty="0">
                <a:latin typeface="+mj-lt"/>
              </a:rPr>
              <a:t> quedo conformada de la siguiente manera: </a:t>
            </a:r>
          </a:p>
          <a:p>
            <a:pPr marL="285750" indent="-285750" algn="just">
              <a:buFont typeface="Arial" panose="020B0604020202020204" pitchFamily="34" charset="0"/>
              <a:buChar char="•"/>
            </a:pPr>
            <a:endParaRPr lang="es-ES" sz="1400" dirty="0">
              <a:latin typeface="+mj-lt"/>
            </a:endParaRPr>
          </a:p>
          <a:p>
            <a:pPr marL="742950" lvl="1" indent="-285750" algn="just">
              <a:buFont typeface="Wingdings" panose="05000000000000000000" pitchFamily="2" charset="2"/>
              <a:buChar char="ü"/>
            </a:pPr>
            <a:r>
              <a:rPr lang="es-ES" sz="1400" b="1" dirty="0">
                <a:latin typeface="+mj-lt"/>
              </a:rPr>
              <a:t>ARNALDO MENDOZA TORRES </a:t>
            </a:r>
            <a:r>
              <a:rPr lang="es-ES" sz="1400" dirty="0">
                <a:latin typeface="+mj-lt"/>
              </a:rPr>
              <a:t>(principal)</a:t>
            </a:r>
          </a:p>
          <a:p>
            <a:pPr marL="1085850" lvl="2" indent="-171450" algn="just">
              <a:buFont typeface="Arial" panose="020B0604020202020204" pitchFamily="34" charset="0"/>
              <a:buChar char="•"/>
            </a:pPr>
            <a:r>
              <a:rPr lang="es-ES" sz="1400" dirty="0">
                <a:latin typeface="+mj-lt"/>
              </a:rPr>
              <a:t>MIGUEL ARTURO LINERO DE CAMBIL (suplente) </a:t>
            </a:r>
          </a:p>
          <a:p>
            <a:pPr marL="742950" lvl="1" indent="-285750" algn="just">
              <a:buFont typeface="Wingdings" panose="05000000000000000000" pitchFamily="2" charset="2"/>
              <a:buChar char="ü"/>
            </a:pPr>
            <a:r>
              <a:rPr lang="es-ES" sz="1400" b="1" dirty="0">
                <a:latin typeface="+mj-lt"/>
              </a:rPr>
              <a:t>JESÚS VALL DE RUTÉN RUÍZ </a:t>
            </a:r>
            <a:r>
              <a:rPr lang="es-ES" sz="1400" dirty="0">
                <a:latin typeface="+mj-lt"/>
              </a:rPr>
              <a:t>(principal) </a:t>
            </a:r>
          </a:p>
          <a:p>
            <a:pPr marL="1085850" lvl="2" indent="-171450" algn="just">
              <a:buFont typeface="Arial" panose="020B0604020202020204" pitchFamily="34" charset="0"/>
              <a:buChar char="•"/>
            </a:pPr>
            <a:r>
              <a:rPr lang="es-ES" sz="1400" dirty="0">
                <a:latin typeface="+mj-lt"/>
              </a:rPr>
              <a:t>GABRIEL NUÑEZ ANSIGNARES (suplente)</a:t>
            </a:r>
          </a:p>
          <a:p>
            <a:pPr marL="742950" lvl="1" indent="-285750" algn="just">
              <a:buFont typeface="Wingdings" panose="05000000000000000000" pitchFamily="2" charset="2"/>
              <a:buChar char="ü"/>
            </a:pPr>
            <a:r>
              <a:rPr lang="es-ES" sz="1400" b="1" dirty="0">
                <a:latin typeface="+mj-lt"/>
              </a:rPr>
              <a:t>JUAN ALBERTO LONDOÑO MARTÍNEZ </a:t>
            </a:r>
            <a:r>
              <a:rPr lang="es-ES" sz="1400" dirty="0">
                <a:latin typeface="+mj-lt"/>
              </a:rPr>
              <a:t>(principal)</a:t>
            </a:r>
          </a:p>
          <a:p>
            <a:pPr marL="1085850" lvl="2" indent="-171450" algn="just">
              <a:buFont typeface="Arial" panose="020B0604020202020204" pitchFamily="34" charset="0"/>
              <a:buChar char="•"/>
            </a:pPr>
            <a:r>
              <a:rPr lang="es-ES" sz="1400" dirty="0">
                <a:latin typeface="+mj-lt"/>
              </a:rPr>
              <a:t>ALONSO CASTELLANOS RUEDA (suplente) </a:t>
            </a:r>
          </a:p>
          <a:p>
            <a:pPr marL="742950" lvl="1" indent="-285750" algn="just">
              <a:buFont typeface="Wingdings" panose="05000000000000000000" pitchFamily="2" charset="2"/>
              <a:buChar char="ü"/>
            </a:pPr>
            <a:r>
              <a:rPr lang="es-ES" sz="1400" b="1" dirty="0">
                <a:latin typeface="+mj-lt"/>
              </a:rPr>
              <a:t>MARÍA VIRGINIA TORRES DE CRISTANCHO </a:t>
            </a:r>
            <a:r>
              <a:rPr lang="es-ES" sz="1400" dirty="0">
                <a:latin typeface="+mj-lt"/>
              </a:rPr>
              <a:t>(principal)</a:t>
            </a:r>
          </a:p>
          <a:p>
            <a:pPr lvl="1" algn="just"/>
            <a:r>
              <a:rPr lang="es-ES" sz="1400" dirty="0"/>
              <a:t>                 MAURICIO SOLORZANO ARENAS (suplente) </a:t>
            </a:r>
          </a:p>
          <a:p>
            <a:pPr marL="742950" lvl="1" indent="-285750" algn="just">
              <a:buFont typeface="Wingdings" panose="05000000000000000000" pitchFamily="2" charset="2"/>
              <a:buChar char="ü"/>
            </a:pPr>
            <a:r>
              <a:rPr lang="es-ES" sz="1400" b="1" dirty="0">
                <a:latin typeface="+mj-lt"/>
              </a:rPr>
              <a:t>ALCALDIA DISTRITAL DE BARRANQUILLA.</a:t>
            </a:r>
            <a:r>
              <a:rPr lang="es-ES" sz="1400" dirty="0">
                <a:latin typeface="+mj-lt"/>
              </a:rPr>
              <a:t> </a:t>
            </a:r>
          </a:p>
          <a:p>
            <a:pPr marL="1085850" lvl="2" indent="-171450" algn="just">
              <a:buFont typeface="Arial" panose="020B0604020202020204" pitchFamily="34" charset="0"/>
              <a:buChar char="•"/>
            </a:pPr>
            <a:endParaRPr lang="es-ES" sz="1400" dirty="0">
              <a:latin typeface="+mj-lt"/>
            </a:endParaRPr>
          </a:p>
        </p:txBody>
      </p:sp>
      <p:sp>
        <p:nvSpPr>
          <p:cNvPr id="4" name="CuadroTexto 3">
            <a:extLst>
              <a:ext uri="{FF2B5EF4-FFF2-40B4-BE49-F238E27FC236}">
                <a16:creationId xmlns:a16="http://schemas.microsoft.com/office/drawing/2014/main" id="{4A1C8140-CD53-41E5-A2BE-D818A10D2E7F}"/>
              </a:ext>
            </a:extLst>
          </p:cNvPr>
          <p:cNvSpPr txBox="1"/>
          <p:nvPr/>
        </p:nvSpPr>
        <p:spPr>
          <a:xfrm>
            <a:off x="-278296" y="1225689"/>
            <a:ext cx="11058270" cy="369332"/>
          </a:xfrm>
          <a:prstGeom prst="rect">
            <a:avLst/>
          </a:prstGeom>
          <a:noFill/>
        </p:spPr>
        <p:txBody>
          <a:bodyPr wrap="square" rtlCol="0">
            <a:spAutoFit/>
          </a:bodyPr>
          <a:lstStyle/>
          <a:p>
            <a:r>
              <a:rPr lang="es-CO" b="1" dirty="0"/>
              <a:t>		ANTECEDENTES  </a:t>
            </a:r>
          </a:p>
        </p:txBody>
      </p:sp>
    </p:spTree>
    <p:extLst>
      <p:ext uri="{BB962C8B-B14F-4D97-AF65-F5344CB8AC3E}">
        <p14:creationId xmlns:p14="http://schemas.microsoft.com/office/powerpoint/2010/main" val="10661609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377826" y="1749882"/>
            <a:ext cx="11442584" cy="4770537"/>
          </a:xfrm>
          <a:prstGeom prst="rect">
            <a:avLst/>
          </a:prstGeom>
          <a:noFill/>
        </p:spPr>
        <p:txBody>
          <a:bodyPr wrap="square" rtlCol="0">
            <a:spAutoFit/>
          </a:bodyPr>
          <a:lstStyle/>
          <a:p>
            <a:pPr algn="just"/>
            <a:r>
              <a:rPr lang="es-CO" sz="2000" b="1" dirty="0"/>
              <a:t>MARCO NORMATIVO – Ley 1708 de 2014 modificada por la Ley 1849 de 2017</a:t>
            </a:r>
          </a:p>
          <a:p>
            <a:pPr algn="just"/>
            <a:endParaRPr lang="es-CO" sz="2000" dirty="0"/>
          </a:p>
          <a:p>
            <a:pPr algn="just"/>
            <a:r>
              <a:rPr lang="es-CO" sz="2000" b="1" dirty="0"/>
              <a:t>Principios Generales</a:t>
            </a:r>
          </a:p>
          <a:p>
            <a:pPr algn="just"/>
            <a:endParaRPr lang="es-CO" sz="2000" dirty="0"/>
          </a:p>
          <a:p>
            <a:pPr marL="285750" indent="-285750" algn="just">
              <a:buFont typeface="Arial" panose="020B0604020202020204" pitchFamily="34" charset="0"/>
              <a:buChar char="•"/>
            </a:pPr>
            <a:r>
              <a:rPr lang="es-CO" sz="2000" dirty="0"/>
              <a:t>SAE funge como el único administrador del Fondo para la Rehabilitación, Inversión Social y Lucha contra el Crimen Organizado (FRISCO).</a:t>
            </a:r>
          </a:p>
          <a:p>
            <a:pPr marL="285750" indent="-28575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a:t>SAE ejercerá los derechos sociales que correspondan o que se deriven en virtud de la suspensión en el derecho de dominio de las personas que aparezcan inscritas como titulares.</a:t>
            </a:r>
          </a:p>
          <a:p>
            <a:pPr algn="just"/>
            <a:endParaRPr lang="es-CO" sz="2000" dirty="0"/>
          </a:p>
          <a:p>
            <a:pPr marL="285750" indent="-285750" algn="just">
              <a:buFont typeface="Arial" panose="020B0604020202020204" pitchFamily="34" charset="0"/>
              <a:buChar char="•"/>
            </a:pPr>
            <a:r>
              <a:rPr lang="es-CO" sz="2000" dirty="0"/>
              <a:t>SAE  en calidad de secuestre judicial tiene el mandato legal de propender por la actividad y productividad de los activos que le son entregados en administración.</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sz="1400" dirty="0"/>
          </a:p>
          <a:p>
            <a:pPr algn="just"/>
            <a:endParaRPr lang="es-CO" sz="1400" b="1" dirty="0"/>
          </a:p>
          <a:p>
            <a:pPr algn="just"/>
            <a:endParaRPr lang="es-CO" dirty="0"/>
          </a:p>
        </p:txBody>
      </p:sp>
      <p:sp>
        <p:nvSpPr>
          <p:cNvPr id="9" name="CuadroTexto 8">
            <a:extLst>
              <a:ext uri="{FF2B5EF4-FFF2-40B4-BE49-F238E27FC236}">
                <a16:creationId xmlns:a16="http://schemas.microsoft.com/office/drawing/2014/main" id="{3A0EBE22-9B2A-4FE4-955F-12A8CB81B815}"/>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3301783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4" name="Diagrama 3">
            <a:extLst>
              <a:ext uri="{FF2B5EF4-FFF2-40B4-BE49-F238E27FC236}">
                <a16:creationId xmlns:a16="http://schemas.microsoft.com/office/drawing/2014/main" id="{8ED42F4A-49E4-4CBD-A4AC-D30F3E2892A0}"/>
              </a:ext>
            </a:extLst>
          </p:cNvPr>
          <p:cNvGraphicFramePr/>
          <p:nvPr>
            <p:extLst>
              <p:ext uri="{D42A27DB-BD31-4B8C-83A1-F6EECF244321}">
                <p14:modId xmlns:p14="http://schemas.microsoft.com/office/powerpoint/2010/main" val="3156897376"/>
              </p:ext>
            </p:extLst>
          </p:nvPr>
        </p:nvGraphicFramePr>
        <p:xfrm>
          <a:off x="897622" y="1090568"/>
          <a:ext cx="10536572" cy="52598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65911059-00B7-4D1D-ABB2-37FE9CF87CD2}"/>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501544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258026" y="1159272"/>
            <a:ext cx="11834192" cy="5940088"/>
          </a:xfrm>
          <a:prstGeom prst="rect">
            <a:avLst/>
          </a:prstGeom>
          <a:noFill/>
        </p:spPr>
        <p:txBody>
          <a:bodyPr wrap="square" rtlCol="0">
            <a:spAutoFit/>
          </a:bodyPr>
          <a:lstStyle/>
          <a:p>
            <a:pPr algn="ctr"/>
            <a:r>
              <a:rPr lang="es-CO" sz="1600" b="1" dirty="0"/>
              <a:t>JUNTA DIRECTIVA CELEBRADA EL</a:t>
            </a:r>
            <a:r>
              <a:rPr lang="es-CO" sz="1600" dirty="0"/>
              <a:t> </a:t>
            </a:r>
            <a:r>
              <a:rPr lang="es-CO" sz="1600" b="1" dirty="0"/>
              <a:t>25 DE OCUBRE DE 2018. </a:t>
            </a:r>
          </a:p>
          <a:p>
            <a:pPr algn="ctr"/>
            <a:r>
              <a:rPr lang="es-CO" sz="1600" b="1" dirty="0"/>
              <a:t>Aspectos relevantes. </a:t>
            </a:r>
            <a:endParaRPr lang="es-CO" sz="1600" dirty="0"/>
          </a:p>
          <a:p>
            <a:pPr marL="285750" indent="-285750" algn="just">
              <a:buFont typeface="Arial" panose="020B0604020202020204" pitchFamily="34" charset="0"/>
              <a:buChar char="•"/>
            </a:pPr>
            <a:endParaRPr lang="es-CO" sz="1600" dirty="0"/>
          </a:p>
          <a:p>
            <a:pPr algn="just"/>
            <a:endParaRPr lang="es-CO" sz="1600" dirty="0"/>
          </a:p>
          <a:p>
            <a:pPr marL="285750" indent="-285750" algn="just">
              <a:buFont typeface="Arial" panose="020B0604020202020204" pitchFamily="34" charset="0"/>
              <a:buChar char="•"/>
            </a:pPr>
            <a:r>
              <a:rPr lang="es-CO" sz="1600" dirty="0"/>
              <a:t>Autorización para la prórroga del contrato de aseo celebrado con la sociedad Aseo Técnico SAS ESP (antes Aseo Técnico S.A) . </a:t>
            </a:r>
          </a:p>
          <a:p>
            <a:pPr algn="just"/>
            <a:endParaRPr lang="es-CO" sz="1600" dirty="0"/>
          </a:p>
          <a:p>
            <a:pPr algn="just"/>
            <a:r>
              <a:rPr lang="es-CO" sz="1600" dirty="0"/>
              <a:t>En consideración a la proximidad del vencimiento del plazo del contrato de aseo urbano vigente entre TRIPLE A y ASEO TECNICO S.A.S., se autorizó al Gerente de la empresa para suscribir la prórroga hasta por 12 meses contados a partir de su vencimiento, manteniendo las mismas condiciones contractuales vigentes, con el propósito de garantizar la continuidad en la prestación del servicio público de aseo en la ciudad de Barranquilla. De igual manera, se autorizó a la empresa Triple A para que continúe las acciones y actividades necesarias para adelantar el proceso licitatorio, que permita la vinculación de un contratista que realice las actividades enmarcadas en el servicio público de aseo en la ciudad de Barranquilla, garantizando la libre concurrencia de oferentes en el proceso.        </a:t>
            </a:r>
          </a:p>
          <a:p>
            <a:pPr algn="just"/>
            <a:endParaRPr lang="es-CO" sz="1600" dirty="0"/>
          </a:p>
          <a:p>
            <a:pPr marL="285750" indent="-285750" algn="just">
              <a:buFont typeface="Arial" panose="020B0604020202020204" pitchFamily="34" charset="0"/>
              <a:buChar char="•"/>
            </a:pPr>
            <a:r>
              <a:rPr lang="es-CO" sz="1600" dirty="0"/>
              <a:t>Informe situación software Amerika (licenciamiento). </a:t>
            </a:r>
          </a:p>
          <a:p>
            <a:pPr marL="285750" indent="-285750" algn="just">
              <a:buFont typeface="Arial" panose="020B0604020202020204" pitchFamily="34" charset="0"/>
              <a:buChar char="•"/>
            </a:pPr>
            <a:endParaRPr lang="es-CO" sz="1600" dirty="0"/>
          </a:p>
          <a:p>
            <a:pPr algn="just"/>
            <a:r>
              <a:rPr lang="es-CO" sz="1600" dirty="0"/>
              <a:t>El sistema integral de gestión y administración comercial/técnica de la compañía opera a través del software Amerika, de presunta propiedad de INASSA, diseñado de manera </a:t>
            </a:r>
            <a:r>
              <a:rPr lang="es-CO" sz="1600" i="1" dirty="0"/>
              <a:t>in-</a:t>
            </a:r>
            <a:r>
              <a:rPr lang="es-CO" sz="1600" i="1" dirty="0" err="1"/>
              <a:t>house</a:t>
            </a:r>
            <a:r>
              <a:rPr lang="es-CO" sz="1600" dirty="0"/>
              <a:t> a la medida del negocio. La empresa AMERIKA TIS SAS presta los servicios de soporte, solución de incidencias, mejoras, modificaciones, venta de licenciamiento, servicios de instalación y proyectos a través de una relación contractual con Triple A.  Considerando los riesgos sobre la información, derivados de la situación expuesta, se solicitará a la F.G.N. extender la medida cautelar a dicho software y sus licencias.  </a:t>
            </a:r>
          </a:p>
          <a:p>
            <a:pPr algn="just"/>
            <a:endParaRPr lang="es-CO" sz="1400" dirty="0"/>
          </a:p>
          <a:p>
            <a:pPr marL="285750" indent="-285750" algn="just">
              <a:buFont typeface="Arial" panose="020B0604020202020204" pitchFamily="34" charset="0"/>
              <a:buChar char="•"/>
            </a:pPr>
            <a:endParaRPr lang="es-CO" sz="1400" dirty="0"/>
          </a:p>
          <a:p>
            <a:pPr algn="just"/>
            <a:endParaRPr lang="es-CO" sz="1400" b="1" dirty="0"/>
          </a:p>
          <a:p>
            <a:pPr algn="just"/>
            <a:endParaRPr lang="es-CO" dirty="0"/>
          </a:p>
        </p:txBody>
      </p:sp>
      <p:sp>
        <p:nvSpPr>
          <p:cNvPr id="9" name="CuadroTexto 8">
            <a:extLst>
              <a:ext uri="{FF2B5EF4-FFF2-40B4-BE49-F238E27FC236}">
                <a16:creationId xmlns:a16="http://schemas.microsoft.com/office/drawing/2014/main" id="{9CD279EF-3E10-41B5-8E8A-8615A0BCA370}"/>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2226895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258026" y="1283804"/>
            <a:ext cx="11834192" cy="5170646"/>
          </a:xfrm>
          <a:prstGeom prst="rect">
            <a:avLst/>
          </a:prstGeom>
          <a:noFill/>
        </p:spPr>
        <p:txBody>
          <a:bodyPr wrap="square" rtlCol="0">
            <a:spAutoFit/>
          </a:bodyPr>
          <a:lstStyle/>
          <a:p>
            <a:pPr algn="ctr"/>
            <a:r>
              <a:rPr lang="es-CO" sz="2000" b="1" dirty="0"/>
              <a:t>JUNTA DIRECTIVA CELEBRADA EL</a:t>
            </a:r>
            <a:r>
              <a:rPr lang="es-CO" sz="2000" dirty="0"/>
              <a:t> </a:t>
            </a:r>
            <a:r>
              <a:rPr lang="es-CO" sz="2000" b="1" dirty="0"/>
              <a:t>25 DE OCUBRE DE 2018. </a:t>
            </a:r>
          </a:p>
          <a:p>
            <a:pPr algn="ctr"/>
            <a:r>
              <a:rPr lang="es-CO" sz="2000" b="1" dirty="0"/>
              <a:t>Aspectos relevantes. </a:t>
            </a:r>
            <a:endParaRPr lang="es-CO" sz="2000" dirty="0"/>
          </a:p>
          <a:p>
            <a:pPr algn="just"/>
            <a:endParaRPr lang="es-CO" sz="2000" dirty="0"/>
          </a:p>
          <a:p>
            <a:pPr marL="285750" indent="-285750" algn="just">
              <a:buFont typeface="Arial" panose="020B0604020202020204" pitchFamily="34" charset="0"/>
              <a:buChar char="•"/>
            </a:pPr>
            <a:r>
              <a:rPr lang="es-CO" sz="2000" dirty="0"/>
              <a:t>Avances en el proceso de contratación de la auditoría al contrato de asistencia técnica. </a:t>
            </a:r>
          </a:p>
          <a:p>
            <a:pPr marL="285750" indent="-285750" algn="just">
              <a:buFont typeface="Arial" panose="020B0604020202020204" pitchFamily="34" charset="0"/>
              <a:buChar char="•"/>
            </a:pPr>
            <a:endParaRPr lang="es-CO" sz="2000" dirty="0"/>
          </a:p>
          <a:p>
            <a:pPr algn="just"/>
            <a:r>
              <a:rPr lang="es-CO" sz="2000" dirty="0"/>
              <a:t>Este proceso de adelantó por la compañía, resultando seleccionadas las firmas KROLL Y HOLLAND &amp; KNIGHT. Se informó a la Junta que dado el inicio del proceso de extinción por parte de la F.G.N. dichas empresas están revaluando su participación. Actualmente están revisando el tema en sus comités internos.   </a:t>
            </a:r>
          </a:p>
          <a:p>
            <a:pPr algn="just"/>
            <a:endParaRPr lang="es-CO" sz="2000" dirty="0"/>
          </a:p>
          <a:p>
            <a:pPr marL="285750" indent="-285750" algn="just">
              <a:buFont typeface="Arial" panose="020B0604020202020204" pitchFamily="34" charset="0"/>
              <a:buChar char="•"/>
            </a:pPr>
            <a:r>
              <a:rPr lang="es-CO" sz="2000" dirty="0"/>
              <a:t>Informe de la situación legal del Gerente General de la sociedad.</a:t>
            </a:r>
          </a:p>
          <a:p>
            <a:pPr algn="just"/>
            <a:endParaRPr lang="es-CO" sz="2000" dirty="0"/>
          </a:p>
          <a:p>
            <a:pPr algn="just"/>
            <a:r>
              <a:rPr lang="es-CO" sz="2000" dirty="0"/>
              <a:t>Se solicitó a la compañía a través de la Gerencia de Talento Humano, adelantar el proceso de contratación de un </a:t>
            </a:r>
            <a:r>
              <a:rPr lang="es-CO" sz="2000" dirty="0" err="1"/>
              <a:t>HeadHunter</a:t>
            </a:r>
            <a:r>
              <a:rPr lang="es-CO" sz="2000" dirty="0"/>
              <a:t> que se encargue de la selección de un nuevo Gerente. Las firmas  propuestas son: </a:t>
            </a:r>
            <a:r>
              <a:rPr lang="es-CO" sz="2000" dirty="0" err="1"/>
              <a:t>SpencerStuart</a:t>
            </a:r>
            <a:r>
              <a:rPr lang="es-CO" sz="2000" dirty="0"/>
              <a:t>, </a:t>
            </a:r>
            <a:r>
              <a:rPr lang="es-CO" sz="2000" dirty="0" err="1"/>
              <a:t>Egon</a:t>
            </a:r>
            <a:r>
              <a:rPr lang="es-CO" sz="2000" dirty="0"/>
              <a:t> </a:t>
            </a:r>
            <a:r>
              <a:rPr lang="es-CO" sz="2000" dirty="0" err="1"/>
              <a:t>Zehnder</a:t>
            </a:r>
            <a:r>
              <a:rPr lang="es-CO" sz="2000" dirty="0"/>
              <a:t>, Korn Ferry.  </a:t>
            </a:r>
          </a:p>
          <a:p>
            <a:pPr marL="285750" indent="-285750" algn="just">
              <a:buFont typeface="Arial" panose="020B0604020202020204" pitchFamily="34" charset="0"/>
              <a:buChar char="•"/>
            </a:pPr>
            <a:endParaRPr lang="es-CO" sz="1600" dirty="0"/>
          </a:p>
          <a:p>
            <a:pPr algn="just"/>
            <a:endParaRPr lang="es-CO" sz="1600" b="1" dirty="0"/>
          </a:p>
          <a:p>
            <a:pPr algn="just"/>
            <a:endParaRPr lang="es-CO" dirty="0"/>
          </a:p>
        </p:txBody>
      </p:sp>
      <p:sp>
        <p:nvSpPr>
          <p:cNvPr id="9" name="CuadroTexto 8">
            <a:extLst>
              <a:ext uri="{FF2B5EF4-FFF2-40B4-BE49-F238E27FC236}">
                <a16:creationId xmlns:a16="http://schemas.microsoft.com/office/drawing/2014/main" id="{849225DC-FEBE-4FC1-8DD3-F54E6E6A799D}"/>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9079160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13182" y="2907177"/>
            <a:ext cx="9143999" cy="769441"/>
          </a:xfrm>
          <a:prstGeom prst="rect">
            <a:avLst/>
          </a:prstGeom>
          <a:noFill/>
        </p:spPr>
        <p:txBody>
          <a:bodyPr wrap="square" rtlCol="0">
            <a:spAutoFit/>
          </a:bodyPr>
          <a:lstStyle/>
          <a:p>
            <a:pPr algn="ctr"/>
            <a:r>
              <a:rPr lang="es-ES" sz="4400" b="1" dirty="0">
                <a:solidFill>
                  <a:srgbClr val="002060"/>
                </a:solidFill>
              </a:rPr>
              <a:t>Informe CEMEX</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1570623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76CD8D7A-AC33-43D8-86AD-5A709A5890A3}"/>
              </a:ext>
            </a:extLst>
          </p:cNvPr>
          <p:cNvGraphicFramePr>
            <a:graphicFrameLocks noGrp="1"/>
          </p:cNvGraphicFramePr>
          <p:nvPr>
            <p:extLst>
              <p:ext uri="{D42A27DB-BD31-4B8C-83A1-F6EECF244321}">
                <p14:modId xmlns:p14="http://schemas.microsoft.com/office/powerpoint/2010/main" val="3398630254"/>
              </p:ext>
            </p:extLst>
          </p:nvPr>
        </p:nvGraphicFramePr>
        <p:xfrm>
          <a:off x="927926" y="1165224"/>
          <a:ext cx="10561707" cy="5692776"/>
        </p:xfrm>
        <a:graphic>
          <a:graphicData uri="http://schemas.openxmlformats.org/drawingml/2006/table">
            <a:tbl>
              <a:tblPr firstRow="1" firstCol="1" bandRow="1">
                <a:tableStyleId>{5C22544A-7EE6-4342-B048-85BDC9FD1C3A}</a:tableStyleId>
              </a:tblPr>
              <a:tblGrid>
                <a:gridCol w="3195977">
                  <a:extLst>
                    <a:ext uri="{9D8B030D-6E8A-4147-A177-3AD203B41FA5}">
                      <a16:colId xmlns:a16="http://schemas.microsoft.com/office/drawing/2014/main" val="2438518448"/>
                    </a:ext>
                  </a:extLst>
                </a:gridCol>
                <a:gridCol w="3342342">
                  <a:extLst>
                    <a:ext uri="{9D8B030D-6E8A-4147-A177-3AD203B41FA5}">
                      <a16:colId xmlns:a16="http://schemas.microsoft.com/office/drawing/2014/main" val="3753591276"/>
                    </a:ext>
                  </a:extLst>
                </a:gridCol>
                <a:gridCol w="4023388">
                  <a:extLst>
                    <a:ext uri="{9D8B030D-6E8A-4147-A177-3AD203B41FA5}">
                      <a16:colId xmlns:a16="http://schemas.microsoft.com/office/drawing/2014/main" val="2298816027"/>
                    </a:ext>
                  </a:extLst>
                </a:gridCol>
              </a:tblGrid>
              <a:tr h="160405">
                <a:tc>
                  <a:txBody>
                    <a:bodyPr/>
                    <a:lstStyle/>
                    <a:p>
                      <a:pPr>
                        <a:lnSpc>
                          <a:spcPct val="107000"/>
                        </a:lnSpc>
                        <a:spcAft>
                          <a:spcPts val="0"/>
                        </a:spcAft>
                      </a:pPr>
                      <a:r>
                        <a:rPr lang="es-CO" sz="900" dirty="0">
                          <a:effectLst/>
                        </a:rPr>
                        <a:t> </a:t>
                      </a:r>
                      <a:endParaRPr lang="es-C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gn="ctr">
                        <a:lnSpc>
                          <a:spcPct val="107000"/>
                        </a:lnSpc>
                        <a:spcAft>
                          <a:spcPts val="0"/>
                        </a:spcAft>
                      </a:pPr>
                      <a:r>
                        <a:rPr lang="es-CO" sz="1100" dirty="0">
                          <a:effectLst/>
                        </a:rPr>
                        <a:t>CEMEX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gn="ctr">
                        <a:lnSpc>
                          <a:spcPct val="107000"/>
                        </a:lnSpc>
                        <a:spcAft>
                          <a:spcPts val="0"/>
                        </a:spcAft>
                      </a:pPr>
                      <a:r>
                        <a:rPr lang="es-CO" sz="1100" dirty="0">
                          <a:effectLst/>
                        </a:rPr>
                        <a:t>OBSERVACIONES SAE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1061691007"/>
                  </a:ext>
                </a:extLst>
              </a:tr>
              <a:tr h="663901">
                <a:tc rowSpan="2">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ESQUEMA DEL CONTRATO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gn="just">
                        <a:lnSpc>
                          <a:spcPct val="107000"/>
                        </a:lnSpc>
                        <a:spcAft>
                          <a:spcPts val="0"/>
                        </a:spcAft>
                      </a:pPr>
                      <a:r>
                        <a:rPr lang="es-CO" sz="1100" dirty="0">
                          <a:effectLst/>
                        </a:rPr>
                        <a:t> </a:t>
                      </a:r>
                    </a:p>
                    <a:p>
                      <a:pPr algn="just">
                        <a:lnSpc>
                          <a:spcPct val="107000"/>
                        </a:lnSpc>
                        <a:spcAft>
                          <a:spcPts val="0"/>
                        </a:spcAft>
                      </a:pPr>
                      <a:r>
                        <a:rPr lang="es-CO" sz="1100" dirty="0">
                          <a:effectLst/>
                        </a:rPr>
                        <a:t>Con Zona Franca: Pago por servicios de fabricación y despacho de cemento</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rowSpan="2">
                  <a:txBody>
                    <a:bodyPr/>
                    <a:lstStyle/>
                    <a:p>
                      <a:pPr>
                        <a:lnSpc>
                          <a:spcPct val="107000"/>
                        </a:lnSpc>
                        <a:spcAft>
                          <a:spcPts val="0"/>
                        </a:spcAft>
                      </a:pPr>
                      <a:r>
                        <a:rPr lang="es-CO" sz="1100" dirty="0">
                          <a:effectLst/>
                        </a:rPr>
                        <a:t> </a:t>
                      </a:r>
                    </a:p>
                    <a:p>
                      <a:pPr algn="just">
                        <a:lnSpc>
                          <a:spcPct val="107000"/>
                        </a:lnSpc>
                        <a:spcAft>
                          <a:spcPts val="0"/>
                        </a:spcAft>
                      </a:pPr>
                      <a:r>
                        <a:rPr lang="es-CO" sz="1100" dirty="0">
                          <a:effectLst/>
                        </a:rPr>
                        <a:t>Corresponde al esquema revisado a través del equipo de asesores expertos en Zona Franca.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72320567"/>
                  </a:ext>
                </a:extLst>
              </a:tr>
              <a:tr h="663901">
                <a:tc vMerge="1">
                  <a:txBody>
                    <a:bodyPr/>
                    <a:lstStyle/>
                    <a:p>
                      <a:endParaRPr lang="es-CO"/>
                    </a:p>
                  </a:txBody>
                  <a:tcPr/>
                </a:tc>
                <a:tc>
                  <a:txBody>
                    <a:bodyPr/>
                    <a:lstStyle/>
                    <a:p>
                      <a:pPr algn="just">
                        <a:lnSpc>
                          <a:spcPct val="107000"/>
                        </a:lnSpc>
                        <a:spcAft>
                          <a:spcPts val="0"/>
                        </a:spcAft>
                      </a:pPr>
                      <a:r>
                        <a:rPr lang="es-CO" sz="1100" dirty="0">
                          <a:effectLst/>
                        </a:rPr>
                        <a:t> </a:t>
                      </a:r>
                    </a:p>
                    <a:p>
                      <a:pPr algn="just">
                        <a:lnSpc>
                          <a:spcPct val="107000"/>
                        </a:lnSpc>
                        <a:spcAft>
                          <a:spcPts val="0"/>
                        </a:spcAft>
                      </a:pPr>
                      <a:r>
                        <a:rPr lang="es-CO" sz="1100" dirty="0">
                          <a:effectLst/>
                        </a:rPr>
                        <a:t>Sin Zona Franca: Pago por arrendamiento de activos que a esa fecha tenga ZOMAM</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vMerge="1">
                  <a:txBody>
                    <a:bodyPr/>
                    <a:lstStyle/>
                    <a:p>
                      <a:endParaRPr lang="es-CO"/>
                    </a:p>
                  </a:txBody>
                  <a:tcPr/>
                </a:tc>
                <a:extLst>
                  <a:ext uri="{0D108BD9-81ED-4DB2-BD59-A6C34878D82A}">
                    <a16:rowId xmlns:a16="http://schemas.microsoft.com/office/drawing/2014/main" val="2255766868"/>
                  </a:ext>
                </a:extLst>
              </a:tr>
              <a:tr h="1167395">
                <a:tc>
                  <a:txBody>
                    <a:bodyPr/>
                    <a:lstStyle/>
                    <a:p>
                      <a:pPr>
                        <a:lnSpc>
                          <a:spcPct val="107000"/>
                        </a:lnSpc>
                        <a:spcAft>
                          <a:spcPts val="0"/>
                        </a:spcAft>
                      </a:pPr>
                      <a:r>
                        <a:rPr lang="es-CO" sz="1100" dirty="0">
                          <a:effectLst/>
                        </a:rPr>
                        <a:t>Crédito desembolsado por Corporación Latinoamericana   (Corporación Financiera vinculada a CEMEX) a favor de ZOMAM por valor de 35 millones de dólares.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Se mantiene en el balance de ZOMAM</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El crédito fue recibido por ZOMAM y su pago dependerá de lo que se resuelva en el proceso de extinción de dominio. </a:t>
                      </a:r>
                    </a:p>
                    <a:p>
                      <a:pPr>
                        <a:lnSpc>
                          <a:spcPct val="107000"/>
                        </a:lnSpc>
                        <a:spcAft>
                          <a:spcPts val="0"/>
                        </a:spcAft>
                      </a:pPr>
                      <a:r>
                        <a:rPr lang="es-CO" sz="1100" dirty="0">
                          <a:effectLst/>
                        </a:rPr>
                        <a:t> </a:t>
                      </a:r>
                    </a:p>
                    <a:p>
                      <a:pPr>
                        <a:lnSpc>
                          <a:spcPct val="107000"/>
                        </a:lnSpc>
                        <a:spcAft>
                          <a:spcPts val="0"/>
                        </a:spcAft>
                      </a:pPr>
                      <a:r>
                        <a:rPr lang="es-CO" sz="1100" dirty="0">
                          <a:effectLst/>
                        </a:rPr>
                        <a:t>Se debe garantizar que al finalizar el contrato se mantendrá la capacidad instalada de producción de los activos.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3594432539"/>
                  </a:ext>
                </a:extLst>
              </a:tr>
              <a:tr h="1167395">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Pasivo corriente ZOMAM causado durante la etapa pre-operativa</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Se mantiene en el balance de ZOMAM</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Su pago dependerá de lo que se resuelva en el proceso de extinción de dominio. </a:t>
                      </a:r>
                    </a:p>
                    <a:p>
                      <a:pPr>
                        <a:lnSpc>
                          <a:spcPct val="107000"/>
                        </a:lnSpc>
                        <a:spcAft>
                          <a:spcPts val="0"/>
                        </a:spcAft>
                      </a:pPr>
                      <a:r>
                        <a:rPr lang="es-CO" sz="1100" dirty="0">
                          <a:effectLst/>
                        </a:rPr>
                        <a:t> </a:t>
                      </a:r>
                    </a:p>
                    <a:p>
                      <a:pPr>
                        <a:lnSpc>
                          <a:spcPct val="107000"/>
                        </a:lnSpc>
                        <a:spcAft>
                          <a:spcPts val="0"/>
                        </a:spcAft>
                      </a:pPr>
                      <a:r>
                        <a:rPr lang="es-CO" sz="1100" dirty="0">
                          <a:effectLst/>
                        </a:rPr>
                        <a:t>Se debe garantizar que al finalizar el contrato se mantendrá la capacidad instalada de producción de los activos.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1004142815"/>
                  </a:ext>
                </a:extLst>
              </a:tr>
              <a:tr h="1503059">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Intereses sobre la deuda de ZOMAM</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Con Zona Franca: Se dejan de Capitalizar. Cemex los asume como parte de las contraprestaciones.</a:t>
                      </a:r>
                    </a:p>
                    <a:p>
                      <a:pPr>
                        <a:lnSpc>
                          <a:spcPct val="107000"/>
                        </a:lnSpc>
                        <a:spcAft>
                          <a:spcPts val="0"/>
                        </a:spcAft>
                      </a:pPr>
                      <a:r>
                        <a:rPr lang="es-CO" sz="1100" dirty="0">
                          <a:effectLst/>
                        </a:rPr>
                        <a:t> </a:t>
                      </a:r>
                    </a:p>
                    <a:p>
                      <a:pPr>
                        <a:lnSpc>
                          <a:spcPct val="107000"/>
                        </a:lnSpc>
                        <a:spcAft>
                          <a:spcPts val="0"/>
                        </a:spcAft>
                      </a:pPr>
                      <a:r>
                        <a:rPr lang="es-CO" sz="1100" dirty="0">
                          <a:effectLst/>
                        </a:rPr>
                        <a:t>Sin Zona Franca:  Se continúan capitalizando.</a:t>
                      </a:r>
                    </a:p>
                    <a:p>
                      <a:pPr>
                        <a:lnSpc>
                          <a:spcPct val="107000"/>
                        </a:lnSpc>
                        <a:spcAft>
                          <a:spcPts val="0"/>
                        </a:spcAft>
                      </a:pPr>
                      <a:r>
                        <a:rPr lang="es-CO" sz="1100" dirty="0">
                          <a:effectLst/>
                        </a:rPr>
                        <a:t>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En cualquier escenario, Con Zona Franca o Sin Zona Franca, los intereses Se dejan de Capitalizar y Cemex debe asumir su pago con cargo a los ingresos del Proyecto. </a:t>
                      </a:r>
                    </a:p>
                    <a:p>
                      <a:pPr>
                        <a:lnSpc>
                          <a:spcPct val="107000"/>
                        </a:lnSpc>
                        <a:spcAft>
                          <a:spcPts val="0"/>
                        </a:spcAft>
                      </a:pPr>
                      <a:r>
                        <a:rPr lang="es-CO" sz="1100" dirty="0">
                          <a:effectLst/>
                        </a:rPr>
                        <a:t> </a:t>
                      </a:r>
                    </a:p>
                    <a:p>
                      <a:pPr>
                        <a:lnSpc>
                          <a:spcPct val="107000"/>
                        </a:lnSpc>
                        <a:spcAft>
                          <a:spcPts val="0"/>
                        </a:spcAft>
                      </a:pPr>
                      <a:r>
                        <a:rPr lang="es-CO" sz="1100" dirty="0">
                          <a:effectLst/>
                        </a:rPr>
                        <a:t> </a:t>
                      </a:r>
                    </a:p>
                    <a:p>
                      <a:pPr>
                        <a:lnSpc>
                          <a:spcPct val="107000"/>
                        </a:lnSpc>
                        <a:spcAft>
                          <a:spcPts val="0"/>
                        </a:spcAft>
                      </a:pPr>
                      <a:r>
                        <a:rPr lang="es-CO" sz="1100" dirty="0">
                          <a:effectLst/>
                        </a:rPr>
                        <a:t> </a:t>
                      </a:r>
                    </a:p>
                    <a:p>
                      <a:pPr>
                        <a:lnSpc>
                          <a:spcPct val="107000"/>
                        </a:lnSpc>
                        <a:spcAft>
                          <a:spcPts val="0"/>
                        </a:spcAft>
                      </a:pPr>
                      <a:r>
                        <a:rPr lang="es-CO" sz="1100" dirty="0">
                          <a:effectLst/>
                        </a:rPr>
                        <a:t>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4524" marR="54524" marT="0" marB="0"/>
                </a:tc>
                <a:extLst>
                  <a:ext uri="{0D108BD9-81ED-4DB2-BD59-A6C34878D82A}">
                    <a16:rowId xmlns:a16="http://schemas.microsoft.com/office/drawing/2014/main" val="1059972816"/>
                  </a:ext>
                </a:extLst>
              </a:tr>
            </a:tbl>
          </a:graphicData>
        </a:graphic>
      </p:graphicFrame>
      <p:sp>
        <p:nvSpPr>
          <p:cNvPr id="9" name="Rectángulo 8">
            <a:extLst>
              <a:ext uri="{FF2B5EF4-FFF2-40B4-BE49-F238E27FC236}">
                <a16:creationId xmlns:a16="http://schemas.microsoft.com/office/drawing/2014/main" id="{98E895CD-DD6E-45A0-9D8C-20FD61011B7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7FF06D5-5474-49EA-B082-5766B0E95E57}"/>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1" name="Imagen 10">
            <a:extLst>
              <a:ext uri="{FF2B5EF4-FFF2-40B4-BE49-F238E27FC236}">
                <a16:creationId xmlns:a16="http://schemas.microsoft.com/office/drawing/2014/main" id="{C488F9FA-238E-4229-8575-F62145ADAB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286000" cy="1165224"/>
          </a:xfrm>
          <a:prstGeom prst="rect">
            <a:avLst/>
          </a:prstGeom>
        </p:spPr>
      </p:pic>
      <p:pic>
        <p:nvPicPr>
          <p:cNvPr id="12" name="Imagen 11">
            <a:extLst>
              <a:ext uri="{FF2B5EF4-FFF2-40B4-BE49-F238E27FC236}">
                <a16:creationId xmlns:a16="http://schemas.microsoft.com/office/drawing/2014/main" id="{6B062FF3-B1A8-46CC-977A-C2917C435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165223"/>
          </a:xfrm>
          <a:prstGeom prst="rect">
            <a:avLst/>
          </a:prstGeom>
        </p:spPr>
      </p:pic>
      <p:pic>
        <p:nvPicPr>
          <p:cNvPr id="13" name="Imagen 12">
            <a:extLst>
              <a:ext uri="{FF2B5EF4-FFF2-40B4-BE49-F238E27FC236}">
                <a16:creationId xmlns:a16="http://schemas.microsoft.com/office/drawing/2014/main" id="{DB2975F1-7277-4BEC-B224-2A92136BE8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165225"/>
          </a:xfrm>
          <a:prstGeom prst="rect">
            <a:avLst/>
          </a:prstGeom>
        </p:spPr>
      </p:pic>
    </p:spTree>
    <p:extLst>
      <p:ext uri="{BB962C8B-B14F-4D97-AF65-F5344CB8AC3E}">
        <p14:creationId xmlns:p14="http://schemas.microsoft.com/office/powerpoint/2010/main" val="5359272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C6AA83A2-C5B1-49E5-936A-A867865A9839}"/>
              </a:ext>
            </a:extLst>
          </p:cNvPr>
          <p:cNvGraphicFramePr>
            <a:graphicFrameLocks noGrp="1"/>
          </p:cNvGraphicFramePr>
          <p:nvPr>
            <p:extLst>
              <p:ext uri="{D42A27DB-BD31-4B8C-83A1-F6EECF244321}">
                <p14:modId xmlns:p14="http://schemas.microsoft.com/office/powerpoint/2010/main" val="283416535"/>
              </p:ext>
            </p:extLst>
          </p:nvPr>
        </p:nvGraphicFramePr>
        <p:xfrm>
          <a:off x="861393" y="1333249"/>
          <a:ext cx="10747513" cy="5142902"/>
        </p:xfrm>
        <a:graphic>
          <a:graphicData uri="http://schemas.openxmlformats.org/drawingml/2006/table">
            <a:tbl>
              <a:tblPr firstRow="1" firstCol="1" bandRow="1">
                <a:tableStyleId>{5C22544A-7EE6-4342-B048-85BDC9FD1C3A}</a:tableStyleId>
              </a:tblPr>
              <a:tblGrid>
                <a:gridCol w="2223766">
                  <a:extLst>
                    <a:ext uri="{9D8B030D-6E8A-4147-A177-3AD203B41FA5}">
                      <a16:colId xmlns:a16="http://schemas.microsoft.com/office/drawing/2014/main" val="3515449196"/>
                    </a:ext>
                  </a:extLst>
                </a:gridCol>
                <a:gridCol w="3867815">
                  <a:extLst>
                    <a:ext uri="{9D8B030D-6E8A-4147-A177-3AD203B41FA5}">
                      <a16:colId xmlns:a16="http://schemas.microsoft.com/office/drawing/2014/main" val="42284554"/>
                    </a:ext>
                  </a:extLst>
                </a:gridCol>
                <a:gridCol w="4655932">
                  <a:extLst>
                    <a:ext uri="{9D8B030D-6E8A-4147-A177-3AD203B41FA5}">
                      <a16:colId xmlns:a16="http://schemas.microsoft.com/office/drawing/2014/main" val="2338111767"/>
                    </a:ext>
                  </a:extLst>
                </a:gridCol>
              </a:tblGrid>
              <a:tr h="147033">
                <a:tc>
                  <a:txBody>
                    <a:bodyPr/>
                    <a:lstStyle/>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algn="ctr" defTabSz="914400" rtl="0" eaLnBrk="1" latinLnBrk="0" hangingPunct="1">
                        <a:lnSpc>
                          <a:spcPct val="107000"/>
                        </a:lnSpc>
                        <a:spcAft>
                          <a:spcPts val="0"/>
                        </a:spcAft>
                      </a:pPr>
                      <a:r>
                        <a:rPr lang="es-CO" sz="1100" kern="1200" dirty="0">
                          <a:effectLst/>
                        </a:rPr>
                        <a:t>CEMEX</a:t>
                      </a:r>
                      <a:endParaRPr lang="es-CO" sz="1100" kern="1200" dirty="0">
                        <a:solidFill>
                          <a:schemeClr val="dk1"/>
                        </a:solidFill>
                        <a:effectLst/>
                        <a:latin typeface="+mn-lt"/>
                        <a:ea typeface="+mn-ea"/>
                        <a:cs typeface="+mn-cs"/>
                      </a:endParaRPr>
                    </a:p>
                  </a:txBody>
                  <a:tcPr marL="38679" marR="38679" marT="0" marB="0"/>
                </a:tc>
                <a:tc>
                  <a:txBody>
                    <a:bodyPr/>
                    <a:lstStyle/>
                    <a:p>
                      <a:pPr marL="0" algn="ctr" defTabSz="914400" rtl="0" eaLnBrk="1" latinLnBrk="0" hangingPunct="1">
                        <a:lnSpc>
                          <a:spcPct val="107000"/>
                        </a:lnSpc>
                        <a:spcAft>
                          <a:spcPts val="0"/>
                        </a:spcAft>
                      </a:pPr>
                      <a:r>
                        <a:rPr lang="es-CO" sz="1100" kern="1200" dirty="0">
                          <a:effectLst/>
                        </a:rPr>
                        <a:t>OBSERVACIONES SAE</a:t>
                      </a:r>
                      <a:endParaRPr lang="es-CO" sz="1100" kern="1200" dirty="0">
                        <a:solidFill>
                          <a:schemeClr val="dk1"/>
                        </a:solidFill>
                        <a:effectLst/>
                        <a:latin typeface="+mn-lt"/>
                        <a:ea typeface="+mn-ea"/>
                        <a:cs typeface="+mn-cs"/>
                      </a:endParaRPr>
                    </a:p>
                  </a:txBody>
                  <a:tcPr marL="38679" marR="38679" marT="0" marB="0"/>
                </a:tc>
                <a:extLst>
                  <a:ext uri="{0D108BD9-81ED-4DB2-BD59-A6C34878D82A}">
                    <a16:rowId xmlns:a16="http://schemas.microsoft.com/office/drawing/2014/main" val="3710646248"/>
                  </a:ext>
                </a:extLst>
              </a:tr>
              <a:tr h="1476991">
                <a:tc>
                  <a:txBody>
                    <a:bodyPr/>
                    <a:lstStyle/>
                    <a:p>
                      <a:pPr>
                        <a:lnSpc>
                          <a:spcPct val="107000"/>
                        </a:lnSpc>
                        <a:spcAft>
                          <a:spcPts val="0"/>
                        </a:spcAft>
                      </a:pPr>
                      <a:r>
                        <a:rPr lang="es-CO" sz="1000" dirty="0">
                          <a:effectLst/>
                        </a:rPr>
                        <a:t> </a:t>
                      </a:r>
                    </a:p>
                    <a:p>
                      <a:pPr>
                        <a:lnSpc>
                          <a:spcPct val="107000"/>
                        </a:lnSpc>
                        <a:spcAft>
                          <a:spcPts val="0"/>
                        </a:spcAft>
                      </a:pPr>
                      <a:r>
                        <a:rPr lang="es-CO" sz="1000" dirty="0">
                          <a:effectLst/>
                        </a:rPr>
                        <a:t>Inversión necesaria para la sustracción y licencia ambiental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algn="l" defTabSz="914400" rtl="0" eaLnBrk="1" latinLnBrk="0" hangingPunct="1">
                        <a:lnSpc>
                          <a:spcPct val="107000"/>
                        </a:lnSpc>
                        <a:spcAft>
                          <a:spcPts val="0"/>
                        </a:spcAft>
                      </a:pPr>
                      <a:r>
                        <a:rPr lang="es-CO" sz="1100" kern="1200" dirty="0">
                          <a:effectLst/>
                        </a:rPr>
                        <a:t> </a:t>
                      </a:r>
                    </a:p>
                    <a:p>
                      <a:pPr marL="0" algn="l" defTabSz="914400" rtl="0" eaLnBrk="1" latinLnBrk="0" hangingPunct="1">
                        <a:lnSpc>
                          <a:spcPct val="107000"/>
                        </a:lnSpc>
                        <a:spcAft>
                          <a:spcPts val="0"/>
                        </a:spcAft>
                      </a:pPr>
                      <a:r>
                        <a:rPr lang="es-CO" sz="1100" kern="1200" dirty="0">
                          <a:effectLst/>
                        </a:rPr>
                        <a:t>Reconocerla como deuda de C.I. CALIZAS a CEMEX, en caso de que el proceso de sustracción y de ampliación de licencia sea exitoso.  </a:t>
                      </a:r>
                      <a:endParaRPr lang="es-CO" sz="1100" kern="1200" dirty="0">
                        <a:solidFill>
                          <a:schemeClr val="dk1"/>
                        </a:solidFill>
                        <a:effectLst/>
                        <a:latin typeface="+mn-lt"/>
                        <a:ea typeface="+mn-ea"/>
                        <a:cs typeface="+mn-cs"/>
                      </a:endParaRPr>
                    </a:p>
                  </a:txBody>
                  <a:tcPr marL="38679" marR="38679" marT="0" marB="0"/>
                </a:tc>
                <a:tc>
                  <a:txBody>
                    <a:bodyPr/>
                    <a:lstStyle/>
                    <a:p>
                      <a:pPr marL="0" algn="l" defTabSz="914400" rtl="0" eaLnBrk="1" latinLnBrk="0" hangingPunct="1">
                        <a:lnSpc>
                          <a:spcPct val="107000"/>
                        </a:lnSpc>
                        <a:spcAft>
                          <a:spcPts val="0"/>
                        </a:spcAft>
                      </a:pPr>
                      <a:r>
                        <a:rPr lang="es-CO" sz="1100" kern="1200" dirty="0">
                          <a:effectLst/>
                        </a:rPr>
                        <a:t> </a:t>
                      </a:r>
                    </a:p>
                    <a:p>
                      <a:pPr marL="0" algn="l" defTabSz="914400" rtl="0" eaLnBrk="1" latinLnBrk="0" hangingPunct="1">
                        <a:lnSpc>
                          <a:spcPct val="107000"/>
                        </a:lnSpc>
                        <a:spcAft>
                          <a:spcPts val="0"/>
                        </a:spcAft>
                      </a:pPr>
                      <a:r>
                        <a:rPr lang="es-CO" sz="1100" kern="1200" dirty="0">
                          <a:effectLst/>
                        </a:rPr>
                        <a:t>Durante las negociaciones, SAE manifestó que todos los gastos y costos del proyecto se asumían con cargo a los ingresos del Proyecto. </a:t>
                      </a:r>
                    </a:p>
                    <a:p>
                      <a:pPr marL="0" algn="l" defTabSz="914400" rtl="0" eaLnBrk="1" latinLnBrk="0" hangingPunct="1">
                        <a:lnSpc>
                          <a:spcPct val="107000"/>
                        </a:lnSpc>
                        <a:spcAft>
                          <a:spcPts val="0"/>
                        </a:spcAft>
                      </a:pPr>
                      <a:r>
                        <a:rPr lang="es-CO" sz="1100" kern="1200" dirty="0">
                          <a:effectLst/>
                        </a:rPr>
                        <a:t> </a:t>
                      </a:r>
                    </a:p>
                    <a:p>
                      <a:pPr marL="0" algn="l" defTabSz="914400" rtl="0" eaLnBrk="1" latinLnBrk="0" hangingPunct="1">
                        <a:lnSpc>
                          <a:spcPct val="107000"/>
                        </a:lnSpc>
                        <a:spcAft>
                          <a:spcPts val="0"/>
                        </a:spcAft>
                      </a:pPr>
                      <a:r>
                        <a:rPr lang="es-CO" sz="1100" kern="1200" dirty="0">
                          <a:effectLst/>
                        </a:rPr>
                        <a:t>Se verificaría el valor agregado al proyecto por cuenta de la ampliación de la licencia ambiental. </a:t>
                      </a:r>
                    </a:p>
                    <a:p>
                      <a:pPr marL="0" algn="l" defTabSz="914400" rtl="0" eaLnBrk="1" latinLnBrk="0" hangingPunct="1">
                        <a:lnSpc>
                          <a:spcPct val="107000"/>
                        </a:lnSpc>
                        <a:spcAft>
                          <a:spcPts val="0"/>
                        </a:spcAft>
                      </a:pPr>
                      <a:r>
                        <a:rPr lang="es-CO" sz="1100" kern="1200" dirty="0">
                          <a:effectLst/>
                        </a:rPr>
                        <a:t> </a:t>
                      </a:r>
                      <a:endParaRPr lang="es-CO" sz="1100" kern="1200" dirty="0">
                        <a:solidFill>
                          <a:schemeClr val="dk1"/>
                        </a:solidFill>
                        <a:effectLst/>
                        <a:latin typeface="+mn-lt"/>
                        <a:ea typeface="+mn-ea"/>
                        <a:cs typeface="+mn-cs"/>
                      </a:endParaRPr>
                    </a:p>
                  </a:txBody>
                  <a:tcPr marL="38679" marR="38679" marT="0" marB="0"/>
                </a:tc>
                <a:extLst>
                  <a:ext uri="{0D108BD9-81ED-4DB2-BD59-A6C34878D82A}">
                    <a16:rowId xmlns:a16="http://schemas.microsoft.com/office/drawing/2014/main" val="3023334874"/>
                  </a:ext>
                </a:extLst>
              </a:tr>
              <a:tr h="920028">
                <a:tc>
                  <a:txBody>
                    <a:bodyPr/>
                    <a:lstStyle/>
                    <a:p>
                      <a:pPr>
                        <a:lnSpc>
                          <a:spcPct val="107000"/>
                        </a:lnSpc>
                        <a:spcAft>
                          <a:spcPts val="0"/>
                        </a:spcAft>
                      </a:pPr>
                      <a:r>
                        <a:rPr lang="es-CO" sz="1000">
                          <a:effectLst/>
                        </a:rPr>
                        <a:t> </a:t>
                      </a:r>
                    </a:p>
                    <a:p>
                      <a:pPr>
                        <a:lnSpc>
                          <a:spcPct val="107000"/>
                        </a:lnSpc>
                        <a:spcAft>
                          <a:spcPts val="0"/>
                        </a:spcAft>
                      </a:pPr>
                      <a:r>
                        <a:rPr lang="es-CO" sz="1000">
                          <a:effectLst/>
                        </a:rPr>
                        <a:t>Inversión ampliación ZONA FRANCA</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Cemex está dispuesto a invertir hasta 5 millones de dólares adicionales a la inversión efectuada a la fecha.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gn="just">
                        <a:lnSpc>
                          <a:spcPct val="107000"/>
                        </a:lnSpc>
                        <a:spcAft>
                          <a:spcPts val="0"/>
                        </a:spcAft>
                      </a:pPr>
                      <a:r>
                        <a:rPr lang="es-CO" sz="1100" dirty="0">
                          <a:effectLst/>
                        </a:rPr>
                        <a:t>Cemex debe realizar las inversiones necesarias para mantener activa la Zona Franca.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82630240"/>
                  </a:ext>
                </a:extLst>
              </a:tr>
              <a:tr h="734375">
                <a:tc>
                  <a:txBody>
                    <a:bodyPr/>
                    <a:lstStyle/>
                    <a:p>
                      <a:pPr>
                        <a:lnSpc>
                          <a:spcPct val="107000"/>
                        </a:lnSpc>
                        <a:spcAft>
                          <a:spcPts val="0"/>
                        </a:spcAft>
                      </a:pPr>
                      <a:r>
                        <a:rPr lang="es-CO" sz="1000">
                          <a:effectLst/>
                        </a:rPr>
                        <a:t> </a:t>
                      </a:r>
                    </a:p>
                    <a:p>
                      <a:pPr>
                        <a:lnSpc>
                          <a:spcPct val="107000"/>
                        </a:lnSpc>
                        <a:spcAft>
                          <a:spcPts val="0"/>
                        </a:spcAft>
                      </a:pPr>
                      <a:r>
                        <a:rPr lang="es-CO" sz="1000">
                          <a:effectLst/>
                        </a:rPr>
                        <a:t>Depreciación </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La depreciación no forma parte de las contraprestaciones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2422037692"/>
                  </a:ext>
                </a:extLst>
              </a:tr>
              <a:tr h="1105683">
                <a:tc>
                  <a:txBody>
                    <a:bodyPr/>
                    <a:lstStyle/>
                    <a:p>
                      <a:pPr>
                        <a:lnSpc>
                          <a:spcPct val="107000"/>
                        </a:lnSpc>
                        <a:spcAft>
                          <a:spcPts val="0"/>
                        </a:spcAft>
                      </a:pPr>
                      <a:r>
                        <a:rPr lang="es-CO" sz="1000">
                          <a:effectLst/>
                        </a:rPr>
                        <a:t> </a:t>
                      </a:r>
                    </a:p>
                    <a:p>
                      <a:pPr>
                        <a:lnSpc>
                          <a:spcPct val="107000"/>
                        </a:lnSpc>
                        <a:spcAft>
                          <a:spcPts val="0"/>
                        </a:spcAft>
                      </a:pPr>
                      <a:r>
                        <a:rPr lang="es-CO" sz="1000">
                          <a:effectLst/>
                        </a:rPr>
                        <a:t>Contraprestación en cuanto al porcentaje de las ventas netas. </a:t>
                      </a:r>
                    </a:p>
                    <a:p>
                      <a:pPr>
                        <a:lnSpc>
                          <a:spcPct val="107000"/>
                        </a:lnSpc>
                        <a:spcAft>
                          <a:spcPts val="0"/>
                        </a:spcAft>
                      </a:pPr>
                      <a:r>
                        <a:rPr lang="es-CO" sz="1000">
                          <a:effectLst/>
                        </a:rPr>
                        <a:t> </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Con Zona Franca: 1.7 % de las ventas</a:t>
                      </a:r>
                    </a:p>
                    <a:p>
                      <a:pPr>
                        <a:lnSpc>
                          <a:spcPct val="107000"/>
                        </a:lnSpc>
                        <a:spcAft>
                          <a:spcPts val="0"/>
                        </a:spcAft>
                      </a:pPr>
                      <a:r>
                        <a:rPr lang="es-CO" sz="1100" dirty="0">
                          <a:effectLst/>
                        </a:rPr>
                        <a:t> </a:t>
                      </a:r>
                    </a:p>
                    <a:p>
                      <a:pPr>
                        <a:lnSpc>
                          <a:spcPct val="107000"/>
                        </a:lnSpc>
                        <a:spcAft>
                          <a:spcPts val="0"/>
                        </a:spcAft>
                      </a:pPr>
                      <a:r>
                        <a:rPr lang="es-CO" sz="1100" dirty="0">
                          <a:effectLst/>
                        </a:rPr>
                        <a:t>Sin Zona Franca: 1.1. % de las ventas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Con Zona Franca: 1.7 % de las ventas</a:t>
                      </a:r>
                    </a:p>
                    <a:p>
                      <a:pPr>
                        <a:lnSpc>
                          <a:spcPct val="107000"/>
                        </a:lnSpc>
                        <a:spcAft>
                          <a:spcPts val="0"/>
                        </a:spcAft>
                      </a:pPr>
                      <a:r>
                        <a:rPr lang="es-CO" sz="1100" dirty="0">
                          <a:effectLst/>
                        </a:rPr>
                        <a:t> </a:t>
                      </a:r>
                    </a:p>
                    <a:p>
                      <a:pPr>
                        <a:lnSpc>
                          <a:spcPct val="107000"/>
                        </a:lnSpc>
                        <a:spcAft>
                          <a:spcPts val="0"/>
                        </a:spcAft>
                      </a:pPr>
                      <a:r>
                        <a:rPr lang="es-CO" sz="1100" dirty="0">
                          <a:effectLst/>
                        </a:rPr>
                        <a:t>Sin Zona Franca: 1.4 % de las ventas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4077932765"/>
                  </a:ext>
                </a:extLst>
              </a:tr>
              <a:tr h="734375">
                <a:tc>
                  <a:txBody>
                    <a:bodyPr/>
                    <a:lstStyle/>
                    <a:p>
                      <a:pPr>
                        <a:lnSpc>
                          <a:spcPct val="107000"/>
                        </a:lnSpc>
                        <a:spcAft>
                          <a:spcPts val="0"/>
                        </a:spcAft>
                      </a:pPr>
                      <a:r>
                        <a:rPr lang="es-CO" sz="1000">
                          <a:effectLst/>
                        </a:rPr>
                        <a:t> </a:t>
                      </a:r>
                    </a:p>
                    <a:p>
                      <a:pPr>
                        <a:lnSpc>
                          <a:spcPct val="107000"/>
                        </a:lnSpc>
                        <a:spcAft>
                          <a:spcPts val="0"/>
                        </a:spcAft>
                      </a:pPr>
                      <a:r>
                        <a:rPr lang="es-CO" sz="1000">
                          <a:effectLst/>
                        </a:rPr>
                        <a:t>Contraprestación especial </a:t>
                      </a:r>
                    </a:p>
                    <a:p>
                      <a:pPr>
                        <a:lnSpc>
                          <a:spcPct val="107000"/>
                        </a:lnSpc>
                        <a:spcAft>
                          <a:spcPts val="0"/>
                        </a:spcAft>
                      </a:pPr>
                      <a:r>
                        <a:rPr lang="es-CO" sz="1000">
                          <a:effectLst/>
                        </a:rPr>
                        <a:t> </a:t>
                      </a:r>
                    </a:p>
                    <a:p>
                      <a:pPr>
                        <a:lnSpc>
                          <a:spcPct val="107000"/>
                        </a:lnSpc>
                        <a:spcAft>
                          <a:spcPts val="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1,000 millones de pesos.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 </a:t>
                      </a:r>
                    </a:p>
                    <a:p>
                      <a:pPr>
                        <a:lnSpc>
                          <a:spcPct val="107000"/>
                        </a:lnSpc>
                        <a:spcAft>
                          <a:spcPts val="0"/>
                        </a:spcAft>
                      </a:pPr>
                      <a:r>
                        <a:rPr lang="es-CO" sz="1100" dirty="0">
                          <a:effectLst/>
                        </a:rPr>
                        <a:t>2,000 millones de pesos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4250618918"/>
                  </a:ext>
                </a:extLst>
              </a:tr>
            </a:tbl>
          </a:graphicData>
        </a:graphic>
      </p:graphicFrame>
      <p:sp>
        <p:nvSpPr>
          <p:cNvPr id="9" name="Rectángulo 8">
            <a:extLst>
              <a:ext uri="{FF2B5EF4-FFF2-40B4-BE49-F238E27FC236}">
                <a16:creationId xmlns:a16="http://schemas.microsoft.com/office/drawing/2014/main" id="{886A6A6F-5462-4951-A385-48D183DD677F}"/>
              </a:ext>
            </a:extLst>
          </p:cNvPr>
          <p:cNvSpPr/>
          <p:nvPr/>
        </p:nvSpPr>
        <p:spPr>
          <a:xfrm>
            <a:off x="0" y="652559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FAD1F2B8-909D-4A96-A8B5-4C77A715CD16}"/>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1" name="Imagen 10">
            <a:extLst>
              <a:ext uri="{FF2B5EF4-FFF2-40B4-BE49-F238E27FC236}">
                <a16:creationId xmlns:a16="http://schemas.microsoft.com/office/drawing/2014/main" id="{0713D828-4AB0-4889-A2FA-984564E0B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11">
            <a:extLst>
              <a:ext uri="{FF2B5EF4-FFF2-40B4-BE49-F238E27FC236}">
                <a16:creationId xmlns:a16="http://schemas.microsoft.com/office/drawing/2014/main" id="{47BB9126-8CA1-449A-A5EC-EF03AF98B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3" name="Imagen 12">
            <a:extLst>
              <a:ext uri="{FF2B5EF4-FFF2-40B4-BE49-F238E27FC236}">
                <a16:creationId xmlns:a16="http://schemas.microsoft.com/office/drawing/2014/main" id="{5C83B786-5EB3-46EB-BF06-00FA0DB6ED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37144393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4E6540F3-D501-45B3-AC1E-DA4742FE88C7}"/>
              </a:ext>
            </a:extLst>
          </p:cNvPr>
          <p:cNvGraphicFramePr>
            <a:graphicFrameLocks noGrp="1"/>
          </p:cNvGraphicFramePr>
          <p:nvPr>
            <p:extLst>
              <p:ext uri="{D42A27DB-BD31-4B8C-83A1-F6EECF244321}">
                <p14:modId xmlns:p14="http://schemas.microsoft.com/office/powerpoint/2010/main" val="476261896"/>
              </p:ext>
            </p:extLst>
          </p:nvPr>
        </p:nvGraphicFramePr>
        <p:xfrm>
          <a:off x="715617" y="1225454"/>
          <a:ext cx="10972799" cy="5162094"/>
        </p:xfrm>
        <a:graphic>
          <a:graphicData uri="http://schemas.openxmlformats.org/drawingml/2006/table">
            <a:tbl>
              <a:tblPr firstRow="1" firstCol="1" bandRow="1">
                <a:tableStyleId>{5C22544A-7EE6-4342-B048-85BDC9FD1C3A}</a:tableStyleId>
              </a:tblPr>
              <a:tblGrid>
                <a:gridCol w="2270380">
                  <a:extLst>
                    <a:ext uri="{9D8B030D-6E8A-4147-A177-3AD203B41FA5}">
                      <a16:colId xmlns:a16="http://schemas.microsoft.com/office/drawing/2014/main" val="697163168"/>
                    </a:ext>
                  </a:extLst>
                </a:gridCol>
                <a:gridCol w="3948891">
                  <a:extLst>
                    <a:ext uri="{9D8B030D-6E8A-4147-A177-3AD203B41FA5}">
                      <a16:colId xmlns:a16="http://schemas.microsoft.com/office/drawing/2014/main" val="2242278519"/>
                    </a:ext>
                  </a:extLst>
                </a:gridCol>
                <a:gridCol w="4753528">
                  <a:extLst>
                    <a:ext uri="{9D8B030D-6E8A-4147-A177-3AD203B41FA5}">
                      <a16:colId xmlns:a16="http://schemas.microsoft.com/office/drawing/2014/main" val="3071595740"/>
                    </a:ext>
                  </a:extLst>
                </a:gridCol>
              </a:tblGrid>
              <a:tr h="372680">
                <a:tc>
                  <a:txBody>
                    <a:bodyPr/>
                    <a:lstStyle/>
                    <a:p>
                      <a:pPr algn="ct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gn="ctr">
                        <a:lnSpc>
                          <a:spcPct val="107000"/>
                        </a:lnSpc>
                        <a:spcAft>
                          <a:spcPts val="0"/>
                        </a:spcAft>
                      </a:pPr>
                      <a:r>
                        <a:rPr lang="es-CO" sz="1000" dirty="0">
                          <a:effectLst/>
                        </a:rPr>
                        <a:t>CEMEX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s-CO" sz="1000" dirty="0">
                          <a:effectLst/>
                        </a:rPr>
                        <a:t>OBSERVACIONES SAE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1439388871"/>
                  </a:ext>
                </a:extLst>
              </a:tr>
              <a:tr h="3706204">
                <a:tc>
                  <a:txBody>
                    <a:bodyPr/>
                    <a:lstStyle/>
                    <a:p>
                      <a:pPr>
                        <a:lnSpc>
                          <a:spcPct val="107000"/>
                        </a:lnSpc>
                        <a:spcAft>
                          <a:spcPts val="0"/>
                        </a:spcAft>
                      </a:pPr>
                      <a:r>
                        <a:rPr lang="es-CO" sz="1100" dirty="0">
                          <a:effectLst/>
                        </a:rPr>
                        <a:t>Causas no imputables por caída de Zona Franca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Inversión requerida para la ampliación de la Zona Franca superior a 5 millones de dólares. </a:t>
                      </a:r>
                    </a:p>
                    <a:p>
                      <a:pPr>
                        <a:lnSpc>
                          <a:spcPct val="107000"/>
                        </a:lnSpc>
                        <a:spcAft>
                          <a:spcPts val="0"/>
                        </a:spcAft>
                      </a:pPr>
                      <a:r>
                        <a:rPr lang="es-CO" sz="1100" dirty="0">
                          <a:effectLst/>
                        </a:rPr>
                        <a:t> </a:t>
                      </a:r>
                    </a:p>
                    <a:p>
                      <a:pPr algn="just">
                        <a:lnSpc>
                          <a:spcPct val="107000"/>
                        </a:lnSpc>
                        <a:spcAft>
                          <a:spcPts val="0"/>
                        </a:spcAft>
                      </a:pPr>
                      <a:r>
                        <a:rPr lang="es-CO" sz="1100" dirty="0">
                          <a:effectLst/>
                        </a:rPr>
                        <a:t>La negativa de Corantioquia a la aprobación del proceso de sustracción. </a:t>
                      </a:r>
                    </a:p>
                    <a:p>
                      <a:pPr algn="just">
                        <a:lnSpc>
                          <a:spcPct val="107000"/>
                        </a:lnSpc>
                        <a:spcAft>
                          <a:spcPts val="0"/>
                        </a:spcAft>
                      </a:pPr>
                      <a:r>
                        <a:rPr lang="es-CO" sz="1100" dirty="0">
                          <a:effectLst/>
                        </a:rPr>
                        <a:t> </a:t>
                      </a:r>
                    </a:p>
                    <a:p>
                      <a:pPr algn="just">
                        <a:lnSpc>
                          <a:spcPct val="107000"/>
                        </a:lnSpc>
                        <a:spcAft>
                          <a:spcPts val="0"/>
                        </a:spcAft>
                      </a:pPr>
                      <a:r>
                        <a:rPr lang="es-CO" sz="1100" dirty="0">
                          <a:effectLst/>
                        </a:rPr>
                        <a:t>La negativa a la ampliación de la licencia ambiental por lo menos hasta 950 mil toneladas</a:t>
                      </a:r>
                    </a:p>
                    <a:p>
                      <a:pPr algn="just">
                        <a:lnSpc>
                          <a:spcPct val="107000"/>
                        </a:lnSpc>
                        <a:spcAft>
                          <a:spcPts val="0"/>
                        </a:spcAft>
                      </a:pPr>
                      <a:r>
                        <a:rPr lang="es-CO" sz="1100" dirty="0">
                          <a:effectLst/>
                        </a:rPr>
                        <a:t> </a:t>
                      </a:r>
                    </a:p>
                    <a:p>
                      <a:pPr algn="just">
                        <a:lnSpc>
                          <a:spcPct val="107000"/>
                        </a:lnSpc>
                        <a:spcAft>
                          <a:spcPts val="0"/>
                        </a:spcAft>
                      </a:pPr>
                      <a:r>
                        <a:rPr lang="es-CO" sz="1100" dirty="0">
                          <a:effectLst/>
                        </a:rPr>
                        <a:t>La declaratoria de inexistencia o nulidad de cualquier aporte de CEMEX al capital de ZOMAM</a:t>
                      </a:r>
                    </a:p>
                    <a:p>
                      <a:pPr algn="just">
                        <a:lnSpc>
                          <a:spcPct val="107000"/>
                        </a:lnSpc>
                        <a:spcAft>
                          <a:spcPts val="0"/>
                        </a:spcAft>
                      </a:pPr>
                      <a:r>
                        <a:rPr lang="es-CO" sz="1100" dirty="0">
                          <a:effectLst/>
                        </a:rPr>
                        <a:t> </a:t>
                      </a:r>
                    </a:p>
                    <a:p>
                      <a:pPr algn="just">
                        <a:lnSpc>
                          <a:spcPct val="107000"/>
                        </a:lnSpc>
                        <a:spcAft>
                          <a:spcPts val="0"/>
                        </a:spcAft>
                      </a:pPr>
                      <a:r>
                        <a:rPr lang="es-CO" sz="1100" dirty="0">
                          <a:effectLst/>
                        </a:rPr>
                        <a:t>La no aportación de ZOMAM del resto de activos de la planta</a:t>
                      </a:r>
                    </a:p>
                    <a:p>
                      <a:pPr algn="just">
                        <a:lnSpc>
                          <a:spcPct val="107000"/>
                        </a:lnSpc>
                        <a:spcAft>
                          <a:spcPts val="0"/>
                        </a:spcAft>
                      </a:pPr>
                      <a:r>
                        <a:rPr lang="es-CO" sz="1100" dirty="0">
                          <a:effectLst/>
                        </a:rPr>
                        <a:t> </a:t>
                      </a:r>
                    </a:p>
                    <a:p>
                      <a:pPr algn="just">
                        <a:lnSpc>
                          <a:spcPct val="107000"/>
                        </a:lnSpc>
                        <a:spcAft>
                          <a:spcPts val="0"/>
                        </a:spcAft>
                      </a:pPr>
                      <a:r>
                        <a:rPr lang="es-CO" sz="1100" dirty="0">
                          <a:effectLst/>
                        </a:rPr>
                        <a:t>Si por cualquier causa la planta no está operando para 31 de diciembre de 2020.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a:lnSpc>
                          <a:spcPct val="107000"/>
                        </a:lnSpc>
                        <a:spcAft>
                          <a:spcPts val="0"/>
                        </a:spcAft>
                      </a:pPr>
                      <a:r>
                        <a:rPr lang="es-CO" sz="1100" dirty="0">
                          <a:effectLst/>
                        </a:rPr>
                        <a:t>Se deben realizar las inversiones y aportes necesarios para mantener activa la Zona Franca. </a:t>
                      </a:r>
                    </a:p>
                    <a:p>
                      <a:pPr>
                        <a:lnSpc>
                          <a:spcPct val="107000"/>
                        </a:lnSpc>
                        <a:spcAft>
                          <a:spcPts val="0"/>
                        </a:spcAft>
                      </a:pPr>
                      <a:r>
                        <a:rPr lang="es-CO" sz="1100" dirty="0">
                          <a:effectLst/>
                        </a:rPr>
                        <a:t> </a:t>
                      </a:r>
                    </a:p>
                    <a:p>
                      <a:pPr>
                        <a:lnSpc>
                          <a:spcPct val="107000"/>
                        </a:lnSpc>
                        <a:spcAft>
                          <a:spcPts val="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485569003"/>
                  </a:ext>
                </a:extLst>
              </a:tr>
              <a:tr h="108321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s-CO" sz="1100" dirty="0">
                          <a:effectLst/>
                        </a:rPr>
                        <a:t>Cláusula por condena de corrupción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CO" sz="1100" dirty="0">
                          <a:effectLst/>
                        </a:rPr>
                        <a:t>Pendiente por definir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s-CO" sz="1100" dirty="0">
                          <a:effectLst/>
                        </a:rPr>
                        <a:t>Si CEMEX es condenada, por cuenta de cualquier autoridad, local o internacional, por cuenta de los presuntos actos de corrupción en el Proyecto Maceo, el contrato se dará por terminado sin penalidad para las Partes.  </a:t>
                      </a:r>
                    </a:p>
                    <a:p>
                      <a:pPr>
                        <a:lnSpc>
                          <a:spcPct val="107000"/>
                        </a:lnSpc>
                        <a:spcAft>
                          <a:spcPts val="0"/>
                        </a:spcAft>
                      </a:pP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679" marR="38679" marT="0" marB="0"/>
                </a:tc>
                <a:extLst>
                  <a:ext uri="{0D108BD9-81ED-4DB2-BD59-A6C34878D82A}">
                    <a16:rowId xmlns:a16="http://schemas.microsoft.com/office/drawing/2014/main" val="109737518"/>
                  </a:ext>
                </a:extLst>
              </a:tr>
            </a:tbl>
          </a:graphicData>
        </a:graphic>
      </p:graphicFrame>
      <p:sp>
        <p:nvSpPr>
          <p:cNvPr id="8" name="Rectángulo 7">
            <a:extLst>
              <a:ext uri="{FF2B5EF4-FFF2-40B4-BE49-F238E27FC236}">
                <a16:creationId xmlns:a16="http://schemas.microsoft.com/office/drawing/2014/main" id="{C4E2B28E-5ADA-4153-8205-89DB87D7E12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9E994B32-3DB3-43C6-8AB6-2DA88F105381}"/>
              </a:ext>
            </a:extLst>
          </p:cNvPr>
          <p:cNvSpPr txBox="1"/>
          <p:nvPr/>
        </p:nvSpPr>
        <p:spPr>
          <a:xfrm>
            <a:off x="8726718"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2" name="Imagen 11">
            <a:extLst>
              <a:ext uri="{FF2B5EF4-FFF2-40B4-BE49-F238E27FC236}">
                <a16:creationId xmlns:a16="http://schemas.microsoft.com/office/drawing/2014/main" id="{5E0AABBF-412D-47C7-8529-0CF310162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25454"/>
          </a:xfrm>
          <a:prstGeom prst="rect">
            <a:avLst/>
          </a:prstGeom>
        </p:spPr>
      </p:pic>
      <p:pic>
        <p:nvPicPr>
          <p:cNvPr id="13" name="Imagen 12">
            <a:extLst>
              <a:ext uri="{FF2B5EF4-FFF2-40B4-BE49-F238E27FC236}">
                <a16:creationId xmlns:a16="http://schemas.microsoft.com/office/drawing/2014/main" id="{35978F1A-EC64-4E3A-A907-B6BD3EE38E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904" y="0"/>
            <a:ext cx="3313043" cy="1225454"/>
          </a:xfrm>
          <a:prstGeom prst="rect">
            <a:avLst/>
          </a:prstGeom>
        </p:spPr>
      </p:pic>
      <p:pic>
        <p:nvPicPr>
          <p:cNvPr id="14" name="Imagen 13">
            <a:extLst>
              <a:ext uri="{FF2B5EF4-FFF2-40B4-BE49-F238E27FC236}">
                <a16:creationId xmlns:a16="http://schemas.microsoft.com/office/drawing/2014/main" id="{305760ED-12BE-4AC0-8E3E-F446134A5E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25454"/>
          </a:xfrm>
          <a:prstGeom prst="rect">
            <a:avLst/>
          </a:prstGeom>
        </p:spPr>
      </p:pic>
    </p:spTree>
    <p:extLst>
      <p:ext uri="{BB962C8B-B14F-4D97-AF65-F5344CB8AC3E}">
        <p14:creationId xmlns:p14="http://schemas.microsoft.com/office/powerpoint/2010/main" val="11460067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86678" y="2989648"/>
            <a:ext cx="9143999" cy="769441"/>
          </a:xfrm>
          <a:prstGeom prst="rect">
            <a:avLst/>
          </a:prstGeom>
          <a:noFill/>
        </p:spPr>
        <p:txBody>
          <a:bodyPr wrap="square" rtlCol="0">
            <a:spAutoFit/>
          </a:bodyPr>
          <a:lstStyle/>
          <a:p>
            <a:pPr algn="ctr"/>
            <a:r>
              <a:rPr lang="es-ES" sz="4400" b="1" dirty="0">
                <a:solidFill>
                  <a:srgbClr val="002060"/>
                </a:solidFill>
              </a:rPr>
              <a:t>7. Proposiciones y Varios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745276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pic>
        <p:nvPicPr>
          <p:cNvPr id="9" name="Imagen 8">
            <a:extLst>
              <a:ext uri="{FF2B5EF4-FFF2-40B4-BE49-F238E27FC236}">
                <a16:creationId xmlns:a16="http://schemas.microsoft.com/office/drawing/2014/main" id="{A9FC4D07-6491-4128-9E93-318F91FFEDAB}"/>
              </a:ext>
            </a:extLst>
          </p:cNvPr>
          <p:cNvPicPr>
            <a:picLocks noChangeAspect="1"/>
          </p:cNvPicPr>
          <p:nvPr/>
        </p:nvPicPr>
        <p:blipFill rotWithShape="1">
          <a:blip r:embed="rId5"/>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1872550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4717</TotalTime>
  <Words>5378</Words>
  <Application>Microsoft Office PowerPoint</Application>
  <PresentationFormat>Panorámica</PresentationFormat>
  <Paragraphs>1371</Paragraphs>
  <Slides>101</Slides>
  <Notes>10</Notes>
  <HiddenSlides>1</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101</vt:i4>
      </vt:variant>
    </vt:vector>
  </HeadingPairs>
  <TitlesOfParts>
    <vt:vector size="109" baseType="lpstr">
      <vt:lpstr>Arial</vt:lpstr>
      <vt:lpstr>Arial Narrow</vt:lpstr>
      <vt:lpstr>Calibri</vt:lpstr>
      <vt:lpstr>Lato Bold</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ANTECEDENTES</vt:lpstr>
      <vt:lpstr>REQUERIMIENTO</vt:lpstr>
      <vt:lpstr>OPCIONES</vt:lpstr>
      <vt:lpstr>OPCIÓN 1 ARRENDAMIENTO</vt:lpstr>
      <vt:lpstr>OPCIÓN 2 ADQUISICIÓN</vt:lpstr>
      <vt:lpstr>OPCIÓN 3 MIXTA</vt:lpstr>
      <vt:lpstr>OPCIÓN 3 MIXTA</vt:lpstr>
      <vt:lpstr>COMPARATIVO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 de Remoción de depositarios</vt:lpstr>
      <vt:lpstr>Evolución proceso de Asignación </vt:lpstr>
      <vt:lpstr>Dinámicas en la remoción vs asignación </vt:lpstr>
      <vt:lpstr>Causas de las remociones</vt:lpstr>
      <vt:lpstr>Rendición de cuentas</vt:lpstr>
      <vt:lpstr>Casuística  </vt:lpstr>
      <vt:lpstr>Presentación de PowerPoint</vt:lpstr>
      <vt:lpstr>Cadena de Valor de Recaudo</vt:lpstr>
      <vt:lpstr>Evolución de activos productivos</vt:lpstr>
      <vt:lpstr>Evolución de valor de productividad</vt:lpstr>
      <vt:lpstr>Identificación del inventario susceptible de productividad</vt:lpstr>
      <vt:lpstr>Recaudo centralizado vs Identificación de cartera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154</cp:revision>
  <dcterms:created xsi:type="dcterms:W3CDTF">2015-02-19T23:51:59Z</dcterms:created>
  <dcterms:modified xsi:type="dcterms:W3CDTF">2018-10-30T20:34:44Z</dcterms:modified>
</cp:coreProperties>
</file>