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7" r:id="rId2"/>
    <p:sldId id="256" r:id="rId3"/>
    <p:sldId id="258" r:id="rId4"/>
    <p:sldId id="880" r:id="rId5"/>
    <p:sldId id="886" r:id="rId6"/>
    <p:sldId id="704" r:id="rId7"/>
    <p:sldId id="705" r:id="rId8"/>
    <p:sldId id="706" r:id="rId9"/>
    <p:sldId id="707" r:id="rId10"/>
    <p:sldId id="708" r:id="rId11"/>
    <p:sldId id="703" r:id="rId12"/>
    <p:sldId id="887" r:id="rId13"/>
    <p:sldId id="888" r:id="rId14"/>
    <p:sldId id="889" r:id="rId15"/>
    <p:sldId id="890" r:id="rId16"/>
    <p:sldId id="891" r:id="rId17"/>
    <p:sldId id="892" r:id="rId18"/>
    <p:sldId id="893" r:id="rId19"/>
    <p:sldId id="894" r:id="rId20"/>
    <p:sldId id="881" r:id="rId21"/>
    <p:sldId id="897" r:id="rId22"/>
    <p:sldId id="264" r:id="rId23"/>
    <p:sldId id="885" r:id="rId24"/>
    <p:sldId id="818" r:id="rId25"/>
    <p:sldId id="819" r:id="rId26"/>
    <p:sldId id="820" r:id="rId27"/>
    <p:sldId id="822" r:id="rId28"/>
    <p:sldId id="821" r:id="rId29"/>
    <p:sldId id="265" r:id="rId30"/>
    <p:sldId id="259" r:id="rId31"/>
    <p:sldId id="261" r:id="rId32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cgonzalez\AppData\Local\Microsoft\Windows\INetCache\Content.Outlook\HEVUXQEK\Analisis%20rotaci&#243;n%20mercad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cgonzalez\AppData\Local\Microsoft\Windows\INetCache\Content.Outlook\HEVUXQEK\Analisis%20rotaci&#243;n%20mercad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cgonzalez\AppData\Local\Microsoft\Windows\INetCache\Content.Outlook\HEVUXQEK\Analisis%20rotaci&#243;n%20mercad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cgonzalez\AppData\Local\Microsoft\Windows\INetCache\Content.Outlook\HEVUXQEK\Analisis%20rotaci&#243;n%20mercado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acgonzalez\Desktop\Junta%20Directiva\2018\Septiembre\Analisis%20rotaci&#243;n%20mercado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'[Analisis rotación mercado.xlsx]Hoja13'!$A$3</c:f>
              <c:strCache>
                <c:ptCount val="1"/>
                <c:pt idx="0">
                  <c:v>Oficinas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'[Analisis rotación mercado.xlsx]Hoja13'!$C$2:$G$2</c:f>
              <c:strCache>
                <c:ptCount val="3"/>
                <c:pt idx="0">
                  <c:v>Vendidos</c:v>
                </c:pt>
                <c:pt idx="1">
                  <c:v>En Venta</c:v>
                </c:pt>
                <c:pt idx="2">
                  <c:v>Total</c:v>
                </c:pt>
              </c:strCache>
            </c:strRef>
          </c:cat>
          <c:val>
            <c:numRef>
              <c:f>'[Analisis rotación mercado.xlsx]Hoja13'!$C$3:$G$3</c:f>
              <c:numCache>
                <c:formatCode>0.0</c:formatCode>
                <c:ptCount val="3"/>
                <c:pt idx="0">
                  <c:v>4.5020491803278686</c:v>
                </c:pt>
                <c:pt idx="1">
                  <c:v>12.840749414519911</c:v>
                </c:pt>
                <c:pt idx="2">
                  <c:v>9.1789986708019509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5-4097-85DF-CB432EA5A0CA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759006288"/>
        <c:axId val="1676899744"/>
      </c:lineChart>
      <c:catAx>
        <c:axId val="175900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76899744"/>
        <c:crosses val="autoZero"/>
        <c:auto val="1"/>
        <c:lblAlgn val="ctr"/>
        <c:lblOffset val="100"/>
        <c:noMultiLvlLbl val="0"/>
      </c:catAx>
      <c:valAx>
        <c:axId val="1676899744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5900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391859302348795E-2"/>
          <c:y val="4.8618861749753418E-2"/>
          <c:w val="0.9161000817187982"/>
          <c:h val="0.77973548713371787"/>
        </c:manualLayout>
      </c:layout>
      <c:lineChart>
        <c:grouping val="standard"/>
        <c:varyColors val="0"/>
        <c:ser>
          <c:idx val="0"/>
          <c:order val="0"/>
          <c:tx>
            <c:strRef>
              <c:f>'[Analisis rotación mercado.xlsx]Hoja13'!$A$4</c:f>
              <c:strCache>
                <c:ptCount val="1"/>
                <c:pt idx="0">
                  <c:v>Residencial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'[Analisis rotación mercado.xlsx]Hoja13'!$C$2:$G$2</c:f>
              <c:strCache>
                <c:ptCount val="3"/>
                <c:pt idx="0">
                  <c:v>Vendidos</c:v>
                </c:pt>
                <c:pt idx="1">
                  <c:v>En Venta</c:v>
                </c:pt>
                <c:pt idx="2">
                  <c:v>Total</c:v>
                </c:pt>
              </c:strCache>
            </c:strRef>
          </c:cat>
          <c:val>
            <c:numRef>
              <c:f>'[Analisis rotación mercado.xlsx]Hoja13'!$C$4:$G$4</c:f>
              <c:numCache>
                <c:formatCode>0.0</c:formatCode>
                <c:ptCount val="3"/>
                <c:pt idx="0">
                  <c:v>4.8</c:v>
                </c:pt>
                <c:pt idx="1">
                  <c:v>12.1</c:v>
                </c:pt>
                <c:pt idx="2">
                  <c:v>10.8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87-45E0-8ADF-4CA91204A65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759006288"/>
        <c:axId val="1676899744"/>
      </c:lineChart>
      <c:catAx>
        <c:axId val="175900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76899744"/>
        <c:crosses val="autoZero"/>
        <c:auto val="1"/>
        <c:lblAlgn val="ctr"/>
        <c:lblOffset val="100"/>
        <c:noMultiLvlLbl val="0"/>
      </c:catAx>
      <c:valAx>
        <c:axId val="1676899744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5900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900"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971282453382999E-2"/>
          <c:y val="0.11096742652437125"/>
          <c:w val="0.91259730576726228"/>
          <c:h val="0.68895782905469194"/>
        </c:manualLayout>
      </c:layout>
      <c:lineChart>
        <c:grouping val="standard"/>
        <c:varyColors val="0"/>
        <c:ser>
          <c:idx val="0"/>
          <c:order val="0"/>
          <c:tx>
            <c:strRef>
              <c:f>'[Analisis rotación mercado.xlsx]Hoja13'!$A$5</c:f>
              <c:strCache>
                <c:ptCount val="1"/>
                <c:pt idx="0">
                  <c:v>Locales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'[Analisis rotación mercado.xlsx]Hoja13'!$C$2:$G$2</c:f>
              <c:strCache>
                <c:ptCount val="3"/>
                <c:pt idx="0">
                  <c:v>Vendidos</c:v>
                </c:pt>
                <c:pt idx="1">
                  <c:v>En Venta</c:v>
                </c:pt>
                <c:pt idx="2">
                  <c:v>Total</c:v>
                </c:pt>
              </c:strCache>
            </c:strRef>
          </c:cat>
          <c:val>
            <c:numRef>
              <c:f>'[Analisis rotación mercado.xlsx]Hoja13'!$C$5:$G$5</c:f>
              <c:numCache>
                <c:formatCode>0.0</c:formatCode>
                <c:ptCount val="3"/>
                <c:pt idx="0">
                  <c:v>1.7077690662865286</c:v>
                </c:pt>
                <c:pt idx="1">
                  <c:v>12.929690346083792</c:v>
                </c:pt>
                <c:pt idx="2">
                  <c:v>9.0689488910318268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50-4016-8D9B-80A6C9114C5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759006288"/>
        <c:axId val="1676899744"/>
      </c:lineChart>
      <c:catAx>
        <c:axId val="175900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76899744"/>
        <c:crosses val="autoZero"/>
        <c:auto val="1"/>
        <c:lblAlgn val="ctr"/>
        <c:lblOffset val="100"/>
        <c:noMultiLvlLbl val="0"/>
      </c:catAx>
      <c:valAx>
        <c:axId val="1676899744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5900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900"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'[Analisis rotación mercado.xlsx]Hoja13'!$A$6</c:f>
              <c:strCache>
                <c:ptCount val="1"/>
                <c:pt idx="0">
                  <c:v>Lotes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'[Analisis rotación mercado.xlsx]Hoja13'!$C$2:$G$2</c:f>
              <c:strCache>
                <c:ptCount val="3"/>
                <c:pt idx="0">
                  <c:v>Vendidos</c:v>
                </c:pt>
                <c:pt idx="1">
                  <c:v>En Venta</c:v>
                </c:pt>
                <c:pt idx="2">
                  <c:v>Total</c:v>
                </c:pt>
              </c:strCache>
            </c:strRef>
          </c:cat>
          <c:val>
            <c:numRef>
              <c:f>'[Analisis rotación mercado.xlsx]Hoja13'!$C$6:$G$6</c:f>
              <c:numCache>
                <c:formatCode>0.0</c:formatCode>
                <c:ptCount val="3"/>
                <c:pt idx="0">
                  <c:v>10.8</c:v>
                </c:pt>
                <c:pt idx="1">
                  <c:v>7.2</c:v>
                </c:pt>
                <c:pt idx="2">
                  <c:v>14.2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A4-44FE-A5D6-17256E51408A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759006288"/>
        <c:axId val="1676899744"/>
      </c:lineChart>
      <c:catAx>
        <c:axId val="175900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76899744"/>
        <c:crosses val="autoZero"/>
        <c:auto val="1"/>
        <c:lblAlgn val="ctr"/>
        <c:lblOffset val="100"/>
        <c:noMultiLvlLbl val="0"/>
      </c:catAx>
      <c:valAx>
        <c:axId val="1676899744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5900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900"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3200" dirty="0"/>
              <a:t>Rotación del Mercado Inmuebles</a:t>
            </a:r>
            <a:r>
              <a:rPr lang="es-CO" sz="3200" baseline="0" dirty="0"/>
              <a:t> SAE</a:t>
            </a:r>
            <a:endParaRPr lang="es-CO" sz="3200" dirty="0"/>
          </a:p>
        </c:rich>
      </c:tx>
      <c:layout>
        <c:manualLayout>
          <c:xMode val="edge"/>
          <c:yMode val="edge"/>
          <c:x val="0.20914408837079537"/>
          <c:y val="5.2511417098461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3.7394465739134998E-2"/>
          <c:y val="0.13746453616936913"/>
          <c:w val="0.93941438935216015"/>
          <c:h val="0.70754627119592095"/>
        </c:manualLayout>
      </c:layout>
      <c:lineChart>
        <c:grouping val="standard"/>
        <c:varyColors val="0"/>
        <c:ser>
          <c:idx val="0"/>
          <c:order val="0"/>
          <c:tx>
            <c:strRef>
              <c:f>Hoja13!$B$1:$B$2</c:f>
              <c:strCache>
                <c:ptCount val="2"/>
                <c:pt idx="0">
                  <c:v>Vendidos</c:v>
                </c:pt>
                <c:pt idx="1">
                  <c:v>Cantidad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Hoja13!$A$3:$A$6</c:f>
              <c:strCache>
                <c:ptCount val="4"/>
                <c:pt idx="0">
                  <c:v>Oficinas</c:v>
                </c:pt>
                <c:pt idx="1">
                  <c:v>Residencial</c:v>
                </c:pt>
                <c:pt idx="2">
                  <c:v>Locales</c:v>
                </c:pt>
                <c:pt idx="3">
                  <c:v>Lotes</c:v>
                </c:pt>
              </c:strCache>
            </c:strRef>
          </c:cat>
          <c:val>
            <c:numRef>
              <c:f>Hoja13!$B$3:$B$6</c:f>
            </c:numRef>
          </c:val>
          <c:smooth val="0"/>
          <c:extLst>
            <c:ext xmlns:c16="http://schemas.microsoft.com/office/drawing/2014/chart" uri="{C3380CC4-5D6E-409C-BE32-E72D297353CC}">
              <c16:uniqueId val="{00000000-171C-4816-88DD-437E112BB185}"/>
            </c:ext>
          </c:extLst>
        </c:ser>
        <c:ser>
          <c:idx val="1"/>
          <c:order val="1"/>
          <c:tx>
            <c:strRef>
              <c:f>Hoja13!$C$1:$C$2</c:f>
              <c:strCache>
                <c:ptCount val="2"/>
                <c:pt idx="0">
                  <c:v>Vendidos</c:v>
                </c:pt>
                <c:pt idx="1">
                  <c:v>Promedio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Hoja13!$A$3:$A$6</c:f>
              <c:strCache>
                <c:ptCount val="4"/>
                <c:pt idx="0">
                  <c:v>Oficinas</c:v>
                </c:pt>
                <c:pt idx="1">
                  <c:v>Residencial</c:v>
                </c:pt>
                <c:pt idx="2">
                  <c:v>Locales</c:v>
                </c:pt>
                <c:pt idx="3">
                  <c:v>Lotes</c:v>
                </c:pt>
              </c:strCache>
            </c:strRef>
          </c:cat>
          <c:val>
            <c:numRef>
              <c:f>Hoja13!$C$3:$C$6</c:f>
              <c:numCache>
                <c:formatCode>0.0</c:formatCode>
                <c:ptCount val="4"/>
                <c:pt idx="0">
                  <c:v>4.5020491803278686</c:v>
                </c:pt>
                <c:pt idx="1">
                  <c:v>4.8</c:v>
                </c:pt>
                <c:pt idx="2">
                  <c:v>1.7077690662865286</c:v>
                </c:pt>
                <c:pt idx="3">
                  <c:v>10.8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1C-4816-88DD-437E112BB185}"/>
            </c:ext>
          </c:extLst>
        </c:ser>
        <c:ser>
          <c:idx val="2"/>
          <c:order val="2"/>
          <c:tx>
            <c:strRef>
              <c:f>Hoja13!$D$1:$D$2</c:f>
              <c:strCache>
                <c:ptCount val="2"/>
                <c:pt idx="0">
                  <c:v>En Venta</c:v>
                </c:pt>
                <c:pt idx="1">
                  <c:v>Cantidad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Hoja13!$A$3:$A$6</c:f>
              <c:strCache>
                <c:ptCount val="4"/>
                <c:pt idx="0">
                  <c:v>Oficinas</c:v>
                </c:pt>
                <c:pt idx="1">
                  <c:v>Residencial</c:v>
                </c:pt>
                <c:pt idx="2">
                  <c:v>Locales</c:v>
                </c:pt>
                <c:pt idx="3">
                  <c:v>Lotes</c:v>
                </c:pt>
              </c:strCache>
            </c:strRef>
          </c:cat>
          <c:val>
            <c:numRef>
              <c:f>Hoja13!$D$3:$D$6</c:f>
            </c:numRef>
          </c:val>
          <c:smooth val="0"/>
          <c:extLst>
            <c:ext xmlns:c16="http://schemas.microsoft.com/office/drawing/2014/chart" uri="{C3380CC4-5D6E-409C-BE32-E72D297353CC}">
              <c16:uniqueId val="{00000002-171C-4816-88DD-437E112BB185}"/>
            </c:ext>
          </c:extLst>
        </c:ser>
        <c:ser>
          <c:idx val="3"/>
          <c:order val="3"/>
          <c:tx>
            <c:strRef>
              <c:f>Hoja13!$E$1:$E$2</c:f>
              <c:strCache>
                <c:ptCount val="2"/>
                <c:pt idx="0">
                  <c:v>En Venta</c:v>
                </c:pt>
                <c:pt idx="1">
                  <c:v>Promedio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4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Hoja13!$A$3:$A$6</c:f>
              <c:strCache>
                <c:ptCount val="4"/>
                <c:pt idx="0">
                  <c:v>Oficinas</c:v>
                </c:pt>
                <c:pt idx="1">
                  <c:v>Residencial</c:v>
                </c:pt>
                <c:pt idx="2">
                  <c:v>Locales</c:v>
                </c:pt>
                <c:pt idx="3">
                  <c:v>Lotes</c:v>
                </c:pt>
              </c:strCache>
            </c:strRef>
          </c:cat>
          <c:val>
            <c:numRef>
              <c:f>Hoja13!$E$3:$E$6</c:f>
              <c:numCache>
                <c:formatCode>0.0</c:formatCode>
                <c:ptCount val="4"/>
                <c:pt idx="0">
                  <c:v>12.840749414519911</c:v>
                </c:pt>
                <c:pt idx="1">
                  <c:v>12.1</c:v>
                </c:pt>
                <c:pt idx="2">
                  <c:v>12.929690346083792</c:v>
                </c:pt>
                <c:pt idx="3">
                  <c:v>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1C-4816-88DD-437E112BB185}"/>
            </c:ext>
          </c:extLst>
        </c:ser>
        <c:ser>
          <c:idx val="4"/>
          <c:order val="4"/>
          <c:tx>
            <c:strRef>
              <c:f>Hoja13!$F$1:$F$2</c:f>
              <c:strCache>
                <c:ptCount val="2"/>
                <c:pt idx="0">
                  <c:v>Total</c:v>
                </c:pt>
                <c:pt idx="1">
                  <c:v>Cantidad</c:v>
                </c:pt>
              </c:strCache>
            </c:strRef>
          </c:tx>
          <c:spPr>
            <a:ln w="317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Hoja13!$A$3:$A$6</c:f>
              <c:strCache>
                <c:ptCount val="4"/>
                <c:pt idx="0">
                  <c:v>Oficinas</c:v>
                </c:pt>
                <c:pt idx="1">
                  <c:v>Residencial</c:v>
                </c:pt>
                <c:pt idx="2">
                  <c:v>Locales</c:v>
                </c:pt>
                <c:pt idx="3">
                  <c:v>Lotes</c:v>
                </c:pt>
              </c:strCache>
            </c:strRef>
          </c:cat>
          <c:val>
            <c:numRef>
              <c:f>Hoja13!$F$3:$F$6</c:f>
            </c:numRef>
          </c:val>
          <c:smooth val="0"/>
          <c:extLst>
            <c:ext xmlns:c16="http://schemas.microsoft.com/office/drawing/2014/chart" uri="{C3380CC4-5D6E-409C-BE32-E72D297353CC}">
              <c16:uniqueId val="{00000004-171C-4816-88DD-437E112BB185}"/>
            </c:ext>
          </c:extLst>
        </c:ser>
        <c:ser>
          <c:idx val="5"/>
          <c:order val="5"/>
          <c:tx>
            <c:strRef>
              <c:f>Hoja13!$G$1:$G$2</c:f>
              <c:strCache>
                <c:ptCount val="2"/>
                <c:pt idx="0">
                  <c:v>Total</c:v>
                </c:pt>
                <c:pt idx="1">
                  <c:v>Promedio</c:v>
                </c:pt>
              </c:strCache>
            </c:strRef>
          </c:tx>
          <c:spPr>
            <a:ln w="317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6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Hoja13!$A$3:$A$6</c:f>
              <c:strCache>
                <c:ptCount val="4"/>
                <c:pt idx="0">
                  <c:v>Oficinas</c:v>
                </c:pt>
                <c:pt idx="1">
                  <c:v>Residencial</c:v>
                </c:pt>
                <c:pt idx="2">
                  <c:v>Locales</c:v>
                </c:pt>
                <c:pt idx="3">
                  <c:v>Lotes</c:v>
                </c:pt>
              </c:strCache>
            </c:strRef>
          </c:cat>
          <c:val>
            <c:numRef>
              <c:f>Hoja13!$G$3:$G$6</c:f>
              <c:numCache>
                <c:formatCode>0.0</c:formatCode>
                <c:ptCount val="4"/>
                <c:pt idx="0">
                  <c:v>9.1789986708019509</c:v>
                </c:pt>
                <c:pt idx="1">
                  <c:v>10.8</c:v>
                </c:pt>
                <c:pt idx="2">
                  <c:v>9.0689488910318268</c:v>
                </c:pt>
                <c:pt idx="3">
                  <c:v>14.2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71C-4816-88DD-437E112BB185}"/>
            </c:ext>
          </c:extLst>
        </c:ser>
        <c:ser>
          <c:idx val="6"/>
          <c:order val="6"/>
          <c:tx>
            <c:strRef>
              <c:f>Hoja13!$H$1:$H$2</c:f>
              <c:strCache>
                <c:ptCount val="2"/>
                <c:pt idx="0">
                  <c:v>Mercado</c:v>
                </c:pt>
              </c:strCache>
            </c:strRef>
          </c:tx>
          <c:spPr>
            <a:ln w="317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71C-4816-88DD-437E112BB1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Hoja13!$A$3:$A$6</c:f>
              <c:strCache>
                <c:ptCount val="4"/>
                <c:pt idx="0">
                  <c:v>Oficinas</c:v>
                </c:pt>
                <c:pt idx="1">
                  <c:v>Residencial</c:v>
                </c:pt>
                <c:pt idx="2">
                  <c:v>Locales</c:v>
                </c:pt>
                <c:pt idx="3">
                  <c:v>Lotes</c:v>
                </c:pt>
              </c:strCache>
            </c:strRef>
          </c:cat>
          <c:val>
            <c:numRef>
              <c:f>Hoja13!$H$3:$H$6</c:f>
              <c:numCache>
                <c:formatCode>General</c:formatCode>
                <c:ptCount val="4"/>
                <c:pt idx="0">
                  <c:v>9</c:v>
                </c:pt>
                <c:pt idx="1">
                  <c:v>4</c:v>
                </c:pt>
                <c:pt idx="2">
                  <c:v>6</c:v>
                </c:pt>
                <c:pt idx="3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71C-4816-88DD-437E112BB18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59006288"/>
        <c:axId val="1676899744"/>
      </c:lineChart>
      <c:catAx>
        <c:axId val="1759006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76899744"/>
        <c:crosses val="autoZero"/>
        <c:auto val="1"/>
        <c:lblAlgn val="ctr"/>
        <c:lblOffset val="100"/>
        <c:noMultiLvlLbl val="0"/>
      </c:catAx>
      <c:valAx>
        <c:axId val="1676899744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5900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1100"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ED52-44D9-BC31-87BFE28D276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ED52-44D9-BC31-87BFE28D276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Hoja1!$F$25:$F$26</c:f>
              <c:strCache>
                <c:ptCount val="2"/>
                <c:pt idx="0">
                  <c:v> UBICADOS </c:v>
                </c:pt>
                <c:pt idx="1">
                  <c:v> NO UBICADOS </c:v>
                </c:pt>
              </c:strCache>
            </c:strRef>
          </c:cat>
          <c:val>
            <c:numRef>
              <c:f>Hoja1!$G$25:$G$26</c:f>
              <c:numCache>
                <c:formatCode>_-* #,##0_-;\-* #,##0_-;_-* "-"??_-;_-@_-</c:formatCode>
                <c:ptCount val="2"/>
                <c:pt idx="0">
                  <c:v>4892</c:v>
                </c:pt>
                <c:pt idx="1">
                  <c:v>7238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52-44D9-BC31-87BFE28D2763}"/>
            </c:ext>
          </c:extLst>
        </c:ser>
        <c:dLbls>
          <c:dLblPos val="ctr"/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>
      <cs:styleClr val="auto"/>
    </cs:fillRef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CDDEC7-BC89-4D78-B288-4EA1C4DCDF66}" type="doc">
      <dgm:prSet loTypeId="urn:microsoft.com/office/officeart/2005/8/layout/cycle4" loCatId="matrix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056B7131-1CF5-4364-B328-0E5612505288}">
      <dgm:prSet phldrT="[Texto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rgbClr val="92D050"/>
        </a:solidFill>
      </dgm:spPr>
      <dgm:t>
        <a:bodyPr/>
        <a:lstStyle/>
        <a:p>
          <a:pPr algn="r"/>
          <a:r>
            <a:rPr lang="es-CO" sz="1800" b="1" dirty="0"/>
            <a:t>Dinamizar</a:t>
          </a:r>
        </a:p>
      </dgm:t>
    </dgm:pt>
    <dgm:pt modelId="{E6358429-A91B-4430-9514-4CECADF8A1A6}" type="parTrans" cxnId="{71AFF272-EE02-4DA3-BAF5-D2BBE3977F19}">
      <dgm:prSet/>
      <dgm:spPr/>
      <dgm:t>
        <a:bodyPr/>
        <a:lstStyle/>
        <a:p>
          <a:pPr algn="r"/>
          <a:endParaRPr lang="es-CO"/>
        </a:p>
      </dgm:t>
    </dgm:pt>
    <dgm:pt modelId="{B8756F69-6BAD-43BF-A920-B5688A8C4B84}" type="sibTrans" cxnId="{71AFF272-EE02-4DA3-BAF5-D2BBE3977F19}">
      <dgm:prSet/>
      <dgm:spPr/>
      <dgm:t>
        <a:bodyPr/>
        <a:lstStyle/>
        <a:p>
          <a:pPr algn="r"/>
          <a:endParaRPr lang="es-CO"/>
        </a:p>
      </dgm:t>
    </dgm:pt>
    <dgm:pt modelId="{4179C3F4-2FE2-4906-B04E-955A3EC3B188}">
      <dgm:prSet phldrT="[Texto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pPr algn="l"/>
          <a:r>
            <a:rPr lang="es-CO" sz="1800" b="1" dirty="0"/>
            <a:t>Nuevos actores en el mercado inmobiliario</a:t>
          </a:r>
        </a:p>
      </dgm:t>
    </dgm:pt>
    <dgm:pt modelId="{C0E7FFB9-4AD8-49D8-B1BF-528011F8A7D1}" type="parTrans" cxnId="{4F6C53BC-315D-4523-A901-A918733129F7}">
      <dgm:prSet/>
      <dgm:spPr/>
      <dgm:t>
        <a:bodyPr/>
        <a:lstStyle/>
        <a:p>
          <a:pPr algn="r"/>
          <a:endParaRPr lang="es-CO"/>
        </a:p>
      </dgm:t>
    </dgm:pt>
    <dgm:pt modelId="{A187E598-E19E-4B04-B12D-3710D80629AB}" type="sibTrans" cxnId="{4F6C53BC-315D-4523-A901-A918733129F7}">
      <dgm:prSet/>
      <dgm:spPr/>
      <dgm:t>
        <a:bodyPr/>
        <a:lstStyle/>
        <a:p>
          <a:pPr algn="r"/>
          <a:endParaRPr lang="es-CO"/>
        </a:p>
      </dgm:t>
    </dgm:pt>
    <dgm:pt modelId="{601A4460-C854-4557-BB3C-C9563DA866BD}">
      <dgm:prSet phldrT="[Texto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rgbClr val="FFC000"/>
        </a:solidFill>
      </dgm:spPr>
      <dgm:t>
        <a:bodyPr/>
        <a:lstStyle/>
        <a:p>
          <a:pPr algn="l"/>
          <a:r>
            <a:rPr lang="es-CO" sz="1800" b="1" dirty="0"/>
            <a:t>Gestión Especializada por segmentos</a:t>
          </a:r>
        </a:p>
      </dgm:t>
    </dgm:pt>
    <dgm:pt modelId="{BCCDEB67-4ABF-4F3F-8BD5-49A0B0BACA2B}" type="parTrans" cxnId="{679C7D5D-4354-4F76-887F-7EFB1AE89086}">
      <dgm:prSet/>
      <dgm:spPr/>
      <dgm:t>
        <a:bodyPr/>
        <a:lstStyle/>
        <a:p>
          <a:pPr algn="r"/>
          <a:endParaRPr lang="es-CO"/>
        </a:p>
      </dgm:t>
    </dgm:pt>
    <dgm:pt modelId="{B16D6264-0561-46CE-9420-0A2A3A769EBE}" type="sibTrans" cxnId="{679C7D5D-4354-4F76-887F-7EFB1AE89086}">
      <dgm:prSet/>
      <dgm:spPr/>
      <dgm:t>
        <a:bodyPr/>
        <a:lstStyle/>
        <a:p>
          <a:pPr algn="r"/>
          <a:endParaRPr lang="es-CO"/>
        </a:p>
      </dgm:t>
    </dgm:pt>
    <dgm:pt modelId="{E285DA00-3A5E-475F-8068-383E92CEB26B}">
      <dgm:prSet phldrT="[Texto]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r"/>
          <a:r>
            <a:rPr lang="es-CO" b="1" dirty="0"/>
            <a:t>Integración Comercial</a:t>
          </a:r>
        </a:p>
      </dgm:t>
    </dgm:pt>
    <dgm:pt modelId="{7F31642B-28BE-4150-97ED-2C76531E0420}" type="parTrans" cxnId="{216EFA4F-B0CD-4B10-9BAE-0AE360DE1E26}">
      <dgm:prSet/>
      <dgm:spPr/>
      <dgm:t>
        <a:bodyPr/>
        <a:lstStyle/>
        <a:p>
          <a:pPr algn="r"/>
          <a:endParaRPr lang="es-CO"/>
        </a:p>
      </dgm:t>
    </dgm:pt>
    <dgm:pt modelId="{A8DAAC85-747E-4DFE-9E5C-27EABD660698}" type="sibTrans" cxnId="{216EFA4F-B0CD-4B10-9BAE-0AE360DE1E26}">
      <dgm:prSet/>
      <dgm:spPr/>
      <dgm:t>
        <a:bodyPr/>
        <a:lstStyle/>
        <a:p>
          <a:pPr algn="r"/>
          <a:endParaRPr lang="es-CO"/>
        </a:p>
      </dgm:t>
    </dgm:pt>
    <dgm:pt modelId="{9974E7C5-5286-4233-AD11-87C7E8A48B91}" type="pres">
      <dgm:prSet presAssocID="{29CDDEC7-BC89-4D78-B288-4EA1C4DCDF66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0C49189F-B298-4089-9877-0EA56793D809}" type="pres">
      <dgm:prSet presAssocID="{29CDDEC7-BC89-4D78-B288-4EA1C4DCDF66}" presName="children" presStyleCnt="0"/>
      <dgm:spPr/>
    </dgm:pt>
    <dgm:pt modelId="{AC40C821-67F9-415A-9793-B9A1070239ED}" type="pres">
      <dgm:prSet presAssocID="{29CDDEC7-BC89-4D78-B288-4EA1C4DCDF66}" presName="childPlaceholder" presStyleCnt="0"/>
      <dgm:spPr/>
    </dgm:pt>
    <dgm:pt modelId="{A27537BB-1034-4ABD-BB23-A515F679AC52}" type="pres">
      <dgm:prSet presAssocID="{29CDDEC7-BC89-4D78-B288-4EA1C4DCDF66}" presName="circle" presStyleCnt="0"/>
      <dgm:spPr/>
    </dgm:pt>
    <dgm:pt modelId="{99707D7C-7676-4D69-99E5-493399293741}" type="pres">
      <dgm:prSet presAssocID="{29CDDEC7-BC89-4D78-B288-4EA1C4DCDF66}" presName="quadrant1" presStyleLbl="node1" presStyleIdx="0" presStyleCnt="4" custLinFactNeighborX="-1347" custLinFactNeighborY="-14410">
        <dgm:presLayoutVars>
          <dgm:chMax val="1"/>
          <dgm:bulletEnabled val="1"/>
        </dgm:presLayoutVars>
      </dgm:prSet>
      <dgm:spPr/>
    </dgm:pt>
    <dgm:pt modelId="{AEF7B086-7400-4347-A37C-0D6E60B04AB9}" type="pres">
      <dgm:prSet presAssocID="{29CDDEC7-BC89-4D78-B288-4EA1C4DCDF66}" presName="quadrant2" presStyleLbl="node1" presStyleIdx="1" presStyleCnt="4" custLinFactNeighborX="-1995" custLinFactNeighborY="-14410">
        <dgm:presLayoutVars>
          <dgm:chMax val="1"/>
          <dgm:bulletEnabled val="1"/>
        </dgm:presLayoutVars>
      </dgm:prSet>
      <dgm:spPr/>
    </dgm:pt>
    <dgm:pt modelId="{203CE82B-ADAA-4A53-BDEB-7C5301AD3F6C}" type="pres">
      <dgm:prSet presAssocID="{29CDDEC7-BC89-4D78-B288-4EA1C4DCDF66}" presName="quadrant3" presStyleLbl="node1" presStyleIdx="2" presStyleCnt="4" custScaleX="100260" custLinFactNeighborX="338" custLinFactNeighborY="-16230">
        <dgm:presLayoutVars>
          <dgm:chMax val="1"/>
          <dgm:bulletEnabled val="1"/>
        </dgm:presLayoutVars>
      </dgm:prSet>
      <dgm:spPr/>
    </dgm:pt>
    <dgm:pt modelId="{B384EEAD-8C38-4943-83EE-BEBA7585E630}" type="pres">
      <dgm:prSet presAssocID="{29CDDEC7-BC89-4D78-B288-4EA1C4DCDF66}" presName="quadrant4" presStyleLbl="node1" presStyleIdx="3" presStyleCnt="4" custLinFactNeighborX="-1194" custLinFactNeighborY="-15666">
        <dgm:presLayoutVars>
          <dgm:chMax val="1"/>
          <dgm:bulletEnabled val="1"/>
        </dgm:presLayoutVars>
      </dgm:prSet>
      <dgm:spPr/>
    </dgm:pt>
    <dgm:pt modelId="{8CA01D99-6E92-4601-BF22-EE23B71164DB}" type="pres">
      <dgm:prSet presAssocID="{29CDDEC7-BC89-4D78-B288-4EA1C4DCDF66}" presName="quadrantPlaceholder" presStyleCnt="0"/>
      <dgm:spPr/>
    </dgm:pt>
    <dgm:pt modelId="{6415151F-FFF1-4AB9-899F-AD940B7B9994}" type="pres">
      <dgm:prSet presAssocID="{29CDDEC7-BC89-4D78-B288-4EA1C4DCDF66}" presName="center1" presStyleLbl="fgShp" presStyleIdx="0" presStyleCnt="2" custLinFactNeighborX="9034" custLinFactNeighborY="-34795"/>
      <dgm:spPr>
        <a:solidFill>
          <a:srgbClr val="0033CC"/>
        </a:solidFill>
      </dgm:spPr>
    </dgm:pt>
    <dgm:pt modelId="{E3FC5C6D-FC0A-4191-B0A3-E89B0462C8DA}" type="pres">
      <dgm:prSet presAssocID="{29CDDEC7-BC89-4D78-B288-4EA1C4DCDF66}" presName="center2" presStyleLbl="fgShp" presStyleIdx="1" presStyleCnt="2" custLinFactNeighborX="9034" custLinFactNeighborY="-60756"/>
      <dgm:spPr>
        <a:solidFill>
          <a:srgbClr val="0033CC"/>
        </a:solidFill>
      </dgm:spPr>
    </dgm:pt>
  </dgm:ptLst>
  <dgm:cxnLst>
    <dgm:cxn modelId="{679C7D5D-4354-4F76-887F-7EFB1AE89086}" srcId="{29CDDEC7-BC89-4D78-B288-4EA1C4DCDF66}" destId="{601A4460-C854-4557-BB3C-C9563DA866BD}" srcOrd="2" destOrd="0" parTransId="{BCCDEB67-4ABF-4F3F-8BD5-49A0B0BACA2B}" sibTransId="{B16D6264-0561-46CE-9420-0A2A3A769EBE}"/>
    <dgm:cxn modelId="{216EFA4F-B0CD-4B10-9BAE-0AE360DE1E26}" srcId="{29CDDEC7-BC89-4D78-B288-4EA1C4DCDF66}" destId="{E285DA00-3A5E-475F-8068-383E92CEB26B}" srcOrd="3" destOrd="0" parTransId="{7F31642B-28BE-4150-97ED-2C76531E0420}" sibTransId="{A8DAAC85-747E-4DFE-9E5C-27EABD660698}"/>
    <dgm:cxn modelId="{71AFF272-EE02-4DA3-BAF5-D2BBE3977F19}" srcId="{29CDDEC7-BC89-4D78-B288-4EA1C4DCDF66}" destId="{056B7131-1CF5-4364-B328-0E5612505288}" srcOrd="0" destOrd="0" parTransId="{E6358429-A91B-4430-9514-4CECADF8A1A6}" sibTransId="{B8756F69-6BAD-43BF-A920-B5688A8C4B84}"/>
    <dgm:cxn modelId="{1C4C228A-4E64-4406-82BA-35A9784A5B72}" type="presOf" srcId="{056B7131-1CF5-4364-B328-0E5612505288}" destId="{99707D7C-7676-4D69-99E5-493399293741}" srcOrd="0" destOrd="0" presId="urn:microsoft.com/office/officeart/2005/8/layout/cycle4"/>
    <dgm:cxn modelId="{A2F4608E-565F-48DF-86B6-594334F72C9A}" type="presOf" srcId="{29CDDEC7-BC89-4D78-B288-4EA1C4DCDF66}" destId="{9974E7C5-5286-4233-AD11-87C7E8A48B91}" srcOrd="0" destOrd="0" presId="urn:microsoft.com/office/officeart/2005/8/layout/cycle4"/>
    <dgm:cxn modelId="{D0706A9F-7310-474D-A0A8-33D3C5B214B3}" type="presOf" srcId="{4179C3F4-2FE2-4906-B04E-955A3EC3B188}" destId="{AEF7B086-7400-4347-A37C-0D6E60B04AB9}" srcOrd="0" destOrd="0" presId="urn:microsoft.com/office/officeart/2005/8/layout/cycle4"/>
    <dgm:cxn modelId="{4F6C53BC-315D-4523-A901-A918733129F7}" srcId="{29CDDEC7-BC89-4D78-B288-4EA1C4DCDF66}" destId="{4179C3F4-2FE2-4906-B04E-955A3EC3B188}" srcOrd="1" destOrd="0" parTransId="{C0E7FFB9-4AD8-49D8-B1BF-528011F8A7D1}" sibTransId="{A187E598-E19E-4B04-B12D-3710D80629AB}"/>
    <dgm:cxn modelId="{70CC30D5-1193-4EDE-AEB6-939B79986BF8}" type="presOf" srcId="{601A4460-C854-4557-BB3C-C9563DA866BD}" destId="{203CE82B-ADAA-4A53-BDEB-7C5301AD3F6C}" srcOrd="0" destOrd="0" presId="urn:microsoft.com/office/officeart/2005/8/layout/cycle4"/>
    <dgm:cxn modelId="{0CA981DE-B258-4520-B823-24E4414F45AB}" type="presOf" srcId="{E285DA00-3A5E-475F-8068-383E92CEB26B}" destId="{B384EEAD-8C38-4943-83EE-BEBA7585E630}" srcOrd="0" destOrd="0" presId="urn:microsoft.com/office/officeart/2005/8/layout/cycle4"/>
    <dgm:cxn modelId="{AA0D8BD2-4DA3-4FED-BB4F-194356287A9D}" type="presParOf" srcId="{9974E7C5-5286-4233-AD11-87C7E8A48B91}" destId="{0C49189F-B298-4089-9877-0EA56793D809}" srcOrd="0" destOrd="0" presId="urn:microsoft.com/office/officeart/2005/8/layout/cycle4"/>
    <dgm:cxn modelId="{01F8D29C-8C9E-43FC-835B-7843FC919186}" type="presParOf" srcId="{0C49189F-B298-4089-9877-0EA56793D809}" destId="{AC40C821-67F9-415A-9793-B9A1070239ED}" srcOrd="0" destOrd="0" presId="urn:microsoft.com/office/officeart/2005/8/layout/cycle4"/>
    <dgm:cxn modelId="{1FF9DD2E-3013-4A3C-BF77-7BDC0A107215}" type="presParOf" srcId="{9974E7C5-5286-4233-AD11-87C7E8A48B91}" destId="{A27537BB-1034-4ABD-BB23-A515F679AC52}" srcOrd="1" destOrd="0" presId="urn:microsoft.com/office/officeart/2005/8/layout/cycle4"/>
    <dgm:cxn modelId="{B862F07A-3934-4EED-AA1D-4E47C8568D83}" type="presParOf" srcId="{A27537BB-1034-4ABD-BB23-A515F679AC52}" destId="{99707D7C-7676-4D69-99E5-493399293741}" srcOrd="0" destOrd="0" presId="urn:microsoft.com/office/officeart/2005/8/layout/cycle4"/>
    <dgm:cxn modelId="{3DD36923-6917-495C-B6EA-FD434B8AF176}" type="presParOf" srcId="{A27537BB-1034-4ABD-BB23-A515F679AC52}" destId="{AEF7B086-7400-4347-A37C-0D6E60B04AB9}" srcOrd="1" destOrd="0" presId="urn:microsoft.com/office/officeart/2005/8/layout/cycle4"/>
    <dgm:cxn modelId="{B8D8052D-ADD8-4A15-9CCD-104803A8D6E1}" type="presParOf" srcId="{A27537BB-1034-4ABD-BB23-A515F679AC52}" destId="{203CE82B-ADAA-4A53-BDEB-7C5301AD3F6C}" srcOrd="2" destOrd="0" presId="urn:microsoft.com/office/officeart/2005/8/layout/cycle4"/>
    <dgm:cxn modelId="{FCB2FEB5-1D21-4519-AB3D-B827936F6721}" type="presParOf" srcId="{A27537BB-1034-4ABD-BB23-A515F679AC52}" destId="{B384EEAD-8C38-4943-83EE-BEBA7585E630}" srcOrd="3" destOrd="0" presId="urn:microsoft.com/office/officeart/2005/8/layout/cycle4"/>
    <dgm:cxn modelId="{23FE6BE7-F228-455B-93AD-7E8EA2AE34EE}" type="presParOf" srcId="{A27537BB-1034-4ABD-BB23-A515F679AC52}" destId="{8CA01D99-6E92-4601-BF22-EE23B71164DB}" srcOrd="4" destOrd="0" presId="urn:microsoft.com/office/officeart/2005/8/layout/cycle4"/>
    <dgm:cxn modelId="{6A009DAE-8E57-467C-86D9-9C82BF127443}" type="presParOf" srcId="{9974E7C5-5286-4233-AD11-87C7E8A48B91}" destId="{6415151F-FFF1-4AB9-899F-AD940B7B9994}" srcOrd="2" destOrd="0" presId="urn:microsoft.com/office/officeart/2005/8/layout/cycle4"/>
    <dgm:cxn modelId="{B78A5322-789B-4832-A730-374D6F7048BF}" type="presParOf" srcId="{9974E7C5-5286-4233-AD11-87C7E8A48B91}" destId="{E3FC5C6D-FC0A-4191-B0A3-E89B0462C8DA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8BFCEF-8BA5-45AB-9542-61543DCA929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8E3E815A-19AB-4FEA-9A27-BBFACACD6B03}">
      <dgm:prSet phldrT="[Texto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s-CO" dirty="0"/>
            <a:t>Mayor alcance   </a:t>
          </a:r>
        </a:p>
        <a:p>
          <a:r>
            <a:rPr lang="es-CO" dirty="0"/>
            <a:t>( cobertura)        </a:t>
          </a:r>
        </a:p>
        <a:p>
          <a:r>
            <a:rPr lang="es-CO" dirty="0"/>
            <a:t>( fuerza comercial)</a:t>
          </a:r>
        </a:p>
      </dgm:t>
    </dgm:pt>
    <dgm:pt modelId="{9300E7E2-A0F8-4290-8C2D-61EE7FA90788}" type="parTrans" cxnId="{43419AEC-B9A8-4EA6-A6C5-A67D01624999}">
      <dgm:prSet/>
      <dgm:spPr/>
      <dgm:t>
        <a:bodyPr/>
        <a:lstStyle/>
        <a:p>
          <a:endParaRPr lang="es-CO"/>
        </a:p>
      </dgm:t>
    </dgm:pt>
    <dgm:pt modelId="{17F8FF33-5E20-417B-B02C-97DCD9D0CF48}" type="sibTrans" cxnId="{43419AEC-B9A8-4EA6-A6C5-A67D01624999}">
      <dgm:prSet/>
      <dgm:spPr/>
      <dgm:t>
        <a:bodyPr/>
        <a:lstStyle/>
        <a:p>
          <a:endParaRPr lang="es-CO"/>
        </a:p>
      </dgm:t>
    </dgm:pt>
    <dgm:pt modelId="{DCD753DB-1ABD-4A30-AFF0-DDA190439349}">
      <dgm:prSet phldrT="[Texto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s-CO" dirty="0"/>
            <a:t>Especialización</a:t>
          </a:r>
        </a:p>
        <a:p>
          <a:r>
            <a:rPr lang="es-CO" dirty="0"/>
            <a:t>Segmentación</a:t>
          </a:r>
        </a:p>
      </dgm:t>
    </dgm:pt>
    <dgm:pt modelId="{8860954C-D2B2-47F8-B8FD-A3A4E1714880}" type="parTrans" cxnId="{45A60352-70AF-4D95-9E60-761824586A39}">
      <dgm:prSet/>
      <dgm:spPr/>
      <dgm:t>
        <a:bodyPr/>
        <a:lstStyle/>
        <a:p>
          <a:endParaRPr lang="es-CO"/>
        </a:p>
      </dgm:t>
    </dgm:pt>
    <dgm:pt modelId="{359C6FA4-C88C-41F2-A0EC-33CDB8336856}" type="sibTrans" cxnId="{45A60352-70AF-4D95-9E60-761824586A39}">
      <dgm:prSet/>
      <dgm:spPr/>
      <dgm:t>
        <a:bodyPr/>
        <a:lstStyle/>
        <a:p>
          <a:endParaRPr lang="es-CO"/>
        </a:p>
      </dgm:t>
    </dgm:pt>
    <dgm:pt modelId="{063BD043-CE86-4BD5-8C64-5EEB7A19BD25}">
      <dgm:prSet phldrT="[Texto]"/>
      <dgm:spPr/>
      <dgm:t>
        <a:bodyPr/>
        <a:lstStyle/>
        <a:p>
          <a:r>
            <a:rPr lang="es-CO" dirty="0"/>
            <a:t>Desarrollo</a:t>
          </a:r>
        </a:p>
        <a:p>
          <a:r>
            <a:rPr lang="es-CO" dirty="0"/>
            <a:t>Inmobiliario </a:t>
          </a:r>
        </a:p>
      </dgm:t>
    </dgm:pt>
    <dgm:pt modelId="{87909FBF-58F1-4718-B122-0A22CAF63D40}" type="parTrans" cxnId="{2F71E40B-1DA5-4701-B7A1-0817647D62A1}">
      <dgm:prSet/>
      <dgm:spPr/>
      <dgm:t>
        <a:bodyPr/>
        <a:lstStyle/>
        <a:p>
          <a:endParaRPr lang="es-CO"/>
        </a:p>
      </dgm:t>
    </dgm:pt>
    <dgm:pt modelId="{15562850-0CB7-491D-8AB0-E3CFDF993445}" type="sibTrans" cxnId="{2F71E40B-1DA5-4701-B7A1-0817647D62A1}">
      <dgm:prSet/>
      <dgm:spPr/>
      <dgm:t>
        <a:bodyPr/>
        <a:lstStyle/>
        <a:p>
          <a:endParaRPr lang="es-CO"/>
        </a:p>
      </dgm:t>
    </dgm:pt>
    <dgm:pt modelId="{3617CA1C-45C1-4F87-9C06-329D6E6C4340}">
      <dgm:prSet phldrT="[Texto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s-CO" dirty="0"/>
            <a:t>Divulgación</a:t>
          </a:r>
        </a:p>
        <a:p>
          <a:r>
            <a:rPr lang="es-CO" dirty="0"/>
            <a:t>(mercadeo / digital)</a:t>
          </a:r>
        </a:p>
      </dgm:t>
    </dgm:pt>
    <dgm:pt modelId="{9DE8C42F-6C62-4C0B-BCC4-06DE308107B1}" type="parTrans" cxnId="{13C712F7-88BA-42D0-AA6D-7B75249E9512}">
      <dgm:prSet/>
      <dgm:spPr/>
      <dgm:t>
        <a:bodyPr/>
        <a:lstStyle/>
        <a:p>
          <a:endParaRPr lang="es-CO"/>
        </a:p>
      </dgm:t>
    </dgm:pt>
    <dgm:pt modelId="{0CBF7060-2E4A-40FA-887A-BBB17D26C94F}" type="sibTrans" cxnId="{13C712F7-88BA-42D0-AA6D-7B75249E9512}">
      <dgm:prSet/>
      <dgm:spPr/>
      <dgm:t>
        <a:bodyPr/>
        <a:lstStyle/>
        <a:p>
          <a:endParaRPr lang="es-CO"/>
        </a:p>
      </dgm:t>
    </dgm:pt>
    <dgm:pt modelId="{D255736C-BEC7-49F1-AAE3-25F8D50156B9}">
      <dgm:prSet phldrT="[Texto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CO" dirty="0"/>
            <a:t>Integración Comercial</a:t>
          </a:r>
        </a:p>
      </dgm:t>
    </dgm:pt>
    <dgm:pt modelId="{B92991C5-8C06-4120-9F25-6562F07783AA}" type="parTrans" cxnId="{92E65A2E-2886-4B98-91C2-A72E441689E5}">
      <dgm:prSet/>
      <dgm:spPr/>
      <dgm:t>
        <a:bodyPr/>
        <a:lstStyle/>
        <a:p>
          <a:endParaRPr lang="es-CO"/>
        </a:p>
      </dgm:t>
    </dgm:pt>
    <dgm:pt modelId="{F8696A34-DA34-4E60-A8EB-B1E773D78F84}" type="sibTrans" cxnId="{92E65A2E-2886-4B98-91C2-A72E441689E5}">
      <dgm:prSet/>
      <dgm:spPr/>
      <dgm:t>
        <a:bodyPr/>
        <a:lstStyle/>
        <a:p>
          <a:endParaRPr lang="es-CO"/>
        </a:p>
      </dgm:t>
    </dgm:pt>
    <dgm:pt modelId="{ECBDBABB-CFB5-4110-A3DB-A05D1FA47737}" type="pres">
      <dgm:prSet presAssocID="{818BFCEF-8BA5-45AB-9542-61543DCA929F}" presName="diagram" presStyleCnt="0">
        <dgm:presLayoutVars>
          <dgm:dir/>
          <dgm:resizeHandles val="exact"/>
        </dgm:presLayoutVars>
      </dgm:prSet>
      <dgm:spPr/>
    </dgm:pt>
    <dgm:pt modelId="{7BAC403D-20A6-4585-8C51-418E4ABB3332}" type="pres">
      <dgm:prSet presAssocID="{8E3E815A-19AB-4FEA-9A27-BBFACACD6B03}" presName="node" presStyleLbl="node1" presStyleIdx="0" presStyleCnt="5">
        <dgm:presLayoutVars>
          <dgm:bulletEnabled val="1"/>
        </dgm:presLayoutVars>
      </dgm:prSet>
      <dgm:spPr/>
    </dgm:pt>
    <dgm:pt modelId="{00950A27-AEB4-4B74-A4E3-71EEB2F69F85}" type="pres">
      <dgm:prSet presAssocID="{17F8FF33-5E20-417B-B02C-97DCD9D0CF48}" presName="sibTrans" presStyleCnt="0"/>
      <dgm:spPr/>
    </dgm:pt>
    <dgm:pt modelId="{4EDD8B60-8D1B-4FE5-86E9-28C7B39A88F8}" type="pres">
      <dgm:prSet presAssocID="{DCD753DB-1ABD-4A30-AFF0-DDA190439349}" presName="node" presStyleLbl="node1" presStyleIdx="1" presStyleCnt="5">
        <dgm:presLayoutVars>
          <dgm:bulletEnabled val="1"/>
        </dgm:presLayoutVars>
      </dgm:prSet>
      <dgm:spPr/>
    </dgm:pt>
    <dgm:pt modelId="{142DEE6A-3B34-4100-8BFA-DB0216AB1804}" type="pres">
      <dgm:prSet presAssocID="{359C6FA4-C88C-41F2-A0EC-33CDB8336856}" presName="sibTrans" presStyleCnt="0"/>
      <dgm:spPr/>
    </dgm:pt>
    <dgm:pt modelId="{EBEA4C36-FF41-4B0D-958F-187556F9CCBF}" type="pres">
      <dgm:prSet presAssocID="{063BD043-CE86-4BD5-8C64-5EEB7A19BD25}" presName="node" presStyleLbl="node1" presStyleIdx="2" presStyleCnt="5">
        <dgm:presLayoutVars>
          <dgm:bulletEnabled val="1"/>
        </dgm:presLayoutVars>
      </dgm:prSet>
      <dgm:spPr/>
    </dgm:pt>
    <dgm:pt modelId="{2F68197A-6FBC-4805-9A73-C270BB022748}" type="pres">
      <dgm:prSet presAssocID="{15562850-0CB7-491D-8AB0-E3CFDF993445}" presName="sibTrans" presStyleCnt="0"/>
      <dgm:spPr/>
    </dgm:pt>
    <dgm:pt modelId="{40A9E7EF-AD96-4554-A937-D96D9249D012}" type="pres">
      <dgm:prSet presAssocID="{3617CA1C-45C1-4F87-9C06-329D6E6C4340}" presName="node" presStyleLbl="node1" presStyleIdx="3" presStyleCnt="5">
        <dgm:presLayoutVars>
          <dgm:bulletEnabled val="1"/>
        </dgm:presLayoutVars>
      </dgm:prSet>
      <dgm:spPr/>
    </dgm:pt>
    <dgm:pt modelId="{A3949F67-941D-4FF7-A272-9B734D9FD28C}" type="pres">
      <dgm:prSet presAssocID="{0CBF7060-2E4A-40FA-887A-BBB17D26C94F}" presName="sibTrans" presStyleCnt="0"/>
      <dgm:spPr/>
    </dgm:pt>
    <dgm:pt modelId="{66ED2F81-182A-44AB-984A-163B4282C3F6}" type="pres">
      <dgm:prSet presAssocID="{D255736C-BEC7-49F1-AAE3-25F8D50156B9}" presName="node" presStyleLbl="node1" presStyleIdx="4" presStyleCnt="5">
        <dgm:presLayoutVars>
          <dgm:bulletEnabled val="1"/>
        </dgm:presLayoutVars>
      </dgm:prSet>
      <dgm:spPr/>
    </dgm:pt>
  </dgm:ptLst>
  <dgm:cxnLst>
    <dgm:cxn modelId="{2F71E40B-1DA5-4701-B7A1-0817647D62A1}" srcId="{818BFCEF-8BA5-45AB-9542-61543DCA929F}" destId="{063BD043-CE86-4BD5-8C64-5EEB7A19BD25}" srcOrd="2" destOrd="0" parTransId="{87909FBF-58F1-4718-B122-0A22CAF63D40}" sibTransId="{15562850-0CB7-491D-8AB0-E3CFDF993445}"/>
    <dgm:cxn modelId="{A8804F18-2287-418C-BD69-D40C04A1DD0A}" type="presOf" srcId="{D255736C-BEC7-49F1-AAE3-25F8D50156B9}" destId="{66ED2F81-182A-44AB-984A-163B4282C3F6}" srcOrd="0" destOrd="0" presId="urn:microsoft.com/office/officeart/2005/8/layout/default"/>
    <dgm:cxn modelId="{92E65A2E-2886-4B98-91C2-A72E441689E5}" srcId="{818BFCEF-8BA5-45AB-9542-61543DCA929F}" destId="{D255736C-BEC7-49F1-AAE3-25F8D50156B9}" srcOrd="4" destOrd="0" parTransId="{B92991C5-8C06-4120-9F25-6562F07783AA}" sibTransId="{F8696A34-DA34-4E60-A8EB-B1E773D78F84}"/>
    <dgm:cxn modelId="{6926DA68-2EC5-44BD-A79F-B5C8025AD227}" type="presOf" srcId="{8E3E815A-19AB-4FEA-9A27-BBFACACD6B03}" destId="{7BAC403D-20A6-4585-8C51-418E4ABB3332}" srcOrd="0" destOrd="0" presId="urn:microsoft.com/office/officeart/2005/8/layout/default"/>
    <dgm:cxn modelId="{45A60352-70AF-4D95-9E60-761824586A39}" srcId="{818BFCEF-8BA5-45AB-9542-61543DCA929F}" destId="{DCD753DB-1ABD-4A30-AFF0-DDA190439349}" srcOrd="1" destOrd="0" parTransId="{8860954C-D2B2-47F8-B8FD-A3A4E1714880}" sibTransId="{359C6FA4-C88C-41F2-A0EC-33CDB8336856}"/>
    <dgm:cxn modelId="{02F6607C-2BC8-4FB0-8BAF-53FE254318AF}" type="presOf" srcId="{DCD753DB-1ABD-4A30-AFF0-DDA190439349}" destId="{4EDD8B60-8D1B-4FE5-86E9-28C7B39A88F8}" srcOrd="0" destOrd="0" presId="urn:microsoft.com/office/officeart/2005/8/layout/default"/>
    <dgm:cxn modelId="{2AC7057E-587D-4DF9-9A0C-AB93B69BC51C}" type="presOf" srcId="{3617CA1C-45C1-4F87-9C06-329D6E6C4340}" destId="{40A9E7EF-AD96-4554-A937-D96D9249D012}" srcOrd="0" destOrd="0" presId="urn:microsoft.com/office/officeart/2005/8/layout/default"/>
    <dgm:cxn modelId="{0CED0D90-C164-46E9-B741-8BB66D603419}" type="presOf" srcId="{818BFCEF-8BA5-45AB-9542-61543DCA929F}" destId="{ECBDBABB-CFB5-4110-A3DB-A05D1FA47737}" srcOrd="0" destOrd="0" presId="urn:microsoft.com/office/officeart/2005/8/layout/default"/>
    <dgm:cxn modelId="{12A9E2D1-D0CD-444F-AB84-26BEAD8B7E80}" type="presOf" srcId="{063BD043-CE86-4BD5-8C64-5EEB7A19BD25}" destId="{EBEA4C36-FF41-4B0D-958F-187556F9CCBF}" srcOrd="0" destOrd="0" presId="urn:microsoft.com/office/officeart/2005/8/layout/default"/>
    <dgm:cxn modelId="{43419AEC-B9A8-4EA6-A6C5-A67D01624999}" srcId="{818BFCEF-8BA5-45AB-9542-61543DCA929F}" destId="{8E3E815A-19AB-4FEA-9A27-BBFACACD6B03}" srcOrd="0" destOrd="0" parTransId="{9300E7E2-A0F8-4290-8C2D-61EE7FA90788}" sibTransId="{17F8FF33-5E20-417B-B02C-97DCD9D0CF48}"/>
    <dgm:cxn modelId="{13C712F7-88BA-42D0-AA6D-7B75249E9512}" srcId="{818BFCEF-8BA5-45AB-9542-61543DCA929F}" destId="{3617CA1C-45C1-4F87-9C06-329D6E6C4340}" srcOrd="3" destOrd="0" parTransId="{9DE8C42F-6C62-4C0B-BCC4-06DE308107B1}" sibTransId="{0CBF7060-2E4A-40FA-887A-BBB17D26C94F}"/>
    <dgm:cxn modelId="{1559FCA4-1849-4678-9D08-E4283BF26BA3}" type="presParOf" srcId="{ECBDBABB-CFB5-4110-A3DB-A05D1FA47737}" destId="{7BAC403D-20A6-4585-8C51-418E4ABB3332}" srcOrd="0" destOrd="0" presId="urn:microsoft.com/office/officeart/2005/8/layout/default"/>
    <dgm:cxn modelId="{45FE7365-FF00-482F-B718-93CD37DAD9C6}" type="presParOf" srcId="{ECBDBABB-CFB5-4110-A3DB-A05D1FA47737}" destId="{00950A27-AEB4-4B74-A4E3-71EEB2F69F85}" srcOrd="1" destOrd="0" presId="urn:microsoft.com/office/officeart/2005/8/layout/default"/>
    <dgm:cxn modelId="{952DD8A6-80FB-4226-A16E-C8DE4E7B9C50}" type="presParOf" srcId="{ECBDBABB-CFB5-4110-A3DB-A05D1FA47737}" destId="{4EDD8B60-8D1B-4FE5-86E9-28C7B39A88F8}" srcOrd="2" destOrd="0" presId="urn:microsoft.com/office/officeart/2005/8/layout/default"/>
    <dgm:cxn modelId="{FA014767-F067-4899-AC87-3913B7247EF9}" type="presParOf" srcId="{ECBDBABB-CFB5-4110-A3DB-A05D1FA47737}" destId="{142DEE6A-3B34-4100-8BFA-DB0216AB1804}" srcOrd="3" destOrd="0" presId="urn:microsoft.com/office/officeart/2005/8/layout/default"/>
    <dgm:cxn modelId="{0432F238-9F47-453D-827F-C7AE6161CFA3}" type="presParOf" srcId="{ECBDBABB-CFB5-4110-A3DB-A05D1FA47737}" destId="{EBEA4C36-FF41-4B0D-958F-187556F9CCBF}" srcOrd="4" destOrd="0" presId="urn:microsoft.com/office/officeart/2005/8/layout/default"/>
    <dgm:cxn modelId="{8B58E7EA-D945-4594-9937-A9C0946077DD}" type="presParOf" srcId="{ECBDBABB-CFB5-4110-A3DB-A05D1FA47737}" destId="{2F68197A-6FBC-4805-9A73-C270BB022748}" srcOrd="5" destOrd="0" presId="urn:microsoft.com/office/officeart/2005/8/layout/default"/>
    <dgm:cxn modelId="{4B354F48-BE57-433C-B351-0F823E639AB6}" type="presParOf" srcId="{ECBDBABB-CFB5-4110-A3DB-A05D1FA47737}" destId="{40A9E7EF-AD96-4554-A937-D96D9249D012}" srcOrd="6" destOrd="0" presId="urn:microsoft.com/office/officeart/2005/8/layout/default"/>
    <dgm:cxn modelId="{C82AE444-C827-4311-A4FE-63CD6C236ED0}" type="presParOf" srcId="{ECBDBABB-CFB5-4110-A3DB-A05D1FA47737}" destId="{A3949F67-941D-4FF7-A272-9B734D9FD28C}" srcOrd="7" destOrd="0" presId="urn:microsoft.com/office/officeart/2005/8/layout/default"/>
    <dgm:cxn modelId="{6F8DD6F7-15E7-48FA-9D23-AA16ACCC3A43}" type="presParOf" srcId="{ECBDBABB-CFB5-4110-A3DB-A05D1FA47737}" destId="{66ED2F81-182A-44AB-984A-163B4282C3F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707D7C-7676-4D69-99E5-493399293741}">
      <dsp:nvSpPr>
        <dsp:cNvPr id="0" name=""/>
        <dsp:cNvSpPr/>
      </dsp:nvSpPr>
      <dsp:spPr>
        <a:xfrm>
          <a:off x="1006892" y="16033"/>
          <a:ext cx="2167270" cy="2167270"/>
        </a:xfrm>
        <a:prstGeom prst="pieWedge">
          <a:avLst/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/>
            <a:t>Dinamizar</a:t>
          </a:r>
        </a:p>
      </dsp:txBody>
      <dsp:txXfrm>
        <a:off x="1641671" y="650812"/>
        <a:ext cx="1532491" cy="1532491"/>
      </dsp:txXfrm>
    </dsp:sp>
    <dsp:sp modelId="{AEF7B086-7400-4347-A37C-0D6E60B04AB9}">
      <dsp:nvSpPr>
        <dsp:cNvPr id="0" name=""/>
        <dsp:cNvSpPr/>
      </dsp:nvSpPr>
      <dsp:spPr>
        <a:xfrm rot="5400000">
          <a:off x="3260223" y="16033"/>
          <a:ext cx="2167270" cy="2167270"/>
        </a:xfrm>
        <a:prstGeom prst="pieWedge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/>
            <a:t>Nuevos actores en el mercado inmobiliario</a:t>
          </a:r>
        </a:p>
      </dsp:txBody>
      <dsp:txXfrm rot="-5400000">
        <a:off x="3260223" y="650812"/>
        <a:ext cx="1532491" cy="1532491"/>
      </dsp:txXfrm>
    </dsp:sp>
    <dsp:sp modelId="{203CE82B-ADAA-4A53-BDEB-7C5301AD3F6C}">
      <dsp:nvSpPr>
        <dsp:cNvPr id="0" name=""/>
        <dsp:cNvSpPr/>
      </dsp:nvSpPr>
      <dsp:spPr>
        <a:xfrm rot="10800000">
          <a:off x="3307968" y="2243964"/>
          <a:ext cx="2172905" cy="2167270"/>
        </a:xfrm>
        <a:prstGeom prst="pieWedge">
          <a:avLst/>
        </a:prstGeom>
        <a:solidFill>
          <a:srgbClr val="FFC000"/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/>
            <a:t>Gestión Especializada por segmentos</a:t>
          </a:r>
        </a:p>
      </dsp:txBody>
      <dsp:txXfrm rot="10800000">
        <a:off x="3307968" y="2243964"/>
        <a:ext cx="1536476" cy="1532491"/>
      </dsp:txXfrm>
    </dsp:sp>
    <dsp:sp modelId="{B384EEAD-8C38-4943-83EE-BEBA7585E630}">
      <dsp:nvSpPr>
        <dsp:cNvPr id="0" name=""/>
        <dsp:cNvSpPr/>
      </dsp:nvSpPr>
      <dsp:spPr>
        <a:xfrm rot="16200000">
          <a:off x="1010208" y="2256187"/>
          <a:ext cx="2167270" cy="2167270"/>
        </a:xfrm>
        <a:prstGeom prst="pieWedge">
          <a:avLst/>
        </a:prstGeom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1"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1" kern="1200" dirty="0"/>
            <a:t>Integración Comercial</a:t>
          </a:r>
        </a:p>
      </dsp:txBody>
      <dsp:txXfrm rot="5400000">
        <a:off x="1644987" y="2256187"/>
        <a:ext cx="1532491" cy="1532491"/>
      </dsp:txXfrm>
    </dsp:sp>
    <dsp:sp modelId="{6415151F-FFF1-4AB9-899F-AD940B7B9994}">
      <dsp:nvSpPr>
        <dsp:cNvPr id="0" name=""/>
        <dsp:cNvSpPr/>
      </dsp:nvSpPr>
      <dsp:spPr>
        <a:xfrm>
          <a:off x="2946866" y="1868783"/>
          <a:ext cx="748283" cy="650681"/>
        </a:xfrm>
        <a:prstGeom prst="circularArrow">
          <a:avLst/>
        </a:prstGeom>
        <a:solidFill>
          <a:srgbClr val="0033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E3FC5C6D-FC0A-4191-B0A3-E89B0462C8DA}">
      <dsp:nvSpPr>
        <dsp:cNvPr id="0" name=""/>
        <dsp:cNvSpPr/>
      </dsp:nvSpPr>
      <dsp:spPr>
        <a:xfrm rot="10800000">
          <a:off x="2946866" y="1950122"/>
          <a:ext cx="748283" cy="650681"/>
        </a:xfrm>
        <a:prstGeom prst="circularArrow">
          <a:avLst/>
        </a:prstGeom>
        <a:solidFill>
          <a:srgbClr val="0033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AC403D-20A6-4585-8C51-418E4ABB3332}">
      <dsp:nvSpPr>
        <dsp:cNvPr id="0" name=""/>
        <dsp:cNvSpPr/>
      </dsp:nvSpPr>
      <dsp:spPr>
        <a:xfrm>
          <a:off x="0" y="291004"/>
          <a:ext cx="3096061" cy="1857637"/>
        </a:xfrm>
        <a:prstGeom prst="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kern="1200" dirty="0"/>
            <a:t>Mayor alcance   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kern="1200" dirty="0"/>
            <a:t>( cobertura)        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kern="1200" dirty="0"/>
            <a:t>( fuerza comercial)</a:t>
          </a:r>
        </a:p>
      </dsp:txBody>
      <dsp:txXfrm>
        <a:off x="0" y="291004"/>
        <a:ext cx="3096061" cy="1857637"/>
      </dsp:txXfrm>
    </dsp:sp>
    <dsp:sp modelId="{4EDD8B60-8D1B-4FE5-86E9-28C7B39A88F8}">
      <dsp:nvSpPr>
        <dsp:cNvPr id="0" name=""/>
        <dsp:cNvSpPr/>
      </dsp:nvSpPr>
      <dsp:spPr>
        <a:xfrm>
          <a:off x="3405668" y="291004"/>
          <a:ext cx="3096061" cy="1857637"/>
        </a:xfrm>
        <a:prstGeom prst="rect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kern="1200" dirty="0"/>
            <a:t>Especialización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kern="1200" dirty="0"/>
            <a:t>Segmentación</a:t>
          </a:r>
        </a:p>
      </dsp:txBody>
      <dsp:txXfrm>
        <a:off x="3405668" y="291004"/>
        <a:ext cx="3096061" cy="1857637"/>
      </dsp:txXfrm>
    </dsp:sp>
    <dsp:sp modelId="{EBEA4C36-FF41-4B0D-958F-187556F9CCBF}">
      <dsp:nvSpPr>
        <dsp:cNvPr id="0" name=""/>
        <dsp:cNvSpPr/>
      </dsp:nvSpPr>
      <dsp:spPr>
        <a:xfrm>
          <a:off x="6811336" y="291004"/>
          <a:ext cx="3096061" cy="18576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kern="1200" dirty="0"/>
            <a:t>Desarrollo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kern="1200" dirty="0"/>
            <a:t>Inmobiliario </a:t>
          </a:r>
        </a:p>
      </dsp:txBody>
      <dsp:txXfrm>
        <a:off x="6811336" y="291004"/>
        <a:ext cx="3096061" cy="1857637"/>
      </dsp:txXfrm>
    </dsp:sp>
    <dsp:sp modelId="{40A9E7EF-AD96-4554-A937-D96D9249D012}">
      <dsp:nvSpPr>
        <dsp:cNvPr id="0" name=""/>
        <dsp:cNvSpPr/>
      </dsp:nvSpPr>
      <dsp:spPr>
        <a:xfrm>
          <a:off x="1702834" y="2458248"/>
          <a:ext cx="3096061" cy="1857637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kern="1200" dirty="0"/>
            <a:t>Divulgación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kern="1200" dirty="0"/>
            <a:t>(mercadeo / digital)</a:t>
          </a:r>
        </a:p>
      </dsp:txBody>
      <dsp:txXfrm>
        <a:off x="1702834" y="2458248"/>
        <a:ext cx="3096061" cy="1857637"/>
      </dsp:txXfrm>
    </dsp:sp>
    <dsp:sp modelId="{66ED2F81-182A-44AB-984A-163B4282C3F6}">
      <dsp:nvSpPr>
        <dsp:cNvPr id="0" name=""/>
        <dsp:cNvSpPr/>
      </dsp:nvSpPr>
      <dsp:spPr>
        <a:xfrm>
          <a:off x="5108502" y="2458248"/>
          <a:ext cx="3096061" cy="1857637"/>
        </a:xfrm>
        <a:prstGeom prst="rect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kern="1200" dirty="0"/>
            <a:t>Integración Comercial</a:t>
          </a:r>
        </a:p>
      </dsp:txBody>
      <dsp:txXfrm>
        <a:off x="5108502" y="2458248"/>
        <a:ext cx="3096061" cy="18576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78266-719E-4490-8A45-705A97F224CE}" type="datetimeFigureOut">
              <a:rPr lang="es-CO" smtClean="0"/>
              <a:t>30/10/2018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CE7DD2-B0A5-4B67-A5AD-4493881A24E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40773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796CD-9291-44E5-8268-C167A2F2194E}" type="slidenum">
              <a:rPr lang="es-CO" smtClean="0"/>
              <a:t>24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3305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796CD-9291-44E5-8268-C167A2F2194E}" type="slidenum">
              <a:rPr lang="es-CO" smtClean="0"/>
              <a:t>27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3412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30/10/2018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30/10/2018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30/10/2018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30/10/2018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30/10/2018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30/10/2018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30/10/2018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30/10/2018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30/10/2018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30/10/2018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30/10/2018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Layout Only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8E8B2DA-DF3F-4ADF-A163-C85E922EF2BF}"/>
              </a:ext>
            </a:extLst>
          </p:cNvPr>
          <p:cNvSpPr txBox="1">
            <a:spLocks/>
          </p:cNvSpPr>
          <p:nvPr/>
        </p:nvSpPr>
        <p:spPr>
          <a:xfrm>
            <a:off x="1045634" y="6432550"/>
            <a:ext cx="2332567" cy="279400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9pPr>
          </a:lstStyle>
          <a:p>
            <a:pPr eaLnBrk="1" hangingPunct="1">
              <a:defRPr/>
            </a:pPr>
            <a:r>
              <a:rPr kumimoji="0" lang="en-US" altLang="ja-JP" sz="375">
                <a:solidFill>
                  <a:srgbClr val="4D4D4D"/>
                </a:solidFill>
                <a:cs typeface="Arial" pitchFamily="34" charset="0"/>
              </a:rPr>
              <a:t> – Colliers International </a:t>
            </a:r>
            <a:r>
              <a:rPr kumimoji="0" lang="is-IS" altLang="ja-JP" sz="375">
                <a:solidFill>
                  <a:srgbClr val="4D4D4D"/>
                </a:solidFill>
                <a:cs typeface="Arial" pitchFamily="34" charset="0"/>
              </a:rPr>
              <a:t>2017</a:t>
            </a:r>
            <a:endParaRPr kumimoji="0" lang="en-US" altLang="ja-JP" sz="375">
              <a:solidFill>
                <a:srgbClr val="4D4D4D"/>
              </a:solidFill>
              <a:cs typeface="Arial" pitchFamily="34" charset="0"/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45195" y="552137"/>
            <a:ext cx="10972800" cy="808019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51FA79E-314B-47B1-BF6D-BCC74CDE3A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12751" y="6310314"/>
            <a:ext cx="632883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Bold" pitchFamily="124" charset="0"/>
                <a:ea typeface="ヒラギノ角ゴ Pro W3" pitchFamily="124" charset="-128"/>
              </a:defRPr>
            </a:lvl1pPr>
          </a:lstStyle>
          <a:p>
            <a:pPr>
              <a:defRPr/>
            </a:pPr>
            <a:fld id="{9243A7EA-ACCA-4B58-9AC4-12DEFBEE00F5}" type="slidenum">
              <a:rPr lang="en-US" altLang="ja-JP"/>
              <a:pPr>
                <a:defRPr/>
              </a:pPr>
              <a:t>‹Nº›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48192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30/10/2018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12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4.png"/><Relationship Id="rId9" Type="http://schemas.microsoft.com/office/2007/relationships/diagramDrawing" Target="../diagrams/drawing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svg"/><Relationship Id="rId11" Type="http://schemas.openxmlformats.org/officeDocument/2006/relationships/image" Target="../media/image24.sv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2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31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3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197061" y="2497405"/>
            <a:ext cx="9143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0A8B"/>
                </a:solidFill>
              </a:rPr>
              <a:t>JUNTA EXTRAORDINARIA No 161</a:t>
            </a:r>
          </a:p>
          <a:p>
            <a:pPr algn="ctr"/>
            <a:r>
              <a:rPr lang="es-ES" sz="4400" b="1" dirty="0">
                <a:solidFill>
                  <a:srgbClr val="000A8B"/>
                </a:solidFill>
              </a:rPr>
              <a:t>10 de octubre de 2018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86604" cy="122798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053" y="11780"/>
            <a:ext cx="3039165" cy="117767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097" y="11780"/>
            <a:ext cx="3463234" cy="1120671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4BA7180-0D8F-482E-8FD2-6CED70E3B2AE}"/>
              </a:ext>
            </a:extLst>
          </p:cNvPr>
          <p:cNvCxnSpPr>
            <a:cxnSpLocks/>
          </p:cNvCxnSpPr>
          <p:nvPr/>
        </p:nvCxnSpPr>
        <p:spPr>
          <a:xfrm>
            <a:off x="10994938" y="1189456"/>
            <a:ext cx="0" cy="5006747"/>
          </a:xfrm>
          <a:prstGeom prst="line">
            <a:avLst/>
          </a:prstGeom>
          <a:ln w="22225"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A49D64B-1550-4362-BD23-A9A8A5302519}"/>
              </a:ext>
            </a:extLst>
          </p:cNvPr>
          <p:cNvCxnSpPr>
            <a:cxnSpLocks/>
          </p:cNvCxnSpPr>
          <p:nvPr/>
        </p:nvCxnSpPr>
        <p:spPr>
          <a:xfrm>
            <a:off x="1086678" y="6196203"/>
            <a:ext cx="9908260" cy="0"/>
          </a:xfrm>
          <a:prstGeom prst="line">
            <a:avLst/>
          </a:prstGeom>
          <a:ln w="222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8692044" y="6540500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Junta Extraordinaria No 161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86609" cy="122798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612" y="0"/>
            <a:ext cx="3012661" cy="116740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290" y="0"/>
            <a:ext cx="3609009" cy="1167842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905E95B-CE86-4222-8541-9629AC762D62}"/>
              </a:ext>
            </a:extLst>
          </p:cNvPr>
          <p:cNvSpPr/>
          <p:nvPr/>
        </p:nvSpPr>
        <p:spPr>
          <a:xfrm>
            <a:off x="854765" y="1857706"/>
            <a:ext cx="1086015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sz="3200" dirty="0"/>
              <a:t>Verificación del Quorum.</a:t>
            </a:r>
            <a:endParaRPr lang="es-CO" sz="3200" dirty="0"/>
          </a:p>
          <a:p>
            <a:pPr marL="342900" indent="-342900">
              <a:buFont typeface="+mj-lt"/>
              <a:buAutoNum type="arabicPeriod"/>
            </a:pPr>
            <a:r>
              <a:rPr lang="es-ES" sz="3200" dirty="0"/>
              <a:t>Aprobación del orden del día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3200" dirty="0"/>
              <a:t>Esquema de Comercialización diversificado en agentes y promotores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3200" dirty="0"/>
              <a:t>I</a:t>
            </a:r>
            <a:r>
              <a:rPr lang="es-CO" sz="3200" dirty="0"/>
              <a:t>nforme de avance proceso de destrucción, chatarrización y venta de bienes muebles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CO" sz="3200" dirty="0"/>
              <a:t>Actuaciones negociación CEMEX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sz="3200" dirty="0"/>
              <a:t>Proposiciones y Varios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6A06A6F-6AC3-47F2-B599-E749F8B42076}"/>
              </a:ext>
            </a:extLst>
          </p:cNvPr>
          <p:cNvSpPr txBox="1"/>
          <p:nvPr/>
        </p:nvSpPr>
        <p:spPr>
          <a:xfrm>
            <a:off x="3809862" y="1114453"/>
            <a:ext cx="3365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b="1" dirty="0">
                <a:solidFill>
                  <a:srgbClr val="002060"/>
                </a:solidFill>
              </a:rPr>
              <a:t>ORDEN DEL DÍA</a:t>
            </a:r>
            <a:endParaRPr lang="es-E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267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468809" y="2358706"/>
            <a:ext cx="91439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</a:rPr>
              <a:t>3. Esquema de Comercialización diversificado en agentes y promotores.</a:t>
            </a:r>
          </a:p>
          <a:p>
            <a:pPr lvl="0" algn="ctr"/>
            <a:endParaRPr lang="es-ES" sz="4400" b="1" dirty="0">
              <a:solidFill>
                <a:srgbClr val="002060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26365" cy="1250313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4BA7180-0D8F-482E-8FD2-6CED70E3B2AE}"/>
              </a:ext>
            </a:extLst>
          </p:cNvPr>
          <p:cNvCxnSpPr>
            <a:cxnSpLocks/>
          </p:cNvCxnSpPr>
          <p:nvPr/>
        </p:nvCxnSpPr>
        <p:spPr>
          <a:xfrm>
            <a:off x="10994938" y="1189456"/>
            <a:ext cx="0" cy="5006747"/>
          </a:xfrm>
          <a:prstGeom prst="line">
            <a:avLst/>
          </a:prstGeom>
          <a:ln w="22225"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A49D64B-1550-4362-BD23-A9A8A5302519}"/>
              </a:ext>
            </a:extLst>
          </p:cNvPr>
          <p:cNvCxnSpPr>
            <a:cxnSpLocks/>
          </p:cNvCxnSpPr>
          <p:nvPr/>
        </p:nvCxnSpPr>
        <p:spPr>
          <a:xfrm>
            <a:off x="1086678" y="6196203"/>
            <a:ext cx="9908260" cy="0"/>
          </a:xfrm>
          <a:prstGeom prst="line">
            <a:avLst/>
          </a:prstGeom>
          <a:ln w="222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822AF717-B222-45F9-A86C-6284B8C13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629" y="11243"/>
            <a:ext cx="3012661" cy="116740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F96D2BA-1086-428A-8393-A7DCC59B29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290" y="0"/>
            <a:ext cx="3609009" cy="116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62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04" y="6006"/>
            <a:ext cx="1821981" cy="90114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74" y="0"/>
            <a:ext cx="2327965" cy="90114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22" y="0"/>
            <a:ext cx="2902777" cy="901148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2D026D7-D5AB-4EE1-B5F8-2DE6E187B442}"/>
              </a:ext>
            </a:extLst>
          </p:cNvPr>
          <p:cNvCxnSpPr/>
          <p:nvPr/>
        </p:nvCxnSpPr>
        <p:spPr>
          <a:xfrm>
            <a:off x="463824" y="861394"/>
            <a:ext cx="111450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8F4DF4C-F133-40C5-88FC-3519E49060D3}"/>
              </a:ext>
            </a:extLst>
          </p:cNvPr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C9A86A1-85B1-4D03-8A54-05699D98CD73}"/>
              </a:ext>
            </a:extLst>
          </p:cNvPr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Oficina Asesora de Planeación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DD21C15-7A6E-488F-9418-5483D9AB56CE}"/>
              </a:ext>
            </a:extLst>
          </p:cNvPr>
          <p:cNvSpPr txBox="1"/>
          <p:nvPr/>
        </p:nvSpPr>
        <p:spPr>
          <a:xfrm>
            <a:off x="590550" y="2680424"/>
            <a:ext cx="36290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Mecanismo de venta: Venta masiva.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Sensibilización con Gobierno Nacional.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Acompañamiento Cooperación internacional y acompañamiento de organismos de control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0B54B7A-E106-4500-A023-40DD1B3F7AEF}"/>
              </a:ext>
            </a:extLst>
          </p:cNvPr>
          <p:cNvSpPr/>
          <p:nvPr/>
        </p:nvSpPr>
        <p:spPr>
          <a:xfrm>
            <a:off x="1" y="952912"/>
            <a:ext cx="4123980" cy="142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PASADO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E58790C-C678-4A0A-8A96-817B8853CF9D}"/>
              </a:ext>
            </a:extLst>
          </p:cNvPr>
          <p:cNvSpPr/>
          <p:nvPr/>
        </p:nvSpPr>
        <p:spPr>
          <a:xfrm>
            <a:off x="7829549" y="952912"/>
            <a:ext cx="4362451" cy="142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FUTURO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744BD14-51F9-46D6-9884-CFB9D0495FFB}"/>
              </a:ext>
            </a:extLst>
          </p:cNvPr>
          <p:cNvSpPr txBox="1"/>
          <p:nvPr/>
        </p:nvSpPr>
        <p:spPr>
          <a:xfrm>
            <a:off x="7931369" y="2652711"/>
            <a:ext cx="42005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Mecanismo de venta: Esquema de comercialización diversificado.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Actores: Agentes y promotores inmobiliarios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Picture 2" descr="Resultado de imagen para venta inmuebles png">
            <a:extLst>
              <a:ext uri="{FF2B5EF4-FFF2-40B4-BE49-F238E27FC236}">
                <a16:creationId xmlns:a16="http://schemas.microsoft.com/office/drawing/2014/main" id="{B8D34304-792C-4F88-98C8-C45338923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2319" y="4358184"/>
            <a:ext cx="2040151" cy="204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Google Shape;146;p8">
            <a:extLst>
              <a:ext uri="{FF2B5EF4-FFF2-40B4-BE49-F238E27FC236}">
                <a16:creationId xmlns:a16="http://schemas.microsoft.com/office/drawing/2014/main" id="{A689DF5C-379F-4951-8E05-C7ECD2730EA8}"/>
              </a:ext>
            </a:extLst>
          </p:cNvPr>
          <p:cNvSpPr/>
          <p:nvPr/>
        </p:nvSpPr>
        <p:spPr>
          <a:xfrm>
            <a:off x="5415692" y="1318964"/>
            <a:ext cx="1360615" cy="1360615"/>
          </a:xfrm>
          <a:custGeom>
            <a:avLst/>
            <a:gdLst/>
            <a:ahLst/>
            <a:cxnLst/>
            <a:rect l="l" t="t" r="r" b="b"/>
            <a:pathLst>
              <a:path w="117" h="117" extrusionOk="0">
                <a:moveTo>
                  <a:pt x="110" y="71"/>
                </a:moveTo>
                <a:cubicBezTo>
                  <a:pt x="105" y="69"/>
                  <a:pt x="105" y="69"/>
                  <a:pt x="105" y="69"/>
                </a:cubicBezTo>
                <a:cubicBezTo>
                  <a:pt x="106" y="64"/>
                  <a:pt x="106" y="59"/>
                  <a:pt x="106" y="54"/>
                </a:cubicBezTo>
                <a:cubicBezTo>
                  <a:pt x="111" y="52"/>
                  <a:pt x="111" y="52"/>
                  <a:pt x="111" y="52"/>
                </a:cubicBezTo>
                <a:cubicBezTo>
                  <a:pt x="115" y="51"/>
                  <a:pt x="117" y="47"/>
                  <a:pt x="115" y="44"/>
                </a:cubicBezTo>
                <a:cubicBezTo>
                  <a:pt x="112" y="35"/>
                  <a:pt x="112" y="35"/>
                  <a:pt x="112" y="35"/>
                </a:cubicBezTo>
                <a:cubicBezTo>
                  <a:pt x="111" y="31"/>
                  <a:pt x="107" y="30"/>
                  <a:pt x="104" y="31"/>
                </a:cubicBezTo>
                <a:cubicBezTo>
                  <a:pt x="99" y="33"/>
                  <a:pt x="99" y="33"/>
                  <a:pt x="99" y="33"/>
                </a:cubicBezTo>
                <a:cubicBezTo>
                  <a:pt x="96" y="29"/>
                  <a:pt x="93" y="25"/>
                  <a:pt x="89" y="22"/>
                </a:cubicBezTo>
                <a:cubicBezTo>
                  <a:pt x="92" y="17"/>
                  <a:pt x="92" y="17"/>
                  <a:pt x="92" y="17"/>
                </a:cubicBezTo>
                <a:cubicBezTo>
                  <a:pt x="93" y="14"/>
                  <a:pt x="92" y="10"/>
                  <a:pt x="88" y="8"/>
                </a:cubicBezTo>
                <a:cubicBezTo>
                  <a:pt x="80" y="4"/>
                  <a:pt x="80" y="4"/>
                  <a:pt x="80" y="4"/>
                </a:cubicBezTo>
                <a:cubicBezTo>
                  <a:pt x="76" y="2"/>
                  <a:pt x="72" y="4"/>
                  <a:pt x="71" y="7"/>
                </a:cubicBezTo>
                <a:cubicBezTo>
                  <a:pt x="68" y="12"/>
                  <a:pt x="68" y="12"/>
                  <a:pt x="68" y="12"/>
                </a:cubicBezTo>
                <a:cubicBezTo>
                  <a:pt x="64" y="11"/>
                  <a:pt x="59" y="11"/>
                  <a:pt x="54" y="11"/>
                </a:cubicBezTo>
                <a:cubicBezTo>
                  <a:pt x="52" y="6"/>
                  <a:pt x="52" y="6"/>
                  <a:pt x="52" y="6"/>
                </a:cubicBezTo>
                <a:cubicBezTo>
                  <a:pt x="51" y="2"/>
                  <a:pt x="47" y="0"/>
                  <a:pt x="44" y="2"/>
                </a:cubicBezTo>
                <a:cubicBezTo>
                  <a:pt x="35" y="5"/>
                  <a:pt x="35" y="5"/>
                  <a:pt x="35" y="5"/>
                </a:cubicBezTo>
                <a:cubicBezTo>
                  <a:pt x="31" y="6"/>
                  <a:pt x="29" y="10"/>
                  <a:pt x="31" y="13"/>
                </a:cubicBezTo>
                <a:cubicBezTo>
                  <a:pt x="32" y="19"/>
                  <a:pt x="32" y="19"/>
                  <a:pt x="32" y="19"/>
                </a:cubicBezTo>
                <a:cubicBezTo>
                  <a:pt x="28" y="21"/>
                  <a:pt x="25" y="24"/>
                  <a:pt x="22" y="28"/>
                </a:cubicBezTo>
                <a:cubicBezTo>
                  <a:pt x="17" y="26"/>
                  <a:pt x="17" y="26"/>
                  <a:pt x="17" y="26"/>
                </a:cubicBezTo>
                <a:cubicBezTo>
                  <a:pt x="13" y="24"/>
                  <a:pt x="10" y="25"/>
                  <a:pt x="8" y="29"/>
                </a:cubicBezTo>
                <a:cubicBezTo>
                  <a:pt x="4" y="37"/>
                  <a:pt x="4" y="37"/>
                  <a:pt x="4" y="37"/>
                </a:cubicBezTo>
                <a:cubicBezTo>
                  <a:pt x="2" y="41"/>
                  <a:pt x="3" y="45"/>
                  <a:pt x="7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3"/>
                  <a:pt x="10" y="58"/>
                  <a:pt x="11" y="63"/>
                </a:cubicBezTo>
                <a:cubicBezTo>
                  <a:pt x="6" y="65"/>
                  <a:pt x="6" y="65"/>
                  <a:pt x="6" y="65"/>
                </a:cubicBezTo>
                <a:cubicBezTo>
                  <a:pt x="2" y="66"/>
                  <a:pt x="0" y="70"/>
                  <a:pt x="2" y="73"/>
                </a:cubicBezTo>
                <a:cubicBezTo>
                  <a:pt x="5" y="82"/>
                  <a:pt x="5" y="82"/>
                  <a:pt x="5" y="82"/>
                </a:cubicBezTo>
                <a:cubicBezTo>
                  <a:pt x="6" y="86"/>
                  <a:pt x="10" y="88"/>
                  <a:pt x="13" y="86"/>
                </a:cubicBezTo>
                <a:cubicBezTo>
                  <a:pt x="18" y="85"/>
                  <a:pt x="18" y="85"/>
                  <a:pt x="18" y="85"/>
                </a:cubicBezTo>
                <a:cubicBezTo>
                  <a:pt x="21" y="89"/>
                  <a:pt x="24" y="92"/>
                  <a:pt x="28" y="95"/>
                </a:cubicBezTo>
                <a:cubicBezTo>
                  <a:pt x="25" y="100"/>
                  <a:pt x="25" y="100"/>
                  <a:pt x="25" y="100"/>
                </a:cubicBezTo>
                <a:cubicBezTo>
                  <a:pt x="24" y="104"/>
                  <a:pt x="25" y="108"/>
                  <a:pt x="28" y="109"/>
                </a:cubicBezTo>
                <a:cubicBezTo>
                  <a:pt x="37" y="113"/>
                  <a:pt x="37" y="113"/>
                  <a:pt x="37" y="113"/>
                </a:cubicBezTo>
                <a:cubicBezTo>
                  <a:pt x="41" y="115"/>
                  <a:pt x="45" y="114"/>
                  <a:pt x="46" y="110"/>
                </a:cubicBezTo>
                <a:cubicBezTo>
                  <a:pt x="49" y="105"/>
                  <a:pt x="49" y="105"/>
                  <a:pt x="49" y="105"/>
                </a:cubicBezTo>
                <a:cubicBezTo>
                  <a:pt x="53" y="106"/>
                  <a:pt x="58" y="107"/>
                  <a:pt x="63" y="106"/>
                </a:cubicBezTo>
                <a:cubicBezTo>
                  <a:pt x="65" y="111"/>
                  <a:pt x="65" y="111"/>
                  <a:pt x="65" y="111"/>
                </a:cubicBezTo>
                <a:cubicBezTo>
                  <a:pt x="66" y="115"/>
                  <a:pt x="70" y="117"/>
                  <a:pt x="73" y="116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6" y="111"/>
                  <a:pt x="88" y="107"/>
                  <a:pt x="86" y="104"/>
                </a:cubicBezTo>
                <a:cubicBezTo>
                  <a:pt x="84" y="99"/>
                  <a:pt x="84" y="99"/>
                  <a:pt x="84" y="99"/>
                </a:cubicBezTo>
                <a:cubicBezTo>
                  <a:pt x="89" y="96"/>
                  <a:pt x="92" y="93"/>
                  <a:pt x="95" y="89"/>
                </a:cubicBezTo>
                <a:cubicBezTo>
                  <a:pt x="100" y="92"/>
                  <a:pt x="100" y="92"/>
                  <a:pt x="100" y="92"/>
                </a:cubicBezTo>
                <a:cubicBezTo>
                  <a:pt x="103" y="93"/>
                  <a:pt x="107" y="92"/>
                  <a:pt x="109" y="89"/>
                </a:cubicBezTo>
                <a:cubicBezTo>
                  <a:pt x="113" y="80"/>
                  <a:pt x="113" y="80"/>
                  <a:pt x="113" y="80"/>
                </a:cubicBezTo>
                <a:cubicBezTo>
                  <a:pt x="115" y="77"/>
                  <a:pt x="113" y="73"/>
                  <a:pt x="110" y="71"/>
                </a:cubicBezTo>
                <a:close/>
                <a:moveTo>
                  <a:pt x="68" y="86"/>
                </a:moveTo>
                <a:cubicBezTo>
                  <a:pt x="53" y="92"/>
                  <a:pt x="36" y="83"/>
                  <a:pt x="31" y="68"/>
                </a:cubicBezTo>
                <a:cubicBezTo>
                  <a:pt x="26" y="53"/>
                  <a:pt x="34" y="36"/>
                  <a:pt x="49" y="31"/>
                </a:cubicBezTo>
                <a:cubicBezTo>
                  <a:pt x="64" y="26"/>
                  <a:pt x="81" y="34"/>
                  <a:pt x="86" y="49"/>
                </a:cubicBezTo>
                <a:cubicBezTo>
                  <a:pt x="91" y="64"/>
                  <a:pt x="83" y="81"/>
                  <a:pt x="68" y="86"/>
                </a:cubicBezTo>
                <a:close/>
              </a:path>
            </a:pathLst>
          </a:custGeom>
          <a:solidFill>
            <a:srgbClr val="CC4C4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9" name="Google Shape;147;p8">
            <a:extLst>
              <a:ext uri="{FF2B5EF4-FFF2-40B4-BE49-F238E27FC236}">
                <a16:creationId xmlns:a16="http://schemas.microsoft.com/office/drawing/2014/main" id="{BFC9622C-D21F-427B-B5F3-DFD5AB6652FE}"/>
              </a:ext>
            </a:extLst>
          </p:cNvPr>
          <p:cNvGrpSpPr/>
          <p:nvPr/>
        </p:nvGrpSpPr>
        <p:grpSpPr>
          <a:xfrm rot="10800000" flipV="1">
            <a:off x="4032371" y="2356214"/>
            <a:ext cx="1692568" cy="643519"/>
            <a:chOff x="8015924" y="3072611"/>
            <a:chExt cx="1520787" cy="302214"/>
          </a:xfrm>
        </p:grpSpPr>
        <p:cxnSp>
          <p:nvCxnSpPr>
            <p:cNvPr id="20" name="Google Shape;148;p8">
              <a:extLst>
                <a:ext uri="{FF2B5EF4-FFF2-40B4-BE49-F238E27FC236}">
                  <a16:creationId xmlns:a16="http://schemas.microsoft.com/office/drawing/2014/main" id="{5715876A-293B-4616-9AA7-C523E397F6CC}"/>
                </a:ext>
              </a:extLst>
            </p:cNvPr>
            <p:cNvCxnSpPr/>
            <p:nvPr/>
          </p:nvCxnSpPr>
          <p:spPr>
            <a:xfrm>
              <a:off x="8015924" y="3073400"/>
              <a:ext cx="1241425" cy="0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" name="Google Shape;149;p8">
              <a:extLst>
                <a:ext uri="{FF2B5EF4-FFF2-40B4-BE49-F238E27FC236}">
                  <a16:creationId xmlns:a16="http://schemas.microsoft.com/office/drawing/2014/main" id="{CD12B557-7DF3-4E30-BCB9-F313ED64A074}"/>
                </a:ext>
              </a:extLst>
            </p:cNvPr>
            <p:cNvCxnSpPr/>
            <p:nvPr/>
          </p:nvCxnSpPr>
          <p:spPr>
            <a:xfrm>
              <a:off x="9247825" y="3072611"/>
              <a:ext cx="288886" cy="302214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oval" w="lg" len="lg"/>
            </a:ln>
          </p:spPr>
        </p:cxnSp>
      </p:grpSp>
      <p:grpSp>
        <p:nvGrpSpPr>
          <p:cNvPr id="22" name="Google Shape;159;p8">
            <a:extLst>
              <a:ext uri="{FF2B5EF4-FFF2-40B4-BE49-F238E27FC236}">
                <a16:creationId xmlns:a16="http://schemas.microsoft.com/office/drawing/2014/main" id="{B16560AC-342F-429F-935E-E6A16053014D}"/>
              </a:ext>
            </a:extLst>
          </p:cNvPr>
          <p:cNvGrpSpPr/>
          <p:nvPr/>
        </p:nvGrpSpPr>
        <p:grpSpPr>
          <a:xfrm>
            <a:off x="5938580" y="3463983"/>
            <a:ext cx="435784" cy="351232"/>
            <a:chOff x="4032" y="2090"/>
            <a:chExt cx="655" cy="476"/>
          </a:xfrm>
        </p:grpSpPr>
        <p:sp>
          <p:nvSpPr>
            <p:cNvPr id="23" name="Google Shape;160;p8">
              <a:extLst>
                <a:ext uri="{FF2B5EF4-FFF2-40B4-BE49-F238E27FC236}">
                  <a16:creationId xmlns:a16="http://schemas.microsoft.com/office/drawing/2014/main" id="{7D20A867-85CD-45B1-8A48-CE8D9B8740D3}"/>
                </a:ext>
              </a:extLst>
            </p:cNvPr>
            <p:cNvSpPr/>
            <p:nvPr/>
          </p:nvSpPr>
          <p:spPr>
            <a:xfrm>
              <a:off x="4336" y="2352"/>
              <a:ext cx="129" cy="214"/>
            </a:xfrm>
            <a:custGeom>
              <a:avLst/>
              <a:gdLst/>
              <a:ahLst/>
              <a:cxnLst/>
              <a:rect l="l" t="t" r="r" b="b"/>
              <a:pathLst>
                <a:path w="60" h="99" extrusionOk="0">
                  <a:moveTo>
                    <a:pt x="4" y="99"/>
                  </a:moveTo>
                  <a:cubicBezTo>
                    <a:pt x="56" y="99"/>
                    <a:pt x="56" y="99"/>
                    <a:pt x="56" y="99"/>
                  </a:cubicBezTo>
                  <a:cubicBezTo>
                    <a:pt x="58" y="99"/>
                    <a:pt x="60" y="97"/>
                    <a:pt x="60" y="95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1"/>
                    <a:pt x="58" y="0"/>
                    <a:pt x="56" y="0"/>
                  </a:cubicBezTo>
                  <a:cubicBezTo>
                    <a:pt x="54" y="0"/>
                    <a:pt x="53" y="1"/>
                    <a:pt x="53" y="3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2" y="92"/>
                    <a:pt x="0" y="93"/>
                    <a:pt x="0" y="95"/>
                  </a:cubicBezTo>
                  <a:cubicBezTo>
                    <a:pt x="0" y="97"/>
                    <a:pt x="2" y="99"/>
                    <a:pt x="4" y="99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4" name="Google Shape;161;p8">
              <a:extLst>
                <a:ext uri="{FF2B5EF4-FFF2-40B4-BE49-F238E27FC236}">
                  <a16:creationId xmlns:a16="http://schemas.microsoft.com/office/drawing/2014/main" id="{E483E161-9494-4F2C-9E8C-3D99D2FAD30E}"/>
                </a:ext>
              </a:extLst>
            </p:cNvPr>
            <p:cNvSpPr/>
            <p:nvPr/>
          </p:nvSpPr>
          <p:spPr>
            <a:xfrm>
              <a:off x="4310" y="2205"/>
              <a:ext cx="155" cy="58"/>
            </a:xfrm>
            <a:custGeom>
              <a:avLst/>
              <a:gdLst/>
              <a:ahLst/>
              <a:cxnLst/>
              <a:rect l="l" t="t" r="r" b="b"/>
              <a:pathLst>
                <a:path w="72" h="27" extrusionOk="0">
                  <a:moveTo>
                    <a:pt x="68" y="27"/>
                  </a:moveTo>
                  <a:cubicBezTo>
                    <a:pt x="70" y="27"/>
                    <a:pt x="72" y="25"/>
                    <a:pt x="72" y="23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2"/>
                    <a:pt x="70" y="0"/>
                    <a:pt x="6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5" y="25"/>
                    <a:pt x="66" y="27"/>
                    <a:pt x="68" y="27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" name="Google Shape;162;p8">
              <a:extLst>
                <a:ext uri="{FF2B5EF4-FFF2-40B4-BE49-F238E27FC236}">
                  <a16:creationId xmlns:a16="http://schemas.microsoft.com/office/drawing/2014/main" id="{33F7B228-2549-4454-A8D5-2C9FAC08649D}"/>
                </a:ext>
              </a:extLst>
            </p:cNvPr>
            <p:cNvSpPr/>
            <p:nvPr/>
          </p:nvSpPr>
          <p:spPr>
            <a:xfrm>
              <a:off x="4032" y="2205"/>
              <a:ext cx="110" cy="17"/>
            </a:xfrm>
            <a:custGeom>
              <a:avLst/>
              <a:gdLst/>
              <a:ahLst/>
              <a:cxnLst/>
              <a:rect l="l" t="t" r="r" b="b"/>
              <a:pathLst>
                <a:path w="51" h="8" extrusionOk="0">
                  <a:moveTo>
                    <a:pt x="4" y="8"/>
                  </a:moveTo>
                  <a:cubicBezTo>
                    <a:pt x="47" y="8"/>
                    <a:pt x="47" y="8"/>
                    <a:pt x="47" y="8"/>
                  </a:cubicBezTo>
                  <a:cubicBezTo>
                    <a:pt x="49" y="8"/>
                    <a:pt x="51" y="6"/>
                    <a:pt x="51" y="4"/>
                  </a:cubicBezTo>
                  <a:cubicBezTo>
                    <a:pt x="51" y="2"/>
                    <a:pt x="49" y="0"/>
                    <a:pt x="4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6" name="Google Shape;163;p8">
              <a:extLst>
                <a:ext uri="{FF2B5EF4-FFF2-40B4-BE49-F238E27FC236}">
                  <a16:creationId xmlns:a16="http://schemas.microsoft.com/office/drawing/2014/main" id="{D27C8250-E266-40EF-9B17-C550E8751787}"/>
                </a:ext>
              </a:extLst>
            </p:cNvPr>
            <p:cNvSpPr/>
            <p:nvPr/>
          </p:nvSpPr>
          <p:spPr>
            <a:xfrm>
              <a:off x="4344" y="2313"/>
              <a:ext cx="87" cy="69"/>
            </a:xfrm>
            <a:custGeom>
              <a:avLst/>
              <a:gdLst/>
              <a:ahLst/>
              <a:cxnLst/>
              <a:rect l="l" t="t" r="r" b="b"/>
              <a:pathLst>
                <a:path w="40" h="32" extrusionOk="0">
                  <a:moveTo>
                    <a:pt x="28" y="32"/>
                  </a:moveTo>
                  <a:cubicBezTo>
                    <a:pt x="31" y="32"/>
                    <a:pt x="34" y="31"/>
                    <a:pt x="37" y="30"/>
                  </a:cubicBezTo>
                  <a:cubicBezTo>
                    <a:pt x="39" y="30"/>
                    <a:pt x="40" y="27"/>
                    <a:pt x="40" y="26"/>
                  </a:cubicBezTo>
                  <a:cubicBezTo>
                    <a:pt x="39" y="24"/>
                    <a:pt x="37" y="23"/>
                    <a:pt x="35" y="23"/>
                  </a:cubicBezTo>
                  <a:cubicBezTo>
                    <a:pt x="33" y="24"/>
                    <a:pt x="30" y="24"/>
                    <a:pt x="28" y="24"/>
                  </a:cubicBezTo>
                  <a:cubicBezTo>
                    <a:pt x="17" y="24"/>
                    <a:pt x="7" y="15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9"/>
                    <a:pt x="13" y="32"/>
                    <a:pt x="28" y="32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7" name="Google Shape;164;p8">
              <a:extLst>
                <a:ext uri="{FF2B5EF4-FFF2-40B4-BE49-F238E27FC236}">
                  <a16:creationId xmlns:a16="http://schemas.microsoft.com/office/drawing/2014/main" id="{48858676-0CD0-4888-BC1C-800CBBADDABA}"/>
                </a:ext>
              </a:extLst>
            </p:cNvPr>
            <p:cNvSpPr/>
            <p:nvPr/>
          </p:nvSpPr>
          <p:spPr>
            <a:xfrm>
              <a:off x="4241" y="2313"/>
              <a:ext cx="118" cy="69"/>
            </a:xfrm>
            <a:custGeom>
              <a:avLst/>
              <a:gdLst/>
              <a:ahLst/>
              <a:cxnLst/>
              <a:rect l="l" t="t" r="r" b="b"/>
              <a:pathLst>
                <a:path w="55" h="32" extrusionOk="0">
                  <a:moveTo>
                    <a:pt x="28" y="32"/>
                  </a:moveTo>
                  <a:cubicBezTo>
                    <a:pt x="43" y="32"/>
                    <a:pt x="55" y="19"/>
                    <a:pt x="55" y="4"/>
                  </a:cubicBezTo>
                  <a:cubicBezTo>
                    <a:pt x="55" y="2"/>
                    <a:pt x="54" y="0"/>
                    <a:pt x="52" y="0"/>
                  </a:cubicBezTo>
                  <a:cubicBezTo>
                    <a:pt x="50" y="0"/>
                    <a:pt x="48" y="2"/>
                    <a:pt x="48" y="4"/>
                  </a:cubicBezTo>
                  <a:cubicBezTo>
                    <a:pt x="48" y="15"/>
                    <a:pt x="39" y="24"/>
                    <a:pt x="28" y="24"/>
                  </a:cubicBezTo>
                  <a:cubicBezTo>
                    <a:pt x="16" y="24"/>
                    <a:pt x="7" y="15"/>
                    <a:pt x="7" y="4"/>
                  </a:cubicBezTo>
                  <a:cubicBezTo>
                    <a:pt x="7" y="2"/>
                    <a:pt x="5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9"/>
                    <a:pt x="12" y="32"/>
                    <a:pt x="28" y="32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8" name="Google Shape;165;p8">
              <a:extLst>
                <a:ext uri="{FF2B5EF4-FFF2-40B4-BE49-F238E27FC236}">
                  <a16:creationId xmlns:a16="http://schemas.microsoft.com/office/drawing/2014/main" id="{895CAF92-498D-45BA-A987-D21ABF2F07DE}"/>
                </a:ext>
              </a:extLst>
            </p:cNvPr>
            <p:cNvSpPr/>
            <p:nvPr/>
          </p:nvSpPr>
          <p:spPr>
            <a:xfrm>
              <a:off x="4135" y="2313"/>
              <a:ext cx="121" cy="69"/>
            </a:xfrm>
            <a:custGeom>
              <a:avLst/>
              <a:gdLst/>
              <a:ahLst/>
              <a:cxnLst/>
              <a:rect l="l" t="t" r="r" b="b"/>
              <a:pathLst>
                <a:path w="56" h="32" extrusionOk="0">
                  <a:moveTo>
                    <a:pt x="28" y="32"/>
                  </a:moveTo>
                  <a:cubicBezTo>
                    <a:pt x="44" y="32"/>
                    <a:pt x="56" y="19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ubicBezTo>
                    <a:pt x="50" y="0"/>
                    <a:pt x="49" y="2"/>
                    <a:pt x="49" y="4"/>
                  </a:cubicBezTo>
                  <a:cubicBezTo>
                    <a:pt x="49" y="15"/>
                    <a:pt x="40" y="24"/>
                    <a:pt x="28" y="24"/>
                  </a:cubicBezTo>
                  <a:cubicBezTo>
                    <a:pt x="17" y="24"/>
                    <a:pt x="8" y="15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9"/>
                    <a:pt x="13" y="32"/>
                    <a:pt x="28" y="32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9" name="Google Shape;166;p8">
              <a:extLst>
                <a:ext uri="{FF2B5EF4-FFF2-40B4-BE49-F238E27FC236}">
                  <a16:creationId xmlns:a16="http://schemas.microsoft.com/office/drawing/2014/main" id="{3D2B8C42-7243-41DC-B4F0-546666E2B70E}"/>
                </a:ext>
              </a:extLst>
            </p:cNvPr>
            <p:cNvSpPr/>
            <p:nvPr/>
          </p:nvSpPr>
          <p:spPr>
            <a:xfrm>
              <a:off x="4032" y="2205"/>
              <a:ext cx="121" cy="177"/>
            </a:xfrm>
            <a:custGeom>
              <a:avLst/>
              <a:gdLst/>
              <a:ahLst/>
              <a:cxnLst/>
              <a:rect l="l" t="t" r="r" b="b"/>
              <a:pathLst>
                <a:path w="56" h="82" extrusionOk="0">
                  <a:moveTo>
                    <a:pt x="28" y="82"/>
                  </a:moveTo>
                  <a:cubicBezTo>
                    <a:pt x="43" y="82"/>
                    <a:pt x="56" y="69"/>
                    <a:pt x="56" y="54"/>
                  </a:cubicBezTo>
                  <a:cubicBezTo>
                    <a:pt x="56" y="52"/>
                    <a:pt x="54" y="50"/>
                    <a:pt x="52" y="50"/>
                  </a:cubicBezTo>
                  <a:cubicBezTo>
                    <a:pt x="50" y="50"/>
                    <a:pt x="48" y="52"/>
                    <a:pt x="48" y="54"/>
                  </a:cubicBezTo>
                  <a:cubicBezTo>
                    <a:pt x="48" y="65"/>
                    <a:pt x="39" y="74"/>
                    <a:pt x="28" y="74"/>
                  </a:cubicBezTo>
                  <a:cubicBezTo>
                    <a:pt x="17" y="74"/>
                    <a:pt x="7" y="65"/>
                    <a:pt x="7" y="5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9"/>
                    <a:pt x="13" y="82"/>
                    <a:pt x="28" y="82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0" name="Google Shape;167;p8">
              <a:extLst>
                <a:ext uri="{FF2B5EF4-FFF2-40B4-BE49-F238E27FC236}">
                  <a16:creationId xmlns:a16="http://schemas.microsoft.com/office/drawing/2014/main" id="{75ADE938-4926-4024-8CC6-9DE8F311AA61}"/>
                </a:ext>
              </a:extLst>
            </p:cNvPr>
            <p:cNvSpPr/>
            <p:nvPr/>
          </p:nvSpPr>
          <p:spPr>
            <a:xfrm>
              <a:off x="4032" y="2389"/>
              <a:ext cx="321" cy="177"/>
            </a:xfrm>
            <a:custGeom>
              <a:avLst/>
              <a:gdLst/>
              <a:ahLst/>
              <a:cxnLst/>
              <a:rect l="l" t="t" r="r" b="b"/>
              <a:pathLst>
                <a:path w="149" h="82" extrusionOk="0">
                  <a:moveTo>
                    <a:pt x="4" y="82"/>
                  </a:moveTo>
                  <a:cubicBezTo>
                    <a:pt x="56" y="82"/>
                    <a:pt x="56" y="82"/>
                    <a:pt x="56" y="82"/>
                  </a:cubicBezTo>
                  <a:cubicBezTo>
                    <a:pt x="58" y="82"/>
                    <a:pt x="60" y="80"/>
                    <a:pt x="60" y="78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1" y="78"/>
                    <a:pt x="141" y="78"/>
                    <a:pt x="141" y="78"/>
                  </a:cubicBezTo>
                  <a:cubicBezTo>
                    <a:pt x="141" y="80"/>
                    <a:pt x="143" y="82"/>
                    <a:pt x="145" y="82"/>
                  </a:cubicBezTo>
                  <a:cubicBezTo>
                    <a:pt x="147" y="82"/>
                    <a:pt x="149" y="80"/>
                    <a:pt x="149" y="78"/>
                  </a:cubicBezTo>
                  <a:cubicBezTo>
                    <a:pt x="149" y="19"/>
                    <a:pt x="149" y="19"/>
                    <a:pt x="149" y="19"/>
                  </a:cubicBezTo>
                  <a:cubicBezTo>
                    <a:pt x="149" y="17"/>
                    <a:pt x="147" y="15"/>
                    <a:pt x="145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4" y="15"/>
                    <a:pt x="52" y="17"/>
                    <a:pt x="52" y="1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0"/>
                    <a:pt x="2" y="82"/>
                    <a:pt x="4" y="82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1" name="Google Shape;168;p8">
              <a:extLst>
                <a:ext uri="{FF2B5EF4-FFF2-40B4-BE49-F238E27FC236}">
                  <a16:creationId xmlns:a16="http://schemas.microsoft.com/office/drawing/2014/main" id="{D05FBFCD-7136-4147-AAF3-609A950F53B5}"/>
                </a:ext>
              </a:extLst>
            </p:cNvPr>
            <p:cNvSpPr/>
            <p:nvPr/>
          </p:nvSpPr>
          <p:spPr>
            <a:xfrm>
              <a:off x="4241" y="2456"/>
              <a:ext cx="15" cy="110"/>
            </a:xfrm>
            <a:custGeom>
              <a:avLst/>
              <a:gdLst/>
              <a:ahLst/>
              <a:cxnLst/>
              <a:rect l="l" t="t" r="r" b="b"/>
              <a:pathLst>
                <a:path w="7" h="51" extrusionOk="0">
                  <a:moveTo>
                    <a:pt x="3" y="51"/>
                  </a:moveTo>
                  <a:cubicBezTo>
                    <a:pt x="5" y="51"/>
                    <a:pt x="7" y="49"/>
                    <a:pt x="7" y="4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9"/>
                    <a:pt x="1" y="51"/>
                    <a:pt x="3" y="51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2" name="Google Shape;169;p8">
              <a:extLst>
                <a:ext uri="{FF2B5EF4-FFF2-40B4-BE49-F238E27FC236}">
                  <a16:creationId xmlns:a16="http://schemas.microsoft.com/office/drawing/2014/main" id="{BCEF0816-53B7-471F-A129-28C0721F804F}"/>
                </a:ext>
              </a:extLst>
            </p:cNvPr>
            <p:cNvSpPr/>
            <p:nvPr/>
          </p:nvSpPr>
          <p:spPr>
            <a:xfrm>
              <a:off x="4523" y="2389"/>
              <a:ext cx="164" cy="82"/>
            </a:xfrm>
            <a:custGeom>
              <a:avLst/>
              <a:gdLst/>
              <a:ahLst/>
              <a:cxnLst/>
              <a:rect l="l" t="t" r="r" b="b"/>
              <a:pathLst>
                <a:path w="76" h="38" extrusionOk="0">
                  <a:moveTo>
                    <a:pt x="4" y="38"/>
                  </a:moveTo>
                  <a:cubicBezTo>
                    <a:pt x="58" y="38"/>
                    <a:pt x="58" y="38"/>
                    <a:pt x="58" y="38"/>
                  </a:cubicBezTo>
                  <a:cubicBezTo>
                    <a:pt x="59" y="38"/>
                    <a:pt x="60" y="37"/>
                    <a:pt x="61" y="37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6" y="20"/>
                    <a:pt x="76" y="18"/>
                    <a:pt x="75" y="16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59" y="0"/>
                    <a:pt x="5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5" y="2"/>
                    <a:pt x="5" y="4"/>
                  </a:cubicBezTo>
                  <a:cubicBezTo>
                    <a:pt x="5" y="6"/>
                    <a:pt x="7" y="7"/>
                    <a:pt x="9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32"/>
                    <a:pt x="0" y="34"/>
                  </a:cubicBezTo>
                  <a:cubicBezTo>
                    <a:pt x="1" y="36"/>
                    <a:pt x="2" y="38"/>
                    <a:pt x="4" y="38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3" name="Google Shape;170;p8">
              <a:extLst>
                <a:ext uri="{FF2B5EF4-FFF2-40B4-BE49-F238E27FC236}">
                  <a16:creationId xmlns:a16="http://schemas.microsoft.com/office/drawing/2014/main" id="{486AD3B7-81C5-4999-A95F-8B2F98D687BC}"/>
                </a:ext>
              </a:extLst>
            </p:cNvPr>
            <p:cNvSpPr/>
            <p:nvPr/>
          </p:nvSpPr>
          <p:spPr>
            <a:xfrm>
              <a:off x="4495" y="2352"/>
              <a:ext cx="15" cy="119"/>
            </a:xfrm>
            <a:custGeom>
              <a:avLst/>
              <a:gdLst/>
              <a:ahLst/>
              <a:cxnLst/>
              <a:rect l="l" t="t" r="r" b="b"/>
              <a:pathLst>
                <a:path w="7" h="55" extrusionOk="0">
                  <a:moveTo>
                    <a:pt x="4" y="55"/>
                  </a:moveTo>
                  <a:cubicBezTo>
                    <a:pt x="6" y="55"/>
                    <a:pt x="7" y="53"/>
                    <a:pt x="7" y="51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6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3"/>
                    <a:pt x="2" y="55"/>
                    <a:pt x="4" y="55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4" name="Google Shape;171;p8">
              <a:extLst>
                <a:ext uri="{FF2B5EF4-FFF2-40B4-BE49-F238E27FC236}">
                  <a16:creationId xmlns:a16="http://schemas.microsoft.com/office/drawing/2014/main" id="{D5692F94-D014-4E97-A109-F2DED8CB9806}"/>
                </a:ext>
              </a:extLst>
            </p:cNvPr>
            <p:cNvSpPr/>
            <p:nvPr/>
          </p:nvSpPr>
          <p:spPr>
            <a:xfrm>
              <a:off x="4418" y="2285"/>
              <a:ext cx="187" cy="82"/>
            </a:xfrm>
            <a:custGeom>
              <a:avLst/>
              <a:gdLst/>
              <a:ahLst/>
              <a:cxnLst/>
              <a:rect l="l" t="t" r="r" b="b"/>
              <a:pathLst>
                <a:path w="87" h="38" extrusionOk="0">
                  <a:moveTo>
                    <a:pt x="18" y="38"/>
                  </a:moveTo>
                  <a:cubicBezTo>
                    <a:pt x="19" y="38"/>
                    <a:pt x="20" y="38"/>
                    <a:pt x="20" y="37"/>
                  </a:cubicBezTo>
                  <a:cubicBezTo>
                    <a:pt x="22" y="36"/>
                    <a:pt x="22" y="33"/>
                    <a:pt x="21" y="3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38" y="31"/>
                    <a:pt x="36" y="32"/>
                    <a:pt x="36" y="34"/>
                  </a:cubicBezTo>
                  <a:cubicBezTo>
                    <a:pt x="36" y="36"/>
                    <a:pt x="38" y="38"/>
                    <a:pt x="40" y="38"/>
                  </a:cubicBezTo>
                  <a:cubicBezTo>
                    <a:pt x="84" y="38"/>
                    <a:pt x="84" y="38"/>
                    <a:pt x="84" y="38"/>
                  </a:cubicBezTo>
                  <a:cubicBezTo>
                    <a:pt x="86" y="38"/>
                    <a:pt x="87" y="36"/>
                    <a:pt x="87" y="34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7" y="2"/>
                    <a:pt x="86" y="0"/>
                    <a:pt x="8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6" y="1"/>
                    <a:pt x="15" y="2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8"/>
                    <a:pt x="0" y="20"/>
                    <a:pt x="1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6" y="37"/>
                    <a:pt x="17" y="38"/>
                    <a:pt x="18" y="38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5" name="Google Shape;172;p8">
              <a:extLst>
                <a:ext uri="{FF2B5EF4-FFF2-40B4-BE49-F238E27FC236}">
                  <a16:creationId xmlns:a16="http://schemas.microsoft.com/office/drawing/2014/main" id="{71C2F132-C2DC-4C47-B6D0-9C53452B5B49}"/>
                </a:ext>
              </a:extLst>
            </p:cNvPr>
            <p:cNvSpPr/>
            <p:nvPr/>
          </p:nvSpPr>
          <p:spPr>
            <a:xfrm>
              <a:off x="4495" y="2453"/>
              <a:ext cx="46" cy="113"/>
            </a:xfrm>
            <a:custGeom>
              <a:avLst/>
              <a:gdLst/>
              <a:ahLst/>
              <a:cxnLst/>
              <a:rect l="l" t="t" r="r" b="b"/>
              <a:pathLst>
                <a:path w="21" h="52" extrusionOk="0">
                  <a:moveTo>
                    <a:pt x="4" y="52"/>
                  </a:moveTo>
                  <a:cubicBezTo>
                    <a:pt x="17" y="52"/>
                    <a:pt x="17" y="52"/>
                    <a:pt x="17" y="52"/>
                  </a:cubicBezTo>
                  <a:cubicBezTo>
                    <a:pt x="19" y="52"/>
                    <a:pt x="21" y="50"/>
                    <a:pt x="21" y="4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2"/>
                    <a:pt x="19" y="0"/>
                    <a:pt x="17" y="0"/>
                  </a:cubicBezTo>
                  <a:cubicBezTo>
                    <a:pt x="15" y="0"/>
                    <a:pt x="14" y="2"/>
                    <a:pt x="14" y="4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" name="Google Shape;173;p8">
              <a:extLst>
                <a:ext uri="{FF2B5EF4-FFF2-40B4-BE49-F238E27FC236}">
                  <a16:creationId xmlns:a16="http://schemas.microsoft.com/office/drawing/2014/main" id="{D0107801-25C6-4793-8B3E-DCC3C9586B2A}"/>
                </a:ext>
              </a:extLst>
            </p:cNvPr>
            <p:cNvSpPr/>
            <p:nvPr/>
          </p:nvSpPr>
          <p:spPr>
            <a:xfrm>
              <a:off x="4204" y="2166"/>
              <a:ext cx="121" cy="17"/>
            </a:xfrm>
            <a:custGeom>
              <a:avLst/>
              <a:gdLst/>
              <a:ahLst/>
              <a:cxnLst/>
              <a:rect l="l" t="t" r="r" b="b"/>
              <a:pathLst>
                <a:path w="56" h="8" extrusionOk="0">
                  <a:moveTo>
                    <a:pt x="3" y="8"/>
                  </a:moveTo>
                  <a:cubicBezTo>
                    <a:pt x="52" y="8"/>
                    <a:pt x="52" y="8"/>
                    <a:pt x="52" y="8"/>
                  </a:cubicBezTo>
                  <a:cubicBezTo>
                    <a:pt x="54" y="8"/>
                    <a:pt x="56" y="6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8"/>
                    <a:pt x="3" y="8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7" name="Google Shape;174;p8">
              <a:extLst>
                <a:ext uri="{FF2B5EF4-FFF2-40B4-BE49-F238E27FC236}">
                  <a16:creationId xmlns:a16="http://schemas.microsoft.com/office/drawing/2014/main" id="{5DAB392F-EAB2-49C6-92A3-2B436B11BAAB}"/>
                </a:ext>
              </a:extLst>
            </p:cNvPr>
            <p:cNvSpPr/>
            <p:nvPr/>
          </p:nvSpPr>
          <p:spPr>
            <a:xfrm>
              <a:off x="4069" y="2090"/>
              <a:ext cx="357" cy="93"/>
            </a:xfrm>
            <a:custGeom>
              <a:avLst/>
              <a:gdLst/>
              <a:ahLst/>
              <a:cxnLst/>
              <a:rect l="l" t="t" r="r" b="b"/>
              <a:pathLst>
                <a:path w="166" h="43" extrusionOk="0">
                  <a:moveTo>
                    <a:pt x="4" y="43"/>
                  </a:moveTo>
                  <a:cubicBezTo>
                    <a:pt x="48" y="43"/>
                    <a:pt x="48" y="43"/>
                    <a:pt x="48" y="43"/>
                  </a:cubicBezTo>
                  <a:cubicBezTo>
                    <a:pt x="50" y="43"/>
                    <a:pt x="51" y="41"/>
                    <a:pt x="51" y="39"/>
                  </a:cubicBezTo>
                  <a:cubicBezTo>
                    <a:pt x="51" y="37"/>
                    <a:pt x="50" y="35"/>
                    <a:pt x="4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59" y="7"/>
                    <a:pt x="159" y="7"/>
                    <a:pt x="159" y="7"/>
                  </a:cubicBezTo>
                  <a:cubicBezTo>
                    <a:pt x="159" y="35"/>
                    <a:pt x="159" y="35"/>
                    <a:pt x="159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1" y="35"/>
                    <a:pt x="130" y="37"/>
                    <a:pt x="130" y="39"/>
                  </a:cubicBezTo>
                  <a:cubicBezTo>
                    <a:pt x="130" y="41"/>
                    <a:pt x="131" y="43"/>
                    <a:pt x="133" y="43"/>
                  </a:cubicBezTo>
                  <a:cubicBezTo>
                    <a:pt x="163" y="43"/>
                    <a:pt x="163" y="43"/>
                    <a:pt x="163" y="43"/>
                  </a:cubicBezTo>
                  <a:cubicBezTo>
                    <a:pt x="165" y="43"/>
                    <a:pt x="166" y="41"/>
                    <a:pt x="166" y="39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66" y="2"/>
                    <a:pt x="165" y="0"/>
                    <a:pt x="16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3"/>
                    <a:pt x="4" y="43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8" name="Google Shape;175;p8">
              <a:extLst>
                <a:ext uri="{FF2B5EF4-FFF2-40B4-BE49-F238E27FC236}">
                  <a16:creationId xmlns:a16="http://schemas.microsoft.com/office/drawing/2014/main" id="{50CA5586-27CB-4181-BA7B-6DFC1D3730C0}"/>
                </a:ext>
              </a:extLst>
            </p:cNvPr>
            <p:cNvSpPr/>
            <p:nvPr/>
          </p:nvSpPr>
          <p:spPr>
            <a:xfrm>
              <a:off x="4310" y="2166"/>
              <a:ext cx="15" cy="56"/>
            </a:xfrm>
            <a:custGeom>
              <a:avLst/>
              <a:gdLst/>
              <a:ahLst/>
              <a:cxnLst/>
              <a:rect l="l" t="t" r="r" b="b"/>
              <a:pathLst>
                <a:path w="7" h="26" extrusionOk="0">
                  <a:moveTo>
                    <a:pt x="3" y="26"/>
                  </a:moveTo>
                  <a:cubicBezTo>
                    <a:pt x="5" y="26"/>
                    <a:pt x="7" y="24"/>
                    <a:pt x="7" y="2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3" y="26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9" name="Google Shape;176;p8">
              <a:extLst>
                <a:ext uri="{FF2B5EF4-FFF2-40B4-BE49-F238E27FC236}">
                  <a16:creationId xmlns:a16="http://schemas.microsoft.com/office/drawing/2014/main" id="{381D71C9-B976-4B10-97C5-74574FE12145}"/>
                </a:ext>
              </a:extLst>
            </p:cNvPr>
            <p:cNvSpPr/>
            <p:nvPr/>
          </p:nvSpPr>
          <p:spPr>
            <a:xfrm>
              <a:off x="4163" y="2166"/>
              <a:ext cx="15" cy="56"/>
            </a:xfrm>
            <a:custGeom>
              <a:avLst/>
              <a:gdLst/>
              <a:ahLst/>
              <a:cxnLst/>
              <a:rect l="l" t="t" r="r" b="b"/>
              <a:pathLst>
                <a:path w="7" h="26" extrusionOk="0">
                  <a:moveTo>
                    <a:pt x="4" y="26"/>
                  </a:moveTo>
                  <a:cubicBezTo>
                    <a:pt x="6" y="26"/>
                    <a:pt x="7" y="24"/>
                    <a:pt x="7" y="2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0" name="Google Shape;177;p8">
              <a:extLst>
                <a:ext uri="{FF2B5EF4-FFF2-40B4-BE49-F238E27FC236}">
                  <a16:creationId xmlns:a16="http://schemas.microsoft.com/office/drawing/2014/main" id="{9820CF16-20E2-4860-9DFC-B9CE656778DC}"/>
                </a:ext>
              </a:extLst>
            </p:cNvPr>
            <p:cNvSpPr/>
            <p:nvPr/>
          </p:nvSpPr>
          <p:spPr>
            <a:xfrm>
              <a:off x="4163" y="2205"/>
              <a:ext cx="125" cy="17"/>
            </a:xfrm>
            <a:custGeom>
              <a:avLst/>
              <a:gdLst/>
              <a:ahLst/>
              <a:cxnLst/>
              <a:rect l="l" t="t" r="r" b="b"/>
              <a:pathLst>
                <a:path w="58" h="8" extrusionOk="0">
                  <a:moveTo>
                    <a:pt x="4" y="8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57" y="8"/>
                    <a:pt x="58" y="6"/>
                    <a:pt x="58" y="4"/>
                  </a:cubicBezTo>
                  <a:cubicBezTo>
                    <a:pt x="58" y="2"/>
                    <a:pt x="57" y="0"/>
                    <a:pt x="5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1" name="Google Shape;147;p8">
            <a:extLst>
              <a:ext uri="{FF2B5EF4-FFF2-40B4-BE49-F238E27FC236}">
                <a16:creationId xmlns:a16="http://schemas.microsoft.com/office/drawing/2014/main" id="{20C7B842-02CB-47FC-9E06-35BBEB92425F}"/>
              </a:ext>
            </a:extLst>
          </p:cNvPr>
          <p:cNvGrpSpPr/>
          <p:nvPr/>
        </p:nvGrpSpPr>
        <p:grpSpPr>
          <a:xfrm>
            <a:off x="6615289" y="2069273"/>
            <a:ext cx="1314347" cy="522750"/>
            <a:chOff x="8015924" y="3072611"/>
            <a:chExt cx="1520787" cy="302214"/>
          </a:xfrm>
        </p:grpSpPr>
        <p:cxnSp>
          <p:nvCxnSpPr>
            <p:cNvPr id="42" name="Google Shape;148;p8">
              <a:extLst>
                <a:ext uri="{FF2B5EF4-FFF2-40B4-BE49-F238E27FC236}">
                  <a16:creationId xmlns:a16="http://schemas.microsoft.com/office/drawing/2014/main" id="{1028A7BC-31F4-4341-A75B-165FCD177816}"/>
                </a:ext>
              </a:extLst>
            </p:cNvPr>
            <p:cNvCxnSpPr/>
            <p:nvPr/>
          </p:nvCxnSpPr>
          <p:spPr>
            <a:xfrm>
              <a:off x="8015924" y="3073400"/>
              <a:ext cx="1241425" cy="0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3" name="Google Shape;149;p8">
              <a:extLst>
                <a:ext uri="{FF2B5EF4-FFF2-40B4-BE49-F238E27FC236}">
                  <a16:creationId xmlns:a16="http://schemas.microsoft.com/office/drawing/2014/main" id="{26F25719-1C97-4F4F-88C0-ACBAAB9EF49A}"/>
                </a:ext>
              </a:extLst>
            </p:cNvPr>
            <p:cNvCxnSpPr/>
            <p:nvPr/>
          </p:nvCxnSpPr>
          <p:spPr>
            <a:xfrm>
              <a:off x="9247825" y="3072611"/>
              <a:ext cx="288886" cy="302214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oval" w="lg" len="lg"/>
            </a:ln>
          </p:spPr>
        </p:cxnSp>
      </p:grpSp>
      <p:sp>
        <p:nvSpPr>
          <p:cNvPr id="44" name="Google Shape;145;p8">
            <a:extLst>
              <a:ext uri="{FF2B5EF4-FFF2-40B4-BE49-F238E27FC236}">
                <a16:creationId xmlns:a16="http://schemas.microsoft.com/office/drawing/2014/main" id="{A0C82317-4FDE-4138-AE53-F0E834CFA176}"/>
              </a:ext>
            </a:extLst>
          </p:cNvPr>
          <p:cNvSpPr/>
          <p:nvPr/>
        </p:nvSpPr>
        <p:spPr>
          <a:xfrm>
            <a:off x="5554652" y="3056945"/>
            <a:ext cx="1140431" cy="1151723"/>
          </a:xfrm>
          <a:custGeom>
            <a:avLst/>
            <a:gdLst/>
            <a:ahLst/>
            <a:cxnLst/>
            <a:rect l="l" t="t" r="r" b="b"/>
            <a:pathLst>
              <a:path w="98" h="99" extrusionOk="0">
                <a:moveTo>
                  <a:pt x="92" y="60"/>
                </a:moveTo>
                <a:cubicBezTo>
                  <a:pt x="88" y="58"/>
                  <a:pt x="88" y="58"/>
                  <a:pt x="88" y="58"/>
                </a:cubicBezTo>
                <a:cubicBezTo>
                  <a:pt x="89" y="54"/>
                  <a:pt x="89" y="50"/>
                  <a:pt x="89" y="46"/>
                </a:cubicBezTo>
                <a:cubicBezTo>
                  <a:pt x="93" y="44"/>
                  <a:pt x="93" y="44"/>
                  <a:pt x="93" y="44"/>
                </a:cubicBezTo>
                <a:cubicBezTo>
                  <a:pt x="96" y="43"/>
                  <a:pt x="98" y="40"/>
                  <a:pt x="97" y="37"/>
                </a:cubicBezTo>
                <a:cubicBezTo>
                  <a:pt x="94" y="29"/>
                  <a:pt x="94" y="29"/>
                  <a:pt x="94" y="29"/>
                </a:cubicBezTo>
                <a:cubicBezTo>
                  <a:pt x="93" y="26"/>
                  <a:pt x="90" y="25"/>
                  <a:pt x="87" y="26"/>
                </a:cubicBezTo>
                <a:cubicBezTo>
                  <a:pt x="83" y="27"/>
                  <a:pt x="83" y="27"/>
                  <a:pt x="83" y="27"/>
                </a:cubicBezTo>
                <a:cubicBezTo>
                  <a:pt x="80" y="24"/>
                  <a:pt x="78" y="21"/>
                  <a:pt x="75" y="18"/>
                </a:cubicBezTo>
                <a:cubicBezTo>
                  <a:pt x="77" y="14"/>
                  <a:pt x="77" y="14"/>
                  <a:pt x="77" y="14"/>
                </a:cubicBezTo>
                <a:cubicBezTo>
                  <a:pt x="78" y="11"/>
                  <a:pt x="77" y="8"/>
                  <a:pt x="74" y="7"/>
                </a:cubicBezTo>
                <a:cubicBezTo>
                  <a:pt x="67" y="3"/>
                  <a:pt x="67" y="3"/>
                  <a:pt x="67" y="3"/>
                </a:cubicBezTo>
                <a:cubicBezTo>
                  <a:pt x="64" y="2"/>
                  <a:pt x="61" y="3"/>
                  <a:pt x="59" y="6"/>
                </a:cubicBezTo>
                <a:cubicBezTo>
                  <a:pt x="57" y="10"/>
                  <a:pt x="57" y="10"/>
                  <a:pt x="57" y="10"/>
                </a:cubicBezTo>
                <a:cubicBezTo>
                  <a:pt x="53" y="9"/>
                  <a:pt x="49" y="9"/>
                  <a:pt x="45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3" y="2"/>
                  <a:pt x="39" y="0"/>
                  <a:pt x="36" y="1"/>
                </a:cubicBezTo>
                <a:cubicBezTo>
                  <a:pt x="29" y="4"/>
                  <a:pt x="29" y="4"/>
                  <a:pt x="29" y="4"/>
                </a:cubicBezTo>
                <a:cubicBezTo>
                  <a:pt x="26" y="5"/>
                  <a:pt x="24" y="8"/>
                  <a:pt x="25" y="11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8"/>
                  <a:pt x="20" y="21"/>
                  <a:pt x="18" y="24"/>
                </a:cubicBezTo>
                <a:cubicBezTo>
                  <a:pt x="13" y="22"/>
                  <a:pt x="13" y="22"/>
                  <a:pt x="13" y="22"/>
                </a:cubicBezTo>
                <a:cubicBezTo>
                  <a:pt x="11" y="20"/>
                  <a:pt x="7" y="21"/>
                  <a:pt x="6" y="24"/>
                </a:cubicBezTo>
                <a:cubicBezTo>
                  <a:pt x="2" y="32"/>
                  <a:pt x="2" y="32"/>
                  <a:pt x="2" y="32"/>
                </a:cubicBezTo>
                <a:cubicBezTo>
                  <a:pt x="1" y="34"/>
                  <a:pt x="2" y="38"/>
                  <a:pt x="5" y="39"/>
                </a:cubicBezTo>
                <a:cubicBezTo>
                  <a:pt x="9" y="41"/>
                  <a:pt x="9" y="41"/>
                  <a:pt x="9" y="41"/>
                </a:cubicBezTo>
                <a:cubicBezTo>
                  <a:pt x="8" y="45"/>
                  <a:pt x="8" y="49"/>
                  <a:pt x="9" y="53"/>
                </a:cubicBezTo>
                <a:cubicBezTo>
                  <a:pt x="4" y="55"/>
                  <a:pt x="4" y="55"/>
                  <a:pt x="4" y="55"/>
                </a:cubicBezTo>
                <a:cubicBezTo>
                  <a:pt x="1" y="56"/>
                  <a:pt x="0" y="59"/>
                  <a:pt x="1" y="62"/>
                </a:cubicBezTo>
                <a:cubicBezTo>
                  <a:pt x="3" y="70"/>
                  <a:pt x="3" y="70"/>
                  <a:pt x="3" y="70"/>
                </a:cubicBezTo>
                <a:cubicBezTo>
                  <a:pt x="4" y="72"/>
                  <a:pt x="8" y="74"/>
                  <a:pt x="10" y="73"/>
                </a:cubicBezTo>
                <a:cubicBezTo>
                  <a:pt x="15" y="71"/>
                  <a:pt x="15" y="71"/>
                  <a:pt x="15" y="71"/>
                </a:cubicBezTo>
                <a:cubicBezTo>
                  <a:pt x="17" y="75"/>
                  <a:pt x="20" y="78"/>
                  <a:pt x="23" y="80"/>
                </a:cubicBezTo>
                <a:cubicBezTo>
                  <a:pt x="21" y="85"/>
                  <a:pt x="21" y="85"/>
                  <a:pt x="21" y="85"/>
                </a:cubicBezTo>
                <a:cubicBezTo>
                  <a:pt x="19" y="87"/>
                  <a:pt x="21" y="91"/>
                  <a:pt x="23" y="92"/>
                </a:cubicBezTo>
                <a:cubicBezTo>
                  <a:pt x="31" y="96"/>
                  <a:pt x="31" y="96"/>
                  <a:pt x="31" y="96"/>
                </a:cubicBezTo>
                <a:cubicBezTo>
                  <a:pt x="34" y="97"/>
                  <a:pt x="37" y="96"/>
                  <a:pt x="38" y="93"/>
                </a:cubicBezTo>
                <a:cubicBezTo>
                  <a:pt x="40" y="89"/>
                  <a:pt x="40" y="89"/>
                  <a:pt x="40" y="89"/>
                </a:cubicBezTo>
                <a:cubicBezTo>
                  <a:pt x="44" y="90"/>
                  <a:pt x="48" y="90"/>
                  <a:pt x="52" y="90"/>
                </a:cubicBezTo>
                <a:cubicBezTo>
                  <a:pt x="54" y="94"/>
                  <a:pt x="54" y="94"/>
                  <a:pt x="54" y="94"/>
                </a:cubicBezTo>
                <a:cubicBezTo>
                  <a:pt x="55" y="97"/>
                  <a:pt x="58" y="99"/>
                  <a:pt x="61" y="98"/>
                </a:cubicBezTo>
                <a:cubicBezTo>
                  <a:pt x="69" y="95"/>
                  <a:pt x="69" y="95"/>
                  <a:pt x="69" y="95"/>
                </a:cubicBezTo>
                <a:cubicBezTo>
                  <a:pt x="72" y="94"/>
                  <a:pt x="73" y="91"/>
                  <a:pt x="72" y="88"/>
                </a:cubicBezTo>
                <a:cubicBezTo>
                  <a:pt x="71" y="83"/>
                  <a:pt x="71" y="83"/>
                  <a:pt x="71" y="83"/>
                </a:cubicBezTo>
                <a:cubicBezTo>
                  <a:pt x="74" y="81"/>
                  <a:pt x="77" y="78"/>
                  <a:pt x="80" y="75"/>
                </a:cubicBezTo>
                <a:cubicBezTo>
                  <a:pt x="84" y="77"/>
                  <a:pt x="84" y="77"/>
                  <a:pt x="84" y="77"/>
                </a:cubicBezTo>
                <a:cubicBezTo>
                  <a:pt x="87" y="79"/>
                  <a:pt x="90" y="78"/>
                  <a:pt x="91" y="75"/>
                </a:cubicBezTo>
                <a:cubicBezTo>
                  <a:pt x="95" y="67"/>
                  <a:pt x="95" y="67"/>
                  <a:pt x="95" y="67"/>
                </a:cubicBezTo>
                <a:cubicBezTo>
                  <a:pt x="96" y="65"/>
                  <a:pt x="95" y="61"/>
                  <a:pt x="92" y="60"/>
                </a:cubicBezTo>
                <a:close/>
                <a:moveTo>
                  <a:pt x="57" y="73"/>
                </a:moveTo>
                <a:cubicBezTo>
                  <a:pt x="44" y="77"/>
                  <a:pt x="30" y="70"/>
                  <a:pt x="25" y="58"/>
                </a:cubicBezTo>
                <a:cubicBezTo>
                  <a:pt x="21" y="45"/>
                  <a:pt x="28" y="31"/>
                  <a:pt x="41" y="26"/>
                </a:cubicBezTo>
                <a:cubicBezTo>
                  <a:pt x="54" y="22"/>
                  <a:pt x="68" y="28"/>
                  <a:pt x="72" y="41"/>
                </a:cubicBezTo>
                <a:cubicBezTo>
                  <a:pt x="77" y="54"/>
                  <a:pt x="70" y="68"/>
                  <a:pt x="57" y="73"/>
                </a:cubicBezTo>
                <a:close/>
              </a:path>
            </a:pathLst>
          </a:custGeom>
          <a:solidFill>
            <a:srgbClr val="8797C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45" name="Google Shape;150;p8">
            <a:extLst>
              <a:ext uri="{FF2B5EF4-FFF2-40B4-BE49-F238E27FC236}">
                <a16:creationId xmlns:a16="http://schemas.microsoft.com/office/drawing/2014/main" id="{D1B944CB-4F4D-48EB-9842-465F0B0D71B9}"/>
              </a:ext>
            </a:extLst>
          </p:cNvPr>
          <p:cNvGrpSpPr/>
          <p:nvPr/>
        </p:nvGrpSpPr>
        <p:grpSpPr>
          <a:xfrm rot="10800000" flipH="1" flipV="1">
            <a:off x="6589659" y="3577717"/>
            <a:ext cx="1331730" cy="369322"/>
            <a:chOff x="8015924" y="3072611"/>
            <a:chExt cx="1520787" cy="302214"/>
          </a:xfrm>
        </p:grpSpPr>
        <p:cxnSp>
          <p:nvCxnSpPr>
            <p:cNvPr id="46" name="Google Shape;151;p8">
              <a:extLst>
                <a:ext uri="{FF2B5EF4-FFF2-40B4-BE49-F238E27FC236}">
                  <a16:creationId xmlns:a16="http://schemas.microsoft.com/office/drawing/2014/main" id="{32467B1B-18F4-4A11-9847-D517705056D1}"/>
                </a:ext>
              </a:extLst>
            </p:cNvPr>
            <p:cNvCxnSpPr/>
            <p:nvPr/>
          </p:nvCxnSpPr>
          <p:spPr>
            <a:xfrm>
              <a:off x="8015924" y="3073400"/>
              <a:ext cx="1241425" cy="0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7" name="Google Shape;152;p8">
              <a:extLst>
                <a:ext uri="{FF2B5EF4-FFF2-40B4-BE49-F238E27FC236}">
                  <a16:creationId xmlns:a16="http://schemas.microsoft.com/office/drawing/2014/main" id="{1BD3991C-CD87-46EA-A449-4E24B2C10372}"/>
                </a:ext>
              </a:extLst>
            </p:cNvPr>
            <p:cNvCxnSpPr/>
            <p:nvPr/>
          </p:nvCxnSpPr>
          <p:spPr>
            <a:xfrm>
              <a:off x="9247825" y="3072611"/>
              <a:ext cx="288886" cy="302214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oval" w="lg" len="lg"/>
            </a:ln>
          </p:spPr>
        </p:cxnSp>
      </p:grpSp>
      <p:sp>
        <p:nvSpPr>
          <p:cNvPr id="48" name="Google Shape;158;p8">
            <a:extLst>
              <a:ext uri="{FF2B5EF4-FFF2-40B4-BE49-F238E27FC236}">
                <a16:creationId xmlns:a16="http://schemas.microsoft.com/office/drawing/2014/main" id="{BB035A58-D419-4FC3-937A-B37BF99B33AB}"/>
              </a:ext>
            </a:extLst>
          </p:cNvPr>
          <p:cNvSpPr/>
          <p:nvPr/>
        </p:nvSpPr>
        <p:spPr>
          <a:xfrm>
            <a:off x="5877088" y="1776207"/>
            <a:ext cx="425055" cy="472636"/>
          </a:xfrm>
          <a:custGeom>
            <a:avLst/>
            <a:gdLst/>
            <a:ahLst/>
            <a:cxnLst/>
            <a:rect l="l" t="t" r="r" b="b"/>
            <a:pathLst>
              <a:path w="250" h="270" extrusionOk="0">
                <a:moveTo>
                  <a:pt x="149" y="151"/>
                </a:moveTo>
                <a:cubicBezTo>
                  <a:pt x="149" y="154"/>
                  <a:pt x="150" y="161"/>
                  <a:pt x="144" y="167"/>
                </a:cubicBezTo>
                <a:cubicBezTo>
                  <a:pt x="141" y="171"/>
                  <a:pt x="137" y="173"/>
                  <a:pt x="131" y="174"/>
                </a:cubicBezTo>
                <a:cubicBezTo>
                  <a:pt x="131" y="175"/>
                  <a:pt x="131" y="175"/>
                  <a:pt x="131" y="175"/>
                </a:cubicBezTo>
                <a:cubicBezTo>
                  <a:pt x="131" y="179"/>
                  <a:pt x="129" y="182"/>
                  <a:pt x="125" y="182"/>
                </a:cubicBezTo>
                <a:cubicBezTo>
                  <a:pt x="121" y="182"/>
                  <a:pt x="119" y="179"/>
                  <a:pt x="119" y="175"/>
                </a:cubicBezTo>
                <a:cubicBezTo>
                  <a:pt x="119" y="173"/>
                  <a:pt x="119" y="173"/>
                  <a:pt x="119" y="173"/>
                </a:cubicBezTo>
                <a:cubicBezTo>
                  <a:pt x="114" y="172"/>
                  <a:pt x="111" y="170"/>
                  <a:pt x="108" y="168"/>
                </a:cubicBezTo>
                <a:cubicBezTo>
                  <a:pt x="102" y="161"/>
                  <a:pt x="102" y="151"/>
                  <a:pt x="102" y="150"/>
                </a:cubicBezTo>
                <a:cubicBezTo>
                  <a:pt x="102" y="146"/>
                  <a:pt x="105" y="143"/>
                  <a:pt x="108" y="144"/>
                </a:cubicBezTo>
                <a:cubicBezTo>
                  <a:pt x="112" y="144"/>
                  <a:pt x="115" y="147"/>
                  <a:pt x="114" y="150"/>
                </a:cubicBezTo>
                <a:cubicBezTo>
                  <a:pt x="114" y="150"/>
                  <a:pt x="114" y="155"/>
                  <a:pt x="118" y="159"/>
                </a:cubicBezTo>
                <a:cubicBezTo>
                  <a:pt x="120" y="161"/>
                  <a:pt x="122" y="162"/>
                  <a:pt x="126" y="162"/>
                </a:cubicBezTo>
                <a:cubicBezTo>
                  <a:pt x="130" y="162"/>
                  <a:pt x="133" y="161"/>
                  <a:pt x="135" y="159"/>
                </a:cubicBezTo>
                <a:cubicBezTo>
                  <a:pt x="137" y="156"/>
                  <a:pt x="137" y="153"/>
                  <a:pt x="137" y="152"/>
                </a:cubicBezTo>
                <a:cubicBezTo>
                  <a:pt x="137" y="152"/>
                  <a:pt x="137" y="152"/>
                  <a:pt x="137" y="151"/>
                </a:cubicBezTo>
                <a:cubicBezTo>
                  <a:pt x="137" y="147"/>
                  <a:pt x="132" y="144"/>
                  <a:pt x="123" y="140"/>
                </a:cubicBezTo>
                <a:cubicBezTo>
                  <a:pt x="114" y="136"/>
                  <a:pt x="101" y="131"/>
                  <a:pt x="101" y="116"/>
                </a:cubicBezTo>
                <a:cubicBezTo>
                  <a:pt x="101" y="105"/>
                  <a:pt x="109" y="98"/>
                  <a:pt x="119" y="96"/>
                </a:cubicBezTo>
                <a:cubicBezTo>
                  <a:pt x="119" y="94"/>
                  <a:pt x="119" y="94"/>
                  <a:pt x="119" y="94"/>
                </a:cubicBezTo>
                <a:cubicBezTo>
                  <a:pt x="119" y="91"/>
                  <a:pt x="122" y="88"/>
                  <a:pt x="125" y="88"/>
                </a:cubicBezTo>
                <a:cubicBezTo>
                  <a:pt x="129" y="88"/>
                  <a:pt x="132" y="91"/>
                  <a:pt x="132" y="94"/>
                </a:cubicBezTo>
                <a:cubicBezTo>
                  <a:pt x="132" y="96"/>
                  <a:pt x="132" y="96"/>
                  <a:pt x="132" y="96"/>
                </a:cubicBezTo>
                <a:cubicBezTo>
                  <a:pt x="141" y="98"/>
                  <a:pt x="149" y="105"/>
                  <a:pt x="149" y="116"/>
                </a:cubicBezTo>
                <a:cubicBezTo>
                  <a:pt x="149" y="120"/>
                  <a:pt x="146" y="123"/>
                  <a:pt x="143" y="123"/>
                </a:cubicBezTo>
                <a:cubicBezTo>
                  <a:pt x="139" y="123"/>
                  <a:pt x="137" y="120"/>
                  <a:pt x="137" y="116"/>
                </a:cubicBezTo>
                <a:cubicBezTo>
                  <a:pt x="137" y="114"/>
                  <a:pt x="136" y="112"/>
                  <a:pt x="134" y="110"/>
                </a:cubicBezTo>
                <a:cubicBezTo>
                  <a:pt x="132" y="108"/>
                  <a:pt x="129" y="107"/>
                  <a:pt x="126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1" y="107"/>
                  <a:pt x="114" y="109"/>
                  <a:pt x="114" y="116"/>
                </a:cubicBezTo>
                <a:cubicBezTo>
                  <a:pt x="114" y="122"/>
                  <a:pt x="119" y="124"/>
                  <a:pt x="129" y="128"/>
                </a:cubicBezTo>
                <a:cubicBezTo>
                  <a:pt x="137" y="133"/>
                  <a:pt x="149" y="138"/>
                  <a:pt x="149" y="151"/>
                </a:cubicBezTo>
                <a:close/>
                <a:moveTo>
                  <a:pt x="193" y="135"/>
                </a:moveTo>
                <a:cubicBezTo>
                  <a:pt x="193" y="173"/>
                  <a:pt x="163" y="203"/>
                  <a:pt x="125" y="203"/>
                </a:cubicBezTo>
                <a:cubicBezTo>
                  <a:pt x="87" y="203"/>
                  <a:pt x="57" y="173"/>
                  <a:pt x="57" y="135"/>
                </a:cubicBezTo>
                <a:cubicBezTo>
                  <a:pt x="57" y="97"/>
                  <a:pt x="87" y="67"/>
                  <a:pt x="125" y="67"/>
                </a:cubicBezTo>
                <a:cubicBezTo>
                  <a:pt x="163" y="67"/>
                  <a:pt x="193" y="97"/>
                  <a:pt x="193" y="135"/>
                </a:cubicBezTo>
                <a:close/>
                <a:moveTo>
                  <a:pt x="181" y="135"/>
                </a:moveTo>
                <a:cubicBezTo>
                  <a:pt x="181" y="104"/>
                  <a:pt x="156" y="79"/>
                  <a:pt x="125" y="79"/>
                </a:cubicBezTo>
                <a:cubicBezTo>
                  <a:pt x="94" y="79"/>
                  <a:pt x="69" y="104"/>
                  <a:pt x="69" y="135"/>
                </a:cubicBezTo>
                <a:cubicBezTo>
                  <a:pt x="69" y="166"/>
                  <a:pt x="94" y="191"/>
                  <a:pt x="125" y="191"/>
                </a:cubicBezTo>
                <a:cubicBezTo>
                  <a:pt x="156" y="191"/>
                  <a:pt x="181" y="166"/>
                  <a:pt x="181" y="135"/>
                </a:cubicBezTo>
                <a:close/>
                <a:moveTo>
                  <a:pt x="248" y="245"/>
                </a:moveTo>
                <a:cubicBezTo>
                  <a:pt x="226" y="267"/>
                  <a:pt x="226" y="267"/>
                  <a:pt x="226" y="267"/>
                </a:cubicBezTo>
                <a:cubicBezTo>
                  <a:pt x="225" y="268"/>
                  <a:pt x="225" y="268"/>
                  <a:pt x="225" y="268"/>
                </a:cubicBezTo>
                <a:cubicBezTo>
                  <a:pt x="225" y="269"/>
                  <a:pt x="225" y="269"/>
                  <a:pt x="225" y="269"/>
                </a:cubicBezTo>
                <a:cubicBezTo>
                  <a:pt x="224" y="269"/>
                  <a:pt x="224" y="269"/>
                  <a:pt x="224" y="269"/>
                </a:cubicBezTo>
                <a:cubicBezTo>
                  <a:pt x="224" y="269"/>
                  <a:pt x="224" y="269"/>
                  <a:pt x="223" y="269"/>
                </a:cubicBezTo>
                <a:cubicBezTo>
                  <a:pt x="223" y="269"/>
                  <a:pt x="223" y="269"/>
                  <a:pt x="223" y="270"/>
                </a:cubicBezTo>
                <a:cubicBezTo>
                  <a:pt x="222" y="270"/>
                  <a:pt x="222" y="270"/>
                  <a:pt x="221" y="270"/>
                </a:cubicBezTo>
                <a:cubicBezTo>
                  <a:pt x="221" y="270"/>
                  <a:pt x="220" y="270"/>
                  <a:pt x="220" y="270"/>
                </a:cubicBezTo>
                <a:cubicBezTo>
                  <a:pt x="220" y="270"/>
                  <a:pt x="220" y="270"/>
                  <a:pt x="219" y="269"/>
                </a:cubicBezTo>
                <a:cubicBezTo>
                  <a:pt x="219" y="269"/>
                  <a:pt x="219" y="269"/>
                  <a:pt x="219" y="269"/>
                </a:cubicBezTo>
                <a:cubicBezTo>
                  <a:pt x="218" y="269"/>
                  <a:pt x="218" y="269"/>
                  <a:pt x="218" y="269"/>
                </a:cubicBezTo>
                <a:cubicBezTo>
                  <a:pt x="218" y="269"/>
                  <a:pt x="218" y="269"/>
                  <a:pt x="218" y="268"/>
                </a:cubicBezTo>
                <a:cubicBezTo>
                  <a:pt x="217" y="268"/>
                  <a:pt x="217" y="268"/>
                  <a:pt x="217" y="267"/>
                </a:cubicBezTo>
                <a:cubicBezTo>
                  <a:pt x="194" y="245"/>
                  <a:pt x="194" y="245"/>
                  <a:pt x="194" y="245"/>
                </a:cubicBezTo>
                <a:cubicBezTo>
                  <a:pt x="192" y="243"/>
                  <a:pt x="192" y="239"/>
                  <a:pt x="194" y="236"/>
                </a:cubicBezTo>
                <a:cubicBezTo>
                  <a:pt x="197" y="234"/>
                  <a:pt x="201" y="234"/>
                  <a:pt x="203" y="236"/>
                </a:cubicBezTo>
                <a:cubicBezTo>
                  <a:pt x="215" y="248"/>
                  <a:pt x="215" y="248"/>
                  <a:pt x="215" y="248"/>
                </a:cubicBezTo>
                <a:cubicBezTo>
                  <a:pt x="215" y="185"/>
                  <a:pt x="215" y="185"/>
                  <a:pt x="215" y="185"/>
                </a:cubicBezTo>
                <a:cubicBezTo>
                  <a:pt x="197" y="216"/>
                  <a:pt x="163" y="237"/>
                  <a:pt x="125" y="237"/>
                </a:cubicBezTo>
                <a:cubicBezTo>
                  <a:pt x="69" y="237"/>
                  <a:pt x="23" y="191"/>
                  <a:pt x="23" y="135"/>
                </a:cubicBezTo>
                <a:cubicBezTo>
                  <a:pt x="23" y="22"/>
                  <a:pt x="23" y="22"/>
                  <a:pt x="23" y="22"/>
                </a:cubicBezTo>
                <a:cubicBezTo>
                  <a:pt x="11" y="34"/>
                  <a:pt x="11" y="34"/>
                  <a:pt x="11" y="34"/>
                </a:cubicBezTo>
                <a:cubicBezTo>
                  <a:pt x="9" y="36"/>
                  <a:pt x="5" y="36"/>
                  <a:pt x="2" y="34"/>
                </a:cubicBezTo>
                <a:cubicBezTo>
                  <a:pt x="0" y="31"/>
                  <a:pt x="0" y="27"/>
                  <a:pt x="2" y="25"/>
                </a:cubicBezTo>
                <a:cubicBezTo>
                  <a:pt x="25" y="3"/>
                  <a:pt x="25" y="3"/>
                  <a:pt x="25" y="3"/>
                </a:cubicBezTo>
                <a:cubicBezTo>
                  <a:pt x="25" y="2"/>
                  <a:pt x="25" y="2"/>
                  <a:pt x="25" y="2"/>
                </a:cubicBezTo>
                <a:cubicBezTo>
                  <a:pt x="26" y="1"/>
                  <a:pt x="26" y="1"/>
                  <a:pt x="26" y="1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7" y="1"/>
                  <a:pt x="27" y="1"/>
                  <a:pt x="28" y="0"/>
                </a:cubicBezTo>
                <a:cubicBezTo>
                  <a:pt x="29" y="1"/>
                  <a:pt x="29" y="1"/>
                  <a:pt x="30" y="1"/>
                </a:cubicBezTo>
                <a:cubicBezTo>
                  <a:pt x="31" y="1"/>
                  <a:pt x="31" y="1"/>
                  <a:pt x="31" y="1"/>
                </a:cubicBezTo>
                <a:cubicBezTo>
                  <a:pt x="31" y="1"/>
                  <a:pt x="31" y="1"/>
                  <a:pt x="32" y="1"/>
                </a:cubicBezTo>
                <a:cubicBezTo>
                  <a:pt x="32" y="1"/>
                  <a:pt x="32" y="2"/>
                  <a:pt x="32" y="2"/>
                </a:cubicBezTo>
                <a:cubicBezTo>
                  <a:pt x="32" y="2"/>
                  <a:pt x="33" y="2"/>
                  <a:pt x="33" y="2"/>
                </a:cubicBezTo>
                <a:cubicBezTo>
                  <a:pt x="33" y="2"/>
                  <a:pt x="33" y="3"/>
                  <a:pt x="33" y="3"/>
                </a:cubicBezTo>
                <a:cubicBezTo>
                  <a:pt x="56" y="25"/>
                  <a:pt x="56" y="25"/>
                  <a:pt x="56" y="25"/>
                </a:cubicBezTo>
                <a:cubicBezTo>
                  <a:pt x="58" y="28"/>
                  <a:pt x="58" y="32"/>
                  <a:pt x="56" y="34"/>
                </a:cubicBezTo>
                <a:cubicBezTo>
                  <a:pt x="55" y="35"/>
                  <a:pt x="53" y="36"/>
                  <a:pt x="51" y="36"/>
                </a:cubicBezTo>
                <a:cubicBezTo>
                  <a:pt x="49" y="36"/>
                  <a:pt x="48" y="35"/>
                  <a:pt x="47" y="34"/>
                </a:cubicBezTo>
                <a:cubicBezTo>
                  <a:pt x="35" y="22"/>
                  <a:pt x="35" y="22"/>
                  <a:pt x="35" y="22"/>
                </a:cubicBezTo>
                <a:cubicBezTo>
                  <a:pt x="35" y="85"/>
                  <a:pt x="35" y="85"/>
                  <a:pt x="35" y="85"/>
                </a:cubicBezTo>
                <a:cubicBezTo>
                  <a:pt x="53" y="54"/>
                  <a:pt x="87" y="33"/>
                  <a:pt x="125" y="33"/>
                </a:cubicBezTo>
                <a:cubicBezTo>
                  <a:pt x="181" y="33"/>
                  <a:pt x="227" y="79"/>
                  <a:pt x="227" y="135"/>
                </a:cubicBezTo>
                <a:cubicBezTo>
                  <a:pt x="227" y="248"/>
                  <a:pt x="227" y="248"/>
                  <a:pt x="227" y="248"/>
                </a:cubicBezTo>
                <a:cubicBezTo>
                  <a:pt x="239" y="236"/>
                  <a:pt x="239" y="236"/>
                  <a:pt x="239" y="236"/>
                </a:cubicBezTo>
                <a:cubicBezTo>
                  <a:pt x="241" y="234"/>
                  <a:pt x="245" y="234"/>
                  <a:pt x="248" y="236"/>
                </a:cubicBezTo>
                <a:cubicBezTo>
                  <a:pt x="250" y="238"/>
                  <a:pt x="250" y="243"/>
                  <a:pt x="248" y="245"/>
                </a:cubicBezTo>
                <a:close/>
                <a:moveTo>
                  <a:pt x="215" y="135"/>
                </a:moveTo>
                <a:cubicBezTo>
                  <a:pt x="215" y="86"/>
                  <a:pt x="174" y="45"/>
                  <a:pt x="125" y="45"/>
                </a:cubicBezTo>
                <a:cubicBezTo>
                  <a:pt x="76" y="45"/>
                  <a:pt x="35" y="86"/>
                  <a:pt x="35" y="135"/>
                </a:cubicBezTo>
                <a:cubicBezTo>
                  <a:pt x="35" y="184"/>
                  <a:pt x="76" y="225"/>
                  <a:pt x="125" y="225"/>
                </a:cubicBezTo>
                <a:cubicBezTo>
                  <a:pt x="174" y="225"/>
                  <a:pt x="215" y="184"/>
                  <a:pt x="215" y="135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49" name="Google Shape;150;p8">
            <a:extLst>
              <a:ext uri="{FF2B5EF4-FFF2-40B4-BE49-F238E27FC236}">
                <a16:creationId xmlns:a16="http://schemas.microsoft.com/office/drawing/2014/main" id="{3E245AC5-1257-46CA-B0C7-FAA2974B157A}"/>
              </a:ext>
            </a:extLst>
          </p:cNvPr>
          <p:cNvGrpSpPr/>
          <p:nvPr/>
        </p:nvGrpSpPr>
        <p:grpSpPr>
          <a:xfrm flipH="1">
            <a:off x="4130332" y="3559817"/>
            <a:ext cx="1520787" cy="392073"/>
            <a:chOff x="8015924" y="3072611"/>
            <a:chExt cx="1520787" cy="302214"/>
          </a:xfrm>
        </p:grpSpPr>
        <p:cxnSp>
          <p:nvCxnSpPr>
            <p:cNvPr id="50" name="Google Shape;151;p8">
              <a:extLst>
                <a:ext uri="{FF2B5EF4-FFF2-40B4-BE49-F238E27FC236}">
                  <a16:creationId xmlns:a16="http://schemas.microsoft.com/office/drawing/2014/main" id="{3CE65D07-030B-455A-908A-C4465AC69CE6}"/>
                </a:ext>
              </a:extLst>
            </p:cNvPr>
            <p:cNvCxnSpPr/>
            <p:nvPr/>
          </p:nvCxnSpPr>
          <p:spPr>
            <a:xfrm>
              <a:off x="8015924" y="3073400"/>
              <a:ext cx="1241425" cy="0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1" name="Google Shape;152;p8">
              <a:extLst>
                <a:ext uri="{FF2B5EF4-FFF2-40B4-BE49-F238E27FC236}">
                  <a16:creationId xmlns:a16="http://schemas.microsoft.com/office/drawing/2014/main" id="{AD96D400-A390-4093-81A0-FEA57CF74997}"/>
                </a:ext>
              </a:extLst>
            </p:cNvPr>
            <p:cNvCxnSpPr/>
            <p:nvPr/>
          </p:nvCxnSpPr>
          <p:spPr>
            <a:xfrm>
              <a:off x="9247825" y="3072611"/>
              <a:ext cx="288886" cy="302214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oval" w="lg" len="lg"/>
            </a:ln>
          </p:spPr>
        </p:cxnSp>
      </p:grpSp>
      <p:grpSp>
        <p:nvGrpSpPr>
          <p:cNvPr id="52" name="Google Shape;252;p10">
            <a:extLst>
              <a:ext uri="{FF2B5EF4-FFF2-40B4-BE49-F238E27FC236}">
                <a16:creationId xmlns:a16="http://schemas.microsoft.com/office/drawing/2014/main" id="{56831A39-20BD-414E-8C25-C3DF2975B4A0}"/>
              </a:ext>
            </a:extLst>
          </p:cNvPr>
          <p:cNvGrpSpPr/>
          <p:nvPr/>
        </p:nvGrpSpPr>
        <p:grpSpPr>
          <a:xfrm>
            <a:off x="8137236" y="1210897"/>
            <a:ext cx="852594" cy="909069"/>
            <a:chOff x="-2146181" y="1220201"/>
            <a:chExt cx="852594" cy="909069"/>
          </a:xfrm>
        </p:grpSpPr>
        <p:sp>
          <p:nvSpPr>
            <p:cNvPr id="53" name="Google Shape;253;p10">
              <a:extLst>
                <a:ext uri="{FF2B5EF4-FFF2-40B4-BE49-F238E27FC236}">
                  <a16:creationId xmlns:a16="http://schemas.microsoft.com/office/drawing/2014/main" id="{DFB71F5E-B70A-41E3-8254-2FFA56D837F2}"/>
                </a:ext>
              </a:extLst>
            </p:cNvPr>
            <p:cNvSpPr/>
            <p:nvPr/>
          </p:nvSpPr>
          <p:spPr>
            <a:xfrm>
              <a:off x="-2146181" y="1220201"/>
              <a:ext cx="468811" cy="605066"/>
            </a:xfrm>
            <a:custGeom>
              <a:avLst/>
              <a:gdLst/>
              <a:ahLst/>
              <a:cxnLst/>
              <a:rect l="l" t="t" r="r" b="b"/>
              <a:pathLst>
                <a:path w="2007" h="2592" extrusionOk="0">
                  <a:moveTo>
                    <a:pt x="139" y="2583"/>
                  </a:moveTo>
                  <a:cubicBezTo>
                    <a:pt x="177" y="2574"/>
                    <a:pt x="201" y="2535"/>
                    <a:pt x="191" y="2496"/>
                  </a:cubicBezTo>
                  <a:cubicBezTo>
                    <a:pt x="160" y="2369"/>
                    <a:pt x="144" y="2237"/>
                    <a:pt x="144" y="2100"/>
                  </a:cubicBezTo>
                  <a:cubicBezTo>
                    <a:pt x="144" y="1644"/>
                    <a:pt x="328" y="1232"/>
                    <a:pt x="626" y="933"/>
                  </a:cubicBezTo>
                  <a:cubicBezTo>
                    <a:pt x="924" y="635"/>
                    <a:pt x="1334" y="450"/>
                    <a:pt x="1788" y="450"/>
                  </a:cubicBezTo>
                  <a:cubicBezTo>
                    <a:pt x="1625" y="707"/>
                    <a:pt x="1625" y="707"/>
                    <a:pt x="1625" y="707"/>
                  </a:cubicBezTo>
                  <a:cubicBezTo>
                    <a:pt x="1604" y="740"/>
                    <a:pt x="1614" y="784"/>
                    <a:pt x="1647" y="806"/>
                  </a:cubicBezTo>
                  <a:cubicBezTo>
                    <a:pt x="1680" y="827"/>
                    <a:pt x="1725" y="817"/>
                    <a:pt x="1746" y="784"/>
                  </a:cubicBezTo>
                  <a:cubicBezTo>
                    <a:pt x="1968" y="434"/>
                    <a:pt x="1968" y="434"/>
                    <a:pt x="1968" y="434"/>
                  </a:cubicBezTo>
                  <a:cubicBezTo>
                    <a:pt x="1976" y="426"/>
                    <a:pt x="1982" y="417"/>
                    <a:pt x="1986" y="406"/>
                  </a:cubicBezTo>
                  <a:cubicBezTo>
                    <a:pt x="2007" y="373"/>
                    <a:pt x="2007" y="373"/>
                    <a:pt x="2007" y="373"/>
                  </a:cubicBezTo>
                  <a:cubicBezTo>
                    <a:pt x="1981" y="347"/>
                    <a:pt x="1981" y="347"/>
                    <a:pt x="1981" y="347"/>
                  </a:cubicBezTo>
                  <a:cubicBezTo>
                    <a:pt x="1975" y="336"/>
                    <a:pt x="1966" y="327"/>
                    <a:pt x="1955" y="321"/>
                  </a:cubicBezTo>
                  <a:cubicBezTo>
                    <a:pt x="1664" y="28"/>
                    <a:pt x="1664" y="28"/>
                    <a:pt x="1664" y="28"/>
                  </a:cubicBezTo>
                  <a:cubicBezTo>
                    <a:pt x="1636" y="0"/>
                    <a:pt x="1590" y="0"/>
                    <a:pt x="1562" y="28"/>
                  </a:cubicBezTo>
                  <a:cubicBezTo>
                    <a:pt x="1534" y="56"/>
                    <a:pt x="1534" y="101"/>
                    <a:pt x="1562" y="129"/>
                  </a:cubicBezTo>
                  <a:cubicBezTo>
                    <a:pt x="1562" y="129"/>
                    <a:pt x="1562" y="129"/>
                    <a:pt x="1562" y="129"/>
                  </a:cubicBezTo>
                  <a:cubicBezTo>
                    <a:pt x="1739" y="307"/>
                    <a:pt x="1739" y="307"/>
                    <a:pt x="1739" y="307"/>
                  </a:cubicBezTo>
                  <a:cubicBezTo>
                    <a:pt x="774" y="335"/>
                    <a:pt x="0" y="1126"/>
                    <a:pt x="0" y="2100"/>
                  </a:cubicBezTo>
                  <a:cubicBezTo>
                    <a:pt x="0" y="2248"/>
                    <a:pt x="18" y="2392"/>
                    <a:pt x="52" y="2530"/>
                  </a:cubicBezTo>
                  <a:cubicBezTo>
                    <a:pt x="62" y="2569"/>
                    <a:pt x="101" y="2592"/>
                    <a:pt x="139" y="25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4" name="Google Shape;254;p10">
              <a:extLst>
                <a:ext uri="{FF2B5EF4-FFF2-40B4-BE49-F238E27FC236}">
                  <a16:creationId xmlns:a16="http://schemas.microsoft.com/office/drawing/2014/main" id="{28AABAC8-1D20-4229-ACA7-CF4E5C565182}"/>
                </a:ext>
              </a:extLst>
            </p:cNvPr>
            <p:cNvSpPr/>
            <p:nvPr/>
          </p:nvSpPr>
          <p:spPr>
            <a:xfrm>
              <a:off x="-2140722" y="1857809"/>
              <a:ext cx="699123" cy="271461"/>
            </a:xfrm>
            <a:custGeom>
              <a:avLst/>
              <a:gdLst/>
              <a:ahLst/>
              <a:cxnLst/>
              <a:rect l="l" t="t" r="r" b="b"/>
              <a:pathLst>
                <a:path w="2994" h="1163" extrusionOk="0">
                  <a:moveTo>
                    <a:pt x="2866" y="598"/>
                  </a:moveTo>
                  <a:cubicBezTo>
                    <a:pt x="2575" y="860"/>
                    <a:pt x="2190" y="1019"/>
                    <a:pt x="1768" y="1019"/>
                  </a:cubicBezTo>
                  <a:cubicBezTo>
                    <a:pt x="1142" y="1019"/>
                    <a:pt x="599" y="670"/>
                    <a:pt x="319" y="155"/>
                  </a:cubicBezTo>
                  <a:cubicBezTo>
                    <a:pt x="623" y="175"/>
                    <a:pt x="623" y="175"/>
                    <a:pt x="623" y="175"/>
                  </a:cubicBezTo>
                  <a:cubicBezTo>
                    <a:pt x="663" y="178"/>
                    <a:pt x="697" y="148"/>
                    <a:pt x="700" y="108"/>
                  </a:cubicBezTo>
                  <a:cubicBezTo>
                    <a:pt x="702" y="69"/>
                    <a:pt x="672" y="35"/>
                    <a:pt x="633" y="32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" y="467"/>
                    <a:pt x="11" y="467"/>
                    <a:pt x="11" y="467"/>
                  </a:cubicBezTo>
                  <a:cubicBezTo>
                    <a:pt x="0" y="505"/>
                    <a:pt x="21" y="545"/>
                    <a:pt x="59" y="556"/>
                  </a:cubicBezTo>
                  <a:cubicBezTo>
                    <a:pt x="97" y="567"/>
                    <a:pt x="137" y="546"/>
                    <a:pt x="148" y="508"/>
                  </a:cubicBezTo>
                  <a:cubicBezTo>
                    <a:pt x="219" y="267"/>
                    <a:pt x="219" y="267"/>
                    <a:pt x="219" y="267"/>
                  </a:cubicBezTo>
                  <a:cubicBezTo>
                    <a:pt x="529" y="802"/>
                    <a:pt x="1106" y="1162"/>
                    <a:pt x="1768" y="1163"/>
                  </a:cubicBezTo>
                  <a:cubicBezTo>
                    <a:pt x="2226" y="1163"/>
                    <a:pt x="2645" y="990"/>
                    <a:pt x="2962" y="705"/>
                  </a:cubicBezTo>
                  <a:cubicBezTo>
                    <a:pt x="2991" y="679"/>
                    <a:pt x="2994" y="634"/>
                    <a:pt x="2968" y="604"/>
                  </a:cubicBezTo>
                  <a:cubicBezTo>
                    <a:pt x="2941" y="575"/>
                    <a:pt x="2896" y="572"/>
                    <a:pt x="2866" y="59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5" name="Google Shape;255;p10">
              <a:extLst>
                <a:ext uri="{FF2B5EF4-FFF2-40B4-BE49-F238E27FC236}">
                  <a16:creationId xmlns:a16="http://schemas.microsoft.com/office/drawing/2014/main" id="{B28DBCE5-50F0-4013-A989-E3E35FA36EE6}"/>
                </a:ext>
              </a:extLst>
            </p:cNvPr>
            <p:cNvSpPr/>
            <p:nvPr/>
          </p:nvSpPr>
          <p:spPr>
            <a:xfrm>
              <a:off x="-1645038" y="1302920"/>
              <a:ext cx="351451" cy="672039"/>
            </a:xfrm>
            <a:custGeom>
              <a:avLst/>
              <a:gdLst/>
              <a:ahLst/>
              <a:cxnLst/>
              <a:rect l="l" t="t" r="r" b="b"/>
              <a:pathLst>
                <a:path w="1505" h="2879" extrusionOk="0">
                  <a:moveTo>
                    <a:pt x="1423" y="2687"/>
                  </a:moveTo>
                  <a:cubicBezTo>
                    <a:pt x="1423" y="2687"/>
                    <a:pt x="1423" y="2687"/>
                    <a:pt x="1423" y="2687"/>
                  </a:cubicBezTo>
                  <a:cubicBezTo>
                    <a:pt x="1152" y="2715"/>
                    <a:pt x="1152" y="2715"/>
                    <a:pt x="1152" y="2715"/>
                  </a:cubicBezTo>
                  <a:cubicBezTo>
                    <a:pt x="1331" y="2435"/>
                    <a:pt x="1435" y="2102"/>
                    <a:pt x="1435" y="1746"/>
                  </a:cubicBezTo>
                  <a:cubicBezTo>
                    <a:pt x="1435" y="912"/>
                    <a:pt x="867" y="210"/>
                    <a:pt x="97" y="10"/>
                  </a:cubicBezTo>
                  <a:cubicBezTo>
                    <a:pt x="59" y="0"/>
                    <a:pt x="20" y="23"/>
                    <a:pt x="10" y="61"/>
                  </a:cubicBezTo>
                  <a:cubicBezTo>
                    <a:pt x="0" y="99"/>
                    <a:pt x="23" y="139"/>
                    <a:pt x="61" y="149"/>
                  </a:cubicBezTo>
                  <a:cubicBezTo>
                    <a:pt x="769" y="333"/>
                    <a:pt x="1292" y="978"/>
                    <a:pt x="1292" y="1746"/>
                  </a:cubicBezTo>
                  <a:cubicBezTo>
                    <a:pt x="1292" y="2077"/>
                    <a:pt x="1194" y="2386"/>
                    <a:pt x="1027" y="2644"/>
                  </a:cubicBezTo>
                  <a:cubicBezTo>
                    <a:pt x="936" y="2372"/>
                    <a:pt x="936" y="2372"/>
                    <a:pt x="936" y="2372"/>
                  </a:cubicBezTo>
                  <a:cubicBezTo>
                    <a:pt x="924" y="2334"/>
                    <a:pt x="883" y="2314"/>
                    <a:pt x="846" y="2326"/>
                  </a:cubicBezTo>
                  <a:cubicBezTo>
                    <a:pt x="808" y="2339"/>
                    <a:pt x="788" y="2379"/>
                    <a:pt x="800" y="2417"/>
                  </a:cubicBezTo>
                  <a:cubicBezTo>
                    <a:pt x="931" y="2810"/>
                    <a:pt x="931" y="2810"/>
                    <a:pt x="931" y="2810"/>
                  </a:cubicBezTo>
                  <a:cubicBezTo>
                    <a:pt x="932" y="2820"/>
                    <a:pt x="935" y="2831"/>
                    <a:pt x="941" y="2840"/>
                  </a:cubicBezTo>
                  <a:cubicBezTo>
                    <a:pt x="954" y="2879"/>
                    <a:pt x="954" y="2879"/>
                    <a:pt x="954" y="2879"/>
                  </a:cubicBezTo>
                  <a:cubicBezTo>
                    <a:pt x="997" y="2874"/>
                    <a:pt x="997" y="2874"/>
                    <a:pt x="997" y="2874"/>
                  </a:cubicBezTo>
                  <a:cubicBezTo>
                    <a:pt x="1004" y="2875"/>
                    <a:pt x="1012" y="2874"/>
                    <a:pt x="1019" y="2872"/>
                  </a:cubicBezTo>
                  <a:cubicBezTo>
                    <a:pt x="1437" y="2830"/>
                    <a:pt x="1437" y="2830"/>
                    <a:pt x="1437" y="2830"/>
                  </a:cubicBezTo>
                  <a:cubicBezTo>
                    <a:pt x="1477" y="2826"/>
                    <a:pt x="1505" y="2791"/>
                    <a:pt x="1501" y="2752"/>
                  </a:cubicBezTo>
                  <a:cubicBezTo>
                    <a:pt x="1497" y="2712"/>
                    <a:pt x="1462" y="2683"/>
                    <a:pt x="1423" y="268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6" name="Google Shape;256;p10">
              <a:extLst>
                <a:ext uri="{FF2B5EF4-FFF2-40B4-BE49-F238E27FC236}">
                  <a16:creationId xmlns:a16="http://schemas.microsoft.com/office/drawing/2014/main" id="{56A310C8-CEEE-4CB2-B7E6-FC3F053320A6}"/>
                </a:ext>
              </a:extLst>
            </p:cNvPr>
            <p:cNvSpPr/>
            <p:nvPr/>
          </p:nvSpPr>
          <p:spPr>
            <a:xfrm>
              <a:off x="-1875979" y="1501530"/>
              <a:ext cx="301274" cy="414645"/>
            </a:xfrm>
            <a:custGeom>
              <a:avLst/>
              <a:gdLst/>
              <a:ahLst/>
              <a:cxnLst/>
              <a:rect l="l" t="t" r="r" b="b"/>
              <a:pathLst>
                <a:path w="1290" h="1776" extrusionOk="0">
                  <a:moveTo>
                    <a:pt x="521" y="1776"/>
                  </a:moveTo>
                  <a:cubicBezTo>
                    <a:pt x="764" y="1776"/>
                    <a:pt x="764" y="1776"/>
                    <a:pt x="764" y="1776"/>
                  </a:cubicBezTo>
                  <a:cubicBezTo>
                    <a:pt x="870" y="1775"/>
                    <a:pt x="955" y="1690"/>
                    <a:pt x="955" y="1584"/>
                  </a:cubicBezTo>
                  <a:cubicBezTo>
                    <a:pt x="956" y="1225"/>
                    <a:pt x="956" y="1225"/>
                    <a:pt x="956" y="1225"/>
                  </a:cubicBezTo>
                  <a:cubicBezTo>
                    <a:pt x="956" y="1203"/>
                    <a:pt x="959" y="1186"/>
                    <a:pt x="965" y="1170"/>
                  </a:cubicBezTo>
                  <a:cubicBezTo>
                    <a:pt x="975" y="1142"/>
                    <a:pt x="994" y="1117"/>
                    <a:pt x="1023" y="1088"/>
                  </a:cubicBezTo>
                  <a:cubicBezTo>
                    <a:pt x="1065" y="1044"/>
                    <a:pt x="1140" y="996"/>
                    <a:pt x="1194" y="922"/>
                  </a:cubicBezTo>
                  <a:cubicBezTo>
                    <a:pt x="1248" y="849"/>
                    <a:pt x="1290" y="747"/>
                    <a:pt x="1289" y="612"/>
                  </a:cubicBezTo>
                  <a:cubicBezTo>
                    <a:pt x="1289" y="451"/>
                    <a:pt x="1217" y="299"/>
                    <a:pt x="1102" y="186"/>
                  </a:cubicBezTo>
                  <a:cubicBezTo>
                    <a:pt x="986" y="74"/>
                    <a:pt x="825" y="0"/>
                    <a:pt x="644" y="0"/>
                  </a:cubicBezTo>
                  <a:cubicBezTo>
                    <a:pt x="464" y="0"/>
                    <a:pt x="303" y="74"/>
                    <a:pt x="187" y="186"/>
                  </a:cubicBezTo>
                  <a:cubicBezTo>
                    <a:pt x="72" y="299"/>
                    <a:pt x="0" y="451"/>
                    <a:pt x="0" y="612"/>
                  </a:cubicBezTo>
                  <a:cubicBezTo>
                    <a:pt x="0" y="715"/>
                    <a:pt x="22" y="798"/>
                    <a:pt x="58" y="864"/>
                  </a:cubicBezTo>
                  <a:cubicBezTo>
                    <a:pt x="110" y="964"/>
                    <a:pt x="201" y="1023"/>
                    <a:pt x="252" y="1074"/>
                  </a:cubicBezTo>
                  <a:cubicBezTo>
                    <a:pt x="278" y="1100"/>
                    <a:pt x="298" y="1123"/>
                    <a:pt x="310" y="1146"/>
                  </a:cubicBezTo>
                  <a:cubicBezTo>
                    <a:pt x="323" y="1169"/>
                    <a:pt x="330" y="1192"/>
                    <a:pt x="330" y="1225"/>
                  </a:cubicBezTo>
                  <a:cubicBezTo>
                    <a:pt x="330" y="1584"/>
                    <a:pt x="330" y="1584"/>
                    <a:pt x="330" y="1584"/>
                  </a:cubicBezTo>
                  <a:cubicBezTo>
                    <a:pt x="331" y="1690"/>
                    <a:pt x="416" y="1775"/>
                    <a:pt x="521" y="1776"/>
                  </a:cubicBezTo>
                  <a:close/>
                  <a:moveTo>
                    <a:pt x="798" y="1618"/>
                  </a:moveTo>
                  <a:cubicBezTo>
                    <a:pt x="789" y="1627"/>
                    <a:pt x="778" y="1632"/>
                    <a:pt x="764" y="1632"/>
                  </a:cubicBezTo>
                  <a:cubicBezTo>
                    <a:pt x="521" y="1632"/>
                    <a:pt x="521" y="1632"/>
                    <a:pt x="521" y="1632"/>
                  </a:cubicBezTo>
                  <a:cubicBezTo>
                    <a:pt x="508" y="1632"/>
                    <a:pt x="497" y="1627"/>
                    <a:pt x="488" y="1618"/>
                  </a:cubicBezTo>
                  <a:cubicBezTo>
                    <a:pt x="479" y="1609"/>
                    <a:pt x="474" y="1597"/>
                    <a:pt x="474" y="1584"/>
                  </a:cubicBezTo>
                  <a:cubicBezTo>
                    <a:pt x="474" y="1393"/>
                    <a:pt x="474" y="1393"/>
                    <a:pt x="474" y="1393"/>
                  </a:cubicBezTo>
                  <a:cubicBezTo>
                    <a:pt x="812" y="1393"/>
                    <a:pt x="812" y="1393"/>
                    <a:pt x="812" y="1393"/>
                  </a:cubicBezTo>
                  <a:cubicBezTo>
                    <a:pt x="812" y="1584"/>
                    <a:pt x="812" y="1584"/>
                    <a:pt x="812" y="1584"/>
                  </a:cubicBezTo>
                  <a:cubicBezTo>
                    <a:pt x="812" y="1597"/>
                    <a:pt x="807" y="1609"/>
                    <a:pt x="798" y="1618"/>
                  </a:cubicBezTo>
                  <a:close/>
                  <a:moveTo>
                    <a:pt x="209" y="838"/>
                  </a:moveTo>
                  <a:cubicBezTo>
                    <a:pt x="171" y="784"/>
                    <a:pt x="144" y="721"/>
                    <a:pt x="143" y="612"/>
                  </a:cubicBezTo>
                  <a:cubicBezTo>
                    <a:pt x="143" y="495"/>
                    <a:pt x="196" y="377"/>
                    <a:pt x="287" y="289"/>
                  </a:cubicBezTo>
                  <a:cubicBezTo>
                    <a:pt x="378" y="201"/>
                    <a:pt x="503" y="143"/>
                    <a:pt x="644" y="143"/>
                  </a:cubicBezTo>
                  <a:cubicBezTo>
                    <a:pt x="786" y="143"/>
                    <a:pt x="911" y="201"/>
                    <a:pt x="1002" y="289"/>
                  </a:cubicBezTo>
                  <a:cubicBezTo>
                    <a:pt x="1092" y="377"/>
                    <a:pt x="1146" y="495"/>
                    <a:pt x="1146" y="612"/>
                  </a:cubicBezTo>
                  <a:cubicBezTo>
                    <a:pt x="1146" y="695"/>
                    <a:pt x="1129" y="751"/>
                    <a:pt x="1104" y="797"/>
                  </a:cubicBezTo>
                  <a:cubicBezTo>
                    <a:pt x="1068" y="866"/>
                    <a:pt x="997" y="914"/>
                    <a:pt x="936" y="972"/>
                  </a:cubicBezTo>
                  <a:cubicBezTo>
                    <a:pt x="906" y="1001"/>
                    <a:pt x="875" y="1034"/>
                    <a:pt x="852" y="1075"/>
                  </a:cubicBezTo>
                  <a:cubicBezTo>
                    <a:pt x="828" y="1117"/>
                    <a:pt x="812" y="1168"/>
                    <a:pt x="813" y="1225"/>
                  </a:cubicBezTo>
                  <a:cubicBezTo>
                    <a:pt x="813" y="1249"/>
                    <a:pt x="813" y="1249"/>
                    <a:pt x="813" y="1249"/>
                  </a:cubicBezTo>
                  <a:cubicBezTo>
                    <a:pt x="474" y="1249"/>
                    <a:pt x="474" y="1249"/>
                    <a:pt x="474" y="1249"/>
                  </a:cubicBezTo>
                  <a:cubicBezTo>
                    <a:pt x="474" y="1225"/>
                    <a:pt x="474" y="1225"/>
                    <a:pt x="474" y="1225"/>
                  </a:cubicBezTo>
                  <a:cubicBezTo>
                    <a:pt x="474" y="1187"/>
                    <a:pt x="467" y="1152"/>
                    <a:pt x="456" y="1120"/>
                  </a:cubicBezTo>
                  <a:cubicBezTo>
                    <a:pt x="436" y="1065"/>
                    <a:pt x="402" y="1023"/>
                    <a:pt x="367" y="987"/>
                  </a:cubicBezTo>
                  <a:cubicBezTo>
                    <a:pt x="315" y="934"/>
                    <a:pt x="247" y="892"/>
                    <a:pt x="209" y="83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D8398B9F-4457-4DAC-A0CE-4C6B8F52FAB8}"/>
              </a:ext>
            </a:extLst>
          </p:cNvPr>
          <p:cNvCxnSpPr>
            <a:cxnSpLocks/>
          </p:cNvCxnSpPr>
          <p:nvPr/>
        </p:nvCxnSpPr>
        <p:spPr>
          <a:xfrm>
            <a:off x="66259" y="5128586"/>
            <a:ext cx="64008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8" name="Cerrar llave 57">
            <a:extLst>
              <a:ext uri="{FF2B5EF4-FFF2-40B4-BE49-F238E27FC236}">
                <a16:creationId xmlns:a16="http://schemas.microsoft.com/office/drawing/2014/main" id="{1C9DEC57-D3D3-4B83-9C94-F5B90E3A5B0D}"/>
              </a:ext>
            </a:extLst>
          </p:cNvPr>
          <p:cNvSpPr/>
          <p:nvPr/>
        </p:nvSpPr>
        <p:spPr>
          <a:xfrm rot="5400000">
            <a:off x="1689289" y="3838467"/>
            <a:ext cx="398288" cy="33528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503534EC-14E5-4BB3-B247-65C3B3E9285F}"/>
              </a:ext>
            </a:extLst>
          </p:cNvPr>
          <p:cNvSpPr txBox="1"/>
          <p:nvPr/>
        </p:nvSpPr>
        <p:spPr>
          <a:xfrm>
            <a:off x="-808385" y="5676133"/>
            <a:ext cx="5420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Inmuebles 3.770</a:t>
            </a:r>
          </a:p>
        </p:txBody>
      </p:sp>
      <p:sp>
        <p:nvSpPr>
          <p:cNvPr id="60" name="Cerrar llave 59">
            <a:extLst>
              <a:ext uri="{FF2B5EF4-FFF2-40B4-BE49-F238E27FC236}">
                <a16:creationId xmlns:a16="http://schemas.microsoft.com/office/drawing/2014/main" id="{2CF6CC0D-1F1D-479A-BA12-4B267FEF4113}"/>
              </a:ext>
            </a:extLst>
          </p:cNvPr>
          <p:cNvSpPr/>
          <p:nvPr/>
        </p:nvSpPr>
        <p:spPr>
          <a:xfrm rot="5400000">
            <a:off x="3186784" y="2806418"/>
            <a:ext cx="398288" cy="634779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464CF014-B380-466C-9FEC-0334964806C1}"/>
              </a:ext>
            </a:extLst>
          </p:cNvPr>
          <p:cNvSpPr txBox="1"/>
          <p:nvPr/>
        </p:nvSpPr>
        <p:spPr>
          <a:xfrm>
            <a:off x="682483" y="6106442"/>
            <a:ext cx="5420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Sociedades 408</a:t>
            </a:r>
          </a:p>
        </p:txBody>
      </p: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51572983-82D7-4977-94EF-1F9B8B912EEA}"/>
              </a:ext>
            </a:extLst>
          </p:cNvPr>
          <p:cNvCxnSpPr/>
          <p:nvPr/>
        </p:nvCxnSpPr>
        <p:spPr>
          <a:xfrm flipV="1">
            <a:off x="3564833" y="4664761"/>
            <a:ext cx="0" cy="463825"/>
          </a:xfrm>
          <a:prstGeom prst="line">
            <a:avLst/>
          </a:prstGeom>
          <a:ln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F9530732-811C-4481-ACE6-C8D43B6A2757}"/>
              </a:ext>
            </a:extLst>
          </p:cNvPr>
          <p:cNvCxnSpPr/>
          <p:nvPr/>
        </p:nvCxnSpPr>
        <p:spPr>
          <a:xfrm flipV="1">
            <a:off x="86135" y="4671389"/>
            <a:ext cx="0" cy="463825"/>
          </a:xfrm>
          <a:prstGeom prst="line">
            <a:avLst/>
          </a:prstGeom>
          <a:ln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EA1DCF49-0633-4189-84FC-E38DE86D11F1}"/>
              </a:ext>
            </a:extLst>
          </p:cNvPr>
          <p:cNvCxnSpPr/>
          <p:nvPr/>
        </p:nvCxnSpPr>
        <p:spPr>
          <a:xfrm flipV="1">
            <a:off x="6447178" y="4724397"/>
            <a:ext cx="0" cy="463825"/>
          </a:xfrm>
          <a:prstGeom prst="line">
            <a:avLst/>
          </a:prstGeom>
          <a:ln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5" name="CuadroTexto 64">
            <a:extLst>
              <a:ext uri="{FF2B5EF4-FFF2-40B4-BE49-F238E27FC236}">
                <a16:creationId xmlns:a16="http://schemas.microsoft.com/office/drawing/2014/main" id="{53AE52E7-F0ED-4055-A4D8-7590D1A498A1}"/>
              </a:ext>
            </a:extLst>
          </p:cNvPr>
          <p:cNvSpPr txBox="1"/>
          <p:nvPr/>
        </p:nvSpPr>
        <p:spPr>
          <a:xfrm>
            <a:off x="-742125" y="4735229"/>
            <a:ext cx="5420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 AÑO</a:t>
            </a: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AA376BA7-62D3-401C-8F3B-95E623CDB039}"/>
              </a:ext>
            </a:extLst>
          </p:cNvPr>
          <p:cNvSpPr txBox="1"/>
          <p:nvPr/>
        </p:nvSpPr>
        <p:spPr>
          <a:xfrm>
            <a:off x="2105058" y="4676348"/>
            <a:ext cx="5420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AÑOS</a:t>
            </a:r>
          </a:p>
        </p:txBody>
      </p:sp>
    </p:spTree>
    <p:extLst>
      <p:ext uri="{BB962C8B-B14F-4D97-AF65-F5344CB8AC3E}">
        <p14:creationId xmlns:p14="http://schemas.microsoft.com/office/powerpoint/2010/main" val="1457055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CAB0C12-D2A5-483C-A544-1F9E17EFD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825" y="1551389"/>
            <a:ext cx="1249200" cy="1249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7B2118A-D4B2-443A-A224-32230080EF3E}"/>
              </a:ext>
            </a:extLst>
          </p:cNvPr>
          <p:cNvSpPr txBox="1"/>
          <p:nvPr/>
        </p:nvSpPr>
        <p:spPr>
          <a:xfrm>
            <a:off x="2180110" y="2948896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Oficinas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C994285-DEB0-4D08-A563-78B6A4D700F1}"/>
              </a:ext>
            </a:extLst>
          </p:cNvPr>
          <p:cNvSpPr txBox="1"/>
          <p:nvPr/>
        </p:nvSpPr>
        <p:spPr>
          <a:xfrm>
            <a:off x="4541280" y="2948896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Residencial</a:t>
            </a:r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26A1F05-4F8C-41B6-8C2F-E50E20617EA7}"/>
              </a:ext>
            </a:extLst>
          </p:cNvPr>
          <p:cNvSpPr txBox="1"/>
          <p:nvPr/>
        </p:nvSpPr>
        <p:spPr>
          <a:xfrm>
            <a:off x="7189302" y="2948896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Locales</a:t>
            </a:r>
            <a:endParaRPr lang="es-CO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9FE1AE5-6AE9-48A3-8EC7-75AEB390F28A}"/>
              </a:ext>
            </a:extLst>
          </p:cNvPr>
          <p:cNvSpPr txBox="1"/>
          <p:nvPr/>
        </p:nvSpPr>
        <p:spPr>
          <a:xfrm>
            <a:off x="9702031" y="2948896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Lotes</a:t>
            </a:r>
            <a:endParaRPr lang="es-CO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C76D31D-1910-4BD8-97FB-8C2C4964F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719" y="1558595"/>
            <a:ext cx="1249200" cy="1249200"/>
          </a:xfrm>
          <a:prstGeom prst="rect">
            <a:avLst/>
          </a:prstGeom>
        </p:spPr>
      </p:pic>
      <p:pic>
        <p:nvPicPr>
          <p:cNvPr id="12" name="Imagen 11" descr="Imagen que contiene señal, objeto&#10;&#10;Descripción generada con confianza muy alta">
            <a:extLst>
              <a:ext uri="{FF2B5EF4-FFF2-40B4-BE49-F238E27FC236}">
                <a16:creationId xmlns:a16="http://schemas.microsoft.com/office/drawing/2014/main" id="{A105CD5B-1FD6-456A-8962-DAB689AEF3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192" y="1558595"/>
            <a:ext cx="1249200" cy="12492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9A1DB0C-2D8E-4318-880B-9432A6F450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891" y="1558038"/>
            <a:ext cx="1250314" cy="1250314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3A3EED2B-F8BF-4AFB-89A5-B43BEE9809C0}"/>
              </a:ext>
            </a:extLst>
          </p:cNvPr>
          <p:cNvSpPr txBox="1"/>
          <p:nvPr/>
        </p:nvSpPr>
        <p:spPr>
          <a:xfrm>
            <a:off x="2287877" y="3519197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9 meses</a:t>
            </a:r>
            <a:endParaRPr lang="es-CO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418346A-6BF6-4C71-838C-9D4143273232}"/>
              </a:ext>
            </a:extLst>
          </p:cNvPr>
          <p:cNvSpPr txBox="1"/>
          <p:nvPr/>
        </p:nvSpPr>
        <p:spPr>
          <a:xfrm>
            <a:off x="4501523" y="3519197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4 meses</a:t>
            </a:r>
            <a:endParaRPr lang="es-CO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792B8FA-C13F-440F-8670-038A52EF0EDB}"/>
              </a:ext>
            </a:extLst>
          </p:cNvPr>
          <p:cNvSpPr txBox="1"/>
          <p:nvPr/>
        </p:nvSpPr>
        <p:spPr>
          <a:xfrm>
            <a:off x="7189302" y="3519197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6 meses</a:t>
            </a:r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6B9A680-80F0-4CC7-ADEF-70FD95F6BC01}"/>
              </a:ext>
            </a:extLst>
          </p:cNvPr>
          <p:cNvSpPr txBox="1"/>
          <p:nvPr/>
        </p:nvSpPr>
        <p:spPr>
          <a:xfrm>
            <a:off x="9702031" y="3513142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18 meses</a:t>
            </a:r>
            <a:endParaRPr lang="es-CO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3CA0EA9-4E42-4006-A79B-550D4597F37A}"/>
              </a:ext>
            </a:extLst>
          </p:cNvPr>
          <p:cNvSpPr txBox="1"/>
          <p:nvPr/>
        </p:nvSpPr>
        <p:spPr>
          <a:xfrm>
            <a:off x="79639" y="3513142"/>
            <a:ext cx="116619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Promedio</a:t>
            </a:r>
            <a:endParaRPr lang="es-CO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8502526-6E8B-4566-A19B-044EB24569B1}"/>
              </a:ext>
            </a:extLst>
          </p:cNvPr>
          <p:cNvSpPr txBox="1"/>
          <p:nvPr/>
        </p:nvSpPr>
        <p:spPr>
          <a:xfrm>
            <a:off x="79639" y="4077388"/>
            <a:ext cx="1166191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Cantidad Vendido</a:t>
            </a:r>
            <a:endParaRPr lang="es-CO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0CFD069-F9C8-406A-B64B-0F58A0F54928}"/>
              </a:ext>
            </a:extLst>
          </p:cNvPr>
          <p:cNvSpPr txBox="1"/>
          <p:nvPr/>
        </p:nvSpPr>
        <p:spPr>
          <a:xfrm>
            <a:off x="46511" y="5024919"/>
            <a:ext cx="1166191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Cantidad En Venta</a:t>
            </a:r>
            <a:endParaRPr lang="es-CO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600EEAB-690E-4266-A870-460141FE78CB}"/>
              </a:ext>
            </a:extLst>
          </p:cNvPr>
          <p:cNvSpPr txBox="1"/>
          <p:nvPr/>
        </p:nvSpPr>
        <p:spPr>
          <a:xfrm>
            <a:off x="53134" y="5972450"/>
            <a:ext cx="116619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Total</a:t>
            </a:r>
            <a:endParaRPr lang="es-CO" dirty="0"/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B85D2EC2-99A9-45D8-9B48-1CD00E944C5B}"/>
              </a:ext>
            </a:extLst>
          </p:cNvPr>
          <p:cNvCxnSpPr/>
          <p:nvPr/>
        </p:nvCxnSpPr>
        <p:spPr>
          <a:xfrm>
            <a:off x="1245830" y="3882474"/>
            <a:ext cx="10192236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4255AFD3-CEAF-408E-87C2-AF636ADE9864}"/>
              </a:ext>
            </a:extLst>
          </p:cNvPr>
          <p:cNvCxnSpPr/>
          <p:nvPr/>
        </p:nvCxnSpPr>
        <p:spPr>
          <a:xfrm>
            <a:off x="1252457" y="4723989"/>
            <a:ext cx="10192236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BD77125B-815E-4697-B663-4F58D04B49AA}"/>
              </a:ext>
            </a:extLst>
          </p:cNvPr>
          <p:cNvCxnSpPr/>
          <p:nvPr/>
        </p:nvCxnSpPr>
        <p:spPr>
          <a:xfrm>
            <a:off x="1225952" y="5678144"/>
            <a:ext cx="10192236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AF21A13A-0E66-4314-9116-635FBE5C7844}"/>
              </a:ext>
            </a:extLst>
          </p:cNvPr>
          <p:cNvCxnSpPr/>
          <p:nvPr/>
        </p:nvCxnSpPr>
        <p:spPr>
          <a:xfrm>
            <a:off x="1239204" y="6340752"/>
            <a:ext cx="10192236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183FC764-C263-4CD8-820F-F2B82B6BE2AD}"/>
              </a:ext>
            </a:extLst>
          </p:cNvPr>
          <p:cNvSpPr txBox="1"/>
          <p:nvPr/>
        </p:nvSpPr>
        <p:spPr>
          <a:xfrm>
            <a:off x="2281251" y="4214935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32 M.I</a:t>
            </a:r>
            <a:endParaRPr lang="es-CO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91CF23F-780A-4312-9E2A-AB450D4B6AC2}"/>
              </a:ext>
            </a:extLst>
          </p:cNvPr>
          <p:cNvSpPr txBox="1"/>
          <p:nvPr/>
        </p:nvSpPr>
        <p:spPr>
          <a:xfrm>
            <a:off x="2314382" y="5135962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42 M.I</a:t>
            </a:r>
            <a:endParaRPr lang="es-CO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FA8D0B69-0887-47CB-BC74-263989A5D8E1}"/>
              </a:ext>
            </a:extLst>
          </p:cNvPr>
          <p:cNvSpPr txBox="1"/>
          <p:nvPr/>
        </p:nvSpPr>
        <p:spPr>
          <a:xfrm>
            <a:off x="2307757" y="5950973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72 M.I</a:t>
            </a:r>
            <a:endParaRPr lang="es-CO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135DA39-FEA3-40FB-B484-66F939E5F61F}"/>
              </a:ext>
            </a:extLst>
          </p:cNvPr>
          <p:cNvSpPr txBox="1"/>
          <p:nvPr/>
        </p:nvSpPr>
        <p:spPr>
          <a:xfrm>
            <a:off x="4500995" y="4234813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159 M.I</a:t>
            </a:r>
            <a:endParaRPr lang="es-CO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DA09ABB-AE2F-42F9-9857-C424E350BC31}"/>
              </a:ext>
            </a:extLst>
          </p:cNvPr>
          <p:cNvSpPr txBox="1"/>
          <p:nvPr/>
        </p:nvSpPr>
        <p:spPr>
          <a:xfrm>
            <a:off x="4534126" y="5155840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676 M.I</a:t>
            </a:r>
            <a:endParaRPr lang="es-CO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8504D502-3D84-4DBF-A31D-7E76CB370817}"/>
              </a:ext>
            </a:extLst>
          </p:cNvPr>
          <p:cNvSpPr txBox="1"/>
          <p:nvPr/>
        </p:nvSpPr>
        <p:spPr>
          <a:xfrm>
            <a:off x="4527501" y="5970851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835 M.I</a:t>
            </a:r>
            <a:endParaRPr lang="es-CO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939B460-6B7F-463A-944C-35AC4B762EC5}"/>
              </a:ext>
            </a:extLst>
          </p:cNvPr>
          <p:cNvSpPr txBox="1"/>
          <p:nvPr/>
        </p:nvSpPr>
        <p:spPr>
          <a:xfrm>
            <a:off x="7191178" y="4274570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23 M.I</a:t>
            </a:r>
            <a:endParaRPr lang="es-CO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EB887CF2-CB21-4BFC-B678-3F7256AA453F}"/>
              </a:ext>
            </a:extLst>
          </p:cNvPr>
          <p:cNvSpPr txBox="1"/>
          <p:nvPr/>
        </p:nvSpPr>
        <p:spPr>
          <a:xfrm>
            <a:off x="7224309" y="5195597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45 M.I</a:t>
            </a:r>
            <a:endParaRPr lang="es-CO" dirty="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2CD80F3A-218D-4EB3-A60B-68FEBFD28387}"/>
              </a:ext>
            </a:extLst>
          </p:cNvPr>
          <p:cNvSpPr txBox="1"/>
          <p:nvPr/>
        </p:nvSpPr>
        <p:spPr>
          <a:xfrm>
            <a:off x="7217684" y="6010608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68 M.I</a:t>
            </a:r>
            <a:endParaRPr lang="es-CO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9545C956-A71C-489D-8A38-971C174348AF}"/>
              </a:ext>
            </a:extLst>
          </p:cNvPr>
          <p:cNvSpPr txBox="1"/>
          <p:nvPr/>
        </p:nvSpPr>
        <p:spPr>
          <a:xfrm>
            <a:off x="9722359" y="4234813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46 M.I</a:t>
            </a:r>
            <a:endParaRPr lang="es-CO" dirty="0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E465FDAC-EE43-46AB-8332-2BA1446B0642}"/>
              </a:ext>
            </a:extLst>
          </p:cNvPr>
          <p:cNvSpPr txBox="1"/>
          <p:nvPr/>
        </p:nvSpPr>
        <p:spPr>
          <a:xfrm>
            <a:off x="9755490" y="5155840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147 M.I</a:t>
            </a:r>
            <a:endParaRPr lang="es-CO" dirty="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C63615B4-9FE7-4615-BB7A-20FC2E867101}"/>
              </a:ext>
            </a:extLst>
          </p:cNvPr>
          <p:cNvSpPr txBox="1"/>
          <p:nvPr/>
        </p:nvSpPr>
        <p:spPr>
          <a:xfrm>
            <a:off x="9748865" y="5970851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193 M.I</a:t>
            </a:r>
            <a:endParaRPr lang="es-CO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7B04855-D41C-46C7-8ED6-F23933DAC129}"/>
              </a:ext>
            </a:extLst>
          </p:cNvPr>
          <p:cNvSpPr txBox="1"/>
          <p:nvPr/>
        </p:nvSpPr>
        <p:spPr>
          <a:xfrm>
            <a:off x="3732372" y="890567"/>
            <a:ext cx="4055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dirty="0"/>
              <a:t>ESTUDIO MERCADO INMOBILIARIO</a:t>
            </a:r>
          </a:p>
          <a:p>
            <a:pPr algn="ctr"/>
            <a:r>
              <a:rPr lang="es-CO" dirty="0"/>
              <a:t>VOLUMENES DE ACTIVOS PARA LA VENTA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4D325C4E-E562-4D13-822C-61382A60EC93}"/>
              </a:ext>
            </a:extLst>
          </p:cNvPr>
          <p:cNvSpPr txBox="1"/>
          <p:nvPr/>
        </p:nvSpPr>
        <p:spPr>
          <a:xfrm>
            <a:off x="8830091" y="6632299"/>
            <a:ext cx="2661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dirty="0"/>
              <a:t>Fuente : Galeria Inmobiliaria. Julio 2018</a:t>
            </a: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3F194ADC-1A38-47AF-89CC-DFB26A5643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04" y="6006"/>
            <a:ext cx="1821981" cy="901148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A5459D84-9857-479F-9AD2-93263C6B15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74" y="0"/>
            <a:ext cx="2327965" cy="901148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2085D28D-3611-437B-917B-610C55E32F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22" y="0"/>
            <a:ext cx="2902777" cy="901148"/>
          </a:xfrm>
          <a:prstGeom prst="rect">
            <a:avLst/>
          </a:prstGeom>
        </p:spPr>
      </p:pic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CF912AEE-73AD-490A-8C46-8BA3E042E3E1}"/>
              </a:ext>
            </a:extLst>
          </p:cNvPr>
          <p:cNvCxnSpPr/>
          <p:nvPr/>
        </p:nvCxnSpPr>
        <p:spPr>
          <a:xfrm>
            <a:off x="463824" y="861394"/>
            <a:ext cx="111450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02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3D125594-DB7C-4E20-A117-FE1B99652843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441312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F0857F42-4926-47B9-B95D-02B281491E9D}"/>
              </a:ext>
            </a:extLst>
          </p:cNvPr>
          <p:cNvCxnSpPr/>
          <p:nvPr/>
        </p:nvCxnSpPr>
        <p:spPr>
          <a:xfrm>
            <a:off x="1484243" y="2809461"/>
            <a:ext cx="9382540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7EB3140-B2B2-4172-924D-DF5263202134}"/>
              </a:ext>
            </a:extLst>
          </p:cNvPr>
          <p:cNvSpPr txBox="1"/>
          <p:nvPr/>
        </p:nvSpPr>
        <p:spPr>
          <a:xfrm>
            <a:off x="9789757" y="2809461"/>
            <a:ext cx="1077026" cy="369332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O" dirty="0"/>
              <a:t>Mercado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50810E5-9F76-455A-A2B7-A31B9491A49E}"/>
              </a:ext>
            </a:extLst>
          </p:cNvPr>
          <p:cNvSpPr txBox="1"/>
          <p:nvPr/>
        </p:nvSpPr>
        <p:spPr>
          <a:xfrm>
            <a:off x="4391882" y="986564"/>
            <a:ext cx="3567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dirty="0"/>
              <a:t>ROTACIÓN DE MERCADO - OFICINAS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7452579-CE67-4500-9802-477E0128D498}"/>
              </a:ext>
            </a:extLst>
          </p:cNvPr>
          <p:cNvSpPr txBox="1"/>
          <p:nvPr/>
        </p:nvSpPr>
        <p:spPr>
          <a:xfrm>
            <a:off x="9157261" y="6396335"/>
            <a:ext cx="2661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dirty="0"/>
              <a:t>Fuente : Galeria Inmobiliaria. Julio 2018</a:t>
            </a:r>
          </a:p>
          <a:p>
            <a:r>
              <a:rPr lang="es-CO" sz="1200" dirty="0"/>
              <a:t>                Gerencia Comercial SAE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3DBAEAE-2C57-4277-ABC1-DDA3BD867999}"/>
              </a:ext>
            </a:extLst>
          </p:cNvPr>
          <p:cNvSpPr txBox="1"/>
          <p:nvPr/>
        </p:nvSpPr>
        <p:spPr>
          <a:xfrm>
            <a:off x="11048301" y="2809461"/>
            <a:ext cx="983283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O" dirty="0"/>
              <a:t>9 MESES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E30BEC5-7FC8-4AA7-BECE-DE7A4D55E8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04" y="6006"/>
            <a:ext cx="1821981" cy="90114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7CF41FB-A03C-407D-9469-44CFDF70C2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74" y="0"/>
            <a:ext cx="2327965" cy="90114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53B6086-E30D-473D-937C-121845350C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22" y="0"/>
            <a:ext cx="2902777" cy="901148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65C7573-33E1-4A95-9898-D6B52B5673E6}"/>
              </a:ext>
            </a:extLst>
          </p:cNvPr>
          <p:cNvCxnSpPr/>
          <p:nvPr/>
        </p:nvCxnSpPr>
        <p:spPr>
          <a:xfrm>
            <a:off x="463824" y="861394"/>
            <a:ext cx="111450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3712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F0857F42-4926-47B9-B95D-02B281491E9D}"/>
              </a:ext>
            </a:extLst>
          </p:cNvPr>
          <p:cNvCxnSpPr/>
          <p:nvPr/>
        </p:nvCxnSpPr>
        <p:spPr>
          <a:xfrm>
            <a:off x="1656521" y="4187687"/>
            <a:ext cx="9382540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7EB3140-B2B2-4172-924D-DF5263202134}"/>
              </a:ext>
            </a:extLst>
          </p:cNvPr>
          <p:cNvSpPr txBox="1"/>
          <p:nvPr/>
        </p:nvSpPr>
        <p:spPr>
          <a:xfrm>
            <a:off x="10167444" y="4187687"/>
            <a:ext cx="1077026" cy="369332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O" dirty="0"/>
              <a:t>Mercado 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3D125594-DB7C-4E20-A117-FE1B9965284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033670" y="846410"/>
          <a:ext cx="10416208" cy="5380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9A3FFB3A-0F93-419D-9076-AFE2166A4C60}"/>
              </a:ext>
            </a:extLst>
          </p:cNvPr>
          <p:cNvSpPr txBox="1"/>
          <p:nvPr/>
        </p:nvSpPr>
        <p:spPr>
          <a:xfrm>
            <a:off x="4173534" y="901148"/>
            <a:ext cx="3896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dirty="0"/>
              <a:t>ROTACIÓN DE MERCADO - RESIDENCIAL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9F32A5-1877-4669-AB2A-E92B98DC229F}"/>
              </a:ext>
            </a:extLst>
          </p:cNvPr>
          <p:cNvSpPr txBox="1"/>
          <p:nvPr/>
        </p:nvSpPr>
        <p:spPr>
          <a:xfrm>
            <a:off x="11261617" y="4187687"/>
            <a:ext cx="983283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O" dirty="0"/>
              <a:t>4 MESES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71EA9F4-B0BF-4B38-835B-5F3C37BED213}"/>
              </a:ext>
            </a:extLst>
          </p:cNvPr>
          <p:cNvSpPr txBox="1"/>
          <p:nvPr/>
        </p:nvSpPr>
        <p:spPr>
          <a:xfrm>
            <a:off x="9157261" y="6396335"/>
            <a:ext cx="2661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dirty="0"/>
              <a:t>Fuente : Galeria Inmobiliaria. Julio 2018</a:t>
            </a:r>
          </a:p>
          <a:p>
            <a:r>
              <a:rPr lang="es-CO" sz="1200" dirty="0"/>
              <a:t>                Gerencia Comercial SAE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C33251B-6E68-4C6B-B040-0955A7E3D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04" y="6006"/>
            <a:ext cx="1821981" cy="90114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AD62A81-D8A3-4625-B33D-20D63EC964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74" y="0"/>
            <a:ext cx="2327965" cy="90114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381F8B4-C483-40D8-B0A4-2DA2267054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22" y="0"/>
            <a:ext cx="2902777" cy="901148"/>
          </a:xfrm>
          <a:prstGeom prst="rect">
            <a:avLst/>
          </a:prstGeom>
        </p:spPr>
      </p:pic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9A732922-5D1C-4022-9525-9CB97CE32F13}"/>
              </a:ext>
            </a:extLst>
          </p:cNvPr>
          <p:cNvCxnSpPr/>
          <p:nvPr/>
        </p:nvCxnSpPr>
        <p:spPr>
          <a:xfrm>
            <a:off x="463824" y="861394"/>
            <a:ext cx="111450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353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3D125594-DB7C-4E20-A117-FE1B9965284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152939" y="1113185"/>
          <a:ext cx="9998765" cy="5314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F0857F42-4926-47B9-B95D-02B281491E9D}"/>
              </a:ext>
            </a:extLst>
          </p:cNvPr>
          <p:cNvCxnSpPr/>
          <p:nvPr/>
        </p:nvCxnSpPr>
        <p:spPr>
          <a:xfrm>
            <a:off x="1656521" y="3770239"/>
            <a:ext cx="9382540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7EB3140-B2B2-4172-924D-DF5263202134}"/>
              </a:ext>
            </a:extLst>
          </p:cNvPr>
          <p:cNvSpPr txBox="1"/>
          <p:nvPr/>
        </p:nvSpPr>
        <p:spPr>
          <a:xfrm>
            <a:off x="9962035" y="3770239"/>
            <a:ext cx="1077026" cy="369332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O" dirty="0"/>
              <a:t>Mercado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FB4AF3D-9B19-42EA-9547-FE02D0E055B7}"/>
              </a:ext>
            </a:extLst>
          </p:cNvPr>
          <p:cNvSpPr txBox="1"/>
          <p:nvPr/>
        </p:nvSpPr>
        <p:spPr>
          <a:xfrm>
            <a:off x="4403605" y="968272"/>
            <a:ext cx="3497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dirty="0"/>
              <a:t>ROTACIÓN DE MERCADO - LOCALES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86506B9-8DC6-4D90-ADCE-736EB2ED775D}"/>
              </a:ext>
            </a:extLst>
          </p:cNvPr>
          <p:cNvSpPr txBox="1"/>
          <p:nvPr/>
        </p:nvSpPr>
        <p:spPr>
          <a:xfrm>
            <a:off x="11151704" y="3770239"/>
            <a:ext cx="983283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O" dirty="0"/>
              <a:t>6 MESES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5E8461-455D-43C8-8ADD-75C066CAC792}"/>
              </a:ext>
            </a:extLst>
          </p:cNvPr>
          <p:cNvSpPr txBox="1"/>
          <p:nvPr/>
        </p:nvSpPr>
        <p:spPr>
          <a:xfrm>
            <a:off x="9157261" y="6396335"/>
            <a:ext cx="2661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dirty="0"/>
              <a:t>Fuente : Galeria Inmobiliaria. Julio 2018</a:t>
            </a:r>
          </a:p>
          <a:p>
            <a:r>
              <a:rPr lang="es-CO" sz="1200" dirty="0"/>
              <a:t>                Gerencia Comercial SAE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D1B94D6-1489-4553-A7B8-200E8DE2B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04" y="6006"/>
            <a:ext cx="1821981" cy="90114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4B51D4B-4018-4400-A0D9-88DB7615B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74" y="0"/>
            <a:ext cx="2327965" cy="90114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A5A88DF-3D2B-4448-BD5E-BEA5BCD6B3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22" y="0"/>
            <a:ext cx="2902777" cy="901148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2DD5B6A3-B9F1-4461-9124-D1884177541C}"/>
              </a:ext>
            </a:extLst>
          </p:cNvPr>
          <p:cNvCxnSpPr/>
          <p:nvPr/>
        </p:nvCxnSpPr>
        <p:spPr>
          <a:xfrm>
            <a:off x="463824" y="861394"/>
            <a:ext cx="111450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997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3D125594-DB7C-4E20-A117-FE1B9965284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10817" y="1065148"/>
          <a:ext cx="11555896" cy="5348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F0857F42-4926-47B9-B95D-02B281491E9D}"/>
              </a:ext>
            </a:extLst>
          </p:cNvPr>
          <p:cNvCxnSpPr/>
          <p:nvPr/>
        </p:nvCxnSpPr>
        <p:spPr>
          <a:xfrm>
            <a:off x="1139686" y="1214298"/>
            <a:ext cx="9382540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7EB3140-B2B2-4172-924D-DF5263202134}"/>
              </a:ext>
            </a:extLst>
          </p:cNvPr>
          <p:cNvSpPr txBox="1"/>
          <p:nvPr/>
        </p:nvSpPr>
        <p:spPr>
          <a:xfrm>
            <a:off x="9445200" y="1214298"/>
            <a:ext cx="1077026" cy="369332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O" dirty="0"/>
              <a:t>Mercado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72CEDE3-D5A5-47C2-9639-475F07AE4F61}"/>
              </a:ext>
            </a:extLst>
          </p:cNvPr>
          <p:cNvSpPr txBox="1"/>
          <p:nvPr/>
        </p:nvSpPr>
        <p:spPr>
          <a:xfrm>
            <a:off x="4501371" y="947632"/>
            <a:ext cx="3249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dirty="0"/>
              <a:t>ROTACIÓN DE MERCADO - LOTES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FB3AFF4-1C02-45F2-A493-1E2624AE6E4C}"/>
              </a:ext>
            </a:extLst>
          </p:cNvPr>
          <p:cNvSpPr txBox="1"/>
          <p:nvPr/>
        </p:nvSpPr>
        <p:spPr>
          <a:xfrm>
            <a:off x="10662407" y="1214298"/>
            <a:ext cx="1100301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O" dirty="0"/>
              <a:t>18 MESES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5107023-D971-4355-9393-66DCBD87DD66}"/>
              </a:ext>
            </a:extLst>
          </p:cNvPr>
          <p:cNvSpPr txBox="1"/>
          <p:nvPr/>
        </p:nvSpPr>
        <p:spPr>
          <a:xfrm>
            <a:off x="9157261" y="6396335"/>
            <a:ext cx="2661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dirty="0"/>
              <a:t>Fuente : Galeria Inmobiliaria. Julio 2018</a:t>
            </a:r>
          </a:p>
          <a:p>
            <a:r>
              <a:rPr lang="es-CO" sz="1200" dirty="0"/>
              <a:t>                Gerencia Comercial SAE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18BA00-DF38-4CA4-BB7A-C9DFB93A6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04" y="6006"/>
            <a:ext cx="1821981" cy="90114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127B322-6C13-490F-8D4C-B9F054492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74" y="0"/>
            <a:ext cx="2327965" cy="90114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9EA66B9-F6DB-4FBE-87C5-43E159A444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22" y="0"/>
            <a:ext cx="2902777" cy="901148"/>
          </a:xfrm>
          <a:prstGeom prst="rect">
            <a:avLst/>
          </a:prstGeom>
        </p:spPr>
      </p:pic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3A0C6443-35AE-405A-9173-5FC36CB7042A}"/>
              </a:ext>
            </a:extLst>
          </p:cNvPr>
          <p:cNvCxnSpPr/>
          <p:nvPr/>
        </p:nvCxnSpPr>
        <p:spPr>
          <a:xfrm>
            <a:off x="463824" y="861394"/>
            <a:ext cx="111450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6AC906BF-495D-476E-A127-2E3BE18D76B7}"/>
              </a:ext>
            </a:extLst>
          </p:cNvPr>
          <p:cNvSpPr txBox="1"/>
          <p:nvPr/>
        </p:nvSpPr>
        <p:spPr>
          <a:xfrm>
            <a:off x="9983713" y="1701146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14,2</a:t>
            </a:r>
          </a:p>
        </p:txBody>
      </p:sp>
    </p:spTree>
    <p:extLst>
      <p:ext uri="{BB962C8B-B14F-4D97-AF65-F5344CB8AC3E}">
        <p14:creationId xmlns:p14="http://schemas.microsoft.com/office/powerpoint/2010/main" val="3587669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Gráfico 29">
            <a:extLst>
              <a:ext uri="{FF2B5EF4-FFF2-40B4-BE49-F238E27FC236}">
                <a16:creationId xmlns:a16="http://schemas.microsoft.com/office/drawing/2014/main" id="{3D125594-DB7C-4E20-A117-FE1B9965284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77504" y="526774"/>
          <a:ext cx="11526704" cy="5804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DDF358C3-A991-4D5F-AD88-883DFDC856A1}"/>
              </a:ext>
            </a:extLst>
          </p:cNvPr>
          <p:cNvSpPr txBox="1"/>
          <p:nvPr/>
        </p:nvSpPr>
        <p:spPr>
          <a:xfrm>
            <a:off x="3377968" y="6205663"/>
            <a:ext cx="3645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dirty="0"/>
              <a:t>Información en Meses</a:t>
            </a:r>
          </a:p>
          <a:p>
            <a:r>
              <a:rPr lang="es-CO" sz="1200" dirty="0"/>
              <a:t>Fuente: Gerencia Comercial –Comportamiento Ventas </a:t>
            </a:r>
          </a:p>
          <a:p>
            <a:r>
              <a:rPr lang="es-CO" sz="1200" dirty="0"/>
              <a:t>               Mercado- Fuente Colliers y Galería Inmobiliaria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748B660-2DFF-4FC9-8F56-94043FAE7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04" y="6006"/>
            <a:ext cx="1821981" cy="90114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C156489-406E-49F7-9934-F440E1EE58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74" y="0"/>
            <a:ext cx="2327965" cy="90114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BB3A6D8-9BC8-40A6-8B6D-525F06C9CF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22" y="0"/>
            <a:ext cx="2902777" cy="901148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4C60CDF6-A3D3-40DD-AD14-9F64788F6ABA}"/>
              </a:ext>
            </a:extLst>
          </p:cNvPr>
          <p:cNvCxnSpPr/>
          <p:nvPr/>
        </p:nvCxnSpPr>
        <p:spPr>
          <a:xfrm>
            <a:off x="463824" y="861394"/>
            <a:ext cx="111450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651887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F529D8A3-DEA1-495F-8476-7B3B8AB4889E}"/>
              </a:ext>
            </a:extLst>
          </p:cNvPr>
          <p:cNvSpPr/>
          <p:nvPr/>
        </p:nvSpPr>
        <p:spPr>
          <a:xfrm>
            <a:off x="8773134" y="3030713"/>
            <a:ext cx="3299792" cy="18287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Segmentación</a:t>
            </a:r>
          </a:p>
          <a:p>
            <a:pPr marL="0" marR="0" lvl="0" indent="0" algn="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y atención especializada </a:t>
            </a:r>
          </a:p>
          <a:p>
            <a:pPr marL="0" marR="0" lvl="0" indent="0" algn="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(Residencial, Empresarial,</a:t>
            </a:r>
          </a:p>
          <a:p>
            <a:pPr marL="0" marR="0" lvl="0" indent="0" algn="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Estratos socio económicos.</a:t>
            </a:r>
          </a:p>
          <a:p>
            <a:pPr marL="0" marR="0" lvl="0" indent="0" algn="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Sector de la Construcción.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7DA2465F-99AE-4D11-A106-4F6DE7ED0977}"/>
              </a:ext>
            </a:extLst>
          </p:cNvPr>
          <p:cNvSpPr/>
          <p:nvPr/>
        </p:nvSpPr>
        <p:spPr>
          <a:xfrm>
            <a:off x="2693964" y="2964761"/>
            <a:ext cx="3299792" cy="18287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Franquicia Internacional.</a:t>
            </a:r>
          </a:p>
          <a:p>
            <a:pPr marL="0" marR="0" lvl="0" indent="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Convenios empresariales.</a:t>
            </a:r>
          </a:p>
          <a:p>
            <a:pPr marL="0" marR="0" lvl="0" indent="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Redes de comercialización.</a:t>
            </a:r>
          </a:p>
          <a:p>
            <a:pPr marL="0" marR="0" lvl="0" indent="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Ferias y ruedas de negocios  internacionales.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77186612-2D61-4B16-9534-179A31096253}"/>
              </a:ext>
            </a:extLst>
          </p:cNvPr>
          <p:cNvSpPr/>
          <p:nvPr/>
        </p:nvSpPr>
        <p:spPr>
          <a:xfrm>
            <a:off x="8854128" y="701198"/>
            <a:ext cx="3299792" cy="18287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Amplia trayectoria en el mercado.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Presencia, reconocimiento regional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Conocimiento plaza.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Principales ciudades.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Clientes locales Nacionales</a:t>
            </a:r>
          </a:p>
          <a:p>
            <a:pPr marL="0" marR="0" lvl="0" indent="0" algn="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endParaRPr kumimoji="0" lang="es-C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A19C1A73-6B4A-4978-8DCB-53436620365D}"/>
              </a:ext>
            </a:extLst>
          </p:cNvPr>
          <p:cNvSpPr/>
          <p:nvPr/>
        </p:nvSpPr>
        <p:spPr>
          <a:xfrm>
            <a:off x="2670314" y="769113"/>
            <a:ext cx="3299792" cy="18287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Esquemas promoción.</a:t>
            </a:r>
          </a:p>
          <a:p>
            <a:pPr marL="0" marR="0" lvl="0" indent="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 y sin exclusividad.</a:t>
            </a:r>
          </a:p>
          <a:p>
            <a:pPr marL="0" marR="0" lvl="0" indent="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Redes Nacionales LMS.</a:t>
            </a:r>
          </a:p>
          <a:p>
            <a:pPr marL="0" marR="0" lvl="0" indent="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Redes Internacionales.</a:t>
            </a:r>
          </a:p>
          <a:p>
            <a:pPr marL="0" marR="0" lvl="0" indent="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Mayor N° Agentes inmobiliarios.</a:t>
            </a:r>
          </a:p>
          <a:p>
            <a:pPr marL="0" marR="0" lvl="0" indent="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Promoción y visitas 7 días.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601214" y="6283484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Gerencia Comercial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3804A5B-DE5E-4A11-8055-531BABFBA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1981" cy="90114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0F37036-1F25-42B4-A95A-5A20E8F6C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74" y="0"/>
            <a:ext cx="2327965" cy="90114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EBC39A9-5178-422A-BCC3-3520CD580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22" y="0"/>
            <a:ext cx="2902777" cy="901148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18BC94E-6139-4736-9174-9B2F90CF3B7D}"/>
              </a:ext>
            </a:extLst>
          </p:cNvPr>
          <p:cNvCxnSpPr/>
          <p:nvPr/>
        </p:nvCxnSpPr>
        <p:spPr>
          <a:xfrm>
            <a:off x="385892" y="727170"/>
            <a:ext cx="111450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DA42D0A1-301E-4013-8E2A-10AB433AE4AC}"/>
              </a:ext>
            </a:extLst>
          </p:cNvPr>
          <p:cNvGraphicFramePr/>
          <p:nvPr>
            <p:extLst/>
          </p:nvPr>
        </p:nvGraphicFramePr>
        <p:xfrm>
          <a:off x="4320210" y="729119"/>
          <a:ext cx="6506817" cy="5091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2C7B2A9D-3EF7-4795-952A-97D6B7A894AB}"/>
              </a:ext>
            </a:extLst>
          </p:cNvPr>
          <p:cNvSpPr txBox="1"/>
          <p:nvPr/>
        </p:nvSpPr>
        <p:spPr>
          <a:xfrm>
            <a:off x="225286" y="3065360"/>
            <a:ext cx="235235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</a:t>
            </a:r>
            <a:r>
              <a:rPr kumimoji="0" lang="es-CO" sz="16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bjetivo: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Generar y dinamizar la obtención de recursos líquidos a través de la comercialización de inmuebles.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01D9095-D513-40D8-9380-A282A6DD4128}"/>
              </a:ext>
            </a:extLst>
          </p:cNvPr>
          <p:cNvSpPr txBox="1"/>
          <p:nvPr/>
        </p:nvSpPr>
        <p:spPr>
          <a:xfrm>
            <a:off x="225286" y="939389"/>
            <a:ext cx="23257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</a:t>
            </a: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squema de Comercialización de Inmuebles.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B78E0567-F3E9-418B-92C3-78190DC90329}"/>
              </a:ext>
            </a:extLst>
          </p:cNvPr>
          <p:cNvSpPr/>
          <p:nvPr/>
        </p:nvSpPr>
        <p:spPr>
          <a:xfrm>
            <a:off x="5561901" y="5301222"/>
            <a:ext cx="1866217" cy="91440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b="1" dirty="0"/>
              <a:t>Estrategia Digital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E6B0B2D8-C43D-4840-B97F-7A0FC6138392}"/>
              </a:ext>
            </a:extLst>
          </p:cNvPr>
          <p:cNvSpPr/>
          <p:nvPr/>
        </p:nvSpPr>
        <p:spPr>
          <a:xfrm>
            <a:off x="7428118" y="5236313"/>
            <a:ext cx="3299792" cy="10645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lang="es-CO" sz="16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</a:rPr>
              <a:t>Administración de medios sociales</a:t>
            </a:r>
          </a:p>
          <a:p>
            <a:pPr marL="0" marR="0" lvl="0" indent="0" algn="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lang="es-CO" sz="16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</a:rPr>
              <a:t>Prospección Inteligente.</a:t>
            </a:r>
          </a:p>
          <a:p>
            <a:pPr marL="0" marR="0" lvl="0" indent="0" algn="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r>
              <a:rPr lang="es-CO" sz="16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</a:rPr>
              <a:t>Plan de mercadeo especializado</a:t>
            </a:r>
            <a:endParaRPr kumimoji="0" lang="es-CO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838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Gerencia Comercial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3804A5B-DE5E-4A11-8055-531BABFBA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1981" cy="90114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0F37036-1F25-42B4-A95A-5A20E8F6C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74" y="0"/>
            <a:ext cx="2327965" cy="90114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EBC39A9-5178-422A-BCC3-3520CD580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22" y="0"/>
            <a:ext cx="2902777" cy="901148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18BC94E-6139-4736-9174-9B2F90CF3B7D}"/>
              </a:ext>
            </a:extLst>
          </p:cNvPr>
          <p:cNvCxnSpPr/>
          <p:nvPr/>
        </p:nvCxnSpPr>
        <p:spPr>
          <a:xfrm>
            <a:off x="463824" y="861394"/>
            <a:ext cx="111450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2C7B2A9D-3EF7-4795-952A-97D6B7A894AB}"/>
              </a:ext>
            </a:extLst>
          </p:cNvPr>
          <p:cNvSpPr txBox="1"/>
          <p:nvPr/>
        </p:nvSpPr>
        <p:spPr>
          <a:xfrm>
            <a:off x="397565" y="1638597"/>
            <a:ext cx="530722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Desarrollo Web Service, recepción de inmuebles.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01D9095-D513-40D8-9380-A282A6DD4128}"/>
              </a:ext>
            </a:extLst>
          </p:cNvPr>
          <p:cNvSpPr txBox="1"/>
          <p:nvPr/>
        </p:nvSpPr>
        <p:spPr>
          <a:xfrm>
            <a:off x="397565" y="889025"/>
            <a:ext cx="7129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ctividades </a:t>
            </a:r>
            <a:r>
              <a:rPr lang="es-CO" sz="2000" b="1" dirty="0">
                <a:solidFill>
                  <a:srgbClr val="0033CC"/>
                </a:solidFill>
                <a:latin typeface="Calibri"/>
              </a:rPr>
              <a:t>mínimas a </a:t>
            </a: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desarrollar para SAE.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41AE061-6D3D-476E-90EB-E918BA33C1B1}"/>
              </a:ext>
            </a:extLst>
          </p:cNvPr>
          <p:cNvSpPr txBox="1"/>
          <p:nvPr/>
        </p:nvSpPr>
        <p:spPr>
          <a:xfrm>
            <a:off x="397564" y="2104765"/>
            <a:ext cx="530722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Publicaciones sitio web propio y en portales comerciales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C6FFE33-D290-46FF-801F-3A87D18ACBE0}"/>
              </a:ext>
            </a:extLst>
          </p:cNvPr>
          <p:cNvSpPr txBox="1"/>
          <p:nvPr/>
        </p:nvSpPr>
        <p:spPr>
          <a:xfrm>
            <a:off x="397565" y="3093651"/>
            <a:ext cx="530722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285750" indent="-285750">
              <a:buFont typeface="Wingdings" panose="05000000000000000000" pitchFamily="2" charset="2"/>
              <a:buChar char="§"/>
              <a:defRPr sz="1600"/>
            </a:lvl1pPr>
          </a:lstStyle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Aviso de señalización en cada inmueble según criterios y estándares acordados.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5697180-0390-4BAB-A4AB-EA1DBA4BBDBC}"/>
              </a:ext>
            </a:extLst>
          </p:cNvPr>
          <p:cNvSpPr txBox="1"/>
          <p:nvPr/>
        </p:nvSpPr>
        <p:spPr>
          <a:xfrm>
            <a:off x="397562" y="2505451"/>
            <a:ext cx="530722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285750" indent="-285750">
              <a:buFont typeface="Wingdings" panose="05000000000000000000" pitchFamily="2" charset="2"/>
              <a:buChar char="§"/>
              <a:defRPr sz="1600"/>
            </a:lvl1pPr>
          </a:lstStyle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Atención, asesoría y visitas (7 días de la semana)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26AEB00-A365-4F2D-92AC-CC1A34D703D5}"/>
              </a:ext>
            </a:extLst>
          </p:cNvPr>
          <p:cNvSpPr txBox="1"/>
          <p:nvPr/>
        </p:nvSpPr>
        <p:spPr>
          <a:xfrm>
            <a:off x="397561" y="3761684"/>
            <a:ext cx="530722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285750" indent="-285750">
              <a:buFont typeface="Wingdings" panose="05000000000000000000" pitchFamily="2" charset="2"/>
              <a:buChar char="§"/>
              <a:defRPr sz="1600"/>
            </a:lvl1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Custodia y administración de llaves.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461C3354-B322-4B56-BA88-8756AA60B636}"/>
              </a:ext>
            </a:extLst>
          </p:cNvPr>
          <p:cNvSpPr txBox="1"/>
          <p:nvPr/>
        </p:nvSpPr>
        <p:spPr>
          <a:xfrm>
            <a:off x="397560" y="4272906"/>
            <a:ext cx="530722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285750" indent="-285750">
              <a:buFont typeface="Wingdings" panose="05000000000000000000" pitchFamily="2" charset="2"/>
              <a:buChar char="§"/>
              <a:defRPr sz="1600"/>
            </a:lvl1pPr>
          </a:lstStyle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Promoción eventos especiales ferias inmobiliarias, congreso, ruedas de negocios etc.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F669326-90AF-4B02-899C-2F4668B82733}"/>
              </a:ext>
            </a:extLst>
          </p:cNvPr>
          <p:cNvSpPr txBox="1"/>
          <p:nvPr/>
        </p:nvSpPr>
        <p:spPr>
          <a:xfrm>
            <a:off x="397559" y="4975501"/>
            <a:ext cx="530722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285750" indent="-285750">
              <a:buFont typeface="Wingdings" panose="05000000000000000000" pitchFamily="2" charset="2"/>
              <a:buChar char="§"/>
              <a:defRPr sz="1600"/>
            </a:lvl1pPr>
          </a:lstStyle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Asesoría comercial en la elaboración y presentación de ofertas a los interesados.</a:t>
            </a:r>
          </a:p>
        </p:txBody>
      </p: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D8EEFFC5-D6A0-4D52-BDE8-7DFCA657211C}"/>
              </a:ext>
            </a:extLst>
          </p:cNvPr>
          <p:cNvCxnSpPr/>
          <p:nvPr/>
        </p:nvCxnSpPr>
        <p:spPr>
          <a:xfrm>
            <a:off x="5923722" y="1593068"/>
            <a:ext cx="0" cy="46752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903352A-A7BF-433A-A778-F61F4692CF26}"/>
              </a:ext>
            </a:extLst>
          </p:cNvPr>
          <p:cNvSpPr txBox="1"/>
          <p:nvPr/>
        </p:nvSpPr>
        <p:spPr>
          <a:xfrm>
            <a:off x="384033" y="5652062"/>
            <a:ext cx="530722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285750" indent="-285750" algn="just">
              <a:buFont typeface="Wingdings" panose="05000000000000000000" pitchFamily="2" charset="2"/>
              <a:buChar char="§"/>
              <a:defRPr sz="1600"/>
            </a:lvl1pPr>
          </a:lstStyle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Informe mensual (Actividades que se desarrollen por parte del promotor).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6FB708CE-B6F4-4A37-B0E1-B780BBDDDA9C}"/>
              </a:ext>
            </a:extLst>
          </p:cNvPr>
          <p:cNvSpPr txBox="1"/>
          <p:nvPr/>
        </p:nvSpPr>
        <p:spPr>
          <a:xfrm>
            <a:off x="6096000" y="1640109"/>
            <a:ext cx="5466238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285750" indent="-285750" algn="just">
              <a:buClr>
                <a:srgbClr val="0033CC"/>
              </a:buClr>
              <a:buFont typeface="Wingdings" panose="05000000000000000000" pitchFamily="2" charset="2"/>
              <a:buChar char="§"/>
              <a:defRPr sz="1600"/>
            </a:lvl1pPr>
          </a:lstStyle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Adoptar políticas y procedimientos establecidos por SAE.  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39349EE4-8F8A-4F2A-B9C1-E360110ED352}"/>
              </a:ext>
            </a:extLst>
          </p:cNvPr>
          <p:cNvSpPr txBox="1"/>
          <p:nvPr/>
        </p:nvSpPr>
        <p:spPr>
          <a:xfrm>
            <a:off x="6096000" y="2107135"/>
            <a:ext cx="5466237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285750" indent="-285750" algn="just">
              <a:buClr>
                <a:srgbClr val="0033CC"/>
              </a:buClr>
              <a:buFont typeface="Wingdings" panose="05000000000000000000" pitchFamily="2" charset="2"/>
              <a:buChar char="§"/>
              <a:defRPr sz="1600"/>
            </a:lvl1pPr>
          </a:lstStyle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Consultas idoneidad interesados.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8BF19B30-699C-418D-9B07-862525BE42DF}"/>
              </a:ext>
            </a:extLst>
          </p:cNvPr>
          <p:cNvSpPr txBox="1"/>
          <p:nvPr/>
        </p:nvSpPr>
        <p:spPr>
          <a:xfrm>
            <a:off x="6089649" y="2508585"/>
            <a:ext cx="54662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285750" indent="-285750" algn="just">
              <a:buClr>
                <a:srgbClr val="0033CC"/>
              </a:buClr>
              <a:buFont typeface="Wingdings" panose="05000000000000000000" pitchFamily="2" charset="2"/>
              <a:buChar char="§"/>
              <a:defRPr sz="1600"/>
            </a:lvl1pPr>
          </a:lstStyle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Elaboración promesas de compraventa y escrituras publicas. 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8FCB40B4-2E1F-4193-9BC3-7BFC59024A9C}"/>
              </a:ext>
            </a:extLst>
          </p:cNvPr>
          <p:cNvSpPr txBox="1"/>
          <p:nvPr/>
        </p:nvSpPr>
        <p:spPr>
          <a:xfrm>
            <a:off x="6089648" y="3114277"/>
            <a:ext cx="530722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285750" indent="-285750" algn="just">
              <a:buClr>
                <a:srgbClr val="0033CC"/>
              </a:buClr>
              <a:buFont typeface="Wingdings" panose="05000000000000000000" pitchFamily="2" charset="2"/>
              <a:buChar char="§"/>
              <a:defRPr sz="1600"/>
            </a:lvl1pPr>
          </a:lstStyle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Seguimiento al cumplimiento de los pagos pactados.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6850826B-D9CA-43F3-9A2C-A6A39EC5E159}"/>
              </a:ext>
            </a:extLst>
          </p:cNvPr>
          <p:cNvSpPr txBox="1"/>
          <p:nvPr/>
        </p:nvSpPr>
        <p:spPr>
          <a:xfrm>
            <a:off x="6083297" y="3765314"/>
            <a:ext cx="5313572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285750" indent="-285750" algn="just">
              <a:buClr>
                <a:srgbClr val="0033CC"/>
              </a:buClr>
              <a:buFont typeface="Wingdings" panose="05000000000000000000" pitchFamily="2" charset="2"/>
              <a:buChar char="§"/>
              <a:defRPr sz="1600"/>
            </a:lvl1pPr>
          </a:lstStyle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Registro de gestión en aplicativo SAE.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FD4BCAC7-BCF7-4703-A77D-BF8D43B3CB0E}"/>
              </a:ext>
            </a:extLst>
          </p:cNvPr>
          <p:cNvSpPr txBox="1"/>
          <p:nvPr/>
        </p:nvSpPr>
        <p:spPr>
          <a:xfrm>
            <a:off x="6083297" y="4277020"/>
            <a:ext cx="5446094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285750" indent="-285750" algn="just">
              <a:buClr>
                <a:srgbClr val="0033CC"/>
              </a:buClr>
              <a:buFont typeface="Wingdings" panose="05000000000000000000" pitchFamily="2" charset="2"/>
              <a:buChar char="§"/>
              <a:defRPr sz="1600"/>
            </a:lvl1pPr>
          </a:lstStyle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Seguimiento escrituración, registro y entrega los bienes.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9F5E6195-D4CF-433D-BDAB-48E51B02B43B}"/>
              </a:ext>
            </a:extLst>
          </p:cNvPr>
          <p:cNvSpPr txBox="1"/>
          <p:nvPr/>
        </p:nvSpPr>
        <p:spPr>
          <a:xfrm>
            <a:off x="6083295" y="4960708"/>
            <a:ext cx="530722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285750" indent="-285750">
              <a:buFont typeface="Wingdings" panose="05000000000000000000" pitchFamily="2" charset="2"/>
              <a:buChar char="§"/>
              <a:defRPr sz="1600"/>
            </a:lvl1pPr>
          </a:lstStyle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Atender oportunamente los requerimientos formulados por SAE.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1BE97F22-F33C-4D43-94BD-73AA38DF8DE6}"/>
              </a:ext>
            </a:extLst>
          </p:cNvPr>
          <p:cNvSpPr txBox="1"/>
          <p:nvPr/>
        </p:nvSpPr>
        <p:spPr>
          <a:xfrm>
            <a:off x="6083294" y="5684965"/>
            <a:ext cx="530722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285750" indent="-285750" algn="just">
              <a:buFont typeface="Wingdings" panose="05000000000000000000" pitchFamily="2" charset="2"/>
              <a:buChar char="§"/>
              <a:defRPr sz="1600"/>
            </a:lvl1pPr>
          </a:lstStyle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Realizar entrega documental que soporten la gestión de venta y registro.</a:t>
            </a:r>
          </a:p>
        </p:txBody>
      </p:sp>
    </p:spTree>
    <p:extLst>
      <p:ext uri="{BB962C8B-B14F-4D97-AF65-F5344CB8AC3E}">
        <p14:creationId xmlns:p14="http://schemas.microsoft.com/office/powerpoint/2010/main" val="1040652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755364"/>
            <a:ext cx="12179299" cy="102635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3804A5B-DE5E-4A11-8055-531BABFBA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1" y="2307"/>
            <a:ext cx="1744774" cy="71051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0F37036-1F25-42B4-A95A-5A20E8F6C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788" y="0"/>
            <a:ext cx="1841447" cy="71281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EBC39A9-5178-422A-BCC3-3520CD580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170" y="0"/>
            <a:ext cx="2296129" cy="712818"/>
          </a:xfrm>
          <a:prstGeom prst="rect">
            <a:avLst/>
          </a:prstGeom>
        </p:spPr>
      </p:pic>
      <p:sp>
        <p:nvSpPr>
          <p:cNvPr id="75" name="Freeform 1">
            <a:extLst>
              <a:ext uri="{FF2B5EF4-FFF2-40B4-BE49-F238E27FC236}">
                <a16:creationId xmlns:a16="http://schemas.microsoft.com/office/drawing/2014/main" id="{EF2D13D0-40D4-487A-9AD0-A765DD137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6663" y="1493919"/>
            <a:ext cx="747712" cy="819150"/>
          </a:xfrm>
          <a:custGeom>
            <a:avLst/>
            <a:gdLst>
              <a:gd name="T0" fmla="*/ 918 w 2075"/>
              <a:gd name="T1" fmla="*/ 106 h 2277"/>
              <a:gd name="T2" fmla="*/ 1041 w 2075"/>
              <a:gd name="T3" fmla="*/ 124 h 2277"/>
              <a:gd name="T4" fmla="*/ 1200 w 2075"/>
              <a:gd name="T5" fmla="*/ 194 h 2277"/>
              <a:gd name="T6" fmla="*/ 1244 w 2075"/>
              <a:gd name="T7" fmla="*/ 256 h 2277"/>
              <a:gd name="T8" fmla="*/ 1376 w 2075"/>
              <a:gd name="T9" fmla="*/ 318 h 2277"/>
              <a:gd name="T10" fmla="*/ 1465 w 2075"/>
              <a:gd name="T11" fmla="*/ 379 h 2277"/>
              <a:gd name="T12" fmla="*/ 1500 w 2075"/>
              <a:gd name="T13" fmla="*/ 529 h 2277"/>
              <a:gd name="T14" fmla="*/ 1385 w 2075"/>
              <a:gd name="T15" fmla="*/ 574 h 2277"/>
              <a:gd name="T16" fmla="*/ 1279 w 2075"/>
              <a:gd name="T17" fmla="*/ 644 h 2277"/>
              <a:gd name="T18" fmla="*/ 1341 w 2075"/>
              <a:gd name="T19" fmla="*/ 741 h 2277"/>
              <a:gd name="T20" fmla="*/ 1376 w 2075"/>
              <a:gd name="T21" fmla="*/ 874 h 2277"/>
              <a:gd name="T22" fmla="*/ 1403 w 2075"/>
              <a:gd name="T23" fmla="*/ 979 h 2277"/>
              <a:gd name="T24" fmla="*/ 1526 w 2075"/>
              <a:gd name="T25" fmla="*/ 1006 h 2277"/>
              <a:gd name="T26" fmla="*/ 1588 w 2075"/>
              <a:gd name="T27" fmla="*/ 1085 h 2277"/>
              <a:gd name="T28" fmla="*/ 1756 w 2075"/>
              <a:gd name="T29" fmla="*/ 953 h 2277"/>
              <a:gd name="T30" fmla="*/ 1844 w 2075"/>
              <a:gd name="T31" fmla="*/ 1006 h 2277"/>
              <a:gd name="T32" fmla="*/ 1941 w 2075"/>
              <a:gd name="T33" fmla="*/ 1068 h 2277"/>
              <a:gd name="T34" fmla="*/ 2021 w 2075"/>
              <a:gd name="T35" fmla="*/ 1129 h 2277"/>
              <a:gd name="T36" fmla="*/ 2074 w 2075"/>
              <a:gd name="T37" fmla="*/ 1200 h 2277"/>
              <a:gd name="T38" fmla="*/ 1985 w 2075"/>
              <a:gd name="T39" fmla="*/ 1288 h 2277"/>
              <a:gd name="T40" fmla="*/ 1897 w 2075"/>
              <a:gd name="T41" fmla="*/ 1385 h 2277"/>
              <a:gd name="T42" fmla="*/ 1782 w 2075"/>
              <a:gd name="T43" fmla="*/ 1429 h 2277"/>
              <a:gd name="T44" fmla="*/ 1650 w 2075"/>
              <a:gd name="T45" fmla="*/ 1465 h 2277"/>
              <a:gd name="T46" fmla="*/ 1500 w 2075"/>
              <a:gd name="T47" fmla="*/ 1465 h 2277"/>
              <a:gd name="T48" fmla="*/ 1491 w 2075"/>
              <a:gd name="T49" fmla="*/ 1571 h 2277"/>
              <a:gd name="T50" fmla="*/ 1385 w 2075"/>
              <a:gd name="T51" fmla="*/ 1631 h 2277"/>
              <a:gd name="T52" fmla="*/ 1226 w 2075"/>
              <a:gd name="T53" fmla="*/ 1737 h 2277"/>
              <a:gd name="T54" fmla="*/ 1165 w 2075"/>
              <a:gd name="T55" fmla="*/ 1852 h 2277"/>
              <a:gd name="T56" fmla="*/ 1006 w 2075"/>
              <a:gd name="T57" fmla="*/ 1834 h 2277"/>
              <a:gd name="T58" fmla="*/ 926 w 2075"/>
              <a:gd name="T59" fmla="*/ 2046 h 2277"/>
              <a:gd name="T60" fmla="*/ 185 w 2075"/>
              <a:gd name="T61" fmla="*/ 2276 h 2277"/>
              <a:gd name="T62" fmla="*/ 44 w 2075"/>
              <a:gd name="T63" fmla="*/ 2081 h 2277"/>
              <a:gd name="T64" fmla="*/ 0 w 2075"/>
              <a:gd name="T65" fmla="*/ 1870 h 2277"/>
              <a:gd name="T66" fmla="*/ 53 w 2075"/>
              <a:gd name="T67" fmla="*/ 1658 h 2277"/>
              <a:gd name="T68" fmla="*/ 106 w 2075"/>
              <a:gd name="T69" fmla="*/ 1482 h 2277"/>
              <a:gd name="T70" fmla="*/ 194 w 2075"/>
              <a:gd name="T71" fmla="*/ 1244 h 2277"/>
              <a:gd name="T72" fmla="*/ 317 w 2075"/>
              <a:gd name="T73" fmla="*/ 1147 h 2277"/>
              <a:gd name="T74" fmla="*/ 344 w 2075"/>
              <a:gd name="T75" fmla="*/ 979 h 2277"/>
              <a:gd name="T76" fmla="*/ 273 w 2075"/>
              <a:gd name="T77" fmla="*/ 891 h 2277"/>
              <a:gd name="T78" fmla="*/ 141 w 2075"/>
              <a:gd name="T79" fmla="*/ 785 h 2277"/>
              <a:gd name="T80" fmla="*/ 70 w 2075"/>
              <a:gd name="T81" fmla="*/ 626 h 2277"/>
              <a:gd name="T82" fmla="*/ 132 w 2075"/>
              <a:gd name="T83" fmla="*/ 529 h 2277"/>
              <a:gd name="T84" fmla="*/ 229 w 2075"/>
              <a:gd name="T85" fmla="*/ 432 h 2277"/>
              <a:gd name="T86" fmla="*/ 335 w 2075"/>
              <a:gd name="T87" fmla="*/ 344 h 2277"/>
              <a:gd name="T88" fmla="*/ 397 w 2075"/>
              <a:gd name="T89" fmla="*/ 212 h 2277"/>
              <a:gd name="T90" fmla="*/ 450 w 2075"/>
              <a:gd name="T91" fmla="*/ 115 h 2277"/>
              <a:gd name="T92" fmla="*/ 582 w 2075"/>
              <a:gd name="T93" fmla="*/ 44 h 2277"/>
              <a:gd name="T94" fmla="*/ 741 w 2075"/>
              <a:gd name="T95" fmla="*/ 0 h 2277"/>
              <a:gd name="T96" fmla="*/ 900 w 2075"/>
              <a:gd name="T97" fmla="*/ 26 h 2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075" h="2277">
                <a:moveTo>
                  <a:pt x="900" y="26"/>
                </a:moveTo>
                <a:lnTo>
                  <a:pt x="918" y="106"/>
                </a:lnTo>
                <a:lnTo>
                  <a:pt x="979" y="124"/>
                </a:lnTo>
                <a:lnTo>
                  <a:pt x="1041" y="124"/>
                </a:lnTo>
                <a:lnTo>
                  <a:pt x="1112" y="185"/>
                </a:lnTo>
                <a:lnTo>
                  <a:pt x="1200" y="194"/>
                </a:lnTo>
                <a:lnTo>
                  <a:pt x="1191" y="238"/>
                </a:lnTo>
                <a:lnTo>
                  <a:pt x="1244" y="256"/>
                </a:lnTo>
                <a:lnTo>
                  <a:pt x="1297" y="291"/>
                </a:lnTo>
                <a:lnTo>
                  <a:pt x="1376" y="318"/>
                </a:lnTo>
                <a:lnTo>
                  <a:pt x="1394" y="371"/>
                </a:lnTo>
                <a:lnTo>
                  <a:pt x="1465" y="379"/>
                </a:lnTo>
                <a:lnTo>
                  <a:pt x="1491" y="441"/>
                </a:lnTo>
                <a:lnTo>
                  <a:pt x="1500" y="529"/>
                </a:lnTo>
                <a:lnTo>
                  <a:pt x="1465" y="565"/>
                </a:lnTo>
                <a:lnTo>
                  <a:pt x="1385" y="574"/>
                </a:lnTo>
                <a:lnTo>
                  <a:pt x="1306" y="600"/>
                </a:lnTo>
                <a:lnTo>
                  <a:pt x="1279" y="644"/>
                </a:lnTo>
                <a:lnTo>
                  <a:pt x="1350" y="679"/>
                </a:lnTo>
                <a:lnTo>
                  <a:pt x="1341" y="741"/>
                </a:lnTo>
                <a:lnTo>
                  <a:pt x="1359" y="812"/>
                </a:lnTo>
                <a:lnTo>
                  <a:pt x="1376" y="874"/>
                </a:lnTo>
                <a:lnTo>
                  <a:pt x="1385" y="935"/>
                </a:lnTo>
                <a:lnTo>
                  <a:pt x="1403" y="979"/>
                </a:lnTo>
                <a:lnTo>
                  <a:pt x="1482" y="979"/>
                </a:lnTo>
                <a:lnTo>
                  <a:pt x="1526" y="1006"/>
                </a:lnTo>
                <a:lnTo>
                  <a:pt x="1518" y="1068"/>
                </a:lnTo>
                <a:lnTo>
                  <a:pt x="1588" y="1085"/>
                </a:lnTo>
                <a:lnTo>
                  <a:pt x="1676" y="1050"/>
                </a:lnTo>
                <a:lnTo>
                  <a:pt x="1756" y="953"/>
                </a:lnTo>
                <a:lnTo>
                  <a:pt x="1765" y="1015"/>
                </a:lnTo>
                <a:lnTo>
                  <a:pt x="1844" y="1006"/>
                </a:lnTo>
                <a:lnTo>
                  <a:pt x="1906" y="1032"/>
                </a:lnTo>
                <a:lnTo>
                  <a:pt x="1941" y="1068"/>
                </a:lnTo>
                <a:lnTo>
                  <a:pt x="2012" y="1076"/>
                </a:lnTo>
                <a:lnTo>
                  <a:pt x="2021" y="1129"/>
                </a:lnTo>
                <a:lnTo>
                  <a:pt x="2029" y="1182"/>
                </a:lnTo>
                <a:lnTo>
                  <a:pt x="2074" y="1200"/>
                </a:lnTo>
                <a:lnTo>
                  <a:pt x="2056" y="1253"/>
                </a:lnTo>
                <a:lnTo>
                  <a:pt x="1985" y="1288"/>
                </a:lnTo>
                <a:lnTo>
                  <a:pt x="1932" y="1324"/>
                </a:lnTo>
                <a:lnTo>
                  <a:pt x="1897" y="1385"/>
                </a:lnTo>
                <a:lnTo>
                  <a:pt x="1862" y="1438"/>
                </a:lnTo>
                <a:lnTo>
                  <a:pt x="1782" y="1429"/>
                </a:lnTo>
                <a:lnTo>
                  <a:pt x="1721" y="1456"/>
                </a:lnTo>
                <a:lnTo>
                  <a:pt x="1650" y="1465"/>
                </a:lnTo>
                <a:lnTo>
                  <a:pt x="1571" y="1456"/>
                </a:lnTo>
                <a:lnTo>
                  <a:pt x="1500" y="1465"/>
                </a:lnTo>
                <a:lnTo>
                  <a:pt x="1491" y="1509"/>
                </a:lnTo>
                <a:lnTo>
                  <a:pt x="1491" y="1571"/>
                </a:lnTo>
                <a:lnTo>
                  <a:pt x="1412" y="1579"/>
                </a:lnTo>
                <a:lnTo>
                  <a:pt x="1385" y="1631"/>
                </a:lnTo>
                <a:lnTo>
                  <a:pt x="1323" y="1693"/>
                </a:lnTo>
                <a:lnTo>
                  <a:pt x="1226" y="1737"/>
                </a:lnTo>
                <a:lnTo>
                  <a:pt x="1218" y="1817"/>
                </a:lnTo>
                <a:lnTo>
                  <a:pt x="1165" y="1852"/>
                </a:lnTo>
                <a:lnTo>
                  <a:pt x="1094" y="1817"/>
                </a:lnTo>
                <a:lnTo>
                  <a:pt x="1006" y="1834"/>
                </a:lnTo>
                <a:lnTo>
                  <a:pt x="970" y="1949"/>
                </a:lnTo>
                <a:lnTo>
                  <a:pt x="926" y="2046"/>
                </a:lnTo>
                <a:lnTo>
                  <a:pt x="803" y="2249"/>
                </a:lnTo>
                <a:lnTo>
                  <a:pt x="185" y="2276"/>
                </a:lnTo>
                <a:lnTo>
                  <a:pt x="132" y="2187"/>
                </a:lnTo>
                <a:lnTo>
                  <a:pt x="44" y="2081"/>
                </a:lnTo>
                <a:lnTo>
                  <a:pt x="26" y="2002"/>
                </a:lnTo>
                <a:lnTo>
                  <a:pt x="0" y="1870"/>
                </a:lnTo>
                <a:lnTo>
                  <a:pt x="17" y="1764"/>
                </a:lnTo>
                <a:lnTo>
                  <a:pt x="53" y="1658"/>
                </a:lnTo>
                <a:lnTo>
                  <a:pt x="106" y="1571"/>
                </a:lnTo>
                <a:lnTo>
                  <a:pt x="106" y="1482"/>
                </a:lnTo>
                <a:lnTo>
                  <a:pt x="123" y="1376"/>
                </a:lnTo>
                <a:lnTo>
                  <a:pt x="194" y="1244"/>
                </a:lnTo>
                <a:lnTo>
                  <a:pt x="256" y="1191"/>
                </a:lnTo>
                <a:lnTo>
                  <a:pt x="317" y="1147"/>
                </a:lnTo>
                <a:lnTo>
                  <a:pt x="335" y="1076"/>
                </a:lnTo>
                <a:lnTo>
                  <a:pt x="344" y="979"/>
                </a:lnTo>
                <a:lnTo>
                  <a:pt x="335" y="926"/>
                </a:lnTo>
                <a:lnTo>
                  <a:pt x="273" y="891"/>
                </a:lnTo>
                <a:lnTo>
                  <a:pt x="194" y="847"/>
                </a:lnTo>
                <a:lnTo>
                  <a:pt x="141" y="785"/>
                </a:lnTo>
                <a:lnTo>
                  <a:pt x="114" y="706"/>
                </a:lnTo>
                <a:lnTo>
                  <a:pt x="70" y="626"/>
                </a:lnTo>
                <a:lnTo>
                  <a:pt x="123" y="591"/>
                </a:lnTo>
                <a:lnTo>
                  <a:pt x="132" y="529"/>
                </a:lnTo>
                <a:lnTo>
                  <a:pt x="203" y="494"/>
                </a:lnTo>
                <a:lnTo>
                  <a:pt x="229" y="432"/>
                </a:lnTo>
                <a:lnTo>
                  <a:pt x="264" y="397"/>
                </a:lnTo>
                <a:lnTo>
                  <a:pt x="335" y="344"/>
                </a:lnTo>
                <a:lnTo>
                  <a:pt x="326" y="265"/>
                </a:lnTo>
                <a:lnTo>
                  <a:pt x="397" y="212"/>
                </a:lnTo>
                <a:lnTo>
                  <a:pt x="441" y="176"/>
                </a:lnTo>
                <a:lnTo>
                  <a:pt x="450" y="115"/>
                </a:lnTo>
                <a:lnTo>
                  <a:pt x="520" y="71"/>
                </a:lnTo>
                <a:lnTo>
                  <a:pt x="582" y="44"/>
                </a:lnTo>
                <a:lnTo>
                  <a:pt x="644" y="26"/>
                </a:lnTo>
                <a:lnTo>
                  <a:pt x="741" y="0"/>
                </a:lnTo>
                <a:lnTo>
                  <a:pt x="829" y="9"/>
                </a:lnTo>
                <a:lnTo>
                  <a:pt x="900" y="26"/>
                </a:lnTo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Freeform 2">
            <a:extLst>
              <a:ext uri="{FF2B5EF4-FFF2-40B4-BE49-F238E27FC236}">
                <a16:creationId xmlns:a16="http://schemas.microsoft.com/office/drawing/2014/main" id="{9B29E266-470A-425C-93D3-5A8101A93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9963" y="1719344"/>
            <a:ext cx="1404937" cy="1331912"/>
          </a:xfrm>
          <a:custGeom>
            <a:avLst/>
            <a:gdLst>
              <a:gd name="T0" fmla="*/ 3901 w 3902"/>
              <a:gd name="T1" fmla="*/ 1897 h 3698"/>
              <a:gd name="T2" fmla="*/ 3716 w 3902"/>
              <a:gd name="T3" fmla="*/ 2073 h 3698"/>
              <a:gd name="T4" fmla="*/ 3495 w 3902"/>
              <a:gd name="T5" fmla="*/ 2258 h 3698"/>
              <a:gd name="T6" fmla="*/ 3283 w 3902"/>
              <a:gd name="T7" fmla="*/ 2417 h 3698"/>
              <a:gd name="T8" fmla="*/ 3239 w 3902"/>
              <a:gd name="T9" fmla="*/ 2664 h 3698"/>
              <a:gd name="T10" fmla="*/ 3045 w 3902"/>
              <a:gd name="T11" fmla="*/ 2929 h 3698"/>
              <a:gd name="T12" fmla="*/ 3098 w 3902"/>
              <a:gd name="T13" fmla="*/ 3105 h 3698"/>
              <a:gd name="T14" fmla="*/ 3063 w 3902"/>
              <a:gd name="T15" fmla="*/ 3352 h 3698"/>
              <a:gd name="T16" fmla="*/ 2798 w 3902"/>
              <a:gd name="T17" fmla="*/ 3388 h 3698"/>
              <a:gd name="T18" fmla="*/ 2489 w 3902"/>
              <a:gd name="T19" fmla="*/ 3476 h 3698"/>
              <a:gd name="T20" fmla="*/ 2286 w 3902"/>
              <a:gd name="T21" fmla="*/ 3697 h 3698"/>
              <a:gd name="T22" fmla="*/ 2057 w 3902"/>
              <a:gd name="T23" fmla="*/ 3458 h 3698"/>
              <a:gd name="T24" fmla="*/ 1871 w 3902"/>
              <a:gd name="T25" fmla="*/ 3485 h 3698"/>
              <a:gd name="T26" fmla="*/ 1712 w 3902"/>
              <a:gd name="T27" fmla="*/ 3626 h 3698"/>
              <a:gd name="T28" fmla="*/ 1448 w 3902"/>
              <a:gd name="T29" fmla="*/ 3697 h 3698"/>
              <a:gd name="T30" fmla="*/ 1298 w 3902"/>
              <a:gd name="T31" fmla="*/ 3520 h 3698"/>
              <a:gd name="T32" fmla="*/ 1262 w 3902"/>
              <a:gd name="T33" fmla="*/ 3238 h 3698"/>
              <a:gd name="T34" fmla="*/ 1095 w 3902"/>
              <a:gd name="T35" fmla="*/ 3061 h 3698"/>
              <a:gd name="T36" fmla="*/ 830 w 3902"/>
              <a:gd name="T37" fmla="*/ 2955 h 3698"/>
              <a:gd name="T38" fmla="*/ 521 w 3902"/>
              <a:gd name="T39" fmla="*/ 2876 h 3698"/>
              <a:gd name="T40" fmla="*/ 477 w 3902"/>
              <a:gd name="T41" fmla="*/ 2638 h 3698"/>
              <a:gd name="T42" fmla="*/ 283 w 3902"/>
              <a:gd name="T43" fmla="*/ 2461 h 3698"/>
              <a:gd name="T44" fmla="*/ 353 w 3902"/>
              <a:gd name="T45" fmla="*/ 2232 h 3698"/>
              <a:gd name="T46" fmla="*/ 512 w 3902"/>
              <a:gd name="T47" fmla="*/ 2029 h 3698"/>
              <a:gd name="T48" fmla="*/ 768 w 3902"/>
              <a:gd name="T49" fmla="*/ 1923 h 3698"/>
              <a:gd name="T50" fmla="*/ 556 w 3902"/>
              <a:gd name="T51" fmla="*/ 1702 h 3698"/>
              <a:gd name="T52" fmla="*/ 45 w 3902"/>
              <a:gd name="T53" fmla="*/ 1138 h 3698"/>
              <a:gd name="T54" fmla="*/ 212 w 3902"/>
              <a:gd name="T55" fmla="*/ 927 h 3698"/>
              <a:gd name="T56" fmla="*/ 353 w 3902"/>
              <a:gd name="T57" fmla="*/ 1067 h 3698"/>
              <a:gd name="T58" fmla="*/ 442 w 3902"/>
              <a:gd name="T59" fmla="*/ 777 h 3698"/>
              <a:gd name="T60" fmla="*/ 353 w 3902"/>
              <a:gd name="T61" fmla="*/ 450 h 3698"/>
              <a:gd name="T62" fmla="*/ 318 w 3902"/>
              <a:gd name="T63" fmla="*/ 274 h 3698"/>
              <a:gd name="T64" fmla="*/ 556 w 3902"/>
              <a:gd name="T65" fmla="*/ 168 h 3698"/>
              <a:gd name="T66" fmla="*/ 812 w 3902"/>
              <a:gd name="T67" fmla="*/ 0 h 3698"/>
              <a:gd name="T68" fmla="*/ 1015 w 3902"/>
              <a:gd name="T69" fmla="*/ 265 h 3698"/>
              <a:gd name="T70" fmla="*/ 1059 w 3902"/>
              <a:gd name="T71" fmla="*/ 521 h 3698"/>
              <a:gd name="T72" fmla="*/ 848 w 3902"/>
              <a:gd name="T73" fmla="*/ 856 h 3698"/>
              <a:gd name="T74" fmla="*/ 742 w 3902"/>
              <a:gd name="T75" fmla="*/ 1244 h 3698"/>
              <a:gd name="T76" fmla="*/ 927 w 3902"/>
              <a:gd name="T77" fmla="*/ 1650 h 3698"/>
              <a:gd name="T78" fmla="*/ 1748 w 3902"/>
              <a:gd name="T79" fmla="*/ 1208 h 3698"/>
              <a:gd name="T80" fmla="*/ 1968 w 3902"/>
              <a:gd name="T81" fmla="*/ 1111 h 3698"/>
              <a:gd name="T82" fmla="*/ 2233 w 3902"/>
              <a:gd name="T83" fmla="*/ 945 h 3698"/>
              <a:gd name="T84" fmla="*/ 2392 w 3902"/>
              <a:gd name="T85" fmla="*/ 839 h 3698"/>
              <a:gd name="T86" fmla="*/ 2639 w 3902"/>
              <a:gd name="T87" fmla="*/ 759 h 3698"/>
              <a:gd name="T88" fmla="*/ 2930 w 3902"/>
              <a:gd name="T89" fmla="*/ 795 h 3698"/>
              <a:gd name="T90" fmla="*/ 3080 w 3902"/>
              <a:gd name="T91" fmla="*/ 1085 h 3698"/>
              <a:gd name="T92" fmla="*/ 3054 w 3902"/>
              <a:gd name="T93" fmla="*/ 1261 h 3698"/>
              <a:gd name="T94" fmla="*/ 3054 w 3902"/>
              <a:gd name="T95" fmla="*/ 1508 h 3698"/>
              <a:gd name="T96" fmla="*/ 3230 w 3902"/>
              <a:gd name="T97" fmla="*/ 1482 h 3698"/>
              <a:gd name="T98" fmla="*/ 3248 w 3902"/>
              <a:gd name="T99" fmla="*/ 1605 h 3698"/>
              <a:gd name="T100" fmla="*/ 3310 w 3902"/>
              <a:gd name="T101" fmla="*/ 1844 h 3698"/>
              <a:gd name="T102" fmla="*/ 3751 w 3902"/>
              <a:gd name="T103" fmla="*/ 1694 h 3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902" h="3698">
                <a:moveTo>
                  <a:pt x="3822" y="1694"/>
                </a:moveTo>
                <a:lnTo>
                  <a:pt x="3822" y="1773"/>
                </a:lnTo>
                <a:lnTo>
                  <a:pt x="3857" y="1844"/>
                </a:lnTo>
                <a:lnTo>
                  <a:pt x="3901" y="1897"/>
                </a:lnTo>
                <a:lnTo>
                  <a:pt x="3875" y="1950"/>
                </a:lnTo>
                <a:lnTo>
                  <a:pt x="3822" y="2002"/>
                </a:lnTo>
                <a:lnTo>
                  <a:pt x="3733" y="2020"/>
                </a:lnTo>
                <a:lnTo>
                  <a:pt x="3716" y="2073"/>
                </a:lnTo>
                <a:lnTo>
                  <a:pt x="3654" y="2100"/>
                </a:lnTo>
                <a:lnTo>
                  <a:pt x="3619" y="2179"/>
                </a:lnTo>
                <a:lnTo>
                  <a:pt x="3575" y="2241"/>
                </a:lnTo>
                <a:lnTo>
                  <a:pt x="3495" y="2258"/>
                </a:lnTo>
                <a:lnTo>
                  <a:pt x="3433" y="2294"/>
                </a:lnTo>
                <a:lnTo>
                  <a:pt x="3407" y="2355"/>
                </a:lnTo>
                <a:lnTo>
                  <a:pt x="3319" y="2373"/>
                </a:lnTo>
                <a:lnTo>
                  <a:pt x="3283" y="2417"/>
                </a:lnTo>
                <a:lnTo>
                  <a:pt x="3266" y="2479"/>
                </a:lnTo>
                <a:lnTo>
                  <a:pt x="3274" y="2558"/>
                </a:lnTo>
                <a:lnTo>
                  <a:pt x="3292" y="2620"/>
                </a:lnTo>
                <a:lnTo>
                  <a:pt x="3239" y="2664"/>
                </a:lnTo>
                <a:lnTo>
                  <a:pt x="3204" y="2726"/>
                </a:lnTo>
                <a:lnTo>
                  <a:pt x="3124" y="2797"/>
                </a:lnTo>
                <a:lnTo>
                  <a:pt x="3063" y="2876"/>
                </a:lnTo>
                <a:lnTo>
                  <a:pt x="3045" y="2929"/>
                </a:lnTo>
                <a:lnTo>
                  <a:pt x="3080" y="2991"/>
                </a:lnTo>
                <a:lnTo>
                  <a:pt x="3124" y="3000"/>
                </a:lnTo>
                <a:lnTo>
                  <a:pt x="3124" y="3061"/>
                </a:lnTo>
                <a:lnTo>
                  <a:pt x="3098" y="3105"/>
                </a:lnTo>
                <a:lnTo>
                  <a:pt x="3071" y="3158"/>
                </a:lnTo>
                <a:lnTo>
                  <a:pt x="3036" y="3211"/>
                </a:lnTo>
                <a:lnTo>
                  <a:pt x="3045" y="3282"/>
                </a:lnTo>
                <a:lnTo>
                  <a:pt x="3063" y="3352"/>
                </a:lnTo>
                <a:lnTo>
                  <a:pt x="2992" y="3335"/>
                </a:lnTo>
                <a:lnTo>
                  <a:pt x="2930" y="3352"/>
                </a:lnTo>
                <a:lnTo>
                  <a:pt x="2877" y="3414"/>
                </a:lnTo>
                <a:lnTo>
                  <a:pt x="2798" y="3388"/>
                </a:lnTo>
                <a:lnTo>
                  <a:pt x="2719" y="3370"/>
                </a:lnTo>
                <a:lnTo>
                  <a:pt x="2648" y="3397"/>
                </a:lnTo>
                <a:lnTo>
                  <a:pt x="2560" y="3450"/>
                </a:lnTo>
                <a:lnTo>
                  <a:pt x="2489" y="3476"/>
                </a:lnTo>
                <a:lnTo>
                  <a:pt x="2489" y="3529"/>
                </a:lnTo>
                <a:lnTo>
                  <a:pt x="2445" y="3591"/>
                </a:lnTo>
                <a:lnTo>
                  <a:pt x="2330" y="3635"/>
                </a:lnTo>
                <a:lnTo>
                  <a:pt x="2286" y="3697"/>
                </a:lnTo>
                <a:lnTo>
                  <a:pt x="2215" y="3661"/>
                </a:lnTo>
                <a:lnTo>
                  <a:pt x="2163" y="3511"/>
                </a:lnTo>
                <a:lnTo>
                  <a:pt x="2110" y="3432"/>
                </a:lnTo>
                <a:lnTo>
                  <a:pt x="2057" y="3458"/>
                </a:lnTo>
                <a:lnTo>
                  <a:pt x="1986" y="3485"/>
                </a:lnTo>
                <a:lnTo>
                  <a:pt x="1942" y="3432"/>
                </a:lnTo>
                <a:lnTo>
                  <a:pt x="1854" y="3414"/>
                </a:lnTo>
                <a:lnTo>
                  <a:pt x="1871" y="3485"/>
                </a:lnTo>
                <a:lnTo>
                  <a:pt x="1889" y="3573"/>
                </a:lnTo>
                <a:lnTo>
                  <a:pt x="1836" y="3635"/>
                </a:lnTo>
                <a:lnTo>
                  <a:pt x="1774" y="3617"/>
                </a:lnTo>
                <a:lnTo>
                  <a:pt x="1712" y="3626"/>
                </a:lnTo>
                <a:lnTo>
                  <a:pt x="1660" y="3661"/>
                </a:lnTo>
                <a:lnTo>
                  <a:pt x="1624" y="3688"/>
                </a:lnTo>
                <a:lnTo>
                  <a:pt x="1554" y="3697"/>
                </a:lnTo>
                <a:lnTo>
                  <a:pt x="1448" y="3697"/>
                </a:lnTo>
                <a:lnTo>
                  <a:pt x="1377" y="3661"/>
                </a:lnTo>
                <a:lnTo>
                  <a:pt x="1368" y="3617"/>
                </a:lnTo>
                <a:lnTo>
                  <a:pt x="1333" y="3582"/>
                </a:lnTo>
                <a:lnTo>
                  <a:pt x="1298" y="3520"/>
                </a:lnTo>
                <a:lnTo>
                  <a:pt x="1307" y="3450"/>
                </a:lnTo>
                <a:lnTo>
                  <a:pt x="1271" y="3397"/>
                </a:lnTo>
                <a:lnTo>
                  <a:pt x="1227" y="3326"/>
                </a:lnTo>
                <a:lnTo>
                  <a:pt x="1262" y="3238"/>
                </a:lnTo>
                <a:lnTo>
                  <a:pt x="1271" y="3176"/>
                </a:lnTo>
                <a:lnTo>
                  <a:pt x="1245" y="3123"/>
                </a:lnTo>
                <a:lnTo>
                  <a:pt x="1139" y="3132"/>
                </a:lnTo>
                <a:lnTo>
                  <a:pt x="1095" y="3061"/>
                </a:lnTo>
                <a:lnTo>
                  <a:pt x="1104" y="2973"/>
                </a:lnTo>
                <a:lnTo>
                  <a:pt x="1077" y="2920"/>
                </a:lnTo>
                <a:lnTo>
                  <a:pt x="971" y="2929"/>
                </a:lnTo>
                <a:lnTo>
                  <a:pt x="830" y="2955"/>
                </a:lnTo>
                <a:lnTo>
                  <a:pt x="733" y="2973"/>
                </a:lnTo>
                <a:lnTo>
                  <a:pt x="627" y="2982"/>
                </a:lnTo>
                <a:lnTo>
                  <a:pt x="548" y="2947"/>
                </a:lnTo>
                <a:lnTo>
                  <a:pt x="521" y="2876"/>
                </a:lnTo>
                <a:lnTo>
                  <a:pt x="459" y="2841"/>
                </a:lnTo>
                <a:lnTo>
                  <a:pt x="451" y="2779"/>
                </a:lnTo>
                <a:lnTo>
                  <a:pt x="451" y="2708"/>
                </a:lnTo>
                <a:lnTo>
                  <a:pt x="477" y="2638"/>
                </a:lnTo>
                <a:lnTo>
                  <a:pt x="424" y="2602"/>
                </a:lnTo>
                <a:lnTo>
                  <a:pt x="362" y="2550"/>
                </a:lnTo>
                <a:lnTo>
                  <a:pt x="336" y="2488"/>
                </a:lnTo>
                <a:lnTo>
                  <a:pt x="283" y="2461"/>
                </a:lnTo>
                <a:lnTo>
                  <a:pt x="274" y="2391"/>
                </a:lnTo>
                <a:lnTo>
                  <a:pt x="221" y="2338"/>
                </a:lnTo>
                <a:lnTo>
                  <a:pt x="221" y="2285"/>
                </a:lnTo>
                <a:lnTo>
                  <a:pt x="353" y="2232"/>
                </a:lnTo>
                <a:lnTo>
                  <a:pt x="415" y="2197"/>
                </a:lnTo>
                <a:lnTo>
                  <a:pt x="406" y="2126"/>
                </a:lnTo>
                <a:lnTo>
                  <a:pt x="398" y="2055"/>
                </a:lnTo>
                <a:lnTo>
                  <a:pt x="512" y="2029"/>
                </a:lnTo>
                <a:lnTo>
                  <a:pt x="592" y="2047"/>
                </a:lnTo>
                <a:lnTo>
                  <a:pt x="662" y="2064"/>
                </a:lnTo>
                <a:lnTo>
                  <a:pt x="733" y="2055"/>
                </a:lnTo>
                <a:lnTo>
                  <a:pt x="768" y="1923"/>
                </a:lnTo>
                <a:lnTo>
                  <a:pt x="751" y="1835"/>
                </a:lnTo>
                <a:lnTo>
                  <a:pt x="715" y="1764"/>
                </a:lnTo>
                <a:lnTo>
                  <a:pt x="645" y="1711"/>
                </a:lnTo>
                <a:lnTo>
                  <a:pt x="556" y="1702"/>
                </a:lnTo>
                <a:lnTo>
                  <a:pt x="371" y="1482"/>
                </a:lnTo>
                <a:lnTo>
                  <a:pt x="62" y="1252"/>
                </a:lnTo>
                <a:lnTo>
                  <a:pt x="0" y="1173"/>
                </a:lnTo>
                <a:lnTo>
                  <a:pt x="45" y="1138"/>
                </a:lnTo>
                <a:lnTo>
                  <a:pt x="106" y="1094"/>
                </a:lnTo>
                <a:lnTo>
                  <a:pt x="124" y="1014"/>
                </a:lnTo>
                <a:lnTo>
                  <a:pt x="133" y="953"/>
                </a:lnTo>
                <a:lnTo>
                  <a:pt x="212" y="927"/>
                </a:lnTo>
                <a:lnTo>
                  <a:pt x="248" y="970"/>
                </a:lnTo>
                <a:lnTo>
                  <a:pt x="239" y="1014"/>
                </a:lnTo>
                <a:lnTo>
                  <a:pt x="256" y="1049"/>
                </a:lnTo>
                <a:lnTo>
                  <a:pt x="353" y="1067"/>
                </a:lnTo>
                <a:lnTo>
                  <a:pt x="433" y="1041"/>
                </a:lnTo>
                <a:lnTo>
                  <a:pt x="459" y="953"/>
                </a:lnTo>
                <a:lnTo>
                  <a:pt x="442" y="848"/>
                </a:lnTo>
                <a:lnTo>
                  <a:pt x="442" y="777"/>
                </a:lnTo>
                <a:lnTo>
                  <a:pt x="406" y="706"/>
                </a:lnTo>
                <a:lnTo>
                  <a:pt x="415" y="627"/>
                </a:lnTo>
                <a:lnTo>
                  <a:pt x="433" y="539"/>
                </a:lnTo>
                <a:lnTo>
                  <a:pt x="353" y="450"/>
                </a:lnTo>
                <a:lnTo>
                  <a:pt x="283" y="415"/>
                </a:lnTo>
                <a:lnTo>
                  <a:pt x="203" y="345"/>
                </a:lnTo>
                <a:lnTo>
                  <a:pt x="248" y="292"/>
                </a:lnTo>
                <a:lnTo>
                  <a:pt x="318" y="274"/>
                </a:lnTo>
                <a:lnTo>
                  <a:pt x="433" y="256"/>
                </a:lnTo>
                <a:lnTo>
                  <a:pt x="486" y="265"/>
                </a:lnTo>
                <a:lnTo>
                  <a:pt x="503" y="212"/>
                </a:lnTo>
                <a:lnTo>
                  <a:pt x="556" y="168"/>
                </a:lnTo>
                <a:lnTo>
                  <a:pt x="636" y="115"/>
                </a:lnTo>
                <a:lnTo>
                  <a:pt x="698" y="71"/>
                </a:lnTo>
                <a:lnTo>
                  <a:pt x="759" y="36"/>
                </a:lnTo>
                <a:lnTo>
                  <a:pt x="812" y="0"/>
                </a:lnTo>
                <a:lnTo>
                  <a:pt x="856" y="80"/>
                </a:lnTo>
                <a:lnTo>
                  <a:pt x="883" y="159"/>
                </a:lnTo>
                <a:lnTo>
                  <a:pt x="936" y="221"/>
                </a:lnTo>
                <a:lnTo>
                  <a:pt x="1015" y="265"/>
                </a:lnTo>
                <a:lnTo>
                  <a:pt x="1077" y="300"/>
                </a:lnTo>
                <a:lnTo>
                  <a:pt x="1086" y="353"/>
                </a:lnTo>
                <a:lnTo>
                  <a:pt x="1077" y="450"/>
                </a:lnTo>
                <a:lnTo>
                  <a:pt x="1059" y="521"/>
                </a:lnTo>
                <a:lnTo>
                  <a:pt x="998" y="565"/>
                </a:lnTo>
                <a:lnTo>
                  <a:pt x="936" y="618"/>
                </a:lnTo>
                <a:lnTo>
                  <a:pt x="865" y="750"/>
                </a:lnTo>
                <a:lnTo>
                  <a:pt x="848" y="856"/>
                </a:lnTo>
                <a:lnTo>
                  <a:pt x="848" y="945"/>
                </a:lnTo>
                <a:lnTo>
                  <a:pt x="795" y="1032"/>
                </a:lnTo>
                <a:lnTo>
                  <a:pt x="759" y="1138"/>
                </a:lnTo>
                <a:lnTo>
                  <a:pt x="742" y="1244"/>
                </a:lnTo>
                <a:lnTo>
                  <a:pt x="768" y="1376"/>
                </a:lnTo>
                <a:lnTo>
                  <a:pt x="786" y="1455"/>
                </a:lnTo>
                <a:lnTo>
                  <a:pt x="874" y="1561"/>
                </a:lnTo>
                <a:lnTo>
                  <a:pt x="927" y="1650"/>
                </a:lnTo>
                <a:lnTo>
                  <a:pt x="1545" y="1623"/>
                </a:lnTo>
                <a:lnTo>
                  <a:pt x="1668" y="1420"/>
                </a:lnTo>
                <a:lnTo>
                  <a:pt x="1712" y="1323"/>
                </a:lnTo>
                <a:lnTo>
                  <a:pt x="1748" y="1208"/>
                </a:lnTo>
                <a:lnTo>
                  <a:pt x="1836" y="1191"/>
                </a:lnTo>
                <a:lnTo>
                  <a:pt x="1907" y="1226"/>
                </a:lnTo>
                <a:lnTo>
                  <a:pt x="1960" y="1191"/>
                </a:lnTo>
                <a:lnTo>
                  <a:pt x="1968" y="1111"/>
                </a:lnTo>
                <a:lnTo>
                  <a:pt x="2065" y="1067"/>
                </a:lnTo>
                <a:lnTo>
                  <a:pt x="2127" y="1005"/>
                </a:lnTo>
                <a:lnTo>
                  <a:pt x="2154" y="953"/>
                </a:lnTo>
                <a:lnTo>
                  <a:pt x="2233" y="945"/>
                </a:lnTo>
                <a:lnTo>
                  <a:pt x="2233" y="883"/>
                </a:lnTo>
                <a:lnTo>
                  <a:pt x="2242" y="839"/>
                </a:lnTo>
                <a:lnTo>
                  <a:pt x="2313" y="830"/>
                </a:lnTo>
                <a:lnTo>
                  <a:pt x="2392" y="839"/>
                </a:lnTo>
                <a:lnTo>
                  <a:pt x="2463" y="830"/>
                </a:lnTo>
                <a:lnTo>
                  <a:pt x="2524" y="803"/>
                </a:lnTo>
                <a:lnTo>
                  <a:pt x="2604" y="812"/>
                </a:lnTo>
                <a:lnTo>
                  <a:pt x="2639" y="759"/>
                </a:lnTo>
                <a:lnTo>
                  <a:pt x="2674" y="698"/>
                </a:lnTo>
                <a:lnTo>
                  <a:pt x="2727" y="662"/>
                </a:lnTo>
                <a:lnTo>
                  <a:pt x="2842" y="750"/>
                </a:lnTo>
                <a:lnTo>
                  <a:pt x="2930" y="795"/>
                </a:lnTo>
                <a:lnTo>
                  <a:pt x="3010" y="856"/>
                </a:lnTo>
                <a:lnTo>
                  <a:pt x="3071" y="927"/>
                </a:lnTo>
                <a:lnTo>
                  <a:pt x="3089" y="997"/>
                </a:lnTo>
                <a:lnTo>
                  <a:pt x="3080" y="1085"/>
                </a:lnTo>
                <a:lnTo>
                  <a:pt x="3124" y="1120"/>
                </a:lnTo>
                <a:lnTo>
                  <a:pt x="3177" y="1164"/>
                </a:lnTo>
                <a:lnTo>
                  <a:pt x="3142" y="1235"/>
                </a:lnTo>
                <a:lnTo>
                  <a:pt x="3054" y="1261"/>
                </a:lnTo>
                <a:lnTo>
                  <a:pt x="3054" y="1323"/>
                </a:lnTo>
                <a:lnTo>
                  <a:pt x="3036" y="1376"/>
                </a:lnTo>
                <a:lnTo>
                  <a:pt x="3027" y="1447"/>
                </a:lnTo>
                <a:lnTo>
                  <a:pt x="3054" y="1508"/>
                </a:lnTo>
                <a:lnTo>
                  <a:pt x="3089" y="1544"/>
                </a:lnTo>
                <a:lnTo>
                  <a:pt x="3151" y="1588"/>
                </a:lnTo>
                <a:lnTo>
                  <a:pt x="3204" y="1552"/>
                </a:lnTo>
                <a:lnTo>
                  <a:pt x="3230" y="1482"/>
                </a:lnTo>
                <a:lnTo>
                  <a:pt x="3257" y="1429"/>
                </a:lnTo>
                <a:lnTo>
                  <a:pt x="3319" y="1499"/>
                </a:lnTo>
                <a:lnTo>
                  <a:pt x="3310" y="1544"/>
                </a:lnTo>
                <a:lnTo>
                  <a:pt x="3248" y="1605"/>
                </a:lnTo>
                <a:lnTo>
                  <a:pt x="3283" y="1667"/>
                </a:lnTo>
                <a:lnTo>
                  <a:pt x="3257" y="1720"/>
                </a:lnTo>
                <a:lnTo>
                  <a:pt x="3274" y="1791"/>
                </a:lnTo>
                <a:lnTo>
                  <a:pt x="3310" y="1844"/>
                </a:lnTo>
                <a:lnTo>
                  <a:pt x="3310" y="1923"/>
                </a:lnTo>
                <a:lnTo>
                  <a:pt x="3372" y="1950"/>
                </a:lnTo>
                <a:lnTo>
                  <a:pt x="3451" y="1950"/>
                </a:lnTo>
                <a:lnTo>
                  <a:pt x="3751" y="1694"/>
                </a:lnTo>
                <a:lnTo>
                  <a:pt x="3804" y="1614"/>
                </a:lnTo>
                <a:lnTo>
                  <a:pt x="3822" y="1694"/>
                </a:lnTo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Freeform 3">
            <a:extLst>
              <a:ext uri="{FF2B5EF4-FFF2-40B4-BE49-F238E27FC236}">
                <a16:creationId xmlns:a16="http://schemas.microsoft.com/office/drawing/2014/main" id="{BBC4A500-17A5-4DC4-8996-360096001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813" y="3351294"/>
            <a:ext cx="215900" cy="260350"/>
          </a:xfrm>
          <a:custGeom>
            <a:avLst/>
            <a:gdLst>
              <a:gd name="T0" fmla="*/ 547 w 601"/>
              <a:gd name="T1" fmla="*/ 0 h 724"/>
              <a:gd name="T2" fmla="*/ 467 w 601"/>
              <a:gd name="T3" fmla="*/ 44 h 724"/>
              <a:gd name="T4" fmla="*/ 397 w 601"/>
              <a:gd name="T5" fmla="*/ 26 h 724"/>
              <a:gd name="T6" fmla="*/ 317 w 601"/>
              <a:gd name="T7" fmla="*/ 9 h 724"/>
              <a:gd name="T8" fmla="*/ 229 w 601"/>
              <a:gd name="T9" fmla="*/ 18 h 724"/>
              <a:gd name="T10" fmla="*/ 158 w 601"/>
              <a:gd name="T11" fmla="*/ 26 h 724"/>
              <a:gd name="T12" fmla="*/ 176 w 601"/>
              <a:gd name="T13" fmla="*/ 62 h 724"/>
              <a:gd name="T14" fmla="*/ 88 w 601"/>
              <a:gd name="T15" fmla="*/ 97 h 724"/>
              <a:gd name="T16" fmla="*/ 35 w 601"/>
              <a:gd name="T17" fmla="*/ 106 h 724"/>
              <a:gd name="T18" fmla="*/ 0 w 601"/>
              <a:gd name="T19" fmla="*/ 150 h 724"/>
              <a:gd name="T20" fmla="*/ 17 w 601"/>
              <a:gd name="T21" fmla="*/ 220 h 724"/>
              <a:gd name="T22" fmla="*/ 26 w 601"/>
              <a:gd name="T23" fmla="*/ 291 h 724"/>
              <a:gd name="T24" fmla="*/ 61 w 601"/>
              <a:gd name="T25" fmla="*/ 344 h 724"/>
              <a:gd name="T26" fmla="*/ 105 w 601"/>
              <a:gd name="T27" fmla="*/ 397 h 724"/>
              <a:gd name="T28" fmla="*/ 88 w 601"/>
              <a:gd name="T29" fmla="*/ 468 h 724"/>
              <a:gd name="T30" fmla="*/ 114 w 601"/>
              <a:gd name="T31" fmla="*/ 565 h 724"/>
              <a:gd name="T32" fmla="*/ 114 w 601"/>
              <a:gd name="T33" fmla="*/ 644 h 724"/>
              <a:gd name="T34" fmla="*/ 150 w 601"/>
              <a:gd name="T35" fmla="*/ 706 h 724"/>
              <a:gd name="T36" fmla="*/ 211 w 601"/>
              <a:gd name="T37" fmla="*/ 723 h 724"/>
              <a:gd name="T38" fmla="*/ 220 w 601"/>
              <a:gd name="T39" fmla="*/ 653 h 724"/>
              <a:gd name="T40" fmla="*/ 247 w 601"/>
              <a:gd name="T41" fmla="*/ 591 h 724"/>
              <a:gd name="T42" fmla="*/ 300 w 601"/>
              <a:gd name="T43" fmla="*/ 494 h 724"/>
              <a:gd name="T44" fmla="*/ 353 w 601"/>
              <a:gd name="T45" fmla="*/ 397 h 724"/>
              <a:gd name="T46" fmla="*/ 344 w 601"/>
              <a:gd name="T47" fmla="*/ 335 h 724"/>
              <a:gd name="T48" fmla="*/ 361 w 601"/>
              <a:gd name="T49" fmla="*/ 265 h 724"/>
              <a:gd name="T50" fmla="*/ 423 w 601"/>
              <a:gd name="T51" fmla="*/ 203 h 724"/>
              <a:gd name="T52" fmla="*/ 494 w 601"/>
              <a:gd name="T53" fmla="*/ 132 h 724"/>
              <a:gd name="T54" fmla="*/ 564 w 601"/>
              <a:gd name="T55" fmla="*/ 97 h 724"/>
              <a:gd name="T56" fmla="*/ 600 w 601"/>
              <a:gd name="T57" fmla="*/ 44 h 724"/>
              <a:gd name="T58" fmla="*/ 547 w 601"/>
              <a:gd name="T59" fmla="*/ 0 h 7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01" h="724">
                <a:moveTo>
                  <a:pt x="547" y="0"/>
                </a:moveTo>
                <a:lnTo>
                  <a:pt x="467" y="44"/>
                </a:lnTo>
                <a:lnTo>
                  <a:pt x="397" y="26"/>
                </a:lnTo>
                <a:lnTo>
                  <a:pt x="317" y="9"/>
                </a:lnTo>
                <a:lnTo>
                  <a:pt x="229" y="18"/>
                </a:lnTo>
                <a:lnTo>
                  <a:pt x="158" y="26"/>
                </a:lnTo>
                <a:lnTo>
                  <a:pt x="176" y="62"/>
                </a:lnTo>
                <a:lnTo>
                  <a:pt x="88" y="97"/>
                </a:lnTo>
                <a:lnTo>
                  <a:pt x="35" y="106"/>
                </a:lnTo>
                <a:lnTo>
                  <a:pt x="0" y="150"/>
                </a:lnTo>
                <a:lnTo>
                  <a:pt x="17" y="220"/>
                </a:lnTo>
                <a:lnTo>
                  <a:pt x="26" y="291"/>
                </a:lnTo>
                <a:lnTo>
                  <a:pt x="61" y="344"/>
                </a:lnTo>
                <a:lnTo>
                  <a:pt x="105" y="397"/>
                </a:lnTo>
                <a:lnTo>
                  <a:pt x="88" y="468"/>
                </a:lnTo>
                <a:lnTo>
                  <a:pt x="114" y="565"/>
                </a:lnTo>
                <a:lnTo>
                  <a:pt x="114" y="644"/>
                </a:lnTo>
                <a:lnTo>
                  <a:pt x="150" y="706"/>
                </a:lnTo>
                <a:lnTo>
                  <a:pt x="211" y="723"/>
                </a:lnTo>
                <a:lnTo>
                  <a:pt x="220" y="653"/>
                </a:lnTo>
                <a:lnTo>
                  <a:pt x="247" y="591"/>
                </a:lnTo>
                <a:lnTo>
                  <a:pt x="300" y="494"/>
                </a:lnTo>
                <a:lnTo>
                  <a:pt x="353" y="397"/>
                </a:lnTo>
                <a:lnTo>
                  <a:pt x="344" y="335"/>
                </a:lnTo>
                <a:lnTo>
                  <a:pt x="361" y="265"/>
                </a:lnTo>
                <a:lnTo>
                  <a:pt x="423" y="203"/>
                </a:lnTo>
                <a:lnTo>
                  <a:pt x="494" y="132"/>
                </a:lnTo>
                <a:lnTo>
                  <a:pt x="564" y="97"/>
                </a:lnTo>
                <a:lnTo>
                  <a:pt x="600" y="44"/>
                </a:lnTo>
                <a:lnTo>
                  <a:pt x="547" y="0"/>
                </a:lnTo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Freeform 4">
            <a:extLst>
              <a:ext uri="{FF2B5EF4-FFF2-40B4-BE49-F238E27FC236}">
                <a16:creationId xmlns:a16="http://schemas.microsoft.com/office/drawing/2014/main" id="{00C8D05F-778F-48B0-9D81-94E618966CB4}"/>
              </a:ext>
            </a:extLst>
          </p:cNvPr>
          <p:cNvSpPr>
            <a:spLocks/>
          </p:cNvSpPr>
          <p:nvPr/>
        </p:nvSpPr>
        <p:spPr bwMode="auto">
          <a:xfrm>
            <a:off x="6345963" y="2894094"/>
            <a:ext cx="766762" cy="868362"/>
          </a:xfrm>
          <a:custGeom>
            <a:avLst/>
            <a:gdLst>
              <a:gd name="T0" fmla="*/ 260181299 w 2128"/>
              <a:gd name="T1" fmla="*/ 225770517 h 2410"/>
              <a:gd name="T2" fmla="*/ 240706698 w 2128"/>
              <a:gd name="T3" fmla="*/ 215384403 h 2410"/>
              <a:gd name="T4" fmla="*/ 223439059 w 2128"/>
              <a:gd name="T5" fmla="*/ 218889559 h 2410"/>
              <a:gd name="T6" fmla="*/ 206301496 w 2128"/>
              <a:gd name="T7" fmla="*/ 222265001 h 2410"/>
              <a:gd name="T8" fmla="*/ 195914897 w 2128"/>
              <a:gd name="T9" fmla="*/ 197078539 h 2410"/>
              <a:gd name="T10" fmla="*/ 175401852 w 2128"/>
              <a:gd name="T11" fmla="*/ 187860931 h 2410"/>
              <a:gd name="T12" fmla="*/ 161639771 w 2128"/>
              <a:gd name="T13" fmla="*/ 205128003 h 2410"/>
              <a:gd name="T14" fmla="*/ 173064813 w 2128"/>
              <a:gd name="T15" fmla="*/ 226808948 h 2410"/>
              <a:gd name="T16" fmla="*/ 160471252 w 2128"/>
              <a:gd name="T17" fmla="*/ 237195422 h 2410"/>
              <a:gd name="T18" fmla="*/ 144372132 w 2128"/>
              <a:gd name="T19" fmla="*/ 247451822 h 2410"/>
              <a:gd name="T20" fmla="*/ 124897531 w 2128"/>
              <a:gd name="T21" fmla="*/ 255500926 h 2410"/>
              <a:gd name="T22" fmla="*/ 103215606 w 2128"/>
              <a:gd name="T23" fmla="*/ 261213378 h 2410"/>
              <a:gd name="T24" fmla="*/ 80235446 w 2128"/>
              <a:gd name="T25" fmla="*/ 295617809 h 2410"/>
              <a:gd name="T26" fmla="*/ 67641884 w 2128"/>
              <a:gd name="T27" fmla="*/ 310418156 h 2410"/>
              <a:gd name="T28" fmla="*/ 60760844 w 2128"/>
              <a:gd name="T29" fmla="*/ 305874209 h 2410"/>
              <a:gd name="T30" fmla="*/ 50504321 w 2128"/>
              <a:gd name="T31" fmla="*/ 290944148 h 2410"/>
              <a:gd name="T32" fmla="*/ 52711284 w 2128"/>
              <a:gd name="T33" fmla="*/ 268094337 h 2410"/>
              <a:gd name="T34" fmla="*/ 57385362 w 2128"/>
              <a:gd name="T35" fmla="*/ 250956978 h 2410"/>
              <a:gd name="T36" fmla="*/ 52711284 w 2128"/>
              <a:gd name="T37" fmla="*/ 233689906 h 2410"/>
              <a:gd name="T38" fmla="*/ 38949204 w 2128"/>
              <a:gd name="T39" fmla="*/ 230314464 h 2410"/>
              <a:gd name="T40" fmla="*/ 21811640 w 2128"/>
              <a:gd name="T41" fmla="*/ 233689906 h 2410"/>
              <a:gd name="T42" fmla="*/ 6881040 w 2128"/>
              <a:gd name="T43" fmla="*/ 224602011 h 2410"/>
              <a:gd name="T44" fmla="*/ 3505558 w 2128"/>
              <a:gd name="T45" fmla="*/ 201622487 h 2410"/>
              <a:gd name="T46" fmla="*/ 4674077 w 2128"/>
              <a:gd name="T47" fmla="*/ 184485128 h 2410"/>
              <a:gd name="T48" fmla="*/ 4674077 w 2128"/>
              <a:gd name="T49" fmla="*/ 163842614 h 2410"/>
              <a:gd name="T50" fmla="*/ 10386598 w 2128"/>
              <a:gd name="T51" fmla="*/ 144368606 h 2410"/>
              <a:gd name="T52" fmla="*/ 10386598 w 2128"/>
              <a:gd name="T53" fmla="*/ 128399753 h 2410"/>
              <a:gd name="T54" fmla="*/ 13762081 w 2128"/>
              <a:gd name="T55" fmla="*/ 113469331 h 2410"/>
              <a:gd name="T56" fmla="*/ 14930600 w 2128"/>
              <a:gd name="T57" fmla="*/ 100876280 h 2410"/>
              <a:gd name="T58" fmla="*/ 13762081 w 2128"/>
              <a:gd name="T59" fmla="*/ 82570417 h 2410"/>
              <a:gd name="T60" fmla="*/ 14930600 w 2128"/>
              <a:gd name="T61" fmla="*/ 74520953 h 2410"/>
              <a:gd name="T62" fmla="*/ 22980160 w 2128"/>
              <a:gd name="T63" fmla="*/ 51541789 h 2410"/>
              <a:gd name="T64" fmla="*/ 26355642 w 2128"/>
              <a:gd name="T65" fmla="*/ 30898914 h 2410"/>
              <a:gd name="T66" fmla="*/ 31029720 w 2128"/>
              <a:gd name="T67" fmla="*/ 11424906 h 2410"/>
              <a:gd name="T68" fmla="*/ 46998763 w 2128"/>
              <a:gd name="T69" fmla="*/ 5712453 h 2410"/>
              <a:gd name="T70" fmla="*/ 61929363 w 2128"/>
              <a:gd name="T71" fmla="*/ 8049464 h 2410"/>
              <a:gd name="T72" fmla="*/ 72185886 w 2128"/>
              <a:gd name="T73" fmla="*/ 0 h 2410"/>
              <a:gd name="T74" fmla="*/ 81403965 w 2128"/>
              <a:gd name="T75" fmla="*/ 19474009 h 2410"/>
              <a:gd name="T76" fmla="*/ 81403965 w 2128"/>
              <a:gd name="T77" fmla="*/ 35572936 h 2410"/>
              <a:gd name="T78" fmla="*/ 89453525 w 2128"/>
              <a:gd name="T79" fmla="*/ 48165986 h 2410"/>
              <a:gd name="T80" fmla="*/ 110096646 w 2128"/>
              <a:gd name="T81" fmla="*/ 51541789 h 2410"/>
              <a:gd name="T82" fmla="*/ 121521688 w 2128"/>
              <a:gd name="T83" fmla="*/ 63096408 h 2410"/>
              <a:gd name="T84" fmla="*/ 140996650 w 2128"/>
              <a:gd name="T85" fmla="*/ 50373283 h 2410"/>
              <a:gd name="T86" fmla="*/ 150084653 w 2128"/>
              <a:gd name="T87" fmla="*/ 40116883 h 2410"/>
              <a:gd name="T88" fmla="*/ 159302733 w 2128"/>
              <a:gd name="T89" fmla="*/ 42453534 h 2410"/>
              <a:gd name="T90" fmla="*/ 183321336 w 2128"/>
              <a:gd name="T91" fmla="*/ 50373283 h 2410"/>
              <a:gd name="T92" fmla="*/ 186826894 w 2128"/>
              <a:gd name="T93" fmla="*/ 67640355 h 2410"/>
              <a:gd name="T94" fmla="*/ 201757494 w 2128"/>
              <a:gd name="T95" fmla="*/ 77896756 h 2410"/>
              <a:gd name="T96" fmla="*/ 208638535 w 2128"/>
              <a:gd name="T97" fmla="*/ 99707775 h 2410"/>
              <a:gd name="T98" fmla="*/ 206301496 w 2128"/>
              <a:gd name="T99" fmla="*/ 114637836 h 2410"/>
              <a:gd name="T100" fmla="*/ 207470015 w 2128"/>
              <a:gd name="T101" fmla="*/ 129438184 h 2410"/>
              <a:gd name="T102" fmla="*/ 225776098 w 2128"/>
              <a:gd name="T103" fmla="*/ 135150637 h 2410"/>
              <a:gd name="T104" fmla="*/ 234864461 w 2128"/>
              <a:gd name="T105" fmla="*/ 145536751 h 2410"/>
              <a:gd name="T106" fmla="*/ 247587738 w 2128"/>
              <a:gd name="T107" fmla="*/ 151249203 h 2410"/>
              <a:gd name="T108" fmla="*/ 269269663 w 2128"/>
              <a:gd name="T109" fmla="*/ 161505603 h 2410"/>
              <a:gd name="T110" fmla="*/ 269269663 w 2128"/>
              <a:gd name="T111" fmla="*/ 229145959 h 241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2128" h="2410">
                <a:moveTo>
                  <a:pt x="2074" y="1765"/>
                </a:moveTo>
                <a:lnTo>
                  <a:pt x="2004" y="1739"/>
                </a:lnTo>
                <a:lnTo>
                  <a:pt x="1942" y="1694"/>
                </a:lnTo>
                <a:lnTo>
                  <a:pt x="1854" y="1659"/>
                </a:lnTo>
                <a:lnTo>
                  <a:pt x="1774" y="1641"/>
                </a:lnTo>
                <a:lnTo>
                  <a:pt x="1721" y="1686"/>
                </a:lnTo>
                <a:lnTo>
                  <a:pt x="1659" y="1712"/>
                </a:lnTo>
                <a:lnTo>
                  <a:pt x="1589" y="1712"/>
                </a:lnTo>
                <a:lnTo>
                  <a:pt x="1536" y="1624"/>
                </a:lnTo>
                <a:lnTo>
                  <a:pt x="1509" y="1518"/>
                </a:lnTo>
                <a:lnTo>
                  <a:pt x="1430" y="1456"/>
                </a:lnTo>
                <a:lnTo>
                  <a:pt x="1351" y="1447"/>
                </a:lnTo>
                <a:lnTo>
                  <a:pt x="1289" y="1500"/>
                </a:lnTo>
                <a:lnTo>
                  <a:pt x="1245" y="1580"/>
                </a:lnTo>
                <a:lnTo>
                  <a:pt x="1280" y="1659"/>
                </a:lnTo>
                <a:lnTo>
                  <a:pt x="1333" y="1747"/>
                </a:lnTo>
                <a:lnTo>
                  <a:pt x="1298" y="1791"/>
                </a:lnTo>
                <a:lnTo>
                  <a:pt x="1236" y="1827"/>
                </a:lnTo>
                <a:lnTo>
                  <a:pt x="1192" y="1871"/>
                </a:lnTo>
                <a:lnTo>
                  <a:pt x="1112" y="1906"/>
                </a:lnTo>
                <a:lnTo>
                  <a:pt x="1015" y="1906"/>
                </a:lnTo>
                <a:lnTo>
                  <a:pt x="962" y="1968"/>
                </a:lnTo>
                <a:lnTo>
                  <a:pt x="874" y="2003"/>
                </a:lnTo>
                <a:lnTo>
                  <a:pt x="795" y="2012"/>
                </a:lnTo>
                <a:lnTo>
                  <a:pt x="680" y="2162"/>
                </a:lnTo>
                <a:lnTo>
                  <a:pt x="618" y="2277"/>
                </a:lnTo>
                <a:lnTo>
                  <a:pt x="574" y="2339"/>
                </a:lnTo>
                <a:lnTo>
                  <a:pt x="521" y="2391"/>
                </a:lnTo>
                <a:lnTo>
                  <a:pt x="477" y="2409"/>
                </a:lnTo>
                <a:lnTo>
                  <a:pt x="468" y="2356"/>
                </a:lnTo>
                <a:lnTo>
                  <a:pt x="450" y="2277"/>
                </a:lnTo>
                <a:lnTo>
                  <a:pt x="389" y="2241"/>
                </a:lnTo>
                <a:lnTo>
                  <a:pt x="442" y="2127"/>
                </a:lnTo>
                <a:lnTo>
                  <a:pt x="406" y="2065"/>
                </a:lnTo>
                <a:lnTo>
                  <a:pt x="389" y="1986"/>
                </a:lnTo>
                <a:lnTo>
                  <a:pt x="442" y="1933"/>
                </a:lnTo>
                <a:lnTo>
                  <a:pt x="442" y="1853"/>
                </a:lnTo>
                <a:lnTo>
                  <a:pt x="406" y="1800"/>
                </a:lnTo>
                <a:lnTo>
                  <a:pt x="353" y="1747"/>
                </a:lnTo>
                <a:lnTo>
                  <a:pt x="300" y="1774"/>
                </a:lnTo>
                <a:lnTo>
                  <a:pt x="239" y="1809"/>
                </a:lnTo>
                <a:lnTo>
                  <a:pt x="168" y="1800"/>
                </a:lnTo>
                <a:lnTo>
                  <a:pt x="124" y="1747"/>
                </a:lnTo>
                <a:lnTo>
                  <a:pt x="53" y="1730"/>
                </a:lnTo>
                <a:lnTo>
                  <a:pt x="0" y="1624"/>
                </a:lnTo>
                <a:lnTo>
                  <a:pt x="27" y="1553"/>
                </a:lnTo>
                <a:lnTo>
                  <a:pt x="45" y="1456"/>
                </a:lnTo>
                <a:lnTo>
                  <a:pt x="36" y="1421"/>
                </a:lnTo>
                <a:lnTo>
                  <a:pt x="36" y="1341"/>
                </a:lnTo>
                <a:lnTo>
                  <a:pt x="36" y="1262"/>
                </a:lnTo>
                <a:lnTo>
                  <a:pt x="53" y="1191"/>
                </a:lnTo>
                <a:lnTo>
                  <a:pt x="80" y="1112"/>
                </a:lnTo>
                <a:lnTo>
                  <a:pt x="62" y="1050"/>
                </a:lnTo>
                <a:lnTo>
                  <a:pt x="80" y="989"/>
                </a:lnTo>
                <a:lnTo>
                  <a:pt x="124" y="944"/>
                </a:lnTo>
                <a:lnTo>
                  <a:pt x="106" y="874"/>
                </a:lnTo>
                <a:lnTo>
                  <a:pt x="142" y="830"/>
                </a:lnTo>
                <a:lnTo>
                  <a:pt x="115" y="777"/>
                </a:lnTo>
                <a:lnTo>
                  <a:pt x="106" y="715"/>
                </a:lnTo>
                <a:lnTo>
                  <a:pt x="106" y="636"/>
                </a:lnTo>
                <a:lnTo>
                  <a:pt x="80" y="591"/>
                </a:lnTo>
                <a:lnTo>
                  <a:pt x="115" y="574"/>
                </a:lnTo>
                <a:lnTo>
                  <a:pt x="177" y="486"/>
                </a:lnTo>
                <a:lnTo>
                  <a:pt x="177" y="397"/>
                </a:lnTo>
                <a:lnTo>
                  <a:pt x="212" y="336"/>
                </a:lnTo>
                <a:lnTo>
                  <a:pt x="203" y="238"/>
                </a:lnTo>
                <a:lnTo>
                  <a:pt x="212" y="168"/>
                </a:lnTo>
                <a:lnTo>
                  <a:pt x="239" y="88"/>
                </a:lnTo>
                <a:lnTo>
                  <a:pt x="300" y="71"/>
                </a:lnTo>
                <a:lnTo>
                  <a:pt x="362" y="44"/>
                </a:lnTo>
                <a:lnTo>
                  <a:pt x="415" y="80"/>
                </a:lnTo>
                <a:lnTo>
                  <a:pt x="477" y="62"/>
                </a:lnTo>
                <a:lnTo>
                  <a:pt x="521" y="18"/>
                </a:lnTo>
                <a:lnTo>
                  <a:pt x="556" y="0"/>
                </a:lnTo>
                <a:lnTo>
                  <a:pt x="592" y="53"/>
                </a:lnTo>
                <a:lnTo>
                  <a:pt x="627" y="150"/>
                </a:lnTo>
                <a:lnTo>
                  <a:pt x="583" y="203"/>
                </a:lnTo>
                <a:lnTo>
                  <a:pt x="627" y="274"/>
                </a:lnTo>
                <a:lnTo>
                  <a:pt x="671" y="327"/>
                </a:lnTo>
                <a:lnTo>
                  <a:pt x="689" y="371"/>
                </a:lnTo>
                <a:lnTo>
                  <a:pt x="751" y="371"/>
                </a:lnTo>
                <a:lnTo>
                  <a:pt x="848" y="397"/>
                </a:lnTo>
                <a:lnTo>
                  <a:pt x="865" y="450"/>
                </a:lnTo>
                <a:lnTo>
                  <a:pt x="936" y="486"/>
                </a:lnTo>
                <a:lnTo>
                  <a:pt x="1015" y="450"/>
                </a:lnTo>
                <a:lnTo>
                  <a:pt x="1086" y="388"/>
                </a:lnTo>
                <a:lnTo>
                  <a:pt x="1104" y="327"/>
                </a:lnTo>
                <a:lnTo>
                  <a:pt x="1156" y="309"/>
                </a:lnTo>
                <a:lnTo>
                  <a:pt x="1192" y="265"/>
                </a:lnTo>
                <a:lnTo>
                  <a:pt x="1227" y="327"/>
                </a:lnTo>
                <a:lnTo>
                  <a:pt x="1289" y="371"/>
                </a:lnTo>
                <a:lnTo>
                  <a:pt x="1412" y="388"/>
                </a:lnTo>
                <a:lnTo>
                  <a:pt x="1439" y="450"/>
                </a:lnTo>
                <a:lnTo>
                  <a:pt x="1439" y="521"/>
                </a:lnTo>
                <a:lnTo>
                  <a:pt x="1483" y="565"/>
                </a:lnTo>
                <a:lnTo>
                  <a:pt x="1554" y="600"/>
                </a:lnTo>
                <a:lnTo>
                  <a:pt x="1562" y="680"/>
                </a:lnTo>
                <a:lnTo>
                  <a:pt x="1607" y="768"/>
                </a:lnTo>
                <a:lnTo>
                  <a:pt x="1624" y="830"/>
                </a:lnTo>
                <a:lnTo>
                  <a:pt x="1589" y="883"/>
                </a:lnTo>
                <a:lnTo>
                  <a:pt x="1545" y="962"/>
                </a:lnTo>
                <a:lnTo>
                  <a:pt x="1598" y="997"/>
                </a:lnTo>
                <a:lnTo>
                  <a:pt x="1695" y="989"/>
                </a:lnTo>
                <a:lnTo>
                  <a:pt x="1739" y="1041"/>
                </a:lnTo>
                <a:lnTo>
                  <a:pt x="1739" y="1112"/>
                </a:lnTo>
                <a:lnTo>
                  <a:pt x="1809" y="1121"/>
                </a:lnTo>
                <a:lnTo>
                  <a:pt x="1836" y="1174"/>
                </a:lnTo>
                <a:lnTo>
                  <a:pt x="1907" y="1165"/>
                </a:lnTo>
                <a:lnTo>
                  <a:pt x="1960" y="1236"/>
                </a:lnTo>
                <a:lnTo>
                  <a:pt x="2074" y="1244"/>
                </a:lnTo>
                <a:lnTo>
                  <a:pt x="2127" y="1174"/>
                </a:lnTo>
                <a:lnTo>
                  <a:pt x="2074" y="1765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Freeform 5">
            <a:extLst>
              <a:ext uri="{FF2B5EF4-FFF2-40B4-BE49-F238E27FC236}">
                <a16:creationId xmlns:a16="http://schemas.microsoft.com/office/drawing/2014/main" id="{248E1CFC-D01B-492A-BA32-C2CB0A1679EC}"/>
              </a:ext>
            </a:extLst>
          </p:cNvPr>
          <p:cNvSpPr>
            <a:spLocks/>
          </p:cNvSpPr>
          <p:nvPr/>
        </p:nvSpPr>
        <p:spPr bwMode="auto">
          <a:xfrm>
            <a:off x="7371488" y="2338469"/>
            <a:ext cx="1271587" cy="428625"/>
          </a:xfrm>
          <a:custGeom>
            <a:avLst/>
            <a:gdLst>
              <a:gd name="T0" fmla="*/ 2204660 w 3531"/>
              <a:gd name="T1" fmla="*/ 122060318 h 1192"/>
              <a:gd name="T2" fmla="*/ 25159489 w 3531"/>
              <a:gd name="T3" fmla="*/ 103829012 h 1192"/>
              <a:gd name="T4" fmla="*/ 42278197 w 3531"/>
              <a:gd name="T5" fmla="*/ 85597347 h 1192"/>
              <a:gd name="T6" fmla="*/ 67437326 w 3531"/>
              <a:gd name="T7" fmla="*/ 14869548 h 1192"/>
              <a:gd name="T8" fmla="*/ 88057490 w 3531"/>
              <a:gd name="T9" fmla="*/ 10344174 h 1192"/>
              <a:gd name="T10" fmla="*/ 106473354 w 3531"/>
              <a:gd name="T11" fmla="*/ 13705932 h 1192"/>
              <a:gd name="T12" fmla="*/ 124759214 w 3531"/>
              <a:gd name="T13" fmla="*/ 14869548 h 1192"/>
              <a:gd name="T14" fmla="*/ 151085495 w 3531"/>
              <a:gd name="T15" fmla="*/ 13705932 h 1192"/>
              <a:gd name="T16" fmla="*/ 169371355 w 3531"/>
              <a:gd name="T17" fmla="*/ 12542315 h 1192"/>
              <a:gd name="T18" fmla="*/ 191159031 w 3531"/>
              <a:gd name="T19" fmla="*/ 12542315 h 1192"/>
              <a:gd name="T20" fmla="*/ 209444892 w 3531"/>
              <a:gd name="T21" fmla="*/ 19395281 h 1192"/>
              <a:gd name="T22" fmla="*/ 225396448 w 3531"/>
              <a:gd name="T23" fmla="*/ 12542315 h 1192"/>
              <a:gd name="T24" fmla="*/ 240310496 w 3531"/>
              <a:gd name="T25" fmla="*/ 5689350 h 1192"/>
              <a:gd name="T26" fmla="*/ 258596357 w 3531"/>
              <a:gd name="T27" fmla="*/ 9180558 h 1192"/>
              <a:gd name="T28" fmla="*/ 270008589 w 3531"/>
              <a:gd name="T29" fmla="*/ 5689350 h 1192"/>
              <a:gd name="T30" fmla="*/ 287256941 w 3531"/>
              <a:gd name="T31" fmla="*/ 10344174 h 1192"/>
              <a:gd name="T32" fmla="*/ 307877466 w 3531"/>
              <a:gd name="T33" fmla="*/ 14869548 h 1192"/>
              <a:gd name="T34" fmla="*/ 326163326 w 3531"/>
              <a:gd name="T35" fmla="*/ 20558897 h 1192"/>
              <a:gd name="T36" fmla="*/ 348988151 w 3531"/>
              <a:gd name="T37" fmla="*/ 16033524 h 1192"/>
              <a:gd name="T38" fmla="*/ 453127201 w 3531"/>
              <a:gd name="T39" fmla="*/ 143782832 h 1192"/>
              <a:gd name="T40" fmla="*/ 439509948 w 3531"/>
              <a:gd name="T41" fmla="*/ 149472181 h 1192"/>
              <a:gd name="T42" fmla="*/ 412016155 w 3531"/>
              <a:gd name="T43" fmla="*/ 149472181 h 1192"/>
              <a:gd name="T44" fmla="*/ 390228839 w 3531"/>
              <a:gd name="T45" fmla="*/ 144946448 h 1192"/>
              <a:gd name="T46" fmla="*/ 377649095 w 3531"/>
              <a:gd name="T47" fmla="*/ 134602633 h 1192"/>
              <a:gd name="T48" fmla="*/ 363902199 w 3531"/>
              <a:gd name="T49" fmla="*/ 127749668 h 1192"/>
              <a:gd name="T50" fmla="*/ 342114882 w 3531"/>
              <a:gd name="T51" fmla="*/ 115207352 h 1192"/>
              <a:gd name="T52" fmla="*/ 313583582 w 3531"/>
              <a:gd name="T53" fmla="*/ 110681978 h 1192"/>
              <a:gd name="T54" fmla="*/ 289461962 w 3531"/>
              <a:gd name="T55" fmla="*/ 125551526 h 1192"/>
              <a:gd name="T56" fmla="*/ 267803929 w 3531"/>
              <a:gd name="T57" fmla="*/ 126715142 h 1192"/>
              <a:gd name="T58" fmla="*/ 234604020 w 3531"/>
              <a:gd name="T59" fmla="*/ 125551526 h 1192"/>
              <a:gd name="T60" fmla="*/ 209444892 w 3531"/>
              <a:gd name="T61" fmla="*/ 120896702 h 1192"/>
              <a:gd name="T62" fmla="*/ 185322912 w 3531"/>
              <a:gd name="T63" fmla="*/ 117534944 h 1192"/>
              <a:gd name="T64" fmla="*/ 163665239 w 3531"/>
              <a:gd name="T65" fmla="*/ 127749668 h 1192"/>
              <a:gd name="T66" fmla="*/ 144212227 w 3531"/>
              <a:gd name="T67" fmla="*/ 132404492 h 1192"/>
              <a:gd name="T68" fmla="*/ 121257398 w 3531"/>
              <a:gd name="T69" fmla="*/ 128913284 h 1192"/>
              <a:gd name="T70" fmla="*/ 98432574 w 3531"/>
              <a:gd name="T71" fmla="*/ 133438658 h 1192"/>
              <a:gd name="T72" fmla="*/ 84685678 w 3531"/>
              <a:gd name="T73" fmla="*/ 139257458 h 1192"/>
              <a:gd name="T74" fmla="*/ 60693701 w 3531"/>
              <a:gd name="T75" fmla="*/ 142619215 h 1192"/>
              <a:gd name="T76" fmla="*/ 38906025 w 3531"/>
              <a:gd name="T77" fmla="*/ 153997555 h 1192"/>
              <a:gd name="T78" fmla="*/ 26326641 w 3531"/>
              <a:gd name="T79" fmla="*/ 149472181 h 1192"/>
              <a:gd name="T80" fmla="*/ 19453012 w 3531"/>
              <a:gd name="T81" fmla="*/ 134602633 h 1192"/>
              <a:gd name="T82" fmla="*/ 0 w 3531"/>
              <a:gd name="T83" fmla="*/ 133438658 h 119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3531" h="1192">
                <a:moveTo>
                  <a:pt x="0" y="1032"/>
                </a:moveTo>
                <a:lnTo>
                  <a:pt x="17" y="944"/>
                </a:lnTo>
                <a:lnTo>
                  <a:pt x="88" y="874"/>
                </a:lnTo>
                <a:lnTo>
                  <a:pt x="194" y="803"/>
                </a:lnTo>
                <a:lnTo>
                  <a:pt x="282" y="741"/>
                </a:lnTo>
                <a:lnTo>
                  <a:pt x="326" y="662"/>
                </a:lnTo>
                <a:lnTo>
                  <a:pt x="318" y="574"/>
                </a:lnTo>
                <a:lnTo>
                  <a:pt x="520" y="115"/>
                </a:lnTo>
                <a:lnTo>
                  <a:pt x="635" y="124"/>
                </a:lnTo>
                <a:lnTo>
                  <a:pt x="679" y="80"/>
                </a:lnTo>
                <a:lnTo>
                  <a:pt x="750" y="53"/>
                </a:lnTo>
                <a:lnTo>
                  <a:pt x="821" y="106"/>
                </a:lnTo>
                <a:lnTo>
                  <a:pt x="900" y="71"/>
                </a:lnTo>
                <a:lnTo>
                  <a:pt x="962" y="115"/>
                </a:lnTo>
                <a:lnTo>
                  <a:pt x="1068" y="71"/>
                </a:lnTo>
                <a:lnTo>
                  <a:pt x="1165" y="106"/>
                </a:lnTo>
                <a:lnTo>
                  <a:pt x="1235" y="124"/>
                </a:lnTo>
                <a:lnTo>
                  <a:pt x="1306" y="97"/>
                </a:lnTo>
                <a:lnTo>
                  <a:pt x="1368" y="115"/>
                </a:lnTo>
                <a:lnTo>
                  <a:pt x="1474" y="97"/>
                </a:lnTo>
                <a:lnTo>
                  <a:pt x="1535" y="132"/>
                </a:lnTo>
                <a:lnTo>
                  <a:pt x="1615" y="150"/>
                </a:lnTo>
                <a:lnTo>
                  <a:pt x="1677" y="115"/>
                </a:lnTo>
                <a:lnTo>
                  <a:pt x="1738" y="97"/>
                </a:lnTo>
                <a:lnTo>
                  <a:pt x="1791" y="71"/>
                </a:lnTo>
                <a:lnTo>
                  <a:pt x="1853" y="44"/>
                </a:lnTo>
                <a:lnTo>
                  <a:pt x="1941" y="27"/>
                </a:lnTo>
                <a:lnTo>
                  <a:pt x="1994" y="71"/>
                </a:lnTo>
                <a:lnTo>
                  <a:pt x="2012" y="0"/>
                </a:lnTo>
                <a:lnTo>
                  <a:pt x="2082" y="44"/>
                </a:lnTo>
                <a:lnTo>
                  <a:pt x="2162" y="27"/>
                </a:lnTo>
                <a:lnTo>
                  <a:pt x="2215" y="80"/>
                </a:lnTo>
                <a:lnTo>
                  <a:pt x="2277" y="97"/>
                </a:lnTo>
                <a:lnTo>
                  <a:pt x="2374" y="115"/>
                </a:lnTo>
                <a:lnTo>
                  <a:pt x="2444" y="168"/>
                </a:lnTo>
                <a:lnTo>
                  <a:pt x="2515" y="159"/>
                </a:lnTo>
                <a:lnTo>
                  <a:pt x="2568" y="124"/>
                </a:lnTo>
                <a:lnTo>
                  <a:pt x="2691" y="124"/>
                </a:lnTo>
                <a:lnTo>
                  <a:pt x="3530" y="1032"/>
                </a:lnTo>
                <a:lnTo>
                  <a:pt x="3494" y="1112"/>
                </a:lnTo>
                <a:lnTo>
                  <a:pt x="3424" y="1112"/>
                </a:lnTo>
                <a:lnTo>
                  <a:pt x="3389" y="1156"/>
                </a:lnTo>
                <a:lnTo>
                  <a:pt x="3274" y="1147"/>
                </a:lnTo>
                <a:lnTo>
                  <a:pt x="3177" y="1156"/>
                </a:lnTo>
                <a:lnTo>
                  <a:pt x="3106" y="1121"/>
                </a:lnTo>
                <a:lnTo>
                  <a:pt x="3009" y="1121"/>
                </a:lnTo>
                <a:lnTo>
                  <a:pt x="2983" y="1077"/>
                </a:lnTo>
                <a:lnTo>
                  <a:pt x="2912" y="1041"/>
                </a:lnTo>
                <a:lnTo>
                  <a:pt x="2841" y="1041"/>
                </a:lnTo>
                <a:lnTo>
                  <a:pt x="2806" y="988"/>
                </a:lnTo>
                <a:lnTo>
                  <a:pt x="2753" y="935"/>
                </a:lnTo>
                <a:lnTo>
                  <a:pt x="2638" y="891"/>
                </a:lnTo>
                <a:lnTo>
                  <a:pt x="2550" y="900"/>
                </a:lnTo>
                <a:lnTo>
                  <a:pt x="2418" y="856"/>
                </a:lnTo>
                <a:lnTo>
                  <a:pt x="2330" y="900"/>
                </a:lnTo>
                <a:lnTo>
                  <a:pt x="2232" y="971"/>
                </a:lnTo>
                <a:lnTo>
                  <a:pt x="2144" y="944"/>
                </a:lnTo>
                <a:lnTo>
                  <a:pt x="2065" y="980"/>
                </a:lnTo>
                <a:lnTo>
                  <a:pt x="1941" y="953"/>
                </a:lnTo>
                <a:lnTo>
                  <a:pt x="1809" y="971"/>
                </a:lnTo>
                <a:lnTo>
                  <a:pt x="1712" y="953"/>
                </a:lnTo>
                <a:lnTo>
                  <a:pt x="1615" y="935"/>
                </a:lnTo>
                <a:lnTo>
                  <a:pt x="1535" y="971"/>
                </a:lnTo>
                <a:lnTo>
                  <a:pt x="1429" y="909"/>
                </a:lnTo>
                <a:lnTo>
                  <a:pt x="1350" y="953"/>
                </a:lnTo>
                <a:lnTo>
                  <a:pt x="1262" y="988"/>
                </a:lnTo>
                <a:lnTo>
                  <a:pt x="1174" y="980"/>
                </a:lnTo>
                <a:lnTo>
                  <a:pt x="1112" y="1024"/>
                </a:lnTo>
                <a:lnTo>
                  <a:pt x="997" y="1024"/>
                </a:lnTo>
                <a:lnTo>
                  <a:pt x="935" y="997"/>
                </a:lnTo>
                <a:lnTo>
                  <a:pt x="829" y="997"/>
                </a:lnTo>
                <a:lnTo>
                  <a:pt x="759" y="1032"/>
                </a:lnTo>
                <a:lnTo>
                  <a:pt x="679" y="1032"/>
                </a:lnTo>
                <a:lnTo>
                  <a:pt x="653" y="1077"/>
                </a:lnTo>
                <a:lnTo>
                  <a:pt x="538" y="1077"/>
                </a:lnTo>
                <a:lnTo>
                  <a:pt x="468" y="1103"/>
                </a:lnTo>
                <a:lnTo>
                  <a:pt x="379" y="1147"/>
                </a:lnTo>
                <a:lnTo>
                  <a:pt x="300" y="1191"/>
                </a:lnTo>
                <a:lnTo>
                  <a:pt x="256" y="1147"/>
                </a:lnTo>
                <a:lnTo>
                  <a:pt x="203" y="1156"/>
                </a:lnTo>
                <a:lnTo>
                  <a:pt x="167" y="1103"/>
                </a:lnTo>
                <a:lnTo>
                  <a:pt x="150" y="1041"/>
                </a:lnTo>
                <a:lnTo>
                  <a:pt x="88" y="1024"/>
                </a:lnTo>
                <a:lnTo>
                  <a:pt x="0" y="1032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Freeform 6">
            <a:extLst>
              <a:ext uri="{FF2B5EF4-FFF2-40B4-BE49-F238E27FC236}">
                <a16:creationId xmlns:a16="http://schemas.microsoft.com/office/drawing/2014/main" id="{BDA8EF94-DC1C-4A96-8ABB-E63973BE94E5}"/>
              </a:ext>
            </a:extLst>
          </p:cNvPr>
          <p:cNvSpPr>
            <a:spLocks/>
          </p:cNvSpPr>
          <p:nvPr/>
        </p:nvSpPr>
        <p:spPr bwMode="auto">
          <a:xfrm>
            <a:off x="8092213" y="3484644"/>
            <a:ext cx="1760537" cy="1135062"/>
          </a:xfrm>
          <a:custGeom>
            <a:avLst/>
            <a:gdLst>
              <a:gd name="T0" fmla="*/ 489575817 w 4890"/>
              <a:gd name="T1" fmla="*/ 22952956 h 3152"/>
              <a:gd name="T2" fmla="*/ 507852280 w 4890"/>
              <a:gd name="T3" fmla="*/ 34364794 h 3152"/>
              <a:gd name="T4" fmla="*/ 517055316 w 4890"/>
              <a:gd name="T5" fmla="*/ 64190781 h 3152"/>
              <a:gd name="T6" fmla="*/ 536498269 w 4890"/>
              <a:gd name="T7" fmla="*/ 82475290 h 3152"/>
              <a:gd name="T8" fmla="*/ 515888465 w 4890"/>
              <a:gd name="T9" fmla="*/ 104131495 h 3152"/>
              <a:gd name="T10" fmla="*/ 466762642 w 4890"/>
              <a:gd name="T11" fmla="*/ 167155165 h 3152"/>
              <a:gd name="T12" fmla="*/ 495279021 w 4890"/>
              <a:gd name="T13" fmla="*/ 171693972 h 3152"/>
              <a:gd name="T14" fmla="*/ 513555483 w 4890"/>
              <a:gd name="T15" fmla="*/ 187773897 h 3152"/>
              <a:gd name="T16" fmla="*/ 532998436 w 4890"/>
              <a:gd name="T17" fmla="*/ 207225518 h 3152"/>
              <a:gd name="T18" fmla="*/ 559311444 w 4890"/>
              <a:gd name="T19" fmla="*/ 226677499 h 3152"/>
              <a:gd name="T20" fmla="*/ 568514480 w 4890"/>
              <a:gd name="T21" fmla="*/ 256373847 h 3152"/>
              <a:gd name="T22" fmla="*/ 585624452 w 4890"/>
              <a:gd name="T23" fmla="*/ 273491244 h 3152"/>
              <a:gd name="T24" fmla="*/ 592494146 w 4890"/>
              <a:gd name="T25" fmla="*/ 305521815 h 3152"/>
              <a:gd name="T26" fmla="*/ 608566877 w 4890"/>
              <a:gd name="T27" fmla="*/ 328474771 h 3152"/>
              <a:gd name="T28" fmla="*/ 615436932 w 4890"/>
              <a:gd name="T29" fmla="*/ 353632311 h 3152"/>
              <a:gd name="T30" fmla="*/ 633713394 w 4890"/>
              <a:gd name="T31" fmla="*/ 383328659 h 3152"/>
              <a:gd name="T32" fmla="*/ 609733728 w 4890"/>
              <a:gd name="T33" fmla="*/ 408615838 h 3152"/>
              <a:gd name="T34" fmla="*/ 595993979 w 4890"/>
              <a:gd name="T35" fmla="*/ 376455628 h 3152"/>
              <a:gd name="T36" fmla="*/ 574217684 w 4890"/>
              <a:gd name="T37" fmla="*/ 321601740 h 3152"/>
              <a:gd name="T38" fmla="*/ 541034982 w 4890"/>
              <a:gd name="T39" fmla="*/ 273491244 h 3152"/>
              <a:gd name="T40" fmla="*/ 491908799 w 4890"/>
              <a:gd name="T41" fmla="*/ 290738281 h 3152"/>
              <a:gd name="T42" fmla="*/ 458726097 w 4890"/>
              <a:gd name="T43" fmla="*/ 330808994 h 3152"/>
              <a:gd name="T44" fmla="*/ 439283144 w 4890"/>
              <a:gd name="T45" fmla="*/ 320434629 h 3152"/>
              <a:gd name="T46" fmla="*/ 411803645 w 4890"/>
              <a:gd name="T47" fmla="*/ 317062933 h 3152"/>
              <a:gd name="T48" fmla="*/ 424376544 w 4890"/>
              <a:gd name="T49" fmla="*/ 341053361 h 3152"/>
              <a:gd name="T50" fmla="*/ 199096573 w 4890"/>
              <a:gd name="T51" fmla="*/ 342220473 h 3152"/>
              <a:gd name="T52" fmla="*/ 166950752 w 4890"/>
              <a:gd name="T53" fmla="*/ 353632311 h 3152"/>
              <a:gd name="T54" fmla="*/ 134934540 w 4890"/>
              <a:gd name="T55" fmla="*/ 347926392 h 3152"/>
              <a:gd name="T56" fmla="*/ 106418161 w 4890"/>
              <a:gd name="T57" fmla="*/ 328474771 h 3152"/>
              <a:gd name="T58" fmla="*/ 113288216 w 4890"/>
              <a:gd name="T59" fmla="*/ 300983008 h 3152"/>
              <a:gd name="T60" fmla="*/ 129231336 w 4890"/>
              <a:gd name="T61" fmla="*/ 273491244 h 3152"/>
              <a:gd name="T62" fmla="*/ 104085180 w 4890"/>
              <a:gd name="T63" fmla="*/ 279197164 h 3152"/>
              <a:gd name="T64" fmla="*/ 59495710 w 4890"/>
              <a:gd name="T65" fmla="*/ 285032362 h 3152"/>
              <a:gd name="T66" fmla="*/ 33182702 w 4890"/>
              <a:gd name="T67" fmla="*/ 262079406 h 3152"/>
              <a:gd name="T68" fmla="*/ 6869695 w 4890"/>
              <a:gd name="T69" fmla="*/ 242627785 h 3152"/>
              <a:gd name="T70" fmla="*/ 69735627 w 4890"/>
              <a:gd name="T71" fmla="*/ 195684401 h 3152"/>
              <a:gd name="T72" fmla="*/ 85808717 w 4890"/>
              <a:gd name="T73" fmla="*/ 169359749 h 3152"/>
              <a:gd name="T74" fmla="*/ 98381616 w 4890"/>
              <a:gd name="T75" fmla="*/ 144202209 h 3152"/>
              <a:gd name="T76" fmla="*/ 101751838 w 4890"/>
              <a:gd name="T77" fmla="*/ 125917340 h 3152"/>
              <a:gd name="T78" fmla="*/ 130397827 w 4890"/>
              <a:gd name="T79" fmla="*/ 119044669 h 3152"/>
              <a:gd name="T80" fmla="*/ 147507799 w 4890"/>
              <a:gd name="T81" fmla="*/ 105298607 h 3152"/>
              <a:gd name="T82" fmla="*/ 166950752 w 4890"/>
              <a:gd name="T83" fmla="*/ 91552905 h 3152"/>
              <a:gd name="T84" fmla="*/ 188727046 w 4890"/>
              <a:gd name="T85" fmla="*/ 81308179 h 3152"/>
              <a:gd name="T86" fmla="*/ 208169999 w 4890"/>
              <a:gd name="T87" fmla="*/ 67562477 h 3152"/>
              <a:gd name="T88" fmla="*/ 242519552 w 4890"/>
              <a:gd name="T89" fmla="*/ 73268036 h 3152"/>
              <a:gd name="T90" fmla="*/ 268832560 w 4890"/>
              <a:gd name="T91" fmla="*/ 75602259 h 3152"/>
              <a:gd name="T92" fmla="*/ 300848771 w 4890"/>
              <a:gd name="T93" fmla="*/ 61856558 h 3152"/>
              <a:gd name="T94" fmla="*/ 331698132 w 4890"/>
              <a:gd name="T95" fmla="*/ 52649304 h 3152"/>
              <a:gd name="T96" fmla="*/ 377454092 w 4890"/>
              <a:gd name="T97" fmla="*/ 37866129 h 3152"/>
              <a:gd name="T98" fmla="*/ 395730555 w 4890"/>
              <a:gd name="T99" fmla="*/ 22952956 h 3152"/>
              <a:gd name="T100" fmla="*/ 427876376 w 4890"/>
              <a:gd name="T101" fmla="*/ 22952956 h 3152"/>
              <a:gd name="T102" fmla="*/ 468966014 w 4890"/>
              <a:gd name="T103" fmla="*/ 13746062 h 315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890" h="3152">
                <a:moveTo>
                  <a:pt x="3698" y="0"/>
                </a:moveTo>
                <a:lnTo>
                  <a:pt x="3733" y="62"/>
                </a:lnTo>
                <a:lnTo>
                  <a:pt x="3733" y="124"/>
                </a:lnTo>
                <a:lnTo>
                  <a:pt x="3777" y="177"/>
                </a:lnTo>
                <a:lnTo>
                  <a:pt x="3830" y="212"/>
                </a:lnTo>
                <a:lnTo>
                  <a:pt x="3909" y="168"/>
                </a:lnTo>
                <a:lnTo>
                  <a:pt x="3954" y="239"/>
                </a:lnTo>
                <a:lnTo>
                  <a:pt x="3918" y="265"/>
                </a:lnTo>
                <a:lnTo>
                  <a:pt x="3927" y="345"/>
                </a:lnTo>
                <a:lnTo>
                  <a:pt x="3945" y="389"/>
                </a:lnTo>
                <a:lnTo>
                  <a:pt x="3989" y="406"/>
                </a:lnTo>
                <a:lnTo>
                  <a:pt x="3989" y="495"/>
                </a:lnTo>
                <a:lnTo>
                  <a:pt x="4042" y="521"/>
                </a:lnTo>
                <a:lnTo>
                  <a:pt x="4059" y="556"/>
                </a:lnTo>
                <a:lnTo>
                  <a:pt x="4130" y="583"/>
                </a:lnTo>
                <a:lnTo>
                  <a:pt x="4139" y="636"/>
                </a:lnTo>
                <a:lnTo>
                  <a:pt x="4112" y="689"/>
                </a:lnTo>
                <a:lnTo>
                  <a:pt x="4059" y="706"/>
                </a:lnTo>
                <a:lnTo>
                  <a:pt x="4042" y="768"/>
                </a:lnTo>
                <a:lnTo>
                  <a:pt x="3980" y="803"/>
                </a:lnTo>
                <a:lnTo>
                  <a:pt x="3909" y="821"/>
                </a:lnTo>
                <a:lnTo>
                  <a:pt x="3477" y="1271"/>
                </a:lnTo>
                <a:lnTo>
                  <a:pt x="3539" y="1306"/>
                </a:lnTo>
                <a:lnTo>
                  <a:pt x="3601" y="1289"/>
                </a:lnTo>
                <a:lnTo>
                  <a:pt x="3654" y="1333"/>
                </a:lnTo>
                <a:lnTo>
                  <a:pt x="3742" y="1289"/>
                </a:lnTo>
                <a:lnTo>
                  <a:pt x="3768" y="1324"/>
                </a:lnTo>
                <a:lnTo>
                  <a:pt x="3821" y="1324"/>
                </a:lnTo>
                <a:lnTo>
                  <a:pt x="3856" y="1368"/>
                </a:lnTo>
                <a:lnTo>
                  <a:pt x="3856" y="1456"/>
                </a:lnTo>
                <a:lnTo>
                  <a:pt x="3901" y="1492"/>
                </a:lnTo>
                <a:lnTo>
                  <a:pt x="3962" y="1448"/>
                </a:lnTo>
                <a:lnTo>
                  <a:pt x="3971" y="1501"/>
                </a:lnTo>
                <a:lnTo>
                  <a:pt x="4024" y="1536"/>
                </a:lnTo>
                <a:lnTo>
                  <a:pt x="4077" y="1536"/>
                </a:lnTo>
                <a:lnTo>
                  <a:pt x="4112" y="1598"/>
                </a:lnTo>
                <a:lnTo>
                  <a:pt x="4174" y="1642"/>
                </a:lnTo>
                <a:lnTo>
                  <a:pt x="4245" y="1677"/>
                </a:lnTo>
                <a:lnTo>
                  <a:pt x="4254" y="1721"/>
                </a:lnTo>
                <a:lnTo>
                  <a:pt x="4315" y="1748"/>
                </a:lnTo>
                <a:lnTo>
                  <a:pt x="4360" y="1818"/>
                </a:lnTo>
                <a:lnTo>
                  <a:pt x="4342" y="1871"/>
                </a:lnTo>
                <a:lnTo>
                  <a:pt x="4377" y="1924"/>
                </a:lnTo>
                <a:lnTo>
                  <a:pt x="4386" y="1977"/>
                </a:lnTo>
                <a:lnTo>
                  <a:pt x="4404" y="2048"/>
                </a:lnTo>
                <a:lnTo>
                  <a:pt x="4483" y="2003"/>
                </a:lnTo>
                <a:lnTo>
                  <a:pt x="4483" y="2065"/>
                </a:lnTo>
                <a:lnTo>
                  <a:pt x="4518" y="2109"/>
                </a:lnTo>
                <a:lnTo>
                  <a:pt x="4501" y="2180"/>
                </a:lnTo>
                <a:lnTo>
                  <a:pt x="4474" y="2233"/>
                </a:lnTo>
                <a:lnTo>
                  <a:pt x="4545" y="2312"/>
                </a:lnTo>
                <a:lnTo>
                  <a:pt x="4571" y="2356"/>
                </a:lnTo>
                <a:lnTo>
                  <a:pt x="4615" y="2383"/>
                </a:lnTo>
                <a:lnTo>
                  <a:pt x="4615" y="2436"/>
                </a:lnTo>
                <a:lnTo>
                  <a:pt x="4615" y="2498"/>
                </a:lnTo>
                <a:lnTo>
                  <a:pt x="4695" y="2533"/>
                </a:lnTo>
                <a:lnTo>
                  <a:pt x="4695" y="2577"/>
                </a:lnTo>
                <a:lnTo>
                  <a:pt x="4730" y="2603"/>
                </a:lnTo>
                <a:lnTo>
                  <a:pt x="4713" y="2665"/>
                </a:lnTo>
                <a:lnTo>
                  <a:pt x="4748" y="2727"/>
                </a:lnTo>
                <a:lnTo>
                  <a:pt x="4801" y="2780"/>
                </a:lnTo>
                <a:lnTo>
                  <a:pt x="4783" y="2886"/>
                </a:lnTo>
                <a:lnTo>
                  <a:pt x="4845" y="2912"/>
                </a:lnTo>
                <a:lnTo>
                  <a:pt x="4889" y="2956"/>
                </a:lnTo>
                <a:lnTo>
                  <a:pt x="4845" y="3027"/>
                </a:lnTo>
                <a:lnTo>
                  <a:pt x="4889" y="3133"/>
                </a:lnTo>
                <a:lnTo>
                  <a:pt x="4792" y="3124"/>
                </a:lnTo>
                <a:lnTo>
                  <a:pt x="4704" y="3151"/>
                </a:lnTo>
                <a:lnTo>
                  <a:pt x="4598" y="3142"/>
                </a:lnTo>
                <a:lnTo>
                  <a:pt x="4589" y="3080"/>
                </a:lnTo>
                <a:lnTo>
                  <a:pt x="4571" y="3001"/>
                </a:lnTo>
                <a:lnTo>
                  <a:pt x="4598" y="2903"/>
                </a:lnTo>
                <a:lnTo>
                  <a:pt x="4562" y="2780"/>
                </a:lnTo>
                <a:lnTo>
                  <a:pt x="4483" y="2692"/>
                </a:lnTo>
                <a:lnTo>
                  <a:pt x="4474" y="2595"/>
                </a:lnTo>
                <a:lnTo>
                  <a:pt x="4430" y="2480"/>
                </a:lnTo>
                <a:lnTo>
                  <a:pt x="4324" y="2418"/>
                </a:lnTo>
                <a:lnTo>
                  <a:pt x="4271" y="2330"/>
                </a:lnTo>
                <a:lnTo>
                  <a:pt x="4227" y="2198"/>
                </a:lnTo>
                <a:lnTo>
                  <a:pt x="4174" y="2109"/>
                </a:lnTo>
                <a:lnTo>
                  <a:pt x="4086" y="2065"/>
                </a:lnTo>
                <a:lnTo>
                  <a:pt x="3980" y="2083"/>
                </a:lnTo>
                <a:lnTo>
                  <a:pt x="3892" y="2171"/>
                </a:lnTo>
                <a:lnTo>
                  <a:pt x="3795" y="2242"/>
                </a:lnTo>
                <a:lnTo>
                  <a:pt x="3671" y="2401"/>
                </a:lnTo>
                <a:lnTo>
                  <a:pt x="3592" y="2418"/>
                </a:lnTo>
                <a:lnTo>
                  <a:pt x="3521" y="2471"/>
                </a:lnTo>
                <a:lnTo>
                  <a:pt x="3539" y="2551"/>
                </a:lnTo>
                <a:lnTo>
                  <a:pt x="3574" y="2595"/>
                </a:lnTo>
                <a:lnTo>
                  <a:pt x="3495" y="2577"/>
                </a:lnTo>
                <a:lnTo>
                  <a:pt x="3424" y="2542"/>
                </a:lnTo>
                <a:lnTo>
                  <a:pt x="3389" y="2471"/>
                </a:lnTo>
                <a:lnTo>
                  <a:pt x="3353" y="2401"/>
                </a:lnTo>
                <a:lnTo>
                  <a:pt x="3292" y="2365"/>
                </a:lnTo>
                <a:lnTo>
                  <a:pt x="3230" y="2374"/>
                </a:lnTo>
                <a:lnTo>
                  <a:pt x="3177" y="2445"/>
                </a:lnTo>
                <a:lnTo>
                  <a:pt x="3151" y="2506"/>
                </a:lnTo>
                <a:lnTo>
                  <a:pt x="3195" y="2533"/>
                </a:lnTo>
                <a:lnTo>
                  <a:pt x="3203" y="2577"/>
                </a:lnTo>
                <a:lnTo>
                  <a:pt x="3274" y="2630"/>
                </a:lnTo>
                <a:lnTo>
                  <a:pt x="1747" y="2683"/>
                </a:lnTo>
                <a:lnTo>
                  <a:pt x="1659" y="2683"/>
                </a:lnTo>
                <a:lnTo>
                  <a:pt x="1606" y="2656"/>
                </a:lnTo>
                <a:lnTo>
                  <a:pt x="1536" y="2639"/>
                </a:lnTo>
                <a:lnTo>
                  <a:pt x="1483" y="2683"/>
                </a:lnTo>
                <a:lnTo>
                  <a:pt x="1403" y="2683"/>
                </a:lnTo>
                <a:lnTo>
                  <a:pt x="1324" y="2692"/>
                </a:lnTo>
                <a:lnTo>
                  <a:pt x="1288" y="2727"/>
                </a:lnTo>
                <a:lnTo>
                  <a:pt x="1227" y="2727"/>
                </a:lnTo>
                <a:lnTo>
                  <a:pt x="1183" y="2692"/>
                </a:lnTo>
                <a:lnTo>
                  <a:pt x="1138" y="2674"/>
                </a:lnTo>
                <a:lnTo>
                  <a:pt x="1041" y="2683"/>
                </a:lnTo>
                <a:lnTo>
                  <a:pt x="980" y="2674"/>
                </a:lnTo>
                <a:lnTo>
                  <a:pt x="927" y="2603"/>
                </a:lnTo>
                <a:lnTo>
                  <a:pt x="883" y="2559"/>
                </a:lnTo>
                <a:lnTo>
                  <a:pt x="821" y="2533"/>
                </a:lnTo>
                <a:lnTo>
                  <a:pt x="821" y="2480"/>
                </a:lnTo>
                <a:lnTo>
                  <a:pt x="874" y="2445"/>
                </a:lnTo>
                <a:lnTo>
                  <a:pt x="883" y="2392"/>
                </a:lnTo>
                <a:lnTo>
                  <a:pt x="874" y="2321"/>
                </a:lnTo>
                <a:lnTo>
                  <a:pt x="909" y="2268"/>
                </a:lnTo>
                <a:lnTo>
                  <a:pt x="980" y="2224"/>
                </a:lnTo>
                <a:lnTo>
                  <a:pt x="1015" y="2171"/>
                </a:lnTo>
                <a:lnTo>
                  <a:pt x="997" y="2109"/>
                </a:lnTo>
                <a:lnTo>
                  <a:pt x="953" y="2092"/>
                </a:lnTo>
                <a:lnTo>
                  <a:pt x="900" y="2136"/>
                </a:lnTo>
                <a:lnTo>
                  <a:pt x="847" y="2118"/>
                </a:lnTo>
                <a:lnTo>
                  <a:pt x="803" y="2153"/>
                </a:lnTo>
                <a:lnTo>
                  <a:pt x="715" y="2145"/>
                </a:lnTo>
                <a:lnTo>
                  <a:pt x="671" y="2189"/>
                </a:lnTo>
                <a:lnTo>
                  <a:pt x="521" y="2127"/>
                </a:lnTo>
                <a:lnTo>
                  <a:pt x="459" y="2198"/>
                </a:lnTo>
                <a:lnTo>
                  <a:pt x="415" y="2145"/>
                </a:lnTo>
                <a:lnTo>
                  <a:pt x="344" y="2118"/>
                </a:lnTo>
                <a:lnTo>
                  <a:pt x="282" y="2118"/>
                </a:lnTo>
                <a:lnTo>
                  <a:pt x="256" y="2021"/>
                </a:lnTo>
                <a:lnTo>
                  <a:pt x="221" y="1968"/>
                </a:lnTo>
                <a:lnTo>
                  <a:pt x="177" y="1915"/>
                </a:lnTo>
                <a:lnTo>
                  <a:pt x="124" y="1871"/>
                </a:lnTo>
                <a:lnTo>
                  <a:pt x="53" y="1871"/>
                </a:lnTo>
                <a:lnTo>
                  <a:pt x="0" y="1836"/>
                </a:lnTo>
                <a:lnTo>
                  <a:pt x="388" y="1562"/>
                </a:lnTo>
                <a:lnTo>
                  <a:pt x="450" y="1527"/>
                </a:lnTo>
                <a:lnTo>
                  <a:pt x="538" y="1509"/>
                </a:lnTo>
                <a:lnTo>
                  <a:pt x="582" y="1430"/>
                </a:lnTo>
                <a:lnTo>
                  <a:pt x="662" y="1412"/>
                </a:lnTo>
                <a:lnTo>
                  <a:pt x="671" y="1342"/>
                </a:lnTo>
                <a:lnTo>
                  <a:pt x="662" y="1306"/>
                </a:lnTo>
                <a:lnTo>
                  <a:pt x="706" y="1271"/>
                </a:lnTo>
                <a:lnTo>
                  <a:pt x="653" y="1218"/>
                </a:lnTo>
                <a:lnTo>
                  <a:pt x="706" y="1156"/>
                </a:lnTo>
                <a:lnTo>
                  <a:pt x="759" y="1112"/>
                </a:lnTo>
                <a:lnTo>
                  <a:pt x="830" y="1121"/>
                </a:lnTo>
                <a:lnTo>
                  <a:pt x="821" y="1068"/>
                </a:lnTo>
                <a:lnTo>
                  <a:pt x="838" y="1024"/>
                </a:lnTo>
                <a:lnTo>
                  <a:pt x="785" y="971"/>
                </a:lnTo>
                <a:lnTo>
                  <a:pt x="838" y="918"/>
                </a:lnTo>
                <a:lnTo>
                  <a:pt x="909" y="909"/>
                </a:lnTo>
                <a:lnTo>
                  <a:pt x="962" y="865"/>
                </a:lnTo>
                <a:lnTo>
                  <a:pt x="1006" y="918"/>
                </a:lnTo>
                <a:lnTo>
                  <a:pt x="1059" y="892"/>
                </a:lnTo>
                <a:lnTo>
                  <a:pt x="1041" y="830"/>
                </a:lnTo>
                <a:lnTo>
                  <a:pt x="1112" y="848"/>
                </a:lnTo>
                <a:lnTo>
                  <a:pt x="1138" y="812"/>
                </a:lnTo>
                <a:lnTo>
                  <a:pt x="1147" y="759"/>
                </a:lnTo>
                <a:lnTo>
                  <a:pt x="1200" y="759"/>
                </a:lnTo>
                <a:lnTo>
                  <a:pt x="1227" y="706"/>
                </a:lnTo>
                <a:lnTo>
                  <a:pt x="1288" y="706"/>
                </a:lnTo>
                <a:lnTo>
                  <a:pt x="1288" y="671"/>
                </a:lnTo>
                <a:lnTo>
                  <a:pt x="1386" y="689"/>
                </a:lnTo>
                <a:lnTo>
                  <a:pt x="1456" y="680"/>
                </a:lnTo>
                <a:lnTo>
                  <a:pt x="1456" y="627"/>
                </a:lnTo>
                <a:lnTo>
                  <a:pt x="1465" y="556"/>
                </a:lnTo>
                <a:lnTo>
                  <a:pt x="1500" y="539"/>
                </a:lnTo>
                <a:lnTo>
                  <a:pt x="1553" y="583"/>
                </a:lnTo>
                <a:lnTo>
                  <a:pt x="1606" y="521"/>
                </a:lnTo>
                <a:lnTo>
                  <a:pt x="1677" y="556"/>
                </a:lnTo>
                <a:lnTo>
                  <a:pt x="1747" y="556"/>
                </a:lnTo>
                <a:lnTo>
                  <a:pt x="1827" y="512"/>
                </a:lnTo>
                <a:lnTo>
                  <a:pt x="1871" y="565"/>
                </a:lnTo>
                <a:lnTo>
                  <a:pt x="1924" y="539"/>
                </a:lnTo>
                <a:lnTo>
                  <a:pt x="1950" y="583"/>
                </a:lnTo>
                <a:lnTo>
                  <a:pt x="2012" y="556"/>
                </a:lnTo>
                <a:lnTo>
                  <a:pt x="2074" y="583"/>
                </a:lnTo>
                <a:lnTo>
                  <a:pt x="2118" y="530"/>
                </a:lnTo>
                <a:lnTo>
                  <a:pt x="2189" y="530"/>
                </a:lnTo>
                <a:lnTo>
                  <a:pt x="2277" y="530"/>
                </a:lnTo>
                <a:lnTo>
                  <a:pt x="2321" y="477"/>
                </a:lnTo>
                <a:lnTo>
                  <a:pt x="2383" y="486"/>
                </a:lnTo>
                <a:lnTo>
                  <a:pt x="2409" y="424"/>
                </a:lnTo>
                <a:lnTo>
                  <a:pt x="2497" y="442"/>
                </a:lnTo>
                <a:lnTo>
                  <a:pt x="2559" y="406"/>
                </a:lnTo>
                <a:lnTo>
                  <a:pt x="2789" y="406"/>
                </a:lnTo>
                <a:lnTo>
                  <a:pt x="2771" y="345"/>
                </a:lnTo>
                <a:lnTo>
                  <a:pt x="2859" y="327"/>
                </a:lnTo>
                <a:lnTo>
                  <a:pt x="2912" y="292"/>
                </a:lnTo>
                <a:lnTo>
                  <a:pt x="2903" y="239"/>
                </a:lnTo>
                <a:lnTo>
                  <a:pt x="2992" y="239"/>
                </a:lnTo>
                <a:lnTo>
                  <a:pt x="3000" y="195"/>
                </a:lnTo>
                <a:lnTo>
                  <a:pt x="3053" y="177"/>
                </a:lnTo>
                <a:lnTo>
                  <a:pt x="3124" y="177"/>
                </a:lnTo>
                <a:lnTo>
                  <a:pt x="3177" y="150"/>
                </a:lnTo>
                <a:lnTo>
                  <a:pt x="3239" y="168"/>
                </a:lnTo>
                <a:lnTo>
                  <a:pt x="3301" y="177"/>
                </a:lnTo>
                <a:lnTo>
                  <a:pt x="3371" y="168"/>
                </a:lnTo>
                <a:lnTo>
                  <a:pt x="3459" y="177"/>
                </a:lnTo>
                <a:lnTo>
                  <a:pt x="3512" y="186"/>
                </a:lnTo>
                <a:lnTo>
                  <a:pt x="3618" y="106"/>
                </a:lnTo>
                <a:lnTo>
                  <a:pt x="3698" y="0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Freeform 7">
            <a:extLst>
              <a:ext uri="{FF2B5EF4-FFF2-40B4-BE49-F238E27FC236}">
                <a16:creationId xmlns:a16="http://schemas.microsoft.com/office/drawing/2014/main" id="{1556FAD1-3E80-4317-887A-1900DF235AFC}"/>
              </a:ext>
            </a:extLst>
          </p:cNvPr>
          <p:cNvSpPr>
            <a:spLocks/>
          </p:cNvSpPr>
          <p:nvPr/>
        </p:nvSpPr>
        <p:spPr bwMode="auto">
          <a:xfrm>
            <a:off x="7965213" y="2633744"/>
            <a:ext cx="1528762" cy="1436687"/>
          </a:xfrm>
          <a:custGeom>
            <a:avLst/>
            <a:gdLst>
              <a:gd name="T0" fmla="*/ 519444956 w 4246"/>
              <a:gd name="T1" fmla="*/ 296403043 h 3989"/>
              <a:gd name="T2" fmla="*/ 518278042 w 4246"/>
              <a:gd name="T3" fmla="*/ 272405436 h 3989"/>
              <a:gd name="T4" fmla="*/ 510240700 w 4246"/>
              <a:gd name="T5" fmla="*/ 241532692 h 3989"/>
              <a:gd name="T6" fmla="*/ 502203358 w 4246"/>
              <a:gd name="T7" fmla="*/ 216237781 h 3989"/>
              <a:gd name="T8" fmla="*/ 502203358 w 4246"/>
              <a:gd name="T9" fmla="*/ 187700329 h 3989"/>
              <a:gd name="T10" fmla="*/ 509074146 w 4246"/>
              <a:gd name="T11" fmla="*/ 165907635 h 3989"/>
              <a:gd name="T12" fmla="*/ 503370272 w 4246"/>
              <a:gd name="T13" fmla="*/ 146450233 h 3989"/>
              <a:gd name="T14" fmla="*/ 497666398 w 4246"/>
              <a:gd name="T15" fmla="*/ 131532675 h 3989"/>
              <a:gd name="T16" fmla="*/ 518278042 w 4246"/>
              <a:gd name="T17" fmla="*/ 112075272 h 3989"/>
              <a:gd name="T18" fmla="*/ 526185767 w 4246"/>
              <a:gd name="T19" fmla="*/ 91580242 h 3989"/>
              <a:gd name="T20" fmla="*/ 523981915 w 4246"/>
              <a:gd name="T21" fmla="*/ 68620263 h 3989"/>
              <a:gd name="T22" fmla="*/ 541093896 w 4246"/>
              <a:gd name="T23" fmla="*/ 40082451 h 3989"/>
              <a:gd name="T24" fmla="*/ 541093896 w 4246"/>
              <a:gd name="T25" fmla="*/ 22830321 h 3989"/>
              <a:gd name="T26" fmla="*/ 534223109 w 4246"/>
              <a:gd name="T27" fmla="*/ 4540205 h 3989"/>
              <a:gd name="T28" fmla="*/ 507907231 w 4246"/>
              <a:gd name="T29" fmla="*/ 1167286 h 3989"/>
              <a:gd name="T30" fmla="*/ 477054395 w 4246"/>
              <a:gd name="T31" fmla="*/ 7912763 h 3989"/>
              <a:gd name="T32" fmla="*/ 449571963 w 4246"/>
              <a:gd name="T33" fmla="*/ 7912763 h 3989"/>
              <a:gd name="T34" fmla="*/ 423256086 w 4246"/>
              <a:gd name="T35" fmla="*/ 11414981 h 3989"/>
              <a:gd name="T36" fmla="*/ 387865930 w 4246"/>
              <a:gd name="T37" fmla="*/ 17122471 h 3989"/>
              <a:gd name="T38" fmla="*/ 343271878 w 4246"/>
              <a:gd name="T39" fmla="*/ 15955185 h 3989"/>
              <a:gd name="T40" fmla="*/ 300881316 w 4246"/>
              <a:gd name="T41" fmla="*/ 14787539 h 3989"/>
              <a:gd name="T42" fmla="*/ 280269313 w 4246"/>
              <a:gd name="T43" fmla="*/ 28537812 h 3989"/>
              <a:gd name="T44" fmla="*/ 257453818 w 4246"/>
              <a:gd name="T45" fmla="*/ 22830321 h 3989"/>
              <a:gd name="T46" fmla="*/ 239045666 w 4246"/>
              <a:gd name="T47" fmla="*/ 37747519 h 3989"/>
              <a:gd name="T48" fmla="*/ 210526297 w 4246"/>
              <a:gd name="T49" fmla="*/ 42287724 h 3989"/>
              <a:gd name="T50" fmla="*/ 186543889 w 4246"/>
              <a:gd name="T51" fmla="*/ 44622655 h 3989"/>
              <a:gd name="T52" fmla="*/ 168135736 w 4246"/>
              <a:gd name="T53" fmla="*/ 61745126 h 3989"/>
              <a:gd name="T54" fmla="*/ 160228011 w 4246"/>
              <a:gd name="T55" fmla="*/ 81202889 h 3989"/>
              <a:gd name="T56" fmla="*/ 142986773 w 4246"/>
              <a:gd name="T57" fmla="*/ 99492646 h 3989"/>
              <a:gd name="T58" fmla="*/ 120170919 w 4246"/>
              <a:gd name="T59" fmla="*/ 109869999 h 3989"/>
              <a:gd name="T60" fmla="*/ 80114186 w 4246"/>
              <a:gd name="T61" fmla="*/ 126992830 h 3989"/>
              <a:gd name="T62" fmla="*/ 57168714 w 4246"/>
              <a:gd name="T63" fmla="*/ 152157723 h 3989"/>
              <a:gd name="T64" fmla="*/ 29815900 w 4246"/>
              <a:gd name="T65" fmla="*/ 171615486 h 3989"/>
              <a:gd name="T66" fmla="*/ 8037342 w 4246"/>
              <a:gd name="T67" fmla="*/ 202617527 h 3989"/>
              <a:gd name="T68" fmla="*/ 14907770 w 4246"/>
              <a:gd name="T69" fmla="*/ 507062992 h 3989"/>
              <a:gd name="T70" fmla="*/ 42390561 w 4246"/>
              <a:gd name="T71" fmla="*/ 507062992 h 3989"/>
              <a:gd name="T72" fmla="*/ 53798309 w 4246"/>
              <a:gd name="T73" fmla="*/ 516143041 h 3989"/>
              <a:gd name="T74" fmla="*/ 76613803 w 4246"/>
              <a:gd name="T75" fmla="*/ 510435550 h 3989"/>
              <a:gd name="T76" fmla="*/ 92688487 w 4246"/>
              <a:gd name="T77" fmla="*/ 501355501 h 3989"/>
              <a:gd name="T78" fmla="*/ 115504342 w 4246"/>
              <a:gd name="T79" fmla="*/ 502393129 h 3989"/>
              <a:gd name="T80" fmla="*/ 132745580 w 4246"/>
              <a:gd name="T81" fmla="*/ 480730453 h 3989"/>
              <a:gd name="T82" fmla="*/ 130412112 w 4246"/>
              <a:gd name="T83" fmla="*/ 464645609 h 3989"/>
              <a:gd name="T84" fmla="*/ 153357584 w 4246"/>
              <a:gd name="T85" fmla="*/ 452062983 h 3989"/>
              <a:gd name="T86" fmla="*/ 147523733 w 4246"/>
              <a:gd name="T87" fmla="*/ 432605580 h 3989"/>
              <a:gd name="T88" fmla="*/ 170469205 w 4246"/>
              <a:gd name="T89" fmla="*/ 418855668 h 3989"/>
              <a:gd name="T90" fmla="*/ 180710398 w 4246"/>
              <a:gd name="T91" fmla="*/ 414315464 h 3989"/>
              <a:gd name="T92" fmla="*/ 194451613 w 4246"/>
              <a:gd name="T93" fmla="*/ 405105756 h 3989"/>
              <a:gd name="T94" fmla="*/ 212729789 w 4246"/>
              <a:gd name="T95" fmla="*/ 398230620 h 3989"/>
              <a:gd name="T96" fmla="*/ 234508346 w 4246"/>
              <a:gd name="T97" fmla="*/ 394858061 h 3989"/>
              <a:gd name="T98" fmla="*/ 240212580 w 4246"/>
              <a:gd name="T99" fmla="*/ 376567944 h 3989"/>
              <a:gd name="T100" fmla="*/ 263157692 w 4246"/>
              <a:gd name="T101" fmla="*/ 378773217 h 3989"/>
              <a:gd name="T102" fmla="*/ 288306655 w 4246"/>
              <a:gd name="T103" fmla="*/ 379940503 h 3989"/>
              <a:gd name="T104" fmla="*/ 306585190 w 4246"/>
              <a:gd name="T105" fmla="*/ 378773217 h 3989"/>
              <a:gd name="T106" fmla="*/ 329530662 w 4246"/>
              <a:gd name="T107" fmla="*/ 375400298 h 3989"/>
              <a:gd name="T108" fmla="*/ 354679625 w 4246"/>
              <a:gd name="T109" fmla="*/ 369692808 h 3989"/>
              <a:gd name="T110" fmla="*/ 377495120 w 4246"/>
              <a:gd name="T111" fmla="*/ 359315455 h 3989"/>
              <a:gd name="T112" fmla="*/ 416385658 w 4246"/>
              <a:gd name="T113" fmla="*/ 349067760 h 3989"/>
              <a:gd name="T114" fmla="*/ 433626896 w 4246"/>
              <a:gd name="T115" fmla="*/ 337652779 h 3989"/>
              <a:gd name="T116" fmla="*/ 450738517 w 4246"/>
              <a:gd name="T117" fmla="*/ 329610357 h 3989"/>
              <a:gd name="T118" fmla="*/ 473683989 w 4246"/>
              <a:gd name="T119" fmla="*/ 329610357 h 3989"/>
              <a:gd name="T120" fmla="*/ 501036804 w 4246"/>
              <a:gd name="T121" fmla="*/ 330778003 h 3989"/>
              <a:gd name="T122" fmla="*/ 522815361 w 4246"/>
              <a:gd name="T123" fmla="*/ 304445464 h 398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4246" h="3989">
                <a:moveTo>
                  <a:pt x="4033" y="2347"/>
                </a:moveTo>
                <a:lnTo>
                  <a:pt x="4051" y="2303"/>
                </a:lnTo>
                <a:lnTo>
                  <a:pt x="4007" y="2285"/>
                </a:lnTo>
                <a:lnTo>
                  <a:pt x="4059" y="2197"/>
                </a:lnTo>
                <a:lnTo>
                  <a:pt x="4042" y="2144"/>
                </a:lnTo>
                <a:lnTo>
                  <a:pt x="3998" y="2100"/>
                </a:lnTo>
                <a:lnTo>
                  <a:pt x="4015" y="2012"/>
                </a:lnTo>
                <a:lnTo>
                  <a:pt x="3998" y="1941"/>
                </a:lnTo>
                <a:lnTo>
                  <a:pt x="3936" y="1862"/>
                </a:lnTo>
                <a:lnTo>
                  <a:pt x="3892" y="1809"/>
                </a:lnTo>
                <a:lnTo>
                  <a:pt x="3857" y="1729"/>
                </a:lnTo>
                <a:lnTo>
                  <a:pt x="3874" y="1667"/>
                </a:lnTo>
                <a:lnTo>
                  <a:pt x="3901" y="1606"/>
                </a:lnTo>
                <a:lnTo>
                  <a:pt x="3892" y="1509"/>
                </a:lnTo>
                <a:lnTo>
                  <a:pt x="3874" y="1447"/>
                </a:lnTo>
                <a:lnTo>
                  <a:pt x="3909" y="1394"/>
                </a:lnTo>
                <a:lnTo>
                  <a:pt x="3892" y="1323"/>
                </a:lnTo>
                <a:lnTo>
                  <a:pt x="3927" y="1279"/>
                </a:lnTo>
                <a:lnTo>
                  <a:pt x="3901" y="1235"/>
                </a:lnTo>
                <a:lnTo>
                  <a:pt x="3927" y="1182"/>
                </a:lnTo>
                <a:lnTo>
                  <a:pt x="3883" y="1129"/>
                </a:lnTo>
                <a:lnTo>
                  <a:pt x="3901" y="1094"/>
                </a:lnTo>
                <a:lnTo>
                  <a:pt x="3839" y="1067"/>
                </a:lnTo>
                <a:lnTo>
                  <a:pt x="3839" y="1014"/>
                </a:lnTo>
                <a:lnTo>
                  <a:pt x="3901" y="970"/>
                </a:lnTo>
                <a:lnTo>
                  <a:pt x="3945" y="917"/>
                </a:lnTo>
                <a:lnTo>
                  <a:pt x="3998" y="864"/>
                </a:lnTo>
                <a:lnTo>
                  <a:pt x="4051" y="811"/>
                </a:lnTo>
                <a:lnTo>
                  <a:pt x="4086" y="767"/>
                </a:lnTo>
                <a:lnTo>
                  <a:pt x="4059" y="706"/>
                </a:lnTo>
                <a:lnTo>
                  <a:pt x="4033" y="653"/>
                </a:lnTo>
                <a:lnTo>
                  <a:pt x="4068" y="591"/>
                </a:lnTo>
                <a:lnTo>
                  <a:pt x="4042" y="529"/>
                </a:lnTo>
                <a:lnTo>
                  <a:pt x="4086" y="432"/>
                </a:lnTo>
                <a:lnTo>
                  <a:pt x="4130" y="379"/>
                </a:lnTo>
                <a:lnTo>
                  <a:pt x="4174" y="309"/>
                </a:lnTo>
                <a:lnTo>
                  <a:pt x="4245" y="256"/>
                </a:lnTo>
                <a:lnTo>
                  <a:pt x="4236" y="194"/>
                </a:lnTo>
                <a:lnTo>
                  <a:pt x="4174" y="176"/>
                </a:lnTo>
                <a:lnTo>
                  <a:pt x="4139" y="114"/>
                </a:lnTo>
                <a:lnTo>
                  <a:pt x="4174" y="79"/>
                </a:lnTo>
                <a:lnTo>
                  <a:pt x="4121" y="35"/>
                </a:lnTo>
                <a:lnTo>
                  <a:pt x="4051" y="0"/>
                </a:lnTo>
                <a:lnTo>
                  <a:pt x="3971" y="0"/>
                </a:lnTo>
                <a:lnTo>
                  <a:pt x="3918" y="9"/>
                </a:lnTo>
                <a:lnTo>
                  <a:pt x="3821" y="35"/>
                </a:lnTo>
                <a:lnTo>
                  <a:pt x="3759" y="70"/>
                </a:lnTo>
                <a:lnTo>
                  <a:pt x="3680" y="61"/>
                </a:lnTo>
                <a:lnTo>
                  <a:pt x="3609" y="26"/>
                </a:lnTo>
                <a:lnTo>
                  <a:pt x="3539" y="26"/>
                </a:lnTo>
                <a:lnTo>
                  <a:pt x="3468" y="61"/>
                </a:lnTo>
                <a:lnTo>
                  <a:pt x="3433" y="106"/>
                </a:lnTo>
                <a:lnTo>
                  <a:pt x="3345" y="114"/>
                </a:lnTo>
                <a:lnTo>
                  <a:pt x="3265" y="88"/>
                </a:lnTo>
                <a:lnTo>
                  <a:pt x="3186" y="123"/>
                </a:lnTo>
                <a:lnTo>
                  <a:pt x="3133" y="159"/>
                </a:lnTo>
                <a:lnTo>
                  <a:pt x="2992" y="132"/>
                </a:lnTo>
                <a:lnTo>
                  <a:pt x="2815" y="176"/>
                </a:lnTo>
                <a:lnTo>
                  <a:pt x="2753" y="159"/>
                </a:lnTo>
                <a:lnTo>
                  <a:pt x="2648" y="123"/>
                </a:lnTo>
                <a:lnTo>
                  <a:pt x="2533" y="123"/>
                </a:lnTo>
                <a:lnTo>
                  <a:pt x="2427" y="123"/>
                </a:lnTo>
                <a:lnTo>
                  <a:pt x="2321" y="114"/>
                </a:lnTo>
                <a:lnTo>
                  <a:pt x="2250" y="106"/>
                </a:lnTo>
                <a:lnTo>
                  <a:pt x="2215" y="159"/>
                </a:lnTo>
                <a:lnTo>
                  <a:pt x="2162" y="220"/>
                </a:lnTo>
                <a:lnTo>
                  <a:pt x="2083" y="256"/>
                </a:lnTo>
                <a:lnTo>
                  <a:pt x="2030" y="229"/>
                </a:lnTo>
                <a:lnTo>
                  <a:pt x="1986" y="176"/>
                </a:lnTo>
                <a:lnTo>
                  <a:pt x="1950" y="211"/>
                </a:lnTo>
                <a:lnTo>
                  <a:pt x="1880" y="211"/>
                </a:lnTo>
                <a:lnTo>
                  <a:pt x="1844" y="291"/>
                </a:lnTo>
                <a:lnTo>
                  <a:pt x="1774" y="291"/>
                </a:lnTo>
                <a:lnTo>
                  <a:pt x="1739" y="335"/>
                </a:lnTo>
                <a:lnTo>
                  <a:pt x="1624" y="326"/>
                </a:lnTo>
                <a:lnTo>
                  <a:pt x="1527" y="335"/>
                </a:lnTo>
                <a:lnTo>
                  <a:pt x="1447" y="291"/>
                </a:lnTo>
                <a:lnTo>
                  <a:pt x="1439" y="344"/>
                </a:lnTo>
                <a:lnTo>
                  <a:pt x="1386" y="370"/>
                </a:lnTo>
                <a:lnTo>
                  <a:pt x="1359" y="441"/>
                </a:lnTo>
                <a:lnTo>
                  <a:pt x="1297" y="476"/>
                </a:lnTo>
                <a:lnTo>
                  <a:pt x="1280" y="529"/>
                </a:lnTo>
                <a:lnTo>
                  <a:pt x="1236" y="573"/>
                </a:lnTo>
                <a:lnTo>
                  <a:pt x="1236" y="626"/>
                </a:lnTo>
                <a:lnTo>
                  <a:pt x="1174" y="670"/>
                </a:lnTo>
                <a:lnTo>
                  <a:pt x="1165" y="723"/>
                </a:lnTo>
                <a:lnTo>
                  <a:pt x="1103" y="767"/>
                </a:lnTo>
                <a:lnTo>
                  <a:pt x="1077" y="811"/>
                </a:lnTo>
                <a:lnTo>
                  <a:pt x="997" y="820"/>
                </a:lnTo>
                <a:lnTo>
                  <a:pt x="927" y="847"/>
                </a:lnTo>
                <a:lnTo>
                  <a:pt x="821" y="847"/>
                </a:lnTo>
                <a:lnTo>
                  <a:pt x="715" y="917"/>
                </a:lnTo>
                <a:lnTo>
                  <a:pt x="618" y="979"/>
                </a:lnTo>
                <a:lnTo>
                  <a:pt x="547" y="1023"/>
                </a:lnTo>
                <a:lnTo>
                  <a:pt x="468" y="1076"/>
                </a:lnTo>
                <a:lnTo>
                  <a:pt x="441" y="1173"/>
                </a:lnTo>
                <a:lnTo>
                  <a:pt x="388" y="1217"/>
                </a:lnTo>
                <a:lnTo>
                  <a:pt x="300" y="1270"/>
                </a:lnTo>
                <a:lnTo>
                  <a:pt x="230" y="1323"/>
                </a:lnTo>
                <a:lnTo>
                  <a:pt x="150" y="1367"/>
                </a:lnTo>
                <a:lnTo>
                  <a:pt x="106" y="1482"/>
                </a:lnTo>
                <a:lnTo>
                  <a:pt x="62" y="1562"/>
                </a:lnTo>
                <a:lnTo>
                  <a:pt x="0" y="1614"/>
                </a:lnTo>
                <a:lnTo>
                  <a:pt x="71" y="3873"/>
                </a:lnTo>
                <a:lnTo>
                  <a:pt x="115" y="3909"/>
                </a:lnTo>
                <a:lnTo>
                  <a:pt x="194" y="3891"/>
                </a:lnTo>
                <a:lnTo>
                  <a:pt x="238" y="3917"/>
                </a:lnTo>
                <a:lnTo>
                  <a:pt x="327" y="3909"/>
                </a:lnTo>
                <a:lnTo>
                  <a:pt x="335" y="3953"/>
                </a:lnTo>
                <a:lnTo>
                  <a:pt x="415" y="3944"/>
                </a:lnTo>
                <a:lnTo>
                  <a:pt x="415" y="3979"/>
                </a:lnTo>
                <a:lnTo>
                  <a:pt x="503" y="3953"/>
                </a:lnTo>
                <a:lnTo>
                  <a:pt x="530" y="3988"/>
                </a:lnTo>
                <a:lnTo>
                  <a:pt x="591" y="3935"/>
                </a:lnTo>
                <a:lnTo>
                  <a:pt x="582" y="3882"/>
                </a:lnTo>
                <a:lnTo>
                  <a:pt x="627" y="3838"/>
                </a:lnTo>
                <a:lnTo>
                  <a:pt x="715" y="3865"/>
                </a:lnTo>
                <a:lnTo>
                  <a:pt x="741" y="3926"/>
                </a:lnTo>
                <a:lnTo>
                  <a:pt x="803" y="3891"/>
                </a:lnTo>
                <a:lnTo>
                  <a:pt x="891" y="3873"/>
                </a:lnTo>
                <a:lnTo>
                  <a:pt x="935" y="3794"/>
                </a:lnTo>
                <a:lnTo>
                  <a:pt x="1015" y="3776"/>
                </a:lnTo>
                <a:lnTo>
                  <a:pt x="1024" y="3706"/>
                </a:lnTo>
                <a:lnTo>
                  <a:pt x="1015" y="3670"/>
                </a:lnTo>
                <a:lnTo>
                  <a:pt x="1059" y="3635"/>
                </a:lnTo>
                <a:lnTo>
                  <a:pt x="1006" y="3582"/>
                </a:lnTo>
                <a:lnTo>
                  <a:pt x="1059" y="3520"/>
                </a:lnTo>
                <a:lnTo>
                  <a:pt x="1112" y="3476"/>
                </a:lnTo>
                <a:lnTo>
                  <a:pt x="1183" y="3485"/>
                </a:lnTo>
                <a:lnTo>
                  <a:pt x="1174" y="3432"/>
                </a:lnTo>
                <a:lnTo>
                  <a:pt x="1191" y="3388"/>
                </a:lnTo>
                <a:lnTo>
                  <a:pt x="1138" y="3335"/>
                </a:lnTo>
                <a:lnTo>
                  <a:pt x="1191" y="3282"/>
                </a:lnTo>
                <a:lnTo>
                  <a:pt x="1262" y="3273"/>
                </a:lnTo>
                <a:lnTo>
                  <a:pt x="1315" y="3229"/>
                </a:lnTo>
                <a:lnTo>
                  <a:pt x="1359" y="3282"/>
                </a:lnTo>
                <a:lnTo>
                  <a:pt x="1412" y="3256"/>
                </a:lnTo>
                <a:lnTo>
                  <a:pt x="1394" y="3194"/>
                </a:lnTo>
                <a:lnTo>
                  <a:pt x="1465" y="3212"/>
                </a:lnTo>
                <a:lnTo>
                  <a:pt x="1491" y="3176"/>
                </a:lnTo>
                <a:lnTo>
                  <a:pt x="1500" y="3123"/>
                </a:lnTo>
                <a:lnTo>
                  <a:pt x="1553" y="3123"/>
                </a:lnTo>
                <a:lnTo>
                  <a:pt x="1580" y="3070"/>
                </a:lnTo>
                <a:lnTo>
                  <a:pt x="1641" y="3070"/>
                </a:lnTo>
                <a:lnTo>
                  <a:pt x="1641" y="3035"/>
                </a:lnTo>
                <a:lnTo>
                  <a:pt x="1739" y="3053"/>
                </a:lnTo>
                <a:lnTo>
                  <a:pt x="1809" y="3044"/>
                </a:lnTo>
                <a:lnTo>
                  <a:pt x="1809" y="2991"/>
                </a:lnTo>
                <a:lnTo>
                  <a:pt x="1818" y="2920"/>
                </a:lnTo>
                <a:lnTo>
                  <a:pt x="1853" y="2903"/>
                </a:lnTo>
                <a:lnTo>
                  <a:pt x="1906" y="2947"/>
                </a:lnTo>
                <a:lnTo>
                  <a:pt x="1959" y="2885"/>
                </a:lnTo>
                <a:lnTo>
                  <a:pt x="2030" y="2920"/>
                </a:lnTo>
                <a:lnTo>
                  <a:pt x="2100" y="2920"/>
                </a:lnTo>
                <a:lnTo>
                  <a:pt x="2180" y="2876"/>
                </a:lnTo>
                <a:lnTo>
                  <a:pt x="2224" y="2929"/>
                </a:lnTo>
                <a:lnTo>
                  <a:pt x="2277" y="2903"/>
                </a:lnTo>
                <a:lnTo>
                  <a:pt x="2303" y="2947"/>
                </a:lnTo>
                <a:lnTo>
                  <a:pt x="2365" y="2920"/>
                </a:lnTo>
                <a:lnTo>
                  <a:pt x="2427" y="2947"/>
                </a:lnTo>
                <a:lnTo>
                  <a:pt x="2471" y="2894"/>
                </a:lnTo>
                <a:lnTo>
                  <a:pt x="2542" y="2894"/>
                </a:lnTo>
                <a:lnTo>
                  <a:pt x="2630" y="2894"/>
                </a:lnTo>
                <a:lnTo>
                  <a:pt x="2674" y="2841"/>
                </a:lnTo>
                <a:lnTo>
                  <a:pt x="2736" y="2850"/>
                </a:lnTo>
                <a:lnTo>
                  <a:pt x="2762" y="2788"/>
                </a:lnTo>
                <a:lnTo>
                  <a:pt x="2850" y="2806"/>
                </a:lnTo>
                <a:lnTo>
                  <a:pt x="2912" y="2770"/>
                </a:lnTo>
                <a:lnTo>
                  <a:pt x="3142" y="2770"/>
                </a:lnTo>
                <a:lnTo>
                  <a:pt x="3124" y="2709"/>
                </a:lnTo>
                <a:lnTo>
                  <a:pt x="3212" y="2691"/>
                </a:lnTo>
                <a:lnTo>
                  <a:pt x="3265" y="2656"/>
                </a:lnTo>
                <a:lnTo>
                  <a:pt x="3256" y="2603"/>
                </a:lnTo>
                <a:lnTo>
                  <a:pt x="3345" y="2603"/>
                </a:lnTo>
                <a:lnTo>
                  <a:pt x="3353" y="2559"/>
                </a:lnTo>
                <a:lnTo>
                  <a:pt x="3406" y="2541"/>
                </a:lnTo>
                <a:lnTo>
                  <a:pt x="3477" y="2541"/>
                </a:lnTo>
                <a:lnTo>
                  <a:pt x="3530" y="2514"/>
                </a:lnTo>
                <a:lnTo>
                  <a:pt x="3592" y="2532"/>
                </a:lnTo>
                <a:lnTo>
                  <a:pt x="3654" y="2541"/>
                </a:lnTo>
                <a:lnTo>
                  <a:pt x="3724" y="2532"/>
                </a:lnTo>
                <a:lnTo>
                  <a:pt x="3812" y="2541"/>
                </a:lnTo>
                <a:lnTo>
                  <a:pt x="3865" y="2550"/>
                </a:lnTo>
                <a:lnTo>
                  <a:pt x="3971" y="2470"/>
                </a:lnTo>
                <a:lnTo>
                  <a:pt x="4051" y="2364"/>
                </a:lnTo>
                <a:lnTo>
                  <a:pt x="4033" y="2347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Freeform 8">
            <a:extLst>
              <a:ext uri="{FF2B5EF4-FFF2-40B4-BE49-F238E27FC236}">
                <a16:creationId xmlns:a16="http://schemas.microsoft.com/office/drawing/2014/main" id="{22638598-90D1-46F4-A61D-77D379E0B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8713" y="268369"/>
            <a:ext cx="1044575" cy="809625"/>
          </a:xfrm>
          <a:custGeom>
            <a:avLst/>
            <a:gdLst>
              <a:gd name="T0" fmla="*/ 1085 w 2903"/>
              <a:gd name="T1" fmla="*/ 2188 h 2251"/>
              <a:gd name="T2" fmla="*/ 1085 w 2903"/>
              <a:gd name="T3" fmla="*/ 2091 h 2251"/>
              <a:gd name="T4" fmla="*/ 1164 w 2903"/>
              <a:gd name="T5" fmla="*/ 1994 h 2251"/>
              <a:gd name="T6" fmla="*/ 1234 w 2903"/>
              <a:gd name="T7" fmla="*/ 1844 h 2251"/>
              <a:gd name="T8" fmla="*/ 1287 w 2903"/>
              <a:gd name="T9" fmla="*/ 1712 h 2251"/>
              <a:gd name="T10" fmla="*/ 1340 w 2903"/>
              <a:gd name="T11" fmla="*/ 1597 h 2251"/>
              <a:gd name="T12" fmla="*/ 1516 w 2903"/>
              <a:gd name="T13" fmla="*/ 1465 h 2251"/>
              <a:gd name="T14" fmla="*/ 1675 w 2903"/>
              <a:gd name="T15" fmla="*/ 1394 h 2251"/>
              <a:gd name="T16" fmla="*/ 1834 w 2903"/>
              <a:gd name="T17" fmla="*/ 1138 h 2251"/>
              <a:gd name="T18" fmla="*/ 1922 w 2903"/>
              <a:gd name="T19" fmla="*/ 1006 h 2251"/>
              <a:gd name="T20" fmla="*/ 1993 w 2903"/>
              <a:gd name="T21" fmla="*/ 891 h 2251"/>
              <a:gd name="T22" fmla="*/ 2249 w 2903"/>
              <a:gd name="T23" fmla="*/ 838 h 2251"/>
              <a:gd name="T24" fmla="*/ 2478 w 2903"/>
              <a:gd name="T25" fmla="*/ 759 h 2251"/>
              <a:gd name="T26" fmla="*/ 2664 w 2903"/>
              <a:gd name="T27" fmla="*/ 671 h 2251"/>
              <a:gd name="T28" fmla="*/ 2823 w 2903"/>
              <a:gd name="T29" fmla="*/ 538 h 2251"/>
              <a:gd name="T30" fmla="*/ 2893 w 2903"/>
              <a:gd name="T31" fmla="*/ 406 h 2251"/>
              <a:gd name="T32" fmla="*/ 2796 w 2903"/>
              <a:gd name="T33" fmla="*/ 238 h 2251"/>
              <a:gd name="T34" fmla="*/ 2611 w 2903"/>
              <a:gd name="T35" fmla="*/ 115 h 2251"/>
              <a:gd name="T36" fmla="*/ 2364 w 2903"/>
              <a:gd name="T37" fmla="*/ 18 h 2251"/>
              <a:gd name="T38" fmla="*/ 2187 w 2903"/>
              <a:gd name="T39" fmla="*/ 9 h 2251"/>
              <a:gd name="T40" fmla="*/ 2187 w 2903"/>
              <a:gd name="T41" fmla="*/ 124 h 2251"/>
              <a:gd name="T42" fmla="*/ 2055 w 2903"/>
              <a:gd name="T43" fmla="*/ 168 h 2251"/>
              <a:gd name="T44" fmla="*/ 2046 w 2903"/>
              <a:gd name="T45" fmla="*/ 291 h 2251"/>
              <a:gd name="T46" fmla="*/ 1914 w 2903"/>
              <a:gd name="T47" fmla="*/ 362 h 2251"/>
              <a:gd name="T48" fmla="*/ 1799 w 2903"/>
              <a:gd name="T49" fmla="*/ 282 h 2251"/>
              <a:gd name="T50" fmla="*/ 1728 w 2903"/>
              <a:gd name="T51" fmla="*/ 450 h 2251"/>
              <a:gd name="T52" fmla="*/ 1631 w 2903"/>
              <a:gd name="T53" fmla="*/ 644 h 2251"/>
              <a:gd name="T54" fmla="*/ 1472 w 2903"/>
              <a:gd name="T55" fmla="*/ 724 h 2251"/>
              <a:gd name="T56" fmla="*/ 1340 w 2903"/>
              <a:gd name="T57" fmla="*/ 821 h 2251"/>
              <a:gd name="T58" fmla="*/ 1172 w 2903"/>
              <a:gd name="T59" fmla="*/ 812 h 2251"/>
              <a:gd name="T60" fmla="*/ 1041 w 2903"/>
              <a:gd name="T61" fmla="*/ 856 h 2251"/>
              <a:gd name="T62" fmla="*/ 873 w 2903"/>
              <a:gd name="T63" fmla="*/ 962 h 2251"/>
              <a:gd name="T64" fmla="*/ 732 w 2903"/>
              <a:gd name="T65" fmla="*/ 1068 h 2251"/>
              <a:gd name="T66" fmla="*/ 661 w 2903"/>
              <a:gd name="T67" fmla="*/ 1174 h 2251"/>
              <a:gd name="T68" fmla="*/ 511 w 2903"/>
              <a:gd name="T69" fmla="*/ 1253 h 2251"/>
              <a:gd name="T70" fmla="*/ 353 w 2903"/>
              <a:gd name="T71" fmla="*/ 1324 h 2251"/>
              <a:gd name="T72" fmla="*/ 114 w 2903"/>
              <a:gd name="T73" fmla="*/ 1332 h 2251"/>
              <a:gd name="T74" fmla="*/ 17 w 2903"/>
              <a:gd name="T75" fmla="*/ 1474 h 2251"/>
              <a:gd name="T76" fmla="*/ 0 w 2903"/>
              <a:gd name="T77" fmla="*/ 1668 h 2251"/>
              <a:gd name="T78" fmla="*/ 70 w 2903"/>
              <a:gd name="T79" fmla="*/ 1765 h 2251"/>
              <a:gd name="T80" fmla="*/ 176 w 2903"/>
              <a:gd name="T81" fmla="*/ 1800 h 2251"/>
              <a:gd name="T82" fmla="*/ 414 w 2903"/>
              <a:gd name="T83" fmla="*/ 1765 h 2251"/>
              <a:gd name="T84" fmla="*/ 467 w 2903"/>
              <a:gd name="T85" fmla="*/ 1844 h 2251"/>
              <a:gd name="T86" fmla="*/ 556 w 2903"/>
              <a:gd name="T87" fmla="*/ 1879 h 2251"/>
              <a:gd name="T88" fmla="*/ 661 w 2903"/>
              <a:gd name="T89" fmla="*/ 1959 h 2251"/>
              <a:gd name="T90" fmla="*/ 688 w 2903"/>
              <a:gd name="T91" fmla="*/ 2074 h 2251"/>
              <a:gd name="T92" fmla="*/ 591 w 2903"/>
              <a:gd name="T93" fmla="*/ 2188 h 2251"/>
              <a:gd name="T94" fmla="*/ 661 w 2903"/>
              <a:gd name="T95" fmla="*/ 2250 h 2251"/>
              <a:gd name="T96" fmla="*/ 812 w 2903"/>
              <a:gd name="T97" fmla="*/ 2215 h 2251"/>
              <a:gd name="T98" fmla="*/ 953 w 2903"/>
              <a:gd name="T99" fmla="*/ 2224 h 2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03" h="2251">
                <a:moveTo>
                  <a:pt x="1032" y="2241"/>
                </a:moveTo>
                <a:lnTo>
                  <a:pt x="1085" y="2188"/>
                </a:lnTo>
                <a:lnTo>
                  <a:pt x="1085" y="2144"/>
                </a:lnTo>
                <a:lnTo>
                  <a:pt x="1085" y="2091"/>
                </a:lnTo>
                <a:lnTo>
                  <a:pt x="1129" y="2047"/>
                </a:lnTo>
                <a:lnTo>
                  <a:pt x="1164" y="1994"/>
                </a:lnTo>
                <a:lnTo>
                  <a:pt x="1190" y="1941"/>
                </a:lnTo>
                <a:lnTo>
                  <a:pt x="1234" y="1844"/>
                </a:lnTo>
                <a:lnTo>
                  <a:pt x="1261" y="1774"/>
                </a:lnTo>
                <a:lnTo>
                  <a:pt x="1287" y="1712"/>
                </a:lnTo>
                <a:lnTo>
                  <a:pt x="1340" y="1659"/>
                </a:lnTo>
                <a:lnTo>
                  <a:pt x="1340" y="1597"/>
                </a:lnTo>
                <a:lnTo>
                  <a:pt x="1428" y="1527"/>
                </a:lnTo>
                <a:lnTo>
                  <a:pt x="1516" y="1465"/>
                </a:lnTo>
                <a:lnTo>
                  <a:pt x="1622" y="1447"/>
                </a:lnTo>
                <a:lnTo>
                  <a:pt x="1675" y="1394"/>
                </a:lnTo>
                <a:lnTo>
                  <a:pt x="1728" y="1315"/>
                </a:lnTo>
                <a:lnTo>
                  <a:pt x="1834" y="1138"/>
                </a:lnTo>
                <a:lnTo>
                  <a:pt x="1869" y="1076"/>
                </a:lnTo>
                <a:lnTo>
                  <a:pt x="1922" y="1006"/>
                </a:lnTo>
                <a:lnTo>
                  <a:pt x="1940" y="953"/>
                </a:lnTo>
                <a:lnTo>
                  <a:pt x="1993" y="891"/>
                </a:lnTo>
                <a:lnTo>
                  <a:pt x="2090" y="865"/>
                </a:lnTo>
                <a:lnTo>
                  <a:pt x="2249" y="838"/>
                </a:lnTo>
                <a:lnTo>
                  <a:pt x="2337" y="794"/>
                </a:lnTo>
                <a:lnTo>
                  <a:pt x="2478" y="759"/>
                </a:lnTo>
                <a:lnTo>
                  <a:pt x="2567" y="732"/>
                </a:lnTo>
                <a:lnTo>
                  <a:pt x="2664" y="671"/>
                </a:lnTo>
                <a:lnTo>
                  <a:pt x="2708" y="591"/>
                </a:lnTo>
                <a:lnTo>
                  <a:pt x="2823" y="538"/>
                </a:lnTo>
                <a:lnTo>
                  <a:pt x="2902" y="476"/>
                </a:lnTo>
                <a:lnTo>
                  <a:pt x="2893" y="406"/>
                </a:lnTo>
                <a:lnTo>
                  <a:pt x="2840" y="309"/>
                </a:lnTo>
                <a:lnTo>
                  <a:pt x="2796" y="238"/>
                </a:lnTo>
                <a:lnTo>
                  <a:pt x="2717" y="168"/>
                </a:lnTo>
                <a:lnTo>
                  <a:pt x="2611" y="115"/>
                </a:lnTo>
                <a:lnTo>
                  <a:pt x="2478" y="71"/>
                </a:lnTo>
                <a:lnTo>
                  <a:pt x="2364" y="18"/>
                </a:lnTo>
                <a:lnTo>
                  <a:pt x="2284" y="0"/>
                </a:lnTo>
                <a:lnTo>
                  <a:pt x="2187" y="9"/>
                </a:lnTo>
                <a:lnTo>
                  <a:pt x="2134" y="62"/>
                </a:lnTo>
                <a:lnTo>
                  <a:pt x="2187" y="124"/>
                </a:lnTo>
                <a:lnTo>
                  <a:pt x="2161" y="185"/>
                </a:lnTo>
                <a:lnTo>
                  <a:pt x="2055" y="168"/>
                </a:lnTo>
                <a:lnTo>
                  <a:pt x="1993" y="212"/>
                </a:lnTo>
                <a:lnTo>
                  <a:pt x="2046" y="291"/>
                </a:lnTo>
                <a:lnTo>
                  <a:pt x="2020" y="353"/>
                </a:lnTo>
                <a:lnTo>
                  <a:pt x="1914" y="362"/>
                </a:lnTo>
                <a:lnTo>
                  <a:pt x="1869" y="291"/>
                </a:lnTo>
                <a:lnTo>
                  <a:pt x="1799" y="282"/>
                </a:lnTo>
                <a:lnTo>
                  <a:pt x="1737" y="309"/>
                </a:lnTo>
                <a:lnTo>
                  <a:pt x="1728" y="450"/>
                </a:lnTo>
                <a:lnTo>
                  <a:pt x="1667" y="574"/>
                </a:lnTo>
                <a:lnTo>
                  <a:pt x="1631" y="644"/>
                </a:lnTo>
                <a:lnTo>
                  <a:pt x="1534" y="688"/>
                </a:lnTo>
                <a:lnTo>
                  <a:pt x="1472" y="724"/>
                </a:lnTo>
                <a:lnTo>
                  <a:pt x="1437" y="776"/>
                </a:lnTo>
                <a:lnTo>
                  <a:pt x="1340" y="821"/>
                </a:lnTo>
                <a:lnTo>
                  <a:pt x="1243" y="803"/>
                </a:lnTo>
                <a:lnTo>
                  <a:pt x="1172" y="812"/>
                </a:lnTo>
                <a:lnTo>
                  <a:pt x="1120" y="847"/>
                </a:lnTo>
                <a:lnTo>
                  <a:pt x="1041" y="856"/>
                </a:lnTo>
                <a:lnTo>
                  <a:pt x="953" y="909"/>
                </a:lnTo>
                <a:lnTo>
                  <a:pt x="873" y="962"/>
                </a:lnTo>
                <a:lnTo>
                  <a:pt x="820" y="1041"/>
                </a:lnTo>
                <a:lnTo>
                  <a:pt x="732" y="1068"/>
                </a:lnTo>
                <a:lnTo>
                  <a:pt x="661" y="1112"/>
                </a:lnTo>
                <a:lnTo>
                  <a:pt x="661" y="1174"/>
                </a:lnTo>
                <a:lnTo>
                  <a:pt x="564" y="1191"/>
                </a:lnTo>
                <a:lnTo>
                  <a:pt x="511" y="1253"/>
                </a:lnTo>
                <a:lnTo>
                  <a:pt x="441" y="1306"/>
                </a:lnTo>
                <a:lnTo>
                  <a:pt x="353" y="1324"/>
                </a:lnTo>
                <a:lnTo>
                  <a:pt x="211" y="1324"/>
                </a:lnTo>
                <a:lnTo>
                  <a:pt x="114" y="1332"/>
                </a:lnTo>
                <a:lnTo>
                  <a:pt x="97" y="1394"/>
                </a:lnTo>
                <a:lnTo>
                  <a:pt x="17" y="1474"/>
                </a:lnTo>
                <a:lnTo>
                  <a:pt x="8" y="1571"/>
                </a:lnTo>
                <a:lnTo>
                  <a:pt x="0" y="1668"/>
                </a:lnTo>
                <a:lnTo>
                  <a:pt x="26" y="1729"/>
                </a:lnTo>
                <a:lnTo>
                  <a:pt x="70" y="1765"/>
                </a:lnTo>
                <a:lnTo>
                  <a:pt x="61" y="1809"/>
                </a:lnTo>
                <a:lnTo>
                  <a:pt x="176" y="1800"/>
                </a:lnTo>
                <a:lnTo>
                  <a:pt x="300" y="1765"/>
                </a:lnTo>
                <a:lnTo>
                  <a:pt x="414" y="1765"/>
                </a:lnTo>
                <a:lnTo>
                  <a:pt x="476" y="1774"/>
                </a:lnTo>
                <a:lnTo>
                  <a:pt x="467" y="1844"/>
                </a:lnTo>
                <a:lnTo>
                  <a:pt x="450" y="1915"/>
                </a:lnTo>
                <a:lnTo>
                  <a:pt x="556" y="1879"/>
                </a:lnTo>
                <a:lnTo>
                  <a:pt x="600" y="1941"/>
                </a:lnTo>
                <a:lnTo>
                  <a:pt x="661" y="1959"/>
                </a:lnTo>
                <a:lnTo>
                  <a:pt x="706" y="2012"/>
                </a:lnTo>
                <a:lnTo>
                  <a:pt x="688" y="2074"/>
                </a:lnTo>
                <a:lnTo>
                  <a:pt x="644" y="2118"/>
                </a:lnTo>
                <a:lnTo>
                  <a:pt x="591" y="2188"/>
                </a:lnTo>
                <a:lnTo>
                  <a:pt x="653" y="2206"/>
                </a:lnTo>
                <a:lnTo>
                  <a:pt x="661" y="2250"/>
                </a:lnTo>
                <a:lnTo>
                  <a:pt x="732" y="2215"/>
                </a:lnTo>
                <a:lnTo>
                  <a:pt x="812" y="2215"/>
                </a:lnTo>
                <a:lnTo>
                  <a:pt x="864" y="2232"/>
                </a:lnTo>
                <a:lnTo>
                  <a:pt x="953" y="2224"/>
                </a:lnTo>
                <a:lnTo>
                  <a:pt x="1032" y="2241"/>
                </a:lnTo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Freeform 9">
            <a:extLst>
              <a:ext uri="{FF2B5EF4-FFF2-40B4-BE49-F238E27FC236}">
                <a16:creationId xmlns:a16="http://schemas.microsoft.com/office/drawing/2014/main" id="{B0B13D0B-E7F0-445A-8018-0D794BC82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8488" y="735094"/>
            <a:ext cx="577850" cy="906462"/>
          </a:xfrm>
          <a:custGeom>
            <a:avLst/>
            <a:gdLst>
              <a:gd name="T0" fmla="*/ 1535 w 1607"/>
              <a:gd name="T1" fmla="*/ 556 h 2516"/>
              <a:gd name="T2" fmla="*/ 1553 w 1607"/>
              <a:gd name="T3" fmla="*/ 680 h 2516"/>
              <a:gd name="T4" fmla="*/ 1580 w 1607"/>
              <a:gd name="T5" fmla="*/ 821 h 2516"/>
              <a:gd name="T6" fmla="*/ 1491 w 1607"/>
              <a:gd name="T7" fmla="*/ 909 h 2516"/>
              <a:gd name="T8" fmla="*/ 1341 w 1607"/>
              <a:gd name="T9" fmla="*/ 962 h 2516"/>
              <a:gd name="T10" fmla="*/ 1165 w 1607"/>
              <a:gd name="T11" fmla="*/ 1041 h 2516"/>
              <a:gd name="T12" fmla="*/ 1085 w 1607"/>
              <a:gd name="T13" fmla="*/ 1156 h 2516"/>
              <a:gd name="T14" fmla="*/ 1041 w 1607"/>
              <a:gd name="T15" fmla="*/ 1324 h 2516"/>
              <a:gd name="T16" fmla="*/ 1138 w 1607"/>
              <a:gd name="T17" fmla="*/ 1482 h 2516"/>
              <a:gd name="T18" fmla="*/ 1324 w 1607"/>
              <a:gd name="T19" fmla="*/ 1632 h 2516"/>
              <a:gd name="T20" fmla="*/ 1403 w 1607"/>
              <a:gd name="T21" fmla="*/ 1791 h 2516"/>
              <a:gd name="T22" fmla="*/ 1306 w 1607"/>
              <a:gd name="T23" fmla="*/ 1844 h 2516"/>
              <a:gd name="T24" fmla="*/ 1103 w 1607"/>
              <a:gd name="T25" fmla="*/ 1844 h 2516"/>
              <a:gd name="T26" fmla="*/ 1041 w 1607"/>
              <a:gd name="T27" fmla="*/ 1932 h 2516"/>
              <a:gd name="T28" fmla="*/ 1041 w 1607"/>
              <a:gd name="T29" fmla="*/ 1994 h 2516"/>
              <a:gd name="T30" fmla="*/ 1174 w 1607"/>
              <a:gd name="T31" fmla="*/ 2083 h 2516"/>
              <a:gd name="T32" fmla="*/ 1209 w 1607"/>
              <a:gd name="T33" fmla="*/ 2215 h 2516"/>
              <a:gd name="T34" fmla="*/ 1262 w 1607"/>
              <a:gd name="T35" fmla="*/ 2277 h 2516"/>
              <a:gd name="T36" fmla="*/ 1315 w 1607"/>
              <a:gd name="T37" fmla="*/ 2330 h 2516"/>
              <a:gd name="T38" fmla="*/ 1394 w 1607"/>
              <a:gd name="T39" fmla="*/ 2391 h 2516"/>
              <a:gd name="T40" fmla="*/ 1341 w 1607"/>
              <a:gd name="T41" fmla="*/ 2515 h 2516"/>
              <a:gd name="T42" fmla="*/ 1174 w 1607"/>
              <a:gd name="T43" fmla="*/ 2497 h 2516"/>
              <a:gd name="T44" fmla="*/ 1068 w 1607"/>
              <a:gd name="T45" fmla="*/ 2506 h 2516"/>
              <a:gd name="T46" fmla="*/ 971 w 1607"/>
              <a:gd name="T47" fmla="*/ 2427 h 2516"/>
              <a:gd name="T48" fmla="*/ 821 w 1607"/>
              <a:gd name="T49" fmla="*/ 2347 h 2516"/>
              <a:gd name="T50" fmla="*/ 732 w 1607"/>
              <a:gd name="T51" fmla="*/ 2250 h 2516"/>
              <a:gd name="T52" fmla="*/ 635 w 1607"/>
              <a:gd name="T53" fmla="*/ 2180 h 2516"/>
              <a:gd name="T54" fmla="*/ 485 w 1607"/>
              <a:gd name="T55" fmla="*/ 2206 h 2516"/>
              <a:gd name="T56" fmla="*/ 362 w 1607"/>
              <a:gd name="T57" fmla="*/ 2083 h 2516"/>
              <a:gd name="T58" fmla="*/ 212 w 1607"/>
              <a:gd name="T59" fmla="*/ 2056 h 2516"/>
              <a:gd name="T60" fmla="*/ 221 w 1607"/>
              <a:gd name="T61" fmla="*/ 1915 h 2516"/>
              <a:gd name="T62" fmla="*/ 194 w 1607"/>
              <a:gd name="T63" fmla="*/ 1818 h 2516"/>
              <a:gd name="T64" fmla="*/ 238 w 1607"/>
              <a:gd name="T65" fmla="*/ 1685 h 2516"/>
              <a:gd name="T66" fmla="*/ 141 w 1607"/>
              <a:gd name="T67" fmla="*/ 1632 h 2516"/>
              <a:gd name="T68" fmla="*/ 115 w 1607"/>
              <a:gd name="T69" fmla="*/ 1518 h 2516"/>
              <a:gd name="T70" fmla="*/ 185 w 1607"/>
              <a:gd name="T71" fmla="*/ 1438 h 2516"/>
              <a:gd name="T72" fmla="*/ 70 w 1607"/>
              <a:gd name="T73" fmla="*/ 1332 h 2516"/>
              <a:gd name="T74" fmla="*/ 53 w 1607"/>
              <a:gd name="T75" fmla="*/ 1244 h 2516"/>
              <a:gd name="T76" fmla="*/ 79 w 1607"/>
              <a:gd name="T77" fmla="*/ 1130 h 2516"/>
              <a:gd name="T78" fmla="*/ 123 w 1607"/>
              <a:gd name="T79" fmla="*/ 1024 h 2516"/>
              <a:gd name="T80" fmla="*/ 159 w 1607"/>
              <a:gd name="T81" fmla="*/ 900 h 2516"/>
              <a:gd name="T82" fmla="*/ 229 w 1607"/>
              <a:gd name="T83" fmla="*/ 785 h 2516"/>
              <a:gd name="T84" fmla="*/ 212 w 1607"/>
              <a:gd name="T85" fmla="*/ 662 h 2516"/>
              <a:gd name="T86" fmla="*/ 221 w 1607"/>
              <a:gd name="T87" fmla="*/ 538 h 2516"/>
              <a:gd name="T88" fmla="*/ 273 w 1607"/>
              <a:gd name="T89" fmla="*/ 397 h 2516"/>
              <a:gd name="T90" fmla="*/ 423 w 1607"/>
              <a:gd name="T91" fmla="*/ 371 h 2516"/>
              <a:gd name="T92" fmla="*/ 626 w 1607"/>
              <a:gd name="T93" fmla="*/ 397 h 2516"/>
              <a:gd name="T94" fmla="*/ 856 w 1607"/>
              <a:gd name="T95" fmla="*/ 344 h 2516"/>
              <a:gd name="T96" fmla="*/ 838 w 1607"/>
              <a:gd name="T97" fmla="*/ 141 h 2516"/>
              <a:gd name="T98" fmla="*/ 909 w 1607"/>
              <a:gd name="T99" fmla="*/ 62 h 2516"/>
              <a:gd name="T100" fmla="*/ 997 w 1607"/>
              <a:gd name="T101" fmla="*/ 0 h 2516"/>
              <a:gd name="T102" fmla="*/ 1129 w 1607"/>
              <a:gd name="T103" fmla="*/ 27 h 2516"/>
              <a:gd name="T104" fmla="*/ 1332 w 1607"/>
              <a:gd name="T105" fmla="*/ 62 h 2516"/>
              <a:gd name="T106" fmla="*/ 1518 w 1607"/>
              <a:gd name="T107" fmla="*/ 53 h 2516"/>
              <a:gd name="T108" fmla="*/ 1571 w 1607"/>
              <a:gd name="T109" fmla="*/ 97 h 2516"/>
              <a:gd name="T110" fmla="*/ 1482 w 1607"/>
              <a:gd name="T111" fmla="*/ 274 h 2516"/>
              <a:gd name="T112" fmla="*/ 1500 w 1607"/>
              <a:gd name="T113" fmla="*/ 432 h 2516"/>
              <a:gd name="T114" fmla="*/ 1535 w 1607"/>
              <a:gd name="T115" fmla="*/ 512 h 2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607" h="2516">
                <a:moveTo>
                  <a:pt x="1491" y="556"/>
                </a:moveTo>
                <a:lnTo>
                  <a:pt x="1535" y="556"/>
                </a:lnTo>
                <a:lnTo>
                  <a:pt x="1606" y="600"/>
                </a:lnTo>
                <a:lnTo>
                  <a:pt x="1553" y="680"/>
                </a:lnTo>
                <a:lnTo>
                  <a:pt x="1571" y="741"/>
                </a:lnTo>
                <a:lnTo>
                  <a:pt x="1580" y="821"/>
                </a:lnTo>
                <a:lnTo>
                  <a:pt x="1509" y="847"/>
                </a:lnTo>
                <a:lnTo>
                  <a:pt x="1491" y="909"/>
                </a:lnTo>
                <a:lnTo>
                  <a:pt x="1421" y="927"/>
                </a:lnTo>
                <a:lnTo>
                  <a:pt x="1341" y="962"/>
                </a:lnTo>
                <a:lnTo>
                  <a:pt x="1244" y="971"/>
                </a:lnTo>
                <a:lnTo>
                  <a:pt x="1165" y="1041"/>
                </a:lnTo>
                <a:lnTo>
                  <a:pt x="1138" y="1112"/>
                </a:lnTo>
                <a:lnTo>
                  <a:pt x="1085" y="1156"/>
                </a:lnTo>
                <a:lnTo>
                  <a:pt x="1041" y="1218"/>
                </a:lnTo>
                <a:lnTo>
                  <a:pt x="1041" y="1324"/>
                </a:lnTo>
                <a:lnTo>
                  <a:pt x="1059" y="1403"/>
                </a:lnTo>
                <a:lnTo>
                  <a:pt x="1138" y="1482"/>
                </a:lnTo>
                <a:lnTo>
                  <a:pt x="1235" y="1553"/>
                </a:lnTo>
                <a:lnTo>
                  <a:pt x="1324" y="1632"/>
                </a:lnTo>
                <a:lnTo>
                  <a:pt x="1377" y="1721"/>
                </a:lnTo>
                <a:lnTo>
                  <a:pt x="1403" y="1791"/>
                </a:lnTo>
                <a:lnTo>
                  <a:pt x="1403" y="1853"/>
                </a:lnTo>
                <a:lnTo>
                  <a:pt x="1306" y="1844"/>
                </a:lnTo>
                <a:lnTo>
                  <a:pt x="1235" y="1853"/>
                </a:lnTo>
                <a:lnTo>
                  <a:pt x="1103" y="1844"/>
                </a:lnTo>
                <a:lnTo>
                  <a:pt x="1050" y="1862"/>
                </a:lnTo>
                <a:lnTo>
                  <a:pt x="1041" y="1932"/>
                </a:lnTo>
                <a:lnTo>
                  <a:pt x="971" y="1959"/>
                </a:lnTo>
                <a:lnTo>
                  <a:pt x="1041" y="1994"/>
                </a:lnTo>
                <a:lnTo>
                  <a:pt x="1121" y="2021"/>
                </a:lnTo>
                <a:lnTo>
                  <a:pt x="1174" y="2083"/>
                </a:lnTo>
                <a:lnTo>
                  <a:pt x="1218" y="2153"/>
                </a:lnTo>
                <a:lnTo>
                  <a:pt x="1209" y="2215"/>
                </a:lnTo>
                <a:lnTo>
                  <a:pt x="1200" y="2277"/>
                </a:lnTo>
                <a:lnTo>
                  <a:pt x="1262" y="2277"/>
                </a:lnTo>
                <a:lnTo>
                  <a:pt x="1306" y="2277"/>
                </a:lnTo>
                <a:lnTo>
                  <a:pt x="1315" y="2330"/>
                </a:lnTo>
                <a:lnTo>
                  <a:pt x="1341" y="2391"/>
                </a:lnTo>
                <a:lnTo>
                  <a:pt x="1394" y="2391"/>
                </a:lnTo>
                <a:lnTo>
                  <a:pt x="1377" y="2453"/>
                </a:lnTo>
                <a:lnTo>
                  <a:pt x="1341" y="2515"/>
                </a:lnTo>
                <a:lnTo>
                  <a:pt x="1253" y="2506"/>
                </a:lnTo>
                <a:lnTo>
                  <a:pt x="1174" y="2497"/>
                </a:lnTo>
                <a:lnTo>
                  <a:pt x="1129" y="2462"/>
                </a:lnTo>
                <a:lnTo>
                  <a:pt x="1068" y="2506"/>
                </a:lnTo>
                <a:lnTo>
                  <a:pt x="1006" y="2497"/>
                </a:lnTo>
                <a:lnTo>
                  <a:pt x="971" y="2427"/>
                </a:lnTo>
                <a:lnTo>
                  <a:pt x="900" y="2409"/>
                </a:lnTo>
                <a:lnTo>
                  <a:pt x="821" y="2347"/>
                </a:lnTo>
                <a:lnTo>
                  <a:pt x="794" y="2277"/>
                </a:lnTo>
                <a:lnTo>
                  <a:pt x="732" y="2250"/>
                </a:lnTo>
                <a:lnTo>
                  <a:pt x="671" y="2277"/>
                </a:lnTo>
                <a:lnTo>
                  <a:pt x="635" y="2180"/>
                </a:lnTo>
                <a:lnTo>
                  <a:pt x="582" y="2241"/>
                </a:lnTo>
                <a:lnTo>
                  <a:pt x="485" y="2206"/>
                </a:lnTo>
                <a:lnTo>
                  <a:pt x="432" y="2144"/>
                </a:lnTo>
                <a:lnTo>
                  <a:pt x="362" y="2083"/>
                </a:lnTo>
                <a:lnTo>
                  <a:pt x="291" y="2038"/>
                </a:lnTo>
                <a:lnTo>
                  <a:pt x="212" y="2056"/>
                </a:lnTo>
                <a:lnTo>
                  <a:pt x="203" y="1985"/>
                </a:lnTo>
                <a:lnTo>
                  <a:pt x="221" y="1915"/>
                </a:lnTo>
                <a:lnTo>
                  <a:pt x="229" y="1871"/>
                </a:lnTo>
                <a:lnTo>
                  <a:pt x="194" y="1818"/>
                </a:lnTo>
                <a:lnTo>
                  <a:pt x="159" y="1738"/>
                </a:lnTo>
                <a:lnTo>
                  <a:pt x="238" y="1685"/>
                </a:lnTo>
                <a:lnTo>
                  <a:pt x="194" y="1668"/>
                </a:lnTo>
                <a:lnTo>
                  <a:pt x="141" y="1632"/>
                </a:lnTo>
                <a:lnTo>
                  <a:pt x="123" y="1597"/>
                </a:lnTo>
                <a:lnTo>
                  <a:pt x="115" y="1518"/>
                </a:lnTo>
                <a:lnTo>
                  <a:pt x="176" y="1482"/>
                </a:lnTo>
                <a:lnTo>
                  <a:pt x="185" y="1438"/>
                </a:lnTo>
                <a:lnTo>
                  <a:pt x="123" y="1359"/>
                </a:lnTo>
                <a:lnTo>
                  <a:pt x="70" y="1332"/>
                </a:lnTo>
                <a:lnTo>
                  <a:pt x="0" y="1297"/>
                </a:lnTo>
                <a:lnTo>
                  <a:pt x="53" y="1244"/>
                </a:lnTo>
                <a:lnTo>
                  <a:pt x="35" y="1165"/>
                </a:lnTo>
                <a:lnTo>
                  <a:pt x="79" y="1130"/>
                </a:lnTo>
                <a:lnTo>
                  <a:pt x="106" y="1068"/>
                </a:lnTo>
                <a:lnTo>
                  <a:pt x="123" y="1024"/>
                </a:lnTo>
                <a:lnTo>
                  <a:pt x="150" y="953"/>
                </a:lnTo>
                <a:lnTo>
                  <a:pt x="159" y="900"/>
                </a:lnTo>
                <a:lnTo>
                  <a:pt x="203" y="838"/>
                </a:lnTo>
                <a:lnTo>
                  <a:pt x="229" y="785"/>
                </a:lnTo>
                <a:lnTo>
                  <a:pt x="229" y="715"/>
                </a:lnTo>
                <a:lnTo>
                  <a:pt x="212" y="662"/>
                </a:lnTo>
                <a:lnTo>
                  <a:pt x="247" y="600"/>
                </a:lnTo>
                <a:lnTo>
                  <a:pt x="221" y="538"/>
                </a:lnTo>
                <a:lnTo>
                  <a:pt x="221" y="432"/>
                </a:lnTo>
                <a:lnTo>
                  <a:pt x="273" y="397"/>
                </a:lnTo>
                <a:lnTo>
                  <a:pt x="318" y="344"/>
                </a:lnTo>
                <a:lnTo>
                  <a:pt x="423" y="371"/>
                </a:lnTo>
                <a:lnTo>
                  <a:pt x="512" y="380"/>
                </a:lnTo>
                <a:lnTo>
                  <a:pt x="626" y="397"/>
                </a:lnTo>
                <a:lnTo>
                  <a:pt x="768" y="380"/>
                </a:lnTo>
                <a:lnTo>
                  <a:pt x="856" y="344"/>
                </a:lnTo>
                <a:lnTo>
                  <a:pt x="838" y="230"/>
                </a:lnTo>
                <a:lnTo>
                  <a:pt x="838" y="141"/>
                </a:lnTo>
                <a:lnTo>
                  <a:pt x="865" y="80"/>
                </a:lnTo>
                <a:lnTo>
                  <a:pt x="909" y="62"/>
                </a:lnTo>
                <a:lnTo>
                  <a:pt x="926" y="0"/>
                </a:lnTo>
                <a:lnTo>
                  <a:pt x="997" y="0"/>
                </a:lnTo>
                <a:lnTo>
                  <a:pt x="1059" y="9"/>
                </a:lnTo>
                <a:lnTo>
                  <a:pt x="1129" y="27"/>
                </a:lnTo>
                <a:lnTo>
                  <a:pt x="1244" y="53"/>
                </a:lnTo>
                <a:lnTo>
                  <a:pt x="1332" y="62"/>
                </a:lnTo>
                <a:lnTo>
                  <a:pt x="1412" y="71"/>
                </a:lnTo>
                <a:lnTo>
                  <a:pt x="1518" y="53"/>
                </a:lnTo>
                <a:lnTo>
                  <a:pt x="1588" y="35"/>
                </a:lnTo>
                <a:lnTo>
                  <a:pt x="1571" y="97"/>
                </a:lnTo>
                <a:lnTo>
                  <a:pt x="1491" y="177"/>
                </a:lnTo>
                <a:lnTo>
                  <a:pt x="1482" y="274"/>
                </a:lnTo>
                <a:lnTo>
                  <a:pt x="1474" y="371"/>
                </a:lnTo>
                <a:lnTo>
                  <a:pt x="1500" y="432"/>
                </a:lnTo>
                <a:lnTo>
                  <a:pt x="1544" y="468"/>
                </a:lnTo>
                <a:lnTo>
                  <a:pt x="1535" y="512"/>
                </a:lnTo>
                <a:lnTo>
                  <a:pt x="1491" y="556"/>
                </a:lnTo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Freeform 10">
            <a:extLst>
              <a:ext uri="{FF2B5EF4-FFF2-40B4-BE49-F238E27FC236}">
                <a16:creationId xmlns:a16="http://schemas.microsoft.com/office/drawing/2014/main" id="{75AB8AB3-DC8E-45C7-B4CC-B45C69CBAE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7738" y="903369"/>
            <a:ext cx="552450" cy="1244600"/>
          </a:xfrm>
          <a:custGeom>
            <a:avLst/>
            <a:gdLst>
              <a:gd name="T0" fmla="*/ 423 w 1536"/>
              <a:gd name="T1" fmla="*/ 1923 h 3459"/>
              <a:gd name="T2" fmla="*/ 335 w 1536"/>
              <a:gd name="T3" fmla="*/ 1809 h 3459"/>
              <a:gd name="T4" fmla="*/ 238 w 1536"/>
              <a:gd name="T5" fmla="*/ 1747 h 3459"/>
              <a:gd name="T6" fmla="*/ 150 w 1536"/>
              <a:gd name="T7" fmla="*/ 1553 h 3459"/>
              <a:gd name="T8" fmla="*/ 70 w 1536"/>
              <a:gd name="T9" fmla="*/ 1464 h 3459"/>
              <a:gd name="T10" fmla="*/ 264 w 1536"/>
              <a:gd name="T11" fmla="*/ 1385 h 3459"/>
              <a:gd name="T12" fmla="*/ 432 w 1536"/>
              <a:gd name="T13" fmla="*/ 1323 h 3459"/>
              <a:gd name="T14" fmla="*/ 264 w 1536"/>
              <a:gd name="T15" fmla="*/ 1085 h 3459"/>
              <a:gd name="T16" fmla="*/ 70 w 1536"/>
              <a:gd name="T17" fmla="*/ 856 h 3459"/>
              <a:gd name="T18" fmla="*/ 167 w 1536"/>
              <a:gd name="T19" fmla="*/ 644 h 3459"/>
              <a:gd name="T20" fmla="*/ 370 w 1536"/>
              <a:gd name="T21" fmla="*/ 494 h 3459"/>
              <a:gd name="T22" fmla="*/ 538 w 1536"/>
              <a:gd name="T23" fmla="*/ 379 h 3459"/>
              <a:gd name="T24" fmla="*/ 582 w 1536"/>
              <a:gd name="T25" fmla="*/ 212 h 3459"/>
              <a:gd name="T26" fmla="*/ 520 w 1536"/>
              <a:gd name="T27" fmla="*/ 88 h 3459"/>
              <a:gd name="T28" fmla="*/ 803 w 1536"/>
              <a:gd name="T29" fmla="*/ 0 h 3459"/>
              <a:gd name="T30" fmla="*/ 970 w 1536"/>
              <a:gd name="T31" fmla="*/ 79 h 3459"/>
              <a:gd name="T32" fmla="*/ 1103 w 1536"/>
              <a:gd name="T33" fmla="*/ 176 h 3459"/>
              <a:gd name="T34" fmla="*/ 1191 w 1536"/>
              <a:gd name="T35" fmla="*/ 309 h 3459"/>
              <a:gd name="T36" fmla="*/ 1156 w 1536"/>
              <a:gd name="T37" fmla="*/ 441 h 3459"/>
              <a:gd name="T38" fmla="*/ 1315 w 1536"/>
              <a:gd name="T39" fmla="*/ 450 h 3459"/>
              <a:gd name="T40" fmla="*/ 1535 w 1536"/>
              <a:gd name="T41" fmla="*/ 476 h 3459"/>
              <a:gd name="T42" fmla="*/ 1420 w 1536"/>
              <a:gd name="T43" fmla="*/ 653 h 3459"/>
              <a:gd name="T44" fmla="*/ 1376 w 1536"/>
              <a:gd name="T45" fmla="*/ 935 h 3459"/>
              <a:gd name="T46" fmla="*/ 1385 w 1536"/>
              <a:gd name="T47" fmla="*/ 1138 h 3459"/>
              <a:gd name="T48" fmla="*/ 1253 w 1536"/>
              <a:gd name="T49" fmla="*/ 1376 h 3459"/>
              <a:gd name="T50" fmla="*/ 1059 w 1536"/>
              <a:gd name="T51" fmla="*/ 1606 h 3459"/>
              <a:gd name="T52" fmla="*/ 979 w 1536"/>
              <a:gd name="T53" fmla="*/ 1809 h 3459"/>
              <a:gd name="T54" fmla="*/ 891 w 1536"/>
              <a:gd name="T55" fmla="*/ 1888 h 3459"/>
              <a:gd name="T56" fmla="*/ 882 w 1536"/>
              <a:gd name="T57" fmla="*/ 2109 h 3459"/>
              <a:gd name="T58" fmla="*/ 856 w 1536"/>
              <a:gd name="T59" fmla="*/ 2267 h 3459"/>
              <a:gd name="T60" fmla="*/ 785 w 1536"/>
              <a:gd name="T61" fmla="*/ 2409 h 3459"/>
              <a:gd name="T62" fmla="*/ 820 w 1536"/>
              <a:gd name="T63" fmla="*/ 2567 h 3459"/>
              <a:gd name="T64" fmla="*/ 900 w 1536"/>
              <a:gd name="T65" fmla="*/ 2726 h 3459"/>
              <a:gd name="T66" fmla="*/ 1014 w 1536"/>
              <a:gd name="T67" fmla="*/ 2629 h 3459"/>
              <a:gd name="T68" fmla="*/ 944 w 1536"/>
              <a:gd name="T69" fmla="*/ 2903 h 3459"/>
              <a:gd name="T70" fmla="*/ 1067 w 1536"/>
              <a:gd name="T71" fmla="*/ 3106 h 3459"/>
              <a:gd name="T72" fmla="*/ 1023 w 1536"/>
              <a:gd name="T73" fmla="*/ 3272 h 3459"/>
              <a:gd name="T74" fmla="*/ 900 w 1536"/>
              <a:gd name="T75" fmla="*/ 3431 h 3459"/>
              <a:gd name="T76" fmla="*/ 714 w 1536"/>
              <a:gd name="T77" fmla="*/ 3387 h 3459"/>
              <a:gd name="T78" fmla="*/ 529 w 1536"/>
              <a:gd name="T79" fmla="*/ 3334 h 3459"/>
              <a:gd name="T80" fmla="*/ 617 w 1536"/>
              <a:gd name="T81" fmla="*/ 3167 h 3459"/>
              <a:gd name="T82" fmla="*/ 503 w 1536"/>
              <a:gd name="T83" fmla="*/ 2938 h 3459"/>
              <a:gd name="T84" fmla="*/ 503 w 1536"/>
              <a:gd name="T85" fmla="*/ 2576 h 3459"/>
              <a:gd name="T86" fmla="*/ 450 w 1536"/>
              <a:gd name="T87" fmla="*/ 2338 h 3459"/>
              <a:gd name="T88" fmla="*/ 344 w 1536"/>
              <a:gd name="T89" fmla="*/ 2126 h 3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36" h="3459">
                <a:moveTo>
                  <a:pt x="370" y="2047"/>
                </a:moveTo>
                <a:lnTo>
                  <a:pt x="406" y="1985"/>
                </a:lnTo>
                <a:lnTo>
                  <a:pt x="423" y="1923"/>
                </a:lnTo>
                <a:lnTo>
                  <a:pt x="370" y="1923"/>
                </a:lnTo>
                <a:lnTo>
                  <a:pt x="344" y="1862"/>
                </a:lnTo>
                <a:lnTo>
                  <a:pt x="335" y="1809"/>
                </a:lnTo>
                <a:lnTo>
                  <a:pt x="291" y="1809"/>
                </a:lnTo>
                <a:lnTo>
                  <a:pt x="229" y="1809"/>
                </a:lnTo>
                <a:lnTo>
                  <a:pt x="238" y="1747"/>
                </a:lnTo>
                <a:lnTo>
                  <a:pt x="247" y="1685"/>
                </a:lnTo>
                <a:lnTo>
                  <a:pt x="203" y="1615"/>
                </a:lnTo>
                <a:lnTo>
                  <a:pt x="150" y="1553"/>
                </a:lnTo>
                <a:lnTo>
                  <a:pt x="70" y="1526"/>
                </a:lnTo>
                <a:lnTo>
                  <a:pt x="0" y="1491"/>
                </a:lnTo>
                <a:lnTo>
                  <a:pt x="70" y="1464"/>
                </a:lnTo>
                <a:lnTo>
                  <a:pt x="79" y="1394"/>
                </a:lnTo>
                <a:lnTo>
                  <a:pt x="132" y="1376"/>
                </a:lnTo>
                <a:lnTo>
                  <a:pt x="264" y="1385"/>
                </a:lnTo>
                <a:lnTo>
                  <a:pt x="335" y="1376"/>
                </a:lnTo>
                <a:lnTo>
                  <a:pt x="432" y="1385"/>
                </a:lnTo>
                <a:lnTo>
                  <a:pt x="432" y="1323"/>
                </a:lnTo>
                <a:lnTo>
                  <a:pt x="406" y="1253"/>
                </a:lnTo>
                <a:lnTo>
                  <a:pt x="353" y="1164"/>
                </a:lnTo>
                <a:lnTo>
                  <a:pt x="264" y="1085"/>
                </a:lnTo>
                <a:lnTo>
                  <a:pt x="167" y="1014"/>
                </a:lnTo>
                <a:lnTo>
                  <a:pt x="88" y="935"/>
                </a:lnTo>
                <a:lnTo>
                  <a:pt x="70" y="856"/>
                </a:lnTo>
                <a:lnTo>
                  <a:pt x="70" y="750"/>
                </a:lnTo>
                <a:lnTo>
                  <a:pt x="114" y="688"/>
                </a:lnTo>
                <a:lnTo>
                  <a:pt x="167" y="644"/>
                </a:lnTo>
                <a:lnTo>
                  <a:pt x="194" y="573"/>
                </a:lnTo>
                <a:lnTo>
                  <a:pt x="273" y="503"/>
                </a:lnTo>
                <a:lnTo>
                  <a:pt x="370" y="494"/>
                </a:lnTo>
                <a:lnTo>
                  <a:pt x="450" y="459"/>
                </a:lnTo>
                <a:lnTo>
                  <a:pt x="520" y="441"/>
                </a:lnTo>
                <a:lnTo>
                  <a:pt x="538" y="379"/>
                </a:lnTo>
                <a:lnTo>
                  <a:pt x="609" y="353"/>
                </a:lnTo>
                <a:lnTo>
                  <a:pt x="600" y="273"/>
                </a:lnTo>
                <a:lnTo>
                  <a:pt x="582" y="212"/>
                </a:lnTo>
                <a:lnTo>
                  <a:pt x="635" y="132"/>
                </a:lnTo>
                <a:lnTo>
                  <a:pt x="564" y="88"/>
                </a:lnTo>
                <a:lnTo>
                  <a:pt x="520" y="88"/>
                </a:lnTo>
                <a:lnTo>
                  <a:pt x="564" y="44"/>
                </a:lnTo>
                <a:lnTo>
                  <a:pt x="679" y="35"/>
                </a:lnTo>
                <a:lnTo>
                  <a:pt x="803" y="0"/>
                </a:lnTo>
                <a:lnTo>
                  <a:pt x="917" y="0"/>
                </a:lnTo>
                <a:lnTo>
                  <a:pt x="979" y="9"/>
                </a:lnTo>
                <a:lnTo>
                  <a:pt x="970" y="79"/>
                </a:lnTo>
                <a:lnTo>
                  <a:pt x="953" y="150"/>
                </a:lnTo>
                <a:lnTo>
                  <a:pt x="1059" y="114"/>
                </a:lnTo>
                <a:lnTo>
                  <a:pt x="1103" y="176"/>
                </a:lnTo>
                <a:lnTo>
                  <a:pt x="1164" y="194"/>
                </a:lnTo>
                <a:lnTo>
                  <a:pt x="1209" y="247"/>
                </a:lnTo>
                <a:lnTo>
                  <a:pt x="1191" y="309"/>
                </a:lnTo>
                <a:lnTo>
                  <a:pt x="1147" y="353"/>
                </a:lnTo>
                <a:lnTo>
                  <a:pt x="1094" y="423"/>
                </a:lnTo>
                <a:lnTo>
                  <a:pt x="1156" y="441"/>
                </a:lnTo>
                <a:lnTo>
                  <a:pt x="1164" y="485"/>
                </a:lnTo>
                <a:lnTo>
                  <a:pt x="1235" y="450"/>
                </a:lnTo>
                <a:lnTo>
                  <a:pt x="1315" y="450"/>
                </a:lnTo>
                <a:lnTo>
                  <a:pt x="1367" y="467"/>
                </a:lnTo>
                <a:lnTo>
                  <a:pt x="1456" y="459"/>
                </a:lnTo>
                <a:lnTo>
                  <a:pt x="1535" y="476"/>
                </a:lnTo>
                <a:lnTo>
                  <a:pt x="1517" y="529"/>
                </a:lnTo>
                <a:lnTo>
                  <a:pt x="1456" y="582"/>
                </a:lnTo>
                <a:lnTo>
                  <a:pt x="1420" y="653"/>
                </a:lnTo>
                <a:lnTo>
                  <a:pt x="1429" y="732"/>
                </a:lnTo>
                <a:lnTo>
                  <a:pt x="1420" y="820"/>
                </a:lnTo>
                <a:lnTo>
                  <a:pt x="1376" y="935"/>
                </a:lnTo>
                <a:lnTo>
                  <a:pt x="1359" y="1014"/>
                </a:lnTo>
                <a:lnTo>
                  <a:pt x="1438" y="1067"/>
                </a:lnTo>
                <a:lnTo>
                  <a:pt x="1385" y="1138"/>
                </a:lnTo>
                <a:lnTo>
                  <a:pt x="1350" y="1191"/>
                </a:lnTo>
                <a:lnTo>
                  <a:pt x="1323" y="1279"/>
                </a:lnTo>
                <a:lnTo>
                  <a:pt x="1253" y="1376"/>
                </a:lnTo>
                <a:lnTo>
                  <a:pt x="1164" y="1420"/>
                </a:lnTo>
                <a:lnTo>
                  <a:pt x="1103" y="1500"/>
                </a:lnTo>
                <a:lnTo>
                  <a:pt x="1059" y="1606"/>
                </a:lnTo>
                <a:lnTo>
                  <a:pt x="1023" y="1694"/>
                </a:lnTo>
                <a:lnTo>
                  <a:pt x="1023" y="1747"/>
                </a:lnTo>
                <a:lnTo>
                  <a:pt x="979" y="1809"/>
                </a:lnTo>
                <a:lnTo>
                  <a:pt x="926" y="1826"/>
                </a:lnTo>
                <a:lnTo>
                  <a:pt x="882" y="1826"/>
                </a:lnTo>
                <a:lnTo>
                  <a:pt x="891" y="1888"/>
                </a:lnTo>
                <a:lnTo>
                  <a:pt x="891" y="1976"/>
                </a:lnTo>
                <a:lnTo>
                  <a:pt x="873" y="2029"/>
                </a:lnTo>
                <a:lnTo>
                  <a:pt x="882" y="2109"/>
                </a:lnTo>
                <a:lnTo>
                  <a:pt x="891" y="2170"/>
                </a:lnTo>
                <a:lnTo>
                  <a:pt x="900" y="2241"/>
                </a:lnTo>
                <a:lnTo>
                  <a:pt x="856" y="2267"/>
                </a:lnTo>
                <a:lnTo>
                  <a:pt x="856" y="2312"/>
                </a:lnTo>
                <a:lnTo>
                  <a:pt x="820" y="2356"/>
                </a:lnTo>
                <a:lnTo>
                  <a:pt x="785" y="2409"/>
                </a:lnTo>
                <a:lnTo>
                  <a:pt x="767" y="2479"/>
                </a:lnTo>
                <a:lnTo>
                  <a:pt x="785" y="2523"/>
                </a:lnTo>
                <a:lnTo>
                  <a:pt x="820" y="2567"/>
                </a:lnTo>
                <a:lnTo>
                  <a:pt x="847" y="2620"/>
                </a:lnTo>
                <a:lnTo>
                  <a:pt x="838" y="2700"/>
                </a:lnTo>
                <a:lnTo>
                  <a:pt x="900" y="2726"/>
                </a:lnTo>
                <a:lnTo>
                  <a:pt x="917" y="2656"/>
                </a:lnTo>
                <a:lnTo>
                  <a:pt x="953" y="2585"/>
                </a:lnTo>
                <a:lnTo>
                  <a:pt x="1014" y="2629"/>
                </a:lnTo>
                <a:lnTo>
                  <a:pt x="997" y="2735"/>
                </a:lnTo>
                <a:lnTo>
                  <a:pt x="953" y="2815"/>
                </a:lnTo>
                <a:lnTo>
                  <a:pt x="944" y="2903"/>
                </a:lnTo>
                <a:lnTo>
                  <a:pt x="944" y="2973"/>
                </a:lnTo>
                <a:lnTo>
                  <a:pt x="988" y="3035"/>
                </a:lnTo>
                <a:lnTo>
                  <a:pt x="1067" y="3106"/>
                </a:lnTo>
                <a:lnTo>
                  <a:pt x="1067" y="3176"/>
                </a:lnTo>
                <a:lnTo>
                  <a:pt x="1014" y="3194"/>
                </a:lnTo>
                <a:lnTo>
                  <a:pt x="1023" y="3272"/>
                </a:lnTo>
                <a:lnTo>
                  <a:pt x="1006" y="3325"/>
                </a:lnTo>
                <a:lnTo>
                  <a:pt x="935" y="3387"/>
                </a:lnTo>
                <a:lnTo>
                  <a:pt x="900" y="3431"/>
                </a:lnTo>
                <a:lnTo>
                  <a:pt x="847" y="3458"/>
                </a:lnTo>
                <a:lnTo>
                  <a:pt x="776" y="3414"/>
                </a:lnTo>
                <a:lnTo>
                  <a:pt x="714" y="3387"/>
                </a:lnTo>
                <a:lnTo>
                  <a:pt x="661" y="3387"/>
                </a:lnTo>
                <a:lnTo>
                  <a:pt x="564" y="3387"/>
                </a:lnTo>
                <a:lnTo>
                  <a:pt x="529" y="3334"/>
                </a:lnTo>
                <a:lnTo>
                  <a:pt x="538" y="3264"/>
                </a:lnTo>
                <a:lnTo>
                  <a:pt x="609" y="3229"/>
                </a:lnTo>
                <a:lnTo>
                  <a:pt x="617" y="3167"/>
                </a:lnTo>
                <a:lnTo>
                  <a:pt x="556" y="3097"/>
                </a:lnTo>
                <a:lnTo>
                  <a:pt x="511" y="3000"/>
                </a:lnTo>
                <a:lnTo>
                  <a:pt x="503" y="2938"/>
                </a:lnTo>
                <a:lnTo>
                  <a:pt x="503" y="2841"/>
                </a:lnTo>
                <a:lnTo>
                  <a:pt x="520" y="2726"/>
                </a:lnTo>
                <a:lnTo>
                  <a:pt x="503" y="2576"/>
                </a:lnTo>
                <a:lnTo>
                  <a:pt x="459" y="2479"/>
                </a:lnTo>
                <a:lnTo>
                  <a:pt x="441" y="2400"/>
                </a:lnTo>
                <a:lnTo>
                  <a:pt x="450" y="2338"/>
                </a:lnTo>
                <a:lnTo>
                  <a:pt x="459" y="2250"/>
                </a:lnTo>
                <a:lnTo>
                  <a:pt x="432" y="2197"/>
                </a:lnTo>
                <a:lnTo>
                  <a:pt x="344" y="2126"/>
                </a:lnTo>
                <a:lnTo>
                  <a:pt x="370" y="2047"/>
                </a:lnTo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Freeform 11">
            <a:extLst>
              <a:ext uri="{FF2B5EF4-FFF2-40B4-BE49-F238E27FC236}">
                <a16:creationId xmlns:a16="http://schemas.microsoft.com/office/drawing/2014/main" id="{9D213770-7469-49C9-8217-AFEBCCBC63A0}"/>
              </a:ext>
            </a:extLst>
          </p:cNvPr>
          <p:cNvSpPr>
            <a:spLocks/>
          </p:cNvSpPr>
          <p:nvPr/>
        </p:nvSpPr>
        <p:spPr bwMode="auto">
          <a:xfrm>
            <a:off x="6834913" y="1500269"/>
            <a:ext cx="676275" cy="949325"/>
          </a:xfrm>
          <a:custGeom>
            <a:avLst/>
            <a:gdLst>
              <a:gd name="T0" fmla="*/ 8022852 w 1880"/>
              <a:gd name="T1" fmla="*/ 236343060 h 2638"/>
              <a:gd name="T2" fmla="*/ 26267888 w 1880"/>
              <a:gd name="T3" fmla="*/ 248904882 h 2638"/>
              <a:gd name="T4" fmla="*/ 43478008 w 1880"/>
              <a:gd name="T5" fmla="*/ 250070486 h 2638"/>
              <a:gd name="T6" fmla="*/ 53700552 w 1880"/>
              <a:gd name="T7" fmla="*/ 242041169 h 2638"/>
              <a:gd name="T8" fmla="*/ 71945948 w 1880"/>
              <a:gd name="T9" fmla="*/ 236343060 h 2638"/>
              <a:gd name="T10" fmla="*/ 89156067 w 1880"/>
              <a:gd name="T11" fmla="*/ 234012211 h 2638"/>
              <a:gd name="T12" fmla="*/ 94849367 w 1880"/>
              <a:gd name="T13" fmla="*/ 246703585 h 2638"/>
              <a:gd name="T14" fmla="*/ 108565879 w 1880"/>
              <a:gd name="T15" fmla="*/ 255768595 h 2638"/>
              <a:gd name="T16" fmla="*/ 111929987 w 1880"/>
              <a:gd name="T17" fmla="*/ 266128761 h 2638"/>
              <a:gd name="T18" fmla="*/ 117623647 w 1880"/>
              <a:gd name="T19" fmla="*/ 282057844 h 2638"/>
              <a:gd name="T20" fmla="*/ 122152532 w 1880"/>
              <a:gd name="T21" fmla="*/ 300317776 h 2638"/>
              <a:gd name="T22" fmla="*/ 123317307 w 1880"/>
              <a:gd name="T23" fmla="*/ 316376051 h 2638"/>
              <a:gd name="T24" fmla="*/ 141562344 w 1880"/>
              <a:gd name="T25" fmla="*/ 325441421 h 2638"/>
              <a:gd name="T26" fmla="*/ 162136931 w 1880"/>
              <a:gd name="T27" fmla="*/ 324405369 h 2638"/>
              <a:gd name="T28" fmla="*/ 167830591 w 1880"/>
              <a:gd name="T29" fmla="*/ 338003244 h 2638"/>
              <a:gd name="T30" fmla="*/ 182582019 w 1880"/>
              <a:gd name="T31" fmla="*/ 339168848 h 2638"/>
              <a:gd name="T32" fmla="*/ 196298171 w 1880"/>
              <a:gd name="T33" fmla="*/ 340334092 h 2638"/>
              <a:gd name="T34" fmla="*/ 208849907 w 1880"/>
              <a:gd name="T35" fmla="*/ 319743312 h 2638"/>
              <a:gd name="T36" fmla="*/ 221401643 w 1880"/>
              <a:gd name="T37" fmla="*/ 315210447 h 2638"/>
              <a:gd name="T38" fmla="*/ 236282571 w 1880"/>
              <a:gd name="T39" fmla="*/ 322074160 h 2638"/>
              <a:gd name="T40" fmla="*/ 229424495 w 1880"/>
              <a:gd name="T41" fmla="*/ 291252406 h 2638"/>
              <a:gd name="T42" fmla="*/ 224895611 w 1880"/>
              <a:gd name="T43" fmla="*/ 275194131 h 2638"/>
              <a:gd name="T44" fmla="*/ 211179099 w 1880"/>
              <a:gd name="T45" fmla="*/ 267164814 h 2638"/>
              <a:gd name="T46" fmla="*/ 184911211 w 1880"/>
              <a:gd name="T47" fmla="*/ 266128761 h 2638"/>
              <a:gd name="T48" fmla="*/ 173524251 w 1880"/>
              <a:gd name="T49" fmla="*/ 251236090 h 2638"/>
              <a:gd name="T50" fmla="*/ 172359475 w 1880"/>
              <a:gd name="T51" fmla="*/ 235177815 h 2638"/>
              <a:gd name="T52" fmla="*/ 172359475 w 1880"/>
              <a:gd name="T53" fmla="*/ 216917884 h 2638"/>
              <a:gd name="T54" fmla="*/ 173524251 w 1880"/>
              <a:gd name="T55" fmla="*/ 198787144 h 2638"/>
              <a:gd name="T56" fmla="*/ 181546743 w 1880"/>
              <a:gd name="T57" fmla="*/ 181692816 h 2638"/>
              <a:gd name="T58" fmla="*/ 183746436 w 1880"/>
              <a:gd name="T59" fmla="*/ 166800145 h 2638"/>
              <a:gd name="T60" fmla="*/ 190604871 w 1880"/>
              <a:gd name="T61" fmla="*/ 150741510 h 2638"/>
              <a:gd name="T62" fmla="*/ 184911211 w 1880"/>
              <a:gd name="T63" fmla="*/ 131316334 h 2638"/>
              <a:gd name="T64" fmla="*/ 129010967 w 1880"/>
              <a:gd name="T65" fmla="*/ 52578138 h 2638"/>
              <a:gd name="T66" fmla="*/ 116588371 w 1880"/>
              <a:gd name="T67" fmla="*/ 25123645 h 2638"/>
              <a:gd name="T68" fmla="*/ 101707803 w 1880"/>
              <a:gd name="T69" fmla="*/ 27325302 h 2638"/>
              <a:gd name="T70" fmla="*/ 89156067 w 1880"/>
              <a:gd name="T71" fmla="*/ 21627193 h 2638"/>
              <a:gd name="T72" fmla="*/ 90320483 w 1880"/>
              <a:gd name="T73" fmla="*/ 10230614 h 2638"/>
              <a:gd name="T74" fmla="*/ 74275139 w 1880"/>
              <a:gd name="T75" fmla="*/ 7899766 h 2638"/>
              <a:gd name="T76" fmla="*/ 54865327 w 1880"/>
              <a:gd name="T77" fmla="*/ 18259932 h 2638"/>
              <a:gd name="T78" fmla="*/ 27432664 w 1880"/>
              <a:gd name="T79" fmla="*/ 21627193 h 2638"/>
              <a:gd name="T80" fmla="*/ 22903780 w 1880"/>
              <a:gd name="T81" fmla="*/ 29656150 h 2638"/>
              <a:gd name="T82" fmla="*/ 20574588 w 1880"/>
              <a:gd name="T83" fmla="*/ 47916082 h 2638"/>
              <a:gd name="T84" fmla="*/ 22903780 w 1880"/>
              <a:gd name="T85" fmla="*/ 66176013 h 2638"/>
              <a:gd name="T86" fmla="*/ 18374536 w 1880"/>
              <a:gd name="T87" fmla="*/ 78737836 h 2638"/>
              <a:gd name="T88" fmla="*/ 13716152 w 1880"/>
              <a:gd name="T89" fmla="*/ 90263606 h 2638"/>
              <a:gd name="T90" fmla="*/ 6858076 w 1880"/>
              <a:gd name="T91" fmla="*/ 106192689 h 2638"/>
              <a:gd name="T92" fmla="*/ 13716152 w 1880"/>
              <a:gd name="T93" fmla="*/ 117588908 h 2638"/>
              <a:gd name="T94" fmla="*/ 16045344 w 1880"/>
              <a:gd name="T95" fmla="*/ 134812787 h 2638"/>
              <a:gd name="T96" fmla="*/ 26267888 w 1880"/>
              <a:gd name="T97" fmla="*/ 129114678 h 2638"/>
              <a:gd name="T98" fmla="*/ 38819624 w 1880"/>
              <a:gd name="T99" fmla="*/ 125617865 h 2638"/>
              <a:gd name="T100" fmla="*/ 30926272 w 1880"/>
              <a:gd name="T101" fmla="*/ 149705458 h 2638"/>
              <a:gd name="T102" fmla="*/ 29761856 w 1880"/>
              <a:gd name="T103" fmla="*/ 170167046 h 2638"/>
              <a:gd name="T104" fmla="*/ 45677700 w 1880"/>
              <a:gd name="T105" fmla="*/ 187390925 h 2638"/>
              <a:gd name="T106" fmla="*/ 38819624 w 1880"/>
              <a:gd name="T107" fmla="*/ 198787144 h 2638"/>
              <a:gd name="T108" fmla="*/ 37784348 w 1880"/>
              <a:gd name="T109" fmla="*/ 215752279 h 2638"/>
              <a:gd name="T110" fmla="*/ 24068196 w 1880"/>
              <a:gd name="T111" fmla="*/ 229479706 h 2638"/>
              <a:gd name="T112" fmla="*/ 8022852 w 1880"/>
              <a:gd name="T113" fmla="*/ 227278049 h 2638"/>
              <a:gd name="T114" fmla="*/ 2329192 w 1880"/>
              <a:gd name="T115" fmla="*/ 230644950 h 263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880" h="2638">
                <a:moveTo>
                  <a:pt x="18" y="1781"/>
                </a:moveTo>
                <a:lnTo>
                  <a:pt x="62" y="1825"/>
                </a:lnTo>
                <a:lnTo>
                  <a:pt x="133" y="1887"/>
                </a:lnTo>
                <a:lnTo>
                  <a:pt x="203" y="1922"/>
                </a:lnTo>
                <a:lnTo>
                  <a:pt x="265" y="1905"/>
                </a:lnTo>
                <a:lnTo>
                  <a:pt x="336" y="1931"/>
                </a:lnTo>
                <a:lnTo>
                  <a:pt x="398" y="1922"/>
                </a:lnTo>
                <a:lnTo>
                  <a:pt x="415" y="1869"/>
                </a:lnTo>
                <a:lnTo>
                  <a:pt x="450" y="1807"/>
                </a:lnTo>
                <a:lnTo>
                  <a:pt x="556" y="1825"/>
                </a:lnTo>
                <a:lnTo>
                  <a:pt x="627" y="1825"/>
                </a:lnTo>
                <a:lnTo>
                  <a:pt x="689" y="1807"/>
                </a:lnTo>
                <a:lnTo>
                  <a:pt x="733" y="1869"/>
                </a:lnTo>
                <a:lnTo>
                  <a:pt x="733" y="1905"/>
                </a:lnTo>
                <a:lnTo>
                  <a:pt x="786" y="1931"/>
                </a:lnTo>
                <a:lnTo>
                  <a:pt x="839" y="1975"/>
                </a:lnTo>
                <a:lnTo>
                  <a:pt x="848" y="2019"/>
                </a:lnTo>
                <a:lnTo>
                  <a:pt x="865" y="2055"/>
                </a:lnTo>
                <a:lnTo>
                  <a:pt x="918" y="2116"/>
                </a:lnTo>
                <a:lnTo>
                  <a:pt x="909" y="2178"/>
                </a:lnTo>
                <a:lnTo>
                  <a:pt x="892" y="2249"/>
                </a:lnTo>
                <a:lnTo>
                  <a:pt x="944" y="2319"/>
                </a:lnTo>
                <a:lnTo>
                  <a:pt x="909" y="2399"/>
                </a:lnTo>
                <a:lnTo>
                  <a:pt x="953" y="2443"/>
                </a:lnTo>
                <a:lnTo>
                  <a:pt x="1005" y="2496"/>
                </a:lnTo>
                <a:lnTo>
                  <a:pt x="1094" y="2513"/>
                </a:lnTo>
                <a:lnTo>
                  <a:pt x="1182" y="2513"/>
                </a:lnTo>
                <a:lnTo>
                  <a:pt x="1253" y="2505"/>
                </a:lnTo>
                <a:lnTo>
                  <a:pt x="1261" y="2558"/>
                </a:lnTo>
                <a:lnTo>
                  <a:pt x="1297" y="2610"/>
                </a:lnTo>
                <a:lnTo>
                  <a:pt x="1350" y="2610"/>
                </a:lnTo>
                <a:lnTo>
                  <a:pt x="1411" y="2619"/>
                </a:lnTo>
                <a:lnTo>
                  <a:pt x="1464" y="2637"/>
                </a:lnTo>
                <a:lnTo>
                  <a:pt x="1517" y="2628"/>
                </a:lnTo>
                <a:lnTo>
                  <a:pt x="1570" y="2540"/>
                </a:lnTo>
                <a:lnTo>
                  <a:pt x="1614" y="2469"/>
                </a:lnTo>
                <a:lnTo>
                  <a:pt x="1685" y="2505"/>
                </a:lnTo>
                <a:lnTo>
                  <a:pt x="1711" y="2434"/>
                </a:lnTo>
                <a:lnTo>
                  <a:pt x="1773" y="2452"/>
                </a:lnTo>
                <a:lnTo>
                  <a:pt x="1826" y="2487"/>
                </a:lnTo>
                <a:lnTo>
                  <a:pt x="1879" y="2452"/>
                </a:lnTo>
                <a:lnTo>
                  <a:pt x="1773" y="2249"/>
                </a:lnTo>
                <a:lnTo>
                  <a:pt x="1703" y="2178"/>
                </a:lnTo>
                <a:lnTo>
                  <a:pt x="1738" y="2125"/>
                </a:lnTo>
                <a:lnTo>
                  <a:pt x="1703" y="2063"/>
                </a:lnTo>
                <a:lnTo>
                  <a:pt x="1632" y="2063"/>
                </a:lnTo>
                <a:lnTo>
                  <a:pt x="1517" y="2063"/>
                </a:lnTo>
                <a:lnTo>
                  <a:pt x="1429" y="2055"/>
                </a:lnTo>
                <a:lnTo>
                  <a:pt x="1447" y="1993"/>
                </a:lnTo>
                <a:lnTo>
                  <a:pt x="1341" y="1940"/>
                </a:lnTo>
                <a:lnTo>
                  <a:pt x="1376" y="1896"/>
                </a:lnTo>
                <a:lnTo>
                  <a:pt x="1332" y="1816"/>
                </a:lnTo>
                <a:lnTo>
                  <a:pt x="1358" y="1755"/>
                </a:lnTo>
                <a:lnTo>
                  <a:pt x="1332" y="1675"/>
                </a:lnTo>
                <a:lnTo>
                  <a:pt x="1367" y="1596"/>
                </a:lnTo>
                <a:lnTo>
                  <a:pt x="1341" y="1535"/>
                </a:lnTo>
                <a:lnTo>
                  <a:pt x="1350" y="1438"/>
                </a:lnTo>
                <a:lnTo>
                  <a:pt x="1403" y="1403"/>
                </a:lnTo>
                <a:lnTo>
                  <a:pt x="1456" y="1332"/>
                </a:lnTo>
                <a:lnTo>
                  <a:pt x="1420" y="1288"/>
                </a:lnTo>
                <a:lnTo>
                  <a:pt x="1464" y="1226"/>
                </a:lnTo>
                <a:lnTo>
                  <a:pt x="1473" y="1164"/>
                </a:lnTo>
                <a:lnTo>
                  <a:pt x="1456" y="1085"/>
                </a:lnTo>
                <a:lnTo>
                  <a:pt x="1429" y="1014"/>
                </a:lnTo>
                <a:lnTo>
                  <a:pt x="1094" y="732"/>
                </a:lnTo>
                <a:lnTo>
                  <a:pt x="997" y="406"/>
                </a:lnTo>
                <a:lnTo>
                  <a:pt x="970" y="229"/>
                </a:lnTo>
                <a:lnTo>
                  <a:pt x="901" y="194"/>
                </a:lnTo>
                <a:lnTo>
                  <a:pt x="830" y="167"/>
                </a:lnTo>
                <a:lnTo>
                  <a:pt x="786" y="211"/>
                </a:lnTo>
                <a:lnTo>
                  <a:pt x="724" y="229"/>
                </a:lnTo>
                <a:lnTo>
                  <a:pt x="689" y="167"/>
                </a:lnTo>
                <a:lnTo>
                  <a:pt x="733" y="132"/>
                </a:lnTo>
                <a:lnTo>
                  <a:pt x="698" y="79"/>
                </a:lnTo>
                <a:lnTo>
                  <a:pt x="645" y="0"/>
                </a:lnTo>
                <a:lnTo>
                  <a:pt x="574" y="61"/>
                </a:lnTo>
                <a:lnTo>
                  <a:pt x="512" y="106"/>
                </a:lnTo>
                <a:lnTo>
                  <a:pt x="424" y="141"/>
                </a:lnTo>
                <a:lnTo>
                  <a:pt x="327" y="176"/>
                </a:lnTo>
                <a:lnTo>
                  <a:pt x="212" y="167"/>
                </a:lnTo>
                <a:lnTo>
                  <a:pt x="168" y="167"/>
                </a:lnTo>
                <a:lnTo>
                  <a:pt x="177" y="229"/>
                </a:lnTo>
                <a:lnTo>
                  <a:pt x="177" y="317"/>
                </a:lnTo>
                <a:lnTo>
                  <a:pt x="159" y="370"/>
                </a:lnTo>
                <a:lnTo>
                  <a:pt x="168" y="450"/>
                </a:lnTo>
                <a:lnTo>
                  <a:pt x="177" y="511"/>
                </a:lnTo>
                <a:lnTo>
                  <a:pt x="186" y="582"/>
                </a:lnTo>
                <a:lnTo>
                  <a:pt x="142" y="608"/>
                </a:lnTo>
                <a:lnTo>
                  <a:pt x="142" y="653"/>
                </a:lnTo>
                <a:lnTo>
                  <a:pt x="106" y="697"/>
                </a:lnTo>
                <a:lnTo>
                  <a:pt x="71" y="750"/>
                </a:lnTo>
                <a:lnTo>
                  <a:pt x="53" y="820"/>
                </a:lnTo>
                <a:lnTo>
                  <a:pt x="71" y="864"/>
                </a:lnTo>
                <a:lnTo>
                  <a:pt x="106" y="908"/>
                </a:lnTo>
                <a:lnTo>
                  <a:pt x="133" y="961"/>
                </a:lnTo>
                <a:lnTo>
                  <a:pt x="124" y="1041"/>
                </a:lnTo>
                <a:lnTo>
                  <a:pt x="186" y="1067"/>
                </a:lnTo>
                <a:lnTo>
                  <a:pt x="203" y="997"/>
                </a:lnTo>
                <a:lnTo>
                  <a:pt x="239" y="926"/>
                </a:lnTo>
                <a:lnTo>
                  <a:pt x="300" y="970"/>
                </a:lnTo>
                <a:lnTo>
                  <a:pt x="283" y="1076"/>
                </a:lnTo>
                <a:lnTo>
                  <a:pt x="239" y="1156"/>
                </a:lnTo>
                <a:lnTo>
                  <a:pt x="230" y="1244"/>
                </a:lnTo>
                <a:lnTo>
                  <a:pt x="230" y="1314"/>
                </a:lnTo>
                <a:lnTo>
                  <a:pt x="274" y="1376"/>
                </a:lnTo>
                <a:lnTo>
                  <a:pt x="353" y="1447"/>
                </a:lnTo>
                <a:lnTo>
                  <a:pt x="353" y="1517"/>
                </a:lnTo>
                <a:lnTo>
                  <a:pt x="300" y="1535"/>
                </a:lnTo>
                <a:lnTo>
                  <a:pt x="309" y="1613"/>
                </a:lnTo>
                <a:lnTo>
                  <a:pt x="292" y="1666"/>
                </a:lnTo>
                <a:lnTo>
                  <a:pt x="221" y="1728"/>
                </a:lnTo>
                <a:lnTo>
                  <a:pt x="186" y="1772"/>
                </a:lnTo>
                <a:lnTo>
                  <a:pt x="133" y="1799"/>
                </a:lnTo>
                <a:lnTo>
                  <a:pt x="62" y="1755"/>
                </a:lnTo>
                <a:lnTo>
                  <a:pt x="0" y="1728"/>
                </a:lnTo>
                <a:lnTo>
                  <a:pt x="18" y="1781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Freeform 12">
            <a:extLst>
              <a:ext uri="{FF2B5EF4-FFF2-40B4-BE49-F238E27FC236}">
                <a16:creationId xmlns:a16="http://schemas.microsoft.com/office/drawing/2014/main" id="{B2CEFBF6-D139-4C5E-BEE4-4249575C7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4013" y="982744"/>
            <a:ext cx="782637" cy="1439862"/>
          </a:xfrm>
          <a:custGeom>
            <a:avLst/>
            <a:gdLst>
              <a:gd name="T0" fmla="*/ 62 w 2172"/>
              <a:gd name="T1" fmla="*/ 142 h 3998"/>
              <a:gd name="T2" fmla="*/ 0 w 2172"/>
              <a:gd name="T3" fmla="*/ 362 h 3998"/>
              <a:gd name="T4" fmla="*/ 27 w 2172"/>
              <a:gd name="T5" fmla="*/ 530 h 3998"/>
              <a:gd name="T6" fmla="*/ 159 w 2172"/>
              <a:gd name="T7" fmla="*/ 706 h 3998"/>
              <a:gd name="T8" fmla="*/ 80 w 2172"/>
              <a:gd name="T9" fmla="*/ 874 h 3998"/>
              <a:gd name="T10" fmla="*/ 239 w 2172"/>
              <a:gd name="T11" fmla="*/ 953 h 3998"/>
              <a:gd name="T12" fmla="*/ 203 w 2172"/>
              <a:gd name="T13" fmla="*/ 1165 h 3998"/>
              <a:gd name="T14" fmla="*/ 397 w 2172"/>
              <a:gd name="T15" fmla="*/ 1130 h 3998"/>
              <a:gd name="T16" fmla="*/ 574 w 2172"/>
              <a:gd name="T17" fmla="*/ 1236 h 3998"/>
              <a:gd name="T18" fmla="*/ 768 w 2172"/>
              <a:gd name="T19" fmla="*/ 1377 h 3998"/>
              <a:gd name="T20" fmla="*/ 795 w 2172"/>
              <a:gd name="T21" fmla="*/ 1624 h 3998"/>
              <a:gd name="T22" fmla="*/ 962 w 2172"/>
              <a:gd name="T23" fmla="*/ 1800 h 3998"/>
              <a:gd name="T24" fmla="*/ 1148 w 2172"/>
              <a:gd name="T25" fmla="*/ 1950 h 3998"/>
              <a:gd name="T26" fmla="*/ 1121 w 2172"/>
              <a:gd name="T27" fmla="*/ 2092 h 3998"/>
              <a:gd name="T28" fmla="*/ 1183 w 2172"/>
              <a:gd name="T29" fmla="*/ 2321 h 3998"/>
              <a:gd name="T30" fmla="*/ 1165 w 2172"/>
              <a:gd name="T31" fmla="*/ 2497 h 3998"/>
              <a:gd name="T32" fmla="*/ 1051 w 2172"/>
              <a:gd name="T33" fmla="*/ 2595 h 3998"/>
              <a:gd name="T34" fmla="*/ 909 w 2172"/>
              <a:gd name="T35" fmla="*/ 2709 h 3998"/>
              <a:gd name="T36" fmla="*/ 1192 w 2172"/>
              <a:gd name="T37" fmla="*/ 2903 h 3998"/>
              <a:gd name="T38" fmla="*/ 1262 w 2172"/>
              <a:gd name="T39" fmla="*/ 3132 h 3998"/>
              <a:gd name="T40" fmla="*/ 1324 w 2172"/>
              <a:gd name="T41" fmla="*/ 3282 h 3998"/>
              <a:gd name="T42" fmla="*/ 1218 w 2172"/>
              <a:gd name="T43" fmla="*/ 3423 h 3998"/>
              <a:gd name="T44" fmla="*/ 1271 w 2172"/>
              <a:gd name="T45" fmla="*/ 3591 h 3998"/>
              <a:gd name="T46" fmla="*/ 1412 w 2172"/>
              <a:gd name="T47" fmla="*/ 3529 h 3998"/>
              <a:gd name="T48" fmla="*/ 1492 w 2172"/>
              <a:gd name="T49" fmla="*/ 3591 h 3998"/>
              <a:gd name="T50" fmla="*/ 1439 w 2172"/>
              <a:gd name="T51" fmla="*/ 3767 h 3998"/>
              <a:gd name="T52" fmla="*/ 1492 w 2172"/>
              <a:gd name="T53" fmla="*/ 3970 h 3998"/>
              <a:gd name="T54" fmla="*/ 1933 w 2172"/>
              <a:gd name="T55" fmla="*/ 3741 h 3998"/>
              <a:gd name="T56" fmla="*/ 2030 w 2172"/>
              <a:gd name="T57" fmla="*/ 3441 h 3998"/>
              <a:gd name="T58" fmla="*/ 2127 w 2172"/>
              <a:gd name="T59" fmla="*/ 3229 h 3998"/>
              <a:gd name="T60" fmla="*/ 2083 w 2172"/>
              <a:gd name="T61" fmla="*/ 2983 h 3998"/>
              <a:gd name="T62" fmla="*/ 2092 w 2172"/>
              <a:gd name="T63" fmla="*/ 2762 h 3998"/>
              <a:gd name="T64" fmla="*/ 2171 w 2172"/>
              <a:gd name="T65" fmla="*/ 2506 h 3998"/>
              <a:gd name="T66" fmla="*/ 2092 w 2172"/>
              <a:gd name="T67" fmla="*/ 2180 h 3998"/>
              <a:gd name="T68" fmla="*/ 2083 w 2172"/>
              <a:gd name="T69" fmla="*/ 1977 h 3998"/>
              <a:gd name="T70" fmla="*/ 1933 w 2172"/>
              <a:gd name="T71" fmla="*/ 1818 h 3998"/>
              <a:gd name="T72" fmla="*/ 1748 w 2172"/>
              <a:gd name="T73" fmla="*/ 1818 h 3998"/>
              <a:gd name="T74" fmla="*/ 1580 w 2172"/>
              <a:gd name="T75" fmla="*/ 1721 h 3998"/>
              <a:gd name="T76" fmla="*/ 1412 w 2172"/>
              <a:gd name="T77" fmla="*/ 1562 h 3998"/>
              <a:gd name="T78" fmla="*/ 1262 w 2172"/>
              <a:gd name="T79" fmla="*/ 1553 h 3998"/>
              <a:gd name="T80" fmla="*/ 1042 w 2172"/>
              <a:gd name="T81" fmla="*/ 1395 h 3998"/>
              <a:gd name="T82" fmla="*/ 883 w 2172"/>
              <a:gd name="T83" fmla="*/ 1297 h 3998"/>
              <a:gd name="T84" fmla="*/ 874 w 2172"/>
              <a:gd name="T85" fmla="*/ 1130 h 3998"/>
              <a:gd name="T86" fmla="*/ 874 w 2172"/>
              <a:gd name="T87" fmla="*/ 980 h 3998"/>
              <a:gd name="T88" fmla="*/ 795 w 2172"/>
              <a:gd name="T89" fmla="*/ 830 h 3998"/>
              <a:gd name="T90" fmla="*/ 803 w 2172"/>
              <a:gd name="T91" fmla="*/ 671 h 3998"/>
              <a:gd name="T92" fmla="*/ 733 w 2172"/>
              <a:gd name="T93" fmla="*/ 556 h 3998"/>
              <a:gd name="T94" fmla="*/ 618 w 2172"/>
              <a:gd name="T95" fmla="*/ 371 h 3998"/>
              <a:gd name="T96" fmla="*/ 459 w 2172"/>
              <a:gd name="T97" fmla="*/ 309 h 3998"/>
              <a:gd name="T98" fmla="*/ 336 w 2172"/>
              <a:gd name="T99" fmla="*/ 221 h 3998"/>
              <a:gd name="T100" fmla="*/ 292 w 2172"/>
              <a:gd name="T101" fmla="*/ 62 h 3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172" h="3998">
                <a:moveTo>
                  <a:pt x="195" y="27"/>
                </a:moveTo>
                <a:lnTo>
                  <a:pt x="115" y="80"/>
                </a:lnTo>
                <a:lnTo>
                  <a:pt x="62" y="142"/>
                </a:lnTo>
                <a:lnTo>
                  <a:pt x="9" y="212"/>
                </a:lnTo>
                <a:lnTo>
                  <a:pt x="0" y="309"/>
                </a:lnTo>
                <a:lnTo>
                  <a:pt x="0" y="362"/>
                </a:lnTo>
                <a:lnTo>
                  <a:pt x="27" y="406"/>
                </a:lnTo>
                <a:lnTo>
                  <a:pt x="9" y="450"/>
                </a:lnTo>
                <a:lnTo>
                  <a:pt x="27" y="530"/>
                </a:lnTo>
                <a:lnTo>
                  <a:pt x="44" y="600"/>
                </a:lnTo>
                <a:lnTo>
                  <a:pt x="97" y="662"/>
                </a:lnTo>
                <a:lnTo>
                  <a:pt x="159" y="706"/>
                </a:lnTo>
                <a:lnTo>
                  <a:pt x="80" y="742"/>
                </a:lnTo>
                <a:lnTo>
                  <a:pt x="80" y="812"/>
                </a:lnTo>
                <a:lnTo>
                  <a:pt x="80" y="874"/>
                </a:lnTo>
                <a:lnTo>
                  <a:pt x="142" y="900"/>
                </a:lnTo>
                <a:lnTo>
                  <a:pt x="247" y="918"/>
                </a:lnTo>
                <a:lnTo>
                  <a:pt x="239" y="953"/>
                </a:lnTo>
                <a:lnTo>
                  <a:pt x="239" y="1024"/>
                </a:lnTo>
                <a:lnTo>
                  <a:pt x="186" y="1094"/>
                </a:lnTo>
                <a:lnTo>
                  <a:pt x="203" y="1165"/>
                </a:lnTo>
                <a:lnTo>
                  <a:pt x="265" y="1121"/>
                </a:lnTo>
                <a:lnTo>
                  <a:pt x="345" y="1112"/>
                </a:lnTo>
                <a:lnTo>
                  <a:pt x="397" y="1130"/>
                </a:lnTo>
                <a:lnTo>
                  <a:pt x="477" y="1183"/>
                </a:lnTo>
                <a:lnTo>
                  <a:pt x="512" y="1227"/>
                </a:lnTo>
                <a:lnTo>
                  <a:pt x="574" y="1236"/>
                </a:lnTo>
                <a:lnTo>
                  <a:pt x="627" y="1244"/>
                </a:lnTo>
                <a:lnTo>
                  <a:pt x="689" y="1315"/>
                </a:lnTo>
                <a:lnTo>
                  <a:pt x="768" y="1377"/>
                </a:lnTo>
                <a:lnTo>
                  <a:pt x="759" y="1474"/>
                </a:lnTo>
                <a:lnTo>
                  <a:pt x="742" y="1553"/>
                </a:lnTo>
                <a:lnTo>
                  <a:pt x="795" y="1624"/>
                </a:lnTo>
                <a:lnTo>
                  <a:pt x="848" y="1695"/>
                </a:lnTo>
                <a:lnTo>
                  <a:pt x="892" y="1765"/>
                </a:lnTo>
                <a:lnTo>
                  <a:pt x="962" y="1800"/>
                </a:lnTo>
                <a:lnTo>
                  <a:pt x="1024" y="1818"/>
                </a:lnTo>
                <a:lnTo>
                  <a:pt x="1086" y="1862"/>
                </a:lnTo>
                <a:lnTo>
                  <a:pt x="1148" y="1950"/>
                </a:lnTo>
                <a:lnTo>
                  <a:pt x="1183" y="2003"/>
                </a:lnTo>
                <a:lnTo>
                  <a:pt x="1183" y="2074"/>
                </a:lnTo>
                <a:lnTo>
                  <a:pt x="1121" y="2092"/>
                </a:lnTo>
                <a:lnTo>
                  <a:pt x="1139" y="2171"/>
                </a:lnTo>
                <a:lnTo>
                  <a:pt x="1156" y="2242"/>
                </a:lnTo>
                <a:lnTo>
                  <a:pt x="1183" y="2321"/>
                </a:lnTo>
                <a:lnTo>
                  <a:pt x="1209" y="2365"/>
                </a:lnTo>
                <a:lnTo>
                  <a:pt x="1253" y="2418"/>
                </a:lnTo>
                <a:lnTo>
                  <a:pt x="1165" y="2497"/>
                </a:lnTo>
                <a:lnTo>
                  <a:pt x="1139" y="2568"/>
                </a:lnTo>
                <a:lnTo>
                  <a:pt x="1095" y="2630"/>
                </a:lnTo>
                <a:lnTo>
                  <a:pt x="1051" y="2595"/>
                </a:lnTo>
                <a:lnTo>
                  <a:pt x="998" y="2621"/>
                </a:lnTo>
                <a:lnTo>
                  <a:pt x="980" y="2674"/>
                </a:lnTo>
                <a:lnTo>
                  <a:pt x="909" y="2709"/>
                </a:lnTo>
                <a:lnTo>
                  <a:pt x="1024" y="2797"/>
                </a:lnTo>
                <a:lnTo>
                  <a:pt x="1112" y="2842"/>
                </a:lnTo>
                <a:lnTo>
                  <a:pt x="1192" y="2903"/>
                </a:lnTo>
                <a:lnTo>
                  <a:pt x="1253" y="2974"/>
                </a:lnTo>
                <a:lnTo>
                  <a:pt x="1271" y="3044"/>
                </a:lnTo>
                <a:lnTo>
                  <a:pt x="1262" y="3132"/>
                </a:lnTo>
                <a:lnTo>
                  <a:pt x="1306" y="3167"/>
                </a:lnTo>
                <a:lnTo>
                  <a:pt x="1359" y="3211"/>
                </a:lnTo>
                <a:lnTo>
                  <a:pt x="1324" y="3282"/>
                </a:lnTo>
                <a:lnTo>
                  <a:pt x="1236" y="3308"/>
                </a:lnTo>
                <a:lnTo>
                  <a:pt x="1236" y="3370"/>
                </a:lnTo>
                <a:lnTo>
                  <a:pt x="1218" y="3423"/>
                </a:lnTo>
                <a:lnTo>
                  <a:pt x="1209" y="3494"/>
                </a:lnTo>
                <a:lnTo>
                  <a:pt x="1236" y="3555"/>
                </a:lnTo>
                <a:lnTo>
                  <a:pt x="1271" y="3591"/>
                </a:lnTo>
                <a:lnTo>
                  <a:pt x="1333" y="3635"/>
                </a:lnTo>
                <a:lnTo>
                  <a:pt x="1386" y="3599"/>
                </a:lnTo>
                <a:lnTo>
                  <a:pt x="1412" y="3529"/>
                </a:lnTo>
                <a:lnTo>
                  <a:pt x="1439" y="3476"/>
                </a:lnTo>
                <a:lnTo>
                  <a:pt x="1501" y="3546"/>
                </a:lnTo>
                <a:lnTo>
                  <a:pt x="1492" y="3591"/>
                </a:lnTo>
                <a:lnTo>
                  <a:pt x="1430" y="3652"/>
                </a:lnTo>
                <a:lnTo>
                  <a:pt x="1465" y="3714"/>
                </a:lnTo>
                <a:lnTo>
                  <a:pt x="1439" y="3767"/>
                </a:lnTo>
                <a:lnTo>
                  <a:pt x="1456" y="3838"/>
                </a:lnTo>
                <a:lnTo>
                  <a:pt x="1492" y="3891"/>
                </a:lnTo>
                <a:lnTo>
                  <a:pt x="1492" y="3970"/>
                </a:lnTo>
                <a:lnTo>
                  <a:pt x="1554" y="3997"/>
                </a:lnTo>
                <a:lnTo>
                  <a:pt x="1633" y="3997"/>
                </a:lnTo>
                <a:lnTo>
                  <a:pt x="1933" y="3741"/>
                </a:lnTo>
                <a:lnTo>
                  <a:pt x="1986" y="3661"/>
                </a:lnTo>
                <a:lnTo>
                  <a:pt x="2021" y="3529"/>
                </a:lnTo>
                <a:lnTo>
                  <a:pt x="2030" y="3441"/>
                </a:lnTo>
                <a:lnTo>
                  <a:pt x="2065" y="3352"/>
                </a:lnTo>
                <a:lnTo>
                  <a:pt x="2110" y="3308"/>
                </a:lnTo>
                <a:lnTo>
                  <a:pt x="2127" y="3229"/>
                </a:lnTo>
                <a:lnTo>
                  <a:pt x="2118" y="3141"/>
                </a:lnTo>
                <a:lnTo>
                  <a:pt x="2110" y="3070"/>
                </a:lnTo>
                <a:lnTo>
                  <a:pt x="2083" y="2983"/>
                </a:lnTo>
                <a:lnTo>
                  <a:pt x="2039" y="2921"/>
                </a:lnTo>
                <a:lnTo>
                  <a:pt x="2048" y="2833"/>
                </a:lnTo>
                <a:lnTo>
                  <a:pt x="2092" y="2762"/>
                </a:lnTo>
                <a:lnTo>
                  <a:pt x="2154" y="2718"/>
                </a:lnTo>
                <a:lnTo>
                  <a:pt x="2154" y="2621"/>
                </a:lnTo>
                <a:lnTo>
                  <a:pt x="2171" y="2506"/>
                </a:lnTo>
                <a:lnTo>
                  <a:pt x="2154" y="2356"/>
                </a:lnTo>
                <a:lnTo>
                  <a:pt x="2110" y="2259"/>
                </a:lnTo>
                <a:lnTo>
                  <a:pt x="2092" y="2180"/>
                </a:lnTo>
                <a:lnTo>
                  <a:pt x="2101" y="2118"/>
                </a:lnTo>
                <a:lnTo>
                  <a:pt x="2110" y="2030"/>
                </a:lnTo>
                <a:lnTo>
                  <a:pt x="2083" y="1977"/>
                </a:lnTo>
                <a:lnTo>
                  <a:pt x="1995" y="1906"/>
                </a:lnTo>
                <a:lnTo>
                  <a:pt x="2021" y="1827"/>
                </a:lnTo>
                <a:lnTo>
                  <a:pt x="1933" y="1818"/>
                </a:lnTo>
                <a:lnTo>
                  <a:pt x="1854" y="1809"/>
                </a:lnTo>
                <a:lnTo>
                  <a:pt x="1809" y="1774"/>
                </a:lnTo>
                <a:lnTo>
                  <a:pt x="1748" y="1818"/>
                </a:lnTo>
                <a:lnTo>
                  <a:pt x="1686" y="1809"/>
                </a:lnTo>
                <a:lnTo>
                  <a:pt x="1651" y="1739"/>
                </a:lnTo>
                <a:lnTo>
                  <a:pt x="1580" y="1721"/>
                </a:lnTo>
                <a:lnTo>
                  <a:pt x="1501" y="1659"/>
                </a:lnTo>
                <a:lnTo>
                  <a:pt x="1474" y="1589"/>
                </a:lnTo>
                <a:lnTo>
                  <a:pt x="1412" y="1562"/>
                </a:lnTo>
                <a:lnTo>
                  <a:pt x="1351" y="1589"/>
                </a:lnTo>
                <a:lnTo>
                  <a:pt x="1315" y="1492"/>
                </a:lnTo>
                <a:lnTo>
                  <a:pt x="1262" y="1553"/>
                </a:lnTo>
                <a:lnTo>
                  <a:pt x="1165" y="1518"/>
                </a:lnTo>
                <a:lnTo>
                  <a:pt x="1112" y="1456"/>
                </a:lnTo>
                <a:lnTo>
                  <a:pt x="1042" y="1395"/>
                </a:lnTo>
                <a:lnTo>
                  <a:pt x="971" y="1350"/>
                </a:lnTo>
                <a:lnTo>
                  <a:pt x="892" y="1368"/>
                </a:lnTo>
                <a:lnTo>
                  <a:pt x="883" y="1297"/>
                </a:lnTo>
                <a:lnTo>
                  <a:pt x="901" y="1227"/>
                </a:lnTo>
                <a:lnTo>
                  <a:pt x="909" y="1183"/>
                </a:lnTo>
                <a:lnTo>
                  <a:pt x="874" y="1130"/>
                </a:lnTo>
                <a:lnTo>
                  <a:pt x="839" y="1050"/>
                </a:lnTo>
                <a:lnTo>
                  <a:pt x="918" y="997"/>
                </a:lnTo>
                <a:lnTo>
                  <a:pt x="874" y="980"/>
                </a:lnTo>
                <a:lnTo>
                  <a:pt x="821" y="944"/>
                </a:lnTo>
                <a:lnTo>
                  <a:pt x="803" y="909"/>
                </a:lnTo>
                <a:lnTo>
                  <a:pt x="795" y="830"/>
                </a:lnTo>
                <a:lnTo>
                  <a:pt x="856" y="794"/>
                </a:lnTo>
                <a:lnTo>
                  <a:pt x="865" y="750"/>
                </a:lnTo>
                <a:lnTo>
                  <a:pt x="803" y="671"/>
                </a:lnTo>
                <a:lnTo>
                  <a:pt x="750" y="644"/>
                </a:lnTo>
                <a:lnTo>
                  <a:pt x="680" y="609"/>
                </a:lnTo>
                <a:lnTo>
                  <a:pt x="733" y="556"/>
                </a:lnTo>
                <a:lnTo>
                  <a:pt x="715" y="477"/>
                </a:lnTo>
                <a:lnTo>
                  <a:pt x="662" y="389"/>
                </a:lnTo>
                <a:lnTo>
                  <a:pt x="618" y="371"/>
                </a:lnTo>
                <a:lnTo>
                  <a:pt x="539" y="353"/>
                </a:lnTo>
                <a:lnTo>
                  <a:pt x="468" y="362"/>
                </a:lnTo>
                <a:lnTo>
                  <a:pt x="459" y="309"/>
                </a:lnTo>
                <a:lnTo>
                  <a:pt x="406" y="274"/>
                </a:lnTo>
                <a:lnTo>
                  <a:pt x="345" y="274"/>
                </a:lnTo>
                <a:lnTo>
                  <a:pt x="336" y="221"/>
                </a:lnTo>
                <a:lnTo>
                  <a:pt x="292" y="186"/>
                </a:lnTo>
                <a:lnTo>
                  <a:pt x="300" y="124"/>
                </a:lnTo>
                <a:lnTo>
                  <a:pt x="292" y="62"/>
                </a:lnTo>
                <a:lnTo>
                  <a:pt x="283" y="0"/>
                </a:lnTo>
                <a:lnTo>
                  <a:pt x="195" y="27"/>
                </a:lnTo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Freeform 13">
            <a:extLst>
              <a:ext uri="{FF2B5EF4-FFF2-40B4-BE49-F238E27FC236}">
                <a16:creationId xmlns:a16="http://schemas.microsoft.com/office/drawing/2014/main" id="{D9343EAC-0F76-4F54-ABBC-8974CB03A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513" y="1220869"/>
            <a:ext cx="514350" cy="709612"/>
          </a:xfrm>
          <a:custGeom>
            <a:avLst/>
            <a:gdLst>
              <a:gd name="T0" fmla="*/ 1112 w 1430"/>
              <a:gd name="T1" fmla="*/ 1835 h 1969"/>
              <a:gd name="T2" fmla="*/ 1006 w 1430"/>
              <a:gd name="T3" fmla="*/ 1791 h 1969"/>
              <a:gd name="T4" fmla="*/ 865 w 1430"/>
              <a:gd name="T5" fmla="*/ 1774 h 1969"/>
              <a:gd name="T6" fmla="*/ 776 w 1430"/>
              <a:gd name="T7" fmla="*/ 1809 h 1969"/>
              <a:gd name="T8" fmla="*/ 618 w 1430"/>
              <a:gd name="T9" fmla="*/ 1827 h 1969"/>
              <a:gd name="T10" fmla="*/ 582 w 1430"/>
              <a:gd name="T11" fmla="*/ 1738 h 1969"/>
              <a:gd name="T12" fmla="*/ 485 w 1430"/>
              <a:gd name="T13" fmla="*/ 1694 h 1969"/>
              <a:gd name="T14" fmla="*/ 459 w 1430"/>
              <a:gd name="T15" fmla="*/ 1571 h 1969"/>
              <a:gd name="T16" fmla="*/ 450 w 1430"/>
              <a:gd name="T17" fmla="*/ 1438 h 1969"/>
              <a:gd name="T18" fmla="*/ 406 w 1430"/>
              <a:gd name="T19" fmla="*/ 1359 h 1969"/>
              <a:gd name="T20" fmla="*/ 565 w 1430"/>
              <a:gd name="T21" fmla="*/ 1324 h 1969"/>
              <a:gd name="T22" fmla="*/ 591 w 1430"/>
              <a:gd name="T23" fmla="*/ 1200 h 1969"/>
              <a:gd name="T24" fmla="*/ 494 w 1430"/>
              <a:gd name="T25" fmla="*/ 1130 h 1969"/>
              <a:gd name="T26" fmla="*/ 397 w 1430"/>
              <a:gd name="T27" fmla="*/ 1050 h 1969"/>
              <a:gd name="T28" fmla="*/ 291 w 1430"/>
              <a:gd name="T29" fmla="*/ 997 h 1969"/>
              <a:gd name="T30" fmla="*/ 212 w 1430"/>
              <a:gd name="T31" fmla="*/ 944 h 1969"/>
              <a:gd name="T32" fmla="*/ 79 w 1430"/>
              <a:gd name="T33" fmla="*/ 883 h 1969"/>
              <a:gd name="T34" fmla="*/ 0 w 1430"/>
              <a:gd name="T35" fmla="*/ 785 h 1969"/>
              <a:gd name="T36" fmla="*/ 168 w 1430"/>
              <a:gd name="T37" fmla="*/ 680 h 1969"/>
              <a:gd name="T38" fmla="*/ 132 w 1430"/>
              <a:gd name="T39" fmla="*/ 521 h 1969"/>
              <a:gd name="T40" fmla="*/ 35 w 1430"/>
              <a:gd name="T41" fmla="*/ 415 h 1969"/>
              <a:gd name="T42" fmla="*/ 97 w 1430"/>
              <a:gd name="T43" fmla="*/ 247 h 1969"/>
              <a:gd name="T44" fmla="*/ 115 w 1430"/>
              <a:gd name="T45" fmla="*/ 62 h 1969"/>
              <a:gd name="T46" fmla="*/ 203 w 1430"/>
              <a:gd name="T47" fmla="*/ 27 h 1969"/>
              <a:gd name="T48" fmla="*/ 256 w 1430"/>
              <a:gd name="T49" fmla="*/ 80 h 1969"/>
              <a:gd name="T50" fmla="*/ 256 w 1430"/>
              <a:gd name="T51" fmla="*/ 212 h 1969"/>
              <a:gd name="T52" fmla="*/ 423 w 1430"/>
              <a:gd name="T53" fmla="*/ 256 h 1969"/>
              <a:gd name="T54" fmla="*/ 415 w 1430"/>
              <a:gd name="T55" fmla="*/ 362 h 1969"/>
              <a:gd name="T56" fmla="*/ 379 w 1430"/>
              <a:gd name="T57" fmla="*/ 503 h 1969"/>
              <a:gd name="T58" fmla="*/ 521 w 1430"/>
              <a:gd name="T59" fmla="*/ 450 h 1969"/>
              <a:gd name="T60" fmla="*/ 653 w 1430"/>
              <a:gd name="T61" fmla="*/ 521 h 1969"/>
              <a:gd name="T62" fmla="*/ 750 w 1430"/>
              <a:gd name="T63" fmla="*/ 574 h 1969"/>
              <a:gd name="T64" fmla="*/ 865 w 1430"/>
              <a:gd name="T65" fmla="*/ 653 h 1969"/>
              <a:gd name="T66" fmla="*/ 935 w 1430"/>
              <a:gd name="T67" fmla="*/ 812 h 1969"/>
              <a:gd name="T68" fmla="*/ 971 w 1430"/>
              <a:gd name="T69" fmla="*/ 962 h 1969"/>
              <a:gd name="T70" fmla="*/ 1068 w 1430"/>
              <a:gd name="T71" fmla="*/ 1103 h 1969"/>
              <a:gd name="T72" fmla="*/ 1200 w 1430"/>
              <a:gd name="T73" fmla="*/ 1156 h 1969"/>
              <a:gd name="T74" fmla="*/ 1324 w 1430"/>
              <a:gd name="T75" fmla="*/ 1288 h 1969"/>
              <a:gd name="T76" fmla="*/ 1359 w 1430"/>
              <a:gd name="T77" fmla="*/ 1412 h 1969"/>
              <a:gd name="T78" fmla="*/ 1315 w 1430"/>
              <a:gd name="T79" fmla="*/ 1509 h 1969"/>
              <a:gd name="T80" fmla="*/ 1359 w 1430"/>
              <a:gd name="T81" fmla="*/ 1659 h 1969"/>
              <a:gd name="T82" fmla="*/ 1429 w 1430"/>
              <a:gd name="T83" fmla="*/ 1756 h 1969"/>
              <a:gd name="T84" fmla="*/ 1315 w 1430"/>
              <a:gd name="T85" fmla="*/ 1906 h 1969"/>
              <a:gd name="T86" fmla="*/ 1227 w 1430"/>
              <a:gd name="T87" fmla="*/ 1933 h 1969"/>
              <a:gd name="T88" fmla="*/ 1129 w 1430"/>
              <a:gd name="T89" fmla="*/ 1941 h 1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30" h="1969">
                <a:moveTo>
                  <a:pt x="1121" y="1888"/>
                </a:moveTo>
                <a:lnTo>
                  <a:pt x="1112" y="1835"/>
                </a:lnTo>
                <a:lnTo>
                  <a:pt x="1041" y="1827"/>
                </a:lnTo>
                <a:lnTo>
                  <a:pt x="1006" y="1791"/>
                </a:lnTo>
                <a:lnTo>
                  <a:pt x="944" y="1765"/>
                </a:lnTo>
                <a:lnTo>
                  <a:pt x="865" y="1774"/>
                </a:lnTo>
                <a:lnTo>
                  <a:pt x="856" y="1712"/>
                </a:lnTo>
                <a:lnTo>
                  <a:pt x="776" y="1809"/>
                </a:lnTo>
                <a:lnTo>
                  <a:pt x="688" y="1844"/>
                </a:lnTo>
                <a:lnTo>
                  <a:pt x="618" y="1827"/>
                </a:lnTo>
                <a:lnTo>
                  <a:pt x="626" y="1765"/>
                </a:lnTo>
                <a:lnTo>
                  <a:pt x="582" y="1738"/>
                </a:lnTo>
                <a:lnTo>
                  <a:pt x="503" y="1738"/>
                </a:lnTo>
                <a:lnTo>
                  <a:pt x="485" y="1694"/>
                </a:lnTo>
                <a:lnTo>
                  <a:pt x="476" y="1633"/>
                </a:lnTo>
                <a:lnTo>
                  <a:pt x="459" y="1571"/>
                </a:lnTo>
                <a:lnTo>
                  <a:pt x="441" y="1500"/>
                </a:lnTo>
                <a:lnTo>
                  <a:pt x="450" y="1438"/>
                </a:lnTo>
                <a:lnTo>
                  <a:pt x="379" y="1403"/>
                </a:lnTo>
                <a:lnTo>
                  <a:pt x="406" y="1359"/>
                </a:lnTo>
                <a:lnTo>
                  <a:pt x="485" y="1333"/>
                </a:lnTo>
                <a:lnTo>
                  <a:pt x="565" y="1324"/>
                </a:lnTo>
                <a:lnTo>
                  <a:pt x="600" y="1288"/>
                </a:lnTo>
                <a:lnTo>
                  <a:pt x="591" y="1200"/>
                </a:lnTo>
                <a:lnTo>
                  <a:pt x="565" y="1138"/>
                </a:lnTo>
                <a:lnTo>
                  <a:pt x="494" y="1130"/>
                </a:lnTo>
                <a:lnTo>
                  <a:pt x="476" y="1077"/>
                </a:lnTo>
                <a:lnTo>
                  <a:pt x="397" y="1050"/>
                </a:lnTo>
                <a:lnTo>
                  <a:pt x="344" y="1015"/>
                </a:lnTo>
                <a:lnTo>
                  <a:pt x="291" y="997"/>
                </a:lnTo>
                <a:lnTo>
                  <a:pt x="300" y="953"/>
                </a:lnTo>
                <a:lnTo>
                  <a:pt x="212" y="944"/>
                </a:lnTo>
                <a:lnTo>
                  <a:pt x="141" y="883"/>
                </a:lnTo>
                <a:lnTo>
                  <a:pt x="79" y="883"/>
                </a:lnTo>
                <a:lnTo>
                  <a:pt x="18" y="865"/>
                </a:lnTo>
                <a:lnTo>
                  <a:pt x="0" y="785"/>
                </a:lnTo>
                <a:lnTo>
                  <a:pt x="97" y="733"/>
                </a:lnTo>
                <a:lnTo>
                  <a:pt x="168" y="680"/>
                </a:lnTo>
                <a:lnTo>
                  <a:pt x="168" y="609"/>
                </a:lnTo>
                <a:lnTo>
                  <a:pt x="132" y="521"/>
                </a:lnTo>
                <a:lnTo>
                  <a:pt x="88" y="468"/>
                </a:lnTo>
                <a:lnTo>
                  <a:pt x="35" y="415"/>
                </a:lnTo>
                <a:lnTo>
                  <a:pt x="79" y="344"/>
                </a:lnTo>
                <a:lnTo>
                  <a:pt x="97" y="247"/>
                </a:lnTo>
                <a:lnTo>
                  <a:pt x="123" y="141"/>
                </a:lnTo>
                <a:lnTo>
                  <a:pt x="115" y="62"/>
                </a:lnTo>
                <a:lnTo>
                  <a:pt x="159" y="0"/>
                </a:lnTo>
                <a:lnTo>
                  <a:pt x="203" y="27"/>
                </a:lnTo>
                <a:lnTo>
                  <a:pt x="194" y="97"/>
                </a:lnTo>
                <a:lnTo>
                  <a:pt x="256" y="80"/>
                </a:lnTo>
                <a:lnTo>
                  <a:pt x="256" y="150"/>
                </a:lnTo>
                <a:lnTo>
                  <a:pt x="256" y="212"/>
                </a:lnTo>
                <a:lnTo>
                  <a:pt x="318" y="238"/>
                </a:lnTo>
                <a:lnTo>
                  <a:pt x="423" y="256"/>
                </a:lnTo>
                <a:lnTo>
                  <a:pt x="415" y="291"/>
                </a:lnTo>
                <a:lnTo>
                  <a:pt x="415" y="362"/>
                </a:lnTo>
                <a:lnTo>
                  <a:pt x="362" y="432"/>
                </a:lnTo>
                <a:lnTo>
                  <a:pt x="379" y="503"/>
                </a:lnTo>
                <a:lnTo>
                  <a:pt x="441" y="459"/>
                </a:lnTo>
                <a:lnTo>
                  <a:pt x="521" y="450"/>
                </a:lnTo>
                <a:lnTo>
                  <a:pt x="573" y="468"/>
                </a:lnTo>
                <a:lnTo>
                  <a:pt x="653" y="521"/>
                </a:lnTo>
                <a:lnTo>
                  <a:pt x="688" y="565"/>
                </a:lnTo>
                <a:lnTo>
                  <a:pt x="750" y="574"/>
                </a:lnTo>
                <a:lnTo>
                  <a:pt x="803" y="582"/>
                </a:lnTo>
                <a:lnTo>
                  <a:pt x="865" y="653"/>
                </a:lnTo>
                <a:lnTo>
                  <a:pt x="944" y="715"/>
                </a:lnTo>
                <a:lnTo>
                  <a:pt x="935" y="812"/>
                </a:lnTo>
                <a:lnTo>
                  <a:pt x="918" y="891"/>
                </a:lnTo>
                <a:lnTo>
                  <a:pt x="971" y="962"/>
                </a:lnTo>
                <a:lnTo>
                  <a:pt x="1024" y="1033"/>
                </a:lnTo>
                <a:lnTo>
                  <a:pt x="1068" y="1103"/>
                </a:lnTo>
                <a:lnTo>
                  <a:pt x="1138" y="1138"/>
                </a:lnTo>
                <a:lnTo>
                  <a:pt x="1200" y="1156"/>
                </a:lnTo>
                <a:lnTo>
                  <a:pt x="1262" y="1200"/>
                </a:lnTo>
                <a:lnTo>
                  <a:pt x="1324" y="1288"/>
                </a:lnTo>
                <a:lnTo>
                  <a:pt x="1359" y="1341"/>
                </a:lnTo>
                <a:lnTo>
                  <a:pt x="1359" y="1412"/>
                </a:lnTo>
                <a:lnTo>
                  <a:pt x="1297" y="1430"/>
                </a:lnTo>
                <a:lnTo>
                  <a:pt x="1315" y="1509"/>
                </a:lnTo>
                <a:lnTo>
                  <a:pt x="1332" y="1580"/>
                </a:lnTo>
                <a:lnTo>
                  <a:pt x="1359" y="1659"/>
                </a:lnTo>
                <a:lnTo>
                  <a:pt x="1385" y="1703"/>
                </a:lnTo>
                <a:lnTo>
                  <a:pt x="1429" y="1756"/>
                </a:lnTo>
                <a:lnTo>
                  <a:pt x="1341" y="1835"/>
                </a:lnTo>
                <a:lnTo>
                  <a:pt x="1315" y="1906"/>
                </a:lnTo>
                <a:lnTo>
                  <a:pt x="1271" y="1968"/>
                </a:lnTo>
                <a:lnTo>
                  <a:pt x="1227" y="1933"/>
                </a:lnTo>
                <a:lnTo>
                  <a:pt x="1174" y="1959"/>
                </a:lnTo>
                <a:lnTo>
                  <a:pt x="1129" y="1941"/>
                </a:lnTo>
                <a:lnTo>
                  <a:pt x="1121" y="1888"/>
                </a:lnTo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Freeform 14">
            <a:extLst>
              <a:ext uri="{FF2B5EF4-FFF2-40B4-BE49-F238E27FC236}">
                <a16:creationId xmlns:a16="http://schemas.microsoft.com/office/drawing/2014/main" id="{03F63BE5-D322-4BCA-A6DD-AD1A426AC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8763" y="2919494"/>
            <a:ext cx="542925" cy="387350"/>
          </a:xfrm>
          <a:custGeom>
            <a:avLst/>
            <a:gdLst>
              <a:gd name="T0" fmla="*/ 1438 w 1510"/>
              <a:gd name="T1" fmla="*/ 0 h 1077"/>
              <a:gd name="T2" fmla="*/ 1323 w 1510"/>
              <a:gd name="T3" fmla="*/ 79 h 1077"/>
              <a:gd name="T4" fmla="*/ 1165 w 1510"/>
              <a:gd name="T5" fmla="*/ 35 h 1077"/>
              <a:gd name="T6" fmla="*/ 1006 w 1510"/>
              <a:gd name="T7" fmla="*/ 115 h 1077"/>
              <a:gd name="T8" fmla="*/ 935 w 1510"/>
              <a:gd name="T9" fmla="*/ 194 h 1077"/>
              <a:gd name="T10" fmla="*/ 776 w 1510"/>
              <a:gd name="T11" fmla="*/ 300 h 1077"/>
              <a:gd name="T12" fmla="*/ 661 w 1510"/>
              <a:gd name="T13" fmla="*/ 326 h 1077"/>
              <a:gd name="T14" fmla="*/ 556 w 1510"/>
              <a:gd name="T15" fmla="*/ 97 h 1077"/>
              <a:gd name="T16" fmla="*/ 432 w 1510"/>
              <a:gd name="T17" fmla="*/ 150 h 1077"/>
              <a:gd name="T18" fmla="*/ 300 w 1510"/>
              <a:gd name="T19" fmla="*/ 79 h 1077"/>
              <a:gd name="T20" fmla="*/ 335 w 1510"/>
              <a:gd name="T21" fmla="*/ 238 h 1077"/>
              <a:gd name="T22" fmla="*/ 220 w 1510"/>
              <a:gd name="T23" fmla="*/ 282 h 1077"/>
              <a:gd name="T24" fmla="*/ 106 w 1510"/>
              <a:gd name="T25" fmla="*/ 326 h 1077"/>
              <a:gd name="T26" fmla="*/ 0 w 1510"/>
              <a:gd name="T27" fmla="*/ 362 h 1077"/>
              <a:gd name="T28" fmla="*/ 0 w 1510"/>
              <a:gd name="T29" fmla="*/ 485 h 1077"/>
              <a:gd name="T30" fmla="*/ 123 w 1510"/>
              <a:gd name="T31" fmla="*/ 459 h 1077"/>
              <a:gd name="T32" fmla="*/ 132 w 1510"/>
              <a:gd name="T33" fmla="*/ 538 h 1077"/>
              <a:gd name="T34" fmla="*/ 79 w 1510"/>
              <a:gd name="T35" fmla="*/ 635 h 1077"/>
              <a:gd name="T36" fmla="*/ 61 w 1510"/>
              <a:gd name="T37" fmla="*/ 759 h 1077"/>
              <a:gd name="T38" fmla="*/ 132 w 1510"/>
              <a:gd name="T39" fmla="*/ 838 h 1077"/>
              <a:gd name="T40" fmla="*/ 203 w 1510"/>
              <a:gd name="T41" fmla="*/ 918 h 1077"/>
              <a:gd name="T42" fmla="*/ 361 w 1510"/>
              <a:gd name="T43" fmla="*/ 944 h 1077"/>
              <a:gd name="T44" fmla="*/ 467 w 1510"/>
              <a:gd name="T45" fmla="*/ 979 h 1077"/>
              <a:gd name="T46" fmla="*/ 547 w 1510"/>
              <a:gd name="T47" fmla="*/ 1041 h 1077"/>
              <a:gd name="T48" fmla="*/ 688 w 1510"/>
              <a:gd name="T49" fmla="*/ 1032 h 1077"/>
              <a:gd name="T50" fmla="*/ 679 w 1510"/>
              <a:gd name="T51" fmla="*/ 926 h 1077"/>
              <a:gd name="T52" fmla="*/ 661 w 1510"/>
              <a:gd name="T53" fmla="*/ 768 h 1077"/>
              <a:gd name="T54" fmla="*/ 794 w 1510"/>
              <a:gd name="T55" fmla="*/ 723 h 1077"/>
              <a:gd name="T56" fmla="*/ 917 w 1510"/>
              <a:gd name="T57" fmla="*/ 670 h 1077"/>
              <a:gd name="T58" fmla="*/ 1023 w 1510"/>
              <a:gd name="T59" fmla="*/ 556 h 1077"/>
              <a:gd name="T60" fmla="*/ 1200 w 1510"/>
              <a:gd name="T61" fmla="*/ 538 h 1077"/>
              <a:gd name="T62" fmla="*/ 1385 w 1510"/>
              <a:gd name="T63" fmla="*/ 503 h 1077"/>
              <a:gd name="T64" fmla="*/ 1447 w 1510"/>
              <a:gd name="T65" fmla="*/ 326 h 1077"/>
              <a:gd name="T66" fmla="*/ 1473 w 1510"/>
              <a:gd name="T67" fmla="*/ 167 h 1077"/>
              <a:gd name="T68" fmla="*/ 1509 w 1510"/>
              <a:gd name="T69" fmla="*/ 17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10" h="1077">
                <a:moveTo>
                  <a:pt x="1509" y="17"/>
                </a:moveTo>
                <a:lnTo>
                  <a:pt x="1438" y="0"/>
                </a:lnTo>
                <a:lnTo>
                  <a:pt x="1376" y="17"/>
                </a:lnTo>
                <a:lnTo>
                  <a:pt x="1323" y="79"/>
                </a:lnTo>
                <a:lnTo>
                  <a:pt x="1244" y="53"/>
                </a:lnTo>
                <a:lnTo>
                  <a:pt x="1165" y="35"/>
                </a:lnTo>
                <a:lnTo>
                  <a:pt x="1094" y="62"/>
                </a:lnTo>
                <a:lnTo>
                  <a:pt x="1006" y="115"/>
                </a:lnTo>
                <a:lnTo>
                  <a:pt x="935" y="141"/>
                </a:lnTo>
                <a:lnTo>
                  <a:pt x="935" y="194"/>
                </a:lnTo>
                <a:lnTo>
                  <a:pt x="891" y="256"/>
                </a:lnTo>
                <a:lnTo>
                  <a:pt x="776" y="300"/>
                </a:lnTo>
                <a:lnTo>
                  <a:pt x="732" y="362"/>
                </a:lnTo>
                <a:lnTo>
                  <a:pt x="661" y="326"/>
                </a:lnTo>
                <a:lnTo>
                  <a:pt x="609" y="176"/>
                </a:lnTo>
                <a:lnTo>
                  <a:pt x="556" y="97"/>
                </a:lnTo>
                <a:lnTo>
                  <a:pt x="503" y="123"/>
                </a:lnTo>
                <a:lnTo>
                  <a:pt x="432" y="150"/>
                </a:lnTo>
                <a:lnTo>
                  <a:pt x="388" y="97"/>
                </a:lnTo>
                <a:lnTo>
                  <a:pt x="300" y="79"/>
                </a:lnTo>
                <a:lnTo>
                  <a:pt x="317" y="150"/>
                </a:lnTo>
                <a:lnTo>
                  <a:pt x="335" y="238"/>
                </a:lnTo>
                <a:lnTo>
                  <a:pt x="282" y="300"/>
                </a:lnTo>
                <a:lnTo>
                  <a:pt x="220" y="282"/>
                </a:lnTo>
                <a:lnTo>
                  <a:pt x="158" y="291"/>
                </a:lnTo>
                <a:lnTo>
                  <a:pt x="106" y="326"/>
                </a:lnTo>
                <a:lnTo>
                  <a:pt x="70" y="353"/>
                </a:lnTo>
                <a:lnTo>
                  <a:pt x="0" y="362"/>
                </a:lnTo>
                <a:lnTo>
                  <a:pt x="35" y="432"/>
                </a:lnTo>
                <a:lnTo>
                  <a:pt x="0" y="485"/>
                </a:lnTo>
                <a:lnTo>
                  <a:pt x="61" y="494"/>
                </a:lnTo>
                <a:lnTo>
                  <a:pt x="123" y="459"/>
                </a:lnTo>
                <a:lnTo>
                  <a:pt x="194" y="476"/>
                </a:lnTo>
                <a:lnTo>
                  <a:pt x="132" y="538"/>
                </a:lnTo>
                <a:lnTo>
                  <a:pt x="88" y="582"/>
                </a:lnTo>
                <a:lnTo>
                  <a:pt x="79" y="635"/>
                </a:lnTo>
                <a:lnTo>
                  <a:pt x="79" y="688"/>
                </a:lnTo>
                <a:lnTo>
                  <a:pt x="61" y="759"/>
                </a:lnTo>
                <a:lnTo>
                  <a:pt x="61" y="829"/>
                </a:lnTo>
                <a:lnTo>
                  <a:pt x="132" y="838"/>
                </a:lnTo>
                <a:lnTo>
                  <a:pt x="185" y="856"/>
                </a:lnTo>
                <a:lnTo>
                  <a:pt x="203" y="918"/>
                </a:lnTo>
                <a:lnTo>
                  <a:pt x="238" y="962"/>
                </a:lnTo>
                <a:lnTo>
                  <a:pt x="361" y="944"/>
                </a:lnTo>
                <a:lnTo>
                  <a:pt x="441" y="944"/>
                </a:lnTo>
                <a:lnTo>
                  <a:pt x="467" y="979"/>
                </a:lnTo>
                <a:lnTo>
                  <a:pt x="547" y="988"/>
                </a:lnTo>
                <a:lnTo>
                  <a:pt x="547" y="1041"/>
                </a:lnTo>
                <a:lnTo>
                  <a:pt x="626" y="1076"/>
                </a:lnTo>
                <a:lnTo>
                  <a:pt x="688" y="1032"/>
                </a:lnTo>
                <a:lnTo>
                  <a:pt x="679" y="979"/>
                </a:lnTo>
                <a:lnTo>
                  <a:pt x="679" y="926"/>
                </a:lnTo>
                <a:lnTo>
                  <a:pt x="697" y="856"/>
                </a:lnTo>
                <a:lnTo>
                  <a:pt x="661" y="768"/>
                </a:lnTo>
                <a:lnTo>
                  <a:pt x="706" y="723"/>
                </a:lnTo>
                <a:lnTo>
                  <a:pt x="794" y="723"/>
                </a:lnTo>
                <a:lnTo>
                  <a:pt x="838" y="688"/>
                </a:lnTo>
                <a:lnTo>
                  <a:pt x="917" y="670"/>
                </a:lnTo>
                <a:lnTo>
                  <a:pt x="979" y="600"/>
                </a:lnTo>
                <a:lnTo>
                  <a:pt x="1023" y="556"/>
                </a:lnTo>
                <a:lnTo>
                  <a:pt x="1094" y="529"/>
                </a:lnTo>
                <a:lnTo>
                  <a:pt x="1200" y="538"/>
                </a:lnTo>
                <a:lnTo>
                  <a:pt x="1315" y="538"/>
                </a:lnTo>
                <a:lnTo>
                  <a:pt x="1385" y="503"/>
                </a:lnTo>
                <a:lnTo>
                  <a:pt x="1447" y="415"/>
                </a:lnTo>
                <a:lnTo>
                  <a:pt x="1447" y="326"/>
                </a:lnTo>
                <a:lnTo>
                  <a:pt x="1482" y="265"/>
                </a:lnTo>
                <a:lnTo>
                  <a:pt x="1473" y="167"/>
                </a:lnTo>
                <a:lnTo>
                  <a:pt x="1482" y="97"/>
                </a:lnTo>
                <a:lnTo>
                  <a:pt x="1509" y="17"/>
                </a:lnTo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Freeform 15">
            <a:extLst>
              <a:ext uri="{FF2B5EF4-FFF2-40B4-BE49-F238E27FC236}">
                <a16:creationId xmlns:a16="http://schemas.microsoft.com/office/drawing/2014/main" id="{9C73AD4F-0663-4A82-8EE0-A93F63E81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4530" y="1830469"/>
            <a:ext cx="830263" cy="1833562"/>
          </a:xfrm>
          <a:custGeom>
            <a:avLst/>
            <a:gdLst>
              <a:gd name="T0" fmla="*/ 2198 w 2305"/>
              <a:gd name="T1" fmla="*/ 3211 h 5092"/>
              <a:gd name="T2" fmla="*/ 2162 w 2305"/>
              <a:gd name="T3" fmla="*/ 2929 h 5092"/>
              <a:gd name="T4" fmla="*/ 1995 w 2305"/>
              <a:gd name="T5" fmla="*/ 2752 h 5092"/>
              <a:gd name="T6" fmla="*/ 1730 w 2305"/>
              <a:gd name="T7" fmla="*/ 2646 h 5092"/>
              <a:gd name="T8" fmla="*/ 1421 w 2305"/>
              <a:gd name="T9" fmla="*/ 2567 h 5092"/>
              <a:gd name="T10" fmla="*/ 1377 w 2305"/>
              <a:gd name="T11" fmla="*/ 2329 h 5092"/>
              <a:gd name="T12" fmla="*/ 1183 w 2305"/>
              <a:gd name="T13" fmla="*/ 2152 h 5092"/>
              <a:gd name="T14" fmla="*/ 1253 w 2305"/>
              <a:gd name="T15" fmla="*/ 1923 h 5092"/>
              <a:gd name="T16" fmla="*/ 1412 w 2305"/>
              <a:gd name="T17" fmla="*/ 1720 h 5092"/>
              <a:gd name="T18" fmla="*/ 1668 w 2305"/>
              <a:gd name="T19" fmla="*/ 1614 h 5092"/>
              <a:gd name="T20" fmla="*/ 1456 w 2305"/>
              <a:gd name="T21" fmla="*/ 1393 h 5092"/>
              <a:gd name="T22" fmla="*/ 945 w 2305"/>
              <a:gd name="T23" fmla="*/ 829 h 5092"/>
              <a:gd name="T24" fmla="*/ 1112 w 2305"/>
              <a:gd name="T25" fmla="*/ 618 h 5092"/>
              <a:gd name="T26" fmla="*/ 1059 w 2305"/>
              <a:gd name="T27" fmla="*/ 371 h 5092"/>
              <a:gd name="T28" fmla="*/ 768 w 2305"/>
              <a:gd name="T29" fmla="*/ 177 h 5092"/>
              <a:gd name="T30" fmla="*/ 503 w 2305"/>
              <a:gd name="T31" fmla="*/ 106 h 5092"/>
              <a:gd name="T32" fmla="*/ 627 w 2305"/>
              <a:gd name="T33" fmla="*/ 371 h 5092"/>
              <a:gd name="T34" fmla="*/ 786 w 2305"/>
              <a:gd name="T35" fmla="*/ 609 h 5092"/>
              <a:gd name="T36" fmla="*/ 742 w 2305"/>
              <a:gd name="T37" fmla="*/ 829 h 5092"/>
              <a:gd name="T38" fmla="*/ 283 w 2305"/>
              <a:gd name="T39" fmla="*/ 1120 h 5092"/>
              <a:gd name="T40" fmla="*/ 186 w 2305"/>
              <a:gd name="T41" fmla="*/ 1279 h 5092"/>
              <a:gd name="T42" fmla="*/ 71 w 2305"/>
              <a:gd name="T43" fmla="*/ 1605 h 5092"/>
              <a:gd name="T44" fmla="*/ 309 w 2305"/>
              <a:gd name="T45" fmla="*/ 1852 h 5092"/>
              <a:gd name="T46" fmla="*/ 389 w 2305"/>
              <a:gd name="T47" fmla="*/ 2011 h 5092"/>
              <a:gd name="T48" fmla="*/ 583 w 2305"/>
              <a:gd name="T49" fmla="*/ 2117 h 5092"/>
              <a:gd name="T50" fmla="*/ 671 w 2305"/>
              <a:gd name="T51" fmla="*/ 2346 h 5092"/>
              <a:gd name="T52" fmla="*/ 556 w 2305"/>
              <a:gd name="T53" fmla="*/ 2549 h 5092"/>
              <a:gd name="T54" fmla="*/ 662 w 2305"/>
              <a:gd name="T55" fmla="*/ 2805 h 5092"/>
              <a:gd name="T56" fmla="*/ 750 w 2305"/>
              <a:gd name="T57" fmla="*/ 3035 h 5092"/>
              <a:gd name="T58" fmla="*/ 697 w 2305"/>
              <a:gd name="T59" fmla="*/ 3317 h 5092"/>
              <a:gd name="T60" fmla="*/ 503 w 2305"/>
              <a:gd name="T61" fmla="*/ 3379 h 5092"/>
              <a:gd name="T62" fmla="*/ 618 w 2305"/>
              <a:gd name="T63" fmla="*/ 3546 h 5092"/>
              <a:gd name="T64" fmla="*/ 689 w 2305"/>
              <a:gd name="T65" fmla="*/ 3820 h 5092"/>
              <a:gd name="T66" fmla="*/ 750 w 2305"/>
              <a:gd name="T67" fmla="*/ 4146 h 5092"/>
              <a:gd name="T68" fmla="*/ 777 w 2305"/>
              <a:gd name="T69" fmla="*/ 4464 h 5092"/>
              <a:gd name="T70" fmla="*/ 653 w 2305"/>
              <a:gd name="T71" fmla="*/ 4746 h 5092"/>
              <a:gd name="T72" fmla="*/ 547 w 2305"/>
              <a:gd name="T73" fmla="*/ 4914 h 5092"/>
              <a:gd name="T74" fmla="*/ 768 w 2305"/>
              <a:gd name="T75" fmla="*/ 4870 h 5092"/>
              <a:gd name="T76" fmla="*/ 998 w 2305"/>
              <a:gd name="T77" fmla="*/ 4879 h 5092"/>
              <a:gd name="T78" fmla="*/ 1333 w 2305"/>
              <a:gd name="T79" fmla="*/ 5011 h 5092"/>
              <a:gd name="T80" fmla="*/ 1686 w 2305"/>
              <a:gd name="T81" fmla="*/ 5029 h 5092"/>
              <a:gd name="T82" fmla="*/ 1827 w 2305"/>
              <a:gd name="T83" fmla="*/ 4835 h 5092"/>
              <a:gd name="T84" fmla="*/ 1668 w 2305"/>
              <a:gd name="T85" fmla="*/ 4579 h 5092"/>
              <a:gd name="T86" fmla="*/ 1906 w 2305"/>
              <a:gd name="T87" fmla="*/ 4235 h 5092"/>
              <a:gd name="T88" fmla="*/ 2154 w 2305"/>
              <a:gd name="T89" fmla="*/ 3996 h 5092"/>
              <a:gd name="T90" fmla="*/ 2012 w 2305"/>
              <a:gd name="T91" fmla="*/ 3758 h 5092"/>
              <a:gd name="T92" fmla="*/ 2039 w 2305"/>
              <a:gd name="T93" fmla="*/ 3538 h 5092"/>
              <a:gd name="T94" fmla="*/ 2304 w 2305"/>
              <a:gd name="T95" fmla="*/ 3432 h 50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305" h="5092">
                <a:moveTo>
                  <a:pt x="2277" y="3352"/>
                </a:moveTo>
                <a:lnTo>
                  <a:pt x="2268" y="3308"/>
                </a:lnTo>
                <a:lnTo>
                  <a:pt x="2233" y="3273"/>
                </a:lnTo>
                <a:lnTo>
                  <a:pt x="2198" y="3211"/>
                </a:lnTo>
                <a:lnTo>
                  <a:pt x="2207" y="3141"/>
                </a:lnTo>
                <a:lnTo>
                  <a:pt x="2171" y="3088"/>
                </a:lnTo>
                <a:lnTo>
                  <a:pt x="2127" y="3017"/>
                </a:lnTo>
                <a:lnTo>
                  <a:pt x="2162" y="2929"/>
                </a:lnTo>
                <a:lnTo>
                  <a:pt x="2171" y="2867"/>
                </a:lnTo>
                <a:lnTo>
                  <a:pt x="2145" y="2814"/>
                </a:lnTo>
                <a:lnTo>
                  <a:pt x="2039" y="2823"/>
                </a:lnTo>
                <a:lnTo>
                  <a:pt x="1995" y="2752"/>
                </a:lnTo>
                <a:lnTo>
                  <a:pt x="2004" y="2664"/>
                </a:lnTo>
                <a:lnTo>
                  <a:pt x="1977" y="2611"/>
                </a:lnTo>
                <a:lnTo>
                  <a:pt x="1871" y="2620"/>
                </a:lnTo>
                <a:lnTo>
                  <a:pt x="1730" y="2646"/>
                </a:lnTo>
                <a:lnTo>
                  <a:pt x="1633" y="2664"/>
                </a:lnTo>
                <a:lnTo>
                  <a:pt x="1527" y="2673"/>
                </a:lnTo>
                <a:lnTo>
                  <a:pt x="1448" y="2638"/>
                </a:lnTo>
                <a:lnTo>
                  <a:pt x="1421" y="2567"/>
                </a:lnTo>
                <a:lnTo>
                  <a:pt x="1359" y="2532"/>
                </a:lnTo>
                <a:lnTo>
                  <a:pt x="1351" y="2470"/>
                </a:lnTo>
                <a:lnTo>
                  <a:pt x="1351" y="2399"/>
                </a:lnTo>
                <a:lnTo>
                  <a:pt x="1377" y="2329"/>
                </a:lnTo>
                <a:lnTo>
                  <a:pt x="1324" y="2293"/>
                </a:lnTo>
                <a:lnTo>
                  <a:pt x="1262" y="2241"/>
                </a:lnTo>
                <a:lnTo>
                  <a:pt x="1236" y="2179"/>
                </a:lnTo>
                <a:lnTo>
                  <a:pt x="1183" y="2152"/>
                </a:lnTo>
                <a:lnTo>
                  <a:pt x="1174" y="2082"/>
                </a:lnTo>
                <a:lnTo>
                  <a:pt x="1121" y="2029"/>
                </a:lnTo>
                <a:lnTo>
                  <a:pt x="1121" y="1976"/>
                </a:lnTo>
                <a:lnTo>
                  <a:pt x="1253" y="1923"/>
                </a:lnTo>
                <a:lnTo>
                  <a:pt x="1315" y="1888"/>
                </a:lnTo>
                <a:lnTo>
                  <a:pt x="1306" y="1817"/>
                </a:lnTo>
                <a:lnTo>
                  <a:pt x="1298" y="1746"/>
                </a:lnTo>
                <a:lnTo>
                  <a:pt x="1412" y="1720"/>
                </a:lnTo>
                <a:lnTo>
                  <a:pt x="1492" y="1738"/>
                </a:lnTo>
                <a:lnTo>
                  <a:pt x="1562" y="1755"/>
                </a:lnTo>
                <a:lnTo>
                  <a:pt x="1633" y="1746"/>
                </a:lnTo>
                <a:lnTo>
                  <a:pt x="1668" y="1614"/>
                </a:lnTo>
                <a:lnTo>
                  <a:pt x="1651" y="1526"/>
                </a:lnTo>
                <a:lnTo>
                  <a:pt x="1615" y="1455"/>
                </a:lnTo>
                <a:lnTo>
                  <a:pt x="1545" y="1402"/>
                </a:lnTo>
                <a:lnTo>
                  <a:pt x="1456" y="1393"/>
                </a:lnTo>
                <a:lnTo>
                  <a:pt x="1271" y="1173"/>
                </a:lnTo>
                <a:lnTo>
                  <a:pt x="962" y="943"/>
                </a:lnTo>
                <a:lnTo>
                  <a:pt x="900" y="864"/>
                </a:lnTo>
                <a:lnTo>
                  <a:pt x="945" y="829"/>
                </a:lnTo>
                <a:lnTo>
                  <a:pt x="1006" y="785"/>
                </a:lnTo>
                <a:lnTo>
                  <a:pt x="1024" y="705"/>
                </a:lnTo>
                <a:lnTo>
                  <a:pt x="1033" y="644"/>
                </a:lnTo>
                <a:lnTo>
                  <a:pt x="1112" y="618"/>
                </a:lnTo>
                <a:lnTo>
                  <a:pt x="1103" y="556"/>
                </a:lnTo>
                <a:lnTo>
                  <a:pt x="1077" y="494"/>
                </a:lnTo>
                <a:lnTo>
                  <a:pt x="1095" y="441"/>
                </a:lnTo>
                <a:lnTo>
                  <a:pt x="1059" y="371"/>
                </a:lnTo>
                <a:lnTo>
                  <a:pt x="971" y="371"/>
                </a:lnTo>
                <a:lnTo>
                  <a:pt x="927" y="327"/>
                </a:lnTo>
                <a:lnTo>
                  <a:pt x="865" y="203"/>
                </a:lnTo>
                <a:lnTo>
                  <a:pt x="768" y="177"/>
                </a:lnTo>
                <a:lnTo>
                  <a:pt x="697" y="141"/>
                </a:lnTo>
                <a:lnTo>
                  <a:pt x="689" y="80"/>
                </a:lnTo>
                <a:lnTo>
                  <a:pt x="583" y="0"/>
                </a:lnTo>
                <a:lnTo>
                  <a:pt x="503" y="106"/>
                </a:lnTo>
                <a:lnTo>
                  <a:pt x="512" y="168"/>
                </a:lnTo>
                <a:lnTo>
                  <a:pt x="565" y="221"/>
                </a:lnTo>
                <a:lnTo>
                  <a:pt x="627" y="291"/>
                </a:lnTo>
                <a:lnTo>
                  <a:pt x="627" y="371"/>
                </a:lnTo>
                <a:lnTo>
                  <a:pt x="680" y="424"/>
                </a:lnTo>
                <a:lnTo>
                  <a:pt x="742" y="486"/>
                </a:lnTo>
                <a:lnTo>
                  <a:pt x="759" y="556"/>
                </a:lnTo>
                <a:lnTo>
                  <a:pt x="786" y="609"/>
                </a:lnTo>
                <a:lnTo>
                  <a:pt x="812" y="696"/>
                </a:lnTo>
                <a:lnTo>
                  <a:pt x="803" y="740"/>
                </a:lnTo>
                <a:lnTo>
                  <a:pt x="803" y="793"/>
                </a:lnTo>
                <a:lnTo>
                  <a:pt x="742" y="829"/>
                </a:lnTo>
                <a:lnTo>
                  <a:pt x="671" y="855"/>
                </a:lnTo>
                <a:lnTo>
                  <a:pt x="406" y="1217"/>
                </a:lnTo>
                <a:lnTo>
                  <a:pt x="344" y="1199"/>
                </a:lnTo>
                <a:lnTo>
                  <a:pt x="283" y="1120"/>
                </a:lnTo>
                <a:lnTo>
                  <a:pt x="230" y="1067"/>
                </a:lnTo>
                <a:lnTo>
                  <a:pt x="177" y="1093"/>
                </a:lnTo>
                <a:lnTo>
                  <a:pt x="186" y="1199"/>
                </a:lnTo>
                <a:lnTo>
                  <a:pt x="186" y="1279"/>
                </a:lnTo>
                <a:lnTo>
                  <a:pt x="97" y="1323"/>
                </a:lnTo>
                <a:lnTo>
                  <a:pt x="80" y="1358"/>
                </a:lnTo>
                <a:lnTo>
                  <a:pt x="0" y="1552"/>
                </a:lnTo>
                <a:lnTo>
                  <a:pt x="71" y="1605"/>
                </a:lnTo>
                <a:lnTo>
                  <a:pt x="142" y="1667"/>
                </a:lnTo>
                <a:lnTo>
                  <a:pt x="239" y="1729"/>
                </a:lnTo>
                <a:lnTo>
                  <a:pt x="283" y="1791"/>
                </a:lnTo>
                <a:lnTo>
                  <a:pt x="309" y="1852"/>
                </a:lnTo>
                <a:lnTo>
                  <a:pt x="265" y="1888"/>
                </a:lnTo>
                <a:lnTo>
                  <a:pt x="239" y="1949"/>
                </a:lnTo>
                <a:lnTo>
                  <a:pt x="309" y="1985"/>
                </a:lnTo>
                <a:lnTo>
                  <a:pt x="389" y="2011"/>
                </a:lnTo>
                <a:lnTo>
                  <a:pt x="442" y="2073"/>
                </a:lnTo>
                <a:lnTo>
                  <a:pt x="459" y="2161"/>
                </a:lnTo>
                <a:lnTo>
                  <a:pt x="512" y="2117"/>
                </a:lnTo>
                <a:lnTo>
                  <a:pt x="583" y="2117"/>
                </a:lnTo>
                <a:lnTo>
                  <a:pt x="636" y="2161"/>
                </a:lnTo>
                <a:lnTo>
                  <a:pt x="627" y="2205"/>
                </a:lnTo>
                <a:lnTo>
                  <a:pt x="671" y="2267"/>
                </a:lnTo>
                <a:lnTo>
                  <a:pt x="671" y="2346"/>
                </a:lnTo>
                <a:lnTo>
                  <a:pt x="671" y="2435"/>
                </a:lnTo>
                <a:lnTo>
                  <a:pt x="636" y="2470"/>
                </a:lnTo>
                <a:lnTo>
                  <a:pt x="627" y="2532"/>
                </a:lnTo>
                <a:lnTo>
                  <a:pt x="556" y="2549"/>
                </a:lnTo>
                <a:lnTo>
                  <a:pt x="547" y="2629"/>
                </a:lnTo>
                <a:lnTo>
                  <a:pt x="539" y="2708"/>
                </a:lnTo>
                <a:lnTo>
                  <a:pt x="609" y="2743"/>
                </a:lnTo>
                <a:lnTo>
                  <a:pt x="662" y="2805"/>
                </a:lnTo>
                <a:lnTo>
                  <a:pt x="697" y="2858"/>
                </a:lnTo>
                <a:lnTo>
                  <a:pt x="697" y="2920"/>
                </a:lnTo>
                <a:lnTo>
                  <a:pt x="733" y="2973"/>
                </a:lnTo>
                <a:lnTo>
                  <a:pt x="750" y="3035"/>
                </a:lnTo>
                <a:lnTo>
                  <a:pt x="812" y="3096"/>
                </a:lnTo>
                <a:lnTo>
                  <a:pt x="803" y="3176"/>
                </a:lnTo>
                <a:lnTo>
                  <a:pt x="750" y="3246"/>
                </a:lnTo>
                <a:lnTo>
                  <a:pt x="697" y="3317"/>
                </a:lnTo>
                <a:lnTo>
                  <a:pt x="662" y="3361"/>
                </a:lnTo>
                <a:lnTo>
                  <a:pt x="583" y="3352"/>
                </a:lnTo>
                <a:lnTo>
                  <a:pt x="512" y="3317"/>
                </a:lnTo>
                <a:lnTo>
                  <a:pt x="503" y="3379"/>
                </a:lnTo>
                <a:lnTo>
                  <a:pt x="468" y="3441"/>
                </a:lnTo>
                <a:lnTo>
                  <a:pt x="521" y="3458"/>
                </a:lnTo>
                <a:lnTo>
                  <a:pt x="618" y="3485"/>
                </a:lnTo>
                <a:lnTo>
                  <a:pt x="618" y="3546"/>
                </a:lnTo>
                <a:lnTo>
                  <a:pt x="653" y="3608"/>
                </a:lnTo>
                <a:lnTo>
                  <a:pt x="653" y="3679"/>
                </a:lnTo>
                <a:lnTo>
                  <a:pt x="653" y="3749"/>
                </a:lnTo>
                <a:lnTo>
                  <a:pt x="689" y="3820"/>
                </a:lnTo>
                <a:lnTo>
                  <a:pt x="680" y="3917"/>
                </a:lnTo>
                <a:lnTo>
                  <a:pt x="715" y="3979"/>
                </a:lnTo>
                <a:lnTo>
                  <a:pt x="689" y="4049"/>
                </a:lnTo>
                <a:lnTo>
                  <a:pt x="750" y="4146"/>
                </a:lnTo>
                <a:lnTo>
                  <a:pt x="733" y="4226"/>
                </a:lnTo>
                <a:lnTo>
                  <a:pt x="777" y="4279"/>
                </a:lnTo>
                <a:lnTo>
                  <a:pt x="777" y="4367"/>
                </a:lnTo>
                <a:lnTo>
                  <a:pt x="777" y="4464"/>
                </a:lnTo>
                <a:lnTo>
                  <a:pt x="777" y="4552"/>
                </a:lnTo>
                <a:lnTo>
                  <a:pt x="768" y="4614"/>
                </a:lnTo>
                <a:lnTo>
                  <a:pt x="715" y="4685"/>
                </a:lnTo>
                <a:lnTo>
                  <a:pt x="653" y="4746"/>
                </a:lnTo>
                <a:lnTo>
                  <a:pt x="556" y="4799"/>
                </a:lnTo>
                <a:lnTo>
                  <a:pt x="539" y="4861"/>
                </a:lnTo>
                <a:lnTo>
                  <a:pt x="636" y="4861"/>
                </a:lnTo>
                <a:lnTo>
                  <a:pt x="547" y="4914"/>
                </a:lnTo>
                <a:lnTo>
                  <a:pt x="556" y="4958"/>
                </a:lnTo>
                <a:lnTo>
                  <a:pt x="645" y="4923"/>
                </a:lnTo>
                <a:lnTo>
                  <a:pt x="715" y="4949"/>
                </a:lnTo>
                <a:lnTo>
                  <a:pt x="768" y="4870"/>
                </a:lnTo>
                <a:lnTo>
                  <a:pt x="795" y="4905"/>
                </a:lnTo>
                <a:lnTo>
                  <a:pt x="839" y="4852"/>
                </a:lnTo>
                <a:lnTo>
                  <a:pt x="927" y="4852"/>
                </a:lnTo>
                <a:lnTo>
                  <a:pt x="998" y="4879"/>
                </a:lnTo>
                <a:lnTo>
                  <a:pt x="1086" y="4932"/>
                </a:lnTo>
                <a:lnTo>
                  <a:pt x="1130" y="4967"/>
                </a:lnTo>
                <a:lnTo>
                  <a:pt x="1245" y="4941"/>
                </a:lnTo>
                <a:lnTo>
                  <a:pt x="1333" y="5011"/>
                </a:lnTo>
                <a:lnTo>
                  <a:pt x="1403" y="5055"/>
                </a:lnTo>
                <a:lnTo>
                  <a:pt x="1509" y="5091"/>
                </a:lnTo>
                <a:lnTo>
                  <a:pt x="1553" y="5029"/>
                </a:lnTo>
                <a:lnTo>
                  <a:pt x="1686" y="5029"/>
                </a:lnTo>
                <a:lnTo>
                  <a:pt x="1721" y="4949"/>
                </a:lnTo>
                <a:lnTo>
                  <a:pt x="1783" y="4923"/>
                </a:lnTo>
                <a:lnTo>
                  <a:pt x="1845" y="4905"/>
                </a:lnTo>
                <a:lnTo>
                  <a:pt x="1827" y="4835"/>
                </a:lnTo>
                <a:lnTo>
                  <a:pt x="1739" y="4799"/>
                </a:lnTo>
                <a:lnTo>
                  <a:pt x="1721" y="4746"/>
                </a:lnTo>
                <a:lnTo>
                  <a:pt x="1686" y="4676"/>
                </a:lnTo>
                <a:lnTo>
                  <a:pt x="1668" y="4579"/>
                </a:lnTo>
                <a:lnTo>
                  <a:pt x="1739" y="4579"/>
                </a:lnTo>
                <a:lnTo>
                  <a:pt x="1756" y="4508"/>
                </a:lnTo>
                <a:lnTo>
                  <a:pt x="1845" y="4341"/>
                </a:lnTo>
                <a:lnTo>
                  <a:pt x="1906" y="4235"/>
                </a:lnTo>
                <a:lnTo>
                  <a:pt x="1933" y="4191"/>
                </a:lnTo>
                <a:lnTo>
                  <a:pt x="2012" y="4164"/>
                </a:lnTo>
                <a:lnTo>
                  <a:pt x="2092" y="4076"/>
                </a:lnTo>
                <a:lnTo>
                  <a:pt x="2154" y="3996"/>
                </a:lnTo>
                <a:lnTo>
                  <a:pt x="2136" y="3944"/>
                </a:lnTo>
                <a:lnTo>
                  <a:pt x="2065" y="3899"/>
                </a:lnTo>
                <a:lnTo>
                  <a:pt x="2057" y="3829"/>
                </a:lnTo>
                <a:lnTo>
                  <a:pt x="2012" y="3758"/>
                </a:lnTo>
                <a:lnTo>
                  <a:pt x="1959" y="3714"/>
                </a:lnTo>
                <a:lnTo>
                  <a:pt x="1915" y="3644"/>
                </a:lnTo>
                <a:lnTo>
                  <a:pt x="1995" y="3599"/>
                </a:lnTo>
                <a:lnTo>
                  <a:pt x="2039" y="3538"/>
                </a:lnTo>
                <a:lnTo>
                  <a:pt x="2092" y="3485"/>
                </a:lnTo>
                <a:lnTo>
                  <a:pt x="2145" y="3485"/>
                </a:lnTo>
                <a:lnTo>
                  <a:pt x="2198" y="3432"/>
                </a:lnTo>
                <a:lnTo>
                  <a:pt x="2304" y="3432"/>
                </a:lnTo>
                <a:lnTo>
                  <a:pt x="2277" y="3352"/>
                </a:lnTo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0" name="Freeform 16">
            <a:extLst>
              <a:ext uri="{FF2B5EF4-FFF2-40B4-BE49-F238E27FC236}">
                <a16:creationId xmlns:a16="http://schemas.microsoft.com/office/drawing/2014/main" id="{B5BC3ECF-C76E-4A62-8E58-800309CC6EB8}"/>
              </a:ext>
            </a:extLst>
          </p:cNvPr>
          <p:cNvSpPr>
            <a:spLocks/>
          </p:cNvSpPr>
          <p:nvPr/>
        </p:nvSpPr>
        <p:spPr bwMode="auto">
          <a:xfrm>
            <a:off x="6453913" y="1960644"/>
            <a:ext cx="876300" cy="965200"/>
          </a:xfrm>
          <a:custGeom>
            <a:avLst/>
            <a:gdLst>
              <a:gd name="T0" fmla="*/ 90324730 w 2436"/>
              <a:gd name="T1" fmla="*/ 142724721 h 2682"/>
              <a:gd name="T2" fmla="*/ 97183325 w 2436"/>
              <a:gd name="T3" fmla="*/ 165648401 h 2682"/>
              <a:gd name="T4" fmla="*/ 76607901 w 2436"/>
              <a:gd name="T5" fmla="*/ 181578880 h 2682"/>
              <a:gd name="T6" fmla="*/ 58361724 w 2436"/>
              <a:gd name="T7" fmla="*/ 203337266 h 2682"/>
              <a:gd name="T8" fmla="*/ 36621498 w 2436"/>
              <a:gd name="T9" fmla="*/ 218101731 h 2682"/>
              <a:gd name="T10" fmla="*/ 18375680 w 2436"/>
              <a:gd name="T11" fmla="*/ 234161407 h 2682"/>
              <a:gd name="T12" fmla="*/ 14881632 w 2436"/>
              <a:gd name="T13" fmla="*/ 258121543 h 2682"/>
              <a:gd name="T14" fmla="*/ 10352283 w 2436"/>
              <a:gd name="T15" fmla="*/ 282211236 h 2682"/>
              <a:gd name="T16" fmla="*/ 32092509 w 2436"/>
              <a:gd name="T17" fmla="*/ 303840066 h 2682"/>
              <a:gd name="T18" fmla="*/ 44644895 w 2436"/>
              <a:gd name="T19" fmla="*/ 313035737 h 2682"/>
              <a:gd name="T20" fmla="*/ 53703233 w 2436"/>
              <a:gd name="T21" fmla="*/ 330131509 h 2682"/>
              <a:gd name="T22" fmla="*/ 77772344 w 2436"/>
              <a:gd name="T23" fmla="*/ 334664566 h 2682"/>
              <a:gd name="T24" fmla="*/ 99383068 w 2436"/>
              <a:gd name="T25" fmla="*/ 346191185 h 2682"/>
              <a:gd name="T26" fmla="*/ 125652283 w 2436"/>
              <a:gd name="T27" fmla="*/ 338161167 h 2682"/>
              <a:gd name="T28" fmla="*/ 145062903 w 2436"/>
              <a:gd name="T29" fmla="*/ 338161167 h 2682"/>
              <a:gd name="T30" fmla="*/ 156450487 w 2436"/>
              <a:gd name="T31" fmla="*/ 301638316 h 2682"/>
              <a:gd name="T32" fmla="*/ 180519958 w 2436"/>
              <a:gd name="T33" fmla="*/ 306171373 h 2682"/>
              <a:gd name="T34" fmla="*/ 164473884 w 2436"/>
              <a:gd name="T35" fmla="*/ 328965855 h 2682"/>
              <a:gd name="T36" fmla="*/ 183884504 w 2436"/>
              <a:gd name="T37" fmla="*/ 328965855 h 2682"/>
              <a:gd name="T38" fmla="*/ 203295125 w 2436"/>
              <a:gd name="T39" fmla="*/ 316403140 h 2682"/>
              <a:gd name="T40" fmla="*/ 233058388 w 2436"/>
              <a:gd name="T41" fmla="*/ 308373123 h 2682"/>
              <a:gd name="T42" fmla="*/ 260362903 w 2436"/>
              <a:gd name="T43" fmla="*/ 283247333 h 2682"/>
              <a:gd name="T44" fmla="*/ 278609081 w 2436"/>
              <a:gd name="T45" fmla="*/ 258121543 h 2682"/>
              <a:gd name="T46" fmla="*/ 269421241 w 2436"/>
              <a:gd name="T47" fmla="*/ 230664806 h 2682"/>
              <a:gd name="T48" fmla="*/ 284302873 w 2436"/>
              <a:gd name="T49" fmla="*/ 229628350 h 2682"/>
              <a:gd name="T50" fmla="*/ 303713493 w 2436"/>
              <a:gd name="T51" fmla="*/ 232995753 h 2682"/>
              <a:gd name="T52" fmla="*/ 315101076 w 2436"/>
              <a:gd name="T53" fmla="*/ 209035617 h 2682"/>
              <a:gd name="T54" fmla="*/ 315101076 w 2436"/>
              <a:gd name="T55" fmla="*/ 181578880 h 2682"/>
              <a:gd name="T56" fmla="*/ 300219445 w 2436"/>
              <a:gd name="T57" fmla="*/ 165648401 h 2682"/>
              <a:gd name="T58" fmla="*/ 278609081 w 2436"/>
              <a:gd name="T59" fmla="*/ 159820494 h 2682"/>
              <a:gd name="T60" fmla="*/ 254669112 w 2436"/>
              <a:gd name="T61" fmla="*/ 145055669 h 2682"/>
              <a:gd name="T62" fmla="*/ 254669112 w 2436"/>
              <a:gd name="T63" fmla="*/ 116433278 h 2682"/>
              <a:gd name="T64" fmla="*/ 246775217 w 2436"/>
              <a:gd name="T65" fmla="*/ 95840545 h 2682"/>
              <a:gd name="T66" fmla="*/ 231893585 w 2436"/>
              <a:gd name="T67" fmla="*/ 81075720 h 2682"/>
              <a:gd name="T68" fmla="*/ 218176757 w 2436"/>
              <a:gd name="T69" fmla="*/ 70714755 h 2682"/>
              <a:gd name="T70" fmla="*/ 190743099 w 2436"/>
              <a:gd name="T71" fmla="*/ 76413466 h 2682"/>
              <a:gd name="T72" fmla="*/ 171332118 w 2436"/>
              <a:gd name="T73" fmla="*/ 81075720 h 2682"/>
              <a:gd name="T74" fmla="*/ 145062903 w 2436"/>
              <a:gd name="T75" fmla="*/ 70714755 h 2682"/>
              <a:gd name="T76" fmla="*/ 130181272 w 2436"/>
              <a:gd name="T77" fmla="*/ 58151681 h 2682"/>
              <a:gd name="T78" fmla="*/ 114264700 w 2436"/>
              <a:gd name="T79" fmla="*/ 42221562 h 2682"/>
              <a:gd name="T80" fmla="*/ 116593945 w 2436"/>
              <a:gd name="T81" fmla="*/ 20592733 h 2682"/>
              <a:gd name="T82" fmla="*/ 101712314 w 2436"/>
              <a:gd name="T83" fmla="*/ 5698711 h 2682"/>
              <a:gd name="T84" fmla="*/ 100547511 w 2436"/>
              <a:gd name="T85" fmla="*/ 34321101 h 2682"/>
              <a:gd name="T86" fmla="*/ 106241662 w 2436"/>
              <a:gd name="T87" fmla="*/ 66181698 h 2682"/>
              <a:gd name="T88" fmla="*/ 93689276 w 2436"/>
              <a:gd name="T89" fmla="*/ 93638795 h 268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436" h="2682">
                <a:moveTo>
                  <a:pt x="680" y="943"/>
                </a:moveTo>
                <a:lnTo>
                  <a:pt x="698" y="1023"/>
                </a:lnTo>
                <a:lnTo>
                  <a:pt x="698" y="1102"/>
                </a:lnTo>
                <a:lnTo>
                  <a:pt x="733" y="1173"/>
                </a:lnTo>
                <a:lnTo>
                  <a:pt x="777" y="1226"/>
                </a:lnTo>
                <a:lnTo>
                  <a:pt x="751" y="1279"/>
                </a:lnTo>
                <a:lnTo>
                  <a:pt x="698" y="1331"/>
                </a:lnTo>
                <a:lnTo>
                  <a:pt x="609" y="1349"/>
                </a:lnTo>
                <a:lnTo>
                  <a:pt x="592" y="1402"/>
                </a:lnTo>
                <a:lnTo>
                  <a:pt x="530" y="1429"/>
                </a:lnTo>
                <a:lnTo>
                  <a:pt x="495" y="1508"/>
                </a:lnTo>
                <a:lnTo>
                  <a:pt x="451" y="1570"/>
                </a:lnTo>
                <a:lnTo>
                  <a:pt x="371" y="1587"/>
                </a:lnTo>
                <a:lnTo>
                  <a:pt x="309" y="1623"/>
                </a:lnTo>
                <a:lnTo>
                  <a:pt x="283" y="1684"/>
                </a:lnTo>
                <a:lnTo>
                  <a:pt x="195" y="1702"/>
                </a:lnTo>
                <a:lnTo>
                  <a:pt x="159" y="1746"/>
                </a:lnTo>
                <a:lnTo>
                  <a:pt x="142" y="1808"/>
                </a:lnTo>
                <a:lnTo>
                  <a:pt x="150" y="1887"/>
                </a:lnTo>
                <a:lnTo>
                  <a:pt x="168" y="1949"/>
                </a:lnTo>
                <a:lnTo>
                  <a:pt x="115" y="1993"/>
                </a:lnTo>
                <a:lnTo>
                  <a:pt x="80" y="2055"/>
                </a:lnTo>
                <a:lnTo>
                  <a:pt x="0" y="2126"/>
                </a:lnTo>
                <a:lnTo>
                  <a:pt x="80" y="2179"/>
                </a:lnTo>
                <a:lnTo>
                  <a:pt x="98" y="2258"/>
                </a:lnTo>
                <a:lnTo>
                  <a:pt x="168" y="2337"/>
                </a:lnTo>
                <a:lnTo>
                  <a:pt x="248" y="2346"/>
                </a:lnTo>
                <a:lnTo>
                  <a:pt x="309" y="2284"/>
                </a:lnTo>
                <a:lnTo>
                  <a:pt x="353" y="2329"/>
                </a:lnTo>
                <a:lnTo>
                  <a:pt x="345" y="2417"/>
                </a:lnTo>
                <a:lnTo>
                  <a:pt x="380" y="2452"/>
                </a:lnTo>
                <a:lnTo>
                  <a:pt x="362" y="2523"/>
                </a:lnTo>
                <a:lnTo>
                  <a:pt x="415" y="2549"/>
                </a:lnTo>
                <a:lnTo>
                  <a:pt x="451" y="2496"/>
                </a:lnTo>
                <a:lnTo>
                  <a:pt x="539" y="2540"/>
                </a:lnTo>
                <a:lnTo>
                  <a:pt x="601" y="2584"/>
                </a:lnTo>
                <a:lnTo>
                  <a:pt x="671" y="2593"/>
                </a:lnTo>
                <a:lnTo>
                  <a:pt x="706" y="2655"/>
                </a:lnTo>
                <a:lnTo>
                  <a:pt x="768" y="2673"/>
                </a:lnTo>
                <a:lnTo>
                  <a:pt x="839" y="2681"/>
                </a:lnTo>
                <a:lnTo>
                  <a:pt x="918" y="2646"/>
                </a:lnTo>
                <a:lnTo>
                  <a:pt x="971" y="2611"/>
                </a:lnTo>
                <a:lnTo>
                  <a:pt x="1042" y="2611"/>
                </a:lnTo>
                <a:lnTo>
                  <a:pt x="1095" y="2681"/>
                </a:lnTo>
                <a:lnTo>
                  <a:pt x="1121" y="2611"/>
                </a:lnTo>
                <a:lnTo>
                  <a:pt x="1121" y="2505"/>
                </a:lnTo>
                <a:lnTo>
                  <a:pt x="1148" y="2381"/>
                </a:lnTo>
                <a:lnTo>
                  <a:pt x="1209" y="2329"/>
                </a:lnTo>
                <a:lnTo>
                  <a:pt x="1289" y="2311"/>
                </a:lnTo>
                <a:lnTo>
                  <a:pt x="1359" y="2329"/>
                </a:lnTo>
                <a:lnTo>
                  <a:pt x="1395" y="2364"/>
                </a:lnTo>
                <a:lnTo>
                  <a:pt x="1412" y="2434"/>
                </a:lnTo>
                <a:lnTo>
                  <a:pt x="1342" y="2496"/>
                </a:lnTo>
                <a:lnTo>
                  <a:pt x="1271" y="2540"/>
                </a:lnTo>
                <a:lnTo>
                  <a:pt x="1307" y="2584"/>
                </a:lnTo>
                <a:lnTo>
                  <a:pt x="1412" y="2602"/>
                </a:lnTo>
                <a:lnTo>
                  <a:pt x="1421" y="2540"/>
                </a:lnTo>
                <a:lnTo>
                  <a:pt x="1457" y="2496"/>
                </a:lnTo>
                <a:lnTo>
                  <a:pt x="1518" y="2487"/>
                </a:lnTo>
                <a:lnTo>
                  <a:pt x="1571" y="2443"/>
                </a:lnTo>
                <a:lnTo>
                  <a:pt x="1580" y="2364"/>
                </a:lnTo>
                <a:lnTo>
                  <a:pt x="1721" y="2373"/>
                </a:lnTo>
                <a:lnTo>
                  <a:pt x="1801" y="2381"/>
                </a:lnTo>
                <a:lnTo>
                  <a:pt x="1854" y="2337"/>
                </a:lnTo>
                <a:lnTo>
                  <a:pt x="1924" y="2276"/>
                </a:lnTo>
                <a:lnTo>
                  <a:pt x="2012" y="2187"/>
                </a:lnTo>
                <a:lnTo>
                  <a:pt x="2073" y="2099"/>
                </a:lnTo>
                <a:lnTo>
                  <a:pt x="2135" y="2055"/>
                </a:lnTo>
                <a:lnTo>
                  <a:pt x="2153" y="1993"/>
                </a:lnTo>
                <a:lnTo>
                  <a:pt x="2144" y="1905"/>
                </a:lnTo>
                <a:lnTo>
                  <a:pt x="2135" y="1826"/>
                </a:lnTo>
                <a:lnTo>
                  <a:pt x="2082" y="1781"/>
                </a:lnTo>
                <a:lnTo>
                  <a:pt x="2073" y="1711"/>
                </a:lnTo>
                <a:lnTo>
                  <a:pt x="2153" y="1711"/>
                </a:lnTo>
                <a:lnTo>
                  <a:pt x="2197" y="1773"/>
                </a:lnTo>
                <a:lnTo>
                  <a:pt x="2214" y="1834"/>
                </a:lnTo>
                <a:lnTo>
                  <a:pt x="2276" y="1852"/>
                </a:lnTo>
                <a:lnTo>
                  <a:pt x="2347" y="1799"/>
                </a:lnTo>
                <a:lnTo>
                  <a:pt x="2373" y="1746"/>
                </a:lnTo>
                <a:lnTo>
                  <a:pt x="2391" y="1658"/>
                </a:lnTo>
                <a:lnTo>
                  <a:pt x="2435" y="1614"/>
                </a:lnTo>
                <a:lnTo>
                  <a:pt x="2426" y="1552"/>
                </a:lnTo>
                <a:lnTo>
                  <a:pt x="2426" y="1473"/>
                </a:lnTo>
                <a:lnTo>
                  <a:pt x="2435" y="1402"/>
                </a:lnTo>
                <a:lnTo>
                  <a:pt x="2409" y="1331"/>
                </a:lnTo>
                <a:lnTo>
                  <a:pt x="2356" y="1331"/>
                </a:lnTo>
                <a:lnTo>
                  <a:pt x="2320" y="1279"/>
                </a:lnTo>
                <a:lnTo>
                  <a:pt x="2312" y="1226"/>
                </a:lnTo>
                <a:lnTo>
                  <a:pt x="2241" y="1234"/>
                </a:lnTo>
                <a:lnTo>
                  <a:pt x="2153" y="1234"/>
                </a:lnTo>
                <a:lnTo>
                  <a:pt x="2064" y="1217"/>
                </a:lnTo>
                <a:lnTo>
                  <a:pt x="2012" y="1164"/>
                </a:lnTo>
                <a:lnTo>
                  <a:pt x="1968" y="1120"/>
                </a:lnTo>
                <a:lnTo>
                  <a:pt x="2003" y="1040"/>
                </a:lnTo>
                <a:lnTo>
                  <a:pt x="1951" y="970"/>
                </a:lnTo>
                <a:lnTo>
                  <a:pt x="1968" y="899"/>
                </a:lnTo>
                <a:lnTo>
                  <a:pt x="1977" y="837"/>
                </a:lnTo>
                <a:lnTo>
                  <a:pt x="1924" y="776"/>
                </a:lnTo>
                <a:lnTo>
                  <a:pt x="1907" y="740"/>
                </a:lnTo>
                <a:lnTo>
                  <a:pt x="1898" y="696"/>
                </a:lnTo>
                <a:lnTo>
                  <a:pt x="1845" y="652"/>
                </a:lnTo>
                <a:lnTo>
                  <a:pt x="1792" y="626"/>
                </a:lnTo>
                <a:lnTo>
                  <a:pt x="1792" y="590"/>
                </a:lnTo>
                <a:lnTo>
                  <a:pt x="1748" y="528"/>
                </a:lnTo>
                <a:lnTo>
                  <a:pt x="1686" y="546"/>
                </a:lnTo>
                <a:lnTo>
                  <a:pt x="1615" y="546"/>
                </a:lnTo>
                <a:lnTo>
                  <a:pt x="1509" y="528"/>
                </a:lnTo>
                <a:lnTo>
                  <a:pt x="1474" y="590"/>
                </a:lnTo>
                <a:lnTo>
                  <a:pt x="1457" y="643"/>
                </a:lnTo>
                <a:lnTo>
                  <a:pt x="1395" y="652"/>
                </a:lnTo>
                <a:lnTo>
                  <a:pt x="1324" y="626"/>
                </a:lnTo>
                <a:lnTo>
                  <a:pt x="1262" y="643"/>
                </a:lnTo>
                <a:lnTo>
                  <a:pt x="1192" y="608"/>
                </a:lnTo>
                <a:lnTo>
                  <a:pt x="1121" y="546"/>
                </a:lnTo>
                <a:lnTo>
                  <a:pt x="1077" y="502"/>
                </a:lnTo>
                <a:lnTo>
                  <a:pt x="1059" y="449"/>
                </a:lnTo>
                <a:lnTo>
                  <a:pt x="1006" y="449"/>
                </a:lnTo>
                <a:lnTo>
                  <a:pt x="909" y="449"/>
                </a:lnTo>
                <a:lnTo>
                  <a:pt x="874" y="396"/>
                </a:lnTo>
                <a:lnTo>
                  <a:pt x="883" y="326"/>
                </a:lnTo>
                <a:lnTo>
                  <a:pt x="954" y="291"/>
                </a:lnTo>
                <a:lnTo>
                  <a:pt x="962" y="229"/>
                </a:lnTo>
                <a:lnTo>
                  <a:pt x="901" y="159"/>
                </a:lnTo>
                <a:lnTo>
                  <a:pt x="856" y="62"/>
                </a:lnTo>
                <a:lnTo>
                  <a:pt x="848" y="0"/>
                </a:lnTo>
                <a:lnTo>
                  <a:pt x="786" y="44"/>
                </a:lnTo>
                <a:lnTo>
                  <a:pt x="742" y="115"/>
                </a:lnTo>
                <a:lnTo>
                  <a:pt x="733" y="203"/>
                </a:lnTo>
                <a:lnTo>
                  <a:pt x="777" y="265"/>
                </a:lnTo>
                <a:lnTo>
                  <a:pt x="804" y="352"/>
                </a:lnTo>
                <a:lnTo>
                  <a:pt x="812" y="423"/>
                </a:lnTo>
                <a:lnTo>
                  <a:pt x="821" y="511"/>
                </a:lnTo>
                <a:lnTo>
                  <a:pt x="804" y="590"/>
                </a:lnTo>
                <a:lnTo>
                  <a:pt x="759" y="634"/>
                </a:lnTo>
                <a:lnTo>
                  <a:pt x="724" y="723"/>
                </a:lnTo>
                <a:lnTo>
                  <a:pt x="715" y="811"/>
                </a:lnTo>
                <a:lnTo>
                  <a:pt x="680" y="943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Freeform 17">
            <a:extLst>
              <a:ext uri="{FF2B5EF4-FFF2-40B4-BE49-F238E27FC236}">
                <a16:creationId xmlns:a16="http://schemas.microsoft.com/office/drawing/2014/main" id="{4F01CB9F-CE53-41E0-BD12-4391B532D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5088" y="3036969"/>
            <a:ext cx="419100" cy="349250"/>
          </a:xfrm>
          <a:custGeom>
            <a:avLst/>
            <a:gdLst>
              <a:gd name="T0" fmla="*/ 221 w 1166"/>
              <a:gd name="T1" fmla="*/ 592 h 972"/>
              <a:gd name="T2" fmla="*/ 150 w 1166"/>
              <a:gd name="T3" fmla="*/ 547 h 972"/>
              <a:gd name="T4" fmla="*/ 142 w 1166"/>
              <a:gd name="T5" fmla="*/ 477 h 972"/>
              <a:gd name="T6" fmla="*/ 97 w 1166"/>
              <a:gd name="T7" fmla="*/ 406 h 972"/>
              <a:gd name="T8" fmla="*/ 44 w 1166"/>
              <a:gd name="T9" fmla="*/ 362 h 972"/>
              <a:gd name="T10" fmla="*/ 0 w 1166"/>
              <a:gd name="T11" fmla="*/ 292 h 972"/>
              <a:gd name="T12" fmla="*/ 80 w 1166"/>
              <a:gd name="T13" fmla="*/ 247 h 972"/>
              <a:gd name="T14" fmla="*/ 124 w 1166"/>
              <a:gd name="T15" fmla="*/ 186 h 972"/>
              <a:gd name="T16" fmla="*/ 177 w 1166"/>
              <a:gd name="T17" fmla="*/ 133 h 972"/>
              <a:gd name="T18" fmla="*/ 230 w 1166"/>
              <a:gd name="T19" fmla="*/ 133 h 972"/>
              <a:gd name="T20" fmla="*/ 283 w 1166"/>
              <a:gd name="T21" fmla="*/ 80 h 972"/>
              <a:gd name="T22" fmla="*/ 389 w 1166"/>
              <a:gd name="T23" fmla="*/ 80 h 972"/>
              <a:gd name="T24" fmla="*/ 362 w 1166"/>
              <a:gd name="T25" fmla="*/ 0 h 972"/>
              <a:gd name="T26" fmla="*/ 433 w 1166"/>
              <a:gd name="T27" fmla="*/ 36 h 972"/>
              <a:gd name="T28" fmla="*/ 539 w 1166"/>
              <a:gd name="T29" fmla="*/ 36 h 972"/>
              <a:gd name="T30" fmla="*/ 574 w 1166"/>
              <a:gd name="T31" fmla="*/ 106 h 972"/>
              <a:gd name="T32" fmla="*/ 539 w 1166"/>
              <a:gd name="T33" fmla="*/ 159 h 972"/>
              <a:gd name="T34" fmla="*/ 600 w 1166"/>
              <a:gd name="T35" fmla="*/ 168 h 972"/>
              <a:gd name="T36" fmla="*/ 662 w 1166"/>
              <a:gd name="T37" fmla="*/ 133 h 972"/>
              <a:gd name="T38" fmla="*/ 733 w 1166"/>
              <a:gd name="T39" fmla="*/ 150 h 972"/>
              <a:gd name="T40" fmla="*/ 733 w 1166"/>
              <a:gd name="T41" fmla="*/ 203 h 972"/>
              <a:gd name="T42" fmla="*/ 627 w 1166"/>
              <a:gd name="T43" fmla="*/ 256 h 972"/>
              <a:gd name="T44" fmla="*/ 618 w 1166"/>
              <a:gd name="T45" fmla="*/ 309 h 972"/>
              <a:gd name="T46" fmla="*/ 618 w 1166"/>
              <a:gd name="T47" fmla="*/ 362 h 972"/>
              <a:gd name="T48" fmla="*/ 600 w 1166"/>
              <a:gd name="T49" fmla="*/ 433 h 972"/>
              <a:gd name="T50" fmla="*/ 600 w 1166"/>
              <a:gd name="T51" fmla="*/ 503 h 972"/>
              <a:gd name="T52" fmla="*/ 671 w 1166"/>
              <a:gd name="T53" fmla="*/ 512 h 972"/>
              <a:gd name="T54" fmla="*/ 724 w 1166"/>
              <a:gd name="T55" fmla="*/ 530 h 972"/>
              <a:gd name="T56" fmla="*/ 742 w 1166"/>
              <a:gd name="T57" fmla="*/ 592 h 972"/>
              <a:gd name="T58" fmla="*/ 777 w 1166"/>
              <a:gd name="T59" fmla="*/ 636 h 972"/>
              <a:gd name="T60" fmla="*/ 900 w 1166"/>
              <a:gd name="T61" fmla="*/ 618 h 972"/>
              <a:gd name="T62" fmla="*/ 980 w 1166"/>
              <a:gd name="T63" fmla="*/ 618 h 972"/>
              <a:gd name="T64" fmla="*/ 1006 w 1166"/>
              <a:gd name="T65" fmla="*/ 653 h 972"/>
              <a:gd name="T66" fmla="*/ 1086 w 1166"/>
              <a:gd name="T67" fmla="*/ 662 h 972"/>
              <a:gd name="T68" fmla="*/ 1086 w 1166"/>
              <a:gd name="T69" fmla="*/ 715 h 972"/>
              <a:gd name="T70" fmla="*/ 1165 w 1166"/>
              <a:gd name="T71" fmla="*/ 750 h 972"/>
              <a:gd name="T72" fmla="*/ 1165 w 1166"/>
              <a:gd name="T73" fmla="*/ 830 h 972"/>
              <a:gd name="T74" fmla="*/ 1139 w 1166"/>
              <a:gd name="T75" fmla="*/ 874 h 972"/>
              <a:gd name="T76" fmla="*/ 1059 w 1166"/>
              <a:gd name="T77" fmla="*/ 918 h 972"/>
              <a:gd name="T78" fmla="*/ 989 w 1166"/>
              <a:gd name="T79" fmla="*/ 900 h 972"/>
              <a:gd name="T80" fmla="*/ 909 w 1166"/>
              <a:gd name="T81" fmla="*/ 883 h 972"/>
              <a:gd name="T82" fmla="*/ 821 w 1166"/>
              <a:gd name="T83" fmla="*/ 892 h 972"/>
              <a:gd name="T84" fmla="*/ 750 w 1166"/>
              <a:gd name="T85" fmla="*/ 900 h 972"/>
              <a:gd name="T86" fmla="*/ 768 w 1166"/>
              <a:gd name="T87" fmla="*/ 936 h 972"/>
              <a:gd name="T88" fmla="*/ 680 w 1166"/>
              <a:gd name="T89" fmla="*/ 971 h 972"/>
              <a:gd name="T90" fmla="*/ 653 w 1166"/>
              <a:gd name="T91" fmla="*/ 883 h 972"/>
              <a:gd name="T92" fmla="*/ 592 w 1166"/>
              <a:gd name="T93" fmla="*/ 865 h 972"/>
              <a:gd name="T94" fmla="*/ 539 w 1166"/>
              <a:gd name="T95" fmla="*/ 856 h 972"/>
              <a:gd name="T96" fmla="*/ 486 w 1166"/>
              <a:gd name="T97" fmla="*/ 812 h 972"/>
              <a:gd name="T98" fmla="*/ 512 w 1166"/>
              <a:gd name="T99" fmla="*/ 715 h 972"/>
              <a:gd name="T100" fmla="*/ 424 w 1166"/>
              <a:gd name="T101" fmla="*/ 715 h 972"/>
              <a:gd name="T102" fmla="*/ 406 w 1166"/>
              <a:gd name="T103" fmla="*/ 680 h 972"/>
              <a:gd name="T104" fmla="*/ 353 w 1166"/>
              <a:gd name="T105" fmla="*/ 618 h 972"/>
              <a:gd name="T106" fmla="*/ 283 w 1166"/>
              <a:gd name="T107" fmla="*/ 583 h 972"/>
              <a:gd name="T108" fmla="*/ 221 w 1166"/>
              <a:gd name="T109" fmla="*/ 59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166" h="972">
                <a:moveTo>
                  <a:pt x="221" y="592"/>
                </a:moveTo>
                <a:lnTo>
                  <a:pt x="150" y="547"/>
                </a:lnTo>
                <a:lnTo>
                  <a:pt x="142" y="477"/>
                </a:lnTo>
                <a:lnTo>
                  <a:pt x="97" y="406"/>
                </a:lnTo>
                <a:lnTo>
                  <a:pt x="44" y="362"/>
                </a:lnTo>
                <a:lnTo>
                  <a:pt x="0" y="292"/>
                </a:lnTo>
                <a:lnTo>
                  <a:pt x="80" y="247"/>
                </a:lnTo>
                <a:lnTo>
                  <a:pt x="124" y="186"/>
                </a:lnTo>
                <a:lnTo>
                  <a:pt x="177" y="133"/>
                </a:lnTo>
                <a:lnTo>
                  <a:pt x="230" y="133"/>
                </a:lnTo>
                <a:lnTo>
                  <a:pt x="283" y="80"/>
                </a:lnTo>
                <a:lnTo>
                  <a:pt x="389" y="80"/>
                </a:lnTo>
                <a:lnTo>
                  <a:pt x="362" y="0"/>
                </a:lnTo>
                <a:lnTo>
                  <a:pt x="433" y="36"/>
                </a:lnTo>
                <a:lnTo>
                  <a:pt x="539" y="36"/>
                </a:lnTo>
                <a:lnTo>
                  <a:pt x="574" y="106"/>
                </a:lnTo>
                <a:lnTo>
                  <a:pt x="539" y="159"/>
                </a:lnTo>
                <a:lnTo>
                  <a:pt x="600" y="168"/>
                </a:lnTo>
                <a:lnTo>
                  <a:pt x="662" y="133"/>
                </a:lnTo>
                <a:lnTo>
                  <a:pt x="733" y="150"/>
                </a:lnTo>
                <a:lnTo>
                  <a:pt x="733" y="203"/>
                </a:lnTo>
                <a:lnTo>
                  <a:pt x="627" y="256"/>
                </a:lnTo>
                <a:lnTo>
                  <a:pt x="618" y="309"/>
                </a:lnTo>
                <a:lnTo>
                  <a:pt x="618" y="362"/>
                </a:lnTo>
                <a:lnTo>
                  <a:pt x="600" y="433"/>
                </a:lnTo>
                <a:lnTo>
                  <a:pt x="600" y="503"/>
                </a:lnTo>
                <a:lnTo>
                  <a:pt x="671" y="512"/>
                </a:lnTo>
                <a:lnTo>
                  <a:pt x="724" y="530"/>
                </a:lnTo>
                <a:lnTo>
                  <a:pt x="742" y="592"/>
                </a:lnTo>
                <a:lnTo>
                  <a:pt x="777" y="636"/>
                </a:lnTo>
                <a:lnTo>
                  <a:pt x="900" y="618"/>
                </a:lnTo>
                <a:lnTo>
                  <a:pt x="980" y="618"/>
                </a:lnTo>
                <a:lnTo>
                  <a:pt x="1006" y="653"/>
                </a:lnTo>
                <a:lnTo>
                  <a:pt x="1086" y="662"/>
                </a:lnTo>
                <a:lnTo>
                  <a:pt x="1086" y="715"/>
                </a:lnTo>
                <a:lnTo>
                  <a:pt x="1165" y="750"/>
                </a:lnTo>
                <a:lnTo>
                  <a:pt x="1165" y="830"/>
                </a:lnTo>
                <a:lnTo>
                  <a:pt x="1139" y="874"/>
                </a:lnTo>
                <a:lnTo>
                  <a:pt x="1059" y="918"/>
                </a:lnTo>
                <a:lnTo>
                  <a:pt x="989" y="900"/>
                </a:lnTo>
                <a:lnTo>
                  <a:pt x="909" y="883"/>
                </a:lnTo>
                <a:lnTo>
                  <a:pt x="821" y="892"/>
                </a:lnTo>
                <a:lnTo>
                  <a:pt x="750" y="900"/>
                </a:lnTo>
                <a:lnTo>
                  <a:pt x="768" y="936"/>
                </a:lnTo>
                <a:lnTo>
                  <a:pt x="680" y="971"/>
                </a:lnTo>
                <a:lnTo>
                  <a:pt x="653" y="883"/>
                </a:lnTo>
                <a:lnTo>
                  <a:pt x="592" y="865"/>
                </a:lnTo>
                <a:lnTo>
                  <a:pt x="539" y="856"/>
                </a:lnTo>
                <a:lnTo>
                  <a:pt x="486" y="812"/>
                </a:lnTo>
                <a:lnTo>
                  <a:pt x="512" y="715"/>
                </a:lnTo>
                <a:lnTo>
                  <a:pt x="424" y="715"/>
                </a:lnTo>
                <a:lnTo>
                  <a:pt x="406" y="680"/>
                </a:lnTo>
                <a:lnTo>
                  <a:pt x="353" y="618"/>
                </a:lnTo>
                <a:lnTo>
                  <a:pt x="283" y="583"/>
                </a:lnTo>
                <a:lnTo>
                  <a:pt x="221" y="592"/>
                </a:lnTo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Freeform 18">
            <a:extLst>
              <a:ext uri="{FF2B5EF4-FFF2-40B4-BE49-F238E27FC236}">
                <a16:creationId xmlns:a16="http://schemas.microsoft.com/office/drawing/2014/main" id="{A2D40D6D-3B3C-4B8B-A845-06334A430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6138" y="3246519"/>
            <a:ext cx="788987" cy="796925"/>
          </a:xfrm>
          <a:custGeom>
            <a:avLst/>
            <a:gdLst>
              <a:gd name="T0" fmla="*/ 1951 w 2190"/>
              <a:gd name="T1" fmla="*/ 441 h 2215"/>
              <a:gd name="T2" fmla="*/ 2012 w 2190"/>
              <a:gd name="T3" fmla="*/ 635 h 2215"/>
              <a:gd name="T4" fmla="*/ 2065 w 2190"/>
              <a:gd name="T5" fmla="*/ 856 h 2215"/>
              <a:gd name="T6" fmla="*/ 2162 w 2190"/>
              <a:gd name="T7" fmla="*/ 1014 h 2215"/>
              <a:gd name="T8" fmla="*/ 2118 w 2190"/>
              <a:gd name="T9" fmla="*/ 1156 h 2215"/>
              <a:gd name="T10" fmla="*/ 1942 w 2190"/>
              <a:gd name="T11" fmla="*/ 1332 h 2215"/>
              <a:gd name="T12" fmla="*/ 1880 w 2190"/>
              <a:gd name="T13" fmla="*/ 1588 h 2215"/>
              <a:gd name="T14" fmla="*/ 1818 w 2190"/>
              <a:gd name="T15" fmla="*/ 1853 h 2215"/>
              <a:gd name="T16" fmla="*/ 1712 w 2190"/>
              <a:gd name="T17" fmla="*/ 1994 h 2215"/>
              <a:gd name="T18" fmla="*/ 1492 w 2190"/>
              <a:gd name="T19" fmla="*/ 1906 h 2215"/>
              <a:gd name="T20" fmla="*/ 1271 w 2190"/>
              <a:gd name="T21" fmla="*/ 1914 h 2215"/>
              <a:gd name="T22" fmla="*/ 1253 w 2190"/>
              <a:gd name="T23" fmla="*/ 2100 h 2215"/>
              <a:gd name="T24" fmla="*/ 989 w 2190"/>
              <a:gd name="T25" fmla="*/ 2153 h 2215"/>
              <a:gd name="T26" fmla="*/ 874 w 2190"/>
              <a:gd name="T27" fmla="*/ 2214 h 2215"/>
              <a:gd name="T28" fmla="*/ 645 w 2190"/>
              <a:gd name="T29" fmla="*/ 2170 h 2215"/>
              <a:gd name="T30" fmla="*/ 406 w 2190"/>
              <a:gd name="T31" fmla="*/ 2153 h 2215"/>
              <a:gd name="T32" fmla="*/ 274 w 2190"/>
              <a:gd name="T33" fmla="*/ 2082 h 2215"/>
              <a:gd name="T34" fmla="*/ 115 w 2190"/>
              <a:gd name="T35" fmla="*/ 1994 h 2215"/>
              <a:gd name="T36" fmla="*/ 97 w 2190"/>
              <a:gd name="T37" fmla="*/ 1906 h 2215"/>
              <a:gd name="T38" fmla="*/ 247 w 2190"/>
              <a:gd name="T39" fmla="*/ 1809 h 2215"/>
              <a:gd name="T40" fmla="*/ 362 w 2190"/>
              <a:gd name="T41" fmla="*/ 1597 h 2215"/>
              <a:gd name="T42" fmla="*/ 477 w 2190"/>
              <a:gd name="T43" fmla="*/ 1500 h 2215"/>
              <a:gd name="T44" fmla="*/ 521 w 2190"/>
              <a:gd name="T45" fmla="*/ 1394 h 2215"/>
              <a:gd name="T46" fmla="*/ 556 w 2190"/>
              <a:gd name="T47" fmla="*/ 1314 h 2215"/>
              <a:gd name="T48" fmla="*/ 574 w 2190"/>
              <a:gd name="T49" fmla="*/ 1253 h 2215"/>
              <a:gd name="T50" fmla="*/ 547 w 2190"/>
              <a:gd name="T51" fmla="*/ 1235 h 2215"/>
              <a:gd name="T52" fmla="*/ 442 w 2190"/>
              <a:gd name="T53" fmla="*/ 1288 h 2215"/>
              <a:gd name="T54" fmla="*/ 265 w 2190"/>
              <a:gd name="T55" fmla="*/ 1235 h 2215"/>
              <a:gd name="T56" fmla="*/ 292 w 2190"/>
              <a:gd name="T57" fmla="*/ 1103 h 2215"/>
              <a:gd name="T58" fmla="*/ 159 w 2190"/>
              <a:gd name="T59" fmla="*/ 1191 h 2215"/>
              <a:gd name="T60" fmla="*/ 53 w 2190"/>
              <a:gd name="T61" fmla="*/ 1103 h 2215"/>
              <a:gd name="T62" fmla="*/ 159 w 2190"/>
              <a:gd name="T63" fmla="*/ 1014 h 2215"/>
              <a:gd name="T64" fmla="*/ 283 w 2190"/>
              <a:gd name="T65" fmla="*/ 917 h 2215"/>
              <a:gd name="T66" fmla="*/ 530 w 2190"/>
              <a:gd name="T67" fmla="*/ 997 h 2215"/>
              <a:gd name="T68" fmla="*/ 777 w 2190"/>
              <a:gd name="T69" fmla="*/ 1076 h 2215"/>
              <a:gd name="T70" fmla="*/ 997 w 2190"/>
              <a:gd name="T71" fmla="*/ 1094 h 2215"/>
              <a:gd name="T72" fmla="*/ 1227 w 2190"/>
              <a:gd name="T73" fmla="*/ 988 h 2215"/>
              <a:gd name="T74" fmla="*/ 1183 w 2190"/>
              <a:gd name="T75" fmla="*/ 864 h 2215"/>
              <a:gd name="T76" fmla="*/ 1112 w 2190"/>
              <a:gd name="T77" fmla="*/ 644 h 2215"/>
              <a:gd name="T78" fmla="*/ 1289 w 2190"/>
              <a:gd name="T79" fmla="*/ 406 h 2215"/>
              <a:gd name="T80" fmla="*/ 1456 w 2190"/>
              <a:gd name="T81" fmla="*/ 229 h 2215"/>
              <a:gd name="T82" fmla="*/ 1580 w 2190"/>
              <a:gd name="T83" fmla="*/ 9 h 2215"/>
              <a:gd name="T84" fmla="*/ 1765 w 2190"/>
              <a:gd name="T85" fmla="*/ 97 h 2215"/>
              <a:gd name="T86" fmla="*/ 1845 w 2190"/>
              <a:gd name="T87" fmla="*/ 229 h 2215"/>
              <a:gd name="T88" fmla="*/ 2012 w 2190"/>
              <a:gd name="T89" fmla="*/ 300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190" h="2215">
                <a:moveTo>
                  <a:pt x="2039" y="388"/>
                </a:moveTo>
                <a:lnTo>
                  <a:pt x="1986" y="397"/>
                </a:lnTo>
                <a:lnTo>
                  <a:pt x="1951" y="441"/>
                </a:lnTo>
                <a:lnTo>
                  <a:pt x="1968" y="511"/>
                </a:lnTo>
                <a:lnTo>
                  <a:pt x="1977" y="582"/>
                </a:lnTo>
                <a:lnTo>
                  <a:pt x="2012" y="635"/>
                </a:lnTo>
                <a:lnTo>
                  <a:pt x="2056" y="688"/>
                </a:lnTo>
                <a:lnTo>
                  <a:pt x="2039" y="759"/>
                </a:lnTo>
                <a:lnTo>
                  <a:pt x="2065" y="856"/>
                </a:lnTo>
                <a:lnTo>
                  <a:pt x="2065" y="935"/>
                </a:lnTo>
                <a:lnTo>
                  <a:pt x="2101" y="997"/>
                </a:lnTo>
                <a:lnTo>
                  <a:pt x="2162" y="1014"/>
                </a:lnTo>
                <a:lnTo>
                  <a:pt x="2189" y="1059"/>
                </a:lnTo>
                <a:lnTo>
                  <a:pt x="2162" y="1111"/>
                </a:lnTo>
                <a:lnTo>
                  <a:pt x="2118" y="1156"/>
                </a:lnTo>
                <a:lnTo>
                  <a:pt x="2030" y="1173"/>
                </a:lnTo>
                <a:lnTo>
                  <a:pt x="1959" y="1235"/>
                </a:lnTo>
                <a:lnTo>
                  <a:pt x="1942" y="1332"/>
                </a:lnTo>
                <a:lnTo>
                  <a:pt x="1915" y="1438"/>
                </a:lnTo>
                <a:lnTo>
                  <a:pt x="1871" y="1500"/>
                </a:lnTo>
                <a:lnTo>
                  <a:pt x="1880" y="1588"/>
                </a:lnTo>
                <a:lnTo>
                  <a:pt x="1845" y="1676"/>
                </a:lnTo>
                <a:lnTo>
                  <a:pt x="1836" y="1764"/>
                </a:lnTo>
                <a:lnTo>
                  <a:pt x="1818" y="1853"/>
                </a:lnTo>
                <a:lnTo>
                  <a:pt x="1783" y="1923"/>
                </a:lnTo>
                <a:lnTo>
                  <a:pt x="1765" y="1994"/>
                </a:lnTo>
                <a:lnTo>
                  <a:pt x="1712" y="1994"/>
                </a:lnTo>
                <a:lnTo>
                  <a:pt x="1633" y="1967"/>
                </a:lnTo>
                <a:lnTo>
                  <a:pt x="1562" y="1906"/>
                </a:lnTo>
                <a:lnTo>
                  <a:pt x="1492" y="1906"/>
                </a:lnTo>
                <a:lnTo>
                  <a:pt x="1403" y="1932"/>
                </a:lnTo>
                <a:lnTo>
                  <a:pt x="1333" y="1879"/>
                </a:lnTo>
                <a:lnTo>
                  <a:pt x="1271" y="1914"/>
                </a:lnTo>
                <a:lnTo>
                  <a:pt x="1262" y="1967"/>
                </a:lnTo>
                <a:lnTo>
                  <a:pt x="1253" y="2038"/>
                </a:lnTo>
                <a:lnTo>
                  <a:pt x="1253" y="2100"/>
                </a:lnTo>
                <a:lnTo>
                  <a:pt x="1174" y="2117"/>
                </a:lnTo>
                <a:lnTo>
                  <a:pt x="1068" y="2117"/>
                </a:lnTo>
                <a:lnTo>
                  <a:pt x="989" y="2153"/>
                </a:lnTo>
                <a:lnTo>
                  <a:pt x="936" y="2117"/>
                </a:lnTo>
                <a:lnTo>
                  <a:pt x="918" y="2170"/>
                </a:lnTo>
                <a:lnTo>
                  <a:pt x="874" y="2214"/>
                </a:lnTo>
                <a:lnTo>
                  <a:pt x="795" y="2206"/>
                </a:lnTo>
                <a:lnTo>
                  <a:pt x="706" y="2135"/>
                </a:lnTo>
                <a:lnTo>
                  <a:pt x="645" y="2170"/>
                </a:lnTo>
                <a:lnTo>
                  <a:pt x="556" y="2153"/>
                </a:lnTo>
                <a:lnTo>
                  <a:pt x="477" y="2135"/>
                </a:lnTo>
                <a:lnTo>
                  <a:pt x="406" y="2153"/>
                </a:lnTo>
                <a:lnTo>
                  <a:pt x="380" y="2091"/>
                </a:lnTo>
                <a:lnTo>
                  <a:pt x="318" y="2056"/>
                </a:lnTo>
                <a:lnTo>
                  <a:pt x="274" y="2082"/>
                </a:lnTo>
                <a:lnTo>
                  <a:pt x="221" y="2038"/>
                </a:lnTo>
                <a:lnTo>
                  <a:pt x="186" y="1976"/>
                </a:lnTo>
                <a:lnTo>
                  <a:pt x="115" y="1994"/>
                </a:lnTo>
                <a:lnTo>
                  <a:pt x="36" y="2038"/>
                </a:lnTo>
                <a:lnTo>
                  <a:pt x="44" y="1967"/>
                </a:lnTo>
                <a:lnTo>
                  <a:pt x="97" y="1906"/>
                </a:lnTo>
                <a:lnTo>
                  <a:pt x="150" y="1862"/>
                </a:lnTo>
                <a:lnTo>
                  <a:pt x="194" y="1835"/>
                </a:lnTo>
                <a:lnTo>
                  <a:pt x="247" y="1809"/>
                </a:lnTo>
                <a:lnTo>
                  <a:pt x="256" y="1720"/>
                </a:lnTo>
                <a:lnTo>
                  <a:pt x="292" y="1659"/>
                </a:lnTo>
                <a:lnTo>
                  <a:pt x="362" y="1597"/>
                </a:lnTo>
                <a:lnTo>
                  <a:pt x="424" y="1579"/>
                </a:lnTo>
                <a:lnTo>
                  <a:pt x="433" y="1526"/>
                </a:lnTo>
                <a:lnTo>
                  <a:pt x="477" y="1500"/>
                </a:lnTo>
                <a:lnTo>
                  <a:pt x="424" y="1447"/>
                </a:lnTo>
                <a:lnTo>
                  <a:pt x="442" y="1385"/>
                </a:lnTo>
                <a:lnTo>
                  <a:pt x="521" y="1394"/>
                </a:lnTo>
                <a:lnTo>
                  <a:pt x="530" y="1314"/>
                </a:lnTo>
                <a:lnTo>
                  <a:pt x="530" y="1314"/>
                </a:lnTo>
                <a:lnTo>
                  <a:pt x="556" y="1314"/>
                </a:lnTo>
                <a:lnTo>
                  <a:pt x="574" y="1297"/>
                </a:lnTo>
                <a:lnTo>
                  <a:pt x="583" y="1270"/>
                </a:lnTo>
                <a:lnTo>
                  <a:pt x="574" y="1253"/>
                </a:lnTo>
                <a:lnTo>
                  <a:pt x="574" y="1253"/>
                </a:lnTo>
                <a:lnTo>
                  <a:pt x="556" y="1244"/>
                </a:lnTo>
                <a:lnTo>
                  <a:pt x="547" y="1235"/>
                </a:lnTo>
                <a:lnTo>
                  <a:pt x="530" y="1235"/>
                </a:lnTo>
                <a:lnTo>
                  <a:pt x="512" y="1244"/>
                </a:lnTo>
                <a:lnTo>
                  <a:pt x="442" y="1288"/>
                </a:lnTo>
                <a:lnTo>
                  <a:pt x="353" y="1314"/>
                </a:lnTo>
                <a:lnTo>
                  <a:pt x="300" y="1297"/>
                </a:lnTo>
                <a:lnTo>
                  <a:pt x="265" y="1235"/>
                </a:lnTo>
                <a:lnTo>
                  <a:pt x="318" y="1182"/>
                </a:lnTo>
                <a:lnTo>
                  <a:pt x="362" y="1111"/>
                </a:lnTo>
                <a:lnTo>
                  <a:pt x="292" y="1103"/>
                </a:lnTo>
                <a:lnTo>
                  <a:pt x="239" y="1156"/>
                </a:lnTo>
                <a:lnTo>
                  <a:pt x="212" y="1217"/>
                </a:lnTo>
                <a:lnTo>
                  <a:pt x="159" y="1191"/>
                </a:lnTo>
                <a:lnTo>
                  <a:pt x="124" y="1138"/>
                </a:lnTo>
                <a:lnTo>
                  <a:pt x="106" y="1076"/>
                </a:lnTo>
                <a:lnTo>
                  <a:pt x="53" y="1103"/>
                </a:lnTo>
                <a:lnTo>
                  <a:pt x="0" y="1023"/>
                </a:lnTo>
                <a:lnTo>
                  <a:pt x="89" y="988"/>
                </a:lnTo>
                <a:lnTo>
                  <a:pt x="159" y="1014"/>
                </a:lnTo>
                <a:lnTo>
                  <a:pt x="212" y="935"/>
                </a:lnTo>
                <a:lnTo>
                  <a:pt x="239" y="970"/>
                </a:lnTo>
                <a:lnTo>
                  <a:pt x="283" y="917"/>
                </a:lnTo>
                <a:lnTo>
                  <a:pt x="371" y="917"/>
                </a:lnTo>
                <a:lnTo>
                  <a:pt x="442" y="944"/>
                </a:lnTo>
                <a:lnTo>
                  <a:pt x="530" y="997"/>
                </a:lnTo>
                <a:lnTo>
                  <a:pt x="574" y="1032"/>
                </a:lnTo>
                <a:lnTo>
                  <a:pt x="689" y="1006"/>
                </a:lnTo>
                <a:lnTo>
                  <a:pt x="777" y="1076"/>
                </a:lnTo>
                <a:lnTo>
                  <a:pt x="847" y="1120"/>
                </a:lnTo>
                <a:lnTo>
                  <a:pt x="953" y="1156"/>
                </a:lnTo>
                <a:lnTo>
                  <a:pt x="997" y="1094"/>
                </a:lnTo>
                <a:lnTo>
                  <a:pt x="1130" y="1094"/>
                </a:lnTo>
                <a:lnTo>
                  <a:pt x="1165" y="1014"/>
                </a:lnTo>
                <a:lnTo>
                  <a:pt x="1227" y="988"/>
                </a:lnTo>
                <a:lnTo>
                  <a:pt x="1289" y="970"/>
                </a:lnTo>
                <a:lnTo>
                  <a:pt x="1271" y="900"/>
                </a:lnTo>
                <a:lnTo>
                  <a:pt x="1183" y="864"/>
                </a:lnTo>
                <a:lnTo>
                  <a:pt x="1165" y="811"/>
                </a:lnTo>
                <a:lnTo>
                  <a:pt x="1130" y="741"/>
                </a:lnTo>
                <a:lnTo>
                  <a:pt x="1112" y="644"/>
                </a:lnTo>
                <a:lnTo>
                  <a:pt x="1183" y="644"/>
                </a:lnTo>
                <a:lnTo>
                  <a:pt x="1200" y="573"/>
                </a:lnTo>
                <a:lnTo>
                  <a:pt x="1289" y="406"/>
                </a:lnTo>
                <a:lnTo>
                  <a:pt x="1350" y="300"/>
                </a:lnTo>
                <a:lnTo>
                  <a:pt x="1377" y="256"/>
                </a:lnTo>
                <a:lnTo>
                  <a:pt x="1456" y="229"/>
                </a:lnTo>
                <a:lnTo>
                  <a:pt x="1536" y="141"/>
                </a:lnTo>
                <a:lnTo>
                  <a:pt x="1598" y="61"/>
                </a:lnTo>
                <a:lnTo>
                  <a:pt x="1580" y="9"/>
                </a:lnTo>
                <a:lnTo>
                  <a:pt x="1642" y="0"/>
                </a:lnTo>
                <a:lnTo>
                  <a:pt x="1712" y="35"/>
                </a:lnTo>
                <a:lnTo>
                  <a:pt x="1765" y="97"/>
                </a:lnTo>
                <a:lnTo>
                  <a:pt x="1783" y="132"/>
                </a:lnTo>
                <a:lnTo>
                  <a:pt x="1871" y="132"/>
                </a:lnTo>
                <a:lnTo>
                  <a:pt x="1845" y="229"/>
                </a:lnTo>
                <a:lnTo>
                  <a:pt x="1898" y="273"/>
                </a:lnTo>
                <a:lnTo>
                  <a:pt x="1951" y="282"/>
                </a:lnTo>
                <a:lnTo>
                  <a:pt x="2012" y="300"/>
                </a:lnTo>
                <a:lnTo>
                  <a:pt x="2039" y="388"/>
                </a:lnTo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Freeform 19">
            <a:extLst>
              <a:ext uri="{FF2B5EF4-FFF2-40B4-BE49-F238E27FC236}">
                <a16:creationId xmlns:a16="http://schemas.microsoft.com/office/drawing/2014/main" id="{3290DF99-0C9F-4BB6-A174-7CF3D60B541F}"/>
              </a:ext>
            </a:extLst>
          </p:cNvPr>
          <p:cNvSpPr>
            <a:spLocks/>
          </p:cNvSpPr>
          <p:nvPr/>
        </p:nvSpPr>
        <p:spPr bwMode="auto">
          <a:xfrm>
            <a:off x="6422163" y="2376569"/>
            <a:ext cx="1136650" cy="965200"/>
          </a:xfrm>
          <a:custGeom>
            <a:avLst/>
            <a:gdLst>
              <a:gd name="T0" fmla="*/ 378039571 w 3159"/>
              <a:gd name="T1" fmla="*/ 2329359 h 2683"/>
              <a:gd name="T2" fmla="*/ 357454296 w 3159"/>
              <a:gd name="T3" fmla="*/ 4529569 h 2683"/>
              <a:gd name="T4" fmla="*/ 338034457 w 3159"/>
              <a:gd name="T5" fmla="*/ 26271931 h 2683"/>
              <a:gd name="T6" fmla="*/ 326641690 w 3159"/>
              <a:gd name="T7" fmla="*/ 31965999 h 2683"/>
              <a:gd name="T8" fmla="*/ 326641690 w 3159"/>
              <a:gd name="T9" fmla="*/ 59402790 h 2683"/>
              <a:gd name="T10" fmla="*/ 315248564 w 3159"/>
              <a:gd name="T11" fmla="*/ 83345002 h 2683"/>
              <a:gd name="T12" fmla="*/ 295828724 w 3159"/>
              <a:gd name="T13" fmla="*/ 79979933 h 2683"/>
              <a:gd name="T14" fmla="*/ 280940373 w 3159"/>
              <a:gd name="T15" fmla="*/ 81015283 h 2683"/>
              <a:gd name="T16" fmla="*/ 290132161 w 3159"/>
              <a:gd name="T17" fmla="*/ 108452074 h 2683"/>
              <a:gd name="T18" fmla="*/ 271877757 w 3159"/>
              <a:gd name="T19" fmla="*/ 133558786 h 2683"/>
              <a:gd name="T20" fmla="*/ 244560376 w 3159"/>
              <a:gd name="T21" fmla="*/ 158665857 h 2683"/>
              <a:gd name="T22" fmla="*/ 214783313 w 3159"/>
              <a:gd name="T23" fmla="*/ 166690004 h 2683"/>
              <a:gd name="T24" fmla="*/ 195363473 w 3159"/>
              <a:gd name="T25" fmla="*/ 179243360 h 2683"/>
              <a:gd name="T26" fmla="*/ 175943633 w 3159"/>
              <a:gd name="T27" fmla="*/ 179243360 h 2683"/>
              <a:gd name="T28" fmla="*/ 191997420 w 3159"/>
              <a:gd name="T29" fmla="*/ 156466007 h 2683"/>
              <a:gd name="T30" fmla="*/ 167916919 w 3159"/>
              <a:gd name="T31" fmla="*/ 151936078 h 2683"/>
              <a:gd name="T32" fmla="*/ 156523793 w 3159"/>
              <a:gd name="T33" fmla="*/ 188432006 h 2683"/>
              <a:gd name="T34" fmla="*/ 137103954 w 3159"/>
              <a:gd name="T35" fmla="*/ 188432006 h 2683"/>
              <a:gd name="T36" fmla="*/ 110822475 w 3159"/>
              <a:gd name="T37" fmla="*/ 196455794 h 2683"/>
              <a:gd name="T38" fmla="*/ 89201658 w 3159"/>
              <a:gd name="T39" fmla="*/ 184937788 h 2683"/>
              <a:gd name="T40" fmla="*/ 65121158 w 3159"/>
              <a:gd name="T41" fmla="*/ 180408219 h 2683"/>
              <a:gd name="T42" fmla="*/ 56058542 w 3159"/>
              <a:gd name="T43" fmla="*/ 163324935 h 2683"/>
              <a:gd name="T44" fmla="*/ 43500340 w 3159"/>
              <a:gd name="T45" fmla="*/ 154136288 h 2683"/>
              <a:gd name="T46" fmla="*/ 21750350 w 3159"/>
              <a:gd name="T47" fmla="*/ 132523435 h 2683"/>
              <a:gd name="T48" fmla="*/ 1165075 w 3159"/>
              <a:gd name="T49" fmla="*/ 142747432 h 2683"/>
              <a:gd name="T50" fmla="*/ 11393126 w 3159"/>
              <a:gd name="T51" fmla="*/ 159830717 h 2683"/>
              <a:gd name="T52" fmla="*/ 0 w 3159"/>
              <a:gd name="T53" fmla="*/ 179243360 h 2683"/>
              <a:gd name="T54" fmla="*/ 11393126 w 3159"/>
              <a:gd name="T55" fmla="*/ 195291294 h 2683"/>
              <a:gd name="T56" fmla="*/ 34308551 w 3159"/>
              <a:gd name="T57" fmla="*/ 194126435 h 2683"/>
              <a:gd name="T58" fmla="*/ 49196903 w 3159"/>
              <a:gd name="T59" fmla="*/ 192961575 h 2683"/>
              <a:gd name="T60" fmla="*/ 53728031 w 3159"/>
              <a:gd name="T61" fmla="*/ 221562865 h 2683"/>
              <a:gd name="T62" fmla="*/ 69781818 w 3159"/>
              <a:gd name="T63" fmla="*/ 234116581 h 2683"/>
              <a:gd name="T64" fmla="*/ 93733146 w 3159"/>
              <a:gd name="T65" fmla="*/ 248999296 h 2683"/>
              <a:gd name="T66" fmla="*/ 115483136 w 3159"/>
              <a:gd name="T67" fmla="*/ 228422153 h 2683"/>
              <a:gd name="T68" fmla="*/ 131407390 w 3159"/>
              <a:gd name="T69" fmla="*/ 228422153 h 2683"/>
              <a:gd name="T70" fmla="*/ 158854304 w 3159"/>
              <a:gd name="T71" fmla="*/ 244340218 h 2683"/>
              <a:gd name="T72" fmla="*/ 173742656 w 3159"/>
              <a:gd name="T73" fmla="*/ 263752862 h 2683"/>
              <a:gd name="T74" fmla="*/ 182805271 w 3159"/>
              <a:gd name="T75" fmla="*/ 293519011 h 2683"/>
              <a:gd name="T76" fmla="*/ 179439219 w 3159"/>
              <a:gd name="T77" fmla="*/ 315131864 h 2683"/>
              <a:gd name="T78" fmla="*/ 197693983 w 3159"/>
              <a:gd name="T79" fmla="*/ 330014939 h 2683"/>
              <a:gd name="T80" fmla="*/ 219443973 w 3159"/>
              <a:gd name="T81" fmla="*/ 336873867 h 2683"/>
              <a:gd name="T82" fmla="*/ 247926429 w 3159"/>
              <a:gd name="T83" fmla="*/ 338038726 h 2683"/>
              <a:gd name="T84" fmla="*/ 247926429 w 3159"/>
              <a:gd name="T85" fmla="*/ 307237226 h 2683"/>
              <a:gd name="T86" fmla="*/ 266181194 w 3159"/>
              <a:gd name="T87" fmla="*/ 292354151 h 2683"/>
              <a:gd name="T88" fmla="*/ 266181194 w 3159"/>
              <a:gd name="T89" fmla="*/ 270612149 h 2683"/>
              <a:gd name="T90" fmla="*/ 276408885 w 3159"/>
              <a:gd name="T91" fmla="*/ 250034646 h 2683"/>
              <a:gd name="T92" fmla="*/ 300360212 w 3159"/>
              <a:gd name="T93" fmla="*/ 252364365 h 2683"/>
              <a:gd name="T94" fmla="*/ 326641690 w 3159"/>
              <a:gd name="T95" fmla="*/ 234116581 h 2683"/>
              <a:gd name="T96" fmla="*/ 346061530 w 3159"/>
              <a:gd name="T97" fmla="*/ 211209359 h 2683"/>
              <a:gd name="T98" fmla="*/ 362115317 w 3159"/>
              <a:gd name="T99" fmla="*/ 212374219 h 2683"/>
              <a:gd name="T100" fmla="*/ 364315935 w 3159"/>
              <a:gd name="T101" fmla="*/ 186102647 h 2683"/>
              <a:gd name="T102" fmla="*/ 336998914 w 3159"/>
              <a:gd name="T103" fmla="*/ 171348722 h 2683"/>
              <a:gd name="T104" fmla="*/ 348391681 w 3159"/>
              <a:gd name="T105" fmla="*/ 140418073 h 2683"/>
              <a:gd name="T106" fmla="*/ 343731020 w 3159"/>
              <a:gd name="T107" fmla="*/ 108452074 h 2683"/>
              <a:gd name="T108" fmla="*/ 378039571 w 3159"/>
              <a:gd name="T109" fmla="*/ 82180143 h 2683"/>
              <a:gd name="T110" fmla="*/ 408852177 w 3159"/>
              <a:gd name="T111" fmla="*/ 1164859 h 268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159" h="2683">
                <a:moveTo>
                  <a:pt x="3026" y="18"/>
                </a:moveTo>
                <a:lnTo>
                  <a:pt x="2973" y="53"/>
                </a:lnTo>
                <a:lnTo>
                  <a:pt x="2920" y="18"/>
                </a:lnTo>
                <a:lnTo>
                  <a:pt x="2858" y="0"/>
                </a:lnTo>
                <a:lnTo>
                  <a:pt x="2832" y="71"/>
                </a:lnTo>
                <a:lnTo>
                  <a:pt x="2761" y="35"/>
                </a:lnTo>
                <a:lnTo>
                  <a:pt x="2717" y="106"/>
                </a:lnTo>
                <a:lnTo>
                  <a:pt x="2664" y="194"/>
                </a:lnTo>
                <a:lnTo>
                  <a:pt x="2611" y="203"/>
                </a:lnTo>
                <a:lnTo>
                  <a:pt x="2558" y="185"/>
                </a:lnTo>
                <a:lnTo>
                  <a:pt x="2497" y="176"/>
                </a:lnTo>
                <a:lnTo>
                  <a:pt x="2523" y="247"/>
                </a:lnTo>
                <a:lnTo>
                  <a:pt x="2514" y="318"/>
                </a:lnTo>
                <a:lnTo>
                  <a:pt x="2514" y="397"/>
                </a:lnTo>
                <a:lnTo>
                  <a:pt x="2523" y="459"/>
                </a:lnTo>
                <a:lnTo>
                  <a:pt x="2479" y="503"/>
                </a:lnTo>
                <a:lnTo>
                  <a:pt x="2461" y="591"/>
                </a:lnTo>
                <a:lnTo>
                  <a:pt x="2435" y="644"/>
                </a:lnTo>
                <a:lnTo>
                  <a:pt x="2364" y="697"/>
                </a:lnTo>
                <a:lnTo>
                  <a:pt x="2302" y="679"/>
                </a:lnTo>
                <a:lnTo>
                  <a:pt x="2285" y="618"/>
                </a:lnTo>
                <a:lnTo>
                  <a:pt x="2241" y="556"/>
                </a:lnTo>
                <a:lnTo>
                  <a:pt x="2161" y="556"/>
                </a:lnTo>
                <a:lnTo>
                  <a:pt x="2170" y="626"/>
                </a:lnTo>
                <a:lnTo>
                  <a:pt x="2223" y="671"/>
                </a:lnTo>
                <a:lnTo>
                  <a:pt x="2232" y="750"/>
                </a:lnTo>
                <a:lnTo>
                  <a:pt x="2241" y="838"/>
                </a:lnTo>
                <a:lnTo>
                  <a:pt x="2223" y="900"/>
                </a:lnTo>
                <a:lnTo>
                  <a:pt x="2161" y="944"/>
                </a:lnTo>
                <a:lnTo>
                  <a:pt x="2100" y="1032"/>
                </a:lnTo>
                <a:lnTo>
                  <a:pt x="2012" y="1121"/>
                </a:lnTo>
                <a:lnTo>
                  <a:pt x="1942" y="1182"/>
                </a:lnTo>
                <a:lnTo>
                  <a:pt x="1889" y="1226"/>
                </a:lnTo>
                <a:lnTo>
                  <a:pt x="1809" y="1218"/>
                </a:lnTo>
                <a:lnTo>
                  <a:pt x="1668" y="1209"/>
                </a:lnTo>
                <a:lnTo>
                  <a:pt x="1659" y="1288"/>
                </a:lnTo>
                <a:lnTo>
                  <a:pt x="1606" y="1332"/>
                </a:lnTo>
                <a:lnTo>
                  <a:pt x="1545" y="1341"/>
                </a:lnTo>
                <a:lnTo>
                  <a:pt x="1509" y="1385"/>
                </a:lnTo>
                <a:lnTo>
                  <a:pt x="1500" y="1447"/>
                </a:lnTo>
                <a:lnTo>
                  <a:pt x="1395" y="1429"/>
                </a:lnTo>
                <a:lnTo>
                  <a:pt x="1359" y="1385"/>
                </a:lnTo>
                <a:lnTo>
                  <a:pt x="1430" y="1341"/>
                </a:lnTo>
                <a:lnTo>
                  <a:pt x="1500" y="1279"/>
                </a:lnTo>
                <a:lnTo>
                  <a:pt x="1483" y="1209"/>
                </a:lnTo>
                <a:lnTo>
                  <a:pt x="1447" y="1174"/>
                </a:lnTo>
                <a:lnTo>
                  <a:pt x="1377" y="1156"/>
                </a:lnTo>
                <a:lnTo>
                  <a:pt x="1297" y="1174"/>
                </a:lnTo>
                <a:lnTo>
                  <a:pt x="1236" y="1226"/>
                </a:lnTo>
                <a:lnTo>
                  <a:pt x="1209" y="1350"/>
                </a:lnTo>
                <a:lnTo>
                  <a:pt x="1209" y="1456"/>
                </a:lnTo>
                <a:lnTo>
                  <a:pt x="1183" y="1526"/>
                </a:lnTo>
                <a:lnTo>
                  <a:pt x="1130" y="1456"/>
                </a:lnTo>
                <a:lnTo>
                  <a:pt x="1059" y="1456"/>
                </a:lnTo>
                <a:lnTo>
                  <a:pt x="1006" y="1491"/>
                </a:lnTo>
                <a:lnTo>
                  <a:pt x="927" y="1526"/>
                </a:lnTo>
                <a:lnTo>
                  <a:pt x="856" y="1518"/>
                </a:lnTo>
                <a:lnTo>
                  <a:pt x="794" y="1500"/>
                </a:lnTo>
                <a:lnTo>
                  <a:pt x="759" y="1438"/>
                </a:lnTo>
                <a:lnTo>
                  <a:pt x="689" y="1429"/>
                </a:lnTo>
                <a:lnTo>
                  <a:pt x="627" y="1385"/>
                </a:lnTo>
                <a:lnTo>
                  <a:pt x="539" y="1341"/>
                </a:lnTo>
                <a:lnTo>
                  <a:pt x="503" y="1394"/>
                </a:lnTo>
                <a:lnTo>
                  <a:pt x="450" y="1368"/>
                </a:lnTo>
                <a:lnTo>
                  <a:pt x="468" y="1297"/>
                </a:lnTo>
                <a:lnTo>
                  <a:pt x="433" y="1262"/>
                </a:lnTo>
                <a:lnTo>
                  <a:pt x="441" y="1174"/>
                </a:lnTo>
                <a:lnTo>
                  <a:pt x="397" y="1129"/>
                </a:lnTo>
                <a:lnTo>
                  <a:pt x="336" y="1191"/>
                </a:lnTo>
                <a:lnTo>
                  <a:pt x="256" y="1182"/>
                </a:lnTo>
                <a:lnTo>
                  <a:pt x="186" y="1103"/>
                </a:lnTo>
                <a:lnTo>
                  <a:pt x="168" y="1024"/>
                </a:lnTo>
                <a:lnTo>
                  <a:pt x="88" y="971"/>
                </a:lnTo>
                <a:lnTo>
                  <a:pt x="27" y="1050"/>
                </a:lnTo>
                <a:lnTo>
                  <a:pt x="9" y="1103"/>
                </a:lnTo>
                <a:lnTo>
                  <a:pt x="44" y="1165"/>
                </a:lnTo>
                <a:lnTo>
                  <a:pt x="88" y="1174"/>
                </a:lnTo>
                <a:lnTo>
                  <a:pt x="88" y="1235"/>
                </a:lnTo>
                <a:lnTo>
                  <a:pt x="62" y="1279"/>
                </a:lnTo>
                <a:lnTo>
                  <a:pt x="35" y="1332"/>
                </a:lnTo>
                <a:lnTo>
                  <a:pt x="0" y="1385"/>
                </a:lnTo>
                <a:lnTo>
                  <a:pt x="9" y="1456"/>
                </a:lnTo>
                <a:lnTo>
                  <a:pt x="27" y="1526"/>
                </a:lnTo>
                <a:lnTo>
                  <a:pt x="88" y="1509"/>
                </a:lnTo>
                <a:lnTo>
                  <a:pt x="150" y="1482"/>
                </a:lnTo>
                <a:lnTo>
                  <a:pt x="203" y="1518"/>
                </a:lnTo>
                <a:lnTo>
                  <a:pt x="265" y="1500"/>
                </a:lnTo>
                <a:lnTo>
                  <a:pt x="309" y="1456"/>
                </a:lnTo>
                <a:lnTo>
                  <a:pt x="344" y="1438"/>
                </a:lnTo>
                <a:lnTo>
                  <a:pt x="380" y="1491"/>
                </a:lnTo>
                <a:lnTo>
                  <a:pt x="415" y="1588"/>
                </a:lnTo>
                <a:lnTo>
                  <a:pt x="371" y="1641"/>
                </a:lnTo>
                <a:lnTo>
                  <a:pt x="415" y="1712"/>
                </a:lnTo>
                <a:lnTo>
                  <a:pt x="459" y="1765"/>
                </a:lnTo>
                <a:lnTo>
                  <a:pt x="477" y="1809"/>
                </a:lnTo>
                <a:lnTo>
                  <a:pt x="539" y="1809"/>
                </a:lnTo>
                <a:lnTo>
                  <a:pt x="636" y="1835"/>
                </a:lnTo>
                <a:lnTo>
                  <a:pt x="653" y="1888"/>
                </a:lnTo>
                <a:lnTo>
                  <a:pt x="724" y="1924"/>
                </a:lnTo>
                <a:lnTo>
                  <a:pt x="803" y="1888"/>
                </a:lnTo>
                <a:lnTo>
                  <a:pt x="874" y="1826"/>
                </a:lnTo>
                <a:lnTo>
                  <a:pt x="892" y="1765"/>
                </a:lnTo>
                <a:lnTo>
                  <a:pt x="944" y="1747"/>
                </a:lnTo>
                <a:lnTo>
                  <a:pt x="980" y="1703"/>
                </a:lnTo>
                <a:lnTo>
                  <a:pt x="1015" y="1765"/>
                </a:lnTo>
                <a:lnTo>
                  <a:pt x="1077" y="1809"/>
                </a:lnTo>
                <a:lnTo>
                  <a:pt x="1200" y="1826"/>
                </a:lnTo>
                <a:lnTo>
                  <a:pt x="1227" y="1888"/>
                </a:lnTo>
                <a:lnTo>
                  <a:pt x="1227" y="1959"/>
                </a:lnTo>
                <a:lnTo>
                  <a:pt x="1271" y="2003"/>
                </a:lnTo>
                <a:lnTo>
                  <a:pt x="1342" y="2038"/>
                </a:lnTo>
                <a:lnTo>
                  <a:pt x="1350" y="2118"/>
                </a:lnTo>
                <a:lnTo>
                  <a:pt x="1395" y="2206"/>
                </a:lnTo>
                <a:lnTo>
                  <a:pt x="1412" y="2268"/>
                </a:lnTo>
                <a:lnTo>
                  <a:pt x="1377" y="2321"/>
                </a:lnTo>
                <a:lnTo>
                  <a:pt x="1333" y="2400"/>
                </a:lnTo>
                <a:lnTo>
                  <a:pt x="1386" y="2435"/>
                </a:lnTo>
                <a:lnTo>
                  <a:pt x="1483" y="2427"/>
                </a:lnTo>
                <a:lnTo>
                  <a:pt x="1527" y="2479"/>
                </a:lnTo>
                <a:lnTo>
                  <a:pt x="1527" y="2550"/>
                </a:lnTo>
                <a:lnTo>
                  <a:pt x="1597" y="2559"/>
                </a:lnTo>
                <a:lnTo>
                  <a:pt x="1624" y="2612"/>
                </a:lnTo>
                <a:lnTo>
                  <a:pt x="1695" y="2603"/>
                </a:lnTo>
                <a:lnTo>
                  <a:pt x="1748" y="2674"/>
                </a:lnTo>
                <a:lnTo>
                  <a:pt x="1862" y="2682"/>
                </a:lnTo>
                <a:lnTo>
                  <a:pt x="1915" y="2612"/>
                </a:lnTo>
                <a:lnTo>
                  <a:pt x="1889" y="2541"/>
                </a:lnTo>
                <a:lnTo>
                  <a:pt x="1933" y="2462"/>
                </a:lnTo>
                <a:lnTo>
                  <a:pt x="1915" y="2374"/>
                </a:lnTo>
                <a:lnTo>
                  <a:pt x="1933" y="2329"/>
                </a:lnTo>
                <a:lnTo>
                  <a:pt x="1995" y="2312"/>
                </a:lnTo>
                <a:lnTo>
                  <a:pt x="2056" y="2259"/>
                </a:lnTo>
                <a:lnTo>
                  <a:pt x="2091" y="2188"/>
                </a:lnTo>
                <a:lnTo>
                  <a:pt x="2039" y="2153"/>
                </a:lnTo>
                <a:lnTo>
                  <a:pt x="2056" y="2091"/>
                </a:lnTo>
                <a:lnTo>
                  <a:pt x="2039" y="2021"/>
                </a:lnTo>
                <a:lnTo>
                  <a:pt x="2082" y="1985"/>
                </a:lnTo>
                <a:lnTo>
                  <a:pt x="2135" y="1932"/>
                </a:lnTo>
                <a:lnTo>
                  <a:pt x="2179" y="1897"/>
                </a:lnTo>
                <a:lnTo>
                  <a:pt x="2250" y="1924"/>
                </a:lnTo>
                <a:lnTo>
                  <a:pt x="2320" y="1950"/>
                </a:lnTo>
                <a:lnTo>
                  <a:pt x="2400" y="1924"/>
                </a:lnTo>
                <a:lnTo>
                  <a:pt x="2479" y="1879"/>
                </a:lnTo>
                <a:lnTo>
                  <a:pt x="2523" y="1809"/>
                </a:lnTo>
                <a:lnTo>
                  <a:pt x="2576" y="1756"/>
                </a:lnTo>
                <a:lnTo>
                  <a:pt x="2603" y="1712"/>
                </a:lnTo>
                <a:lnTo>
                  <a:pt x="2673" y="1632"/>
                </a:lnTo>
                <a:lnTo>
                  <a:pt x="2717" y="1694"/>
                </a:lnTo>
                <a:lnTo>
                  <a:pt x="2797" y="1712"/>
                </a:lnTo>
                <a:lnTo>
                  <a:pt x="2797" y="1641"/>
                </a:lnTo>
                <a:lnTo>
                  <a:pt x="2788" y="1562"/>
                </a:lnTo>
                <a:lnTo>
                  <a:pt x="2850" y="1518"/>
                </a:lnTo>
                <a:lnTo>
                  <a:pt x="2814" y="1438"/>
                </a:lnTo>
                <a:lnTo>
                  <a:pt x="2779" y="1403"/>
                </a:lnTo>
                <a:lnTo>
                  <a:pt x="2691" y="1368"/>
                </a:lnTo>
                <a:lnTo>
                  <a:pt x="2603" y="1324"/>
                </a:lnTo>
                <a:lnTo>
                  <a:pt x="2647" y="1271"/>
                </a:lnTo>
                <a:lnTo>
                  <a:pt x="2691" y="1165"/>
                </a:lnTo>
                <a:lnTo>
                  <a:pt x="2691" y="1085"/>
                </a:lnTo>
                <a:lnTo>
                  <a:pt x="2655" y="1015"/>
                </a:lnTo>
                <a:lnTo>
                  <a:pt x="2638" y="926"/>
                </a:lnTo>
                <a:lnTo>
                  <a:pt x="2655" y="838"/>
                </a:lnTo>
                <a:lnTo>
                  <a:pt x="2726" y="768"/>
                </a:lnTo>
                <a:lnTo>
                  <a:pt x="2832" y="697"/>
                </a:lnTo>
                <a:lnTo>
                  <a:pt x="2920" y="635"/>
                </a:lnTo>
                <a:lnTo>
                  <a:pt x="2964" y="556"/>
                </a:lnTo>
                <a:lnTo>
                  <a:pt x="2956" y="468"/>
                </a:lnTo>
                <a:lnTo>
                  <a:pt x="3158" y="9"/>
                </a:lnTo>
                <a:lnTo>
                  <a:pt x="3097" y="18"/>
                </a:lnTo>
                <a:lnTo>
                  <a:pt x="3026" y="18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4" name="Freeform 20">
            <a:extLst>
              <a:ext uri="{FF2B5EF4-FFF2-40B4-BE49-F238E27FC236}">
                <a16:creationId xmlns:a16="http://schemas.microsoft.com/office/drawing/2014/main" id="{E234EA8B-94E4-46A0-BA23-F6FBD719513F}"/>
              </a:ext>
            </a:extLst>
          </p:cNvPr>
          <p:cNvSpPr>
            <a:spLocks/>
          </p:cNvSpPr>
          <p:nvPr/>
        </p:nvSpPr>
        <p:spPr bwMode="auto">
          <a:xfrm>
            <a:off x="5841138" y="3106819"/>
            <a:ext cx="665162" cy="947737"/>
          </a:xfrm>
          <a:custGeom>
            <a:avLst/>
            <a:gdLst>
              <a:gd name="T0" fmla="*/ 239545879 w 1846"/>
              <a:gd name="T1" fmla="*/ 199308263 h 2631"/>
              <a:gd name="T2" fmla="*/ 232664371 w 1846"/>
              <a:gd name="T3" fmla="*/ 181012364 h 2631"/>
              <a:gd name="T4" fmla="*/ 239545879 w 1846"/>
              <a:gd name="T5" fmla="*/ 163754617 h 2631"/>
              <a:gd name="T6" fmla="*/ 227990581 w 1846"/>
              <a:gd name="T7" fmla="*/ 150000363 h 2631"/>
              <a:gd name="T8" fmla="*/ 213189105 w 1846"/>
              <a:gd name="T9" fmla="*/ 158045141 h 2631"/>
              <a:gd name="T10" fmla="*/ 198258272 w 1846"/>
              <a:gd name="T11" fmla="*/ 150000363 h 2631"/>
              <a:gd name="T12" fmla="*/ 182158541 w 1846"/>
              <a:gd name="T13" fmla="*/ 134040126 h 2631"/>
              <a:gd name="T14" fmla="*/ 188001229 w 1846"/>
              <a:gd name="T15" fmla="*/ 112240734 h 2631"/>
              <a:gd name="T16" fmla="*/ 186832692 w 1846"/>
              <a:gd name="T17" fmla="*/ 97318289 h 2631"/>
              <a:gd name="T18" fmla="*/ 189040049 w 1846"/>
              <a:gd name="T19" fmla="*/ 77854920 h 2631"/>
              <a:gd name="T20" fmla="*/ 190208587 w 1846"/>
              <a:gd name="T21" fmla="*/ 59559021 h 2631"/>
              <a:gd name="T22" fmla="*/ 198258272 w 1846"/>
              <a:gd name="T23" fmla="*/ 45804407 h 2631"/>
              <a:gd name="T24" fmla="*/ 200595347 w 1846"/>
              <a:gd name="T25" fmla="*/ 31012001 h 2631"/>
              <a:gd name="T26" fmla="*/ 195921197 w 1846"/>
              <a:gd name="T27" fmla="*/ 16089916 h 2631"/>
              <a:gd name="T28" fmla="*/ 192545302 w 1846"/>
              <a:gd name="T29" fmla="*/ 0 h 2631"/>
              <a:gd name="T30" fmla="*/ 173070036 w 1846"/>
              <a:gd name="T31" fmla="*/ 2335662 h 2631"/>
              <a:gd name="T32" fmla="*/ 150089517 w 1846"/>
              <a:gd name="T33" fmla="*/ 4671324 h 2631"/>
              <a:gd name="T34" fmla="*/ 136326862 w 1846"/>
              <a:gd name="T35" fmla="*/ 19463730 h 2631"/>
              <a:gd name="T36" fmla="*/ 120357208 w 1846"/>
              <a:gd name="T37" fmla="*/ 26341037 h 2631"/>
              <a:gd name="T38" fmla="*/ 103088940 w 1846"/>
              <a:gd name="T39" fmla="*/ 32179832 h 2631"/>
              <a:gd name="T40" fmla="*/ 105426015 w 1846"/>
              <a:gd name="T41" fmla="*/ 52681714 h 2631"/>
              <a:gd name="T42" fmla="*/ 106594553 w 1846"/>
              <a:gd name="T43" fmla="*/ 66435967 h 2631"/>
              <a:gd name="T44" fmla="*/ 98544867 w 1846"/>
              <a:gd name="T45" fmla="*/ 82525883 h 2631"/>
              <a:gd name="T46" fmla="*/ 102050480 w 1846"/>
              <a:gd name="T47" fmla="*/ 93944835 h 2631"/>
              <a:gd name="T48" fmla="*/ 88287824 w 1846"/>
              <a:gd name="T49" fmla="*/ 105363427 h 2631"/>
              <a:gd name="T50" fmla="*/ 71019916 w 1846"/>
              <a:gd name="T51" fmla="*/ 122621174 h 2631"/>
              <a:gd name="T52" fmla="*/ 69981096 w 1846"/>
              <a:gd name="T53" fmla="*/ 139749242 h 2631"/>
              <a:gd name="T54" fmla="*/ 56218440 w 1846"/>
              <a:gd name="T55" fmla="*/ 164922448 h 2631"/>
              <a:gd name="T56" fmla="*/ 51544650 w 1846"/>
              <a:gd name="T57" fmla="*/ 182050516 h 2631"/>
              <a:gd name="T58" fmla="*/ 51544650 w 1846"/>
              <a:gd name="T59" fmla="*/ 194636939 h 2631"/>
              <a:gd name="T60" fmla="*/ 34406459 w 1846"/>
              <a:gd name="T61" fmla="*/ 202682077 h 2631"/>
              <a:gd name="T62" fmla="*/ 22980879 w 1846"/>
              <a:gd name="T63" fmla="*/ 223313277 h 2631"/>
              <a:gd name="T64" fmla="*/ 13762656 w 1846"/>
              <a:gd name="T65" fmla="*/ 245112669 h 2631"/>
              <a:gd name="T66" fmla="*/ 10386760 w 1846"/>
              <a:gd name="T67" fmla="*/ 267950213 h 2631"/>
              <a:gd name="T68" fmla="*/ 6881148 w 1846"/>
              <a:gd name="T69" fmla="*/ 290917436 h 2631"/>
              <a:gd name="T70" fmla="*/ 0 w 1846"/>
              <a:gd name="T71" fmla="*/ 309213335 h 2631"/>
              <a:gd name="T72" fmla="*/ 2337075 w 1846"/>
              <a:gd name="T73" fmla="*/ 329844536 h 2631"/>
              <a:gd name="T74" fmla="*/ 20643804 w 1846"/>
              <a:gd name="T75" fmla="*/ 341263488 h 2631"/>
              <a:gd name="T76" fmla="*/ 36743174 w 1846"/>
              <a:gd name="T77" fmla="*/ 333218350 h 2631"/>
              <a:gd name="T78" fmla="*/ 50505830 w 1846"/>
              <a:gd name="T79" fmla="*/ 331012367 h 2631"/>
              <a:gd name="T80" fmla="*/ 65306946 w 1846"/>
              <a:gd name="T81" fmla="*/ 318296265 h 2631"/>
              <a:gd name="T82" fmla="*/ 79069601 w 1846"/>
              <a:gd name="T83" fmla="*/ 310381166 h 2631"/>
              <a:gd name="T84" fmla="*/ 84782212 w 1846"/>
              <a:gd name="T85" fmla="*/ 295458721 h 2631"/>
              <a:gd name="T86" fmla="*/ 103088940 w 1846"/>
              <a:gd name="T87" fmla="*/ 281704467 h 2631"/>
              <a:gd name="T88" fmla="*/ 122694284 w 1846"/>
              <a:gd name="T89" fmla="*/ 278330653 h 2631"/>
              <a:gd name="T90" fmla="*/ 135288041 w 1846"/>
              <a:gd name="T91" fmla="*/ 277162822 h 2631"/>
              <a:gd name="T92" fmla="*/ 156970665 w 1846"/>
              <a:gd name="T93" fmla="*/ 271453706 h 2631"/>
              <a:gd name="T94" fmla="*/ 156970665 w 1846"/>
              <a:gd name="T95" fmla="*/ 282872298 h 2631"/>
              <a:gd name="T96" fmla="*/ 161644815 w 1846"/>
              <a:gd name="T97" fmla="*/ 294290890 h 2631"/>
              <a:gd name="T98" fmla="*/ 185664154 w 1846"/>
              <a:gd name="T99" fmla="*/ 289749605 h 2631"/>
              <a:gd name="T100" fmla="*/ 195921197 w 1846"/>
              <a:gd name="T101" fmla="*/ 273659689 h 2631"/>
              <a:gd name="T102" fmla="*/ 201633807 w 1846"/>
              <a:gd name="T103" fmla="*/ 257699452 h 2631"/>
              <a:gd name="T104" fmla="*/ 207476495 w 1846"/>
              <a:gd name="T105" fmla="*/ 242777007 h 2631"/>
              <a:gd name="T106" fmla="*/ 222277611 w 1846"/>
              <a:gd name="T107" fmla="*/ 230190584 h 2631"/>
              <a:gd name="T108" fmla="*/ 232664371 w 1846"/>
              <a:gd name="T109" fmla="*/ 214100668 h 2631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846" h="2631">
                <a:moveTo>
                  <a:pt x="1792" y="1650"/>
                </a:moveTo>
                <a:lnTo>
                  <a:pt x="1845" y="1536"/>
                </a:lnTo>
                <a:lnTo>
                  <a:pt x="1809" y="1474"/>
                </a:lnTo>
                <a:lnTo>
                  <a:pt x="1792" y="1395"/>
                </a:lnTo>
                <a:lnTo>
                  <a:pt x="1845" y="1342"/>
                </a:lnTo>
                <a:lnTo>
                  <a:pt x="1845" y="1262"/>
                </a:lnTo>
                <a:lnTo>
                  <a:pt x="1809" y="1209"/>
                </a:lnTo>
                <a:lnTo>
                  <a:pt x="1756" y="1156"/>
                </a:lnTo>
                <a:lnTo>
                  <a:pt x="1703" y="1183"/>
                </a:lnTo>
                <a:lnTo>
                  <a:pt x="1642" y="1218"/>
                </a:lnTo>
                <a:lnTo>
                  <a:pt x="1571" y="1209"/>
                </a:lnTo>
                <a:lnTo>
                  <a:pt x="1527" y="1156"/>
                </a:lnTo>
                <a:lnTo>
                  <a:pt x="1456" y="1139"/>
                </a:lnTo>
                <a:lnTo>
                  <a:pt x="1403" y="1033"/>
                </a:lnTo>
                <a:lnTo>
                  <a:pt x="1430" y="962"/>
                </a:lnTo>
                <a:lnTo>
                  <a:pt x="1448" y="865"/>
                </a:lnTo>
                <a:lnTo>
                  <a:pt x="1439" y="830"/>
                </a:lnTo>
                <a:lnTo>
                  <a:pt x="1439" y="750"/>
                </a:lnTo>
                <a:lnTo>
                  <a:pt x="1439" y="671"/>
                </a:lnTo>
                <a:lnTo>
                  <a:pt x="1456" y="600"/>
                </a:lnTo>
                <a:lnTo>
                  <a:pt x="1483" y="521"/>
                </a:lnTo>
                <a:lnTo>
                  <a:pt x="1465" y="459"/>
                </a:lnTo>
                <a:lnTo>
                  <a:pt x="1483" y="398"/>
                </a:lnTo>
                <a:lnTo>
                  <a:pt x="1527" y="353"/>
                </a:lnTo>
                <a:lnTo>
                  <a:pt x="1509" y="283"/>
                </a:lnTo>
                <a:lnTo>
                  <a:pt x="1545" y="239"/>
                </a:lnTo>
                <a:lnTo>
                  <a:pt x="1518" y="186"/>
                </a:lnTo>
                <a:lnTo>
                  <a:pt x="1509" y="124"/>
                </a:lnTo>
                <a:lnTo>
                  <a:pt x="1509" y="45"/>
                </a:lnTo>
                <a:lnTo>
                  <a:pt x="1483" y="0"/>
                </a:lnTo>
                <a:lnTo>
                  <a:pt x="1448" y="18"/>
                </a:lnTo>
                <a:lnTo>
                  <a:pt x="1333" y="18"/>
                </a:lnTo>
                <a:lnTo>
                  <a:pt x="1227" y="9"/>
                </a:lnTo>
                <a:lnTo>
                  <a:pt x="1156" y="36"/>
                </a:lnTo>
                <a:lnTo>
                  <a:pt x="1112" y="80"/>
                </a:lnTo>
                <a:lnTo>
                  <a:pt x="1050" y="150"/>
                </a:lnTo>
                <a:lnTo>
                  <a:pt x="971" y="168"/>
                </a:lnTo>
                <a:lnTo>
                  <a:pt x="927" y="203"/>
                </a:lnTo>
                <a:lnTo>
                  <a:pt x="839" y="203"/>
                </a:lnTo>
                <a:lnTo>
                  <a:pt x="794" y="248"/>
                </a:lnTo>
                <a:lnTo>
                  <a:pt x="830" y="336"/>
                </a:lnTo>
                <a:lnTo>
                  <a:pt x="812" y="406"/>
                </a:lnTo>
                <a:lnTo>
                  <a:pt x="812" y="459"/>
                </a:lnTo>
                <a:lnTo>
                  <a:pt x="821" y="512"/>
                </a:lnTo>
                <a:lnTo>
                  <a:pt x="759" y="556"/>
                </a:lnTo>
                <a:lnTo>
                  <a:pt x="759" y="636"/>
                </a:lnTo>
                <a:lnTo>
                  <a:pt x="733" y="680"/>
                </a:lnTo>
                <a:lnTo>
                  <a:pt x="786" y="724"/>
                </a:lnTo>
                <a:lnTo>
                  <a:pt x="750" y="777"/>
                </a:lnTo>
                <a:lnTo>
                  <a:pt x="680" y="812"/>
                </a:lnTo>
                <a:lnTo>
                  <a:pt x="609" y="883"/>
                </a:lnTo>
                <a:lnTo>
                  <a:pt x="547" y="945"/>
                </a:lnTo>
                <a:lnTo>
                  <a:pt x="530" y="1015"/>
                </a:lnTo>
                <a:lnTo>
                  <a:pt x="539" y="1077"/>
                </a:lnTo>
                <a:lnTo>
                  <a:pt x="486" y="1174"/>
                </a:lnTo>
                <a:lnTo>
                  <a:pt x="433" y="1271"/>
                </a:lnTo>
                <a:lnTo>
                  <a:pt x="406" y="1333"/>
                </a:lnTo>
                <a:lnTo>
                  <a:pt x="397" y="1403"/>
                </a:lnTo>
                <a:lnTo>
                  <a:pt x="424" y="1448"/>
                </a:lnTo>
                <a:lnTo>
                  <a:pt x="397" y="1500"/>
                </a:lnTo>
                <a:lnTo>
                  <a:pt x="353" y="1545"/>
                </a:lnTo>
                <a:lnTo>
                  <a:pt x="265" y="1562"/>
                </a:lnTo>
                <a:lnTo>
                  <a:pt x="194" y="1624"/>
                </a:lnTo>
                <a:lnTo>
                  <a:pt x="177" y="1721"/>
                </a:lnTo>
                <a:lnTo>
                  <a:pt x="150" y="1827"/>
                </a:lnTo>
                <a:lnTo>
                  <a:pt x="106" y="1889"/>
                </a:lnTo>
                <a:lnTo>
                  <a:pt x="115" y="1977"/>
                </a:lnTo>
                <a:lnTo>
                  <a:pt x="80" y="2065"/>
                </a:lnTo>
                <a:lnTo>
                  <a:pt x="71" y="2153"/>
                </a:lnTo>
                <a:lnTo>
                  <a:pt x="53" y="2242"/>
                </a:lnTo>
                <a:lnTo>
                  <a:pt x="18" y="2312"/>
                </a:lnTo>
                <a:lnTo>
                  <a:pt x="0" y="2383"/>
                </a:lnTo>
                <a:lnTo>
                  <a:pt x="9" y="2480"/>
                </a:lnTo>
                <a:lnTo>
                  <a:pt x="18" y="2542"/>
                </a:lnTo>
                <a:lnTo>
                  <a:pt x="62" y="2603"/>
                </a:lnTo>
                <a:lnTo>
                  <a:pt x="159" y="2630"/>
                </a:lnTo>
                <a:lnTo>
                  <a:pt x="247" y="2621"/>
                </a:lnTo>
                <a:lnTo>
                  <a:pt x="283" y="2568"/>
                </a:lnTo>
                <a:lnTo>
                  <a:pt x="327" y="2533"/>
                </a:lnTo>
                <a:lnTo>
                  <a:pt x="389" y="2551"/>
                </a:lnTo>
                <a:lnTo>
                  <a:pt x="433" y="2480"/>
                </a:lnTo>
                <a:lnTo>
                  <a:pt x="503" y="2453"/>
                </a:lnTo>
                <a:lnTo>
                  <a:pt x="592" y="2436"/>
                </a:lnTo>
                <a:lnTo>
                  <a:pt x="609" y="2392"/>
                </a:lnTo>
                <a:lnTo>
                  <a:pt x="592" y="2330"/>
                </a:lnTo>
                <a:lnTo>
                  <a:pt x="653" y="2277"/>
                </a:lnTo>
                <a:lnTo>
                  <a:pt x="724" y="2233"/>
                </a:lnTo>
                <a:lnTo>
                  <a:pt x="794" y="2171"/>
                </a:lnTo>
                <a:lnTo>
                  <a:pt x="847" y="2136"/>
                </a:lnTo>
                <a:lnTo>
                  <a:pt x="945" y="2145"/>
                </a:lnTo>
                <a:lnTo>
                  <a:pt x="989" y="2189"/>
                </a:lnTo>
                <a:lnTo>
                  <a:pt x="1042" y="2136"/>
                </a:lnTo>
                <a:lnTo>
                  <a:pt x="1130" y="2100"/>
                </a:lnTo>
                <a:lnTo>
                  <a:pt x="1209" y="2092"/>
                </a:lnTo>
                <a:lnTo>
                  <a:pt x="1262" y="2145"/>
                </a:lnTo>
                <a:lnTo>
                  <a:pt x="1209" y="2180"/>
                </a:lnTo>
                <a:lnTo>
                  <a:pt x="1183" y="2233"/>
                </a:lnTo>
                <a:lnTo>
                  <a:pt x="1245" y="2268"/>
                </a:lnTo>
                <a:lnTo>
                  <a:pt x="1359" y="2268"/>
                </a:lnTo>
                <a:lnTo>
                  <a:pt x="1430" y="2233"/>
                </a:lnTo>
                <a:lnTo>
                  <a:pt x="1465" y="2180"/>
                </a:lnTo>
                <a:lnTo>
                  <a:pt x="1509" y="2109"/>
                </a:lnTo>
                <a:lnTo>
                  <a:pt x="1553" y="2048"/>
                </a:lnTo>
                <a:lnTo>
                  <a:pt x="1553" y="1986"/>
                </a:lnTo>
                <a:lnTo>
                  <a:pt x="1580" y="1942"/>
                </a:lnTo>
                <a:lnTo>
                  <a:pt x="1598" y="1871"/>
                </a:lnTo>
                <a:lnTo>
                  <a:pt x="1650" y="1827"/>
                </a:lnTo>
                <a:lnTo>
                  <a:pt x="1712" y="1774"/>
                </a:lnTo>
                <a:lnTo>
                  <a:pt x="1783" y="1712"/>
                </a:lnTo>
                <a:lnTo>
                  <a:pt x="1792" y="1650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Freeform 21">
            <a:extLst>
              <a:ext uri="{FF2B5EF4-FFF2-40B4-BE49-F238E27FC236}">
                <a16:creationId xmlns:a16="http://schemas.microsoft.com/office/drawing/2014/main" id="{788EF222-7F30-4268-BE47-B4B7C9950B44}"/>
              </a:ext>
            </a:extLst>
          </p:cNvPr>
          <p:cNvSpPr>
            <a:spLocks/>
          </p:cNvSpPr>
          <p:nvPr/>
        </p:nvSpPr>
        <p:spPr bwMode="auto">
          <a:xfrm>
            <a:off x="7101613" y="2646444"/>
            <a:ext cx="1384300" cy="844550"/>
          </a:xfrm>
          <a:custGeom>
            <a:avLst/>
            <a:gdLst>
              <a:gd name="T0" fmla="*/ 5697328 w 3847"/>
              <a:gd name="T1" fmla="*/ 221492230 h 2348"/>
              <a:gd name="T2" fmla="*/ 13725333 w 3847"/>
              <a:gd name="T3" fmla="*/ 202085564 h 2348"/>
              <a:gd name="T4" fmla="*/ 19422661 w 3847"/>
              <a:gd name="T5" fmla="*/ 181514945 h 2348"/>
              <a:gd name="T6" fmla="*/ 24990447 w 3847"/>
              <a:gd name="T7" fmla="*/ 159779652 h 2348"/>
              <a:gd name="T8" fmla="*/ 46743784 w 3847"/>
              <a:gd name="T9" fmla="*/ 151887713 h 2348"/>
              <a:gd name="T10" fmla="*/ 76395584 w 3847"/>
              <a:gd name="T11" fmla="*/ 146065786 h 2348"/>
              <a:gd name="T12" fmla="*/ 92451593 w 3847"/>
              <a:gd name="T13" fmla="*/ 124459981 h 2348"/>
              <a:gd name="T14" fmla="*/ 117571582 w 3847"/>
              <a:gd name="T15" fmla="*/ 124459981 h 2348"/>
              <a:gd name="T16" fmla="*/ 124434068 w 3847"/>
              <a:gd name="T17" fmla="*/ 99360876 h 2348"/>
              <a:gd name="T18" fmla="*/ 103846249 w 3847"/>
              <a:gd name="T19" fmla="*/ 79954570 h 2348"/>
              <a:gd name="T20" fmla="*/ 103846249 w 3847"/>
              <a:gd name="T21" fmla="*/ 53691151 h 2348"/>
              <a:gd name="T22" fmla="*/ 96983403 w 3847"/>
              <a:gd name="T23" fmla="*/ 22770118 h 2348"/>
              <a:gd name="T24" fmla="*/ 118607198 w 3847"/>
              <a:gd name="T25" fmla="*/ 31955858 h 2348"/>
              <a:gd name="T26" fmla="*/ 135828725 w 3847"/>
              <a:gd name="T27" fmla="*/ 43341097 h 2348"/>
              <a:gd name="T28" fmla="*/ 166646043 w 3847"/>
              <a:gd name="T29" fmla="*/ 28592046 h 2348"/>
              <a:gd name="T30" fmla="*/ 195261866 w 3847"/>
              <a:gd name="T31" fmla="*/ 22770118 h 2348"/>
              <a:gd name="T32" fmla="*/ 226079184 w 3847"/>
              <a:gd name="T33" fmla="*/ 21735293 h 2348"/>
              <a:gd name="T34" fmla="*/ 260392336 w 3847"/>
              <a:gd name="T35" fmla="*/ 17077679 h 2348"/>
              <a:gd name="T36" fmla="*/ 295741463 w 3847"/>
              <a:gd name="T37" fmla="*/ 14878180 h 2348"/>
              <a:gd name="T38" fmla="*/ 331220133 w 3847"/>
              <a:gd name="T39" fmla="*/ 14878180 h 2348"/>
              <a:gd name="T40" fmla="*/ 374597265 w 3847"/>
              <a:gd name="T41" fmla="*/ 11385239 h 2348"/>
              <a:gd name="T42" fmla="*/ 410075935 w 3847"/>
              <a:gd name="T43" fmla="*/ 0 h 2348"/>
              <a:gd name="T44" fmla="*/ 453453068 w 3847"/>
              <a:gd name="T45" fmla="*/ 10220566 h 2348"/>
              <a:gd name="T46" fmla="*/ 474040887 w 3847"/>
              <a:gd name="T47" fmla="*/ 23934432 h 2348"/>
              <a:gd name="T48" fmla="*/ 497995358 w 3847"/>
              <a:gd name="T49" fmla="*/ 33120172 h 2348"/>
              <a:gd name="T50" fmla="*/ 486600701 w 3847"/>
              <a:gd name="T51" fmla="*/ 52526838 h 2348"/>
              <a:gd name="T52" fmla="*/ 470674235 w 3847"/>
              <a:gd name="T53" fmla="*/ 69604516 h 2348"/>
              <a:gd name="T54" fmla="*/ 461481072 w 3847"/>
              <a:gd name="T55" fmla="*/ 89010822 h 2348"/>
              <a:gd name="T56" fmla="*/ 439727735 w 3847"/>
              <a:gd name="T57" fmla="*/ 101560375 h 2348"/>
              <a:gd name="T58" fmla="*/ 403213089 w 3847"/>
              <a:gd name="T59" fmla="*/ 114109927 h 2348"/>
              <a:gd name="T60" fmla="*/ 371230613 w 3847"/>
              <a:gd name="T61" fmla="*/ 134680547 h 2348"/>
              <a:gd name="T62" fmla="*/ 349477276 w 3847"/>
              <a:gd name="T63" fmla="*/ 159779652 h 2348"/>
              <a:gd name="T64" fmla="*/ 324357287 w 3847"/>
              <a:gd name="T65" fmla="*/ 187207384 h 2348"/>
              <a:gd name="T66" fmla="*/ 301438792 w 3847"/>
              <a:gd name="T67" fmla="*/ 207778364 h 2348"/>
              <a:gd name="T68" fmla="*/ 263758988 w 3847"/>
              <a:gd name="T69" fmla="*/ 228348983 h 2348"/>
              <a:gd name="T70" fmla="*/ 226079184 w 3847"/>
              <a:gd name="T71" fmla="*/ 248919962 h 2348"/>
              <a:gd name="T72" fmla="*/ 177004723 w 3847"/>
              <a:gd name="T73" fmla="*/ 284239633 h 2348"/>
              <a:gd name="T74" fmla="*/ 147223382 w 3847"/>
              <a:gd name="T75" fmla="*/ 278547193 h 2348"/>
              <a:gd name="T76" fmla="*/ 110708736 w 3847"/>
              <a:gd name="T77" fmla="*/ 296789186 h 2348"/>
              <a:gd name="T78" fmla="*/ 84423588 w 3847"/>
              <a:gd name="T79" fmla="*/ 293425373 h 2348"/>
              <a:gd name="T80" fmla="*/ 56972923 w 3847"/>
              <a:gd name="T81" fmla="*/ 303645939 h 2348"/>
              <a:gd name="T82" fmla="*/ 31852934 w 3847"/>
              <a:gd name="T83" fmla="*/ 276218206 h 2348"/>
              <a:gd name="T84" fmla="*/ 3366652 w 3847"/>
              <a:gd name="T85" fmla="*/ 240898536 h 2348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3847" h="2348">
                <a:moveTo>
                  <a:pt x="26" y="1862"/>
                </a:moveTo>
                <a:lnTo>
                  <a:pt x="0" y="1791"/>
                </a:lnTo>
                <a:lnTo>
                  <a:pt x="44" y="1712"/>
                </a:lnTo>
                <a:lnTo>
                  <a:pt x="26" y="1624"/>
                </a:lnTo>
                <a:lnTo>
                  <a:pt x="44" y="1579"/>
                </a:lnTo>
                <a:lnTo>
                  <a:pt x="106" y="1562"/>
                </a:lnTo>
                <a:lnTo>
                  <a:pt x="167" y="1509"/>
                </a:lnTo>
                <a:lnTo>
                  <a:pt x="202" y="1438"/>
                </a:lnTo>
                <a:lnTo>
                  <a:pt x="150" y="1403"/>
                </a:lnTo>
                <a:lnTo>
                  <a:pt x="167" y="1341"/>
                </a:lnTo>
                <a:lnTo>
                  <a:pt x="150" y="1271"/>
                </a:lnTo>
                <a:lnTo>
                  <a:pt x="193" y="1235"/>
                </a:lnTo>
                <a:lnTo>
                  <a:pt x="246" y="1182"/>
                </a:lnTo>
                <a:lnTo>
                  <a:pt x="290" y="1147"/>
                </a:lnTo>
                <a:lnTo>
                  <a:pt x="361" y="1174"/>
                </a:lnTo>
                <a:lnTo>
                  <a:pt x="431" y="1200"/>
                </a:lnTo>
                <a:lnTo>
                  <a:pt x="511" y="1174"/>
                </a:lnTo>
                <a:lnTo>
                  <a:pt x="590" y="1129"/>
                </a:lnTo>
                <a:lnTo>
                  <a:pt x="634" y="1059"/>
                </a:lnTo>
                <a:lnTo>
                  <a:pt x="687" y="1006"/>
                </a:lnTo>
                <a:lnTo>
                  <a:pt x="714" y="962"/>
                </a:lnTo>
                <a:lnTo>
                  <a:pt x="784" y="882"/>
                </a:lnTo>
                <a:lnTo>
                  <a:pt x="828" y="944"/>
                </a:lnTo>
                <a:lnTo>
                  <a:pt x="908" y="962"/>
                </a:lnTo>
                <a:lnTo>
                  <a:pt x="908" y="891"/>
                </a:lnTo>
                <a:lnTo>
                  <a:pt x="899" y="812"/>
                </a:lnTo>
                <a:lnTo>
                  <a:pt x="961" y="768"/>
                </a:lnTo>
                <a:lnTo>
                  <a:pt x="925" y="688"/>
                </a:lnTo>
                <a:lnTo>
                  <a:pt x="890" y="653"/>
                </a:lnTo>
                <a:lnTo>
                  <a:pt x="802" y="618"/>
                </a:lnTo>
                <a:lnTo>
                  <a:pt x="714" y="574"/>
                </a:lnTo>
                <a:lnTo>
                  <a:pt x="758" y="521"/>
                </a:lnTo>
                <a:lnTo>
                  <a:pt x="802" y="415"/>
                </a:lnTo>
                <a:lnTo>
                  <a:pt x="802" y="335"/>
                </a:lnTo>
                <a:lnTo>
                  <a:pt x="766" y="265"/>
                </a:lnTo>
                <a:lnTo>
                  <a:pt x="749" y="176"/>
                </a:lnTo>
                <a:lnTo>
                  <a:pt x="837" y="168"/>
                </a:lnTo>
                <a:lnTo>
                  <a:pt x="899" y="185"/>
                </a:lnTo>
                <a:lnTo>
                  <a:pt x="916" y="247"/>
                </a:lnTo>
                <a:lnTo>
                  <a:pt x="952" y="300"/>
                </a:lnTo>
                <a:lnTo>
                  <a:pt x="1005" y="291"/>
                </a:lnTo>
                <a:lnTo>
                  <a:pt x="1049" y="335"/>
                </a:lnTo>
                <a:lnTo>
                  <a:pt x="1128" y="291"/>
                </a:lnTo>
                <a:lnTo>
                  <a:pt x="1217" y="247"/>
                </a:lnTo>
                <a:lnTo>
                  <a:pt x="1287" y="221"/>
                </a:lnTo>
                <a:lnTo>
                  <a:pt x="1402" y="221"/>
                </a:lnTo>
                <a:lnTo>
                  <a:pt x="1428" y="176"/>
                </a:lnTo>
                <a:lnTo>
                  <a:pt x="1508" y="176"/>
                </a:lnTo>
                <a:lnTo>
                  <a:pt x="1578" y="141"/>
                </a:lnTo>
                <a:lnTo>
                  <a:pt x="1684" y="141"/>
                </a:lnTo>
                <a:lnTo>
                  <a:pt x="1746" y="168"/>
                </a:lnTo>
                <a:lnTo>
                  <a:pt x="1861" y="168"/>
                </a:lnTo>
                <a:lnTo>
                  <a:pt x="1923" y="124"/>
                </a:lnTo>
                <a:lnTo>
                  <a:pt x="2011" y="132"/>
                </a:lnTo>
                <a:lnTo>
                  <a:pt x="2099" y="97"/>
                </a:lnTo>
                <a:lnTo>
                  <a:pt x="2178" y="53"/>
                </a:lnTo>
                <a:lnTo>
                  <a:pt x="2284" y="115"/>
                </a:lnTo>
                <a:lnTo>
                  <a:pt x="2364" y="79"/>
                </a:lnTo>
                <a:lnTo>
                  <a:pt x="2461" y="97"/>
                </a:lnTo>
                <a:lnTo>
                  <a:pt x="2558" y="115"/>
                </a:lnTo>
                <a:lnTo>
                  <a:pt x="2690" y="97"/>
                </a:lnTo>
                <a:lnTo>
                  <a:pt x="2814" y="124"/>
                </a:lnTo>
                <a:lnTo>
                  <a:pt x="2893" y="88"/>
                </a:lnTo>
                <a:lnTo>
                  <a:pt x="2981" y="115"/>
                </a:lnTo>
                <a:lnTo>
                  <a:pt x="3079" y="44"/>
                </a:lnTo>
                <a:lnTo>
                  <a:pt x="3167" y="0"/>
                </a:lnTo>
                <a:lnTo>
                  <a:pt x="3299" y="44"/>
                </a:lnTo>
                <a:lnTo>
                  <a:pt x="3387" y="35"/>
                </a:lnTo>
                <a:lnTo>
                  <a:pt x="3502" y="79"/>
                </a:lnTo>
                <a:lnTo>
                  <a:pt x="3555" y="132"/>
                </a:lnTo>
                <a:lnTo>
                  <a:pt x="3590" y="185"/>
                </a:lnTo>
                <a:lnTo>
                  <a:pt x="3661" y="185"/>
                </a:lnTo>
                <a:lnTo>
                  <a:pt x="3732" y="221"/>
                </a:lnTo>
                <a:lnTo>
                  <a:pt x="3758" y="265"/>
                </a:lnTo>
                <a:lnTo>
                  <a:pt x="3846" y="256"/>
                </a:lnTo>
                <a:lnTo>
                  <a:pt x="3838" y="309"/>
                </a:lnTo>
                <a:lnTo>
                  <a:pt x="3785" y="335"/>
                </a:lnTo>
                <a:lnTo>
                  <a:pt x="3758" y="406"/>
                </a:lnTo>
                <a:lnTo>
                  <a:pt x="3696" y="441"/>
                </a:lnTo>
                <a:lnTo>
                  <a:pt x="3679" y="494"/>
                </a:lnTo>
                <a:lnTo>
                  <a:pt x="3635" y="538"/>
                </a:lnTo>
                <a:lnTo>
                  <a:pt x="3635" y="591"/>
                </a:lnTo>
                <a:lnTo>
                  <a:pt x="3573" y="635"/>
                </a:lnTo>
                <a:lnTo>
                  <a:pt x="3564" y="688"/>
                </a:lnTo>
                <a:lnTo>
                  <a:pt x="3502" y="732"/>
                </a:lnTo>
                <a:lnTo>
                  <a:pt x="3476" y="776"/>
                </a:lnTo>
                <a:lnTo>
                  <a:pt x="3396" y="785"/>
                </a:lnTo>
                <a:lnTo>
                  <a:pt x="3326" y="812"/>
                </a:lnTo>
                <a:lnTo>
                  <a:pt x="3220" y="812"/>
                </a:lnTo>
                <a:lnTo>
                  <a:pt x="3114" y="882"/>
                </a:lnTo>
                <a:lnTo>
                  <a:pt x="3017" y="944"/>
                </a:lnTo>
                <a:lnTo>
                  <a:pt x="2946" y="988"/>
                </a:lnTo>
                <a:lnTo>
                  <a:pt x="2867" y="1041"/>
                </a:lnTo>
                <a:lnTo>
                  <a:pt x="2840" y="1138"/>
                </a:lnTo>
                <a:lnTo>
                  <a:pt x="2787" y="1182"/>
                </a:lnTo>
                <a:lnTo>
                  <a:pt x="2699" y="1235"/>
                </a:lnTo>
                <a:lnTo>
                  <a:pt x="2629" y="1288"/>
                </a:lnTo>
                <a:lnTo>
                  <a:pt x="2549" y="1332"/>
                </a:lnTo>
                <a:lnTo>
                  <a:pt x="2505" y="1447"/>
                </a:lnTo>
                <a:lnTo>
                  <a:pt x="2461" y="1527"/>
                </a:lnTo>
                <a:lnTo>
                  <a:pt x="2417" y="1579"/>
                </a:lnTo>
                <a:lnTo>
                  <a:pt x="2328" y="1606"/>
                </a:lnTo>
                <a:lnTo>
                  <a:pt x="2284" y="1668"/>
                </a:lnTo>
                <a:lnTo>
                  <a:pt x="2170" y="1694"/>
                </a:lnTo>
                <a:lnTo>
                  <a:pt x="2037" y="1765"/>
                </a:lnTo>
                <a:lnTo>
                  <a:pt x="1940" y="1818"/>
                </a:lnTo>
                <a:lnTo>
                  <a:pt x="1772" y="1853"/>
                </a:lnTo>
                <a:lnTo>
                  <a:pt x="1746" y="1924"/>
                </a:lnTo>
                <a:lnTo>
                  <a:pt x="1658" y="1950"/>
                </a:lnTo>
                <a:lnTo>
                  <a:pt x="1543" y="1985"/>
                </a:lnTo>
                <a:lnTo>
                  <a:pt x="1367" y="2197"/>
                </a:lnTo>
                <a:lnTo>
                  <a:pt x="1287" y="2224"/>
                </a:lnTo>
                <a:lnTo>
                  <a:pt x="1225" y="2197"/>
                </a:lnTo>
                <a:lnTo>
                  <a:pt x="1137" y="2153"/>
                </a:lnTo>
                <a:lnTo>
                  <a:pt x="1031" y="2162"/>
                </a:lnTo>
                <a:lnTo>
                  <a:pt x="952" y="2206"/>
                </a:lnTo>
                <a:lnTo>
                  <a:pt x="855" y="2294"/>
                </a:lnTo>
                <a:lnTo>
                  <a:pt x="793" y="2268"/>
                </a:lnTo>
                <a:lnTo>
                  <a:pt x="731" y="2294"/>
                </a:lnTo>
                <a:lnTo>
                  <a:pt x="652" y="2268"/>
                </a:lnTo>
                <a:lnTo>
                  <a:pt x="581" y="2329"/>
                </a:lnTo>
                <a:lnTo>
                  <a:pt x="511" y="2303"/>
                </a:lnTo>
                <a:lnTo>
                  <a:pt x="440" y="2347"/>
                </a:lnTo>
                <a:lnTo>
                  <a:pt x="387" y="2285"/>
                </a:lnTo>
                <a:lnTo>
                  <a:pt x="343" y="2215"/>
                </a:lnTo>
                <a:lnTo>
                  <a:pt x="246" y="2135"/>
                </a:lnTo>
                <a:lnTo>
                  <a:pt x="150" y="2029"/>
                </a:lnTo>
                <a:lnTo>
                  <a:pt x="79" y="1950"/>
                </a:lnTo>
                <a:lnTo>
                  <a:pt x="26" y="1862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Freeform 22">
            <a:extLst>
              <a:ext uri="{FF2B5EF4-FFF2-40B4-BE49-F238E27FC236}">
                <a16:creationId xmlns:a16="http://schemas.microsoft.com/office/drawing/2014/main" id="{8F5EC070-1374-4236-BBAB-1E55B88C084C}"/>
              </a:ext>
            </a:extLst>
          </p:cNvPr>
          <p:cNvSpPr>
            <a:spLocks/>
          </p:cNvSpPr>
          <p:nvPr/>
        </p:nvSpPr>
        <p:spPr bwMode="auto">
          <a:xfrm>
            <a:off x="6342788" y="3214769"/>
            <a:ext cx="1649412" cy="1357312"/>
          </a:xfrm>
          <a:custGeom>
            <a:avLst/>
            <a:gdLst>
              <a:gd name="T0" fmla="*/ 588172756 w 4580"/>
              <a:gd name="T1" fmla="*/ 295304491 h 3769"/>
              <a:gd name="T2" fmla="*/ 564049206 w 4580"/>
              <a:gd name="T3" fmla="*/ 294137325 h 3769"/>
              <a:gd name="T4" fmla="*/ 550301465 w 4580"/>
              <a:gd name="T5" fmla="*/ 294137325 h 3769"/>
              <a:gd name="T6" fmla="*/ 530847046 w 4580"/>
              <a:gd name="T7" fmla="*/ 297638823 h 3769"/>
              <a:gd name="T8" fmla="*/ 505685950 w 4580"/>
              <a:gd name="T9" fmla="*/ 299843870 h 3769"/>
              <a:gd name="T10" fmla="*/ 480524855 w 4580"/>
              <a:gd name="T11" fmla="*/ 302178201 h 3769"/>
              <a:gd name="T12" fmla="*/ 439281272 w 4580"/>
              <a:gd name="T13" fmla="*/ 307884386 h 3769"/>
              <a:gd name="T14" fmla="*/ 420994046 w 4580"/>
              <a:gd name="T15" fmla="*/ 304512533 h 3769"/>
              <a:gd name="T16" fmla="*/ 405041567 w 4580"/>
              <a:gd name="T17" fmla="*/ 313590930 h 3769"/>
              <a:gd name="T18" fmla="*/ 371839408 w 4580"/>
              <a:gd name="T19" fmla="*/ 321631806 h 3769"/>
              <a:gd name="T20" fmla="*/ 361463598 w 4580"/>
              <a:gd name="T21" fmla="*/ 336546033 h 3769"/>
              <a:gd name="T22" fmla="*/ 330595825 w 4580"/>
              <a:gd name="T23" fmla="*/ 341085051 h 3769"/>
              <a:gd name="T24" fmla="*/ 307639467 w 4580"/>
              <a:gd name="T25" fmla="*/ 351330614 h 3769"/>
              <a:gd name="T26" fmla="*/ 295188927 w 4580"/>
              <a:gd name="T27" fmla="*/ 363910508 h 3769"/>
              <a:gd name="T28" fmla="*/ 270027831 w 4580"/>
              <a:gd name="T29" fmla="*/ 373118551 h 3769"/>
              <a:gd name="T30" fmla="*/ 247201122 w 4580"/>
              <a:gd name="T31" fmla="*/ 376490763 h 3769"/>
              <a:gd name="T32" fmla="*/ 217370894 w 4580"/>
              <a:gd name="T33" fmla="*/ 378825095 h 3769"/>
              <a:gd name="T34" fmla="*/ 204790346 w 4580"/>
              <a:gd name="T35" fmla="*/ 481798944 h 3769"/>
              <a:gd name="T36" fmla="*/ 155635707 w 4580"/>
              <a:gd name="T37" fmla="*/ 488672654 h 3769"/>
              <a:gd name="T38" fmla="*/ 124638286 w 4580"/>
              <a:gd name="T39" fmla="*/ 472720547 h 3769"/>
              <a:gd name="T40" fmla="*/ 91565415 w 4580"/>
              <a:gd name="T41" fmla="*/ 458973486 h 3769"/>
              <a:gd name="T42" fmla="*/ 60568353 w 4580"/>
              <a:gd name="T43" fmla="*/ 444059260 h 3769"/>
              <a:gd name="T44" fmla="*/ 52656578 w 4580"/>
              <a:gd name="T45" fmla="*/ 409691429 h 3769"/>
              <a:gd name="T46" fmla="*/ 42281128 w 4580"/>
              <a:gd name="T47" fmla="*/ 371951385 h 3769"/>
              <a:gd name="T48" fmla="*/ 52656578 w 4580"/>
              <a:gd name="T49" fmla="*/ 338750719 h 3769"/>
              <a:gd name="T50" fmla="*/ 27365834 w 4580"/>
              <a:gd name="T51" fmla="*/ 307884386 h 3769"/>
              <a:gd name="T52" fmla="*/ 3371931 w 4580"/>
              <a:gd name="T53" fmla="*/ 294137325 h 3769"/>
              <a:gd name="T54" fmla="*/ 39946382 w 4580"/>
              <a:gd name="T55" fmla="*/ 256397641 h 3769"/>
              <a:gd name="T56" fmla="*/ 44615514 w 4580"/>
              <a:gd name="T57" fmla="*/ 226698474 h 3769"/>
              <a:gd name="T58" fmla="*/ 57196062 w 4580"/>
              <a:gd name="T59" fmla="*/ 203743371 h 3769"/>
              <a:gd name="T60" fmla="*/ 75483287 w 4580"/>
              <a:gd name="T61" fmla="*/ 187791264 h 3769"/>
              <a:gd name="T62" fmla="*/ 104145962 w 4580"/>
              <a:gd name="T63" fmla="*/ 145382556 h 3769"/>
              <a:gd name="T64" fmla="*/ 132679350 w 4580"/>
              <a:gd name="T65" fmla="*/ 131635496 h 3769"/>
              <a:gd name="T66" fmla="*/ 161342385 w 4580"/>
              <a:gd name="T67" fmla="*/ 121389933 h 3769"/>
              <a:gd name="T68" fmla="*/ 167048702 w 4580"/>
              <a:gd name="T69" fmla="*/ 99601996 h 3769"/>
              <a:gd name="T70" fmla="*/ 176257319 w 4580"/>
              <a:gd name="T71" fmla="*/ 72107875 h 3769"/>
              <a:gd name="T72" fmla="*/ 200251221 w 4580"/>
              <a:gd name="T73" fmla="*/ 95062978 h 3769"/>
              <a:gd name="T74" fmla="*/ 224244764 w 4580"/>
              <a:gd name="T75" fmla="*/ 103103854 h 3769"/>
              <a:gd name="T76" fmla="*/ 252907799 w 4580"/>
              <a:gd name="T77" fmla="*/ 104141375 h 3769"/>
              <a:gd name="T78" fmla="*/ 276901702 w 4580"/>
              <a:gd name="T79" fmla="*/ 36702163 h 3769"/>
              <a:gd name="T80" fmla="*/ 305434729 w 4580"/>
              <a:gd name="T81" fmla="*/ 72107875 h 3769"/>
              <a:gd name="T82" fmla="*/ 330595825 w 4580"/>
              <a:gd name="T83" fmla="*/ 99601996 h 3769"/>
              <a:gd name="T84" fmla="*/ 358091667 w 4580"/>
              <a:gd name="T85" fmla="*/ 89356433 h 3769"/>
              <a:gd name="T86" fmla="*/ 384419956 w 4580"/>
              <a:gd name="T87" fmla="*/ 92728646 h 3769"/>
              <a:gd name="T88" fmla="*/ 420994046 w 4580"/>
              <a:gd name="T89" fmla="*/ 74442207 h 3769"/>
              <a:gd name="T90" fmla="*/ 450824274 w 4580"/>
              <a:gd name="T91" fmla="*/ 80148391 h 3769"/>
              <a:gd name="T92" fmla="*/ 499979273 w 4580"/>
              <a:gd name="T93" fmla="*/ 44743039 h 3769"/>
              <a:gd name="T94" fmla="*/ 537720917 w 4580"/>
              <a:gd name="T95" fmla="*/ 24122268 h 3769"/>
              <a:gd name="T96" fmla="*/ 575462560 w 4580"/>
              <a:gd name="T97" fmla="*/ 3501498 h 376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4580" h="3769">
                <a:moveTo>
                  <a:pt x="4508" y="0"/>
                </a:moveTo>
                <a:lnTo>
                  <a:pt x="4579" y="2259"/>
                </a:lnTo>
                <a:lnTo>
                  <a:pt x="4535" y="2277"/>
                </a:lnTo>
                <a:lnTo>
                  <a:pt x="4464" y="2242"/>
                </a:lnTo>
                <a:lnTo>
                  <a:pt x="4420" y="2268"/>
                </a:lnTo>
                <a:lnTo>
                  <a:pt x="4349" y="2268"/>
                </a:lnTo>
                <a:lnTo>
                  <a:pt x="4314" y="2233"/>
                </a:lnTo>
                <a:lnTo>
                  <a:pt x="4287" y="2198"/>
                </a:lnTo>
                <a:lnTo>
                  <a:pt x="4243" y="2268"/>
                </a:lnTo>
                <a:lnTo>
                  <a:pt x="4173" y="2295"/>
                </a:lnTo>
                <a:lnTo>
                  <a:pt x="4120" y="2251"/>
                </a:lnTo>
                <a:lnTo>
                  <a:pt x="4093" y="2295"/>
                </a:lnTo>
                <a:lnTo>
                  <a:pt x="4049" y="2277"/>
                </a:lnTo>
                <a:lnTo>
                  <a:pt x="3987" y="2312"/>
                </a:lnTo>
                <a:lnTo>
                  <a:pt x="3899" y="2312"/>
                </a:lnTo>
                <a:lnTo>
                  <a:pt x="3811" y="2312"/>
                </a:lnTo>
                <a:lnTo>
                  <a:pt x="3767" y="2268"/>
                </a:lnTo>
                <a:lnTo>
                  <a:pt x="3705" y="2330"/>
                </a:lnTo>
                <a:lnTo>
                  <a:pt x="3608" y="2339"/>
                </a:lnTo>
                <a:lnTo>
                  <a:pt x="3502" y="2356"/>
                </a:lnTo>
                <a:lnTo>
                  <a:pt x="3387" y="2374"/>
                </a:lnTo>
                <a:lnTo>
                  <a:pt x="3334" y="2303"/>
                </a:lnTo>
                <a:lnTo>
                  <a:pt x="3264" y="2303"/>
                </a:lnTo>
                <a:lnTo>
                  <a:pt x="3246" y="2348"/>
                </a:lnTo>
                <a:lnTo>
                  <a:pt x="3255" y="2427"/>
                </a:lnTo>
                <a:lnTo>
                  <a:pt x="3176" y="2383"/>
                </a:lnTo>
                <a:lnTo>
                  <a:pt x="3123" y="2418"/>
                </a:lnTo>
                <a:lnTo>
                  <a:pt x="3025" y="2418"/>
                </a:lnTo>
                <a:lnTo>
                  <a:pt x="2946" y="2480"/>
                </a:lnTo>
                <a:lnTo>
                  <a:pt x="2867" y="2480"/>
                </a:lnTo>
                <a:lnTo>
                  <a:pt x="2875" y="2524"/>
                </a:lnTo>
                <a:lnTo>
                  <a:pt x="2787" y="2542"/>
                </a:lnTo>
                <a:lnTo>
                  <a:pt x="2787" y="2595"/>
                </a:lnTo>
                <a:lnTo>
                  <a:pt x="2743" y="2630"/>
                </a:lnTo>
                <a:lnTo>
                  <a:pt x="2664" y="2612"/>
                </a:lnTo>
                <a:lnTo>
                  <a:pt x="2549" y="2630"/>
                </a:lnTo>
                <a:lnTo>
                  <a:pt x="2487" y="2621"/>
                </a:lnTo>
                <a:lnTo>
                  <a:pt x="2425" y="2656"/>
                </a:lnTo>
                <a:lnTo>
                  <a:pt x="2372" y="2709"/>
                </a:lnTo>
                <a:lnTo>
                  <a:pt x="2346" y="2762"/>
                </a:lnTo>
                <a:lnTo>
                  <a:pt x="2328" y="2806"/>
                </a:lnTo>
                <a:lnTo>
                  <a:pt x="2276" y="2806"/>
                </a:lnTo>
                <a:lnTo>
                  <a:pt x="2223" y="2824"/>
                </a:lnTo>
                <a:lnTo>
                  <a:pt x="2188" y="2868"/>
                </a:lnTo>
                <a:lnTo>
                  <a:pt x="2082" y="2877"/>
                </a:lnTo>
                <a:lnTo>
                  <a:pt x="2012" y="2886"/>
                </a:lnTo>
                <a:lnTo>
                  <a:pt x="1950" y="2921"/>
                </a:lnTo>
                <a:lnTo>
                  <a:pt x="1906" y="2903"/>
                </a:lnTo>
                <a:lnTo>
                  <a:pt x="1835" y="2921"/>
                </a:lnTo>
                <a:lnTo>
                  <a:pt x="1773" y="2895"/>
                </a:lnTo>
                <a:lnTo>
                  <a:pt x="1676" y="2921"/>
                </a:lnTo>
                <a:lnTo>
                  <a:pt x="1615" y="2886"/>
                </a:lnTo>
                <a:lnTo>
                  <a:pt x="1579" y="2939"/>
                </a:lnTo>
                <a:lnTo>
                  <a:pt x="1579" y="3715"/>
                </a:lnTo>
                <a:lnTo>
                  <a:pt x="1429" y="3724"/>
                </a:lnTo>
                <a:lnTo>
                  <a:pt x="1314" y="3751"/>
                </a:lnTo>
                <a:lnTo>
                  <a:pt x="1200" y="3768"/>
                </a:lnTo>
                <a:lnTo>
                  <a:pt x="1112" y="3733"/>
                </a:lnTo>
                <a:lnTo>
                  <a:pt x="1041" y="3680"/>
                </a:lnTo>
                <a:lnTo>
                  <a:pt x="961" y="3645"/>
                </a:lnTo>
                <a:lnTo>
                  <a:pt x="900" y="3583"/>
                </a:lnTo>
                <a:lnTo>
                  <a:pt x="803" y="3556"/>
                </a:lnTo>
                <a:lnTo>
                  <a:pt x="706" y="3539"/>
                </a:lnTo>
                <a:lnTo>
                  <a:pt x="617" y="3556"/>
                </a:lnTo>
                <a:lnTo>
                  <a:pt x="547" y="3503"/>
                </a:lnTo>
                <a:lnTo>
                  <a:pt x="467" y="3424"/>
                </a:lnTo>
                <a:lnTo>
                  <a:pt x="441" y="3353"/>
                </a:lnTo>
                <a:lnTo>
                  <a:pt x="397" y="3301"/>
                </a:lnTo>
                <a:lnTo>
                  <a:pt x="406" y="3159"/>
                </a:lnTo>
                <a:lnTo>
                  <a:pt x="370" y="3062"/>
                </a:lnTo>
                <a:lnTo>
                  <a:pt x="326" y="2974"/>
                </a:lnTo>
                <a:lnTo>
                  <a:pt x="326" y="2868"/>
                </a:lnTo>
                <a:lnTo>
                  <a:pt x="300" y="2780"/>
                </a:lnTo>
                <a:lnTo>
                  <a:pt x="353" y="2718"/>
                </a:lnTo>
                <a:lnTo>
                  <a:pt x="406" y="2612"/>
                </a:lnTo>
                <a:lnTo>
                  <a:pt x="388" y="2498"/>
                </a:lnTo>
                <a:lnTo>
                  <a:pt x="326" y="2436"/>
                </a:lnTo>
                <a:lnTo>
                  <a:pt x="211" y="2374"/>
                </a:lnTo>
                <a:lnTo>
                  <a:pt x="105" y="2339"/>
                </a:lnTo>
                <a:lnTo>
                  <a:pt x="0" y="2339"/>
                </a:lnTo>
                <a:lnTo>
                  <a:pt x="26" y="2268"/>
                </a:lnTo>
                <a:lnTo>
                  <a:pt x="150" y="2145"/>
                </a:lnTo>
                <a:lnTo>
                  <a:pt x="229" y="2074"/>
                </a:lnTo>
                <a:lnTo>
                  <a:pt x="308" y="1977"/>
                </a:lnTo>
                <a:lnTo>
                  <a:pt x="335" y="1915"/>
                </a:lnTo>
                <a:lnTo>
                  <a:pt x="335" y="1836"/>
                </a:lnTo>
                <a:lnTo>
                  <a:pt x="344" y="1748"/>
                </a:lnTo>
                <a:lnTo>
                  <a:pt x="370" y="1659"/>
                </a:lnTo>
                <a:lnTo>
                  <a:pt x="423" y="1633"/>
                </a:lnTo>
                <a:lnTo>
                  <a:pt x="441" y="1571"/>
                </a:lnTo>
                <a:lnTo>
                  <a:pt x="485" y="1518"/>
                </a:lnTo>
                <a:lnTo>
                  <a:pt x="529" y="1500"/>
                </a:lnTo>
                <a:lnTo>
                  <a:pt x="582" y="1448"/>
                </a:lnTo>
                <a:lnTo>
                  <a:pt x="626" y="1386"/>
                </a:lnTo>
                <a:lnTo>
                  <a:pt x="688" y="1271"/>
                </a:lnTo>
                <a:lnTo>
                  <a:pt x="803" y="1121"/>
                </a:lnTo>
                <a:lnTo>
                  <a:pt x="882" y="1112"/>
                </a:lnTo>
                <a:lnTo>
                  <a:pt x="970" y="1077"/>
                </a:lnTo>
                <a:lnTo>
                  <a:pt x="1023" y="1015"/>
                </a:lnTo>
                <a:lnTo>
                  <a:pt x="1120" y="1015"/>
                </a:lnTo>
                <a:lnTo>
                  <a:pt x="1200" y="980"/>
                </a:lnTo>
                <a:lnTo>
                  <a:pt x="1244" y="936"/>
                </a:lnTo>
                <a:lnTo>
                  <a:pt x="1306" y="900"/>
                </a:lnTo>
                <a:lnTo>
                  <a:pt x="1341" y="856"/>
                </a:lnTo>
                <a:lnTo>
                  <a:pt x="1288" y="768"/>
                </a:lnTo>
                <a:lnTo>
                  <a:pt x="1253" y="689"/>
                </a:lnTo>
                <a:lnTo>
                  <a:pt x="1297" y="609"/>
                </a:lnTo>
                <a:lnTo>
                  <a:pt x="1359" y="556"/>
                </a:lnTo>
                <a:lnTo>
                  <a:pt x="1438" y="565"/>
                </a:lnTo>
                <a:lnTo>
                  <a:pt x="1517" y="627"/>
                </a:lnTo>
                <a:lnTo>
                  <a:pt x="1544" y="733"/>
                </a:lnTo>
                <a:lnTo>
                  <a:pt x="1597" y="821"/>
                </a:lnTo>
                <a:lnTo>
                  <a:pt x="1667" y="821"/>
                </a:lnTo>
                <a:lnTo>
                  <a:pt x="1729" y="795"/>
                </a:lnTo>
                <a:lnTo>
                  <a:pt x="1782" y="750"/>
                </a:lnTo>
                <a:lnTo>
                  <a:pt x="1862" y="768"/>
                </a:lnTo>
                <a:lnTo>
                  <a:pt x="1950" y="803"/>
                </a:lnTo>
                <a:lnTo>
                  <a:pt x="2012" y="848"/>
                </a:lnTo>
                <a:lnTo>
                  <a:pt x="2082" y="874"/>
                </a:lnTo>
                <a:lnTo>
                  <a:pt x="2135" y="283"/>
                </a:lnTo>
                <a:lnTo>
                  <a:pt x="2188" y="371"/>
                </a:lnTo>
                <a:lnTo>
                  <a:pt x="2259" y="450"/>
                </a:lnTo>
                <a:lnTo>
                  <a:pt x="2355" y="556"/>
                </a:lnTo>
                <a:lnTo>
                  <a:pt x="2452" y="636"/>
                </a:lnTo>
                <a:lnTo>
                  <a:pt x="2496" y="706"/>
                </a:lnTo>
                <a:lnTo>
                  <a:pt x="2549" y="768"/>
                </a:lnTo>
                <a:lnTo>
                  <a:pt x="2620" y="724"/>
                </a:lnTo>
                <a:lnTo>
                  <a:pt x="2690" y="750"/>
                </a:lnTo>
                <a:lnTo>
                  <a:pt x="2761" y="689"/>
                </a:lnTo>
                <a:lnTo>
                  <a:pt x="2840" y="715"/>
                </a:lnTo>
                <a:lnTo>
                  <a:pt x="2902" y="689"/>
                </a:lnTo>
                <a:lnTo>
                  <a:pt x="2964" y="715"/>
                </a:lnTo>
                <a:lnTo>
                  <a:pt x="3061" y="627"/>
                </a:lnTo>
                <a:lnTo>
                  <a:pt x="3140" y="583"/>
                </a:lnTo>
                <a:lnTo>
                  <a:pt x="3246" y="574"/>
                </a:lnTo>
                <a:lnTo>
                  <a:pt x="3334" y="618"/>
                </a:lnTo>
                <a:lnTo>
                  <a:pt x="3396" y="645"/>
                </a:lnTo>
                <a:lnTo>
                  <a:pt x="3476" y="618"/>
                </a:lnTo>
                <a:lnTo>
                  <a:pt x="3652" y="406"/>
                </a:lnTo>
                <a:lnTo>
                  <a:pt x="3767" y="371"/>
                </a:lnTo>
                <a:lnTo>
                  <a:pt x="3855" y="345"/>
                </a:lnTo>
                <a:lnTo>
                  <a:pt x="3881" y="274"/>
                </a:lnTo>
                <a:lnTo>
                  <a:pt x="4049" y="239"/>
                </a:lnTo>
                <a:lnTo>
                  <a:pt x="4146" y="186"/>
                </a:lnTo>
                <a:lnTo>
                  <a:pt x="4279" y="115"/>
                </a:lnTo>
                <a:lnTo>
                  <a:pt x="4393" y="89"/>
                </a:lnTo>
                <a:lnTo>
                  <a:pt x="4437" y="27"/>
                </a:lnTo>
                <a:lnTo>
                  <a:pt x="4526" y="0"/>
                </a:lnTo>
                <a:lnTo>
                  <a:pt x="4508" y="0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Freeform 23">
            <a:extLst>
              <a:ext uri="{FF2B5EF4-FFF2-40B4-BE49-F238E27FC236}">
                <a16:creationId xmlns:a16="http://schemas.microsoft.com/office/drawing/2014/main" id="{A255988F-381B-4DE2-ACE3-2B1259C7C529}"/>
              </a:ext>
            </a:extLst>
          </p:cNvPr>
          <p:cNvSpPr>
            <a:spLocks/>
          </p:cNvSpPr>
          <p:nvPr/>
        </p:nvSpPr>
        <p:spPr bwMode="auto">
          <a:xfrm>
            <a:off x="5634763" y="3700544"/>
            <a:ext cx="882650" cy="928687"/>
          </a:xfrm>
          <a:custGeom>
            <a:avLst/>
            <a:gdLst>
              <a:gd name="T0" fmla="*/ 257960397 w 2454"/>
              <a:gd name="T1" fmla="*/ 119128424 h 2578"/>
              <a:gd name="T2" fmla="*/ 284222292 w 2454"/>
              <a:gd name="T3" fmla="*/ 93953009 h 2578"/>
              <a:gd name="T4" fmla="*/ 297935378 w 2454"/>
              <a:gd name="T5" fmla="*/ 73319803 h 2578"/>
              <a:gd name="T6" fmla="*/ 299099656 w 2454"/>
              <a:gd name="T7" fmla="*/ 51648398 h 2578"/>
              <a:gd name="T8" fmla="*/ 309319549 w 2454"/>
              <a:gd name="T9" fmla="*/ 36724924 h 2578"/>
              <a:gd name="T10" fmla="*/ 317340370 w 2454"/>
              <a:gd name="T11" fmla="*/ 21801450 h 2578"/>
              <a:gd name="T12" fmla="*/ 313847536 w 2454"/>
              <a:gd name="T13" fmla="*/ 4671533 h 2578"/>
              <a:gd name="T14" fmla="*/ 304791921 w 2454"/>
              <a:gd name="T15" fmla="*/ 8045859 h 2578"/>
              <a:gd name="T16" fmla="*/ 287585642 w 2454"/>
              <a:gd name="T17" fmla="*/ 22969333 h 2578"/>
              <a:gd name="T18" fmla="*/ 278530027 w 2454"/>
              <a:gd name="T19" fmla="*/ 37892807 h 2578"/>
              <a:gd name="T20" fmla="*/ 275037193 w 2454"/>
              <a:gd name="T21" fmla="*/ 51648398 h 2578"/>
              <a:gd name="T22" fmla="*/ 263652662 w 2454"/>
              <a:gd name="T23" fmla="*/ 68777954 h 2578"/>
              <a:gd name="T24" fmla="*/ 249939576 w 2454"/>
              <a:gd name="T25" fmla="*/ 80197778 h 2578"/>
              <a:gd name="T26" fmla="*/ 227170875 w 2454"/>
              <a:gd name="T27" fmla="*/ 75655569 h 2578"/>
              <a:gd name="T28" fmla="*/ 237390768 w 2454"/>
              <a:gd name="T29" fmla="*/ 64236105 h 2578"/>
              <a:gd name="T30" fmla="*/ 220314332 w 2454"/>
              <a:gd name="T31" fmla="*/ 58396328 h 2578"/>
              <a:gd name="T32" fmla="*/ 202073258 w 2454"/>
              <a:gd name="T33" fmla="*/ 69945837 h 2578"/>
              <a:gd name="T34" fmla="*/ 183703060 w 2454"/>
              <a:gd name="T35" fmla="*/ 63067862 h 2578"/>
              <a:gd name="T36" fmla="*/ 167790542 w 2454"/>
              <a:gd name="T37" fmla="*/ 75655569 h 2578"/>
              <a:gd name="T38" fmla="*/ 150714106 w 2454"/>
              <a:gd name="T39" fmla="*/ 88243277 h 2578"/>
              <a:gd name="T40" fmla="*/ 150714106 w 2454"/>
              <a:gd name="T41" fmla="*/ 101998868 h 2578"/>
              <a:gd name="T42" fmla="*/ 130144477 w 2454"/>
              <a:gd name="T43" fmla="*/ 107708600 h 2578"/>
              <a:gd name="T44" fmla="*/ 116431390 w 2454"/>
              <a:gd name="T45" fmla="*/ 114586575 h 2578"/>
              <a:gd name="T46" fmla="*/ 106082013 w 2454"/>
              <a:gd name="T47" fmla="*/ 126006399 h 2578"/>
              <a:gd name="T48" fmla="*/ 89005577 w 2454"/>
              <a:gd name="T49" fmla="*/ 132884014 h 2578"/>
              <a:gd name="T50" fmla="*/ 95861761 w 2454"/>
              <a:gd name="T51" fmla="*/ 159227313 h 2578"/>
              <a:gd name="T52" fmla="*/ 107246291 w 2454"/>
              <a:gd name="T53" fmla="*/ 176356869 h 2578"/>
              <a:gd name="T54" fmla="*/ 115267112 w 2454"/>
              <a:gd name="T55" fmla="*/ 192448226 h 2578"/>
              <a:gd name="T56" fmla="*/ 107246291 w 2454"/>
              <a:gd name="T57" fmla="*/ 200494085 h 2578"/>
              <a:gd name="T58" fmla="*/ 92368927 w 2454"/>
              <a:gd name="T59" fmla="*/ 196990075 h 2578"/>
              <a:gd name="T60" fmla="*/ 82149034 w 2454"/>
              <a:gd name="T61" fmla="*/ 205035934 h 2578"/>
              <a:gd name="T62" fmla="*/ 67271670 w 2454"/>
              <a:gd name="T63" fmla="*/ 211913549 h 2578"/>
              <a:gd name="T64" fmla="*/ 46702040 w 2454"/>
              <a:gd name="T65" fmla="*/ 208409899 h 2578"/>
              <a:gd name="T66" fmla="*/ 38810344 w 2454"/>
              <a:gd name="T67" fmla="*/ 222165490 h 2578"/>
              <a:gd name="T68" fmla="*/ 38810344 w 2454"/>
              <a:gd name="T69" fmla="*/ 235921081 h 2578"/>
              <a:gd name="T70" fmla="*/ 38810344 w 2454"/>
              <a:gd name="T71" fmla="*/ 252012438 h 2578"/>
              <a:gd name="T72" fmla="*/ 21604423 w 2454"/>
              <a:gd name="T73" fmla="*/ 250844555 h 2578"/>
              <a:gd name="T74" fmla="*/ 1034794 w 2454"/>
              <a:gd name="T75" fmla="*/ 249676671 h 2578"/>
              <a:gd name="T76" fmla="*/ 3363709 w 2454"/>
              <a:gd name="T77" fmla="*/ 267974111 h 2578"/>
              <a:gd name="T78" fmla="*/ 4527987 w 2454"/>
              <a:gd name="T79" fmla="*/ 284065468 h 2578"/>
              <a:gd name="T80" fmla="*/ 22768701 w 2454"/>
              <a:gd name="T81" fmla="*/ 289775560 h 2578"/>
              <a:gd name="T82" fmla="*/ 28460967 w 2454"/>
              <a:gd name="T83" fmla="*/ 312614848 h 2578"/>
              <a:gd name="T84" fmla="*/ 43338331 w 2454"/>
              <a:gd name="T85" fmla="*/ 322996474 h 2578"/>
              <a:gd name="T86" fmla="*/ 57051417 w 2454"/>
              <a:gd name="T87" fmla="*/ 328706206 h 2578"/>
              <a:gd name="T88" fmla="*/ 72963575 w 2454"/>
              <a:gd name="T89" fmla="*/ 332080531 h 2578"/>
              <a:gd name="T90" fmla="*/ 87840940 w 2454"/>
              <a:gd name="T91" fmla="*/ 334416298 h 2578"/>
              <a:gd name="T92" fmla="*/ 107246291 w 2454"/>
              <a:gd name="T93" fmla="*/ 320660707 h 2578"/>
              <a:gd name="T94" fmla="*/ 124452211 w 2454"/>
              <a:gd name="T95" fmla="*/ 304699035 h 2578"/>
              <a:gd name="T96" fmla="*/ 133508186 w 2454"/>
              <a:gd name="T97" fmla="*/ 287439794 h 2578"/>
              <a:gd name="T98" fmla="*/ 147221272 w 2454"/>
              <a:gd name="T99" fmla="*/ 271478121 h 2578"/>
              <a:gd name="T100" fmla="*/ 164297708 w 2454"/>
              <a:gd name="T101" fmla="*/ 254218520 h 2578"/>
              <a:gd name="T102" fmla="*/ 178010795 w 2454"/>
              <a:gd name="T103" fmla="*/ 237088964 h 2578"/>
              <a:gd name="T104" fmla="*/ 189524450 w 2454"/>
              <a:gd name="T105" fmla="*/ 223333373 h 2578"/>
              <a:gd name="T106" fmla="*/ 203108411 w 2454"/>
              <a:gd name="T107" fmla="*/ 201532284 h 2578"/>
              <a:gd name="T108" fmla="*/ 208929801 w 2454"/>
              <a:gd name="T109" fmla="*/ 184402728 h 2578"/>
              <a:gd name="T110" fmla="*/ 222513403 w 2454"/>
              <a:gd name="T111" fmla="*/ 188944576 h 2578"/>
              <a:gd name="T112" fmla="*/ 244247311 w 2454"/>
              <a:gd name="T113" fmla="*/ 172982904 h 2578"/>
              <a:gd name="T114" fmla="*/ 240883961 w 2454"/>
              <a:gd name="T115" fmla="*/ 160395196 h 2578"/>
              <a:gd name="T116" fmla="*/ 238555046 w 2454"/>
              <a:gd name="T117" fmla="*/ 146639605 h 2578"/>
              <a:gd name="T118" fmla="*/ 254596688 w 2454"/>
              <a:gd name="T119" fmla="*/ 128342166 h 257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454" h="2578">
                <a:moveTo>
                  <a:pt x="1968" y="989"/>
                </a:moveTo>
                <a:lnTo>
                  <a:pt x="1994" y="918"/>
                </a:lnTo>
                <a:lnTo>
                  <a:pt x="2118" y="795"/>
                </a:lnTo>
                <a:lnTo>
                  <a:pt x="2197" y="724"/>
                </a:lnTo>
                <a:lnTo>
                  <a:pt x="2276" y="627"/>
                </a:lnTo>
                <a:lnTo>
                  <a:pt x="2303" y="565"/>
                </a:lnTo>
                <a:lnTo>
                  <a:pt x="2303" y="486"/>
                </a:lnTo>
                <a:lnTo>
                  <a:pt x="2312" y="398"/>
                </a:lnTo>
                <a:lnTo>
                  <a:pt x="2338" y="309"/>
                </a:lnTo>
                <a:lnTo>
                  <a:pt x="2391" y="283"/>
                </a:lnTo>
                <a:lnTo>
                  <a:pt x="2409" y="221"/>
                </a:lnTo>
                <a:lnTo>
                  <a:pt x="2453" y="168"/>
                </a:lnTo>
                <a:lnTo>
                  <a:pt x="2444" y="115"/>
                </a:lnTo>
                <a:lnTo>
                  <a:pt x="2426" y="36"/>
                </a:lnTo>
                <a:lnTo>
                  <a:pt x="2365" y="0"/>
                </a:lnTo>
                <a:lnTo>
                  <a:pt x="2356" y="62"/>
                </a:lnTo>
                <a:lnTo>
                  <a:pt x="2285" y="124"/>
                </a:lnTo>
                <a:lnTo>
                  <a:pt x="2223" y="177"/>
                </a:lnTo>
                <a:lnTo>
                  <a:pt x="2171" y="221"/>
                </a:lnTo>
                <a:lnTo>
                  <a:pt x="2153" y="292"/>
                </a:lnTo>
                <a:lnTo>
                  <a:pt x="2126" y="336"/>
                </a:lnTo>
                <a:lnTo>
                  <a:pt x="2126" y="398"/>
                </a:lnTo>
                <a:lnTo>
                  <a:pt x="2082" y="459"/>
                </a:lnTo>
                <a:lnTo>
                  <a:pt x="2038" y="530"/>
                </a:lnTo>
                <a:lnTo>
                  <a:pt x="2003" y="583"/>
                </a:lnTo>
                <a:lnTo>
                  <a:pt x="1932" y="618"/>
                </a:lnTo>
                <a:lnTo>
                  <a:pt x="1818" y="618"/>
                </a:lnTo>
                <a:lnTo>
                  <a:pt x="1756" y="583"/>
                </a:lnTo>
                <a:lnTo>
                  <a:pt x="1782" y="530"/>
                </a:lnTo>
                <a:lnTo>
                  <a:pt x="1835" y="495"/>
                </a:lnTo>
                <a:lnTo>
                  <a:pt x="1782" y="442"/>
                </a:lnTo>
                <a:lnTo>
                  <a:pt x="1703" y="450"/>
                </a:lnTo>
                <a:lnTo>
                  <a:pt x="1615" y="486"/>
                </a:lnTo>
                <a:lnTo>
                  <a:pt x="1562" y="539"/>
                </a:lnTo>
                <a:lnTo>
                  <a:pt x="1518" y="495"/>
                </a:lnTo>
                <a:lnTo>
                  <a:pt x="1420" y="486"/>
                </a:lnTo>
                <a:lnTo>
                  <a:pt x="1367" y="521"/>
                </a:lnTo>
                <a:lnTo>
                  <a:pt x="1297" y="583"/>
                </a:lnTo>
                <a:lnTo>
                  <a:pt x="1226" y="627"/>
                </a:lnTo>
                <a:lnTo>
                  <a:pt x="1165" y="680"/>
                </a:lnTo>
                <a:lnTo>
                  <a:pt x="1182" y="742"/>
                </a:lnTo>
                <a:lnTo>
                  <a:pt x="1165" y="786"/>
                </a:lnTo>
                <a:lnTo>
                  <a:pt x="1076" y="803"/>
                </a:lnTo>
                <a:lnTo>
                  <a:pt x="1006" y="830"/>
                </a:lnTo>
                <a:lnTo>
                  <a:pt x="962" y="901"/>
                </a:lnTo>
                <a:lnTo>
                  <a:pt x="900" y="883"/>
                </a:lnTo>
                <a:lnTo>
                  <a:pt x="856" y="918"/>
                </a:lnTo>
                <a:lnTo>
                  <a:pt x="820" y="971"/>
                </a:lnTo>
                <a:lnTo>
                  <a:pt x="732" y="980"/>
                </a:lnTo>
                <a:lnTo>
                  <a:pt x="688" y="1024"/>
                </a:lnTo>
                <a:lnTo>
                  <a:pt x="714" y="1121"/>
                </a:lnTo>
                <a:lnTo>
                  <a:pt x="741" y="1227"/>
                </a:lnTo>
                <a:lnTo>
                  <a:pt x="776" y="1289"/>
                </a:lnTo>
                <a:lnTo>
                  <a:pt x="829" y="1359"/>
                </a:lnTo>
                <a:lnTo>
                  <a:pt x="873" y="1430"/>
                </a:lnTo>
                <a:lnTo>
                  <a:pt x="891" y="1483"/>
                </a:lnTo>
                <a:lnTo>
                  <a:pt x="891" y="1536"/>
                </a:lnTo>
                <a:lnTo>
                  <a:pt x="829" y="1545"/>
                </a:lnTo>
                <a:lnTo>
                  <a:pt x="776" y="1518"/>
                </a:lnTo>
                <a:lnTo>
                  <a:pt x="714" y="1518"/>
                </a:lnTo>
                <a:lnTo>
                  <a:pt x="670" y="1509"/>
                </a:lnTo>
                <a:lnTo>
                  <a:pt x="635" y="1580"/>
                </a:lnTo>
                <a:lnTo>
                  <a:pt x="564" y="1624"/>
                </a:lnTo>
                <a:lnTo>
                  <a:pt x="520" y="1633"/>
                </a:lnTo>
                <a:lnTo>
                  <a:pt x="432" y="1598"/>
                </a:lnTo>
                <a:lnTo>
                  <a:pt x="361" y="1606"/>
                </a:lnTo>
                <a:lnTo>
                  <a:pt x="344" y="1686"/>
                </a:lnTo>
                <a:lnTo>
                  <a:pt x="300" y="1712"/>
                </a:lnTo>
                <a:lnTo>
                  <a:pt x="247" y="1765"/>
                </a:lnTo>
                <a:lnTo>
                  <a:pt x="300" y="1818"/>
                </a:lnTo>
                <a:lnTo>
                  <a:pt x="335" y="1898"/>
                </a:lnTo>
                <a:lnTo>
                  <a:pt x="300" y="1942"/>
                </a:lnTo>
                <a:lnTo>
                  <a:pt x="229" y="1986"/>
                </a:lnTo>
                <a:lnTo>
                  <a:pt x="167" y="1933"/>
                </a:lnTo>
                <a:lnTo>
                  <a:pt x="106" y="1898"/>
                </a:lnTo>
                <a:lnTo>
                  <a:pt x="8" y="1924"/>
                </a:lnTo>
                <a:lnTo>
                  <a:pt x="0" y="2003"/>
                </a:lnTo>
                <a:lnTo>
                  <a:pt x="26" y="2065"/>
                </a:lnTo>
                <a:lnTo>
                  <a:pt x="17" y="2127"/>
                </a:lnTo>
                <a:lnTo>
                  <a:pt x="35" y="2189"/>
                </a:lnTo>
                <a:lnTo>
                  <a:pt x="97" y="2206"/>
                </a:lnTo>
                <a:lnTo>
                  <a:pt x="176" y="2233"/>
                </a:lnTo>
                <a:lnTo>
                  <a:pt x="229" y="2277"/>
                </a:lnTo>
                <a:lnTo>
                  <a:pt x="220" y="2409"/>
                </a:lnTo>
                <a:lnTo>
                  <a:pt x="256" y="2471"/>
                </a:lnTo>
                <a:lnTo>
                  <a:pt x="335" y="2489"/>
                </a:lnTo>
                <a:lnTo>
                  <a:pt x="397" y="2489"/>
                </a:lnTo>
                <a:lnTo>
                  <a:pt x="441" y="2533"/>
                </a:lnTo>
                <a:lnTo>
                  <a:pt x="494" y="2568"/>
                </a:lnTo>
                <a:lnTo>
                  <a:pt x="564" y="2559"/>
                </a:lnTo>
                <a:lnTo>
                  <a:pt x="635" y="2551"/>
                </a:lnTo>
                <a:lnTo>
                  <a:pt x="679" y="2577"/>
                </a:lnTo>
                <a:lnTo>
                  <a:pt x="767" y="2551"/>
                </a:lnTo>
                <a:lnTo>
                  <a:pt x="829" y="2471"/>
                </a:lnTo>
                <a:lnTo>
                  <a:pt x="909" y="2401"/>
                </a:lnTo>
                <a:lnTo>
                  <a:pt x="962" y="2348"/>
                </a:lnTo>
                <a:lnTo>
                  <a:pt x="979" y="2268"/>
                </a:lnTo>
                <a:lnTo>
                  <a:pt x="1032" y="2215"/>
                </a:lnTo>
                <a:lnTo>
                  <a:pt x="1094" y="2162"/>
                </a:lnTo>
                <a:lnTo>
                  <a:pt x="1138" y="2092"/>
                </a:lnTo>
                <a:lnTo>
                  <a:pt x="1235" y="2039"/>
                </a:lnTo>
                <a:lnTo>
                  <a:pt x="1270" y="1959"/>
                </a:lnTo>
                <a:lnTo>
                  <a:pt x="1315" y="1889"/>
                </a:lnTo>
                <a:lnTo>
                  <a:pt x="1376" y="1827"/>
                </a:lnTo>
                <a:lnTo>
                  <a:pt x="1412" y="1756"/>
                </a:lnTo>
                <a:lnTo>
                  <a:pt x="1465" y="1721"/>
                </a:lnTo>
                <a:lnTo>
                  <a:pt x="1526" y="1651"/>
                </a:lnTo>
                <a:lnTo>
                  <a:pt x="1570" y="1553"/>
                </a:lnTo>
                <a:lnTo>
                  <a:pt x="1588" y="1465"/>
                </a:lnTo>
                <a:lnTo>
                  <a:pt x="1615" y="1421"/>
                </a:lnTo>
                <a:lnTo>
                  <a:pt x="1676" y="1430"/>
                </a:lnTo>
                <a:lnTo>
                  <a:pt x="1720" y="1456"/>
                </a:lnTo>
                <a:lnTo>
                  <a:pt x="1818" y="1403"/>
                </a:lnTo>
                <a:lnTo>
                  <a:pt x="1888" y="1333"/>
                </a:lnTo>
                <a:lnTo>
                  <a:pt x="1906" y="1280"/>
                </a:lnTo>
                <a:lnTo>
                  <a:pt x="1862" y="1236"/>
                </a:lnTo>
                <a:lnTo>
                  <a:pt x="1818" y="1183"/>
                </a:lnTo>
                <a:lnTo>
                  <a:pt x="1844" y="1130"/>
                </a:lnTo>
                <a:lnTo>
                  <a:pt x="1923" y="1042"/>
                </a:lnTo>
                <a:lnTo>
                  <a:pt x="1968" y="989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8" name="Freeform 24">
            <a:extLst>
              <a:ext uri="{FF2B5EF4-FFF2-40B4-BE49-F238E27FC236}">
                <a16:creationId xmlns:a16="http://schemas.microsoft.com/office/drawing/2014/main" id="{7B1599DC-8F6B-4049-99B5-40E5D3155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8338" y="3922794"/>
            <a:ext cx="928687" cy="917575"/>
          </a:xfrm>
          <a:custGeom>
            <a:avLst/>
            <a:gdLst>
              <a:gd name="T0" fmla="*/ 2206 w 2578"/>
              <a:gd name="T1" fmla="*/ 2021 h 2551"/>
              <a:gd name="T2" fmla="*/ 2118 w 2578"/>
              <a:gd name="T3" fmla="*/ 2206 h 2551"/>
              <a:gd name="T4" fmla="*/ 2383 w 2578"/>
              <a:gd name="T5" fmla="*/ 2453 h 2551"/>
              <a:gd name="T6" fmla="*/ 2268 w 2578"/>
              <a:gd name="T7" fmla="*/ 2506 h 2551"/>
              <a:gd name="T8" fmla="*/ 2092 w 2578"/>
              <a:gd name="T9" fmla="*/ 2550 h 2551"/>
              <a:gd name="T10" fmla="*/ 1942 w 2578"/>
              <a:gd name="T11" fmla="*/ 2533 h 2551"/>
              <a:gd name="T12" fmla="*/ 1809 w 2578"/>
              <a:gd name="T13" fmla="*/ 2391 h 2551"/>
              <a:gd name="T14" fmla="*/ 1774 w 2578"/>
              <a:gd name="T15" fmla="*/ 2118 h 2551"/>
              <a:gd name="T16" fmla="*/ 1597 w 2578"/>
              <a:gd name="T17" fmla="*/ 2162 h 2551"/>
              <a:gd name="T18" fmla="*/ 1491 w 2578"/>
              <a:gd name="T19" fmla="*/ 2180 h 2551"/>
              <a:gd name="T20" fmla="*/ 1518 w 2578"/>
              <a:gd name="T21" fmla="*/ 1985 h 2551"/>
              <a:gd name="T22" fmla="*/ 1394 w 2578"/>
              <a:gd name="T23" fmla="*/ 1835 h 2551"/>
              <a:gd name="T24" fmla="*/ 1209 w 2578"/>
              <a:gd name="T25" fmla="*/ 1791 h 2551"/>
              <a:gd name="T26" fmla="*/ 971 w 2578"/>
              <a:gd name="T27" fmla="*/ 1835 h 2551"/>
              <a:gd name="T28" fmla="*/ 891 w 2578"/>
              <a:gd name="T29" fmla="*/ 1633 h 2551"/>
              <a:gd name="T30" fmla="*/ 944 w 2578"/>
              <a:gd name="T31" fmla="*/ 1483 h 2551"/>
              <a:gd name="T32" fmla="*/ 838 w 2578"/>
              <a:gd name="T33" fmla="*/ 1306 h 2551"/>
              <a:gd name="T34" fmla="*/ 618 w 2578"/>
              <a:gd name="T35" fmla="*/ 1271 h 2551"/>
              <a:gd name="T36" fmla="*/ 388 w 2578"/>
              <a:gd name="T37" fmla="*/ 1218 h 2551"/>
              <a:gd name="T38" fmla="*/ 230 w 2578"/>
              <a:gd name="T39" fmla="*/ 1015 h 2551"/>
              <a:gd name="T40" fmla="*/ 44 w 2578"/>
              <a:gd name="T41" fmla="*/ 821 h 2551"/>
              <a:gd name="T42" fmla="*/ 124 w 2578"/>
              <a:gd name="T43" fmla="*/ 706 h 2551"/>
              <a:gd name="T44" fmla="*/ 203 w 2578"/>
              <a:gd name="T45" fmla="*/ 618 h 2551"/>
              <a:gd name="T46" fmla="*/ 344 w 2578"/>
              <a:gd name="T47" fmla="*/ 530 h 2551"/>
              <a:gd name="T48" fmla="*/ 433 w 2578"/>
              <a:gd name="T49" fmla="*/ 415 h 2551"/>
              <a:gd name="T50" fmla="*/ 397 w 2578"/>
              <a:gd name="T51" fmla="*/ 309 h 2551"/>
              <a:gd name="T52" fmla="*/ 530 w 2578"/>
              <a:gd name="T53" fmla="*/ 159 h 2551"/>
              <a:gd name="T54" fmla="*/ 715 w 2578"/>
              <a:gd name="T55" fmla="*/ 159 h 2551"/>
              <a:gd name="T56" fmla="*/ 874 w 2578"/>
              <a:gd name="T57" fmla="*/ 212 h 2551"/>
              <a:gd name="T58" fmla="*/ 1050 w 2578"/>
              <a:gd name="T59" fmla="*/ 274 h 2551"/>
              <a:gd name="T60" fmla="*/ 1289 w 2578"/>
              <a:gd name="T61" fmla="*/ 327 h 2551"/>
              <a:gd name="T62" fmla="*/ 1430 w 2578"/>
              <a:gd name="T63" fmla="*/ 238 h 2551"/>
              <a:gd name="T64" fmla="*/ 1668 w 2578"/>
              <a:gd name="T65" fmla="*/ 238 h 2551"/>
              <a:gd name="T66" fmla="*/ 1756 w 2578"/>
              <a:gd name="T67" fmla="*/ 88 h 2551"/>
              <a:gd name="T68" fmla="*/ 1897 w 2578"/>
              <a:gd name="T69" fmla="*/ 53 h 2551"/>
              <a:gd name="T70" fmla="*/ 2127 w 2578"/>
              <a:gd name="T71" fmla="*/ 88 h 2551"/>
              <a:gd name="T72" fmla="*/ 2268 w 2578"/>
              <a:gd name="T73" fmla="*/ 212 h 2551"/>
              <a:gd name="T74" fmla="*/ 2418 w 2578"/>
              <a:gd name="T75" fmla="*/ 362 h 2551"/>
              <a:gd name="T76" fmla="*/ 2427 w 2578"/>
              <a:gd name="T77" fmla="*/ 609 h 2551"/>
              <a:gd name="T78" fmla="*/ 2559 w 2578"/>
              <a:gd name="T79" fmla="*/ 812 h 2551"/>
              <a:gd name="T80" fmla="*/ 2515 w 2578"/>
              <a:gd name="T81" fmla="*/ 927 h 2551"/>
              <a:gd name="T82" fmla="*/ 2356 w 2578"/>
              <a:gd name="T83" fmla="*/ 891 h 2551"/>
              <a:gd name="T84" fmla="*/ 2206 w 2578"/>
              <a:gd name="T85" fmla="*/ 1015 h 2551"/>
              <a:gd name="T86" fmla="*/ 2030 w 2578"/>
              <a:gd name="T87" fmla="*/ 1068 h 2551"/>
              <a:gd name="T88" fmla="*/ 1986 w 2578"/>
              <a:gd name="T89" fmla="*/ 1200 h 2551"/>
              <a:gd name="T90" fmla="*/ 1915 w 2578"/>
              <a:gd name="T91" fmla="*/ 1368 h 2551"/>
              <a:gd name="T92" fmla="*/ 1694 w 2578"/>
              <a:gd name="T93" fmla="*/ 1306 h 2551"/>
              <a:gd name="T94" fmla="*/ 1703 w 2578"/>
              <a:gd name="T95" fmla="*/ 1509 h 2551"/>
              <a:gd name="T96" fmla="*/ 1862 w 2578"/>
              <a:gd name="T97" fmla="*/ 1615 h 2551"/>
              <a:gd name="T98" fmla="*/ 1942 w 2578"/>
              <a:gd name="T99" fmla="*/ 1853 h 2551"/>
              <a:gd name="T100" fmla="*/ 2127 w 2578"/>
              <a:gd name="T101" fmla="*/ 1915 h 2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78" h="2551">
                <a:moveTo>
                  <a:pt x="2242" y="1941"/>
                </a:moveTo>
                <a:lnTo>
                  <a:pt x="2233" y="1985"/>
                </a:lnTo>
                <a:lnTo>
                  <a:pt x="2206" y="2021"/>
                </a:lnTo>
                <a:lnTo>
                  <a:pt x="2189" y="2091"/>
                </a:lnTo>
                <a:lnTo>
                  <a:pt x="2145" y="2136"/>
                </a:lnTo>
                <a:lnTo>
                  <a:pt x="2118" y="2206"/>
                </a:lnTo>
                <a:lnTo>
                  <a:pt x="2206" y="2286"/>
                </a:lnTo>
                <a:lnTo>
                  <a:pt x="2321" y="2391"/>
                </a:lnTo>
                <a:lnTo>
                  <a:pt x="2383" y="2453"/>
                </a:lnTo>
                <a:lnTo>
                  <a:pt x="2365" y="2497"/>
                </a:lnTo>
                <a:lnTo>
                  <a:pt x="2321" y="2515"/>
                </a:lnTo>
                <a:lnTo>
                  <a:pt x="2268" y="2506"/>
                </a:lnTo>
                <a:lnTo>
                  <a:pt x="2224" y="2533"/>
                </a:lnTo>
                <a:lnTo>
                  <a:pt x="2189" y="2550"/>
                </a:lnTo>
                <a:lnTo>
                  <a:pt x="2092" y="2550"/>
                </a:lnTo>
                <a:lnTo>
                  <a:pt x="2056" y="2506"/>
                </a:lnTo>
                <a:lnTo>
                  <a:pt x="2012" y="2541"/>
                </a:lnTo>
                <a:lnTo>
                  <a:pt x="1942" y="2533"/>
                </a:lnTo>
                <a:lnTo>
                  <a:pt x="1871" y="2488"/>
                </a:lnTo>
                <a:lnTo>
                  <a:pt x="1809" y="2471"/>
                </a:lnTo>
                <a:lnTo>
                  <a:pt x="1809" y="2391"/>
                </a:lnTo>
                <a:lnTo>
                  <a:pt x="1800" y="2303"/>
                </a:lnTo>
                <a:lnTo>
                  <a:pt x="1800" y="2188"/>
                </a:lnTo>
                <a:lnTo>
                  <a:pt x="1774" y="2118"/>
                </a:lnTo>
                <a:lnTo>
                  <a:pt x="1677" y="2083"/>
                </a:lnTo>
                <a:lnTo>
                  <a:pt x="1615" y="2100"/>
                </a:lnTo>
                <a:lnTo>
                  <a:pt x="1597" y="2162"/>
                </a:lnTo>
                <a:lnTo>
                  <a:pt x="1571" y="2206"/>
                </a:lnTo>
                <a:lnTo>
                  <a:pt x="1483" y="2224"/>
                </a:lnTo>
                <a:lnTo>
                  <a:pt x="1491" y="2180"/>
                </a:lnTo>
                <a:lnTo>
                  <a:pt x="1509" y="2127"/>
                </a:lnTo>
                <a:lnTo>
                  <a:pt x="1483" y="2056"/>
                </a:lnTo>
                <a:lnTo>
                  <a:pt x="1518" y="1985"/>
                </a:lnTo>
                <a:lnTo>
                  <a:pt x="1509" y="1915"/>
                </a:lnTo>
                <a:lnTo>
                  <a:pt x="1465" y="1862"/>
                </a:lnTo>
                <a:lnTo>
                  <a:pt x="1394" y="1835"/>
                </a:lnTo>
                <a:lnTo>
                  <a:pt x="1324" y="1818"/>
                </a:lnTo>
                <a:lnTo>
                  <a:pt x="1262" y="1774"/>
                </a:lnTo>
                <a:lnTo>
                  <a:pt x="1209" y="1791"/>
                </a:lnTo>
                <a:lnTo>
                  <a:pt x="1121" y="1818"/>
                </a:lnTo>
                <a:lnTo>
                  <a:pt x="1024" y="1800"/>
                </a:lnTo>
                <a:lnTo>
                  <a:pt x="971" y="1835"/>
                </a:lnTo>
                <a:lnTo>
                  <a:pt x="900" y="1800"/>
                </a:lnTo>
                <a:lnTo>
                  <a:pt x="891" y="1721"/>
                </a:lnTo>
                <a:lnTo>
                  <a:pt x="891" y="1633"/>
                </a:lnTo>
                <a:lnTo>
                  <a:pt x="944" y="1571"/>
                </a:lnTo>
                <a:lnTo>
                  <a:pt x="988" y="1527"/>
                </a:lnTo>
                <a:lnTo>
                  <a:pt x="944" y="1483"/>
                </a:lnTo>
                <a:lnTo>
                  <a:pt x="856" y="1447"/>
                </a:lnTo>
                <a:lnTo>
                  <a:pt x="838" y="1385"/>
                </a:lnTo>
                <a:lnTo>
                  <a:pt x="838" y="1306"/>
                </a:lnTo>
                <a:lnTo>
                  <a:pt x="803" y="1244"/>
                </a:lnTo>
                <a:lnTo>
                  <a:pt x="741" y="1253"/>
                </a:lnTo>
                <a:lnTo>
                  <a:pt x="618" y="1271"/>
                </a:lnTo>
                <a:lnTo>
                  <a:pt x="530" y="1288"/>
                </a:lnTo>
                <a:lnTo>
                  <a:pt x="450" y="1253"/>
                </a:lnTo>
                <a:lnTo>
                  <a:pt x="388" y="1218"/>
                </a:lnTo>
                <a:lnTo>
                  <a:pt x="353" y="1156"/>
                </a:lnTo>
                <a:lnTo>
                  <a:pt x="291" y="1103"/>
                </a:lnTo>
                <a:lnTo>
                  <a:pt x="230" y="1015"/>
                </a:lnTo>
                <a:lnTo>
                  <a:pt x="185" y="953"/>
                </a:lnTo>
                <a:lnTo>
                  <a:pt x="106" y="891"/>
                </a:lnTo>
                <a:lnTo>
                  <a:pt x="44" y="821"/>
                </a:lnTo>
                <a:lnTo>
                  <a:pt x="0" y="759"/>
                </a:lnTo>
                <a:lnTo>
                  <a:pt x="53" y="697"/>
                </a:lnTo>
                <a:lnTo>
                  <a:pt x="124" y="706"/>
                </a:lnTo>
                <a:lnTo>
                  <a:pt x="185" y="741"/>
                </a:lnTo>
                <a:lnTo>
                  <a:pt x="194" y="688"/>
                </a:lnTo>
                <a:lnTo>
                  <a:pt x="203" y="618"/>
                </a:lnTo>
                <a:lnTo>
                  <a:pt x="291" y="583"/>
                </a:lnTo>
                <a:lnTo>
                  <a:pt x="353" y="583"/>
                </a:lnTo>
                <a:lnTo>
                  <a:pt x="344" y="530"/>
                </a:lnTo>
                <a:lnTo>
                  <a:pt x="362" y="477"/>
                </a:lnTo>
                <a:lnTo>
                  <a:pt x="424" y="468"/>
                </a:lnTo>
                <a:lnTo>
                  <a:pt x="433" y="415"/>
                </a:lnTo>
                <a:lnTo>
                  <a:pt x="362" y="380"/>
                </a:lnTo>
                <a:lnTo>
                  <a:pt x="309" y="344"/>
                </a:lnTo>
                <a:lnTo>
                  <a:pt x="397" y="309"/>
                </a:lnTo>
                <a:lnTo>
                  <a:pt x="450" y="274"/>
                </a:lnTo>
                <a:lnTo>
                  <a:pt x="494" y="221"/>
                </a:lnTo>
                <a:lnTo>
                  <a:pt x="530" y="159"/>
                </a:lnTo>
                <a:lnTo>
                  <a:pt x="609" y="115"/>
                </a:lnTo>
                <a:lnTo>
                  <a:pt x="680" y="97"/>
                </a:lnTo>
                <a:lnTo>
                  <a:pt x="715" y="159"/>
                </a:lnTo>
                <a:lnTo>
                  <a:pt x="768" y="203"/>
                </a:lnTo>
                <a:lnTo>
                  <a:pt x="812" y="177"/>
                </a:lnTo>
                <a:lnTo>
                  <a:pt x="874" y="212"/>
                </a:lnTo>
                <a:lnTo>
                  <a:pt x="900" y="274"/>
                </a:lnTo>
                <a:lnTo>
                  <a:pt x="971" y="256"/>
                </a:lnTo>
                <a:lnTo>
                  <a:pt x="1050" y="274"/>
                </a:lnTo>
                <a:lnTo>
                  <a:pt x="1139" y="291"/>
                </a:lnTo>
                <a:lnTo>
                  <a:pt x="1200" y="256"/>
                </a:lnTo>
                <a:lnTo>
                  <a:pt x="1289" y="327"/>
                </a:lnTo>
                <a:lnTo>
                  <a:pt x="1368" y="335"/>
                </a:lnTo>
                <a:lnTo>
                  <a:pt x="1412" y="291"/>
                </a:lnTo>
                <a:lnTo>
                  <a:pt x="1430" y="238"/>
                </a:lnTo>
                <a:lnTo>
                  <a:pt x="1483" y="274"/>
                </a:lnTo>
                <a:lnTo>
                  <a:pt x="1562" y="238"/>
                </a:lnTo>
                <a:lnTo>
                  <a:pt x="1668" y="238"/>
                </a:lnTo>
                <a:lnTo>
                  <a:pt x="1747" y="221"/>
                </a:lnTo>
                <a:lnTo>
                  <a:pt x="1747" y="159"/>
                </a:lnTo>
                <a:lnTo>
                  <a:pt x="1756" y="88"/>
                </a:lnTo>
                <a:lnTo>
                  <a:pt x="1765" y="35"/>
                </a:lnTo>
                <a:lnTo>
                  <a:pt x="1827" y="0"/>
                </a:lnTo>
                <a:lnTo>
                  <a:pt x="1897" y="53"/>
                </a:lnTo>
                <a:lnTo>
                  <a:pt x="1986" y="27"/>
                </a:lnTo>
                <a:lnTo>
                  <a:pt x="2056" y="27"/>
                </a:lnTo>
                <a:lnTo>
                  <a:pt x="2127" y="88"/>
                </a:lnTo>
                <a:lnTo>
                  <a:pt x="2206" y="115"/>
                </a:lnTo>
                <a:lnTo>
                  <a:pt x="2259" y="115"/>
                </a:lnTo>
                <a:lnTo>
                  <a:pt x="2268" y="212"/>
                </a:lnTo>
                <a:lnTo>
                  <a:pt x="2277" y="274"/>
                </a:lnTo>
                <a:lnTo>
                  <a:pt x="2321" y="335"/>
                </a:lnTo>
                <a:lnTo>
                  <a:pt x="2418" y="362"/>
                </a:lnTo>
                <a:lnTo>
                  <a:pt x="2374" y="406"/>
                </a:lnTo>
                <a:lnTo>
                  <a:pt x="2400" y="503"/>
                </a:lnTo>
                <a:lnTo>
                  <a:pt x="2427" y="609"/>
                </a:lnTo>
                <a:lnTo>
                  <a:pt x="2462" y="671"/>
                </a:lnTo>
                <a:lnTo>
                  <a:pt x="2515" y="741"/>
                </a:lnTo>
                <a:lnTo>
                  <a:pt x="2559" y="812"/>
                </a:lnTo>
                <a:lnTo>
                  <a:pt x="2577" y="865"/>
                </a:lnTo>
                <a:lnTo>
                  <a:pt x="2577" y="918"/>
                </a:lnTo>
                <a:lnTo>
                  <a:pt x="2515" y="927"/>
                </a:lnTo>
                <a:lnTo>
                  <a:pt x="2462" y="900"/>
                </a:lnTo>
                <a:lnTo>
                  <a:pt x="2400" y="900"/>
                </a:lnTo>
                <a:lnTo>
                  <a:pt x="2356" y="891"/>
                </a:lnTo>
                <a:lnTo>
                  <a:pt x="2321" y="962"/>
                </a:lnTo>
                <a:lnTo>
                  <a:pt x="2250" y="1006"/>
                </a:lnTo>
                <a:lnTo>
                  <a:pt x="2206" y="1015"/>
                </a:lnTo>
                <a:lnTo>
                  <a:pt x="2118" y="980"/>
                </a:lnTo>
                <a:lnTo>
                  <a:pt x="2047" y="988"/>
                </a:lnTo>
                <a:lnTo>
                  <a:pt x="2030" y="1068"/>
                </a:lnTo>
                <a:lnTo>
                  <a:pt x="1986" y="1094"/>
                </a:lnTo>
                <a:lnTo>
                  <a:pt x="1933" y="1147"/>
                </a:lnTo>
                <a:lnTo>
                  <a:pt x="1986" y="1200"/>
                </a:lnTo>
                <a:lnTo>
                  <a:pt x="2021" y="1280"/>
                </a:lnTo>
                <a:lnTo>
                  <a:pt x="1986" y="1324"/>
                </a:lnTo>
                <a:lnTo>
                  <a:pt x="1915" y="1368"/>
                </a:lnTo>
                <a:lnTo>
                  <a:pt x="1853" y="1315"/>
                </a:lnTo>
                <a:lnTo>
                  <a:pt x="1792" y="1280"/>
                </a:lnTo>
                <a:lnTo>
                  <a:pt x="1694" y="1306"/>
                </a:lnTo>
                <a:lnTo>
                  <a:pt x="1686" y="1385"/>
                </a:lnTo>
                <a:lnTo>
                  <a:pt x="1712" y="1447"/>
                </a:lnTo>
                <a:lnTo>
                  <a:pt x="1703" y="1509"/>
                </a:lnTo>
                <a:lnTo>
                  <a:pt x="1721" y="1571"/>
                </a:lnTo>
                <a:lnTo>
                  <a:pt x="1783" y="1588"/>
                </a:lnTo>
                <a:lnTo>
                  <a:pt x="1862" y="1615"/>
                </a:lnTo>
                <a:lnTo>
                  <a:pt x="1915" y="1659"/>
                </a:lnTo>
                <a:lnTo>
                  <a:pt x="1906" y="1791"/>
                </a:lnTo>
                <a:lnTo>
                  <a:pt x="1942" y="1853"/>
                </a:lnTo>
                <a:lnTo>
                  <a:pt x="2021" y="1871"/>
                </a:lnTo>
                <a:lnTo>
                  <a:pt x="2083" y="1871"/>
                </a:lnTo>
                <a:lnTo>
                  <a:pt x="2127" y="1915"/>
                </a:lnTo>
                <a:lnTo>
                  <a:pt x="2180" y="1950"/>
                </a:lnTo>
                <a:lnTo>
                  <a:pt x="2242" y="1941"/>
                </a:lnTo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9" name="Freeform 25">
            <a:extLst>
              <a:ext uri="{FF2B5EF4-FFF2-40B4-BE49-F238E27FC236}">
                <a16:creationId xmlns:a16="http://schemas.microsoft.com/office/drawing/2014/main" id="{749C0802-B17C-4601-91FA-380BF0E8C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878" y="4187906"/>
            <a:ext cx="944563" cy="901700"/>
          </a:xfrm>
          <a:custGeom>
            <a:avLst/>
            <a:gdLst>
              <a:gd name="T0" fmla="*/ 971 w 2622"/>
              <a:gd name="T1" fmla="*/ 0 h 2506"/>
              <a:gd name="T2" fmla="*/ 891 w 2622"/>
              <a:gd name="T3" fmla="*/ 52 h 2506"/>
              <a:gd name="T4" fmla="*/ 803 w 2622"/>
              <a:gd name="T5" fmla="*/ 0 h 2506"/>
              <a:gd name="T6" fmla="*/ 750 w 2622"/>
              <a:gd name="T7" fmla="*/ 52 h 2506"/>
              <a:gd name="T8" fmla="*/ 697 w 2622"/>
              <a:gd name="T9" fmla="*/ 105 h 2506"/>
              <a:gd name="T10" fmla="*/ 618 w 2622"/>
              <a:gd name="T11" fmla="*/ 123 h 2506"/>
              <a:gd name="T12" fmla="*/ 547 w 2622"/>
              <a:gd name="T13" fmla="*/ 185 h 2506"/>
              <a:gd name="T14" fmla="*/ 424 w 2622"/>
              <a:gd name="T15" fmla="*/ 317 h 2506"/>
              <a:gd name="T16" fmla="*/ 344 w 2622"/>
              <a:gd name="T17" fmla="*/ 467 h 2506"/>
              <a:gd name="T18" fmla="*/ 335 w 2622"/>
              <a:gd name="T19" fmla="*/ 600 h 2506"/>
              <a:gd name="T20" fmla="*/ 415 w 2622"/>
              <a:gd name="T21" fmla="*/ 741 h 2506"/>
              <a:gd name="T22" fmla="*/ 494 w 2622"/>
              <a:gd name="T23" fmla="*/ 855 h 2506"/>
              <a:gd name="T24" fmla="*/ 529 w 2622"/>
              <a:gd name="T25" fmla="*/ 917 h 2506"/>
              <a:gd name="T26" fmla="*/ 468 w 2622"/>
              <a:gd name="T27" fmla="*/ 1005 h 2506"/>
              <a:gd name="T28" fmla="*/ 362 w 2622"/>
              <a:gd name="T29" fmla="*/ 988 h 2506"/>
              <a:gd name="T30" fmla="*/ 176 w 2622"/>
              <a:gd name="T31" fmla="*/ 970 h 2506"/>
              <a:gd name="T32" fmla="*/ 71 w 2622"/>
              <a:gd name="T33" fmla="*/ 1058 h 2506"/>
              <a:gd name="T34" fmla="*/ 0 w 2622"/>
              <a:gd name="T35" fmla="*/ 1182 h 2506"/>
              <a:gd name="T36" fmla="*/ 124 w 2622"/>
              <a:gd name="T37" fmla="*/ 1279 h 2506"/>
              <a:gd name="T38" fmla="*/ 176 w 2622"/>
              <a:gd name="T39" fmla="*/ 1367 h 2506"/>
              <a:gd name="T40" fmla="*/ 318 w 2622"/>
              <a:gd name="T41" fmla="*/ 1473 h 2506"/>
              <a:gd name="T42" fmla="*/ 450 w 2622"/>
              <a:gd name="T43" fmla="*/ 1561 h 2506"/>
              <a:gd name="T44" fmla="*/ 653 w 2622"/>
              <a:gd name="T45" fmla="*/ 1623 h 2506"/>
              <a:gd name="T46" fmla="*/ 777 w 2622"/>
              <a:gd name="T47" fmla="*/ 1755 h 2506"/>
              <a:gd name="T48" fmla="*/ 953 w 2622"/>
              <a:gd name="T49" fmla="*/ 1817 h 2506"/>
              <a:gd name="T50" fmla="*/ 1077 w 2622"/>
              <a:gd name="T51" fmla="*/ 1914 h 2506"/>
              <a:gd name="T52" fmla="*/ 1333 w 2622"/>
              <a:gd name="T53" fmla="*/ 2047 h 2506"/>
              <a:gd name="T54" fmla="*/ 1544 w 2622"/>
              <a:gd name="T55" fmla="*/ 2064 h 2506"/>
              <a:gd name="T56" fmla="*/ 1703 w 2622"/>
              <a:gd name="T57" fmla="*/ 2153 h 2506"/>
              <a:gd name="T58" fmla="*/ 1836 w 2622"/>
              <a:gd name="T59" fmla="*/ 2250 h 2506"/>
              <a:gd name="T60" fmla="*/ 1915 w 2622"/>
              <a:gd name="T61" fmla="*/ 2408 h 2506"/>
              <a:gd name="T62" fmla="*/ 2039 w 2622"/>
              <a:gd name="T63" fmla="*/ 2461 h 2506"/>
              <a:gd name="T64" fmla="*/ 2197 w 2622"/>
              <a:gd name="T65" fmla="*/ 2505 h 2506"/>
              <a:gd name="T66" fmla="*/ 2321 w 2622"/>
              <a:gd name="T67" fmla="*/ 2488 h 2506"/>
              <a:gd name="T68" fmla="*/ 2330 w 2622"/>
              <a:gd name="T69" fmla="*/ 2382 h 2506"/>
              <a:gd name="T70" fmla="*/ 2303 w 2622"/>
              <a:gd name="T71" fmla="*/ 2250 h 2506"/>
              <a:gd name="T72" fmla="*/ 2312 w 2622"/>
              <a:gd name="T73" fmla="*/ 2188 h 2506"/>
              <a:gd name="T74" fmla="*/ 2400 w 2622"/>
              <a:gd name="T75" fmla="*/ 2126 h 2506"/>
              <a:gd name="T76" fmla="*/ 2356 w 2622"/>
              <a:gd name="T77" fmla="*/ 2003 h 2506"/>
              <a:gd name="T78" fmla="*/ 2339 w 2622"/>
              <a:gd name="T79" fmla="*/ 1914 h 2506"/>
              <a:gd name="T80" fmla="*/ 2294 w 2622"/>
              <a:gd name="T81" fmla="*/ 1764 h 2506"/>
              <a:gd name="T82" fmla="*/ 2303 w 2622"/>
              <a:gd name="T83" fmla="*/ 1588 h 2506"/>
              <a:gd name="T84" fmla="*/ 2436 w 2622"/>
              <a:gd name="T85" fmla="*/ 1526 h 2506"/>
              <a:gd name="T86" fmla="*/ 2586 w 2622"/>
              <a:gd name="T87" fmla="*/ 1491 h 2506"/>
              <a:gd name="T88" fmla="*/ 2612 w 2622"/>
              <a:gd name="T89" fmla="*/ 1394 h 2506"/>
              <a:gd name="T90" fmla="*/ 2621 w 2622"/>
              <a:gd name="T91" fmla="*/ 1252 h 2506"/>
              <a:gd name="T92" fmla="*/ 2568 w 2622"/>
              <a:gd name="T93" fmla="*/ 1129 h 2506"/>
              <a:gd name="T94" fmla="*/ 2427 w 2622"/>
              <a:gd name="T95" fmla="*/ 1085 h 2506"/>
              <a:gd name="T96" fmla="*/ 2312 w 2622"/>
              <a:gd name="T97" fmla="*/ 1058 h 2506"/>
              <a:gd name="T98" fmla="*/ 2127 w 2622"/>
              <a:gd name="T99" fmla="*/ 1067 h 2506"/>
              <a:gd name="T100" fmla="*/ 2003 w 2622"/>
              <a:gd name="T101" fmla="*/ 1067 h 2506"/>
              <a:gd name="T102" fmla="*/ 1994 w 2622"/>
              <a:gd name="T103" fmla="*/ 900 h 2506"/>
              <a:gd name="T104" fmla="*/ 2091 w 2622"/>
              <a:gd name="T105" fmla="*/ 794 h 2506"/>
              <a:gd name="T106" fmla="*/ 1959 w 2622"/>
              <a:gd name="T107" fmla="*/ 714 h 2506"/>
              <a:gd name="T108" fmla="*/ 1941 w 2622"/>
              <a:gd name="T109" fmla="*/ 573 h 2506"/>
              <a:gd name="T110" fmla="*/ 1844 w 2622"/>
              <a:gd name="T111" fmla="*/ 520 h 2506"/>
              <a:gd name="T112" fmla="*/ 1633 w 2622"/>
              <a:gd name="T113" fmla="*/ 555 h 2506"/>
              <a:gd name="T114" fmla="*/ 1491 w 2622"/>
              <a:gd name="T115" fmla="*/ 485 h 2506"/>
              <a:gd name="T116" fmla="*/ 1394 w 2622"/>
              <a:gd name="T117" fmla="*/ 370 h 2506"/>
              <a:gd name="T118" fmla="*/ 1288 w 2622"/>
              <a:gd name="T119" fmla="*/ 220 h 2506"/>
              <a:gd name="T120" fmla="*/ 1147 w 2622"/>
              <a:gd name="T121" fmla="*/ 88 h 2506"/>
              <a:gd name="T122" fmla="*/ 1015 w 2622"/>
              <a:gd name="T123" fmla="*/ 44 h 2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22" h="2506">
                <a:moveTo>
                  <a:pt x="1015" y="44"/>
                </a:moveTo>
                <a:lnTo>
                  <a:pt x="971" y="0"/>
                </a:lnTo>
                <a:lnTo>
                  <a:pt x="918" y="8"/>
                </a:lnTo>
                <a:lnTo>
                  <a:pt x="891" y="52"/>
                </a:lnTo>
                <a:lnTo>
                  <a:pt x="838" y="52"/>
                </a:lnTo>
                <a:lnTo>
                  <a:pt x="803" y="0"/>
                </a:lnTo>
                <a:lnTo>
                  <a:pt x="750" y="17"/>
                </a:lnTo>
                <a:lnTo>
                  <a:pt x="750" y="52"/>
                </a:lnTo>
                <a:lnTo>
                  <a:pt x="732" y="114"/>
                </a:lnTo>
                <a:lnTo>
                  <a:pt x="697" y="105"/>
                </a:lnTo>
                <a:lnTo>
                  <a:pt x="662" y="88"/>
                </a:lnTo>
                <a:lnTo>
                  <a:pt x="618" y="123"/>
                </a:lnTo>
                <a:lnTo>
                  <a:pt x="627" y="176"/>
                </a:lnTo>
                <a:lnTo>
                  <a:pt x="547" y="185"/>
                </a:lnTo>
                <a:lnTo>
                  <a:pt x="477" y="229"/>
                </a:lnTo>
                <a:lnTo>
                  <a:pt x="424" y="317"/>
                </a:lnTo>
                <a:lnTo>
                  <a:pt x="371" y="405"/>
                </a:lnTo>
                <a:lnTo>
                  <a:pt x="344" y="467"/>
                </a:lnTo>
                <a:lnTo>
                  <a:pt x="327" y="564"/>
                </a:lnTo>
                <a:lnTo>
                  <a:pt x="335" y="600"/>
                </a:lnTo>
                <a:lnTo>
                  <a:pt x="379" y="679"/>
                </a:lnTo>
                <a:lnTo>
                  <a:pt x="415" y="741"/>
                </a:lnTo>
                <a:lnTo>
                  <a:pt x="468" y="785"/>
                </a:lnTo>
                <a:lnTo>
                  <a:pt x="494" y="855"/>
                </a:lnTo>
                <a:lnTo>
                  <a:pt x="538" y="873"/>
                </a:lnTo>
                <a:lnTo>
                  <a:pt x="529" y="917"/>
                </a:lnTo>
                <a:lnTo>
                  <a:pt x="529" y="970"/>
                </a:lnTo>
                <a:lnTo>
                  <a:pt x="468" y="1005"/>
                </a:lnTo>
                <a:lnTo>
                  <a:pt x="424" y="979"/>
                </a:lnTo>
                <a:lnTo>
                  <a:pt x="362" y="988"/>
                </a:lnTo>
                <a:lnTo>
                  <a:pt x="265" y="970"/>
                </a:lnTo>
                <a:lnTo>
                  <a:pt x="176" y="970"/>
                </a:lnTo>
                <a:lnTo>
                  <a:pt x="124" y="997"/>
                </a:lnTo>
                <a:lnTo>
                  <a:pt x="71" y="1058"/>
                </a:lnTo>
                <a:lnTo>
                  <a:pt x="9" y="1120"/>
                </a:lnTo>
                <a:lnTo>
                  <a:pt x="0" y="1182"/>
                </a:lnTo>
                <a:lnTo>
                  <a:pt x="44" y="1252"/>
                </a:lnTo>
                <a:lnTo>
                  <a:pt x="124" y="1279"/>
                </a:lnTo>
                <a:lnTo>
                  <a:pt x="132" y="1323"/>
                </a:lnTo>
                <a:lnTo>
                  <a:pt x="176" y="1367"/>
                </a:lnTo>
                <a:lnTo>
                  <a:pt x="265" y="1411"/>
                </a:lnTo>
                <a:lnTo>
                  <a:pt x="318" y="1473"/>
                </a:lnTo>
                <a:lnTo>
                  <a:pt x="362" y="1517"/>
                </a:lnTo>
                <a:lnTo>
                  <a:pt x="450" y="1561"/>
                </a:lnTo>
                <a:lnTo>
                  <a:pt x="556" y="1623"/>
                </a:lnTo>
                <a:lnTo>
                  <a:pt x="653" y="1623"/>
                </a:lnTo>
                <a:lnTo>
                  <a:pt x="697" y="1676"/>
                </a:lnTo>
                <a:lnTo>
                  <a:pt x="777" y="1755"/>
                </a:lnTo>
                <a:lnTo>
                  <a:pt x="847" y="1800"/>
                </a:lnTo>
                <a:lnTo>
                  <a:pt x="953" y="1817"/>
                </a:lnTo>
                <a:lnTo>
                  <a:pt x="997" y="1879"/>
                </a:lnTo>
                <a:lnTo>
                  <a:pt x="1077" y="1914"/>
                </a:lnTo>
                <a:lnTo>
                  <a:pt x="1183" y="2003"/>
                </a:lnTo>
                <a:lnTo>
                  <a:pt x="1333" y="2047"/>
                </a:lnTo>
                <a:lnTo>
                  <a:pt x="1456" y="2038"/>
                </a:lnTo>
                <a:lnTo>
                  <a:pt x="1544" y="2064"/>
                </a:lnTo>
                <a:lnTo>
                  <a:pt x="1633" y="2108"/>
                </a:lnTo>
                <a:lnTo>
                  <a:pt x="1703" y="2153"/>
                </a:lnTo>
                <a:lnTo>
                  <a:pt x="1774" y="2205"/>
                </a:lnTo>
                <a:lnTo>
                  <a:pt x="1836" y="2250"/>
                </a:lnTo>
                <a:lnTo>
                  <a:pt x="1880" y="2338"/>
                </a:lnTo>
                <a:lnTo>
                  <a:pt x="1915" y="2408"/>
                </a:lnTo>
                <a:lnTo>
                  <a:pt x="1941" y="2461"/>
                </a:lnTo>
                <a:lnTo>
                  <a:pt x="2039" y="2461"/>
                </a:lnTo>
                <a:lnTo>
                  <a:pt x="2118" y="2479"/>
                </a:lnTo>
                <a:lnTo>
                  <a:pt x="2197" y="2505"/>
                </a:lnTo>
                <a:lnTo>
                  <a:pt x="2286" y="2470"/>
                </a:lnTo>
                <a:lnTo>
                  <a:pt x="2321" y="2488"/>
                </a:lnTo>
                <a:lnTo>
                  <a:pt x="2339" y="2444"/>
                </a:lnTo>
                <a:lnTo>
                  <a:pt x="2330" y="2382"/>
                </a:lnTo>
                <a:lnTo>
                  <a:pt x="2303" y="2329"/>
                </a:lnTo>
                <a:lnTo>
                  <a:pt x="2303" y="2250"/>
                </a:lnTo>
                <a:lnTo>
                  <a:pt x="2259" y="2205"/>
                </a:lnTo>
                <a:lnTo>
                  <a:pt x="2312" y="2188"/>
                </a:lnTo>
                <a:lnTo>
                  <a:pt x="2392" y="2170"/>
                </a:lnTo>
                <a:lnTo>
                  <a:pt x="2400" y="2126"/>
                </a:lnTo>
                <a:lnTo>
                  <a:pt x="2374" y="2082"/>
                </a:lnTo>
                <a:lnTo>
                  <a:pt x="2356" y="2003"/>
                </a:lnTo>
                <a:lnTo>
                  <a:pt x="2365" y="1941"/>
                </a:lnTo>
                <a:lnTo>
                  <a:pt x="2339" y="1914"/>
                </a:lnTo>
                <a:lnTo>
                  <a:pt x="2312" y="1853"/>
                </a:lnTo>
                <a:lnTo>
                  <a:pt x="2294" y="1764"/>
                </a:lnTo>
                <a:lnTo>
                  <a:pt x="2294" y="1667"/>
                </a:lnTo>
                <a:lnTo>
                  <a:pt x="2303" y="1588"/>
                </a:lnTo>
                <a:lnTo>
                  <a:pt x="2356" y="1544"/>
                </a:lnTo>
                <a:lnTo>
                  <a:pt x="2436" y="1526"/>
                </a:lnTo>
                <a:lnTo>
                  <a:pt x="2515" y="1517"/>
                </a:lnTo>
                <a:lnTo>
                  <a:pt x="2586" y="1491"/>
                </a:lnTo>
                <a:lnTo>
                  <a:pt x="2594" y="1447"/>
                </a:lnTo>
                <a:lnTo>
                  <a:pt x="2612" y="1394"/>
                </a:lnTo>
                <a:lnTo>
                  <a:pt x="2586" y="1323"/>
                </a:lnTo>
                <a:lnTo>
                  <a:pt x="2621" y="1252"/>
                </a:lnTo>
                <a:lnTo>
                  <a:pt x="2612" y="1182"/>
                </a:lnTo>
                <a:lnTo>
                  <a:pt x="2568" y="1129"/>
                </a:lnTo>
                <a:lnTo>
                  <a:pt x="2497" y="1102"/>
                </a:lnTo>
                <a:lnTo>
                  <a:pt x="2427" y="1085"/>
                </a:lnTo>
                <a:lnTo>
                  <a:pt x="2365" y="1041"/>
                </a:lnTo>
                <a:lnTo>
                  <a:pt x="2312" y="1058"/>
                </a:lnTo>
                <a:lnTo>
                  <a:pt x="2224" y="1085"/>
                </a:lnTo>
                <a:lnTo>
                  <a:pt x="2127" y="1067"/>
                </a:lnTo>
                <a:lnTo>
                  <a:pt x="2074" y="1102"/>
                </a:lnTo>
                <a:lnTo>
                  <a:pt x="2003" y="1067"/>
                </a:lnTo>
                <a:lnTo>
                  <a:pt x="1994" y="988"/>
                </a:lnTo>
                <a:lnTo>
                  <a:pt x="1994" y="900"/>
                </a:lnTo>
                <a:lnTo>
                  <a:pt x="2047" y="838"/>
                </a:lnTo>
                <a:lnTo>
                  <a:pt x="2091" y="794"/>
                </a:lnTo>
                <a:lnTo>
                  <a:pt x="2047" y="750"/>
                </a:lnTo>
                <a:lnTo>
                  <a:pt x="1959" y="714"/>
                </a:lnTo>
                <a:lnTo>
                  <a:pt x="1941" y="652"/>
                </a:lnTo>
                <a:lnTo>
                  <a:pt x="1941" y="573"/>
                </a:lnTo>
                <a:lnTo>
                  <a:pt x="1906" y="511"/>
                </a:lnTo>
                <a:lnTo>
                  <a:pt x="1844" y="520"/>
                </a:lnTo>
                <a:lnTo>
                  <a:pt x="1721" y="538"/>
                </a:lnTo>
                <a:lnTo>
                  <a:pt x="1633" y="555"/>
                </a:lnTo>
                <a:lnTo>
                  <a:pt x="1553" y="520"/>
                </a:lnTo>
                <a:lnTo>
                  <a:pt x="1491" y="485"/>
                </a:lnTo>
                <a:lnTo>
                  <a:pt x="1456" y="423"/>
                </a:lnTo>
                <a:lnTo>
                  <a:pt x="1394" y="370"/>
                </a:lnTo>
                <a:lnTo>
                  <a:pt x="1333" y="282"/>
                </a:lnTo>
                <a:lnTo>
                  <a:pt x="1288" y="220"/>
                </a:lnTo>
                <a:lnTo>
                  <a:pt x="1209" y="158"/>
                </a:lnTo>
                <a:lnTo>
                  <a:pt x="1147" y="88"/>
                </a:lnTo>
                <a:lnTo>
                  <a:pt x="1103" y="26"/>
                </a:lnTo>
                <a:lnTo>
                  <a:pt x="1015" y="44"/>
                </a:lnTo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Freeform 26">
            <a:extLst>
              <a:ext uri="{FF2B5EF4-FFF2-40B4-BE49-F238E27FC236}">
                <a16:creationId xmlns:a16="http://schemas.microsoft.com/office/drawing/2014/main" id="{B89020AA-1C19-42F9-A574-840734DC2DEB}"/>
              </a:ext>
            </a:extLst>
          </p:cNvPr>
          <p:cNvSpPr>
            <a:spLocks/>
          </p:cNvSpPr>
          <p:nvPr/>
        </p:nvSpPr>
        <p:spPr bwMode="auto">
          <a:xfrm>
            <a:off x="5444263" y="4673681"/>
            <a:ext cx="1401762" cy="739775"/>
          </a:xfrm>
          <a:custGeom>
            <a:avLst/>
            <a:gdLst>
              <a:gd name="T0" fmla="*/ 29820119 w 3893"/>
              <a:gd name="T1" fmla="*/ 156394048 h 2056"/>
              <a:gd name="T2" fmla="*/ 52638990 w 3893"/>
              <a:gd name="T3" fmla="*/ 162219776 h 2056"/>
              <a:gd name="T4" fmla="*/ 72086502 w 3893"/>
              <a:gd name="T5" fmla="*/ 157559122 h 2056"/>
              <a:gd name="T6" fmla="*/ 95034999 w 3893"/>
              <a:gd name="T7" fmla="*/ 162219776 h 2056"/>
              <a:gd name="T8" fmla="*/ 113316236 w 3893"/>
              <a:gd name="T9" fmla="*/ 140469816 h 2056"/>
              <a:gd name="T10" fmla="*/ 127059121 w 3893"/>
              <a:gd name="T11" fmla="*/ 133608186 h 2056"/>
              <a:gd name="T12" fmla="*/ 151044987 w 3893"/>
              <a:gd name="T13" fmla="*/ 141634889 h 2056"/>
              <a:gd name="T14" fmla="*/ 171659494 w 3893"/>
              <a:gd name="T15" fmla="*/ 157559122 h 2056"/>
              <a:gd name="T16" fmla="*/ 195645359 w 3893"/>
              <a:gd name="T17" fmla="*/ 175813861 h 2056"/>
              <a:gd name="T18" fmla="*/ 244912990 w 3893"/>
              <a:gd name="T19" fmla="*/ 195233675 h 2056"/>
              <a:gd name="T20" fmla="*/ 271232485 w 3893"/>
              <a:gd name="T21" fmla="*/ 201059403 h 2056"/>
              <a:gd name="T22" fmla="*/ 300922978 w 3893"/>
              <a:gd name="T23" fmla="*/ 198729256 h 2056"/>
              <a:gd name="T24" fmla="*/ 319203856 w 3893"/>
              <a:gd name="T25" fmla="*/ 202095304 h 2056"/>
              <a:gd name="T26" fmla="*/ 342152353 w 3893"/>
              <a:gd name="T27" fmla="*/ 218148709 h 2056"/>
              <a:gd name="T28" fmla="*/ 367304853 w 3893"/>
              <a:gd name="T29" fmla="*/ 219314143 h 2056"/>
              <a:gd name="T30" fmla="*/ 384419096 w 3893"/>
              <a:gd name="T31" fmla="*/ 239899030 h 2056"/>
              <a:gd name="T32" fmla="*/ 405033603 w 3893"/>
              <a:gd name="T33" fmla="*/ 252457214 h 2056"/>
              <a:gd name="T34" fmla="*/ 426815105 w 3893"/>
              <a:gd name="T35" fmla="*/ 266050940 h 2056"/>
              <a:gd name="T36" fmla="*/ 481658098 w 3893"/>
              <a:gd name="T37" fmla="*/ 233037401 h 2056"/>
              <a:gd name="T38" fmla="*/ 463377220 w 3893"/>
              <a:gd name="T39" fmla="*/ 219314143 h 2056"/>
              <a:gd name="T40" fmla="*/ 446262977 w 3893"/>
              <a:gd name="T41" fmla="*/ 219314143 h 2056"/>
              <a:gd name="T42" fmla="*/ 427982099 w 3893"/>
              <a:gd name="T43" fmla="*/ 203260378 h 2056"/>
              <a:gd name="T44" fmla="*/ 409571596 w 3893"/>
              <a:gd name="T45" fmla="*/ 206755958 h 2056"/>
              <a:gd name="T46" fmla="*/ 391290358 w 3893"/>
              <a:gd name="T47" fmla="*/ 204425451 h 2056"/>
              <a:gd name="T48" fmla="*/ 382214732 w 3893"/>
              <a:gd name="T49" fmla="*/ 190702193 h 2056"/>
              <a:gd name="T50" fmla="*/ 378714108 w 3893"/>
              <a:gd name="T51" fmla="*/ 176978935 h 2056"/>
              <a:gd name="T52" fmla="*/ 362766860 w 3893"/>
              <a:gd name="T53" fmla="*/ 159889629 h 2056"/>
              <a:gd name="T54" fmla="*/ 332947101 w 3893"/>
              <a:gd name="T55" fmla="*/ 158724195 h 2056"/>
              <a:gd name="T56" fmla="*/ 329576103 w 3893"/>
              <a:gd name="T57" fmla="*/ 136974235 h 2056"/>
              <a:gd name="T58" fmla="*/ 314665863 w 3893"/>
              <a:gd name="T59" fmla="*/ 125581124 h 2056"/>
              <a:gd name="T60" fmla="*/ 298588989 w 3893"/>
              <a:gd name="T61" fmla="*/ 123380509 h 2056"/>
              <a:gd name="T62" fmla="*/ 294051356 w 3893"/>
              <a:gd name="T63" fmla="*/ 107326744 h 2056"/>
              <a:gd name="T64" fmla="*/ 288346728 w 3893"/>
              <a:gd name="T65" fmla="*/ 92438053 h 2056"/>
              <a:gd name="T66" fmla="*/ 258656235 w 3893"/>
              <a:gd name="T67" fmla="*/ 87906931 h 2056"/>
              <a:gd name="T68" fmla="*/ 239208363 w 3893"/>
              <a:gd name="T69" fmla="*/ 75348746 h 2056"/>
              <a:gd name="T70" fmla="*/ 216259866 w 3893"/>
              <a:gd name="T71" fmla="*/ 74183673 h 2056"/>
              <a:gd name="T72" fmla="*/ 193440996 w 3893"/>
              <a:gd name="T73" fmla="*/ 71853166 h 2056"/>
              <a:gd name="T74" fmla="*/ 181902114 w 3893"/>
              <a:gd name="T75" fmla="*/ 52433352 h 2056"/>
              <a:gd name="T76" fmla="*/ 159083244 w 3893"/>
              <a:gd name="T77" fmla="*/ 47902230 h 2056"/>
              <a:gd name="T78" fmla="*/ 144173364 w 3893"/>
              <a:gd name="T79" fmla="*/ 54763859 h 2056"/>
              <a:gd name="T80" fmla="*/ 121354494 w 3893"/>
              <a:gd name="T81" fmla="*/ 60460415 h 2056"/>
              <a:gd name="T82" fmla="*/ 101906621 w 3893"/>
              <a:gd name="T83" fmla="*/ 58259440 h 2056"/>
              <a:gd name="T84" fmla="*/ 84662752 w 3893"/>
              <a:gd name="T85" fmla="*/ 39875168 h 2056"/>
              <a:gd name="T86" fmla="*/ 80125119 w 3893"/>
              <a:gd name="T87" fmla="*/ 4531122 h 2056"/>
              <a:gd name="T88" fmla="*/ 57176623 w 3893"/>
              <a:gd name="T89" fmla="*/ 10227677 h 2056"/>
              <a:gd name="T90" fmla="*/ 33191117 w 3893"/>
              <a:gd name="T91" fmla="*/ 21620788 h 2056"/>
              <a:gd name="T92" fmla="*/ 5704628 w 3893"/>
              <a:gd name="T93" fmla="*/ 30812564 h 2056"/>
              <a:gd name="T94" fmla="*/ 6871622 w 3893"/>
              <a:gd name="T95" fmla="*/ 65121069 h 2056"/>
              <a:gd name="T96" fmla="*/ 12576250 w 3893"/>
              <a:gd name="T97" fmla="*/ 84540883 h 2056"/>
              <a:gd name="T98" fmla="*/ 17243869 w 3893"/>
              <a:gd name="T99" fmla="*/ 106161311 h 2056"/>
              <a:gd name="T100" fmla="*/ 5704628 w 3893"/>
              <a:gd name="T101" fmla="*/ 116518520 h 2056"/>
              <a:gd name="T102" fmla="*/ 10372247 w 3893"/>
              <a:gd name="T103" fmla="*/ 141634889 h 205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893" h="2056">
                <a:moveTo>
                  <a:pt x="97" y="1182"/>
                </a:moveTo>
                <a:lnTo>
                  <a:pt x="159" y="1200"/>
                </a:lnTo>
                <a:lnTo>
                  <a:pt x="230" y="1208"/>
                </a:lnTo>
                <a:lnTo>
                  <a:pt x="283" y="1244"/>
                </a:lnTo>
                <a:lnTo>
                  <a:pt x="335" y="1253"/>
                </a:lnTo>
                <a:lnTo>
                  <a:pt x="406" y="1253"/>
                </a:lnTo>
                <a:lnTo>
                  <a:pt x="477" y="1270"/>
                </a:lnTo>
                <a:lnTo>
                  <a:pt x="459" y="1217"/>
                </a:lnTo>
                <a:lnTo>
                  <a:pt x="556" y="1217"/>
                </a:lnTo>
                <a:lnTo>
                  <a:pt x="618" y="1244"/>
                </a:lnTo>
                <a:lnTo>
                  <a:pt x="671" y="1288"/>
                </a:lnTo>
                <a:lnTo>
                  <a:pt x="733" y="1253"/>
                </a:lnTo>
                <a:lnTo>
                  <a:pt x="794" y="1244"/>
                </a:lnTo>
                <a:lnTo>
                  <a:pt x="865" y="1244"/>
                </a:lnTo>
                <a:lnTo>
                  <a:pt x="874" y="1085"/>
                </a:lnTo>
                <a:lnTo>
                  <a:pt x="936" y="1094"/>
                </a:lnTo>
                <a:lnTo>
                  <a:pt x="944" y="1058"/>
                </a:lnTo>
                <a:lnTo>
                  <a:pt x="980" y="1032"/>
                </a:lnTo>
                <a:lnTo>
                  <a:pt x="1059" y="1076"/>
                </a:lnTo>
                <a:lnTo>
                  <a:pt x="1121" y="1103"/>
                </a:lnTo>
                <a:lnTo>
                  <a:pt x="1165" y="1094"/>
                </a:lnTo>
                <a:lnTo>
                  <a:pt x="1218" y="1147"/>
                </a:lnTo>
                <a:lnTo>
                  <a:pt x="1280" y="1155"/>
                </a:lnTo>
                <a:lnTo>
                  <a:pt x="1324" y="1217"/>
                </a:lnTo>
                <a:lnTo>
                  <a:pt x="1377" y="1261"/>
                </a:lnTo>
                <a:lnTo>
                  <a:pt x="1421" y="1323"/>
                </a:lnTo>
                <a:lnTo>
                  <a:pt x="1509" y="1358"/>
                </a:lnTo>
                <a:lnTo>
                  <a:pt x="1642" y="1438"/>
                </a:lnTo>
                <a:lnTo>
                  <a:pt x="1800" y="1420"/>
                </a:lnTo>
                <a:lnTo>
                  <a:pt x="1889" y="1508"/>
                </a:lnTo>
                <a:lnTo>
                  <a:pt x="1959" y="1517"/>
                </a:lnTo>
                <a:lnTo>
                  <a:pt x="2039" y="1553"/>
                </a:lnTo>
                <a:lnTo>
                  <a:pt x="2092" y="1553"/>
                </a:lnTo>
                <a:lnTo>
                  <a:pt x="2153" y="1579"/>
                </a:lnTo>
                <a:lnTo>
                  <a:pt x="2233" y="1579"/>
                </a:lnTo>
                <a:lnTo>
                  <a:pt x="2321" y="1535"/>
                </a:lnTo>
                <a:lnTo>
                  <a:pt x="2374" y="1561"/>
                </a:lnTo>
                <a:lnTo>
                  <a:pt x="2427" y="1570"/>
                </a:lnTo>
                <a:lnTo>
                  <a:pt x="2462" y="1561"/>
                </a:lnTo>
                <a:lnTo>
                  <a:pt x="2533" y="1614"/>
                </a:lnTo>
                <a:lnTo>
                  <a:pt x="2577" y="1667"/>
                </a:lnTo>
                <a:lnTo>
                  <a:pt x="2639" y="1685"/>
                </a:lnTo>
                <a:lnTo>
                  <a:pt x="2718" y="1711"/>
                </a:lnTo>
                <a:lnTo>
                  <a:pt x="2780" y="1641"/>
                </a:lnTo>
                <a:lnTo>
                  <a:pt x="2833" y="1694"/>
                </a:lnTo>
                <a:lnTo>
                  <a:pt x="2868" y="1773"/>
                </a:lnTo>
                <a:lnTo>
                  <a:pt x="2904" y="1817"/>
                </a:lnTo>
                <a:lnTo>
                  <a:pt x="2965" y="1853"/>
                </a:lnTo>
                <a:lnTo>
                  <a:pt x="3018" y="1861"/>
                </a:lnTo>
                <a:lnTo>
                  <a:pt x="3080" y="1905"/>
                </a:lnTo>
                <a:lnTo>
                  <a:pt x="3124" y="1950"/>
                </a:lnTo>
                <a:lnTo>
                  <a:pt x="3186" y="1967"/>
                </a:lnTo>
                <a:lnTo>
                  <a:pt x="3257" y="2003"/>
                </a:lnTo>
                <a:lnTo>
                  <a:pt x="3292" y="2055"/>
                </a:lnTo>
                <a:lnTo>
                  <a:pt x="3892" y="1853"/>
                </a:lnTo>
                <a:lnTo>
                  <a:pt x="3795" y="1826"/>
                </a:lnTo>
                <a:lnTo>
                  <a:pt x="3715" y="1800"/>
                </a:lnTo>
                <a:lnTo>
                  <a:pt x="3671" y="1755"/>
                </a:lnTo>
                <a:lnTo>
                  <a:pt x="3636" y="1729"/>
                </a:lnTo>
                <a:lnTo>
                  <a:pt x="3574" y="1694"/>
                </a:lnTo>
                <a:lnTo>
                  <a:pt x="3530" y="1729"/>
                </a:lnTo>
                <a:lnTo>
                  <a:pt x="3495" y="1685"/>
                </a:lnTo>
                <a:lnTo>
                  <a:pt x="3442" y="1694"/>
                </a:lnTo>
                <a:lnTo>
                  <a:pt x="3380" y="1658"/>
                </a:lnTo>
                <a:lnTo>
                  <a:pt x="3407" y="1614"/>
                </a:lnTo>
                <a:lnTo>
                  <a:pt x="3301" y="1570"/>
                </a:lnTo>
                <a:lnTo>
                  <a:pt x="3239" y="1579"/>
                </a:lnTo>
                <a:lnTo>
                  <a:pt x="3204" y="1553"/>
                </a:lnTo>
                <a:lnTo>
                  <a:pt x="3159" y="1597"/>
                </a:lnTo>
                <a:lnTo>
                  <a:pt x="3124" y="1570"/>
                </a:lnTo>
                <a:lnTo>
                  <a:pt x="3062" y="1605"/>
                </a:lnTo>
                <a:lnTo>
                  <a:pt x="3018" y="1579"/>
                </a:lnTo>
                <a:lnTo>
                  <a:pt x="3001" y="1526"/>
                </a:lnTo>
                <a:lnTo>
                  <a:pt x="2948" y="1526"/>
                </a:lnTo>
                <a:lnTo>
                  <a:pt x="2948" y="1473"/>
                </a:lnTo>
                <a:lnTo>
                  <a:pt x="2904" y="1438"/>
                </a:lnTo>
                <a:lnTo>
                  <a:pt x="2895" y="1385"/>
                </a:lnTo>
                <a:lnTo>
                  <a:pt x="2921" y="1367"/>
                </a:lnTo>
                <a:lnTo>
                  <a:pt x="2912" y="1297"/>
                </a:lnTo>
                <a:lnTo>
                  <a:pt x="2859" y="1253"/>
                </a:lnTo>
                <a:lnTo>
                  <a:pt x="2798" y="1235"/>
                </a:lnTo>
                <a:lnTo>
                  <a:pt x="2701" y="1235"/>
                </a:lnTo>
                <a:lnTo>
                  <a:pt x="2621" y="1191"/>
                </a:lnTo>
                <a:lnTo>
                  <a:pt x="2568" y="1226"/>
                </a:lnTo>
                <a:lnTo>
                  <a:pt x="2542" y="1182"/>
                </a:lnTo>
                <a:lnTo>
                  <a:pt x="2515" y="1120"/>
                </a:lnTo>
                <a:lnTo>
                  <a:pt x="2542" y="1058"/>
                </a:lnTo>
                <a:lnTo>
                  <a:pt x="2533" y="997"/>
                </a:lnTo>
                <a:lnTo>
                  <a:pt x="2480" y="953"/>
                </a:lnTo>
                <a:lnTo>
                  <a:pt x="2427" y="970"/>
                </a:lnTo>
                <a:lnTo>
                  <a:pt x="2409" y="917"/>
                </a:lnTo>
                <a:lnTo>
                  <a:pt x="2365" y="926"/>
                </a:lnTo>
                <a:lnTo>
                  <a:pt x="2303" y="953"/>
                </a:lnTo>
                <a:lnTo>
                  <a:pt x="2242" y="926"/>
                </a:lnTo>
                <a:lnTo>
                  <a:pt x="2242" y="882"/>
                </a:lnTo>
                <a:lnTo>
                  <a:pt x="2268" y="829"/>
                </a:lnTo>
                <a:lnTo>
                  <a:pt x="2250" y="785"/>
                </a:lnTo>
                <a:lnTo>
                  <a:pt x="2189" y="767"/>
                </a:lnTo>
                <a:lnTo>
                  <a:pt x="2224" y="714"/>
                </a:lnTo>
                <a:lnTo>
                  <a:pt x="2118" y="653"/>
                </a:lnTo>
                <a:lnTo>
                  <a:pt x="2065" y="661"/>
                </a:lnTo>
                <a:lnTo>
                  <a:pt x="1995" y="679"/>
                </a:lnTo>
                <a:lnTo>
                  <a:pt x="1950" y="635"/>
                </a:lnTo>
                <a:lnTo>
                  <a:pt x="1880" y="644"/>
                </a:lnTo>
                <a:lnTo>
                  <a:pt x="1845" y="582"/>
                </a:lnTo>
                <a:lnTo>
                  <a:pt x="1783" y="600"/>
                </a:lnTo>
                <a:lnTo>
                  <a:pt x="1730" y="555"/>
                </a:lnTo>
                <a:lnTo>
                  <a:pt x="1668" y="573"/>
                </a:lnTo>
                <a:lnTo>
                  <a:pt x="1589" y="591"/>
                </a:lnTo>
                <a:lnTo>
                  <a:pt x="1553" y="529"/>
                </a:lnTo>
                <a:lnTo>
                  <a:pt x="1492" y="555"/>
                </a:lnTo>
                <a:lnTo>
                  <a:pt x="1439" y="494"/>
                </a:lnTo>
                <a:lnTo>
                  <a:pt x="1403" y="458"/>
                </a:lnTo>
                <a:lnTo>
                  <a:pt x="1403" y="405"/>
                </a:lnTo>
                <a:lnTo>
                  <a:pt x="1342" y="370"/>
                </a:lnTo>
                <a:lnTo>
                  <a:pt x="1297" y="379"/>
                </a:lnTo>
                <a:lnTo>
                  <a:pt x="1227" y="370"/>
                </a:lnTo>
                <a:lnTo>
                  <a:pt x="1209" y="414"/>
                </a:lnTo>
                <a:lnTo>
                  <a:pt x="1165" y="432"/>
                </a:lnTo>
                <a:lnTo>
                  <a:pt x="1112" y="423"/>
                </a:lnTo>
                <a:lnTo>
                  <a:pt x="1068" y="450"/>
                </a:lnTo>
                <a:lnTo>
                  <a:pt x="1033" y="467"/>
                </a:lnTo>
                <a:lnTo>
                  <a:pt x="936" y="467"/>
                </a:lnTo>
                <a:lnTo>
                  <a:pt x="900" y="423"/>
                </a:lnTo>
                <a:lnTo>
                  <a:pt x="856" y="458"/>
                </a:lnTo>
                <a:lnTo>
                  <a:pt x="786" y="450"/>
                </a:lnTo>
                <a:lnTo>
                  <a:pt x="715" y="405"/>
                </a:lnTo>
                <a:lnTo>
                  <a:pt x="653" y="388"/>
                </a:lnTo>
                <a:lnTo>
                  <a:pt x="653" y="308"/>
                </a:lnTo>
                <a:lnTo>
                  <a:pt x="644" y="220"/>
                </a:lnTo>
                <a:lnTo>
                  <a:pt x="644" y="105"/>
                </a:lnTo>
                <a:lnTo>
                  <a:pt x="618" y="35"/>
                </a:lnTo>
                <a:lnTo>
                  <a:pt x="521" y="0"/>
                </a:lnTo>
                <a:lnTo>
                  <a:pt x="459" y="17"/>
                </a:lnTo>
                <a:lnTo>
                  <a:pt x="441" y="79"/>
                </a:lnTo>
                <a:lnTo>
                  <a:pt x="415" y="123"/>
                </a:lnTo>
                <a:lnTo>
                  <a:pt x="327" y="141"/>
                </a:lnTo>
                <a:lnTo>
                  <a:pt x="256" y="167"/>
                </a:lnTo>
                <a:lnTo>
                  <a:pt x="177" y="176"/>
                </a:lnTo>
                <a:lnTo>
                  <a:pt x="97" y="194"/>
                </a:lnTo>
                <a:lnTo>
                  <a:pt x="44" y="238"/>
                </a:lnTo>
                <a:lnTo>
                  <a:pt x="35" y="317"/>
                </a:lnTo>
                <a:lnTo>
                  <a:pt x="35" y="414"/>
                </a:lnTo>
                <a:lnTo>
                  <a:pt x="53" y="503"/>
                </a:lnTo>
                <a:lnTo>
                  <a:pt x="80" y="564"/>
                </a:lnTo>
                <a:lnTo>
                  <a:pt x="106" y="591"/>
                </a:lnTo>
                <a:lnTo>
                  <a:pt x="97" y="653"/>
                </a:lnTo>
                <a:lnTo>
                  <a:pt x="115" y="732"/>
                </a:lnTo>
                <a:lnTo>
                  <a:pt x="141" y="776"/>
                </a:lnTo>
                <a:lnTo>
                  <a:pt x="133" y="820"/>
                </a:lnTo>
                <a:lnTo>
                  <a:pt x="53" y="838"/>
                </a:lnTo>
                <a:lnTo>
                  <a:pt x="0" y="855"/>
                </a:lnTo>
                <a:lnTo>
                  <a:pt x="44" y="900"/>
                </a:lnTo>
                <a:lnTo>
                  <a:pt x="44" y="979"/>
                </a:lnTo>
                <a:lnTo>
                  <a:pt x="71" y="1032"/>
                </a:lnTo>
                <a:lnTo>
                  <a:pt x="80" y="1094"/>
                </a:lnTo>
                <a:lnTo>
                  <a:pt x="62" y="1138"/>
                </a:lnTo>
                <a:lnTo>
                  <a:pt x="97" y="1182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1" name="Freeform 27">
            <a:extLst>
              <a:ext uri="{FF2B5EF4-FFF2-40B4-BE49-F238E27FC236}">
                <a16:creationId xmlns:a16="http://schemas.microsoft.com/office/drawing/2014/main" id="{2A6CA1D5-5F46-4CF8-B898-7CBB6EFDA8F2}"/>
              </a:ext>
            </a:extLst>
          </p:cNvPr>
          <p:cNvSpPr>
            <a:spLocks/>
          </p:cNvSpPr>
          <p:nvPr/>
        </p:nvSpPr>
        <p:spPr bwMode="auto">
          <a:xfrm>
            <a:off x="5790338" y="4057731"/>
            <a:ext cx="2122487" cy="1379538"/>
          </a:xfrm>
          <a:custGeom>
            <a:avLst/>
            <a:gdLst>
              <a:gd name="T0" fmla="*/ 425591948 w 5895"/>
              <a:gd name="T1" fmla="*/ 469265159 h 3830"/>
              <a:gd name="T2" fmla="*/ 448407873 w 5895"/>
              <a:gd name="T3" fmla="*/ 478476727 h 3830"/>
              <a:gd name="T4" fmla="*/ 486261232 w 5895"/>
              <a:gd name="T5" fmla="*/ 489893754 h 3830"/>
              <a:gd name="T6" fmla="*/ 516984906 w 5895"/>
              <a:gd name="T7" fmla="*/ 478476727 h 3830"/>
              <a:gd name="T8" fmla="*/ 546671280 w 5895"/>
              <a:gd name="T9" fmla="*/ 479644111 h 3830"/>
              <a:gd name="T10" fmla="*/ 582191163 w 5895"/>
              <a:gd name="T11" fmla="*/ 496769833 h 3830"/>
              <a:gd name="T12" fmla="*/ 607340564 w 5895"/>
              <a:gd name="T13" fmla="*/ 484185060 h 3830"/>
              <a:gd name="T14" fmla="*/ 635989998 w 5895"/>
              <a:gd name="T15" fmla="*/ 469265159 h 3830"/>
              <a:gd name="T16" fmla="*/ 657639005 w 5895"/>
              <a:gd name="T17" fmla="*/ 444095974 h 3830"/>
              <a:gd name="T18" fmla="*/ 686288439 w 5895"/>
              <a:gd name="T19" fmla="*/ 435014076 h 3830"/>
              <a:gd name="T20" fmla="*/ 710270922 w 5895"/>
              <a:gd name="T21" fmla="*/ 407509402 h 3830"/>
              <a:gd name="T22" fmla="*/ 736586880 w 5895"/>
              <a:gd name="T23" fmla="*/ 389216296 h 3830"/>
              <a:gd name="T24" fmla="*/ 760698981 w 5895"/>
              <a:gd name="T25" fmla="*/ 370923190 h 3830"/>
              <a:gd name="T26" fmla="*/ 737753438 w 5895"/>
              <a:gd name="T27" fmla="*/ 373128650 h 3830"/>
              <a:gd name="T28" fmla="*/ 713770955 w 5895"/>
              <a:gd name="T29" fmla="*/ 365214496 h 3830"/>
              <a:gd name="T30" fmla="*/ 694325806 w 5895"/>
              <a:gd name="T31" fmla="*/ 346791720 h 3830"/>
              <a:gd name="T32" fmla="*/ 673713739 w 5895"/>
              <a:gd name="T33" fmla="*/ 334206948 h 3830"/>
              <a:gd name="T34" fmla="*/ 659972481 w 5895"/>
              <a:gd name="T35" fmla="*/ 315913842 h 3830"/>
              <a:gd name="T36" fmla="*/ 639360414 w 5895"/>
              <a:gd name="T37" fmla="*/ 296452991 h 3830"/>
              <a:gd name="T38" fmla="*/ 618748346 w 5895"/>
              <a:gd name="T39" fmla="*/ 291912402 h 3830"/>
              <a:gd name="T40" fmla="*/ 601636673 w 5895"/>
              <a:gd name="T41" fmla="*/ 271283806 h 3830"/>
              <a:gd name="T42" fmla="*/ 578691130 w 5895"/>
              <a:gd name="T43" fmla="*/ 251822956 h 3830"/>
              <a:gd name="T44" fmla="*/ 542133947 w 5895"/>
              <a:gd name="T45" fmla="*/ 242611388 h 3830"/>
              <a:gd name="T46" fmla="*/ 525022273 w 5895"/>
              <a:gd name="T47" fmla="*/ 252990700 h 3830"/>
              <a:gd name="T48" fmla="*/ 506614064 w 5895"/>
              <a:gd name="T49" fmla="*/ 272451551 h 3830"/>
              <a:gd name="T50" fmla="*/ 473686891 w 5895"/>
              <a:gd name="T51" fmla="*/ 263239983 h 3830"/>
              <a:gd name="T52" fmla="*/ 440500124 w 5895"/>
              <a:gd name="T53" fmla="*/ 238070799 h 3830"/>
              <a:gd name="T54" fmla="*/ 425591948 w 5895"/>
              <a:gd name="T55" fmla="*/ 212901254 h 3830"/>
              <a:gd name="T56" fmla="*/ 404980241 w 5895"/>
              <a:gd name="T57" fmla="*/ 192273019 h 3830"/>
              <a:gd name="T58" fmla="*/ 354681800 w 5895"/>
              <a:gd name="T59" fmla="*/ 185396580 h 3830"/>
              <a:gd name="T60" fmla="*/ 315791141 w 5895"/>
              <a:gd name="T61" fmla="*/ 161395140 h 3830"/>
              <a:gd name="T62" fmla="*/ 270030033 w 5895"/>
              <a:gd name="T63" fmla="*/ 151015828 h 3830"/>
              <a:gd name="T64" fmla="*/ 251751442 w 5895"/>
              <a:gd name="T65" fmla="*/ 106385792 h 3830"/>
              <a:gd name="T66" fmla="*/ 238010183 w 5895"/>
              <a:gd name="T67" fmla="*/ 57214808 h 3830"/>
              <a:gd name="T68" fmla="*/ 241380599 w 5895"/>
              <a:gd name="T69" fmla="*/ 12584772 h 3830"/>
              <a:gd name="T70" fmla="*/ 193286016 w 5895"/>
              <a:gd name="T71" fmla="*/ 6876078 h 3830"/>
              <a:gd name="T72" fmla="*/ 191082158 w 5895"/>
              <a:gd name="T73" fmla="*/ 37753957 h 3830"/>
              <a:gd name="T74" fmla="*/ 161266166 w 5895"/>
              <a:gd name="T75" fmla="*/ 57214808 h 3830"/>
              <a:gd name="T76" fmla="*/ 141820657 w 5895"/>
              <a:gd name="T77" fmla="*/ 85887226 h 3830"/>
              <a:gd name="T78" fmla="*/ 114467758 w 5895"/>
              <a:gd name="T79" fmla="*/ 116764745 h 3830"/>
              <a:gd name="T80" fmla="*/ 85818324 w 5895"/>
              <a:gd name="T81" fmla="*/ 152183572 h 3830"/>
              <a:gd name="T82" fmla="*/ 61835841 w 5895"/>
              <a:gd name="T83" fmla="*/ 183191120 h 3830"/>
              <a:gd name="T84" fmla="*/ 26315958 w 5895"/>
              <a:gd name="T85" fmla="*/ 202651971 h 3830"/>
              <a:gd name="T86" fmla="*/ 9203925 w 5895"/>
              <a:gd name="T87" fmla="*/ 223150537 h 3830"/>
              <a:gd name="T88" fmla="*/ 26315958 w 5895"/>
              <a:gd name="T89" fmla="*/ 262072239 h 3830"/>
              <a:gd name="T90" fmla="*/ 57169250 w 5895"/>
              <a:gd name="T91" fmla="*/ 274657011 h 3830"/>
              <a:gd name="T92" fmla="*/ 76614400 w 5895"/>
              <a:gd name="T93" fmla="*/ 290744657 h 3830"/>
              <a:gd name="T94" fmla="*/ 106430391 w 5895"/>
              <a:gd name="T95" fmla="*/ 299955865 h 3830"/>
              <a:gd name="T96" fmla="*/ 133912908 w 5895"/>
              <a:gd name="T97" fmla="*/ 310205508 h 3830"/>
              <a:gd name="T98" fmla="*/ 159062308 w 5895"/>
              <a:gd name="T99" fmla="*/ 321622536 h 3830"/>
              <a:gd name="T100" fmla="*/ 165933117 w 5895"/>
              <a:gd name="T101" fmla="*/ 342250771 h 3830"/>
              <a:gd name="T102" fmla="*/ 189915600 w 5895"/>
              <a:gd name="T103" fmla="*/ 347959465 h 3830"/>
              <a:gd name="T104" fmla="*/ 201323383 w 5895"/>
              <a:gd name="T105" fmla="*/ 367420316 h 3830"/>
              <a:gd name="T106" fmla="*/ 225435483 w 5895"/>
              <a:gd name="T107" fmla="*/ 382340217 h 3830"/>
              <a:gd name="T108" fmla="*/ 253955300 w 5895"/>
              <a:gd name="T109" fmla="*/ 399465579 h 3830"/>
              <a:gd name="T110" fmla="*/ 257455333 w 5895"/>
              <a:gd name="T111" fmla="*/ 420094174 h 3830"/>
              <a:gd name="T112" fmla="*/ 280271258 w 5895"/>
              <a:gd name="T113" fmla="*/ 425802508 h 3830"/>
              <a:gd name="T114" fmla="*/ 303216441 w 5895"/>
              <a:gd name="T115" fmla="*/ 425802508 h 3830"/>
              <a:gd name="T116" fmla="*/ 328365841 w 5895"/>
              <a:gd name="T117" fmla="*/ 440722770 h 3830"/>
              <a:gd name="T118" fmla="*/ 351181406 w 5895"/>
              <a:gd name="T119" fmla="*/ 449804308 h 3830"/>
              <a:gd name="T120" fmla="*/ 391238623 w 5895"/>
              <a:gd name="T121" fmla="*/ 464724210 h 383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5895" h="3830">
                <a:moveTo>
                  <a:pt x="3133" y="3573"/>
                </a:moveTo>
                <a:lnTo>
                  <a:pt x="3195" y="3573"/>
                </a:lnTo>
                <a:lnTo>
                  <a:pt x="3195" y="3617"/>
                </a:lnTo>
                <a:lnTo>
                  <a:pt x="3283" y="3617"/>
                </a:lnTo>
                <a:lnTo>
                  <a:pt x="3283" y="3688"/>
                </a:lnTo>
                <a:lnTo>
                  <a:pt x="3345" y="3662"/>
                </a:lnTo>
                <a:lnTo>
                  <a:pt x="3398" y="3706"/>
                </a:lnTo>
                <a:lnTo>
                  <a:pt x="3459" y="3688"/>
                </a:lnTo>
                <a:lnTo>
                  <a:pt x="3539" y="3662"/>
                </a:lnTo>
                <a:lnTo>
                  <a:pt x="3592" y="3697"/>
                </a:lnTo>
                <a:lnTo>
                  <a:pt x="3662" y="3723"/>
                </a:lnTo>
                <a:lnTo>
                  <a:pt x="3751" y="3776"/>
                </a:lnTo>
                <a:lnTo>
                  <a:pt x="3838" y="3750"/>
                </a:lnTo>
                <a:lnTo>
                  <a:pt x="3882" y="3706"/>
                </a:lnTo>
                <a:lnTo>
                  <a:pt x="3917" y="3662"/>
                </a:lnTo>
                <a:lnTo>
                  <a:pt x="3988" y="3688"/>
                </a:lnTo>
                <a:lnTo>
                  <a:pt x="4050" y="3741"/>
                </a:lnTo>
                <a:lnTo>
                  <a:pt x="4120" y="3767"/>
                </a:lnTo>
                <a:lnTo>
                  <a:pt x="4173" y="3750"/>
                </a:lnTo>
                <a:lnTo>
                  <a:pt x="4217" y="3697"/>
                </a:lnTo>
                <a:lnTo>
                  <a:pt x="4279" y="3715"/>
                </a:lnTo>
                <a:lnTo>
                  <a:pt x="4359" y="3759"/>
                </a:lnTo>
                <a:lnTo>
                  <a:pt x="4429" y="3820"/>
                </a:lnTo>
                <a:lnTo>
                  <a:pt x="4491" y="3829"/>
                </a:lnTo>
                <a:lnTo>
                  <a:pt x="4544" y="3767"/>
                </a:lnTo>
                <a:lnTo>
                  <a:pt x="4588" y="3697"/>
                </a:lnTo>
                <a:lnTo>
                  <a:pt x="4632" y="3679"/>
                </a:lnTo>
                <a:lnTo>
                  <a:pt x="4685" y="3732"/>
                </a:lnTo>
                <a:lnTo>
                  <a:pt x="4738" y="3750"/>
                </a:lnTo>
                <a:lnTo>
                  <a:pt x="4809" y="3759"/>
                </a:lnTo>
                <a:lnTo>
                  <a:pt x="4862" y="3679"/>
                </a:lnTo>
                <a:lnTo>
                  <a:pt x="4906" y="3617"/>
                </a:lnTo>
                <a:lnTo>
                  <a:pt x="4914" y="3547"/>
                </a:lnTo>
                <a:lnTo>
                  <a:pt x="4941" y="3476"/>
                </a:lnTo>
                <a:lnTo>
                  <a:pt x="5012" y="3441"/>
                </a:lnTo>
                <a:lnTo>
                  <a:pt x="5073" y="3423"/>
                </a:lnTo>
                <a:lnTo>
                  <a:pt x="5091" y="3353"/>
                </a:lnTo>
                <a:lnTo>
                  <a:pt x="5126" y="3309"/>
                </a:lnTo>
                <a:lnTo>
                  <a:pt x="5215" y="3335"/>
                </a:lnTo>
                <a:lnTo>
                  <a:pt x="5294" y="3353"/>
                </a:lnTo>
                <a:lnTo>
                  <a:pt x="5382" y="3317"/>
                </a:lnTo>
                <a:lnTo>
                  <a:pt x="5409" y="3238"/>
                </a:lnTo>
                <a:lnTo>
                  <a:pt x="5435" y="3176"/>
                </a:lnTo>
                <a:lnTo>
                  <a:pt x="5479" y="3141"/>
                </a:lnTo>
                <a:lnTo>
                  <a:pt x="5541" y="3115"/>
                </a:lnTo>
                <a:lnTo>
                  <a:pt x="5568" y="3053"/>
                </a:lnTo>
                <a:lnTo>
                  <a:pt x="5594" y="3026"/>
                </a:lnTo>
                <a:lnTo>
                  <a:pt x="5682" y="3000"/>
                </a:lnTo>
                <a:lnTo>
                  <a:pt x="5815" y="3000"/>
                </a:lnTo>
                <a:lnTo>
                  <a:pt x="5885" y="2973"/>
                </a:lnTo>
                <a:lnTo>
                  <a:pt x="5894" y="2903"/>
                </a:lnTo>
                <a:lnTo>
                  <a:pt x="5868" y="2859"/>
                </a:lnTo>
                <a:lnTo>
                  <a:pt x="5815" y="2850"/>
                </a:lnTo>
                <a:lnTo>
                  <a:pt x="5770" y="2876"/>
                </a:lnTo>
                <a:lnTo>
                  <a:pt x="5735" y="2850"/>
                </a:lnTo>
                <a:lnTo>
                  <a:pt x="5691" y="2876"/>
                </a:lnTo>
                <a:lnTo>
                  <a:pt x="5656" y="2850"/>
                </a:lnTo>
                <a:lnTo>
                  <a:pt x="5612" y="2832"/>
                </a:lnTo>
                <a:lnTo>
                  <a:pt x="5559" y="2841"/>
                </a:lnTo>
                <a:lnTo>
                  <a:pt x="5506" y="2815"/>
                </a:lnTo>
                <a:lnTo>
                  <a:pt x="5462" y="2770"/>
                </a:lnTo>
                <a:lnTo>
                  <a:pt x="5435" y="2726"/>
                </a:lnTo>
                <a:lnTo>
                  <a:pt x="5391" y="2717"/>
                </a:lnTo>
                <a:lnTo>
                  <a:pt x="5356" y="2673"/>
                </a:lnTo>
                <a:lnTo>
                  <a:pt x="5303" y="2682"/>
                </a:lnTo>
                <a:lnTo>
                  <a:pt x="5285" y="2620"/>
                </a:lnTo>
                <a:lnTo>
                  <a:pt x="5259" y="2559"/>
                </a:lnTo>
                <a:lnTo>
                  <a:pt x="5197" y="2576"/>
                </a:lnTo>
                <a:lnTo>
                  <a:pt x="5197" y="2523"/>
                </a:lnTo>
                <a:lnTo>
                  <a:pt x="5170" y="2453"/>
                </a:lnTo>
                <a:lnTo>
                  <a:pt x="5126" y="2470"/>
                </a:lnTo>
                <a:lnTo>
                  <a:pt x="5091" y="2435"/>
                </a:lnTo>
                <a:lnTo>
                  <a:pt x="5082" y="2373"/>
                </a:lnTo>
                <a:lnTo>
                  <a:pt x="5029" y="2373"/>
                </a:lnTo>
                <a:lnTo>
                  <a:pt x="4994" y="2320"/>
                </a:lnTo>
                <a:lnTo>
                  <a:pt x="4932" y="2285"/>
                </a:lnTo>
                <a:lnTo>
                  <a:pt x="4879" y="2303"/>
                </a:lnTo>
                <a:lnTo>
                  <a:pt x="4835" y="2320"/>
                </a:lnTo>
                <a:lnTo>
                  <a:pt x="4809" y="2232"/>
                </a:lnTo>
                <a:lnTo>
                  <a:pt x="4773" y="2250"/>
                </a:lnTo>
                <a:lnTo>
                  <a:pt x="4729" y="2215"/>
                </a:lnTo>
                <a:lnTo>
                  <a:pt x="4729" y="2162"/>
                </a:lnTo>
                <a:lnTo>
                  <a:pt x="4694" y="2100"/>
                </a:lnTo>
                <a:lnTo>
                  <a:pt x="4641" y="2091"/>
                </a:lnTo>
                <a:lnTo>
                  <a:pt x="4614" y="2029"/>
                </a:lnTo>
                <a:lnTo>
                  <a:pt x="4588" y="1959"/>
                </a:lnTo>
                <a:lnTo>
                  <a:pt x="4517" y="1897"/>
                </a:lnTo>
                <a:lnTo>
                  <a:pt x="4464" y="1941"/>
                </a:lnTo>
                <a:lnTo>
                  <a:pt x="4359" y="1879"/>
                </a:lnTo>
                <a:lnTo>
                  <a:pt x="4288" y="1835"/>
                </a:lnTo>
                <a:lnTo>
                  <a:pt x="4226" y="1809"/>
                </a:lnTo>
                <a:lnTo>
                  <a:pt x="4182" y="1870"/>
                </a:lnTo>
                <a:lnTo>
                  <a:pt x="4138" y="1817"/>
                </a:lnTo>
                <a:lnTo>
                  <a:pt x="4094" y="1826"/>
                </a:lnTo>
                <a:lnTo>
                  <a:pt x="4041" y="1888"/>
                </a:lnTo>
                <a:lnTo>
                  <a:pt x="4050" y="1950"/>
                </a:lnTo>
                <a:lnTo>
                  <a:pt x="4014" y="2003"/>
                </a:lnTo>
                <a:lnTo>
                  <a:pt x="3961" y="2012"/>
                </a:lnTo>
                <a:lnTo>
                  <a:pt x="3917" y="2047"/>
                </a:lnTo>
                <a:lnTo>
                  <a:pt x="3908" y="2100"/>
                </a:lnTo>
                <a:lnTo>
                  <a:pt x="3838" y="2135"/>
                </a:lnTo>
                <a:lnTo>
                  <a:pt x="3759" y="2117"/>
                </a:lnTo>
                <a:lnTo>
                  <a:pt x="3706" y="2091"/>
                </a:lnTo>
                <a:lnTo>
                  <a:pt x="3654" y="2029"/>
                </a:lnTo>
                <a:lnTo>
                  <a:pt x="3574" y="1994"/>
                </a:lnTo>
                <a:lnTo>
                  <a:pt x="3521" y="1959"/>
                </a:lnTo>
                <a:lnTo>
                  <a:pt x="3442" y="1888"/>
                </a:lnTo>
                <a:lnTo>
                  <a:pt x="3398" y="1835"/>
                </a:lnTo>
                <a:lnTo>
                  <a:pt x="3389" y="1747"/>
                </a:lnTo>
                <a:lnTo>
                  <a:pt x="3345" y="1729"/>
                </a:lnTo>
                <a:lnTo>
                  <a:pt x="3327" y="1667"/>
                </a:lnTo>
                <a:lnTo>
                  <a:pt x="3283" y="1641"/>
                </a:lnTo>
                <a:lnTo>
                  <a:pt x="3221" y="1623"/>
                </a:lnTo>
                <a:lnTo>
                  <a:pt x="3221" y="1570"/>
                </a:lnTo>
                <a:lnTo>
                  <a:pt x="3186" y="1509"/>
                </a:lnTo>
                <a:lnTo>
                  <a:pt x="3124" y="1482"/>
                </a:lnTo>
                <a:lnTo>
                  <a:pt x="3115" y="1376"/>
                </a:lnTo>
                <a:lnTo>
                  <a:pt x="2965" y="1385"/>
                </a:lnTo>
                <a:lnTo>
                  <a:pt x="2850" y="1412"/>
                </a:lnTo>
                <a:lnTo>
                  <a:pt x="2736" y="1429"/>
                </a:lnTo>
                <a:lnTo>
                  <a:pt x="2648" y="1394"/>
                </a:lnTo>
                <a:lnTo>
                  <a:pt x="2577" y="1341"/>
                </a:lnTo>
                <a:lnTo>
                  <a:pt x="2497" y="1306"/>
                </a:lnTo>
                <a:lnTo>
                  <a:pt x="2436" y="1244"/>
                </a:lnTo>
                <a:lnTo>
                  <a:pt x="2339" y="1217"/>
                </a:lnTo>
                <a:lnTo>
                  <a:pt x="2242" y="1200"/>
                </a:lnTo>
                <a:lnTo>
                  <a:pt x="2153" y="1217"/>
                </a:lnTo>
                <a:lnTo>
                  <a:pt x="2083" y="1164"/>
                </a:lnTo>
                <a:lnTo>
                  <a:pt x="2003" y="1085"/>
                </a:lnTo>
                <a:lnTo>
                  <a:pt x="1977" y="1014"/>
                </a:lnTo>
                <a:lnTo>
                  <a:pt x="1933" y="962"/>
                </a:lnTo>
                <a:lnTo>
                  <a:pt x="1942" y="820"/>
                </a:lnTo>
                <a:lnTo>
                  <a:pt x="1906" y="723"/>
                </a:lnTo>
                <a:lnTo>
                  <a:pt x="1862" y="635"/>
                </a:lnTo>
                <a:lnTo>
                  <a:pt x="1862" y="529"/>
                </a:lnTo>
                <a:lnTo>
                  <a:pt x="1836" y="441"/>
                </a:lnTo>
                <a:lnTo>
                  <a:pt x="1889" y="379"/>
                </a:lnTo>
                <a:lnTo>
                  <a:pt x="1942" y="273"/>
                </a:lnTo>
                <a:lnTo>
                  <a:pt x="1924" y="159"/>
                </a:lnTo>
                <a:lnTo>
                  <a:pt x="1862" y="97"/>
                </a:lnTo>
                <a:lnTo>
                  <a:pt x="1747" y="35"/>
                </a:lnTo>
                <a:lnTo>
                  <a:pt x="1641" y="0"/>
                </a:lnTo>
                <a:lnTo>
                  <a:pt x="1536" y="0"/>
                </a:lnTo>
                <a:lnTo>
                  <a:pt x="1491" y="53"/>
                </a:lnTo>
                <a:lnTo>
                  <a:pt x="1412" y="141"/>
                </a:lnTo>
                <a:lnTo>
                  <a:pt x="1386" y="194"/>
                </a:lnTo>
                <a:lnTo>
                  <a:pt x="1430" y="247"/>
                </a:lnTo>
                <a:lnTo>
                  <a:pt x="1474" y="291"/>
                </a:lnTo>
                <a:lnTo>
                  <a:pt x="1456" y="344"/>
                </a:lnTo>
                <a:lnTo>
                  <a:pt x="1386" y="414"/>
                </a:lnTo>
                <a:lnTo>
                  <a:pt x="1288" y="467"/>
                </a:lnTo>
                <a:lnTo>
                  <a:pt x="1244" y="441"/>
                </a:lnTo>
                <a:lnTo>
                  <a:pt x="1183" y="432"/>
                </a:lnTo>
                <a:lnTo>
                  <a:pt x="1156" y="476"/>
                </a:lnTo>
                <a:lnTo>
                  <a:pt x="1138" y="564"/>
                </a:lnTo>
                <a:lnTo>
                  <a:pt x="1094" y="662"/>
                </a:lnTo>
                <a:lnTo>
                  <a:pt x="1033" y="732"/>
                </a:lnTo>
                <a:lnTo>
                  <a:pt x="980" y="767"/>
                </a:lnTo>
                <a:lnTo>
                  <a:pt x="944" y="838"/>
                </a:lnTo>
                <a:lnTo>
                  <a:pt x="883" y="900"/>
                </a:lnTo>
                <a:lnTo>
                  <a:pt x="838" y="970"/>
                </a:lnTo>
                <a:lnTo>
                  <a:pt x="803" y="1050"/>
                </a:lnTo>
                <a:lnTo>
                  <a:pt x="706" y="1103"/>
                </a:lnTo>
                <a:lnTo>
                  <a:pt x="662" y="1173"/>
                </a:lnTo>
                <a:lnTo>
                  <a:pt x="600" y="1226"/>
                </a:lnTo>
                <a:lnTo>
                  <a:pt x="547" y="1279"/>
                </a:lnTo>
                <a:lnTo>
                  <a:pt x="530" y="1359"/>
                </a:lnTo>
                <a:lnTo>
                  <a:pt x="477" y="1412"/>
                </a:lnTo>
                <a:lnTo>
                  <a:pt x="397" y="1482"/>
                </a:lnTo>
                <a:lnTo>
                  <a:pt x="335" y="1562"/>
                </a:lnTo>
                <a:lnTo>
                  <a:pt x="247" y="1588"/>
                </a:lnTo>
                <a:lnTo>
                  <a:pt x="203" y="1562"/>
                </a:lnTo>
                <a:lnTo>
                  <a:pt x="124" y="1570"/>
                </a:lnTo>
                <a:lnTo>
                  <a:pt x="115" y="1614"/>
                </a:lnTo>
                <a:lnTo>
                  <a:pt x="88" y="1650"/>
                </a:lnTo>
                <a:lnTo>
                  <a:pt x="71" y="1720"/>
                </a:lnTo>
                <a:lnTo>
                  <a:pt x="27" y="1765"/>
                </a:lnTo>
                <a:lnTo>
                  <a:pt x="0" y="1835"/>
                </a:lnTo>
                <a:lnTo>
                  <a:pt x="88" y="1915"/>
                </a:lnTo>
                <a:lnTo>
                  <a:pt x="203" y="2020"/>
                </a:lnTo>
                <a:lnTo>
                  <a:pt x="265" y="2082"/>
                </a:lnTo>
                <a:lnTo>
                  <a:pt x="335" y="2091"/>
                </a:lnTo>
                <a:lnTo>
                  <a:pt x="380" y="2082"/>
                </a:lnTo>
                <a:lnTo>
                  <a:pt x="441" y="2117"/>
                </a:lnTo>
                <a:lnTo>
                  <a:pt x="441" y="2170"/>
                </a:lnTo>
                <a:lnTo>
                  <a:pt x="477" y="2206"/>
                </a:lnTo>
                <a:lnTo>
                  <a:pt x="530" y="2267"/>
                </a:lnTo>
                <a:lnTo>
                  <a:pt x="591" y="2241"/>
                </a:lnTo>
                <a:lnTo>
                  <a:pt x="627" y="2303"/>
                </a:lnTo>
                <a:lnTo>
                  <a:pt x="706" y="2285"/>
                </a:lnTo>
                <a:lnTo>
                  <a:pt x="768" y="2267"/>
                </a:lnTo>
                <a:lnTo>
                  <a:pt x="821" y="2312"/>
                </a:lnTo>
                <a:lnTo>
                  <a:pt x="883" y="2294"/>
                </a:lnTo>
                <a:lnTo>
                  <a:pt x="918" y="2356"/>
                </a:lnTo>
                <a:lnTo>
                  <a:pt x="988" y="2347"/>
                </a:lnTo>
                <a:lnTo>
                  <a:pt x="1033" y="2391"/>
                </a:lnTo>
                <a:lnTo>
                  <a:pt x="1103" y="2373"/>
                </a:lnTo>
                <a:lnTo>
                  <a:pt x="1156" y="2365"/>
                </a:lnTo>
                <a:lnTo>
                  <a:pt x="1262" y="2426"/>
                </a:lnTo>
                <a:lnTo>
                  <a:pt x="1227" y="2479"/>
                </a:lnTo>
                <a:lnTo>
                  <a:pt x="1288" y="2497"/>
                </a:lnTo>
                <a:lnTo>
                  <a:pt x="1306" y="2541"/>
                </a:lnTo>
                <a:lnTo>
                  <a:pt x="1280" y="2594"/>
                </a:lnTo>
                <a:lnTo>
                  <a:pt x="1280" y="2638"/>
                </a:lnTo>
                <a:lnTo>
                  <a:pt x="1341" y="2665"/>
                </a:lnTo>
                <a:lnTo>
                  <a:pt x="1403" y="2638"/>
                </a:lnTo>
                <a:lnTo>
                  <a:pt x="1447" y="2629"/>
                </a:lnTo>
                <a:lnTo>
                  <a:pt x="1465" y="2682"/>
                </a:lnTo>
                <a:lnTo>
                  <a:pt x="1518" y="2665"/>
                </a:lnTo>
                <a:lnTo>
                  <a:pt x="1571" y="2709"/>
                </a:lnTo>
                <a:lnTo>
                  <a:pt x="1580" y="2770"/>
                </a:lnTo>
                <a:lnTo>
                  <a:pt x="1553" y="2832"/>
                </a:lnTo>
                <a:lnTo>
                  <a:pt x="1580" y="2894"/>
                </a:lnTo>
                <a:lnTo>
                  <a:pt x="1606" y="2938"/>
                </a:lnTo>
                <a:lnTo>
                  <a:pt x="1659" y="2903"/>
                </a:lnTo>
                <a:lnTo>
                  <a:pt x="1739" y="2947"/>
                </a:lnTo>
                <a:lnTo>
                  <a:pt x="1836" y="2947"/>
                </a:lnTo>
                <a:lnTo>
                  <a:pt x="1897" y="2965"/>
                </a:lnTo>
                <a:lnTo>
                  <a:pt x="1950" y="3009"/>
                </a:lnTo>
                <a:lnTo>
                  <a:pt x="1959" y="3079"/>
                </a:lnTo>
                <a:lnTo>
                  <a:pt x="1933" y="3097"/>
                </a:lnTo>
                <a:lnTo>
                  <a:pt x="1942" y="3150"/>
                </a:lnTo>
                <a:lnTo>
                  <a:pt x="1986" y="3185"/>
                </a:lnTo>
                <a:lnTo>
                  <a:pt x="1986" y="3238"/>
                </a:lnTo>
                <a:lnTo>
                  <a:pt x="2039" y="3238"/>
                </a:lnTo>
                <a:lnTo>
                  <a:pt x="2056" y="3291"/>
                </a:lnTo>
                <a:lnTo>
                  <a:pt x="2100" y="3317"/>
                </a:lnTo>
                <a:lnTo>
                  <a:pt x="2162" y="3282"/>
                </a:lnTo>
                <a:lnTo>
                  <a:pt x="2197" y="3309"/>
                </a:lnTo>
                <a:lnTo>
                  <a:pt x="2242" y="3265"/>
                </a:lnTo>
                <a:lnTo>
                  <a:pt x="2277" y="3291"/>
                </a:lnTo>
                <a:lnTo>
                  <a:pt x="2339" y="3282"/>
                </a:lnTo>
                <a:lnTo>
                  <a:pt x="2445" y="3326"/>
                </a:lnTo>
                <a:lnTo>
                  <a:pt x="2418" y="3370"/>
                </a:lnTo>
                <a:lnTo>
                  <a:pt x="2480" y="3406"/>
                </a:lnTo>
                <a:lnTo>
                  <a:pt x="2533" y="3397"/>
                </a:lnTo>
                <a:lnTo>
                  <a:pt x="2568" y="3441"/>
                </a:lnTo>
                <a:lnTo>
                  <a:pt x="2612" y="3406"/>
                </a:lnTo>
                <a:lnTo>
                  <a:pt x="2674" y="3441"/>
                </a:lnTo>
                <a:lnTo>
                  <a:pt x="2709" y="3467"/>
                </a:lnTo>
                <a:lnTo>
                  <a:pt x="2753" y="3512"/>
                </a:lnTo>
                <a:lnTo>
                  <a:pt x="2833" y="3538"/>
                </a:lnTo>
                <a:lnTo>
                  <a:pt x="2930" y="3565"/>
                </a:lnTo>
                <a:lnTo>
                  <a:pt x="3018" y="3582"/>
                </a:lnTo>
                <a:lnTo>
                  <a:pt x="3071" y="3556"/>
                </a:lnTo>
                <a:lnTo>
                  <a:pt x="3133" y="3573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Freeform 28">
            <a:extLst>
              <a:ext uri="{FF2B5EF4-FFF2-40B4-BE49-F238E27FC236}">
                <a16:creationId xmlns:a16="http://schemas.microsoft.com/office/drawing/2014/main" id="{2B94C0AF-5C6E-4897-A733-88A212D13D15}"/>
              </a:ext>
            </a:extLst>
          </p:cNvPr>
          <p:cNvSpPr>
            <a:spLocks/>
          </p:cNvSpPr>
          <p:nvPr/>
        </p:nvSpPr>
        <p:spPr bwMode="auto">
          <a:xfrm>
            <a:off x="6911113" y="4006931"/>
            <a:ext cx="1547812" cy="904875"/>
          </a:xfrm>
          <a:custGeom>
            <a:avLst/>
            <a:gdLst>
              <a:gd name="T0" fmla="*/ 461174871 w 4298"/>
              <a:gd name="T1" fmla="*/ 3365847 h 2515"/>
              <a:gd name="T2" fmla="*/ 448595027 w 4298"/>
              <a:gd name="T3" fmla="*/ 22783061 h 2515"/>
              <a:gd name="T4" fmla="*/ 433680861 w 4298"/>
              <a:gd name="T5" fmla="*/ 17087206 h 2515"/>
              <a:gd name="T6" fmla="*/ 410725851 w 4298"/>
              <a:gd name="T7" fmla="*/ 13592194 h 2515"/>
              <a:gd name="T8" fmla="*/ 389067647 w 4298"/>
              <a:gd name="T9" fmla="*/ 7896339 h 2515"/>
              <a:gd name="T10" fmla="*/ 368446959 w 4298"/>
              <a:gd name="T11" fmla="*/ 9061343 h 2515"/>
              <a:gd name="T12" fmla="*/ 351198471 w 4298"/>
              <a:gd name="T13" fmla="*/ 0 h 2515"/>
              <a:gd name="T14" fmla="*/ 329540267 w 4298"/>
              <a:gd name="T15" fmla="*/ 6860859 h 2515"/>
              <a:gd name="T16" fmla="*/ 312291778 w 4298"/>
              <a:gd name="T17" fmla="*/ 14757198 h 2515"/>
              <a:gd name="T18" fmla="*/ 283759891 w 4298"/>
              <a:gd name="T19" fmla="*/ 9061343 h 2515"/>
              <a:gd name="T20" fmla="*/ 249392199 w 4298"/>
              <a:gd name="T21" fmla="*/ 20453053 h 2515"/>
              <a:gd name="T22" fmla="*/ 218526350 w 4298"/>
              <a:gd name="T23" fmla="*/ 13592194 h 2515"/>
              <a:gd name="T24" fmla="*/ 207113667 w 4298"/>
              <a:gd name="T25" fmla="*/ 23948066 h 2515"/>
              <a:gd name="T26" fmla="*/ 177285335 w 4298"/>
              <a:gd name="T27" fmla="*/ 36504780 h 2515"/>
              <a:gd name="T28" fmla="*/ 156664647 w 4298"/>
              <a:gd name="T29" fmla="*/ 44530644 h 2515"/>
              <a:gd name="T30" fmla="*/ 140712965 w 4298"/>
              <a:gd name="T31" fmla="*/ 53592346 h 2515"/>
              <a:gd name="T32" fmla="*/ 109717111 w 4298"/>
              <a:gd name="T33" fmla="*/ 59287842 h 2515"/>
              <a:gd name="T34" fmla="*/ 97137267 w 4298"/>
              <a:gd name="T35" fmla="*/ 78705416 h 2515"/>
              <a:gd name="T36" fmla="*/ 78980907 w 4298"/>
              <a:gd name="T37" fmla="*/ 86731279 h 2515"/>
              <a:gd name="T38" fmla="*/ 48114698 w 4298"/>
              <a:gd name="T39" fmla="*/ 93592139 h 2515"/>
              <a:gd name="T40" fmla="*/ 25159688 w 4298"/>
              <a:gd name="T41" fmla="*/ 90226651 h 2515"/>
              <a:gd name="T42" fmla="*/ 0 w 4298"/>
              <a:gd name="T43" fmla="*/ 95922147 h 2515"/>
              <a:gd name="T44" fmla="*/ 9208005 w 4298"/>
              <a:gd name="T45" fmla="*/ 213592236 h 2515"/>
              <a:gd name="T46" fmla="*/ 21787849 w 4298"/>
              <a:gd name="T47" fmla="*/ 230679442 h 2515"/>
              <a:gd name="T48" fmla="*/ 35534854 w 4298"/>
              <a:gd name="T49" fmla="*/ 244401161 h 2515"/>
              <a:gd name="T50" fmla="*/ 52653698 w 4298"/>
              <a:gd name="T51" fmla="*/ 271844598 h 2515"/>
              <a:gd name="T52" fmla="*/ 76646224 w 4298"/>
              <a:gd name="T53" fmla="*/ 288931804 h 2515"/>
              <a:gd name="T54" fmla="*/ 102843428 w 4298"/>
              <a:gd name="T55" fmla="*/ 290096809 h 2515"/>
              <a:gd name="T56" fmla="*/ 116590433 w 4298"/>
              <a:gd name="T57" fmla="*/ 277540094 h 2515"/>
              <a:gd name="T58" fmla="*/ 126965599 w 4298"/>
              <a:gd name="T59" fmla="*/ 254627508 h 2515"/>
              <a:gd name="T60" fmla="*/ 144084804 w 4298"/>
              <a:gd name="T61" fmla="*/ 252427024 h 2515"/>
              <a:gd name="T62" fmla="*/ 174950652 w 4298"/>
              <a:gd name="T63" fmla="*/ 269514230 h 2515"/>
              <a:gd name="T64" fmla="*/ 194404179 w 4298"/>
              <a:gd name="T65" fmla="*/ 280905941 h 2515"/>
              <a:gd name="T66" fmla="*/ 209318345 w 4298"/>
              <a:gd name="T67" fmla="*/ 298122672 h 2515"/>
              <a:gd name="T68" fmla="*/ 219693511 w 4298"/>
              <a:gd name="T69" fmla="*/ 307184375 h 2515"/>
              <a:gd name="T70" fmla="*/ 235645194 w 4298"/>
              <a:gd name="T71" fmla="*/ 314045234 h 2515"/>
              <a:gd name="T72" fmla="*/ 256265881 w 4298"/>
              <a:gd name="T73" fmla="*/ 319740729 h 2515"/>
              <a:gd name="T74" fmla="*/ 297506896 w 4298"/>
              <a:gd name="T75" fmla="*/ 276375090 h 2515"/>
              <a:gd name="T76" fmla="*/ 316960423 w 4298"/>
              <a:gd name="T77" fmla="*/ 268349226 h 2515"/>
              <a:gd name="T78" fmla="*/ 330707428 w 4298"/>
              <a:gd name="T79" fmla="*/ 256957875 h 2515"/>
              <a:gd name="T80" fmla="*/ 330707428 w 4298"/>
              <a:gd name="T81" fmla="*/ 222653578 h 2515"/>
              <a:gd name="T82" fmla="*/ 327205944 w 4298"/>
              <a:gd name="T83" fmla="*/ 186148798 h 2515"/>
              <a:gd name="T84" fmla="*/ 342120110 w 4298"/>
              <a:gd name="T85" fmla="*/ 170097071 h 2515"/>
              <a:gd name="T86" fmla="*/ 370651637 w 4298"/>
              <a:gd name="T87" fmla="*/ 179287939 h 2515"/>
              <a:gd name="T88" fmla="*/ 394773808 w 4298"/>
              <a:gd name="T89" fmla="*/ 157540357 h 2515"/>
              <a:gd name="T90" fmla="*/ 418766335 w 4298"/>
              <a:gd name="T91" fmla="*/ 141618154 h 2515"/>
              <a:gd name="T92" fmla="*/ 449632544 w 4298"/>
              <a:gd name="T93" fmla="*/ 141618154 h 2515"/>
              <a:gd name="T94" fmla="*/ 474921876 w 4298"/>
              <a:gd name="T95" fmla="*/ 135922299 h 2515"/>
              <a:gd name="T96" fmla="*/ 500081564 w 4298"/>
              <a:gd name="T97" fmla="*/ 127896436 h 2515"/>
              <a:gd name="T98" fmla="*/ 532114934 w 4298"/>
              <a:gd name="T99" fmla="*/ 123365584 h 2515"/>
              <a:gd name="T100" fmla="*/ 543527616 w 4298"/>
              <a:gd name="T101" fmla="*/ 106148853 h 2515"/>
              <a:gd name="T102" fmla="*/ 554940299 w 4298"/>
              <a:gd name="T103" fmla="*/ 85566275 h 2515"/>
              <a:gd name="T104" fmla="*/ 535486773 w 4298"/>
              <a:gd name="T105" fmla="*/ 86731279 h 2515"/>
              <a:gd name="T106" fmla="*/ 512661407 w 4298"/>
              <a:gd name="T107" fmla="*/ 95922147 h 2515"/>
              <a:gd name="T108" fmla="*/ 479460876 w 4298"/>
              <a:gd name="T109" fmla="*/ 90226651 h 2515"/>
              <a:gd name="T110" fmla="*/ 458840549 w 4298"/>
              <a:gd name="T111" fmla="*/ 74174565 h 2515"/>
              <a:gd name="T112" fmla="*/ 441721344 w 4298"/>
              <a:gd name="T113" fmla="*/ 54757350 h 2515"/>
              <a:gd name="T114" fmla="*/ 475959392 w 4298"/>
              <a:gd name="T115" fmla="*/ 14757198 h 251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4298" h="2515">
                <a:moveTo>
                  <a:pt x="3670" y="114"/>
                </a:moveTo>
                <a:lnTo>
                  <a:pt x="3644" y="53"/>
                </a:lnTo>
                <a:lnTo>
                  <a:pt x="3556" y="26"/>
                </a:lnTo>
                <a:lnTo>
                  <a:pt x="3511" y="70"/>
                </a:lnTo>
                <a:lnTo>
                  <a:pt x="3520" y="123"/>
                </a:lnTo>
                <a:lnTo>
                  <a:pt x="3459" y="176"/>
                </a:lnTo>
                <a:lnTo>
                  <a:pt x="3432" y="141"/>
                </a:lnTo>
                <a:lnTo>
                  <a:pt x="3344" y="167"/>
                </a:lnTo>
                <a:lnTo>
                  <a:pt x="3344" y="132"/>
                </a:lnTo>
                <a:lnTo>
                  <a:pt x="3264" y="141"/>
                </a:lnTo>
                <a:lnTo>
                  <a:pt x="3256" y="97"/>
                </a:lnTo>
                <a:lnTo>
                  <a:pt x="3167" y="105"/>
                </a:lnTo>
                <a:lnTo>
                  <a:pt x="3123" y="79"/>
                </a:lnTo>
                <a:lnTo>
                  <a:pt x="3044" y="97"/>
                </a:lnTo>
                <a:lnTo>
                  <a:pt x="3000" y="61"/>
                </a:lnTo>
                <a:lnTo>
                  <a:pt x="2956" y="79"/>
                </a:lnTo>
                <a:lnTo>
                  <a:pt x="2885" y="44"/>
                </a:lnTo>
                <a:lnTo>
                  <a:pt x="2841" y="70"/>
                </a:lnTo>
                <a:lnTo>
                  <a:pt x="2770" y="70"/>
                </a:lnTo>
                <a:lnTo>
                  <a:pt x="2735" y="35"/>
                </a:lnTo>
                <a:lnTo>
                  <a:pt x="2708" y="0"/>
                </a:lnTo>
                <a:lnTo>
                  <a:pt x="2664" y="70"/>
                </a:lnTo>
                <a:lnTo>
                  <a:pt x="2594" y="97"/>
                </a:lnTo>
                <a:lnTo>
                  <a:pt x="2541" y="53"/>
                </a:lnTo>
                <a:lnTo>
                  <a:pt x="2514" y="97"/>
                </a:lnTo>
                <a:lnTo>
                  <a:pt x="2470" y="79"/>
                </a:lnTo>
                <a:lnTo>
                  <a:pt x="2408" y="114"/>
                </a:lnTo>
                <a:lnTo>
                  <a:pt x="2320" y="114"/>
                </a:lnTo>
                <a:lnTo>
                  <a:pt x="2232" y="114"/>
                </a:lnTo>
                <a:lnTo>
                  <a:pt x="2188" y="70"/>
                </a:lnTo>
                <a:lnTo>
                  <a:pt x="2126" y="132"/>
                </a:lnTo>
                <a:lnTo>
                  <a:pt x="2029" y="141"/>
                </a:lnTo>
                <a:lnTo>
                  <a:pt x="1923" y="158"/>
                </a:lnTo>
                <a:lnTo>
                  <a:pt x="1808" y="176"/>
                </a:lnTo>
                <a:lnTo>
                  <a:pt x="1755" y="105"/>
                </a:lnTo>
                <a:lnTo>
                  <a:pt x="1685" y="105"/>
                </a:lnTo>
                <a:lnTo>
                  <a:pt x="1667" y="150"/>
                </a:lnTo>
                <a:lnTo>
                  <a:pt x="1676" y="229"/>
                </a:lnTo>
                <a:lnTo>
                  <a:pt x="1597" y="185"/>
                </a:lnTo>
                <a:lnTo>
                  <a:pt x="1544" y="220"/>
                </a:lnTo>
                <a:lnTo>
                  <a:pt x="1446" y="220"/>
                </a:lnTo>
                <a:lnTo>
                  <a:pt x="1367" y="282"/>
                </a:lnTo>
                <a:lnTo>
                  <a:pt x="1288" y="282"/>
                </a:lnTo>
                <a:lnTo>
                  <a:pt x="1296" y="326"/>
                </a:lnTo>
                <a:lnTo>
                  <a:pt x="1208" y="344"/>
                </a:lnTo>
                <a:lnTo>
                  <a:pt x="1208" y="397"/>
                </a:lnTo>
                <a:lnTo>
                  <a:pt x="1164" y="432"/>
                </a:lnTo>
                <a:lnTo>
                  <a:pt x="1085" y="414"/>
                </a:lnTo>
                <a:lnTo>
                  <a:pt x="970" y="432"/>
                </a:lnTo>
                <a:lnTo>
                  <a:pt x="908" y="423"/>
                </a:lnTo>
                <a:lnTo>
                  <a:pt x="846" y="458"/>
                </a:lnTo>
                <a:lnTo>
                  <a:pt x="793" y="511"/>
                </a:lnTo>
                <a:lnTo>
                  <a:pt x="767" y="564"/>
                </a:lnTo>
                <a:lnTo>
                  <a:pt x="749" y="608"/>
                </a:lnTo>
                <a:lnTo>
                  <a:pt x="697" y="608"/>
                </a:lnTo>
                <a:lnTo>
                  <a:pt x="644" y="626"/>
                </a:lnTo>
                <a:lnTo>
                  <a:pt x="609" y="670"/>
                </a:lnTo>
                <a:lnTo>
                  <a:pt x="503" y="679"/>
                </a:lnTo>
                <a:lnTo>
                  <a:pt x="433" y="688"/>
                </a:lnTo>
                <a:lnTo>
                  <a:pt x="371" y="723"/>
                </a:lnTo>
                <a:lnTo>
                  <a:pt x="327" y="705"/>
                </a:lnTo>
                <a:lnTo>
                  <a:pt x="256" y="723"/>
                </a:lnTo>
                <a:lnTo>
                  <a:pt x="194" y="697"/>
                </a:lnTo>
                <a:lnTo>
                  <a:pt x="97" y="723"/>
                </a:lnTo>
                <a:lnTo>
                  <a:pt x="36" y="688"/>
                </a:lnTo>
                <a:lnTo>
                  <a:pt x="0" y="741"/>
                </a:lnTo>
                <a:lnTo>
                  <a:pt x="0" y="1517"/>
                </a:lnTo>
                <a:lnTo>
                  <a:pt x="9" y="1623"/>
                </a:lnTo>
                <a:lnTo>
                  <a:pt x="71" y="1650"/>
                </a:lnTo>
                <a:lnTo>
                  <a:pt x="106" y="1711"/>
                </a:lnTo>
                <a:lnTo>
                  <a:pt x="106" y="1764"/>
                </a:lnTo>
                <a:lnTo>
                  <a:pt x="168" y="1782"/>
                </a:lnTo>
                <a:lnTo>
                  <a:pt x="212" y="1808"/>
                </a:lnTo>
                <a:lnTo>
                  <a:pt x="230" y="1870"/>
                </a:lnTo>
                <a:lnTo>
                  <a:pt x="274" y="1888"/>
                </a:lnTo>
                <a:lnTo>
                  <a:pt x="283" y="1976"/>
                </a:lnTo>
                <a:lnTo>
                  <a:pt x="327" y="2029"/>
                </a:lnTo>
                <a:lnTo>
                  <a:pt x="406" y="2100"/>
                </a:lnTo>
                <a:lnTo>
                  <a:pt x="459" y="2135"/>
                </a:lnTo>
                <a:lnTo>
                  <a:pt x="539" y="2170"/>
                </a:lnTo>
                <a:lnTo>
                  <a:pt x="591" y="2232"/>
                </a:lnTo>
                <a:lnTo>
                  <a:pt x="644" y="2258"/>
                </a:lnTo>
                <a:lnTo>
                  <a:pt x="723" y="2276"/>
                </a:lnTo>
                <a:lnTo>
                  <a:pt x="793" y="2241"/>
                </a:lnTo>
                <a:lnTo>
                  <a:pt x="802" y="2188"/>
                </a:lnTo>
                <a:lnTo>
                  <a:pt x="846" y="2153"/>
                </a:lnTo>
                <a:lnTo>
                  <a:pt x="899" y="2144"/>
                </a:lnTo>
                <a:lnTo>
                  <a:pt x="935" y="2091"/>
                </a:lnTo>
                <a:lnTo>
                  <a:pt x="926" y="2029"/>
                </a:lnTo>
                <a:lnTo>
                  <a:pt x="979" y="1967"/>
                </a:lnTo>
                <a:lnTo>
                  <a:pt x="1023" y="1958"/>
                </a:lnTo>
                <a:lnTo>
                  <a:pt x="1067" y="2011"/>
                </a:lnTo>
                <a:lnTo>
                  <a:pt x="1111" y="1950"/>
                </a:lnTo>
                <a:lnTo>
                  <a:pt x="1173" y="1976"/>
                </a:lnTo>
                <a:lnTo>
                  <a:pt x="1244" y="2020"/>
                </a:lnTo>
                <a:lnTo>
                  <a:pt x="1349" y="2082"/>
                </a:lnTo>
                <a:lnTo>
                  <a:pt x="1402" y="2038"/>
                </a:lnTo>
                <a:lnTo>
                  <a:pt x="1473" y="2100"/>
                </a:lnTo>
                <a:lnTo>
                  <a:pt x="1499" y="2170"/>
                </a:lnTo>
                <a:lnTo>
                  <a:pt x="1526" y="2232"/>
                </a:lnTo>
                <a:lnTo>
                  <a:pt x="1579" y="2241"/>
                </a:lnTo>
                <a:lnTo>
                  <a:pt x="1614" y="2303"/>
                </a:lnTo>
                <a:lnTo>
                  <a:pt x="1614" y="2356"/>
                </a:lnTo>
                <a:lnTo>
                  <a:pt x="1658" y="2391"/>
                </a:lnTo>
                <a:lnTo>
                  <a:pt x="1694" y="2373"/>
                </a:lnTo>
                <a:lnTo>
                  <a:pt x="1720" y="2461"/>
                </a:lnTo>
                <a:lnTo>
                  <a:pt x="1764" y="2444"/>
                </a:lnTo>
                <a:lnTo>
                  <a:pt x="1817" y="2426"/>
                </a:lnTo>
                <a:lnTo>
                  <a:pt x="1879" y="2461"/>
                </a:lnTo>
                <a:lnTo>
                  <a:pt x="1914" y="2514"/>
                </a:lnTo>
                <a:lnTo>
                  <a:pt x="1976" y="2470"/>
                </a:lnTo>
                <a:lnTo>
                  <a:pt x="2241" y="2258"/>
                </a:lnTo>
                <a:lnTo>
                  <a:pt x="2232" y="2188"/>
                </a:lnTo>
                <a:lnTo>
                  <a:pt x="2294" y="2135"/>
                </a:lnTo>
                <a:lnTo>
                  <a:pt x="2347" y="2153"/>
                </a:lnTo>
                <a:lnTo>
                  <a:pt x="2408" y="2117"/>
                </a:lnTo>
                <a:lnTo>
                  <a:pt x="2444" y="2073"/>
                </a:lnTo>
                <a:lnTo>
                  <a:pt x="2453" y="2020"/>
                </a:lnTo>
                <a:lnTo>
                  <a:pt x="2479" y="1976"/>
                </a:lnTo>
                <a:lnTo>
                  <a:pt x="2550" y="1985"/>
                </a:lnTo>
                <a:lnTo>
                  <a:pt x="2523" y="1906"/>
                </a:lnTo>
                <a:lnTo>
                  <a:pt x="2514" y="1817"/>
                </a:lnTo>
                <a:lnTo>
                  <a:pt x="2550" y="1720"/>
                </a:lnTo>
                <a:lnTo>
                  <a:pt x="2558" y="1597"/>
                </a:lnTo>
                <a:lnTo>
                  <a:pt x="2558" y="1491"/>
                </a:lnTo>
                <a:lnTo>
                  <a:pt x="2523" y="1438"/>
                </a:lnTo>
                <a:lnTo>
                  <a:pt x="2505" y="1367"/>
                </a:lnTo>
                <a:lnTo>
                  <a:pt x="2558" y="1305"/>
                </a:lnTo>
                <a:lnTo>
                  <a:pt x="2638" y="1314"/>
                </a:lnTo>
                <a:lnTo>
                  <a:pt x="2708" y="1376"/>
                </a:lnTo>
                <a:lnTo>
                  <a:pt x="2806" y="1429"/>
                </a:lnTo>
                <a:lnTo>
                  <a:pt x="2858" y="1385"/>
                </a:lnTo>
                <a:lnTo>
                  <a:pt x="2885" y="1314"/>
                </a:lnTo>
                <a:lnTo>
                  <a:pt x="2956" y="1261"/>
                </a:lnTo>
                <a:lnTo>
                  <a:pt x="3044" y="1217"/>
                </a:lnTo>
                <a:lnTo>
                  <a:pt x="3132" y="1217"/>
                </a:lnTo>
                <a:lnTo>
                  <a:pt x="3185" y="1164"/>
                </a:lnTo>
                <a:lnTo>
                  <a:pt x="3229" y="1094"/>
                </a:lnTo>
                <a:lnTo>
                  <a:pt x="3326" y="1103"/>
                </a:lnTo>
                <a:lnTo>
                  <a:pt x="3406" y="1085"/>
                </a:lnTo>
                <a:lnTo>
                  <a:pt x="3467" y="1094"/>
                </a:lnTo>
                <a:lnTo>
                  <a:pt x="3529" y="1103"/>
                </a:lnTo>
                <a:lnTo>
                  <a:pt x="3609" y="1076"/>
                </a:lnTo>
                <a:lnTo>
                  <a:pt x="3662" y="1050"/>
                </a:lnTo>
                <a:lnTo>
                  <a:pt x="3741" y="1050"/>
                </a:lnTo>
                <a:lnTo>
                  <a:pt x="3794" y="1005"/>
                </a:lnTo>
                <a:lnTo>
                  <a:pt x="3856" y="988"/>
                </a:lnTo>
                <a:lnTo>
                  <a:pt x="3909" y="988"/>
                </a:lnTo>
                <a:lnTo>
                  <a:pt x="4015" y="970"/>
                </a:lnTo>
                <a:lnTo>
                  <a:pt x="4103" y="953"/>
                </a:lnTo>
                <a:lnTo>
                  <a:pt x="4129" y="908"/>
                </a:lnTo>
                <a:lnTo>
                  <a:pt x="4156" y="873"/>
                </a:lnTo>
                <a:lnTo>
                  <a:pt x="4191" y="820"/>
                </a:lnTo>
                <a:lnTo>
                  <a:pt x="4262" y="776"/>
                </a:lnTo>
                <a:lnTo>
                  <a:pt x="4297" y="723"/>
                </a:lnTo>
                <a:lnTo>
                  <a:pt x="4279" y="661"/>
                </a:lnTo>
                <a:lnTo>
                  <a:pt x="4235" y="644"/>
                </a:lnTo>
                <a:lnTo>
                  <a:pt x="4182" y="688"/>
                </a:lnTo>
                <a:lnTo>
                  <a:pt x="4129" y="670"/>
                </a:lnTo>
                <a:lnTo>
                  <a:pt x="4085" y="705"/>
                </a:lnTo>
                <a:lnTo>
                  <a:pt x="3997" y="697"/>
                </a:lnTo>
                <a:lnTo>
                  <a:pt x="3953" y="741"/>
                </a:lnTo>
                <a:lnTo>
                  <a:pt x="3803" y="679"/>
                </a:lnTo>
                <a:lnTo>
                  <a:pt x="3741" y="750"/>
                </a:lnTo>
                <a:lnTo>
                  <a:pt x="3697" y="697"/>
                </a:lnTo>
                <a:lnTo>
                  <a:pt x="3626" y="670"/>
                </a:lnTo>
                <a:lnTo>
                  <a:pt x="3564" y="670"/>
                </a:lnTo>
                <a:lnTo>
                  <a:pt x="3538" y="573"/>
                </a:lnTo>
                <a:lnTo>
                  <a:pt x="3503" y="520"/>
                </a:lnTo>
                <a:lnTo>
                  <a:pt x="3459" y="467"/>
                </a:lnTo>
                <a:lnTo>
                  <a:pt x="3406" y="423"/>
                </a:lnTo>
                <a:lnTo>
                  <a:pt x="3335" y="423"/>
                </a:lnTo>
                <a:lnTo>
                  <a:pt x="3282" y="388"/>
                </a:lnTo>
                <a:lnTo>
                  <a:pt x="3670" y="114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Freeform 29">
            <a:extLst>
              <a:ext uri="{FF2B5EF4-FFF2-40B4-BE49-F238E27FC236}">
                <a16:creationId xmlns:a16="http://schemas.microsoft.com/office/drawing/2014/main" id="{9B35028E-5245-4B06-87CC-429053B8E97D}"/>
              </a:ext>
            </a:extLst>
          </p:cNvPr>
          <p:cNvSpPr>
            <a:spLocks/>
          </p:cNvSpPr>
          <p:nvPr/>
        </p:nvSpPr>
        <p:spPr bwMode="auto">
          <a:xfrm>
            <a:off x="7600088" y="4321256"/>
            <a:ext cx="1236662" cy="1262063"/>
          </a:xfrm>
          <a:custGeom>
            <a:avLst/>
            <a:gdLst>
              <a:gd name="T0" fmla="*/ 140841901 w 3434"/>
              <a:gd name="T1" fmla="*/ 289682718 h 3504"/>
              <a:gd name="T2" fmla="*/ 164834368 w 3434"/>
              <a:gd name="T3" fmla="*/ 297596184 h 3504"/>
              <a:gd name="T4" fmla="*/ 177414181 w 3434"/>
              <a:gd name="T5" fmla="*/ 323930944 h 3504"/>
              <a:gd name="T6" fmla="*/ 202573446 w 3434"/>
              <a:gd name="T7" fmla="*/ 334309107 h 3504"/>
              <a:gd name="T8" fmla="*/ 241480043 w 3434"/>
              <a:gd name="T9" fmla="*/ 343390270 h 3504"/>
              <a:gd name="T10" fmla="*/ 271308662 w 3434"/>
              <a:gd name="T11" fmla="*/ 349098007 h 3504"/>
              <a:gd name="T12" fmla="*/ 273513334 w 3434"/>
              <a:gd name="T13" fmla="*/ 362849236 h 3504"/>
              <a:gd name="T14" fmla="*/ 280386639 w 3434"/>
              <a:gd name="T15" fmla="*/ 390351692 h 3504"/>
              <a:gd name="T16" fmla="*/ 286093147 w 3434"/>
              <a:gd name="T17" fmla="*/ 410978354 h 3504"/>
              <a:gd name="T18" fmla="*/ 287260305 w 3434"/>
              <a:gd name="T19" fmla="*/ 428102647 h 3504"/>
              <a:gd name="T20" fmla="*/ 306713423 w 3434"/>
              <a:gd name="T21" fmla="*/ 429269983 h 3504"/>
              <a:gd name="T22" fmla="*/ 320460394 w 3434"/>
              <a:gd name="T23" fmla="*/ 421226853 h 3504"/>
              <a:gd name="T24" fmla="*/ 334207365 w 3434"/>
              <a:gd name="T25" fmla="*/ 437313114 h 3504"/>
              <a:gd name="T26" fmla="*/ 354828002 w 3434"/>
              <a:gd name="T27" fmla="*/ 430437680 h 3504"/>
              <a:gd name="T28" fmla="*/ 366240656 w 3434"/>
              <a:gd name="T29" fmla="*/ 444188908 h 3504"/>
              <a:gd name="T30" fmla="*/ 397106429 w 3434"/>
              <a:gd name="T31" fmla="*/ 447561613 h 3504"/>
              <a:gd name="T32" fmla="*/ 405147253 w 3434"/>
              <a:gd name="T33" fmla="*/ 421226853 h 3504"/>
              <a:gd name="T34" fmla="*/ 383489102 w 3434"/>
              <a:gd name="T35" fmla="*/ 400600191 h 3504"/>
              <a:gd name="T36" fmla="*/ 382321944 w 3434"/>
              <a:gd name="T37" fmla="*/ 374265431 h 3504"/>
              <a:gd name="T38" fmla="*/ 368574973 w 3434"/>
              <a:gd name="T39" fmla="*/ 350265704 h 3504"/>
              <a:gd name="T40" fmla="*/ 329668376 w 3434"/>
              <a:gd name="T41" fmla="*/ 334309107 h 3504"/>
              <a:gd name="T42" fmla="*/ 310215258 w 3434"/>
              <a:gd name="T43" fmla="*/ 214051143 h 3504"/>
              <a:gd name="T44" fmla="*/ 347954336 w 3434"/>
              <a:gd name="T45" fmla="*/ 208343406 h 3504"/>
              <a:gd name="T46" fmla="*/ 382321944 w 3434"/>
              <a:gd name="T47" fmla="*/ 192386809 h 3504"/>
              <a:gd name="T48" fmla="*/ 416559907 w 3434"/>
              <a:gd name="T49" fmla="*/ 194592178 h 3504"/>
              <a:gd name="T50" fmla="*/ 445221008 w 3434"/>
              <a:gd name="T51" fmla="*/ 195759514 h 3504"/>
              <a:gd name="T52" fmla="*/ 438347342 w 3434"/>
              <a:gd name="T53" fmla="*/ 169424754 h 3504"/>
              <a:gd name="T54" fmla="*/ 433808353 w 3434"/>
              <a:gd name="T55" fmla="*/ 147630396 h 3504"/>
              <a:gd name="T56" fmla="*/ 400608264 w 3434"/>
              <a:gd name="T57" fmla="*/ 143089994 h 3504"/>
              <a:gd name="T58" fmla="*/ 375448639 w 3434"/>
              <a:gd name="T59" fmla="*/ 135046864 h 3504"/>
              <a:gd name="T60" fmla="*/ 349121855 w 3434"/>
              <a:gd name="T61" fmla="*/ 135046864 h 3504"/>
              <a:gd name="T62" fmla="*/ 330835535 w 3434"/>
              <a:gd name="T63" fmla="*/ 48129118 h 3504"/>
              <a:gd name="T64" fmla="*/ 297635445 w 3434"/>
              <a:gd name="T65" fmla="*/ 36583259 h 3504"/>
              <a:gd name="T66" fmla="*/ 290761780 w 3434"/>
              <a:gd name="T67" fmla="*/ 16086261 h 3504"/>
              <a:gd name="T68" fmla="*/ 272475820 w 3434"/>
              <a:gd name="T69" fmla="*/ 12583532 h 3504"/>
              <a:gd name="T70" fmla="*/ 236941054 w 3434"/>
              <a:gd name="T71" fmla="*/ 22961695 h 3504"/>
              <a:gd name="T72" fmla="*/ 201406288 w 3434"/>
              <a:gd name="T73" fmla="*/ 28669792 h 3504"/>
              <a:gd name="T74" fmla="*/ 164834368 w 3434"/>
              <a:gd name="T75" fmla="*/ 37750955 h 3504"/>
              <a:gd name="T76" fmla="*/ 125927772 w 3434"/>
              <a:gd name="T77" fmla="*/ 57209921 h 3504"/>
              <a:gd name="T78" fmla="*/ 93894481 w 3434"/>
              <a:gd name="T79" fmla="*/ 57209921 h 3504"/>
              <a:gd name="T80" fmla="*/ 83519340 w 3434"/>
              <a:gd name="T81" fmla="*/ 80171976 h 3504"/>
              <a:gd name="T82" fmla="*/ 78980351 w 3434"/>
              <a:gd name="T83" fmla="*/ 134009192 h 3504"/>
              <a:gd name="T84" fmla="*/ 68734855 w 3434"/>
              <a:gd name="T85" fmla="*/ 155673526 h 3504"/>
              <a:gd name="T86" fmla="*/ 41240913 w 3434"/>
              <a:gd name="T87" fmla="*/ 170592451 h 3504"/>
              <a:gd name="T88" fmla="*/ 6873666 w 3434"/>
              <a:gd name="T89" fmla="*/ 212883807 h 3504"/>
              <a:gd name="T90" fmla="*/ 21787795 w 3434"/>
              <a:gd name="T91" fmla="*/ 232342773 h 3504"/>
              <a:gd name="T92" fmla="*/ 35534766 w 3434"/>
              <a:gd name="T93" fmla="*/ 252969795 h 3504"/>
              <a:gd name="T94" fmla="*/ 56155042 w 3434"/>
              <a:gd name="T95" fmla="*/ 264385630 h 3504"/>
              <a:gd name="T96" fmla="*/ 81314668 w 3434"/>
              <a:gd name="T97" fmla="*/ 274764154 h 3504"/>
              <a:gd name="T98" fmla="*/ 101935305 w 3434"/>
              <a:gd name="T99" fmla="*/ 274764154 h 350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3434" h="3504">
                <a:moveTo>
                  <a:pt x="918" y="2215"/>
                </a:moveTo>
                <a:lnTo>
                  <a:pt x="997" y="2206"/>
                </a:lnTo>
                <a:lnTo>
                  <a:pt x="1059" y="2188"/>
                </a:lnTo>
                <a:lnTo>
                  <a:pt x="1086" y="2233"/>
                </a:lnTo>
                <a:lnTo>
                  <a:pt x="1094" y="2277"/>
                </a:lnTo>
                <a:lnTo>
                  <a:pt x="1174" y="2294"/>
                </a:lnTo>
                <a:lnTo>
                  <a:pt x="1218" y="2321"/>
                </a:lnTo>
                <a:lnTo>
                  <a:pt x="1271" y="2294"/>
                </a:lnTo>
                <a:lnTo>
                  <a:pt x="1333" y="2356"/>
                </a:lnTo>
                <a:lnTo>
                  <a:pt x="1377" y="2400"/>
                </a:lnTo>
                <a:lnTo>
                  <a:pt x="1297" y="2444"/>
                </a:lnTo>
                <a:lnTo>
                  <a:pt x="1368" y="2497"/>
                </a:lnTo>
                <a:lnTo>
                  <a:pt x="1403" y="2524"/>
                </a:lnTo>
                <a:lnTo>
                  <a:pt x="1412" y="2594"/>
                </a:lnTo>
                <a:lnTo>
                  <a:pt x="1518" y="2621"/>
                </a:lnTo>
                <a:lnTo>
                  <a:pt x="1562" y="2577"/>
                </a:lnTo>
                <a:lnTo>
                  <a:pt x="1668" y="2630"/>
                </a:lnTo>
                <a:lnTo>
                  <a:pt x="1712" y="2612"/>
                </a:lnTo>
                <a:lnTo>
                  <a:pt x="1748" y="2638"/>
                </a:lnTo>
                <a:lnTo>
                  <a:pt x="1862" y="2647"/>
                </a:lnTo>
                <a:lnTo>
                  <a:pt x="1915" y="2718"/>
                </a:lnTo>
                <a:lnTo>
                  <a:pt x="1986" y="2744"/>
                </a:lnTo>
                <a:lnTo>
                  <a:pt x="2056" y="2753"/>
                </a:lnTo>
                <a:lnTo>
                  <a:pt x="2092" y="2691"/>
                </a:lnTo>
                <a:lnTo>
                  <a:pt x="2153" y="2691"/>
                </a:lnTo>
                <a:lnTo>
                  <a:pt x="2206" y="2709"/>
                </a:lnTo>
                <a:lnTo>
                  <a:pt x="2171" y="2753"/>
                </a:lnTo>
                <a:lnTo>
                  <a:pt x="2109" y="2797"/>
                </a:lnTo>
                <a:lnTo>
                  <a:pt x="2092" y="2868"/>
                </a:lnTo>
                <a:lnTo>
                  <a:pt x="2162" y="2859"/>
                </a:lnTo>
                <a:lnTo>
                  <a:pt x="2171" y="2938"/>
                </a:lnTo>
                <a:lnTo>
                  <a:pt x="2162" y="3009"/>
                </a:lnTo>
                <a:lnTo>
                  <a:pt x="2118" y="3027"/>
                </a:lnTo>
                <a:lnTo>
                  <a:pt x="2109" y="3071"/>
                </a:lnTo>
                <a:lnTo>
                  <a:pt x="2153" y="3124"/>
                </a:lnTo>
                <a:lnTo>
                  <a:pt x="2206" y="3168"/>
                </a:lnTo>
                <a:lnTo>
                  <a:pt x="2171" y="3230"/>
                </a:lnTo>
                <a:lnTo>
                  <a:pt x="2109" y="3256"/>
                </a:lnTo>
                <a:lnTo>
                  <a:pt x="2136" y="3300"/>
                </a:lnTo>
                <a:lnTo>
                  <a:pt x="2215" y="3300"/>
                </a:lnTo>
                <a:lnTo>
                  <a:pt x="2224" y="3362"/>
                </a:lnTo>
                <a:lnTo>
                  <a:pt x="2286" y="3406"/>
                </a:lnTo>
                <a:lnTo>
                  <a:pt x="2339" y="3362"/>
                </a:lnTo>
                <a:lnTo>
                  <a:pt x="2365" y="3309"/>
                </a:lnTo>
                <a:lnTo>
                  <a:pt x="2295" y="3291"/>
                </a:lnTo>
                <a:lnTo>
                  <a:pt x="2339" y="3256"/>
                </a:lnTo>
                <a:lnTo>
                  <a:pt x="2418" y="3256"/>
                </a:lnTo>
                <a:lnTo>
                  <a:pt x="2471" y="3247"/>
                </a:lnTo>
                <a:lnTo>
                  <a:pt x="2551" y="3238"/>
                </a:lnTo>
                <a:lnTo>
                  <a:pt x="2515" y="3291"/>
                </a:lnTo>
                <a:lnTo>
                  <a:pt x="2515" y="3353"/>
                </a:lnTo>
                <a:lnTo>
                  <a:pt x="2577" y="3371"/>
                </a:lnTo>
                <a:lnTo>
                  <a:pt x="2630" y="3344"/>
                </a:lnTo>
                <a:lnTo>
                  <a:pt x="2656" y="3309"/>
                </a:lnTo>
                <a:lnTo>
                  <a:pt x="2727" y="3380"/>
                </a:lnTo>
                <a:lnTo>
                  <a:pt x="2736" y="3318"/>
                </a:lnTo>
                <a:lnTo>
                  <a:pt x="2780" y="3291"/>
                </a:lnTo>
                <a:lnTo>
                  <a:pt x="2833" y="3336"/>
                </a:lnTo>
                <a:lnTo>
                  <a:pt x="2859" y="3388"/>
                </a:lnTo>
                <a:lnTo>
                  <a:pt x="2824" y="3424"/>
                </a:lnTo>
                <a:lnTo>
                  <a:pt x="2868" y="3503"/>
                </a:lnTo>
                <a:lnTo>
                  <a:pt x="2939" y="3433"/>
                </a:lnTo>
                <a:lnTo>
                  <a:pt x="3001" y="3468"/>
                </a:lnTo>
                <a:lnTo>
                  <a:pt x="3062" y="3450"/>
                </a:lnTo>
                <a:lnTo>
                  <a:pt x="3080" y="3380"/>
                </a:lnTo>
                <a:lnTo>
                  <a:pt x="3080" y="3336"/>
                </a:lnTo>
                <a:lnTo>
                  <a:pt x="3115" y="3300"/>
                </a:lnTo>
                <a:lnTo>
                  <a:pt x="3124" y="3247"/>
                </a:lnTo>
                <a:lnTo>
                  <a:pt x="3071" y="3212"/>
                </a:lnTo>
                <a:lnTo>
                  <a:pt x="2992" y="3185"/>
                </a:lnTo>
                <a:lnTo>
                  <a:pt x="3018" y="3141"/>
                </a:lnTo>
                <a:lnTo>
                  <a:pt x="2957" y="3088"/>
                </a:lnTo>
                <a:lnTo>
                  <a:pt x="2912" y="3035"/>
                </a:lnTo>
                <a:lnTo>
                  <a:pt x="2877" y="2974"/>
                </a:lnTo>
                <a:lnTo>
                  <a:pt x="2912" y="2938"/>
                </a:lnTo>
                <a:lnTo>
                  <a:pt x="2948" y="2885"/>
                </a:lnTo>
                <a:lnTo>
                  <a:pt x="2904" y="2859"/>
                </a:lnTo>
                <a:lnTo>
                  <a:pt x="2904" y="2797"/>
                </a:lnTo>
                <a:lnTo>
                  <a:pt x="2912" y="2727"/>
                </a:lnTo>
                <a:lnTo>
                  <a:pt x="2842" y="2700"/>
                </a:lnTo>
                <a:lnTo>
                  <a:pt x="2762" y="2665"/>
                </a:lnTo>
                <a:lnTo>
                  <a:pt x="2692" y="2621"/>
                </a:lnTo>
                <a:lnTo>
                  <a:pt x="2621" y="2585"/>
                </a:lnTo>
                <a:lnTo>
                  <a:pt x="2542" y="2577"/>
                </a:lnTo>
                <a:lnTo>
                  <a:pt x="2462" y="2515"/>
                </a:lnTo>
                <a:lnTo>
                  <a:pt x="2418" y="2435"/>
                </a:lnTo>
                <a:lnTo>
                  <a:pt x="2392" y="2365"/>
                </a:lnTo>
                <a:lnTo>
                  <a:pt x="2392" y="1650"/>
                </a:lnTo>
                <a:lnTo>
                  <a:pt x="2480" y="1633"/>
                </a:lnTo>
                <a:lnTo>
                  <a:pt x="2524" y="1597"/>
                </a:lnTo>
                <a:lnTo>
                  <a:pt x="2604" y="1615"/>
                </a:lnTo>
                <a:lnTo>
                  <a:pt x="2683" y="1606"/>
                </a:lnTo>
                <a:lnTo>
                  <a:pt x="2736" y="1562"/>
                </a:lnTo>
                <a:lnTo>
                  <a:pt x="2798" y="1518"/>
                </a:lnTo>
                <a:lnTo>
                  <a:pt x="2851" y="1544"/>
                </a:lnTo>
                <a:lnTo>
                  <a:pt x="2948" y="1483"/>
                </a:lnTo>
                <a:lnTo>
                  <a:pt x="2974" y="1447"/>
                </a:lnTo>
                <a:lnTo>
                  <a:pt x="3036" y="1456"/>
                </a:lnTo>
                <a:lnTo>
                  <a:pt x="3115" y="1500"/>
                </a:lnTo>
                <a:lnTo>
                  <a:pt x="3212" y="1500"/>
                </a:lnTo>
                <a:lnTo>
                  <a:pt x="3248" y="1535"/>
                </a:lnTo>
                <a:lnTo>
                  <a:pt x="3301" y="1553"/>
                </a:lnTo>
                <a:lnTo>
                  <a:pt x="3345" y="1509"/>
                </a:lnTo>
                <a:lnTo>
                  <a:pt x="3433" y="1509"/>
                </a:lnTo>
                <a:lnTo>
                  <a:pt x="3398" y="1447"/>
                </a:lnTo>
                <a:lnTo>
                  <a:pt x="3354" y="1403"/>
                </a:lnTo>
                <a:lnTo>
                  <a:pt x="3398" y="1368"/>
                </a:lnTo>
                <a:lnTo>
                  <a:pt x="3380" y="1306"/>
                </a:lnTo>
                <a:lnTo>
                  <a:pt x="3433" y="1280"/>
                </a:lnTo>
                <a:lnTo>
                  <a:pt x="3362" y="1244"/>
                </a:lnTo>
                <a:lnTo>
                  <a:pt x="3371" y="1191"/>
                </a:lnTo>
                <a:lnTo>
                  <a:pt x="3345" y="1138"/>
                </a:lnTo>
                <a:lnTo>
                  <a:pt x="3283" y="1094"/>
                </a:lnTo>
                <a:lnTo>
                  <a:pt x="3212" y="1077"/>
                </a:lnTo>
                <a:lnTo>
                  <a:pt x="3133" y="1041"/>
                </a:lnTo>
                <a:lnTo>
                  <a:pt x="3089" y="1103"/>
                </a:lnTo>
                <a:lnTo>
                  <a:pt x="3018" y="1059"/>
                </a:lnTo>
                <a:lnTo>
                  <a:pt x="2983" y="1094"/>
                </a:lnTo>
                <a:lnTo>
                  <a:pt x="2912" y="1094"/>
                </a:lnTo>
                <a:lnTo>
                  <a:pt x="2895" y="1041"/>
                </a:lnTo>
                <a:lnTo>
                  <a:pt x="2824" y="1041"/>
                </a:lnTo>
                <a:lnTo>
                  <a:pt x="2771" y="1077"/>
                </a:lnTo>
                <a:lnTo>
                  <a:pt x="2736" y="1033"/>
                </a:lnTo>
                <a:lnTo>
                  <a:pt x="2692" y="1041"/>
                </a:lnTo>
                <a:lnTo>
                  <a:pt x="2656" y="1077"/>
                </a:lnTo>
                <a:lnTo>
                  <a:pt x="2595" y="1085"/>
                </a:lnTo>
                <a:lnTo>
                  <a:pt x="2595" y="406"/>
                </a:lnTo>
                <a:lnTo>
                  <a:pt x="2551" y="371"/>
                </a:lnTo>
                <a:lnTo>
                  <a:pt x="2506" y="353"/>
                </a:lnTo>
                <a:lnTo>
                  <a:pt x="2409" y="362"/>
                </a:lnTo>
                <a:lnTo>
                  <a:pt x="2348" y="353"/>
                </a:lnTo>
                <a:lnTo>
                  <a:pt x="2295" y="282"/>
                </a:lnTo>
                <a:lnTo>
                  <a:pt x="2251" y="238"/>
                </a:lnTo>
                <a:lnTo>
                  <a:pt x="2189" y="212"/>
                </a:lnTo>
                <a:lnTo>
                  <a:pt x="2189" y="159"/>
                </a:lnTo>
                <a:lnTo>
                  <a:pt x="2242" y="124"/>
                </a:lnTo>
                <a:lnTo>
                  <a:pt x="2251" y="71"/>
                </a:lnTo>
                <a:lnTo>
                  <a:pt x="2242" y="0"/>
                </a:lnTo>
                <a:lnTo>
                  <a:pt x="2189" y="80"/>
                </a:lnTo>
                <a:lnTo>
                  <a:pt x="2101" y="97"/>
                </a:lnTo>
                <a:lnTo>
                  <a:pt x="1995" y="115"/>
                </a:lnTo>
                <a:lnTo>
                  <a:pt x="1942" y="115"/>
                </a:lnTo>
                <a:lnTo>
                  <a:pt x="1880" y="132"/>
                </a:lnTo>
                <a:lnTo>
                  <a:pt x="1827" y="177"/>
                </a:lnTo>
                <a:lnTo>
                  <a:pt x="1748" y="177"/>
                </a:lnTo>
                <a:lnTo>
                  <a:pt x="1695" y="203"/>
                </a:lnTo>
                <a:lnTo>
                  <a:pt x="1615" y="230"/>
                </a:lnTo>
                <a:lnTo>
                  <a:pt x="1553" y="221"/>
                </a:lnTo>
                <a:lnTo>
                  <a:pt x="1492" y="212"/>
                </a:lnTo>
                <a:lnTo>
                  <a:pt x="1412" y="230"/>
                </a:lnTo>
                <a:lnTo>
                  <a:pt x="1315" y="221"/>
                </a:lnTo>
                <a:lnTo>
                  <a:pt x="1271" y="291"/>
                </a:lnTo>
                <a:lnTo>
                  <a:pt x="1218" y="344"/>
                </a:lnTo>
                <a:lnTo>
                  <a:pt x="1130" y="344"/>
                </a:lnTo>
                <a:lnTo>
                  <a:pt x="1042" y="388"/>
                </a:lnTo>
                <a:lnTo>
                  <a:pt x="971" y="441"/>
                </a:lnTo>
                <a:lnTo>
                  <a:pt x="944" y="512"/>
                </a:lnTo>
                <a:lnTo>
                  <a:pt x="892" y="556"/>
                </a:lnTo>
                <a:lnTo>
                  <a:pt x="794" y="503"/>
                </a:lnTo>
                <a:lnTo>
                  <a:pt x="724" y="441"/>
                </a:lnTo>
                <a:lnTo>
                  <a:pt x="644" y="432"/>
                </a:lnTo>
                <a:lnTo>
                  <a:pt x="591" y="494"/>
                </a:lnTo>
                <a:lnTo>
                  <a:pt x="609" y="565"/>
                </a:lnTo>
                <a:lnTo>
                  <a:pt x="644" y="618"/>
                </a:lnTo>
                <a:lnTo>
                  <a:pt x="644" y="724"/>
                </a:lnTo>
                <a:lnTo>
                  <a:pt x="636" y="847"/>
                </a:lnTo>
                <a:lnTo>
                  <a:pt x="600" y="944"/>
                </a:lnTo>
                <a:lnTo>
                  <a:pt x="609" y="1033"/>
                </a:lnTo>
                <a:lnTo>
                  <a:pt x="636" y="1112"/>
                </a:lnTo>
                <a:lnTo>
                  <a:pt x="565" y="1103"/>
                </a:lnTo>
                <a:lnTo>
                  <a:pt x="539" y="1147"/>
                </a:lnTo>
                <a:lnTo>
                  <a:pt x="530" y="1200"/>
                </a:lnTo>
                <a:lnTo>
                  <a:pt x="494" y="1244"/>
                </a:lnTo>
                <a:lnTo>
                  <a:pt x="433" y="1280"/>
                </a:lnTo>
                <a:lnTo>
                  <a:pt x="380" y="1262"/>
                </a:lnTo>
                <a:lnTo>
                  <a:pt x="318" y="1315"/>
                </a:lnTo>
                <a:lnTo>
                  <a:pt x="327" y="1385"/>
                </a:lnTo>
                <a:lnTo>
                  <a:pt x="62" y="1597"/>
                </a:lnTo>
                <a:lnTo>
                  <a:pt x="0" y="1641"/>
                </a:lnTo>
                <a:lnTo>
                  <a:pt x="53" y="1641"/>
                </a:lnTo>
                <a:lnTo>
                  <a:pt x="62" y="1703"/>
                </a:lnTo>
                <a:lnTo>
                  <a:pt x="97" y="1738"/>
                </a:lnTo>
                <a:lnTo>
                  <a:pt x="141" y="1721"/>
                </a:lnTo>
                <a:lnTo>
                  <a:pt x="168" y="1791"/>
                </a:lnTo>
                <a:lnTo>
                  <a:pt x="168" y="1844"/>
                </a:lnTo>
                <a:lnTo>
                  <a:pt x="230" y="1827"/>
                </a:lnTo>
                <a:lnTo>
                  <a:pt x="256" y="1888"/>
                </a:lnTo>
                <a:lnTo>
                  <a:pt x="274" y="1950"/>
                </a:lnTo>
                <a:lnTo>
                  <a:pt x="327" y="1941"/>
                </a:lnTo>
                <a:lnTo>
                  <a:pt x="362" y="1985"/>
                </a:lnTo>
                <a:lnTo>
                  <a:pt x="406" y="1994"/>
                </a:lnTo>
                <a:lnTo>
                  <a:pt x="433" y="2038"/>
                </a:lnTo>
                <a:lnTo>
                  <a:pt x="477" y="2083"/>
                </a:lnTo>
                <a:lnTo>
                  <a:pt x="530" y="2109"/>
                </a:lnTo>
                <a:lnTo>
                  <a:pt x="583" y="2100"/>
                </a:lnTo>
                <a:lnTo>
                  <a:pt x="627" y="2118"/>
                </a:lnTo>
                <a:lnTo>
                  <a:pt x="662" y="2144"/>
                </a:lnTo>
                <a:lnTo>
                  <a:pt x="706" y="2118"/>
                </a:lnTo>
                <a:lnTo>
                  <a:pt x="741" y="2144"/>
                </a:lnTo>
                <a:lnTo>
                  <a:pt x="786" y="2118"/>
                </a:lnTo>
                <a:lnTo>
                  <a:pt x="839" y="2127"/>
                </a:lnTo>
                <a:lnTo>
                  <a:pt x="865" y="2171"/>
                </a:lnTo>
                <a:lnTo>
                  <a:pt x="918" y="2215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" name="Freeform 30">
            <a:extLst>
              <a:ext uri="{FF2B5EF4-FFF2-40B4-BE49-F238E27FC236}">
                <a16:creationId xmlns:a16="http://schemas.microsoft.com/office/drawing/2014/main" id="{306C2A36-A806-4736-979D-856D6755F5B5}"/>
              </a:ext>
            </a:extLst>
          </p:cNvPr>
          <p:cNvSpPr>
            <a:spLocks/>
          </p:cNvSpPr>
          <p:nvPr/>
        </p:nvSpPr>
        <p:spPr bwMode="auto">
          <a:xfrm>
            <a:off x="6628538" y="5102306"/>
            <a:ext cx="2109787" cy="1581150"/>
          </a:xfrm>
          <a:custGeom>
            <a:avLst/>
            <a:gdLst>
              <a:gd name="T0" fmla="*/ 104122796 w 5859"/>
              <a:gd name="T1" fmla="*/ 86756340 h 4394"/>
              <a:gd name="T2" fmla="*/ 131612323 w 5859"/>
              <a:gd name="T3" fmla="*/ 98280671 h 4394"/>
              <a:gd name="T4" fmla="*/ 172716980 w 5859"/>
              <a:gd name="T5" fmla="*/ 106179224 h 4394"/>
              <a:gd name="T6" fmla="*/ 214988340 w 5859"/>
              <a:gd name="T7" fmla="*/ 101647362 h 4394"/>
              <a:gd name="T8" fmla="*/ 252721443 w 5859"/>
              <a:gd name="T9" fmla="*/ 105143236 h 4394"/>
              <a:gd name="T10" fmla="*/ 292788671 w 5859"/>
              <a:gd name="T11" fmla="*/ 102812534 h 4394"/>
              <a:gd name="T12" fmla="*/ 328317642 w 5859"/>
              <a:gd name="T13" fmla="*/ 100481831 h 4394"/>
              <a:gd name="T14" fmla="*/ 355677536 w 5859"/>
              <a:gd name="T15" fmla="*/ 67333096 h 4394"/>
              <a:gd name="T16" fmla="*/ 395744404 w 5859"/>
              <a:gd name="T17" fmla="*/ 53607606 h 4394"/>
              <a:gd name="T18" fmla="*/ 419862737 w 5859"/>
              <a:gd name="T19" fmla="*/ 19422884 h 4394"/>
              <a:gd name="T20" fmla="*/ 462134097 w 5859"/>
              <a:gd name="T21" fmla="*/ 0 h 4394"/>
              <a:gd name="T22" fmla="*/ 491828115 w 5859"/>
              <a:gd name="T23" fmla="*/ 13725490 h 4394"/>
              <a:gd name="T24" fmla="*/ 528523789 w 5859"/>
              <a:gd name="T25" fmla="*/ 29652500 h 4394"/>
              <a:gd name="T26" fmla="*/ 546806809 w 5859"/>
              <a:gd name="T27" fmla="*/ 58269012 h 4394"/>
              <a:gd name="T28" fmla="*/ 591412654 w 5859"/>
              <a:gd name="T29" fmla="*/ 61635703 h 4394"/>
              <a:gd name="T30" fmla="*/ 629145757 w 5859"/>
              <a:gd name="T31" fmla="*/ 67333096 h 4394"/>
              <a:gd name="T32" fmla="*/ 630312820 w 5859"/>
              <a:gd name="T33" fmla="*/ 89087043 h 4394"/>
              <a:gd name="T34" fmla="*/ 629145757 w 5859"/>
              <a:gd name="T35" fmla="*/ 123400949 h 4394"/>
              <a:gd name="T36" fmla="*/ 637185202 w 5859"/>
              <a:gd name="T37" fmla="*/ 146190884 h 4394"/>
              <a:gd name="T38" fmla="*/ 647558411 w 5859"/>
              <a:gd name="T39" fmla="*/ 145025352 h 4394"/>
              <a:gd name="T40" fmla="*/ 676085367 w 5859"/>
              <a:gd name="T41" fmla="*/ 145025352 h 4394"/>
              <a:gd name="T42" fmla="*/ 703574894 w 5859"/>
              <a:gd name="T43" fmla="*/ 156549683 h 4394"/>
              <a:gd name="T44" fmla="*/ 716152595 w 5859"/>
              <a:gd name="T45" fmla="*/ 162247077 h 4394"/>
              <a:gd name="T46" fmla="*/ 749347442 w 5859"/>
              <a:gd name="T47" fmla="*/ 156549683 h 4394"/>
              <a:gd name="T48" fmla="*/ 753885698 w 5859"/>
              <a:gd name="T49" fmla="*/ 177008555 h 4394"/>
              <a:gd name="T50" fmla="*/ 680753257 w 5859"/>
              <a:gd name="T51" fmla="*/ 568836165 h 4394"/>
              <a:gd name="T52" fmla="*/ 661303175 w 5859"/>
              <a:gd name="T53" fmla="*/ 536852962 h 4394"/>
              <a:gd name="T54" fmla="*/ 630312820 w 5859"/>
              <a:gd name="T55" fmla="*/ 512897856 h 4394"/>
              <a:gd name="T56" fmla="*/ 584540273 w 5859"/>
              <a:gd name="T57" fmla="*/ 519760781 h 4394"/>
              <a:gd name="T58" fmla="*/ 647558411 w 5859"/>
              <a:gd name="T59" fmla="*/ 371109651 h 4394"/>
              <a:gd name="T60" fmla="*/ 624607501 w 5859"/>
              <a:gd name="T61" fmla="*/ 355182641 h 4394"/>
              <a:gd name="T62" fmla="*/ 603990355 w 5859"/>
              <a:gd name="T63" fmla="*/ 339126448 h 4394"/>
              <a:gd name="T64" fmla="*/ 577667891 w 5859"/>
              <a:gd name="T65" fmla="*/ 335759757 h 4394"/>
              <a:gd name="T66" fmla="*/ 547973872 w 5859"/>
              <a:gd name="T67" fmla="*/ 317502045 h 4394"/>
              <a:gd name="T68" fmla="*/ 512445261 w 5859"/>
              <a:gd name="T69" fmla="*/ 319703204 h 4394"/>
              <a:gd name="T70" fmla="*/ 483918304 w 5859"/>
              <a:gd name="T71" fmla="*/ 333429054 h 4394"/>
              <a:gd name="T72" fmla="*/ 449556396 w 5859"/>
              <a:gd name="T73" fmla="*/ 335759757 h 4394"/>
              <a:gd name="T74" fmla="*/ 414027784 w 5859"/>
              <a:gd name="T75" fmla="*/ 308308417 h 4394"/>
              <a:gd name="T76" fmla="*/ 386667891 w 5859"/>
              <a:gd name="T77" fmla="*/ 332263523 h 4394"/>
              <a:gd name="T78" fmla="*/ 348805154 w 5859"/>
              <a:gd name="T79" fmla="*/ 351686767 h 4394"/>
              <a:gd name="T80" fmla="*/ 304199309 w 5859"/>
              <a:gd name="T81" fmla="*/ 350650779 h 4394"/>
              <a:gd name="T82" fmla="*/ 268800331 w 5859"/>
              <a:gd name="T83" fmla="*/ 358549332 h 4394"/>
              <a:gd name="T84" fmla="*/ 228733103 w 5859"/>
              <a:gd name="T85" fmla="*/ 352851939 h 4394"/>
              <a:gd name="T86" fmla="*/ 197872382 w 5859"/>
              <a:gd name="T87" fmla="*/ 338090460 h 4394"/>
              <a:gd name="T88" fmla="*/ 204615130 w 5859"/>
              <a:gd name="T89" fmla="*/ 310639120 h 4394"/>
              <a:gd name="T90" fmla="*/ 196705319 w 5859"/>
              <a:gd name="T91" fmla="*/ 283188139 h 4394"/>
              <a:gd name="T92" fmla="*/ 177384870 w 5859"/>
              <a:gd name="T93" fmla="*/ 272958523 h 4394"/>
              <a:gd name="T94" fmla="*/ 141855899 w 5859"/>
              <a:gd name="T95" fmla="*/ 268297117 h 4394"/>
              <a:gd name="T96" fmla="*/ 145357086 w 5859"/>
              <a:gd name="T97" fmla="*/ 238644618 h 4394"/>
              <a:gd name="T98" fmla="*/ 125907004 w 5859"/>
              <a:gd name="T99" fmla="*/ 213523980 h 4394"/>
              <a:gd name="T100" fmla="*/ 75466206 w 5859"/>
              <a:gd name="T101" fmla="*/ 190734405 h 4394"/>
              <a:gd name="T102" fmla="*/ 42271360 w 5859"/>
              <a:gd name="T103" fmla="*/ 174807396 h 4394"/>
              <a:gd name="T104" fmla="*/ 15949255 w 5859"/>
              <a:gd name="T105" fmla="*/ 156549683 h 4394"/>
              <a:gd name="T106" fmla="*/ 8039444 w 5859"/>
              <a:gd name="T107" fmla="*/ 129098343 h 439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5859" h="4394">
                <a:moveTo>
                  <a:pt x="0" y="856"/>
                </a:moveTo>
                <a:lnTo>
                  <a:pt x="600" y="662"/>
                </a:lnTo>
                <a:lnTo>
                  <a:pt x="688" y="679"/>
                </a:lnTo>
                <a:lnTo>
                  <a:pt x="741" y="653"/>
                </a:lnTo>
                <a:lnTo>
                  <a:pt x="803" y="670"/>
                </a:lnTo>
                <a:lnTo>
                  <a:pt x="865" y="670"/>
                </a:lnTo>
                <a:lnTo>
                  <a:pt x="865" y="714"/>
                </a:lnTo>
                <a:lnTo>
                  <a:pt x="953" y="714"/>
                </a:lnTo>
                <a:lnTo>
                  <a:pt x="953" y="785"/>
                </a:lnTo>
                <a:lnTo>
                  <a:pt x="1015" y="759"/>
                </a:lnTo>
                <a:lnTo>
                  <a:pt x="1068" y="803"/>
                </a:lnTo>
                <a:lnTo>
                  <a:pt x="1129" y="785"/>
                </a:lnTo>
                <a:lnTo>
                  <a:pt x="1209" y="759"/>
                </a:lnTo>
                <a:lnTo>
                  <a:pt x="1262" y="794"/>
                </a:lnTo>
                <a:lnTo>
                  <a:pt x="1332" y="820"/>
                </a:lnTo>
                <a:lnTo>
                  <a:pt x="1421" y="873"/>
                </a:lnTo>
                <a:lnTo>
                  <a:pt x="1508" y="847"/>
                </a:lnTo>
                <a:lnTo>
                  <a:pt x="1552" y="803"/>
                </a:lnTo>
                <a:lnTo>
                  <a:pt x="1587" y="759"/>
                </a:lnTo>
                <a:lnTo>
                  <a:pt x="1658" y="785"/>
                </a:lnTo>
                <a:lnTo>
                  <a:pt x="1720" y="838"/>
                </a:lnTo>
                <a:lnTo>
                  <a:pt x="1790" y="864"/>
                </a:lnTo>
                <a:lnTo>
                  <a:pt x="1843" y="847"/>
                </a:lnTo>
                <a:lnTo>
                  <a:pt x="1887" y="794"/>
                </a:lnTo>
                <a:lnTo>
                  <a:pt x="1949" y="812"/>
                </a:lnTo>
                <a:lnTo>
                  <a:pt x="2029" y="856"/>
                </a:lnTo>
                <a:lnTo>
                  <a:pt x="2099" y="917"/>
                </a:lnTo>
                <a:lnTo>
                  <a:pt x="2161" y="926"/>
                </a:lnTo>
                <a:lnTo>
                  <a:pt x="2214" y="864"/>
                </a:lnTo>
                <a:lnTo>
                  <a:pt x="2258" y="794"/>
                </a:lnTo>
                <a:lnTo>
                  <a:pt x="2302" y="776"/>
                </a:lnTo>
                <a:lnTo>
                  <a:pt x="2355" y="829"/>
                </a:lnTo>
                <a:lnTo>
                  <a:pt x="2408" y="847"/>
                </a:lnTo>
                <a:lnTo>
                  <a:pt x="2479" y="856"/>
                </a:lnTo>
                <a:lnTo>
                  <a:pt x="2532" y="776"/>
                </a:lnTo>
                <a:lnTo>
                  <a:pt x="2576" y="714"/>
                </a:lnTo>
                <a:lnTo>
                  <a:pt x="2584" y="644"/>
                </a:lnTo>
                <a:lnTo>
                  <a:pt x="2611" y="573"/>
                </a:lnTo>
                <a:lnTo>
                  <a:pt x="2682" y="538"/>
                </a:lnTo>
                <a:lnTo>
                  <a:pt x="2743" y="520"/>
                </a:lnTo>
                <a:lnTo>
                  <a:pt x="2761" y="450"/>
                </a:lnTo>
                <a:lnTo>
                  <a:pt x="2796" y="406"/>
                </a:lnTo>
                <a:lnTo>
                  <a:pt x="2885" y="432"/>
                </a:lnTo>
                <a:lnTo>
                  <a:pt x="2964" y="450"/>
                </a:lnTo>
                <a:lnTo>
                  <a:pt x="3052" y="414"/>
                </a:lnTo>
                <a:lnTo>
                  <a:pt x="3079" y="335"/>
                </a:lnTo>
                <a:lnTo>
                  <a:pt x="3105" y="273"/>
                </a:lnTo>
                <a:lnTo>
                  <a:pt x="3149" y="238"/>
                </a:lnTo>
                <a:lnTo>
                  <a:pt x="3211" y="212"/>
                </a:lnTo>
                <a:lnTo>
                  <a:pt x="3238" y="150"/>
                </a:lnTo>
                <a:lnTo>
                  <a:pt x="3264" y="123"/>
                </a:lnTo>
                <a:lnTo>
                  <a:pt x="3352" y="97"/>
                </a:lnTo>
                <a:lnTo>
                  <a:pt x="3485" y="97"/>
                </a:lnTo>
                <a:lnTo>
                  <a:pt x="3555" y="70"/>
                </a:lnTo>
                <a:lnTo>
                  <a:pt x="3564" y="0"/>
                </a:lnTo>
                <a:lnTo>
                  <a:pt x="3617" y="44"/>
                </a:lnTo>
                <a:lnTo>
                  <a:pt x="3696" y="35"/>
                </a:lnTo>
                <a:lnTo>
                  <a:pt x="3758" y="17"/>
                </a:lnTo>
                <a:lnTo>
                  <a:pt x="3785" y="62"/>
                </a:lnTo>
                <a:lnTo>
                  <a:pt x="3793" y="106"/>
                </a:lnTo>
                <a:lnTo>
                  <a:pt x="3873" y="123"/>
                </a:lnTo>
                <a:lnTo>
                  <a:pt x="3917" y="150"/>
                </a:lnTo>
                <a:lnTo>
                  <a:pt x="3970" y="123"/>
                </a:lnTo>
                <a:lnTo>
                  <a:pt x="4032" y="185"/>
                </a:lnTo>
                <a:lnTo>
                  <a:pt x="4076" y="229"/>
                </a:lnTo>
                <a:lnTo>
                  <a:pt x="3996" y="273"/>
                </a:lnTo>
                <a:lnTo>
                  <a:pt x="4067" y="326"/>
                </a:lnTo>
                <a:lnTo>
                  <a:pt x="4102" y="353"/>
                </a:lnTo>
                <a:lnTo>
                  <a:pt x="4111" y="423"/>
                </a:lnTo>
                <a:lnTo>
                  <a:pt x="4217" y="450"/>
                </a:lnTo>
                <a:lnTo>
                  <a:pt x="4261" y="406"/>
                </a:lnTo>
                <a:lnTo>
                  <a:pt x="4367" y="459"/>
                </a:lnTo>
                <a:lnTo>
                  <a:pt x="4411" y="441"/>
                </a:lnTo>
                <a:lnTo>
                  <a:pt x="4447" y="467"/>
                </a:lnTo>
                <a:lnTo>
                  <a:pt x="4561" y="476"/>
                </a:lnTo>
                <a:lnTo>
                  <a:pt x="4614" y="547"/>
                </a:lnTo>
                <a:lnTo>
                  <a:pt x="4685" y="573"/>
                </a:lnTo>
                <a:lnTo>
                  <a:pt x="4755" y="582"/>
                </a:lnTo>
                <a:lnTo>
                  <a:pt x="4791" y="520"/>
                </a:lnTo>
                <a:lnTo>
                  <a:pt x="4852" y="520"/>
                </a:lnTo>
                <a:lnTo>
                  <a:pt x="4905" y="538"/>
                </a:lnTo>
                <a:lnTo>
                  <a:pt x="4870" y="582"/>
                </a:lnTo>
                <a:lnTo>
                  <a:pt x="4808" y="626"/>
                </a:lnTo>
                <a:lnTo>
                  <a:pt x="4791" y="697"/>
                </a:lnTo>
                <a:lnTo>
                  <a:pt x="4861" y="688"/>
                </a:lnTo>
                <a:lnTo>
                  <a:pt x="4870" y="767"/>
                </a:lnTo>
                <a:lnTo>
                  <a:pt x="4861" y="838"/>
                </a:lnTo>
                <a:lnTo>
                  <a:pt x="4817" y="856"/>
                </a:lnTo>
                <a:lnTo>
                  <a:pt x="4808" y="900"/>
                </a:lnTo>
                <a:lnTo>
                  <a:pt x="4852" y="953"/>
                </a:lnTo>
                <a:lnTo>
                  <a:pt x="4905" y="997"/>
                </a:lnTo>
                <a:lnTo>
                  <a:pt x="4870" y="1059"/>
                </a:lnTo>
                <a:lnTo>
                  <a:pt x="4808" y="1085"/>
                </a:lnTo>
                <a:lnTo>
                  <a:pt x="4835" y="1129"/>
                </a:lnTo>
                <a:lnTo>
                  <a:pt x="4914" y="1129"/>
                </a:lnTo>
                <a:lnTo>
                  <a:pt x="4923" y="1191"/>
                </a:lnTo>
                <a:lnTo>
                  <a:pt x="4985" y="1235"/>
                </a:lnTo>
                <a:lnTo>
                  <a:pt x="5038" y="1191"/>
                </a:lnTo>
                <a:lnTo>
                  <a:pt x="5064" y="1138"/>
                </a:lnTo>
                <a:lnTo>
                  <a:pt x="4994" y="1120"/>
                </a:lnTo>
                <a:lnTo>
                  <a:pt x="5038" y="1085"/>
                </a:lnTo>
                <a:lnTo>
                  <a:pt x="5117" y="1085"/>
                </a:lnTo>
                <a:lnTo>
                  <a:pt x="5170" y="1076"/>
                </a:lnTo>
                <a:lnTo>
                  <a:pt x="5250" y="1067"/>
                </a:lnTo>
                <a:lnTo>
                  <a:pt x="5214" y="1120"/>
                </a:lnTo>
                <a:lnTo>
                  <a:pt x="5214" y="1182"/>
                </a:lnTo>
                <a:lnTo>
                  <a:pt x="5276" y="1200"/>
                </a:lnTo>
                <a:lnTo>
                  <a:pt x="5329" y="1173"/>
                </a:lnTo>
                <a:lnTo>
                  <a:pt x="5355" y="1138"/>
                </a:lnTo>
                <a:lnTo>
                  <a:pt x="5426" y="1209"/>
                </a:lnTo>
                <a:lnTo>
                  <a:pt x="5435" y="1147"/>
                </a:lnTo>
                <a:lnTo>
                  <a:pt x="5479" y="1120"/>
                </a:lnTo>
                <a:lnTo>
                  <a:pt x="5532" y="1165"/>
                </a:lnTo>
                <a:lnTo>
                  <a:pt x="5558" y="1217"/>
                </a:lnTo>
                <a:lnTo>
                  <a:pt x="5523" y="1253"/>
                </a:lnTo>
                <a:lnTo>
                  <a:pt x="5567" y="1332"/>
                </a:lnTo>
                <a:lnTo>
                  <a:pt x="5638" y="1262"/>
                </a:lnTo>
                <a:lnTo>
                  <a:pt x="5700" y="1297"/>
                </a:lnTo>
                <a:lnTo>
                  <a:pt x="5761" y="1279"/>
                </a:lnTo>
                <a:lnTo>
                  <a:pt x="5779" y="1209"/>
                </a:lnTo>
                <a:lnTo>
                  <a:pt x="5779" y="1165"/>
                </a:lnTo>
                <a:lnTo>
                  <a:pt x="5814" y="1129"/>
                </a:lnTo>
                <a:lnTo>
                  <a:pt x="5858" y="1182"/>
                </a:lnTo>
                <a:lnTo>
                  <a:pt x="5823" y="1279"/>
                </a:lnTo>
                <a:lnTo>
                  <a:pt x="5814" y="1367"/>
                </a:lnTo>
                <a:lnTo>
                  <a:pt x="5841" y="1429"/>
                </a:lnTo>
                <a:lnTo>
                  <a:pt x="5814" y="1500"/>
                </a:lnTo>
                <a:lnTo>
                  <a:pt x="5788" y="1587"/>
                </a:lnTo>
                <a:lnTo>
                  <a:pt x="5797" y="1640"/>
                </a:lnTo>
                <a:lnTo>
                  <a:pt x="5250" y="4393"/>
                </a:lnTo>
                <a:lnTo>
                  <a:pt x="5197" y="4358"/>
                </a:lnTo>
                <a:lnTo>
                  <a:pt x="5170" y="4287"/>
                </a:lnTo>
                <a:lnTo>
                  <a:pt x="5117" y="4261"/>
                </a:lnTo>
                <a:lnTo>
                  <a:pt x="5100" y="4208"/>
                </a:lnTo>
                <a:lnTo>
                  <a:pt x="5100" y="4146"/>
                </a:lnTo>
                <a:lnTo>
                  <a:pt x="5064" y="4102"/>
                </a:lnTo>
                <a:lnTo>
                  <a:pt x="4985" y="4084"/>
                </a:lnTo>
                <a:lnTo>
                  <a:pt x="4941" y="4058"/>
                </a:lnTo>
                <a:lnTo>
                  <a:pt x="4888" y="4005"/>
                </a:lnTo>
                <a:lnTo>
                  <a:pt x="4861" y="3961"/>
                </a:lnTo>
                <a:lnTo>
                  <a:pt x="4782" y="3934"/>
                </a:lnTo>
                <a:lnTo>
                  <a:pt x="4729" y="3987"/>
                </a:lnTo>
                <a:lnTo>
                  <a:pt x="4676" y="4040"/>
                </a:lnTo>
                <a:lnTo>
                  <a:pt x="4579" y="4014"/>
                </a:lnTo>
                <a:lnTo>
                  <a:pt x="4508" y="4014"/>
                </a:lnTo>
                <a:lnTo>
                  <a:pt x="4411" y="4022"/>
                </a:lnTo>
                <a:lnTo>
                  <a:pt x="4341" y="4005"/>
                </a:lnTo>
                <a:lnTo>
                  <a:pt x="5108" y="2911"/>
                </a:lnTo>
                <a:lnTo>
                  <a:pt x="5082" y="2805"/>
                </a:lnTo>
                <a:lnTo>
                  <a:pt x="4994" y="2866"/>
                </a:lnTo>
                <a:lnTo>
                  <a:pt x="4994" y="2796"/>
                </a:lnTo>
                <a:lnTo>
                  <a:pt x="4932" y="2805"/>
                </a:lnTo>
                <a:lnTo>
                  <a:pt x="4923" y="2752"/>
                </a:lnTo>
                <a:lnTo>
                  <a:pt x="4905" y="2699"/>
                </a:lnTo>
                <a:lnTo>
                  <a:pt x="4817" y="2743"/>
                </a:lnTo>
                <a:lnTo>
                  <a:pt x="4764" y="2725"/>
                </a:lnTo>
                <a:lnTo>
                  <a:pt x="4817" y="2681"/>
                </a:lnTo>
                <a:lnTo>
                  <a:pt x="4764" y="2664"/>
                </a:lnTo>
                <a:lnTo>
                  <a:pt x="4702" y="2690"/>
                </a:lnTo>
                <a:lnTo>
                  <a:pt x="4658" y="2619"/>
                </a:lnTo>
                <a:lnTo>
                  <a:pt x="4614" y="2646"/>
                </a:lnTo>
                <a:lnTo>
                  <a:pt x="4552" y="2602"/>
                </a:lnTo>
                <a:lnTo>
                  <a:pt x="4535" y="2664"/>
                </a:lnTo>
                <a:lnTo>
                  <a:pt x="4464" y="2655"/>
                </a:lnTo>
                <a:lnTo>
                  <a:pt x="4455" y="2593"/>
                </a:lnTo>
                <a:lnTo>
                  <a:pt x="4429" y="2540"/>
                </a:lnTo>
                <a:lnTo>
                  <a:pt x="4349" y="2531"/>
                </a:lnTo>
                <a:lnTo>
                  <a:pt x="4296" y="2487"/>
                </a:lnTo>
                <a:lnTo>
                  <a:pt x="4235" y="2496"/>
                </a:lnTo>
                <a:lnTo>
                  <a:pt x="4226" y="2452"/>
                </a:lnTo>
                <a:lnTo>
                  <a:pt x="4164" y="2408"/>
                </a:lnTo>
                <a:lnTo>
                  <a:pt x="4102" y="2434"/>
                </a:lnTo>
                <a:lnTo>
                  <a:pt x="4032" y="2399"/>
                </a:lnTo>
                <a:lnTo>
                  <a:pt x="4041" y="2487"/>
                </a:lnTo>
                <a:lnTo>
                  <a:pt x="3952" y="2469"/>
                </a:lnTo>
                <a:lnTo>
                  <a:pt x="3882" y="2461"/>
                </a:lnTo>
                <a:lnTo>
                  <a:pt x="3873" y="2514"/>
                </a:lnTo>
                <a:lnTo>
                  <a:pt x="3846" y="2575"/>
                </a:lnTo>
                <a:lnTo>
                  <a:pt x="3776" y="2593"/>
                </a:lnTo>
                <a:lnTo>
                  <a:pt x="3732" y="2575"/>
                </a:lnTo>
                <a:lnTo>
                  <a:pt x="3652" y="2602"/>
                </a:lnTo>
                <a:lnTo>
                  <a:pt x="3599" y="2611"/>
                </a:lnTo>
                <a:lnTo>
                  <a:pt x="3538" y="2558"/>
                </a:lnTo>
                <a:lnTo>
                  <a:pt x="3502" y="2487"/>
                </a:lnTo>
                <a:lnTo>
                  <a:pt x="3467" y="2593"/>
                </a:lnTo>
                <a:lnTo>
                  <a:pt x="3440" y="2478"/>
                </a:lnTo>
                <a:lnTo>
                  <a:pt x="3352" y="2461"/>
                </a:lnTo>
                <a:lnTo>
                  <a:pt x="3308" y="2434"/>
                </a:lnTo>
                <a:lnTo>
                  <a:pt x="3202" y="2452"/>
                </a:lnTo>
                <a:lnTo>
                  <a:pt x="3193" y="2381"/>
                </a:lnTo>
                <a:lnTo>
                  <a:pt x="3132" y="2408"/>
                </a:lnTo>
                <a:lnTo>
                  <a:pt x="3070" y="2425"/>
                </a:lnTo>
                <a:lnTo>
                  <a:pt x="3043" y="2496"/>
                </a:lnTo>
                <a:lnTo>
                  <a:pt x="3035" y="2549"/>
                </a:lnTo>
                <a:lnTo>
                  <a:pt x="2982" y="2566"/>
                </a:lnTo>
                <a:lnTo>
                  <a:pt x="2973" y="2611"/>
                </a:lnTo>
                <a:lnTo>
                  <a:pt x="2902" y="2611"/>
                </a:lnTo>
                <a:lnTo>
                  <a:pt x="2814" y="2593"/>
                </a:lnTo>
                <a:lnTo>
                  <a:pt x="2752" y="2646"/>
                </a:lnTo>
                <a:lnTo>
                  <a:pt x="2690" y="2716"/>
                </a:lnTo>
                <a:lnTo>
                  <a:pt x="2637" y="2708"/>
                </a:lnTo>
                <a:lnTo>
                  <a:pt x="2567" y="2734"/>
                </a:lnTo>
                <a:lnTo>
                  <a:pt x="2496" y="2752"/>
                </a:lnTo>
                <a:lnTo>
                  <a:pt x="2434" y="2716"/>
                </a:lnTo>
                <a:lnTo>
                  <a:pt x="2346" y="2708"/>
                </a:lnTo>
                <a:lnTo>
                  <a:pt x="2267" y="2725"/>
                </a:lnTo>
                <a:lnTo>
                  <a:pt x="2205" y="2699"/>
                </a:lnTo>
                <a:lnTo>
                  <a:pt x="2152" y="2672"/>
                </a:lnTo>
                <a:lnTo>
                  <a:pt x="2117" y="2725"/>
                </a:lnTo>
                <a:lnTo>
                  <a:pt x="2073" y="2769"/>
                </a:lnTo>
                <a:lnTo>
                  <a:pt x="2037" y="2699"/>
                </a:lnTo>
                <a:lnTo>
                  <a:pt x="2011" y="2752"/>
                </a:lnTo>
                <a:lnTo>
                  <a:pt x="1896" y="2761"/>
                </a:lnTo>
                <a:lnTo>
                  <a:pt x="1799" y="2778"/>
                </a:lnTo>
                <a:lnTo>
                  <a:pt x="1764" y="2725"/>
                </a:lnTo>
                <a:lnTo>
                  <a:pt x="1764" y="2690"/>
                </a:lnTo>
                <a:lnTo>
                  <a:pt x="1711" y="2672"/>
                </a:lnTo>
                <a:lnTo>
                  <a:pt x="1631" y="2672"/>
                </a:lnTo>
                <a:lnTo>
                  <a:pt x="1552" y="2646"/>
                </a:lnTo>
                <a:lnTo>
                  <a:pt x="1526" y="2611"/>
                </a:lnTo>
                <a:lnTo>
                  <a:pt x="1491" y="2540"/>
                </a:lnTo>
                <a:lnTo>
                  <a:pt x="1543" y="2522"/>
                </a:lnTo>
                <a:lnTo>
                  <a:pt x="1570" y="2478"/>
                </a:lnTo>
                <a:lnTo>
                  <a:pt x="1623" y="2443"/>
                </a:lnTo>
                <a:lnTo>
                  <a:pt x="1578" y="2399"/>
                </a:lnTo>
                <a:lnTo>
                  <a:pt x="1614" y="2372"/>
                </a:lnTo>
                <a:lnTo>
                  <a:pt x="1561" y="2319"/>
                </a:lnTo>
                <a:lnTo>
                  <a:pt x="1570" y="2258"/>
                </a:lnTo>
                <a:lnTo>
                  <a:pt x="1570" y="2205"/>
                </a:lnTo>
                <a:lnTo>
                  <a:pt x="1517" y="2187"/>
                </a:lnTo>
                <a:lnTo>
                  <a:pt x="1517" y="2134"/>
                </a:lnTo>
                <a:lnTo>
                  <a:pt x="1456" y="2143"/>
                </a:lnTo>
                <a:lnTo>
                  <a:pt x="1447" y="2081"/>
                </a:lnTo>
                <a:lnTo>
                  <a:pt x="1421" y="2134"/>
                </a:lnTo>
                <a:lnTo>
                  <a:pt x="1368" y="2108"/>
                </a:lnTo>
                <a:lnTo>
                  <a:pt x="1324" y="2143"/>
                </a:lnTo>
                <a:lnTo>
                  <a:pt x="1244" y="2143"/>
                </a:lnTo>
                <a:lnTo>
                  <a:pt x="1191" y="2125"/>
                </a:lnTo>
                <a:lnTo>
                  <a:pt x="1147" y="2072"/>
                </a:lnTo>
                <a:lnTo>
                  <a:pt x="1094" y="2072"/>
                </a:lnTo>
                <a:lnTo>
                  <a:pt x="1050" y="2019"/>
                </a:lnTo>
                <a:lnTo>
                  <a:pt x="1068" y="1958"/>
                </a:lnTo>
                <a:lnTo>
                  <a:pt x="1138" y="1914"/>
                </a:lnTo>
                <a:lnTo>
                  <a:pt x="1076" y="1896"/>
                </a:lnTo>
                <a:lnTo>
                  <a:pt x="1121" y="1843"/>
                </a:lnTo>
                <a:lnTo>
                  <a:pt x="1059" y="1808"/>
                </a:lnTo>
                <a:lnTo>
                  <a:pt x="1015" y="1772"/>
                </a:lnTo>
                <a:lnTo>
                  <a:pt x="1032" y="1737"/>
                </a:lnTo>
                <a:lnTo>
                  <a:pt x="979" y="1702"/>
                </a:lnTo>
                <a:lnTo>
                  <a:pt x="971" y="1649"/>
                </a:lnTo>
                <a:lnTo>
                  <a:pt x="909" y="1605"/>
                </a:lnTo>
                <a:lnTo>
                  <a:pt x="873" y="1578"/>
                </a:lnTo>
                <a:lnTo>
                  <a:pt x="662" y="1562"/>
                </a:lnTo>
                <a:lnTo>
                  <a:pt x="618" y="1535"/>
                </a:lnTo>
                <a:lnTo>
                  <a:pt x="582" y="1473"/>
                </a:lnTo>
                <a:lnTo>
                  <a:pt x="556" y="1420"/>
                </a:lnTo>
                <a:lnTo>
                  <a:pt x="503" y="1456"/>
                </a:lnTo>
                <a:lnTo>
                  <a:pt x="450" y="1438"/>
                </a:lnTo>
                <a:lnTo>
                  <a:pt x="423" y="1385"/>
                </a:lnTo>
                <a:lnTo>
                  <a:pt x="326" y="1350"/>
                </a:lnTo>
                <a:lnTo>
                  <a:pt x="256" y="1332"/>
                </a:lnTo>
                <a:lnTo>
                  <a:pt x="194" y="1350"/>
                </a:lnTo>
                <a:lnTo>
                  <a:pt x="141" y="1306"/>
                </a:lnTo>
                <a:lnTo>
                  <a:pt x="150" y="1253"/>
                </a:lnTo>
                <a:lnTo>
                  <a:pt x="123" y="1209"/>
                </a:lnTo>
                <a:lnTo>
                  <a:pt x="159" y="1165"/>
                </a:lnTo>
                <a:lnTo>
                  <a:pt x="123" y="1112"/>
                </a:lnTo>
                <a:lnTo>
                  <a:pt x="79" y="1085"/>
                </a:lnTo>
                <a:lnTo>
                  <a:pt x="0" y="1041"/>
                </a:lnTo>
                <a:lnTo>
                  <a:pt x="62" y="997"/>
                </a:lnTo>
                <a:lnTo>
                  <a:pt x="53" y="944"/>
                </a:lnTo>
                <a:lnTo>
                  <a:pt x="0" y="856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00008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" name="Freeform 31">
            <a:extLst>
              <a:ext uri="{FF2B5EF4-FFF2-40B4-BE49-F238E27FC236}">
                <a16:creationId xmlns:a16="http://schemas.microsoft.com/office/drawing/2014/main" id="{CAD07150-E1CE-4905-9A17-A8A688C15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5613" y="865269"/>
            <a:ext cx="231775" cy="288925"/>
          </a:xfrm>
          <a:custGeom>
            <a:avLst/>
            <a:gdLst>
              <a:gd name="T0" fmla="*/ 573 w 645"/>
              <a:gd name="T1" fmla="*/ 0 h 804"/>
              <a:gd name="T2" fmla="*/ 485 w 645"/>
              <a:gd name="T3" fmla="*/ 0 h 804"/>
              <a:gd name="T4" fmla="*/ 379 w 645"/>
              <a:gd name="T5" fmla="*/ 18 h 804"/>
              <a:gd name="T6" fmla="*/ 317 w 645"/>
              <a:gd name="T7" fmla="*/ 70 h 804"/>
              <a:gd name="T8" fmla="*/ 265 w 645"/>
              <a:gd name="T9" fmla="*/ 123 h 804"/>
              <a:gd name="T10" fmla="*/ 212 w 645"/>
              <a:gd name="T11" fmla="*/ 141 h 804"/>
              <a:gd name="T12" fmla="*/ 194 w 645"/>
              <a:gd name="T13" fmla="*/ 176 h 804"/>
              <a:gd name="T14" fmla="*/ 123 w 645"/>
              <a:gd name="T15" fmla="*/ 203 h 804"/>
              <a:gd name="T16" fmla="*/ 44 w 645"/>
              <a:gd name="T17" fmla="*/ 212 h 804"/>
              <a:gd name="T18" fmla="*/ 9 w 645"/>
              <a:gd name="T19" fmla="*/ 265 h 804"/>
              <a:gd name="T20" fmla="*/ 0 w 645"/>
              <a:gd name="T21" fmla="*/ 326 h 804"/>
              <a:gd name="T22" fmla="*/ 9 w 645"/>
              <a:gd name="T23" fmla="*/ 388 h 804"/>
              <a:gd name="T24" fmla="*/ 17 w 645"/>
              <a:gd name="T25" fmla="*/ 450 h 804"/>
              <a:gd name="T26" fmla="*/ 9 w 645"/>
              <a:gd name="T27" fmla="*/ 512 h 804"/>
              <a:gd name="T28" fmla="*/ 53 w 645"/>
              <a:gd name="T29" fmla="*/ 547 h 804"/>
              <a:gd name="T30" fmla="*/ 62 w 645"/>
              <a:gd name="T31" fmla="*/ 600 h 804"/>
              <a:gd name="T32" fmla="*/ 123 w 645"/>
              <a:gd name="T33" fmla="*/ 600 h 804"/>
              <a:gd name="T34" fmla="*/ 176 w 645"/>
              <a:gd name="T35" fmla="*/ 635 h 804"/>
              <a:gd name="T36" fmla="*/ 185 w 645"/>
              <a:gd name="T37" fmla="*/ 688 h 804"/>
              <a:gd name="T38" fmla="*/ 256 w 645"/>
              <a:gd name="T39" fmla="*/ 679 h 804"/>
              <a:gd name="T40" fmla="*/ 335 w 645"/>
              <a:gd name="T41" fmla="*/ 697 h 804"/>
              <a:gd name="T42" fmla="*/ 379 w 645"/>
              <a:gd name="T43" fmla="*/ 715 h 804"/>
              <a:gd name="T44" fmla="*/ 432 w 645"/>
              <a:gd name="T45" fmla="*/ 803 h 804"/>
              <a:gd name="T46" fmla="*/ 476 w 645"/>
              <a:gd name="T47" fmla="*/ 768 h 804"/>
              <a:gd name="T48" fmla="*/ 503 w 645"/>
              <a:gd name="T49" fmla="*/ 706 h 804"/>
              <a:gd name="T50" fmla="*/ 520 w 645"/>
              <a:gd name="T51" fmla="*/ 662 h 804"/>
              <a:gd name="T52" fmla="*/ 547 w 645"/>
              <a:gd name="T53" fmla="*/ 591 h 804"/>
              <a:gd name="T54" fmla="*/ 556 w 645"/>
              <a:gd name="T55" fmla="*/ 538 h 804"/>
              <a:gd name="T56" fmla="*/ 600 w 645"/>
              <a:gd name="T57" fmla="*/ 476 h 804"/>
              <a:gd name="T58" fmla="*/ 626 w 645"/>
              <a:gd name="T59" fmla="*/ 423 h 804"/>
              <a:gd name="T60" fmla="*/ 626 w 645"/>
              <a:gd name="T61" fmla="*/ 353 h 804"/>
              <a:gd name="T62" fmla="*/ 609 w 645"/>
              <a:gd name="T63" fmla="*/ 300 h 804"/>
              <a:gd name="T64" fmla="*/ 644 w 645"/>
              <a:gd name="T65" fmla="*/ 238 h 804"/>
              <a:gd name="T66" fmla="*/ 618 w 645"/>
              <a:gd name="T67" fmla="*/ 176 h 804"/>
              <a:gd name="T68" fmla="*/ 618 w 645"/>
              <a:gd name="T69" fmla="*/ 70 h 804"/>
              <a:gd name="T70" fmla="*/ 573 w 645"/>
              <a:gd name="T71" fmla="*/ 0 h 8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45" h="804">
                <a:moveTo>
                  <a:pt x="573" y="0"/>
                </a:moveTo>
                <a:lnTo>
                  <a:pt x="485" y="0"/>
                </a:lnTo>
                <a:lnTo>
                  <a:pt x="379" y="18"/>
                </a:lnTo>
                <a:lnTo>
                  <a:pt x="317" y="70"/>
                </a:lnTo>
                <a:lnTo>
                  <a:pt x="265" y="123"/>
                </a:lnTo>
                <a:lnTo>
                  <a:pt x="212" y="141"/>
                </a:lnTo>
                <a:lnTo>
                  <a:pt x="194" y="176"/>
                </a:lnTo>
                <a:lnTo>
                  <a:pt x="123" y="203"/>
                </a:lnTo>
                <a:lnTo>
                  <a:pt x="44" y="212"/>
                </a:lnTo>
                <a:lnTo>
                  <a:pt x="9" y="265"/>
                </a:lnTo>
                <a:lnTo>
                  <a:pt x="0" y="326"/>
                </a:lnTo>
                <a:lnTo>
                  <a:pt x="9" y="388"/>
                </a:lnTo>
                <a:lnTo>
                  <a:pt x="17" y="450"/>
                </a:lnTo>
                <a:lnTo>
                  <a:pt x="9" y="512"/>
                </a:lnTo>
                <a:lnTo>
                  <a:pt x="53" y="547"/>
                </a:lnTo>
                <a:lnTo>
                  <a:pt x="62" y="600"/>
                </a:lnTo>
                <a:lnTo>
                  <a:pt x="123" y="600"/>
                </a:lnTo>
                <a:lnTo>
                  <a:pt x="176" y="635"/>
                </a:lnTo>
                <a:lnTo>
                  <a:pt x="185" y="688"/>
                </a:lnTo>
                <a:lnTo>
                  <a:pt x="256" y="679"/>
                </a:lnTo>
                <a:lnTo>
                  <a:pt x="335" y="697"/>
                </a:lnTo>
                <a:lnTo>
                  <a:pt x="379" y="715"/>
                </a:lnTo>
                <a:lnTo>
                  <a:pt x="432" y="803"/>
                </a:lnTo>
                <a:lnTo>
                  <a:pt x="476" y="768"/>
                </a:lnTo>
                <a:lnTo>
                  <a:pt x="503" y="706"/>
                </a:lnTo>
                <a:lnTo>
                  <a:pt x="520" y="662"/>
                </a:lnTo>
                <a:lnTo>
                  <a:pt x="547" y="591"/>
                </a:lnTo>
                <a:lnTo>
                  <a:pt x="556" y="538"/>
                </a:lnTo>
                <a:lnTo>
                  <a:pt x="600" y="476"/>
                </a:lnTo>
                <a:lnTo>
                  <a:pt x="626" y="423"/>
                </a:lnTo>
                <a:lnTo>
                  <a:pt x="626" y="353"/>
                </a:lnTo>
                <a:lnTo>
                  <a:pt x="609" y="300"/>
                </a:lnTo>
                <a:lnTo>
                  <a:pt x="644" y="238"/>
                </a:lnTo>
                <a:lnTo>
                  <a:pt x="618" y="176"/>
                </a:lnTo>
                <a:lnTo>
                  <a:pt x="618" y="70"/>
                </a:lnTo>
                <a:lnTo>
                  <a:pt x="573" y="0"/>
                </a:lnTo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6" name="Picture 4">
            <a:extLst>
              <a:ext uri="{FF2B5EF4-FFF2-40B4-BE49-F238E27FC236}">
                <a16:creationId xmlns:a16="http://schemas.microsoft.com/office/drawing/2014/main" id="{EFD9DE6E-6EA4-4D9D-9A14-851E15692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8000"/>
              </a:clrFrom>
              <a:clrTo>
                <a:srgbClr val="008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980" b="84126"/>
          <a:stretch>
            <a:fillRect/>
          </a:stretch>
        </p:blipFill>
        <p:spPr bwMode="auto">
          <a:xfrm>
            <a:off x="4851333" y="174707"/>
            <a:ext cx="1109662" cy="954087"/>
          </a:xfrm>
          <a:prstGeom prst="rect">
            <a:avLst/>
          </a:prstGeom>
          <a:noFill/>
          <a:ln>
            <a:noFill/>
          </a:ln>
          <a:effectLst>
            <a:outerShdw dist="71842" dir="81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" name="Bocadillo: rectángulo 130">
            <a:extLst>
              <a:ext uri="{FF2B5EF4-FFF2-40B4-BE49-F238E27FC236}">
                <a16:creationId xmlns:a16="http://schemas.microsoft.com/office/drawing/2014/main" id="{EAA32F98-C9D9-4AB7-9C04-47E017E9C493}"/>
              </a:ext>
            </a:extLst>
          </p:cNvPr>
          <p:cNvSpPr/>
          <p:nvPr/>
        </p:nvSpPr>
        <p:spPr>
          <a:xfrm>
            <a:off x="2962931" y="1413170"/>
            <a:ext cx="1400041" cy="1608816"/>
          </a:xfrm>
          <a:prstGeom prst="wedgeRectCallou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6" name="Rectángulo 165">
            <a:extLst>
              <a:ext uri="{FF2B5EF4-FFF2-40B4-BE49-F238E27FC236}">
                <a16:creationId xmlns:a16="http://schemas.microsoft.com/office/drawing/2014/main" id="{BCB1BD35-AAB4-4A0D-8718-84544B4C2360}"/>
              </a:ext>
            </a:extLst>
          </p:cNvPr>
          <p:cNvSpPr/>
          <p:nvPr/>
        </p:nvSpPr>
        <p:spPr>
          <a:xfrm>
            <a:off x="1978503" y="4897488"/>
            <a:ext cx="2938308" cy="175432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0" name="Imagen 179">
            <a:extLst>
              <a:ext uri="{FF2B5EF4-FFF2-40B4-BE49-F238E27FC236}">
                <a16:creationId xmlns:a16="http://schemas.microsoft.com/office/drawing/2014/main" id="{8EFB3030-710F-44B6-BC27-7F42234F04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68" y="2079068"/>
            <a:ext cx="1115209" cy="671522"/>
          </a:xfrm>
          <a:prstGeom prst="rect">
            <a:avLst/>
          </a:prstGeom>
          <a:ln>
            <a:noFill/>
          </a:ln>
        </p:spPr>
      </p:pic>
      <p:pic>
        <p:nvPicPr>
          <p:cNvPr id="181" name="Imagen 180">
            <a:extLst>
              <a:ext uri="{FF2B5EF4-FFF2-40B4-BE49-F238E27FC236}">
                <a16:creationId xmlns:a16="http://schemas.microsoft.com/office/drawing/2014/main" id="{17F0B64B-892D-41BD-B30F-6AF69CCEAA8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5" b="20371"/>
          <a:stretch/>
        </p:blipFill>
        <p:spPr>
          <a:xfrm>
            <a:off x="296979" y="3529915"/>
            <a:ext cx="1109662" cy="727020"/>
          </a:xfrm>
          <a:prstGeom prst="rect">
            <a:avLst/>
          </a:prstGeom>
          <a:ln>
            <a:noFill/>
          </a:ln>
        </p:spPr>
      </p:pic>
      <p:pic>
        <p:nvPicPr>
          <p:cNvPr id="182" name="Imagen 181">
            <a:extLst>
              <a:ext uri="{FF2B5EF4-FFF2-40B4-BE49-F238E27FC236}">
                <a16:creationId xmlns:a16="http://schemas.microsoft.com/office/drawing/2014/main" id="{A250FFAE-7EC8-4561-A640-7815C432BA2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69"/>
          <a:stretch/>
        </p:blipFill>
        <p:spPr>
          <a:xfrm>
            <a:off x="306336" y="5229197"/>
            <a:ext cx="1109662" cy="727843"/>
          </a:xfrm>
          <a:prstGeom prst="rect">
            <a:avLst/>
          </a:prstGeom>
          <a:ln>
            <a:noFill/>
          </a:ln>
        </p:spPr>
      </p:pic>
      <p:sp>
        <p:nvSpPr>
          <p:cNvPr id="183" name="Rectángulo 182">
            <a:extLst>
              <a:ext uri="{FF2B5EF4-FFF2-40B4-BE49-F238E27FC236}">
                <a16:creationId xmlns:a16="http://schemas.microsoft.com/office/drawing/2014/main" id="{77342742-2C0D-420E-9068-04AF150240A8}"/>
              </a:ext>
            </a:extLst>
          </p:cNvPr>
          <p:cNvSpPr/>
          <p:nvPr/>
        </p:nvSpPr>
        <p:spPr>
          <a:xfrm>
            <a:off x="206008" y="866199"/>
            <a:ext cx="1369376" cy="7270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Nacional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Internacional</a:t>
            </a:r>
          </a:p>
        </p:txBody>
      </p:sp>
      <p:cxnSp>
        <p:nvCxnSpPr>
          <p:cNvPr id="185" name="Conector recto 184">
            <a:extLst>
              <a:ext uri="{FF2B5EF4-FFF2-40B4-BE49-F238E27FC236}">
                <a16:creationId xmlns:a16="http://schemas.microsoft.com/office/drawing/2014/main" id="{EC389539-6CDA-4245-B79C-3863064060B2}"/>
              </a:ext>
            </a:extLst>
          </p:cNvPr>
          <p:cNvCxnSpPr>
            <a:cxnSpLocks/>
          </p:cNvCxnSpPr>
          <p:nvPr/>
        </p:nvCxnSpPr>
        <p:spPr>
          <a:xfrm flipH="1">
            <a:off x="1938747" y="865269"/>
            <a:ext cx="39756" cy="58181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Conector recto 186">
            <a:extLst>
              <a:ext uri="{FF2B5EF4-FFF2-40B4-BE49-F238E27FC236}">
                <a16:creationId xmlns:a16="http://schemas.microsoft.com/office/drawing/2014/main" id="{C6512A22-F46A-4A75-8BF2-6DDD05250BF1}"/>
              </a:ext>
            </a:extLst>
          </p:cNvPr>
          <p:cNvCxnSpPr>
            <a:cxnSpLocks/>
          </p:cNvCxnSpPr>
          <p:nvPr/>
        </p:nvCxnSpPr>
        <p:spPr>
          <a:xfrm>
            <a:off x="2245635" y="3697546"/>
            <a:ext cx="24833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onector recto 188">
            <a:extLst>
              <a:ext uri="{FF2B5EF4-FFF2-40B4-BE49-F238E27FC236}">
                <a16:creationId xmlns:a16="http://schemas.microsoft.com/office/drawing/2014/main" id="{78761BEE-6315-4D22-BC24-4FAD86F29151}"/>
              </a:ext>
            </a:extLst>
          </p:cNvPr>
          <p:cNvCxnSpPr>
            <a:cxnSpLocks/>
          </p:cNvCxnSpPr>
          <p:nvPr/>
        </p:nvCxnSpPr>
        <p:spPr>
          <a:xfrm flipV="1">
            <a:off x="9804095" y="3634806"/>
            <a:ext cx="1949436" cy="10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5" name="CuadroTexto 194">
            <a:extLst>
              <a:ext uri="{FF2B5EF4-FFF2-40B4-BE49-F238E27FC236}">
                <a16:creationId xmlns:a16="http://schemas.microsoft.com/office/drawing/2014/main" id="{9B31F0DE-F5B1-4BEA-9E8A-C48DCDE850CE}"/>
              </a:ext>
            </a:extLst>
          </p:cNvPr>
          <p:cNvSpPr txBox="1"/>
          <p:nvPr/>
        </p:nvSpPr>
        <p:spPr>
          <a:xfrm>
            <a:off x="9515638" y="813133"/>
            <a:ext cx="209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Regional Norte</a:t>
            </a:r>
          </a:p>
        </p:txBody>
      </p:sp>
      <p:sp>
        <p:nvSpPr>
          <p:cNvPr id="196" name="CuadroTexto 195">
            <a:extLst>
              <a:ext uri="{FF2B5EF4-FFF2-40B4-BE49-F238E27FC236}">
                <a16:creationId xmlns:a16="http://schemas.microsoft.com/office/drawing/2014/main" id="{AAAAE2E1-1D48-4CCF-8EEE-F813E04BB2C2}"/>
              </a:ext>
            </a:extLst>
          </p:cNvPr>
          <p:cNvSpPr txBox="1"/>
          <p:nvPr/>
        </p:nvSpPr>
        <p:spPr>
          <a:xfrm>
            <a:off x="9496999" y="3849426"/>
            <a:ext cx="2873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Regional Centro Oriente</a:t>
            </a:r>
          </a:p>
        </p:txBody>
      </p:sp>
      <p:sp>
        <p:nvSpPr>
          <p:cNvPr id="197" name="CuadroTexto 196">
            <a:extLst>
              <a:ext uri="{FF2B5EF4-FFF2-40B4-BE49-F238E27FC236}">
                <a16:creationId xmlns:a16="http://schemas.microsoft.com/office/drawing/2014/main" id="{140A2D9A-318A-4113-BF95-3109C643CA29}"/>
              </a:ext>
            </a:extLst>
          </p:cNvPr>
          <p:cNvSpPr txBox="1"/>
          <p:nvPr/>
        </p:nvSpPr>
        <p:spPr>
          <a:xfrm>
            <a:off x="2059313" y="3796147"/>
            <a:ext cx="2452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Regional Sur Occidente</a:t>
            </a:r>
          </a:p>
        </p:txBody>
      </p:sp>
      <p:sp>
        <p:nvSpPr>
          <p:cNvPr id="198" name="CuadroTexto 197">
            <a:extLst>
              <a:ext uri="{FF2B5EF4-FFF2-40B4-BE49-F238E27FC236}">
                <a16:creationId xmlns:a16="http://schemas.microsoft.com/office/drawing/2014/main" id="{5FEF83D6-AA6F-4A17-B492-9DD8EBCC6216}"/>
              </a:ext>
            </a:extLst>
          </p:cNvPr>
          <p:cNvSpPr txBox="1"/>
          <p:nvPr/>
        </p:nvSpPr>
        <p:spPr>
          <a:xfrm>
            <a:off x="2102082" y="965533"/>
            <a:ext cx="2549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Regional Occidente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7F5ED89-6AC3-48D3-849D-FAEC6AB99FFD}"/>
              </a:ext>
            </a:extLst>
          </p:cNvPr>
          <p:cNvSpPr txBox="1"/>
          <p:nvPr/>
        </p:nvSpPr>
        <p:spPr>
          <a:xfrm>
            <a:off x="2111419" y="1441120"/>
            <a:ext cx="290589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Colliers Internacional.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Century 21.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Remax</a:t>
            </a: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Inmobiliaria Alberto Alvarez.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Valorar S.A.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Bien Raíz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 Integral.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Habitamos S.A.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Acrecer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Bemsa</a:t>
            </a: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S.A.</a:t>
            </a:r>
          </a:p>
        </p:txBody>
      </p:sp>
      <p:sp>
        <p:nvSpPr>
          <p:cNvPr id="107" name="CuadroTexto 106">
            <a:extLst>
              <a:ext uri="{FF2B5EF4-FFF2-40B4-BE49-F238E27FC236}">
                <a16:creationId xmlns:a16="http://schemas.microsoft.com/office/drawing/2014/main" id="{1CDC7638-28D2-460F-A2CD-9C40AE6BF7AF}"/>
              </a:ext>
            </a:extLst>
          </p:cNvPr>
          <p:cNvSpPr txBox="1"/>
          <p:nvPr/>
        </p:nvSpPr>
        <p:spPr>
          <a:xfrm>
            <a:off x="2171462" y="4389564"/>
            <a:ext cx="21200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BB59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Colliers Internacional.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BB59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Century 21.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BB59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Remax</a:t>
            </a: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BB59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M.L.D. inmobiliaria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BB59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Gestiolopis</a:t>
            </a: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108" name="CuadroTexto 107">
            <a:extLst>
              <a:ext uri="{FF2B5EF4-FFF2-40B4-BE49-F238E27FC236}">
                <a16:creationId xmlns:a16="http://schemas.microsoft.com/office/drawing/2014/main" id="{A8F72779-3229-41DA-A244-91662D088ABA}"/>
              </a:ext>
            </a:extLst>
          </p:cNvPr>
          <p:cNvSpPr txBox="1"/>
          <p:nvPr/>
        </p:nvSpPr>
        <p:spPr>
          <a:xfrm>
            <a:off x="9553438" y="1441120"/>
            <a:ext cx="24143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Colliers Internacional.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Century 21.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Remax</a:t>
            </a: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Acrecer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Bemsa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Casamer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Certain</a:t>
            </a: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Pezzano</a:t>
            </a: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grupo Inmobiliario.</a:t>
            </a:r>
          </a:p>
        </p:txBody>
      </p:sp>
      <p:sp>
        <p:nvSpPr>
          <p:cNvPr id="109" name="CuadroTexto 108">
            <a:extLst>
              <a:ext uri="{FF2B5EF4-FFF2-40B4-BE49-F238E27FC236}">
                <a16:creationId xmlns:a16="http://schemas.microsoft.com/office/drawing/2014/main" id="{D308896A-2A5F-4974-829A-74ADDC40E591}"/>
              </a:ext>
            </a:extLst>
          </p:cNvPr>
          <p:cNvSpPr txBox="1"/>
          <p:nvPr/>
        </p:nvSpPr>
        <p:spPr>
          <a:xfrm>
            <a:off x="9842196" y="4321256"/>
            <a:ext cx="22597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Colliers Internacional.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Century 21.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Remax</a:t>
            </a: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Bemsa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Comercio Inmobiliario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Acrecer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Prointegral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75000"/>
                </a:srgbClr>
              </a:buClr>
              <a:buSzPct val="14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Valorar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CEDB42-BA54-46C6-9200-79AD83BC1218}"/>
              </a:ext>
            </a:extLst>
          </p:cNvPr>
          <p:cNvSpPr txBox="1"/>
          <p:nvPr/>
        </p:nvSpPr>
        <p:spPr>
          <a:xfrm>
            <a:off x="2087869" y="157573"/>
            <a:ext cx="2701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Benchmarking Nacional</a:t>
            </a:r>
          </a:p>
        </p:txBody>
      </p:sp>
    </p:spTree>
    <p:extLst>
      <p:ext uri="{BB962C8B-B14F-4D97-AF65-F5344CB8AC3E}">
        <p14:creationId xmlns:p14="http://schemas.microsoft.com/office/powerpoint/2010/main" val="3169141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Gerencia Comercial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3804A5B-DE5E-4A11-8055-531BABFBA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1981" cy="90114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0F37036-1F25-42B4-A95A-5A20E8F6C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74" y="0"/>
            <a:ext cx="2327965" cy="90114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EBC39A9-5178-422A-BCC3-3520CD580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22" y="0"/>
            <a:ext cx="2902777" cy="901148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18BC94E-6139-4736-9174-9B2F90CF3B7D}"/>
              </a:ext>
            </a:extLst>
          </p:cNvPr>
          <p:cNvCxnSpPr/>
          <p:nvPr/>
        </p:nvCxnSpPr>
        <p:spPr>
          <a:xfrm>
            <a:off x="463824" y="861394"/>
            <a:ext cx="111450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01D9095-D513-40D8-9380-A282A6DD4128}"/>
              </a:ext>
            </a:extLst>
          </p:cNvPr>
          <p:cNvSpPr txBox="1"/>
          <p:nvPr/>
        </p:nvSpPr>
        <p:spPr>
          <a:xfrm>
            <a:off x="27249" y="2980955"/>
            <a:ext cx="23279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Benchmarking: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Inmobiliarias Regional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Occidente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AFDB3-3F81-4C87-BF78-5DF8A9156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0296" y="977913"/>
            <a:ext cx="9277804" cy="552656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35FD4C2-3A5B-4C0E-B756-EC4693C9C284}"/>
              </a:ext>
            </a:extLst>
          </p:cNvPr>
          <p:cNvSpPr txBox="1"/>
          <p:nvPr/>
        </p:nvSpPr>
        <p:spPr>
          <a:xfrm>
            <a:off x="8015356" y="6304241"/>
            <a:ext cx="328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100" dirty="0">
                <a:highlight>
                  <a:srgbClr val="00FF00"/>
                </a:highlight>
              </a:rPr>
              <a:t>90</a:t>
            </a:r>
          </a:p>
        </p:txBody>
      </p:sp>
    </p:spTree>
    <p:extLst>
      <p:ext uri="{BB962C8B-B14F-4D97-AF65-F5344CB8AC3E}">
        <p14:creationId xmlns:p14="http://schemas.microsoft.com/office/powerpoint/2010/main" val="1118991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Gerencia Comercial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3804A5B-DE5E-4A11-8055-531BABFBA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1981" cy="90114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0F37036-1F25-42B4-A95A-5A20E8F6C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74" y="0"/>
            <a:ext cx="2327965" cy="90114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EBC39A9-5178-422A-BCC3-3520CD580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22" y="0"/>
            <a:ext cx="2902777" cy="901148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18BC94E-6139-4736-9174-9B2F90CF3B7D}"/>
              </a:ext>
            </a:extLst>
          </p:cNvPr>
          <p:cNvCxnSpPr/>
          <p:nvPr/>
        </p:nvCxnSpPr>
        <p:spPr>
          <a:xfrm>
            <a:off x="463824" y="861394"/>
            <a:ext cx="111450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01D9095-D513-40D8-9380-A282A6DD4128}"/>
              </a:ext>
            </a:extLst>
          </p:cNvPr>
          <p:cNvSpPr txBox="1"/>
          <p:nvPr/>
        </p:nvSpPr>
        <p:spPr>
          <a:xfrm>
            <a:off x="27249" y="2980955"/>
            <a:ext cx="23279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Benchmarking: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Inmobiliarias Regional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Sur Occidente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B6D7FDE-662A-4F90-B15E-947D17AD67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4762" y="1403590"/>
            <a:ext cx="9623418" cy="441300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A12DA3C-7709-4994-B80F-8C2886527E59}"/>
              </a:ext>
            </a:extLst>
          </p:cNvPr>
          <p:cNvSpPr txBox="1"/>
          <p:nvPr/>
        </p:nvSpPr>
        <p:spPr>
          <a:xfrm>
            <a:off x="7914688" y="5776033"/>
            <a:ext cx="3289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dirty="0">
                <a:highlight>
                  <a:srgbClr val="00FF00"/>
                </a:highlight>
              </a:rPr>
              <a:t>86</a:t>
            </a:r>
          </a:p>
        </p:txBody>
      </p:sp>
    </p:spTree>
    <p:extLst>
      <p:ext uri="{BB962C8B-B14F-4D97-AF65-F5344CB8AC3E}">
        <p14:creationId xmlns:p14="http://schemas.microsoft.com/office/powerpoint/2010/main" val="1698366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Gerencia Comercial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3804A5B-DE5E-4A11-8055-531BABFBA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1981" cy="90114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0F37036-1F25-42B4-A95A-5A20E8F6C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74" y="0"/>
            <a:ext cx="2327965" cy="90114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EBC39A9-5178-422A-BCC3-3520CD580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22" y="0"/>
            <a:ext cx="2902777" cy="901148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18BC94E-6139-4736-9174-9B2F90CF3B7D}"/>
              </a:ext>
            </a:extLst>
          </p:cNvPr>
          <p:cNvCxnSpPr/>
          <p:nvPr/>
        </p:nvCxnSpPr>
        <p:spPr>
          <a:xfrm>
            <a:off x="463824" y="861394"/>
            <a:ext cx="111450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01D9095-D513-40D8-9380-A282A6DD4128}"/>
              </a:ext>
            </a:extLst>
          </p:cNvPr>
          <p:cNvSpPr txBox="1"/>
          <p:nvPr/>
        </p:nvSpPr>
        <p:spPr>
          <a:xfrm>
            <a:off x="27249" y="2980955"/>
            <a:ext cx="23279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Benchmarking: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Inmobiliarias Regional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Norte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4204D35-BF36-44C1-8DC1-C8251A8E1D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6914" y="2138995"/>
            <a:ext cx="9945881" cy="327417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DBE0ED6-8BE6-4E2C-A011-CF8EE8CC7495}"/>
              </a:ext>
            </a:extLst>
          </p:cNvPr>
          <p:cNvSpPr txBox="1"/>
          <p:nvPr/>
        </p:nvSpPr>
        <p:spPr>
          <a:xfrm>
            <a:off x="7931466" y="5151564"/>
            <a:ext cx="401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100" dirty="0">
                <a:highlight>
                  <a:srgbClr val="00FF00"/>
                </a:highlight>
              </a:rPr>
              <a:t>313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84292C5-C131-4EA8-A9C5-8E9C34E66ACC}"/>
              </a:ext>
            </a:extLst>
          </p:cNvPr>
          <p:cNvSpPr txBox="1"/>
          <p:nvPr/>
        </p:nvSpPr>
        <p:spPr>
          <a:xfrm>
            <a:off x="6959854" y="3182779"/>
            <a:ext cx="316112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CO" sz="1000" dirty="0"/>
              <a:t>30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5C6CF41-C1EB-4A70-93C7-AE4C970C24E2}"/>
              </a:ext>
            </a:extLst>
          </p:cNvPr>
          <p:cNvSpPr txBox="1"/>
          <p:nvPr/>
        </p:nvSpPr>
        <p:spPr>
          <a:xfrm>
            <a:off x="4538444" y="3182778"/>
            <a:ext cx="5872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O" sz="1100" dirty="0"/>
              <a:t>3 Años </a:t>
            </a:r>
          </a:p>
        </p:txBody>
      </p:sp>
    </p:spTree>
    <p:extLst>
      <p:ext uri="{BB962C8B-B14F-4D97-AF65-F5344CB8AC3E}">
        <p14:creationId xmlns:p14="http://schemas.microsoft.com/office/powerpoint/2010/main" val="3193682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Gerencia Comercial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3804A5B-DE5E-4A11-8055-531BABFBA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1981" cy="90114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0F37036-1F25-42B4-A95A-5A20E8F6C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74" y="0"/>
            <a:ext cx="2327965" cy="90114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EBC39A9-5178-422A-BCC3-3520CD580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22" y="0"/>
            <a:ext cx="2902777" cy="901148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18BC94E-6139-4736-9174-9B2F90CF3B7D}"/>
              </a:ext>
            </a:extLst>
          </p:cNvPr>
          <p:cNvCxnSpPr/>
          <p:nvPr/>
        </p:nvCxnSpPr>
        <p:spPr>
          <a:xfrm>
            <a:off x="463824" y="861394"/>
            <a:ext cx="111450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01D9095-D513-40D8-9380-A282A6DD4128}"/>
              </a:ext>
            </a:extLst>
          </p:cNvPr>
          <p:cNvSpPr txBox="1"/>
          <p:nvPr/>
        </p:nvSpPr>
        <p:spPr>
          <a:xfrm>
            <a:off x="27249" y="2980955"/>
            <a:ext cx="23279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Benchmarking: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Inmobiliarias Regional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Centro Oriente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144B779-6B3C-43BA-A58F-AB3CF6F03B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6731" y="916481"/>
            <a:ext cx="8249286" cy="539614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C82126F-4436-4C69-8888-6B5C69636DCB}"/>
              </a:ext>
            </a:extLst>
          </p:cNvPr>
          <p:cNvSpPr txBox="1"/>
          <p:nvPr/>
        </p:nvSpPr>
        <p:spPr>
          <a:xfrm>
            <a:off x="7460379" y="2857844"/>
            <a:ext cx="381836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CO" sz="1000" dirty="0"/>
              <a:t>300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ADA1232-6622-40AF-A406-4EC15C455CC9}"/>
              </a:ext>
            </a:extLst>
          </p:cNvPr>
          <p:cNvSpPr txBox="1"/>
          <p:nvPr/>
        </p:nvSpPr>
        <p:spPr>
          <a:xfrm>
            <a:off x="7460379" y="6258809"/>
            <a:ext cx="401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100" dirty="0">
                <a:highlight>
                  <a:srgbClr val="00FF00"/>
                </a:highlight>
              </a:rPr>
              <a:t>280</a:t>
            </a:r>
          </a:p>
        </p:txBody>
      </p:sp>
    </p:spTree>
    <p:extLst>
      <p:ext uri="{BB962C8B-B14F-4D97-AF65-F5344CB8AC3E}">
        <p14:creationId xmlns:p14="http://schemas.microsoft.com/office/powerpoint/2010/main" val="1363317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7717343F-53FD-4A43-B06E-496C40CC274B}"/>
              </a:ext>
            </a:extLst>
          </p:cNvPr>
          <p:cNvCxnSpPr>
            <a:cxnSpLocks/>
          </p:cNvCxnSpPr>
          <p:nvPr/>
        </p:nvCxnSpPr>
        <p:spPr>
          <a:xfrm flipH="1" flipV="1">
            <a:off x="3972218" y="2660246"/>
            <a:ext cx="3933826" cy="2657072"/>
          </a:xfrm>
          <a:prstGeom prst="line">
            <a:avLst/>
          </a:prstGeom>
          <a:ln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Gerencia Comercial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3804A5B-DE5E-4A11-8055-531BABFBA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1981" cy="90114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0F37036-1F25-42B4-A95A-5A20E8F6C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74" y="0"/>
            <a:ext cx="2327965" cy="90114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EBC39A9-5178-422A-BCC3-3520CD580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22" y="0"/>
            <a:ext cx="2902777" cy="901148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18BC94E-6139-4736-9174-9B2F90CF3B7D}"/>
              </a:ext>
            </a:extLst>
          </p:cNvPr>
          <p:cNvCxnSpPr/>
          <p:nvPr/>
        </p:nvCxnSpPr>
        <p:spPr>
          <a:xfrm>
            <a:off x="463824" y="861394"/>
            <a:ext cx="111450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ipse 5">
            <a:extLst>
              <a:ext uri="{FF2B5EF4-FFF2-40B4-BE49-F238E27FC236}">
                <a16:creationId xmlns:a16="http://schemas.microsoft.com/office/drawing/2014/main" id="{4D7C94A9-2E57-4E49-8C27-041D3E9149E1}"/>
              </a:ext>
            </a:extLst>
          </p:cNvPr>
          <p:cNvSpPr/>
          <p:nvPr/>
        </p:nvSpPr>
        <p:spPr>
          <a:xfrm>
            <a:off x="4745382" y="2794000"/>
            <a:ext cx="2222500" cy="2082794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Ubicación Geográfica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14FCEB8E-0524-42F8-9539-07553E624650}"/>
              </a:ext>
            </a:extLst>
          </p:cNvPr>
          <p:cNvSpPr/>
          <p:nvPr/>
        </p:nvSpPr>
        <p:spPr>
          <a:xfrm>
            <a:off x="5140806" y="4417443"/>
            <a:ext cx="1597026" cy="1479374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Valor de Inmueble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FEB7D52C-0AA9-4A49-BEA7-F1C1DFEA593E}"/>
              </a:ext>
            </a:extLst>
          </p:cNvPr>
          <p:cNvSpPr/>
          <p:nvPr/>
        </p:nvSpPr>
        <p:spPr>
          <a:xfrm>
            <a:off x="3443352" y="3220829"/>
            <a:ext cx="1597026" cy="1479374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Desarrollo Inmueble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9684EEFD-9824-4FEB-8152-DA1288C6C023}"/>
              </a:ext>
            </a:extLst>
          </p:cNvPr>
          <p:cNvSpPr/>
          <p:nvPr/>
        </p:nvSpPr>
        <p:spPr>
          <a:xfrm>
            <a:off x="5058119" y="1700870"/>
            <a:ext cx="1597026" cy="1479374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Estrato socio - económico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A52AAC4-9E9F-4338-9DA3-D47C433051F3}"/>
              </a:ext>
            </a:extLst>
          </p:cNvPr>
          <p:cNvSpPr/>
          <p:nvPr/>
        </p:nvSpPr>
        <p:spPr>
          <a:xfrm>
            <a:off x="2755901" y="1613275"/>
            <a:ext cx="6136308" cy="438332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9FF3179C-BDBF-4E99-9602-48A70CA45F8E}"/>
              </a:ext>
            </a:extLst>
          </p:cNvPr>
          <p:cNvSpPr/>
          <p:nvPr/>
        </p:nvSpPr>
        <p:spPr>
          <a:xfrm>
            <a:off x="6655145" y="3119150"/>
            <a:ext cx="1597026" cy="1479374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Tipo de Inmueble</a:t>
            </a:r>
          </a:p>
        </p:txBody>
      </p:sp>
      <p:sp>
        <p:nvSpPr>
          <p:cNvPr id="29" name="Flecha: curvada hacia abajo 28">
            <a:extLst>
              <a:ext uri="{FF2B5EF4-FFF2-40B4-BE49-F238E27FC236}">
                <a16:creationId xmlns:a16="http://schemas.microsoft.com/office/drawing/2014/main" id="{30246750-B4F2-45AC-90C9-A3849C0EB4D9}"/>
              </a:ext>
            </a:extLst>
          </p:cNvPr>
          <p:cNvSpPr/>
          <p:nvPr/>
        </p:nvSpPr>
        <p:spPr>
          <a:xfrm rot="2551185">
            <a:off x="6782563" y="2613330"/>
            <a:ext cx="616226" cy="304800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Flecha: curvada hacia abajo 29">
            <a:extLst>
              <a:ext uri="{FF2B5EF4-FFF2-40B4-BE49-F238E27FC236}">
                <a16:creationId xmlns:a16="http://schemas.microsoft.com/office/drawing/2014/main" id="{A0213E95-60DA-4520-BB86-D1F071DB4332}"/>
              </a:ext>
            </a:extLst>
          </p:cNvPr>
          <p:cNvSpPr/>
          <p:nvPr/>
        </p:nvSpPr>
        <p:spPr>
          <a:xfrm rot="8974233">
            <a:off x="6819805" y="4877458"/>
            <a:ext cx="616226" cy="304800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Flecha: curvada hacia abajo 30">
            <a:extLst>
              <a:ext uri="{FF2B5EF4-FFF2-40B4-BE49-F238E27FC236}">
                <a16:creationId xmlns:a16="http://schemas.microsoft.com/office/drawing/2014/main" id="{F8B30D4F-12FF-4AA7-BD76-11C0FC9E4611}"/>
              </a:ext>
            </a:extLst>
          </p:cNvPr>
          <p:cNvSpPr/>
          <p:nvPr/>
        </p:nvSpPr>
        <p:spPr>
          <a:xfrm rot="12322237">
            <a:off x="4306591" y="4860332"/>
            <a:ext cx="616226" cy="304800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Flecha: curvada hacia abajo 32">
            <a:extLst>
              <a:ext uri="{FF2B5EF4-FFF2-40B4-BE49-F238E27FC236}">
                <a16:creationId xmlns:a16="http://schemas.microsoft.com/office/drawing/2014/main" id="{257479A9-E474-4F09-BE53-31471DF0FA49}"/>
              </a:ext>
            </a:extLst>
          </p:cNvPr>
          <p:cNvSpPr/>
          <p:nvPr/>
        </p:nvSpPr>
        <p:spPr>
          <a:xfrm rot="19190904">
            <a:off x="4257231" y="2652015"/>
            <a:ext cx="616226" cy="304800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348B798-CF5C-496A-9734-30028388319B}"/>
              </a:ext>
            </a:extLst>
          </p:cNvPr>
          <p:cNvSpPr txBox="1"/>
          <p:nvPr/>
        </p:nvSpPr>
        <p:spPr>
          <a:xfrm>
            <a:off x="4614704" y="1016458"/>
            <a:ext cx="2561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 de Comercialización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B3915BF6-B778-4F84-BBA2-14295804316D}"/>
              </a:ext>
            </a:extLst>
          </p:cNvPr>
          <p:cNvSpPr txBox="1"/>
          <p:nvPr/>
        </p:nvSpPr>
        <p:spPr>
          <a:xfrm>
            <a:off x="9578298" y="1700870"/>
            <a:ext cx="2448602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marL="285750" indent="-285750">
              <a:buFont typeface="Arial" panose="020B0604020202020204" pitchFamily="34" charset="0"/>
              <a:buChar char="•"/>
              <a:defRPr sz="1400"/>
            </a:lvl1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Convocatoria.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Segmentación.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Asignación portafolio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Negociación. Tarifas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3% urbanos, 5% Rurales (S.V.R.)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b="1" dirty="0">
                <a:solidFill>
                  <a:srgbClr val="FF0000"/>
                </a:solidFill>
                <a:latin typeface="Calibri"/>
              </a:rPr>
              <a:t>Inmobiliarias 23  con Red de  Agentes 769. </a:t>
            </a:r>
            <a:endParaRPr kumimoji="0" lang="es-CO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44BDA817-B5A3-4AD3-BB3C-075B9BEC2156}"/>
              </a:ext>
            </a:extLst>
          </p:cNvPr>
          <p:cNvSpPr txBox="1"/>
          <p:nvPr/>
        </p:nvSpPr>
        <p:spPr>
          <a:xfrm>
            <a:off x="9470740" y="4816805"/>
            <a:ext cx="2448602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Facultad venta Inmuebles.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Incentivo venta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Cooperación comercial.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CO" sz="1400" b="1" dirty="0">
                <a:solidFill>
                  <a:srgbClr val="FF0000"/>
                </a:solidFill>
                <a:latin typeface="Calibri"/>
              </a:rPr>
              <a:t>Depositarios 115.</a:t>
            </a:r>
            <a:endParaRPr kumimoji="0" lang="es-CO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8EB18082-6124-4791-BE91-544CA18FA9E0}"/>
              </a:ext>
            </a:extLst>
          </p:cNvPr>
          <p:cNvSpPr/>
          <p:nvPr/>
        </p:nvSpPr>
        <p:spPr>
          <a:xfrm>
            <a:off x="7472464" y="1166788"/>
            <a:ext cx="2058435" cy="1499404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Inmobiliarios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B662C1FA-7BA4-4A67-8A22-4B5CDD92C6D1}"/>
              </a:ext>
            </a:extLst>
          </p:cNvPr>
          <p:cNvSpPr/>
          <p:nvPr/>
        </p:nvSpPr>
        <p:spPr>
          <a:xfrm>
            <a:off x="7708968" y="5171991"/>
            <a:ext cx="2008695" cy="147937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Depositarios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75BE0EA1-04A9-43CE-9000-38BCDB06B16F}"/>
              </a:ext>
            </a:extLst>
          </p:cNvPr>
          <p:cNvSpPr txBox="1"/>
          <p:nvPr/>
        </p:nvSpPr>
        <p:spPr>
          <a:xfrm>
            <a:off x="100193" y="1558391"/>
            <a:ext cx="2204886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marL="285750" indent="-285750">
              <a:buFont typeface="Arial" panose="020B0604020202020204" pitchFamily="34" charset="0"/>
              <a:buChar char="•"/>
              <a:defRPr sz="1400"/>
            </a:lvl1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Tarifa Urbanos 3.2%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Exclusividad.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Asignación portafolio.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Inmobiliarios adscritos 82.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F4D8F48C-97B9-483E-BD25-CD660B05BD02}"/>
              </a:ext>
            </a:extLst>
          </p:cNvPr>
          <p:cNvSpPr txBox="1"/>
          <p:nvPr/>
        </p:nvSpPr>
        <p:spPr>
          <a:xfrm>
            <a:off x="70527" y="3553725"/>
            <a:ext cx="2635038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marL="285750" indent="-285750">
              <a:buFont typeface="Arial" panose="020B0604020202020204" pitchFamily="34" charset="0"/>
              <a:buChar char="•"/>
              <a:defRPr sz="1400"/>
            </a:lvl1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Decreto 2136/2015 aprueba modalidad de venta.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Proceso Contratación estructurador y valorador.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Contratación.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Implementación.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Equipo trabajo.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Conformación paquetes y venta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39D8D65F-635E-4E33-9843-F05628730C66}"/>
              </a:ext>
            </a:extLst>
          </p:cNvPr>
          <p:cNvSpPr/>
          <p:nvPr/>
        </p:nvSpPr>
        <p:spPr>
          <a:xfrm>
            <a:off x="2256911" y="5102697"/>
            <a:ext cx="2058435" cy="149940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Venta Masiva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A1513C8-6BEB-4E62-99B7-E5D64114E74C}"/>
              </a:ext>
            </a:extLst>
          </p:cNvPr>
          <p:cNvSpPr txBox="1"/>
          <p:nvPr/>
        </p:nvSpPr>
        <p:spPr>
          <a:xfrm rot="16200000">
            <a:off x="2256144" y="3456155"/>
            <a:ext cx="1362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Inmuebles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0BE454A8-DEDF-48FD-9B89-300E52C23615}"/>
              </a:ext>
            </a:extLst>
          </p:cNvPr>
          <p:cNvCxnSpPr/>
          <p:nvPr/>
        </p:nvCxnSpPr>
        <p:spPr>
          <a:xfrm>
            <a:off x="8591140" y="2959506"/>
            <a:ext cx="0" cy="2101401"/>
          </a:xfrm>
          <a:prstGeom prst="line">
            <a:avLst/>
          </a:prstGeom>
          <a:ln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C3EE9604-B517-48FD-ABAA-D544E3B8A690}"/>
              </a:ext>
            </a:extLst>
          </p:cNvPr>
          <p:cNvCxnSpPr>
            <a:cxnSpLocks/>
          </p:cNvCxnSpPr>
          <p:nvPr/>
        </p:nvCxnSpPr>
        <p:spPr>
          <a:xfrm flipH="1">
            <a:off x="4299276" y="1863504"/>
            <a:ext cx="3075841" cy="0"/>
          </a:xfrm>
          <a:prstGeom prst="line">
            <a:avLst/>
          </a:prstGeom>
          <a:ln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ipse 38">
            <a:extLst>
              <a:ext uri="{FF2B5EF4-FFF2-40B4-BE49-F238E27FC236}">
                <a16:creationId xmlns:a16="http://schemas.microsoft.com/office/drawing/2014/main" id="{EE50BB95-358A-49DE-A3AD-C1C7FCD0F336}"/>
              </a:ext>
            </a:extLst>
          </p:cNvPr>
          <p:cNvSpPr/>
          <p:nvPr/>
        </p:nvSpPr>
        <p:spPr>
          <a:xfrm>
            <a:off x="2114039" y="1160842"/>
            <a:ext cx="2058435" cy="1499404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CISA + Red promotores comerciales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F0ACB379-2E81-4BC1-9FFF-17998C920826}"/>
              </a:ext>
            </a:extLst>
          </p:cNvPr>
          <p:cNvSpPr txBox="1"/>
          <p:nvPr/>
        </p:nvSpPr>
        <p:spPr>
          <a:xfrm>
            <a:off x="9860907" y="1043006"/>
            <a:ext cx="2058435" cy="369332"/>
          </a:xfrm>
          <a:prstGeom prst="rect">
            <a:avLst/>
          </a:prstGeom>
          <a:solidFill>
            <a:srgbClr val="04CA04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Sector Financiero.</a:t>
            </a:r>
          </a:p>
        </p:txBody>
      </p:sp>
    </p:spTree>
    <p:extLst>
      <p:ext uri="{BB962C8B-B14F-4D97-AF65-F5344CB8AC3E}">
        <p14:creationId xmlns:p14="http://schemas.microsoft.com/office/powerpoint/2010/main" val="4197442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Gerencia Comercial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3804A5B-DE5E-4A11-8055-531BABFBA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1981" cy="90114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0F37036-1F25-42B4-A95A-5A20E8F6C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74" y="0"/>
            <a:ext cx="2327965" cy="90114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EBC39A9-5178-422A-BCC3-3520CD580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22" y="0"/>
            <a:ext cx="2902777" cy="901148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18BC94E-6139-4736-9174-9B2F90CF3B7D}"/>
              </a:ext>
            </a:extLst>
          </p:cNvPr>
          <p:cNvCxnSpPr/>
          <p:nvPr/>
        </p:nvCxnSpPr>
        <p:spPr>
          <a:xfrm>
            <a:off x="463824" y="861394"/>
            <a:ext cx="111450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CC3C99C-14AA-434B-B239-C963C3C899A3}"/>
              </a:ext>
            </a:extLst>
          </p:cNvPr>
          <p:cNvSpPr txBox="1"/>
          <p:nvPr/>
        </p:nvSpPr>
        <p:spPr>
          <a:xfrm>
            <a:off x="301014" y="1013250"/>
            <a:ext cx="6600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Que ganamos con este nuevo esquema de comercialización ?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C85D0CA9-6139-4EB5-8015-82029BA25B2C}"/>
              </a:ext>
            </a:extLst>
          </p:cNvPr>
          <p:cNvGraphicFramePr/>
          <p:nvPr>
            <p:extLst/>
          </p:nvPr>
        </p:nvGraphicFramePr>
        <p:xfrm>
          <a:off x="1107347" y="1525463"/>
          <a:ext cx="9907398" cy="4606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464228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Gerencia Comercial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3804A5B-DE5E-4A11-8055-531BABFBA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1981" cy="90114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0F37036-1F25-42B4-A95A-5A20E8F6C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74" y="0"/>
            <a:ext cx="2327965" cy="90114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EBC39A9-5178-422A-BCC3-3520CD580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22" y="0"/>
            <a:ext cx="2902777" cy="901148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18BC94E-6139-4736-9174-9B2F90CF3B7D}"/>
              </a:ext>
            </a:extLst>
          </p:cNvPr>
          <p:cNvCxnSpPr/>
          <p:nvPr/>
        </p:nvCxnSpPr>
        <p:spPr>
          <a:xfrm>
            <a:off x="463824" y="861394"/>
            <a:ext cx="111450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CC3C99C-14AA-434B-B239-C963C3C899A3}"/>
              </a:ext>
            </a:extLst>
          </p:cNvPr>
          <p:cNvSpPr txBox="1"/>
          <p:nvPr/>
        </p:nvSpPr>
        <p:spPr>
          <a:xfrm>
            <a:off x="301014" y="1013250"/>
            <a:ext cx="319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Implementación del Modelo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8D9E1EE5-6AD4-44DB-8C46-7764D18031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5428" y="2454452"/>
            <a:ext cx="649565" cy="64956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581B6E9-726C-41C6-8186-A661335BB5C3}"/>
              </a:ext>
            </a:extLst>
          </p:cNvPr>
          <p:cNvSpPr txBox="1"/>
          <p:nvPr/>
        </p:nvSpPr>
        <p:spPr>
          <a:xfrm>
            <a:off x="1965116" y="1960659"/>
            <a:ext cx="2899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chemeClr val="tx2"/>
                </a:solidFill>
              </a:rPr>
              <a:t>Marco Legal y Reglamentario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504DE2-649A-4019-AE35-07E1856C0A14}"/>
              </a:ext>
            </a:extLst>
          </p:cNvPr>
          <p:cNvSpPr txBox="1"/>
          <p:nvPr/>
        </p:nvSpPr>
        <p:spPr>
          <a:xfrm>
            <a:off x="1876272" y="2454452"/>
            <a:ext cx="2988248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dirty="0"/>
              <a:t> Términos de Referencia Requisitos mínimos para inscribirse.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AE215D37-991B-4204-9B39-9D0E06FFE1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8823" y="4071101"/>
            <a:ext cx="757552" cy="757552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96C0E32B-34C0-4E82-ADB6-AA83F73D786D}"/>
              </a:ext>
            </a:extLst>
          </p:cNvPr>
          <p:cNvSpPr txBox="1"/>
          <p:nvPr/>
        </p:nvSpPr>
        <p:spPr>
          <a:xfrm>
            <a:off x="2715986" y="3760920"/>
            <a:ext cx="1306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chemeClr val="tx2"/>
                </a:solidFill>
              </a:rPr>
              <a:t>Publicación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F667650-F622-4D76-B362-0E947373D415}"/>
              </a:ext>
            </a:extLst>
          </p:cNvPr>
          <p:cNvSpPr txBox="1"/>
          <p:nvPr/>
        </p:nvSpPr>
        <p:spPr>
          <a:xfrm>
            <a:off x="1871880" y="4250339"/>
            <a:ext cx="2932868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dirty="0"/>
              <a:t>Revisión por parte de SAE de la Inscripción 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7FCEE775-A665-4D6B-BD88-5F8E661FB7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7471" y="5111657"/>
            <a:ext cx="646170" cy="646170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2D6C5FDE-EA4D-4C12-8046-222DD6A44278}"/>
              </a:ext>
            </a:extLst>
          </p:cNvPr>
          <p:cNvSpPr txBox="1"/>
          <p:nvPr/>
        </p:nvSpPr>
        <p:spPr>
          <a:xfrm>
            <a:off x="2331794" y="5215710"/>
            <a:ext cx="2022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chemeClr val="tx2"/>
                </a:solidFill>
              </a:rPr>
              <a:t>Vinculación de Red </a:t>
            </a:r>
          </a:p>
        </p:txBody>
      </p: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B794B053-9D1D-4CE4-9652-C3BF6826F0AE}"/>
              </a:ext>
            </a:extLst>
          </p:cNvPr>
          <p:cNvCxnSpPr>
            <a:stCxn id="15" idx="2"/>
            <a:endCxn id="18" idx="0"/>
          </p:cNvCxnSpPr>
          <p:nvPr/>
        </p:nvCxnSpPr>
        <p:spPr>
          <a:xfrm flipH="1">
            <a:off x="3369210" y="3285449"/>
            <a:ext cx="1186" cy="4754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33BBDE5E-1195-453B-9D2E-6E9DF41933E3}"/>
              </a:ext>
            </a:extLst>
          </p:cNvPr>
          <p:cNvCxnSpPr>
            <a:cxnSpLocks/>
            <a:stCxn id="19" idx="2"/>
            <a:endCxn id="22" idx="0"/>
          </p:cNvCxnSpPr>
          <p:nvPr/>
        </p:nvCxnSpPr>
        <p:spPr>
          <a:xfrm>
            <a:off x="3338314" y="4835114"/>
            <a:ext cx="4719" cy="3805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ipse 29">
            <a:extLst>
              <a:ext uri="{FF2B5EF4-FFF2-40B4-BE49-F238E27FC236}">
                <a16:creationId xmlns:a16="http://schemas.microsoft.com/office/drawing/2014/main" id="{4FE8CDBF-3065-4C7B-8238-704A7014AC86}"/>
              </a:ext>
            </a:extLst>
          </p:cNvPr>
          <p:cNvSpPr/>
          <p:nvPr/>
        </p:nvSpPr>
        <p:spPr>
          <a:xfrm>
            <a:off x="8332033" y="2010187"/>
            <a:ext cx="1922783" cy="1612143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600" dirty="0"/>
              <a:t>Activos Disponibles Para Comercializar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234B4212-AA5B-49FF-9B44-CCE5611C6B84}"/>
              </a:ext>
            </a:extLst>
          </p:cNvPr>
          <p:cNvSpPr txBox="1"/>
          <p:nvPr/>
        </p:nvSpPr>
        <p:spPr>
          <a:xfrm>
            <a:off x="7990776" y="1462752"/>
            <a:ext cx="2778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chemeClr val="tx2"/>
                </a:solidFill>
              </a:rPr>
              <a:t>Repositorio de Información </a:t>
            </a:r>
          </a:p>
        </p:txBody>
      </p:sp>
      <p:pic>
        <p:nvPicPr>
          <p:cNvPr id="33" name="Gráfico 32">
            <a:extLst>
              <a:ext uri="{FF2B5EF4-FFF2-40B4-BE49-F238E27FC236}">
                <a16:creationId xmlns:a16="http://schemas.microsoft.com/office/drawing/2014/main" id="{FCE7E9A4-08CF-4501-A5C6-DC70154714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77295" y="2265744"/>
            <a:ext cx="901149" cy="901149"/>
          </a:xfrm>
          <a:prstGeom prst="rect">
            <a:avLst/>
          </a:prstGeom>
        </p:spPr>
      </p:pic>
      <p:cxnSp>
        <p:nvCxnSpPr>
          <p:cNvPr id="35" name="Conector: angular 34">
            <a:extLst>
              <a:ext uri="{FF2B5EF4-FFF2-40B4-BE49-F238E27FC236}">
                <a16:creationId xmlns:a16="http://schemas.microsoft.com/office/drawing/2014/main" id="{7E522F1E-01A4-4A21-B547-0E9ED3266925}"/>
              </a:ext>
            </a:extLst>
          </p:cNvPr>
          <p:cNvCxnSpPr>
            <a:cxnSpLocks/>
            <a:stCxn id="30" idx="2"/>
            <a:endCxn id="22" idx="3"/>
          </p:cNvCxnSpPr>
          <p:nvPr/>
        </p:nvCxnSpPr>
        <p:spPr>
          <a:xfrm rot="10800000" flipV="1">
            <a:off x="4354271" y="2816258"/>
            <a:ext cx="3977762" cy="258411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uadroTexto 35">
            <a:extLst>
              <a:ext uri="{FF2B5EF4-FFF2-40B4-BE49-F238E27FC236}">
                <a16:creationId xmlns:a16="http://schemas.microsoft.com/office/drawing/2014/main" id="{DD524AB8-5AD8-4B94-B7C5-506A5578CF0B}"/>
              </a:ext>
            </a:extLst>
          </p:cNvPr>
          <p:cNvSpPr txBox="1"/>
          <p:nvPr/>
        </p:nvSpPr>
        <p:spPr>
          <a:xfrm>
            <a:off x="6672471" y="3060649"/>
            <a:ext cx="1345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chemeClr val="tx2"/>
                </a:solidFill>
              </a:rPr>
              <a:t>Web </a:t>
            </a:r>
            <a:r>
              <a:rPr lang="es-CO" dirty="0" err="1">
                <a:solidFill>
                  <a:schemeClr val="tx2"/>
                </a:solidFill>
              </a:rPr>
              <a:t>Service</a:t>
            </a:r>
            <a:endParaRPr lang="es-CO" dirty="0">
              <a:solidFill>
                <a:schemeClr val="tx2"/>
              </a:solidFill>
            </a:endParaRPr>
          </a:p>
        </p:txBody>
      </p:sp>
      <p:pic>
        <p:nvPicPr>
          <p:cNvPr id="40" name="Gráfico 39">
            <a:extLst>
              <a:ext uri="{FF2B5EF4-FFF2-40B4-BE49-F238E27FC236}">
                <a16:creationId xmlns:a16="http://schemas.microsoft.com/office/drawing/2014/main" id="{38523DCE-A614-4936-A5DE-2A45D69D8EE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22640" y="4651553"/>
            <a:ext cx="819563" cy="819563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B41EBF4C-4441-4597-A372-4BAC778070D7}"/>
              </a:ext>
            </a:extLst>
          </p:cNvPr>
          <p:cNvSpPr txBox="1"/>
          <p:nvPr/>
        </p:nvSpPr>
        <p:spPr>
          <a:xfrm>
            <a:off x="8251231" y="4926991"/>
            <a:ext cx="2128147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CO" dirty="0">
                <a:solidFill>
                  <a:schemeClr val="tx1"/>
                </a:solidFill>
              </a:rPr>
              <a:t>Formalización Venta </a:t>
            </a:r>
          </a:p>
        </p:txBody>
      </p: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78520E97-3A8E-4F1E-B90A-E08307E18FD2}"/>
              </a:ext>
            </a:extLst>
          </p:cNvPr>
          <p:cNvCxnSpPr>
            <a:stCxn id="30" idx="4"/>
            <a:endCxn id="41" idx="0"/>
          </p:cNvCxnSpPr>
          <p:nvPr/>
        </p:nvCxnSpPr>
        <p:spPr>
          <a:xfrm>
            <a:off x="9293425" y="3622330"/>
            <a:ext cx="21880" cy="13046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ector: angular 44">
            <a:extLst>
              <a:ext uri="{FF2B5EF4-FFF2-40B4-BE49-F238E27FC236}">
                <a16:creationId xmlns:a16="http://schemas.microsoft.com/office/drawing/2014/main" id="{EAB2D70F-0F12-4B7B-BE00-0915A69B7461}"/>
              </a:ext>
            </a:extLst>
          </p:cNvPr>
          <p:cNvCxnSpPr>
            <a:stCxn id="22" idx="2"/>
            <a:endCxn id="41" idx="2"/>
          </p:cNvCxnSpPr>
          <p:nvPr/>
        </p:nvCxnSpPr>
        <p:spPr>
          <a:xfrm rot="5400000" flipH="1" flipV="1">
            <a:off x="6184809" y="2454547"/>
            <a:ext cx="288719" cy="5972272"/>
          </a:xfrm>
          <a:prstGeom prst="bentConnector3">
            <a:avLst>
              <a:gd name="adj1" fmla="val -79177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506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468808" y="2314101"/>
            <a:ext cx="91439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</a:rPr>
              <a:t>4. I</a:t>
            </a:r>
            <a:r>
              <a:rPr lang="es-CO" sz="4400" b="1" dirty="0">
                <a:solidFill>
                  <a:srgbClr val="002060"/>
                </a:solidFill>
              </a:rPr>
              <a:t>nforme de avance proceso de destrucción, chatarrización y venta de bienes muebles</a:t>
            </a:r>
          </a:p>
          <a:p>
            <a:pPr lvl="0" algn="ctr"/>
            <a:endParaRPr lang="es-ES" sz="4400" b="1" dirty="0">
              <a:solidFill>
                <a:srgbClr val="002060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26365" cy="1250313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4BA7180-0D8F-482E-8FD2-6CED70E3B2AE}"/>
              </a:ext>
            </a:extLst>
          </p:cNvPr>
          <p:cNvCxnSpPr>
            <a:cxnSpLocks/>
          </p:cNvCxnSpPr>
          <p:nvPr/>
        </p:nvCxnSpPr>
        <p:spPr>
          <a:xfrm>
            <a:off x="10994938" y="1189456"/>
            <a:ext cx="0" cy="5006747"/>
          </a:xfrm>
          <a:prstGeom prst="line">
            <a:avLst/>
          </a:prstGeom>
          <a:ln w="22225"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A49D64B-1550-4362-BD23-A9A8A5302519}"/>
              </a:ext>
            </a:extLst>
          </p:cNvPr>
          <p:cNvCxnSpPr>
            <a:cxnSpLocks/>
          </p:cNvCxnSpPr>
          <p:nvPr/>
        </p:nvCxnSpPr>
        <p:spPr>
          <a:xfrm>
            <a:off x="1086678" y="6196203"/>
            <a:ext cx="9908260" cy="0"/>
          </a:xfrm>
          <a:prstGeom prst="line">
            <a:avLst/>
          </a:prstGeom>
          <a:ln w="222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822AF717-B222-45F9-A86C-6284B8C13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629" y="11243"/>
            <a:ext cx="3012661" cy="116740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F96D2BA-1086-428A-8393-A7DCC59B29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290" y="0"/>
            <a:ext cx="3609009" cy="116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739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873713" y="1191389"/>
            <a:ext cx="8540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accent5">
                    <a:lumMod val="50000"/>
                  </a:schemeClr>
                </a:solidFill>
              </a:rPr>
              <a:t>I</a:t>
            </a:r>
            <a:r>
              <a:rPr lang="es-CO" b="1" dirty="0">
                <a:solidFill>
                  <a:schemeClr val="accent5">
                    <a:lumMod val="50000"/>
                  </a:schemeClr>
                </a:solidFill>
              </a:rPr>
              <a:t>NFORME DE AVANCE PROCESO DE DESTRUCCIÓN, CHATARRIZACIÓN Y VENTA DE BIENES MUEBLES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0" y="6614877"/>
            <a:ext cx="12179299" cy="238125"/>
          </a:xfrm>
          <a:prstGeom prst="rect">
            <a:avLst/>
          </a:prstGeom>
          <a:solidFill>
            <a:srgbClr val="000A8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522511">
              <a:defRPr/>
            </a:pPr>
            <a:r>
              <a:rPr lang="es-ES" sz="1400" kern="0" dirty="0">
                <a:solidFill>
                  <a:prstClr val="white"/>
                </a:solidFill>
                <a:latin typeface="Lato Bold"/>
              </a:rPr>
              <a:t>Vicepresidencia de Bienes Muebles e Inmuebles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9E3260B-4E3C-4BD1-AC34-8E49C3DEC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581" y="1972101"/>
            <a:ext cx="3756990" cy="249161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D2FBC1B-0491-4B0B-B1F8-CC77C0081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8684" y="1972102"/>
            <a:ext cx="3756990" cy="2491615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F98F3EAC-8B31-42BB-87D6-0AF8E8BD2ABB}"/>
              </a:ext>
            </a:extLst>
          </p:cNvPr>
          <p:cNvSpPr/>
          <p:nvPr/>
        </p:nvSpPr>
        <p:spPr>
          <a:xfrm>
            <a:off x="2159258" y="5013159"/>
            <a:ext cx="303890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Q4 - 2017</a:t>
            </a:r>
            <a:endParaRPr lang="es-E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s-E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Elaboración de Contratos y </a:t>
            </a:r>
          </a:p>
          <a:p>
            <a:pPr algn="ctr"/>
            <a:r>
              <a:rPr lang="es-E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Alistamiento de Inventarios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9D8247C-696F-4A13-9AD1-E3C0766562B4}"/>
              </a:ext>
            </a:extLst>
          </p:cNvPr>
          <p:cNvSpPr/>
          <p:nvPr/>
        </p:nvSpPr>
        <p:spPr>
          <a:xfrm>
            <a:off x="6178409" y="5013159"/>
            <a:ext cx="420878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2018</a:t>
            </a:r>
            <a:endParaRPr lang="es-E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s-E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Saneamiento Administrativo y Jurídico</a:t>
            </a:r>
          </a:p>
          <a:p>
            <a:pPr algn="ctr"/>
            <a:r>
              <a:rPr lang="es-E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Destrucción, Chatarrización y Subastas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8665FAA-3E33-4343-8C75-26D40E8835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26365" cy="125031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FD3C77D-C732-48C3-B866-C84837D2D0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629" y="11243"/>
            <a:ext cx="3012661" cy="116740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5E27DD2-BC2F-42EE-BA4B-AC7F0CA366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290" y="0"/>
            <a:ext cx="3609009" cy="116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344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46B28822-B442-4A30-BEE6-5EBAB3740BD5}"/>
              </a:ext>
            </a:extLst>
          </p:cNvPr>
          <p:cNvSpPr/>
          <p:nvPr/>
        </p:nvSpPr>
        <p:spPr>
          <a:xfrm>
            <a:off x="1177941" y="1256806"/>
            <a:ext cx="9144000" cy="517536"/>
          </a:xfrm>
          <a:prstGeom prst="rect">
            <a:avLst/>
          </a:prstGeom>
          <a:solidFill>
            <a:srgbClr val="000A8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522511">
              <a:defRPr/>
            </a:pPr>
            <a:r>
              <a:rPr lang="es-ES" b="1" kern="0" dirty="0">
                <a:solidFill>
                  <a:prstClr val="white"/>
                </a:solidFill>
                <a:latin typeface="Calibri"/>
              </a:rPr>
              <a:t>AVANCE PROCESO DE DESTRUCCIÓN MUEBLES Y ENSERES 2018 </a:t>
            </a:r>
          </a:p>
          <a:p>
            <a:pPr algn="r" defTabSz="522511">
              <a:defRPr/>
            </a:pPr>
            <a:r>
              <a:rPr lang="es-ES" b="1" kern="0" dirty="0">
                <a:solidFill>
                  <a:prstClr val="white"/>
                </a:solidFill>
                <a:latin typeface="Calibri"/>
              </a:rPr>
              <a:t>Corte 25 de Septiembre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62644C30-8DCB-40E8-8FED-D065812DBD03}"/>
              </a:ext>
            </a:extLst>
          </p:cNvPr>
          <p:cNvSpPr/>
          <p:nvPr/>
        </p:nvSpPr>
        <p:spPr>
          <a:xfrm>
            <a:off x="7604094" y="1847709"/>
            <a:ext cx="3535416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400" dirty="0"/>
              <a:t>Resolución No. 244 de 05 de marzo de 2018: Destrucción  de </a:t>
            </a:r>
            <a:r>
              <a:rPr lang="es-ES" b="1" dirty="0"/>
              <a:t>18.530</a:t>
            </a:r>
            <a:r>
              <a:rPr lang="es-ES" sz="1400" dirty="0"/>
              <a:t> elementos de bienes muebles y enseres sin piezas procesales. </a:t>
            </a:r>
            <a:endParaRPr lang="es-ES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400" dirty="0"/>
              <a:t>Resolución No. 4300 de 24 de septiembre de 2018: Destrucción </a:t>
            </a:r>
            <a:r>
              <a:rPr lang="es-ES" b="1" dirty="0"/>
              <a:t>9.949 </a:t>
            </a:r>
            <a:r>
              <a:rPr lang="es-ES" sz="1400" dirty="0"/>
              <a:t>elementos  de bienes muebles y enseres sin piezas procesales. </a:t>
            </a:r>
            <a:endParaRPr lang="es-ES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sz="1400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400" dirty="0"/>
              <a:t>Aprobación comité técnico 24 de julio de 2018  enajenación temprana de </a:t>
            </a:r>
            <a:r>
              <a:rPr lang="es-ES" b="1" dirty="0"/>
              <a:t>6.392</a:t>
            </a:r>
            <a:r>
              <a:rPr lang="es-ES" sz="1400" dirty="0"/>
              <a:t> muebles y enseres para destrucción. Pendiente Comité Tripartito. </a:t>
            </a:r>
            <a:endParaRPr lang="es-ES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400" dirty="0"/>
              <a:t>Muebles en contrato de arrendamiento</a:t>
            </a:r>
            <a:r>
              <a:rPr lang="es-ES" b="1" dirty="0"/>
              <a:t> 2.380</a:t>
            </a:r>
            <a:r>
              <a:rPr lang="es-ES" dirty="0"/>
              <a:t>. </a:t>
            </a:r>
            <a:endParaRPr lang="es-ES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sz="14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400" dirty="0"/>
              <a:t>En saneamiento administrativo </a:t>
            </a:r>
            <a:r>
              <a:rPr lang="es-ES" b="1" dirty="0"/>
              <a:t>1.705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6FCC30F-DBF2-48C9-BC44-EC8EC76EE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1" y="2787763"/>
            <a:ext cx="5586037" cy="2665495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A529993-93F9-4CB5-B60E-AAB999AE321A}"/>
              </a:ext>
            </a:extLst>
          </p:cNvPr>
          <p:cNvSpPr/>
          <p:nvPr/>
        </p:nvSpPr>
        <p:spPr>
          <a:xfrm>
            <a:off x="6271456" y="5010291"/>
            <a:ext cx="98296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90%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5D773CA-B60B-46A2-8280-22AC2D74E147}"/>
              </a:ext>
            </a:extLst>
          </p:cNvPr>
          <p:cNvSpPr txBox="1"/>
          <p:nvPr/>
        </p:nvSpPr>
        <p:spPr>
          <a:xfrm>
            <a:off x="5749941" y="1845841"/>
            <a:ext cx="12743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>
                <a:solidFill>
                  <a:srgbClr val="7030A0"/>
                </a:solidFill>
              </a:rPr>
              <a:t>38.956</a:t>
            </a:r>
          </a:p>
          <a:p>
            <a:pPr algn="r"/>
            <a:r>
              <a:rPr lang="es-ES" sz="1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Elementos</a:t>
            </a:r>
            <a:endParaRPr lang="es-CO" sz="24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D977D1CF-2E1A-4073-BA9E-8B6AD8433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26365" cy="125031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FCA86BB-82F0-4858-A925-4B0E8744EE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629" y="11243"/>
            <a:ext cx="3012661" cy="116740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DE75EE22-E834-406A-A170-27F1C42405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290" y="0"/>
            <a:ext cx="3609009" cy="1167842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AEBC01B2-E7F8-4222-A7E2-A05370F1211F}"/>
              </a:ext>
            </a:extLst>
          </p:cNvPr>
          <p:cNvSpPr/>
          <p:nvPr/>
        </p:nvSpPr>
        <p:spPr>
          <a:xfrm>
            <a:off x="0" y="6614877"/>
            <a:ext cx="12179299" cy="238125"/>
          </a:xfrm>
          <a:prstGeom prst="rect">
            <a:avLst/>
          </a:prstGeom>
          <a:solidFill>
            <a:srgbClr val="000A8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522511">
              <a:defRPr/>
            </a:pPr>
            <a:r>
              <a:rPr lang="es-ES" sz="1400" kern="0" dirty="0">
                <a:solidFill>
                  <a:prstClr val="white"/>
                </a:solidFill>
                <a:latin typeface="Lato Bold"/>
              </a:rPr>
              <a:t>Vicepresidencia de Bienes Muebles e Inmuebles</a:t>
            </a:r>
          </a:p>
        </p:txBody>
      </p:sp>
    </p:spTree>
    <p:extLst>
      <p:ext uri="{BB962C8B-B14F-4D97-AF65-F5344CB8AC3E}">
        <p14:creationId xmlns:p14="http://schemas.microsoft.com/office/powerpoint/2010/main" val="521281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46B28822-B442-4A30-BEE6-5EBAB3740BD5}"/>
              </a:ext>
            </a:extLst>
          </p:cNvPr>
          <p:cNvSpPr/>
          <p:nvPr/>
        </p:nvSpPr>
        <p:spPr>
          <a:xfrm>
            <a:off x="940904" y="977871"/>
            <a:ext cx="9717571" cy="464368"/>
          </a:xfrm>
          <a:prstGeom prst="rect">
            <a:avLst/>
          </a:prstGeom>
          <a:solidFill>
            <a:srgbClr val="000A8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522511">
              <a:defRPr/>
            </a:pPr>
            <a:r>
              <a:rPr lang="es-ES" b="1" kern="0" dirty="0">
                <a:solidFill>
                  <a:prstClr val="white"/>
                </a:solidFill>
                <a:latin typeface="Calibri"/>
              </a:rPr>
              <a:t>AVANCE PROCESO DE DESTRUCCIÓN Y VENTA DE SUSTANCIAS 2018</a:t>
            </a:r>
          </a:p>
          <a:p>
            <a:pPr algn="r" defTabSz="522511">
              <a:defRPr/>
            </a:pPr>
            <a:r>
              <a:rPr lang="es-ES" b="1" kern="0" dirty="0">
                <a:solidFill>
                  <a:prstClr val="white"/>
                </a:solidFill>
                <a:latin typeface="Calibri"/>
              </a:rPr>
              <a:t>CORTE 25 DE SEPTIEMBRE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62644C30-8DCB-40E8-8FED-D065812DBD03}"/>
              </a:ext>
            </a:extLst>
          </p:cNvPr>
          <p:cNvSpPr/>
          <p:nvPr/>
        </p:nvSpPr>
        <p:spPr>
          <a:xfrm>
            <a:off x="6789969" y="1539732"/>
            <a:ext cx="3439158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/>
              <a:t>Resolución No. 3884 del 3 de agosto de 2018: Ordena la destrucción de </a:t>
            </a:r>
            <a:r>
              <a:rPr lang="es-ES" sz="2400" b="1" dirty="0"/>
              <a:t>181 </a:t>
            </a:r>
            <a:r>
              <a:rPr lang="es-ES" dirty="0"/>
              <a:t>elementos.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dirty="0"/>
              <a:t>Viables Jurídicamente en alistamiento para venta en el mes de noviembre </a:t>
            </a:r>
            <a:r>
              <a:rPr lang="es-ES" sz="2400" b="1" dirty="0"/>
              <a:t>391.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09A4D42-35E0-4613-B8DA-202D32C87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452" y="2415457"/>
            <a:ext cx="5057517" cy="3039891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87A9BB4-50F2-4D99-9A92-A88B6FDA0F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214988" y="2884723"/>
          <a:ext cx="2767212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3606">
                  <a:extLst>
                    <a:ext uri="{9D8B030D-6E8A-4147-A177-3AD203B41FA5}">
                      <a16:colId xmlns:a16="http://schemas.microsoft.com/office/drawing/2014/main" val="2153212923"/>
                    </a:ext>
                  </a:extLst>
                </a:gridCol>
                <a:gridCol w="1383606">
                  <a:extLst>
                    <a:ext uri="{9D8B030D-6E8A-4147-A177-3AD203B41FA5}">
                      <a16:colId xmlns:a16="http://schemas.microsoft.com/office/drawing/2014/main" val="2990111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Enajenación Temprana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Extintos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848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30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151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499771"/>
                  </a:ext>
                </a:extLst>
              </a:tr>
            </a:tbl>
          </a:graphicData>
        </a:graphic>
      </p:graphicFrame>
      <p:graphicFrame>
        <p:nvGraphicFramePr>
          <p:cNvPr id="21" name="Tabla 20">
            <a:extLst>
              <a:ext uri="{FF2B5EF4-FFF2-40B4-BE49-F238E27FC236}">
                <a16:creationId xmlns:a16="http://schemas.microsoft.com/office/drawing/2014/main" id="{4AAA924F-79F2-495B-997D-675DC6A4D35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214988" y="5381688"/>
          <a:ext cx="2767212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3606">
                  <a:extLst>
                    <a:ext uri="{9D8B030D-6E8A-4147-A177-3AD203B41FA5}">
                      <a16:colId xmlns:a16="http://schemas.microsoft.com/office/drawing/2014/main" val="2153212923"/>
                    </a:ext>
                  </a:extLst>
                </a:gridCol>
                <a:gridCol w="1383606">
                  <a:extLst>
                    <a:ext uri="{9D8B030D-6E8A-4147-A177-3AD203B41FA5}">
                      <a16:colId xmlns:a16="http://schemas.microsoft.com/office/drawing/2014/main" val="2990111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Enajenación Temprana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Extintos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848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376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499771"/>
                  </a:ext>
                </a:extLst>
              </a:tr>
            </a:tbl>
          </a:graphicData>
        </a:graphic>
      </p:graphicFrame>
      <p:sp>
        <p:nvSpPr>
          <p:cNvPr id="22" name="CuadroTexto 21">
            <a:extLst>
              <a:ext uri="{FF2B5EF4-FFF2-40B4-BE49-F238E27FC236}">
                <a16:creationId xmlns:a16="http://schemas.microsoft.com/office/drawing/2014/main" id="{62C9501F-B4C2-41B0-8BD4-E132CDBF4F73}"/>
              </a:ext>
            </a:extLst>
          </p:cNvPr>
          <p:cNvSpPr txBox="1"/>
          <p:nvPr/>
        </p:nvSpPr>
        <p:spPr>
          <a:xfrm>
            <a:off x="5515652" y="1371455"/>
            <a:ext cx="12743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>
                <a:solidFill>
                  <a:srgbClr val="7030A0"/>
                </a:solidFill>
              </a:rPr>
              <a:t>572</a:t>
            </a:r>
          </a:p>
          <a:p>
            <a:pPr algn="r"/>
            <a:r>
              <a:rPr lang="es-ES" sz="1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Elementos</a:t>
            </a:r>
            <a:endParaRPr lang="es-CO" sz="24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FF16C1E9-FBA4-4963-AFE1-4D41CF982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732452" cy="97293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DD5578C-2A76-47C6-8A57-709B19659C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684" y="35316"/>
            <a:ext cx="2344310" cy="90842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B07FD2E-6829-4491-93ED-412823F391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345" y="24073"/>
            <a:ext cx="2808360" cy="908759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CAF06579-B897-4FCC-86AA-3DD5D001BE77}"/>
              </a:ext>
            </a:extLst>
          </p:cNvPr>
          <p:cNvSpPr/>
          <p:nvPr/>
        </p:nvSpPr>
        <p:spPr>
          <a:xfrm>
            <a:off x="0" y="6614877"/>
            <a:ext cx="12179299" cy="238125"/>
          </a:xfrm>
          <a:prstGeom prst="rect">
            <a:avLst/>
          </a:prstGeom>
          <a:solidFill>
            <a:srgbClr val="000A8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522511">
              <a:defRPr/>
            </a:pPr>
            <a:r>
              <a:rPr lang="es-ES" sz="1400" kern="0" dirty="0">
                <a:solidFill>
                  <a:prstClr val="white"/>
                </a:solidFill>
                <a:latin typeface="Lato Bold"/>
              </a:rPr>
              <a:t>Vicepresidencia de Bienes Muebles e Inmuebles</a:t>
            </a:r>
          </a:p>
        </p:txBody>
      </p:sp>
    </p:spTree>
    <p:extLst>
      <p:ext uri="{BB962C8B-B14F-4D97-AF65-F5344CB8AC3E}">
        <p14:creationId xmlns:p14="http://schemas.microsoft.com/office/powerpoint/2010/main" val="36470073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46B28822-B442-4A30-BEE6-5EBAB3740BD5}"/>
              </a:ext>
            </a:extLst>
          </p:cNvPr>
          <p:cNvSpPr/>
          <p:nvPr/>
        </p:nvSpPr>
        <p:spPr>
          <a:xfrm>
            <a:off x="1514475" y="938285"/>
            <a:ext cx="9144000" cy="590712"/>
          </a:xfrm>
          <a:prstGeom prst="rect">
            <a:avLst/>
          </a:prstGeom>
          <a:solidFill>
            <a:srgbClr val="000A8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522511">
              <a:defRPr/>
            </a:pPr>
            <a:r>
              <a:rPr lang="es-ES" b="1" kern="0" dirty="0">
                <a:solidFill>
                  <a:prstClr val="white"/>
                </a:solidFill>
                <a:latin typeface="Calibri"/>
              </a:rPr>
              <a:t>GESTIÓN MEDIOS DE TRANSPORTE</a:t>
            </a:r>
          </a:p>
          <a:p>
            <a:pPr algn="r" defTabSz="522511">
              <a:defRPr/>
            </a:pPr>
            <a:r>
              <a:rPr lang="es-ES" b="1" kern="0" dirty="0">
                <a:solidFill>
                  <a:prstClr val="white"/>
                </a:solidFill>
                <a:latin typeface="Calibri"/>
              </a:rPr>
              <a:t>CORTE 25 DE SEPTIEMBRE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0773D7D-590D-424B-9422-413ABA2B0FAC}"/>
              </a:ext>
            </a:extLst>
          </p:cNvPr>
          <p:cNvSpPr txBox="1"/>
          <p:nvPr/>
        </p:nvSpPr>
        <p:spPr>
          <a:xfrm>
            <a:off x="1524000" y="1528998"/>
            <a:ext cx="1383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>
                <a:solidFill>
                  <a:srgbClr val="7030A0"/>
                </a:solidFill>
              </a:rPr>
              <a:t>12.130</a:t>
            </a:r>
          </a:p>
          <a:p>
            <a:pPr algn="r"/>
            <a:r>
              <a:rPr lang="es-ES" sz="1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Medios de Transporte</a:t>
            </a:r>
            <a:endParaRPr lang="es-CO" sz="24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D8941DF5-677C-44DC-AB1C-555E25BCA2F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005553" y="1627236"/>
          <a:ext cx="4777442" cy="2147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2C62B465-E700-4875-A355-AE8B96B893A0}"/>
              </a:ext>
            </a:extLst>
          </p:cNvPr>
          <p:cNvCxnSpPr/>
          <p:nvPr/>
        </p:nvCxnSpPr>
        <p:spPr>
          <a:xfrm>
            <a:off x="5736236" y="2428407"/>
            <a:ext cx="36426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DD783C41-470D-4ACF-AB06-EB5B078131FC}"/>
              </a:ext>
            </a:extLst>
          </p:cNvPr>
          <p:cNvCxnSpPr/>
          <p:nvPr/>
        </p:nvCxnSpPr>
        <p:spPr>
          <a:xfrm>
            <a:off x="9378846" y="2428408"/>
            <a:ext cx="0" cy="13849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n 24">
            <a:extLst>
              <a:ext uri="{FF2B5EF4-FFF2-40B4-BE49-F238E27FC236}">
                <a16:creationId xmlns:a16="http://schemas.microsoft.com/office/drawing/2014/main" id="{7F831A45-6EE7-456B-912F-157350468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731" y="3821139"/>
            <a:ext cx="8671385" cy="2798359"/>
          </a:xfrm>
          <a:prstGeom prst="rect">
            <a:avLst/>
          </a:prstGeom>
        </p:spPr>
      </p:pic>
      <p:sp>
        <p:nvSpPr>
          <p:cNvPr id="27" name="Rectángulo 26">
            <a:extLst>
              <a:ext uri="{FF2B5EF4-FFF2-40B4-BE49-F238E27FC236}">
                <a16:creationId xmlns:a16="http://schemas.microsoft.com/office/drawing/2014/main" id="{E178319A-4F67-42E4-8656-6E4C7F4C99C5}"/>
              </a:ext>
            </a:extLst>
          </p:cNvPr>
          <p:cNvSpPr/>
          <p:nvPr/>
        </p:nvSpPr>
        <p:spPr>
          <a:xfrm>
            <a:off x="6425785" y="3771624"/>
            <a:ext cx="2623272" cy="28938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CO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6EF9AEE-F744-4A77-B674-DC044C6975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643270" cy="92285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47DACBA-EE35-48B0-997B-7ABD72AD15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522" y="11243"/>
            <a:ext cx="2341768" cy="90743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DF6C313-0566-4499-9683-5B8C3B45E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984" y="0"/>
            <a:ext cx="2805315" cy="907774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6FA89C48-2F4E-47FF-9058-043CB426B879}"/>
              </a:ext>
            </a:extLst>
          </p:cNvPr>
          <p:cNvSpPr/>
          <p:nvPr/>
        </p:nvSpPr>
        <p:spPr>
          <a:xfrm>
            <a:off x="0" y="6614877"/>
            <a:ext cx="12179299" cy="238125"/>
          </a:xfrm>
          <a:prstGeom prst="rect">
            <a:avLst/>
          </a:prstGeom>
          <a:solidFill>
            <a:srgbClr val="000A8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522511">
              <a:defRPr/>
            </a:pPr>
            <a:r>
              <a:rPr lang="es-ES" sz="1400" kern="0" dirty="0">
                <a:solidFill>
                  <a:prstClr val="white"/>
                </a:solidFill>
                <a:latin typeface="Lato Bold"/>
              </a:rPr>
              <a:t>Vicepresidencia de Bienes Muebles e Inmuebles</a:t>
            </a:r>
          </a:p>
        </p:txBody>
      </p:sp>
    </p:spTree>
    <p:extLst>
      <p:ext uri="{BB962C8B-B14F-4D97-AF65-F5344CB8AC3E}">
        <p14:creationId xmlns:p14="http://schemas.microsoft.com/office/powerpoint/2010/main" val="37461040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46B28822-B442-4A30-BEE6-5EBAB3740BD5}"/>
              </a:ext>
            </a:extLst>
          </p:cNvPr>
          <p:cNvSpPr/>
          <p:nvPr/>
        </p:nvSpPr>
        <p:spPr>
          <a:xfrm>
            <a:off x="1514475" y="1021116"/>
            <a:ext cx="9144000" cy="590712"/>
          </a:xfrm>
          <a:prstGeom prst="rect">
            <a:avLst/>
          </a:prstGeom>
          <a:solidFill>
            <a:srgbClr val="000A8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522511">
              <a:defRPr/>
            </a:pPr>
            <a:r>
              <a:rPr lang="es-ES" b="1" kern="0" dirty="0">
                <a:solidFill>
                  <a:prstClr val="white"/>
                </a:solidFill>
                <a:latin typeface="Calibri"/>
              </a:rPr>
              <a:t>GESTIÓN MEDIOS DE TRANSPORTE</a:t>
            </a:r>
          </a:p>
          <a:p>
            <a:pPr algn="r" defTabSz="522511">
              <a:defRPr/>
            </a:pPr>
            <a:r>
              <a:rPr lang="es-ES" b="1" kern="0" dirty="0">
                <a:solidFill>
                  <a:prstClr val="white"/>
                </a:solidFill>
                <a:latin typeface="Calibri"/>
              </a:rPr>
              <a:t>CORTE 25 DE SEPTIEMBRE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AA8507C-5BC3-4224-B172-BBE7E787F9CD}"/>
              </a:ext>
            </a:extLst>
          </p:cNvPr>
          <p:cNvSpPr/>
          <p:nvPr/>
        </p:nvSpPr>
        <p:spPr>
          <a:xfrm>
            <a:off x="2310858" y="4701183"/>
            <a:ext cx="755123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2018: 4 Subastas: $14.390.129.000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468CAB2-B0E6-485C-B2B6-879A4A0F9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609" y="1870216"/>
            <a:ext cx="8830783" cy="233304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1F29C21-6902-4D78-B417-CE9EF51E91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8" y="1"/>
            <a:ext cx="1828507" cy="102687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EBC0440-5980-4003-8110-CE24D65FFA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243"/>
            <a:ext cx="2474290" cy="95878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5D67EEA-3AFC-4F05-ADE3-126FB53436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230" y="0"/>
            <a:ext cx="2964069" cy="959145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4B99FA47-D6F8-4761-9DC8-5E18A0F93A79}"/>
              </a:ext>
            </a:extLst>
          </p:cNvPr>
          <p:cNvSpPr/>
          <p:nvPr/>
        </p:nvSpPr>
        <p:spPr>
          <a:xfrm>
            <a:off x="0" y="6614877"/>
            <a:ext cx="12179299" cy="238125"/>
          </a:xfrm>
          <a:prstGeom prst="rect">
            <a:avLst/>
          </a:prstGeom>
          <a:solidFill>
            <a:srgbClr val="000A8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522511">
              <a:defRPr/>
            </a:pPr>
            <a:r>
              <a:rPr lang="es-ES" sz="1400" kern="0" dirty="0">
                <a:solidFill>
                  <a:prstClr val="white"/>
                </a:solidFill>
                <a:latin typeface="Lato Bold"/>
              </a:rPr>
              <a:t>Vicepresidencia de Bienes Muebles e Inmuebles</a:t>
            </a:r>
          </a:p>
        </p:txBody>
      </p:sp>
    </p:spTree>
    <p:extLst>
      <p:ext uri="{BB962C8B-B14F-4D97-AF65-F5344CB8AC3E}">
        <p14:creationId xmlns:p14="http://schemas.microsoft.com/office/powerpoint/2010/main" val="23754779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46B28822-B442-4A30-BEE6-5EBAB3740BD5}"/>
              </a:ext>
            </a:extLst>
          </p:cNvPr>
          <p:cNvSpPr/>
          <p:nvPr/>
        </p:nvSpPr>
        <p:spPr>
          <a:xfrm>
            <a:off x="1514475" y="1348286"/>
            <a:ext cx="9144000" cy="590712"/>
          </a:xfrm>
          <a:prstGeom prst="rect">
            <a:avLst/>
          </a:prstGeom>
          <a:solidFill>
            <a:srgbClr val="000A8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522511">
              <a:defRPr/>
            </a:pPr>
            <a:r>
              <a:rPr lang="es-ES" sz="2800" b="1" kern="0" dirty="0">
                <a:solidFill>
                  <a:prstClr val="white"/>
                </a:solidFill>
                <a:latin typeface="Calibri"/>
              </a:rPr>
              <a:t>GESTIONES EN TRAMITE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CE442F0-893F-4A2D-B4EF-DD45C0FE86FC}"/>
              </a:ext>
            </a:extLst>
          </p:cNvPr>
          <p:cNvSpPr txBox="1"/>
          <p:nvPr/>
        </p:nvSpPr>
        <p:spPr>
          <a:xfrm>
            <a:off x="1514475" y="2371089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s-ES" sz="2800" dirty="0"/>
              <a:t>Terminar Avalúos de Medios de Transporte</a:t>
            </a:r>
            <a:r>
              <a:rPr lang="es-CO" sz="2800" dirty="0"/>
              <a:t>.</a:t>
            </a:r>
          </a:p>
          <a:p>
            <a:pPr marL="342900" indent="-342900" algn="just">
              <a:buAutoNum type="arabicPeriod"/>
            </a:pPr>
            <a:r>
              <a:rPr lang="es-CO" sz="2800" dirty="0"/>
              <a:t>Convenio con Fiscalía General de la Nación o Artículo Plan Nacional de Desarrollo Disposición de Vehículos en procesos Penales .</a:t>
            </a:r>
          </a:p>
          <a:p>
            <a:pPr marL="342900" indent="-342900" algn="just">
              <a:buAutoNum type="arabicPeriod"/>
            </a:pPr>
            <a:r>
              <a:rPr lang="es-ES" sz="2800" dirty="0"/>
              <a:t>Plan de Mejoramiento de Vehículos no Ubicados y depuración matrix 2.0.</a:t>
            </a:r>
          </a:p>
          <a:p>
            <a:pPr marL="342900" indent="-342900" algn="just">
              <a:buAutoNum type="arabicPeriod"/>
            </a:pPr>
            <a:r>
              <a:rPr lang="es-ES" sz="2800" dirty="0"/>
              <a:t>Acciones Legales contra depositarios removidos.</a:t>
            </a:r>
          </a:p>
          <a:p>
            <a:pPr marL="342900" indent="-342900" algn="just">
              <a:buAutoNum type="arabicPeriod"/>
            </a:pPr>
            <a:r>
              <a:rPr lang="es-ES" sz="2800" dirty="0"/>
              <a:t>Implementación de Vitrina de Ventas con CISA.</a:t>
            </a:r>
          </a:p>
          <a:p>
            <a:pPr marL="342900" indent="-342900" algn="just">
              <a:buAutoNum type="arabicPeriod"/>
            </a:pPr>
            <a:r>
              <a:rPr lang="es-ES" sz="2800" dirty="0"/>
              <a:t>Reflotación Mr. </a:t>
            </a:r>
            <a:r>
              <a:rPr lang="es-ES" sz="2800" dirty="0" err="1"/>
              <a:t>Gobby</a:t>
            </a:r>
            <a:r>
              <a:rPr lang="es-ES" sz="2800" dirty="0"/>
              <a:t> San Andrés.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2066AD9-33DC-4600-B56A-19A3F102EAFF}"/>
              </a:ext>
            </a:extLst>
          </p:cNvPr>
          <p:cNvSpPr/>
          <p:nvPr/>
        </p:nvSpPr>
        <p:spPr>
          <a:xfrm>
            <a:off x="0" y="6614877"/>
            <a:ext cx="12179299" cy="238125"/>
          </a:xfrm>
          <a:prstGeom prst="rect">
            <a:avLst/>
          </a:prstGeom>
          <a:solidFill>
            <a:srgbClr val="000A8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522511">
              <a:defRPr/>
            </a:pPr>
            <a:r>
              <a:rPr lang="es-ES" sz="1400" kern="0" dirty="0">
                <a:solidFill>
                  <a:prstClr val="white"/>
                </a:solidFill>
                <a:latin typeface="Lato Bold"/>
              </a:rPr>
              <a:t>Vicepresidencia de Bienes Muebles e Inmuebles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CE66E81C-A779-4E2C-AC25-D46434698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26365" cy="125031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DD33DDC6-579E-4908-9B60-B1E893D76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629" y="11243"/>
            <a:ext cx="3012661" cy="116740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6FAB6A7-5A1D-408A-AAD6-60C28E745B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290" y="0"/>
            <a:ext cx="3609009" cy="116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828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524000" y="2907177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</a:rPr>
              <a:t>5. </a:t>
            </a:r>
            <a:r>
              <a:rPr lang="es-CO" sz="4400" b="1" dirty="0">
                <a:solidFill>
                  <a:srgbClr val="002060"/>
                </a:solidFill>
              </a:rPr>
              <a:t>Actuaciones Negociación CEMEX </a:t>
            </a:r>
            <a:endParaRPr lang="es-ES" sz="4400" b="1" dirty="0">
              <a:solidFill>
                <a:srgbClr val="002060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26365" cy="1250313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4BA7180-0D8F-482E-8FD2-6CED70E3B2AE}"/>
              </a:ext>
            </a:extLst>
          </p:cNvPr>
          <p:cNvCxnSpPr>
            <a:cxnSpLocks/>
          </p:cNvCxnSpPr>
          <p:nvPr/>
        </p:nvCxnSpPr>
        <p:spPr>
          <a:xfrm>
            <a:off x="10994938" y="1189456"/>
            <a:ext cx="0" cy="5006747"/>
          </a:xfrm>
          <a:prstGeom prst="line">
            <a:avLst/>
          </a:prstGeom>
          <a:ln w="22225"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A49D64B-1550-4362-BD23-A9A8A5302519}"/>
              </a:ext>
            </a:extLst>
          </p:cNvPr>
          <p:cNvCxnSpPr>
            <a:cxnSpLocks/>
          </p:cNvCxnSpPr>
          <p:nvPr/>
        </p:nvCxnSpPr>
        <p:spPr>
          <a:xfrm>
            <a:off x="1086678" y="6196203"/>
            <a:ext cx="9908260" cy="0"/>
          </a:xfrm>
          <a:prstGeom prst="line">
            <a:avLst/>
          </a:prstGeom>
          <a:ln w="222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822AF717-B222-45F9-A86C-6284B8C13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629" y="11243"/>
            <a:ext cx="3012661" cy="116740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F96D2BA-1086-428A-8393-A7DCC59B29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290" y="0"/>
            <a:ext cx="3609009" cy="116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702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Jurídica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3" y="52669"/>
            <a:ext cx="2286000" cy="128380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5" b="16671"/>
          <a:stretch/>
        </p:blipFill>
        <p:spPr>
          <a:xfrm>
            <a:off x="4967320" y="71754"/>
            <a:ext cx="3313043" cy="87893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96" b="12741"/>
          <a:stretch/>
        </p:blipFill>
        <p:spPr>
          <a:xfrm>
            <a:off x="8224631" y="86656"/>
            <a:ext cx="3967369" cy="878937"/>
          </a:xfrm>
          <a:prstGeom prst="rect">
            <a:avLst/>
          </a:prstGeom>
        </p:spPr>
      </p:pic>
      <p:sp>
        <p:nvSpPr>
          <p:cNvPr id="62" name="CuadroTexto 61">
            <a:extLst>
              <a:ext uri="{FF2B5EF4-FFF2-40B4-BE49-F238E27FC236}">
                <a16:creationId xmlns:a16="http://schemas.microsoft.com/office/drawing/2014/main" id="{A8B628EA-AEB1-456D-BC6F-FAD10DAFED69}"/>
              </a:ext>
            </a:extLst>
          </p:cNvPr>
          <p:cNvSpPr txBox="1"/>
          <p:nvPr/>
        </p:nvSpPr>
        <p:spPr>
          <a:xfrm>
            <a:off x="1606893" y="1039162"/>
            <a:ext cx="8978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ÚLTIMAS ACTUACIONES NEGOCIACIÓN CEMEX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AFF15AB-4D10-4898-8DCE-6B06FB77A945}"/>
              </a:ext>
            </a:extLst>
          </p:cNvPr>
          <p:cNvSpPr txBox="1"/>
          <p:nvPr/>
        </p:nvSpPr>
        <p:spPr>
          <a:xfrm>
            <a:off x="831011" y="1989123"/>
            <a:ext cx="120769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2/10/18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E5F26AD-3743-4B4F-BCFA-817BC284C289}"/>
              </a:ext>
            </a:extLst>
          </p:cNvPr>
          <p:cNvSpPr txBox="1"/>
          <p:nvPr/>
        </p:nvSpPr>
        <p:spPr>
          <a:xfrm>
            <a:off x="2838091" y="1677869"/>
            <a:ext cx="8522898" cy="107721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sz="1600" b="1" dirty="0"/>
              <a:t>Mesa técnica de negociación</a:t>
            </a:r>
            <a:r>
              <a:rPr lang="es-CO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s-CO" sz="1600" dirty="0"/>
              <a:t>Se discutieron los siguientes puntos: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s-CO" sz="1600" dirty="0"/>
              <a:t>Inversiones de la Zona Franca</a:t>
            </a:r>
          </a:p>
          <a:p>
            <a:pPr marL="800100" lvl="1" indent="-342900">
              <a:buFont typeface="+mj-lt"/>
              <a:buAutoNum type="arabicPeriod"/>
            </a:pPr>
            <a:r>
              <a:rPr lang="es-CO" sz="1600" dirty="0"/>
              <a:t>Condiciones del Crédito con la CCL (Corporación Cementera Latinoamericana)</a:t>
            </a:r>
          </a:p>
          <a:p>
            <a:pPr marL="0" lvl="1"/>
            <a:r>
              <a:rPr lang="es-CO" sz="1600" b="1" dirty="0"/>
              <a:t>COMPROMISO: </a:t>
            </a:r>
            <a:r>
              <a:rPr lang="es-CO" sz="1600" dirty="0"/>
              <a:t>Enviar versión con observaciones del Contrato el </a:t>
            </a:r>
            <a:r>
              <a:rPr lang="es-CO" sz="1600" b="1" dirty="0"/>
              <a:t>8/10/18</a:t>
            </a:r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96F440B3-6EAA-4AB5-BB0C-5AA326F61900}"/>
              </a:ext>
            </a:extLst>
          </p:cNvPr>
          <p:cNvCxnSpPr>
            <a:stCxn id="3" idx="3"/>
            <a:endCxn id="4" idx="1"/>
          </p:cNvCxnSpPr>
          <p:nvPr/>
        </p:nvCxnSpPr>
        <p:spPr>
          <a:xfrm flipV="1">
            <a:off x="2038709" y="2216478"/>
            <a:ext cx="799382" cy="34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BC7C260-267D-44EE-AF3E-2FDE369933FA}"/>
              </a:ext>
            </a:extLst>
          </p:cNvPr>
          <p:cNvSpPr txBox="1"/>
          <p:nvPr/>
        </p:nvSpPr>
        <p:spPr>
          <a:xfrm>
            <a:off x="842512" y="2876031"/>
            <a:ext cx="120769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4/10/18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F5C375F-DB0B-4C35-A066-0DC09C3C313C}"/>
              </a:ext>
            </a:extLst>
          </p:cNvPr>
          <p:cNvSpPr txBox="1"/>
          <p:nvPr/>
        </p:nvSpPr>
        <p:spPr>
          <a:xfrm>
            <a:off x="2838091" y="2935240"/>
            <a:ext cx="8522898" cy="33855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sz="1600" b="1" dirty="0"/>
              <a:t>Mesa financiera de negociación</a:t>
            </a:r>
            <a:r>
              <a:rPr lang="es-CO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s-CO" sz="1600" dirty="0"/>
              <a:t>Se discutió el cálculo del 1% por la pérdida de la Zona Franca.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BE33BB2F-E3F4-4501-AF26-986E816FBAC2}"/>
              </a:ext>
            </a:extLst>
          </p:cNvPr>
          <p:cNvCxnSpPr>
            <a:stCxn id="13" idx="3"/>
            <a:endCxn id="14" idx="1"/>
          </p:cNvCxnSpPr>
          <p:nvPr/>
        </p:nvCxnSpPr>
        <p:spPr>
          <a:xfrm flipV="1">
            <a:off x="2050210" y="3104517"/>
            <a:ext cx="787881" cy="23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C1EFBF1-7780-442C-8C9F-E068F7410CBF}"/>
              </a:ext>
            </a:extLst>
          </p:cNvPr>
          <p:cNvSpPr txBox="1"/>
          <p:nvPr/>
        </p:nvSpPr>
        <p:spPr>
          <a:xfrm>
            <a:off x="831011" y="3507906"/>
            <a:ext cx="120769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5/10/18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9A93BEA-71CC-4EBD-B38E-F281A71F2DB9}"/>
              </a:ext>
            </a:extLst>
          </p:cNvPr>
          <p:cNvSpPr txBox="1"/>
          <p:nvPr/>
        </p:nvSpPr>
        <p:spPr>
          <a:xfrm>
            <a:off x="2838091" y="3442526"/>
            <a:ext cx="8522898" cy="5847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sz="1600" b="1" dirty="0"/>
              <a:t>Mesa intervención </a:t>
            </a:r>
            <a:r>
              <a:rPr lang="es-CO" sz="1600" b="1" dirty="0" err="1"/>
              <a:t>MinHacienda</a:t>
            </a:r>
            <a:r>
              <a:rPr lang="es-CO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s-CO" sz="1600" dirty="0"/>
              <a:t>Participación de Cemex y el Ministerio de Hacienda. Se realizó un balance general de la gestión desarrollada.</a:t>
            </a:r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DB76B30D-1697-452A-8629-DC30F2D75646}"/>
              </a:ext>
            </a:extLst>
          </p:cNvPr>
          <p:cNvCxnSpPr>
            <a:stCxn id="20" idx="3"/>
            <a:endCxn id="21" idx="1"/>
          </p:cNvCxnSpPr>
          <p:nvPr/>
        </p:nvCxnSpPr>
        <p:spPr>
          <a:xfrm flipV="1">
            <a:off x="2038709" y="3734914"/>
            <a:ext cx="799382" cy="38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uadroTexto 28">
            <a:extLst>
              <a:ext uri="{FF2B5EF4-FFF2-40B4-BE49-F238E27FC236}">
                <a16:creationId xmlns:a16="http://schemas.microsoft.com/office/drawing/2014/main" id="{4EFA0B88-9EE6-472C-8055-28C1E29BF049}"/>
              </a:ext>
            </a:extLst>
          </p:cNvPr>
          <p:cNvSpPr txBox="1"/>
          <p:nvPr/>
        </p:nvSpPr>
        <p:spPr>
          <a:xfrm>
            <a:off x="831011" y="4217738"/>
            <a:ext cx="120769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8/10/18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36F33E2-7D3E-4E8D-B82E-C5D002E6A939}"/>
              </a:ext>
            </a:extLst>
          </p:cNvPr>
          <p:cNvSpPr txBox="1"/>
          <p:nvPr/>
        </p:nvSpPr>
        <p:spPr>
          <a:xfrm>
            <a:off x="2838091" y="4150659"/>
            <a:ext cx="8522898" cy="5847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sz="1600" b="1" dirty="0"/>
              <a:t>Mesa técnica de SAE</a:t>
            </a:r>
            <a:r>
              <a:rPr lang="es-CO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s-CO" sz="1600" dirty="0"/>
              <a:t>Se reunió el equipo de asesores de SAE, discutieron las observaciones de SAE y se remitió el Contrato a Cemex.</a:t>
            </a:r>
          </a:p>
        </p:txBody>
      </p: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80E9CEB1-42B8-4187-9690-448FC47B8EBF}"/>
              </a:ext>
            </a:extLst>
          </p:cNvPr>
          <p:cNvCxnSpPr>
            <a:stCxn id="29" idx="3"/>
            <a:endCxn id="30" idx="1"/>
          </p:cNvCxnSpPr>
          <p:nvPr/>
        </p:nvCxnSpPr>
        <p:spPr>
          <a:xfrm flipV="1">
            <a:off x="2038709" y="4443047"/>
            <a:ext cx="799382" cy="55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8FC890E1-99E7-491F-A30F-DC988592D905}"/>
              </a:ext>
            </a:extLst>
          </p:cNvPr>
          <p:cNvSpPr txBox="1"/>
          <p:nvPr/>
        </p:nvSpPr>
        <p:spPr>
          <a:xfrm>
            <a:off x="831011" y="4927570"/>
            <a:ext cx="120769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9/10/18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08B6B494-8D9C-4603-A364-67FCA988DB85}"/>
              </a:ext>
            </a:extLst>
          </p:cNvPr>
          <p:cNvSpPr txBox="1"/>
          <p:nvPr/>
        </p:nvSpPr>
        <p:spPr>
          <a:xfrm>
            <a:off x="2838091" y="4864071"/>
            <a:ext cx="8522898" cy="5847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sz="1600" b="1" dirty="0"/>
              <a:t>Reunión en Ministerio de Comercio</a:t>
            </a:r>
            <a:r>
              <a:rPr lang="es-CO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s-CO" sz="1600" dirty="0"/>
              <a:t>Análisis técnico sobre la ampliación de la Zona Franca, inversiones, condiciones para la ampliación.</a:t>
            </a:r>
          </a:p>
        </p:txBody>
      </p:sp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CF0A3B35-BD46-47FE-830F-1DCB8F06E1AE}"/>
              </a:ext>
            </a:extLst>
          </p:cNvPr>
          <p:cNvCxnSpPr>
            <a:stCxn id="33" idx="3"/>
            <a:endCxn id="34" idx="1"/>
          </p:cNvCxnSpPr>
          <p:nvPr/>
        </p:nvCxnSpPr>
        <p:spPr>
          <a:xfrm flipV="1">
            <a:off x="2038709" y="5156459"/>
            <a:ext cx="799382" cy="19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uadroTexto 35">
            <a:extLst>
              <a:ext uri="{FF2B5EF4-FFF2-40B4-BE49-F238E27FC236}">
                <a16:creationId xmlns:a16="http://schemas.microsoft.com/office/drawing/2014/main" id="{742092A8-E54A-477B-802F-B1946DF2AB00}"/>
              </a:ext>
            </a:extLst>
          </p:cNvPr>
          <p:cNvSpPr txBox="1"/>
          <p:nvPr/>
        </p:nvSpPr>
        <p:spPr>
          <a:xfrm>
            <a:off x="831011" y="5668382"/>
            <a:ext cx="120769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11/10/18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4A19E64A-E4AD-4812-8246-A0ECD06FDAB6}"/>
              </a:ext>
            </a:extLst>
          </p:cNvPr>
          <p:cNvSpPr txBox="1"/>
          <p:nvPr/>
        </p:nvSpPr>
        <p:spPr>
          <a:xfrm>
            <a:off x="2838091" y="5606827"/>
            <a:ext cx="8522898" cy="5847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sz="1600" b="1" dirty="0"/>
              <a:t>Mesa de Negociación</a:t>
            </a:r>
            <a:r>
              <a:rPr lang="es-CO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s-CO" sz="1600" dirty="0"/>
              <a:t>Cemex convocó mesa de trabajo con equipo de SAE para discutir las observaciones propuestas en el texto.</a:t>
            </a:r>
          </a:p>
        </p:txBody>
      </p: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4EBD02C4-1A6C-47C4-B3C5-E06B33442909}"/>
              </a:ext>
            </a:extLst>
          </p:cNvPr>
          <p:cNvCxnSpPr>
            <a:stCxn id="36" idx="3"/>
            <a:endCxn id="37" idx="1"/>
          </p:cNvCxnSpPr>
          <p:nvPr/>
        </p:nvCxnSpPr>
        <p:spPr>
          <a:xfrm>
            <a:off x="2038709" y="5899215"/>
            <a:ext cx="7993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7141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26365" cy="1250313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4BA7180-0D8F-482E-8FD2-6CED70E3B2AE}"/>
              </a:ext>
            </a:extLst>
          </p:cNvPr>
          <p:cNvCxnSpPr>
            <a:cxnSpLocks/>
          </p:cNvCxnSpPr>
          <p:nvPr/>
        </p:nvCxnSpPr>
        <p:spPr>
          <a:xfrm>
            <a:off x="10994938" y="1189456"/>
            <a:ext cx="0" cy="5006747"/>
          </a:xfrm>
          <a:prstGeom prst="line">
            <a:avLst/>
          </a:prstGeom>
          <a:ln w="22225">
            <a:solidFill>
              <a:srgbClr val="000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A49D64B-1550-4362-BD23-A9A8A5302519}"/>
              </a:ext>
            </a:extLst>
          </p:cNvPr>
          <p:cNvCxnSpPr>
            <a:cxnSpLocks/>
          </p:cNvCxnSpPr>
          <p:nvPr/>
        </p:nvCxnSpPr>
        <p:spPr>
          <a:xfrm>
            <a:off x="1086678" y="6196203"/>
            <a:ext cx="9908260" cy="0"/>
          </a:xfrm>
          <a:prstGeom prst="line">
            <a:avLst/>
          </a:prstGeom>
          <a:ln w="22225">
            <a:solidFill>
              <a:srgbClr val="000A8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822AF717-B222-45F9-A86C-6284B8C13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629" y="11243"/>
            <a:ext cx="3012661" cy="116740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F96D2BA-1086-428A-8393-A7DCC59B29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290" y="0"/>
            <a:ext cx="3609009" cy="116784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9FC4D07-6491-4128-9E93-318F91FFED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62" t="46387" r="43906" b="20819"/>
          <a:stretch/>
        </p:blipFill>
        <p:spPr>
          <a:xfrm>
            <a:off x="3521578" y="2214562"/>
            <a:ext cx="4757738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5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3717</TotalTime>
  <Words>1404</Words>
  <Application>Microsoft Office PowerPoint</Application>
  <PresentationFormat>Panorámica</PresentationFormat>
  <Paragraphs>329</Paragraphs>
  <Slides>31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43" baseType="lpstr">
      <vt:lpstr>ＭＳ Ｐゴシック</vt:lpstr>
      <vt:lpstr>Arial</vt:lpstr>
      <vt:lpstr>Arial Bold</vt:lpstr>
      <vt:lpstr>Berlin Sans FB</vt:lpstr>
      <vt:lpstr>Calibri</vt:lpstr>
      <vt:lpstr>Lato Bold</vt:lpstr>
      <vt:lpstr>Lato Regular</vt:lpstr>
      <vt:lpstr>Open Sans</vt:lpstr>
      <vt:lpstr>Times New Roman</vt:lpstr>
      <vt:lpstr>Wingdings</vt:lpstr>
      <vt:lpstr>ヒラギノ角ゴ Pro W3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Paola Andrea Lopez Jaramillo</cp:lastModifiedBy>
  <cp:revision>98</cp:revision>
  <dcterms:created xsi:type="dcterms:W3CDTF">2015-02-19T23:51:59Z</dcterms:created>
  <dcterms:modified xsi:type="dcterms:W3CDTF">2018-10-30T13:00:56Z</dcterms:modified>
</cp:coreProperties>
</file>