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7" r:id="rId2"/>
    <p:sldId id="256" r:id="rId3"/>
    <p:sldId id="258" r:id="rId4"/>
    <p:sldId id="890" r:id="rId5"/>
    <p:sldId id="891" r:id="rId6"/>
    <p:sldId id="263" r:id="rId7"/>
    <p:sldId id="267" r:id="rId8"/>
    <p:sldId id="893" r:id="rId9"/>
    <p:sldId id="895" r:id="rId10"/>
    <p:sldId id="896" r:id="rId11"/>
    <p:sldId id="274" r:id="rId12"/>
    <p:sldId id="894" r:id="rId13"/>
    <p:sldId id="881" r:id="rId14"/>
    <p:sldId id="827" r:id="rId15"/>
    <p:sldId id="830" r:id="rId16"/>
    <p:sldId id="828" r:id="rId17"/>
    <p:sldId id="829" r:id="rId18"/>
    <p:sldId id="834" r:id="rId19"/>
    <p:sldId id="837" r:id="rId20"/>
    <p:sldId id="836" r:id="rId21"/>
    <p:sldId id="882" r:id="rId22"/>
    <p:sldId id="285" r:id="rId23"/>
    <p:sldId id="262" r:id="rId24"/>
    <p:sldId id="276" r:id="rId25"/>
    <p:sldId id="283" r:id="rId26"/>
    <p:sldId id="289" r:id="rId27"/>
    <p:sldId id="287" r:id="rId28"/>
    <p:sldId id="290" r:id="rId29"/>
    <p:sldId id="887" r:id="rId30"/>
    <p:sldId id="259" r:id="rId31"/>
    <p:sldId id="260" r:id="rId32"/>
    <p:sldId id="284" r:id="rId33"/>
    <p:sldId id="277" r:id="rId34"/>
    <p:sldId id="888" r:id="rId35"/>
    <p:sldId id="889" r:id="rId36"/>
    <p:sldId id="278" r:id="rId37"/>
    <p:sldId id="291" r:id="rId38"/>
    <p:sldId id="279" r:id="rId39"/>
    <p:sldId id="281" r:id="rId40"/>
    <p:sldId id="280" r:id="rId41"/>
    <p:sldId id="883" r:id="rId42"/>
    <p:sldId id="898" r:id="rId43"/>
    <p:sldId id="266" r:id="rId44"/>
    <p:sldId id="265" r:id="rId45"/>
    <p:sldId id="264" r:id="rId46"/>
    <p:sldId id="269" r:id="rId47"/>
    <p:sldId id="270" r:id="rId48"/>
    <p:sldId id="886" r:id="rId49"/>
    <p:sldId id="900" r:id="rId50"/>
    <p:sldId id="307" r:id="rId51"/>
    <p:sldId id="314" r:id="rId52"/>
    <p:sldId id="286" r:id="rId53"/>
    <p:sldId id="884" r:id="rId54"/>
    <p:sldId id="261" r:id="rId55"/>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TABLERO%20CONTROL%20ACTUALIZAD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cap="all" spc="120" normalizeH="0" baseline="0">
                <a:solidFill>
                  <a:schemeClr val="tx1">
                    <a:lumMod val="65000"/>
                    <a:lumOff val="35000"/>
                  </a:schemeClr>
                </a:solidFill>
                <a:latin typeface="+mn-lt"/>
                <a:ea typeface="+mn-ea"/>
                <a:cs typeface="+mn-cs"/>
              </a:defRPr>
            </a:pPr>
            <a:r>
              <a:rPr lang="es-CO" dirty="0"/>
              <a:t>Evolución del mecanismo de </a:t>
            </a:r>
            <a:r>
              <a:rPr lang="es-CO" dirty="0" err="1"/>
              <a:t>adminiStración</a:t>
            </a:r>
            <a:endParaRPr lang="es-CO" dirty="0"/>
          </a:p>
        </c:rich>
      </c:tx>
      <c:overlay val="0"/>
      <c:spPr>
        <a:noFill/>
        <a:ln>
          <a:noFill/>
        </a:ln>
        <a:effectLst/>
      </c:spPr>
      <c:txPr>
        <a:bodyPr rot="0" spcFirstLastPara="1" vertOverflow="ellipsis" vert="horz" wrap="square" anchor="ctr" anchorCtr="1"/>
        <a:lstStyle/>
        <a:p>
          <a:pPr>
            <a:defRPr sz="1680" b="1" i="0" u="none" strike="noStrike" kern="1200" cap="all" spc="120" normalizeH="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Hoja2!$A$2</c:f>
              <c:strCache>
                <c:ptCount val="1"/>
                <c:pt idx="0">
                  <c:v>Depositario Provisional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Hoja2!$B$1:$F$1</c:f>
              <c:strCache>
                <c:ptCount val="5"/>
                <c:pt idx="0">
                  <c:v>2015</c:v>
                </c:pt>
                <c:pt idx="1">
                  <c:v>2016</c:v>
                </c:pt>
                <c:pt idx="2">
                  <c:v>2017</c:v>
                </c:pt>
                <c:pt idx="3">
                  <c:v>2018 - 06</c:v>
                </c:pt>
                <c:pt idx="4">
                  <c:v>2018 - 09</c:v>
                </c:pt>
              </c:strCache>
            </c:strRef>
          </c:cat>
          <c:val>
            <c:numRef>
              <c:f>Hoja2!$B$2:$F$2</c:f>
              <c:numCache>
                <c:formatCode>0%</c:formatCode>
                <c:ptCount val="5"/>
                <c:pt idx="0">
                  <c:v>0.76</c:v>
                </c:pt>
                <c:pt idx="1">
                  <c:v>0.48</c:v>
                </c:pt>
                <c:pt idx="2">
                  <c:v>0.68</c:v>
                </c:pt>
                <c:pt idx="3">
                  <c:v>0.7</c:v>
                </c:pt>
                <c:pt idx="4">
                  <c:v>0.56000000000000005</c:v>
                </c:pt>
              </c:numCache>
            </c:numRef>
          </c:val>
          <c:smooth val="0"/>
          <c:extLst>
            <c:ext xmlns:c16="http://schemas.microsoft.com/office/drawing/2014/chart" uri="{C3380CC4-5D6E-409C-BE32-E72D297353CC}">
              <c16:uniqueId val="{00000000-43FF-4FF3-BB37-F0E9EFED53D0}"/>
            </c:ext>
          </c:extLst>
        </c:ser>
        <c:ser>
          <c:idx val="1"/>
          <c:order val="1"/>
          <c:tx>
            <c:strRef>
              <c:f>Hoja2!$A$3</c:f>
              <c:strCache>
                <c:ptCount val="1"/>
                <c:pt idx="0">
                  <c:v>Destinatario Provisional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Hoja2!$B$1:$F$1</c:f>
              <c:strCache>
                <c:ptCount val="5"/>
                <c:pt idx="0">
                  <c:v>2015</c:v>
                </c:pt>
                <c:pt idx="1">
                  <c:v>2016</c:v>
                </c:pt>
                <c:pt idx="2">
                  <c:v>2017</c:v>
                </c:pt>
                <c:pt idx="3">
                  <c:v>2018 - 06</c:v>
                </c:pt>
                <c:pt idx="4">
                  <c:v>2018 - 09</c:v>
                </c:pt>
              </c:strCache>
            </c:strRef>
          </c:cat>
          <c:val>
            <c:numRef>
              <c:f>Hoja2!$B$3:$F$3</c:f>
              <c:numCache>
                <c:formatCode>0%</c:formatCode>
                <c:ptCount val="5"/>
                <c:pt idx="0">
                  <c:v>0.02</c:v>
                </c:pt>
                <c:pt idx="1">
                  <c:v>0.02</c:v>
                </c:pt>
                <c:pt idx="2">
                  <c:v>0.02</c:v>
                </c:pt>
                <c:pt idx="3">
                  <c:v>0.02</c:v>
                </c:pt>
                <c:pt idx="4">
                  <c:v>0.02</c:v>
                </c:pt>
              </c:numCache>
            </c:numRef>
          </c:val>
          <c:smooth val="0"/>
          <c:extLst>
            <c:ext xmlns:c16="http://schemas.microsoft.com/office/drawing/2014/chart" uri="{C3380CC4-5D6E-409C-BE32-E72D297353CC}">
              <c16:uniqueId val="{00000001-43FF-4FF3-BB37-F0E9EFED53D0}"/>
            </c:ext>
          </c:extLst>
        </c:ser>
        <c:ser>
          <c:idx val="2"/>
          <c:order val="2"/>
          <c:tx>
            <c:strRef>
              <c:f>Hoja2!$A$4</c:f>
              <c:strCache>
                <c:ptCount val="1"/>
                <c:pt idx="0">
                  <c:v>Administraciòn Directa</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Lbls>
            <c:dLbl>
              <c:idx val="1"/>
              <c:layout>
                <c:manualLayout>
                  <c:x val="-3.0238916988768887E-2"/>
                  <c:y val="8.74647315509891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87-4F8E-9B35-10FC934FEBF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Hoja2!$B$1:$F$1</c:f>
              <c:strCache>
                <c:ptCount val="5"/>
                <c:pt idx="0">
                  <c:v>2015</c:v>
                </c:pt>
                <c:pt idx="1">
                  <c:v>2016</c:v>
                </c:pt>
                <c:pt idx="2">
                  <c:v>2017</c:v>
                </c:pt>
                <c:pt idx="3">
                  <c:v>2018 - 06</c:v>
                </c:pt>
                <c:pt idx="4">
                  <c:v>2018 - 09</c:v>
                </c:pt>
              </c:strCache>
            </c:strRef>
          </c:cat>
          <c:val>
            <c:numRef>
              <c:f>Hoja2!$B$4:$F$4</c:f>
              <c:numCache>
                <c:formatCode>0%</c:formatCode>
                <c:ptCount val="5"/>
                <c:pt idx="0">
                  <c:v>0.22</c:v>
                </c:pt>
                <c:pt idx="1">
                  <c:v>0.5</c:v>
                </c:pt>
                <c:pt idx="2">
                  <c:v>0.3</c:v>
                </c:pt>
                <c:pt idx="3">
                  <c:v>0.28000000000000003</c:v>
                </c:pt>
                <c:pt idx="4">
                  <c:v>0.42</c:v>
                </c:pt>
              </c:numCache>
            </c:numRef>
          </c:val>
          <c:smooth val="0"/>
          <c:extLst>
            <c:ext xmlns:c16="http://schemas.microsoft.com/office/drawing/2014/chart" uri="{C3380CC4-5D6E-409C-BE32-E72D297353CC}">
              <c16:uniqueId val="{00000002-43FF-4FF3-BB37-F0E9EFED53D0}"/>
            </c:ext>
          </c:extLst>
        </c:ser>
        <c:dLbls>
          <c:showLegendKey val="0"/>
          <c:showVal val="0"/>
          <c:showCatName val="0"/>
          <c:showSerName val="0"/>
          <c:showPercent val="0"/>
          <c:showBubbleSize val="0"/>
        </c:dLbls>
        <c:marker val="1"/>
        <c:smooth val="0"/>
        <c:axId val="2111215904"/>
        <c:axId val="1846552880"/>
      </c:lineChart>
      <c:catAx>
        <c:axId val="2111215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s-CO"/>
          </a:p>
        </c:txPr>
        <c:crossAx val="1846552880"/>
        <c:crosses val="autoZero"/>
        <c:auto val="1"/>
        <c:lblAlgn val="ctr"/>
        <c:lblOffset val="100"/>
        <c:noMultiLvlLbl val="0"/>
      </c:catAx>
      <c:valAx>
        <c:axId val="1846552880"/>
        <c:scaling>
          <c:orientation val="minMax"/>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2111215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3389209987514"/>
          <c:y val="9.1602427458998562E-2"/>
          <c:w val="0.78955743322364591"/>
          <c:h val="0.61774820945027087"/>
        </c:manualLayout>
      </c:layout>
      <c:barChart>
        <c:barDir val="col"/>
        <c:grouping val="clustered"/>
        <c:varyColors val="0"/>
        <c:ser>
          <c:idx val="0"/>
          <c:order val="0"/>
          <c:tx>
            <c:strRef>
              <c:f>Hoja1!$B$3</c:f>
              <c:strCache>
                <c:ptCount val="1"/>
                <c:pt idx="0">
                  <c:v>Total de FMI identificados como Productivos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Hoja1!$C$3:$J$3</c:f>
              <c:numCache>
                <c:formatCode>General</c:formatCode>
                <c:ptCount val="8"/>
                <c:pt idx="0">
                  <c:v>5260</c:v>
                </c:pt>
                <c:pt idx="1">
                  <c:v>3880</c:v>
                </c:pt>
                <c:pt idx="2">
                  <c:v>5096</c:v>
                </c:pt>
                <c:pt idx="3">
                  <c:v>5438</c:v>
                </c:pt>
                <c:pt idx="4">
                  <c:v>5479</c:v>
                </c:pt>
                <c:pt idx="5">
                  <c:v>5741</c:v>
                </c:pt>
                <c:pt idx="6">
                  <c:v>5299</c:v>
                </c:pt>
                <c:pt idx="7">
                  <c:v>5177</c:v>
                </c:pt>
              </c:numCache>
            </c:numRef>
          </c:val>
          <c:extLst>
            <c:ext xmlns:c16="http://schemas.microsoft.com/office/drawing/2014/chart" uri="{C3380CC4-5D6E-409C-BE32-E72D297353CC}">
              <c16:uniqueId val="{00000000-F807-4E27-86F0-4A57A57EB94B}"/>
            </c:ext>
          </c:extLst>
        </c:ser>
        <c:ser>
          <c:idx val="1"/>
          <c:order val="1"/>
          <c:tx>
            <c:strRef>
              <c:f>Hoja1!$B$4</c:f>
              <c:strCache>
                <c:ptCount val="1"/>
                <c:pt idx="0">
                  <c:v> FMI en Matrix</c:v>
                </c:pt>
              </c:strCache>
            </c:strRef>
          </c:tx>
          <c:spPr>
            <a:solidFill>
              <a:schemeClr val="accent2"/>
            </a:solidFill>
            <a:ln>
              <a:noFill/>
            </a:ln>
            <a:effectLst/>
          </c:spPr>
          <c:invertIfNegative val="0"/>
          <c:dLbls>
            <c:dLbl>
              <c:idx val="1"/>
              <c:layout>
                <c:manualLayout>
                  <c:x val="1.0317296919271388E-2"/>
                  <c:y val="1.10497237569060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4BA-40A1-B63A-706DFC06BDEF}"/>
                </c:ext>
              </c:extLst>
            </c:dLbl>
            <c:dLbl>
              <c:idx val="3"/>
              <c:layout>
                <c:manualLayout>
                  <c:x val="1.3265096039063158E-2"/>
                  <c:y val="5.52486187845298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4BA-40A1-B63A-706DFC06BDEF}"/>
                </c:ext>
              </c:extLst>
            </c:dLbl>
            <c:dLbl>
              <c:idx val="4"/>
              <c:layout>
                <c:manualLayout>
                  <c:x val="1.1791196479167192E-2"/>
                  <c:y val="-5.524861878453089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BA-40A1-B63A-706DFC06BDEF}"/>
                </c:ext>
              </c:extLst>
            </c:dLbl>
            <c:dLbl>
              <c:idx val="5"/>
              <c:layout>
                <c:manualLayout>
                  <c:x val="2.8004091638022338E-2"/>
                  <c:y val="1.93370165745856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BA-40A1-B63A-706DFC06BDEF}"/>
                </c:ext>
              </c:extLst>
            </c:dLbl>
            <c:dLbl>
              <c:idx val="6"/>
              <c:layout>
                <c:manualLayout>
                  <c:x val="1.4738995598959125E-2"/>
                  <c:y val="-1.10497237569060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BA-40A1-B63A-706DFC06BDEF}"/>
                </c:ext>
              </c:extLst>
            </c:dLbl>
            <c:dLbl>
              <c:idx val="7"/>
              <c:layout>
                <c:manualLayout>
                  <c:x val="1.473899559895901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BA-40A1-B63A-706DFC06BDE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Hoja1!$C$4:$J$4</c:f>
              <c:numCache>
                <c:formatCode>General</c:formatCode>
                <c:ptCount val="8"/>
                <c:pt idx="0">
                  <c:v>2463</c:v>
                </c:pt>
                <c:pt idx="1">
                  <c:v>2455</c:v>
                </c:pt>
                <c:pt idx="2">
                  <c:v>2413</c:v>
                </c:pt>
                <c:pt idx="3">
                  <c:v>3720</c:v>
                </c:pt>
                <c:pt idx="4">
                  <c:v>3978</c:v>
                </c:pt>
                <c:pt idx="5">
                  <c:v>4300</c:v>
                </c:pt>
                <c:pt idx="6">
                  <c:v>4438</c:v>
                </c:pt>
                <c:pt idx="7">
                  <c:v>4432</c:v>
                </c:pt>
              </c:numCache>
            </c:numRef>
          </c:val>
          <c:extLst>
            <c:ext xmlns:c16="http://schemas.microsoft.com/office/drawing/2014/chart" uri="{C3380CC4-5D6E-409C-BE32-E72D297353CC}">
              <c16:uniqueId val="{00000001-F807-4E27-86F0-4A57A57EB94B}"/>
            </c:ext>
          </c:extLst>
        </c:ser>
        <c:ser>
          <c:idx val="2"/>
          <c:order val="2"/>
          <c:tx>
            <c:strRef>
              <c:f>Hoja1!$B$5</c:f>
              <c:strCache>
                <c:ptCount val="1"/>
                <c:pt idx="0">
                  <c:v>FMI en Informes de Depositarios</c:v>
                </c:pt>
              </c:strCache>
            </c:strRef>
          </c:tx>
          <c:spPr>
            <a:solidFill>
              <a:schemeClr val="accent3"/>
            </a:solidFill>
            <a:ln>
              <a:noFill/>
            </a:ln>
            <a:effectLst/>
          </c:spPr>
          <c:invertIfNegative val="0"/>
          <c:dLbls>
            <c:dLbl>
              <c:idx val="0"/>
              <c:layout>
                <c:manualLayout>
                  <c:x val="1.0317296919271388E-2"/>
                  <c:y val="-8.2872928176796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4BA-40A1-B63A-706DFC06BDEF}"/>
                </c:ext>
              </c:extLst>
            </c:dLbl>
            <c:dLbl>
              <c:idx val="1"/>
              <c:layout>
                <c:manualLayout>
                  <c:x val="1.0317296919271333E-2"/>
                  <c:y val="-2.76243093922651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4BA-40A1-B63A-706DFC06BDEF}"/>
                </c:ext>
              </c:extLst>
            </c:dLbl>
            <c:dLbl>
              <c:idx val="2"/>
              <c:layout>
                <c:manualLayout>
                  <c:x val="1.17911964791673E-2"/>
                  <c:y val="-1.93370165745856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4BA-40A1-B63A-706DFC06BDEF}"/>
                </c:ext>
              </c:extLst>
            </c:dLbl>
            <c:dLbl>
              <c:idx val="3"/>
              <c:layout>
                <c:manualLayout>
                  <c:x val="1.3265096039063267E-2"/>
                  <c:y val="-2.76243093922651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4BA-40A1-B63A-706DFC06BDEF}"/>
                </c:ext>
              </c:extLst>
            </c:dLbl>
            <c:dLbl>
              <c:idx val="4"/>
              <c:layout>
                <c:manualLayout>
                  <c:x val="4.4216986796877375E-3"/>
                  <c:y val="2.76243093922651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4BA-40A1-B63A-706DFC06BDEF}"/>
                </c:ext>
              </c:extLst>
            </c:dLbl>
            <c:dLbl>
              <c:idx val="5"/>
              <c:layout>
                <c:manualLayout>
                  <c:x val="7.3694977994795624E-3"/>
                  <c:y val="2.762430939226418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4BA-40A1-B63A-706DFC06BDEF}"/>
                </c:ext>
              </c:extLst>
            </c:dLbl>
            <c:dLbl>
              <c:idx val="6"/>
              <c:layout>
                <c:manualLayout>
                  <c:x val="7.3694977994795624E-3"/>
                  <c:y val="1.93370165745855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BA-40A1-B63A-706DFC06BDEF}"/>
                </c:ext>
              </c:extLst>
            </c:dLbl>
            <c:dLbl>
              <c:idx val="7"/>
              <c:layout>
                <c:manualLayout>
                  <c:x val="1.6212895158854931E-2"/>
                  <c:y val="5.52486187845303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4BA-40A1-B63A-706DFC06BDE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Hoja1!$C$5:$J$5</c:f>
              <c:numCache>
                <c:formatCode>General</c:formatCode>
                <c:ptCount val="8"/>
                <c:pt idx="0">
                  <c:v>2797</c:v>
                </c:pt>
                <c:pt idx="1">
                  <c:v>1425</c:v>
                </c:pt>
                <c:pt idx="2">
                  <c:v>2683</c:v>
                </c:pt>
                <c:pt idx="3">
                  <c:v>1718</c:v>
                </c:pt>
                <c:pt idx="4">
                  <c:v>1501</c:v>
                </c:pt>
                <c:pt idx="5">
                  <c:v>1441</c:v>
                </c:pt>
                <c:pt idx="6">
                  <c:v>861</c:v>
                </c:pt>
                <c:pt idx="7">
                  <c:v>745</c:v>
                </c:pt>
              </c:numCache>
            </c:numRef>
          </c:val>
          <c:extLst>
            <c:ext xmlns:c16="http://schemas.microsoft.com/office/drawing/2014/chart" uri="{C3380CC4-5D6E-409C-BE32-E72D297353CC}">
              <c16:uniqueId val="{00000002-F807-4E27-86F0-4A57A57EB94B}"/>
            </c:ext>
          </c:extLst>
        </c:ser>
        <c:dLbls>
          <c:dLblPos val="outEnd"/>
          <c:showLegendKey val="0"/>
          <c:showVal val="1"/>
          <c:showCatName val="0"/>
          <c:showSerName val="0"/>
          <c:showPercent val="0"/>
          <c:showBubbleSize val="0"/>
        </c:dLbls>
        <c:gapWidth val="150"/>
        <c:axId val="681661104"/>
        <c:axId val="1216385120"/>
      </c:barChart>
      <c:dateAx>
        <c:axId val="68166110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216385120"/>
        <c:crosses val="autoZero"/>
        <c:auto val="1"/>
        <c:lblOffset val="100"/>
        <c:baseTimeUnit val="months"/>
      </c:dateAx>
      <c:valAx>
        <c:axId val="12163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681661104"/>
        <c:crosses val="autoZero"/>
        <c:crossBetween val="between"/>
      </c:valAx>
      <c:spPr>
        <a:noFill/>
        <a:ln>
          <a:noFill/>
        </a:ln>
        <a:effectLst/>
      </c:spPr>
    </c:plotArea>
    <c:legend>
      <c:legendPos val="b"/>
      <c:layout>
        <c:manualLayout>
          <c:xMode val="edge"/>
          <c:yMode val="edge"/>
          <c:x val="4.5519937218842052E-2"/>
          <c:y val="0.82334036629399221"/>
          <c:w val="0.85720269182802777"/>
          <c:h val="0.1766596337060077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b="1" dirty="0"/>
              <a:t>EVOLUCIÓN DEL RECAUDO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'Rec. Direc y Dep 2018'!$C$2</c:f>
              <c:strCache>
                <c:ptCount val="1"/>
                <c:pt idx="0">
                  <c:v>Recaudo Directo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5"/>
              <c:layout>
                <c:manualLayout>
                  <c:x val="-3.5275933775728928E-2"/>
                  <c:y val="5.53138989660114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A6-4154-94D1-76A74D633F27}"/>
                </c:ext>
              </c:extLst>
            </c:dLbl>
            <c:dLbl>
              <c:idx val="7"/>
              <c:layout>
                <c:manualLayout>
                  <c:x val="-4.0515587419495465E-2"/>
                  <c:y val="6.12377310790120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A6-4154-94D1-76A74D633F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2018'!$C$3:$C$11</c:f>
              <c:numCache>
                <c:formatCode>"$"#,##0</c:formatCode>
                <c:ptCount val="9"/>
                <c:pt idx="1">
                  <c:v>3049.8298060000002</c:v>
                </c:pt>
                <c:pt idx="2">
                  <c:v>3007.1185690000002</c:v>
                </c:pt>
                <c:pt idx="3">
                  <c:v>3184.350696</c:v>
                </c:pt>
                <c:pt idx="4">
                  <c:v>3741.6734670000001</c:v>
                </c:pt>
                <c:pt idx="5">
                  <c:v>5005.7230760000002</c:v>
                </c:pt>
                <c:pt idx="6">
                  <c:v>4425.7490360000002</c:v>
                </c:pt>
                <c:pt idx="7">
                  <c:v>5330.7067769999994</c:v>
                </c:pt>
                <c:pt idx="8">
                  <c:v>4603.8610640000006</c:v>
                </c:pt>
              </c:numCache>
            </c:numRef>
          </c:val>
          <c:smooth val="0"/>
          <c:extLst>
            <c:ext xmlns:c16="http://schemas.microsoft.com/office/drawing/2014/chart" uri="{C3380CC4-5D6E-409C-BE32-E72D297353CC}">
              <c16:uniqueId val="{00000000-EEB7-45C4-A0A6-3F23197FA43E}"/>
            </c:ext>
          </c:extLst>
        </c:ser>
        <c:ser>
          <c:idx val="1"/>
          <c:order val="1"/>
          <c:tx>
            <c:strRef>
              <c:f>'Rec. Direc y Dep 2018'!$D$2</c:f>
              <c:strCache>
                <c:ptCount val="1"/>
                <c:pt idx="0">
                  <c:v>Recaudo Depositarios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4.9248343492439568E-2"/>
                  <c:y val="8.1971143474514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A6-4154-94D1-76A74D633F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2018'!$D$3:$D$11</c:f>
              <c:numCache>
                <c:formatCode>"$"#,##0</c:formatCode>
                <c:ptCount val="9"/>
                <c:pt idx="1">
                  <c:v>2094.2159999999999</c:v>
                </c:pt>
                <c:pt idx="2">
                  <c:v>3133.462</c:v>
                </c:pt>
                <c:pt idx="3">
                  <c:v>1607.8</c:v>
                </c:pt>
                <c:pt idx="4">
                  <c:v>1603.683</c:v>
                </c:pt>
                <c:pt idx="5">
                  <c:v>369.64100000000002</c:v>
                </c:pt>
                <c:pt idx="6">
                  <c:v>1296.1759999999999</c:v>
                </c:pt>
                <c:pt idx="7">
                  <c:v>380.41199999999998</c:v>
                </c:pt>
                <c:pt idx="8">
                  <c:v>1272.2460000000001</c:v>
                </c:pt>
              </c:numCache>
            </c:numRef>
          </c:val>
          <c:smooth val="0"/>
          <c:extLst>
            <c:ext xmlns:c16="http://schemas.microsoft.com/office/drawing/2014/chart" uri="{C3380CC4-5D6E-409C-BE32-E72D297353CC}">
              <c16:uniqueId val="{00000001-EEB7-45C4-A0A6-3F23197FA43E}"/>
            </c:ext>
          </c:extLst>
        </c:ser>
        <c:ser>
          <c:idx val="2"/>
          <c:order val="2"/>
          <c:tx>
            <c:strRef>
              <c:f>'Rec. Direc y Dep 2018'!$E$2</c:f>
              <c:strCache>
                <c:ptCount val="1"/>
                <c:pt idx="0">
                  <c:v>Total Recaudado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3"/>
                </a:solidFill>
                <a:prstDash val="sysDot"/>
              </a:ln>
              <a:effectLst/>
            </c:spPr>
            <c:trendlineType val="linear"/>
            <c:dispRSqr val="0"/>
            <c:dispEq val="0"/>
          </c:trendline>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2018'!$E$3:$E$11</c:f>
              <c:numCache>
                <c:formatCode>"$"#,##0</c:formatCode>
                <c:ptCount val="9"/>
                <c:pt idx="1">
                  <c:v>5144.0458060000001</c:v>
                </c:pt>
                <c:pt idx="2">
                  <c:v>6140.5805689999997</c:v>
                </c:pt>
                <c:pt idx="3">
                  <c:v>4792.1506959999997</c:v>
                </c:pt>
                <c:pt idx="4">
                  <c:v>5345.3564669999996</c:v>
                </c:pt>
                <c:pt idx="5">
                  <c:v>5375.3640759999998</c:v>
                </c:pt>
                <c:pt idx="6">
                  <c:v>5721.9250360000005</c:v>
                </c:pt>
                <c:pt idx="7">
                  <c:v>5711.1187769999997</c:v>
                </c:pt>
                <c:pt idx="8">
                  <c:v>5876.1070640000007</c:v>
                </c:pt>
              </c:numCache>
            </c:numRef>
          </c:val>
          <c:smooth val="0"/>
          <c:extLst>
            <c:ext xmlns:c16="http://schemas.microsoft.com/office/drawing/2014/chart" uri="{C3380CC4-5D6E-409C-BE32-E72D297353CC}">
              <c16:uniqueId val="{00000003-EEB7-45C4-A0A6-3F23197FA43E}"/>
            </c:ext>
          </c:extLst>
        </c:ser>
        <c:dLbls>
          <c:dLblPos val="t"/>
          <c:showLegendKey val="0"/>
          <c:showVal val="1"/>
          <c:showCatName val="0"/>
          <c:showSerName val="0"/>
          <c:showPercent val="0"/>
          <c:showBubbleSize val="0"/>
        </c:dLbls>
        <c:marker val="1"/>
        <c:smooth val="0"/>
        <c:axId val="254324320"/>
        <c:axId val="143842640"/>
      </c:lineChart>
      <c:dateAx>
        <c:axId val="254324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43842640"/>
        <c:crosses val="autoZero"/>
        <c:auto val="0"/>
        <c:lblOffset val="100"/>
        <c:baseTimeUnit val="months"/>
      </c:dateAx>
      <c:valAx>
        <c:axId val="143842640"/>
        <c:scaling>
          <c:orientation val="minMax"/>
        </c:scaling>
        <c:delete val="1"/>
        <c:axPos val="l"/>
        <c:majorGridlines>
          <c:spPr>
            <a:ln w="9525" cap="flat" cmpd="sng" algn="ctr">
              <a:solidFill>
                <a:schemeClr val="tx1">
                  <a:lumMod val="15000"/>
                  <a:lumOff val="85000"/>
                </a:schemeClr>
              </a:solidFill>
              <a:round/>
            </a:ln>
            <a:effectLst/>
          </c:spPr>
        </c:majorGridlines>
        <c:numFmt formatCode="&quot;$&quot;#,##0" sourceLinked="1"/>
        <c:majorTickMark val="out"/>
        <c:minorTickMark val="none"/>
        <c:tickLblPos val="nextTo"/>
        <c:crossAx val="254324320"/>
        <c:crossesAt val="43101"/>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[Libro3]Hoja3!TablaDinámica4</c:name>
    <c:fmtId val="6"/>
  </c:pivotSource>
  <c:chart>
    <c:title>
      <c:tx>
        <c:rich>
          <a:bodyPr rot="0" spcFirstLastPara="1" vertOverflow="ellipsis" vert="horz" wrap="square" anchor="ctr" anchorCtr="1"/>
          <a:lstStyle/>
          <a:p>
            <a:pPr>
              <a:defRPr sz="1680" b="1" i="0" u="none" strike="noStrike" kern="1200" baseline="0">
                <a:solidFill>
                  <a:schemeClr val="tx2"/>
                </a:solidFill>
                <a:latin typeface="+mn-lt"/>
                <a:ea typeface="+mn-ea"/>
                <a:cs typeface="+mn-cs"/>
              </a:defRPr>
            </a:pPr>
            <a:r>
              <a:rPr lang="es-CO" b="1" dirty="0"/>
              <a:t>Identificación de Cartera</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2"/>
              </a:solidFill>
              <a:latin typeface="+mn-lt"/>
              <a:ea typeface="+mn-ea"/>
              <a:cs typeface="+mn-cs"/>
            </a:defRPr>
          </a:pPr>
          <a:endParaRPr lang="es-C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round/>
            </a:ln>
            <a:effectLst/>
          </c:spPr>
        </c:marker>
      </c:pivotFmt>
      <c:pivotFmt>
        <c:idx val="8"/>
        <c:spPr>
          <a:solidFill>
            <a:schemeClr val="accent1"/>
          </a:solidFill>
          <a:ln w="28575" cap="rnd">
            <a:solidFill>
              <a:schemeClr val="accent1"/>
            </a:solidFill>
            <a:round/>
          </a:ln>
          <a:effectLst/>
        </c:spPr>
        <c:marker>
          <c:spPr>
            <a:solidFill>
              <a:schemeClr val="accent1"/>
            </a:solidFill>
            <a:ln w="9525">
              <a:solidFill>
                <a:schemeClr val="accent1"/>
              </a:solidFill>
              <a:round/>
            </a:ln>
            <a:effectLst/>
          </c:spPr>
        </c:marker>
      </c:pivotFmt>
      <c:pivotFmt>
        <c:idx val="9"/>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round/>
            </a:ln>
            <a:effectLst/>
          </c:spPr>
        </c:marker>
      </c:pivotFmt>
      <c:pivotFmt>
        <c:idx val="10"/>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round/>
            </a:ln>
            <a:effectLst/>
          </c:spPr>
        </c:marker>
      </c:pivotFmt>
      <c:pivotFmt>
        <c:idx val="11"/>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round/>
            </a:ln>
            <a:effectLst/>
          </c:spPr>
        </c:marker>
      </c:pivotFmt>
      <c:pivotFmt>
        <c:idx val="1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round/>
            </a:ln>
            <a:effectLst/>
          </c:spPr>
        </c:marker>
      </c:pivotFmt>
      <c:pivotFmt>
        <c:idx val="13"/>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round/>
            </a:ln>
            <a:effectLst/>
          </c:spPr>
        </c:marker>
      </c:pivotFmt>
      <c:pivotFmt>
        <c:idx val="14"/>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round/>
            </a:ln>
            <a:effectLst/>
          </c:spPr>
        </c:marker>
      </c:pivotFmt>
    </c:pivotFmts>
    <c:plotArea>
      <c:layout>
        <c:manualLayout>
          <c:layoutTarget val="inner"/>
          <c:xMode val="edge"/>
          <c:yMode val="edge"/>
          <c:x val="0.14762236928972836"/>
          <c:y val="0.14249781277340332"/>
          <c:w val="0.54601231906319547"/>
          <c:h val="0.65853091280256637"/>
        </c:manualLayout>
      </c:layout>
      <c:barChart>
        <c:barDir val="col"/>
        <c:grouping val="clustered"/>
        <c:varyColors val="0"/>
        <c:ser>
          <c:idx val="0"/>
          <c:order val="0"/>
          <c:tx>
            <c:strRef>
              <c:f>Hoja3!$H$4:$H$5</c:f>
              <c:strCache>
                <c:ptCount val="1"/>
                <c:pt idx="0">
                  <c:v>Admon Directa</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Hoja3!$G$6:$G$12</c:f>
              <c:strCache>
                <c:ptCount val="6"/>
                <c:pt idx="0">
                  <c:v>Mayo</c:v>
                </c:pt>
                <c:pt idx="1">
                  <c:v>Junio</c:v>
                </c:pt>
                <c:pt idx="2">
                  <c:v>Julio</c:v>
                </c:pt>
                <c:pt idx="3">
                  <c:v>Agosto</c:v>
                </c:pt>
                <c:pt idx="4">
                  <c:v>Septiembre</c:v>
                </c:pt>
                <c:pt idx="5">
                  <c:v>Octubre</c:v>
                </c:pt>
              </c:strCache>
            </c:strRef>
          </c:cat>
          <c:val>
            <c:numRef>
              <c:f>Hoja3!$H$6:$H$12</c:f>
              <c:numCache>
                <c:formatCode>General</c:formatCode>
                <c:ptCount val="6"/>
                <c:pt idx="0">
                  <c:v>25366890163.66901</c:v>
                </c:pt>
                <c:pt idx="1">
                  <c:v>24029201668.872196</c:v>
                </c:pt>
                <c:pt idx="2">
                  <c:v>25133765795.783031</c:v>
                </c:pt>
                <c:pt idx="3">
                  <c:v>17755935014.455505</c:v>
                </c:pt>
                <c:pt idx="4">
                  <c:v>17704861735.649704</c:v>
                </c:pt>
                <c:pt idx="5">
                  <c:v>17688513872.910404</c:v>
                </c:pt>
              </c:numCache>
            </c:numRef>
          </c:val>
          <c:extLst>
            <c:ext xmlns:c16="http://schemas.microsoft.com/office/drawing/2014/chart" uri="{C3380CC4-5D6E-409C-BE32-E72D297353CC}">
              <c16:uniqueId val="{00000000-5B78-4424-A349-8C7A4AD81DE3}"/>
            </c:ext>
          </c:extLst>
        </c:ser>
        <c:ser>
          <c:idx val="1"/>
          <c:order val="1"/>
          <c:tx>
            <c:strRef>
              <c:f>Hoja3!$I$4:$I$5</c:f>
              <c:strCache>
                <c:ptCount val="1"/>
                <c:pt idx="0">
                  <c:v>Depositario Provisional</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Hoja3!$G$6:$G$12</c:f>
              <c:strCache>
                <c:ptCount val="6"/>
                <c:pt idx="0">
                  <c:v>Mayo</c:v>
                </c:pt>
                <c:pt idx="1">
                  <c:v>Junio</c:v>
                </c:pt>
                <c:pt idx="2">
                  <c:v>Julio</c:v>
                </c:pt>
                <c:pt idx="3">
                  <c:v>Agosto</c:v>
                </c:pt>
                <c:pt idx="4">
                  <c:v>Septiembre</c:v>
                </c:pt>
                <c:pt idx="5">
                  <c:v>Octubre</c:v>
                </c:pt>
              </c:strCache>
            </c:strRef>
          </c:cat>
          <c:val>
            <c:numRef>
              <c:f>Hoja3!$I$6:$I$12</c:f>
              <c:numCache>
                <c:formatCode>General</c:formatCode>
                <c:ptCount val="6"/>
                <c:pt idx="0">
                  <c:v>7001317123.4411001</c:v>
                </c:pt>
                <c:pt idx="1">
                  <c:v>10441432753.449501</c:v>
                </c:pt>
                <c:pt idx="2">
                  <c:v>10696745624.927002</c:v>
                </c:pt>
                <c:pt idx="3">
                  <c:v>18135446124.619099</c:v>
                </c:pt>
                <c:pt idx="4">
                  <c:v>19584530528.5466</c:v>
                </c:pt>
                <c:pt idx="5">
                  <c:v>19751948596.606903</c:v>
                </c:pt>
              </c:numCache>
            </c:numRef>
          </c:val>
          <c:extLst>
            <c:ext xmlns:c16="http://schemas.microsoft.com/office/drawing/2014/chart" uri="{C3380CC4-5D6E-409C-BE32-E72D297353CC}">
              <c16:uniqueId val="{00000001-5B78-4424-A349-8C7A4AD81DE3}"/>
            </c:ext>
          </c:extLst>
        </c:ser>
        <c:ser>
          <c:idx val="2"/>
          <c:order val="2"/>
          <c:tx>
            <c:strRef>
              <c:f>Hoja3!$J$4:$J$5</c:f>
              <c:strCache>
                <c:ptCount val="1"/>
                <c:pt idx="0">
                  <c:v>Total</c:v>
                </c:pt>
              </c:strCache>
            </c:strRef>
          </c:tx>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Hoja3!$G$6:$G$12</c:f>
              <c:strCache>
                <c:ptCount val="6"/>
                <c:pt idx="0">
                  <c:v>Mayo</c:v>
                </c:pt>
                <c:pt idx="1">
                  <c:v>Junio</c:v>
                </c:pt>
                <c:pt idx="2">
                  <c:v>Julio</c:v>
                </c:pt>
                <c:pt idx="3">
                  <c:v>Agosto</c:v>
                </c:pt>
                <c:pt idx="4">
                  <c:v>Septiembre</c:v>
                </c:pt>
                <c:pt idx="5">
                  <c:v>Octubre</c:v>
                </c:pt>
              </c:strCache>
            </c:strRef>
          </c:cat>
          <c:val>
            <c:numRef>
              <c:f>Hoja3!$J$6:$J$12</c:f>
              <c:numCache>
                <c:formatCode>General</c:formatCode>
                <c:ptCount val="6"/>
                <c:pt idx="0">
                  <c:v>32368207287.110111</c:v>
                </c:pt>
                <c:pt idx="1">
                  <c:v>34470634422.321701</c:v>
                </c:pt>
                <c:pt idx="2">
                  <c:v>35830511420.710037</c:v>
                </c:pt>
                <c:pt idx="3">
                  <c:v>35891381139.0746</c:v>
                </c:pt>
                <c:pt idx="4">
                  <c:v>37289392264.196304</c:v>
                </c:pt>
                <c:pt idx="5">
                  <c:v>37440462469.517303</c:v>
                </c:pt>
              </c:numCache>
            </c:numRef>
          </c:val>
          <c:extLst>
            <c:ext xmlns:c16="http://schemas.microsoft.com/office/drawing/2014/chart" uri="{C3380CC4-5D6E-409C-BE32-E72D297353CC}">
              <c16:uniqueId val="{00000002-5B78-4424-A349-8C7A4AD81DE3}"/>
            </c:ext>
          </c:extLst>
        </c:ser>
        <c:dLbls>
          <c:showLegendKey val="0"/>
          <c:showVal val="0"/>
          <c:showCatName val="0"/>
          <c:showSerName val="0"/>
          <c:showPercent val="0"/>
          <c:showBubbleSize val="0"/>
        </c:dLbls>
        <c:gapWidth val="100"/>
        <c:overlap val="-24"/>
        <c:axId val="2141403072"/>
        <c:axId val="862562528"/>
      </c:barChart>
      <c:catAx>
        <c:axId val="21414030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CO"/>
          </a:p>
        </c:txPr>
        <c:crossAx val="862562528"/>
        <c:crosses val="autoZero"/>
        <c:auto val="1"/>
        <c:lblAlgn val="ctr"/>
        <c:lblOffset val="100"/>
        <c:noMultiLvlLbl val="0"/>
      </c:catAx>
      <c:valAx>
        <c:axId val="862562528"/>
        <c:scaling>
          <c:orientation val="minMax"/>
          <c:min val="5000000000"/>
        </c:scaling>
        <c:delete val="0"/>
        <c:axPos val="l"/>
        <c:majorGridlines>
          <c:spPr>
            <a:ln w="9525" cap="flat" cmpd="sng" algn="ctr">
              <a:solidFill>
                <a:schemeClr val="tx2">
                  <a:lumMod val="15000"/>
                  <a:lumOff val="85000"/>
                </a:schemeClr>
              </a:solidFill>
              <a:round/>
            </a:ln>
            <a:effectLst/>
          </c:spPr>
        </c:majorGridlines>
        <c:numFmt formatCode="&quot;$&quot;\ #,##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CO"/>
          </a:p>
        </c:txPr>
        <c:crossAx val="2141403072"/>
        <c:crosses val="autoZero"/>
        <c:crossBetween val="between"/>
        <c:majorUnit val="10000000000"/>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extLst>
    <c:ext xmlns:c14="http://schemas.microsoft.com/office/drawing/2007/8/2/chart" uri="{781A3756-C4B2-4CAC-9D66-4F8BD8637D16}">
      <c14:pivotOptions>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0D3F86-2841-4D39-8865-25E5CDF18C40}"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s-CO"/>
        </a:p>
      </dgm:t>
    </dgm:pt>
    <dgm:pt modelId="{CEA44C13-9378-472D-9C76-56E7F7C67E7F}">
      <dgm:prSet phldrT="[Texto]" custT="1"/>
      <dgm:spPr/>
      <dgm:t>
        <a:bodyPr/>
        <a:lstStyle/>
        <a:p>
          <a:pPr algn="just"/>
          <a:r>
            <a:rPr lang="es-CO" altLang="es-CO" sz="1600" dirty="0"/>
            <a:t>Análisis experiencias exitosas en otras latitudes de esquemas de comercialización diversificado para la venta masiva de inmuebles. </a:t>
          </a:r>
          <a:endParaRPr lang="es-CO" sz="1600" dirty="0"/>
        </a:p>
      </dgm:t>
    </dgm:pt>
    <dgm:pt modelId="{E47E0C31-8C1B-428C-9556-D0D67FCC2492}" type="parTrans" cxnId="{BEBFC386-298C-4DE3-9E02-528B2EDFCC1E}">
      <dgm:prSet/>
      <dgm:spPr/>
      <dgm:t>
        <a:bodyPr/>
        <a:lstStyle/>
        <a:p>
          <a:endParaRPr lang="es-CO"/>
        </a:p>
      </dgm:t>
    </dgm:pt>
    <dgm:pt modelId="{36D4D606-1AC2-452E-AD2B-4FCAC38A25D1}" type="sibTrans" cxnId="{BEBFC386-298C-4DE3-9E02-528B2EDFCC1E}">
      <dgm:prSet/>
      <dgm:spPr/>
      <dgm:t>
        <a:bodyPr/>
        <a:lstStyle/>
        <a:p>
          <a:endParaRPr lang="es-CO"/>
        </a:p>
      </dgm:t>
    </dgm:pt>
    <dgm:pt modelId="{7AE7E0EE-5CAA-4D8A-BA76-6C35E8C7AD0D}">
      <dgm:prSet phldrT="[Texto]" custT="1"/>
      <dgm:spPr/>
      <dgm:t>
        <a:bodyPr/>
        <a:lstStyle/>
        <a:p>
          <a:pPr algn="just">
            <a:buFont typeface="Wingdings" panose="05000000000000000000" pitchFamily="2" charset="2"/>
            <a:buChar char="ü"/>
          </a:pPr>
          <a:r>
            <a:rPr lang="es-CO" altLang="es-CO" sz="1600" dirty="0"/>
            <a:t>Un estudio sucinto que permita identificar los aciertos y dificultades que tuvo CISA en el año 2007 con la puesta en marcha de la venta masiva de inmuebles.</a:t>
          </a:r>
          <a:endParaRPr lang="es-CO" sz="1600" dirty="0"/>
        </a:p>
      </dgm:t>
    </dgm:pt>
    <dgm:pt modelId="{990B1097-1A42-4E8C-9792-92691E633A91}" type="parTrans" cxnId="{E3530B0C-F6F9-46C7-9E35-D0E33E8E46F5}">
      <dgm:prSet/>
      <dgm:spPr/>
      <dgm:t>
        <a:bodyPr/>
        <a:lstStyle/>
        <a:p>
          <a:endParaRPr lang="es-CO"/>
        </a:p>
      </dgm:t>
    </dgm:pt>
    <dgm:pt modelId="{B748A933-A5FC-4701-98DE-3CB800568F60}" type="sibTrans" cxnId="{E3530B0C-F6F9-46C7-9E35-D0E33E8E46F5}">
      <dgm:prSet/>
      <dgm:spPr/>
      <dgm:t>
        <a:bodyPr/>
        <a:lstStyle/>
        <a:p>
          <a:endParaRPr lang="es-CO"/>
        </a:p>
      </dgm:t>
    </dgm:pt>
    <dgm:pt modelId="{ADDFF329-42A3-4A9F-A6C8-EF71738EE457}">
      <dgm:prSet phldrT="[Texto]" custT="1"/>
      <dgm:spPr/>
      <dgm:t>
        <a:bodyPr/>
        <a:lstStyle/>
        <a:p>
          <a:pPr algn="just">
            <a:buNone/>
          </a:pPr>
          <a:r>
            <a:rPr lang="es-ES" altLang="es-CO" sz="1600" dirty="0">
              <a:ea typeface="Times New Roman" panose="02020603050405020304" pitchFamily="18" charset="0"/>
              <a:cs typeface="Arial" panose="020B0604020202020204" pitchFamily="34" charset="0"/>
            </a:rPr>
            <a:t>Un estudio de mercado que identifique la capacidad financiera y técnica de las firmas nacionales e internacionales que podrían postular a este proceso licitatorio. </a:t>
          </a:r>
          <a:endParaRPr lang="es-CO" sz="1600" dirty="0"/>
        </a:p>
      </dgm:t>
    </dgm:pt>
    <dgm:pt modelId="{43FCBAA8-03D4-481F-9585-1C227103B69E}" type="parTrans" cxnId="{7D593BA8-CB22-4199-B0E7-BB613BD7FD75}">
      <dgm:prSet/>
      <dgm:spPr/>
      <dgm:t>
        <a:bodyPr/>
        <a:lstStyle/>
        <a:p>
          <a:endParaRPr lang="es-CO"/>
        </a:p>
      </dgm:t>
    </dgm:pt>
    <dgm:pt modelId="{F84D8601-AEEF-40CB-A13B-15C54F20B198}" type="sibTrans" cxnId="{7D593BA8-CB22-4199-B0E7-BB613BD7FD75}">
      <dgm:prSet/>
      <dgm:spPr/>
      <dgm:t>
        <a:bodyPr/>
        <a:lstStyle/>
        <a:p>
          <a:endParaRPr lang="es-CO"/>
        </a:p>
      </dgm:t>
    </dgm:pt>
    <dgm:pt modelId="{51E05036-45D1-499B-A5F5-9BBE69438E17}">
      <dgm:prSet custT="1"/>
      <dgm:spPr/>
      <dgm:t>
        <a:bodyPr/>
        <a:lstStyle/>
        <a:p>
          <a:pPr algn="just"/>
          <a:r>
            <a:rPr lang="es-CO" altLang="es-CO" sz="1600" dirty="0"/>
            <a:t>Intercambio de experiencias internacionales en dos campos específicos: el primero tiene que ver con la valoración masiva de inmuebles a través de datos econométricos y el segundo, en el diseño y estructuración y puesta en marcha del esquema de comercialización diversificado que permita la venta masiva de inmuebles.        </a:t>
          </a:r>
        </a:p>
      </dgm:t>
    </dgm:pt>
    <dgm:pt modelId="{160116B6-4DE2-4710-9AD4-EA1F21164400}" type="parTrans" cxnId="{BD3C4C1D-B8EF-4A47-B133-22FC9320465A}">
      <dgm:prSet/>
      <dgm:spPr/>
      <dgm:t>
        <a:bodyPr/>
        <a:lstStyle/>
        <a:p>
          <a:endParaRPr lang="es-CO"/>
        </a:p>
      </dgm:t>
    </dgm:pt>
    <dgm:pt modelId="{7DF18F48-FA57-4916-A6E4-0D0A8BD5A3E4}" type="sibTrans" cxnId="{BD3C4C1D-B8EF-4A47-B133-22FC9320465A}">
      <dgm:prSet/>
      <dgm:spPr/>
      <dgm:t>
        <a:bodyPr/>
        <a:lstStyle/>
        <a:p>
          <a:endParaRPr lang="es-CO"/>
        </a:p>
      </dgm:t>
    </dgm:pt>
    <dgm:pt modelId="{D28F961A-5709-4C3B-B61A-65B733C752C6}" type="pres">
      <dgm:prSet presAssocID="{3E0D3F86-2841-4D39-8865-25E5CDF18C40}" presName="Name0" presStyleCnt="0">
        <dgm:presLayoutVars>
          <dgm:dir/>
          <dgm:animLvl val="lvl"/>
          <dgm:resizeHandles val="exact"/>
        </dgm:presLayoutVars>
      </dgm:prSet>
      <dgm:spPr/>
    </dgm:pt>
    <dgm:pt modelId="{6CDA777E-B8B2-4FDC-8FA3-71FB2D8F819B}" type="pres">
      <dgm:prSet presAssocID="{51E05036-45D1-499B-A5F5-9BBE69438E17}" presName="boxAndChildren" presStyleCnt="0"/>
      <dgm:spPr/>
    </dgm:pt>
    <dgm:pt modelId="{41B84424-15B9-432F-96E9-44ED15C27E49}" type="pres">
      <dgm:prSet presAssocID="{51E05036-45D1-499B-A5F5-9BBE69438E17}" presName="parentTextBox" presStyleLbl="node1" presStyleIdx="0" presStyleCnt="4"/>
      <dgm:spPr/>
    </dgm:pt>
    <dgm:pt modelId="{5BE3F82A-05A2-4CD3-BD56-3CBBB63AA1FF}" type="pres">
      <dgm:prSet presAssocID="{F84D8601-AEEF-40CB-A13B-15C54F20B198}" presName="sp" presStyleCnt="0"/>
      <dgm:spPr/>
    </dgm:pt>
    <dgm:pt modelId="{8D96CB5F-4EFD-4F92-B5DA-02C0A5A8A407}" type="pres">
      <dgm:prSet presAssocID="{ADDFF329-42A3-4A9F-A6C8-EF71738EE457}" presName="arrowAndChildren" presStyleCnt="0"/>
      <dgm:spPr/>
    </dgm:pt>
    <dgm:pt modelId="{5553EF2C-1FEC-4D5C-BB15-F93B09A08CB2}" type="pres">
      <dgm:prSet presAssocID="{ADDFF329-42A3-4A9F-A6C8-EF71738EE457}" presName="parentTextArrow" presStyleLbl="node1" presStyleIdx="1" presStyleCnt="4"/>
      <dgm:spPr/>
    </dgm:pt>
    <dgm:pt modelId="{538B333F-362A-41BE-9ACC-AFDD5F7F93B8}" type="pres">
      <dgm:prSet presAssocID="{B748A933-A5FC-4701-98DE-3CB800568F60}" presName="sp" presStyleCnt="0"/>
      <dgm:spPr/>
    </dgm:pt>
    <dgm:pt modelId="{8F636973-21BA-4162-B3EB-33C037453915}" type="pres">
      <dgm:prSet presAssocID="{7AE7E0EE-5CAA-4D8A-BA76-6C35E8C7AD0D}" presName="arrowAndChildren" presStyleCnt="0"/>
      <dgm:spPr/>
    </dgm:pt>
    <dgm:pt modelId="{9A9793C7-EFED-482F-B670-4B82FF56923D}" type="pres">
      <dgm:prSet presAssocID="{7AE7E0EE-5CAA-4D8A-BA76-6C35E8C7AD0D}" presName="parentTextArrow" presStyleLbl="node1" presStyleIdx="2" presStyleCnt="4"/>
      <dgm:spPr/>
    </dgm:pt>
    <dgm:pt modelId="{C6F9EEA9-6A1B-415B-9E3C-732EB77959DA}" type="pres">
      <dgm:prSet presAssocID="{36D4D606-1AC2-452E-AD2B-4FCAC38A25D1}" presName="sp" presStyleCnt="0"/>
      <dgm:spPr/>
    </dgm:pt>
    <dgm:pt modelId="{6493C9BE-B388-4D42-A9B9-BF4627CABF56}" type="pres">
      <dgm:prSet presAssocID="{CEA44C13-9378-472D-9C76-56E7F7C67E7F}" presName="arrowAndChildren" presStyleCnt="0"/>
      <dgm:spPr/>
    </dgm:pt>
    <dgm:pt modelId="{1444AC68-5429-46DC-AC72-11AD678FE94C}" type="pres">
      <dgm:prSet presAssocID="{CEA44C13-9378-472D-9C76-56E7F7C67E7F}" presName="parentTextArrow" presStyleLbl="node1" presStyleIdx="3" presStyleCnt="4"/>
      <dgm:spPr/>
    </dgm:pt>
  </dgm:ptLst>
  <dgm:cxnLst>
    <dgm:cxn modelId="{A0BC9E05-F3DC-44F8-872E-F5F170C5B98F}" type="presOf" srcId="{CEA44C13-9378-472D-9C76-56E7F7C67E7F}" destId="{1444AC68-5429-46DC-AC72-11AD678FE94C}" srcOrd="0" destOrd="0" presId="urn:microsoft.com/office/officeart/2005/8/layout/process4"/>
    <dgm:cxn modelId="{E3530B0C-F6F9-46C7-9E35-D0E33E8E46F5}" srcId="{3E0D3F86-2841-4D39-8865-25E5CDF18C40}" destId="{7AE7E0EE-5CAA-4D8A-BA76-6C35E8C7AD0D}" srcOrd="1" destOrd="0" parTransId="{990B1097-1A42-4E8C-9792-92691E633A91}" sibTransId="{B748A933-A5FC-4701-98DE-3CB800568F60}"/>
    <dgm:cxn modelId="{BD3C4C1D-B8EF-4A47-B133-22FC9320465A}" srcId="{3E0D3F86-2841-4D39-8865-25E5CDF18C40}" destId="{51E05036-45D1-499B-A5F5-9BBE69438E17}" srcOrd="3" destOrd="0" parTransId="{160116B6-4DE2-4710-9AD4-EA1F21164400}" sibTransId="{7DF18F48-FA57-4916-A6E4-0D0A8BD5A3E4}"/>
    <dgm:cxn modelId="{2AFF895E-D8F8-4068-A389-F2A7BEC9AEAF}" type="presOf" srcId="{7AE7E0EE-5CAA-4D8A-BA76-6C35E8C7AD0D}" destId="{9A9793C7-EFED-482F-B670-4B82FF56923D}" srcOrd="0" destOrd="0" presId="urn:microsoft.com/office/officeart/2005/8/layout/process4"/>
    <dgm:cxn modelId="{89433243-85B5-4613-A852-515A53B84B8E}" type="presOf" srcId="{51E05036-45D1-499B-A5F5-9BBE69438E17}" destId="{41B84424-15B9-432F-96E9-44ED15C27E49}" srcOrd="0" destOrd="0" presId="urn:microsoft.com/office/officeart/2005/8/layout/process4"/>
    <dgm:cxn modelId="{890C1A54-6ED2-44C8-8103-6F9AF7291515}" type="presOf" srcId="{3E0D3F86-2841-4D39-8865-25E5CDF18C40}" destId="{D28F961A-5709-4C3B-B61A-65B733C752C6}" srcOrd="0" destOrd="0" presId="urn:microsoft.com/office/officeart/2005/8/layout/process4"/>
    <dgm:cxn modelId="{BEBFC386-298C-4DE3-9E02-528B2EDFCC1E}" srcId="{3E0D3F86-2841-4D39-8865-25E5CDF18C40}" destId="{CEA44C13-9378-472D-9C76-56E7F7C67E7F}" srcOrd="0" destOrd="0" parTransId="{E47E0C31-8C1B-428C-9556-D0D67FCC2492}" sibTransId="{36D4D606-1AC2-452E-AD2B-4FCAC38A25D1}"/>
    <dgm:cxn modelId="{7D593BA8-CB22-4199-B0E7-BB613BD7FD75}" srcId="{3E0D3F86-2841-4D39-8865-25E5CDF18C40}" destId="{ADDFF329-42A3-4A9F-A6C8-EF71738EE457}" srcOrd="2" destOrd="0" parTransId="{43FCBAA8-03D4-481F-9585-1C227103B69E}" sibTransId="{F84D8601-AEEF-40CB-A13B-15C54F20B198}"/>
    <dgm:cxn modelId="{BB0670DA-F45F-41BD-8F50-6FED6F3F8C7F}" type="presOf" srcId="{ADDFF329-42A3-4A9F-A6C8-EF71738EE457}" destId="{5553EF2C-1FEC-4D5C-BB15-F93B09A08CB2}" srcOrd="0" destOrd="0" presId="urn:microsoft.com/office/officeart/2005/8/layout/process4"/>
    <dgm:cxn modelId="{BD3A37B8-691B-4760-9D9E-8D0382B3F670}" type="presParOf" srcId="{D28F961A-5709-4C3B-B61A-65B733C752C6}" destId="{6CDA777E-B8B2-4FDC-8FA3-71FB2D8F819B}" srcOrd="0" destOrd="0" presId="urn:microsoft.com/office/officeart/2005/8/layout/process4"/>
    <dgm:cxn modelId="{D9C2B044-F9A8-48B4-8EE9-D3082F56E4AB}" type="presParOf" srcId="{6CDA777E-B8B2-4FDC-8FA3-71FB2D8F819B}" destId="{41B84424-15B9-432F-96E9-44ED15C27E49}" srcOrd="0" destOrd="0" presId="urn:microsoft.com/office/officeart/2005/8/layout/process4"/>
    <dgm:cxn modelId="{E1A2BB1C-908B-4F4C-B5AF-D56AC0211FE9}" type="presParOf" srcId="{D28F961A-5709-4C3B-B61A-65B733C752C6}" destId="{5BE3F82A-05A2-4CD3-BD56-3CBBB63AA1FF}" srcOrd="1" destOrd="0" presId="urn:microsoft.com/office/officeart/2005/8/layout/process4"/>
    <dgm:cxn modelId="{8097EF1C-F304-4BD9-9389-D5BAC975C807}" type="presParOf" srcId="{D28F961A-5709-4C3B-B61A-65B733C752C6}" destId="{8D96CB5F-4EFD-4F92-B5DA-02C0A5A8A407}" srcOrd="2" destOrd="0" presId="urn:microsoft.com/office/officeart/2005/8/layout/process4"/>
    <dgm:cxn modelId="{48C8F4DB-761A-4A34-9FBF-76D0CC9B6C1D}" type="presParOf" srcId="{8D96CB5F-4EFD-4F92-B5DA-02C0A5A8A407}" destId="{5553EF2C-1FEC-4D5C-BB15-F93B09A08CB2}" srcOrd="0" destOrd="0" presId="urn:microsoft.com/office/officeart/2005/8/layout/process4"/>
    <dgm:cxn modelId="{3E7F2CB3-2E51-440B-9A17-FBE58F93D520}" type="presParOf" srcId="{D28F961A-5709-4C3B-B61A-65B733C752C6}" destId="{538B333F-362A-41BE-9ACC-AFDD5F7F93B8}" srcOrd="3" destOrd="0" presId="urn:microsoft.com/office/officeart/2005/8/layout/process4"/>
    <dgm:cxn modelId="{6F79162C-F646-48F4-852A-7F39B73D7AB8}" type="presParOf" srcId="{D28F961A-5709-4C3B-B61A-65B733C752C6}" destId="{8F636973-21BA-4162-B3EB-33C037453915}" srcOrd="4" destOrd="0" presId="urn:microsoft.com/office/officeart/2005/8/layout/process4"/>
    <dgm:cxn modelId="{8FD088B2-35F5-4B45-9DA1-384F59C58187}" type="presParOf" srcId="{8F636973-21BA-4162-B3EB-33C037453915}" destId="{9A9793C7-EFED-482F-B670-4B82FF56923D}" srcOrd="0" destOrd="0" presId="urn:microsoft.com/office/officeart/2005/8/layout/process4"/>
    <dgm:cxn modelId="{C8A65068-ABCD-4D57-BF2C-AAE6B3AFE36D}" type="presParOf" srcId="{D28F961A-5709-4C3B-B61A-65B733C752C6}" destId="{C6F9EEA9-6A1B-415B-9E3C-732EB77959DA}" srcOrd="5" destOrd="0" presId="urn:microsoft.com/office/officeart/2005/8/layout/process4"/>
    <dgm:cxn modelId="{E2598CC9-064F-4D48-B9B7-8BD9F4E4A740}" type="presParOf" srcId="{D28F961A-5709-4C3B-B61A-65B733C752C6}" destId="{6493C9BE-B388-4D42-A9B9-BF4627CABF56}" srcOrd="6" destOrd="0" presId="urn:microsoft.com/office/officeart/2005/8/layout/process4"/>
    <dgm:cxn modelId="{5C7BD771-A54B-41B8-8489-98DC32365568}" type="presParOf" srcId="{6493C9BE-B388-4D42-A9B9-BF4627CABF56}" destId="{1444AC68-5429-46DC-AC72-11AD678FE94C}"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A62C5C-380D-4203-B4F0-6A9D006C134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58034B82-9418-4594-A6BD-EE191DCAEA7B}">
      <dgm:prSet phldrT="[Texto]" custT="1"/>
      <dgm:spPr/>
      <dgm:t>
        <a:bodyPr/>
        <a:lstStyle/>
        <a:p>
          <a:r>
            <a:rPr lang="es-CO" sz="2000" b="1" dirty="0">
              <a:solidFill>
                <a:srgbClr val="002060"/>
              </a:solidFill>
            </a:rPr>
            <a:t>Contratación de la firma avaluadora.</a:t>
          </a:r>
          <a:endParaRPr lang="es-CO" sz="2000" dirty="0"/>
        </a:p>
      </dgm:t>
    </dgm:pt>
    <dgm:pt modelId="{3C5B2BBB-59E1-4302-A383-62E9645BE580}" type="parTrans" cxnId="{5FDBA038-B087-46CF-8724-1C0E6C3C473E}">
      <dgm:prSet/>
      <dgm:spPr/>
      <dgm:t>
        <a:bodyPr/>
        <a:lstStyle/>
        <a:p>
          <a:endParaRPr lang="es-CO"/>
        </a:p>
      </dgm:t>
    </dgm:pt>
    <dgm:pt modelId="{59D89429-BF72-4F11-AF71-DBF8EDDE6573}" type="sibTrans" cxnId="{5FDBA038-B087-46CF-8724-1C0E6C3C473E}">
      <dgm:prSet/>
      <dgm:spPr/>
      <dgm:t>
        <a:bodyPr/>
        <a:lstStyle/>
        <a:p>
          <a:endParaRPr lang="es-CO"/>
        </a:p>
      </dgm:t>
    </dgm:pt>
    <dgm:pt modelId="{D5D9E852-1A3F-4A03-AFA2-D82485739C43}">
      <dgm:prSet phldrT="[Texto]" custT="1"/>
      <dgm:spPr/>
      <dgm:t>
        <a:bodyPr/>
        <a:lstStyle/>
        <a:p>
          <a:pPr>
            <a:buFont typeface="Wingdings" panose="05000000000000000000" pitchFamily="2" charset="2"/>
            <a:buChar char="ü"/>
          </a:pPr>
          <a:r>
            <a:rPr lang="es-CO" sz="1600" dirty="0"/>
            <a:t>Realizar</a:t>
          </a:r>
          <a:r>
            <a:rPr lang="es-CO" sz="1600" b="1" dirty="0"/>
            <a:t> </a:t>
          </a:r>
          <a:r>
            <a:rPr lang="es-CO" sz="1600" dirty="0"/>
            <a:t> 3162 avalúos comerciales de inmuebles</a:t>
          </a:r>
        </a:p>
      </dgm:t>
    </dgm:pt>
    <dgm:pt modelId="{1D102C64-0E06-4044-92E2-F99817FB8ADA}" type="parTrans" cxnId="{860C3DCE-5E0B-4E36-8332-C7AE30A8EFA0}">
      <dgm:prSet/>
      <dgm:spPr/>
      <dgm:t>
        <a:bodyPr/>
        <a:lstStyle/>
        <a:p>
          <a:endParaRPr lang="es-CO"/>
        </a:p>
      </dgm:t>
    </dgm:pt>
    <dgm:pt modelId="{64DF60DD-52E0-40B1-923D-BDD55F32D2AF}" type="sibTrans" cxnId="{860C3DCE-5E0B-4E36-8332-C7AE30A8EFA0}">
      <dgm:prSet/>
      <dgm:spPr/>
      <dgm:t>
        <a:bodyPr/>
        <a:lstStyle/>
        <a:p>
          <a:endParaRPr lang="es-CO"/>
        </a:p>
      </dgm:t>
    </dgm:pt>
    <dgm:pt modelId="{4B74A6EF-4D9B-4E7E-AFF6-75090DCF4589}">
      <dgm:prSet phldrT="[Texto]" custT="1"/>
      <dgm:spPr/>
      <dgm:t>
        <a:bodyPr/>
        <a:lstStyle/>
        <a:p>
          <a:r>
            <a:rPr lang="es-CO" sz="2000" b="1" dirty="0">
              <a:solidFill>
                <a:srgbClr val="002060"/>
              </a:solidFill>
            </a:rPr>
            <a:t>Conformación de mesa de expertos avaluadores. </a:t>
          </a:r>
          <a:endParaRPr lang="es-CO" sz="2000" dirty="0"/>
        </a:p>
      </dgm:t>
    </dgm:pt>
    <dgm:pt modelId="{9C6A707C-220F-40F6-B62F-4623F8B8BD19}" type="parTrans" cxnId="{862E340C-7AF9-49C4-A4A0-81AD237E9FEA}">
      <dgm:prSet/>
      <dgm:spPr/>
      <dgm:t>
        <a:bodyPr/>
        <a:lstStyle/>
        <a:p>
          <a:endParaRPr lang="es-CO"/>
        </a:p>
      </dgm:t>
    </dgm:pt>
    <dgm:pt modelId="{B83032A9-18D7-4229-8832-580EA3037853}" type="sibTrans" cxnId="{862E340C-7AF9-49C4-A4A0-81AD237E9FEA}">
      <dgm:prSet/>
      <dgm:spPr/>
      <dgm:t>
        <a:bodyPr/>
        <a:lstStyle/>
        <a:p>
          <a:endParaRPr lang="es-CO"/>
        </a:p>
      </dgm:t>
    </dgm:pt>
    <dgm:pt modelId="{0D92D0B7-F7E4-4A32-965B-142AA70954F7}">
      <dgm:prSet phldrT="[Texto]" custT="1"/>
      <dgm:spPr/>
      <dgm:t>
        <a:bodyPr/>
        <a:lstStyle/>
        <a:p>
          <a:pPr algn="just">
            <a:buFont typeface="Wingdings" panose="05000000000000000000" pitchFamily="2" charset="2"/>
            <a:buChar char="ü"/>
          </a:pPr>
          <a:r>
            <a:rPr lang="es-CO" sz="1600" dirty="0"/>
            <a:t>Auditar y revisar los avalúos comerciales de los  5837 inmuebles que conformarán el esquema de comercialización diversificado</a:t>
          </a:r>
          <a:r>
            <a:rPr lang="es-CO" sz="1300" dirty="0"/>
            <a:t>.</a:t>
          </a:r>
        </a:p>
      </dgm:t>
    </dgm:pt>
    <dgm:pt modelId="{6C9126E4-95C6-4E25-9887-CB3404E205E6}" type="parTrans" cxnId="{354A43E7-783C-4EA7-996E-146B50436720}">
      <dgm:prSet/>
      <dgm:spPr/>
      <dgm:t>
        <a:bodyPr/>
        <a:lstStyle/>
        <a:p>
          <a:endParaRPr lang="es-CO"/>
        </a:p>
      </dgm:t>
    </dgm:pt>
    <dgm:pt modelId="{BFB89B9F-A3AF-46D1-8C98-16676D821EB3}" type="sibTrans" cxnId="{354A43E7-783C-4EA7-996E-146B50436720}">
      <dgm:prSet/>
      <dgm:spPr/>
      <dgm:t>
        <a:bodyPr/>
        <a:lstStyle/>
        <a:p>
          <a:endParaRPr lang="es-CO"/>
        </a:p>
      </dgm:t>
    </dgm:pt>
    <dgm:pt modelId="{CFCF707F-1AE2-425C-9C29-EF5F8110C27C}">
      <dgm:prSet phldrT="[Texto]" custT="1"/>
      <dgm:spPr/>
      <dgm:t>
        <a:bodyPr/>
        <a:lstStyle/>
        <a:p>
          <a:endParaRPr lang="es-CO" sz="1800" b="1" dirty="0">
            <a:solidFill>
              <a:srgbClr val="002060"/>
            </a:solidFill>
          </a:endParaRPr>
        </a:p>
        <a:p>
          <a:r>
            <a:rPr lang="es-CO" sz="2000" b="1" dirty="0">
              <a:solidFill>
                <a:srgbClr val="002060"/>
              </a:solidFill>
            </a:rPr>
            <a:t>Contratación de la firma estructuradora. </a:t>
          </a:r>
        </a:p>
        <a:p>
          <a:endParaRPr lang="es-CO" sz="1800" dirty="0"/>
        </a:p>
      </dgm:t>
    </dgm:pt>
    <dgm:pt modelId="{F535BD38-DC0F-44D2-9FEF-64B945E6789D}" type="parTrans" cxnId="{AB67559E-9CF4-49D3-8DC9-ED2ED3D6A77F}">
      <dgm:prSet/>
      <dgm:spPr/>
      <dgm:t>
        <a:bodyPr/>
        <a:lstStyle/>
        <a:p>
          <a:endParaRPr lang="es-CO"/>
        </a:p>
      </dgm:t>
    </dgm:pt>
    <dgm:pt modelId="{3837385B-0453-4228-A7BE-7D30984285D7}" type="sibTrans" cxnId="{AB67559E-9CF4-49D3-8DC9-ED2ED3D6A77F}">
      <dgm:prSet/>
      <dgm:spPr/>
      <dgm:t>
        <a:bodyPr/>
        <a:lstStyle/>
        <a:p>
          <a:endParaRPr lang="es-CO"/>
        </a:p>
      </dgm:t>
    </dgm:pt>
    <dgm:pt modelId="{D8C12A3A-7BE3-4EA6-B31E-09340E16D2B6}">
      <dgm:prSet phldrT="[Texto]" custT="1"/>
      <dgm:spPr/>
      <dgm:t>
        <a:bodyPr/>
        <a:lstStyle/>
        <a:p>
          <a:pPr algn="just">
            <a:buFont typeface="Wingdings" panose="05000000000000000000" pitchFamily="2" charset="2"/>
            <a:buChar char="ü"/>
          </a:pPr>
          <a:r>
            <a:rPr lang="es-CO" sz="1600" dirty="0"/>
            <a:t>Construir un esquema de comercialización diversificado que permita identificar las condiciones técnicas, financieras y operativas que debe contar el inversionista.</a:t>
          </a:r>
        </a:p>
      </dgm:t>
    </dgm:pt>
    <dgm:pt modelId="{4C59399E-6842-424B-9535-0E98460B8DBB}" type="parTrans" cxnId="{E9F05BA4-465A-4DAB-A7F4-7D96C07F76C1}">
      <dgm:prSet/>
      <dgm:spPr/>
      <dgm:t>
        <a:bodyPr/>
        <a:lstStyle/>
        <a:p>
          <a:endParaRPr lang="es-CO"/>
        </a:p>
      </dgm:t>
    </dgm:pt>
    <dgm:pt modelId="{B4BB13E4-F66B-45BB-B7D0-5AA135C1F7B9}" type="sibTrans" cxnId="{E9F05BA4-465A-4DAB-A7F4-7D96C07F76C1}">
      <dgm:prSet/>
      <dgm:spPr/>
      <dgm:t>
        <a:bodyPr/>
        <a:lstStyle/>
        <a:p>
          <a:endParaRPr lang="es-CO"/>
        </a:p>
      </dgm:t>
    </dgm:pt>
    <dgm:pt modelId="{5CFBC4D0-571E-4AC9-8EE4-8C4360EF8EF5}">
      <dgm:prSet custT="1"/>
      <dgm:spPr/>
      <dgm:t>
        <a:bodyPr/>
        <a:lstStyle/>
        <a:p>
          <a:pPr algn="just">
            <a:buFont typeface="Wingdings" panose="05000000000000000000" pitchFamily="2" charset="2"/>
            <a:buChar char="ü"/>
          </a:pPr>
          <a:r>
            <a:rPr lang="es-CO" sz="1600" dirty="0"/>
            <a:t>Definir las condiciones de pago y la formalización de la venta de inmuebles.</a:t>
          </a:r>
        </a:p>
      </dgm:t>
    </dgm:pt>
    <dgm:pt modelId="{DCBD31A5-83E5-4227-90D2-C0483196EC4C}" type="parTrans" cxnId="{6113140B-3A2B-4606-B3C4-DD0DCCD2DD7B}">
      <dgm:prSet/>
      <dgm:spPr/>
      <dgm:t>
        <a:bodyPr/>
        <a:lstStyle/>
        <a:p>
          <a:endParaRPr lang="es-CO"/>
        </a:p>
      </dgm:t>
    </dgm:pt>
    <dgm:pt modelId="{1763B129-8326-4B01-9C61-34488B15838F}" type="sibTrans" cxnId="{6113140B-3A2B-4606-B3C4-DD0DCCD2DD7B}">
      <dgm:prSet/>
      <dgm:spPr/>
      <dgm:t>
        <a:bodyPr/>
        <a:lstStyle/>
        <a:p>
          <a:endParaRPr lang="es-CO"/>
        </a:p>
      </dgm:t>
    </dgm:pt>
    <dgm:pt modelId="{F6532525-5231-4F53-A45B-12F9C3A37268}">
      <dgm:prSet custT="1"/>
      <dgm:spPr/>
      <dgm:t>
        <a:bodyPr/>
        <a:lstStyle/>
        <a:p>
          <a:pPr algn="just">
            <a:buFont typeface="Wingdings" panose="05000000000000000000" pitchFamily="2" charset="2"/>
            <a:buChar char="ü"/>
          </a:pPr>
          <a:r>
            <a:rPr lang="es-CO" sz="1600" dirty="0"/>
            <a:t>Rueda de negocios en las diferentes ciudades del país donde divulgue el cuaderno de negocios</a:t>
          </a:r>
          <a:r>
            <a:rPr lang="es-CO" sz="1300" dirty="0"/>
            <a:t>. </a:t>
          </a:r>
        </a:p>
      </dgm:t>
    </dgm:pt>
    <dgm:pt modelId="{375D8607-10D0-4F1F-AF17-BEF42FF3C50B}" type="parTrans" cxnId="{8903B362-C444-417E-BF4D-4275461436D6}">
      <dgm:prSet/>
      <dgm:spPr/>
      <dgm:t>
        <a:bodyPr/>
        <a:lstStyle/>
        <a:p>
          <a:endParaRPr lang="es-CO"/>
        </a:p>
      </dgm:t>
    </dgm:pt>
    <dgm:pt modelId="{49D9AA17-7A5A-4F87-8BAB-207FABC88033}" type="sibTrans" cxnId="{8903B362-C444-417E-BF4D-4275461436D6}">
      <dgm:prSet/>
      <dgm:spPr/>
      <dgm:t>
        <a:bodyPr/>
        <a:lstStyle/>
        <a:p>
          <a:endParaRPr lang="es-CO"/>
        </a:p>
      </dgm:t>
    </dgm:pt>
    <dgm:pt modelId="{DC79EAE5-CA6D-4888-A265-A3AC5A839CEF}" type="pres">
      <dgm:prSet presAssocID="{27A62C5C-380D-4203-B4F0-6A9D006C134E}" presName="Name0" presStyleCnt="0">
        <dgm:presLayoutVars>
          <dgm:dir/>
          <dgm:animLvl val="lvl"/>
          <dgm:resizeHandles val="exact"/>
        </dgm:presLayoutVars>
      </dgm:prSet>
      <dgm:spPr/>
    </dgm:pt>
    <dgm:pt modelId="{5764198E-512E-4B39-8FAD-A5EC6E50EEB7}" type="pres">
      <dgm:prSet presAssocID="{58034B82-9418-4594-A6BD-EE191DCAEA7B}" presName="linNode" presStyleCnt="0"/>
      <dgm:spPr/>
    </dgm:pt>
    <dgm:pt modelId="{2F569599-4D27-4F22-BD0B-CE4F3B628AA1}" type="pres">
      <dgm:prSet presAssocID="{58034B82-9418-4594-A6BD-EE191DCAEA7B}" presName="parentText" presStyleLbl="node1" presStyleIdx="0" presStyleCnt="3">
        <dgm:presLayoutVars>
          <dgm:chMax val="1"/>
          <dgm:bulletEnabled val="1"/>
        </dgm:presLayoutVars>
      </dgm:prSet>
      <dgm:spPr/>
    </dgm:pt>
    <dgm:pt modelId="{33C97BCD-80FF-43B9-96C2-4AA9F160EDA4}" type="pres">
      <dgm:prSet presAssocID="{58034B82-9418-4594-A6BD-EE191DCAEA7B}" presName="descendantText" presStyleLbl="alignAccFollowNode1" presStyleIdx="0" presStyleCnt="3">
        <dgm:presLayoutVars>
          <dgm:bulletEnabled val="1"/>
        </dgm:presLayoutVars>
      </dgm:prSet>
      <dgm:spPr/>
    </dgm:pt>
    <dgm:pt modelId="{4B010560-65C7-4A21-9361-3F8870CF7D72}" type="pres">
      <dgm:prSet presAssocID="{59D89429-BF72-4F11-AF71-DBF8EDDE6573}" presName="sp" presStyleCnt="0"/>
      <dgm:spPr/>
    </dgm:pt>
    <dgm:pt modelId="{BA87C90E-2BFD-4251-BF72-0F9216429374}" type="pres">
      <dgm:prSet presAssocID="{4B74A6EF-4D9B-4E7E-AFF6-75090DCF4589}" presName="linNode" presStyleCnt="0"/>
      <dgm:spPr/>
    </dgm:pt>
    <dgm:pt modelId="{7E6CA6E9-475D-451D-B137-2E19F60C8E02}" type="pres">
      <dgm:prSet presAssocID="{4B74A6EF-4D9B-4E7E-AFF6-75090DCF4589}" presName="parentText" presStyleLbl="node1" presStyleIdx="1" presStyleCnt="3">
        <dgm:presLayoutVars>
          <dgm:chMax val="1"/>
          <dgm:bulletEnabled val="1"/>
        </dgm:presLayoutVars>
      </dgm:prSet>
      <dgm:spPr/>
    </dgm:pt>
    <dgm:pt modelId="{FD7841F1-982F-4D0B-9836-0929506D9618}" type="pres">
      <dgm:prSet presAssocID="{4B74A6EF-4D9B-4E7E-AFF6-75090DCF4589}" presName="descendantText" presStyleLbl="alignAccFollowNode1" presStyleIdx="1" presStyleCnt="3">
        <dgm:presLayoutVars>
          <dgm:bulletEnabled val="1"/>
        </dgm:presLayoutVars>
      </dgm:prSet>
      <dgm:spPr/>
    </dgm:pt>
    <dgm:pt modelId="{8E86C872-CF0E-456E-9F72-DD95D47F99E1}" type="pres">
      <dgm:prSet presAssocID="{B83032A9-18D7-4229-8832-580EA3037853}" presName="sp" presStyleCnt="0"/>
      <dgm:spPr/>
    </dgm:pt>
    <dgm:pt modelId="{50F5FAE4-78C1-451B-AAFF-67138C8FB9B6}" type="pres">
      <dgm:prSet presAssocID="{CFCF707F-1AE2-425C-9C29-EF5F8110C27C}" presName="linNode" presStyleCnt="0"/>
      <dgm:spPr/>
    </dgm:pt>
    <dgm:pt modelId="{E929F283-FCCF-4588-91FB-C728C290CD3D}" type="pres">
      <dgm:prSet presAssocID="{CFCF707F-1AE2-425C-9C29-EF5F8110C27C}" presName="parentText" presStyleLbl="node1" presStyleIdx="2" presStyleCnt="3">
        <dgm:presLayoutVars>
          <dgm:chMax val="1"/>
          <dgm:bulletEnabled val="1"/>
        </dgm:presLayoutVars>
      </dgm:prSet>
      <dgm:spPr/>
    </dgm:pt>
    <dgm:pt modelId="{766D7B66-A65C-4441-9DCE-F28E179AAD6A}" type="pres">
      <dgm:prSet presAssocID="{CFCF707F-1AE2-425C-9C29-EF5F8110C27C}" presName="descendantText" presStyleLbl="alignAccFollowNode1" presStyleIdx="2" presStyleCnt="3" custScaleY="111454">
        <dgm:presLayoutVars>
          <dgm:bulletEnabled val="1"/>
        </dgm:presLayoutVars>
      </dgm:prSet>
      <dgm:spPr/>
    </dgm:pt>
  </dgm:ptLst>
  <dgm:cxnLst>
    <dgm:cxn modelId="{63843C08-2C86-4D61-B1DD-0D95F72EEFE9}" type="presOf" srcId="{D8C12A3A-7BE3-4EA6-B31E-09340E16D2B6}" destId="{766D7B66-A65C-4441-9DCE-F28E179AAD6A}" srcOrd="0" destOrd="0" presId="urn:microsoft.com/office/officeart/2005/8/layout/vList5"/>
    <dgm:cxn modelId="{6113140B-3A2B-4606-B3C4-DD0DCCD2DD7B}" srcId="{CFCF707F-1AE2-425C-9C29-EF5F8110C27C}" destId="{5CFBC4D0-571E-4AC9-8EE4-8C4360EF8EF5}" srcOrd="1" destOrd="0" parTransId="{DCBD31A5-83E5-4227-90D2-C0483196EC4C}" sibTransId="{1763B129-8326-4B01-9C61-34488B15838F}"/>
    <dgm:cxn modelId="{862E340C-7AF9-49C4-A4A0-81AD237E9FEA}" srcId="{27A62C5C-380D-4203-B4F0-6A9D006C134E}" destId="{4B74A6EF-4D9B-4E7E-AFF6-75090DCF4589}" srcOrd="1" destOrd="0" parTransId="{9C6A707C-220F-40F6-B62F-4623F8B8BD19}" sibTransId="{B83032A9-18D7-4229-8832-580EA3037853}"/>
    <dgm:cxn modelId="{6732E525-12D0-4385-BD15-C48A5721B201}" type="presOf" srcId="{D5D9E852-1A3F-4A03-AFA2-D82485739C43}" destId="{33C97BCD-80FF-43B9-96C2-4AA9F160EDA4}" srcOrd="0" destOrd="0" presId="urn:microsoft.com/office/officeart/2005/8/layout/vList5"/>
    <dgm:cxn modelId="{49C5C12F-BB04-49A6-A85F-698C97FF5CAF}" type="presOf" srcId="{58034B82-9418-4594-A6BD-EE191DCAEA7B}" destId="{2F569599-4D27-4F22-BD0B-CE4F3B628AA1}" srcOrd="0" destOrd="0" presId="urn:microsoft.com/office/officeart/2005/8/layout/vList5"/>
    <dgm:cxn modelId="{5FDBA038-B087-46CF-8724-1C0E6C3C473E}" srcId="{27A62C5C-380D-4203-B4F0-6A9D006C134E}" destId="{58034B82-9418-4594-A6BD-EE191DCAEA7B}" srcOrd="0" destOrd="0" parTransId="{3C5B2BBB-59E1-4302-A383-62E9645BE580}" sibTransId="{59D89429-BF72-4F11-AF71-DBF8EDDE6573}"/>
    <dgm:cxn modelId="{8903B362-C444-417E-BF4D-4275461436D6}" srcId="{CFCF707F-1AE2-425C-9C29-EF5F8110C27C}" destId="{F6532525-5231-4F53-A45B-12F9C3A37268}" srcOrd="2" destOrd="0" parTransId="{375D8607-10D0-4F1F-AF17-BEF42FF3C50B}" sibTransId="{49D9AA17-7A5A-4F87-8BAB-207FABC88033}"/>
    <dgm:cxn modelId="{DABC314A-AD8E-4BC9-84DB-1AF19F8135C0}" type="presOf" srcId="{4B74A6EF-4D9B-4E7E-AFF6-75090DCF4589}" destId="{7E6CA6E9-475D-451D-B137-2E19F60C8E02}" srcOrd="0" destOrd="0" presId="urn:microsoft.com/office/officeart/2005/8/layout/vList5"/>
    <dgm:cxn modelId="{E526AD96-BFF6-4840-8D81-E5B9EF4314E9}" type="presOf" srcId="{CFCF707F-1AE2-425C-9C29-EF5F8110C27C}" destId="{E929F283-FCCF-4588-91FB-C728C290CD3D}" srcOrd="0" destOrd="0" presId="urn:microsoft.com/office/officeart/2005/8/layout/vList5"/>
    <dgm:cxn modelId="{50E36E99-034D-4369-A0FF-AA85F6A9AA44}" type="presOf" srcId="{0D92D0B7-F7E4-4A32-965B-142AA70954F7}" destId="{FD7841F1-982F-4D0B-9836-0929506D9618}" srcOrd="0" destOrd="0" presId="urn:microsoft.com/office/officeart/2005/8/layout/vList5"/>
    <dgm:cxn modelId="{AB67559E-9CF4-49D3-8DC9-ED2ED3D6A77F}" srcId="{27A62C5C-380D-4203-B4F0-6A9D006C134E}" destId="{CFCF707F-1AE2-425C-9C29-EF5F8110C27C}" srcOrd="2" destOrd="0" parTransId="{F535BD38-DC0F-44D2-9FEF-64B945E6789D}" sibTransId="{3837385B-0453-4228-A7BE-7D30984285D7}"/>
    <dgm:cxn modelId="{E9F05BA4-465A-4DAB-A7F4-7D96C07F76C1}" srcId="{CFCF707F-1AE2-425C-9C29-EF5F8110C27C}" destId="{D8C12A3A-7BE3-4EA6-B31E-09340E16D2B6}" srcOrd="0" destOrd="0" parTransId="{4C59399E-6842-424B-9535-0E98460B8DBB}" sibTransId="{B4BB13E4-F66B-45BB-B7D0-5AA135C1F7B9}"/>
    <dgm:cxn modelId="{31C8EFA4-2B3B-45F6-876B-56090838052B}" type="presOf" srcId="{27A62C5C-380D-4203-B4F0-6A9D006C134E}" destId="{DC79EAE5-CA6D-4888-A265-A3AC5A839CEF}" srcOrd="0" destOrd="0" presId="urn:microsoft.com/office/officeart/2005/8/layout/vList5"/>
    <dgm:cxn modelId="{69C5C5B4-1ACF-4D31-9FC5-B29B8DCEA995}" type="presOf" srcId="{5CFBC4D0-571E-4AC9-8EE4-8C4360EF8EF5}" destId="{766D7B66-A65C-4441-9DCE-F28E179AAD6A}" srcOrd="0" destOrd="1" presId="urn:microsoft.com/office/officeart/2005/8/layout/vList5"/>
    <dgm:cxn modelId="{860C3DCE-5E0B-4E36-8332-C7AE30A8EFA0}" srcId="{58034B82-9418-4594-A6BD-EE191DCAEA7B}" destId="{D5D9E852-1A3F-4A03-AFA2-D82485739C43}" srcOrd="0" destOrd="0" parTransId="{1D102C64-0E06-4044-92E2-F99817FB8ADA}" sibTransId="{64DF60DD-52E0-40B1-923D-BDD55F32D2AF}"/>
    <dgm:cxn modelId="{354A43E7-783C-4EA7-996E-146B50436720}" srcId="{4B74A6EF-4D9B-4E7E-AFF6-75090DCF4589}" destId="{0D92D0B7-F7E4-4A32-965B-142AA70954F7}" srcOrd="0" destOrd="0" parTransId="{6C9126E4-95C6-4E25-9887-CB3404E205E6}" sibTransId="{BFB89B9F-A3AF-46D1-8C98-16676D821EB3}"/>
    <dgm:cxn modelId="{EA3ECEF9-E09A-44D8-AAD1-CADEAE25695F}" type="presOf" srcId="{F6532525-5231-4F53-A45B-12F9C3A37268}" destId="{766D7B66-A65C-4441-9DCE-F28E179AAD6A}" srcOrd="0" destOrd="2" presId="urn:microsoft.com/office/officeart/2005/8/layout/vList5"/>
    <dgm:cxn modelId="{1C0D5A00-F45F-4561-A4D1-7CE8E9D2F444}" type="presParOf" srcId="{DC79EAE5-CA6D-4888-A265-A3AC5A839CEF}" destId="{5764198E-512E-4B39-8FAD-A5EC6E50EEB7}" srcOrd="0" destOrd="0" presId="urn:microsoft.com/office/officeart/2005/8/layout/vList5"/>
    <dgm:cxn modelId="{3409E526-29DA-47AE-B8E6-F1208972364A}" type="presParOf" srcId="{5764198E-512E-4B39-8FAD-A5EC6E50EEB7}" destId="{2F569599-4D27-4F22-BD0B-CE4F3B628AA1}" srcOrd="0" destOrd="0" presId="urn:microsoft.com/office/officeart/2005/8/layout/vList5"/>
    <dgm:cxn modelId="{A4720766-06CA-43B6-8433-5FDF16582565}" type="presParOf" srcId="{5764198E-512E-4B39-8FAD-A5EC6E50EEB7}" destId="{33C97BCD-80FF-43B9-96C2-4AA9F160EDA4}" srcOrd="1" destOrd="0" presId="urn:microsoft.com/office/officeart/2005/8/layout/vList5"/>
    <dgm:cxn modelId="{73DCC73A-E2D5-4743-BD36-C554BBA01147}" type="presParOf" srcId="{DC79EAE5-CA6D-4888-A265-A3AC5A839CEF}" destId="{4B010560-65C7-4A21-9361-3F8870CF7D72}" srcOrd="1" destOrd="0" presId="urn:microsoft.com/office/officeart/2005/8/layout/vList5"/>
    <dgm:cxn modelId="{1117C31A-973B-4ED6-B1FD-5EFF3B2F194E}" type="presParOf" srcId="{DC79EAE5-CA6D-4888-A265-A3AC5A839CEF}" destId="{BA87C90E-2BFD-4251-BF72-0F9216429374}" srcOrd="2" destOrd="0" presId="urn:microsoft.com/office/officeart/2005/8/layout/vList5"/>
    <dgm:cxn modelId="{C7D05A1B-F64B-44E7-AEB1-E0B2273D9E06}" type="presParOf" srcId="{BA87C90E-2BFD-4251-BF72-0F9216429374}" destId="{7E6CA6E9-475D-451D-B137-2E19F60C8E02}" srcOrd="0" destOrd="0" presId="urn:microsoft.com/office/officeart/2005/8/layout/vList5"/>
    <dgm:cxn modelId="{F09BACBC-E373-4759-B92D-417A6253C4F2}" type="presParOf" srcId="{BA87C90E-2BFD-4251-BF72-0F9216429374}" destId="{FD7841F1-982F-4D0B-9836-0929506D9618}" srcOrd="1" destOrd="0" presId="urn:microsoft.com/office/officeart/2005/8/layout/vList5"/>
    <dgm:cxn modelId="{FF0ECD2B-1B31-4A25-A89B-EAA033F9410B}" type="presParOf" srcId="{DC79EAE5-CA6D-4888-A265-A3AC5A839CEF}" destId="{8E86C872-CF0E-456E-9F72-DD95D47F99E1}" srcOrd="3" destOrd="0" presId="urn:microsoft.com/office/officeart/2005/8/layout/vList5"/>
    <dgm:cxn modelId="{007A3AC8-9E9D-428E-BC1C-58DB73867F9B}" type="presParOf" srcId="{DC79EAE5-CA6D-4888-A265-A3AC5A839CEF}" destId="{50F5FAE4-78C1-451B-AAFF-67138C8FB9B6}" srcOrd="4" destOrd="0" presId="urn:microsoft.com/office/officeart/2005/8/layout/vList5"/>
    <dgm:cxn modelId="{83AEA55D-3E79-49D3-A315-9F44209C73F8}" type="presParOf" srcId="{50F5FAE4-78C1-451B-AAFF-67138C8FB9B6}" destId="{E929F283-FCCF-4588-91FB-C728C290CD3D}" srcOrd="0" destOrd="0" presId="urn:microsoft.com/office/officeart/2005/8/layout/vList5"/>
    <dgm:cxn modelId="{DBD3B756-D567-4B06-B3FB-AB27D222A5E7}" type="presParOf" srcId="{50F5FAE4-78C1-451B-AAFF-67138C8FB9B6}" destId="{766D7B66-A65C-4441-9DCE-F28E179AAD6A}"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A62C5C-380D-4203-B4F0-6A9D006C134E}"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es-CO"/>
        </a:p>
      </dgm:t>
    </dgm:pt>
    <dgm:pt modelId="{58034B82-9418-4594-A6BD-EE191DCAEA7B}">
      <dgm:prSet phldrT="[Texto]" custT="1"/>
      <dgm:spPr/>
      <dgm:t>
        <a:bodyPr/>
        <a:lstStyle/>
        <a:p>
          <a:r>
            <a:rPr lang="es-CO" sz="1800" b="1" dirty="0">
              <a:solidFill>
                <a:srgbClr val="002060"/>
              </a:solidFill>
            </a:rPr>
            <a:t>Se  establece el cuarto de datos. </a:t>
          </a:r>
          <a:endParaRPr lang="es-CO" sz="1800" dirty="0"/>
        </a:p>
      </dgm:t>
    </dgm:pt>
    <dgm:pt modelId="{3C5B2BBB-59E1-4302-A383-62E9645BE580}" type="parTrans" cxnId="{5FDBA038-B087-46CF-8724-1C0E6C3C473E}">
      <dgm:prSet/>
      <dgm:spPr/>
      <dgm:t>
        <a:bodyPr/>
        <a:lstStyle/>
        <a:p>
          <a:endParaRPr lang="es-CO"/>
        </a:p>
      </dgm:t>
    </dgm:pt>
    <dgm:pt modelId="{59D89429-BF72-4F11-AF71-DBF8EDDE6573}" type="sibTrans" cxnId="{5FDBA038-B087-46CF-8724-1C0E6C3C473E}">
      <dgm:prSet/>
      <dgm:spPr/>
      <dgm:t>
        <a:bodyPr/>
        <a:lstStyle/>
        <a:p>
          <a:endParaRPr lang="es-CO"/>
        </a:p>
      </dgm:t>
    </dgm:pt>
    <dgm:pt modelId="{D5D9E852-1A3F-4A03-AFA2-D82485739C43}">
      <dgm:prSet phldrT="[Texto]" custT="1"/>
      <dgm:spPr/>
      <dgm:t>
        <a:bodyPr/>
        <a:lstStyle/>
        <a:p>
          <a:pPr>
            <a:buFont typeface="Wingdings" panose="05000000000000000000" pitchFamily="2" charset="2"/>
            <a:buChar char="ü"/>
          </a:pPr>
          <a:r>
            <a:rPr lang="es-CO" sz="1600" dirty="0"/>
            <a:t>Los</a:t>
          </a:r>
          <a:r>
            <a:rPr lang="es-CO" sz="1600" dirty="0">
              <a:solidFill>
                <a:srgbClr val="002060"/>
              </a:solidFill>
            </a:rPr>
            <a:t> </a:t>
          </a:r>
          <a:r>
            <a:rPr lang="es-CO" sz="1600" dirty="0"/>
            <a:t>inversionistas pueden consultar durante un periodo de tiempo los expedientes de los inmuebles en venta, avalúo, registro fotográfico, información del proceso de extinción de dominio.</a:t>
          </a:r>
        </a:p>
      </dgm:t>
    </dgm:pt>
    <dgm:pt modelId="{1D102C64-0E06-4044-92E2-F99817FB8ADA}" type="parTrans" cxnId="{860C3DCE-5E0B-4E36-8332-C7AE30A8EFA0}">
      <dgm:prSet/>
      <dgm:spPr/>
      <dgm:t>
        <a:bodyPr/>
        <a:lstStyle/>
        <a:p>
          <a:endParaRPr lang="es-CO"/>
        </a:p>
      </dgm:t>
    </dgm:pt>
    <dgm:pt modelId="{64DF60DD-52E0-40B1-923D-BDD55F32D2AF}" type="sibTrans" cxnId="{860C3DCE-5E0B-4E36-8332-C7AE30A8EFA0}">
      <dgm:prSet/>
      <dgm:spPr/>
      <dgm:t>
        <a:bodyPr/>
        <a:lstStyle/>
        <a:p>
          <a:endParaRPr lang="es-CO"/>
        </a:p>
      </dgm:t>
    </dgm:pt>
    <dgm:pt modelId="{36727600-9C93-4FD4-9E68-BA17E1649B6C}">
      <dgm:prSet custT="1"/>
      <dgm:spPr/>
      <dgm:t>
        <a:bodyPr/>
        <a:lstStyle/>
        <a:p>
          <a:pPr>
            <a:buFont typeface="Wingdings" panose="05000000000000000000" pitchFamily="2" charset="2"/>
            <a:buChar char="ü"/>
          </a:pPr>
          <a:endParaRPr lang="es-CO" sz="1600" dirty="0"/>
        </a:p>
      </dgm:t>
    </dgm:pt>
    <dgm:pt modelId="{82F603DA-E26C-4AA0-9388-AE6E505A34C6}" type="parTrans" cxnId="{11F2EDC5-2D49-4806-B717-FA164DEFFD9E}">
      <dgm:prSet/>
      <dgm:spPr/>
      <dgm:t>
        <a:bodyPr/>
        <a:lstStyle/>
        <a:p>
          <a:endParaRPr lang="es-CO"/>
        </a:p>
      </dgm:t>
    </dgm:pt>
    <dgm:pt modelId="{91D1D7F7-B71A-441F-8BB1-AA7787CF12D6}" type="sibTrans" cxnId="{11F2EDC5-2D49-4806-B717-FA164DEFFD9E}">
      <dgm:prSet/>
      <dgm:spPr/>
      <dgm:t>
        <a:bodyPr/>
        <a:lstStyle/>
        <a:p>
          <a:endParaRPr lang="es-CO"/>
        </a:p>
      </dgm:t>
    </dgm:pt>
    <dgm:pt modelId="{BB0A1384-0643-4CFA-B017-2D5FA5387947}">
      <dgm:prSet custT="1"/>
      <dgm:spPr/>
      <dgm:t>
        <a:bodyPr/>
        <a:lstStyle/>
        <a:p>
          <a:pPr>
            <a:buFont typeface="Wingdings" panose="05000000000000000000" pitchFamily="2" charset="2"/>
            <a:buChar char="ü"/>
          </a:pPr>
          <a:r>
            <a:rPr lang="es-CO" sz="1600" dirty="0"/>
            <a:t>Esta segunda fase estará soportado por una firma de abogados especializados en venta de activos inmobiliarios que realizarán:</a:t>
          </a:r>
        </a:p>
      </dgm:t>
    </dgm:pt>
    <dgm:pt modelId="{0733043C-C65C-4DB8-8037-5A462E1B717B}" type="parTrans" cxnId="{9162C143-EE61-4A56-9221-F9ABA427B6D3}">
      <dgm:prSet/>
      <dgm:spPr/>
      <dgm:t>
        <a:bodyPr/>
        <a:lstStyle/>
        <a:p>
          <a:endParaRPr lang="es-CO"/>
        </a:p>
      </dgm:t>
    </dgm:pt>
    <dgm:pt modelId="{540F4213-04D0-4F82-BB9E-57381FD74891}" type="sibTrans" cxnId="{9162C143-EE61-4A56-9221-F9ABA427B6D3}">
      <dgm:prSet/>
      <dgm:spPr/>
      <dgm:t>
        <a:bodyPr/>
        <a:lstStyle/>
        <a:p>
          <a:endParaRPr lang="es-CO"/>
        </a:p>
      </dgm:t>
    </dgm:pt>
    <dgm:pt modelId="{C994C8DC-3BD8-46CB-82A8-6A61FA17F56E}">
      <dgm:prSet custT="1"/>
      <dgm:spPr/>
      <dgm:t>
        <a:bodyPr/>
        <a:lstStyle/>
        <a:p>
          <a:pPr>
            <a:buFont typeface="Wingdings" panose="05000000000000000000" pitchFamily="2" charset="2"/>
            <a:buNone/>
          </a:pPr>
          <a:endParaRPr lang="es-CO" sz="1600" dirty="0"/>
        </a:p>
      </dgm:t>
    </dgm:pt>
    <dgm:pt modelId="{53D93F97-8FB8-46DB-A621-BE90621216DD}" type="parTrans" cxnId="{61F87ED1-1228-4F7D-86A3-0678AD09C99A}">
      <dgm:prSet/>
      <dgm:spPr/>
      <dgm:t>
        <a:bodyPr/>
        <a:lstStyle/>
        <a:p>
          <a:endParaRPr lang="es-CO"/>
        </a:p>
      </dgm:t>
    </dgm:pt>
    <dgm:pt modelId="{DD46EB77-147A-48E6-8559-3B30526CB9D4}" type="sibTrans" cxnId="{61F87ED1-1228-4F7D-86A3-0678AD09C99A}">
      <dgm:prSet/>
      <dgm:spPr/>
      <dgm:t>
        <a:bodyPr/>
        <a:lstStyle/>
        <a:p>
          <a:endParaRPr lang="es-CO"/>
        </a:p>
      </dgm:t>
    </dgm:pt>
    <dgm:pt modelId="{E242C700-E8D4-4C8F-B982-1E70FC66D503}">
      <dgm:prSet custT="1"/>
      <dgm:spPr/>
      <dgm:t>
        <a:bodyPr/>
        <a:lstStyle/>
        <a:p>
          <a:pPr>
            <a:buFont typeface="Arial" panose="020B0604020202020204" pitchFamily="34" charset="0"/>
            <a:buChar char="•"/>
          </a:pPr>
          <a:r>
            <a:rPr lang="es-CO" sz="1600" dirty="0"/>
            <a:t>Revisión jurídica del inventario. </a:t>
          </a:r>
        </a:p>
      </dgm:t>
    </dgm:pt>
    <dgm:pt modelId="{89DB3EF0-0FD8-4C88-9401-98B9C8D87760}" type="parTrans" cxnId="{71FAAAB5-EA3C-4518-92AE-9AB852EF52B8}">
      <dgm:prSet/>
      <dgm:spPr/>
      <dgm:t>
        <a:bodyPr/>
        <a:lstStyle/>
        <a:p>
          <a:endParaRPr lang="es-CO"/>
        </a:p>
      </dgm:t>
    </dgm:pt>
    <dgm:pt modelId="{C4CE1369-546E-4ACD-B842-45FDFF2D8B4E}" type="sibTrans" cxnId="{71FAAAB5-EA3C-4518-92AE-9AB852EF52B8}">
      <dgm:prSet/>
      <dgm:spPr/>
      <dgm:t>
        <a:bodyPr/>
        <a:lstStyle/>
        <a:p>
          <a:endParaRPr lang="es-CO"/>
        </a:p>
      </dgm:t>
    </dgm:pt>
    <dgm:pt modelId="{D0B37272-9031-48DD-B174-811F0F9C2F36}">
      <dgm:prSet custT="1"/>
      <dgm:spPr/>
      <dgm:t>
        <a:bodyPr/>
        <a:lstStyle/>
        <a:p>
          <a:pPr>
            <a:buFont typeface="Arial" panose="020B0604020202020204" pitchFamily="34" charset="0"/>
            <a:buChar char="•"/>
          </a:pPr>
          <a:endParaRPr lang="es-CO" sz="1600" dirty="0"/>
        </a:p>
      </dgm:t>
    </dgm:pt>
    <dgm:pt modelId="{53167F85-B664-4D1C-9862-95C0513E5968}" type="parTrans" cxnId="{3CB2E4B1-9E60-452D-8385-A38E05D74FC4}">
      <dgm:prSet/>
      <dgm:spPr/>
      <dgm:t>
        <a:bodyPr/>
        <a:lstStyle/>
        <a:p>
          <a:endParaRPr lang="es-CO"/>
        </a:p>
      </dgm:t>
    </dgm:pt>
    <dgm:pt modelId="{0028F392-9344-42EF-B307-0EA90D69EDFE}" type="sibTrans" cxnId="{3CB2E4B1-9E60-452D-8385-A38E05D74FC4}">
      <dgm:prSet/>
      <dgm:spPr/>
      <dgm:t>
        <a:bodyPr/>
        <a:lstStyle/>
        <a:p>
          <a:endParaRPr lang="es-CO"/>
        </a:p>
      </dgm:t>
    </dgm:pt>
    <dgm:pt modelId="{BE249939-9820-43A0-9B66-0B31D39A7C05}">
      <dgm:prSet custT="1"/>
      <dgm:spPr/>
      <dgm:t>
        <a:bodyPr/>
        <a:lstStyle/>
        <a:p>
          <a:pPr>
            <a:buFont typeface="Arial" panose="020B0604020202020204" pitchFamily="34" charset="0"/>
            <a:buChar char="•"/>
          </a:pPr>
          <a:r>
            <a:rPr lang="es-CO" sz="1600" dirty="0"/>
            <a:t>Asesoría a la firma estructuradora contratada para la definición del cuaderno de ventas. </a:t>
          </a:r>
        </a:p>
      </dgm:t>
    </dgm:pt>
    <dgm:pt modelId="{14201377-6761-41A4-B10A-4C5434A563D1}" type="parTrans" cxnId="{34FA5DCE-F70B-41A4-A268-60347D3D6A92}">
      <dgm:prSet/>
      <dgm:spPr/>
      <dgm:t>
        <a:bodyPr/>
        <a:lstStyle/>
        <a:p>
          <a:endParaRPr lang="es-CO"/>
        </a:p>
      </dgm:t>
    </dgm:pt>
    <dgm:pt modelId="{F1AD4CBB-3975-49FE-AD1B-79A2E6B5E393}" type="sibTrans" cxnId="{34FA5DCE-F70B-41A4-A268-60347D3D6A92}">
      <dgm:prSet/>
      <dgm:spPr/>
      <dgm:t>
        <a:bodyPr/>
        <a:lstStyle/>
        <a:p>
          <a:endParaRPr lang="es-CO"/>
        </a:p>
      </dgm:t>
    </dgm:pt>
    <dgm:pt modelId="{98E6279F-4652-4AB6-925E-79D5C28F71F5}">
      <dgm:prSet custT="1"/>
      <dgm:spPr/>
      <dgm:t>
        <a:bodyPr/>
        <a:lstStyle/>
        <a:p>
          <a:pPr>
            <a:buFont typeface="Arial" panose="020B0604020202020204" pitchFamily="34" charset="0"/>
            <a:buChar char="•"/>
          </a:pPr>
          <a:endParaRPr lang="es-CO" sz="1600" dirty="0"/>
        </a:p>
      </dgm:t>
    </dgm:pt>
    <dgm:pt modelId="{247F1D1E-CE28-4795-B1CA-4B6E0F65C5B4}" type="parTrans" cxnId="{2050199C-7732-4A1B-8CA3-F603C8C527A6}">
      <dgm:prSet/>
      <dgm:spPr/>
      <dgm:t>
        <a:bodyPr/>
        <a:lstStyle/>
        <a:p>
          <a:endParaRPr lang="es-CO"/>
        </a:p>
      </dgm:t>
    </dgm:pt>
    <dgm:pt modelId="{6D1BBAD4-AE83-45A7-B7A0-0C1E5FE9D81C}" type="sibTrans" cxnId="{2050199C-7732-4A1B-8CA3-F603C8C527A6}">
      <dgm:prSet/>
      <dgm:spPr/>
      <dgm:t>
        <a:bodyPr/>
        <a:lstStyle/>
        <a:p>
          <a:endParaRPr lang="es-CO"/>
        </a:p>
      </dgm:t>
    </dgm:pt>
    <dgm:pt modelId="{32C933CC-B846-44F7-B1BC-A54DEC40E1DD}">
      <dgm:prSet custT="1"/>
      <dgm:spPr/>
      <dgm:t>
        <a:bodyPr/>
        <a:lstStyle/>
        <a:p>
          <a:pPr>
            <a:buFont typeface="Arial" panose="020B0604020202020204" pitchFamily="34" charset="0"/>
            <a:buChar char="•"/>
          </a:pPr>
          <a:r>
            <a:rPr lang="es-CO" sz="1600" dirty="0"/>
            <a:t>Estudio del certificado de tradición y libertad  avalado en documento físico por la firma contratada.</a:t>
          </a:r>
        </a:p>
      </dgm:t>
    </dgm:pt>
    <dgm:pt modelId="{0D1D27F7-91E2-4E6B-906D-C4A24EF35718}" type="parTrans" cxnId="{0E1A3EB5-F483-4A98-8EFA-B00AD3AC8D22}">
      <dgm:prSet/>
      <dgm:spPr/>
      <dgm:t>
        <a:bodyPr/>
        <a:lstStyle/>
        <a:p>
          <a:endParaRPr lang="es-CO"/>
        </a:p>
      </dgm:t>
    </dgm:pt>
    <dgm:pt modelId="{C0F4366D-DC7E-4DDE-9BC2-A17FF6787857}" type="sibTrans" cxnId="{0E1A3EB5-F483-4A98-8EFA-B00AD3AC8D22}">
      <dgm:prSet/>
      <dgm:spPr/>
      <dgm:t>
        <a:bodyPr/>
        <a:lstStyle/>
        <a:p>
          <a:endParaRPr lang="es-CO"/>
        </a:p>
      </dgm:t>
    </dgm:pt>
    <dgm:pt modelId="{A0D09048-A619-47AB-B8BA-68454F7972F6}" type="pres">
      <dgm:prSet presAssocID="{27A62C5C-380D-4203-B4F0-6A9D006C134E}" presName="compositeShape" presStyleCnt="0">
        <dgm:presLayoutVars>
          <dgm:dir/>
          <dgm:resizeHandles/>
        </dgm:presLayoutVars>
      </dgm:prSet>
      <dgm:spPr/>
    </dgm:pt>
    <dgm:pt modelId="{F597AC9F-162C-4963-9E02-0D9F981871F6}" type="pres">
      <dgm:prSet presAssocID="{27A62C5C-380D-4203-B4F0-6A9D006C134E}" presName="pyramid" presStyleLbl="node1" presStyleIdx="0" presStyleCnt="1"/>
      <dgm:spPr/>
    </dgm:pt>
    <dgm:pt modelId="{1ED0FEED-C1F4-4CDC-837A-71415DDA3624}" type="pres">
      <dgm:prSet presAssocID="{27A62C5C-380D-4203-B4F0-6A9D006C134E}" presName="theList" presStyleCnt="0"/>
      <dgm:spPr/>
    </dgm:pt>
    <dgm:pt modelId="{3540D8A4-81E7-4B04-B79A-941BE78B8CCC}" type="pres">
      <dgm:prSet presAssocID="{58034B82-9418-4594-A6BD-EE191DCAEA7B}" presName="aNode" presStyleLbl="fgAcc1" presStyleIdx="0" presStyleCnt="1" custScaleX="294979" custScaleY="185746">
        <dgm:presLayoutVars>
          <dgm:bulletEnabled val="1"/>
        </dgm:presLayoutVars>
      </dgm:prSet>
      <dgm:spPr/>
    </dgm:pt>
    <dgm:pt modelId="{0F0C4B9F-B6EB-42CA-AA16-9677FF803C01}" type="pres">
      <dgm:prSet presAssocID="{58034B82-9418-4594-A6BD-EE191DCAEA7B}" presName="aSpace" presStyleCnt="0"/>
      <dgm:spPr/>
    </dgm:pt>
  </dgm:ptLst>
  <dgm:cxnLst>
    <dgm:cxn modelId="{5BDF3107-76B5-4BCB-881A-DDDA9640A93A}" type="presOf" srcId="{BE249939-9820-43A0-9B66-0B31D39A7C05}" destId="{3540D8A4-81E7-4B04-B79A-941BE78B8CCC}" srcOrd="0" destOrd="7" presId="urn:microsoft.com/office/officeart/2005/8/layout/pyramid2"/>
    <dgm:cxn modelId="{E23CDD13-ECFD-4220-9F43-1D3A3A546F5F}" type="presOf" srcId="{58034B82-9418-4594-A6BD-EE191DCAEA7B}" destId="{3540D8A4-81E7-4B04-B79A-941BE78B8CCC}" srcOrd="0" destOrd="0" presId="urn:microsoft.com/office/officeart/2005/8/layout/pyramid2"/>
    <dgm:cxn modelId="{5FDBA038-B087-46CF-8724-1C0E6C3C473E}" srcId="{27A62C5C-380D-4203-B4F0-6A9D006C134E}" destId="{58034B82-9418-4594-A6BD-EE191DCAEA7B}" srcOrd="0" destOrd="0" parTransId="{3C5B2BBB-59E1-4302-A383-62E9645BE580}" sibTransId="{59D89429-BF72-4F11-AF71-DBF8EDDE6573}"/>
    <dgm:cxn modelId="{98A5265F-C520-4791-A3DD-D57C40FD6F38}" type="presOf" srcId="{D0B37272-9031-48DD-B174-811F0F9C2F36}" destId="{3540D8A4-81E7-4B04-B79A-941BE78B8CCC}" srcOrd="0" destOrd="6" presId="urn:microsoft.com/office/officeart/2005/8/layout/pyramid2"/>
    <dgm:cxn modelId="{9162C143-EE61-4A56-9221-F9ABA427B6D3}" srcId="{58034B82-9418-4594-A6BD-EE191DCAEA7B}" destId="{BB0A1384-0643-4CFA-B017-2D5FA5387947}" srcOrd="2" destOrd="0" parTransId="{0733043C-C65C-4DB8-8037-5A462E1B717B}" sibTransId="{540F4213-04D0-4F82-BB9E-57381FD74891}"/>
    <dgm:cxn modelId="{34CD5264-411E-4FF3-BADA-B9A3FC5205AC}" type="presOf" srcId="{36727600-9C93-4FD4-9E68-BA17E1649B6C}" destId="{3540D8A4-81E7-4B04-B79A-941BE78B8CCC}" srcOrd="0" destOrd="2" presId="urn:microsoft.com/office/officeart/2005/8/layout/pyramid2"/>
    <dgm:cxn modelId="{043F454D-7979-4E65-BF6A-B242ECE19B0D}" type="presOf" srcId="{98E6279F-4652-4AB6-925E-79D5C28F71F5}" destId="{3540D8A4-81E7-4B04-B79A-941BE78B8CCC}" srcOrd="0" destOrd="8" presId="urn:microsoft.com/office/officeart/2005/8/layout/pyramid2"/>
    <dgm:cxn modelId="{D3567F70-9893-42F3-922B-ED44AE570DE0}" type="presOf" srcId="{BB0A1384-0643-4CFA-B017-2D5FA5387947}" destId="{3540D8A4-81E7-4B04-B79A-941BE78B8CCC}" srcOrd="0" destOrd="3" presId="urn:microsoft.com/office/officeart/2005/8/layout/pyramid2"/>
    <dgm:cxn modelId="{2050199C-7732-4A1B-8CA3-F603C8C527A6}" srcId="{58034B82-9418-4594-A6BD-EE191DCAEA7B}" destId="{98E6279F-4652-4AB6-925E-79D5C28F71F5}" srcOrd="5" destOrd="0" parTransId="{247F1D1E-CE28-4795-B1CA-4B6E0F65C5B4}" sibTransId="{6D1BBAD4-AE83-45A7-B7A0-0C1E5FE9D81C}"/>
    <dgm:cxn modelId="{3713689E-9D09-43E5-9C16-C38FE06A9CE7}" type="presOf" srcId="{27A62C5C-380D-4203-B4F0-6A9D006C134E}" destId="{A0D09048-A619-47AB-B8BA-68454F7972F6}" srcOrd="0" destOrd="0" presId="urn:microsoft.com/office/officeart/2005/8/layout/pyramid2"/>
    <dgm:cxn modelId="{3CB2E4B1-9E60-452D-8385-A38E05D74FC4}" srcId="{58034B82-9418-4594-A6BD-EE191DCAEA7B}" destId="{D0B37272-9031-48DD-B174-811F0F9C2F36}" srcOrd="4" destOrd="0" parTransId="{53167F85-B664-4D1C-9862-95C0513E5968}" sibTransId="{0028F392-9344-42EF-B307-0EA90D69EDFE}"/>
    <dgm:cxn modelId="{0E1A3EB5-F483-4A98-8EFA-B00AD3AC8D22}" srcId="{98E6279F-4652-4AB6-925E-79D5C28F71F5}" destId="{32C933CC-B846-44F7-B1BC-A54DEC40E1DD}" srcOrd="0" destOrd="0" parTransId="{0D1D27F7-91E2-4E6B-906D-C4A24EF35718}" sibTransId="{C0F4366D-DC7E-4DDE-9BC2-A17FF6787857}"/>
    <dgm:cxn modelId="{71FAAAB5-EA3C-4518-92AE-9AB852EF52B8}" srcId="{C994C8DC-3BD8-46CB-82A8-6A61FA17F56E}" destId="{E242C700-E8D4-4C8F-B982-1E70FC66D503}" srcOrd="0" destOrd="0" parTransId="{89DB3EF0-0FD8-4C88-9401-98B9C8D87760}" sibTransId="{C4CE1369-546E-4ACD-B842-45FDFF2D8B4E}"/>
    <dgm:cxn modelId="{AC5060C2-8A3D-40F7-9F66-D70740D87E27}" type="presOf" srcId="{32C933CC-B846-44F7-B1BC-A54DEC40E1DD}" destId="{3540D8A4-81E7-4B04-B79A-941BE78B8CCC}" srcOrd="0" destOrd="9" presId="urn:microsoft.com/office/officeart/2005/8/layout/pyramid2"/>
    <dgm:cxn modelId="{11F2EDC5-2D49-4806-B717-FA164DEFFD9E}" srcId="{58034B82-9418-4594-A6BD-EE191DCAEA7B}" destId="{36727600-9C93-4FD4-9E68-BA17E1649B6C}" srcOrd="1" destOrd="0" parTransId="{82F603DA-E26C-4AA0-9388-AE6E505A34C6}" sibTransId="{91D1D7F7-B71A-441F-8BB1-AA7787CF12D6}"/>
    <dgm:cxn modelId="{860C3DCE-5E0B-4E36-8332-C7AE30A8EFA0}" srcId="{58034B82-9418-4594-A6BD-EE191DCAEA7B}" destId="{D5D9E852-1A3F-4A03-AFA2-D82485739C43}" srcOrd="0" destOrd="0" parTransId="{1D102C64-0E06-4044-92E2-F99817FB8ADA}" sibTransId="{64DF60DD-52E0-40B1-923D-BDD55F32D2AF}"/>
    <dgm:cxn modelId="{34FA5DCE-F70B-41A4-A268-60347D3D6A92}" srcId="{D0B37272-9031-48DD-B174-811F0F9C2F36}" destId="{BE249939-9820-43A0-9B66-0B31D39A7C05}" srcOrd="0" destOrd="0" parTransId="{14201377-6761-41A4-B10A-4C5434A563D1}" sibTransId="{F1AD4CBB-3975-49FE-AD1B-79A2E6B5E393}"/>
    <dgm:cxn modelId="{61F87ED1-1228-4F7D-86A3-0678AD09C99A}" srcId="{58034B82-9418-4594-A6BD-EE191DCAEA7B}" destId="{C994C8DC-3BD8-46CB-82A8-6A61FA17F56E}" srcOrd="3" destOrd="0" parTransId="{53D93F97-8FB8-46DB-A621-BE90621216DD}" sibTransId="{DD46EB77-147A-48E6-8559-3B30526CB9D4}"/>
    <dgm:cxn modelId="{45DC7ED2-E675-47E8-A680-BE8E613B21B1}" type="presOf" srcId="{D5D9E852-1A3F-4A03-AFA2-D82485739C43}" destId="{3540D8A4-81E7-4B04-B79A-941BE78B8CCC}" srcOrd="0" destOrd="1" presId="urn:microsoft.com/office/officeart/2005/8/layout/pyramid2"/>
    <dgm:cxn modelId="{1D63B7E8-AAD0-4877-A27E-2BFBD5788A32}" type="presOf" srcId="{C994C8DC-3BD8-46CB-82A8-6A61FA17F56E}" destId="{3540D8A4-81E7-4B04-B79A-941BE78B8CCC}" srcOrd="0" destOrd="4" presId="urn:microsoft.com/office/officeart/2005/8/layout/pyramid2"/>
    <dgm:cxn modelId="{3C71B7FE-B444-45BB-A9D0-0C1FD5F19233}" type="presOf" srcId="{E242C700-E8D4-4C8F-B982-1E70FC66D503}" destId="{3540D8A4-81E7-4B04-B79A-941BE78B8CCC}" srcOrd="0" destOrd="5" presId="urn:microsoft.com/office/officeart/2005/8/layout/pyramid2"/>
    <dgm:cxn modelId="{D81A7A22-CC26-47F9-A320-C711DBA9CAF2}" type="presParOf" srcId="{A0D09048-A619-47AB-B8BA-68454F7972F6}" destId="{F597AC9F-162C-4963-9E02-0D9F981871F6}" srcOrd="0" destOrd="0" presId="urn:microsoft.com/office/officeart/2005/8/layout/pyramid2"/>
    <dgm:cxn modelId="{1C684539-D047-45A1-90F3-EDC962B41B99}" type="presParOf" srcId="{A0D09048-A619-47AB-B8BA-68454F7972F6}" destId="{1ED0FEED-C1F4-4CDC-837A-71415DDA3624}" srcOrd="1" destOrd="0" presId="urn:microsoft.com/office/officeart/2005/8/layout/pyramid2"/>
    <dgm:cxn modelId="{13F79E46-5BBF-413D-AC53-0B91D1096E6E}" type="presParOf" srcId="{1ED0FEED-C1F4-4CDC-837A-71415DDA3624}" destId="{3540D8A4-81E7-4B04-B79A-941BE78B8CCC}" srcOrd="0" destOrd="0" presId="urn:microsoft.com/office/officeart/2005/8/layout/pyramid2"/>
    <dgm:cxn modelId="{445040A0-96CD-4F04-8E9F-031964ECAC46}" type="presParOf" srcId="{1ED0FEED-C1F4-4CDC-837A-71415DDA3624}" destId="{0F0C4B9F-B6EB-42CA-AA16-9677FF803C01}" srcOrd="1"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5A701D-98F1-4ED2-A057-EA6FB470B56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s-CO"/>
        </a:p>
      </dgm:t>
    </dgm:pt>
    <dgm:pt modelId="{0FF31039-7920-47E0-BCB7-75FEC6D9C2FF}">
      <dgm:prSet phldrT="[Texto]" custT="1"/>
      <dgm:spPr/>
      <dgm:t>
        <a:bodyPr/>
        <a:lstStyle/>
        <a:p>
          <a:r>
            <a:rPr lang="es-CO" altLang="es-CO" sz="2400" b="1" kern="1200" dirty="0">
              <a:solidFill>
                <a:srgbClr val="002060"/>
              </a:solidFill>
              <a:latin typeface="Calibri" panose="020F0502020204030204" pitchFamily="34" charset="0"/>
              <a:ea typeface="+mn-ea"/>
              <a:cs typeface="+mn-cs"/>
            </a:rPr>
            <a:t>TERCERA FASE DEL PROYECTO</a:t>
          </a:r>
          <a:endParaRPr lang="es-CO" sz="2400" b="1" kern="1200" dirty="0">
            <a:solidFill>
              <a:srgbClr val="002060"/>
            </a:solidFill>
            <a:latin typeface="Calibri" panose="020F0502020204030204" pitchFamily="34" charset="0"/>
            <a:ea typeface="+mn-ea"/>
            <a:cs typeface="+mn-cs"/>
          </a:endParaRPr>
        </a:p>
      </dgm:t>
    </dgm:pt>
    <dgm:pt modelId="{00FB04E9-EC2D-47D8-9D6B-01EFC1D88524}" type="parTrans" cxnId="{234E077B-85A3-40A7-A1F1-A64072AD9181}">
      <dgm:prSet/>
      <dgm:spPr/>
      <dgm:t>
        <a:bodyPr/>
        <a:lstStyle/>
        <a:p>
          <a:endParaRPr lang="es-CO"/>
        </a:p>
      </dgm:t>
    </dgm:pt>
    <dgm:pt modelId="{470AB659-3CC7-42A8-A6E2-B3949BE81CD9}" type="sibTrans" cxnId="{234E077B-85A3-40A7-A1F1-A64072AD9181}">
      <dgm:prSet/>
      <dgm:spPr/>
      <dgm:t>
        <a:bodyPr/>
        <a:lstStyle/>
        <a:p>
          <a:endParaRPr lang="es-CO"/>
        </a:p>
      </dgm:t>
    </dgm:pt>
    <dgm:pt modelId="{57D4F50E-00D7-42F3-9F06-64BF8878F841}">
      <dgm:prSet phldrT="[Texto]" custT="1"/>
      <dgm:spPr/>
      <dgm:t>
        <a:bodyPr/>
        <a:lstStyle/>
        <a:p>
          <a:pPr algn="l"/>
          <a:r>
            <a:rPr lang="es-CO" altLang="es-CO" sz="2400" b="1" dirty="0">
              <a:solidFill>
                <a:srgbClr val="002060"/>
              </a:solidFill>
            </a:rPr>
            <a:t>Finalizar el proceso de venta masiva</a:t>
          </a:r>
        </a:p>
        <a:p>
          <a:pPr algn="just"/>
          <a:r>
            <a:rPr lang="es-CO" altLang="es-CO" sz="2000" dirty="0"/>
            <a:t>Contratación de una firma de abogados expertos en escrituración y registro con el propósito de finalizar el proceso de venta masiva, actividades que se concentrarán en los trámites de escrituración o revisión de actos administrativos como títulos traslaticios de dominio, así como el registro de dicho documento en las Oficinas de Registro de Instrumentos Públicos a nivel nacional</a:t>
          </a:r>
          <a:endParaRPr lang="es-CO" sz="2000" dirty="0"/>
        </a:p>
      </dgm:t>
    </dgm:pt>
    <dgm:pt modelId="{B37F30C0-B4CE-4C12-B020-AACAD0930164}" type="parTrans" cxnId="{30ABE93C-A396-4FD5-A56A-2C6BBD258A5B}">
      <dgm:prSet/>
      <dgm:spPr/>
      <dgm:t>
        <a:bodyPr/>
        <a:lstStyle/>
        <a:p>
          <a:endParaRPr lang="es-CO"/>
        </a:p>
      </dgm:t>
    </dgm:pt>
    <dgm:pt modelId="{11368AAB-2053-4698-BFC0-C9030637DD6E}" type="sibTrans" cxnId="{30ABE93C-A396-4FD5-A56A-2C6BBD258A5B}">
      <dgm:prSet/>
      <dgm:spPr/>
      <dgm:t>
        <a:bodyPr/>
        <a:lstStyle/>
        <a:p>
          <a:endParaRPr lang="es-CO"/>
        </a:p>
      </dgm:t>
    </dgm:pt>
    <dgm:pt modelId="{70CD9559-9CCC-4739-88A1-796099C5C5B5}" type="pres">
      <dgm:prSet presAssocID="{505A701D-98F1-4ED2-A057-EA6FB470B567}" presName="list" presStyleCnt="0">
        <dgm:presLayoutVars>
          <dgm:dir/>
          <dgm:animLvl val="lvl"/>
        </dgm:presLayoutVars>
      </dgm:prSet>
      <dgm:spPr/>
    </dgm:pt>
    <dgm:pt modelId="{61A7399A-EF4F-4F56-891E-9B0A5D7FFFF9}" type="pres">
      <dgm:prSet presAssocID="{0FF31039-7920-47E0-BCB7-75FEC6D9C2FF}" presName="posSpace" presStyleCnt="0"/>
      <dgm:spPr/>
    </dgm:pt>
    <dgm:pt modelId="{7B450435-D2E7-4C21-BE42-213C5FF7362D}" type="pres">
      <dgm:prSet presAssocID="{0FF31039-7920-47E0-BCB7-75FEC6D9C2FF}" presName="vertFlow" presStyleCnt="0"/>
      <dgm:spPr/>
    </dgm:pt>
    <dgm:pt modelId="{17825389-B74F-4719-9FFC-994F67178024}" type="pres">
      <dgm:prSet presAssocID="{0FF31039-7920-47E0-BCB7-75FEC6D9C2FF}" presName="topSpace" presStyleCnt="0"/>
      <dgm:spPr/>
    </dgm:pt>
    <dgm:pt modelId="{2A4C925F-7250-40B1-9CA1-22E3444FC1C0}" type="pres">
      <dgm:prSet presAssocID="{0FF31039-7920-47E0-BCB7-75FEC6D9C2FF}" presName="firstComp" presStyleCnt="0"/>
      <dgm:spPr/>
    </dgm:pt>
    <dgm:pt modelId="{A10451EB-A36E-4D24-A73A-67CAC371416A}" type="pres">
      <dgm:prSet presAssocID="{0FF31039-7920-47E0-BCB7-75FEC6D9C2FF}" presName="firstChild" presStyleLbl="bgAccFollowNode1" presStyleIdx="0" presStyleCnt="1"/>
      <dgm:spPr/>
    </dgm:pt>
    <dgm:pt modelId="{EC0881CE-C5BD-46B4-A3BE-D3C3B777057D}" type="pres">
      <dgm:prSet presAssocID="{0FF31039-7920-47E0-BCB7-75FEC6D9C2FF}" presName="firstChildTx" presStyleLbl="bgAccFollowNode1" presStyleIdx="0" presStyleCnt="1">
        <dgm:presLayoutVars>
          <dgm:bulletEnabled val="1"/>
        </dgm:presLayoutVars>
      </dgm:prSet>
      <dgm:spPr/>
    </dgm:pt>
    <dgm:pt modelId="{979ADB9B-0A4B-4151-8562-5F9B2C68609A}" type="pres">
      <dgm:prSet presAssocID="{0FF31039-7920-47E0-BCB7-75FEC6D9C2FF}" presName="negSpace" presStyleCnt="0"/>
      <dgm:spPr/>
    </dgm:pt>
    <dgm:pt modelId="{6FA70DFF-6E2C-4D77-BEA2-EC07F56AB40B}" type="pres">
      <dgm:prSet presAssocID="{0FF31039-7920-47E0-BCB7-75FEC6D9C2FF}" presName="circle" presStyleLbl="node1" presStyleIdx="0" presStyleCnt="1" custScaleX="85893" custScaleY="85368"/>
      <dgm:spPr/>
    </dgm:pt>
  </dgm:ptLst>
  <dgm:cxnLst>
    <dgm:cxn modelId="{69F5710F-A873-4A98-973E-83BB665ED765}" type="presOf" srcId="{57D4F50E-00D7-42F3-9F06-64BF8878F841}" destId="{A10451EB-A36E-4D24-A73A-67CAC371416A}" srcOrd="0" destOrd="0" presId="urn:microsoft.com/office/officeart/2005/8/layout/hList9"/>
    <dgm:cxn modelId="{1BE8F61D-EA50-4568-9F3D-26B688C17F4B}" type="presOf" srcId="{57D4F50E-00D7-42F3-9F06-64BF8878F841}" destId="{EC0881CE-C5BD-46B4-A3BE-D3C3B777057D}" srcOrd="1" destOrd="0" presId="urn:microsoft.com/office/officeart/2005/8/layout/hList9"/>
    <dgm:cxn modelId="{30ABE93C-A396-4FD5-A56A-2C6BBD258A5B}" srcId="{0FF31039-7920-47E0-BCB7-75FEC6D9C2FF}" destId="{57D4F50E-00D7-42F3-9F06-64BF8878F841}" srcOrd="0" destOrd="0" parTransId="{B37F30C0-B4CE-4C12-B020-AACAD0930164}" sibTransId="{11368AAB-2053-4698-BFC0-C9030637DD6E}"/>
    <dgm:cxn modelId="{9E7A6C5F-EECF-4F5C-B2F0-554580830FAA}" type="presOf" srcId="{0FF31039-7920-47E0-BCB7-75FEC6D9C2FF}" destId="{6FA70DFF-6E2C-4D77-BEA2-EC07F56AB40B}" srcOrd="0" destOrd="0" presId="urn:microsoft.com/office/officeart/2005/8/layout/hList9"/>
    <dgm:cxn modelId="{234E077B-85A3-40A7-A1F1-A64072AD9181}" srcId="{505A701D-98F1-4ED2-A057-EA6FB470B567}" destId="{0FF31039-7920-47E0-BCB7-75FEC6D9C2FF}" srcOrd="0" destOrd="0" parTransId="{00FB04E9-EC2D-47D8-9D6B-01EFC1D88524}" sibTransId="{470AB659-3CC7-42A8-A6E2-B3949BE81CD9}"/>
    <dgm:cxn modelId="{AE7B41B1-10A8-4E86-ABB7-3535A62E3AE6}" type="presOf" srcId="{505A701D-98F1-4ED2-A057-EA6FB470B567}" destId="{70CD9559-9CCC-4739-88A1-796099C5C5B5}" srcOrd="0" destOrd="0" presId="urn:microsoft.com/office/officeart/2005/8/layout/hList9"/>
    <dgm:cxn modelId="{031FD692-0879-4AA0-979A-515FD3CCFFD3}" type="presParOf" srcId="{70CD9559-9CCC-4739-88A1-796099C5C5B5}" destId="{61A7399A-EF4F-4F56-891E-9B0A5D7FFFF9}" srcOrd="0" destOrd="0" presId="urn:microsoft.com/office/officeart/2005/8/layout/hList9"/>
    <dgm:cxn modelId="{46850E10-FFA3-4D9C-B0F6-B08AA4048762}" type="presParOf" srcId="{70CD9559-9CCC-4739-88A1-796099C5C5B5}" destId="{7B450435-D2E7-4C21-BE42-213C5FF7362D}" srcOrd="1" destOrd="0" presId="urn:microsoft.com/office/officeart/2005/8/layout/hList9"/>
    <dgm:cxn modelId="{35E468F9-D93C-4277-869A-B262FC4D015E}" type="presParOf" srcId="{7B450435-D2E7-4C21-BE42-213C5FF7362D}" destId="{17825389-B74F-4719-9FFC-994F67178024}" srcOrd="0" destOrd="0" presId="urn:microsoft.com/office/officeart/2005/8/layout/hList9"/>
    <dgm:cxn modelId="{C4A838FC-8697-4C43-8470-3045264DA190}" type="presParOf" srcId="{7B450435-D2E7-4C21-BE42-213C5FF7362D}" destId="{2A4C925F-7250-40B1-9CA1-22E3444FC1C0}" srcOrd="1" destOrd="0" presId="urn:microsoft.com/office/officeart/2005/8/layout/hList9"/>
    <dgm:cxn modelId="{D503BA97-9E89-4DFD-BC24-B6307C826AA0}" type="presParOf" srcId="{2A4C925F-7250-40B1-9CA1-22E3444FC1C0}" destId="{A10451EB-A36E-4D24-A73A-67CAC371416A}" srcOrd="0" destOrd="0" presId="urn:microsoft.com/office/officeart/2005/8/layout/hList9"/>
    <dgm:cxn modelId="{56F1D021-D24F-49D4-A37C-149EF2B794F1}" type="presParOf" srcId="{2A4C925F-7250-40B1-9CA1-22E3444FC1C0}" destId="{EC0881CE-C5BD-46B4-A3BE-D3C3B777057D}" srcOrd="1" destOrd="0" presId="urn:microsoft.com/office/officeart/2005/8/layout/hList9"/>
    <dgm:cxn modelId="{05C80FA7-7244-45A2-B285-2BAC9CA69F96}" type="presParOf" srcId="{70CD9559-9CCC-4739-88A1-796099C5C5B5}" destId="{979ADB9B-0A4B-4151-8562-5F9B2C68609A}" srcOrd="2" destOrd="0" presId="urn:microsoft.com/office/officeart/2005/8/layout/hList9"/>
    <dgm:cxn modelId="{284072A5-75F8-4A37-A150-6D17F1C77EF7}" type="presParOf" srcId="{70CD9559-9CCC-4739-88A1-796099C5C5B5}" destId="{6FA70DFF-6E2C-4D77-BEA2-EC07F56AB40B}" srcOrd="3" destOrd="0" presId="urn:microsoft.com/office/officeart/2005/8/layout/hList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3" qsCatId="simple" csTypeId="urn:microsoft.com/office/officeart/2005/8/colors/colorful5" csCatId="colorful" phldr="1"/>
      <dgm:spPr/>
      <dgm:t>
        <a:bodyPr/>
        <a:lstStyle/>
        <a:p>
          <a:endParaRPr lang="es-CO"/>
        </a:p>
      </dgm:t>
    </dgm:pt>
    <dgm:pt modelId="{2FCFCE2E-E036-4AEA-BD28-109319691A95}">
      <dgm:prSet phldrT="[Texto]" custT="1"/>
      <dgm:spPr/>
      <dgm:t>
        <a:bodyPr/>
        <a:lstStyle/>
        <a:p>
          <a:r>
            <a:rPr lang="es-ES" sz="2000" b="1" dirty="0"/>
            <a:t>Identificación de asignación de Bienes realizada</a:t>
          </a:r>
          <a:endParaRPr lang="es-CO" sz="2000" b="1" dirty="0"/>
        </a:p>
      </dgm:t>
    </dgm:pt>
    <dgm:pt modelId="{CCE205F9-1B5E-40C8-BA28-B968B14D4055}" type="parTrans" cxnId="{9ED7427A-C92C-4ACC-9636-7E5558AA7A67}">
      <dgm:prSet/>
      <dgm:spPr/>
      <dgm:t>
        <a:bodyPr/>
        <a:lstStyle/>
        <a:p>
          <a:endParaRPr lang="es-CO" sz="2000" b="1"/>
        </a:p>
      </dgm:t>
    </dgm:pt>
    <dgm:pt modelId="{F0CE9FC6-899C-4350-BF07-7CA4D1AE6754}" type="sibTrans" cxnId="{9ED7427A-C92C-4ACC-9636-7E5558AA7A67}">
      <dgm:prSet/>
      <dgm:spPr/>
      <dgm:t>
        <a:bodyPr/>
        <a:lstStyle/>
        <a:p>
          <a:endParaRPr lang="es-CO" sz="2000" b="1"/>
        </a:p>
      </dgm:t>
    </dgm:pt>
    <dgm:pt modelId="{259CB31B-E692-4201-A3DE-37C993C8EB19}">
      <dgm:prSet phldrT="[Texto]" custT="1"/>
      <dgm:spPr/>
      <dgm:t>
        <a:bodyPr/>
        <a:lstStyle/>
        <a:p>
          <a:r>
            <a:rPr lang="es-ES" sz="2000" b="1" dirty="0"/>
            <a:t>Asignaciones por Diligencia</a:t>
          </a:r>
          <a:endParaRPr lang="es-CO" sz="2000" b="1" dirty="0"/>
        </a:p>
      </dgm:t>
    </dgm:pt>
    <dgm:pt modelId="{91C3FC99-C473-4B89-AB91-662E81E34587}" type="parTrans" cxnId="{CCC40499-2410-49EF-8440-9AFFAB11C947}">
      <dgm:prSet/>
      <dgm:spPr/>
      <dgm:t>
        <a:bodyPr/>
        <a:lstStyle/>
        <a:p>
          <a:endParaRPr lang="es-CO" sz="2000" b="1"/>
        </a:p>
      </dgm:t>
    </dgm:pt>
    <dgm:pt modelId="{369A6BF1-13D7-477A-AD2D-ED63543E434D}" type="sibTrans" cxnId="{CCC40499-2410-49EF-8440-9AFFAB11C947}">
      <dgm:prSet/>
      <dgm:spPr/>
      <dgm:t>
        <a:bodyPr/>
        <a:lstStyle/>
        <a:p>
          <a:endParaRPr lang="es-CO" sz="2000" b="1"/>
        </a:p>
      </dgm:t>
    </dgm:pt>
    <dgm:pt modelId="{DB37ACE6-1C22-4DCF-AE9E-B6A1F632C10A}">
      <dgm:prSet phldrT="[Texto]" custT="1"/>
      <dgm:spPr/>
      <dgm:t>
        <a:bodyPr/>
        <a:lstStyle/>
        <a:p>
          <a:r>
            <a:rPr lang="es-ES" sz="2000" b="1" dirty="0"/>
            <a:t>Remoción</a:t>
          </a:r>
          <a:endParaRPr lang="es-CO" sz="2000" b="1" dirty="0"/>
        </a:p>
      </dgm:t>
    </dgm:pt>
    <dgm:pt modelId="{37C461AA-FA04-4DA9-A9C8-877C7DCB7FE7}" type="parTrans" cxnId="{726B8747-77B9-4AA1-96BA-E7BBD0F675FB}">
      <dgm:prSet/>
      <dgm:spPr/>
      <dgm:t>
        <a:bodyPr/>
        <a:lstStyle/>
        <a:p>
          <a:endParaRPr lang="es-CO" sz="2000" b="1"/>
        </a:p>
      </dgm:t>
    </dgm:pt>
    <dgm:pt modelId="{5C4E7BB1-19E0-4640-9371-02B7FED4E85F}" type="sibTrans" cxnId="{726B8747-77B9-4AA1-96BA-E7BBD0F675FB}">
      <dgm:prSet/>
      <dgm:spPr/>
      <dgm:t>
        <a:bodyPr/>
        <a:lstStyle/>
        <a:p>
          <a:endParaRPr lang="es-CO" sz="2000" b="1"/>
        </a:p>
      </dgm:t>
    </dgm:pt>
    <dgm:pt modelId="{51A60610-9D7B-4D50-BF09-7A191F427E2F}">
      <dgm:prSet phldrT="[Texto]" custT="1"/>
      <dgm:spPr/>
      <dgm:t>
        <a:bodyPr/>
        <a:lstStyle/>
        <a:p>
          <a:r>
            <a:rPr lang="es-ES" sz="2000" b="1" dirty="0"/>
            <a:t>Presentación a comité</a:t>
          </a:r>
          <a:endParaRPr lang="es-CO" sz="2000" b="1" dirty="0"/>
        </a:p>
      </dgm:t>
    </dgm:pt>
    <dgm:pt modelId="{DC644706-6C54-4DAE-AB70-10D1E50CE547}" type="parTrans" cxnId="{127FD5E8-F364-4F11-A315-16C09B0F18BD}">
      <dgm:prSet/>
      <dgm:spPr/>
      <dgm:t>
        <a:bodyPr/>
        <a:lstStyle/>
        <a:p>
          <a:endParaRPr lang="es-CO" sz="2000" b="1"/>
        </a:p>
      </dgm:t>
    </dgm:pt>
    <dgm:pt modelId="{A508FBF4-7706-42AB-9B0F-C3087305EE73}" type="sibTrans" cxnId="{127FD5E8-F364-4F11-A315-16C09B0F18BD}">
      <dgm:prSet/>
      <dgm:spPr/>
      <dgm:t>
        <a:bodyPr/>
        <a:lstStyle/>
        <a:p>
          <a:endParaRPr lang="es-CO" sz="2000" b="1"/>
        </a:p>
      </dgm:t>
    </dgm:pt>
    <dgm:pt modelId="{64C5F1A1-0DA1-47D8-937F-3D3F78A3871E}">
      <dgm:prSet phldrT="[Texto]" custT="1"/>
      <dgm:spPr/>
      <dgm:t>
        <a:bodyPr/>
        <a:lstStyle/>
        <a:p>
          <a:r>
            <a:rPr lang="es-ES" sz="2000" b="1" dirty="0"/>
            <a:t>Ratificación </a:t>
          </a:r>
          <a:endParaRPr lang="es-CO" sz="2000" b="1" dirty="0"/>
        </a:p>
      </dgm:t>
    </dgm:pt>
    <dgm:pt modelId="{752B71E5-93B2-41B4-B923-2E2C1C21EDD2}" type="parTrans" cxnId="{E520A83C-4071-4630-8D63-350A37664A58}">
      <dgm:prSet/>
      <dgm:spPr/>
      <dgm:t>
        <a:bodyPr/>
        <a:lstStyle/>
        <a:p>
          <a:endParaRPr lang="es-CO" sz="2000" b="1"/>
        </a:p>
      </dgm:t>
    </dgm:pt>
    <dgm:pt modelId="{72C8C75C-43B3-4472-849C-ABE1F787273A}" type="sibTrans" cxnId="{E520A83C-4071-4630-8D63-350A37664A58}">
      <dgm:prSet/>
      <dgm:spPr/>
      <dgm:t>
        <a:bodyPr/>
        <a:lstStyle/>
        <a:p>
          <a:endParaRPr lang="es-CO" sz="2000" b="1"/>
        </a:p>
      </dgm:t>
    </dgm:pt>
    <dgm:pt modelId="{19218DF0-588F-4F1A-BB4B-80EF073C8EF6}">
      <dgm:prSet phldrT="[Texto]" custT="1"/>
      <dgm:spPr/>
      <dgm:t>
        <a:bodyPr/>
        <a:lstStyle/>
        <a:p>
          <a:r>
            <a:rPr lang="es-ES" sz="2000" b="1" dirty="0"/>
            <a:t>Acto administrativo</a:t>
          </a:r>
          <a:endParaRPr lang="es-CO" sz="2000" b="1" dirty="0"/>
        </a:p>
      </dgm:t>
    </dgm:pt>
    <dgm:pt modelId="{56E2A0E0-07EA-4FC0-8DE5-FA574886C44D}" type="parTrans" cxnId="{30416DF1-4D89-4EEC-8A1C-FBFA67EB787E}">
      <dgm:prSet/>
      <dgm:spPr/>
      <dgm:t>
        <a:bodyPr/>
        <a:lstStyle/>
        <a:p>
          <a:endParaRPr lang="es-CO" sz="2000" b="1"/>
        </a:p>
      </dgm:t>
    </dgm:pt>
    <dgm:pt modelId="{2B078172-E322-4F70-BB60-E7AD6B4D07E3}" type="sibTrans" cxnId="{30416DF1-4D89-4EEC-8A1C-FBFA67EB787E}">
      <dgm:prSet/>
      <dgm:spPr/>
      <dgm:t>
        <a:bodyPr/>
        <a:lstStyle/>
        <a:p>
          <a:endParaRPr lang="es-CO" sz="2000" b="1"/>
        </a:p>
      </dgm:t>
    </dgm:pt>
    <dgm:pt modelId="{88ED2F8C-6D0D-4A4C-BC03-A600549A2BB6}">
      <dgm:prSet phldrT="[Texto]" custT="1"/>
      <dgm:spPr/>
      <dgm:t>
        <a:bodyPr/>
        <a:lstStyle/>
        <a:p>
          <a:r>
            <a:rPr lang="es-ES" sz="2000" b="1" dirty="0"/>
            <a:t>Actualización en el Sistema</a:t>
          </a:r>
          <a:endParaRPr lang="es-CO" sz="2000" b="1" dirty="0"/>
        </a:p>
      </dgm:t>
    </dgm:pt>
    <dgm:pt modelId="{A753A2FA-71E0-4946-A7AE-D7D06E9DBCDC}" type="parTrans" cxnId="{D35B8F6A-C750-4901-B0DE-454F398D2483}">
      <dgm:prSet/>
      <dgm:spPr/>
      <dgm:t>
        <a:bodyPr/>
        <a:lstStyle/>
        <a:p>
          <a:endParaRPr lang="es-CO" sz="2000" b="1"/>
        </a:p>
      </dgm:t>
    </dgm:pt>
    <dgm:pt modelId="{0ED56FB2-C273-47FA-80DD-6D0630CEE582}" type="sibTrans" cxnId="{D35B8F6A-C750-4901-B0DE-454F398D2483}">
      <dgm:prSet/>
      <dgm:spPr/>
      <dgm:t>
        <a:bodyPr/>
        <a:lstStyle/>
        <a:p>
          <a:endParaRPr lang="es-CO" sz="2000" b="1"/>
        </a:p>
      </dgm:t>
    </dgm:pt>
    <dgm:pt modelId="{309FB387-CDAB-49FF-B3B8-3BA90D15D7C9}">
      <dgm:prSet phldrT="[Texto]" custT="1"/>
      <dgm:spPr/>
      <dgm:t>
        <a:bodyPr/>
        <a:lstStyle/>
        <a:p>
          <a:r>
            <a:rPr lang="es-ES" sz="2000" b="1" dirty="0"/>
            <a:t>Elaboración de acto administrativo</a:t>
          </a:r>
          <a:endParaRPr lang="es-CO" sz="2000" b="1" dirty="0"/>
        </a:p>
      </dgm:t>
    </dgm:pt>
    <dgm:pt modelId="{D7D2D065-CDD6-4567-9E22-CD13395B5040}" type="parTrans" cxnId="{F981485B-F6DD-4651-BCF5-E46509987D9B}">
      <dgm:prSet/>
      <dgm:spPr/>
      <dgm:t>
        <a:bodyPr/>
        <a:lstStyle/>
        <a:p>
          <a:endParaRPr lang="es-CO" sz="2000" b="1"/>
        </a:p>
      </dgm:t>
    </dgm:pt>
    <dgm:pt modelId="{AD76CE7D-9BB8-4F8D-A8C3-0F31531ECF57}" type="sibTrans" cxnId="{F981485B-F6DD-4651-BCF5-E46509987D9B}">
      <dgm:prSet/>
      <dgm:spPr/>
      <dgm:t>
        <a:bodyPr/>
        <a:lstStyle/>
        <a:p>
          <a:endParaRPr lang="es-CO" sz="2000" b="1"/>
        </a:p>
      </dgm:t>
    </dgm:pt>
    <dgm:pt modelId="{533E2E86-5D0D-466A-A988-D096F7013DDA}">
      <dgm:prSet phldrT="[Texto]" custT="1"/>
      <dgm:spPr/>
      <dgm:t>
        <a:bodyPr/>
        <a:lstStyle/>
        <a:p>
          <a:r>
            <a:rPr lang="es-ES" sz="2000" b="1" dirty="0"/>
            <a:t>Actualización del sistema</a:t>
          </a:r>
          <a:endParaRPr lang="es-CO" sz="2000" b="1" dirty="0"/>
        </a:p>
      </dgm:t>
    </dgm:pt>
    <dgm:pt modelId="{2B92D6FE-0CF5-44D9-A80B-C73C4ABD0D1F}" type="parTrans" cxnId="{322894FE-58DA-4F88-B8B1-9F4CB2156B8F}">
      <dgm:prSet/>
      <dgm:spPr/>
      <dgm:t>
        <a:bodyPr/>
        <a:lstStyle/>
        <a:p>
          <a:endParaRPr lang="es-CO" sz="2000" b="1"/>
        </a:p>
      </dgm:t>
    </dgm:pt>
    <dgm:pt modelId="{35B27889-D33D-41D9-9F1E-6129C936DCBE}" type="sibTrans" cxnId="{322894FE-58DA-4F88-B8B1-9F4CB2156B8F}">
      <dgm:prSet/>
      <dgm:spPr/>
      <dgm:t>
        <a:bodyPr/>
        <a:lstStyle/>
        <a:p>
          <a:endParaRPr lang="es-CO" sz="2000" b="1"/>
        </a:p>
      </dgm:t>
    </dgm:pt>
    <dgm:pt modelId="{ACCC0EF8-CA1D-42ED-9A99-B662A98C9755}">
      <dgm:prSet phldrT="[Texto]" custT="1"/>
      <dgm:spPr/>
      <dgm:t>
        <a:bodyPr/>
        <a:lstStyle/>
        <a:p>
          <a:r>
            <a:rPr lang="es-ES" sz="2000" b="1" dirty="0"/>
            <a:t>Realizar recepción del activo</a:t>
          </a:r>
          <a:endParaRPr lang="es-CO" sz="2000" b="1" dirty="0"/>
        </a:p>
      </dgm:t>
    </dgm:pt>
    <dgm:pt modelId="{ACD585E7-3923-4188-AFE1-D8FD6356C623}" type="parTrans" cxnId="{22403B1B-F09B-44D6-AFB6-B083070E7D46}">
      <dgm:prSet/>
      <dgm:spPr/>
      <dgm:t>
        <a:bodyPr/>
        <a:lstStyle/>
        <a:p>
          <a:endParaRPr lang="es-CO" sz="2000" b="1"/>
        </a:p>
      </dgm:t>
    </dgm:pt>
    <dgm:pt modelId="{C072F565-055F-49A7-8E1A-F6B452A6C7B2}" type="sibTrans" cxnId="{22403B1B-F09B-44D6-AFB6-B083070E7D46}">
      <dgm:prSet/>
      <dgm:spPr/>
      <dgm:t>
        <a:bodyPr/>
        <a:lstStyle/>
        <a:p>
          <a:endParaRPr lang="es-CO" sz="2000" b="1"/>
        </a:p>
      </dgm:t>
    </dgm:pt>
    <dgm:pt modelId="{A4BC0A4B-EBE5-4AE3-92CD-5C55523323F3}">
      <dgm:prSet phldrT="[Texto]" custT="1"/>
      <dgm:spPr/>
      <dgm:t>
        <a:bodyPr/>
        <a:lstStyle/>
        <a:p>
          <a:r>
            <a:rPr lang="es-ES" sz="2000" b="1" dirty="0"/>
            <a:t>Recepción física - VISITA</a:t>
          </a:r>
          <a:endParaRPr lang="es-CO" sz="2000" b="1" dirty="0"/>
        </a:p>
      </dgm:t>
    </dgm:pt>
    <dgm:pt modelId="{D3AD1078-AE98-4EA3-B956-9F0BD8C04BCF}" type="parTrans" cxnId="{21AFDF2A-B21A-43E2-A694-BA3F6C4564EB}">
      <dgm:prSet/>
      <dgm:spPr/>
      <dgm:t>
        <a:bodyPr/>
        <a:lstStyle/>
        <a:p>
          <a:endParaRPr lang="es-CO" sz="2000" b="1"/>
        </a:p>
      </dgm:t>
    </dgm:pt>
    <dgm:pt modelId="{93AE428B-5F00-4EC4-ABFC-2D2A1E903C9B}" type="sibTrans" cxnId="{21AFDF2A-B21A-43E2-A694-BA3F6C4564EB}">
      <dgm:prSet/>
      <dgm:spPr/>
      <dgm:t>
        <a:bodyPr/>
        <a:lstStyle/>
        <a:p>
          <a:endParaRPr lang="es-CO" sz="2000" b="1"/>
        </a:p>
      </dgm:t>
    </dgm:pt>
    <dgm:pt modelId="{660FABF4-96AD-47EC-8E47-722E15EEBD48}">
      <dgm:prSet phldrT="[Texto]" custT="1"/>
      <dgm:spPr/>
      <dgm:t>
        <a:bodyPr/>
        <a:lstStyle/>
        <a:p>
          <a:r>
            <a:rPr lang="es-ES" sz="2000" b="1" dirty="0"/>
            <a:t>Recepción documental</a:t>
          </a:r>
          <a:endParaRPr lang="es-CO" sz="2000" b="1" dirty="0"/>
        </a:p>
      </dgm:t>
    </dgm:pt>
    <dgm:pt modelId="{D9674702-09EF-42F8-B198-804D6F1A043C}" type="parTrans" cxnId="{F43AA029-A284-4806-8A54-C22802709644}">
      <dgm:prSet/>
      <dgm:spPr/>
      <dgm:t>
        <a:bodyPr/>
        <a:lstStyle/>
        <a:p>
          <a:endParaRPr lang="es-CO" sz="2000" b="1"/>
        </a:p>
      </dgm:t>
    </dgm:pt>
    <dgm:pt modelId="{41D03780-76FE-4768-B90C-74FA5BAA239B}" type="sibTrans" cxnId="{F43AA029-A284-4806-8A54-C22802709644}">
      <dgm:prSet/>
      <dgm:spPr/>
      <dgm:t>
        <a:bodyPr/>
        <a:lstStyle/>
        <a:p>
          <a:endParaRPr lang="es-CO" sz="2000" b="1"/>
        </a:p>
      </dgm:t>
    </dgm:pt>
    <dgm:pt modelId="{CB5D3C03-4296-49EF-ABF4-4D6DCDAACA30}" type="pres">
      <dgm:prSet presAssocID="{FAC62C0E-A33D-40B0-92B4-FC9E85C1F2C4}" presName="Name0" presStyleCnt="0">
        <dgm:presLayoutVars>
          <dgm:chMax val="5"/>
          <dgm:chPref val="5"/>
          <dgm:dir/>
          <dgm:animLvl val="lvl"/>
        </dgm:presLayoutVars>
      </dgm:prSet>
      <dgm:spPr/>
    </dgm:pt>
    <dgm:pt modelId="{B01E0350-3585-4B15-8A09-57F8062ED63F}" type="pres">
      <dgm:prSet presAssocID="{2FCFCE2E-E036-4AEA-BD28-109319691A95}" presName="parentText1" presStyleLbl="node1" presStyleIdx="0" presStyleCnt="3">
        <dgm:presLayoutVars>
          <dgm:chMax/>
          <dgm:chPref val="3"/>
          <dgm:bulletEnabled val="1"/>
        </dgm:presLayoutVars>
      </dgm:prSet>
      <dgm:spPr/>
    </dgm:pt>
    <dgm:pt modelId="{935A2E0D-F4FD-4266-9370-5A870EA13149}" type="pres">
      <dgm:prSet presAssocID="{2FCFCE2E-E036-4AEA-BD28-109319691A95}" presName="childText1" presStyleLbl="solidAlignAcc1" presStyleIdx="0" presStyleCnt="3">
        <dgm:presLayoutVars>
          <dgm:chMax val="0"/>
          <dgm:chPref val="0"/>
          <dgm:bulletEnabled val="1"/>
        </dgm:presLayoutVars>
      </dgm:prSet>
      <dgm:spPr/>
    </dgm:pt>
    <dgm:pt modelId="{4DB6E756-65A1-41FC-B47A-0A8AA891720B}" type="pres">
      <dgm:prSet presAssocID="{DB37ACE6-1C22-4DCF-AE9E-B6A1F632C10A}" presName="parentText2" presStyleLbl="node1" presStyleIdx="1" presStyleCnt="3">
        <dgm:presLayoutVars>
          <dgm:chMax/>
          <dgm:chPref val="3"/>
          <dgm:bulletEnabled val="1"/>
        </dgm:presLayoutVars>
      </dgm:prSet>
      <dgm:spPr/>
    </dgm:pt>
    <dgm:pt modelId="{7A71B131-0A9A-4B6B-B53B-00AD1BBDCA10}" type="pres">
      <dgm:prSet presAssocID="{DB37ACE6-1C22-4DCF-AE9E-B6A1F632C10A}" presName="childText2" presStyleLbl="solidAlignAcc1" presStyleIdx="1" presStyleCnt="3">
        <dgm:presLayoutVars>
          <dgm:chMax val="0"/>
          <dgm:chPref val="0"/>
          <dgm:bulletEnabled val="1"/>
        </dgm:presLayoutVars>
      </dgm:prSet>
      <dgm:spPr/>
    </dgm:pt>
    <dgm:pt modelId="{EAC29CFA-4680-4181-B4AC-D85C542B426C}" type="pres">
      <dgm:prSet presAssocID="{ACCC0EF8-CA1D-42ED-9A99-B662A98C9755}" presName="parentText3" presStyleLbl="node1" presStyleIdx="2" presStyleCnt="3">
        <dgm:presLayoutVars>
          <dgm:chMax/>
          <dgm:chPref val="3"/>
          <dgm:bulletEnabled val="1"/>
        </dgm:presLayoutVars>
      </dgm:prSet>
      <dgm:spPr/>
    </dgm:pt>
    <dgm:pt modelId="{A2A8584D-9AE2-486E-A2B0-F8731F608E03}" type="pres">
      <dgm:prSet presAssocID="{ACCC0EF8-CA1D-42ED-9A99-B662A98C9755}" presName="childText3" presStyleLbl="solidAlignAcc1" presStyleIdx="2" presStyleCnt="3">
        <dgm:presLayoutVars>
          <dgm:chMax val="0"/>
          <dgm:chPref val="0"/>
          <dgm:bulletEnabled val="1"/>
        </dgm:presLayoutVars>
      </dgm:prSet>
      <dgm:spPr/>
    </dgm:pt>
  </dgm:ptLst>
  <dgm:cxnLst>
    <dgm:cxn modelId="{399C2604-7ABC-4CC2-AA6C-4750633EE780}" type="presOf" srcId="{2FCFCE2E-E036-4AEA-BD28-109319691A95}" destId="{B01E0350-3585-4B15-8A09-57F8062ED63F}" srcOrd="0" destOrd="0" presId="urn:microsoft.com/office/officeart/2009/3/layout/IncreasingArrowsProcess"/>
    <dgm:cxn modelId="{100A970E-17B6-4C97-8CB2-D7B88182355B}" type="presOf" srcId="{533E2E86-5D0D-466A-A988-D096F7013DDA}" destId="{7A71B131-0A9A-4B6B-B53B-00AD1BBDCA10}" srcOrd="0" destOrd="2" presId="urn:microsoft.com/office/officeart/2009/3/layout/IncreasingArrowsProcess"/>
    <dgm:cxn modelId="{22403B1B-F09B-44D6-AFB6-B083070E7D46}" srcId="{FAC62C0E-A33D-40B0-92B4-FC9E85C1F2C4}" destId="{ACCC0EF8-CA1D-42ED-9A99-B662A98C9755}" srcOrd="2" destOrd="0" parTransId="{ACD585E7-3923-4188-AFE1-D8FD6356C623}" sibTransId="{C072F565-055F-49A7-8E1A-F6B452A6C7B2}"/>
    <dgm:cxn modelId="{F43AA029-A284-4806-8A54-C22802709644}" srcId="{ACCC0EF8-CA1D-42ED-9A99-B662A98C9755}" destId="{660FABF4-96AD-47EC-8E47-722E15EEBD48}" srcOrd="1" destOrd="0" parTransId="{D9674702-09EF-42F8-B198-804D6F1A043C}" sibTransId="{41D03780-76FE-4768-B90C-74FA5BAA239B}"/>
    <dgm:cxn modelId="{21AFDF2A-B21A-43E2-A694-BA3F6C4564EB}" srcId="{ACCC0EF8-CA1D-42ED-9A99-B662A98C9755}" destId="{A4BC0A4B-EBE5-4AE3-92CD-5C55523323F3}" srcOrd="0" destOrd="0" parTransId="{D3AD1078-AE98-4EA3-B956-9F0BD8C04BCF}" sibTransId="{93AE428B-5F00-4EC4-ABFC-2D2A1E903C9B}"/>
    <dgm:cxn modelId="{E520A83C-4071-4630-8D63-350A37664A58}" srcId="{2FCFCE2E-E036-4AEA-BD28-109319691A95}" destId="{64C5F1A1-0DA1-47D8-937F-3D3F78A3871E}" srcOrd="1" destOrd="0" parTransId="{752B71E5-93B2-41B4-B923-2E2C1C21EDD2}" sibTransId="{72C8C75C-43B3-4472-849C-ABE1F787273A}"/>
    <dgm:cxn modelId="{F981485B-F6DD-4651-BCF5-E46509987D9B}" srcId="{DB37ACE6-1C22-4DCF-AE9E-B6A1F632C10A}" destId="{309FB387-CDAB-49FF-B3B8-3BA90D15D7C9}" srcOrd="1" destOrd="0" parTransId="{D7D2D065-CDD6-4567-9E22-CD13395B5040}" sibTransId="{AD76CE7D-9BB8-4F8D-A8C3-0F31531ECF57}"/>
    <dgm:cxn modelId="{6D6AB645-BC5F-41A4-B341-40E751C0B80F}" type="presOf" srcId="{660FABF4-96AD-47EC-8E47-722E15EEBD48}" destId="{A2A8584D-9AE2-486E-A2B0-F8731F608E03}" srcOrd="0" destOrd="1"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7D718068-20F4-4C34-8FE2-B84AB814E42C}" type="presOf" srcId="{309FB387-CDAB-49FF-B3B8-3BA90D15D7C9}" destId="{7A71B131-0A9A-4B6B-B53B-00AD1BBDCA10}" srcOrd="0" destOrd="1" presId="urn:microsoft.com/office/officeart/2009/3/layout/IncreasingArrowsProcess"/>
    <dgm:cxn modelId="{D35B8F6A-C750-4901-B0DE-454F398D2483}" srcId="{2FCFCE2E-E036-4AEA-BD28-109319691A95}" destId="{88ED2F8C-6D0D-4A4C-BC03-A600549A2BB6}" srcOrd="3" destOrd="0" parTransId="{A753A2FA-71E0-4946-A7AE-D7D06E9DBCDC}" sibTransId="{0ED56FB2-C273-47FA-80DD-6D0630CEE582}"/>
    <dgm:cxn modelId="{9ED7427A-C92C-4ACC-9636-7E5558AA7A67}" srcId="{FAC62C0E-A33D-40B0-92B4-FC9E85C1F2C4}" destId="{2FCFCE2E-E036-4AEA-BD28-109319691A95}" srcOrd="0" destOrd="0" parTransId="{CCE205F9-1B5E-40C8-BA28-B968B14D4055}" sibTransId="{F0CE9FC6-899C-4350-BF07-7CA4D1AE6754}"/>
    <dgm:cxn modelId="{A924DB81-3D6F-4129-ADEE-9DF3897981E9}" type="presOf" srcId="{64C5F1A1-0DA1-47D8-937F-3D3F78A3871E}" destId="{935A2E0D-F4FD-4266-9370-5A870EA13149}" srcOrd="0" destOrd="1" presId="urn:microsoft.com/office/officeart/2009/3/layout/IncreasingArrowsProcess"/>
    <dgm:cxn modelId="{7B70CE8A-8F66-4952-ACFD-E4414A602675}" type="presOf" srcId="{FAC62C0E-A33D-40B0-92B4-FC9E85C1F2C4}" destId="{CB5D3C03-4296-49EF-ABF4-4D6DCDAACA30}" srcOrd="0" destOrd="0" presId="urn:microsoft.com/office/officeart/2009/3/layout/IncreasingArrowsProcess"/>
    <dgm:cxn modelId="{D84CA093-FF20-4BE8-A55B-58EDACAB28E0}" type="presOf" srcId="{A4BC0A4B-EBE5-4AE3-92CD-5C55523323F3}" destId="{A2A8584D-9AE2-486E-A2B0-F8731F608E03}" srcOrd="0" destOrd="0" presId="urn:microsoft.com/office/officeart/2009/3/layout/IncreasingArrowsProcess"/>
    <dgm:cxn modelId="{CCC40499-2410-49EF-8440-9AFFAB11C947}" srcId="{2FCFCE2E-E036-4AEA-BD28-109319691A95}" destId="{259CB31B-E692-4201-A3DE-37C993C8EB19}" srcOrd="0" destOrd="0" parTransId="{91C3FC99-C473-4B89-AB91-662E81E34587}" sibTransId="{369A6BF1-13D7-477A-AD2D-ED63543E434D}"/>
    <dgm:cxn modelId="{BD8D95A0-81C9-4C5D-B140-DE8F2CDB7281}" type="presOf" srcId="{259CB31B-E692-4201-A3DE-37C993C8EB19}" destId="{935A2E0D-F4FD-4266-9370-5A870EA13149}" srcOrd="0" destOrd="0" presId="urn:microsoft.com/office/officeart/2009/3/layout/IncreasingArrowsProcess"/>
    <dgm:cxn modelId="{BABCC7A6-7E05-4B72-8FB7-66DE18AF29D5}" type="presOf" srcId="{88ED2F8C-6D0D-4A4C-BC03-A600549A2BB6}" destId="{935A2E0D-F4FD-4266-9370-5A870EA13149}" srcOrd="0" destOrd="3" presId="urn:microsoft.com/office/officeart/2009/3/layout/IncreasingArrowsProcess"/>
    <dgm:cxn modelId="{676DADAA-1FD3-48C1-8FD3-F1EB637D8C20}" type="presOf" srcId="{19218DF0-588F-4F1A-BB4B-80EF073C8EF6}" destId="{935A2E0D-F4FD-4266-9370-5A870EA13149}" srcOrd="0" destOrd="2" presId="urn:microsoft.com/office/officeart/2009/3/layout/IncreasingArrowsProcess"/>
    <dgm:cxn modelId="{420023B0-8787-4863-A988-5982482768B1}" type="presOf" srcId="{ACCC0EF8-CA1D-42ED-9A99-B662A98C9755}" destId="{EAC29CFA-4680-4181-B4AC-D85C542B426C}" srcOrd="0" destOrd="0" presId="urn:microsoft.com/office/officeart/2009/3/layout/IncreasingArrowsProcess"/>
    <dgm:cxn modelId="{DE1990D0-E614-4073-A000-3E84EB14E125}" type="presOf" srcId="{DB37ACE6-1C22-4DCF-AE9E-B6A1F632C10A}" destId="{4DB6E756-65A1-41FC-B47A-0A8AA891720B}"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30416DF1-4D89-4EEC-8A1C-FBFA67EB787E}" srcId="{2FCFCE2E-E036-4AEA-BD28-109319691A95}" destId="{19218DF0-588F-4F1A-BB4B-80EF073C8EF6}" srcOrd="2" destOrd="0" parTransId="{56E2A0E0-07EA-4FC0-8DE5-FA574886C44D}" sibTransId="{2B078172-E322-4F70-BB60-E7AD6B4D07E3}"/>
    <dgm:cxn modelId="{379325F7-F632-4CE6-B559-1F2905711255}" type="presOf" srcId="{51A60610-9D7B-4D50-BF09-7A191F427E2F}" destId="{7A71B131-0A9A-4B6B-B53B-00AD1BBDCA10}" srcOrd="0" destOrd="0" presId="urn:microsoft.com/office/officeart/2009/3/layout/IncreasingArrowsProcess"/>
    <dgm:cxn modelId="{322894FE-58DA-4F88-B8B1-9F4CB2156B8F}" srcId="{DB37ACE6-1C22-4DCF-AE9E-B6A1F632C10A}" destId="{533E2E86-5D0D-466A-A988-D096F7013DDA}" srcOrd="2" destOrd="0" parTransId="{2B92D6FE-0CF5-44D9-A80B-C73C4ABD0D1F}" sibTransId="{35B27889-D33D-41D9-9F1E-6129C936DCBE}"/>
    <dgm:cxn modelId="{2EB2328F-4CEC-4F6A-867B-A7F322B51778}" type="presParOf" srcId="{CB5D3C03-4296-49EF-ABF4-4D6DCDAACA30}" destId="{B01E0350-3585-4B15-8A09-57F8062ED63F}" srcOrd="0" destOrd="0" presId="urn:microsoft.com/office/officeart/2009/3/layout/IncreasingArrowsProcess"/>
    <dgm:cxn modelId="{F09F62A8-9BAF-4936-A353-79A8F5ECB585}" type="presParOf" srcId="{CB5D3C03-4296-49EF-ABF4-4D6DCDAACA30}" destId="{935A2E0D-F4FD-4266-9370-5A870EA13149}" srcOrd="1" destOrd="0" presId="urn:microsoft.com/office/officeart/2009/3/layout/IncreasingArrowsProcess"/>
    <dgm:cxn modelId="{29748846-53EB-457D-91BB-2C3879454DCA}" type="presParOf" srcId="{CB5D3C03-4296-49EF-ABF4-4D6DCDAACA30}" destId="{4DB6E756-65A1-41FC-B47A-0A8AA891720B}" srcOrd="2" destOrd="0" presId="urn:microsoft.com/office/officeart/2009/3/layout/IncreasingArrowsProcess"/>
    <dgm:cxn modelId="{6810A4BB-184A-49B5-B39D-0B6C061873E0}" type="presParOf" srcId="{CB5D3C03-4296-49EF-ABF4-4D6DCDAACA30}" destId="{7A71B131-0A9A-4B6B-B53B-00AD1BBDCA10}" srcOrd="3" destOrd="0" presId="urn:microsoft.com/office/officeart/2009/3/layout/IncreasingArrowsProcess"/>
    <dgm:cxn modelId="{79192DB3-CB4C-499F-83D1-011A11E8ADEE}" type="presParOf" srcId="{CB5D3C03-4296-49EF-ABF4-4D6DCDAACA30}" destId="{EAC29CFA-4680-4181-B4AC-D85C542B426C}" srcOrd="4" destOrd="0" presId="urn:microsoft.com/office/officeart/2009/3/layout/IncreasingArrowsProcess"/>
    <dgm:cxn modelId="{3E38CB23-11FE-4AF1-B207-05F75317B5C3}" type="presParOf" srcId="{CB5D3C03-4296-49EF-ABF4-4D6DCDAACA30}" destId="{A2A8584D-9AE2-486E-A2B0-F8731F608E03}"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5" qsCatId="simple" csTypeId="urn:microsoft.com/office/officeart/2005/8/colors/colorful5" csCatId="colorful" phldr="1"/>
      <dgm:spPr/>
      <dgm:t>
        <a:bodyPr/>
        <a:lstStyle/>
        <a:p>
          <a:endParaRPr lang="es-CO"/>
        </a:p>
      </dgm:t>
    </dgm:pt>
    <dgm:pt modelId="{2FCFCE2E-E036-4AEA-BD28-109319691A95}">
      <dgm:prSet phldrT="[Texto]" custT="1"/>
      <dgm:spPr>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s-ES" sz="1600" b="1" dirty="0"/>
            <a:t>Identificación de  Activos en Administración Directa</a:t>
          </a:r>
          <a:endParaRPr lang="es-CO" sz="1600" b="1" dirty="0"/>
        </a:p>
      </dgm:t>
    </dgm:pt>
    <dgm:pt modelId="{CCE205F9-1B5E-40C8-BA28-B968B14D4055}" type="parTrans" cxnId="{9ED7427A-C92C-4ACC-9636-7E5558AA7A67}">
      <dgm:prSet/>
      <dgm:spPr/>
      <dgm:t>
        <a:bodyPr/>
        <a:lstStyle/>
        <a:p>
          <a:endParaRPr lang="es-CO" sz="1600" b="1"/>
        </a:p>
      </dgm:t>
    </dgm:pt>
    <dgm:pt modelId="{F0CE9FC6-899C-4350-BF07-7CA4D1AE6754}" type="sibTrans" cxnId="{9ED7427A-C92C-4ACC-9636-7E5558AA7A67}">
      <dgm:prSet/>
      <dgm:spPr/>
      <dgm:t>
        <a:bodyPr/>
        <a:lstStyle/>
        <a:p>
          <a:endParaRPr lang="es-CO" sz="1600" b="1"/>
        </a:p>
      </dgm:t>
    </dgm:pt>
    <dgm:pt modelId="{259CB31B-E692-4201-A3DE-37C993C8EB19}">
      <dgm:prSet phldrT="[Texto]" custT="1"/>
      <dgm:spPr/>
      <dgm:t>
        <a:bodyPr/>
        <a:lstStyle/>
        <a:p>
          <a:endParaRPr lang="es-ES" sz="1600" b="1" dirty="0"/>
        </a:p>
        <a:p>
          <a:r>
            <a:rPr lang="es-ES" sz="1600" b="1" dirty="0"/>
            <a:t>Análisis de Unidades Inmobiliarias</a:t>
          </a:r>
        </a:p>
        <a:p>
          <a:endParaRPr lang="es-ES" sz="1600" b="1" dirty="0"/>
        </a:p>
        <a:p>
          <a:r>
            <a:rPr lang="es-ES" sz="1600" b="1" dirty="0"/>
            <a:t>Realizar solicitud de asignación </a:t>
          </a:r>
          <a:endParaRPr lang="es-CO" sz="1600" b="1" dirty="0"/>
        </a:p>
      </dgm:t>
    </dgm:pt>
    <dgm:pt modelId="{91C3FC99-C473-4B89-AB91-662E81E34587}" type="parTrans" cxnId="{CCC40499-2410-49EF-8440-9AFFAB11C947}">
      <dgm:prSet/>
      <dgm:spPr/>
      <dgm:t>
        <a:bodyPr/>
        <a:lstStyle/>
        <a:p>
          <a:endParaRPr lang="es-CO" sz="1600" b="1"/>
        </a:p>
      </dgm:t>
    </dgm:pt>
    <dgm:pt modelId="{369A6BF1-13D7-477A-AD2D-ED63543E434D}" type="sibTrans" cxnId="{CCC40499-2410-49EF-8440-9AFFAB11C947}">
      <dgm:prSet/>
      <dgm:spPr/>
      <dgm:t>
        <a:bodyPr/>
        <a:lstStyle/>
        <a:p>
          <a:endParaRPr lang="es-CO" sz="1600" b="1"/>
        </a:p>
      </dgm:t>
    </dgm:pt>
    <dgm:pt modelId="{DB37ACE6-1C22-4DCF-AE9E-B6A1F632C10A}">
      <dgm:prSet phldrT="[Texto]" custT="1"/>
      <dgm:spPr>
        <a:gradFill rotWithShape="0">
          <a:gsLst>
            <a:gs pos="0">
              <a:srgbClr val="0070C0"/>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gradFill>
      </dgm:spPr>
      <dgm:t>
        <a:bodyPr/>
        <a:lstStyle/>
        <a:p>
          <a:r>
            <a:rPr lang="es-ES" sz="1600" b="1" dirty="0"/>
            <a:t>Asignación y Presentación a Comité</a:t>
          </a:r>
          <a:endParaRPr lang="es-CO" sz="1600" b="1" dirty="0"/>
        </a:p>
      </dgm:t>
    </dgm:pt>
    <dgm:pt modelId="{37C461AA-FA04-4DA9-A9C8-877C7DCB7FE7}" type="parTrans" cxnId="{726B8747-77B9-4AA1-96BA-E7BBD0F675FB}">
      <dgm:prSet/>
      <dgm:spPr/>
      <dgm:t>
        <a:bodyPr/>
        <a:lstStyle/>
        <a:p>
          <a:endParaRPr lang="es-CO" sz="1600" b="1"/>
        </a:p>
      </dgm:t>
    </dgm:pt>
    <dgm:pt modelId="{5C4E7BB1-19E0-4640-9371-02B7FED4E85F}" type="sibTrans" cxnId="{726B8747-77B9-4AA1-96BA-E7BBD0F675FB}">
      <dgm:prSet/>
      <dgm:spPr/>
      <dgm:t>
        <a:bodyPr/>
        <a:lstStyle/>
        <a:p>
          <a:endParaRPr lang="es-CO" sz="1600" b="1"/>
        </a:p>
      </dgm:t>
    </dgm:pt>
    <dgm:pt modelId="{51A60610-9D7B-4D50-BF09-7A191F427E2F}">
      <dgm:prSet phldrT="[Texto]" custT="1"/>
      <dgm:spPr/>
      <dgm:t>
        <a:bodyPr/>
        <a:lstStyle/>
        <a:p>
          <a:r>
            <a:rPr lang="es-ES" sz="1600" b="1" dirty="0"/>
            <a:t>Asignación de Depositario </a:t>
          </a:r>
        </a:p>
        <a:p>
          <a:r>
            <a:rPr lang="es-ES" sz="1600" b="1" dirty="0"/>
            <a:t>Presentación a comité</a:t>
          </a:r>
          <a:endParaRPr lang="es-CO" sz="1600" b="1" dirty="0"/>
        </a:p>
      </dgm:t>
    </dgm:pt>
    <dgm:pt modelId="{DC644706-6C54-4DAE-AB70-10D1E50CE547}" type="parTrans" cxnId="{127FD5E8-F364-4F11-A315-16C09B0F18BD}">
      <dgm:prSet/>
      <dgm:spPr/>
      <dgm:t>
        <a:bodyPr/>
        <a:lstStyle/>
        <a:p>
          <a:endParaRPr lang="es-CO" sz="1600" b="1"/>
        </a:p>
      </dgm:t>
    </dgm:pt>
    <dgm:pt modelId="{A508FBF4-7706-42AB-9B0F-C3087305EE73}" type="sibTrans" cxnId="{127FD5E8-F364-4F11-A315-16C09B0F18BD}">
      <dgm:prSet/>
      <dgm:spPr/>
      <dgm:t>
        <a:bodyPr/>
        <a:lstStyle/>
        <a:p>
          <a:endParaRPr lang="es-CO" sz="1600" b="1"/>
        </a:p>
      </dgm:t>
    </dgm:pt>
    <dgm:pt modelId="{6A0BC4CE-DDAA-4984-90FA-FAB7E116A594}">
      <dgm:prSet phldrT="[Texto]" custT="1"/>
      <dgm:spPr>
        <a:gradFill rotWithShape="0">
          <a:gsLst>
            <a:gs pos="0">
              <a:schemeClr val="accent2">
                <a:lumMod val="75000"/>
              </a:schemeClr>
            </a:gs>
            <a:gs pos="96460">
              <a:schemeClr val="accent6">
                <a:lumMod val="60000"/>
                <a:lumOff val="40000"/>
              </a:schemeClr>
            </a:gs>
            <a:gs pos="23000">
              <a:schemeClr val="accent5">
                <a:hueOff val="-4505695"/>
                <a:satOff val="-11613"/>
                <a:lumOff val="-7843"/>
                <a:alphaOff val="0"/>
                <a:satMod val="110000"/>
                <a:lumMod val="100000"/>
                <a:shade val="100000"/>
              </a:schemeClr>
            </a:gs>
            <a:gs pos="72000">
              <a:schemeClr val="accent6">
                <a:lumMod val="40000"/>
                <a:lumOff val="60000"/>
              </a:schemeClr>
            </a:gs>
          </a:gsLst>
        </a:gradFill>
      </dgm:spPr>
      <dgm:t>
        <a:bodyPr/>
        <a:lstStyle/>
        <a:p>
          <a:r>
            <a:rPr lang="es-ES" sz="1600" b="1" dirty="0"/>
            <a:t>Posesión del depositario</a:t>
          </a:r>
          <a:endParaRPr lang="es-CO" sz="1600" b="1" dirty="0"/>
        </a:p>
      </dgm:t>
    </dgm:pt>
    <dgm:pt modelId="{F89223FF-DD30-44E7-9C4A-B50AC2D95495}" type="parTrans" cxnId="{3F1A8499-AABF-4A29-A31E-3B43C445FABA}">
      <dgm:prSet/>
      <dgm:spPr/>
      <dgm:t>
        <a:bodyPr/>
        <a:lstStyle/>
        <a:p>
          <a:endParaRPr lang="es-CO" sz="1600" b="1"/>
        </a:p>
      </dgm:t>
    </dgm:pt>
    <dgm:pt modelId="{126218BD-881E-4A82-929E-FB921C5A846D}" type="sibTrans" cxnId="{3F1A8499-AABF-4A29-A31E-3B43C445FABA}">
      <dgm:prSet/>
      <dgm:spPr/>
      <dgm:t>
        <a:bodyPr/>
        <a:lstStyle/>
        <a:p>
          <a:endParaRPr lang="es-CO" sz="1600" b="1"/>
        </a:p>
      </dgm:t>
    </dgm:pt>
    <dgm:pt modelId="{94B009DB-554A-4470-B7AB-362C31ADCE8E}">
      <dgm:prSet phldrT="[Texto]" custT="1"/>
      <dgm:spPr/>
      <dgm:t>
        <a:bodyPr/>
        <a:lstStyle/>
        <a:p>
          <a:endParaRPr lang="es-ES" sz="1600" b="1" dirty="0"/>
        </a:p>
        <a:p>
          <a:r>
            <a:rPr lang="es-ES" sz="1600" b="1" dirty="0"/>
            <a:t>Constitución de Póliza</a:t>
          </a:r>
        </a:p>
        <a:p>
          <a:endParaRPr lang="es-ES" sz="1600" b="1" dirty="0"/>
        </a:p>
        <a:p>
          <a:r>
            <a:rPr lang="es-ES" sz="1600" b="1" dirty="0"/>
            <a:t>Firma de acta de posesión</a:t>
          </a:r>
          <a:endParaRPr lang="es-CO" sz="1600" b="1" dirty="0"/>
        </a:p>
      </dgm:t>
    </dgm:pt>
    <dgm:pt modelId="{F13EAF46-0146-4F49-9391-5CE22A86145B}" type="parTrans" cxnId="{F447D573-EFB5-46BF-850A-733EE0CAA649}">
      <dgm:prSet/>
      <dgm:spPr/>
      <dgm:t>
        <a:bodyPr/>
        <a:lstStyle/>
        <a:p>
          <a:endParaRPr lang="es-CO" sz="1600" b="1"/>
        </a:p>
      </dgm:t>
    </dgm:pt>
    <dgm:pt modelId="{EF4A4151-2CDF-4A6C-AF42-B469AF39F570}" type="sibTrans" cxnId="{F447D573-EFB5-46BF-850A-733EE0CAA649}">
      <dgm:prSet/>
      <dgm:spPr/>
      <dgm:t>
        <a:bodyPr/>
        <a:lstStyle/>
        <a:p>
          <a:endParaRPr lang="es-CO" sz="1600" b="1"/>
        </a:p>
      </dgm:t>
    </dgm:pt>
    <dgm:pt modelId="{ACCC0EF8-CA1D-42ED-9A99-B662A98C9755}">
      <dgm:prSet phldrT="[Texto]" custT="1"/>
      <dgm:spPr>
        <a:gradFill rotWithShape="0">
          <a:gsLst>
            <a:gs pos="0">
              <a:schemeClr val="accent4">
                <a:lumMod val="60000"/>
                <a:lumOff val="40000"/>
              </a:schemeClr>
            </a:gs>
            <a:gs pos="50000">
              <a:schemeClr val="accent5">
                <a:hueOff val="-6758543"/>
                <a:satOff val="-17419"/>
                <a:lumOff val="-11765"/>
                <a:alphaOff val="0"/>
                <a:satMod val="110000"/>
                <a:lumMod val="100000"/>
                <a:shade val="100000"/>
              </a:schemeClr>
            </a:gs>
            <a:gs pos="100000">
              <a:schemeClr val="accent4">
                <a:lumMod val="75000"/>
              </a:schemeClr>
            </a:gs>
          </a:gsLst>
        </a:gradFill>
      </dgm:spPr>
      <dgm:t>
        <a:bodyPr/>
        <a:lstStyle/>
        <a:p>
          <a:r>
            <a:rPr lang="es-ES" sz="1600" b="1" dirty="0"/>
            <a:t>Entrega del activo</a:t>
          </a:r>
          <a:endParaRPr lang="es-CO" sz="1600" b="1" dirty="0"/>
        </a:p>
      </dgm:t>
    </dgm:pt>
    <dgm:pt modelId="{ACD585E7-3923-4188-AFE1-D8FD6356C623}" type="parTrans" cxnId="{22403B1B-F09B-44D6-AFB6-B083070E7D46}">
      <dgm:prSet/>
      <dgm:spPr/>
      <dgm:t>
        <a:bodyPr/>
        <a:lstStyle/>
        <a:p>
          <a:endParaRPr lang="es-CO" sz="1600" b="1"/>
        </a:p>
      </dgm:t>
    </dgm:pt>
    <dgm:pt modelId="{C072F565-055F-49A7-8E1A-F6B452A6C7B2}" type="sibTrans" cxnId="{22403B1B-F09B-44D6-AFB6-B083070E7D46}">
      <dgm:prSet/>
      <dgm:spPr/>
      <dgm:t>
        <a:bodyPr/>
        <a:lstStyle/>
        <a:p>
          <a:endParaRPr lang="es-CO" sz="1600" b="1"/>
        </a:p>
      </dgm:t>
    </dgm:pt>
    <dgm:pt modelId="{A4BC0A4B-EBE5-4AE3-92CD-5C55523323F3}">
      <dgm:prSet phldrT="[Texto]" custT="1"/>
      <dgm:spPr/>
      <dgm:t>
        <a:bodyPr/>
        <a:lstStyle/>
        <a:p>
          <a:endParaRPr lang="es-ES" sz="1600" b="1" dirty="0"/>
        </a:p>
        <a:p>
          <a:endParaRPr lang="es-ES" sz="1600" b="1" dirty="0"/>
        </a:p>
        <a:p>
          <a:r>
            <a:rPr lang="es-ES" sz="1600" b="1" dirty="0"/>
            <a:t>Entrega física del activo</a:t>
          </a:r>
          <a:endParaRPr lang="es-CO" sz="1600" b="1" dirty="0"/>
        </a:p>
      </dgm:t>
    </dgm:pt>
    <dgm:pt modelId="{D3AD1078-AE98-4EA3-B956-9F0BD8C04BCF}" type="parTrans" cxnId="{21AFDF2A-B21A-43E2-A694-BA3F6C4564EB}">
      <dgm:prSet/>
      <dgm:spPr/>
      <dgm:t>
        <a:bodyPr/>
        <a:lstStyle/>
        <a:p>
          <a:endParaRPr lang="es-CO" sz="1600" b="1"/>
        </a:p>
      </dgm:t>
    </dgm:pt>
    <dgm:pt modelId="{93AE428B-5F00-4EC4-ABFC-2D2A1E903C9B}" type="sibTrans" cxnId="{21AFDF2A-B21A-43E2-A694-BA3F6C4564EB}">
      <dgm:prSet/>
      <dgm:spPr/>
      <dgm:t>
        <a:bodyPr/>
        <a:lstStyle/>
        <a:p>
          <a:endParaRPr lang="es-CO" sz="1600" b="1"/>
        </a:p>
      </dgm:t>
    </dgm:pt>
    <dgm:pt modelId="{7DCB9418-D9D0-43EF-A904-8C6F255AC067}">
      <dgm:prSet custT="1"/>
      <dgm:spPr/>
      <dgm:t>
        <a:bodyPr/>
        <a:lstStyle/>
        <a:p>
          <a:r>
            <a:rPr lang="es-ES" sz="1600" b="1"/>
            <a:t>Elaboración de acto administrativo</a:t>
          </a:r>
          <a:endParaRPr lang="es-CO" sz="1600" b="1" dirty="0"/>
        </a:p>
      </dgm:t>
    </dgm:pt>
    <dgm:pt modelId="{68FF6BB4-DAB3-405F-BA0B-B9D40C2EE379}" type="parTrans" cxnId="{FD500F1F-69D5-41C7-89A0-2FDAE7D7545F}">
      <dgm:prSet/>
      <dgm:spPr/>
      <dgm:t>
        <a:bodyPr/>
        <a:lstStyle/>
        <a:p>
          <a:endParaRPr lang="es-CO" sz="1600"/>
        </a:p>
      </dgm:t>
    </dgm:pt>
    <dgm:pt modelId="{01DD4372-0B75-4858-8FDD-F6DF8D593EBD}" type="sibTrans" cxnId="{FD500F1F-69D5-41C7-89A0-2FDAE7D7545F}">
      <dgm:prSet/>
      <dgm:spPr/>
      <dgm:t>
        <a:bodyPr/>
        <a:lstStyle/>
        <a:p>
          <a:endParaRPr lang="es-CO" sz="1600"/>
        </a:p>
      </dgm:t>
    </dgm:pt>
    <dgm:pt modelId="{EFA3796C-1E41-4911-92AC-9B5EC83A474D}">
      <dgm:prSet custT="1"/>
      <dgm:spPr/>
      <dgm:t>
        <a:bodyPr/>
        <a:lstStyle/>
        <a:p>
          <a:r>
            <a:rPr lang="es-ES" sz="1600" b="1" dirty="0"/>
            <a:t>Actualización del sistema</a:t>
          </a:r>
          <a:endParaRPr lang="es-CO" sz="1600" b="1" dirty="0"/>
        </a:p>
      </dgm:t>
    </dgm:pt>
    <dgm:pt modelId="{FC0CF6AC-A341-410C-97D5-90FE6D41F98E}" type="parTrans" cxnId="{E1CC818A-E22D-4317-A881-ABA06EC2F2A7}">
      <dgm:prSet/>
      <dgm:spPr/>
      <dgm:t>
        <a:bodyPr/>
        <a:lstStyle/>
        <a:p>
          <a:endParaRPr lang="es-CO" sz="1600"/>
        </a:p>
      </dgm:t>
    </dgm:pt>
    <dgm:pt modelId="{C663CA1E-A4C9-4EF1-BA10-52876D7E727B}" type="sibTrans" cxnId="{E1CC818A-E22D-4317-A881-ABA06EC2F2A7}">
      <dgm:prSet/>
      <dgm:spPr/>
      <dgm:t>
        <a:bodyPr/>
        <a:lstStyle/>
        <a:p>
          <a:endParaRPr lang="es-CO" sz="1600"/>
        </a:p>
      </dgm:t>
    </dgm:pt>
    <dgm:pt modelId="{FB16CE0A-C824-425D-BFDE-C34134818D73}" type="pres">
      <dgm:prSet presAssocID="{FAC62C0E-A33D-40B0-92B4-FC9E85C1F2C4}" presName="Name0" presStyleCnt="0">
        <dgm:presLayoutVars>
          <dgm:chMax val="5"/>
          <dgm:chPref val="5"/>
          <dgm:dir/>
          <dgm:animLvl val="lvl"/>
        </dgm:presLayoutVars>
      </dgm:prSet>
      <dgm:spPr/>
    </dgm:pt>
    <dgm:pt modelId="{D7F0BB4F-3560-46C6-85E3-46BA73118D1C}" type="pres">
      <dgm:prSet presAssocID="{2FCFCE2E-E036-4AEA-BD28-109319691A95}" presName="parentText1" presStyleLbl="node1" presStyleIdx="0" presStyleCnt="4">
        <dgm:presLayoutVars>
          <dgm:chMax/>
          <dgm:chPref val="3"/>
          <dgm:bulletEnabled val="1"/>
        </dgm:presLayoutVars>
      </dgm:prSet>
      <dgm:spPr/>
    </dgm:pt>
    <dgm:pt modelId="{27E549ED-80D5-48DE-9A24-B5D8F881DBD6}" type="pres">
      <dgm:prSet presAssocID="{2FCFCE2E-E036-4AEA-BD28-109319691A95}" presName="childText1" presStyleLbl="solidAlignAcc1" presStyleIdx="0" presStyleCnt="4">
        <dgm:presLayoutVars>
          <dgm:chMax val="0"/>
          <dgm:chPref val="0"/>
          <dgm:bulletEnabled val="1"/>
        </dgm:presLayoutVars>
      </dgm:prSet>
      <dgm:spPr/>
    </dgm:pt>
    <dgm:pt modelId="{67F3A7A6-2939-450D-9B1C-953ADF1E4C2E}" type="pres">
      <dgm:prSet presAssocID="{DB37ACE6-1C22-4DCF-AE9E-B6A1F632C10A}" presName="parentText2" presStyleLbl="node1" presStyleIdx="1" presStyleCnt="4">
        <dgm:presLayoutVars>
          <dgm:chMax/>
          <dgm:chPref val="3"/>
          <dgm:bulletEnabled val="1"/>
        </dgm:presLayoutVars>
      </dgm:prSet>
      <dgm:spPr/>
    </dgm:pt>
    <dgm:pt modelId="{83DAB327-04C4-435E-B0E7-B783B17D0427}" type="pres">
      <dgm:prSet presAssocID="{DB37ACE6-1C22-4DCF-AE9E-B6A1F632C10A}" presName="childText2" presStyleLbl="solidAlignAcc1" presStyleIdx="1" presStyleCnt="4">
        <dgm:presLayoutVars>
          <dgm:chMax val="0"/>
          <dgm:chPref val="0"/>
          <dgm:bulletEnabled val="1"/>
        </dgm:presLayoutVars>
      </dgm:prSet>
      <dgm:spPr/>
    </dgm:pt>
    <dgm:pt modelId="{AAD7D514-1BC1-4388-B0FD-B4BB074C83BC}" type="pres">
      <dgm:prSet presAssocID="{6A0BC4CE-DDAA-4984-90FA-FAB7E116A594}" presName="parentText3" presStyleLbl="node1" presStyleIdx="2" presStyleCnt="4">
        <dgm:presLayoutVars>
          <dgm:chMax/>
          <dgm:chPref val="3"/>
          <dgm:bulletEnabled val="1"/>
        </dgm:presLayoutVars>
      </dgm:prSet>
      <dgm:spPr/>
    </dgm:pt>
    <dgm:pt modelId="{D9522234-EA56-439D-958E-119FFC3860AB}" type="pres">
      <dgm:prSet presAssocID="{6A0BC4CE-DDAA-4984-90FA-FAB7E116A594}" presName="childText3" presStyleLbl="solidAlignAcc1" presStyleIdx="2" presStyleCnt="4">
        <dgm:presLayoutVars>
          <dgm:chMax val="0"/>
          <dgm:chPref val="0"/>
          <dgm:bulletEnabled val="1"/>
        </dgm:presLayoutVars>
      </dgm:prSet>
      <dgm:spPr/>
    </dgm:pt>
    <dgm:pt modelId="{7CB9D457-4878-42DF-A841-07799396E560}" type="pres">
      <dgm:prSet presAssocID="{ACCC0EF8-CA1D-42ED-9A99-B662A98C9755}" presName="parentText4" presStyleLbl="node1" presStyleIdx="3" presStyleCnt="4">
        <dgm:presLayoutVars>
          <dgm:chMax/>
          <dgm:chPref val="3"/>
          <dgm:bulletEnabled val="1"/>
        </dgm:presLayoutVars>
      </dgm:prSet>
      <dgm:spPr/>
    </dgm:pt>
    <dgm:pt modelId="{95248166-D1A5-4622-BD65-06B4815BECA8}" type="pres">
      <dgm:prSet presAssocID="{ACCC0EF8-CA1D-42ED-9A99-B662A98C9755}" presName="childText4" presStyleLbl="solidAlignAcc1" presStyleIdx="3" presStyleCnt="4">
        <dgm:presLayoutVars>
          <dgm:chMax val="0"/>
          <dgm:chPref val="0"/>
          <dgm:bulletEnabled val="1"/>
        </dgm:presLayoutVars>
      </dgm:prSet>
      <dgm:spPr/>
    </dgm:pt>
  </dgm:ptLst>
  <dgm:cxnLst>
    <dgm:cxn modelId="{22403B1B-F09B-44D6-AFB6-B083070E7D46}" srcId="{FAC62C0E-A33D-40B0-92B4-FC9E85C1F2C4}" destId="{ACCC0EF8-CA1D-42ED-9A99-B662A98C9755}" srcOrd="3" destOrd="0" parTransId="{ACD585E7-3923-4188-AFE1-D8FD6356C623}" sibTransId="{C072F565-055F-49A7-8E1A-F6B452A6C7B2}"/>
    <dgm:cxn modelId="{FD500F1F-69D5-41C7-89A0-2FDAE7D7545F}" srcId="{DB37ACE6-1C22-4DCF-AE9E-B6A1F632C10A}" destId="{7DCB9418-D9D0-43EF-A904-8C6F255AC067}" srcOrd="1" destOrd="0" parTransId="{68FF6BB4-DAB3-405F-BA0B-B9D40C2EE379}" sibTransId="{01DD4372-0B75-4858-8FDD-F6DF8D593EBD}"/>
    <dgm:cxn modelId="{21AFDF2A-B21A-43E2-A694-BA3F6C4564EB}" srcId="{ACCC0EF8-CA1D-42ED-9A99-B662A98C9755}" destId="{A4BC0A4B-EBE5-4AE3-92CD-5C55523323F3}" srcOrd="0" destOrd="0" parTransId="{D3AD1078-AE98-4EA3-B956-9F0BD8C04BCF}" sibTransId="{93AE428B-5F00-4EC4-ABFC-2D2A1E903C9B}"/>
    <dgm:cxn modelId="{8F2DC62C-BFD6-4C2D-A670-67F5C6A426FF}" type="presOf" srcId="{FAC62C0E-A33D-40B0-92B4-FC9E85C1F2C4}" destId="{FB16CE0A-C824-425D-BFDE-C34134818D73}" srcOrd="0" destOrd="0" presId="urn:microsoft.com/office/officeart/2009/3/layout/IncreasingArrowsProcess"/>
    <dgm:cxn modelId="{F1F2BC5C-5936-4DE7-BF96-A3E8D0533A5D}" type="presOf" srcId="{EFA3796C-1E41-4911-92AC-9B5EC83A474D}" destId="{83DAB327-04C4-435E-B0E7-B783B17D0427}" srcOrd="0" destOrd="2" presId="urn:microsoft.com/office/officeart/2009/3/layout/IncreasingArrowsProcess"/>
    <dgm:cxn modelId="{294CE842-3FD6-4DFE-9A9C-919FBA0D0F93}" type="presOf" srcId="{A4BC0A4B-EBE5-4AE3-92CD-5C55523323F3}" destId="{95248166-D1A5-4622-BD65-06B4815BECA8}" srcOrd="0" destOrd="0" presId="urn:microsoft.com/office/officeart/2009/3/layout/IncreasingArrowsProcess"/>
    <dgm:cxn modelId="{E4377565-2219-40AD-9927-685B37A74312}" type="presOf" srcId="{259CB31B-E692-4201-A3DE-37C993C8EB19}" destId="{27E549ED-80D5-48DE-9A24-B5D8F881DBD6}" srcOrd="0" destOrd="0"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F447D573-EFB5-46BF-850A-733EE0CAA649}" srcId="{6A0BC4CE-DDAA-4984-90FA-FAB7E116A594}" destId="{94B009DB-554A-4470-B7AB-362C31ADCE8E}" srcOrd="0" destOrd="0" parTransId="{F13EAF46-0146-4F49-9391-5CE22A86145B}" sibTransId="{EF4A4151-2CDF-4A6C-AF42-B469AF39F570}"/>
    <dgm:cxn modelId="{9ED7427A-C92C-4ACC-9636-7E5558AA7A67}" srcId="{FAC62C0E-A33D-40B0-92B4-FC9E85C1F2C4}" destId="{2FCFCE2E-E036-4AEA-BD28-109319691A95}" srcOrd="0" destOrd="0" parTransId="{CCE205F9-1B5E-40C8-BA28-B968B14D4055}" sibTransId="{F0CE9FC6-899C-4350-BF07-7CA4D1AE6754}"/>
    <dgm:cxn modelId="{F8BC7084-FBA3-4E63-B55B-7865724198BA}" type="presOf" srcId="{7DCB9418-D9D0-43EF-A904-8C6F255AC067}" destId="{83DAB327-04C4-435E-B0E7-B783B17D0427}" srcOrd="0" destOrd="1" presId="urn:microsoft.com/office/officeart/2009/3/layout/IncreasingArrowsProcess"/>
    <dgm:cxn modelId="{E1CC818A-E22D-4317-A881-ABA06EC2F2A7}" srcId="{DB37ACE6-1C22-4DCF-AE9E-B6A1F632C10A}" destId="{EFA3796C-1E41-4911-92AC-9B5EC83A474D}" srcOrd="2" destOrd="0" parTransId="{FC0CF6AC-A341-410C-97D5-90FE6D41F98E}" sibTransId="{C663CA1E-A4C9-4EF1-BA10-52876D7E727B}"/>
    <dgm:cxn modelId="{CCC40499-2410-49EF-8440-9AFFAB11C947}" srcId="{2FCFCE2E-E036-4AEA-BD28-109319691A95}" destId="{259CB31B-E692-4201-A3DE-37C993C8EB19}" srcOrd="0" destOrd="0" parTransId="{91C3FC99-C473-4B89-AB91-662E81E34587}" sibTransId="{369A6BF1-13D7-477A-AD2D-ED63543E434D}"/>
    <dgm:cxn modelId="{3F1A8499-AABF-4A29-A31E-3B43C445FABA}" srcId="{FAC62C0E-A33D-40B0-92B4-FC9E85C1F2C4}" destId="{6A0BC4CE-DDAA-4984-90FA-FAB7E116A594}" srcOrd="2" destOrd="0" parTransId="{F89223FF-DD30-44E7-9C4A-B50AC2D95495}" sibTransId="{126218BD-881E-4A82-929E-FB921C5A846D}"/>
    <dgm:cxn modelId="{146A55AE-F773-4163-960E-03FA75508CDF}" type="presOf" srcId="{DB37ACE6-1C22-4DCF-AE9E-B6A1F632C10A}" destId="{67F3A7A6-2939-450D-9B1C-953ADF1E4C2E}" srcOrd="0" destOrd="0" presId="urn:microsoft.com/office/officeart/2009/3/layout/IncreasingArrowsProcess"/>
    <dgm:cxn modelId="{0E24E9D2-170E-4B7E-BE76-4D7A6A7FE5EB}" type="presOf" srcId="{2FCFCE2E-E036-4AEA-BD28-109319691A95}" destId="{D7F0BB4F-3560-46C6-85E3-46BA73118D1C}" srcOrd="0" destOrd="0" presId="urn:microsoft.com/office/officeart/2009/3/layout/IncreasingArrowsProcess"/>
    <dgm:cxn modelId="{3C5FC1D4-8DBC-40F0-87E0-23AE9792518C}" type="presOf" srcId="{ACCC0EF8-CA1D-42ED-9A99-B662A98C9755}" destId="{7CB9D457-4878-42DF-A841-07799396E560}" srcOrd="0" destOrd="0" presId="urn:microsoft.com/office/officeart/2009/3/layout/IncreasingArrowsProcess"/>
    <dgm:cxn modelId="{BF9ACED5-8A5C-4E66-845C-5DCE9FB897ED}" type="presOf" srcId="{6A0BC4CE-DDAA-4984-90FA-FAB7E116A594}" destId="{AAD7D514-1BC1-4388-B0FD-B4BB074C83BC}" srcOrd="0" destOrd="0" presId="urn:microsoft.com/office/officeart/2009/3/layout/IncreasingArrowsProcess"/>
    <dgm:cxn modelId="{83C1F4D7-14AD-44B1-B170-40D191DCC5FA}" type="presOf" srcId="{94B009DB-554A-4470-B7AB-362C31ADCE8E}" destId="{D9522234-EA56-439D-958E-119FFC3860AB}" srcOrd="0" destOrd="0" presId="urn:microsoft.com/office/officeart/2009/3/layout/IncreasingArrowsProcess"/>
    <dgm:cxn modelId="{55C8D0DD-32AF-43C0-AD7B-89241A2F1A78}" type="presOf" srcId="{51A60610-9D7B-4D50-BF09-7A191F427E2F}" destId="{83DAB327-04C4-435E-B0E7-B783B17D0427}"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AFF90F37-E77C-466B-9A5D-4F56D90747C1}" type="presParOf" srcId="{FB16CE0A-C824-425D-BFDE-C34134818D73}" destId="{D7F0BB4F-3560-46C6-85E3-46BA73118D1C}" srcOrd="0" destOrd="0" presId="urn:microsoft.com/office/officeart/2009/3/layout/IncreasingArrowsProcess"/>
    <dgm:cxn modelId="{D76BFD92-1C24-4FA0-882C-899104FD83DD}" type="presParOf" srcId="{FB16CE0A-C824-425D-BFDE-C34134818D73}" destId="{27E549ED-80D5-48DE-9A24-B5D8F881DBD6}" srcOrd="1" destOrd="0" presId="urn:microsoft.com/office/officeart/2009/3/layout/IncreasingArrowsProcess"/>
    <dgm:cxn modelId="{32C6783B-F85D-4D7D-B574-D4145EE44797}" type="presParOf" srcId="{FB16CE0A-C824-425D-BFDE-C34134818D73}" destId="{67F3A7A6-2939-450D-9B1C-953ADF1E4C2E}" srcOrd="2" destOrd="0" presId="urn:microsoft.com/office/officeart/2009/3/layout/IncreasingArrowsProcess"/>
    <dgm:cxn modelId="{DA084EEA-2FFC-44C2-AB44-DB936DC3DC3F}" type="presParOf" srcId="{FB16CE0A-C824-425D-BFDE-C34134818D73}" destId="{83DAB327-04C4-435E-B0E7-B783B17D0427}" srcOrd="3" destOrd="0" presId="urn:microsoft.com/office/officeart/2009/3/layout/IncreasingArrowsProcess"/>
    <dgm:cxn modelId="{A307DEB6-D6BB-46E5-B5E2-2926A2AEBAB7}" type="presParOf" srcId="{FB16CE0A-C824-425D-BFDE-C34134818D73}" destId="{AAD7D514-1BC1-4388-B0FD-B4BB074C83BC}" srcOrd="4" destOrd="0" presId="urn:microsoft.com/office/officeart/2009/3/layout/IncreasingArrowsProcess"/>
    <dgm:cxn modelId="{7BF4D62A-D502-481A-BF52-DCBB54085267}" type="presParOf" srcId="{FB16CE0A-C824-425D-BFDE-C34134818D73}" destId="{D9522234-EA56-439D-958E-119FFC3860AB}" srcOrd="5" destOrd="0" presId="urn:microsoft.com/office/officeart/2009/3/layout/IncreasingArrowsProcess"/>
    <dgm:cxn modelId="{46658DDA-2CEC-4CCC-B629-F2694F6B4654}" type="presParOf" srcId="{FB16CE0A-C824-425D-BFDE-C34134818D73}" destId="{7CB9D457-4878-42DF-A841-07799396E560}" srcOrd="6" destOrd="0" presId="urn:microsoft.com/office/officeart/2009/3/layout/IncreasingArrowsProcess"/>
    <dgm:cxn modelId="{FDAC7D67-DC62-4FF4-895C-325B5C47F01A}" type="presParOf" srcId="{FB16CE0A-C824-425D-BFDE-C34134818D73}" destId="{95248166-D1A5-4622-BD65-06B4815BECA8}" srcOrd="7"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3" qsCatId="simple" csTypeId="urn:microsoft.com/office/officeart/2005/8/colors/colorful5" csCatId="colorful" phldr="1"/>
      <dgm:spPr/>
      <dgm:t>
        <a:bodyPr/>
        <a:lstStyle/>
        <a:p>
          <a:endParaRPr lang="es-CO"/>
        </a:p>
      </dgm:t>
    </dgm:pt>
    <dgm:pt modelId="{2FCFCE2E-E036-4AEA-BD28-109319691A95}">
      <dgm:prSet phldrT="[Texto]" custT="1"/>
      <dgm:spPr/>
      <dgm:t>
        <a:bodyPr/>
        <a:lstStyle/>
        <a:p>
          <a:r>
            <a:rPr lang="es-ES" sz="1600" b="1" dirty="0"/>
            <a:t>Identificación de asignación de Bienes</a:t>
          </a:r>
          <a:endParaRPr lang="es-CO" sz="1600" b="1" dirty="0"/>
        </a:p>
      </dgm:t>
    </dgm:pt>
    <dgm:pt modelId="{CCE205F9-1B5E-40C8-BA28-B968B14D4055}" type="parTrans" cxnId="{9ED7427A-C92C-4ACC-9636-7E5558AA7A67}">
      <dgm:prSet/>
      <dgm:spPr/>
      <dgm:t>
        <a:bodyPr/>
        <a:lstStyle/>
        <a:p>
          <a:endParaRPr lang="es-CO" b="1"/>
        </a:p>
      </dgm:t>
    </dgm:pt>
    <dgm:pt modelId="{F0CE9FC6-899C-4350-BF07-7CA4D1AE6754}" type="sibTrans" cxnId="{9ED7427A-C92C-4ACC-9636-7E5558AA7A67}">
      <dgm:prSet/>
      <dgm:spPr/>
      <dgm:t>
        <a:bodyPr/>
        <a:lstStyle/>
        <a:p>
          <a:endParaRPr lang="es-CO" b="1"/>
        </a:p>
      </dgm:t>
    </dgm:pt>
    <dgm:pt modelId="{259CB31B-E692-4201-A3DE-37C993C8EB19}">
      <dgm:prSet phldrT="[Texto]" custT="1"/>
      <dgm:spPr/>
      <dgm:t>
        <a:bodyPr/>
        <a:lstStyle/>
        <a:p>
          <a:endParaRPr lang="es-ES" sz="2400" b="1" dirty="0"/>
        </a:p>
        <a:p>
          <a:r>
            <a:rPr lang="es-ES" sz="2800" b="1" dirty="0"/>
            <a:t>3.884</a:t>
          </a:r>
          <a:endParaRPr lang="es-CO" sz="2800" b="1" dirty="0"/>
        </a:p>
      </dgm:t>
    </dgm:pt>
    <dgm:pt modelId="{91C3FC99-C473-4B89-AB91-662E81E34587}" type="parTrans" cxnId="{CCC40499-2410-49EF-8440-9AFFAB11C947}">
      <dgm:prSet/>
      <dgm:spPr/>
      <dgm:t>
        <a:bodyPr/>
        <a:lstStyle/>
        <a:p>
          <a:endParaRPr lang="es-CO" b="1"/>
        </a:p>
      </dgm:t>
    </dgm:pt>
    <dgm:pt modelId="{369A6BF1-13D7-477A-AD2D-ED63543E434D}" type="sibTrans" cxnId="{CCC40499-2410-49EF-8440-9AFFAB11C947}">
      <dgm:prSet/>
      <dgm:spPr/>
      <dgm:t>
        <a:bodyPr/>
        <a:lstStyle/>
        <a:p>
          <a:endParaRPr lang="es-CO" b="1"/>
        </a:p>
      </dgm:t>
    </dgm:pt>
    <dgm:pt modelId="{DB37ACE6-1C22-4DCF-AE9E-B6A1F632C10A}">
      <dgm:prSet phldrT="[Texto]" custT="1"/>
      <dgm:spPr/>
      <dgm:t>
        <a:bodyPr/>
        <a:lstStyle/>
        <a:p>
          <a:r>
            <a:rPr lang="es-ES" sz="1600" b="1" dirty="0"/>
            <a:t>Remoción</a:t>
          </a:r>
          <a:endParaRPr lang="es-CO" sz="1600" b="1" dirty="0"/>
        </a:p>
      </dgm:t>
    </dgm:pt>
    <dgm:pt modelId="{37C461AA-FA04-4DA9-A9C8-877C7DCB7FE7}" type="parTrans" cxnId="{726B8747-77B9-4AA1-96BA-E7BBD0F675FB}">
      <dgm:prSet/>
      <dgm:spPr/>
      <dgm:t>
        <a:bodyPr/>
        <a:lstStyle/>
        <a:p>
          <a:endParaRPr lang="es-CO" b="1"/>
        </a:p>
      </dgm:t>
    </dgm:pt>
    <dgm:pt modelId="{5C4E7BB1-19E0-4640-9371-02B7FED4E85F}" type="sibTrans" cxnId="{726B8747-77B9-4AA1-96BA-E7BBD0F675FB}">
      <dgm:prSet/>
      <dgm:spPr/>
      <dgm:t>
        <a:bodyPr/>
        <a:lstStyle/>
        <a:p>
          <a:endParaRPr lang="es-CO" b="1"/>
        </a:p>
      </dgm:t>
    </dgm:pt>
    <dgm:pt modelId="{51A60610-9D7B-4D50-BF09-7A191F427E2F}">
      <dgm:prSet phldrT="[Texto]" custT="1"/>
      <dgm:spPr/>
      <dgm:t>
        <a:bodyPr/>
        <a:lstStyle/>
        <a:p>
          <a:r>
            <a:rPr lang="es-ES" sz="2800" b="1" dirty="0"/>
            <a:t>3.884</a:t>
          </a:r>
        </a:p>
        <a:p>
          <a:r>
            <a:rPr lang="es-ES" sz="2400" b="1"/>
            <a:t>De 262 </a:t>
          </a:r>
          <a:r>
            <a:rPr lang="es-ES" sz="2400" b="1" dirty="0"/>
            <a:t>depositarios</a:t>
          </a:r>
          <a:endParaRPr lang="es-CO" sz="2400" b="1" dirty="0"/>
        </a:p>
      </dgm:t>
    </dgm:pt>
    <dgm:pt modelId="{DC644706-6C54-4DAE-AB70-10D1E50CE547}" type="parTrans" cxnId="{127FD5E8-F364-4F11-A315-16C09B0F18BD}">
      <dgm:prSet/>
      <dgm:spPr/>
      <dgm:t>
        <a:bodyPr/>
        <a:lstStyle/>
        <a:p>
          <a:endParaRPr lang="es-CO" b="1"/>
        </a:p>
      </dgm:t>
    </dgm:pt>
    <dgm:pt modelId="{A508FBF4-7706-42AB-9B0F-C3087305EE73}" type="sibTrans" cxnId="{127FD5E8-F364-4F11-A315-16C09B0F18BD}">
      <dgm:prSet/>
      <dgm:spPr/>
      <dgm:t>
        <a:bodyPr/>
        <a:lstStyle/>
        <a:p>
          <a:endParaRPr lang="es-CO" b="1"/>
        </a:p>
      </dgm:t>
    </dgm:pt>
    <dgm:pt modelId="{94B009DB-554A-4470-B7AB-362C31ADCE8E}">
      <dgm:prSet phldrT="[Texto]" custT="1"/>
      <dgm:spPr/>
      <dgm:t>
        <a:bodyPr/>
        <a:lstStyle/>
        <a:p>
          <a:r>
            <a:rPr lang="es-ES" sz="1600" b="1" dirty="0"/>
            <a:t>Realizar recepción del activo</a:t>
          </a:r>
          <a:endParaRPr lang="es-CO" sz="2800" b="1" dirty="0"/>
        </a:p>
      </dgm:t>
    </dgm:pt>
    <dgm:pt modelId="{F13EAF46-0146-4F49-9391-5CE22A86145B}" type="parTrans" cxnId="{F447D573-EFB5-46BF-850A-733EE0CAA649}">
      <dgm:prSet/>
      <dgm:spPr/>
      <dgm:t>
        <a:bodyPr/>
        <a:lstStyle/>
        <a:p>
          <a:endParaRPr lang="es-CO" b="1"/>
        </a:p>
      </dgm:t>
    </dgm:pt>
    <dgm:pt modelId="{EF4A4151-2CDF-4A6C-AF42-B469AF39F570}" type="sibTrans" cxnId="{F447D573-EFB5-46BF-850A-733EE0CAA649}">
      <dgm:prSet/>
      <dgm:spPr/>
      <dgm:t>
        <a:bodyPr/>
        <a:lstStyle/>
        <a:p>
          <a:endParaRPr lang="es-CO" b="1"/>
        </a:p>
      </dgm:t>
    </dgm:pt>
    <dgm:pt modelId="{A4BC0A4B-EBE5-4AE3-92CD-5C55523323F3}">
      <dgm:prSet phldrT="[Texto]" custT="1"/>
      <dgm:spPr/>
      <dgm:t>
        <a:bodyPr/>
        <a:lstStyle/>
        <a:p>
          <a:endParaRPr lang="es-ES" sz="2500" b="1" dirty="0"/>
        </a:p>
        <a:p>
          <a:r>
            <a:rPr lang="es-ES" sz="2800" b="1" dirty="0"/>
            <a:t>3.333</a:t>
          </a:r>
          <a:r>
            <a:rPr lang="es-ES" sz="2500" b="1" dirty="0"/>
            <a:t> </a:t>
          </a:r>
          <a:r>
            <a:rPr lang="es-ES" sz="2400" b="1" dirty="0"/>
            <a:t>(86%)</a:t>
          </a:r>
        </a:p>
        <a:p>
          <a:r>
            <a:rPr lang="es-ES" sz="2000" b="1" dirty="0"/>
            <a:t>551 Pendientes</a:t>
          </a:r>
          <a:endParaRPr lang="es-CO" sz="2000" b="1" dirty="0"/>
        </a:p>
      </dgm:t>
    </dgm:pt>
    <dgm:pt modelId="{D3AD1078-AE98-4EA3-B956-9F0BD8C04BCF}" type="parTrans" cxnId="{21AFDF2A-B21A-43E2-A694-BA3F6C4564EB}">
      <dgm:prSet/>
      <dgm:spPr/>
      <dgm:t>
        <a:bodyPr/>
        <a:lstStyle/>
        <a:p>
          <a:endParaRPr lang="es-CO" b="1"/>
        </a:p>
      </dgm:t>
    </dgm:pt>
    <dgm:pt modelId="{93AE428B-5F00-4EC4-ABFC-2D2A1E903C9B}" type="sibTrans" cxnId="{21AFDF2A-B21A-43E2-A694-BA3F6C4564EB}">
      <dgm:prSet/>
      <dgm:spPr/>
      <dgm:t>
        <a:bodyPr/>
        <a:lstStyle/>
        <a:p>
          <a:endParaRPr lang="es-CO" b="1"/>
        </a:p>
      </dgm:t>
    </dgm:pt>
    <dgm:pt modelId="{CB5D3C03-4296-49EF-ABF4-4D6DCDAACA30}" type="pres">
      <dgm:prSet presAssocID="{FAC62C0E-A33D-40B0-92B4-FC9E85C1F2C4}" presName="Name0" presStyleCnt="0">
        <dgm:presLayoutVars>
          <dgm:chMax val="5"/>
          <dgm:chPref val="5"/>
          <dgm:dir/>
          <dgm:animLvl val="lvl"/>
        </dgm:presLayoutVars>
      </dgm:prSet>
      <dgm:spPr/>
    </dgm:pt>
    <dgm:pt modelId="{B01E0350-3585-4B15-8A09-57F8062ED63F}" type="pres">
      <dgm:prSet presAssocID="{2FCFCE2E-E036-4AEA-BD28-109319691A95}" presName="parentText1" presStyleLbl="node1" presStyleIdx="0" presStyleCnt="3">
        <dgm:presLayoutVars>
          <dgm:chMax/>
          <dgm:chPref val="3"/>
          <dgm:bulletEnabled val="1"/>
        </dgm:presLayoutVars>
      </dgm:prSet>
      <dgm:spPr/>
    </dgm:pt>
    <dgm:pt modelId="{935A2E0D-F4FD-4266-9370-5A870EA13149}" type="pres">
      <dgm:prSet presAssocID="{2FCFCE2E-E036-4AEA-BD28-109319691A95}" presName="childText1" presStyleLbl="solidAlignAcc1" presStyleIdx="0" presStyleCnt="3">
        <dgm:presLayoutVars>
          <dgm:chMax val="0"/>
          <dgm:chPref val="0"/>
          <dgm:bulletEnabled val="1"/>
        </dgm:presLayoutVars>
      </dgm:prSet>
      <dgm:spPr/>
    </dgm:pt>
    <dgm:pt modelId="{4DB6E756-65A1-41FC-B47A-0A8AA891720B}" type="pres">
      <dgm:prSet presAssocID="{DB37ACE6-1C22-4DCF-AE9E-B6A1F632C10A}" presName="parentText2" presStyleLbl="node1" presStyleIdx="1" presStyleCnt="3">
        <dgm:presLayoutVars>
          <dgm:chMax/>
          <dgm:chPref val="3"/>
          <dgm:bulletEnabled val="1"/>
        </dgm:presLayoutVars>
      </dgm:prSet>
      <dgm:spPr/>
    </dgm:pt>
    <dgm:pt modelId="{7A71B131-0A9A-4B6B-B53B-00AD1BBDCA10}" type="pres">
      <dgm:prSet presAssocID="{DB37ACE6-1C22-4DCF-AE9E-B6A1F632C10A}" presName="childText2" presStyleLbl="solidAlignAcc1" presStyleIdx="1" presStyleCnt="3">
        <dgm:presLayoutVars>
          <dgm:chMax val="0"/>
          <dgm:chPref val="0"/>
          <dgm:bulletEnabled val="1"/>
        </dgm:presLayoutVars>
      </dgm:prSet>
      <dgm:spPr/>
    </dgm:pt>
    <dgm:pt modelId="{BF82811D-63A9-4257-9B55-A6993E91DFA9}" type="pres">
      <dgm:prSet presAssocID="{94B009DB-554A-4470-B7AB-362C31ADCE8E}" presName="parentText3" presStyleLbl="node1" presStyleIdx="2" presStyleCnt="3">
        <dgm:presLayoutVars>
          <dgm:chMax/>
          <dgm:chPref val="3"/>
          <dgm:bulletEnabled val="1"/>
        </dgm:presLayoutVars>
      </dgm:prSet>
      <dgm:spPr/>
    </dgm:pt>
    <dgm:pt modelId="{3DECD6EB-E0E1-40C5-8561-413FB699A4D7}" type="pres">
      <dgm:prSet presAssocID="{94B009DB-554A-4470-B7AB-362C31ADCE8E}" presName="childText3" presStyleLbl="solidAlignAcc1" presStyleIdx="2" presStyleCnt="3">
        <dgm:presLayoutVars>
          <dgm:chMax val="0"/>
          <dgm:chPref val="0"/>
          <dgm:bulletEnabled val="1"/>
        </dgm:presLayoutVars>
      </dgm:prSet>
      <dgm:spPr/>
    </dgm:pt>
  </dgm:ptLst>
  <dgm:cxnLst>
    <dgm:cxn modelId="{399C2604-7ABC-4CC2-AA6C-4750633EE780}" type="presOf" srcId="{2FCFCE2E-E036-4AEA-BD28-109319691A95}" destId="{B01E0350-3585-4B15-8A09-57F8062ED63F}" srcOrd="0" destOrd="0" presId="urn:microsoft.com/office/officeart/2009/3/layout/IncreasingArrowsProcess"/>
    <dgm:cxn modelId="{21AFDF2A-B21A-43E2-A694-BA3F6C4564EB}" srcId="{94B009DB-554A-4470-B7AB-362C31ADCE8E}" destId="{A4BC0A4B-EBE5-4AE3-92CD-5C55523323F3}" srcOrd="0" destOrd="0" parTransId="{D3AD1078-AE98-4EA3-B956-9F0BD8C04BCF}" sibTransId="{93AE428B-5F00-4EC4-ABFC-2D2A1E903C9B}"/>
    <dgm:cxn modelId="{211CC45E-4AFF-4CBD-920C-9773FFD1D502}" type="presOf" srcId="{94B009DB-554A-4470-B7AB-362C31ADCE8E}" destId="{BF82811D-63A9-4257-9B55-A6993E91DFA9}" srcOrd="0" destOrd="0"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F447D573-EFB5-46BF-850A-733EE0CAA649}" srcId="{FAC62C0E-A33D-40B0-92B4-FC9E85C1F2C4}" destId="{94B009DB-554A-4470-B7AB-362C31ADCE8E}" srcOrd="2" destOrd="0" parTransId="{F13EAF46-0146-4F49-9391-5CE22A86145B}" sibTransId="{EF4A4151-2CDF-4A6C-AF42-B469AF39F570}"/>
    <dgm:cxn modelId="{9ED7427A-C92C-4ACC-9636-7E5558AA7A67}" srcId="{FAC62C0E-A33D-40B0-92B4-FC9E85C1F2C4}" destId="{2FCFCE2E-E036-4AEA-BD28-109319691A95}" srcOrd="0" destOrd="0" parTransId="{CCE205F9-1B5E-40C8-BA28-B968B14D4055}" sibTransId="{F0CE9FC6-899C-4350-BF07-7CA4D1AE6754}"/>
    <dgm:cxn modelId="{7B70CE8A-8F66-4952-ACFD-E4414A602675}" type="presOf" srcId="{FAC62C0E-A33D-40B0-92B4-FC9E85C1F2C4}" destId="{CB5D3C03-4296-49EF-ABF4-4D6DCDAACA30}" srcOrd="0" destOrd="0" presId="urn:microsoft.com/office/officeart/2009/3/layout/IncreasingArrowsProcess"/>
    <dgm:cxn modelId="{CCC40499-2410-49EF-8440-9AFFAB11C947}" srcId="{2FCFCE2E-E036-4AEA-BD28-109319691A95}" destId="{259CB31B-E692-4201-A3DE-37C993C8EB19}" srcOrd="0" destOrd="0" parTransId="{91C3FC99-C473-4B89-AB91-662E81E34587}" sibTransId="{369A6BF1-13D7-477A-AD2D-ED63543E434D}"/>
    <dgm:cxn modelId="{5ADAFD9F-CB52-4BFE-8FC0-E81CE6719796}" type="presOf" srcId="{A4BC0A4B-EBE5-4AE3-92CD-5C55523323F3}" destId="{3DECD6EB-E0E1-40C5-8561-413FB699A4D7}" srcOrd="0" destOrd="0" presId="urn:microsoft.com/office/officeart/2009/3/layout/IncreasingArrowsProcess"/>
    <dgm:cxn modelId="{BD8D95A0-81C9-4C5D-B140-DE8F2CDB7281}" type="presOf" srcId="{259CB31B-E692-4201-A3DE-37C993C8EB19}" destId="{935A2E0D-F4FD-4266-9370-5A870EA13149}" srcOrd="0" destOrd="0" presId="urn:microsoft.com/office/officeart/2009/3/layout/IncreasingArrowsProcess"/>
    <dgm:cxn modelId="{DE1990D0-E614-4073-A000-3E84EB14E125}" type="presOf" srcId="{DB37ACE6-1C22-4DCF-AE9E-B6A1F632C10A}" destId="{4DB6E756-65A1-41FC-B47A-0A8AA891720B}"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379325F7-F632-4CE6-B559-1F2905711255}" type="presOf" srcId="{51A60610-9D7B-4D50-BF09-7A191F427E2F}" destId="{7A71B131-0A9A-4B6B-B53B-00AD1BBDCA10}" srcOrd="0" destOrd="0" presId="urn:microsoft.com/office/officeart/2009/3/layout/IncreasingArrowsProcess"/>
    <dgm:cxn modelId="{2EB2328F-4CEC-4F6A-867B-A7F322B51778}" type="presParOf" srcId="{CB5D3C03-4296-49EF-ABF4-4D6DCDAACA30}" destId="{B01E0350-3585-4B15-8A09-57F8062ED63F}" srcOrd="0" destOrd="0" presId="urn:microsoft.com/office/officeart/2009/3/layout/IncreasingArrowsProcess"/>
    <dgm:cxn modelId="{F09F62A8-9BAF-4936-A353-79A8F5ECB585}" type="presParOf" srcId="{CB5D3C03-4296-49EF-ABF4-4D6DCDAACA30}" destId="{935A2E0D-F4FD-4266-9370-5A870EA13149}" srcOrd="1" destOrd="0" presId="urn:microsoft.com/office/officeart/2009/3/layout/IncreasingArrowsProcess"/>
    <dgm:cxn modelId="{29748846-53EB-457D-91BB-2C3879454DCA}" type="presParOf" srcId="{CB5D3C03-4296-49EF-ABF4-4D6DCDAACA30}" destId="{4DB6E756-65A1-41FC-B47A-0A8AA891720B}" srcOrd="2" destOrd="0" presId="urn:microsoft.com/office/officeart/2009/3/layout/IncreasingArrowsProcess"/>
    <dgm:cxn modelId="{6810A4BB-184A-49B5-B39D-0B6C061873E0}" type="presParOf" srcId="{CB5D3C03-4296-49EF-ABF4-4D6DCDAACA30}" destId="{7A71B131-0A9A-4B6B-B53B-00AD1BBDCA10}" srcOrd="3" destOrd="0" presId="urn:microsoft.com/office/officeart/2009/3/layout/IncreasingArrowsProcess"/>
    <dgm:cxn modelId="{DD6A4624-A0A0-4486-AB35-35B8243DF6D2}" type="presParOf" srcId="{CB5D3C03-4296-49EF-ABF4-4D6DCDAACA30}" destId="{BF82811D-63A9-4257-9B55-A6993E91DFA9}" srcOrd="4" destOrd="0" presId="urn:microsoft.com/office/officeart/2009/3/layout/IncreasingArrowsProcess"/>
    <dgm:cxn modelId="{8E5F5FD4-6012-4715-8ED6-EF95804C8C72}" type="presParOf" srcId="{CB5D3C03-4296-49EF-ABF4-4D6DCDAACA30}" destId="{3DECD6EB-E0E1-40C5-8561-413FB699A4D7}"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5" qsCatId="simple" csTypeId="urn:microsoft.com/office/officeart/2005/8/colors/colorful5" csCatId="colorful" phldr="1"/>
      <dgm:spPr/>
      <dgm:t>
        <a:bodyPr/>
        <a:lstStyle/>
        <a:p>
          <a:endParaRPr lang="es-CO"/>
        </a:p>
      </dgm:t>
    </dgm:pt>
    <dgm:pt modelId="{2FCFCE2E-E036-4AEA-BD28-109319691A95}">
      <dgm:prSet phldrT="[Texto]" custT="1"/>
      <dgm:spPr>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s-ES" sz="1900" b="1" dirty="0"/>
            <a:t>Identificación de  Activos en Administración Directa</a:t>
          </a:r>
          <a:endParaRPr lang="es-CO" sz="1900" b="1" dirty="0"/>
        </a:p>
      </dgm:t>
    </dgm:pt>
    <dgm:pt modelId="{CCE205F9-1B5E-40C8-BA28-B968B14D4055}" type="parTrans" cxnId="{9ED7427A-C92C-4ACC-9636-7E5558AA7A67}">
      <dgm:prSet/>
      <dgm:spPr/>
      <dgm:t>
        <a:bodyPr/>
        <a:lstStyle/>
        <a:p>
          <a:endParaRPr lang="es-CO" b="1"/>
        </a:p>
      </dgm:t>
    </dgm:pt>
    <dgm:pt modelId="{F0CE9FC6-899C-4350-BF07-7CA4D1AE6754}" type="sibTrans" cxnId="{9ED7427A-C92C-4ACC-9636-7E5558AA7A67}">
      <dgm:prSet/>
      <dgm:spPr/>
      <dgm:t>
        <a:bodyPr/>
        <a:lstStyle/>
        <a:p>
          <a:endParaRPr lang="es-CO" b="1"/>
        </a:p>
      </dgm:t>
    </dgm:pt>
    <dgm:pt modelId="{037A5F9B-1777-4277-8CCD-5AA39EA22338}">
      <dgm:prSet phldrT="[Texto]" custT="1"/>
      <dgm:spPr/>
      <dgm:t>
        <a:bodyPr/>
        <a:lstStyle/>
        <a:p>
          <a:pPr>
            <a:buNone/>
          </a:pPr>
          <a:r>
            <a:rPr lang="es-ES" sz="2800" b="1" dirty="0"/>
            <a:t>9.472</a:t>
          </a:r>
        </a:p>
        <a:p>
          <a:pPr>
            <a:buFont typeface="Arial" panose="020B0604020202020204" pitchFamily="34" charset="0"/>
            <a:buChar char="•"/>
          </a:pPr>
          <a:r>
            <a:rPr lang="es-ES" sz="1600" b="1" dirty="0"/>
            <a:t>     8.259 del Plan de Choque Inicial</a:t>
          </a:r>
        </a:p>
        <a:p>
          <a:pPr>
            <a:buFont typeface="Arial" panose="020B0604020202020204" pitchFamily="34" charset="0"/>
            <a:buChar char="•"/>
          </a:pPr>
          <a:endParaRPr lang="es-ES" sz="1600" b="1" dirty="0"/>
        </a:p>
        <a:p>
          <a:pPr>
            <a:buFont typeface="Arial" panose="020B0604020202020204" pitchFamily="34" charset="0"/>
            <a:buChar char="•"/>
          </a:pPr>
          <a:r>
            <a:rPr lang="es-ES" sz="1600" b="1" dirty="0"/>
            <a:t>    1.213 Asignaciones del Plan de Choque I</a:t>
          </a:r>
        </a:p>
        <a:p>
          <a:pPr>
            <a:buNone/>
          </a:pPr>
          <a:endParaRPr lang="es-CO" sz="1600" b="1" dirty="0"/>
        </a:p>
      </dgm:t>
    </dgm:pt>
    <dgm:pt modelId="{39B21DB4-A89E-4DB5-8D87-3BAABC956BBA}" type="parTrans" cxnId="{824C122B-B4BA-4F55-A435-F10DAF72CFBF}">
      <dgm:prSet/>
      <dgm:spPr/>
      <dgm:t>
        <a:bodyPr/>
        <a:lstStyle/>
        <a:p>
          <a:endParaRPr lang="es-CO"/>
        </a:p>
      </dgm:t>
    </dgm:pt>
    <dgm:pt modelId="{EC5B2B75-C6F1-4B74-B956-3DB676F39A8D}" type="sibTrans" cxnId="{824C122B-B4BA-4F55-A435-F10DAF72CFBF}">
      <dgm:prSet/>
      <dgm:spPr/>
      <dgm:t>
        <a:bodyPr/>
        <a:lstStyle/>
        <a:p>
          <a:endParaRPr lang="es-CO"/>
        </a:p>
      </dgm:t>
    </dgm:pt>
    <dgm:pt modelId="{78FB5790-A5B3-47CD-B83B-E864B64A953D}">
      <dgm:prSet phldrT="[Texto]"/>
      <dgm:spPr/>
      <dgm:t>
        <a:bodyPr/>
        <a:lstStyle/>
        <a:p>
          <a:r>
            <a:rPr lang="es-ES" b="1" dirty="0"/>
            <a:t>Asignación y Presentación a Comité</a:t>
          </a:r>
          <a:endParaRPr lang="es-CO" b="1" dirty="0"/>
        </a:p>
      </dgm:t>
    </dgm:pt>
    <dgm:pt modelId="{1EAB1E8B-3060-4D46-97E9-D5DA45C43317}" type="parTrans" cxnId="{2D0243F1-4E23-4D45-96B6-027DCC93DC1C}">
      <dgm:prSet/>
      <dgm:spPr/>
      <dgm:t>
        <a:bodyPr/>
        <a:lstStyle/>
        <a:p>
          <a:endParaRPr lang="es-CO"/>
        </a:p>
      </dgm:t>
    </dgm:pt>
    <dgm:pt modelId="{9D7240F1-F6AF-475B-967B-A3E7785BEE29}" type="sibTrans" cxnId="{2D0243F1-4E23-4D45-96B6-027DCC93DC1C}">
      <dgm:prSet/>
      <dgm:spPr/>
      <dgm:t>
        <a:bodyPr/>
        <a:lstStyle/>
        <a:p>
          <a:endParaRPr lang="es-CO"/>
        </a:p>
      </dgm:t>
    </dgm:pt>
    <dgm:pt modelId="{4FF28D7C-0EAB-4584-BACC-EB9A71B5A90F}">
      <dgm:prSet phldrT="[Texto]" custT="1"/>
      <dgm:spPr/>
      <dgm:t>
        <a:bodyPr/>
        <a:lstStyle/>
        <a:p>
          <a:endParaRPr lang="es-ES" sz="1800" b="1" dirty="0"/>
        </a:p>
        <a:p>
          <a:endParaRPr lang="es-ES" sz="1800" b="1" dirty="0"/>
        </a:p>
        <a:p>
          <a:r>
            <a:rPr lang="es-ES" sz="2800" b="1" dirty="0"/>
            <a:t>9.472</a:t>
          </a:r>
          <a:endParaRPr lang="es-CO" sz="2800" b="1" dirty="0"/>
        </a:p>
      </dgm:t>
    </dgm:pt>
    <dgm:pt modelId="{0357FB71-247D-43D6-BAFB-E9AF7E0FEAFF}" type="parTrans" cxnId="{386EBBA3-5ED0-475C-AA4F-1E1017BEE442}">
      <dgm:prSet/>
      <dgm:spPr/>
      <dgm:t>
        <a:bodyPr/>
        <a:lstStyle/>
        <a:p>
          <a:endParaRPr lang="es-CO"/>
        </a:p>
      </dgm:t>
    </dgm:pt>
    <dgm:pt modelId="{67537C80-DA71-484E-9754-EE548381B409}" type="sibTrans" cxnId="{386EBBA3-5ED0-475C-AA4F-1E1017BEE442}">
      <dgm:prSet/>
      <dgm:spPr/>
      <dgm:t>
        <a:bodyPr/>
        <a:lstStyle/>
        <a:p>
          <a:endParaRPr lang="es-CO"/>
        </a:p>
      </dgm:t>
    </dgm:pt>
    <dgm:pt modelId="{CE1A4D7B-EFCF-4A23-848C-455CE1DF8097}">
      <dgm:prSet phldrT="[Texto]"/>
      <dgm:spPr/>
      <dgm:t>
        <a:bodyPr/>
        <a:lstStyle/>
        <a:p>
          <a:r>
            <a:rPr lang="es-ES" b="1" dirty="0"/>
            <a:t>Posesión del depositario</a:t>
          </a:r>
          <a:endParaRPr lang="es-CO" b="1" dirty="0"/>
        </a:p>
      </dgm:t>
    </dgm:pt>
    <dgm:pt modelId="{F03C16DF-0998-4C32-9EE3-7B55EA03202A}" type="parTrans" cxnId="{8B7DD3C7-433E-49DB-B1E2-316FA0C1A945}">
      <dgm:prSet/>
      <dgm:spPr/>
      <dgm:t>
        <a:bodyPr/>
        <a:lstStyle/>
        <a:p>
          <a:endParaRPr lang="es-CO"/>
        </a:p>
      </dgm:t>
    </dgm:pt>
    <dgm:pt modelId="{20654995-FCE1-4ABF-AD6E-7B27BA421C07}" type="sibTrans" cxnId="{8B7DD3C7-433E-49DB-B1E2-316FA0C1A945}">
      <dgm:prSet/>
      <dgm:spPr/>
      <dgm:t>
        <a:bodyPr/>
        <a:lstStyle/>
        <a:p>
          <a:endParaRPr lang="es-CO"/>
        </a:p>
      </dgm:t>
    </dgm:pt>
    <dgm:pt modelId="{AE54061C-0925-42BC-94E6-4C9E23E22C0F}">
      <dgm:prSet phldrT="[Texto]" custT="1"/>
      <dgm:spPr/>
      <dgm:t>
        <a:bodyPr/>
        <a:lstStyle/>
        <a:p>
          <a:endParaRPr lang="es-ES" sz="1800" b="1" dirty="0"/>
        </a:p>
        <a:p>
          <a:endParaRPr lang="es-ES" sz="1800" b="1" dirty="0"/>
        </a:p>
        <a:p>
          <a:r>
            <a:rPr lang="es-ES" sz="2800" b="1" dirty="0"/>
            <a:t>9.472</a:t>
          </a:r>
          <a:endParaRPr lang="es-CO" sz="2800" b="1" dirty="0"/>
        </a:p>
      </dgm:t>
    </dgm:pt>
    <dgm:pt modelId="{2AAC479D-EBFC-4947-BCA1-1323FC4E3261}" type="parTrans" cxnId="{28853EE5-13B8-432C-82FE-B529CAD1567D}">
      <dgm:prSet/>
      <dgm:spPr/>
      <dgm:t>
        <a:bodyPr/>
        <a:lstStyle/>
        <a:p>
          <a:endParaRPr lang="es-CO"/>
        </a:p>
      </dgm:t>
    </dgm:pt>
    <dgm:pt modelId="{9A34F091-E0A5-47A1-9C05-10F8BE4A6462}" type="sibTrans" cxnId="{28853EE5-13B8-432C-82FE-B529CAD1567D}">
      <dgm:prSet/>
      <dgm:spPr/>
      <dgm:t>
        <a:bodyPr/>
        <a:lstStyle/>
        <a:p>
          <a:endParaRPr lang="es-CO"/>
        </a:p>
      </dgm:t>
    </dgm:pt>
    <dgm:pt modelId="{02F13242-5FBB-4758-A10F-4ACD7BFAB2A6}">
      <dgm:prSet phldrT="[Texto]"/>
      <dgm:spPr/>
      <dgm:t>
        <a:bodyPr/>
        <a:lstStyle/>
        <a:p>
          <a:r>
            <a:rPr lang="es-ES" b="1" dirty="0"/>
            <a:t>Entrega del activo</a:t>
          </a:r>
          <a:endParaRPr lang="es-CO" b="1" dirty="0"/>
        </a:p>
      </dgm:t>
    </dgm:pt>
    <dgm:pt modelId="{67B9C2BE-26DB-4CE8-AFA9-C12445FDB844}" type="parTrans" cxnId="{4ABA97F3-9935-4BC7-A878-A36C13FBA05B}">
      <dgm:prSet/>
      <dgm:spPr/>
      <dgm:t>
        <a:bodyPr/>
        <a:lstStyle/>
        <a:p>
          <a:endParaRPr lang="es-CO"/>
        </a:p>
      </dgm:t>
    </dgm:pt>
    <dgm:pt modelId="{73412106-76DD-450B-BCC5-E1EE7DB9A7DE}" type="sibTrans" cxnId="{4ABA97F3-9935-4BC7-A878-A36C13FBA05B}">
      <dgm:prSet/>
      <dgm:spPr/>
      <dgm:t>
        <a:bodyPr/>
        <a:lstStyle/>
        <a:p>
          <a:endParaRPr lang="es-CO"/>
        </a:p>
      </dgm:t>
    </dgm:pt>
    <dgm:pt modelId="{FE04EE83-6146-4232-86B4-009E48615310}">
      <dgm:prSet phldrT="[Texto]" custT="1"/>
      <dgm:spPr/>
      <dgm:t>
        <a:bodyPr/>
        <a:lstStyle/>
        <a:p>
          <a:r>
            <a:rPr lang="es-ES" sz="2800" b="1" dirty="0"/>
            <a:t>6.325</a:t>
          </a:r>
          <a:r>
            <a:rPr lang="es-ES" sz="1800" b="1" dirty="0"/>
            <a:t> (77%) Plan Inicial</a:t>
          </a:r>
        </a:p>
        <a:p>
          <a:endParaRPr lang="es-ES" sz="1800" b="1" dirty="0"/>
        </a:p>
        <a:p>
          <a:r>
            <a:rPr lang="es-ES" sz="1800" b="1" dirty="0">
              <a:solidFill>
                <a:schemeClr val="accent2">
                  <a:lumMod val="75000"/>
                </a:schemeClr>
              </a:solidFill>
            </a:rPr>
            <a:t>* Reasignaciones </a:t>
          </a:r>
        </a:p>
        <a:p>
          <a:r>
            <a:rPr lang="es-ES" sz="1800" b="1" dirty="0">
              <a:solidFill>
                <a:schemeClr val="accent2">
                  <a:lumMod val="75000"/>
                </a:schemeClr>
              </a:solidFill>
            </a:rPr>
            <a:t>1000 FMI</a:t>
          </a:r>
          <a:endParaRPr lang="es-CO" sz="1800" b="1" dirty="0">
            <a:solidFill>
              <a:schemeClr val="accent2">
                <a:lumMod val="75000"/>
              </a:schemeClr>
            </a:solidFill>
          </a:endParaRPr>
        </a:p>
      </dgm:t>
    </dgm:pt>
    <dgm:pt modelId="{4C089C95-5F3F-4198-90FF-5DDB00EFE485}" type="parTrans" cxnId="{C8871C40-AE0B-46C2-8EA5-653438026DA5}">
      <dgm:prSet/>
      <dgm:spPr/>
      <dgm:t>
        <a:bodyPr/>
        <a:lstStyle/>
        <a:p>
          <a:endParaRPr lang="es-CO"/>
        </a:p>
      </dgm:t>
    </dgm:pt>
    <dgm:pt modelId="{2773DF2C-4921-47B5-B211-B98F391E4343}" type="sibTrans" cxnId="{C8871C40-AE0B-46C2-8EA5-653438026DA5}">
      <dgm:prSet/>
      <dgm:spPr/>
      <dgm:t>
        <a:bodyPr/>
        <a:lstStyle/>
        <a:p>
          <a:endParaRPr lang="es-CO"/>
        </a:p>
      </dgm:t>
    </dgm:pt>
    <dgm:pt modelId="{FB16CE0A-C824-425D-BFDE-C34134818D73}" type="pres">
      <dgm:prSet presAssocID="{FAC62C0E-A33D-40B0-92B4-FC9E85C1F2C4}" presName="Name0" presStyleCnt="0">
        <dgm:presLayoutVars>
          <dgm:chMax val="5"/>
          <dgm:chPref val="5"/>
          <dgm:dir/>
          <dgm:animLvl val="lvl"/>
        </dgm:presLayoutVars>
      </dgm:prSet>
      <dgm:spPr/>
    </dgm:pt>
    <dgm:pt modelId="{D7F0BB4F-3560-46C6-85E3-46BA73118D1C}" type="pres">
      <dgm:prSet presAssocID="{2FCFCE2E-E036-4AEA-BD28-109319691A95}" presName="parentText1" presStyleLbl="node1" presStyleIdx="0" presStyleCnt="4">
        <dgm:presLayoutVars>
          <dgm:chMax/>
          <dgm:chPref val="3"/>
          <dgm:bulletEnabled val="1"/>
        </dgm:presLayoutVars>
      </dgm:prSet>
      <dgm:spPr/>
    </dgm:pt>
    <dgm:pt modelId="{27E549ED-80D5-48DE-9A24-B5D8F881DBD6}" type="pres">
      <dgm:prSet presAssocID="{2FCFCE2E-E036-4AEA-BD28-109319691A95}" presName="childText1" presStyleLbl="solidAlignAcc1" presStyleIdx="0" presStyleCnt="4" custScaleY="108168">
        <dgm:presLayoutVars>
          <dgm:chMax val="0"/>
          <dgm:chPref val="0"/>
          <dgm:bulletEnabled val="1"/>
        </dgm:presLayoutVars>
      </dgm:prSet>
      <dgm:spPr/>
    </dgm:pt>
    <dgm:pt modelId="{A82F2B76-2197-40F6-9CF5-45CC5C8910C9}" type="pres">
      <dgm:prSet presAssocID="{78FB5790-A5B3-47CD-B83B-E864B64A953D}" presName="parentText2" presStyleLbl="node1" presStyleIdx="1" presStyleCnt="4">
        <dgm:presLayoutVars>
          <dgm:chMax/>
          <dgm:chPref val="3"/>
          <dgm:bulletEnabled val="1"/>
        </dgm:presLayoutVars>
      </dgm:prSet>
      <dgm:spPr/>
    </dgm:pt>
    <dgm:pt modelId="{EE7E80C2-0C61-4CE3-911E-CC97A46C87CB}" type="pres">
      <dgm:prSet presAssocID="{78FB5790-A5B3-47CD-B83B-E864B64A953D}" presName="childText2" presStyleLbl="solidAlignAcc1" presStyleIdx="1" presStyleCnt="4">
        <dgm:presLayoutVars>
          <dgm:chMax val="0"/>
          <dgm:chPref val="0"/>
          <dgm:bulletEnabled val="1"/>
        </dgm:presLayoutVars>
      </dgm:prSet>
      <dgm:spPr/>
    </dgm:pt>
    <dgm:pt modelId="{D600BD07-D667-4792-A810-DDFD153065AF}" type="pres">
      <dgm:prSet presAssocID="{CE1A4D7B-EFCF-4A23-848C-455CE1DF8097}" presName="parentText3" presStyleLbl="node1" presStyleIdx="2" presStyleCnt="4">
        <dgm:presLayoutVars>
          <dgm:chMax/>
          <dgm:chPref val="3"/>
          <dgm:bulletEnabled val="1"/>
        </dgm:presLayoutVars>
      </dgm:prSet>
      <dgm:spPr/>
    </dgm:pt>
    <dgm:pt modelId="{7F5D6B1C-F101-4B88-8E17-025B78B1269C}" type="pres">
      <dgm:prSet presAssocID="{CE1A4D7B-EFCF-4A23-848C-455CE1DF8097}" presName="childText3" presStyleLbl="solidAlignAcc1" presStyleIdx="2" presStyleCnt="4">
        <dgm:presLayoutVars>
          <dgm:chMax val="0"/>
          <dgm:chPref val="0"/>
          <dgm:bulletEnabled val="1"/>
        </dgm:presLayoutVars>
      </dgm:prSet>
      <dgm:spPr/>
    </dgm:pt>
    <dgm:pt modelId="{9998C0A5-E848-4E82-B4AD-029A9C2F959A}" type="pres">
      <dgm:prSet presAssocID="{02F13242-5FBB-4758-A10F-4ACD7BFAB2A6}" presName="parentText4" presStyleLbl="node1" presStyleIdx="3" presStyleCnt="4">
        <dgm:presLayoutVars>
          <dgm:chMax/>
          <dgm:chPref val="3"/>
          <dgm:bulletEnabled val="1"/>
        </dgm:presLayoutVars>
      </dgm:prSet>
      <dgm:spPr/>
    </dgm:pt>
    <dgm:pt modelId="{A9451C07-716F-49CA-9C11-DF1AC47824B0}" type="pres">
      <dgm:prSet presAssocID="{02F13242-5FBB-4758-A10F-4ACD7BFAB2A6}" presName="childText4" presStyleLbl="solidAlignAcc1" presStyleIdx="3" presStyleCnt="4">
        <dgm:presLayoutVars>
          <dgm:chMax val="0"/>
          <dgm:chPref val="0"/>
          <dgm:bulletEnabled val="1"/>
        </dgm:presLayoutVars>
      </dgm:prSet>
      <dgm:spPr/>
    </dgm:pt>
  </dgm:ptLst>
  <dgm:cxnLst>
    <dgm:cxn modelId="{FABBE90C-B25F-4B11-BFE4-61FD85869C63}" type="presOf" srcId="{FE04EE83-6146-4232-86B4-009E48615310}" destId="{A9451C07-716F-49CA-9C11-DF1AC47824B0}" srcOrd="0" destOrd="0" presId="urn:microsoft.com/office/officeart/2009/3/layout/IncreasingArrowsProcess"/>
    <dgm:cxn modelId="{824C122B-B4BA-4F55-A435-F10DAF72CFBF}" srcId="{2FCFCE2E-E036-4AEA-BD28-109319691A95}" destId="{037A5F9B-1777-4277-8CCD-5AA39EA22338}" srcOrd="0" destOrd="0" parTransId="{39B21DB4-A89E-4DB5-8D87-3BAABC956BBA}" sibTransId="{EC5B2B75-C6F1-4B74-B956-3DB676F39A8D}"/>
    <dgm:cxn modelId="{8F2DC62C-BFD6-4C2D-A670-67F5C6A426FF}" type="presOf" srcId="{FAC62C0E-A33D-40B0-92B4-FC9E85C1F2C4}" destId="{FB16CE0A-C824-425D-BFDE-C34134818D73}" srcOrd="0" destOrd="0" presId="urn:microsoft.com/office/officeart/2009/3/layout/IncreasingArrowsProcess"/>
    <dgm:cxn modelId="{C8871C40-AE0B-46C2-8EA5-653438026DA5}" srcId="{02F13242-5FBB-4758-A10F-4ACD7BFAB2A6}" destId="{FE04EE83-6146-4232-86B4-009E48615310}" srcOrd="0" destOrd="0" parTransId="{4C089C95-5F3F-4198-90FF-5DDB00EFE485}" sibTransId="{2773DF2C-4921-47B5-B211-B98F391E4343}"/>
    <dgm:cxn modelId="{D5061360-CE22-4F1C-8E8D-1C1F9C737C94}" type="presOf" srcId="{4FF28D7C-0EAB-4584-BACC-EB9A71B5A90F}" destId="{EE7E80C2-0C61-4CE3-911E-CC97A46C87CB}" srcOrd="0" destOrd="0" presId="urn:microsoft.com/office/officeart/2009/3/layout/IncreasingArrowsProcess"/>
    <dgm:cxn modelId="{98C70B4A-E129-4166-9262-5541DB0BC65A}" type="presOf" srcId="{CE1A4D7B-EFCF-4A23-848C-455CE1DF8097}" destId="{D600BD07-D667-4792-A810-DDFD153065AF}" srcOrd="0" destOrd="0" presId="urn:microsoft.com/office/officeart/2009/3/layout/IncreasingArrowsProcess"/>
    <dgm:cxn modelId="{6CE14C4F-B37C-4F1D-92F9-1A47F386BAE8}" type="presOf" srcId="{AE54061C-0925-42BC-94E6-4C9E23E22C0F}" destId="{7F5D6B1C-F101-4B88-8E17-025B78B1269C}" srcOrd="0" destOrd="0" presId="urn:microsoft.com/office/officeart/2009/3/layout/IncreasingArrowsProcess"/>
    <dgm:cxn modelId="{435A7E56-94A1-4ED3-AA00-AC73B4044421}" type="presOf" srcId="{02F13242-5FBB-4758-A10F-4ACD7BFAB2A6}" destId="{9998C0A5-E848-4E82-B4AD-029A9C2F959A}" srcOrd="0" destOrd="0" presId="urn:microsoft.com/office/officeart/2009/3/layout/IncreasingArrowsProcess"/>
    <dgm:cxn modelId="{9ED7427A-C92C-4ACC-9636-7E5558AA7A67}" srcId="{FAC62C0E-A33D-40B0-92B4-FC9E85C1F2C4}" destId="{2FCFCE2E-E036-4AEA-BD28-109319691A95}" srcOrd="0" destOrd="0" parTransId="{CCE205F9-1B5E-40C8-BA28-B968B14D4055}" sibTransId="{F0CE9FC6-899C-4350-BF07-7CA4D1AE6754}"/>
    <dgm:cxn modelId="{FF95058D-21EB-4712-BF04-94DABEEC1FB4}" type="presOf" srcId="{037A5F9B-1777-4277-8CCD-5AA39EA22338}" destId="{27E549ED-80D5-48DE-9A24-B5D8F881DBD6}" srcOrd="0" destOrd="0" presId="urn:microsoft.com/office/officeart/2009/3/layout/IncreasingArrowsProcess"/>
    <dgm:cxn modelId="{386EBBA3-5ED0-475C-AA4F-1E1017BEE442}" srcId="{78FB5790-A5B3-47CD-B83B-E864B64A953D}" destId="{4FF28D7C-0EAB-4584-BACC-EB9A71B5A90F}" srcOrd="0" destOrd="0" parTransId="{0357FB71-247D-43D6-BAFB-E9AF7E0FEAFF}" sibTransId="{67537C80-DA71-484E-9754-EE548381B409}"/>
    <dgm:cxn modelId="{12A37EAF-CCFD-45CA-9E4D-6C6F813D6DE5}" type="presOf" srcId="{78FB5790-A5B3-47CD-B83B-E864B64A953D}" destId="{A82F2B76-2197-40F6-9CF5-45CC5C8910C9}" srcOrd="0" destOrd="0" presId="urn:microsoft.com/office/officeart/2009/3/layout/IncreasingArrowsProcess"/>
    <dgm:cxn modelId="{8B7DD3C7-433E-49DB-B1E2-316FA0C1A945}" srcId="{FAC62C0E-A33D-40B0-92B4-FC9E85C1F2C4}" destId="{CE1A4D7B-EFCF-4A23-848C-455CE1DF8097}" srcOrd="2" destOrd="0" parTransId="{F03C16DF-0998-4C32-9EE3-7B55EA03202A}" sibTransId="{20654995-FCE1-4ABF-AD6E-7B27BA421C07}"/>
    <dgm:cxn modelId="{0E24E9D2-170E-4B7E-BE76-4D7A6A7FE5EB}" type="presOf" srcId="{2FCFCE2E-E036-4AEA-BD28-109319691A95}" destId="{D7F0BB4F-3560-46C6-85E3-46BA73118D1C}" srcOrd="0" destOrd="0" presId="urn:microsoft.com/office/officeart/2009/3/layout/IncreasingArrowsProcess"/>
    <dgm:cxn modelId="{28853EE5-13B8-432C-82FE-B529CAD1567D}" srcId="{CE1A4D7B-EFCF-4A23-848C-455CE1DF8097}" destId="{AE54061C-0925-42BC-94E6-4C9E23E22C0F}" srcOrd="0" destOrd="0" parTransId="{2AAC479D-EBFC-4947-BCA1-1323FC4E3261}" sibTransId="{9A34F091-E0A5-47A1-9C05-10F8BE4A6462}"/>
    <dgm:cxn modelId="{2D0243F1-4E23-4D45-96B6-027DCC93DC1C}" srcId="{FAC62C0E-A33D-40B0-92B4-FC9E85C1F2C4}" destId="{78FB5790-A5B3-47CD-B83B-E864B64A953D}" srcOrd="1" destOrd="0" parTransId="{1EAB1E8B-3060-4D46-97E9-D5DA45C43317}" sibTransId="{9D7240F1-F6AF-475B-967B-A3E7785BEE29}"/>
    <dgm:cxn modelId="{4ABA97F3-9935-4BC7-A878-A36C13FBA05B}" srcId="{FAC62C0E-A33D-40B0-92B4-FC9E85C1F2C4}" destId="{02F13242-5FBB-4758-A10F-4ACD7BFAB2A6}" srcOrd="3" destOrd="0" parTransId="{67B9C2BE-26DB-4CE8-AFA9-C12445FDB844}" sibTransId="{73412106-76DD-450B-BCC5-E1EE7DB9A7DE}"/>
    <dgm:cxn modelId="{AFF90F37-E77C-466B-9A5D-4F56D90747C1}" type="presParOf" srcId="{FB16CE0A-C824-425D-BFDE-C34134818D73}" destId="{D7F0BB4F-3560-46C6-85E3-46BA73118D1C}" srcOrd="0" destOrd="0" presId="urn:microsoft.com/office/officeart/2009/3/layout/IncreasingArrowsProcess"/>
    <dgm:cxn modelId="{D76BFD92-1C24-4FA0-882C-899104FD83DD}" type="presParOf" srcId="{FB16CE0A-C824-425D-BFDE-C34134818D73}" destId="{27E549ED-80D5-48DE-9A24-B5D8F881DBD6}" srcOrd="1" destOrd="0" presId="urn:microsoft.com/office/officeart/2009/3/layout/IncreasingArrowsProcess"/>
    <dgm:cxn modelId="{DEA7FC0D-D1AF-47F1-95C7-AF21E47A6417}" type="presParOf" srcId="{FB16CE0A-C824-425D-BFDE-C34134818D73}" destId="{A82F2B76-2197-40F6-9CF5-45CC5C8910C9}" srcOrd="2" destOrd="0" presId="urn:microsoft.com/office/officeart/2009/3/layout/IncreasingArrowsProcess"/>
    <dgm:cxn modelId="{DF164877-4B9E-44CF-953C-295E8FE324DB}" type="presParOf" srcId="{FB16CE0A-C824-425D-BFDE-C34134818D73}" destId="{EE7E80C2-0C61-4CE3-911E-CC97A46C87CB}" srcOrd="3" destOrd="0" presId="urn:microsoft.com/office/officeart/2009/3/layout/IncreasingArrowsProcess"/>
    <dgm:cxn modelId="{9F9AC58C-8ED7-46B3-A3B4-C7A3504D5AE3}" type="presParOf" srcId="{FB16CE0A-C824-425D-BFDE-C34134818D73}" destId="{D600BD07-D667-4792-A810-DDFD153065AF}" srcOrd="4" destOrd="0" presId="urn:microsoft.com/office/officeart/2009/3/layout/IncreasingArrowsProcess"/>
    <dgm:cxn modelId="{F764CF98-C33E-4675-8E17-2137BC42DEDD}" type="presParOf" srcId="{FB16CE0A-C824-425D-BFDE-C34134818D73}" destId="{7F5D6B1C-F101-4B88-8E17-025B78B1269C}" srcOrd="5" destOrd="0" presId="urn:microsoft.com/office/officeart/2009/3/layout/IncreasingArrowsProcess"/>
    <dgm:cxn modelId="{C7A4C3F9-73CF-4755-90A8-F87B45F51501}" type="presParOf" srcId="{FB16CE0A-C824-425D-BFDE-C34134818D73}" destId="{9998C0A5-E848-4E82-B4AD-029A9C2F959A}" srcOrd="6" destOrd="0" presId="urn:microsoft.com/office/officeart/2009/3/layout/IncreasingArrowsProcess"/>
    <dgm:cxn modelId="{59FF94DB-04B0-41C0-A92A-4280D4B8078B}" type="presParOf" srcId="{FB16CE0A-C824-425D-BFDE-C34134818D73}" destId="{A9451C07-716F-49CA-9C11-DF1AC47824B0}" srcOrd="7"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4143CC9-0B7E-427D-872E-1FC902717F9B}" type="doc">
      <dgm:prSet loTypeId="urn:microsoft.com/office/officeart/2005/8/layout/target2" loCatId="relationship" qsTypeId="urn:microsoft.com/office/officeart/2005/8/quickstyle/simple1" qsCatId="simple" csTypeId="urn:microsoft.com/office/officeart/2005/8/colors/accent5_1" csCatId="accent5" phldr="1"/>
      <dgm:spPr/>
      <dgm:t>
        <a:bodyPr/>
        <a:lstStyle/>
        <a:p>
          <a:endParaRPr lang="es-CO"/>
        </a:p>
      </dgm:t>
    </dgm:pt>
    <dgm:pt modelId="{FF0256CF-938A-4912-92D8-E0750BDD9059}">
      <dgm:prSet phldrT="[Texto]"/>
      <dgm:spPr/>
      <dgm:t>
        <a:bodyPr/>
        <a:lstStyle/>
        <a:p>
          <a:r>
            <a:rPr lang="es-ES" dirty="0"/>
            <a:t>12.878 Asignaciones realizadas</a:t>
          </a:r>
          <a:endParaRPr lang="es-CO" dirty="0"/>
        </a:p>
      </dgm:t>
    </dgm:pt>
    <dgm:pt modelId="{EC3ED98D-BF6B-4979-B348-B33D791077BD}" type="parTrans" cxnId="{85E210EB-7CC7-44AA-AC28-EEB3BAEA8A05}">
      <dgm:prSet/>
      <dgm:spPr/>
      <dgm:t>
        <a:bodyPr/>
        <a:lstStyle/>
        <a:p>
          <a:endParaRPr lang="es-CO"/>
        </a:p>
      </dgm:t>
    </dgm:pt>
    <dgm:pt modelId="{08836C70-6A70-4B59-92DE-AD0AB7E9F4D6}" type="sibTrans" cxnId="{85E210EB-7CC7-44AA-AC28-EEB3BAEA8A05}">
      <dgm:prSet/>
      <dgm:spPr/>
      <dgm:t>
        <a:bodyPr/>
        <a:lstStyle/>
        <a:p>
          <a:endParaRPr lang="es-CO"/>
        </a:p>
      </dgm:t>
    </dgm:pt>
    <dgm:pt modelId="{EA7EF877-D2A4-4A2E-85D9-BC224FFC15DC}">
      <dgm:prSet phldrT="[Texto]"/>
      <dgm:spPr/>
      <dgm:t>
        <a:bodyPr/>
        <a:lstStyle/>
        <a:p>
          <a:r>
            <a:rPr lang="es-ES" dirty="0"/>
            <a:t>10.753 FMI Asignados una única vez</a:t>
          </a:r>
          <a:endParaRPr lang="es-CO" dirty="0"/>
        </a:p>
      </dgm:t>
    </dgm:pt>
    <dgm:pt modelId="{64CFB00F-4035-4F03-B544-02212A507C40}" type="parTrans" cxnId="{3E34967D-E56F-40B1-915E-949EB590F26B}">
      <dgm:prSet/>
      <dgm:spPr/>
      <dgm:t>
        <a:bodyPr/>
        <a:lstStyle/>
        <a:p>
          <a:endParaRPr lang="es-CO"/>
        </a:p>
      </dgm:t>
    </dgm:pt>
    <dgm:pt modelId="{892B583F-10EF-438F-8FF3-8B44E88578D7}" type="sibTrans" cxnId="{3E34967D-E56F-40B1-915E-949EB590F26B}">
      <dgm:prSet/>
      <dgm:spPr/>
      <dgm:t>
        <a:bodyPr/>
        <a:lstStyle/>
        <a:p>
          <a:endParaRPr lang="es-CO"/>
        </a:p>
      </dgm:t>
    </dgm:pt>
    <dgm:pt modelId="{29397754-BE1C-47C3-BF91-1DEA2642681C}">
      <dgm:prSet phldrT="[Texto]"/>
      <dgm:spPr/>
      <dgm:t>
        <a:bodyPr/>
        <a:lstStyle/>
        <a:p>
          <a:r>
            <a:rPr lang="es-ES" dirty="0"/>
            <a:t>876 FMI Asignados dos veces</a:t>
          </a:r>
          <a:endParaRPr lang="es-CO" dirty="0"/>
        </a:p>
      </dgm:t>
    </dgm:pt>
    <dgm:pt modelId="{961CF160-9EE5-4C6B-8852-2C052439DFCC}" type="parTrans" cxnId="{AE351838-559D-45AA-B28C-9CF52C401F63}">
      <dgm:prSet/>
      <dgm:spPr/>
      <dgm:t>
        <a:bodyPr/>
        <a:lstStyle/>
        <a:p>
          <a:endParaRPr lang="es-CO"/>
        </a:p>
      </dgm:t>
    </dgm:pt>
    <dgm:pt modelId="{2246147C-89E2-4735-A22D-685C0AEF0549}" type="sibTrans" cxnId="{AE351838-559D-45AA-B28C-9CF52C401F63}">
      <dgm:prSet/>
      <dgm:spPr/>
      <dgm:t>
        <a:bodyPr/>
        <a:lstStyle/>
        <a:p>
          <a:endParaRPr lang="es-CO"/>
        </a:p>
      </dgm:t>
    </dgm:pt>
    <dgm:pt modelId="{A853A185-4F1F-429A-95FF-5BC5FF9C84C0}">
      <dgm:prSet phldrT="[Texto]"/>
      <dgm:spPr/>
      <dgm:t>
        <a:bodyPr/>
        <a:lstStyle/>
        <a:p>
          <a:r>
            <a:rPr lang="es-ES" dirty="0"/>
            <a:t>123 FMI Asignados tres veces</a:t>
          </a:r>
          <a:endParaRPr lang="es-CO" dirty="0"/>
        </a:p>
      </dgm:t>
    </dgm:pt>
    <dgm:pt modelId="{E7D5D567-4113-40B0-95EB-CD1063D4EC79}" type="parTrans" cxnId="{00E212A2-AECC-469C-B00A-1426951A6D23}">
      <dgm:prSet/>
      <dgm:spPr/>
      <dgm:t>
        <a:bodyPr/>
        <a:lstStyle/>
        <a:p>
          <a:endParaRPr lang="es-CO"/>
        </a:p>
      </dgm:t>
    </dgm:pt>
    <dgm:pt modelId="{18FB5D8D-3FE5-4CB2-81AA-A727324A53B6}" type="sibTrans" cxnId="{00E212A2-AECC-469C-B00A-1426951A6D23}">
      <dgm:prSet/>
      <dgm:spPr/>
      <dgm:t>
        <a:bodyPr/>
        <a:lstStyle/>
        <a:p>
          <a:endParaRPr lang="es-CO"/>
        </a:p>
      </dgm:t>
    </dgm:pt>
    <dgm:pt modelId="{EE368D94-6734-4E19-B515-F7F9B0D6FBB8}" type="pres">
      <dgm:prSet presAssocID="{04143CC9-0B7E-427D-872E-1FC902717F9B}" presName="Name0" presStyleCnt="0">
        <dgm:presLayoutVars>
          <dgm:chMax val="3"/>
          <dgm:chPref val="1"/>
          <dgm:dir/>
          <dgm:animLvl val="lvl"/>
          <dgm:resizeHandles/>
        </dgm:presLayoutVars>
      </dgm:prSet>
      <dgm:spPr/>
    </dgm:pt>
    <dgm:pt modelId="{E4CB9684-CEC5-45E9-958B-BEBA9473C4A1}" type="pres">
      <dgm:prSet presAssocID="{04143CC9-0B7E-427D-872E-1FC902717F9B}" presName="outerBox" presStyleCnt="0"/>
      <dgm:spPr/>
    </dgm:pt>
    <dgm:pt modelId="{8DE7E1D8-04DA-49EA-AA6C-D1B50BD82BBB}" type="pres">
      <dgm:prSet presAssocID="{04143CC9-0B7E-427D-872E-1FC902717F9B}" presName="outerBoxParent" presStyleLbl="node1" presStyleIdx="0" presStyleCnt="1"/>
      <dgm:spPr/>
    </dgm:pt>
    <dgm:pt modelId="{DEBB1EBA-2F4B-4F6E-B333-A55CF9F2DE7C}" type="pres">
      <dgm:prSet presAssocID="{04143CC9-0B7E-427D-872E-1FC902717F9B}" presName="outerBoxChildren" presStyleCnt="0"/>
      <dgm:spPr/>
    </dgm:pt>
    <dgm:pt modelId="{9BD4823C-20EF-4AEA-B956-70F0E89707A1}" type="pres">
      <dgm:prSet presAssocID="{EA7EF877-D2A4-4A2E-85D9-BC224FFC15DC}" presName="oChild" presStyleLbl="fgAcc1" presStyleIdx="0" presStyleCnt="3">
        <dgm:presLayoutVars>
          <dgm:bulletEnabled val="1"/>
        </dgm:presLayoutVars>
      </dgm:prSet>
      <dgm:spPr/>
    </dgm:pt>
    <dgm:pt modelId="{CB56B47E-1C95-4E39-8899-48F66478DF8E}" type="pres">
      <dgm:prSet presAssocID="{892B583F-10EF-438F-8FF3-8B44E88578D7}" presName="outerSibTrans" presStyleCnt="0"/>
      <dgm:spPr/>
    </dgm:pt>
    <dgm:pt modelId="{62DF2DDB-831E-4AD7-9A1B-F0C841CF4816}" type="pres">
      <dgm:prSet presAssocID="{29397754-BE1C-47C3-BF91-1DEA2642681C}" presName="oChild" presStyleLbl="fgAcc1" presStyleIdx="1" presStyleCnt="3">
        <dgm:presLayoutVars>
          <dgm:bulletEnabled val="1"/>
        </dgm:presLayoutVars>
      </dgm:prSet>
      <dgm:spPr/>
    </dgm:pt>
    <dgm:pt modelId="{1BD67F32-67D5-48CB-B1AC-C8E357D06D05}" type="pres">
      <dgm:prSet presAssocID="{2246147C-89E2-4735-A22D-685C0AEF0549}" presName="outerSibTrans" presStyleCnt="0"/>
      <dgm:spPr/>
    </dgm:pt>
    <dgm:pt modelId="{631A2E50-D09B-447D-8367-7CC63CEFF4B8}" type="pres">
      <dgm:prSet presAssocID="{A853A185-4F1F-429A-95FF-5BC5FF9C84C0}" presName="oChild" presStyleLbl="fgAcc1" presStyleIdx="2" presStyleCnt="3">
        <dgm:presLayoutVars>
          <dgm:bulletEnabled val="1"/>
        </dgm:presLayoutVars>
      </dgm:prSet>
      <dgm:spPr/>
    </dgm:pt>
  </dgm:ptLst>
  <dgm:cxnLst>
    <dgm:cxn modelId="{5BCBE221-E479-49D3-BF24-5F0F536F82AD}" type="presOf" srcId="{A853A185-4F1F-429A-95FF-5BC5FF9C84C0}" destId="{631A2E50-D09B-447D-8367-7CC63CEFF4B8}" srcOrd="0" destOrd="0" presId="urn:microsoft.com/office/officeart/2005/8/layout/target2"/>
    <dgm:cxn modelId="{AE351838-559D-45AA-B28C-9CF52C401F63}" srcId="{FF0256CF-938A-4912-92D8-E0750BDD9059}" destId="{29397754-BE1C-47C3-BF91-1DEA2642681C}" srcOrd="1" destOrd="0" parTransId="{961CF160-9EE5-4C6B-8852-2C052439DFCC}" sibTransId="{2246147C-89E2-4735-A22D-685C0AEF0549}"/>
    <dgm:cxn modelId="{93DA506C-52EE-41C4-A312-3AC2B53B6C4D}" type="presOf" srcId="{04143CC9-0B7E-427D-872E-1FC902717F9B}" destId="{EE368D94-6734-4E19-B515-F7F9B0D6FBB8}" srcOrd="0" destOrd="0" presId="urn:microsoft.com/office/officeart/2005/8/layout/target2"/>
    <dgm:cxn modelId="{3E34967D-E56F-40B1-915E-949EB590F26B}" srcId="{FF0256CF-938A-4912-92D8-E0750BDD9059}" destId="{EA7EF877-D2A4-4A2E-85D9-BC224FFC15DC}" srcOrd="0" destOrd="0" parTransId="{64CFB00F-4035-4F03-B544-02212A507C40}" sibTransId="{892B583F-10EF-438F-8FF3-8B44E88578D7}"/>
    <dgm:cxn modelId="{00E212A2-AECC-469C-B00A-1426951A6D23}" srcId="{FF0256CF-938A-4912-92D8-E0750BDD9059}" destId="{A853A185-4F1F-429A-95FF-5BC5FF9C84C0}" srcOrd="2" destOrd="0" parTransId="{E7D5D567-4113-40B0-95EB-CD1063D4EC79}" sibTransId="{18FB5D8D-3FE5-4CB2-81AA-A727324A53B6}"/>
    <dgm:cxn modelId="{A038C9B2-0B92-47E3-9245-2381F1C49F98}" type="presOf" srcId="{EA7EF877-D2A4-4A2E-85D9-BC224FFC15DC}" destId="{9BD4823C-20EF-4AEA-B956-70F0E89707A1}" srcOrd="0" destOrd="0" presId="urn:microsoft.com/office/officeart/2005/8/layout/target2"/>
    <dgm:cxn modelId="{DE5744CF-9870-4F7C-A1FF-4093DB2929F9}" type="presOf" srcId="{29397754-BE1C-47C3-BF91-1DEA2642681C}" destId="{62DF2DDB-831E-4AD7-9A1B-F0C841CF4816}" srcOrd="0" destOrd="0" presId="urn:microsoft.com/office/officeart/2005/8/layout/target2"/>
    <dgm:cxn modelId="{85E210EB-7CC7-44AA-AC28-EEB3BAEA8A05}" srcId="{04143CC9-0B7E-427D-872E-1FC902717F9B}" destId="{FF0256CF-938A-4912-92D8-E0750BDD9059}" srcOrd="0" destOrd="0" parTransId="{EC3ED98D-BF6B-4979-B348-B33D791077BD}" sibTransId="{08836C70-6A70-4B59-92DE-AD0AB7E9F4D6}"/>
    <dgm:cxn modelId="{190EB9EB-9A08-4E83-9E49-466B327E9660}" type="presOf" srcId="{FF0256CF-938A-4912-92D8-E0750BDD9059}" destId="{8DE7E1D8-04DA-49EA-AA6C-D1B50BD82BBB}" srcOrd="0" destOrd="0" presId="urn:microsoft.com/office/officeart/2005/8/layout/target2"/>
    <dgm:cxn modelId="{80C66494-BA3C-42D9-BBE6-EFB239B53D01}" type="presParOf" srcId="{EE368D94-6734-4E19-B515-F7F9B0D6FBB8}" destId="{E4CB9684-CEC5-45E9-958B-BEBA9473C4A1}" srcOrd="0" destOrd="0" presId="urn:microsoft.com/office/officeart/2005/8/layout/target2"/>
    <dgm:cxn modelId="{686FC7D0-13CD-40E4-A815-7AEE3E895A21}" type="presParOf" srcId="{E4CB9684-CEC5-45E9-958B-BEBA9473C4A1}" destId="{8DE7E1D8-04DA-49EA-AA6C-D1B50BD82BBB}" srcOrd="0" destOrd="0" presId="urn:microsoft.com/office/officeart/2005/8/layout/target2"/>
    <dgm:cxn modelId="{CD9DCBED-1492-447C-84C2-5DC83A279C92}" type="presParOf" srcId="{E4CB9684-CEC5-45E9-958B-BEBA9473C4A1}" destId="{DEBB1EBA-2F4B-4F6E-B333-A55CF9F2DE7C}" srcOrd="1" destOrd="0" presId="urn:microsoft.com/office/officeart/2005/8/layout/target2"/>
    <dgm:cxn modelId="{693C2B77-6D13-46CE-9C6A-2E5D5BFAE36F}" type="presParOf" srcId="{DEBB1EBA-2F4B-4F6E-B333-A55CF9F2DE7C}" destId="{9BD4823C-20EF-4AEA-B956-70F0E89707A1}" srcOrd="0" destOrd="0" presId="urn:microsoft.com/office/officeart/2005/8/layout/target2"/>
    <dgm:cxn modelId="{D38D6F71-448B-46B3-9144-29CCC2592A63}" type="presParOf" srcId="{DEBB1EBA-2F4B-4F6E-B333-A55CF9F2DE7C}" destId="{CB56B47E-1C95-4E39-8899-48F66478DF8E}" srcOrd="1" destOrd="0" presId="urn:microsoft.com/office/officeart/2005/8/layout/target2"/>
    <dgm:cxn modelId="{A653631F-8623-46F8-87F1-07A5B1460B17}" type="presParOf" srcId="{DEBB1EBA-2F4B-4F6E-B333-A55CF9F2DE7C}" destId="{62DF2DDB-831E-4AD7-9A1B-F0C841CF4816}" srcOrd="2" destOrd="0" presId="urn:microsoft.com/office/officeart/2005/8/layout/target2"/>
    <dgm:cxn modelId="{657BE243-871D-4CF9-B90E-3E3C6C6E2D21}" type="presParOf" srcId="{DEBB1EBA-2F4B-4F6E-B333-A55CF9F2DE7C}" destId="{1BD67F32-67D5-48CB-B1AC-C8E357D06D05}" srcOrd="3" destOrd="0" presId="urn:microsoft.com/office/officeart/2005/8/layout/target2"/>
    <dgm:cxn modelId="{D5FD38A6-86D1-4DE6-A399-D1AA10B763A4}" type="presParOf" srcId="{DEBB1EBA-2F4B-4F6E-B333-A55CF9F2DE7C}" destId="{631A2E50-D09B-447D-8367-7CC63CEFF4B8}"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0AF2B5A-AA04-4A42-B96E-5C4633932A52}"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s-CO"/>
        </a:p>
      </dgm:t>
    </dgm:pt>
    <dgm:pt modelId="{38F7B833-0B92-44C2-8ABD-5AB6BA1EF78A}">
      <dgm:prSet phldrT="[Texto]" custT="1"/>
      <dgm:spPr/>
      <dgm:t>
        <a:bodyPr/>
        <a:lstStyle/>
        <a:p>
          <a:r>
            <a:rPr lang="es-ES" sz="1600" dirty="0"/>
            <a:t>Pólizas </a:t>
          </a:r>
          <a:endParaRPr lang="es-CO" sz="1600" dirty="0"/>
        </a:p>
      </dgm:t>
    </dgm:pt>
    <dgm:pt modelId="{F8124D7A-A774-4D7C-BAC7-C055C420B7E8}" type="parTrans" cxnId="{3493EE24-0691-42EF-B88C-708B1C8FE5D2}">
      <dgm:prSet/>
      <dgm:spPr/>
      <dgm:t>
        <a:bodyPr/>
        <a:lstStyle/>
        <a:p>
          <a:endParaRPr lang="es-CO" sz="2400"/>
        </a:p>
      </dgm:t>
    </dgm:pt>
    <dgm:pt modelId="{92E5A4C3-C84E-4C03-A416-7B2516BBFB63}" type="sibTrans" cxnId="{3493EE24-0691-42EF-B88C-708B1C8FE5D2}">
      <dgm:prSet/>
      <dgm:spPr/>
      <dgm:t>
        <a:bodyPr/>
        <a:lstStyle/>
        <a:p>
          <a:endParaRPr lang="es-CO" sz="2400"/>
        </a:p>
      </dgm:t>
    </dgm:pt>
    <dgm:pt modelId="{F5CC17D5-58C1-4A02-A89A-CFAFEB62D464}">
      <dgm:prSet phldrT="[Texto]" custT="1"/>
      <dgm:spPr/>
      <dgm:t>
        <a:bodyPr/>
        <a:lstStyle/>
        <a:p>
          <a:r>
            <a:rPr lang="es-ES" sz="1600" dirty="0"/>
            <a:t>Malas actuaciones administrativas de los depositarios provisionales</a:t>
          </a:r>
          <a:endParaRPr lang="es-CO" sz="1600" dirty="0"/>
        </a:p>
      </dgm:t>
    </dgm:pt>
    <dgm:pt modelId="{460985FF-0AB8-41C2-91AE-FD51D72A5728}" type="parTrans" cxnId="{EAC6DE85-7C1B-471A-B7A1-436A7A75B81C}">
      <dgm:prSet/>
      <dgm:spPr/>
      <dgm:t>
        <a:bodyPr/>
        <a:lstStyle/>
        <a:p>
          <a:endParaRPr lang="es-CO" sz="2400"/>
        </a:p>
      </dgm:t>
    </dgm:pt>
    <dgm:pt modelId="{6BB3DC7C-C199-4B6A-B75E-5441CF54F550}" type="sibTrans" cxnId="{EAC6DE85-7C1B-471A-B7A1-436A7A75B81C}">
      <dgm:prSet/>
      <dgm:spPr/>
      <dgm:t>
        <a:bodyPr/>
        <a:lstStyle/>
        <a:p>
          <a:endParaRPr lang="es-CO" sz="2400"/>
        </a:p>
      </dgm:t>
    </dgm:pt>
    <dgm:pt modelId="{952077D1-8E4E-47BC-8C28-5FDBD4B776A1}">
      <dgm:prSet phldrT="[Texto]" custT="1"/>
      <dgm:spPr/>
      <dgm:t>
        <a:bodyPr/>
        <a:lstStyle/>
        <a:p>
          <a:r>
            <a:rPr lang="es-ES" sz="1600" dirty="0"/>
            <a:t>Renuncias</a:t>
          </a:r>
          <a:endParaRPr lang="es-CO" sz="1600" dirty="0"/>
        </a:p>
      </dgm:t>
    </dgm:pt>
    <dgm:pt modelId="{A3BAF210-E2BC-4118-A5CB-F855B15C8FB2}" type="parTrans" cxnId="{12EA4A7B-9659-49AA-B172-A179DD3AAD6A}">
      <dgm:prSet/>
      <dgm:spPr/>
      <dgm:t>
        <a:bodyPr/>
        <a:lstStyle/>
        <a:p>
          <a:endParaRPr lang="es-CO" sz="2400"/>
        </a:p>
      </dgm:t>
    </dgm:pt>
    <dgm:pt modelId="{77B3CBFE-C227-4072-8DE3-EA717507261F}" type="sibTrans" cxnId="{12EA4A7B-9659-49AA-B172-A179DD3AAD6A}">
      <dgm:prSet/>
      <dgm:spPr/>
      <dgm:t>
        <a:bodyPr/>
        <a:lstStyle/>
        <a:p>
          <a:endParaRPr lang="es-CO" sz="2400"/>
        </a:p>
      </dgm:t>
    </dgm:pt>
    <dgm:pt modelId="{AA0DAD55-8919-4AD1-881F-1598286853D1}">
      <dgm:prSet phldrT="[Texto]" custT="1"/>
      <dgm:spPr/>
      <dgm:t>
        <a:bodyPr/>
        <a:lstStyle/>
        <a:p>
          <a:r>
            <a:rPr lang="es-ES" sz="1600" dirty="0"/>
            <a:t>Renovación del Registro </a:t>
          </a:r>
          <a:endParaRPr lang="es-CO" sz="1600" dirty="0"/>
        </a:p>
      </dgm:t>
    </dgm:pt>
    <dgm:pt modelId="{AD4ABF97-4C8D-4C98-BFC5-EA81B7E5F5C7}" type="parTrans" cxnId="{76012A77-04EF-42B8-8B23-105EB96AF9BC}">
      <dgm:prSet/>
      <dgm:spPr/>
      <dgm:t>
        <a:bodyPr/>
        <a:lstStyle/>
        <a:p>
          <a:endParaRPr lang="es-CO" sz="2400"/>
        </a:p>
      </dgm:t>
    </dgm:pt>
    <dgm:pt modelId="{773B9E1D-6E51-4421-B0D4-1781A933CF1A}" type="sibTrans" cxnId="{76012A77-04EF-42B8-8B23-105EB96AF9BC}">
      <dgm:prSet/>
      <dgm:spPr/>
      <dgm:t>
        <a:bodyPr/>
        <a:lstStyle/>
        <a:p>
          <a:endParaRPr lang="es-CO" sz="2400"/>
        </a:p>
      </dgm:t>
    </dgm:pt>
    <dgm:pt modelId="{59377BD2-8996-4EA6-B10D-BBC41AFEFAF3}" type="pres">
      <dgm:prSet presAssocID="{D0AF2B5A-AA04-4A42-B96E-5C4633932A52}" presName="linear" presStyleCnt="0">
        <dgm:presLayoutVars>
          <dgm:dir/>
          <dgm:animLvl val="lvl"/>
          <dgm:resizeHandles val="exact"/>
        </dgm:presLayoutVars>
      </dgm:prSet>
      <dgm:spPr/>
    </dgm:pt>
    <dgm:pt modelId="{44173DBA-A9EE-4F7F-A3DA-D212CC4695EB}" type="pres">
      <dgm:prSet presAssocID="{38F7B833-0B92-44C2-8ABD-5AB6BA1EF78A}" presName="parentLin" presStyleCnt="0"/>
      <dgm:spPr/>
    </dgm:pt>
    <dgm:pt modelId="{8996E708-8A4B-42BB-AA45-631C93B9D0D0}" type="pres">
      <dgm:prSet presAssocID="{38F7B833-0B92-44C2-8ABD-5AB6BA1EF78A}" presName="parentLeftMargin" presStyleLbl="node1" presStyleIdx="0" presStyleCnt="4"/>
      <dgm:spPr/>
    </dgm:pt>
    <dgm:pt modelId="{B655FBF1-840C-4E20-B0C3-139B6C05F5EE}" type="pres">
      <dgm:prSet presAssocID="{38F7B833-0B92-44C2-8ABD-5AB6BA1EF78A}" presName="parentText" presStyleLbl="node1" presStyleIdx="0" presStyleCnt="4">
        <dgm:presLayoutVars>
          <dgm:chMax val="0"/>
          <dgm:bulletEnabled val="1"/>
        </dgm:presLayoutVars>
      </dgm:prSet>
      <dgm:spPr/>
    </dgm:pt>
    <dgm:pt modelId="{9B17CB6B-614B-4BE3-9981-8F983E1C435F}" type="pres">
      <dgm:prSet presAssocID="{38F7B833-0B92-44C2-8ABD-5AB6BA1EF78A}" presName="negativeSpace" presStyleCnt="0"/>
      <dgm:spPr/>
    </dgm:pt>
    <dgm:pt modelId="{790ADD4D-BCF5-4858-A85D-31F14E2EFCC3}" type="pres">
      <dgm:prSet presAssocID="{38F7B833-0B92-44C2-8ABD-5AB6BA1EF78A}" presName="childText" presStyleLbl="conFgAcc1" presStyleIdx="0" presStyleCnt="4">
        <dgm:presLayoutVars>
          <dgm:bulletEnabled val="1"/>
        </dgm:presLayoutVars>
      </dgm:prSet>
      <dgm:spPr/>
    </dgm:pt>
    <dgm:pt modelId="{A3B0D550-F0A0-4815-BF39-EACDBD1ADF1C}" type="pres">
      <dgm:prSet presAssocID="{92E5A4C3-C84E-4C03-A416-7B2516BBFB63}" presName="spaceBetweenRectangles" presStyleCnt="0"/>
      <dgm:spPr/>
    </dgm:pt>
    <dgm:pt modelId="{3F98C719-99ED-4E39-B2AA-34A02E969753}" type="pres">
      <dgm:prSet presAssocID="{F5CC17D5-58C1-4A02-A89A-CFAFEB62D464}" presName="parentLin" presStyleCnt="0"/>
      <dgm:spPr/>
    </dgm:pt>
    <dgm:pt modelId="{ABD2059F-CBEF-448E-8132-DB1CB7F00467}" type="pres">
      <dgm:prSet presAssocID="{F5CC17D5-58C1-4A02-A89A-CFAFEB62D464}" presName="parentLeftMargin" presStyleLbl="node1" presStyleIdx="0" presStyleCnt="4"/>
      <dgm:spPr/>
    </dgm:pt>
    <dgm:pt modelId="{F8AAE580-0145-41CC-8DD8-E3737B1E9F9A}" type="pres">
      <dgm:prSet presAssocID="{F5CC17D5-58C1-4A02-A89A-CFAFEB62D464}" presName="parentText" presStyleLbl="node1" presStyleIdx="1" presStyleCnt="4">
        <dgm:presLayoutVars>
          <dgm:chMax val="0"/>
          <dgm:bulletEnabled val="1"/>
        </dgm:presLayoutVars>
      </dgm:prSet>
      <dgm:spPr/>
    </dgm:pt>
    <dgm:pt modelId="{5A1968DA-510D-4F28-90EB-19F90DFA3E43}" type="pres">
      <dgm:prSet presAssocID="{F5CC17D5-58C1-4A02-A89A-CFAFEB62D464}" presName="negativeSpace" presStyleCnt="0"/>
      <dgm:spPr/>
    </dgm:pt>
    <dgm:pt modelId="{559D34C6-F2C6-46E9-BD54-73ABF4DD7431}" type="pres">
      <dgm:prSet presAssocID="{F5CC17D5-58C1-4A02-A89A-CFAFEB62D464}" presName="childText" presStyleLbl="conFgAcc1" presStyleIdx="1" presStyleCnt="4">
        <dgm:presLayoutVars>
          <dgm:bulletEnabled val="1"/>
        </dgm:presLayoutVars>
      </dgm:prSet>
      <dgm:spPr/>
    </dgm:pt>
    <dgm:pt modelId="{ECF6F897-3F6C-48F7-9833-25D02AE7068B}" type="pres">
      <dgm:prSet presAssocID="{6BB3DC7C-C199-4B6A-B75E-5441CF54F550}" presName="spaceBetweenRectangles" presStyleCnt="0"/>
      <dgm:spPr/>
    </dgm:pt>
    <dgm:pt modelId="{07EE5069-BADA-4B97-97F1-BE575FF31075}" type="pres">
      <dgm:prSet presAssocID="{952077D1-8E4E-47BC-8C28-5FDBD4B776A1}" presName="parentLin" presStyleCnt="0"/>
      <dgm:spPr/>
    </dgm:pt>
    <dgm:pt modelId="{88D73AA6-DCF0-4D7A-8663-6BCDFC015C90}" type="pres">
      <dgm:prSet presAssocID="{952077D1-8E4E-47BC-8C28-5FDBD4B776A1}" presName="parentLeftMargin" presStyleLbl="node1" presStyleIdx="1" presStyleCnt="4"/>
      <dgm:spPr/>
    </dgm:pt>
    <dgm:pt modelId="{BFF366A1-C83B-4E73-8128-970E595B1A67}" type="pres">
      <dgm:prSet presAssocID="{952077D1-8E4E-47BC-8C28-5FDBD4B776A1}" presName="parentText" presStyleLbl="node1" presStyleIdx="2" presStyleCnt="4">
        <dgm:presLayoutVars>
          <dgm:chMax val="0"/>
          <dgm:bulletEnabled val="1"/>
        </dgm:presLayoutVars>
      </dgm:prSet>
      <dgm:spPr/>
    </dgm:pt>
    <dgm:pt modelId="{695DA57C-5FF3-4FB8-AFCB-87C5AF272CAE}" type="pres">
      <dgm:prSet presAssocID="{952077D1-8E4E-47BC-8C28-5FDBD4B776A1}" presName="negativeSpace" presStyleCnt="0"/>
      <dgm:spPr/>
    </dgm:pt>
    <dgm:pt modelId="{EBFF1A3F-E407-449C-9DCE-C7516DC64145}" type="pres">
      <dgm:prSet presAssocID="{952077D1-8E4E-47BC-8C28-5FDBD4B776A1}" presName="childText" presStyleLbl="conFgAcc1" presStyleIdx="2" presStyleCnt="4">
        <dgm:presLayoutVars>
          <dgm:bulletEnabled val="1"/>
        </dgm:presLayoutVars>
      </dgm:prSet>
      <dgm:spPr/>
    </dgm:pt>
    <dgm:pt modelId="{740D7D1F-1F6D-415C-BA6A-A6DF0C048A76}" type="pres">
      <dgm:prSet presAssocID="{77B3CBFE-C227-4072-8DE3-EA717507261F}" presName="spaceBetweenRectangles" presStyleCnt="0"/>
      <dgm:spPr/>
    </dgm:pt>
    <dgm:pt modelId="{DFEC5A75-6C5C-424F-9394-6F38EFE8797C}" type="pres">
      <dgm:prSet presAssocID="{AA0DAD55-8919-4AD1-881F-1598286853D1}" presName="parentLin" presStyleCnt="0"/>
      <dgm:spPr/>
    </dgm:pt>
    <dgm:pt modelId="{7495E541-1AB4-4055-B4E7-9D379A67B129}" type="pres">
      <dgm:prSet presAssocID="{AA0DAD55-8919-4AD1-881F-1598286853D1}" presName="parentLeftMargin" presStyleLbl="node1" presStyleIdx="2" presStyleCnt="4"/>
      <dgm:spPr/>
    </dgm:pt>
    <dgm:pt modelId="{75248745-137E-498F-8167-1242509187B2}" type="pres">
      <dgm:prSet presAssocID="{AA0DAD55-8919-4AD1-881F-1598286853D1}" presName="parentText" presStyleLbl="node1" presStyleIdx="3" presStyleCnt="4">
        <dgm:presLayoutVars>
          <dgm:chMax val="0"/>
          <dgm:bulletEnabled val="1"/>
        </dgm:presLayoutVars>
      </dgm:prSet>
      <dgm:spPr/>
    </dgm:pt>
    <dgm:pt modelId="{D5509AD1-CA2C-44D9-87CD-47C712B736F8}" type="pres">
      <dgm:prSet presAssocID="{AA0DAD55-8919-4AD1-881F-1598286853D1}" presName="negativeSpace" presStyleCnt="0"/>
      <dgm:spPr/>
    </dgm:pt>
    <dgm:pt modelId="{BFA52662-3A3B-4C78-9719-DADE02AA2169}" type="pres">
      <dgm:prSet presAssocID="{AA0DAD55-8919-4AD1-881F-1598286853D1}" presName="childText" presStyleLbl="conFgAcc1" presStyleIdx="3" presStyleCnt="4">
        <dgm:presLayoutVars>
          <dgm:bulletEnabled val="1"/>
        </dgm:presLayoutVars>
      </dgm:prSet>
      <dgm:spPr/>
    </dgm:pt>
  </dgm:ptLst>
  <dgm:cxnLst>
    <dgm:cxn modelId="{3493EE24-0691-42EF-B88C-708B1C8FE5D2}" srcId="{D0AF2B5A-AA04-4A42-B96E-5C4633932A52}" destId="{38F7B833-0B92-44C2-8ABD-5AB6BA1EF78A}" srcOrd="0" destOrd="0" parTransId="{F8124D7A-A774-4D7C-BAC7-C055C420B7E8}" sibTransId="{92E5A4C3-C84E-4C03-A416-7B2516BBFB63}"/>
    <dgm:cxn modelId="{3195A831-AA83-428E-930A-14288C6E40EE}" type="presOf" srcId="{38F7B833-0B92-44C2-8ABD-5AB6BA1EF78A}" destId="{B655FBF1-840C-4E20-B0C3-139B6C05F5EE}" srcOrd="1" destOrd="0" presId="urn:microsoft.com/office/officeart/2005/8/layout/list1"/>
    <dgm:cxn modelId="{8B47AD67-340F-4F20-8C70-258964126D11}" type="presOf" srcId="{D0AF2B5A-AA04-4A42-B96E-5C4633932A52}" destId="{59377BD2-8996-4EA6-B10D-BBC41AFEFAF3}" srcOrd="0" destOrd="0" presId="urn:microsoft.com/office/officeart/2005/8/layout/list1"/>
    <dgm:cxn modelId="{AB0AAA69-D0FA-4480-B399-B92EFF7D45C6}" type="presOf" srcId="{952077D1-8E4E-47BC-8C28-5FDBD4B776A1}" destId="{BFF366A1-C83B-4E73-8128-970E595B1A67}" srcOrd="1" destOrd="0" presId="urn:microsoft.com/office/officeart/2005/8/layout/list1"/>
    <dgm:cxn modelId="{76012A77-04EF-42B8-8B23-105EB96AF9BC}" srcId="{D0AF2B5A-AA04-4A42-B96E-5C4633932A52}" destId="{AA0DAD55-8919-4AD1-881F-1598286853D1}" srcOrd="3" destOrd="0" parTransId="{AD4ABF97-4C8D-4C98-BFC5-EA81B7E5F5C7}" sibTransId="{773B9E1D-6E51-4421-B0D4-1781A933CF1A}"/>
    <dgm:cxn modelId="{B6944358-1E6F-4AFE-81E7-7BA55B919555}" type="presOf" srcId="{AA0DAD55-8919-4AD1-881F-1598286853D1}" destId="{7495E541-1AB4-4055-B4E7-9D379A67B129}" srcOrd="0" destOrd="0" presId="urn:microsoft.com/office/officeart/2005/8/layout/list1"/>
    <dgm:cxn modelId="{12EA4A7B-9659-49AA-B172-A179DD3AAD6A}" srcId="{D0AF2B5A-AA04-4A42-B96E-5C4633932A52}" destId="{952077D1-8E4E-47BC-8C28-5FDBD4B776A1}" srcOrd="2" destOrd="0" parTransId="{A3BAF210-E2BC-4118-A5CB-F855B15C8FB2}" sibTransId="{77B3CBFE-C227-4072-8DE3-EA717507261F}"/>
    <dgm:cxn modelId="{EAC6DE85-7C1B-471A-B7A1-436A7A75B81C}" srcId="{D0AF2B5A-AA04-4A42-B96E-5C4633932A52}" destId="{F5CC17D5-58C1-4A02-A89A-CFAFEB62D464}" srcOrd="1" destOrd="0" parTransId="{460985FF-0AB8-41C2-91AE-FD51D72A5728}" sibTransId="{6BB3DC7C-C199-4B6A-B75E-5441CF54F550}"/>
    <dgm:cxn modelId="{2BD10995-4C05-4A74-B223-1539E98D9AA3}" type="presOf" srcId="{952077D1-8E4E-47BC-8C28-5FDBD4B776A1}" destId="{88D73AA6-DCF0-4D7A-8663-6BCDFC015C90}" srcOrd="0" destOrd="0" presId="urn:microsoft.com/office/officeart/2005/8/layout/list1"/>
    <dgm:cxn modelId="{B49F139B-8A24-4C3C-AFB3-C67B6D255611}" type="presOf" srcId="{38F7B833-0B92-44C2-8ABD-5AB6BA1EF78A}" destId="{8996E708-8A4B-42BB-AA45-631C93B9D0D0}" srcOrd="0" destOrd="0" presId="urn:microsoft.com/office/officeart/2005/8/layout/list1"/>
    <dgm:cxn modelId="{C4B6B5BE-F610-423D-A95C-EFE5BEEA364F}" type="presOf" srcId="{AA0DAD55-8919-4AD1-881F-1598286853D1}" destId="{75248745-137E-498F-8167-1242509187B2}" srcOrd="1" destOrd="0" presId="urn:microsoft.com/office/officeart/2005/8/layout/list1"/>
    <dgm:cxn modelId="{90F9F0C5-587D-4B12-B20C-ED04C1B55E81}" type="presOf" srcId="{F5CC17D5-58C1-4A02-A89A-CFAFEB62D464}" destId="{F8AAE580-0145-41CC-8DD8-E3737B1E9F9A}" srcOrd="1" destOrd="0" presId="urn:microsoft.com/office/officeart/2005/8/layout/list1"/>
    <dgm:cxn modelId="{656C2FD9-EB7A-4FC8-A436-145557185DFB}" type="presOf" srcId="{F5CC17D5-58C1-4A02-A89A-CFAFEB62D464}" destId="{ABD2059F-CBEF-448E-8132-DB1CB7F00467}" srcOrd="0" destOrd="0" presId="urn:microsoft.com/office/officeart/2005/8/layout/list1"/>
    <dgm:cxn modelId="{866068FB-5563-4DAB-A04D-EDB06CAA6852}" type="presParOf" srcId="{59377BD2-8996-4EA6-B10D-BBC41AFEFAF3}" destId="{44173DBA-A9EE-4F7F-A3DA-D212CC4695EB}" srcOrd="0" destOrd="0" presId="urn:microsoft.com/office/officeart/2005/8/layout/list1"/>
    <dgm:cxn modelId="{F8B1E6A6-582C-4388-B913-AAA518B8335F}" type="presParOf" srcId="{44173DBA-A9EE-4F7F-A3DA-D212CC4695EB}" destId="{8996E708-8A4B-42BB-AA45-631C93B9D0D0}" srcOrd="0" destOrd="0" presId="urn:microsoft.com/office/officeart/2005/8/layout/list1"/>
    <dgm:cxn modelId="{B3AFB05D-8A36-4916-8F6C-A26A8006D831}" type="presParOf" srcId="{44173DBA-A9EE-4F7F-A3DA-D212CC4695EB}" destId="{B655FBF1-840C-4E20-B0C3-139B6C05F5EE}" srcOrd="1" destOrd="0" presId="urn:microsoft.com/office/officeart/2005/8/layout/list1"/>
    <dgm:cxn modelId="{41DA1279-60B9-4BEC-BC0E-A7F3A31E3C90}" type="presParOf" srcId="{59377BD2-8996-4EA6-B10D-BBC41AFEFAF3}" destId="{9B17CB6B-614B-4BE3-9981-8F983E1C435F}" srcOrd="1" destOrd="0" presId="urn:microsoft.com/office/officeart/2005/8/layout/list1"/>
    <dgm:cxn modelId="{00365501-3EA3-473B-B15C-9728C53C16BE}" type="presParOf" srcId="{59377BD2-8996-4EA6-B10D-BBC41AFEFAF3}" destId="{790ADD4D-BCF5-4858-A85D-31F14E2EFCC3}" srcOrd="2" destOrd="0" presId="urn:microsoft.com/office/officeart/2005/8/layout/list1"/>
    <dgm:cxn modelId="{DB885210-1F45-4551-B66D-0E056D36272A}" type="presParOf" srcId="{59377BD2-8996-4EA6-B10D-BBC41AFEFAF3}" destId="{A3B0D550-F0A0-4815-BF39-EACDBD1ADF1C}" srcOrd="3" destOrd="0" presId="urn:microsoft.com/office/officeart/2005/8/layout/list1"/>
    <dgm:cxn modelId="{6ED9933B-F894-4763-A8C8-47ACD1F44FB0}" type="presParOf" srcId="{59377BD2-8996-4EA6-B10D-BBC41AFEFAF3}" destId="{3F98C719-99ED-4E39-B2AA-34A02E969753}" srcOrd="4" destOrd="0" presId="urn:microsoft.com/office/officeart/2005/8/layout/list1"/>
    <dgm:cxn modelId="{CCE86186-E9C0-4E08-960B-389462C2B8E5}" type="presParOf" srcId="{3F98C719-99ED-4E39-B2AA-34A02E969753}" destId="{ABD2059F-CBEF-448E-8132-DB1CB7F00467}" srcOrd="0" destOrd="0" presId="urn:microsoft.com/office/officeart/2005/8/layout/list1"/>
    <dgm:cxn modelId="{B0A404F3-FBC2-4992-9C37-9054595BC1F6}" type="presParOf" srcId="{3F98C719-99ED-4E39-B2AA-34A02E969753}" destId="{F8AAE580-0145-41CC-8DD8-E3737B1E9F9A}" srcOrd="1" destOrd="0" presId="urn:microsoft.com/office/officeart/2005/8/layout/list1"/>
    <dgm:cxn modelId="{84E94ECE-122D-4CD9-963A-45034B6022B8}" type="presParOf" srcId="{59377BD2-8996-4EA6-B10D-BBC41AFEFAF3}" destId="{5A1968DA-510D-4F28-90EB-19F90DFA3E43}" srcOrd="5" destOrd="0" presId="urn:microsoft.com/office/officeart/2005/8/layout/list1"/>
    <dgm:cxn modelId="{19AA9D6C-8E26-4F1C-85BC-0AFCC784BABD}" type="presParOf" srcId="{59377BD2-8996-4EA6-B10D-BBC41AFEFAF3}" destId="{559D34C6-F2C6-46E9-BD54-73ABF4DD7431}" srcOrd="6" destOrd="0" presId="urn:microsoft.com/office/officeart/2005/8/layout/list1"/>
    <dgm:cxn modelId="{79072B1D-36F8-46C2-9D7E-36C648A3FBEE}" type="presParOf" srcId="{59377BD2-8996-4EA6-B10D-BBC41AFEFAF3}" destId="{ECF6F897-3F6C-48F7-9833-25D02AE7068B}" srcOrd="7" destOrd="0" presId="urn:microsoft.com/office/officeart/2005/8/layout/list1"/>
    <dgm:cxn modelId="{8EAA989C-A99E-4051-B611-B1CE297F0DB5}" type="presParOf" srcId="{59377BD2-8996-4EA6-B10D-BBC41AFEFAF3}" destId="{07EE5069-BADA-4B97-97F1-BE575FF31075}" srcOrd="8" destOrd="0" presId="urn:microsoft.com/office/officeart/2005/8/layout/list1"/>
    <dgm:cxn modelId="{4D04F5E0-E2A3-434A-8159-0022B7A7F3A4}" type="presParOf" srcId="{07EE5069-BADA-4B97-97F1-BE575FF31075}" destId="{88D73AA6-DCF0-4D7A-8663-6BCDFC015C90}" srcOrd="0" destOrd="0" presId="urn:microsoft.com/office/officeart/2005/8/layout/list1"/>
    <dgm:cxn modelId="{2DE01EA7-B131-41A6-A2B9-E3EA7208887C}" type="presParOf" srcId="{07EE5069-BADA-4B97-97F1-BE575FF31075}" destId="{BFF366A1-C83B-4E73-8128-970E595B1A67}" srcOrd="1" destOrd="0" presId="urn:microsoft.com/office/officeart/2005/8/layout/list1"/>
    <dgm:cxn modelId="{325838CC-AF03-4927-89DE-EF828943A9F5}" type="presParOf" srcId="{59377BD2-8996-4EA6-B10D-BBC41AFEFAF3}" destId="{695DA57C-5FF3-4FB8-AFCB-87C5AF272CAE}" srcOrd="9" destOrd="0" presId="urn:microsoft.com/office/officeart/2005/8/layout/list1"/>
    <dgm:cxn modelId="{5722A199-CD39-421B-8579-97ECEAEFBC19}" type="presParOf" srcId="{59377BD2-8996-4EA6-B10D-BBC41AFEFAF3}" destId="{EBFF1A3F-E407-449C-9DCE-C7516DC64145}" srcOrd="10" destOrd="0" presId="urn:microsoft.com/office/officeart/2005/8/layout/list1"/>
    <dgm:cxn modelId="{43D07E68-BA4A-4744-A9D4-DFAD945F3F3D}" type="presParOf" srcId="{59377BD2-8996-4EA6-B10D-BBC41AFEFAF3}" destId="{740D7D1F-1F6D-415C-BA6A-A6DF0C048A76}" srcOrd="11" destOrd="0" presId="urn:microsoft.com/office/officeart/2005/8/layout/list1"/>
    <dgm:cxn modelId="{FB880835-D295-4A11-B346-6C171AE9D746}" type="presParOf" srcId="{59377BD2-8996-4EA6-B10D-BBC41AFEFAF3}" destId="{DFEC5A75-6C5C-424F-9394-6F38EFE8797C}" srcOrd="12" destOrd="0" presId="urn:microsoft.com/office/officeart/2005/8/layout/list1"/>
    <dgm:cxn modelId="{4C4BDA84-DFD4-4289-A192-0CECB5A703A8}" type="presParOf" srcId="{DFEC5A75-6C5C-424F-9394-6F38EFE8797C}" destId="{7495E541-1AB4-4055-B4E7-9D379A67B129}" srcOrd="0" destOrd="0" presId="urn:microsoft.com/office/officeart/2005/8/layout/list1"/>
    <dgm:cxn modelId="{1004E5A3-0682-47B3-92D9-659609EB2BD5}" type="presParOf" srcId="{DFEC5A75-6C5C-424F-9394-6F38EFE8797C}" destId="{75248745-137E-498F-8167-1242509187B2}" srcOrd="1" destOrd="0" presId="urn:microsoft.com/office/officeart/2005/8/layout/list1"/>
    <dgm:cxn modelId="{C08F80C2-12B6-4D2D-8463-C522797D9D73}" type="presParOf" srcId="{59377BD2-8996-4EA6-B10D-BBC41AFEFAF3}" destId="{D5509AD1-CA2C-44D9-87CD-47C712B736F8}" srcOrd="13" destOrd="0" presId="urn:microsoft.com/office/officeart/2005/8/layout/list1"/>
    <dgm:cxn modelId="{6C31A4B7-6975-48A4-A2FC-120C69E36873}" type="presParOf" srcId="{59377BD2-8996-4EA6-B10D-BBC41AFEFAF3}" destId="{BFA52662-3A3B-4C78-9719-DADE02AA216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0690C83-7433-4C17-9F3A-4B615F2C7D1F}" type="doc">
      <dgm:prSet loTypeId="urn:microsoft.com/office/officeart/2009/3/layout/BlockDescendingList" loCatId="list" qsTypeId="urn:microsoft.com/office/officeart/2005/8/quickstyle/3d1" qsCatId="3D" csTypeId="urn:microsoft.com/office/officeart/2005/8/colors/accent0_1" csCatId="mainScheme" phldr="1"/>
      <dgm:spPr/>
      <dgm:t>
        <a:bodyPr/>
        <a:lstStyle/>
        <a:p>
          <a:endParaRPr lang="es-CO"/>
        </a:p>
      </dgm:t>
    </dgm:pt>
    <dgm:pt modelId="{A08E17A4-E839-4B42-9F8D-58AD0AED9217}">
      <dgm:prSet phldrT="[Texto]"/>
      <dgm:spPr>
        <a:gradFill rotWithShape="0">
          <a:gsLst>
            <a:gs pos="0">
              <a:schemeClr val="lt1">
                <a:hueOff val="0"/>
                <a:satOff val="0"/>
                <a:lumOff val="0"/>
                <a:alphaOff val="0"/>
                <a:satMod val="103000"/>
                <a:lumMod val="102000"/>
                <a:tint val="94000"/>
              </a:schemeClr>
            </a:gs>
            <a:gs pos="1000">
              <a:schemeClr val="lt1">
                <a:hueOff val="0"/>
                <a:satOff val="0"/>
                <a:lumOff val="0"/>
                <a:alphaOff val="0"/>
                <a:satMod val="110000"/>
                <a:lumMod val="100000"/>
                <a:shade val="100000"/>
              </a:schemeClr>
            </a:gs>
            <a:gs pos="100000">
              <a:schemeClr val="tx2">
                <a:lumMod val="60000"/>
                <a:lumOff val="40000"/>
              </a:schemeClr>
            </a:gs>
          </a:gsLst>
        </a:gradFill>
      </dgm:spPr>
      <dgm:t>
        <a:bodyPr/>
        <a:lstStyle/>
        <a:p>
          <a:r>
            <a:rPr lang="es-ES" dirty="0"/>
            <a:t>Inicio y gestión de acciones legales</a:t>
          </a:r>
          <a:endParaRPr lang="es-CO" dirty="0"/>
        </a:p>
      </dgm:t>
    </dgm:pt>
    <dgm:pt modelId="{E8F09F1B-8E31-46EC-B73D-38CAFCD4CA24}" type="parTrans" cxnId="{A76ACB0C-3933-4D6D-BD85-256B4A098F9A}">
      <dgm:prSet/>
      <dgm:spPr/>
      <dgm:t>
        <a:bodyPr/>
        <a:lstStyle/>
        <a:p>
          <a:endParaRPr lang="es-CO"/>
        </a:p>
      </dgm:t>
    </dgm:pt>
    <dgm:pt modelId="{9C418838-9B2C-49A4-BCB5-41BA3ED1587E}" type="sibTrans" cxnId="{A76ACB0C-3933-4D6D-BD85-256B4A098F9A}">
      <dgm:prSet/>
      <dgm:spPr/>
      <dgm:t>
        <a:bodyPr/>
        <a:lstStyle/>
        <a:p>
          <a:endParaRPr lang="es-CO"/>
        </a:p>
      </dgm:t>
    </dgm:pt>
    <dgm:pt modelId="{A7985D6E-AD84-4D08-9D42-9E57374634C5}">
      <dgm:prSet phldrT="[Texto]"/>
      <dgm:spPr>
        <a:gradFill rotWithShape="0">
          <a:gsLst>
            <a:gs pos="0">
              <a:schemeClr val="bg1">
                <a:lumMod val="85000"/>
              </a:schemeClr>
            </a:gs>
            <a:gs pos="78000">
              <a:srgbClr val="CFD2D6"/>
            </a:gs>
            <a:gs pos="0">
              <a:schemeClr val="lt1">
                <a:hueOff val="0"/>
                <a:satOff val="0"/>
                <a:lumOff val="0"/>
                <a:alphaOff val="0"/>
                <a:satMod val="110000"/>
                <a:lumMod val="100000"/>
                <a:shade val="100000"/>
              </a:schemeClr>
            </a:gs>
            <a:gs pos="100000">
              <a:schemeClr val="tx2">
                <a:lumMod val="40000"/>
                <a:lumOff val="60000"/>
              </a:schemeClr>
            </a:gs>
          </a:gsLst>
          <a:lin ang="5400000" scaled="0"/>
        </a:gradFill>
      </dgm:spPr>
      <dgm:t>
        <a:bodyPr/>
        <a:lstStyle/>
        <a:p>
          <a:r>
            <a:rPr lang="es-ES" dirty="0"/>
            <a:t>Identificación de incumplimiento de obligaciones</a:t>
          </a:r>
          <a:endParaRPr lang="es-CO" dirty="0"/>
        </a:p>
      </dgm:t>
    </dgm:pt>
    <dgm:pt modelId="{9F503F9B-EC55-4033-A198-B91D2828E503}" type="parTrans" cxnId="{C54F57A1-5EC9-49CD-8519-ABA541D2180F}">
      <dgm:prSet/>
      <dgm:spPr/>
      <dgm:t>
        <a:bodyPr/>
        <a:lstStyle/>
        <a:p>
          <a:endParaRPr lang="es-CO"/>
        </a:p>
      </dgm:t>
    </dgm:pt>
    <dgm:pt modelId="{6696B486-73DA-44BB-A8E6-78F6AC644238}" type="sibTrans" cxnId="{C54F57A1-5EC9-49CD-8519-ABA541D2180F}">
      <dgm:prSet/>
      <dgm:spPr/>
      <dgm:t>
        <a:bodyPr/>
        <a:lstStyle/>
        <a:p>
          <a:endParaRPr lang="es-CO"/>
        </a:p>
      </dgm:t>
    </dgm:pt>
    <dgm:pt modelId="{963055AB-50E9-4A32-8970-35AE85DF91DE}">
      <dgm:prSet phldrT="[Texto]" custT="1"/>
      <dgm:spPr/>
      <dgm:t>
        <a:bodyPr/>
        <a:lstStyle/>
        <a:p>
          <a:endParaRPr lang="es-ES" sz="1500" dirty="0"/>
        </a:p>
        <a:p>
          <a:endParaRPr lang="es-ES" sz="1500" dirty="0"/>
        </a:p>
        <a:p>
          <a:r>
            <a:rPr lang="es-ES" sz="1500" dirty="0"/>
            <a:t>Remisión de informes de productividad</a:t>
          </a:r>
        </a:p>
        <a:p>
          <a:endParaRPr lang="es-CO" sz="1500" dirty="0"/>
        </a:p>
      </dgm:t>
    </dgm:pt>
    <dgm:pt modelId="{24DA8593-9223-414C-9C78-D07F68CE8DEA}" type="parTrans" cxnId="{86724EB5-F385-4CA3-9D46-3FE7C8C5474D}">
      <dgm:prSet/>
      <dgm:spPr/>
      <dgm:t>
        <a:bodyPr/>
        <a:lstStyle/>
        <a:p>
          <a:endParaRPr lang="es-CO"/>
        </a:p>
      </dgm:t>
    </dgm:pt>
    <dgm:pt modelId="{E3F4DD80-142F-4C68-90FA-B73AD9E0F408}" type="sibTrans" cxnId="{86724EB5-F385-4CA3-9D46-3FE7C8C5474D}">
      <dgm:prSet/>
      <dgm:spPr/>
      <dgm:t>
        <a:bodyPr/>
        <a:lstStyle/>
        <a:p>
          <a:endParaRPr lang="es-CO"/>
        </a:p>
      </dgm:t>
    </dgm:pt>
    <dgm:pt modelId="{226A7A99-F995-4931-9B90-31BE75DFA562}">
      <dgm:prSet phldrT="[Texto]"/>
      <dgm:spPr/>
      <dgm:t>
        <a:bodyPr/>
        <a:lstStyle/>
        <a:p>
          <a:r>
            <a:rPr lang="es-ES" sz="1500" dirty="0"/>
            <a:t>No traslado de recursos</a:t>
          </a:r>
        </a:p>
        <a:p>
          <a:endParaRPr lang="es-CO" sz="1500" dirty="0"/>
        </a:p>
      </dgm:t>
    </dgm:pt>
    <dgm:pt modelId="{2D99E68B-3705-4F57-9E56-5EB2FCDDA32C}" type="parTrans" cxnId="{BDA74B5B-AD00-4A43-B623-3415032B5D05}">
      <dgm:prSet/>
      <dgm:spPr/>
      <dgm:t>
        <a:bodyPr/>
        <a:lstStyle/>
        <a:p>
          <a:endParaRPr lang="es-CO"/>
        </a:p>
      </dgm:t>
    </dgm:pt>
    <dgm:pt modelId="{6300ABF8-E750-4218-9591-4EF81B00F736}" type="sibTrans" cxnId="{BDA74B5B-AD00-4A43-B623-3415032B5D05}">
      <dgm:prSet/>
      <dgm:spPr/>
      <dgm:t>
        <a:bodyPr/>
        <a:lstStyle/>
        <a:p>
          <a:endParaRPr lang="es-CO"/>
        </a:p>
      </dgm:t>
    </dgm:pt>
    <dgm:pt modelId="{086F1849-58FC-47EC-AC44-8D3279FD4D18}">
      <dgm:prSet phldrT="[Texto]" custT="1"/>
      <dgm:spPr/>
      <dgm:t>
        <a:bodyPr/>
        <a:lstStyle/>
        <a:p>
          <a:r>
            <a:rPr lang="es-ES" sz="1500" dirty="0"/>
            <a:t>No reporte de activos productivos</a:t>
          </a:r>
        </a:p>
        <a:p>
          <a:endParaRPr lang="es-ES" sz="1500" dirty="0"/>
        </a:p>
        <a:p>
          <a:endParaRPr lang="es-ES" sz="1500" dirty="0"/>
        </a:p>
        <a:p>
          <a:r>
            <a:rPr lang="es-ES" sz="2400" b="1" dirty="0"/>
            <a:t>341</a:t>
          </a:r>
          <a:endParaRPr lang="es-CO" sz="1500" b="1" dirty="0"/>
        </a:p>
      </dgm:t>
    </dgm:pt>
    <dgm:pt modelId="{AA5CE925-69F4-46C8-A939-7FF7861FE37C}" type="parTrans" cxnId="{F3E8CA2E-6367-46BF-9A95-48FCF286CABC}">
      <dgm:prSet/>
      <dgm:spPr/>
      <dgm:t>
        <a:bodyPr/>
        <a:lstStyle/>
        <a:p>
          <a:endParaRPr lang="es-CO"/>
        </a:p>
      </dgm:t>
    </dgm:pt>
    <dgm:pt modelId="{177ED0FB-7C17-492E-A296-A1E3F26E97DB}" type="sibTrans" cxnId="{F3E8CA2E-6367-46BF-9A95-48FCF286CABC}">
      <dgm:prSet/>
      <dgm:spPr/>
      <dgm:t>
        <a:bodyPr/>
        <a:lstStyle/>
        <a:p>
          <a:endParaRPr lang="es-CO"/>
        </a:p>
      </dgm:t>
    </dgm:pt>
    <dgm:pt modelId="{6AB12BFD-438C-4F3E-B934-13F16768862D}">
      <dgm:prSet phldrT="[Texto]"/>
      <dgm:spPr>
        <a:gradFill rotWithShape="0">
          <a:gsLst>
            <a:gs pos="0">
              <a:schemeClr val="bg1">
                <a:lumMod val="85000"/>
              </a:schemeClr>
            </a:gs>
            <a:gs pos="59000">
              <a:srgbClr val="CFD2D6"/>
            </a:gs>
            <a:gs pos="0">
              <a:schemeClr val="lt1">
                <a:hueOff val="0"/>
                <a:satOff val="0"/>
                <a:lumOff val="0"/>
                <a:alphaOff val="0"/>
                <a:satMod val="110000"/>
                <a:lumMod val="100000"/>
                <a:shade val="100000"/>
              </a:schemeClr>
            </a:gs>
            <a:gs pos="100000">
              <a:schemeClr val="tx2">
                <a:lumMod val="40000"/>
                <a:lumOff val="60000"/>
              </a:schemeClr>
            </a:gs>
          </a:gsLst>
        </a:gradFill>
      </dgm:spPr>
      <dgm:t>
        <a:bodyPr/>
        <a:lstStyle/>
        <a:p>
          <a:r>
            <a:rPr lang="es-ES" dirty="0"/>
            <a:t>Cuantificación del daño</a:t>
          </a:r>
          <a:endParaRPr lang="es-CO" dirty="0"/>
        </a:p>
      </dgm:t>
    </dgm:pt>
    <dgm:pt modelId="{69537FEE-F8D9-4D9E-9FC8-5C56547B89C9}" type="parTrans" cxnId="{92A65803-D8AF-47EA-B449-7E419D35A9A0}">
      <dgm:prSet/>
      <dgm:spPr/>
      <dgm:t>
        <a:bodyPr/>
        <a:lstStyle/>
        <a:p>
          <a:endParaRPr lang="es-CO"/>
        </a:p>
      </dgm:t>
    </dgm:pt>
    <dgm:pt modelId="{A2DB9DC2-4A35-4D29-A58D-711FF396C811}" type="sibTrans" cxnId="{92A65803-D8AF-47EA-B449-7E419D35A9A0}">
      <dgm:prSet/>
      <dgm:spPr/>
      <dgm:t>
        <a:bodyPr/>
        <a:lstStyle/>
        <a:p>
          <a:endParaRPr lang="es-CO"/>
        </a:p>
      </dgm:t>
    </dgm:pt>
    <dgm:pt modelId="{93F873E5-11D8-467B-BCD2-AC7821465562}">
      <dgm:prSet phldrT="[Texto]" custT="1"/>
      <dgm:spPr/>
      <dgm:t>
        <a:bodyPr/>
        <a:lstStyle/>
        <a:p>
          <a:endParaRPr lang="es-ES" sz="1500" dirty="0"/>
        </a:p>
        <a:p>
          <a:endParaRPr lang="es-ES" sz="1500" dirty="0"/>
        </a:p>
        <a:p>
          <a:r>
            <a:rPr lang="es-ES" sz="1500" dirty="0"/>
            <a:t>Identificación de Rendición de cuentas</a:t>
          </a:r>
        </a:p>
        <a:p>
          <a:endParaRPr lang="es-ES" sz="1500" dirty="0"/>
        </a:p>
        <a:p>
          <a:r>
            <a:rPr lang="es-ES" sz="1500" dirty="0"/>
            <a:t>Elaboración de Juramento Estimatorio</a:t>
          </a:r>
        </a:p>
        <a:p>
          <a:endParaRPr lang="es-ES" sz="1500" dirty="0"/>
        </a:p>
        <a:p>
          <a:endParaRPr lang="es-ES" sz="1500" dirty="0"/>
        </a:p>
        <a:p>
          <a:endParaRPr lang="es-ES" sz="1500" dirty="0"/>
        </a:p>
        <a:p>
          <a:r>
            <a:rPr lang="es-ES" sz="2400" b="1" dirty="0"/>
            <a:t>295</a:t>
          </a:r>
        </a:p>
      </dgm:t>
    </dgm:pt>
    <dgm:pt modelId="{6821B480-46D3-4D0B-92EF-5AE5205F4A3B}" type="parTrans" cxnId="{ECFBE048-0CA4-4557-BFDA-9FC1EC5F63AA}">
      <dgm:prSet/>
      <dgm:spPr/>
      <dgm:t>
        <a:bodyPr/>
        <a:lstStyle/>
        <a:p>
          <a:endParaRPr lang="es-CO"/>
        </a:p>
      </dgm:t>
    </dgm:pt>
    <dgm:pt modelId="{53A14C42-FB8D-419A-A1F3-2BA47312644D}" type="sibTrans" cxnId="{ECFBE048-0CA4-4557-BFDA-9FC1EC5F63AA}">
      <dgm:prSet/>
      <dgm:spPr/>
      <dgm:t>
        <a:bodyPr/>
        <a:lstStyle/>
        <a:p>
          <a:endParaRPr lang="es-CO"/>
        </a:p>
      </dgm:t>
    </dgm:pt>
    <dgm:pt modelId="{9146E1A9-7938-48F5-AAD5-F697C95CBDCA}">
      <dgm:prSet phldrT="[Texto]"/>
      <dgm:spPr>
        <a:gradFill rotWithShape="0">
          <a:gsLst>
            <a:gs pos="0">
              <a:schemeClr val="lt1">
                <a:hueOff val="0"/>
                <a:satOff val="0"/>
                <a:lumOff val="0"/>
                <a:alphaOff val="0"/>
                <a:satMod val="103000"/>
                <a:lumMod val="102000"/>
                <a:tint val="94000"/>
              </a:schemeClr>
            </a:gs>
            <a:gs pos="19000">
              <a:schemeClr val="lt1">
                <a:hueOff val="0"/>
                <a:satOff val="0"/>
                <a:lumOff val="0"/>
                <a:alphaOff val="0"/>
                <a:satMod val="110000"/>
                <a:lumMod val="100000"/>
                <a:shade val="100000"/>
              </a:schemeClr>
            </a:gs>
            <a:gs pos="100000">
              <a:schemeClr val="tx2">
                <a:lumMod val="60000"/>
                <a:lumOff val="40000"/>
              </a:schemeClr>
            </a:gs>
          </a:gsLst>
        </a:gradFill>
      </dgm:spPr>
      <dgm:t>
        <a:bodyPr/>
        <a:lstStyle/>
        <a:p>
          <a:r>
            <a:rPr lang="es-ES" dirty="0"/>
            <a:t>Siniestro de Pólizas</a:t>
          </a:r>
          <a:endParaRPr lang="es-CO" dirty="0"/>
        </a:p>
      </dgm:t>
    </dgm:pt>
    <dgm:pt modelId="{C9B71CDD-BF3B-4400-B315-EAAC287671C7}" type="parTrans" cxnId="{23A1164F-32D3-4C98-8A94-EA5196B97AE8}">
      <dgm:prSet/>
      <dgm:spPr/>
      <dgm:t>
        <a:bodyPr/>
        <a:lstStyle/>
        <a:p>
          <a:endParaRPr lang="es-CO"/>
        </a:p>
      </dgm:t>
    </dgm:pt>
    <dgm:pt modelId="{08059CAB-0E38-441E-995D-FC1189AF8A25}" type="sibTrans" cxnId="{23A1164F-32D3-4C98-8A94-EA5196B97AE8}">
      <dgm:prSet/>
      <dgm:spPr/>
      <dgm:t>
        <a:bodyPr/>
        <a:lstStyle/>
        <a:p>
          <a:endParaRPr lang="es-CO"/>
        </a:p>
      </dgm:t>
    </dgm:pt>
    <dgm:pt modelId="{912F7886-C322-435F-94A0-BE1F8D668260}">
      <dgm:prSet phldrT="[Texto]" custT="1"/>
      <dgm:spPr/>
      <dgm:t>
        <a:bodyPr/>
        <a:lstStyle/>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r>
            <a:rPr lang="es-ES" sz="2400" b="1" dirty="0"/>
            <a:t>295</a:t>
          </a:r>
          <a:endParaRPr lang="es-CO" sz="2400" dirty="0"/>
        </a:p>
      </dgm:t>
    </dgm:pt>
    <dgm:pt modelId="{7A72C887-2E0C-4829-8BD3-0CF9AF509AEB}" type="parTrans" cxnId="{25CA72FA-6C76-4A98-B7D6-A905B22645D3}">
      <dgm:prSet/>
      <dgm:spPr/>
      <dgm:t>
        <a:bodyPr/>
        <a:lstStyle/>
        <a:p>
          <a:endParaRPr lang="es-CO"/>
        </a:p>
      </dgm:t>
    </dgm:pt>
    <dgm:pt modelId="{E46E061E-0057-4A3B-BCB3-D23608F2231C}" type="sibTrans" cxnId="{25CA72FA-6C76-4A98-B7D6-A905B22645D3}">
      <dgm:prSet/>
      <dgm:spPr/>
      <dgm:t>
        <a:bodyPr/>
        <a:lstStyle/>
        <a:p>
          <a:endParaRPr lang="es-CO"/>
        </a:p>
      </dgm:t>
    </dgm:pt>
    <dgm:pt modelId="{A7FA3BD1-E2B0-4577-AF59-A1F471755A5A}">
      <dgm:prSet phldrT="[Texto]"/>
      <dgm:spPr/>
      <dgm:t>
        <a:bodyPr/>
        <a:lstStyle/>
        <a:p>
          <a:endParaRPr lang="es-ES" dirty="0"/>
        </a:p>
        <a:p>
          <a:endParaRPr lang="es-ES" dirty="0"/>
        </a:p>
        <a:p>
          <a:endParaRPr lang="es-ES" dirty="0"/>
        </a:p>
        <a:p>
          <a:endParaRPr lang="es-ES" dirty="0"/>
        </a:p>
        <a:p>
          <a:endParaRPr lang="es-ES" dirty="0"/>
        </a:p>
        <a:p>
          <a:endParaRPr lang="es-ES" dirty="0"/>
        </a:p>
        <a:p>
          <a:endParaRPr lang="es-ES" dirty="0"/>
        </a:p>
        <a:p>
          <a:r>
            <a:rPr lang="es-ES" b="1" dirty="0"/>
            <a:t>En identificación</a:t>
          </a:r>
          <a:endParaRPr lang="es-CO" b="1" dirty="0"/>
        </a:p>
      </dgm:t>
    </dgm:pt>
    <dgm:pt modelId="{7F82670F-C1B4-4683-AEC2-3C9F03E8C3F9}" type="parTrans" cxnId="{D797EA0E-9D0C-4B37-96F2-FCBF668D6107}">
      <dgm:prSet/>
      <dgm:spPr/>
      <dgm:t>
        <a:bodyPr/>
        <a:lstStyle/>
        <a:p>
          <a:endParaRPr lang="es-CO"/>
        </a:p>
      </dgm:t>
    </dgm:pt>
    <dgm:pt modelId="{FD4D6430-FB68-47BD-8C32-C3554E0ED035}" type="sibTrans" cxnId="{D797EA0E-9D0C-4B37-96F2-FCBF668D6107}">
      <dgm:prSet/>
      <dgm:spPr/>
      <dgm:t>
        <a:bodyPr/>
        <a:lstStyle/>
        <a:p>
          <a:endParaRPr lang="es-CO"/>
        </a:p>
      </dgm:t>
    </dgm:pt>
    <dgm:pt modelId="{C36B2889-51B5-47D6-B2D8-634B6C1E4118}" type="pres">
      <dgm:prSet presAssocID="{80690C83-7433-4C17-9F3A-4B615F2C7D1F}" presName="Name0" presStyleCnt="0">
        <dgm:presLayoutVars>
          <dgm:chMax val="7"/>
          <dgm:chPref val="7"/>
          <dgm:dir/>
          <dgm:animLvl val="lvl"/>
        </dgm:presLayoutVars>
      </dgm:prSet>
      <dgm:spPr/>
    </dgm:pt>
    <dgm:pt modelId="{422D8ABC-0831-41EB-BA74-8A0BF4408D04}" type="pres">
      <dgm:prSet presAssocID="{A7985D6E-AD84-4D08-9D42-9E57374634C5}" presName="parentText_1" presStyleLbl="node1" presStyleIdx="0" presStyleCnt="4">
        <dgm:presLayoutVars>
          <dgm:chMax val="1"/>
          <dgm:chPref val="1"/>
          <dgm:bulletEnabled val="1"/>
        </dgm:presLayoutVars>
      </dgm:prSet>
      <dgm:spPr/>
    </dgm:pt>
    <dgm:pt modelId="{F2700CFB-0B0C-4AD8-8117-1A7C58A57C85}" type="pres">
      <dgm:prSet presAssocID="{A7985D6E-AD84-4D08-9D42-9E57374634C5}" presName="childText_1" presStyleLbl="node1" presStyleIdx="0" presStyleCnt="4">
        <dgm:presLayoutVars>
          <dgm:chMax val="0"/>
          <dgm:chPref val="0"/>
          <dgm:bulletEnabled val="1"/>
        </dgm:presLayoutVars>
      </dgm:prSet>
      <dgm:spPr/>
    </dgm:pt>
    <dgm:pt modelId="{537A2897-2C26-42D0-A6E0-6C08F2F40991}" type="pres">
      <dgm:prSet presAssocID="{A7985D6E-AD84-4D08-9D42-9E57374634C5}" presName="accentShape_1" presStyleCnt="0"/>
      <dgm:spPr/>
    </dgm:pt>
    <dgm:pt modelId="{81EEE21C-D74E-480D-908C-1E6FAAA8BA58}" type="pres">
      <dgm:prSet presAssocID="{A7985D6E-AD84-4D08-9D42-9E57374634C5}" presName="imageRepeatNode" presStyleLbl="node1" presStyleIdx="0" presStyleCnt="4"/>
      <dgm:spPr/>
    </dgm:pt>
    <dgm:pt modelId="{E29AFAF4-E9D2-4DD2-AFE7-AF220EFCCF11}" type="pres">
      <dgm:prSet presAssocID="{6AB12BFD-438C-4F3E-B934-13F16768862D}" presName="parentText_2" presStyleLbl="node1" presStyleIdx="0" presStyleCnt="4">
        <dgm:presLayoutVars>
          <dgm:chMax val="1"/>
          <dgm:chPref val="1"/>
          <dgm:bulletEnabled val="1"/>
        </dgm:presLayoutVars>
      </dgm:prSet>
      <dgm:spPr/>
    </dgm:pt>
    <dgm:pt modelId="{B281CC43-D3E2-4372-A013-6BD0D44B4CB9}" type="pres">
      <dgm:prSet presAssocID="{6AB12BFD-438C-4F3E-B934-13F16768862D}" presName="childText_2" presStyleLbl="node2" presStyleIdx="0" presStyleCnt="0">
        <dgm:presLayoutVars>
          <dgm:chMax val="0"/>
          <dgm:chPref val="0"/>
          <dgm:bulletEnabled val="1"/>
        </dgm:presLayoutVars>
      </dgm:prSet>
      <dgm:spPr/>
    </dgm:pt>
    <dgm:pt modelId="{8471E4FD-464A-42D6-8685-6023B5757CE0}" type="pres">
      <dgm:prSet presAssocID="{6AB12BFD-438C-4F3E-B934-13F16768862D}" presName="accentShape_2" presStyleCnt="0"/>
      <dgm:spPr/>
    </dgm:pt>
    <dgm:pt modelId="{F7A4C92B-780F-4795-BB74-58D20D7E9E91}" type="pres">
      <dgm:prSet presAssocID="{6AB12BFD-438C-4F3E-B934-13F16768862D}" presName="imageRepeatNode" presStyleLbl="node1" presStyleIdx="1" presStyleCnt="4"/>
      <dgm:spPr/>
    </dgm:pt>
    <dgm:pt modelId="{553E566B-FFC2-42D8-A96C-1C70A6283364}" type="pres">
      <dgm:prSet presAssocID="{A08E17A4-E839-4B42-9F8D-58AD0AED9217}" presName="parentText_3" presStyleLbl="node1" presStyleIdx="1" presStyleCnt="4">
        <dgm:presLayoutVars>
          <dgm:chMax val="1"/>
          <dgm:chPref val="1"/>
          <dgm:bulletEnabled val="1"/>
        </dgm:presLayoutVars>
      </dgm:prSet>
      <dgm:spPr/>
    </dgm:pt>
    <dgm:pt modelId="{363A072C-2D3B-43D8-82EC-B1E0F00BB29C}" type="pres">
      <dgm:prSet presAssocID="{A08E17A4-E839-4B42-9F8D-58AD0AED9217}" presName="childText_3" presStyleLbl="node2" presStyleIdx="0" presStyleCnt="0">
        <dgm:presLayoutVars>
          <dgm:chMax val="0"/>
          <dgm:chPref val="0"/>
          <dgm:bulletEnabled val="1"/>
        </dgm:presLayoutVars>
      </dgm:prSet>
      <dgm:spPr/>
    </dgm:pt>
    <dgm:pt modelId="{78B9D5CC-B352-43D7-ADAE-9D25F2EDA016}" type="pres">
      <dgm:prSet presAssocID="{A08E17A4-E839-4B42-9F8D-58AD0AED9217}" presName="accentShape_3" presStyleCnt="0"/>
      <dgm:spPr/>
    </dgm:pt>
    <dgm:pt modelId="{78BB5359-0127-465E-8C90-DF8423F339C0}" type="pres">
      <dgm:prSet presAssocID="{A08E17A4-E839-4B42-9F8D-58AD0AED9217}" presName="imageRepeatNode" presStyleLbl="node1" presStyleIdx="2" presStyleCnt="4"/>
      <dgm:spPr/>
    </dgm:pt>
    <dgm:pt modelId="{245B4837-25DA-4AD2-BBD6-D825D7D7BC3C}" type="pres">
      <dgm:prSet presAssocID="{9146E1A9-7938-48F5-AAD5-F697C95CBDCA}" presName="parentText_4" presStyleLbl="node1" presStyleIdx="2" presStyleCnt="4">
        <dgm:presLayoutVars>
          <dgm:chMax val="1"/>
          <dgm:chPref val="1"/>
          <dgm:bulletEnabled val="1"/>
        </dgm:presLayoutVars>
      </dgm:prSet>
      <dgm:spPr/>
    </dgm:pt>
    <dgm:pt modelId="{8F6C9314-9935-4A7A-9586-B89C991B5D80}" type="pres">
      <dgm:prSet presAssocID="{9146E1A9-7938-48F5-AAD5-F697C95CBDCA}" presName="childText_4" presStyleLbl="node2" presStyleIdx="0" presStyleCnt="0">
        <dgm:presLayoutVars>
          <dgm:chMax val="0"/>
          <dgm:chPref val="0"/>
          <dgm:bulletEnabled val="1"/>
        </dgm:presLayoutVars>
      </dgm:prSet>
      <dgm:spPr/>
    </dgm:pt>
    <dgm:pt modelId="{0DB79064-F486-4837-A3C0-35825064099A}" type="pres">
      <dgm:prSet presAssocID="{9146E1A9-7938-48F5-AAD5-F697C95CBDCA}" presName="accentShape_4" presStyleCnt="0"/>
      <dgm:spPr/>
    </dgm:pt>
    <dgm:pt modelId="{EA51938F-EA3A-4AAF-9956-FF096E24F73B}" type="pres">
      <dgm:prSet presAssocID="{9146E1A9-7938-48F5-AAD5-F697C95CBDCA}" presName="imageRepeatNode" presStyleLbl="node1" presStyleIdx="3" presStyleCnt="4"/>
      <dgm:spPr/>
    </dgm:pt>
  </dgm:ptLst>
  <dgm:cxnLst>
    <dgm:cxn modelId="{92A65803-D8AF-47EA-B449-7E419D35A9A0}" srcId="{80690C83-7433-4C17-9F3A-4B615F2C7D1F}" destId="{6AB12BFD-438C-4F3E-B934-13F16768862D}" srcOrd="1" destOrd="0" parTransId="{69537FEE-F8D9-4D9E-9FC8-5C56547B89C9}" sibTransId="{A2DB9DC2-4A35-4D29-A58D-711FF396C811}"/>
    <dgm:cxn modelId="{55FD9E04-BB71-4144-8520-BB29AF5E0C61}" type="presOf" srcId="{A7985D6E-AD84-4D08-9D42-9E57374634C5}" destId="{422D8ABC-0831-41EB-BA74-8A0BF4408D04}" srcOrd="0" destOrd="0" presId="urn:microsoft.com/office/officeart/2009/3/layout/BlockDescendingList"/>
    <dgm:cxn modelId="{A76ACB0C-3933-4D6D-BD85-256B4A098F9A}" srcId="{80690C83-7433-4C17-9F3A-4B615F2C7D1F}" destId="{A08E17A4-E839-4B42-9F8D-58AD0AED9217}" srcOrd="2" destOrd="0" parTransId="{E8F09F1B-8E31-46EC-B73D-38CAFCD4CA24}" sibTransId="{9C418838-9B2C-49A4-BCB5-41BA3ED1587E}"/>
    <dgm:cxn modelId="{6470430E-8ED8-45E5-B372-C89F9F3DF455}" type="presOf" srcId="{9146E1A9-7938-48F5-AAD5-F697C95CBDCA}" destId="{245B4837-25DA-4AD2-BBD6-D825D7D7BC3C}" srcOrd="0" destOrd="0" presId="urn:microsoft.com/office/officeart/2009/3/layout/BlockDescendingList"/>
    <dgm:cxn modelId="{D797EA0E-9D0C-4B37-96F2-FCBF668D6107}" srcId="{9146E1A9-7938-48F5-AAD5-F697C95CBDCA}" destId="{A7FA3BD1-E2B0-4577-AF59-A1F471755A5A}" srcOrd="0" destOrd="0" parTransId="{7F82670F-C1B4-4683-AEC2-3C9F03E8C3F9}" sibTransId="{FD4D6430-FB68-47BD-8C32-C3554E0ED035}"/>
    <dgm:cxn modelId="{F3E8CA2E-6367-46BF-9A95-48FCF286CABC}" srcId="{A7985D6E-AD84-4D08-9D42-9E57374634C5}" destId="{086F1849-58FC-47EC-AC44-8D3279FD4D18}" srcOrd="2" destOrd="0" parTransId="{AA5CE925-69F4-46C8-A939-7FF7861FE37C}" sibTransId="{177ED0FB-7C17-492E-A296-A1E3F26E97DB}"/>
    <dgm:cxn modelId="{6D6FD63F-0DFA-4B4E-833F-76CB02C17328}" type="presOf" srcId="{912F7886-C322-435F-94A0-BE1F8D668260}" destId="{363A072C-2D3B-43D8-82EC-B1E0F00BB29C}" srcOrd="0" destOrd="0" presId="urn:microsoft.com/office/officeart/2009/3/layout/BlockDescendingList"/>
    <dgm:cxn modelId="{BDA74B5B-AD00-4A43-B623-3415032B5D05}" srcId="{A7985D6E-AD84-4D08-9D42-9E57374634C5}" destId="{226A7A99-F995-4931-9B90-31BE75DFA562}" srcOrd="1" destOrd="0" parTransId="{2D99E68B-3705-4F57-9E56-5EB2FCDDA32C}" sibTransId="{6300ABF8-E750-4218-9591-4EF81B00F736}"/>
    <dgm:cxn modelId="{ECFBE048-0CA4-4557-BFDA-9FC1EC5F63AA}" srcId="{6AB12BFD-438C-4F3E-B934-13F16768862D}" destId="{93F873E5-11D8-467B-BCD2-AC7821465562}" srcOrd="0" destOrd="0" parTransId="{6821B480-46D3-4D0B-92EF-5AE5205F4A3B}" sibTransId="{53A14C42-FB8D-419A-A1F3-2BA47312644D}"/>
    <dgm:cxn modelId="{23A1164F-32D3-4C98-8A94-EA5196B97AE8}" srcId="{80690C83-7433-4C17-9F3A-4B615F2C7D1F}" destId="{9146E1A9-7938-48F5-AAD5-F697C95CBDCA}" srcOrd="3" destOrd="0" parTransId="{C9B71CDD-BF3B-4400-B315-EAAC287671C7}" sibTransId="{08059CAB-0E38-441E-995D-FC1189AF8A25}"/>
    <dgm:cxn modelId="{E6616477-74AB-4E13-AB96-B71D27AE3728}" type="presOf" srcId="{A7FA3BD1-E2B0-4577-AF59-A1F471755A5A}" destId="{8F6C9314-9935-4A7A-9586-B89C991B5D80}" srcOrd="0" destOrd="0" presId="urn:microsoft.com/office/officeart/2009/3/layout/BlockDescendingList"/>
    <dgm:cxn modelId="{28D8198C-8E07-4152-9614-2F93C5239F2D}" type="presOf" srcId="{6AB12BFD-438C-4F3E-B934-13F16768862D}" destId="{F7A4C92B-780F-4795-BB74-58D20D7E9E91}" srcOrd="1" destOrd="0" presId="urn:microsoft.com/office/officeart/2009/3/layout/BlockDescendingList"/>
    <dgm:cxn modelId="{81946A90-A238-464E-B3AD-A263CD59ADAD}" type="presOf" srcId="{A7985D6E-AD84-4D08-9D42-9E57374634C5}" destId="{81EEE21C-D74E-480D-908C-1E6FAAA8BA58}" srcOrd="1" destOrd="0" presId="urn:microsoft.com/office/officeart/2009/3/layout/BlockDescendingList"/>
    <dgm:cxn modelId="{C54F57A1-5EC9-49CD-8519-ABA541D2180F}" srcId="{80690C83-7433-4C17-9F3A-4B615F2C7D1F}" destId="{A7985D6E-AD84-4D08-9D42-9E57374634C5}" srcOrd="0" destOrd="0" parTransId="{9F503F9B-EC55-4033-A198-B91D2828E503}" sibTransId="{6696B486-73DA-44BB-A8E6-78F6AC644238}"/>
    <dgm:cxn modelId="{5FF2F1A9-6281-4FC6-B4FF-EEBB82D6C3D4}" type="presOf" srcId="{80690C83-7433-4C17-9F3A-4B615F2C7D1F}" destId="{C36B2889-51B5-47D6-B2D8-634B6C1E4118}" srcOrd="0" destOrd="0" presId="urn:microsoft.com/office/officeart/2009/3/layout/BlockDescendingList"/>
    <dgm:cxn modelId="{DD27C6AB-3843-40F6-B5EF-9919258667DC}" type="presOf" srcId="{086F1849-58FC-47EC-AC44-8D3279FD4D18}" destId="{F2700CFB-0B0C-4AD8-8117-1A7C58A57C85}" srcOrd="0" destOrd="2" presId="urn:microsoft.com/office/officeart/2009/3/layout/BlockDescendingList"/>
    <dgm:cxn modelId="{86724EB5-F385-4CA3-9D46-3FE7C8C5474D}" srcId="{A7985D6E-AD84-4D08-9D42-9E57374634C5}" destId="{963055AB-50E9-4A32-8970-35AE85DF91DE}" srcOrd="0" destOrd="0" parTransId="{24DA8593-9223-414C-9C78-D07F68CE8DEA}" sibTransId="{E3F4DD80-142F-4C68-90FA-B73AD9E0F408}"/>
    <dgm:cxn modelId="{5279A9B5-F4B6-43BE-92A3-FE75322A9BE1}" type="presOf" srcId="{226A7A99-F995-4931-9B90-31BE75DFA562}" destId="{F2700CFB-0B0C-4AD8-8117-1A7C58A57C85}" srcOrd="0" destOrd="1" presId="urn:microsoft.com/office/officeart/2009/3/layout/BlockDescendingList"/>
    <dgm:cxn modelId="{FF0134C6-96D0-4D52-9736-346E5B6F5691}" type="presOf" srcId="{A08E17A4-E839-4B42-9F8D-58AD0AED9217}" destId="{553E566B-FFC2-42D8-A96C-1C70A6283364}" srcOrd="0" destOrd="0" presId="urn:microsoft.com/office/officeart/2009/3/layout/BlockDescendingList"/>
    <dgm:cxn modelId="{31685ACB-16C9-48FE-9979-6850A10282B0}" type="presOf" srcId="{A08E17A4-E839-4B42-9F8D-58AD0AED9217}" destId="{78BB5359-0127-465E-8C90-DF8423F339C0}" srcOrd="1" destOrd="0" presId="urn:microsoft.com/office/officeart/2009/3/layout/BlockDescendingList"/>
    <dgm:cxn modelId="{6207FBD7-6B20-4E27-BE4C-C12C8B4B76AE}" type="presOf" srcId="{9146E1A9-7938-48F5-AAD5-F697C95CBDCA}" destId="{EA51938F-EA3A-4AAF-9956-FF096E24F73B}" srcOrd="1" destOrd="0" presId="urn:microsoft.com/office/officeart/2009/3/layout/BlockDescendingList"/>
    <dgm:cxn modelId="{E8D70DDB-B5F9-4298-A1B3-9FD2B9F61B84}" type="presOf" srcId="{963055AB-50E9-4A32-8970-35AE85DF91DE}" destId="{F2700CFB-0B0C-4AD8-8117-1A7C58A57C85}" srcOrd="0" destOrd="0" presId="urn:microsoft.com/office/officeart/2009/3/layout/BlockDescendingList"/>
    <dgm:cxn modelId="{4B0258E9-1168-45C1-9C21-50C641FD4214}" type="presOf" srcId="{93F873E5-11D8-467B-BCD2-AC7821465562}" destId="{B281CC43-D3E2-4372-A013-6BD0D44B4CB9}" srcOrd="0" destOrd="0" presId="urn:microsoft.com/office/officeart/2009/3/layout/BlockDescendingList"/>
    <dgm:cxn modelId="{614D15F4-4A6E-4EDA-A8FA-B00949FC4950}" type="presOf" srcId="{6AB12BFD-438C-4F3E-B934-13F16768862D}" destId="{E29AFAF4-E9D2-4DD2-AFE7-AF220EFCCF11}" srcOrd="0" destOrd="0" presId="urn:microsoft.com/office/officeart/2009/3/layout/BlockDescendingList"/>
    <dgm:cxn modelId="{25CA72FA-6C76-4A98-B7D6-A905B22645D3}" srcId="{A08E17A4-E839-4B42-9F8D-58AD0AED9217}" destId="{912F7886-C322-435F-94A0-BE1F8D668260}" srcOrd="0" destOrd="0" parTransId="{7A72C887-2E0C-4829-8BD3-0CF9AF509AEB}" sibTransId="{E46E061E-0057-4A3B-BCB3-D23608F2231C}"/>
    <dgm:cxn modelId="{0A594E93-5481-4B4F-B6B9-7DCB79372CA1}" type="presParOf" srcId="{C36B2889-51B5-47D6-B2D8-634B6C1E4118}" destId="{422D8ABC-0831-41EB-BA74-8A0BF4408D04}" srcOrd="0" destOrd="0" presId="urn:microsoft.com/office/officeart/2009/3/layout/BlockDescendingList"/>
    <dgm:cxn modelId="{523BE7F4-D576-4FCB-8B1B-C68440E7B033}" type="presParOf" srcId="{C36B2889-51B5-47D6-B2D8-634B6C1E4118}" destId="{F2700CFB-0B0C-4AD8-8117-1A7C58A57C85}" srcOrd="1" destOrd="0" presId="urn:microsoft.com/office/officeart/2009/3/layout/BlockDescendingList"/>
    <dgm:cxn modelId="{D638E6B1-9C24-4F2C-820E-D9BC69684461}" type="presParOf" srcId="{C36B2889-51B5-47D6-B2D8-634B6C1E4118}" destId="{537A2897-2C26-42D0-A6E0-6C08F2F40991}" srcOrd="2" destOrd="0" presId="urn:microsoft.com/office/officeart/2009/3/layout/BlockDescendingList"/>
    <dgm:cxn modelId="{30CC0475-7B45-4C1E-9B9F-743BF16B58D5}" type="presParOf" srcId="{537A2897-2C26-42D0-A6E0-6C08F2F40991}" destId="{81EEE21C-D74E-480D-908C-1E6FAAA8BA58}" srcOrd="0" destOrd="0" presId="urn:microsoft.com/office/officeart/2009/3/layout/BlockDescendingList"/>
    <dgm:cxn modelId="{155C6C74-021C-47AF-A1F1-E467582B5E2E}" type="presParOf" srcId="{C36B2889-51B5-47D6-B2D8-634B6C1E4118}" destId="{E29AFAF4-E9D2-4DD2-AFE7-AF220EFCCF11}" srcOrd="3" destOrd="0" presId="urn:microsoft.com/office/officeart/2009/3/layout/BlockDescendingList"/>
    <dgm:cxn modelId="{48F2A238-9935-48F0-9E05-67BA3895A21B}" type="presParOf" srcId="{C36B2889-51B5-47D6-B2D8-634B6C1E4118}" destId="{B281CC43-D3E2-4372-A013-6BD0D44B4CB9}" srcOrd="4" destOrd="0" presId="urn:microsoft.com/office/officeart/2009/3/layout/BlockDescendingList"/>
    <dgm:cxn modelId="{6901C832-57D3-4EE8-A9AD-EEA837A3628F}" type="presParOf" srcId="{C36B2889-51B5-47D6-B2D8-634B6C1E4118}" destId="{8471E4FD-464A-42D6-8685-6023B5757CE0}" srcOrd="5" destOrd="0" presId="urn:microsoft.com/office/officeart/2009/3/layout/BlockDescendingList"/>
    <dgm:cxn modelId="{9C984ED8-D885-4EAC-8A07-2B5CB0A249C8}" type="presParOf" srcId="{8471E4FD-464A-42D6-8685-6023B5757CE0}" destId="{F7A4C92B-780F-4795-BB74-58D20D7E9E91}" srcOrd="0" destOrd="0" presId="urn:microsoft.com/office/officeart/2009/3/layout/BlockDescendingList"/>
    <dgm:cxn modelId="{A5BB5B66-2B5B-4DBC-B8AB-E2B792378CE8}" type="presParOf" srcId="{C36B2889-51B5-47D6-B2D8-634B6C1E4118}" destId="{553E566B-FFC2-42D8-A96C-1C70A6283364}" srcOrd="6" destOrd="0" presId="urn:microsoft.com/office/officeart/2009/3/layout/BlockDescendingList"/>
    <dgm:cxn modelId="{6F5ECA49-FC44-47DB-9DA0-A07D171D76AB}" type="presParOf" srcId="{C36B2889-51B5-47D6-B2D8-634B6C1E4118}" destId="{363A072C-2D3B-43D8-82EC-B1E0F00BB29C}" srcOrd="7" destOrd="0" presId="urn:microsoft.com/office/officeart/2009/3/layout/BlockDescendingList"/>
    <dgm:cxn modelId="{FA780750-182C-4306-A771-D90B340A0955}" type="presParOf" srcId="{C36B2889-51B5-47D6-B2D8-634B6C1E4118}" destId="{78B9D5CC-B352-43D7-ADAE-9D25F2EDA016}" srcOrd="8" destOrd="0" presId="urn:microsoft.com/office/officeart/2009/3/layout/BlockDescendingList"/>
    <dgm:cxn modelId="{D6255003-FBF1-431E-91E6-32111710D2B5}" type="presParOf" srcId="{78B9D5CC-B352-43D7-ADAE-9D25F2EDA016}" destId="{78BB5359-0127-465E-8C90-DF8423F339C0}" srcOrd="0" destOrd="0" presId="urn:microsoft.com/office/officeart/2009/3/layout/BlockDescendingList"/>
    <dgm:cxn modelId="{5786FE67-07AB-4722-A501-1793733001FE}" type="presParOf" srcId="{C36B2889-51B5-47D6-B2D8-634B6C1E4118}" destId="{245B4837-25DA-4AD2-BBD6-D825D7D7BC3C}" srcOrd="9" destOrd="0" presId="urn:microsoft.com/office/officeart/2009/3/layout/BlockDescendingList"/>
    <dgm:cxn modelId="{5C427DE0-EA01-4A3E-93DA-3D53206AF270}" type="presParOf" srcId="{C36B2889-51B5-47D6-B2D8-634B6C1E4118}" destId="{8F6C9314-9935-4A7A-9586-B89C991B5D80}" srcOrd="10" destOrd="0" presId="urn:microsoft.com/office/officeart/2009/3/layout/BlockDescendingList"/>
    <dgm:cxn modelId="{B957E0C0-14A0-4176-AA23-4AD2F1584A54}" type="presParOf" srcId="{C36B2889-51B5-47D6-B2D8-634B6C1E4118}" destId="{0DB79064-F486-4837-A3C0-35825064099A}" srcOrd="11" destOrd="0" presId="urn:microsoft.com/office/officeart/2009/3/layout/BlockDescendingList"/>
    <dgm:cxn modelId="{E7D0B9A6-8F5C-4733-B7FF-8A34C3443304}" type="presParOf" srcId="{0DB79064-F486-4837-A3C0-35825064099A}" destId="{EA51938F-EA3A-4AAF-9956-FF096E24F73B}" srcOrd="0" destOrd="0" presId="urn:microsoft.com/office/officeart/2009/3/layout/BlockDescending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4C796EF-3E69-4AE4-AF08-72A550D32D7B}" type="doc">
      <dgm:prSet loTypeId="urn:microsoft.com/office/officeart/2009/3/layout/RandomtoResultProcess" loCatId="process" qsTypeId="urn:microsoft.com/office/officeart/2005/8/quickstyle/simple1" qsCatId="simple" csTypeId="urn:microsoft.com/office/officeart/2005/8/colors/accent1_2" csCatId="accent1" phldr="1"/>
      <dgm:spPr/>
    </dgm:pt>
    <dgm:pt modelId="{7B69615E-9A92-45D2-AF7F-756888AB1A08}">
      <dgm:prSet phldrT="[Texto]" custT="1"/>
      <dgm:spPr/>
      <dgm:t>
        <a:bodyPr/>
        <a:lstStyle/>
        <a:p>
          <a:r>
            <a:rPr lang="es-ES" sz="1800" dirty="0"/>
            <a:t>Recepción Archivo de Excel</a:t>
          </a:r>
          <a:endParaRPr lang="es-CO" sz="1800" dirty="0"/>
        </a:p>
      </dgm:t>
    </dgm:pt>
    <dgm:pt modelId="{0934364C-E75D-491D-80E7-43E828E357CE}" type="parTrans" cxnId="{C2BB740F-22D4-4F28-8C9C-942745C54D40}">
      <dgm:prSet/>
      <dgm:spPr/>
      <dgm:t>
        <a:bodyPr/>
        <a:lstStyle/>
        <a:p>
          <a:endParaRPr lang="es-CO" sz="3600"/>
        </a:p>
      </dgm:t>
    </dgm:pt>
    <dgm:pt modelId="{B756303C-0F98-42CE-91DB-BDDF6F276C24}" type="sibTrans" cxnId="{C2BB740F-22D4-4F28-8C9C-942745C54D40}">
      <dgm:prSet/>
      <dgm:spPr/>
      <dgm:t>
        <a:bodyPr/>
        <a:lstStyle/>
        <a:p>
          <a:endParaRPr lang="es-CO" sz="3600"/>
        </a:p>
      </dgm:t>
    </dgm:pt>
    <dgm:pt modelId="{D23FC0D5-1E8D-4A63-894C-220E3F94526A}">
      <dgm:prSet phldrT="[Texto]" custT="1"/>
      <dgm:spPr/>
      <dgm:t>
        <a:bodyPr/>
        <a:lstStyle/>
        <a:p>
          <a:r>
            <a:rPr lang="es-ES" sz="1100" dirty="0"/>
            <a:t>Ajustes</a:t>
          </a:r>
          <a:endParaRPr lang="es-CO" sz="1100" dirty="0"/>
        </a:p>
      </dgm:t>
    </dgm:pt>
    <dgm:pt modelId="{F7635491-3B02-4233-B13B-7A9FD0551A92}" type="parTrans" cxnId="{65449054-DD1E-4CA9-8044-BC4FB992E819}">
      <dgm:prSet/>
      <dgm:spPr/>
      <dgm:t>
        <a:bodyPr/>
        <a:lstStyle/>
        <a:p>
          <a:endParaRPr lang="es-CO" sz="3600"/>
        </a:p>
      </dgm:t>
    </dgm:pt>
    <dgm:pt modelId="{97C4384C-5652-4FE9-B8C0-9BFC7CADBEDD}" type="sibTrans" cxnId="{65449054-DD1E-4CA9-8044-BC4FB992E819}">
      <dgm:prSet/>
      <dgm:spPr/>
      <dgm:t>
        <a:bodyPr/>
        <a:lstStyle/>
        <a:p>
          <a:endParaRPr lang="es-CO" sz="3600"/>
        </a:p>
      </dgm:t>
    </dgm:pt>
    <dgm:pt modelId="{FEC1DC0A-6C4F-439D-B2EF-7937C236E3BB}">
      <dgm:prSet phldrT="[Texto]" custT="1"/>
      <dgm:spPr/>
      <dgm:t>
        <a:bodyPr/>
        <a:lstStyle/>
        <a:p>
          <a:r>
            <a:rPr lang="es-ES" sz="1100" dirty="0"/>
            <a:t>Admisión </a:t>
          </a:r>
          <a:endParaRPr lang="es-CO" sz="1100" dirty="0"/>
        </a:p>
      </dgm:t>
    </dgm:pt>
    <dgm:pt modelId="{FA51C553-A135-40AC-921D-303FAC9B5D61}" type="parTrans" cxnId="{D14C5882-A738-4B7D-AE68-F761EC8183FB}">
      <dgm:prSet/>
      <dgm:spPr/>
      <dgm:t>
        <a:bodyPr/>
        <a:lstStyle/>
        <a:p>
          <a:endParaRPr lang="es-CO" sz="3600"/>
        </a:p>
      </dgm:t>
    </dgm:pt>
    <dgm:pt modelId="{77A87854-AA9B-4F6A-AE48-3EB378FDD3BB}" type="sibTrans" cxnId="{D14C5882-A738-4B7D-AE68-F761EC8183FB}">
      <dgm:prSet/>
      <dgm:spPr/>
      <dgm:t>
        <a:bodyPr/>
        <a:lstStyle/>
        <a:p>
          <a:endParaRPr lang="es-CO" sz="3600"/>
        </a:p>
      </dgm:t>
    </dgm:pt>
    <dgm:pt modelId="{07CAA835-2896-4C89-B0B9-E68C7E961447}">
      <dgm:prSet phldrT="[Texto]" custT="1"/>
      <dgm:spPr/>
      <dgm:t>
        <a:bodyPr/>
        <a:lstStyle/>
        <a:p>
          <a:r>
            <a:rPr lang="es-ES" sz="2000" dirty="0"/>
            <a:t>Revisión preliminar</a:t>
          </a:r>
          <a:endParaRPr lang="es-CO" sz="2000" dirty="0"/>
        </a:p>
      </dgm:t>
    </dgm:pt>
    <dgm:pt modelId="{88EB8DB3-1784-4D5B-B751-E382C9C98F89}" type="parTrans" cxnId="{0C7BF567-3D30-418B-9097-571889870B67}">
      <dgm:prSet/>
      <dgm:spPr/>
      <dgm:t>
        <a:bodyPr/>
        <a:lstStyle/>
        <a:p>
          <a:endParaRPr lang="es-CO" sz="3600"/>
        </a:p>
      </dgm:t>
    </dgm:pt>
    <dgm:pt modelId="{0A5D4EA9-1660-467A-BA60-F08F137655A3}" type="sibTrans" cxnId="{0C7BF567-3D30-418B-9097-571889870B67}">
      <dgm:prSet/>
      <dgm:spPr/>
      <dgm:t>
        <a:bodyPr/>
        <a:lstStyle/>
        <a:p>
          <a:endParaRPr lang="es-CO" sz="3600"/>
        </a:p>
      </dgm:t>
    </dgm:pt>
    <dgm:pt modelId="{45159FD2-81AB-4FFF-BDB9-1B408C460F5D}">
      <dgm:prSet phldrT="[Texto]" custT="1"/>
      <dgm:spPr/>
      <dgm:t>
        <a:bodyPr/>
        <a:lstStyle/>
        <a:p>
          <a:r>
            <a:rPr lang="es-ES" sz="2000" dirty="0"/>
            <a:t>Admisión</a:t>
          </a:r>
          <a:endParaRPr lang="es-CO" sz="2000" dirty="0"/>
        </a:p>
      </dgm:t>
    </dgm:pt>
    <dgm:pt modelId="{52AC2DED-2CC4-48B8-B0B8-6D566C7D4604}" type="parTrans" cxnId="{644D6819-7242-4FD2-8BD5-862B441538E2}">
      <dgm:prSet/>
      <dgm:spPr/>
      <dgm:t>
        <a:bodyPr/>
        <a:lstStyle/>
        <a:p>
          <a:endParaRPr lang="es-CO" sz="3600"/>
        </a:p>
      </dgm:t>
    </dgm:pt>
    <dgm:pt modelId="{EDDDB040-0FDC-4990-B393-654CE6FA52BE}" type="sibTrans" cxnId="{644D6819-7242-4FD2-8BD5-862B441538E2}">
      <dgm:prSet/>
      <dgm:spPr/>
      <dgm:t>
        <a:bodyPr/>
        <a:lstStyle/>
        <a:p>
          <a:endParaRPr lang="es-CO" sz="3600"/>
        </a:p>
      </dgm:t>
    </dgm:pt>
    <dgm:pt modelId="{B8177F77-9E9C-4792-BB96-965C7C539C54}">
      <dgm:prSet phldrT="[Texto]" custT="1"/>
      <dgm:spPr/>
      <dgm:t>
        <a:bodyPr/>
        <a:lstStyle/>
        <a:p>
          <a:r>
            <a:rPr lang="es-ES" sz="2000" dirty="0"/>
            <a:t>Revisión detallada de información y soportes</a:t>
          </a:r>
          <a:endParaRPr lang="es-CO" sz="2000" dirty="0"/>
        </a:p>
      </dgm:t>
    </dgm:pt>
    <dgm:pt modelId="{0DE504D3-2FA7-4FC2-A069-8839F11AEC66}" type="parTrans" cxnId="{43E5F397-3575-421F-9D16-ACEA5B3EC4E9}">
      <dgm:prSet/>
      <dgm:spPr/>
      <dgm:t>
        <a:bodyPr/>
        <a:lstStyle/>
        <a:p>
          <a:endParaRPr lang="es-CO" sz="3600"/>
        </a:p>
      </dgm:t>
    </dgm:pt>
    <dgm:pt modelId="{547CAEB8-746B-40E0-ADE9-912D6E51DD2F}" type="sibTrans" cxnId="{43E5F397-3575-421F-9D16-ACEA5B3EC4E9}">
      <dgm:prSet/>
      <dgm:spPr/>
      <dgm:t>
        <a:bodyPr/>
        <a:lstStyle/>
        <a:p>
          <a:endParaRPr lang="es-CO" sz="3600"/>
        </a:p>
      </dgm:t>
    </dgm:pt>
    <dgm:pt modelId="{DC201ED1-B13D-4A56-A4AD-7EB0E59D15C4}">
      <dgm:prSet phldrT="[Texto]" custT="1"/>
      <dgm:spPr/>
      <dgm:t>
        <a:bodyPr/>
        <a:lstStyle/>
        <a:p>
          <a:r>
            <a:rPr lang="es-ES" sz="1100" dirty="0"/>
            <a:t>Remisión de cupón</a:t>
          </a:r>
          <a:endParaRPr lang="es-CO" sz="1100" dirty="0"/>
        </a:p>
      </dgm:t>
    </dgm:pt>
    <dgm:pt modelId="{D84F3B3C-092B-4AB2-ADAC-A8B3301D79A3}" type="parTrans" cxnId="{3FCC9023-2741-4C2C-B15D-4C23EA60351A}">
      <dgm:prSet/>
      <dgm:spPr/>
      <dgm:t>
        <a:bodyPr/>
        <a:lstStyle/>
        <a:p>
          <a:endParaRPr lang="es-CO" sz="3600"/>
        </a:p>
      </dgm:t>
    </dgm:pt>
    <dgm:pt modelId="{F895DA38-91CB-41EF-AA10-80032BE6D53A}" type="sibTrans" cxnId="{3FCC9023-2741-4C2C-B15D-4C23EA60351A}">
      <dgm:prSet/>
      <dgm:spPr/>
      <dgm:t>
        <a:bodyPr/>
        <a:lstStyle/>
        <a:p>
          <a:endParaRPr lang="es-CO" sz="3600"/>
        </a:p>
      </dgm:t>
    </dgm:pt>
    <dgm:pt modelId="{7AAF39BE-E7F3-41ED-A163-3EF059E6385C}">
      <dgm:prSet phldrT="[Texto]" custT="1"/>
      <dgm:spPr/>
      <dgm:t>
        <a:bodyPr/>
        <a:lstStyle/>
        <a:p>
          <a:r>
            <a:rPr lang="es-ES" sz="1100" dirty="0"/>
            <a:t>Recaudo de valor neto gestión de depositarios (Ingreso -  Gasto)</a:t>
          </a:r>
          <a:endParaRPr lang="es-CO" sz="1100" dirty="0"/>
        </a:p>
      </dgm:t>
    </dgm:pt>
    <dgm:pt modelId="{A0C610A4-6E7E-4AA2-9F9D-608789D4D8E6}" type="parTrans" cxnId="{706F7F60-EE0A-42A2-8400-7966BC29AFE3}">
      <dgm:prSet/>
      <dgm:spPr/>
      <dgm:t>
        <a:bodyPr/>
        <a:lstStyle/>
        <a:p>
          <a:endParaRPr lang="es-CO" sz="3600"/>
        </a:p>
      </dgm:t>
    </dgm:pt>
    <dgm:pt modelId="{6B33082F-1593-4B52-B948-80E4AF42F84C}" type="sibTrans" cxnId="{706F7F60-EE0A-42A2-8400-7966BC29AFE3}">
      <dgm:prSet/>
      <dgm:spPr/>
      <dgm:t>
        <a:bodyPr/>
        <a:lstStyle/>
        <a:p>
          <a:endParaRPr lang="es-CO" sz="3600"/>
        </a:p>
      </dgm:t>
    </dgm:pt>
    <dgm:pt modelId="{B9882E8A-68D0-48B2-AF79-25CE638C5820}" type="pres">
      <dgm:prSet presAssocID="{A4C796EF-3E69-4AE4-AF08-72A550D32D7B}" presName="Name0" presStyleCnt="0">
        <dgm:presLayoutVars>
          <dgm:dir/>
          <dgm:animOne val="branch"/>
          <dgm:animLvl val="lvl"/>
        </dgm:presLayoutVars>
      </dgm:prSet>
      <dgm:spPr/>
    </dgm:pt>
    <dgm:pt modelId="{FCD7EC75-D491-40F5-95E5-9283EDFCC98E}" type="pres">
      <dgm:prSet presAssocID="{7B69615E-9A92-45D2-AF7F-756888AB1A08}" presName="chaos" presStyleCnt="0"/>
      <dgm:spPr/>
    </dgm:pt>
    <dgm:pt modelId="{144BCEDD-3F5B-4189-91E7-0AD9B4001006}" type="pres">
      <dgm:prSet presAssocID="{7B69615E-9A92-45D2-AF7F-756888AB1A08}" presName="parTx1" presStyleLbl="revTx" presStyleIdx="0" presStyleCnt="5"/>
      <dgm:spPr/>
    </dgm:pt>
    <dgm:pt modelId="{E2EE0B90-C32A-49FA-8DAC-A92FE8DD5E8C}" type="pres">
      <dgm:prSet presAssocID="{7B69615E-9A92-45D2-AF7F-756888AB1A08}" presName="c1" presStyleLbl="node1" presStyleIdx="0" presStyleCnt="19"/>
      <dgm:spPr/>
    </dgm:pt>
    <dgm:pt modelId="{08B3F033-9554-44B4-9E17-3D6E19792EF7}" type="pres">
      <dgm:prSet presAssocID="{7B69615E-9A92-45D2-AF7F-756888AB1A08}" presName="c2" presStyleLbl="node1" presStyleIdx="1" presStyleCnt="19"/>
      <dgm:spPr/>
    </dgm:pt>
    <dgm:pt modelId="{02A9DC1B-25FD-4132-B98D-7A3216BD772E}" type="pres">
      <dgm:prSet presAssocID="{7B69615E-9A92-45D2-AF7F-756888AB1A08}" presName="c3" presStyleLbl="node1" presStyleIdx="2" presStyleCnt="19"/>
      <dgm:spPr/>
    </dgm:pt>
    <dgm:pt modelId="{E920B7B5-956C-4C36-87A9-96DBC9A3C408}" type="pres">
      <dgm:prSet presAssocID="{7B69615E-9A92-45D2-AF7F-756888AB1A08}" presName="c4" presStyleLbl="node1" presStyleIdx="3" presStyleCnt="19"/>
      <dgm:spPr/>
    </dgm:pt>
    <dgm:pt modelId="{AAF8E1AF-F26B-4923-8714-140BC7B232E9}" type="pres">
      <dgm:prSet presAssocID="{7B69615E-9A92-45D2-AF7F-756888AB1A08}" presName="c5" presStyleLbl="node1" presStyleIdx="4" presStyleCnt="19"/>
      <dgm:spPr/>
    </dgm:pt>
    <dgm:pt modelId="{2740189F-A041-4BDA-AC6A-6BD2D191AD65}" type="pres">
      <dgm:prSet presAssocID="{7B69615E-9A92-45D2-AF7F-756888AB1A08}" presName="c6" presStyleLbl="node1" presStyleIdx="5" presStyleCnt="19"/>
      <dgm:spPr/>
    </dgm:pt>
    <dgm:pt modelId="{26C4503A-E4E2-473F-B4C5-54D925A58F11}" type="pres">
      <dgm:prSet presAssocID="{7B69615E-9A92-45D2-AF7F-756888AB1A08}" presName="c7" presStyleLbl="node1" presStyleIdx="6" presStyleCnt="19"/>
      <dgm:spPr/>
    </dgm:pt>
    <dgm:pt modelId="{71CE3452-C250-427B-B758-42391339DA5B}" type="pres">
      <dgm:prSet presAssocID="{7B69615E-9A92-45D2-AF7F-756888AB1A08}" presName="c8" presStyleLbl="node1" presStyleIdx="7" presStyleCnt="19"/>
      <dgm:spPr/>
    </dgm:pt>
    <dgm:pt modelId="{D8112722-5505-44F4-B2C8-0F6B1D3217E3}" type="pres">
      <dgm:prSet presAssocID="{7B69615E-9A92-45D2-AF7F-756888AB1A08}" presName="c9" presStyleLbl="node1" presStyleIdx="8" presStyleCnt="19"/>
      <dgm:spPr/>
    </dgm:pt>
    <dgm:pt modelId="{93AFB9DB-5F7C-4438-8CFF-9C29B6B0B966}" type="pres">
      <dgm:prSet presAssocID="{7B69615E-9A92-45D2-AF7F-756888AB1A08}" presName="c10" presStyleLbl="node1" presStyleIdx="9" presStyleCnt="19"/>
      <dgm:spPr/>
    </dgm:pt>
    <dgm:pt modelId="{AAF3281F-A174-41B1-9825-1715554B070A}" type="pres">
      <dgm:prSet presAssocID="{7B69615E-9A92-45D2-AF7F-756888AB1A08}" presName="c11" presStyleLbl="node1" presStyleIdx="10" presStyleCnt="19"/>
      <dgm:spPr/>
    </dgm:pt>
    <dgm:pt modelId="{319EAF1C-3906-423D-9EEE-ADC4F65BA181}" type="pres">
      <dgm:prSet presAssocID="{7B69615E-9A92-45D2-AF7F-756888AB1A08}" presName="c12" presStyleLbl="node1" presStyleIdx="11" presStyleCnt="19"/>
      <dgm:spPr/>
    </dgm:pt>
    <dgm:pt modelId="{5283D159-C0E5-4D55-B021-8097C7FE912B}" type="pres">
      <dgm:prSet presAssocID="{7B69615E-9A92-45D2-AF7F-756888AB1A08}" presName="c13" presStyleLbl="node1" presStyleIdx="12" presStyleCnt="19"/>
      <dgm:spPr/>
    </dgm:pt>
    <dgm:pt modelId="{81BFB8E7-CC2A-48B3-88E1-89DA5EB355BA}" type="pres">
      <dgm:prSet presAssocID="{7B69615E-9A92-45D2-AF7F-756888AB1A08}" presName="c14" presStyleLbl="node1" presStyleIdx="13" presStyleCnt="19"/>
      <dgm:spPr/>
    </dgm:pt>
    <dgm:pt modelId="{2FC3E877-F8CD-4812-BFA9-FEB368D87ACE}" type="pres">
      <dgm:prSet presAssocID="{7B69615E-9A92-45D2-AF7F-756888AB1A08}" presName="c15" presStyleLbl="node1" presStyleIdx="14" presStyleCnt="19"/>
      <dgm:spPr/>
    </dgm:pt>
    <dgm:pt modelId="{8470217A-840B-48A2-B82C-1E98C134ED8B}" type="pres">
      <dgm:prSet presAssocID="{7B69615E-9A92-45D2-AF7F-756888AB1A08}" presName="c16" presStyleLbl="node1" presStyleIdx="15" presStyleCnt="19"/>
      <dgm:spPr/>
    </dgm:pt>
    <dgm:pt modelId="{6A94C01B-C9DC-4C79-898D-C78007C05F83}" type="pres">
      <dgm:prSet presAssocID="{7B69615E-9A92-45D2-AF7F-756888AB1A08}" presName="c17" presStyleLbl="node1" presStyleIdx="16" presStyleCnt="19"/>
      <dgm:spPr/>
    </dgm:pt>
    <dgm:pt modelId="{BD761630-ABB5-44FB-B200-779F05B26A03}" type="pres">
      <dgm:prSet presAssocID="{7B69615E-9A92-45D2-AF7F-756888AB1A08}" presName="c18" presStyleLbl="node1" presStyleIdx="17" presStyleCnt="19"/>
      <dgm:spPr/>
    </dgm:pt>
    <dgm:pt modelId="{2274BC6F-4C0A-4AA1-9DC0-9CB84C17DAB7}" type="pres">
      <dgm:prSet presAssocID="{B756303C-0F98-42CE-91DB-BDDF6F276C24}" presName="chevronComposite1" presStyleCnt="0"/>
      <dgm:spPr/>
    </dgm:pt>
    <dgm:pt modelId="{2D01CD48-C202-4E88-97C1-DDB2C13B411B}" type="pres">
      <dgm:prSet presAssocID="{B756303C-0F98-42CE-91DB-BDDF6F276C24}" presName="chevron1" presStyleLbl="sibTrans2D1" presStyleIdx="0" presStyleCnt="3"/>
      <dgm:spPr/>
    </dgm:pt>
    <dgm:pt modelId="{9E8ACD54-82A7-43DE-AEEA-5EB5BA74FD43}" type="pres">
      <dgm:prSet presAssocID="{B756303C-0F98-42CE-91DB-BDDF6F276C24}" presName="spChevron1" presStyleCnt="0"/>
      <dgm:spPr/>
    </dgm:pt>
    <dgm:pt modelId="{1E8456FD-4609-49EF-80B8-323AF474AF18}" type="pres">
      <dgm:prSet presAssocID="{07CAA835-2896-4C89-B0B9-E68C7E961447}" presName="middle" presStyleCnt="0"/>
      <dgm:spPr/>
    </dgm:pt>
    <dgm:pt modelId="{28EB6EAC-79FA-4C1E-BE43-5ABCAE12A3ED}" type="pres">
      <dgm:prSet presAssocID="{07CAA835-2896-4C89-B0B9-E68C7E961447}" presName="parTxMid" presStyleLbl="revTx" presStyleIdx="1" presStyleCnt="5"/>
      <dgm:spPr/>
    </dgm:pt>
    <dgm:pt modelId="{87A6BEC4-BE86-44B2-8887-8EF9B8EEBB63}" type="pres">
      <dgm:prSet presAssocID="{07CAA835-2896-4C89-B0B9-E68C7E961447}" presName="desTxMid" presStyleLbl="revTx" presStyleIdx="2" presStyleCnt="5">
        <dgm:presLayoutVars>
          <dgm:bulletEnabled val="1"/>
        </dgm:presLayoutVars>
      </dgm:prSet>
      <dgm:spPr/>
    </dgm:pt>
    <dgm:pt modelId="{4A24E90A-964C-48AC-812F-EC407A191109}" type="pres">
      <dgm:prSet presAssocID="{07CAA835-2896-4C89-B0B9-E68C7E961447}" presName="spMid" presStyleCnt="0"/>
      <dgm:spPr/>
    </dgm:pt>
    <dgm:pt modelId="{DA0D30C5-C63A-492D-ADBE-36F852C2E1E3}" type="pres">
      <dgm:prSet presAssocID="{0A5D4EA9-1660-467A-BA60-F08F137655A3}" presName="chevronComposite1" presStyleCnt="0"/>
      <dgm:spPr/>
    </dgm:pt>
    <dgm:pt modelId="{7E009FD8-2881-420A-BDA1-2D0811206CA6}" type="pres">
      <dgm:prSet presAssocID="{0A5D4EA9-1660-467A-BA60-F08F137655A3}" presName="chevron1" presStyleLbl="sibTrans2D1" presStyleIdx="1" presStyleCnt="3"/>
      <dgm:spPr/>
    </dgm:pt>
    <dgm:pt modelId="{FB519471-31D4-4143-8935-09BCD92BA6E9}" type="pres">
      <dgm:prSet presAssocID="{0A5D4EA9-1660-467A-BA60-F08F137655A3}" presName="spChevron1" presStyleCnt="0"/>
      <dgm:spPr/>
    </dgm:pt>
    <dgm:pt modelId="{C20A3E78-AF4D-4E7C-B7AB-812A787376A4}" type="pres">
      <dgm:prSet presAssocID="{B8177F77-9E9C-4792-BB96-965C7C539C54}" presName="middle" presStyleCnt="0"/>
      <dgm:spPr/>
    </dgm:pt>
    <dgm:pt modelId="{7F37915E-D613-41CF-BCD2-BEDDD805902B}" type="pres">
      <dgm:prSet presAssocID="{B8177F77-9E9C-4792-BB96-965C7C539C54}" presName="parTxMid" presStyleLbl="revTx" presStyleIdx="3" presStyleCnt="5"/>
      <dgm:spPr/>
    </dgm:pt>
    <dgm:pt modelId="{34825C47-5396-4284-BFE0-72C1ADC5EF77}" type="pres">
      <dgm:prSet presAssocID="{B8177F77-9E9C-4792-BB96-965C7C539C54}" presName="spMid" presStyleCnt="0"/>
      <dgm:spPr/>
    </dgm:pt>
    <dgm:pt modelId="{4F44609F-1AFB-4655-BE6A-E090942CE2F6}" type="pres">
      <dgm:prSet presAssocID="{547CAEB8-746B-40E0-ADE9-912D6E51DD2F}" presName="chevronComposite1" presStyleCnt="0"/>
      <dgm:spPr/>
    </dgm:pt>
    <dgm:pt modelId="{0AD2DE46-9EED-4599-9E3F-623BC89B8E29}" type="pres">
      <dgm:prSet presAssocID="{547CAEB8-746B-40E0-ADE9-912D6E51DD2F}" presName="chevron1" presStyleLbl="sibTrans2D1" presStyleIdx="2" presStyleCnt="3"/>
      <dgm:spPr/>
    </dgm:pt>
    <dgm:pt modelId="{84BD1A6E-9C26-4870-8DE4-0509B35A78DB}" type="pres">
      <dgm:prSet presAssocID="{547CAEB8-746B-40E0-ADE9-912D6E51DD2F}" presName="spChevron1" presStyleCnt="0"/>
      <dgm:spPr/>
    </dgm:pt>
    <dgm:pt modelId="{6861AE6F-2A74-4F88-90AA-E610FDEA4BB2}" type="pres">
      <dgm:prSet presAssocID="{45159FD2-81AB-4FFF-BDB9-1B408C460F5D}" presName="last" presStyleCnt="0"/>
      <dgm:spPr/>
    </dgm:pt>
    <dgm:pt modelId="{AE4D87C7-7948-4B47-858C-B161FA2F762E}" type="pres">
      <dgm:prSet presAssocID="{45159FD2-81AB-4FFF-BDB9-1B408C460F5D}" presName="circleTx" presStyleLbl="node1" presStyleIdx="18" presStyleCnt="19"/>
      <dgm:spPr/>
    </dgm:pt>
    <dgm:pt modelId="{33175D7E-6CC2-4504-AEE0-FD24C53FA529}" type="pres">
      <dgm:prSet presAssocID="{45159FD2-81AB-4FFF-BDB9-1B408C460F5D}" presName="desTxN" presStyleLbl="revTx" presStyleIdx="4" presStyleCnt="5">
        <dgm:presLayoutVars>
          <dgm:bulletEnabled val="1"/>
        </dgm:presLayoutVars>
      </dgm:prSet>
      <dgm:spPr/>
    </dgm:pt>
    <dgm:pt modelId="{D79B367E-82AA-4255-BD77-323094022136}" type="pres">
      <dgm:prSet presAssocID="{45159FD2-81AB-4FFF-BDB9-1B408C460F5D}" presName="spN" presStyleCnt="0"/>
      <dgm:spPr/>
    </dgm:pt>
  </dgm:ptLst>
  <dgm:cxnLst>
    <dgm:cxn modelId="{C2BB740F-22D4-4F28-8C9C-942745C54D40}" srcId="{A4C796EF-3E69-4AE4-AF08-72A550D32D7B}" destId="{7B69615E-9A92-45D2-AF7F-756888AB1A08}" srcOrd="0" destOrd="0" parTransId="{0934364C-E75D-491D-80E7-43E828E357CE}" sibTransId="{B756303C-0F98-42CE-91DB-BDDF6F276C24}"/>
    <dgm:cxn modelId="{CADF7617-D338-43D3-AEBD-88099E82748E}" type="presOf" srcId="{FEC1DC0A-6C4F-439D-B2EF-7937C236E3BB}" destId="{33175D7E-6CC2-4504-AEE0-FD24C53FA529}" srcOrd="0" destOrd="1" presId="urn:microsoft.com/office/officeart/2009/3/layout/RandomtoResultProcess"/>
    <dgm:cxn modelId="{644D6819-7242-4FD2-8BD5-862B441538E2}" srcId="{A4C796EF-3E69-4AE4-AF08-72A550D32D7B}" destId="{45159FD2-81AB-4FFF-BDB9-1B408C460F5D}" srcOrd="3" destOrd="0" parTransId="{52AC2DED-2CC4-48B8-B0B8-6D566C7D4604}" sibTransId="{EDDDB040-0FDC-4990-B393-654CE6FA52BE}"/>
    <dgm:cxn modelId="{3FCC9023-2741-4C2C-B15D-4C23EA60351A}" srcId="{07CAA835-2896-4C89-B0B9-E68C7E961447}" destId="{DC201ED1-B13D-4A56-A4AD-7EB0E59D15C4}" srcOrd="0" destOrd="0" parTransId="{D84F3B3C-092B-4AB2-ADAC-A8B3301D79A3}" sibTransId="{F895DA38-91CB-41EF-AA10-80032BE6D53A}"/>
    <dgm:cxn modelId="{28B22127-ED5A-4901-83B8-7038F0153EA8}" type="presOf" srcId="{7B69615E-9A92-45D2-AF7F-756888AB1A08}" destId="{144BCEDD-3F5B-4189-91E7-0AD9B4001006}" srcOrd="0" destOrd="0" presId="urn:microsoft.com/office/officeart/2009/3/layout/RandomtoResultProcess"/>
    <dgm:cxn modelId="{1351435C-3C3E-4488-9D69-1C465E3553F1}" type="presOf" srcId="{7AAF39BE-E7F3-41ED-A163-3EF059E6385C}" destId="{87A6BEC4-BE86-44B2-8887-8EF9B8EEBB63}" srcOrd="0" destOrd="1" presId="urn:microsoft.com/office/officeart/2009/3/layout/RandomtoResultProcess"/>
    <dgm:cxn modelId="{706F7F60-EE0A-42A2-8400-7966BC29AFE3}" srcId="{07CAA835-2896-4C89-B0B9-E68C7E961447}" destId="{7AAF39BE-E7F3-41ED-A163-3EF059E6385C}" srcOrd="1" destOrd="0" parTransId="{A0C610A4-6E7E-4AA2-9F9D-608789D4D8E6}" sibTransId="{6B33082F-1593-4B52-B948-80E4AF42F84C}"/>
    <dgm:cxn modelId="{0C7BF567-3D30-418B-9097-571889870B67}" srcId="{A4C796EF-3E69-4AE4-AF08-72A550D32D7B}" destId="{07CAA835-2896-4C89-B0B9-E68C7E961447}" srcOrd="1" destOrd="0" parTransId="{88EB8DB3-1784-4D5B-B751-E382C9C98F89}" sibTransId="{0A5D4EA9-1660-467A-BA60-F08F137655A3}"/>
    <dgm:cxn modelId="{A20B984B-DD40-4690-82CB-8DB340568B0D}" type="presOf" srcId="{07CAA835-2896-4C89-B0B9-E68C7E961447}" destId="{28EB6EAC-79FA-4C1E-BE43-5ABCAE12A3ED}" srcOrd="0" destOrd="0" presId="urn:microsoft.com/office/officeart/2009/3/layout/RandomtoResultProcess"/>
    <dgm:cxn modelId="{67610F71-D1C6-42FD-AFA7-A11E85275245}" type="presOf" srcId="{B8177F77-9E9C-4792-BB96-965C7C539C54}" destId="{7F37915E-D613-41CF-BCD2-BEDDD805902B}" srcOrd="0" destOrd="0" presId="urn:microsoft.com/office/officeart/2009/3/layout/RandomtoResultProcess"/>
    <dgm:cxn modelId="{65449054-DD1E-4CA9-8044-BC4FB992E819}" srcId="{45159FD2-81AB-4FFF-BDB9-1B408C460F5D}" destId="{D23FC0D5-1E8D-4A63-894C-220E3F94526A}" srcOrd="0" destOrd="0" parTransId="{F7635491-3B02-4233-B13B-7A9FD0551A92}" sibTransId="{97C4384C-5652-4FE9-B8C0-9BFC7CADBEDD}"/>
    <dgm:cxn modelId="{D14C5882-A738-4B7D-AE68-F761EC8183FB}" srcId="{45159FD2-81AB-4FFF-BDB9-1B408C460F5D}" destId="{FEC1DC0A-6C4F-439D-B2EF-7937C236E3BB}" srcOrd="1" destOrd="0" parTransId="{FA51C553-A135-40AC-921D-303FAC9B5D61}" sibTransId="{77A87854-AA9B-4F6A-AE48-3EB378FDD3BB}"/>
    <dgm:cxn modelId="{312B2495-0ECF-4923-8214-7560AA7D9456}" type="presOf" srcId="{45159FD2-81AB-4FFF-BDB9-1B408C460F5D}" destId="{AE4D87C7-7948-4B47-858C-B161FA2F762E}" srcOrd="0" destOrd="0" presId="urn:microsoft.com/office/officeart/2009/3/layout/RandomtoResultProcess"/>
    <dgm:cxn modelId="{43E5F397-3575-421F-9D16-ACEA5B3EC4E9}" srcId="{A4C796EF-3E69-4AE4-AF08-72A550D32D7B}" destId="{B8177F77-9E9C-4792-BB96-965C7C539C54}" srcOrd="2" destOrd="0" parTransId="{0DE504D3-2FA7-4FC2-A069-8839F11AEC66}" sibTransId="{547CAEB8-746B-40E0-ADE9-912D6E51DD2F}"/>
    <dgm:cxn modelId="{323EA9A6-5023-40FD-B123-2E2501A2DA4C}" type="presOf" srcId="{A4C796EF-3E69-4AE4-AF08-72A550D32D7B}" destId="{B9882E8A-68D0-48B2-AF79-25CE638C5820}" srcOrd="0" destOrd="0" presId="urn:microsoft.com/office/officeart/2009/3/layout/RandomtoResultProcess"/>
    <dgm:cxn modelId="{742097B6-3B50-4920-B5D3-9346918E4EAB}" type="presOf" srcId="{DC201ED1-B13D-4A56-A4AD-7EB0E59D15C4}" destId="{87A6BEC4-BE86-44B2-8887-8EF9B8EEBB63}" srcOrd="0" destOrd="0" presId="urn:microsoft.com/office/officeart/2009/3/layout/RandomtoResultProcess"/>
    <dgm:cxn modelId="{68FAFFFC-77E3-4F6F-8A7E-F96622A598D5}" type="presOf" srcId="{D23FC0D5-1E8D-4A63-894C-220E3F94526A}" destId="{33175D7E-6CC2-4504-AEE0-FD24C53FA529}" srcOrd="0" destOrd="0" presId="urn:microsoft.com/office/officeart/2009/3/layout/RandomtoResultProcess"/>
    <dgm:cxn modelId="{4B8F95A6-B753-4106-84C8-EE52A54A8D80}" type="presParOf" srcId="{B9882E8A-68D0-48B2-AF79-25CE638C5820}" destId="{FCD7EC75-D491-40F5-95E5-9283EDFCC98E}" srcOrd="0" destOrd="0" presId="urn:microsoft.com/office/officeart/2009/3/layout/RandomtoResultProcess"/>
    <dgm:cxn modelId="{1723A986-F844-475D-91BE-6121BDE8C4A4}" type="presParOf" srcId="{FCD7EC75-D491-40F5-95E5-9283EDFCC98E}" destId="{144BCEDD-3F5B-4189-91E7-0AD9B4001006}" srcOrd="0" destOrd="0" presId="urn:microsoft.com/office/officeart/2009/3/layout/RandomtoResultProcess"/>
    <dgm:cxn modelId="{03A98BE0-083E-42BE-B853-9AFA1970275F}" type="presParOf" srcId="{FCD7EC75-D491-40F5-95E5-9283EDFCC98E}" destId="{E2EE0B90-C32A-49FA-8DAC-A92FE8DD5E8C}" srcOrd="1" destOrd="0" presId="urn:microsoft.com/office/officeart/2009/3/layout/RandomtoResultProcess"/>
    <dgm:cxn modelId="{4B2EA3FA-6BFD-428F-963B-505D36E4C1A4}" type="presParOf" srcId="{FCD7EC75-D491-40F5-95E5-9283EDFCC98E}" destId="{08B3F033-9554-44B4-9E17-3D6E19792EF7}" srcOrd="2" destOrd="0" presId="urn:microsoft.com/office/officeart/2009/3/layout/RandomtoResultProcess"/>
    <dgm:cxn modelId="{98FDA1FE-0BD2-4026-A123-9E6F7A0CF6F8}" type="presParOf" srcId="{FCD7EC75-D491-40F5-95E5-9283EDFCC98E}" destId="{02A9DC1B-25FD-4132-B98D-7A3216BD772E}" srcOrd="3" destOrd="0" presId="urn:microsoft.com/office/officeart/2009/3/layout/RandomtoResultProcess"/>
    <dgm:cxn modelId="{0A4FC685-0D30-45B8-9721-A336D095F421}" type="presParOf" srcId="{FCD7EC75-D491-40F5-95E5-9283EDFCC98E}" destId="{E920B7B5-956C-4C36-87A9-96DBC9A3C408}" srcOrd="4" destOrd="0" presId="urn:microsoft.com/office/officeart/2009/3/layout/RandomtoResultProcess"/>
    <dgm:cxn modelId="{60356457-AB15-4FF8-97DE-7A15C472CF7C}" type="presParOf" srcId="{FCD7EC75-D491-40F5-95E5-9283EDFCC98E}" destId="{AAF8E1AF-F26B-4923-8714-140BC7B232E9}" srcOrd="5" destOrd="0" presId="urn:microsoft.com/office/officeart/2009/3/layout/RandomtoResultProcess"/>
    <dgm:cxn modelId="{82CDF769-5930-4F53-BDA7-8F89136C3842}" type="presParOf" srcId="{FCD7EC75-D491-40F5-95E5-9283EDFCC98E}" destId="{2740189F-A041-4BDA-AC6A-6BD2D191AD65}" srcOrd="6" destOrd="0" presId="urn:microsoft.com/office/officeart/2009/3/layout/RandomtoResultProcess"/>
    <dgm:cxn modelId="{EB6149D4-8B04-45BE-9147-B8C59075491A}" type="presParOf" srcId="{FCD7EC75-D491-40F5-95E5-9283EDFCC98E}" destId="{26C4503A-E4E2-473F-B4C5-54D925A58F11}" srcOrd="7" destOrd="0" presId="urn:microsoft.com/office/officeart/2009/3/layout/RandomtoResultProcess"/>
    <dgm:cxn modelId="{D8804DF0-7202-4AA9-96A2-ED2BEA0F5135}" type="presParOf" srcId="{FCD7EC75-D491-40F5-95E5-9283EDFCC98E}" destId="{71CE3452-C250-427B-B758-42391339DA5B}" srcOrd="8" destOrd="0" presId="urn:microsoft.com/office/officeart/2009/3/layout/RandomtoResultProcess"/>
    <dgm:cxn modelId="{C7D13F88-6E78-4E64-8BD1-B118C34E844F}" type="presParOf" srcId="{FCD7EC75-D491-40F5-95E5-9283EDFCC98E}" destId="{D8112722-5505-44F4-B2C8-0F6B1D3217E3}" srcOrd="9" destOrd="0" presId="urn:microsoft.com/office/officeart/2009/3/layout/RandomtoResultProcess"/>
    <dgm:cxn modelId="{ED353902-9332-4CBC-B4BC-40847FE16082}" type="presParOf" srcId="{FCD7EC75-D491-40F5-95E5-9283EDFCC98E}" destId="{93AFB9DB-5F7C-4438-8CFF-9C29B6B0B966}" srcOrd="10" destOrd="0" presId="urn:microsoft.com/office/officeart/2009/3/layout/RandomtoResultProcess"/>
    <dgm:cxn modelId="{0FBBAB44-739B-43D3-9794-1484A068EA7D}" type="presParOf" srcId="{FCD7EC75-D491-40F5-95E5-9283EDFCC98E}" destId="{AAF3281F-A174-41B1-9825-1715554B070A}" srcOrd="11" destOrd="0" presId="urn:microsoft.com/office/officeart/2009/3/layout/RandomtoResultProcess"/>
    <dgm:cxn modelId="{7AB2E9D1-F109-44E9-97D7-43BAF73A207E}" type="presParOf" srcId="{FCD7EC75-D491-40F5-95E5-9283EDFCC98E}" destId="{319EAF1C-3906-423D-9EEE-ADC4F65BA181}" srcOrd="12" destOrd="0" presId="urn:microsoft.com/office/officeart/2009/3/layout/RandomtoResultProcess"/>
    <dgm:cxn modelId="{2204078C-6589-470A-90FD-919B08CE2C9D}" type="presParOf" srcId="{FCD7EC75-D491-40F5-95E5-9283EDFCC98E}" destId="{5283D159-C0E5-4D55-B021-8097C7FE912B}" srcOrd="13" destOrd="0" presId="urn:microsoft.com/office/officeart/2009/3/layout/RandomtoResultProcess"/>
    <dgm:cxn modelId="{66DC54D0-527F-42FE-83BA-9699DC3A8C13}" type="presParOf" srcId="{FCD7EC75-D491-40F5-95E5-9283EDFCC98E}" destId="{81BFB8E7-CC2A-48B3-88E1-89DA5EB355BA}" srcOrd="14" destOrd="0" presId="urn:microsoft.com/office/officeart/2009/3/layout/RandomtoResultProcess"/>
    <dgm:cxn modelId="{C61DAF61-DC08-4C04-995C-E66772435B5D}" type="presParOf" srcId="{FCD7EC75-D491-40F5-95E5-9283EDFCC98E}" destId="{2FC3E877-F8CD-4812-BFA9-FEB368D87ACE}" srcOrd="15" destOrd="0" presId="urn:microsoft.com/office/officeart/2009/3/layout/RandomtoResultProcess"/>
    <dgm:cxn modelId="{4D89FCCF-CF9B-40E0-918E-1C332D1B7374}" type="presParOf" srcId="{FCD7EC75-D491-40F5-95E5-9283EDFCC98E}" destId="{8470217A-840B-48A2-B82C-1E98C134ED8B}" srcOrd="16" destOrd="0" presId="urn:microsoft.com/office/officeart/2009/3/layout/RandomtoResultProcess"/>
    <dgm:cxn modelId="{38C487F6-19BC-4FDD-AD2D-CD10EBFD8DDD}" type="presParOf" srcId="{FCD7EC75-D491-40F5-95E5-9283EDFCC98E}" destId="{6A94C01B-C9DC-4C79-898D-C78007C05F83}" srcOrd="17" destOrd="0" presId="urn:microsoft.com/office/officeart/2009/3/layout/RandomtoResultProcess"/>
    <dgm:cxn modelId="{1256BC13-54ED-4EEE-B115-4562CAE1E380}" type="presParOf" srcId="{FCD7EC75-D491-40F5-95E5-9283EDFCC98E}" destId="{BD761630-ABB5-44FB-B200-779F05B26A03}" srcOrd="18" destOrd="0" presId="urn:microsoft.com/office/officeart/2009/3/layout/RandomtoResultProcess"/>
    <dgm:cxn modelId="{E0D3765A-DA8F-4DEC-A352-11F8459A3C6B}" type="presParOf" srcId="{B9882E8A-68D0-48B2-AF79-25CE638C5820}" destId="{2274BC6F-4C0A-4AA1-9DC0-9CB84C17DAB7}" srcOrd="1" destOrd="0" presId="urn:microsoft.com/office/officeart/2009/3/layout/RandomtoResultProcess"/>
    <dgm:cxn modelId="{5F45A043-47CD-46D7-9C36-3DA2764E3DAB}" type="presParOf" srcId="{2274BC6F-4C0A-4AA1-9DC0-9CB84C17DAB7}" destId="{2D01CD48-C202-4E88-97C1-DDB2C13B411B}" srcOrd="0" destOrd="0" presId="urn:microsoft.com/office/officeart/2009/3/layout/RandomtoResultProcess"/>
    <dgm:cxn modelId="{22AA00AF-6D9B-451B-8D0E-ACBC17174E8D}" type="presParOf" srcId="{2274BC6F-4C0A-4AA1-9DC0-9CB84C17DAB7}" destId="{9E8ACD54-82A7-43DE-AEEA-5EB5BA74FD43}" srcOrd="1" destOrd="0" presId="urn:microsoft.com/office/officeart/2009/3/layout/RandomtoResultProcess"/>
    <dgm:cxn modelId="{602C21A8-5924-4509-8879-19CC597286F5}" type="presParOf" srcId="{B9882E8A-68D0-48B2-AF79-25CE638C5820}" destId="{1E8456FD-4609-49EF-80B8-323AF474AF18}" srcOrd="2" destOrd="0" presId="urn:microsoft.com/office/officeart/2009/3/layout/RandomtoResultProcess"/>
    <dgm:cxn modelId="{1A3F03AF-0625-478A-9269-37B421DB1D75}" type="presParOf" srcId="{1E8456FD-4609-49EF-80B8-323AF474AF18}" destId="{28EB6EAC-79FA-4C1E-BE43-5ABCAE12A3ED}" srcOrd="0" destOrd="0" presId="urn:microsoft.com/office/officeart/2009/3/layout/RandomtoResultProcess"/>
    <dgm:cxn modelId="{3F46CDB8-24D7-45B6-AE83-1299510E7A94}" type="presParOf" srcId="{1E8456FD-4609-49EF-80B8-323AF474AF18}" destId="{87A6BEC4-BE86-44B2-8887-8EF9B8EEBB63}" srcOrd="1" destOrd="0" presId="urn:microsoft.com/office/officeart/2009/3/layout/RandomtoResultProcess"/>
    <dgm:cxn modelId="{E5D4D4AE-F362-4B30-817E-F7D0A2D58103}" type="presParOf" srcId="{1E8456FD-4609-49EF-80B8-323AF474AF18}" destId="{4A24E90A-964C-48AC-812F-EC407A191109}" srcOrd="2" destOrd="0" presId="urn:microsoft.com/office/officeart/2009/3/layout/RandomtoResultProcess"/>
    <dgm:cxn modelId="{1F346251-5938-4569-A88B-47E0DB687B65}" type="presParOf" srcId="{B9882E8A-68D0-48B2-AF79-25CE638C5820}" destId="{DA0D30C5-C63A-492D-ADBE-36F852C2E1E3}" srcOrd="3" destOrd="0" presId="urn:microsoft.com/office/officeart/2009/3/layout/RandomtoResultProcess"/>
    <dgm:cxn modelId="{7B4410A9-633B-4233-9128-0CCEAC29E824}" type="presParOf" srcId="{DA0D30C5-C63A-492D-ADBE-36F852C2E1E3}" destId="{7E009FD8-2881-420A-BDA1-2D0811206CA6}" srcOrd="0" destOrd="0" presId="urn:microsoft.com/office/officeart/2009/3/layout/RandomtoResultProcess"/>
    <dgm:cxn modelId="{9E5E04FC-AE24-49E8-B7D6-1564A6B4592F}" type="presParOf" srcId="{DA0D30C5-C63A-492D-ADBE-36F852C2E1E3}" destId="{FB519471-31D4-4143-8935-09BCD92BA6E9}" srcOrd="1" destOrd="0" presId="urn:microsoft.com/office/officeart/2009/3/layout/RandomtoResultProcess"/>
    <dgm:cxn modelId="{11059BC3-DC6F-474B-8CAF-A46957561173}" type="presParOf" srcId="{B9882E8A-68D0-48B2-AF79-25CE638C5820}" destId="{C20A3E78-AF4D-4E7C-B7AB-812A787376A4}" srcOrd="4" destOrd="0" presId="urn:microsoft.com/office/officeart/2009/3/layout/RandomtoResultProcess"/>
    <dgm:cxn modelId="{17644175-D883-43A6-8ABA-5ECA64DEB79F}" type="presParOf" srcId="{C20A3E78-AF4D-4E7C-B7AB-812A787376A4}" destId="{7F37915E-D613-41CF-BCD2-BEDDD805902B}" srcOrd="0" destOrd="0" presId="urn:microsoft.com/office/officeart/2009/3/layout/RandomtoResultProcess"/>
    <dgm:cxn modelId="{45660B20-7CBF-4DE9-B7E0-D649834871E0}" type="presParOf" srcId="{C20A3E78-AF4D-4E7C-B7AB-812A787376A4}" destId="{34825C47-5396-4284-BFE0-72C1ADC5EF77}" srcOrd="1" destOrd="0" presId="urn:microsoft.com/office/officeart/2009/3/layout/RandomtoResultProcess"/>
    <dgm:cxn modelId="{E16812A4-0294-4480-8EFA-59C7C9551589}" type="presParOf" srcId="{B9882E8A-68D0-48B2-AF79-25CE638C5820}" destId="{4F44609F-1AFB-4655-BE6A-E090942CE2F6}" srcOrd="5" destOrd="0" presId="urn:microsoft.com/office/officeart/2009/3/layout/RandomtoResultProcess"/>
    <dgm:cxn modelId="{C2FA9D8E-9B47-4CD3-A007-2A65B8DBC5C5}" type="presParOf" srcId="{4F44609F-1AFB-4655-BE6A-E090942CE2F6}" destId="{0AD2DE46-9EED-4599-9E3F-623BC89B8E29}" srcOrd="0" destOrd="0" presId="urn:microsoft.com/office/officeart/2009/3/layout/RandomtoResultProcess"/>
    <dgm:cxn modelId="{EE9A5177-5E62-4092-BB12-B14B7D7FF7BA}" type="presParOf" srcId="{4F44609F-1AFB-4655-BE6A-E090942CE2F6}" destId="{84BD1A6E-9C26-4870-8DE4-0509B35A78DB}" srcOrd="1" destOrd="0" presId="urn:microsoft.com/office/officeart/2009/3/layout/RandomtoResultProcess"/>
    <dgm:cxn modelId="{D2B12CE9-6A2D-4A31-92A7-B9BCB6B72D5C}" type="presParOf" srcId="{B9882E8A-68D0-48B2-AF79-25CE638C5820}" destId="{6861AE6F-2A74-4F88-90AA-E610FDEA4BB2}" srcOrd="6" destOrd="0" presId="urn:microsoft.com/office/officeart/2009/3/layout/RandomtoResultProcess"/>
    <dgm:cxn modelId="{04D69A83-7BA0-40F1-B434-936F3D5ED624}" type="presParOf" srcId="{6861AE6F-2A74-4F88-90AA-E610FDEA4BB2}" destId="{AE4D87C7-7948-4B47-858C-B161FA2F762E}" srcOrd="0" destOrd="0" presId="urn:microsoft.com/office/officeart/2009/3/layout/RandomtoResultProcess"/>
    <dgm:cxn modelId="{633BE77A-7B58-40C8-BE61-97E1F91D9B75}" type="presParOf" srcId="{6861AE6F-2A74-4F88-90AA-E610FDEA4BB2}" destId="{33175D7E-6CC2-4504-AEE0-FD24C53FA529}" srcOrd="1" destOrd="0" presId="urn:microsoft.com/office/officeart/2009/3/layout/RandomtoResultProcess"/>
    <dgm:cxn modelId="{999A501D-A67D-450A-8C3C-AFA21E6A8B1A}" type="presParOf" srcId="{6861AE6F-2A74-4F88-90AA-E610FDEA4BB2}" destId="{D79B367E-82AA-4255-BD77-323094022136}"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59A5062-D48F-4573-8DE1-8E350414EEF7}" type="doc">
      <dgm:prSet loTypeId="urn:microsoft.com/office/officeart/2005/8/layout/hProcess11" loCatId="process" qsTypeId="urn:microsoft.com/office/officeart/2005/8/quickstyle/simple1" qsCatId="simple" csTypeId="urn:microsoft.com/office/officeart/2005/8/colors/accent1_2" csCatId="accent1" phldr="1"/>
      <dgm:spPr/>
    </dgm:pt>
    <dgm:pt modelId="{FF89C359-DFCA-45F6-B946-A217A21ABB46}">
      <dgm:prSet phldrT="[Texto]"/>
      <dgm:spPr/>
      <dgm:t>
        <a:bodyPr/>
        <a:lstStyle/>
        <a:p>
          <a:r>
            <a:rPr lang="es-ES" dirty="0"/>
            <a:t>2016 </a:t>
          </a:r>
        </a:p>
        <a:p>
          <a:r>
            <a:rPr lang="es-ES" dirty="0"/>
            <a:t>Agosto </a:t>
          </a:r>
        </a:p>
        <a:p>
          <a:r>
            <a:rPr lang="es-ES" dirty="0"/>
            <a:t>Inicio de Retoma</a:t>
          </a:r>
        </a:p>
        <a:p>
          <a:r>
            <a:rPr lang="es-ES" dirty="0"/>
            <a:t>600 contratos cargados</a:t>
          </a:r>
        </a:p>
      </dgm:t>
    </dgm:pt>
    <dgm:pt modelId="{ADFDD8E4-8BD4-4220-93CC-26C93438C868}" type="parTrans" cxnId="{77BD4341-4EC4-4FA0-A399-F28B7726A419}">
      <dgm:prSet/>
      <dgm:spPr/>
      <dgm:t>
        <a:bodyPr/>
        <a:lstStyle/>
        <a:p>
          <a:endParaRPr lang="es-CO"/>
        </a:p>
      </dgm:t>
    </dgm:pt>
    <dgm:pt modelId="{1F5D90B7-1077-427F-B0A6-9E308C3FCC5F}" type="sibTrans" cxnId="{77BD4341-4EC4-4FA0-A399-F28B7726A419}">
      <dgm:prSet/>
      <dgm:spPr/>
      <dgm:t>
        <a:bodyPr/>
        <a:lstStyle/>
        <a:p>
          <a:endParaRPr lang="es-CO"/>
        </a:p>
      </dgm:t>
    </dgm:pt>
    <dgm:pt modelId="{EFD98084-0965-4991-8895-3A51A955B79E}">
      <dgm:prSet phldrT="[Texto]"/>
      <dgm:spPr/>
      <dgm:t>
        <a:bodyPr/>
        <a:lstStyle/>
        <a:p>
          <a:r>
            <a:rPr lang="es-ES" dirty="0"/>
            <a:t>2018</a:t>
          </a:r>
        </a:p>
        <a:p>
          <a:r>
            <a:rPr lang="es-ES" dirty="0"/>
            <a:t>Marzo</a:t>
          </a:r>
        </a:p>
        <a:p>
          <a:r>
            <a:rPr lang="es-ES" i="1" dirty="0">
              <a:effectLst>
                <a:outerShdw blurRad="38100" dist="38100" dir="2700000" algn="tl">
                  <a:srgbClr val="000000">
                    <a:alpha val="43137"/>
                  </a:srgbClr>
                </a:outerShdw>
              </a:effectLst>
            </a:rPr>
            <a:t>Activación</a:t>
          </a:r>
          <a:endParaRPr lang="es-CO" i="1" dirty="0">
            <a:effectLst>
              <a:outerShdw blurRad="38100" dist="38100" dir="2700000" algn="tl">
                <a:srgbClr val="000000">
                  <a:alpha val="43137"/>
                </a:srgbClr>
              </a:outerShdw>
            </a:effectLst>
          </a:endParaRPr>
        </a:p>
      </dgm:t>
    </dgm:pt>
    <dgm:pt modelId="{B1CE1C75-279E-4E99-8F88-95504F31EECE}" type="parTrans" cxnId="{7A663AC0-F4EF-4A16-91B2-E77E3BFC596A}">
      <dgm:prSet/>
      <dgm:spPr/>
      <dgm:t>
        <a:bodyPr/>
        <a:lstStyle/>
        <a:p>
          <a:endParaRPr lang="es-CO"/>
        </a:p>
      </dgm:t>
    </dgm:pt>
    <dgm:pt modelId="{6585AB0F-67DA-4B8A-A9BE-E9235C1FBC78}" type="sibTrans" cxnId="{7A663AC0-F4EF-4A16-91B2-E77E3BFC596A}">
      <dgm:prSet/>
      <dgm:spPr/>
      <dgm:t>
        <a:bodyPr/>
        <a:lstStyle/>
        <a:p>
          <a:endParaRPr lang="es-CO"/>
        </a:p>
      </dgm:t>
    </dgm:pt>
    <dgm:pt modelId="{373EA512-1283-4E7A-9DFA-DFAD67EAB6D2}">
      <dgm:prSet phldrT="[Texto]"/>
      <dgm:spPr/>
      <dgm:t>
        <a:bodyPr/>
        <a:lstStyle/>
        <a:p>
          <a:r>
            <a:rPr lang="es-ES" dirty="0"/>
            <a:t>2018</a:t>
          </a:r>
        </a:p>
        <a:p>
          <a:r>
            <a:rPr lang="es-ES" dirty="0"/>
            <a:t>Octubre</a:t>
          </a:r>
        </a:p>
        <a:p>
          <a:r>
            <a:rPr lang="es-ES" dirty="0"/>
            <a:t>95% Avance – 1500 Contratos </a:t>
          </a:r>
          <a:endParaRPr lang="es-CO" dirty="0"/>
        </a:p>
      </dgm:t>
    </dgm:pt>
    <dgm:pt modelId="{A4D8FAE0-D2A5-4F7D-8A5F-C2D06C4E5790}" type="parTrans" cxnId="{38DADFF0-9700-44E1-B130-99855513C371}">
      <dgm:prSet/>
      <dgm:spPr/>
      <dgm:t>
        <a:bodyPr/>
        <a:lstStyle/>
        <a:p>
          <a:endParaRPr lang="es-CO"/>
        </a:p>
      </dgm:t>
    </dgm:pt>
    <dgm:pt modelId="{3A2A3D0F-0064-48E9-906A-81FA6923FCBE}" type="sibTrans" cxnId="{38DADFF0-9700-44E1-B130-99855513C371}">
      <dgm:prSet/>
      <dgm:spPr/>
      <dgm:t>
        <a:bodyPr/>
        <a:lstStyle/>
        <a:p>
          <a:endParaRPr lang="es-CO"/>
        </a:p>
      </dgm:t>
    </dgm:pt>
    <dgm:pt modelId="{DE970954-F0D8-4012-BA7D-47DCD30325BC}" type="pres">
      <dgm:prSet presAssocID="{D59A5062-D48F-4573-8DE1-8E350414EEF7}" presName="Name0" presStyleCnt="0">
        <dgm:presLayoutVars>
          <dgm:dir/>
          <dgm:resizeHandles val="exact"/>
        </dgm:presLayoutVars>
      </dgm:prSet>
      <dgm:spPr/>
    </dgm:pt>
    <dgm:pt modelId="{D8BCC0E1-D2EC-4F68-AE82-8236AF89C945}" type="pres">
      <dgm:prSet presAssocID="{D59A5062-D48F-4573-8DE1-8E350414EEF7}" presName="arrow" presStyleLbl="bgShp" presStyleIdx="0" presStyleCnt="1"/>
      <dgm:spPr/>
    </dgm:pt>
    <dgm:pt modelId="{61D5DD16-EA80-4A15-863B-46F094BCDBB2}" type="pres">
      <dgm:prSet presAssocID="{D59A5062-D48F-4573-8DE1-8E350414EEF7}" presName="points" presStyleCnt="0"/>
      <dgm:spPr/>
    </dgm:pt>
    <dgm:pt modelId="{A5868D9F-55C5-4D70-877F-962ABFD0C5AE}" type="pres">
      <dgm:prSet presAssocID="{FF89C359-DFCA-45F6-B946-A217A21ABB46}" presName="compositeA" presStyleCnt="0"/>
      <dgm:spPr/>
    </dgm:pt>
    <dgm:pt modelId="{E0982162-3BB3-4CA5-A797-9636D1B79FDB}" type="pres">
      <dgm:prSet presAssocID="{FF89C359-DFCA-45F6-B946-A217A21ABB46}" presName="textA" presStyleLbl="revTx" presStyleIdx="0" presStyleCnt="3">
        <dgm:presLayoutVars>
          <dgm:bulletEnabled val="1"/>
        </dgm:presLayoutVars>
      </dgm:prSet>
      <dgm:spPr/>
    </dgm:pt>
    <dgm:pt modelId="{FFF1F0DB-A73B-4A74-A6A6-F8842F5D8AFC}" type="pres">
      <dgm:prSet presAssocID="{FF89C359-DFCA-45F6-B946-A217A21ABB46}" presName="circleA" presStyleLbl="node1" presStyleIdx="0" presStyleCnt="3"/>
      <dgm:spPr/>
    </dgm:pt>
    <dgm:pt modelId="{E58AFE59-FFCE-4C8D-BD38-3899B7D1A05E}" type="pres">
      <dgm:prSet presAssocID="{FF89C359-DFCA-45F6-B946-A217A21ABB46}" presName="spaceA" presStyleCnt="0"/>
      <dgm:spPr/>
    </dgm:pt>
    <dgm:pt modelId="{3046B9DC-09A7-4513-827A-B97E83A3B665}" type="pres">
      <dgm:prSet presAssocID="{1F5D90B7-1077-427F-B0A6-9E308C3FCC5F}" presName="space" presStyleCnt="0"/>
      <dgm:spPr/>
    </dgm:pt>
    <dgm:pt modelId="{430F675E-1034-4BA2-ACE2-22ECEA44E330}" type="pres">
      <dgm:prSet presAssocID="{EFD98084-0965-4991-8895-3A51A955B79E}" presName="compositeB" presStyleCnt="0"/>
      <dgm:spPr/>
    </dgm:pt>
    <dgm:pt modelId="{9F0D7139-A310-4FF7-823E-2E8C1ACF7596}" type="pres">
      <dgm:prSet presAssocID="{EFD98084-0965-4991-8895-3A51A955B79E}" presName="textB" presStyleLbl="revTx" presStyleIdx="1" presStyleCnt="3">
        <dgm:presLayoutVars>
          <dgm:bulletEnabled val="1"/>
        </dgm:presLayoutVars>
      </dgm:prSet>
      <dgm:spPr/>
    </dgm:pt>
    <dgm:pt modelId="{E4CC1F59-DDD7-4AC3-95AE-20B9055C0235}" type="pres">
      <dgm:prSet presAssocID="{EFD98084-0965-4991-8895-3A51A955B79E}" presName="circleB" presStyleLbl="node1" presStyleIdx="1" presStyleCnt="3"/>
      <dgm:spPr/>
    </dgm:pt>
    <dgm:pt modelId="{C1D3F094-2974-49D5-A3A6-4EAB7D471511}" type="pres">
      <dgm:prSet presAssocID="{EFD98084-0965-4991-8895-3A51A955B79E}" presName="spaceB" presStyleCnt="0"/>
      <dgm:spPr/>
    </dgm:pt>
    <dgm:pt modelId="{0797D3EA-B8F0-40F9-B110-89A69FDF2861}" type="pres">
      <dgm:prSet presAssocID="{6585AB0F-67DA-4B8A-A9BE-E9235C1FBC78}" presName="space" presStyleCnt="0"/>
      <dgm:spPr/>
    </dgm:pt>
    <dgm:pt modelId="{195D031B-067E-461D-9782-D43F782E773F}" type="pres">
      <dgm:prSet presAssocID="{373EA512-1283-4E7A-9DFA-DFAD67EAB6D2}" presName="compositeA" presStyleCnt="0"/>
      <dgm:spPr/>
    </dgm:pt>
    <dgm:pt modelId="{C09CC895-DA1B-42C4-A88E-2DAB4866C805}" type="pres">
      <dgm:prSet presAssocID="{373EA512-1283-4E7A-9DFA-DFAD67EAB6D2}" presName="textA" presStyleLbl="revTx" presStyleIdx="2" presStyleCnt="3">
        <dgm:presLayoutVars>
          <dgm:bulletEnabled val="1"/>
        </dgm:presLayoutVars>
      </dgm:prSet>
      <dgm:spPr/>
    </dgm:pt>
    <dgm:pt modelId="{48EBEAD3-1D90-4B05-8D79-E8B8FD8C52E4}" type="pres">
      <dgm:prSet presAssocID="{373EA512-1283-4E7A-9DFA-DFAD67EAB6D2}" presName="circleA" presStyleLbl="node1" presStyleIdx="2" presStyleCnt="3"/>
      <dgm:spPr/>
    </dgm:pt>
    <dgm:pt modelId="{CD4C93A2-C21B-4611-B87D-F67C4EBDF2FE}" type="pres">
      <dgm:prSet presAssocID="{373EA512-1283-4E7A-9DFA-DFAD67EAB6D2}" presName="spaceA" presStyleCnt="0"/>
      <dgm:spPr/>
    </dgm:pt>
  </dgm:ptLst>
  <dgm:cxnLst>
    <dgm:cxn modelId="{77BD4341-4EC4-4FA0-A399-F28B7726A419}" srcId="{D59A5062-D48F-4573-8DE1-8E350414EEF7}" destId="{FF89C359-DFCA-45F6-B946-A217A21ABB46}" srcOrd="0" destOrd="0" parTransId="{ADFDD8E4-8BD4-4220-93CC-26C93438C868}" sibTransId="{1F5D90B7-1077-427F-B0A6-9E308C3FCC5F}"/>
    <dgm:cxn modelId="{B58E6A53-6D02-4FD6-8E3D-ED76E94AE228}" type="presOf" srcId="{EFD98084-0965-4991-8895-3A51A955B79E}" destId="{9F0D7139-A310-4FF7-823E-2E8C1ACF7596}" srcOrd="0" destOrd="0" presId="urn:microsoft.com/office/officeart/2005/8/layout/hProcess11"/>
    <dgm:cxn modelId="{62D5E3B2-6C98-4B38-A276-2F55DCE3D490}" type="presOf" srcId="{373EA512-1283-4E7A-9DFA-DFAD67EAB6D2}" destId="{C09CC895-DA1B-42C4-A88E-2DAB4866C805}" srcOrd="0" destOrd="0" presId="urn:microsoft.com/office/officeart/2005/8/layout/hProcess11"/>
    <dgm:cxn modelId="{7A663AC0-F4EF-4A16-91B2-E77E3BFC596A}" srcId="{D59A5062-D48F-4573-8DE1-8E350414EEF7}" destId="{EFD98084-0965-4991-8895-3A51A955B79E}" srcOrd="1" destOrd="0" parTransId="{B1CE1C75-279E-4E99-8F88-95504F31EECE}" sibTransId="{6585AB0F-67DA-4B8A-A9BE-E9235C1FBC78}"/>
    <dgm:cxn modelId="{FC43E1E7-E1E5-48E8-A7CF-B79AF5C813D1}" type="presOf" srcId="{FF89C359-DFCA-45F6-B946-A217A21ABB46}" destId="{E0982162-3BB3-4CA5-A797-9636D1B79FDB}" srcOrd="0" destOrd="0" presId="urn:microsoft.com/office/officeart/2005/8/layout/hProcess11"/>
    <dgm:cxn modelId="{38DADFF0-9700-44E1-B130-99855513C371}" srcId="{D59A5062-D48F-4573-8DE1-8E350414EEF7}" destId="{373EA512-1283-4E7A-9DFA-DFAD67EAB6D2}" srcOrd="2" destOrd="0" parTransId="{A4D8FAE0-D2A5-4F7D-8A5F-C2D06C4E5790}" sibTransId="{3A2A3D0F-0064-48E9-906A-81FA6923FCBE}"/>
    <dgm:cxn modelId="{ECC141FF-EC04-465F-B178-357C1ADD591C}" type="presOf" srcId="{D59A5062-D48F-4573-8DE1-8E350414EEF7}" destId="{DE970954-F0D8-4012-BA7D-47DCD30325BC}" srcOrd="0" destOrd="0" presId="urn:microsoft.com/office/officeart/2005/8/layout/hProcess11"/>
    <dgm:cxn modelId="{C2B06239-3C58-4975-96F0-B0187EBFFC06}" type="presParOf" srcId="{DE970954-F0D8-4012-BA7D-47DCD30325BC}" destId="{D8BCC0E1-D2EC-4F68-AE82-8236AF89C945}" srcOrd="0" destOrd="0" presId="urn:microsoft.com/office/officeart/2005/8/layout/hProcess11"/>
    <dgm:cxn modelId="{6507F874-00C1-4195-818F-CF1D45A684BC}" type="presParOf" srcId="{DE970954-F0D8-4012-BA7D-47DCD30325BC}" destId="{61D5DD16-EA80-4A15-863B-46F094BCDBB2}" srcOrd="1" destOrd="0" presId="urn:microsoft.com/office/officeart/2005/8/layout/hProcess11"/>
    <dgm:cxn modelId="{BE8EEDB1-A0D2-409C-973B-F0ADD982C010}" type="presParOf" srcId="{61D5DD16-EA80-4A15-863B-46F094BCDBB2}" destId="{A5868D9F-55C5-4D70-877F-962ABFD0C5AE}" srcOrd="0" destOrd="0" presId="urn:microsoft.com/office/officeart/2005/8/layout/hProcess11"/>
    <dgm:cxn modelId="{FCA2A7B9-315C-476A-A16F-12F31D8A0E27}" type="presParOf" srcId="{A5868D9F-55C5-4D70-877F-962ABFD0C5AE}" destId="{E0982162-3BB3-4CA5-A797-9636D1B79FDB}" srcOrd="0" destOrd="0" presId="urn:microsoft.com/office/officeart/2005/8/layout/hProcess11"/>
    <dgm:cxn modelId="{C1CDAA47-1A49-49AE-A9EE-D6D1BF9E73AD}" type="presParOf" srcId="{A5868D9F-55C5-4D70-877F-962ABFD0C5AE}" destId="{FFF1F0DB-A73B-4A74-A6A6-F8842F5D8AFC}" srcOrd="1" destOrd="0" presId="urn:microsoft.com/office/officeart/2005/8/layout/hProcess11"/>
    <dgm:cxn modelId="{2B051025-2CA4-4A68-99FE-543A93131429}" type="presParOf" srcId="{A5868D9F-55C5-4D70-877F-962ABFD0C5AE}" destId="{E58AFE59-FFCE-4C8D-BD38-3899B7D1A05E}" srcOrd="2" destOrd="0" presId="urn:microsoft.com/office/officeart/2005/8/layout/hProcess11"/>
    <dgm:cxn modelId="{EDB338D2-C528-4672-825A-F9876578B922}" type="presParOf" srcId="{61D5DD16-EA80-4A15-863B-46F094BCDBB2}" destId="{3046B9DC-09A7-4513-827A-B97E83A3B665}" srcOrd="1" destOrd="0" presId="urn:microsoft.com/office/officeart/2005/8/layout/hProcess11"/>
    <dgm:cxn modelId="{B1FF3E88-DE63-46E1-AC4C-6B27B89198D9}" type="presParOf" srcId="{61D5DD16-EA80-4A15-863B-46F094BCDBB2}" destId="{430F675E-1034-4BA2-ACE2-22ECEA44E330}" srcOrd="2" destOrd="0" presId="urn:microsoft.com/office/officeart/2005/8/layout/hProcess11"/>
    <dgm:cxn modelId="{9C2C71DF-DD29-4F88-97B4-90F7FD705D58}" type="presParOf" srcId="{430F675E-1034-4BA2-ACE2-22ECEA44E330}" destId="{9F0D7139-A310-4FF7-823E-2E8C1ACF7596}" srcOrd="0" destOrd="0" presId="urn:microsoft.com/office/officeart/2005/8/layout/hProcess11"/>
    <dgm:cxn modelId="{DFE84118-EF7C-46D9-911B-9DC48A85674A}" type="presParOf" srcId="{430F675E-1034-4BA2-ACE2-22ECEA44E330}" destId="{E4CC1F59-DDD7-4AC3-95AE-20B9055C0235}" srcOrd="1" destOrd="0" presId="urn:microsoft.com/office/officeart/2005/8/layout/hProcess11"/>
    <dgm:cxn modelId="{6DF10028-8872-402B-99D1-C5B51055802C}" type="presParOf" srcId="{430F675E-1034-4BA2-ACE2-22ECEA44E330}" destId="{C1D3F094-2974-49D5-A3A6-4EAB7D471511}" srcOrd="2" destOrd="0" presId="urn:microsoft.com/office/officeart/2005/8/layout/hProcess11"/>
    <dgm:cxn modelId="{5D8E2C2F-E7B3-4D7F-8CE7-CCEBCB3D64B5}" type="presParOf" srcId="{61D5DD16-EA80-4A15-863B-46F094BCDBB2}" destId="{0797D3EA-B8F0-40F9-B110-89A69FDF2861}" srcOrd="3" destOrd="0" presId="urn:microsoft.com/office/officeart/2005/8/layout/hProcess11"/>
    <dgm:cxn modelId="{6337750F-3513-4503-88DC-FEAC3DF30FC9}" type="presParOf" srcId="{61D5DD16-EA80-4A15-863B-46F094BCDBB2}" destId="{195D031B-067E-461D-9782-D43F782E773F}" srcOrd="4" destOrd="0" presId="urn:microsoft.com/office/officeart/2005/8/layout/hProcess11"/>
    <dgm:cxn modelId="{75265CC6-EB94-4CD7-97BD-A77330FF7798}" type="presParOf" srcId="{195D031B-067E-461D-9782-D43F782E773F}" destId="{C09CC895-DA1B-42C4-A88E-2DAB4866C805}" srcOrd="0" destOrd="0" presId="urn:microsoft.com/office/officeart/2005/8/layout/hProcess11"/>
    <dgm:cxn modelId="{9CCD60E6-EE8B-4F82-A61C-EC0449D35638}" type="presParOf" srcId="{195D031B-067E-461D-9782-D43F782E773F}" destId="{48EBEAD3-1D90-4B05-8D79-E8B8FD8C52E4}" srcOrd="1" destOrd="0" presId="urn:microsoft.com/office/officeart/2005/8/layout/hProcess11"/>
    <dgm:cxn modelId="{BB882F22-9E34-4588-A565-AADA045CFD0B}" type="presParOf" srcId="{195D031B-067E-461D-9782-D43F782E773F}" destId="{CD4C93A2-C21B-4611-B87D-F67C4EBDF2F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13F47076-8E0B-4D3E-963B-0B3337D1FC1C}">
      <dgm:prSet phldrT="[Texto]"/>
      <dgm:spPr/>
      <dgm:t>
        <a:bodyPr/>
        <a:lstStyle/>
        <a:p>
          <a:r>
            <a:rPr lang="es-CO" dirty="0"/>
            <a:t>20.699 Inmuebles no sociales en el inventario </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7085C377-EC76-44CB-BE2C-F1F8D940A112}">
      <dgm:prSet phldrT="[Texto]"/>
      <dgm:spPr/>
      <dgm:t>
        <a:bodyPr/>
        <a:lstStyle/>
        <a:p>
          <a:r>
            <a:rPr lang="es-ES" dirty="0"/>
            <a:t>Inmuebles identificados como productivos</a:t>
          </a:r>
        </a:p>
        <a:p>
          <a:endParaRPr lang="es-ES" dirty="0"/>
        </a:p>
        <a:p>
          <a:endParaRPr lang="es-ES" dirty="0"/>
        </a:p>
        <a:p>
          <a:endParaRPr lang="es-ES" dirty="0"/>
        </a:p>
        <a:p>
          <a:r>
            <a:rPr lang="es-ES" dirty="0"/>
            <a:t>4.205 </a:t>
          </a:r>
          <a:endParaRPr lang="es-CO" dirty="0"/>
        </a:p>
      </dgm:t>
    </dgm:pt>
    <dgm:pt modelId="{D62915B9-444C-4903-BA0A-2EE1B94C78DA}" type="parTrans" cxnId="{A673E691-009B-455D-9714-01A2EEF0AF68}">
      <dgm:prSet/>
      <dgm:spPr/>
      <dgm:t>
        <a:bodyPr/>
        <a:lstStyle/>
        <a:p>
          <a:endParaRPr lang="es-CO">
            <a:solidFill>
              <a:schemeClr val="bg1"/>
            </a:solidFill>
          </a:endParaRPr>
        </a:p>
      </dgm:t>
    </dgm:pt>
    <dgm:pt modelId="{10CE4521-029B-4796-92CD-12C3B67269AF}" type="sibTrans" cxnId="{A673E691-009B-455D-9714-01A2EEF0AF68}">
      <dgm:prSet/>
      <dgm:spPr/>
      <dgm:t>
        <a:bodyPr/>
        <a:lstStyle/>
        <a:p>
          <a:endParaRPr lang="es-CO">
            <a:solidFill>
              <a:schemeClr val="bg1"/>
            </a:solidFill>
          </a:endParaRPr>
        </a:p>
      </dgm:t>
    </dgm:pt>
    <dgm:pt modelId="{16469C83-D397-4ACE-BE1B-02C893DBCC20}">
      <dgm:prSet phldrT="[Texto]"/>
      <dgm:spPr/>
      <dgm:t>
        <a:bodyPr/>
        <a:lstStyle/>
        <a:p>
          <a:r>
            <a:rPr lang="es-ES" dirty="0"/>
            <a:t>Enajenación Temprana</a:t>
          </a:r>
        </a:p>
        <a:p>
          <a:r>
            <a:rPr lang="es-ES" dirty="0"/>
            <a:t>(3.979 + 800 Estimados de aprobaciones Fin de año)</a:t>
          </a:r>
        </a:p>
        <a:p>
          <a:endParaRPr lang="es-ES" dirty="0"/>
        </a:p>
        <a:p>
          <a:r>
            <a:rPr lang="es-ES" dirty="0"/>
            <a:t>4779</a:t>
          </a:r>
          <a:endParaRPr lang="es-CO" dirty="0"/>
        </a:p>
      </dgm:t>
    </dgm:pt>
    <dgm:pt modelId="{6F768443-A752-4F0D-9ECF-F0B8BE4EC312}" type="parTrans" cxnId="{E9D7C546-7F2F-4D39-94DB-78BB5388A5F2}">
      <dgm:prSet/>
      <dgm:spPr/>
      <dgm:t>
        <a:bodyPr/>
        <a:lstStyle/>
        <a:p>
          <a:endParaRPr lang="es-CO">
            <a:solidFill>
              <a:schemeClr val="bg1"/>
            </a:solidFill>
          </a:endParaRPr>
        </a:p>
      </dgm:t>
    </dgm:pt>
    <dgm:pt modelId="{37C65579-EAA7-4351-A202-0BDE0F5FEB55}" type="sibTrans" cxnId="{E9D7C546-7F2F-4D39-94DB-78BB5388A5F2}">
      <dgm:prSet/>
      <dgm:spPr/>
      <dgm:t>
        <a:bodyPr/>
        <a:lstStyle/>
        <a:p>
          <a:endParaRPr lang="es-CO">
            <a:solidFill>
              <a:schemeClr val="bg1"/>
            </a:solidFill>
          </a:endParaRPr>
        </a:p>
      </dgm:t>
    </dgm:pt>
    <dgm:pt modelId="{B51B093E-CC10-4DF3-92CB-9A10E3EBABF1}">
      <dgm:prSet phldrT="[Texto]"/>
      <dgm:spPr/>
      <dgm:t>
        <a:bodyPr/>
        <a:lstStyle/>
        <a:p>
          <a:r>
            <a:rPr lang="es-ES" dirty="0"/>
            <a:t>Rurales Extintos </a:t>
          </a:r>
        </a:p>
        <a:p>
          <a:r>
            <a:rPr lang="es-ES" dirty="0"/>
            <a:t>(1.122 - 98 identificados como productivos)</a:t>
          </a:r>
        </a:p>
        <a:p>
          <a:endParaRPr lang="es-ES" dirty="0"/>
        </a:p>
        <a:p>
          <a:r>
            <a:rPr lang="es-ES" dirty="0"/>
            <a:t>1024</a:t>
          </a:r>
          <a:endParaRPr lang="es-CO" dirty="0"/>
        </a:p>
      </dgm:t>
    </dgm:pt>
    <dgm:pt modelId="{6C38C2D1-98B1-442B-950D-21662B3C5983}" type="parTrans" cxnId="{1EE95DB3-AA9C-4DE8-89EF-020E3D0D29E8}">
      <dgm:prSet/>
      <dgm:spPr/>
      <dgm:t>
        <a:bodyPr/>
        <a:lstStyle/>
        <a:p>
          <a:endParaRPr lang="es-CO">
            <a:solidFill>
              <a:schemeClr val="bg1"/>
            </a:solidFill>
          </a:endParaRPr>
        </a:p>
      </dgm:t>
    </dgm:pt>
    <dgm:pt modelId="{2778B23E-04DC-4AC8-B607-DEE87BF0BDE3}" type="sibTrans" cxnId="{1EE95DB3-AA9C-4DE8-89EF-020E3D0D29E8}">
      <dgm:prSet/>
      <dgm:spPr/>
      <dgm:t>
        <a:bodyPr/>
        <a:lstStyle/>
        <a:p>
          <a:endParaRPr lang="es-CO">
            <a:solidFill>
              <a:schemeClr val="bg1"/>
            </a:solidFill>
          </a:endParaRPr>
        </a:p>
      </dgm:t>
    </dgm:pt>
    <dgm:pt modelId="{3DC7AC17-5E7E-4409-9DE4-E7656AB17178}">
      <dgm:prSet phldrT="[Texto]"/>
      <dgm:spPr/>
      <dgm:t>
        <a:bodyPr/>
        <a:lstStyle/>
        <a:p>
          <a:r>
            <a:rPr lang="es-ES" dirty="0"/>
            <a:t>Rurales En Proceso (4.988– 553 identificados como productivos) </a:t>
          </a:r>
        </a:p>
        <a:p>
          <a:endParaRPr lang="es-ES" dirty="0"/>
        </a:p>
        <a:p>
          <a:r>
            <a:rPr lang="es-ES" dirty="0"/>
            <a:t>4435</a:t>
          </a:r>
          <a:endParaRPr lang="es-CO" dirty="0"/>
        </a:p>
      </dgm:t>
    </dgm:pt>
    <dgm:pt modelId="{F5AF713A-6E66-462E-9466-BE3DE5EE213D}" type="parTrans" cxnId="{4198F578-E372-4CCC-A699-57A2615E86A4}">
      <dgm:prSet/>
      <dgm:spPr/>
      <dgm:t>
        <a:bodyPr/>
        <a:lstStyle/>
        <a:p>
          <a:endParaRPr lang="es-CO">
            <a:solidFill>
              <a:schemeClr val="bg1"/>
            </a:solidFill>
          </a:endParaRPr>
        </a:p>
      </dgm:t>
    </dgm:pt>
    <dgm:pt modelId="{564486BE-2A61-4543-95A2-D37256284CC4}" type="sibTrans" cxnId="{4198F578-E372-4CCC-A699-57A2615E86A4}">
      <dgm:prSet/>
      <dgm:spPr/>
      <dgm:t>
        <a:bodyPr/>
        <a:lstStyle/>
        <a:p>
          <a:endParaRPr lang="es-CO">
            <a:solidFill>
              <a:schemeClr val="bg1"/>
            </a:solidFill>
          </a:endParaRPr>
        </a:p>
      </dgm:t>
    </dgm:pt>
    <dgm:pt modelId="{0B612627-6CBE-4657-84CB-050916C68498}">
      <dgm:prSet phldrT="[Texto]"/>
      <dgm:spPr/>
      <dgm:t>
        <a:bodyPr/>
        <a:lstStyle/>
        <a:p>
          <a:r>
            <a:rPr lang="es-ES" dirty="0"/>
            <a:t>Con Ocupación Ilegal que no se encuentran en segmentos anteriores</a:t>
          </a:r>
        </a:p>
        <a:p>
          <a:endParaRPr lang="es-ES" dirty="0"/>
        </a:p>
        <a:p>
          <a:r>
            <a:rPr lang="es-ES" dirty="0"/>
            <a:t>2.738</a:t>
          </a:r>
          <a:endParaRPr lang="es-CO" dirty="0"/>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BB92EA51-E2C9-4629-8481-37E574B901EB}">
      <dgm:prSet phldrT="[Texto]"/>
      <dgm:spPr/>
      <dgm:t>
        <a:bodyPr/>
        <a:lstStyle/>
        <a:p>
          <a:endParaRPr lang="es-CO"/>
        </a:p>
      </dgm:t>
    </dgm:pt>
    <dgm:pt modelId="{1BFB6ACC-BF89-4C43-BC03-59285D99F91C}" type="parTrans" cxnId="{C04521CB-3206-46F7-901F-5CF6D4E3E060}">
      <dgm:prSet/>
      <dgm:spPr/>
      <dgm:t>
        <a:bodyPr/>
        <a:lstStyle/>
        <a:p>
          <a:endParaRPr lang="es-CO">
            <a:solidFill>
              <a:schemeClr val="bg1"/>
            </a:solidFill>
          </a:endParaRPr>
        </a:p>
      </dgm:t>
    </dgm:pt>
    <dgm:pt modelId="{D7D5B5C2-351A-408E-83D3-AC4C560B1E7C}" type="sibTrans" cxnId="{C04521CB-3206-46F7-901F-5CF6D4E3E060}">
      <dgm:prSet/>
      <dgm:spPr/>
      <dgm:t>
        <a:bodyPr/>
        <a:lstStyle/>
        <a:p>
          <a:endParaRPr lang="es-CO">
            <a:solidFill>
              <a:schemeClr val="bg1"/>
            </a:solidFill>
          </a:endParaRPr>
        </a:p>
      </dgm:t>
    </dgm:pt>
    <dgm:pt modelId="{A4C7CA2F-31E9-4509-A10D-B9E6FE49313B}">
      <dgm:prSet phldrT="[Texto]"/>
      <dgm:spPr/>
      <dgm:t>
        <a:bodyPr/>
        <a:lstStyle/>
        <a:p>
          <a:r>
            <a:rPr lang="es-ES" dirty="0"/>
            <a:t>Extintos listos en venta improductivos</a:t>
          </a:r>
        </a:p>
        <a:p>
          <a:endParaRPr lang="es-ES" dirty="0"/>
        </a:p>
        <a:p>
          <a:endParaRPr lang="es-ES" dirty="0"/>
        </a:p>
        <a:p>
          <a:endParaRPr lang="es-ES" dirty="0"/>
        </a:p>
        <a:p>
          <a:r>
            <a:rPr lang="es-ES" dirty="0"/>
            <a:t>321 </a:t>
          </a:r>
          <a:endParaRPr lang="es-CO" dirty="0"/>
        </a:p>
      </dgm:t>
    </dgm:pt>
    <dgm:pt modelId="{C4E3DF87-06D7-4C71-8213-65A8A7E697E2}" type="parTrans" cxnId="{F05BBBAB-720C-4304-9AC3-C9259CC5F52D}">
      <dgm:prSet/>
      <dgm:spPr/>
      <dgm:t>
        <a:bodyPr/>
        <a:lstStyle/>
        <a:p>
          <a:endParaRPr lang="es-CO">
            <a:solidFill>
              <a:schemeClr val="bg1"/>
            </a:solidFill>
          </a:endParaRPr>
        </a:p>
      </dgm:t>
    </dgm:pt>
    <dgm:pt modelId="{563E6F4B-2630-4541-9B2D-E560C8FB6BBE}" type="sibTrans" cxnId="{F05BBBAB-720C-4304-9AC3-C9259CC5F52D}">
      <dgm:prSet/>
      <dgm:spPr/>
      <dgm:t>
        <a:bodyPr/>
        <a:lstStyle/>
        <a:p>
          <a:endParaRPr lang="es-CO">
            <a:solidFill>
              <a:schemeClr val="bg1"/>
            </a:solidFill>
          </a:endParaRPr>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6">
        <dgm:presLayoutVars>
          <dgm:bulletEnabled val="1"/>
        </dgm:presLayoutVars>
      </dgm:prSet>
      <dgm:spPr/>
    </dgm:pt>
    <dgm:pt modelId="{370F6F63-7860-4950-BD44-506E35691825}" type="pres">
      <dgm:prSet presAssocID="{16469C83-D397-4ACE-BE1B-02C893DBCC20}" presName="pillarX" presStyleLbl="node1" presStyleIdx="1" presStyleCnt="6">
        <dgm:presLayoutVars>
          <dgm:bulletEnabled val="1"/>
        </dgm:presLayoutVars>
      </dgm:prSet>
      <dgm:spPr/>
    </dgm:pt>
    <dgm:pt modelId="{032CD573-1C16-4A80-B24F-0CCEEC29EAFD}" type="pres">
      <dgm:prSet presAssocID="{B51B093E-CC10-4DF3-92CB-9A10E3EBABF1}" presName="pillarX" presStyleLbl="node1" presStyleIdx="2" presStyleCnt="6">
        <dgm:presLayoutVars>
          <dgm:bulletEnabled val="1"/>
        </dgm:presLayoutVars>
      </dgm:prSet>
      <dgm:spPr/>
    </dgm:pt>
    <dgm:pt modelId="{39569327-64F9-4356-82A7-841146B93BC8}" type="pres">
      <dgm:prSet presAssocID="{3DC7AC17-5E7E-4409-9DE4-E7656AB17178}" presName="pillarX" presStyleLbl="node1" presStyleIdx="3" presStyleCnt="6">
        <dgm:presLayoutVars>
          <dgm:bulletEnabled val="1"/>
        </dgm:presLayoutVars>
      </dgm:prSet>
      <dgm:spPr/>
    </dgm:pt>
    <dgm:pt modelId="{7A43BEFC-4E0B-40A1-8758-2C59B1E73C47}" type="pres">
      <dgm:prSet presAssocID="{0B612627-6CBE-4657-84CB-050916C68498}" presName="pillarX" presStyleLbl="node1" presStyleIdx="4" presStyleCnt="6">
        <dgm:presLayoutVars>
          <dgm:bulletEnabled val="1"/>
        </dgm:presLayoutVars>
      </dgm:prSet>
      <dgm:spPr/>
    </dgm:pt>
    <dgm:pt modelId="{34B23363-1CA8-4661-9AA6-6E2919DCABA0}" type="pres">
      <dgm:prSet presAssocID="{A4C7CA2F-31E9-4509-A10D-B9E6FE49313B}" presName="pillarX" presStyleLbl="node1" presStyleIdx="5" presStyleCnt="6">
        <dgm:presLayoutVars>
          <dgm:bulletEnabled val="1"/>
        </dgm:presLayoutVars>
      </dgm:prSet>
      <dgm:spPr/>
    </dgm:pt>
    <dgm:pt modelId="{61EFCB39-33D5-4C97-A4C0-C15D93E750E0}" type="pres">
      <dgm:prSet presAssocID="{13F47076-8E0B-4D3E-963B-0B3337D1FC1C}" presName="base" presStyleLbl="dkBgShp" presStyleIdx="1" presStyleCnt="2"/>
      <dgm:spPr/>
    </dgm:pt>
  </dgm:ptLst>
  <dgm:cxnLst>
    <dgm:cxn modelId="{11E2CA01-B725-46AF-B2DF-8C56F3810801}" type="presOf" srcId="{A4C7CA2F-31E9-4509-A10D-B9E6FE49313B}" destId="{34B23363-1CA8-4661-9AA6-6E2919DCABA0}" srcOrd="0" destOrd="0" presId="urn:microsoft.com/office/officeart/2005/8/layout/hList3"/>
    <dgm:cxn modelId="{6C17D91D-1CB9-457A-91BB-8E5D23483CDC}" type="presOf" srcId="{16469C83-D397-4ACE-BE1B-02C893DBCC20}" destId="{370F6F63-7860-4950-BD44-506E35691825}" srcOrd="0" destOrd="0" presId="urn:microsoft.com/office/officeart/2005/8/layout/hList3"/>
    <dgm:cxn modelId="{7CDBB75B-20C0-46F0-B1E7-73C13E5707F6}" type="presOf" srcId="{9574D560-9D9A-4161-BCDF-7CEE7F5FB87A}" destId="{561B050E-9AD6-4DA3-8F36-D78F193ECA41}" srcOrd="0" destOrd="0" presId="urn:microsoft.com/office/officeart/2005/8/layout/hList3"/>
    <dgm:cxn modelId="{E9D7C546-7F2F-4D39-94DB-78BB5388A5F2}" srcId="{13F47076-8E0B-4D3E-963B-0B3337D1FC1C}" destId="{16469C83-D397-4ACE-BE1B-02C893DBCC20}" srcOrd="1" destOrd="0" parTransId="{6F768443-A752-4F0D-9ECF-F0B8BE4EC312}" sibTransId="{37C65579-EAA7-4351-A202-0BDE0F5FEB55}"/>
    <dgm:cxn modelId="{98043049-6BA5-47C4-A637-5E4A6348765E}" type="presOf" srcId="{13F47076-8E0B-4D3E-963B-0B3337D1FC1C}" destId="{23F77E75-4E34-48ED-96A1-B56D9A5ED6DA}" srcOrd="0" destOrd="0" presId="urn:microsoft.com/office/officeart/2005/8/layout/hList3"/>
    <dgm:cxn modelId="{4198F578-E372-4CCC-A699-57A2615E86A4}" srcId="{13F47076-8E0B-4D3E-963B-0B3337D1FC1C}" destId="{3DC7AC17-5E7E-4409-9DE4-E7656AB17178}" srcOrd="3" destOrd="0" parTransId="{F5AF713A-6E66-462E-9466-BE3DE5EE213D}" sibTransId="{564486BE-2A61-4543-95A2-D37256284CC4}"/>
    <dgm:cxn modelId="{F0781089-FE51-4E9B-8A5F-6D4B87F71D19}" type="presOf" srcId="{B51B093E-CC10-4DF3-92CB-9A10E3EBABF1}" destId="{032CD573-1C16-4A80-B24F-0CCEEC29EAFD}" srcOrd="0" destOrd="0" presId="urn:microsoft.com/office/officeart/2005/8/layout/hList3"/>
    <dgm:cxn modelId="{570B058B-B210-43EE-BC24-32C536E6A130}" type="presOf" srcId="{3DC7AC17-5E7E-4409-9DE4-E7656AB17178}" destId="{39569327-64F9-4356-82A7-841146B93BC8}" srcOrd="0" destOrd="0" presId="urn:microsoft.com/office/officeart/2005/8/layout/hList3"/>
    <dgm:cxn modelId="{A673E691-009B-455D-9714-01A2EEF0AF68}" srcId="{13F47076-8E0B-4D3E-963B-0B3337D1FC1C}" destId="{7085C377-EC76-44CB-BE2C-F1F8D940A112}" srcOrd="0" destOrd="0" parTransId="{D62915B9-444C-4903-BA0A-2EE1B94C78DA}" sibTransId="{10CE4521-029B-4796-92CD-12C3B67269AF}"/>
    <dgm:cxn modelId="{72B4829C-6D5C-47A3-B788-8FD43CD7AE21}" srcId="{9574D560-9D9A-4161-BCDF-7CEE7F5FB87A}" destId="{13F47076-8E0B-4D3E-963B-0B3337D1FC1C}" srcOrd="0" destOrd="0" parTransId="{D0DE8A72-677C-4406-9C55-FD89F13E6A43}" sibTransId="{A148660B-F10E-4E75-81A5-55646F418FF7}"/>
    <dgm:cxn modelId="{F05BBBAB-720C-4304-9AC3-C9259CC5F52D}" srcId="{13F47076-8E0B-4D3E-963B-0B3337D1FC1C}" destId="{A4C7CA2F-31E9-4509-A10D-B9E6FE49313B}" srcOrd="5" destOrd="0" parTransId="{C4E3DF87-06D7-4C71-8213-65A8A7E697E2}" sibTransId="{563E6F4B-2630-4541-9B2D-E560C8FB6BBE}"/>
    <dgm:cxn modelId="{1EE95DB3-AA9C-4DE8-89EF-020E3D0D29E8}" srcId="{13F47076-8E0B-4D3E-963B-0B3337D1FC1C}" destId="{B51B093E-CC10-4DF3-92CB-9A10E3EBABF1}" srcOrd="2" destOrd="0" parTransId="{6C38C2D1-98B1-442B-950D-21662B3C5983}" sibTransId="{2778B23E-04DC-4AC8-B607-DEE87BF0BDE3}"/>
    <dgm:cxn modelId="{F149E7B7-679F-4322-A35C-023708678282}" type="presOf" srcId="{0B612627-6CBE-4657-84CB-050916C68498}" destId="{7A43BEFC-4E0B-40A1-8758-2C59B1E73C47}" srcOrd="0" destOrd="0" presId="urn:microsoft.com/office/officeart/2005/8/layout/hList3"/>
    <dgm:cxn modelId="{C04521CB-3206-46F7-901F-5CF6D4E3E060}" srcId="{9574D560-9D9A-4161-BCDF-7CEE7F5FB87A}" destId="{BB92EA51-E2C9-4629-8481-37E574B901EB}" srcOrd="1" destOrd="0" parTransId="{1BFB6ACC-BF89-4C43-BC03-59285D99F91C}" sibTransId="{D7D5B5C2-351A-408E-83D3-AC4C560B1E7C}"/>
    <dgm:cxn modelId="{E690E1DD-5DFD-4041-9703-ED7A64F94C1F}" srcId="{13F47076-8E0B-4D3E-963B-0B3337D1FC1C}" destId="{0B612627-6CBE-4657-84CB-050916C68498}" srcOrd="4" destOrd="0" parTransId="{2A69CD5E-BDBB-47A6-9265-BB2806B80FA2}" sibTransId="{065C268B-A126-4938-BA9D-0502385D7E92}"/>
    <dgm:cxn modelId="{66EE07EC-B7E4-46EC-9B40-1A97254CF00E}" type="presOf" srcId="{7085C377-EC76-44CB-BE2C-F1F8D940A112}" destId="{2C98DE73-BFC2-4293-AF98-FDD55052B5A1}" srcOrd="0" destOrd="0" presId="urn:microsoft.com/office/officeart/2005/8/layout/hList3"/>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89700768-1A66-4CCF-A904-0FE49A02F1D7}" type="presParOf" srcId="{1B29A995-550E-4C69-AA76-143390E9CDD5}" destId="{370F6F63-7860-4950-BD44-506E35691825}" srcOrd="1" destOrd="0" presId="urn:microsoft.com/office/officeart/2005/8/layout/hList3"/>
    <dgm:cxn modelId="{CE12C5B9-8A06-4045-BE37-780EB4CEE382}" type="presParOf" srcId="{1B29A995-550E-4C69-AA76-143390E9CDD5}" destId="{032CD573-1C16-4A80-B24F-0CCEEC29EAFD}" srcOrd="2" destOrd="0" presId="urn:microsoft.com/office/officeart/2005/8/layout/hList3"/>
    <dgm:cxn modelId="{A35B4816-63E9-4324-9A43-F03EDEA4554C}" type="presParOf" srcId="{1B29A995-550E-4C69-AA76-143390E9CDD5}" destId="{39569327-64F9-4356-82A7-841146B93BC8}" srcOrd="3" destOrd="0" presId="urn:microsoft.com/office/officeart/2005/8/layout/hList3"/>
    <dgm:cxn modelId="{41DEB3B3-F869-4CD2-B859-AB45A4CED3D9}" type="presParOf" srcId="{1B29A995-550E-4C69-AA76-143390E9CDD5}" destId="{7A43BEFC-4E0B-40A1-8758-2C59B1E73C47}" srcOrd="4" destOrd="0" presId="urn:microsoft.com/office/officeart/2005/8/layout/hList3"/>
    <dgm:cxn modelId="{16455B53-8002-4C6F-AE42-0B90CFB4F280}" type="presParOf" srcId="{1B29A995-550E-4C69-AA76-143390E9CDD5}" destId="{34B23363-1CA8-4661-9AA6-6E2919DCABA0}" srcOrd="5"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9032568-30AF-482B-9280-1F0E7D6E6676}"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CO"/>
        </a:p>
      </dgm:t>
    </dgm:pt>
    <dgm:pt modelId="{84CCFCCF-1E9D-4016-8C2A-54652F77951F}">
      <dgm:prSet phldrT="[Texto]"/>
      <dgm:spPr/>
      <dgm:t>
        <a:bodyPr/>
        <a:lstStyle/>
        <a:p>
          <a:r>
            <a:rPr lang="es-CO" b="0" dirty="0">
              <a:solidFill>
                <a:schemeClr val="bg1"/>
              </a:solidFill>
            </a:rPr>
            <a:t>Acciones, Cuotas Partes, Cuotas de Interés Social</a:t>
          </a:r>
        </a:p>
      </dgm:t>
    </dgm:pt>
    <dgm:pt modelId="{F37246BC-5609-4064-A3EB-051863FC3056}" type="parTrans" cxnId="{57D84718-AE24-4857-B00D-42001A708EBF}">
      <dgm:prSet/>
      <dgm:spPr/>
      <dgm:t>
        <a:bodyPr/>
        <a:lstStyle/>
        <a:p>
          <a:endParaRPr lang="es-CO"/>
        </a:p>
      </dgm:t>
    </dgm:pt>
    <dgm:pt modelId="{29921D04-EB60-4907-98EE-23A85E84CFF4}" type="sibTrans" cxnId="{57D84718-AE24-4857-B00D-42001A708EBF}">
      <dgm:prSet/>
      <dgm:spPr/>
      <dgm:t>
        <a:bodyPr/>
        <a:lstStyle/>
        <a:p>
          <a:endParaRPr lang="es-CO"/>
        </a:p>
      </dgm:t>
    </dgm:pt>
    <dgm:pt modelId="{B8FA4565-8B0C-4EFD-864C-A14AEEDFB337}">
      <dgm:prSet phldrT="[Texto]"/>
      <dgm:spPr/>
      <dgm:t>
        <a:bodyPr/>
        <a:lstStyle/>
        <a:p>
          <a:r>
            <a:rPr lang="es-CO" dirty="0"/>
            <a:t>100%</a:t>
          </a:r>
        </a:p>
      </dgm:t>
    </dgm:pt>
    <dgm:pt modelId="{0D8DB80D-283F-4827-A29C-A0C475ECEE33}" type="parTrans" cxnId="{A5F90BCA-243E-46FE-80B2-8A54807C36EB}">
      <dgm:prSet/>
      <dgm:spPr/>
      <dgm:t>
        <a:bodyPr/>
        <a:lstStyle/>
        <a:p>
          <a:endParaRPr lang="es-CO"/>
        </a:p>
      </dgm:t>
    </dgm:pt>
    <dgm:pt modelId="{5BA4F075-5CDC-4AD2-A6F2-B037C8D66ECB}" type="sibTrans" cxnId="{A5F90BCA-243E-46FE-80B2-8A54807C36EB}">
      <dgm:prSet/>
      <dgm:spPr/>
      <dgm:t>
        <a:bodyPr/>
        <a:lstStyle/>
        <a:p>
          <a:endParaRPr lang="es-CO"/>
        </a:p>
      </dgm:t>
    </dgm:pt>
    <dgm:pt modelId="{EFBCCC8B-D013-4103-8D0E-06761D743512}">
      <dgm:prSet phldrT="[Texto]"/>
      <dgm:spPr/>
      <dgm:t>
        <a:bodyPr/>
        <a:lstStyle/>
        <a:p>
          <a:r>
            <a:rPr lang="es-CO" dirty="0"/>
            <a:t>Toma de posesión y consecuente designación de Depositario Provisional</a:t>
          </a:r>
        </a:p>
      </dgm:t>
    </dgm:pt>
    <dgm:pt modelId="{C836AE5F-EFF9-4185-ABD0-06BC26AC5B5B}" type="parTrans" cxnId="{AD34E515-81DF-4AB1-A374-F6B8F5E01EB4}">
      <dgm:prSet/>
      <dgm:spPr/>
      <dgm:t>
        <a:bodyPr/>
        <a:lstStyle/>
        <a:p>
          <a:endParaRPr lang="es-CO"/>
        </a:p>
      </dgm:t>
    </dgm:pt>
    <dgm:pt modelId="{C330DFAA-6144-4B9C-BBBF-FDFFA20528F1}" type="sibTrans" cxnId="{AD34E515-81DF-4AB1-A374-F6B8F5E01EB4}">
      <dgm:prSet/>
      <dgm:spPr/>
      <dgm:t>
        <a:bodyPr/>
        <a:lstStyle/>
        <a:p>
          <a:endParaRPr lang="es-CO"/>
        </a:p>
      </dgm:t>
    </dgm:pt>
    <dgm:pt modelId="{A76EFBD6-B301-4CDA-BCD7-ED9918CD2137}">
      <dgm:prSet phldrT="[Texto]"/>
      <dgm:spPr/>
      <dgm:t>
        <a:bodyPr/>
        <a:lstStyle/>
        <a:p>
          <a:r>
            <a:rPr lang="es-CO" dirty="0"/>
            <a:t>&lt; 100%</a:t>
          </a:r>
        </a:p>
      </dgm:t>
    </dgm:pt>
    <dgm:pt modelId="{3108CAA5-96A3-495C-BA70-07063459BB79}" type="parTrans" cxnId="{BBAC838A-E5B1-42EF-81BA-89FBE6C15B4E}">
      <dgm:prSet/>
      <dgm:spPr/>
      <dgm:t>
        <a:bodyPr/>
        <a:lstStyle/>
        <a:p>
          <a:endParaRPr lang="es-CO"/>
        </a:p>
      </dgm:t>
    </dgm:pt>
    <dgm:pt modelId="{907906F4-D12E-42AC-9887-57FCFE965A90}" type="sibTrans" cxnId="{BBAC838A-E5B1-42EF-81BA-89FBE6C15B4E}">
      <dgm:prSet/>
      <dgm:spPr/>
      <dgm:t>
        <a:bodyPr/>
        <a:lstStyle/>
        <a:p>
          <a:endParaRPr lang="es-CO"/>
        </a:p>
      </dgm:t>
    </dgm:pt>
    <dgm:pt modelId="{65F93ACD-EA2A-4E5D-BC3D-AF92E9F806E5}">
      <dgm:prSet phldrT="[Texto]"/>
      <dgm:spPr/>
      <dgm:t>
        <a:bodyPr/>
        <a:lstStyle/>
        <a:p>
          <a:r>
            <a:rPr lang="es-ES" b="1" dirty="0">
              <a:solidFill>
                <a:schemeClr val="bg1"/>
              </a:solidFill>
              <a:latin typeface="Lato Bold"/>
            </a:rPr>
            <a:t>Competencias como accionista </a:t>
          </a:r>
          <a:endParaRPr lang="es-CO" dirty="0">
            <a:solidFill>
              <a:schemeClr val="bg1"/>
            </a:solidFill>
          </a:endParaRPr>
        </a:p>
      </dgm:t>
    </dgm:pt>
    <dgm:pt modelId="{2A20A9B0-B2FD-493B-B760-1FD017092327}" type="parTrans" cxnId="{59427463-6E5E-47EE-8F38-221565514608}">
      <dgm:prSet/>
      <dgm:spPr/>
      <dgm:t>
        <a:bodyPr/>
        <a:lstStyle/>
        <a:p>
          <a:endParaRPr lang="es-CO"/>
        </a:p>
      </dgm:t>
    </dgm:pt>
    <dgm:pt modelId="{5D6EB06D-75DD-4EF5-969B-3C014556AA12}" type="sibTrans" cxnId="{59427463-6E5E-47EE-8F38-221565514608}">
      <dgm:prSet/>
      <dgm:spPr/>
      <dgm:t>
        <a:bodyPr/>
        <a:lstStyle/>
        <a:p>
          <a:endParaRPr lang="es-CO"/>
        </a:p>
      </dgm:t>
    </dgm:pt>
    <dgm:pt modelId="{BC2C9AF5-A291-405B-88D8-7C100610F372}">
      <dgm:prSet custT="1"/>
      <dgm:spPr/>
      <dgm:t>
        <a:bodyPr/>
        <a:lstStyle/>
        <a:p>
          <a:r>
            <a:rPr lang="es-ES" sz="1000" dirty="0">
              <a:solidFill>
                <a:schemeClr val="bg1"/>
              </a:solidFill>
              <a:latin typeface="Lato Bold"/>
              <a:cs typeface="Lato Bold"/>
            </a:rPr>
            <a:t>Ejercer los derechos sociales de las acciones representadas de conformidad con los estatutos sociales.</a:t>
          </a:r>
        </a:p>
      </dgm:t>
    </dgm:pt>
    <dgm:pt modelId="{9A25ADA3-B77F-499E-A8C6-BA9FA096E7E7}" type="parTrans" cxnId="{67597679-33AC-41BB-8763-5E2C954486C8}">
      <dgm:prSet/>
      <dgm:spPr/>
      <dgm:t>
        <a:bodyPr/>
        <a:lstStyle/>
        <a:p>
          <a:endParaRPr lang="es-CO"/>
        </a:p>
      </dgm:t>
    </dgm:pt>
    <dgm:pt modelId="{7748CD28-F847-4F41-8E4B-68E557183CD8}" type="sibTrans" cxnId="{67597679-33AC-41BB-8763-5E2C954486C8}">
      <dgm:prSet/>
      <dgm:spPr/>
      <dgm:t>
        <a:bodyPr/>
        <a:lstStyle/>
        <a:p>
          <a:endParaRPr lang="es-CO"/>
        </a:p>
      </dgm:t>
    </dgm:pt>
    <dgm:pt modelId="{BF5B3189-CBD2-480C-8CFF-62C990B848C1}">
      <dgm:prSet custT="1"/>
      <dgm:spPr/>
      <dgm:t>
        <a:bodyPr/>
        <a:lstStyle/>
        <a:p>
          <a:r>
            <a:rPr lang="es-ES" sz="1000" dirty="0">
              <a:solidFill>
                <a:schemeClr val="bg1"/>
              </a:solidFill>
              <a:latin typeface="Lato Bold"/>
              <a:cs typeface="Lato Bold"/>
            </a:rPr>
            <a:t>Participar en las deliberaciones de la Asamblea General de Accionistas y votar en ellas, entre otras cosas, para la conformación de la Junta Directiva de la Sociedad. </a:t>
          </a:r>
        </a:p>
      </dgm:t>
    </dgm:pt>
    <dgm:pt modelId="{911C1515-DECE-4626-AF2E-9790AAFEC19E}" type="parTrans" cxnId="{DEC0BD51-51D4-47A0-9761-B162EA2BEDC8}">
      <dgm:prSet/>
      <dgm:spPr/>
      <dgm:t>
        <a:bodyPr/>
        <a:lstStyle/>
        <a:p>
          <a:endParaRPr lang="es-CO"/>
        </a:p>
      </dgm:t>
    </dgm:pt>
    <dgm:pt modelId="{D77A57B0-59E1-4CB1-BC5A-3FD52C97717D}" type="sibTrans" cxnId="{DEC0BD51-51D4-47A0-9761-B162EA2BEDC8}">
      <dgm:prSet/>
      <dgm:spPr/>
      <dgm:t>
        <a:bodyPr/>
        <a:lstStyle/>
        <a:p>
          <a:endParaRPr lang="es-CO"/>
        </a:p>
      </dgm:t>
    </dgm:pt>
    <dgm:pt modelId="{320FF596-3B2C-44CF-B1A5-3F670ACD0840}">
      <dgm:prSet/>
      <dgm:spPr/>
      <dgm:t>
        <a:bodyPr/>
        <a:lstStyle/>
        <a:p>
          <a:r>
            <a:rPr lang="es-ES" dirty="0">
              <a:solidFill>
                <a:schemeClr val="bg1"/>
              </a:solidFill>
              <a:latin typeface="Lato Bold"/>
              <a:cs typeface="Lato Bold"/>
            </a:rPr>
            <a:t>Ejercer el derecho de fiscalización individual. </a:t>
          </a:r>
        </a:p>
      </dgm:t>
    </dgm:pt>
    <dgm:pt modelId="{49F4A23A-F505-4755-A163-56CB29449610}" type="parTrans" cxnId="{4597638D-ED74-4DBF-ABE7-536E4BDF55AB}">
      <dgm:prSet/>
      <dgm:spPr/>
      <dgm:t>
        <a:bodyPr/>
        <a:lstStyle/>
        <a:p>
          <a:endParaRPr lang="es-CO"/>
        </a:p>
      </dgm:t>
    </dgm:pt>
    <dgm:pt modelId="{9008C4E6-10E7-4A4A-9CEE-0A32E7954383}" type="sibTrans" cxnId="{4597638D-ED74-4DBF-ABE7-536E4BDF55AB}">
      <dgm:prSet/>
      <dgm:spPr/>
      <dgm:t>
        <a:bodyPr/>
        <a:lstStyle/>
        <a:p>
          <a:endParaRPr lang="es-CO"/>
        </a:p>
      </dgm:t>
    </dgm:pt>
    <dgm:pt modelId="{4FAA6F3F-ED28-49AB-8A46-11D0B74CD005}">
      <dgm:prSet/>
      <dgm:spPr/>
      <dgm:t>
        <a:bodyPr/>
        <a:lstStyle/>
        <a:p>
          <a:r>
            <a:rPr lang="es-ES" dirty="0">
              <a:solidFill>
                <a:schemeClr val="bg1"/>
              </a:solidFill>
              <a:latin typeface="Lato Bold"/>
              <a:cs typeface="Lato Bold"/>
            </a:rPr>
            <a:t>Participar en el reparto de las utilidades sociales.</a:t>
          </a:r>
        </a:p>
      </dgm:t>
    </dgm:pt>
    <dgm:pt modelId="{3779E1DB-CBB5-4278-9D75-B3A501F82F6B}" type="parTrans" cxnId="{BF085C48-650C-4CBD-9C44-44627E4630A6}">
      <dgm:prSet/>
      <dgm:spPr/>
      <dgm:t>
        <a:bodyPr/>
        <a:lstStyle/>
        <a:p>
          <a:endParaRPr lang="es-CO"/>
        </a:p>
      </dgm:t>
    </dgm:pt>
    <dgm:pt modelId="{FAB46A51-B6F0-45B8-976F-13E447A61244}" type="sibTrans" cxnId="{BF085C48-650C-4CBD-9C44-44627E4630A6}">
      <dgm:prSet/>
      <dgm:spPr/>
      <dgm:t>
        <a:bodyPr/>
        <a:lstStyle/>
        <a:p>
          <a:endParaRPr lang="es-CO"/>
        </a:p>
      </dgm:t>
    </dgm:pt>
    <dgm:pt modelId="{016D077C-B2E6-4CE6-8D35-878B80E88A85}">
      <dgm:prSet/>
      <dgm:spPr/>
      <dgm:t>
        <a:bodyPr/>
        <a:lstStyle/>
        <a:p>
          <a:r>
            <a:rPr lang="es-ES" dirty="0">
              <a:solidFill>
                <a:schemeClr val="bg1"/>
              </a:solidFill>
              <a:latin typeface="Lato Bold"/>
              <a:cs typeface="Lato Bold"/>
            </a:rPr>
            <a:t>Ejercer el derecho a impugnar los acuerdos sociales, cuando a ello hubiera lugar. </a:t>
          </a:r>
        </a:p>
      </dgm:t>
    </dgm:pt>
    <dgm:pt modelId="{3C0D8AE0-D5AE-48FE-9638-8957D43654AB}" type="parTrans" cxnId="{20E8BF73-1B47-4DC7-B7B5-40E243C25E06}">
      <dgm:prSet/>
      <dgm:spPr/>
      <dgm:t>
        <a:bodyPr/>
        <a:lstStyle/>
        <a:p>
          <a:endParaRPr lang="es-CO"/>
        </a:p>
      </dgm:t>
    </dgm:pt>
    <dgm:pt modelId="{478604CD-66CC-4829-8FF0-792ED9DD67AF}" type="sibTrans" cxnId="{20E8BF73-1B47-4DC7-B7B5-40E243C25E06}">
      <dgm:prSet/>
      <dgm:spPr/>
      <dgm:t>
        <a:bodyPr/>
        <a:lstStyle/>
        <a:p>
          <a:endParaRPr lang="es-CO"/>
        </a:p>
      </dgm:t>
    </dgm:pt>
    <dgm:pt modelId="{5486381F-5B04-42FC-BA5D-421DF833A72F}" type="pres">
      <dgm:prSet presAssocID="{A9032568-30AF-482B-9280-1F0E7D6E6676}" presName="diagram" presStyleCnt="0">
        <dgm:presLayoutVars>
          <dgm:chPref val="1"/>
          <dgm:dir/>
          <dgm:animOne val="branch"/>
          <dgm:animLvl val="lvl"/>
          <dgm:resizeHandles val="exact"/>
        </dgm:presLayoutVars>
      </dgm:prSet>
      <dgm:spPr/>
    </dgm:pt>
    <dgm:pt modelId="{E26E457B-188A-4FB6-A665-21ABA046D641}" type="pres">
      <dgm:prSet presAssocID="{84CCFCCF-1E9D-4016-8C2A-54652F77951F}" presName="root1" presStyleCnt="0"/>
      <dgm:spPr/>
    </dgm:pt>
    <dgm:pt modelId="{41FA64E1-CC27-43E9-ABFF-EA2B5B6142FB}" type="pres">
      <dgm:prSet presAssocID="{84CCFCCF-1E9D-4016-8C2A-54652F77951F}" presName="LevelOneTextNode" presStyleLbl="node0" presStyleIdx="0" presStyleCnt="1" custLinFactNeighborX="-39288" custLinFactNeighborY="-5109">
        <dgm:presLayoutVars>
          <dgm:chPref val="3"/>
        </dgm:presLayoutVars>
      </dgm:prSet>
      <dgm:spPr/>
    </dgm:pt>
    <dgm:pt modelId="{F26FD375-C8DA-4F97-A512-746777989937}" type="pres">
      <dgm:prSet presAssocID="{84CCFCCF-1E9D-4016-8C2A-54652F77951F}" presName="level2hierChild" presStyleCnt="0"/>
      <dgm:spPr/>
    </dgm:pt>
    <dgm:pt modelId="{C92475C3-7B94-4D1B-86E0-F878B055178C}" type="pres">
      <dgm:prSet presAssocID="{0D8DB80D-283F-4827-A29C-A0C475ECEE33}" presName="conn2-1" presStyleLbl="parChTrans1D2" presStyleIdx="0" presStyleCnt="2"/>
      <dgm:spPr/>
    </dgm:pt>
    <dgm:pt modelId="{15137514-4F0D-46AE-8501-8205DFB62467}" type="pres">
      <dgm:prSet presAssocID="{0D8DB80D-283F-4827-A29C-A0C475ECEE33}" presName="connTx" presStyleLbl="parChTrans1D2" presStyleIdx="0" presStyleCnt="2"/>
      <dgm:spPr/>
    </dgm:pt>
    <dgm:pt modelId="{E9B6580C-68DA-4F68-ACF4-232F2A32AD1C}" type="pres">
      <dgm:prSet presAssocID="{B8FA4565-8B0C-4EFD-864C-A14AEEDFB337}" presName="root2" presStyleCnt="0"/>
      <dgm:spPr/>
    </dgm:pt>
    <dgm:pt modelId="{A0608A5F-96EA-4D7A-9A52-6998FEE36F49}" type="pres">
      <dgm:prSet presAssocID="{B8FA4565-8B0C-4EFD-864C-A14AEEDFB337}" presName="LevelTwoTextNode" presStyleLbl="node2" presStyleIdx="0" presStyleCnt="2">
        <dgm:presLayoutVars>
          <dgm:chPref val="3"/>
        </dgm:presLayoutVars>
      </dgm:prSet>
      <dgm:spPr/>
    </dgm:pt>
    <dgm:pt modelId="{18173748-4596-48DD-AAAF-408613C77BA5}" type="pres">
      <dgm:prSet presAssocID="{B8FA4565-8B0C-4EFD-864C-A14AEEDFB337}" presName="level3hierChild" presStyleCnt="0"/>
      <dgm:spPr/>
    </dgm:pt>
    <dgm:pt modelId="{99E36A2F-4450-497D-A031-C30582F72FDA}" type="pres">
      <dgm:prSet presAssocID="{C836AE5F-EFF9-4185-ABD0-06BC26AC5B5B}" presName="conn2-1" presStyleLbl="parChTrans1D3" presStyleIdx="0" presStyleCnt="2"/>
      <dgm:spPr/>
    </dgm:pt>
    <dgm:pt modelId="{3CD98D82-7465-4F15-9792-A0023F16EBBF}" type="pres">
      <dgm:prSet presAssocID="{C836AE5F-EFF9-4185-ABD0-06BC26AC5B5B}" presName="connTx" presStyleLbl="parChTrans1D3" presStyleIdx="0" presStyleCnt="2"/>
      <dgm:spPr/>
    </dgm:pt>
    <dgm:pt modelId="{E6915101-8678-40C6-AD37-5460FB9E0BD3}" type="pres">
      <dgm:prSet presAssocID="{EFBCCC8B-D013-4103-8D0E-06761D743512}" presName="root2" presStyleCnt="0"/>
      <dgm:spPr/>
    </dgm:pt>
    <dgm:pt modelId="{FD073E7C-D3E5-4874-95C4-A8CFDA67B913}" type="pres">
      <dgm:prSet presAssocID="{EFBCCC8B-D013-4103-8D0E-06761D743512}" presName="LevelTwoTextNode" presStyleLbl="node3" presStyleIdx="0" presStyleCnt="2">
        <dgm:presLayoutVars>
          <dgm:chPref val="3"/>
        </dgm:presLayoutVars>
      </dgm:prSet>
      <dgm:spPr/>
    </dgm:pt>
    <dgm:pt modelId="{3D78DD6A-281A-4B51-92EE-9D252C2AB3DE}" type="pres">
      <dgm:prSet presAssocID="{EFBCCC8B-D013-4103-8D0E-06761D743512}" presName="level3hierChild" presStyleCnt="0"/>
      <dgm:spPr/>
    </dgm:pt>
    <dgm:pt modelId="{74C2E4A6-0022-4CF7-A69D-83CF4A4EBFE3}" type="pres">
      <dgm:prSet presAssocID="{3108CAA5-96A3-495C-BA70-07063459BB79}" presName="conn2-1" presStyleLbl="parChTrans1D2" presStyleIdx="1" presStyleCnt="2"/>
      <dgm:spPr/>
    </dgm:pt>
    <dgm:pt modelId="{26EDAAB6-B1C0-41D6-A72A-59E632614AE1}" type="pres">
      <dgm:prSet presAssocID="{3108CAA5-96A3-495C-BA70-07063459BB79}" presName="connTx" presStyleLbl="parChTrans1D2" presStyleIdx="1" presStyleCnt="2"/>
      <dgm:spPr/>
    </dgm:pt>
    <dgm:pt modelId="{F12B6AB3-172E-4C53-92CE-133FA2E201F8}" type="pres">
      <dgm:prSet presAssocID="{A76EFBD6-B301-4CDA-BCD7-ED9918CD2137}" presName="root2" presStyleCnt="0"/>
      <dgm:spPr/>
    </dgm:pt>
    <dgm:pt modelId="{8B4BBE6A-B689-42E6-A341-0D56EC8AE616}" type="pres">
      <dgm:prSet presAssocID="{A76EFBD6-B301-4CDA-BCD7-ED9918CD2137}" presName="LevelTwoTextNode" presStyleLbl="node2" presStyleIdx="1" presStyleCnt="2">
        <dgm:presLayoutVars>
          <dgm:chPref val="3"/>
        </dgm:presLayoutVars>
      </dgm:prSet>
      <dgm:spPr/>
    </dgm:pt>
    <dgm:pt modelId="{83282797-B124-4105-93EC-066E41782C84}" type="pres">
      <dgm:prSet presAssocID="{A76EFBD6-B301-4CDA-BCD7-ED9918CD2137}" presName="level3hierChild" presStyleCnt="0"/>
      <dgm:spPr/>
    </dgm:pt>
    <dgm:pt modelId="{34119A33-9D99-4C76-A1F0-B5822B033A34}" type="pres">
      <dgm:prSet presAssocID="{2A20A9B0-B2FD-493B-B760-1FD017092327}" presName="conn2-1" presStyleLbl="parChTrans1D3" presStyleIdx="1" presStyleCnt="2"/>
      <dgm:spPr/>
    </dgm:pt>
    <dgm:pt modelId="{23FD6F2A-E61A-4BB5-A7B1-46AF7C892D9F}" type="pres">
      <dgm:prSet presAssocID="{2A20A9B0-B2FD-493B-B760-1FD017092327}" presName="connTx" presStyleLbl="parChTrans1D3" presStyleIdx="1" presStyleCnt="2"/>
      <dgm:spPr/>
    </dgm:pt>
    <dgm:pt modelId="{A568AF94-10A5-4423-B729-AA8D26823EEC}" type="pres">
      <dgm:prSet presAssocID="{65F93ACD-EA2A-4E5D-BC3D-AF92E9F806E5}" presName="root2" presStyleCnt="0"/>
      <dgm:spPr/>
    </dgm:pt>
    <dgm:pt modelId="{362DC9B7-ED23-4238-9735-F0A667AB19DE}" type="pres">
      <dgm:prSet presAssocID="{65F93ACD-EA2A-4E5D-BC3D-AF92E9F806E5}" presName="LevelTwoTextNode" presStyleLbl="node3" presStyleIdx="1" presStyleCnt="2">
        <dgm:presLayoutVars>
          <dgm:chPref val="3"/>
        </dgm:presLayoutVars>
      </dgm:prSet>
      <dgm:spPr/>
    </dgm:pt>
    <dgm:pt modelId="{9D4F6EFF-E800-4C9F-B226-B7003F973E7E}" type="pres">
      <dgm:prSet presAssocID="{65F93ACD-EA2A-4E5D-BC3D-AF92E9F806E5}" presName="level3hierChild" presStyleCnt="0"/>
      <dgm:spPr/>
    </dgm:pt>
    <dgm:pt modelId="{40AAB8C9-A659-4183-963A-50FBD61428EC}" type="pres">
      <dgm:prSet presAssocID="{9A25ADA3-B77F-499E-A8C6-BA9FA096E7E7}" presName="conn2-1" presStyleLbl="parChTrans1D4" presStyleIdx="0" presStyleCnt="5"/>
      <dgm:spPr/>
    </dgm:pt>
    <dgm:pt modelId="{0EAEAD8C-DC2C-4580-929B-7F2B51874CD2}" type="pres">
      <dgm:prSet presAssocID="{9A25ADA3-B77F-499E-A8C6-BA9FA096E7E7}" presName="connTx" presStyleLbl="parChTrans1D4" presStyleIdx="0" presStyleCnt="5"/>
      <dgm:spPr/>
    </dgm:pt>
    <dgm:pt modelId="{811278AB-C7FA-4F93-9B4C-293320F40AA5}" type="pres">
      <dgm:prSet presAssocID="{BC2C9AF5-A291-405B-88D8-7C100610F372}" presName="root2" presStyleCnt="0"/>
      <dgm:spPr/>
    </dgm:pt>
    <dgm:pt modelId="{769D43B8-5F3F-4536-B9B2-2E32DF2E53A0}" type="pres">
      <dgm:prSet presAssocID="{BC2C9AF5-A291-405B-88D8-7C100610F372}" presName="LevelTwoTextNode" presStyleLbl="node4" presStyleIdx="0" presStyleCnt="5" custScaleX="154806">
        <dgm:presLayoutVars>
          <dgm:chPref val="3"/>
        </dgm:presLayoutVars>
      </dgm:prSet>
      <dgm:spPr/>
    </dgm:pt>
    <dgm:pt modelId="{D506B8E8-52A4-405A-86FA-11B47973DCF9}" type="pres">
      <dgm:prSet presAssocID="{BC2C9AF5-A291-405B-88D8-7C100610F372}" presName="level3hierChild" presStyleCnt="0"/>
      <dgm:spPr/>
    </dgm:pt>
    <dgm:pt modelId="{F394538F-C60E-411E-922F-DB87696864A0}" type="pres">
      <dgm:prSet presAssocID="{911C1515-DECE-4626-AF2E-9790AAFEC19E}" presName="conn2-1" presStyleLbl="parChTrans1D4" presStyleIdx="1" presStyleCnt="5"/>
      <dgm:spPr/>
    </dgm:pt>
    <dgm:pt modelId="{8A5A8174-5220-42F7-8FDB-50ECA5C86284}" type="pres">
      <dgm:prSet presAssocID="{911C1515-DECE-4626-AF2E-9790AAFEC19E}" presName="connTx" presStyleLbl="parChTrans1D4" presStyleIdx="1" presStyleCnt="5"/>
      <dgm:spPr/>
    </dgm:pt>
    <dgm:pt modelId="{3F12EFF6-8931-4AA6-A952-F52E32D3A177}" type="pres">
      <dgm:prSet presAssocID="{BF5B3189-CBD2-480C-8CFF-62C990B848C1}" presName="root2" presStyleCnt="0"/>
      <dgm:spPr/>
    </dgm:pt>
    <dgm:pt modelId="{730FCC04-938C-40A2-BF8F-9B2C73D0D248}" type="pres">
      <dgm:prSet presAssocID="{BF5B3189-CBD2-480C-8CFF-62C990B848C1}" presName="LevelTwoTextNode" presStyleLbl="node4" presStyleIdx="1" presStyleCnt="5" custScaleX="157212">
        <dgm:presLayoutVars>
          <dgm:chPref val="3"/>
        </dgm:presLayoutVars>
      </dgm:prSet>
      <dgm:spPr/>
    </dgm:pt>
    <dgm:pt modelId="{80E3A805-58CA-40CC-A0AB-78576D1BA943}" type="pres">
      <dgm:prSet presAssocID="{BF5B3189-CBD2-480C-8CFF-62C990B848C1}" presName="level3hierChild" presStyleCnt="0"/>
      <dgm:spPr/>
    </dgm:pt>
    <dgm:pt modelId="{363A7905-EA80-4716-A837-6F73F9859EC9}" type="pres">
      <dgm:prSet presAssocID="{49F4A23A-F505-4755-A163-56CB29449610}" presName="conn2-1" presStyleLbl="parChTrans1D4" presStyleIdx="2" presStyleCnt="5"/>
      <dgm:spPr/>
    </dgm:pt>
    <dgm:pt modelId="{DA24E43F-A7E4-4C20-9B59-99BB2E228BA1}" type="pres">
      <dgm:prSet presAssocID="{49F4A23A-F505-4755-A163-56CB29449610}" presName="connTx" presStyleLbl="parChTrans1D4" presStyleIdx="2" presStyleCnt="5"/>
      <dgm:spPr/>
    </dgm:pt>
    <dgm:pt modelId="{B443A7D3-3253-45E3-BD59-95AEC9A7B181}" type="pres">
      <dgm:prSet presAssocID="{320FF596-3B2C-44CF-B1A5-3F670ACD0840}" presName="root2" presStyleCnt="0"/>
      <dgm:spPr/>
    </dgm:pt>
    <dgm:pt modelId="{6C1B851B-D16D-4CEF-B2C0-AE867B9805A5}" type="pres">
      <dgm:prSet presAssocID="{320FF596-3B2C-44CF-B1A5-3F670ACD0840}" presName="LevelTwoTextNode" presStyleLbl="node4" presStyleIdx="2" presStyleCnt="5" custScaleX="162776">
        <dgm:presLayoutVars>
          <dgm:chPref val="3"/>
        </dgm:presLayoutVars>
      </dgm:prSet>
      <dgm:spPr/>
    </dgm:pt>
    <dgm:pt modelId="{0F319323-550B-4504-9837-60E76BAB2DFF}" type="pres">
      <dgm:prSet presAssocID="{320FF596-3B2C-44CF-B1A5-3F670ACD0840}" presName="level3hierChild" presStyleCnt="0"/>
      <dgm:spPr/>
    </dgm:pt>
    <dgm:pt modelId="{DCCAFE29-767F-4DE1-99F0-C7C93073B3F6}" type="pres">
      <dgm:prSet presAssocID="{3779E1DB-CBB5-4278-9D75-B3A501F82F6B}" presName="conn2-1" presStyleLbl="parChTrans1D4" presStyleIdx="3" presStyleCnt="5"/>
      <dgm:spPr/>
    </dgm:pt>
    <dgm:pt modelId="{DF7ED36F-DBD2-4CFB-9603-854E3F60B37A}" type="pres">
      <dgm:prSet presAssocID="{3779E1DB-CBB5-4278-9D75-B3A501F82F6B}" presName="connTx" presStyleLbl="parChTrans1D4" presStyleIdx="3" presStyleCnt="5"/>
      <dgm:spPr/>
    </dgm:pt>
    <dgm:pt modelId="{AF7CF7E7-32E6-44E5-89FF-037AF1DA161A}" type="pres">
      <dgm:prSet presAssocID="{4FAA6F3F-ED28-49AB-8A46-11D0B74CD005}" presName="root2" presStyleCnt="0"/>
      <dgm:spPr/>
    </dgm:pt>
    <dgm:pt modelId="{5EF1033D-C17F-4276-A6C2-480428C74CE2}" type="pres">
      <dgm:prSet presAssocID="{4FAA6F3F-ED28-49AB-8A46-11D0B74CD005}" presName="LevelTwoTextNode" presStyleLbl="node4" presStyleIdx="3" presStyleCnt="5" custScaleX="164004">
        <dgm:presLayoutVars>
          <dgm:chPref val="3"/>
        </dgm:presLayoutVars>
      </dgm:prSet>
      <dgm:spPr/>
    </dgm:pt>
    <dgm:pt modelId="{7E1FF913-B9A6-4887-8488-9593F8EDF77B}" type="pres">
      <dgm:prSet presAssocID="{4FAA6F3F-ED28-49AB-8A46-11D0B74CD005}" presName="level3hierChild" presStyleCnt="0"/>
      <dgm:spPr/>
    </dgm:pt>
    <dgm:pt modelId="{F815BF05-60E2-4271-892E-7BF1DF7F4C97}" type="pres">
      <dgm:prSet presAssocID="{3C0D8AE0-D5AE-48FE-9638-8957D43654AB}" presName="conn2-1" presStyleLbl="parChTrans1D4" presStyleIdx="4" presStyleCnt="5"/>
      <dgm:spPr/>
    </dgm:pt>
    <dgm:pt modelId="{24BCF5DF-F112-4C64-8AE8-328CBA56909D}" type="pres">
      <dgm:prSet presAssocID="{3C0D8AE0-D5AE-48FE-9638-8957D43654AB}" presName="connTx" presStyleLbl="parChTrans1D4" presStyleIdx="4" presStyleCnt="5"/>
      <dgm:spPr/>
    </dgm:pt>
    <dgm:pt modelId="{63E5232F-2D5F-4802-8D95-9D4EBDAB1AA5}" type="pres">
      <dgm:prSet presAssocID="{016D077C-B2E6-4CE6-8D35-878B80E88A85}" presName="root2" presStyleCnt="0"/>
      <dgm:spPr/>
    </dgm:pt>
    <dgm:pt modelId="{84DD508C-D84E-4F5A-82FD-39F78C9B07C5}" type="pres">
      <dgm:prSet presAssocID="{016D077C-B2E6-4CE6-8D35-878B80E88A85}" presName="LevelTwoTextNode" presStyleLbl="node4" presStyleIdx="4" presStyleCnt="5" custScaleX="167984">
        <dgm:presLayoutVars>
          <dgm:chPref val="3"/>
        </dgm:presLayoutVars>
      </dgm:prSet>
      <dgm:spPr/>
    </dgm:pt>
    <dgm:pt modelId="{751EF47B-CDE3-436E-A1C7-399E99F7271C}" type="pres">
      <dgm:prSet presAssocID="{016D077C-B2E6-4CE6-8D35-878B80E88A85}" presName="level3hierChild" presStyleCnt="0"/>
      <dgm:spPr/>
    </dgm:pt>
  </dgm:ptLst>
  <dgm:cxnLst>
    <dgm:cxn modelId="{2129B502-73B6-49E5-9EC5-C1073F5B7878}" type="presOf" srcId="{49F4A23A-F505-4755-A163-56CB29449610}" destId="{363A7905-EA80-4716-A837-6F73F9859EC9}" srcOrd="0" destOrd="0" presId="urn:microsoft.com/office/officeart/2005/8/layout/hierarchy2"/>
    <dgm:cxn modelId="{AD34E515-81DF-4AB1-A374-F6B8F5E01EB4}" srcId="{B8FA4565-8B0C-4EFD-864C-A14AEEDFB337}" destId="{EFBCCC8B-D013-4103-8D0E-06761D743512}" srcOrd="0" destOrd="0" parTransId="{C836AE5F-EFF9-4185-ABD0-06BC26AC5B5B}" sibTransId="{C330DFAA-6144-4B9C-BBBF-FDFFA20528F1}"/>
    <dgm:cxn modelId="{57D84718-AE24-4857-B00D-42001A708EBF}" srcId="{A9032568-30AF-482B-9280-1F0E7D6E6676}" destId="{84CCFCCF-1E9D-4016-8C2A-54652F77951F}" srcOrd="0" destOrd="0" parTransId="{F37246BC-5609-4064-A3EB-051863FC3056}" sibTransId="{29921D04-EB60-4907-98EE-23A85E84CFF4}"/>
    <dgm:cxn modelId="{B9259719-EBE1-4BD2-A18C-3E8FACB7A726}" type="presOf" srcId="{3C0D8AE0-D5AE-48FE-9638-8957D43654AB}" destId="{24BCF5DF-F112-4C64-8AE8-328CBA56909D}" srcOrd="1" destOrd="0" presId="urn:microsoft.com/office/officeart/2005/8/layout/hierarchy2"/>
    <dgm:cxn modelId="{F867621B-92E2-4CBD-93A9-FB3DBA38A196}" type="presOf" srcId="{A76EFBD6-B301-4CDA-BCD7-ED9918CD2137}" destId="{8B4BBE6A-B689-42E6-A341-0D56EC8AE616}" srcOrd="0" destOrd="0" presId="urn:microsoft.com/office/officeart/2005/8/layout/hierarchy2"/>
    <dgm:cxn modelId="{0C78901B-E9E4-47CD-85DE-47126BE2C72D}" type="presOf" srcId="{3108CAA5-96A3-495C-BA70-07063459BB79}" destId="{26EDAAB6-B1C0-41D6-A72A-59E632614AE1}" srcOrd="1" destOrd="0" presId="urn:microsoft.com/office/officeart/2005/8/layout/hierarchy2"/>
    <dgm:cxn modelId="{C02B3635-7B83-405A-8790-0F91AA44FDFB}" type="presOf" srcId="{A9032568-30AF-482B-9280-1F0E7D6E6676}" destId="{5486381F-5B04-42FC-BA5D-421DF833A72F}" srcOrd="0" destOrd="0" presId="urn:microsoft.com/office/officeart/2005/8/layout/hierarchy2"/>
    <dgm:cxn modelId="{29D6963F-EA5D-43D1-95AA-7726436E86EA}" type="presOf" srcId="{EFBCCC8B-D013-4103-8D0E-06761D743512}" destId="{FD073E7C-D3E5-4874-95C4-A8CFDA67B913}" srcOrd="0" destOrd="0" presId="urn:microsoft.com/office/officeart/2005/8/layout/hierarchy2"/>
    <dgm:cxn modelId="{AD0C9660-C625-45A4-B618-591FCC571AF0}" type="presOf" srcId="{911C1515-DECE-4626-AF2E-9790AAFEC19E}" destId="{8A5A8174-5220-42F7-8FDB-50ECA5C86284}" srcOrd="1" destOrd="0" presId="urn:microsoft.com/office/officeart/2005/8/layout/hierarchy2"/>
    <dgm:cxn modelId="{53923242-ADF0-49AC-A1F3-B9B89322F574}" type="presOf" srcId="{016D077C-B2E6-4CE6-8D35-878B80E88A85}" destId="{84DD508C-D84E-4F5A-82FD-39F78C9B07C5}" srcOrd="0" destOrd="0" presId="urn:microsoft.com/office/officeart/2005/8/layout/hierarchy2"/>
    <dgm:cxn modelId="{59427463-6E5E-47EE-8F38-221565514608}" srcId="{A76EFBD6-B301-4CDA-BCD7-ED9918CD2137}" destId="{65F93ACD-EA2A-4E5D-BC3D-AF92E9F806E5}" srcOrd="0" destOrd="0" parTransId="{2A20A9B0-B2FD-493B-B760-1FD017092327}" sibTransId="{5D6EB06D-75DD-4EF5-969B-3C014556AA12}"/>
    <dgm:cxn modelId="{BF085C48-650C-4CBD-9C44-44627E4630A6}" srcId="{65F93ACD-EA2A-4E5D-BC3D-AF92E9F806E5}" destId="{4FAA6F3F-ED28-49AB-8A46-11D0B74CD005}" srcOrd="3" destOrd="0" parTransId="{3779E1DB-CBB5-4278-9D75-B3A501F82F6B}" sibTransId="{FAB46A51-B6F0-45B8-976F-13E447A61244}"/>
    <dgm:cxn modelId="{BD62284D-FB38-4CBB-BBD5-43682416A767}" type="presOf" srcId="{9A25ADA3-B77F-499E-A8C6-BA9FA096E7E7}" destId="{0EAEAD8C-DC2C-4580-929B-7F2B51874CD2}" srcOrd="1" destOrd="0" presId="urn:microsoft.com/office/officeart/2005/8/layout/hierarchy2"/>
    <dgm:cxn modelId="{962EF950-1026-4B25-8AB3-8DB10F86DE7F}" type="presOf" srcId="{2A20A9B0-B2FD-493B-B760-1FD017092327}" destId="{34119A33-9D99-4C76-A1F0-B5822B033A34}" srcOrd="0" destOrd="0" presId="urn:microsoft.com/office/officeart/2005/8/layout/hierarchy2"/>
    <dgm:cxn modelId="{DEC0BD51-51D4-47A0-9761-B162EA2BEDC8}" srcId="{65F93ACD-EA2A-4E5D-BC3D-AF92E9F806E5}" destId="{BF5B3189-CBD2-480C-8CFF-62C990B848C1}" srcOrd="1" destOrd="0" parTransId="{911C1515-DECE-4626-AF2E-9790AAFEC19E}" sibTransId="{D77A57B0-59E1-4CB1-BC5A-3FD52C97717D}"/>
    <dgm:cxn modelId="{20E8BF73-1B47-4DC7-B7B5-40E243C25E06}" srcId="{65F93ACD-EA2A-4E5D-BC3D-AF92E9F806E5}" destId="{016D077C-B2E6-4CE6-8D35-878B80E88A85}" srcOrd="4" destOrd="0" parTransId="{3C0D8AE0-D5AE-48FE-9638-8957D43654AB}" sibTransId="{478604CD-66CC-4829-8FF0-792ED9DD67AF}"/>
    <dgm:cxn modelId="{6FEEA854-5522-49FE-B73C-5DA8EAE866E8}" type="presOf" srcId="{3108CAA5-96A3-495C-BA70-07063459BB79}" destId="{74C2E4A6-0022-4CF7-A69D-83CF4A4EBFE3}" srcOrd="0" destOrd="0" presId="urn:microsoft.com/office/officeart/2005/8/layout/hierarchy2"/>
    <dgm:cxn modelId="{58554476-AC7A-4964-A55C-E4DB70D46CBB}" type="presOf" srcId="{C836AE5F-EFF9-4185-ABD0-06BC26AC5B5B}" destId="{99E36A2F-4450-497D-A031-C30582F72FDA}" srcOrd="0" destOrd="0" presId="urn:microsoft.com/office/officeart/2005/8/layout/hierarchy2"/>
    <dgm:cxn modelId="{67597679-33AC-41BB-8763-5E2C954486C8}" srcId="{65F93ACD-EA2A-4E5D-BC3D-AF92E9F806E5}" destId="{BC2C9AF5-A291-405B-88D8-7C100610F372}" srcOrd="0" destOrd="0" parTransId="{9A25ADA3-B77F-499E-A8C6-BA9FA096E7E7}" sibTransId="{7748CD28-F847-4F41-8E4B-68E557183CD8}"/>
    <dgm:cxn modelId="{BBAC838A-E5B1-42EF-81BA-89FBE6C15B4E}" srcId="{84CCFCCF-1E9D-4016-8C2A-54652F77951F}" destId="{A76EFBD6-B301-4CDA-BCD7-ED9918CD2137}" srcOrd="1" destOrd="0" parTransId="{3108CAA5-96A3-495C-BA70-07063459BB79}" sibTransId="{907906F4-D12E-42AC-9887-57FCFE965A90}"/>
    <dgm:cxn modelId="{4597638D-ED74-4DBF-ABE7-536E4BDF55AB}" srcId="{65F93ACD-EA2A-4E5D-BC3D-AF92E9F806E5}" destId="{320FF596-3B2C-44CF-B1A5-3F670ACD0840}" srcOrd="2" destOrd="0" parTransId="{49F4A23A-F505-4755-A163-56CB29449610}" sibTransId="{9008C4E6-10E7-4A4A-9CEE-0A32E7954383}"/>
    <dgm:cxn modelId="{649F479B-025D-4E23-97F9-F612C6F78C06}" type="presOf" srcId="{B8FA4565-8B0C-4EFD-864C-A14AEEDFB337}" destId="{A0608A5F-96EA-4D7A-9A52-6998FEE36F49}" srcOrd="0" destOrd="0" presId="urn:microsoft.com/office/officeart/2005/8/layout/hierarchy2"/>
    <dgm:cxn modelId="{697EAF9D-A3F0-41A8-8313-E41B0385FF35}" type="presOf" srcId="{65F93ACD-EA2A-4E5D-BC3D-AF92E9F806E5}" destId="{362DC9B7-ED23-4238-9735-F0A667AB19DE}" srcOrd="0" destOrd="0" presId="urn:microsoft.com/office/officeart/2005/8/layout/hierarchy2"/>
    <dgm:cxn modelId="{192DEFA1-6093-431D-8932-153373EA41EC}" type="presOf" srcId="{3C0D8AE0-D5AE-48FE-9638-8957D43654AB}" destId="{F815BF05-60E2-4271-892E-7BF1DF7F4C97}" srcOrd="0" destOrd="0" presId="urn:microsoft.com/office/officeart/2005/8/layout/hierarchy2"/>
    <dgm:cxn modelId="{8C32E6AB-6580-4B66-8D7A-06C8E933FDE6}" type="presOf" srcId="{49F4A23A-F505-4755-A163-56CB29449610}" destId="{DA24E43F-A7E4-4C20-9B59-99BB2E228BA1}" srcOrd="1" destOrd="0" presId="urn:microsoft.com/office/officeart/2005/8/layout/hierarchy2"/>
    <dgm:cxn modelId="{D68E31AC-C93A-48B7-8B9E-E124E79C6E5E}" type="presOf" srcId="{0D8DB80D-283F-4827-A29C-A0C475ECEE33}" destId="{C92475C3-7B94-4D1B-86E0-F878B055178C}" srcOrd="0" destOrd="0" presId="urn:microsoft.com/office/officeart/2005/8/layout/hierarchy2"/>
    <dgm:cxn modelId="{62582DC2-1D8A-423C-B5F4-0BD0353517E5}" type="presOf" srcId="{2A20A9B0-B2FD-493B-B760-1FD017092327}" destId="{23FD6F2A-E61A-4BB5-A7B1-46AF7C892D9F}" srcOrd="1" destOrd="0" presId="urn:microsoft.com/office/officeart/2005/8/layout/hierarchy2"/>
    <dgm:cxn modelId="{C92111C4-BC8C-40DC-92B7-5B25E150F538}" type="presOf" srcId="{BF5B3189-CBD2-480C-8CFF-62C990B848C1}" destId="{730FCC04-938C-40A2-BF8F-9B2C73D0D248}" srcOrd="0" destOrd="0" presId="urn:microsoft.com/office/officeart/2005/8/layout/hierarchy2"/>
    <dgm:cxn modelId="{C26322C9-6F29-4EBD-929A-823460FE1996}" type="presOf" srcId="{320FF596-3B2C-44CF-B1A5-3F670ACD0840}" destId="{6C1B851B-D16D-4CEF-B2C0-AE867B9805A5}" srcOrd="0" destOrd="0" presId="urn:microsoft.com/office/officeart/2005/8/layout/hierarchy2"/>
    <dgm:cxn modelId="{A5F90BCA-243E-46FE-80B2-8A54807C36EB}" srcId="{84CCFCCF-1E9D-4016-8C2A-54652F77951F}" destId="{B8FA4565-8B0C-4EFD-864C-A14AEEDFB337}" srcOrd="0" destOrd="0" parTransId="{0D8DB80D-283F-4827-A29C-A0C475ECEE33}" sibTransId="{5BA4F075-5CDC-4AD2-A6F2-B037C8D66ECB}"/>
    <dgm:cxn modelId="{D11A0FCF-68A4-44F3-BC15-6FFF00C319BA}" type="presOf" srcId="{3779E1DB-CBB5-4278-9D75-B3A501F82F6B}" destId="{DF7ED36F-DBD2-4CFB-9603-854E3F60B37A}" srcOrd="1" destOrd="0" presId="urn:microsoft.com/office/officeart/2005/8/layout/hierarchy2"/>
    <dgm:cxn modelId="{6730FACF-2306-41AB-8ED6-843C8F2B957C}" type="presOf" srcId="{4FAA6F3F-ED28-49AB-8A46-11D0B74CD005}" destId="{5EF1033D-C17F-4276-A6C2-480428C74CE2}" srcOrd="0" destOrd="0" presId="urn:microsoft.com/office/officeart/2005/8/layout/hierarchy2"/>
    <dgm:cxn modelId="{B6069AEC-8FDD-4F35-B26D-81654940B5EB}" type="presOf" srcId="{9A25ADA3-B77F-499E-A8C6-BA9FA096E7E7}" destId="{40AAB8C9-A659-4183-963A-50FBD61428EC}" srcOrd="0" destOrd="0" presId="urn:microsoft.com/office/officeart/2005/8/layout/hierarchy2"/>
    <dgm:cxn modelId="{9922B7EC-271C-48BF-B590-210674CE297C}" type="presOf" srcId="{3779E1DB-CBB5-4278-9D75-B3A501F82F6B}" destId="{DCCAFE29-767F-4DE1-99F0-C7C93073B3F6}" srcOrd="0" destOrd="0" presId="urn:microsoft.com/office/officeart/2005/8/layout/hierarchy2"/>
    <dgm:cxn modelId="{042119F0-EBE4-430F-ABE0-4D15262A72CA}" type="presOf" srcId="{911C1515-DECE-4626-AF2E-9790AAFEC19E}" destId="{F394538F-C60E-411E-922F-DB87696864A0}" srcOrd="0" destOrd="0" presId="urn:microsoft.com/office/officeart/2005/8/layout/hierarchy2"/>
    <dgm:cxn modelId="{B2D2F7F1-FE4F-4CEB-9F38-5C95143F653C}" type="presOf" srcId="{0D8DB80D-283F-4827-A29C-A0C475ECEE33}" destId="{15137514-4F0D-46AE-8501-8205DFB62467}" srcOrd="1" destOrd="0" presId="urn:microsoft.com/office/officeart/2005/8/layout/hierarchy2"/>
    <dgm:cxn modelId="{AD7367F7-84C7-4B34-A298-C767968663E2}" type="presOf" srcId="{BC2C9AF5-A291-405B-88D8-7C100610F372}" destId="{769D43B8-5F3F-4536-B9B2-2E32DF2E53A0}" srcOrd="0" destOrd="0" presId="urn:microsoft.com/office/officeart/2005/8/layout/hierarchy2"/>
    <dgm:cxn modelId="{EFDCC4F9-DA08-43F8-898F-CBC6F26C6D3E}" type="presOf" srcId="{84CCFCCF-1E9D-4016-8C2A-54652F77951F}" destId="{41FA64E1-CC27-43E9-ABFF-EA2B5B6142FB}" srcOrd="0" destOrd="0" presId="urn:microsoft.com/office/officeart/2005/8/layout/hierarchy2"/>
    <dgm:cxn modelId="{C813A1FA-E6C9-405C-B32D-05FC75779F28}" type="presOf" srcId="{C836AE5F-EFF9-4185-ABD0-06BC26AC5B5B}" destId="{3CD98D82-7465-4F15-9792-A0023F16EBBF}" srcOrd="1" destOrd="0" presId="urn:microsoft.com/office/officeart/2005/8/layout/hierarchy2"/>
    <dgm:cxn modelId="{DD4345E6-FA9D-4F9D-86C4-16AE165466C3}" type="presParOf" srcId="{5486381F-5B04-42FC-BA5D-421DF833A72F}" destId="{E26E457B-188A-4FB6-A665-21ABA046D641}" srcOrd="0" destOrd="0" presId="urn:microsoft.com/office/officeart/2005/8/layout/hierarchy2"/>
    <dgm:cxn modelId="{39BC1B67-424C-44C8-90D0-6D7DEE41F0E4}" type="presParOf" srcId="{E26E457B-188A-4FB6-A665-21ABA046D641}" destId="{41FA64E1-CC27-43E9-ABFF-EA2B5B6142FB}" srcOrd="0" destOrd="0" presId="urn:microsoft.com/office/officeart/2005/8/layout/hierarchy2"/>
    <dgm:cxn modelId="{03309F90-0C93-4E0D-B9D0-44DA7CC932AD}" type="presParOf" srcId="{E26E457B-188A-4FB6-A665-21ABA046D641}" destId="{F26FD375-C8DA-4F97-A512-746777989937}" srcOrd="1" destOrd="0" presId="urn:microsoft.com/office/officeart/2005/8/layout/hierarchy2"/>
    <dgm:cxn modelId="{BCD8A16D-FC34-4BB2-9063-B18C6825C870}" type="presParOf" srcId="{F26FD375-C8DA-4F97-A512-746777989937}" destId="{C92475C3-7B94-4D1B-86E0-F878B055178C}" srcOrd="0" destOrd="0" presId="urn:microsoft.com/office/officeart/2005/8/layout/hierarchy2"/>
    <dgm:cxn modelId="{1FC96E21-6EE7-48A8-8E8B-71146EA47C67}" type="presParOf" srcId="{C92475C3-7B94-4D1B-86E0-F878B055178C}" destId="{15137514-4F0D-46AE-8501-8205DFB62467}" srcOrd="0" destOrd="0" presId="urn:microsoft.com/office/officeart/2005/8/layout/hierarchy2"/>
    <dgm:cxn modelId="{E03F79E7-1A31-4261-8E8E-CB974DBE8A9B}" type="presParOf" srcId="{F26FD375-C8DA-4F97-A512-746777989937}" destId="{E9B6580C-68DA-4F68-ACF4-232F2A32AD1C}" srcOrd="1" destOrd="0" presId="urn:microsoft.com/office/officeart/2005/8/layout/hierarchy2"/>
    <dgm:cxn modelId="{4524A140-1FD9-4458-B0D7-9932264B02F8}" type="presParOf" srcId="{E9B6580C-68DA-4F68-ACF4-232F2A32AD1C}" destId="{A0608A5F-96EA-4D7A-9A52-6998FEE36F49}" srcOrd="0" destOrd="0" presId="urn:microsoft.com/office/officeart/2005/8/layout/hierarchy2"/>
    <dgm:cxn modelId="{B24EED68-C827-42F6-B115-2D25EACEBF9F}" type="presParOf" srcId="{E9B6580C-68DA-4F68-ACF4-232F2A32AD1C}" destId="{18173748-4596-48DD-AAAF-408613C77BA5}" srcOrd="1" destOrd="0" presId="urn:microsoft.com/office/officeart/2005/8/layout/hierarchy2"/>
    <dgm:cxn modelId="{5E969350-5BDD-454F-81E6-71D61F723845}" type="presParOf" srcId="{18173748-4596-48DD-AAAF-408613C77BA5}" destId="{99E36A2F-4450-497D-A031-C30582F72FDA}" srcOrd="0" destOrd="0" presId="urn:microsoft.com/office/officeart/2005/8/layout/hierarchy2"/>
    <dgm:cxn modelId="{9287D393-2250-4AE2-A34D-4BB81D2C3E23}" type="presParOf" srcId="{99E36A2F-4450-497D-A031-C30582F72FDA}" destId="{3CD98D82-7465-4F15-9792-A0023F16EBBF}" srcOrd="0" destOrd="0" presId="urn:microsoft.com/office/officeart/2005/8/layout/hierarchy2"/>
    <dgm:cxn modelId="{C86DFBD9-BE4C-4DDD-9EB0-F3CFF941B1B0}" type="presParOf" srcId="{18173748-4596-48DD-AAAF-408613C77BA5}" destId="{E6915101-8678-40C6-AD37-5460FB9E0BD3}" srcOrd="1" destOrd="0" presId="urn:microsoft.com/office/officeart/2005/8/layout/hierarchy2"/>
    <dgm:cxn modelId="{CFBB281F-B87A-4935-BE85-BE08DD0B5A0A}" type="presParOf" srcId="{E6915101-8678-40C6-AD37-5460FB9E0BD3}" destId="{FD073E7C-D3E5-4874-95C4-A8CFDA67B913}" srcOrd="0" destOrd="0" presId="urn:microsoft.com/office/officeart/2005/8/layout/hierarchy2"/>
    <dgm:cxn modelId="{9F445459-7376-43FC-A516-316505145C77}" type="presParOf" srcId="{E6915101-8678-40C6-AD37-5460FB9E0BD3}" destId="{3D78DD6A-281A-4B51-92EE-9D252C2AB3DE}" srcOrd="1" destOrd="0" presId="urn:microsoft.com/office/officeart/2005/8/layout/hierarchy2"/>
    <dgm:cxn modelId="{D3620402-FA93-48D3-9335-D8949F17F432}" type="presParOf" srcId="{F26FD375-C8DA-4F97-A512-746777989937}" destId="{74C2E4A6-0022-4CF7-A69D-83CF4A4EBFE3}" srcOrd="2" destOrd="0" presId="urn:microsoft.com/office/officeart/2005/8/layout/hierarchy2"/>
    <dgm:cxn modelId="{5BF0B770-11E9-4D49-90C6-A2C056477B73}" type="presParOf" srcId="{74C2E4A6-0022-4CF7-A69D-83CF4A4EBFE3}" destId="{26EDAAB6-B1C0-41D6-A72A-59E632614AE1}" srcOrd="0" destOrd="0" presId="urn:microsoft.com/office/officeart/2005/8/layout/hierarchy2"/>
    <dgm:cxn modelId="{52D77089-7A7D-49B9-AE49-626208F435CD}" type="presParOf" srcId="{F26FD375-C8DA-4F97-A512-746777989937}" destId="{F12B6AB3-172E-4C53-92CE-133FA2E201F8}" srcOrd="3" destOrd="0" presId="urn:microsoft.com/office/officeart/2005/8/layout/hierarchy2"/>
    <dgm:cxn modelId="{91667132-2B4A-41D6-A6F2-0D11D31592D4}" type="presParOf" srcId="{F12B6AB3-172E-4C53-92CE-133FA2E201F8}" destId="{8B4BBE6A-B689-42E6-A341-0D56EC8AE616}" srcOrd="0" destOrd="0" presId="urn:microsoft.com/office/officeart/2005/8/layout/hierarchy2"/>
    <dgm:cxn modelId="{C5C25C98-B375-46E0-9C04-0ED2AE0AD4BF}" type="presParOf" srcId="{F12B6AB3-172E-4C53-92CE-133FA2E201F8}" destId="{83282797-B124-4105-93EC-066E41782C84}" srcOrd="1" destOrd="0" presId="urn:microsoft.com/office/officeart/2005/8/layout/hierarchy2"/>
    <dgm:cxn modelId="{20C553F5-E4E4-40DC-B05E-6F8FE6B15D1A}" type="presParOf" srcId="{83282797-B124-4105-93EC-066E41782C84}" destId="{34119A33-9D99-4C76-A1F0-B5822B033A34}" srcOrd="0" destOrd="0" presId="urn:microsoft.com/office/officeart/2005/8/layout/hierarchy2"/>
    <dgm:cxn modelId="{58DD2A7C-C807-4C2D-990B-F75BE57D501B}" type="presParOf" srcId="{34119A33-9D99-4C76-A1F0-B5822B033A34}" destId="{23FD6F2A-E61A-4BB5-A7B1-46AF7C892D9F}" srcOrd="0" destOrd="0" presId="urn:microsoft.com/office/officeart/2005/8/layout/hierarchy2"/>
    <dgm:cxn modelId="{D6FBEC36-50B4-462F-AC3E-B0667C88E436}" type="presParOf" srcId="{83282797-B124-4105-93EC-066E41782C84}" destId="{A568AF94-10A5-4423-B729-AA8D26823EEC}" srcOrd="1" destOrd="0" presId="urn:microsoft.com/office/officeart/2005/8/layout/hierarchy2"/>
    <dgm:cxn modelId="{F92993AD-64A3-427B-9C10-FB6320F5610F}" type="presParOf" srcId="{A568AF94-10A5-4423-B729-AA8D26823EEC}" destId="{362DC9B7-ED23-4238-9735-F0A667AB19DE}" srcOrd="0" destOrd="0" presId="urn:microsoft.com/office/officeart/2005/8/layout/hierarchy2"/>
    <dgm:cxn modelId="{1111ACF1-B2C2-44EC-837F-9996CC14EC83}" type="presParOf" srcId="{A568AF94-10A5-4423-B729-AA8D26823EEC}" destId="{9D4F6EFF-E800-4C9F-B226-B7003F973E7E}" srcOrd="1" destOrd="0" presId="urn:microsoft.com/office/officeart/2005/8/layout/hierarchy2"/>
    <dgm:cxn modelId="{EC67B54E-0763-4485-B6F7-4FD79024075F}" type="presParOf" srcId="{9D4F6EFF-E800-4C9F-B226-B7003F973E7E}" destId="{40AAB8C9-A659-4183-963A-50FBD61428EC}" srcOrd="0" destOrd="0" presId="urn:microsoft.com/office/officeart/2005/8/layout/hierarchy2"/>
    <dgm:cxn modelId="{9650A65D-B989-42DD-899F-6FAD3AD67B33}" type="presParOf" srcId="{40AAB8C9-A659-4183-963A-50FBD61428EC}" destId="{0EAEAD8C-DC2C-4580-929B-7F2B51874CD2}" srcOrd="0" destOrd="0" presId="urn:microsoft.com/office/officeart/2005/8/layout/hierarchy2"/>
    <dgm:cxn modelId="{B1A0B35D-3E69-447E-A555-74E667C83B1C}" type="presParOf" srcId="{9D4F6EFF-E800-4C9F-B226-B7003F973E7E}" destId="{811278AB-C7FA-4F93-9B4C-293320F40AA5}" srcOrd="1" destOrd="0" presId="urn:microsoft.com/office/officeart/2005/8/layout/hierarchy2"/>
    <dgm:cxn modelId="{69E493ED-C3E2-4965-929A-E02D8550F8B4}" type="presParOf" srcId="{811278AB-C7FA-4F93-9B4C-293320F40AA5}" destId="{769D43B8-5F3F-4536-B9B2-2E32DF2E53A0}" srcOrd="0" destOrd="0" presId="urn:microsoft.com/office/officeart/2005/8/layout/hierarchy2"/>
    <dgm:cxn modelId="{0DBFA3EA-A031-4C79-A484-D7E68F48BE50}" type="presParOf" srcId="{811278AB-C7FA-4F93-9B4C-293320F40AA5}" destId="{D506B8E8-52A4-405A-86FA-11B47973DCF9}" srcOrd="1" destOrd="0" presId="urn:microsoft.com/office/officeart/2005/8/layout/hierarchy2"/>
    <dgm:cxn modelId="{012F2A13-CA1C-454C-A16D-B70916A20B0B}" type="presParOf" srcId="{9D4F6EFF-E800-4C9F-B226-B7003F973E7E}" destId="{F394538F-C60E-411E-922F-DB87696864A0}" srcOrd="2" destOrd="0" presId="urn:microsoft.com/office/officeart/2005/8/layout/hierarchy2"/>
    <dgm:cxn modelId="{ED5059E7-F852-4022-9B27-4F3CAB78B59C}" type="presParOf" srcId="{F394538F-C60E-411E-922F-DB87696864A0}" destId="{8A5A8174-5220-42F7-8FDB-50ECA5C86284}" srcOrd="0" destOrd="0" presId="urn:microsoft.com/office/officeart/2005/8/layout/hierarchy2"/>
    <dgm:cxn modelId="{0BEC4ED6-E58E-4788-9354-F1D064AF2872}" type="presParOf" srcId="{9D4F6EFF-E800-4C9F-B226-B7003F973E7E}" destId="{3F12EFF6-8931-4AA6-A952-F52E32D3A177}" srcOrd="3" destOrd="0" presId="urn:microsoft.com/office/officeart/2005/8/layout/hierarchy2"/>
    <dgm:cxn modelId="{90BCFA40-5809-4290-8035-0D8C24E0DF03}" type="presParOf" srcId="{3F12EFF6-8931-4AA6-A952-F52E32D3A177}" destId="{730FCC04-938C-40A2-BF8F-9B2C73D0D248}" srcOrd="0" destOrd="0" presId="urn:microsoft.com/office/officeart/2005/8/layout/hierarchy2"/>
    <dgm:cxn modelId="{C8BF5741-6AE8-4B17-B00B-4A7D54696E5D}" type="presParOf" srcId="{3F12EFF6-8931-4AA6-A952-F52E32D3A177}" destId="{80E3A805-58CA-40CC-A0AB-78576D1BA943}" srcOrd="1" destOrd="0" presId="urn:microsoft.com/office/officeart/2005/8/layout/hierarchy2"/>
    <dgm:cxn modelId="{DCF087E3-6D3E-43E8-83A5-AC43A3095B94}" type="presParOf" srcId="{9D4F6EFF-E800-4C9F-B226-B7003F973E7E}" destId="{363A7905-EA80-4716-A837-6F73F9859EC9}" srcOrd="4" destOrd="0" presId="urn:microsoft.com/office/officeart/2005/8/layout/hierarchy2"/>
    <dgm:cxn modelId="{26E89DF5-28E8-4E13-A39D-A30EE697EBE1}" type="presParOf" srcId="{363A7905-EA80-4716-A837-6F73F9859EC9}" destId="{DA24E43F-A7E4-4C20-9B59-99BB2E228BA1}" srcOrd="0" destOrd="0" presId="urn:microsoft.com/office/officeart/2005/8/layout/hierarchy2"/>
    <dgm:cxn modelId="{B63CC4E9-7E37-47FD-B3AE-1A3DB1260A3C}" type="presParOf" srcId="{9D4F6EFF-E800-4C9F-B226-B7003F973E7E}" destId="{B443A7D3-3253-45E3-BD59-95AEC9A7B181}" srcOrd="5" destOrd="0" presId="urn:microsoft.com/office/officeart/2005/8/layout/hierarchy2"/>
    <dgm:cxn modelId="{4DEE57B9-88E5-484D-89F4-A8220870979D}" type="presParOf" srcId="{B443A7D3-3253-45E3-BD59-95AEC9A7B181}" destId="{6C1B851B-D16D-4CEF-B2C0-AE867B9805A5}" srcOrd="0" destOrd="0" presId="urn:microsoft.com/office/officeart/2005/8/layout/hierarchy2"/>
    <dgm:cxn modelId="{CAEBEC88-D310-41CF-9A1B-E16F40D062CB}" type="presParOf" srcId="{B443A7D3-3253-45E3-BD59-95AEC9A7B181}" destId="{0F319323-550B-4504-9837-60E76BAB2DFF}" srcOrd="1" destOrd="0" presId="urn:microsoft.com/office/officeart/2005/8/layout/hierarchy2"/>
    <dgm:cxn modelId="{2CA732B7-93DE-4CB5-A23C-A0A239995BF2}" type="presParOf" srcId="{9D4F6EFF-E800-4C9F-B226-B7003F973E7E}" destId="{DCCAFE29-767F-4DE1-99F0-C7C93073B3F6}" srcOrd="6" destOrd="0" presId="urn:microsoft.com/office/officeart/2005/8/layout/hierarchy2"/>
    <dgm:cxn modelId="{E250CA05-03AE-4509-A178-6B87F1CA3DFC}" type="presParOf" srcId="{DCCAFE29-767F-4DE1-99F0-C7C93073B3F6}" destId="{DF7ED36F-DBD2-4CFB-9603-854E3F60B37A}" srcOrd="0" destOrd="0" presId="urn:microsoft.com/office/officeart/2005/8/layout/hierarchy2"/>
    <dgm:cxn modelId="{45E4D3A9-AB21-46D6-972C-799AA5B66731}" type="presParOf" srcId="{9D4F6EFF-E800-4C9F-B226-B7003F973E7E}" destId="{AF7CF7E7-32E6-44E5-89FF-037AF1DA161A}" srcOrd="7" destOrd="0" presId="urn:microsoft.com/office/officeart/2005/8/layout/hierarchy2"/>
    <dgm:cxn modelId="{793F87EF-C7C1-4968-8E79-C9942C7ADE37}" type="presParOf" srcId="{AF7CF7E7-32E6-44E5-89FF-037AF1DA161A}" destId="{5EF1033D-C17F-4276-A6C2-480428C74CE2}" srcOrd="0" destOrd="0" presId="urn:microsoft.com/office/officeart/2005/8/layout/hierarchy2"/>
    <dgm:cxn modelId="{D7D2520E-D621-49AA-9C94-45E07EA2D76C}" type="presParOf" srcId="{AF7CF7E7-32E6-44E5-89FF-037AF1DA161A}" destId="{7E1FF913-B9A6-4887-8488-9593F8EDF77B}" srcOrd="1" destOrd="0" presId="urn:microsoft.com/office/officeart/2005/8/layout/hierarchy2"/>
    <dgm:cxn modelId="{533B69FD-6333-4DAD-9AD6-39609FA9A07A}" type="presParOf" srcId="{9D4F6EFF-E800-4C9F-B226-B7003F973E7E}" destId="{F815BF05-60E2-4271-892E-7BF1DF7F4C97}" srcOrd="8" destOrd="0" presId="urn:microsoft.com/office/officeart/2005/8/layout/hierarchy2"/>
    <dgm:cxn modelId="{36F99870-3DB2-4718-8698-6E2A82271927}" type="presParOf" srcId="{F815BF05-60E2-4271-892E-7BF1DF7F4C97}" destId="{24BCF5DF-F112-4C64-8AE8-328CBA56909D}" srcOrd="0" destOrd="0" presId="urn:microsoft.com/office/officeart/2005/8/layout/hierarchy2"/>
    <dgm:cxn modelId="{36622E40-08C1-496D-864D-4D64DFBD2919}" type="presParOf" srcId="{9D4F6EFF-E800-4C9F-B226-B7003F973E7E}" destId="{63E5232F-2D5F-4802-8D95-9D4EBDAB1AA5}" srcOrd="9" destOrd="0" presId="urn:microsoft.com/office/officeart/2005/8/layout/hierarchy2"/>
    <dgm:cxn modelId="{5048C1CA-4DA7-42E1-AB36-12327B390D5F}" type="presParOf" srcId="{63E5232F-2D5F-4802-8D95-9D4EBDAB1AA5}" destId="{84DD508C-D84E-4F5A-82FD-39F78C9B07C5}" srcOrd="0" destOrd="0" presId="urn:microsoft.com/office/officeart/2005/8/layout/hierarchy2"/>
    <dgm:cxn modelId="{95157963-E3C4-4234-95B4-4B963B6D302E}" type="presParOf" srcId="{63E5232F-2D5F-4802-8D95-9D4EBDAB1AA5}" destId="{751EF47B-CDE3-436E-A1C7-399E99F7271C}"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84424-15B9-432F-96E9-44ED15C27E49}">
      <dsp:nvSpPr>
        <dsp:cNvPr id="0" name=""/>
        <dsp:cNvSpPr/>
      </dsp:nvSpPr>
      <dsp:spPr>
        <a:xfrm>
          <a:off x="0" y="3962611"/>
          <a:ext cx="8698300" cy="8669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altLang="es-CO" sz="1600" kern="1200" dirty="0"/>
            <a:t>Intercambio de experiencias internacionales en dos campos específicos: el primero tiene que ver con la valoración masiva de inmuebles a través de datos econométricos y el segundo, en el diseño y estructuración y puesta en marcha del esquema de comercialización diversificado que permita la venta masiva de inmuebles.        </a:t>
          </a:r>
        </a:p>
      </dsp:txBody>
      <dsp:txXfrm>
        <a:off x="0" y="3962611"/>
        <a:ext cx="8698300" cy="866922"/>
      </dsp:txXfrm>
    </dsp:sp>
    <dsp:sp modelId="{5553EF2C-1FEC-4D5C-BB15-F93B09A08CB2}">
      <dsp:nvSpPr>
        <dsp:cNvPr id="0" name=""/>
        <dsp:cNvSpPr/>
      </dsp:nvSpPr>
      <dsp:spPr>
        <a:xfrm rot="10800000">
          <a:off x="0" y="2642288"/>
          <a:ext cx="8698300" cy="1333327"/>
        </a:xfrm>
        <a:prstGeom prst="upArrowCallou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ES" altLang="es-CO" sz="1600" kern="1200" dirty="0">
              <a:ea typeface="Times New Roman" panose="02020603050405020304" pitchFamily="18" charset="0"/>
              <a:cs typeface="Arial" panose="020B0604020202020204" pitchFamily="34" charset="0"/>
            </a:rPr>
            <a:t>Un estudio de mercado que identifique la capacidad financiera y técnica de las firmas nacionales e internacionales que podrían postular a este proceso licitatorio. </a:t>
          </a:r>
          <a:endParaRPr lang="es-CO" sz="1600" kern="1200" dirty="0"/>
        </a:p>
      </dsp:txBody>
      <dsp:txXfrm rot="10800000">
        <a:off x="0" y="2642288"/>
        <a:ext cx="8698300" cy="866356"/>
      </dsp:txXfrm>
    </dsp:sp>
    <dsp:sp modelId="{9A9793C7-EFED-482F-B670-4B82FF56923D}">
      <dsp:nvSpPr>
        <dsp:cNvPr id="0" name=""/>
        <dsp:cNvSpPr/>
      </dsp:nvSpPr>
      <dsp:spPr>
        <a:xfrm rot="10800000">
          <a:off x="0" y="1321965"/>
          <a:ext cx="8698300" cy="1333327"/>
        </a:xfrm>
        <a:prstGeom prst="upArrowCallou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Font typeface="Wingdings" panose="05000000000000000000" pitchFamily="2" charset="2"/>
            <a:buNone/>
          </a:pPr>
          <a:r>
            <a:rPr lang="es-CO" altLang="es-CO" sz="1600" kern="1200" dirty="0"/>
            <a:t>Un estudio sucinto que permita identificar los aciertos y dificultades que tuvo CISA en el año 2007 con la puesta en marcha de la venta masiva de inmuebles.</a:t>
          </a:r>
          <a:endParaRPr lang="es-CO" sz="1600" kern="1200" dirty="0"/>
        </a:p>
      </dsp:txBody>
      <dsp:txXfrm rot="10800000">
        <a:off x="0" y="1321965"/>
        <a:ext cx="8698300" cy="866356"/>
      </dsp:txXfrm>
    </dsp:sp>
    <dsp:sp modelId="{1444AC68-5429-46DC-AC72-11AD678FE94C}">
      <dsp:nvSpPr>
        <dsp:cNvPr id="0" name=""/>
        <dsp:cNvSpPr/>
      </dsp:nvSpPr>
      <dsp:spPr>
        <a:xfrm rot="10800000">
          <a:off x="0" y="1642"/>
          <a:ext cx="8698300" cy="1333327"/>
        </a:xfrm>
        <a:prstGeom prst="upArrowCallou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altLang="es-CO" sz="1600" kern="1200" dirty="0"/>
            <a:t>Análisis experiencias exitosas en otras latitudes de esquemas de comercialización diversificado para la venta masiva de inmuebles. </a:t>
          </a:r>
          <a:endParaRPr lang="es-CO" sz="1600" kern="1200" dirty="0"/>
        </a:p>
      </dsp:txBody>
      <dsp:txXfrm rot="10800000">
        <a:off x="0" y="1642"/>
        <a:ext cx="8698300" cy="866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97BCD-80FF-43B9-96C2-4AA9F160EDA4}">
      <dsp:nvSpPr>
        <dsp:cNvPr id="0" name=""/>
        <dsp:cNvSpPr/>
      </dsp:nvSpPr>
      <dsp:spPr>
        <a:xfrm rot="5400000">
          <a:off x="6822991" y="-2718228"/>
          <a:ext cx="1257894" cy="701358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Wingdings" panose="05000000000000000000" pitchFamily="2" charset="2"/>
            <a:buChar char="ü"/>
          </a:pPr>
          <a:r>
            <a:rPr lang="es-CO" sz="1600" kern="1200" dirty="0"/>
            <a:t>Realizar</a:t>
          </a:r>
          <a:r>
            <a:rPr lang="es-CO" sz="1600" b="1" kern="1200" dirty="0"/>
            <a:t> </a:t>
          </a:r>
          <a:r>
            <a:rPr lang="es-CO" sz="1600" kern="1200" dirty="0"/>
            <a:t> 3162 avalúos comerciales de inmuebles</a:t>
          </a:r>
        </a:p>
      </dsp:txBody>
      <dsp:txXfrm rot="-5400000">
        <a:off x="3945144" y="221024"/>
        <a:ext cx="6952184" cy="1135084"/>
      </dsp:txXfrm>
    </dsp:sp>
    <dsp:sp modelId="{2F569599-4D27-4F22-BD0B-CE4F3B628AA1}">
      <dsp:nvSpPr>
        <dsp:cNvPr id="0" name=""/>
        <dsp:cNvSpPr/>
      </dsp:nvSpPr>
      <dsp:spPr>
        <a:xfrm>
          <a:off x="0" y="2382"/>
          <a:ext cx="3945143" cy="15723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b="1" kern="1200" dirty="0">
              <a:solidFill>
                <a:srgbClr val="002060"/>
              </a:solidFill>
            </a:rPr>
            <a:t>Contratación de la firma avaluadora.</a:t>
          </a:r>
          <a:endParaRPr lang="es-CO" sz="2000" kern="1200" dirty="0"/>
        </a:p>
      </dsp:txBody>
      <dsp:txXfrm>
        <a:off x="76757" y="79139"/>
        <a:ext cx="3791629" cy="1418853"/>
      </dsp:txXfrm>
    </dsp:sp>
    <dsp:sp modelId="{FD7841F1-982F-4D0B-9836-0929506D9618}">
      <dsp:nvSpPr>
        <dsp:cNvPr id="0" name=""/>
        <dsp:cNvSpPr/>
      </dsp:nvSpPr>
      <dsp:spPr>
        <a:xfrm rot="5400000">
          <a:off x="6822991" y="-1067242"/>
          <a:ext cx="1257894" cy="701358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Font typeface="Wingdings" panose="05000000000000000000" pitchFamily="2" charset="2"/>
            <a:buChar char="ü"/>
          </a:pPr>
          <a:r>
            <a:rPr lang="es-CO" sz="1600" kern="1200" dirty="0"/>
            <a:t>Auditar y revisar los avalúos comerciales de los  5837 inmuebles que conformarán el esquema de comercialización diversificado</a:t>
          </a:r>
          <a:r>
            <a:rPr lang="es-CO" sz="1300" kern="1200" dirty="0"/>
            <a:t>.</a:t>
          </a:r>
        </a:p>
      </dsp:txBody>
      <dsp:txXfrm rot="-5400000">
        <a:off x="3945144" y="1872010"/>
        <a:ext cx="6952184" cy="1135084"/>
      </dsp:txXfrm>
    </dsp:sp>
    <dsp:sp modelId="{7E6CA6E9-475D-451D-B137-2E19F60C8E02}">
      <dsp:nvSpPr>
        <dsp:cNvPr id="0" name=""/>
        <dsp:cNvSpPr/>
      </dsp:nvSpPr>
      <dsp:spPr>
        <a:xfrm>
          <a:off x="0" y="1653368"/>
          <a:ext cx="3945143" cy="15723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O" sz="2000" b="1" kern="1200" dirty="0">
              <a:solidFill>
                <a:srgbClr val="002060"/>
              </a:solidFill>
            </a:rPr>
            <a:t>Conformación de mesa de expertos avaluadores. </a:t>
          </a:r>
          <a:endParaRPr lang="es-CO" sz="2000" kern="1200" dirty="0"/>
        </a:p>
      </dsp:txBody>
      <dsp:txXfrm>
        <a:off x="76757" y="1730125"/>
        <a:ext cx="3791629" cy="1418853"/>
      </dsp:txXfrm>
    </dsp:sp>
    <dsp:sp modelId="{766D7B66-A65C-4441-9DCE-F28E179AAD6A}">
      <dsp:nvSpPr>
        <dsp:cNvPr id="0" name=""/>
        <dsp:cNvSpPr/>
      </dsp:nvSpPr>
      <dsp:spPr>
        <a:xfrm rot="5400000">
          <a:off x="6750951" y="583744"/>
          <a:ext cx="1401973" cy="701358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Font typeface="Wingdings" panose="05000000000000000000" pitchFamily="2" charset="2"/>
            <a:buChar char="ü"/>
          </a:pPr>
          <a:r>
            <a:rPr lang="es-CO" sz="1600" kern="1200" dirty="0"/>
            <a:t>Construir un esquema de comercialización diversificado que permita identificar las condiciones técnicas, financieras y operativas que debe contar el inversionista.</a:t>
          </a:r>
        </a:p>
        <a:p>
          <a:pPr marL="171450" lvl="1" indent="-171450" algn="just" defTabSz="711200">
            <a:lnSpc>
              <a:spcPct val="90000"/>
            </a:lnSpc>
            <a:spcBef>
              <a:spcPct val="0"/>
            </a:spcBef>
            <a:spcAft>
              <a:spcPct val="15000"/>
            </a:spcAft>
            <a:buFont typeface="Wingdings" panose="05000000000000000000" pitchFamily="2" charset="2"/>
            <a:buChar char="ü"/>
          </a:pPr>
          <a:r>
            <a:rPr lang="es-CO" sz="1600" kern="1200" dirty="0"/>
            <a:t>Definir las condiciones de pago y la formalización de la venta de inmuebles.</a:t>
          </a:r>
        </a:p>
        <a:p>
          <a:pPr marL="171450" lvl="1" indent="-171450" algn="just" defTabSz="711200">
            <a:lnSpc>
              <a:spcPct val="90000"/>
            </a:lnSpc>
            <a:spcBef>
              <a:spcPct val="0"/>
            </a:spcBef>
            <a:spcAft>
              <a:spcPct val="15000"/>
            </a:spcAft>
            <a:buFont typeface="Wingdings" panose="05000000000000000000" pitchFamily="2" charset="2"/>
            <a:buChar char="ü"/>
          </a:pPr>
          <a:r>
            <a:rPr lang="es-CO" sz="1600" kern="1200" dirty="0"/>
            <a:t>Rueda de negocios en las diferentes ciudades del país donde divulgue el cuaderno de negocios</a:t>
          </a:r>
          <a:r>
            <a:rPr lang="es-CO" sz="1300" kern="1200" dirty="0"/>
            <a:t>. </a:t>
          </a:r>
        </a:p>
      </dsp:txBody>
      <dsp:txXfrm rot="-5400000">
        <a:off x="3945144" y="3457991"/>
        <a:ext cx="6945150" cy="1265095"/>
      </dsp:txXfrm>
    </dsp:sp>
    <dsp:sp modelId="{E929F283-FCCF-4588-91FB-C728C290CD3D}">
      <dsp:nvSpPr>
        <dsp:cNvPr id="0" name=""/>
        <dsp:cNvSpPr/>
      </dsp:nvSpPr>
      <dsp:spPr>
        <a:xfrm>
          <a:off x="0" y="3304354"/>
          <a:ext cx="3945143" cy="15723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endParaRPr lang="es-CO" sz="1800" b="1" kern="1200" dirty="0">
            <a:solidFill>
              <a:srgbClr val="002060"/>
            </a:solidFill>
          </a:endParaRPr>
        </a:p>
        <a:p>
          <a:pPr marL="0" lvl="0" indent="0" algn="ctr" defTabSz="800100">
            <a:lnSpc>
              <a:spcPct val="90000"/>
            </a:lnSpc>
            <a:spcBef>
              <a:spcPct val="0"/>
            </a:spcBef>
            <a:spcAft>
              <a:spcPct val="35000"/>
            </a:spcAft>
            <a:buNone/>
          </a:pPr>
          <a:r>
            <a:rPr lang="es-CO" sz="2000" b="1" kern="1200" dirty="0">
              <a:solidFill>
                <a:srgbClr val="002060"/>
              </a:solidFill>
            </a:rPr>
            <a:t>Contratación de la firma estructuradora. </a:t>
          </a:r>
        </a:p>
        <a:p>
          <a:pPr marL="0" lvl="0" indent="0" algn="ctr" defTabSz="800100">
            <a:lnSpc>
              <a:spcPct val="90000"/>
            </a:lnSpc>
            <a:spcBef>
              <a:spcPct val="0"/>
            </a:spcBef>
            <a:spcAft>
              <a:spcPct val="35000"/>
            </a:spcAft>
            <a:buNone/>
          </a:pPr>
          <a:endParaRPr lang="es-CO" sz="1800" kern="1200" dirty="0"/>
        </a:p>
      </dsp:txBody>
      <dsp:txXfrm>
        <a:off x="76757" y="3381111"/>
        <a:ext cx="3791629" cy="14188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7AC9F-162C-4963-9E02-0D9F981871F6}">
      <dsp:nvSpPr>
        <dsp:cNvPr id="0" name=""/>
        <dsp:cNvSpPr/>
      </dsp:nvSpPr>
      <dsp:spPr>
        <a:xfrm>
          <a:off x="1454104" y="0"/>
          <a:ext cx="4879105" cy="487910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40D8A4-81E7-4B04-B79A-941BE78B8CCC}">
      <dsp:nvSpPr>
        <dsp:cNvPr id="0" name=""/>
        <dsp:cNvSpPr/>
      </dsp:nvSpPr>
      <dsp:spPr>
        <a:xfrm>
          <a:off x="801857" y="489912"/>
          <a:ext cx="9355017" cy="365341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kern="1200" dirty="0">
              <a:solidFill>
                <a:srgbClr val="002060"/>
              </a:solidFill>
            </a:rPr>
            <a:t>Se  establece el cuarto de datos. </a:t>
          </a:r>
          <a:endParaRPr lang="es-CO" sz="1800" kern="1200" dirty="0"/>
        </a:p>
        <a:p>
          <a:pPr marL="171450" lvl="1" indent="-171450" algn="l" defTabSz="711200">
            <a:lnSpc>
              <a:spcPct val="90000"/>
            </a:lnSpc>
            <a:spcBef>
              <a:spcPct val="0"/>
            </a:spcBef>
            <a:spcAft>
              <a:spcPct val="15000"/>
            </a:spcAft>
            <a:buFont typeface="Wingdings" panose="05000000000000000000" pitchFamily="2" charset="2"/>
            <a:buChar char="ü"/>
          </a:pPr>
          <a:r>
            <a:rPr lang="es-CO" sz="1600" kern="1200" dirty="0"/>
            <a:t>Los</a:t>
          </a:r>
          <a:r>
            <a:rPr lang="es-CO" sz="1600" kern="1200" dirty="0">
              <a:solidFill>
                <a:srgbClr val="002060"/>
              </a:solidFill>
            </a:rPr>
            <a:t> </a:t>
          </a:r>
          <a:r>
            <a:rPr lang="es-CO" sz="1600" kern="1200" dirty="0"/>
            <a:t>inversionistas pueden consultar durante un periodo de tiempo los expedientes de los inmuebles en venta, avalúo, registro fotográfico, información del proceso de extinción de dominio.</a:t>
          </a:r>
        </a:p>
        <a:p>
          <a:pPr marL="171450" lvl="1" indent="-171450" algn="l" defTabSz="711200">
            <a:lnSpc>
              <a:spcPct val="90000"/>
            </a:lnSpc>
            <a:spcBef>
              <a:spcPct val="0"/>
            </a:spcBef>
            <a:spcAft>
              <a:spcPct val="15000"/>
            </a:spcAft>
            <a:buFont typeface="Wingdings" panose="05000000000000000000" pitchFamily="2" charset="2"/>
            <a:buChar char="ü"/>
          </a:pPr>
          <a:endParaRPr lang="es-CO" sz="1600" kern="1200" dirty="0"/>
        </a:p>
        <a:p>
          <a:pPr marL="171450" lvl="1" indent="-171450" algn="l" defTabSz="711200">
            <a:lnSpc>
              <a:spcPct val="90000"/>
            </a:lnSpc>
            <a:spcBef>
              <a:spcPct val="0"/>
            </a:spcBef>
            <a:spcAft>
              <a:spcPct val="15000"/>
            </a:spcAft>
            <a:buFont typeface="Wingdings" panose="05000000000000000000" pitchFamily="2" charset="2"/>
            <a:buChar char="ü"/>
          </a:pPr>
          <a:r>
            <a:rPr lang="es-CO" sz="1600" kern="1200" dirty="0"/>
            <a:t>Esta segunda fase estará soportado por una firma de abogados especializados en venta de activos inmobiliarios que realizarán:</a:t>
          </a:r>
        </a:p>
        <a:p>
          <a:pPr marL="171450" lvl="1" indent="-171450" algn="l" defTabSz="711200">
            <a:lnSpc>
              <a:spcPct val="90000"/>
            </a:lnSpc>
            <a:spcBef>
              <a:spcPct val="0"/>
            </a:spcBef>
            <a:spcAft>
              <a:spcPct val="15000"/>
            </a:spcAft>
            <a:buFont typeface="Wingdings" panose="05000000000000000000" pitchFamily="2" charset="2"/>
            <a:buNone/>
          </a:pPr>
          <a:endParaRPr lang="es-CO" sz="1600" kern="1200" dirty="0"/>
        </a:p>
        <a:p>
          <a:pPr marL="342900" lvl="2" indent="-171450" algn="l" defTabSz="711200">
            <a:lnSpc>
              <a:spcPct val="90000"/>
            </a:lnSpc>
            <a:spcBef>
              <a:spcPct val="0"/>
            </a:spcBef>
            <a:spcAft>
              <a:spcPct val="15000"/>
            </a:spcAft>
            <a:buFont typeface="Arial" panose="020B0604020202020204" pitchFamily="34" charset="0"/>
            <a:buChar char="•"/>
          </a:pPr>
          <a:r>
            <a:rPr lang="es-CO" sz="1600" kern="1200" dirty="0"/>
            <a:t>Revisión jurídica del inventario. </a:t>
          </a:r>
        </a:p>
        <a:p>
          <a:pPr marL="171450" lvl="1" indent="-171450" algn="l" defTabSz="711200">
            <a:lnSpc>
              <a:spcPct val="90000"/>
            </a:lnSpc>
            <a:spcBef>
              <a:spcPct val="0"/>
            </a:spcBef>
            <a:spcAft>
              <a:spcPct val="15000"/>
            </a:spcAft>
            <a:buFont typeface="Arial" panose="020B0604020202020204" pitchFamily="34" charset="0"/>
            <a:buChar char="•"/>
          </a:pPr>
          <a:endParaRPr lang="es-CO" sz="1600" kern="1200" dirty="0"/>
        </a:p>
        <a:p>
          <a:pPr marL="342900" lvl="2" indent="-171450" algn="l" defTabSz="711200">
            <a:lnSpc>
              <a:spcPct val="90000"/>
            </a:lnSpc>
            <a:spcBef>
              <a:spcPct val="0"/>
            </a:spcBef>
            <a:spcAft>
              <a:spcPct val="15000"/>
            </a:spcAft>
            <a:buFont typeface="Arial" panose="020B0604020202020204" pitchFamily="34" charset="0"/>
            <a:buChar char="•"/>
          </a:pPr>
          <a:r>
            <a:rPr lang="es-CO" sz="1600" kern="1200" dirty="0"/>
            <a:t>Asesoría a la firma estructuradora contratada para la definición del cuaderno de ventas. </a:t>
          </a:r>
        </a:p>
        <a:p>
          <a:pPr marL="171450" lvl="1" indent="-171450" algn="l" defTabSz="711200">
            <a:lnSpc>
              <a:spcPct val="90000"/>
            </a:lnSpc>
            <a:spcBef>
              <a:spcPct val="0"/>
            </a:spcBef>
            <a:spcAft>
              <a:spcPct val="15000"/>
            </a:spcAft>
            <a:buFont typeface="Arial" panose="020B0604020202020204" pitchFamily="34" charset="0"/>
            <a:buChar char="•"/>
          </a:pPr>
          <a:endParaRPr lang="es-CO" sz="1600" kern="1200" dirty="0"/>
        </a:p>
        <a:p>
          <a:pPr marL="342900" lvl="2" indent="-171450" algn="l" defTabSz="711200">
            <a:lnSpc>
              <a:spcPct val="90000"/>
            </a:lnSpc>
            <a:spcBef>
              <a:spcPct val="0"/>
            </a:spcBef>
            <a:spcAft>
              <a:spcPct val="15000"/>
            </a:spcAft>
            <a:buFont typeface="Arial" panose="020B0604020202020204" pitchFamily="34" charset="0"/>
            <a:buChar char="•"/>
          </a:pPr>
          <a:r>
            <a:rPr lang="es-CO" sz="1600" kern="1200" dirty="0"/>
            <a:t>Estudio del certificado de tradición y libertad  avalado en documento físico por la firma contratada.</a:t>
          </a:r>
        </a:p>
      </dsp:txBody>
      <dsp:txXfrm>
        <a:off x="980202" y="668257"/>
        <a:ext cx="8998327" cy="32967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451EB-A36E-4D24-A73A-67CAC371416A}">
      <dsp:nvSpPr>
        <dsp:cNvPr id="0" name=""/>
        <dsp:cNvSpPr/>
      </dsp:nvSpPr>
      <dsp:spPr>
        <a:xfrm>
          <a:off x="3078482" y="1554751"/>
          <a:ext cx="5768104" cy="384732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marL="0" lvl="0" indent="0" algn="l" defTabSz="1066800">
            <a:lnSpc>
              <a:spcPct val="90000"/>
            </a:lnSpc>
            <a:spcBef>
              <a:spcPct val="0"/>
            </a:spcBef>
            <a:spcAft>
              <a:spcPct val="35000"/>
            </a:spcAft>
            <a:buNone/>
          </a:pPr>
          <a:r>
            <a:rPr lang="es-CO" altLang="es-CO" sz="2400" b="1" kern="1200" dirty="0">
              <a:solidFill>
                <a:srgbClr val="002060"/>
              </a:solidFill>
            </a:rPr>
            <a:t>Finalizar el proceso de venta masiva</a:t>
          </a:r>
        </a:p>
        <a:p>
          <a:pPr marL="0" lvl="0" indent="0" algn="just" defTabSz="1066800">
            <a:lnSpc>
              <a:spcPct val="90000"/>
            </a:lnSpc>
            <a:spcBef>
              <a:spcPct val="0"/>
            </a:spcBef>
            <a:spcAft>
              <a:spcPct val="35000"/>
            </a:spcAft>
            <a:buNone/>
          </a:pPr>
          <a:r>
            <a:rPr lang="es-CO" altLang="es-CO" sz="2000" kern="1200" dirty="0"/>
            <a:t>Contratación de una firma de abogados expertos en escrituración y registro con el propósito de finalizar el proceso de venta masiva, actividades que se concentrarán en los trámites de escrituración o revisión de actos administrativos como títulos traslaticios de dominio, así como el registro de dicho documento en las Oficinas de Registro de Instrumentos Públicos a nivel nacional</a:t>
          </a:r>
          <a:endParaRPr lang="es-CO" sz="2000" kern="1200" dirty="0"/>
        </a:p>
      </dsp:txBody>
      <dsp:txXfrm>
        <a:off x="4001379" y="1554751"/>
        <a:ext cx="4845208" cy="3847325"/>
      </dsp:txXfrm>
    </dsp:sp>
    <dsp:sp modelId="{6FA70DFF-6E2C-4D77-BEA2-EC07F56AB40B}">
      <dsp:nvSpPr>
        <dsp:cNvPr id="0" name=""/>
        <dsp:cNvSpPr/>
      </dsp:nvSpPr>
      <dsp:spPr>
        <a:xfrm>
          <a:off x="2160" y="16589"/>
          <a:ext cx="3302932" cy="328274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CO" altLang="es-CO" sz="2400" b="1" kern="1200" dirty="0">
              <a:solidFill>
                <a:srgbClr val="002060"/>
              </a:solidFill>
              <a:latin typeface="Calibri" panose="020F0502020204030204" pitchFamily="34" charset="0"/>
              <a:ea typeface="+mn-ea"/>
              <a:cs typeface="+mn-cs"/>
            </a:rPr>
            <a:t>TERCERA FASE DEL PROYECTO</a:t>
          </a:r>
          <a:endParaRPr lang="es-CO" sz="2400" b="1" kern="1200" dirty="0">
            <a:solidFill>
              <a:srgbClr val="002060"/>
            </a:solidFill>
            <a:latin typeface="Calibri" panose="020F0502020204030204" pitchFamily="34" charset="0"/>
            <a:ea typeface="+mn-ea"/>
            <a:cs typeface="+mn-cs"/>
          </a:endParaRPr>
        </a:p>
      </dsp:txBody>
      <dsp:txXfrm>
        <a:off x="485863" y="497336"/>
        <a:ext cx="2335526" cy="23212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E0350-3585-4B15-8A09-57F8062ED63F}">
      <dsp:nvSpPr>
        <dsp:cNvPr id="0" name=""/>
        <dsp:cNvSpPr/>
      </dsp:nvSpPr>
      <dsp:spPr>
        <a:xfrm>
          <a:off x="23505" y="206658"/>
          <a:ext cx="8105481" cy="1180466"/>
        </a:xfrm>
        <a:prstGeom prst="rightArrow">
          <a:avLst>
            <a:gd name="adj1" fmla="val 5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187399" numCol="1" spcCol="1270" anchor="ctr" anchorCtr="0">
          <a:noAutofit/>
        </a:bodyPr>
        <a:lstStyle/>
        <a:p>
          <a:pPr marL="0" lvl="0" indent="0" algn="l" defTabSz="889000">
            <a:lnSpc>
              <a:spcPct val="90000"/>
            </a:lnSpc>
            <a:spcBef>
              <a:spcPct val="0"/>
            </a:spcBef>
            <a:spcAft>
              <a:spcPct val="35000"/>
            </a:spcAft>
            <a:buNone/>
          </a:pPr>
          <a:r>
            <a:rPr lang="es-ES" sz="2000" b="1" kern="1200" dirty="0"/>
            <a:t>Identificación de asignación de Bienes realizada</a:t>
          </a:r>
          <a:endParaRPr lang="es-CO" sz="2000" b="1" kern="1200" dirty="0"/>
        </a:p>
      </dsp:txBody>
      <dsp:txXfrm>
        <a:off x="23505" y="501775"/>
        <a:ext cx="7810365" cy="590233"/>
      </dsp:txXfrm>
    </dsp:sp>
    <dsp:sp modelId="{935A2E0D-F4FD-4266-9370-5A870EA13149}">
      <dsp:nvSpPr>
        <dsp:cNvPr id="0" name=""/>
        <dsp:cNvSpPr/>
      </dsp:nvSpPr>
      <dsp:spPr>
        <a:xfrm>
          <a:off x="23505" y="1116968"/>
          <a:ext cx="2496488" cy="2274013"/>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t>Asignaciones por Diligencia</a:t>
          </a:r>
          <a:endParaRPr lang="es-CO" sz="2000" b="1" kern="1200" dirty="0"/>
        </a:p>
        <a:p>
          <a:pPr marL="0" lvl="0" indent="0" algn="l" defTabSz="889000">
            <a:lnSpc>
              <a:spcPct val="90000"/>
            </a:lnSpc>
            <a:spcBef>
              <a:spcPct val="0"/>
            </a:spcBef>
            <a:spcAft>
              <a:spcPct val="35000"/>
            </a:spcAft>
            <a:buNone/>
          </a:pPr>
          <a:r>
            <a:rPr lang="es-ES" sz="2000" b="1" kern="1200" dirty="0"/>
            <a:t>Ratificación </a:t>
          </a:r>
          <a:endParaRPr lang="es-CO" sz="2000" b="1" kern="1200" dirty="0"/>
        </a:p>
        <a:p>
          <a:pPr marL="0" lvl="0" indent="0" algn="l" defTabSz="889000">
            <a:lnSpc>
              <a:spcPct val="90000"/>
            </a:lnSpc>
            <a:spcBef>
              <a:spcPct val="0"/>
            </a:spcBef>
            <a:spcAft>
              <a:spcPct val="35000"/>
            </a:spcAft>
            <a:buNone/>
          </a:pPr>
          <a:r>
            <a:rPr lang="es-ES" sz="2000" b="1" kern="1200" dirty="0"/>
            <a:t>Acto administrativo</a:t>
          </a:r>
          <a:endParaRPr lang="es-CO" sz="2000" b="1" kern="1200" dirty="0"/>
        </a:p>
        <a:p>
          <a:pPr marL="0" lvl="0" indent="0" algn="l" defTabSz="889000">
            <a:lnSpc>
              <a:spcPct val="90000"/>
            </a:lnSpc>
            <a:spcBef>
              <a:spcPct val="0"/>
            </a:spcBef>
            <a:spcAft>
              <a:spcPct val="35000"/>
            </a:spcAft>
            <a:buNone/>
          </a:pPr>
          <a:r>
            <a:rPr lang="es-ES" sz="2000" b="1" kern="1200" dirty="0"/>
            <a:t>Actualización en el Sistema</a:t>
          </a:r>
          <a:endParaRPr lang="es-CO" sz="2000" b="1" kern="1200" dirty="0"/>
        </a:p>
      </dsp:txBody>
      <dsp:txXfrm>
        <a:off x="23505" y="1116968"/>
        <a:ext cx="2496488" cy="2274013"/>
      </dsp:txXfrm>
    </dsp:sp>
    <dsp:sp modelId="{4DB6E756-65A1-41FC-B47A-0A8AA891720B}">
      <dsp:nvSpPr>
        <dsp:cNvPr id="0" name=""/>
        <dsp:cNvSpPr/>
      </dsp:nvSpPr>
      <dsp:spPr>
        <a:xfrm>
          <a:off x="2519994" y="600147"/>
          <a:ext cx="5608992" cy="1180466"/>
        </a:xfrm>
        <a:prstGeom prst="rightArrow">
          <a:avLst>
            <a:gd name="adj1" fmla="val 5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187399" numCol="1" spcCol="1270" anchor="ctr" anchorCtr="0">
          <a:noAutofit/>
        </a:bodyPr>
        <a:lstStyle/>
        <a:p>
          <a:pPr marL="0" lvl="0" indent="0" algn="l" defTabSz="889000">
            <a:lnSpc>
              <a:spcPct val="90000"/>
            </a:lnSpc>
            <a:spcBef>
              <a:spcPct val="0"/>
            </a:spcBef>
            <a:spcAft>
              <a:spcPct val="35000"/>
            </a:spcAft>
            <a:buNone/>
          </a:pPr>
          <a:r>
            <a:rPr lang="es-ES" sz="2000" b="1" kern="1200" dirty="0"/>
            <a:t>Remoción</a:t>
          </a:r>
          <a:endParaRPr lang="es-CO" sz="2000" b="1" kern="1200" dirty="0"/>
        </a:p>
      </dsp:txBody>
      <dsp:txXfrm>
        <a:off x="2519994" y="895264"/>
        <a:ext cx="5313876" cy="590233"/>
      </dsp:txXfrm>
    </dsp:sp>
    <dsp:sp modelId="{7A71B131-0A9A-4B6B-B53B-00AD1BBDCA10}">
      <dsp:nvSpPr>
        <dsp:cNvPr id="0" name=""/>
        <dsp:cNvSpPr/>
      </dsp:nvSpPr>
      <dsp:spPr>
        <a:xfrm>
          <a:off x="2519994" y="1510457"/>
          <a:ext cx="2496488" cy="2274013"/>
        </a:xfrm>
        <a:prstGeom prst="rect">
          <a:avLst/>
        </a:prstGeom>
        <a:solidFill>
          <a:schemeClr val="lt1">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t>Presentación a comité</a:t>
          </a:r>
          <a:endParaRPr lang="es-CO" sz="2000" b="1" kern="1200" dirty="0"/>
        </a:p>
        <a:p>
          <a:pPr marL="0" lvl="0" indent="0" algn="l" defTabSz="889000">
            <a:lnSpc>
              <a:spcPct val="90000"/>
            </a:lnSpc>
            <a:spcBef>
              <a:spcPct val="0"/>
            </a:spcBef>
            <a:spcAft>
              <a:spcPct val="35000"/>
            </a:spcAft>
            <a:buNone/>
          </a:pPr>
          <a:r>
            <a:rPr lang="es-ES" sz="2000" b="1" kern="1200" dirty="0"/>
            <a:t>Elaboración de acto administrativo</a:t>
          </a:r>
          <a:endParaRPr lang="es-CO" sz="2000" b="1" kern="1200" dirty="0"/>
        </a:p>
        <a:p>
          <a:pPr marL="0" lvl="0" indent="0" algn="l" defTabSz="889000">
            <a:lnSpc>
              <a:spcPct val="90000"/>
            </a:lnSpc>
            <a:spcBef>
              <a:spcPct val="0"/>
            </a:spcBef>
            <a:spcAft>
              <a:spcPct val="35000"/>
            </a:spcAft>
            <a:buNone/>
          </a:pPr>
          <a:r>
            <a:rPr lang="es-ES" sz="2000" b="1" kern="1200" dirty="0"/>
            <a:t>Actualización del sistema</a:t>
          </a:r>
          <a:endParaRPr lang="es-CO" sz="2000" b="1" kern="1200" dirty="0"/>
        </a:p>
      </dsp:txBody>
      <dsp:txXfrm>
        <a:off x="2519994" y="1510457"/>
        <a:ext cx="2496488" cy="2274013"/>
      </dsp:txXfrm>
    </dsp:sp>
    <dsp:sp modelId="{EAC29CFA-4680-4181-B4AC-D85C542B426C}">
      <dsp:nvSpPr>
        <dsp:cNvPr id="0" name=""/>
        <dsp:cNvSpPr/>
      </dsp:nvSpPr>
      <dsp:spPr>
        <a:xfrm>
          <a:off x="5016482" y="993635"/>
          <a:ext cx="3112504" cy="1180466"/>
        </a:xfrm>
        <a:prstGeom prst="rightArrow">
          <a:avLst>
            <a:gd name="adj1" fmla="val 5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187399" numCol="1" spcCol="1270" anchor="ctr" anchorCtr="0">
          <a:noAutofit/>
        </a:bodyPr>
        <a:lstStyle/>
        <a:p>
          <a:pPr marL="0" lvl="0" indent="0" algn="l" defTabSz="889000">
            <a:lnSpc>
              <a:spcPct val="90000"/>
            </a:lnSpc>
            <a:spcBef>
              <a:spcPct val="0"/>
            </a:spcBef>
            <a:spcAft>
              <a:spcPct val="35000"/>
            </a:spcAft>
            <a:buNone/>
          </a:pPr>
          <a:r>
            <a:rPr lang="es-ES" sz="2000" b="1" kern="1200" dirty="0"/>
            <a:t>Realizar recepción del activo</a:t>
          </a:r>
          <a:endParaRPr lang="es-CO" sz="2000" b="1" kern="1200" dirty="0"/>
        </a:p>
      </dsp:txBody>
      <dsp:txXfrm>
        <a:off x="5016482" y="1288752"/>
        <a:ext cx="2817388" cy="590233"/>
      </dsp:txXfrm>
    </dsp:sp>
    <dsp:sp modelId="{A2A8584D-9AE2-486E-A2B0-F8731F608E03}">
      <dsp:nvSpPr>
        <dsp:cNvPr id="0" name=""/>
        <dsp:cNvSpPr/>
      </dsp:nvSpPr>
      <dsp:spPr>
        <a:xfrm>
          <a:off x="5016482" y="1903946"/>
          <a:ext cx="2496488" cy="2240733"/>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t>Recepción física - VISITA</a:t>
          </a:r>
          <a:endParaRPr lang="es-CO" sz="2000" b="1" kern="1200" dirty="0"/>
        </a:p>
        <a:p>
          <a:pPr marL="0" lvl="0" indent="0" algn="l" defTabSz="889000">
            <a:lnSpc>
              <a:spcPct val="90000"/>
            </a:lnSpc>
            <a:spcBef>
              <a:spcPct val="0"/>
            </a:spcBef>
            <a:spcAft>
              <a:spcPct val="35000"/>
            </a:spcAft>
            <a:buNone/>
          </a:pPr>
          <a:r>
            <a:rPr lang="es-ES" sz="2000" b="1" kern="1200" dirty="0"/>
            <a:t>Recepción documental</a:t>
          </a:r>
          <a:endParaRPr lang="es-CO" sz="2000" b="1" kern="1200" dirty="0"/>
        </a:p>
      </dsp:txBody>
      <dsp:txXfrm>
        <a:off x="5016482" y="1903946"/>
        <a:ext cx="2496488" cy="22407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0BB4F-3560-46C6-85E3-46BA73118D1C}">
      <dsp:nvSpPr>
        <dsp:cNvPr id="0" name=""/>
        <dsp:cNvSpPr/>
      </dsp:nvSpPr>
      <dsp:spPr>
        <a:xfrm>
          <a:off x="69344" y="140601"/>
          <a:ext cx="7748010" cy="1127993"/>
        </a:xfrm>
        <a:prstGeom prst="rightArrow">
          <a:avLst>
            <a:gd name="adj1" fmla="val 50000"/>
            <a:gd name="adj2" fmla="val 50000"/>
          </a:avLst>
        </a:prstGeom>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Identificación de  Activos en Administración Directa</a:t>
          </a:r>
          <a:endParaRPr lang="es-CO" sz="1600" b="1" kern="1200" dirty="0"/>
        </a:p>
      </dsp:txBody>
      <dsp:txXfrm>
        <a:off x="69344" y="422599"/>
        <a:ext cx="7466012" cy="563997"/>
      </dsp:txXfrm>
    </dsp:sp>
    <dsp:sp modelId="{27E549ED-80D5-48DE-9A24-B5D8F881DBD6}">
      <dsp:nvSpPr>
        <dsp:cNvPr id="0" name=""/>
        <dsp:cNvSpPr/>
      </dsp:nvSpPr>
      <dsp:spPr>
        <a:xfrm>
          <a:off x="69344" y="1012287"/>
          <a:ext cx="1785916" cy="2086448"/>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Análisis de Unidades Inmobiliarias</a:t>
          </a:r>
        </a:p>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Realizar solicitud de asignación </a:t>
          </a:r>
          <a:endParaRPr lang="es-CO" sz="1600" b="1" kern="1200" dirty="0"/>
        </a:p>
      </dsp:txBody>
      <dsp:txXfrm>
        <a:off x="69344" y="1012287"/>
        <a:ext cx="1785916" cy="2086448"/>
      </dsp:txXfrm>
    </dsp:sp>
    <dsp:sp modelId="{67F3A7A6-2939-450D-9B1C-953ADF1E4C2E}">
      <dsp:nvSpPr>
        <dsp:cNvPr id="0" name=""/>
        <dsp:cNvSpPr/>
      </dsp:nvSpPr>
      <dsp:spPr>
        <a:xfrm>
          <a:off x="1855261" y="516466"/>
          <a:ext cx="5962094" cy="1127993"/>
        </a:xfrm>
        <a:prstGeom prst="rightArrow">
          <a:avLst>
            <a:gd name="adj1" fmla="val 50000"/>
            <a:gd name="adj2" fmla="val 50000"/>
          </a:avLst>
        </a:prstGeom>
        <a:gradFill rotWithShape="0">
          <a:gsLst>
            <a:gs pos="0">
              <a:srgbClr val="0070C0"/>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Asignación y Presentación a Comité</a:t>
          </a:r>
          <a:endParaRPr lang="es-CO" sz="1600" b="1" kern="1200" dirty="0"/>
        </a:p>
      </dsp:txBody>
      <dsp:txXfrm>
        <a:off x="1855261" y="798464"/>
        <a:ext cx="5680096" cy="563997"/>
      </dsp:txXfrm>
    </dsp:sp>
    <dsp:sp modelId="{83DAB327-04C4-435E-B0E7-B783B17D0427}">
      <dsp:nvSpPr>
        <dsp:cNvPr id="0" name=""/>
        <dsp:cNvSpPr/>
      </dsp:nvSpPr>
      <dsp:spPr>
        <a:xfrm>
          <a:off x="1855261" y="1388152"/>
          <a:ext cx="1785916" cy="2033267"/>
        </a:xfrm>
        <a:prstGeom prst="rect">
          <a:avLst/>
        </a:prstGeom>
        <a:solidFill>
          <a:schemeClr val="lt1">
            <a:hueOff val="0"/>
            <a:satOff val="0"/>
            <a:lumOff val="0"/>
            <a:alphaOff val="0"/>
          </a:schemeClr>
        </a:solidFill>
        <a:ln w="9525" cap="flat" cmpd="sng" algn="ctr">
          <a:solidFill>
            <a:schemeClr val="accent5">
              <a:hueOff val="-3311292"/>
              <a:satOff val="13270"/>
              <a:lumOff val="2876"/>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Asignación de Depositario </a:t>
          </a:r>
        </a:p>
        <a:p>
          <a:pPr marL="0" lvl="0" indent="0" algn="l" defTabSz="711200">
            <a:lnSpc>
              <a:spcPct val="90000"/>
            </a:lnSpc>
            <a:spcBef>
              <a:spcPct val="0"/>
            </a:spcBef>
            <a:spcAft>
              <a:spcPct val="35000"/>
            </a:spcAft>
            <a:buNone/>
          </a:pPr>
          <a:r>
            <a:rPr lang="es-ES" sz="1600" b="1" kern="1200" dirty="0"/>
            <a:t>Presentación a comité</a:t>
          </a:r>
          <a:endParaRPr lang="es-CO" sz="1600" b="1" kern="1200" dirty="0"/>
        </a:p>
        <a:p>
          <a:pPr marL="0" lvl="0" indent="0" algn="l" defTabSz="711200">
            <a:lnSpc>
              <a:spcPct val="90000"/>
            </a:lnSpc>
            <a:spcBef>
              <a:spcPct val="0"/>
            </a:spcBef>
            <a:spcAft>
              <a:spcPct val="35000"/>
            </a:spcAft>
            <a:buNone/>
          </a:pPr>
          <a:r>
            <a:rPr lang="es-ES" sz="1600" b="1" kern="1200"/>
            <a:t>Elaboración de acto administrativo</a:t>
          </a:r>
          <a:endParaRPr lang="es-CO" sz="1600" b="1" kern="1200" dirty="0"/>
        </a:p>
        <a:p>
          <a:pPr marL="0" lvl="0" indent="0" algn="l" defTabSz="711200">
            <a:lnSpc>
              <a:spcPct val="90000"/>
            </a:lnSpc>
            <a:spcBef>
              <a:spcPct val="0"/>
            </a:spcBef>
            <a:spcAft>
              <a:spcPct val="35000"/>
            </a:spcAft>
            <a:buNone/>
          </a:pPr>
          <a:r>
            <a:rPr lang="es-ES" sz="1600" b="1" kern="1200" dirty="0"/>
            <a:t>Actualización del sistema</a:t>
          </a:r>
          <a:endParaRPr lang="es-CO" sz="1600" b="1" kern="1200" dirty="0"/>
        </a:p>
      </dsp:txBody>
      <dsp:txXfrm>
        <a:off x="1855261" y="1388152"/>
        <a:ext cx="1785916" cy="2033267"/>
      </dsp:txXfrm>
    </dsp:sp>
    <dsp:sp modelId="{AAD7D514-1BC1-4388-B0FD-B4BB074C83BC}">
      <dsp:nvSpPr>
        <dsp:cNvPr id="0" name=""/>
        <dsp:cNvSpPr/>
      </dsp:nvSpPr>
      <dsp:spPr>
        <a:xfrm>
          <a:off x="3641177" y="892331"/>
          <a:ext cx="4176177" cy="1127993"/>
        </a:xfrm>
        <a:prstGeom prst="rightArrow">
          <a:avLst>
            <a:gd name="adj1" fmla="val 50000"/>
            <a:gd name="adj2" fmla="val 50000"/>
          </a:avLst>
        </a:prstGeom>
        <a:gradFill rotWithShape="0">
          <a:gsLst>
            <a:gs pos="0">
              <a:schemeClr val="accent2">
                <a:lumMod val="75000"/>
              </a:schemeClr>
            </a:gs>
            <a:gs pos="96460">
              <a:schemeClr val="accent6">
                <a:lumMod val="60000"/>
                <a:lumOff val="40000"/>
              </a:schemeClr>
            </a:gs>
            <a:gs pos="23000">
              <a:schemeClr val="accent5">
                <a:hueOff val="-4505695"/>
                <a:satOff val="-11613"/>
                <a:lumOff val="-7843"/>
                <a:alphaOff val="0"/>
                <a:satMod val="110000"/>
                <a:lumMod val="100000"/>
                <a:shade val="100000"/>
              </a:schemeClr>
            </a:gs>
            <a:gs pos="72000">
              <a:schemeClr val="accent6">
                <a:lumMod val="40000"/>
                <a:lumOff val="6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Posesión del depositario</a:t>
          </a:r>
          <a:endParaRPr lang="es-CO" sz="1600" b="1" kern="1200" dirty="0"/>
        </a:p>
      </dsp:txBody>
      <dsp:txXfrm>
        <a:off x="3641177" y="1174329"/>
        <a:ext cx="3894179" cy="563997"/>
      </dsp:txXfrm>
    </dsp:sp>
    <dsp:sp modelId="{D9522234-EA56-439D-958E-119FFC3860AB}">
      <dsp:nvSpPr>
        <dsp:cNvPr id="0" name=""/>
        <dsp:cNvSpPr/>
      </dsp:nvSpPr>
      <dsp:spPr>
        <a:xfrm>
          <a:off x="3641177" y="1764017"/>
          <a:ext cx="1785916" cy="2046863"/>
        </a:xfrm>
        <a:prstGeom prst="rect">
          <a:avLst/>
        </a:prstGeom>
        <a:solidFill>
          <a:schemeClr val="lt1">
            <a:hueOff val="0"/>
            <a:satOff val="0"/>
            <a:lumOff val="0"/>
            <a:alphaOff val="0"/>
          </a:schemeClr>
        </a:solidFill>
        <a:ln w="9525" cap="flat" cmpd="sng" algn="ctr">
          <a:solidFill>
            <a:schemeClr val="accent5">
              <a:hueOff val="-6622584"/>
              <a:satOff val="26541"/>
              <a:lumOff val="5752"/>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Constitución de Póliza</a:t>
          </a:r>
        </a:p>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Firma de acta de posesión</a:t>
          </a:r>
          <a:endParaRPr lang="es-CO" sz="1600" b="1" kern="1200" dirty="0"/>
        </a:p>
      </dsp:txBody>
      <dsp:txXfrm>
        <a:off x="3641177" y="1764017"/>
        <a:ext cx="1785916" cy="2046863"/>
      </dsp:txXfrm>
    </dsp:sp>
    <dsp:sp modelId="{7CB9D457-4878-42DF-A841-07799396E560}">
      <dsp:nvSpPr>
        <dsp:cNvPr id="0" name=""/>
        <dsp:cNvSpPr/>
      </dsp:nvSpPr>
      <dsp:spPr>
        <a:xfrm>
          <a:off x="5427094" y="1268195"/>
          <a:ext cx="2390261" cy="1127993"/>
        </a:xfrm>
        <a:prstGeom prst="rightArrow">
          <a:avLst>
            <a:gd name="adj1" fmla="val 50000"/>
            <a:gd name="adj2" fmla="val 50000"/>
          </a:avLst>
        </a:prstGeom>
        <a:gradFill rotWithShape="0">
          <a:gsLst>
            <a:gs pos="0">
              <a:schemeClr val="accent4">
                <a:lumMod val="60000"/>
                <a:lumOff val="40000"/>
              </a:schemeClr>
            </a:gs>
            <a:gs pos="50000">
              <a:schemeClr val="accent5">
                <a:hueOff val="-6758543"/>
                <a:satOff val="-17419"/>
                <a:lumOff val="-11765"/>
                <a:alphaOff val="0"/>
                <a:satMod val="110000"/>
                <a:lumMod val="100000"/>
                <a:shade val="100000"/>
              </a:schemeClr>
            </a:gs>
            <a:gs pos="100000">
              <a:schemeClr val="accent4">
                <a:lumMod val="7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Entrega del activo</a:t>
          </a:r>
          <a:endParaRPr lang="es-CO" sz="1600" b="1" kern="1200" dirty="0"/>
        </a:p>
      </dsp:txBody>
      <dsp:txXfrm>
        <a:off x="5427094" y="1550193"/>
        <a:ext cx="2108263" cy="563997"/>
      </dsp:txXfrm>
    </dsp:sp>
    <dsp:sp modelId="{95248166-D1A5-4622-BD65-06B4815BECA8}">
      <dsp:nvSpPr>
        <dsp:cNvPr id="0" name=""/>
        <dsp:cNvSpPr/>
      </dsp:nvSpPr>
      <dsp:spPr>
        <a:xfrm>
          <a:off x="5427094" y="2139881"/>
          <a:ext cx="1802187" cy="2070854"/>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Entrega física del activo</a:t>
          </a:r>
          <a:endParaRPr lang="es-CO" sz="1600" b="1" kern="1200" dirty="0"/>
        </a:p>
      </dsp:txBody>
      <dsp:txXfrm>
        <a:off x="5427094" y="2139881"/>
        <a:ext cx="1802187" cy="20708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E0350-3585-4B15-8A09-57F8062ED63F}">
      <dsp:nvSpPr>
        <dsp:cNvPr id="0" name=""/>
        <dsp:cNvSpPr/>
      </dsp:nvSpPr>
      <dsp:spPr>
        <a:xfrm>
          <a:off x="0" y="259805"/>
          <a:ext cx="7886700" cy="1148604"/>
        </a:xfrm>
        <a:prstGeom prst="rightArrow">
          <a:avLst>
            <a:gd name="adj1" fmla="val 5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254000" bIns="182341" numCol="1" spcCol="1270" anchor="ctr" anchorCtr="0">
          <a:noAutofit/>
        </a:bodyPr>
        <a:lstStyle/>
        <a:p>
          <a:pPr marL="0" lvl="0" indent="0" algn="l" defTabSz="711200">
            <a:lnSpc>
              <a:spcPct val="90000"/>
            </a:lnSpc>
            <a:spcBef>
              <a:spcPct val="0"/>
            </a:spcBef>
            <a:spcAft>
              <a:spcPct val="35000"/>
            </a:spcAft>
            <a:buNone/>
          </a:pPr>
          <a:r>
            <a:rPr lang="es-ES" sz="1600" b="1" kern="1200" dirty="0"/>
            <a:t>Identificación de asignación de Bienes</a:t>
          </a:r>
          <a:endParaRPr lang="es-CO" sz="1600" b="1" kern="1200" dirty="0"/>
        </a:p>
      </dsp:txBody>
      <dsp:txXfrm>
        <a:off x="0" y="546956"/>
        <a:ext cx="7599549" cy="574302"/>
      </dsp:txXfrm>
    </dsp:sp>
    <dsp:sp modelId="{935A2E0D-F4FD-4266-9370-5A870EA13149}">
      <dsp:nvSpPr>
        <dsp:cNvPr id="0" name=""/>
        <dsp:cNvSpPr/>
      </dsp:nvSpPr>
      <dsp:spPr>
        <a:xfrm>
          <a:off x="0" y="1145544"/>
          <a:ext cx="2429103" cy="2212634"/>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es-ES" sz="2400" b="1" kern="1200" dirty="0"/>
        </a:p>
        <a:p>
          <a:pPr marL="0" lvl="0" indent="0" algn="l" defTabSz="1066800">
            <a:lnSpc>
              <a:spcPct val="90000"/>
            </a:lnSpc>
            <a:spcBef>
              <a:spcPct val="0"/>
            </a:spcBef>
            <a:spcAft>
              <a:spcPct val="35000"/>
            </a:spcAft>
            <a:buNone/>
          </a:pPr>
          <a:r>
            <a:rPr lang="es-ES" sz="2800" b="1" kern="1200" dirty="0"/>
            <a:t>3.884</a:t>
          </a:r>
          <a:endParaRPr lang="es-CO" sz="2800" b="1" kern="1200" dirty="0"/>
        </a:p>
      </dsp:txBody>
      <dsp:txXfrm>
        <a:off x="0" y="1145544"/>
        <a:ext cx="2429103" cy="2212634"/>
      </dsp:txXfrm>
    </dsp:sp>
    <dsp:sp modelId="{4DB6E756-65A1-41FC-B47A-0A8AA891720B}">
      <dsp:nvSpPr>
        <dsp:cNvPr id="0" name=""/>
        <dsp:cNvSpPr/>
      </dsp:nvSpPr>
      <dsp:spPr>
        <a:xfrm>
          <a:off x="2429103" y="642673"/>
          <a:ext cx="5457596" cy="1148604"/>
        </a:xfrm>
        <a:prstGeom prst="rightArrow">
          <a:avLst>
            <a:gd name="adj1" fmla="val 5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254000" bIns="182341" numCol="1" spcCol="1270" anchor="ctr" anchorCtr="0">
          <a:noAutofit/>
        </a:bodyPr>
        <a:lstStyle/>
        <a:p>
          <a:pPr marL="0" lvl="0" indent="0" algn="l" defTabSz="711200">
            <a:lnSpc>
              <a:spcPct val="90000"/>
            </a:lnSpc>
            <a:spcBef>
              <a:spcPct val="0"/>
            </a:spcBef>
            <a:spcAft>
              <a:spcPct val="35000"/>
            </a:spcAft>
            <a:buNone/>
          </a:pPr>
          <a:r>
            <a:rPr lang="es-ES" sz="1600" b="1" kern="1200" dirty="0"/>
            <a:t>Remoción</a:t>
          </a:r>
          <a:endParaRPr lang="es-CO" sz="1600" b="1" kern="1200" dirty="0"/>
        </a:p>
      </dsp:txBody>
      <dsp:txXfrm>
        <a:off x="2429103" y="929824"/>
        <a:ext cx="5170445" cy="574302"/>
      </dsp:txXfrm>
    </dsp:sp>
    <dsp:sp modelId="{7A71B131-0A9A-4B6B-B53B-00AD1BBDCA10}">
      <dsp:nvSpPr>
        <dsp:cNvPr id="0" name=""/>
        <dsp:cNvSpPr/>
      </dsp:nvSpPr>
      <dsp:spPr>
        <a:xfrm>
          <a:off x="2429103" y="1528412"/>
          <a:ext cx="2429103" cy="2212634"/>
        </a:xfrm>
        <a:prstGeom prst="rect">
          <a:avLst/>
        </a:prstGeom>
        <a:solidFill>
          <a:schemeClr val="lt1">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t>3.884</a:t>
          </a:r>
        </a:p>
        <a:p>
          <a:pPr marL="0" lvl="0" indent="0" algn="l" defTabSz="1244600">
            <a:lnSpc>
              <a:spcPct val="90000"/>
            </a:lnSpc>
            <a:spcBef>
              <a:spcPct val="0"/>
            </a:spcBef>
            <a:spcAft>
              <a:spcPct val="35000"/>
            </a:spcAft>
            <a:buNone/>
          </a:pPr>
          <a:r>
            <a:rPr lang="es-ES" sz="2400" b="1" kern="1200"/>
            <a:t>De 262 </a:t>
          </a:r>
          <a:r>
            <a:rPr lang="es-ES" sz="2400" b="1" kern="1200" dirty="0"/>
            <a:t>depositarios</a:t>
          </a:r>
          <a:endParaRPr lang="es-CO" sz="2400" b="1" kern="1200" dirty="0"/>
        </a:p>
      </dsp:txBody>
      <dsp:txXfrm>
        <a:off x="2429103" y="1528412"/>
        <a:ext cx="2429103" cy="2212634"/>
      </dsp:txXfrm>
    </dsp:sp>
    <dsp:sp modelId="{BF82811D-63A9-4257-9B55-A6993E91DFA9}">
      <dsp:nvSpPr>
        <dsp:cNvPr id="0" name=""/>
        <dsp:cNvSpPr/>
      </dsp:nvSpPr>
      <dsp:spPr>
        <a:xfrm>
          <a:off x="4858207" y="1025541"/>
          <a:ext cx="3028492" cy="1148604"/>
        </a:xfrm>
        <a:prstGeom prst="rightArrow">
          <a:avLst>
            <a:gd name="adj1" fmla="val 5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254000" bIns="182341" numCol="1" spcCol="1270" anchor="ctr" anchorCtr="0">
          <a:noAutofit/>
        </a:bodyPr>
        <a:lstStyle/>
        <a:p>
          <a:pPr marL="0" lvl="0" indent="0" algn="l" defTabSz="711200">
            <a:lnSpc>
              <a:spcPct val="90000"/>
            </a:lnSpc>
            <a:spcBef>
              <a:spcPct val="0"/>
            </a:spcBef>
            <a:spcAft>
              <a:spcPct val="35000"/>
            </a:spcAft>
            <a:buNone/>
          </a:pPr>
          <a:r>
            <a:rPr lang="es-ES" sz="1600" b="1" kern="1200" dirty="0"/>
            <a:t>Realizar recepción del activo</a:t>
          </a:r>
          <a:endParaRPr lang="es-CO" sz="2800" b="1" kern="1200" dirty="0"/>
        </a:p>
      </dsp:txBody>
      <dsp:txXfrm>
        <a:off x="4858207" y="1312692"/>
        <a:ext cx="2741341" cy="574302"/>
      </dsp:txXfrm>
    </dsp:sp>
    <dsp:sp modelId="{3DECD6EB-E0E1-40C5-8561-413FB699A4D7}">
      <dsp:nvSpPr>
        <dsp:cNvPr id="0" name=""/>
        <dsp:cNvSpPr/>
      </dsp:nvSpPr>
      <dsp:spPr>
        <a:xfrm>
          <a:off x="4858207" y="1911280"/>
          <a:ext cx="2429103" cy="2180252"/>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endParaRPr lang="es-ES" sz="2500" b="1" kern="1200" dirty="0"/>
        </a:p>
        <a:p>
          <a:pPr marL="0" lvl="0" indent="0" algn="l" defTabSz="1111250">
            <a:lnSpc>
              <a:spcPct val="90000"/>
            </a:lnSpc>
            <a:spcBef>
              <a:spcPct val="0"/>
            </a:spcBef>
            <a:spcAft>
              <a:spcPct val="35000"/>
            </a:spcAft>
            <a:buNone/>
          </a:pPr>
          <a:r>
            <a:rPr lang="es-ES" sz="2800" b="1" kern="1200" dirty="0"/>
            <a:t>3.333</a:t>
          </a:r>
          <a:r>
            <a:rPr lang="es-ES" sz="2500" b="1" kern="1200" dirty="0"/>
            <a:t> </a:t>
          </a:r>
          <a:r>
            <a:rPr lang="es-ES" sz="2400" b="1" kern="1200" dirty="0"/>
            <a:t>(86%)</a:t>
          </a:r>
        </a:p>
        <a:p>
          <a:pPr marL="0" lvl="0" indent="0" algn="l" defTabSz="1111250">
            <a:lnSpc>
              <a:spcPct val="90000"/>
            </a:lnSpc>
            <a:spcBef>
              <a:spcPct val="0"/>
            </a:spcBef>
            <a:spcAft>
              <a:spcPct val="35000"/>
            </a:spcAft>
            <a:buNone/>
          </a:pPr>
          <a:r>
            <a:rPr lang="es-ES" sz="2000" b="1" kern="1200" dirty="0"/>
            <a:t>551 Pendientes</a:t>
          </a:r>
          <a:endParaRPr lang="es-CO" sz="2000" b="1" kern="1200" dirty="0"/>
        </a:p>
      </dsp:txBody>
      <dsp:txXfrm>
        <a:off x="4858207" y="1911280"/>
        <a:ext cx="2429103" cy="21802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0BB4F-3560-46C6-85E3-46BA73118D1C}">
      <dsp:nvSpPr>
        <dsp:cNvPr id="0" name=""/>
        <dsp:cNvSpPr/>
      </dsp:nvSpPr>
      <dsp:spPr>
        <a:xfrm>
          <a:off x="71704" y="71336"/>
          <a:ext cx="8011721" cy="1166386"/>
        </a:xfrm>
        <a:prstGeom prst="rightArrow">
          <a:avLst>
            <a:gd name="adj1" fmla="val 50000"/>
            <a:gd name="adj2" fmla="val 50000"/>
          </a:avLst>
        </a:prstGeom>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Identificación de  Activos en Administración Directa</a:t>
          </a:r>
          <a:endParaRPr lang="es-CO" sz="1900" b="1" kern="1200" dirty="0"/>
        </a:p>
      </dsp:txBody>
      <dsp:txXfrm>
        <a:off x="71704" y="362933"/>
        <a:ext cx="7720125" cy="583193"/>
      </dsp:txXfrm>
    </dsp:sp>
    <dsp:sp modelId="{27E549ED-80D5-48DE-9A24-B5D8F881DBD6}">
      <dsp:nvSpPr>
        <dsp:cNvPr id="0" name=""/>
        <dsp:cNvSpPr/>
      </dsp:nvSpPr>
      <dsp:spPr>
        <a:xfrm>
          <a:off x="71704" y="884580"/>
          <a:ext cx="1846701" cy="2333684"/>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t>9.472</a:t>
          </a:r>
        </a:p>
        <a:p>
          <a:pPr marL="0" lvl="0" indent="0" algn="l" defTabSz="1244600">
            <a:lnSpc>
              <a:spcPct val="90000"/>
            </a:lnSpc>
            <a:spcBef>
              <a:spcPct val="0"/>
            </a:spcBef>
            <a:spcAft>
              <a:spcPct val="35000"/>
            </a:spcAft>
            <a:buFont typeface="Arial" panose="020B0604020202020204" pitchFamily="34" charset="0"/>
            <a:buNone/>
          </a:pPr>
          <a:r>
            <a:rPr lang="es-ES" sz="1600" b="1" kern="1200" dirty="0"/>
            <a:t>     8.259 del Plan de Choque Inicial</a:t>
          </a:r>
        </a:p>
        <a:p>
          <a:pPr marL="0" lvl="0" indent="0" algn="l" defTabSz="1244600">
            <a:lnSpc>
              <a:spcPct val="90000"/>
            </a:lnSpc>
            <a:spcBef>
              <a:spcPct val="0"/>
            </a:spcBef>
            <a:spcAft>
              <a:spcPct val="35000"/>
            </a:spcAft>
            <a:buFont typeface="Arial" panose="020B0604020202020204" pitchFamily="34" charset="0"/>
            <a:buNone/>
          </a:pPr>
          <a:endParaRPr lang="es-ES" sz="1600" b="1" kern="1200" dirty="0"/>
        </a:p>
        <a:p>
          <a:pPr marL="0" lvl="0" indent="0" algn="l" defTabSz="1244600">
            <a:lnSpc>
              <a:spcPct val="90000"/>
            </a:lnSpc>
            <a:spcBef>
              <a:spcPct val="0"/>
            </a:spcBef>
            <a:spcAft>
              <a:spcPct val="35000"/>
            </a:spcAft>
            <a:buFont typeface="Arial" panose="020B0604020202020204" pitchFamily="34" charset="0"/>
            <a:buNone/>
          </a:pPr>
          <a:r>
            <a:rPr lang="es-ES" sz="1600" b="1" kern="1200" dirty="0"/>
            <a:t>    1.213 Asignaciones del Plan de Choque I</a:t>
          </a:r>
        </a:p>
        <a:p>
          <a:pPr marL="0" lvl="0" indent="0" algn="l" defTabSz="1244600">
            <a:lnSpc>
              <a:spcPct val="90000"/>
            </a:lnSpc>
            <a:spcBef>
              <a:spcPct val="0"/>
            </a:spcBef>
            <a:spcAft>
              <a:spcPct val="35000"/>
            </a:spcAft>
            <a:buNone/>
          </a:pPr>
          <a:endParaRPr lang="es-CO" sz="1600" b="1" kern="1200" dirty="0"/>
        </a:p>
      </dsp:txBody>
      <dsp:txXfrm>
        <a:off x="71704" y="884580"/>
        <a:ext cx="1846701" cy="2333684"/>
      </dsp:txXfrm>
    </dsp:sp>
    <dsp:sp modelId="{A82F2B76-2197-40F6-9CF5-45CC5C8910C9}">
      <dsp:nvSpPr>
        <dsp:cNvPr id="0" name=""/>
        <dsp:cNvSpPr/>
      </dsp:nvSpPr>
      <dsp:spPr>
        <a:xfrm>
          <a:off x="1918406" y="459993"/>
          <a:ext cx="6165019" cy="1166386"/>
        </a:xfrm>
        <a:prstGeom prst="rightArrow">
          <a:avLst>
            <a:gd name="adj1" fmla="val 50000"/>
            <a:gd name="adj2" fmla="val 50000"/>
          </a:avLst>
        </a:prstGeom>
        <a:gradFill rotWithShape="0">
          <a:gsLst>
            <a:gs pos="0">
              <a:schemeClr val="accent5">
                <a:hueOff val="-3311292"/>
                <a:satOff val="13270"/>
                <a:lumOff val="2876"/>
                <a:alphaOff val="0"/>
                <a:tint val="100000"/>
                <a:shade val="100000"/>
                <a:satMod val="130000"/>
              </a:schemeClr>
            </a:gs>
            <a:gs pos="100000">
              <a:schemeClr val="accent5">
                <a:hueOff val="-3311292"/>
                <a:satOff val="13270"/>
                <a:lumOff val="287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Asignación y Presentación a Comité</a:t>
          </a:r>
          <a:endParaRPr lang="es-CO" sz="1900" b="1" kern="1200" dirty="0"/>
        </a:p>
      </dsp:txBody>
      <dsp:txXfrm>
        <a:off x="1918406" y="751590"/>
        <a:ext cx="5873423" cy="583193"/>
      </dsp:txXfrm>
    </dsp:sp>
    <dsp:sp modelId="{EE7E80C2-0C61-4CE3-911E-CC97A46C87CB}">
      <dsp:nvSpPr>
        <dsp:cNvPr id="0" name=""/>
        <dsp:cNvSpPr/>
      </dsp:nvSpPr>
      <dsp:spPr>
        <a:xfrm>
          <a:off x="1918406" y="1361348"/>
          <a:ext cx="1846701" cy="2102472"/>
        </a:xfrm>
        <a:prstGeom prst="rect">
          <a:avLst/>
        </a:prstGeom>
        <a:solidFill>
          <a:schemeClr val="lt1">
            <a:hueOff val="0"/>
            <a:satOff val="0"/>
            <a:lumOff val="0"/>
            <a:alphaOff val="0"/>
          </a:schemeClr>
        </a:solidFill>
        <a:ln w="9525" cap="flat" cmpd="sng" algn="ctr">
          <a:solidFill>
            <a:schemeClr val="accent5">
              <a:hueOff val="-3311292"/>
              <a:satOff val="13270"/>
              <a:lumOff val="2876"/>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r>
            <a:rPr lang="es-ES" sz="2800" b="1" kern="1200" dirty="0"/>
            <a:t>9.472</a:t>
          </a:r>
          <a:endParaRPr lang="es-CO" sz="2800" b="1" kern="1200" dirty="0"/>
        </a:p>
      </dsp:txBody>
      <dsp:txXfrm>
        <a:off x="1918406" y="1361348"/>
        <a:ext cx="1846701" cy="2102472"/>
      </dsp:txXfrm>
    </dsp:sp>
    <dsp:sp modelId="{D600BD07-D667-4792-A810-DDFD153065AF}">
      <dsp:nvSpPr>
        <dsp:cNvPr id="0" name=""/>
        <dsp:cNvSpPr/>
      </dsp:nvSpPr>
      <dsp:spPr>
        <a:xfrm>
          <a:off x="3765108" y="848651"/>
          <a:ext cx="4318317" cy="1166386"/>
        </a:xfrm>
        <a:prstGeom prst="rightArrow">
          <a:avLst>
            <a:gd name="adj1" fmla="val 50000"/>
            <a:gd name="adj2" fmla="val 50000"/>
          </a:avLst>
        </a:prstGeom>
        <a:gradFill rotWithShape="0">
          <a:gsLst>
            <a:gs pos="0">
              <a:schemeClr val="accent5">
                <a:hueOff val="-6622584"/>
                <a:satOff val="26541"/>
                <a:lumOff val="5752"/>
                <a:alphaOff val="0"/>
                <a:tint val="100000"/>
                <a:shade val="100000"/>
                <a:satMod val="130000"/>
              </a:schemeClr>
            </a:gs>
            <a:gs pos="100000">
              <a:schemeClr val="accent5">
                <a:hueOff val="-6622584"/>
                <a:satOff val="26541"/>
                <a:lumOff val="5752"/>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Posesión del depositario</a:t>
          </a:r>
          <a:endParaRPr lang="es-CO" sz="1900" b="1" kern="1200" dirty="0"/>
        </a:p>
      </dsp:txBody>
      <dsp:txXfrm>
        <a:off x="3765108" y="1140248"/>
        <a:ext cx="4026721" cy="583193"/>
      </dsp:txXfrm>
    </dsp:sp>
    <dsp:sp modelId="{7F5D6B1C-F101-4B88-8E17-025B78B1269C}">
      <dsp:nvSpPr>
        <dsp:cNvPr id="0" name=""/>
        <dsp:cNvSpPr/>
      </dsp:nvSpPr>
      <dsp:spPr>
        <a:xfrm>
          <a:off x="3765108" y="1750006"/>
          <a:ext cx="1846701" cy="2116529"/>
        </a:xfrm>
        <a:prstGeom prst="rect">
          <a:avLst/>
        </a:prstGeom>
        <a:solidFill>
          <a:schemeClr val="lt1">
            <a:hueOff val="0"/>
            <a:satOff val="0"/>
            <a:lumOff val="0"/>
            <a:alphaOff val="0"/>
          </a:schemeClr>
        </a:solidFill>
        <a:ln w="9525" cap="flat" cmpd="sng" algn="ctr">
          <a:solidFill>
            <a:schemeClr val="accent5">
              <a:hueOff val="-6622584"/>
              <a:satOff val="26541"/>
              <a:lumOff val="5752"/>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r>
            <a:rPr lang="es-ES" sz="2800" b="1" kern="1200" dirty="0"/>
            <a:t>9.472</a:t>
          </a:r>
          <a:endParaRPr lang="es-CO" sz="2800" b="1" kern="1200" dirty="0"/>
        </a:p>
      </dsp:txBody>
      <dsp:txXfrm>
        <a:off x="3765108" y="1750006"/>
        <a:ext cx="1846701" cy="2116529"/>
      </dsp:txXfrm>
    </dsp:sp>
    <dsp:sp modelId="{9998C0A5-E848-4E82-B4AD-029A9C2F959A}">
      <dsp:nvSpPr>
        <dsp:cNvPr id="0" name=""/>
        <dsp:cNvSpPr/>
      </dsp:nvSpPr>
      <dsp:spPr>
        <a:xfrm>
          <a:off x="5611810" y="1237309"/>
          <a:ext cx="2471615" cy="1166386"/>
        </a:xfrm>
        <a:prstGeom prst="rightArrow">
          <a:avLst>
            <a:gd name="adj1" fmla="val 50000"/>
            <a:gd name="adj2" fmla="val 50000"/>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Entrega del activo</a:t>
          </a:r>
          <a:endParaRPr lang="es-CO" sz="1900" b="1" kern="1200" dirty="0"/>
        </a:p>
      </dsp:txBody>
      <dsp:txXfrm>
        <a:off x="5611810" y="1528906"/>
        <a:ext cx="2180019" cy="583193"/>
      </dsp:txXfrm>
    </dsp:sp>
    <dsp:sp modelId="{A9451C07-716F-49CA-9C11-DF1AC47824B0}">
      <dsp:nvSpPr>
        <dsp:cNvPr id="0" name=""/>
        <dsp:cNvSpPr/>
      </dsp:nvSpPr>
      <dsp:spPr>
        <a:xfrm>
          <a:off x="5611810" y="2138663"/>
          <a:ext cx="1863526" cy="2141337"/>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t>6.325</a:t>
          </a:r>
          <a:r>
            <a:rPr lang="es-ES" sz="1800" b="1" kern="1200" dirty="0"/>
            <a:t> (77%) Plan Inicial</a:t>
          </a:r>
        </a:p>
        <a:p>
          <a:pPr marL="0" lvl="0" indent="0" algn="l" defTabSz="1244600">
            <a:lnSpc>
              <a:spcPct val="90000"/>
            </a:lnSpc>
            <a:spcBef>
              <a:spcPct val="0"/>
            </a:spcBef>
            <a:spcAft>
              <a:spcPct val="35000"/>
            </a:spcAft>
            <a:buNone/>
          </a:pPr>
          <a:endParaRPr lang="es-ES" sz="1800" b="1" kern="1200" dirty="0"/>
        </a:p>
        <a:p>
          <a:pPr marL="0" lvl="0" indent="0" algn="l" defTabSz="1244600">
            <a:lnSpc>
              <a:spcPct val="90000"/>
            </a:lnSpc>
            <a:spcBef>
              <a:spcPct val="0"/>
            </a:spcBef>
            <a:spcAft>
              <a:spcPct val="35000"/>
            </a:spcAft>
            <a:buNone/>
          </a:pPr>
          <a:r>
            <a:rPr lang="es-ES" sz="1800" b="1" kern="1200" dirty="0">
              <a:solidFill>
                <a:schemeClr val="accent2">
                  <a:lumMod val="75000"/>
                </a:schemeClr>
              </a:solidFill>
            </a:rPr>
            <a:t>* Reasignaciones </a:t>
          </a:r>
        </a:p>
        <a:p>
          <a:pPr marL="0" lvl="0" indent="0" algn="l" defTabSz="1244600">
            <a:lnSpc>
              <a:spcPct val="90000"/>
            </a:lnSpc>
            <a:spcBef>
              <a:spcPct val="0"/>
            </a:spcBef>
            <a:spcAft>
              <a:spcPct val="35000"/>
            </a:spcAft>
            <a:buNone/>
          </a:pPr>
          <a:r>
            <a:rPr lang="es-ES" sz="1800" b="1" kern="1200" dirty="0">
              <a:solidFill>
                <a:schemeClr val="accent2">
                  <a:lumMod val="75000"/>
                </a:schemeClr>
              </a:solidFill>
            </a:rPr>
            <a:t>1000 FMI</a:t>
          </a:r>
          <a:endParaRPr lang="es-CO" sz="1800" b="1" kern="1200" dirty="0">
            <a:solidFill>
              <a:schemeClr val="accent2">
                <a:lumMod val="75000"/>
              </a:schemeClr>
            </a:solidFill>
          </a:endParaRPr>
        </a:p>
      </dsp:txBody>
      <dsp:txXfrm>
        <a:off x="5611810" y="2138663"/>
        <a:ext cx="1863526" cy="21413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7E1D8-04DA-49EA-AA6C-D1B50BD82BBB}">
      <dsp:nvSpPr>
        <dsp:cNvPr id="0" name=""/>
        <dsp:cNvSpPr/>
      </dsp:nvSpPr>
      <dsp:spPr>
        <a:xfrm>
          <a:off x="0" y="0"/>
          <a:ext cx="6672695" cy="4351338"/>
        </a:xfrm>
        <a:prstGeom prst="roundRect">
          <a:avLst>
            <a:gd name="adj" fmla="val 85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2686347" numCol="1" spcCol="1270" anchor="t" anchorCtr="0">
          <a:noAutofit/>
        </a:bodyPr>
        <a:lstStyle/>
        <a:p>
          <a:pPr marL="0" lvl="0" indent="0" algn="l" defTabSz="2000250">
            <a:lnSpc>
              <a:spcPct val="90000"/>
            </a:lnSpc>
            <a:spcBef>
              <a:spcPct val="0"/>
            </a:spcBef>
            <a:spcAft>
              <a:spcPct val="35000"/>
            </a:spcAft>
            <a:buNone/>
          </a:pPr>
          <a:r>
            <a:rPr lang="es-ES" sz="4500" kern="1200" dirty="0"/>
            <a:t>12.878 Asignaciones realizadas</a:t>
          </a:r>
          <a:endParaRPr lang="es-CO" sz="4500" kern="1200" dirty="0"/>
        </a:p>
      </dsp:txBody>
      <dsp:txXfrm>
        <a:off x="108329" y="108329"/>
        <a:ext cx="6456037" cy="4134680"/>
      </dsp:txXfrm>
    </dsp:sp>
    <dsp:sp modelId="{9BD4823C-20EF-4AEA-B956-70F0E89707A1}">
      <dsp:nvSpPr>
        <dsp:cNvPr id="0" name=""/>
        <dsp:cNvSpPr/>
      </dsp:nvSpPr>
      <dsp:spPr>
        <a:xfrm>
          <a:off x="166817"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10.753 FMI Asignados una única vez</a:t>
          </a:r>
          <a:endParaRPr lang="es-CO" sz="2800" kern="1200" dirty="0"/>
        </a:p>
      </dsp:txBody>
      <dsp:txXfrm>
        <a:off x="227035" y="2018320"/>
        <a:ext cx="1968853" cy="1837666"/>
      </dsp:txXfrm>
    </dsp:sp>
    <dsp:sp modelId="{62DF2DDB-831E-4AD7-9A1B-F0C841CF4816}">
      <dsp:nvSpPr>
        <dsp:cNvPr id="0" name=""/>
        <dsp:cNvSpPr/>
      </dsp:nvSpPr>
      <dsp:spPr>
        <a:xfrm>
          <a:off x="2289096"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876 FMI Asignados dos veces</a:t>
          </a:r>
          <a:endParaRPr lang="es-CO" sz="2800" kern="1200" dirty="0"/>
        </a:p>
      </dsp:txBody>
      <dsp:txXfrm>
        <a:off x="2349314" y="2018320"/>
        <a:ext cx="1968853" cy="1837666"/>
      </dsp:txXfrm>
    </dsp:sp>
    <dsp:sp modelId="{631A2E50-D09B-447D-8367-7CC63CEFF4B8}">
      <dsp:nvSpPr>
        <dsp:cNvPr id="0" name=""/>
        <dsp:cNvSpPr/>
      </dsp:nvSpPr>
      <dsp:spPr>
        <a:xfrm>
          <a:off x="4411374"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123 FMI Asignados tres veces</a:t>
          </a:r>
          <a:endParaRPr lang="es-CO" sz="2800" kern="1200" dirty="0"/>
        </a:p>
      </dsp:txBody>
      <dsp:txXfrm>
        <a:off x="4471592" y="2018320"/>
        <a:ext cx="1968853" cy="18376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ADD4D-BCF5-4858-A85D-31F14E2EFCC3}">
      <dsp:nvSpPr>
        <dsp:cNvPr id="0" name=""/>
        <dsp:cNvSpPr/>
      </dsp:nvSpPr>
      <dsp:spPr>
        <a:xfrm>
          <a:off x="0" y="38039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55FBF1-840C-4E20-B0C3-139B6C05F5EE}">
      <dsp:nvSpPr>
        <dsp:cNvPr id="0" name=""/>
        <dsp:cNvSpPr/>
      </dsp:nvSpPr>
      <dsp:spPr>
        <a:xfrm>
          <a:off x="188162" y="7043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Pólizas </a:t>
          </a:r>
          <a:endParaRPr lang="es-CO" sz="1600" kern="1200" dirty="0"/>
        </a:p>
      </dsp:txBody>
      <dsp:txXfrm>
        <a:off x="218424" y="100696"/>
        <a:ext cx="2573744" cy="559396"/>
      </dsp:txXfrm>
    </dsp:sp>
    <dsp:sp modelId="{559D34C6-F2C6-46E9-BD54-73ABF4DD7431}">
      <dsp:nvSpPr>
        <dsp:cNvPr id="0" name=""/>
        <dsp:cNvSpPr/>
      </dsp:nvSpPr>
      <dsp:spPr>
        <a:xfrm>
          <a:off x="0" y="133295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AAE580-0145-41CC-8DD8-E3737B1E9F9A}">
      <dsp:nvSpPr>
        <dsp:cNvPr id="0" name=""/>
        <dsp:cNvSpPr/>
      </dsp:nvSpPr>
      <dsp:spPr>
        <a:xfrm>
          <a:off x="188162" y="102299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Malas actuaciones administrativas de los depositarios provisionales</a:t>
          </a:r>
          <a:endParaRPr lang="es-CO" sz="1600" kern="1200" dirty="0"/>
        </a:p>
      </dsp:txBody>
      <dsp:txXfrm>
        <a:off x="218424" y="1053256"/>
        <a:ext cx="2573744" cy="559396"/>
      </dsp:txXfrm>
    </dsp:sp>
    <dsp:sp modelId="{EBFF1A3F-E407-449C-9DCE-C7516DC64145}">
      <dsp:nvSpPr>
        <dsp:cNvPr id="0" name=""/>
        <dsp:cNvSpPr/>
      </dsp:nvSpPr>
      <dsp:spPr>
        <a:xfrm>
          <a:off x="0" y="228551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F366A1-C83B-4E73-8128-970E595B1A67}">
      <dsp:nvSpPr>
        <dsp:cNvPr id="0" name=""/>
        <dsp:cNvSpPr/>
      </dsp:nvSpPr>
      <dsp:spPr>
        <a:xfrm>
          <a:off x="188162" y="197555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Renuncias</a:t>
          </a:r>
          <a:endParaRPr lang="es-CO" sz="1600" kern="1200" dirty="0"/>
        </a:p>
      </dsp:txBody>
      <dsp:txXfrm>
        <a:off x="218424" y="2005816"/>
        <a:ext cx="2573744" cy="559396"/>
      </dsp:txXfrm>
    </dsp:sp>
    <dsp:sp modelId="{BFA52662-3A3B-4C78-9719-DADE02AA2169}">
      <dsp:nvSpPr>
        <dsp:cNvPr id="0" name=""/>
        <dsp:cNvSpPr/>
      </dsp:nvSpPr>
      <dsp:spPr>
        <a:xfrm>
          <a:off x="0" y="323807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248745-137E-498F-8167-1242509187B2}">
      <dsp:nvSpPr>
        <dsp:cNvPr id="0" name=""/>
        <dsp:cNvSpPr/>
      </dsp:nvSpPr>
      <dsp:spPr>
        <a:xfrm>
          <a:off x="188162" y="292811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Renovación del Registro </a:t>
          </a:r>
          <a:endParaRPr lang="es-CO" sz="1600" kern="1200" dirty="0"/>
        </a:p>
      </dsp:txBody>
      <dsp:txXfrm>
        <a:off x="218424" y="2958376"/>
        <a:ext cx="2573744" cy="5593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B5359-0127-465E-8C90-DF8423F339C0}">
      <dsp:nvSpPr>
        <dsp:cNvPr id="0" name=""/>
        <dsp:cNvSpPr/>
      </dsp:nvSpPr>
      <dsp:spPr>
        <a:xfrm>
          <a:off x="4038471" y="1080018"/>
          <a:ext cx="1698006" cy="3229216"/>
        </a:xfrm>
        <a:prstGeom prst="rect">
          <a:avLst/>
        </a:prstGeom>
        <a:gradFill rotWithShape="0">
          <a:gsLst>
            <a:gs pos="0">
              <a:schemeClr val="lt1">
                <a:hueOff val="0"/>
                <a:satOff val="0"/>
                <a:lumOff val="0"/>
                <a:alphaOff val="0"/>
                <a:satMod val="103000"/>
                <a:lumMod val="102000"/>
                <a:tint val="94000"/>
              </a:schemeClr>
            </a:gs>
            <a:gs pos="1000">
              <a:schemeClr val="lt1">
                <a:hueOff val="0"/>
                <a:satOff val="0"/>
                <a:lumOff val="0"/>
                <a:alphaOff val="0"/>
                <a:satMod val="110000"/>
                <a:lumMod val="100000"/>
                <a:shade val="100000"/>
              </a:schemeClr>
            </a:gs>
            <a:gs pos="100000">
              <a:schemeClr val="tx2">
                <a:lumMod val="60000"/>
                <a:lumOff val="4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Inicio y gestión de acciones legales</a:t>
          </a:r>
          <a:endParaRPr lang="es-CO" sz="1500" kern="1200" dirty="0"/>
        </a:p>
      </dsp:txBody>
      <dsp:txXfrm rot="16200000">
        <a:off x="4067936" y="2312425"/>
        <a:ext cx="2906295" cy="441481"/>
      </dsp:txXfrm>
    </dsp:sp>
    <dsp:sp modelId="{F7A4C92B-780F-4795-BB74-58D20D7E9E91}">
      <dsp:nvSpPr>
        <dsp:cNvPr id="0" name=""/>
        <dsp:cNvSpPr/>
      </dsp:nvSpPr>
      <dsp:spPr>
        <a:xfrm>
          <a:off x="2188251" y="534994"/>
          <a:ext cx="1698006" cy="3774241"/>
        </a:xfrm>
        <a:prstGeom prst="rect">
          <a:avLst/>
        </a:prstGeom>
        <a:gradFill rotWithShape="0">
          <a:gsLst>
            <a:gs pos="0">
              <a:schemeClr val="bg1">
                <a:lumMod val="85000"/>
              </a:schemeClr>
            </a:gs>
            <a:gs pos="59000">
              <a:srgbClr val="CFD2D6"/>
            </a:gs>
            <a:gs pos="0">
              <a:schemeClr val="lt1">
                <a:hueOff val="0"/>
                <a:satOff val="0"/>
                <a:lumOff val="0"/>
                <a:alphaOff val="0"/>
                <a:satMod val="110000"/>
                <a:lumMod val="100000"/>
                <a:shade val="100000"/>
              </a:schemeClr>
            </a:gs>
            <a:gs pos="100000">
              <a:schemeClr val="tx2">
                <a:lumMod val="40000"/>
                <a:lumOff val="6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Cuantificación del daño</a:t>
          </a:r>
          <a:endParaRPr lang="es-CO" sz="1500" kern="1200" dirty="0"/>
        </a:p>
      </dsp:txBody>
      <dsp:txXfrm rot="16200000">
        <a:off x="1972455" y="2012661"/>
        <a:ext cx="3396817" cy="441481"/>
      </dsp:txXfrm>
    </dsp:sp>
    <dsp:sp modelId="{EA51938F-EA3A-4AAF-9956-FF096E24F73B}">
      <dsp:nvSpPr>
        <dsp:cNvPr id="0" name=""/>
        <dsp:cNvSpPr/>
      </dsp:nvSpPr>
      <dsp:spPr>
        <a:xfrm>
          <a:off x="5850835" y="1613841"/>
          <a:ext cx="1698006" cy="2695394"/>
        </a:xfrm>
        <a:prstGeom prst="rect">
          <a:avLst/>
        </a:prstGeom>
        <a:gradFill rotWithShape="0">
          <a:gsLst>
            <a:gs pos="0">
              <a:schemeClr val="lt1">
                <a:hueOff val="0"/>
                <a:satOff val="0"/>
                <a:lumOff val="0"/>
                <a:alphaOff val="0"/>
                <a:satMod val="103000"/>
                <a:lumMod val="102000"/>
                <a:tint val="94000"/>
              </a:schemeClr>
            </a:gs>
            <a:gs pos="19000">
              <a:schemeClr val="lt1">
                <a:hueOff val="0"/>
                <a:satOff val="0"/>
                <a:lumOff val="0"/>
                <a:alphaOff val="0"/>
                <a:satMod val="110000"/>
                <a:lumMod val="100000"/>
                <a:shade val="100000"/>
              </a:schemeClr>
            </a:gs>
            <a:gs pos="100000">
              <a:schemeClr val="tx2">
                <a:lumMod val="60000"/>
                <a:lumOff val="4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Siniestro de Pólizas</a:t>
          </a:r>
          <a:endParaRPr lang="es-CO" sz="1500" kern="1200" dirty="0"/>
        </a:p>
      </dsp:txBody>
      <dsp:txXfrm rot="16200000">
        <a:off x="6120520" y="2606027"/>
        <a:ext cx="2425854" cy="441481"/>
      </dsp:txXfrm>
    </dsp:sp>
    <dsp:sp modelId="{81EEE21C-D74E-480D-908C-1E6FAAA8BA58}">
      <dsp:nvSpPr>
        <dsp:cNvPr id="0" name=""/>
        <dsp:cNvSpPr/>
      </dsp:nvSpPr>
      <dsp:spPr>
        <a:xfrm>
          <a:off x="332511" y="21421"/>
          <a:ext cx="1698006" cy="4287814"/>
        </a:xfrm>
        <a:prstGeom prst="rect">
          <a:avLst/>
        </a:prstGeom>
        <a:gradFill rotWithShape="0">
          <a:gsLst>
            <a:gs pos="0">
              <a:schemeClr val="bg1">
                <a:lumMod val="85000"/>
              </a:schemeClr>
            </a:gs>
            <a:gs pos="78000">
              <a:srgbClr val="CFD2D6"/>
            </a:gs>
            <a:gs pos="0">
              <a:schemeClr val="lt1">
                <a:hueOff val="0"/>
                <a:satOff val="0"/>
                <a:lumOff val="0"/>
                <a:alphaOff val="0"/>
                <a:satMod val="110000"/>
                <a:lumMod val="100000"/>
                <a:shade val="100000"/>
              </a:schemeClr>
            </a:gs>
            <a:gs pos="100000">
              <a:schemeClr val="tx2">
                <a:lumMod val="40000"/>
                <a:lumOff val="60000"/>
              </a:schemeClr>
            </a:gs>
          </a:gsLst>
          <a:lin ang="54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Identificación de incumplimiento de obligaciones</a:t>
          </a:r>
          <a:endParaRPr lang="es-CO" sz="1500" kern="1200" dirty="0"/>
        </a:p>
      </dsp:txBody>
      <dsp:txXfrm rot="16200000">
        <a:off x="-114392" y="1730197"/>
        <a:ext cx="3859032" cy="441481"/>
      </dsp:txXfrm>
    </dsp:sp>
    <dsp:sp modelId="{F2700CFB-0B0C-4AD8-8117-1A7C58A57C85}">
      <dsp:nvSpPr>
        <dsp:cNvPr id="0" name=""/>
        <dsp:cNvSpPr/>
      </dsp:nvSpPr>
      <dsp:spPr>
        <a:xfrm>
          <a:off x="332511" y="21421"/>
          <a:ext cx="1205584" cy="4308494"/>
        </a:xfrm>
        <a:prstGeom prst="rect">
          <a:avLst/>
        </a:prstGeom>
        <a:noFill/>
        <a:ln>
          <a:noFill/>
        </a:ln>
        <a:effectLst>
          <a:outerShdw blurRad="40000" dist="23000" dir="5400000" rotWithShape="0">
            <a:srgbClr val="000000">
              <a:alpha val="35000"/>
            </a:srgbClr>
          </a:outerShdw>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Remisión de informes de productividad</a:t>
          </a:r>
        </a:p>
        <a:p>
          <a:pPr marL="0" lvl="0" indent="0" algn="l" defTabSz="666750">
            <a:lnSpc>
              <a:spcPct val="90000"/>
            </a:lnSpc>
            <a:spcBef>
              <a:spcPct val="0"/>
            </a:spcBef>
            <a:spcAft>
              <a:spcPct val="35000"/>
            </a:spcAft>
            <a:buNone/>
          </a:pPr>
          <a:endParaRPr lang="es-CO" sz="1500" kern="1200" dirty="0"/>
        </a:p>
        <a:p>
          <a:pPr marL="0" lvl="0" indent="0" algn="l" defTabSz="666750">
            <a:lnSpc>
              <a:spcPct val="90000"/>
            </a:lnSpc>
            <a:spcBef>
              <a:spcPct val="0"/>
            </a:spcBef>
            <a:spcAft>
              <a:spcPct val="35000"/>
            </a:spcAft>
            <a:buNone/>
          </a:pPr>
          <a:r>
            <a:rPr lang="es-ES" sz="1500" kern="1200" dirty="0"/>
            <a:t>No traslado de recursos</a:t>
          </a:r>
        </a:p>
        <a:p>
          <a:pPr marL="0" lvl="0" indent="0" algn="l" defTabSz="666750">
            <a:lnSpc>
              <a:spcPct val="90000"/>
            </a:lnSpc>
            <a:spcBef>
              <a:spcPct val="0"/>
            </a:spcBef>
            <a:spcAft>
              <a:spcPct val="35000"/>
            </a:spcAft>
            <a:buNone/>
          </a:pPr>
          <a:endParaRPr lang="es-CO" sz="1500" kern="1200" dirty="0"/>
        </a:p>
        <a:p>
          <a:pPr marL="0" lvl="0" indent="0" algn="l" defTabSz="666750">
            <a:lnSpc>
              <a:spcPct val="90000"/>
            </a:lnSpc>
            <a:spcBef>
              <a:spcPct val="0"/>
            </a:spcBef>
            <a:spcAft>
              <a:spcPct val="35000"/>
            </a:spcAft>
            <a:buNone/>
          </a:pPr>
          <a:r>
            <a:rPr lang="es-ES" sz="1500" kern="1200" dirty="0"/>
            <a:t>No reporte de activos productivos</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2400" b="1" kern="1200" dirty="0"/>
            <a:t>341</a:t>
          </a:r>
          <a:endParaRPr lang="es-CO" sz="1500" b="1" kern="1200" dirty="0"/>
        </a:p>
      </dsp:txBody>
      <dsp:txXfrm>
        <a:off x="332511" y="21421"/>
        <a:ext cx="1205584" cy="4308494"/>
      </dsp:txXfrm>
    </dsp:sp>
    <dsp:sp modelId="{B281CC43-D3E2-4372-A013-6BD0D44B4CB9}">
      <dsp:nvSpPr>
        <dsp:cNvPr id="0" name=""/>
        <dsp:cNvSpPr/>
      </dsp:nvSpPr>
      <dsp:spPr>
        <a:xfrm>
          <a:off x="2188251" y="534994"/>
          <a:ext cx="1205584" cy="3794922"/>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Identificación de Rendición de cuentas</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Elaboración de Juramento Estimatorio</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2400" b="1" kern="1200" dirty="0"/>
            <a:t>295</a:t>
          </a:r>
        </a:p>
      </dsp:txBody>
      <dsp:txXfrm>
        <a:off x="2188251" y="534994"/>
        <a:ext cx="1205584" cy="3794922"/>
      </dsp:txXfrm>
    </dsp:sp>
    <dsp:sp modelId="{363A072C-2D3B-43D8-82EC-B1E0F00BB29C}">
      <dsp:nvSpPr>
        <dsp:cNvPr id="0" name=""/>
        <dsp:cNvSpPr/>
      </dsp:nvSpPr>
      <dsp:spPr>
        <a:xfrm>
          <a:off x="4038471" y="1080018"/>
          <a:ext cx="1205584" cy="3249897"/>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r>
            <a:rPr lang="es-ES" sz="2400" b="1" kern="1200" dirty="0"/>
            <a:t>295</a:t>
          </a:r>
          <a:endParaRPr lang="es-CO" sz="2400" kern="1200" dirty="0"/>
        </a:p>
      </dsp:txBody>
      <dsp:txXfrm>
        <a:off x="4038471" y="1080018"/>
        <a:ext cx="1205584" cy="3249897"/>
      </dsp:txXfrm>
    </dsp:sp>
    <dsp:sp modelId="{8F6C9314-9935-4A7A-9586-B89C991B5D80}">
      <dsp:nvSpPr>
        <dsp:cNvPr id="0" name=""/>
        <dsp:cNvSpPr/>
      </dsp:nvSpPr>
      <dsp:spPr>
        <a:xfrm>
          <a:off x="5850835" y="1613841"/>
          <a:ext cx="1205584" cy="2697548"/>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b="1" kern="1200" dirty="0"/>
            <a:t>En identificación</a:t>
          </a:r>
          <a:endParaRPr lang="es-CO" sz="1500" b="1" kern="1200" dirty="0"/>
        </a:p>
      </dsp:txBody>
      <dsp:txXfrm>
        <a:off x="5850835" y="1613841"/>
        <a:ext cx="1205584" cy="26975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BCEDD-3F5B-4189-91E7-0AD9B4001006}">
      <dsp:nvSpPr>
        <dsp:cNvPr id="0" name=""/>
        <dsp:cNvSpPr/>
      </dsp:nvSpPr>
      <dsp:spPr>
        <a:xfrm>
          <a:off x="113245" y="858961"/>
          <a:ext cx="1662637" cy="54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Recepción Archivo de Excel</a:t>
          </a:r>
          <a:endParaRPr lang="es-CO" sz="1800" kern="1200" dirty="0"/>
        </a:p>
      </dsp:txBody>
      <dsp:txXfrm>
        <a:off x="113245" y="858961"/>
        <a:ext cx="1662637" cy="547914"/>
      </dsp:txXfrm>
    </dsp:sp>
    <dsp:sp modelId="{E2EE0B90-C32A-49FA-8DAC-A92FE8DD5E8C}">
      <dsp:nvSpPr>
        <dsp:cNvPr id="0" name=""/>
        <dsp:cNvSpPr/>
      </dsp:nvSpPr>
      <dsp:spPr>
        <a:xfrm>
          <a:off x="111356"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B3F033-9554-44B4-9E17-3D6E19792EF7}">
      <dsp:nvSpPr>
        <dsp:cNvPr id="0" name=""/>
        <dsp:cNvSpPr/>
      </dsp:nvSpPr>
      <dsp:spPr>
        <a:xfrm>
          <a:off x="203935" y="50716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A9DC1B-25FD-4132-B98D-7A3216BD772E}">
      <dsp:nvSpPr>
        <dsp:cNvPr id="0" name=""/>
        <dsp:cNvSpPr/>
      </dsp:nvSpPr>
      <dsp:spPr>
        <a:xfrm>
          <a:off x="426124" y="54419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0B7B5-956C-4C36-87A9-96DBC9A3C408}">
      <dsp:nvSpPr>
        <dsp:cNvPr id="0" name=""/>
        <dsp:cNvSpPr/>
      </dsp:nvSpPr>
      <dsp:spPr>
        <a:xfrm>
          <a:off x="611281" y="34052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8E1AF-F26B-4923-8714-140BC7B232E9}">
      <dsp:nvSpPr>
        <dsp:cNvPr id="0" name=""/>
        <dsp:cNvSpPr/>
      </dsp:nvSpPr>
      <dsp:spPr>
        <a:xfrm>
          <a:off x="851985" y="26645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40189F-A041-4BDA-AC6A-6BD2D191AD65}">
      <dsp:nvSpPr>
        <dsp:cNvPr id="0" name=""/>
        <dsp:cNvSpPr/>
      </dsp:nvSpPr>
      <dsp:spPr>
        <a:xfrm>
          <a:off x="1148237" y="39606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4503A-E4E2-473F-B4C5-54D925A58F11}">
      <dsp:nvSpPr>
        <dsp:cNvPr id="0" name=""/>
        <dsp:cNvSpPr/>
      </dsp:nvSpPr>
      <dsp:spPr>
        <a:xfrm>
          <a:off x="1333394" y="488646"/>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E3452-C250-427B-B758-42391339DA5B}">
      <dsp:nvSpPr>
        <dsp:cNvPr id="0" name=""/>
        <dsp:cNvSpPr/>
      </dsp:nvSpPr>
      <dsp:spPr>
        <a:xfrm>
          <a:off x="1592615"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12722-5505-44F4-B2C8-0F6B1D3217E3}">
      <dsp:nvSpPr>
        <dsp:cNvPr id="0" name=""/>
        <dsp:cNvSpPr/>
      </dsp:nvSpPr>
      <dsp:spPr>
        <a:xfrm>
          <a:off x="1703709" y="89599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FB9DB-5F7C-4438-8CFF-9C29B6B0B966}">
      <dsp:nvSpPr>
        <dsp:cNvPr id="0" name=""/>
        <dsp:cNvSpPr/>
      </dsp:nvSpPr>
      <dsp:spPr>
        <a:xfrm>
          <a:off x="740891" y="507162"/>
          <a:ext cx="340084" cy="3400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3281F-A174-41B1-9825-1715554B070A}">
      <dsp:nvSpPr>
        <dsp:cNvPr id="0" name=""/>
        <dsp:cNvSpPr/>
      </dsp:nvSpPr>
      <dsp:spPr>
        <a:xfrm>
          <a:off x="18777" y="121076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9EAF1C-3906-423D-9EEE-ADC4F65BA181}">
      <dsp:nvSpPr>
        <dsp:cNvPr id="0" name=""/>
        <dsp:cNvSpPr/>
      </dsp:nvSpPr>
      <dsp:spPr>
        <a:xfrm>
          <a:off x="129872" y="1377401"/>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83D159-C0E5-4D55-B021-8097C7FE912B}">
      <dsp:nvSpPr>
        <dsp:cNvPr id="0" name=""/>
        <dsp:cNvSpPr/>
      </dsp:nvSpPr>
      <dsp:spPr>
        <a:xfrm>
          <a:off x="407608" y="1525527"/>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BFB8E7-CC2A-48B3-88E1-89DA5EB355BA}">
      <dsp:nvSpPr>
        <dsp:cNvPr id="0" name=""/>
        <dsp:cNvSpPr/>
      </dsp:nvSpPr>
      <dsp:spPr>
        <a:xfrm>
          <a:off x="796438" y="176623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C3E877-F8CD-4812-BFA9-FEB368D87ACE}">
      <dsp:nvSpPr>
        <dsp:cNvPr id="0" name=""/>
        <dsp:cNvSpPr/>
      </dsp:nvSpPr>
      <dsp:spPr>
        <a:xfrm>
          <a:off x="870501" y="1525527"/>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0217A-840B-48A2-B82C-1E98C134ED8B}">
      <dsp:nvSpPr>
        <dsp:cNvPr id="0" name=""/>
        <dsp:cNvSpPr/>
      </dsp:nvSpPr>
      <dsp:spPr>
        <a:xfrm>
          <a:off x="1055659" y="178474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4C01B-C9DC-4C79-898D-C78007C05F83}">
      <dsp:nvSpPr>
        <dsp:cNvPr id="0" name=""/>
        <dsp:cNvSpPr/>
      </dsp:nvSpPr>
      <dsp:spPr>
        <a:xfrm>
          <a:off x="1222300" y="1488496"/>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761630-ABB5-44FB-B200-779F05B26A03}">
      <dsp:nvSpPr>
        <dsp:cNvPr id="0" name=""/>
        <dsp:cNvSpPr/>
      </dsp:nvSpPr>
      <dsp:spPr>
        <a:xfrm>
          <a:off x="1629646" y="141443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1CD48-C202-4E88-97C1-DDB2C13B411B}">
      <dsp:nvSpPr>
        <dsp:cNvPr id="0" name=""/>
        <dsp:cNvSpPr/>
      </dsp:nvSpPr>
      <dsp:spPr>
        <a:xfrm>
          <a:off x="1837476"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EB6EAC-79FA-4C1E-BE43-5ABCAE12A3ED}">
      <dsp:nvSpPr>
        <dsp:cNvPr id="0" name=""/>
        <dsp:cNvSpPr/>
      </dsp:nvSpPr>
      <dsp:spPr>
        <a:xfrm>
          <a:off x="2447842"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preliminar</a:t>
          </a:r>
          <a:endParaRPr lang="es-CO" sz="2000" kern="1200" dirty="0"/>
        </a:p>
      </dsp:txBody>
      <dsp:txXfrm>
        <a:off x="2447842" y="544451"/>
        <a:ext cx="1664634" cy="1165244"/>
      </dsp:txXfrm>
    </dsp:sp>
    <dsp:sp modelId="{87A6BEC4-BE86-44B2-8887-8EF9B8EEBB63}">
      <dsp:nvSpPr>
        <dsp:cNvPr id="0" name=""/>
        <dsp:cNvSpPr/>
      </dsp:nvSpPr>
      <dsp:spPr>
        <a:xfrm>
          <a:off x="2447842"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Remisión de cupón</a:t>
          </a:r>
          <a:endParaRPr lang="es-CO" sz="1100" kern="1200" dirty="0"/>
        </a:p>
        <a:p>
          <a:pPr marL="57150" lvl="1" indent="-57150" algn="l" defTabSz="488950">
            <a:lnSpc>
              <a:spcPct val="90000"/>
            </a:lnSpc>
            <a:spcBef>
              <a:spcPct val="0"/>
            </a:spcBef>
            <a:spcAft>
              <a:spcPct val="15000"/>
            </a:spcAft>
            <a:buChar char="•"/>
          </a:pPr>
          <a:r>
            <a:rPr lang="es-ES" sz="1100" kern="1200" dirty="0"/>
            <a:t>Recaudo de valor neto gestión de depositarios (Ingreso -  Gasto)</a:t>
          </a:r>
          <a:endParaRPr lang="es-CO" sz="1100" kern="1200" dirty="0"/>
        </a:p>
      </dsp:txBody>
      <dsp:txXfrm>
        <a:off x="2447842" y="2014324"/>
        <a:ext cx="1664634" cy="1026524"/>
      </dsp:txXfrm>
    </dsp:sp>
    <dsp:sp modelId="{7E009FD8-2881-420A-BDA1-2D0811206CA6}">
      <dsp:nvSpPr>
        <dsp:cNvPr id="0" name=""/>
        <dsp:cNvSpPr/>
      </dsp:nvSpPr>
      <dsp:spPr>
        <a:xfrm>
          <a:off x="4112477"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37915E-D613-41CF-BCD2-BEDDD805902B}">
      <dsp:nvSpPr>
        <dsp:cNvPr id="0" name=""/>
        <dsp:cNvSpPr/>
      </dsp:nvSpPr>
      <dsp:spPr>
        <a:xfrm>
          <a:off x="4722843"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detallada de información y soportes</a:t>
          </a:r>
          <a:endParaRPr lang="es-CO" sz="2000" kern="1200" dirty="0"/>
        </a:p>
      </dsp:txBody>
      <dsp:txXfrm>
        <a:off x="4722843" y="544451"/>
        <a:ext cx="1664634" cy="1165244"/>
      </dsp:txXfrm>
    </dsp:sp>
    <dsp:sp modelId="{0AD2DE46-9EED-4599-9E3F-623BC89B8E29}">
      <dsp:nvSpPr>
        <dsp:cNvPr id="0" name=""/>
        <dsp:cNvSpPr/>
      </dsp:nvSpPr>
      <dsp:spPr>
        <a:xfrm>
          <a:off x="6387478"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4D87C7-7948-4B47-858C-B161FA2F762E}">
      <dsp:nvSpPr>
        <dsp:cNvPr id="0" name=""/>
        <dsp:cNvSpPr/>
      </dsp:nvSpPr>
      <dsp:spPr>
        <a:xfrm>
          <a:off x="7122691" y="461220"/>
          <a:ext cx="1414939" cy="1414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ES" sz="2000" kern="1200" dirty="0"/>
            <a:t>Admisión</a:t>
          </a:r>
          <a:endParaRPr lang="es-CO" sz="2000" kern="1200" dirty="0"/>
        </a:p>
      </dsp:txBody>
      <dsp:txXfrm>
        <a:off x="7329904" y="668433"/>
        <a:ext cx="1000513" cy="1000513"/>
      </dsp:txXfrm>
    </dsp:sp>
    <dsp:sp modelId="{33175D7E-6CC2-4504-AEE0-FD24C53FA529}">
      <dsp:nvSpPr>
        <dsp:cNvPr id="0" name=""/>
        <dsp:cNvSpPr/>
      </dsp:nvSpPr>
      <dsp:spPr>
        <a:xfrm>
          <a:off x="6997844"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Ajustes</a:t>
          </a:r>
          <a:endParaRPr lang="es-CO" sz="1100" kern="1200" dirty="0"/>
        </a:p>
        <a:p>
          <a:pPr marL="57150" lvl="1" indent="-57150" algn="l" defTabSz="488950">
            <a:lnSpc>
              <a:spcPct val="90000"/>
            </a:lnSpc>
            <a:spcBef>
              <a:spcPct val="0"/>
            </a:spcBef>
            <a:spcAft>
              <a:spcPct val="15000"/>
            </a:spcAft>
            <a:buChar char="•"/>
          </a:pPr>
          <a:r>
            <a:rPr lang="es-ES" sz="1100" kern="1200" dirty="0"/>
            <a:t>Admisión </a:t>
          </a:r>
          <a:endParaRPr lang="es-CO" sz="1100" kern="1200" dirty="0"/>
        </a:p>
      </dsp:txBody>
      <dsp:txXfrm>
        <a:off x="6997844" y="2014324"/>
        <a:ext cx="1664634" cy="10265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CC0E1-D2EC-4F68-AE82-8236AF89C945}">
      <dsp:nvSpPr>
        <dsp:cNvPr id="0" name=""/>
        <dsp:cNvSpPr/>
      </dsp:nvSpPr>
      <dsp:spPr>
        <a:xfrm>
          <a:off x="0" y="1449921"/>
          <a:ext cx="8515351" cy="193322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82162-3BB3-4CA5-A797-9636D1B79FDB}">
      <dsp:nvSpPr>
        <dsp:cNvPr id="0" name=""/>
        <dsp:cNvSpPr/>
      </dsp:nvSpPr>
      <dsp:spPr>
        <a:xfrm>
          <a:off x="3742" y="0"/>
          <a:ext cx="2469784" cy="193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s-ES" sz="1900" kern="1200" dirty="0"/>
            <a:t>2016 </a:t>
          </a:r>
        </a:p>
        <a:p>
          <a:pPr marL="0" lvl="0" indent="0" algn="ctr" defTabSz="844550">
            <a:lnSpc>
              <a:spcPct val="90000"/>
            </a:lnSpc>
            <a:spcBef>
              <a:spcPct val="0"/>
            </a:spcBef>
            <a:spcAft>
              <a:spcPct val="35000"/>
            </a:spcAft>
            <a:buNone/>
          </a:pPr>
          <a:r>
            <a:rPr lang="es-ES" sz="1900" kern="1200" dirty="0"/>
            <a:t>Agosto </a:t>
          </a:r>
        </a:p>
        <a:p>
          <a:pPr marL="0" lvl="0" indent="0" algn="ctr" defTabSz="844550">
            <a:lnSpc>
              <a:spcPct val="90000"/>
            </a:lnSpc>
            <a:spcBef>
              <a:spcPct val="0"/>
            </a:spcBef>
            <a:spcAft>
              <a:spcPct val="35000"/>
            </a:spcAft>
            <a:buNone/>
          </a:pPr>
          <a:r>
            <a:rPr lang="es-ES" sz="1900" kern="1200" dirty="0"/>
            <a:t>Inicio de Retoma</a:t>
          </a:r>
        </a:p>
        <a:p>
          <a:pPr marL="0" lvl="0" indent="0" algn="ctr" defTabSz="844550">
            <a:lnSpc>
              <a:spcPct val="90000"/>
            </a:lnSpc>
            <a:spcBef>
              <a:spcPct val="0"/>
            </a:spcBef>
            <a:spcAft>
              <a:spcPct val="35000"/>
            </a:spcAft>
            <a:buNone/>
          </a:pPr>
          <a:r>
            <a:rPr lang="es-ES" sz="1900" kern="1200" dirty="0"/>
            <a:t>600 contratos cargados</a:t>
          </a:r>
        </a:p>
      </dsp:txBody>
      <dsp:txXfrm>
        <a:off x="3742" y="0"/>
        <a:ext cx="2469784" cy="1933228"/>
      </dsp:txXfrm>
    </dsp:sp>
    <dsp:sp modelId="{FFF1F0DB-A73B-4A74-A6A6-F8842F5D8AFC}">
      <dsp:nvSpPr>
        <dsp:cNvPr id="0" name=""/>
        <dsp:cNvSpPr/>
      </dsp:nvSpPr>
      <dsp:spPr>
        <a:xfrm>
          <a:off x="996980" y="2174882"/>
          <a:ext cx="483307" cy="4833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0D7139-A310-4FF7-823E-2E8C1ACF7596}">
      <dsp:nvSpPr>
        <dsp:cNvPr id="0" name=""/>
        <dsp:cNvSpPr/>
      </dsp:nvSpPr>
      <dsp:spPr>
        <a:xfrm>
          <a:off x="2597015" y="2899843"/>
          <a:ext cx="2469784" cy="193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s-ES" sz="1900" kern="1200" dirty="0"/>
            <a:t>2018</a:t>
          </a:r>
        </a:p>
        <a:p>
          <a:pPr marL="0" lvl="0" indent="0" algn="ctr" defTabSz="844550">
            <a:lnSpc>
              <a:spcPct val="90000"/>
            </a:lnSpc>
            <a:spcBef>
              <a:spcPct val="0"/>
            </a:spcBef>
            <a:spcAft>
              <a:spcPct val="35000"/>
            </a:spcAft>
            <a:buNone/>
          </a:pPr>
          <a:r>
            <a:rPr lang="es-ES" sz="1900" kern="1200" dirty="0"/>
            <a:t>Marzo</a:t>
          </a:r>
        </a:p>
        <a:p>
          <a:pPr marL="0" lvl="0" indent="0" algn="ctr" defTabSz="844550">
            <a:lnSpc>
              <a:spcPct val="90000"/>
            </a:lnSpc>
            <a:spcBef>
              <a:spcPct val="0"/>
            </a:spcBef>
            <a:spcAft>
              <a:spcPct val="35000"/>
            </a:spcAft>
            <a:buNone/>
          </a:pPr>
          <a:r>
            <a:rPr lang="es-ES" sz="1900" i="1" kern="1200" dirty="0">
              <a:effectLst>
                <a:outerShdw blurRad="38100" dist="38100" dir="2700000" algn="tl">
                  <a:srgbClr val="000000">
                    <a:alpha val="43137"/>
                  </a:srgbClr>
                </a:outerShdw>
              </a:effectLst>
            </a:rPr>
            <a:t>Activación</a:t>
          </a:r>
          <a:endParaRPr lang="es-CO" sz="1900" i="1" kern="1200" dirty="0">
            <a:effectLst>
              <a:outerShdw blurRad="38100" dist="38100" dir="2700000" algn="tl">
                <a:srgbClr val="000000">
                  <a:alpha val="43137"/>
                </a:srgbClr>
              </a:outerShdw>
            </a:effectLst>
          </a:endParaRPr>
        </a:p>
      </dsp:txBody>
      <dsp:txXfrm>
        <a:off x="2597015" y="2899843"/>
        <a:ext cx="2469784" cy="1933228"/>
      </dsp:txXfrm>
    </dsp:sp>
    <dsp:sp modelId="{E4CC1F59-DDD7-4AC3-95AE-20B9055C0235}">
      <dsp:nvSpPr>
        <dsp:cNvPr id="0" name=""/>
        <dsp:cNvSpPr/>
      </dsp:nvSpPr>
      <dsp:spPr>
        <a:xfrm>
          <a:off x="3590254" y="2174882"/>
          <a:ext cx="483307" cy="4833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9CC895-DA1B-42C4-A88E-2DAB4866C805}">
      <dsp:nvSpPr>
        <dsp:cNvPr id="0" name=""/>
        <dsp:cNvSpPr/>
      </dsp:nvSpPr>
      <dsp:spPr>
        <a:xfrm>
          <a:off x="5190289" y="0"/>
          <a:ext cx="2469784" cy="193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s-ES" sz="1900" kern="1200" dirty="0"/>
            <a:t>2018</a:t>
          </a:r>
        </a:p>
        <a:p>
          <a:pPr marL="0" lvl="0" indent="0" algn="ctr" defTabSz="844550">
            <a:lnSpc>
              <a:spcPct val="90000"/>
            </a:lnSpc>
            <a:spcBef>
              <a:spcPct val="0"/>
            </a:spcBef>
            <a:spcAft>
              <a:spcPct val="35000"/>
            </a:spcAft>
            <a:buNone/>
          </a:pPr>
          <a:r>
            <a:rPr lang="es-ES" sz="1900" kern="1200" dirty="0"/>
            <a:t>Octubre</a:t>
          </a:r>
        </a:p>
        <a:p>
          <a:pPr marL="0" lvl="0" indent="0" algn="ctr" defTabSz="844550">
            <a:lnSpc>
              <a:spcPct val="90000"/>
            </a:lnSpc>
            <a:spcBef>
              <a:spcPct val="0"/>
            </a:spcBef>
            <a:spcAft>
              <a:spcPct val="35000"/>
            </a:spcAft>
            <a:buNone/>
          </a:pPr>
          <a:r>
            <a:rPr lang="es-ES" sz="1900" kern="1200" dirty="0"/>
            <a:t>95% Avance – 1500 Contratos </a:t>
          </a:r>
          <a:endParaRPr lang="es-CO" sz="1900" kern="1200" dirty="0"/>
        </a:p>
      </dsp:txBody>
      <dsp:txXfrm>
        <a:off x="5190289" y="0"/>
        <a:ext cx="2469784" cy="1933228"/>
      </dsp:txXfrm>
    </dsp:sp>
    <dsp:sp modelId="{48EBEAD3-1D90-4B05-8D79-E8B8FD8C52E4}">
      <dsp:nvSpPr>
        <dsp:cNvPr id="0" name=""/>
        <dsp:cNvSpPr/>
      </dsp:nvSpPr>
      <dsp:spPr>
        <a:xfrm>
          <a:off x="6183527" y="2174882"/>
          <a:ext cx="483307" cy="4833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7886700" cy="130540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CO" sz="3600" kern="1200" dirty="0"/>
            <a:t>20.699 Inmuebles no sociales en el inventario </a:t>
          </a:r>
        </a:p>
      </dsp:txBody>
      <dsp:txXfrm>
        <a:off x="0" y="0"/>
        <a:ext cx="7886700" cy="1305401"/>
      </dsp:txXfrm>
    </dsp:sp>
    <dsp:sp modelId="{2C98DE73-BFC2-4293-AF98-FDD55052B5A1}">
      <dsp:nvSpPr>
        <dsp:cNvPr id="0" name=""/>
        <dsp:cNvSpPr/>
      </dsp:nvSpPr>
      <dsp:spPr>
        <a:xfrm>
          <a:off x="3850"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Inmuebles identificados como 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4.205 </a:t>
          </a:r>
          <a:endParaRPr lang="es-CO" sz="1600" kern="1200" dirty="0"/>
        </a:p>
      </dsp:txBody>
      <dsp:txXfrm>
        <a:off x="3850" y="1305401"/>
        <a:ext cx="1313166" cy="2741342"/>
      </dsp:txXfrm>
    </dsp:sp>
    <dsp:sp modelId="{370F6F63-7860-4950-BD44-506E35691825}">
      <dsp:nvSpPr>
        <dsp:cNvPr id="0" name=""/>
        <dsp:cNvSpPr/>
      </dsp:nvSpPr>
      <dsp:spPr>
        <a:xfrm>
          <a:off x="1317017"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Enajenación Temprana</a:t>
          </a:r>
        </a:p>
        <a:p>
          <a:pPr marL="0" lvl="0" indent="0" algn="ctr" defTabSz="711200">
            <a:lnSpc>
              <a:spcPct val="90000"/>
            </a:lnSpc>
            <a:spcBef>
              <a:spcPct val="0"/>
            </a:spcBef>
            <a:spcAft>
              <a:spcPct val="35000"/>
            </a:spcAft>
            <a:buNone/>
          </a:pPr>
          <a:r>
            <a:rPr lang="es-ES" sz="1600" kern="1200" dirty="0"/>
            <a:t>(3.979 + 800 Estimados de aprobaciones Fin de año)</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4779</a:t>
          </a:r>
          <a:endParaRPr lang="es-CO" sz="1600" kern="1200" dirty="0"/>
        </a:p>
      </dsp:txBody>
      <dsp:txXfrm>
        <a:off x="1317017" y="1305401"/>
        <a:ext cx="1313166" cy="2741342"/>
      </dsp:txXfrm>
    </dsp:sp>
    <dsp:sp modelId="{032CD573-1C16-4A80-B24F-0CCEEC29EAFD}">
      <dsp:nvSpPr>
        <dsp:cNvPr id="0" name=""/>
        <dsp:cNvSpPr/>
      </dsp:nvSpPr>
      <dsp:spPr>
        <a:xfrm>
          <a:off x="2630183"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Rurales Extintos </a:t>
          </a:r>
        </a:p>
        <a:p>
          <a:pPr marL="0" lvl="0" indent="0" algn="ctr" defTabSz="711200">
            <a:lnSpc>
              <a:spcPct val="90000"/>
            </a:lnSpc>
            <a:spcBef>
              <a:spcPct val="0"/>
            </a:spcBef>
            <a:spcAft>
              <a:spcPct val="35000"/>
            </a:spcAft>
            <a:buNone/>
          </a:pPr>
          <a:r>
            <a:rPr lang="es-ES" sz="1600" kern="1200" dirty="0"/>
            <a:t>(1.122 - 98 identificados como 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1024</a:t>
          </a:r>
          <a:endParaRPr lang="es-CO" sz="1600" kern="1200" dirty="0"/>
        </a:p>
      </dsp:txBody>
      <dsp:txXfrm>
        <a:off x="2630183" y="1305401"/>
        <a:ext cx="1313166" cy="2741342"/>
      </dsp:txXfrm>
    </dsp:sp>
    <dsp:sp modelId="{39569327-64F9-4356-82A7-841146B93BC8}">
      <dsp:nvSpPr>
        <dsp:cNvPr id="0" name=""/>
        <dsp:cNvSpPr/>
      </dsp:nvSpPr>
      <dsp:spPr>
        <a:xfrm>
          <a:off x="3943350"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Rurales En Proceso (4.988– 553 identificados como productivos) </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4435</a:t>
          </a:r>
          <a:endParaRPr lang="es-CO" sz="1600" kern="1200" dirty="0"/>
        </a:p>
      </dsp:txBody>
      <dsp:txXfrm>
        <a:off x="3943350" y="1305401"/>
        <a:ext cx="1313166" cy="2741342"/>
      </dsp:txXfrm>
    </dsp:sp>
    <dsp:sp modelId="{7A43BEFC-4E0B-40A1-8758-2C59B1E73C47}">
      <dsp:nvSpPr>
        <dsp:cNvPr id="0" name=""/>
        <dsp:cNvSpPr/>
      </dsp:nvSpPr>
      <dsp:spPr>
        <a:xfrm>
          <a:off x="5256516"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Con Ocupación Ilegal que no se encuentran en segmentos anteriores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2.738</a:t>
          </a:r>
          <a:endParaRPr lang="es-CO" sz="1600" kern="1200" dirty="0"/>
        </a:p>
      </dsp:txBody>
      <dsp:txXfrm>
        <a:off x="5256516" y="1305401"/>
        <a:ext cx="1313166" cy="2741342"/>
      </dsp:txXfrm>
    </dsp:sp>
    <dsp:sp modelId="{34B23363-1CA8-4661-9AA6-6E2919DCABA0}">
      <dsp:nvSpPr>
        <dsp:cNvPr id="0" name=""/>
        <dsp:cNvSpPr/>
      </dsp:nvSpPr>
      <dsp:spPr>
        <a:xfrm>
          <a:off x="6569682"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Extintos listos en venta improductivos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321 </a:t>
          </a:r>
          <a:endParaRPr lang="es-CO" sz="1600" kern="1200" dirty="0"/>
        </a:p>
      </dsp:txBody>
      <dsp:txXfrm>
        <a:off x="6569682" y="1305401"/>
        <a:ext cx="1313166" cy="2741342"/>
      </dsp:txXfrm>
    </dsp:sp>
    <dsp:sp modelId="{61EFCB39-33D5-4C97-A4C0-C15D93E750E0}">
      <dsp:nvSpPr>
        <dsp:cNvPr id="0" name=""/>
        <dsp:cNvSpPr/>
      </dsp:nvSpPr>
      <dsp:spPr>
        <a:xfrm>
          <a:off x="0" y="4046744"/>
          <a:ext cx="7886700" cy="3045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A64E1-CC27-43E9-ABFF-EA2B5B6142FB}">
      <dsp:nvSpPr>
        <dsp:cNvPr id="0" name=""/>
        <dsp:cNvSpPr/>
      </dsp:nvSpPr>
      <dsp:spPr>
        <a:xfrm>
          <a:off x="86197" y="1307457"/>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0" kern="1200" dirty="0">
              <a:solidFill>
                <a:schemeClr val="bg1"/>
              </a:solidFill>
            </a:rPr>
            <a:t>Acciones, Cuotas Partes, Cuotas de Interés Social</a:t>
          </a:r>
        </a:p>
      </dsp:txBody>
      <dsp:txXfrm>
        <a:off x="108967" y="1330227"/>
        <a:ext cx="1509335" cy="731897"/>
      </dsp:txXfrm>
    </dsp:sp>
    <dsp:sp modelId="{C92475C3-7B94-4D1B-86E0-F878B055178C}">
      <dsp:nvSpPr>
        <dsp:cNvPr id="0" name=""/>
        <dsp:cNvSpPr/>
      </dsp:nvSpPr>
      <dsp:spPr>
        <a:xfrm rot="18807057">
          <a:off x="1361188" y="1032193"/>
          <a:ext cx="1792598" cy="26604"/>
        </a:xfrm>
        <a:custGeom>
          <a:avLst/>
          <a:gdLst/>
          <a:ahLst/>
          <a:cxnLst/>
          <a:rect l="0" t="0" r="0" b="0"/>
          <a:pathLst>
            <a:path>
              <a:moveTo>
                <a:pt x="0" y="13302"/>
              </a:moveTo>
              <a:lnTo>
                <a:pt x="1792598"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2212672" y="1000680"/>
        <a:ext cx="89629" cy="89629"/>
      </dsp:txXfrm>
    </dsp:sp>
    <dsp:sp modelId="{A0608A5F-96EA-4D7A-9A52-6998FEE36F49}">
      <dsp:nvSpPr>
        <dsp:cNvPr id="0" name=""/>
        <dsp:cNvSpPr/>
      </dsp:nvSpPr>
      <dsp:spPr>
        <a:xfrm>
          <a:off x="2873902" y="609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100%</a:t>
          </a:r>
        </a:p>
      </dsp:txBody>
      <dsp:txXfrm>
        <a:off x="2896672" y="28866"/>
        <a:ext cx="1509335" cy="731897"/>
      </dsp:txXfrm>
    </dsp:sp>
    <dsp:sp modelId="{99E36A2F-4450-497D-A031-C30582F72FDA}">
      <dsp:nvSpPr>
        <dsp:cNvPr id="0" name=""/>
        <dsp:cNvSpPr/>
      </dsp:nvSpPr>
      <dsp:spPr>
        <a:xfrm>
          <a:off x="4428777" y="381512"/>
          <a:ext cx="621950" cy="26604"/>
        </a:xfrm>
        <a:custGeom>
          <a:avLst/>
          <a:gdLst/>
          <a:ahLst/>
          <a:cxnLst/>
          <a:rect l="0" t="0" r="0" b="0"/>
          <a:pathLst>
            <a:path>
              <a:moveTo>
                <a:pt x="0" y="13302"/>
              </a:moveTo>
              <a:lnTo>
                <a:pt x="62195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724204" y="379266"/>
        <a:ext cx="31097" cy="31097"/>
      </dsp:txXfrm>
    </dsp:sp>
    <dsp:sp modelId="{FD073E7C-D3E5-4874-95C4-A8CFDA67B913}">
      <dsp:nvSpPr>
        <dsp:cNvPr id="0" name=""/>
        <dsp:cNvSpPr/>
      </dsp:nvSpPr>
      <dsp:spPr>
        <a:xfrm>
          <a:off x="5050727" y="609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Toma de posesión y consecuente designación de Depositario Provisional</a:t>
          </a:r>
        </a:p>
      </dsp:txBody>
      <dsp:txXfrm>
        <a:off x="5073497" y="28866"/>
        <a:ext cx="1509335" cy="731897"/>
      </dsp:txXfrm>
    </dsp:sp>
    <dsp:sp modelId="{74C2E4A6-0022-4CF7-A69D-83CF4A4EBFE3}">
      <dsp:nvSpPr>
        <dsp:cNvPr id="0" name=""/>
        <dsp:cNvSpPr/>
      </dsp:nvSpPr>
      <dsp:spPr>
        <a:xfrm rot="2894419">
          <a:off x="1331950" y="2373273"/>
          <a:ext cx="1851074" cy="26604"/>
        </a:xfrm>
        <a:custGeom>
          <a:avLst/>
          <a:gdLst/>
          <a:ahLst/>
          <a:cxnLst/>
          <a:rect l="0" t="0" r="0" b="0"/>
          <a:pathLst>
            <a:path>
              <a:moveTo>
                <a:pt x="0" y="13302"/>
              </a:moveTo>
              <a:lnTo>
                <a:pt x="1851074"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2211210" y="2340298"/>
        <a:ext cx="92553" cy="92553"/>
      </dsp:txXfrm>
    </dsp:sp>
    <dsp:sp modelId="{8B4BBE6A-B689-42E6-A341-0D56EC8AE616}">
      <dsp:nvSpPr>
        <dsp:cNvPr id="0" name=""/>
        <dsp:cNvSpPr/>
      </dsp:nvSpPr>
      <dsp:spPr>
        <a:xfrm>
          <a:off x="2873902" y="268825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&lt; 100%</a:t>
          </a:r>
        </a:p>
      </dsp:txBody>
      <dsp:txXfrm>
        <a:off x="2896672" y="2711026"/>
        <a:ext cx="1509335" cy="731897"/>
      </dsp:txXfrm>
    </dsp:sp>
    <dsp:sp modelId="{34119A33-9D99-4C76-A1F0-B5822B033A34}">
      <dsp:nvSpPr>
        <dsp:cNvPr id="0" name=""/>
        <dsp:cNvSpPr/>
      </dsp:nvSpPr>
      <dsp:spPr>
        <a:xfrm>
          <a:off x="4428777" y="3063672"/>
          <a:ext cx="621950" cy="26604"/>
        </a:xfrm>
        <a:custGeom>
          <a:avLst/>
          <a:gdLst/>
          <a:ahLst/>
          <a:cxnLst/>
          <a:rect l="0" t="0" r="0" b="0"/>
          <a:pathLst>
            <a:path>
              <a:moveTo>
                <a:pt x="0" y="13302"/>
              </a:moveTo>
              <a:lnTo>
                <a:pt x="62195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724204" y="3061426"/>
        <a:ext cx="31097" cy="31097"/>
      </dsp:txXfrm>
    </dsp:sp>
    <dsp:sp modelId="{362DC9B7-ED23-4238-9735-F0A667AB19DE}">
      <dsp:nvSpPr>
        <dsp:cNvPr id="0" name=""/>
        <dsp:cNvSpPr/>
      </dsp:nvSpPr>
      <dsp:spPr>
        <a:xfrm>
          <a:off x="5050727" y="268825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b="1" kern="1200" dirty="0">
              <a:solidFill>
                <a:schemeClr val="bg1"/>
              </a:solidFill>
              <a:latin typeface="Lato Bold"/>
            </a:rPr>
            <a:t>Competencias como accionista </a:t>
          </a:r>
          <a:endParaRPr lang="es-CO" sz="1100" kern="1200" dirty="0">
            <a:solidFill>
              <a:schemeClr val="bg1"/>
            </a:solidFill>
          </a:endParaRPr>
        </a:p>
      </dsp:txBody>
      <dsp:txXfrm>
        <a:off x="5073497" y="2711026"/>
        <a:ext cx="1509335" cy="731897"/>
      </dsp:txXfrm>
    </dsp:sp>
    <dsp:sp modelId="{40AAB8C9-A659-4183-963A-50FBD61428EC}">
      <dsp:nvSpPr>
        <dsp:cNvPr id="0" name=""/>
        <dsp:cNvSpPr/>
      </dsp:nvSpPr>
      <dsp:spPr>
        <a:xfrm rot="17350740">
          <a:off x="5969986" y="2169619"/>
          <a:ext cx="1893184" cy="26604"/>
        </a:xfrm>
        <a:custGeom>
          <a:avLst/>
          <a:gdLst/>
          <a:ahLst/>
          <a:cxnLst/>
          <a:rect l="0" t="0" r="0" b="0"/>
          <a:pathLst>
            <a:path>
              <a:moveTo>
                <a:pt x="0" y="13302"/>
              </a:moveTo>
              <a:lnTo>
                <a:pt x="1893184"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6869248" y="2135592"/>
        <a:ext cx="94659" cy="94659"/>
      </dsp:txXfrm>
    </dsp:sp>
    <dsp:sp modelId="{769D43B8-5F3F-4536-B9B2-2E32DF2E53A0}">
      <dsp:nvSpPr>
        <dsp:cNvPr id="0" name=""/>
        <dsp:cNvSpPr/>
      </dsp:nvSpPr>
      <dsp:spPr>
        <a:xfrm>
          <a:off x="7227553" y="900149"/>
          <a:ext cx="2407040"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bg1"/>
              </a:solidFill>
              <a:latin typeface="Lato Bold"/>
              <a:cs typeface="Lato Bold"/>
            </a:rPr>
            <a:t>Ejercer los derechos sociales de las acciones representadas de conformidad con los estatutos sociales.</a:t>
          </a:r>
        </a:p>
      </dsp:txBody>
      <dsp:txXfrm>
        <a:off x="7250323" y="922919"/>
        <a:ext cx="2361500" cy="731897"/>
      </dsp:txXfrm>
    </dsp:sp>
    <dsp:sp modelId="{F394538F-C60E-411E-922F-DB87696864A0}">
      <dsp:nvSpPr>
        <dsp:cNvPr id="0" name=""/>
        <dsp:cNvSpPr/>
      </dsp:nvSpPr>
      <dsp:spPr>
        <a:xfrm rot="18289469">
          <a:off x="6372024" y="2616646"/>
          <a:ext cx="1089106" cy="26604"/>
        </a:xfrm>
        <a:custGeom>
          <a:avLst/>
          <a:gdLst/>
          <a:ahLst/>
          <a:cxnLst/>
          <a:rect l="0" t="0" r="0" b="0"/>
          <a:pathLst>
            <a:path>
              <a:moveTo>
                <a:pt x="0" y="13302"/>
              </a:moveTo>
              <a:lnTo>
                <a:pt x="1089106"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889350" y="2602720"/>
        <a:ext cx="54455" cy="54455"/>
      </dsp:txXfrm>
    </dsp:sp>
    <dsp:sp modelId="{730FCC04-938C-40A2-BF8F-9B2C73D0D248}">
      <dsp:nvSpPr>
        <dsp:cNvPr id="0" name=""/>
        <dsp:cNvSpPr/>
      </dsp:nvSpPr>
      <dsp:spPr>
        <a:xfrm>
          <a:off x="7227553" y="1794202"/>
          <a:ext cx="2444450"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bg1"/>
              </a:solidFill>
              <a:latin typeface="Lato Bold"/>
              <a:cs typeface="Lato Bold"/>
            </a:rPr>
            <a:t>Participar en las deliberaciones de la Asamblea General de Accionistas y votar en ellas, entre otras cosas, para la conformación de la Junta Directiva de la Sociedad. </a:t>
          </a:r>
        </a:p>
      </dsp:txBody>
      <dsp:txXfrm>
        <a:off x="7250323" y="1816972"/>
        <a:ext cx="2398910" cy="731897"/>
      </dsp:txXfrm>
    </dsp:sp>
    <dsp:sp modelId="{363A7905-EA80-4716-A837-6F73F9859EC9}">
      <dsp:nvSpPr>
        <dsp:cNvPr id="0" name=""/>
        <dsp:cNvSpPr/>
      </dsp:nvSpPr>
      <dsp:spPr>
        <a:xfrm>
          <a:off x="6605603" y="3063672"/>
          <a:ext cx="621950" cy="26604"/>
        </a:xfrm>
        <a:custGeom>
          <a:avLst/>
          <a:gdLst/>
          <a:ahLst/>
          <a:cxnLst/>
          <a:rect l="0" t="0" r="0" b="0"/>
          <a:pathLst>
            <a:path>
              <a:moveTo>
                <a:pt x="0" y="13302"/>
              </a:moveTo>
              <a:lnTo>
                <a:pt x="62195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901029" y="3061426"/>
        <a:ext cx="31097" cy="31097"/>
      </dsp:txXfrm>
    </dsp:sp>
    <dsp:sp modelId="{6C1B851B-D16D-4CEF-B2C0-AE867B9805A5}">
      <dsp:nvSpPr>
        <dsp:cNvPr id="0" name=""/>
        <dsp:cNvSpPr/>
      </dsp:nvSpPr>
      <dsp:spPr>
        <a:xfrm>
          <a:off x="7227553" y="2688256"/>
          <a:ext cx="2530963"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latin typeface="Lato Bold"/>
              <a:cs typeface="Lato Bold"/>
            </a:rPr>
            <a:t>Ejercer el derecho de fiscalización individual. </a:t>
          </a:r>
        </a:p>
      </dsp:txBody>
      <dsp:txXfrm>
        <a:off x="7250323" y="2711026"/>
        <a:ext cx="2485423" cy="731897"/>
      </dsp:txXfrm>
    </dsp:sp>
    <dsp:sp modelId="{DCCAFE29-767F-4DE1-99F0-C7C93073B3F6}">
      <dsp:nvSpPr>
        <dsp:cNvPr id="0" name=""/>
        <dsp:cNvSpPr/>
      </dsp:nvSpPr>
      <dsp:spPr>
        <a:xfrm rot="3310531">
          <a:off x="6372024" y="3510699"/>
          <a:ext cx="1089106" cy="26604"/>
        </a:xfrm>
        <a:custGeom>
          <a:avLst/>
          <a:gdLst/>
          <a:ahLst/>
          <a:cxnLst/>
          <a:rect l="0" t="0" r="0" b="0"/>
          <a:pathLst>
            <a:path>
              <a:moveTo>
                <a:pt x="0" y="13302"/>
              </a:moveTo>
              <a:lnTo>
                <a:pt x="1089106"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889350" y="3496774"/>
        <a:ext cx="54455" cy="54455"/>
      </dsp:txXfrm>
    </dsp:sp>
    <dsp:sp modelId="{5EF1033D-C17F-4276-A6C2-480428C74CE2}">
      <dsp:nvSpPr>
        <dsp:cNvPr id="0" name=""/>
        <dsp:cNvSpPr/>
      </dsp:nvSpPr>
      <dsp:spPr>
        <a:xfrm>
          <a:off x="7227553" y="3582309"/>
          <a:ext cx="2550057"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latin typeface="Lato Bold"/>
              <a:cs typeface="Lato Bold"/>
            </a:rPr>
            <a:t>Participar en el reparto de las utilidades sociales.</a:t>
          </a:r>
        </a:p>
      </dsp:txBody>
      <dsp:txXfrm>
        <a:off x="7250323" y="3605079"/>
        <a:ext cx="2504517" cy="731897"/>
      </dsp:txXfrm>
    </dsp:sp>
    <dsp:sp modelId="{F815BF05-60E2-4271-892E-7BF1DF7F4C97}">
      <dsp:nvSpPr>
        <dsp:cNvPr id="0" name=""/>
        <dsp:cNvSpPr/>
      </dsp:nvSpPr>
      <dsp:spPr>
        <a:xfrm rot="4249260">
          <a:off x="5969986" y="3957726"/>
          <a:ext cx="1893184" cy="26604"/>
        </a:xfrm>
        <a:custGeom>
          <a:avLst/>
          <a:gdLst/>
          <a:ahLst/>
          <a:cxnLst/>
          <a:rect l="0" t="0" r="0" b="0"/>
          <a:pathLst>
            <a:path>
              <a:moveTo>
                <a:pt x="0" y="13302"/>
              </a:moveTo>
              <a:lnTo>
                <a:pt x="1893184"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6869248" y="3923698"/>
        <a:ext cx="94659" cy="94659"/>
      </dsp:txXfrm>
    </dsp:sp>
    <dsp:sp modelId="{84DD508C-D84E-4F5A-82FD-39F78C9B07C5}">
      <dsp:nvSpPr>
        <dsp:cNvPr id="0" name=""/>
        <dsp:cNvSpPr/>
      </dsp:nvSpPr>
      <dsp:spPr>
        <a:xfrm>
          <a:off x="7227553" y="4476363"/>
          <a:ext cx="2611941"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latin typeface="Lato Bold"/>
              <a:cs typeface="Lato Bold"/>
            </a:rPr>
            <a:t>Ejercer el derecho a impugnar los acuerdos sociales, cuando a ello hubiera lugar. </a:t>
          </a:r>
        </a:p>
      </dsp:txBody>
      <dsp:txXfrm>
        <a:off x="7250323" y="4499133"/>
        <a:ext cx="2566401" cy="731897"/>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6.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8.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0.92055</cdr:x>
      <cdr:y>0.33451</cdr:y>
    </cdr:from>
    <cdr:to>
      <cdr:x>0.99136</cdr:x>
      <cdr:y>0.42478</cdr:y>
    </cdr:to>
    <cdr:sp macro="" textlink="">
      <cdr:nvSpPr>
        <cdr:cNvPr id="2" name="CuadroTexto 1">
          <a:extLst xmlns:a="http://schemas.openxmlformats.org/drawingml/2006/main">
            <a:ext uri="{FF2B5EF4-FFF2-40B4-BE49-F238E27FC236}">
              <a16:creationId xmlns:a16="http://schemas.microsoft.com/office/drawing/2014/main" id="{68BC077A-FE21-4450-B08D-4FC8A45B9793}"/>
            </a:ext>
          </a:extLst>
        </cdr:cNvPr>
        <cdr:cNvSpPr txBox="1"/>
      </cdr:nvSpPr>
      <cdr:spPr>
        <a:xfrm xmlns:a="http://schemas.openxmlformats.org/drawingml/2006/main">
          <a:off x="7384472" y="1309253"/>
          <a:ext cx="568035" cy="3532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600" b="1" dirty="0"/>
            <a:t>65%</a:t>
          </a:r>
          <a:endParaRPr lang="es-CO" sz="1600" b="1" dirty="0"/>
        </a:p>
      </cdr:txBody>
    </cdr:sp>
  </cdr:relSizeAnchor>
  <cdr:relSizeAnchor xmlns:cdr="http://schemas.openxmlformats.org/drawingml/2006/chartDrawing">
    <cdr:from>
      <cdr:x>0.92746</cdr:x>
      <cdr:y>0.55634</cdr:y>
    </cdr:from>
    <cdr:to>
      <cdr:x>0.99827</cdr:x>
      <cdr:y>0.64661</cdr:y>
    </cdr:to>
    <cdr:sp macro="" textlink="">
      <cdr:nvSpPr>
        <cdr:cNvPr id="3" name="CuadroTexto 1">
          <a:extLst xmlns:a="http://schemas.openxmlformats.org/drawingml/2006/main">
            <a:ext uri="{FF2B5EF4-FFF2-40B4-BE49-F238E27FC236}">
              <a16:creationId xmlns:a16="http://schemas.microsoft.com/office/drawing/2014/main" id="{6489A826-546C-4806-8A45-C0E5DB194FAD}"/>
            </a:ext>
          </a:extLst>
        </cdr:cNvPr>
        <cdr:cNvSpPr txBox="1"/>
      </cdr:nvSpPr>
      <cdr:spPr>
        <a:xfrm xmlns:a="http://schemas.openxmlformats.org/drawingml/2006/main">
          <a:off x="7439893" y="2177471"/>
          <a:ext cx="568035" cy="3532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b="1" dirty="0"/>
            <a:t>35%</a:t>
          </a:r>
          <a:endParaRPr lang="es-CO" sz="16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78266-719E-4490-8A45-705A97F224CE}" type="datetimeFigureOut">
              <a:rPr lang="es-CO" smtClean="0"/>
              <a:t>15/11/2018</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E7DD2-B0A5-4B67-A5AD-4493881A24EB}" type="slidenum">
              <a:rPr lang="es-CO" smtClean="0"/>
              <a:t>‹Nº›</a:t>
            </a:fld>
            <a:endParaRPr lang="es-CO"/>
          </a:p>
        </p:txBody>
      </p:sp>
    </p:spTree>
    <p:extLst>
      <p:ext uri="{BB962C8B-B14F-4D97-AF65-F5344CB8AC3E}">
        <p14:creationId xmlns:p14="http://schemas.microsoft.com/office/powerpoint/2010/main" val="154077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hace con valores catastrales. Pero aun no tenemos todos los catastrales. Esto puede subir.</a:t>
            </a:r>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14</a:t>
            </a:fld>
            <a:endParaRPr lang="es-CO"/>
          </a:p>
        </p:txBody>
      </p:sp>
    </p:spTree>
    <p:extLst>
      <p:ext uri="{BB962C8B-B14F-4D97-AF65-F5344CB8AC3E}">
        <p14:creationId xmlns:p14="http://schemas.microsoft.com/office/powerpoint/2010/main" val="50588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 mes vendimos 20 FMI, por valores cercanos a los 4.276millones</a:t>
            </a:r>
          </a:p>
          <a:p>
            <a:endParaRPr lang="es-ES" dirty="0"/>
          </a:p>
          <a:p>
            <a:r>
              <a:rPr lang="es-ES" dirty="0"/>
              <a:t>Dentro de los 47 </a:t>
            </a:r>
            <a:r>
              <a:rPr lang="es-ES" dirty="0" err="1"/>
              <a:t>Avaluos</a:t>
            </a:r>
            <a:r>
              <a:rPr lang="es-ES" dirty="0"/>
              <a:t> Vencidos, los más representativos son 14 que suman 45.372:</a:t>
            </a:r>
          </a:p>
          <a:p>
            <a:r>
              <a:rPr lang="es-ES" dirty="0"/>
              <a:t>Lote </a:t>
            </a:r>
            <a:r>
              <a:rPr lang="es-ES" dirty="0" err="1"/>
              <a:t>Arroyohondo</a:t>
            </a:r>
            <a:r>
              <a:rPr lang="es-ES" dirty="0"/>
              <a:t> Cali – 13.914</a:t>
            </a:r>
          </a:p>
          <a:p>
            <a:r>
              <a:rPr lang="es-ES" dirty="0"/>
              <a:t>Balsos </a:t>
            </a:r>
            <a:r>
              <a:rPr lang="es-ES" dirty="0" err="1"/>
              <a:t>Medellin</a:t>
            </a:r>
            <a:r>
              <a:rPr lang="es-ES" dirty="0"/>
              <a:t> – 12.764</a:t>
            </a:r>
          </a:p>
          <a:p>
            <a:r>
              <a:rPr lang="es-ES" dirty="0"/>
              <a:t>Lote Medellín – 4.094</a:t>
            </a:r>
          </a:p>
          <a:p>
            <a:r>
              <a:rPr lang="es-ES" dirty="0"/>
              <a:t>Bodega en Bogotá </a:t>
            </a:r>
            <a:r>
              <a:rPr lang="es-ES" dirty="0" err="1"/>
              <a:t>Iron</a:t>
            </a:r>
            <a:r>
              <a:rPr lang="es-ES" dirty="0"/>
              <a:t> </a:t>
            </a:r>
            <a:r>
              <a:rPr lang="es-ES" dirty="0" err="1"/>
              <a:t>Stell</a:t>
            </a:r>
            <a:r>
              <a:rPr lang="es-ES" dirty="0"/>
              <a:t> – 3.269</a:t>
            </a:r>
          </a:p>
          <a:p>
            <a:r>
              <a:rPr lang="es-ES" dirty="0"/>
              <a:t>1 Casa en Bogotá – 3.012</a:t>
            </a:r>
          </a:p>
          <a:p>
            <a:r>
              <a:rPr lang="es-ES" dirty="0"/>
              <a:t>Lote en Medellín – 2.845</a:t>
            </a:r>
          </a:p>
          <a:p>
            <a:r>
              <a:rPr lang="es-ES" dirty="0"/>
              <a:t>Lote en Medellín – 1.665</a:t>
            </a:r>
          </a:p>
          <a:p>
            <a:r>
              <a:rPr lang="es-ES" dirty="0"/>
              <a:t>Lote en Cali – 1.392</a:t>
            </a:r>
          </a:p>
          <a:p>
            <a:r>
              <a:rPr lang="es-ES" dirty="0"/>
              <a:t>7 Bodega en Buga – 5.432</a:t>
            </a:r>
          </a:p>
          <a:p>
            <a:endParaRPr lang="es-ES" dirty="0"/>
          </a:p>
          <a:p>
            <a:r>
              <a:rPr lang="es-ES" dirty="0"/>
              <a:t>Los sociales son titos bolos, interamericana, saucos y local de drogas la rebaja en Cartagena</a:t>
            </a:r>
          </a:p>
          <a:p>
            <a:endParaRPr lang="es-ES"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15</a:t>
            </a:fld>
            <a:endParaRPr lang="es-CO"/>
          </a:p>
        </p:txBody>
      </p:sp>
    </p:spTree>
    <p:extLst>
      <p:ext uri="{BB962C8B-B14F-4D97-AF65-F5344CB8AC3E}">
        <p14:creationId xmlns:p14="http://schemas.microsoft.com/office/powerpoint/2010/main" val="390214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16</a:t>
            </a:fld>
            <a:endParaRPr lang="es-CO"/>
          </a:p>
        </p:txBody>
      </p:sp>
    </p:spTree>
    <p:extLst>
      <p:ext uri="{BB962C8B-B14F-4D97-AF65-F5344CB8AC3E}">
        <p14:creationId xmlns:p14="http://schemas.microsoft.com/office/powerpoint/2010/main" val="3390596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18</a:t>
            </a:fld>
            <a:endParaRPr lang="es-CO"/>
          </a:p>
        </p:txBody>
      </p:sp>
    </p:spTree>
    <p:extLst>
      <p:ext uri="{BB962C8B-B14F-4D97-AF65-F5344CB8AC3E}">
        <p14:creationId xmlns:p14="http://schemas.microsoft.com/office/powerpoint/2010/main" val="3156916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19</a:t>
            </a:fld>
            <a:endParaRPr lang="es-CO"/>
          </a:p>
        </p:txBody>
      </p:sp>
    </p:spTree>
    <p:extLst>
      <p:ext uri="{BB962C8B-B14F-4D97-AF65-F5344CB8AC3E}">
        <p14:creationId xmlns:p14="http://schemas.microsoft.com/office/powerpoint/2010/main" val="2763410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20</a:t>
            </a:fld>
            <a:endParaRPr lang="es-CO"/>
          </a:p>
        </p:txBody>
      </p:sp>
    </p:spTree>
    <p:extLst>
      <p:ext uri="{BB962C8B-B14F-4D97-AF65-F5344CB8AC3E}">
        <p14:creationId xmlns:p14="http://schemas.microsoft.com/office/powerpoint/2010/main" val="2363273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ESTO ES LO APROBADO POR LA JUNTA 112 DEL 27 DE ENERO DE 2016, CON UN PLAZO DE UN AÑO QUE FUE PRORRGADO EN LA JUNTA 137 DEL 26 DE JULIO DE 2017. HASTA JULIO DE 2018… VALIDARLO. OJOOOOO</a:t>
            </a:r>
          </a:p>
          <a:p>
            <a:endParaRPr lang="es-ES" dirty="0"/>
          </a:p>
          <a:p>
            <a:r>
              <a:rPr lang="es-ES" dirty="0"/>
              <a:t>HABIA INCONSISTENCIAS EN LAS ASIGNACIONES DEL 40% DE LOS ACTIVOS</a:t>
            </a:r>
          </a:p>
          <a:p>
            <a:endParaRPr lang="es-ES" dirty="0"/>
          </a:p>
          <a:p>
            <a:r>
              <a:rPr lang="es-ES" dirty="0"/>
              <a:t>SE NECESITABA EN INMUEBLES GENTE PARA SANEAMIENTO DE LA INFORMACIÒN. IDENTIFICAR LA TRAZABILIDAD DE LAS ASIGNACIONES DE LOS INMUEBES.</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23</a:t>
            </a:fld>
            <a:endParaRPr lang="es-CO"/>
          </a:p>
        </p:txBody>
      </p:sp>
    </p:spTree>
    <p:extLst>
      <p:ext uri="{BB962C8B-B14F-4D97-AF65-F5344CB8AC3E}">
        <p14:creationId xmlns:p14="http://schemas.microsoft.com/office/powerpoint/2010/main" val="3491137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HABIAN TRES GRUPOS DE PERSONAS, UNOS QUE VINIERON A LA GERENTE DE INMUEBLES (11) A HACER SANEAMIENTO DE LA INFORMACIÒN. OTROS QUE FUERON A LAS REGIONALES A ENTREGAS Y RETOMAS ---- VALIDARLO.</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24</a:t>
            </a:fld>
            <a:endParaRPr lang="es-CO"/>
          </a:p>
        </p:txBody>
      </p:sp>
    </p:spTree>
    <p:extLst>
      <p:ext uri="{BB962C8B-B14F-4D97-AF65-F5344CB8AC3E}">
        <p14:creationId xmlns:p14="http://schemas.microsoft.com/office/powerpoint/2010/main" val="3693216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los hemos recibido por:</a:t>
            </a:r>
          </a:p>
          <a:p>
            <a:endParaRPr lang="es-ES" dirty="0"/>
          </a:p>
          <a:p>
            <a:r>
              <a:rPr lang="es-ES" dirty="0"/>
              <a:t>No aparecen entonces nos fuimos con retomas unilaterales. Contar cuando fue lo que sacamos</a:t>
            </a:r>
          </a:p>
          <a:p>
            <a:r>
              <a:rPr lang="es-ES" dirty="0" err="1"/>
              <a:t>Distribuciòn</a:t>
            </a:r>
            <a:r>
              <a:rPr lang="es-ES" dirty="0"/>
              <a:t> del país. La gente </a:t>
            </a:r>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27</a:t>
            </a:fld>
            <a:endParaRPr lang="es-CO"/>
          </a:p>
        </p:txBody>
      </p:sp>
    </p:spTree>
    <p:extLst>
      <p:ext uri="{BB962C8B-B14F-4D97-AF65-F5344CB8AC3E}">
        <p14:creationId xmlns:p14="http://schemas.microsoft.com/office/powerpoint/2010/main" val="3515843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Contar el tema de las </a:t>
            </a:r>
            <a:r>
              <a:rPr lang="es-ES" dirty="0" err="1"/>
              <a:t>polizas</a:t>
            </a:r>
            <a:r>
              <a:rPr lang="es-ES" dirty="0"/>
              <a:t> </a:t>
            </a:r>
            <a:r>
              <a:rPr lang="es-ES" dirty="0" err="1"/>
              <a:t>aca</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28</a:t>
            </a:fld>
            <a:endParaRPr lang="es-CO"/>
          </a:p>
        </p:txBody>
      </p:sp>
    </p:spTree>
    <p:extLst>
      <p:ext uri="{BB962C8B-B14F-4D97-AF65-F5344CB8AC3E}">
        <p14:creationId xmlns:p14="http://schemas.microsoft.com/office/powerpoint/2010/main" val="2936234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Renuncias </a:t>
            </a:r>
          </a:p>
          <a:p>
            <a:r>
              <a:rPr lang="es-ES" dirty="0"/>
              <a:t>Remociones</a:t>
            </a:r>
          </a:p>
          <a:p>
            <a:r>
              <a:rPr lang="es-ES" dirty="0"/>
              <a:t>No consiguen la </a:t>
            </a:r>
            <a:r>
              <a:rPr lang="es-ES" dirty="0" err="1"/>
              <a:t>poliza</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29</a:t>
            </a:fld>
            <a:endParaRPr lang="es-CO"/>
          </a:p>
        </p:txBody>
      </p:sp>
    </p:spTree>
    <p:extLst>
      <p:ext uri="{BB962C8B-B14F-4D97-AF65-F5344CB8AC3E}">
        <p14:creationId xmlns:p14="http://schemas.microsoft.com/office/powerpoint/2010/main" val="85692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Al salir lonja sacamos al depositario que mas tenia activos, por lo tanto de acuerdo a </a:t>
            </a:r>
            <a:r>
              <a:rPr lang="es-ES" dirty="0" err="1"/>
              <a:t>nustra</a:t>
            </a:r>
            <a:r>
              <a:rPr lang="es-ES" dirty="0"/>
              <a:t> nueva política solo podemos tener depositarios con máximo 600 unidades inmobiliarias</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30</a:t>
            </a:fld>
            <a:endParaRPr lang="es-CO"/>
          </a:p>
        </p:txBody>
      </p:sp>
    </p:spTree>
    <p:extLst>
      <p:ext uri="{BB962C8B-B14F-4D97-AF65-F5344CB8AC3E}">
        <p14:creationId xmlns:p14="http://schemas.microsoft.com/office/powerpoint/2010/main" val="4166173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2015: iniciamos pero sin control</a:t>
            </a:r>
          </a:p>
          <a:p>
            <a:r>
              <a:rPr lang="es-ES" dirty="0"/>
              <a:t>2016: inicio del plan de choque y las remociones de depositarios</a:t>
            </a:r>
          </a:p>
          <a:p>
            <a:r>
              <a:rPr lang="es-ES" dirty="0"/>
              <a:t>2017: empieza a aplicarse el modelo de asignación en forma </a:t>
            </a:r>
          </a:p>
          <a:p>
            <a:r>
              <a:rPr lang="es-ES" dirty="0"/>
              <a:t>2018-06 estábamos en nuestro pico mas alto</a:t>
            </a:r>
          </a:p>
          <a:p>
            <a:r>
              <a:rPr lang="es-ES" dirty="0"/>
              <a:t>2018-09 sale renovación del </a:t>
            </a:r>
            <a:r>
              <a:rPr lang="es-ES" dirty="0" err="1"/>
              <a:t>regsitro</a:t>
            </a:r>
            <a:r>
              <a:rPr lang="es-ES" dirty="0"/>
              <a:t> y se nos viene la remoción de lonja </a:t>
            </a:r>
            <a:r>
              <a:rPr lang="es-ES" dirty="0" err="1"/>
              <a:t>cali</a:t>
            </a:r>
            <a:r>
              <a:rPr lang="es-ES" dirty="0"/>
              <a:t> con 2.800 activos</a:t>
            </a:r>
          </a:p>
          <a:p>
            <a:endParaRPr lang="es-ES" dirty="0"/>
          </a:p>
          <a:p>
            <a:r>
              <a:rPr lang="es-ES" dirty="0"/>
              <a:t>Explicar que nuestro máximo por el proceso es del 70% en depositarios. Se esta moviendo permanentemente, me están llegando nuevos, no tengo en algunos puntos. </a:t>
            </a:r>
            <a:r>
              <a:rPr lang="es-ES" dirty="0" err="1"/>
              <a:t>Etc</a:t>
            </a:r>
            <a:r>
              <a:rPr lang="es-ES" dirty="0"/>
              <a:t> </a:t>
            </a:r>
            <a:r>
              <a:rPr lang="es-ES" dirty="0" err="1"/>
              <a:t>etc</a:t>
            </a:r>
            <a:endParaRPr lang="es-ES"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31</a:t>
            </a:fld>
            <a:endParaRPr lang="es-CO"/>
          </a:p>
        </p:txBody>
      </p:sp>
    </p:spTree>
    <p:extLst>
      <p:ext uri="{BB962C8B-B14F-4D97-AF65-F5344CB8AC3E}">
        <p14:creationId xmlns:p14="http://schemas.microsoft.com/office/powerpoint/2010/main" val="3099412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Recaudo centralizado empieza en agosto de 2016</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38</a:t>
            </a:fld>
            <a:endParaRPr lang="es-CO"/>
          </a:p>
        </p:txBody>
      </p:sp>
    </p:spTree>
    <p:extLst>
      <p:ext uri="{BB962C8B-B14F-4D97-AF65-F5344CB8AC3E}">
        <p14:creationId xmlns:p14="http://schemas.microsoft.com/office/powerpoint/2010/main" val="4211766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cartera de administración directa ha bajado porque se entrega a depositarios para su gestión.</a:t>
            </a:r>
          </a:p>
          <a:p>
            <a:r>
              <a:rPr lang="es-ES" dirty="0"/>
              <a:t>Asimismo, el recaudo centralizado ha permitido identificar mayor cartera en cabeza de los depositarios.</a:t>
            </a:r>
          </a:p>
          <a:p>
            <a:r>
              <a:rPr lang="es-ES" dirty="0"/>
              <a:t>Ojo que es desde mayo porque hasta este año empezó en forma el recaudo centralizado.</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40</a:t>
            </a:fld>
            <a:endParaRPr lang="es-CO"/>
          </a:p>
        </p:txBody>
      </p:sp>
    </p:spTree>
    <p:extLst>
      <p:ext uri="{BB962C8B-B14F-4D97-AF65-F5344CB8AC3E}">
        <p14:creationId xmlns:p14="http://schemas.microsoft.com/office/powerpoint/2010/main" val="1439663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52</a:t>
            </a:fld>
            <a:endParaRPr lang="es-CO"/>
          </a:p>
        </p:txBody>
      </p:sp>
    </p:spTree>
    <p:extLst>
      <p:ext uri="{BB962C8B-B14F-4D97-AF65-F5344CB8AC3E}">
        <p14:creationId xmlns:p14="http://schemas.microsoft.com/office/powerpoint/2010/main" val="3912676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15/11/2018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15/11/2018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15/11/2018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15/11/2018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15/11/2018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15/11/2018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15/11/2018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15/11/2018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15/11/2018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15/11/2018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15/11/2018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15/11/2018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3.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png"/><Relationship Id="rId7" Type="http://schemas.openxmlformats.org/officeDocument/2006/relationships/diagramQuickStyle" Target="../diagrams/quickStyle4.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4.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4.pn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emf"/><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6.xml"/><Relationship Id="rId7" Type="http://schemas.openxmlformats.org/officeDocument/2006/relationships/image" Target="../media/image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4.png"/><Relationship Id="rId4" Type="http://schemas.openxmlformats.org/officeDocument/2006/relationships/diagramLayout" Target="../diagrams/layout7.xml"/><Relationship Id="rId9"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image" Target="../media/image4.png"/><Relationship Id="rId4" Type="http://schemas.openxmlformats.org/officeDocument/2006/relationships/diagramLayout" Target="../diagrams/layout8.xml"/><Relationship Id="rId9"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4.png"/><Relationship Id="rId4" Type="http://schemas.openxmlformats.org/officeDocument/2006/relationships/diagramLayout" Target="../diagrams/layout9.xml"/><Relationship Id="rId9"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4.png"/><Relationship Id="rId4" Type="http://schemas.openxmlformats.org/officeDocument/2006/relationships/diagramLayout" Target="../diagrams/layout10.xml"/><Relationship Id="rId9"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1.xml"/><Relationship Id="rId7" Type="http://schemas.openxmlformats.org/officeDocument/2006/relationships/image" Target="../media/image2.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2.xml"/><Relationship Id="rId7" Type="http://schemas.openxmlformats.org/officeDocument/2006/relationships/image" Target="../media/image2.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 Id="rId9"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3.xml"/><Relationship Id="rId7" Type="http://schemas.openxmlformats.org/officeDocument/2006/relationships/image" Target="../media/image2.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4.xml"/><Relationship Id="rId7" Type="http://schemas.openxmlformats.org/officeDocument/2006/relationships/image" Target="../media/image2.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 Id="rId9"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3.png"/><Relationship Id="rId7" Type="http://schemas.openxmlformats.org/officeDocument/2006/relationships/diagramQuickStyle" Target="../diagrams/quickStyle15.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4.png"/><Relationship Id="rId9" Type="http://schemas.microsoft.com/office/2007/relationships/diagramDrawing" Target="../diagrams/drawing15.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6858000"/>
          </a:xfrm>
          <a:prstGeom prst="rect">
            <a:avLst/>
          </a:prstGeom>
          <a:solidFill>
            <a:srgbClr val="2931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8715" y="2241899"/>
            <a:ext cx="9143999" cy="2123658"/>
          </a:xfrm>
          <a:prstGeom prst="rect">
            <a:avLst/>
          </a:prstGeom>
          <a:noFill/>
        </p:spPr>
        <p:txBody>
          <a:bodyPr wrap="square" rtlCol="0">
            <a:spAutoFit/>
          </a:bodyPr>
          <a:lstStyle/>
          <a:p>
            <a:pPr algn="ctr"/>
            <a:r>
              <a:rPr lang="es-ES" sz="4400" b="1" dirty="0">
                <a:solidFill>
                  <a:srgbClr val="000A8B"/>
                </a:solidFill>
              </a:rPr>
              <a:t>JUNTA DIRECTIVA EXTRAORDINARIA No 163</a:t>
            </a:r>
          </a:p>
          <a:p>
            <a:pPr algn="ctr"/>
            <a:r>
              <a:rPr lang="es-ES" sz="4400" b="1" dirty="0">
                <a:solidFill>
                  <a:srgbClr val="000A8B"/>
                </a:solidFill>
              </a:rPr>
              <a:t>16 de noviembre de 2018</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9204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Extraordinaria No 163</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1905E95B-CE86-4222-8541-9629AC762D62}"/>
              </a:ext>
            </a:extLst>
          </p:cNvPr>
          <p:cNvSpPr/>
          <p:nvPr/>
        </p:nvSpPr>
        <p:spPr>
          <a:xfrm>
            <a:off x="861392" y="2144601"/>
            <a:ext cx="11092070" cy="3539430"/>
          </a:xfrm>
          <a:prstGeom prst="rect">
            <a:avLst/>
          </a:prstGeom>
        </p:spPr>
        <p:txBody>
          <a:bodyPr wrap="square">
            <a:spAutoFit/>
          </a:bodyPr>
          <a:lstStyle/>
          <a:p>
            <a:pPr marL="342900" indent="-342900">
              <a:buFont typeface="+mj-lt"/>
              <a:buAutoNum type="arabicPeriod"/>
            </a:pPr>
            <a:r>
              <a:rPr lang="es-ES" sz="3200" dirty="0"/>
              <a:t>Verificación del Quorum</a:t>
            </a:r>
            <a:endParaRPr lang="es-CO" sz="3200" dirty="0"/>
          </a:p>
          <a:p>
            <a:r>
              <a:rPr lang="es-ES" sz="3200" dirty="0"/>
              <a:t>2. Aprobación del orden del día</a:t>
            </a:r>
          </a:p>
          <a:p>
            <a:r>
              <a:rPr lang="es-ES" sz="3200" dirty="0"/>
              <a:t>3. Avance Proyecto Venta Masiva</a:t>
            </a:r>
          </a:p>
          <a:p>
            <a:pPr lvl="0"/>
            <a:r>
              <a:rPr lang="es-ES" sz="3200" dirty="0"/>
              <a:t>4. Avance avalúo de bienes </a:t>
            </a:r>
            <a:endParaRPr lang="es-CO" sz="3200" dirty="0"/>
          </a:p>
          <a:p>
            <a:pPr lvl="0"/>
            <a:r>
              <a:rPr lang="es-ES" sz="3200" dirty="0"/>
              <a:t>5. Productividad de bienes inmuebles</a:t>
            </a:r>
          </a:p>
          <a:p>
            <a:r>
              <a:rPr lang="es-ES" sz="3200" dirty="0"/>
              <a:t>6. Informe INASSA – CEMEX</a:t>
            </a:r>
          </a:p>
          <a:p>
            <a:r>
              <a:rPr lang="es-ES" sz="3200" dirty="0"/>
              <a:t>7. Proposiciones y Varios</a:t>
            </a:r>
          </a:p>
        </p:txBody>
      </p:sp>
      <p:sp>
        <p:nvSpPr>
          <p:cNvPr id="13" name="CuadroTexto 12">
            <a:extLst>
              <a:ext uri="{FF2B5EF4-FFF2-40B4-BE49-F238E27FC236}">
                <a16:creationId xmlns:a16="http://schemas.microsoft.com/office/drawing/2014/main" id="{76A06A6F-6AC3-47F2-B599-E749F8B42076}"/>
              </a:ext>
            </a:extLst>
          </p:cNvPr>
          <p:cNvSpPr txBox="1"/>
          <p:nvPr/>
        </p:nvSpPr>
        <p:spPr>
          <a:xfrm>
            <a:off x="3809862" y="1282266"/>
            <a:ext cx="3365500" cy="584775"/>
          </a:xfrm>
          <a:prstGeom prst="rect">
            <a:avLst/>
          </a:prstGeom>
          <a:noFill/>
        </p:spPr>
        <p:txBody>
          <a:bodyPr wrap="square" rtlCol="0">
            <a:spAutoFit/>
          </a:bodyPr>
          <a:lstStyle/>
          <a:p>
            <a:pPr algn="r"/>
            <a:r>
              <a:rPr lang="es-ES" sz="3200" b="1" dirty="0">
                <a:solidFill>
                  <a:srgbClr val="002060"/>
                </a:solidFill>
              </a:rPr>
              <a:t>ORDEN DEL DÍA</a:t>
            </a:r>
            <a:endParaRPr lang="es-ES" sz="32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3. Avance Proyecto Venta Masiva</a:t>
            </a:r>
            <a:endParaRPr lang="es-CO" sz="4400" b="1" dirty="0">
              <a:solidFill>
                <a:srgbClr val="002060"/>
              </a:solidFill>
            </a:endParaRPr>
          </a:p>
          <a:p>
            <a:pPr algn="ct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364883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34D8750-B3EF-46EE-AF4D-BDE1A1F680D6}"/>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4100" name="CuadroTexto 7">
            <a:extLst>
              <a:ext uri="{FF2B5EF4-FFF2-40B4-BE49-F238E27FC236}">
                <a16:creationId xmlns:a16="http://schemas.microsoft.com/office/drawing/2014/main" id="{F95A5541-7D34-41E4-B701-F0D84432B2EB}"/>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
        <p:nvSpPr>
          <p:cNvPr id="3" name="CuadroTexto 2">
            <a:extLst>
              <a:ext uri="{FF2B5EF4-FFF2-40B4-BE49-F238E27FC236}">
                <a16:creationId xmlns:a16="http://schemas.microsoft.com/office/drawing/2014/main" id="{951D210C-02A9-40E1-9799-7FE78BAF33EF}"/>
              </a:ext>
            </a:extLst>
          </p:cNvPr>
          <p:cNvSpPr txBox="1"/>
          <p:nvPr/>
        </p:nvSpPr>
        <p:spPr>
          <a:xfrm>
            <a:off x="1435100" y="3173413"/>
            <a:ext cx="9144000" cy="584200"/>
          </a:xfrm>
          <a:prstGeom prst="rect">
            <a:avLst/>
          </a:prstGeom>
          <a:noFill/>
          <a:ln>
            <a:noFill/>
          </a:ln>
        </p:spPr>
        <p:txBody>
          <a:bodyPr>
            <a:spAutoFit/>
          </a:bodyPr>
          <a:lstStyle/>
          <a:p>
            <a:pPr algn="ctr">
              <a:defRPr/>
            </a:pPr>
            <a:r>
              <a:rPr lang="es-ES" sz="3200" dirty="0">
                <a:solidFill>
                  <a:srgbClr val="000A8B"/>
                </a:solidFill>
              </a:rPr>
              <a:t> </a:t>
            </a:r>
          </a:p>
        </p:txBody>
      </p:sp>
      <p:sp>
        <p:nvSpPr>
          <p:cNvPr id="4104" name="CuadroTexto 6">
            <a:extLst>
              <a:ext uri="{FF2B5EF4-FFF2-40B4-BE49-F238E27FC236}">
                <a16:creationId xmlns:a16="http://schemas.microsoft.com/office/drawing/2014/main" id="{C07CA467-6701-40CE-A516-9EAE4BE3E10D}"/>
              </a:ext>
            </a:extLst>
          </p:cNvPr>
          <p:cNvSpPr txBox="1">
            <a:spLocks noChangeArrowheads="1"/>
          </p:cNvSpPr>
          <p:nvPr/>
        </p:nvSpPr>
        <p:spPr bwMode="auto">
          <a:xfrm>
            <a:off x="4013201" y="1608139"/>
            <a:ext cx="52244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2800" b="1"/>
              <a:t> </a:t>
            </a:r>
          </a:p>
        </p:txBody>
      </p:sp>
      <p:sp>
        <p:nvSpPr>
          <p:cNvPr id="8" name="CuadroTexto 7">
            <a:extLst>
              <a:ext uri="{FF2B5EF4-FFF2-40B4-BE49-F238E27FC236}">
                <a16:creationId xmlns:a16="http://schemas.microsoft.com/office/drawing/2014/main" id="{8E55286F-6104-4696-AFD9-C4B13B27D01D}"/>
              </a:ext>
            </a:extLst>
          </p:cNvPr>
          <p:cNvSpPr txBox="1"/>
          <p:nvPr/>
        </p:nvSpPr>
        <p:spPr>
          <a:xfrm>
            <a:off x="2719389" y="2874963"/>
            <a:ext cx="6753225" cy="646112"/>
          </a:xfrm>
          <a:prstGeom prst="rect">
            <a:avLst/>
          </a:prstGeom>
          <a:noFill/>
        </p:spPr>
        <p:txBody>
          <a:bodyPr>
            <a:spAutoFit/>
          </a:bodyPr>
          <a:lstStyle/>
          <a:p>
            <a:pPr>
              <a:defRPr/>
            </a:pPr>
            <a:endParaRPr lang="es-CO" dirty="0"/>
          </a:p>
          <a:p>
            <a:pPr marL="342900" indent="-342900">
              <a:buFontTx/>
              <a:buAutoNum type="arabicPeriod"/>
              <a:defRPr/>
            </a:pPr>
            <a:endParaRPr lang="es-CO" dirty="0"/>
          </a:p>
        </p:txBody>
      </p:sp>
      <p:sp>
        <p:nvSpPr>
          <p:cNvPr id="4106" name="CuadroTexto 3">
            <a:extLst>
              <a:ext uri="{FF2B5EF4-FFF2-40B4-BE49-F238E27FC236}">
                <a16:creationId xmlns:a16="http://schemas.microsoft.com/office/drawing/2014/main" id="{4C2A7DBF-11D1-4B61-9E45-014F1DE3DFCF}"/>
              </a:ext>
            </a:extLst>
          </p:cNvPr>
          <p:cNvSpPr txBox="1">
            <a:spLocks noChangeArrowheads="1"/>
          </p:cNvSpPr>
          <p:nvPr/>
        </p:nvSpPr>
        <p:spPr bwMode="auto">
          <a:xfrm>
            <a:off x="872197" y="2130425"/>
            <a:ext cx="1011467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PROYECTO</a:t>
            </a:r>
            <a:r>
              <a:rPr lang="es-CO" altLang="es-CO" sz="2800" b="1" i="1" dirty="0">
                <a:solidFill>
                  <a:srgbClr val="002060"/>
                </a:solidFill>
              </a:rPr>
              <a:t> </a:t>
            </a:r>
          </a:p>
          <a:p>
            <a:pPr algn="ctr"/>
            <a:r>
              <a:rPr lang="es-CO" altLang="es-CO" sz="2800" b="1" i="1" dirty="0">
                <a:solidFill>
                  <a:srgbClr val="002060"/>
                </a:solidFill>
              </a:rPr>
              <a:t>Diseño, estructuración y puesta en marcha de un esquema de comercialización diversificado que permita la venta masiva de  </a:t>
            </a:r>
            <a:r>
              <a:rPr lang="es-CO" altLang="es-CO" sz="2800" dirty="0">
                <a:solidFill>
                  <a:srgbClr val="002060"/>
                </a:solidFill>
              </a:rPr>
              <a:t> </a:t>
            </a:r>
            <a:r>
              <a:rPr lang="es-CO" altLang="es-CO" sz="2800" b="1" i="1" dirty="0">
                <a:solidFill>
                  <a:srgbClr val="002060"/>
                </a:solidFill>
              </a:rPr>
              <a:t>  inmuebles.</a:t>
            </a:r>
          </a:p>
        </p:txBody>
      </p:sp>
      <p:sp>
        <p:nvSpPr>
          <p:cNvPr id="4107" name="CuadroTexto 6">
            <a:extLst>
              <a:ext uri="{FF2B5EF4-FFF2-40B4-BE49-F238E27FC236}">
                <a16:creationId xmlns:a16="http://schemas.microsoft.com/office/drawing/2014/main" id="{22C0E967-4C62-455F-8ABD-A1809A9DDEB8}"/>
              </a:ext>
            </a:extLst>
          </p:cNvPr>
          <p:cNvSpPr txBox="1">
            <a:spLocks noChangeArrowheads="1"/>
          </p:cNvSpPr>
          <p:nvPr/>
        </p:nvSpPr>
        <p:spPr bwMode="auto">
          <a:xfrm>
            <a:off x="1933576" y="4035426"/>
            <a:ext cx="7947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000" b="1" i="1" dirty="0">
                <a:solidFill>
                  <a:srgbClr val="002060"/>
                </a:solidFill>
              </a:rPr>
              <a:t>Presentado al </a:t>
            </a:r>
            <a:r>
              <a:rPr lang="en-US" altLang="es-CO" sz="2000" b="1" i="1" dirty="0">
                <a:solidFill>
                  <a:srgbClr val="002060"/>
                </a:solidFill>
              </a:rPr>
              <a:t>Bureau of International Narcotics and Law Enforcement Affairs (INL) el 6-11-2018.  </a:t>
            </a:r>
            <a:br>
              <a:rPr lang="en-US" altLang="es-CO" sz="2000" dirty="0">
                <a:solidFill>
                  <a:srgbClr val="002060"/>
                </a:solidFill>
              </a:rPr>
            </a:br>
            <a:r>
              <a:rPr lang="es-CO" altLang="es-CO" sz="2000" dirty="0"/>
              <a:t> </a:t>
            </a:r>
          </a:p>
        </p:txBody>
      </p:sp>
      <p:pic>
        <p:nvPicPr>
          <p:cNvPr id="12" name="Imagen 11">
            <a:extLst>
              <a:ext uri="{FF2B5EF4-FFF2-40B4-BE49-F238E27FC236}">
                <a16:creationId xmlns:a16="http://schemas.microsoft.com/office/drawing/2014/main" id="{5571C780-2006-4BC6-9BA0-C70904C8F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3" name="Imagen 12">
            <a:extLst>
              <a:ext uri="{FF2B5EF4-FFF2-40B4-BE49-F238E27FC236}">
                <a16:creationId xmlns:a16="http://schemas.microsoft.com/office/drawing/2014/main" id="{500FCA66-3D23-43D9-92F7-698587EF8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1D43E3DD-C44F-41B5-9F27-8F1A35B9EF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88584743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27FB5CA-C721-407D-B2AC-3492A19BDCE4}"/>
              </a:ext>
            </a:extLst>
          </p:cNvPr>
          <p:cNvSpPr txBox="1"/>
          <p:nvPr/>
        </p:nvSpPr>
        <p:spPr>
          <a:xfrm>
            <a:off x="1220788" y="3362325"/>
            <a:ext cx="9144001" cy="369332"/>
          </a:xfrm>
          <a:prstGeom prst="rect">
            <a:avLst/>
          </a:prstGeom>
          <a:noFill/>
          <a:ln>
            <a:noFill/>
          </a:ln>
        </p:spPr>
        <p:txBody>
          <a:bodyPr wrap="square">
            <a:spAutoFit/>
          </a:bodyPr>
          <a:lstStyle/>
          <a:p>
            <a:pPr algn="ctr">
              <a:defRPr/>
            </a:pPr>
            <a:r>
              <a:rPr lang="es-ES" dirty="0">
                <a:solidFill>
                  <a:srgbClr val="000A8B"/>
                </a:solidFill>
              </a:rPr>
              <a:t> </a:t>
            </a:r>
          </a:p>
        </p:txBody>
      </p:sp>
      <p:sp>
        <p:nvSpPr>
          <p:cNvPr id="5128" name="CuadroTexto 5">
            <a:extLst>
              <a:ext uri="{FF2B5EF4-FFF2-40B4-BE49-F238E27FC236}">
                <a16:creationId xmlns:a16="http://schemas.microsoft.com/office/drawing/2014/main" id="{F6E8FECB-0746-42CE-9872-AB4439B25447}"/>
              </a:ext>
            </a:extLst>
          </p:cNvPr>
          <p:cNvSpPr txBox="1">
            <a:spLocks noChangeArrowheads="1"/>
          </p:cNvSpPr>
          <p:nvPr/>
        </p:nvSpPr>
        <p:spPr bwMode="auto">
          <a:xfrm>
            <a:off x="1113182" y="1613549"/>
            <a:ext cx="75383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3200" b="1" dirty="0"/>
              <a:t>                                   </a:t>
            </a:r>
            <a:r>
              <a:rPr lang="es-CO" altLang="es-CO" sz="3200" b="1" dirty="0">
                <a:solidFill>
                  <a:srgbClr val="002060"/>
                </a:solidFill>
              </a:rPr>
              <a:t>FASES DEL PROYECTO</a:t>
            </a:r>
          </a:p>
        </p:txBody>
      </p:sp>
      <p:sp>
        <p:nvSpPr>
          <p:cNvPr id="7" name="Rectángulo 6">
            <a:extLst>
              <a:ext uri="{FF2B5EF4-FFF2-40B4-BE49-F238E27FC236}">
                <a16:creationId xmlns:a16="http://schemas.microsoft.com/office/drawing/2014/main" id="{34704FB1-4B38-4C8B-937B-74B9A3B77C1E}"/>
              </a:ext>
            </a:extLst>
          </p:cNvPr>
          <p:cNvSpPr/>
          <p:nvPr/>
        </p:nvSpPr>
        <p:spPr>
          <a:xfrm>
            <a:off x="806452" y="3075061"/>
            <a:ext cx="3095624" cy="1371600"/>
          </a:xfrm>
          <a:prstGeom prst="rect">
            <a:avLst/>
          </a:prstGeom>
          <a:ln/>
        </p:spPr>
        <p:style>
          <a:lnRef idx="1">
            <a:schemeClr val="accent6"/>
          </a:lnRef>
          <a:fillRef idx="3">
            <a:schemeClr val="accent6"/>
          </a:fillRef>
          <a:effectRef idx="2">
            <a:schemeClr val="accent6"/>
          </a:effectRef>
          <a:fontRef idx="minor">
            <a:schemeClr val="lt1"/>
          </a:fontRef>
        </p:style>
        <p:txBody>
          <a:bodyPr anchor="ctr"/>
          <a:lstStyle/>
          <a:p>
            <a:pPr algn="ctr">
              <a:defRPr/>
            </a:pPr>
            <a:r>
              <a:rPr lang="es-ES" sz="2000" b="1" dirty="0">
                <a:solidFill>
                  <a:schemeClr val="tx2">
                    <a:lumMod val="75000"/>
                  </a:schemeClr>
                </a:solidFill>
              </a:rPr>
              <a:t>PRIMERA FASE:</a:t>
            </a:r>
            <a:r>
              <a:rPr lang="es-CO" sz="2000" b="1" dirty="0">
                <a:solidFill>
                  <a:schemeClr val="tx2">
                    <a:lumMod val="75000"/>
                  </a:schemeClr>
                </a:solidFill>
              </a:rPr>
              <a:t> </a:t>
            </a:r>
          </a:p>
          <a:p>
            <a:pPr algn="just">
              <a:defRPr/>
            </a:pPr>
            <a:r>
              <a:rPr lang="es-CO" sz="2000" b="1" dirty="0">
                <a:solidFill>
                  <a:schemeClr val="tx2">
                    <a:lumMod val="75000"/>
                  </a:schemeClr>
                </a:solidFill>
              </a:rPr>
              <a:t>Identificar los requisitos técnicos, jurídicos y financieros del proyecto.</a:t>
            </a:r>
            <a:r>
              <a:rPr lang="es-CO" b="1" dirty="0">
                <a:solidFill>
                  <a:schemeClr val="tx2">
                    <a:lumMod val="75000"/>
                  </a:schemeClr>
                </a:solidFill>
              </a:rPr>
              <a:t>	</a:t>
            </a:r>
            <a:endParaRPr lang="es-CO" dirty="0"/>
          </a:p>
        </p:txBody>
      </p:sp>
      <p:cxnSp>
        <p:nvCxnSpPr>
          <p:cNvPr id="9" name="Conector recto 8">
            <a:extLst>
              <a:ext uri="{FF2B5EF4-FFF2-40B4-BE49-F238E27FC236}">
                <a16:creationId xmlns:a16="http://schemas.microsoft.com/office/drawing/2014/main" id="{B6EBEB38-24E6-4EFF-A27B-F6ABF79DF157}"/>
              </a:ext>
            </a:extLst>
          </p:cNvPr>
          <p:cNvCxnSpPr>
            <a:cxnSpLocks/>
            <a:stCxn id="7" idx="3"/>
            <a:endCxn id="20" idx="1"/>
          </p:cNvCxnSpPr>
          <p:nvPr/>
        </p:nvCxnSpPr>
        <p:spPr>
          <a:xfrm>
            <a:off x="3902076" y="3760861"/>
            <a:ext cx="672932" cy="1514"/>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ángulo 19">
            <a:extLst>
              <a:ext uri="{FF2B5EF4-FFF2-40B4-BE49-F238E27FC236}">
                <a16:creationId xmlns:a16="http://schemas.microsoft.com/office/drawing/2014/main" id="{F26DC88D-0A6F-476D-A77E-B9A70A6740D8}"/>
              </a:ext>
            </a:extLst>
          </p:cNvPr>
          <p:cNvSpPr/>
          <p:nvPr/>
        </p:nvSpPr>
        <p:spPr>
          <a:xfrm>
            <a:off x="4575008" y="3076575"/>
            <a:ext cx="3389442" cy="1371600"/>
          </a:xfrm>
          <a:prstGeom prst="rect">
            <a:avLst/>
          </a:prstGeom>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s-CO" sz="2000" b="1" dirty="0">
                <a:solidFill>
                  <a:schemeClr val="tx2">
                    <a:lumMod val="75000"/>
                  </a:schemeClr>
                </a:solidFill>
              </a:rPr>
              <a:t>SEGUNDA FASE:	 Construcción de un esquema de comercialización diversificado. </a:t>
            </a:r>
            <a:endParaRPr lang="es-CO" sz="2000" dirty="0"/>
          </a:p>
        </p:txBody>
      </p:sp>
      <p:sp>
        <p:nvSpPr>
          <p:cNvPr id="25" name="Rectángulo 24">
            <a:extLst>
              <a:ext uri="{FF2B5EF4-FFF2-40B4-BE49-F238E27FC236}">
                <a16:creationId xmlns:a16="http://schemas.microsoft.com/office/drawing/2014/main" id="{F9B982CA-C9A1-4EC9-B3FC-BCE440A27559}"/>
              </a:ext>
            </a:extLst>
          </p:cNvPr>
          <p:cNvSpPr/>
          <p:nvPr/>
        </p:nvSpPr>
        <p:spPr>
          <a:xfrm>
            <a:off x="8491629" y="3105651"/>
            <a:ext cx="2862263" cy="134620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s-CO" sz="2000" b="1" dirty="0">
                <a:solidFill>
                  <a:schemeClr val="tx2">
                    <a:lumMod val="75000"/>
                  </a:schemeClr>
                </a:solidFill>
              </a:rPr>
              <a:t>TERCERA FASE:	 Materialización de la	venta. </a:t>
            </a:r>
            <a:endParaRPr lang="es-CO" sz="2000" dirty="0"/>
          </a:p>
        </p:txBody>
      </p:sp>
      <p:cxnSp>
        <p:nvCxnSpPr>
          <p:cNvPr id="26" name="Conector recto 25">
            <a:extLst>
              <a:ext uri="{FF2B5EF4-FFF2-40B4-BE49-F238E27FC236}">
                <a16:creationId xmlns:a16="http://schemas.microsoft.com/office/drawing/2014/main" id="{AB09D86B-11A2-438A-AA9D-33C1194DFF86}"/>
              </a:ext>
            </a:extLst>
          </p:cNvPr>
          <p:cNvCxnSpPr>
            <a:cxnSpLocks/>
          </p:cNvCxnSpPr>
          <p:nvPr/>
        </p:nvCxnSpPr>
        <p:spPr>
          <a:xfrm flipV="1">
            <a:off x="7964450" y="3731657"/>
            <a:ext cx="519112" cy="1588"/>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BCEF2CB1-45C0-4E0C-B917-B9F173277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5" name="Imagen 14">
            <a:extLst>
              <a:ext uri="{FF2B5EF4-FFF2-40B4-BE49-F238E27FC236}">
                <a16:creationId xmlns:a16="http://schemas.microsoft.com/office/drawing/2014/main" id="{7917C3D7-F370-4950-918F-B1FE7A9F01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6" name="Imagen 15">
            <a:extLst>
              <a:ext uri="{FF2B5EF4-FFF2-40B4-BE49-F238E27FC236}">
                <a16:creationId xmlns:a16="http://schemas.microsoft.com/office/drawing/2014/main" id="{BDC3EC1A-BDCD-439A-9EE7-174B3BFE2F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7" name="Rectángulo 16">
            <a:extLst>
              <a:ext uri="{FF2B5EF4-FFF2-40B4-BE49-F238E27FC236}">
                <a16:creationId xmlns:a16="http://schemas.microsoft.com/office/drawing/2014/main" id="{D740A454-655F-48D3-92DB-3B29465914F8}"/>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8" name="CuadroTexto 7">
            <a:extLst>
              <a:ext uri="{FF2B5EF4-FFF2-40B4-BE49-F238E27FC236}">
                <a16:creationId xmlns:a16="http://schemas.microsoft.com/office/drawing/2014/main" id="{108C5488-715C-4687-8B63-C5151E2F6C87}"/>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177344116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27FB5CA-C721-407D-B2AC-3492A19BDCE4}"/>
              </a:ext>
            </a:extLst>
          </p:cNvPr>
          <p:cNvSpPr txBox="1"/>
          <p:nvPr/>
        </p:nvSpPr>
        <p:spPr>
          <a:xfrm>
            <a:off x="1220788" y="3362325"/>
            <a:ext cx="9144001" cy="584200"/>
          </a:xfrm>
          <a:prstGeom prst="rect">
            <a:avLst/>
          </a:prstGeom>
          <a:noFill/>
          <a:ln>
            <a:noFill/>
          </a:ln>
        </p:spPr>
        <p:txBody>
          <a:bodyPr>
            <a:spAutoFit/>
          </a:bodyPr>
          <a:lstStyle/>
          <a:p>
            <a:pPr algn="ctr">
              <a:defRPr/>
            </a:pPr>
            <a:r>
              <a:rPr lang="es-ES" sz="3200" dirty="0">
                <a:solidFill>
                  <a:srgbClr val="000A8B"/>
                </a:solidFill>
              </a:rPr>
              <a:t> </a:t>
            </a:r>
          </a:p>
        </p:txBody>
      </p:sp>
      <p:sp>
        <p:nvSpPr>
          <p:cNvPr id="6152" name="CuadroTexto 5">
            <a:extLst>
              <a:ext uri="{FF2B5EF4-FFF2-40B4-BE49-F238E27FC236}">
                <a16:creationId xmlns:a16="http://schemas.microsoft.com/office/drawing/2014/main" id="{A6BCCC2D-32C2-422E-82AF-6EA9B6C67103}"/>
              </a:ext>
            </a:extLst>
          </p:cNvPr>
          <p:cNvSpPr txBox="1">
            <a:spLocks noChangeArrowheads="1"/>
          </p:cNvSpPr>
          <p:nvPr/>
        </p:nvSpPr>
        <p:spPr bwMode="auto">
          <a:xfrm>
            <a:off x="3143251" y="1833563"/>
            <a:ext cx="6621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a:t>
            </a:r>
            <a:endParaRPr lang="es-CO" altLang="es-CO" sz="2400" b="1">
              <a:solidFill>
                <a:srgbClr val="002060"/>
              </a:solidFill>
            </a:endParaRPr>
          </a:p>
        </p:txBody>
      </p:sp>
      <p:sp>
        <p:nvSpPr>
          <p:cNvPr id="6153" name="CuadroTexto 3">
            <a:extLst>
              <a:ext uri="{FF2B5EF4-FFF2-40B4-BE49-F238E27FC236}">
                <a16:creationId xmlns:a16="http://schemas.microsoft.com/office/drawing/2014/main" id="{110B1C8C-9ABB-402D-890C-3C6555EF61FA}"/>
              </a:ext>
            </a:extLst>
          </p:cNvPr>
          <p:cNvSpPr txBox="1">
            <a:spLocks noChangeArrowheads="1"/>
          </p:cNvSpPr>
          <p:nvPr/>
        </p:nvSpPr>
        <p:spPr bwMode="auto">
          <a:xfrm>
            <a:off x="2462325" y="956268"/>
            <a:ext cx="5684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dirty="0">
                <a:solidFill>
                  <a:srgbClr val="002060"/>
                </a:solidFill>
              </a:rPr>
              <a:t>             </a:t>
            </a:r>
            <a:r>
              <a:rPr lang="es-CO" altLang="es-CO" sz="2400" b="1" dirty="0">
                <a:solidFill>
                  <a:srgbClr val="002060"/>
                </a:solidFill>
              </a:rPr>
              <a:t>PRIMERA FASE DEL PROYECTO</a:t>
            </a:r>
          </a:p>
        </p:txBody>
      </p:sp>
      <p:pic>
        <p:nvPicPr>
          <p:cNvPr id="14" name="Imagen 13">
            <a:extLst>
              <a:ext uri="{FF2B5EF4-FFF2-40B4-BE49-F238E27FC236}">
                <a16:creationId xmlns:a16="http://schemas.microsoft.com/office/drawing/2014/main" id="{2A112973-916F-4647-AF7D-96E7591BC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15" name="Imagen 14">
            <a:extLst>
              <a:ext uri="{FF2B5EF4-FFF2-40B4-BE49-F238E27FC236}">
                <a16:creationId xmlns:a16="http://schemas.microsoft.com/office/drawing/2014/main" id="{2C925A50-7BDB-457F-9F58-E49FCEA39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16" name="Imagen 15">
            <a:extLst>
              <a:ext uri="{FF2B5EF4-FFF2-40B4-BE49-F238E27FC236}">
                <a16:creationId xmlns:a16="http://schemas.microsoft.com/office/drawing/2014/main" id="{D6BB81EF-F8B9-415B-876C-0367DF237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17" name="Rectángulo 16">
            <a:extLst>
              <a:ext uri="{FF2B5EF4-FFF2-40B4-BE49-F238E27FC236}">
                <a16:creationId xmlns:a16="http://schemas.microsoft.com/office/drawing/2014/main" id="{5FB549C9-EBF8-4A5A-80C4-C28FAC2BC5ED}"/>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8" name="CuadroTexto 7">
            <a:extLst>
              <a:ext uri="{FF2B5EF4-FFF2-40B4-BE49-F238E27FC236}">
                <a16:creationId xmlns:a16="http://schemas.microsoft.com/office/drawing/2014/main" id="{3003A4DF-53FC-4FAD-9D59-6C52A0A46BBF}"/>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graphicFrame>
        <p:nvGraphicFramePr>
          <p:cNvPr id="5" name="Diagrama 4">
            <a:extLst>
              <a:ext uri="{FF2B5EF4-FFF2-40B4-BE49-F238E27FC236}">
                <a16:creationId xmlns:a16="http://schemas.microsoft.com/office/drawing/2014/main" id="{41FB786A-D066-4D54-A135-D0EA87615693}"/>
              </a:ext>
            </a:extLst>
          </p:cNvPr>
          <p:cNvGraphicFramePr/>
          <p:nvPr>
            <p:extLst/>
          </p:nvPr>
        </p:nvGraphicFramePr>
        <p:xfrm>
          <a:off x="305024" y="1558928"/>
          <a:ext cx="8698300" cy="48311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3" name="CuadroTexto 4">
            <a:extLst>
              <a:ext uri="{FF2B5EF4-FFF2-40B4-BE49-F238E27FC236}">
                <a16:creationId xmlns:a16="http://schemas.microsoft.com/office/drawing/2014/main" id="{47AF27EA-161A-4E55-8494-2B66F0136939}"/>
              </a:ext>
            </a:extLst>
          </p:cNvPr>
          <p:cNvSpPr txBox="1">
            <a:spLocks noChangeArrowheads="1"/>
          </p:cNvSpPr>
          <p:nvPr/>
        </p:nvSpPr>
        <p:spPr bwMode="auto">
          <a:xfrm>
            <a:off x="9844089" y="2202895"/>
            <a:ext cx="2136084"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400" b="1" dirty="0">
                <a:solidFill>
                  <a:schemeClr val="bg1"/>
                </a:solidFill>
              </a:rPr>
              <a:t>PRODUCTOS: </a:t>
            </a:r>
          </a:p>
          <a:p>
            <a:pPr algn="ctr"/>
            <a:endParaRPr lang="es-CO" altLang="es-CO" sz="1400" b="1" dirty="0">
              <a:solidFill>
                <a:schemeClr val="bg1"/>
              </a:solidFill>
            </a:endParaRPr>
          </a:p>
          <a:p>
            <a:pPr algn="just"/>
            <a:r>
              <a:rPr lang="es-CO" altLang="es-CO" sz="1400" b="1" dirty="0">
                <a:solidFill>
                  <a:schemeClr val="bg1"/>
                </a:solidFill>
              </a:rPr>
              <a:t>Tres pliegos de licitación. </a:t>
            </a:r>
          </a:p>
          <a:p>
            <a:pPr algn="just"/>
            <a:endParaRPr lang="es-CO" altLang="es-CO" sz="1400" b="1" dirty="0">
              <a:solidFill>
                <a:schemeClr val="bg1"/>
              </a:solidFill>
            </a:endParaRPr>
          </a:p>
          <a:p>
            <a:pPr marL="285750" indent="-285750" algn="just">
              <a:buFont typeface="Wingdings" panose="05000000000000000000" pitchFamily="2" charset="2"/>
              <a:buChar char="ü"/>
            </a:pPr>
            <a:r>
              <a:rPr lang="es-CO" altLang="es-CO" sz="1400" b="1" dirty="0">
                <a:solidFill>
                  <a:schemeClr val="bg1"/>
                </a:solidFill>
              </a:rPr>
              <a:t>Para contratar la firma avaluadora.</a:t>
            </a:r>
          </a:p>
          <a:p>
            <a:pPr marL="285750" indent="-285750" algn="just">
              <a:buFont typeface="Wingdings" panose="05000000000000000000" pitchFamily="2" charset="2"/>
              <a:buChar char="ü"/>
            </a:pPr>
            <a:r>
              <a:rPr lang="es-CO" altLang="es-CO" sz="1400" b="1" dirty="0">
                <a:solidFill>
                  <a:schemeClr val="bg1"/>
                </a:solidFill>
              </a:rPr>
              <a:t>Para contratar la firma estructuradora del esquema de comercialización diversificado.</a:t>
            </a:r>
          </a:p>
          <a:p>
            <a:pPr marL="285750" indent="-285750" algn="just">
              <a:buFont typeface="Wingdings" panose="05000000000000000000" pitchFamily="2" charset="2"/>
              <a:buChar char="ü"/>
            </a:pPr>
            <a:r>
              <a:rPr lang="es-CO" altLang="es-CO" sz="1400" b="1" dirty="0">
                <a:solidFill>
                  <a:schemeClr val="bg1"/>
                </a:solidFill>
              </a:rPr>
              <a:t>Para la encargada de realizar el soporte jurídico y la revisión previa de inventario.</a:t>
            </a:r>
          </a:p>
        </p:txBody>
      </p:sp>
      <p:sp>
        <p:nvSpPr>
          <p:cNvPr id="7" name="Rectángulo 6">
            <a:extLst>
              <a:ext uri="{FF2B5EF4-FFF2-40B4-BE49-F238E27FC236}">
                <a16:creationId xmlns:a16="http://schemas.microsoft.com/office/drawing/2014/main" id="{48CC4B60-4E24-4293-84A7-A2D6C03EA7CC}"/>
              </a:ext>
            </a:extLst>
          </p:cNvPr>
          <p:cNvSpPr/>
          <p:nvPr/>
        </p:nvSpPr>
        <p:spPr>
          <a:xfrm>
            <a:off x="9272481" y="1743494"/>
            <a:ext cx="2569070" cy="446204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altLang="es-CO" sz="1600" b="1" dirty="0">
                <a:solidFill>
                  <a:schemeClr val="bg1"/>
                </a:solidFill>
              </a:rPr>
              <a:t>PRODUCTOS: </a:t>
            </a:r>
          </a:p>
          <a:p>
            <a:pPr algn="ctr"/>
            <a:endParaRPr lang="es-CO" altLang="es-CO" sz="1600" b="1" dirty="0">
              <a:solidFill>
                <a:schemeClr val="bg1"/>
              </a:solidFill>
            </a:endParaRPr>
          </a:p>
          <a:p>
            <a:pPr algn="just"/>
            <a:r>
              <a:rPr lang="es-CO" altLang="es-CO" sz="1600" b="1" dirty="0">
                <a:solidFill>
                  <a:schemeClr val="bg1"/>
                </a:solidFill>
              </a:rPr>
              <a:t>Tres pliegos de licitación. </a:t>
            </a:r>
          </a:p>
          <a:p>
            <a:pPr algn="just"/>
            <a:endParaRPr lang="es-CO" altLang="es-CO" sz="1600" b="1" dirty="0">
              <a:solidFill>
                <a:schemeClr val="bg1"/>
              </a:solidFill>
            </a:endParaRPr>
          </a:p>
          <a:p>
            <a:pPr marL="285750" indent="-285750" algn="just">
              <a:buFont typeface="Wingdings" panose="05000000000000000000" pitchFamily="2" charset="2"/>
              <a:buChar char="ü"/>
            </a:pPr>
            <a:r>
              <a:rPr lang="es-CO" altLang="es-CO" sz="1600" b="1" dirty="0">
                <a:solidFill>
                  <a:schemeClr val="bg1"/>
                </a:solidFill>
              </a:rPr>
              <a:t>Para contratar la firma avaluadora.</a:t>
            </a:r>
          </a:p>
          <a:p>
            <a:pPr marL="285750" indent="-285750" algn="just">
              <a:buFont typeface="Wingdings" panose="05000000000000000000" pitchFamily="2" charset="2"/>
              <a:buChar char="ü"/>
            </a:pPr>
            <a:r>
              <a:rPr lang="es-CO" altLang="es-CO" sz="1600" b="1" dirty="0">
                <a:solidFill>
                  <a:schemeClr val="bg1"/>
                </a:solidFill>
              </a:rPr>
              <a:t>Para contratar la firma estructuradora del esquema de comercialización diversificado.</a:t>
            </a:r>
          </a:p>
          <a:p>
            <a:pPr marL="285750" indent="-285750" algn="just">
              <a:buFont typeface="Wingdings" panose="05000000000000000000" pitchFamily="2" charset="2"/>
              <a:buChar char="ü"/>
            </a:pPr>
            <a:r>
              <a:rPr lang="es-CO" altLang="es-CO" sz="1600" b="1" dirty="0">
                <a:solidFill>
                  <a:schemeClr val="bg1"/>
                </a:solidFill>
              </a:rPr>
              <a:t>Para contratar la firma encargada de realizar el soporte jurídico y la revisión previa de inventario.</a:t>
            </a:r>
          </a:p>
        </p:txBody>
      </p:sp>
    </p:spTree>
    <p:extLst>
      <p:ext uri="{BB962C8B-B14F-4D97-AF65-F5344CB8AC3E}">
        <p14:creationId xmlns:p14="http://schemas.microsoft.com/office/powerpoint/2010/main" val="242871722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CuadroTexto 5">
            <a:extLst>
              <a:ext uri="{FF2B5EF4-FFF2-40B4-BE49-F238E27FC236}">
                <a16:creationId xmlns:a16="http://schemas.microsoft.com/office/drawing/2014/main" id="{B844739D-06CE-4710-A5AD-C32503A13EE2}"/>
              </a:ext>
            </a:extLst>
          </p:cNvPr>
          <p:cNvSpPr txBox="1">
            <a:spLocks noChangeArrowheads="1"/>
          </p:cNvSpPr>
          <p:nvPr/>
        </p:nvSpPr>
        <p:spPr bwMode="auto">
          <a:xfrm>
            <a:off x="3143251" y="1833563"/>
            <a:ext cx="6621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a:t>
            </a:r>
            <a:endParaRPr lang="es-CO" altLang="es-CO" sz="2400" b="1">
              <a:solidFill>
                <a:srgbClr val="002060"/>
              </a:solidFill>
            </a:endParaRPr>
          </a:p>
        </p:txBody>
      </p:sp>
      <p:sp>
        <p:nvSpPr>
          <p:cNvPr id="8200" name="CuadroTexto 3">
            <a:extLst>
              <a:ext uri="{FF2B5EF4-FFF2-40B4-BE49-F238E27FC236}">
                <a16:creationId xmlns:a16="http://schemas.microsoft.com/office/drawing/2014/main" id="{45BCB503-92E4-4318-898E-FE1A1BAB509E}"/>
              </a:ext>
            </a:extLst>
          </p:cNvPr>
          <p:cNvSpPr txBox="1">
            <a:spLocks noChangeArrowheads="1"/>
          </p:cNvSpPr>
          <p:nvPr/>
        </p:nvSpPr>
        <p:spPr bwMode="auto">
          <a:xfrm>
            <a:off x="3621711" y="1114418"/>
            <a:ext cx="54152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dirty="0">
                <a:solidFill>
                  <a:srgbClr val="002060"/>
                </a:solidFill>
              </a:rPr>
              <a:t>             </a:t>
            </a:r>
            <a:r>
              <a:rPr lang="es-CO" altLang="es-CO" sz="2400" b="1" dirty="0">
                <a:solidFill>
                  <a:srgbClr val="002060"/>
                </a:solidFill>
              </a:rPr>
              <a:t>SEGUNDA FASE DEL PROYECTO</a:t>
            </a:r>
          </a:p>
        </p:txBody>
      </p:sp>
      <p:pic>
        <p:nvPicPr>
          <p:cNvPr id="10" name="Imagen 9">
            <a:extLst>
              <a:ext uri="{FF2B5EF4-FFF2-40B4-BE49-F238E27FC236}">
                <a16:creationId xmlns:a16="http://schemas.microsoft.com/office/drawing/2014/main" id="{652900ED-2086-4D9F-916D-0282801A2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124222" cy="1192950"/>
          </a:xfrm>
          <a:prstGeom prst="rect">
            <a:avLst/>
          </a:prstGeom>
        </p:spPr>
      </p:pic>
      <p:pic>
        <p:nvPicPr>
          <p:cNvPr id="11" name="Imagen 10">
            <a:extLst>
              <a:ext uri="{FF2B5EF4-FFF2-40B4-BE49-F238E27FC236}">
                <a16:creationId xmlns:a16="http://schemas.microsoft.com/office/drawing/2014/main" id="{E21522B3-3CCA-4E40-86B8-4D9ECC0440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801" y="11243"/>
            <a:ext cx="2628219" cy="1018435"/>
          </a:xfrm>
          <a:prstGeom prst="rect">
            <a:avLst/>
          </a:prstGeom>
        </p:spPr>
      </p:pic>
      <p:pic>
        <p:nvPicPr>
          <p:cNvPr id="12" name="Imagen 11">
            <a:extLst>
              <a:ext uri="{FF2B5EF4-FFF2-40B4-BE49-F238E27FC236}">
                <a16:creationId xmlns:a16="http://schemas.microsoft.com/office/drawing/2014/main" id="{F3DE2F29-EC17-41C6-8C95-5EBE521E3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2243" y="0"/>
            <a:ext cx="3067056" cy="992471"/>
          </a:xfrm>
          <a:prstGeom prst="rect">
            <a:avLst/>
          </a:prstGeom>
        </p:spPr>
      </p:pic>
      <p:sp>
        <p:nvSpPr>
          <p:cNvPr id="13" name="Rectángulo 12">
            <a:extLst>
              <a:ext uri="{FF2B5EF4-FFF2-40B4-BE49-F238E27FC236}">
                <a16:creationId xmlns:a16="http://schemas.microsoft.com/office/drawing/2014/main" id="{DD065EE1-1E78-4A63-B91E-2898BF032AB1}"/>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7">
            <a:extLst>
              <a:ext uri="{FF2B5EF4-FFF2-40B4-BE49-F238E27FC236}">
                <a16:creationId xmlns:a16="http://schemas.microsoft.com/office/drawing/2014/main" id="{20D6EA6F-8FAC-484E-8829-7CDCCEBCE495}"/>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graphicFrame>
        <p:nvGraphicFramePr>
          <p:cNvPr id="3" name="Diagrama 2">
            <a:extLst>
              <a:ext uri="{FF2B5EF4-FFF2-40B4-BE49-F238E27FC236}">
                <a16:creationId xmlns:a16="http://schemas.microsoft.com/office/drawing/2014/main" id="{DA9ECA45-2C58-4E67-8654-148B74AE92EE}"/>
              </a:ext>
            </a:extLst>
          </p:cNvPr>
          <p:cNvGraphicFramePr/>
          <p:nvPr>
            <p:extLst/>
          </p:nvPr>
        </p:nvGraphicFramePr>
        <p:xfrm>
          <a:off x="872196" y="1608420"/>
          <a:ext cx="10958733" cy="48791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1193526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CuadroTexto 5">
            <a:extLst>
              <a:ext uri="{FF2B5EF4-FFF2-40B4-BE49-F238E27FC236}">
                <a16:creationId xmlns:a16="http://schemas.microsoft.com/office/drawing/2014/main" id="{B844739D-06CE-4710-A5AD-C32503A13EE2}"/>
              </a:ext>
            </a:extLst>
          </p:cNvPr>
          <p:cNvSpPr txBox="1">
            <a:spLocks noChangeArrowheads="1"/>
          </p:cNvSpPr>
          <p:nvPr/>
        </p:nvSpPr>
        <p:spPr bwMode="auto">
          <a:xfrm>
            <a:off x="3143251" y="1833563"/>
            <a:ext cx="6621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a:t>
            </a:r>
            <a:endParaRPr lang="es-CO" altLang="es-CO" sz="2400" b="1">
              <a:solidFill>
                <a:srgbClr val="002060"/>
              </a:solidFill>
            </a:endParaRPr>
          </a:p>
        </p:txBody>
      </p:sp>
      <p:sp>
        <p:nvSpPr>
          <p:cNvPr id="8200" name="CuadroTexto 3">
            <a:extLst>
              <a:ext uri="{FF2B5EF4-FFF2-40B4-BE49-F238E27FC236}">
                <a16:creationId xmlns:a16="http://schemas.microsoft.com/office/drawing/2014/main" id="{45BCB503-92E4-4318-898E-FE1A1BAB509E}"/>
              </a:ext>
            </a:extLst>
          </p:cNvPr>
          <p:cNvSpPr txBox="1">
            <a:spLocks noChangeArrowheads="1"/>
          </p:cNvSpPr>
          <p:nvPr/>
        </p:nvSpPr>
        <p:spPr bwMode="auto">
          <a:xfrm>
            <a:off x="3621711" y="1114418"/>
            <a:ext cx="54152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dirty="0">
                <a:solidFill>
                  <a:srgbClr val="002060"/>
                </a:solidFill>
              </a:rPr>
              <a:t>             </a:t>
            </a:r>
            <a:r>
              <a:rPr lang="es-CO" altLang="es-CO" sz="2400" b="1" dirty="0">
                <a:solidFill>
                  <a:srgbClr val="002060"/>
                </a:solidFill>
              </a:rPr>
              <a:t>SEGUNDA FASE DEL PROYECTO</a:t>
            </a:r>
          </a:p>
        </p:txBody>
      </p:sp>
      <p:pic>
        <p:nvPicPr>
          <p:cNvPr id="10" name="Imagen 9">
            <a:extLst>
              <a:ext uri="{FF2B5EF4-FFF2-40B4-BE49-F238E27FC236}">
                <a16:creationId xmlns:a16="http://schemas.microsoft.com/office/drawing/2014/main" id="{652900ED-2086-4D9F-916D-0282801A2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124222" cy="1192950"/>
          </a:xfrm>
          <a:prstGeom prst="rect">
            <a:avLst/>
          </a:prstGeom>
        </p:spPr>
      </p:pic>
      <p:pic>
        <p:nvPicPr>
          <p:cNvPr id="11" name="Imagen 10">
            <a:extLst>
              <a:ext uri="{FF2B5EF4-FFF2-40B4-BE49-F238E27FC236}">
                <a16:creationId xmlns:a16="http://schemas.microsoft.com/office/drawing/2014/main" id="{E21522B3-3CCA-4E40-86B8-4D9ECC0440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801" y="11243"/>
            <a:ext cx="2628219" cy="1018435"/>
          </a:xfrm>
          <a:prstGeom prst="rect">
            <a:avLst/>
          </a:prstGeom>
        </p:spPr>
      </p:pic>
      <p:pic>
        <p:nvPicPr>
          <p:cNvPr id="12" name="Imagen 11">
            <a:extLst>
              <a:ext uri="{FF2B5EF4-FFF2-40B4-BE49-F238E27FC236}">
                <a16:creationId xmlns:a16="http://schemas.microsoft.com/office/drawing/2014/main" id="{F3DE2F29-EC17-41C6-8C95-5EBE521E3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2243" y="0"/>
            <a:ext cx="3067056" cy="992471"/>
          </a:xfrm>
          <a:prstGeom prst="rect">
            <a:avLst/>
          </a:prstGeom>
        </p:spPr>
      </p:pic>
      <p:sp>
        <p:nvSpPr>
          <p:cNvPr id="13" name="Rectángulo 12">
            <a:extLst>
              <a:ext uri="{FF2B5EF4-FFF2-40B4-BE49-F238E27FC236}">
                <a16:creationId xmlns:a16="http://schemas.microsoft.com/office/drawing/2014/main" id="{DD065EE1-1E78-4A63-B91E-2898BF032AB1}"/>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7">
            <a:extLst>
              <a:ext uri="{FF2B5EF4-FFF2-40B4-BE49-F238E27FC236}">
                <a16:creationId xmlns:a16="http://schemas.microsoft.com/office/drawing/2014/main" id="{20D6EA6F-8FAC-484E-8829-7CDCCEBCE495}"/>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graphicFrame>
        <p:nvGraphicFramePr>
          <p:cNvPr id="3" name="Diagrama 2">
            <a:extLst>
              <a:ext uri="{FF2B5EF4-FFF2-40B4-BE49-F238E27FC236}">
                <a16:creationId xmlns:a16="http://schemas.microsoft.com/office/drawing/2014/main" id="{DA9ECA45-2C58-4E67-8654-148B74AE92EE}"/>
              </a:ext>
            </a:extLst>
          </p:cNvPr>
          <p:cNvGraphicFramePr/>
          <p:nvPr>
            <p:extLst/>
          </p:nvPr>
        </p:nvGraphicFramePr>
        <p:xfrm>
          <a:off x="872196" y="1608420"/>
          <a:ext cx="10958733" cy="48791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84587449"/>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CuadroTexto 5">
            <a:extLst>
              <a:ext uri="{FF2B5EF4-FFF2-40B4-BE49-F238E27FC236}">
                <a16:creationId xmlns:a16="http://schemas.microsoft.com/office/drawing/2014/main" id="{8C34F777-4E0C-47C0-BDCD-E68D69B7859C}"/>
              </a:ext>
            </a:extLst>
          </p:cNvPr>
          <p:cNvSpPr txBox="1">
            <a:spLocks noChangeArrowheads="1"/>
          </p:cNvSpPr>
          <p:nvPr/>
        </p:nvSpPr>
        <p:spPr bwMode="auto">
          <a:xfrm>
            <a:off x="3143251" y="1833563"/>
            <a:ext cx="6621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a:t>
            </a:r>
            <a:endParaRPr lang="es-CO" altLang="es-CO" sz="2400" b="1">
              <a:solidFill>
                <a:srgbClr val="002060"/>
              </a:solidFill>
            </a:endParaRPr>
          </a:p>
        </p:txBody>
      </p:sp>
      <p:sp>
        <p:nvSpPr>
          <p:cNvPr id="10248" name="CuadroTexto 3">
            <a:extLst>
              <a:ext uri="{FF2B5EF4-FFF2-40B4-BE49-F238E27FC236}">
                <a16:creationId xmlns:a16="http://schemas.microsoft.com/office/drawing/2014/main" id="{C01B3292-77FF-4398-8EB5-071F814B5217}"/>
              </a:ext>
            </a:extLst>
          </p:cNvPr>
          <p:cNvSpPr txBox="1">
            <a:spLocks noChangeArrowheads="1"/>
          </p:cNvSpPr>
          <p:nvPr/>
        </p:nvSpPr>
        <p:spPr bwMode="auto">
          <a:xfrm>
            <a:off x="4013200" y="1017588"/>
            <a:ext cx="4565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dirty="0">
                <a:solidFill>
                  <a:srgbClr val="002060"/>
                </a:solidFill>
              </a:rPr>
              <a:t>             </a:t>
            </a:r>
          </a:p>
        </p:txBody>
      </p:sp>
      <p:pic>
        <p:nvPicPr>
          <p:cNvPr id="10" name="Imagen 9">
            <a:extLst>
              <a:ext uri="{FF2B5EF4-FFF2-40B4-BE49-F238E27FC236}">
                <a16:creationId xmlns:a16="http://schemas.microsoft.com/office/drawing/2014/main" id="{5055A4DF-288E-49D1-BCD8-1C0F3C1CAA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1FF88CDF-5BD6-4F44-B46A-217492423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9761AC94-DA82-417F-9251-ADCCB48901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22578BDE-1413-4163-AC37-C30D64A2A88A}"/>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7">
            <a:extLst>
              <a:ext uri="{FF2B5EF4-FFF2-40B4-BE49-F238E27FC236}">
                <a16:creationId xmlns:a16="http://schemas.microsoft.com/office/drawing/2014/main" id="{B87B636C-490D-4BC4-876B-83FAF2291702}"/>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graphicFrame>
        <p:nvGraphicFramePr>
          <p:cNvPr id="3" name="Diagrama 2">
            <a:extLst>
              <a:ext uri="{FF2B5EF4-FFF2-40B4-BE49-F238E27FC236}">
                <a16:creationId xmlns:a16="http://schemas.microsoft.com/office/drawing/2014/main" id="{78EF2DBE-1CBD-4AA7-8C7D-9AC2C3351734}"/>
              </a:ext>
            </a:extLst>
          </p:cNvPr>
          <p:cNvGraphicFramePr/>
          <p:nvPr>
            <p:extLst/>
          </p:nvPr>
        </p:nvGraphicFramePr>
        <p:xfrm>
          <a:off x="1716089" y="846275"/>
          <a:ext cx="8848748"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6519698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CuadroTexto 5">
            <a:extLst>
              <a:ext uri="{FF2B5EF4-FFF2-40B4-BE49-F238E27FC236}">
                <a16:creationId xmlns:a16="http://schemas.microsoft.com/office/drawing/2014/main" id="{400B86F9-911D-456D-BF7B-0E2752B544B0}"/>
              </a:ext>
            </a:extLst>
          </p:cNvPr>
          <p:cNvSpPr txBox="1">
            <a:spLocks noChangeArrowheads="1"/>
          </p:cNvSpPr>
          <p:nvPr/>
        </p:nvSpPr>
        <p:spPr bwMode="auto">
          <a:xfrm rot="5400000" flipV="1">
            <a:off x="2577307" y="2086252"/>
            <a:ext cx="7678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a:t>
            </a:r>
            <a:endParaRPr lang="es-CO" altLang="es-CO" sz="2400" b="1">
              <a:solidFill>
                <a:srgbClr val="002060"/>
              </a:solidFill>
            </a:endParaRPr>
          </a:p>
        </p:txBody>
      </p:sp>
      <p:sp>
        <p:nvSpPr>
          <p:cNvPr id="12296" name="CuadroTexto 3">
            <a:extLst>
              <a:ext uri="{FF2B5EF4-FFF2-40B4-BE49-F238E27FC236}">
                <a16:creationId xmlns:a16="http://schemas.microsoft.com/office/drawing/2014/main" id="{B1352282-A630-485B-AA29-8D95EBFBADE4}"/>
              </a:ext>
            </a:extLst>
          </p:cNvPr>
          <p:cNvSpPr txBox="1">
            <a:spLocks noChangeArrowheads="1"/>
          </p:cNvSpPr>
          <p:nvPr/>
        </p:nvSpPr>
        <p:spPr bwMode="auto">
          <a:xfrm>
            <a:off x="588498" y="727841"/>
            <a:ext cx="1101500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dirty="0">
                <a:solidFill>
                  <a:srgbClr val="002060"/>
                </a:solidFill>
              </a:rPr>
              <a:t>             </a:t>
            </a:r>
          </a:p>
          <a:p>
            <a:pPr algn="ctr"/>
            <a:r>
              <a:rPr lang="es-CO" altLang="es-CO" sz="3200" b="1" dirty="0">
                <a:solidFill>
                  <a:srgbClr val="002060"/>
                </a:solidFill>
              </a:rPr>
              <a:t>          </a:t>
            </a:r>
            <a:r>
              <a:rPr lang="es-CO" altLang="es-CO" sz="2400" b="1" dirty="0">
                <a:solidFill>
                  <a:srgbClr val="002060"/>
                </a:solidFill>
              </a:rPr>
              <a:t>IMPLEMENTACIÓN DE MECANISMOS DE   SEGUIMIENTO Y TRANSPARENCIA</a:t>
            </a:r>
          </a:p>
        </p:txBody>
      </p:sp>
      <p:sp>
        <p:nvSpPr>
          <p:cNvPr id="13" name="CuadroTexto 12">
            <a:extLst>
              <a:ext uri="{FF2B5EF4-FFF2-40B4-BE49-F238E27FC236}">
                <a16:creationId xmlns:a16="http://schemas.microsoft.com/office/drawing/2014/main" id="{98F7DD83-D57D-4F05-95B7-5C5AFDDC8333}"/>
              </a:ext>
            </a:extLst>
          </p:cNvPr>
          <p:cNvSpPr txBox="1"/>
          <p:nvPr/>
        </p:nvSpPr>
        <p:spPr>
          <a:xfrm>
            <a:off x="386884" y="1600422"/>
            <a:ext cx="11015003" cy="5293757"/>
          </a:xfrm>
          <a:prstGeom prst="rect">
            <a:avLst/>
          </a:prstGeom>
          <a:noFill/>
        </p:spPr>
        <p:txBody>
          <a:bodyPr wrap="square">
            <a:spAutoFit/>
          </a:bodyPr>
          <a:lstStyle/>
          <a:p>
            <a:pPr>
              <a:defRPr/>
            </a:pPr>
            <a:r>
              <a:rPr lang="es-CO" sz="2000" b="1" dirty="0">
                <a:solidFill>
                  <a:srgbClr val="002060"/>
                </a:solidFill>
              </a:rPr>
              <a:t>1. Comité Técnico:</a:t>
            </a:r>
            <a:endParaRPr lang="es-CO" sz="2000" dirty="0"/>
          </a:p>
          <a:p>
            <a:pPr algn="just">
              <a:defRPr/>
            </a:pPr>
            <a:r>
              <a:rPr lang="es-CO" sz="2000" dirty="0"/>
              <a:t>Compuesto por (1) funcionario de INL, (1) funcionario de la Vicepresidencia Administrativa y Financiera de SAE, (1) funcionario de la Vicepresidencia Jurídica de SAE, (2) dos funcionarios de la Vicepresidencia de Inmuebles y Muebles (2) funcionarios de la Presidencia de SAE que revisarán mensualmente la adecuada ejecución del proyecto.</a:t>
            </a:r>
          </a:p>
          <a:p>
            <a:pPr algn="just">
              <a:defRPr/>
            </a:pPr>
            <a:endParaRPr lang="es-CO" sz="2000" dirty="0"/>
          </a:p>
          <a:p>
            <a:pPr algn="just">
              <a:defRPr/>
            </a:pPr>
            <a:r>
              <a:rPr lang="es-CO" sz="2000" b="1" dirty="0">
                <a:solidFill>
                  <a:srgbClr val="002060"/>
                </a:solidFill>
              </a:rPr>
              <a:t>2. Comité de alto Nivel:</a:t>
            </a:r>
          </a:p>
          <a:p>
            <a:pPr algn="just">
              <a:defRPr/>
            </a:pPr>
            <a:r>
              <a:rPr lang="es-CO" sz="2000" dirty="0"/>
              <a:t>    </a:t>
            </a:r>
          </a:p>
          <a:p>
            <a:pPr algn="just">
              <a:defRPr/>
            </a:pPr>
            <a:r>
              <a:rPr lang="es-CO" sz="2000" dirty="0"/>
              <a:t>Conformado por la Junta Directiva de SAE, recibirá un documento detallado cada mes de la ejecución del proyecto. </a:t>
            </a:r>
          </a:p>
          <a:p>
            <a:pPr algn="just">
              <a:defRPr/>
            </a:pPr>
            <a:endParaRPr lang="es-CO" sz="2000" dirty="0">
              <a:solidFill>
                <a:srgbClr val="002060"/>
              </a:solidFill>
            </a:endParaRPr>
          </a:p>
          <a:p>
            <a:pPr algn="just">
              <a:defRPr/>
            </a:pPr>
            <a:r>
              <a:rPr lang="es-CO" sz="2000" b="1" dirty="0">
                <a:solidFill>
                  <a:srgbClr val="002060"/>
                </a:solidFill>
              </a:rPr>
              <a:t>3. Comité de Transparencia:  </a:t>
            </a:r>
          </a:p>
          <a:p>
            <a:pPr algn="just">
              <a:defRPr/>
            </a:pPr>
            <a:r>
              <a:rPr lang="es-CO" sz="2000" dirty="0"/>
              <a:t>   </a:t>
            </a:r>
          </a:p>
          <a:p>
            <a:pPr marL="342900" indent="-342900" algn="just">
              <a:buFontTx/>
              <a:buAutoNum type="arabicPeriod"/>
              <a:defRPr/>
            </a:pPr>
            <a:r>
              <a:rPr lang="es-CO" sz="2000" dirty="0"/>
              <a:t>Comité conformado por CGR-PGN</a:t>
            </a:r>
          </a:p>
          <a:p>
            <a:pPr marL="342900" indent="-342900" algn="just">
              <a:buFontTx/>
              <a:buAutoNum type="arabicPeriod"/>
              <a:defRPr/>
            </a:pPr>
            <a:r>
              <a:rPr lang="es-CO" sz="2000" dirty="0"/>
              <a:t>Comité Internacional- Explorar con la iniciativa STAR-BM, Transparency Internacional- Transparencia Internacional.</a:t>
            </a:r>
          </a:p>
          <a:p>
            <a:pPr algn="just">
              <a:defRPr/>
            </a:pPr>
            <a:endParaRPr lang="es-CO" dirty="0"/>
          </a:p>
        </p:txBody>
      </p:sp>
      <p:pic>
        <p:nvPicPr>
          <p:cNvPr id="10" name="Imagen 9">
            <a:extLst>
              <a:ext uri="{FF2B5EF4-FFF2-40B4-BE49-F238E27FC236}">
                <a16:creationId xmlns:a16="http://schemas.microsoft.com/office/drawing/2014/main" id="{00D1EF74-5F6A-40A9-A875-BCED8A4E7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97612" cy="1121847"/>
          </a:xfrm>
          <a:prstGeom prst="rect">
            <a:avLst/>
          </a:prstGeom>
        </p:spPr>
      </p:pic>
      <p:pic>
        <p:nvPicPr>
          <p:cNvPr id="11" name="Imagen 10">
            <a:extLst>
              <a:ext uri="{FF2B5EF4-FFF2-40B4-BE49-F238E27FC236}">
                <a16:creationId xmlns:a16="http://schemas.microsoft.com/office/drawing/2014/main" id="{71D680E6-BAA4-40CC-89CC-BD96BCE194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2010" y="0"/>
            <a:ext cx="2657903" cy="1029937"/>
          </a:xfrm>
          <a:prstGeom prst="rect">
            <a:avLst/>
          </a:prstGeom>
        </p:spPr>
      </p:pic>
      <p:pic>
        <p:nvPicPr>
          <p:cNvPr id="12" name="Imagen 11">
            <a:extLst>
              <a:ext uri="{FF2B5EF4-FFF2-40B4-BE49-F238E27FC236}">
                <a16:creationId xmlns:a16="http://schemas.microsoft.com/office/drawing/2014/main" id="{303DF85B-FF39-4E23-84F7-BDAED551AA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7828" y="11243"/>
            <a:ext cx="3033211" cy="981519"/>
          </a:xfrm>
          <a:prstGeom prst="rect">
            <a:avLst/>
          </a:prstGeom>
        </p:spPr>
      </p:pic>
      <p:sp>
        <p:nvSpPr>
          <p:cNvPr id="14" name="Rectángulo 13">
            <a:extLst>
              <a:ext uri="{FF2B5EF4-FFF2-40B4-BE49-F238E27FC236}">
                <a16:creationId xmlns:a16="http://schemas.microsoft.com/office/drawing/2014/main" id="{8864FB8C-50CA-49AF-B33C-3A3721C4E10D}"/>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5" name="CuadroTexto 7">
            <a:extLst>
              <a:ext uri="{FF2B5EF4-FFF2-40B4-BE49-F238E27FC236}">
                <a16:creationId xmlns:a16="http://schemas.microsoft.com/office/drawing/2014/main" id="{43B678AC-EE3D-4161-B9A7-7EB8E2FFCD23}"/>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386416134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941342" cy="1090246"/>
          </a:xfrm>
          <a:prstGeom prst="rect">
            <a:avLst/>
          </a:prstGeom>
        </p:spPr>
      </p:pic>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4777" y="11243"/>
            <a:ext cx="2185513" cy="84688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26880" y="0"/>
            <a:ext cx="2852419" cy="923016"/>
          </a:xfrm>
          <a:prstGeom prst="rect">
            <a:avLst/>
          </a:prstGeom>
        </p:spPr>
      </p:pic>
      <p:sp>
        <p:nvSpPr>
          <p:cNvPr id="9" name="Rectángulo 8">
            <a:extLst>
              <a:ext uri="{FF2B5EF4-FFF2-40B4-BE49-F238E27FC236}">
                <a16:creationId xmlns:a16="http://schemas.microsoft.com/office/drawing/2014/main" id="{D11B265C-3609-4686-A91D-AC6EC6085837}"/>
              </a:ext>
            </a:extLst>
          </p:cNvPr>
          <p:cNvSpPr/>
          <p:nvPr/>
        </p:nvSpPr>
        <p:spPr>
          <a:xfrm>
            <a:off x="0" y="6487526"/>
            <a:ext cx="12192000" cy="3726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CuadroTexto 7">
            <a:extLst>
              <a:ext uri="{FF2B5EF4-FFF2-40B4-BE49-F238E27FC236}">
                <a16:creationId xmlns:a16="http://schemas.microsoft.com/office/drawing/2014/main" id="{2A9530B1-C7DC-4DD8-B4C8-4E31159CA007}"/>
              </a:ext>
            </a:extLst>
          </p:cNvPr>
          <p:cNvSpPr txBox="1">
            <a:spLocks noChangeArrowheads="1"/>
          </p:cNvSpPr>
          <p:nvPr/>
        </p:nvSpPr>
        <p:spPr bwMode="auto">
          <a:xfrm>
            <a:off x="7577139" y="6519864"/>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pic>
        <p:nvPicPr>
          <p:cNvPr id="13" name="Imagen 12">
            <a:extLst>
              <a:ext uri="{FF2B5EF4-FFF2-40B4-BE49-F238E27FC236}">
                <a16:creationId xmlns:a16="http://schemas.microsoft.com/office/drawing/2014/main" id="{42EFAF75-1991-42B7-9D3D-411CD31F473E}"/>
              </a:ext>
            </a:extLst>
          </p:cNvPr>
          <p:cNvPicPr>
            <a:picLocks noChangeAspect="1"/>
          </p:cNvPicPr>
          <p:nvPr/>
        </p:nvPicPr>
        <p:blipFill>
          <a:blip r:embed="rId5"/>
          <a:stretch>
            <a:fillRect/>
          </a:stretch>
        </p:blipFill>
        <p:spPr>
          <a:xfrm>
            <a:off x="1434905" y="955355"/>
            <a:ext cx="9762978" cy="5499833"/>
          </a:xfrm>
          <a:prstGeom prst="rect">
            <a:avLst/>
          </a:prstGeom>
        </p:spPr>
      </p:pic>
    </p:spTree>
    <p:extLst>
      <p:ext uri="{BB962C8B-B14F-4D97-AF65-F5344CB8AC3E}">
        <p14:creationId xmlns:p14="http://schemas.microsoft.com/office/powerpoint/2010/main" val="13956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216" y="2907177"/>
            <a:ext cx="9143999" cy="769441"/>
          </a:xfrm>
          <a:prstGeom prst="rect">
            <a:avLst/>
          </a:prstGeom>
          <a:noFill/>
        </p:spPr>
        <p:txBody>
          <a:bodyPr wrap="square" rtlCol="0">
            <a:spAutoFit/>
          </a:bodyPr>
          <a:lstStyle/>
          <a:p>
            <a:pPr algn="ctr"/>
            <a:r>
              <a:rPr lang="es-ES" sz="4400" b="1" dirty="0">
                <a:solidFill>
                  <a:srgbClr val="002060"/>
                </a:solidFill>
              </a:rPr>
              <a:t>4. Avance Avalúo de Bienes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77640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Inmuebles Extintos (Histórico) Corte 14Nov18</a:t>
            </a:r>
          </a:p>
        </p:txBody>
      </p:sp>
      <p:pic>
        <p:nvPicPr>
          <p:cNvPr id="16" name="Imagen 15">
            <a:extLst>
              <a:ext uri="{FF2B5EF4-FFF2-40B4-BE49-F238E27FC236}">
                <a16:creationId xmlns:a16="http://schemas.microsoft.com/office/drawing/2014/main" id="{B649B963-FD06-4D27-89D7-2B061B02A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17" name="Imagen 16">
            <a:extLst>
              <a:ext uri="{FF2B5EF4-FFF2-40B4-BE49-F238E27FC236}">
                <a16:creationId xmlns:a16="http://schemas.microsoft.com/office/drawing/2014/main" id="{A5133AC9-E3B4-4AE8-A8E5-AFCF2702C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50139"/>
            <a:ext cx="1922732" cy="745058"/>
          </a:xfrm>
          <a:prstGeom prst="rect">
            <a:avLst/>
          </a:prstGeom>
        </p:spPr>
      </p:pic>
      <p:pic>
        <p:nvPicPr>
          <p:cNvPr id="18" name="Imagen 17">
            <a:extLst>
              <a:ext uri="{FF2B5EF4-FFF2-40B4-BE49-F238E27FC236}">
                <a16:creationId xmlns:a16="http://schemas.microsoft.com/office/drawing/2014/main" id="{D2070F94-99AF-4899-93E4-78CA0CB01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grpSp>
        <p:nvGrpSpPr>
          <p:cNvPr id="30" name="Grupo 29">
            <a:extLst>
              <a:ext uri="{FF2B5EF4-FFF2-40B4-BE49-F238E27FC236}">
                <a16:creationId xmlns:a16="http://schemas.microsoft.com/office/drawing/2014/main" id="{CEAC4D0D-59F9-4B9F-B27B-F75FD04FB0CA}"/>
              </a:ext>
            </a:extLst>
          </p:cNvPr>
          <p:cNvGrpSpPr/>
          <p:nvPr/>
        </p:nvGrpSpPr>
        <p:grpSpPr>
          <a:xfrm>
            <a:off x="2386348" y="3583463"/>
            <a:ext cx="9727431" cy="2858943"/>
            <a:chOff x="2386348" y="3583463"/>
            <a:chExt cx="9727431" cy="2858943"/>
          </a:xfrm>
        </p:grpSpPr>
        <p:pic>
          <p:nvPicPr>
            <p:cNvPr id="28" name="Imagen 27">
              <a:extLst>
                <a:ext uri="{FF2B5EF4-FFF2-40B4-BE49-F238E27FC236}">
                  <a16:creationId xmlns:a16="http://schemas.microsoft.com/office/drawing/2014/main" id="{83F3A72F-FD0A-4608-A934-D91E36FFE8EC}"/>
                </a:ext>
              </a:extLst>
            </p:cNvPr>
            <p:cNvPicPr>
              <a:picLocks noChangeAspect="1"/>
            </p:cNvPicPr>
            <p:nvPr/>
          </p:nvPicPr>
          <p:blipFill>
            <a:blip r:embed="rId6"/>
            <a:stretch>
              <a:fillRect/>
            </a:stretch>
          </p:blipFill>
          <p:spPr>
            <a:xfrm>
              <a:off x="2386348" y="3591539"/>
              <a:ext cx="5805151" cy="2841342"/>
            </a:xfrm>
            <a:prstGeom prst="rect">
              <a:avLst/>
            </a:prstGeom>
          </p:spPr>
        </p:pic>
        <p:pic>
          <p:nvPicPr>
            <p:cNvPr id="63" name="Imagen 62">
              <a:extLst>
                <a:ext uri="{FF2B5EF4-FFF2-40B4-BE49-F238E27FC236}">
                  <a16:creationId xmlns:a16="http://schemas.microsoft.com/office/drawing/2014/main" id="{6EC28C28-79BE-4C94-A2A5-241A19C40527}"/>
                </a:ext>
              </a:extLst>
            </p:cNvPr>
            <p:cNvPicPr>
              <a:picLocks noChangeAspect="1"/>
            </p:cNvPicPr>
            <p:nvPr/>
          </p:nvPicPr>
          <p:blipFill>
            <a:blip r:embed="rId7"/>
            <a:stretch>
              <a:fillRect/>
            </a:stretch>
          </p:blipFill>
          <p:spPr>
            <a:xfrm>
              <a:off x="8308309" y="3583463"/>
              <a:ext cx="3805470" cy="2858943"/>
            </a:xfrm>
            <a:prstGeom prst="rect">
              <a:avLst/>
            </a:prstGeom>
          </p:spPr>
        </p:pic>
        <p:cxnSp>
          <p:nvCxnSpPr>
            <p:cNvPr id="34" name="Conector recto 33">
              <a:extLst>
                <a:ext uri="{FF2B5EF4-FFF2-40B4-BE49-F238E27FC236}">
                  <a16:creationId xmlns:a16="http://schemas.microsoft.com/office/drawing/2014/main" id="{33BDBECE-4872-4024-8D49-7024A5DFB4CB}"/>
                </a:ext>
              </a:extLst>
            </p:cNvPr>
            <p:cNvCxnSpPr>
              <a:cxnSpLocks/>
            </p:cNvCxnSpPr>
            <p:nvPr/>
          </p:nvCxnSpPr>
          <p:spPr>
            <a:xfrm>
              <a:off x="5201289" y="5219765"/>
              <a:ext cx="89471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Conector recto 38">
              <a:extLst>
                <a:ext uri="{FF2B5EF4-FFF2-40B4-BE49-F238E27FC236}">
                  <a16:creationId xmlns:a16="http://schemas.microsoft.com/office/drawing/2014/main" id="{F5427A53-EDF5-4F28-AE6F-A437586C53DA}"/>
                </a:ext>
              </a:extLst>
            </p:cNvPr>
            <p:cNvCxnSpPr>
              <a:cxnSpLocks/>
            </p:cNvCxnSpPr>
            <p:nvPr/>
          </p:nvCxnSpPr>
          <p:spPr>
            <a:xfrm>
              <a:off x="7202154" y="5219765"/>
              <a:ext cx="0" cy="79889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3" name="CuadroTexto 42">
              <a:extLst>
                <a:ext uri="{FF2B5EF4-FFF2-40B4-BE49-F238E27FC236}">
                  <a16:creationId xmlns:a16="http://schemas.microsoft.com/office/drawing/2014/main" id="{FDBF5135-565F-494E-823C-158502BEC3E3}"/>
                </a:ext>
              </a:extLst>
            </p:cNvPr>
            <p:cNvSpPr txBox="1"/>
            <p:nvPr/>
          </p:nvSpPr>
          <p:spPr>
            <a:xfrm>
              <a:off x="5238158" y="5052255"/>
              <a:ext cx="2025419" cy="307777"/>
            </a:xfrm>
            <a:prstGeom prst="rect">
              <a:avLst/>
            </a:prstGeom>
            <a:noFill/>
          </p:spPr>
          <p:txBody>
            <a:bodyPr wrap="square" rtlCol="0">
              <a:spAutoFit/>
            </a:bodyPr>
            <a:lstStyle/>
            <a:p>
              <a:pPr algn="ctr"/>
              <a:r>
                <a:rPr lang="es-ES" sz="1400" b="1" dirty="0"/>
                <a:t>167</a:t>
              </a:r>
              <a:endParaRPr lang="es-CO" sz="1200" b="1" dirty="0"/>
            </a:p>
          </p:txBody>
        </p:sp>
        <p:cxnSp>
          <p:nvCxnSpPr>
            <p:cNvPr id="46" name="Conector recto 45">
              <a:extLst>
                <a:ext uri="{FF2B5EF4-FFF2-40B4-BE49-F238E27FC236}">
                  <a16:creationId xmlns:a16="http://schemas.microsoft.com/office/drawing/2014/main" id="{F889CC2F-218B-47EF-A4A8-02A02C88AF26}"/>
                </a:ext>
              </a:extLst>
            </p:cNvPr>
            <p:cNvCxnSpPr>
              <a:cxnSpLocks/>
            </p:cNvCxnSpPr>
            <p:nvPr/>
          </p:nvCxnSpPr>
          <p:spPr>
            <a:xfrm>
              <a:off x="5201289" y="5219765"/>
              <a:ext cx="0" cy="66104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3" name="Conector recto 52">
              <a:extLst>
                <a:ext uri="{FF2B5EF4-FFF2-40B4-BE49-F238E27FC236}">
                  <a16:creationId xmlns:a16="http://schemas.microsoft.com/office/drawing/2014/main" id="{BA8C05BE-E210-47A6-B0EB-260B11F516D6}"/>
                </a:ext>
              </a:extLst>
            </p:cNvPr>
            <p:cNvCxnSpPr>
              <a:cxnSpLocks/>
            </p:cNvCxnSpPr>
            <p:nvPr/>
          </p:nvCxnSpPr>
          <p:spPr>
            <a:xfrm>
              <a:off x="6393426" y="5219765"/>
              <a:ext cx="808728"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6" name="Rectángulo 55">
              <a:extLst>
                <a:ext uri="{FF2B5EF4-FFF2-40B4-BE49-F238E27FC236}">
                  <a16:creationId xmlns:a16="http://schemas.microsoft.com/office/drawing/2014/main" id="{3D6D7065-DF57-4B6B-A0DC-B692CDF16B64}"/>
                </a:ext>
              </a:extLst>
            </p:cNvPr>
            <p:cNvSpPr/>
            <p:nvPr/>
          </p:nvSpPr>
          <p:spPr>
            <a:xfrm>
              <a:off x="3860924" y="4048432"/>
              <a:ext cx="1042937" cy="2374920"/>
            </a:xfrm>
            <a:prstGeom prst="rect">
              <a:avLst/>
            </a:prstGeom>
            <a:noFill/>
            <a:ln>
              <a:solidFill>
                <a:srgbClr val="FF0000"/>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Rectángulo 18">
              <a:extLst>
                <a:ext uri="{FF2B5EF4-FFF2-40B4-BE49-F238E27FC236}">
                  <a16:creationId xmlns:a16="http://schemas.microsoft.com/office/drawing/2014/main" id="{A2B57582-D4AF-472F-AD11-5A3017C37FD8}"/>
                </a:ext>
              </a:extLst>
            </p:cNvPr>
            <p:cNvSpPr/>
            <p:nvPr/>
          </p:nvSpPr>
          <p:spPr>
            <a:xfrm>
              <a:off x="5773813" y="4754162"/>
              <a:ext cx="954107"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$17.366 </a:t>
              </a:r>
            </a:p>
          </p:txBody>
        </p:sp>
        <p:sp>
          <p:nvSpPr>
            <p:cNvPr id="20" name="Rectángulo 19">
              <a:extLst>
                <a:ext uri="{FF2B5EF4-FFF2-40B4-BE49-F238E27FC236}">
                  <a16:creationId xmlns:a16="http://schemas.microsoft.com/office/drawing/2014/main" id="{676C2687-0394-429A-973B-B026E19B27C5}"/>
                </a:ext>
              </a:extLst>
            </p:cNvPr>
            <p:cNvSpPr/>
            <p:nvPr/>
          </p:nvSpPr>
          <p:spPr>
            <a:xfrm>
              <a:off x="3860924" y="3739053"/>
              <a:ext cx="1000594"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$ 35,563 </a:t>
              </a:r>
            </a:p>
          </p:txBody>
        </p:sp>
        <p:sp>
          <p:nvSpPr>
            <p:cNvPr id="21" name="Rectángulo 20">
              <a:extLst>
                <a:ext uri="{FF2B5EF4-FFF2-40B4-BE49-F238E27FC236}">
                  <a16:creationId xmlns:a16="http://schemas.microsoft.com/office/drawing/2014/main" id="{39A7748B-90A5-4CF6-AD6F-9C95511E0450}"/>
                </a:ext>
              </a:extLst>
            </p:cNvPr>
            <p:cNvSpPr/>
            <p:nvPr/>
          </p:nvSpPr>
          <p:spPr>
            <a:xfrm>
              <a:off x="2793238" y="4969247"/>
              <a:ext cx="1000595"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$ 12.461 </a:t>
              </a:r>
            </a:p>
          </p:txBody>
        </p:sp>
      </p:grpSp>
      <p:grpSp>
        <p:nvGrpSpPr>
          <p:cNvPr id="24" name="Grupo 23">
            <a:extLst>
              <a:ext uri="{FF2B5EF4-FFF2-40B4-BE49-F238E27FC236}">
                <a16:creationId xmlns:a16="http://schemas.microsoft.com/office/drawing/2014/main" id="{878C8792-F566-46F4-A814-8D3ACC250DFF}"/>
              </a:ext>
            </a:extLst>
          </p:cNvPr>
          <p:cNvGrpSpPr/>
          <p:nvPr/>
        </p:nvGrpSpPr>
        <p:grpSpPr>
          <a:xfrm>
            <a:off x="197245" y="1874512"/>
            <a:ext cx="1922732" cy="3264012"/>
            <a:chOff x="197245" y="1874512"/>
            <a:chExt cx="1922732" cy="3264012"/>
          </a:xfrm>
        </p:grpSpPr>
        <p:sp>
          <p:nvSpPr>
            <p:cNvPr id="58" name="CuadroTexto 57">
              <a:extLst>
                <a:ext uri="{FF2B5EF4-FFF2-40B4-BE49-F238E27FC236}">
                  <a16:creationId xmlns:a16="http://schemas.microsoft.com/office/drawing/2014/main" id="{FE98123E-6B92-4146-8209-4DD4DA486601}"/>
                </a:ext>
              </a:extLst>
            </p:cNvPr>
            <p:cNvSpPr txBox="1"/>
            <p:nvPr/>
          </p:nvSpPr>
          <p:spPr>
            <a:xfrm>
              <a:off x="513318" y="4830747"/>
              <a:ext cx="1259559" cy="307777"/>
            </a:xfrm>
            <a:prstGeom prst="rect">
              <a:avLst/>
            </a:prstGeom>
            <a:noFill/>
          </p:spPr>
          <p:txBody>
            <a:bodyPr wrap="square" rtlCol="0">
              <a:spAutoFit/>
            </a:bodyPr>
            <a:lstStyle/>
            <a:p>
              <a:pPr algn="ctr"/>
              <a:r>
                <a:rPr lang="es-ES" sz="1400" b="1" dirty="0"/>
                <a:t>2015-2018</a:t>
              </a:r>
              <a:endParaRPr lang="es-CO" sz="1400" b="1" dirty="0"/>
            </a:p>
          </p:txBody>
        </p:sp>
        <p:sp>
          <p:nvSpPr>
            <p:cNvPr id="23" name="Rectángulo 22">
              <a:extLst>
                <a:ext uri="{FF2B5EF4-FFF2-40B4-BE49-F238E27FC236}">
                  <a16:creationId xmlns:a16="http://schemas.microsoft.com/office/drawing/2014/main" id="{7BBB424F-1632-4E77-A798-2B22E30FD99D}"/>
                </a:ext>
              </a:extLst>
            </p:cNvPr>
            <p:cNvSpPr/>
            <p:nvPr/>
          </p:nvSpPr>
          <p:spPr>
            <a:xfrm>
              <a:off x="697230" y="1874512"/>
              <a:ext cx="1058303"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$435.574 </a:t>
              </a:r>
            </a:p>
          </p:txBody>
        </p:sp>
        <p:pic>
          <p:nvPicPr>
            <p:cNvPr id="14" name="Imagen 13">
              <a:extLst>
                <a:ext uri="{FF2B5EF4-FFF2-40B4-BE49-F238E27FC236}">
                  <a16:creationId xmlns:a16="http://schemas.microsoft.com/office/drawing/2014/main" id="{29BA31DA-0285-41AA-8DD9-012A518FEA29}"/>
                </a:ext>
              </a:extLst>
            </p:cNvPr>
            <p:cNvPicPr>
              <a:picLocks noChangeAspect="1"/>
            </p:cNvPicPr>
            <p:nvPr/>
          </p:nvPicPr>
          <p:blipFill rotWithShape="1">
            <a:blip r:embed="rId8"/>
            <a:srcRect l="33541" r="33592" b="7904"/>
            <a:stretch/>
          </p:blipFill>
          <p:spPr>
            <a:xfrm>
              <a:off x="197245" y="2262113"/>
              <a:ext cx="1922732" cy="2388602"/>
            </a:xfrm>
            <a:prstGeom prst="rect">
              <a:avLst/>
            </a:prstGeom>
          </p:spPr>
        </p:pic>
      </p:grpSp>
      <p:grpSp>
        <p:nvGrpSpPr>
          <p:cNvPr id="25" name="Grupo 24">
            <a:extLst>
              <a:ext uri="{FF2B5EF4-FFF2-40B4-BE49-F238E27FC236}">
                <a16:creationId xmlns:a16="http://schemas.microsoft.com/office/drawing/2014/main" id="{A3A376AF-8FAB-4DBE-BB11-17E9F3364634}"/>
              </a:ext>
            </a:extLst>
          </p:cNvPr>
          <p:cNvGrpSpPr/>
          <p:nvPr/>
        </p:nvGrpSpPr>
        <p:grpSpPr>
          <a:xfrm>
            <a:off x="2386350" y="718420"/>
            <a:ext cx="9746320" cy="2621270"/>
            <a:chOff x="2386350" y="718420"/>
            <a:chExt cx="9746320" cy="2621270"/>
          </a:xfrm>
        </p:grpSpPr>
        <p:pic>
          <p:nvPicPr>
            <p:cNvPr id="15" name="Imagen 14">
              <a:extLst>
                <a:ext uri="{FF2B5EF4-FFF2-40B4-BE49-F238E27FC236}">
                  <a16:creationId xmlns:a16="http://schemas.microsoft.com/office/drawing/2014/main" id="{EFB8CC69-FE19-4BDC-A6CA-1BB1540F8406}"/>
                </a:ext>
              </a:extLst>
            </p:cNvPr>
            <p:cNvPicPr>
              <a:picLocks noChangeAspect="1"/>
            </p:cNvPicPr>
            <p:nvPr/>
          </p:nvPicPr>
          <p:blipFill>
            <a:blip r:embed="rId9"/>
            <a:stretch>
              <a:fillRect/>
            </a:stretch>
          </p:blipFill>
          <p:spPr>
            <a:xfrm>
              <a:off x="2386350" y="718420"/>
              <a:ext cx="4330745" cy="2621270"/>
            </a:xfrm>
            <a:prstGeom prst="rect">
              <a:avLst/>
            </a:prstGeom>
          </p:spPr>
        </p:pic>
        <p:pic>
          <p:nvPicPr>
            <p:cNvPr id="22" name="Imagen 21">
              <a:extLst>
                <a:ext uri="{FF2B5EF4-FFF2-40B4-BE49-F238E27FC236}">
                  <a16:creationId xmlns:a16="http://schemas.microsoft.com/office/drawing/2014/main" id="{D972A1B4-CE9A-4C92-B7CC-022A25F24E1E}"/>
                </a:ext>
              </a:extLst>
            </p:cNvPr>
            <p:cNvPicPr>
              <a:picLocks noChangeAspect="1"/>
            </p:cNvPicPr>
            <p:nvPr/>
          </p:nvPicPr>
          <p:blipFill>
            <a:blip r:embed="rId10"/>
            <a:stretch>
              <a:fillRect/>
            </a:stretch>
          </p:blipFill>
          <p:spPr>
            <a:xfrm>
              <a:off x="6983468" y="718420"/>
              <a:ext cx="5149202" cy="2621189"/>
            </a:xfrm>
            <a:prstGeom prst="rect">
              <a:avLst/>
            </a:prstGeom>
          </p:spPr>
        </p:pic>
      </p:grpSp>
    </p:spTree>
    <p:extLst>
      <p:ext uri="{BB962C8B-B14F-4D97-AF65-F5344CB8AC3E}">
        <p14:creationId xmlns:p14="http://schemas.microsoft.com/office/powerpoint/2010/main" val="79660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484557"/>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Bienes Extintos – Alistamiento para Venta – Corte 14Nov18</a:t>
            </a:r>
          </a:p>
        </p:txBody>
      </p:sp>
      <p:pic>
        <p:nvPicPr>
          <p:cNvPr id="16" name="Imagen 15">
            <a:extLst>
              <a:ext uri="{FF2B5EF4-FFF2-40B4-BE49-F238E27FC236}">
                <a16:creationId xmlns:a16="http://schemas.microsoft.com/office/drawing/2014/main" id="{B649B963-FD06-4D27-89D7-2B061B02A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17" name="Imagen 16">
            <a:extLst>
              <a:ext uri="{FF2B5EF4-FFF2-40B4-BE49-F238E27FC236}">
                <a16:creationId xmlns:a16="http://schemas.microsoft.com/office/drawing/2014/main" id="{A5133AC9-E3B4-4AE8-A8E5-AFCF2702C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50139"/>
            <a:ext cx="1922732" cy="745058"/>
          </a:xfrm>
          <a:prstGeom prst="rect">
            <a:avLst/>
          </a:prstGeom>
        </p:spPr>
      </p:pic>
      <p:pic>
        <p:nvPicPr>
          <p:cNvPr id="18" name="Imagen 17">
            <a:extLst>
              <a:ext uri="{FF2B5EF4-FFF2-40B4-BE49-F238E27FC236}">
                <a16:creationId xmlns:a16="http://schemas.microsoft.com/office/drawing/2014/main" id="{D2070F94-99AF-4899-93E4-78CA0CB01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grpSp>
        <p:nvGrpSpPr>
          <p:cNvPr id="23" name="Grupo 22">
            <a:extLst>
              <a:ext uri="{FF2B5EF4-FFF2-40B4-BE49-F238E27FC236}">
                <a16:creationId xmlns:a16="http://schemas.microsoft.com/office/drawing/2014/main" id="{DA713C8D-E0DE-4A6D-8B3F-B3BFBB0439E5}"/>
              </a:ext>
            </a:extLst>
          </p:cNvPr>
          <p:cNvGrpSpPr/>
          <p:nvPr/>
        </p:nvGrpSpPr>
        <p:grpSpPr>
          <a:xfrm>
            <a:off x="984740" y="848286"/>
            <a:ext cx="10452294" cy="4486252"/>
            <a:chOff x="0" y="976571"/>
            <a:chExt cx="11926035" cy="5405621"/>
          </a:xfrm>
        </p:grpSpPr>
        <p:pic>
          <p:nvPicPr>
            <p:cNvPr id="22" name="Imagen 21">
              <a:extLst>
                <a:ext uri="{FF2B5EF4-FFF2-40B4-BE49-F238E27FC236}">
                  <a16:creationId xmlns:a16="http://schemas.microsoft.com/office/drawing/2014/main" id="{AA4EFC3C-AE18-49C6-AEBC-D03DA68C30C3}"/>
                </a:ext>
              </a:extLst>
            </p:cNvPr>
            <p:cNvPicPr>
              <a:picLocks noChangeAspect="1"/>
            </p:cNvPicPr>
            <p:nvPr/>
          </p:nvPicPr>
          <p:blipFill>
            <a:blip r:embed="rId6"/>
            <a:stretch>
              <a:fillRect/>
            </a:stretch>
          </p:blipFill>
          <p:spPr>
            <a:xfrm>
              <a:off x="0" y="976571"/>
              <a:ext cx="8746436" cy="5405621"/>
            </a:xfrm>
            <a:prstGeom prst="rect">
              <a:avLst/>
            </a:prstGeom>
          </p:spPr>
        </p:pic>
        <p:sp>
          <p:nvSpPr>
            <p:cNvPr id="30" name="66 Rectángulo">
              <a:extLst>
                <a:ext uri="{FF2B5EF4-FFF2-40B4-BE49-F238E27FC236}">
                  <a16:creationId xmlns:a16="http://schemas.microsoft.com/office/drawing/2014/main" id="{F3C4C540-515D-4FB0-AE86-AE29A66B4AA3}"/>
                </a:ext>
              </a:extLst>
            </p:cNvPr>
            <p:cNvSpPr/>
            <p:nvPr/>
          </p:nvSpPr>
          <p:spPr>
            <a:xfrm>
              <a:off x="9342243" y="4584521"/>
              <a:ext cx="1618624"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43 FMI</a:t>
              </a:r>
            </a:p>
            <a:p>
              <a:pPr algn="ctr"/>
              <a:r>
                <a:rPr lang="es-CO" sz="1400" b="1" dirty="0">
                  <a:solidFill>
                    <a:schemeClr val="tx1"/>
                  </a:solidFill>
                  <a:latin typeface="Arial Narrow" pitchFamily="34" charset="0"/>
                </a:rPr>
                <a:t>Avalúos vencidos</a:t>
              </a:r>
            </a:p>
            <a:p>
              <a:pPr algn="ctr"/>
              <a:r>
                <a:rPr lang="es-CO" sz="1400" b="1" dirty="0">
                  <a:solidFill>
                    <a:schemeClr val="tx1"/>
                  </a:solidFill>
                  <a:latin typeface="Arial Narrow" pitchFamily="34" charset="0"/>
                </a:rPr>
                <a:t>$49.832</a:t>
              </a:r>
              <a:endParaRPr lang="es-ES" sz="1400" b="1" dirty="0">
                <a:solidFill>
                  <a:schemeClr val="tx1"/>
                </a:solidFill>
                <a:latin typeface="Arial Narrow" pitchFamily="34" charset="0"/>
              </a:endParaRPr>
            </a:p>
          </p:txBody>
        </p:sp>
        <p:sp>
          <p:nvSpPr>
            <p:cNvPr id="31" name="66 Rectángulo">
              <a:extLst>
                <a:ext uri="{FF2B5EF4-FFF2-40B4-BE49-F238E27FC236}">
                  <a16:creationId xmlns:a16="http://schemas.microsoft.com/office/drawing/2014/main" id="{51885ECE-7DAE-4A92-B1B5-B53CA7462B9C}"/>
                </a:ext>
              </a:extLst>
            </p:cNvPr>
            <p:cNvSpPr/>
            <p:nvPr/>
          </p:nvSpPr>
          <p:spPr>
            <a:xfrm>
              <a:off x="9353715" y="3582296"/>
              <a:ext cx="1618624" cy="10022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589 FMI</a:t>
              </a:r>
            </a:p>
            <a:p>
              <a:pPr algn="ctr"/>
              <a:r>
                <a:rPr lang="es-CO" sz="1400" b="1" dirty="0">
                  <a:solidFill>
                    <a:schemeClr val="tx1"/>
                  </a:solidFill>
                  <a:latin typeface="Arial Narrow" pitchFamily="34" charset="0"/>
                </a:rPr>
                <a:t>Disponibles - Puja</a:t>
              </a:r>
            </a:p>
            <a:p>
              <a:pPr algn="ctr"/>
              <a:r>
                <a:rPr lang="es-CO" sz="1400" b="1" dirty="0">
                  <a:solidFill>
                    <a:schemeClr val="tx1"/>
                  </a:solidFill>
                  <a:latin typeface="Arial Narrow" pitchFamily="34" charset="0"/>
                </a:rPr>
                <a:t>$245.216</a:t>
              </a:r>
              <a:endParaRPr lang="es-ES" sz="1400" b="1" dirty="0">
                <a:solidFill>
                  <a:schemeClr val="tx1"/>
                </a:solidFill>
                <a:latin typeface="Arial Narrow" pitchFamily="34" charset="0"/>
              </a:endParaRPr>
            </a:p>
          </p:txBody>
        </p:sp>
        <p:sp>
          <p:nvSpPr>
            <p:cNvPr id="32" name="66 Rectángulo">
              <a:extLst>
                <a:ext uri="{FF2B5EF4-FFF2-40B4-BE49-F238E27FC236}">
                  <a16:creationId xmlns:a16="http://schemas.microsoft.com/office/drawing/2014/main" id="{4E7A53BB-5DAF-436F-BB43-10010247EC65}"/>
                </a:ext>
              </a:extLst>
            </p:cNvPr>
            <p:cNvSpPr/>
            <p:nvPr/>
          </p:nvSpPr>
          <p:spPr>
            <a:xfrm>
              <a:off x="9353715" y="2317631"/>
              <a:ext cx="1618624"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130 FMI</a:t>
              </a:r>
            </a:p>
            <a:p>
              <a:pPr algn="ctr"/>
              <a:r>
                <a:rPr lang="es-CO" sz="1400" b="1" dirty="0">
                  <a:solidFill>
                    <a:schemeClr val="tx1"/>
                  </a:solidFill>
                  <a:latin typeface="Arial Narrow" pitchFamily="34" charset="0"/>
                </a:rPr>
                <a:t>En Proceso de Formalización de venta</a:t>
              </a:r>
            </a:p>
            <a:p>
              <a:pPr algn="ctr"/>
              <a:r>
                <a:rPr lang="es-CO" sz="1400" b="1" dirty="0">
                  <a:solidFill>
                    <a:schemeClr val="tx1"/>
                  </a:solidFill>
                  <a:latin typeface="Arial Narrow" pitchFamily="34" charset="0"/>
                </a:rPr>
                <a:t>$26.087</a:t>
              </a:r>
              <a:endParaRPr lang="es-ES" sz="1400" b="1" dirty="0">
                <a:solidFill>
                  <a:schemeClr val="tx1"/>
                </a:solidFill>
                <a:latin typeface="Arial Narrow" pitchFamily="34" charset="0"/>
              </a:endParaRPr>
            </a:p>
          </p:txBody>
        </p:sp>
        <p:sp>
          <p:nvSpPr>
            <p:cNvPr id="7" name="CuadroTexto 6">
              <a:extLst>
                <a:ext uri="{FF2B5EF4-FFF2-40B4-BE49-F238E27FC236}">
                  <a16:creationId xmlns:a16="http://schemas.microsoft.com/office/drawing/2014/main" id="{7D7C605A-08E5-4E5C-A76B-8B9C758E3FEA}"/>
                </a:ext>
              </a:extLst>
            </p:cNvPr>
            <p:cNvSpPr txBox="1"/>
            <p:nvPr/>
          </p:nvSpPr>
          <p:spPr>
            <a:xfrm>
              <a:off x="5005549" y="2184526"/>
              <a:ext cx="1352677" cy="556274"/>
            </a:xfrm>
            <a:prstGeom prst="rect">
              <a:avLst/>
            </a:prstGeom>
            <a:noFill/>
          </p:spPr>
          <p:txBody>
            <a:bodyPr wrap="square" rtlCol="0">
              <a:spAutoFit/>
            </a:bodyPr>
            <a:lstStyle/>
            <a:p>
              <a:pPr algn="r"/>
              <a:r>
                <a:rPr lang="es-ES" sz="1200" b="1" dirty="0">
                  <a:solidFill>
                    <a:srgbClr val="FF0000"/>
                  </a:solidFill>
                </a:rPr>
                <a:t>Retirados: 309</a:t>
              </a:r>
            </a:p>
            <a:p>
              <a:pPr algn="r"/>
              <a:r>
                <a:rPr lang="es-ES" sz="1200" b="1" dirty="0">
                  <a:solidFill>
                    <a:srgbClr val="FF0000"/>
                  </a:solidFill>
                </a:rPr>
                <a:t>En Proceso: 180</a:t>
              </a:r>
              <a:endParaRPr lang="es-CO" sz="1200" b="1" dirty="0">
                <a:solidFill>
                  <a:srgbClr val="FF0000"/>
                </a:solidFill>
              </a:endParaRPr>
            </a:p>
          </p:txBody>
        </p:sp>
        <p:cxnSp>
          <p:nvCxnSpPr>
            <p:cNvPr id="49" name="Conector recto 48">
              <a:extLst>
                <a:ext uri="{FF2B5EF4-FFF2-40B4-BE49-F238E27FC236}">
                  <a16:creationId xmlns:a16="http://schemas.microsoft.com/office/drawing/2014/main" id="{2522F0D5-D370-4236-BC8E-71BA42514A7F}"/>
                </a:ext>
              </a:extLst>
            </p:cNvPr>
            <p:cNvCxnSpPr>
              <a:cxnSpLocks/>
            </p:cNvCxnSpPr>
            <p:nvPr/>
          </p:nvCxnSpPr>
          <p:spPr>
            <a:xfrm flipV="1">
              <a:off x="6391416" y="2696084"/>
              <a:ext cx="0" cy="39429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Conector recto 50">
              <a:extLst>
                <a:ext uri="{FF2B5EF4-FFF2-40B4-BE49-F238E27FC236}">
                  <a16:creationId xmlns:a16="http://schemas.microsoft.com/office/drawing/2014/main" id="{DA4CF3FD-695E-4E72-9CA5-84787CDF009B}"/>
                </a:ext>
              </a:extLst>
            </p:cNvPr>
            <p:cNvCxnSpPr>
              <a:cxnSpLocks/>
            </p:cNvCxnSpPr>
            <p:nvPr/>
          </p:nvCxnSpPr>
          <p:spPr>
            <a:xfrm>
              <a:off x="5241364" y="2704973"/>
              <a:ext cx="1150052"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Rectángulo 52">
              <a:extLst>
                <a:ext uri="{FF2B5EF4-FFF2-40B4-BE49-F238E27FC236}">
                  <a16:creationId xmlns:a16="http://schemas.microsoft.com/office/drawing/2014/main" id="{34FF4246-E2DA-4C2E-8CAF-1D51E95955AD}"/>
                </a:ext>
              </a:extLst>
            </p:cNvPr>
            <p:cNvSpPr/>
            <p:nvPr/>
          </p:nvSpPr>
          <p:spPr>
            <a:xfrm>
              <a:off x="6384167" y="2756421"/>
              <a:ext cx="911220" cy="370850"/>
            </a:xfrm>
            <a:prstGeom prst="rect">
              <a:avLst/>
            </a:prstGeom>
          </p:spPr>
          <p:txBody>
            <a:bodyPr wrap="none">
              <a:spAutoFit/>
            </a:bodyPr>
            <a:lstStyle/>
            <a:p>
              <a:pPr algn="ctr"/>
              <a:r>
                <a:rPr lang="es-CO" sz="1400" b="1" dirty="0">
                  <a:solidFill>
                    <a:schemeClr val="tx2"/>
                  </a:solidFill>
                  <a:latin typeface="Arial Narrow" pitchFamily="34" charset="0"/>
                </a:rPr>
                <a:t>$451.387</a:t>
              </a:r>
              <a:endParaRPr lang="es-CO" sz="1400" dirty="0">
                <a:solidFill>
                  <a:schemeClr val="tx2"/>
                </a:solidFill>
              </a:endParaRPr>
            </a:p>
          </p:txBody>
        </p:sp>
        <p:sp>
          <p:nvSpPr>
            <p:cNvPr id="54" name="Rectángulo 53">
              <a:extLst>
                <a:ext uri="{FF2B5EF4-FFF2-40B4-BE49-F238E27FC236}">
                  <a16:creationId xmlns:a16="http://schemas.microsoft.com/office/drawing/2014/main" id="{EE5D9CC3-4978-4388-9F29-C1FE09DE8367}"/>
                </a:ext>
              </a:extLst>
            </p:cNvPr>
            <p:cNvSpPr/>
            <p:nvPr/>
          </p:nvSpPr>
          <p:spPr>
            <a:xfrm>
              <a:off x="7533753" y="3582295"/>
              <a:ext cx="911220" cy="370850"/>
            </a:xfrm>
            <a:prstGeom prst="rect">
              <a:avLst/>
            </a:prstGeom>
          </p:spPr>
          <p:txBody>
            <a:bodyPr wrap="none">
              <a:spAutoFit/>
            </a:bodyPr>
            <a:lstStyle/>
            <a:p>
              <a:pPr algn="ctr"/>
              <a:r>
                <a:rPr lang="es-CO" sz="1400" b="1" dirty="0">
                  <a:solidFill>
                    <a:schemeClr val="tx2"/>
                  </a:solidFill>
                  <a:latin typeface="Arial Narrow" pitchFamily="34" charset="0"/>
                </a:rPr>
                <a:t>$131.406</a:t>
              </a:r>
            </a:p>
          </p:txBody>
        </p:sp>
        <p:sp>
          <p:nvSpPr>
            <p:cNvPr id="55" name="Abrir llave 54">
              <a:extLst>
                <a:ext uri="{FF2B5EF4-FFF2-40B4-BE49-F238E27FC236}">
                  <a16:creationId xmlns:a16="http://schemas.microsoft.com/office/drawing/2014/main" id="{92E1B8E2-C0D2-4C2F-B512-9F16B1A789CB}"/>
                </a:ext>
              </a:extLst>
            </p:cNvPr>
            <p:cNvSpPr/>
            <p:nvPr/>
          </p:nvSpPr>
          <p:spPr>
            <a:xfrm>
              <a:off x="9163803" y="1694687"/>
              <a:ext cx="301459" cy="4284712"/>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tx2"/>
                </a:solidFill>
              </a:endParaRPr>
            </a:p>
          </p:txBody>
        </p:sp>
        <p:pic>
          <p:nvPicPr>
            <p:cNvPr id="60" name="Imagen 59">
              <a:extLst>
                <a:ext uri="{FF2B5EF4-FFF2-40B4-BE49-F238E27FC236}">
                  <a16:creationId xmlns:a16="http://schemas.microsoft.com/office/drawing/2014/main" id="{13ACEE55-2AFA-4217-8189-E5AEA1082F3D}"/>
                </a:ext>
              </a:extLst>
            </p:cNvPr>
            <p:cNvPicPr>
              <a:picLocks noChangeAspect="1"/>
            </p:cNvPicPr>
            <p:nvPr/>
          </p:nvPicPr>
          <p:blipFill rotWithShape="1">
            <a:blip r:embed="rId7"/>
            <a:srcRect l="16744" t="22726" r="66325" b="66116"/>
            <a:stretch/>
          </p:blipFill>
          <p:spPr>
            <a:xfrm>
              <a:off x="10018643" y="1142197"/>
              <a:ext cx="1907392" cy="706760"/>
            </a:xfrm>
            <a:prstGeom prst="rect">
              <a:avLst/>
            </a:prstGeom>
          </p:spPr>
        </p:pic>
        <p:cxnSp>
          <p:nvCxnSpPr>
            <p:cNvPr id="62" name="Conector recto 61">
              <a:extLst>
                <a:ext uri="{FF2B5EF4-FFF2-40B4-BE49-F238E27FC236}">
                  <a16:creationId xmlns:a16="http://schemas.microsoft.com/office/drawing/2014/main" id="{91AD6071-78A5-4BE6-B971-86CED1F5B559}"/>
                </a:ext>
              </a:extLst>
            </p:cNvPr>
            <p:cNvCxnSpPr>
              <a:cxnSpLocks/>
            </p:cNvCxnSpPr>
            <p:nvPr/>
          </p:nvCxnSpPr>
          <p:spPr>
            <a:xfrm flipV="1">
              <a:off x="7540840" y="3509873"/>
              <a:ext cx="0" cy="36314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7EF1F6CD-FA99-477D-8971-A96AA7B65456}"/>
                </a:ext>
              </a:extLst>
            </p:cNvPr>
            <p:cNvCxnSpPr>
              <a:cxnSpLocks/>
            </p:cNvCxnSpPr>
            <p:nvPr/>
          </p:nvCxnSpPr>
          <p:spPr>
            <a:xfrm>
              <a:off x="7530025" y="3540114"/>
              <a:ext cx="4313628" cy="5984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Rectángulo 3">
              <a:extLst>
                <a:ext uri="{FF2B5EF4-FFF2-40B4-BE49-F238E27FC236}">
                  <a16:creationId xmlns:a16="http://schemas.microsoft.com/office/drawing/2014/main" id="{DBFD78D5-388E-4420-B2D9-E6EA27CE481D}"/>
                </a:ext>
              </a:extLst>
            </p:cNvPr>
            <p:cNvSpPr/>
            <p:nvPr/>
          </p:nvSpPr>
          <p:spPr>
            <a:xfrm>
              <a:off x="10746707" y="1824099"/>
              <a:ext cx="1101585" cy="461665"/>
            </a:xfrm>
            <a:prstGeom prst="rect">
              <a:avLst/>
            </a:prstGeom>
          </p:spPr>
          <p:txBody>
            <a:bodyPr wrap="none">
              <a:spAutoFit/>
            </a:bodyPr>
            <a:lstStyle/>
            <a:p>
              <a:pPr algn="r"/>
              <a:r>
                <a:rPr lang="es-ES" sz="2400" b="1" u="sng" dirty="0">
                  <a:solidFill>
                    <a:schemeClr val="tx2"/>
                  </a:solidFill>
                  <a:latin typeface="Arial Narrow" pitchFamily="34" charset="0"/>
                </a:rPr>
                <a:t>157.493</a:t>
              </a:r>
              <a:endParaRPr lang="es-ES" b="1" u="sng" dirty="0">
                <a:solidFill>
                  <a:schemeClr val="tx2"/>
                </a:solidFill>
                <a:latin typeface="Arial Narrow" pitchFamily="34" charset="0"/>
              </a:endParaRPr>
            </a:p>
          </p:txBody>
        </p:sp>
      </p:grpSp>
      <p:sp>
        <p:nvSpPr>
          <p:cNvPr id="43" name="Rectángulo 42">
            <a:extLst>
              <a:ext uri="{FF2B5EF4-FFF2-40B4-BE49-F238E27FC236}">
                <a16:creationId xmlns:a16="http://schemas.microsoft.com/office/drawing/2014/main" id="{E369E5CD-2625-4631-B9D1-425ED5540737}"/>
              </a:ext>
            </a:extLst>
          </p:cNvPr>
          <p:cNvSpPr/>
          <p:nvPr/>
        </p:nvSpPr>
        <p:spPr>
          <a:xfrm>
            <a:off x="-1" y="5325814"/>
            <a:ext cx="12192001" cy="400110"/>
          </a:xfrm>
          <a:prstGeom prst="rect">
            <a:avLst/>
          </a:prstGeom>
        </p:spPr>
        <p:txBody>
          <a:bodyPr wrap="square">
            <a:spAutoFit/>
          </a:bodyPr>
          <a:lstStyle/>
          <a:p>
            <a:pPr algn="ctr"/>
            <a:r>
              <a:rPr lang="es-ES" sz="2000" b="1" u="sng" dirty="0">
                <a:solidFill>
                  <a:schemeClr val="tx2"/>
                </a:solidFill>
                <a:latin typeface="Arial Narrow" pitchFamily="34" charset="0"/>
              </a:rPr>
              <a:t>4 FMI SOCIALES DISPONIBLES – PUJA: 68.772</a:t>
            </a:r>
          </a:p>
        </p:txBody>
      </p:sp>
      <p:sp>
        <p:nvSpPr>
          <p:cNvPr id="24" name="Rectángulo 23">
            <a:extLst>
              <a:ext uri="{FF2B5EF4-FFF2-40B4-BE49-F238E27FC236}">
                <a16:creationId xmlns:a16="http://schemas.microsoft.com/office/drawing/2014/main" id="{16C00CF0-6BDC-4573-AAC0-9388B4A8EE5B}"/>
              </a:ext>
            </a:extLst>
          </p:cNvPr>
          <p:cNvSpPr/>
          <p:nvPr/>
        </p:nvSpPr>
        <p:spPr>
          <a:xfrm>
            <a:off x="9182584" y="3068851"/>
            <a:ext cx="1418605" cy="71153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5" name="Rectángulo 24">
            <a:extLst>
              <a:ext uri="{FF2B5EF4-FFF2-40B4-BE49-F238E27FC236}">
                <a16:creationId xmlns:a16="http://schemas.microsoft.com/office/drawing/2014/main" id="{99CB415E-AC23-425A-A1C4-4C0DA03331F9}"/>
              </a:ext>
            </a:extLst>
          </p:cNvPr>
          <p:cNvSpPr/>
          <p:nvPr/>
        </p:nvSpPr>
        <p:spPr>
          <a:xfrm>
            <a:off x="5577304" y="5785493"/>
            <a:ext cx="6614696" cy="584775"/>
          </a:xfrm>
          <a:prstGeom prst="rect">
            <a:avLst/>
          </a:prstGeom>
        </p:spPr>
        <p:txBody>
          <a:bodyPr wrap="none">
            <a:spAutoFit/>
          </a:bodyPr>
          <a:lstStyle/>
          <a:p>
            <a:r>
              <a:rPr lang="es-ES" sz="3200" b="1" dirty="0"/>
              <a:t>TOTAL DISPONIBLE EN VENTA 313.988</a:t>
            </a:r>
          </a:p>
        </p:txBody>
      </p:sp>
      <p:cxnSp>
        <p:nvCxnSpPr>
          <p:cNvPr id="47" name="Conector recto 46">
            <a:extLst>
              <a:ext uri="{FF2B5EF4-FFF2-40B4-BE49-F238E27FC236}">
                <a16:creationId xmlns:a16="http://schemas.microsoft.com/office/drawing/2014/main" id="{DAE36441-D83B-45ED-A7CD-1D987FA2B0D2}"/>
              </a:ext>
            </a:extLst>
          </p:cNvPr>
          <p:cNvCxnSpPr>
            <a:cxnSpLocks/>
          </p:cNvCxnSpPr>
          <p:nvPr/>
        </p:nvCxnSpPr>
        <p:spPr>
          <a:xfrm flipV="1">
            <a:off x="11368898" y="1444267"/>
            <a:ext cx="0" cy="159249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0" name="Conector recto 49">
            <a:extLst>
              <a:ext uri="{FF2B5EF4-FFF2-40B4-BE49-F238E27FC236}">
                <a16:creationId xmlns:a16="http://schemas.microsoft.com/office/drawing/2014/main" id="{4C364B7F-C92D-443B-AE5A-26BCB17A82BF}"/>
              </a:ext>
            </a:extLst>
          </p:cNvPr>
          <p:cNvCxnSpPr>
            <a:cxnSpLocks/>
          </p:cNvCxnSpPr>
          <p:nvPr/>
        </p:nvCxnSpPr>
        <p:spPr>
          <a:xfrm flipV="1">
            <a:off x="10611243" y="3430570"/>
            <a:ext cx="757655"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Conector recto 55">
            <a:extLst>
              <a:ext uri="{FF2B5EF4-FFF2-40B4-BE49-F238E27FC236}">
                <a16:creationId xmlns:a16="http://schemas.microsoft.com/office/drawing/2014/main" id="{C5D5A428-FACF-4211-AB53-F67D2625F17B}"/>
              </a:ext>
            </a:extLst>
          </p:cNvPr>
          <p:cNvCxnSpPr>
            <a:cxnSpLocks/>
          </p:cNvCxnSpPr>
          <p:nvPr/>
        </p:nvCxnSpPr>
        <p:spPr>
          <a:xfrm flipV="1">
            <a:off x="11368898" y="3426723"/>
            <a:ext cx="0" cy="209914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Conector recto 57">
            <a:extLst>
              <a:ext uri="{FF2B5EF4-FFF2-40B4-BE49-F238E27FC236}">
                <a16:creationId xmlns:a16="http://schemas.microsoft.com/office/drawing/2014/main" id="{38D3ECF5-F45D-4061-B1DF-34CC58981E63}"/>
              </a:ext>
            </a:extLst>
          </p:cNvPr>
          <p:cNvCxnSpPr>
            <a:cxnSpLocks/>
          </p:cNvCxnSpPr>
          <p:nvPr/>
        </p:nvCxnSpPr>
        <p:spPr>
          <a:xfrm>
            <a:off x="8666391" y="5504268"/>
            <a:ext cx="2698441" cy="2160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657361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Bienes Enajenación Temprana – Corte 14Nov18</a:t>
            </a: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50139"/>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pic>
        <p:nvPicPr>
          <p:cNvPr id="13" name="Imagen 12">
            <a:extLst>
              <a:ext uri="{FF2B5EF4-FFF2-40B4-BE49-F238E27FC236}">
                <a16:creationId xmlns:a16="http://schemas.microsoft.com/office/drawing/2014/main" id="{48CED2D0-F9E4-45FE-8B3E-1AD7C6DA3141}"/>
              </a:ext>
            </a:extLst>
          </p:cNvPr>
          <p:cNvPicPr>
            <a:picLocks noChangeAspect="1"/>
          </p:cNvPicPr>
          <p:nvPr/>
        </p:nvPicPr>
        <p:blipFill>
          <a:blip r:embed="rId6"/>
          <a:stretch>
            <a:fillRect/>
          </a:stretch>
        </p:blipFill>
        <p:spPr>
          <a:xfrm>
            <a:off x="2324926" y="1098969"/>
            <a:ext cx="9771374" cy="4981433"/>
          </a:xfrm>
          <a:prstGeom prst="rect">
            <a:avLst/>
          </a:prstGeom>
        </p:spPr>
      </p:pic>
      <p:pic>
        <p:nvPicPr>
          <p:cNvPr id="14" name="Imagen 13">
            <a:extLst>
              <a:ext uri="{FF2B5EF4-FFF2-40B4-BE49-F238E27FC236}">
                <a16:creationId xmlns:a16="http://schemas.microsoft.com/office/drawing/2014/main" id="{7CF2048E-A3C6-4340-8B51-C4133C5515EB}"/>
              </a:ext>
            </a:extLst>
          </p:cNvPr>
          <p:cNvPicPr>
            <a:picLocks noChangeAspect="1"/>
          </p:cNvPicPr>
          <p:nvPr/>
        </p:nvPicPr>
        <p:blipFill rotWithShape="1">
          <a:blip r:embed="rId7"/>
          <a:srcRect l="29910" r="29746" b="8894"/>
          <a:stretch/>
        </p:blipFill>
        <p:spPr>
          <a:xfrm>
            <a:off x="13648" y="2096705"/>
            <a:ext cx="2238233" cy="2866030"/>
          </a:xfrm>
          <a:prstGeom prst="rect">
            <a:avLst/>
          </a:prstGeom>
        </p:spPr>
      </p:pic>
      <p:cxnSp>
        <p:nvCxnSpPr>
          <p:cNvPr id="33" name="Conector recto 32">
            <a:extLst>
              <a:ext uri="{FF2B5EF4-FFF2-40B4-BE49-F238E27FC236}">
                <a16:creationId xmlns:a16="http://schemas.microsoft.com/office/drawing/2014/main" id="{CC1BDDDE-2568-48EF-B24A-C85D6DF0E907}"/>
              </a:ext>
            </a:extLst>
          </p:cNvPr>
          <p:cNvCxnSpPr>
            <a:cxnSpLocks/>
          </p:cNvCxnSpPr>
          <p:nvPr/>
        </p:nvCxnSpPr>
        <p:spPr>
          <a:xfrm>
            <a:off x="8583470" y="2412274"/>
            <a:ext cx="0" cy="2333897"/>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161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6D007E0-5610-4640-87AE-82EAFC84928A}"/>
              </a:ext>
            </a:extLst>
          </p:cNvPr>
          <p:cNvPicPr>
            <a:picLocks noChangeAspect="1"/>
          </p:cNvPicPr>
          <p:nvPr/>
        </p:nvPicPr>
        <p:blipFill>
          <a:blip r:embed="rId2"/>
          <a:stretch>
            <a:fillRect/>
          </a:stretch>
        </p:blipFill>
        <p:spPr>
          <a:xfrm>
            <a:off x="0" y="1477802"/>
            <a:ext cx="7986452" cy="3426249"/>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Bienes Enajenación Temprana – FMI sin Avalúo</a:t>
            </a:r>
          </a:p>
        </p:txBody>
      </p:sp>
      <p:sp>
        <p:nvSpPr>
          <p:cNvPr id="39" name="CuadroTexto 38"/>
          <p:cNvSpPr txBox="1"/>
          <p:nvPr/>
        </p:nvSpPr>
        <p:spPr>
          <a:xfrm>
            <a:off x="7828728" y="609090"/>
            <a:ext cx="2741875" cy="338554"/>
          </a:xfrm>
          <a:prstGeom prst="rect">
            <a:avLst/>
          </a:prstGeom>
          <a:noFill/>
        </p:spPr>
        <p:txBody>
          <a:bodyPr wrap="square" rtlCol="0">
            <a:spAutoFit/>
          </a:bodyPr>
          <a:lstStyle/>
          <a:p>
            <a:pPr algn="ctr"/>
            <a:r>
              <a:rPr lang="es-ES" sz="1600" b="1" dirty="0">
                <a:solidFill>
                  <a:schemeClr val="bg1"/>
                </a:solidFill>
              </a:rPr>
              <a:t>EXTINTO</a:t>
            </a:r>
            <a:endParaRPr lang="es-CO" sz="2000" b="1" dirty="0">
              <a:solidFill>
                <a:schemeClr val="bg1"/>
              </a:solidFill>
            </a:endParaRP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50139"/>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pic>
        <p:nvPicPr>
          <p:cNvPr id="4" name="Imagen 3">
            <a:extLst>
              <a:ext uri="{FF2B5EF4-FFF2-40B4-BE49-F238E27FC236}">
                <a16:creationId xmlns:a16="http://schemas.microsoft.com/office/drawing/2014/main" id="{9D4241CD-B1D5-4DC8-9BFD-C6D4551DEAC0}"/>
              </a:ext>
            </a:extLst>
          </p:cNvPr>
          <p:cNvPicPr>
            <a:picLocks noChangeAspect="1"/>
          </p:cNvPicPr>
          <p:nvPr/>
        </p:nvPicPr>
        <p:blipFill>
          <a:blip r:embed="rId6"/>
          <a:stretch>
            <a:fillRect/>
          </a:stretch>
        </p:blipFill>
        <p:spPr>
          <a:xfrm>
            <a:off x="8129944" y="2065588"/>
            <a:ext cx="3889867" cy="2338059"/>
          </a:xfrm>
          <a:prstGeom prst="rect">
            <a:avLst/>
          </a:prstGeom>
        </p:spPr>
      </p:pic>
      <p:sp>
        <p:nvSpPr>
          <p:cNvPr id="5" name="Rectángulo 4">
            <a:extLst>
              <a:ext uri="{FF2B5EF4-FFF2-40B4-BE49-F238E27FC236}">
                <a16:creationId xmlns:a16="http://schemas.microsoft.com/office/drawing/2014/main" id="{0EF22174-B7D7-4873-97D5-D5FB15F38EAE}"/>
              </a:ext>
            </a:extLst>
          </p:cNvPr>
          <p:cNvSpPr/>
          <p:nvPr/>
        </p:nvSpPr>
        <p:spPr>
          <a:xfrm>
            <a:off x="4111957" y="2102659"/>
            <a:ext cx="3499805" cy="2753547"/>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1" name="Rectángulo 10">
            <a:extLst>
              <a:ext uri="{FF2B5EF4-FFF2-40B4-BE49-F238E27FC236}">
                <a16:creationId xmlns:a16="http://schemas.microsoft.com/office/drawing/2014/main" id="{D7C51879-ED35-4CAB-800F-8FB1C992FECB}"/>
              </a:ext>
            </a:extLst>
          </p:cNvPr>
          <p:cNvSpPr/>
          <p:nvPr/>
        </p:nvSpPr>
        <p:spPr>
          <a:xfrm>
            <a:off x="4185262" y="2065588"/>
            <a:ext cx="1015021"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$167.823 </a:t>
            </a:r>
          </a:p>
        </p:txBody>
      </p:sp>
      <p:sp>
        <p:nvSpPr>
          <p:cNvPr id="12" name="Rectángulo 11">
            <a:extLst>
              <a:ext uri="{FF2B5EF4-FFF2-40B4-BE49-F238E27FC236}">
                <a16:creationId xmlns:a16="http://schemas.microsoft.com/office/drawing/2014/main" id="{AE6E2814-8BBA-422D-9821-91BE129E7B20}"/>
              </a:ext>
            </a:extLst>
          </p:cNvPr>
          <p:cNvSpPr/>
          <p:nvPr/>
        </p:nvSpPr>
        <p:spPr>
          <a:xfrm>
            <a:off x="5383202" y="3241619"/>
            <a:ext cx="957313"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$45.905 </a:t>
            </a:r>
          </a:p>
        </p:txBody>
      </p:sp>
      <p:sp>
        <p:nvSpPr>
          <p:cNvPr id="14" name="Rectángulo 13">
            <a:extLst>
              <a:ext uri="{FF2B5EF4-FFF2-40B4-BE49-F238E27FC236}">
                <a16:creationId xmlns:a16="http://schemas.microsoft.com/office/drawing/2014/main" id="{A72D55FE-B6F3-4CC5-B3E4-E1C600CDEC05}"/>
              </a:ext>
            </a:extLst>
          </p:cNvPr>
          <p:cNvSpPr/>
          <p:nvPr/>
        </p:nvSpPr>
        <p:spPr>
          <a:xfrm>
            <a:off x="1775684" y="2115934"/>
            <a:ext cx="1106393"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$ 147,707 </a:t>
            </a:r>
          </a:p>
        </p:txBody>
      </p:sp>
      <p:sp>
        <p:nvSpPr>
          <p:cNvPr id="15" name="Rectángulo 14">
            <a:extLst>
              <a:ext uri="{FF2B5EF4-FFF2-40B4-BE49-F238E27FC236}">
                <a16:creationId xmlns:a16="http://schemas.microsoft.com/office/drawing/2014/main" id="{6E0A4919-81D1-49B3-BDEF-957A1C1450F0}"/>
              </a:ext>
            </a:extLst>
          </p:cNvPr>
          <p:cNvSpPr/>
          <p:nvPr/>
        </p:nvSpPr>
        <p:spPr>
          <a:xfrm>
            <a:off x="751820" y="3574795"/>
            <a:ext cx="1003801"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$ 12.145 </a:t>
            </a:r>
          </a:p>
        </p:txBody>
      </p:sp>
      <p:sp>
        <p:nvSpPr>
          <p:cNvPr id="16" name="Rectángulo 15">
            <a:extLst>
              <a:ext uri="{FF2B5EF4-FFF2-40B4-BE49-F238E27FC236}">
                <a16:creationId xmlns:a16="http://schemas.microsoft.com/office/drawing/2014/main" id="{D020A8B7-B2B0-4B17-A887-A7BC6C59A7EA}"/>
              </a:ext>
            </a:extLst>
          </p:cNvPr>
          <p:cNvSpPr/>
          <p:nvPr/>
        </p:nvSpPr>
        <p:spPr>
          <a:xfrm>
            <a:off x="3107512" y="1777380"/>
            <a:ext cx="853119"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$5.588 </a:t>
            </a:r>
          </a:p>
        </p:txBody>
      </p:sp>
    </p:spTree>
    <p:extLst>
      <p:ext uri="{BB962C8B-B14F-4D97-AF65-F5344CB8AC3E}">
        <p14:creationId xmlns:p14="http://schemas.microsoft.com/office/powerpoint/2010/main" val="2107264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84362"/>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GESTIÓN TOTAL – CORTE 14Nov18</a:t>
            </a: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50139"/>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grpSp>
        <p:nvGrpSpPr>
          <p:cNvPr id="39" name="Grupo 38">
            <a:extLst>
              <a:ext uri="{FF2B5EF4-FFF2-40B4-BE49-F238E27FC236}">
                <a16:creationId xmlns:a16="http://schemas.microsoft.com/office/drawing/2014/main" id="{35140A21-9BAD-455A-8C1B-0CD7A861BD22}"/>
              </a:ext>
            </a:extLst>
          </p:cNvPr>
          <p:cNvGrpSpPr/>
          <p:nvPr/>
        </p:nvGrpSpPr>
        <p:grpSpPr>
          <a:xfrm>
            <a:off x="549930" y="760297"/>
            <a:ext cx="11149417" cy="2792376"/>
            <a:chOff x="549930" y="760297"/>
            <a:chExt cx="11149417" cy="2792376"/>
          </a:xfrm>
        </p:grpSpPr>
        <p:pic>
          <p:nvPicPr>
            <p:cNvPr id="15" name="Imagen 14">
              <a:extLst>
                <a:ext uri="{FF2B5EF4-FFF2-40B4-BE49-F238E27FC236}">
                  <a16:creationId xmlns:a16="http://schemas.microsoft.com/office/drawing/2014/main" id="{753CB214-046A-4D1C-9DDE-B92AA3C9204C}"/>
                </a:ext>
              </a:extLst>
            </p:cNvPr>
            <p:cNvPicPr>
              <a:picLocks noChangeAspect="1"/>
            </p:cNvPicPr>
            <p:nvPr/>
          </p:nvPicPr>
          <p:blipFill>
            <a:blip r:embed="rId6"/>
            <a:stretch>
              <a:fillRect/>
            </a:stretch>
          </p:blipFill>
          <p:spPr>
            <a:xfrm>
              <a:off x="7349406" y="760297"/>
              <a:ext cx="4349941" cy="2725300"/>
            </a:xfrm>
            <a:prstGeom prst="rect">
              <a:avLst/>
            </a:prstGeom>
          </p:spPr>
        </p:pic>
        <p:pic>
          <p:nvPicPr>
            <p:cNvPr id="13" name="Imagen 12">
              <a:extLst>
                <a:ext uri="{FF2B5EF4-FFF2-40B4-BE49-F238E27FC236}">
                  <a16:creationId xmlns:a16="http://schemas.microsoft.com/office/drawing/2014/main" id="{62B6138A-EFB9-4D81-872A-DE57E074C9E2}"/>
                </a:ext>
              </a:extLst>
            </p:cNvPr>
            <p:cNvPicPr>
              <a:picLocks noChangeAspect="1"/>
            </p:cNvPicPr>
            <p:nvPr/>
          </p:nvPicPr>
          <p:blipFill>
            <a:blip r:embed="rId7"/>
            <a:stretch>
              <a:fillRect/>
            </a:stretch>
          </p:blipFill>
          <p:spPr>
            <a:xfrm>
              <a:off x="549930" y="760297"/>
              <a:ext cx="6514608" cy="2792376"/>
            </a:xfrm>
            <a:prstGeom prst="rect">
              <a:avLst/>
            </a:prstGeom>
          </p:spPr>
        </p:pic>
        <p:sp>
          <p:nvSpPr>
            <p:cNvPr id="10" name="Rectángulo 9">
              <a:extLst>
                <a:ext uri="{FF2B5EF4-FFF2-40B4-BE49-F238E27FC236}">
                  <a16:creationId xmlns:a16="http://schemas.microsoft.com/office/drawing/2014/main" id="{9FEA9AB4-2E4B-4DCB-937B-35E80B7DF1C3}"/>
                </a:ext>
              </a:extLst>
            </p:cNvPr>
            <p:cNvSpPr/>
            <p:nvPr/>
          </p:nvSpPr>
          <p:spPr>
            <a:xfrm>
              <a:off x="5653671" y="970734"/>
              <a:ext cx="648287" cy="277730"/>
            </a:xfrm>
            <a:prstGeom prst="rect">
              <a:avLst/>
            </a:prstGeom>
            <a:noFill/>
          </p:spPr>
          <p:txBody>
            <a:bodyPr wrap="none" lIns="91440" tIns="45720" rIns="91440" bIns="45720">
              <a:spAutoFit/>
            </a:bodyPr>
            <a:lstStyle/>
            <a:p>
              <a:pPr algn="ctr"/>
              <a:r>
                <a:rPr lang="es-ES" sz="1200" b="0" cap="none" spc="0" dirty="0">
                  <a:ln w="0"/>
                  <a:solidFill>
                    <a:schemeClr val="tx1"/>
                  </a:solidFill>
                  <a:effectLst>
                    <a:outerShdw blurRad="38100" dist="19050" dir="2700000" algn="tl" rotWithShape="0">
                      <a:schemeClr val="dk1">
                        <a:alpha val="40000"/>
                      </a:schemeClr>
                    </a:outerShdw>
                  </a:effectLst>
                </a:rPr>
                <a:t>1.180 </a:t>
              </a:r>
            </a:p>
            <a:p>
              <a:pPr algn="ctr"/>
              <a:r>
                <a:rPr lang="es-ES" sz="1200" b="0" cap="none" spc="0" dirty="0">
                  <a:ln w="0"/>
                  <a:solidFill>
                    <a:schemeClr val="tx1"/>
                  </a:solidFill>
                  <a:effectLst>
                    <a:outerShdw blurRad="38100" dist="19050" dir="2700000" algn="tl" rotWithShape="0">
                      <a:schemeClr val="dk1">
                        <a:alpha val="40000"/>
                      </a:schemeClr>
                    </a:outerShdw>
                  </a:effectLst>
                </a:rPr>
                <a:t>3 AÑOS</a:t>
              </a:r>
            </a:p>
          </p:txBody>
        </p:sp>
        <p:sp>
          <p:nvSpPr>
            <p:cNvPr id="12" name="Rectángulo 11">
              <a:extLst>
                <a:ext uri="{FF2B5EF4-FFF2-40B4-BE49-F238E27FC236}">
                  <a16:creationId xmlns:a16="http://schemas.microsoft.com/office/drawing/2014/main" id="{5F7A7D21-F92C-479B-BAC6-2D94ABDB6EFA}"/>
                </a:ext>
              </a:extLst>
            </p:cNvPr>
            <p:cNvSpPr/>
            <p:nvPr/>
          </p:nvSpPr>
          <p:spPr>
            <a:xfrm>
              <a:off x="7579894" y="1406128"/>
              <a:ext cx="2203884" cy="1049993"/>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4" name="Rectángulo 13">
              <a:extLst>
                <a:ext uri="{FF2B5EF4-FFF2-40B4-BE49-F238E27FC236}">
                  <a16:creationId xmlns:a16="http://schemas.microsoft.com/office/drawing/2014/main" id="{50BE4CB8-2F53-4D99-9D14-C14D586C15A8}"/>
                </a:ext>
              </a:extLst>
            </p:cNvPr>
            <p:cNvSpPr/>
            <p:nvPr/>
          </p:nvSpPr>
          <p:spPr>
            <a:xfrm>
              <a:off x="9783778" y="1892202"/>
              <a:ext cx="1484510" cy="276999"/>
            </a:xfrm>
            <a:prstGeom prst="rect">
              <a:avLst/>
            </a:prstGeom>
            <a:noFill/>
          </p:spPr>
          <p:txBody>
            <a:bodyPr wrap="none" lIns="91440" tIns="45720" rIns="91440" bIns="45720">
              <a:spAutoFit/>
            </a:bodyPr>
            <a:lstStyle/>
            <a:p>
              <a:pPr algn="ctr"/>
              <a:r>
                <a:rPr lang="es-ES" sz="1200" b="0" cap="none" spc="0" dirty="0">
                  <a:ln w="0"/>
                  <a:solidFill>
                    <a:schemeClr val="tx1"/>
                  </a:solidFill>
                  <a:effectLst>
                    <a:outerShdw blurRad="38100" dist="19050" dir="2700000" algn="tl" rotWithShape="0">
                      <a:schemeClr val="dk1">
                        <a:alpha val="40000"/>
                      </a:schemeClr>
                    </a:outerShdw>
                  </a:effectLst>
                </a:rPr>
                <a:t>2.498 EN EJECUCIÓN</a:t>
              </a:r>
            </a:p>
          </p:txBody>
        </p:sp>
        <p:cxnSp>
          <p:nvCxnSpPr>
            <p:cNvPr id="18" name="Conector recto 17">
              <a:extLst>
                <a:ext uri="{FF2B5EF4-FFF2-40B4-BE49-F238E27FC236}">
                  <a16:creationId xmlns:a16="http://schemas.microsoft.com/office/drawing/2014/main" id="{30E8C59A-3564-4BDD-80CA-2D710293ADB0}"/>
                </a:ext>
              </a:extLst>
            </p:cNvPr>
            <p:cNvCxnSpPr>
              <a:cxnSpLocks/>
            </p:cNvCxnSpPr>
            <p:nvPr/>
          </p:nvCxnSpPr>
          <p:spPr>
            <a:xfrm>
              <a:off x="6461313" y="1262881"/>
              <a:ext cx="793257"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F014CF82-338C-4551-A97C-BBCE634340D0}"/>
                </a:ext>
              </a:extLst>
            </p:cNvPr>
            <p:cNvCxnSpPr>
              <a:cxnSpLocks/>
            </p:cNvCxnSpPr>
            <p:nvPr/>
          </p:nvCxnSpPr>
          <p:spPr>
            <a:xfrm>
              <a:off x="7254570" y="1262881"/>
              <a:ext cx="0" cy="749657"/>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id="{F3F63FCA-AA7D-44EA-8E6D-D02C500078FC}"/>
                </a:ext>
              </a:extLst>
            </p:cNvPr>
            <p:cNvCxnSpPr>
              <a:cxnSpLocks/>
            </p:cNvCxnSpPr>
            <p:nvPr/>
          </p:nvCxnSpPr>
          <p:spPr>
            <a:xfrm>
              <a:off x="7254570" y="2030703"/>
              <a:ext cx="325324"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26" name="Rectángulo 25">
              <a:extLst>
                <a:ext uri="{FF2B5EF4-FFF2-40B4-BE49-F238E27FC236}">
                  <a16:creationId xmlns:a16="http://schemas.microsoft.com/office/drawing/2014/main" id="{734FD8A3-F862-4F51-8EFB-0EDFFD2761E8}"/>
                </a:ext>
              </a:extLst>
            </p:cNvPr>
            <p:cNvSpPr/>
            <p:nvPr/>
          </p:nvSpPr>
          <p:spPr>
            <a:xfrm>
              <a:off x="6847250" y="961673"/>
              <a:ext cx="537327" cy="276999"/>
            </a:xfrm>
            <a:prstGeom prst="rect">
              <a:avLst/>
            </a:prstGeom>
          </p:spPr>
          <p:txBody>
            <a:bodyPr wrap="none">
              <a:spAutoFit/>
            </a:bodyPr>
            <a:lstStyle/>
            <a:p>
              <a:r>
                <a:rPr lang="es-ES" sz="1200" dirty="0">
                  <a:ln w="0"/>
                  <a:effectLst>
                    <a:outerShdw blurRad="38100" dist="19050" dir="2700000" algn="tl" rotWithShape="0">
                      <a:schemeClr val="dk1">
                        <a:alpha val="40000"/>
                      </a:schemeClr>
                    </a:outerShdw>
                  </a:effectLst>
                </a:rPr>
                <a:t>3.606</a:t>
              </a:r>
              <a:endParaRPr lang="es-CO" dirty="0"/>
            </a:p>
          </p:txBody>
        </p:sp>
      </p:grpSp>
      <p:grpSp>
        <p:nvGrpSpPr>
          <p:cNvPr id="40" name="Grupo 39">
            <a:extLst>
              <a:ext uri="{FF2B5EF4-FFF2-40B4-BE49-F238E27FC236}">
                <a16:creationId xmlns:a16="http://schemas.microsoft.com/office/drawing/2014/main" id="{9CC0C052-BFC9-4C2F-AF27-65DFF7E2687C}"/>
              </a:ext>
            </a:extLst>
          </p:cNvPr>
          <p:cNvGrpSpPr/>
          <p:nvPr/>
        </p:nvGrpSpPr>
        <p:grpSpPr>
          <a:xfrm>
            <a:off x="542757" y="3646703"/>
            <a:ext cx="6514609" cy="2762122"/>
            <a:chOff x="542757" y="3646703"/>
            <a:chExt cx="6514609" cy="2762122"/>
          </a:xfrm>
        </p:grpSpPr>
        <p:pic>
          <p:nvPicPr>
            <p:cNvPr id="27" name="Imagen 26">
              <a:extLst>
                <a:ext uri="{FF2B5EF4-FFF2-40B4-BE49-F238E27FC236}">
                  <a16:creationId xmlns:a16="http://schemas.microsoft.com/office/drawing/2014/main" id="{E1C7BD85-E0EE-48C7-8669-9AC8684F0DED}"/>
                </a:ext>
              </a:extLst>
            </p:cNvPr>
            <p:cNvPicPr>
              <a:picLocks noChangeAspect="1"/>
            </p:cNvPicPr>
            <p:nvPr/>
          </p:nvPicPr>
          <p:blipFill>
            <a:blip r:embed="rId8"/>
            <a:stretch>
              <a:fillRect/>
            </a:stretch>
          </p:blipFill>
          <p:spPr>
            <a:xfrm>
              <a:off x="542757" y="3646703"/>
              <a:ext cx="6514609" cy="2762122"/>
            </a:xfrm>
            <a:prstGeom prst="rect">
              <a:avLst/>
            </a:prstGeom>
          </p:spPr>
        </p:pic>
        <p:sp>
          <p:nvSpPr>
            <p:cNvPr id="36" name="Rectángulo 35">
              <a:extLst>
                <a:ext uri="{FF2B5EF4-FFF2-40B4-BE49-F238E27FC236}">
                  <a16:creationId xmlns:a16="http://schemas.microsoft.com/office/drawing/2014/main" id="{6D57266A-5E4F-4121-8769-8EFB7FBCFAE7}"/>
                </a:ext>
              </a:extLst>
            </p:cNvPr>
            <p:cNvSpPr/>
            <p:nvPr/>
          </p:nvSpPr>
          <p:spPr>
            <a:xfrm>
              <a:off x="3244429" y="3963379"/>
              <a:ext cx="969199" cy="276999"/>
            </a:xfrm>
            <a:prstGeom prst="rect">
              <a:avLst/>
            </a:prstGeom>
          </p:spPr>
          <p:txBody>
            <a:bodyPr wrap="square">
              <a:spAutoFit/>
            </a:bodyPr>
            <a:lstStyle/>
            <a:p>
              <a:pPr algn="ctr"/>
              <a:r>
                <a:rPr lang="es-ES" sz="1200" b="1" dirty="0">
                  <a:ln w="0"/>
                  <a:solidFill>
                    <a:srgbClr val="00B050"/>
                  </a:solidFill>
                  <a:effectLst>
                    <a:outerShdw blurRad="38100" dist="19050" dir="2700000" algn="tl" rotWithShape="0">
                      <a:schemeClr val="dk1">
                        <a:alpha val="40000"/>
                      </a:schemeClr>
                    </a:outerShdw>
                  </a:effectLst>
                </a:rPr>
                <a:t>$657.269</a:t>
              </a:r>
              <a:endParaRPr lang="es-CO" b="1" dirty="0">
                <a:solidFill>
                  <a:srgbClr val="00B050"/>
                </a:solidFill>
              </a:endParaRPr>
            </a:p>
          </p:txBody>
        </p:sp>
        <p:pic>
          <p:nvPicPr>
            <p:cNvPr id="1026" name="Picture 2" descr="Shared vision premium icon">
              <a:extLst>
                <a:ext uri="{FF2B5EF4-FFF2-40B4-BE49-F238E27FC236}">
                  <a16:creationId xmlns:a16="http://schemas.microsoft.com/office/drawing/2014/main" id="{BD0A0BE0-6A25-4441-9F94-291AC0BAEB9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1204" y="4749965"/>
              <a:ext cx="286963" cy="286963"/>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Conector recto 29">
              <a:extLst>
                <a:ext uri="{FF2B5EF4-FFF2-40B4-BE49-F238E27FC236}">
                  <a16:creationId xmlns:a16="http://schemas.microsoft.com/office/drawing/2014/main" id="{58C338D3-07BB-4368-89C2-25B03D688E50}"/>
                </a:ext>
              </a:extLst>
            </p:cNvPr>
            <p:cNvCxnSpPr>
              <a:cxnSpLocks/>
            </p:cNvCxnSpPr>
            <p:nvPr/>
          </p:nvCxnSpPr>
          <p:spPr>
            <a:xfrm>
              <a:off x="3286474" y="4372053"/>
              <a:ext cx="927154"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31" name="Conector recto 30">
              <a:extLst>
                <a:ext uri="{FF2B5EF4-FFF2-40B4-BE49-F238E27FC236}">
                  <a16:creationId xmlns:a16="http://schemas.microsoft.com/office/drawing/2014/main" id="{93244AE5-9F66-4515-8422-377096FB617C}"/>
                </a:ext>
              </a:extLst>
            </p:cNvPr>
            <p:cNvCxnSpPr>
              <a:cxnSpLocks/>
            </p:cNvCxnSpPr>
            <p:nvPr/>
          </p:nvCxnSpPr>
          <p:spPr>
            <a:xfrm flipV="1">
              <a:off x="3286474" y="4372053"/>
              <a:ext cx="0" cy="452569"/>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34" name="Conector recto 33">
              <a:extLst>
                <a:ext uri="{FF2B5EF4-FFF2-40B4-BE49-F238E27FC236}">
                  <a16:creationId xmlns:a16="http://schemas.microsoft.com/office/drawing/2014/main" id="{0A3C1AF5-5E90-4635-ACDA-EEBA644C7093}"/>
                </a:ext>
              </a:extLst>
            </p:cNvPr>
            <p:cNvCxnSpPr>
              <a:cxnSpLocks/>
            </p:cNvCxnSpPr>
            <p:nvPr/>
          </p:nvCxnSpPr>
          <p:spPr>
            <a:xfrm flipV="1">
              <a:off x="4213628" y="4372053"/>
              <a:ext cx="0" cy="668576"/>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pic>
          <p:nvPicPr>
            <p:cNvPr id="37" name="Imagen 36">
              <a:extLst>
                <a:ext uri="{FF2B5EF4-FFF2-40B4-BE49-F238E27FC236}">
                  <a16:creationId xmlns:a16="http://schemas.microsoft.com/office/drawing/2014/main" id="{EC4570F2-5158-4C7E-936C-394623951A37}"/>
                </a:ext>
              </a:extLst>
            </p:cNvPr>
            <p:cNvPicPr>
              <a:picLocks noChangeAspect="1"/>
            </p:cNvPicPr>
            <p:nvPr/>
          </p:nvPicPr>
          <p:blipFill rotWithShape="1">
            <a:blip r:embed="rId10"/>
            <a:srcRect l="38935" t="43591" r="40978" b="23465"/>
            <a:stretch/>
          </p:blipFill>
          <p:spPr>
            <a:xfrm>
              <a:off x="3758015" y="4541204"/>
              <a:ext cx="372317" cy="343305"/>
            </a:xfrm>
            <a:prstGeom prst="rect">
              <a:avLst/>
            </a:prstGeom>
          </p:spPr>
        </p:pic>
      </p:grpSp>
      <p:pic>
        <p:nvPicPr>
          <p:cNvPr id="6" name="Imagen 5">
            <a:extLst>
              <a:ext uri="{FF2B5EF4-FFF2-40B4-BE49-F238E27FC236}">
                <a16:creationId xmlns:a16="http://schemas.microsoft.com/office/drawing/2014/main" id="{05C8730C-7A23-4AAF-9F68-ACCA44F872F9}"/>
              </a:ext>
            </a:extLst>
          </p:cNvPr>
          <p:cNvPicPr>
            <a:picLocks noChangeAspect="1"/>
          </p:cNvPicPr>
          <p:nvPr/>
        </p:nvPicPr>
        <p:blipFill>
          <a:blip r:embed="rId11"/>
          <a:stretch>
            <a:fillRect/>
          </a:stretch>
        </p:blipFill>
        <p:spPr>
          <a:xfrm>
            <a:off x="7349406" y="3629229"/>
            <a:ext cx="4349941" cy="2762121"/>
          </a:xfrm>
          <a:prstGeom prst="rect">
            <a:avLst/>
          </a:prstGeom>
        </p:spPr>
      </p:pic>
    </p:spTree>
    <p:extLst>
      <p:ext uri="{BB962C8B-B14F-4D97-AF65-F5344CB8AC3E}">
        <p14:creationId xmlns:p14="http://schemas.microsoft.com/office/powerpoint/2010/main" val="291105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AVANCE ENAJENACIÓN TEMPRANA – INGRESOS TOTALES CORTE 14Nov18</a:t>
            </a: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58"/>
            <a:ext cx="1505243" cy="789393"/>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18055"/>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23859"/>
            <a:ext cx="2366972" cy="765931"/>
          </a:xfrm>
          <a:prstGeom prst="rect">
            <a:avLst/>
          </a:prstGeom>
        </p:spPr>
      </p:pic>
      <p:grpSp>
        <p:nvGrpSpPr>
          <p:cNvPr id="28" name="Grupo 27">
            <a:extLst>
              <a:ext uri="{FF2B5EF4-FFF2-40B4-BE49-F238E27FC236}">
                <a16:creationId xmlns:a16="http://schemas.microsoft.com/office/drawing/2014/main" id="{60726069-EB20-462F-A803-95849DF996D6}"/>
              </a:ext>
            </a:extLst>
          </p:cNvPr>
          <p:cNvGrpSpPr/>
          <p:nvPr/>
        </p:nvGrpSpPr>
        <p:grpSpPr>
          <a:xfrm>
            <a:off x="204887" y="773748"/>
            <a:ext cx="11665356" cy="2700749"/>
            <a:chOff x="204887" y="773748"/>
            <a:chExt cx="11665356" cy="2700749"/>
          </a:xfrm>
        </p:grpSpPr>
        <p:sp>
          <p:nvSpPr>
            <p:cNvPr id="18" name="Rectángulo 17">
              <a:extLst>
                <a:ext uri="{FF2B5EF4-FFF2-40B4-BE49-F238E27FC236}">
                  <a16:creationId xmlns:a16="http://schemas.microsoft.com/office/drawing/2014/main" id="{F6D33932-3DF1-43BF-B2F4-4D116A1DCAD9}"/>
                </a:ext>
              </a:extLst>
            </p:cNvPr>
            <p:cNvSpPr/>
            <p:nvPr/>
          </p:nvSpPr>
          <p:spPr>
            <a:xfrm>
              <a:off x="204887" y="3212887"/>
              <a:ext cx="11665356" cy="261610"/>
            </a:xfrm>
            <a:prstGeom prst="rect">
              <a:avLst/>
            </a:prstGeom>
          </p:spPr>
          <p:txBody>
            <a:bodyPr wrap="square">
              <a:spAutoFit/>
            </a:bodyPr>
            <a:lstStyle/>
            <a:p>
              <a:pPr algn="just"/>
              <a:r>
                <a:rPr lang="es-ES" sz="1100" dirty="0"/>
                <a:t>* Recursos recaudados en un 100%. Se encuentra pendiente la escrituración y el registro por falta del </a:t>
              </a:r>
              <a:r>
                <a:rPr lang="es-ES" sz="1100" b="1" dirty="0">
                  <a:solidFill>
                    <a:srgbClr val="FF0000"/>
                  </a:solidFill>
                </a:rPr>
                <a:t>código registral de transferencia de dominio</a:t>
              </a:r>
              <a:r>
                <a:rPr lang="es-ES" sz="1100" dirty="0"/>
                <a:t> a favor del FRISCO.</a:t>
              </a:r>
            </a:p>
          </p:txBody>
        </p:sp>
        <p:pic>
          <p:nvPicPr>
            <p:cNvPr id="19" name="Imagen 18">
              <a:extLst>
                <a:ext uri="{FF2B5EF4-FFF2-40B4-BE49-F238E27FC236}">
                  <a16:creationId xmlns:a16="http://schemas.microsoft.com/office/drawing/2014/main" id="{5350C58A-8F21-417C-9029-4E7F46C91424}"/>
                </a:ext>
              </a:extLst>
            </p:cNvPr>
            <p:cNvPicPr>
              <a:picLocks noChangeAspect="1"/>
            </p:cNvPicPr>
            <p:nvPr/>
          </p:nvPicPr>
          <p:blipFill>
            <a:blip r:embed="rId6"/>
            <a:stretch>
              <a:fillRect/>
            </a:stretch>
          </p:blipFill>
          <p:spPr>
            <a:xfrm>
              <a:off x="204887" y="773748"/>
              <a:ext cx="11665356" cy="2442818"/>
            </a:xfrm>
            <a:prstGeom prst="rect">
              <a:avLst/>
            </a:prstGeom>
          </p:spPr>
        </p:pic>
      </p:grpSp>
      <p:grpSp>
        <p:nvGrpSpPr>
          <p:cNvPr id="29" name="Grupo 28">
            <a:extLst>
              <a:ext uri="{FF2B5EF4-FFF2-40B4-BE49-F238E27FC236}">
                <a16:creationId xmlns:a16="http://schemas.microsoft.com/office/drawing/2014/main" id="{3B9AE296-F8FC-4010-A019-8EA62234DADA}"/>
              </a:ext>
            </a:extLst>
          </p:cNvPr>
          <p:cNvGrpSpPr/>
          <p:nvPr/>
        </p:nvGrpSpPr>
        <p:grpSpPr>
          <a:xfrm>
            <a:off x="204887" y="3630305"/>
            <a:ext cx="9940015" cy="2906879"/>
            <a:chOff x="204887" y="3630305"/>
            <a:chExt cx="9940015" cy="2906879"/>
          </a:xfrm>
        </p:grpSpPr>
        <p:pic>
          <p:nvPicPr>
            <p:cNvPr id="23" name="Imagen 22">
              <a:extLst>
                <a:ext uri="{FF2B5EF4-FFF2-40B4-BE49-F238E27FC236}">
                  <a16:creationId xmlns:a16="http://schemas.microsoft.com/office/drawing/2014/main" id="{EF502DB1-4AB4-42CE-A0DA-E31C39B1B5C8}"/>
                </a:ext>
              </a:extLst>
            </p:cNvPr>
            <p:cNvPicPr>
              <a:picLocks noChangeAspect="1"/>
            </p:cNvPicPr>
            <p:nvPr/>
          </p:nvPicPr>
          <p:blipFill>
            <a:blip r:embed="rId7"/>
            <a:stretch>
              <a:fillRect/>
            </a:stretch>
          </p:blipFill>
          <p:spPr>
            <a:xfrm>
              <a:off x="204887" y="3630305"/>
              <a:ext cx="4286902" cy="2115912"/>
            </a:xfrm>
            <a:prstGeom prst="rect">
              <a:avLst/>
            </a:prstGeom>
          </p:spPr>
        </p:pic>
        <p:sp>
          <p:nvSpPr>
            <p:cNvPr id="24" name="CuadroTexto 21">
              <a:extLst>
                <a:ext uri="{FF2B5EF4-FFF2-40B4-BE49-F238E27FC236}">
                  <a16:creationId xmlns:a16="http://schemas.microsoft.com/office/drawing/2014/main" id="{2E112321-4463-423E-B3EC-4815DF667336}"/>
                </a:ext>
              </a:extLst>
            </p:cNvPr>
            <p:cNvSpPr txBox="1"/>
            <p:nvPr/>
          </p:nvSpPr>
          <p:spPr>
            <a:xfrm>
              <a:off x="204887" y="5767743"/>
              <a:ext cx="6276124" cy="76944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a:r>
                <a:rPr lang="es-ES" sz="1100" dirty="0"/>
                <a:t>* Ya fue consignado el 20%: 298.152.240</a:t>
              </a:r>
            </a:p>
            <a:p>
              <a:pPr algn="just"/>
              <a:r>
                <a:rPr lang="es-ES" sz="1100" dirty="0"/>
                <a:t>** Se venden en Noviembre por vencimiento del Título-</a:t>
              </a:r>
            </a:p>
            <a:p>
              <a:pPr algn="just"/>
              <a:r>
                <a:rPr lang="es-ES" sz="1100" dirty="0"/>
                <a:t>***Divisas alistadas y entregadas a </a:t>
              </a:r>
              <a:r>
                <a:rPr lang="es-ES" sz="1100" dirty="0" err="1"/>
                <a:t>Banrep</a:t>
              </a:r>
              <a:r>
                <a:rPr lang="es-ES" sz="1100" dirty="0"/>
                <a:t> para monetización (fecha aprox. 15/12/2018). TRM 3.000. </a:t>
              </a:r>
            </a:p>
            <a:p>
              <a:pPr algn="just"/>
              <a:r>
                <a:rPr lang="es-ES" sz="1100" dirty="0"/>
                <a:t>**** Divisas alistadas y entregadas a </a:t>
              </a:r>
              <a:r>
                <a:rPr lang="es-ES" sz="1100" dirty="0" err="1"/>
                <a:t>Banrep</a:t>
              </a:r>
              <a:r>
                <a:rPr lang="es-ES" sz="1100" dirty="0"/>
                <a:t> para monetización (fecha aprox. 15/01/2019). TRM 3.200. </a:t>
              </a:r>
            </a:p>
          </p:txBody>
        </p:sp>
        <p:sp>
          <p:nvSpPr>
            <p:cNvPr id="26" name="CuadroTexto 25">
              <a:extLst>
                <a:ext uri="{FF2B5EF4-FFF2-40B4-BE49-F238E27FC236}">
                  <a16:creationId xmlns:a16="http://schemas.microsoft.com/office/drawing/2014/main" id="{AFC90DC6-17E6-49AC-8C32-9E93EF491FA3}"/>
                </a:ext>
              </a:extLst>
            </p:cNvPr>
            <p:cNvSpPr txBox="1"/>
            <p:nvPr/>
          </p:nvSpPr>
          <p:spPr>
            <a:xfrm>
              <a:off x="4491789" y="4267177"/>
              <a:ext cx="5653113" cy="707886"/>
            </a:xfrm>
            <a:prstGeom prst="rect">
              <a:avLst/>
            </a:prstGeom>
            <a:noFill/>
          </p:spPr>
          <p:txBody>
            <a:bodyPr wrap="square" rtlCol="0">
              <a:spAutoFit/>
            </a:bodyPr>
            <a:lstStyle/>
            <a:p>
              <a:pPr algn="r"/>
              <a:r>
                <a:rPr lang="es-ES" sz="2000" b="1" dirty="0">
                  <a:solidFill>
                    <a:srgbClr val="00B050"/>
                  </a:solidFill>
                </a:rPr>
                <a:t>Estimación Ingresos Enajenación Temp a 31Dic18</a:t>
              </a:r>
            </a:p>
            <a:p>
              <a:pPr algn="r"/>
              <a:r>
                <a:rPr lang="es-ES" sz="2000" b="1" dirty="0">
                  <a:solidFill>
                    <a:srgbClr val="00B050"/>
                  </a:solidFill>
                </a:rPr>
                <a:t>$266,511,572,918</a:t>
              </a:r>
            </a:p>
          </p:txBody>
        </p:sp>
      </p:grpSp>
    </p:spTree>
    <p:extLst>
      <p:ext uri="{BB962C8B-B14F-4D97-AF65-F5344CB8AC3E}">
        <p14:creationId xmlns:p14="http://schemas.microsoft.com/office/powerpoint/2010/main" val="36594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AVANCE ENAJENACIÓN TEMPRANA – OTRAS GESTIONES</a:t>
            </a: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634" y="50139"/>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sp>
        <p:nvSpPr>
          <p:cNvPr id="14" name="CuadroTexto 13">
            <a:extLst>
              <a:ext uri="{FF2B5EF4-FFF2-40B4-BE49-F238E27FC236}">
                <a16:creationId xmlns:a16="http://schemas.microsoft.com/office/drawing/2014/main" id="{86F9209A-911D-4C95-ACD0-CF57B6B1F341}"/>
              </a:ext>
            </a:extLst>
          </p:cNvPr>
          <p:cNvSpPr txBox="1"/>
          <p:nvPr/>
        </p:nvSpPr>
        <p:spPr>
          <a:xfrm>
            <a:off x="673768" y="3789892"/>
            <a:ext cx="11053010" cy="338554"/>
          </a:xfrm>
          <a:prstGeom prst="rect">
            <a:avLst/>
          </a:prstGeom>
          <a:noFill/>
        </p:spPr>
        <p:txBody>
          <a:bodyPr wrap="square" rtlCol="0">
            <a:spAutoFit/>
          </a:bodyPr>
          <a:lstStyle/>
          <a:p>
            <a:pPr algn="just"/>
            <a:r>
              <a:rPr lang="es-ES" sz="1600" b="1" dirty="0"/>
              <a:t>*</a:t>
            </a:r>
            <a:r>
              <a:rPr lang="es-ES" sz="1600" dirty="0"/>
              <a:t> Se clasifican en 224 vehículos de servicio público con su respectivo derecho a reponer y una embarcación tipo Yate </a:t>
            </a:r>
          </a:p>
        </p:txBody>
      </p:sp>
      <p:graphicFrame>
        <p:nvGraphicFramePr>
          <p:cNvPr id="6" name="Tabla 5">
            <a:extLst>
              <a:ext uri="{FF2B5EF4-FFF2-40B4-BE49-F238E27FC236}">
                <a16:creationId xmlns:a16="http://schemas.microsoft.com/office/drawing/2014/main" id="{7BCD264D-5556-4B92-BEEE-6814070A27FE}"/>
              </a:ext>
            </a:extLst>
          </p:cNvPr>
          <p:cNvGraphicFramePr>
            <a:graphicFrameLocks noGrp="1"/>
          </p:cNvGraphicFramePr>
          <p:nvPr>
            <p:extLst/>
          </p:nvPr>
        </p:nvGraphicFramePr>
        <p:xfrm>
          <a:off x="673768" y="1674935"/>
          <a:ext cx="11053011" cy="1915881"/>
        </p:xfrm>
        <a:graphic>
          <a:graphicData uri="http://schemas.openxmlformats.org/drawingml/2006/table">
            <a:tbl>
              <a:tblPr firstRow="1" bandRow="1">
                <a:tableStyleId>{7E9639D4-E3E2-4D34-9284-5A2195B3D0D7}</a:tableStyleId>
              </a:tblPr>
              <a:tblGrid>
                <a:gridCol w="3064613">
                  <a:extLst>
                    <a:ext uri="{9D8B030D-6E8A-4147-A177-3AD203B41FA5}">
                      <a16:colId xmlns:a16="http://schemas.microsoft.com/office/drawing/2014/main" val="3123423302"/>
                    </a:ext>
                  </a:extLst>
                </a:gridCol>
                <a:gridCol w="7988398">
                  <a:extLst>
                    <a:ext uri="{9D8B030D-6E8A-4147-A177-3AD203B41FA5}">
                      <a16:colId xmlns:a16="http://schemas.microsoft.com/office/drawing/2014/main" val="1076596141"/>
                    </a:ext>
                  </a:extLst>
                </a:gridCol>
              </a:tblGrid>
              <a:tr h="705487">
                <a:tc>
                  <a:txBody>
                    <a:bodyPr/>
                    <a:lstStyle/>
                    <a:p>
                      <a:r>
                        <a:rPr lang="es-ES" sz="1800" dirty="0"/>
                        <a:t>Medios de Transporte</a:t>
                      </a:r>
                      <a:endParaRPr lang="es-CO" sz="1800" dirty="0"/>
                    </a:p>
                  </a:txBody>
                  <a:tcPr anchor="ctr">
                    <a:lnB w="12700" cap="flat" cmpd="sng" algn="ctr">
                      <a:solidFill>
                        <a:schemeClr val="tx1"/>
                      </a:solidFill>
                      <a:prstDash val="solid"/>
                      <a:round/>
                      <a:headEnd type="none" w="med" len="med"/>
                      <a:tailEnd type="none" w="med" len="med"/>
                    </a:lnB>
                  </a:tcPr>
                </a:tc>
                <a:tc>
                  <a:txBody>
                    <a:bodyPr/>
                    <a:lstStyle/>
                    <a:p>
                      <a:r>
                        <a:rPr lang="es-ES" sz="1800" dirty="0"/>
                        <a:t>Otras Gestiones Enajenación Temprana</a:t>
                      </a:r>
                      <a:endParaRPr lang="es-CO" sz="1800" dirty="0"/>
                    </a:p>
                  </a:txBody>
                  <a:tcPr/>
                </a:tc>
                <a:extLst>
                  <a:ext uri="{0D108BD9-81ED-4DB2-BD59-A6C34878D82A}">
                    <a16:rowId xmlns:a16="http://schemas.microsoft.com/office/drawing/2014/main" val="834675154"/>
                  </a:ext>
                </a:extLst>
              </a:tr>
              <a:tr h="705487">
                <a:tc>
                  <a:txBody>
                    <a:bodyPr/>
                    <a:lstStyle/>
                    <a:p>
                      <a:r>
                        <a:rPr lang="es-CO" sz="1800" dirty="0"/>
                        <a:t>Medios de Transporte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s-ES" sz="1800" dirty="0"/>
                        <a:t>225 Alistados para venta. Declarados Desiertas 3 Subastas. Avaluados en 10.477.473.000 *</a:t>
                      </a:r>
                      <a:endParaRPr lang="es-CO" sz="18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60439474"/>
                  </a:ext>
                </a:extLst>
              </a:tr>
              <a:tr h="504907">
                <a:tc>
                  <a:txBody>
                    <a:bodyPr/>
                    <a:lstStyle/>
                    <a:p>
                      <a:r>
                        <a:rPr lang="es-ES" sz="1800" dirty="0"/>
                        <a:t>Muebles y Enseres</a:t>
                      </a:r>
                      <a:endParaRPr lang="es-CO" sz="18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O" sz="1800" dirty="0"/>
                        <a:t>6.392 Destruidos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64174641"/>
                  </a:ext>
                </a:extLst>
              </a:tr>
            </a:tbl>
          </a:graphicData>
        </a:graphic>
      </p:graphicFrame>
      <p:sp>
        <p:nvSpPr>
          <p:cNvPr id="11" name="Rectángulo 10">
            <a:extLst>
              <a:ext uri="{FF2B5EF4-FFF2-40B4-BE49-F238E27FC236}">
                <a16:creationId xmlns:a16="http://schemas.microsoft.com/office/drawing/2014/main" id="{3A334D72-C3A6-44F1-B13F-6A9132D4A69A}"/>
              </a:ext>
            </a:extLst>
          </p:cNvPr>
          <p:cNvSpPr/>
          <p:nvPr/>
        </p:nvSpPr>
        <p:spPr>
          <a:xfrm>
            <a:off x="673767" y="4222396"/>
            <a:ext cx="11053010" cy="584775"/>
          </a:xfrm>
          <a:prstGeom prst="rect">
            <a:avLst/>
          </a:prstGeom>
        </p:spPr>
        <p:txBody>
          <a:bodyPr wrap="square">
            <a:spAutoFit/>
          </a:bodyPr>
          <a:lstStyle/>
          <a:p>
            <a:pPr algn="just"/>
            <a:r>
              <a:rPr lang="es-CO" sz="1600" dirty="0">
                <a:solidFill>
                  <a:srgbClr val="000000"/>
                </a:solidFill>
              </a:rPr>
              <a:t>** Gastos por 782.943.840 en 36 meses. Ahorros por bodegaje </a:t>
            </a:r>
            <a:r>
              <a:rPr lang="es-CO" sz="1600" dirty="0"/>
              <a:t>mensual</a:t>
            </a:r>
            <a:r>
              <a:rPr lang="es-CO" sz="1600" dirty="0">
                <a:solidFill>
                  <a:srgbClr val="000000"/>
                </a:solidFill>
              </a:rPr>
              <a:t> de $21,748,440. Adicionalmente, se destruyeron 28.479 muebles y enseres no incluidos dentro de procesos de extinción o penales. Ahorro $13.227.928, bodegaje: 476.205.408</a:t>
            </a:r>
            <a:endParaRPr lang="es-CO" sz="1600" dirty="0"/>
          </a:p>
        </p:txBody>
      </p:sp>
    </p:spTree>
    <p:extLst>
      <p:ext uri="{BB962C8B-B14F-4D97-AF65-F5344CB8AC3E}">
        <p14:creationId xmlns:p14="http://schemas.microsoft.com/office/powerpoint/2010/main" val="318925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5. Productividad de bienes inmuebles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146517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a:extLst>
              <a:ext uri="{FF2B5EF4-FFF2-40B4-BE49-F238E27FC236}">
                <a16:creationId xmlns:a16="http://schemas.microsoft.com/office/drawing/2014/main" id="{419B37A9-DA35-458B-908B-1239F23A3FD9}"/>
              </a:ext>
            </a:extLst>
          </p:cNvPr>
          <p:cNvSpPr txBox="1">
            <a:spLocks/>
          </p:cNvSpPr>
          <p:nvPr/>
        </p:nvSpPr>
        <p:spPr>
          <a:xfrm>
            <a:off x="1855303" y="2417402"/>
            <a:ext cx="8892209" cy="14789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sz="4400" b="1" dirty="0">
                <a:solidFill>
                  <a:srgbClr val="002060"/>
                </a:solidFill>
              </a:rPr>
              <a:t>Contexto inicio de Planes de Choque </a:t>
            </a:r>
          </a:p>
          <a:p>
            <a:pPr marL="0" indent="0" algn="ctr">
              <a:buNone/>
            </a:pPr>
            <a:r>
              <a:rPr lang="es-ES" sz="4400" b="1" dirty="0">
                <a:solidFill>
                  <a:srgbClr val="002060"/>
                </a:solidFill>
              </a:rPr>
              <a:t>P</a:t>
            </a:r>
            <a:r>
              <a:rPr lang="es-CO" sz="4400" b="1" dirty="0">
                <a:solidFill>
                  <a:srgbClr val="002060"/>
                </a:solidFill>
              </a:rPr>
              <a:t>royecto 1 </a:t>
            </a:r>
          </a:p>
          <a:p>
            <a:pPr marL="0" indent="0" algn="ctr">
              <a:buNone/>
            </a:pPr>
            <a:r>
              <a:rPr lang="es-ES" sz="4400" b="1" dirty="0">
                <a:solidFill>
                  <a:srgbClr val="002060"/>
                </a:solidFill>
              </a:rPr>
              <a:t>P</a:t>
            </a:r>
            <a:r>
              <a:rPr lang="es-CO" sz="4400" b="1" dirty="0">
                <a:solidFill>
                  <a:srgbClr val="002060"/>
                </a:solidFill>
              </a:rPr>
              <a:t>royecto 2</a:t>
            </a:r>
          </a:p>
        </p:txBody>
      </p:sp>
      <p:pic>
        <p:nvPicPr>
          <p:cNvPr id="5" name="Imagen 4">
            <a:extLst>
              <a:ext uri="{FF2B5EF4-FFF2-40B4-BE49-F238E27FC236}">
                <a16:creationId xmlns:a16="http://schemas.microsoft.com/office/drawing/2014/main" id="{44A2C421-620D-4935-81F5-595C6F9B3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01A0DD85-B53B-4799-BFA9-E1CB2FD1B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8" name="Imagen 7">
            <a:extLst>
              <a:ext uri="{FF2B5EF4-FFF2-40B4-BE49-F238E27FC236}">
                <a16:creationId xmlns:a16="http://schemas.microsoft.com/office/drawing/2014/main" id="{918A67DB-C8DB-4A69-9BBD-DEC7975F49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97E98E32-B74B-4C14-9BAB-BC0E40A49E5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674377C-722B-438D-917B-B43561CCE745}"/>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2264465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imagenes de porcenta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205" y="5311167"/>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2045927" y="682734"/>
            <a:ext cx="8169236" cy="769441"/>
          </a:xfrm>
          <a:prstGeom prst="rect">
            <a:avLst/>
          </a:prstGeom>
          <a:noFill/>
        </p:spPr>
        <p:txBody>
          <a:bodyPr wrap="square" rtlCol="0">
            <a:spAutoFit/>
          </a:bodyPr>
          <a:lstStyle/>
          <a:p>
            <a:pPr algn="ctr"/>
            <a:r>
              <a:rPr lang="es-CO" sz="2200" b="1" dirty="0">
                <a:solidFill>
                  <a:srgbClr val="000A8B"/>
                </a:solidFill>
                <a:effectLst>
                  <a:outerShdw blurRad="38100" dist="38100" dir="2700000" algn="tl">
                    <a:srgbClr val="000000">
                      <a:alpha val="43137"/>
                    </a:srgbClr>
                  </a:outerShdw>
                </a:effectLst>
              </a:rPr>
              <a:t>REMOCIÓN DE DEPOSITARIOS QUE NO HACEN PARTE DE REGISTRO</a:t>
            </a:r>
          </a:p>
          <a:p>
            <a:pPr algn="ctr"/>
            <a:endParaRPr lang="es-CO" sz="2200" b="1" dirty="0">
              <a:solidFill>
                <a:schemeClr val="bg1"/>
              </a:solidFill>
              <a:effectLst>
                <a:outerShdw blurRad="38100" dist="38100" dir="2700000" algn="tl">
                  <a:srgbClr val="000000">
                    <a:alpha val="43137"/>
                  </a:srgbClr>
                </a:outerShdw>
              </a:effectLst>
            </a:endParaRPr>
          </a:p>
        </p:txBody>
      </p:sp>
      <p:sp>
        <p:nvSpPr>
          <p:cNvPr id="4" name="3 Rectángulo redondeado"/>
          <p:cNvSpPr/>
          <p:nvPr/>
        </p:nvSpPr>
        <p:spPr>
          <a:xfrm>
            <a:off x="4210050" y="1905001"/>
            <a:ext cx="236220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BOGOTÁ</a:t>
            </a:r>
          </a:p>
        </p:txBody>
      </p:sp>
      <p:sp>
        <p:nvSpPr>
          <p:cNvPr id="5" name="4 Rectángulo redondeado"/>
          <p:cNvSpPr/>
          <p:nvPr/>
        </p:nvSpPr>
        <p:spPr>
          <a:xfrm>
            <a:off x="6915151"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CENTRO ORIENTE</a:t>
            </a:r>
          </a:p>
        </p:txBody>
      </p:sp>
      <p:sp>
        <p:nvSpPr>
          <p:cNvPr id="16" name="15 Rectángulo redondeado"/>
          <p:cNvSpPr/>
          <p:nvPr/>
        </p:nvSpPr>
        <p:spPr>
          <a:xfrm>
            <a:off x="8162926" y="1257301"/>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SUR OCCIDENTE</a:t>
            </a:r>
          </a:p>
        </p:txBody>
      </p:sp>
      <p:sp>
        <p:nvSpPr>
          <p:cNvPr id="22" name="21 Rectángulo redondeado"/>
          <p:cNvSpPr/>
          <p:nvPr/>
        </p:nvSpPr>
        <p:spPr>
          <a:xfrm>
            <a:off x="9429751"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OCCIDENTE Y NORTE</a:t>
            </a:r>
          </a:p>
        </p:txBody>
      </p:sp>
      <p:sp>
        <p:nvSpPr>
          <p:cNvPr id="6" name="5 CuadroTexto"/>
          <p:cNvSpPr txBox="1"/>
          <p:nvPr/>
        </p:nvSpPr>
        <p:spPr>
          <a:xfrm>
            <a:off x="5470707" y="1225260"/>
            <a:ext cx="1319676" cy="369332"/>
          </a:xfrm>
          <a:prstGeom prst="rect">
            <a:avLst/>
          </a:prstGeom>
          <a:noFill/>
        </p:spPr>
        <p:txBody>
          <a:bodyPr wrap="square" rtlCol="0">
            <a:spAutoFit/>
          </a:bodyPr>
          <a:lstStyle/>
          <a:p>
            <a:r>
              <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REGIONAL</a:t>
            </a:r>
          </a:p>
        </p:txBody>
      </p:sp>
      <p:sp>
        <p:nvSpPr>
          <p:cNvPr id="23" name="22 CuadroTexto"/>
          <p:cNvSpPr txBox="1"/>
          <p:nvPr/>
        </p:nvSpPr>
        <p:spPr>
          <a:xfrm>
            <a:off x="4178914" y="1535668"/>
            <a:ext cx="2020718" cy="369332"/>
          </a:xfrm>
          <a:prstGeom prst="rect">
            <a:avLst/>
          </a:prstGeom>
          <a:noFill/>
        </p:spPr>
        <p:txBody>
          <a:bodyPr wrap="square" rtlCol="0">
            <a:spAutoFit/>
          </a:bodyPr>
          <a:lstStyle/>
          <a:p>
            <a:r>
              <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DEPOSITARIOS: 27</a:t>
            </a:r>
          </a:p>
        </p:txBody>
      </p:sp>
      <p:sp>
        <p:nvSpPr>
          <p:cNvPr id="24" name="23 Rectángulo redondeado"/>
          <p:cNvSpPr/>
          <p:nvPr/>
        </p:nvSpPr>
        <p:spPr>
          <a:xfrm>
            <a:off x="4210050" y="2292351"/>
            <a:ext cx="236220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BUSTAMANTE VÁSQUEZ</a:t>
            </a:r>
          </a:p>
        </p:txBody>
      </p:sp>
      <p:sp>
        <p:nvSpPr>
          <p:cNvPr id="25" name="24 Rectángulo redondeado"/>
          <p:cNvSpPr/>
          <p:nvPr/>
        </p:nvSpPr>
        <p:spPr>
          <a:xfrm>
            <a:off x="4229100" y="268605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UT. INM. DE ANTIOQUIA</a:t>
            </a:r>
          </a:p>
        </p:txBody>
      </p:sp>
      <p:sp>
        <p:nvSpPr>
          <p:cNvPr id="26" name="25 Rectángulo redondeado"/>
          <p:cNvSpPr/>
          <p:nvPr/>
        </p:nvSpPr>
        <p:spPr>
          <a:xfrm>
            <a:off x="4241800" y="307975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ASESORES INMOPACIFICO</a:t>
            </a:r>
          </a:p>
        </p:txBody>
      </p:sp>
      <p:sp>
        <p:nvSpPr>
          <p:cNvPr id="28" name="27 Rectángulo redondeado"/>
          <p:cNvSpPr/>
          <p:nvPr/>
        </p:nvSpPr>
        <p:spPr>
          <a:xfrm>
            <a:off x="4254500" y="38608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RISARALDA</a:t>
            </a:r>
          </a:p>
        </p:txBody>
      </p:sp>
      <p:sp>
        <p:nvSpPr>
          <p:cNvPr id="33" name="Circular 6"/>
          <p:cNvSpPr/>
          <p:nvPr/>
        </p:nvSpPr>
        <p:spPr>
          <a:xfrm rot="2700000">
            <a:off x="1568698" y="3242833"/>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4" name="Elipse 8"/>
          <p:cNvSpPr/>
          <p:nvPr/>
        </p:nvSpPr>
        <p:spPr>
          <a:xfrm>
            <a:off x="2260257" y="3915153"/>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27" name="26 Rectángulo redondeado"/>
          <p:cNvSpPr/>
          <p:nvPr/>
        </p:nvSpPr>
        <p:spPr>
          <a:xfrm>
            <a:off x="4248150" y="34798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ANTIOQUIA</a:t>
            </a:r>
          </a:p>
        </p:txBody>
      </p:sp>
      <p:sp>
        <p:nvSpPr>
          <p:cNvPr id="29" name="28 Rectángulo redondeado"/>
          <p:cNvSpPr/>
          <p:nvPr/>
        </p:nvSpPr>
        <p:spPr>
          <a:xfrm>
            <a:off x="4260850" y="42545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UNISA INMOBILIARIA</a:t>
            </a:r>
          </a:p>
        </p:txBody>
      </p:sp>
      <p:sp>
        <p:nvSpPr>
          <p:cNvPr id="30" name="29 Rectángulo redondeado"/>
          <p:cNvSpPr/>
          <p:nvPr/>
        </p:nvSpPr>
        <p:spPr>
          <a:xfrm>
            <a:off x="4254500" y="46355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OTROS</a:t>
            </a:r>
          </a:p>
        </p:txBody>
      </p:sp>
      <p:sp>
        <p:nvSpPr>
          <p:cNvPr id="35"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4.978</a:t>
            </a:r>
          </a:p>
          <a:p>
            <a:pPr algn="ctr"/>
            <a:r>
              <a:rPr lang="es-CO" sz="2400" b="1" dirty="0">
                <a:effectLst>
                  <a:outerShdw blurRad="38100" dist="38100" dir="2700000" algn="tl">
                    <a:srgbClr val="000000">
                      <a:alpha val="43137"/>
                    </a:srgbClr>
                  </a:outerShdw>
                </a:effectLst>
              </a:rPr>
              <a:t>APROX.</a:t>
            </a:r>
            <a:endParaRPr lang="es-CO" sz="2400" dirty="0">
              <a:effectLst>
                <a:outerShdw blurRad="38100" dist="38100" dir="2700000" algn="tl">
                  <a:srgbClr val="000000">
                    <a:alpha val="43137"/>
                  </a:srgbClr>
                </a:outerShdw>
              </a:effectLst>
            </a:endParaRPr>
          </a:p>
        </p:txBody>
      </p:sp>
      <p:sp>
        <p:nvSpPr>
          <p:cNvPr id="36" name="35 Rectángulo redondeado"/>
          <p:cNvSpPr/>
          <p:nvPr/>
        </p:nvSpPr>
        <p:spPr>
          <a:xfrm>
            <a:off x="4907280" y="5014830"/>
            <a:ext cx="1679846" cy="37457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CO" sz="1400" b="1" cap="all" dirty="0">
                <a:ln w="0"/>
                <a:solidFill>
                  <a:sysClr val="windowText" lastClr="000000"/>
                </a:solidFill>
                <a:effectLst>
                  <a:reflection blurRad="12700" stA="50000" endPos="50000" dist="5000" dir="5400000" sy="-100000" rotWithShape="0"/>
                </a:effectLst>
              </a:rPr>
              <a:t>TOTAL</a:t>
            </a:r>
          </a:p>
        </p:txBody>
      </p:sp>
      <p:cxnSp>
        <p:nvCxnSpPr>
          <p:cNvPr id="12" name="11 Conector recto"/>
          <p:cNvCxnSpPr/>
          <p:nvPr/>
        </p:nvCxnSpPr>
        <p:spPr>
          <a:xfrm>
            <a:off x="4161826" y="1584436"/>
            <a:ext cx="2690078" cy="0"/>
          </a:xfrm>
          <a:prstGeom prst="line">
            <a:avLst/>
          </a:prstGeom>
        </p:spPr>
        <p:style>
          <a:lnRef idx="2">
            <a:schemeClr val="dk1"/>
          </a:lnRef>
          <a:fillRef idx="0">
            <a:schemeClr val="dk1"/>
          </a:fillRef>
          <a:effectRef idx="1">
            <a:schemeClr val="dk1"/>
          </a:effectRef>
          <a:fontRef idx="minor">
            <a:schemeClr val="tx1"/>
          </a:fontRef>
        </p:style>
      </p:cxnSp>
      <p:sp>
        <p:nvSpPr>
          <p:cNvPr id="14" name="13 CuadroTexto"/>
          <p:cNvSpPr txBox="1"/>
          <p:nvPr/>
        </p:nvSpPr>
        <p:spPr>
          <a:xfrm>
            <a:off x="7315200" y="22362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219</a:t>
            </a:r>
          </a:p>
        </p:txBody>
      </p:sp>
      <p:sp>
        <p:nvSpPr>
          <p:cNvPr id="37" name="36 CuadroTexto"/>
          <p:cNvSpPr txBox="1"/>
          <p:nvPr/>
        </p:nvSpPr>
        <p:spPr>
          <a:xfrm>
            <a:off x="8479536" y="223018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38" name="37 CuadroTexto"/>
          <p:cNvSpPr txBox="1"/>
          <p:nvPr/>
        </p:nvSpPr>
        <p:spPr>
          <a:xfrm>
            <a:off x="9747504" y="222408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590</a:t>
            </a:r>
          </a:p>
        </p:txBody>
      </p:sp>
      <p:sp>
        <p:nvSpPr>
          <p:cNvPr id="39" name="38 CuadroTexto"/>
          <p:cNvSpPr txBox="1"/>
          <p:nvPr/>
        </p:nvSpPr>
        <p:spPr>
          <a:xfrm>
            <a:off x="7315200" y="264471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1" name="40 CuadroTexto"/>
          <p:cNvSpPr txBox="1"/>
          <p:nvPr/>
        </p:nvSpPr>
        <p:spPr>
          <a:xfrm>
            <a:off x="8485632" y="263861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2" name="41 CuadroTexto"/>
          <p:cNvSpPr txBox="1"/>
          <p:nvPr/>
        </p:nvSpPr>
        <p:spPr>
          <a:xfrm>
            <a:off x="9753600" y="2638615"/>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661</a:t>
            </a:r>
          </a:p>
        </p:txBody>
      </p:sp>
      <p:sp>
        <p:nvSpPr>
          <p:cNvPr id="43" name="42 CuadroTexto"/>
          <p:cNvSpPr txBox="1"/>
          <p:nvPr/>
        </p:nvSpPr>
        <p:spPr>
          <a:xfrm>
            <a:off x="7321296" y="302875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208</a:t>
            </a:r>
          </a:p>
        </p:txBody>
      </p:sp>
      <p:sp>
        <p:nvSpPr>
          <p:cNvPr id="44" name="43 CuadroTexto"/>
          <p:cNvSpPr txBox="1"/>
          <p:nvPr/>
        </p:nvSpPr>
        <p:spPr>
          <a:xfrm>
            <a:off x="8497824" y="302875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393</a:t>
            </a:r>
          </a:p>
        </p:txBody>
      </p:sp>
      <p:sp>
        <p:nvSpPr>
          <p:cNvPr id="45" name="44 CuadroTexto"/>
          <p:cNvSpPr txBox="1"/>
          <p:nvPr/>
        </p:nvSpPr>
        <p:spPr>
          <a:xfrm>
            <a:off x="9759696" y="305314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30</a:t>
            </a:r>
          </a:p>
        </p:txBody>
      </p:sp>
      <p:sp>
        <p:nvSpPr>
          <p:cNvPr id="46" name="45 CuadroTexto"/>
          <p:cNvSpPr txBox="1"/>
          <p:nvPr/>
        </p:nvSpPr>
        <p:spPr>
          <a:xfrm>
            <a:off x="7327392" y="3443287"/>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7" name="46 CuadroTexto"/>
          <p:cNvSpPr txBox="1"/>
          <p:nvPr/>
        </p:nvSpPr>
        <p:spPr>
          <a:xfrm>
            <a:off x="8503920" y="344938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8" name="47 CuadroTexto"/>
          <p:cNvSpPr txBox="1"/>
          <p:nvPr/>
        </p:nvSpPr>
        <p:spPr>
          <a:xfrm>
            <a:off x="9765792" y="342499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573</a:t>
            </a:r>
          </a:p>
        </p:txBody>
      </p:sp>
      <p:sp>
        <p:nvSpPr>
          <p:cNvPr id="49" name="48 CuadroTexto"/>
          <p:cNvSpPr txBox="1"/>
          <p:nvPr/>
        </p:nvSpPr>
        <p:spPr>
          <a:xfrm>
            <a:off x="7345680" y="382123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0" name="49 CuadroTexto"/>
          <p:cNvSpPr txBox="1"/>
          <p:nvPr/>
        </p:nvSpPr>
        <p:spPr>
          <a:xfrm>
            <a:off x="8516112" y="380295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1" name="50 CuadroTexto"/>
          <p:cNvSpPr txBox="1"/>
          <p:nvPr/>
        </p:nvSpPr>
        <p:spPr>
          <a:xfrm>
            <a:off x="9771888" y="379685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355</a:t>
            </a:r>
          </a:p>
        </p:txBody>
      </p:sp>
      <p:sp>
        <p:nvSpPr>
          <p:cNvPr id="52" name="51 CuadroTexto"/>
          <p:cNvSpPr txBox="1"/>
          <p:nvPr/>
        </p:nvSpPr>
        <p:spPr>
          <a:xfrm>
            <a:off x="7351776" y="422357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3" name="52 CuadroTexto"/>
          <p:cNvSpPr txBox="1"/>
          <p:nvPr/>
        </p:nvSpPr>
        <p:spPr>
          <a:xfrm>
            <a:off x="8528304" y="4235767"/>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253</a:t>
            </a:r>
          </a:p>
        </p:txBody>
      </p:sp>
      <p:sp>
        <p:nvSpPr>
          <p:cNvPr id="54" name="53 CuadroTexto"/>
          <p:cNvSpPr txBox="1"/>
          <p:nvPr/>
        </p:nvSpPr>
        <p:spPr>
          <a:xfrm>
            <a:off x="9777984" y="422967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5" name="54 CuadroTexto"/>
          <p:cNvSpPr txBox="1"/>
          <p:nvPr/>
        </p:nvSpPr>
        <p:spPr>
          <a:xfrm>
            <a:off x="7351776" y="461981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580</a:t>
            </a:r>
          </a:p>
        </p:txBody>
      </p:sp>
      <p:sp>
        <p:nvSpPr>
          <p:cNvPr id="56" name="55 CuadroTexto"/>
          <p:cNvSpPr txBox="1"/>
          <p:nvPr/>
        </p:nvSpPr>
        <p:spPr>
          <a:xfrm>
            <a:off x="8540496" y="461371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84</a:t>
            </a:r>
          </a:p>
        </p:txBody>
      </p:sp>
      <p:sp>
        <p:nvSpPr>
          <p:cNvPr id="57" name="56 CuadroTexto"/>
          <p:cNvSpPr txBox="1"/>
          <p:nvPr/>
        </p:nvSpPr>
        <p:spPr>
          <a:xfrm>
            <a:off x="9784080" y="460762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148</a:t>
            </a:r>
          </a:p>
        </p:txBody>
      </p:sp>
      <p:sp>
        <p:nvSpPr>
          <p:cNvPr id="58" name="57 Rectángulo redondeado"/>
          <p:cNvSpPr/>
          <p:nvPr/>
        </p:nvSpPr>
        <p:spPr>
          <a:xfrm>
            <a:off x="7150609" y="5014830"/>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1,891</a:t>
            </a:r>
          </a:p>
        </p:txBody>
      </p:sp>
      <p:sp>
        <p:nvSpPr>
          <p:cNvPr id="59" name="58 Rectángulo redondeado"/>
          <p:cNvSpPr/>
          <p:nvPr/>
        </p:nvSpPr>
        <p:spPr>
          <a:xfrm>
            <a:off x="8363713" y="5014830"/>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730</a:t>
            </a:r>
          </a:p>
        </p:txBody>
      </p:sp>
      <p:sp>
        <p:nvSpPr>
          <p:cNvPr id="60" name="59 Rectángulo redondeado"/>
          <p:cNvSpPr/>
          <p:nvPr/>
        </p:nvSpPr>
        <p:spPr>
          <a:xfrm>
            <a:off x="9576817" y="5008734"/>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2,357</a:t>
            </a:r>
          </a:p>
        </p:txBody>
      </p:sp>
      <p:sp>
        <p:nvSpPr>
          <p:cNvPr id="61" name="13 CuadroTexto"/>
          <p:cNvSpPr txBox="1"/>
          <p:nvPr/>
        </p:nvSpPr>
        <p:spPr>
          <a:xfrm>
            <a:off x="7313054" y="187352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884</a:t>
            </a:r>
          </a:p>
        </p:txBody>
      </p:sp>
      <p:sp>
        <p:nvSpPr>
          <p:cNvPr id="62" name="36 CuadroTexto"/>
          <p:cNvSpPr txBox="1"/>
          <p:nvPr/>
        </p:nvSpPr>
        <p:spPr>
          <a:xfrm>
            <a:off x="8490267" y="1867428"/>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63" name="37 CuadroTexto"/>
          <p:cNvSpPr txBox="1"/>
          <p:nvPr/>
        </p:nvSpPr>
        <p:spPr>
          <a:xfrm>
            <a:off x="9758235" y="188709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7" name="CuadroTexto 6"/>
          <p:cNvSpPr txBox="1"/>
          <p:nvPr/>
        </p:nvSpPr>
        <p:spPr>
          <a:xfrm>
            <a:off x="5352149" y="4971891"/>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40</a:t>
            </a:r>
          </a:p>
        </p:txBody>
      </p:sp>
      <p:sp>
        <p:nvSpPr>
          <p:cNvPr id="9" name="CuadroTexto 8"/>
          <p:cNvSpPr txBox="1"/>
          <p:nvPr/>
        </p:nvSpPr>
        <p:spPr>
          <a:xfrm>
            <a:off x="8162925" y="5357610"/>
            <a:ext cx="2352676" cy="1200329"/>
          </a:xfrm>
          <a:prstGeom prst="rect">
            <a:avLst/>
          </a:prstGeom>
          <a:noFill/>
        </p:spPr>
        <p:txBody>
          <a:bodyPr wrap="square" rtlCol="0">
            <a:spAutoFit/>
          </a:bodyPr>
          <a:lstStyle/>
          <a:p>
            <a:r>
              <a:rPr lang="es-CO" sz="2400" dirty="0">
                <a:ln w="0"/>
                <a:solidFill>
                  <a:schemeClr val="accent1">
                    <a:lumMod val="75000"/>
                  </a:schemeClr>
                </a:solidFill>
                <a:effectLst>
                  <a:reflection blurRad="6350" stA="53000" endA="300" endPos="35500" dir="5400000" sy="-90000" algn="bl" rotWithShape="0"/>
                </a:effectLst>
              </a:rPr>
              <a:t>INCONSISTENCIA EN LA INFORMACIÓN</a:t>
            </a:r>
          </a:p>
        </p:txBody>
      </p:sp>
      <p:pic>
        <p:nvPicPr>
          <p:cNvPr id="64" name="Imagen 63">
            <a:extLst>
              <a:ext uri="{FF2B5EF4-FFF2-40B4-BE49-F238E27FC236}">
                <a16:creationId xmlns:a16="http://schemas.microsoft.com/office/drawing/2014/main" id="{8C20521C-359F-407B-BD6B-9D44C8528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630017" cy="915407"/>
          </a:xfrm>
          <a:prstGeom prst="rect">
            <a:avLst/>
          </a:prstGeom>
        </p:spPr>
      </p:pic>
      <p:pic>
        <p:nvPicPr>
          <p:cNvPr id="65" name="Imagen 64">
            <a:extLst>
              <a:ext uri="{FF2B5EF4-FFF2-40B4-BE49-F238E27FC236}">
                <a16:creationId xmlns:a16="http://schemas.microsoft.com/office/drawing/2014/main" id="{F8402242-4A8A-4FA7-86E6-28F5D1573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5281" y="18907"/>
            <a:ext cx="1924054" cy="745571"/>
          </a:xfrm>
          <a:prstGeom prst="rect">
            <a:avLst/>
          </a:prstGeom>
        </p:spPr>
      </p:pic>
      <p:pic>
        <p:nvPicPr>
          <p:cNvPr id="66" name="Imagen 65">
            <a:extLst>
              <a:ext uri="{FF2B5EF4-FFF2-40B4-BE49-F238E27FC236}">
                <a16:creationId xmlns:a16="http://schemas.microsoft.com/office/drawing/2014/main" id="{EB654A54-F71F-4490-B854-7AE3344DD2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51082" y="54865"/>
            <a:ext cx="2192937" cy="709614"/>
          </a:xfrm>
          <a:prstGeom prst="rect">
            <a:avLst/>
          </a:prstGeom>
        </p:spPr>
      </p:pic>
      <p:sp>
        <p:nvSpPr>
          <p:cNvPr id="67" name="Rectángulo 66">
            <a:extLst>
              <a:ext uri="{FF2B5EF4-FFF2-40B4-BE49-F238E27FC236}">
                <a16:creationId xmlns:a16="http://schemas.microsoft.com/office/drawing/2014/main" id="{8AC5F1DC-3383-41E1-88CA-B94D4404CE11}"/>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8" name="CuadroTexto 67">
            <a:extLst>
              <a:ext uri="{FF2B5EF4-FFF2-40B4-BE49-F238E27FC236}">
                <a16:creationId xmlns:a16="http://schemas.microsoft.com/office/drawing/2014/main" id="{CE6D8F49-4224-40EA-864E-0AEF260FB791}"/>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728732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2" descr="Resultado de imagen para imagenes de porcenta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5447" y="4886164"/>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67" name="3 Rectángulo redondeado"/>
          <p:cNvSpPr/>
          <p:nvPr/>
        </p:nvSpPr>
        <p:spPr>
          <a:xfrm>
            <a:off x="3766662" y="3697125"/>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NORTE</a:t>
            </a:r>
          </a:p>
        </p:txBody>
      </p:sp>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1916035" y="680507"/>
            <a:ext cx="8432144" cy="769441"/>
          </a:xfrm>
          <a:prstGeom prst="rect">
            <a:avLst/>
          </a:prstGeom>
          <a:noFill/>
        </p:spPr>
        <p:txBody>
          <a:bodyPr wrap="square" rtlCol="0">
            <a:spAutoFit/>
          </a:bodyPr>
          <a:lstStyle/>
          <a:p>
            <a:pPr algn="ctr"/>
            <a:r>
              <a:rPr lang="es-CO" sz="2200" b="1" dirty="0">
                <a:solidFill>
                  <a:srgbClr val="000A8B"/>
                </a:solidFill>
                <a:effectLst>
                  <a:outerShdw blurRad="38100" dist="38100" dir="2700000" algn="tl">
                    <a:srgbClr val="000000">
                      <a:alpha val="43137"/>
                    </a:srgbClr>
                  </a:outerShdw>
                </a:effectLst>
              </a:rPr>
              <a:t>ENTREGA A DEPOSITARIOS DE BIENES EN ADMINISTRACIÓN DIRECTA</a:t>
            </a:r>
          </a:p>
          <a:p>
            <a:pPr algn="ctr"/>
            <a:endParaRPr lang="es-CO" sz="2200" b="1" dirty="0">
              <a:solidFill>
                <a:schemeClr val="bg1"/>
              </a:solidFill>
              <a:effectLst>
                <a:outerShdw blurRad="38100" dist="38100" dir="2700000" algn="tl">
                  <a:srgbClr val="000000">
                    <a:alpha val="43137"/>
                  </a:srgbClr>
                </a:outerShdw>
              </a:effectLst>
            </a:endParaRPr>
          </a:p>
        </p:txBody>
      </p:sp>
      <p:sp>
        <p:nvSpPr>
          <p:cNvPr id="64" name="3 Rectángulo redondeado"/>
          <p:cNvSpPr/>
          <p:nvPr/>
        </p:nvSpPr>
        <p:spPr>
          <a:xfrm>
            <a:off x="3746226" y="1838741"/>
            <a:ext cx="1859444" cy="509913"/>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CENTRO ORIENTE</a:t>
            </a:r>
          </a:p>
        </p:txBody>
      </p:sp>
      <p:sp>
        <p:nvSpPr>
          <p:cNvPr id="65" name="3 Rectángulo redondeado"/>
          <p:cNvSpPr/>
          <p:nvPr/>
        </p:nvSpPr>
        <p:spPr>
          <a:xfrm>
            <a:off x="3766289" y="2459447"/>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SUROCCIDENTE</a:t>
            </a:r>
          </a:p>
        </p:txBody>
      </p:sp>
      <p:sp>
        <p:nvSpPr>
          <p:cNvPr id="66" name="3 Rectángulo redondeado"/>
          <p:cNvSpPr/>
          <p:nvPr/>
        </p:nvSpPr>
        <p:spPr>
          <a:xfrm>
            <a:off x="3747156" y="3078284"/>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OCCIDENTE</a:t>
            </a:r>
          </a:p>
        </p:txBody>
      </p:sp>
      <p:sp>
        <p:nvSpPr>
          <p:cNvPr id="68" name="Circular 6"/>
          <p:cNvSpPr/>
          <p:nvPr/>
        </p:nvSpPr>
        <p:spPr>
          <a:xfrm rot="2735829">
            <a:off x="1531666" y="3291741"/>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69" name="Elipse 8"/>
          <p:cNvSpPr/>
          <p:nvPr/>
        </p:nvSpPr>
        <p:spPr>
          <a:xfrm>
            <a:off x="2127737" y="3928405"/>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70"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8.259</a:t>
            </a:r>
          </a:p>
          <a:p>
            <a:pPr algn="ctr"/>
            <a:r>
              <a:rPr lang="es-CO" sz="2400" dirty="0">
                <a:effectLst>
                  <a:outerShdw blurRad="38100" dist="38100" dir="2700000" algn="tl">
                    <a:srgbClr val="000000">
                      <a:alpha val="43137"/>
                    </a:srgbClr>
                  </a:outerShdw>
                </a:effectLst>
              </a:rPr>
              <a:t>TOTAL</a:t>
            </a:r>
          </a:p>
        </p:txBody>
      </p:sp>
      <p:sp>
        <p:nvSpPr>
          <p:cNvPr id="71" name="4 Rectángulo redondeado"/>
          <p:cNvSpPr/>
          <p:nvPr/>
        </p:nvSpPr>
        <p:spPr>
          <a:xfrm>
            <a:off x="6954907"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100" b="1" dirty="0"/>
              <a:t>DESOCUPADOS</a:t>
            </a:r>
          </a:p>
        </p:txBody>
      </p:sp>
      <p:sp>
        <p:nvSpPr>
          <p:cNvPr id="72" name="4 Rectángulo redondeado"/>
          <p:cNvSpPr/>
          <p:nvPr/>
        </p:nvSpPr>
        <p:spPr>
          <a:xfrm>
            <a:off x="8187355"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200" b="1" dirty="0"/>
              <a:t>OCUPADOS</a:t>
            </a:r>
          </a:p>
        </p:txBody>
      </p:sp>
      <p:sp>
        <p:nvSpPr>
          <p:cNvPr id="73" name="4 Rectángulo redondeado"/>
          <p:cNvSpPr/>
          <p:nvPr/>
        </p:nvSpPr>
        <p:spPr>
          <a:xfrm>
            <a:off x="9419809"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100" b="1" dirty="0"/>
              <a:t>SIN. INFORMACIÓN</a:t>
            </a:r>
          </a:p>
        </p:txBody>
      </p:sp>
      <p:sp>
        <p:nvSpPr>
          <p:cNvPr id="74" name="4 Rectángulo redondeado"/>
          <p:cNvSpPr/>
          <p:nvPr/>
        </p:nvSpPr>
        <p:spPr>
          <a:xfrm>
            <a:off x="5715829" y="1273454"/>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200" b="1" dirty="0"/>
              <a:t>ARRENDADOS</a:t>
            </a:r>
          </a:p>
        </p:txBody>
      </p:sp>
      <p:sp>
        <p:nvSpPr>
          <p:cNvPr id="75" name="13 CuadroTexto"/>
          <p:cNvSpPr txBox="1"/>
          <p:nvPr/>
        </p:nvSpPr>
        <p:spPr>
          <a:xfrm>
            <a:off x="5947898" y="187352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250</a:t>
            </a:r>
          </a:p>
        </p:txBody>
      </p:sp>
      <p:sp>
        <p:nvSpPr>
          <p:cNvPr id="76" name="13 CuadroTexto"/>
          <p:cNvSpPr txBox="1"/>
          <p:nvPr/>
        </p:nvSpPr>
        <p:spPr>
          <a:xfrm>
            <a:off x="7246519" y="18713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835</a:t>
            </a:r>
          </a:p>
        </p:txBody>
      </p:sp>
      <p:sp>
        <p:nvSpPr>
          <p:cNvPr id="77" name="13 CuadroTexto"/>
          <p:cNvSpPr txBox="1"/>
          <p:nvPr/>
        </p:nvSpPr>
        <p:spPr>
          <a:xfrm>
            <a:off x="8457131" y="18713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757</a:t>
            </a:r>
          </a:p>
        </p:txBody>
      </p:sp>
      <p:sp>
        <p:nvSpPr>
          <p:cNvPr id="78" name="13 CuadroTexto"/>
          <p:cNvSpPr txBox="1"/>
          <p:nvPr/>
        </p:nvSpPr>
        <p:spPr>
          <a:xfrm>
            <a:off x="9717112" y="1882110"/>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367</a:t>
            </a:r>
          </a:p>
        </p:txBody>
      </p:sp>
      <p:sp>
        <p:nvSpPr>
          <p:cNvPr id="79" name="13 CuadroTexto"/>
          <p:cNvSpPr txBox="1"/>
          <p:nvPr/>
        </p:nvSpPr>
        <p:spPr>
          <a:xfrm>
            <a:off x="5932871" y="255396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390</a:t>
            </a:r>
          </a:p>
        </p:txBody>
      </p:sp>
      <p:sp>
        <p:nvSpPr>
          <p:cNvPr id="80" name="13 CuadroTexto"/>
          <p:cNvSpPr txBox="1"/>
          <p:nvPr/>
        </p:nvSpPr>
        <p:spPr>
          <a:xfrm>
            <a:off x="7231491" y="2551813"/>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399</a:t>
            </a:r>
          </a:p>
        </p:txBody>
      </p:sp>
      <p:sp>
        <p:nvSpPr>
          <p:cNvPr id="81" name="13 CuadroTexto"/>
          <p:cNvSpPr txBox="1"/>
          <p:nvPr/>
        </p:nvSpPr>
        <p:spPr>
          <a:xfrm>
            <a:off x="8348829" y="2564692"/>
            <a:ext cx="769419"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1.431</a:t>
            </a:r>
          </a:p>
        </p:txBody>
      </p:sp>
      <p:sp>
        <p:nvSpPr>
          <p:cNvPr id="82" name="13 CuadroTexto"/>
          <p:cNvSpPr txBox="1"/>
          <p:nvPr/>
        </p:nvSpPr>
        <p:spPr>
          <a:xfrm>
            <a:off x="9717117" y="2551813"/>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632</a:t>
            </a:r>
          </a:p>
        </p:txBody>
      </p:sp>
      <p:sp>
        <p:nvSpPr>
          <p:cNvPr id="83" name="13 CuadroTexto"/>
          <p:cNvSpPr txBox="1"/>
          <p:nvPr/>
        </p:nvSpPr>
        <p:spPr>
          <a:xfrm>
            <a:off x="5930723" y="313136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186</a:t>
            </a:r>
          </a:p>
        </p:txBody>
      </p:sp>
      <p:sp>
        <p:nvSpPr>
          <p:cNvPr id="84" name="13 CuadroTexto"/>
          <p:cNvSpPr txBox="1"/>
          <p:nvPr/>
        </p:nvSpPr>
        <p:spPr>
          <a:xfrm>
            <a:off x="7205732" y="311848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177</a:t>
            </a:r>
          </a:p>
        </p:txBody>
      </p:sp>
      <p:sp>
        <p:nvSpPr>
          <p:cNvPr id="85" name="13 CuadroTexto"/>
          <p:cNvSpPr txBox="1"/>
          <p:nvPr/>
        </p:nvSpPr>
        <p:spPr>
          <a:xfrm>
            <a:off x="8401320" y="311634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831</a:t>
            </a:r>
          </a:p>
        </p:txBody>
      </p:sp>
      <p:sp>
        <p:nvSpPr>
          <p:cNvPr id="87" name="13 CuadroTexto"/>
          <p:cNvSpPr txBox="1"/>
          <p:nvPr/>
        </p:nvSpPr>
        <p:spPr>
          <a:xfrm>
            <a:off x="9738578" y="3101314"/>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273</a:t>
            </a:r>
          </a:p>
        </p:txBody>
      </p:sp>
      <p:sp>
        <p:nvSpPr>
          <p:cNvPr id="88" name="13 CuadroTexto"/>
          <p:cNvSpPr txBox="1"/>
          <p:nvPr/>
        </p:nvSpPr>
        <p:spPr>
          <a:xfrm>
            <a:off x="5902817" y="3773168"/>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157</a:t>
            </a:r>
          </a:p>
        </p:txBody>
      </p:sp>
      <p:sp>
        <p:nvSpPr>
          <p:cNvPr id="89" name="13 CuadroTexto"/>
          <p:cNvSpPr txBox="1"/>
          <p:nvPr/>
        </p:nvSpPr>
        <p:spPr>
          <a:xfrm>
            <a:off x="7203586" y="376028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156</a:t>
            </a:r>
          </a:p>
        </p:txBody>
      </p:sp>
      <p:sp>
        <p:nvSpPr>
          <p:cNvPr id="90" name="13 CuadroTexto"/>
          <p:cNvSpPr txBox="1"/>
          <p:nvPr/>
        </p:nvSpPr>
        <p:spPr>
          <a:xfrm>
            <a:off x="8399175" y="375814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354</a:t>
            </a:r>
          </a:p>
        </p:txBody>
      </p:sp>
      <p:sp>
        <p:nvSpPr>
          <p:cNvPr id="91" name="13 CuadroTexto"/>
          <p:cNvSpPr txBox="1"/>
          <p:nvPr/>
        </p:nvSpPr>
        <p:spPr>
          <a:xfrm>
            <a:off x="9609788" y="3758141"/>
            <a:ext cx="865685"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1.064</a:t>
            </a:r>
          </a:p>
        </p:txBody>
      </p:sp>
      <p:sp>
        <p:nvSpPr>
          <p:cNvPr id="92" name="35 Rectángulo redondeado"/>
          <p:cNvSpPr/>
          <p:nvPr/>
        </p:nvSpPr>
        <p:spPr>
          <a:xfrm>
            <a:off x="4372968" y="4332252"/>
            <a:ext cx="1170966" cy="37457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CO" sz="1400" b="1" cap="all" dirty="0">
                <a:ln w="0"/>
                <a:solidFill>
                  <a:sysClr val="windowText" lastClr="000000"/>
                </a:solidFill>
                <a:effectLst>
                  <a:reflection blurRad="12700" stA="50000" endPos="50000" dist="5000" dir="5400000" sy="-100000" rotWithShape="0"/>
                </a:effectLst>
              </a:rPr>
              <a:t>TOTAL</a:t>
            </a:r>
          </a:p>
        </p:txBody>
      </p:sp>
      <p:sp>
        <p:nvSpPr>
          <p:cNvPr id="93" name="57 Rectángulo redondeado"/>
          <p:cNvSpPr/>
          <p:nvPr/>
        </p:nvSpPr>
        <p:spPr>
          <a:xfrm>
            <a:off x="5746813" y="4332249"/>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983</a:t>
            </a:r>
          </a:p>
        </p:txBody>
      </p:sp>
      <p:sp>
        <p:nvSpPr>
          <p:cNvPr id="94" name="57 Rectángulo redondeado"/>
          <p:cNvSpPr/>
          <p:nvPr/>
        </p:nvSpPr>
        <p:spPr>
          <a:xfrm>
            <a:off x="7021821" y="4319372"/>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1,567</a:t>
            </a:r>
          </a:p>
        </p:txBody>
      </p:sp>
      <p:sp>
        <p:nvSpPr>
          <p:cNvPr id="95" name="57 Rectángulo redondeado"/>
          <p:cNvSpPr/>
          <p:nvPr/>
        </p:nvSpPr>
        <p:spPr>
          <a:xfrm>
            <a:off x="8232437" y="4306491"/>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3,373</a:t>
            </a:r>
          </a:p>
        </p:txBody>
      </p:sp>
      <p:sp>
        <p:nvSpPr>
          <p:cNvPr id="96" name="57 Rectángulo redondeado"/>
          <p:cNvSpPr/>
          <p:nvPr/>
        </p:nvSpPr>
        <p:spPr>
          <a:xfrm>
            <a:off x="9520323" y="4293611"/>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2,336</a:t>
            </a:r>
          </a:p>
        </p:txBody>
      </p:sp>
      <p:sp>
        <p:nvSpPr>
          <p:cNvPr id="97" name="CuadroTexto 96"/>
          <p:cNvSpPr txBox="1"/>
          <p:nvPr/>
        </p:nvSpPr>
        <p:spPr>
          <a:xfrm>
            <a:off x="5339270" y="4559764"/>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90</a:t>
            </a:r>
          </a:p>
        </p:txBody>
      </p:sp>
      <p:sp>
        <p:nvSpPr>
          <p:cNvPr id="99" name="CuadroTexto 98"/>
          <p:cNvSpPr txBox="1"/>
          <p:nvPr/>
        </p:nvSpPr>
        <p:spPr>
          <a:xfrm>
            <a:off x="8162925" y="4996999"/>
            <a:ext cx="2352676" cy="1200329"/>
          </a:xfrm>
          <a:prstGeom prst="rect">
            <a:avLst/>
          </a:prstGeom>
          <a:noFill/>
        </p:spPr>
        <p:txBody>
          <a:bodyPr wrap="square" rtlCol="0">
            <a:spAutoFit/>
          </a:bodyPr>
          <a:lstStyle/>
          <a:p>
            <a:r>
              <a:rPr lang="es-CO" sz="2400" dirty="0">
                <a:ln w="0"/>
                <a:solidFill>
                  <a:schemeClr val="accent1">
                    <a:lumMod val="75000"/>
                  </a:schemeClr>
                </a:solidFill>
                <a:effectLst>
                  <a:reflection blurRad="6350" stA="53000" endA="300" endPos="35500" dir="5400000" sy="-90000" algn="bl" rotWithShape="0"/>
                </a:effectLst>
              </a:rPr>
              <a:t>DEL PORTAFOLIO SE ENTREGARÁ EN EL 2016</a:t>
            </a:r>
          </a:p>
        </p:txBody>
      </p:sp>
      <p:pic>
        <p:nvPicPr>
          <p:cNvPr id="39" name="Imagen 38">
            <a:extLst>
              <a:ext uri="{FF2B5EF4-FFF2-40B4-BE49-F238E27FC236}">
                <a16:creationId xmlns:a16="http://schemas.microsoft.com/office/drawing/2014/main" id="{C2571F2D-54E8-4FD0-9F89-0AFAC2A766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630017" cy="915407"/>
          </a:xfrm>
          <a:prstGeom prst="rect">
            <a:avLst/>
          </a:prstGeom>
        </p:spPr>
      </p:pic>
      <p:pic>
        <p:nvPicPr>
          <p:cNvPr id="40" name="Imagen 39">
            <a:extLst>
              <a:ext uri="{FF2B5EF4-FFF2-40B4-BE49-F238E27FC236}">
                <a16:creationId xmlns:a16="http://schemas.microsoft.com/office/drawing/2014/main" id="{4D576510-C7A3-445B-B5D0-BC0BA34DC0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5281" y="18907"/>
            <a:ext cx="1924054" cy="745571"/>
          </a:xfrm>
          <a:prstGeom prst="rect">
            <a:avLst/>
          </a:prstGeom>
        </p:spPr>
      </p:pic>
      <p:pic>
        <p:nvPicPr>
          <p:cNvPr id="41" name="Imagen 40">
            <a:extLst>
              <a:ext uri="{FF2B5EF4-FFF2-40B4-BE49-F238E27FC236}">
                <a16:creationId xmlns:a16="http://schemas.microsoft.com/office/drawing/2014/main" id="{E35D3E33-47CD-4640-A87F-F1CBAC50E4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51082" y="54865"/>
            <a:ext cx="2192937" cy="709614"/>
          </a:xfrm>
          <a:prstGeom prst="rect">
            <a:avLst/>
          </a:prstGeom>
        </p:spPr>
      </p:pic>
      <p:sp>
        <p:nvSpPr>
          <p:cNvPr id="42" name="Rectángulo 41">
            <a:extLst>
              <a:ext uri="{FF2B5EF4-FFF2-40B4-BE49-F238E27FC236}">
                <a16:creationId xmlns:a16="http://schemas.microsoft.com/office/drawing/2014/main" id="{29B273A3-3CA5-490A-A1A5-0058AC7E7F7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3" name="CuadroTexto 42">
            <a:extLst>
              <a:ext uri="{FF2B5EF4-FFF2-40B4-BE49-F238E27FC236}">
                <a16:creationId xmlns:a16="http://schemas.microsoft.com/office/drawing/2014/main" id="{946FD67F-0BC7-45E1-9FEE-B9AE05E37789}"/>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775669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ext uri="{D42A27DB-BD31-4B8C-83A1-F6EECF244321}">
                <p14:modId xmlns:p14="http://schemas.microsoft.com/office/powerpoint/2010/main" val="3761482412"/>
              </p:ext>
            </p:extLst>
          </p:nvPr>
        </p:nvGraphicFramePr>
        <p:xfrm>
          <a:off x="2152650" y="1774055"/>
          <a:ext cx="815249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437322" y="608352"/>
            <a:ext cx="10972800" cy="1143000"/>
          </a:xfrm>
        </p:spPr>
        <p:txBody>
          <a:bodyPr>
            <a:normAutofit/>
          </a:bodyPr>
          <a:lstStyle/>
          <a:p>
            <a:pPr algn="ctr"/>
            <a:r>
              <a:rPr lang="es-ES" sz="3200" b="1" dirty="0">
                <a:solidFill>
                  <a:srgbClr val="000A8B"/>
                </a:solidFill>
              </a:rPr>
              <a:t>Proceso de Remoción de Depositarios</a:t>
            </a:r>
            <a:endParaRPr lang="es-CO" sz="3200" b="1" dirty="0">
              <a:solidFill>
                <a:srgbClr val="000A8B"/>
              </a:solidFill>
            </a:endParaRPr>
          </a:p>
        </p:txBody>
      </p:sp>
      <p:cxnSp>
        <p:nvCxnSpPr>
          <p:cNvPr id="8" name="Conector: angular 7">
            <a:extLst>
              <a:ext uri="{FF2B5EF4-FFF2-40B4-BE49-F238E27FC236}">
                <a16:creationId xmlns:a16="http://schemas.microsoft.com/office/drawing/2014/main" id="{C275438D-3F5D-483A-A8A0-C9C259408E4B}"/>
              </a:ext>
            </a:extLst>
          </p:cNvPr>
          <p:cNvCxnSpPr>
            <a:cxnSpLocks/>
          </p:cNvCxnSpPr>
          <p:nvPr/>
        </p:nvCxnSpPr>
        <p:spPr>
          <a:xfrm rot="5400000">
            <a:off x="1381122" y="4164912"/>
            <a:ext cx="1193804" cy="349254"/>
          </a:xfrm>
          <a:prstGeom prst="bentConnector3">
            <a:avLst>
              <a:gd name="adj1" fmla="val 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CD7BA24E-B5A6-4ADB-A760-486686FB1E00}"/>
              </a:ext>
            </a:extLst>
          </p:cNvPr>
          <p:cNvSpPr/>
          <p:nvPr/>
        </p:nvSpPr>
        <p:spPr>
          <a:xfrm>
            <a:off x="4662956" y="2669334"/>
            <a:ext cx="6247009" cy="4351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a:extLst>
              <a:ext uri="{FF2B5EF4-FFF2-40B4-BE49-F238E27FC236}">
                <a16:creationId xmlns:a16="http://schemas.microsoft.com/office/drawing/2014/main" id="{E72092D4-4540-49CA-B914-A441249E736C}"/>
              </a:ext>
            </a:extLst>
          </p:cNvPr>
          <p:cNvSpPr txBox="1"/>
          <p:nvPr/>
        </p:nvSpPr>
        <p:spPr>
          <a:xfrm>
            <a:off x="1596570" y="5629406"/>
            <a:ext cx="3816350" cy="1200329"/>
          </a:xfrm>
          <a:prstGeom prst="rect">
            <a:avLst/>
          </a:prstGeom>
          <a:noFill/>
        </p:spPr>
        <p:txBody>
          <a:bodyPr wrap="square" rtlCol="0">
            <a:spAutoFit/>
          </a:bodyPr>
          <a:lstStyle/>
          <a:p>
            <a:r>
              <a:rPr lang="es-ES" dirty="0"/>
              <a:t>Falta de control en las asignaciones</a:t>
            </a:r>
          </a:p>
          <a:p>
            <a:r>
              <a:rPr lang="es-ES" dirty="0"/>
              <a:t>No formalización de las asignaciones</a:t>
            </a:r>
          </a:p>
          <a:p>
            <a:r>
              <a:rPr lang="es-ES" dirty="0"/>
              <a:t>No actualización de la información en los sistemas de información. </a:t>
            </a:r>
            <a:endParaRPr lang="es-CO" dirty="0"/>
          </a:p>
        </p:txBody>
      </p:sp>
      <p:sp>
        <p:nvSpPr>
          <p:cNvPr id="15" name="Rectángulo 14">
            <a:extLst>
              <a:ext uri="{FF2B5EF4-FFF2-40B4-BE49-F238E27FC236}">
                <a16:creationId xmlns:a16="http://schemas.microsoft.com/office/drawing/2014/main" id="{0D89F2D1-6E0A-4D9F-B014-201CB1A07A17}"/>
              </a:ext>
            </a:extLst>
          </p:cNvPr>
          <p:cNvSpPr/>
          <p:nvPr/>
        </p:nvSpPr>
        <p:spPr>
          <a:xfrm>
            <a:off x="5518846" y="5392347"/>
            <a:ext cx="1396536" cy="923330"/>
          </a:xfrm>
          <a:prstGeom prst="rect">
            <a:avLst/>
          </a:prstGeom>
          <a:noFill/>
        </p:spPr>
        <p:txBody>
          <a:bodyPr wrap="none" lIns="91440" tIns="45720" rIns="91440" bIns="45720">
            <a:spAutoFit/>
          </a:bodyPr>
          <a:lstStyle/>
          <a:p>
            <a:pPr algn="ctr"/>
            <a:r>
              <a:rPr lang="es-ES" sz="5400" dirty="0">
                <a:ln w="0"/>
                <a:effectLst>
                  <a:outerShdw blurRad="38100" dist="25400" dir="5400000" algn="ctr" rotWithShape="0">
                    <a:srgbClr val="6E747A">
                      <a:alpha val="43000"/>
                    </a:srgbClr>
                  </a:outerShdw>
                </a:effectLst>
              </a:rPr>
              <a:t>DNE</a:t>
            </a:r>
          </a:p>
        </p:txBody>
      </p:sp>
      <p:sp>
        <p:nvSpPr>
          <p:cNvPr id="2" name="CuadroTexto 1">
            <a:extLst>
              <a:ext uri="{FF2B5EF4-FFF2-40B4-BE49-F238E27FC236}">
                <a16:creationId xmlns:a16="http://schemas.microsoft.com/office/drawing/2014/main" id="{558FF7B1-B50E-498F-9156-89E8345E0C11}"/>
              </a:ext>
            </a:extLst>
          </p:cNvPr>
          <p:cNvSpPr txBox="1"/>
          <p:nvPr/>
        </p:nvSpPr>
        <p:spPr>
          <a:xfrm>
            <a:off x="2152650" y="1766283"/>
            <a:ext cx="3366197" cy="369332"/>
          </a:xfrm>
          <a:prstGeom prst="rect">
            <a:avLst/>
          </a:prstGeom>
          <a:noFill/>
        </p:spPr>
        <p:txBody>
          <a:bodyPr wrap="square" rtlCol="0">
            <a:spAutoFit/>
          </a:bodyPr>
          <a:lstStyle/>
          <a:p>
            <a:pPr algn="ctr"/>
            <a:r>
              <a:rPr lang="es-ES" b="1" dirty="0">
                <a:effectLst>
                  <a:outerShdw blurRad="38100" dist="38100" dir="2700000" algn="tl">
                    <a:srgbClr val="000000">
                      <a:alpha val="43137"/>
                    </a:srgbClr>
                  </a:outerShdw>
                </a:effectLst>
              </a:rPr>
              <a:t>I PLAN DE CHOQUE</a:t>
            </a:r>
            <a:endParaRPr lang="es-CO" b="1"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302441EC-1D95-4E28-8191-E79C089122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0" name="Imagen 9">
            <a:extLst>
              <a:ext uri="{FF2B5EF4-FFF2-40B4-BE49-F238E27FC236}">
                <a16:creationId xmlns:a16="http://schemas.microsoft.com/office/drawing/2014/main" id="{BA3F5965-AB84-4C2B-A18C-86E9EE9D03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1" name="Imagen 10">
            <a:extLst>
              <a:ext uri="{FF2B5EF4-FFF2-40B4-BE49-F238E27FC236}">
                <a16:creationId xmlns:a16="http://schemas.microsoft.com/office/drawing/2014/main" id="{0F765364-3BF0-4A58-B6F9-9AB40C9FFE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327631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ext uri="{D42A27DB-BD31-4B8C-83A1-F6EECF244321}">
                <p14:modId xmlns:p14="http://schemas.microsoft.com/office/powerpoint/2010/main" val="3726287668"/>
              </p:ext>
            </p:extLst>
          </p:nvPr>
        </p:nvGraphicFramePr>
        <p:xfrm>
          <a:off x="2152650" y="2032589"/>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450574" y="627304"/>
            <a:ext cx="10972800" cy="1143000"/>
          </a:xfrm>
        </p:spPr>
        <p:txBody>
          <a:bodyPr>
            <a:normAutofit/>
          </a:bodyPr>
          <a:lstStyle/>
          <a:p>
            <a:pPr algn="ctr"/>
            <a:r>
              <a:rPr lang="es-ES" sz="3200" b="1" dirty="0">
                <a:solidFill>
                  <a:srgbClr val="000A8B"/>
                </a:solidFill>
              </a:rPr>
              <a:t>Proceso de Entrega a depositarios</a:t>
            </a:r>
            <a:endParaRPr lang="es-CO" sz="3200" b="1" dirty="0">
              <a:solidFill>
                <a:srgbClr val="000A8B"/>
              </a:solidFill>
            </a:endParaRPr>
          </a:p>
        </p:txBody>
      </p:sp>
      <p:sp>
        <p:nvSpPr>
          <p:cNvPr id="2" name="CuadroTexto 1">
            <a:extLst>
              <a:ext uri="{FF2B5EF4-FFF2-40B4-BE49-F238E27FC236}">
                <a16:creationId xmlns:a16="http://schemas.microsoft.com/office/drawing/2014/main" id="{558FF7B1-B50E-498F-9156-89E8345E0C11}"/>
              </a:ext>
            </a:extLst>
          </p:cNvPr>
          <p:cNvSpPr txBox="1"/>
          <p:nvPr/>
        </p:nvSpPr>
        <p:spPr>
          <a:xfrm>
            <a:off x="2152650" y="1700018"/>
            <a:ext cx="3366197" cy="369332"/>
          </a:xfrm>
          <a:prstGeom prst="rect">
            <a:avLst/>
          </a:prstGeom>
          <a:noFill/>
        </p:spPr>
        <p:txBody>
          <a:bodyPr wrap="square" rtlCol="0">
            <a:spAutoFit/>
          </a:bodyPr>
          <a:lstStyle/>
          <a:p>
            <a:pPr algn="ctr"/>
            <a:r>
              <a:rPr lang="es-ES" b="1" dirty="0">
                <a:effectLst>
                  <a:outerShdw blurRad="38100" dist="38100" dir="2700000" algn="tl">
                    <a:srgbClr val="000000">
                      <a:alpha val="43137"/>
                    </a:srgbClr>
                  </a:outerShdw>
                </a:effectLst>
              </a:rPr>
              <a:t>II PLAN DE CHOQUE</a:t>
            </a:r>
            <a:endParaRPr lang="es-CO" b="1" dirty="0">
              <a:effectLst>
                <a:outerShdw blurRad="38100" dist="38100" dir="2700000" algn="tl">
                  <a:srgbClr val="000000">
                    <a:alpha val="43137"/>
                  </a:srgbClr>
                </a:outerShdw>
              </a:effectLst>
            </a:endParaRPr>
          </a:p>
        </p:txBody>
      </p:sp>
      <p:pic>
        <p:nvPicPr>
          <p:cNvPr id="5" name="Imagen 4">
            <a:extLst>
              <a:ext uri="{FF2B5EF4-FFF2-40B4-BE49-F238E27FC236}">
                <a16:creationId xmlns:a16="http://schemas.microsoft.com/office/drawing/2014/main" id="{FADB6E8E-D9DE-452F-8A9B-C7B0E0EA62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14ED55F9-35F9-4EA1-BBD2-1CE2B81987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CFA824B5-A0DC-458D-A5B0-2B88E95C48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F3D02AFE-E44F-4E25-9630-32A9B81300CF}"/>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6AE2F9BA-832B-456E-9F00-45D354A57440}"/>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3442066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ext uri="{D42A27DB-BD31-4B8C-83A1-F6EECF244321}">
                <p14:modId xmlns:p14="http://schemas.microsoft.com/office/powerpoint/2010/main" val="2162970880"/>
              </p:ext>
            </p:extLst>
          </p:nvPr>
        </p:nvGraphicFramePr>
        <p:xfrm>
          <a:off x="2152650" y="1324801"/>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609600" y="582780"/>
            <a:ext cx="10972800" cy="1143000"/>
          </a:xfrm>
        </p:spPr>
        <p:txBody>
          <a:bodyPr>
            <a:normAutofit/>
          </a:bodyPr>
          <a:lstStyle/>
          <a:p>
            <a:pPr algn="ctr"/>
            <a:r>
              <a:rPr lang="es-ES" sz="3200" b="1" dirty="0">
                <a:solidFill>
                  <a:srgbClr val="000A8B"/>
                </a:solidFill>
              </a:rPr>
              <a:t>Proceso de Remoción de depositarios</a:t>
            </a:r>
            <a:endParaRPr lang="es-CO" sz="3200" b="1" dirty="0">
              <a:solidFill>
                <a:srgbClr val="000A8B"/>
              </a:solidFill>
            </a:endParaRPr>
          </a:p>
        </p:txBody>
      </p:sp>
      <p:sp>
        <p:nvSpPr>
          <p:cNvPr id="2" name="CuadroTexto 1">
            <a:extLst>
              <a:ext uri="{FF2B5EF4-FFF2-40B4-BE49-F238E27FC236}">
                <a16:creationId xmlns:a16="http://schemas.microsoft.com/office/drawing/2014/main" id="{139ED6E0-9C7E-47F4-8CCB-752E440AA468}"/>
              </a:ext>
            </a:extLst>
          </p:cNvPr>
          <p:cNvSpPr txBox="1"/>
          <p:nvPr/>
        </p:nvSpPr>
        <p:spPr>
          <a:xfrm>
            <a:off x="2152651" y="5146058"/>
            <a:ext cx="3458441" cy="923330"/>
          </a:xfrm>
          <a:prstGeom prst="rect">
            <a:avLst/>
          </a:prstGeom>
          <a:noFill/>
        </p:spPr>
        <p:txBody>
          <a:bodyPr wrap="square" rtlCol="0">
            <a:spAutoFit/>
          </a:bodyPr>
          <a:lstStyle/>
          <a:p>
            <a:r>
              <a:rPr lang="es-ES" i="1" dirty="0"/>
              <a:t>Depuración:</a:t>
            </a:r>
          </a:p>
          <a:p>
            <a:pPr marL="285750" indent="-285750">
              <a:buFont typeface="Arial" panose="020B0604020202020204" pitchFamily="34" charset="0"/>
              <a:buChar char="•"/>
            </a:pPr>
            <a:r>
              <a:rPr lang="es-ES" i="1" dirty="0"/>
              <a:t>DNE como depositario (1.337)</a:t>
            </a:r>
          </a:p>
          <a:p>
            <a:pPr marL="285750" indent="-285750">
              <a:buFont typeface="Arial" panose="020B0604020202020204" pitchFamily="34" charset="0"/>
              <a:buChar char="•"/>
            </a:pPr>
            <a:r>
              <a:rPr lang="es-ES" i="1" dirty="0"/>
              <a:t>Activos Sociales (596)</a:t>
            </a:r>
            <a:endParaRPr lang="es-CO" i="1" dirty="0"/>
          </a:p>
        </p:txBody>
      </p:sp>
      <p:pic>
        <p:nvPicPr>
          <p:cNvPr id="5" name="Imagen 4">
            <a:extLst>
              <a:ext uri="{FF2B5EF4-FFF2-40B4-BE49-F238E27FC236}">
                <a16:creationId xmlns:a16="http://schemas.microsoft.com/office/drawing/2014/main" id="{609564AA-FB9B-4955-AE35-1292165A93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0E5A0F5C-A844-4BAA-AB96-54DC4D65D1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593B2022-641C-409C-8D63-D6288CD6AD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F70BFEDA-9CB4-4841-A925-D9ADB012AD5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5093292-68D7-4E6F-A4EA-3DF40CEF0806}"/>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229663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516835" y="506389"/>
            <a:ext cx="10972800" cy="1143000"/>
          </a:xfrm>
        </p:spPr>
        <p:txBody>
          <a:bodyPr>
            <a:normAutofit/>
          </a:bodyPr>
          <a:lstStyle/>
          <a:p>
            <a:pPr algn="ctr"/>
            <a:r>
              <a:rPr lang="es-ES" sz="3200" b="1" dirty="0">
                <a:solidFill>
                  <a:srgbClr val="000A8B"/>
                </a:solidFill>
              </a:rPr>
              <a:t>Proceso de Entrega a depositarios</a:t>
            </a:r>
            <a:endParaRPr lang="es-CO" sz="3200" b="1" dirty="0">
              <a:solidFill>
                <a:srgbClr val="000A8B"/>
              </a:solidFill>
            </a:endParaRPr>
          </a:p>
        </p:txBody>
      </p:sp>
      <p:sp>
        <p:nvSpPr>
          <p:cNvPr id="2" name="CuadroTexto 1">
            <a:extLst>
              <a:ext uri="{FF2B5EF4-FFF2-40B4-BE49-F238E27FC236}">
                <a16:creationId xmlns:a16="http://schemas.microsoft.com/office/drawing/2014/main" id="{558FF7B1-B50E-498F-9156-89E8345E0C11}"/>
              </a:ext>
            </a:extLst>
          </p:cNvPr>
          <p:cNvSpPr txBox="1"/>
          <p:nvPr/>
        </p:nvSpPr>
        <p:spPr>
          <a:xfrm>
            <a:off x="2152650" y="1514487"/>
            <a:ext cx="3366197" cy="369332"/>
          </a:xfrm>
          <a:prstGeom prst="rect">
            <a:avLst/>
          </a:prstGeom>
          <a:noFill/>
        </p:spPr>
        <p:txBody>
          <a:bodyPr wrap="square" rtlCol="0">
            <a:spAutoFit/>
          </a:bodyPr>
          <a:lstStyle/>
          <a:p>
            <a:pPr algn="ctr"/>
            <a:r>
              <a:rPr lang="es-ES" b="1" dirty="0">
                <a:effectLst>
                  <a:outerShdw blurRad="38100" dist="38100" dir="2700000" algn="tl">
                    <a:srgbClr val="000000">
                      <a:alpha val="43137"/>
                    </a:srgbClr>
                  </a:outerShdw>
                </a:effectLst>
              </a:rPr>
              <a:t>II PLAN DE CHOQUE</a:t>
            </a:r>
            <a:endParaRPr lang="es-CO" b="1" dirty="0">
              <a:effectLst>
                <a:outerShdw blurRad="38100" dist="38100" dir="2700000" algn="tl">
                  <a:srgbClr val="000000">
                    <a:alpha val="43137"/>
                  </a:srgbClr>
                </a:outerShdw>
              </a:effectLst>
            </a:endParaRPr>
          </a:p>
        </p:txBody>
      </p:sp>
      <p:graphicFrame>
        <p:nvGraphicFramePr>
          <p:cNvPr id="5" name="Marcador de contenido 3">
            <a:extLst>
              <a:ext uri="{FF2B5EF4-FFF2-40B4-BE49-F238E27FC236}">
                <a16:creationId xmlns:a16="http://schemas.microsoft.com/office/drawing/2014/main" id="{227D9175-3AA8-47DD-A351-B29D62A68D0E}"/>
              </a:ext>
            </a:extLst>
          </p:cNvPr>
          <p:cNvGraphicFramePr>
            <a:graphicFrameLocks/>
          </p:cNvGraphicFramePr>
          <p:nvPr>
            <p:extLst>
              <p:ext uri="{D42A27DB-BD31-4B8C-83A1-F6EECF244321}">
                <p14:modId xmlns:p14="http://schemas.microsoft.com/office/powerpoint/2010/main" val="4030533192"/>
              </p:ext>
            </p:extLst>
          </p:nvPr>
        </p:nvGraphicFramePr>
        <p:xfrm>
          <a:off x="2018435" y="1883819"/>
          <a:ext cx="815513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a:extLst>
              <a:ext uri="{FF2B5EF4-FFF2-40B4-BE49-F238E27FC236}">
                <a16:creationId xmlns:a16="http://schemas.microsoft.com/office/drawing/2014/main" id="{4C92C18D-6E2C-4D2E-ACAC-3546BFDF0C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7" name="Imagen 6">
            <a:extLst>
              <a:ext uri="{FF2B5EF4-FFF2-40B4-BE49-F238E27FC236}">
                <a16:creationId xmlns:a16="http://schemas.microsoft.com/office/drawing/2014/main" id="{3FBF24AA-3D99-43EB-AD97-06697880EF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8" name="Imagen 7">
            <a:extLst>
              <a:ext uri="{FF2B5EF4-FFF2-40B4-BE49-F238E27FC236}">
                <a16:creationId xmlns:a16="http://schemas.microsoft.com/office/drawing/2014/main" id="{9C2FA1BC-B6CB-4799-8A77-7B04FA23DD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9" name="Rectángulo 8">
            <a:extLst>
              <a:ext uri="{FF2B5EF4-FFF2-40B4-BE49-F238E27FC236}">
                <a16:creationId xmlns:a16="http://schemas.microsoft.com/office/drawing/2014/main" id="{36850FAD-4C60-4D06-AB70-D24062595406}"/>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D2D4175-54EB-4C8E-BAEC-9565400DA4A0}"/>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972925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7187A156-BAE2-4DD2-94FC-0BBB0C0C10AA}"/>
              </a:ext>
            </a:extLst>
          </p:cNvPr>
          <p:cNvGraphicFramePr>
            <a:graphicFrameLocks noGrp="1"/>
          </p:cNvGraphicFramePr>
          <p:nvPr>
            <p:ph idx="1"/>
            <p:extLst/>
          </p:nvPr>
        </p:nvGraphicFramePr>
        <p:xfrm>
          <a:off x="2817667" y="1673225"/>
          <a:ext cx="667269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a:extLst>
              <a:ext uri="{FF2B5EF4-FFF2-40B4-BE49-F238E27FC236}">
                <a16:creationId xmlns:a16="http://schemas.microsoft.com/office/drawing/2014/main" id="{ECE23708-446F-405E-A853-791CF9048A26}"/>
              </a:ext>
            </a:extLst>
          </p:cNvPr>
          <p:cNvSpPr>
            <a:spLocks noGrp="1"/>
          </p:cNvSpPr>
          <p:nvPr>
            <p:ph type="title"/>
          </p:nvPr>
        </p:nvSpPr>
        <p:spPr>
          <a:xfrm>
            <a:off x="609600" y="506389"/>
            <a:ext cx="10972800" cy="1143000"/>
          </a:xfrm>
        </p:spPr>
        <p:txBody>
          <a:bodyPr>
            <a:normAutofit/>
          </a:bodyPr>
          <a:lstStyle/>
          <a:p>
            <a:pPr algn="ctr"/>
            <a:r>
              <a:rPr lang="es-ES" sz="3200" b="1" dirty="0">
                <a:solidFill>
                  <a:srgbClr val="000A8B"/>
                </a:solidFill>
              </a:rPr>
              <a:t>Evolución Proceso de Asignación </a:t>
            </a:r>
            <a:endParaRPr lang="es-CO" sz="3200" b="1" dirty="0">
              <a:solidFill>
                <a:srgbClr val="000A8B"/>
              </a:solidFill>
            </a:endParaRPr>
          </a:p>
        </p:txBody>
      </p:sp>
      <p:sp>
        <p:nvSpPr>
          <p:cNvPr id="2" name="CuadroTexto 1">
            <a:extLst>
              <a:ext uri="{FF2B5EF4-FFF2-40B4-BE49-F238E27FC236}">
                <a16:creationId xmlns:a16="http://schemas.microsoft.com/office/drawing/2014/main" id="{1265607A-A928-450A-8CC6-112E8A16D351}"/>
              </a:ext>
            </a:extLst>
          </p:cNvPr>
          <p:cNvSpPr txBox="1"/>
          <p:nvPr/>
        </p:nvSpPr>
        <p:spPr>
          <a:xfrm>
            <a:off x="3158835" y="5611086"/>
            <a:ext cx="1828800" cy="369332"/>
          </a:xfrm>
          <a:prstGeom prst="rect">
            <a:avLst/>
          </a:prstGeom>
          <a:noFill/>
        </p:spPr>
        <p:txBody>
          <a:bodyPr wrap="square" rtlCol="0">
            <a:spAutoFit/>
          </a:bodyPr>
          <a:lstStyle/>
          <a:p>
            <a:pPr algn="ctr"/>
            <a:r>
              <a:rPr lang="es-ES" b="1" dirty="0"/>
              <a:t>10.753</a:t>
            </a:r>
            <a:endParaRPr lang="es-CO" b="1" dirty="0"/>
          </a:p>
        </p:txBody>
      </p:sp>
      <p:sp>
        <p:nvSpPr>
          <p:cNvPr id="6" name="CuadroTexto 5">
            <a:extLst>
              <a:ext uri="{FF2B5EF4-FFF2-40B4-BE49-F238E27FC236}">
                <a16:creationId xmlns:a16="http://schemas.microsoft.com/office/drawing/2014/main" id="{4997CF1B-93F1-4A2C-A37F-4CA460E9C927}"/>
              </a:ext>
            </a:extLst>
          </p:cNvPr>
          <p:cNvSpPr txBox="1"/>
          <p:nvPr/>
        </p:nvSpPr>
        <p:spPr>
          <a:xfrm>
            <a:off x="5181600" y="5564961"/>
            <a:ext cx="1828800" cy="369332"/>
          </a:xfrm>
          <a:prstGeom prst="rect">
            <a:avLst/>
          </a:prstGeom>
          <a:noFill/>
        </p:spPr>
        <p:txBody>
          <a:bodyPr wrap="square" rtlCol="0">
            <a:spAutoFit/>
          </a:bodyPr>
          <a:lstStyle/>
          <a:p>
            <a:pPr algn="ctr"/>
            <a:r>
              <a:rPr lang="es-ES" b="1" dirty="0"/>
              <a:t>1.752</a:t>
            </a:r>
            <a:endParaRPr lang="es-CO" b="1" dirty="0"/>
          </a:p>
        </p:txBody>
      </p:sp>
      <p:sp>
        <p:nvSpPr>
          <p:cNvPr id="7" name="CuadroTexto 6">
            <a:extLst>
              <a:ext uri="{FF2B5EF4-FFF2-40B4-BE49-F238E27FC236}">
                <a16:creationId xmlns:a16="http://schemas.microsoft.com/office/drawing/2014/main" id="{BBFE89D7-D754-477C-8F87-FD65C59A6653}"/>
              </a:ext>
            </a:extLst>
          </p:cNvPr>
          <p:cNvSpPr txBox="1"/>
          <p:nvPr/>
        </p:nvSpPr>
        <p:spPr>
          <a:xfrm>
            <a:off x="7335980" y="5624931"/>
            <a:ext cx="1828800" cy="369332"/>
          </a:xfrm>
          <a:prstGeom prst="rect">
            <a:avLst/>
          </a:prstGeom>
          <a:noFill/>
        </p:spPr>
        <p:txBody>
          <a:bodyPr wrap="square" rtlCol="0">
            <a:spAutoFit/>
          </a:bodyPr>
          <a:lstStyle/>
          <a:p>
            <a:pPr algn="ctr"/>
            <a:r>
              <a:rPr lang="es-ES" b="1" dirty="0"/>
              <a:t>369</a:t>
            </a:r>
            <a:endParaRPr lang="es-CO" b="1" dirty="0"/>
          </a:p>
        </p:txBody>
      </p:sp>
      <p:pic>
        <p:nvPicPr>
          <p:cNvPr id="8" name="Imagen 7">
            <a:extLst>
              <a:ext uri="{FF2B5EF4-FFF2-40B4-BE49-F238E27FC236}">
                <a16:creationId xmlns:a16="http://schemas.microsoft.com/office/drawing/2014/main" id="{006FDE5B-E8B2-4F0A-BE49-7636EFF791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9" name="Imagen 8">
            <a:extLst>
              <a:ext uri="{FF2B5EF4-FFF2-40B4-BE49-F238E27FC236}">
                <a16:creationId xmlns:a16="http://schemas.microsoft.com/office/drawing/2014/main" id="{DC48F08A-223A-4620-8BF4-662CDD9D3E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0" name="Imagen 9">
            <a:extLst>
              <a:ext uri="{FF2B5EF4-FFF2-40B4-BE49-F238E27FC236}">
                <a16:creationId xmlns:a16="http://schemas.microsoft.com/office/drawing/2014/main" id="{E7291EC2-1245-4AB4-A47F-5BCA15410E7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11" name="Rectángulo 10">
            <a:extLst>
              <a:ext uri="{FF2B5EF4-FFF2-40B4-BE49-F238E27FC236}">
                <a16:creationId xmlns:a16="http://schemas.microsoft.com/office/drawing/2014/main" id="{6AEC913E-8BA8-4B99-AED0-CCF0738C0B77}"/>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BCFD0AF1-BD8F-4779-B0BC-5FE82971F94A}"/>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122932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607EB6E-28FD-4EB5-9D5A-A8A265076394}"/>
              </a:ext>
            </a:extLst>
          </p:cNvPr>
          <p:cNvSpPr>
            <a:spLocks noGrp="1"/>
          </p:cNvSpPr>
          <p:nvPr>
            <p:ph type="title"/>
          </p:nvPr>
        </p:nvSpPr>
        <p:spPr>
          <a:xfrm>
            <a:off x="609600" y="529408"/>
            <a:ext cx="10972800" cy="1143000"/>
          </a:xfrm>
        </p:spPr>
        <p:txBody>
          <a:bodyPr>
            <a:normAutofit/>
          </a:bodyPr>
          <a:lstStyle/>
          <a:p>
            <a:pPr algn="ctr"/>
            <a:r>
              <a:rPr lang="es-ES" sz="3200" b="1" dirty="0">
                <a:solidFill>
                  <a:srgbClr val="000A8B"/>
                </a:solidFill>
              </a:rPr>
              <a:t>Causas de las Remociones</a:t>
            </a:r>
            <a:endParaRPr lang="es-CO" sz="3200" b="1" dirty="0">
              <a:solidFill>
                <a:srgbClr val="000A8B"/>
              </a:solidFill>
            </a:endParaRPr>
          </a:p>
        </p:txBody>
      </p:sp>
      <p:sp>
        <p:nvSpPr>
          <p:cNvPr id="6" name="CuadroTexto 5">
            <a:extLst>
              <a:ext uri="{FF2B5EF4-FFF2-40B4-BE49-F238E27FC236}">
                <a16:creationId xmlns:a16="http://schemas.microsoft.com/office/drawing/2014/main" id="{785B2F4F-1A8F-4534-9B43-29496C45904F}"/>
              </a:ext>
            </a:extLst>
          </p:cNvPr>
          <p:cNvSpPr txBox="1"/>
          <p:nvPr/>
        </p:nvSpPr>
        <p:spPr>
          <a:xfrm>
            <a:off x="2478169" y="4534443"/>
            <a:ext cx="3617831" cy="677108"/>
          </a:xfrm>
          <a:prstGeom prst="rect">
            <a:avLst/>
          </a:prstGeom>
          <a:noFill/>
        </p:spPr>
        <p:txBody>
          <a:bodyPr wrap="square" rtlCol="0">
            <a:spAutoFit/>
          </a:bodyPr>
          <a:lstStyle/>
          <a:p>
            <a:pPr algn="ctr"/>
            <a:r>
              <a:rPr lang="es-ES" sz="1600" b="1" i="1" dirty="0"/>
              <a:t>Renovación de registros </a:t>
            </a:r>
            <a:r>
              <a:rPr lang="es-ES" b="1" i="1" dirty="0"/>
              <a:t>34</a:t>
            </a:r>
            <a:r>
              <a:rPr lang="es-ES" sz="1600" b="1" i="1" dirty="0"/>
              <a:t> Depositarios con </a:t>
            </a:r>
            <a:r>
              <a:rPr lang="es-ES" sz="2000" b="1" i="1" dirty="0"/>
              <a:t>4.656</a:t>
            </a:r>
            <a:r>
              <a:rPr lang="es-ES" sz="1600" b="1" i="1" dirty="0"/>
              <a:t> FMI Asociados.</a:t>
            </a:r>
            <a:endParaRPr lang="es-CO" sz="1600" b="1" i="1" dirty="0"/>
          </a:p>
        </p:txBody>
      </p:sp>
      <p:sp>
        <p:nvSpPr>
          <p:cNvPr id="7" name="Rectángulo: esquinas redondeadas 6">
            <a:extLst>
              <a:ext uri="{FF2B5EF4-FFF2-40B4-BE49-F238E27FC236}">
                <a16:creationId xmlns:a16="http://schemas.microsoft.com/office/drawing/2014/main" id="{FD51CFFB-D14C-45E3-BED3-4A1DB20686C2}"/>
              </a:ext>
            </a:extLst>
          </p:cNvPr>
          <p:cNvSpPr/>
          <p:nvPr/>
        </p:nvSpPr>
        <p:spPr>
          <a:xfrm>
            <a:off x="2022763" y="1891453"/>
            <a:ext cx="4284514" cy="819868"/>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chemeClr val="tx1"/>
                </a:solidFill>
              </a:rPr>
              <a:t>Total Renovación del Registro de Depositarios Provisionales y Liquidadores = 147</a:t>
            </a:r>
          </a:p>
        </p:txBody>
      </p:sp>
      <p:graphicFrame>
        <p:nvGraphicFramePr>
          <p:cNvPr id="8" name="Tabla 7">
            <a:extLst>
              <a:ext uri="{FF2B5EF4-FFF2-40B4-BE49-F238E27FC236}">
                <a16:creationId xmlns:a16="http://schemas.microsoft.com/office/drawing/2014/main" id="{7FFB5AA1-9AB6-4C70-8AC5-2ED90AC2DE2A}"/>
              </a:ext>
            </a:extLst>
          </p:cNvPr>
          <p:cNvGraphicFramePr>
            <a:graphicFrameLocks noGrp="1"/>
          </p:cNvGraphicFramePr>
          <p:nvPr>
            <p:extLst>
              <p:ext uri="{D42A27DB-BD31-4B8C-83A1-F6EECF244321}">
                <p14:modId xmlns:p14="http://schemas.microsoft.com/office/powerpoint/2010/main" val="1218090683"/>
              </p:ext>
            </p:extLst>
          </p:nvPr>
        </p:nvGraphicFramePr>
        <p:xfrm>
          <a:off x="2124614" y="2885518"/>
          <a:ext cx="4162265" cy="1335180"/>
        </p:xfrm>
        <a:graphic>
          <a:graphicData uri="http://schemas.openxmlformats.org/drawingml/2006/table">
            <a:tbl>
              <a:tblPr/>
              <a:tblGrid>
                <a:gridCol w="2358568">
                  <a:extLst>
                    <a:ext uri="{9D8B030D-6E8A-4147-A177-3AD203B41FA5}">
                      <a16:colId xmlns:a16="http://schemas.microsoft.com/office/drawing/2014/main" val="3907730809"/>
                    </a:ext>
                  </a:extLst>
                </a:gridCol>
                <a:gridCol w="1803697">
                  <a:extLst>
                    <a:ext uri="{9D8B030D-6E8A-4147-A177-3AD203B41FA5}">
                      <a16:colId xmlns:a16="http://schemas.microsoft.com/office/drawing/2014/main" val="3142897769"/>
                    </a:ext>
                  </a:extLst>
                </a:gridCol>
              </a:tblGrid>
              <a:tr h="927276">
                <a:tc>
                  <a:txBody>
                    <a:bodyPr/>
                    <a:lstStyle/>
                    <a:p>
                      <a:pPr algn="ctr" fontAlgn="ctr"/>
                      <a:r>
                        <a:rPr lang="es-CO" sz="1400" b="1" i="0" u="none" strike="noStrike" dirty="0">
                          <a:solidFill>
                            <a:srgbClr val="000000"/>
                          </a:solidFill>
                          <a:effectLst/>
                          <a:latin typeface="+mn-lt"/>
                        </a:rPr>
                        <a:t>Retiro por no subsanación / riesgo alto / renuncia / incumplimiento gestión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O" sz="1400" b="1" i="0" u="none" strike="noStrike" dirty="0">
                          <a:solidFill>
                            <a:srgbClr val="000000"/>
                          </a:solidFill>
                          <a:effectLst/>
                          <a:latin typeface="+mn-lt"/>
                        </a:rPr>
                        <a:t>Aprobados renovación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9693041"/>
                  </a:ext>
                </a:extLst>
              </a:tr>
              <a:tr h="407904">
                <a:tc>
                  <a:txBody>
                    <a:bodyPr/>
                    <a:lstStyle/>
                    <a:p>
                      <a:pPr algn="ctr" fontAlgn="ctr"/>
                      <a:r>
                        <a:rPr lang="es-CO" sz="1800" b="1" i="0" u="none" strike="noStrike" dirty="0">
                          <a:solidFill>
                            <a:srgbClr val="000000"/>
                          </a:solidFill>
                          <a:effectLst/>
                          <a:latin typeface="+mn-lt"/>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s-CO" sz="1800" b="1" i="0" u="none" strike="noStrike" dirty="0">
                          <a:solidFill>
                            <a:srgbClr val="000000"/>
                          </a:solidFill>
                          <a:effectLst/>
                          <a:latin typeface="+mn-lt"/>
                        </a:rPr>
                        <a:t>113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41059250"/>
                  </a:ext>
                </a:extLst>
              </a:tr>
            </a:tbl>
          </a:graphicData>
        </a:graphic>
      </p:graphicFrame>
      <p:graphicFrame>
        <p:nvGraphicFramePr>
          <p:cNvPr id="9" name="Marcador de contenido 3">
            <a:extLst>
              <a:ext uri="{FF2B5EF4-FFF2-40B4-BE49-F238E27FC236}">
                <a16:creationId xmlns:a16="http://schemas.microsoft.com/office/drawing/2014/main" id="{A6DD05D9-D7FA-4B87-AB29-8F5CAF7F6DE8}"/>
              </a:ext>
            </a:extLst>
          </p:cNvPr>
          <p:cNvGraphicFramePr>
            <a:graphicFrameLocks/>
          </p:cNvGraphicFramePr>
          <p:nvPr>
            <p:extLst>
              <p:ext uri="{D42A27DB-BD31-4B8C-83A1-F6EECF244321}">
                <p14:modId xmlns:p14="http://schemas.microsoft.com/office/powerpoint/2010/main" val="286527681"/>
              </p:ext>
            </p:extLst>
          </p:nvPr>
        </p:nvGraphicFramePr>
        <p:xfrm>
          <a:off x="6732959" y="1933008"/>
          <a:ext cx="3763241" cy="3837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Imagen 9">
            <a:extLst>
              <a:ext uri="{FF2B5EF4-FFF2-40B4-BE49-F238E27FC236}">
                <a16:creationId xmlns:a16="http://schemas.microsoft.com/office/drawing/2014/main" id="{C0D8E7FE-511E-47A2-85EB-8BA3C048A2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1" name="Imagen 10">
            <a:extLst>
              <a:ext uri="{FF2B5EF4-FFF2-40B4-BE49-F238E27FC236}">
                <a16:creationId xmlns:a16="http://schemas.microsoft.com/office/drawing/2014/main" id="{41E1D5E2-7070-426D-B00E-210348D18B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2" name="Imagen 11">
            <a:extLst>
              <a:ext uri="{FF2B5EF4-FFF2-40B4-BE49-F238E27FC236}">
                <a16:creationId xmlns:a16="http://schemas.microsoft.com/office/drawing/2014/main" id="{5AB2A6D5-90DB-45CD-8FD8-347CF4BF5B8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13" name="Rectángulo 12">
            <a:extLst>
              <a:ext uri="{FF2B5EF4-FFF2-40B4-BE49-F238E27FC236}">
                <a16:creationId xmlns:a16="http://schemas.microsoft.com/office/drawing/2014/main" id="{BAB3567C-A7CC-4ECB-847B-C53514A4C8FD}"/>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7B302D89-10F9-4CBE-982A-07A9C2917BC4}"/>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3412717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3C3179B-F8AF-4648-AD50-305C71617F10}"/>
              </a:ext>
            </a:extLst>
          </p:cNvPr>
          <p:cNvSpPr>
            <a:spLocks noGrp="1"/>
          </p:cNvSpPr>
          <p:nvPr>
            <p:ph type="title"/>
          </p:nvPr>
        </p:nvSpPr>
        <p:spPr>
          <a:xfrm>
            <a:off x="424070" y="634903"/>
            <a:ext cx="10972800" cy="1143000"/>
          </a:xfrm>
        </p:spPr>
        <p:txBody>
          <a:bodyPr>
            <a:normAutofit/>
          </a:bodyPr>
          <a:lstStyle/>
          <a:p>
            <a:r>
              <a:rPr lang="es-ES" sz="3200" b="1" dirty="0">
                <a:solidFill>
                  <a:srgbClr val="000A8B"/>
                </a:solidFill>
              </a:rPr>
              <a:t>Dinámicas en la Remoción Vs Asignación </a:t>
            </a:r>
            <a:endParaRPr lang="es-CO" sz="3200" b="1" dirty="0">
              <a:solidFill>
                <a:srgbClr val="000A8B"/>
              </a:solidFill>
            </a:endParaRPr>
          </a:p>
        </p:txBody>
      </p:sp>
      <p:graphicFrame>
        <p:nvGraphicFramePr>
          <p:cNvPr id="4" name="Gráfico 3">
            <a:extLst>
              <a:ext uri="{FF2B5EF4-FFF2-40B4-BE49-F238E27FC236}">
                <a16:creationId xmlns:a16="http://schemas.microsoft.com/office/drawing/2014/main" id="{FD75D174-614B-4C13-ADF6-75483051DCEF}"/>
              </a:ext>
            </a:extLst>
          </p:cNvPr>
          <p:cNvGraphicFramePr>
            <a:graphicFrameLocks/>
          </p:cNvGraphicFramePr>
          <p:nvPr>
            <p:extLst>
              <p:ext uri="{D42A27DB-BD31-4B8C-83A1-F6EECF244321}">
                <p14:modId xmlns:p14="http://schemas.microsoft.com/office/powerpoint/2010/main" val="2607885750"/>
              </p:ext>
            </p:extLst>
          </p:nvPr>
        </p:nvGraphicFramePr>
        <p:xfrm>
          <a:off x="2092036" y="1616132"/>
          <a:ext cx="8021782" cy="4606965"/>
        </p:xfrm>
        <a:graphic>
          <a:graphicData uri="http://schemas.openxmlformats.org/drawingml/2006/chart">
            <c:chart xmlns:c="http://schemas.openxmlformats.org/drawingml/2006/chart" xmlns:r="http://schemas.openxmlformats.org/officeDocument/2006/relationships" r:id="rId3"/>
          </a:graphicData>
        </a:graphic>
      </p:graphicFrame>
      <p:pic>
        <p:nvPicPr>
          <p:cNvPr id="5" name="Imagen 4">
            <a:extLst>
              <a:ext uri="{FF2B5EF4-FFF2-40B4-BE49-F238E27FC236}">
                <a16:creationId xmlns:a16="http://schemas.microsoft.com/office/drawing/2014/main" id="{0C6225A9-EB42-4089-8560-BB1B8F8C4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795A2050-169E-4520-BBFB-96E1AEE756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2F0AB3AA-956C-4EE0-9D66-5B218CCDB7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CFC9E119-8BD7-4BC2-AF43-B7922196D583}"/>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8D81792D-9FD9-47D8-B6E5-141AB18A1B72}"/>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4000130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1D9C72C8-2B2D-4840-B2F1-FD49A669451B}"/>
              </a:ext>
            </a:extLst>
          </p:cNvPr>
          <p:cNvGraphicFramePr>
            <a:graphicFrameLocks noGrp="1"/>
          </p:cNvGraphicFramePr>
          <p:nvPr>
            <p:ph idx="1"/>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3D139AA4-FE29-4A65-B526-67AEB0C8F095}"/>
              </a:ext>
            </a:extLst>
          </p:cNvPr>
          <p:cNvSpPr>
            <a:spLocks noGrp="1"/>
          </p:cNvSpPr>
          <p:nvPr>
            <p:ph type="title"/>
          </p:nvPr>
        </p:nvSpPr>
        <p:spPr>
          <a:xfrm>
            <a:off x="371061" y="608234"/>
            <a:ext cx="10972800" cy="1143000"/>
          </a:xfrm>
        </p:spPr>
        <p:txBody>
          <a:bodyPr>
            <a:normAutofit/>
          </a:bodyPr>
          <a:lstStyle/>
          <a:p>
            <a:pPr algn="ctr"/>
            <a:r>
              <a:rPr lang="es-ES" sz="3200" b="1" dirty="0">
                <a:solidFill>
                  <a:srgbClr val="000A8B"/>
                </a:solidFill>
              </a:rPr>
              <a:t>Rendición de cuentas</a:t>
            </a:r>
            <a:endParaRPr lang="es-CO" sz="3200" b="1" dirty="0">
              <a:solidFill>
                <a:srgbClr val="000A8B"/>
              </a:solidFill>
            </a:endParaRPr>
          </a:p>
        </p:txBody>
      </p:sp>
      <p:pic>
        <p:nvPicPr>
          <p:cNvPr id="5" name="Imagen 4">
            <a:extLst>
              <a:ext uri="{FF2B5EF4-FFF2-40B4-BE49-F238E27FC236}">
                <a16:creationId xmlns:a16="http://schemas.microsoft.com/office/drawing/2014/main" id="{98C79DC8-E216-405C-B22D-9703AD2CE0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F1E4B299-6E37-492B-B6D9-7A49C70944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FDD333F4-E3E3-4FB5-BA94-2325B6554D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AA4CDCB7-D999-4536-8C7E-4DC1C2E19CFD}"/>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0D0EABB0-92F6-4FB7-A90D-13E234CC1950}"/>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192465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0AEDF6C-447D-4C16-9BF5-551E854CE85F}"/>
              </a:ext>
            </a:extLst>
          </p:cNvPr>
          <p:cNvSpPr>
            <a:spLocks noGrp="1"/>
          </p:cNvSpPr>
          <p:nvPr>
            <p:ph type="title"/>
          </p:nvPr>
        </p:nvSpPr>
        <p:spPr/>
        <p:txBody>
          <a:bodyPr>
            <a:normAutofit/>
          </a:bodyPr>
          <a:lstStyle/>
          <a:p>
            <a:r>
              <a:rPr lang="es-ES" sz="3200" b="1" dirty="0">
                <a:solidFill>
                  <a:srgbClr val="000A8B"/>
                </a:solidFill>
              </a:rPr>
              <a:t>Casuística  </a:t>
            </a:r>
            <a:endParaRPr lang="es-CO" sz="3200" b="1" dirty="0">
              <a:solidFill>
                <a:srgbClr val="000A8B"/>
              </a:solidFill>
            </a:endParaRPr>
          </a:p>
        </p:txBody>
      </p:sp>
      <p:graphicFrame>
        <p:nvGraphicFramePr>
          <p:cNvPr id="7" name="Tabla 6">
            <a:extLst>
              <a:ext uri="{FF2B5EF4-FFF2-40B4-BE49-F238E27FC236}">
                <a16:creationId xmlns:a16="http://schemas.microsoft.com/office/drawing/2014/main" id="{4C2F457C-6705-4F82-8A44-10C41A5AFB8E}"/>
              </a:ext>
            </a:extLst>
          </p:cNvPr>
          <p:cNvGraphicFramePr>
            <a:graphicFrameLocks noGrp="1"/>
          </p:cNvGraphicFramePr>
          <p:nvPr>
            <p:extLst/>
          </p:nvPr>
        </p:nvGraphicFramePr>
        <p:xfrm>
          <a:off x="1861357" y="1258527"/>
          <a:ext cx="7997018" cy="4937760"/>
        </p:xfrm>
        <a:graphic>
          <a:graphicData uri="http://schemas.openxmlformats.org/drawingml/2006/table">
            <a:tbl>
              <a:tblPr firstRow="1">
                <a:tableStyleId>{5940675A-B579-460E-94D1-54222C63F5DA}</a:tableStyleId>
              </a:tblPr>
              <a:tblGrid>
                <a:gridCol w="5353289">
                  <a:extLst>
                    <a:ext uri="{9D8B030D-6E8A-4147-A177-3AD203B41FA5}">
                      <a16:colId xmlns:a16="http://schemas.microsoft.com/office/drawing/2014/main" val="2917779402"/>
                    </a:ext>
                  </a:extLst>
                </a:gridCol>
                <a:gridCol w="1655586">
                  <a:extLst>
                    <a:ext uri="{9D8B030D-6E8A-4147-A177-3AD203B41FA5}">
                      <a16:colId xmlns:a16="http://schemas.microsoft.com/office/drawing/2014/main" val="2006136946"/>
                    </a:ext>
                  </a:extLst>
                </a:gridCol>
                <a:gridCol w="988143">
                  <a:extLst>
                    <a:ext uri="{9D8B030D-6E8A-4147-A177-3AD203B41FA5}">
                      <a16:colId xmlns:a16="http://schemas.microsoft.com/office/drawing/2014/main" val="3659733120"/>
                    </a:ext>
                  </a:extLst>
                </a:gridCol>
              </a:tblGrid>
              <a:tr h="347070">
                <a:tc rowSpan="2">
                  <a:txBody>
                    <a:bodyPr/>
                    <a:lstStyle/>
                    <a:p>
                      <a:pPr algn="ctr">
                        <a:spcAft>
                          <a:spcPts val="0"/>
                        </a:spcAft>
                      </a:pPr>
                      <a:r>
                        <a:rPr lang="es-CO" sz="1400" b="1" dirty="0">
                          <a:effectLst/>
                        </a:rPr>
                        <a:t>CAUSALES</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Vigencia</a:t>
                      </a:r>
                    </a:p>
                    <a:p>
                      <a:pPr algn="ctr">
                        <a:spcAft>
                          <a:spcPts val="0"/>
                        </a:spcAft>
                      </a:pPr>
                      <a:r>
                        <a:rPr lang="es-CO" sz="1400" b="1" dirty="0">
                          <a:effectLst/>
                        </a:rPr>
                        <a:t>2015 - 2018</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Cantidad de Activos</a:t>
                      </a:r>
                      <a:br>
                        <a:rPr lang="es-CO" sz="1400" b="1" dirty="0">
                          <a:effectLst/>
                        </a:rPr>
                      </a:br>
                      <a:r>
                        <a:rPr lang="es-CO" sz="1400" b="1" dirty="0">
                          <a:effectLst/>
                        </a:rPr>
                        <a:t>(Aprox.)</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1880462718"/>
                  </a:ext>
                </a:extLst>
              </a:tr>
              <a:tr h="173535">
                <a:tc vMerge="1">
                  <a:txBody>
                    <a:bodyPr/>
                    <a:lstStyle/>
                    <a:p>
                      <a:pPr algn="ctr">
                        <a:spcAft>
                          <a:spcPts val="0"/>
                        </a:spcAft>
                      </a:pP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Total</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Inmuebles</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3619307608"/>
                  </a:ext>
                </a:extLst>
              </a:tr>
              <a:tr h="737524">
                <a:tc>
                  <a:txBody>
                    <a:bodyPr/>
                    <a:lstStyle/>
                    <a:p>
                      <a:pPr algn="ctr">
                        <a:spcAft>
                          <a:spcPts val="0"/>
                        </a:spcAft>
                      </a:pPr>
                      <a:r>
                        <a:rPr lang="es-CO" sz="1400" dirty="0">
                          <a:effectLst/>
                        </a:rPr>
                        <a:t>“Negarse a recibir Activos que correspondan a la tipología y cobertura en la cual solicitó la inscripción en el Registro de Depositarios Provisionales y Liquidadores.”.</a:t>
                      </a:r>
                      <a:br>
                        <a:rPr lang="es-CO" sz="1400" dirty="0">
                          <a:effectLst/>
                        </a:rPr>
                      </a:br>
                      <a:r>
                        <a:rPr lang="es-CO" sz="1400" dirty="0">
                          <a:effectLst/>
                        </a:rPr>
                        <a:t>No presenta Póliza de Cumplimiento.</a:t>
                      </a:r>
                      <a:br>
                        <a:rPr lang="es-CO" sz="1400" dirty="0">
                          <a:effectLst/>
                        </a:rPr>
                      </a:br>
                      <a:r>
                        <a:rPr lang="es-CO" sz="1400" dirty="0">
                          <a:effectLst/>
                        </a:rPr>
                        <a:t>No realizó proceso de Renovación del Registro</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49</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2071</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240500621"/>
                  </a:ext>
                </a:extLst>
              </a:tr>
              <a:tr h="1041211">
                <a:tc>
                  <a:txBody>
                    <a:bodyPr/>
                    <a:lstStyle/>
                    <a:p>
                      <a:pPr algn="ctr">
                        <a:spcAft>
                          <a:spcPts val="0"/>
                        </a:spcAft>
                      </a:pPr>
                      <a:r>
                        <a:rPr lang="es-CO" sz="1400" dirty="0">
                          <a:effectLst/>
                        </a:rPr>
                        <a:t>"Cuando se detecte que la persona natural o jurídica tiene relación directa o vínculos comerciales o familiares con personas involucradas a procesos penales por narcotráfico, lavado de activos, testa ferrato, terrorismo y conexos; delitos contra la administración pública y/o procesos de extinción de dominio."</a:t>
                      </a:r>
                      <a:br>
                        <a:rPr lang="es-CO" sz="1400" dirty="0">
                          <a:effectLst/>
                        </a:rPr>
                      </a:br>
                      <a:r>
                        <a:rPr lang="es-CO" sz="1400" dirty="0">
                          <a:effectLst/>
                        </a:rPr>
                        <a:t>"Por gestión e incumplimiento de funciones del Depositario Provisional y/o Liquidador"</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26</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931</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970339930"/>
                  </a:ext>
                </a:extLst>
              </a:tr>
              <a:tr h="368762">
                <a:tc>
                  <a:txBody>
                    <a:bodyPr/>
                    <a:lstStyle/>
                    <a:p>
                      <a:pPr algn="ctr">
                        <a:spcAft>
                          <a:spcPts val="0"/>
                        </a:spcAft>
                      </a:pPr>
                      <a:r>
                        <a:rPr lang="es-CO" sz="1400" dirty="0">
                          <a:effectLst/>
                        </a:rPr>
                        <a:t>“Por renuncia del Depositario Provisional y/o Liquidador, plenamente justificada y aceptada por SAE S.A.S..”</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a:effectLst/>
                        </a:rPr>
                        <a:t>51</a:t>
                      </a:r>
                      <a:endParaRPr lang="es-CO" sz="16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1086</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719973790"/>
                  </a:ext>
                </a:extLst>
              </a:tr>
              <a:tr h="553143">
                <a:tc>
                  <a:txBody>
                    <a:bodyPr/>
                    <a:lstStyle/>
                    <a:p>
                      <a:pPr algn="ctr">
                        <a:spcAft>
                          <a:spcPts val="0"/>
                        </a:spcAft>
                      </a:pPr>
                      <a:r>
                        <a:rPr lang="es-CO" sz="1400">
                          <a:effectLst/>
                        </a:rPr>
                        <a:t>Proceso de Renovación del Registro de Depositarios Provisionales y Liquidadores</a:t>
                      </a:r>
                      <a:br>
                        <a:rPr lang="es-CO" sz="1400">
                          <a:effectLst/>
                        </a:rPr>
                      </a:br>
                      <a:r>
                        <a:rPr lang="es-CO" sz="1400">
                          <a:effectLst/>
                        </a:rPr>
                        <a:t>Retiro por Riesgo alto - No subsana o no subsana correcta o completamente y dentro del término fijado</a:t>
                      </a:r>
                      <a:endParaRPr lang="es-CO"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34</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marL="0" algn="ctr" defTabSz="914400" rtl="0" eaLnBrk="1" latinLnBrk="0" hangingPunct="1">
                        <a:spcAft>
                          <a:spcPts val="0"/>
                        </a:spcAft>
                      </a:pPr>
                      <a:r>
                        <a:rPr lang="es-ES" sz="1600" kern="1200" dirty="0">
                          <a:solidFill>
                            <a:schemeClr val="tx1"/>
                          </a:solidFill>
                          <a:effectLst/>
                          <a:latin typeface="+mn-lt"/>
                          <a:ea typeface="+mn-ea"/>
                          <a:cs typeface="+mn-cs"/>
                        </a:rPr>
                        <a:t>4.656</a:t>
                      </a:r>
                      <a:endParaRPr lang="es-CO" sz="1600" kern="1200" dirty="0">
                        <a:solidFill>
                          <a:schemeClr val="tx1"/>
                        </a:solidFill>
                        <a:effectLst/>
                        <a:latin typeface="+mn-lt"/>
                        <a:ea typeface="+mn-ea"/>
                        <a:cs typeface="+mn-cs"/>
                      </a:endParaRPr>
                    </a:p>
                  </a:txBody>
                  <a:tcPr marL="44450" marR="44450" marT="0" marB="0" anchor="ctr"/>
                </a:tc>
                <a:extLst>
                  <a:ext uri="{0D108BD9-81ED-4DB2-BD59-A6C34878D82A}">
                    <a16:rowId xmlns:a16="http://schemas.microsoft.com/office/drawing/2014/main" val="203676806"/>
                  </a:ext>
                </a:extLst>
              </a:tr>
              <a:tr h="216919">
                <a:tc>
                  <a:txBody>
                    <a:bodyPr/>
                    <a:lstStyle/>
                    <a:p>
                      <a:endParaRPr lang="es-CO" sz="1400">
                        <a:effectLst/>
                        <a:latin typeface="Times New Roman" panose="02020603050405020304" pitchFamily="18" charset="0"/>
                      </a:endParaRPr>
                    </a:p>
                  </a:txBody>
                  <a:tcPr marL="44450" marR="44450" marT="0" marB="0" anchor="b"/>
                </a:tc>
                <a:tc>
                  <a:txBody>
                    <a:bodyPr/>
                    <a:lstStyle/>
                    <a:p>
                      <a:pPr algn="ctr">
                        <a:spcAft>
                          <a:spcPts val="0"/>
                        </a:spcAft>
                      </a:pPr>
                      <a:r>
                        <a:rPr lang="es-CO" sz="1600" b="1" dirty="0">
                          <a:effectLst/>
                        </a:rPr>
                        <a:t>160</a:t>
                      </a:r>
                      <a:endParaRPr lang="es-CO" sz="16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b="1" dirty="0">
                          <a:effectLst/>
                        </a:rPr>
                        <a:t>7.766</a:t>
                      </a:r>
                      <a:endParaRPr lang="es-CO" sz="16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057409022"/>
                  </a:ext>
                </a:extLst>
              </a:tr>
            </a:tbl>
          </a:graphicData>
        </a:graphic>
      </p:graphicFrame>
      <p:pic>
        <p:nvPicPr>
          <p:cNvPr id="4" name="Imagen 3">
            <a:extLst>
              <a:ext uri="{FF2B5EF4-FFF2-40B4-BE49-F238E27FC236}">
                <a16:creationId xmlns:a16="http://schemas.microsoft.com/office/drawing/2014/main" id="{2A9135D3-BE1A-4528-8242-078FB88AD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5" name="Imagen 4">
            <a:extLst>
              <a:ext uri="{FF2B5EF4-FFF2-40B4-BE49-F238E27FC236}">
                <a16:creationId xmlns:a16="http://schemas.microsoft.com/office/drawing/2014/main" id="{0B525380-534D-4C49-877A-780B983635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6" name="Imagen 5">
            <a:extLst>
              <a:ext uri="{FF2B5EF4-FFF2-40B4-BE49-F238E27FC236}">
                <a16:creationId xmlns:a16="http://schemas.microsoft.com/office/drawing/2014/main" id="{ABE425C7-B770-4C84-9CEE-197F74BB4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CCF2D3DA-8987-43CD-BA01-31AD8EE0122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91128E5B-A5B2-4033-BD82-FB8DCB10A406}"/>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232827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a:extLst>
              <a:ext uri="{FF2B5EF4-FFF2-40B4-BE49-F238E27FC236}">
                <a16:creationId xmlns:a16="http://schemas.microsoft.com/office/drawing/2014/main" id="{419B37A9-DA35-458B-908B-1239F23A3FD9}"/>
              </a:ext>
            </a:extLst>
          </p:cNvPr>
          <p:cNvSpPr txBox="1">
            <a:spLocks/>
          </p:cNvSpPr>
          <p:nvPr/>
        </p:nvSpPr>
        <p:spPr>
          <a:xfrm>
            <a:off x="3320716" y="2308178"/>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4800" b="1" dirty="0">
                <a:solidFill>
                  <a:srgbClr val="000090"/>
                </a:solidFill>
              </a:rPr>
              <a:t>Análisis de Productividad de los Activos</a:t>
            </a:r>
            <a:endParaRPr lang="es-CO" sz="4800" b="1" dirty="0">
              <a:solidFill>
                <a:srgbClr val="000090"/>
              </a:solidFill>
            </a:endParaRPr>
          </a:p>
        </p:txBody>
      </p:sp>
      <p:sp>
        <p:nvSpPr>
          <p:cNvPr id="5" name="Rectángulo 4">
            <a:extLst>
              <a:ext uri="{FF2B5EF4-FFF2-40B4-BE49-F238E27FC236}">
                <a16:creationId xmlns:a16="http://schemas.microsoft.com/office/drawing/2014/main" id="{6597A6B0-026D-435D-8619-A9ABE3E0663A}"/>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FEEC67C2-0487-450D-AA9E-DA6C9B65918F}"/>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8" name="Imagen 7">
            <a:extLst>
              <a:ext uri="{FF2B5EF4-FFF2-40B4-BE49-F238E27FC236}">
                <a16:creationId xmlns:a16="http://schemas.microsoft.com/office/drawing/2014/main" id="{87136BF2-CC02-4382-A629-16490DA9A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9" name="Imagen 8">
            <a:extLst>
              <a:ext uri="{FF2B5EF4-FFF2-40B4-BE49-F238E27FC236}">
                <a16:creationId xmlns:a16="http://schemas.microsoft.com/office/drawing/2014/main" id="{8DA3127E-A5E2-4898-A1C4-779E998E7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0" name="Imagen 9">
            <a:extLst>
              <a:ext uri="{FF2B5EF4-FFF2-40B4-BE49-F238E27FC236}">
                <a16:creationId xmlns:a16="http://schemas.microsoft.com/office/drawing/2014/main" id="{443D08A7-F284-451A-B162-F78FAA6A5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495613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B0E90-B459-497A-8ADA-609B2BA4F028}"/>
              </a:ext>
            </a:extLst>
          </p:cNvPr>
          <p:cNvSpPr>
            <a:spLocks noGrp="1"/>
          </p:cNvSpPr>
          <p:nvPr>
            <p:ph type="title"/>
          </p:nvPr>
        </p:nvSpPr>
        <p:spPr>
          <a:xfrm>
            <a:off x="447673" y="535289"/>
            <a:ext cx="10972800" cy="1143000"/>
          </a:xfrm>
        </p:spPr>
        <p:txBody>
          <a:bodyPr>
            <a:normAutofit/>
          </a:bodyPr>
          <a:lstStyle/>
          <a:p>
            <a:pPr algn="ctr"/>
            <a:r>
              <a:rPr lang="es-ES" sz="3200" b="1" dirty="0">
                <a:solidFill>
                  <a:srgbClr val="000A8B"/>
                </a:solidFill>
              </a:rPr>
              <a:t>Cadena de Valor de Recaudo</a:t>
            </a:r>
            <a:endParaRPr lang="es-CO" sz="3200" b="1" dirty="0">
              <a:solidFill>
                <a:srgbClr val="000A8B"/>
              </a:solidFill>
            </a:endParaRPr>
          </a:p>
        </p:txBody>
      </p:sp>
      <p:graphicFrame>
        <p:nvGraphicFramePr>
          <p:cNvPr id="4" name="Marcador de contenido 3">
            <a:extLst>
              <a:ext uri="{FF2B5EF4-FFF2-40B4-BE49-F238E27FC236}">
                <a16:creationId xmlns:a16="http://schemas.microsoft.com/office/drawing/2014/main" id="{AB38EC1F-B984-4CF6-A687-36E159737BAE}"/>
              </a:ext>
            </a:extLst>
          </p:cNvPr>
          <p:cNvGraphicFramePr>
            <a:graphicFrameLocks noGrp="1"/>
          </p:cNvGraphicFramePr>
          <p:nvPr>
            <p:ph idx="1"/>
            <p:extLst/>
          </p:nvPr>
        </p:nvGraphicFramePr>
        <p:xfrm>
          <a:off x="1814943" y="1652620"/>
          <a:ext cx="8681257" cy="3307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C0BF414E-E4BB-416F-8C20-AC144AC60466}"/>
              </a:ext>
            </a:extLst>
          </p:cNvPr>
          <p:cNvSpPr txBox="1"/>
          <p:nvPr/>
        </p:nvSpPr>
        <p:spPr>
          <a:xfrm>
            <a:off x="3890528" y="4724352"/>
            <a:ext cx="4087091" cy="954107"/>
          </a:xfrm>
          <a:prstGeom prst="rect">
            <a:avLst/>
          </a:prstGeom>
          <a:noFill/>
        </p:spPr>
        <p:txBody>
          <a:bodyPr wrap="square" rtlCol="0">
            <a:spAutoFit/>
          </a:bodyPr>
          <a:lstStyle/>
          <a:p>
            <a:pPr marL="285750" indent="-285750">
              <a:buFont typeface="Arial" panose="020B0604020202020204" pitchFamily="34" charset="0"/>
              <a:buChar char="•"/>
            </a:pPr>
            <a:r>
              <a:rPr lang="es-ES" sz="1400" b="1" i="1" dirty="0">
                <a:solidFill>
                  <a:schemeClr val="tx2"/>
                </a:solidFill>
              </a:rPr>
              <a:t>No validación de Folios</a:t>
            </a:r>
          </a:p>
          <a:p>
            <a:pPr marL="285750" indent="-285750">
              <a:buFont typeface="Arial" panose="020B0604020202020204" pitchFamily="34" charset="0"/>
              <a:buChar char="•"/>
            </a:pPr>
            <a:r>
              <a:rPr lang="es-ES" sz="1400" b="1" i="1" dirty="0">
                <a:solidFill>
                  <a:schemeClr val="tx2"/>
                </a:solidFill>
              </a:rPr>
              <a:t>Manualidad en la revisión</a:t>
            </a:r>
          </a:p>
          <a:p>
            <a:pPr marL="285750" indent="-285750">
              <a:buFont typeface="Arial" panose="020B0604020202020204" pitchFamily="34" charset="0"/>
              <a:buChar char="•"/>
            </a:pPr>
            <a:r>
              <a:rPr lang="es-ES" sz="1400" b="1" i="1" dirty="0">
                <a:solidFill>
                  <a:schemeClr val="tx2"/>
                </a:solidFill>
              </a:rPr>
              <a:t>Proceso de comunicación a través de correos electrónicos </a:t>
            </a:r>
            <a:endParaRPr lang="es-CO" sz="1400" b="1" i="1" dirty="0">
              <a:solidFill>
                <a:schemeClr val="tx2"/>
              </a:solidFill>
            </a:endParaRPr>
          </a:p>
        </p:txBody>
      </p:sp>
      <p:sp>
        <p:nvSpPr>
          <p:cNvPr id="6" name="Rectángulo: una sola esquina redondeada 5">
            <a:extLst>
              <a:ext uri="{FF2B5EF4-FFF2-40B4-BE49-F238E27FC236}">
                <a16:creationId xmlns:a16="http://schemas.microsoft.com/office/drawing/2014/main" id="{5CACFDAA-9E2D-44A7-ACC4-E7857F3BE63A}"/>
              </a:ext>
            </a:extLst>
          </p:cNvPr>
          <p:cNvSpPr/>
          <p:nvPr/>
        </p:nvSpPr>
        <p:spPr>
          <a:xfrm>
            <a:off x="8890000" y="4368801"/>
            <a:ext cx="1487058" cy="954107"/>
          </a:xfrm>
          <a:prstGeom prst="round1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t>Pago de Comisión</a:t>
            </a:r>
            <a:endParaRPr lang="es-CO" b="1" dirty="0"/>
          </a:p>
        </p:txBody>
      </p:sp>
      <p:cxnSp>
        <p:nvCxnSpPr>
          <p:cNvPr id="8" name="Conector recto de flecha 7">
            <a:extLst>
              <a:ext uri="{FF2B5EF4-FFF2-40B4-BE49-F238E27FC236}">
                <a16:creationId xmlns:a16="http://schemas.microsoft.com/office/drawing/2014/main" id="{BF26ADC6-C467-43D3-B5C7-506E250BA308}"/>
              </a:ext>
            </a:extLst>
          </p:cNvPr>
          <p:cNvCxnSpPr/>
          <p:nvPr/>
        </p:nvCxnSpPr>
        <p:spPr>
          <a:xfrm>
            <a:off x="9613900" y="3543300"/>
            <a:ext cx="0" cy="825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535D7CFD-998E-465F-8291-F9E28603E9E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134EBB97-A298-4B17-9946-1A9ED04042F9}"/>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10" name="Imagen 9">
            <a:extLst>
              <a:ext uri="{FF2B5EF4-FFF2-40B4-BE49-F238E27FC236}">
                <a16:creationId xmlns:a16="http://schemas.microsoft.com/office/drawing/2014/main" id="{354B1BF2-C514-4C0E-997E-09D8A576ED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1" name="Imagen 10">
            <a:extLst>
              <a:ext uri="{FF2B5EF4-FFF2-40B4-BE49-F238E27FC236}">
                <a16:creationId xmlns:a16="http://schemas.microsoft.com/office/drawing/2014/main" id="{558C7694-46DC-4DCC-846D-01F33EE3D0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2" name="Imagen 11">
            <a:extLst>
              <a:ext uri="{FF2B5EF4-FFF2-40B4-BE49-F238E27FC236}">
                <a16:creationId xmlns:a16="http://schemas.microsoft.com/office/drawing/2014/main" id="{32D9F77D-734C-497E-BE66-E2D51EC993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388255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2725DB5-EFC7-4B36-9B5B-D80879DE68D8}"/>
              </a:ext>
            </a:extLst>
          </p:cNvPr>
          <p:cNvSpPr>
            <a:spLocks noGrp="1"/>
          </p:cNvSpPr>
          <p:nvPr>
            <p:ph type="title"/>
          </p:nvPr>
        </p:nvSpPr>
        <p:spPr>
          <a:xfrm>
            <a:off x="516836" y="819997"/>
            <a:ext cx="10972800" cy="1143000"/>
          </a:xfrm>
        </p:spPr>
        <p:txBody>
          <a:bodyPr>
            <a:normAutofit/>
          </a:bodyPr>
          <a:lstStyle/>
          <a:p>
            <a:pPr algn="ctr"/>
            <a:r>
              <a:rPr lang="es-ES" sz="3200" b="1" dirty="0">
                <a:solidFill>
                  <a:srgbClr val="000A8B"/>
                </a:solidFill>
              </a:rPr>
              <a:t>Evolución de Activos Productivos</a:t>
            </a:r>
            <a:endParaRPr lang="es-CO" sz="3200" b="1" dirty="0">
              <a:solidFill>
                <a:srgbClr val="000A8B"/>
              </a:solidFill>
            </a:endParaRPr>
          </a:p>
        </p:txBody>
      </p:sp>
      <p:graphicFrame>
        <p:nvGraphicFramePr>
          <p:cNvPr id="5" name="Gráfico 4">
            <a:extLst>
              <a:ext uri="{FF2B5EF4-FFF2-40B4-BE49-F238E27FC236}">
                <a16:creationId xmlns:a16="http://schemas.microsoft.com/office/drawing/2014/main" id="{206F1FEA-6722-443B-BB04-72EB5985C5A0}"/>
              </a:ext>
            </a:extLst>
          </p:cNvPr>
          <p:cNvGraphicFramePr>
            <a:graphicFrameLocks/>
          </p:cNvGraphicFramePr>
          <p:nvPr>
            <p:extLst>
              <p:ext uri="{D42A27DB-BD31-4B8C-83A1-F6EECF244321}">
                <p14:modId xmlns:p14="http://schemas.microsoft.com/office/powerpoint/2010/main" val="3059232075"/>
              </p:ext>
            </p:extLst>
          </p:nvPr>
        </p:nvGraphicFramePr>
        <p:xfrm>
          <a:off x="1879601" y="1853648"/>
          <a:ext cx="8616598" cy="45974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ángulo 3">
            <a:extLst>
              <a:ext uri="{FF2B5EF4-FFF2-40B4-BE49-F238E27FC236}">
                <a16:creationId xmlns:a16="http://schemas.microsoft.com/office/drawing/2014/main" id="{E01E8887-9AB2-44F0-81FF-7E6C487481D0}"/>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1048177D-5E9E-4AE4-952F-EF578F2FD0F2}"/>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3AE4CA22-74CB-4E58-8521-7FFA09DC5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21846B77-A3BB-4976-A4C5-CA20114D28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260ECDCE-97B0-40B4-9CA3-514160EF8A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1535852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54D3DF5-C857-4461-BD08-F8CA2B600608}"/>
              </a:ext>
            </a:extLst>
          </p:cNvPr>
          <p:cNvGraphicFramePr>
            <a:graphicFrameLocks noGrp="1"/>
          </p:cNvGraphicFramePr>
          <p:nvPr>
            <p:ph idx="1"/>
            <p:extLst>
              <p:ext uri="{D42A27DB-BD31-4B8C-83A1-F6EECF244321}">
                <p14:modId xmlns:p14="http://schemas.microsoft.com/office/powerpoint/2010/main" val="2790712022"/>
              </p:ext>
            </p:extLst>
          </p:nvPr>
        </p:nvGraphicFramePr>
        <p:xfrm>
          <a:off x="1792432" y="1608934"/>
          <a:ext cx="8515351" cy="4833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41E0EBD-531E-4AAB-94A9-E0A4F8E12F71}"/>
              </a:ext>
            </a:extLst>
          </p:cNvPr>
          <p:cNvSpPr>
            <a:spLocks noGrp="1"/>
          </p:cNvSpPr>
          <p:nvPr>
            <p:ph type="title"/>
          </p:nvPr>
        </p:nvSpPr>
        <p:spPr>
          <a:xfrm>
            <a:off x="563707" y="612478"/>
            <a:ext cx="10972800" cy="1143000"/>
          </a:xfrm>
        </p:spPr>
        <p:txBody>
          <a:bodyPr>
            <a:normAutofit/>
          </a:bodyPr>
          <a:lstStyle/>
          <a:p>
            <a:r>
              <a:rPr lang="es-ES" sz="3200" b="1" dirty="0">
                <a:solidFill>
                  <a:srgbClr val="000A8B"/>
                </a:solidFill>
              </a:rPr>
              <a:t>Línea del tiempo de Recaudo Centralizado</a:t>
            </a:r>
            <a:endParaRPr lang="es-CO" sz="3200" b="1" dirty="0">
              <a:solidFill>
                <a:srgbClr val="000A8B"/>
              </a:solidFill>
            </a:endParaRPr>
          </a:p>
        </p:txBody>
      </p:sp>
      <p:sp>
        <p:nvSpPr>
          <p:cNvPr id="5" name="Rectángulo 4">
            <a:extLst>
              <a:ext uri="{FF2B5EF4-FFF2-40B4-BE49-F238E27FC236}">
                <a16:creationId xmlns:a16="http://schemas.microsoft.com/office/drawing/2014/main" id="{B7A48C0E-C9E6-414E-8FD7-8130916DE0E8}"/>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4BDF6D2-8D31-43A8-87DF-1DC0B815C18F}"/>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6A1B114F-3E7E-48EC-A8AC-373BBBD5B0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E30B56E6-799C-4A88-8C6C-CFCF4F5C92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BDF99816-92E4-47D9-9FA2-8CCEA08827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2270856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146DF31-F5A3-4E63-BB84-19ABD741112F}"/>
              </a:ext>
            </a:extLst>
          </p:cNvPr>
          <p:cNvSpPr>
            <a:spLocks noGrp="1"/>
          </p:cNvSpPr>
          <p:nvPr>
            <p:ph type="title"/>
          </p:nvPr>
        </p:nvSpPr>
        <p:spPr>
          <a:xfrm>
            <a:off x="609600" y="653967"/>
            <a:ext cx="10972800" cy="1143000"/>
          </a:xfrm>
        </p:spPr>
        <p:txBody>
          <a:bodyPr>
            <a:normAutofit/>
          </a:bodyPr>
          <a:lstStyle/>
          <a:p>
            <a:pPr algn="ctr"/>
            <a:r>
              <a:rPr lang="es-ES" sz="3200" b="1" dirty="0">
                <a:solidFill>
                  <a:srgbClr val="000A8B"/>
                </a:solidFill>
              </a:rPr>
              <a:t>Evolución del Valor de Productividad</a:t>
            </a:r>
            <a:endParaRPr lang="es-CO" sz="3200" b="1" dirty="0">
              <a:solidFill>
                <a:srgbClr val="000A8B"/>
              </a:solidFill>
            </a:endParaRPr>
          </a:p>
        </p:txBody>
      </p:sp>
      <p:graphicFrame>
        <p:nvGraphicFramePr>
          <p:cNvPr id="4" name="Gráfico 3">
            <a:extLst>
              <a:ext uri="{FF2B5EF4-FFF2-40B4-BE49-F238E27FC236}">
                <a16:creationId xmlns:a16="http://schemas.microsoft.com/office/drawing/2014/main" id="{99DFFAD7-A165-4B55-8E53-CAB2DC94B52E}"/>
              </a:ext>
            </a:extLst>
          </p:cNvPr>
          <p:cNvGraphicFramePr>
            <a:graphicFrameLocks/>
          </p:cNvGraphicFramePr>
          <p:nvPr>
            <p:extLst>
              <p:ext uri="{D42A27DB-BD31-4B8C-83A1-F6EECF244321}">
                <p14:modId xmlns:p14="http://schemas.microsoft.com/office/powerpoint/2010/main" val="1145167386"/>
              </p:ext>
            </p:extLst>
          </p:nvPr>
        </p:nvGraphicFramePr>
        <p:xfrm>
          <a:off x="2095501" y="1786068"/>
          <a:ext cx="7477991" cy="428776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a:extLst>
              <a:ext uri="{FF2B5EF4-FFF2-40B4-BE49-F238E27FC236}">
                <a16:creationId xmlns:a16="http://schemas.microsoft.com/office/drawing/2014/main" id="{D57A65B6-59E8-47CA-A7C7-1C7358975FA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CBCF9E0-ACAD-49C5-A88F-2883AF556C08}"/>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0CC981B8-463F-4BAD-A9CA-9920170E73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FF3657F8-06DF-45B4-8C4A-43C5F2FCA0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91C840BF-2683-436F-8499-D25B2AA8DD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4160280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5B4D521-A625-4CC5-82C6-6F05287B6506}"/>
              </a:ext>
            </a:extLst>
          </p:cNvPr>
          <p:cNvGraphicFramePr>
            <a:graphicFrameLocks noGrp="1"/>
          </p:cNvGraphicFramePr>
          <p:nvPr>
            <p:ph idx="1"/>
            <p:extLst>
              <p:ext uri="{D42A27DB-BD31-4B8C-83A1-F6EECF244321}">
                <p14:modId xmlns:p14="http://schemas.microsoft.com/office/powerpoint/2010/main" val="2436590352"/>
              </p:ext>
            </p:extLst>
          </p:nvPr>
        </p:nvGraphicFramePr>
        <p:xfrm>
          <a:off x="2152650" y="1689432"/>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EFCBCFD6-FC0B-4DE2-8350-912529D0848C}"/>
              </a:ext>
            </a:extLst>
          </p:cNvPr>
          <p:cNvSpPr>
            <a:spLocks noGrp="1"/>
          </p:cNvSpPr>
          <p:nvPr>
            <p:ph type="title"/>
          </p:nvPr>
        </p:nvSpPr>
        <p:spPr>
          <a:xfrm>
            <a:off x="778412" y="615109"/>
            <a:ext cx="10972800" cy="1143000"/>
          </a:xfrm>
        </p:spPr>
        <p:txBody>
          <a:bodyPr>
            <a:normAutofit/>
          </a:bodyPr>
          <a:lstStyle/>
          <a:p>
            <a:pPr algn="ctr"/>
            <a:r>
              <a:rPr lang="es-ES" sz="3200" b="1" dirty="0">
                <a:solidFill>
                  <a:srgbClr val="000A8B"/>
                </a:solidFill>
              </a:rPr>
              <a:t>Identificación del inventario susceptible de productividad</a:t>
            </a:r>
            <a:endParaRPr lang="es-CO" sz="3200" b="1" dirty="0">
              <a:solidFill>
                <a:srgbClr val="000A8B"/>
              </a:solidFill>
            </a:endParaRPr>
          </a:p>
        </p:txBody>
      </p:sp>
      <p:sp>
        <p:nvSpPr>
          <p:cNvPr id="5" name="CuadroTexto 4">
            <a:extLst>
              <a:ext uri="{FF2B5EF4-FFF2-40B4-BE49-F238E27FC236}">
                <a16:creationId xmlns:a16="http://schemas.microsoft.com/office/drawing/2014/main" id="{C3BA27CD-E48C-4852-9F56-8A8B058431D8}"/>
              </a:ext>
            </a:extLst>
          </p:cNvPr>
          <p:cNvSpPr txBox="1"/>
          <p:nvPr/>
        </p:nvSpPr>
        <p:spPr>
          <a:xfrm>
            <a:off x="2152650" y="5693107"/>
            <a:ext cx="7886700" cy="369332"/>
          </a:xfrm>
          <a:prstGeom prst="rect">
            <a:avLst/>
          </a:prstGeom>
          <a:noFill/>
        </p:spPr>
        <p:txBody>
          <a:bodyPr wrap="square" rtlCol="0">
            <a:spAutoFit/>
          </a:bodyPr>
          <a:lstStyle/>
          <a:p>
            <a:pPr algn="ctr"/>
            <a:r>
              <a:rPr lang="es-ES" dirty="0">
                <a:solidFill>
                  <a:schemeClr val="bg1"/>
                </a:solidFill>
              </a:rPr>
              <a:t>3.197 FMI Susceptibles de productividad. 15%  </a:t>
            </a:r>
            <a:endParaRPr lang="es-CO" dirty="0">
              <a:solidFill>
                <a:schemeClr val="bg1"/>
              </a:solidFill>
            </a:endParaRPr>
          </a:p>
        </p:txBody>
      </p:sp>
      <p:sp>
        <p:nvSpPr>
          <p:cNvPr id="6" name="CuadroTexto 5">
            <a:extLst>
              <a:ext uri="{FF2B5EF4-FFF2-40B4-BE49-F238E27FC236}">
                <a16:creationId xmlns:a16="http://schemas.microsoft.com/office/drawing/2014/main" id="{40C8C757-1340-42EF-B8F4-B05E4C0FF5AF}"/>
              </a:ext>
            </a:extLst>
          </p:cNvPr>
          <p:cNvSpPr txBox="1"/>
          <p:nvPr/>
        </p:nvSpPr>
        <p:spPr>
          <a:xfrm>
            <a:off x="2152650" y="6040770"/>
            <a:ext cx="7886700" cy="369332"/>
          </a:xfrm>
          <a:prstGeom prst="rect">
            <a:avLst/>
          </a:prstGeom>
          <a:solidFill>
            <a:schemeClr val="accent2"/>
          </a:solidFill>
        </p:spPr>
        <p:txBody>
          <a:bodyPr wrap="square" rtlCol="0">
            <a:spAutoFit/>
          </a:bodyPr>
          <a:lstStyle/>
          <a:p>
            <a:pPr algn="ctr"/>
            <a:r>
              <a:rPr lang="es-ES" dirty="0">
                <a:solidFill>
                  <a:schemeClr val="bg1"/>
                </a:solidFill>
              </a:rPr>
              <a:t>7.632 FMI Susceptibles de productividad. 37% (Incluyendo Rural)  </a:t>
            </a:r>
            <a:endParaRPr lang="es-CO" dirty="0">
              <a:solidFill>
                <a:schemeClr val="bg1"/>
              </a:solidFill>
            </a:endParaRPr>
          </a:p>
        </p:txBody>
      </p:sp>
      <p:sp>
        <p:nvSpPr>
          <p:cNvPr id="7" name="Rectángulo 6">
            <a:extLst>
              <a:ext uri="{FF2B5EF4-FFF2-40B4-BE49-F238E27FC236}">
                <a16:creationId xmlns:a16="http://schemas.microsoft.com/office/drawing/2014/main" id="{B0C27788-F1D7-4DEB-BF63-6699E09250C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2B7E8F1C-B089-443D-9194-E86CE83AB56E}"/>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9" name="Imagen 8">
            <a:extLst>
              <a:ext uri="{FF2B5EF4-FFF2-40B4-BE49-F238E27FC236}">
                <a16:creationId xmlns:a16="http://schemas.microsoft.com/office/drawing/2014/main" id="{850D71F0-CEB9-4DE7-A6C4-4FAF81E66E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0" name="Imagen 9">
            <a:extLst>
              <a:ext uri="{FF2B5EF4-FFF2-40B4-BE49-F238E27FC236}">
                <a16:creationId xmlns:a16="http://schemas.microsoft.com/office/drawing/2014/main" id="{5F191323-DBD0-445E-8C39-617C0B5D0B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1" name="Imagen 10">
            <a:extLst>
              <a:ext uri="{FF2B5EF4-FFF2-40B4-BE49-F238E27FC236}">
                <a16:creationId xmlns:a16="http://schemas.microsoft.com/office/drawing/2014/main" id="{367FBFA6-8637-443D-B408-1377FC5924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3173242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51F0DE0-4E00-4DA4-A9B0-6F56185EC284}"/>
              </a:ext>
            </a:extLst>
          </p:cNvPr>
          <p:cNvSpPr>
            <a:spLocks noGrp="1"/>
          </p:cNvSpPr>
          <p:nvPr>
            <p:ph type="title"/>
          </p:nvPr>
        </p:nvSpPr>
        <p:spPr>
          <a:xfrm>
            <a:off x="901699" y="612880"/>
            <a:ext cx="10972800" cy="1143000"/>
          </a:xfrm>
        </p:spPr>
        <p:txBody>
          <a:bodyPr>
            <a:normAutofit/>
          </a:bodyPr>
          <a:lstStyle/>
          <a:p>
            <a:pPr algn="ctr"/>
            <a:r>
              <a:rPr lang="es-ES" sz="3200" b="1" dirty="0">
                <a:solidFill>
                  <a:srgbClr val="000A8B"/>
                </a:solidFill>
              </a:rPr>
              <a:t>Recaudo Centralizado Vs Identificación de Cartera</a:t>
            </a:r>
            <a:endParaRPr lang="es-CO" sz="3200" b="1" dirty="0">
              <a:solidFill>
                <a:srgbClr val="000A8B"/>
              </a:solidFill>
            </a:endParaRPr>
          </a:p>
        </p:txBody>
      </p:sp>
      <p:graphicFrame>
        <p:nvGraphicFramePr>
          <p:cNvPr id="4" name="Gráfico 3">
            <a:extLst>
              <a:ext uri="{FF2B5EF4-FFF2-40B4-BE49-F238E27FC236}">
                <a16:creationId xmlns:a16="http://schemas.microsoft.com/office/drawing/2014/main" id="{319FF105-C571-48FC-8FCC-809AD437C4DA}"/>
              </a:ext>
            </a:extLst>
          </p:cNvPr>
          <p:cNvGraphicFramePr>
            <a:graphicFrameLocks/>
          </p:cNvGraphicFramePr>
          <p:nvPr>
            <p:extLst>
              <p:ext uri="{D42A27DB-BD31-4B8C-83A1-F6EECF244321}">
                <p14:modId xmlns:p14="http://schemas.microsoft.com/office/powerpoint/2010/main" val="3860602051"/>
              </p:ext>
            </p:extLst>
          </p:nvPr>
        </p:nvGraphicFramePr>
        <p:xfrm>
          <a:off x="1392702" y="1742876"/>
          <a:ext cx="9945858" cy="460497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a:extLst>
              <a:ext uri="{FF2B5EF4-FFF2-40B4-BE49-F238E27FC236}">
                <a16:creationId xmlns:a16="http://schemas.microsoft.com/office/drawing/2014/main" id="{1123C5C1-8B9C-43FC-91B8-AAE76220967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5253B32-D7E4-4158-95A8-D536581F6FA5}"/>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07BC6D52-57E6-4415-B4D8-3DE92AF1B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0BA5B883-1261-455C-8153-9B35E284A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4CC16BBE-894C-49DB-B417-36E45322A0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1894923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30795" y="2907177"/>
            <a:ext cx="9143999" cy="769441"/>
          </a:xfrm>
          <a:prstGeom prst="rect">
            <a:avLst/>
          </a:prstGeom>
          <a:noFill/>
        </p:spPr>
        <p:txBody>
          <a:bodyPr wrap="square" rtlCol="0">
            <a:spAutoFit/>
          </a:bodyPr>
          <a:lstStyle/>
          <a:p>
            <a:pPr algn="ctr"/>
            <a:r>
              <a:rPr lang="es-ES" sz="4400" b="1" dirty="0">
                <a:solidFill>
                  <a:srgbClr val="002060"/>
                </a:solidFill>
              </a:rPr>
              <a:t>6. Informe INASSA-CEMEX</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13076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13182" y="2907177"/>
            <a:ext cx="9143999" cy="769441"/>
          </a:xfrm>
          <a:prstGeom prst="rect">
            <a:avLst/>
          </a:prstGeom>
          <a:noFill/>
        </p:spPr>
        <p:txBody>
          <a:bodyPr wrap="square" rtlCol="0">
            <a:spAutoFit/>
          </a:bodyPr>
          <a:lstStyle/>
          <a:p>
            <a:pPr algn="ctr"/>
            <a:r>
              <a:rPr lang="es-ES" sz="4400" b="1" dirty="0">
                <a:solidFill>
                  <a:srgbClr val="002060"/>
                </a:solidFill>
              </a:rPr>
              <a:t>Informe INASSA</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530243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384313" y="1565783"/>
            <a:ext cx="11237844" cy="5047536"/>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mj-lt"/>
              </a:rPr>
              <a:t>El </a:t>
            </a:r>
            <a:r>
              <a:rPr lang="es-CO" sz="1400" b="1" dirty="0">
                <a:latin typeface="+mj-lt"/>
              </a:rPr>
              <a:t>03 de octubre de 2018 </a:t>
            </a:r>
            <a:r>
              <a:rPr lang="es-CO" sz="1400" dirty="0">
                <a:latin typeface="+mj-lt"/>
              </a:rPr>
              <a:t>la Fiscalía 36 Especializada </a:t>
            </a:r>
            <a:r>
              <a:rPr lang="es-ES" sz="1400" dirty="0">
                <a:latin typeface="+mj-lt"/>
              </a:rPr>
              <a:t>de Extinción de Dominio </a:t>
            </a:r>
            <a:r>
              <a:rPr lang="es-CO" sz="1400" dirty="0">
                <a:latin typeface="+mj-lt"/>
              </a:rPr>
              <a:t> mediante Resolución de fijación provisional de la pretensión No. </a:t>
            </a:r>
            <a:r>
              <a:rPr lang="es-ES" sz="1400" dirty="0">
                <a:latin typeface="+mj-lt"/>
              </a:rPr>
              <a:t>201800354 E.D. </a:t>
            </a:r>
            <a:r>
              <a:rPr lang="es-CO" sz="1400" dirty="0">
                <a:latin typeface="+mj-lt"/>
              </a:rPr>
              <a:t>ordena imposición de medidas cautelares de embargo, secuestro y suspensión del poder dispositivo del 82% </a:t>
            </a:r>
            <a:r>
              <a:rPr lang="es-ES" sz="1400" dirty="0">
                <a:latin typeface="+mj-lt"/>
              </a:rPr>
              <a:t>de la participación accionaria de la Sociedad Interamericana de Aguas y Servicio S.A - “INASSA” </a:t>
            </a:r>
            <a:r>
              <a:rPr lang="es-CO" sz="1400" dirty="0">
                <a:latin typeface="+mj-lt"/>
              </a:rPr>
              <a:t>en la sociedad TRIPLE A S.A. E.S.P. </a:t>
            </a:r>
          </a:p>
          <a:p>
            <a:pPr marL="285750" indent="-285750" algn="just">
              <a:buFont typeface="Arial" panose="020B0604020202020204" pitchFamily="34" charset="0"/>
              <a:buChar char="•"/>
            </a:pPr>
            <a:endParaRPr lang="es-CO" sz="1400" dirty="0">
              <a:latin typeface="+mj-lt"/>
            </a:endParaRPr>
          </a:p>
          <a:p>
            <a:pPr marL="285750" indent="-285750" algn="just">
              <a:buFont typeface="Arial" panose="020B0604020202020204" pitchFamily="34" charset="0"/>
              <a:buChar char="•"/>
            </a:pPr>
            <a:r>
              <a:rPr lang="es-CO" sz="1400" dirty="0">
                <a:latin typeface="+mj-lt"/>
              </a:rPr>
              <a:t>El </a:t>
            </a:r>
            <a:r>
              <a:rPr lang="es-CO" sz="1400" b="1" dirty="0">
                <a:latin typeface="+mj-lt"/>
              </a:rPr>
              <a:t>04 de octubre de 2018</a:t>
            </a:r>
            <a:r>
              <a:rPr lang="es-CO" sz="1400" dirty="0">
                <a:latin typeface="+mj-lt"/>
              </a:rPr>
              <a:t>, en diligencia de materialización de medidas cautelares se evidenció que la participación de la sociedad INASSA S.A. en la sociedad TRIPLE A S.A. era superior a lo relacionado en la Resolución, por lo tanto la Fiscalía procede a secuestrar  el 82.16% de las acciones y a emitir la correspondiente aclaración. </a:t>
            </a:r>
          </a:p>
          <a:p>
            <a:pPr marL="285750" indent="-285750" algn="just">
              <a:buFont typeface="Arial" panose="020B0604020202020204" pitchFamily="34" charset="0"/>
              <a:buChar char="•"/>
            </a:pPr>
            <a:endParaRPr lang="es-CO" sz="1400" dirty="0">
              <a:latin typeface="+mj-lt"/>
            </a:endParaRPr>
          </a:p>
          <a:p>
            <a:pPr marL="285750" indent="-285750" algn="just">
              <a:buFont typeface="Arial" panose="020B0604020202020204" pitchFamily="34" charset="0"/>
              <a:buChar char="•"/>
            </a:pPr>
            <a:r>
              <a:rPr lang="es-CO" sz="1400" dirty="0">
                <a:latin typeface="+mj-lt"/>
              </a:rPr>
              <a:t>En </a:t>
            </a:r>
            <a:r>
              <a:rPr lang="es-CO" sz="1400" b="1" dirty="0">
                <a:latin typeface="+mj-lt"/>
              </a:rPr>
              <a:t>16 de octubre de 2018 </a:t>
            </a:r>
            <a:r>
              <a:rPr lang="es-CO" sz="1400" dirty="0">
                <a:latin typeface="+mj-lt"/>
              </a:rPr>
              <a:t> se celebró la </a:t>
            </a:r>
            <a:r>
              <a:rPr lang="es-ES" sz="1400" dirty="0">
                <a:latin typeface="+mj-lt"/>
              </a:rPr>
              <a:t>Asamblea Extraordinaria de Accionistas de Triple A S.A. E.S.P. Durante la celebración de ésta, la SAE presentó el Listado o Plancha para integrar la Junta Directiva de Triple A, propuesta que fue acogida por la Asamblea de Accionistas. </a:t>
            </a:r>
          </a:p>
          <a:p>
            <a:pPr algn="just"/>
            <a:endParaRPr lang="es-ES" sz="1400" dirty="0">
              <a:latin typeface="+mj-lt"/>
            </a:endParaRPr>
          </a:p>
          <a:p>
            <a:pPr marL="285750" indent="-285750" algn="just">
              <a:buFont typeface="Arial" panose="020B0604020202020204" pitchFamily="34" charset="0"/>
              <a:buChar char="•"/>
            </a:pPr>
            <a:r>
              <a:rPr lang="es-ES" sz="1400" dirty="0">
                <a:latin typeface="+mj-lt"/>
              </a:rPr>
              <a:t>La junta directiva de </a:t>
            </a:r>
            <a:r>
              <a:rPr lang="es-CO" sz="1400" dirty="0">
                <a:latin typeface="+mj-lt"/>
              </a:rPr>
              <a:t>TRIPLE A S.A. E.S.P.</a:t>
            </a:r>
            <a:r>
              <a:rPr lang="es-ES" sz="1400" dirty="0">
                <a:latin typeface="+mj-lt"/>
              </a:rPr>
              <a:t> quedo conformada de la siguiente manera: </a:t>
            </a:r>
          </a:p>
          <a:p>
            <a:pPr algn="just"/>
            <a:endParaRPr lang="es-ES" sz="1400" dirty="0">
              <a:latin typeface="+mj-lt"/>
            </a:endParaRPr>
          </a:p>
          <a:p>
            <a:pPr marL="742950" lvl="1" indent="-285750" algn="just">
              <a:buFont typeface="Wingdings" panose="05000000000000000000" pitchFamily="2" charset="2"/>
              <a:buChar char="ü"/>
            </a:pPr>
            <a:r>
              <a:rPr lang="es-ES" sz="1400" b="1" dirty="0">
                <a:latin typeface="+mj-lt"/>
              </a:rPr>
              <a:t>ARNALDO MENDOZA TORRES </a:t>
            </a:r>
            <a:r>
              <a:rPr lang="es-ES" sz="1400" dirty="0">
                <a:latin typeface="+mj-lt"/>
              </a:rPr>
              <a:t>(principal)</a:t>
            </a:r>
          </a:p>
          <a:p>
            <a:pPr marL="1085850" lvl="2" indent="-171450" algn="just">
              <a:buFont typeface="Arial" panose="020B0604020202020204" pitchFamily="34" charset="0"/>
              <a:buChar char="•"/>
            </a:pPr>
            <a:r>
              <a:rPr lang="es-ES" sz="1400" dirty="0">
                <a:latin typeface="+mj-lt"/>
              </a:rPr>
              <a:t>MIGUEL ARTURO LINERO DE CAMBIL (suplente) </a:t>
            </a:r>
          </a:p>
          <a:p>
            <a:pPr marL="742950" lvl="1" indent="-285750" algn="just">
              <a:buFont typeface="Wingdings" panose="05000000000000000000" pitchFamily="2" charset="2"/>
              <a:buChar char="ü"/>
            </a:pPr>
            <a:r>
              <a:rPr lang="es-ES" sz="1400" b="1" dirty="0">
                <a:latin typeface="+mj-lt"/>
              </a:rPr>
              <a:t>JESÚS VALL DE RUTÉN RUÍZ </a:t>
            </a:r>
            <a:r>
              <a:rPr lang="es-ES" sz="1400" dirty="0">
                <a:latin typeface="+mj-lt"/>
              </a:rPr>
              <a:t>(principal) </a:t>
            </a:r>
          </a:p>
          <a:p>
            <a:pPr marL="1085850" lvl="2" indent="-171450" algn="just">
              <a:buFont typeface="Arial" panose="020B0604020202020204" pitchFamily="34" charset="0"/>
              <a:buChar char="•"/>
            </a:pPr>
            <a:r>
              <a:rPr lang="es-ES" sz="1400" dirty="0">
                <a:latin typeface="+mj-lt"/>
              </a:rPr>
              <a:t>GABRIEL NUÑEZ ANSIGNARES (suplente)</a:t>
            </a:r>
          </a:p>
          <a:p>
            <a:pPr marL="742950" lvl="1" indent="-285750" algn="just">
              <a:buFont typeface="Wingdings" panose="05000000000000000000" pitchFamily="2" charset="2"/>
              <a:buChar char="ü"/>
            </a:pPr>
            <a:r>
              <a:rPr lang="es-ES" sz="1400" b="1" dirty="0">
                <a:latin typeface="+mj-lt"/>
              </a:rPr>
              <a:t>JUAN ALBERTO LONDOÑO MARTÍNEZ </a:t>
            </a:r>
            <a:r>
              <a:rPr lang="es-ES" sz="1400" dirty="0">
                <a:latin typeface="+mj-lt"/>
              </a:rPr>
              <a:t>(principal)</a:t>
            </a:r>
          </a:p>
          <a:p>
            <a:pPr marL="1085850" lvl="2" indent="-171450" algn="just">
              <a:buFont typeface="Arial" panose="020B0604020202020204" pitchFamily="34" charset="0"/>
              <a:buChar char="•"/>
            </a:pPr>
            <a:r>
              <a:rPr lang="es-ES" sz="1400" dirty="0">
                <a:latin typeface="+mj-lt"/>
              </a:rPr>
              <a:t>ALONSO CASTELLANOS RUEDA (suplente) </a:t>
            </a:r>
          </a:p>
          <a:p>
            <a:pPr marL="742950" lvl="1" indent="-285750" algn="just">
              <a:buFont typeface="Wingdings" panose="05000000000000000000" pitchFamily="2" charset="2"/>
              <a:buChar char="ü"/>
            </a:pPr>
            <a:r>
              <a:rPr lang="es-ES" sz="1400" b="1" dirty="0">
                <a:latin typeface="+mj-lt"/>
              </a:rPr>
              <a:t>MARÍA VIRGINIA TORRES DE CRISTANCHO </a:t>
            </a:r>
            <a:r>
              <a:rPr lang="es-ES" sz="1400" dirty="0">
                <a:latin typeface="+mj-lt"/>
              </a:rPr>
              <a:t>(principal)</a:t>
            </a:r>
          </a:p>
          <a:p>
            <a:pPr lvl="1" algn="just"/>
            <a:r>
              <a:rPr lang="es-ES" sz="1400" dirty="0"/>
              <a:t>                 MAURICIO SOLORZANO ARENAS (suplente) </a:t>
            </a:r>
          </a:p>
          <a:p>
            <a:pPr marL="742950" lvl="1" indent="-285750" algn="just">
              <a:buFont typeface="Wingdings" panose="05000000000000000000" pitchFamily="2" charset="2"/>
              <a:buChar char="ü"/>
            </a:pPr>
            <a:r>
              <a:rPr lang="es-ES" sz="1400" b="1" dirty="0">
                <a:latin typeface="+mj-lt"/>
              </a:rPr>
              <a:t>ALCALDIA DISTRITAL DE BARRANQUILLA.</a:t>
            </a:r>
            <a:r>
              <a:rPr lang="es-ES" sz="1400" dirty="0">
                <a:latin typeface="+mj-lt"/>
              </a:rPr>
              <a:t> </a:t>
            </a:r>
          </a:p>
          <a:p>
            <a:pPr marL="1085850" lvl="2" indent="-171450" algn="just">
              <a:buFont typeface="Arial" panose="020B0604020202020204" pitchFamily="34" charset="0"/>
              <a:buChar char="•"/>
            </a:pPr>
            <a:endParaRPr lang="es-ES" sz="1400" dirty="0">
              <a:latin typeface="+mj-lt"/>
            </a:endParaRPr>
          </a:p>
        </p:txBody>
      </p:sp>
      <p:sp>
        <p:nvSpPr>
          <p:cNvPr id="4" name="CuadroTexto 3">
            <a:extLst>
              <a:ext uri="{FF2B5EF4-FFF2-40B4-BE49-F238E27FC236}">
                <a16:creationId xmlns:a16="http://schemas.microsoft.com/office/drawing/2014/main" id="{4A1C8140-CD53-41E5-A2BE-D818A10D2E7F}"/>
              </a:ext>
            </a:extLst>
          </p:cNvPr>
          <p:cNvSpPr txBox="1"/>
          <p:nvPr/>
        </p:nvSpPr>
        <p:spPr>
          <a:xfrm>
            <a:off x="384313" y="1153306"/>
            <a:ext cx="11058270" cy="369332"/>
          </a:xfrm>
          <a:prstGeom prst="rect">
            <a:avLst/>
          </a:prstGeom>
          <a:noFill/>
        </p:spPr>
        <p:txBody>
          <a:bodyPr wrap="square" rtlCol="0">
            <a:spAutoFit/>
          </a:bodyPr>
          <a:lstStyle/>
          <a:p>
            <a:r>
              <a:rPr lang="es-CO" b="1" dirty="0"/>
              <a:t>		ANTECEDENTES  </a:t>
            </a:r>
          </a:p>
        </p:txBody>
      </p:sp>
      <p:sp>
        <p:nvSpPr>
          <p:cNvPr id="9" name="CuadroTexto 8">
            <a:extLst>
              <a:ext uri="{FF2B5EF4-FFF2-40B4-BE49-F238E27FC236}">
                <a16:creationId xmlns:a16="http://schemas.microsoft.com/office/drawing/2014/main" id="{09BD201E-9CB1-4F40-9FFF-A15320DECCAF}"/>
              </a:ext>
            </a:extLst>
          </p:cNvPr>
          <p:cNvSpPr txBox="1"/>
          <p:nvPr/>
        </p:nvSpPr>
        <p:spPr>
          <a:xfrm>
            <a:off x="9005265" y="6520419"/>
            <a:ext cx="3365500" cy="307777"/>
          </a:xfrm>
          <a:prstGeom prst="rect">
            <a:avLst/>
          </a:prstGeom>
          <a:noFill/>
        </p:spPr>
        <p:txBody>
          <a:bodyPr wrap="square" rtlCol="0">
            <a:spAutoFit/>
          </a:bodyPr>
          <a:lstStyle/>
          <a:p>
            <a:pPr algn="ctr"/>
            <a:r>
              <a:rPr lang="es-ES" sz="1400">
                <a:solidFill>
                  <a:srgbClr val="A9A8A9"/>
                </a:solidFill>
                <a:latin typeface="Lato Regular"/>
                <a:cs typeface="Lato Regular"/>
              </a:rPr>
              <a:t>Gerencia de Sociedades Activas</a:t>
            </a: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1066160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457031" y="1526883"/>
            <a:ext cx="11442584" cy="4770537"/>
          </a:xfrm>
          <a:prstGeom prst="rect">
            <a:avLst/>
          </a:prstGeom>
          <a:noFill/>
        </p:spPr>
        <p:txBody>
          <a:bodyPr wrap="square" rtlCol="0">
            <a:spAutoFit/>
          </a:bodyPr>
          <a:lstStyle/>
          <a:p>
            <a:pPr algn="just"/>
            <a:r>
              <a:rPr lang="es-CO" sz="2000" b="1" dirty="0"/>
              <a:t>MARCO NORMATIVO – Ley 1708 de 2014 modificada por la Ley 1849 de 2017</a:t>
            </a:r>
          </a:p>
          <a:p>
            <a:pPr algn="just"/>
            <a:endParaRPr lang="es-CO" sz="2000" dirty="0"/>
          </a:p>
          <a:p>
            <a:pPr algn="just"/>
            <a:r>
              <a:rPr lang="es-CO" sz="2000" b="1" dirty="0"/>
              <a:t>Principios Generales</a:t>
            </a:r>
          </a:p>
          <a:p>
            <a:pPr algn="just"/>
            <a:endParaRPr lang="es-CO" sz="2000" dirty="0"/>
          </a:p>
          <a:p>
            <a:pPr marL="285750" indent="-285750" algn="just">
              <a:buFont typeface="Arial" panose="020B0604020202020204" pitchFamily="34" charset="0"/>
              <a:buChar char="•"/>
            </a:pPr>
            <a:r>
              <a:rPr lang="es-CO" sz="2000" dirty="0"/>
              <a:t>SAE funge como el único administrador del Fondo para la Rehabilitación, Inversión Social y Lucha contra el Crimen Organizado (FRISCO).</a:t>
            </a:r>
          </a:p>
          <a:p>
            <a:pPr marL="285750" indent="-28575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a:t>SAE ejercerá los derechos sociales que correspondan o que se deriven en virtud de la suspensión en el derecho de dominio de las personas que aparezcan inscritas como titulares.</a:t>
            </a:r>
          </a:p>
          <a:p>
            <a:pPr algn="just"/>
            <a:endParaRPr lang="es-CO" sz="2000" dirty="0"/>
          </a:p>
          <a:p>
            <a:pPr marL="285750" indent="-285750" algn="just">
              <a:buFont typeface="Arial" panose="020B0604020202020204" pitchFamily="34" charset="0"/>
              <a:buChar char="•"/>
            </a:pPr>
            <a:r>
              <a:rPr lang="es-CO" sz="2000" dirty="0"/>
              <a:t>SAE, en calidad de secuestre judicial tiene el mandato legal de propender por la actividad y productividad de los activos que le son entregados en administración.</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sz="1400" dirty="0"/>
          </a:p>
          <a:p>
            <a:pPr algn="just"/>
            <a:endParaRPr lang="es-CO" sz="1400" b="1" dirty="0"/>
          </a:p>
          <a:p>
            <a:pPr algn="just"/>
            <a:endParaRPr lang="es-CO" dirty="0"/>
          </a:p>
        </p:txBody>
      </p:sp>
      <p:sp>
        <p:nvSpPr>
          <p:cNvPr id="9" name="CuadroTexto 8">
            <a:extLst>
              <a:ext uri="{FF2B5EF4-FFF2-40B4-BE49-F238E27FC236}">
                <a16:creationId xmlns:a16="http://schemas.microsoft.com/office/drawing/2014/main" id="{3817C07E-1B9D-4A5C-9363-6E70658E44D6}"/>
              </a:ext>
            </a:extLst>
          </p:cNvPr>
          <p:cNvSpPr txBox="1"/>
          <p:nvPr/>
        </p:nvSpPr>
        <p:spPr>
          <a:xfrm>
            <a:off x="9005265" y="6520419"/>
            <a:ext cx="3365500" cy="307777"/>
          </a:xfrm>
          <a:prstGeom prst="rect">
            <a:avLst/>
          </a:prstGeom>
          <a:noFill/>
        </p:spPr>
        <p:txBody>
          <a:bodyPr wrap="square" rtlCol="0">
            <a:spAutoFit/>
          </a:bodyPr>
          <a:lstStyle/>
          <a:p>
            <a:pPr algn="ctr"/>
            <a:r>
              <a:rPr lang="es-ES" sz="1400">
                <a:solidFill>
                  <a:srgbClr val="A9A8A9"/>
                </a:solidFill>
                <a:latin typeface="Lato Regular"/>
                <a:cs typeface="Lato Regular"/>
              </a:rPr>
              <a:t>Gerencia de Sociedades Activas</a:t>
            </a: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3330178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4" name="Diagrama 3">
            <a:extLst>
              <a:ext uri="{FF2B5EF4-FFF2-40B4-BE49-F238E27FC236}">
                <a16:creationId xmlns:a16="http://schemas.microsoft.com/office/drawing/2014/main" id="{8ED42F4A-49E4-4CBD-A4AC-D30F3E2892A0}"/>
              </a:ext>
            </a:extLst>
          </p:cNvPr>
          <p:cNvGraphicFramePr/>
          <p:nvPr>
            <p:extLst/>
          </p:nvPr>
        </p:nvGraphicFramePr>
        <p:xfrm>
          <a:off x="897622" y="1090568"/>
          <a:ext cx="10536572" cy="52598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96EABCF7-3044-4290-A2A4-811BE34BF30A}"/>
              </a:ext>
            </a:extLst>
          </p:cNvPr>
          <p:cNvSpPr txBox="1"/>
          <p:nvPr/>
        </p:nvSpPr>
        <p:spPr>
          <a:xfrm>
            <a:off x="9005265" y="6520419"/>
            <a:ext cx="3365500" cy="307777"/>
          </a:xfrm>
          <a:prstGeom prst="rect">
            <a:avLst/>
          </a:prstGeom>
          <a:noFill/>
        </p:spPr>
        <p:txBody>
          <a:bodyPr wrap="square" rtlCol="0">
            <a:spAutoFit/>
          </a:bodyPr>
          <a:lstStyle/>
          <a:p>
            <a:pPr algn="ctr"/>
            <a:r>
              <a:rPr lang="es-ES" sz="1400">
                <a:solidFill>
                  <a:srgbClr val="A9A8A9"/>
                </a:solidFill>
                <a:latin typeface="Lato Regular"/>
                <a:cs typeface="Lato Regular"/>
              </a:rPr>
              <a:t>Gerencia de Sociedades Activas</a:t>
            </a: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150154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178904" y="1283804"/>
            <a:ext cx="11834192" cy="6186309"/>
          </a:xfrm>
          <a:prstGeom prst="rect">
            <a:avLst/>
          </a:prstGeom>
          <a:noFill/>
        </p:spPr>
        <p:txBody>
          <a:bodyPr wrap="square" rtlCol="0">
            <a:spAutoFit/>
          </a:bodyPr>
          <a:lstStyle/>
          <a:p>
            <a:pPr algn="ctr"/>
            <a:r>
              <a:rPr lang="es-CO" sz="1600" b="1" dirty="0"/>
              <a:t>JUNTAS DIRECTIVAS CELEBRADAS EL</a:t>
            </a:r>
            <a:r>
              <a:rPr lang="es-CO" sz="1600" dirty="0"/>
              <a:t> </a:t>
            </a:r>
            <a:r>
              <a:rPr lang="es-CO" sz="1600" b="1" dirty="0"/>
              <a:t>25 DE OCUBRE Y 14 DE NOVIEMBRE DE 2018. Aspectos relevantes. </a:t>
            </a:r>
            <a:endParaRPr lang="es-CO" sz="1600" dirty="0"/>
          </a:p>
          <a:p>
            <a:pPr marL="285750" indent="-285750" algn="just">
              <a:buFont typeface="Arial" panose="020B0604020202020204" pitchFamily="34" charset="0"/>
              <a:buChar char="•"/>
            </a:pPr>
            <a:endParaRPr lang="es-CO" sz="1600" dirty="0"/>
          </a:p>
          <a:p>
            <a:pPr algn="just"/>
            <a:endParaRPr lang="es-CO" sz="1600" dirty="0"/>
          </a:p>
          <a:p>
            <a:pPr marL="285750" indent="-285750" algn="just">
              <a:buFont typeface="Arial" panose="020B0604020202020204" pitchFamily="34" charset="0"/>
              <a:buChar char="•"/>
            </a:pPr>
            <a:r>
              <a:rPr lang="es-CO" sz="1600" b="1" dirty="0"/>
              <a:t>Autorización para la prórroga del contrato de aseo celebrado con la sociedad Aseo Técnico SAS ESP (antes Aseo Técnico S.A) . </a:t>
            </a:r>
          </a:p>
          <a:p>
            <a:pPr algn="just"/>
            <a:endParaRPr lang="es-CO" sz="1600" dirty="0"/>
          </a:p>
          <a:p>
            <a:pPr algn="just"/>
            <a:r>
              <a:rPr lang="es-CO" sz="1600" dirty="0"/>
              <a:t>En consideración a la proximidad del vencimiento del plazo del contrato de aseo urbano vigente entre TRIPLE A y ASEO TECNICO S.A.S., se autorizó al Gerente de la empresa para suscribir la prórroga hasta por 12 meses contados a partir de su vencimiento, manteniendo las mismas condiciones contractuales vigentes, con el propósito de garantizar la continuidad en la prestación del servicio público de aseo en la ciudad de Barranquilla. De igual manera, se autorizó a la empresa Triple A para que continúe las acciones y actividades necesarias para adelantar el proceso licitatorio, que permita la vinculación de un contratista que realice las actividades enmarcadas en el servicio público de Aseo en la ciudad de Barranquilla, garantizando la libre concurrencia de oferentes en el proceso. Se ordenó una debida diligencia a la consultoría que se viene realizando para el proceso licitatorio del esquema de aseo, dada la preocupación manifestada sobre la idoneidad del consultor vinculado por la compañía Triple A.         </a:t>
            </a:r>
          </a:p>
          <a:p>
            <a:pPr algn="just"/>
            <a:endParaRPr lang="es-CO" sz="1600" dirty="0"/>
          </a:p>
          <a:p>
            <a:pPr marL="285750" indent="-285750" algn="just">
              <a:buFont typeface="Arial" panose="020B0604020202020204" pitchFamily="34" charset="0"/>
              <a:buChar char="•"/>
            </a:pPr>
            <a:r>
              <a:rPr lang="es-CO" sz="1600" b="1" dirty="0"/>
              <a:t>Informe situación software Amerika (licenciamiento). </a:t>
            </a:r>
          </a:p>
          <a:p>
            <a:pPr marL="285750" indent="-285750" algn="just">
              <a:buFont typeface="Arial" panose="020B0604020202020204" pitchFamily="34" charset="0"/>
              <a:buChar char="•"/>
            </a:pPr>
            <a:endParaRPr lang="es-CO" sz="1600" dirty="0"/>
          </a:p>
          <a:p>
            <a:pPr algn="just"/>
            <a:r>
              <a:rPr lang="es-CO" sz="1600" dirty="0"/>
              <a:t>El sistema integral de gestión y administración comercial/técnica de la compañía opera a través del software Amerika, de presunta propiedad de INASSA, diseñado de manera </a:t>
            </a:r>
            <a:r>
              <a:rPr lang="es-CO" sz="1600" i="1" dirty="0"/>
              <a:t>in-</a:t>
            </a:r>
            <a:r>
              <a:rPr lang="es-CO" sz="1600" i="1" dirty="0" err="1"/>
              <a:t>house</a:t>
            </a:r>
            <a:r>
              <a:rPr lang="es-CO" sz="1600" dirty="0"/>
              <a:t> a la medida del negocio. La empresa AMERIKA TIS SAS presta los servicios de soporte, solución de incidencias, mejoras, modificaciones, venta de licenciamiento, servicios de instalación y proyectos a través de una relación contractual con triple A.  Considerando los riesgos sobre la información, derivados de la situación expuesta, se solicitará a la F.G.N. extender la medida cautelar a dicho software y sus licencias.  </a:t>
            </a:r>
          </a:p>
          <a:p>
            <a:pPr algn="just"/>
            <a:endParaRPr lang="es-CO" sz="1400" dirty="0"/>
          </a:p>
          <a:p>
            <a:pPr marL="285750" indent="-285750" algn="just">
              <a:buFont typeface="Arial" panose="020B0604020202020204" pitchFamily="34" charset="0"/>
              <a:buChar char="•"/>
            </a:pPr>
            <a:endParaRPr lang="es-CO" sz="1400" dirty="0"/>
          </a:p>
          <a:p>
            <a:pPr algn="just"/>
            <a:endParaRPr lang="es-CO" sz="1400" b="1" dirty="0"/>
          </a:p>
          <a:p>
            <a:pPr algn="just"/>
            <a:endParaRPr lang="es-CO" dirty="0"/>
          </a:p>
        </p:txBody>
      </p:sp>
      <p:sp>
        <p:nvSpPr>
          <p:cNvPr id="9" name="CuadroTexto 8">
            <a:extLst>
              <a:ext uri="{FF2B5EF4-FFF2-40B4-BE49-F238E27FC236}">
                <a16:creationId xmlns:a16="http://schemas.microsoft.com/office/drawing/2014/main" id="{62447848-B07B-4C30-8D5B-762640335879}"/>
              </a:ext>
            </a:extLst>
          </p:cNvPr>
          <p:cNvSpPr txBox="1"/>
          <p:nvPr/>
        </p:nvSpPr>
        <p:spPr>
          <a:xfrm>
            <a:off x="9005265" y="6520419"/>
            <a:ext cx="3365500" cy="307777"/>
          </a:xfrm>
          <a:prstGeom prst="rect">
            <a:avLst/>
          </a:prstGeom>
          <a:noFill/>
        </p:spPr>
        <p:txBody>
          <a:bodyPr wrap="square" rtlCol="0">
            <a:spAutoFit/>
          </a:bodyPr>
          <a:lstStyle/>
          <a:p>
            <a:pPr algn="ctr"/>
            <a:r>
              <a:rPr lang="es-ES" sz="1400">
                <a:solidFill>
                  <a:srgbClr val="A9A8A9"/>
                </a:solidFill>
                <a:latin typeface="Lato Regular"/>
                <a:cs typeface="Lato Regular"/>
              </a:rPr>
              <a:t>Gerencia de Sociedades Activas</a:t>
            </a: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3222689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9005265" y="6520419"/>
            <a:ext cx="3365500" cy="307777"/>
          </a:xfrm>
          <a:prstGeom prst="rect">
            <a:avLst/>
          </a:prstGeom>
          <a:noFill/>
        </p:spPr>
        <p:txBody>
          <a:bodyPr wrap="square" rtlCol="0">
            <a:spAutoFit/>
          </a:bodyPr>
          <a:lstStyle/>
          <a:p>
            <a:pPr algn="ctr"/>
            <a:r>
              <a:rPr lang="es-ES" sz="1400">
                <a:solidFill>
                  <a:srgbClr val="A9A8A9"/>
                </a:solidFill>
                <a:latin typeface="Lato Regular"/>
                <a:cs typeface="Lato Regular"/>
              </a:rPr>
              <a:t>Gerencia de Sociedades Activas</a:t>
            </a:r>
            <a:endParaRPr lang="es-ES" sz="1400" dirty="0">
              <a:solidFill>
                <a:srgbClr val="A9A8A9"/>
              </a:solidFill>
              <a:latin typeface="Lato Regular"/>
              <a:cs typeface="Lato Regular"/>
            </a:endParaRP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582817" y="1450818"/>
            <a:ext cx="11257861" cy="5847755"/>
          </a:xfrm>
          <a:prstGeom prst="rect">
            <a:avLst/>
          </a:prstGeom>
          <a:noFill/>
        </p:spPr>
        <p:txBody>
          <a:bodyPr wrap="square" rtlCol="0">
            <a:spAutoFit/>
          </a:bodyPr>
          <a:lstStyle/>
          <a:p>
            <a:pPr algn="ctr"/>
            <a:r>
              <a:rPr lang="es-CO" sz="2000" b="1" dirty="0"/>
              <a:t>JUNTAS DIRECTIVAS CELEBRADAS EL</a:t>
            </a:r>
            <a:r>
              <a:rPr lang="es-CO" sz="2000" dirty="0"/>
              <a:t> </a:t>
            </a:r>
            <a:r>
              <a:rPr lang="es-CO" sz="2000" b="1" dirty="0"/>
              <a:t>25 DE OCUBRE Y 14 DE NOVIEMBRE DE 2018. Aspectos relevantes. </a:t>
            </a:r>
            <a:endParaRPr lang="es-CO" sz="2000" dirty="0"/>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dirty="0"/>
              <a:t>Avances en el proceso de contratación de la auditoría al contrato de asistencia técnica. </a:t>
            </a:r>
          </a:p>
          <a:p>
            <a:pPr marL="285750" indent="-285750" algn="just">
              <a:buFont typeface="Arial" panose="020B0604020202020204" pitchFamily="34" charset="0"/>
              <a:buChar char="•"/>
            </a:pPr>
            <a:endParaRPr lang="es-CO" dirty="0"/>
          </a:p>
          <a:p>
            <a:pPr algn="just"/>
            <a:r>
              <a:rPr lang="es-CO" dirty="0"/>
              <a:t>Este proceso de adelantó por la compañía, resultando seleccionadas las firmas KROLL Y HOLLAND &amp; KNIGHT. Se informó a la Junta que dado el inicio del proceso de extinción por parte de la F.G.N. dichas empresas están revaluando su participación. Actualmente están revisando el tema en sus comités internos.   </a:t>
            </a:r>
          </a:p>
          <a:p>
            <a:pPr algn="just"/>
            <a:endParaRPr lang="es-CO" dirty="0"/>
          </a:p>
          <a:p>
            <a:pPr marL="285750" indent="-285750" algn="just">
              <a:buFont typeface="Arial" panose="020B0604020202020204" pitchFamily="34" charset="0"/>
              <a:buChar char="•"/>
            </a:pPr>
            <a:r>
              <a:rPr lang="es-CO" dirty="0"/>
              <a:t>Informe de la situación legal del Gerente General de la sociedad.</a:t>
            </a:r>
          </a:p>
          <a:p>
            <a:pPr algn="just"/>
            <a:endParaRPr lang="es-CO" dirty="0"/>
          </a:p>
          <a:p>
            <a:pPr algn="just"/>
            <a:r>
              <a:rPr lang="es-CO" dirty="0"/>
              <a:t>Se solicitó a la compañía a través de la Gerencia de Talento Humano, adelantar el proceso de contratación de un </a:t>
            </a:r>
            <a:r>
              <a:rPr lang="es-CO" dirty="0" err="1"/>
              <a:t>HeadHunter</a:t>
            </a:r>
            <a:r>
              <a:rPr lang="es-CO" dirty="0"/>
              <a:t> que se encargue de la selección de un nuevo Gerente. Las firmas invitadas fueron: </a:t>
            </a:r>
            <a:r>
              <a:rPr lang="es-CO" dirty="0" err="1"/>
              <a:t>SpencerStuart</a:t>
            </a:r>
            <a:r>
              <a:rPr lang="es-CO" dirty="0"/>
              <a:t>, </a:t>
            </a:r>
            <a:r>
              <a:rPr lang="es-CO" dirty="0" err="1"/>
              <a:t>Egon</a:t>
            </a:r>
            <a:r>
              <a:rPr lang="es-CO" dirty="0"/>
              <a:t> </a:t>
            </a:r>
            <a:r>
              <a:rPr lang="es-CO" dirty="0" err="1"/>
              <a:t>Zehnder</a:t>
            </a:r>
            <a:r>
              <a:rPr lang="es-CO" dirty="0"/>
              <a:t>, Korn Ferry. LA seleccionada por la compañía fue </a:t>
            </a:r>
            <a:r>
              <a:rPr lang="es-CO" dirty="0" err="1"/>
              <a:t>SpencerStuart</a:t>
            </a:r>
            <a:r>
              <a:rPr lang="es-CO" dirty="0"/>
              <a:t>. </a:t>
            </a:r>
          </a:p>
          <a:p>
            <a:pPr algn="just"/>
            <a:endParaRPr lang="es-CO" dirty="0"/>
          </a:p>
          <a:p>
            <a:pPr algn="just"/>
            <a:r>
              <a:rPr lang="es-CO" dirty="0"/>
              <a:t>  </a:t>
            </a:r>
          </a:p>
          <a:p>
            <a:pPr marL="285750" indent="-285750" algn="just">
              <a:buFont typeface="Arial" panose="020B0604020202020204" pitchFamily="34" charset="0"/>
              <a:buChar char="•"/>
            </a:pPr>
            <a:r>
              <a:rPr lang="es-CO" dirty="0"/>
              <a:t>Se conformó un Comité Financiero y un Comité de Auditoria para el seguimiento de los temas propuestos a la Junta Directiva </a:t>
            </a:r>
          </a:p>
          <a:p>
            <a:pPr algn="just"/>
            <a:endParaRPr lang="es-CO" dirty="0"/>
          </a:p>
          <a:p>
            <a:pPr algn="just"/>
            <a:endParaRPr lang="es-CO" sz="1600" b="1" dirty="0"/>
          </a:p>
          <a:p>
            <a:pPr algn="just"/>
            <a:endParaRPr lang="es-CO" dirty="0"/>
          </a:p>
        </p:txBody>
      </p:sp>
    </p:spTree>
    <p:extLst>
      <p:ext uri="{BB962C8B-B14F-4D97-AF65-F5344CB8AC3E}">
        <p14:creationId xmlns:p14="http://schemas.microsoft.com/office/powerpoint/2010/main" val="1907916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13182" y="2907177"/>
            <a:ext cx="9143999" cy="769441"/>
          </a:xfrm>
          <a:prstGeom prst="rect">
            <a:avLst/>
          </a:prstGeom>
          <a:noFill/>
        </p:spPr>
        <p:txBody>
          <a:bodyPr wrap="square" rtlCol="0">
            <a:spAutoFit/>
          </a:bodyPr>
          <a:lstStyle/>
          <a:p>
            <a:pPr algn="ctr"/>
            <a:r>
              <a:rPr lang="es-ES" sz="4400" b="1" dirty="0">
                <a:solidFill>
                  <a:srgbClr val="002060"/>
                </a:solidFill>
              </a:rPr>
              <a:t>Informe CEMEX</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157062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A551E8F5-9272-49DA-9957-CE032409728A}"/>
              </a:ext>
            </a:extLst>
          </p:cNvPr>
          <p:cNvGrpSpPr/>
          <p:nvPr/>
        </p:nvGrpSpPr>
        <p:grpSpPr>
          <a:xfrm>
            <a:off x="0" y="52669"/>
            <a:ext cx="12192000" cy="6805331"/>
            <a:chOff x="0" y="52669"/>
            <a:chExt cx="12192000" cy="6805331"/>
          </a:xfrm>
        </p:grpSpPr>
        <p:cxnSp>
          <p:nvCxnSpPr>
            <p:cNvPr id="16" name="Conector recto de flecha 15">
              <a:extLst>
                <a:ext uri="{FF2B5EF4-FFF2-40B4-BE49-F238E27FC236}">
                  <a16:creationId xmlns:a16="http://schemas.microsoft.com/office/drawing/2014/main" id="{BFC79FD2-F13E-4377-9E35-ADBC3316453E}"/>
                </a:ext>
              </a:extLst>
            </p:cNvPr>
            <p:cNvCxnSpPr/>
            <p:nvPr/>
          </p:nvCxnSpPr>
          <p:spPr>
            <a:xfrm>
              <a:off x="345057" y="3860320"/>
              <a:ext cx="11257471" cy="0"/>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3" y="52669"/>
              <a:ext cx="2286000" cy="1283804"/>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4865" b="16671"/>
            <a:stretch/>
          </p:blipFill>
          <p:spPr>
            <a:xfrm>
              <a:off x="4967320" y="71754"/>
              <a:ext cx="3313043" cy="878937"/>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val="0"/>
                </a:ext>
              </a:extLst>
            </a:blip>
            <a:srcRect t="18796" b="12741"/>
            <a:stretch/>
          </p:blipFill>
          <p:spPr>
            <a:xfrm>
              <a:off x="8224631" y="86656"/>
              <a:ext cx="3967369" cy="878937"/>
            </a:xfrm>
            <a:prstGeom prst="rect">
              <a:avLst/>
            </a:prstGeom>
          </p:spPr>
        </p:pic>
        <p:sp>
          <p:nvSpPr>
            <p:cNvPr id="62" name="CuadroTexto 61">
              <a:extLst>
                <a:ext uri="{FF2B5EF4-FFF2-40B4-BE49-F238E27FC236}">
                  <a16:creationId xmlns:a16="http://schemas.microsoft.com/office/drawing/2014/main" id="{A8B628EA-AEB1-456D-BC6F-FAD10DAFED69}"/>
                </a:ext>
              </a:extLst>
            </p:cNvPr>
            <p:cNvSpPr txBox="1"/>
            <p:nvPr/>
          </p:nvSpPr>
          <p:spPr>
            <a:xfrm>
              <a:off x="1606893" y="858191"/>
              <a:ext cx="8978214" cy="461665"/>
            </a:xfrm>
            <a:prstGeom prst="rect">
              <a:avLst/>
            </a:prstGeom>
            <a:noFill/>
          </p:spPr>
          <p:txBody>
            <a:bodyPr wrap="square" rtlCol="0">
              <a:spAutoFit/>
            </a:bodyPr>
            <a:lstStyle/>
            <a:p>
              <a:pPr algn="ctr"/>
              <a:r>
                <a:rPr lang="es-CO" sz="2400" b="1" dirty="0"/>
                <a:t>CRONOLOGÍA NEGOCIACIÓN CEMEX</a:t>
              </a:r>
            </a:p>
          </p:txBody>
        </p:sp>
        <p:sp>
          <p:nvSpPr>
            <p:cNvPr id="5" name="CuadroTexto 4">
              <a:extLst>
                <a:ext uri="{FF2B5EF4-FFF2-40B4-BE49-F238E27FC236}">
                  <a16:creationId xmlns:a16="http://schemas.microsoft.com/office/drawing/2014/main" id="{37620959-8291-4AAD-812E-D9C26867525B}"/>
                </a:ext>
              </a:extLst>
            </p:cNvPr>
            <p:cNvSpPr txBox="1"/>
            <p:nvPr/>
          </p:nvSpPr>
          <p:spPr>
            <a:xfrm>
              <a:off x="566219" y="3539756"/>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29/09/16</a:t>
              </a:r>
            </a:p>
          </p:txBody>
        </p:sp>
        <p:sp>
          <p:nvSpPr>
            <p:cNvPr id="7" name="CuadroTexto 6">
              <a:extLst>
                <a:ext uri="{FF2B5EF4-FFF2-40B4-BE49-F238E27FC236}">
                  <a16:creationId xmlns:a16="http://schemas.microsoft.com/office/drawing/2014/main" id="{259971D6-A189-46DF-8EE5-03FAD06218C3}"/>
                </a:ext>
              </a:extLst>
            </p:cNvPr>
            <p:cNvSpPr txBox="1"/>
            <p:nvPr/>
          </p:nvSpPr>
          <p:spPr>
            <a:xfrm>
              <a:off x="379729" y="1403508"/>
              <a:ext cx="1108102" cy="1709589"/>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900" dirty="0"/>
                <a:t>Contexto acuerdos con Cemex:</a:t>
              </a:r>
            </a:p>
            <a:p>
              <a:pPr marL="171450" indent="-171450">
                <a:buFont typeface="Wingdings" panose="05000000000000000000" pitchFamily="2" charset="2"/>
                <a:buChar char="ü"/>
              </a:pPr>
              <a:r>
                <a:rPr lang="es-CO" sz="900" dirty="0"/>
                <a:t>Canon arrendamiento inmuebles: $1.000.000 COP</a:t>
              </a:r>
            </a:p>
            <a:p>
              <a:pPr marL="171450" indent="-171450">
                <a:buFont typeface="Wingdings" panose="05000000000000000000" pitchFamily="2" charset="2"/>
                <a:buChar char="ü"/>
              </a:pPr>
              <a:r>
                <a:rPr lang="es-CO" sz="900" dirty="0"/>
                <a:t>FRISCO no percibe recursos</a:t>
              </a:r>
            </a:p>
          </p:txBody>
        </p:sp>
        <p:cxnSp>
          <p:nvCxnSpPr>
            <p:cNvPr id="18" name="Conector recto de flecha 17">
              <a:extLst>
                <a:ext uri="{FF2B5EF4-FFF2-40B4-BE49-F238E27FC236}">
                  <a16:creationId xmlns:a16="http://schemas.microsoft.com/office/drawing/2014/main" id="{6A518A19-0FFA-4ED0-9DB6-D42C8D9331A1}"/>
                </a:ext>
              </a:extLst>
            </p:cNvPr>
            <p:cNvCxnSpPr>
              <a:cxnSpLocks/>
              <a:stCxn id="5" idx="0"/>
              <a:endCxn id="7" idx="1"/>
            </p:cNvCxnSpPr>
            <p:nvPr/>
          </p:nvCxnSpPr>
          <p:spPr>
            <a:xfrm flipV="1">
              <a:off x="928529" y="3113097"/>
              <a:ext cx="5251" cy="4266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CuadroTexto 37">
              <a:extLst>
                <a:ext uri="{FF2B5EF4-FFF2-40B4-BE49-F238E27FC236}">
                  <a16:creationId xmlns:a16="http://schemas.microsoft.com/office/drawing/2014/main" id="{8267E282-A217-493D-8D50-85FAD825ED8D}"/>
                </a:ext>
              </a:extLst>
            </p:cNvPr>
            <p:cNvSpPr txBox="1"/>
            <p:nvPr/>
          </p:nvSpPr>
          <p:spPr>
            <a:xfrm>
              <a:off x="1453611" y="3539756"/>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01/03/17</a:t>
              </a:r>
            </a:p>
          </p:txBody>
        </p:sp>
        <p:sp>
          <p:nvSpPr>
            <p:cNvPr id="40" name="CuadroTexto 39">
              <a:extLst>
                <a:ext uri="{FF2B5EF4-FFF2-40B4-BE49-F238E27FC236}">
                  <a16:creationId xmlns:a16="http://schemas.microsoft.com/office/drawing/2014/main" id="{A07F4A68-79DF-4288-A5DB-820D86913C18}"/>
                </a:ext>
              </a:extLst>
            </p:cNvPr>
            <p:cNvSpPr txBox="1"/>
            <p:nvPr/>
          </p:nvSpPr>
          <p:spPr>
            <a:xfrm>
              <a:off x="1204384" y="4428176"/>
              <a:ext cx="1223073" cy="1873091"/>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900" dirty="0"/>
                <a:t>Se identifican los siguientes aspectos:</a:t>
              </a:r>
            </a:p>
            <a:p>
              <a:pPr marL="171450" indent="-171450">
                <a:buFont typeface="Wingdings" panose="05000000000000000000" pitchFamily="2" charset="2"/>
                <a:buChar char="ü"/>
              </a:pPr>
              <a:r>
                <a:rPr lang="es-CO" sz="900" dirty="0"/>
                <a:t>Problema central</a:t>
              </a:r>
            </a:p>
            <a:p>
              <a:pPr marL="171450" indent="-171450">
                <a:buFont typeface="Wingdings" panose="05000000000000000000" pitchFamily="2" charset="2"/>
                <a:buChar char="ü"/>
              </a:pPr>
              <a:r>
                <a:rPr lang="es-CO" sz="900" dirty="0"/>
                <a:t>Control que ejerce Cemex sobre los activos en E.D.</a:t>
              </a:r>
            </a:p>
            <a:p>
              <a:pPr marL="171450" indent="-171450">
                <a:buFont typeface="Wingdings" panose="05000000000000000000" pitchFamily="2" charset="2"/>
                <a:buChar char="ü"/>
              </a:pPr>
              <a:r>
                <a:rPr lang="es-CO" sz="900" dirty="0"/>
                <a:t>Marco de Orientación de gestiones</a:t>
              </a:r>
            </a:p>
          </p:txBody>
        </p:sp>
        <p:cxnSp>
          <p:nvCxnSpPr>
            <p:cNvPr id="26" name="Conector recto de flecha 25">
              <a:extLst>
                <a:ext uri="{FF2B5EF4-FFF2-40B4-BE49-F238E27FC236}">
                  <a16:creationId xmlns:a16="http://schemas.microsoft.com/office/drawing/2014/main" id="{EE258432-762E-452C-BD20-3FC17A20BAAA}"/>
                </a:ext>
              </a:extLst>
            </p:cNvPr>
            <p:cNvCxnSpPr>
              <a:cxnSpLocks/>
              <a:stCxn id="38" idx="4"/>
              <a:endCxn id="40" idx="3"/>
            </p:cNvCxnSpPr>
            <p:nvPr/>
          </p:nvCxnSpPr>
          <p:spPr>
            <a:xfrm>
              <a:off x="1815921" y="4188944"/>
              <a:ext cx="0" cy="2392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1" name="CuadroTexto 40">
              <a:extLst>
                <a:ext uri="{FF2B5EF4-FFF2-40B4-BE49-F238E27FC236}">
                  <a16:creationId xmlns:a16="http://schemas.microsoft.com/office/drawing/2014/main" id="{78A17164-BD60-48B5-9F9A-6F84D09F778B}"/>
                </a:ext>
              </a:extLst>
            </p:cNvPr>
            <p:cNvSpPr txBox="1"/>
            <p:nvPr/>
          </p:nvSpPr>
          <p:spPr>
            <a:xfrm>
              <a:off x="2355128" y="3539756"/>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28/06/17</a:t>
              </a:r>
            </a:p>
          </p:txBody>
        </p:sp>
        <p:sp>
          <p:nvSpPr>
            <p:cNvPr id="42" name="CuadroTexto 41">
              <a:extLst>
                <a:ext uri="{FF2B5EF4-FFF2-40B4-BE49-F238E27FC236}">
                  <a16:creationId xmlns:a16="http://schemas.microsoft.com/office/drawing/2014/main" id="{CA5F2A4B-3EBB-4667-B3F8-782CFCC7C76D}"/>
                </a:ext>
              </a:extLst>
            </p:cNvPr>
            <p:cNvSpPr txBox="1"/>
            <p:nvPr/>
          </p:nvSpPr>
          <p:spPr>
            <a:xfrm>
              <a:off x="2076194" y="1408737"/>
              <a:ext cx="1270940" cy="1873091"/>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900" dirty="0"/>
                <a:t>Diagnóstico inicial del caso, se identifican:</a:t>
              </a:r>
            </a:p>
            <a:p>
              <a:pPr marL="171450" indent="-171450">
                <a:buFont typeface="Wingdings" panose="05000000000000000000" pitchFamily="2" charset="2"/>
                <a:buChar char="ü"/>
              </a:pPr>
              <a:r>
                <a:rPr lang="es-CO" sz="900" dirty="0"/>
                <a:t>Etapas pre-operativa y operativa</a:t>
              </a:r>
            </a:p>
            <a:p>
              <a:pPr marL="171450" indent="-171450">
                <a:buFont typeface="Wingdings" panose="05000000000000000000" pitchFamily="2" charset="2"/>
                <a:buChar char="ü"/>
              </a:pPr>
              <a:r>
                <a:rPr lang="es-CO" sz="900" dirty="0"/>
                <a:t>Diagnóstico económico: Título minero; % de ventas de cemento; arrendamiento</a:t>
              </a:r>
            </a:p>
          </p:txBody>
        </p:sp>
        <p:cxnSp>
          <p:nvCxnSpPr>
            <p:cNvPr id="43" name="Conector recto de flecha 42">
              <a:extLst>
                <a:ext uri="{FF2B5EF4-FFF2-40B4-BE49-F238E27FC236}">
                  <a16:creationId xmlns:a16="http://schemas.microsoft.com/office/drawing/2014/main" id="{E1AA4ACC-537F-4A20-8A82-E32C7187AB1C}"/>
                </a:ext>
              </a:extLst>
            </p:cNvPr>
            <p:cNvCxnSpPr>
              <a:cxnSpLocks/>
              <a:stCxn id="41" idx="0"/>
              <a:endCxn id="42" idx="1"/>
            </p:cNvCxnSpPr>
            <p:nvPr/>
          </p:nvCxnSpPr>
          <p:spPr>
            <a:xfrm flipH="1" flipV="1">
              <a:off x="2711664" y="3281828"/>
              <a:ext cx="5774" cy="2579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6" name="CuadroTexto 45">
              <a:extLst>
                <a:ext uri="{FF2B5EF4-FFF2-40B4-BE49-F238E27FC236}">
                  <a16:creationId xmlns:a16="http://schemas.microsoft.com/office/drawing/2014/main" id="{362295FF-D410-41B4-990A-7F5B08E36A06}"/>
                </a:ext>
              </a:extLst>
            </p:cNvPr>
            <p:cNvSpPr txBox="1"/>
            <p:nvPr/>
          </p:nvSpPr>
          <p:spPr>
            <a:xfrm>
              <a:off x="3289155" y="3539756"/>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26/07/17</a:t>
              </a:r>
            </a:p>
          </p:txBody>
        </p:sp>
        <p:sp>
          <p:nvSpPr>
            <p:cNvPr id="47" name="CuadroTexto 46">
              <a:extLst>
                <a:ext uri="{FF2B5EF4-FFF2-40B4-BE49-F238E27FC236}">
                  <a16:creationId xmlns:a16="http://schemas.microsoft.com/office/drawing/2014/main" id="{85A43EE3-CDE5-47CD-8EA9-DC18BF1C5FAD}"/>
                </a:ext>
              </a:extLst>
            </p:cNvPr>
            <p:cNvSpPr txBox="1"/>
            <p:nvPr/>
          </p:nvSpPr>
          <p:spPr>
            <a:xfrm>
              <a:off x="2941164" y="4415663"/>
              <a:ext cx="1412408" cy="1890058"/>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indent="-171450">
                <a:buFont typeface="Wingdings" panose="05000000000000000000" pitchFamily="2" charset="2"/>
                <a:buChar char="ü"/>
              </a:pPr>
              <a:r>
                <a:rPr lang="es-CO" sz="900" dirty="0"/>
                <a:t>Se informó sobre reunión sostenida con </a:t>
              </a:r>
              <a:r>
                <a:rPr lang="es-CO" sz="900" dirty="0" err="1"/>
                <a:t>MinHacienda</a:t>
              </a:r>
              <a:r>
                <a:rPr lang="es-CO" sz="900" dirty="0"/>
                <a:t>, de donde se expuso la primera propuesta de contrato.</a:t>
              </a:r>
            </a:p>
            <a:p>
              <a:pPr marL="171450" indent="-171450">
                <a:buFont typeface="Wingdings" panose="05000000000000000000" pitchFamily="2" charset="2"/>
                <a:buChar char="ü"/>
              </a:pPr>
              <a:r>
                <a:rPr lang="es-CO" sz="900" dirty="0"/>
                <a:t>La DIAN informó que Cemex tiene deudas tributarias por el manejo de la Zona Franca. </a:t>
              </a:r>
            </a:p>
          </p:txBody>
        </p:sp>
        <p:cxnSp>
          <p:nvCxnSpPr>
            <p:cNvPr id="48" name="Conector recto de flecha 47">
              <a:extLst>
                <a:ext uri="{FF2B5EF4-FFF2-40B4-BE49-F238E27FC236}">
                  <a16:creationId xmlns:a16="http://schemas.microsoft.com/office/drawing/2014/main" id="{4E3F333B-4C9B-4C19-B7A5-61CDC96F5725}"/>
                </a:ext>
              </a:extLst>
            </p:cNvPr>
            <p:cNvCxnSpPr>
              <a:cxnSpLocks/>
              <a:stCxn id="46" idx="4"/>
              <a:endCxn id="47" idx="3"/>
            </p:cNvCxnSpPr>
            <p:nvPr/>
          </p:nvCxnSpPr>
          <p:spPr>
            <a:xfrm flipH="1">
              <a:off x="3647368" y="4188944"/>
              <a:ext cx="4097" cy="2267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6" name="CuadroTexto 55">
              <a:extLst>
                <a:ext uri="{FF2B5EF4-FFF2-40B4-BE49-F238E27FC236}">
                  <a16:creationId xmlns:a16="http://schemas.microsoft.com/office/drawing/2014/main" id="{64484B91-64CD-4D1D-AD58-D5474304E0F7}"/>
                </a:ext>
              </a:extLst>
            </p:cNvPr>
            <p:cNvSpPr txBox="1"/>
            <p:nvPr/>
          </p:nvSpPr>
          <p:spPr>
            <a:xfrm>
              <a:off x="4255744" y="3535726"/>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31/01/18</a:t>
              </a:r>
            </a:p>
          </p:txBody>
        </p:sp>
        <p:sp>
          <p:nvSpPr>
            <p:cNvPr id="57" name="CuadroTexto 56">
              <a:extLst>
                <a:ext uri="{FF2B5EF4-FFF2-40B4-BE49-F238E27FC236}">
                  <a16:creationId xmlns:a16="http://schemas.microsoft.com/office/drawing/2014/main" id="{809B08D7-DA04-4401-A545-77FE9583473F}"/>
                </a:ext>
              </a:extLst>
            </p:cNvPr>
            <p:cNvSpPr txBox="1"/>
            <p:nvPr/>
          </p:nvSpPr>
          <p:spPr>
            <a:xfrm>
              <a:off x="3651465" y="1398218"/>
              <a:ext cx="1909767" cy="1787723"/>
            </a:xfrm>
            <a:prstGeom prst="round2Diag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CO" sz="900" dirty="0"/>
                <a:t>Se presentó esquema de negociación:</a:t>
              </a:r>
            </a:p>
            <a:p>
              <a:pPr marL="171450" indent="-171450">
                <a:buFont typeface="Wingdings" panose="05000000000000000000" pitchFamily="2" charset="2"/>
                <a:buChar char="ü"/>
              </a:pPr>
              <a:r>
                <a:rPr lang="es-CO" sz="900" dirty="0"/>
                <a:t>Arrendamiento: 49 millones de pesos anualmente.</a:t>
              </a:r>
            </a:p>
            <a:p>
              <a:pPr marL="171450" indent="-171450">
                <a:buFont typeface="Wingdings" panose="05000000000000000000" pitchFamily="2" charset="2"/>
                <a:buChar char="ü"/>
              </a:pPr>
              <a:r>
                <a:rPr lang="es-CO" sz="900" dirty="0"/>
                <a:t>Pagos retroactivos por explotación preoperativa: 50% factor UPME</a:t>
              </a:r>
            </a:p>
            <a:p>
              <a:pPr marL="171450" indent="-171450">
                <a:buFont typeface="Wingdings" panose="05000000000000000000" pitchFamily="2" charset="2"/>
                <a:buChar char="ü"/>
              </a:pPr>
              <a:r>
                <a:rPr lang="es-CO" sz="900" dirty="0"/>
                <a:t>Pago por explotación del Título Minero y Zona Franca: 1.7% Pendientes: Ampliación Título Minero y Zona Franca</a:t>
              </a:r>
            </a:p>
          </p:txBody>
        </p:sp>
        <p:cxnSp>
          <p:nvCxnSpPr>
            <p:cNvPr id="58" name="Conector recto de flecha 57">
              <a:extLst>
                <a:ext uri="{FF2B5EF4-FFF2-40B4-BE49-F238E27FC236}">
                  <a16:creationId xmlns:a16="http://schemas.microsoft.com/office/drawing/2014/main" id="{CB88C4DA-7C8B-48D4-B76B-6DF65EB964FB}"/>
                </a:ext>
              </a:extLst>
            </p:cNvPr>
            <p:cNvCxnSpPr>
              <a:cxnSpLocks/>
              <a:stCxn id="56" idx="0"/>
              <a:endCxn id="57" idx="1"/>
            </p:cNvCxnSpPr>
            <p:nvPr/>
          </p:nvCxnSpPr>
          <p:spPr>
            <a:xfrm flipH="1" flipV="1">
              <a:off x="4606349" y="3185941"/>
              <a:ext cx="11705" cy="3497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9" name="CuadroTexto 68">
              <a:extLst>
                <a:ext uri="{FF2B5EF4-FFF2-40B4-BE49-F238E27FC236}">
                  <a16:creationId xmlns:a16="http://schemas.microsoft.com/office/drawing/2014/main" id="{FC0F7A1E-8638-4E4C-A31E-2B3C2A599509}"/>
                </a:ext>
              </a:extLst>
            </p:cNvPr>
            <p:cNvSpPr txBox="1"/>
            <p:nvPr/>
          </p:nvSpPr>
          <p:spPr>
            <a:xfrm>
              <a:off x="5189771" y="3535726"/>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25/04/18</a:t>
              </a:r>
            </a:p>
          </p:txBody>
        </p:sp>
        <p:sp>
          <p:nvSpPr>
            <p:cNvPr id="70" name="CuadroTexto 69">
              <a:extLst>
                <a:ext uri="{FF2B5EF4-FFF2-40B4-BE49-F238E27FC236}">
                  <a16:creationId xmlns:a16="http://schemas.microsoft.com/office/drawing/2014/main" id="{0270A86C-F657-4A12-9551-1A3308AB6F6C}"/>
                </a:ext>
              </a:extLst>
            </p:cNvPr>
            <p:cNvSpPr txBox="1"/>
            <p:nvPr/>
          </p:nvSpPr>
          <p:spPr>
            <a:xfrm>
              <a:off x="4710485" y="4391385"/>
              <a:ext cx="1683192" cy="1907024"/>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indent="-171450">
                <a:buFont typeface="Wingdings" panose="05000000000000000000" pitchFamily="2" charset="2"/>
                <a:buChar char="ü"/>
              </a:pPr>
              <a:r>
                <a:rPr lang="es-CO" sz="900" dirty="0"/>
                <a:t>Se informó que hubo consenso con Cemex frente al esquema presentado.</a:t>
              </a:r>
            </a:p>
            <a:p>
              <a:pPr marL="171450" indent="-171450">
                <a:buFont typeface="Wingdings" panose="05000000000000000000" pitchFamily="2" charset="2"/>
                <a:buChar char="ü"/>
              </a:pPr>
              <a:r>
                <a:rPr lang="es-CO" sz="900" dirty="0"/>
                <a:t>Se rechazaron los pasivos alegados por Cemex</a:t>
              </a:r>
            </a:p>
            <a:p>
              <a:pPr marL="171450" indent="-171450">
                <a:buFont typeface="Wingdings" panose="05000000000000000000" pitchFamily="2" charset="2"/>
                <a:buChar char="ü"/>
              </a:pPr>
              <a:r>
                <a:rPr lang="es-CO" sz="900" dirty="0"/>
                <a:t>Se solicitó acompañamiento a ANDJE</a:t>
              </a:r>
            </a:p>
            <a:p>
              <a:pPr marL="171450" indent="-171450">
                <a:buFont typeface="Wingdings" panose="05000000000000000000" pitchFamily="2" charset="2"/>
                <a:buChar char="ü"/>
              </a:pPr>
              <a:r>
                <a:rPr lang="es-CO" sz="900" dirty="0"/>
                <a:t>Reunión con Presidencia – PROYECTO PINES</a:t>
              </a:r>
            </a:p>
          </p:txBody>
        </p:sp>
        <p:cxnSp>
          <p:nvCxnSpPr>
            <p:cNvPr id="71" name="Conector recto de flecha 70">
              <a:extLst>
                <a:ext uri="{FF2B5EF4-FFF2-40B4-BE49-F238E27FC236}">
                  <a16:creationId xmlns:a16="http://schemas.microsoft.com/office/drawing/2014/main" id="{878235F1-539A-461F-BE0F-B3BD29A1CF64}"/>
                </a:ext>
              </a:extLst>
            </p:cNvPr>
            <p:cNvCxnSpPr>
              <a:cxnSpLocks/>
              <a:stCxn id="69" idx="4"/>
              <a:endCxn id="70" idx="3"/>
            </p:cNvCxnSpPr>
            <p:nvPr/>
          </p:nvCxnSpPr>
          <p:spPr>
            <a:xfrm>
              <a:off x="5552081" y="4184914"/>
              <a:ext cx="0" cy="2064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7" name="CuadroTexto 76">
              <a:extLst>
                <a:ext uri="{FF2B5EF4-FFF2-40B4-BE49-F238E27FC236}">
                  <a16:creationId xmlns:a16="http://schemas.microsoft.com/office/drawing/2014/main" id="{CF0EC4D5-C73A-4FAF-A9BD-5C90D870124B}"/>
                </a:ext>
              </a:extLst>
            </p:cNvPr>
            <p:cNvSpPr txBox="1"/>
            <p:nvPr/>
          </p:nvSpPr>
          <p:spPr>
            <a:xfrm>
              <a:off x="5881773" y="1447252"/>
              <a:ext cx="1034230" cy="169277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s-CO" sz="800" dirty="0"/>
                <a:t>Junta Directiva:</a:t>
              </a:r>
            </a:p>
            <a:p>
              <a:pPr marL="85725" indent="-85725">
                <a:buFont typeface="+mj-lt"/>
                <a:buAutoNum type="arabicPeriod"/>
              </a:pPr>
              <a:r>
                <a:rPr lang="es-CO" sz="800" dirty="0"/>
                <a:t>Colaboración para permisos mineros</a:t>
              </a:r>
            </a:p>
            <a:p>
              <a:pPr marL="85725" indent="-85725">
                <a:buFont typeface="+mj-lt"/>
                <a:buAutoNum type="arabicPeriod"/>
              </a:pPr>
              <a:r>
                <a:rPr lang="es-CO" sz="800" dirty="0"/>
                <a:t>Blindaje para el ingreso de recursos de Cemex</a:t>
              </a:r>
            </a:p>
            <a:p>
              <a:pPr marL="85725" indent="-85725">
                <a:buFont typeface="+mj-lt"/>
                <a:buAutoNum type="arabicPeriod"/>
              </a:pPr>
              <a:r>
                <a:rPr lang="es-CO" sz="800" dirty="0"/>
                <a:t>Acompañamiento ANDJE</a:t>
              </a:r>
            </a:p>
            <a:p>
              <a:pPr marL="85725" indent="-85725">
                <a:buFont typeface="+mj-lt"/>
                <a:buAutoNum type="arabicPeriod"/>
              </a:pPr>
              <a:r>
                <a:rPr lang="es-CO" sz="800" dirty="0"/>
                <a:t>NO reconocer valores asumidos por Cemex en el pasado</a:t>
              </a:r>
            </a:p>
          </p:txBody>
        </p:sp>
        <p:cxnSp>
          <p:nvCxnSpPr>
            <p:cNvPr id="79" name="Conector recto 78">
              <a:extLst>
                <a:ext uri="{FF2B5EF4-FFF2-40B4-BE49-F238E27FC236}">
                  <a16:creationId xmlns:a16="http://schemas.microsoft.com/office/drawing/2014/main" id="{3F36893A-2D76-4702-A791-0467E0C5B1AC}"/>
                </a:ext>
              </a:extLst>
            </p:cNvPr>
            <p:cNvCxnSpPr>
              <a:stCxn id="57" idx="0"/>
              <a:endCxn id="77" idx="1"/>
            </p:cNvCxnSpPr>
            <p:nvPr/>
          </p:nvCxnSpPr>
          <p:spPr>
            <a:xfrm>
              <a:off x="5561232" y="2292080"/>
              <a:ext cx="320541" cy="1558"/>
            </a:xfrm>
            <a:prstGeom prst="line">
              <a:avLst/>
            </a:prstGeom>
          </p:spPr>
          <p:style>
            <a:lnRef idx="2">
              <a:schemeClr val="accent1"/>
            </a:lnRef>
            <a:fillRef idx="0">
              <a:schemeClr val="accent1"/>
            </a:fillRef>
            <a:effectRef idx="1">
              <a:schemeClr val="accent1"/>
            </a:effectRef>
            <a:fontRef idx="minor">
              <a:schemeClr val="tx1"/>
            </a:fontRef>
          </p:style>
        </p:cxnSp>
        <p:sp>
          <p:nvSpPr>
            <p:cNvPr id="85" name="CuadroTexto 84">
              <a:extLst>
                <a:ext uri="{FF2B5EF4-FFF2-40B4-BE49-F238E27FC236}">
                  <a16:creationId xmlns:a16="http://schemas.microsoft.com/office/drawing/2014/main" id="{7B5CCBBA-7E84-4560-B043-E93DEF28223D}"/>
                </a:ext>
              </a:extLst>
            </p:cNvPr>
            <p:cNvSpPr txBox="1"/>
            <p:nvPr/>
          </p:nvSpPr>
          <p:spPr>
            <a:xfrm>
              <a:off x="6514787" y="3545230"/>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07/06/18</a:t>
              </a:r>
            </a:p>
          </p:txBody>
        </p:sp>
        <p:sp>
          <p:nvSpPr>
            <p:cNvPr id="86" name="CuadroTexto 85">
              <a:extLst>
                <a:ext uri="{FF2B5EF4-FFF2-40B4-BE49-F238E27FC236}">
                  <a16:creationId xmlns:a16="http://schemas.microsoft.com/office/drawing/2014/main" id="{4EF0566F-FBD1-4B79-AE5C-9C18C457E5A2}"/>
                </a:ext>
              </a:extLst>
            </p:cNvPr>
            <p:cNvSpPr txBox="1"/>
            <p:nvPr/>
          </p:nvSpPr>
          <p:spPr>
            <a:xfrm>
              <a:off x="6582948" y="4388878"/>
              <a:ext cx="1666086" cy="1907024"/>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indent="-171450">
                <a:buFont typeface="Arial" panose="020B0604020202020204" pitchFamily="34" charset="0"/>
                <a:buChar char="•"/>
              </a:pPr>
              <a:r>
                <a:rPr lang="es-CO" sz="900" dirty="0"/>
                <a:t>Esquema de negociación Junta 31/01/18:</a:t>
              </a:r>
            </a:p>
            <a:p>
              <a:pPr marL="171450" indent="-171450">
                <a:buFont typeface="Arial" panose="020B0604020202020204" pitchFamily="34" charset="0"/>
                <a:buChar char="•"/>
              </a:pPr>
              <a:r>
                <a:rPr lang="es-CO" sz="900" dirty="0"/>
                <a:t>Pasivos etapa preoperativa, licencia ambiental, pasivos no corrientes: CEMEX</a:t>
              </a:r>
            </a:p>
            <a:p>
              <a:pPr marL="171450" indent="-171450">
                <a:buFont typeface="Arial" panose="020B0604020202020204" pitchFamily="34" charset="0"/>
                <a:buChar char="•"/>
              </a:pPr>
              <a:r>
                <a:rPr lang="es-CO" sz="900" dirty="0"/>
                <a:t>Plazo 30 años</a:t>
              </a:r>
            </a:p>
            <a:p>
              <a:pPr marL="171450" indent="-171450">
                <a:buFont typeface="Arial" panose="020B0604020202020204" pitchFamily="34" charset="0"/>
                <a:buChar char="•"/>
              </a:pPr>
              <a:r>
                <a:rPr lang="es-CO" sz="900" dirty="0"/>
                <a:t>Acuerdo texto indemnidad</a:t>
              </a:r>
            </a:p>
            <a:p>
              <a:pPr marL="171450" indent="-171450">
                <a:buFont typeface="Arial" panose="020B0604020202020204" pitchFamily="34" charset="0"/>
                <a:buChar char="•"/>
              </a:pPr>
              <a:r>
                <a:rPr lang="es-CO" sz="900" dirty="0"/>
                <a:t>Licencia Ambiental: CI Calizas.</a:t>
              </a:r>
            </a:p>
            <a:p>
              <a:pPr marL="171450" indent="-171450">
                <a:buFont typeface="Arial" panose="020B0604020202020204" pitchFamily="34" charset="0"/>
                <a:buChar char="•"/>
              </a:pPr>
              <a:r>
                <a:rPr lang="es-CO" sz="900" dirty="0"/>
                <a:t>Compra acciones ZF.</a:t>
              </a:r>
            </a:p>
          </p:txBody>
        </p:sp>
        <p:cxnSp>
          <p:nvCxnSpPr>
            <p:cNvPr id="87" name="Conector recto de flecha 86">
              <a:extLst>
                <a:ext uri="{FF2B5EF4-FFF2-40B4-BE49-F238E27FC236}">
                  <a16:creationId xmlns:a16="http://schemas.microsoft.com/office/drawing/2014/main" id="{44158CFE-861D-434A-900A-DA914D99F942}"/>
                </a:ext>
              </a:extLst>
            </p:cNvPr>
            <p:cNvCxnSpPr>
              <a:cxnSpLocks/>
              <a:stCxn id="85" idx="4"/>
            </p:cNvCxnSpPr>
            <p:nvPr/>
          </p:nvCxnSpPr>
          <p:spPr>
            <a:xfrm>
              <a:off x="6877097" y="4194418"/>
              <a:ext cx="0" cy="2091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2" name="CuadroTexto 101">
              <a:extLst>
                <a:ext uri="{FF2B5EF4-FFF2-40B4-BE49-F238E27FC236}">
                  <a16:creationId xmlns:a16="http://schemas.microsoft.com/office/drawing/2014/main" id="{3A0D4594-99C0-441B-91A0-8FC6EC427D0B}"/>
                </a:ext>
              </a:extLst>
            </p:cNvPr>
            <p:cNvSpPr txBox="1"/>
            <p:nvPr/>
          </p:nvSpPr>
          <p:spPr>
            <a:xfrm>
              <a:off x="8348534" y="4540904"/>
              <a:ext cx="867854" cy="169277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s-CO" sz="800" dirty="0"/>
                <a:t>Junta Directiva:</a:t>
              </a:r>
            </a:p>
            <a:p>
              <a:pPr marL="85725" indent="-85725">
                <a:buFont typeface="+mj-lt"/>
                <a:buAutoNum type="arabicPeriod"/>
              </a:pPr>
              <a:r>
                <a:rPr lang="es-CO" sz="800" dirty="0"/>
                <a:t>Plazo 30 años condicionado T.M</a:t>
              </a:r>
            </a:p>
            <a:p>
              <a:pPr marL="85725" indent="-85725">
                <a:buFont typeface="+mj-lt"/>
                <a:buAutoNum type="arabicPeriod"/>
              </a:pPr>
              <a:r>
                <a:rPr lang="es-CO" sz="800" dirty="0"/>
                <a:t>Intervención ANDJE redacción indemnidad.</a:t>
              </a:r>
            </a:p>
            <a:p>
              <a:pPr marL="85725" indent="-85725">
                <a:buFont typeface="+mj-lt"/>
                <a:buAutoNum type="arabicPeriod"/>
              </a:pPr>
              <a:r>
                <a:rPr lang="es-CO" sz="800" dirty="0"/>
                <a:t>Revisar acciones contra Cemex en Estados Unidos.</a:t>
              </a:r>
            </a:p>
          </p:txBody>
        </p:sp>
        <p:cxnSp>
          <p:nvCxnSpPr>
            <p:cNvPr id="103" name="Conector recto 102">
              <a:extLst>
                <a:ext uri="{FF2B5EF4-FFF2-40B4-BE49-F238E27FC236}">
                  <a16:creationId xmlns:a16="http://schemas.microsoft.com/office/drawing/2014/main" id="{E4A00248-ACB2-449E-9628-5704E815E0E7}"/>
                </a:ext>
              </a:extLst>
            </p:cNvPr>
            <p:cNvCxnSpPr>
              <a:cxnSpLocks/>
              <a:endCxn id="102" idx="1"/>
            </p:cNvCxnSpPr>
            <p:nvPr/>
          </p:nvCxnSpPr>
          <p:spPr>
            <a:xfrm flipV="1">
              <a:off x="8229472" y="5387290"/>
              <a:ext cx="119062" cy="10"/>
            </a:xfrm>
            <a:prstGeom prst="line">
              <a:avLst/>
            </a:prstGeom>
          </p:spPr>
          <p:style>
            <a:lnRef idx="2">
              <a:schemeClr val="accent1"/>
            </a:lnRef>
            <a:fillRef idx="0">
              <a:schemeClr val="accent1"/>
            </a:fillRef>
            <a:effectRef idx="1">
              <a:schemeClr val="accent1"/>
            </a:effectRef>
            <a:fontRef idx="minor">
              <a:schemeClr val="tx1"/>
            </a:fontRef>
          </p:style>
        </p:cxnSp>
        <p:sp>
          <p:nvSpPr>
            <p:cNvPr id="120" name="CuadroTexto 119">
              <a:extLst>
                <a:ext uri="{FF2B5EF4-FFF2-40B4-BE49-F238E27FC236}">
                  <a16:creationId xmlns:a16="http://schemas.microsoft.com/office/drawing/2014/main" id="{34E66198-1189-48F5-9EFF-D7FD9E120258}"/>
                </a:ext>
              </a:extLst>
            </p:cNvPr>
            <p:cNvSpPr txBox="1"/>
            <p:nvPr/>
          </p:nvSpPr>
          <p:spPr>
            <a:xfrm>
              <a:off x="8040330" y="3545230"/>
              <a:ext cx="724621"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04/01/18</a:t>
              </a:r>
            </a:p>
          </p:txBody>
        </p:sp>
        <p:sp>
          <p:nvSpPr>
            <p:cNvPr id="121" name="CuadroTexto 120">
              <a:extLst>
                <a:ext uri="{FF2B5EF4-FFF2-40B4-BE49-F238E27FC236}">
                  <a16:creationId xmlns:a16="http://schemas.microsoft.com/office/drawing/2014/main" id="{538FDB7E-F6C3-4397-9335-BF2FB40739FA}"/>
                </a:ext>
              </a:extLst>
            </p:cNvPr>
            <p:cNvSpPr txBox="1"/>
            <p:nvPr/>
          </p:nvSpPr>
          <p:spPr>
            <a:xfrm>
              <a:off x="7211009" y="1393466"/>
              <a:ext cx="2383265" cy="1940957"/>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indent="-171450">
                <a:buFont typeface="Arial" panose="020B0604020202020204" pitchFamily="34" charset="0"/>
                <a:buChar char="•"/>
              </a:pPr>
              <a:r>
                <a:rPr lang="es-CO" sz="900" dirty="0"/>
                <a:t>Esquema de negociación Junta 31/01/18</a:t>
              </a:r>
            </a:p>
            <a:p>
              <a:pPr marL="171450" indent="-171450">
                <a:buFont typeface="Arial" panose="020B0604020202020204" pitchFamily="34" charset="0"/>
                <a:buChar char="•"/>
              </a:pPr>
              <a:r>
                <a:rPr lang="es-CO" sz="900" dirty="0"/>
                <a:t>SAE exigió a CEMEX garantizar indemnidad frente a reclamaciones</a:t>
              </a:r>
            </a:p>
            <a:p>
              <a:pPr marL="171450" indent="-171450">
                <a:buFont typeface="Arial" panose="020B0604020202020204" pitchFamily="34" charset="0"/>
                <a:buChar char="•"/>
              </a:pPr>
              <a:r>
                <a:rPr lang="es-CO" sz="900" dirty="0"/>
                <a:t>Solicitud de conciliación prejudicial – PROCURADURÍA</a:t>
              </a:r>
            </a:p>
            <a:p>
              <a:pPr marL="171450" indent="-171450">
                <a:buFont typeface="Arial" panose="020B0604020202020204" pitchFamily="34" charset="0"/>
                <a:buChar char="•"/>
              </a:pPr>
              <a:r>
                <a:rPr lang="es-CO" sz="900" dirty="0"/>
                <a:t>Restricciones de orden legal para la operación de CEMEX en la Zona Franca, aporte de Activos para la ampliación, reevaluación del modelo económico en caso de imposibilidad para operar la Zona Franca.</a:t>
              </a:r>
            </a:p>
          </p:txBody>
        </p:sp>
        <p:cxnSp>
          <p:nvCxnSpPr>
            <p:cNvPr id="122" name="Conector recto de flecha 121">
              <a:extLst>
                <a:ext uri="{FF2B5EF4-FFF2-40B4-BE49-F238E27FC236}">
                  <a16:creationId xmlns:a16="http://schemas.microsoft.com/office/drawing/2014/main" id="{58ECE784-4D79-464F-90C7-1EA32827C640}"/>
                </a:ext>
              </a:extLst>
            </p:cNvPr>
            <p:cNvCxnSpPr>
              <a:cxnSpLocks/>
              <a:stCxn id="120" idx="0"/>
              <a:endCxn id="121" idx="1"/>
            </p:cNvCxnSpPr>
            <p:nvPr/>
          </p:nvCxnSpPr>
          <p:spPr>
            <a:xfrm flipV="1">
              <a:off x="8402641" y="3334423"/>
              <a:ext cx="1" cy="2108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6" name="CuadroTexto 145">
              <a:extLst>
                <a:ext uri="{FF2B5EF4-FFF2-40B4-BE49-F238E27FC236}">
                  <a16:creationId xmlns:a16="http://schemas.microsoft.com/office/drawing/2014/main" id="{9220187D-79DE-42C1-8331-BCA20F140CFF}"/>
                </a:ext>
              </a:extLst>
            </p:cNvPr>
            <p:cNvSpPr txBox="1"/>
            <p:nvPr/>
          </p:nvSpPr>
          <p:spPr>
            <a:xfrm>
              <a:off x="9470533" y="3532979"/>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26/09/18</a:t>
              </a:r>
            </a:p>
          </p:txBody>
        </p:sp>
        <p:sp>
          <p:nvSpPr>
            <p:cNvPr id="147" name="CuadroTexto 146">
              <a:extLst>
                <a:ext uri="{FF2B5EF4-FFF2-40B4-BE49-F238E27FC236}">
                  <a16:creationId xmlns:a16="http://schemas.microsoft.com/office/drawing/2014/main" id="{657ED2A6-8A36-4C6B-A67C-37F4D9A2AFB7}"/>
                </a:ext>
              </a:extLst>
            </p:cNvPr>
            <p:cNvSpPr txBox="1"/>
            <p:nvPr/>
          </p:nvSpPr>
          <p:spPr>
            <a:xfrm>
              <a:off x="9353556" y="4466563"/>
              <a:ext cx="958573" cy="1839158"/>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indent="-171450">
                <a:buFont typeface="Wingdings" panose="05000000000000000000" pitchFamily="2" charset="2"/>
                <a:buChar char="ü"/>
              </a:pPr>
              <a:r>
                <a:rPr lang="es-CO" sz="900" dirty="0"/>
                <a:t>Cemex propone una re-evaluación del modelo económico ante una posible pérdida de la Zona Franca</a:t>
              </a:r>
            </a:p>
          </p:txBody>
        </p:sp>
        <p:cxnSp>
          <p:nvCxnSpPr>
            <p:cNvPr id="148" name="Conector recto de flecha 147">
              <a:extLst>
                <a:ext uri="{FF2B5EF4-FFF2-40B4-BE49-F238E27FC236}">
                  <a16:creationId xmlns:a16="http://schemas.microsoft.com/office/drawing/2014/main" id="{1C01B638-B5B1-424F-9D56-3876ADBECEA5}"/>
                </a:ext>
              </a:extLst>
            </p:cNvPr>
            <p:cNvCxnSpPr>
              <a:cxnSpLocks/>
              <a:stCxn id="146" idx="4"/>
              <a:endCxn id="147" idx="3"/>
            </p:cNvCxnSpPr>
            <p:nvPr/>
          </p:nvCxnSpPr>
          <p:spPr>
            <a:xfrm>
              <a:off x="9832843" y="4182167"/>
              <a:ext cx="0" cy="2843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2" name="CuadroTexto 181">
              <a:extLst>
                <a:ext uri="{FF2B5EF4-FFF2-40B4-BE49-F238E27FC236}">
                  <a16:creationId xmlns:a16="http://schemas.microsoft.com/office/drawing/2014/main" id="{1D31323C-B836-4B56-B7CE-3056BBB301DE}"/>
                </a:ext>
              </a:extLst>
            </p:cNvPr>
            <p:cNvSpPr txBox="1"/>
            <p:nvPr/>
          </p:nvSpPr>
          <p:spPr>
            <a:xfrm>
              <a:off x="10452203" y="3529237"/>
              <a:ext cx="724620" cy="649188"/>
            </a:xfrm>
            <a:prstGeom prst="ellipse">
              <a:avLst/>
            </a:prstGeom>
            <a:ln>
              <a:solidFill>
                <a:srgbClr val="000A8B"/>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pPr algn="ctr"/>
              <a:r>
                <a:rPr lang="es-CO" sz="800" dirty="0">
                  <a:latin typeface="Arial Narrow" panose="020B0606020202030204" pitchFamily="34" charset="0"/>
                </a:rPr>
                <a:t>Junta del </a:t>
              </a:r>
            </a:p>
            <a:p>
              <a:pPr algn="ctr"/>
              <a:r>
                <a:rPr lang="es-CO" sz="800" dirty="0">
                  <a:latin typeface="Arial Narrow" panose="020B0606020202030204" pitchFamily="34" charset="0"/>
                </a:rPr>
                <a:t>10/10/18</a:t>
              </a:r>
            </a:p>
          </p:txBody>
        </p:sp>
        <p:sp>
          <p:nvSpPr>
            <p:cNvPr id="183" name="CuadroTexto 182">
              <a:extLst>
                <a:ext uri="{FF2B5EF4-FFF2-40B4-BE49-F238E27FC236}">
                  <a16:creationId xmlns:a16="http://schemas.microsoft.com/office/drawing/2014/main" id="{212DD94F-0E9A-46FE-B903-9BDA674FDFBB}"/>
                </a:ext>
              </a:extLst>
            </p:cNvPr>
            <p:cNvSpPr txBox="1"/>
            <p:nvPr/>
          </p:nvSpPr>
          <p:spPr>
            <a:xfrm>
              <a:off x="10108670" y="1398218"/>
              <a:ext cx="1411685" cy="1740843"/>
            </a:xfrm>
            <a:prstGeom prst="round2Diag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900" dirty="0"/>
                <a:t>Recuento de las gestiones adelantadas por SAE en Octubre:</a:t>
              </a:r>
            </a:p>
            <a:p>
              <a:pPr marL="228600" indent="-228600">
                <a:buAutoNum type="arabicPeriod"/>
              </a:pPr>
              <a:r>
                <a:rPr lang="es-CO" sz="900" dirty="0"/>
                <a:t>Mesa Técnica de Negociación</a:t>
              </a:r>
            </a:p>
            <a:p>
              <a:pPr marL="228600" indent="-228600">
                <a:buAutoNum type="arabicPeriod"/>
              </a:pPr>
              <a:r>
                <a:rPr lang="es-CO" sz="900" dirty="0"/>
                <a:t>Mesa financiera</a:t>
              </a:r>
            </a:p>
            <a:p>
              <a:pPr marL="228600" indent="-228600">
                <a:buAutoNum type="arabicPeriod"/>
              </a:pPr>
              <a:r>
                <a:rPr lang="es-CO" sz="900" dirty="0"/>
                <a:t>Mesa de intervención </a:t>
              </a:r>
              <a:r>
                <a:rPr lang="es-CO" sz="900" dirty="0" err="1"/>
                <a:t>MinHacienda</a:t>
              </a:r>
              <a:endParaRPr lang="es-CO" sz="900" dirty="0"/>
            </a:p>
            <a:p>
              <a:pPr marL="228600" indent="-228600">
                <a:buAutoNum type="arabicPeriod"/>
              </a:pPr>
              <a:r>
                <a:rPr lang="es-CO" sz="900" dirty="0"/>
                <a:t>Reunión </a:t>
              </a:r>
              <a:r>
                <a:rPr lang="es-CO" sz="900" dirty="0" err="1"/>
                <a:t>MinComercio</a:t>
              </a:r>
              <a:endParaRPr lang="es-CO" sz="900" dirty="0"/>
            </a:p>
          </p:txBody>
        </p:sp>
        <p:cxnSp>
          <p:nvCxnSpPr>
            <p:cNvPr id="184" name="Conector recto de flecha 183">
              <a:extLst>
                <a:ext uri="{FF2B5EF4-FFF2-40B4-BE49-F238E27FC236}">
                  <a16:creationId xmlns:a16="http://schemas.microsoft.com/office/drawing/2014/main" id="{0DCAC7E8-3929-4913-9CFA-D82A9B92F905}"/>
                </a:ext>
              </a:extLst>
            </p:cNvPr>
            <p:cNvCxnSpPr>
              <a:cxnSpLocks/>
              <a:stCxn id="182" idx="0"/>
              <a:endCxn id="183" idx="1"/>
            </p:cNvCxnSpPr>
            <p:nvPr/>
          </p:nvCxnSpPr>
          <p:spPr>
            <a:xfrm flipV="1">
              <a:off x="10814513" y="3139061"/>
              <a:ext cx="0" cy="3901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64415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76CD8D7A-AC33-43D8-86AD-5A709A5890A3}"/>
              </a:ext>
            </a:extLst>
          </p:cNvPr>
          <p:cNvGraphicFramePr>
            <a:graphicFrameLocks noGrp="1"/>
          </p:cNvGraphicFramePr>
          <p:nvPr>
            <p:extLst>
              <p:ext uri="{D42A27DB-BD31-4B8C-83A1-F6EECF244321}">
                <p14:modId xmlns:p14="http://schemas.microsoft.com/office/powerpoint/2010/main" val="1822332517"/>
              </p:ext>
            </p:extLst>
          </p:nvPr>
        </p:nvGraphicFramePr>
        <p:xfrm>
          <a:off x="874644" y="1213051"/>
          <a:ext cx="9992139" cy="5244978"/>
        </p:xfrm>
        <a:graphic>
          <a:graphicData uri="http://schemas.openxmlformats.org/drawingml/2006/table">
            <a:tbl>
              <a:tblPr firstRow="1" firstCol="1" bandRow="1">
                <a:tableStyleId>{5C22544A-7EE6-4342-B048-85BDC9FD1C3A}</a:tableStyleId>
              </a:tblPr>
              <a:tblGrid>
                <a:gridCol w="3023626">
                  <a:extLst>
                    <a:ext uri="{9D8B030D-6E8A-4147-A177-3AD203B41FA5}">
                      <a16:colId xmlns:a16="http://schemas.microsoft.com/office/drawing/2014/main" val="2438518448"/>
                    </a:ext>
                  </a:extLst>
                </a:gridCol>
                <a:gridCol w="3162097">
                  <a:extLst>
                    <a:ext uri="{9D8B030D-6E8A-4147-A177-3AD203B41FA5}">
                      <a16:colId xmlns:a16="http://schemas.microsoft.com/office/drawing/2014/main" val="3753591276"/>
                    </a:ext>
                  </a:extLst>
                </a:gridCol>
                <a:gridCol w="3806416">
                  <a:extLst>
                    <a:ext uri="{9D8B030D-6E8A-4147-A177-3AD203B41FA5}">
                      <a16:colId xmlns:a16="http://schemas.microsoft.com/office/drawing/2014/main" val="2298816027"/>
                    </a:ext>
                  </a:extLst>
                </a:gridCol>
              </a:tblGrid>
              <a:tr h="163083">
                <a:tc>
                  <a:txBody>
                    <a:bodyPr/>
                    <a:lstStyle/>
                    <a:p>
                      <a:pPr>
                        <a:lnSpc>
                          <a:spcPct val="107000"/>
                        </a:lnSpc>
                        <a:spcAft>
                          <a:spcPts val="0"/>
                        </a:spcAft>
                      </a:pPr>
                      <a:r>
                        <a:rPr lang="es-CO" sz="900" dirty="0">
                          <a:effectLst/>
                        </a:rPr>
                        <a:t> </a:t>
                      </a:r>
                      <a:endParaRPr lang="es-C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CEMEX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OBSERVACIONES SAE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1061691007"/>
                  </a:ext>
                </a:extLst>
              </a:tr>
              <a:tr h="675061">
                <a:tc rowSpan="2">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ESQUEMA DEL CONTRATO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gn="just">
                        <a:lnSpc>
                          <a:spcPct val="107000"/>
                        </a:lnSpc>
                        <a:spcAft>
                          <a:spcPts val="0"/>
                        </a:spcAft>
                      </a:pPr>
                      <a:r>
                        <a:rPr lang="es-CO" sz="1000" dirty="0">
                          <a:effectLst/>
                        </a:rPr>
                        <a:t> </a:t>
                      </a:r>
                    </a:p>
                    <a:p>
                      <a:pPr algn="just">
                        <a:lnSpc>
                          <a:spcPct val="107000"/>
                        </a:lnSpc>
                        <a:spcAft>
                          <a:spcPts val="0"/>
                        </a:spcAft>
                      </a:pPr>
                      <a:r>
                        <a:rPr lang="es-CO" sz="1000" dirty="0">
                          <a:effectLst/>
                        </a:rPr>
                        <a:t>Con Zona Franca: Pago por servicios de fabricación y despacho de cemento</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rowSpan="2">
                  <a:txBody>
                    <a:bodyPr/>
                    <a:lstStyle/>
                    <a:p>
                      <a:pPr>
                        <a:lnSpc>
                          <a:spcPct val="107000"/>
                        </a:lnSpc>
                        <a:spcAft>
                          <a:spcPts val="0"/>
                        </a:spcAft>
                      </a:pPr>
                      <a:r>
                        <a:rPr lang="es-CO" sz="1000" dirty="0">
                          <a:effectLst/>
                        </a:rPr>
                        <a:t> </a:t>
                      </a:r>
                    </a:p>
                    <a:p>
                      <a:pPr algn="just">
                        <a:lnSpc>
                          <a:spcPct val="107000"/>
                        </a:lnSpc>
                        <a:spcAft>
                          <a:spcPts val="0"/>
                        </a:spcAft>
                      </a:pPr>
                      <a:r>
                        <a:rPr lang="es-CO" sz="1000" dirty="0">
                          <a:effectLst/>
                        </a:rPr>
                        <a:t>Corresponde al esquema revisado a través del equipo de asesores expertos en Zona Franca.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72320567"/>
                  </a:ext>
                </a:extLst>
              </a:tr>
              <a:tr h="675061">
                <a:tc vMerge="1">
                  <a:txBody>
                    <a:bodyPr/>
                    <a:lstStyle/>
                    <a:p>
                      <a:endParaRPr lang="es-CO"/>
                    </a:p>
                  </a:txBody>
                  <a:tcPr/>
                </a:tc>
                <a:tc>
                  <a:txBody>
                    <a:bodyPr/>
                    <a:lstStyle/>
                    <a:p>
                      <a:pPr algn="just">
                        <a:lnSpc>
                          <a:spcPct val="107000"/>
                        </a:lnSpc>
                        <a:spcAft>
                          <a:spcPts val="0"/>
                        </a:spcAft>
                      </a:pPr>
                      <a:r>
                        <a:rPr lang="es-CO" sz="1000" dirty="0">
                          <a:effectLst/>
                        </a:rPr>
                        <a:t> </a:t>
                      </a:r>
                    </a:p>
                    <a:p>
                      <a:pPr algn="just">
                        <a:lnSpc>
                          <a:spcPct val="107000"/>
                        </a:lnSpc>
                        <a:spcAft>
                          <a:spcPts val="0"/>
                        </a:spcAft>
                      </a:pPr>
                      <a:r>
                        <a:rPr lang="es-CO" sz="1000" dirty="0">
                          <a:effectLst/>
                        </a:rPr>
                        <a:t>Sin Zona Franca: Pago por arrendamiento de activos que a esa fecha tenga ZOMAM</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vMerge="1">
                  <a:txBody>
                    <a:bodyPr/>
                    <a:lstStyle/>
                    <a:p>
                      <a:endParaRPr lang="es-CO"/>
                    </a:p>
                  </a:txBody>
                  <a:tcPr/>
                </a:tc>
                <a:extLst>
                  <a:ext uri="{0D108BD9-81ED-4DB2-BD59-A6C34878D82A}">
                    <a16:rowId xmlns:a16="http://schemas.microsoft.com/office/drawing/2014/main" val="2255766868"/>
                  </a:ext>
                </a:extLst>
              </a:tr>
              <a:tr h="1187038">
                <a:tc>
                  <a:txBody>
                    <a:bodyPr/>
                    <a:lstStyle/>
                    <a:p>
                      <a:pPr>
                        <a:lnSpc>
                          <a:spcPct val="107000"/>
                        </a:lnSpc>
                        <a:spcAft>
                          <a:spcPts val="0"/>
                        </a:spcAft>
                      </a:pPr>
                      <a:r>
                        <a:rPr lang="es-CO" sz="1000" dirty="0">
                          <a:effectLst/>
                        </a:rPr>
                        <a:t>Crédito desembolsado por Corporación Latinoamericana   (Corporación Financiera vinculada a CEMEX) a favor de ZOMAM por valor de 35 millones de dólares.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Se mantiene en el balance de ZOMAM</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El crédito fue recibido por ZOMAM y su pago dependerá de lo que se resuelva en el proceso de extinción de dominio. </a:t>
                      </a:r>
                    </a:p>
                    <a:p>
                      <a:pPr>
                        <a:lnSpc>
                          <a:spcPct val="107000"/>
                        </a:lnSpc>
                        <a:spcAft>
                          <a:spcPts val="0"/>
                        </a:spcAft>
                      </a:pPr>
                      <a:r>
                        <a:rPr lang="es-CO" sz="1000" dirty="0">
                          <a:effectLst/>
                        </a:rPr>
                        <a:t> </a:t>
                      </a:r>
                    </a:p>
                    <a:p>
                      <a:pPr>
                        <a:lnSpc>
                          <a:spcPct val="107000"/>
                        </a:lnSpc>
                        <a:spcAft>
                          <a:spcPts val="0"/>
                        </a:spcAft>
                      </a:pPr>
                      <a:r>
                        <a:rPr lang="es-CO" sz="1000" dirty="0">
                          <a:effectLst/>
                        </a:rPr>
                        <a:t>Se debe garantizar que al finalizar el contrato se mantendrá la capacidad instalada de producción de los activos. </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3594432539"/>
                  </a:ext>
                </a:extLst>
              </a:tr>
              <a:tr h="1187038">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Pasivo corriente ZOMAM causado durante la etapa pre-operativa</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Se mantiene en el balance de ZOMAM</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Su pago dependerá de lo que se resuelva en el proceso de extinción de dominio. </a:t>
                      </a:r>
                    </a:p>
                    <a:p>
                      <a:pPr>
                        <a:lnSpc>
                          <a:spcPct val="107000"/>
                        </a:lnSpc>
                        <a:spcAft>
                          <a:spcPts val="0"/>
                        </a:spcAft>
                      </a:pPr>
                      <a:r>
                        <a:rPr lang="es-CO" sz="1000" dirty="0">
                          <a:effectLst/>
                        </a:rPr>
                        <a:t> </a:t>
                      </a:r>
                    </a:p>
                    <a:p>
                      <a:pPr>
                        <a:lnSpc>
                          <a:spcPct val="107000"/>
                        </a:lnSpc>
                        <a:spcAft>
                          <a:spcPts val="0"/>
                        </a:spcAft>
                      </a:pPr>
                      <a:r>
                        <a:rPr lang="es-CO" sz="1000" dirty="0">
                          <a:effectLst/>
                        </a:rPr>
                        <a:t>Se debe garantizar que al finalizar el contrato se mantendrá la capacidad instalada de producción de los activos. </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1004142815"/>
                  </a:ext>
                </a:extLst>
              </a:tr>
              <a:tr h="1357697">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Intereses sobre la deuda de ZOMAM</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Con Zona Franca: Se dejan de Capitalizar. Cemex los asume como parte de las contraprestaciones.</a:t>
                      </a:r>
                    </a:p>
                    <a:p>
                      <a:pPr>
                        <a:lnSpc>
                          <a:spcPct val="107000"/>
                        </a:lnSpc>
                        <a:spcAft>
                          <a:spcPts val="0"/>
                        </a:spcAft>
                      </a:pPr>
                      <a:r>
                        <a:rPr lang="es-CO" sz="1000" dirty="0">
                          <a:effectLst/>
                        </a:rPr>
                        <a:t> </a:t>
                      </a:r>
                    </a:p>
                    <a:p>
                      <a:pPr>
                        <a:lnSpc>
                          <a:spcPct val="107000"/>
                        </a:lnSpc>
                        <a:spcAft>
                          <a:spcPts val="0"/>
                        </a:spcAft>
                      </a:pPr>
                      <a:r>
                        <a:rPr lang="es-CO" sz="1000" dirty="0">
                          <a:effectLst/>
                        </a:rPr>
                        <a:t>Sin Zona Franca:  Se continúan capitalizando.</a:t>
                      </a:r>
                    </a:p>
                    <a:p>
                      <a:pPr>
                        <a:lnSpc>
                          <a:spcPct val="107000"/>
                        </a:lnSpc>
                        <a:spcAft>
                          <a:spcPts val="0"/>
                        </a:spcAft>
                      </a:pPr>
                      <a:r>
                        <a:rPr lang="es-CO" sz="1000" dirty="0">
                          <a:effectLst/>
                        </a:rPr>
                        <a:t> </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Sin Zona Franca operando, la sociedad no puede asumir el pago de los intereses sobre la deuda. </a:t>
                      </a:r>
                    </a:p>
                    <a:p>
                      <a:pPr>
                        <a:lnSpc>
                          <a:spcPct val="107000"/>
                        </a:lnSpc>
                        <a:spcAft>
                          <a:spcPts val="0"/>
                        </a:spcAft>
                      </a:pPr>
                      <a:r>
                        <a:rPr lang="es-CO" sz="1000" dirty="0">
                          <a:effectLst/>
                        </a:rPr>
                        <a:t> </a:t>
                      </a:r>
                    </a:p>
                    <a:p>
                      <a:pPr>
                        <a:lnSpc>
                          <a:spcPct val="107000"/>
                        </a:lnSpc>
                        <a:spcAft>
                          <a:spcPts val="0"/>
                        </a:spcAft>
                      </a:pPr>
                      <a:r>
                        <a:rPr lang="es-CO" sz="1000" dirty="0">
                          <a:effectLst/>
                        </a:rPr>
                        <a:t> </a:t>
                      </a:r>
                    </a:p>
                    <a:p>
                      <a:pPr>
                        <a:lnSpc>
                          <a:spcPct val="107000"/>
                        </a:lnSpc>
                        <a:spcAft>
                          <a:spcPts val="0"/>
                        </a:spcAft>
                      </a:pPr>
                      <a:r>
                        <a:rPr lang="es-CO" sz="1000" dirty="0">
                          <a:effectLst/>
                        </a:rPr>
                        <a:t> </a:t>
                      </a:r>
                    </a:p>
                    <a:p>
                      <a:pPr>
                        <a:lnSpc>
                          <a:spcPct val="107000"/>
                        </a:lnSpc>
                        <a:spcAft>
                          <a:spcPts val="0"/>
                        </a:spcAft>
                      </a:pPr>
                      <a:r>
                        <a:rPr lang="es-CO" sz="1000" dirty="0">
                          <a:effectLst/>
                        </a:rPr>
                        <a:t> </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1059972816"/>
                  </a:ext>
                </a:extLst>
              </a:tr>
            </a:tbl>
          </a:graphicData>
        </a:graphic>
      </p:graphicFrame>
      <p:pic>
        <p:nvPicPr>
          <p:cNvPr id="9" name="Imagen 8">
            <a:extLst>
              <a:ext uri="{FF2B5EF4-FFF2-40B4-BE49-F238E27FC236}">
                <a16:creationId xmlns:a16="http://schemas.microsoft.com/office/drawing/2014/main" id="{49C5A291-0C02-4921-A4DA-0586595253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53EF415E-F808-4DBE-9342-B63203AEA0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1" name="Imagen 10">
            <a:extLst>
              <a:ext uri="{FF2B5EF4-FFF2-40B4-BE49-F238E27FC236}">
                <a16:creationId xmlns:a16="http://schemas.microsoft.com/office/drawing/2014/main" id="{45E2052B-F8E1-4D0D-96F5-44324FB71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56BE6CF0-2710-45A2-803B-834089846F8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ADA768BC-707C-492B-99FE-B1220E23C0E4}"/>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535927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C6AA83A2-C5B1-49E5-936A-A867865A9839}"/>
              </a:ext>
            </a:extLst>
          </p:cNvPr>
          <p:cNvGraphicFramePr>
            <a:graphicFrameLocks noGrp="1"/>
          </p:cNvGraphicFramePr>
          <p:nvPr>
            <p:extLst>
              <p:ext uri="{D42A27DB-BD31-4B8C-83A1-F6EECF244321}">
                <p14:modId xmlns:p14="http://schemas.microsoft.com/office/powerpoint/2010/main" val="666205420"/>
              </p:ext>
            </p:extLst>
          </p:nvPr>
        </p:nvGraphicFramePr>
        <p:xfrm>
          <a:off x="1073425" y="1213053"/>
          <a:ext cx="10124661" cy="5024261"/>
        </p:xfrm>
        <a:graphic>
          <a:graphicData uri="http://schemas.openxmlformats.org/drawingml/2006/table">
            <a:tbl>
              <a:tblPr firstRow="1" firstCol="1" bandRow="1">
                <a:tableStyleId>{5C22544A-7EE6-4342-B048-85BDC9FD1C3A}</a:tableStyleId>
              </a:tblPr>
              <a:tblGrid>
                <a:gridCol w="2094892">
                  <a:extLst>
                    <a:ext uri="{9D8B030D-6E8A-4147-A177-3AD203B41FA5}">
                      <a16:colId xmlns:a16="http://schemas.microsoft.com/office/drawing/2014/main" val="3515449196"/>
                    </a:ext>
                  </a:extLst>
                </a:gridCol>
                <a:gridCol w="3643663">
                  <a:extLst>
                    <a:ext uri="{9D8B030D-6E8A-4147-A177-3AD203B41FA5}">
                      <a16:colId xmlns:a16="http://schemas.microsoft.com/office/drawing/2014/main" val="42284554"/>
                    </a:ext>
                  </a:extLst>
                </a:gridCol>
                <a:gridCol w="4386106">
                  <a:extLst>
                    <a:ext uri="{9D8B030D-6E8A-4147-A177-3AD203B41FA5}">
                      <a16:colId xmlns:a16="http://schemas.microsoft.com/office/drawing/2014/main" val="2338111767"/>
                    </a:ext>
                  </a:extLst>
                </a:gridCol>
              </a:tblGrid>
              <a:tr h="236841">
                <a:tc>
                  <a:txBody>
                    <a:bodyPr/>
                    <a:lstStyle/>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algn="l" defTabSz="914400" rtl="0" eaLnBrk="1" latinLnBrk="0" hangingPunct="1">
                        <a:lnSpc>
                          <a:spcPct val="107000"/>
                        </a:lnSpc>
                        <a:spcAft>
                          <a:spcPts val="0"/>
                        </a:spcAft>
                      </a:pPr>
                      <a:r>
                        <a:rPr lang="es-CO" sz="1000" kern="1200" dirty="0">
                          <a:effectLst/>
                        </a:rPr>
                        <a:t>CEMEX</a:t>
                      </a:r>
                      <a:endParaRPr lang="es-CO" sz="1000" kern="1200" dirty="0">
                        <a:solidFill>
                          <a:schemeClr val="dk1"/>
                        </a:solidFill>
                        <a:effectLst/>
                        <a:latin typeface="+mn-lt"/>
                        <a:ea typeface="+mn-ea"/>
                        <a:cs typeface="+mn-cs"/>
                      </a:endParaRPr>
                    </a:p>
                  </a:txBody>
                  <a:tcPr marL="38679" marR="38679" marT="0" marB="0"/>
                </a:tc>
                <a:tc>
                  <a:txBody>
                    <a:bodyPr/>
                    <a:lstStyle/>
                    <a:p>
                      <a:pPr marL="0" algn="l" defTabSz="914400" rtl="0" eaLnBrk="1" latinLnBrk="0" hangingPunct="1">
                        <a:lnSpc>
                          <a:spcPct val="107000"/>
                        </a:lnSpc>
                        <a:spcAft>
                          <a:spcPts val="0"/>
                        </a:spcAft>
                      </a:pPr>
                      <a:r>
                        <a:rPr lang="es-CO" sz="1000" kern="1200" dirty="0">
                          <a:effectLst/>
                        </a:rPr>
                        <a:t>OBSERVACIONES SAE</a:t>
                      </a:r>
                      <a:endParaRPr lang="es-CO" sz="1000" kern="1200" dirty="0">
                        <a:solidFill>
                          <a:schemeClr val="dk1"/>
                        </a:solidFill>
                        <a:effectLst/>
                        <a:latin typeface="+mn-lt"/>
                        <a:ea typeface="+mn-ea"/>
                        <a:cs typeface="+mn-cs"/>
                      </a:endParaRPr>
                    </a:p>
                  </a:txBody>
                  <a:tcPr marL="38679" marR="38679" marT="0" marB="0"/>
                </a:tc>
                <a:extLst>
                  <a:ext uri="{0D108BD9-81ED-4DB2-BD59-A6C34878D82A}">
                    <a16:rowId xmlns:a16="http://schemas.microsoft.com/office/drawing/2014/main" val="3710646248"/>
                  </a:ext>
                </a:extLst>
              </a:tr>
              <a:tr h="1422316">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Inversión necesaria para la sustracción y licencia ambiental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algn="l" defTabSz="914400" rtl="0" eaLnBrk="1" latinLnBrk="0" hangingPunct="1">
                        <a:lnSpc>
                          <a:spcPct val="107000"/>
                        </a:lnSpc>
                        <a:spcAft>
                          <a:spcPts val="0"/>
                        </a:spcAft>
                      </a:pPr>
                      <a:r>
                        <a:rPr lang="es-CO" sz="1000" kern="1200" dirty="0">
                          <a:effectLst/>
                        </a:rPr>
                        <a:t> </a:t>
                      </a:r>
                    </a:p>
                    <a:p>
                      <a:pPr marL="0" algn="l" defTabSz="914400" rtl="0" eaLnBrk="1" latinLnBrk="0" hangingPunct="1">
                        <a:lnSpc>
                          <a:spcPct val="107000"/>
                        </a:lnSpc>
                        <a:spcAft>
                          <a:spcPts val="0"/>
                        </a:spcAft>
                      </a:pPr>
                      <a:r>
                        <a:rPr lang="es-CO" sz="1000" kern="1200" dirty="0">
                          <a:effectLst/>
                        </a:rPr>
                        <a:t>Reconocerla como deuda de C.I. CALIZAS a CEMEX, en caso de que el proceso de sustracción y de ampliación de licencia sea exitoso.  </a:t>
                      </a:r>
                      <a:endParaRPr lang="es-CO" sz="1000" kern="1200" dirty="0">
                        <a:solidFill>
                          <a:schemeClr val="dk1"/>
                        </a:solidFill>
                        <a:effectLst/>
                        <a:latin typeface="+mn-lt"/>
                        <a:ea typeface="+mn-ea"/>
                        <a:cs typeface="+mn-cs"/>
                      </a:endParaRPr>
                    </a:p>
                  </a:txBody>
                  <a:tcPr marL="38679" marR="38679" marT="0" marB="0"/>
                </a:tc>
                <a:tc>
                  <a:txBody>
                    <a:bodyPr/>
                    <a:lstStyle/>
                    <a:p>
                      <a:pPr marL="0" algn="l" defTabSz="914400" rtl="0" eaLnBrk="1" latinLnBrk="0" hangingPunct="1">
                        <a:lnSpc>
                          <a:spcPct val="107000"/>
                        </a:lnSpc>
                        <a:spcAft>
                          <a:spcPts val="0"/>
                        </a:spcAft>
                      </a:pPr>
                      <a:r>
                        <a:rPr lang="es-CO" sz="1000" kern="1200" dirty="0">
                          <a:effectLst/>
                        </a:rPr>
                        <a:t> </a:t>
                      </a:r>
                    </a:p>
                    <a:p>
                      <a:pPr marL="0" algn="l" defTabSz="914400" rtl="0" eaLnBrk="1" latinLnBrk="0" hangingPunct="1">
                        <a:lnSpc>
                          <a:spcPct val="107000"/>
                        </a:lnSpc>
                        <a:spcAft>
                          <a:spcPts val="0"/>
                        </a:spcAft>
                      </a:pPr>
                      <a:r>
                        <a:rPr lang="es-CO" sz="1000" kern="1200" dirty="0">
                          <a:effectLst/>
                        </a:rPr>
                        <a:t>Durante las negociaciones, SAE manifestó que todos los gastos y costos del proyecto se asumían con cargo a los ingresos del Proyecto. </a:t>
                      </a:r>
                    </a:p>
                    <a:p>
                      <a:pPr marL="0" algn="l" defTabSz="914400" rtl="0" eaLnBrk="1" latinLnBrk="0" hangingPunct="1">
                        <a:lnSpc>
                          <a:spcPct val="107000"/>
                        </a:lnSpc>
                        <a:spcAft>
                          <a:spcPts val="0"/>
                        </a:spcAft>
                      </a:pPr>
                      <a:r>
                        <a:rPr lang="es-CO" sz="1000" kern="1200" dirty="0">
                          <a:effectLst/>
                        </a:rPr>
                        <a:t> </a:t>
                      </a:r>
                    </a:p>
                    <a:p>
                      <a:pPr marL="0" algn="l" defTabSz="914400" rtl="0" eaLnBrk="1" latinLnBrk="0" hangingPunct="1">
                        <a:lnSpc>
                          <a:spcPct val="107000"/>
                        </a:lnSpc>
                        <a:spcAft>
                          <a:spcPts val="0"/>
                        </a:spcAft>
                      </a:pPr>
                      <a:r>
                        <a:rPr lang="es-CO" sz="1000" kern="1200" dirty="0">
                          <a:effectLst/>
                        </a:rPr>
                        <a:t>Se verificaría el valor agregado al proyecto por cuenta de la ampliación de la licencia ambiental. </a:t>
                      </a:r>
                    </a:p>
                    <a:p>
                      <a:pPr marL="0" algn="l" defTabSz="914400" rtl="0" eaLnBrk="1" latinLnBrk="0" hangingPunct="1">
                        <a:lnSpc>
                          <a:spcPct val="107000"/>
                        </a:lnSpc>
                        <a:spcAft>
                          <a:spcPts val="0"/>
                        </a:spcAft>
                      </a:pPr>
                      <a:r>
                        <a:rPr lang="es-CO" sz="1000" kern="1200" dirty="0">
                          <a:effectLst/>
                        </a:rPr>
                        <a:t> </a:t>
                      </a:r>
                      <a:endParaRPr lang="es-CO" sz="1000" kern="1200" dirty="0">
                        <a:solidFill>
                          <a:schemeClr val="dk1"/>
                        </a:solidFill>
                        <a:effectLst/>
                        <a:latin typeface="+mn-lt"/>
                        <a:ea typeface="+mn-ea"/>
                        <a:cs typeface="+mn-cs"/>
                      </a:endParaRPr>
                    </a:p>
                  </a:txBody>
                  <a:tcPr marL="38679" marR="38679" marT="0" marB="0"/>
                </a:tc>
                <a:extLst>
                  <a:ext uri="{0D108BD9-81ED-4DB2-BD59-A6C34878D82A}">
                    <a16:rowId xmlns:a16="http://schemas.microsoft.com/office/drawing/2014/main" val="3023334874"/>
                  </a:ext>
                </a:extLst>
              </a:tr>
              <a:tr h="885971">
                <a:tc>
                  <a:txBody>
                    <a:bodyPr/>
                    <a:lstStyle/>
                    <a:p>
                      <a:pPr>
                        <a:lnSpc>
                          <a:spcPct val="107000"/>
                        </a:lnSpc>
                        <a:spcAft>
                          <a:spcPts val="0"/>
                        </a:spcAft>
                      </a:pPr>
                      <a:r>
                        <a:rPr lang="es-CO" sz="1000">
                          <a:effectLst/>
                        </a:rPr>
                        <a:t> </a:t>
                      </a:r>
                    </a:p>
                    <a:p>
                      <a:pPr>
                        <a:lnSpc>
                          <a:spcPct val="107000"/>
                        </a:lnSpc>
                        <a:spcAft>
                          <a:spcPts val="0"/>
                        </a:spcAft>
                      </a:pPr>
                      <a:r>
                        <a:rPr lang="es-CO" sz="1000">
                          <a:effectLst/>
                        </a:rPr>
                        <a:t>Inversión ampliación ZONA FRANCA</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Cemex está dispuesto a invertir hasta 5 millones de dólares adicionales a la inversión efectuada a la fecha.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 </a:t>
                      </a:r>
                    </a:p>
                    <a:p>
                      <a:pPr algn="just">
                        <a:lnSpc>
                          <a:spcPct val="107000"/>
                        </a:lnSpc>
                        <a:spcAft>
                          <a:spcPts val="0"/>
                        </a:spcAft>
                      </a:pPr>
                      <a:r>
                        <a:rPr lang="es-CO" sz="1000" dirty="0">
                          <a:effectLst/>
                        </a:rPr>
                        <a:t>No se ha establecido limite frente a las inversiones</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82630240"/>
                  </a:ext>
                </a:extLst>
              </a:tr>
              <a:tr h="707190">
                <a:tc>
                  <a:txBody>
                    <a:bodyPr/>
                    <a:lstStyle/>
                    <a:p>
                      <a:pPr>
                        <a:lnSpc>
                          <a:spcPct val="107000"/>
                        </a:lnSpc>
                        <a:spcAft>
                          <a:spcPts val="0"/>
                        </a:spcAft>
                      </a:pPr>
                      <a:r>
                        <a:rPr lang="es-CO" sz="1000">
                          <a:effectLst/>
                        </a:rPr>
                        <a:t> </a:t>
                      </a:r>
                    </a:p>
                    <a:p>
                      <a:pPr>
                        <a:lnSpc>
                          <a:spcPct val="107000"/>
                        </a:lnSpc>
                        <a:spcAft>
                          <a:spcPts val="0"/>
                        </a:spcAft>
                      </a:pPr>
                      <a:r>
                        <a:rPr lang="es-CO" sz="1000">
                          <a:effectLst/>
                        </a:rPr>
                        <a:t>Depreciación </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La depreciación no forma parte de las contraprestaciones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2422037692"/>
                  </a:ext>
                </a:extLst>
              </a:tr>
              <a:tr h="1064753">
                <a:tc>
                  <a:txBody>
                    <a:bodyPr/>
                    <a:lstStyle/>
                    <a:p>
                      <a:pPr>
                        <a:lnSpc>
                          <a:spcPct val="107000"/>
                        </a:lnSpc>
                        <a:spcAft>
                          <a:spcPts val="0"/>
                        </a:spcAft>
                      </a:pPr>
                      <a:r>
                        <a:rPr lang="es-CO" sz="1000">
                          <a:effectLst/>
                        </a:rPr>
                        <a:t> </a:t>
                      </a:r>
                    </a:p>
                    <a:p>
                      <a:pPr>
                        <a:lnSpc>
                          <a:spcPct val="107000"/>
                        </a:lnSpc>
                        <a:spcAft>
                          <a:spcPts val="0"/>
                        </a:spcAft>
                      </a:pPr>
                      <a:r>
                        <a:rPr lang="es-CO" sz="1000">
                          <a:effectLst/>
                        </a:rPr>
                        <a:t>Contraprestación en cuanto al porcentaje de las ventas netas. </a:t>
                      </a:r>
                    </a:p>
                    <a:p>
                      <a:pPr>
                        <a:lnSpc>
                          <a:spcPct val="107000"/>
                        </a:lnSpc>
                        <a:spcAft>
                          <a:spcPts val="0"/>
                        </a:spcAft>
                      </a:pPr>
                      <a:r>
                        <a:rPr lang="es-CO" sz="1000">
                          <a:effectLst/>
                        </a:rPr>
                        <a:t> </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Con Zona Franca: 1.7 % de las ventas</a:t>
                      </a:r>
                    </a:p>
                    <a:p>
                      <a:pPr>
                        <a:lnSpc>
                          <a:spcPct val="107000"/>
                        </a:lnSpc>
                        <a:spcAft>
                          <a:spcPts val="0"/>
                        </a:spcAft>
                      </a:pPr>
                      <a:r>
                        <a:rPr lang="es-CO" sz="1000" dirty="0">
                          <a:effectLst/>
                        </a:rPr>
                        <a:t> </a:t>
                      </a:r>
                    </a:p>
                    <a:p>
                      <a:pPr>
                        <a:lnSpc>
                          <a:spcPct val="107000"/>
                        </a:lnSpc>
                        <a:spcAft>
                          <a:spcPts val="0"/>
                        </a:spcAft>
                      </a:pPr>
                      <a:r>
                        <a:rPr lang="es-CO" sz="1000" dirty="0">
                          <a:effectLst/>
                        </a:rPr>
                        <a:t>Sin Zona Franca: 1.1. % de las ventas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a:effectLst/>
                        </a:rPr>
                        <a:t> </a:t>
                      </a:r>
                    </a:p>
                    <a:p>
                      <a:pPr>
                        <a:lnSpc>
                          <a:spcPct val="107000"/>
                        </a:lnSpc>
                        <a:spcAft>
                          <a:spcPts val="0"/>
                        </a:spcAft>
                      </a:pPr>
                      <a:r>
                        <a:rPr lang="es-CO" sz="1000">
                          <a:effectLst/>
                        </a:rPr>
                        <a:t>Con Zona Franca: 1.7 % de las ventas</a:t>
                      </a:r>
                    </a:p>
                    <a:p>
                      <a:pPr>
                        <a:lnSpc>
                          <a:spcPct val="107000"/>
                        </a:lnSpc>
                        <a:spcAft>
                          <a:spcPts val="0"/>
                        </a:spcAft>
                      </a:pPr>
                      <a:r>
                        <a:rPr lang="es-CO" sz="1000">
                          <a:effectLst/>
                        </a:rPr>
                        <a:t> </a:t>
                      </a:r>
                    </a:p>
                    <a:p>
                      <a:pPr>
                        <a:lnSpc>
                          <a:spcPct val="107000"/>
                        </a:lnSpc>
                        <a:spcAft>
                          <a:spcPts val="0"/>
                        </a:spcAft>
                      </a:pPr>
                      <a:r>
                        <a:rPr lang="es-CO" sz="1000">
                          <a:effectLst/>
                        </a:rPr>
                        <a:t>Sin Zona Franca: 1.4 % de las ventas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4077932765"/>
                  </a:ext>
                </a:extLst>
              </a:tr>
              <a:tr h="707190">
                <a:tc>
                  <a:txBody>
                    <a:bodyPr/>
                    <a:lstStyle/>
                    <a:p>
                      <a:pPr>
                        <a:lnSpc>
                          <a:spcPct val="107000"/>
                        </a:lnSpc>
                        <a:spcAft>
                          <a:spcPts val="0"/>
                        </a:spcAft>
                      </a:pPr>
                      <a:r>
                        <a:rPr lang="es-CO" sz="1000">
                          <a:effectLst/>
                        </a:rPr>
                        <a:t> </a:t>
                      </a:r>
                    </a:p>
                    <a:p>
                      <a:pPr>
                        <a:lnSpc>
                          <a:spcPct val="107000"/>
                        </a:lnSpc>
                        <a:spcAft>
                          <a:spcPts val="0"/>
                        </a:spcAft>
                      </a:pPr>
                      <a:r>
                        <a:rPr lang="es-CO" sz="1000">
                          <a:effectLst/>
                        </a:rPr>
                        <a:t>Contraprestación especial </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1,000 millones de pesos.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2,000 millones de pesos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4250618918"/>
                  </a:ext>
                </a:extLst>
              </a:tr>
            </a:tbl>
          </a:graphicData>
        </a:graphic>
      </p:graphicFrame>
      <p:pic>
        <p:nvPicPr>
          <p:cNvPr id="9" name="Imagen 8">
            <a:extLst>
              <a:ext uri="{FF2B5EF4-FFF2-40B4-BE49-F238E27FC236}">
                <a16:creationId xmlns:a16="http://schemas.microsoft.com/office/drawing/2014/main" id="{50CD2D08-65B2-4A13-90F5-A8B4D267B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EAFF6C20-5F92-4275-8B9A-369DA0D85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1" name="Imagen 10">
            <a:extLst>
              <a:ext uri="{FF2B5EF4-FFF2-40B4-BE49-F238E27FC236}">
                <a16:creationId xmlns:a16="http://schemas.microsoft.com/office/drawing/2014/main" id="{B621122C-3ECD-4643-8924-F82872B23C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872D8236-1B1D-447A-994C-7A89C555427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E3D4B322-BDE0-472F-8394-0F3C5E24B1F9}"/>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714439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4E6540F3-D501-45B3-AC1E-DA4742FE88C7}"/>
              </a:ext>
            </a:extLst>
          </p:cNvPr>
          <p:cNvGraphicFramePr>
            <a:graphicFrameLocks noGrp="1"/>
          </p:cNvGraphicFramePr>
          <p:nvPr>
            <p:extLst>
              <p:ext uri="{D42A27DB-BD31-4B8C-83A1-F6EECF244321}">
                <p14:modId xmlns:p14="http://schemas.microsoft.com/office/powerpoint/2010/main" val="4071023752"/>
              </p:ext>
            </p:extLst>
          </p:nvPr>
        </p:nvGraphicFramePr>
        <p:xfrm>
          <a:off x="755374" y="1225454"/>
          <a:ext cx="10349947" cy="5095833"/>
        </p:xfrm>
        <a:graphic>
          <a:graphicData uri="http://schemas.openxmlformats.org/drawingml/2006/table">
            <a:tbl>
              <a:tblPr firstRow="1" firstCol="1" bandRow="1">
                <a:tableStyleId>{5C22544A-7EE6-4342-B048-85BDC9FD1C3A}</a:tableStyleId>
              </a:tblPr>
              <a:tblGrid>
                <a:gridCol w="2141506">
                  <a:extLst>
                    <a:ext uri="{9D8B030D-6E8A-4147-A177-3AD203B41FA5}">
                      <a16:colId xmlns:a16="http://schemas.microsoft.com/office/drawing/2014/main" val="697163168"/>
                    </a:ext>
                  </a:extLst>
                </a:gridCol>
                <a:gridCol w="3724740">
                  <a:extLst>
                    <a:ext uri="{9D8B030D-6E8A-4147-A177-3AD203B41FA5}">
                      <a16:colId xmlns:a16="http://schemas.microsoft.com/office/drawing/2014/main" val="2242278519"/>
                    </a:ext>
                  </a:extLst>
                </a:gridCol>
                <a:gridCol w="4483701">
                  <a:extLst>
                    <a:ext uri="{9D8B030D-6E8A-4147-A177-3AD203B41FA5}">
                      <a16:colId xmlns:a16="http://schemas.microsoft.com/office/drawing/2014/main" val="3071595740"/>
                    </a:ext>
                  </a:extLst>
                </a:gridCol>
              </a:tblGrid>
              <a:tr h="367897">
                <a:tc>
                  <a:txBody>
                    <a:bodyPr/>
                    <a:lstStyle/>
                    <a:p>
                      <a:pPr algn="l">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gn="l">
                        <a:lnSpc>
                          <a:spcPct val="107000"/>
                        </a:lnSpc>
                        <a:spcAft>
                          <a:spcPts val="0"/>
                        </a:spcAft>
                      </a:pPr>
                      <a:r>
                        <a:rPr lang="es-CO" sz="1000" dirty="0">
                          <a:effectLst/>
                        </a:rPr>
                        <a:t>CEMEX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rPr>
                        <a:t>OBSERVACIONES SAE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1439388871"/>
                  </a:ext>
                </a:extLst>
              </a:tr>
              <a:tr h="3658630">
                <a:tc>
                  <a:txBody>
                    <a:bodyPr/>
                    <a:lstStyle/>
                    <a:p>
                      <a:pPr>
                        <a:lnSpc>
                          <a:spcPct val="107000"/>
                        </a:lnSpc>
                        <a:spcAft>
                          <a:spcPts val="0"/>
                        </a:spcAft>
                      </a:pPr>
                      <a:r>
                        <a:rPr lang="es-CO" sz="1000" dirty="0">
                          <a:effectLst/>
                        </a:rPr>
                        <a:t>Causas no imputables por caída de Zona Franca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Inversión requerida para la ampliación de la Zona Franca superior a 5 millones de dólares. </a:t>
                      </a:r>
                    </a:p>
                    <a:p>
                      <a:pPr>
                        <a:lnSpc>
                          <a:spcPct val="107000"/>
                        </a:lnSpc>
                        <a:spcAft>
                          <a:spcPts val="0"/>
                        </a:spcAft>
                      </a:pPr>
                      <a:r>
                        <a:rPr lang="es-CO" sz="1000" dirty="0">
                          <a:effectLst/>
                        </a:rPr>
                        <a:t> </a:t>
                      </a:r>
                    </a:p>
                    <a:p>
                      <a:pPr algn="just">
                        <a:lnSpc>
                          <a:spcPct val="107000"/>
                        </a:lnSpc>
                        <a:spcAft>
                          <a:spcPts val="0"/>
                        </a:spcAft>
                      </a:pPr>
                      <a:r>
                        <a:rPr lang="es-CO" sz="1000" dirty="0">
                          <a:effectLst/>
                        </a:rPr>
                        <a:t>La negativa de Corantioquia a la aprobación del proceso de sustracción. </a:t>
                      </a:r>
                    </a:p>
                    <a:p>
                      <a:pPr algn="just">
                        <a:lnSpc>
                          <a:spcPct val="107000"/>
                        </a:lnSpc>
                        <a:spcAft>
                          <a:spcPts val="0"/>
                        </a:spcAft>
                      </a:pPr>
                      <a:r>
                        <a:rPr lang="es-CO" sz="1000" dirty="0">
                          <a:effectLst/>
                        </a:rPr>
                        <a:t> </a:t>
                      </a:r>
                    </a:p>
                    <a:p>
                      <a:pPr algn="just">
                        <a:lnSpc>
                          <a:spcPct val="107000"/>
                        </a:lnSpc>
                        <a:spcAft>
                          <a:spcPts val="0"/>
                        </a:spcAft>
                      </a:pPr>
                      <a:r>
                        <a:rPr lang="es-CO" sz="1000" dirty="0">
                          <a:effectLst/>
                        </a:rPr>
                        <a:t>La negativa a la ampliación de la licencia ambiental por lo menos hasta 950 mil toneladas</a:t>
                      </a:r>
                    </a:p>
                    <a:p>
                      <a:pPr algn="just">
                        <a:lnSpc>
                          <a:spcPct val="107000"/>
                        </a:lnSpc>
                        <a:spcAft>
                          <a:spcPts val="0"/>
                        </a:spcAft>
                      </a:pPr>
                      <a:r>
                        <a:rPr lang="es-CO" sz="1000" dirty="0">
                          <a:effectLst/>
                        </a:rPr>
                        <a:t> </a:t>
                      </a:r>
                    </a:p>
                    <a:p>
                      <a:pPr algn="just">
                        <a:lnSpc>
                          <a:spcPct val="107000"/>
                        </a:lnSpc>
                        <a:spcAft>
                          <a:spcPts val="0"/>
                        </a:spcAft>
                      </a:pPr>
                      <a:r>
                        <a:rPr lang="es-CO" sz="1000" dirty="0">
                          <a:effectLst/>
                        </a:rPr>
                        <a:t>La declaratoria de inexistencia o nulidad de cualquier aporte de CEMEX al capital de ZOMAM</a:t>
                      </a:r>
                    </a:p>
                    <a:p>
                      <a:pPr algn="just">
                        <a:lnSpc>
                          <a:spcPct val="107000"/>
                        </a:lnSpc>
                        <a:spcAft>
                          <a:spcPts val="0"/>
                        </a:spcAft>
                      </a:pPr>
                      <a:r>
                        <a:rPr lang="es-CO" sz="1000" dirty="0">
                          <a:effectLst/>
                        </a:rPr>
                        <a:t> </a:t>
                      </a:r>
                    </a:p>
                    <a:p>
                      <a:pPr algn="just">
                        <a:lnSpc>
                          <a:spcPct val="107000"/>
                        </a:lnSpc>
                        <a:spcAft>
                          <a:spcPts val="0"/>
                        </a:spcAft>
                      </a:pPr>
                      <a:r>
                        <a:rPr lang="es-CO" sz="1000" dirty="0">
                          <a:effectLst/>
                        </a:rPr>
                        <a:t>La no aportación de ZOMAM del resto de activos de la planta</a:t>
                      </a:r>
                    </a:p>
                    <a:p>
                      <a:pPr algn="just">
                        <a:lnSpc>
                          <a:spcPct val="107000"/>
                        </a:lnSpc>
                        <a:spcAft>
                          <a:spcPts val="0"/>
                        </a:spcAft>
                      </a:pPr>
                      <a:r>
                        <a:rPr lang="es-CO" sz="1000" dirty="0">
                          <a:effectLst/>
                        </a:rPr>
                        <a:t> </a:t>
                      </a:r>
                    </a:p>
                    <a:p>
                      <a:pPr algn="just">
                        <a:lnSpc>
                          <a:spcPct val="107000"/>
                        </a:lnSpc>
                        <a:spcAft>
                          <a:spcPts val="0"/>
                        </a:spcAft>
                      </a:pPr>
                      <a:r>
                        <a:rPr lang="es-CO" sz="1000" dirty="0">
                          <a:effectLst/>
                        </a:rPr>
                        <a:t>Si por cualquier causa la planta no está operando para 31 de diciembre de 2020.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000" dirty="0">
                          <a:effectLst/>
                        </a:rPr>
                        <a:t>Se deben las actividades necesarios para mantener activa la Zona Franca. </a:t>
                      </a:r>
                    </a:p>
                    <a:p>
                      <a:pPr>
                        <a:lnSpc>
                          <a:spcPct val="107000"/>
                        </a:lnSpc>
                        <a:spcAft>
                          <a:spcPts val="0"/>
                        </a:spcAft>
                      </a:pPr>
                      <a:r>
                        <a:rPr lang="es-CO" sz="1000" dirty="0">
                          <a:effectLst/>
                        </a:rPr>
                        <a:t> </a:t>
                      </a:r>
                    </a:p>
                    <a:p>
                      <a:pPr>
                        <a:lnSpc>
                          <a:spcPct val="107000"/>
                        </a:lnSpc>
                        <a:spcAft>
                          <a:spcPts val="0"/>
                        </a:spcAft>
                      </a:pP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485569003"/>
                  </a:ext>
                </a:extLst>
              </a:tr>
              <a:tr h="1069306">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rPr>
                        <a:t>Cláusula por condena de corrupción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Times New Roman" panose="02020603050405020304" pitchFamily="18" charset="0"/>
                        </a:rPr>
                        <a:t>Aceptada por Cemex </a:t>
                      </a:r>
                    </a:p>
                    <a:p>
                      <a:pPr algn="just">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rPr>
                        <a:t>Si CEMEX es condenada, por cuenta de cualquier autoridad, local o internacional, por cuenta de los presuntos actos de corrupción en el Proyecto Maceo, el contrato se dará por terminado sin penalidad para las Partes.  </a:t>
                      </a: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109737518"/>
                  </a:ext>
                </a:extLst>
              </a:tr>
            </a:tbl>
          </a:graphicData>
        </a:graphic>
      </p:graphicFrame>
      <p:pic>
        <p:nvPicPr>
          <p:cNvPr id="8" name="Imagen 7">
            <a:extLst>
              <a:ext uri="{FF2B5EF4-FFF2-40B4-BE49-F238E27FC236}">
                <a16:creationId xmlns:a16="http://schemas.microsoft.com/office/drawing/2014/main" id="{F680AC77-4BDA-4C1E-83F0-4B74E0190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2188560D-A78E-4CF4-A07F-E999C59F48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9F14F16C-4D18-423E-A432-9CD0970621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Rectángulo 12">
            <a:extLst>
              <a:ext uri="{FF2B5EF4-FFF2-40B4-BE49-F238E27FC236}">
                <a16:creationId xmlns:a16="http://schemas.microsoft.com/office/drawing/2014/main" id="{A7F176AA-AEE8-4239-AA8B-D7DAF089394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DB3DD08-CEB3-4011-9125-12644FE71B78}"/>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146006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86678" y="2989648"/>
            <a:ext cx="9143999" cy="769441"/>
          </a:xfrm>
          <a:prstGeom prst="rect">
            <a:avLst/>
          </a:prstGeom>
          <a:noFill/>
        </p:spPr>
        <p:txBody>
          <a:bodyPr wrap="square" rtlCol="0">
            <a:spAutoFit/>
          </a:bodyPr>
          <a:lstStyle/>
          <a:p>
            <a:pPr algn="ctr"/>
            <a:r>
              <a:rPr lang="es-ES" sz="4400" b="1" dirty="0">
                <a:solidFill>
                  <a:srgbClr val="002060"/>
                </a:solidFill>
              </a:rPr>
              <a:t>6. Proposiciones y Varios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745276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pic>
        <p:nvPicPr>
          <p:cNvPr id="9" name="Imagen 8">
            <a:extLst>
              <a:ext uri="{FF2B5EF4-FFF2-40B4-BE49-F238E27FC236}">
                <a16:creationId xmlns:a16="http://schemas.microsoft.com/office/drawing/2014/main" id="{A9FC4D07-6491-4128-9E93-318F91FFEDAB}"/>
              </a:ext>
            </a:extLst>
          </p:cNvPr>
          <p:cNvPicPr>
            <a:picLocks noChangeAspect="1"/>
          </p:cNvPicPr>
          <p:nvPr/>
        </p:nvPicPr>
        <p:blipFill rotWithShape="1">
          <a:blip r:embed="rId5"/>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1872550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4912</TotalTime>
  <Words>4016</Words>
  <Application>Microsoft Office PowerPoint</Application>
  <PresentationFormat>Panorámica</PresentationFormat>
  <Paragraphs>779</Paragraphs>
  <Slides>54</Slides>
  <Notes>16</Notes>
  <HiddenSlides>1</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54</vt:i4>
      </vt:variant>
    </vt:vector>
  </HeadingPairs>
  <TitlesOfParts>
    <vt:vector size="62" baseType="lpstr">
      <vt:lpstr>Arial</vt:lpstr>
      <vt:lpstr>Arial Narrow</vt:lpstr>
      <vt:lpstr>Calibri</vt:lpstr>
      <vt:lpstr>Lato Bold</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 de Remoción de Depositarios</vt:lpstr>
      <vt:lpstr>Proceso de Entrega a depositarios</vt:lpstr>
      <vt:lpstr>Proceso de Remoción de depositarios</vt:lpstr>
      <vt:lpstr>Proceso de Entrega a depositarios</vt:lpstr>
      <vt:lpstr>Evolución Proceso de Asignación </vt:lpstr>
      <vt:lpstr>Causas de las Remociones</vt:lpstr>
      <vt:lpstr>Dinámicas en la Remoción Vs Asignación </vt:lpstr>
      <vt:lpstr>Rendición de cuentas</vt:lpstr>
      <vt:lpstr>Casuística  </vt:lpstr>
      <vt:lpstr>Presentación de PowerPoint</vt:lpstr>
      <vt:lpstr>Cadena de Valor de Recaudo</vt:lpstr>
      <vt:lpstr>Evolución de Activos Productivos</vt:lpstr>
      <vt:lpstr>Línea del tiempo de Recaudo Centralizado</vt:lpstr>
      <vt:lpstr>Evolución del Valor de Productividad</vt:lpstr>
      <vt:lpstr>Identificación del inventario susceptible de productividad</vt:lpstr>
      <vt:lpstr>Recaudo Centralizado Vs Identificación de Cartera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183</cp:revision>
  <dcterms:created xsi:type="dcterms:W3CDTF">2015-02-19T23:51:59Z</dcterms:created>
  <dcterms:modified xsi:type="dcterms:W3CDTF">2018-11-15T18:06:51Z</dcterms:modified>
</cp:coreProperties>
</file>