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xml" ContentType="application/vnd.openxmlformats-officedocument.drawingml.chartshape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8"/>
  </p:notesMasterIdLst>
  <p:sldIdLst>
    <p:sldId id="257" r:id="rId2"/>
    <p:sldId id="256" r:id="rId3"/>
    <p:sldId id="258" r:id="rId4"/>
    <p:sldId id="890" r:id="rId5"/>
    <p:sldId id="377" r:id="rId6"/>
    <p:sldId id="905" r:id="rId7"/>
    <p:sldId id="273" r:id="rId8"/>
    <p:sldId id="274" r:id="rId9"/>
    <p:sldId id="286" r:id="rId10"/>
    <p:sldId id="379" r:id="rId11"/>
    <p:sldId id="415" r:id="rId12"/>
    <p:sldId id="416" r:id="rId13"/>
    <p:sldId id="420" r:id="rId14"/>
    <p:sldId id="419" r:id="rId15"/>
    <p:sldId id="417" r:id="rId16"/>
    <p:sldId id="427" r:id="rId17"/>
    <p:sldId id="270" r:id="rId18"/>
    <p:sldId id="428" r:id="rId19"/>
    <p:sldId id="266" r:id="rId20"/>
    <p:sldId id="429" r:id="rId21"/>
    <p:sldId id="271" r:id="rId22"/>
    <p:sldId id="906" r:id="rId23"/>
    <p:sldId id="272" r:id="rId24"/>
    <p:sldId id="430" r:id="rId25"/>
    <p:sldId id="421" r:id="rId26"/>
    <p:sldId id="301" r:id="rId27"/>
    <p:sldId id="315" r:id="rId28"/>
    <p:sldId id="323" r:id="rId29"/>
    <p:sldId id="320" r:id="rId30"/>
    <p:sldId id="322" r:id="rId31"/>
    <p:sldId id="321" r:id="rId32"/>
    <p:sldId id="324" r:id="rId33"/>
    <p:sldId id="924" r:id="rId34"/>
    <p:sldId id="319" r:id="rId35"/>
    <p:sldId id="317" r:id="rId36"/>
    <p:sldId id="925" r:id="rId37"/>
    <p:sldId id="926" r:id="rId38"/>
    <p:sldId id="927" r:id="rId39"/>
    <p:sldId id="325" r:id="rId40"/>
    <p:sldId id="908" r:id="rId41"/>
    <p:sldId id="909" r:id="rId42"/>
    <p:sldId id="910" r:id="rId43"/>
    <p:sldId id="911" r:id="rId44"/>
    <p:sldId id="912" r:id="rId45"/>
    <p:sldId id="282" r:id="rId46"/>
    <p:sldId id="913" r:id="rId47"/>
    <p:sldId id="263" r:id="rId48"/>
    <p:sldId id="264" r:id="rId49"/>
    <p:sldId id="265" r:id="rId50"/>
    <p:sldId id="914" r:id="rId51"/>
    <p:sldId id="267" r:id="rId52"/>
    <p:sldId id="268" r:id="rId53"/>
    <p:sldId id="269" r:id="rId54"/>
    <p:sldId id="915" r:id="rId55"/>
    <p:sldId id="916" r:id="rId56"/>
    <p:sldId id="917" r:id="rId57"/>
    <p:sldId id="918" r:id="rId58"/>
    <p:sldId id="919" r:id="rId59"/>
    <p:sldId id="275" r:id="rId60"/>
    <p:sldId id="920" r:id="rId61"/>
    <p:sldId id="921" r:id="rId62"/>
    <p:sldId id="922" r:id="rId63"/>
    <p:sldId id="646" r:id="rId64"/>
    <p:sldId id="642" r:id="rId65"/>
    <p:sldId id="299" r:id="rId66"/>
    <p:sldId id="318" r:id="rId67"/>
    <p:sldId id="640" r:id="rId68"/>
    <p:sldId id="641" r:id="rId69"/>
    <p:sldId id="643" r:id="rId70"/>
    <p:sldId id="341" r:id="rId71"/>
    <p:sldId id="644" r:id="rId72"/>
    <p:sldId id="645" r:id="rId73"/>
    <p:sldId id="902" r:id="rId74"/>
    <p:sldId id="907" r:id="rId75"/>
    <p:sldId id="882" r:id="rId76"/>
    <p:sldId id="285" r:id="rId77"/>
    <p:sldId id="262" r:id="rId78"/>
    <p:sldId id="276" r:id="rId79"/>
    <p:sldId id="283" r:id="rId80"/>
    <p:sldId id="289" r:id="rId81"/>
    <p:sldId id="287" r:id="rId82"/>
    <p:sldId id="290" r:id="rId83"/>
    <p:sldId id="887" r:id="rId84"/>
    <p:sldId id="259" r:id="rId85"/>
    <p:sldId id="260" r:id="rId86"/>
    <p:sldId id="284" r:id="rId87"/>
    <p:sldId id="277" r:id="rId88"/>
    <p:sldId id="888" r:id="rId89"/>
    <p:sldId id="889" r:id="rId90"/>
    <p:sldId id="278" r:id="rId91"/>
    <p:sldId id="291" r:id="rId92"/>
    <p:sldId id="279" r:id="rId93"/>
    <p:sldId id="281" r:id="rId94"/>
    <p:sldId id="280" r:id="rId95"/>
    <p:sldId id="884" r:id="rId96"/>
    <p:sldId id="261" r:id="rId97"/>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72" d="100"/>
          <a:sy n="72" d="100"/>
        </p:scale>
        <p:origin x="660"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SUARIO\Downloads\RESUMEN%20DE%20OPERACIONES%20MENSUAL%20A%20CONTABILIDAD%20OCTUBRE%202018.xlsb"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ompartida\Publica\22-%20Financiera\PORTAFOLIO\2018\10.OCTUBRE\RESUMEN%20DE%20OPERACIONES%20MENSUAL%20A%20CONTABILIDAD%20OCTUBRE%202018.xlsb"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ompartida\Publica\22-%20Financiera\PORTAFOLIO\2018\10.OCTUBRE\RESUMEN%20DE%20OPERACIONES%20MENSUAL%20A%20CONTABILIDAD%20OCTUBRE%202018.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ompartida\Publica\1001%20-%20Usuarios\430%20-%20Bienes%20Muebles\aarodriguez\I.Q\SAE\2018\CONTRATOS\TERCERIZACION-OPERADORES\2019\SOPORTE%20PPT-MT%202019-2018.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amola\Desktop\INFORME%20GENREAL%20SOCIEDADES\CONSOLIDADO%20SOC%20ACTIVAS%202018%20ULTIMO%20(2).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jduque\AppData\Local\Microsoft\Windows\INetCache\Content.Outlook\GXME4KQ6\TABLERO%20CONTROL%20ACTUALIZADO.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Libro3" TargetMode="External"/><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s-CO" sz="1400" dirty="0"/>
              <a:t>COMPOSICION PORTAFOLIO OCTUBRE 2018</a:t>
            </a:r>
            <a:endParaRPr lang="es-ES" sz="1400" dirty="0"/>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CO"/>
        </a:p>
      </c:txPr>
    </c:title>
    <c:autoTitleDeleted val="0"/>
    <c:view3D>
      <c:rotX val="30"/>
      <c:rotY val="18"/>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8CA0-43BB-818C-F5FF0F2D9F4A}"/>
              </c:ext>
            </c:extLst>
          </c:dPt>
          <c:dPt>
            <c:idx val="1"/>
            <c:bubble3D val="0"/>
            <c:explosion val="21"/>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8CA0-43BB-818C-F5FF0F2D9F4A}"/>
              </c:ext>
            </c:extLst>
          </c:dPt>
          <c:dLbls>
            <c:dLbl>
              <c:idx val="0"/>
              <c:layout>
                <c:manualLayout>
                  <c:x val="-1.3866256934559318E-2"/>
                  <c:y val="0.11391081727921996"/>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fld id="{56ADA73C-214E-4E02-99B3-D5B840DAB9FA}" type="CATEGORYNAME">
                      <a:rPr lang="en-US" sz="1100"/>
                      <a:pPr>
                        <a:defRPr/>
                      </a:pPr>
                      <a:t>[NOMBRE DE CATEGORÍA]</a:t>
                    </a:fld>
                    <a:r>
                      <a:rPr lang="en-US" sz="1100" dirty="0"/>
                      <a:t>;</a:t>
                    </a:r>
                    <a:fld id="{2545CE95-B4D9-4F1B-8F23-071AF4ECBF44}" type="VALUE">
                      <a:rPr lang="en-US" sz="1100" smtClean="0"/>
                      <a:pPr>
                        <a:defRPr/>
                      </a:pPr>
                      <a:t>[VALOR]</a:t>
                    </a:fld>
                    <a:r>
                      <a:rPr lang="en-US" sz="1100" dirty="0"/>
                      <a:t>; </a:t>
                    </a:r>
                    <a:fld id="{FE47398A-619D-4022-BA35-7664A0858D57}" type="PERCENTAGE">
                      <a:rPr lang="en-US" sz="1100"/>
                      <a:pPr>
                        <a:defRPr/>
                      </a:pPr>
                      <a:t>[PORCENTAJE]</a:t>
                    </a:fld>
                    <a:endParaRPr lang="en-US" sz="1100" dirty="0"/>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es-CO"/>
                </a:p>
              </c:txPr>
              <c:dLblPos val="bestFit"/>
              <c:showLegendKey val="1"/>
              <c:showVal val="1"/>
              <c:showCatName val="1"/>
              <c:showSerName val="0"/>
              <c:showPercent val="1"/>
              <c:showBubbleSize val="0"/>
              <c:extLst>
                <c:ext xmlns:c15="http://schemas.microsoft.com/office/drawing/2012/chart" uri="{CE6537A1-D6FC-4f65-9D91-7224C49458BB}">
                  <c15:layout>
                    <c:manualLayout>
                      <c:w val="0.31259135790375736"/>
                      <c:h val="0.28831620085963933"/>
                    </c:manualLayout>
                  </c15:layout>
                  <c15:dlblFieldTable/>
                  <c15:showDataLabelsRange val="0"/>
                </c:ext>
                <c:ext xmlns:c16="http://schemas.microsoft.com/office/drawing/2014/chart" uri="{C3380CC4-5D6E-409C-BE32-E72D297353CC}">
                  <c16:uniqueId val="{00000001-8CA0-43BB-818C-F5FF0F2D9F4A}"/>
                </c:ext>
              </c:extLst>
            </c:dLbl>
            <c:dLbl>
              <c:idx val="1"/>
              <c:layout>
                <c:manualLayout>
                  <c:x val="-5.4343498998820954E-2"/>
                  <c:y val="-0.12337596198077259"/>
                </c:manualLayout>
              </c:layout>
              <c:tx>
                <c:rich>
                  <a:bodyPr/>
                  <a:lstStyle/>
                  <a:p>
                    <a:fld id="{9693E97C-1875-4508-AF47-23EE70AE1A70}" type="CATEGORYNAME">
                      <a:rPr lang="en-US" sz="1100" smtClean="0"/>
                      <a:pPr/>
                      <a:t>[NOMBRE DE CATEGORÍA]</a:t>
                    </a:fld>
                    <a:fld id="{65487D76-D3C4-479F-ADEB-32C05998F938}" type="VALUE">
                      <a:rPr lang="en-US" sz="1100" smtClean="0"/>
                      <a:pPr/>
                      <a:t>[VALOR]</a:t>
                    </a:fld>
                    <a:r>
                      <a:rPr lang="en-US" sz="1100" dirty="0"/>
                      <a:t>; </a:t>
                    </a:r>
                    <a:fld id="{1CABEB4E-9976-4666-B07C-ED5AF64C1633}" type="PERCENTAGE">
                      <a:rPr lang="en-US" sz="1100"/>
                      <a:pPr/>
                      <a:t>[PORCENTAJE]</a:t>
                    </a:fld>
                    <a:endParaRPr lang="en-US" sz="1100" dirty="0"/>
                  </a:p>
                </c:rich>
              </c:tx>
              <c:dLblPos val="bestFit"/>
              <c:showLegendKey val="1"/>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CA0-43BB-818C-F5FF0F2D9F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s-CO"/>
              </a:p>
            </c:txPr>
            <c:dLblPos val="bestFit"/>
            <c:showLegendKey val="1"/>
            <c:showVal val="0"/>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'[RESUMEN DE OPERACIONES MENSUAL A CONTABILIDAD OCTUBRE 2018.xlsb]Hoja9'!$B$29:$C$29</c:f>
              <c:strCache>
                <c:ptCount val="2"/>
                <c:pt idx="0">
                  <c:v>EXTINTOS</c:v>
                </c:pt>
                <c:pt idx="1">
                  <c:v>INCAUTADOS</c:v>
                </c:pt>
              </c:strCache>
            </c:strRef>
          </c:cat>
          <c:val>
            <c:numRef>
              <c:f>'[RESUMEN DE OPERACIONES MENSUAL A CONTABILIDAD OCTUBRE 2018.xlsb]Hoja9'!$B$30:$C$30</c:f>
              <c:numCache>
                <c:formatCode>_(* #,##0.00_);_(* \(#,##0.00\);_(* "-"??_);_(@_)</c:formatCode>
                <c:ptCount val="2"/>
                <c:pt idx="0">
                  <c:v>128728</c:v>
                </c:pt>
                <c:pt idx="1">
                  <c:v>670579</c:v>
                </c:pt>
              </c:numCache>
            </c:numRef>
          </c:val>
          <c:extLst>
            <c:ext xmlns:c16="http://schemas.microsoft.com/office/drawing/2014/chart" uri="{C3380CC4-5D6E-409C-BE32-E72D297353CC}">
              <c16:uniqueId val="{00000004-8CA0-43BB-818C-F5FF0F2D9F4A}"/>
            </c:ext>
          </c:extLst>
        </c:ser>
        <c:ser>
          <c:idx val="1"/>
          <c:order val="1"/>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6-8CA0-43BB-818C-F5FF0F2D9F4A}"/>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8-8CA0-43BB-818C-F5FF0F2D9F4A}"/>
              </c:ext>
            </c:extLst>
          </c:dPt>
          <c:cat>
            <c:strRef>
              <c:f>'[RESUMEN DE OPERACIONES MENSUAL A CONTABILIDAD OCTUBRE 2018.xlsb]Hoja9'!$B$29:$C$29</c:f>
              <c:strCache>
                <c:ptCount val="2"/>
                <c:pt idx="0">
                  <c:v>EXTINTOS</c:v>
                </c:pt>
                <c:pt idx="1">
                  <c:v>INCAUTADOS</c:v>
                </c:pt>
              </c:strCache>
            </c:strRef>
          </c:cat>
          <c:val>
            <c:numRef>
              <c:f>'[RESUMEN DE OPERACIONES MENSUAL A CONTABILIDAD OCTUBRE 2018.xlsb]Hoja9'!$B$31:$C$31</c:f>
              <c:numCache>
                <c:formatCode>0.00%</c:formatCode>
                <c:ptCount val="2"/>
                <c:pt idx="0">
                  <c:v>0.16104950913729019</c:v>
                </c:pt>
                <c:pt idx="1">
                  <c:v>0.83895049086270979</c:v>
                </c:pt>
              </c:numCache>
            </c:numRef>
          </c:val>
          <c:extLst>
            <c:ext xmlns:c16="http://schemas.microsoft.com/office/drawing/2014/chart" uri="{C3380CC4-5D6E-409C-BE32-E72D297353CC}">
              <c16:uniqueId val="{00000009-8CA0-43BB-818C-F5FF0F2D9F4A}"/>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5985323023271609E-2"/>
          <c:y val="0.22253348696726025"/>
          <c:w val="0.82802935395345678"/>
          <c:h val="0.64955230712330869"/>
        </c:manualLayout>
      </c:layout>
      <c:pie3DChart>
        <c:varyColors val="1"/>
        <c:ser>
          <c:idx val="0"/>
          <c:order val="0"/>
          <c:tx>
            <c:strRef>
              <c:f>'[RESUMEN DE OPERACIONES MENSUAL A CONTABILIDAD OCTUBRE 2018.xlsb]Hoja9'!$C$58</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D18-4CDD-B6F9-F45E5EB2599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D18-4CDD-B6F9-F45E5EB25997}"/>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2D18-4CDD-B6F9-F45E5EB25997}"/>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2D18-4CDD-B6F9-F45E5EB25997}"/>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2D18-4CDD-B6F9-F45E5EB25997}"/>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2D18-4CDD-B6F9-F45E5EB25997}"/>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2D18-4CDD-B6F9-F45E5EB25997}"/>
              </c:ext>
            </c:extLst>
          </c:dPt>
          <c:dLbls>
            <c:dLbl>
              <c:idx val="0"/>
              <c:layout>
                <c:manualLayout>
                  <c:x val="1.2700251610170379E-2"/>
                  <c:y val="-1.4249111782073939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1C5A0435-7893-4B4C-B271-27CEC5F5D3C6}" type="CATEGORYNAME">
                      <a:rPr lang="en-US" sz="1100" dirty="0"/>
                      <a:pPr>
                        <a:defRPr/>
                      </a:pPr>
                      <a:t>[NOMBRE DE CATEGORÍA]</a:t>
                    </a:fld>
                    <a:r>
                      <a:rPr lang="en-US" baseline="0" dirty="0"/>
                      <a:t>; </a:t>
                    </a:r>
                    <a:fld id="{DF672D17-7331-4FBD-A781-FA05743C7D2B}" type="VALUE">
                      <a:rPr lang="en-US" sz="1100" baseline="0" dirty="0"/>
                      <a:pPr>
                        <a:defRPr/>
                      </a:pPr>
                      <a:t>[VALOR]</a:t>
                    </a:fld>
                    <a:r>
                      <a:rPr lang="en-US" sz="1100" baseline="0" dirty="0"/>
                      <a:t>; </a:t>
                    </a:r>
                    <a:fld id="{082D96C1-5AA8-4735-AAEB-DA6B619AADB9}" type="PERCENTAGE">
                      <a:rPr lang="en-US" sz="1100" baseline="0" dirty="0"/>
                      <a:pPr>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D18-4CDD-B6F9-F45E5EB25997}"/>
                </c:ext>
              </c:extLst>
            </c:dLbl>
            <c:dLbl>
              <c:idx val="1"/>
              <c:layout>
                <c:manualLayout>
                  <c:x val="-9.2498560931182448E-3"/>
                  <c:y val="-0.16470221230055571"/>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66D137F4-1572-4AF5-9D7E-83CC88CE1535}" type="CATEGORYNAME">
                      <a:rPr lang="en-US" sz="1100"/>
                      <a:pPr>
                        <a:defRPr>
                          <a:solidFill>
                            <a:schemeClr val="accent1"/>
                          </a:solidFill>
                        </a:defRPr>
                      </a:pPr>
                      <a:t>[NOMBRE DE CATEGORÍA]</a:t>
                    </a:fld>
                    <a:r>
                      <a:rPr lang="en-US" sz="1100" baseline="0" dirty="0"/>
                      <a:t>; </a:t>
                    </a:r>
                    <a:fld id="{DAC853E2-0BD2-4212-A472-FD0737DDC97D}" type="VALUE">
                      <a:rPr lang="en-US" sz="1100" baseline="0"/>
                      <a:pPr>
                        <a:defRPr>
                          <a:solidFill>
                            <a:schemeClr val="accent1"/>
                          </a:solidFill>
                        </a:defRPr>
                      </a:pPr>
                      <a:t>[VALOR]</a:t>
                    </a:fld>
                    <a:r>
                      <a:rPr lang="en-US" sz="1100" baseline="0" dirty="0"/>
                      <a:t>; </a:t>
                    </a:r>
                    <a:fld id="{6425C24D-3B53-4CBC-9325-2EFF2DB7D3DE}"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D18-4CDD-B6F9-F45E5EB25997}"/>
                </c:ext>
              </c:extLst>
            </c:dLbl>
            <c:dLbl>
              <c:idx val="2"/>
              <c:layout>
                <c:manualLayout>
                  <c:x val="-1.3486897195400603E-2"/>
                  <c:y val="-9.4744754217037278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B76E04B9-0036-4F6F-9F57-9872C00E9045}" type="CATEGORYNAME">
                      <a:rPr lang="en-US" sz="1100"/>
                      <a:pPr>
                        <a:defRPr>
                          <a:solidFill>
                            <a:schemeClr val="accent1"/>
                          </a:solidFill>
                        </a:defRPr>
                      </a:pPr>
                      <a:t>[NOMBRE DE CATEGORÍA]</a:t>
                    </a:fld>
                    <a:r>
                      <a:rPr lang="en-US" sz="1100" baseline="0" dirty="0"/>
                      <a:t>; </a:t>
                    </a:r>
                    <a:fld id="{6A91F5E6-8EC0-4F2A-B703-73BA6EE2AB89}" type="VALUE">
                      <a:rPr lang="en-US" sz="1100" baseline="0"/>
                      <a:pPr>
                        <a:defRPr>
                          <a:solidFill>
                            <a:schemeClr val="accent1"/>
                          </a:solidFill>
                        </a:defRPr>
                      </a:pPr>
                      <a:t>[VALOR]</a:t>
                    </a:fld>
                    <a:r>
                      <a:rPr lang="en-US" sz="1100" baseline="0" dirty="0"/>
                      <a:t>; </a:t>
                    </a:r>
                    <a:fld id="{819E3BE1-6FEC-43BC-8948-11EA7F744A3F}"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D18-4CDD-B6F9-F45E5EB25997}"/>
                </c:ext>
              </c:extLst>
            </c:dLbl>
            <c:dLbl>
              <c:idx val="3"/>
              <c:layout>
                <c:manualLayout>
                  <c:x val="-0.24313999353723964"/>
                  <c:y val="-1.488647905208572E-2"/>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fld id="{03D02747-82DB-4D95-8CE6-F4C5C7454F53}" type="CATEGORYNAME">
                      <a:rPr lang="en-US" sz="1100" dirty="0"/>
                      <a:pPr>
                        <a:defRPr>
                          <a:solidFill>
                            <a:schemeClr val="accent1"/>
                          </a:solidFill>
                        </a:defRPr>
                      </a:pPr>
                      <a:t>[NOMBRE DE CATEGORÍA]</a:t>
                    </a:fld>
                    <a:r>
                      <a:rPr lang="en-US" sz="1100" baseline="0" dirty="0"/>
                      <a:t>; </a:t>
                    </a:r>
                    <a:fld id="{234507BB-0192-4DF5-A622-1CE2612955F3}" type="VALUE">
                      <a:rPr lang="en-US" sz="1100" baseline="0" dirty="0"/>
                      <a:pPr>
                        <a:defRPr>
                          <a:solidFill>
                            <a:schemeClr val="accent1"/>
                          </a:solidFill>
                        </a:defRPr>
                      </a:pPr>
                      <a:t>[VALOR]</a:t>
                    </a:fld>
                    <a:r>
                      <a:rPr lang="en-US" sz="1100" baseline="0" dirty="0"/>
                      <a:t>; </a:t>
                    </a:r>
                    <a:fld id="{731A6DE7-7D3C-4988-B9F0-BAF49E7F81CC}" type="PERCENTAGE">
                      <a:rPr lang="en-US" sz="1100" baseline="0" dirty="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39343838029921457"/>
                      <c:h val="0.15116690757006329"/>
                    </c:manualLayout>
                  </c15:layout>
                  <c15:dlblFieldTable/>
                  <c15:showDataLabelsRange val="0"/>
                </c:ext>
                <c:ext xmlns:c16="http://schemas.microsoft.com/office/drawing/2014/chart" uri="{C3380CC4-5D6E-409C-BE32-E72D297353CC}">
                  <c16:uniqueId val="{00000007-2D18-4CDD-B6F9-F45E5EB25997}"/>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9-2D18-4CDD-B6F9-F45E5EB25997}"/>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B-2D18-4CDD-B6F9-F45E5EB25997}"/>
                </c:ext>
              </c:extLst>
            </c:dLbl>
            <c:dLbl>
              <c:idx val="6"/>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60000"/>
                        </a:schemeClr>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D-2D18-4CDD-B6F9-F45E5EB25997}"/>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2018.xlsb]Hoja9'!$B$59:$B$65</c:f>
              <c:strCache>
                <c:ptCount val="4"/>
                <c:pt idx="0">
                  <c:v>Bancos Nacionales</c:v>
                </c:pt>
                <c:pt idx="1">
                  <c:v>FIC</c:v>
                </c:pt>
                <c:pt idx="2">
                  <c:v>TES</c:v>
                </c:pt>
                <c:pt idx="3">
                  <c:v>ACCIONES</c:v>
                </c:pt>
              </c:strCache>
            </c:strRef>
          </c:cat>
          <c:val>
            <c:numRef>
              <c:f>'[RESUMEN DE OPERACIONES MENSUAL A CONTABILIDAD OCTUBRE 2018.xlsb]Hoja9'!$C$59:$C$65</c:f>
              <c:numCache>
                <c:formatCode>_(* #,##0.00_);_(* \(#,##0.00\);_(* "-"??_);_(@_)</c:formatCode>
                <c:ptCount val="7"/>
                <c:pt idx="0">
                  <c:v>3715</c:v>
                </c:pt>
                <c:pt idx="1">
                  <c:v>53414</c:v>
                </c:pt>
                <c:pt idx="2">
                  <c:v>70742</c:v>
                </c:pt>
                <c:pt idx="3">
                  <c:v>857</c:v>
                </c:pt>
              </c:numCache>
            </c:numRef>
          </c:val>
          <c:extLst>
            <c:ext xmlns:c16="http://schemas.microsoft.com/office/drawing/2014/chart" uri="{C3380CC4-5D6E-409C-BE32-E72D297353CC}">
              <c16:uniqueId val="{0000000E-2D18-4CDD-B6F9-F45E5EB2599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6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'[RESUMEN DE OPERACIONES MENSUAL A CONTABILIDAD OCTUBRE 2018.xlsb]Hoja9'!$C$99</c:f>
              <c:strCache>
                <c:ptCount val="1"/>
                <c:pt idx="0">
                  <c:v>INCAUTADOS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00C-4E32-BAE1-B5FB9DE8CC86}"/>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00C-4E32-BAE1-B5FB9DE8CC86}"/>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E00C-4E32-BAE1-B5FB9DE8CC86}"/>
              </c:ext>
            </c:extLst>
          </c:dPt>
          <c:dPt>
            <c:idx val="3"/>
            <c:bubble3D val="0"/>
            <c:explosion val="1"/>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E00C-4E32-BAE1-B5FB9DE8CC86}"/>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E00C-4E32-BAE1-B5FB9DE8CC86}"/>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E00C-4E32-BAE1-B5FB9DE8CC86}"/>
              </c:ext>
            </c:extLst>
          </c:dPt>
          <c:dLbls>
            <c:dLbl>
              <c:idx val="0"/>
              <c:layout>
                <c:manualLayout>
                  <c:x val="0.10021653543307077"/>
                  <c:y val="1.4912605672543837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243151E-9B76-4637-A319-CDCADB42139C}" type="CATEGORYNAME">
                      <a:rPr lang="en-US" sz="1100"/>
                      <a:pPr>
                        <a:defRPr/>
                      </a:pPr>
                      <a:t>[NOMBRE DE CATEGORÍA]</a:t>
                    </a:fld>
                    <a:r>
                      <a:rPr lang="en-US" sz="1100" baseline="0" dirty="0"/>
                      <a:t>; </a:t>
                    </a:r>
                    <a:fld id="{4EBF524A-9013-42A7-A439-E0750FE94661}" type="VALUE">
                      <a:rPr lang="en-US" sz="1100" baseline="0"/>
                      <a:pPr>
                        <a:defRPr/>
                      </a:pPr>
                      <a:t>[VALOR]</a:t>
                    </a:fld>
                    <a:r>
                      <a:rPr lang="en-US" sz="1100" baseline="0" dirty="0"/>
                      <a:t>; </a:t>
                    </a:r>
                    <a:fld id="{B29E29CC-90F4-49B0-951F-866EB9D1CFAF}" type="PERCENTAGE">
                      <a:rPr lang="en-US" sz="1100" baseline="0"/>
                      <a:pPr>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00C-4E32-BAE1-B5FB9DE8CC86}"/>
                </c:ext>
              </c:extLst>
            </c:dLbl>
            <c:dLbl>
              <c:idx val="1"/>
              <c:layout>
                <c:manualLayout>
                  <c:x val="-0.14842122251220585"/>
                  <c:y val="1.8879416265834573E-2"/>
                </c:manualLayout>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fld id="{34D760FC-341B-411C-8691-EF7A708622C0}" type="CATEGORYNAME">
                      <a:rPr lang="en-US" sz="1100"/>
                      <a:pPr>
                        <a:defRPr>
                          <a:solidFill>
                            <a:schemeClr val="accent1"/>
                          </a:solidFill>
                        </a:defRPr>
                      </a:pPr>
                      <a:t>[NOMBRE DE CATEGORÍA]</a:t>
                    </a:fld>
                    <a:r>
                      <a:rPr lang="en-US" sz="1100" baseline="0" dirty="0"/>
                      <a:t>; </a:t>
                    </a:r>
                    <a:fld id="{FC1F7F9F-FEE5-4A93-8B7F-AD5DCED27E58}" type="VALUE">
                      <a:rPr lang="en-US" sz="1100" baseline="0"/>
                      <a:pPr>
                        <a:defRPr>
                          <a:solidFill>
                            <a:schemeClr val="accent1"/>
                          </a:solidFill>
                        </a:defRPr>
                      </a:pPr>
                      <a:t>[VALOR]</a:t>
                    </a:fld>
                    <a:r>
                      <a:rPr lang="en-US" sz="1100" baseline="0" dirty="0"/>
                      <a:t>; </a:t>
                    </a:r>
                    <a:fld id="{5CF49262-665F-42C7-8FE7-498C8C72294A}"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3895886504059666"/>
                      <c:h val="0.23361904666691505"/>
                    </c:manualLayout>
                  </c15:layout>
                  <c15:dlblFieldTable/>
                  <c15:showDataLabelsRange val="0"/>
                </c:ext>
                <c:ext xmlns:c16="http://schemas.microsoft.com/office/drawing/2014/chart" uri="{C3380CC4-5D6E-409C-BE32-E72D297353CC}">
                  <c16:uniqueId val="{00000003-E00C-4E32-BAE1-B5FB9DE8CC86}"/>
                </c:ext>
              </c:extLst>
            </c:dLbl>
            <c:dLbl>
              <c:idx val="2"/>
              <c:layout>
                <c:manualLayout>
                  <c:x val="5.9895833333333336E-2"/>
                  <c:y val="7.8291179780855147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43F22A3-DF15-4348-BF2E-670675EAB3C6}" type="CATEGORYNAME">
                      <a:rPr lang="en-US" sz="1100" dirty="0"/>
                      <a:pPr>
                        <a:defRPr>
                          <a:solidFill>
                            <a:schemeClr val="accent1"/>
                          </a:solidFill>
                        </a:defRPr>
                      </a:pPr>
                      <a:t>[NOMBRE DE CATEGORÍA]</a:t>
                    </a:fld>
                    <a:r>
                      <a:rPr lang="en-US" sz="1100" baseline="0" dirty="0"/>
                      <a:t>; </a:t>
                    </a:r>
                    <a:fld id="{B78010ED-88EC-4CAA-8972-5A8738A9BD30}" type="VALUE">
                      <a:rPr lang="en-US" sz="1100" baseline="0" dirty="0"/>
                      <a:pPr>
                        <a:defRPr>
                          <a:solidFill>
                            <a:schemeClr val="accent1"/>
                          </a:solidFill>
                        </a:defRPr>
                      </a:pPr>
                      <a:t>[VALOR]</a:t>
                    </a:fld>
                    <a:r>
                      <a:rPr lang="en-US" sz="1100" baseline="0" dirty="0"/>
                      <a:t>; </a:t>
                    </a:r>
                    <a:fld id="{92D4AF60-8B15-4D4F-825F-D98F4794A1F2}" type="PERCENTAGE">
                      <a:rPr lang="en-US" sz="1100" baseline="0" dirty="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00C-4E32-BAE1-B5FB9DE8CC86}"/>
                </c:ext>
              </c:extLst>
            </c:dLbl>
            <c:dLbl>
              <c:idx val="3"/>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EC31748D-3A9B-401E-948C-717FED87180F}" type="CATEGORYNAME">
                      <a:rPr lang="en-US" sz="1100"/>
                      <a:pPr>
                        <a:defRPr>
                          <a:solidFill>
                            <a:schemeClr val="accent1"/>
                          </a:solidFill>
                        </a:defRPr>
                      </a:pPr>
                      <a:t>[NOMBRE DE CATEGORÍA]</a:t>
                    </a:fld>
                    <a:r>
                      <a:rPr lang="en-US" sz="1100" baseline="0" dirty="0"/>
                      <a:t>; </a:t>
                    </a:r>
                    <a:fld id="{C9BD6C2E-8754-4912-AE55-40581C708EE1}" type="VALUE">
                      <a:rPr lang="en-US" sz="1100" baseline="0"/>
                      <a:pPr>
                        <a:defRPr>
                          <a:solidFill>
                            <a:schemeClr val="accent1"/>
                          </a:solidFill>
                        </a:defRPr>
                      </a:pPr>
                      <a:t>[VALOR]</a:t>
                    </a:fld>
                    <a:r>
                      <a:rPr lang="en-US" sz="1100" baseline="0" dirty="0"/>
                      <a:t>; </a:t>
                    </a:r>
                    <a:fld id="{9ECF3F5E-9E1F-4D8D-AA3B-AD1A8E425369}"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00C-4E32-BAE1-B5FB9DE8CC86}"/>
                </c:ext>
              </c:extLst>
            </c:dLbl>
            <c:dLbl>
              <c:idx val="4"/>
              <c:layout>
                <c:manualLayout>
                  <c:x val="-1.1091907424003187E-2"/>
                  <c:y val="-0.4073921316630432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29648759-F8CA-4E6C-90A9-98D15847AB3C}" type="CATEGORYNAME">
                      <a:rPr lang="en-US" sz="1100"/>
                      <a:pPr>
                        <a:defRPr>
                          <a:solidFill>
                            <a:schemeClr val="accent1"/>
                          </a:solidFill>
                        </a:defRPr>
                      </a:pPr>
                      <a:t>[NOMBRE DE CATEGORÍA]</a:t>
                    </a:fld>
                    <a:r>
                      <a:rPr lang="en-US" sz="1100" baseline="0" dirty="0"/>
                      <a:t>; </a:t>
                    </a:r>
                    <a:fld id="{79795BAF-633B-402F-B5B7-9DC99F90F913}" type="VALUE">
                      <a:rPr lang="en-US" sz="1100" baseline="0"/>
                      <a:pPr>
                        <a:defRPr>
                          <a:solidFill>
                            <a:schemeClr val="accent1"/>
                          </a:solidFill>
                        </a:defRPr>
                      </a:pPr>
                      <a:t>[VALOR]</a:t>
                    </a:fld>
                    <a:r>
                      <a:rPr lang="en-US" sz="1100" baseline="0" dirty="0"/>
                      <a:t>; </a:t>
                    </a:r>
                    <a:fld id="{75039FF1-E201-41B2-9725-0B34DD881819}"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00C-4E32-BAE1-B5FB9DE8CC86}"/>
                </c:ext>
              </c:extLst>
            </c:dLbl>
            <c:dLbl>
              <c:idx val="5"/>
              <c:layout>
                <c:manualLayout>
                  <c:x val="0.16073675360892389"/>
                  <c:y val="-8.3165370816030704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EF7E00B4-5CFE-4F27-928F-1C4DC781ECE6}" type="CATEGORYNAME">
                      <a:rPr lang="en-US" sz="1100"/>
                      <a:pPr>
                        <a:defRPr>
                          <a:solidFill>
                            <a:schemeClr val="accent1"/>
                          </a:solidFill>
                        </a:defRPr>
                      </a:pPr>
                      <a:t>[NOMBRE DE CATEGORÍA]</a:t>
                    </a:fld>
                    <a:r>
                      <a:rPr lang="en-US" sz="1100" baseline="0" dirty="0"/>
                      <a:t>; </a:t>
                    </a:r>
                    <a:fld id="{05B76D2D-0162-48CA-98F3-432A6D49BACA}" type="VALUE">
                      <a:rPr lang="en-US" sz="1100" baseline="0"/>
                      <a:pPr>
                        <a:defRPr>
                          <a:solidFill>
                            <a:schemeClr val="accent1"/>
                          </a:solidFill>
                        </a:defRPr>
                      </a:pPr>
                      <a:t>[VALOR]</a:t>
                    </a:fld>
                    <a:r>
                      <a:rPr lang="en-US" sz="1100" baseline="0" dirty="0"/>
                      <a:t>; </a:t>
                    </a:r>
                    <a:fld id="{080E52DA-48DC-404D-84B8-3B34BBB74D45}"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00C-4E32-BAE1-B5FB9DE8CC86}"/>
                </c:ext>
              </c:extLst>
            </c:dLbl>
            <c:spPr>
              <a:noFill/>
              <a:ln>
                <a:noFill/>
              </a:ln>
              <a:effectLst/>
            </c:spPr>
            <c:txPr>
              <a:bodyPr rot="0" spcFirstLastPara="1" vertOverflow="ellipsis"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2018.xlsb]Hoja9'!$B$100:$B$105</c:f>
              <c:strCache>
                <c:ptCount val="6"/>
                <c:pt idx="0">
                  <c:v>Bancos Nacionales</c:v>
                </c:pt>
                <c:pt idx="1">
                  <c:v>Bancos Internacionales</c:v>
                </c:pt>
                <c:pt idx="2">
                  <c:v>FIC</c:v>
                </c:pt>
                <c:pt idx="3">
                  <c:v>TES</c:v>
                </c:pt>
                <c:pt idx="4">
                  <c:v>CDT</c:v>
                </c:pt>
                <c:pt idx="5">
                  <c:v>ACCIONES</c:v>
                </c:pt>
              </c:strCache>
            </c:strRef>
          </c:cat>
          <c:val>
            <c:numRef>
              <c:f>'[RESUMEN DE OPERACIONES MENSUAL A CONTABILIDAD OCTUBRE 2018.xlsb]Hoja9'!$C$100:$C$105</c:f>
              <c:numCache>
                <c:formatCode>_(* #,##0.00_);_(* \(#,##0.00\);_(* "-"??_);_(@_)</c:formatCode>
                <c:ptCount val="6"/>
                <c:pt idx="0">
                  <c:v>8763</c:v>
                </c:pt>
                <c:pt idx="1">
                  <c:v>241</c:v>
                </c:pt>
                <c:pt idx="2">
                  <c:v>163478</c:v>
                </c:pt>
                <c:pt idx="3">
                  <c:v>326230</c:v>
                </c:pt>
                <c:pt idx="4">
                  <c:v>171612</c:v>
                </c:pt>
                <c:pt idx="5">
                  <c:v>255</c:v>
                </c:pt>
              </c:numCache>
            </c:numRef>
          </c:val>
          <c:extLst>
            <c:ext xmlns:c16="http://schemas.microsoft.com/office/drawing/2014/chart" uri="{C3380CC4-5D6E-409C-BE32-E72D297353CC}">
              <c16:uniqueId val="{0000000C-E00C-4E32-BAE1-B5FB9DE8CC86}"/>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s-ES" sz="1400" dirty="0"/>
              <a:t>   VALORACION PORTAFOLIO EXTINTO OCTUBRE 2018</a:t>
            </a:r>
          </a:p>
        </c:rich>
      </c:tx>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'[RESUMEN DE OPERACIONES MENSUAL A CONTABILIDAD OCTUBRE 2018.xlsb]Hoja9'!$C$118</c:f>
              <c:strCache>
                <c:ptCount val="1"/>
                <c:pt idx="0">
                  <c:v>VALORACION OCTUBRE 2018</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8CD8-479E-9FA5-CE4FF4A4EFC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8CD8-479E-9FA5-CE4FF4A4EFC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8CD8-479E-9FA5-CE4FF4A4EFC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8CD8-479E-9FA5-CE4FF4A4EFC5}"/>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8CD8-479E-9FA5-CE4FF4A4EFC5}"/>
              </c:ext>
            </c:extLst>
          </c:dPt>
          <c:dLbls>
            <c:dLbl>
              <c:idx val="0"/>
              <c:layout>
                <c:manualLayout>
                  <c:x val="0"/>
                  <c:y val="-9.7222222222222224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6B95EF4D-AB9D-4FF8-906C-45906D8ED85F}" type="CATEGORYNAME">
                      <a:rPr lang="en-US" sz="1100"/>
                      <a:pPr>
                        <a:defRPr/>
                      </a:pPr>
                      <a:t>[NOMBRE DE CATEGORÍA]</a:t>
                    </a:fld>
                    <a:r>
                      <a:rPr lang="en-US" sz="1100" baseline="0" dirty="0"/>
                      <a:t>; </a:t>
                    </a:r>
                    <a:fld id="{A67F0530-9542-4255-BD44-AE9DAAEA9976}" type="VALUE">
                      <a:rPr lang="en-US" sz="1100" baseline="0"/>
                      <a:pPr>
                        <a:defRPr/>
                      </a:pPr>
                      <a:t>[VALOR]</a:t>
                    </a:fld>
                    <a:r>
                      <a:rPr lang="en-US" sz="1100" baseline="0" dirty="0"/>
                      <a:t>; </a:t>
                    </a:r>
                    <a:fld id="{2BDA0B85-934A-42EA-A540-D7C8463AEF03}" type="PERCENTAGE">
                      <a:rPr lang="en-US" sz="1100" baseline="0"/>
                      <a:pPr>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CD8-479E-9FA5-CE4FF4A4EFC5}"/>
                </c:ext>
              </c:extLst>
            </c:dLbl>
            <c:dLbl>
              <c:idx val="1"/>
              <c:layout>
                <c:manualLayout>
                  <c:x val="-8.1360960013202258E-3"/>
                  <c:y val="2.3148148148148147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CFBF7919-710F-4EBB-9933-9B2BFDF63088}" type="CATEGORYNAME">
                      <a:rPr lang="en-US" sz="1100"/>
                      <a:pPr>
                        <a:defRPr>
                          <a:solidFill>
                            <a:schemeClr val="accent1"/>
                          </a:solidFill>
                        </a:defRPr>
                      </a:pPr>
                      <a:t>[NOMBRE DE CATEGORÍA]</a:t>
                    </a:fld>
                    <a:r>
                      <a:rPr lang="en-US" sz="1100" baseline="0" dirty="0"/>
                      <a:t>; </a:t>
                    </a:r>
                    <a:fld id="{789FB0DA-3FDA-4FE3-88DA-DFB608DE0231}" type="VALUE">
                      <a:rPr lang="en-US" sz="1100" baseline="0"/>
                      <a:pPr>
                        <a:defRPr>
                          <a:solidFill>
                            <a:schemeClr val="accent1"/>
                          </a:solidFill>
                        </a:defRPr>
                      </a:pPr>
                      <a:t>[VALOR]</a:t>
                    </a:fld>
                    <a:r>
                      <a:rPr lang="en-US" sz="1100" baseline="0" dirty="0"/>
                      <a:t>; </a:t>
                    </a:r>
                    <a:fld id="{DC6ECDF7-33D0-4280-A8B8-99E7A0BB9137}"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CD8-479E-9FA5-CE4FF4A4EFC5}"/>
                </c:ext>
              </c:extLst>
            </c:dLbl>
            <c:dLbl>
              <c:idx val="2"/>
              <c:layout>
                <c:manualLayout>
                  <c:x val="-2.9289945604752812E-2"/>
                  <c:y val="-4.6296296296296294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0E3B055-A1D0-42D3-9AB0-DDE9CC32CC2F}" type="CATEGORYNAME">
                      <a:rPr lang="en-US" sz="1100" dirty="0"/>
                      <a:pPr>
                        <a:defRPr>
                          <a:solidFill>
                            <a:schemeClr val="accent1"/>
                          </a:solidFill>
                        </a:defRPr>
                      </a:pPr>
                      <a:t>[NOMBRE DE CATEGORÍA]</a:t>
                    </a:fld>
                    <a:r>
                      <a:rPr lang="en-US" sz="1100" baseline="0" dirty="0"/>
                      <a:t>; </a:t>
                    </a:r>
                    <a:fld id="{FE76EB7E-00AC-4DB4-920F-0A34463F28E6}" type="VALUE">
                      <a:rPr lang="en-US" sz="1100" baseline="0" dirty="0"/>
                      <a:pPr>
                        <a:defRPr>
                          <a:solidFill>
                            <a:schemeClr val="accent1"/>
                          </a:solidFill>
                        </a:defRPr>
                      </a:pPr>
                      <a:t>[VALOR]</a:t>
                    </a:fld>
                    <a:r>
                      <a:rPr lang="en-US" sz="1100" baseline="0" dirty="0"/>
                      <a:t>; </a:t>
                    </a:r>
                    <a:fld id="{FE3A2356-2982-40F2-9F3C-795759B12671}" type="PERCENTAGE">
                      <a:rPr lang="en-US" sz="1100" baseline="0" dirty="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CD8-479E-9FA5-CE4FF4A4EFC5}"/>
                </c:ext>
              </c:extLst>
            </c:dLbl>
            <c:dLbl>
              <c:idx val="3"/>
              <c:layout>
                <c:manualLayout>
                  <c:x val="-2.1153849603432587E-2"/>
                  <c:y val="-0.14814814814814814"/>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17689BB9-0603-438B-9149-9844BCF2AF45}" type="CATEGORYNAME">
                      <a:rPr lang="en-US" sz="1100"/>
                      <a:pPr>
                        <a:defRPr>
                          <a:solidFill>
                            <a:schemeClr val="accent1"/>
                          </a:solidFill>
                        </a:defRPr>
                      </a:pPr>
                      <a:t>[NOMBRE DE CATEGORÍA]</a:t>
                    </a:fld>
                    <a:r>
                      <a:rPr lang="en-US" sz="1100" baseline="0" dirty="0"/>
                      <a:t>; </a:t>
                    </a:r>
                    <a:fld id="{B1FE1B10-624D-4216-BC2F-30EA51784AA1}" type="VALUE">
                      <a:rPr lang="en-US" sz="1100" baseline="0"/>
                      <a:pPr>
                        <a:defRPr>
                          <a:solidFill>
                            <a:schemeClr val="accent1"/>
                          </a:solidFill>
                        </a:defRPr>
                      </a:pPr>
                      <a:t>[VALOR]</a:t>
                    </a:fld>
                    <a:r>
                      <a:rPr lang="en-US" sz="1100" baseline="0" dirty="0"/>
                      <a:t>; </a:t>
                    </a:r>
                    <a:fld id="{00D29E53-2EDC-44C2-8043-9C1594C9BA46}" type="PERCENTAGE">
                      <a:rPr lang="en-US" sz="1100" baseline="0"/>
                      <a:pPr>
                        <a:defRPr>
                          <a:solidFill>
                            <a:schemeClr val="accent1"/>
                          </a:solidFill>
                        </a:defRPr>
                      </a:pPr>
                      <a:t>[PORCENTAJE]</a:t>
                    </a:fld>
                    <a:endParaRPr lang="en-US"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CD8-479E-9FA5-CE4FF4A4EFC5}"/>
                </c:ext>
              </c:extLst>
            </c:dLbl>
            <c:dLbl>
              <c:idx val="4"/>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27DC1C8-5141-4A0F-B500-EC9483B5EFEC}" type="CATEGORYNAME">
                      <a:rPr lang="fr-FR" sz="1100" baseline="0" smtClean="0"/>
                      <a:pPr>
                        <a:defRPr>
                          <a:solidFill>
                            <a:schemeClr val="accent1"/>
                          </a:solidFill>
                        </a:defRPr>
                      </a:pPr>
                      <a:t>[NOMBRE DE CATEGORÍA]</a:t>
                    </a:fld>
                    <a:r>
                      <a:rPr lang="fr-FR" sz="1100" baseline="0" dirty="0"/>
                      <a:t>; </a:t>
                    </a:r>
                    <a:fld id="{C62FF023-5F92-497D-866B-AACA7783E238}" type="VALUE">
                      <a:rPr lang="fr-FR" sz="1100" baseline="0"/>
                      <a:pPr>
                        <a:defRPr>
                          <a:solidFill>
                            <a:schemeClr val="accent1"/>
                          </a:solidFill>
                        </a:defRPr>
                      </a:pPr>
                      <a:t>[VALOR]</a:t>
                    </a:fld>
                    <a:r>
                      <a:rPr lang="fr-FR" sz="1100" baseline="0" dirty="0"/>
                      <a:t>; </a:t>
                    </a:r>
                    <a:fld id="{1F3C8F5A-2720-4D11-9256-EFC8A56DCAC1}" type="PERCENTAGE">
                      <a:rPr lang="fr-FR" sz="1100" baseline="0"/>
                      <a:pPr>
                        <a:defRPr>
                          <a:solidFill>
                            <a:schemeClr val="accent1"/>
                          </a:solidFill>
                        </a:defRPr>
                      </a:pPr>
                      <a:t>[PORCENTAJE]</a:t>
                    </a:fld>
                    <a:endParaRPr lang="fr-FR" sz="11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1"/>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8CD8-479E-9FA5-CE4FF4A4EFC5}"/>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2018.xlsb]Hoja9'!$B$119:$B$123</c:f>
              <c:strCache>
                <c:ptCount val="5"/>
                <c:pt idx="0">
                  <c:v>Tes Tasa Fija 480444</c:v>
                </c:pt>
                <c:pt idx="1">
                  <c:v>Tes Tasa Fija 480446</c:v>
                </c:pt>
                <c:pt idx="2">
                  <c:v>Tes Tasa Fija 480447</c:v>
                </c:pt>
                <c:pt idx="3">
                  <c:v>Tes Tasa Fija 544236                </c:v>
                </c:pt>
                <c:pt idx="4">
                  <c:v>Tes UVR       480449                </c:v>
                </c:pt>
              </c:strCache>
            </c:strRef>
          </c:cat>
          <c:val>
            <c:numRef>
              <c:f>'[RESUMEN DE OPERACIONES MENSUAL A CONTABILIDAD OCTUBRE 2018.xlsb]Hoja9'!$C$119:$C$123</c:f>
              <c:numCache>
                <c:formatCode>#,##0.00</c:formatCode>
                <c:ptCount val="5"/>
                <c:pt idx="0">
                  <c:v>198524825</c:v>
                </c:pt>
                <c:pt idx="1">
                  <c:v>40263610</c:v>
                </c:pt>
                <c:pt idx="2">
                  <c:v>10516190</c:v>
                </c:pt>
                <c:pt idx="3">
                  <c:v>19096423</c:v>
                </c:pt>
                <c:pt idx="4">
                  <c:v>96086018</c:v>
                </c:pt>
              </c:numCache>
            </c:numRef>
          </c:val>
          <c:extLst>
            <c:ext xmlns:c16="http://schemas.microsoft.com/office/drawing/2014/chart" uri="{C3380CC4-5D6E-409C-BE32-E72D297353CC}">
              <c16:uniqueId val="{0000000A-8CD8-479E-9FA5-CE4FF4A4EFC5}"/>
            </c:ext>
          </c:extLst>
        </c:ser>
        <c:ser>
          <c:idx val="1"/>
          <c:order val="1"/>
          <c:tx>
            <c:strRef>
              <c:f>'[RESUMEN DE OPERACIONES MENSUAL A CONTABILIDAD OCTUBRE 2018.xlsb]Hoja9'!$D$118</c:f>
              <c:strCache>
                <c:ptCount val="1"/>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8CD8-479E-9FA5-CE4FF4A4EFC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E-8CD8-479E-9FA5-CE4FF4A4EFC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0-8CD8-479E-9FA5-CE4FF4A4EFC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2-8CD8-479E-9FA5-CE4FF4A4EFC5}"/>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4-8CD8-479E-9FA5-CE4FF4A4EFC5}"/>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8CD8-479E-9FA5-CE4FF4A4EFC5}"/>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E-8CD8-479E-9FA5-CE4FF4A4EFC5}"/>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0-8CD8-479E-9FA5-CE4FF4A4EFC5}"/>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2-8CD8-479E-9FA5-CE4FF4A4EFC5}"/>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4-8CD8-479E-9FA5-CE4FF4A4EFC5}"/>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OCTUBRE 2018.xlsb]Hoja9'!$B$119:$B$123</c:f>
              <c:strCache>
                <c:ptCount val="5"/>
                <c:pt idx="0">
                  <c:v>Tes Tasa Fija 480444</c:v>
                </c:pt>
                <c:pt idx="1">
                  <c:v>Tes Tasa Fija 480446</c:v>
                </c:pt>
                <c:pt idx="2">
                  <c:v>Tes Tasa Fija 480447</c:v>
                </c:pt>
                <c:pt idx="3">
                  <c:v>Tes Tasa Fija 544236                </c:v>
                </c:pt>
                <c:pt idx="4">
                  <c:v>Tes UVR       480449                </c:v>
                </c:pt>
              </c:strCache>
            </c:strRef>
          </c:cat>
          <c:val>
            <c:numRef>
              <c:f>'[RESUMEN DE OPERACIONES MENSUAL A CONTABILIDAD OCTUBRE 2018.xlsb]Hoja9'!$D$119:$D$123</c:f>
              <c:numCache>
                <c:formatCode>General</c:formatCode>
                <c:ptCount val="5"/>
              </c:numCache>
            </c:numRef>
          </c:val>
          <c:extLst>
            <c:ext xmlns:c16="http://schemas.microsoft.com/office/drawing/2014/chart" uri="{C3380CC4-5D6E-409C-BE32-E72D297353CC}">
              <c16:uniqueId val="{00000015-8CD8-479E-9FA5-CE4FF4A4EFC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PROPIOS SAE OCTUBRE 2018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Hoja10!$C$16</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467-44F2-80C3-2ACF99C8C122}"/>
              </c:ext>
            </c:extLst>
          </c:dPt>
          <c:dPt>
            <c:idx val="1"/>
            <c:bubble3D val="0"/>
            <c:explosion val="27"/>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467-44F2-80C3-2ACF99C8C122}"/>
              </c:ext>
            </c:extLst>
          </c:dPt>
          <c:dLbls>
            <c:dLbl>
              <c:idx val="0"/>
              <c:layout>
                <c:manualLayout>
                  <c:x val="0.10505922196614612"/>
                  <c:y val="9.9345436599015277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467-44F2-80C3-2ACF99C8C122}"/>
                </c:ext>
              </c:extLst>
            </c:dLbl>
            <c:dLbl>
              <c:idx val="1"/>
              <c:layout>
                <c:manualLayout>
                  <c:x val="-8.4047377572916943E-2"/>
                  <c:y val="-9.031403327183208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467-44F2-80C3-2ACF99C8C122}"/>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Hoja10!$B$17:$B$18</c:f>
              <c:strCache>
                <c:ptCount val="2"/>
                <c:pt idx="0">
                  <c:v>Bancos Nacionales</c:v>
                </c:pt>
                <c:pt idx="1">
                  <c:v>FIC</c:v>
                </c:pt>
              </c:strCache>
            </c:strRef>
          </c:cat>
          <c:val>
            <c:numRef>
              <c:f>Hoja10!$C$17:$C$18</c:f>
              <c:numCache>
                <c:formatCode>_(* #,##0.00_);_(* \(#,##0.00\);_(* "-"??_);_(@_)</c:formatCode>
                <c:ptCount val="2"/>
                <c:pt idx="0">
                  <c:v>405</c:v>
                </c:pt>
                <c:pt idx="1">
                  <c:v>3779</c:v>
                </c:pt>
              </c:numCache>
            </c:numRef>
          </c:val>
          <c:extLst>
            <c:ext xmlns:c16="http://schemas.microsoft.com/office/drawing/2014/chart" uri="{C3380CC4-5D6E-409C-BE32-E72D297353CC}">
              <c16:uniqueId val="{00000004-3467-44F2-80C3-2ACF99C8C12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PROYECTO</a:t>
            </a:r>
            <a:r>
              <a:rPr lang="en-US" baseline="0"/>
              <a:t> PAZ OCTUBRE 2018</a:t>
            </a:r>
            <a:r>
              <a:rPr lang="en-US"/>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Hoja10!$E$16</c:f>
              <c:strCache>
                <c:ptCount val="1"/>
                <c:pt idx="0">
                  <c:v>RECURSOS TERCEROS </c:v>
                </c:pt>
              </c:strCache>
            </c:strRef>
          </c:tx>
          <c:dPt>
            <c:idx val="0"/>
            <c:bubble3D val="0"/>
            <c:explosion val="2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0DE-4B60-AC0D-E364CC0B82A5}"/>
              </c:ext>
            </c:extLst>
          </c:dPt>
          <c:dPt>
            <c:idx val="1"/>
            <c:bubble3D val="0"/>
            <c:spPr>
              <a:solidFill>
                <a:srgbClr val="FFC0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0DE-4B60-AC0D-E364CC0B82A5}"/>
              </c:ext>
            </c:extLst>
          </c:dPt>
          <c:dLbls>
            <c:dLbl>
              <c:idx val="0"/>
              <c:layout>
                <c:manualLayout>
                  <c:x val="0.29365960826741883"/>
                  <c:y val="9.722554722328262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0DE-4B60-AC0D-E364CC0B82A5}"/>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0DE-4B60-AC0D-E364CC0B82A5}"/>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Hoja10!$B$17:$B$18</c:f>
              <c:strCache>
                <c:ptCount val="2"/>
                <c:pt idx="0">
                  <c:v>Bancos Nacionales</c:v>
                </c:pt>
                <c:pt idx="1">
                  <c:v>FIC</c:v>
                </c:pt>
              </c:strCache>
            </c:strRef>
          </c:cat>
          <c:val>
            <c:numRef>
              <c:f>Hoja10!$E$17:$E$18</c:f>
              <c:numCache>
                <c:formatCode>_(* #,##0.00_);_(* \(#,##0.00\);_(* "-"??_);_(@_)</c:formatCode>
                <c:ptCount val="2"/>
                <c:pt idx="0">
                  <c:v>38</c:v>
                </c:pt>
                <c:pt idx="1">
                  <c:v>5964</c:v>
                </c:pt>
              </c:numCache>
            </c:numRef>
          </c:val>
          <c:extLst>
            <c:ext xmlns:c16="http://schemas.microsoft.com/office/drawing/2014/chart" uri="{C3380CC4-5D6E-409C-BE32-E72D297353CC}">
              <c16:uniqueId val="{00000004-D0DE-4B60-AC0D-E364CC0B82A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s-CO" dirty="0">
                <a:effectLst>
                  <a:outerShdw blurRad="38100" dist="38100" dir="2700000" algn="tl">
                    <a:srgbClr val="000000">
                      <a:alpha val="43137"/>
                    </a:srgbClr>
                  </a:outerShdw>
                </a:effectLst>
              </a:rPr>
              <a:t>EJECUCION ALMACENAMIENTO</a:t>
            </a:r>
            <a:r>
              <a:rPr lang="es-CO" baseline="0" dirty="0">
                <a:effectLst>
                  <a:outerShdw blurRad="38100" dist="38100" dir="2700000" algn="tl">
                    <a:srgbClr val="000000">
                      <a:alpha val="43137"/>
                    </a:srgbClr>
                  </a:outerShdw>
                </a:effectLst>
              </a:rPr>
              <a:t> CEIBAS</a:t>
            </a:r>
            <a:endParaRPr lang="es-CO" dirty="0">
              <a:effectLst>
                <a:outerShdw blurRad="38100" dist="38100" dir="2700000" algn="tl">
                  <a:srgbClr val="000000">
                    <a:alpha val="43137"/>
                  </a:srgbClr>
                </a:outerShdw>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manualLayout>
          <c:layoutTarget val="inner"/>
          <c:xMode val="edge"/>
          <c:yMode val="edge"/>
          <c:x val="0.10673907339384335"/>
          <c:y val="0.11972853263152"/>
          <c:w val="0.87753096591867252"/>
          <c:h val="0.73693759274295156"/>
        </c:manualLayout>
      </c:layout>
      <c:lineChart>
        <c:grouping val="standard"/>
        <c:varyColors val="0"/>
        <c:ser>
          <c:idx val="0"/>
          <c:order val="0"/>
          <c:spPr>
            <a:ln w="28575" cap="rnd">
              <a:solidFill>
                <a:schemeClr val="accent1"/>
              </a:solidFill>
              <a:round/>
            </a:ln>
            <a:effectLst/>
          </c:spPr>
          <c:marker>
            <c:symbol val="none"/>
          </c:marker>
          <c:dLbls>
            <c:dLbl>
              <c:idx val="0"/>
              <c:layout>
                <c:manualLayout>
                  <c:x val="4.8399879038412323E-3"/>
                  <c:y val="4.5513340986085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52F-457D-A489-6095D3222187}"/>
                </c:ext>
              </c:extLst>
            </c:dLbl>
            <c:dLbl>
              <c:idx val="1"/>
              <c:layout>
                <c:manualLayout>
                  <c:x val="0"/>
                  <c:y val="-1.9912086681412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2F-457D-A489-6095D3222187}"/>
                </c:ext>
              </c:extLst>
            </c:dLbl>
            <c:dLbl>
              <c:idx val="2"/>
              <c:layout>
                <c:manualLayout>
                  <c:x val="-1.2099969759603137E-3"/>
                  <c:y val="4.55133409860850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52F-457D-A489-6095D3222187}"/>
                </c:ext>
              </c:extLst>
            </c:dLbl>
            <c:dLbl>
              <c:idx val="3"/>
              <c:layout>
                <c:manualLayout>
                  <c:x val="0"/>
                  <c:y val="-4.8357924797715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52F-457D-A489-6095D3222187}"/>
                </c:ext>
              </c:extLst>
            </c:dLbl>
            <c:dLbl>
              <c:idx val="4"/>
              <c:layout>
                <c:manualLayout>
                  <c:x val="0"/>
                  <c:y val="3.98241733628243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52F-457D-A489-6095D3222187}"/>
                </c:ext>
              </c:extLst>
            </c:dLbl>
            <c:dLbl>
              <c:idx val="7"/>
              <c:layout>
                <c:manualLayout>
                  <c:x val="-6.049984879801568E-3"/>
                  <c:y val="-1.42229190581516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52F-457D-A489-6095D3222187}"/>
                </c:ext>
              </c:extLst>
            </c:dLbl>
            <c:dLbl>
              <c:idx val="8"/>
              <c:layout>
                <c:manualLayout>
                  <c:x val="-8.4699788317221959E-3"/>
                  <c:y val="-2.2756670493042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52F-457D-A489-6095D3222187}"/>
                </c:ext>
              </c:extLst>
            </c:dLbl>
            <c:dLbl>
              <c:idx val="9"/>
              <c:layout>
                <c:manualLayout>
                  <c:x val="-1.774641730595752E-16"/>
                  <c:y val="3.12904219279334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52F-457D-A489-6095D322218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CEIBAS!$E$7:$N$7</c:f>
              <c:strCache>
                <c:ptCount val="10"/>
                <c:pt idx="0">
                  <c:v>DICIEMBRE DE 2017</c:v>
                </c:pt>
                <c:pt idx="1">
                  <c:v>ENERO</c:v>
                </c:pt>
                <c:pt idx="2">
                  <c:v>FEBRERO</c:v>
                </c:pt>
                <c:pt idx="3">
                  <c:v>MARZO</c:v>
                </c:pt>
                <c:pt idx="4">
                  <c:v>ABRIL</c:v>
                </c:pt>
                <c:pt idx="5">
                  <c:v>MAYO</c:v>
                </c:pt>
                <c:pt idx="6">
                  <c:v>JUNIO</c:v>
                </c:pt>
                <c:pt idx="7">
                  <c:v>JULIO</c:v>
                </c:pt>
                <c:pt idx="8">
                  <c:v>AGOSTO</c:v>
                </c:pt>
                <c:pt idx="9">
                  <c:v>SEPTIEMBRE</c:v>
                </c:pt>
              </c:strCache>
            </c:strRef>
          </c:cat>
          <c:val>
            <c:numRef>
              <c:f>CEIBAS!$E$8:$N$8</c:f>
              <c:numCache>
                <c:formatCode>_-"$"* #,##0_-;\-"$"* #,##0_-;_-"$"* "-"??_-;_-@_-</c:formatCode>
                <c:ptCount val="10"/>
                <c:pt idx="0">
                  <c:v>56460793</c:v>
                </c:pt>
                <c:pt idx="1">
                  <c:v>62082627</c:v>
                </c:pt>
                <c:pt idx="2">
                  <c:v>57736546</c:v>
                </c:pt>
                <c:pt idx="3">
                  <c:v>57736546</c:v>
                </c:pt>
                <c:pt idx="4">
                  <c:v>59112001</c:v>
                </c:pt>
                <c:pt idx="5">
                  <c:v>62142439.030000001</c:v>
                </c:pt>
                <c:pt idx="6">
                  <c:v>89379830</c:v>
                </c:pt>
                <c:pt idx="7">
                  <c:v>75903314</c:v>
                </c:pt>
                <c:pt idx="8">
                  <c:v>66168287</c:v>
                </c:pt>
                <c:pt idx="9">
                  <c:v>64559939</c:v>
                </c:pt>
              </c:numCache>
            </c:numRef>
          </c:val>
          <c:smooth val="0"/>
          <c:extLst>
            <c:ext xmlns:c16="http://schemas.microsoft.com/office/drawing/2014/chart" uri="{C3380CC4-5D6E-409C-BE32-E72D297353CC}">
              <c16:uniqueId val="{00000000-0568-439B-A4BF-CC57530D1577}"/>
            </c:ext>
          </c:extLst>
        </c:ser>
        <c:dLbls>
          <c:showLegendKey val="0"/>
          <c:showVal val="0"/>
          <c:showCatName val="0"/>
          <c:showSerName val="0"/>
          <c:showPercent val="0"/>
          <c:showBubbleSize val="0"/>
        </c:dLbls>
        <c:smooth val="0"/>
        <c:axId val="668804223"/>
        <c:axId val="668239967"/>
      </c:lineChart>
      <c:catAx>
        <c:axId val="668804223"/>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8239967"/>
        <c:crosses val="autoZero"/>
        <c:auto val="1"/>
        <c:lblAlgn val="ctr"/>
        <c:lblOffset val="100"/>
        <c:noMultiLvlLbl val="0"/>
      </c:catAx>
      <c:valAx>
        <c:axId val="6682399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VALORES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88042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lang="es-CO" sz="1400" b="0" i="0" baseline="0" dirty="0">
                <a:effectLst>
                  <a:outerShdw blurRad="38100" dist="38100" dir="2700000" algn="tl" rotWithShape="0">
                    <a:srgbClr val="000000">
                      <a:alpha val="43000"/>
                    </a:srgbClr>
                  </a:outerShdw>
                </a:effectLst>
              </a:rPr>
              <a:t>EJECUCION </a:t>
            </a:r>
            <a:r>
              <a:rPr lang="es-CO" sz="1400" b="0" i="0" u="none" strike="noStrike" baseline="0" dirty="0">
                <a:effectLst>
                  <a:outerShdw blurRad="38100" dist="38100" dir="2700000" algn="tl" rotWithShape="0">
                    <a:srgbClr val="000000">
                      <a:alpha val="43000"/>
                    </a:srgbClr>
                  </a:outerShdw>
                </a:effectLst>
              </a:rPr>
              <a:t>ALMACENAMIENTO</a:t>
            </a:r>
            <a:r>
              <a:rPr lang="es-CO" sz="1400" b="0" i="0" baseline="0" dirty="0">
                <a:effectLst>
                  <a:outerShdw blurRad="38100" dist="38100" dir="2700000" algn="tl" rotWithShape="0">
                    <a:srgbClr val="000000">
                      <a:alpha val="43000"/>
                    </a:srgbClr>
                  </a:outerShdw>
                </a:effectLst>
              </a:rPr>
              <a:t> ALPOPULAR</a:t>
            </a:r>
            <a:endParaRPr lang="es-CO" sz="14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prstClr val="black">
                    <a:lumMod val="65000"/>
                    <a:lumOff val="35000"/>
                  </a:prstClr>
                </a:solidFill>
              </a:defRPr>
            </a:pPr>
            <a:endParaRPr lang="en-US" sz="1400"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endParaRPr lang="es-CO"/>
        </a:p>
      </c:txPr>
    </c:title>
    <c:autoTitleDeleted val="0"/>
    <c:plotArea>
      <c:layout>
        <c:manualLayout>
          <c:layoutTarget val="inner"/>
          <c:xMode val="edge"/>
          <c:yMode val="edge"/>
          <c:x val="0.19735136250126178"/>
          <c:y val="0.26073574573764169"/>
          <c:w val="0.68666516986047499"/>
          <c:h val="0.37255853092252317"/>
        </c:manualLayout>
      </c:layout>
      <c:lineChart>
        <c:grouping val="standard"/>
        <c:varyColors val="0"/>
        <c:ser>
          <c:idx val="0"/>
          <c:order val="0"/>
          <c:tx>
            <c:strRef>
              <c:f>ALPOPULAR!$D$25</c:f>
              <c:strCache>
                <c:ptCount val="1"/>
                <c:pt idx="0">
                  <c:v>TOTAL</c:v>
                </c:pt>
              </c:strCache>
            </c:strRef>
          </c:tx>
          <c:spPr>
            <a:ln w="28575" cap="rnd">
              <a:solidFill>
                <a:schemeClr val="accent1"/>
              </a:solidFill>
              <a:round/>
            </a:ln>
            <a:effectLst/>
          </c:spPr>
          <c:marker>
            <c:symbol val="none"/>
          </c:marker>
          <c:dLbls>
            <c:dLbl>
              <c:idx val="0"/>
              <c:layout>
                <c:manualLayout>
                  <c:x val="0"/>
                  <c:y val="1.22120151998241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A07-494B-8CB2-FAD5A274382F}"/>
                </c:ext>
              </c:extLst>
            </c:dLbl>
            <c:dLbl>
              <c:idx val="1"/>
              <c:layout>
                <c:manualLayout>
                  <c:x val="-2.309070757200707E-3"/>
                  <c:y val="-5.12904638392614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A07-494B-8CB2-FAD5A274382F}"/>
                </c:ext>
              </c:extLst>
            </c:dLbl>
            <c:dLbl>
              <c:idx val="2"/>
              <c:layout>
                <c:manualLayout>
                  <c:x val="-4.2332474853650303E-17"/>
                  <c:y val="-2.44240303996483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A07-494B-8CB2-FAD5A274382F}"/>
                </c:ext>
              </c:extLst>
            </c:dLbl>
            <c:dLbl>
              <c:idx val="3"/>
              <c:layout>
                <c:manualLayout>
                  <c:x val="-6.9272122716019929E-3"/>
                  <c:y val="-2.44240303996482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A07-494B-8CB2-FAD5A274382F}"/>
                </c:ext>
              </c:extLst>
            </c:dLbl>
            <c:dLbl>
              <c:idx val="6"/>
              <c:layout>
                <c:manualLayout>
                  <c:x val="0"/>
                  <c:y val="-1.70968212797538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A07-494B-8CB2-FAD5A274382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ALPOPULAR!$E$24:$N$24</c:f>
              <c:strCache>
                <c:ptCount val="10"/>
                <c:pt idx="0">
                  <c:v>DICIEMBRE DE 2017</c:v>
                </c:pt>
                <c:pt idx="1">
                  <c:v>ENERO</c:v>
                </c:pt>
                <c:pt idx="2">
                  <c:v>FEBRERO</c:v>
                </c:pt>
                <c:pt idx="3">
                  <c:v>MARZO</c:v>
                </c:pt>
                <c:pt idx="4">
                  <c:v>ABRIL</c:v>
                </c:pt>
                <c:pt idx="5">
                  <c:v>MAYO</c:v>
                </c:pt>
                <c:pt idx="6">
                  <c:v>JUNIO</c:v>
                </c:pt>
                <c:pt idx="7">
                  <c:v>JULIO</c:v>
                </c:pt>
                <c:pt idx="8">
                  <c:v>AGOSTO</c:v>
                </c:pt>
                <c:pt idx="9">
                  <c:v>SEPTIEMBRE</c:v>
                </c:pt>
              </c:strCache>
            </c:strRef>
          </c:cat>
          <c:val>
            <c:numRef>
              <c:f>ALPOPULAR!$E$25:$N$25</c:f>
              <c:numCache>
                <c:formatCode>_-"$"* #,##0_-;\-"$"* #,##0_-;_-"$"* "-"??_-;_-@_-</c:formatCode>
                <c:ptCount val="10"/>
                <c:pt idx="0">
                  <c:v>635047584</c:v>
                </c:pt>
                <c:pt idx="1">
                  <c:v>759710187</c:v>
                </c:pt>
                <c:pt idx="2">
                  <c:v>759710187</c:v>
                </c:pt>
                <c:pt idx="3">
                  <c:v>614972748</c:v>
                </c:pt>
                <c:pt idx="4">
                  <c:v>543033987</c:v>
                </c:pt>
                <c:pt idx="5">
                  <c:v>1130195208</c:v>
                </c:pt>
                <c:pt idx="6">
                  <c:v>733030705</c:v>
                </c:pt>
                <c:pt idx="7">
                  <c:v>633841792</c:v>
                </c:pt>
                <c:pt idx="8">
                  <c:v>1208997233</c:v>
                </c:pt>
                <c:pt idx="9">
                  <c:v>606850926</c:v>
                </c:pt>
              </c:numCache>
            </c:numRef>
          </c:val>
          <c:smooth val="0"/>
          <c:extLst>
            <c:ext xmlns:c16="http://schemas.microsoft.com/office/drawing/2014/chart" uri="{C3380CC4-5D6E-409C-BE32-E72D297353CC}">
              <c16:uniqueId val="{00000000-0A07-494B-8CB2-FAD5A274382F}"/>
            </c:ext>
          </c:extLst>
        </c:ser>
        <c:dLbls>
          <c:showLegendKey val="0"/>
          <c:showVal val="0"/>
          <c:showCatName val="0"/>
          <c:showSerName val="0"/>
          <c:showPercent val="0"/>
          <c:showBubbleSize val="0"/>
        </c:dLbls>
        <c:smooth val="0"/>
        <c:axId val="445233967"/>
        <c:axId val="665381839"/>
      </c:lineChart>
      <c:catAx>
        <c:axId val="44523396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MES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5381839"/>
        <c:crosses val="autoZero"/>
        <c:auto val="1"/>
        <c:lblAlgn val="ctr"/>
        <c:lblOffset val="100"/>
        <c:noMultiLvlLbl val="0"/>
      </c:catAx>
      <c:valAx>
        <c:axId val="6653818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VALORES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452339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n-US" dirty="0">
                <a:effectLst>
                  <a:outerShdw blurRad="38100" dist="38100" dir="2700000" algn="tl">
                    <a:srgbClr val="000000">
                      <a:alpha val="43137"/>
                    </a:srgbClr>
                  </a:outerShdw>
                </a:effectLst>
              </a:rPr>
              <a:t>EJECUCION</a:t>
            </a:r>
            <a:r>
              <a:rPr lang="en-US" baseline="0" dirty="0">
                <a:effectLst>
                  <a:outerShdw blurRad="38100" dist="38100" dir="2700000" algn="tl">
                    <a:srgbClr val="000000">
                      <a:alpha val="43137"/>
                    </a:srgbClr>
                  </a:outerShdw>
                </a:effectLst>
              </a:rPr>
              <a:t> </a:t>
            </a:r>
            <a:r>
              <a:rPr lang="es-CO" sz="1400" b="0" i="0" u="none" strike="noStrike" baseline="0" dirty="0">
                <a:effectLst>
                  <a:outerShdw blurRad="38100" dist="38100" dir="2700000" algn="tl" rotWithShape="0">
                    <a:srgbClr val="000000">
                      <a:alpha val="43000"/>
                    </a:srgbClr>
                  </a:outerShdw>
                </a:effectLst>
              </a:rPr>
              <a:t>ALMACENAMIENTO </a:t>
            </a:r>
            <a:r>
              <a:rPr lang="en-US" baseline="0" dirty="0">
                <a:effectLst>
                  <a:outerShdw blurRad="38100" dist="38100" dir="2700000" algn="tl">
                    <a:srgbClr val="000000">
                      <a:alpha val="43137"/>
                    </a:srgbClr>
                  </a:outerShdw>
                </a:effectLst>
              </a:rPr>
              <a:t>ALMAGRARIO</a:t>
            </a:r>
            <a:endParaRPr lang="en-US" dirty="0">
              <a:effectLst>
                <a:outerShdw blurRad="38100" dist="38100" dir="2700000" algn="tl">
                  <a:srgbClr val="000000">
                    <a:alpha val="43137"/>
                  </a:srgbClr>
                </a:outerShdw>
              </a:effectLst>
            </a:endParaRPr>
          </a:p>
        </c:rich>
      </c:tx>
      <c:layout>
        <c:manualLayout>
          <c:xMode val="edge"/>
          <c:yMode val="edge"/>
          <c:x val="0.37792250202681071"/>
          <c:y val="2.173469900008975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s-CO"/>
        </a:p>
      </c:txPr>
    </c:title>
    <c:autoTitleDeleted val="0"/>
    <c:plotArea>
      <c:layout/>
      <c:lineChart>
        <c:grouping val="standard"/>
        <c:varyColors val="0"/>
        <c:ser>
          <c:idx val="0"/>
          <c:order val="0"/>
          <c:tx>
            <c:strRef>
              <c:f>ALMAGRARIO!$D$20</c:f>
              <c:strCache>
                <c:ptCount val="1"/>
                <c:pt idx="0">
                  <c:v>ALMAGRARIO</c:v>
                </c:pt>
              </c:strCache>
            </c:strRef>
          </c:tx>
          <c:spPr>
            <a:ln w="28575" cap="rnd">
              <a:solidFill>
                <a:schemeClr val="accent1"/>
              </a:solidFill>
              <a:round/>
            </a:ln>
            <a:effectLst/>
          </c:spPr>
          <c:marker>
            <c:symbol val="none"/>
          </c:marker>
          <c:dLbls>
            <c:dLbl>
              <c:idx val="1"/>
              <c:layout>
                <c:manualLayout>
                  <c:x val="-4.6145426220685053E-3"/>
                  <c:y val="-7.72789297780969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2FB-4C04-8C59-FC8DA5DDC070}"/>
                </c:ext>
              </c:extLst>
            </c:dLbl>
            <c:dLbl>
              <c:idx val="2"/>
              <c:layout>
                <c:manualLayout>
                  <c:x val="-9.2290852441370107E-3"/>
                  <c:y val="5.07142976668760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2FB-4C04-8C59-FC8DA5DDC070}"/>
                </c:ext>
              </c:extLst>
            </c:dLbl>
            <c:dLbl>
              <c:idx val="3"/>
              <c:layout>
                <c:manualLayout>
                  <c:x val="-6.921813933102758E-3"/>
                  <c:y val="-6.03741638891382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2FB-4C04-8C59-FC8DA5DDC070}"/>
                </c:ext>
              </c:extLst>
            </c:dLbl>
            <c:dLbl>
              <c:idx val="5"/>
              <c:layout>
                <c:manualLayout>
                  <c:x val="-1.1536356555171263E-3"/>
                  <c:y val="-2.89795986667863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2FB-4C04-8C59-FC8DA5DDC070}"/>
                </c:ext>
              </c:extLst>
            </c:dLbl>
            <c:dLbl>
              <c:idx val="6"/>
              <c:layout>
                <c:manualLayout>
                  <c:x val="-9.2290852441369257E-3"/>
                  <c:y val="8.210886288922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2FB-4C04-8C59-FC8DA5DDC070}"/>
                </c:ext>
              </c:extLst>
            </c:dLbl>
            <c:dLbl>
              <c:idx val="7"/>
              <c:layout>
                <c:manualLayout>
                  <c:x val="2.3072713110342527E-3"/>
                  <c:y val="-4.82993311113105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2FB-4C04-8C59-FC8DA5DDC070}"/>
                </c:ext>
              </c:extLst>
            </c:dLbl>
            <c:dLbl>
              <c:idx val="8"/>
              <c:layout>
                <c:manualLayout>
                  <c:x val="-1.0382720899653967E-2"/>
                  <c:y val="5.3129264222441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2FB-4C04-8C59-FC8DA5DDC070}"/>
                </c:ext>
              </c:extLst>
            </c:dLbl>
            <c:dLbl>
              <c:idx val="9"/>
              <c:layout>
                <c:manualLayout>
                  <c:x val="-1.6919794155345279E-16"/>
                  <c:y val="-3.8639464889048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2FB-4C04-8C59-FC8DA5DDC07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ALMAGRARIO!$E$20:$N$20</c:f>
              <c:numCache>
                <c:formatCode>_-"$"* #,##0_-;\-"$"* #,##0_-;_-"$"* "-"??_-;_-@_-</c:formatCode>
                <c:ptCount val="10"/>
                <c:pt idx="0">
                  <c:v>289790992</c:v>
                </c:pt>
                <c:pt idx="1">
                  <c:v>307587819</c:v>
                </c:pt>
                <c:pt idx="2">
                  <c:v>310102528</c:v>
                </c:pt>
                <c:pt idx="3">
                  <c:v>311673980</c:v>
                </c:pt>
                <c:pt idx="4">
                  <c:v>313185017.93000001</c:v>
                </c:pt>
                <c:pt idx="5">
                  <c:v>356714806.07000005</c:v>
                </c:pt>
                <c:pt idx="6">
                  <c:v>348967681</c:v>
                </c:pt>
                <c:pt idx="7">
                  <c:v>321825614.67000002</c:v>
                </c:pt>
                <c:pt idx="8">
                  <c:v>317625801.51999998</c:v>
                </c:pt>
                <c:pt idx="9">
                  <c:v>303193847.73999995</c:v>
                </c:pt>
              </c:numCache>
            </c:numRef>
          </c:val>
          <c:smooth val="0"/>
          <c:extLst>
            <c:ext xmlns:c16="http://schemas.microsoft.com/office/drawing/2014/chart" uri="{C3380CC4-5D6E-409C-BE32-E72D297353CC}">
              <c16:uniqueId val="{00000000-F2FB-4C04-8C59-FC8DA5DDC070}"/>
            </c:ext>
          </c:extLst>
        </c:ser>
        <c:dLbls>
          <c:showLegendKey val="0"/>
          <c:showVal val="0"/>
          <c:showCatName val="0"/>
          <c:showSerName val="0"/>
          <c:showPercent val="0"/>
          <c:showBubbleSize val="0"/>
        </c:dLbls>
        <c:smooth val="0"/>
        <c:axId val="669188479"/>
        <c:axId val="685507679"/>
      </c:lineChart>
      <c:catAx>
        <c:axId val="66918847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MES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85507679"/>
        <c:crosses val="autoZero"/>
        <c:auto val="1"/>
        <c:lblAlgn val="ctr"/>
        <c:lblOffset val="100"/>
        <c:noMultiLvlLbl val="0"/>
      </c:catAx>
      <c:valAx>
        <c:axId val="6855076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VALORES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91884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387780075563455"/>
          <c:y val="0.1440101227870442"/>
          <c:w val="0.79041863517060362"/>
          <c:h val="0.59805958587502406"/>
        </c:manualLayout>
      </c:layout>
      <c:lineChart>
        <c:grouping val="standard"/>
        <c:varyColors val="0"/>
        <c:ser>
          <c:idx val="0"/>
          <c:order val="0"/>
          <c:tx>
            <c:strRef>
              <c:f>Hoja4!$I$7</c:f>
              <c:strCache>
                <c:ptCount val="1"/>
                <c:pt idx="0">
                  <c:v>ALPOPULAR</c:v>
                </c:pt>
              </c:strCache>
            </c:strRef>
          </c:tx>
          <c:spPr>
            <a:ln w="28575" cap="rnd">
              <a:solidFill>
                <a:schemeClr val="accent1"/>
              </a:solidFill>
              <a:round/>
            </a:ln>
            <a:effectLst/>
          </c:spPr>
          <c:marker>
            <c:symbol val="none"/>
          </c:marker>
          <c:dLbls>
            <c:dLbl>
              <c:idx val="0"/>
              <c:layout>
                <c:manualLayout>
                  <c:x val="-5.7035463663289926E-3"/>
                  <c:y val="-5.28268390291342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DA-4378-806D-F7315228CFD2}"/>
                </c:ext>
              </c:extLst>
            </c:dLbl>
            <c:dLbl>
              <c:idx val="1"/>
              <c:layout>
                <c:manualLayout>
                  <c:x val="5.7035463663289926E-3"/>
                  <c:y val="-4.22614712233074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DA-4378-806D-F7315228CFD2}"/>
                </c:ext>
              </c:extLst>
            </c:dLbl>
            <c:dLbl>
              <c:idx val="2"/>
              <c:layout>
                <c:manualLayout>
                  <c:x val="-3.1939859651442359E-2"/>
                  <c:y val="-0.121501729767008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DA-4378-806D-F7315228CFD2}"/>
                </c:ext>
              </c:extLst>
            </c:dLbl>
            <c:dLbl>
              <c:idx val="5"/>
              <c:layout>
                <c:manualLayout>
                  <c:x val="-1.1407092732658069E-2"/>
                  <c:y val="-0.139991123427205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ADA-4378-806D-F7315228CFD2}"/>
                </c:ext>
              </c:extLst>
            </c:dLbl>
            <c:dLbl>
              <c:idx val="6"/>
              <c:layout>
                <c:manualLayout>
                  <c:x val="-1.1407092732659658E-3"/>
                  <c:y val="1.3206709757283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ADA-4378-806D-F7315228CFD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Hoja4!$J$6:$Q$6</c:f>
              <c:strCache>
                <c:ptCount val="8"/>
                <c:pt idx="0">
                  <c:v>ENERO</c:v>
                </c:pt>
                <c:pt idx="1">
                  <c:v>FEBRERO</c:v>
                </c:pt>
                <c:pt idx="2">
                  <c:v>ABRIL</c:v>
                </c:pt>
                <c:pt idx="3">
                  <c:v>MAYO</c:v>
                </c:pt>
                <c:pt idx="4">
                  <c:v>JUNIO</c:v>
                </c:pt>
                <c:pt idx="5">
                  <c:v>JULIO</c:v>
                </c:pt>
                <c:pt idx="6">
                  <c:v>AGOSTO</c:v>
                </c:pt>
                <c:pt idx="7">
                  <c:v>SEPTIEMBRE</c:v>
                </c:pt>
              </c:strCache>
            </c:strRef>
          </c:cat>
          <c:val>
            <c:numRef>
              <c:f>Hoja4!$J$7:$Q$7</c:f>
              <c:numCache>
                <c:formatCode>_-"$"* #,##0_-;\-"$"* #,##0_-;_-"$"* "-"??_-;_-@_-</c:formatCode>
                <c:ptCount val="8"/>
                <c:pt idx="0">
                  <c:v>7767000</c:v>
                </c:pt>
                <c:pt idx="1">
                  <c:v>7360000</c:v>
                </c:pt>
                <c:pt idx="2">
                  <c:v>7368000</c:v>
                </c:pt>
                <c:pt idx="3">
                  <c:v>7309000</c:v>
                </c:pt>
                <c:pt idx="4">
                  <c:v>10162500</c:v>
                </c:pt>
                <c:pt idx="5">
                  <c:v>2834000</c:v>
                </c:pt>
                <c:pt idx="6">
                  <c:v>1255000</c:v>
                </c:pt>
                <c:pt idx="7">
                  <c:v>2880880</c:v>
                </c:pt>
              </c:numCache>
            </c:numRef>
          </c:val>
          <c:smooth val="0"/>
          <c:extLst>
            <c:ext xmlns:c16="http://schemas.microsoft.com/office/drawing/2014/chart" uri="{C3380CC4-5D6E-409C-BE32-E72D297353CC}">
              <c16:uniqueId val="{00000000-CB78-4BE8-B9B1-CC60A7F6E0C2}"/>
            </c:ext>
          </c:extLst>
        </c:ser>
        <c:ser>
          <c:idx val="1"/>
          <c:order val="1"/>
          <c:tx>
            <c:strRef>
              <c:f>Hoja4!$I$8</c:f>
              <c:strCache>
                <c:ptCount val="1"/>
                <c:pt idx="0">
                  <c:v>ALMAGRARIO</c:v>
                </c:pt>
              </c:strCache>
            </c:strRef>
          </c:tx>
          <c:spPr>
            <a:ln w="28575" cap="rnd">
              <a:solidFill>
                <a:schemeClr val="accent2"/>
              </a:solidFill>
              <a:round/>
            </a:ln>
            <a:effectLst/>
          </c:spPr>
          <c:marker>
            <c:symbol val="none"/>
          </c:marker>
          <c:dLbls>
            <c:dLbl>
              <c:idx val="0"/>
              <c:layout>
                <c:manualLayout>
                  <c:x val="1.0266383459392186E-2"/>
                  <c:y val="1.05653678058268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ADA-4378-806D-F7315228CFD2}"/>
                </c:ext>
              </c:extLst>
            </c:dLbl>
            <c:dLbl>
              <c:idx val="2"/>
              <c:layout>
                <c:manualLayout>
                  <c:x val="-1.1407092732657986E-3"/>
                  <c:y val="5.81095229320475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ADA-4378-806D-F7315228CFD2}"/>
                </c:ext>
              </c:extLst>
            </c:dLbl>
            <c:dLbl>
              <c:idx val="3"/>
              <c:layout>
                <c:manualLayout>
                  <c:x val="-1.1407092732657986E-3"/>
                  <c:y val="2.37720775631102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ADA-4378-806D-F7315228CFD2}"/>
                </c:ext>
              </c:extLst>
            </c:dLbl>
            <c:dLbl>
              <c:idx val="4"/>
              <c:layout>
                <c:manualLayout>
                  <c:x val="-1.4829220552455381E-2"/>
                  <c:y val="4.75441551262207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ADA-4378-806D-F7315228CFD2}"/>
                </c:ext>
              </c:extLst>
            </c:dLbl>
            <c:dLbl>
              <c:idx val="5"/>
              <c:layout>
                <c:manualLayout>
                  <c:x val="3.4221278197972284E-3"/>
                  <c:y val="-2.64134195145672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ADA-4378-806D-F7315228CFD2}"/>
                </c:ext>
              </c:extLst>
            </c:dLbl>
            <c:dLbl>
              <c:idx val="6"/>
              <c:layout>
                <c:manualLayout>
                  <c:x val="-1.6730209405758344E-16"/>
                  <c:y val="0.1030123361068116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ADA-4378-806D-F7315228CFD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Hoja4!$J$6:$Q$6</c:f>
              <c:strCache>
                <c:ptCount val="8"/>
                <c:pt idx="0">
                  <c:v>ENERO</c:v>
                </c:pt>
                <c:pt idx="1">
                  <c:v>FEBRERO</c:v>
                </c:pt>
                <c:pt idx="2">
                  <c:v>ABRIL</c:v>
                </c:pt>
                <c:pt idx="3">
                  <c:v>MAYO</c:v>
                </c:pt>
                <c:pt idx="4">
                  <c:v>JUNIO</c:v>
                </c:pt>
                <c:pt idx="5">
                  <c:v>JULIO</c:v>
                </c:pt>
                <c:pt idx="6">
                  <c:v>AGOSTO</c:v>
                </c:pt>
                <c:pt idx="7">
                  <c:v>SEPTIEMBRE</c:v>
                </c:pt>
              </c:strCache>
            </c:strRef>
          </c:cat>
          <c:val>
            <c:numRef>
              <c:f>Hoja4!$J$8:$Q$8</c:f>
              <c:numCache>
                <c:formatCode>_-"$"* #,##0_-;\-"$"* #,##0_-;_-"$"* "-"??_-;_-@_-</c:formatCode>
                <c:ptCount val="8"/>
                <c:pt idx="0">
                  <c:v>4550000</c:v>
                </c:pt>
                <c:pt idx="1">
                  <c:v>6507000</c:v>
                </c:pt>
                <c:pt idx="2">
                  <c:v>2305000</c:v>
                </c:pt>
                <c:pt idx="3">
                  <c:v>1870000</c:v>
                </c:pt>
                <c:pt idx="4">
                  <c:v>3565000</c:v>
                </c:pt>
                <c:pt idx="5">
                  <c:v>2870000</c:v>
                </c:pt>
                <c:pt idx="6">
                  <c:v>738000</c:v>
                </c:pt>
                <c:pt idx="7">
                  <c:v>8050000</c:v>
                </c:pt>
              </c:numCache>
            </c:numRef>
          </c:val>
          <c:smooth val="0"/>
          <c:extLst>
            <c:ext xmlns:c16="http://schemas.microsoft.com/office/drawing/2014/chart" uri="{C3380CC4-5D6E-409C-BE32-E72D297353CC}">
              <c16:uniqueId val="{00000001-CB78-4BE8-B9B1-CC60A7F6E0C2}"/>
            </c:ext>
          </c:extLst>
        </c:ser>
        <c:ser>
          <c:idx val="2"/>
          <c:order val="2"/>
          <c:tx>
            <c:strRef>
              <c:f>Hoja4!$I$9</c:f>
              <c:strCache>
                <c:ptCount val="1"/>
                <c:pt idx="0">
                  <c:v>CEIBAS</c:v>
                </c:pt>
              </c:strCache>
            </c:strRef>
          </c:tx>
          <c:spPr>
            <a:ln w="28575" cap="rnd">
              <a:solidFill>
                <a:schemeClr val="accent3"/>
              </a:solidFill>
              <a:round/>
            </a:ln>
            <a:effectLst/>
          </c:spPr>
          <c:marker>
            <c:symbol val="none"/>
          </c:marker>
          <c:dLbls>
            <c:dLbl>
              <c:idx val="0"/>
              <c:layout>
                <c:manualLayout>
                  <c:x val="-4.3346952384100385E-2"/>
                  <c:y val="7.65989165922446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ADA-4378-806D-F7315228CFD2}"/>
                </c:ext>
              </c:extLst>
            </c:dLbl>
            <c:dLbl>
              <c:idx val="2"/>
              <c:layout>
                <c:manualLayout>
                  <c:x val="7.9849649128605898E-3"/>
                  <c:y val="4.49028131747640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ADA-4378-806D-F7315228CFD2}"/>
                </c:ext>
              </c:extLst>
            </c:dLbl>
            <c:dLbl>
              <c:idx val="4"/>
              <c:layout>
                <c:manualLayout>
                  <c:x val="-6.5020428576150521E-2"/>
                  <c:y val="3.96201292718506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DA-4378-806D-F7315228CFD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Hoja4!$J$6:$Q$6</c:f>
              <c:strCache>
                <c:ptCount val="8"/>
                <c:pt idx="0">
                  <c:v>ENERO</c:v>
                </c:pt>
                <c:pt idx="1">
                  <c:v>FEBRERO</c:v>
                </c:pt>
                <c:pt idx="2">
                  <c:v>ABRIL</c:v>
                </c:pt>
                <c:pt idx="3">
                  <c:v>MAYO</c:v>
                </c:pt>
                <c:pt idx="4">
                  <c:v>JUNIO</c:v>
                </c:pt>
                <c:pt idx="5">
                  <c:v>JULIO</c:v>
                </c:pt>
                <c:pt idx="6">
                  <c:v>AGOSTO</c:v>
                </c:pt>
                <c:pt idx="7">
                  <c:v>SEPTIEMBRE</c:v>
                </c:pt>
              </c:strCache>
            </c:strRef>
          </c:cat>
          <c:val>
            <c:numRef>
              <c:f>Hoja4!$J$9:$Q$9</c:f>
              <c:numCache>
                <c:formatCode>_-"$"* #,##0_-;\-"$"* #,##0_-;_-"$"* "-"??_-;_-@_-</c:formatCode>
                <c:ptCount val="8"/>
                <c:pt idx="0">
                  <c:v>3720000</c:v>
                </c:pt>
                <c:pt idx="1">
                  <c:v>0</c:v>
                </c:pt>
                <c:pt idx="2">
                  <c:v>7480000</c:v>
                </c:pt>
                <c:pt idx="3">
                  <c:v>15150000</c:v>
                </c:pt>
                <c:pt idx="4">
                  <c:v>6550000</c:v>
                </c:pt>
                <c:pt idx="5">
                  <c:v>0</c:v>
                </c:pt>
                <c:pt idx="6">
                  <c:v>5184000</c:v>
                </c:pt>
                <c:pt idx="7">
                  <c:v>4040000</c:v>
                </c:pt>
              </c:numCache>
            </c:numRef>
          </c:val>
          <c:smooth val="0"/>
          <c:extLst>
            <c:ext xmlns:c16="http://schemas.microsoft.com/office/drawing/2014/chart" uri="{C3380CC4-5D6E-409C-BE32-E72D297353CC}">
              <c16:uniqueId val="{00000002-CB78-4BE8-B9B1-CC60A7F6E0C2}"/>
            </c:ext>
          </c:extLst>
        </c:ser>
        <c:dLbls>
          <c:showLegendKey val="0"/>
          <c:showVal val="0"/>
          <c:showCatName val="0"/>
          <c:showSerName val="0"/>
          <c:showPercent val="0"/>
          <c:showBubbleSize val="0"/>
        </c:dLbls>
        <c:smooth val="0"/>
        <c:axId val="668803391"/>
        <c:axId val="685504655"/>
      </c:lineChart>
      <c:catAx>
        <c:axId val="668803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85504655"/>
        <c:crosses val="autoZero"/>
        <c:auto val="1"/>
        <c:lblAlgn val="ctr"/>
        <c:lblOffset val="100"/>
        <c:noMultiLvlLbl val="0"/>
      </c:catAx>
      <c:valAx>
        <c:axId val="685504655"/>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68803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61188747580572"/>
          <c:y val="1.6634405784113529E-2"/>
          <c:w val="0.87448438098737924"/>
          <c:h val="0.84038959159081961"/>
        </c:manualLayout>
      </c:layout>
      <c:lineChart>
        <c:grouping val="standard"/>
        <c:varyColors val="0"/>
        <c:ser>
          <c:idx val="0"/>
          <c:order val="0"/>
          <c:tx>
            <c:strRef>
              <c:f>ALMAGRARIO!$D$20</c:f>
              <c:strCache>
                <c:ptCount val="1"/>
                <c:pt idx="0">
                  <c:v>ALMAGRARIO</c:v>
                </c:pt>
              </c:strCache>
            </c:strRef>
          </c:tx>
          <c:spPr>
            <a:ln w="28575" cap="rnd">
              <a:solidFill>
                <a:schemeClr val="accent1"/>
              </a:solidFill>
              <a:round/>
            </a:ln>
            <a:effectLst/>
          </c:spPr>
          <c:marker>
            <c:symbol val="none"/>
          </c:marker>
          <c:dLbls>
            <c:dLbl>
              <c:idx val="0"/>
              <c:layout>
                <c:manualLayout>
                  <c:x val="-1.4457939406662369E-3"/>
                  <c:y val="2.31415786292076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11C-49B4-9273-E70ED5F673FB}"/>
                </c:ext>
              </c:extLst>
            </c:dLbl>
            <c:dLbl>
              <c:idx val="1"/>
              <c:layout>
                <c:manualLayout>
                  <c:x val="-5.3011832093886358E-17"/>
                  <c:y val="-3.18196706151606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11C-49B4-9273-E70ED5F673FB}"/>
                </c:ext>
              </c:extLst>
            </c:dLbl>
            <c:dLbl>
              <c:idx val="2"/>
              <c:layout>
                <c:manualLayout>
                  <c:x val="-2.8915878813324208E-3"/>
                  <c:y val="2.02488813005567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11C-49B4-9273-E70ED5F673FB}"/>
                </c:ext>
              </c:extLst>
            </c:dLbl>
            <c:dLbl>
              <c:idx val="3"/>
              <c:layout>
                <c:manualLayout>
                  <c:x val="4.337381821998631E-3"/>
                  <c:y val="-2.60342759578586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1C-49B4-9273-E70ED5F673FB}"/>
                </c:ext>
              </c:extLst>
            </c:dLbl>
            <c:dLbl>
              <c:idx val="4"/>
              <c:layout>
                <c:manualLayout>
                  <c:x val="-5.7831757626648416E-3"/>
                  <c:y val="1.4463486643254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11C-49B4-9273-E70ED5F673FB}"/>
                </c:ext>
              </c:extLst>
            </c:dLbl>
            <c:dLbl>
              <c:idx val="5"/>
              <c:layout>
                <c:manualLayout>
                  <c:x val="0"/>
                  <c:y val="-2.31415786292076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11C-49B4-9273-E70ED5F673FB}"/>
                </c:ext>
              </c:extLst>
            </c:dLbl>
            <c:dLbl>
              <c:idx val="6"/>
              <c:layout>
                <c:manualLayout>
                  <c:x val="-7.2289697033311581E-3"/>
                  <c:y val="3.76050652724623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11C-49B4-9273-E70ED5F673FB}"/>
                </c:ext>
              </c:extLst>
            </c:dLbl>
            <c:dLbl>
              <c:idx val="7"/>
              <c:layout>
                <c:manualLayout>
                  <c:x val="-1.0602366418777272E-16"/>
                  <c:y val="-2.02488813005567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11C-49B4-9273-E70ED5F673FB}"/>
                </c:ext>
              </c:extLst>
            </c:dLbl>
            <c:dLbl>
              <c:idx val="8"/>
              <c:layout>
                <c:manualLayout>
                  <c:x val="4.337381821998631E-3"/>
                  <c:y val="3.18196706151604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11C-49B4-9273-E70ED5F673FB}"/>
                </c:ext>
              </c:extLst>
            </c:dLbl>
            <c:dLbl>
              <c:idx val="9"/>
              <c:layout>
                <c:manualLayout>
                  <c:x val="-1.4457939406663164E-3"/>
                  <c:y val="-3.1819670615160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11C-49B4-9273-E70ED5F673F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ALMAGRARIO!$E$20:$N$20</c:f>
              <c:numCache>
                <c:formatCode>_-"$"* #,##0_-;\-"$"* #,##0_-;_-"$"* "-"??_-;_-@_-</c:formatCode>
                <c:ptCount val="10"/>
                <c:pt idx="0">
                  <c:v>289790992</c:v>
                </c:pt>
                <c:pt idx="1">
                  <c:v>307587819</c:v>
                </c:pt>
                <c:pt idx="2">
                  <c:v>310102528</c:v>
                </c:pt>
                <c:pt idx="3">
                  <c:v>311673980</c:v>
                </c:pt>
                <c:pt idx="4">
                  <c:v>313185017.93000001</c:v>
                </c:pt>
                <c:pt idx="5">
                  <c:v>356714806.07000005</c:v>
                </c:pt>
                <c:pt idx="6">
                  <c:v>348967681</c:v>
                </c:pt>
                <c:pt idx="7">
                  <c:v>321825614.67000002</c:v>
                </c:pt>
                <c:pt idx="8">
                  <c:v>317625801.51999998</c:v>
                </c:pt>
                <c:pt idx="9">
                  <c:v>303193847.73999995</c:v>
                </c:pt>
              </c:numCache>
            </c:numRef>
          </c:val>
          <c:smooth val="0"/>
          <c:extLst>
            <c:ext xmlns:c16="http://schemas.microsoft.com/office/drawing/2014/chart" uri="{C3380CC4-5D6E-409C-BE32-E72D297353CC}">
              <c16:uniqueId val="{00000000-DC7D-42F5-B51E-58BB61E2A9F3}"/>
            </c:ext>
          </c:extLst>
        </c:ser>
        <c:ser>
          <c:idx val="1"/>
          <c:order val="1"/>
          <c:tx>
            <c:strRef>
              <c:f>ALMAGRARIO!$D$21</c:f>
              <c:strCache>
                <c:ptCount val="1"/>
                <c:pt idx="0">
                  <c:v>CEIBAS</c:v>
                </c:pt>
              </c:strCache>
            </c:strRef>
          </c:tx>
          <c:spPr>
            <a:ln w="28575" cap="rnd">
              <a:solidFill>
                <a:schemeClr val="accent2"/>
              </a:solidFill>
              <a:round/>
            </a:ln>
            <a:effectLst/>
          </c:spPr>
          <c:marker>
            <c:symbol val="none"/>
          </c:marker>
          <c:dLbls>
            <c:dLbl>
              <c:idx val="0"/>
              <c:layout>
                <c:manualLayout>
                  <c:x val="0"/>
                  <c:y val="-2.89269732865097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11C-49B4-9273-E70ED5F673FB}"/>
                </c:ext>
              </c:extLst>
            </c:dLbl>
            <c:dLbl>
              <c:idx val="1"/>
              <c:layout>
                <c:manualLayout>
                  <c:x val="-5.3011832093886358E-17"/>
                  <c:y val="2.31415786292076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11C-49B4-9273-E70ED5F673FB}"/>
                </c:ext>
              </c:extLst>
            </c:dLbl>
            <c:dLbl>
              <c:idx val="2"/>
              <c:layout>
                <c:manualLayout>
                  <c:x val="2.8915878813324208E-3"/>
                  <c:y val="-2.8926973286509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11C-49B4-9273-E70ED5F673FB}"/>
                </c:ext>
              </c:extLst>
            </c:dLbl>
            <c:dLbl>
              <c:idx val="3"/>
              <c:layout>
                <c:manualLayout>
                  <c:x val="4.337381821998631E-3"/>
                  <c:y val="3.76050652724624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11C-49B4-9273-E70ED5F673FB}"/>
                </c:ext>
              </c:extLst>
            </c:dLbl>
            <c:dLbl>
              <c:idx val="4"/>
              <c:layout>
                <c:manualLayout>
                  <c:x val="-1.4457939406663164E-3"/>
                  <c:y val="-1.4463486643254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11C-49B4-9273-E70ED5F673FB}"/>
                </c:ext>
              </c:extLst>
            </c:dLbl>
            <c:dLbl>
              <c:idx val="5"/>
              <c:layout>
                <c:manualLayout>
                  <c:x val="-8.674763643997262E-3"/>
                  <c:y val="2.31415786292075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11C-49B4-9273-E70ED5F673FB}"/>
                </c:ext>
              </c:extLst>
            </c:dLbl>
            <c:dLbl>
              <c:idx val="6"/>
              <c:layout>
                <c:manualLayout>
                  <c:x val="-7.2289697033311581E-3"/>
                  <c:y val="-1.4463486643254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11C-49B4-9273-E70ED5F673FB}"/>
                </c:ext>
              </c:extLst>
            </c:dLbl>
            <c:dLbl>
              <c:idx val="7"/>
              <c:layout>
                <c:manualLayout>
                  <c:x val="-1.0602366418777272E-16"/>
                  <c:y val="3.1819670615160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11C-49B4-9273-E70ED5F673FB}"/>
                </c:ext>
              </c:extLst>
            </c:dLbl>
            <c:dLbl>
              <c:idx val="8"/>
              <c:layout>
                <c:manualLayout>
                  <c:x val="1.0602366418777272E-16"/>
                  <c:y val="-2.31415786292077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11C-49B4-9273-E70ED5F673FB}"/>
                </c:ext>
              </c:extLst>
            </c:dLbl>
            <c:dLbl>
              <c:idx val="9"/>
              <c:layout>
                <c:manualLayout>
                  <c:x val="-7.2289697033310523E-3"/>
                  <c:y val="2.60342759578587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11C-49B4-9273-E70ED5F673F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ALMAGRARIO!$E$21:$N$21</c:f>
              <c:numCache>
                <c:formatCode>_-"$"* #,##0_-;\-"$"* #,##0_-;_-"$"* "-"??_-;_-@_-</c:formatCode>
                <c:ptCount val="10"/>
                <c:pt idx="0">
                  <c:v>56460793</c:v>
                </c:pt>
                <c:pt idx="1">
                  <c:v>62082627</c:v>
                </c:pt>
                <c:pt idx="2">
                  <c:v>57736546</c:v>
                </c:pt>
                <c:pt idx="3">
                  <c:v>57736546</c:v>
                </c:pt>
                <c:pt idx="4">
                  <c:v>59112001</c:v>
                </c:pt>
                <c:pt idx="5">
                  <c:v>62142439.030000001</c:v>
                </c:pt>
                <c:pt idx="6">
                  <c:v>89379830</c:v>
                </c:pt>
                <c:pt idx="7">
                  <c:v>75903314</c:v>
                </c:pt>
                <c:pt idx="8">
                  <c:v>66168287</c:v>
                </c:pt>
                <c:pt idx="9">
                  <c:v>64559939</c:v>
                </c:pt>
              </c:numCache>
            </c:numRef>
          </c:val>
          <c:smooth val="0"/>
          <c:extLst>
            <c:ext xmlns:c16="http://schemas.microsoft.com/office/drawing/2014/chart" uri="{C3380CC4-5D6E-409C-BE32-E72D297353CC}">
              <c16:uniqueId val="{00000001-DC7D-42F5-B51E-58BB61E2A9F3}"/>
            </c:ext>
          </c:extLst>
        </c:ser>
        <c:ser>
          <c:idx val="2"/>
          <c:order val="2"/>
          <c:tx>
            <c:strRef>
              <c:f>ALMAGRARIO!$D$22</c:f>
              <c:strCache>
                <c:ptCount val="1"/>
                <c:pt idx="0">
                  <c:v>ALPOPULAR</c:v>
                </c:pt>
              </c:strCache>
            </c:strRef>
          </c:tx>
          <c:spPr>
            <a:ln w="28575" cap="rnd">
              <a:solidFill>
                <a:schemeClr val="accent3"/>
              </a:solidFill>
              <a:round/>
            </a:ln>
            <a:effectLst/>
          </c:spPr>
          <c:marker>
            <c:symbol val="none"/>
          </c:marker>
          <c:dLbls>
            <c:dLbl>
              <c:idx val="1"/>
              <c:layout>
                <c:manualLayout>
                  <c:x val="-5.7831757626648416E-3"/>
                  <c:y val="-2.8926973286509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11C-49B4-9273-E70ED5F673FB}"/>
                </c:ext>
              </c:extLst>
            </c:dLbl>
            <c:dLbl>
              <c:idx val="2"/>
              <c:layout>
                <c:manualLayout>
                  <c:x val="-1.5903733347328315E-2"/>
                  <c:y val="0.1128151958173874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11C-49B4-9273-E70ED5F673FB}"/>
                </c:ext>
              </c:extLst>
            </c:dLbl>
            <c:dLbl>
              <c:idx val="3"/>
              <c:layout>
                <c:manualLayout>
                  <c:x val="4.337381821998631E-3"/>
                  <c:y val="-3.47123679438115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11C-49B4-9273-E70ED5F673F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ALMAGRARIO!$E$19:$N$19</c:f>
              <c:strCache>
                <c:ptCount val="10"/>
                <c:pt idx="0">
                  <c:v>DICIEMBRE</c:v>
                </c:pt>
                <c:pt idx="1">
                  <c:v>ENERO</c:v>
                </c:pt>
                <c:pt idx="2">
                  <c:v>FEBRERO</c:v>
                </c:pt>
                <c:pt idx="3">
                  <c:v>MARZO</c:v>
                </c:pt>
                <c:pt idx="4">
                  <c:v>ABRIL</c:v>
                </c:pt>
                <c:pt idx="5">
                  <c:v>MAYO</c:v>
                </c:pt>
                <c:pt idx="6">
                  <c:v>JUNIO</c:v>
                </c:pt>
                <c:pt idx="7">
                  <c:v>JULIO</c:v>
                </c:pt>
                <c:pt idx="8">
                  <c:v>AGOSTO</c:v>
                </c:pt>
                <c:pt idx="9">
                  <c:v>SEPTIEMBRE</c:v>
                </c:pt>
              </c:strCache>
            </c:strRef>
          </c:cat>
          <c:val>
            <c:numRef>
              <c:f>ALMAGRARIO!$E$22:$N$22</c:f>
              <c:numCache>
                <c:formatCode>_-"$"* #,##0_-;\-"$"* #,##0_-;_-"$"* "-"??_-;_-@_-</c:formatCode>
                <c:ptCount val="10"/>
                <c:pt idx="0">
                  <c:v>635047584</c:v>
                </c:pt>
                <c:pt idx="1">
                  <c:v>759710187</c:v>
                </c:pt>
                <c:pt idx="2">
                  <c:v>759710187</c:v>
                </c:pt>
                <c:pt idx="3">
                  <c:v>614972748</c:v>
                </c:pt>
                <c:pt idx="4">
                  <c:v>543033987</c:v>
                </c:pt>
                <c:pt idx="5">
                  <c:v>1130195208</c:v>
                </c:pt>
                <c:pt idx="6">
                  <c:v>733030705</c:v>
                </c:pt>
                <c:pt idx="7">
                  <c:v>633841792</c:v>
                </c:pt>
                <c:pt idx="8">
                  <c:v>1208997233</c:v>
                </c:pt>
                <c:pt idx="9">
                  <c:v>606850926</c:v>
                </c:pt>
              </c:numCache>
            </c:numRef>
          </c:val>
          <c:smooth val="0"/>
          <c:extLst>
            <c:ext xmlns:c16="http://schemas.microsoft.com/office/drawing/2014/chart" uri="{C3380CC4-5D6E-409C-BE32-E72D297353CC}">
              <c16:uniqueId val="{00000002-DC7D-42F5-B51E-58BB61E2A9F3}"/>
            </c:ext>
          </c:extLst>
        </c:ser>
        <c:dLbls>
          <c:showLegendKey val="0"/>
          <c:showVal val="0"/>
          <c:showCatName val="0"/>
          <c:showSerName val="0"/>
          <c:showPercent val="0"/>
          <c:showBubbleSize val="0"/>
        </c:dLbls>
        <c:smooth val="0"/>
        <c:axId val="445234383"/>
        <c:axId val="671445279"/>
      </c:lineChart>
      <c:catAx>
        <c:axId val="44523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71445279"/>
        <c:crosses val="autoZero"/>
        <c:auto val="1"/>
        <c:lblAlgn val="ctr"/>
        <c:lblOffset val="100"/>
        <c:noMultiLvlLbl val="0"/>
      </c:catAx>
      <c:valAx>
        <c:axId val="67144527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452343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es-CO" sz="1200" b="1" i="0" baseline="0" dirty="0">
                <a:effectLst/>
                <a:latin typeface="Arial" panose="020B0604020202020204" pitchFamily="34" charset="0"/>
                <a:cs typeface="Arial" panose="020B0604020202020204" pitchFamily="34" charset="0"/>
              </a:rPr>
              <a:t>SOCIEDAD HOWARD Y CIA S. EN C.</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es-CO" sz="1200" b="1" i="0" baseline="0" dirty="0">
                <a:effectLst/>
                <a:latin typeface="Arial" panose="020B0604020202020204" pitchFamily="34" charset="0"/>
                <a:cs typeface="Arial" panose="020B0604020202020204" pitchFamily="34" charset="0"/>
              </a:rPr>
              <a:t>2014-2017</a:t>
            </a:r>
            <a:endParaRPr lang="es-CO" sz="1200" b="1" dirty="0">
              <a:effectLst/>
              <a:latin typeface="Arial" panose="020B0604020202020204" pitchFamily="34" charset="0"/>
              <a:cs typeface="Arial" panose="020B0604020202020204" pitchFamily="34" charset="0"/>
            </a:endParaRPr>
          </a:p>
        </c:rich>
      </c:tx>
      <c:layout>
        <c:manualLayout>
          <c:xMode val="edge"/>
          <c:yMode val="edge"/>
          <c:x val="0.29947900262467192"/>
          <c:y val="4.6296296296296294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es-CO"/>
        </a:p>
      </c:txPr>
    </c:title>
    <c:autoTitleDeleted val="0"/>
    <c:plotArea>
      <c:layout/>
      <c:lineChart>
        <c:grouping val="standard"/>
        <c:varyColors val="0"/>
        <c:ser>
          <c:idx val="1"/>
          <c:order val="0"/>
          <c:tx>
            <c:v>Ingresos</c:v>
          </c:tx>
          <c:spPr>
            <a:ln w="28575" cap="rnd">
              <a:solidFill>
                <a:srgbClr val="00B050"/>
              </a:solidFill>
              <a:round/>
            </a:ln>
            <a:effectLst/>
          </c:spPr>
          <c:marker>
            <c:symbol val="none"/>
          </c:marker>
          <c:cat>
            <c:numRef>
              <c:f>howard!$B$5:$B$8</c:f>
              <c:numCache>
                <c:formatCode>General</c:formatCode>
                <c:ptCount val="4"/>
                <c:pt idx="0">
                  <c:v>2014</c:v>
                </c:pt>
                <c:pt idx="1">
                  <c:v>2015</c:v>
                </c:pt>
                <c:pt idx="2">
                  <c:v>2016</c:v>
                </c:pt>
                <c:pt idx="3">
                  <c:v>2017</c:v>
                </c:pt>
              </c:numCache>
            </c:numRef>
          </c:cat>
          <c:val>
            <c:numRef>
              <c:f>howard!$D$5:$D$8</c:f>
              <c:numCache>
                <c:formatCode>#,##0</c:formatCode>
                <c:ptCount val="4"/>
                <c:pt idx="0">
                  <c:v>8157595790</c:v>
                </c:pt>
                <c:pt idx="1">
                  <c:v>13540481000</c:v>
                </c:pt>
                <c:pt idx="2">
                  <c:v>11038357000</c:v>
                </c:pt>
                <c:pt idx="3">
                  <c:v>10075568000</c:v>
                </c:pt>
              </c:numCache>
            </c:numRef>
          </c:val>
          <c:smooth val="0"/>
          <c:extLst>
            <c:ext xmlns:c16="http://schemas.microsoft.com/office/drawing/2014/chart" uri="{C3380CC4-5D6E-409C-BE32-E72D297353CC}">
              <c16:uniqueId val="{00000000-8BE7-4103-9D2B-C43DEF53B2DF}"/>
            </c:ext>
          </c:extLst>
        </c:ser>
        <c:ser>
          <c:idx val="2"/>
          <c:order val="1"/>
          <c:tx>
            <c:v>Pasivos</c:v>
          </c:tx>
          <c:spPr>
            <a:ln w="28575" cap="rnd">
              <a:solidFill>
                <a:srgbClr val="FF0000"/>
              </a:solidFill>
              <a:round/>
            </a:ln>
            <a:effectLst/>
          </c:spPr>
          <c:marker>
            <c:symbol val="none"/>
          </c:marker>
          <c:cat>
            <c:numRef>
              <c:f>howard!$B$5:$B$8</c:f>
              <c:numCache>
                <c:formatCode>General</c:formatCode>
                <c:ptCount val="4"/>
                <c:pt idx="0">
                  <c:v>2014</c:v>
                </c:pt>
                <c:pt idx="1">
                  <c:v>2015</c:v>
                </c:pt>
                <c:pt idx="2">
                  <c:v>2016</c:v>
                </c:pt>
                <c:pt idx="3">
                  <c:v>2017</c:v>
                </c:pt>
              </c:numCache>
            </c:numRef>
          </c:cat>
          <c:val>
            <c:numRef>
              <c:f>howard!$E$5:$E$8</c:f>
              <c:numCache>
                <c:formatCode>#,##0</c:formatCode>
                <c:ptCount val="4"/>
                <c:pt idx="0">
                  <c:v>1627706000</c:v>
                </c:pt>
                <c:pt idx="1">
                  <c:v>3338243000</c:v>
                </c:pt>
                <c:pt idx="2">
                  <c:v>2731220000</c:v>
                </c:pt>
                <c:pt idx="3">
                  <c:v>6691290000</c:v>
                </c:pt>
              </c:numCache>
            </c:numRef>
          </c:val>
          <c:smooth val="0"/>
          <c:extLst>
            <c:ext xmlns:c16="http://schemas.microsoft.com/office/drawing/2014/chart" uri="{C3380CC4-5D6E-409C-BE32-E72D297353CC}">
              <c16:uniqueId val="{00000001-8BE7-4103-9D2B-C43DEF53B2DF}"/>
            </c:ext>
          </c:extLst>
        </c:ser>
        <c:ser>
          <c:idx val="0"/>
          <c:order val="2"/>
          <c:tx>
            <c:v>Utilidad neta</c:v>
          </c:tx>
          <c:spPr>
            <a:ln w="28575" cap="rnd">
              <a:solidFill>
                <a:schemeClr val="accent1"/>
              </a:solidFill>
              <a:round/>
            </a:ln>
            <a:effectLst/>
          </c:spPr>
          <c:marker>
            <c:symbol val="none"/>
          </c:marker>
          <c:val>
            <c:numRef>
              <c:f>howard!$C$5:$C$8</c:f>
              <c:numCache>
                <c:formatCode>#,##0</c:formatCode>
                <c:ptCount val="4"/>
                <c:pt idx="0">
                  <c:v>-991788000</c:v>
                </c:pt>
                <c:pt idx="1">
                  <c:v>34785000</c:v>
                </c:pt>
                <c:pt idx="2">
                  <c:v>-1186787000</c:v>
                </c:pt>
                <c:pt idx="3">
                  <c:v>-5569422000</c:v>
                </c:pt>
              </c:numCache>
            </c:numRef>
          </c:val>
          <c:smooth val="0"/>
          <c:extLst>
            <c:ext xmlns:c16="http://schemas.microsoft.com/office/drawing/2014/chart" uri="{C3380CC4-5D6E-409C-BE32-E72D297353CC}">
              <c16:uniqueId val="{00000002-8BE7-4103-9D2B-C43DEF53B2DF}"/>
            </c:ext>
          </c:extLst>
        </c:ser>
        <c:dLbls>
          <c:showLegendKey val="0"/>
          <c:showVal val="0"/>
          <c:showCatName val="0"/>
          <c:showSerName val="0"/>
          <c:showPercent val="0"/>
          <c:showBubbleSize val="0"/>
        </c:dLbls>
        <c:smooth val="0"/>
        <c:axId val="1800084160"/>
        <c:axId val="1910353232"/>
      </c:lineChart>
      <c:catAx>
        <c:axId val="180008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10353232"/>
        <c:crossesAt val="0"/>
        <c:auto val="1"/>
        <c:lblAlgn val="ctr"/>
        <c:lblOffset val="100"/>
        <c:noMultiLvlLbl val="0"/>
      </c:catAx>
      <c:valAx>
        <c:axId val="1910353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baseline="0" dirty="0"/>
                  <a:t>Pesos colombianos</a:t>
                </a:r>
                <a:endParaRPr lang="es-CO" dirty="0"/>
              </a:p>
            </c:rich>
          </c:tx>
          <c:layout>
            <c:manualLayout>
              <c:xMode val="edge"/>
              <c:yMode val="edge"/>
              <c:x val="1.6666666666666666E-2"/>
              <c:y val="0.3490777194517352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00084160"/>
        <c:crosses val="autoZero"/>
        <c:crossBetween val="between"/>
        <c:majorUnit val="3000000000"/>
      </c:valAx>
      <c:spPr>
        <a:noFill/>
        <a:ln>
          <a:noFill/>
        </a:ln>
        <a:effectLst/>
      </c:spPr>
    </c:plotArea>
    <c:legend>
      <c:legendPos val="b"/>
      <c:layout>
        <c:manualLayout>
          <c:xMode val="edge"/>
          <c:yMode val="edge"/>
          <c:x val="0.28247462817147861"/>
          <c:y val="0.88946704578594338"/>
          <c:w val="0.58946806649168859"/>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cap="all" spc="120" normalizeH="0" baseline="0">
                <a:solidFill>
                  <a:schemeClr val="tx1">
                    <a:lumMod val="65000"/>
                    <a:lumOff val="35000"/>
                  </a:schemeClr>
                </a:solidFill>
                <a:latin typeface="+mn-lt"/>
                <a:ea typeface="+mn-ea"/>
                <a:cs typeface="+mn-cs"/>
              </a:defRPr>
            </a:pPr>
            <a:r>
              <a:rPr lang="es-CO" dirty="0"/>
              <a:t>Evolución del mecanismo de </a:t>
            </a:r>
            <a:r>
              <a:rPr lang="es-CO" dirty="0" err="1"/>
              <a:t>adminiStración</a:t>
            </a:r>
            <a:endParaRPr lang="es-CO" dirty="0"/>
          </a:p>
        </c:rich>
      </c:tx>
      <c:overlay val="0"/>
      <c:spPr>
        <a:noFill/>
        <a:ln>
          <a:noFill/>
        </a:ln>
        <a:effectLst/>
      </c:spPr>
      <c:txPr>
        <a:bodyPr rot="0" spcFirstLastPara="1" vertOverflow="ellipsis" vert="horz" wrap="square" anchor="ctr" anchorCtr="1"/>
        <a:lstStyle/>
        <a:p>
          <a:pPr>
            <a:defRPr sz="1680" b="1" i="0" u="none" strike="noStrike" kern="1200" cap="all" spc="120" normalizeH="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Hoja2!$A$2</c:f>
              <c:strCache>
                <c:ptCount val="1"/>
                <c:pt idx="0">
                  <c:v>Depositario Provisional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Hoja2!$B$1:$F$1</c:f>
              <c:strCache>
                <c:ptCount val="5"/>
                <c:pt idx="0">
                  <c:v>2015</c:v>
                </c:pt>
                <c:pt idx="1">
                  <c:v>2016</c:v>
                </c:pt>
                <c:pt idx="2">
                  <c:v>2017</c:v>
                </c:pt>
                <c:pt idx="3">
                  <c:v>2018 - 06</c:v>
                </c:pt>
                <c:pt idx="4">
                  <c:v>2018 - 09</c:v>
                </c:pt>
              </c:strCache>
            </c:strRef>
          </c:cat>
          <c:val>
            <c:numRef>
              <c:f>Hoja2!$B$2:$F$2</c:f>
              <c:numCache>
                <c:formatCode>0%</c:formatCode>
                <c:ptCount val="5"/>
                <c:pt idx="0">
                  <c:v>0.76</c:v>
                </c:pt>
                <c:pt idx="1">
                  <c:v>0.48</c:v>
                </c:pt>
                <c:pt idx="2">
                  <c:v>0.68</c:v>
                </c:pt>
                <c:pt idx="3">
                  <c:v>0.7</c:v>
                </c:pt>
                <c:pt idx="4">
                  <c:v>0.56000000000000005</c:v>
                </c:pt>
              </c:numCache>
            </c:numRef>
          </c:val>
          <c:smooth val="0"/>
          <c:extLst>
            <c:ext xmlns:c16="http://schemas.microsoft.com/office/drawing/2014/chart" uri="{C3380CC4-5D6E-409C-BE32-E72D297353CC}">
              <c16:uniqueId val="{00000000-43FF-4FF3-BB37-F0E9EFED53D0}"/>
            </c:ext>
          </c:extLst>
        </c:ser>
        <c:ser>
          <c:idx val="1"/>
          <c:order val="1"/>
          <c:tx>
            <c:strRef>
              <c:f>Hoja2!$A$3</c:f>
              <c:strCache>
                <c:ptCount val="1"/>
                <c:pt idx="0">
                  <c:v>Destinatario Provisional</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Hoja2!$B$1:$F$1</c:f>
              <c:strCache>
                <c:ptCount val="5"/>
                <c:pt idx="0">
                  <c:v>2015</c:v>
                </c:pt>
                <c:pt idx="1">
                  <c:v>2016</c:v>
                </c:pt>
                <c:pt idx="2">
                  <c:v>2017</c:v>
                </c:pt>
                <c:pt idx="3">
                  <c:v>2018 - 06</c:v>
                </c:pt>
                <c:pt idx="4">
                  <c:v>2018 - 09</c:v>
                </c:pt>
              </c:strCache>
            </c:strRef>
          </c:cat>
          <c:val>
            <c:numRef>
              <c:f>Hoja2!$B$3:$F$3</c:f>
              <c:numCache>
                <c:formatCode>0%</c:formatCode>
                <c:ptCount val="5"/>
                <c:pt idx="0">
                  <c:v>0.02</c:v>
                </c:pt>
                <c:pt idx="1">
                  <c:v>0.02</c:v>
                </c:pt>
                <c:pt idx="2">
                  <c:v>0.02</c:v>
                </c:pt>
                <c:pt idx="3">
                  <c:v>0.02</c:v>
                </c:pt>
                <c:pt idx="4">
                  <c:v>0.02</c:v>
                </c:pt>
              </c:numCache>
            </c:numRef>
          </c:val>
          <c:smooth val="0"/>
          <c:extLst>
            <c:ext xmlns:c16="http://schemas.microsoft.com/office/drawing/2014/chart" uri="{C3380CC4-5D6E-409C-BE32-E72D297353CC}">
              <c16:uniqueId val="{00000001-43FF-4FF3-BB37-F0E9EFED53D0}"/>
            </c:ext>
          </c:extLst>
        </c:ser>
        <c:ser>
          <c:idx val="2"/>
          <c:order val="2"/>
          <c:tx>
            <c:strRef>
              <c:f>Hoja2!$A$4</c:f>
              <c:strCache>
                <c:ptCount val="1"/>
                <c:pt idx="0">
                  <c:v>Administraciòn Directa</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dLbls>
            <c:dLbl>
              <c:idx val="1"/>
              <c:layout>
                <c:manualLayout>
                  <c:x val="-3.0238916988768887E-2"/>
                  <c:y val="8.74647315509891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87-4F8E-9B35-10FC934FEBF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Hoja2!$B$1:$F$1</c:f>
              <c:strCache>
                <c:ptCount val="5"/>
                <c:pt idx="0">
                  <c:v>2015</c:v>
                </c:pt>
                <c:pt idx="1">
                  <c:v>2016</c:v>
                </c:pt>
                <c:pt idx="2">
                  <c:v>2017</c:v>
                </c:pt>
                <c:pt idx="3">
                  <c:v>2018 - 06</c:v>
                </c:pt>
                <c:pt idx="4">
                  <c:v>2018 - 09</c:v>
                </c:pt>
              </c:strCache>
            </c:strRef>
          </c:cat>
          <c:val>
            <c:numRef>
              <c:f>Hoja2!$B$4:$F$4</c:f>
              <c:numCache>
                <c:formatCode>0%</c:formatCode>
                <c:ptCount val="5"/>
                <c:pt idx="0">
                  <c:v>0.22</c:v>
                </c:pt>
                <c:pt idx="1">
                  <c:v>0.5</c:v>
                </c:pt>
                <c:pt idx="2">
                  <c:v>0.3</c:v>
                </c:pt>
                <c:pt idx="3">
                  <c:v>0.28000000000000003</c:v>
                </c:pt>
                <c:pt idx="4">
                  <c:v>0.42</c:v>
                </c:pt>
              </c:numCache>
            </c:numRef>
          </c:val>
          <c:smooth val="0"/>
          <c:extLst>
            <c:ext xmlns:c16="http://schemas.microsoft.com/office/drawing/2014/chart" uri="{C3380CC4-5D6E-409C-BE32-E72D297353CC}">
              <c16:uniqueId val="{00000002-43FF-4FF3-BB37-F0E9EFED53D0}"/>
            </c:ext>
          </c:extLst>
        </c:ser>
        <c:dLbls>
          <c:showLegendKey val="0"/>
          <c:showVal val="0"/>
          <c:showCatName val="0"/>
          <c:showSerName val="0"/>
          <c:showPercent val="0"/>
          <c:showBubbleSize val="0"/>
        </c:dLbls>
        <c:marker val="1"/>
        <c:smooth val="0"/>
        <c:axId val="2111215904"/>
        <c:axId val="1846552880"/>
      </c:lineChart>
      <c:catAx>
        <c:axId val="2111215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lumMod val="65000"/>
                    <a:lumOff val="35000"/>
                  </a:schemeClr>
                </a:solidFill>
                <a:latin typeface="+mn-lt"/>
                <a:ea typeface="+mn-ea"/>
                <a:cs typeface="+mn-cs"/>
              </a:defRPr>
            </a:pPr>
            <a:endParaRPr lang="es-CO"/>
          </a:p>
        </c:txPr>
        <c:crossAx val="1846552880"/>
        <c:crosses val="autoZero"/>
        <c:auto val="1"/>
        <c:lblAlgn val="ctr"/>
        <c:lblOffset val="100"/>
        <c:noMultiLvlLbl val="0"/>
      </c:catAx>
      <c:valAx>
        <c:axId val="1846552880"/>
        <c:scaling>
          <c:orientation val="minMax"/>
        </c:scaling>
        <c:delete val="0"/>
        <c:axPos val="l"/>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21112159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3389209987514"/>
          <c:y val="9.1602427458998562E-2"/>
          <c:w val="0.78955743322364591"/>
          <c:h val="0.61774820945027087"/>
        </c:manualLayout>
      </c:layout>
      <c:barChart>
        <c:barDir val="col"/>
        <c:grouping val="clustered"/>
        <c:varyColors val="0"/>
        <c:ser>
          <c:idx val="0"/>
          <c:order val="0"/>
          <c:tx>
            <c:strRef>
              <c:f>Hoja1!$B$3</c:f>
              <c:strCache>
                <c:ptCount val="1"/>
                <c:pt idx="0">
                  <c:v>Total de FMI identificados como Productivos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Hoja1!$C$3:$J$3</c:f>
              <c:numCache>
                <c:formatCode>General</c:formatCode>
                <c:ptCount val="8"/>
                <c:pt idx="0">
                  <c:v>5260</c:v>
                </c:pt>
                <c:pt idx="1">
                  <c:v>3880</c:v>
                </c:pt>
                <c:pt idx="2">
                  <c:v>5096</c:v>
                </c:pt>
                <c:pt idx="3">
                  <c:v>5438</c:v>
                </c:pt>
                <c:pt idx="4">
                  <c:v>5479</c:v>
                </c:pt>
                <c:pt idx="5">
                  <c:v>5741</c:v>
                </c:pt>
                <c:pt idx="6">
                  <c:v>5299</c:v>
                </c:pt>
                <c:pt idx="7">
                  <c:v>5177</c:v>
                </c:pt>
              </c:numCache>
            </c:numRef>
          </c:val>
          <c:extLst>
            <c:ext xmlns:c16="http://schemas.microsoft.com/office/drawing/2014/chart" uri="{C3380CC4-5D6E-409C-BE32-E72D297353CC}">
              <c16:uniqueId val="{00000000-F807-4E27-86F0-4A57A57EB94B}"/>
            </c:ext>
          </c:extLst>
        </c:ser>
        <c:ser>
          <c:idx val="1"/>
          <c:order val="1"/>
          <c:tx>
            <c:strRef>
              <c:f>Hoja1!$B$4</c:f>
              <c:strCache>
                <c:ptCount val="1"/>
                <c:pt idx="0">
                  <c:v> FMI en Matrix</c:v>
                </c:pt>
              </c:strCache>
            </c:strRef>
          </c:tx>
          <c:spPr>
            <a:solidFill>
              <a:schemeClr val="accent2"/>
            </a:solidFill>
            <a:ln>
              <a:noFill/>
            </a:ln>
            <a:effectLst/>
          </c:spPr>
          <c:invertIfNegative val="0"/>
          <c:dLbls>
            <c:dLbl>
              <c:idx val="1"/>
              <c:layout>
                <c:manualLayout>
                  <c:x val="1.0317296919271388E-2"/>
                  <c:y val="1.10497237569060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4BA-40A1-B63A-706DFC06BDEF}"/>
                </c:ext>
              </c:extLst>
            </c:dLbl>
            <c:dLbl>
              <c:idx val="3"/>
              <c:layout>
                <c:manualLayout>
                  <c:x val="1.3265096039063158E-2"/>
                  <c:y val="5.524861878452988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4BA-40A1-B63A-706DFC06BDEF}"/>
                </c:ext>
              </c:extLst>
            </c:dLbl>
            <c:dLbl>
              <c:idx val="4"/>
              <c:layout>
                <c:manualLayout>
                  <c:x val="1.1791196479167192E-2"/>
                  <c:y val="-5.524861878453089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BA-40A1-B63A-706DFC06BDEF}"/>
                </c:ext>
              </c:extLst>
            </c:dLbl>
            <c:dLbl>
              <c:idx val="5"/>
              <c:layout>
                <c:manualLayout>
                  <c:x val="2.8004091638022338E-2"/>
                  <c:y val="1.93370165745856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BA-40A1-B63A-706DFC06BDEF}"/>
                </c:ext>
              </c:extLst>
            </c:dLbl>
            <c:dLbl>
              <c:idx val="6"/>
              <c:layout>
                <c:manualLayout>
                  <c:x val="1.4738995598959125E-2"/>
                  <c:y val="-1.10497237569060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BA-40A1-B63A-706DFC06BDEF}"/>
                </c:ext>
              </c:extLst>
            </c:dLbl>
            <c:dLbl>
              <c:idx val="7"/>
              <c:layout>
                <c:manualLayout>
                  <c:x val="1.473899559895901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BA-40A1-B63A-706DFC06BDE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Hoja1!$C$4:$J$4</c:f>
              <c:numCache>
                <c:formatCode>General</c:formatCode>
                <c:ptCount val="8"/>
                <c:pt idx="0">
                  <c:v>2463</c:v>
                </c:pt>
                <c:pt idx="1">
                  <c:v>2455</c:v>
                </c:pt>
                <c:pt idx="2">
                  <c:v>2413</c:v>
                </c:pt>
                <c:pt idx="3">
                  <c:v>3720</c:v>
                </c:pt>
                <c:pt idx="4">
                  <c:v>3978</c:v>
                </c:pt>
                <c:pt idx="5">
                  <c:v>4300</c:v>
                </c:pt>
                <c:pt idx="6">
                  <c:v>4438</c:v>
                </c:pt>
                <c:pt idx="7">
                  <c:v>4432</c:v>
                </c:pt>
              </c:numCache>
            </c:numRef>
          </c:val>
          <c:extLst>
            <c:ext xmlns:c16="http://schemas.microsoft.com/office/drawing/2014/chart" uri="{C3380CC4-5D6E-409C-BE32-E72D297353CC}">
              <c16:uniqueId val="{00000001-F807-4E27-86F0-4A57A57EB94B}"/>
            </c:ext>
          </c:extLst>
        </c:ser>
        <c:ser>
          <c:idx val="2"/>
          <c:order val="2"/>
          <c:tx>
            <c:strRef>
              <c:f>Hoja1!$B$5</c:f>
              <c:strCache>
                <c:ptCount val="1"/>
                <c:pt idx="0">
                  <c:v>FMI en Informes de Depositarios</c:v>
                </c:pt>
              </c:strCache>
            </c:strRef>
          </c:tx>
          <c:spPr>
            <a:solidFill>
              <a:schemeClr val="accent3"/>
            </a:solidFill>
            <a:ln>
              <a:noFill/>
            </a:ln>
            <a:effectLst/>
          </c:spPr>
          <c:invertIfNegative val="0"/>
          <c:dLbls>
            <c:dLbl>
              <c:idx val="0"/>
              <c:layout>
                <c:manualLayout>
                  <c:x val="1.0317296919271388E-2"/>
                  <c:y val="-8.2872928176796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4BA-40A1-B63A-706DFC06BDEF}"/>
                </c:ext>
              </c:extLst>
            </c:dLbl>
            <c:dLbl>
              <c:idx val="1"/>
              <c:layout>
                <c:manualLayout>
                  <c:x val="1.0317296919271333E-2"/>
                  <c:y val="-2.76243093922651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4BA-40A1-B63A-706DFC06BDEF}"/>
                </c:ext>
              </c:extLst>
            </c:dLbl>
            <c:dLbl>
              <c:idx val="2"/>
              <c:layout>
                <c:manualLayout>
                  <c:x val="1.17911964791673E-2"/>
                  <c:y val="-1.93370165745856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4BA-40A1-B63A-706DFC06BDEF}"/>
                </c:ext>
              </c:extLst>
            </c:dLbl>
            <c:dLbl>
              <c:idx val="3"/>
              <c:layout>
                <c:manualLayout>
                  <c:x val="1.3265096039063267E-2"/>
                  <c:y val="-2.76243093922651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4BA-40A1-B63A-706DFC06BDEF}"/>
                </c:ext>
              </c:extLst>
            </c:dLbl>
            <c:dLbl>
              <c:idx val="4"/>
              <c:layout>
                <c:manualLayout>
                  <c:x val="4.4216986796877375E-3"/>
                  <c:y val="2.76243093922651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4BA-40A1-B63A-706DFC06BDEF}"/>
                </c:ext>
              </c:extLst>
            </c:dLbl>
            <c:dLbl>
              <c:idx val="5"/>
              <c:layout>
                <c:manualLayout>
                  <c:x val="7.3694977994795624E-3"/>
                  <c:y val="2.762430939226418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4BA-40A1-B63A-706DFC06BDEF}"/>
                </c:ext>
              </c:extLst>
            </c:dLbl>
            <c:dLbl>
              <c:idx val="6"/>
              <c:layout>
                <c:manualLayout>
                  <c:x val="7.3694977994795624E-3"/>
                  <c:y val="1.93370165745855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4BA-40A1-B63A-706DFC06BDEF}"/>
                </c:ext>
              </c:extLst>
            </c:dLbl>
            <c:dLbl>
              <c:idx val="7"/>
              <c:layout>
                <c:manualLayout>
                  <c:x val="1.6212895158854931E-2"/>
                  <c:y val="5.52486187845303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4BA-40A1-B63A-706DFC06BDE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Hoja1!$C$2:$J$2</c:f>
              <c:numCache>
                <c:formatCode>mmm\-yy</c:formatCode>
                <c:ptCount val="8"/>
                <c:pt idx="0">
                  <c:v>43101</c:v>
                </c:pt>
                <c:pt idx="1">
                  <c:v>43132</c:v>
                </c:pt>
                <c:pt idx="2">
                  <c:v>43160</c:v>
                </c:pt>
                <c:pt idx="3">
                  <c:v>43191</c:v>
                </c:pt>
                <c:pt idx="4">
                  <c:v>43221</c:v>
                </c:pt>
                <c:pt idx="5">
                  <c:v>43252</c:v>
                </c:pt>
                <c:pt idx="6">
                  <c:v>43282</c:v>
                </c:pt>
                <c:pt idx="7">
                  <c:v>43313</c:v>
                </c:pt>
              </c:numCache>
            </c:numRef>
          </c:cat>
          <c:val>
            <c:numRef>
              <c:f>Hoja1!$C$5:$J$5</c:f>
              <c:numCache>
                <c:formatCode>General</c:formatCode>
                <c:ptCount val="8"/>
                <c:pt idx="0">
                  <c:v>2797</c:v>
                </c:pt>
                <c:pt idx="1">
                  <c:v>1425</c:v>
                </c:pt>
                <c:pt idx="2">
                  <c:v>2683</c:v>
                </c:pt>
                <c:pt idx="3">
                  <c:v>1718</c:v>
                </c:pt>
                <c:pt idx="4">
                  <c:v>1501</c:v>
                </c:pt>
                <c:pt idx="5">
                  <c:v>1441</c:v>
                </c:pt>
                <c:pt idx="6">
                  <c:v>861</c:v>
                </c:pt>
                <c:pt idx="7">
                  <c:v>745</c:v>
                </c:pt>
              </c:numCache>
            </c:numRef>
          </c:val>
          <c:extLst>
            <c:ext xmlns:c16="http://schemas.microsoft.com/office/drawing/2014/chart" uri="{C3380CC4-5D6E-409C-BE32-E72D297353CC}">
              <c16:uniqueId val="{00000002-F807-4E27-86F0-4A57A57EB94B}"/>
            </c:ext>
          </c:extLst>
        </c:ser>
        <c:dLbls>
          <c:dLblPos val="outEnd"/>
          <c:showLegendKey val="0"/>
          <c:showVal val="1"/>
          <c:showCatName val="0"/>
          <c:showSerName val="0"/>
          <c:showPercent val="0"/>
          <c:showBubbleSize val="0"/>
        </c:dLbls>
        <c:gapWidth val="150"/>
        <c:axId val="681661104"/>
        <c:axId val="1216385120"/>
      </c:barChart>
      <c:dateAx>
        <c:axId val="68166110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216385120"/>
        <c:crosses val="autoZero"/>
        <c:auto val="1"/>
        <c:lblOffset val="100"/>
        <c:baseTimeUnit val="months"/>
      </c:dateAx>
      <c:valAx>
        <c:axId val="12163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681661104"/>
        <c:crosses val="autoZero"/>
        <c:crossBetween val="between"/>
      </c:valAx>
      <c:spPr>
        <a:noFill/>
        <a:ln>
          <a:noFill/>
        </a:ln>
        <a:effectLst/>
      </c:spPr>
    </c:plotArea>
    <c:legend>
      <c:legendPos val="b"/>
      <c:layout>
        <c:manualLayout>
          <c:xMode val="edge"/>
          <c:yMode val="edge"/>
          <c:x val="4.5519937218842052E-2"/>
          <c:y val="0.82334036629399221"/>
          <c:w val="0.85720269182802777"/>
          <c:h val="0.1766596337060077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s-CO" b="1" dirty="0"/>
              <a:t>EVOLUCIÓN DEL RECAUDO</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'Rec. Direc y Dep 2018'!$C$2</c:f>
              <c:strCache>
                <c:ptCount val="1"/>
                <c:pt idx="0">
                  <c:v>Recaudo Directo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5"/>
              <c:layout>
                <c:manualLayout>
                  <c:x val="-3.5275933775728928E-2"/>
                  <c:y val="5.53138989660114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A6-4154-94D1-76A74D633F27}"/>
                </c:ext>
              </c:extLst>
            </c:dLbl>
            <c:dLbl>
              <c:idx val="7"/>
              <c:layout>
                <c:manualLayout>
                  <c:x val="-4.0515587419495465E-2"/>
                  <c:y val="6.12377310790120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A6-4154-94D1-76A74D633F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2018'!$C$3:$C$11</c:f>
              <c:numCache>
                <c:formatCode>"$"#,##0</c:formatCode>
                <c:ptCount val="9"/>
                <c:pt idx="1">
                  <c:v>3049.8298060000002</c:v>
                </c:pt>
                <c:pt idx="2">
                  <c:v>3007.1185690000002</c:v>
                </c:pt>
                <c:pt idx="3">
                  <c:v>3184.350696</c:v>
                </c:pt>
                <c:pt idx="4">
                  <c:v>3741.6734670000001</c:v>
                </c:pt>
                <c:pt idx="5">
                  <c:v>5005.7230760000002</c:v>
                </c:pt>
                <c:pt idx="6">
                  <c:v>4425.7490360000002</c:v>
                </c:pt>
                <c:pt idx="7">
                  <c:v>5330.7067769999994</c:v>
                </c:pt>
                <c:pt idx="8">
                  <c:v>4603.8610640000006</c:v>
                </c:pt>
              </c:numCache>
            </c:numRef>
          </c:val>
          <c:smooth val="0"/>
          <c:extLst>
            <c:ext xmlns:c16="http://schemas.microsoft.com/office/drawing/2014/chart" uri="{C3380CC4-5D6E-409C-BE32-E72D297353CC}">
              <c16:uniqueId val="{00000000-EEB7-45C4-A0A6-3F23197FA43E}"/>
            </c:ext>
          </c:extLst>
        </c:ser>
        <c:ser>
          <c:idx val="1"/>
          <c:order val="1"/>
          <c:tx>
            <c:strRef>
              <c:f>'Rec. Direc y Dep 2018'!$D$2</c:f>
              <c:strCache>
                <c:ptCount val="1"/>
                <c:pt idx="0">
                  <c:v>Recaudo Depositarios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layout>
                <c:manualLayout>
                  <c:x val="-4.9248343492439568E-2"/>
                  <c:y val="8.1971143474514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A6-4154-94D1-76A74D633F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2018'!$D$3:$D$11</c:f>
              <c:numCache>
                <c:formatCode>"$"#,##0</c:formatCode>
                <c:ptCount val="9"/>
                <c:pt idx="1">
                  <c:v>2094.2159999999999</c:v>
                </c:pt>
                <c:pt idx="2">
                  <c:v>3133.462</c:v>
                </c:pt>
                <c:pt idx="3">
                  <c:v>1607.8</c:v>
                </c:pt>
                <c:pt idx="4">
                  <c:v>1603.683</c:v>
                </c:pt>
                <c:pt idx="5">
                  <c:v>369.64100000000002</c:v>
                </c:pt>
                <c:pt idx="6">
                  <c:v>1296.1759999999999</c:v>
                </c:pt>
                <c:pt idx="7">
                  <c:v>380.41199999999998</c:v>
                </c:pt>
                <c:pt idx="8">
                  <c:v>1272.2460000000001</c:v>
                </c:pt>
              </c:numCache>
            </c:numRef>
          </c:val>
          <c:smooth val="0"/>
          <c:extLst>
            <c:ext xmlns:c16="http://schemas.microsoft.com/office/drawing/2014/chart" uri="{C3380CC4-5D6E-409C-BE32-E72D297353CC}">
              <c16:uniqueId val="{00000001-EEB7-45C4-A0A6-3F23197FA43E}"/>
            </c:ext>
          </c:extLst>
        </c:ser>
        <c:ser>
          <c:idx val="2"/>
          <c:order val="2"/>
          <c:tx>
            <c:strRef>
              <c:f>'Rec. Direc y Dep 2018'!$E$2</c:f>
              <c:strCache>
                <c:ptCount val="1"/>
                <c:pt idx="0">
                  <c:v>Total Recaudado</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3"/>
                </a:solidFill>
                <a:prstDash val="sysDot"/>
              </a:ln>
              <a:effectLst/>
            </c:spPr>
            <c:trendlineType val="linear"/>
            <c:dispRSqr val="0"/>
            <c:dispEq val="0"/>
          </c:trendline>
          <c:cat>
            <c:strRef>
              <c:f>'Rec. Direc y Dep 2018'!$B$3:$B$11</c:f>
              <c:strCache>
                <c:ptCount val="9"/>
                <c:pt idx="1">
                  <c:v>Enero</c:v>
                </c:pt>
                <c:pt idx="2">
                  <c:v>Febrero</c:v>
                </c:pt>
                <c:pt idx="3">
                  <c:v>Marzo</c:v>
                </c:pt>
                <c:pt idx="4">
                  <c:v>Abril</c:v>
                </c:pt>
                <c:pt idx="5">
                  <c:v>Mayo</c:v>
                </c:pt>
                <c:pt idx="6">
                  <c:v>Junio</c:v>
                </c:pt>
                <c:pt idx="7">
                  <c:v>Julio</c:v>
                </c:pt>
                <c:pt idx="8">
                  <c:v>Agosto</c:v>
                </c:pt>
              </c:strCache>
            </c:strRef>
          </c:cat>
          <c:val>
            <c:numRef>
              <c:f>'Rec. Direc y Dep 2018'!$E$3:$E$11</c:f>
              <c:numCache>
                <c:formatCode>"$"#,##0</c:formatCode>
                <c:ptCount val="9"/>
                <c:pt idx="1">
                  <c:v>5144.0458060000001</c:v>
                </c:pt>
                <c:pt idx="2">
                  <c:v>6140.5805689999997</c:v>
                </c:pt>
                <c:pt idx="3">
                  <c:v>4792.1506959999997</c:v>
                </c:pt>
                <c:pt idx="4">
                  <c:v>5345.3564669999996</c:v>
                </c:pt>
                <c:pt idx="5">
                  <c:v>5375.3640759999998</c:v>
                </c:pt>
                <c:pt idx="6">
                  <c:v>5721.9250360000005</c:v>
                </c:pt>
                <c:pt idx="7">
                  <c:v>5711.1187769999997</c:v>
                </c:pt>
                <c:pt idx="8">
                  <c:v>5876.1070640000007</c:v>
                </c:pt>
              </c:numCache>
            </c:numRef>
          </c:val>
          <c:smooth val="0"/>
          <c:extLst>
            <c:ext xmlns:c16="http://schemas.microsoft.com/office/drawing/2014/chart" uri="{C3380CC4-5D6E-409C-BE32-E72D297353CC}">
              <c16:uniqueId val="{00000003-EEB7-45C4-A0A6-3F23197FA43E}"/>
            </c:ext>
          </c:extLst>
        </c:ser>
        <c:dLbls>
          <c:dLblPos val="t"/>
          <c:showLegendKey val="0"/>
          <c:showVal val="1"/>
          <c:showCatName val="0"/>
          <c:showSerName val="0"/>
          <c:showPercent val="0"/>
          <c:showBubbleSize val="0"/>
        </c:dLbls>
        <c:marker val="1"/>
        <c:smooth val="0"/>
        <c:axId val="254324320"/>
        <c:axId val="143842640"/>
      </c:lineChart>
      <c:dateAx>
        <c:axId val="254324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crossAx val="143842640"/>
        <c:crosses val="autoZero"/>
        <c:auto val="0"/>
        <c:lblOffset val="100"/>
        <c:baseTimeUnit val="months"/>
      </c:dateAx>
      <c:valAx>
        <c:axId val="143842640"/>
        <c:scaling>
          <c:orientation val="minMax"/>
        </c:scaling>
        <c:delete val="1"/>
        <c:axPos val="l"/>
        <c:majorGridlines>
          <c:spPr>
            <a:ln w="9525" cap="flat" cmpd="sng" algn="ctr">
              <a:solidFill>
                <a:schemeClr val="tx1">
                  <a:lumMod val="15000"/>
                  <a:lumOff val="85000"/>
                </a:schemeClr>
              </a:solidFill>
              <a:round/>
            </a:ln>
            <a:effectLst/>
          </c:spPr>
        </c:majorGridlines>
        <c:numFmt formatCode="&quot;$&quot;#,##0" sourceLinked="1"/>
        <c:majorTickMark val="out"/>
        <c:minorTickMark val="none"/>
        <c:tickLblPos val="nextTo"/>
        <c:crossAx val="254324320"/>
        <c:crossesAt val="43101"/>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[Libro3]Hoja3!TablaDinámica4</c:name>
    <c:fmtId val="6"/>
  </c:pivotSource>
  <c:chart>
    <c:title>
      <c:tx>
        <c:rich>
          <a:bodyPr rot="0" spcFirstLastPara="1" vertOverflow="ellipsis" vert="horz" wrap="square" anchor="ctr" anchorCtr="1"/>
          <a:lstStyle/>
          <a:p>
            <a:pPr>
              <a:defRPr sz="1680" b="1" i="0" u="none" strike="noStrike" kern="1200" baseline="0">
                <a:solidFill>
                  <a:schemeClr val="tx2"/>
                </a:solidFill>
                <a:latin typeface="+mn-lt"/>
                <a:ea typeface="+mn-ea"/>
                <a:cs typeface="+mn-cs"/>
              </a:defRPr>
            </a:pPr>
            <a:r>
              <a:rPr lang="es-CO" b="1" dirty="0"/>
              <a:t>Identificación de Cartera</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2"/>
              </a:solidFill>
              <a:latin typeface="+mn-lt"/>
              <a:ea typeface="+mn-ea"/>
              <a:cs typeface="+mn-cs"/>
            </a:defRPr>
          </a:pPr>
          <a:endParaRPr lang="es-C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round/>
            </a:ln>
            <a:effectLst/>
          </c:spPr>
        </c:marker>
      </c:pivotFmt>
      <c:pivotFmt>
        <c:idx val="8"/>
        <c:spPr>
          <a:solidFill>
            <a:schemeClr val="accent1"/>
          </a:solidFill>
          <a:ln w="28575" cap="rnd">
            <a:solidFill>
              <a:schemeClr val="accent1"/>
            </a:solidFill>
            <a:round/>
          </a:ln>
          <a:effectLst/>
        </c:spPr>
        <c:marker>
          <c:spPr>
            <a:solidFill>
              <a:schemeClr val="accent1"/>
            </a:solidFill>
            <a:ln w="9525">
              <a:solidFill>
                <a:schemeClr val="accent1"/>
              </a:solidFill>
              <a:round/>
            </a:ln>
            <a:effectLst/>
          </c:spPr>
        </c:marker>
      </c:pivotFmt>
      <c:pivotFmt>
        <c:idx val="9"/>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round/>
            </a:ln>
            <a:effectLst/>
          </c:spPr>
        </c:marker>
      </c:pivotFmt>
      <c:pivotFmt>
        <c:idx val="10"/>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round/>
            </a:ln>
            <a:effectLst/>
          </c:spPr>
        </c:marker>
      </c:pivotFmt>
      <c:pivotFmt>
        <c:idx val="11"/>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round/>
            </a:ln>
            <a:effectLst/>
          </c:spPr>
        </c:marker>
      </c:pivotFmt>
      <c:pivotFmt>
        <c:idx val="12"/>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round/>
            </a:ln>
            <a:effectLst/>
          </c:spPr>
        </c:marker>
      </c:pivotFmt>
      <c:pivotFmt>
        <c:idx val="13"/>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round/>
            </a:ln>
            <a:effectLst/>
          </c:spPr>
        </c:marker>
      </c:pivotFmt>
      <c:pivotFmt>
        <c:idx val="14"/>
        <c:spPr>
          <a:solidFill>
            <a:schemeClr val="accent1"/>
          </a:solidFill>
          <a:ln w="28575" cap="rnd">
            <a:solidFill>
              <a:schemeClr val="accent1"/>
            </a:solidFill>
            <a:round/>
          </a:ln>
          <a:effectLst/>
        </c:spPr>
        <c:marker>
          <c:symbol val="circle"/>
          <c:size val="5"/>
          <c:spPr>
            <a:solidFill>
              <a:schemeClr val="accent3"/>
            </a:solidFill>
            <a:ln w="9525">
              <a:solidFill>
                <a:schemeClr val="accent3"/>
              </a:solidFill>
              <a:round/>
            </a:ln>
            <a:effectLst/>
          </c:spPr>
        </c:marker>
      </c:pivotFmt>
    </c:pivotFmts>
    <c:plotArea>
      <c:layout>
        <c:manualLayout>
          <c:layoutTarget val="inner"/>
          <c:xMode val="edge"/>
          <c:yMode val="edge"/>
          <c:x val="0.14762236928972836"/>
          <c:y val="0.14249781277340332"/>
          <c:w val="0.54601231906319547"/>
          <c:h val="0.65853091280256637"/>
        </c:manualLayout>
      </c:layout>
      <c:barChart>
        <c:barDir val="col"/>
        <c:grouping val="clustered"/>
        <c:varyColors val="0"/>
        <c:ser>
          <c:idx val="0"/>
          <c:order val="0"/>
          <c:tx>
            <c:strRef>
              <c:f>Hoja3!$H$4:$H$5</c:f>
              <c:strCache>
                <c:ptCount val="1"/>
                <c:pt idx="0">
                  <c:v>Admon Directa</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strRef>
              <c:f>Hoja3!$G$6:$G$12</c:f>
              <c:strCache>
                <c:ptCount val="6"/>
                <c:pt idx="0">
                  <c:v>Mayo</c:v>
                </c:pt>
                <c:pt idx="1">
                  <c:v>Junio</c:v>
                </c:pt>
                <c:pt idx="2">
                  <c:v>Julio</c:v>
                </c:pt>
                <c:pt idx="3">
                  <c:v>Agosto</c:v>
                </c:pt>
                <c:pt idx="4">
                  <c:v>Septiembre</c:v>
                </c:pt>
                <c:pt idx="5">
                  <c:v>Octubre</c:v>
                </c:pt>
              </c:strCache>
            </c:strRef>
          </c:cat>
          <c:val>
            <c:numRef>
              <c:f>Hoja3!$H$6:$H$12</c:f>
              <c:numCache>
                <c:formatCode>General</c:formatCode>
                <c:ptCount val="6"/>
                <c:pt idx="0">
                  <c:v>25366890163.66901</c:v>
                </c:pt>
                <c:pt idx="1">
                  <c:v>24029201668.872196</c:v>
                </c:pt>
                <c:pt idx="2">
                  <c:v>25133765795.783031</c:v>
                </c:pt>
                <c:pt idx="3">
                  <c:v>17755935014.455505</c:v>
                </c:pt>
                <c:pt idx="4">
                  <c:v>17704861735.649704</c:v>
                </c:pt>
                <c:pt idx="5">
                  <c:v>17688513872.910404</c:v>
                </c:pt>
              </c:numCache>
            </c:numRef>
          </c:val>
          <c:extLst>
            <c:ext xmlns:c16="http://schemas.microsoft.com/office/drawing/2014/chart" uri="{C3380CC4-5D6E-409C-BE32-E72D297353CC}">
              <c16:uniqueId val="{00000000-5B78-4424-A349-8C7A4AD81DE3}"/>
            </c:ext>
          </c:extLst>
        </c:ser>
        <c:ser>
          <c:idx val="1"/>
          <c:order val="1"/>
          <c:tx>
            <c:strRef>
              <c:f>Hoja3!$I$4:$I$5</c:f>
              <c:strCache>
                <c:ptCount val="1"/>
                <c:pt idx="0">
                  <c:v>Depositario Provisional</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strRef>
              <c:f>Hoja3!$G$6:$G$12</c:f>
              <c:strCache>
                <c:ptCount val="6"/>
                <c:pt idx="0">
                  <c:v>Mayo</c:v>
                </c:pt>
                <c:pt idx="1">
                  <c:v>Junio</c:v>
                </c:pt>
                <c:pt idx="2">
                  <c:v>Julio</c:v>
                </c:pt>
                <c:pt idx="3">
                  <c:v>Agosto</c:v>
                </c:pt>
                <c:pt idx="4">
                  <c:v>Septiembre</c:v>
                </c:pt>
                <c:pt idx="5">
                  <c:v>Octubre</c:v>
                </c:pt>
              </c:strCache>
            </c:strRef>
          </c:cat>
          <c:val>
            <c:numRef>
              <c:f>Hoja3!$I$6:$I$12</c:f>
              <c:numCache>
                <c:formatCode>General</c:formatCode>
                <c:ptCount val="6"/>
                <c:pt idx="0">
                  <c:v>7001317123.4411001</c:v>
                </c:pt>
                <c:pt idx="1">
                  <c:v>10441432753.449501</c:v>
                </c:pt>
                <c:pt idx="2">
                  <c:v>10696745624.927002</c:v>
                </c:pt>
                <c:pt idx="3">
                  <c:v>18135446124.619099</c:v>
                </c:pt>
                <c:pt idx="4">
                  <c:v>19584530528.5466</c:v>
                </c:pt>
                <c:pt idx="5">
                  <c:v>19751948596.606903</c:v>
                </c:pt>
              </c:numCache>
            </c:numRef>
          </c:val>
          <c:extLst>
            <c:ext xmlns:c16="http://schemas.microsoft.com/office/drawing/2014/chart" uri="{C3380CC4-5D6E-409C-BE32-E72D297353CC}">
              <c16:uniqueId val="{00000001-5B78-4424-A349-8C7A4AD81DE3}"/>
            </c:ext>
          </c:extLst>
        </c:ser>
        <c:ser>
          <c:idx val="2"/>
          <c:order val="2"/>
          <c:tx>
            <c:strRef>
              <c:f>Hoja3!$J$4:$J$5</c:f>
              <c:strCache>
                <c:ptCount val="1"/>
                <c:pt idx="0">
                  <c:v>Total</c:v>
                </c:pt>
              </c:strCache>
            </c:strRef>
          </c:tx>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strRef>
              <c:f>Hoja3!$G$6:$G$12</c:f>
              <c:strCache>
                <c:ptCount val="6"/>
                <c:pt idx="0">
                  <c:v>Mayo</c:v>
                </c:pt>
                <c:pt idx="1">
                  <c:v>Junio</c:v>
                </c:pt>
                <c:pt idx="2">
                  <c:v>Julio</c:v>
                </c:pt>
                <c:pt idx="3">
                  <c:v>Agosto</c:v>
                </c:pt>
                <c:pt idx="4">
                  <c:v>Septiembre</c:v>
                </c:pt>
                <c:pt idx="5">
                  <c:v>Octubre</c:v>
                </c:pt>
              </c:strCache>
            </c:strRef>
          </c:cat>
          <c:val>
            <c:numRef>
              <c:f>Hoja3!$J$6:$J$12</c:f>
              <c:numCache>
                <c:formatCode>General</c:formatCode>
                <c:ptCount val="6"/>
                <c:pt idx="0">
                  <c:v>32368207287.110111</c:v>
                </c:pt>
                <c:pt idx="1">
                  <c:v>34470634422.321701</c:v>
                </c:pt>
                <c:pt idx="2">
                  <c:v>35830511420.710037</c:v>
                </c:pt>
                <c:pt idx="3">
                  <c:v>35891381139.0746</c:v>
                </c:pt>
                <c:pt idx="4">
                  <c:v>37289392264.196304</c:v>
                </c:pt>
                <c:pt idx="5">
                  <c:v>37440462469.517303</c:v>
                </c:pt>
              </c:numCache>
            </c:numRef>
          </c:val>
          <c:extLst>
            <c:ext xmlns:c16="http://schemas.microsoft.com/office/drawing/2014/chart" uri="{C3380CC4-5D6E-409C-BE32-E72D297353CC}">
              <c16:uniqueId val="{00000002-5B78-4424-A349-8C7A4AD81DE3}"/>
            </c:ext>
          </c:extLst>
        </c:ser>
        <c:dLbls>
          <c:showLegendKey val="0"/>
          <c:showVal val="0"/>
          <c:showCatName val="0"/>
          <c:showSerName val="0"/>
          <c:showPercent val="0"/>
          <c:showBubbleSize val="0"/>
        </c:dLbls>
        <c:gapWidth val="100"/>
        <c:overlap val="-24"/>
        <c:axId val="2141403072"/>
        <c:axId val="862562528"/>
      </c:barChart>
      <c:catAx>
        <c:axId val="21414030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s-CO"/>
          </a:p>
        </c:txPr>
        <c:crossAx val="862562528"/>
        <c:crosses val="autoZero"/>
        <c:auto val="1"/>
        <c:lblAlgn val="ctr"/>
        <c:lblOffset val="100"/>
        <c:noMultiLvlLbl val="0"/>
      </c:catAx>
      <c:valAx>
        <c:axId val="862562528"/>
        <c:scaling>
          <c:orientation val="minMax"/>
          <c:min val="5000000000"/>
        </c:scaling>
        <c:delete val="0"/>
        <c:axPos val="l"/>
        <c:majorGridlines>
          <c:spPr>
            <a:ln w="9525" cap="flat" cmpd="sng" algn="ctr">
              <a:solidFill>
                <a:schemeClr val="tx2">
                  <a:lumMod val="15000"/>
                  <a:lumOff val="85000"/>
                </a:schemeClr>
              </a:solidFill>
              <a:round/>
            </a:ln>
            <a:effectLst/>
          </c:spPr>
        </c:majorGridlines>
        <c:numFmt formatCode="&quot;$&quot;\ #,##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s-CO"/>
          </a:p>
        </c:txPr>
        <c:crossAx val="2141403072"/>
        <c:crosses val="autoZero"/>
        <c:crossBetween val="between"/>
        <c:majorUnit val="10000000000"/>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CO"/>
    </a:p>
  </c:txPr>
  <c:externalData r:id="rId3">
    <c:autoUpdate val="0"/>
  </c:externalData>
  <c:extLst>
    <c:ext xmlns:c14="http://schemas.microsoft.com/office/drawing/2007/8/2/chart" uri="{781A3756-C4B2-4CAC-9D66-4F8BD8637D16}">
      <c14:pivotOptions>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D9E918-BF01-4FB4-BE57-DF4BDBC644C4}" type="doc">
      <dgm:prSet loTypeId="urn:microsoft.com/office/officeart/2005/8/layout/hierarchy1" loCatId="hierarchy" qsTypeId="urn:microsoft.com/office/officeart/2005/8/quickstyle/simple1" qsCatId="simple" csTypeId="urn:microsoft.com/office/officeart/2005/8/colors/accent3_5" csCatId="accent3" phldr="1"/>
      <dgm:spPr/>
      <dgm:t>
        <a:bodyPr/>
        <a:lstStyle/>
        <a:p>
          <a:endParaRPr lang="es-CO"/>
        </a:p>
      </dgm:t>
    </dgm:pt>
    <dgm:pt modelId="{884C2887-2061-4647-AE03-A9001B23EEA5}">
      <dgm:prSet phldrT="[Texto]"/>
      <dgm:spPr/>
      <dgm:t>
        <a:bodyPr/>
        <a:lstStyle/>
        <a:p>
          <a:r>
            <a:rPr lang="es-CO" b="1" dirty="0">
              <a:effectLst>
                <a:outerShdw blurRad="38100" dist="38100" dir="2700000" algn="tl">
                  <a:srgbClr val="000000">
                    <a:alpha val="43137"/>
                  </a:srgbClr>
                </a:outerShdw>
              </a:effectLst>
            </a:rPr>
            <a:t>Gerencia de Bienes Muebles</a:t>
          </a:r>
        </a:p>
      </dgm:t>
    </dgm:pt>
    <dgm:pt modelId="{5352FB63-CD18-42E4-B62E-850079ADDB99}" type="parTrans" cxnId="{5A2BCABD-EB7A-4762-B22A-117B749D11BD}">
      <dgm:prSet/>
      <dgm:spPr/>
      <dgm:t>
        <a:bodyPr/>
        <a:lstStyle/>
        <a:p>
          <a:endParaRPr lang="es-CO"/>
        </a:p>
      </dgm:t>
    </dgm:pt>
    <dgm:pt modelId="{364613F1-56CC-41F6-81F4-15BB322373BB}" type="sibTrans" cxnId="{5A2BCABD-EB7A-4762-B22A-117B749D11BD}">
      <dgm:prSet/>
      <dgm:spPr/>
      <dgm:t>
        <a:bodyPr/>
        <a:lstStyle/>
        <a:p>
          <a:endParaRPr lang="es-CO"/>
        </a:p>
      </dgm:t>
    </dgm:pt>
    <dgm:pt modelId="{08725D98-92E3-412B-BD26-2A8781CB9C57}">
      <dgm:prSet phldrT="[Texto]"/>
      <dgm:spPr/>
      <dgm:t>
        <a:bodyPr/>
        <a:lstStyle/>
        <a:p>
          <a:r>
            <a:rPr lang="es-CO" dirty="0">
              <a:effectLst>
                <a:outerShdw blurRad="38100" dist="38100" dir="2700000" algn="tl">
                  <a:srgbClr val="000000">
                    <a:alpha val="43137"/>
                  </a:srgbClr>
                </a:outerShdw>
              </a:effectLst>
            </a:rPr>
            <a:t>Enajenación Temprana</a:t>
          </a:r>
        </a:p>
      </dgm:t>
    </dgm:pt>
    <dgm:pt modelId="{ED86C9E5-21FC-4159-BAF2-3059BCCEB08F}" type="parTrans" cxnId="{3571866D-E399-4418-868C-15BF4BBD745D}">
      <dgm:prSet/>
      <dgm:spPr/>
      <dgm:t>
        <a:bodyPr/>
        <a:lstStyle/>
        <a:p>
          <a:endParaRPr lang="es-CO"/>
        </a:p>
      </dgm:t>
    </dgm:pt>
    <dgm:pt modelId="{8CED465F-7288-43D4-8868-93745FA23EA0}" type="sibTrans" cxnId="{3571866D-E399-4418-868C-15BF4BBD745D}">
      <dgm:prSet/>
      <dgm:spPr/>
      <dgm:t>
        <a:bodyPr/>
        <a:lstStyle/>
        <a:p>
          <a:endParaRPr lang="es-CO"/>
        </a:p>
      </dgm:t>
    </dgm:pt>
    <dgm:pt modelId="{99F2BB55-F0D1-4E3F-9DE8-F32EBB29CBB9}">
      <dgm:prSet phldrT="[Texto]"/>
      <dgm:spPr/>
      <dgm:t>
        <a:bodyPr/>
        <a:lstStyle/>
        <a:p>
          <a:r>
            <a:rPr lang="es-CO" dirty="0"/>
            <a:t>5 personas:</a:t>
          </a:r>
        </a:p>
        <a:p>
          <a:r>
            <a:rPr lang="es-CO" dirty="0"/>
            <a:t>372 solicitudes de chatarrización sobre procesos penales</a:t>
          </a:r>
        </a:p>
      </dgm:t>
    </dgm:pt>
    <dgm:pt modelId="{45DBA524-72B8-43C8-BDCA-63F0B8A374AB}" type="parTrans" cxnId="{D7115664-7BEB-45C6-81E7-0A4E66CF2CBC}">
      <dgm:prSet/>
      <dgm:spPr/>
      <dgm:t>
        <a:bodyPr/>
        <a:lstStyle/>
        <a:p>
          <a:endParaRPr lang="es-CO"/>
        </a:p>
      </dgm:t>
    </dgm:pt>
    <dgm:pt modelId="{E0C95548-378B-4B93-A344-2110BB4087EF}" type="sibTrans" cxnId="{D7115664-7BEB-45C6-81E7-0A4E66CF2CBC}">
      <dgm:prSet/>
      <dgm:spPr/>
      <dgm:t>
        <a:bodyPr/>
        <a:lstStyle/>
        <a:p>
          <a:endParaRPr lang="es-CO"/>
        </a:p>
      </dgm:t>
    </dgm:pt>
    <dgm:pt modelId="{633D4C3F-EDB0-4745-B17B-8456DF9B571C}">
      <dgm:prSet/>
      <dgm:spPr/>
      <dgm:t>
        <a:bodyPr/>
        <a:lstStyle/>
        <a:p>
          <a:r>
            <a:rPr lang="es-CO" dirty="0"/>
            <a:t>Identificados 1.399 bienes penales recibidos susceptibles de administración</a:t>
          </a:r>
        </a:p>
      </dgm:t>
    </dgm:pt>
    <dgm:pt modelId="{AE7389CC-0982-4F3D-9DFF-AFA7A8070124}" type="parTrans" cxnId="{E33003CB-B90E-4898-A813-E4DC622F022C}">
      <dgm:prSet/>
      <dgm:spPr/>
      <dgm:t>
        <a:bodyPr/>
        <a:lstStyle/>
        <a:p>
          <a:endParaRPr lang="es-CO"/>
        </a:p>
      </dgm:t>
    </dgm:pt>
    <dgm:pt modelId="{27D324CE-0D21-4B30-8951-D428C5E704CB}" type="sibTrans" cxnId="{E33003CB-B90E-4898-A813-E4DC622F022C}">
      <dgm:prSet/>
      <dgm:spPr/>
      <dgm:t>
        <a:bodyPr/>
        <a:lstStyle/>
        <a:p>
          <a:endParaRPr lang="es-CO"/>
        </a:p>
      </dgm:t>
    </dgm:pt>
    <dgm:pt modelId="{918455CC-F3D4-4B04-8F85-AF04DF25483A}" type="pres">
      <dgm:prSet presAssocID="{38D9E918-BF01-4FB4-BE57-DF4BDBC644C4}" presName="hierChild1" presStyleCnt="0">
        <dgm:presLayoutVars>
          <dgm:chPref val="1"/>
          <dgm:dir/>
          <dgm:animOne val="branch"/>
          <dgm:animLvl val="lvl"/>
          <dgm:resizeHandles/>
        </dgm:presLayoutVars>
      </dgm:prSet>
      <dgm:spPr/>
    </dgm:pt>
    <dgm:pt modelId="{EB2B5203-8DB6-4B1C-8E1D-EDF898CCF9A2}" type="pres">
      <dgm:prSet presAssocID="{884C2887-2061-4647-AE03-A9001B23EEA5}" presName="hierRoot1" presStyleCnt="0"/>
      <dgm:spPr/>
    </dgm:pt>
    <dgm:pt modelId="{CCA8F6EB-F5D4-4740-8847-60B94D5E2F1C}" type="pres">
      <dgm:prSet presAssocID="{884C2887-2061-4647-AE03-A9001B23EEA5}" presName="composite" presStyleCnt="0"/>
      <dgm:spPr/>
    </dgm:pt>
    <dgm:pt modelId="{7DAE2EF2-9554-46F1-AB7B-94AC21EB7B5E}" type="pres">
      <dgm:prSet presAssocID="{884C2887-2061-4647-AE03-A9001B23EEA5}" presName="background" presStyleLbl="node0" presStyleIdx="0" presStyleCnt="1"/>
      <dgm:spPr/>
    </dgm:pt>
    <dgm:pt modelId="{A115EA2B-5C54-4E95-8DDF-28E503323678}" type="pres">
      <dgm:prSet presAssocID="{884C2887-2061-4647-AE03-A9001B23EEA5}" presName="text" presStyleLbl="fgAcc0" presStyleIdx="0" presStyleCnt="1" custScaleX="132552" custScaleY="73321" custLinFactNeighborX="-21035" custLinFactNeighborY="677">
        <dgm:presLayoutVars>
          <dgm:chPref val="3"/>
        </dgm:presLayoutVars>
      </dgm:prSet>
      <dgm:spPr/>
    </dgm:pt>
    <dgm:pt modelId="{5D022C56-DD16-45CA-B085-EC8D549E4CA1}" type="pres">
      <dgm:prSet presAssocID="{884C2887-2061-4647-AE03-A9001B23EEA5}" presName="hierChild2" presStyleCnt="0"/>
      <dgm:spPr/>
    </dgm:pt>
    <dgm:pt modelId="{E566ABCE-BEA6-4257-BF4C-6AF0DFCD0FAB}" type="pres">
      <dgm:prSet presAssocID="{ED86C9E5-21FC-4159-BAF2-3059BCCEB08F}" presName="Name10" presStyleLbl="parChTrans1D2" presStyleIdx="0" presStyleCnt="1"/>
      <dgm:spPr/>
    </dgm:pt>
    <dgm:pt modelId="{0917B0B4-7DFD-4487-B0F7-9172DA57BCAE}" type="pres">
      <dgm:prSet presAssocID="{08725D98-92E3-412B-BD26-2A8781CB9C57}" presName="hierRoot2" presStyleCnt="0"/>
      <dgm:spPr/>
    </dgm:pt>
    <dgm:pt modelId="{3E9E973E-58B9-42A9-BE56-8B97AEAA697D}" type="pres">
      <dgm:prSet presAssocID="{08725D98-92E3-412B-BD26-2A8781CB9C57}" presName="composite2" presStyleCnt="0"/>
      <dgm:spPr/>
    </dgm:pt>
    <dgm:pt modelId="{E90002ED-A11F-476D-B42D-F5C17CAB2775}" type="pres">
      <dgm:prSet presAssocID="{08725D98-92E3-412B-BD26-2A8781CB9C57}" presName="background2" presStyleLbl="node2" presStyleIdx="0" presStyleCnt="1"/>
      <dgm:spPr/>
    </dgm:pt>
    <dgm:pt modelId="{5159EBB8-C136-45CE-8209-6181BE770D77}" type="pres">
      <dgm:prSet presAssocID="{08725D98-92E3-412B-BD26-2A8781CB9C57}" presName="text2" presStyleLbl="fgAcc2" presStyleIdx="0" presStyleCnt="1" custScaleX="100585" custScaleY="82533" custLinFactNeighborX="44702" custLinFactNeighborY="-1421">
        <dgm:presLayoutVars>
          <dgm:chPref val="3"/>
        </dgm:presLayoutVars>
      </dgm:prSet>
      <dgm:spPr/>
    </dgm:pt>
    <dgm:pt modelId="{A3049152-F3EB-4ECA-A2D3-FA214569113C}" type="pres">
      <dgm:prSet presAssocID="{08725D98-92E3-412B-BD26-2A8781CB9C57}" presName="hierChild3" presStyleCnt="0"/>
      <dgm:spPr/>
    </dgm:pt>
    <dgm:pt modelId="{705BC49B-F5AF-4657-B21F-9A691CC4FD0A}" type="pres">
      <dgm:prSet presAssocID="{45DBA524-72B8-43C8-BDCA-63F0B8A374AB}" presName="Name17" presStyleLbl="parChTrans1D3" presStyleIdx="0" presStyleCnt="2"/>
      <dgm:spPr/>
    </dgm:pt>
    <dgm:pt modelId="{006F27C5-E2D4-48D4-A84E-B080DDAAC9DD}" type="pres">
      <dgm:prSet presAssocID="{99F2BB55-F0D1-4E3F-9DE8-F32EBB29CBB9}" presName="hierRoot3" presStyleCnt="0"/>
      <dgm:spPr/>
    </dgm:pt>
    <dgm:pt modelId="{37E34B76-242D-4D21-A95A-C4455C7072CC}" type="pres">
      <dgm:prSet presAssocID="{99F2BB55-F0D1-4E3F-9DE8-F32EBB29CBB9}" presName="composite3" presStyleCnt="0"/>
      <dgm:spPr/>
    </dgm:pt>
    <dgm:pt modelId="{1087E32B-1553-423C-99AC-B1D1CFF9DC25}" type="pres">
      <dgm:prSet presAssocID="{99F2BB55-F0D1-4E3F-9DE8-F32EBB29CBB9}" presName="background3" presStyleLbl="node3" presStyleIdx="0" presStyleCnt="2"/>
      <dgm:spPr/>
    </dgm:pt>
    <dgm:pt modelId="{815FC47F-597C-41E9-97BF-5875F4731C78}" type="pres">
      <dgm:prSet presAssocID="{99F2BB55-F0D1-4E3F-9DE8-F32EBB29CBB9}" presName="text3" presStyleLbl="fgAcc3" presStyleIdx="0" presStyleCnt="2">
        <dgm:presLayoutVars>
          <dgm:chPref val="3"/>
        </dgm:presLayoutVars>
      </dgm:prSet>
      <dgm:spPr/>
    </dgm:pt>
    <dgm:pt modelId="{09D6959B-B0B0-4CDF-AEEB-578AB28499F3}" type="pres">
      <dgm:prSet presAssocID="{99F2BB55-F0D1-4E3F-9DE8-F32EBB29CBB9}" presName="hierChild4" presStyleCnt="0"/>
      <dgm:spPr/>
    </dgm:pt>
    <dgm:pt modelId="{5B999305-3A07-4C8C-B636-F5F1544C214E}" type="pres">
      <dgm:prSet presAssocID="{AE7389CC-0982-4F3D-9DFF-AFA7A8070124}" presName="Name17" presStyleLbl="parChTrans1D3" presStyleIdx="1" presStyleCnt="2"/>
      <dgm:spPr/>
    </dgm:pt>
    <dgm:pt modelId="{22C01981-5BE4-4C19-B48B-CA55C3DCA63A}" type="pres">
      <dgm:prSet presAssocID="{633D4C3F-EDB0-4745-B17B-8456DF9B571C}" presName="hierRoot3" presStyleCnt="0"/>
      <dgm:spPr/>
    </dgm:pt>
    <dgm:pt modelId="{131D2A80-86B6-409F-8407-BECD453420BF}" type="pres">
      <dgm:prSet presAssocID="{633D4C3F-EDB0-4745-B17B-8456DF9B571C}" presName="composite3" presStyleCnt="0"/>
      <dgm:spPr/>
    </dgm:pt>
    <dgm:pt modelId="{F25672B9-5D30-4E22-8773-3339B826E321}" type="pres">
      <dgm:prSet presAssocID="{633D4C3F-EDB0-4745-B17B-8456DF9B571C}" presName="background3" presStyleLbl="node3" presStyleIdx="1" presStyleCnt="2"/>
      <dgm:spPr/>
    </dgm:pt>
    <dgm:pt modelId="{4BA1A0AD-C454-4F1A-B18B-8901931EE4A8}" type="pres">
      <dgm:prSet presAssocID="{633D4C3F-EDB0-4745-B17B-8456DF9B571C}" presName="text3" presStyleLbl="fgAcc3" presStyleIdx="1" presStyleCnt="2">
        <dgm:presLayoutVars>
          <dgm:chPref val="3"/>
        </dgm:presLayoutVars>
      </dgm:prSet>
      <dgm:spPr/>
    </dgm:pt>
    <dgm:pt modelId="{9C495F7E-1964-4B9D-81C6-1BDE8872F061}" type="pres">
      <dgm:prSet presAssocID="{633D4C3F-EDB0-4745-B17B-8456DF9B571C}" presName="hierChild4" presStyleCnt="0"/>
      <dgm:spPr/>
    </dgm:pt>
  </dgm:ptLst>
  <dgm:cxnLst>
    <dgm:cxn modelId="{E511A61A-773F-4D67-A9F1-33C5A4F7D19A}" type="presOf" srcId="{633D4C3F-EDB0-4745-B17B-8456DF9B571C}" destId="{4BA1A0AD-C454-4F1A-B18B-8901931EE4A8}" srcOrd="0" destOrd="0" presId="urn:microsoft.com/office/officeart/2005/8/layout/hierarchy1"/>
    <dgm:cxn modelId="{D7115664-7BEB-45C6-81E7-0A4E66CF2CBC}" srcId="{08725D98-92E3-412B-BD26-2A8781CB9C57}" destId="{99F2BB55-F0D1-4E3F-9DE8-F32EBB29CBB9}" srcOrd="0" destOrd="0" parTransId="{45DBA524-72B8-43C8-BDCA-63F0B8A374AB}" sibTransId="{E0C95548-378B-4B93-A344-2110BB4087EF}"/>
    <dgm:cxn modelId="{3571866D-E399-4418-868C-15BF4BBD745D}" srcId="{884C2887-2061-4647-AE03-A9001B23EEA5}" destId="{08725D98-92E3-412B-BD26-2A8781CB9C57}" srcOrd="0" destOrd="0" parTransId="{ED86C9E5-21FC-4159-BAF2-3059BCCEB08F}" sibTransId="{8CED465F-7288-43D4-8868-93745FA23EA0}"/>
    <dgm:cxn modelId="{5DF47555-2C5D-49F1-8F54-BF9F3AFC0084}" type="presOf" srcId="{08725D98-92E3-412B-BD26-2A8781CB9C57}" destId="{5159EBB8-C136-45CE-8209-6181BE770D77}" srcOrd="0" destOrd="0" presId="urn:microsoft.com/office/officeart/2005/8/layout/hierarchy1"/>
    <dgm:cxn modelId="{91222E81-26B0-43BB-A80D-AC97C3565C04}" type="presOf" srcId="{45DBA524-72B8-43C8-BDCA-63F0B8A374AB}" destId="{705BC49B-F5AF-4657-B21F-9A691CC4FD0A}" srcOrd="0" destOrd="0" presId="urn:microsoft.com/office/officeart/2005/8/layout/hierarchy1"/>
    <dgm:cxn modelId="{5BDF3D82-43A1-44A7-BD13-90BC2D7F9786}" type="presOf" srcId="{ED86C9E5-21FC-4159-BAF2-3059BCCEB08F}" destId="{E566ABCE-BEA6-4257-BF4C-6AF0DFCD0FAB}" srcOrd="0" destOrd="0" presId="urn:microsoft.com/office/officeart/2005/8/layout/hierarchy1"/>
    <dgm:cxn modelId="{74293E86-680F-4527-BAE0-18BCA57CDB94}" type="presOf" srcId="{99F2BB55-F0D1-4E3F-9DE8-F32EBB29CBB9}" destId="{815FC47F-597C-41E9-97BF-5875F4731C78}" srcOrd="0" destOrd="0" presId="urn:microsoft.com/office/officeart/2005/8/layout/hierarchy1"/>
    <dgm:cxn modelId="{5A2BCABD-EB7A-4762-B22A-117B749D11BD}" srcId="{38D9E918-BF01-4FB4-BE57-DF4BDBC644C4}" destId="{884C2887-2061-4647-AE03-A9001B23EEA5}" srcOrd="0" destOrd="0" parTransId="{5352FB63-CD18-42E4-B62E-850079ADDB99}" sibTransId="{364613F1-56CC-41F6-81F4-15BB322373BB}"/>
    <dgm:cxn modelId="{E33003CB-B90E-4898-A813-E4DC622F022C}" srcId="{08725D98-92E3-412B-BD26-2A8781CB9C57}" destId="{633D4C3F-EDB0-4745-B17B-8456DF9B571C}" srcOrd="1" destOrd="0" parTransId="{AE7389CC-0982-4F3D-9DFF-AFA7A8070124}" sibTransId="{27D324CE-0D21-4B30-8951-D428C5E704CB}"/>
    <dgm:cxn modelId="{8B0C2DF3-2CEC-49E0-B1B0-945676608C9C}" type="presOf" srcId="{884C2887-2061-4647-AE03-A9001B23EEA5}" destId="{A115EA2B-5C54-4E95-8DDF-28E503323678}" srcOrd="0" destOrd="0" presId="urn:microsoft.com/office/officeart/2005/8/layout/hierarchy1"/>
    <dgm:cxn modelId="{E6BCDBF3-BDEB-49AC-ACAE-3F3BCB4E55C9}" type="presOf" srcId="{AE7389CC-0982-4F3D-9DFF-AFA7A8070124}" destId="{5B999305-3A07-4C8C-B636-F5F1544C214E}" srcOrd="0" destOrd="0" presId="urn:microsoft.com/office/officeart/2005/8/layout/hierarchy1"/>
    <dgm:cxn modelId="{FAE337F7-A4A5-441C-827A-9CBF1EC0D210}" type="presOf" srcId="{38D9E918-BF01-4FB4-BE57-DF4BDBC644C4}" destId="{918455CC-F3D4-4B04-8F85-AF04DF25483A}" srcOrd="0" destOrd="0" presId="urn:microsoft.com/office/officeart/2005/8/layout/hierarchy1"/>
    <dgm:cxn modelId="{03BFBC0E-7D32-424B-9F8C-165B59AA27D6}" type="presParOf" srcId="{918455CC-F3D4-4B04-8F85-AF04DF25483A}" destId="{EB2B5203-8DB6-4B1C-8E1D-EDF898CCF9A2}" srcOrd="0" destOrd="0" presId="urn:microsoft.com/office/officeart/2005/8/layout/hierarchy1"/>
    <dgm:cxn modelId="{5663C9EC-DBE0-40AD-BEA8-4E1FDF674E2C}" type="presParOf" srcId="{EB2B5203-8DB6-4B1C-8E1D-EDF898CCF9A2}" destId="{CCA8F6EB-F5D4-4740-8847-60B94D5E2F1C}" srcOrd="0" destOrd="0" presId="urn:microsoft.com/office/officeart/2005/8/layout/hierarchy1"/>
    <dgm:cxn modelId="{D4275C88-A3A1-42F6-AC54-6344B6C0119D}" type="presParOf" srcId="{CCA8F6EB-F5D4-4740-8847-60B94D5E2F1C}" destId="{7DAE2EF2-9554-46F1-AB7B-94AC21EB7B5E}" srcOrd="0" destOrd="0" presId="urn:microsoft.com/office/officeart/2005/8/layout/hierarchy1"/>
    <dgm:cxn modelId="{A15DA792-13E2-46F1-9E2D-EB5662F02F80}" type="presParOf" srcId="{CCA8F6EB-F5D4-4740-8847-60B94D5E2F1C}" destId="{A115EA2B-5C54-4E95-8DDF-28E503323678}" srcOrd="1" destOrd="0" presId="urn:microsoft.com/office/officeart/2005/8/layout/hierarchy1"/>
    <dgm:cxn modelId="{93DE6F67-02F5-47BB-B290-D51FEB48FB2F}" type="presParOf" srcId="{EB2B5203-8DB6-4B1C-8E1D-EDF898CCF9A2}" destId="{5D022C56-DD16-45CA-B085-EC8D549E4CA1}" srcOrd="1" destOrd="0" presId="urn:microsoft.com/office/officeart/2005/8/layout/hierarchy1"/>
    <dgm:cxn modelId="{6988E78E-EF59-42BC-A99B-0E5BD15CC9C0}" type="presParOf" srcId="{5D022C56-DD16-45CA-B085-EC8D549E4CA1}" destId="{E566ABCE-BEA6-4257-BF4C-6AF0DFCD0FAB}" srcOrd="0" destOrd="0" presId="urn:microsoft.com/office/officeart/2005/8/layout/hierarchy1"/>
    <dgm:cxn modelId="{C6904C6D-DF76-4C06-B217-D4CACA2AFDC3}" type="presParOf" srcId="{5D022C56-DD16-45CA-B085-EC8D549E4CA1}" destId="{0917B0B4-7DFD-4487-B0F7-9172DA57BCAE}" srcOrd="1" destOrd="0" presId="urn:microsoft.com/office/officeart/2005/8/layout/hierarchy1"/>
    <dgm:cxn modelId="{CA2720FD-2583-4803-A65E-097007E02243}" type="presParOf" srcId="{0917B0B4-7DFD-4487-B0F7-9172DA57BCAE}" destId="{3E9E973E-58B9-42A9-BE56-8B97AEAA697D}" srcOrd="0" destOrd="0" presId="urn:microsoft.com/office/officeart/2005/8/layout/hierarchy1"/>
    <dgm:cxn modelId="{B2F4BDC7-C8C2-458F-BC23-51015AA3922C}" type="presParOf" srcId="{3E9E973E-58B9-42A9-BE56-8B97AEAA697D}" destId="{E90002ED-A11F-476D-B42D-F5C17CAB2775}" srcOrd="0" destOrd="0" presId="urn:microsoft.com/office/officeart/2005/8/layout/hierarchy1"/>
    <dgm:cxn modelId="{6B165F81-17D2-46A9-BFA7-539F03C1B4FF}" type="presParOf" srcId="{3E9E973E-58B9-42A9-BE56-8B97AEAA697D}" destId="{5159EBB8-C136-45CE-8209-6181BE770D77}" srcOrd="1" destOrd="0" presId="urn:microsoft.com/office/officeart/2005/8/layout/hierarchy1"/>
    <dgm:cxn modelId="{4D67F746-0B46-4387-B0E0-38CFC72D4713}" type="presParOf" srcId="{0917B0B4-7DFD-4487-B0F7-9172DA57BCAE}" destId="{A3049152-F3EB-4ECA-A2D3-FA214569113C}" srcOrd="1" destOrd="0" presId="urn:microsoft.com/office/officeart/2005/8/layout/hierarchy1"/>
    <dgm:cxn modelId="{8E0EA35C-0C79-43E5-A6AC-B3C371262414}" type="presParOf" srcId="{A3049152-F3EB-4ECA-A2D3-FA214569113C}" destId="{705BC49B-F5AF-4657-B21F-9A691CC4FD0A}" srcOrd="0" destOrd="0" presId="urn:microsoft.com/office/officeart/2005/8/layout/hierarchy1"/>
    <dgm:cxn modelId="{82A7E7EA-FBE9-4CE5-B065-CBF8C2DA97FE}" type="presParOf" srcId="{A3049152-F3EB-4ECA-A2D3-FA214569113C}" destId="{006F27C5-E2D4-48D4-A84E-B080DDAAC9DD}" srcOrd="1" destOrd="0" presId="urn:microsoft.com/office/officeart/2005/8/layout/hierarchy1"/>
    <dgm:cxn modelId="{5B7B9BAE-05EB-43EB-9611-65C118593736}" type="presParOf" srcId="{006F27C5-E2D4-48D4-A84E-B080DDAAC9DD}" destId="{37E34B76-242D-4D21-A95A-C4455C7072CC}" srcOrd="0" destOrd="0" presId="urn:microsoft.com/office/officeart/2005/8/layout/hierarchy1"/>
    <dgm:cxn modelId="{5A3D43FA-DF32-4077-BEFE-F20685B2248A}" type="presParOf" srcId="{37E34B76-242D-4D21-A95A-C4455C7072CC}" destId="{1087E32B-1553-423C-99AC-B1D1CFF9DC25}" srcOrd="0" destOrd="0" presId="urn:microsoft.com/office/officeart/2005/8/layout/hierarchy1"/>
    <dgm:cxn modelId="{373D918A-40AA-404E-BA77-54D7579571BA}" type="presParOf" srcId="{37E34B76-242D-4D21-A95A-C4455C7072CC}" destId="{815FC47F-597C-41E9-97BF-5875F4731C78}" srcOrd="1" destOrd="0" presId="urn:microsoft.com/office/officeart/2005/8/layout/hierarchy1"/>
    <dgm:cxn modelId="{F1DC096A-C0C3-4F7F-A3DD-643D61D68D85}" type="presParOf" srcId="{006F27C5-E2D4-48D4-A84E-B080DDAAC9DD}" destId="{09D6959B-B0B0-4CDF-AEEB-578AB28499F3}" srcOrd="1" destOrd="0" presId="urn:microsoft.com/office/officeart/2005/8/layout/hierarchy1"/>
    <dgm:cxn modelId="{10B323F8-4097-4DFD-93C7-03CD41B95D1E}" type="presParOf" srcId="{A3049152-F3EB-4ECA-A2D3-FA214569113C}" destId="{5B999305-3A07-4C8C-B636-F5F1544C214E}" srcOrd="2" destOrd="0" presId="urn:microsoft.com/office/officeart/2005/8/layout/hierarchy1"/>
    <dgm:cxn modelId="{DF3A969F-F25C-43C9-BED2-E2D1A2B2A476}" type="presParOf" srcId="{A3049152-F3EB-4ECA-A2D3-FA214569113C}" destId="{22C01981-5BE4-4C19-B48B-CA55C3DCA63A}" srcOrd="3" destOrd="0" presId="urn:microsoft.com/office/officeart/2005/8/layout/hierarchy1"/>
    <dgm:cxn modelId="{4D9E3465-DC3D-4A1D-B958-ADE842F54CED}" type="presParOf" srcId="{22C01981-5BE4-4C19-B48B-CA55C3DCA63A}" destId="{131D2A80-86B6-409F-8407-BECD453420BF}" srcOrd="0" destOrd="0" presId="urn:microsoft.com/office/officeart/2005/8/layout/hierarchy1"/>
    <dgm:cxn modelId="{FBB3984F-E692-4F6D-A9F7-81DF8CF422A1}" type="presParOf" srcId="{131D2A80-86B6-409F-8407-BECD453420BF}" destId="{F25672B9-5D30-4E22-8773-3339B826E321}" srcOrd="0" destOrd="0" presId="urn:microsoft.com/office/officeart/2005/8/layout/hierarchy1"/>
    <dgm:cxn modelId="{278FAE78-1FFC-47E1-9D9E-C643B53A473B}" type="presParOf" srcId="{131D2A80-86B6-409F-8407-BECD453420BF}" destId="{4BA1A0AD-C454-4F1A-B18B-8901931EE4A8}" srcOrd="1" destOrd="0" presId="urn:microsoft.com/office/officeart/2005/8/layout/hierarchy1"/>
    <dgm:cxn modelId="{592C41BC-432F-44C9-BC68-FC1EE39034EB}" type="presParOf" srcId="{22C01981-5BE4-4C19-B48B-CA55C3DCA63A}" destId="{9C495F7E-1964-4B9D-81C6-1BDE8872F061}"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E60BF9-5C4C-496E-AEFA-7078AC0D95DD}" type="doc">
      <dgm:prSet loTypeId="urn:microsoft.com/office/officeart/2005/8/layout/chevron2" loCatId="process" qsTypeId="urn:microsoft.com/office/officeart/2005/8/quickstyle/simple1" qsCatId="simple" csTypeId="urn:microsoft.com/office/officeart/2005/8/colors/accent3_5" csCatId="accent3" phldr="1"/>
      <dgm:spPr/>
      <dgm:t>
        <a:bodyPr/>
        <a:lstStyle/>
        <a:p>
          <a:endParaRPr lang="es-CO"/>
        </a:p>
      </dgm:t>
    </dgm:pt>
    <dgm:pt modelId="{07E6EE28-EC25-4113-B8C1-A60DB57848EE}">
      <dgm:prSet phldrT="[Texto]" custT="1"/>
      <dgm:spPr/>
      <dgm:t>
        <a:bodyPr/>
        <a:lstStyle/>
        <a:p>
          <a:r>
            <a:rPr lang="es-CO" sz="1200" b="1" dirty="0">
              <a:solidFill>
                <a:schemeClr val="tx1"/>
              </a:solidFill>
              <a:effectLst>
                <a:outerShdw blurRad="38100" dist="38100" dir="2700000" algn="tl">
                  <a:srgbClr val="000000">
                    <a:alpha val="43137"/>
                  </a:srgbClr>
                </a:outerShdw>
              </a:effectLst>
            </a:rPr>
            <a:t>10-08-2018</a:t>
          </a:r>
        </a:p>
      </dgm:t>
    </dgm:pt>
    <dgm:pt modelId="{ECF7F961-A4BE-47FC-A13A-F0F6CFC587A4}" type="parTrans" cxnId="{F5DBE645-3897-4232-B7B7-44FCA97783C2}">
      <dgm:prSet/>
      <dgm:spPr/>
      <dgm:t>
        <a:bodyPr/>
        <a:lstStyle/>
        <a:p>
          <a:endParaRPr lang="es-CO" sz="1200"/>
        </a:p>
      </dgm:t>
    </dgm:pt>
    <dgm:pt modelId="{65B31DC8-64F2-429A-BD4F-E99222483FAC}" type="sibTrans" cxnId="{F5DBE645-3897-4232-B7B7-44FCA97783C2}">
      <dgm:prSet/>
      <dgm:spPr/>
      <dgm:t>
        <a:bodyPr/>
        <a:lstStyle/>
        <a:p>
          <a:endParaRPr lang="es-CO" sz="1200"/>
        </a:p>
      </dgm:t>
    </dgm:pt>
    <dgm:pt modelId="{1CE0C004-EB31-4CDE-A7CB-16D352BB638B}">
      <dgm:prSet phldrT="[Texto]" custT="1"/>
      <dgm:spPr/>
      <dgm:t>
        <a:bodyPr/>
        <a:lstStyle/>
        <a:p>
          <a:r>
            <a:rPr lang="es-CO" sz="1400" dirty="0"/>
            <a:t>Contextualización a la Fiscalía de los MT vinculados a procesos penales y recibidos por SAE SAS.</a:t>
          </a:r>
        </a:p>
      </dgm:t>
    </dgm:pt>
    <dgm:pt modelId="{1A603085-FA8F-4C6A-8228-2B74888C07D6}" type="parTrans" cxnId="{286E90DE-5F56-4879-ABEB-D7C92B9C301C}">
      <dgm:prSet/>
      <dgm:spPr/>
      <dgm:t>
        <a:bodyPr/>
        <a:lstStyle/>
        <a:p>
          <a:endParaRPr lang="es-CO" sz="1200"/>
        </a:p>
      </dgm:t>
    </dgm:pt>
    <dgm:pt modelId="{CE83B75C-C189-436B-8BCB-7A1E9119336B}" type="sibTrans" cxnId="{286E90DE-5F56-4879-ABEB-D7C92B9C301C}">
      <dgm:prSet/>
      <dgm:spPr/>
      <dgm:t>
        <a:bodyPr/>
        <a:lstStyle/>
        <a:p>
          <a:endParaRPr lang="es-CO" sz="1200"/>
        </a:p>
      </dgm:t>
    </dgm:pt>
    <dgm:pt modelId="{EA9C3AA5-F41A-4C63-B098-4924B9788257}">
      <dgm:prSet phldrT="[Texto]" custT="1"/>
      <dgm:spPr/>
      <dgm:t>
        <a:bodyPr/>
        <a:lstStyle/>
        <a:p>
          <a:r>
            <a:rPr lang="es-CO" sz="1200" b="1" dirty="0">
              <a:solidFill>
                <a:schemeClr val="tx1"/>
              </a:solidFill>
              <a:effectLst>
                <a:outerShdw blurRad="38100" dist="38100" dir="2700000" algn="tl">
                  <a:srgbClr val="000000">
                    <a:alpha val="43137"/>
                  </a:srgbClr>
                </a:outerShdw>
              </a:effectLst>
            </a:rPr>
            <a:t>23-08-2018</a:t>
          </a:r>
        </a:p>
      </dgm:t>
    </dgm:pt>
    <dgm:pt modelId="{ACE03F7C-A108-405C-8501-525220CE50C1}" type="parTrans" cxnId="{C54344FF-40F3-444E-AA6B-42A1D3B92694}">
      <dgm:prSet/>
      <dgm:spPr/>
      <dgm:t>
        <a:bodyPr/>
        <a:lstStyle/>
        <a:p>
          <a:endParaRPr lang="es-CO" sz="1200"/>
        </a:p>
      </dgm:t>
    </dgm:pt>
    <dgm:pt modelId="{77C3DC03-311A-4D17-8D31-8F0DB62C8A10}" type="sibTrans" cxnId="{C54344FF-40F3-444E-AA6B-42A1D3B92694}">
      <dgm:prSet/>
      <dgm:spPr/>
      <dgm:t>
        <a:bodyPr/>
        <a:lstStyle/>
        <a:p>
          <a:endParaRPr lang="es-CO" sz="1200"/>
        </a:p>
      </dgm:t>
    </dgm:pt>
    <dgm:pt modelId="{0539FB3D-4332-44FA-80B3-2C605A3FA646}">
      <dgm:prSet phldrT="[Texto]" custT="1"/>
      <dgm:spPr/>
      <dgm:t>
        <a:bodyPr/>
        <a:lstStyle/>
        <a:p>
          <a:pPr algn="just"/>
          <a:r>
            <a:rPr lang="es-CO" sz="1400" dirty="0"/>
            <a:t>Socialización de las ordenes judiciales recibidas en SAE  mediante las cuales se deja a disposición del FEAB el comiso definitivo de bienes vinculados a procesos penales como el propósito de  evaluarlo como alternativa de administración.</a:t>
          </a:r>
        </a:p>
      </dgm:t>
    </dgm:pt>
    <dgm:pt modelId="{27752D5D-6B49-418A-8E39-7EF7D68D851A}" type="parTrans" cxnId="{81C24FB8-E5BA-48D0-9E67-F467444A670F}">
      <dgm:prSet/>
      <dgm:spPr/>
      <dgm:t>
        <a:bodyPr/>
        <a:lstStyle/>
        <a:p>
          <a:endParaRPr lang="es-CO" sz="1200"/>
        </a:p>
      </dgm:t>
    </dgm:pt>
    <dgm:pt modelId="{5A1503EF-BCC0-4855-AC55-B957EA9F6430}" type="sibTrans" cxnId="{81C24FB8-E5BA-48D0-9E67-F467444A670F}">
      <dgm:prSet/>
      <dgm:spPr/>
      <dgm:t>
        <a:bodyPr/>
        <a:lstStyle/>
        <a:p>
          <a:endParaRPr lang="es-CO" sz="1200"/>
        </a:p>
      </dgm:t>
    </dgm:pt>
    <dgm:pt modelId="{79D1BF85-3818-4790-9866-4082B47F2605}">
      <dgm:prSet phldrT="[Texto]" custT="1"/>
      <dgm:spPr/>
      <dgm:t>
        <a:bodyPr/>
        <a:lstStyle/>
        <a:p>
          <a:r>
            <a:rPr lang="es-CO" sz="1200" b="1" dirty="0">
              <a:solidFill>
                <a:schemeClr val="tx1"/>
              </a:solidFill>
              <a:effectLst>
                <a:outerShdw blurRad="38100" dist="38100" dir="2700000" algn="tl">
                  <a:srgbClr val="000000">
                    <a:alpha val="43137"/>
                  </a:srgbClr>
                </a:outerShdw>
              </a:effectLst>
            </a:rPr>
            <a:t>16-09-2018</a:t>
          </a:r>
        </a:p>
      </dgm:t>
    </dgm:pt>
    <dgm:pt modelId="{F8BE7AA0-4B0C-43E4-8134-CEC11CA0997C}" type="parTrans" cxnId="{F85430E7-8F68-4204-9092-6E4D069A5EDE}">
      <dgm:prSet/>
      <dgm:spPr/>
      <dgm:t>
        <a:bodyPr/>
        <a:lstStyle/>
        <a:p>
          <a:endParaRPr lang="es-CO" sz="1200"/>
        </a:p>
      </dgm:t>
    </dgm:pt>
    <dgm:pt modelId="{51D48F99-106E-497F-856E-BD3F8EDD9536}" type="sibTrans" cxnId="{F85430E7-8F68-4204-9092-6E4D069A5EDE}">
      <dgm:prSet/>
      <dgm:spPr/>
      <dgm:t>
        <a:bodyPr/>
        <a:lstStyle/>
        <a:p>
          <a:endParaRPr lang="es-CO" sz="1200"/>
        </a:p>
      </dgm:t>
    </dgm:pt>
    <dgm:pt modelId="{6CC2D7F5-9E20-4C1F-B4E9-E55E905E5687}">
      <dgm:prSet phldrT="[Texto]" custT="1"/>
      <dgm:spPr/>
      <dgm:t>
        <a:bodyPr/>
        <a:lstStyle/>
        <a:p>
          <a:r>
            <a:rPr lang="es-CO" sz="1400" dirty="0"/>
            <a:t>La SAE informo la propuesta de incluir un articulo en el plan de desarrollo que permita la disposición final de los medios de transporte inmersos en procesos penales.</a:t>
          </a:r>
        </a:p>
      </dgm:t>
    </dgm:pt>
    <dgm:pt modelId="{2E74F408-0680-49B9-A156-0A35AB156E1E}" type="parTrans" cxnId="{3150886F-D501-4E57-BE30-C09CA9DC9FF7}">
      <dgm:prSet/>
      <dgm:spPr/>
      <dgm:t>
        <a:bodyPr/>
        <a:lstStyle/>
        <a:p>
          <a:endParaRPr lang="es-CO" sz="1200"/>
        </a:p>
      </dgm:t>
    </dgm:pt>
    <dgm:pt modelId="{ACBF6621-F32A-440D-8021-AD11877035BA}" type="sibTrans" cxnId="{3150886F-D501-4E57-BE30-C09CA9DC9FF7}">
      <dgm:prSet/>
      <dgm:spPr/>
      <dgm:t>
        <a:bodyPr/>
        <a:lstStyle/>
        <a:p>
          <a:endParaRPr lang="es-CO" sz="1200"/>
        </a:p>
      </dgm:t>
    </dgm:pt>
    <dgm:pt modelId="{EC9E77D9-B26B-47B0-9245-69193CB79DD3}">
      <dgm:prSet custT="1"/>
      <dgm:spPr/>
      <dgm:t>
        <a:bodyPr/>
        <a:lstStyle/>
        <a:p>
          <a:r>
            <a:rPr lang="es-CO" sz="1200" b="1" dirty="0">
              <a:solidFill>
                <a:schemeClr val="tx1"/>
              </a:solidFill>
              <a:effectLst>
                <a:outerShdw blurRad="38100" dist="38100" dir="2700000" algn="tl">
                  <a:srgbClr val="000000">
                    <a:alpha val="43137"/>
                  </a:srgbClr>
                </a:outerShdw>
              </a:effectLst>
            </a:rPr>
            <a:t>30-08-2018</a:t>
          </a:r>
        </a:p>
      </dgm:t>
    </dgm:pt>
    <dgm:pt modelId="{B35DB03C-FDBB-458E-81E0-106760E9901B}" type="parTrans" cxnId="{2584E4DC-93F2-42CF-B2A9-16018A6133F1}">
      <dgm:prSet/>
      <dgm:spPr/>
      <dgm:t>
        <a:bodyPr/>
        <a:lstStyle/>
        <a:p>
          <a:endParaRPr lang="es-CO" sz="1200"/>
        </a:p>
      </dgm:t>
    </dgm:pt>
    <dgm:pt modelId="{8548E287-78F2-42C5-8BCE-C43A25683A50}" type="sibTrans" cxnId="{2584E4DC-93F2-42CF-B2A9-16018A6133F1}">
      <dgm:prSet/>
      <dgm:spPr/>
      <dgm:t>
        <a:bodyPr/>
        <a:lstStyle/>
        <a:p>
          <a:endParaRPr lang="es-CO" sz="1200"/>
        </a:p>
      </dgm:t>
    </dgm:pt>
    <dgm:pt modelId="{3BB006D3-E984-4717-BEFA-44BEA637983A}">
      <dgm:prSet custT="1"/>
      <dgm:spPr/>
      <dgm:t>
        <a:bodyPr/>
        <a:lstStyle/>
        <a:p>
          <a:r>
            <a:rPr lang="es-CO" sz="1400" dirty="0"/>
            <a:t>Exposición de la ubicación de los 1.399 vinculados a proceso penales encuentran almacenados desde 2009 en los operadores logísticos y sobre los cuales el administrador del  FRISCO ha pagado $14.347’850.675., cobro que se realizo formalmente.</a:t>
          </a:r>
        </a:p>
      </dgm:t>
    </dgm:pt>
    <dgm:pt modelId="{DA3028AA-F63E-400C-849E-B72260392FE8}" type="parTrans" cxnId="{A8847DD9-3EF8-4DD1-9C00-155B56EA9CED}">
      <dgm:prSet/>
      <dgm:spPr/>
      <dgm:t>
        <a:bodyPr/>
        <a:lstStyle/>
        <a:p>
          <a:endParaRPr lang="es-CO" sz="1200"/>
        </a:p>
      </dgm:t>
    </dgm:pt>
    <dgm:pt modelId="{BBF6F15C-5CAB-404F-947E-BB51A2D543DB}" type="sibTrans" cxnId="{A8847DD9-3EF8-4DD1-9C00-155B56EA9CED}">
      <dgm:prSet/>
      <dgm:spPr/>
      <dgm:t>
        <a:bodyPr/>
        <a:lstStyle/>
        <a:p>
          <a:endParaRPr lang="es-CO" sz="1200"/>
        </a:p>
      </dgm:t>
    </dgm:pt>
    <dgm:pt modelId="{7DC14BAB-E1C1-4710-840C-31BC08EAE883}">
      <dgm:prSet custT="1"/>
      <dgm:spPr/>
      <dgm:t>
        <a:bodyPr/>
        <a:lstStyle/>
        <a:p>
          <a:r>
            <a:rPr lang="es-CO" sz="1200" b="1" dirty="0">
              <a:solidFill>
                <a:schemeClr val="tx1"/>
              </a:solidFill>
              <a:effectLst>
                <a:outerShdw blurRad="38100" dist="38100" dir="2700000" algn="tl">
                  <a:srgbClr val="000000">
                    <a:alpha val="43137"/>
                  </a:srgbClr>
                </a:outerShdw>
              </a:effectLst>
            </a:rPr>
            <a:t>23-11-2018</a:t>
          </a:r>
        </a:p>
      </dgm:t>
    </dgm:pt>
    <dgm:pt modelId="{A4CBCC58-3708-4591-919E-E17B3703399F}" type="parTrans" cxnId="{C0DF0162-50AD-4602-8999-9E915AFBFF01}">
      <dgm:prSet/>
      <dgm:spPr/>
      <dgm:t>
        <a:bodyPr/>
        <a:lstStyle/>
        <a:p>
          <a:endParaRPr lang="es-CO" sz="1200"/>
        </a:p>
      </dgm:t>
    </dgm:pt>
    <dgm:pt modelId="{05E8A567-C789-4A82-B386-F28B44592003}" type="sibTrans" cxnId="{C0DF0162-50AD-4602-8999-9E915AFBFF01}">
      <dgm:prSet/>
      <dgm:spPr/>
      <dgm:t>
        <a:bodyPr/>
        <a:lstStyle/>
        <a:p>
          <a:endParaRPr lang="es-CO" sz="1200"/>
        </a:p>
      </dgm:t>
    </dgm:pt>
    <dgm:pt modelId="{849B9621-66AC-4AC2-AC3D-CF729B4CDA1E}">
      <dgm:prSet custT="1"/>
      <dgm:spPr/>
      <dgm:t>
        <a:bodyPr/>
        <a:lstStyle/>
        <a:p>
          <a:r>
            <a:rPr lang="es-CO" sz="1400" kern="1200" dirty="0">
              <a:solidFill>
                <a:prstClr val="black">
                  <a:hueOff val="0"/>
                  <a:satOff val="0"/>
                  <a:lumOff val="0"/>
                  <a:alphaOff val="0"/>
                </a:prstClr>
              </a:solidFill>
              <a:latin typeface="Calibri"/>
              <a:ea typeface="+mn-ea"/>
              <a:cs typeface="+mn-cs"/>
            </a:rPr>
            <a:t>Se comunica que una vez expedido el acto administrativo que cumple la ordenes judicial de comiso definitivo a favor del FEAB de los bienes vinculados a procesos penales los mismo no han sido retirados por lo que se solicita cumplimiento.</a:t>
          </a:r>
        </a:p>
      </dgm:t>
    </dgm:pt>
    <dgm:pt modelId="{EB9E693D-7375-4A65-B55E-1A42E926E421}" type="parTrans" cxnId="{B8DE0699-DCD2-4E54-943F-48E650828427}">
      <dgm:prSet/>
      <dgm:spPr/>
      <dgm:t>
        <a:bodyPr/>
        <a:lstStyle/>
        <a:p>
          <a:endParaRPr lang="es-CO" sz="1200"/>
        </a:p>
      </dgm:t>
    </dgm:pt>
    <dgm:pt modelId="{069F72A7-6665-4822-896C-B9011E97DE8F}" type="sibTrans" cxnId="{B8DE0699-DCD2-4E54-943F-48E650828427}">
      <dgm:prSet/>
      <dgm:spPr/>
      <dgm:t>
        <a:bodyPr/>
        <a:lstStyle/>
        <a:p>
          <a:endParaRPr lang="es-CO" sz="1200"/>
        </a:p>
      </dgm:t>
    </dgm:pt>
    <dgm:pt modelId="{04F243FD-1D94-4C9D-80C2-D80E9AE31C8C}">
      <dgm:prSet custT="1"/>
      <dgm:spPr/>
      <dgm:t>
        <a:bodyPr/>
        <a:lstStyle/>
        <a:p>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24-04-2018</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gm:t>
    </dgm:pt>
    <dgm:pt modelId="{73A9B210-3BC0-4939-B5D7-6ECC06362334}" type="parTrans" cxnId="{950CA99F-6D0F-4CCA-84BA-72DFF04DD121}">
      <dgm:prSet/>
      <dgm:spPr/>
      <dgm:t>
        <a:bodyPr/>
        <a:lstStyle/>
        <a:p>
          <a:endParaRPr lang="es-CO" sz="1200"/>
        </a:p>
      </dgm:t>
    </dgm:pt>
    <dgm:pt modelId="{AD4C4C23-5A8E-4571-82C7-73EC0806D3BD}" type="sibTrans" cxnId="{950CA99F-6D0F-4CCA-84BA-72DFF04DD121}">
      <dgm:prSet/>
      <dgm:spPr/>
      <dgm:t>
        <a:bodyPr/>
        <a:lstStyle/>
        <a:p>
          <a:endParaRPr lang="es-CO" sz="1200"/>
        </a:p>
      </dgm:t>
    </dgm:pt>
    <dgm:pt modelId="{4F5E372C-35F1-44E7-AEA8-5D61C3606C0A}">
      <dgm:prSet custT="1"/>
      <dgm:spPr/>
      <dgm:t>
        <a:bodyPr/>
        <a:lstStyle/>
        <a:p>
          <a:r>
            <a:rPr lang="es-ES" sz="1400" dirty="0"/>
            <a:t>Reunión Fiscalía General de la Nación socialización enajenación temprana y requerimientos frente a disposición de bienes penales.</a:t>
          </a:r>
          <a:endParaRPr lang="es-CO" sz="1400" dirty="0"/>
        </a:p>
      </dgm:t>
    </dgm:pt>
    <dgm:pt modelId="{BA2FC80A-82CC-4138-83D6-04F69E46958D}" type="parTrans" cxnId="{3D5CF696-13B2-4BE9-A4C6-5ACB80951101}">
      <dgm:prSet/>
      <dgm:spPr/>
      <dgm:t>
        <a:bodyPr/>
        <a:lstStyle/>
        <a:p>
          <a:endParaRPr lang="es-CO" sz="1200"/>
        </a:p>
      </dgm:t>
    </dgm:pt>
    <dgm:pt modelId="{9917573E-8056-4C49-B2BC-935A4745EAF5}" type="sibTrans" cxnId="{3D5CF696-13B2-4BE9-A4C6-5ACB80951101}">
      <dgm:prSet/>
      <dgm:spPr/>
      <dgm:t>
        <a:bodyPr/>
        <a:lstStyle/>
        <a:p>
          <a:endParaRPr lang="es-CO" sz="1200"/>
        </a:p>
      </dgm:t>
    </dgm:pt>
    <dgm:pt modelId="{C52F1935-A8AB-4E1E-B70D-162EE8B29004}">
      <dgm:prSet custT="1"/>
      <dgm:spPr/>
      <dgm:t>
        <a:bodyPr/>
        <a:lstStyle/>
        <a:p>
          <a:r>
            <a:rPr lang="es-ES" sz="1200" b="1" dirty="0">
              <a:solidFill>
                <a:prstClr val="black"/>
              </a:solidFill>
              <a:effectLst>
                <a:outerShdw blurRad="38100" dist="38100" dir="2700000" algn="tl">
                  <a:srgbClr val="000000">
                    <a:alpha val="43137"/>
                  </a:srgbClr>
                </a:outerShdw>
              </a:effectLst>
              <a:latin typeface="Calibri" panose="020F0502020204030204"/>
              <a:ea typeface="+mn-ea"/>
              <a:cs typeface="+mn-cs"/>
            </a:rPr>
            <a:t>16-01-2018</a:t>
          </a:r>
          <a:endParaRPr lang="es-CO" sz="1200" b="1" dirty="0">
            <a:solidFill>
              <a:prstClr val="black"/>
            </a:solidFill>
            <a:effectLst>
              <a:outerShdw blurRad="38100" dist="38100" dir="2700000" algn="tl">
                <a:srgbClr val="000000">
                  <a:alpha val="43137"/>
                </a:srgbClr>
              </a:outerShdw>
            </a:effectLst>
            <a:latin typeface="Calibri" panose="020F0502020204030204"/>
            <a:ea typeface="+mn-ea"/>
            <a:cs typeface="+mn-cs"/>
          </a:endParaRPr>
        </a:p>
      </dgm:t>
    </dgm:pt>
    <dgm:pt modelId="{B42E5201-2EC1-47CE-A786-832EC192F4AF}" type="parTrans" cxnId="{2769B167-5744-48C2-B64C-41837DEFA4F8}">
      <dgm:prSet/>
      <dgm:spPr/>
      <dgm:t>
        <a:bodyPr/>
        <a:lstStyle/>
        <a:p>
          <a:endParaRPr lang="es-CO" sz="1200"/>
        </a:p>
      </dgm:t>
    </dgm:pt>
    <dgm:pt modelId="{111CE005-9DED-4752-A9BA-2E8E3BA91D69}" type="sibTrans" cxnId="{2769B167-5744-48C2-B64C-41837DEFA4F8}">
      <dgm:prSet/>
      <dgm:spPr/>
      <dgm:t>
        <a:bodyPr/>
        <a:lstStyle/>
        <a:p>
          <a:endParaRPr lang="es-CO" sz="1200"/>
        </a:p>
      </dgm:t>
    </dgm:pt>
    <dgm:pt modelId="{08E28113-4ABE-4A2F-ADE6-68A7A93AC010}">
      <dgm:prSet custT="1"/>
      <dgm:spPr/>
      <dgm:t>
        <a:bodyPr/>
        <a:lstStyle/>
        <a:p>
          <a:r>
            <a:rPr lang="es-ES" sz="1400" dirty="0"/>
            <a:t>Celebración del Contrato de Apoyo y asesoría en trámites ante autoridades de tránsito y transporte para la inscripción de medidas, sentencias y tramites de certificados de libertad y tradición. Conceptos y Valores de derecho a reponer.</a:t>
          </a:r>
          <a:endParaRPr lang="es-CO" sz="1400" dirty="0"/>
        </a:p>
      </dgm:t>
    </dgm:pt>
    <dgm:pt modelId="{6DF75CD7-09FA-40E0-968E-578617F859CC}" type="parTrans" cxnId="{5E4378FC-1E1C-45BF-A498-D1476799C9D0}">
      <dgm:prSet/>
      <dgm:spPr/>
      <dgm:t>
        <a:bodyPr/>
        <a:lstStyle/>
        <a:p>
          <a:endParaRPr lang="es-CO" sz="1200"/>
        </a:p>
      </dgm:t>
    </dgm:pt>
    <dgm:pt modelId="{B646F089-9D3C-499C-A49A-303B128E8E9A}" type="sibTrans" cxnId="{5E4378FC-1E1C-45BF-A498-D1476799C9D0}">
      <dgm:prSet/>
      <dgm:spPr/>
      <dgm:t>
        <a:bodyPr/>
        <a:lstStyle/>
        <a:p>
          <a:endParaRPr lang="es-CO" sz="1200"/>
        </a:p>
      </dgm:t>
    </dgm:pt>
    <dgm:pt modelId="{FECE10A7-539E-41AA-B075-C1831EF87BB5}">
      <dgm:prSet custT="1"/>
      <dgm:spPr/>
      <dgm:t>
        <a:bodyPr/>
        <a:lstStyle/>
        <a:p>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07-03-2018</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gm:t>
    </dgm:pt>
    <dgm:pt modelId="{419DB578-68C7-4BF3-8DDE-4F65308A1449}" type="parTrans" cxnId="{F87139B0-3C7D-4D95-9052-827C508AC665}">
      <dgm:prSet/>
      <dgm:spPr/>
      <dgm:t>
        <a:bodyPr/>
        <a:lstStyle/>
        <a:p>
          <a:endParaRPr lang="es-CO" sz="1200"/>
        </a:p>
      </dgm:t>
    </dgm:pt>
    <dgm:pt modelId="{B3EE90D9-EEFD-4283-859E-30660EFA8831}" type="sibTrans" cxnId="{F87139B0-3C7D-4D95-9052-827C508AC665}">
      <dgm:prSet/>
      <dgm:spPr/>
      <dgm:t>
        <a:bodyPr/>
        <a:lstStyle/>
        <a:p>
          <a:endParaRPr lang="es-CO" sz="1200"/>
        </a:p>
      </dgm:t>
    </dgm:pt>
    <dgm:pt modelId="{27A329A0-33F5-4B99-BC1A-63C61B7C3AC3}">
      <dgm:prSet custT="1"/>
      <dgm:spPr/>
      <dgm:t>
        <a:bodyPr/>
        <a:lstStyle/>
        <a:p>
          <a:r>
            <a:rPr lang="es-ES" sz="1400" kern="1200" dirty="0"/>
            <a:t>Comunicación a la FGN sobre el </a:t>
          </a:r>
          <a:r>
            <a:rPr lang="es-ES" sz="1400" kern="1200" dirty="0">
              <a:solidFill>
                <a:prstClr val="black">
                  <a:hueOff val="0"/>
                  <a:satOff val="0"/>
                  <a:lumOff val="0"/>
                  <a:alphaOff val="0"/>
                </a:prstClr>
              </a:solidFill>
              <a:latin typeface="Calibri" panose="020F0502020204030204"/>
              <a:ea typeface="+mn-ea"/>
              <a:cs typeface="+mn-cs"/>
            </a:rPr>
            <a:t>inventario</a:t>
          </a:r>
          <a:r>
            <a:rPr lang="es-ES" sz="1400" kern="1200" dirty="0"/>
            <a:t> de vehículos recibidos dentro de procesos penales.</a:t>
          </a:r>
          <a:endParaRPr lang="es-CO" sz="1400" kern="1200" dirty="0"/>
        </a:p>
      </dgm:t>
    </dgm:pt>
    <dgm:pt modelId="{5061CC71-0868-47A2-8520-8767825C71E3}" type="parTrans" cxnId="{836CB900-2554-4EE7-94F7-3997131EF823}">
      <dgm:prSet/>
      <dgm:spPr/>
      <dgm:t>
        <a:bodyPr/>
        <a:lstStyle/>
        <a:p>
          <a:endParaRPr lang="es-CO"/>
        </a:p>
      </dgm:t>
    </dgm:pt>
    <dgm:pt modelId="{AE3D93BF-FA7C-4921-BEA4-63D56C0505F8}" type="sibTrans" cxnId="{836CB900-2554-4EE7-94F7-3997131EF823}">
      <dgm:prSet/>
      <dgm:spPr/>
      <dgm:t>
        <a:bodyPr/>
        <a:lstStyle/>
        <a:p>
          <a:endParaRPr lang="es-CO"/>
        </a:p>
      </dgm:t>
    </dgm:pt>
    <dgm:pt modelId="{3603AF10-7DE5-4D6F-B7A4-7F160BFACF1E}">
      <dgm:prSet custT="1"/>
      <dgm:spPr/>
      <dgm:t>
        <a:bodyPr/>
        <a:lstStyle/>
        <a:p>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24-10-2017</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gm:t>
    </dgm:pt>
    <dgm:pt modelId="{06703D76-17C9-453B-94AA-6D2FDCE6817D}" type="parTrans" cxnId="{E548F8EC-179E-47BE-9BA7-F1E846ED241B}">
      <dgm:prSet/>
      <dgm:spPr/>
      <dgm:t>
        <a:bodyPr/>
        <a:lstStyle/>
        <a:p>
          <a:endParaRPr lang="es-CO"/>
        </a:p>
      </dgm:t>
    </dgm:pt>
    <dgm:pt modelId="{1A9A0EF5-DB08-4200-AFE9-FA1D12994657}" type="sibTrans" cxnId="{E548F8EC-179E-47BE-9BA7-F1E846ED241B}">
      <dgm:prSet/>
      <dgm:spPr/>
      <dgm:t>
        <a:bodyPr/>
        <a:lstStyle/>
        <a:p>
          <a:endParaRPr lang="es-CO"/>
        </a:p>
      </dgm:t>
    </dgm:pt>
    <dgm:pt modelId="{CE84765F-C0CD-4C25-8D02-786E83AC6957}">
      <dgm:prSet custT="1"/>
      <dgm:spPr/>
      <dgm:t>
        <a:bodyPr/>
        <a:lstStyle/>
        <a:p>
          <a:r>
            <a:rPr lang="es-ES" sz="1400" kern="1200" dirty="0"/>
            <a:t>Contratación del Proceso de </a:t>
          </a:r>
          <a:r>
            <a:rPr lang="es-ES" sz="1400" kern="1200" dirty="0">
              <a:solidFill>
                <a:prstClr val="black">
                  <a:hueOff val="0"/>
                  <a:satOff val="0"/>
                  <a:lumOff val="0"/>
                  <a:alphaOff val="0"/>
                </a:prstClr>
              </a:solidFill>
              <a:latin typeface="Calibri" panose="020F0502020204030204"/>
              <a:ea typeface="+mn-ea"/>
              <a:cs typeface="+mn-cs"/>
            </a:rPr>
            <a:t>Chatarrización</a:t>
          </a:r>
          <a:endParaRPr lang="es-CO" sz="1400" kern="1200" dirty="0">
            <a:solidFill>
              <a:prstClr val="black">
                <a:hueOff val="0"/>
                <a:satOff val="0"/>
                <a:lumOff val="0"/>
                <a:alphaOff val="0"/>
              </a:prstClr>
            </a:solidFill>
            <a:latin typeface="Calibri" panose="020F0502020204030204"/>
            <a:ea typeface="+mn-ea"/>
            <a:cs typeface="+mn-cs"/>
          </a:endParaRPr>
        </a:p>
      </dgm:t>
    </dgm:pt>
    <dgm:pt modelId="{73A33996-CFF0-4882-AC69-7C589D62CBD3}" type="parTrans" cxnId="{53E94EB5-CBF1-49D4-B76A-FBBF7E103D46}">
      <dgm:prSet/>
      <dgm:spPr/>
      <dgm:t>
        <a:bodyPr/>
        <a:lstStyle/>
        <a:p>
          <a:endParaRPr lang="es-CO"/>
        </a:p>
      </dgm:t>
    </dgm:pt>
    <dgm:pt modelId="{E735CE20-E8C9-4F39-AB7F-42F02735DFFA}" type="sibTrans" cxnId="{53E94EB5-CBF1-49D4-B76A-FBBF7E103D46}">
      <dgm:prSet/>
      <dgm:spPr/>
      <dgm:t>
        <a:bodyPr/>
        <a:lstStyle/>
        <a:p>
          <a:endParaRPr lang="es-CO"/>
        </a:p>
      </dgm:t>
    </dgm:pt>
    <dgm:pt modelId="{783B2B05-144D-4723-BD1F-B45285360EA0}">
      <dgm:prSet custT="1"/>
      <dgm:spPr/>
      <dgm:t>
        <a:bodyPr/>
        <a:lstStyle/>
        <a:p>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22-01-2018</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gm:t>
    </dgm:pt>
    <dgm:pt modelId="{D640AA5A-C17E-42C0-A782-3B50273EE45F}" type="parTrans" cxnId="{C8B49BC6-34D0-41B9-9EFF-35EF3841F29E}">
      <dgm:prSet/>
      <dgm:spPr/>
      <dgm:t>
        <a:bodyPr/>
        <a:lstStyle/>
        <a:p>
          <a:endParaRPr lang="es-CO"/>
        </a:p>
      </dgm:t>
    </dgm:pt>
    <dgm:pt modelId="{ED60711A-E6E3-4FE8-A000-D3AF63E1AE54}" type="sibTrans" cxnId="{C8B49BC6-34D0-41B9-9EFF-35EF3841F29E}">
      <dgm:prSet/>
      <dgm:spPr/>
      <dgm:t>
        <a:bodyPr/>
        <a:lstStyle/>
        <a:p>
          <a:endParaRPr lang="es-CO"/>
        </a:p>
      </dgm:t>
    </dgm:pt>
    <dgm:pt modelId="{28AC9C2C-2F01-4C2E-A25A-B573B7E75813}">
      <dgm:prSet custT="1"/>
      <dgm:spPr/>
      <dgm:t>
        <a:bodyPr/>
        <a:lstStyle/>
        <a:p>
          <a:r>
            <a:rPr lang="es-ES" sz="1400" dirty="0"/>
            <a:t>Contratación de Avaluadores de medios de transporte.</a:t>
          </a:r>
          <a:endParaRPr lang="es-CO" sz="1400" dirty="0"/>
        </a:p>
      </dgm:t>
    </dgm:pt>
    <dgm:pt modelId="{CF80565B-9AE6-4E41-9AD0-9807A10930D5}" type="parTrans" cxnId="{634B2913-3CE8-4E6A-BDE6-7813C9353A7B}">
      <dgm:prSet/>
      <dgm:spPr/>
      <dgm:t>
        <a:bodyPr/>
        <a:lstStyle/>
        <a:p>
          <a:endParaRPr lang="es-CO"/>
        </a:p>
      </dgm:t>
    </dgm:pt>
    <dgm:pt modelId="{EBBF29B3-6266-4944-B61F-A4B76D97D64B}" type="sibTrans" cxnId="{634B2913-3CE8-4E6A-BDE6-7813C9353A7B}">
      <dgm:prSet/>
      <dgm:spPr/>
      <dgm:t>
        <a:bodyPr/>
        <a:lstStyle/>
        <a:p>
          <a:endParaRPr lang="es-CO"/>
        </a:p>
      </dgm:t>
    </dgm:pt>
    <dgm:pt modelId="{3471102A-3977-433B-AB01-10DF8525E232}" type="pres">
      <dgm:prSet presAssocID="{56E60BF9-5C4C-496E-AEFA-7078AC0D95DD}" presName="linearFlow" presStyleCnt="0">
        <dgm:presLayoutVars>
          <dgm:dir/>
          <dgm:animLvl val="lvl"/>
          <dgm:resizeHandles val="exact"/>
        </dgm:presLayoutVars>
      </dgm:prSet>
      <dgm:spPr/>
    </dgm:pt>
    <dgm:pt modelId="{F5C0C405-96F7-47A8-96E0-CEB173717FA7}" type="pres">
      <dgm:prSet presAssocID="{3603AF10-7DE5-4D6F-B7A4-7F160BFACF1E}" presName="composite" presStyleCnt="0"/>
      <dgm:spPr/>
    </dgm:pt>
    <dgm:pt modelId="{08892272-2E5A-40D6-A3A3-540A01F078D3}" type="pres">
      <dgm:prSet presAssocID="{3603AF10-7DE5-4D6F-B7A4-7F160BFACF1E}" presName="parentText" presStyleLbl="alignNode1" presStyleIdx="0" presStyleCnt="10">
        <dgm:presLayoutVars>
          <dgm:chMax val="1"/>
          <dgm:bulletEnabled val="1"/>
        </dgm:presLayoutVars>
      </dgm:prSet>
      <dgm:spPr/>
    </dgm:pt>
    <dgm:pt modelId="{F4D61EE1-8799-4357-A8B4-2ECA12F7B531}" type="pres">
      <dgm:prSet presAssocID="{3603AF10-7DE5-4D6F-B7A4-7F160BFACF1E}" presName="descendantText" presStyleLbl="alignAcc1" presStyleIdx="0" presStyleCnt="10">
        <dgm:presLayoutVars>
          <dgm:bulletEnabled val="1"/>
        </dgm:presLayoutVars>
      </dgm:prSet>
      <dgm:spPr/>
    </dgm:pt>
    <dgm:pt modelId="{C976720B-B099-4BCD-BE18-ED3CCDBC0616}" type="pres">
      <dgm:prSet presAssocID="{1A9A0EF5-DB08-4200-AFE9-FA1D12994657}" presName="sp" presStyleCnt="0"/>
      <dgm:spPr/>
    </dgm:pt>
    <dgm:pt modelId="{11C4C33B-57A7-40B5-A3D4-0A422128ABF2}" type="pres">
      <dgm:prSet presAssocID="{783B2B05-144D-4723-BD1F-B45285360EA0}" presName="composite" presStyleCnt="0"/>
      <dgm:spPr/>
    </dgm:pt>
    <dgm:pt modelId="{B67D6F79-5612-4B89-843F-0306D358F3D5}" type="pres">
      <dgm:prSet presAssocID="{783B2B05-144D-4723-BD1F-B45285360EA0}" presName="parentText" presStyleLbl="alignNode1" presStyleIdx="1" presStyleCnt="10">
        <dgm:presLayoutVars>
          <dgm:chMax val="1"/>
          <dgm:bulletEnabled val="1"/>
        </dgm:presLayoutVars>
      </dgm:prSet>
      <dgm:spPr/>
    </dgm:pt>
    <dgm:pt modelId="{31D591C9-FD28-486B-A359-03BBD022DFE7}" type="pres">
      <dgm:prSet presAssocID="{783B2B05-144D-4723-BD1F-B45285360EA0}" presName="descendantText" presStyleLbl="alignAcc1" presStyleIdx="1" presStyleCnt="10">
        <dgm:presLayoutVars>
          <dgm:bulletEnabled val="1"/>
        </dgm:presLayoutVars>
      </dgm:prSet>
      <dgm:spPr/>
    </dgm:pt>
    <dgm:pt modelId="{1375D055-7FCE-440F-8B1F-BCB8D271242E}" type="pres">
      <dgm:prSet presAssocID="{ED60711A-E6E3-4FE8-A000-D3AF63E1AE54}" presName="sp" presStyleCnt="0"/>
      <dgm:spPr/>
    </dgm:pt>
    <dgm:pt modelId="{D85FB96A-DE46-4BBB-8CDA-28AEB0DA89F9}" type="pres">
      <dgm:prSet presAssocID="{C52F1935-A8AB-4E1E-B70D-162EE8B29004}" presName="composite" presStyleCnt="0"/>
      <dgm:spPr/>
    </dgm:pt>
    <dgm:pt modelId="{319C159E-E85C-4A9A-8B53-A2805405E29A}" type="pres">
      <dgm:prSet presAssocID="{C52F1935-A8AB-4E1E-B70D-162EE8B29004}" presName="parentText" presStyleLbl="alignNode1" presStyleIdx="2" presStyleCnt="10">
        <dgm:presLayoutVars>
          <dgm:chMax val="1"/>
          <dgm:bulletEnabled val="1"/>
        </dgm:presLayoutVars>
      </dgm:prSet>
      <dgm:spPr/>
    </dgm:pt>
    <dgm:pt modelId="{B7B6112F-2B60-496F-8FDB-E7BEE2E00614}" type="pres">
      <dgm:prSet presAssocID="{C52F1935-A8AB-4E1E-B70D-162EE8B29004}" presName="descendantText" presStyleLbl="alignAcc1" presStyleIdx="2" presStyleCnt="10">
        <dgm:presLayoutVars>
          <dgm:bulletEnabled val="1"/>
        </dgm:presLayoutVars>
      </dgm:prSet>
      <dgm:spPr/>
    </dgm:pt>
    <dgm:pt modelId="{FB5A0446-7BF5-468A-A5E4-0AB8B984741B}" type="pres">
      <dgm:prSet presAssocID="{111CE005-9DED-4752-A9BA-2E8E3BA91D69}" presName="sp" presStyleCnt="0"/>
      <dgm:spPr/>
    </dgm:pt>
    <dgm:pt modelId="{00F1253A-6B84-4D25-8E14-73677DF1BC5F}" type="pres">
      <dgm:prSet presAssocID="{FECE10A7-539E-41AA-B075-C1831EF87BB5}" presName="composite" presStyleCnt="0"/>
      <dgm:spPr/>
    </dgm:pt>
    <dgm:pt modelId="{FF7285EF-32B3-488D-8C51-296614C8EE18}" type="pres">
      <dgm:prSet presAssocID="{FECE10A7-539E-41AA-B075-C1831EF87BB5}" presName="parentText" presStyleLbl="alignNode1" presStyleIdx="3" presStyleCnt="10">
        <dgm:presLayoutVars>
          <dgm:chMax val="1"/>
          <dgm:bulletEnabled val="1"/>
        </dgm:presLayoutVars>
      </dgm:prSet>
      <dgm:spPr/>
    </dgm:pt>
    <dgm:pt modelId="{DB93B713-C9A2-4FDA-BA4D-2E1584FBE835}" type="pres">
      <dgm:prSet presAssocID="{FECE10A7-539E-41AA-B075-C1831EF87BB5}" presName="descendantText" presStyleLbl="alignAcc1" presStyleIdx="3" presStyleCnt="10">
        <dgm:presLayoutVars>
          <dgm:bulletEnabled val="1"/>
        </dgm:presLayoutVars>
      </dgm:prSet>
      <dgm:spPr/>
    </dgm:pt>
    <dgm:pt modelId="{7013D942-A72A-4893-B453-78807DC85076}" type="pres">
      <dgm:prSet presAssocID="{B3EE90D9-EEFD-4283-859E-30660EFA8831}" presName="sp" presStyleCnt="0"/>
      <dgm:spPr/>
    </dgm:pt>
    <dgm:pt modelId="{1785EE53-1829-41BC-BE79-FCC2A2D48359}" type="pres">
      <dgm:prSet presAssocID="{04F243FD-1D94-4C9D-80C2-D80E9AE31C8C}" presName="composite" presStyleCnt="0"/>
      <dgm:spPr/>
    </dgm:pt>
    <dgm:pt modelId="{E4400C0B-81CC-4CA1-9CBE-B3D133355E56}" type="pres">
      <dgm:prSet presAssocID="{04F243FD-1D94-4C9D-80C2-D80E9AE31C8C}" presName="parentText" presStyleLbl="alignNode1" presStyleIdx="4" presStyleCnt="10">
        <dgm:presLayoutVars>
          <dgm:chMax val="1"/>
          <dgm:bulletEnabled val="1"/>
        </dgm:presLayoutVars>
      </dgm:prSet>
      <dgm:spPr/>
    </dgm:pt>
    <dgm:pt modelId="{025BFDD5-FE53-4F6F-89EF-1BF47B0514E7}" type="pres">
      <dgm:prSet presAssocID="{04F243FD-1D94-4C9D-80C2-D80E9AE31C8C}" presName="descendantText" presStyleLbl="alignAcc1" presStyleIdx="4" presStyleCnt="10" custScaleX="96677" custLinFactNeighborX="-1562" custLinFactNeighborY="1472">
        <dgm:presLayoutVars>
          <dgm:bulletEnabled val="1"/>
        </dgm:presLayoutVars>
      </dgm:prSet>
      <dgm:spPr/>
    </dgm:pt>
    <dgm:pt modelId="{9B11CACD-2E1E-49EE-A71D-65128CA76518}" type="pres">
      <dgm:prSet presAssocID="{AD4C4C23-5A8E-4571-82C7-73EC0806D3BD}" presName="sp" presStyleCnt="0"/>
      <dgm:spPr/>
    </dgm:pt>
    <dgm:pt modelId="{BADA3E6B-D6E9-4A0A-A2EC-17EAD4E488B1}" type="pres">
      <dgm:prSet presAssocID="{07E6EE28-EC25-4113-B8C1-A60DB57848EE}" presName="composite" presStyleCnt="0"/>
      <dgm:spPr/>
    </dgm:pt>
    <dgm:pt modelId="{7FBCBC57-4CEF-4D84-A15D-0F2142830D54}" type="pres">
      <dgm:prSet presAssocID="{07E6EE28-EC25-4113-B8C1-A60DB57848EE}" presName="parentText" presStyleLbl="alignNode1" presStyleIdx="5" presStyleCnt="10">
        <dgm:presLayoutVars>
          <dgm:chMax val="1"/>
          <dgm:bulletEnabled val="1"/>
        </dgm:presLayoutVars>
      </dgm:prSet>
      <dgm:spPr/>
    </dgm:pt>
    <dgm:pt modelId="{514C2063-541D-484B-8D77-E89E934CEAB6}" type="pres">
      <dgm:prSet presAssocID="{07E6EE28-EC25-4113-B8C1-A60DB57848EE}" presName="descendantText" presStyleLbl="alignAcc1" presStyleIdx="5" presStyleCnt="10" custScaleX="95973" custScaleY="105841" custLinFactNeighborX="-1908" custLinFactNeighborY="3867">
        <dgm:presLayoutVars>
          <dgm:bulletEnabled val="1"/>
        </dgm:presLayoutVars>
      </dgm:prSet>
      <dgm:spPr/>
    </dgm:pt>
    <dgm:pt modelId="{60B958D0-C19E-4234-B1BF-C55DA6D8BD51}" type="pres">
      <dgm:prSet presAssocID="{65B31DC8-64F2-429A-BD4F-E99222483FAC}" presName="sp" presStyleCnt="0"/>
      <dgm:spPr/>
    </dgm:pt>
    <dgm:pt modelId="{802B2ED1-B229-46C9-A2BC-2B004C5F7D28}" type="pres">
      <dgm:prSet presAssocID="{EA9C3AA5-F41A-4C63-B098-4924B9788257}" presName="composite" presStyleCnt="0"/>
      <dgm:spPr/>
    </dgm:pt>
    <dgm:pt modelId="{36A376E8-0302-41B6-A3A1-FDB56FDF47E6}" type="pres">
      <dgm:prSet presAssocID="{EA9C3AA5-F41A-4C63-B098-4924B9788257}" presName="parentText" presStyleLbl="alignNode1" presStyleIdx="6" presStyleCnt="10">
        <dgm:presLayoutVars>
          <dgm:chMax val="1"/>
          <dgm:bulletEnabled val="1"/>
        </dgm:presLayoutVars>
      </dgm:prSet>
      <dgm:spPr/>
    </dgm:pt>
    <dgm:pt modelId="{EA3C93F0-E495-400C-95F4-71D1C44D600C}" type="pres">
      <dgm:prSet presAssocID="{EA9C3AA5-F41A-4C63-B098-4924B9788257}" presName="descendantText" presStyleLbl="alignAcc1" presStyleIdx="6" presStyleCnt="10" custScaleX="96369" custLinFactNeighborX="-1833" custLinFactNeighborY="1123">
        <dgm:presLayoutVars>
          <dgm:bulletEnabled val="1"/>
        </dgm:presLayoutVars>
      </dgm:prSet>
      <dgm:spPr/>
    </dgm:pt>
    <dgm:pt modelId="{49E1CC42-D74E-4A99-BC4D-E8B424AB6B80}" type="pres">
      <dgm:prSet presAssocID="{77C3DC03-311A-4D17-8D31-8F0DB62C8A10}" presName="sp" presStyleCnt="0"/>
      <dgm:spPr/>
    </dgm:pt>
    <dgm:pt modelId="{39D369F5-57BA-47B9-B8DF-764BBFDAE9E0}" type="pres">
      <dgm:prSet presAssocID="{EC9E77D9-B26B-47B0-9245-69193CB79DD3}" presName="composite" presStyleCnt="0"/>
      <dgm:spPr/>
    </dgm:pt>
    <dgm:pt modelId="{1D2E3778-4ACC-4E6D-A936-974779D1D5C8}" type="pres">
      <dgm:prSet presAssocID="{EC9E77D9-B26B-47B0-9245-69193CB79DD3}" presName="parentText" presStyleLbl="alignNode1" presStyleIdx="7" presStyleCnt="10">
        <dgm:presLayoutVars>
          <dgm:chMax val="1"/>
          <dgm:bulletEnabled val="1"/>
        </dgm:presLayoutVars>
      </dgm:prSet>
      <dgm:spPr/>
    </dgm:pt>
    <dgm:pt modelId="{CE8FC29D-6DEC-4727-ADFE-DC1FFECCCBC8}" type="pres">
      <dgm:prSet presAssocID="{EC9E77D9-B26B-47B0-9245-69193CB79DD3}" presName="descendantText" presStyleLbl="alignAcc1" presStyleIdx="7" presStyleCnt="10" custScaleX="98232" custLinFactNeighborX="-799" custLinFactNeighborY="-870">
        <dgm:presLayoutVars>
          <dgm:bulletEnabled val="1"/>
        </dgm:presLayoutVars>
      </dgm:prSet>
      <dgm:spPr/>
    </dgm:pt>
    <dgm:pt modelId="{2A30E2AE-B998-4D4B-A439-E8827E4CBDEF}" type="pres">
      <dgm:prSet presAssocID="{8548E287-78F2-42C5-8BCE-C43A25683A50}" presName="sp" presStyleCnt="0"/>
      <dgm:spPr/>
    </dgm:pt>
    <dgm:pt modelId="{EA5C0D4B-954D-4264-9405-1EB3D5021AB9}" type="pres">
      <dgm:prSet presAssocID="{79D1BF85-3818-4790-9866-4082B47F2605}" presName="composite" presStyleCnt="0"/>
      <dgm:spPr/>
    </dgm:pt>
    <dgm:pt modelId="{70A9571E-0C1E-4F4A-B131-F5F95253B28B}" type="pres">
      <dgm:prSet presAssocID="{79D1BF85-3818-4790-9866-4082B47F2605}" presName="parentText" presStyleLbl="alignNode1" presStyleIdx="8" presStyleCnt="10">
        <dgm:presLayoutVars>
          <dgm:chMax val="1"/>
          <dgm:bulletEnabled val="1"/>
        </dgm:presLayoutVars>
      </dgm:prSet>
      <dgm:spPr/>
    </dgm:pt>
    <dgm:pt modelId="{F2AA29DA-0527-4282-95D2-468ECD88C784}" type="pres">
      <dgm:prSet presAssocID="{79D1BF85-3818-4790-9866-4082B47F2605}" presName="descendantText" presStyleLbl="alignAcc1" presStyleIdx="8" presStyleCnt="10" custScaleX="96804" custScaleY="108372" custLinFactNeighborX="-1535" custLinFactNeighborY="1166">
        <dgm:presLayoutVars>
          <dgm:bulletEnabled val="1"/>
        </dgm:presLayoutVars>
      </dgm:prSet>
      <dgm:spPr/>
    </dgm:pt>
    <dgm:pt modelId="{9080D099-BB4F-4F7B-89FF-E1294BC05A34}" type="pres">
      <dgm:prSet presAssocID="{51D48F99-106E-497F-856E-BD3F8EDD9536}" presName="sp" presStyleCnt="0"/>
      <dgm:spPr/>
    </dgm:pt>
    <dgm:pt modelId="{3549F096-3F5C-48B3-B51F-0372E91841A9}" type="pres">
      <dgm:prSet presAssocID="{7DC14BAB-E1C1-4710-840C-31BC08EAE883}" presName="composite" presStyleCnt="0"/>
      <dgm:spPr/>
    </dgm:pt>
    <dgm:pt modelId="{EFF7E072-EED2-46F7-B09B-38CBC6C25819}" type="pres">
      <dgm:prSet presAssocID="{7DC14BAB-E1C1-4710-840C-31BC08EAE883}" presName="parentText" presStyleLbl="alignNode1" presStyleIdx="9" presStyleCnt="10">
        <dgm:presLayoutVars>
          <dgm:chMax val="1"/>
          <dgm:bulletEnabled val="1"/>
        </dgm:presLayoutVars>
      </dgm:prSet>
      <dgm:spPr/>
    </dgm:pt>
    <dgm:pt modelId="{A3469BED-3198-4D29-8612-E73D837A8DA4}" type="pres">
      <dgm:prSet presAssocID="{7DC14BAB-E1C1-4710-840C-31BC08EAE883}" presName="descendantText" presStyleLbl="alignAcc1" presStyleIdx="9" presStyleCnt="10">
        <dgm:presLayoutVars>
          <dgm:bulletEnabled val="1"/>
        </dgm:presLayoutVars>
      </dgm:prSet>
      <dgm:spPr/>
    </dgm:pt>
  </dgm:ptLst>
  <dgm:cxnLst>
    <dgm:cxn modelId="{836CB900-2554-4EE7-94F7-3997131EF823}" srcId="{FECE10A7-539E-41AA-B075-C1831EF87BB5}" destId="{27A329A0-33F5-4B99-BC1A-63C61B7C3AC3}" srcOrd="0" destOrd="0" parTransId="{5061CC71-0868-47A2-8520-8767825C71E3}" sibTransId="{AE3D93BF-FA7C-4921-BEA4-63D56C0505F8}"/>
    <dgm:cxn modelId="{6A5CD903-CC00-4C56-8BBF-77614A63E745}" type="presOf" srcId="{1CE0C004-EB31-4CDE-A7CB-16D352BB638B}" destId="{514C2063-541D-484B-8D77-E89E934CEAB6}" srcOrd="0" destOrd="0" presId="urn:microsoft.com/office/officeart/2005/8/layout/chevron2"/>
    <dgm:cxn modelId="{EFAA6711-8565-4B8D-9CEE-C4672C12C6DD}" type="presOf" srcId="{849B9621-66AC-4AC2-AC3D-CF729B4CDA1E}" destId="{A3469BED-3198-4D29-8612-E73D837A8DA4}" srcOrd="0" destOrd="0" presId="urn:microsoft.com/office/officeart/2005/8/layout/chevron2"/>
    <dgm:cxn modelId="{634B2913-3CE8-4E6A-BDE6-7813C9353A7B}" srcId="{783B2B05-144D-4723-BD1F-B45285360EA0}" destId="{28AC9C2C-2F01-4C2E-A25A-B573B7E75813}" srcOrd="0" destOrd="0" parTransId="{CF80565B-9AE6-4E41-9AD0-9807A10930D5}" sibTransId="{EBBF29B3-6266-4944-B61F-A4B76D97D64B}"/>
    <dgm:cxn modelId="{72CE6933-BA48-494C-970E-86A47ABD42D0}" type="presOf" srcId="{27A329A0-33F5-4B99-BC1A-63C61B7C3AC3}" destId="{DB93B713-C9A2-4FDA-BA4D-2E1584FBE835}" srcOrd="0" destOrd="0" presId="urn:microsoft.com/office/officeart/2005/8/layout/chevron2"/>
    <dgm:cxn modelId="{A8239239-90FC-468C-A420-4F7080FAD9B7}" type="presOf" srcId="{EC9E77D9-B26B-47B0-9245-69193CB79DD3}" destId="{1D2E3778-4ACC-4E6D-A936-974779D1D5C8}" srcOrd="0" destOrd="0" presId="urn:microsoft.com/office/officeart/2005/8/layout/chevron2"/>
    <dgm:cxn modelId="{C0DF0162-50AD-4602-8999-9E915AFBFF01}" srcId="{56E60BF9-5C4C-496E-AEFA-7078AC0D95DD}" destId="{7DC14BAB-E1C1-4710-840C-31BC08EAE883}" srcOrd="9" destOrd="0" parTransId="{A4CBCC58-3708-4591-919E-E17B3703399F}" sibTransId="{05E8A567-C789-4A82-B386-F28B44592003}"/>
    <dgm:cxn modelId="{CEF61764-0671-46AA-A7BF-0FB31F07D79D}" type="presOf" srcId="{C52F1935-A8AB-4E1E-B70D-162EE8B29004}" destId="{319C159E-E85C-4A9A-8B53-A2805405E29A}" srcOrd="0" destOrd="0" presId="urn:microsoft.com/office/officeart/2005/8/layout/chevron2"/>
    <dgm:cxn modelId="{F5DBE645-3897-4232-B7B7-44FCA97783C2}" srcId="{56E60BF9-5C4C-496E-AEFA-7078AC0D95DD}" destId="{07E6EE28-EC25-4113-B8C1-A60DB57848EE}" srcOrd="5" destOrd="0" parTransId="{ECF7F961-A4BE-47FC-A13A-F0F6CFC587A4}" sibTransId="{65B31DC8-64F2-429A-BD4F-E99222483FAC}"/>
    <dgm:cxn modelId="{D4494F66-FB19-4DB2-84B2-7018DA31CA54}" type="presOf" srcId="{79D1BF85-3818-4790-9866-4082B47F2605}" destId="{70A9571E-0C1E-4F4A-B131-F5F95253B28B}" srcOrd="0" destOrd="0" presId="urn:microsoft.com/office/officeart/2005/8/layout/chevron2"/>
    <dgm:cxn modelId="{2769B167-5744-48C2-B64C-41837DEFA4F8}" srcId="{56E60BF9-5C4C-496E-AEFA-7078AC0D95DD}" destId="{C52F1935-A8AB-4E1E-B70D-162EE8B29004}" srcOrd="2" destOrd="0" parTransId="{B42E5201-2EC1-47CE-A786-832EC192F4AF}" sibTransId="{111CE005-9DED-4752-A9BA-2E8E3BA91D69}"/>
    <dgm:cxn modelId="{D5ED4669-7F57-4D19-B376-E5946D011C4D}" type="presOf" srcId="{28AC9C2C-2F01-4C2E-A25A-B573B7E75813}" destId="{31D591C9-FD28-486B-A359-03BBD022DFE7}" srcOrd="0" destOrd="0" presId="urn:microsoft.com/office/officeart/2005/8/layout/chevron2"/>
    <dgm:cxn modelId="{3150886F-D501-4E57-BE30-C09CA9DC9FF7}" srcId="{79D1BF85-3818-4790-9866-4082B47F2605}" destId="{6CC2D7F5-9E20-4C1F-B4E9-E55E905E5687}" srcOrd="0" destOrd="0" parTransId="{2E74F408-0680-49B9-A156-0A35AB156E1E}" sibTransId="{ACBF6621-F32A-440D-8021-AD11877035BA}"/>
    <dgm:cxn modelId="{7EACA672-B944-4EA5-BD9B-137727DC785E}" type="presOf" srcId="{0539FB3D-4332-44FA-80B3-2C605A3FA646}" destId="{EA3C93F0-E495-400C-95F4-71D1C44D600C}" srcOrd="0" destOrd="0" presId="urn:microsoft.com/office/officeart/2005/8/layout/chevron2"/>
    <dgm:cxn modelId="{60515D7F-E228-4B39-98B4-740D70432E7B}" type="presOf" srcId="{3603AF10-7DE5-4D6F-B7A4-7F160BFACF1E}" destId="{08892272-2E5A-40D6-A3A3-540A01F078D3}" srcOrd="0" destOrd="0" presId="urn:microsoft.com/office/officeart/2005/8/layout/chevron2"/>
    <dgm:cxn modelId="{3D5CF696-13B2-4BE9-A4C6-5ACB80951101}" srcId="{04F243FD-1D94-4C9D-80C2-D80E9AE31C8C}" destId="{4F5E372C-35F1-44E7-AEA8-5D61C3606C0A}" srcOrd="0" destOrd="0" parTransId="{BA2FC80A-82CC-4138-83D6-04F69E46958D}" sibTransId="{9917573E-8056-4C49-B2BC-935A4745EAF5}"/>
    <dgm:cxn modelId="{B8DE0699-DCD2-4E54-943F-48E650828427}" srcId="{7DC14BAB-E1C1-4710-840C-31BC08EAE883}" destId="{849B9621-66AC-4AC2-AC3D-CF729B4CDA1E}" srcOrd="0" destOrd="0" parTransId="{EB9E693D-7375-4A65-B55E-1A42E926E421}" sibTransId="{069F72A7-6665-4822-896C-B9011E97DE8F}"/>
    <dgm:cxn modelId="{C05D6C9A-A954-415E-BFE2-9B7F73F4EC99}" type="presOf" srcId="{4F5E372C-35F1-44E7-AEA8-5D61C3606C0A}" destId="{025BFDD5-FE53-4F6F-89EF-1BF47B0514E7}" srcOrd="0" destOrd="0" presId="urn:microsoft.com/office/officeart/2005/8/layout/chevron2"/>
    <dgm:cxn modelId="{950CA99F-6D0F-4CCA-84BA-72DFF04DD121}" srcId="{56E60BF9-5C4C-496E-AEFA-7078AC0D95DD}" destId="{04F243FD-1D94-4C9D-80C2-D80E9AE31C8C}" srcOrd="4" destOrd="0" parTransId="{73A9B210-3BC0-4939-B5D7-6ECC06362334}" sibTransId="{AD4C4C23-5A8E-4571-82C7-73EC0806D3BD}"/>
    <dgm:cxn modelId="{E97C8FAA-DBD0-439D-889D-A82C9B1A25A3}" type="presOf" srcId="{04F243FD-1D94-4C9D-80C2-D80E9AE31C8C}" destId="{E4400C0B-81CC-4CA1-9CBE-B3D133355E56}" srcOrd="0" destOrd="0" presId="urn:microsoft.com/office/officeart/2005/8/layout/chevron2"/>
    <dgm:cxn modelId="{F87139B0-3C7D-4D95-9052-827C508AC665}" srcId="{56E60BF9-5C4C-496E-AEFA-7078AC0D95DD}" destId="{FECE10A7-539E-41AA-B075-C1831EF87BB5}" srcOrd="3" destOrd="0" parTransId="{419DB578-68C7-4BF3-8DDE-4F65308A1449}" sibTransId="{B3EE90D9-EEFD-4283-859E-30660EFA8831}"/>
    <dgm:cxn modelId="{B399A8B1-63D7-4830-B4E2-1B20C0C1BDB7}" type="presOf" srcId="{7DC14BAB-E1C1-4710-840C-31BC08EAE883}" destId="{EFF7E072-EED2-46F7-B09B-38CBC6C25819}" srcOrd="0" destOrd="0" presId="urn:microsoft.com/office/officeart/2005/8/layout/chevron2"/>
    <dgm:cxn modelId="{53E94EB5-CBF1-49D4-B76A-FBBF7E103D46}" srcId="{3603AF10-7DE5-4D6F-B7A4-7F160BFACF1E}" destId="{CE84765F-C0CD-4C25-8D02-786E83AC6957}" srcOrd="0" destOrd="0" parTransId="{73A33996-CFF0-4882-AC69-7C589D62CBD3}" sibTransId="{E735CE20-E8C9-4F39-AB7F-42F02735DFFA}"/>
    <dgm:cxn modelId="{5928CAB6-5C55-4462-854A-C143694148F7}" type="presOf" srcId="{6CC2D7F5-9E20-4C1F-B4E9-E55E905E5687}" destId="{F2AA29DA-0527-4282-95D2-468ECD88C784}" srcOrd="0" destOrd="0" presId="urn:microsoft.com/office/officeart/2005/8/layout/chevron2"/>
    <dgm:cxn modelId="{81C24FB8-E5BA-48D0-9E67-F467444A670F}" srcId="{EA9C3AA5-F41A-4C63-B098-4924B9788257}" destId="{0539FB3D-4332-44FA-80B3-2C605A3FA646}" srcOrd="0" destOrd="0" parTransId="{27752D5D-6B49-418A-8E39-7EF7D68D851A}" sibTransId="{5A1503EF-BCC0-4855-AC55-B957EA9F6430}"/>
    <dgm:cxn modelId="{C8B49BC6-34D0-41B9-9EFF-35EF3841F29E}" srcId="{56E60BF9-5C4C-496E-AEFA-7078AC0D95DD}" destId="{783B2B05-144D-4723-BD1F-B45285360EA0}" srcOrd="1" destOrd="0" parTransId="{D640AA5A-C17E-42C0-A782-3B50273EE45F}" sibTransId="{ED60711A-E6E3-4FE8-A000-D3AF63E1AE54}"/>
    <dgm:cxn modelId="{6C6E52C8-DDD3-4229-B321-B97ADDD6E9EB}" type="presOf" srcId="{3BB006D3-E984-4717-BEFA-44BEA637983A}" destId="{CE8FC29D-6DEC-4727-ADFE-DC1FFECCCBC8}" srcOrd="0" destOrd="0" presId="urn:microsoft.com/office/officeart/2005/8/layout/chevron2"/>
    <dgm:cxn modelId="{A8847DD9-3EF8-4DD1-9C00-155B56EA9CED}" srcId="{EC9E77D9-B26B-47B0-9245-69193CB79DD3}" destId="{3BB006D3-E984-4717-BEFA-44BEA637983A}" srcOrd="0" destOrd="0" parTransId="{DA3028AA-F63E-400C-849E-B72260392FE8}" sibTransId="{BBF6F15C-5CAB-404F-947E-BB51A2D543DB}"/>
    <dgm:cxn modelId="{C32CD5DB-53F3-4F28-8E62-BE86B4FBFA87}" type="presOf" srcId="{56E60BF9-5C4C-496E-AEFA-7078AC0D95DD}" destId="{3471102A-3977-433B-AB01-10DF8525E232}" srcOrd="0" destOrd="0" presId="urn:microsoft.com/office/officeart/2005/8/layout/chevron2"/>
    <dgm:cxn modelId="{2584E4DC-93F2-42CF-B2A9-16018A6133F1}" srcId="{56E60BF9-5C4C-496E-AEFA-7078AC0D95DD}" destId="{EC9E77D9-B26B-47B0-9245-69193CB79DD3}" srcOrd="7" destOrd="0" parTransId="{B35DB03C-FDBB-458E-81E0-106760E9901B}" sibTransId="{8548E287-78F2-42C5-8BCE-C43A25683A50}"/>
    <dgm:cxn modelId="{286E90DE-5F56-4879-ABEB-D7C92B9C301C}" srcId="{07E6EE28-EC25-4113-B8C1-A60DB57848EE}" destId="{1CE0C004-EB31-4CDE-A7CB-16D352BB638B}" srcOrd="0" destOrd="0" parTransId="{1A603085-FA8F-4C6A-8228-2B74888C07D6}" sibTransId="{CE83B75C-C189-436B-8BCB-7A1E9119336B}"/>
    <dgm:cxn modelId="{9CC816DF-E2E6-4491-B648-B2062F802C9A}" type="presOf" srcId="{07E6EE28-EC25-4113-B8C1-A60DB57848EE}" destId="{7FBCBC57-4CEF-4D84-A15D-0F2142830D54}" srcOrd="0" destOrd="0" presId="urn:microsoft.com/office/officeart/2005/8/layout/chevron2"/>
    <dgm:cxn modelId="{F85430E7-8F68-4204-9092-6E4D069A5EDE}" srcId="{56E60BF9-5C4C-496E-AEFA-7078AC0D95DD}" destId="{79D1BF85-3818-4790-9866-4082B47F2605}" srcOrd="8" destOrd="0" parTransId="{F8BE7AA0-4B0C-43E4-8134-CEC11CA0997C}" sibTransId="{51D48F99-106E-497F-856E-BD3F8EDD9536}"/>
    <dgm:cxn modelId="{6AC858E9-C18B-4F69-AF23-2B1D76CDC22E}" type="presOf" srcId="{EA9C3AA5-F41A-4C63-B098-4924B9788257}" destId="{36A376E8-0302-41B6-A3A1-FDB56FDF47E6}" srcOrd="0" destOrd="0" presId="urn:microsoft.com/office/officeart/2005/8/layout/chevron2"/>
    <dgm:cxn modelId="{E548F8EC-179E-47BE-9BA7-F1E846ED241B}" srcId="{56E60BF9-5C4C-496E-AEFA-7078AC0D95DD}" destId="{3603AF10-7DE5-4D6F-B7A4-7F160BFACF1E}" srcOrd="0" destOrd="0" parTransId="{06703D76-17C9-453B-94AA-6D2FDCE6817D}" sibTransId="{1A9A0EF5-DB08-4200-AFE9-FA1D12994657}"/>
    <dgm:cxn modelId="{17CBEDED-4FC2-4F96-980C-D73B3DC2652E}" type="presOf" srcId="{08E28113-4ABE-4A2F-ADE6-68A7A93AC010}" destId="{B7B6112F-2B60-496F-8FDB-E7BEE2E00614}" srcOrd="0" destOrd="0" presId="urn:microsoft.com/office/officeart/2005/8/layout/chevron2"/>
    <dgm:cxn modelId="{C2A39AF5-EC01-451B-99DE-7A57570E1495}" type="presOf" srcId="{FECE10A7-539E-41AA-B075-C1831EF87BB5}" destId="{FF7285EF-32B3-488D-8C51-296614C8EE18}" srcOrd="0" destOrd="0" presId="urn:microsoft.com/office/officeart/2005/8/layout/chevron2"/>
    <dgm:cxn modelId="{9136D5F7-84DB-4D53-B126-E8510EAF8067}" type="presOf" srcId="{783B2B05-144D-4723-BD1F-B45285360EA0}" destId="{B67D6F79-5612-4B89-843F-0306D358F3D5}" srcOrd="0" destOrd="0" presId="urn:microsoft.com/office/officeart/2005/8/layout/chevron2"/>
    <dgm:cxn modelId="{2FFD8BF9-ECEC-4D09-9678-F9F66F1A18A3}" type="presOf" srcId="{CE84765F-C0CD-4C25-8D02-786E83AC6957}" destId="{F4D61EE1-8799-4357-A8B4-2ECA12F7B531}" srcOrd="0" destOrd="0" presId="urn:microsoft.com/office/officeart/2005/8/layout/chevron2"/>
    <dgm:cxn modelId="{5E4378FC-1E1C-45BF-A498-D1476799C9D0}" srcId="{C52F1935-A8AB-4E1E-B70D-162EE8B29004}" destId="{08E28113-4ABE-4A2F-ADE6-68A7A93AC010}" srcOrd="0" destOrd="0" parTransId="{6DF75CD7-09FA-40E0-968E-578617F859CC}" sibTransId="{B646F089-9D3C-499C-A49A-303B128E8E9A}"/>
    <dgm:cxn modelId="{C54344FF-40F3-444E-AA6B-42A1D3B92694}" srcId="{56E60BF9-5C4C-496E-AEFA-7078AC0D95DD}" destId="{EA9C3AA5-F41A-4C63-B098-4924B9788257}" srcOrd="6" destOrd="0" parTransId="{ACE03F7C-A108-405C-8501-525220CE50C1}" sibTransId="{77C3DC03-311A-4D17-8D31-8F0DB62C8A10}"/>
    <dgm:cxn modelId="{5C3FD88E-CBED-41F3-80E9-337767F80504}" type="presParOf" srcId="{3471102A-3977-433B-AB01-10DF8525E232}" destId="{F5C0C405-96F7-47A8-96E0-CEB173717FA7}" srcOrd="0" destOrd="0" presId="urn:microsoft.com/office/officeart/2005/8/layout/chevron2"/>
    <dgm:cxn modelId="{9079EB81-2183-4EBF-BB4E-256A313B4A71}" type="presParOf" srcId="{F5C0C405-96F7-47A8-96E0-CEB173717FA7}" destId="{08892272-2E5A-40D6-A3A3-540A01F078D3}" srcOrd="0" destOrd="0" presId="urn:microsoft.com/office/officeart/2005/8/layout/chevron2"/>
    <dgm:cxn modelId="{5882AD66-2588-4514-8B33-E75AFFB89E19}" type="presParOf" srcId="{F5C0C405-96F7-47A8-96E0-CEB173717FA7}" destId="{F4D61EE1-8799-4357-A8B4-2ECA12F7B531}" srcOrd="1" destOrd="0" presId="urn:microsoft.com/office/officeart/2005/8/layout/chevron2"/>
    <dgm:cxn modelId="{C18B4BA0-5E36-4F35-8630-C9B138A7D7A8}" type="presParOf" srcId="{3471102A-3977-433B-AB01-10DF8525E232}" destId="{C976720B-B099-4BCD-BE18-ED3CCDBC0616}" srcOrd="1" destOrd="0" presId="urn:microsoft.com/office/officeart/2005/8/layout/chevron2"/>
    <dgm:cxn modelId="{81DB7572-D319-407E-9265-2E408033E5DF}" type="presParOf" srcId="{3471102A-3977-433B-AB01-10DF8525E232}" destId="{11C4C33B-57A7-40B5-A3D4-0A422128ABF2}" srcOrd="2" destOrd="0" presId="urn:microsoft.com/office/officeart/2005/8/layout/chevron2"/>
    <dgm:cxn modelId="{A1EA7D9A-1C22-41BD-9242-620CACD80634}" type="presParOf" srcId="{11C4C33B-57A7-40B5-A3D4-0A422128ABF2}" destId="{B67D6F79-5612-4B89-843F-0306D358F3D5}" srcOrd="0" destOrd="0" presId="urn:microsoft.com/office/officeart/2005/8/layout/chevron2"/>
    <dgm:cxn modelId="{161137F2-198E-4E6D-90C6-CFAC0A00400A}" type="presParOf" srcId="{11C4C33B-57A7-40B5-A3D4-0A422128ABF2}" destId="{31D591C9-FD28-486B-A359-03BBD022DFE7}" srcOrd="1" destOrd="0" presId="urn:microsoft.com/office/officeart/2005/8/layout/chevron2"/>
    <dgm:cxn modelId="{0DB152E5-9D5B-4573-99DC-6E4031FAFD89}" type="presParOf" srcId="{3471102A-3977-433B-AB01-10DF8525E232}" destId="{1375D055-7FCE-440F-8B1F-BCB8D271242E}" srcOrd="3" destOrd="0" presId="urn:microsoft.com/office/officeart/2005/8/layout/chevron2"/>
    <dgm:cxn modelId="{0184F933-3118-4E93-B4EA-AD6CE8EDF1F5}" type="presParOf" srcId="{3471102A-3977-433B-AB01-10DF8525E232}" destId="{D85FB96A-DE46-4BBB-8CDA-28AEB0DA89F9}" srcOrd="4" destOrd="0" presId="urn:microsoft.com/office/officeart/2005/8/layout/chevron2"/>
    <dgm:cxn modelId="{B157B505-A0D4-4BB3-A4D4-EAABA09B8237}" type="presParOf" srcId="{D85FB96A-DE46-4BBB-8CDA-28AEB0DA89F9}" destId="{319C159E-E85C-4A9A-8B53-A2805405E29A}" srcOrd="0" destOrd="0" presId="urn:microsoft.com/office/officeart/2005/8/layout/chevron2"/>
    <dgm:cxn modelId="{3CAA0464-98B9-4A01-9D91-965A8F0888E1}" type="presParOf" srcId="{D85FB96A-DE46-4BBB-8CDA-28AEB0DA89F9}" destId="{B7B6112F-2B60-496F-8FDB-E7BEE2E00614}" srcOrd="1" destOrd="0" presId="urn:microsoft.com/office/officeart/2005/8/layout/chevron2"/>
    <dgm:cxn modelId="{B06C5D42-DF14-4F28-A71F-77475A40D8C0}" type="presParOf" srcId="{3471102A-3977-433B-AB01-10DF8525E232}" destId="{FB5A0446-7BF5-468A-A5E4-0AB8B984741B}" srcOrd="5" destOrd="0" presId="urn:microsoft.com/office/officeart/2005/8/layout/chevron2"/>
    <dgm:cxn modelId="{3E7B54CA-15E5-4F9C-AF6F-03F7EEA5001A}" type="presParOf" srcId="{3471102A-3977-433B-AB01-10DF8525E232}" destId="{00F1253A-6B84-4D25-8E14-73677DF1BC5F}" srcOrd="6" destOrd="0" presId="urn:microsoft.com/office/officeart/2005/8/layout/chevron2"/>
    <dgm:cxn modelId="{38C682F8-6652-4EFE-83EC-08BBF734069F}" type="presParOf" srcId="{00F1253A-6B84-4D25-8E14-73677DF1BC5F}" destId="{FF7285EF-32B3-488D-8C51-296614C8EE18}" srcOrd="0" destOrd="0" presId="urn:microsoft.com/office/officeart/2005/8/layout/chevron2"/>
    <dgm:cxn modelId="{E8165260-1D7C-4311-AB38-2A925059000E}" type="presParOf" srcId="{00F1253A-6B84-4D25-8E14-73677DF1BC5F}" destId="{DB93B713-C9A2-4FDA-BA4D-2E1584FBE835}" srcOrd="1" destOrd="0" presId="urn:microsoft.com/office/officeart/2005/8/layout/chevron2"/>
    <dgm:cxn modelId="{5B6CD91E-FB75-4984-84AA-BC234C3E53BE}" type="presParOf" srcId="{3471102A-3977-433B-AB01-10DF8525E232}" destId="{7013D942-A72A-4893-B453-78807DC85076}" srcOrd="7" destOrd="0" presId="urn:microsoft.com/office/officeart/2005/8/layout/chevron2"/>
    <dgm:cxn modelId="{1E9C30CB-A3DD-4015-BEA7-96ECEC8D819A}" type="presParOf" srcId="{3471102A-3977-433B-AB01-10DF8525E232}" destId="{1785EE53-1829-41BC-BE79-FCC2A2D48359}" srcOrd="8" destOrd="0" presId="urn:microsoft.com/office/officeart/2005/8/layout/chevron2"/>
    <dgm:cxn modelId="{F09A270B-EC11-45E8-97E3-0A4089FE9C04}" type="presParOf" srcId="{1785EE53-1829-41BC-BE79-FCC2A2D48359}" destId="{E4400C0B-81CC-4CA1-9CBE-B3D133355E56}" srcOrd="0" destOrd="0" presId="urn:microsoft.com/office/officeart/2005/8/layout/chevron2"/>
    <dgm:cxn modelId="{C729CCD1-A0E7-4B76-896D-DF5DECBC7AF2}" type="presParOf" srcId="{1785EE53-1829-41BC-BE79-FCC2A2D48359}" destId="{025BFDD5-FE53-4F6F-89EF-1BF47B0514E7}" srcOrd="1" destOrd="0" presId="urn:microsoft.com/office/officeart/2005/8/layout/chevron2"/>
    <dgm:cxn modelId="{15D904E3-2583-47DD-AC38-81DA323DE6F6}" type="presParOf" srcId="{3471102A-3977-433B-AB01-10DF8525E232}" destId="{9B11CACD-2E1E-49EE-A71D-65128CA76518}" srcOrd="9" destOrd="0" presId="urn:microsoft.com/office/officeart/2005/8/layout/chevron2"/>
    <dgm:cxn modelId="{EED74CDD-6F63-4E3D-B89A-AD626ED859D3}" type="presParOf" srcId="{3471102A-3977-433B-AB01-10DF8525E232}" destId="{BADA3E6B-D6E9-4A0A-A2EC-17EAD4E488B1}" srcOrd="10" destOrd="0" presId="urn:microsoft.com/office/officeart/2005/8/layout/chevron2"/>
    <dgm:cxn modelId="{A1DC0AD9-C466-4E43-BC4C-12DA17A36B66}" type="presParOf" srcId="{BADA3E6B-D6E9-4A0A-A2EC-17EAD4E488B1}" destId="{7FBCBC57-4CEF-4D84-A15D-0F2142830D54}" srcOrd="0" destOrd="0" presId="urn:microsoft.com/office/officeart/2005/8/layout/chevron2"/>
    <dgm:cxn modelId="{706589A7-CC4D-41A6-BC79-D82714595A66}" type="presParOf" srcId="{BADA3E6B-D6E9-4A0A-A2EC-17EAD4E488B1}" destId="{514C2063-541D-484B-8D77-E89E934CEAB6}" srcOrd="1" destOrd="0" presId="urn:microsoft.com/office/officeart/2005/8/layout/chevron2"/>
    <dgm:cxn modelId="{F5A2F8F5-8F89-4838-862A-9014172C4791}" type="presParOf" srcId="{3471102A-3977-433B-AB01-10DF8525E232}" destId="{60B958D0-C19E-4234-B1BF-C55DA6D8BD51}" srcOrd="11" destOrd="0" presId="urn:microsoft.com/office/officeart/2005/8/layout/chevron2"/>
    <dgm:cxn modelId="{65CEA4AA-75E6-479C-B18B-2A9B5B568578}" type="presParOf" srcId="{3471102A-3977-433B-AB01-10DF8525E232}" destId="{802B2ED1-B229-46C9-A2BC-2B004C5F7D28}" srcOrd="12" destOrd="0" presId="urn:microsoft.com/office/officeart/2005/8/layout/chevron2"/>
    <dgm:cxn modelId="{039EBCF8-BDE3-4E11-B9AA-305C61432445}" type="presParOf" srcId="{802B2ED1-B229-46C9-A2BC-2B004C5F7D28}" destId="{36A376E8-0302-41B6-A3A1-FDB56FDF47E6}" srcOrd="0" destOrd="0" presId="urn:microsoft.com/office/officeart/2005/8/layout/chevron2"/>
    <dgm:cxn modelId="{E8353D54-212D-4D7A-84E9-96434451A39D}" type="presParOf" srcId="{802B2ED1-B229-46C9-A2BC-2B004C5F7D28}" destId="{EA3C93F0-E495-400C-95F4-71D1C44D600C}" srcOrd="1" destOrd="0" presId="urn:microsoft.com/office/officeart/2005/8/layout/chevron2"/>
    <dgm:cxn modelId="{13D8022E-8F06-421A-B0E3-B54E9E890222}" type="presParOf" srcId="{3471102A-3977-433B-AB01-10DF8525E232}" destId="{49E1CC42-D74E-4A99-BC4D-E8B424AB6B80}" srcOrd="13" destOrd="0" presId="urn:microsoft.com/office/officeart/2005/8/layout/chevron2"/>
    <dgm:cxn modelId="{326956D5-1990-4AD2-A620-D144BF2AAF73}" type="presParOf" srcId="{3471102A-3977-433B-AB01-10DF8525E232}" destId="{39D369F5-57BA-47B9-B8DF-764BBFDAE9E0}" srcOrd="14" destOrd="0" presId="urn:microsoft.com/office/officeart/2005/8/layout/chevron2"/>
    <dgm:cxn modelId="{F39A8089-0F3E-4274-957B-94A9E171B4F4}" type="presParOf" srcId="{39D369F5-57BA-47B9-B8DF-764BBFDAE9E0}" destId="{1D2E3778-4ACC-4E6D-A936-974779D1D5C8}" srcOrd="0" destOrd="0" presId="urn:microsoft.com/office/officeart/2005/8/layout/chevron2"/>
    <dgm:cxn modelId="{EC325CF1-B946-4C2A-A366-EE4967044F0C}" type="presParOf" srcId="{39D369F5-57BA-47B9-B8DF-764BBFDAE9E0}" destId="{CE8FC29D-6DEC-4727-ADFE-DC1FFECCCBC8}" srcOrd="1" destOrd="0" presId="urn:microsoft.com/office/officeart/2005/8/layout/chevron2"/>
    <dgm:cxn modelId="{714A05CC-5405-48CF-AB1E-AFBD362584D0}" type="presParOf" srcId="{3471102A-3977-433B-AB01-10DF8525E232}" destId="{2A30E2AE-B998-4D4B-A439-E8827E4CBDEF}" srcOrd="15" destOrd="0" presId="urn:microsoft.com/office/officeart/2005/8/layout/chevron2"/>
    <dgm:cxn modelId="{C024547F-7802-4A23-969F-299CB12B68C7}" type="presParOf" srcId="{3471102A-3977-433B-AB01-10DF8525E232}" destId="{EA5C0D4B-954D-4264-9405-1EB3D5021AB9}" srcOrd="16" destOrd="0" presId="urn:microsoft.com/office/officeart/2005/8/layout/chevron2"/>
    <dgm:cxn modelId="{3CCBFFEE-F64C-4CB4-81C9-16996C3105FA}" type="presParOf" srcId="{EA5C0D4B-954D-4264-9405-1EB3D5021AB9}" destId="{70A9571E-0C1E-4F4A-B131-F5F95253B28B}" srcOrd="0" destOrd="0" presId="urn:microsoft.com/office/officeart/2005/8/layout/chevron2"/>
    <dgm:cxn modelId="{7698F89C-44E4-4DA6-B393-CCF1553169D3}" type="presParOf" srcId="{EA5C0D4B-954D-4264-9405-1EB3D5021AB9}" destId="{F2AA29DA-0527-4282-95D2-468ECD88C784}" srcOrd="1" destOrd="0" presId="urn:microsoft.com/office/officeart/2005/8/layout/chevron2"/>
    <dgm:cxn modelId="{49B40A90-2605-4C50-BDC2-DB7DF381A99C}" type="presParOf" srcId="{3471102A-3977-433B-AB01-10DF8525E232}" destId="{9080D099-BB4F-4F7B-89FF-E1294BC05A34}" srcOrd="17" destOrd="0" presId="urn:microsoft.com/office/officeart/2005/8/layout/chevron2"/>
    <dgm:cxn modelId="{B79B1A09-C723-44C4-96A7-4B1E4FC09CCB}" type="presParOf" srcId="{3471102A-3977-433B-AB01-10DF8525E232}" destId="{3549F096-3F5C-48B3-B51F-0372E91841A9}" srcOrd="18" destOrd="0" presId="urn:microsoft.com/office/officeart/2005/8/layout/chevron2"/>
    <dgm:cxn modelId="{BAC79932-56DB-4553-BF9B-CFA92BBA6C73}" type="presParOf" srcId="{3549F096-3F5C-48B3-B51F-0372E91841A9}" destId="{EFF7E072-EED2-46F7-B09B-38CBC6C25819}" srcOrd="0" destOrd="0" presId="urn:microsoft.com/office/officeart/2005/8/layout/chevron2"/>
    <dgm:cxn modelId="{8DAA062D-2D88-4EF8-8593-2CA514E6E4FC}" type="presParOf" srcId="{3549F096-3F5C-48B3-B51F-0372E91841A9}" destId="{A3469BED-3198-4D29-8612-E73D837A8DA4}"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163495-B9D0-4F3D-B9F7-E70EFD4685D8}"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s-CO"/>
        </a:p>
      </dgm:t>
    </dgm:pt>
    <dgm:pt modelId="{934C5857-F231-43EA-B934-D118E8B916C8}">
      <dgm:prSet phldrT="[Texto]" custT="1"/>
      <dgm:spPr/>
      <dgm:t>
        <a:bodyPr/>
        <a:lstStyle/>
        <a:p>
          <a:r>
            <a:rPr lang="es-CO" sz="2000" b="1" dirty="0"/>
            <a:t>Marco Legal:</a:t>
          </a:r>
        </a:p>
        <a:p>
          <a:r>
            <a:rPr lang="es-CO" sz="2000" b="1" dirty="0"/>
            <a:t>La Ley 1849 de 2017 “Por medio del cual se modifica y adiciona la ley 1708 de 2014 “Código de Extinción de Dominio” y se dictan otras Disposiciones” establece en su artículo 24, ciertas causales bajo las cuales se puede proceder a la realización del proceso de enajenación temprana con respecto a una sociedad:</a:t>
          </a:r>
        </a:p>
        <a:p>
          <a:r>
            <a:rPr lang="es-CO" sz="2000" b="1" dirty="0">
              <a:solidFill>
                <a:srgbClr val="000A8B"/>
              </a:solidFill>
            </a:rPr>
            <a:t>La enajenación temprana se puede hacer en cualquier parte de la etapa del proceso de extinción del dominio(Decreto 2136 de 2015, artículo 2.5.5.3.1.11)  y para el caso de sociedades activas se utiliza mayormente causal 3 y 4.</a:t>
          </a:r>
          <a:endParaRPr lang="es-CO" sz="2000" dirty="0"/>
        </a:p>
      </dgm:t>
    </dgm:pt>
    <dgm:pt modelId="{F85824F1-676A-4BF6-815E-0682B21305E4}" type="parTrans" cxnId="{AAD2401F-4CD1-4E66-BC0A-B4A0F1C5775F}">
      <dgm:prSet/>
      <dgm:spPr/>
      <dgm:t>
        <a:bodyPr/>
        <a:lstStyle/>
        <a:p>
          <a:endParaRPr lang="es-CO"/>
        </a:p>
      </dgm:t>
    </dgm:pt>
    <dgm:pt modelId="{22CE2549-7D28-429D-84E2-7544C3C8AD86}" type="sibTrans" cxnId="{AAD2401F-4CD1-4E66-BC0A-B4A0F1C5775F}">
      <dgm:prSet/>
      <dgm:spPr/>
      <dgm:t>
        <a:bodyPr/>
        <a:lstStyle/>
        <a:p>
          <a:endParaRPr lang="es-CO"/>
        </a:p>
      </dgm:t>
    </dgm:pt>
    <dgm:pt modelId="{5824013D-A891-4E3B-9A79-A1D175BA66BA}">
      <dgm:prSet phldrT="[Texto]" custT="1"/>
      <dgm:spPr/>
      <dgm:t>
        <a:bodyPr/>
        <a:lstStyle/>
        <a:p>
          <a:r>
            <a:rPr lang="es-CO" sz="1400" b="1" dirty="0"/>
            <a:t>1.Cuando sea necesario u obligatorio dada su naturaleza.</a:t>
          </a:r>
          <a:endParaRPr lang="es-CO" sz="1400" dirty="0"/>
        </a:p>
      </dgm:t>
    </dgm:pt>
    <dgm:pt modelId="{0D9B493C-1A33-4A9A-A68D-2AACFE2B7AA4}" type="parTrans" cxnId="{171C9D38-4E4C-42E7-B229-3A5CC409B432}">
      <dgm:prSet/>
      <dgm:spPr/>
      <dgm:t>
        <a:bodyPr/>
        <a:lstStyle/>
        <a:p>
          <a:endParaRPr lang="es-CO"/>
        </a:p>
      </dgm:t>
    </dgm:pt>
    <dgm:pt modelId="{14DBB61C-F57A-4D47-966C-C85D99080BF7}" type="sibTrans" cxnId="{171C9D38-4E4C-42E7-B229-3A5CC409B432}">
      <dgm:prSet/>
      <dgm:spPr/>
      <dgm:t>
        <a:bodyPr/>
        <a:lstStyle/>
        <a:p>
          <a:endParaRPr lang="es-CO"/>
        </a:p>
      </dgm:t>
    </dgm:pt>
    <dgm:pt modelId="{30D7A5A7-7249-4DCD-9464-1C431B7611AA}">
      <dgm:prSet phldrT="[Texto]" custT="1"/>
      <dgm:spPr/>
      <dgm:t>
        <a:bodyPr/>
        <a:lstStyle/>
        <a:p>
          <a:r>
            <a:rPr lang="es-CO" sz="1400" b="1" dirty="0"/>
            <a:t>2.Cuando representen peligro para el medio ambiente.</a:t>
          </a:r>
          <a:endParaRPr lang="es-CO" sz="1400" dirty="0"/>
        </a:p>
      </dgm:t>
    </dgm:pt>
    <dgm:pt modelId="{B2390323-4098-412E-A054-A7FFB3821A37}" type="parTrans" cxnId="{0963F812-7A72-4FF0-B0BC-44C27D33FD11}">
      <dgm:prSet/>
      <dgm:spPr/>
      <dgm:t>
        <a:bodyPr/>
        <a:lstStyle/>
        <a:p>
          <a:endParaRPr lang="es-CO"/>
        </a:p>
      </dgm:t>
    </dgm:pt>
    <dgm:pt modelId="{C6FC7C73-C325-4A96-B885-A76B28F66512}" type="sibTrans" cxnId="{0963F812-7A72-4FF0-B0BC-44C27D33FD11}">
      <dgm:prSet/>
      <dgm:spPr/>
      <dgm:t>
        <a:bodyPr/>
        <a:lstStyle/>
        <a:p>
          <a:endParaRPr lang="es-CO"/>
        </a:p>
      </dgm:t>
    </dgm:pt>
    <dgm:pt modelId="{9AF919ED-8903-44F2-BC57-06EEC3450E02}">
      <dgm:prSet phldrT="[Texto]" custT="1"/>
      <dgm:spPr>
        <a:solidFill>
          <a:schemeClr val="bg1">
            <a:lumMod val="50000"/>
          </a:schemeClr>
        </a:solidFill>
      </dgm:spPr>
      <dgm:t>
        <a:bodyPr/>
        <a:lstStyle/>
        <a:p>
          <a:r>
            <a:rPr lang="es-CO" sz="1400" b="1" dirty="0"/>
            <a:t>3.Cuando amenacen ruina, pérdida o deterioro.</a:t>
          </a:r>
          <a:endParaRPr lang="es-CO" sz="1400" dirty="0"/>
        </a:p>
      </dgm:t>
    </dgm:pt>
    <dgm:pt modelId="{4B8DAC13-1F14-4FF8-85AF-CB81ECA731B6}" type="parTrans" cxnId="{DEE917CE-76D6-4F4D-8193-102D34E8C300}">
      <dgm:prSet/>
      <dgm:spPr/>
      <dgm:t>
        <a:bodyPr/>
        <a:lstStyle/>
        <a:p>
          <a:endParaRPr lang="es-CO"/>
        </a:p>
      </dgm:t>
    </dgm:pt>
    <dgm:pt modelId="{323AEFAA-1735-47CD-9D42-730D802F79B6}" type="sibTrans" cxnId="{DEE917CE-76D6-4F4D-8193-102D34E8C300}">
      <dgm:prSet/>
      <dgm:spPr/>
      <dgm:t>
        <a:bodyPr/>
        <a:lstStyle/>
        <a:p>
          <a:endParaRPr lang="es-CO"/>
        </a:p>
      </dgm:t>
    </dgm:pt>
    <dgm:pt modelId="{24BEA515-D594-48A6-8655-DE13D1DA55A5}">
      <dgm:prSet custT="1"/>
      <dgm:spPr>
        <a:solidFill>
          <a:schemeClr val="bg1">
            <a:lumMod val="50000"/>
          </a:schemeClr>
        </a:solidFill>
      </dgm:spPr>
      <dgm:t>
        <a:bodyPr/>
        <a:lstStyle/>
        <a:p>
          <a:r>
            <a:rPr lang="es-CO" sz="1400" b="1" dirty="0"/>
            <a:t>4.Cuando su administración cause perjuicios o gastos desproporcionados</a:t>
          </a:r>
          <a:endParaRPr lang="es-CO" sz="1400" dirty="0"/>
        </a:p>
      </dgm:t>
    </dgm:pt>
    <dgm:pt modelId="{6D4A57AE-228F-4656-B156-D8AC3A52B030}" type="parTrans" cxnId="{1974C7A8-A347-48E3-ABCE-64AE268E0D47}">
      <dgm:prSet/>
      <dgm:spPr/>
      <dgm:t>
        <a:bodyPr/>
        <a:lstStyle/>
        <a:p>
          <a:endParaRPr lang="es-CO"/>
        </a:p>
      </dgm:t>
    </dgm:pt>
    <dgm:pt modelId="{066ABE30-F509-4FD4-8712-6A4235CE6A1B}" type="sibTrans" cxnId="{1974C7A8-A347-48E3-ABCE-64AE268E0D47}">
      <dgm:prSet/>
      <dgm:spPr/>
      <dgm:t>
        <a:bodyPr/>
        <a:lstStyle/>
        <a:p>
          <a:endParaRPr lang="es-CO"/>
        </a:p>
      </dgm:t>
    </dgm:pt>
    <dgm:pt modelId="{3F9553FB-0D0F-4CCC-93E6-31E0510AB135}">
      <dgm:prSet custT="1"/>
      <dgm:spPr/>
      <dgm:t>
        <a:bodyPr/>
        <a:lstStyle/>
        <a:p>
          <a:r>
            <a:rPr lang="es-CO" sz="1400" b="1" dirty="0">
              <a:solidFill>
                <a:schemeClr val="bg1"/>
              </a:solidFill>
            </a:rPr>
            <a:t>5.Cuando</a:t>
          </a:r>
          <a:r>
            <a:rPr lang="es-CO" sz="1600" b="1" dirty="0">
              <a:solidFill>
                <a:schemeClr val="bg1"/>
              </a:solidFill>
            </a:rPr>
            <a:t> </a:t>
          </a:r>
          <a:r>
            <a:rPr lang="es-CO" sz="1400" b="1" dirty="0">
              <a:solidFill>
                <a:schemeClr val="bg1"/>
              </a:solidFill>
            </a:rPr>
            <a:t>sean muebles sujetos a registro, de género, fungibles, consumibles, perecederos o semovientes.</a:t>
          </a:r>
        </a:p>
      </dgm:t>
    </dgm:pt>
    <dgm:pt modelId="{9F092432-6E56-41F4-9098-8F33E1ABE01B}" type="parTrans" cxnId="{F64702BF-2869-4092-BC87-E7ADAE76B1E2}">
      <dgm:prSet/>
      <dgm:spPr/>
      <dgm:t>
        <a:bodyPr/>
        <a:lstStyle/>
        <a:p>
          <a:endParaRPr lang="es-CO"/>
        </a:p>
      </dgm:t>
    </dgm:pt>
    <dgm:pt modelId="{E3202C8C-3446-4F4E-883C-31A52E2EC6DF}" type="sibTrans" cxnId="{F64702BF-2869-4092-BC87-E7ADAE76B1E2}">
      <dgm:prSet/>
      <dgm:spPr/>
      <dgm:t>
        <a:bodyPr/>
        <a:lstStyle/>
        <a:p>
          <a:endParaRPr lang="es-CO"/>
        </a:p>
      </dgm:t>
    </dgm:pt>
    <dgm:pt modelId="{8DAE4BEB-64FE-4B26-ACA9-8E8BA6DB1847}">
      <dgm:prSet custT="1"/>
      <dgm:spPr/>
      <dgm:t>
        <a:bodyPr/>
        <a:lstStyle/>
        <a:p>
          <a:r>
            <a:rPr lang="es-CO" sz="1400" b="1" dirty="0">
              <a:solidFill>
                <a:schemeClr val="bg1"/>
              </a:solidFill>
            </a:rPr>
            <a:t>6.Los que se expropien por utilidad pública o servidumbre.</a:t>
          </a:r>
        </a:p>
      </dgm:t>
    </dgm:pt>
    <dgm:pt modelId="{27A584F6-8A32-4088-8E15-B3A5160C1B94}" type="parTrans" cxnId="{620E83D9-6023-4106-93AB-438D69DBD31D}">
      <dgm:prSet/>
      <dgm:spPr/>
      <dgm:t>
        <a:bodyPr/>
        <a:lstStyle/>
        <a:p>
          <a:endParaRPr lang="es-CO"/>
        </a:p>
      </dgm:t>
    </dgm:pt>
    <dgm:pt modelId="{F993DC9C-D99F-4E60-9218-80E6FC31CCB6}" type="sibTrans" cxnId="{620E83D9-6023-4106-93AB-438D69DBD31D}">
      <dgm:prSet/>
      <dgm:spPr/>
      <dgm:t>
        <a:bodyPr/>
        <a:lstStyle/>
        <a:p>
          <a:endParaRPr lang="es-CO"/>
        </a:p>
      </dgm:t>
    </dgm:pt>
    <dgm:pt modelId="{8BB57846-48B5-492F-9EA5-F30611D3E087}">
      <dgm:prSet custT="1"/>
      <dgm:spPr/>
      <dgm:t>
        <a:bodyPr/>
        <a:lstStyle/>
        <a:p>
          <a:r>
            <a:rPr lang="es-CO" sz="1400" b="1" dirty="0">
              <a:solidFill>
                <a:schemeClr val="bg1"/>
              </a:solidFill>
            </a:rPr>
            <a:t>7.Aquellos cuya ubicación o condiciones de seguridad impliquen administración complicada.</a:t>
          </a:r>
        </a:p>
      </dgm:t>
    </dgm:pt>
    <dgm:pt modelId="{AFE0C82D-633C-4B29-BB55-1EEF9D050EEA}" type="parTrans" cxnId="{0545A62D-35C3-4547-A90B-913AE0A84D19}">
      <dgm:prSet/>
      <dgm:spPr/>
      <dgm:t>
        <a:bodyPr/>
        <a:lstStyle/>
        <a:p>
          <a:endParaRPr lang="es-CO"/>
        </a:p>
      </dgm:t>
    </dgm:pt>
    <dgm:pt modelId="{6672FFD6-C801-46B1-A5D4-E7DB6B4B3E50}" type="sibTrans" cxnId="{0545A62D-35C3-4547-A90B-913AE0A84D19}">
      <dgm:prSet/>
      <dgm:spPr/>
      <dgm:t>
        <a:bodyPr/>
        <a:lstStyle/>
        <a:p>
          <a:endParaRPr lang="es-CO"/>
        </a:p>
      </dgm:t>
    </dgm:pt>
    <dgm:pt modelId="{BD0CBC41-FFBD-47CD-A5BC-F067B60030CA}" type="pres">
      <dgm:prSet presAssocID="{9B163495-B9D0-4F3D-B9F7-E70EFD4685D8}" presName="Name0" presStyleCnt="0">
        <dgm:presLayoutVars>
          <dgm:chPref val="1"/>
          <dgm:dir/>
          <dgm:animOne val="branch"/>
          <dgm:animLvl val="lvl"/>
          <dgm:resizeHandles/>
        </dgm:presLayoutVars>
      </dgm:prSet>
      <dgm:spPr/>
    </dgm:pt>
    <dgm:pt modelId="{1F9C5612-FEDF-49F3-B256-76934A2D1B12}" type="pres">
      <dgm:prSet presAssocID="{934C5857-F231-43EA-B934-D118E8B916C8}" presName="vertOne" presStyleCnt="0"/>
      <dgm:spPr/>
    </dgm:pt>
    <dgm:pt modelId="{BDC8FE05-0AB0-4DF2-AE4F-87C898CF3DFD}" type="pres">
      <dgm:prSet presAssocID="{934C5857-F231-43EA-B934-D118E8B916C8}" presName="txOne" presStyleLbl="node0" presStyleIdx="0" presStyleCnt="1" custLinFactNeighborX="77" custLinFactNeighborY="10093">
        <dgm:presLayoutVars>
          <dgm:chPref val="3"/>
        </dgm:presLayoutVars>
      </dgm:prSet>
      <dgm:spPr/>
    </dgm:pt>
    <dgm:pt modelId="{97E5F7B8-EB7B-4547-AF02-F77765D03F57}" type="pres">
      <dgm:prSet presAssocID="{934C5857-F231-43EA-B934-D118E8B916C8}" presName="parTransOne" presStyleCnt="0"/>
      <dgm:spPr/>
    </dgm:pt>
    <dgm:pt modelId="{40468B17-DEC1-4905-93F3-A5EAC0404FFB}" type="pres">
      <dgm:prSet presAssocID="{934C5857-F231-43EA-B934-D118E8B916C8}" presName="horzOne" presStyleCnt="0"/>
      <dgm:spPr/>
    </dgm:pt>
    <dgm:pt modelId="{070A07D7-E20E-4648-A6EE-EC2A3A24A23E}" type="pres">
      <dgm:prSet presAssocID="{5824013D-A891-4E3B-9A79-A1D175BA66BA}" presName="vertTwo" presStyleCnt="0"/>
      <dgm:spPr/>
    </dgm:pt>
    <dgm:pt modelId="{411272A8-33D1-4745-A053-A55D023647CB}" type="pres">
      <dgm:prSet presAssocID="{5824013D-A891-4E3B-9A79-A1D175BA66BA}" presName="txTwo" presStyleLbl="node2" presStyleIdx="0" presStyleCnt="7">
        <dgm:presLayoutVars>
          <dgm:chPref val="3"/>
        </dgm:presLayoutVars>
      </dgm:prSet>
      <dgm:spPr/>
    </dgm:pt>
    <dgm:pt modelId="{7F748C41-259A-4658-90EF-15BA1E1724F7}" type="pres">
      <dgm:prSet presAssocID="{5824013D-A891-4E3B-9A79-A1D175BA66BA}" presName="horzTwo" presStyleCnt="0"/>
      <dgm:spPr/>
    </dgm:pt>
    <dgm:pt modelId="{8038D073-3FD8-4FB7-92A0-8E2A8D18ABAC}" type="pres">
      <dgm:prSet presAssocID="{14DBB61C-F57A-4D47-966C-C85D99080BF7}" presName="sibSpaceTwo" presStyleCnt="0"/>
      <dgm:spPr/>
    </dgm:pt>
    <dgm:pt modelId="{B0CA10DA-5682-475B-BCCA-00EB64DE8D57}" type="pres">
      <dgm:prSet presAssocID="{30D7A5A7-7249-4DCD-9464-1C431B7611AA}" presName="vertTwo" presStyleCnt="0"/>
      <dgm:spPr/>
    </dgm:pt>
    <dgm:pt modelId="{F9DE827D-DF0B-43A2-8104-0ED61D44C5D0}" type="pres">
      <dgm:prSet presAssocID="{30D7A5A7-7249-4DCD-9464-1C431B7611AA}" presName="txTwo" presStyleLbl="node2" presStyleIdx="1" presStyleCnt="7">
        <dgm:presLayoutVars>
          <dgm:chPref val="3"/>
        </dgm:presLayoutVars>
      </dgm:prSet>
      <dgm:spPr/>
    </dgm:pt>
    <dgm:pt modelId="{4D485685-54E6-46FD-8867-E9966A7A653D}" type="pres">
      <dgm:prSet presAssocID="{30D7A5A7-7249-4DCD-9464-1C431B7611AA}" presName="horzTwo" presStyleCnt="0"/>
      <dgm:spPr/>
    </dgm:pt>
    <dgm:pt modelId="{06771710-59CA-4B73-9359-644870D835B1}" type="pres">
      <dgm:prSet presAssocID="{C6FC7C73-C325-4A96-B885-A76B28F66512}" presName="sibSpaceTwo" presStyleCnt="0"/>
      <dgm:spPr/>
    </dgm:pt>
    <dgm:pt modelId="{112A474A-94A9-4612-A542-706879240ACD}" type="pres">
      <dgm:prSet presAssocID="{9AF919ED-8903-44F2-BC57-06EEC3450E02}" presName="vertTwo" presStyleCnt="0"/>
      <dgm:spPr/>
    </dgm:pt>
    <dgm:pt modelId="{B89E35B5-9556-400C-90F0-5069E5AA4C5A}" type="pres">
      <dgm:prSet presAssocID="{9AF919ED-8903-44F2-BC57-06EEC3450E02}" presName="txTwo" presStyleLbl="node2" presStyleIdx="2" presStyleCnt="7">
        <dgm:presLayoutVars>
          <dgm:chPref val="3"/>
        </dgm:presLayoutVars>
      </dgm:prSet>
      <dgm:spPr/>
    </dgm:pt>
    <dgm:pt modelId="{5E43F06B-7E6C-482F-AB7F-14ABAFFFDA48}" type="pres">
      <dgm:prSet presAssocID="{9AF919ED-8903-44F2-BC57-06EEC3450E02}" presName="horzTwo" presStyleCnt="0"/>
      <dgm:spPr/>
    </dgm:pt>
    <dgm:pt modelId="{443E1425-5E29-41CE-A80F-B45CFA4A2269}" type="pres">
      <dgm:prSet presAssocID="{323AEFAA-1735-47CD-9D42-730D802F79B6}" presName="sibSpaceTwo" presStyleCnt="0"/>
      <dgm:spPr/>
    </dgm:pt>
    <dgm:pt modelId="{6E2B77E6-9FC1-433C-9951-515D1D9F779A}" type="pres">
      <dgm:prSet presAssocID="{24BEA515-D594-48A6-8655-DE13D1DA55A5}" presName="vertTwo" presStyleCnt="0"/>
      <dgm:spPr/>
    </dgm:pt>
    <dgm:pt modelId="{BC601078-AC76-468F-8131-83CFCB49C9F1}" type="pres">
      <dgm:prSet presAssocID="{24BEA515-D594-48A6-8655-DE13D1DA55A5}" presName="txTwo" presStyleLbl="node2" presStyleIdx="3" presStyleCnt="7">
        <dgm:presLayoutVars>
          <dgm:chPref val="3"/>
        </dgm:presLayoutVars>
      </dgm:prSet>
      <dgm:spPr/>
    </dgm:pt>
    <dgm:pt modelId="{21B7E922-AA35-4282-9B47-FF4DDB002F64}" type="pres">
      <dgm:prSet presAssocID="{24BEA515-D594-48A6-8655-DE13D1DA55A5}" presName="horzTwo" presStyleCnt="0"/>
      <dgm:spPr/>
    </dgm:pt>
    <dgm:pt modelId="{E8500C12-3BDB-41E6-86FF-AA3578C8AE46}" type="pres">
      <dgm:prSet presAssocID="{066ABE30-F509-4FD4-8712-6A4235CE6A1B}" presName="sibSpaceTwo" presStyleCnt="0"/>
      <dgm:spPr/>
    </dgm:pt>
    <dgm:pt modelId="{B391760F-6441-4314-BAE0-480BF2EDA40F}" type="pres">
      <dgm:prSet presAssocID="{3F9553FB-0D0F-4CCC-93E6-31E0510AB135}" presName="vertTwo" presStyleCnt="0"/>
      <dgm:spPr/>
    </dgm:pt>
    <dgm:pt modelId="{60E4A055-4CA3-4E02-A644-F9524F4D21E2}" type="pres">
      <dgm:prSet presAssocID="{3F9553FB-0D0F-4CCC-93E6-31E0510AB135}" presName="txTwo" presStyleLbl="node2" presStyleIdx="4" presStyleCnt="7">
        <dgm:presLayoutVars>
          <dgm:chPref val="3"/>
        </dgm:presLayoutVars>
      </dgm:prSet>
      <dgm:spPr/>
    </dgm:pt>
    <dgm:pt modelId="{C60631F5-3AEF-4A0B-96C8-B5EEB5BAC49A}" type="pres">
      <dgm:prSet presAssocID="{3F9553FB-0D0F-4CCC-93E6-31E0510AB135}" presName="horzTwo" presStyleCnt="0"/>
      <dgm:spPr/>
    </dgm:pt>
    <dgm:pt modelId="{9BA8E109-A667-4C40-9E5E-13D276D5FBE0}" type="pres">
      <dgm:prSet presAssocID="{E3202C8C-3446-4F4E-883C-31A52E2EC6DF}" presName="sibSpaceTwo" presStyleCnt="0"/>
      <dgm:spPr/>
    </dgm:pt>
    <dgm:pt modelId="{85872793-60CA-4B1C-9380-3EC60EBE7EE1}" type="pres">
      <dgm:prSet presAssocID="{8BB57846-48B5-492F-9EA5-F30611D3E087}" presName="vertTwo" presStyleCnt="0"/>
      <dgm:spPr/>
    </dgm:pt>
    <dgm:pt modelId="{C60705E5-94F0-4551-9E41-9B791481F527}" type="pres">
      <dgm:prSet presAssocID="{8BB57846-48B5-492F-9EA5-F30611D3E087}" presName="txTwo" presStyleLbl="node2" presStyleIdx="5" presStyleCnt="7" custLinFactX="8801" custLinFactNeighborX="100000" custLinFactNeighborY="-1504">
        <dgm:presLayoutVars>
          <dgm:chPref val="3"/>
        </dgm:presLayoutVars>
      </dgm:prSet>
      <dgm:spPr/>
    </dgm:pt>
    <dgm:pt modelId="{2AE31C5F-F155-48D0-B819-DE92D61B6770}" type="pres">
      <dgm:prSet presAssocID="{8BB57846-48B5-492F-9EA5-F30611D3E087}" presName="horzTwo" presStyleCnt="0"/>
      <dgm:spPr/>
    </dgm:pt>
    <dgm:pt modelId="{2A6F68BA-0B4B-464C-8CD1-0588BA3FED72}" type="pres">
      <dgm:prSet presAssocID="{6672FFD6-C801-46B1-A5D4-E7DB6B4B3E50}" presName="sibSpaceTwo" presStyleCnt="0"/>
      <dgm:spPr/>
    </dgm:pt>
    <dgm:pt modelId="{50534130-832E-4C60-AA00-44AF1A910F2D}" type="pres">
      <dgm:prSet presAssocID="{8DAE4BEB-64FE-4B26-ACA9-8E8BA6DB1847}" presName="vertTwo" presStyleCnt="0"/>
      <dgm:spPr/>
    </dgm:pt>
    <dgm:pt modelId="{D3E8B0EA-FD77-4C30-A2F9-8F175DAFFE06}" type="pres">
      <dgm:prSet presAssocID="{8DAE4BEB-64FE-4B26-ACA9-8E8BA6DB1847}" presName="txTwo" presStyleLbl="node2" presStyleIdx="6" presStyleCnt="7" custLinFactX="-8069" custLinFactNeighborX="-100000" custLinFactNeighborY="-374">
        <dgm:presLayoutVars>
          <dgm:chPref val="3"/>
        </dgm:presLayoutVars>
      </dgm:prSet>
      <dgm:spPr/>
    </dgm:pt>
    <dgm:pt modelId="{C7F5C3C4-106D-4589-A1A7-1A2603045F37}" type="pres">
      <dgm:prSet presAssocID="{8DAE4BEB-64FE-4B26-ACA9-8E8BA6DB1847}" presName="horzTwo" presStyleCnt="0"/>
      <dgm:spPr/>
    </dgm:pt>
  </dgm:ptLst>
  <dgm:cxnLst>
    <dgm:cxn modelId="{58AA9F05-7AC7-487A-B180-4B2E6744ECAA}" type="presOf" srcId="{24BEA515-D594-48A6-8655-DE13D1DA55A5}" destId="{BC601078-AC76-468F-8131-83CFCB49C9F1}" srcOrd="0" destOrd="0" presId="urn:microsoft.com/office/officeart/2005/8/layout/hierarchy4"/>
    <dgm:cxn modelId="{0963F812-7A72-4FF0-B0BC-44C27D33FD11}" srcId="{934C5857-F231-43EA-B934-D118E8B916C8}" destId="{30D7A5A7-7249-4DCD-9464-1C431B7611AA}" srcOrd="1" destOrd="0" parTransId="{B2390323-4098-412E-A054-A7FFB3821A37}" sibTransId="{C6FC7C73-C325-4A96-B885-A76B28F66512}"/>
    <dgm:cxn modelId="{AAD2401F-4CD1-4E66-BC0A-B4A0F1C5775F}" srcId="{9B163495-B9D0-4F3D-B9F7-E70EFD4685D8}" destId="{934C5857-F231-43EA-B934-D118E8B916C8}" srcOrd="0" destOrd="0" parTransId="{F85824F1-676A-4BF6-815E-0682B21305E4}" sibTransId="{22CE2549-7D28-429D-84E2-7544C3C8AD86}"/>
    <dgm:cxn modelId="{0545A62D-35C3-4547-A90B-913AE0A84D19}" srcId="{934C5857-F231-43EA-B934-D118E8B916C8}" destId="{8BB57846-48B5-492F-9EA5-F30611D3E087}" srcOrd="5" destOrd="0" parTransId="{AFE0C82D-633C-4B29-BB55-1EEF9D050EEA}" sibTransId="{6672FFD6-C801-46B1-A5D4-E7DB6B4B3E50}"/>
    <dgm:cxn modelId="{171C9D38-4E4C-42E7-B229-3A5CC409B432}" srcId="{934C5857-F231-43EA-B934-D118E8B916C8}" destId="{5824013D-A891-4E3B-9A79-A1D175BA66BA}" srcOrd="0" destOrd="0" parTransId="{0D9B493C-1A33-4A9A-A68D-2AACFE2B7AA4}" sibTransId="{14DBB61C-F57A-4D47-966C-C85D99080BF7}"/>
    <dgm:cxn modelId="{FF305B4C-961A-4606-8846-B7EAEC65B581}" type="presOf" srcId="{9AF919ED-8903-44F2-BC57-06EEC3450E02}" destId="{B89E35B5-9556-400C-90F0-5069E5AA4C5A}" srcOrd="0" destOrd="0" presId="urn:microsoft.com/office/officeart/2005/8/layout/hierarchy4"/>
    <dgm:cxn modelId="{488ADA90-A5EC-4452-A762-CE54E9167B82}" type="presOf" srcId="{8BB57846-48B5-492F-9EA5-F30611D3E087}" destId="{C60705E5-94F0-4551-9E41-9B791481F527}" srcOrd="0" destOrd="0" presId="urn:microsoft.com/office/officeart/2005/8/layout/hierarchy4"/>
    <dgm:cxn modelId="{1974C7A8-A347-48E3-ABCE-64AE268E0D47}" srcId="{934C5857-F231-43EA-B934-D118E8B916C8}" destId="{24BEA515-D594-48A6-8655-DE13D1DA55A5}" srcOrd="3" destOrd="0" parTransId="{6D4A57AE-228F-4656-B156-D8AC3A52B030}" sibTransId="{066ABE30-F509-4FD4-8712-6A4235CE6A1B}"/>
    <dgm:cxn modelId="{3CE154BE-F105-48C4-A5F6-AEE3820D2A9C}" type="presOf" srcId="{30D7A5A7-7249-4DCD-9464-1C431B7611AA}" destId="{F9DE827D-DF0B-43A2-8104-0ED61D44C5D0}" srcOrd="0" destOrd="0" presId="urn:microsoft.com/office/officeart/2005/8/layout/hierarchy4"/>
    <dgm:cxn modelId="{F64702BF-2869-4092-BC87-E7ADAE76B1E2}" srcId="{934C5857-F231-43EA-B934-D118E8B916C8}" destId="{3F9553FB-0D0F-4CCC-93E6-31E0510AB135}" srcOrd="4" destOrd="0" parTransId="{9F092432-6E56-41F4-9098-8F33E1ABE01B}" sibTransId="{E3202C8C-3446-4F4E-883C-31A52E2EC6DF}"/>
    <dgm:cxn modelId="{02B311C3-805D-4CCA-A4B9-DF4D8C89A850}" type="presOf" srcId="{8DAE4BEB-64FE-4B26-ACA9-8E8BA6DB1847}" destId="{D3E8B0EA-FD77-4C30-A2F9-8F175DAFFE06}" srcOrd="0" destOrd="0" presId="urn:microsoft.com/office/officeart/2005/8/layout/hierarchy4"/>
    <dgm:cxn modelId="{A59807C7-8BD3-4D2E-94D4-EC6B19FA00DC}" type="presOf" srcId="{3F9553FB-0D0F-4CCC-93E6-31E0510AB135}" destId="{60E4A055-4CA3-4E02-A644-F9524F4D21E2}" srcOrd="0" destOrd="0" presId="urn:microsoft.com/office/officeart/2005/8/layout/hierarchy4"/>
    <dgm:cxn modelId="{DEE917CE-76D6-4F4D-8193-102D34E8C300}" srcId="{934C5857-F231-43EA-B934-D118E8B916C8}" destId="{9AF919ED-8903-44F2-BC57-06EEC3450E02}" srcOrd="2" destOrd="0" parTransId="{4B8DAC13-1F14-4FF8-85AF-CB81ECA731B6}" sibTransId="{323AEFAA-1735-47CD-9D42-730D802F79B6}"/>
    <dgm:cxn modelId="{EEF250D0-AF4C-4B36-91FA-2BF43293DE19}" type="presOf" srcId="{9B163495-B9D0-4F3D-B9F7-E70EFD4685D8}" destId="{BD0CBC41-FFBD-47CD-A5BC-F067B60030CA}" srcOrd="0" destOrd="0" presId="urn:microsoft.com/office/officeart/2005/8/layout/hierarchy4"/>
    <dgm:cxn modelId="{A458A4D7-E119-4066-8124-23FC400D9F98}" type="presOf" srcId="{934C5857-F231-43EA-B934-D118E8B916C8}" destId="{BDC8FE05-0AB0-4DF2-AE4F-87C898CF3DFD}" srcOrd="0" destOrd="0" presId="urn:microsoft.com/office/officeart/2005/8/layout/hierarchy4"/>
    <dgm:cxn modelId="{620E83D9-6023-4106-93AB-438D69DBD31D}" srcId="{934C5857-F231-43EA-B934-D118E8B916C8}" destId="{8DAE4BEB-64FE-4B26-ACA9-8E8BA6DB1847}" srcOrd="6" destOrd="0" parTransId="{27A584F6-8A32-4088-8E15-B3A5160C1B94}" sibTransId="{F993DC9C-D99F-4E60-9218-80E6FC31CCB6}"/>
    <dgm:cxn modelId="{05EE88FE-E43B-46DA-B3C6-DA2C6DA175CC}" type="presOf" srcId="{5824013D-A891-4E3B-9A79-A1D175BA66BA}" destId="{411272A8-33D1-4745-A053-A55D023647CB}" srcOrd="0" destOrd="0" presId="urn:microsoft.com/office/officeart/2005/8/layout/hierarchy4"/>
    <dgm:cxn modelId="{C23AD4D9-B760-4A64-8A26-2BB4FB01AAC2}" type="presParOf" srcId="{BD0CBC41-FFBD-47CD-A5BC-F067B60030CA}" destId="{1F9C5612-FEDF-49F3-B256-76934A2D1B12}" srcOrd="0" destOrd="0" presId="urn:microsoft.com/office/officeart/2005/8/layout/hierarchy4"/>
    <dgm:cxn modelId="{A97A4D3F-9DF1-48A8-8E8A-99BFC578E89B}" type="presParOf" srcId="{1F9C5612-FEDF-49F3-B256-76934A2D1B12}" destId="{BDC8FE05-0AB0-4DF2-AE4F-87C898CF3DFD}" srcOrd="0" destOrd="0" presId="urn:microsoft.com/office/officeart/2005/8/layout/hierarchy4"/>
    <dgm:cxn modelId="{C7FA81A0-1991-47E9-9B98-C2A158BB93BD}" type="presParOf" srcId="{1F9C5612-FEDF-49F3-B256-76934A2D1B12}" destId="{97E5F7B8-EB7B-4547-AF02-F77765D03F57}" srcOrd="1" destOrd="0" presId="urn:microsoft.com/office/officeart/2005/8/layout/hierarchy4"/>
    <dgm:cxn modelId="{4EC2290B-CEDB-4718-8269-DBDAA41C5222}" type="presParOf" srcId="{1F9C5612-FEDF-49F3-B256-76934A2D1B12}" destId="{40468B17-DEC1-4905-93F3-A5EAC0404FFB}" srcOrd="2" destOrd="0" presId="urn:microsoft.com/office/officeart/2005/8/layout/hierarchy4"/>
    <dgm:cxn modelId="{6BF12A7D-D957-44FF-8C7C-239E840E71FE}" type="presParOf" srcId="{40468B17-DEC1-4905-93F3-A5EAC0404FFB}" destId="{070A07D7-E20E-4648-A6EE-EC2A3A24A23E}" srcOrd="0" destOrd="0" presId="urn:microsoft.com/office/officeart/2005/8/layout/hierarchy4"/>
    <dgm:cxn modelId="{D58F8505-ABD4-47A6-88B4-C0455CC0BEF9}" type="presParOf" srcId="{070A07D7-E20E-4648-A6EE-EC2A3A24A23E}" destId="{411272A8-33D1-4745-A053-A55D023647CB}" srcOrd="0" destOrd="0" presId="urn:microsoft.com/office/officeart/2005/8/layout/hierarchy4"/>
    <dgm:cxn modelId="{377DF879-1714-4867-964E-2B4B7AD1C2F0}" type="presParOf" srcId="{070A07D7-E20E-4648-A6EE-EC2A3A24A23E}" destId="{7F748C41-259A-4658-90EF-15BA1E1724F7}" srcOrd="1" destOrd="0" presId="urn:microsoft.com/office/officeart/2005/8/layout/hierarchy4"/>
    <dgm:cxn modelId="{0220F741-A782-45FC-834D-EA3F1EE66E2B}" type="presParOf" srcId="{40468B17-DEC1-4905-93F3-A5EAC0404FFB}" destId="{8038D073-3FD8-4FB7-92A0-8E2A8D18ABAC}" srcOrd="1" destOrd="0" presId="urn:microsoft.com/office/officeart/2005/8/layout/hierarchy4"/>
    <dgm:cxn modelId="{4E6DD64F-EF4F-4EB9-8FED-F0C95C5B3E6D}" type="presParOf" srcId="{40468B17-DEC1-4905-93F3-A5EAC0404FFB}" destId="{B0CA10DA-5682-475B-BCCA-00EB64DE8D57}" srcOrd="2" destOrd="0" presId="urn:microsoft.com/office/officeart/2005/8/layout/hierarchy4"/>
    <dgm:cxn modelId="{362E1CC6-F9BD-4E0D-8351-406271F8EFA8}" type="presParOf" srcId="{B0CA10DA-5682-475B-BCCA-00EB64DE8D57}" destId="{F9DE827D-DF0B-43A2-8104-0ED61D44C5D0}" srcOrd="0" destOrd="0" presId="urn:microsoft.com/office/officeart/2005/8/layout/hierarchy4"/>
    <dgm:cxn modelId="{7BA572B1-FDD1-4F27-BFBA-F388CBC8AAC7}" type="presParOf" srcId="{B0CA10DA-5682-475B-BCCA-00EB64DE8D57}" destId="{4D485685-54E6-46FD-8867-E9966A7A653D}" srcOrd="1" destOrd="0" presId="urn:microsoft.com/office/officeart/2005/8/layout/hierarchy4"/>
    <dgm:cxn modelId="{8F1D24F7-E0C9-4B65-915D-EE47D87624B1}" type="presParOf" srcId="{40468B17-DEC1-4905-93F3-A5EAC0404FFB}" destId="{06771710-59CA-4B73-9359-644870D835B1}" srcOrd="3" destOrd="0" presId="urn:microsoft.com/office/officeart/2005/8/layout/hierarchy4"/>
    <dgm:cxn modelId="{76FA1C61-13F4-4F36-BA8A-EFCE163E1ED2}" type="presParOf" srcId="{40468B17-DEC1-4905-93F3-A5EAC0404FFB}" destId="{112A474A-94A9-4612-A542-706879240ACD}" srcOrd="4" destOrd="0" presId="urn:microsoft.com/office/officeart/2005/8/layout/hierarchy4"/>
    <dgm:cxn modelId="{2A50E0B0-621B-4A03-8BA2-2DAFAEDB8C05}" type="presParOf" srcId="{112A474A-94A9-4612-A542-706879240ACD}" destId="{B89E35B5-9556-400C-90F0-5069E5AA4C5A}" srcOrd="0" destOrd="0" presId="urn:microsoft.com/office/officeart/2005/8/layout/hierarchy4"/>
    <dgm:cxn modelId="{F2EAD398-A2B5-4942-A5EC-275CFCFEC0C6}" type="presParOf" srcId="{112A474A-94A9-4612-A542-706879240ACD}" destId="{5E43F06B-7E6C-482F-AB7F-14ABAFFFDA48}" srcOrd="1" destOrd="0" presId="urn:microsoft.com/office/officeart/2005/8/layout/hierarchy4"/>
    <dgm:cxn modelId="{A4687DAA-DFF0-4FB1-9E33-B958F34A5A40}" type="presParOf" srcId="{40468B17-DEC1-4905-93F3-A5EAC0404FFB}" destId="{443E1425-5E29-41CE-A80F-B45CFA4A2269}" srcOrd="5" destOrd="0" presId="urn:microsoft.com/office/officeart/2005/8/layout/hierarchy4"/>
    <dgm:cxn modelId="{5C50E9DD-C2D5-4521-B250-08A90D3121D7}" type="presParOf" srcId="{40468B17-DEC1-4905-93F3-A5EAC0404FFB}" destId="{6E2B77E6-9FC1-433C-9951-515D1D9F779A}" srcOrd="6" destOrd="0" presId="urn:microsoft.com/office/officeart/2005/8/layout/hierarchy4"/>
    <dgm:cxn modelId="{727F95AE-4627-41CF-9A7D-AB016327FF5C}" type="presParOf" srcId="{6E2B77E6-9FC1-433C-9951-515D1D9F779A}" destId="{BC601078-AC76-468F-8131-83CFCB49C9F1}" srcOrd="0" destOrd="0" presId="urn:microsoft.com/office/officeart/2005/8/layout/hierarchy4"/>
    <dgm:cxn modelId="{724B2D55-4A6C-4B22-B719-E7A043F11F08}" type="presParOf" srcId="{6E2B77E6-9FC1-433C-9951-515D1D9F779A}" destId="{21B7E922-AA35-4282-9B47-FF4DDB002F64}" srcOrd="1" destOrd="0" presId="urn:microsoft.com/office/officeart/2005/8/layout/hierarchy4"/>
    <dgm:cxn modelId="{65384891-C106-4022-B188-E4DB83682344}" type="presParOf" srcId="{40468B17-DEC1-4905-93F3-A5EAC0404FFB}" destId="{E8500C12-3BDB-41E6-86FF-AA3578C8AE46}" srcOrd="7" destOrd="0" presId="urn:microsoft.com/office/officeart/2005/8/layout/hierarchy4"/>
    <dgm:cxn modelId="{308D7F31-24AF-4813-8DA3-565536FA9FD2}" type="presParOf" srcId="{40468B17-DEC1-4905-93F3-A5EAC0404FFB}" destId="{B391760F-6441-4314-BAE0-480BF2EDA40F}" srcOrd="8" destOrd="0" presId="urn:microsoft.com/office/officeart/2005/8/layout/hierarchy4"/>
    <dgm:cxn modelId="{04E01D12-B68A-4AB4-A4E3-ECEB946877B7}" type="presParOf" srcId="{B391760F-6441-4314-BAE0-480BF2EDA40F}" destId="{60E4A055-4CA3-4E02-A644-F9524F4D21E2}" srcOrd="0" destOrd="0" presId="urn:microsoft.com/office/officeart/2005/8/layout/hierarchy4"/>
    <dgm:cxn modelId="{89194B9B-1A30-4677-A46F-C64AB39C532E}" type="presParOf" srcId="{B391760F-6441-4314-BAE0-480BF2EDA40F}" destId="{C60631F5-3AEF-4A0B-96C8-B5EEB5BAC49A}" srcOrd="1" destOrd="0" presId="urn:microsoft.com/office/officeart/2005/8/layout/hierarchy4"/>
    <dgm:cxn modelId="{1961AF1A-76EA-49CC-AB54-FE0E3506AFFE}" type="presParOf" srcId="{40468B17-DEC1-4905-93F3-A5EAC0404FFB}" destId="{9BA8E109-A667-4C40-9E5E-13D276D5FBE0}" srcOrd="9" destOrd="0" presId="urn:microsoft.com/office/officeart/2005/8/layout/hierarchy4"/>
    <dgm:cxn modelId="{5533B4C5-71E9-4B33-B177-86F8C59D5E43}" type="presParOf" srcId="{40468B17-DEC1-4905-93F3-A5EAC0404FFB}" destId="{85872793-60CA-4B1C-9380-3EC60EBE7EE1}" srcOrd="10" destOrd="0" presId="urn:microsoft.com/office/officeart/2005/8/layout/hierarchy4"/>
    <dgm:cxn modelId="{40D21C8C-D531-48F2-81B4-B1979FFD5969}" type="presParOf" srcId="{85872793-60CA-4B1C-9380-3EC60EBE7EE1}" destId="{C60705E5-94F0-4551-9E41-9B791481F527}" srcOrd="0" destOrd="0" presId="urn:microsoft.com/office/officeart/2005/8/layout/hierarchy4"/>
    <dgm:cxn modelId="{ADC3D137-E0AE-4275-8D2A-CB9886176972}" type="presParOf" srcId="{85872793-60CA-4B1C-9380-3EC60EBE7EE1}" destId="{2AE31C5F-F155-48D0-B819-DE92D61B6770}" srcOrd="1" destOrd="0" presId="urn:microsoft.com/office/officeart/2005/8/layout/hierarchy4"/>
    <dgm:cxn modelId="{D1F4EA20-AC4D-427F-97E5-65B081A8A824}" type="presParOf" srcId="{40468B17-DEC1-4905-93F3-A5EAC0404FFB}" destId="{2A6F68BA-0B4B-464C-8CD1-0588BA3FED72}" srcOrd="11" destOrd="0" presId="urn:microsoft.com/office/officeart/2005/8/layout/hierarchy4"/>
    <dgm:cxn modelId="{F441AC62-293F-47F1-883B-7119A02E4BE5}" type="presParOf" srcId="{40468B17-DEC1-4905-93F3-A5EAC0404FFB}" destId="{50534130-832E-4C60-AA00-44AF1A910F2D}" srcOrd="12" destOrd="0" presId="urn:microsoft.com/office/officeart/2005/8/layout/hierarchy4"/>
    <dgm:cxn modelId="{3128C1C7-4668-4ABD-B281-893465266BC0}" type="presParOf" srcId="{50534130-832E-4C60-AA00-44AF1A910F2D}" destId="{D3E8B0EA-FD77-4C30-A2F9-8F175DAFFE06}" srcOrd="0" destOrd="0" presId="urn:microsoft.com/office/officeart/2005/8/layout/hierarchy4"/>
    <dgm:cxn modelId="{3F5A19AD-F591-41A0-8272-BDB04F8B832F}" type="presParOf" srcId="{50534130-832E-4C60-AA00-44AF1A910F2D}" destId="{C7F5C3C4-106D-4589-A1A7-1A2603045F37}"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3" qsCatId="simple" csTypeId="urn:microsoft.com/office/officeart/2005/8/colors/colorful5" csCatId="colorful" phldr="1"/>
      <dgm:spPr/>
      <dgm:t>
        <a:bodyPr/>
        <a:lstStyle/>
        <a:p>
          <a:endParaRPr lang="es-CO"/>
        </a:p>
      </dgm:t>
    </dgm:pt>
    <dgm:pt modelId="{2FCFCE2E-E036-4AEA-BD28-109319691A95}">
      <dgm:prSet phldrT="[Texto]" custT="1"/>
      <dgm:spPr/>
      <dgm:t>
        <a:bodyPr/>
        <a:lstStyle/>
        <a:p>
          <a:r>
            <a:rPr lang="es-ES" sz="2000" b="1" dirty="0"/>
            <a:t>Identificación de asignación de Bienes realizada</a:t>
          </a:r>
          <a:endParaRPr lang="es-CO" sz="2000" b="1" dirty="0"/>
        </a:p>
      </dgm:t>
    </dgm:pt>
    <dgm:pt modelId="{CCE205F9-1B5E-40C8-BA28-B968B14D4055}" type="parTrans" cxnId="{9ED7427A-C92C-4ACC-9636-7E5558AA7A67}">
      <dgm:prSet/>
      <dgm:spPr/>
      <dgm:t>
        <a:bodyPr/>
        <a:lstStyle/>
        <a:p>
          <a:endParaRPr lang="es-CO" sz="2000" b="1"/>
        </a:p>
      </dgm:t>
    </dgm:pt>
    <dgm:pt modelId="{F0CE9FC6-899C-4350-BF07-7CA4D1AE6754}" type="sibTrans" cxnId="{9ED7427A-C92C-4ACC-9636-7E5558AA7A67}">
      <dgm:prSet/>
      <dgm:spPr/>
      <dgm:t>
        <a:bodyPr/>
        <a:lstStyle/>
        <a:p>
          <a:endParaRPr lang="es-CO" sz="2000" b="1"/>
        </a:p>
      </dgm:t>
    </dgm:pt>
    <dgm:pt modelId="{259CB31B-E692-4201-A3DE-37C993C8EB19}">
      <dgm:prSet phldrT="[Texto]" custT="1"/>
      <dgm:spPr/>
      <dgm:t>
        <a:bodyPr/>
        <a:lstStyle/>
        <a:p>
          <a:r>
            <a:rPr lang="es-ES" sz="2000" b="1" dirty="0"/>
            <a:t>Asignaciones por Diligencia</a:t>
          </a:r>
          <a:endParaRPr lang="es-CO" sz="2000" b="1" dirty="0"/>
        </a:p>
      </dgm:t>
    </dgm:pt>
    <dgm:pt modelId="{91C3FC99-C473-4B89-AB91-662E81E34587}" type="parTrans" cxnId="{CCC40499-2410-49EF-8440-9AFFAB11C947}">
      <dgm:prSet/>
      <dgm:spPr/>
      <dgm:t>
        <a:bodyPr/>
        <a:lstStyle/>
        <a:p>
          <a:endParaRPr lang="es-CO" sz="2000" b="1"/>
        </a:p>
      </dgm:t>
    </dgm:pt>
    <dgm:pt modelId="{369A6BF1-13D7-477A-AD2D-ED63543E434D}" type="sibTrans" cxnId="{CCC40499-2410-49EF-8440-9AFFAB11C947}">
      <dgm:prSet/>
      <dgm:spPr/>
      <dgm:t>
        <a:bodyPr/>
        <a:lstStyle/>
        <a:p>
          <a:endParaRPr lang="es-CO" sz="2000" b="1"/>
        </a:p>
      </dgm:t>
    </dgm:pt>
    <dgm:pt modelId="{DB37ACE6-1C22-4DCF-AE9E-B6A1F632C10A}">
      <dgm:prSet phldrT="[Texto]" custT="1"/>
      <dgm:spPr/>
      <dgm:t>
        <a:bodyPr/>
        <a:lstStyle/>
        <a:p>
          <a:r>
            <a:rPr lang="es-ES" sz="2000" b="1" dirty="0"/>
            <a:t>Remoción</a:t>
          </a:r>
          <a:endParaRPr lang="es-CO" sz="2000" b="1" dirty="0"/>
        </a:p>
      </dgm:t>
    </dgm:pt>
    <dgm:pt modelId="{37C461AA-FA04-4DA9-A9C8-877C7DCB7FE7}" type="parTrans" cxnId="{726B8747-77B9-4AA1-96BA-E7BBD0F675FB}">
      <dgm:prSet/>
      <dgm:spPr/>
      <dgm:t>
        <a:bodyPr/>
        <a:lstStyle/>
        <a:p>
          <a:endParaRPr lang="es-CO" sz="2000" b="1"/>
        </a:p>
      </dgm:t>
    </dgm:pt>
    <dgm:pt modelId="{5C4E7BB1-19E0-4640-9371-02B7FED4E85F}" type="sibTrans" cxnId="{726B8747-77B9-4AA1-96BA-E7BBD0F675FB}">
      <dgm:prSet/>
      <dgm:spPr/>
      <dgm:t>
        <a:bodyPr/>
        <a:lstStyle/>
        <a:p>
          <a:endParaRPr lang="es-CO" sz="2000" b="1"/>
        </a:p>
      </dgm:t>
    </dgm:pt>
    <dgm:pt modelId="{51A60610-9D7B-4D50-BF09-7A191F427E2F}">
      <dgm:prSet phldrT="[Texto]" custT="1"/>
      <dgm:spPr/>
      <dgm:t>
        <a:bodyPr/>
        <a:lstStyle/>
        <a:p>
          <a:r>
            <a:rPr lang="es-ES" sz="2000" b="1" dirty="0"/>
            <a:t>Presentación a comité</a:t>
          </a:r>
          <a:endParaRPr lang="es-CO" sz="2000" b="1" dirty="0"/>
        </a:p>
      </dgm:t>
    </dgm:pt>
    <dgm:pt modelId="{DC644706-6C54-4DAE-AB70-10D1E50CE547}" type="parTrans" cxnId="{127FD5E8-F364-4F11-A315-16C09B0F18BD}">
      <dgm:prSet/>
      <dgm:spPr/>
      <dgm:t>
        <a:bodyPr/>
        <a:lstStyle/>
        <a:p>
          <a:endParaRPr lang="es-CO" sz="2000" b="1"/>
        </a:p>
      </dgm:t>
    </dgm:pt>
    <dgm:pt modelId="{A508FBF4-7706-42AB-9B0F-C3087305EE73}" type="sibTrans" cxnId="{127FD5E8-F364-4F11-A315-16C09B0F18BD}">
      <dgm:prSet/>
      <dgm:spPr/>
      <dgm:t>
        <a:bodyPr/>
        <a:lstStyle/>
        <a:p>
          <a:endParaRPr lang="es-CO" sz="2000" b="1"/>
        </a:p>
      </dgm:t>
    </dgm:pt>
    <dgm:pt modelId="{64C5F1A1-0DA1-47D8-937F-3D3F78A3871E}">
      <dgm:prSet phldrT="[Texto]" custT="1"/>
      <dgm:spPr/>
      <dgm:t>
        <a:bodyPr/>
        <a:lstStyle/>
        <a:p>
          <a:r>
            <a:rPr lang="es-ES" sz="2000" b="1" dirty="0"/>
            <a:t>Ratificación </a:t>
          </a:r>
          <a:endParaRPr lang="es-CO" sz="2000" b="1" dirty="0"/>
        </a:p>
      </dgm:t>
    </dgm:pt>
    <dgm:pt modelId="{752B71E5-93B2-41B4-B923-2E2C1C21EDD2}" type="parTrans" cxnId="{E520A83C-4071-4630-8D63-350A37664A58}">
      <dgm:prSet/>
      <dgm:spPr/>
      <dgm:t>
        <a:bodyPr/>
        <a:lstStyle/>
        <a:p>
          <a:endParaRPr lang="es-CO" sz="2000" b="1"/>
        </a:p>
      </dgm:t>
    </dgm:pt>
    <dgm:pt modelId="{72C8C75C-43B3-4472-849C-ABE1F787273A}" type="sibTrans" cxnId="{E520A83C-4071-4630-8D63-350A37664A58}">
      <dgm:prSet/>
      <dgm:spPr/>
      <dgm:t>
        <a:bodyPr/>
        <a:lstStyle/>
        <a:p>
          <a:endParaRPr lang="es-CO" sz="2000" b="1"/>
        </a:p>
      </dgm:t>
    </dgm:pt>
    <dgm:pt modelId="{19218DF0-588F-4F1A-BB4B-80EF073C8EF6}">
      <dgm:prSet phldrT="[Texto]" custT="1"/>
      <dgm:spPr/>
      <dgm:t>
        <a:bodyPr/>
        <a:lstStyle/>
        <a:p>
          <a:r>
            <a:rPr lang="es-ES" sz="2000" b="1" dirty="0"/>
            <a:t>Acto administrativo</a:t>
          </a:r>
          <a:endParaRPr lang="es-CO" sz="2000" b="1" dirty="0"/>
        </a:p>
      </dgm:t>
    </dgm:pt>
    <dgm:pt modelId="{56E2A0E0-07EA-4FC0-8DE5-FA574886C44D}" type="parTrans" cxnId="{30416DF1-4D89-4EEC-8A1C-FBFA67EB787E}">
      <dgm:prSet/>
      <dgm:spPr/>
      <dgm:t>
        <a:bodyPr/>
        <a:lstStyle/>
        <a:p>
          <a:endParaRPr lang="es-CO" sz="2000" b="1"/>
        </a:p>
      </dgm:t>
    </dgm:pt>
    <dgm:pt modelId="{2B078172-E322-4F70-BB60-E7AD6B4D07E3}" type="sibTrans" cxnId="{30416DF1-4D89-4EEC-8A1C-FBFA67EB787E}">
      <dgm:prSet/>
      <dgm:spPr/>
      <dgm:t>
        <a:bodyPr/>
        <a:lstStyle/>
        <a:p>
          <a:endParaRPr lang="es-CO" sz="2000" b="1"/>
        </a:p>
      </dgm:t>
    </dgm:pt>
    <dgm:pt modelId="{88ED2F8C-6D0D-4A4C-BC03-A600549A2BB6}">
      <dgm:prSet phldrT="[Texto]" custT="1"/>
      <dgm:spPr/>
      <dgm:t>
        <a:bodyPr/>
        <a:lstStyle/>
        <a:p>
          <a:r>
            <a:rPr lang="es-ES" sz="2000" b="1" dirty="0"/>
            <a:t>Actualización en el Sistema</a:t>
          </a:r>
          <a:endParaRPr lang="es-CO" sz="2000" b="1" dirty="0"/>
        </a:p>
      </dgm:t>
    </dgm:pt>
    <dgm:pt modelId="{A753A2FA-71E0-4946-A7AE-D7D06E9DBCDC}" type="parTrans" cxnId="{D35B8F6A-C750-4901-B0DE-454F398D2483}">
      <dgm:prSet/>
      <dgm:spPr/>
      <dgm:t>
        <a:bodyPr/>
        <a:lstStyle/>
        <a:p>
          <a:endParaRPr lang="es-CO" sz="2000" b="1"/>
        </a:p>
      </dgm:t>
    </dgm:pt>
    <dgm:pt modelId="{0ED56FB2-C273-47FA-80DD-6D0630CEE582}" type="sibTrans" cxnId="{D35B8F6A-C750-4901-B0DE-454F398D2483}">
      <dgm:prSet/>
      <dgm:spPr/>
      <dgm:t>
        <a:bodyPr/>
        <a:lstStyle/>
        <a:p>
          <a:endParaRPr lang="es-CO" sz="2000" b="1"/>
        </a:p>
      </dgm:t>
    </dgm:pt>
    <dgm:pt modelId="{309FB387-CDAB-49FF-B3B8-3BA90D15D7C9}">
      <dgm:prSet phldrT="[Texto]" custT="1"/>
      <dgm:spPr/>
      <dgm:t>
        <a:bodyPr/>
        <a:lstStyle/>
        <a:p>
          <a:r>
            <a:rPr lang="es-ES" sz="2000" b="1" dirty="0"/>
            <a:t>Elaboración de acto administrativo</a:t>
          </a:r>
          <a:endParaRPr lang="es-CO" sz="2000" b="1" dirty="0"/>
        </a:p>
      </dgm:t>
    </dgm:pt>
    <dgm:pt modelId="{D7D2D065-CDD6-4567-9E22-CD13395B5040}" type="parTrans" cxnId="{F981485B-F6DD-4651-BCF5-E46509987D9B}">
      <dgm:prSet/>
      <dgm:spPr/>
      <dgm:t>
        <a:bodyPr/>
        <a:lstStyle/>
        <a:p>
          <a:endParaRPr lang="es-CO" sz="2000" b="1"/>
        </a:p>
      </dgm:t>
    </dgm:pt>
    <dgm:pt modelId="{AD76CE7D-9BB8-4F8D-A8C3-0F31531ECF57}" type="sibTrans" cxnId="{F981485B-F6DD-4651-BCF5-E46509987D9B}">
      <dgm:prSet/>
      <dgm:spPr/>
      <dgm:t>
        <a:bodyPr/>
        <a:lstStyle/>
        <a:p>
          <a:endParaRPr lang="es-CO" sz="2000" b="1"/>
        </a:p>
      </dgm:t>
    </dgm:pt>
    <dgm:pt modelId="{533E2E86-5D0D-466A-A988-D096F7013DDA}">
      <dgm:prSet phldrT="[Texto]" custT="1"/>
      <dgm:spPr/>
      <dgm:t>
        <a:bodyPr/>
        <a:lstStyle/>
        <a:p>
          <a:r>
            <a:rPr lang="es-ES" sz="2000" b="1" dirty="0"/>
            <a:t>Actualización del sistema</a:t>
          </a:r>
          <a:endParaRPr lang="es-CO" sz="2000" b="1" dirty="0"/>
        </a:p>
      </dgm:t>
    </dgm:pt>
    <dgm:pt modelId="{2B92D6FE-0CF5-44D9-A80B-C73C4ABD0D1F}" type="parTrans" cxnId="{322894FE-58DA-4F88-B8B1-9F4CB2156B8F}">
      <dgm:prSet/>
      <dgm:spPr/>
      <dgm:t>
        <a:bodyPr/>
        <a:lstStyle/>
        <a:p>
          <a:endParaRPr lang="es-CO" sz="2000" b="1"/>
        </a:p>
      </dgm:t>
    </dgm:pt>
    <dgm:pt modelId="{35B27889-D33D-41D9-9F1E-6129C936DCBE}" type="sibTrans" cxnId="{322894FE-58DA-4F88-B8B1-9F4CB2156B8F}">
      <dgm:prSet/>
      <dgm:spPr/>
      <dgm:t>
        <a:bodyPr/>
        <a:lstStyle/>
        <a:p>
          <a:endParaRPr lang="es-CO" sz="2000" b="1"/>
        </a:p>
      </dgm:t>
    </dgm:pt>
    <dgm:pt modelId="{ACCC0EF8-CA1D-42ED-9A99-B662A98C9755}">
      <dgm:prSet phldrT="[Texto]" custT="1"/>
      <dgm:spPr/>
      <dgm:t>
        <a:bodyPr/>
        <a:lstStyle/>
        <a:p>
          <a:r>
            <a:rPr lang="es-ES" sz="2000" b="1" dirty="0"/>
            <a:t>Realizar recepción del activo</a:t>
          </a:r>
          <a:endParaRPr lang="es-CO" sz="2000" b="1" dirty="0"/>
        </a:p>
      </dgm:t>
    </dgm:pt>
    <dgm:pt modelId="{ACD585E7-3923-4188-AFE1-D8FD6356C623}" type="parTrans" cxnId="{22403B1B-F09B-44D6-AFB6-B083070E7D46}">
      <dgm:prSet/>
      <dgm:spPr/>
      <dgm:t>
        <a:bodyPr/>
        <a:lstStyle/>
        <a:p>
          <a:endParaRPr lang="es-CO" sz="2000" b="1"/>
        </a:p>
      </dgm:t>
    </dgm:pt>
    <dgm:pt modelId="{C072F565-055F-49A7-8E1A-F6B452A6C7B2}" type="sibTrans" cxnId="{22403B1B-F09B-44D6-AFB6-B083070E7D46}">
      <dgm:prSet/>
      <dgm:spPr/>
      <dgm:t>
        <a:bodyPr/>
        <a:lstStyle/>
        <a:p>
          <a:endParaRPr lang="es-CO" sz="2000" b="1"/>
        </a:p>
      </dgm:t>
    </dgm:pt>
    <dgm:pt modelId="{A4BC0A4B-EBE5-4AE3-92CD-5C55523323F3}">
      <dgm:prSet phldrT="[Texto]" custT="1"/>
      <dgm:spPr/>
      <dgm:t>
        <a:bodyPr/>
        <a:lstStyle/>
        <a:p>
          <a:r>
            <a:rPr lang="es-ES" sz="2000" b="1" dirty="0"/>
            <a:t>Recepción física - VISITA</a:t>
          </a:r>
          <a:endParaRPr lang="es-CO" sz="2000" b="1" dirty="0"/>
        </a:p>
      </dgm:t>
    </dgm:pt>
    <dgm:pt modelId="{D3AD1078-AE98-4EA3-B956-9F0BD8C04BCF}" type="parTrans" cxnId="{21AFDF2A-B21A-43E2-A694-BA3F6C4564EB}">
      <dgm:prSet/>
      <dgm:spPr/>
      <dgm:t>
        <a:bodyPr/>
        <a:lstStyle/>
        <a:p>
          <a:endParaRPr lang="es-CO" sz="2000" b="1"/>
        </a:p>
      </dgm:t>
    </dgm:pt>
    <dgm:pt modelId="{93AE428B-5F00-4EC4-ABFC-2D2A1E903C9B}" type="sibTrans" cxnId="{21AFDF2A-B21A-43E2-A694-BA3F6C4564EB}">
      <dgm:prSet/>
      <dgm:spPr/>
      <dgm:t>
        <a:bodyPr/>
        <a:lstStyle/>
        <a:p>
          <a:endParaRPr lang="es-CO" sz="2000" b="1"/>
        </a:p>
      </dgm:t>
    </dgm:pt>
    <dgm:pt modelId="{660FABF4-96AD-47EC-8E47-722E15EEBD48}">
      <dgm:prSet phldrT="[Texto]" custT="1"/>
      <dgm:spPr/>
      <dgm:t>
        <a:bodyPr/>
        <a:lstStyle/>
        <a:p>
          <a:r>
            <a:rPr lang="es-ES" sz="2000" b="1" dirty="0"/>
            <a:t>Recepción documental</a:t>
          </a:r>
          <a:endParaRPr lang="es-CO" sz="2000" b="1" dirty="0"/>
        </a:p>
      </dgm:t>
    </dgm:pt>
    <dgm:pt modelId="{D9674702-09EF-42F8-B198-804D6F1A043C}" type="parTrans" cxnId="{F43AA029-A284-4806-8A54-C22802709644}">
      <dgm:prSet/>
      <dgm:spPr/>
      <dgm:t>
        <a:bodyPr/>
        <a:lstStyle/>
        <a:p>
          <a:endParaRPr lang="es-CO" sz="2000" b="1"/>
        </a:p>
      </dgm:t>
    </dgm:pt>
    <dgm:pt modelId="{41D03780-76FE-4768-B90C-74FA5BAA239B}" type="sibTrans" cxnId="{F43AA029-A284-4806-8A54-C22802709644}">
      <dgm:prSet/>
      <dgm:spPr/>
      <dgm:t>
        <a:bodyPr/>
        <a:lstStyle/>
        <a:p>
          <a:endParaRPr lang="es-CO" sz="2000" b="1"/>
        </a:p>
      </dgm:t>
    </dgm:pt>
    <dgm:pt modelId="{CB5D3C03-4296-49EF-ABF4-4D6DCDAACA30}" type="pres">
      <dgm:prSet presAssocID="{FAC62C0E-A33D-40B0-92B4-FC9E85C1F2C4}" presName="Name0" presStyleCnt="0">
        <dgm:presLayoutVars>
          <dgm:chMax val="5"/>
          <dgm:chPref val="5"/>
          <dgm:dir/>
          <dgm:animLvl val="lvl"/>
        </dgm:presLayoutVars>
      </dgm:prSet>
      <dgm:spPr/>
    </dgm:pt>
    <dgm:pt modelId="{B01E0350-3585-4B15-8A09-57F8062ED63F}" type="pres">
      <dgm:prSet presAssocID="{2FCFCE2E-E036-4AEA-BD28-109319691A95}" presName="parentText1" presStyleLbl="node1" presStyleIdx="0" presStyleCnt="3">
        <dgm:presLayoutVars>
          <dgm:chMax/>
          <dgm:chPref val="3"/>
          <dgm:bulletEnabled val="1"/>
        </dgm:presLayoutVars>
      </dgm:prSet>
      <dgm:spPr/>
    </dgm:pt>
    <dgm:pt modelId="{935A2E0D-F4FD-4266-9370-5A870EA13149}" type="pres">
      <dgm:prSet presAssocID="{2FCFCE2E-E036-4AEA-BD28-109319691A95}" presName="childText1" presStyleLbl="solidAlignAcc1" presStyleIdx="0" presStyleCnt="3">
        <dgm:presLayoutVars>
          <dgm:chMax val="0"/>
          <dgm:chPref val="0"/>
          <dgm:bulletEnabled val="1"/>
        </dgm:presLayoutVars>
      </dgm:prSet>
      <dgm:spPr/>
    </dgm:pt>
    <dgm:pt modelId="{4DB6E756-65A1-41FC-B47A-0A8AA891720B}" type="pres">
      <dgm:prSet presAssocID="{DB37ACE6-1C22-4DCF-AE9E-B6A1F632C10A}" presName="parentText2" presStyleLbl="node1" presStyleIdx="1" presStyleCnt="3">
        <dgm:presLayoutVars>
          <dgm:chMax/>
          <dgm:chPref val="3"/>
          <dgm:bulletEnabled val="1"/>
        </dgm:presLayoutVars>
      </dgm:prSet>
      <dgm:spPr/>
    </dgm:pt>
    <dgm:pt modelId="{7A71B131-0A9A-4B6B-B53B-00AD1BBDCA10}" type="pres">
      <dgm:prSet presAssocID="{DB37ACE6-1C22-4DCF-AE9E-B6A1F632C10A}" presName="childText2" presStyleLbl="solidAlignAcc1" presStyleIdx="1" presStyleCnt="3">
        <dgm:presLayoutVars>
          <dgm:chMax val="0"/>
          <dgm:chPref val="0"/>
          <dgm:bulletEnabled val="1"/>
        </dgm:presLayoutVars>
      </dgm:prSet>
      <dgm:spPr/>
    </dgm:pt>
    <dgm:pt modelId="{EAC29CFA-4680-4181-B4AC-D85C542B426C}" type="pres">
      <dgm:prSet presAssocID="{ACCC0EF8-CA1D-42ED-9A99-B662A98C9755}" presName="parentText3" presStyleLbl="node1" presStyleIdx="2" presStyleCnt="3">
        <dgm:presLayoutVars>
          <dgm:chMax/>
          <dgm:chPref val="3"/>
          <dgm:bulletEnabled val="1"/>
        </dgm:presLayoutVars>
      </dgm:prSet>
      <dgm:spPr/>
    </dgm:pt>
    <dgm:pt modelId="{A2A8584D-9AE2-486E-A2B0-F8731F608E03}" type="pres">
      <dgm:prSet presAssocID="{ACCC0EF8-CA1D-42ED-9A99-B662A98C9755}" presName="childText3" presStyleLbl="solidAlignAcc1" presStyleIdx="2" presStyleCnt="3">
        <dgm:presLayoutVars>
          <dgm:chMax val="0"/>
          <dgm:chPref val="0"/>
          <dgm:bulletEnabled val="1"/>
        </dgm:presLayoutVars>
      </dgm:prSet>
      <dgm:spPr/>
    </dgm:pt>
  </dgm:ptLst>
  <dgm:cxnLst>
    <dgm:cxn modelId="{399C2604-7ABC-4CC2-AA6C-4750633EE780}" type="presOf" srcId="{2FCFCE2E-E036-4AEA-BD28-109319691A95}" destId="{B01E0350-3585-4B15-8A09-57F8062ED63F}" srcOrd="0" destOrd="0" presId="urn:microsoft.com/office/officeart/2009/3/layout/IncreasingArrowsProcess"/>
    <dgm:cxn modelId="{100A970E-17B6-4C97-8CB2-D7B88182355B}" type="presOf" srcId="{533E2E86-5D0D-466A-A988-D096F7013DDA}" destId="{7A71B131-0A9A-4B6B-B53B-00AD1BBDCA10}" srcOrd="0" destOrd="2" presId="urn:microsoft.com/office/officeart/2009/3/layout/IncreasingArrowsProcess"/>
    <dgm:cxn modelId="{22403B1B-F09B-44D6-AFB6-B083070E7D46}" srcId="{FAC62C0E-A33D-40B0-92B4-FC9E85C1F2C4}" destId="{ACCC0EF8-CA1D-42ED-9A99-B662A98C9755}" srcOrd="2" destOrd="0" parTransId="{ACD585E7-3923-4188-AFE1-D8FD6356C623}" sibTransId="{C072F565-055F-49A7-8E1A-F6B452A6C7B2}"/>
    <dgm:cxn modelId="{F43AA029-A284-4806-8A54-C22802709644}" srcId="{ACCC0EF8-CA1D-42ED-9A99-B662A98C9755}" destId="{660FABF4-96AD-47EC-8E47-722E15EEBD48}" srcOrd="1" destOrd="0" parTransId="{D9674702-09EF-42F8-B198-804D6F1A043C}" sibTransId="{41D03780-76FE-4768-B90C-74FA5BAA239B}"/>
    <dgm:cxn modelId="{21AFDF2A-B21A-43E2-A694-BA3F6C4564EB}" srcId="{ACCC0EF8-CA1D-42ED-9A99-B662A98C9755}" destId="{A4BC0A4B-EBE5-4AE3-92CD-5C55523323F3}" srcOrd="0" destOrd="0" parTransId="{D3AD1078-AE98-4EA3-B956-9F0BD8C04BCF}" sibTransId="{93AE428B-5F00-4EC4-ABFC-2D2A1E903C9B}"/>
    <dgm:cxn modelId="{E520A83C-4071-4630-8D63-350A37664A58}" srcId="{2FCFCE2E-E036-4AEA-BD28-109319691A95}" destId="{64C5F1A1-0DA1-47D8-937F-3D3F78A3871E}" srcOrd="1" destOrd="0" parTransId="{752B71E5-93B2-41B4-B923-2E2C1C21EDD2}" sibTransId="{72C8C75C-43B3-4472-849C-ABE1F787273A}"/>
    <dgm:cxn modelId="{F981485B-F6DD-4651-BCF5-E46509987D9B}" srcId="{DB37ACE6-1C22-4DCF-AE9E-B6A1F632C10A}" destId="{309FB387-CDAB-49FF-B3B8-3BA90D15D7C9}" srcOrd="1" destOrd="0" parTransId="{D7D2D065-CDD6-4567-9E22-CD13395B5040}" sibTransId="{AD76CE7D-9BB8-4F8D-A8C3-0F31531ECF57}"/>
    <dgm:cxn modelId="{6D6AB645-BC5F-41A4-B341-40E751C0B80F}" type="presOf" srcId="{660FABF4-96AD-47EC-8E47-722E15EEBD48}" destId="{A2A8584D-9AE2-486E-A2B0-F8731F608E03}" srcOrd="0" destOrd="1" presId="urn:microsoft.com/office/officeart/2009/3/layout/IncreasingArrowsProcess"/>
    <dgm:cxn modelId="{726B8747-77B9-4AA1-96BA-E7BBD0F675FB}" srcId="{FAC62C0E-A33D-40B0-92B4-FC9E85C1F2C4}" destId="{DB37ACE6-1C22-4DCF-AE9E-B6A1F632C10A}" srcOrd="1" destOrd="0" parTransId="{37C461AA-FA04-4DA9-A9C8-877C7DCB7FE7}" sibTransId="{5C4E7BB1-19E0-4640-9371-02B7FED4E85F}"/>
    <dgm:cxn modelId="{7D718068-20F4-4C34-8FE2-B84AB814E42C}" type="presOf" srcId="{309FB387-CDAB-49FF-B3B8-3BA90D15D7C9}" destId="{7A71B131-0A9A-4B6B-B53B-00AD1BBDCA10}" srcOrd="0" destOrd="1" presId="urn:microsoft.com/office/officeart/2009/3/layout/IncreasingArrowsProcess"/>
    <dgm:cxn modelId="{D35B8F6A-C750-4901-B0DE-454F398D2483}" srcId="{2FCFCE2E-E036-4AEA-BD28-109319691A95}" destId="{88ED2F8C-6D0D-4A4C-BC03-A600549A2BB6}" srcOrd="3" destOrd="0" parTransId="{A753A2FA-71E0-4946-A7AE-D7D06E9DBCDC}" sibTransId="{0ED56FB2-C273-47FA-80DD-6D0630CEE582}"/>
    <dgm:cxn modelId="{9ED7427A-C92C-4ACC-9636-7E5558AA7A67}" srcId="{FAC62C0E-A33D-40B0-92B4-FC9E85C1F2C4}" destId="{2FCFCE2E-E036-4AEA-BD28-109319691A95}" srcOrd="0" destOrd="0" parTransId="{CCE205F9-1B5E-40C8-BA28-B968B14D4055}" sibTransId="{F0CE9FC6-899C-4350-BF07-7CA4D1AE6754}"/>
    <dgm:cxn modelId="{A924DB81-3D6F-4129-ADEE-9DF3897981E9}" type="presOf" srcId="{64C5F1A1-0DA1-47D8-937F-3D3F78A3871E}" destId="{935A2E0D-F4FD-4266-9370-5A870EA13149}" srcOrd="0" destOrd="1" presId="urn:microsoft.com/office/officeart/2009/3/layout/IncreasingArrowsProcess"/>
    <dgm:cxn modelId="{7B70CE8A-8F66-4952-ACFD-E4414A602675}" type="presOf" srcId="{FAC62C0E-A33D-40B0-92B4-FC9E85C1F2C4}" destId="{CB5D3C03-4296-49EF-ABF4-4D6DCDAACA30}" srcOrd="0" destOrd="0" presId="urn:microsoft.com/office/officeart/2009/3/layout/IncreasingArrowsProcess"/>
    <dgm:cxn modelId="{D84CA093-FF20-4BE8-A55B-58EDACAB28E0}" type="presOf" srcId="{A4BC0A4B-EBE5-4AE3-92CD-5C55523323F3}" destId="{A2A8584D-9AE2-486E-A2B0-F8731F608E03}" srcOrd="0" destOrd="0" presId="urn:microsoft.com/office/officeart/2009/3/layout/IncreasingArrowsProcess"/>
    <dgm:cxn modelId="{CCC40499-2410-49EF-8440-9AFFAB11C947}" srcId="{2FCFCE2E-E036-4AEA-BD28-109319691A95}" destId="{259CB31B-E692-4201-A3DE-37C993C8EB19}" srcOrd="0" destOrd="0" parTransId="{91C3FC99-C473-4B89-AB91-662E81E34587}" sibTransId="{369A6BF1-13D7-477A-AD2D-ED63543E434D}"/>
    <dgm:cxn modelId="{BD8D95A0-81C9-4C5D-B140-DE8F2CDB7281}" type="presOf" srcId="{259CB31B-E692-4201-A3DE-37C993C8EB19}" destId="{935A2E0D-F4FD-4266-9370-5A870EA13149}" srcOrd="0" destOrd="0" presId="urn:microsoft.com/office/officeart/2009/3/layout/IncreasingArrowsProcess"/>
    <dgm:cxn modelId="{BABCC7A6-7E05-4B72-8FB7-66DE18AF29D5}" type="presOf" srcId="{88ED2F8C-6D0D-4A4C-BC03-A600549A2BB6}" destId="{935A2E0D-F4FD-4266-9370-5A870EA13149}" srcOrd="0" destOrd="3" presId="urn:microsoft.com/office/officeart/2009/3/layout/IncreasingArrowsProcess"/>
    <dgm:cxn modelId="{676DADAA-1FD3-48C1-8FD3-F1EB637D8C20}" type="presOf" srcId="{19218DF0-588F-4F1A-BB4B-80EF073C8EF6}" destId="{935A2E0D-F4FD-4266-9370-5A870EA13149}" srcOrd="0" destOrd="2" presId="urn:microsoft.com/office/officeart/2009/3/layout/IncreasingArrowsProcess"/>
    <dgm:cxn modelId="{420023B0-8787-4863-A988-5982482768B1}" type="presOf" srcId="{ACCC0EF8-CA1D-42ED-9A99-B662A98C9755}" destId="{EAC29CFA-4680-4181-B4AC-D85C542B426C}" srcOrd="0" destOrd="0" presId="urn:microsoft.com/office/officeart/2009/3/layout/IncreasingArrowsProcess"/>
    <dgm:cxn modelId="{DE1990D0-E614-4073-A000-3E84EB14E125}" type="presOf" srcId="{DB37ACE6-1C22-4DCF-AE9E-B6A1F632C10A}" destId="{4DB6E756-65A1-41FC-B47A-0A8AA891720B}" srcOrd="0" destOrd="0" presId="urn:microsoft.com/office/officeart/2009/3/layout/IncreasingArrowsProcess"/>
    <dgm:cxn modelId="{127FD5E8-F364-4F11-A315-16C09B0F18BD}" srcId="{DB37ACE6-1C22-4DCF-AE9E-B6A1F632C10A}" destId="{51A60610-9D7B-4D50-BF09-7A191F427E2F}" srcOrd="0" destOrd="0" parTransId="{DC644706-6C54-4DAE-AB70-10D1E50CE547}" sibTransId="{A508FBF4-7706-42AB-9B0F-C3087305EE73}"/>
    <dgm:cxn modelId="{30416DF1-4D89-4EEC-8A1C-FBFA67EB787E}" srcId="{2FCFCE2E-E036-4AEA-BD28-109319691A95}" destId="{19218DF0-588F-4F1A-BB4B-80EF073C8EF6}" srcOrd="2" destOrd="0" parTransId="{56E2A0E0-07EA-4FC0-8DE5-FA574886C44D}" sibTransId="{2B078172-E322-4F70-BB60-E7AD6B4D07E3}"/>
    <dgm:cxn modelId="{379325F7-F632-4CE6-B559-1F2905711255}" type="presOf" srcId="{51A60610-9D7B-4D50-BF09-7A191F427E2F}" destId="{7A71B131-0A9A-4B6B-B53B-00AD1BBDCA10}" srcOrd="0" destOrd="0" presId="urn:microsoft.com/office/officeart/2009/3/layout/IncreasingArrowsProcess"/>
    <dgm:cxn modelId="{322894FE-58DA-4F88-B8B1-9F4CB2156B8F}" srcId="{DB37ACE6-1C22-4DCF-AE9E-B6A1F632C10A}" destId="{533E2E86-5D0D-466A-A988-D096F7013DDA}" srcOrd="2" destOrd="0" parTransId="{2B92D6FE-0CF5-44D9-A80B-C73C4ABD0D1F}" sibTransId="{35B27889-D33D-41D9-9F1E-6129C936DCBE}"/>
    <dgm:cxn modelId="{2EB2328F-4CEC-4F6A-867B-A7F322B51778}" type="presParOf" srcId="{CB5D3C03-4296-49EF-ABF4-4D6DCDAACA30}" destId="{B01E0350-3585-4B15-8A09-57F8062ED63F}" srcOrd="0" destOrd="0" presId="urn:microsoft.com/office/officeart/2009/3/layout/IncreasingArrowsProcess"/>
    <dgm:cxn modelId="{F09F62A8-9BAF-4936-A353-79A8F5ECB585}" type="presParOf" srcId="{CB5D3C03-4296-49EF-ABF4-4D6DCDAACA30}" destId="{935A2E0D-F4FD-4266-9370-5A870EA13149}" srcOrd="1" destOrd="0" presId="urn:microsoft.com/office/officeart/2009/3/layout/IncreasingArrowsProcess"/>
    <dgm:cxn modelId="{29748846-53EB-457D-91BB-2C3879454DCA}" type="presParOf" srcId="{CB5D3C03-4296-49EF-ABF4-4D6DCDAACA30}" destId="{4DB6E756-65A1-41FC-B47A-0A8AA891720B}" srcOrd="2" destOrd="0" presId="urn:microsoft.com/office/officeart/2009/3/layout/IncreasingArrowsProcess"/>
    <dgm:cxn modelId="{6810A4BB-184A-49B5-B39D-0B6C061873E0}" type="presParOf" srcId="{CB5D3C03-4296-49EF-ABF4-4D6DCDAACA30}" destId="{7A71B131-0A9A-4B6B-B53B-00AD1BBDCA10}" srcOrd="3" destOrd="0" presId="urn:microsoft.com/office/officeart/2009/3/layout/IncreasingArrowsProcess"/>
    <dgm:cxn modelId="{79192DB3-CB4C-499F-83D1-011A11E8ADEE}" type="presParOf" srcId="{CB5D3C03-4296-49EF-ABF4-4D6DCDAACA30}" destId="{EAC29CFA-4680-4181-B4AC-D85C542B426C}" srcOrd="4" destOrd="0" presId="urn:microsoft.com/office/officeart/2009/3/layout/IncreasingArrowsProcess"/>
    <dgm:cxn modelId="{3E38CB23-11FE-4AF1-B207-05F75317B5C3}" type="presParOf" srcId="{CB5D3C03-4296-49EF-ABF4-4D6DCDAACA30}" destId="{A2A8584D-9AE2-486E-A2B0-F8731F608E03}"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5" qsCatId="simple" csTypeId="urn:microsoft.com/office/officeart/2005/8/colors/colorful5" csCatId="colorful" phldr="1"/>
      <dgm:spPr/>
      <dgm:t>
        <a:bodyPr/>
        <a:lstStyle/>
        <a:p>
          <a:endParaRPr lang="es-CO"/>
        </a:p>
      </dgm:t>
    </dgm:pt>
    <dgm:pt modelId="{2FCFCE2E-E036-4AEA-BD28-109319691A95}">
      <dgm:prSet phldrT="[Texto]" custT="1"/>
      <dgm:spPr>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gradFill>
      </dgm:spPr>
      <dgm:t>
        <a:bodyPr/>
        <a:lstStyle/>
        <a:p>
          <a:r>
            <a:rPr lang="es-ES" sz="1600" b="1" dirty="0"/>
            <a:t>Identificación de  Activos en Administración Directa</a:t>
          </a:r>
          <a:endParaRPr lang="es-CO" sz="1600" b="1" dirty="0"/>
        </a:p>
      </dgm:t>
    </dgm:pt>
    <dgm:pt modelId="{CCE205F9-1B5E-40C8-BA28-B968B14D4055}" type="parTrans" cxnId="{9ED7427A-C92C-4ACC-9636-7E5558AA7A67}">
      <dgm:prSet/>
      <dgm:spPr/>
      <dgm:t>
        <a:bodyPr/>
        <a:lstStyle/>
        <a:p>
          <a:endParaRPr lang="es-CO" sz="1600" b="1"/>
        </a:p>
      </dgm:t>
    </dgm:pt>
    <dgm:pt modelId="{F0CE9FC6-899C-4350-BF07-7CA4D1AE6754}" type="sibTrans" cxnId="{9ED7427A-C92C-4ACC-9636-7E5558AA7A67}">
      <dgm:prSet/>
      <dgm:spPr/>
      <dgm:t>
        <a:bodyPr/>
        <a:lstStyle/>
        <a:p>
          <a:endParaRPr lang="es-CO" sz="1600" b="1"/>
        </a:p>
      </dgm:t>
    </dgm:pt>
    <dgm:pt modelId="{259CB31B-E692-4201-A3DE-37C993C8EB19}">
      <dgm:prSet phldrT="[Texto]" custT="1"/>
      <dgm:spPr/>
      <dgm:t>
        <a:bodyPr/>
        <a:lstStyle/>
        <a:p>
          <a:endParaRPr lang="es-ES" sz="1600" b="1" dirty="0"/>
        </a:p>
        <a:p>
          <a:r>
            <a:rPr lang="es-ES" sz="1600" b="1" dirty="0"/>
            <a:t>Análisis de Unidades Inmobiliarias</a:t>
          </a:r>
        </a:p>
        <a:p>
          <a:endParaRPr lang="es-ES" sz="1600" b="1" dirty="0"/>
        </a:p>
        <a:p>
          <a:r>
            <a:rPr lang="es-ES" sz="1600" b="1" dirty="0"/>
            <a:t>Realizar solicitud de asignación </a:t>
          </a:r>
          <a:endParaRPr lang="es-CO" sz="1600" b="1" dirty="0"/>
        </a:p>
      </dgm:t>
    </dgm:pt>
    <dgm:pt modelId="{91C3FC99-C473-4B89-AB91-662E81E34587}" type="parTrans" cxnId="{CCC40499-2410-49EF-8440-9AFFAB11C947}">
      <dgm:prSet/>
      <dgm:spPr/>
      <dgm:t>
        <a:bodyPr/>
        <a:lstStyle/>
        <a:p>
          <a:endParaRPr lang="es-CO" sz="1600" b="1"/>
        </a:p>
      </dgm:t>
    </dgm:pt>
    <dgm:pt modelId="{369A6BF1-13D7-477A-AD2D-ED63543E434D}" type="sibTrans" cxnId="{CCC40499-2410-49EF-8440-9AFFAB11C947}">
      <dgm:prSet/>
      <dgm:spPr/>
      <dgm:t>
        <a:bodyPr/>
        <a:lstStyle/>
        <a:p>
          <a:endParaRPr lang="es-CO" sz="1600" b="1"/>
        </a:p>
      </dgm:t>
    </dgm:pt>
    <dgm:pt modelId="{DB37ACE6-1C22-4DCF-AE9E-B6A1F632C10A}">
      <dgm:prSet phldrT="[Texto]" custT="1"/>
      <dgm:spPr>
        <a:gradFill rotWithShape="0">
          <a:gsLst>
            <a:gs pos="0">
              <a:srgbClr val="0070C0"/>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gradFill>
      </dgm:spPr>
      <dgm:t>
        <a:bodyPr/>
        <a:lstStyle/>
        <a:p>
          <a:r>
            <a:rPr lang="es-ES" sz="1600" b="1" dirty="0"/>
            <a:t>Asignación y Presentación a Comité</a:t>
          </a:r>
          <a:endParaRPr lang="es-CO" sz="1600" b="1" dirty="0"/>
        </a:p>
      </dgm:t>
    </dgm:pt>
    <dgm:pt modelId="{37C461AA-FA04-4DA9-A9C8-877C7DCB7FE7}" type="parTrans" cxnId="{726B8747-77B9-4AA1-96BA-E7BBD0F675FB}">
      <dgm:prSet/>
      <dgm:spPr/>
      <dgm:t>
        <a:bodyPr/>
        <a:lstStyle/>
        <a:p>
          <a:endParaRPr lang="es-CO" sz="1600" b="1"/>
        </a:p>
      </dgm:t>
    </dgm:pt>
    <dgm:pt modelId="{5C4E7BB1-19E0-4640-9371-02B7FED4E85F}" type="sibTrans" cxnId="{726B8747-77B9-4AA1-96BA-E7BBD0F675FB}">
      <dgm:prSet/>
      <dgm:spPr/>
      <dgm:t>
        <a:bodyPr/>
        <a:lstStyle/>
        <a:p>
          <a:endParaRPr lang="es-CO" sz="1600" b="1"/>
        </a:p>
      </dgm:t>
    </dgm:pt>
    <dgm:pt modelId="{51A60610-9D7B-4D50-BF09-7A191F427E2F}">
      <dgm:prSet phldrT="[Texto]" custT="1"/>
      <dgm:spPr/>
      <dgm:t>
        <a:bodyPr/>
        <a:lstStyle/>
        <a:p>
          <a:r>
            <a:rPr lang="es-ES" sz="1600" b="1" dirty="0"/>
            <a:t>Asignación de Depositario </a:t>
          </a:r>
        </a:p>
        <a:p>
          <a:r>
            <a:rPr lang="es-ES" sz="1600" b="1" dirty="0"/>
            <a:t>Presentación a comité</a:t>
          </a:r>
          <a:endParaRPr lang="es-CO" sz="1600" b="1" dirty="0"/>
        </a:p>
      </dgm:t>
    </dgm:pt>
    <dgm:pt modelId="{DC644706-6C54-4DAE-AB70-10D1E50CE547}" type="parTrans" cxnId="{127FD5E8-F364-4F11-A315-16C09B0F18BD}">
      <dgm:prSet/>
      <dgm:spPr/>
      <dgm:t>
        <a:bodyPr/>
        <a:lstStyle/>
        <a:p>
          <a:endParaRPr lang="es-CO" sz="1600" b="1"/>
        </a:p>
      </dgm:t>
    </dgm:pt>
    <dgm:pt modelId="{A508FBF4-7706-42AB-9B0F-C3087305EE73}" type="sibTrans" cxnId="{127FD5E8-F364-4F11-A315-16C09B0F18BD}">
      <dgm:prSet/>
      <dgm:spPr/>
      <dgm:t>
        <a:bodyPr/>
        <a:lstStyle/>
        <a:p>
          <a:endParaRPr lang="es-CO" sz="1600" b="1"/>
        </a:p>
      </dgm:t>
    </dgm:pt>
    <dgm:pt modelId="{6A0BC4CE-DDAA-4984-90FA-FAB7E116A594}">
      <dgm:prSet phldrT="[Texto]" custT="1"/>
      <dgm:spPr>
        <a:gradFill rotWithShape="0">
          <a:gsLst>
            <a:gs pos="0">
              <a:schemeClr val="accent2">
                <a:lumMod val="75000"/>
              </a:schemeClr>
            </a:gs>
            <a:gs pos="96460">
              <a:schemeClr val="accent6">
                <a:lumMod val="60000"/>
                <a:lumOff val="40000"/>
              </a:schemeClr>
            </a:gs>
            <a:gs pos="23000">
              <a:schemeClr val="accent5">
                <a:hueOff val="-4505695"/>
                <a:satOff val="-11613"/>
                <a:lumOff val="-7843"/>
                <a:alphaOff val="0"/>
                <a:satMod val="110000"/>
                <a:lumMod val="100000"/>
                <a:shade val="100000"/>
              </a:schemeClr>
            </a:gs>
            <a:gs pos="72000">
              <a:schemeClr val="accent6">
                <a:lumMod val="40000"/>
                <a:lumOff val="60000"/>
              </a:schemeClr>
            </a:gs>
          </a:gsLst>
        </a:gradFill>
      </dgm:spPr>
      <dgm:t>
        <a:bodyPr/>
        <a:lstStyle/>
        <a:p>
          <a:r>
            <a:rPr lang="es-ES" sz="1600" b="1" dirty="0"/>
            <a:t>Posesión del depositario</a:t>
          </a:r>
          <a:endParaRPr lang="es-CO" sz="1600" b="1" dirty="0"/>
        </a:p>
      </dgm:t>
    </dgm:pt>
    <dgm:pt modelId="{F89223FF-DD30-44E7-9C4A-B50AC2D95495}" type="parTrans" cxnId="{3F1A8499-AABF-4A29-A31E-3B43C445FABA}">
      <dgm:prSet/>
      <dgm:spPr/>
      <dgm:t>
        <a:bodyPr/>
        <a:lstStyle/>
        <a:p>
          <a:endParaRPr lang="es-CO" sz="1600" b="1"/>
        </a:p>
      </dgm:t>
    </dgm:pt>
    <dgm:pt modelId="{126218BD-881E-4A82-929E-FB921C5A846D}" type="sibTrans" cxnId="{3F1A8499-AABF-4A29-A31E-3B43C445FABA}">
      <dgm:prSet/>
      <dgm:spPr/>
      <dgm:t>
        <a:bodyPr/>
        <a:lstStyle/>
        <a:p>
          <a:endParaRPr lang="es-CO" sz="1600" b="1"/>
        </a:p>
      </dgm:t>
    </dgm:pt>
    <dgm:pt modelId="{94B009DB-554A-4470-B7AB-362C31ADCE8E}">
      <dgm:prSet phldrT="[Texto]" custT="1"/>
      <dgm:spPr/>
      <dgm:t>
        <a:bodyPr/>
        <a:lstStyle/>
        <a:p>
          <a:endParaRPr lang="es-ES" sz="1600" b="1" dirty="0"/>
        </a:p>
        <a:p>
          <a:r>
            <a:rPr lang="es-ES" sz="1600" b="1" dirty="0"/>
            <a:t>Constitución de Póliza</a:t>
          </a:r>
        </a:p>
        <a:p>
          <a:endParaRPr lang="es-ES" sz="1600" b="1" dirty="0"/>
        </a:p>
        <a:p>
          <a:r>
            <a:rPr lang="es-ES" sz="1600" b="1" dirty="0"/>
            <a:t>Firma de acta de posesión</a:t>
          </a:r>
          <a:endParaRPr lang="es-CO" sz="1600" b="1" dirty="0"/>
        </a:p>
      </dgm:t>
    </dgm:pt>
    <dgm:pt modelId="{F13EAF46-0146-4F49-9391-5CE22A86145B}" type="parTrans" cxnId="{F447D573-EFB5-46BF-850A-733EE0CAA649}">
      <dgm:prSet/>
      <dgm:spPr/>
      <dgm:t>
        <a:bodyPr/>
        <a:lstStyle/>
        <a:p>
          <a:endParaRPr lang="es-CO" sz="1600" b="1"/>
        </a:p>
      </dgm:t>
    </dgm:pt>
    <dgm:pt modelId="{EF4A4151-2CDF-4A6C-AF42-B469AF39F570}" type="sibTrans" cxnId="{F447D573-EFB5-46BF-850A-733EE0CAA649}">
      <dgm:prSet/>
      <dgm:spPr/>
      <dgm:t>
        <a:bodyPr/>
        <a:lstStyle/>
        <a:p>
          <a:endParaRPr lang="es-CO" sz="1600" b="1"/>
        </a:p>
      </dgm:t>
    </dgm:pt>
    <dgm:pt modelId="{ACCC0EF8-CA1D-42ED-9A99-B662A98C9755}">
      <dgm:prSet phldrT="[Texto]" custT="1"/>
      <dgm:spPr>
        <a:gradFill rotWithShape="0">
          <a:gsLst>
            <a:gs pos="0">
              <a:schemeClr val="accent4">
                <a:lumMod val="60000"/>
                <a:lumOff val="40000"/>
              </a:schemeClr>
            </a:gs>
            <a:gs pos="50000">
              <a:schemeClr val="accent5">
                <a:hueOff val="-6758543"/>
                <a:satOff val="-17419"/>
                <a:lumOff val="-11765"/>
                <a:alphaOff val="0"/>
                <a:satMod val="110000"/>
                <a:lumMod val="100000"/>
                <a:shade val="100000"/>
              </a:schemeClr>
            </a:gs>
            <a:gs pos="100000">
              <a:schemeClr val="accent4">
                <a:lumMod val="75000"/>
              </a:schemeClr>
            </a:gs>
          </a:gsLst>
        </a:gradFill>
      </dgm:spPr>
      <dgm:t>
        <a:bodyPr/>
        <a:lstStyle/>
        <a:p>
          <a:r>
            <a:rPr lang="es-ES" sz="1600" b="1" dirty="0"/>
            <a:t>Entrega del activo</a:t>
          </a:r>
          <a:endParaRPr lang="es-CO" sz="1600" b="1" dirty="0"/>
        </a:p>
      </dgm:t>
    </dgm:pt>
    <dgm:pt modelId="{ACD585E7-3923-4188-AFE1-D8FD6356C623}" type="parTrans" cxnId="{22403B1B-F09B-44D6-AFB6-B083070E7D46}">
      <dgm:prSet/>
      <dgm:spPr/>
      <dgm:t>
        <a:bodyPr/>
        <a:lstStyle/>
        <a:p>
          <a:endParaRPr lang="es-CO" sz="1600" b="1"/>
        </a:p>
      </dgm:t>
    </dgm:pt>
    <dgm:pt modelId="{C072F565-055F-49A7-8E1A-F6B452A6C7B2}" type="sibTrans" cxnId="{22403B1B-F09B-44D6-AFB6-B083070E7D46}">
      <dgm:prSet/>
      <dgm:spPr/>
      <dgm:t>
        <a:bodyPr/>
        <a:lstStyle/>
        <a:p>
          <a:endParaRPr lang="es-CO" sz="1600" b="1"/>
        </a:p>
      </dgm:t>
    </dgm:pt>
    <dgm:pt modelId="{A4BC0A4B-EBE5-4AE3-92CD-5C55523323F3}">
      <dgm:prSet phldrT="[Texto]" custT="1"/>
      <dgm:spPr/>
      <dgm:t>
        <a:bodyPr/>
        <a:lstStyle/>
        <a:p>
          <a:endParaRPr lang="es-ES" sz="1600" b="1" dirty="0"/>
        </a:p>
        <a:p>
          <a:endParaRPr lang="es-ES" sz="1600" b="1" dirty="0"/>
        </a:p>
        <a:p>
          <a:r>
            <a:rPr lang="es-ES" sz="1600" b="1" dirty="0"/>
            <a:t>Entrega física del activo</a:t>
          </a:r>
          <a:endParaRPr lang="es-CO" sz="1600" b="1" dirty="0"/>
        </a:p>
      </dgm:t>
    </dgm:pt>
    <dgm:pt modelId="{D3AD1078-AE98-4EA3-B956-9F0BD8C04BCF}" type="parTrans" cxnId="{21AFDF2A-B21A-43E2-A694-BA3F6C4564EB}">
      <dgm:prSet/>
      <dgm:spPr/>
      <dgm:t>
        <a:bodyPr/>
        <a:lstStyle/>
        <a:p>
          <a:endParaRPr lang="es-CO" sz="1600" b="1"/>
        </a:p>
      </dgm:t>
    </dgm:pt>
    <dgm:pt modelId="{93AE428B-5F00-4EC4-ABFC-2D2A1E903C9B}" type="sibTrans" cxnId="{21AFDF2A-B21A-43E2-A694-BA3F6C4564EB}">
      <dgm:prSet/>
      <dgm:spPr/>
      <dgm:t>
        <a:bodyPr/>
        <a:lstStyle/>
        <a:p>
          <a:endParaRPr lang="es-CO" sz="1600" b="1"/>
        </a:p>
      </dgm:t>
    </dgm:pt>
    <dgm:pt modelId="{7DCB9418-D9D0-43EF-A904-8C6F255AC067}">
      <dgm:prSet custT="1"/>
      <dgm:spPr/>
      <dgm:t>
        <a:bodyPr/>
        <a:lstStyle/>
        <a:p>
          <a:r>
            <a:rPr lang="es-ES" sz="1600" b="1"/>
            <a:t>Elaboración de acto administrativo</a:t>
          </a:r>
          <a:endParaRPr lang="es-CO" sz="1600" b="1" dirty="0"/>
        </a:p>
      </dgm:t>
    </dgm:pt>
    <dgm:pt modelId="{68FF6BB4-DAB3-405F-BA0B-B9D40C2EE379}" type="parTrans" cxnId="{FD500F1F-69D5-41C7-89A0-2FDAE7D7545F}">
      <dgm:prSet/>
      <dgm:spPr/>
      <dgm:t>
        <a:bodyPr/>
        <a:lstStyle/>
        <a:p>
          <a:endParaRPr lang="es-CO" sz="1600"/>
        </a:p>
      </dgm:t>
    </dgm:pt>
    <dgm:pt modelId="{01DD4372-0B75-4858-8FDD-F6DF8D593EBD}" type="sibTrans" cxnId="{FD500F1F-69D5-41C7-89A0-2FDAE7D7545F}">
      <dgm:prSet/>
      <dgm:spPr/>
      <dgm:t>
        <a:bodyPr/>
        <a:lstStyle/>
        <a:p>
          <a:endParaRPr lang="es-CO" sz="1600"/>
        </a:p>
      </dgm:t>
    </dgm:pt>
    <dgm:pt modelId="{EFA3796C-1E41-4911-92AC-9B5EC83A474D}">
      <dgm:prSet custT="1"/>
      <dgm:spPr/>
      <dgm:t>
        <a:bodyPr/>
        <a:lstStyle/>
        <a:p>
          <a:r>
            <a:rPr lang="es-ES" sz="1600" b="1" dirty="0"/>
            <a:t>Actualización del sistema</a:t>
          </a:r>
          <a:endParaRPr lang="es-CO" sz="1600" b="1" dirty="0"/>
        </a:p>
      </dgm:t>
    </dgm:pt>
    <dgm:pt modelId="{FC0CF6AC-A341-410C-97D5-90FE6D41F98E}" type="parTrans" cxnId="{E1CC818A-E22D-4317-A881-ABA06EC2F2A7}">
      <dgm:prSet/>
      <dgm:spPr/>
      <dgm:t>
        <a:bodyPr/>
        <a:lstStyle/>
        <a:p>
          <a:endParaRPr lang="es-CO" sz="1600"/>
        </a:p>
      </dgm:t>
    </dgm:pt>
    <dgm:pt modelId="{C663CA1E-A4C9-4EF1-BA10-52876D7E727B}" type="sibTrans" cxnId="{E1CC818A-E22D-4317-A881-ABA06EC2F2A7}">
      <dgm:prSet/>
      <dgm:spPr/>
      <dgm:t>
        <a:bodyPr/>
        <a:lstStyle/>
        <a:p>
          <a:endParaRPr lang="es-CO" sz="1600"/>
        </a:p>
      </dgm:t>
    </dgm:pt>
    <dgm:pt modelId="{FB16CE0A-C824-425D-BFDE-C34134818D73}" type="pres">
      <dgm:prSet presAssocID="{FAC62C0E-A33D-40B0-92B4-FC9E85C1F2C4}" presName="Name0" presStyleCnt="0">
        <dgm:presLayoutVars>
          <dgm:chMax val="5"/>
          <dgm:chPref val="5"/>
          <dgm:dir/>
          <dgm:animLvl val="lvl"/>
        </dgm:presLayoutVars>
      </dgm:prSet>
      <dgm:spPr/>
    </dgm:pt>
    <dgm:pt modelId="{D7F0BB4F-3560-46C6-85E3-46BA73118D1C}" type="pres">
      <dgm:prSet presAssocID="{2FCFCE2E-E036-4AEA-BD28-109319691A95}" presName="parentText1" presStyleLbl="node1" presStyleIdx="0" presStyleCnt="4">
        <dgm:presLayoutVars>
          <dgm:chMax/>
          <dgm:chPref val="3"/>
          <dgm:bulletEnabled val="1"/>
        </dgm:presLayoutVars>
      </dgm:prSet>
      <dgm:spPr/>
    </dgm:pt>
    <dgm:pt modelId="{27E549ED-80D5-48DE-9A24-B5D8F881DBD6}" type="pres">
      <dgm:prSet presAssocID="{2FCFCE2E-E036-4AEA-BD28-109319691A95}" presName="childText1" presStyleLbl="solidAlignAcc1" presStyleIdx="0" presStyleCnt="4">
        <dgm:presLayoutVars>
          <dgm:chMax val="0"/>
          <dgm:chPref val="0"/>
          <dgm:bulletEnabled val="1"/>
        </dgm:presLayoutVars>
      </dgm:prSet>
      <dgm:spPr/>
    </dgm:pt>
    <dgm:pt modelId="{67F3A7A6-2939-450D-9B1C-953ADF1E4C2E}" type="pres">
      <dgm:prSet presAssocID="{DB37ACE6-1C22-4DCF-AE9E-B6A1F632C10A}" presName="parentText2" presStyleLbl="node1" presStyleIdx="1" presStyleCnt="4">
        <dgm:presLayoutVars>
          <dgm:chMax/>
          <dgm:chPref val="3"/>
          <dgm:bulletEnabled val="1"/>
        </dgm:presLayoutVars>
      </dgm:prSet>
      <dgm:spPr/>
    </dgm:pt>
    <dgm:pt modelId="{83DAB327-04C4-435E-B0E7-B783B17D0427}" type="pres">
      <dgm:prSet presAssocID="{DB37ACE6-1C22-4DCF-AE9E-B6A1F632C10A}" presName="childText2" presStyleLbl="solidAlignAcc1" presStyleIdx="1" presStyleCnt="4">
        <dgm:presLayoutVars>
          <dgm:chMax val="0"/>
          <dgm:chPref val="0"/>
          <dgm:bulletEnabled val="1"/>
        </dgm:presLayoutVars>
      </dgm:prSet>
      <dgm:spPr/>
    </dgm:pt>
    <dgm:pt modelId="{AAD7D514-1BC1-4388-B0FD-B4BB074C83BC}" type="pres">
      <dgm:prSet presAssocID="{6A0BC4CE-DDAA-4984-90FA-FAB7E116A594}" presName="parentText3" presStyleLbl="node1" presStyleIdx="2" presStyleCnt="4">
        <dgm:presLayoutVars>
          <dgm:chMax/>
          <dgm:chPref val="3"/>
          <dgm:bulletEnabled val="1"/>
        </dgm:presLayoutVars>
      </dgm:prSet>
      <dgm:spPr/>
    </dgm:pt>
    <dgm:pt modelId="{D9522234-EA56-439D-958E-119FFC3860AB}" type="pres">
      <dgm:prSet presAssocID="{6A0BC4CE-DDAA-4984-90FA-FAB7E116A594}" presName="childText3" presStyleLbl="solidAlignAcc1" presStyleIdx="2" presStyleCnt="4">
        <dgm:presLayoutVars>
          <dgm:chMax val="0"/>
          <dgm:chPref val="0"/>
          <dgm:bulletEnabled val="1"/>
        </dgm:presLayoutVars>
      </dgm:prSet>
      <dgm:spPr/>
    </dgm:pt>
    <dgm:pt modelId="{7CB9D457-4878-42DF-A841-07799396E560}" type="pres">
      <dgm:prSet presAssocID="{ACCC0EF8-CA1D-42ED-9A99-B662A98C9755}" presName="parentText4" presStyleLbl="node1" presStyleIdx="3" presStyleCnt="4">
        <dgm:presLayoutVars>
          <dgm:chMax/>
          <dgm:chPref val="3"/>
          <dgm:bulletEnabled val="1"/>
        </dgm:presLayoutVars>
      </dgm:prSet>
      <dgm:spPr/>
    </dgm:pt>
    <dgm:pt modelId="{95248166-D1A5-4622-BD65-06B4815BECA8}" type="pres">
      <dgm:prSet presAssocID="{ACCC0EF8-CA1D-42ED-9A99-B662A98C9755}" presName="childText4" presStyleLbl="solidAlignAcc1" presStyleIdx="3" presStyleCnt="4">
        <dgm:presLayoutVars>
          <dgm:chMax val="0"/>
          <dgm:chPref val="0"/>
          <dgm:bulletEnabled val="1"/>
        </dgm:presLayoutVars>
      </dgm:prSet>
      <dgm:spPr/>
    </dgm:pt>
  </dgm:ptLst>
  <dgm:cxnLst>
    <dgm:cxn modelId="{22403B1B-F09B-44D6-AFB6-B083070E7D46}" srcId="{FAC62C0E-A33D-40B0-92B4-FC9E85C1F2C4}" destId="{ACCC0EF8-CA1D-42ED-9A99-B662A98C9755}" srcOrd="3" destOrd="0" parTransId="{ACD585E7-3923-4188-AFE1-D8FD6356C623}" sibTransId="{C072F565-055F-49A7-8E1A-F6B452A6C7B2}"/>
    <dgm:cxn modelId="{FD500F1F-69D5-41C7-89A0-2FDAE7D7545F}" srcId="{DB37ACE6-1C22-4DCF-AE9E-B6A1F632C10A}" destId="{7DCB9418-D9D0-43EF-A904-8C6F255AC067}" srcOrd="1" destOrd="0" parTransId="{68FF6BB4-DAB3-405F-BA0B-B9D40C2EE379}" sibTransId="{01DD4372-0B75-4858-8FDD-F6DF8D593EBD}"/>
    <dgm:cxn modelId="{21AFDF2A-B21A-43E2-A694-BA3F6C4564EB}" srcId="{ACCC0EF8-CA1D-42ED-9A99-B662A98C9755}" destId="{A4BC0A4B-EBE5-4AE3-92CD-5C55523323F3}" srcOrd="0" destOrd="0" parTransId="{D3AD1078-AE98-4EA3-B956-9F0BD8C04BCF}" sibTransId="{93AE428B-5F00-4EC4-ABFC-2D2A1E903C9B}"/>
    <dgm:cxn modelId="{8F2DC62C-BFD6-4C2D-A670-67F5C6A426FF}" type="presOf" srcId="{FAC62C0E-A33D-40B0-92B4-FC9E85C1F2C4}" destId="{FB16CE0A-C824-425D-BFDE-C34134818D73}" srcOrd="0" destOrd="0" presId="urn:microsoft.com/office/officeart/2009/3/layout/IncreasingArrowsProcess"/>
    <dgm:cxn modelId="{F1F2BC5C-5936-4DE7-BF96-A3E8D0533A5D}" type="presOf" srcId="{EFA3796C-1E41-4911-92AC-9B5EC83A474D}" destId="{83DAB327-04C4-435E-B0E7-B783B17D0427}" srcOrd="0" destOrd="2" presId="urn:microsoft.com/office/officeart/2009/3/layout/IncreasingArrowsProcess"/>
    <dgm:cxn modelId="{294CE842-3FD6-4DFE-9A9C-919FBA0D0F93}" type="presOf" srcId="{A4BC0A4B-EBE5-4AE3-92CD-5C55523323F3}" destId="{95248166-D1A5-4622-BD65-06B4815BECA8}" srcOrd="0" destOrd="0" presId="urn:microsoft.com/office/officeart/2009/3/layout/IncreasingArrowsProcess"/>
    <dgm:cxn modelId="{E4377565-2219-40AD-9927-685B37A74312}" type="presOf" srcId="{259CB31B-E692-4201-A3DE-37C993C8EB19}" destId="{27E549ED-80D5-48DE-9A24-B5D8F881DBD6}" srcOrd="0" destOrd="0" presId="urn:microsoft.com/office/officeart/2009/3/layout/IncreasingArrowsProcess"/>
    <dgm:cxn modelId="{726B8747-77B9-4AA1-96BA-E7BBD0F675FB}" srcId="{FAC62C0E-A33D-40B0-92B4-FC9E85C1F2C4}" destId="{DB37ACE6-1C22-4DCF-AE9E-B6A1F632C10A}" srcOrd="1" destOrd="0" parTransId="{37C461AA-FA04-4DA9-A9C8-877C7DCB7FE7}" sibTransId="{5C4E7BB1-19E0-4640-9371-02B7FED4E85F}"/>
    <dgm:cxn modelId="{F447D573-EFB5-46BF-850A-733EE0CAA649}" srcId="{6A0BC4CE-DDAA-4984-90FA-FAB7E116A594}" destId="{94B009DB-554A-4470-B7AB-362C31ADCE8E}" srcOrd="0" destOrd="0" parTransId="{F13EAF46-0146-4F49-9391-5CE22A86145B}" sibTransId="{EF4A4151-2CDF-4A6C-AF42-B469AF39F570}"/>
    <dgm:cxn modelId="{9ED7427A-C92C-4ACC-9636-7E5558AA7A67}" srcId="{FAC62C0E-A33D-40B0-92B4-FC9E85C1F2C4}" destId="{2FCFCE2E-E036-4AEA-BD28-109319691A95}" srcOrd="0" destOrd="0" parTransId="{CCE205F9-1B5E-40C8-BA28-B968B14D4055}" sibTransId="{F0CE9FC6-899C-4350-BF07-7CA4D1AE6754}"/>
    <dgm:cxn modelId="{F8BC7084-FBA3-4E63-B55B-7865724198BA}" type="presOf" srcId="{7DCB9418-D9D0-43EF-A904-8C6F255AC067}" destId="{83DAB327-04C4-435E-B0E7-B783B17D0427}" srcOrd="0" destOrd="1" presId="urn:microsoft.com/office/officeart/2009/3/layout/IncreasingArrowsProcess"/>
    <dgm:cxn modelId="{E1CC818A-E22D-4317-A881-ABA06EC2F2A7}" srcId="{DB37ACE6-1C22-4DCF-AE9E-B6A1F632C10A}" destId="{EFA3796C-1E41-4911-92AC-9B5EC83A474D}" srcOrd="2" destOrd="0" parTransId="{FC0CF6AC-A341-410C-97D5-90FE6D41F98E}" sibTransId="{C663CA1E-A4C9-4EF1-BA10-52876D7E727B}"/>
    <dgm:cxn modelId="{CCC40499-2410-49EF-8440-9AFFAB11C947}" srcId="{2FCFCE2E-E036-4AEA-BD28-109319691A95}" destId="{259CB31B-E692-4201-A3DE-37C993C8EB19}" srcOrd="0" destOrd="0" parTransId="{91C3FC99-C473-4B89-AB91-662E81E34587}" sibTransId="{369A6BF1-13D7-477A-AD2D-ED63543E434D}"/>
    <dgm:cxn modelId="{3F1A8499-AABF-4A29-A31E-3B43C445FABA}" srcId="{FAC62C0E-A33D-40B0-92B4-FC9E85C1F2C4}" destId="{6A0BC4CE-DDAA-4984-90FA-FAB7E116A594}" srcOrd="2" destOrd="0" parTransId="{F89223FF-DD30-44E7-9C4A-B50AC2D95495}" sibTransId="{126218BD-881E-4A82-929E-FB921C5A846D}"/>
    <dgm:cxn modelId="{146A55AE-F773-4163-960E-03FA75508CDF}" type="presOf" srcId="{DB37ACE6-1C22-4DCF-AE9E-B6A1F632C10A}" destId="{67F3A7A6-2939-450D-9B1C-953ADF1E4C2E}" srcOrd="0" destOrd="0" presId="urn:microsoft.com/office/officeart/2009/3/layout/IncreasingArrowsProcess"/>
    <dgm:cxn modelId="{0E24E9D2-170E-4B7E-BE76-4D7A6A7FE5EB}" type="presOf" srcId="{2FCFCE2E-E036-4AEA-BD28-109319691A95}" destId="{D7F0BB4F-3560-46C6-85E3-46BA73118D1C}" srcOrd="0" destOrd="0" presId="urn:microsoft.com/office/officeart/2009/3/layout/IncreasingArrowsProcess"/>
    <dgm:cxn modelId="{3C5FC1D4-8DBC-40F0-87E0-23AE9792518C}" type="presOf" srcId="{ACCC0EF8-CA1D-42ED-9A99-B662A98C9755}" destId="{7CB9D457-4878-42DF-A841-07799396E560}" srcOrd="0" destOrd="0" presId="urn:microsoft.com/office/officeart/2009/3/layout/IncreasingArrowsProcess"/>
    <dgm:cxn modelId="{BF9ACED5-8A5C-4E66-845C-5DCE9FB897ED}" type="presOf" srcId="{6A0BC4CE-DDAA-4984-90FA-FAB7E116A594}" destId="{AAD7D514-1BC1-4388-B0FD-B4BB074C83BC}" srcOrd="0" destOrd="0" presId="urn:microsoft.com/office/officeart/2009/3/layout/IncreasingArrowsProcess"/>
    <dgm:cxn modelId="{83C1F4D7-14AD-44B1-B170-40D191DCC5FA}" type="presOf" srcId="{94B009DB-554A-4470-B7AB-362C31ADCE8E}" destId="{D9522234-EA56-439D-958E-119FFC3860AB}" srcOrd="0" destOrd="0" presId="urn:microsoft.com/office/officeart/2009/3/layout/IncreasingArrowsProcess"/>
    <dgm:cxn modelId="{55C8D0DD-32AF-43C0-AD7B-89241A2F1A78}" type="presOf" srcId="{51A60610-9D7B-4D50-BF09-7A191F427E2F}" destId="{83DAB327-04C4-435E-B0E7-B783B17D0427}" srcOrd="0" destOrd="0" presId="urn:microsoft.com/office/officeart/2009/3/layout/IncreasingArrowsProcess"/>
    <dgm:cxn modelId="{127FD5E8-F364-4F11-A315-16C09B0F18BD}" srcId="{DB37ACE6-1C22-4DCF-AE9E-B6A1F632C10A}" destId="{51A60610-9D7B-4D50-BF09-7A191F427E2F}" srcOrd="0" destOrd="0" parTransId="{DC644706-6C54-4DAE-AB70-10D1E50CE547}" sibTransId="{A508FBF4-7706-42AB-9B0F-C3087305EE73}"/>
    <dgm:cxn modelId="{AFF90F37-E77C-466B-9A5D-4F56D90747C1}" type="presParOf" srcId="{FB16CE0A-C824-425D-BFDE-C34134818D73}" destId="{D7F0BB4F-3560-46C6-85E3-46BA73118D1C}" srcOrd="0" destOrd="0" presId="urn:microsoft.com/office/officeart/2009/3/layout/IncreasingArrowsProcess"/>
    <dgm:cxn modelId="{D76BFD92-1C24-4FA0-882C-899104FD83DD}" type="presParOf" srcId="{FB16CE0A-C824-425D-BFDE-C34134818D73}" destId="{27E549ED-80D5-48DE-9A24-B5D8F881DBD6}" srcOrd="1" destOrd="0" presId="urn:microsoft.com/office/officeart/2009/3/layout/IncreasingArrowsProcess"/>
    <dgm:cxn modelId="{32C6783B-F85D-4D7D-B574-D4145EE44797}" type="presParOf" srcId="{FB16CE0A-C824-425D-BFDE-C34134818D73}" destId="{67F3A7A6-2939-450D-9B1C-953ADF1E4C2E}" srcOrd="2" destOrd="0" presId="urn:microsoft.com/office/officeart/2009/3/layout/IncreasingArrowsProcess"/>
    <dgm:cxn modelId="{DA084EEA-2FFC-44C2-AB44-DB936DC3DC3F}" type="presParOf" srcId="{FB16CE0A-C824-425D-BFDE-C34134818D73}" destId="{83DAB327-04C4-435E-B0E7-B783B17D0427}" srcOrd="3" destOrd="0" presId="urn:microsoft.com/office/officeart/2009/3/layout/IncreasingArrowsProcess"/>
    <dgm:cxn modelId="{A307DEB6-D6BB-46E5-B5E2-2926A2AEBAB7}" type="presParOf" srcId="{FB16CE0A-C824-425D-BFDE-C34134818D73}" destId="{AAD7D514-1BC1-4388-B0FD-B4BB074C83BC}" srcOrd="4" destOrd="0" presId="urn:microsoft.com/office/officeart/2009/3/layout/IncreasingArrowsProcess"/>
    <dgm:cxn modelId="{7BF4D62A-D502-481A-BF52-DCBB54085267}" type="presParOf" srcId="{FB16CE0A-C824-425D-BFDE-C34134818D73}" destId="{D9522234-EA56-439D-958E-119FFC3860AB}" srcOrd="5" destOrd="0" presId="urn:microsoft.com/office/officeart/2009/3/layout/IncreasingArrowsProcess"/>
    <dgm:cxn modelId="{46658DDA-2CEC-4CCC-B629-F2694F6B4654}" type="presParOf" srcId="{FB16CE0A-C824-425D-BFDE-C34134818D73}" destId="{7CB9D457-4878-42DF-A841-07799396E560}" srcOrd="6" destOrd="0" presId="urn:microsoft.com/office/officeart/2009/3/layout/IncreasingArrowsProcess"/>
    <dgm:cxn modelId="{FDAC7D67-DC62-4FF4-895C-325B5C47F01A}" type="presParOf" srcId="{FB16CE0A-C824-425D-BFDE-C34134818D73}" destId="{95248166-D1A5-4622-BD65-06B4815BECA8}" srcOrd="7"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3" qsCatId="simple" csTypeId="urn:microsoft.com/office/officeart/2005/8/colors/colorful5" csCatId="colorful" phldr="1"/>
      <dgm:spPr/>
      <dgm:t>
        <a:bodyPr/>
        <a:lstStyle/>
        <a:p>
          <a:endParaRPr lang="es-CO"/>
        </a:p>
      </dgm:t>
    </dgm:pt>
    <dgm:pt modelId="{2FCFCE2E-E036-4AEA-BD28-109319691A95}">
      <dgm:prSet phldrT="[Texto]" custT="1"/>
      <dgm:spPr/>
      <dgm:t>
        <a:bodyPr/>
        <a:lstStyle/>
        <a:p>
          <a:r>
            <a:rPr lang="es-ES" sz="1600" b="1" dirty="0"/>
            <a:t>Identificación de asignación de Bienes</a:t>
          </a:r>
          <a:endParaRPr lang="es-CO" sz="1600" b="1" dirty="0"/>
        </a:p>
      </dgm:t>
    </dgm:pt>
    <dgm:pt modelId="{CCE205F9-1B5E-40C8-BA28-B968B14D4055}" type="parTrans" cxnId="{9ED7427A-C92C-4ACC-9636-7E5558AA7A67}">
      <dgm:prSet/>
      <dgm:spPr/>
      <dgm:t>
        <a:bodyPr/>
        <a:lstStyle/>
        <a:p>
          <a:endParaRPr lang="es-CO" b="1"/>
        </a:p>
      </dgm:t>
    </dgm:pt>
    <dgm:pt modelId="{F0CE9FC6-899C-4350-BF07-7CA4D1AE6754}" type="sibTrans" cxnId="{9ED7427A-C92C-4ACC-9636-7E5558AA7A67}">
      <dgm:prSet/>
      <dgm:spPr/>
      <dgm:t>
        <a:bodyPr/>
        <a:lstStyle/>
        <a:p>
          <a:endParaRPr lang="es-CO" b="1"/>
        </a:p>
      </dgm:t>
    </dgm:pt>
    <dgm:pt modelId="{259CB31B-E692-4201-A3DE-37C993C8EB19}">
      <dgm:prSet phldrT="[Texto]" custT="1"/>
      <dgm:spPr/>
      <dgm:t>
        <a:bodyPr/>
        <a:lstStyle/>
        <a:p>
          <a:endParaRPr lang="es-ES" sz="2400" b="1" dirty="0"/>
        </a:p>
        <a:p>
          <a:r>
            <a:rPr lang="es-ES" sz="2800" b="1" dirty="0"/>
            <a:t>3.884</a:t>
          </a:r>
          <a:endParaRPr lang="es-CO" sz="2800" b="1" dirty="0"/>
        </a:p>
      </dgm:t>
    </dgm:pt>
    <dgm:pt modelId="{91C3FC99-C473-4B89-AB91-662E81E34587}" type="parTrans" cxnId="{CCC40499-2410-49EF-8440-9AFFAB11C947}">
      <dgm:prSet/>
      <dgm:spPr/>
      <dgm:t>
        <a:bodyPr/>
        <a:lstStyle/>
        <a:p>
          <a:endParaRPr lang="es-CO" b="1"/>
        </a:p>
      </dgm:t>
    </dgm:pt>
    <dgm:pt modelId="{369A6BF1-13D7-477A-AD2D-ED63543E434D}" type="sibTrans" cxnId="{CCC40499-2410-49EF-8440-9AFFAB11C947}">
      <dgm:prSet/>
      <dgm:spPr/>
      <dgm:t>
        <a:bodyPr/>
        <a:lstStyle/>
        <a:p>
          <a:endParaRPr lang="es-CO" b="1"/>
        </a:p>
      </dgm:t>
    </dgm:pt>
    <dgm:pt modelId="{DB37ACE6-1C22-4DCF-AE9E-B6A1F632C10A}">
      <dgm:prSet phldrT="[Texto]" custT="1"/>
      <dgm:spPr/>
      <dgm:t>
        <a:bodyPr/>
        <a:lstStyle/>
        <a:p>
          <a:r>
            <a:rPr lang="es-ES" sz="1600" b="1" dirty="0"/>
            <a:t>Remoción</a:t>
          </a:r>
          <a:endParaRPr lang="es-CO" sz="1600" b="1" dirty="0"/>
        </a:p>
      </dgm:t>
    </dgm:pt>
    <dgm:pt modelId="{37C461AA-FA04-4DA9-A9C8-877C7DCB7FE7}" type="parTrans" cxnId="{726B8747-77B9-4AA1-96BA-E7BBD0F675FB}">
      <dgm:prSet/>
      <dgm:spPr/>
      <dgm:t>
        <a:bodyPr/>
        <a:lstStyle/>
        <a:p>
          <a:endParaRPr lang="es-CO" b="1"/>
        </a:p>
      </dgm:t>
    </dgm:pt>
    <dgm:pt modelId="{5C4E7BB1-19E0-4640-9371-02B7FED4E85F}" type="sibTrans" cxnId="{726B8747-77B9-4AA1-96BA-E7BBD0F675FB}">
      <dgm:prSet/>
      <dgm:spPr/>
      <dgm:t>
        <a:bodyPr/>
        <a:lstStyle/>
        <a:p>
          <a:endParaRPr lang="es-CO" b="1"/>
        </a:p>
      </dgm:t>
    </dgm:pt>
    <dgm:pt modelId="{51A60610-9D7B-4D50-BF09-7A191F427E2F}">
      <dgm:prSet phldrT="[Texto]" custT="1"/>
      <dgm:spPr/>
      <dgm:t>
        <a:bodyPr/>
        <a:lstStyle/>
        <a:p>
          <a:r>
            <a:rPr lang="es-ES" sz="2800" b="1" dirty="0"/>
            <a:t>3.884</a:t>
          </a:r>
        </a:p>
        <a:p>
          <a:r>
            <a:rPr lang="es-ES" sz="2400" b="1"/>
            <a:t>De 262 </a:t>
          </a:r>
          <a:r>
            <a:rPr lang="es-ES" sz="2400" b="1" dirty="0"/>
            <a:t>depositarios</a:t>
          </a:r>
          <a:endParaRPr lang="es-CO" sz="2400" b="1" dirty="0"/>
        </a:p>
      </dgm:t>
    </dgm:pt>
    <dgm:pt modelId="{DC644706-6C54-4DAE-AB70-10D1E50CE547}" type="parTrans" cxnId="{127FD5E8-F364-4F11-A315-16C09B0F18BD}">
      <dgm:prSet/>
      <dgm:spPr/>
      <dgm:t>
        <a:bodyPr/>
        <a:lstStyle/>
        <a:p>
          <a:endParaRPr lang="es-CO" b="1"/>
        </a:p>
      </dgm:t>
    </dgm:pt>
    <dgm:pt modelId="{A508FBF4-7706-42AB-9B0F-C3087305EE73}" type="sibTrans" cxnId="{127FD5E8-F364-4F11-A315-16C09B0F18BD}">
      <dgm:prSet/>
      <dgm:spPr/>
      <dgm:t>
        <a:bodyPr/>
        <a:lstStyle/>
        <a:p>
          <a:endParaRPr lang="es-CO" b="1"/>
        </a:p>
      </dgm:t>
    </dgm:pt>
    <dgm:pt modelId="{94B009DB-554A-4470-B7AB-362C31ADCE8E}">
      <dgm:prSet phldrT="[Texto]" custT="1"/>
      <dgm:spPr/>
      <dgm:t>
        <a:bodyPr/>
        <a:lstStyle/>
        <a:p>
          <a:r>
            <a:rPr lang="es-ES" sz="1600" b="1" dirty="0"/>
            <a:t>Realizar recepción del activo</a:t>
          </a:r>
          <a:endParaRPr lang="es-CO" sz="2800" b="1" dirty="0"/>
        </a:p>
      </dgm:t>
    </dgm:pt>
    <dgm:pt modelId="{F13EAF46-0146-4F49-9391-5CE22A86145B}" type="parTrans" cxnId="{F447D573-EFB5-46BF-850A-733EE0CAA649}">
      <dgm:prSet/>
      <dgm:spPr/>
      <dgm:t>
        <a:bodyPr/>
        <a:lstStyle/>
        <a:p>
          <a:endParaRPr lang="es-CO" b="1"/>
        </a:p>
      </dgm:t>
    </dgm:pt>
    <dgm:pt modelId="{EF4A4151-2CDF-4A6C-AF42-B469AF39F570}" type="sibTrans" cxnId="{F447D573-EFB5-46BF-850A-733EE0CAA649}">
      <dgm:prSet/>
      <dgm:spPr/>
      <dgm:t>
        <a:bodyPr/>
        <a:lstStyle/>
        <a:p>
          <a:endParaRPr lang="es-CO" b="1"/>
        </a:p>
      </dgm:t>
    </dgm:pt>
    <dgm:pt modelId="{A4BC0A4B-EBE5-4AE3-92CD-5C55523323F3}">
      <dgm:prSet phldrT="[Texto]" custT="1"/>
      <dgm:spPr/>
      <dgm:t>
        <a:bodyPr/>
        <a:lstStyle/>
        <a:p>
          <a:endParaRPr lang="es-ES" sz="2500" b="1" dirty="0"/>
        </a:p>
        <a:p>
          <a:r>
            <a:rPr lang="es-ES" sz="2800" b="1" dirty="0"/>
            <a:t>3.333</a:t>
          </a:r>
          <a:r>
            <a:rPr lang="es-ES" sz="2500" b="1" dirty="0"/>
            <a:t> </a:t>
          </a:r>
          <a:r>
            <a:rPr lang="es-ES" sz="2400" b="1" dirty="0"/>
            <a:t>(86%)</a:t>
          </a:r>
        </a:p>
        <a:p>
          <a:r>
            <a:rPr lang="es-ES" sz="2000" b="1" dirty="0"/>
            <a:t>551 Pendientes</a:t>
          </a:r>
          <a:endParaRPr lang="es-CO" sz="2000" b="1" dirty="0"/>
        </a:p>
      </dgm:t>
    </dgm:pt>
    <dgm:pt modelId="{D3AD1078-AE98-4EA3-B956-9F0BD8C04BCF}" type="parTrans" cxnId="{21AFDF2A-B21A-43E2-A694-BA3F6C4564EB}">
      <dgm:prSet/>
      <dgm:spPr/>
      <dgm:t>
        <a:bodyPr/>
        <a:lstStyle/>
        <a:p>
          <a:endParaRPr lang="es-CO" b="1"/>
        </a:p>
      </dgm:t>
    </dgm:pt>
    <dgm:pt modelId="{93AE428B-5F00-4EC4-ABFC-2D2A1E903C9B}" type="sibTrans" cxnId="{21AFDF2A-B21A-43E2-A694-BA3F6C4564EB}">
      <dgm:prSet/>
      <dgm:spPr/>
      <dgm:t>
        <a:bodyPr/>
        <a:lstStyle/>
        <a:p>
          <a:endParaRPr lang="es-CO" b="1"/>
        </a:p>
      </dgm:t>
    </dgm:pt>
    <dgm:pt modelId="{CB5D3C03-4296-49EF-ABF4-4D6DCDAACA30}" type="pres">
      <dgm:prSet presAssocID="{FAC62C0E-A33D-40B0-92B4-FC9E85C1F2C4}" presName="Name0" presStyleCnt="0">
        <dgm:presLayoutVars>
          <dgm:chMax val="5"/>
          <dgm:chPref val="5"/>
          <dgm:dir/>
          <dgm:animLvl val="lvl"/>
        </dgm:presLayoutVars>
      </dgm:prSet>
      <dgm:spPr/>
    </dgm:pt>
    <dgm:pt modelId="{B01E0350-3585-4B15-8A09-57F8062ED63F}" type="pres">
      <dgm:prSet presAssocID="{2FCFCE2E-E036-4AEA-BD28-109319691A95}" presName="parentText1" presStyleLbl="node1" presStyleIdx="0" presStyleCnt="3">
        <dgm:presLayoutVars>
          <dgm:chMax/>
          <dgm:chPref val="3"/>
          <dgm:bulletEnabled val="1"/>
        </dgm:presLayoutVars>
      </dgm:prSet>
      <dgm:spPr/>
    </dgm:pt>
    <dgm:pt modelId="{935A2E0D-F4FD-4266-9370-5A870EA13149}" type="pres">
      <dgm:prSet presAssocID="{2FCFCE2E-E036-4AEA-BD28-109319691A95}" presName="childText1" presStyleLbl="solidAlignAcc1" presStyleIdx="0" presStyleCnt="3">
        <dgm:presLayoutVars>
          <dgm:chMax val="0"/>
          <dgm:chPref val="0"/>
          <dgm:bulletEnabled val="1"/>
        </dgm:presLayoutVars>
      </dgm:prSet>
      <dgm:spPr/>
    </dgm:pt>
    <dgm:pt modelId="{4DB6E756-65A1-41FC-B47A-0A8AA891720B}" type="pres">
      <dgm:prSet presAssocID="{DB37ACE6-1C22-4DCF-AE9E-B6A1F632C10A}" presName="parentText2" presStyleLbl="node1" presStyleIdx="1" presStyleCnt="3">
        <dgm:presLayoutVars>
          <dgm:chMax/>
          <dgm:chPref val="3"/>
          <dgm:bulletEnabled val="1"/>
        </dgm:presLayoutVars>
      </dgm:prSet>
      <dgm:spPr/>
    </dgm:pt>
    <dgm:pt modelId="{7A71B131-0A9A-4B6B-B53B-00AD1BBDCA10}" type="pres">
      <dgm:prSet presAssocID="{DB37ACE6-1C22-4DCF-AE9E-B6A1F632C10A}" presName="childText2" presStyleLbl="solidAlignAcc1" presStyleIdx="1" presStyleCnt="3">
        <dgm:presLayoutVars>
          <dgm:chMax val="0"/>
          <dgm:chPref val="0"/>
          <dgm:bulletEnabled val="1"/>
        </dgm:presLayoutVars>
      </dgm:prSet>
      <dgm:spPr/>
    </dgm:pt>
    <dgm:pt modelId="{BF82811D-63A9-4257-9B55-A6993E91DFA9}" type="pres">
      <dgm:prSet presAssocID="{94B009DB-554A-4470-B7AB-362C31ADCE8E}" presName="parentText3" presStyleLbl="node1" presStyleIdx="2" presStyleCnt="3">
        <dgm:presLayoutVars>
          <dgm:chMax/>
          <dgm:chPref val="3"/>
          <dgm:bulletEnabled val="1"/>
        </dgm:presLayoutVars>
      </dgm:prSet>
      <dgm:spPr/>
    </dgm:pt>
    <dgm:pt modelId="{3DECD6EB-E0E1-40C5-8561-413FB699A4D7}" type="pres">
      <dgm:prSet presAssocID="{94B009DB-554A-4470-B7AB-362C31ADCE8E}" presName="childText3" presStyleLbl="solidAlignAcc1" presStyleIdx="2" presStyleCnt="3">
        <dgm:presLayoutVars>
          <dgm:chMax val="0"/>
          <dgm:chPref val="0"/>
          <dgm:bulletEnabled val="1"/>
        </dgm:presLayoutVars>
      </dgm:prSet>
      <dgm:spPr/>
    </dgm:pt>
  </dgm:ptLst>
  <dgm:cxnLst>
    <dgm:cxn modelId="{399C2604-7ABC-4CC2-AA6C-4750633EE780}" type="presOf" srcId="{2FCFCE2E-E036-4AEA-BD28-109319691A95}" destId="{B01E0350-3585-4B15-8A09-57F8062ED63F}" srcOrd="0" destOrd="0" presId="urn:microsoft.com/office/officeart/2009/3/layout/IncreasingArrowsProcess"/>
    <dgm:cxn modelId="{21AFDF2A-B21A-43E2-A694-BA3F6C4564EB}" srcId="{94B009DB-554A-4470-B7AB-362C31ADCE8E}" destId="{A4BC0A4B-EBE5-4AE3-92CD-5C55523323F3}" srcOrd="0" destOrd="0" parTransId="{D3AD1078-AE98-4EA3-B956-9F0BD8C04BCF}" sibTransId="{93AE428B-5F00-4EC4-ABFC-2D2A1E903C9B}"/>
    <dgm:cxn modelId="{211CC45E-4AFF-4CBD-920C-9773FFD1D502}" type="presOf" srcId="{94B009DB-554A-4470-B7AB-362C31ADCE8E}" destId="{BF82811D-63A9-4257-9B55-A6993E91DFA9}" srcOrd="0" destOrd="0" presId="urn:microsoft.com/office/officeart/2009/3/layout/IncreasingArrowsProcess"/>
    <dgm:cxn modelId="{726B8747-77B9-4AA1-96BA-E7BBD0F675FB}" srcId="{FAC62C0E-A33D-40B0-92B4-FC9E85C1F2C4}" destId="{DB37ACE6-1C22-4DCF-AE9E-B6A1F632C10A}" srcOrd="1" destOrd="0" parTransId="{37C461AA-FA04-4DA9-A9C8-877C7DCB7FE7}" sibTransId="{5C4E7BB1-19E0-4640-9371-02B7FED4E85F}"/>
    <dgm:cxn modelId="{F447D573-EFB5-46BF-850A-733EE0CAA649}" srcId="{FAC62C0E-A33D-40B0-92B4-FC9E85C1F2C4}" destId="{94B009DB-554A-4470-B7AB-362C31ADCE8E}" srcOrd="2" destOrd="0" parTransId="{F13EAF46-0146-4F49-9391-5CE22A86145B}" sibTransId="{EF4A4151-2CDF-4A6C-AF42-B469AF39F570}"/>
    <dgm:cxn modelId="{9ED7427A-C92C-4ACC-9636-7E5558AA7A67}" srcId="{FAC62C0E-A33D-40B0-92B4-FC9E85C1F2C4}" destId="{2FCFCE2E-E036-4AEA-BD28-109319691A95}" srcOrd="0" destOrd="0" parTransId="{CCE205F9-1B5E-40C8-BA28-B968B14D4055}" sibTransId="{F0CE9FC6-899C-4350-BF07-7CA4D1AE6754}"/>
    <dgm:cxn modelId="{7B70CE8A-8F66-4952-ACFD-E4414A602675}" type="presOf" srcId="{FAC62C0E-A33D-40B0-92B4-FC9E85C1F2C4}" destId="{CB5D3C03-4296-49EF-ABF4-4D6DCDAACA30}" srcOrd="0" destOrd="0" presId="urn:microsoft.com/office/officeart/2009/3/layout/IncreasingArrowsProcess"/>
    <dgm:cxn modelId="{CCC40499-2410-49EF-8440-9AFFAB11C947}" srcId="{2FCFCE2E-E036-4AEA-BD28-109319691A95}" destId="{259CB31B-E692-4201-A3DE-37C993C8EB19}" srcOrd="0" destOrd="0" parTransId="{91C3FC99-C473-4B89-AB91-662E81E34587}" sibTransId="{369A6BF1-13D7-477A-AD2D-ED63543E434D}"/>
    <dgm:cxn modelId="{5ADAFD9F-CB52-4BFE-8FC0-E81CE6719796}" type="presOf" srcId="{A4BC0A4B-EBE5-4AE3-92CD-5C55523323F3}" destId="{3DECD6EB-E0E1-40C5-8561-413FB699A4D7}" srcOrd="0" destOrd="0" presId="urn:microsoft.com/office/officeart/2009/3/layout/IncreasingArrowsProcess"/>
    <dgm:cxn modelId="{BD8D95A0-81C9-4C5D-B140-DE8F2CDB7281}" type="presOf" srcId="{259CB31B-E692-4201-A3DE-37C993C8EB19}" destId="{935A2E0D-F4FD-4266-9370-5A870EA13149}" srcOrd="0" destOrd="0" presId="urn:microsoft.com/office/officeart/2009/3/layout/IncreasingArrowsProcess"/>
    <dgm:cxn modelId="{DE1990D0-E614-4073-A000-3E84EB14E125}" type="presOf" srcId="{DB37ACE6-1C22-4DCF-AE9E-B6A1F632C10A}" destId="{4DB6E756-65A1-41FC-B47A-0A8AA891720B}" srcOrd="0" destOrd="0" presId="urn:microsoft.com/office/officeart/2009/3/layout/IncreasingArrowsProcess"/>
    <dgm:cxn modelId="{127FD5E8-F364-4F11-A315-16C09B0F18BD}" srcId="{DB37ACE6-1C22-4DCF-AE9E-B6A1F632C10A}" destId="{51A60610-9D7B-4D50-BF09-7A191F427E2F}" srcOrd="0" destOrd="0" parTransId="{DC644706-6C54-4DAE-AB70-10D1E50CE547}" sibTransId="{A508FBF4-7706-42AB-9B0F-C3087305EE73}"/>
    <dgm:cxn modelId="{379325F7-F632-4CE6-B559-1F2905711255}" type="presOf" srcId="{51A60610-9D7B-4D50-BF09-7A191F427E2F}" destId="{7A71B131-0A9A-4B6B-B53B-00AD1BBDCA10}" srcOrd="0" destOrd="0" presId="urn:microsoft.com/office/officeart/2009/3/layout/IncreasingArrowsProcess"/>
    <dgm:cxn modelId="{2EB2328F-4CEC-4F6A-867B-A7F322B51778}" type="presParOf" srcId="{CB5D3C03-4296-49EF-ABF4-4D6DCDAACA30}" destId="{B01E0350-3585-4B15-8A09-57F8062ED63F}" srcOrd="0" destOrd="0" presId="urn:microsoft.com/office/officeart/2009/3/layout/IncreasingArrowsProcess"/>
    <dgm:cxn modelId="{F09F62A8-9BAF-4936-A353-79A8F5ECB585}" type="presParOf" srcId="{CB5D3C03-4296-49EF-ABF4-4D6DCDAACA30}" destId="{935A2E0D-F4FD-4266-9370-5A870EA13149}" srcOrd="1" destOrd="0" presId="urn:microsoft.com/office/officeart/2009/3/layout/IncreasingArrowsProcess"/>
    <dgm:cxn modelId="{29748846-53EB-457D-91BB-2C3879454DCA}" type="presParOf" srcId="{CB5D3C03-4296-49EF-ABF4-4D6DCDAACA30}" destId="{4DB6E756-65A1-41FC-B47A-0A8AA891720B}" srcOrd="2" destOrd="0" presId="urn:microsoft.com/office/officeart/2009/3/layout/IncreasingArrowsProcess"/>
    <dgm:cxn modelId="{6810A4BB-184A-49B5-B39D-0B6C061873E0}" type="presParOf" srcId="{CB5D3C03-4296-49EF-ABF4-4D6DCDAACA30}" destId="{7A71B131-0A9A-4B6B-B53B-00AD1BBDCA10}" srcOrd="3" destOrd="0" presId="urn:microsoft.com/office/officeart/2009/3/layout/IncreasingArrowsProcess"/>
    <dgm:cxn modelId="{DD6A4624-A0A0-4486-AB35-35B8243DF6D2}" type="presParOf" srcId="{CB5D3C03-4296-49EF-ABF4-4D6DCDAACA30}" destId="{BF82811D-63A9-4257-9B55-A6993E91DFA9}" srcOrd="4" destOrd="0" presId="urn:microsoft.com/office/officeart/2009/3/layout/IncreasingArrowsProcess"/>
    <dgm:cxn modelId="{8E5F5FD4-6012-4715-8ED6-EF95804C8C72}" type="presParOf" srcId="{CB5D3C03-4296-49EF-ABF4-4D6DCDAACA30}" destId="{3DECD6EB-E0E1-40C5-8561-413FB699A4D7}"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C62C0E-A33D-40B0-92B4-FC9E85C1F2C4}" type="doc">
      <dgm:prSet loTypeId="urn:microsoft.com/office/officeart/2009/3/layout/IncreasingArrowsProcess" loCatId="process" qsTypeId="urn:microsoft.com/office/officeart/2005/8/quickstyle/simple5" qsCatId="simple" csTypeId="urn:microsoft.com/office/officeart/2005/8/colors/colorful5" csCatId="colorful" phldr="1"/>
      <dgm:spPr/>
      <dgm:t>
        <a:bodyPr/>
        <a:lstStyle/>
        <a:p>
          <a:endParaRPr lang="es-CO"/>
        </a:p>
      </dgm:t>
    </dgm:pt>
    <dgm:pt modelId="{2FCFCE2E-E036-4AEA-BD28-109319691A95}">
      <dgm:prSet phldrT="[Texto]" custT="1"/>
      <dgm:spPr>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gradFill>
      </dgm:spPr>
      <dgm:t>
        <a:bodyPr/>
        <a:lstStyle/>
        <a:p>
          <a:r>
            <a:rPr lang="es-ES" sz="1900" b="1" dirty="0"/>
            <a:t>Identificación de  Activos en Administración Directa</a:t>
          </a:r>
          <a:endParaRPr lang="es-CO" sz="1900" b="1" dirty="0"/>
        </a:p>
      </dgm:t>
    </dgm:pt>
    <dgm:pt modelId="{CCE205F9-1B5E-40C8-BA28-B968B14D4055}" type="parTrans" cxnId="{9ED7427A-C92C-4ACC-9636-7E5558AA7A67}">
      <dgm:prSet/>
      <dgm:spPr/>
      <dgm:t>
        <a:bodyPr/>
        <a:lstStyle/>
        <a:p>
          <a:endParaRPr lang="es-CO" b="1"/>
        </a:p>
      </dgm:t>
    </dgm:pt>
    <dgm:pt modelId="{F0CE9FC6-899C-4350-BF07-7CA4D1AE6754}" type="sibTrans" cxnId="{9ED7427A-C92C-4ACC-9636-7E5558AA7A67}">
      <dgm:prSet/>
      <dgm:spPr/>
      <dgm:t>
        <a:bodyPr/>
        <a:lstStyle/>
        <a:p>
          <a:endParaRPr lang="es-CO" b="1"/>
        </a:p>
      </dgm:t>
    </dgm:pt>
    <dgm:pt modelId="{037A5F9B-1777-4277-8CCD-5AA39EA22338}">
      <dgm:prSet phldrT="[Texto]" custT="1"/>
      <dgm:spPr/>
      <dgm:t>
        <a:bodyPr/>
        <a:lstStyle/>
        <a:p>
          <a:pPr>
            <a:buNone/>
          </a:pPr>
          <a:r>
            <a:rPr lang="es-ES" sz="2800" b="1" dirty="0"/>
            <a:t>9.472</a:t>
          </a:r>
        </a:p>
        <a:p>
          <a:pPr>
            <a:buFont typeface="Arial" panose="020B0604020202020204" pitchFamily="34" charset="0"/>
            <a:buChar char="•"/>
          </a:pPr>
          <a:r>
            <a:rPr lang="es-ES" sz="1600" b="1" dirty="0"/>
            <a:t>     8.259 del Plan de Choque Inicial</a:t>
          </a:r>
        </a:p>
        <a:p>
          <a:pPr>
            <a:buFont typeface="Arial" panose="020B0604020202020204" pitchFamily="34" charset="0"/>
            <a:buChar char="•"/>
          </a:pPr>
          <a:endParaRPr lang="es-ES" sz="1600" b="1" dirty="0"/>
        </a:p>
        <a:p>
          <a:pPr>
            <a:buFont typeface="Arial" panose="020B0604020202020204" pitchFamily="34" charset="0"/>
            <a:buChar char="•"/>
          </a:pPr>
          <a:r>
            <a:rPr lang="es-ES" sz="1600" b="1" dirty="0"/>
            <a:t>    1.213 Asignaciones del Plan de Choque I</a:t>
          </a:r>
        </a:p>
        <a:p>
          <a:pPr>
            <a:buNone/>
          </a:pPr>
          <a:endParaRPr lang="es-CO" sz="1600" b="1" dirty="0"/>
        </a:p>
      </dgm:t>
    </dgm:pt>
    <dgm:pt modelId="{39B21DB4-A89E-4DB5-8D87-3BAABC956BBA}" type="parTrans" cxnId="{824C122B-B4BA-4F55-A435-F10DAF72CFBF}">
      <dgm:prSet/>
      <dgm:spPr/>
      <dgm:t>
        <a:bodyPr/>
        <a:lstStyle/>
        <a:p>
          <a:endParaRPr lang="es-CO"/>
        </a:p>
      </dgm:t>
    </dgm:pt>
    <dgm:pt modelId="{EC5B2B75-C6F1-4B74-B956-3DB676F39A8D}" type="sibTrans" cxnId="{824C122B-B4BA-4F55-A435-F10DAF72CFBF}">
      <dgm:prSet/>
      <dgm:spPr/>
      <dgm:t>
        <a:bodyPr/>
        <a:lstStyle/>
        <a:p>
          <a:endParaRPr lang="es-CO"/>
        </a:p>
      </dgm:t>
    </dgm:pt>
    <dgm:pt modelId="{78FB5790-A5B3-47CD-B83B-E864B64A953D}">
      <dgm:prSet phldrT="[Texto]"/>
      <dgm:spPr/>
      <dgm:t>
        <a:bodyPr/>
        <a:lstStyle/>
        <a:p>
          <a:r>
            <a:rPr lang="es-ES" b="1" dirty="0"/>
            <a:t>Asignación y Presentación a Comité</a:t>
          </a:r>
          <a:endParaRPr lang="es-CO" b="1" dirty="0"/>
        </a:p>
      </dgm:t>
    </dgm:pt>
    <dgm:pt modelId="{1EAB1E8B-3060-4D46-97E9-D5DA45C43317}" type="parTrans" cxnId="{2D0243F1-4E23-4D45-96B6-027DCC93DC1C}">
      <dgm:prSet/>
      <dgm:spPr/>
      <dgm:t>
        <a:bodyPr/>
        <a:lstStyle/>
        <a:p>
          <a:endParaRPr lang="es-CO"/>
        </a:p>
      </dgm:t>
    </dgm:pt>
    <dgm:pt modelId="{9D7240F1-F6AF-475B-967B-A3E7785BEE29}" type="sibTrans" cxnId="{2D0243F1-4E23-4D45-96B6-027DCC93DC1C}">
      <dgm:prSet/>
      <dgm:spPr/>
      <dgm:t>
        <a:bodyPr/>
        <a:lstStyle/>
        <a:p>
          <a:endParaRPr lang="es-CO"/>
        </a:p>
      </dgm:t>
    </dgm:pt>
    <dgm:pt modelId="{4FF28D7C-0EAB-4584-BACC-EB9A71B5A90F}">
      <dgm:prSet phldrT="[Texto]" custT="1"/>
      <dgm:spPr/>
      <dgm:t>
        <a:bodyPr/>
        <a:lstStyle/>
        <a:p>
          <a:endParaRPr lang="es-ES" sz="1800" b="1" dirty="0"/>
        </a:p>
        <a:p>
          <a:endParaRPr lang="es-ES" sz="1800" b="1" dirty="0"/>
        </a:p>
        <a:p>
          <a:r>
            <a:rPr lang="es-ES" sz="2800" b="1" dirty="0"/>
            <a:t>9.472</a:t>
          </a:r>
          <a:endParaRPr lang="es-CO" sz="2800" b="1" dirty="0"/>
        </a:p>
      </dgm:t>
    </dgm:pt>
    <dgm:pt modelId="{0357FB71-247D-43D6-BAFB-E9AF7E0FEAFF}" type="parTrans" cxnId="{386EBBA3-5ED0-475C-AA4F-1E1017BEE442}">
      <dgm:prSet/>
      <dgm:spPr/>
      <dgm:t>
        <a:bodyPr/>
        <a:lstStyle/>
        <a:p>
          <a:endParaRPr lang="es-CO"/>
        </a:p>
      </dgm:t>
    </dgm:pt>
    <dgm:pt modelId="{67537C80-DA71-484E-9754-EE548381B409}" type="sibTrans" cxnId="{386EBBA3-5ED0-475C-AA4F-1E1017BEE442}">
      <dgm:prSet/>
      <dgm:spPr/>
      <dgm:t>
        <a:bodyPr/>
        <a:lstStyle/>
        <a:p>
          <a:endParaRPr lang="es-CO"/>
        </a:p>
      </dgm:t>
    </dgm:pt>
    <dgm:pt modelId="{CE1A4D7B-EFCF-4A23-848C-455CE1DF8097}">
      <dgm:prSet phldrT="[Texto]"/>
      <dgm:spPr/>
      <dgm:t>
        <a:bodyPr/>
        <a:lstStyle/>
        <a:p>
          <a:r>
            <a:rPr lang="es-ES" b="1" dirty="0"/>
            <a:t>Posesión del depositario</a:t>
          </a:r>
          <a:endParaRPr lang="es-CO" b="1" dirty="0"/>
        </a:p>
      </dgm:t>
    </dgm:pt>
    <dgm:pt modelId="{F03C16DF-0998-4C32-9EE3-7B55EA03202A}" type="parTrans" cxnId="{8B7DD3C7-433E-49DB-B1E2-316FA0C1A945}">
      <dgm:prSet/>
      <dgm:spPr/>
      <dgm:t>
        <a:bodyPr/>
        <a:lstStyle/>
        <a:p>
          <a:endParaRPr lang="es-CO"/>
        </a:p>
      </dgm:t>
    </dgm:pt>
    <dgm:pt modelId="{20654995-FCE1-4ABF-AD6E-7B27BA421C07}" type="sibTrans" cxnId="{8B7DD3C7-433E-49DB-B1E2-316FA0C1A945}">
      <dgm:prSet/>
      <dgm:spPr/>
      <dgm:t>
        <a:bodyPr/>
        <a:lstStyle/>
        <a:p>
          <a:endParaRPr lang="es-CO"/>
        </a:p>
      </dgm:t>
    </dgm:pt>
    <dgm:pt modelId="{AE54061C-0925-42BC-94E6-4C9E23E22C0F}">
      <dgm:prSet phldrT="[Texto]" custT="1"/>
      <dgm:spPr/>
      <dgm:t>
        <a:bodyPr/>
        <a:lstStyle/>
        <a:p>
          <a:endParaRPr lang="es-ES" sz="1800" b="1" dirty="0"/>
        </a:p>
        <a:p>
          <a:endParaRPr lang="es-ES" sz="1800" b="1" dirty="0"/>
        </a:p>
        <a:p>
          <a:r>
            <a:rPr lang="es-ES" sz="2800" b="1" dirty="0"/>
            <a:t>9.472</a:t>
          </a:r>
          <a:endParaRPr lang="es-CO" sz="2800" b="1" dirty="0"/>
        </a:p>
      </dgm:t>
    </dgm:pt>
    <dgm:pt modelId="{2AAC479D-EBFC-4947-BCA1-1323FC4E3261}" type="parTrans" cxnId="{28853EE5-13B8-432C-82FE-B529CAD1567D}">
      <dgm:prSet/>
      <dgm:spPr/>
      <dgm:t>
        <a:bodyPr/>
        <a:lstStyle/>
        <a:p>
          <a:endParaRPr lang="es-CO"/>
        </a:p>
      </dgm:t>
    </dgm:pt>
    <dgm:pt modelId="{9A34F091-E0A5-47A1-9C05-10F8BE4A6462}" type="sibTrans" cxnId="{28853EE5-13B8-432C-82FE-B529CAD1567D}">
      <dgm:prSet/>
      <dgm:spPr/>
      <dgm:t>
        <a:bodyPr/>
        <a:lstStyle/>
        <a:p>
          <a:endParaRPr lang="es-CO"/>
        </a:p>
      </dgm:t>
    </dgm:pt>
    <dgm:pt modelId="{02F13242-5FBB-4758-A10F-4ACD7BFAB2A6}">
      <dgm:prSet phldrT="[Texto]"/>
      <dgm:spPr/>
      <dgm:t>
        <a:bodyPr/>
        <a:lstStyle/>
        <a:p>
          <a:r>
            <a:rPr lang="es-ES" b="1" dirty="0"/>
            <a:t>Entrega del activo</a:t>
          </a:r>
          <a:endParaRPr lang="es-CO" b="1" dirty="0"/>
        </a:p>
      </dgm:t>
    </dgm:pt>
    <dgm:pt modelId="{67B9C2BE-26DB-4CE8-AFA9-C12445FDB844}" type="parTrans" cxnId="{4ABA97F3-9935-4BC7-A878-A36C13FBA05B}">
      <dgm:prSet/>
      <dgm:spPr/>
      <dgm:t>
        <a:bodyPr/>
        <a:lstStyle/>
        <a:p>
          <a:endParaRPr lang="es-CO"/>
        </a:p>
      </dgm:t>
    </dgm:pt>
    <dgm:pt modelId="{73412106-76DD-450B-BCC5-E1EE7DB9A7DE}" type="sibTrans" cxnId="{4ABA97F3-9935-4BC7-A878-A36C13FBA05B}">
      <dgm:prSet/>
      <dgm:spPr/>
      <dgm:t>
        <a:bodyPr/>
        <a:lstStyle/>
        <a:p>
          <a:endParaRPr lang="es-CO"/>
        </a:p>
      </dgm:t>
    </dgm:pt>
    <dgm:pt modelId="{FE04EE83-6146-4232-86B4-009E48615310}">
      <dgm:prSet phldrT="[Texto]" custT="1"/>
      <dgm:spPr/>
      <dgm:t>
        <a:bodyPr/>
        <a:lstStyle/>
        <a:p>
          <a:r>
            <a:rPr lang="es-ES" sz="2800" b="1" dirty="0"/>
            <a:t>6.325</a:t>
          </a:r>
          <a:r>
            <a:rPr lang="es-ES" sz="1800" b="1" dirty="0"/>
            <a:t> (77%) Plan Inicial</a:t>
          </a:r>
        </a:p>
        <a:p>
          <a:endParaRPr lang="es-ES" sz="1800" b="1" dirty="0"/>
        </a:p>
        <a:p>
          <a:r>
            <a:rPr lang="es-ES" sz="1800" b="1" dirty="0">
              <a:solidFill>
                <a:schemeClr val="accent2">
                  <a:lumMod val="75000"/>
                </a:schemeClr>
              </a:solidFill>
            </a:rPr>
            <a:t>* Reasignaciones </a:t>
          </a:r>
        </a:p>
        <a:p>
          <a:r>
            <a:rPr lang="es-ES" sz="1800" b="1" dirty="0">
              <a:solidFill>
                <a:schemeClr val="accent2">
                  <a:lumMod val="75000"/>
                </a:schemeClr>
              </a:solidFill>
            </a:rPr>
            <a:t>1000 FMI</a:t>
          </a:r>
          <a:endParaRPr lang="es-CO" sz="1800" b="1" dirty="0">
            <a:solidFill>
              <a:schemeClr val="accent2">
                <a:lumMod val="75000"/>
              </a:schemeClr>
            </a:solidFill>
          </a:endParaRPr>
        </a:p>
      </dgm:t>
    </dgm:pt>
    <dgm:pt modelId="{4C089C95-5F3F-4198-90FF-5DDB00EFE485}" type="parTrans" cxnId="{C8871C40-AE0B-46C2-8EA5-653438026DA5}">
      <dgm:prSet/>
      <dgm:spPr/>
      <dgm:t>
        <a:bodyPr/>
        <a:lstStyle/>
        <a:p>
          <a:endParaRPr lang="es-CO"/>
        </a:p>
      </dgm:t>
    </dgm:pt>
    <dgm:pt modelId="{2773DF2C-4921-47B5-B211-B98F391E4343}" type="sibTrans" cxnId="{C8871C40-AE0B-46C2-8EA5-653438026DA5}">
      <dgm:prSet/>
      <dgm:spPr/>
      <dgm:t>
        <a:bodyPr/>
        <a:lstStyle/>
        <a:p>
          <a:endParaRPr lang="es-CO"/>
        </a:p>
      </dgm:t>
    </dgm:pt>
    <dgm:pt modelId="{FB16CE0A-C824-425D-BFDE-C34134818D73}" type="pres">
      <dgm:prSet presAssocID="{FAC62C0E-A33D-40B0-92B4-FC9E85C1F2C4}" presName="Name0" presStyleCnt="0">
        <dgm:presLayoutVars>
          <dgm:chMax val="5"/>
          <dgm:chPref val="5"/>
          <dgm:dir/>
          <dgm:animLvl val="lvl"/>
        </dgm:presLayoutVars>
      </dgm:prSet>
      <dgm:spPr/>
    </dgm:pt>
    <dgm:pt modelId="{D7F0BB4F-3560-46C6-85E3-46BA73118D1C}" type="pres">
      <dgm:prSet presAssocID="{2FCFCE2E-E036-4AEA-BD28-109319691A95}" presName="parentText1" presStyleLbl="node1" presStyleIdx="0" presStyleCnt="4">
        <dgm:presLayoutVars>
          <dgm:chMax/>
          <dgm:chPref val="3"/>
          <dgm:bulletEnabled val="1"/>
        </dgm:presLayoutVars>
      </dgm:prSet>
      <dgm:spPr/>
    </dgm:pt>
    <dgm:pt modelId="{27E549ED-80D5-48DE-9A24-B5D8F881DBD6}" type="pres">
      <dgm:prSet presAssocID="{2FCFCE2E-E036-4AEA-BD28-109319691A95}" presName="childText1" presStyleLbl="solidAlignAcc1" presStyleIdx="0" presStyleCnt="4" custScaleY="108168">
        <dgm:presLayoutVars>
          <dgm:chMax val="0"/>
          <dgm:chPref val="0"/>
          <dgm:bulletEnabled val="1"/>
        </dgm:presLayoutVars>
      </dgm:prSet>
      <dgm:spPr/>
    </dgm:pt>
    <dgm:pt modelId="{A82F2B76-2197-40F6-9CF5-45CC5C8910C9}" type="pres">
      <dgm:prSet presAssocID="{78FB5790-A5B3-47CD-B83B-E864B64A953D}" presName="parentText2" presStyleLbl="node1" presStyleIdx="1" presStyleCnt="4">
        <dgm:presLayoutVars>
          <dgm:chMax/>
          <dgm:chPref val="3"/>
          <dgm:bulletEnabled val="1"/>
        </dgm:presLayoutVars>
      </dgm:prSet>
      <dgm:spPr/>
    </dgm:pt>
    <dgm:pt modelId="{EE7E80C2-0C61-4CE3-911E-CC97A46C87CB}" type="pres">
      <dgm:prSet presAssocID="{78FB5790-A5B3-47CD-B83B-E864B64A953D}" presName="childText2" presStyleLbl="solidAlignAcc1" presStyleIdx="1" presStyleCnt="4">
        <dgm:presLayoutVars>
          <dgm:chMax val="0"/>
          <dgm:chPref val="0"/>
          <dgm:bulletEnabled val="1"/>
        </dgm:presLayoutVars>
      </dgm:prSet>
      <dgm:spPr/>
    </dgm:pt>
    <dgm:pt modelId="{D600BD07-D667-4792-A810-DDFD153065AF}" type="pres">
      <dgm:prSet presAssocID="{CE1A4D7B-EFCF-4A23-848C-455CE1DF8097}" presName="parentText3" presStyleLbl="node1" presStyleIdx="2" presStyleCnt="4">
        <dgm:presLayoutVars>
          <dgm:chMax/>
          <dgm:chPref val="3"/>
          <dgm:bulletEnabled val="1"/>
        </dgm:presLayoutVars>
      </dgm:prSet>
      <dgm:spPr/>
    </dgm:pt>
    <dgm:pt modelId="{7F5D6B1C-F101-4B88-8E17-025B78B1269C}" type="pres">
      <dgm:prSet presAssocID="{CE1A4D7B-EFCF-4A23-848C-455CE1DF8097}" presName="childText3" presStyleLbl="solidAlignAcc1" presStyleIdx="2" presStyleCnt="4">
        <dgm:presLayoutVars>
          <dgm:chMax val="0"/>
          <dgm:chPref val="0"/>
          <dgm:bulletEnabled val="1"/>
        </dgm:presLayoutVars>
      </dgm:prSet>
      <dgm:spPr/>
    </dgm:pt>
    <dgm:pt modelId="{9998C0A5-E848-4E82-B4AD-029A9C2F959A}" type="pres">
      <dgm:prSet presAssocID="{02F13242-5FBB-4758-A10F-4ACD7BFAB2A6}" presName="parentText4" presStyleLbl="node1" presStyleIdx="3" presStyleCnt="4">
        <dgm:presLayoutVars>
          <dgm:chMax/>
          <dgm:chPref val="3"/>
          <dgm:bulletEnabled val="1"/>
        </dgm:presLayoutVars>
      </dgm:prSet>
      <dgm:spPr/>
    </dgm:pt>
    <dgm:pt modelId="{A9451C07-716F-49CA-9C11-DF1AC47824B0}" type="pres">
      <dgm:prSet presAssocID="{02F13242-5FBB-4758-A10F-4ACD7BFAB2A6}" presName="childText4" presStyleLbl="solidAlignAcc1" presStyleIdx="3" presStyleCnt="4">
        <dgm:presLayoutVars>
          <dgm:chMax val="0"/>
          <dgm:chPref val="0"/>
          <dgm:bulletEnabled val="1"/>
        </dgm:presLayoutVars>
      </dgm:prSet>
      <dgm:spPr/>
    </dgm:pt>
  </dgm:ptLst>
  <dgm:cxnLst>
    <dgm:cxn modelId="{FABBE90C-B25F-4B11-BFE4-61FD85869C63}" type="presOf" srcId="{FE04EE83-6146-4232-86B4-009E48615310}" destId="{A9451C07-716F-49CA-9C11-DF1AC47824B0}" srcOrd="0" destOrd="0" presId="urn:microsoft.com/office/officeart/2009/3/layout/IncreasingArrowsProcess"/>
    <dgm:cxn modelId="{824C122B-B4BA-4F55-A435-F10DAF72CFBF}" srcId="{2FCFCE2E-E036-4AEA-BD28-109319691A95}" destId="{037A5F9B-1777-4277-8CCD-5AA39EA22338}" srcOrd="0" destOrd="0" parTransId="{39B21DB4-A89E-4DB5-8D87-3BAABC956BBA}" sibTransId="{EC5B2B75-C6F1-4B74-B956-3DB676F39A8D}"/>
    <dgm:cxn modelId="{8F2DC62C-BFD6-4C2D-A670-67F5C6A426FF}" type="presOf" srcId="{FAC62C0E-A33D-40B0-92B4-FC9E85C1F2C4}" destId="{FB16CE0A-C824-425D-BFDE-C34134818D73}" srcOrd="0" destOrd="0" presId="urn:microsoft.com/office/officeart/2009/3/layout/IncreasingArrowsProcess"/>
    <dgm:cxn modelId="{C8871C40-AE0B-46C2-8EA5-653438026DA5}" srcId="{02F13242-5FBB-4758-A10F-4ACD7BFAB2A6}" destId="{FE04EE83-6146-4232-86B4-009E48615310}" srcOrd="0" destOrd="0" parTransId="{4C089C95-5F3F-4198-90FF-5DDB00EFE485}" sibTransId="{2773DF2C-4921-47B5-B211-B98F391E4343}"/>
    <dgm:cxn modelId="{D5061360-CE22-4F1C-8E8D-1C1F9C737C94}" type="presOf" srcId="{4FF28D7C-0EAB-4584-BACC-EB9A71B5A90F}" destId="{EE7E80C2-0C61-4CE3-911E-CC97A46C87CB}" srcOrd="0" destOrd="0" presId="urn:microsoft.com/office/officeart/2009/3/layout/IncreasingArrowsProcess"/>
    <dgm:cxn modelId="{98C70B4A-E129-4166-9262-5541DB0BC65A}" type="presOf" srcId="{CE1A4D7B-EFCF-4A23-848C-455CE1DF8097}" destId="{D600BD07-D667-4792-A810-DDFD153065AF}" srcOrd="0" destOrd="0" presId="urn:microsoft.com/office/officeart/2009/3/layout/IncreasingArrowsProcess"/>
    <dgm:cxn modelId="{6CE14C4F-B37C-4F1D-92F9-1A47F386BAE8}" type="presOf" srcId="{AE54061C-0925-42BC-94E6-4C9E23E22C0F}" destId="{7F5D6B1C-F101-4B88-8E17-025B78B1269C}" srcOrd="0" destOrd="0" presId="urn:microsoft.com/office/officeart/2009/3/layout/IncreasingArrowsProcess"/>
    <dgm:cxn modelId="{435A7E56-94A1-4ED3-AA00-AC73B4044421}" type="presOf" srcId="{02F13242-5FBB-4758-A10F-4ACD7BFAB2A6}" destId="{9998C0A5-E848-4E82-B4AD-029A9C2F959A}" srcOrd="0" destOrd="0" presId="urn:microsoft.com/office/officeart/2009/3/layout/IncreasingArrowsProcess"/>
    <dgm:cxn modelId="{9ED7427A-C92C-4ACC-9636-7E5558AA7A67}" srcId="{FAC62C0E-A33D-40B0-92B4-FC9E85C1F2C4}" destId="{2FCFCE2E-E036-4AEA-BD28-109319691A95}" srcOrd="0" destOrd="0" parTransId="{CCE205F9-1B5E-40C8-BA28-B968B14D4055}" sibTransId="{F0CE9FC6-899C-4350-BF07-7CA4D1AE6754}"/>
    <dgm:cxn modelId="{FF95058D-21EB-4712-BF04-94DABEEC1FB4}" type="presOf" srcId="{037A5F9B-1777-4277-8CCD-5AA39EA22338}" destId="{27E549ED-80D5-48DE-9A24-B5D8F881DBD6}" srcOrd="0" destOrd="0" presId="urn:microsoft.com/office/officeart/2009/3/layout/IncreasingArrowsProcess"/>
    <dgm:cxn modelId="{386EBBA3-5ED0-475C-AA4F-1E1017BEE442}" srcId="{78FB5790-A5B3-47CD-B83B-E864B64A953D}" destId="{4FF28D7C-0EAB-4584-BACC-EB9A71B5A90F}" srcOrd="0" destOrd="0" parTransId="{0357FB71-247D-43D6-BAFB-E9AF7E0FEAFF}" sibTransId="{67537C80-DA71-484E-9754-EE548381B409}"/>
    <dgm:cxn modelId="{12A37EAF-CCFD-45CA-9E4D-6C6F813D6DE5}" type="presOf" srcId="{78FB5790-A5B3-47CD-B83B-E864B64A953D}" destId="{A82F2B76-2197-40F6-9CF5-45CC5C8910C9}" srcOrd="0" destOrd="0" presId="urn:microsoft.com/office/officeart/2009/3/layout/IncreasingArrowsProcess"/>
    <dgm:cxn modelId="{8B7DD3C7-433E-49DB-B1E2-316FA0C1A945}" srcId="{FAC62C0E-A33D-40B0-92B4-FC9E85C1F2C4}" destId="{CE1A4D7B-EFCF-4A23-848C-455CE1DF8097}" srcOrd="2" destOrd="0" parTransId="{F03C16DF-0998-4C32-9EE3-7B55EA03202A}" sibTransId="{20654995-FCE1-4ABF-AD6E-7B27BA421C07}"/>
    <dgm:cxn modelId="{0E24E9D2-170E-4B7E-BE76-4D7A6A7FE5EB}" type="presOf" srcId="{2FCFCE2E-E036-4AEA-BD28-109319691A95}" destId="{D7F0BB4F-3560-46C6-85E3-46BA73118D1C}" srcOrd="0" destOrd="0" presId="urn:microsoft.com/office/officeart/2009/3/layout/IncreasingArrowsProcess"/>
    <dgm:cxn modelId="{28853EE5-13B8-432C-82FE-B529CAD1567D}" srcId="{CE1A4D7B-EFCF-4A23-848C-455CE1DF8097}" destId="{AE54061C-0925-42BC-94E6-4C9E23E22C0F}" srcOrd="0" destOrd="0" parTransId="{2AAC479D-EBFC-4947-BCA1-1323FC4E3261}" sibTransId="{9A34F091-E0A5-47A1-9C05-10F8BE4A6462}"/>
    <dgm:cxn modelId="{2D0243F1-4E23-4D45-96B6-027DCC93DC1C}" srcId="{FAC62C0E-A33D-40B0-92B4-FC9E85C1F2C4}" destId="{78FB5790-A5B3-47CD-B83B-E864B64A953D}" srcOrd="1" destOrd="0" parTransId="{1EAB1E8B-3060-4D46-97E9-D5DA45C43317}" sibTransId="{9D7240F1-F6AF-475B-967B-A3E7785BEE29}"/>
    <dgm:cxn modelId="{4ABA97F3-9935-4BC7-A878-A36C13FBA05B}" srcId="{FAC62C0E-A33D-40B0-92B4-FC9E85C1F2C4}" destId="{02F13242-5FBB-4758-A10F-4ACD7BFAB2A6}" srcOrd="3" destOrd="0" parTransId="{67B9C2BE-26DB-4CE8-AFA9-C12445FDB844}" sibTransId="{73412106-76DD-450B-BCC5-E1EE7DB9A7DE}"/>
    <dgm:cxn modelId="{AFF90F37-E77C-466B-9A5D-4F56D90747C1}" type="presParOf" srcId="{FB16CE0A-C824-425D-BFDE-C34134818D73}" destId="{D7F0BB4F-3560-46C6-85E3-46BA73118D1C}" srcOrd="0" destOrd="0" presId="urn:microsoft.com/office/officeart/2009/3/layout/IncreasingArrowsProcess"/>
    <dgm:cxn modelId="{D76BFD92-1C24-4FA0-882C-899104FD83DD}" type="presParOf" srcId="{FB16CE0A-C824-425D-BFDE-C34134818D73}" destId="{27E549ED-80D5-48DE-9A24-B5D8F881DBD6}" srcOrd="1" destOrd="0" presId="urn:microsoft.com/office/officeart/2009/3/layout/IncreasingArrowsProcess"/>
    <dgm:cxn modelId="{DEA7FC0D-D1AF-47F1-95C7-AF21E47A6417}" type="presParOf" srcId="{FB16CE0A-C824-425D-BFDE-C34134818D73}" destId="{A82F2B76-2197-40F6-9CF5-45CC5C8910C9}" srcOrd="2" destOrd="0" presId="urn:microsoft.com/office/officeart/2009/3/layout/IncreasingArrowsProcess"/>
    <dgm:cxn modelId="{DF164877-4B9E-44CF-953C-295E8FE324DB}" type="presParOf" srcId="{FB16CE0A-C824-425D-BFDE-C34134818D73}" destId="{EE7E80C2-0C61-4CE3-911E-CC97A46C87CB}" srcOrd="3" destOrd="0" presId="urn:microsoft.com/office/officeart/2009/3/layout/IncreasingArrowsProcess"/>
    <dgm:cxn modelId="{9F9AC58C-8ED7-46B3-A3B4-C7A3504D5AE3}" type="presParOf" srcId="{FB16CE0A-C824-425D-BFDE-C34134818D73}" destId="{D600BD07-D667-4792-A810-DDFD153065AF}" srcOrd="4" destOrd="0" presId="urn:microsoft.com/office/officeart/2009/3/layout/IncreasingArrowsProcess"/>
    <dgm:cxn modelId="{F764CF98-C33E-4675-8E17-2137BC42DEDD}" type="presParOf" srcId="{FB16CE0A-C824-425D-BFDE-C34134818D73}" destId="{7F5D6B1C-F101-4B88-8E17-025B78B1269C}" srcOrd="5" destOrd="0" presId="urn:microsoft.com/office/officeart/2009/3/layout/IncreasingArrowsProcess"/>
    <dgm:cxn modelId="{C7A4C3F9-73CF-4755-90A8-F87B45F51501}" type="presParOf" srcId="{FB16CE0A-C824-425D-BFDE-C34134818D73}" destId="{9998C0A5-E848-4E82-B4AD-029A9C2F959A}" srcOrd="6" destOrd="0" presId="urn:microsoft.com/office/officeart/2009/3/layout/IncreasingArrowsProcess"/>
    <dgm:cxn modelId="{59FF94DB-04B0-41C0-A92A-4280D4B8078B}" type="presParOf" srcId="{FB16CE0A-C824-425D-BFDE-C34134818D73}" destId="{A9451C07-716F-49CA-9C11-DF1AC47824B0}" srcOrd="7"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4143CC9-0B7E-427D-872E-1FC902717F9B}" type="doc">
      <dgm:prSet loTypeId="urn:microsoft.com/office/officeart/2005/8/layout/target2" loCatId="relationship" qsTypeId="urn:microsoft.com/office/officeart/2005/8/quickstyle/simple1" qsCatId="simple" csTypeId="urn:microsoft.com/office/officeart/2005/8/colors/accent5_1" csCatId="accent5" phldr="1"/>
      <dgm:spPr/>
      <dgm:t>
        <a:bodyPr/>
        <a:lstStyle/>
        <a:p>
          <a:endParaRPr lang="es-CO"/>
        </a:p>
      </dgm:t>
    </dgm:pt>
    <dgm:pt modelId="{FF0256CF-938A-4912-92D8-E0750BDD9059}">
      <dgm:prSet phldrT="[Texto]"/>
      <dgm:spPr/>
      <dgm:t>
        <a:bodyPr/>
        <a:lstStyle/>
        <a:p>
          <a:r>
            <a:rPr lang="es-ES" dirty="0"/>
            <a:t>12.878 Asignaciones realizadas</a:t>
          </a:r>
          <a:endParaRPr lang="es-CO" dirty="0"/>
        </a:p>
      </dgm:t>
    </dgm:pt>
    <dgm:pt modelId="{EC3ED98D-BF6B-4979-B348-B33D791077BD}" type="parTrans" cxnId="{85E210EB-7CC7-44AA-AC28-EEB3BAEA8A05}">
      <dgm:prSet/>
      <dgm:spPr/>
      <dgm:t>
        <a:bodyPr/>
        <a:lstStyle/>
        <a:p>
          <a:endParaRPr lang="es-CO"/>
        </a:p>
      </dgm:t>
    </dgm:pt>
    <dgm:pt modelId="{08836C70-6A70-4B59-92DE-AD0AB7E9F4D6}" type="sibTrans" cxnId="{85E210EB-7CC7-44AA-AC28-EEB3BAEA8A05}">
      <dgm:prSet/>
      <dgm:spPr/>
      <dgm:t>
        <a:bodyPr/>
        <a:lstStyle/>
        <a:p>
          <a:endParaRPr lang="es-CO"/>
        </a:p>
      </dgm:t>
    </dgm:pt>
    <dgm:pt modelId="{EA7EF877-D2A4-4A2E-85D9-BC224FFC15DC}">
      <dgm:prSet phldrT="[Texto]"/>
      <dgm:spPr/>
      <dgm:t>
        <a:bodyPr/>
        <a:lstStyle/>
        <a:p>
          <a:r>
            <a:rPr lang="es-ES" dirty="0"/>
            <a:t>10.753 FMI Asignados una única vez</a:t>
          </a:r>
          <a:endParaRPr lang="es-CO" dirty="0"/>
        </a:p>
      </dgm:t>
    </dgm:pt>
    <dgm:pt modelId="{64CFB00F-4035-4F03-B544-02212A507C40}" type="parTrans" cxnId="{3E34967D-E56F-40B1-915E-949EB590F26B}">
      <dgm:prSet/>
      <dgm:spPr/>
      <dgm:t>
        <a:bodyPr/>
        <a:lstStyle/>
        <a:p>
          <a:endParaRPr lang="es-CO"/>
        </a:p>
      </dgm:t>
    </dgm:pt>
    <dgm:pt modelId="{892B583F-10EF-438F-8FF3-8B44E88578D7}" type="sibTrans" cxnId="{3E34967D-E56F-40B1-915E-949EB590F26B}">
      <dgm:prSet/>
      <dgm:spPr/>
      <dgm:t>
        <a:bodyPr/>
        <a:lstStyle/>
        <a:p>
          <a:endParaRPr lang="es-CO"/>
        </a:p>
      </dgm:t>
    </dgm:pt>
    <dgm:pt modelId="{29397754-BE1C-47C3-BF91-1DEA2642681C}">
      <dgm:prSet phldrT="[Texto]"/>
      <dgm:spPr/>
      <dgm:t>
        <a:bodyPr/>
        <a:lstStyle/>
        <a:p>
          <a:r>
            <a:rPr lang="es-ES" dirty="0"/>
            <a:t>876 FMI Asignados dos veces</a:t>
          </a:r>
          <a:endParaRPr lang="es-CO" dirty="0"/>
        </a:p>
      </dgm:t>
    </dgm:pt>
    <dgm:pt modelId="{961CF160-9EE5-4C6B-8852-2C052439DFCC}" type="parTrans" cxnId="{AE351838-559D-45AA-B28C-9CF52C401F63}">
      <dgm:prSet/>
      <dgm:spPr/>
      <dgm:t>
        <a:bodyPr/>
        <a:lstStyle/>
        <a:p>
          <a:endParaRPr lang="es-CO"/>
        </a:p>
      </dgm:t>
    </dgm:pt>
    <dgm:pt modelId="{2246147C-89E2-4735-A22D-685C0AEF0549}" type="sibTrans" cxnId="{AE351838-559D-45AA-B28C-9CF52C401F63}">
      <dgm:prSet/>
      <dgm:spPr/>
      <dgm:t>
        <a:bodyPr/>
        <a:lstStyle/>
        <a:p>
          <a:endParaRPr lang="es-CO"/>
        </a:p>
      </dgm:t>
    </dgm:pt>
    <dgm:pt modelId="{A853A185-4F1F-429A-95FF-5BC5FF9C84C0}">
      <dgm:prSet phldrT="[Texto]"/>
      <dgm:spPr/>
      <dgm:t>
        <a:bodyPr/>
        <a:lstStyle/>
        <a:p>
          <a:r>
            <a:rPr lang="es-ES" dirty="0"/>
            <a:t>123 FMI Asignados tres veces</a:t>
          </a:r>
          <a:endParaRPr lang="es-CO" dirty="0"/>
        </a:p>
      </dgm:t>
    </dgm:pt>
    <dgm:pt modelId="{E7D5D567-4113-40B0-95EB-CD1063D4EC79}" type="parTrans" cxnId="{00E212A2-AECC-469C-B00A-1426951A6D23}">
      <dgm:prSet/>
      <dgm:spPr/>
      <dgm:t>
        <a:bodyPr/>
        <a:lstStyle/>
        <a:p>
          <a:endParaRPr lang="es-CO"/>
        </a:p>
      </dgm:t>
    </dgm:pt>
    <dgm:pt modelId="{18FB5D8D-3FE5-4CB2-81AA-A727324A53B6}" type="sibTrans" cxnId="{00E212A2-AECC-469C-B00A-1426951A6D23}">
      <dgm:prSet/>
      <dgm:spPr/>
      <dgm:t>
        <a:bodyPr/>
        <a:lstStyle/>
        <a:p>
          <a:endParaRPr lang="es-CO"/>
        </a:p>
      </dgm:t>
    </dgm:pt>
    <dgm:pt modelId="{EE368D94-6734-4E19-B515-F7F9B0D6FBB8}" type="pres">
      <dgm:prSet presAssocID="{04143CC9-0B7E-427D-872E-1FC902717F9B}" presName="Name0" presStyleCnt="0">
        <dgm:presLayoutVars>
          <dgm:chMax val="3"/>
          <dgm:chPref val="1"/>
          <dgm:dir/>
          <dgm:animLvl val="lvl"/>
          <dgm:resizeHandles/>
        </dgm:presLayoutVars>
      </dgm:prSet>
      <dgm:spPr/>
    </dgm:pt>
    <dgm:pt modelId="{E4CB9684-CEC5-45E9-958B-BEBA9473C4A1}" type="pres">
      <dgm:prSet presAssocID="{04143CC9-0B7E-427D-872E-1FC902717F9B}" presName="outerBox" presStyleCnt="0"/>
      <dgm:spPr/>
    </dgm:pt>
    <dgm:pt modelId="{8DE7E1D8-04DA-49EA-AA6C-D1B50BD82BBB}" type="pres">
      <dgm:prSet presAssocID="{04143CC9-0B7E-427D-872E-1FC902717F9B}" presName="outerBoxParent" presStyleLbl="node1" presStyleIdx="0" presStyleCnt="1"/>
      <dgm:spPr/>
    </dgm:pt>
    <dgm:pt modelId="{DEBB1EBA-2F4B-4F6E-B333-A55CF9F2DE7C}" type="pres">
      <dgm:prSet presAssocID="{04143CC9-0B7E-427D-872E-1FC902717F9B}" presName="outerBoxChildren" presStyleCnt="0"/>
      <dgm:spPr/>
    </dgm:pt>
    <dgm:pt modelId="{9BD4823C-20EF-4AEA-B956-70F0E89707A1}" type="pres">
      <dgm:prSet presAssocID="{EA7EF877-D2A4-4A2E-85D9-BC224FFC15DC}" presName="oChild" presStyleLbl="fgAcc1" presStyleIdx="0" presStyleCnt="3">
        <dgm:presLayoutVars>
          <dgm:bulletEnabled val="1"/>
        </dgm:presLayoutVars>
      </dgm:prSet>
      <dgm:spPr/>
    </dgm:pt>
    <dgm:pt modelId="{CB56B47E-1C95-4E39-8899-48F66478DF8E}" type="pres">
      <dgm:prSet presAssocID="{892B583F-10EF-438F-8FF3-8B44E88578D7}" presName="outerSibTrans" presStyleCnt="0"/>
      <dgm:spPr/>
    </dgm:pt>
    <dgm:pt modelId="{62DF2DDB-831E-4AD7-9A1B-F0C841CF4816}" type="pres">
      <dgm:prSet presAssocID="{29397754-BE1C-47C3-BF91-1DEA2642681C}" presName="oChild" presStyleLbl="fgAcc1" presStyleIdx="1" presStyleCnt="3">
        <dgm:presLayoutVars>
          <dgm:bulletEnabled val="1"/>
        </dgm:presLayoutVars>
      </dgm:prSet>
      <dgm:spPr/>
    </dgm:pt>
    <dgm:pt modelId="{1BD67F32-67D5-48CB-B1AC-C8E357D06D05}" type="pres">
      <dgm:prSet presAssocID="{2246147C-89E2-4735-A22D-685C0AEF0549}" presName="outerSibTrans" presStyleCnt="0"/>
      <dgm:spPr/>
    </dgm:pt>
    <dgm:pt modelId="{631A2E50-D09B-447D-8367-7CC63CEFF4B8}" type="pres">
      <dgm:prSet presAssocID="{A853A185-4F1F-429A-95FF-5BC5FF9C84C0}" presName="oChild" presStyleLbl="fgAcc1" presStyleIdx="2" presStyleCnt="3">
        <dgm:presLayoutVars>
          <dgm:bulletEnabled val="1"/>
        </dgm:presLayoutVars>
      </dgm:prSet>
      <dgm:spPr/>
    </dgm:pt>
  </dgm:ptLst>
  <dgm:cxnLst>
    <dgm:cxn modelId="{5BCBE221-E479-49D3-BF24-5F0F536F82AD}" type="presOf" srcId="{A853A185-4F1F-429A-95FF-5BC5FF9C84C0}" destId="{631A2E50-D09B-447D-8367-7CC63CEFF4B8}" srcOrd="0" destOrd="0" presId="urn:microsoft.com/office/officeart/2005/8/layout/target2"/>
    <dgm:cxn modelId="{AE351838-559D-45AA-B28C-9CF52C401F63}" srcId="{FF0256CF-938A-4912-92D8-E0750BDD9059}" destId="{29397754-BE1C-47C3-BF91-1DEA2642681C}" srcOrd="1" destOrd="0" parTransId="{961CF160-9EE5-4C6B-8852-2C052439DFCC}" sibTransId="{2246147C-89E2-4735-A22D-685C0AEF0549}"/>
    <dgm:cxn modelId="{93DA506C-52EE-41C4-A312-3AC2B53B6C4D}" type="presOf" srcId="{04143CC9-0B7E-427D-872E-1FC902717F9B}" destId="{EE368D94-6734-4E19-B515-F7F9B0D6FBB8}" srcOrd="0" destOrd="0" presId="urn:microsoft.com/office/officeart/2005/8/layout/target2"/>
    <dgm:cxn modelId="{3E34967D-E56F-40B1-915E-949EB590F26B}" srcId="{FF0256CF-938A-4912-92D8-E0750BDD9059}" destId="{EA7EF877-D2A4-4A2E-85D9-BC224FFC15DC}" srcOrd="0" destOrd="0" parTransId="{64CFB00F-4035-4F03-B544-02212A507C40}" sibTransId="{892B583F-10EF-438F-8FF3-8B44E88578D7}"/>
    <dgm:cxn modelId="{00E212A2-AECC-469C-B00A-1426951A6D23}" srcId="{FF0256CF-938A-4912-92D8-E0750BDD9059}" destId="{A853A185-4F1F-429A-95FF-5BC5FF9C84C0}" srcOrd="2" destOrd="0" parTransId="{E7D5D567-4113-40B0-95EB-CD1063D4EC79}" sibTransId="{18FB5D8D-3FE5-4CB2-81AA-A727324A53B6}"/>
    <dgm:cxn modelId="{A038C9B2-0B92-47E3-9245-2381F1C49F98}" type="presOf" srcId="{EA7EF877-D2A4-4A2E-85D9-BC224FFC15DC}" destId="{9BD4823C-20EF-4AEA-B956-70F0E89707A1}" srcOrd="0" destOrd="0" presId="urn:microsoft.com/office/officeart/2005/8/layout/target2"/>
    <dgm:cxn modelId="{DE5744CF-9870-4F7C-A1FF-4093DB2929F9}" type="presOf" srcId="{29397754-BE1C-47C3-BF91-1DEA2642681C}" destId="{62DF2DDB-831E-4AD7-9A1B-F0C841CF4816}" srcOrd="0" destOrd="0" presId="urn:microsoft.com/office/officeart/2005/8/layout/target2"/>
    <dgm:cxn modelId="{85E210EB-7CC7-44AA-AC28-EEB3BAEA8A05}" srcId="{04143CC9-0B7E-427D-872E-1FC902717F9B}" destId="{FF0256CF-938A-4912-92D8-E0750BDD9059}" srcOrd="0" destOrd="0" parTransId="{EC3ED98D-BF6B-4979-B348-B33D791077BD}" sibTransId="{08836C70-6A70-4B59-92DE-AD0AB7E9F4D6}"/>
    <dgm:cxn modelId="{190EB9EB-9A08-4E83-9E49-466B327E9660}" type="presOf" srcId="{FF0256CF-938A-4912-92D8-E0750BDD9059}" destId="{8DE7E1D8-04DA-49EA-AA6C-D1B50BD82BBB}" srcOrd="0" destOrd="0" presId="urn:microsoft.com/office/officeart/2005/8/layout/target2"/>
    <dgm:cxn modelId="{80C66494-BA3C-42D9-BBE6-EFB239B53D01}" type="presParOf" srcId="{EE368D94-6734-4E19-B515-F7F9B0D6FBB8}" destId="{E4CB9684-CEC5-45E9-958B-BEBA9473C4A1}" srcOrd="0" destOrd="0" presId="urn:microsoft.com/office/officeart/2005/8/layout/target2"/>
    <dgm:cxn modelId="{686FC7D0-13CD-40E4-A815-7AEE3E895A21}" type="presParOf" srcId="{E4CB9684-CEC5-45E9-958B-BEBA9473C4A1}" destId="{8DE7E1D8-04DA-49EA-AA6C-D1B50BD82BBB}" srcOrd="0" destOrd="0" presId="urn:microsoft.com/office/officeart/2005/8/layout/target2"/>
    <dgm:cxn modelId="{CD9DCBED-1492-447C-84C2-5DC83A279C92}" type="presParOf" srcId="{E4CB9684-CEC5-45E9-958B-BEBA9473C4A1}" destId="{DEBB1EBA-2F4B-4F6E-B333-A55CF9F2DE7C}" srcOrd="1" destOrd="0" presId="urn:microsoft.com/office/officeart/2005/8/layout/target2"/>
    <dgm:cxn modelId="{693C2B77-6D13-46CE-9C6A-2E5D5BFAE36F}" type="presParOf" srcId="{DEBB1EBA-2F4B-4F6E-B333-A55CF9F2DE7C}" destId="{9BD4823C-20EF-4AEA-B956-70F0E89707A1}" srcOrd="0" destOrd="0" presId="urn:microsoft.com/office/officeart/2005/8/layout/target2"/>
    <dgm:cxn modelId="{D38D6F71-448B-46B3-9144-29CCC2592A63}" type="presParOf" srcId="{DEBB1EBA-2F4B-4F6E-B333-A55CF9F2DE7C}" destId="{CB56B47E-1C95-4E39-8899-48F66478DF8E}" srcOrd="1" destOrd="0" presId="urn:microsoft.com/office/officeart/2005/8/layout/target2"/>
    <dgm:cxn modelId="{A653631F-8623-46F8-87F1-07A5B1460B17}" type="presParOf" srcId="{DEBB1EBA-2F4B-4F6E-B333-A55CF9F2DE7C}" destId="{62DF2DDB-831E-4AD7-9A1B-F0C841CF4816}" srcOrd="2" destOrd="0" presId="urn:microsoft.com/office/officeart/2005/8/layout/target2"/>
    <dgm:cxn modelId="{657BE243-871D-4CF9-B90E-3E3C6C6E2D21}" type="presParOf" srcId="{DEBB1EBA-2F4B-4F6E-B333-A55CF9F2DE7C}" destId="{1BD67F32-67D5-48CB-B1AC-C8E357D06D05}" srcOrd="3" destOrd="0" presId="urn:microsoft.com/office/officeart/2005/8/layout/target2"/>
    <dgm:cxn modelId="{D5FD38A6-86D1-4DE6-A399-D1AA10B763A4}" type="presParOf" srcId="{DEBB1EBA-2F4B-4F6E-B333-A55CF9F2DE7C}" destId="{631A2E50-D09B-447D-8367-7CC63CEFF4B8}" srcOrd="4"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0AF2B5A-AA04-4A42-B96E-5C4633932A52}"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es-CO"/>
        </a:p>
      </dgm:t>
    </dgm:pt>
    <dgm:pt modelId="{38F7B833-0B92-44C2-8ABD-5AB6BA1EF78A}">
      <dgm:prSet phldrT="[Texto]" custT="1"/>
      <dgm:spPr/>
      <dgm:t>
        <a:bodyPr/>
        <a:lstStyle/>
        <a:p>
          <a:r>
            <a:rPr lang="es-ES" sz="1600" dirty="0"/>
            <a:t>Pólizas </a:t>
          </a:r>
          <a:endParaRPr lang="es-CO" sz="1600" dirty="0"/>
        </a:p>
      </dgm:t>
    </dgm:pt>
    <dgm:pt modelId="{F8124D7A-A774-4D7C-BAC7-C055C420B7E8}" type="parTrans" cxnId="{3493EE24-0691-42EF-B88C-708B1C8FE5D2}">
      <dgm:prSet/>
      <dgm:spPr/>
      <dgm:t>
        <a:bodyPr/>
        <a:lstStyle/>
        <a:p>
          <a:endParaRPr lang="es-CO" sz="2400"/>
        </a:p>
      </dgm:t>
    </dgm:pt>
    <dgm:pt modelId="{92E5A4C3-C84E-4C03-A416-7B2516BBFB63}" type="sibTrans" cxnId="{3493EE24-0691-42EF-B88C-708B1C8FE5D2}">
      <dgm:prSet/>
      <dgm:spPr/>
      <dgm:t>
        <a:bodyPr/>
        <a:lstStyle/>
        <a:p>
          <a:endParaRPr lang="es-CO" sz="2400"/>
        </a:p>
      </dgm:t>
    </dgm:pt>
    <dgm:pt modelId="{F5CC17D5-58C1-4A02-A89A-CFAFEB62D464}">
      <dgm:prSet phldrT="[Texto]" custT="1"/>
      <dgm:spPr/>
      <dgm:t>
        <a:bodyPr/>
        <a:lstStyle/>
        <a:p>
          <a:r>
            <a:rPr lang="es-ES" sz="1600" dirty="0"/>
            <a:t>Malas actuaciones administrativas de los depositarios provisionales</a:t>
          </a:r>
          <a:endParaRPr lang="es-CO" sz="1600" dirty="0"/>
        </a:p>
      </dgm:t>
    </dgm:pt>
    <dgm:pt modelId="{460985FF-0AB8-41C2-91AE-FD51D72A5728}" type="parTrans" cxnId="{EAC6DE85-7C1B-471A-B7A1-436A7A75B81C}">
      <dgm:prSet/>
      <dgm:spPr/>
      <dgm:t>
        <a:bodyPr/>
        <a:lstStyle/>
        <a:p>
          <a:endParaRPr lang="es-CO" sz="2400"/>
        </a:p>
      </dgm:t>
    </dgm:pt>
    <dgm:pt modelId="{6BB3DC7C-C199-4B6A-B75E-5441CF54F550}" type="sibTrans" cxnId="{EAC6DE85-7C1B-471A-B7A1-436A7A75B81C}">
      <dgm:prSet/>
      <dgm:spPr/>
      <dgm:t>
        <a:bodyPr/>
        <a:lstStyle/>
        <a:p>
          <a:endParaRPr lang="es-CO" sz="2400"/>
        </a:p>
      </dgm:t>
    </dgm:pt>
    <dgm:pt modelId="{952077D1-8E4E-47BC-8C28-5FDBD4B776A1}">
      <dgm:prSet phldrT="[Texto]" custT="1"/>
      <dgm:spPr/>
      <dgm:t>
        <a:bodyPr/>
        <a:lstStyle/>
        <a:p>
          <a:r>
            <a:rPr lang="es-ES" sz="1600" dirty="0"/>
            <a:t>Renuncias</a:t>
          </a:r>
          <a:endParaRPr lang="es-CO" sz="1600" dirty="0"/>
        </a:p>
      </dgm:t>
    </dgm:pt>
    <dgm:pt modelId="{A3BAF210-E2BC-4118-A5CB-F855B15C8FB2}" type="parTrans" cxnId="{12EA4A7B-9659-49AA-B172-A179DD3AAD6A}">
      <dgm:prSet/>
      <dgm:spPr/>
      <dgm:t>
        <a:bodyPr/>
        <a:lstStyle/>
        <a:p>
          <a:endParaRPr lang="es-CO" sz="2400"/>
        </a:p>
      </dgm:t>
    </dgm:pt>
    <dgm:pt modelId="{77B3CBFE-C227-4072-8DE3-EA717507261F}" type="sibTrans" cxnId="{12EA4A7B-9659-49AA-B172-A179DD3AAD6A}">
      <dgm:prSet/>
      <dgm:spPr/>
      <dgm:t>
        <a:bodyPr/>
        <a:lstStyle/>
        <a:p>
          <a:endParaRPr lang="es-CO" sz="2400"/>
        </a:p>
      </dgm:t>
    </dgm:pt>
    <dgm:pt modelId="{AA0DAD55-8919-4AD1-881F-1598286853D1}">
      <dgm:prSet phldrT="[Texto]" custT="1"/>
      <dgm:spPr/>
      <dgm:t>
        <a:bodyPr/>
        <a:lstStyle/>
        <a:p>
          <a:r>
            <a:rPr lang="es-ES" sz="1600" dirty="0"/>
            <a:t>Renovación del Registro </a:t>
          </a:r>
          <a:endParaRPr lang="es-CO" sz="1600" dirty="0"/>
        </a:p>
      </dgm:t>
    </dgm:pt>
    <dgm:pt modelId="{AD4ABF97-4C8D-4C98-BFC5-EA81B7E5F5C7}" type="parTrans" cxnId="{76012A77-04EF-42B8-8B23-105EB96AF9BC}">
      <dgm:prSet/>
      <dgm:spPr/>
      <dgm:t>
        <a:bodyPr/>
        <a:lstStyle/>
        <a:p>
          <a:endParaRPr lang="es-CO" sz="2400"/>
        </a:p>
      </dgm:t>
    </dgm:pt>
    <dgm:pt modelId="{773B9E1D-6E51-4421-B0D4-1781A933CF1A}" type="sibTrans" cxnId="{76012A77-04EF-42B8-8B23-105EB96AF9BC}">
      <dgm:prSet/>
      <dgm:spPr/>
      <dgm:t>
        <a:bodyPr/>
        <a:lstStyle/>
        <a:p>
          <a:endParaRPr lang="es-CO" sz="2400"/>
        </a:p>
      </dgm:t>
    </dgm:pt>
    <dgm:pt modelId="{59377BD2-8996-4EA6-B10D-BBC41AFEFAF3}" type="pres">
      <dgm:prSet presAssocID="{D0AF2B5A-AA04-4A42-B96E-5C4633932A52}" presName="linear" presStyleCnt="0">
        <dgm:presLayoutVars>
          <dgm:dir/>
          <dgm:animLvl val="lvl"/>
          <dgm:resizeHandles val="exact"/>
        </dgm:presLayoutVars>
      </dgm:prSet>
      <dgm:spPr/>
    </dgm:pt>
    <dgm:pt modelId="{44173DBA-A9EE-4F7F-A3DA-D212CC4695EB}" type="pres">
      <dgm:prSet presAssocID="{38F7B833-0B92-44C2-8ABD-5AB6BA1EF78A}" presName="parentLin" presStyleCnt="0"/>
      <dgm:spPr/>
    </dgm:pt>
    <dgm:pt modelId="{8996E708-8A4B-42BB-AA45-631C93B9D0D0}" type="pres">
      <dgm:prSet presAssocID="{38F7B833-0B92-44C2-8ABD-5AB6BA1EF78A}" presName="parentLeftMargin" presStyleLbl="node1" presStyleIdx="0" presStyleCnt="4"/>
      <dgm:spPr/>
    </dgm:pt>
    <dgm:pt modelId="{B655FBF1-840C-4E20-B0C3-139B6C05F5EE}" type="pres">
      <dgm:prSet presAssocID="{38F7B833-0B92-44C2-8ABD-5AB6BA1EF78A}" presName="parentText" presStyleLbl="node1" presStyleIdx="0" presStyleCnt="4">
        <dgm:presLayoutVars>
          <dgm:chMax val="0"/>
          <dgm:bulletEnabled val="1"/>
        </dgm:presLayoutVars>
      </dgm:prSet>
      <dgm:spPr/>
    </dgm:pt>
    <dgm:pt modelId="{9B17CB6B-614B-4BE3-9981-8F983E1C435F}" type="pres">
      <dgm:prSet presAssocID="{38F7B833-0B92-44C2-8ABD-5AB6BA1EF78A}" presName="negativeSpace" presStyleCnt="0"/>
      <dgm:spPr/>
    </dgm:pt>
    <dgm:pt modelId="{790ADD4D-BCF5-4858-A85D-31F14E2EFCC3}" type="pres">
      <dgm:prSet presAssocID="{38F7B833-0B92-44C2-8ABD-5AB6BA1EF78A}" presName="childText" presStyleLbl="conFgAcc1" presStyleIdx="0" presStyleCnt="4">
        <dgm:presLayoutVars>
          <dgm:bulletEnabled val="1"/>
        </dgm:presLayoutVars>
      </dgm:prSet>
      <dgm:spPr/>
    </dgm:pt>
    <dgm:pt modelId="{A3B0D550-F0A0-4815-BF39-EACDBD1ADF1C}" type="pres">
      <dgm:prSet presAssocID="{92E5A4C3-C84E-4C03-A416-7B2516BBFB63}" presName="spaceBetweenRectangles" presStyleCnt="0"/>
      <dgm:spPr/>
    </dgm:pt>
    <dgm:pt modelId="{3F98C719-99ED-4E39-B2AA-34A02E969753}" type="pres">
      <dgm:prSet presAssocID="{F5CC17D5-58C1-4A02-A89A-CFAFEB62D464}" presName="parentLin" presStyleCnt="0"/>
      <dgm:spPr/>
    </dgm:pt>
    <dgm:pt modelId="{ABD2059F-CBEF-448E-8132-DB1CB7F00467}" type="pres">
      <dgm:prSet presAssocID="{F5CC17D5-58C1-4A02-A89A-CFAFEB62D464}" presName="parentLeftMargin" presStyleLbl="node1" presStyleIdx="0" presStyleCnt="4"/>
      <dgm:spPr/>
    </dgm:pt>
    <dgm:pt modelId="{F8AAE580-0145-41CC-8DD8-E3737B1E9F9A}" type="pres">
      <dgm:prSet presAssocID="{F5CC17D5-58C1-4A02-A89A-CFAFEB62D464}" presName="parentText" presStyleLbl="node1" presStyleIdx="1" presStyleCnt="4">
        <dgm:presLayoutVars>
          <dgm:chMax val="0"/>
          <dgm:bulletEnabled val="1"/>
        </dgm:presLayoutVars>
      </dgm:prSet>
      <dgm:spPr/>
    </dgm:pt>
    <dgm:pt modelId="{5A1968DA-510D-4F28-90EB-19F90DFA3E43}" type="pres">
      <dgm:prSet presAssocID="{F5CC17D5-58C1-4A02-A89A-CFAFEB62D464}" presName="negativeSpace" presStyleCnt="0"/>
      <dgm:spPr/>
    </dgm:pt>
    <dgm:pt modelId="{559D34C6-F2C6-46E9-BD54-73ABF4DD7431}" type="pres">
      <dgm:prSet presAssocID="{F5CC17D5-58C1-4A02-A89A-CFAFEB62D464}" presName="childText" presStyleLbl="conFgAcc1" presStyleIdx="1" presStyleCnt="4">
        <dgm:presLayoutVars>
          <dgm:bulletEnabled val="1"/>
        </dgm:presLayoutVars>
      </dgm:prSet>
      <dgm:spPr/>
    </dgm:pt>
    <dgm:pt modelId="{ECF6F897-3F6C-48F7-9833-25D02AE7068B}" type="pres">
      <dgm:prSet presAssocID="{6BB3DC7C-C199-4B6A-B75E-5441CF54F550}" presName="spaceBetweenRectangles" presStyleCnt="0"/>
      <dgm:spPr/>
    </dgm:pt>
    <dgm:pt modelId="{07EE5069-BADA-4B97-97F1-BE575FF31075}" type="pres">
      <dgm:prSet presAssocID="{952077D1-8E4E-47BC-8C28-5FDBD4B776A1}" presName="parentLin" presStyleCnt="0"/>
      <dgm:spPr/>
    </dgm:pt>
    <dgm:pt modelId="{88D73AA6-DCF0-4D7A-8663-6BCDFC015C90}" type="pres">
      <dgm:prSet presAssocID="{952077D1-8E4E-47BC-8C28-5FDBD4B776A1}" presName="parentLeftMargin" presStyleLbl="node1" presStyleIdx="1" presStyleCnt="4"/>
      <dgm:spPr/>
    </dgm:pt>
    <dgm:pt modelId="{BFF366A1-C83B-4E73-8128-970E595B1A67}" type="pres">
      <dgm:prSet presAssocID="{952077D1-8E4E-47BC-8C28-5FDBD4B776A1}" presName="parentText" presStyleLbl="node1" presStyleIdx="2" presStyleCnt="4">
        <dgm:presLayoutVars>
          <dgm:chMax val="0"/>
          <dgm:bulletEnabled val="1"/>
        </dgm:presLayoutVars>
      </dgm:prSet>
      <dgm:spPr/>
    </dgm:pt>
    <dgm:pt modelId="{695DA57C-5FF3-4FB8-AFCB-87C5AF272CAE}" type="pres">
      <dgm:prSet presAssocID="{952077D1-8E4E-47BC-8C28-5FDBD4B776A1}" presName="negativeSpace" presStyleCnt="0"/>
      <dgm:spPr/>
    </dgm:pt>
    <dgm:pt modelId="{EBFF1A3F-E407-449C-9DCE-C7516DC64145}" type="pres">
      <dgm:prSet presAssocID="{952077D1-8E4E-47BC-8C28-5FDBD4B776A1}" presName="childText" presStyleLbl="conFgAcc1" presStyleIdx="2" presStyleCnt="4">
        <dgm:presLayoutVars>
          <dgm:bulletEnabled val="1"/>
        </dgm:presLayoutVars>
      </dgm:prSet>
      <dgm:spPr/>
    </dgm:pt>
    <dgm:pt modelId="{740D7D1F-1F6D-415C-BA6A-A6DF0C048A76}" type="pres">
      <dgm:prSet presAssocID="{77B3CBFE-C227-4072-8DE3-EA717507261F}" presName="spaceBetweenRectangles" presStyleCnt="0"/>
      <dgm:spPr/>
    </dgm:pt>
    <dgm:pt modelId="{DFEC5A75-6C5C-424F-9394-6F38EFE8797C}" type="pres">
      <dgm:prSet presAssocID="{AA0DAD55-8919-4AD1-881F-1598286853D1}" presName="parentLin" presStyleCnt="0"/>
      <dgm:spPr/>
    </dgm:pt>
    <dgm:pt modelId="{7495E541-1AB4-4055-B4E7-9D379A67B129}" type="pres">
      <dgm:prSet presAssocID="{AA0DAD55-8919-4AD1-881F-1598286853D1}" presName="parentLeftMargin" presStyleLbl="node1" presStyleIdx="2" presStyleCnt="4"/>
      <dgm:spPr/>
    </dgm:pt>
    <dgm:pt modelId="{75248745-137E-498F-8167-1242509187B2}" type="pres">
      <dgm:prSet presAssocID="{AA0DAD55-8919-4AD1-881F-1598286853D1}" presName="parentText" presStyleLbl="node1" presStyleIdx="3" presStyleCnt="4">
        <dgm:presLayoutVars>
          <dgm:chMax val="0"/>
          <dgm:bulletEnabled val="1"/>
        </dgm:presLayoutVars>
      </dgm:prSet>
      <dgm:spPr/>
    </dgm:pt>
    <dgm:pt modelId="{D5509AD1-CA2C-44D9-87CD-47C712B736F8}" type="pres">
      <dgm:prSet presAssocID="{AA0DAD55-8919-4AD1-881F-1598286853D1}" presName="negativeSpace" presStyleCnt="0"/>
      <dgm:spPr/>
    </dgm:pt>
    <dgm:pt modelId="{BFA52662-3A3B-4C78-9719-DADE02AA2169}" type="pres">
      <dgm:prSet presAssocID="{AA0DAD55-8919-4AD1-881F-1598286853D1}" presName="childText" presStyleLbl="conFgAcc1" presStyleIdx="3" presStyleCnt="4">
        <dgm:presLayoutVars>
          <dgm:bulletEnabled val="1"/>
        </dgm:presLayoutVars>
      </dgm:prSet>
      <dgm:spPr/>
    </dgm:pt>
  </dgm:ptLst>
  <dgm:cxnLst>
    <dgm:cxn modelId="{3493EE24-0691-42EF-B88C-708B1C8FE5D2}" srcId="{D0AF2B5A-AA04-4A42-B96E-5C4633932A52}" destId="{38F7B833-0B92-44C2-8ABD-5AB6BA1EF78A}" srcOrd="0" destOrd="0" parTransId="{F8124D7A-A774-4D7C-BAC7-C055C420B7E8}" sibTransId="{92E5A4C3-C84E-4C03-A416-7B2516BBFB63}"/>
    <dgm:cxn modelId="{3195A831-AA83-428E-930A-14288C6E40EE}" type="presOf" srcId="{38F7B833-0B92-44C2-8ABD-5AB6BA1EF78A}" destId="{B655FBF1-840C-4E20-B0C3-139B6C05F5EE}" srcOrd="1" destOrd="0" presId="urn:microsoft.com/office/officeart/2005/8/layout/list1"/>
    <dgm:cxn modelId="{8B47AD67-340F-4F20-8C70-258964126D11}" type="presOf" srcId="{D0AF2B5A-AA04-4A42-B96E-5C4633932A52}" destId="{59377BD2-8996-4EA6-B10D-BBC41AFEFAF3}" srcOrd="0" destOrd="0" presId="urn:microsoft.com/office/officeart/2005/8/layout/list1"/>
    <dgm:cxn modelId="{AB0AAA69-D0FA-4480-B399-B92EFF7D45C6}" type="presOf" srcId="{952077D1-8E4E-47BC-8C28-5FDBD4B776A1}" destId="{BFF366A1-C83B-4E73-8128-970E595B1A67}" srcOrd="1" destOrd="0" presId="urn:microsoft.com/office/officeart/2005/8/layout/list1"/>
    <dgm:cxn modelId="{76012A77-04EF-42B8-8B23-105EB96AF9BC}" srcId="{D0AF2B5A-AA04-4A42-B96E-5C4633932A52}" destId="{AA0DAD55-8919-4AD1-881F-1598286853D1}" srcOrd="3" destOrd="0" parTransId="{AD4ABF97-4C8D-4C98-BFC5-EA81B7E5F5C7}" sibTransId="{773B9E1D-6E51-4421-B0D4-1781A933CF1A}"/>
    <dgm:cxn modelId="{B6944358-1E6F-4AFE-81E7-7BA55B919555}" type="presOf" srcId="{AA0DAD55-8919-4AD1-881F-1598286853D1}" destId="{7495E541-1AB4-4055-B4E7-9D379A67B129}" srcOrd="0" destOrd="0" presId="urn:microsoft.com/office/officeart/2005/8/layout/list1"/>
    <dgm:cxn modelId="{12EA4A7B-9659-49AA-B172-A179DD3AAD6A}" srcId="{D0AF2B5A-AA04-4A42-B96E-5C4633932A52}" destId="{952077D1-8E4E-47BC-8C28-5FDBD4B776A1}" srcOrd="2" destOrd="0" parTransId="{A3BAF210-E2BC-4118-A5CB-F855B15C8FB2}" sibTransId="{77B3CBFE-C227-4072-8DE3-EA717507261F}"/>
    <dgm:cxn modelId="{EAC6DE85-7C1B-471A-B7A1-436A7A75B81C}" srcId="{D0AF2B5A-AA04-4A42-B96E-5C4633932A52}" destId="{F5CC17D5-58C1-4A02-A89A-CFAFEB62D464}" srcOrd="1" destOrd="0" parTransId="{460985FF-0AB8-41C2-91AE-FD51D72A5728}" sibTransId="{6BB3DC7C-C199-4B6A-B75E-5441CF54F550}"/>
    <dgm:cxn modelId="{2BD10995-4C05-4A74-B223-1539E98D9AA3}" type="presOf" srcId="{952077D1-8E4E-47BC-8C28-5FDBD4B776A1}" destId="{88D73AA6-DCF0-4D7A-8663-6BCDFC015C90}" srcOrd="0" destOrd="0" presId="urn:microsoft.com/office/officeart/2005/8/layout/list1"/>
    <dgm:cxn modelId="{B49F139B-8A24-4C3C-AFB3-C67B6D255611}" type="presOf" srcId="{38F7B833-0B92-44C2-8ABD-5AB6BA1EF78A}" destId="{8996E708-8A4B-42BB-AA45-631C93B9D0D0}" srcOrd="0" destOrd="0" presId="urn:microsoft.com/office/officeart/2005/8/layout/list1"/>
    <dgm:cxn modelId="{C4B6B5BE-F610-423D-A95C-EFE5BEEA364F}" type="presOf" srcId="{AA0DAD55-8919-4AD1-881F-1598286853D1}" destId="{75248745-137E-498F-8167-1242509187B2}" srcOrd="1" destOrd="0" presId="urn:microsoft.com/office/officeart/2005/8/layout/list1"/>
    <dgm:cxn modelId="{90F9F0C5-587D-4B12-B20C-ED04C1B55E81}" type="presOf" srcId="{F5CC17D5-58C1-4A02-A89A-CFAFEB62D464}" destId="{F8AAE580-0145-41CC-8DD8-E3737B1E9F9A}" srcOrd="1" destOrd="0" presId="urn:microsoft.com/office/officeart/2005/8/layout/list1"/>
    <dgm:cxn modelId="{656C2FD9-EB7A-4FC8-A436-145557185DFB}" type="presOf" srcId="{F5CC17D5-58C1-4A02-A89A-CFAFEB62D464}" destId="{ABD2059F-CBEF-448E-8132-DB1CB7F00467}" srcOrd="0" destOrd="0" presId="urn:microsoft.com/office/officeart/2005/8/layout/list1"/>
    <dgm:cxn modelId="{866068FB-5563-4DAB-A04D-EDB06CAA6852}" type="presParOf" srcId="{59377BD2-8996-4EA6-B10D-BBC41AFEFAF3}" destId="{44173DBA-A9EE-4F7F-A3DA-D212CC4695EB}" srcOrd="0" destOrd="0" presId="urn:microsoft.com/office/officeart/2005/8/layout/list1"/>
    <dgm:cxn modelId="{F8B1E6A6-582C-4388-B913-AAA518B8335F}" type="presParOf" srcId="{44173DBA-A9EE-4F7F-A3DA-D212CC4695EB}" destId="{8996E708-8A4B-42BB-AA45-631C93B9D0D0}" srcOrd="0" destOrd="0" presId="urn:microsoft.com/office/officeart/2005/8/layout/list1"/>
    <dgm:cxn modelId="{B3AFB05D-8A36-4916-8F6C-A26A8006D831}" type="presParOf" srcId="{44173DBA-A9EE-4F7F-A3DA-D212CC4695EB}" destId="{B655FBF1-840C-4E20-B0C3-139B6C05F5EE}" srcOrd="1" destOrd="0" presId="urn:microsoft.com/office/officeart/2005/8/layout/list1"/>
    <dgm:cxn modelId="{41DA1279-60B9-4BEC-BC0E-A7F3A31E3C90}" type="presParOf" srcId="{59377BD2-8996-4EA6-B10D-BBC41AFEFAF3}" destId="{9B17CB6B-614B-4BE3-9981-8F983E1C435F}" srcOrd="1" destOrd="0" presId="urn:microsoft.com/office/officeart/2005/8/layout/list1"/>
    <dgm:cxn modelId="{00365501-3EA3-473B-B15C-9728C53C16BE}" type="presParOf" srcId="{59377BD2-8996-4EA6-B10D-BBC41AFEFAF3}" destId="{790ADD4D-BCF5-4858-A85D-31F14E2EFCC3}" srcOrd="2" destOrd="0" presId="urn:microsoft.com/office/officeart/2005/8/layout/list1"/>
    <dgm:cxn modelId="{DB885210-1F45-4551-B66D-0E056D36272A}" type="presParOf" srcId="{59377BD2-8996-4EA6-B10D-BBC41AFEFAF3}" destId="{A3B0D550-F0A0-4815-BF39-EACDBD1ADF1C}" srcOrd="3" destOrd="0" presId="urn:microsoft.com/office/officeart/2005/8/layout/list1"/>
    <dgm:cxn modelId="{6ED9933B-F894-4763-A8C8-47ACD1F44FB0}" type="presParOf" srcId="{59377BD2-8996-4EA6-B10D-BBC41AFEFAF3}" destId="{3F98C719-99ED-4E39-B2AA-34A02E969753}" srcOrd="4" destOrd="0" presId="urn:microsoft.com/office/officeart/2005/8/layout/list1"/>
    <dgm:cxn modelId="{CCE86186-E9C0-4E08-960B-389462C2B8E5}" type="presParOf" srcId="{3F98C719-99ED-4E39-B2AA-34A02E969753}" destId="{ABD2059F-CBEF-448E-8132-DB1CB7F00467}" srcOrd="0" destOrd="0" presId="urn:microsoft.com/office/officeart/2005/8/layout/list1"/>
    <dgm:cxn modelId="{B0A404F3-FBC2-4992-9C37-9054595BC1F6}" type="presParOf" srcId="{3F98C719-99ED-4E39-B2AA-34A02E969753}" destId="{F8AAE580-0145-41CC-8DD8-E3737B1E9F9A}" srcOrd="1" destOrd="0" presId="urn:microsoft.com/office/officeart/2005/8/layout/list1"/>
    <dgm:cxn modelId="{84E94ECE-122D-4CD9-963A-45034B6022B8}" type="presParOf" srcId="{59377BD2-8996-4EA6-B10D-BBC41AFEFAF3}" destId="{5A1968DA-510D-4F28-90EB-19F90DFA3E43}" srcOrd="5" destOrd="0" presId="urn:microsoft.com/office/officeart/2005/8/layout/list1"/>
    <dgm:cxn modelId="{19AA9D6C-8E26-4F1C-85BC-0AFCC784BABD}" type="presParOf" srcId="{59377BD2-8996-4EA6-B10D-BBC41AFEFAF3}" destId="{559D34C6-F2C6-46E9-BD54-73ABF4DD7431}" srcOrd="6" destOrd="0" presId="urn:microsoft.com/office/officeart/2005/8/layout/list1"/>
    <dgm:cxn modelId="{79072B1D-36F8-46C2-9D7E-36C648A3FBEE}" type="presParOf" srcId="{59377BD2-8996-4EA6-B10D-BBC41AFEFAF3}" destId="{ECF6F897-3F6C-48F7-9833-25D02AE7068B}" srcOrd="7" destOrd="0" presId="urn:microsoft.com/office/officeart/2005/8/layout/list1"/>
    <dgm:cxn modelId="{8EAA989C-A99E-4051-B611-B1CE297F0DB5}" type="presParOf" srcId="{59377BD2-8996-4EA6-B10D-BBC41AFEFAF3}" destId="{07EE5069-BADA-4B97-97F1-BE575FF31075}" srcOrd="8" destOrd="0" presId="urn:microsoft.com/office/officeart/2005/8/layout/list1"/>
    <dgm:cxn modelId="{4D04F5E0-E2A3-434A-8159-0022B7A7F3A4}" type="presParOf" srcId="{07EE5069-BADA-4B97-97F1-BE575FF31075}" destId="{88D73AA6-DCF0-4D7A-8663-6BCDFC015C90}" srcOrd="0" destOrd="0" presId="urn:microsoft.com/office/officeart/2005/8/layout/list1"/>
    <dgm:cxn modelId="{2DE01EA7-B131-41A6-A2B9-E3EA7208887C}" type="presParOf" srcId="{07EE5069-BADA-4B97-97F1-BE575FF31075}" destId="{BFF366A1-C83B-4E73-8128-970E595B1A67}" srcOrd="1" destOrd="0" presId="urn:microsoft.com/office/officeart/2005/8/layout/list1"/>
    <dgm:cxn modelId="{325838CC-AF03-4927-89DE-EF828943A9F5}" type="presParOf" srcId="{59377BD2-8996-4EA6-B10D-BBC41AFEFAF3}" destId="{695DA57C-5FF3-4FB8-AFCB-87C5AF272CAE}" srcOrd="9" destOrd="0" presId="urn:microsoft.com/office/officeart/2005/8/layout/list1"/>
    <dgm:cxn modelId="{5722A199-CD39-421B-8579-97ECEAEFBC19}" type="presParOf" srcId="{59377BD2-8996-4EA6-B10D-BBC41AFEFAF3}" destId="{EBFF1A3F-E407-449C-9DCE-C7516DC64145}" srcOrd="10" destOrd="0" presId="urn:microsoft.com/office/officeart/2005/8/layout/list1"/>
    <dgm:cxn modelId="{43D07E68-BA4A-4744-A9D4-DFAD945F3F3D}" type="presParOf" srcId="{59377BD2-8996-4EA6-B10D-BBC41AFEFAF3}" destId="{740D7D1F-1F6D-415C-BA6A-A6DF0C048A76}" srcOrd="11" destOrd="0" presId="urn:microsoft.com/office/officeart/2005/8/layout/list1"/>
    <dgm:cxn modelId="{FB880835-D295-4A11-B346-6C171AE9D746}" type="presParOf" srcId="{59377BD2-8996-4EA6-B10D-BBC41AFEFAF3}" destId="{DFEC5A75-6C5C-424F-9394-6F38EFE8797C}" srcOrd="12" destOrd="0" presId="urn:microsoft.com/office/officeart/2005/8/layout/list1"/>
    <dgm:cxn modelId="{4C4BDA84-DFD4-4289-A192-0CECB5A703A8}" type="presParOf" srcId="{DFEC5A75-6C5C-424F-9394-6F38EFE8797C}" destId="{7495E541-1AB4-4055-B4E7-9D379A67B129}" srcOrd="0" destOrd="0" presId="urn:microsoft.com/office/officeart/2005/8/layout/list1"/>
    <dgm:cxn modelId="{1004E5A3-0682-47B3-92D9-659609EB2BD5}" type="presParOf" srcId="{DFEC5A75-6C5C-424F-9394-6F38EFE8797C}" destId="{75248745-137E-498F-8167-1242509187B2}" srcOrd="1" destOrd="0" presId="urn:microsoft.com/office/officeart/2005/8/layout/list1"/>
    <dgm:cxn modelId="{C08F80C2-12B6-4D2D-8463-C522797D9D73}" type="presParOf" srcId="{59377BD2-8996-4EA6-B10D-BBC41AFEFAF3}" destId="{D5509AD1-CA2C-44D9-87CD-47C712B736F8}" srcOrd="13" destOrd="0" presId="urn:microsoft.com/office/officeart/2005/8/layout/list1"/>
    <dgm:cxn modelId="{6C31A4B7-6975-48A4-A2FC-120C69E36873}" type="presParOf" srcId="{59377BD2-8996-4EA6-B10D-BBC41AFEFAF3}" destId="{BFA52662-3A3B-4C78-9719-DADE02AA216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0690C83-7433-4C17-9F3A-4B615F2C7D1F}" type="doc">
      <dgm:prSet loTypeId="urn:microsoft.com/office/officeart/2009/3/layout/BlockDescendingList" loCatId="list" qsTypeId="urn:microsoft.com/office/officeart/2005/8/quickstyle/3d1" qsCatId="3D" csTypeId="urn:microsoft.com/office/officeart/2005/8/colors/accent0_1" csCatId="mainScheme" phldr="1"/>
      <dgm:spPr/>
      <dgm:t>
        <a:bodyPr/>
        <a:lstStyle/>
        <a:p>
          <a:endParaRPr lang="es-CO"/>
        </a:p>
      </dgm:t>
    </dgm:pt>
    <dgm:pt modelId="{A08E17A4-E839-4B42-9F8D-58AD0AED9217}">
      <dgm:prSet phldrT="[Texto]"/>
      <dgm:spPr>
        <a:gradFill rotWithShape="0">
          <a:gsLst>
            <a:gs pos="0">
              <a:schemeClr val="lt1">
                <a:hueOff val="0"/>
                <a:satOff val="0"/>
                <a:lumOff val="0"/>
                <a:alphaOff val="0"/>
                <a:satMod val="103000"/>
                <a:lumMod val="102000"/>
                <a:tint val="94000"/>
              </a:schemeClr>
            </a:gs>
            <a:gs pos="1000">
              <a:schemeClr val="lt1">
                <a:hueOff val="0"/>
                <a:satOff val="0"/>
                <a:lumOff val="0"/>
                <a:alphaOff val="0"/>
                <a:satMod val="110000"/>
                <a:lumMod val="100000"/>
                <a:shade val="100000"/>
              </a:schemeClr>
            </a:gs>
            <a:gs pos="100000">
              <a:schemeClr val="tx2">
                <a:lumMod val="60000"/>
                <a:lumOff val="40000"/>
              </a:schemeClr>
            </a:gs>
          </a:gsLst>
        </a:gradFill>
      </dgm:spPr>
      <dgm:t>
        <a:bodyPr/>
        <a:lstStyle/>
        <a:p>
          <a:r>
            <a:rPr lang="es-ES" dirty="0"/>
            <a:t>Inicio y gestión de acciones legales</a:t>
          </a:r>
          <a:endParaRPr lang="es-CO" dirty="0"/>
        </a:p>
      </dgm:t>
    </dgm:pt>
    <dgm:pt modelId="{E8F09F1B-8E31-46EC-B73D-38CAFCD4CA24}" type="parTrans" cxnId="{A76ACB0C-3933-4D6D-BD85-256B4A098F9A}">
      <dgm:prSet/>
      <dgm:spPr/>
      <dgm:t>
        <a:bodyPr/>
        <a:lstStyle/>
        <a:p>
          <a:endParaRPr lang="es-CO"/>
        </a:p>
      </dgm:t>
    </dgm:pt>
    <dgm:pt modelId="{9C418838-9B2C-49A4-BCB5-41BA3ED1587E}" type="sibTrans" cxnId="{A76ACB0C-3933-4D6D-BD85-256B4A098F9A}">
      <dgm:prSet/>
      <dgm:spPr/>
      <dgm:t>
        <a:bodyPr/>
        <a:lstStyle/>
        <a:p>
          <a:endParaRPr lang="es-CO"/>
        </a:p>
      </dgm:t>
    </dgm:pt>
    <dgm:pt modelId="{A7985D6E-AD84-4D08-9D42-9E57374634C5}">
      <dgm:prSet phldrT="[Texto]"/>
      <dgm:spPr>
        <a:gradFill rotWithShape="0">
          <a:gsLst>
            <a:gs pos="0">
              <a:schemeClr val="bg1">
                <a:lumMod val="85000"/>
              </a:schemeClr>
            </a:gs>
            <a:gs pos="78000">
              <a:srgbClr val="CFD2D6"/>
            </a:gs>
            <a:gs pos="0">
              <a:schemeClr val="lt1">
                <a:hueOff val="0"/>
                <a:satOff val="0"/>
                <a:lumOff val="0"/>
                <a:alphaOff val="0"/>
                <a:satMod val="110000"/>
                <a:lumMod val="100000"/>
                <a:shade val="100000"/>
              </a:schemeClr>
            </a:gs>
            <a:gs pos="100000">
              <a:schemeClr val="tx2">
                <a:lumMod val="40000"/>
                <a:lumOff val="60000"/>
              </a:schemeClr>
            </a:gs>
          </a:gsLst>
          <a:lin ang="5400000" scaled="0"/>
        </a:gradFill>
      </dgm:spPr>
      <dgm:t>
        <a:bodyPr/>
        <a:lstStyle/>
        <a:p>
          <a:r>
            <a:rPr lang="es-ES" dirty="0"/>
            <a:t>Identificación de incumplimiento de obligaciones</a:t>
          </a:r>
          <a:endParaRPr lang="es-CO" dirty="0"/>
        </a:p>
      </dgm:t>
    </dgm:pt>
    <dgm:pt modelId="{9F503F9B-EC55-4033-A198-B91D2828E503}" type="parTrans" cxnId="{C54F57A1-5EC9-49CD-8519-ABA541D2180F}">
      <dgm:prSet/>
      <dgm:spPr/>
      <dgm:t>
        <a:bodyPr/>
        <a:lstStyle/>
        <a:p>
          <a:endParaRPr lang="es-CO"/>
        </a:p>
      </dgm:t>
    </dgm:pt>
    <dgm:pt modelId="{6696B486-73DA-44BB-A8E6-78F6AC644238}" type="sibTrans" cxnId="{C54F57A1-5EC9-49CD-8519-ABA541D2180F}">
      <dgm:prSet/>
      <dgm:spPr/>
      <dgm:t>
        <a:bodyPr/>
        <a:lstStyle/>
        <a:p>
          <a:endParaRPr lang="es-CO"/>
        </a:p>
      </dgm:t>
    </dgm:pt>
    <dgm:pt modelId="{963055AB-50E9-4A32-8970-35AE85DF91DE}">
      <dgm:prSet phldrT="[Texto]" custT="1"/>
      <dgm:spPr/>
      <dgm:t>
        <a:bodyPr/>
        <a:lstStyle/>
        <a:p>
          <a:endParaRPr lang="es-ES" sz="1500" dirty="0"/>
        </a:p>
        <a:p>
          <a:endParaRPr lang="es-ES" sz="1500" dirty="0"/>
        </a:p>
        <a:p>
          <a:r>
            <a:rPr lang="es-ES" sz="1500" dirty="0"/>
            <a:t>Remisión de informes de productividad</a:t>
          </a:r>
        </a:p>
        <a:p>
          <a:endParaRPr lang="es-CO" sz="1500" dirty="0"/>
        </a:p>
      </dgm:t>
    </dgm:pt>
    <dgm:pt modelId="{24DA8593-9223-414C-9C78-D07F68CE8DEA}" type="parTrans" cxnId="{86724EB5-F385-4CA3-9D46-3FE7C8C5474D}">
      <dgm:prSet/>
      <dgm:spPr/>
      <dgm:t>
        <a:bodyPr/>
        <a:lstStyle/>
        <a:p>
          <a:endParaRPr lang="es-CO"/>
        </a:p>
      </dgm:t>
    </dgm:pt>
    <dgm:pt modelId="{E3F4DD80-142F-4C68-90FA-B73AD9E0F408}" type="sibTrans" cxnId="{86724EB5-F385-4CA3-9D46-3FE7C8C5474D}">
      <dgm:prSet/>
      <dgm:spPr/>
      <dgm:t>
        <a:bodyPr/>
        <a:lstStyle/>
        <a:p>
          <a:endParaRPr lang="es-CO"/>
        </a:p>
      </dgm:t>
    </dgm:pt>
    <dgm:pt modelId="{226A7A99-F995-4931-9B90-31BE75DFA562}">
      <dgm:prSet phldrT="[Texto]"/>
      <dgm:spPr/>
      <dgm:t>
        <a:bodyPr/>
        <a:lstStyle/>
        <a:p>
          <a:r>
            <a:rPr lang="es-ES" sz="1500" dirty="0"/>
            <a:t>No traslado de recursos</a:t>
          </a:r>
        </a:p>
        <a:p>
          <a:endParaRPr lang="es-CO" sz="1500" dirty="0"/>
        </a:p>
      </dgm:t>
    </dgm:pt>
    <dgm:pt modelId="{2D99E68B-3705-4F57-9E56-5EB2FCDDA32C}" type="parTrans" cxnId="{BDA74B5B-AD00-4A43-B623-3415032B5D05}">
      <dgm:prSet/>
      <dgm:spPr/>
      <dgm:t>
        <a:bodyPr/>
        <a:lstStyle/>
        <a:p>
          <a:endParaRPr lang="es-CO"/>
        </a:p>
      </dgm:t>
    </dgm:pt>
    <dgm:pt modelId="{6300ABF8-E750-4218-9591-4EF81B00F736}" type="sibTrans" cxnId="{BDA74B5B-AD00-4A43-B623-3415032B5D05}">
      <dgm:prSet/>
      <dgm:spPr/>
      <dgm:t>
        <a:bodyPr/>
        <a:lstStyle/>
        <a:p>
          <a:endParaRPr lang="es-CO"/>
        </a:p>
      </dgm:t>
    </dgm:pt>
    <dgm:pt modelId="{086F1849-58FC-47EC-AC44-8D3279FD4D18}">
      <dgm:prSet phldrT="[Texto]" custT="1"/>
      <dgm:spPr/>
      <dgm:t>
        <a:bodyPr/>
        <a:lstStyle/>
        <a:p>
          <a:r>
            <a:rPr lang="es-ES" sz="1500" dirty="0"/>
            <a:t>No reporte de activos productivos</a:t>
          </a:r>
        </a:p>
        <a:p>
          <a:endParaRPr lang="es-ES" sz="1500" dirty="0"/>
        </a:p>
        <a:p>
          <a:endParaRPr lang="es-ES" sz="1500" dirty="0"/>
        </a:p>
        <a:p>
          <a:r>
            <a:rPr lang="es-ES" sz="2400" b="1" dirty="0"/>
            <a:t>341</a:t>
          </a:r>
          <a:endParaRPr lang="es-CO" sz="1500" b="1" dirty="0"/>
        </a:p>
      </dgm:t>
    </dgm:pt>
    <dgm:pt modelId="{AA5CE925-69F4-46C8-A939-7FF7861FE37C}" type="parTrans" cxnId="{F3E8CA2E-6367-46BF-9A95-48FCF286CABC}">
      <dgm:prSet/>
      <dgm:spPr/>
      <dgm:t>
        <a:bodyPr/>
        <a:lstStyle/>
        <a:p>
          <a:endParaRPr lang="es-CO"/>
        </a:p>
      </dgm:t>
    </dgm:pt>
    <dgm:pt modelId="{177ED0FB-7C17-492E-A296-A1E3F26E97DB}" type="sibTrans" cxnId="{F3E8CA2E-6367-46BF-9A95-48FCF286CABC}">
      <dgm:prSet/>
      <dgm:spPr/>
      <dgm:t>
        <a:bodyPr/>
        <a:lstStyle/>
        <a:p>
          <a:endParaRPr lang="es-CO"/>
        </a:p>
      </dgm:t>
    </dgm:pt>
    <dgm:pt modelId="{6AB12BFD-438C-4F3E-B934-13F16768862D}">
      <dgm:prSet phldrT="[Texto]"/>
      <dgm:spPr>
        <a:gradFill rotWithShape="0">
          <a:gsLst>
            <a:gs pos="0">
              <a:schemeClr val="bg1">
                <a:lumMod val="85000"/>
              </a:schemeClr>
            </a:gs>
            <a:gs pos="59000">
              <a:srgbClr val="CFD2D6"/>
            </a:gs>
            <a:gs pos="0">
              <a:schemeClr val="lt1">
                <a:hueOff val="0"/>
                <a:satOff val="0"/>
                <a:lumOff val="0"/>
                <a:alphaOff val="0"/>
                <a:satMod val="110000"/>
                <a:lumMod val="100000"/>
                <a:shade val="100000"/>
              </a:schemeClr>
            </a:gs>
            <a:gs pos="100000">
              <a:schemeClr val="tx2">
                <a:lumMod val="40000"/>
                <a:lumOff val="60000"/>
              </a:schemeClr>
            </a:gs>
          </a:gsLst>
        </a:gradFill>
      </dgm:spPr>
      <dgm:t>
        <a:bodyPr/>
        <a:lstStyle/>
        <a:p>
          <a:r>
            <a:rPr lang="es-ES" dirty="0"/>
            <a:t>Cuantificación del daño</a:t>
          </a:r>
          <a:endParaRPr lang="es-CO" dirty="0"/>
        </a:p>
      </dgm:t>
    </dgm:pt>
    <dgm:pt modelId="{69537FEE-F8D9-4D9E-9FC8-5C56547B89C9}" type="parTrans" cxnId="{92A65803-D8AF-47EA-B449-7E419D35A9A0}">
      <dgm:prSet/>
      <dgm:spPr/>
      <dgm:t>
        <a:bodyPr/>
        <a:lstStyle/>
        <a:p>
          <a:endParaRPr lang="es-CO"/>
        </a:p>
      </dgm:t>
    </dgm:pt>
    <dgm:pt modelId="{A2DB9DC2-4A35-4D29-A58D-711FF396C811}" type="sibTrans" cxnId="{92A65803-D8AF-47EA-B449-7E419D35A9A0}">
      <dgm:prSet/>
      <dgm:spPr/>
      <dgm:t>
        <a:bodyPr/>
        <a:lstStyle/>
        <a:p>
          <a:endParaRPr lang="es-CO"/>
        </a:p>
      </dgm:t>
    </dgm:pt>
    <dgm:pt modelId="{93F873E5-11D8-467B-BCD2-AC7821465562}">
      <dgm:prSet phldrT="[Texto]" custT="1"/>
      <dgm:spPr/>
      <dgm:t>
        <a:bodyPr/>
        <a:lstStyle/>
        <a:p>
          <a:endParaRPr lang="es-ES" sz="1500" dirty="0"/>
        </a:p>
        <a:p>
          <a:endParaRPr lang="es-ES" sz="1500" dirty="0"/>
        </a:p>
        <a:p>
          <a:r>
            <a:rPr lang="es-ES" sz="1500" dirty="0"/>
            <a:t>Identificación de Rendición de cuentas</a:t>
          </a:r>
        </a:p>
        <a:p>
          <a:endParaRPr lang="es-ES" sz="1500" dirty="0"/>
        </a:p>
        <a:p>
          <a:r>
            <a:rPr lang="es-ES" sz="1500" dirty="0"/>
            <a:t>Elaboración de Juramento Estimatorio</a:t>
          </a:r>
        </a:p>
        <a:p>
          <a:endParaRPr lang="es-ES" sz="1500" dirty="0"/>
        </a:p>
        <a:p>
          <a:endParaRPr lang="es-ES" sz="1500" dirty="0"/>
        </a:p>
        <a:p>
          <a:endParaRPr lang="es-ES" sz="1500" dirty="0"/>
        </a:p>
        <a:p>
          <a:r>
            <a:rPr lang="es-ES" sz="2400" b="1" dirty="0"/>
            <a:t>295</a:t>
          </a:r>
        </a:p>
      </dgm:t>
    </dgm:pt>
    <dgm:pt modelId="{6821B480-46D3-4D0B-92EF-5AE5205F4A3B}" type="parTrans" cxnId="{ECFBE048-0CA4-4557-BFDA-9FC1EC5F63AA}">
      <dgm:prSet/>
      <dgm:spPr/>
      <dgm:t>
        <a:bodyPr/>
        <a:lstStyle/>
        <a:p>
          <a:endParaRPr lang="es-CO"/>
        </a:p>
      </dgm:t>
    </dgm:pt>
    <dgm:pt modelId="{53A14C42-FB8D-419A-A1F3-2BA47312644D}" type="sibTrans" cxnId="{ECFBE048-0CA4-4557-BFDA-9FC1EC5F63AA}">
      <dgm:prSet/>
      <dgm:spPr/>
      <dgm:t>
        <a:bodyPr/>
        <a:lstStyle/>
        <a:p>
          <a:endParaRPr lang="es-CO"/>
        </a:p>
      </dgm:t>
    </dgm:pt>
    <dgm:pt modelId="{9146E1A9-7938-48F5-AAD5-F697C95CBDCA}">
      <dgm:prSet phldrT="[Texto]"/>
      <dgm:spPr>
        <a:gradFill rotWithShape="0">
          <a:gsLst>
            <a:gs pos="0">
              <a:schemeClr val="lt1">
                <a:hueOff val="0"/>
                <a:satOff val="0"/>
                <a:lumOff val="0"/>
                <a:alphaOff val="0"/>
                <a:satMod val="103000"/>
                <a:lumMod val="102000"/>
                <a:tint val="94000"/>
              </a:schemeClr>
            </a:gs>
            <a:gs pos="19000">
              <a:schemeClr val="lt1">
                <a:hueOff val="0"/>
                <a:satOff val="0"/>
                <a:lumOff val="0"/>
                <a:alphaOff val="0"/>
                <a:satMod val="110000"/>
                <a:lumMod val="100000"/>
                <a:shade val="100000"/>
              </a:schemeClr>
            </a:gs>
            <a:gs pos="100000">
              <a:schemeClr val="tx2">
                <a:lumMod val="60000"/>
                <a:lumOff val="40000"/>
              </a:schemeClr>
            </a:gs>
          </a:gsLst>
        </a:gradFill>
      </dgm:spPr>
      <dgm:t>
        <a:bodyPr/>
        <a:lstStyle/>
        <a:p>
          <a:r>
            <a:rPr lang="es-ES" dirty="0"/>
            <a:t>Siniestro de Pólizas</a:t>
          </a:r>
          <a:endParaRPr lang="es-CO" dirty="0"/>
        </a:p>
      </dgm:t>
    </dgm:pt>
    <dgm:pt modelId="{C9B71CDD-BF3B-4400-B315-EAAC287671C7}" type="parTrans" cxnId="{23A1164F-32D3-4C98-8A94-EA5196B97AE8}">
      <dgm:prSet/>
      <dgm:spPr/>
      <dgm:t>
        <a:bodyPr/>
        <a:lstStyle/>
        <a:p>
          <a:endParaRPr lang="es-CO"/>
        </a:p>
      </dgm:t>
    </dgm:pt>
    <dgm:pt modelId="{08059CAB-0E38-441E-995D-FC1189AF8A25}" type="sibTrans" cxnId="{23A1164F-32D3-4C98-8A94-EA5196B97AE8}">
      <dgm:prSet/>
      <dgm:spPr/>
      <dgm:t>
        <a:bodyPr/>
        <a:lstStyle/>
        <a:p>
          <a:endParaRPr lang="es-CO"/>
        </a:p>
      </dgm:t>
    </dgm:pt>
    <dgm:pt modelId="{912F7886-C322-435F-94A0-BE1F8D668260}">
      <dgm:prSet phldrT="[Texto]" custT="1"/>
      <dgm:spPr/>
      <dgm:t>
        <a:bodyPr/>
        <a:lstStyle/>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endParaRPr lang="es-ES" sz="1500" b="1" dirty="0"/>
        </a:p>
        <a:p>
          <a:r>
            <a:rPr lang="es-ES" sz="2400" b="1" dirty="0"/>
            <a:t>295</a:t>
          </a:r>
          <a:endParaRPr lang="es-CO" sz="2400" dirty="0"/>
        </a:p>
      </dgm:t>
    </dgm:pt>
    <dgm:pt modelId="{7A72C887-2E0C-4829-8BD3-0CF9AF509AEB}" type="parTrans" cxnId="{25CA72FA-6C76-4A98-B7D6-A905B22645D3}">
      <dgm:prSet/>
      <dgm:spPr/>
      <dgm:t>
        <a:bodyPr/>
        <a:lstStyle/>
        <a:p>
          <a:endParaRPr lang="es-CO"/>
        </a:p>
      </dgm:t>
    </dgm:pt>
    <dgm:pt modelId="{E46E061E-0057-4A3B-BCB3-D23608F2231C}" type="sibTrans" cxnId="{25CA72FA-6C76-4A98-B7D6-A905B22645D3}">
      <dgm:prSet/>
      <dgm:spPr/>
      <dgm:t>
        <a:bodyPr/>
        <a:lstStyle/>
        <a:p>
          <a:endParaRPr lang="es-CO"/>
        </a:p>
      </dgm:t>
    </dgm:pt>
    <dgm:pt modelId="{A7FA3BD1-E2B0-4577-AF59-A1F471755A5A}">
      <dgm:prSet phldrT="[Texto]"/>
      <dgm:spPr/>
      <dgm:t>
        <a:bodyPr/>
        <a:lstStyle/>
        <a:p>
          <a:endParaRPr lang="es-ES" dirty="0"/>
        </a:p>
        <a:p>
          <a:endParaRPr lang="es-ES" dirty="0"/>
        </a:p>
        <a:p>
          <a:endParaRPr lang="es-ES" dirty="0"/>
        </a:p>
        <a:p>
          <a:endParaRPr lang="es-ES" dirty="0"/>
        </a:p>
        <a:p>
          <a:endParaRPr lang="es-ES" dirty="0"/>
        </a:p>
        <a:p>
          <a:endParaRPr lang="es-ES" dirty="0"/>
        </a:p>
        <a:p>
          <a:endParaRPr lang="es-ES" dirty="0"/>
        </a:p>
        <a:p>
          <a:r>
            <a:rPr lang="es-ES" b="1" dirty="0"/>
            <a:t>En identificación</a:t>
          </a:r>
          <a:endParaRPr lang="es-CO" b="1" dirty="0"/>
        </a:p>
      </dgm:t>
    </dgm:pt>
    <dgm:pt modelId="{7F82670F-C1B4-4683-AEC2-3C9F03E8C3F9}" type="parTrans" cxnId="{D797EA0E-9D0C-4B37-96F2-FCBF668D6107}">
      <dgm:prSet/>
      <dgm:spPr/>
      <dgm:t>
        <a:bodyPr/>
        <a:lstStyle/>
        <a:p>
          <a:endParaRPr lang="es-CO"/>
        </a:p>
      </dgm:t>
    </dgm:pt>
    <dgm:pt modelId="{FD4D6430-FB68-47BD-8C32-C3554E0ED035}" type="sibTrans" cxnId="{D797EA0E-9D0C-4B37-96F2-FCBF668D6107}">
      <dgm:prSet/>
      <dgm:spPr/>
      <dgm:t>
        <a:bodyPr/>
        <a:lstStyle/>
        <a:p>
          <a:endParaRPr lang="es-CO"/>
        </a:p>
      </dgm:t>
    </dgm:pt>
    <dgm:pt modelId="{C36B2889-51B5-47D6-B2D8-634B6C1E4118}" type="pres">
      <dgm:prSet presAssocID="{80690C83-7433-4C17-9F3A-4B615F2C7D1F}" presName="Name0" presStyleCnt="0">
        <dgm:presLayoutVars>
          <dgm:chMax val="7"/>
          <dgm:chPref val="7"/>
          <dgm:dir/>
          <dgm:animLvl val="lvl"/>
        </dgm:presLayoutVars>
      </dgm:prSet>
      <dgm:spPr/>
    </dgm:pt>
    <dgm:pt modelId="{422D8ABC-0831-41EB-BA74-8A0BF4408D04}" type="pres">
      <dgm:prSet presAssocID="{A7985D6E-AD84-4D08-9D42-9E57374634C5}" presName="parentText_1" presStyleLbl="node1" presStyleIdx="0" presStyleCnt="4">
        <dgm:presLayoutVars>
          <dgm:chMax val="1"/>
          <dgm:chPref val="1"/>
          <dgm:bulletEnabled val="1"/>
        </dgm:presLayoutVars>
      </dgm:prSet>
      <dgm:spPr/>
    </dgm:pt>
    <dgm:pt modelId="{F2700CFB-0B0C-4AD8-8117-1A7C58A57C85}" type="pres">
      <dgm:prSet presAssocID="{A7985D6E-AD84-4D08-9D42-9E57374634C5}" presName="childText_1" presStyleLbl="node1" presStyleIdx="0" presStyleCnt="4">
        <dgm:presLayoutVars>
          <dgm:chMax val="0"/>
          <dgm:chPref val="0"/>
          <dgm:bulletEnabled val="1"/>
        </dgm:presLayoutVars>
      </dgm:prSet>
      <dgm:spPr/>
    </dgm:pt>
    <dgm:pt modelId="{537A2897-2C26-42D0-A6E0-6C08F2F40991}" type="pres">
      <dgm:prSet presAssocID="{A7985D6E-AD84-4D08-9D42-9E57374634C5}" presName="accentShape_1" presStyleCnt="0"/>
      <dgm:spPr/>
    </dgm:pt>
    <dgm:pt modelId="{81EEE21C-D74E-480D-908C-1E6FAAA8BA58}" type="pres">
      <dgm:prSet presAssocID="{A7985D6E-AD84-4D08-9D42-9E57374634C5}" presName="imageRepeatNode" presStyleLbl="node1" presStyleIdx="0" presStyleCnt="4"/>
      <dgm:spPr/>
    </dgm:pt>
    <dgm:pt modelId="{E29AFAF4-E9D2-4DD2-AFE7-AF220EFCCF11}" type="pres">
      <dgm:prSet presAssocID="{6AB12BFD-438C-4F3E-B934-13F16768862D}" presName="parentText_2" presStyleLbl="node1" presStyleIdx="0" presStyleCnt="4">
        <dgm:presLayoutVars>
          <dgm:chMax val="1"/>
          <dgm:chPref val="1"/>
          <dgm:bulletEnabled val="1"/>
        </dgm:presLayoutVars>
      </dgm:prSet>
      <dgm:spPr/>
    </dgm:pt>
    <dgm:pt modelId="{B281CC43-D3E2-4372-A013-6BD0D44B4CB9}" type="pres">
      <dgm:prSet presAssocID="{6AB12BFD-438C-4F3E-B934-13F16768862D}" presName="childText_2" presStyleLbl="node2" presStyleIdx="0" presStyleCnt="0">
        <dgm:presLayoutVars>
          <dgm:chMax val="0"/>
          <dgm:chPref val="0"/>
          <dgm:bulletEnabled val="1"/>
        </dgm:presLayoutVars>
      </dgm:prSet>
      <dgm:spPr/>
    </dgm:pt>
    <dgm:pt modelId="{8471E4FD-464A-42D6-8685-6023B5757CE0}" type="pres">
      <dgm:prSet presAssocID="{6AB12BFD-438C-4F3E-B934-13F16768862D}" presName="accentShape_2" presStyleCnt="0"/>
      <dgm:spPr/>
    </dgm:pt>
    <dgm:pt modelId="{F7A4C92B-780F-4795-BB74-58D20D7E9E91}" type="pres">
      <dgm:prSet presAssocID="{6AB12BFD-438C-4F3E-B934-13F16768862D}" presName="imageRepeatNode" presStyleLbl="node1" presStyleIdx="1" presStyleCnt="4"/>
      <dgm:spPr/>
    </dgm:pt>
    <dgm:pt modelId="{553E566B-FFC2-42D8-A96C-1C70A6283364}" type="pres">
      <dgm:prSet presAssocID="{A08E17A4-E839-4B42-9F8D-58AD0AED9217}" presName="parentText_3" presStyleLbl="node1" presStyleIdx="1" presStyleCnt="4">
        <dgm:presLayoutVars>
          <dgm:chMax val="1"/>
          <dgm:chPref val="1"/>
          <dgm:bulletEnabled val="1"/>
        </dgm:presLayoutVars>
      </dgm:prSet>
      <dgm:spPr/>
    </dgm:pt>
    <dgm:pt modelId="{363A072C-2D3B-43D8-82EC-B1E0F00BB29C}" type="pres">
      <dgm:prSet presAssocID="{A08E17A4-E839-4B42-9F8D-58AD0AED9217}" presName="childText_3" presStyleLbl="node2" presStyleIdx="0" presStyleCnt="0">
        <dgm:presLayoutVars>
          <dgm:chMax val="0"/>
          <dgm:chPref val="0"/>
          <dgm:bulletEnabled val="1"/>
        </dgm:presLayoutVars>
      </dgm:prSet>
      <dgm:spPr/>
    </dgm:pt>
    <dgm:pt modelId="{78B9D5CC-B352-43D7-ADAE-9D25F2EDA016}" type="pres">
      <dgm:prSet presAssocID="{A08E17A4-E839-4B42-9F8D-58AD0AED9217}" presName="accentShape_3" presStyleCnt="0"/>
      <dgm:spPr/>
    </dgm:pt>
    <dgm:pt modelId="{78BB5359-0127-465E-8C90-DF8423F339C0}" type="pres">
      <dgm:prSet presAssocID="{A08E17A4-E839-4B42-9F8D-58AD0AED9217}" presName="imageRepeatNode" presStyleLbl="node1" presStyleIdx="2" presStyleCnt="4"/>
      <dgm:spPr/>
    </dgm:pt>
    <dgm:pt modelId="{245B4837-25DA-4AD2-BBD6-D825D7D7BC3C}" type="pres">
      <dgm:prSet presAssocID="{9146E1A9-7938-48F5-AAD5-F697C95CBDCA}" presName="parentText_4" presStyleLbl="node1" presStyleIdx="2" presStyleCnt="4">
        <dgm:presLayoutVars>
          <dgm:chMax val="1"/>
          <dgm:chPref val="1"/>
          <dgm:bulletEnabled val="1"/>
        </dgm:presLayoutVars>
      </dgm:prSet>
      <dgm:spPr/>
    </dgm:pt>
    <dgm:pt modelId="{8F6C9314-9935-4A7A-9586-B89C991B5D80}" type="pres">
      <dgm:prSet presAssocID="{9146E1A9-7938-48F5-AAD5-F697C95CBDCA}" presName="childText_4" presStyleLbl="node2" presStyleIdx="0" presStyleCnt="0">
        <dgm:presLayoutVars>
          <dgm:chMax val="0"/>
          <dgm:chPref val="0"/>
          <dgm:bulletEnabled val="1"/>
        </dgm:presLayoutVars>
      </dgm:prSet>
      <dgm:spPr/>
    </dgm:pt>
    <dgm:pt modelId="{0DB79064-F486-4837-A3C0-35825064099A}" type="pres">
      <dgm:prSet presAssocID="{9146E1A9-7938-48F5-AAD5-F697C95CBDCA}" presName="accentShape_4" presStyleCnt="0"/>
      <dgm:spPr/>
    </dgm:pt>
    <dgm:pt modelId="{EA51938F-EA3A-4AAF-9956-FF096E24F73B}" type="pres">
      <dgm:prSet presAssocID="{9146E1A9-7938-48F5-AAD5-F697C95CBDCA}" presName="imageRepeatNode" presStyleLbl="node1" presStyleIdx="3" presStyleCnt="4"/>
      <dgm:spPr/>
    </dgm:pt>
  </dgm:ptLst>
  <dgm:cxnLst>
    <dgm:cxn modelId="{92A65803-D8AF-47EA-B449-7E419D35A9A0}" srcId="{80690C83-7433-4C17-9F3A-4B615F2C7D1F}" destId="{6AB12BFD-438C-4F3E-B934-13F16768862D}" srcOrd="1" destOrd="0" parTransId="{69537FEE-F8D9-4D9E-9FC8-5C56547B89C9}" sibTransId="{A2DB9DC2-4A35-4D29-A58D-711FF396C811}"/>
    <dgm:cxn modelId="{55FD9E04-BB71-4144-8520-BB29AF5E0C61}" type="presOf" srcId="{A7985D6E-AD84-4D08-9D42-9E57374634C5}" destId="{422D8ABC-0831-41EB-BA74-8A0BF4408D04}" srcOrd="0" destOrd="0" presId="urn:microsoft.com/office/officeart/2009/3/layout/BlockDescendingList"/>
    <dgm:cxn modelId="{A76ACB0C-3933-4D6D-BD85-256B4A098F9A}" srcId="{80690C83-7433-4C17-9F3A-4B615F2C7D1F}" destId="{A08E17A4-E839-4B42-9F8D-58AD0AED9217}" srcOrd="2" destOrd="0" parTransId="{E8F09F1B-8E31-46EC-B73D-38CAFCD4CA24}" sibTransId="{9C418838-9B2C-49A4-BCB5-41BA3ED1587E}"/>
    <dgm:cxn modelId="{6470430E-8ED8-45E5-B372-C89F9F3DF455}" type="presOf" srcId="{9146E1A9-7938-48F5-AAD5-F697C95CBDCA}" destId="{245B4837-25DA-4AD2-BBD6-D825D7D7BC3C}" srcOrd="0" destOrd="0" presId="urn:microsoft.com/office/officeart/2009/3/layout/BlockDescendingList"/>
    <dgm:cxn modelId="{D797EA0E-9D0C-4B37-96F2-FCBF668D6107}" srcId="{9146E1A9-7938-48F5-AAD5-F697C95CBDCA}" destId="{A7FA3BD1-E2B0-4577-AF59-A1F471755A5A}" srcOrd="0" destOrd="0" parTransId="{7F82670F-C1B4-4683-AEC2-3C9F03E8C3F9}" sibTransId="{FD4D6430-FB68-47BD-8C32-C3554E0ED035}"/>
    <dgm:cxn modelId="{F3E8CA2E-6367-46BF-9A95-48FCF286CABC}" srcId="{A7985D6E-AD84-4D08-9D42-9E57374634C5}" destId="{086F1849-58FC-47EC-AC44-8D3279FD4D18}" srcOrd="2" destOrd="0" parTransId="{AA5CE925-69F4-46C8-A939-7FF7861FE37C}" sibTransId="{177ED0FB-7C17-492E-A296-A1E3F26E97DB}"/>
    <dgm:cxn modelId="{6D6FD63F-0DFA-4B4E-833F-76CB02C17328}" type="presOf" srcId="{912F7886-C322-435F-94A0-BE1F8D668260}" destId="{363A072C-2D3B-43D8-82EC-B1E0F00BB29C}" srcOrd="0" destOrd="0" presId="urn:microsoft.com/office/officeart/2009/3/layout/BlockDescendingList"/>
    <dgm:cxn modelId="{BDA74B5B-AD00-4A43-B623-3415032B5D05}" srcId="{A7985D6E-AD84-4D08-9D42-9E57374634C5}" destId="{226A7A99-F995-4931-9B90-31BE75DFA562}" srcOrd="1" destOrd="0" parTransId="{2D99E68B-3705-4F57-9E56-5EB2FCDDA32C}" sibTransId="{6300ABF8-E750-4218-9591-4EF81B00F736}"/>
    <dgm:cxn modelId="{ECFBE048-0CA4-4557-BFDA-9FC1EC5F63AA}" srcId="{6AB12BFD-438C-4F3E-B934-13F16768862D}" destId="{93F873E5-11D8-467B-BCD2-AC7821465562}" srcOrd="0" destOrd="0" parTransId="{6821B480-46D3-4D0B-92EF-5AE5205F4A3B}" sibTransId="{53A14C42-FB8D-419A-A1F3-2BA47312644D}"/>
    <dgm:cxn modelId="{23A1164F-32D3-4C98-8A94-EA5196B97AE8}" srcId="{80690C83-7433-4C17-9F3A-4B615F2C7D1F}" destId="{9146E1A9-7938-48F5-AAD5-F697C95CBDCA}" srcOrd="3" destOrd="0" parTransId="{C9B71CDD-BF3B-4400-B315-EAAC287671C7}" sibTransId="{08059CAB-0E38-441E-995D-FC1189AF8A25}"/>
    <dgm:cxn modelId="{E6616477-74AB-4E13-AB96-B71D27AE3728}" type="presOf" srcId="{A7FA3BD1-E2B0-4577-AF59-A1F471755A5A}" destId="{8F6C9314-9935-4A7A-9586-B89C991B5D80}" srcOrd="0" destOrd="0" presId="urn:microsoft.com/office/officeart/2009/3/layout/BlockDescendingList"/>
    <dgm:cxn modelId="{28D8198C-8E07-4152-9614-2F93C5239F2D}" type="presOf" srcId="{6AB12BFD-438C-4F3E-B934-13F16768862D}" destId="{F7A4C92B-780F-4795-BB74-58D20D7E9E91}" srcOrd="1" destOrd="0" presId="urn:microsoft.com/office/officeart/2009/3/layout/BlockDescendingList"/>
    <dgm:cxn modelId="{81946A90-A238-464E-B3AD-A263CD59ADAD}" type="presOf" srcId="{A7985D6E-AD84-4D08-9D42-9E57374634C5}" destId="{81EEE21C-D74E-480D-908C-1E6FAAA8BA58}" srcOrd="1" destOrd="0" presId="urn:microsoft.com/office/officeart/2009/3/layout/BlockDescendingList"/>
    <dgm:cxn modelId="{C54F57A1-5EC9-49CD-8519-ABA541D2180F}" srcId="{80690C83-7433-4C17-9F3A-4B615F2C7D1F}" destId="{A7985D6E-AD84-4D08-9D42-9E57374634C5}" srcOrd="0" destOrd="0" parTransId="{9F503F9B-EC55-4033-A198-B91D2828E503}" sibTransId="{6696B486-73DA-44BB-A8E6-78F6AC644238}"/>
    <dgm:cxn modelId="{5FF2F1A9-6281-4FC6-B4FF-EEBB82D6C3D4}" type="presOf" srcId="{80690C83-7433-4C17-9F3A-4B615F2C7D1F}" destId="{C36B2889-51B5-47D6-B2D8-634B6C1E4118}" srcOrd="0" destOrd="0" presId="urn:microsoft.com/office/officeart/2009/3/layout/BlockDescendingList"/>
    <dgm:cxn modelId="{DD27C6AB-3843-40F6-B5EF-9919258667DC}" type="presOf" srcId="{086F1849-58FC-47EC-AC44-8D3279FD4D18}" destId="{F2700CFB-0B0C-4AD8-8117-1A7C58A57C85}" srcOrd="0" destOrd="2" presId="urn:microsoft.com/office/officeart/2009/3/layout/BlockDescendingList"/>
    <dgm:cxn modelId="{86724EB5-F385-4CA3-9D46-3FE7C8C5474D}" srcId="{A7985D6E-AD84-4D08-9D42-9E57374634C5}" destId="{963055AB-50E9-4A32-8970-35AE85DF91DE}" srcOrd="0" destOrd="0" parTransId="{24DA8593-9223-414C-9C78-D07F68CE8DEA}" sibTransId="{E3F4DD80-142F-4C68-90FA-B73AD9E0F408}"/>
    <dgm:cxn modelId="{5279A9B5-F4B6-43BE-92A3-FE75322A9BE1}" type="presOf" srcId="{226A7A99-F995-4931-9B90-31BE75DFA562}" destId="{F2700CFB-0B0C-4AD8-8117-1A7C58A57C85}" srcOrd="0" destOrd="1" presId="urn:microsoft.com/office/officeart/2009/3/layout/BlockDescendingList"/>
    <dgm:cxn modelId="{FF0134C6-96D0-4D52-9736-346E5B6F5691}" type="presOf" srcId="{A08E17A4-E839-4B42-9F8D-58AD0AED9217}" destId="{553E566B-FFC2-42D8-A96C-1C70A6283364}" srcOrd="0" destOrd="0" presId="urn:microsoft.com/office/officeart/2009/3/layout/BlockDescendingList"/>
    <dgm:cxn modelId="{31685ACB-16C9-48FE-9979-6850A10282B0}" type="presOf" srcId="{A08E17A4-E839-4B42-9F8D-58AD0AED9217}" destId="{78BB5359-0127-465E-8C90-DF8423F339C0}" srcOrd="1" destOrd="0" presId="urn:microsoft.com/office/officeart/2009/3/layout/BlockDescendingList"/>
    <dgm:cxn modelId="{6207FBD7-6B20-4E27-BE4C-C12C8B4B76AE}" type="presOf" srcId="{9146E1A9-7938-48F5-AAD5-F697C95CBDCA}" destId="{EA51938F-EA3A-4AAF-9956-FF096E24F73B}" srcOrd="1" destOrd="0" presId="urn:microsoft.com/office/officeart/2009/3/layout/BlockDescendingList"/>
    <dgm:cxn modelId="{E8D70DDB-B5F9-4298-A1B3-9FD2B9F61B84}" type="presOf" srcId="{963055AB-50E9-4A32-8970-35AE85DF91DE}" destId="{F2700CFB-0B0C-4AD8-8117-1A7C58A57C85}" srcOrd="0" destOrd="0" presId="urn:microsoft.com/office/officeart/2009/3/layout/BlockDescendingList"/>
    <dgm:cxn modelId="{4B0258E9-1168-45C1-9C21-50C641FD4214}" type="presOf" srcId="{93F873E5-11D8-467B-BCD2-AC7821465562}" destId="{B281CC43-D3E2-4372-A013-6BD0D44B4CB9}" srcOrd="0" destOrd="0" presId="urn:microsoft.com/office/officeart/2009/3/layout/BlockDescendingList"/>
    <dgm:cxn modelId="{614D15F4-4A6E-4EDA-A8FA-B00949FC4950}" type="presOf" srcId="{6AB12BFD-438C-4F3E-B934-13F16768862D}" destId="{E29AFAF4-E9D2-4DD2-AFE7-AF220EFCCF11}" srcOrd="0" destOrd="0" presId="urn:microsoft.com/office/officeart/2009/3/layout/BlockDescendingList"/>
    <dgm:cxn modelId="{25CA72FA-6C76-4A98-B7D6-A905B22645D3}" srcId="{A08E17A4-E839-4B42-9F8D-58AD0AED9217}" destId="{912F7886-C322-435F-94A0-BE1F8D668260}" srcOrd="0" destOrd="0" parTransId="{7A72C887-2E0C-4829-8BD3-0CF9AF509AEB}" sibTransId="{E46E061E-0057-4A3B-BCB3-D23608F2231C}"/>
    <dgm:cxn modelId="{0A594E93-5481-4B4F-B6B9-7DCB79372CA1}" type="presParOf" srcId="{C36B2889-51B5-47D6-B2D8-634B6C1E4118}" destId="{422D8ABC-0831-41EB-BA74-8A0BF4408D04}" srcOrd="0" destOrd="0" presId="urn:microsoft.com/office/officeart/2009/3/layout/BlockDescendingList"/>
    <dgm:cxn modelId="{523BE7F4-D576-4FCB-8B1B-C68440E7B033}" type="presParOf" srcId="{C36B2889-51B5-47D6-B2D8-634B6C1E4118}" destId="{F2700CFB-0B0C-4AD8-8117-1A7C58A57C85}" srcOrd="1" destOrd="0" presId="urn:microsoft.com/office/officeart/2009/3/layout/BlockDescendingList"/>
    <dgm:cxn modelId="{D638E6B1-9C24-4F2C-820E-D9BC69684461}" type="presParOf" srcId="{C36B2889-51B5-47D6-B2D8-634B6C1E4118}" destId="{537A2897-2C26-42D0-A6E0-6C08F2F40991}" srcOrd="2" destOrd="0" presId="urn:microsoft.com/office/officeart/2009/3/layout/BlockDescendingList"/>
    <dgm:cxn modelId="{30CC0475-7B45-4C1E-9B9F-743BF16B58D5}" type="presParOf" srcId="{537A2897-2C26-42D0-A6E0-6C08F2F40991}" destId="{81EEE21C-D74E-480D-908C-1E6FAAA8BA58}" srcOrd="0" destOrd="0" presId="urn:microsoft.com/office/officeart/2009/3/layout/BlockDescendingList"/>
    <dgm:cxn modelId="{155C6C74-021C-47AF-A1F1-E467582B5E2E}" type="presParOf" srcId="{C36B2889-51B5-47D6-B2D8-634B6C1E4118}" destId="{E29AFAF4-E9D2-4DD2-AFE7-AF220EFCCF11}" srcOrd="3" destOrd="0" presId="urn:microsoft.com/office/officeart/2009/3/layout/BlockDescendingList"/>
    <dgm:cxn modelId="{48F2A238-9935-48F0-9E05-67BA3895A21B}" type="presParOf" srcId="{C36B2889-51B5-47D6-B2D8-634B6C1E4118}" destId="{B281CC43-D3E2-4372-A013-6BD0D44B4CB9}" srcOrd="4" destOrd="0" presId="urn:microsoft.com/office/officeart/2009/3/layout/BlockDescendingList"/>
    <dgm:cxn modelId="{6901C832-57D3-4EE8-A9AD-EEA837A3628F}" type="presParOf" srcId="{C36B2889-51B5-47D6-B2D8-634B6C1E4118}" destId="{8471E4FD-464A-42D6-8685-6023B5757CE0}" srcOrd="5" destOrd="0" presId="urn:microsoft.com/office/officeart/2009/3/layout/BlockDescendingList"/>
    <dgm:cxn modelId="{9C984ED8-D885-4EAC-8A07-2B5CB0A249C8}" type="presParOf" srcId="{8471E4FD-464A-42D6-8685-6023B5757CE0}" destId="{F7A4C92B-780F-4795-BB74-58D20D7E9E91}" srcOrd="0" destOrd="0" presId="urn:microsoft.com/office/officeart/2009/3/layout/BlockDescendingList"/>
    <dgm:cxn modelId="{A5BB5B66-2B5B-4DBC-B8AB-E2B792378CE8}" type="presParOf" srcId="{C36B2889-51B5-47D6-B2D8-634B6C1E4118}" destId="{553E566B-FFC2-42D8-A96C-1C70A6283364}" srcOrd="6" destOrd="0" presId="urn:microsoft.com/office/officeart/2009/3/layout/BlockDescendingList"/>
    <dgm:cxn modelId="{6F5ECA49-FC44-47DB-9DA0-A07D171D76AB}" type="presParOf" srcId="{C36B2889-51B5-47D6-B2D8-634B6C1E4118}" destId="{363A072C-2D3B-43D8-82EC-B1E0F00BB29C}" srcOrd="7" destOrd="0" presId="urn:microsoft.com/office/officeart/2009/3/layout/BlockDescendingList"/>
    <dgm:cxn modelId="{FA780750-182C-4306-A771-D90B340A0955}" type="presParOf" srcId="{C36B2889-51B5-47D6-B2D8-634B6C1E4118}" destId="{78B9D5CC-B352-43D7-ADAE-9D25F2EDA016}" srcOrd="8" destOrd="0" presId="urn:microsoft.com/office/officeart/2009/3/layout/BlockDescendingList"/>
    <dgm:cxn modelId="{D6255003-FBF1-431E-91E6-32111710D2B5}" type="presParOf" srcId="{78B9D5CC-B352-43D7-ADAE-9D25F2EDA016}" destId="{78BB5359-0127-465E-8C90-DF8423F339C0}" srcOrd="0" destOrd="0" presId="urn:microsoft.com/office/officeart/2009/3/layout/BlockDescendingList"/>
    <dgm:cxn modelId="{5786FE67-07AB-4722-A501-1793733001FE}" type="presParOf" srcId="{C36B2889-51B5-47D6-B2D8-634B6C1E4118}" destId="{245B4837-25DA-4AD2-BBD6-D825D7D7BC3C}" srcOrd="9" destOrd="0" presId="urn:microsoft.com/office/officeart/2009/3/layout/BlockDescendingList"/>
    <dgm:cxn modelId="{5C427DE0-EA01-4A3E-93DA-3D53206AF270}" type="presParOf" srcId="{C36B2889-51B5-47D6-B2D8-634B6C1E4118}" destId="{8F6C9314-9935-4A7A-9586-B89C991B5D80}" srcOrd="10" destOrd="0" presId="urn:microsoft.com/office/officeart/2009/3/layout/BlockDescendingList"/>
    <dgm:cxn modelId="{B957E0C0-14A0-4176-AA23-4AD2F1584A54}" type="presParOf" srcId="{C36B2889-51B5-47D6-B2D8-634B6C1E4118}" destId="{0DB79064-F486-4837-A3C0-35825064099A}" srcOrd="11" destOrd="0" presId="urn:microsoft.com/office/officeart/2009/3/layout/BlockDescendingList"/>
    <dgm:cxn modelId="{E7D0B9A6-8F5C-4733-B7FF-8A34C3443304}" type="presParOf" srcId="{0DB79064-F486-4837-A3C0-35825064099A}" destId="{EA51938F-EA3A-4AAF-9956-FF096E24F73B}" srcOrd="0" destOrd="0" presId="urn:microsoft.com/office/officeart/2009/3/layout/BlockDescending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4C796EF-3E69-4AE4-AF08-72A550D32D7B}" type="doc">
      <dgm:prSet loTypeId="urn:microsoft.com/office/officeart/2009/3/layout/RandomtoResultProcess" loCatId="process" qsTypeId="urn:microsoft.com/office/officeart/2005/8/quickstyle/simple1" qsCatId="simple" csTypeId="urn:microsoft.com/office/officeart/2005/8/colors/accent1_2" csCatId="accent1" phldr="1"/>
      <dgm:spPr/>
    </dgm:pt>
    <dgm:pt modelId="{7B69615E-9A92-45D2-AF7F-756888AB1A08}">
      <dgm:prSet phldrT="[Texto]" custT="1"/>
      <dgm:spPr/>
      <dgm:t>
        <a:bodyPr/>
        <a:lstStyle/>
        <a:p>
          <a:r>
            <a:rPr lang="es-ES" sz="1800" dirty="0"/>
            <a:t>Recepción Archivo de Excel</a:t>
          </a:r>
          <a:endParaRPr lang="es-CO" sz="1800" dirty="0"/>
        </a:p>
      </dgm:t>
    </dgm:pt>
    <dgm:pt modelId="{0934364C-E75D-491D-80E7-43E828E357CE}" type="parTrans" cxnId="{C2BB740F-22D4-4F28-8C9C-942745C54D40}">
      <dgm:prSet/>
      <dgm:spPr/>
      <dgm:t>
        <a:bodyPr/>
        <a:lstStyle/>
        <a:p>
          <a:endParaRPr lang="es-CO" sz="3600"/>
        </a:p>
      </dgm:t>
    </dgm:pt>
    <dgm:pt modelId="{B756303C-0F98-42CE-91DB-BDDF6F276C24}" type="sibTrans" cxnId="{C2BB740F-22D4-4F28-8C9C-942745C54D40}">
      <dgm:prSet/>
      <dgm:spPr/>
      <dgm:t>
        <a:bodyPr/>
        <a:lstStyle/>
        <a:p>
          <a:endParaRPr lang="es-CO" sz="3600"/>
        </a:p>
      </dgm:t>
    </dgm:pt>
    <dgm:pt modelId="{D23FC0D5-1E8D-4A63-894C-220E3F94526A}">
      <dgm:prSet phldrT="[Texto]" custT="1"/>
      <dgm:spPr/>
      <dgm:t>
        <a:bodyPr/>
        <a:lstStyle/>
        <a:p>
          <a:r>
            <a:rPr lang="es-ES" sz="1100" dirty="0"/>
            <a:t>Ajustes</a:t>
          </a:r>
          <a:endParaRPr lang="es-CO" sz="1100" dirty="0"/>
        </a:p>
      </dgm:t>
    </dgm:pt>
    <dgm:pt modelId="{F7635491-3B02-4233-B13B-7A9FD0551A92}" type="parTrans" cxnId="{65449054-DD1E-4CA9-8044-BC4FB992E819}">
      <dgm:prSet/>
      <dgm:spPr/>
      <dgm:t>
        <a:bodyPr/>
        <a:lstStyle/>
        <a:p>
          <a:endParaRPr lang="es-CO" sz="3600"/>
        </a:p>
      </dgm:t>
    </dgm:pt>
    <dgm:pt modelId="{97C4384C-5652-4FE9-B8C0-9BFC7CADBEDD}" type="sibTrans" cxnId="{65449054-DD1E-4CA9-8044-BC4FB992E819}">
      <dgm:prSet/>
      <dgm:spPr/>
      <dgm:t>
        <a:bodyPr/>
        <a:lstStyle/>
        <a:p>
          <a:endParaRPr lang="es-CO" sz="3600"/>
        </a:p>
      </dgm:t>
    </dgm:pt>
    <dgm:pt modelId="{FEC1DC0A-6C4F-439D-B2EF-7937C236E3BB}">
      <dgm:prSet phldrT="[Texto]" custT="1"/>
      <dgm:spPr/>
      <dgm:t>
        <a:bodyPr/>
        <a:lstStyle/>
        <a:p>
          <a:r>
            <a:rPr lang="es-ES" sz="1100" dirty="0"/>
            <a:t>Admisión </a:t>
          </a:r>
          <a:endParaRPr lang="es-CO" sz="1100" dirty="0"/>
        </a:p>
      </dgm:t>
    </dgm:pt>
    <dgm:pt modelId="{FA51C553-A135-40AC-921D-303FAC9B5D61}" type="parTrans" cxnId="{D14C5882-A738-4B7D-AE68-F761EC8183FB}">
      <dgm:prSet/>
      <dgm:spPr/>
      <dgm:t>
        <a:bodyPr/>
        <a:lstStyle/>
        <a:p>
          <a:endParaRPr lang="es-CO" sz="3600"/>
        </a:p>
      </dgm:t>
    </dgm:pt>
    <dgm:pt modelId="{77A87854-AA9B-4F6A-AE48-3EB378FDD3BB}" type="sibTrans" cxnId="{D14C5882-A738-4B7D-AE68-F761EC8183FB}">
      <dgm:prSet/>
      <dgm:spPr/>
      <dgm:t>
        <a:bodyPr/>
        <a:lstStyle/>
        <a:p>
          <a:endParaRPr lang="es-CO" sz="3600"/>
        </a:p>
      </dgm:t>
    </dgm:pt>
    <dgm:pt modelId="{07CAA835-2896-4C89-B0B9-E68C7E961447}">
      <dgm:prSet phldrT="[Texto]" custT="1"/>
      <dgm:spPr/>
      <dgm:t>
        <a:bodyPr/>
        <a:lstStyle/>
        <a:p>
          <a:r>
            <a:rPr lang="es-ES" sz="2000" dirty="0"/>
            <a:t>Revisión preliminar</a:t>
          </a:r>
          <a:endParaRPr lang="es-CO" sz="2000" dirty="0"/>
        </a:p>
      </dgm:t>
    </dgm:pt>
    <dgm:pt modelId="{88EB8DB3-1784-4D5B-B751-E382C9C98F89}" type="parTrans" cxnId="{0C7BF567-3D30-418B-9097-571889870B67}">
      <dgm:prSet/>
      <dgm:spPr/>
      <dgm:t>
        <a:bodyPr/>
        <a:lstStyle/>
        <a:p>
          <a:endParaRPr lang="es-CO" sz="3600"/>
        </a:p>
      </dgm:t>
    </dgm:pt>
    <dgm:pt modelId="{0A5D4EA9-1660-467A-BA60-F08F137655A3}" type="sibTrans" cxnId="{0C7BF567-3D30-418B-9097-571889870B67}">
      <dgm:prSet/>
      <dgm:spPr/>
      <dgm:t>
        <a:bodyPr/>
        <a:lstStyle/>
        <a:p>
          <a:endParaRPr lang="es-CO" sz="3600"/>
        </a:p>
      </dgm:t>
    </dgm:pt>
    <dgm:pt modelId="{45159FD2-81AB-4FFF-BDB9-1B408C460F5D}">
      <dgm:prSet phldrT="[Texto]" custT="1"/>
      <dgm:spPr/>
      <dgm:t>
        <a:bodyPr/>
        <a:lstStyle/>
        <a:p>
          <a:r>
            <a:rPr lang="es-ES" sz="2000" dirty="0"/>
            <a:t>Admisión</a:t>
          </a:r>
          <a:endParaRPr lang="es-CO" sz="2000" dirty="0"/>
        </a:p>
      </dgm:t>
    </dgm:pt>
    <dgm:pt modelId="{52AC2DED-2CC4-48B8-B0B8-6D566C7D4604}" type="parTrans" cxnId="{644D6819-7242-4FD2-8BD5-862B441538E2}">
      <dgm:prSet/>
      <dgm:spPr/>
      <dgm:t>
        <a:bodyPr/>
        <a:lstStyle/>
        <a:p>
          <a:endParaRPr lang="es-CO" sz="3600"/>
        </a:p>
      </dgm:t>
    </dgm:pt>
    <dgm:pt modelId="{EDDDB040-0FDC-4990-B393-654CE6FA52BE}" type="sibTrans" cxnId="{644D6819-7242-4FD2-8BD5-862B441538E2}">
      <dgm:prSet/>
      <dgm:spPr/>
      <dgm:t>
        <a:bodyPr/>
        <a:lstStyle/>
        <a:p>
          <a:endParaRPr lang="es-CO" sz="3600"/>
        </a:p>
      </dgm:t>
    </dgm:pt>
    <dgm:pt modelId="{B8177F77-9E9C-4792-BB96-965C7C539C54}">
      <dgm:prSet phldrT="[Texto]" custT="1"/>
      <dgm:spPr/>
      <dgm:t>
        <a:bodyPr/>
        <a:lstStyle/>
        <a:p>
          <a:r>
            <a:rPr lang="es-ES" sz="2000" dirty="0"/>
            <a:t>Revisión detallada de información y soportes</a:t>
          </a:r>
          <a:endParaRPr lang="es-CO" sz="2000" dirty="0"/>
        </a:p>
      </dgm:t>
    </dgm:pt>
    <dgm:pt modelId="{0DE504D3-2FA7-4FC2-A069-8839F11AEC66}" type="parTrans" cxnId="{43E5F397-3575-421F-9D16-ACEA5B3EC4E9}">
      <dgm:prSet/>
      <dgm:spPr/>
      <dgm:t>
        <a:bodyPr/>
        <a:lstStyle/>
        <a:p>
          <a:endParaRPr lang="es-CO" sz="3600"/>
        </a:p>
      </dgm:t>
    </dgm:pt>
    <dgm:pt modelId="{547CAEB8-746B-40E0-ADE9-912D6E51DD2F}" type="sibTrans" cxnId="{43E5F397-3575-421F-9D16-ACEA5B3EC4E9}">
      <dgm:prSet/>
      <dgm:spPr/>
      <dgm:t>
        <a:bodyPr/>
        <a:lstStyle/>
        <a:p>
          <a:endParaRPr lang="es-CO" sz="3600"/>
        </a:p>
      </dgm:t>
    </dgm:pt>
    <dgm:pt modelId="{DC201ED1-B13D-4A56-A4AD-7EB0E59D15C4}">
      <dgm:prSet phldrT="[Texto]" custT="1"/>
      <dgm:spPr/>
      <dgm:t>
        <a:bodyPr/>
        <a:lstStyle/>
        <a:p>
          <a:r>
            <a:rPr lang="es-ES" sz="1100" dirty="0"/>
            <a:t>Remisión de cupón</a:t>
          </a:r>
          <a:endParaRPr lang="es-CO" sz="1100" dirty="0"/>
        </a:p>
      </dgm:t>
    </dgm:pt>
    <dgm:pt modelId="{D84F3B3C-092B-4AB2-ADAC-A8B3301D79A3}" type="parTrans" cxnId="{3FCC9023-2741-4C2C-B15D-4C23EA60351A}">
      <dgm:prSet/>
      <dgm:spPr/>
      <dgm:t>
        <a:bodyPr/>
        <a:lstStyle/>
        <a:p>
          <a:endParaRPr lang="es-CO" sz="3600"/>
        </a:p>
      </dgm:t>
    </dgm:pt>
    <dgm:pt modelId="{F895DA38-91CB-41EF-AA10-80032BE6D53A}" type="sibTrans" cxnId="{3FCC9023-2741-4C2C-B15D-4C23EA60351A}">
      <dgm:prSet/>
      <dgm:spPr/>
      <dgm:t>
        <a:bodyPr/>
        <a:lstStyle/>
        <a:p>
          <a:endParaRPr lang="es-CO" sz="3600"/>
        </a:p>
      </dgm:t>
    </dgm:pt>
    <dgm:pt modelId="{7AAF39BE-E7F3-41ED-A163-3EF059E6385C}">
      <dgm:prSet phldrT="[Texto]" custT="1"/>
      <dgm:spPr/>
      <dgm:t>
        <a:bodyPr/>
        <a:lstStyle/>
        <a:p>
          <a:r>
            <a:rPr lang="es-ES" sz="1100" dirty="0"/>
            <a:t>Recaudo de valor neto gestión de depositarios (Ingreso -  Gasto)</a:t>
          </a:r>
          <a:endParaRPr lang="es-CO" sz="1100" dirty="0"/>
        </a:p>
      </dgm:t>
    </dgm:pt>
    <dgm:pt modelId="{A0C610A4-6E7E-4AA2-9F9D-608789D4D8E6}" type="parTrans" cxnId="{706F7F60-EE0A-42A2-8400-7966BC29AFE3}">
      <dgm:prSet/>
      <dgm:spPr/>
      <dgm:t>
        <a:bodyPr/>
        <a:lstStyle/>
        <a:p>
          <a:endParaRPr lang="es-CO" sz="3600"/>
        </a:p>
      </dgm:t>
    </dgm:pt>
    <dgm:pt modelId="{6B33082F-1593-4B52-B948-80E4AF42F84C}" type="sibTrans" cxnId="{706F7F60-EE0A-42A2-8400-7966BC29AFE3}">
      <dgm:prSet/>
      <dgm:spPr/>
      <dgm:t>
        <a:bodyPr/>
        <a:lstStyle/>
        <a:p>
          <a:endParaRPr lang="es-CO" sz="3600"/>
        </a:p>
      </dgm:t>
    </dgm:pt>
    <dgm:pt modelId="{B9882E8A-68D0-48B2-AF79-25CE638C5820}" type="pres">
      <dgm:prSet presAssocID="{A4C796EF-3E69-4AE4-AF08-72A550D32D7B}" presName="Name0" presStyleCnt="0">
        <dgm:presLayoutVars>
          <dgm:dir/>
          <dgm:animOne val="branch"/>
          <dgm:animLvl val="lvl"/>
        </dgm:presLayoutVars>
      </dgm:prSet>
      <dgm:spPr/>
    </dgm:pt>
    <dgm:pt modelId="{FCD7EC75-D491-40F5-95E5-9283EDFCC98E}" type="pres">
      <dgm:prSet presAssocID="{7B69615E-9A92-45D2-AF7F-756888AB1A08}" presName="chaos" presStyleCnt="0"/>
      <dgm:spPr/>
    </dgm:pt>
    <dgm:pt modelId="{144BCEDD-3F5B-4189-91E7-0AD9B4001006}" type="pres">
      <dgm:prSet presAssocID="{7B69615E-9A92-45D2-AF7F-756888AB1A08}" presName="parTx1" presStyleLbl="revTx" presStyleIdx="0" presStyleCnt="5"/>
      <dgm:spPr/>
    </dgm:pt>
    <dgm:pt modelId="{E2EE0B90-C32A-49FA-8DAC-A92FE8DD5E8C}" type="pres">
      <dgm:prSet presAssocID="{7B69615E-9A92-45D2-AF7F-756888AB1A08}" presName="c1" presStyleLbl="node1" presStyleIdx="0" presStyleCnt="19"/>
      <dgm:spPr/>
    </dgm:pt>
    <dgm:pt modelId="{08B3F033-9554-44B4-9E17-3D6E19792EF7}" type="pres">
      <dgm:prSet presAssocID="{7B69615E-9A92-45D2-AF7F-756888AB1A08}" presName="c2" presStyleLbl="node1" presStyleIdx="1" presStyleCnt="19"/>
      <dgm:spPr/>
    </dgm:pt>
    <dgm:pt modelId="{02A9DC1B-25FD-4132-B98D-7A3216BD772E}" type="pres">
      <dgm:prSet presAssocID="{7B69615E-9A92-45D2-AF7F-756888AB1A08}" presName="c3" presStyleLbl="node1" presStyleIdx="2" presStyleCnt="19"/>
      <dgm:spPr/>
    </dgm:pt>
    <dgm:pt modelId="{E920B7B5-956C-4C36-87A9-96DBC9A3C408}" type="pres">
      <dgm:prSet presAssocID="{7B69615E-9A92-45D2-AF7F-756888AB1A08}" presName="c4" presStyleLbl="node1" presStyleIdx="3" presStyleCnt="19"/>
      <dgm:spPr/>
    </dgm:pt>
    <dgm:pt modelId="{AAF8E1AF-F26B-4923-8714-140BC7B232E9}" type="pres">
      <dgm:prSet presAssocID="{7B69615E-9A92-45D2-AF7F-756888AB1A08}" presName="c5" presStyleLbl="node1" presStyleIdx="4" presStyleCnt="19"/>
      <dgm:spPr/>
    </dgm:pt>
    <dgm:pt modelId="{2740189F-A041-4BDA-AC6A-6BD2D191AD65}" type="pres">
      <dgm:prSet presAssocID="{7B69615E-9A92-45D2-AF7F-756888AB1A08}" presName="c6" presStyleLbl="node1" presStyleIdx="5" presStyleCnt="19"/>
      <dgm:spPr/>
    </dgm:pt>
    <dgm:pt modelId="{26C4503A-E4E2-473F-B4C5-54D925A58F11}" type="pres">
      <dgm:prSet presAssocID="{7B69615E-9A92-45D2-AF7F-756888AB1A08}" presName="c7" presStyleLbl="node1" presStyleIdx="6" presStyleCnt="19"/>
      <dgm:spPr/>
    </dgm:pt>
    <dgm:pt modelId="{71CE3452-C250-427B-B758-42391339DA5B}" type="pres">
      <dgm:prSet presAssocID="{7B69615E-9A92-45D2-AF7F-756888AB1A08}" presName="c8" presStyleLbl="node1" presStyleIdx="7" presStyleCnt="19"/>
      <dgm:spPr/>
    </dgm:pt>
    <dgm:pt modelId="{D8112722-5505-44F4-B2C8-0F6B1D3217E3}" type="pres">
      <dgm:prSet presAssocID="{7B69615E-9A92-45D2-AF7F-756888AB1A08}" presName="c9" presStyleLbl="node1" presStyleIdx="8" presStyleCnt="19"/>
      <dgm:spPr/>
    </dgm:pt>
    <dgm:pt modelId="{93AFB9DB-5F7C-4438-8CFF-9C29B6B0B966}" type="pres">
      <dgm:prSet presAssocID="{7B69615E-9A92-45D2-AF7F-756888AB1A08}" presName="c10" presStyleLbl="node1" presStyleIdx="9" presStyleCnt="19"/>
      <dgm:spPr/>
    </dgm:pt>
    <dgm:pt modelId="{AAF3281F-A174-41B1-9825-1715554B070A}" type="pres">
      <dgm:prSet presAssocID="{7B69615E-9A92-45D2-AF7F-756888AB1A08}" presName="c11" presStyleLbl="node1" presStyleIdx="10" presStyleCnt="19"/>
      <dgm:spPr/>
    </dgm:pt>
    <dgm:pt modelId="{319EAF1C-3906-423D-9EEE-ADC4F65BA181}" type="pres">
      <dgm:prSet presAssocID="{7B69615E-9A92-45D2-AF7F-756888AB1A08}" presName="c12" presStyleLbl="node1" presStyleIdx="11" presStyleCnt="19"/>
      <dgm:spPr/>
    </dgm:pt>
    <dgm:pt modelId="{5283D159-C0E5-4D55-B021-8097C7FE912B}" type="pres">
      <dgm:prSet presAssocID="{7B69615E-9A92-45D2-AF7F-756888AB1A08}" presName="c13" presStyleLbl="node1" presStyleIdx="12" presStyleCnt="19"/>
      <dgm:spPr/>
    </dgm:pt>
    <dgm:pt modelId="{81BFB8E7-CC2A-48B3-88E1-89DA5EB355BA}" type="pres">
      <dgm:prSet presAssocID="{7B69615E-9A92-45D2-AF7F-756888AB1A08}" presName="c14" presStyleLbl="node1" presStyleIdx="13" presStyleCnt="19"/>
      <dgm:spPr/>
    </dgm:pt>
    <dgm:pt modelId="{2FC3E877-F8CD-4812-BFA9-FEB368D87ACE}" type="pres">
      <dgm:prSet presAssocID="{7B69615E-9A92-45D2-AF7F-756888AB1A08}" presName="c15" presStyleLbl="node1" presStyleIdx="14" presStyleCnt="19"/>
      <dgm:spPr/>
    </dgm:pt>
    <dgm:pt modelId="{8470217A-840B-48A2-B82C-1E98C134ED8B}" type="pres">
      <dgm:prSet presAssocID="{7B69615E-9A92-45D2-AF7F-756888AB1A08}" presName="c16" presStyleLbl="node1" presStyleIdx="15" presStyleCnt="19"/>
      <dgm:spPr/>
    </dgm:pt>
    <dgm:pt modelId="{6A94C01B-C9DC-4C79-898D-C78007C05F83}" type="pres">
      <dgm:prSet presAssocID="{7B69615E-9A92-45D2-AF7F-756888AB1A08}" presName="c17" presStyleLbl="node1" presStyleIdx="16" presStyleCnt="19"/>
      <dgm:spPr/>
    </dgm:pt>
    <dgm:pt modelId="{BD761630-ABB5-44FB-B200-779F05B26A03}" type="pres">
      <dgm:prSet presAssocID="{7B69615E-9A92-45D2-AF7F-756888AB1A08}" presName="c18" presStyleLbl="node1" presStyleIdx="17" presStyleCnt="19"/>
      <dgm:spPr/>
    </dgm:pt>
    <dgm:pt modelId="{2274BC6F-4C0A-4AA1-9DC0-9CB84C17DAB7}" type="pres">
      <dgm:prSet presAssocID="{B756303C-0F98-42CE-91DB-BDDF6F276C24}" presName="chevronComposite1" presStyleCnt="0"/>
      <dgm:spPr/>
    </dgm:pt>
    <dgm:pt modelId="{2D01CD48-C202-4E88-97C1-DDB2C13B411B}" type="pres">
      <dgm:prSet presAssocID="{B756303C-0F98-42CE-91DB-BDDF6F276C24}" presName="chevron1" presStyleLbl="sibTrans2D1" presStyleIdx="0" presStyleCnt="3"/>
      <dgm:spPr/>
    </dgm:pt>
    <dgm:pt modelId="{9E8ACD54-82A7-43DE-AEEA-5EB5BA74FD43}" type="pres">
      <dgm:prSet presAssocID="{B756303C-0F98-42CE-91DB-BDDF6F276C24}" presName="spChevron1" presStyleCnt="0"/>
      <dgm:spPr/>
    </dgm:pt>
    <dgm:pt modelId="{1E8456FD-4609-49EF-80B8-323AF474AF18}" type="pres">
      <dgm:prSet presAssocID="{07CAA835-2896-4C89-B0B9-E68C7E961447}" presName="middle" presStyleCnt="0"/>
      <dgm:spPr/>
    </dgm:pt>
    <dgm:pt modelId="{28EB6EAC-79FA-4C1E-BE43-5ABCAE12A3ED}" type="pres">
      <dgm:prSet presAssocID="{07CAA835-2896-4C89-B0B9-E68C7E961447}" presName="parTxMid" presStyleLbl="revTx" presStyleIdx="1" presStyleCnt="5"/>
      <dgm:spPr/>
    </dgm:pt>
    <dgm:pt modelId="{87A6BEC4-BE86-44B2-8887-8EF9B8EEBB63}" type="pres">
      <dgm:prSet presAssocID="{07CAA835-2896-4C89-B0B9-E68C7E961447}" presName="desTxMid" presStyleLbl="revTx" presStyleIdx="2" presStyleCnt="5">
        <dgm:presLayoutVars>
          <dgm:bulletEnabled val="1"/>
        </dgm:presLayoutVars>
      </dgm:prSet>
      <dgm:spPr/>
    </dgm:pt>
    <dgm:pt modelId="{4A24E90A-964C-48AC-812F-EC407A191109}" type="pres">
      <dgm:prSet presAssocID="{07CAA835-2896-4C89-B0B9-E68C7E961447}" presName="spMid" presStyleCnt="0"/>
      <dgm:spPr/>
    </dgm:pt>
    <dgm:pt modelId="{DA0D30C5-C63A-492D-ADBE-36F852C2E1E3}" type="pres">
      <dgm:prSet presAssocID="{0A5D4EA9-1660-467A-BA60-F08F137655A3}" presName="chevronComposite1" presStyleCnt="0"/>
      <dgm:spPr/>
    </dgm:pt>
    <dgm:pt modelId="{7E009FD8-2881-420A-BDA1-2D0811206CA6}" type="pres">
      <dgm:prSet presAssocID="{0A5D4EA9-1660-467A-BA60-F08F137655A3}" presName="chevron1" presStyleLbl="sibTrans2D1" presStyleIdx="1" presStyleCnt="3"/>
      <dgm:spPr/>
    </dgm:pt>
    <dgm:pt modelId="{FB519471-31D4-4143-8935-09BCD92BA6E9}" type="pres">
      <dgm:prSet presAssocID="{0A5D4EA9-1660-467A-BA60-F08F137655A3}" presName="spChevron1" presStyleCnt="0"/>
      <dgm:spPr/>
    </dgm:pt>
    <dgm:pt modelId="{C20A3E78-AF4D-4E7C-B7AB-812A787376A4}" type="pres">
      <dgm:prSet presAssocID="{B8177F77-9E9C-4792-BB96-965C7C539C54}" presName="middle" presStyleCnt="0"/>
      <dgm:spPr/>
    </dgm:pt>
    <dgm:pt modelId="{7F37915E-D613-41CF-BCD2-BEDDD805902B}" type="pres">
      <dgm:prSet presAssocID="{B8177F77-9E9C-4792-BB96-965C7C539C54}" presName="parTxMid" presStyleLbl="revTx" presStyleIdx="3" presStyleCnt="5"/>
      <dgm:spPr/>
    </dgm:pt>
    <dgm:pt modelId="{34825C47-5396-4284-BFE0-72C1ADC5EF77}" type="pres">
      <dgm:prSet presAssocID="{B8177F77-9E9C-4792-BB96-965C7C539C54}" presName="spMid" presStyleCnt="0"/>
      <dgm:spPr/>
    </dgm:pt>
    <dgm:pt modelId="{4F44609F-1AFB-4655-BE6A-E090942CE2F6}" type="pres">
      <dgm:prSet presAssocID="{547CAEB8-746B-40E0-ADE9-912D6E51DD2F}" presName="chevronComposite1" presStyleCnt="0"/>
      <dgm:spPr/>
    </dgm:pt>
    <dgm:pt modelId="{0AD2DE46-9EED-4599-9E3F-623BC89B8E29}" type="pres">
      <dgm:prSet presAssocID="{547CAEB8-746B-40E0-ADE9-912D6E51DD2F}" presName="chevron1" presStyleLbl="sibTrans2D1" presStyleIdx="2" presStyleCnt="3"/>
      <dgm:spPr/>
    </dgm:pt>
    <dgm:pt modelId="{84BD1A6E-9C26-4870-8DE4-0509B35A78DB}" type="pres">
      <dgm:prSet presAssocID="{547CAEB8-746B-40E0-ADE9-912D6E51DD2F}" presName="spChevron1" presStyleCnt="0"/>
      <dgm:spPr/>
    </dgm:pt>
    <dgm:pt modelId="{6861AE6F-2A74-4F88-90AA-E610FDEA4BB2}" type="pres">
      <dgm:prSet presAssocID="{45159FD2-81AB-4FFF-BDB9-1B408C460F5D}" presName="last" presStyleCnt="0"/>
      <dgm:spPr/>
    </dgm:pt>
    <dgm:pt modelId="{AE4D87C7-7948-4B47-858C-B161FA2F762E}" type="pres">
      <dgm:prSet presAssocID="{45159FD2-81AB-4FFF-BDB9-1B408C460F5D}" presName="circleTx" presStyleLbl="node1" presStyleIdx="18" presStyleCnt="19"/>
      <dgm:spPr/>
    </dgm:pt>
    <dgm:pt modelId="{33175D7E-6CC2-4504-AEE0-FD24C53FA529}" type="pres">
      <dgm:prSet presAssocID="{45159FD2-81AB-4FFF-BDB9-1B408C460F5D}" presName="desTxN" presStyleLbl="revTx" presStyleIdx="4" presStyleCnt="5">
        <dgm:presLayoutVars>
          <dgm:bulletEnabled val="1"/>
        </dgm:presLayoutVars>
      </dgm:prSet>
      <dgm:spPr/>
    </dgm:pt>
    <dgm:pt modelId="{D79B367E-82AA-4255-BD77-323094022136}" type="pres">
      <dgm:prSet presAssocID="{45159FD2-81AB-4FFF-BDB9-1B408C460F5D}" presName="spN" presStyleCnt="0"/>
      <dgm:spPr/>
    </dgm:pt>
  </dgm:ptLst>
  <dgm:cxnLst>
    <dgm:cxn modelId="{C2BB740F-22D4-4F28-8C9C-942745C54D40}" srcId="{A4C796EF-3E69-4AE4-AF08-72A550D32D7B}" destId="{7B69615E-9A92-45D2-AF7F-756888AB1A08}" srcOrd="0" destOrd="0" parTransId="{0934364C-E75D-491D-80E7-43E828E357CE}" sibTransId="{B756303C-0F98-42CE-91DB-BDDF6F276C24}"/>
    <dgm:cxn modelId="{CADF7617-D338-43D3-AEBD-88099E82748E}" type="presOf" srcId="{FEC1DC0A-6C4F-439D-B2EF-7937C236E3BB}" destId="{33175D7E-6CC2-4504-AEE0-FD24C53FA529}" srcOrd="0" destOrd="1" presId="urn:microsoft.com/office/officeart/2009/3/layout/RandomtoResultProcess"/>
    <dgm:cxn modelId="{644D6819-7242-4FD2-8BD5-862B441538E2}" srcId="{A4C796EF-3E69-4AE4-AF08-72A550D32D7B}" destId="{45159FD2-81AB-4FFF-BDB9-1B408C460F5D}" srcOrd="3" destOrd="0" parTransId="{52AC2DED-2CC4-48B8-B0B8-6D566C7D4604}" sibTransId="{EDDDB040-0FDC-4990-B393-654CE6FA52BE}"/>
    <dgm:cxn modelId="{3FCC9023-2741-4C2C-B15D-4C23EA60351A}" srcId="{07CAA835-2896-4C89-B0B9-E68C7E961447}" destId="{DC201ED1-B13D-4A56-A4AD-7EB0E59D15C4}" srcOrd="0" destOrd="0" parTransId="{D84F3B3C-092B-4AB2-ADAC-A8B3301D79A3}" sibTransId="{F895DA38-91CB-41EF-AA10-80032BE6D53A}"/>
    <dgm:cxn modelId="{28B22127-ED5A-4901-83B8-7038F0153EA8}" type="presOf" srcId="{7B69615E-9A92-45D2-AF7F-756888AB1A08}" destId="{144BCEDD-3F5B-4189-91E7-0AD9B4001006}" srcOrd="0" destOrd="0" presId="urn:microsoft.com/office/officeart/2009/3/layout/RandomtoResultProcess"/>
    <dgm:cxn modelId="{1351435C-3C3E-4488-9D69-1C465E3553F1}" type="presOf" srcId="{7AAF39BE-E7F3-41ED-A163-3EF059E6385C}" destId="{87A6BEC4-BE86-44B2-8887-8EF9B8EEBB63}" srcOrd="0" destOrd="1" presId="urn:microsoft.com/office/officeart/2009/3/layout/RandomtoResultProcess"/>
    <dgm:cxn modelId="{706F7F60-EE0A-42A2-8400-7966BC29AFE3}" srcId="{07CAA835-2896-4C89-B0B9-E68C7E961447}" destId="{7AAF39BE-E7F3-41ED-A163-3EF059E6385C}" srcOrd="1" destOrd="0" parTransId="{A0C610A4-6E7E-4AA2-9F9D-608789D4D8E6}" sibTransId="{6B33082F-1593-4B52-B948-80E4AF42F84C}"/>
    <dgm:cxn modelId="{0C7BF567-3D30-418B-9097-571889870B67}" srcId="{A4C796EF-3E69-4AE4-AF08-72A550D32D7B}" destId="{07CAA835-2896-4C89-B0B9-E68C7E961447}" srcOrd="1" destOrd="0" parTransId="{88EB8DB3-1784-4D5B-B751-E382C9C98F89}" sibTransId="{0A5D4EA9-1660-467A-BA60-F08F137655A3}"/>
    <dgm:cxn modelId="{A20B984B-DD40-4690-82CB-8DB340568B0D}" type="presOf" srcId="{07CAA835-2896-4C89-B0B9-E68C7E961447}" destId="{28EB6EAC-79FA-4C1E-BE43-5ABCAE12A3ED}" srcOrd="0" destOrd="0" presId="urn:microsoft.com/office/officeart/2009/3/layout/RandomtoResultProcess"/>
    <dgm:cxn modelId="{67610F71-D1C6-42FD-AFA7-A11E85275245}" type="presOf" srcId="{B8177F77-9E9C-4792-BB96-965C7C539C54}" destId="{7F37915E-D613-41CF-BCD2-BEDDD805902B}" srcOrd="0" destOrd="0" presId="urn:microsoft.com/office/officeart/2009/3/layout/RandomtoResultProcess"/>
    <dgm:cxn modelId="{65449054-DD1E-4CA9-8044-BC4FB992E819}" srcId="{45159FD2-81AB-4FFF-BDB9-1B408C460F5D}" destId="{D23FC0D5-1E8D-4A63-894C-220E3F94526A}" srcOrd="0" destOrd="0" parTransId="{F7635491-3B02-4233-B13B-7A9FD0551A92}" sibTransId="{97C4384C-5652-4FE9-B8C0-9BFC7CADBEDD}"/>
    <dgm:cxn modelId="{D14C5882-A738-4B7D-AE68-F761EC8183FB}" srcId="{45159FD2-81AB-4FFF-BDB9-1B408C460F5D}" destId="{FEC1DC0A-6C4F-439D-B2EF-7937C236E3BB}" srcOrd="1" destOrd="0" parTransId="{FA51C553-A135-40AC-921D-303FAC9B5D61}" sibTransId="{77A87854-AA9B-4F6A-AE48-3EB378FDD3BB}"/>
    <dgm:cxn modelId="{312B2495-0ECF-4923-8214-7560AA7D9456}" type="presOf" srcId="{45159FD2-81AB-4FFF-BDB9-1B408C460F5D}" destId="{AE4D87C7-7948-4B47-858C-B161FA2F762E}" srcOrd="0" destOrd="0" presId="urn:microsoft.com/office/officeart/2009/3/layout/RandomtoResultProcess"/>
    <dgm:cxn modelId="{43E5F397-3575-421F-9D16-ACEA5B3EC4E9}" srcId="{A4C796EF-3E69-4AE4-AF08-72A550D32D7B}" destId="{B8177F77-9E9C-4792-BB96-965C7C539C54}" srcOrd="2" destOrd="0" parTransId="{0DE504D3-2FA7-4FC2-A069-8839F11AEC66}" sibTransId="{547CAEB8-746B-40E0-ADE9-912D6E51DD2F}"/>
    <dgm:cxn modelId="{323EA9A6-5023-40FD-B123-2E2501A2DA4C}" type="presOf" srcId="{A4C796EF-3E69-4AE4-AF08-72A550D32D7B}" destId="{B9882E8A-68D0-48B2-AF79-25CE638C5820}" srcOrd="0" destOrd="0" presId="urn:microsoft.com/office/officeart/2009/3/layout/RandomtoResultProcess"/>
    <dgm:cxn modelId="{742097B6-3B50-4920-B5D3-9346918E4EAB}" type="presOf" srcId="{DC201ED1-B13D-4A56-A4AD-7EB0E59D15C4}" destId="{87A6BEC4-BE86-44B2-8887-8EF9B8EEBB63}" srcOrd="0" destOrd="0" presId="urn:microsoft.com/office/officeart/2009/3/layout/RandomtoResultProcess"/>
    <dgm:cxn modelId="{68FAFFFC-77E3-4F6F-8A7E-F96622A598D5}" type="presOf" srcId="{D23FC0D5-1E8D-4A63-894C-220E3F94526A}" destId="{33175D7E-6CC2-4504-AEE0-FD24C53FA529}" srcOrd="0" destOrd="0" presId="urn:microsoft.com/office/officeart/2009/3/layout/RandomtoResultProcess"/>
    <dgm:cxn modelId="{4B8F95A6-B753-4106-84C8-EE52A54A8D80}" type="presParOf" srcId="{B9882E8A-68D0-48B2-AF79-25CE638C5820}" destId="{FCD7EC75-D491-40F5-95E5-9283EDFCC98E}" srcOrd="0" destOrd="0" presId="urn:microsoft.com/office/officeart/2009/3/layout/RandomtoResultProcess"/>
    <dgm:cxn modelId="{1723A986-F844-475D-91BE-6121BDE8C4A4}" type="presParOf" srcId="{FCD7EC75-D491-40F5-95E5-9283EDFCC98E}" destId="{144BCEDD-3F5B-4189-91E7-0AD9B4001006}" srcOrd="0" destOrd="0" presId="urn:microsoft.com/office/officeart/2009/3/layout/RandomtoResultProcess"/>
    <dgm:cxn modelId="{03A98BE0-083E-42BE-B853-9AFA1970275F}" type="presParOf" srcId="{FCD7EC75-D491-40F5-95E5-9283EDFCC98E}" destId="{E2EE0B90-C32A-49FA-8DAC-A92FE8DD5E8C}" srcOrd="1" destOrd="0" presId="urn:microsoft.com/office/officeart/2009/3/layout/RandomtoResultProcess"/>
    <dgm:cxn modelId="{4B2EA3FA-6BFD-428F-963B-505D36E4C1A4}" type="presParOf" srcId="{FCD7EC75-D491-40F5-95E5-9283EDFCC98E}" destId="{08B3F033-9554-44B4-9E17-3D6E19792EF7}" srcOrd="2" destOrd="0" presId="urn:microsoft.com/office/officeart/2009/3/layout/RandomtoResultProcess"/>
    <dgm:cxn modelId="{98FDA1FE-0BD2-4026-A123-9E6F7A0CF6F8}" type="presParOf" srcId="{FCD7EC75-D491-40F5-95E5-9283EDFCC98E}" destId="{02A9DC1B-25FD-4132-B98D-7A3216BD772E}" srcOrd="3" destOrd="0" presId="urn:microsoft.com/office/officeart/2009/3/layout/RandomtoResultProcess"/>
    <dgm:cxn modelId="{0A4FC685-0D30-45B8-9721-A336D095F421}" type="presParOf" srcId="{FCD7EC75-D491-40F5-95E5-9283EDFCC98E}" destId="{E920B7B5-956C-4C36-87A9-96DBC9A3C408}" srcOrd="4" destOrd="0" presId="urn:microsoft.com/office/officeart/2009/3/layout/RandomtoResultProcess"/>
    <dgm:cxn modelId="{60356457-AB15-4FF8-97DE-7A15C472CF7C}" type="presParOf" srcId="{FCD7EC75-D491-40F5-95E5-9283EDFCC98E}" destId="{AAF8E1AF-F26B-4923-8714-140BC7B232E9}" srcOrd="5" destOrd="0" presId="urn:microsoft.com/office/officeart/2009/3/layout/RandomtoResultProcess"/>
    <dgm:cxn modelId="{82CDF769-5930-4F53-BDA7-8F89136C3842}" type="presParOf" srcId="{FCD7EC75-D491-40F5-95E5-9283EDFCC98E}" destId="{2740189F-A041-4BDA-AC6A-6BD2D191AD65}" srcOrd="6" destOrd="0" presId="urn:microsoft.com/office/officeart/2009/3/layout/RandomtoResultProcess"/>
    <dgm:cxn modelId="{EB6149D4-8B04-45BE-9147-B8C59075491A}" type="presParOf" srcId="{FCD7EC75-D491-40F5-95E5-9283EDFCC98E}" destId="{26C4503A-E4E2-473F-B4C5-54D925A58F11}" srcOrd="7" destOrd="0" presId="urn:microsoft.com/office/officeart/2009/3/layout/RandomtoResultProcess"/>
    <dgm:cxn modelId="{D8804DF0-7202-4AA9-96A2-ED2BEA0F5135}" type="presParOf" srcId="{FCD7EC75-D491-40F5-95E5-9283EDFCC98E}" destId="{71CE3452-C250-427B-B758-42391339DA5B}" srcOrd="8" destOrd="0" presId="urn:microsoft.com/office/officeart/2009/3/layout/RandomtoResultProcess"/>
    <dgm:cxn modelId="{C7D13F88-6E78-4E64-8BD1-B118C34E844F}" type="presParOf" srcId="{FCD7EC75-D491-40F5-95E5-9283EDFCC98E}" destId="{D8112722-5505-44F4-B2C8-0F6B1D3217E3}" srcOrd="9" destOrd="0" presId="urn:microsoft.com/office/officeart/2009/3/layout/RandomtoResultProcess"/>
    <dgm:cxn modelId="{ED353902-9332-4CBC-B4BC-40847FE16082}" type="presParOf" srcId="{FCD7EC75-D491-40F5-95E5-9283EDFCC98E}" destId="{93AFB9DB-5F7C-4438-8CFF-9C29B6B0B966}" srcOrd="10" destOrd="0" presId="urn:microsoft.com/office/officeart/2009/3/layout/RandomtoResultProcess"/>
    <dgm:cxn modelId="{0FBBAB44-739B-43D3-9794-1484A068EA7D}" type="presParOf" srcId="{FCD7EC75-D491-40F5-95E5-9283EDFCC98E}" destId="{AAF3281F-A174-41B1-9825-1715554B070A}" srcOrd="11" destOrd="0" presId="urn:microsoft.com/office/officeart/2009/3/layout/RandomtoResultProcess"/>
    <dgm:cxn modelId="{7AB2E9D1-F109-44E9-97D7-43BAF73A207E}" type="presParOf" srcId="{FCD7EC75-D491-40F5-95E5-9283EDFCC98E}" destId="{319EAF1C-3906-423D-9EEE-ADC4F65BA181}" srcOrd="12" destOrd="0" presId="urn:microsoft.com/office/officeart/2009/3/layout/RandomtoResultProcess"/>
    <dgm:cxn modelId="{2204078C-6589-470A-90FD-919B08CE2C9D}" type="presParOf" srcId="{FCD7EC75-D491-40F5-95E5-9283EDFCC98E}" destId="{5283D159-C0E5-4D55-B021-8097C7FE912B}" srcOrd="13" destOrd="0" presId="urn:microsoft.com/office/officeart/2009/3/layout/RandomtoResultProcess"/>
    <dgm:cxn modelId="{66DC54D0-527F-42FE-83BA-9699DC3A8C13}" type="presParOf" srcId="{FCD7EC75-D491-40F5-95E5-9283EDFCC98E}" destId="{81BFB8E7-CC2A-48B3-88E1-89DA5EB355BA}" srcOrd="14" destOrd="0" presId="urn:microsoft.com/office/officeart/2009/3/layout/RandomtoResultProcess"/>
    <dgm:cxn modelId="{C61DAF61-DC08-4C04-995C-E66772435B5D}" type="presParOf" srcId="{FCD7EC75-D491-40F5-95E5-9283EDFCC98E}" destId="{2FC3E877-F8CD-4812-BFA9-FEB368D87ACE}" srcOrd="15" destOrd="0" presId="urn:microsoft.com/office/officeart/2009/3/layout/RandomtoResultProcess"/>
    <dgm:cxn modelId="{4D89FCCF-CF9B-40E0-918E-1C332D1B7374}" type="presParOf" srcId="{FCD7EC75-D491-40F5-95E5-9283EDFCC98E}" destId="{8470217A-840B-48A2-B82C-1E98C134ED8B}" srcOrd="16" destOrd="0" presId="urn:microsoft.com/office/officeart/2009/3/layout/RandomtoResultProcess"/>
    <dgm:cxn modelId="{38C487F6-19BC-4FDD-AD2D-CD10EBFD8DDD}" type="presParOf" srcId="{FCD7EC75-D491-40F5-95E5-9283EDFCC98E}" destId="{6A94C01B-C9DC-4C79-898D-C78007C05F83}" srcOrd="17" destOrd="0" presId="urn:microsoft.com/office/officeart/2009/3/layout/RandomtoResultProcess"/>
    <dgm:cxn modelId="{1256BC13-54ED-4EEE-B115-4562CAE1E380}" type="presParOf" srcId="{FCD7EC75-D491-40F5-95E5-9283EDFCC98E}" destId="{BD761630-ABB5-44FB-B200-779F05B26A03}" srcOrd="18" destOrd="0" presId="urn:microsoft.com/office/officeart/2009/3/layout/RandomtoResultProcess"/>
    <dgm:cxn modelId="{E0D3765A-DA8F-4DEC-A352-11F8459A3C6B}" type="presParOf" srcId="{B9882E8A-68D0-48B2-AF79-25CE638C5820}" destId="{2274BC6F-4C0A-4AA1-9DC0-9CB84C17DAB7}" srcOrd="1" destOrd="0" presId="urn:microsoft.com/office/officeart/2009/3/layout/RandomtoResultProcess"/>
    <dgm:cxn modelId="{5F45A043-47CD-46D7-9C36-3DA2764E3DAB}" type="presParOf" srcId="{2274BC6F-4C0A-4AA1-9DC0-9CB84C17DAB7}" destId="{2D01CD48-C202-4E88-97C1-DDB2C13B411B}" srcOrd="0" destOrd="0" presId="urn:microsoft.com/office/officeart/2009/3/layout/RandomtoResultProcess"/>
    <dgm:cxn modelId="{22AA00AF-6D9B-451B-8D0E-ACBC17174E8D}" type="presParOf" srcId="{2274BC6F-4C0A-4AA1-9DC0-9CB84C17DAB7}" destId="{9E8ACD54-82A7-43DE-AEEA-5EB5BA74FD43}" srcOrd="1" destOrd="0" presId="urn:microsoft.com/office/officeart/2009/3/layout/RandomtoResultProcess"/>
    <dgm:cxn modelId="{602C21A8-5924-4509-8879-19CC597286F5}" type="presParOf" srcId="{B9882E8A-68D0-48B2-AF79-25CE638C5820}" destId="{1E8456FD-4609-49EF-80B8-323AF474AF18}" srcOrd="2" destOrd="0" presId="urn:microsoft.com/office/officeart/2009/3/layout/RandomtoResultProcess"/>
    <dgm:cxn modelId="{1A3F03AF-0625-478A-9269-37B421DB1D75}" type="presParOf" srcId="{1E8456FD-4609-49EF-80B8-323AF474AF18}" destId="{28EB6EAC-79FA-4C1E-BE43-5ABCAE12A3ED}" srcOrd="0" destOrd="0" presId="urn:microsoft.com/office/officeart/2009/3/layout/RandomtoResultProcess"/>
    <dgm:cxn modelId="{3F46CDB8-24D7-45B6-AE83-1299510E7A94}" type="presParOf" srcId="{1E8456FD-4609-49EF-80B8-323AF474AF18}" destId="{87A6BEC4-BE86-44B2-8887-8EF9B8EEBB63}" srcOrd="1" destOrd="0" presId="urn:microsoft.com/office/officeart/2009/3/layout/RandomtoResultProcess"/>
    <dgm:cxn modelId="{E5D4D4AE-F362-4B30-817E-F7D0A2D58103}" type="presParOf" srcId="{1E8456FD-4609-49EF-80B8-323AF474AF18}" destId="{4A24E90A-964C-48AC-812F-EC407A191109}" srcOrd="2" destOrd="0" presId="urn:microsoft.com/office/officeart/2009/3/layout/RandomtoResultProcess"/>
    <dgm:cxn modelId="{1F346251-5938-4569-A88B-47E0DB687B65}" type="presParOf" srcId="{B9882E8A-68D0-48B2-AF79-25CE638C5820}" destId="{DA0D30C5-C63A-492D-ADBE-36F852C2E1E3}" srcOrd="3" destOrd="0" presId="urn:microsoft.com/office/officeart/2009/3/layout/RandomtoResultProcess"/>
    <dgm:cxn modelId="{7B4410A9-633B-4233-9128-0CCEAC29E824}" type="presParOf" srcId="{DA0D30C5-C63A-492D-ADBE-36F852C2E1E3}" destId="{7E009FD8-2881-420A-BDA1-2D0811206CA6}" srcOrd="0" destOrd="0" presId="urn:microsoft.com/office/officeart/2009/3/layout/RandomtoResultProcess"/>
    <dgm:cxn modelId="{9E5E04FC-AE24-49E8-B7D6-1564A6B4592F}" type="presParOf" srcId="{DA0D30C5-C63A-492D-ADBE-36F852C2E1E3}" destId="{FB519471-31D4-4143-8935-09BCD92BA6E9}" srcOrd="1" destOrd="0" presId="urn:microsoft.com/office/officeart/2009/3/layout/RandomtoResultProcess"/>
    <dgm:cxn modelId="{11059BC3-DC6F-474B-8CAF-A46957561173}" type="presParOf" srcId="{B9882E8A-68D0-48B2-AF79-25CE638C5820}" destId="{C20A3E78-AF4D-4E7C-B7AB-812A787376A4}" srcOrd="4" destOrd="0" presId="urn:microsoft.com/office/officeart/2009/3/layout/RandomtoResultProcess"/>
    <dgm:cxn modelId="{17644175-D883-43A6-8ABA-5ECA64DEB79F}" type="presParOf" srcId="{C20A3E78-AF4D-4E7C-B7AB-812A787376A4}" destId="{7F37915E-D613-41CF-BCD2-BEDDD805902B}" srcOrd="0" destOrd="0" presId="urn:microsoft.com/office/officeart/2009/3/layout/RandomtoResultProcess"/>
    <dgm:cxn modelId="{45660B20-7CBF-4DE9-B7E0-D649834871E0}" type="presParOf" srcId="{C20A3E78-AF4D-4E7C-B7AB-812A787376A4}" destId="{34825C47-5396-4284-BFE0-72C1ADC5EF77}" srcOrd="1" destOrd="0" presId="urn:microsoft.com/office/officeart/2009/3/layout/RandomtoResultProcess"/>
    <dgm:cxn modelId="{E16812A4-0294-4480-8EFA-59C7C9551589}" type="presParOf" srcId="{B9882E8A-68D0-48B2-AF79-25CE638C5820}" destId="{4F44609F-1AFB-4655-BE6A-E090942CE2F6}" srcOrd="5" destOrd="0" presId="urn:microsoft.com/office/officeart/2009/3/layout/RandomtoResultProcess"/>
    <dgm:cxn modelId="{C2FA9D8E-9B47-4CD3-A007-2A65B8DBC5C5}" type="presParOf" srcId="{4F44609F-1AFB-4655-BE6A-E090942CE2F6}" destId="{0AD2DE46-9EED-4599-9E3F-623BC89B8E29}" srcOrd="0" destOrd="0" presId="urn:microsoft.com/office/officeart/2009/3/layout/RandomtoResultProcess"/>
    <dgm:cxn modelId="{EE9A5177-5E62-4092-BB12-B14B7D7FF7BA}" type="presParOf" srcId="{4F44609F-1AFB-4655-BE6A-E090942CE2F6}" destId="{84BD1A6E-9C26-4870-8DE4-0509B35A78DB}" srcOrd="1" destOrd="0" presId="urn:microsoft.com/office/officeart/2009/3/layout/RandomtoResultProcess"/>
    <dgm:cxn modelId="{D2B12CE9-6A2D-4A31-92A7-B9BCB6B72D5C}" type="presParOf" srcId="{B9882E8A-68D0-48B2-AF79-25CE638C5820}" destId="{6861AE6F-2A74-4F88-90AA-E610FDEA4BB2}" srcOrd="6" destOrd="0" presId="urn:microsoft.com/office/officeart/2009/3/layout/RandomtoResultProcess"/>
    <dgm:cxn modelId="{04D69A83-7BA0-40F1-B434-936F3D5ED624}" type="presParOf" srcId="{6861AE6F-2A74-4F88-90AA-E610FDEA4BB2}" destId="{AE4D87C7-7948-4B47-858C-B161FA2F762E}" srcOrd="0" destOrd="0" presId="urn:microsoft.com/office/officeart/2009/3/layout/RandomtoResultProcess"/>
    <dgm:cxn modelId="{633BE77A-7B58-40C8-BE61-97E1F91D9B75}" type="presParOf" srcId="{6861AE6F-2A74-4F88-90AA-E610FDEA4BB2}" destId="{33175D7E-6CC2-4504-AEE0-FD24C53FA529}" srcOrd="1" destOrd="0" presId="urn:microsoft.com/office/officeart/2009/3/layout/RandomtoResultProcess"/>
    <dgm:cxn modelId="{999A501D-A67D-450A-8C3C-AFA21E6A8B1A}" type="presParOf" srcId="{6861AE6F-2A74-4F88-90AA-E610FDEA4BB2}" destId="{D79B367E-82AA-4255-BD77-323094022136}"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59A5062-D48F-4573-8DE1-8E350414EEF7}" type="doc">
      <dgm:prSet loTypeId="urn:microsoft.com/office/officeart/2005/8/layout/hProcess11" loCatId="process" qsTypeId="urn:microsoft.com/office/officeart/2005/8/quickstyle/simple1" qsCatId="simple" csTypeId="urn:microsoft.com/office/officeart/2005/8/colors/accent1_2" csCatId="accent1" phldr="1"/>
      <dgm:spPr/>
    </dgm:pt>
    <dgm:pt modelId="{FF89C359-DFCA-45F6-B946-A217A21ABB46}">
      <dgm:prSet phldrT="[Texto]"/>
      <dgm:spPr/>
      <dgm:t>
        <a:bodyPr/>
        <a:lstStyle/>
        <a:p>
          <a:r>
            <a:rPr lang="es-ES" dirty="0"/>
            <a:t>2016 </a:t>
          </a:r>
        </a:p>
        <a:p>
          <a:r>
            <a:rPr lang="es-ES" dirty="0"/>
            <a:t>Agosto </a:t>
          </a:r>
        </a:p>
        <a:p>
          <a:r>
            <a:rPr lang="es-ES" dirty="0"/>
            <a:t>Inicio de Retoma</a:t>
          </a:r>
        </a:p>
        <a:p>
          <a:r>
            <a:rPr lang="es-ES" dirty="0"/>
            <a:t>600 contratos cargados</a:t>
          </a:r>
        </a:p>
      </dgm:t>
    </dgm:pt>
    <dgm:pt modelId="{ADFDD8E4-8BD4-4220-93CC-26C93438C868}" type="parTrans" cxnId="{77BD4341-4EC4-4FA0-A399-F28B7726A419}">
      <dgm:prSet/>
      <dgm:spPr/>
      <dgm:t>
        <a:bodyPr/>
        <a:lstStyle/>
        <a:p>
          <a:endParaRPr lang="es-CO"/>
        </a:p>
      </dgm:t>
    </dgm:pt>
    <dgm:pt modelId="{1F5D90B7-1077-427F-B0A6-9E308C3FCC5F}" type="sibTrans" cxnId="{77BD4341-4EC4-4FA0-A399-F28B7726A419}">
      <dgm:prSet/>
      <dgm:spPr/>
      <dgm:t>
        <a:bodyPr/>
        <a:lstStyle/>
        <a:p>
          <a:endParaRPr lang="es-CO"/>
        </a:p>
      </dgm:t>
    </dgm:pt>
    <dgm:pt modelId="{EFD98084-0965-4991-8895-3A51A955B79E}">
      <dgm:prSet phldrT="[Texto]"/>
      <dgm:spPr/>
      <dgm:t>
        <a:bodyPr/>
        <a:lstStyle/>
        <a:p>
          <a:r>
            <a:rPr lang="es-ES" dirty="0"/>
            <a:t>2018</a:t>
          </a:r>
        </a:p>
        <a:p>
          <a:r>
            <a:rPr lang="es-ES" dirty="0"/>
            <a:t>Marzo</a:t>
          </a:r>
        </a:p>
        <a:p>
          <a:r>
            <a:rPr lang="es-ES" i="1" dirty="0">
              <a:effectLst>
                <a:outerShdw blurRad="38100" dist="38100" dir="2700000" algn="tl">
                  <a:srgbClr val="000000">
                    <a:alpha val="43137"/>
                  </a:srgbClr>
                </a:outerShdw>
              </a:effectLst>
            </a:rPr>
            <a:t>Activación</a:t>
          </a:r>
          <a:endParaRPr lang="es-CO" i="1" dirty="0">
            <a:effectLst>
              <a:outerShdw blurRad="38100" dist="38100" dir="2700000" algn="tl">
                <a:srgbClr val="000000">
                  <a:alpha val="43137"/>
                </a:srgbClr>
              </a:outerShdw>
            </a:effectLst>
          </a:endParaRPr>
        </a:p>
      </dgm:t>
    </dgm:pt>
    <dgm:pt modelId="{B1CE1C75-279E-4E99-8F88-95504F31EECE}" type="parTrans" cxnId="{7A663AC0-F4EF-4A16-91B2-E77E3BFC596A}">
      <dgm:prSet/>
      <dgm:spPr/>
      <dgm:t>
        <a:bodyPr/>
        <a:lstStyle/>
        <a:p>
          <a:endParaRPr lang="es-CO"/>
        </a:p>
      </dgm:t>
    </dgm:pt>
    <dgm:pt modelId="{6585AB0F-67DA-4B8A-A9BE-E9235C1FBC78}" type="sibTrans" cxnId="{7A663AC0-F4EF-4A16-91B2-E77E3BFC596A}">
      <dgm:prSet/>
      <dgm:spPr/>
      <dgm:t>
        <a:bodyPr/>
        <a:lstStyle/>
        <a:p>
          <a:endParaRPr lang="es-CO"/>
        </a:p>
      </dgm:t>
    </dgm:pt>
    <dgm:pt modelId="{373EA512-1283-4E7A-9DFA-DFAD67EAB6D2}">
      <dgm:prSet phldrT="[Texto]"/>
      <dgm:spPr/>
      <dgm:t>
        <a:bodyPr/>
        <a:lstStyle/>
        <a:p>
          <a:r>
            <a:rPr lang="es-ES" dirty="0"/>
            <a:t>2018</a:t>
          </a:r>
        </a:p>
        <a:p>
          <a:r>
            <a:rPr lang="es-ES" dirty="0"/>
            <a:t>Octubre</a:t>
          </a:r>
        </a:p>
        <a:p>
          <a:r>
            <a:rPr lang="es-ES" dirty="0"/>
            <a:t>95% Avance – 1500 Contratos </a:t>
          </a:r>
          <a:endParaRPr lang="es-CO" dirty="0"/>
        </a:p>
      </dgm:t>
    </dgm:pt>
    <dgm:pt modelId="{A4D8FAE0-D2A5-4F7D-8A5F-C2D06C4E5790}" type="parTrans" cxnId="{38DADFF0-9700-44E1-B130-99855513C371}">
      <dgm:prSet/>
      <dgm:spPr/>
      <dgm:t>
        <a:bodyPr/>
        <a:lstStyle/>
        <a:p>
          <a:endParaRPr lang="es-CO"/>
        </a:p>
      </dgm:t>
    </dgm:pt>
    <dgm:pt modelId="{3A2A3D0F-0064-48E9-906A-81FA6923FCBE}" type="sibTrans" cxnId="{38DADFF0-9700-44E1-B130-99855513C371}">
      <dgm:prSet/>
      <dgm:spPr/>
      <dgm:t>
        <a:bodyPr/>
        <a:lstStyle/>
        <a:p>
          <a:endParaRPr lang="es-CO"/>
        </a:p>
      </dgm:t>
    </dgm:pt>
    <dgm:pt modelId="{DE970954-F0D8-4012-BA7D-47DCD30325BC}" type="pres">
      <dgm:prSet presAssocID="{D59A5062-D48F-4573-8DE1-8E350414EEF7}" presName="Name0" presStyleCnt="0">
        <dgm:presLayoutVars>
          <dgm:dir/>
          <dgm:resizeHandles val="exact"/>
        </dgm:presLayoutVars>
      </dgm:prSet>
      <dgm:spPr/>
    </dgm:pt>
    <dgm:pt modelId="{D8BCC0E1-D2EC-4F68-AE82-8236AF89C945}" type="pres">
      <dgm:prSet presAssocID="{D59A5062-D48F-4573-8DE1-8E350414EEF7}" presName="arrow" presStyleLbl="bgShp" presStyleIdx="0" presStyleCnt="1"/>
      <dgm:spPr/>
    </dgm:pt>
    <dgm:pt modelId="{61D5DD16-EA80-4A15-863B-46F094BCDBB2}" type="pres">
      <dgm:prSet presAssocID="{D59A5062-D48F-4573-8DE1-8E350414EEF7}" presName="points" presStyleCnt="0"/>
      <dgm:spPr/>
    </dgm:pt>
    <dgm:pt modelId="{A5868D9F-55C5-4D70-877F-962ABFD0C5AE}" type="pres">
      <dgm:prSet presAssocID="{FF89C359-DFCA-45F6-B946-A217A21ABB46}" presName="compositeA" presStyleCnt="0"/>
      <dgm:spPr/>
    </dgm:pt>
    <dgm:pt modelId="{E0982162-3BB3-4CA5-A797-9636D1B79FDB}" type="pres">
      <dgm:prSet presAssocID="{FF89C359-DFCA-45F6-B946-A217A21ABB46}" presName="textA" presStyleLbl="revTx" presStyleIdx="0" presStyleCnt="3">
        <dgm:presLayoutVars>
          <dgm:bulletEnabled val="1"/>
        </dgm:presLayoutVars>
      </dgm:prSet>
      <dgm:spPr/>
    </dgm:pt>
    <dgm:pt modelId="{FFF1F0DB-A73B-4A74-A6A6-F8842F5D8AFC}" type="pres">
      <dgm:prSet presAssocID="{FF89C359-DFCA-45F6-B946-A217A21ABB46}" presName="circleA" presStyleLbl="node1" presStyleIdx="0" presStyleCnt="3"/>
      <dgm:spPr/>
    </dgm:pt>
    <dgm:pt modelId="{E58AFE59-FFCE-4C8D-BD38-3899B7D1A05E}" type="pres">
      <dgm:prSet presAssocID="{FF89C359-DFCA-45F6-B946-A217A21ABB46}" presName="spaceA" presStyleCnt="0"/>
      <dgm:spPr/>
    </dgm:pt>
    <dgm:pt modelId="{3046B9DC-09A7-4513-827A-B97E83A3B665}" type="pres">
      <dgm:prSet presAssocID="{1F5D90B7-1077-427F-B0A6-9E308C3FCC5F}" presName="space" presStyleCnt="0"/>
      <dgm:spPr/>
    </dgm:pt>
    <dgm:pt modelId="{430F675E-1034-4BA2-ACE2-22ECEA44E330}" type="pres">
      <dgm:prSet presAssocID="{EFD98084-0965-4991-8895-3A51A955B79E}" presName="compositeB" presStyleCnt="0"/>
      <dgm:spPr/>
    </dgm:pt>
    <dgm:pt modelId="{9F0D7139-A310-4FF7-823E-2E8C1ACF7596}" type="pres">
      <dgm:prSet presAssocID="{EFD98084-0965-4991-8895-3A51A955B79E}" presName="textB" presStyleLbl="revTx" presStyleIdx="1" presStyleCnt="3">
        <dgm:presLayoutVars>
          <dgm:bulletEnabled val="1"/>
        </dgm:presLayoutVars>
      </dgm:prSet>
      <dgm:spPr/>
    </dgm:pt>
    <dgm:pt modelId="{E4CC1F59-DDD7-4AC3-95AE-20B9055C0235}" type="pres">
      <dgm:prSet presAssocID="{EFD98084-0965-4991-8895-3A51A955B79E}" presName="circleB" presStyleLbl="node1" presStyleIdx="1" presStyleCnt="3"/>
      <dgm:spPr/>
    </dgm:pt>
    <dgm:pt modelId="{C1D3F094-2974-49D5-A3A6-4EAB7D471511}" type="pres">
      <dgm:prSet presAssocID="{EFD98084-0965-4991-8895-3A51A955B79E}" presName="spaceB" presStyleCnt="0"/>
      <dgm:spPr/>
    </dgm:pt>
    <dgm:pt modelId="{0797D3EA-B8F0-40F9-B110-89A69FDF2861}" type="pres">
      <dgm:prSet presAssocID="{6585AB0F-67DA-4B8A-A9BE-E9235C1FBC78}" presName="space" presStyleCnt="0"/>
      <dgm:spPr/>
    </dgm:pt>
    <dgm:pt modelId="{195D031B-067E-461D-9782-D43F782E773F}" type="pres">
      <dgm:prSet presAssocID="{373EA512-1283-4E7A-9DFA-DFAD67EAB6D2}" presName="compositeA" presStyleCnt="0"/>
      <dgm:spPr/>
    </dgm:pt>
    <dgm:pt modelId="{C09CC895-DA1B-42C4-A88E-2DAB4866C805}" type="pres">
      <dgm:prSet presAssocID="{373EA512-1283-4E7A-9DFA-DFAD67EAB6D2}" presName="textA" presStyleLbl="revTx" presStyleIdx="2" presStyleCnt="3">
        <dgm:presLayoutVars>
          <dgm:bulletEnabled val="1"/>
        </dgm:presLayoutVars>
      </dgm:prSet>
      <dgm:spPr/>
    </dgm:pt>
    <dgm:pt modelId="{48EBEAD3-1D90-4B05-8D79-E8B8FD8C52E4}" type="pres">
      <dgm:prSet presAssocID="{373EA512-1283-4E7A-9DFA-DFAD67EAB6D2}" presName="circleA" presStyleLbl="node1" presStyleIdx="2" presStyleCnt="3"/>
      <dgm:spPr/>
    </dgm:pt>
    <dgm:pt modelId="{CD4C93A2-C21B-4611-B87D-F67C4EBDF2FE}" type="pres">
      <dgm:prSet presAssocID="{373EA512-1283-4E7A-9DFA-DFAD67EAB6D2}" presName="spaceA" presStyleCnt="0"/>
      <dgm:spPr/>
    </dgm:pt>
  </dgm:ptLst>
  <dgm:cxnLst>
    <dgm:cxn modelId="{77BD4341-4EC4-4FA0-A399-F28B7726A419}" srcId="{D59A5062-D48F-4573-8DE1-8E350414EEF7}" destId="{FF89C359-DFCA-45F6-B946-A217A21ABB46}" srcOrd="0" destOrd="0" parTransId="{ADFDD8E4-8BD4-4220-93CC-26C93438C868}" sibTransId="{1F5D90B7-1077-427F-B0A6-9E308C3FCC5F}"/>
    <dgm:cxn modelId="{B58E6A53-6D02-4FD6-8E3D-ED76E94AE228}" type="presOf" srcId="{EFD98084-0965-4991-8895-3A51A955B79E}" destId="{9F0D7139-A310-4FF7-823E-2E8C1ACF7596}" srcOrd="0" destOrd="0" presId="urn:microsoft.com/office/officeart/2005/8/layout/hProcess11"/>
    <dgm:cxn modelId="{62D5E3B2-6C98-4B38-A276-2F55DCE3D490}" type="presOf" srcId="{373EA512-1283-4E7A-9DFA-DFAD67EAB6D2}" destId="{C09CC895-DA1B-42C4-A88E-2DAB4866C805}" srcOrd="0" destOrd="0" presId="urn:microsoft.com/office/officeart/2005/8/layout/hProcess11"/>
    <dgm:cxn modelId="{7A663AC0-F4EF-4A16-91B2-E77E3BFC596A}" srcId="{D59A5062-D48F-4573-8DE1-8E350414EEF7}" destId="{EFD98084-0965-4991-8895-3A51A955B79E}" srcOrd="1" destOrd="0" parTransId="{B1CE1C75-279E-4E99-8F88-95504F31EECE}" sibTransId="{6585AB0F-67DA-4B8A-A9BE-E9235C1FBC78}"/>
    <dgm:cxn modelId="{FC43E1E7-E1E5-48E8-A7CF-B79AF5C813D1}" type="presOf" srcId="{FF89C359-DFCA-45F6-B946-A217A21ABB46}" destId="{E0982162-3BB3-4CA5-A797-9636D1B79FDB}" srcOrd="0" destOrd="0" presId="urn:microsoft.com/office/officeart/2005/8/layout/hProcess11"/>
    <dgm:cxn modelId="{38DADFF0-9700-44E1-B130-99855513C371}" srcId="{D59A5062-D48F-4573-8DE1-8E350414EEF7}" destId="{373EA512-1283-4E7A-9DFA-DFAD67EAB6D2}" srcOrd="2" destOrd="0" parTransId="{A4D8FAE0-D2A5-4F7D-8A5F-C2D06C4E5790}" sibTransId="{3A2A3D0F-0064-48E9-906A-81FA6923FCBE}"/>
    <dgm:cxn modelId="{ECC141FF-EC04-465F-B178-357C1ADD591C}" type="presOf" srcId="{D59A5062-D48F-4573-8DE1-8E350414EEF7}" destId="{DE970954-F0D8-4012-BA7D-47DCD30325BC}" srcOrd="0" destOrd="0" presId="urn:microsoft.com/office/officeart/2005/8/layout/hProcess11"/>
    <dgm:cxn modelId="{C2B06239-3C58-4975-96F0-B0187EBFFC06}" type="presParOf" srcId="{DE970954-F0D8-4012-BA7D-47DCD30325BC}" destId="{D8BCC0E1-D2EC-4F68-AE82-8236AF89C945}" srcOrd="0" destOrd="0" presId="urn:microsoft.com/office/officeart/2005/8/layout/hProcess11"/>
    <dgm:cxn modelId="{6507F874-00C1-4195-818F-CF1D45A684BC}" type="presParOf" srcId="{DE970954-F0D8-4012-BA7D-47DCD30325BC}" destId="{61D5DD16-EA80-4A15-863B-46F094BCDBB2}" srcOrd="1" destOrd="0" presId="urn:microsoft.com/office/officeart/2005/8/layout/hProcess11"/>
    <dgm:cxn modelId="{BE8EEDB1-A0D2-409C-973B-F0ADD982C010}" type="presParOf" srcId="{61D5DD16-EA80-4A15-863B-46F094BCDBB2}" destId="{A5868D9F-55C5-4D70-877F-962ABFD0C5AE}" srcOrd="0" destOrd="0" presId="urn:microsoft.com/office/officeart/2005/8/layout/hProcess11"/>
    <dgm:cxn modelId="{FCA2A7B9-315C-476A-A16F-12F31D8A0E27}" type="presParOf" srcId="{A5868D9F-55C5-4D70-877F-962ABFD0C5AE}" destId="{E0982162-3BB3-4CA5-A797-9636D1B79FDB}" srcOrd="0" destOrd="0" presId="urn:microsoft.com/office/officeart/2005/8/layout/hProcess11"/>
    <dgm:cxn modelId="{C1CDAA47-1A49-49AE-A9EE-D6D1BF9E73AD}" type="presParOf" srcId="{A5868D9F-55C5-4D70-877F-962ABFD0C5AE}" destId="{FFF1F0DB-A73B-4A74-A6A6-F8842F5D8AFC}" srcOrd="1" destOrd="0" presId="urn:microsoft.com/office/officeart/2005/8/layout/hProcess11"/>
    <dgm:cxn modelId="{2B051025-2CA4-4A68-99FE-543A93131429}" type="presParOf" srcId="{A5868D9F-55C5-4D70-877F-962ABFD0C5AE}" destId="{E58AFE59-FFCE-4C8D-BD38-3899B7D1A05E}" srcOrd="2" destOrd="0" presId="urn:microsoft.com/office/officeart/2005/8/layout/hProcess11"/>
    <dgm:cxn modelId="{EDB338D2-C528-4672-825A-F9876578B922}" type="presParOf" srcId="{61D5DD16-EA80-4A15-863B-46F094BCDBB2}" destId="{3046B9DC-09A7-4513-827A-B97E83A3B665}" srcOrd="1" destOrd="0" presId="urn:microsoft.com/office/officeart/2005/8/layout/hProcess11"/>
    <dgm:cxn modelId="{B1FF3E88-DE63-46E1-AC4C-6B27B89198D9}" type="presParOf" srcId="{61D5DD16-EA80-4A15-863B-46F094BCDBB2}" destId="{430F675E-1034-4BA2-ACE2-22ECEA44E330}" srcOrd="2" destOrd="0" presId="urn:microsoft.com/office/officeart/2005/8/layout/hProcess11"/>
    <dgm:cxn modelId="{9C2C71DF-DD29-4F88-97B4-90F7FD705D58}" type="presParOf" srcId="{430F675E-1034-4BA2-ACE2-22ECEA44E330}" destId="{9F0D7139-A310-4FF7-823E-2E8C1ACF7596}" srcOrd="0" destOrd="0" presId="urn:microsoft.com/office/officeart/2005/8/layout/hProcess11"/>
    <dgm:cxn modelId="{DFE84118-EF7C-46D9-911B-9DC48A85674A}" type="presParOf" srcId="{430F675E-1034-4BA2-ACE2-22ECEA44E330}" destId="{E4CC1F59-DDD7-4AC3-95AE-20B9055C0235}" srcOrd="1" destOrd="0" presId="urn:microsoft.com/office/officeart/2005/8/layout/hProcess11"/>
    <dgm:cxn modelId="{6DF10028-8872-402B-99D1-C5B51055802C}" type="presParOf" srcId="{430F675E-1034-4BA2-ACE2-22ECEA44E330}" destId="{C1D3F094-2974-49D5-A3A6-4EAB7D471511}" srcOrd="2" destOrd="0" presId="urn:microsoft.com/office/officeart/2005/8/layout/hProcess11"/>
    <dgm:cxn modelId="{5D8E2C2F-E7B3-4D7F-8CE7-CCEBCB3D64B5}" type="presParOf" srcId="{61D5DD16-EA80-4A15-863B-46F094BCDBB2}" destId="{0797D3EA-B8F0-40F9-B110-89A69FDF2861}" srcOrd="3" destOrd="0" presId="urn:microsoft.com/office/officeart/2005/8/layout/hProcess11"/>
    <dgm:cxn modelId="{6337750F-3513-4503-88DC-FEAC3DF30FC9}" type="presParOf" srcId="{61D5DD16-EA80-4A15-863B-46F094BCDBB2}" destId="{195D031B-067E-461D-9782-D43F782E773F}" srcOrd="4" destOrd="0" presId="urn:microsoft.com/office/officeart/2005/8/layout/hProcess11"/>
    <dgm:cxn modelId="{75265CC6-EB94-4CD7-97BD-A77330FF7798}" type="presParOf" srcId="{195D031B-067E-461D-9782-D43F782E773F}" destId="{C09CC895-DA1B-42C4-A88E-2DAB4866C805}" srcOrd="0" destOrd="0" presId="urn:microsoft.com/office/officeart/2005/8/layout/hProcess11"/>
    <dgm:cxn modelId="{9CCD60E6-EE8B-4F82-A61C-EC0449D35638}" type="presParOf" srcId="{195D031B-067E-461D-9782-D43F782E773F}" destId="{48EBEAD3-1D90-4B05-8D79-E8B8FD8C52E4}" srcOrd="1" destOrd="0" presId="urn:microsoft.com/office/officeart/2005/8/layout/hProcess11"/>
    <dgm:cxn modelId="{BB882F22-9E34-4588-A565-AADA045CFD0B}" type="presParOf" srcId="{195D031B-067E-461D-9782-D43F782E773F}" destId="{CD4C93A2-C21B-4611-B87D-F67C4EBDF2FE}"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574D560-9D9A-4161-BCDF-7CEE7F5FB87A}"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CO"/>
        </a:p>
      </dgm:t>
    </dgm:pt>
    <dgm:pt modelId="{13F47076-8E0B-4D3E-963B-0B3337D1FC1C}">
      <dgm:prSet phldrT="[Texto]"/>
      <dgm:spPr/>
      <dgm:t>
        <a:bodyPr/>
        <a:lstStyle/>
        <a:p>
          <a:r>
            <a:rPr lang="es-CO" dirty="0"/>
            <a:t>20.699 Inmuebles no sociales en el inventario </a:t>
          </a:r>
        </a:p>
      </dgm:t>
    </dgm:pt>
    <dgm:pt modelId="{D0DE8A72-677C-4406-9C55-FD89F13E6A43}" type="parTrans" cxnId="{72B4829C-6D5C-47A3-B788-8FD43CD7AE21}">
      <dgm:prSet/>
      <dgm:spPr/>
      <dgm:t>
        <a:bodyPr/>
        <a:lstStyle/>
        <a:p>
          <a:endParaRPr lang="es-CO">
            <a:solidFill>
              <a:schemeClr val="bg1"/>
            </a:solidFill>
          </a:endParaRPr>
        </a:p>
      </dgm:t>
    </dgm:pt>
    <dgm:pt modelId="{A148660B-F10E-4E75-81A5-55646F418FF7}" type="sibTrans" cxnId="{72B4829C-6D5C-47A3-B788-8FD43CD7AE21}">
      <dgm:prSet/>
      <dgm:spPr/>
      <dgm:t>
        <a:bodyPr/>
        <a:lstStyle/>
        <a:p>
          <a:endParaRPr lang="es-CO">
            <a:solidFill>
              <a:schemeClr val="bg1"/>
            </a:solidFill>
          </a:endParaRPr>
        </a:p>
      </dgm:t>
    </dgm:pt>
    <dgm:pt modelId="{7085C377-EC76-44CB-BE2C-F1F8D940A112}">
      <dgm:prSet phldrT="[Texto]"/>
      <dgm:spPr/>
      <dgm:t>
        <a:bodyPr/>
        <a:lstStyle/>
        <a:p>
          <a:r>
            <a:rPr lang="es-ES" dirty="0"/>
            <a:t>Inmuebles identificados como productivos</a:t>
          </a:r>
        </a:p>
        <a:p>
          <a:endParaRPr lang="es-ES" dirty="0"/>
        </a:p>
        <a:p>
          <a:endParaRPr lang="es-ES" dirty="0"/>
        </a:p>
        <a:p>
          <a:endParaRPr lang="es-ES" dirty="0"/>
        </a:p>
        <a:p>
          <a:r>
            <a:rPr lang="es-ES" dirty="0"/>
            <a:t>4.205 </a:t>
          </a:r>
          <a:endParaRPr lang="es-CO" dirty="0"/>
        </a:p>
      </dgm:t>
    </dgm:pt>
    <dgm:pt modelId="{D62915B9-444C-4903-BA0A-2EE1B94C78DA}" type="parTrans" cxnId="{A673E691-009B-455D-9714-01A2EEF0AF68}">
      <dgm:prSet/>
      <dgm:spPr/>
      <dgm:t>
        <a:bodyPr/>
        <a:lstStyle/>
        <a:p>
          <a:endParaRPr lang="es-CO">
            <a:solidFill>
              <a:schemeClr val="bg1"/>
            </a:solidFill>
          </a:endParaRPr>
        </a:p>
      </dgm:t>
    </dgm:pt>
    <dgm:pt modelId="{10CE4521-029B-4796-92CD-12C3B67269AF}" type="sibTrans" cxnId="{A673E691-009B-455D-9714-01A2EEF0AF68}">
      <dgm:prSet/>
      <dgm:spPr/>
      <dgm:t>
        <a:bodyPr/>
        <a:lstStyle/>
        <a:p>
          <a:endParaRPr lang="es-CO">
            <a:solidFill>
              <a:schemeClr val="bg1"/>
            </a:solidFill>
          </a:endParaRPr>
        </a:p>
      </dgm:t>
    </dgm:pt>
    <dgm:pt modelId="{16469C83-D397-4ACE-BE1B-02C893DBCC20}">
      <dgm:prSet phldrT="[Texto]"/>
      <dgm:spPr/>
      <dgm:t>
        <a:bodyPr/>
        <a:lstStyle/>
        <a:p>
          <a:r>
            <a:rPr lang="es-ES" dirty="0"/>
            <a:t>Enajenación Temprana</a:t>
          </a:r>
        </a:p>
        <a:p>
          <a:r>
            <a:rPr lang="es-ES" dirty="0"/>
            <a:t>(3.979 + 800 Estimados de aprobaciones Fin de año)</a:t>
          </a:r>
        </a:p>
        <a:p>
          <a:endParaRPr lang="es-ES" dirty="0"/>
        </a:p>
        <a:p>
          <a:r>
            <a:rPr lang="es-ES" dirty="0"/>
            <a:t>4779</a:t>
          </a:r>
          <a:endParaRPr lang="es-CO" dirty="0"/>
        </a:p>
      </dgm:t>
    </dgm:pt>
    <dgm:pt modelId="{6F768443-A752-4F0D-9ECF-F0B8BE4EC312}" type="parTrans" cxnId="{E9D7C546-7F2F-4D39-94DB-78BB5388A5F2}">
      <dgm:prSet/>
      <dgm:spPr/>
      <dgm:t>
        <a:bodyPr/>
        <a:lstStyle/>
        <a:p>
          <a:endParaRPr lang="es-CO">
            <a:solidFill>
              <a:schemeClr val="bg1"/>
            </a:solidFill>
          </a:endParaRPr>
        </a:p>
      </dgm:t>
    </dgm:pt>
    <dgm:pt modelId="{37C65579-EAA7-4351-A202-0BDE0F5FEB55}" type="sibTrans" cxnId="{E9D7C546-7F2F-4D39-94DB-78BB5388A5F2}">
      <dgm:prSet/>
      <dgm:spPr/>
      <dgm:t>
        <a:bodyPr/>
        <a:lstStyle/>
        <a:p>
          <a:endParaRPr lang="es-CO">
            <a:solidFill>
              <a:schemeClr val="bg1"/>
            </a:solidFill>
          </a:endParaRPr>
        </a:p>
      </dgm:t>
    </dgm:pt>
    <dgm:pt modelId="{B51B093E-CC10-4DF3-92CB-9A10E3EBABF1}">
      <dgm:prSet phldrT="[Texto]"/>
      <dgm:spPr/>
      <dgm:t>
        <a:bodyPr/>
        <a:lstStyle/>
        <a:p>
          <a:r>
            <a:rPr lang="es-ES" dirty="0"/>
            <a:t>Rurales Extintos </a:t>
          </a:r>
        </a:p>
        <a:p>
          <a:r>
            <a:rPr lang="es-ES" dirty="0"/>
            <a:t>(1.122 - 98 identificados como productivos)</a:t>
          </a:r>
        </a:p>
        <a:p>
          <a:endParaRPr lang="es-ES" dirty="0"/>
        </a:p>
        <a:p>
          <a:r>
            <a:rPr lang="es-ES" dirty="0"/>
            <a:t>1024</a:t>
          </a:r>
          <a:endParaRPr lang="es-CO" dirty="0"/>
        </a:p>
      </dgm:t>
    </dgm:pt>
    <dgm:pt modelId="{6C38C2D1-98B1-442B-950D-21662B3C5983}" type="parTrans" cxnId="{1EE95DB3-AA9C-4DE8-89EF-020E3D0D29E8}">
      <dgm:prSet/>
      <dgm:spPr/>
      <dgm:t>
        <a:bodyPr/>
        <a:lstStyle/>
        <a:p>
          <a:endParaRPr lang="es-CO">
            <a:solidFill>
              <a:schemeClr val="bg1"/>
            </a:solidFill>
          </a:endParaRPr>
        </a:p>
      </dgm:t>
    </dgm:pt>
    <dgm:pt modelId="{2778B23E-04DC-4AC8-B607-DEE87BF0BDE3}" type="sibTrans" cxnId="{1EE95DB3-AA9C-4DE8-89EF-020E3D0D29E8}">
      <dgm:prSet/>
      <dgm:spPr/>
      <dgm:t>
        <a:bodyPr/>
        <a:lstStyle/>
        <a:p>
          <a:endParaRPr lang="es-CO">
            <a:solidFill>
              <a:schemeClr val="bg1"/>
            </a:solidFill>
          </a:endParaRPr>
        </a:p>
      </dgm:t>
    </dgm:pt>
    <dgm:pt modelId="{3DC7AC17-5E7E-4409-9DE4-E7656AB17178}">
      <dgm:prSet phldrT="[Texto]"/>
      <dgm:spPr/>
      <dgm:t>
        <a:bodyPr/>
        <a:lstStyle/>
        <a:p>
          <a:r>
            <a:rPr lang="es-ES" dirty="0"/>
            <a:t>Rurales En Proceso (4.988– 553 identificados como productivos) </a:t>
          </a:r>
        </a:p>
        <a:p>
          <a:endParaRPr lang="es-ES" dirty="0"/>
        </a:p>
        <a:p>
          <a:r>
            <a:rPr lang="es-ES" dirty="0"/>
            <a:t>4435</a:t>
          </a:r>
          <a:endParaRPr lang="es-CO" dirty="0"/>
        </a:p>
      </dgm:t>
    </dgm:pt>
    <dgm:pt modelId="{F5AF713A-6E66-462E-9466-BE3DE5EE213D}" type="parTrans" cxnId="{4198F578-E372-4CCC-A699-57A2615E86A4}">
      <dgm:prSet/>
      <dgm:spPr/>
      <dgm:t>
        <a:bodyPr/>
        <a:lstStyle/>
        <a:p>
          <a:endParaRPr lang="es-CO">
            <a:solidFill>
              <a:schemeClr val="bg1"/>
            </a:solidFill>
          </a:endParaRPr>
        </a:p>
      </dgm:t>
    </dgm:pt>
    <dgm:pt modelId="{564486BE-2A61-4543-95A2-D37256284CC4}" type="sibTrans" cxnId="{4198F578-E372-4CCC-A699-57A2615E86A4}">
      <dgm:prSet/>
      <dgm:spPr/>
      <dgm:t>
        <a:bodyPr/>
        <a:lstStyle/>
        <a:p>
          <a:endParaRPr lang="es-CO">
            <a:solidFill>
              <a:schemeClr val="bg1"/>
            </a:solidFill>
          </a:endParaRPr>
        </a:p>
      </dgm:t>
    </dgm:pt>
    <dgm:pt modelId="{0B612627-6CBE-4657-84CB-050916C68498}">
      <dgm:prSet phldrT="[Texto]"/>
      <dgm:spPr/>
      <dgm:t>
        <a:bodyPr/>
        <a:lstStyle/>
        <a:p>
          <a:r>
            <a:rPr lang="es-ES" dirty="0"/>
            <a:t>Con Ocupación Ilegal que no se encuentran en segmentos anteriores</a:t>
          </a:r>
        </a:p>
        <a:p>
          <a:endParaRPr lang="es-ES" dirty="0"/>
        </a:p>
        <a:p>
          <a:r>
            <a:rPr lang="es-ES" dirty="0"/>
            <a:t>2.738</a:t>
          </a:r>
          <a:endParaRPr lang="es-CO" dirty="0"/>
        </a:p>
      </dgm:t>
    </dgm:pt>
    <dgm:pt modelId="{2A69CD5E-BDBB-47A6-9265-BB2806B80FA2}" type="parTrans" cxnId="{E690E1DD-5DFD-4041-9703-ED7A64F94C1F}">
      <dgm:prSet/>
      <dgm:spPr/>
      <dgm:t>
        <a:bodyPr/>
        <a:lstStyle/>
        <a:p>
          <a:endParaRPr lang="es-CO">
            <a:solidFill>
              <a:schemeClr val="bg1"/>
            </a:solidFill>
          </a:endParaRPr>
        </a:p>
      </dgm:t>
    </dgm:pt>
    <dgm:pt modelId="{065C268B-A126-4938-BA9D-0502385D7E92}" type="sibTrans" cxnId="{E690E1DD-5DFD-4041-9703-ED7A64F94C1F}">
      <dgm:prSet/>
      <dgm:spPr/>
      <dgm:t>
        <a:bodyPr/>
        <a:lstStyle/>
        <a:p>
          <a:endParaRPr lang="es-CO">
            <a:solidFill>
              <a:schemeClr val="bg1"/>
            </a:solidFill>
          </a:endParaRPr>
        </a:p>
      </dgm:t>
    </dgm:pt>
    <dgm:pt modelId="{BB92EA51-E2C9-4629-8481-37E574B901EB}">
      <dgm:prSet phldrT="[Texto]"/>
      <dgm:spPr/>
      <dgm:t>
        <a:bodyPr/>
        <a:lstStyle/>
        <a:p>
          <a:endParaRPr lang="es-CO"/>
        </a:p>
      </dgm:t>
    </dgm:pt>
    <dgm:pt modelId="{1BFB6ACC-BF89-4C43-BC03-59285D99F91C}" type="parTrans" cxnId="{C04521CB-3206-46F7-901F-5CF6D4E3E060}">
      <dgm:prSet/>
      <dgm:spPr/>
      <dgm:t>
        <a:bodyPr/>
        <a:lstStyle/>
        <a:p>
          <a:endParaRPr lang="es-CO">
            <a:solidFill>
              <a:schemeClr val="bg1"/>
            </a:solidFill>
          </a:endParaRPr>
        </a:p>
      </dgm:t>
    </dgm:pt>
    <dgm:pt modelId="{D7D5B5C2-351A-408E-83D3-AC4C560B1E7C}" type="sibTrans" cxnId="{C04521CB-3206-46F7-901F-5CF6D4E3E060}">
      <dgm:prSet/>
      <dgm:spPr/>
      <dgm:t>
        <a:bodyPr/>
        <a:lstStyle/>
        <a:p>
          <a:endParaRPr lang="es-CO">
            <a:solidFill>
              <a:schemeClr val="bg1"/>
            </a:solidFill>
          </a:endParaRPr>
        </a:p>
      </dgm:t>
    </dgm:pt>
    <dgm:pt modelId="{A4C7CA2F-31E9-4509-A10D-B9E6FE49313B}">
      <dgm:prSet phldrT="[Texto]"/>
      <dgm:spPr/>
      <dgm:t>
        <a:bodyPr/>
        <a:lstStyle/>
        <a:p>
          <a:r>
            <a:rPr lang="es-ES" dirty="0"/>
            <a:t>Extintos listos en venta improductivos</a:t>
          </a:r>
        </a:p>
        <a:p>
          <a:endParaRPr lang="es-ES" dirty="0"/>
        </a:p>
        <a:p>
          <a:endParaRPr lang="es-ES" dirty="0"/>
        </a:p>
        <a:p>
          <a:endParaRPr lang="es-ES" dirty="0"/>
        </a:p>
        <a:p>
          <a:r>
            <a:rPr lang="es-ES" dirty="0"/>
            <a:t>321 </a:t>
          </a:r>
          <a:endParaRPr lang="es-CO" dirty="0"/>
        </a:p>
      </dgm:t>
    </dgm:pt>
    <dgm:pt modelId="{C4E3DF87-06D7-4C71-8213-65A8A7E697E2}" type="parTrans" cxnId="{F05BBBAB-720C-4304-9AC3-C9259CC5F52D}">
      <dgm:prSet/>
      <dgm:spPr/>
      <dgm:t>
        <a:bodyPr/>
        <a:lstStyle/>
        <a:p>
          <a:endParaRPr lang="es-CO">
            <a:solidFill>
              <a:schemeClr val="bg1"/>
            </a:solidFill>
          </a:endParaRPr>
        </a:p>
      </dgm:t>
    </dgm:pt>
    <dgm:pt modelId="{563E6F4B-2630-4541-9B2D-E560C8FB6BBE}" type="sibTrans" cxnId="{F05BBBAB-720C-4304-9AC3-C9259CC5F52D}">
      <dgm:prSet/>
      <dgm:spPr/>
      <dgm:t>
        <a:bodyPr/>
        <a:lstStyle/>
        <a:p>
          <a:endParaRPr lang="es-CO">
            <a:solidFill>
              <a:schemeClr val="bg1"/>
            </a:solidFill>
          </a:endParaRPr>
        </a:p>
      </dgm:t>
    </dgm:pt>
    <dgm:pt modelId="{561B050E-9AD6-4DA3-8F36-D78F193ECA41}" type="pres">
      <dgm:prSet presAssocID="{9574D560-9D9A-4161-BCDF-7CEE7F5FB87A}" presName="composite" presStyleCnt="0">
        <dgm:presLayoutVars>
          <dgm:chMax val="1"/>
          <dgm:dir/>
          <dgm:resizeHandles val="exact"/>
        </dgm:presLayoutVars>
      </dgm:prSet>
      <dgm:spPr/>
    </dgm:pt>
    <dgm:pt modelId="{23F77E75-4E34-48ED-96A1-B56D9A5ED6DA}" type="pres">
      <dgm:prSet presAssocID="{13F47076-8E0B-4D3E-963B-0B3337D1FC1C}" presName="roof" presStyleLbl="dkBgShp" presStyleIdx="0" presStyleCnt="2"/>
      <dgm:spPr/>
    </dgm:pt>
    <dgm:pt modelId="{1B29A995-550E-4C69-AA76-143390E9CDD5}" type="pres">
      <dgm:prSet presAssocID="{13F47076-8E0B-4D3E-963B-0B3337D1FC1C}" presName="pillars" presStyleCnt="0"/>
      <dgm:spPr/>
    </dgm:pt>
    <dgm:pt modelId="{2C98DE73-BFC2-4293-AF98-FDD55052B5A1}" type="pres">
      <dgm:prSet presAssocID="{13F47076-8E0B-4D3E-963B-0B3337D1FC1C}" presName="pillar1" presStyleLbl="node1" presStyleIdx="0" presStyleCnt="6">
        <dgm:presLayoutVars>
          <dgm:bulletEnabled val="1"/>
        </dgm:presLayoutVars>
      </dgm:prSet>
      <dgm:spPr/>
    </dgm:pt>
    <dgm:pt modelId="{370F6F63-7860-4950-BD44-506E35691825}" type="pres">
      <dgm:prSet presAssocID="{16469C83-D397-4ACE-BE1B-02C893DBCC20}" presName="pillarX" presStyleLbl="node1" presStyleIdx="1" presStyleCnt="6">
        <dgm:presLayoutVars>
          <dgm:bulletEnabled val="1"/>
        </dgm:presLayoutVars>
      </dgm:prSet>
      <dgm:spPr/>
    </dgm:pt>
    <dgm:pt modelId="{032CD573-1C16-4A80-B24F-0CCEEC29EAFD}" type="pres">
      <dgm:prSet presAssocID="{B51B093E-CC10-4DF3-92CB-9A10E3EBABF1}" presName="pillarX" presStyleLbl="node1" presStyleIdx="2" presStyleCnt="6">
        <dgm:presLayoutVars>
          <dgm:bulletEnabled val="1"/>
        </dgm:presLayoutVars>
      </dgm:prSet>
      <dgm:spPr/>
    </dgm:pt>
    <dgm:pt modelId="{39569327-64F9-4356-82A7-841146B93BC8}" type="pres">
      <dgm:prSet presAssocID="{3DC7AC17-5E7E-4409-9DE4-E7656AB17178}" presName="pillarX" presStyleLbl="node1" presStyleIdx="3" presStyleCnt="6">
        <dgm:presLayoutVars>
          <dgm:bulletEnabled val="1"/>
        </dgm:presLayoutVars>
      </dgm:prSet>
      <dgm:spPr/>
    </dgm:pt>
    <dgm:pt modelId="{7A43BEFC-4E0B-40A1-8758-2C59B1E73C47}" type="pres">
      <dgm:prSet presAssocID="{0B612627-6CBE-4657-84CB-050916C68498}" presName="pillarX" presStyleLbl="node1" presStyleIdx="4" presStyleCnt="6">
        <dgm:presLayoutVars>
          <dgm:bulletEnabled val="1"/>
        </dgm:presLayoutVars>
      </dgm:prSet>
      <dgm:spPr/>
    </dgm:pt>
    <dgm:pt modelId="{34B23363-1CA8-4661-9AA6-6E2919DCABA0}" type="pres">
      <dgm:prSet presAssocID="{A4C7CA2F-31E9-4509-A10D-B9E6FE49313B}" presName="pillarX" presStyleLbl="node1" presStyleIdx="5" presStyleCnt="6">
        <dgm:presLayoutVars>
          <dgm:bulletEnabled val="1"/>
        </dgm:presLayoutVars>
      </dgm:prSet>
      <dgm:spPr/>
    </dgm:pt>
    <dgm:pt modelId="{61EFCB39-33D5-4C97-A4C0-C15D93E750E0}" type="pres">
      <dgm:prSet presAssocID="{13F47076-8E0B-4D3E-963B-0B3337D1FC1C}" presName="base" presStyleLbl="dkBgShp" presStyleIdx="1" presStyleCnt="2"/>
      <dgm:spPr/>
    </dgm:pt>
  </dgm:ptLst>
  <dgm:cxnLst>
    <dgm:cxn modelId="{11E2CA01-B725-46AF-B2DF-8C56F3810801}" type="presOf" srcId="{A4C7CA2F-31E9-4509-A10D-B9E6FE49313B}" destId="{34B23363-1CA8-4661-9AA6-6E2919DCABA0}" srcOrd="0" destOrd="0" presId="urn:microsoft.com/office/officeart/2005/8/layout/hList3"/>
    <dgm:cxn modelId="{6C17D91D-1CB9-457A-91BB-8E5D23483CDC}" type="presOf" srcId="{16469C83-D397-4ACE-BE1B-02C893DBCC20}" destId="{370F6F63-7860-4950-BD44-506E35691825}" srcOrd="0" destOrd="0" presId="urn:microsoft.com/office/officeart/2005/8/layout/hList3"/>
    <dgm:cxn modelId="{7CDBB75B-20C0-46F0-B1E7-73C13E5707F6}" type="presOf" srcId="{9574D560-9D9A-4161-BCDF-7CEE7F5FB87A}" destId="{561B050E-9AD6-4DA3-8F36-D78F193ECA41}" srcOrd="0" destOrd="0" presId="urn:microsoft.com/office/officeart/2005/8/layout/hList3"/>
    <dgm:cxn modelId="{E9D7C546-7F2F-4D39-94DB-78BB5388A5F2}" srcId="{13F47076-8E0B-4D3E-963B-0B3337D1FC1C}" destId="{16469C83-D397-4ACE-BE1B-02C893DBCC20}" srcOrd="1" destOrd="0" parTransId="{6F768443-A752-4F0D-9ECF-F0B8BE4EC312}" sibTransId="{37C65579-EAA7-4351-A202-0BDE0F5FEB55}"/>
    <dgm:cxn modelId="{98043049-6BA5-47C4-A637-5E4A6348765E}" type="presOf" srcId="{13F47076-8E0B-4D3E-963B-0B3337D1FC1C}" destId="{23F77E75-4E34-48ED-96A1-B56D9A5ED6DA}" srcOrd="0" destOrd="0" presId="urn:microsoft.com/office/officeart/2005/8/layout/hList3"/>
    <dgm:cxn modelId="{4198F578-E372-4CCC-A699-57A2615E86A4}" srcId="{13F47076-8E0B-4D3E-963B-0B3337D1FC1C}" destId="{3DC7AC17-5E7E-4409-9DE4-E7656AB17178}" srcOrd="3" destOrd="0" parTransId="{F5AF713A-6E66-462E-9466-BE3DE5EE213D}" sibTransId="{564486BE-2A61-4543-95A2-D37256284CC4}"/>
    <dgm:cxn modelId="{F0781089-FE51-4E9B-8A5F-6D4B87F71D19}" type="presOf" srcId="{B51B093E-CC10-4DF3-92CB-9A10E3EBABF1}" destId="{032CD573-1C16-4A80-B24F-0CCEEC29EAFD}" srcOrd="0" destOrd="0" presId="urn:microsoft.com/office/officeart/2005/8/layout/hList3"/>
    <dgm:cxn modelId="{570B058B-B210-43EE-BC24-32C536E6A130}" type="presOf" srcId="{3DC7AC17-5E7E-4409-9DE4-E7656AB17178}" destId="{39569327-64F9-4356-82A7-841146B93BC8}" srcOrd="0" destOrd="0" presId="urn:microsoft.com/office/officeart/2005/8/layout/hList3"/>
    <dgm:cxn modelId="{A673E691-009B-455D-9714-01A2EEF0AF68}" srcId="{13F47076-8E0B-4D3E-963B-0B3337D1FC1C}" destId="{7085C377-EC76-44CB-BE2C-F1F8D940A112}" srcOrd="0" destOrd="0" parTransId="{D62915B9-444C-4903-BA0A-2EE1B94C78DA}" sibTransId="{10CE4521-029B-4796-92CD-12C3B67269AF}"/>
    <dgm:cxn modelId="{72B4829C-6D5C-47A3-B788-8FD43CD7AE21}" srcId="{9574D560-9D9A-4161-BCDF-7CEE7F5FB87A}" destId="{13F47076-8E0B-4D3E-963B-0B3337D1FC1C}" srcOrd="0" destOrd="0" parTransId="{D0DE8A72-677C-4406-9C55-FD89F13E6A43}" sibTransId="{A148660B-F10E-4E75-81A5-55646F418FF7}"/>
    <dgm:cxn modelId="{F05BBBAB-720C-4304-9AC3-C9259CC5F52D}" srcId="{13F47076-8E0B-4D3E-963B-0B3337D1FC1C}" destId="{A4C7CA2F-31E9-4509-A10D-B9E6FE49313B}" srcOrd="5" destOrd="0" parTransId="{C4E3DF87-06D7-4C71-8213-65A8A7E697E2}" sibTransId="{563E6F4B-2630-4541-9B2D-E560C8FB6BBE}"/>
    <dgm:cxn modelId="{1EE95DB3-AA9C-4DE8-89EF-020E3D0D29E8}" srcId="{13F47076-8E0B-4D3E-963B-0B3337D1FC1C}" destId="{B51B093E-CC10-4DF3-92CB-9A10E3EBABF1}" srcOrd="2" destOrd="0" parTransId="{6C38C2D1-98B1-442B-950D-21662B3C5983}" sibTransId="{2778B23E-04DC-4AC8-B607-DEE87BF0BDE3}"/>
    <dgm:cxn modelId="{F149E7B7-679F-4322-A35C-023708678282}" type="presOf" srcId="{0B612627-6CBE-4657-84CB-050916C68498}" destId="{7A43BEFC-4E0B-40A1-8758-2C59B1E73C47}" srcOrd="0" destOrd="0" presId="urn:microsoft.com/office/officeart/2005/8/layout/hList3"/>
    <dgm:cxn modelId="{C04521CB-3206-46F7-901F-5CF6D4E3E060}" srcId="{9574D560-9D9A-4161-BCDF-7CEE7F5FB87A}" destId="{BB92EA51-E2C9-4629-8481-37E574B901EB}" srcOrd="1" destOrd="0" parTransId="{1BFB6ACC-BF89-4C43-BC03-59285D99F91C}" sibTransId="{D7D5B5C2-351A-408E-83D3-AC4C560B1E7C}"/>
    <dgm:cxn modelId="{E690E1DD-5DFD-4041-9703-ED7A64F94C1F}" srcId="{13F47076-8E0B-4D3E-963B-0B3337D1FC1C}" destId="{0B612627-6CBE-4657-84CB-050916C68498}" srcOrd="4" destOrd="0" parTransId="{2A69CD5E-BDBB-47A6-9265-BB2806B80FA2}" sibTransId="{065C268B-A126-4938-BA9D-0502385D7E92}"/>
    <dgm:cxn modelId="{66EE07EC-B7E4-46EC-9B40-1A97254CF00E}" type="presOf" srcId="{7085C377-EC76-44CB-BE2C-F1F8D940A112}" destId="{2C98DE73-BFC2-4293-AF98-FDD55052B5A1}" srcOrd="0" destOrd="0" presId="urn:microsoft.com/office/officeart/2005/8/layout/hList3"/>
    <dgm:cxn modelId="{CC657A54-DF15-4476-8A9E-83864693C901}" type="presParOf" srcId="{561B050E-9AD6-4DA3-8F36-D78F193ECA41}" destId="{23F77E75-4E34-48ED-96A1-B56D9A5ED6DA}" srcOrd="0" destOrd="0" presId="urn:microsoft.com/office/officeart/2005/8/layout/hList3"/>
    <dgm:cxn modelId="{E01C38A4-81FE-4634-BC14-B6B7206B63A1}" type="presParOf" srcId="{561B050E-9AD6-4DA3-8F36-D78F193ECA41}" destId="{1B29A995-550E-4C69-AA76-143390E9CDD5}" srcOrd="1" destOrd="0" presId="urn:microsoft.com/office/officeart/2005/8/layout/hList3"/>
    <dgm:cxn modelId="{1C2FC7F4-F872-4AE1-A5EF-B08ABF67ACED}" type="presParOf" srcId="{1B29A995-550E-4C69-AA76-143390E9CDD5}" destId="{2C98DE73-BFC2-4293-AF98-FDD55052B5A1}" srcOrd="0" destOrd="0" presId="urn:microsoft.com/office/officeart/2005/8/layout/hList3"/>
    <dgm:cxn modelId="{89700768-1A66-4CCF-A904-0FE49A02F1D7}" type="presParOf" srcId="{1B29A995-550E-4C69-AA76-143390E9CDD5}" destId="{370F6F63-7860-4950-BD44-506E35691825}" srcOrd="1" destOrd="0" presId="urn:microsoft.com/office/officeart/2005/8/layout/hList3"/>
    <dgm:cxn modelId="{CE12C5B9-8A06-4045-BE37-780EB4CEE382}" type="presParOf" srcId="{1B29A995-550E-4C69-AA76-143390E9CDD5}" destId="{032CD573-1C16-4A80-B24F-0CCEEC29EAFD}" srcOrd="2" destOrd="0" presId="urn:microsoft.com/office/officeart/2005/8/layout/hList3"/>
    <dgm:cxn modelId="{A35B4816-63E9-4324-9A43-F03EDEA4554C}" type="presParOf" srcId="{1B29A995-550E-4C69-AA76-143390E9CDD5}" destId="{39569327-64F9-4356-82A7-841146B93BC8}" srcOrd="3" destOrd="0" presId="urn:microsoft.com/office/officeart/2005/8/layout/hList3"/>
    <dgm:cxn modelId="{41DEB3B3-F869-4CD2-B859-AB45A4CED3D9}" type="presParOf" srcId="{1B29A995-550E-4C69-AA76-143390E9CDD5}" destId="{7A43BEFC-4E0B-40A1-8758-2C59B1E73C47}" srcOrd="4" destOrd="0" presId="urn:microsoft.com/office/officeart/2005/8/layout/hList3"/>
    <dgm:cxn modelId="{16455B53-8002-4C6F-AE42-0B90CFB4F280}" type="presParOf" srcId="{1B29A995-550E-4C69-AA76-143390E9CDD5}" destId="{34B23363-1CA8-4661-9AA6-6E2919DCABA0}" srcOrd="5" destOrd="0" presId="urn:microsoft.com/office/officeart/2005/8/layout/hList3"/>
    <dgm:cxn modelId="{690D682E-685E-48E1-9D6A-F3B527895664}" type="presParOf" srcId="{561B050E-9AD6-4DA3-8F36-D78F193ECA41}" destId="{61EFCB39-33D5-4C97-A4C0-C15D93E750E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99305-3A07-4C8C-B636-F5F1544C214E}">
      <dsp:nvSpPr>
        <dsp:cNvPr id="0" name=""/>
        <dsp:cNvSpPr/>
      </dsp:nvSpPr>
      <dsp:spPr>
        <a:xfrm>
          <a:off x="6041091" y="3102425"/>
          <a:ext cx="399853" cy="730684"/>
        </a:xfrm>
        <a:custGeom>
          <a:avLst/>
          <a:gdLst/>
          <a:ahLst/>
          <a:cxnLst/>
          <a:rect l="0" t="0" r="0" b="0"/>
          <a:pathLst>
            <a:path>
              <a:moveTo>
                <a:pt x="0" y="0"/>
              </a:moveTo>
              <a:lnTo>
                <a:pt x="0" y="504943"/>
              </a:lnTo>
              <a:lnTo>
                <a:pt x="399853" y="504943"/>
              </a:lnTo>
              <a:lnTo>
                <a:pt x="399853" y="730684"/>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5BC49B-F5AF-4657-B21F-9A691CC4FD0A}">
      <dsp:nvSpPr>
        <dsp:cNvPr id="0" name=""/>
        <dsp:cNvSpPr/>
      </dsp:nvSpPr>
      <dsp:spPr>
        <a:xfrm>
          <a:off x="3462660" y="3102425"/>
          <a:ext cx="2578431" cy="730684"/>
        </a:xfrm>
        <a:custGeom>
          <a:avLst/>
          <a:gdLst/>
          <a:ahLst/>
          <a:cxnLst/>
          <a:rect l="0" t="0" r="0" b="0"/>
          <a:pathLst>
            <a:path>
              <a:moveTo>
                <a:pt x="2578431" y="0"/>
              </a:moveTo>
              <a:lnTo>
                <a:pt x="2578431" y="504943"/>
              </a:lnTo>
              <a:lnTo>
                <a:pt x="0" y="504943"/>
              </a:lnTo>
              <a:lnTo>
                <a:pt x="0" y="730684"/>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66ABCE-BEA6-4257-BF4C-6AF0DFCD0FAB}">
      <dsp:nvSpPr>
        <dsp:cNvPr id="0" name=""/>
        <dsp:cNvSpPr/>
      </dsp:nvSpPr>
      <dsp:spPr>
        <a:xfrm>
          <a:off x="4439226" y="1149114"/>
          <a:ext cx="1601865" cy="676233"/>
        </a:xfrm>
        <a:custGeom>
          <a:avLst/>
          <a:gdLst/>
          <a:ahLst/>
          <a:cxnLst/>
          <a:rect l="0" t="0" r="0" b="0"/>
          <a:pathLst>
            <a:path>
              <a:moveTo>
                <a:pt x="0" y="0"/>
              </a:moveTo>
              <a:lnTo>
                <a:pt x="0" y="450492"/>
              </a:lnTo>
              <a:lnTo>
                <a:pt x="1601865" y="450492"/>
              </a:lnTo>
              <a:lnTo>
                <a:pt x="1601865" y="676233"/>
              </a:lnTo>
            </a:path>
          </a:pathLst>
        </a:custGeom>
        <a:noFill/>
        <a:ln w="25400" cap="flat" cmpd="sng"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AE2EF2-9554-46F1-AB7B-94AC21EB7B5E}">
      <dsp:nvSpPr>
        <dsp:cNvPr id="0" name=""/>
        <dsp:cNvSpPr/>
      </dsp:nvSpPr>
      <dsp:spPr>
        <a:xfrm>
          <a:off x="2824226" y="14578"/>
          <a:ext cx="3229999" cy="1134535"/>
        </a:xfrm>
        <a:prstGeom prst="roundRect">
          <a:avLst>
            <a:gd name="adj" fmla="val 10000"/>
          </a:avLst>
        </a:prstGeom>
        <a:solidFill>
          <a:schemeClr val="accent3">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15EA2B-5C54-4E95-8DDF-28E503323678}">
      <dsp:nvSpPr>
        <dsp:cNvPr id="0" name=""/>
        <dsp:cNvSpPr/>
      </dsp:nvSpPr>
      <dsp:spPr>
        <a:xfrm>
          <a:off x="3094980" y="271794"/>
          <a:ext cx="3229999" cy="1134535"/>
        </a:xfrm>
        <a:prstGeom prst="roundRect">
          <a:avLst>
            <a:gd name="adj" fmla="val 10000"/>
          </a:avLst>
        </a:prstGeom>
        <a:solidFill>
          <a:schemeClr val="lt1">
            <a:alpha val="9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b="1" kern="1200" dirty="0">
              <a:effectLst>
                <a:outerShdw blurRad="38100" dist="38100" dir="2700000" algn="tl">
                  <a:srgbClr val="000000">
                    <a:alpha val="43137"/>
                  </a:srgbClr>
                </a:outerShdw>
              </a:effectLst>
            </a:rPr>
            <a:t>Gerencia de Bienes Muebles</a:t>
          </a:r>
        </a:p>
      </dsp:txBody>
      <dsp:txXfrm>
        <a:off x="3128209" y="305023"/>
        <a:ext cx="3163541" cy="1068077"/>
      </dsp:txXfrm>
    </dsp:sp>
    <dsp:sp modelId="{E90002ED-A11F-476D-B42D-F5C17CAB2775}">
      <dsp:nvSpPr>
        <dsp:cNvPr id="0" name=""/>
        <dsp:cNvSpPr/>
      </dsp:nvSpPr>
      <dsp:spPr>
        <a:xfrm>
          <a:off x="4815574" y="1825347"/>
          <a:ext cx="2451034" cy="1277078"/>
        </a:xfrm>
        <a:prstGeom prst="roundRect">
          <a:avLst>
            <a:gd name="adj" fmla="val 10000"/>
          </a:avLst>
        </a:prstGeom>
        <a:solidFill>
          <a:schemeClr val="accent3">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59EBB8-C136-45CE-8209-6181BE770D77}">
      <dsp:nvSpPr>
        <dsp:cNvPr id="0" name=""/>
        <dsp:cNvSpPr/>
      </dsp:nvSpPr>
      <dsp:spPr>
        <a:xfrm>
          <a:off x="5086327" y="2082562"/>
          <a:ext cx="2451034" cy="1277078"/>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kern="1200" dirty="0">
              <a:effectLst>
                <a:outerShdw blurRad="38100" dist="38100" dir="2700000" algn="tl">
                  <a:srgbClr val="000000">
                    <a:alpha val="43137"/>
                  </a:srgbClr>
                </a:outerShdw>
              </a:effectLst>
            </a:rPr>
            <a:t>Enajenación Temprana</a:t>
          </a:r>
        </a:p>
      </dsp:txBody>
      <dsp:txXfrm>
        <a:off x="5123731" y="2119966"/>
        <a:ext cx="2376226" cy="1202270"/>
      </dsp:txXfrm>
    </dsp:sp>
    <dsp:sp modelId="{1087E32B-1553-423C-99AC-B1D1CFF9DC25}">
      <dsp:nvSpPr>
        <dsp:cNvPr id="0" name=""/>
        <dsp:cNvSpPr/>
      </dsp:nvSpPr>
      <dsp:spPr>
        <a:xfrm>
          <a:off x="2244270" y="3833109"/>
          <a:ext cx="2436778" cy="1547354"/>
        </a:xfrm>
        <a:prstGeom prst="roundRect">
          <a:avLst>
            <a:gd name="adj" fmla="val 10000"/>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5FC47F-597C-41E9-97BF-5875F4731C78}">
      <dsp:nvSpPr>
        <dsp:cNvPr id="0" name=""/>
        <dsp:cNvSpPr/>
      </dsp:nvSpPr>
      <dsp:spPr>
        <a:xfrm>
          <a:off x="2515024" y="4090325"/>
          <a:ext cx="2436778" cy="1547354"/>
        </a:xfrm>
        <a:prstGeom prst="roundRect">
          <a:avLst>
            <a:gd name="adj" fmla="val 10000"/>
          </a:avLst>
        </a:prstGeom>
        <a:solidFill>
          <a:schemeClr val="lt1">
            <a:alpha val="90000"/>
            <a:hueOff val="0"/>
            <a:satOff val="0"/>
            <a:lumOff val="0"/>
            <a:alphaOff val="0"/>
          </a:schemeClr>
        </a:solidFill>
        <a:ln w="25400" cap="flat" cmpd="sng" algn="ctr">
          <a:solidFill>
            <a:schemeClr val="accent3">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kern="1200" dirty="0"/>
            <a:t>5 personas:</a:t>
          </a:r>
        </a:p>
        <a:p>
          <a:pPr marL="0" lvl="0" indent="0" algn="ctr" defTabSz="844550">
            <a:lnSpc>
              <a:spcPct val="90000"/>
            </a:lnSpc>
            <a:spcBef>
              <a:spcPct val="0"/>
            </a:spcBef>
            <a:spcAft>
              <a:spcPct val="35000"/>
            </a:spcAft>
            <a:buNone/>
          </a:pPr>
          <a:r>
            <a:rPr lang="es-CO" sz="1900" kern="1200" dirty="0"/>
            <a:t>372 solicitudes de chatarrización sobre procesos penales</a:t>
          </a:r>
        </a:p>
      </dsp:txBody>
      <dsp:txXfrm>
        <a:off x="2560344" y="4135645"/>
        <a:ext cx="2346138" cy="1456714"/>
      </dsp:txXfrm>
    </dsp:sp>
    <dsp:sp modelId="{F25672B9-5D30-4E22-8773-3339B826E321}">
      <dsp:nvSpPr>
        <dsp:cNvPr id="0" name=""/>
        <dsp:cNvSpPr/>
      </dsp:nvSpPr>
      <dsp:spPr>
        <a:xfrm>
          <a:off x="5222556" y="3833109"/>
          <a:ext cx="2436778" cy="1547354"/>
        </a:xfrm>
        <a:prstGeom prst="roundRect">
          <a:avLst>
            <a:gd name="adj" fmla="val 10000"/>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A1A0AD-C454-4F1A-B18B-8901931EE4A8}">
      <dsp:nvSpPr>
        <dsp:cNvPr id="0" name=""/>
        <dsp:cNvSpPr/>
      </dsp:nvSpPr>
      <dsp:spPr>
        <a:xfrm>
          <a:off x="5493309" y="4090325"/>
          <a:ext cx="2436778" cy="1547354"/>
        </a:xfrm>
        <a:prstGeom prst="roundRect">
          <a:avLst>
            <a:gd name="adj" fmla="val 10000"/>
          </a:avLst>
        </a:prstGeom>
        <a:solidFill>
          <a:schemeClr val="lt1">
            <a:alpha val="90000"/>
            <a:hueOff val="0"/>
            <a:satOff val="0"/>
            <a:lumOff val="0"/>
            <a:alphaOff val="0"/>
          </a:schemeClr>
        </a:solidFill>
        <a:ln w="25400" cap="flat" cmpd="sng" algn="ctr">
          <a:solidFill>
            <a:schemeClr val="accent3">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kern="1200" dirty="0"/>
            <a:t>Identificados 1.399 bienes penales recibidos susceptibles de administración</a:t>
          </a:r>
        </a:p>
      </dsp:txBody>
      <dsp:txXfrm>
        <a:off x="5538629" y="4135645"/>
        <a:ext cx="2346138" cy="14567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892272-2E5A-40D6-A3A3-540A01F078D3}">
      <dsp:nvSpPr>
        <dsp:cNvPr id="0" name=""/>
        <dsp:cNvSpPr/>
      </dsp:nvSpPr>
      <dsp:spPr>
        <a:xfrm rot="5400000">
          <a:off x="-90956" y="94449"/>
          <a:ext cx="606378" cy="424465"/>
        </a:xfrm>
        <a:prstGeom prst="chevron">
          <a:avLst/>
        </a:prstGeom>
        <a:solidFill>
          <a:schemeClr val="accent3">
            <a:alpha val="9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24-10-2017</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sp:txBody>
      <dsp:txXfrm rot="-5400000">
        <a:off x="1" y="215726"/>
        <a:ext cx="424465" cy="181913"/>
      </dsp:txXfrm>
    </dsp:sp>
    <dsp:sp modelId="{F4D61EE1-8799-4357-A8B4-2ECA12F7B531}">
      <dsp:nvSpPr>
        <dsp:cNvPr id="0" name=""/>
        <dsp:cNvSpPr/>
      </dsp:nvSpPr>
      <dsp:spPr>
        <a:xfrm rot="5400000">
          <a:off x="5666218" y="-5238261"/>
          <a:ext cx="394353" cy="10877860"/>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a:t>Contratación del Proceso de </a:t>
          </a:r>
          <a:r>
            <a:rPr lang="es-ES" sz="1400" kern="1200" dirty="0">
              <a:solidFill>
                <a:prstClr val="black">
                  <a:hueOff val="0"/>
                  <a:satOff val="0"/>
                  <a:lumOff val="0"/>
                  <a:alphaOff val="0"/>
                </a:prstClr>
              </a:solidFill>
              <a:latin typeface="Calibri" panose="020F0502020204030204"/>
              <a:ea typeface="+mn-ea"/>
              <a:cs typeface="+mn-cs"/>
            </a:rPr>
            <a:t>Chatarrización</a:t>
          </a:r>
          <a:endParaRPr lang="es-CO" sz="1400" kern="1200" dirty="0">
            <a:solidFill>
              <a:prstClr val="black">
                <a:hueOff val="0"/>
                <a:satOff val="0"/>
                <a:lumOff val="0"/>
                <a:alphaOff val="0"/>
              </a:prstClr>
            </a:solidFill>
            <a:latin typeface="Calibri" panose="020F0502020204030204"/>
            <a:ea typeface="+mn-ea"/>
            <a:cs typeface="+mn-cs"/>
          </a:endParaRPr>
        </a:p>
      </dsp:txBody>
      <dsp:txXfrm rot="-5400000">
        <a:off x="424465" y="22743"/>
        <a:ext cx="10858609" cy="355851"/>
      </dsp:txXfrm>
    </dsp:sp>
    <dsp:sp modelId="{B67D6F79-5612-4B89-843F-0306D358F3D5}">
      <dsp:nvSpPr>
        <dsp:cNvPr id="0" name=""/>
        <dsp:cNvSpPr/>
      </dsp:nvSpPr>
      <dsp:spPr>
        <a:xfrm rot="5400000">
          <a:off x="-90956" y="642556"/>
          <a:ext cx="606378" cy="424465"/>
        </a:xfrm>
        <a:prstGeom prst="chevron">
          <a:avLst/>
        </a:prstGeom>
        <a:solidFill>
          <a:schemeClr val="accent3">
            <a:alpha val="90000"/>
            <a:hueOff val="0"/>
            <a:satOff val="0"/>
            <a:lumOff val="0"/>
            <a:alphaOff val="-4444"/>
          </a:schemeClr>
        </a:solidFill>
        <a:ln w="25400" cap="flat" cmpd="sng" algn="ctr">
          <a:solidFill>
            <a:schemeClr val="accent3">
              <a:alpha val="90000"/>
              <a:hueOff val="0"/>
              <a:satOff val="0"/>
              <a:lumOff val="0"/>
              <a:alphaOff val="-4444"/>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22-01-2018</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sp:txBody>
      <dsp:txXfrm rot="-5400000">
        <a:off x="1" y="763833"/>
        <a:ext cx="424465" cy="181913"/>
      </dsp:txXfrm>
    </dsp:sp>
    <dsp:sp modelId="{31D591C9-FD28-486B-A359-03BBD022DFE7}">
      <dsp:nvSpPr>
        <dsp:cNvPr id="0" name=""/>
        <dsp:cNvSpPr/>
      </dsp:nvSpPr>
      <dsp:spPr>
        <a:xfrm rot="5400000">
          <a:off x="5666322" y="-4690257"/>
          <a:ext cx="394146" cy="10877860"/>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4444"/>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a:t>Contratación de Avaluadores de medios de transporte.</a:t>
          </a:r>
          <a:endParaRPr lang="es-CO" sz="1400" kern="1200" dirty="0"/>
        </a:p>
      </dsp:txBody>
      <dsp:txXfrm rot="-5400000">
        <a:off x="424466" y="570840"/>
        <a:ext cx="10858619" cy="355664"/>
      </dsp:txXfrm>
    </dsp:sp>
    <dsp:sp modelId="{319C159E-E85C-4A9A-8B53-A2805405E29A}">
      <dsp:nvSpPr>
        <dsp:cNvPr id="0" name=""/>
        <dsp:cNvSpPr/>
      </dsp:nvSpPr>
      <dsp:spPr>
        <a:xfrm rot="5400000">
          <a:off x="-90956" y="1190664"/>
          <a:ext cx="606378" cy="424465"/>
        </a:xfrm>
        <a:prstGeom prst="chevron">
          <a:avLst/>
        </a:prstGeom>
        <a:solidFill>
          <a:schemeClr val="accent3">
            <a:alpha val="90000"/>
            <a:hueOff val="0"/>
            <a:satOff val="0"/>
            <a:lumOff val="0"/>
            <a:alphaOff val="-8889"/>
          </a:schemeClr>
        </a:solidFill>
        <a:ln w="25400" cap="flat" cmpd="sng" algn="ctr">
          <a:solidFill>
            <a:schemeClr val="accent3">
              <a:alpha val="90000"/>
              <a:hueOff val="0"/>
              <a:satOff val="0"/>
              <a:lumOff val="0"/>
              <a:alphaOff val="-8889"/>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16-01-2018</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sp:txBody>
      <dsp:txXfrm rot="-5400000">
        <a:off x="1" y="1311941"/>
        <a:ext cx="424465" cy="181913"/>
      </dsp:txXfrm>
    </dsp:sp>
    <dsp:sp modelId="{B7B6112F-2B60-496F-8FDB-E7BEE2E00614}">
      <dsp:nvSpPr>
        <dsp:cNvPr id="0" name=""/>
        <dsp:cNvSpPr/>
      </dsp:nvSpPr>
      <dsp:spPr>
        <a:xfrm rot="5400000">
          <a:off x="5666322" y="-4142149"/>
          <a:ext cx="394146" cy="10877860"/>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8889"/>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a:t>Celebración del Contrato de Apoyo y asesoría en trámites ante autoridades de tránsito y transporte para la inscripción de medidas, sentencias y tramites de certificados de libertad y tradición. Conceptos y Valores de derecho a reponer.</a:t>
          </a:r>
          <a:endParaRPr lang="es-CO" sz="1400" kern="1200" dirty="0"/>
        </a:p>
      </dsp:txBody>
      <dsp:txXfrm rot="-5400000">
        <a:off x="424466" y="1118948"/>
        <a:ext cx="10858619" cy="355664"/>
      </dsp:txXfrm>
    </dsp:sp>
    <dsp:sp modelId="{FF7285EF-32B3-488D-8C51-296614C8EE18}">
      <dsp:nvSpPr>
        <dsp:cNvPr id="0" name=""/>
        <dsp:cNvSpPr/>
      </dsp:nvSpPr>
      <dsp:spPr>
        <a:xfrm rot="5400000">
          <a:off x="-90956" y="1738771"/>
          <a:ext cx="606378" cy="424465"/>
        </a:xfrm>
        <a:prstGeom prst="chevron">
          <a:avLst/>
        </a:prstGeom>
        <a:solidFill>
          <a:schemeClr val="accent3">
            <a:alpha val="90000"/>
            <a:hueOff val="0"/>
            <a:satOff val="0"/>
            <a:lumOff val="0"/>
            <a:alphaOff val="-13333"/>
          </a:schemeClr>
        </a:solidFill>
        <a:ln w="25400" cap="flat" cmpd="sng" algn="ctr">
          <a:solidFill>
            <a:schemeClr val="accent3">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07-03-2018</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sp:txBody>
      <dsp:txXfrm rot="-5400000">
        <a:off x="1" y="1860048"/>
        <a:ext cx="424465" cy="181913"/>
      </dsp:txXfrm>
    </dsp:sp>
    <dsp:sp modelId="{DB93B713-C9A2-4FDA-BA4D-2E1584FBE835}">
      <dsp:nvSpPr>
        <dsp:cNvPr id="0" name=""/>
        <dsp:cNvSpPr/>
      </dsp:nvSpPr>
      <dsp:spPr>
        <a:xfrm rot="5400000">
          <a:off x="5666322" y="-3594042"/>
          <a:ext cx="394146" cy="10877860"/>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a:t>Comunicación a la FGN sobre el </a:t>
          </a:r>
          <a:r>
            <a:rPr lang="es-ES" sz="1400" kern="1200" dirty="0">
              <a:solidFill>
                <a:prstClr val="black">
                  <a:hueOff val="0"/>
                  <a:satOff val="0"/>
                  <a:lumOff val="0"/>
                  <a:alphaOff val="0"/>
                </a:prstClr>
              </a:solidFill>
              <a:latin typeface="Calibri" panose="020F0502020204030204"/>
              <a:ea typeface="+mn-ea"/>
              <a:cs typeface="+mn-cs"/>
            </a:rPr>
            <a:t>inventario</a:t>
          </a:r>
          <a:r>
            <a:rPr lang="es-ES" sz="1400" kern="1200" dirty="0"/>
            <a:t> de vehículos recibidos dentro de procesos penales.</a:t>
          </a:r>
          <a:endParaRPr lang="es-CO" sz="1400" kern="1200" dirty="0"/>
        </a:p>
      </dsp:txBody>
      <dsp:txXfrm rot="-5400000">
        <a:off x="424466" y="1667055"/>
        <a:ext cx="10858619" cy="355664"/>
      </dsp:txXfrm>
    </dsp:sp>
    <dsp:sp modelId="{E4400C0B-81CC-4CA1-9CBE-B3D133355E56}">
      <dsp:nvSpPr>
        <dsp:cNvPr id="0" name=""/>
        <dsp:cNvSpPr/>
      </dsp:nvSpPr>
      <dsp:spPr>
        <a:xfrm rot="5400000">
          <a:off x="-90956" y="2286879"/>
          <a:ext cx="606378" cy="424465"/>
        </a:xfrm>
        <a:prstGeom prst="chevron">
          <a:avLst/>
        </a:prstGeom>
        <a:solidFill>
          <a:schemeClr val="accent3">
            <a:alpha val="90000"/>
            <a:hueOff val="0"/>
            <a:satOff val="0"/>
            <a:lumOff val="0"/>
            <a:alphaOff val="-17778"/>
          </a:schemeClr>
        </a:solidFill>
        <a:ln w="25400" cap="flat" cmpd="sng" algn="ctr">
          <a:solidFill>
            <a:schemeClr val="accent3">
              <a:alpha val="90000"/>
              <a:hueOff val="0"/>
              <a:satOff val="0"/>
              <a:lumOff val="0"/>
              <a:alphaOff val="-17778"/>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rPr>
            <a:t>24-04-2018</a:t>
          </a:r>
          <a:endParaRPr lang="es-CO" sz="1200" b="1" kern="1200" dirty="0">
            <a:solidFill>
              <a:prstClr val="black"/>
            </a:solidFill>
            <a:effectLst>
              <a:outerShdw blurRad="38100" dist="38100" dir="2700000" algn="tl">
                <a:srgbClr val="000000">
                  <a:alpha val="43137"/>
                </a:srgbClr>
              </a:outerShdw>
            </a:effectLst>
            <a:latin typeface="Calibri" panose="020F0502020204030204"/>
            <a:ea typeface="+mn-ea"/>
            <a:cs typeface="+mn-cs"/>
          </a:endParaRPr>
        </a:p>
      </dsp:txBody>
      <dsp:txXfrm rot="-5400000">
        <a:off x="1" y="2408156"/>
        <a:ext cx="424465" cy="181913"/>
      </dsp:txXfrm>
    </dsp:sp>
    <dsp:sp modelId="{025BFDD5-FE53-4F6F-89EF-1BF47B0514E7}">
      <dsp:nvSpPr>
        <dsp:cNvPr id="0" name=""/>
        <dsp:cNvSpPr/>
      </dsp:nvSpPr>
      <dsp:spPr>
        <a:xfrm rot="5400000">
          <a:off x="5496410" y="-2859397"/>
          <a:ext cx="394146" cy="10516389"/>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17778"/>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a:t>Reunión Fiscalía General de la Nación socialización enajenación temprana y requerimientos frente a disposición de bienes penales.</a:t>
          </a:r>
          <a:endParaRPr lang="es-CO" sz="1400" kern="1200" dirty="0"/>
        </a:p>
      </dsp:txBody>
      <dsp:txXfrm rot="-5400000">
        <a:off x="435289" y="2220965"/>
        <a:ext cx="10497148" cy="355664"/>
      </dsp:txXfrm>
    </dsp:sp>
    <dsp:sp modelId="{7FBCBC57-4CEF-4D84-A15D-0F2142830D54}">
      <dsp:nvSpPr>
        <dsp:cNvPr id="0" name=""/>
        <dsp:cNvSpPr/>
      </dsp:nvSpPr>
      <dsp:spPr>
        <a:xfrm rot="5400000">
          <a:off x="-90956" y="2846497"/>
          <a:ext cx="606378" cy="424465"/>
        </a:xfrm>
        <a:prstGeom prst="chevron">
          <a:avLst/>
        </a:prstGeom>
        <a:solidFill>
          <a:schemeClr val="accent3">
            <a:alpha val="90000"/>
            <a:hueOff val="0"/>
            <a:satOff val="0"/>
            <a:lumOff val="0"/>
            <a:alphaOff val="-22222"/>
          </a:schemeClr>
        </a:solidFill>
        <a:ln w="25400" cap="flat" cmpd="sng" algn="ctr">
          <a:solidFill>
            <a:schemeClr val="accent3">
              <a:alpha val="90000"/>
              <a:hueOff val="0"/>
              <a:satOff val="0"/>
              <a:lumOff val="0"/>
              <a:alphaOff val="-22222"/>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tx1"/>
              </a:solidFill>
              <a:effectLst>
                <a:outerShdw blurRad="38100" dist="38100" dir="2700000" algn="tl">
                  <a:srgbClr val="000000">
                    <a:alpha val="43137"/>
                  </a:srgbClr>
                </a:outerShdw>
              </a:effectLst>
            </a:rPr>
            <a:t>10-08-2018</a:t>
          </a:r>
        </a:p>
      </dsp:txBody>
      <dsp:txXfrm rot="-5400000">
        <a:off x="1" y="2967774"/>
        <a:ext cx="424465" cy="181913"/>
      </dsp:txXfrm>
    </dsp:sp>
    <dsp:sp modelId="{514C2063-541D-484B-8D77-E89E934CEAB6}">
      <dsp:nvSpPr>
        <dsp:cNvPr id="0" name=""/>
        <dsp:cNvSpPr/>
      </dsp:nvSpPr>
      <dsp:spPr>
        <a:xfrm rot="5400000">
          <a:off x="5432507" y="-2237327"/>
          <a:ext cx="417168" cy="10410365"/>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22222"/>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CO" sz="1400" kern="1200" dirty="0"/>
            <a:t>Contextualización a la Fiscalía de los MT vinculados a procesos penales y recibidos por SAE SAS.</a:t>
          </a:r>
        </a:p>
      </dsp:txBody>
      <dsp:txXfrm rot="-5400000">
        <a:off x="435909" y="2779635"/>
        <a:ext cx="10390001" cy="376440"/>
      </dsp:txXfrm>
    </dsp:sp>
    <dsp:sp modelId="{36A376E8-0302-41B6-A3A1-FDB56FDF47E6}">
      <dsp:nvSpPr>
        <dsp:cNvPr id="0" name=""/>
        <dsp:cNvSpPr/>
      </dsp:nvSpPr>
      <dsp:spPr>
        <a:xfrm rot="5400000">
          <a:off x="-90956" y="3394605"/>
          <a:ext cx="606378" cy="424465"/>
        </a:xfrm>
        <a:prstGeom prst="chevron">
          <a:avLst/>
        </a:prstGeom>
        <a:solidFill>
          <a:schemeClr val="accent3">
            <a:alpha val="90000"/>
            <a:hueOff val="0"/>
            <a:satOff val="0"/>
            <a:lumOff val="0"/>
            <a:alphaOff val="-26667"/>
          </a:schemeClr>
        </a:solidFill>
        <a:ln w="25400" cap="flat" cmpd="sng" algn="ctr">
          <a:solidFill>
            <a:schemeClr val="accent3">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tx1"/>
              </a:solidFill>
              <a:effectLst>
                <a:outerShdw blurRad="38100" dist="38100" dir="2700000" algn="tl">
                  <a:srgbClr val="000000">
                    <a:alpha val="43137"/>
                  </a:srgbClr>
                </a:outerShdw>
              </a:effectLst>
            </a:rPr>
            <a:t>23-08-2018</a:t>
          </a:r>
        </a:p>
      </dsp:txBody>
      <dsp:txXfrm rot="-5400000">
        <a:off x="1" y="3515882"/>
        <a:ext cx="424465" cy="181913"/>
      </dsp:txXfrm>
    </dsp:sp>
    <dsp:sp modelId="{EA3C93F0-E495-400C-95F4-71D1C44D600C}">
      <dsp:nvSpPr>
        <dsp:cNvPr id="0" name=""/>
        <dsp:cNvSpPr/>
      </dsp:nvSpPr>
      <dsp:spPr>
        <a:xfrm rot="5400000">
          <a:off x="5466931" y="-1736295"/>
          <a:ext cx="394146" cy="10482885"/>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es-CO" sz="1400" kern="1200" dirty="0"/>
            <a:t>Socialización de las ordenes judiciales recibidas en SAE  mediante las cuales se deja a disposición del FEAB el comiso definitivo de bienes vinculados a procesos penales como el propósito de  evaluarlo como alternativa de administración.</a:t>
          </a:r>
        </a:p>
      </dsp:txBody>
      <dsp:txXfrm rot="-5400000">
        <a:off x="422562" y="3327315"/>
        <a:ext cx="10463644" cy="355664"/>
      </dsp:txXfrm>
    </dsp:sp>
    <dsp:sp modelId="{1D2E3778-4ACC-4E6D-A936-974779D1D5C8}">
      <dsp:nvSpPr>
        <dsp:cNvPr id="0" name=""/>
        <dsp:cNvSpPr/>
      </dsp:nvSpPr>
      <dsp:spPr>
        <a:xfrm rot="5400000">
          <a:off x="-90956" y="3942712"/>
          <a:ext cx="606378" cy="424465"/>
        </a:xfrm>
        <a:prstGeom prst="chevron">
          <a:avLst/>
        </a:prstGeom>
        <a:solidFill>
          <a:schemeClr val="accent3">
            <a:alpha val="90000"/>
            <a:hueOff val="0"/>
            <a:satOff val="0"/>
            <a:lumOff val="0"/>
            <a:alphaOff val="-31111"/>
          </a:schemeClr>
        </a:solidFill>
        <a:ln w="25400" cap="flat" cmpd="sng" algn="ctr">
          <a:solidFill>
            <a:schemeClr val="accent3">
              <a:alpha val="90000"/>
              <a:hueOff val="0"/>
              <a:satOff val="0"/>
              <a:lumOff val="0"/>
              <a:alphaOff val="-31111"/>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tx1"/>
              </a:solidFill>
              <a:effectLst>
                <a:outerShdw blurRad="38100" dist="38100" dir="2700000" algn="tl">
                  <a:srgbClr val="000000">
                    <a:alpha val="43137"/>
                  </a:srgbClr>
                </a:outerShdw>
              </a:effectLst>
            </a:rPr>
            <a:t>30-08-2018</a:t>
          </a:r>
        </a:p>
      </dsp:txBody>
      <dsp:txXfrm rot="-5400000">
        <a:off x="1" y="4063989"/>
        <a:ext cx="424465" cy="181913"/>
      </dsp:txXfrm>
    </dsp:sp>
    <dsp:sp modelId="{CE8FC29D-6DEC-4727-ADFE-DC1FFECCCBC8}">
      <dsp:nvSpPr>
        <dsp:cNvPr id="0" name=""/>
        <dsp:cNvSpPr/>
      </dsp:nvSpPr>
      <dsp:spPr>
        <a:xfrm rot="5400000">
          <a:off x="5579408" y="-1297370"/>
          <a:ext cx="394146" cy="10685540"/>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31111"/>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CO" sz="1400" kern="1200" dirty="0"/>
            <a:t>Exposición de la ubicación de los 1.399 vinculados a proceso penales encuentran almacenados desde 2009 en los operadores logísticos y sobre los cuales el administrador del  FRISCO ha pagado $14.347’850.675., cobro que se realizo formalmente.</a:t>
          </a:r>
        </a:p>
      </dsp:txBody>
      <dsp:txXfrm rot="-5400000">
        <a:off x="433712" y="3867567"/>
        <a:ext cx="10666299" cy="355664"/>
      </dsp:txXfrm>
    </dsp:sp>
    <dsp:sp modelId="{70A9571E-0C1E-4F4A-B131-F5F95253B28B}">
      <dsp:nvSpPr>
        <dsp:cNvPr id="0" name=""/>
        <dsp:cNvSpPr/>
      </dsp:nvSpPr>
      <dsp:spPr>
        <a:xfrm rot="5400000">
          <a:off x="-90956" y="4507319"/>
          <a:ext cx="606378" cy="424465"/>
        </a:xfrm>
        <a:prstGeom prst="chevron">
          <a:avLst/>
        </a:prstGeom>
        <a:solidFill>
          <a:schemeClr val="accent3">
            <a:alpha val="90000"/>
            <a:hueOff val="0"/>
            <a:satOff val="0"/>
            <a:lumOff val="0"/>
            <a:alphaOff val="-35556"/>
          </a:schemeClr>
        </a:solidFill>
        <a:ln w="25400" cap="flat" cmpd="sng" algn="ctr">
          <a:solidFill>
            <a:schemeClr val="accent3">
              <a:alpha val="90000"/>
              <a:hueOff val="0"/>
              <a:satOff val="0"/>
              <a:lumOff val="0"/>
              <a:alphaOff val="-35556"/>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tx1"/>
              </a:solidFill>
              <a:effectLst>
                <a:outerShdw blurRad="38100" dist="38100" dir="2700000" algn="tl">
                  <a:srgbClr val="000000">
                    <a:alpha val="43137"/>
                  </a:srgbClr>
                </a:outerShdw>
              </a:effectLst>
            </a:rPr>
            <a:t>16-09-2018</a:t>
          </a:r>
        </a:p>
      </dsp:txBody>
      <dsp:txXfrm rot="-5400000">
        <a:off x="1" y="4628596"/>
        <a:ext cx="424465" cy="181913"/>
      </dsp:txXfrm>
    </dsp:sp>
    <dsp:sp modelId="{F2AA29DA-0527-4282-95D2-468ECD88C784}">
      <dsp:nvSpPr>
        <dsp:cNvPr id="0" name=""/>
        <dsp:cNvSpPr/>
      </dsp:nvSpPr>
      <dsp:spPr>
        <a:xfrm rot="5400000">
          <a:off x="5482848" y="-647071"/>
          <a:ext cx="427144" cy="10530204"/>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35556"/>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CO" sz="1400" kern="1200" dirty="0"/>
            <a:t>La SAE informo la propuesta de incluir un articulo en el plan de desarrollo que permita la disposición final de los medios de transporte inmersos en procesos penales.</a:t>
          </a:r>
        </a:p>
      </dsp:txBody>
      <dsp:txXfrm rot="-5400000">
        <a:off x="431319" y="4425309"/>
        <a:ext cx="10509353" cy="385442"/>
      </dsp:txXfrm>
    </dsp:sp>
    <dsp:sp modelId="{EFF7E072-EED2-46F7-B09B-38CBC6C25819}">
      <dsp:nvSpPr>
        <dsp:cNvPr id="0" name=""/>
        <dsp:cNvSpPr/>
      </dsp:nvSpPr>
      <dsp:spPr>
        <a:xfrm rot="5400000">
          <a:off x="-90956" y="5055426"/>
          <a:ext cx="606378" cy="424465"/>
        </a:xfrm>
        <a:prstGeom prst="chevron">
          <a:avLst/>
        </a:prstGeom>
        <a:solidFill>
          <a:schemeClr val="accent3">
            <a:alpha val="90000"/>
            <a:hueOff val="0"/>
            <a:satOff val="0"/>
            <a:lumOff val="0"/>
            <a:alphaOff val="-40000"/>
          </a:schemeClr>
        </a:solidFill>
        <a:ln w="25400" cap="flat" cmpd="sng" algn="ctr">
          <a:solidFill>
            <a:schemeClr val="accent3">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tx1"/>
              </a:solidFill>
              <a:effectLst>
                <a:outerShdw blurRad="38100" dist="38100" dir="2700000" algn="tl">
                  <a:srgbClr val="000000">
                    <a:alpha val="43137"/>
                  </a:srgbClr>
                </a:outerShdw>
              </a:effectLst>
            </a:rPr>
            <a:t>23-11-2018</a:t>
          </a:r>
        </a:p>
      </dsp:txBody>
      <dsp:txXfrm rot="-5400000">
        <a:off x="1" y="5176703"/>
        <a:ext cx="424465" cy="181913"/>
      </dsp:txXfrm>
    </dsp:sp>
    <dsp:sp modelId="{A3469BED-3198-4D29-8612-E73D837A8DA4}">
      <dsp:nvSpPr>
        <dsp:cNvPr id="0" name=""/>
        <dsp:cNvSpPr/>
      </dsp:nvSpPr>
      <dsp:spPr>
        <a:xfrm rot="5400000">
          <a:off x="5666322" y="-277387"/>
          <a:ext cx="394146" cy="10877860"/>
        </a:xfrm>
        <a:prstGeom prst="round2SameRect">
          <a:avLst/>
        </a:prstGeom>
        <a:solidFill>
          <a:schemeClr val="lt1">
            <a:alpha val="90000"/>
            <a:hueOff val="0"/>
            <a:satOff val="0"/>
            <a:lumOff val="0"/>
            <a:alphaOff val="0"/>
          </a:schemeClr>
        </a:solidFill>
        <a:ln w="25400" cap="flat" cmpd="sng" algn="ctr">
          <a:solidFill>
            <a:schemeClr val="accent3">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s-CO" sz="1400" kern="1200" dirty="0">
              <a:solidFill>
                <a:prstClr val="black">
                  <a:hueOff val="0"/>
                  <a:satOff val="0"/>
                  <a:lumOff val="0"/>
                  <a:alphaOff val="0"/>
                </a:prstClr>
              </a:solidFill>
              <a:latin typeface="Calibri"/>
              <a:ea typeface="+mn-ea"/>
              <a:cs typeface="+mn-cs"/>
            </a:rPr>
            <a:t>Se comunica que una vez expedido el acto administrativo que cumple la ordenes judicial de comiso definitivo a favor del FEAB de los bienes vinculados a procesos penales los mismo no han sido retirados por lo que se solicita cumplimiento.</a:t>
          </a:r>
        </a:p>
      </dsp:txBody>
      <dsp:txXfrm rot="-5400000">
        <a:off x="424466" y="4983710"/>
        <a:ext cx="10858619" cy="3556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8FE05-0AB0-4DF2-AE4F-87C898CF3DFD}">
      <dsp:nvSpPr>
        <dsp:cNvPr id="0" name=""/>
        <dsp:cNvSpPr/>
      </dsp:nvSpPr>
      <dsp:spPr>
        <a:xfrm>
          <a:off x="15577" y="27559"/>
          <a:ext cx="10097744" cy="2574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b="1" kern="1200" dirty="0"/>
            <a:t>Marco Legal:</a:t>
          </a:r>
        </a:p>
        <a:p>
          <a:pPr marL="0" lvl="0" indent="0" algn="ctr" defTabSz="889000">
            <a:lnSpc>
              <a:spcPct val="90000"/>
            </a:lnSpc>
            <a:spcBef>
              <a:spcPct val="0"/>
            </a:spcBef>
            <a:spcAft>
              <a:spcPct val="35000"/>
            </a:spcAft>
            <a:buNone/>
          </a:pPr>
          <a:r>
            <a:rPr lang="es-CO" sz="2000" b="1" kern="1200" dirty="0"/>
            <a:t>La Ley 1849 de 2017 “Por medio del cual se modifica y adiciona la ley 1708 de 2014 “Código de Extinción de Dominio” y se dictan otras Disposiciones” establece en su artículo 24, ciertas causales bajo las cuales se puede proceder a la realización del proceso de enajenación temprana con respecto a una sociedad:</a:t>
          </a:r>
        </a:p>
        <a:p>
          <a:pPr marL="0" lvl="0" indent="0" algn="ctr" defTabSz="889000">
            <a:lnSpc>
              <a:spcPct val="90000"/>
            </a:lnSpc>
            <a:spcBef>
              <a:spcPct val="0"/>
            </a:spcBef>
            <a:spcAft>
              <a:spcPct val="35000"/>
            </a:spcAft>
            <a:buNone/>
          </a:pPr>
          <a:r>
            <a:rPr lang="es-CO" sz="2000" b="1" kern="1200" dirty="0">
              <a:solidFill>
                <a:srgbClr val="000A8B"/>
              </a:solidFill>
            </a:rPr>
            <a:t>La enajenación temprana se puede hacer en cualquier parte de la etapa del proceso de extinción del dominio(Decreto 2136 de 2015, artículo 2.5.5.3.1.11)  y para el caso de sociedades activas se utiliza mayormente causal 3 y 4.</a:t>
          </a:r>
          <a:endParaRPr lang="es-CO" sz="2000" kern="1200" dirty="0"/>
        </a:p>
      </dsp:txBody>
      <dsp:txXfrm>
        <a:off x="90978" y="102960"/>
        <a:ext cx="9946942" cy="2423593"/>
      </dsp:txXfrm>
    </dsp:sp>
    <dsp:sp modelId="{411272A8-33D1-4745-A053-A55D023647CB}">
      <dsp:nvSpPr>
        <dsp:cNvPr id="0" name=""/>
        <dsp:cNvSpPr/>
      </dsp:nvSpPr>
      <dsp:spPr>
        <a:xfrm>
          <a:off x="7802" y="2843868"/>
          <a:ext cx="1345648" cy="2574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1.Cuando sea necesario u obligatorio dada su naturaleza.</a:t>
          </a:r>
          <a:endParaRPr lang="es-CO" sz="1400" kern="1200" dirty="0"/>
        </a:p>
      </dsp:txBody>
      <dsp:txXfrm>
        <a:off x="47215" y="2883281"/>
        <a:ext cx="1266822" cy="2495569"/>
      </dsp:txXfrm>
    </dsp:sp>
    <dsp:sp modelId="{F9DE827D-DF0B-43A2-8104-0ED61D44C5D0}">
      <dsp:nvSpPr>
        <dsp:cNvPr id="0" name=""/>
        <dsp:cNvSpPr/>
      </dsp:nvSpPr>
      <dsp:spPr>
        <a:xfrm>
          <a:off x="1466484" y="2843868"/>
          <a:ext cx="1345648" cy="2574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2.Cuando representen peligro para el medio ambiente.</a:t>
          </a:r>
          <a:endParaRPr lang="es-CO" sz="1400" kern="1200" dirty="0"/>
        </a:p>
      </dsp:txBody>
      <dsp:txXfrm>
        <a:off x="1505897" y="2883281"/>
        <a:ext cx="1266822" cy="2495569"/>
      </dsp:txXfrm>
    </dsp:sp>
    <dsp:sp modelId="{B89E35B5-9556-400C-90F0-5069E5AA4C5A}">
      <dsp:nvSpPr>
        <dsp:cNvPr id="0" name=""/>
        <dsp:cNvSpPr/>
      </dsp:nvSpPr>
      <dsp:spPr>
        <a:xfrm>
          <a:off x="2925167" y="2843868"/>
          <a:ext cx="1345648" cy="2574395"/>
        </a:xfrm>
        <a:prstGeom prst="roundRect">
          <a:avLst>
            <a:gd name="adj" fmla="val 1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3.Cuando amenacen ruina, pérdida o deterioro.</a:t>
          </a:r>
          <a:endParaRPr lang="es-CO" sz="1400" kern="1200" dirty="0"/>
        </a:p>
      </dsp:txBody>
      <dsp:txXfrm>
        <a:off x="2964580" y="2883281"/>
        <a:ext cx="1266822" cy="2495569"/>
      </dsp:txXfrm>
    </dsp:sp>
    <dsp:sp modelId="{BC601078-AC76-468F-8131-83CFCB49C9F1}">
      <dsp:nvSpPr>
        <dsp:cNvPr id="0" name=""/>
        <dsp:cNvSpPr/>
      </dsp:nvSpPr>
      <dsp:spPr>
        <a:xfrm>
          <a:off x="4383850" y="2843868"/>
          <a:ext cx="1345648" cy="2574395"/>
        </a:xfrm>
        <a:prstGeom prst="roundRect">
          <a:avLst>
            <a:gd name="adj" fmla="val 1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4.Cuando su administración cause perjuicios o gastos desproporcionados</a:t>
          </a:r>
          <a:endParaRPr lang="es-CO" sz="1400" kern="1200" dirty="0"/>
        </a:p>
      </dsp:txBody>
      <dsp:txXfrm>
        <a:off x="4423263" y="2883281"/>
        <a:ext cx="1266822" cy="2495569"/>
      </dsp:txXfrm>
    </dsp:sp>
    <dsp:sp modelId="{60E4A055-4CA3-4E02-A644-F9524F4D21E2}">
      <dsp:nvSpPr>
        <dsp:cNvPr id="0" name=""/>
        <dsp:cNvSpPr/>
      </dsp:nvSpPr>
      <dsp:spPr>
        <a:xfrm>
          <a:off x="5842533" y="2843868"/>
          <a:ext cx="1345648" cy="2574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chemeClr val="bg1"/>
              </a:solidFill>
            </a:rPr>
            <a:t>5.Cuando</a:t>
          </a:r>
          <a:r>
            <a:rPr lang="es-CO" sz="1600" b="1" kern="1200" dirty="0">
              <a:solidFill>
                <a:schemeClr val="bg1"/>
              </a:solidFill>
            </a:rPr>
            <a:t> </a:t>
          </a:r>
          <a:r>
            <a:rPr lang="es-CO" sz="1400" b="1" kern="1200" dirty="0">
              <a:solidFill>
                <a:schemeClr val="bg1"/>
              </a:solidFill>
            </a:rPr>
            <a:t>sean muebles sujetos a registro, de género, fungibles, consumibles, perecederos o semovientes.</a:t>
          </a:r>
        </a:p>
      </dsp:txBody>
      <dsp:txXfrm>
        <a:off x="5881946" y="2883281"/>
        <a:ext cx="1266822" cy="2495569"/>
      </dsp:txXfrm>
    </dsp:sp>
    <dsp:sp modelId="{C60705E5-94F0-4551-9E41-9B791481F527}">
      <dsp:nvSpPr>
        <dsp:cNvPr id="0" name=""/>
        <dsp:cNvSpPr/>
      </dsp:nvSpPr>
      <dsp:spPr>
        <a:xfrm>
          <a:off x="8765294" y="2805149"/>
          <a:ext cx="1345648" cy="2574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chemeClr val="bg1"/>
              </a:solidFill>
            </a:rPr>
            <a:t>7.Aquellos cuya ubicación o condiciones de seguridad impliquen administración complicada.</a:t>
          </a:r>
        </a:p>
      </dsp:txBody>
      <dsp:txXfrm>
        <a:off x="8804707" y="2844562"/>
        <a:ext cx="1266822" cy="2495569"/>
      </dsp:txXfrm>
    </dsp:sp>
    <dsp:sp modelId="{D3E8B0EA-FD77-4C30-A2F9-8F175DAFFE06}">
      <dsp:nvSpPr>
        <dsp:cNvPr id="0" name=""/>
        <dsp:cNvSpPr/>
      </dsp:nvSpPr>
      <dsp:spPr>
        <a:xfrm>
          <a:off x="7305669" y="2834240"/>
          <a:ext cx="1345648" cy="2574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chemeClr val="bg1"/>
              </a:solidFill>
            </a:rPr>
            <a:t>6.Los que se expropien por utilidad pública o servidumbre.</a:t>
          </a:r>
        </a:p>
      </dsp:txBody>
      <dsp:txXfrm>
        <a:off x="7345082" y="2873653"/>
        <a:ext cx="1266822" cy="24955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E0350-3585-4B15-8A09-57F8062ED63F}">
      <dsp:nvSpPr>
        <dsp:cNvPr id="0" name=""/>
        <dsp:cNvSpPr/>
      </dsp:nvSpPr>
      <dsp:spPr>
        <a:xfrm>
          <a:off x="23505" y="206658"/>
          <a:ext cx="8105481" cy="1180466"/>
        </a:xfrm>
        <a:prstGeom prst="rightArrow">
          <a:avLst>
            <a:gd name="adj1" fmla="val 5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187399" numCol="1" spcCol="1270" anchor="ctr" anchorCtr="0">
          <a:noAutofit/>
        </a:bodyPr>
        <a:lstStyle/>
        <a:p>
          <a:pPr marL="0" lvl="0" indent="0" algn="l" defTabSz="889000">
            <a:lnSpc>
              <a:spcPct val="90000"/>
            </a:lnSpc>
            <a:spcBef>
              <a:spcPct val="0"/>
            </a:spcBef>
            <a:spcAft>
              <a:spcPct val="35000"/>
            </a:spcAft>
            <a:buNone/>
          </a:pPr>
          <a:r>
            <a:rPr lang="es-ES" sz="2000" b="1" kern="1200" dirty="0"/>
            <a:t>Identificación de asignación de Bienes realizada</a:t>
          </a:r>
          <a:endParaRPr lang="es-CO" sz="2000" b="1" kern="1200" dirty="0"/>
        </a:p>
      </dsp:txBody>
      <dsp:txXfrm>
        <a:off x="23505" y="501775"/>
        <a:ext cx="7810365" cy="590233"/>
      </dsp:txXfrm>
    </dsp:sp>
    <dsp:sp modelId="{935A2E0D-F4FD-4266-9370-5A870EA13149}">
      <dsp:nvSpPr>
        <dsp:cNvPr id="0" name=""/>
        <dsp:cNvSpPr/>
      </dsp:nvSpPr>
      <dsp:spPr>
        <a:xfrm>
          <a:off x="23505" y="1116968"/>
          <a:ext cx="2496488" cy="2274013"/>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b="1" kern="1200" dirty="0"/>
            <a:t>Asignaciones por Diligencia</a:t>
          </a:r>
          <a:endParaRPr lang="es-CO" sz="2000" b="1" kern="1200" dirty="0"/>
        </a:p>
        <a:p>
          <a:pPr marL="0" lvl="0" indent="0" algn="l" defTabSz="889000">
            <a:lnSpc>
              <a:spcPct val="90000"/>
            </a:lnSpc>
            <a:spcBef>
              <a:spcPct val="0"/>
            </a:spcBef>
            <a:spcAft>
              <a:spcPct val="35000"/>
            </a:spcAft>
            <a:buNone/>
          </a:pPr>
          <a:r>
            <a:rPr lang="es-ES" sz="2000" b="1" kern="1200" dirty="0"/>
            <a:t>Ratificación </a:t>
          </a:r>
          <a:endParaRPr lang="es-CO" sz="2000" b="1" kern="1200" dirty="0"/>
        </a:p>
        <a:p>
          <a:pPr marL="0" lvl="0" indent="0" algn="l" defTabSz="889000">
            <a:lnSpc>
              <a:spcPct val="90000"/>
            </a:lnSpc>
            <a:spcBef>
              <a:spcPct val="0"/>
            </a:spcBef>
            <a:spcAft>
              <a:spcPct val="35000"/>
            </a:spcAft>
            <a:buNone/>
          </a:pPr>
          <a:r>
            <a:rPr lang="es-ES" sz="2000" b="1" kern="1200" dirty="0"/>
            <a:t>Acto administrativo</a:t>
          </a:r>
          <a:endParaRPr lang="es-CO" sz="2000" b="1" kern="1200" dirty="0"/>
        </a:p>
        <a:p>
          <a:pPr marL="0" lvl="0" indent="0" algn="l" defTabSz="889000">
            <a:lnSpc>
              <a:spcPct val="90000"/>
            </a:lnSpc>
            <a:spcBef>
              <a:spcPct val="0"/>
            </a:spcBef>
            <a:spcAft>
              <a:spcPct val="35000"/>
            </a:spcAft>
            <a:buNone/>
          </a:pPr>
          <a:r>
            <a:rPr lang="es-ES" sz="2000" b="1" kern="1200" dirty="0"/>
            <a:t>Actualización en el Sistema</a:t>
          </a:r>
          <a:endParaRPr lang="es-CO" sz="2000" b="1" kern="1200" dirty="0"/>
        </a:p>
      </dsp:txBody>
      <dsp:txXfrm>
        <a:off x="23505" y="1116968"/>
        <a:ext cx="2496488" cy="2274013"/>
      </dsp:txXfrm>
    </dsp:sp>
    <dsp:sp modelId="{4DB6E756-65A1-41FC-B47A-0A8AA891720B}">
      <dsp:nvSpPr>
        <dsp:cNvPr id="0" name=""/>
        <dsp:cNvSpPr/>
      </dsp:nvSpPr>
      <dsp:spPr>
        <a:xfrm>
          <a:off x="2519994" y="600147"/>
          <a:ext cx="5608992" cy="1180466"/>
        </a:xfrm>
        <a:prstGeom prst="rightArrow">
          <a:avLst>
            <a:gd name="adj1" fmla="val 50000"/>
            <a:gd name="adj2" fmla="val 5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187399" numCol="1" spcCol="1270" anchor="ctr" anchorCtr="0">
          <a:noAutofit/>
        </a:bodyPr>
        <a:lstStyle/>
        <a:p>
          <a:pPr marL="0" lvl="0" indent="0" algn="l" defTabSz="889000">
            <a:lnSpc>
              <a:spcPct val="90000"/>
            </a:lnSpc>
            <a:spcBef>
              <a:spcPct val="0"/>
            </a:spcBef>
            <a:spcAft>
              <a:spcPct val="35000"/>
            </a:spcAft>
            <a:buNone/>
          </a:pPr>
          <a:r>
            <a:rPr lang="es-ES" sz="2000" b="1" kern="1200" dirty="0"/>
            <a:t>Remoción</a:t>
          </a:r>
          <a:endParaRPr lang="es-CO" sz="2000" b="1" kern="1200" dirty="0"/>
        </a:p>
      </dsp:txBody>
      <dsp:txXfrm>
        <a:off x="2519994" y="895264"/>
        <a:ext cx="5313876" cy="590233"/>
      </dsp:txXfrm>
    </dsp:sp>
    <dsp:sp modelId="{7A71B131-0A9A-4B6B-B53B-00AD1BBDCA10}">
      <dsp:nvSpPr>
        <dsp:cNvPr id="0" name=""/>
        <dsp:cNvSpPr/>
      </dsp:nvSpPr>
      <dsp:spPr>
        <a:xfrm>
          <a:off x="2519994" y="1510457"/>
          <a:ext cx="2496488" cy="2274013"/>
        </a:xfrm>
        <a:prstGeom prst="rect">
          <a:avLst/>
        </a:prstGeom>
        <a:solidFill>
          <a:schemeClr val="lt1">
            <a:hueOff val="0"/>
            <a:satOff val="0"/>
            <a:lumOff val="0"/>
            <a:alphaOff val="0"/>
          </a:schemeClr>
        </a:solidFill>
        <a:ln w="9525" cap="flat" cmpd="sng" algn="ctr">
          <a:solidFill>
            <a:schemeClr val="accent5">
              <a:hueOff val="-4966938"/>
              <a:satOff val="19906"/>
              <a:lumOff val="43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b="1" kern="1200" dirty="0"/>
            <a:t>Presentación a comité</a:t>
          </a:r>
          <a:endParaRPr lang="es-CO" sz="2000" b="1" kern="1200" dirty="0"/>
        </a:p>
        <a:p>
          <a:pPr marL="0" lvl="0" indent="0" algn="l" defTabSz="889000">
            <a:lnSpc>
              <a:spcPct val="90000"/>
            </a:lnSpc>
            <a:spcBef>
              <a:spcPct val="0"/>
            </a:spcBef>
            <a:spcAft>
              <a:spcPct val="35000"/>
            </a:spcAft>
            <a:buNone/>
          </a:pPr>
          <a:r>
            <a:rPr lang="es-ES" sz="2000" b="1" kern="1200" dirty="0"/>
            <a:t>Elaboración de acto administrativo</a:t>
          </a:r>
          <a:endParaRPr lang="es-CO" sz="2000" b="1" kern="1200" dirty="0"/>
        </a:p>
        <a:p>
          <a:pPr marL="0" lvl="0" indent="0" algn="l" defTabSz="889000">
            <a:lnSpc>
              <a:spcPct val="90000"/>
            </a:lnSpc>
            <a:spcBef>
              <a:spcPct val="0"/>
            </a:spcBef>
            <a:spcAft>
              <a:spcPct val="35000"/>
            </a:spcAft>
            <a:buNone/>
          </a:pPr>
          <a:r>
            <a:rPr lang="es-ES" sz="2000" b="1" kern="1200" dirty="0"/>
            <a:t>Actualización del sistema</a:t>
          </a:r>
          <a:endParaRPr lang="es-CO" sz="2000" b="1" kern="1200" dirty="0"/>
        </a:p>
      </dsp:txBody>
      <dsp:txXfrm>
        <a:off x="2519994" y="1510457"/>
        <a:ext cx="2496488" cy="2274013"/>
      </dsp:txXfrm>
    </dsp:sp>
    <dsp:sp modelId="{EAC29CFA-4680-4181-B4AC-D85C542B426C}">
      <dsp:nvSpPr>
        <dsp:cNvPr id="0" name=""/>
        <dsp:cNvSpPr/>
      </dsp:nvSpPr>
      <dsp:spPr>
        <a:xfrm>
          <a:off x="5016482" y="993635"/>
          <a:ext cx="3112504" cy="1180466"/>
        </a:xfrm>
        <a:prstGeom prst="rightArrow">
          <a:avLst>
            <a:gd name="adj1" fmla="val 5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254000" bIns="187399" numCol="1" spcCol="1270" anchor="ctr" anchorCtr="0">
          <a:noAutofit/>
        </a:bodyPr>
        <a:lstStyle/>
        <a:p>
          <a:pPr marL="0" lvl="0" indent="0" algn="l" defTabSz="889000">
            <a:lnSpc>
              <a:spcPct val="90000"/>
            </a:lnSpc>
            <a:spcBef>
              <a:spcPct val="0"/>
            </a:spcBef>
            <a:spcAft>
              <a:spcPct val="35000"/>
            </a:spcAft>
            <a:buNone/>
          </a:pPr>
          <a:r>
            <a:rPr lang="es-ES" sz="2000" b="1" kern="1200" dirty="0"/>
            <a:t>Realizar recepción del activo</a:t>
          </a:r>
          <a:endParaRPr lang="es-CO" sz="2000" b="1" kern="1200" dirty="0"/>
        </a:p>
      </dsp:txBody>
      <dsp:txXfrm>
        <a:off x="5016482" y="1288752"/>
        <a:ext cx="2817388" cy="590233"/>
      </dsp:txXfrm>
    </dsp:sp>
    <dsp:sp modelId="{A2A8584D-9AE2-486E-A2B0-F8731F608E03}">
      <dsp:nvSpPr>
        <dsp:cNvPr id="0" name=""/>
        <dsp:cNvSpPr/>
      </dsp:nvSpPr>
      <dsp:spPr>
        <a:xfrm>
          <a:off x="5016482" y="1903946"/>
          <a:ext cx="2496488" cy="2240733"/>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b="1" kern="1200" dirty="0"/>
            <a:t>Recepción física - VISITA</a:t>
          </a:r>
          <a:endParaRPr lang="es-CO" sz="2000" b="1" kern="1200" dirty="0"/>
        </a:p>
        <a:p>
          <a:pPr marL="0" lvl="0" indent="0" algn="l" defTabSz="889000">
            <a:lnSpc>
              <a:spcPct val="90000"/>
            </a:lnSpc>
            <a:spcBef>
              <a:spcPct val="0"/>
            </a:spcBef>
            <a:spcAft>
              <a:spcPct val="35000"/>
            </a:spcAft>
            <a:buNone/>
          </a:pPr>
          <a:r>
            <a:rPr lang="es-ES" sz="2000" b="1" kern="1200" dirty="0"/>
            <a:t>Recepción documental</a:t>
          </a:r>
          <a:endParaRPr lang="es-CO" sz="2000" b="1" kern="1200" dirty="0"/>
        </a:p>
      </dsp:txBody>
      <dsp:txXfrm>
        <a:off x="5016482" y="1903946"/>
        <a:ext cx="2496488" cy="22407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0BB4F-3560-46C6-85E3-46BA73118D1C}">
      <dsp:nvSpPr>
        <dsp:cNvPr id="0" name=""/>
        <dsp:cNvSpPr/>
      </dsp:nvSpPr>
      <dsp:spPr>
        <a:xfrm>
          <a:off x="69344" y="140601"/>
          <a:ext cx="7748010" cy="1127993"/>
        </a:xfrm>
        <a:prstGeom prst="rightArrow">
          <a:avLst>
            <a:gd name="adj1" fmla="val 50000"/>
            <a:gd name="adj2" fmla="val 50000"/>
          </a:avLst>
        </a:prstGeom>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Identificación de  Activos en Administración Directa</a:t>
          </a:r>
          <a:endParaRPr lang="es-CO" sz="1600" b="1" kern="1200" dirty="0"/>
        </a:p>
      </dsp:txBody>
      <dsp:txXfrm>
        <a:off x="69344" y="422599"/>
        <a:ext cx="7466012" cy="563997"/>
      </dsp:txXfrm>
    </dsp:sp>
    <dsp:sp modelId="{27E549ED-80D5-48DE-9A24-B5D8F881DBD6}">
      <dsp:nvSpPr>
        <dsp:cNvPr id="0" name=""/>
        <dsp:cNvSpPr/>
      </dsp:nvSpPr>
      <dsp:spPr>
        <a:xfrm>
          <a:off x="69344" y="1012287"/>
          <a:ext cx="1785916" cy="2086448"/>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Análisis de Unidades Inmobiliarias</a:t>
          </a:r>
        </a:p>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Realizar solicitud de asignación </a:t>
          </a:r>
          <a:endParaRPr lang="es-CO" sz="1600" b="1" kern="1200" dirty="0"/>
        </a:p>
      </dsp:txBody>
      <dsp:txXfrm>
        <a:off x="69344" y="1012287"/>
        <a:ext cx="1785916" cy="2086448"/>
      </dsp:txXfrm>
    </dsp:sp>
    <dsp:sp modelId="{67F3A7A6-2939-450D-9B1C-953ADF1E4C2E}">
      <dsp:nvSpPr>
        <dsp:cNvPr id="0" name=""/>
        <dsp:cNvSpPr/>
      </dsp:nvSpPr>
      <dsp:spPr>
        <a:xfrm>
          <a:off x="1855261" y="516466"/>
          <a:ext cx="5962094" cy="1127993"/>
        </a:xfrm>
        <a:prstGeom prst="rightArrow">
          <a:avLst>
            <a:gd name="adj1" fmla="val 50000"/>
            <a:gd name="adj2" fmla="val 50000"/>
          </a:avLst>
        </a:prstGeom>
        <a:gradFill rotWithShape="0">
          <a:gsLst>
            <a:gs pos="0">
              <a:srgbClr val="0070C0"/>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Asignación y Presentación a Comité</a:t>
          </a:r>
          <a:endParaRPr lang="es-CO" sz="1600" b="1" kern="1200" dirty="0"/>
        </a:p>
      </dsp:txBody>
      <dsp:txXfrm>
        <a:off x="1855261" y="798464"/>
        <a:ext cx="5680096" cy="563997"/>
      </dsp:txXfrm>
    </dsp:sp>
    <dsp:sp modelId="{83DAB327-04C4-435E-B0E7-B783B17D0427}">
      <dsp:nvSpPr>
        <dsp:cNvPr id="0" name=""/>
        <dsp:cNvSpPr/>
      </dsp:nvSpPr>
      <dsp:spPr>
        <a:xfrm>
          <a:off x="1855261" y="1388152"/>
          <a:ext cx="1785916" cy="2033267"/>
        </a:xfrm>
        <a:prstGeom prst="rect">
          <a:avLst/>
        </a:prstGeom>
        <a:solidFill>
          <a:schemeClr val="lt1">
            <a:hueOff val="0"/>
            <a:satOff val="0"/>
            <a:lumOff val="0"/>
            <a:alphaOff val="0"/>
          </a:schemeClr>
        </a:solidFill>
        <a:ln w="9525" cap="flat" cmpd="sng" algn="ctr">
          <a:solidFill>
            <a:schemeClr val="accent5">
              <a:hueOff val="-3311292"/>
              <a:satOff val="13270"/>
              <a:lumOff val="2876"/>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t>Asignación de Depositario </a:t>
          </a:r>
        </a:p>
        <a:p>
          <a:pPr marL="0" lvl="0" indent="0" algn="l" defTabSz="711200">
            <a:lnSpc>
              <a:spcPct val="90000"/>
            </a:lnSpc>
            <a:spcBef>
              <a:spcPct val="0"/>
            </a:spcBef>
            <a:spcAft>
              <a:spcPct val="35000"/>
            </a:spcAft>
            <a:buNone/>
          </a:pPr>
          <a:r>
            <a:rPr lang="es-ES" sz="1600" b="1" kern="1200" dirty="0"/>
            <a:t>Presentación a comité</a:t>
          </a:r>
          <a:endParaRPr lang="es-CO" sz="1600" b="1" kern="1200" dirty="0"/>
        </a:p>
        <a:p>
          <a:pPr marL="0" lvl="0" indent="0" algn="l" defTabSz="711200">
            <a:lnSpc>
              <a:spcPct val="90000"/>
            </a:lnSpc>
            <a:spcBef>
              <a:spcPct val="0"/>
            </a:spcBef>
            <a:spcAft>
              <a:spcPct val="35000"/>
            </a:spcAft>
            <a:buNone/>
          </a:pPr>
          <a:r>
            <a:rPr lang="es-ES" sz="1600" b="1" kern="1200"/>
            <a:t>Elaboración de acto administrativo</a:t>
          </a:r>
          <a:endParaRPr lang="es-CO" sz="1600" b="1" kern="1200" dirty="0"/>
        </a:p>
        <a:p>
          <a:pPr marL="0" lvl="0" indent="0" algn="l" defTabSz="711200">
            <a:lnSpc>
              <a:spcPct val="90000"/>
            </a:lnSpc>
            <a:spcBef>
              <a:spcPct val="0"/>
            </a:spcBef>
            <a:spcAft>
              <a:spcPct val="35000"/>
            </a:spcAft>
            <a:buNone/>
          </a:pPr>
          <a:r>
            <a:rPr lang="es-ES" sz="1600" b="1" kern="1200" dirty="0"/>
            <a:t>Actualización del sistema</a:t>
          </a:r>
          <a:endParaRPr lang="es-CO" sz="1600" b="1" kern="1200" dirty="0"/>
        </a:p>
      </dsp:txBody>
      <dsp:txXfrm>
        <a:off x="1855261" y="1388152"/>
        <a:ext cx="1785916" cy="2033267"/>
      </dsp:txXfrm>
    </dsp:sp>
    <dsp:sp modelId="{AAD7D514-1BC1-4388-B0FD-B4BB074C83BC}">
      <dsp:nvSpPr>
        <dsp:cNvPr id="0" name=""/>
        <dsp:cNvSpPr/>
      </dsp:nvSpPr>
      <dsp:spPr>
        <a:xfrm>
          <a:off x="3641177" y="892331"/>
          <a:ext cx="4176177" cy="1127993"/>
        </a:xfrm>
        <a:prstGeom prst="rightArrow">
          <a:avLst>
            <a:gd name="adj1" fmla="val 50000"/>
            <a:gd name="adj2" fmla="val 50000"/>
          </a:avLst>
        </a:prstGeom>
        <a:gradFill rotWithShape="0">
          <a:gsLst>
            <a:gs pos="0">
              <a:schemeClr val="accent2">
                <a:lumMod val="75000"/>
              </a:schemeClr>
            </a:gs>
            <a:gs pos="96460">
              <a:schemeClr val="accent6">
                <a:lumMod val="60000"/>
                <a:lumOff val="40000"/>
              </a:schemeClr>
            </a:gs>
            <a:gs pos="23000">
              <a:schemeClr val="accent5">
                <a:hueOff val="-4505695"/>
                <a:satOff val="-11613"/>
                <a:lumOff val="-7843"/>
                <a:alphaOff val="0"/>
                <a:satMod val="110000"/>
                <a:lumMod val="100000"/>
                <a:shade val="100000"/>
              </a:schemeClr>
            </a:gs>
            <a:gs pos="72000">
              <a:schemeClr val="accent6">
                <a:lumMod val="40000"/>
                <a:lumOff val="6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Posesión del depositario</a:t>
          </a:r>
          <a:endParaRPr lang="es-CO" sz="1600" b="1" kern="1200" dirty="0"/>
        </a:p>
      </dsp:txBody>
      <dsp:txXfrm>
        <a:off x="3641177" y="1174329"/>
        <a:ext cx="3894179" cy="563997"/>
      </dsp:txXfrm>
    </dsp:sp>
    <dsp:sp modelId="{D9522234-EA56-439D-958E-119FFC3860AB}">
      <dsp:nvSpPr>
        <dsp:cNvPr id="0" name=""/>
        <dsp:cNvSpPr/>
      </dsp:nvSpPr>
      <dsp:spPr>
        <a:xfrm>
          <a:off x="3641177" y="1764017"/>
          <a:ext cx="1785916" cy="2046863"/>
        </a:xfrm>
        <a:prstGeom prst="rect">
          <a:avLst/>
        </a:prstGeom>
        <a:solidFill>
          <a:schemeClr val="lt1">
            <a:hueOff val="0"/>
            <a:satOff val="0"/>
            <a:lumOff val="0"/>
            <a:alphaOff val="0"/>
          </a:schemeClr>
        </a:solidFill>
        <a:ln w="9525" cap="flat" cmpd="sng" algn="ctr">
          <a:solidFill>
            <a:schemeClr val="accent5">
              <a:hueOff val="-6622584"/>
              <a:satOff val="26541"/>
              <a:lumOff val="5752"/>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Constitución de Póliza</a:t>
          </a:r>
        </a:p>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Firma de acta de posesión</a:t>
          </a:r>
          <a:endParaRPr lang="es-CO" sz="1600" b="1" kern="1200" dirty="0"/>
        </a:p>
      </dsp:txBody>
      <dsp:txXfrm>
        <a:off x="3641177" y="1764017"/>
        <a:ext cx="1785916" cy="2046863"/>
      </dsp:txXfrm>
    </dsp:sp>
    <dsp:sp modelId="{7CB9D457-4878-42DF-A841-07799396E560}">
      <dsp:nvSpPr>
        <dsp:cNvPr id="0" name=""/>
        <dsp:cNvSpPr/>
      </dsp:nvSpPr>
      <dsp:spPr>
        <a:xfrm>
          <a:off x="5427094" y="1268195"/>
          <a:ext cx="2390261" cy="1127993"/>
        </a:xfrm>
        <a:prstGeom prst="rightArrow">
          <a:avLst>
            <a:gd name="adj1" fmla="val 50000"/>
            <a:gd name="adj2" fmla="val 50000"/>
          </a:avLst>
        </a:prstGeom>
        <a:gradFill rotWithShape="0">
          <a:gsLst>
            <a:gs pos="0">
              <a:schemeClr val="accent4">
                <a:lumMod val="60000"/>
                <a:lumOff val="40000"/>
              </a:schemeClr>
            </a:gs>
            <a:gs pos="50000">
              <a:schemeClr val="accent5">
                <a:hueOff val="-6758543"/>
                <a:satOff val="-17419"/>
                <a:lumOff val="-11765"/>
                <a:alphaOff val="0"/>
                <a:satMod val="110000"/>
                <a:lumMod val="100000"/>
                <a:shade val="100000"/>
              </a:schemeClr>
            </a:gs>
            <a:gs pos="100000">
              <a:schemeClr val="accent4">
                <a:lumMod val="7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254000" bIns="179069" numCol="1" spcCol="1270" anchor="ctr" anchorCtr="0">
          <a:noAutofit/>
        </a:bodyPr>
        <a:lstStyle/>
        <a:p>
          <a:pPr marL="0" lvl="0" indent="0" algn="l" defTabSz="711200">
            <a:lnSpc>
              <a:spcPct val="90000"/>
            </a:lnSpc>
            <a:spcBef>
              <a:spcPct val="0"/>
            </a:spcBef>
            <a:spcAft>
              <a:spcPct val="35000"/>
            </a:spcAft>
            <a:buNone/>
          </a:pPr>
          <a:r>
            <a:rPr lang="es-ES" sz="1600" b="1" kern="1200" dirty="0"/>
            <a:t>Entrega del activo</a:t>
          </a:r>
          <a:endParaRPr lang="es-CO" sz="1600" b="1" kern="1200" dirty="0"/>
        </a:p>
      </dsp:txBody>
      <dsp:txXfrm>
        <a:off x="5427094" y="1550193"/>
        <a:ext cx="2108263" cy="563997"/>
      </dsp:txXfrm>
    </dsp:sp>
    <dsp:sp modelId="{95248166-D1A5-4622-BD65-06B4815BECA8}">
      <dsp:nvSpPr>
        <dsp:cNvPr id="0" name=""/>
        <dsp:cNvSpPr/>
      </dsp:nvSpPr>
      <dsp:spPr>
        <a:xfrm>
          <a:off x="5427094" y="2139881"/>
          <a:ext cx="1802187" cy="2070854"/>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endParaRPr lang="es-ES" sz="1600" b="1" kern="1200" dirty="0"/>
        </a:p>
        <a:p>
          <a:pPr marL="0" lvl="0" indent="0" algn="l" defTabSz="711200">
            <a:lnSpc>
              <a:spcPct val="90000"/>
            </a:lnSpc>
            <a:spcBef>
              <a:spcPct val="0"/>
            </a:spcBef>
            <a:spcAft>
              <a:spcPct val="35000"/>
            </a:spcAft>
            <a:buNone/>
          </a:pPr>
          <a:r>
            <a:rPr lang="es-ES" sz="1600" b="1" kern="1200" dirty="0"/>
            <a:t>Entrega física del activo</a:t>
          </a:r>
          <a:endParaRPr lang="es-CO" sz="1600" b="1" kern="1200" dirty="0"/>
        </a:p>
      </dsp:txBody>
      <dsp:txXfrm>
        <a:off x="5427094" y="2139881"/>
        <a:ext cx="1802187" cy="20708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E0350-3585-4B15-8A09-57F8062ED63F}">
      <dsp:nvSpPr>
        <dsp:cNvPr id="0" name=""/>
        <dsp:cNvSpPr/>
      </dsp:nvSpPr>
      <dsp:spPr>
        <a:xfrm>
          <a:off x="0" y="259805"/>
          <a:ext cx="7886700" cy="1148604"/>
        </a:xfrm>
        <a:prstGeom prst="rightArrow">
          <a:avLst>
            <a:gd name="adj1" fmla="val 50000"/>
            <a:gd name="adj2" fmla="val 5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254000" bIns="182341" numCol="1" spcCol="1270" anchor="ctr" anchorCtr="0">
          <a:noAutofit/>
        </a:bodyPr>
        <a:lstStyle/>
        <a:p>
          <a:pPr marL="0" lvl="0" indent="0" algn="l" defTabSz="711200">
            <a:lnSpc>
              <a:spcPct val="90000"/>
            </a:lnSpc>
            <a:spcBef>
              <a:spcPct val="0"/>
            </a:spcBef>
            <a:spcAft>
              <a:spcPct val="35000"/>
            </a:spcAft>
            <a:buNone/>
          </a:pPr>
          <a:r>
            <a:rPr lang="es-ES" sz="1600" b="1" kern="1200" dirty="0"/>
            <a:t>Identificación de asignación de Bienes</a:t>
          </a:r>
          <a:endParaRPr lang="es-CO" sz="1600" b="1" kern="1200" dirty="0"/>
        </a:p>
      </dsp:txBody>
      <dsp:txXfrm>
        <a:off x="0" y="546956"/>
        <a:ext cx="7599549" cy="574302"/>
      </dsp:txXfrm>
    </dsp:sp>
    <dsp:sp modelId="{935A2E0D-F4FD-4266-9370-5A870EA13149}">
      <dsp:nvSpPr>
        <dsp:cNvPr id="0" name=""/>
        <dsp:cNvSpPr/>
      </dsp:nvSpPr>
      <dsp:spPr>
        <a:xfrm>
          <a:off x="0" y="1145544"/>
          <a:ext cx="2429103" cy="2212634"/>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es-ES" sz="2400" b="1" kern="1200" dirty="0"/>
        </a:p>
        <a:p>
          <a:pPr marL="0" lvl="0" indent="0" algn="l" defTabSz="1066800">
            <a:lnSpc>
              <a:spcPct val="90000"/>
            </a:lnSpc>
            <a:spcBef>
              <a:spcPct val="0"/>
            </a:spcBef>
            <a:spcAft>
              <a:spcPct val="35000"/>
            </a:spcAft>
            <a:buNone/>
          </a:pPr>
          <a:r>
            <a:rPr lang="es-ES" sz="2800" b="1" kern="1200" dirty="0"/>
            <a:t>3.884</a:t>
          </a:r>
          <a:endParaRPr lang="es-CO" sz="2800" b="1" kern="1200" dirty="0"/>
        </a:p>
      </dsp:txBody>
      <dsp:txXfrm>
        <a:off x="0" y="1145544"/>
        <a:ext cx="2429103" cy="2212634"/>
      </dsp:txXfrm>
    </dsp:sp>
    <dsp:sp modelId="{4DB6E756-65A1-41FC-B47A-0A8AA891720B}">
      <dsp:nvSpPr>
        <dsp:cNvPr id="0" name=""/>
        <dsp:cNvSpPr/>
      </dsp:nvSpPr>
      <dsp:spPr>
        <a:xfrm>
          <a:off x="2429103" y="642673"/>
          <a:ext cx="5457596" cy="1148604"/>
        </a:xfrm>
        <a:prstGeom prst="rightArrow">
          <a:avLst>
            <a:gd name="adj1" fmla="val 50000"/>
            <a:gd name="adj2" fmla="val 50000"/>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254000" bIns="182341" numCol="1" spcCol="1270" anchor="ctr" anchorCtr="0">
          <a:noAutofit/>
        </a:bodyPr>
        <a:lstStyle/>
        <a:p>
          <a:pPr marL="0" lvl="0" indent="0" algn="l" defTabSz="711200">
            <a:lnSpc>
              <a:spcPct val="90000"/>
            </a:lnSpc>
            <a:spcBef>
              <a:spcPct val="0"/>
            </a:spcBef>
            <a:spcAft>
              <a:spcPct val="35000"/>
            </a:spcAft>
            <a:buNone/>
          </a:pPr>
          <a:r>
            <a:rPr lang="es-ES" sz="1600" b="1" kern="1200" dirty="0"/>
            <a:t>Remoción</a:t>
          </a:r>
          <a:endParaRPr lang="es-CO" sz="1600" b="1" kern="1200" dirty="0"/>
        </a:p>
      </dsp:txBody>
      <dsp:txXfrm>
        <a:off x="2429103" y="929824"/>
        <a:ext cx="5170445" cy="574302"/>
      </dsp:txXfrm>
    </dsp:sp>
    <dsp:sp modelId="{7A71B131-0A9A-4B6B-B53B-00AD1BBDCA10}">
      <dsp:nvSpPr>
        <dsp:cNvPr id="0" name=""/>
        <dsp:cNvSpPr/>
      </dsp:nvSpPr>
      <dsp:spPr>
        <a:xfrm>
          <a:off x="2429103" y="1528412"/>
          <a:ext cx="2429103" cy="2212634"/>
        </a:xfrm>
        <a:prstGeom prst="rect">
          <a:avLst/>
        </a:prstGeom>
        <a:solidFill>
          <a:schemeClr val="lt1">
            <a:hueOff val="0"/>
            <a:satOff val="0"/>
            <a:lumOff val="0"/>
            <a:alphaOff val="0"/>
          </a:schemeClr>
        </a:solidFill>
        <a:ln w="9525" cap="flat" cmpd="sng" algn="ctr">
          <a:solidFill>
            <a:schemeClr val="accent5">
              <a:hueOff val="-4966938"/>
              <a:satOff val="19906"/>
              <a:lumOff val="43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b="1" kern="1200" dirty="0"/>
            <a:t>3.884</a:t>
          </a:r>
        </a:p>
        <a:p>
          <a:pPr marL="0" lvl="0" indent="0" algn="l" defTabSz="1244600">
            <a:lnSpc>
              <a:spcPct val="90000"/>
            </a:lnSpc>
            <a:spcBef>
              <a:spcPct val="0"/>
            </a:spcBef>
            <a:spcAft>
              <a:spcPct val="35000"/>
            </a:spcAft>
            <a:buNone/>
          </a:pPr>
          <a:r>
            <a:rPr lang="es-ES" sz="2400" b="1" kern="1200"/>
            <a:t>De 262 </a:t>
          </a:r>
          <a:r>
            <a:rPr lang="es-ES" sz="2400" b="1" kern="1200" dirty="0"/>
            <a:t>depositarios</a:t>
          </a:r>
          <a:endParaRPr lang="es-CO" sz="2400" b="1" kern="1200" dirty="0"/>
        </a:p>
      </dsp:txBody>
      <dsp:txXfrm>
        <a:off x="2429103" y="1528412"/>
        <a:ext cx="2429103" cy="2212634"/>
      </dsp:txXfrm>
    </dsp:sp>
    <dsp:sp modelId="{BF82811D-63A9-4257-9B55-A6993E91DFA9}">
      <dsp:nvSpPr>
        <dsp:cNvPr id="0" name=""/>
        <dsp:cNvSpPr/>
      </dsp:nvSpPr>
      <dsp:spPr>
        <a:xfrm>
          <a:off x="4858207" y="1025541"/>
          <a:ext cx="3028492" cy="1148604"/>
        </a:xfrm>
        <a:prstGeom prst="rightArrow">
          <a:avLst>
            <a:gd name="adj1" fmla="val 50000"/>
            <a:gd name="adj2" fmla="val 5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254000" bIns="182341" numCol="1" spcCol="1270" anchor="ctr" anchorCtr="0">
          <a:noAutofit/>
        </a:bodyPr>
        <a:lstStyle/>
        <a:p>
          <a:pPr marL="0" lvl="0" indent="0" algn="l" defTabSz="711200">
            <a:lnSpc>
              <a:spcPct val="90000"/>
            </a:lnSpc>
            <a:spcBef>
              <a:spcPct val="0"/>
            </a:spcBef>
            <a:spcAft>
              <a:spcPct val="35000"/>
            </a:spcAft>
            <a:buNone/>
          </a:pPr>
          <a:r>
            <a:rPr lang="es-ES" sz="1600" b="1" kern="1200" dirty="0"/>
            <a:t>Realizar recepción del activo</a:t>
          </a:r>
          <a:endParaRPr lang="es-CO" sz="2800" b="1" kern="1200" dirty="0"/>
        </a:p>
      </dsp:txBody>
      <dsp:txXfrm>
        <a:off x="4858207" y="1312692"/>
        <a:ext cx="2741341" cy="574302"/>
      </dsp:txXfrm>
    </dsp:sp>
    <dsp:sp modelId="{3DECD6EB-E0E1-40C5-8561-413FB699A4D7}">
      <dsp:nvSpPr>
        <dsp:cNvPr id="0" name=""/>
        <dsp:cNvSpPr/>
      </dsp:nvSpPr>
      <dsp:spPr>
        <a:xfrm>
          <a:off x="4858207" y="1911280"/>
          <a:ext cx="2429103" cy="2180252"/>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endParaRPr lang="es-ES" sz="2500" b="1" kern="1200" dirty="0"/>
        </a:p>
        <a:p>
          <a:pPr marL="0" lvl="0" indent="0" algn="l" defTabSz="1111250">
            <a:lnSpc>
              <a:spcPct val="90000"/>
            </a:lnSpc>
            <a:spcBef>
              <a:spcPct val="0"/>
            </a:spcBef>
            <a:spcAft>
              <a:spcPct val="35000"/>
            </a:spcAft>
            <a:buNone/>
          </a:pPr>
          <a:r>
            <a:rPr lang="es-ES" sz="2800" b="1" kern="1200" dirty="0"/>
            <a:t>3.333</a:t>
          </a:r>
          <a:r>
            <a:rPr lang="es-ES" sz="2500" b="1" kern="1200" dirty="0"/>
            <a:t> </a:t>
          </a:r>
          <a:r>
            <a:rPr lang="es-ES" sz="2400" b="1" kern="1200" dirty="0"/>
            <a:t>(86%)</a:t>
          </a:r>
        </a:p>
        <a:p>
          <a:pPr marL="0" lvl="0" indent="0" algn="l" defTabSz="1111250">
            <a:lnSpc>
              <a:spcPct val="90000"/>
            </a:lnSpc>
            <a:spcBef>
              <a:spcPct val="0"/>
            </a:spcBef>
            <a:spcAft>
              <a:spcPct val="35000"/>
            </a:spcAft>
            <a:buNone/>
          </a:pPr>
          <a:r>
            <a:rPr lang="es-ES" sz="2000" b="1" kern="1200" dirty="0"/>
            <a:t>551 Pendientes</a:t>
          </a:r>
          <a:endParaRPr lang="es-CO" sz="2000" b="1" kern="1200" dirty="0"/>
        </a:p>
      </dsp:txBody>
      <dsp:txXfrm>
        <a:off x="4858207" y="1911280"/>
        <a:ext cx="2429103" cy="21802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0BB4F-3560-46C6-85E3-46BA73118D1C}">
      <dsp:nvSpPr>
        <dsp:cNvPr id="0" name=""/>
        <dsp:cNvSpPr/>
      </dsp:nvSpPr>
      <dsp:spPr>
        <a:xfrm>
          <a:off x="71704" y="71336"/>
          <a:ext cx="8011721" cy="1166386"/>
        </a:xfrm>
        <a:prstGeom prst="rightArrow">
          <a:avLst>
            <a:gd name="adj1" fmla="val 50000"/>
            <a:gd name="adj2" fmla="val 50000"/>
          </a:avLst>
        </a:prstGeom>
        <a:gradFill rotWithShape="0">
          <a:gsLst>
            <a:gs pos="75000">
              <a:srgbClr val="4C93D2"/>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Identificación de  Activos en Administración Directa</a:t>
          </a:r>
          <a:endParaRPr lang="es-CO" sz="1900" b="1" kern="1200" dirty="0"/>
        </a:p>
      </dsp:txBody>
      <dsp:txXfrm>
        <a:off x="71704" y="362933"/>
        <a:ext cx="7720125" cy="583193"/>
      </dsp:txXfrm>
    </dsp:sp>
    <dsp:sp modelId="{27E549ED-80D5-48DE-9A24-B5D8F881DBD6}">
      <dsp:nvSpPr>
        <dsp:cNvPr id="0" name=""/>
        <dsp:cNvSpPr/>
      </dsp:nvSpPr>
      <dsp:spPr>
        <a:xfrm>
          <a:off x="71704" y="884580"/>
          <a:ext cx="1846701" cy="2333684"/>
        </a:xfrm>
        <a:prstGeom prst="re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b="1" kern="1200" dirty="0"/>
            <a:t>9.472</a:t>
          </a:r>
        </a:p>
        <a:p>
          <a:pPr marL="0" lvl="0" indent="0" algn="l" defTabSz="1244600">
            <a:lnSpc>
              <a:spcPct val="90000"/>
            </a:lnSpc>
            <a:spcBef>
              <a:spcPct val="0"/>
            </a:spcBef>
            <a:spcAft>
              <a:spcPct val="35000"/>
            </a:spcAft>
            <a:buFont typeface="Arial" panose="020B0604020202020204" pitchFamily="34" charset="0"/>
            <a:buNone/>
          </a:pPr>
          <a:r>
            <a:rPr lang="es-ES" sz="1600" b="1" kern="1200" dirty="0"/>
            <a:t>     8.259 del Plan de Choque Inicial</a:t>
          </a:r>
        </a:p>
        <a:p>
          <a:pPr marL="0" lvl="0" indent="0" algn="l" defTabSz="1244600">
            <a:lnSpc>
              <a:spcPct val="90000"/>
            </a:lnSpc>
            <a:spcBef>
              <a:spcPct val="0"/>
            </a:spcBef>
            <a:spcAft>
              <a:spcPct val="35000"/>
            </a:spcAft>
            <a:buFont typeface="Arial" panose="020B0604020202020204" pitchFamily="34" charset="0"/>
            <a:buNone/>
          </a:pPr>
          <a:endParaRPr lang="es-ES" sz="1600" b="1" kern="1200" dirty="0"/>
        </a:p>
        <a:p>
          <a:pPr marL="0" lvl="0" indent="0" algn="l" defTabSz="1244600">
            <a:lnSpc>
              <a:spcPct val="90000"/>
            </a:lnSpc>
            <a:spcBef>
              <a:spcPct val="0"/>
            </a:spcBef>
            <a:spcAft>
              <a:spcPct val="35000"/>
            </a:spcAft>
            <a:buFont typeface="Arial" panose="020B0604020202020204" pitchFamily="34" charset="0"/>
            <a:buNone/>
          </a:pPr>
          <a:r>
            <a:rPr lang="es-ES" sz="1600" b="1" kern="1200" dirty="0"/>
            <a:t>    1.213 Asignaciones del Plan de Choque I</a:t>
          </a:r>
        </a:p>
        <a:p>
          <a:pPr marL="0" lvl="0" indent="0" algn="l" defTabSz="1244600">
            <a:lnSpc>
              <a:spcPct val="90000"/>
            </a:lnSpc>
            <a:spcBef>
              <a:spcPct val="0"/>
            </a:spcBef>
            <a:spcAft>
              <a:spcPct val="35000"/>
            </a:spcAft>
            <a:buNone/>
          </a:pPr>
          <a:endParaRPr lang="es-CO" sz="1600" b="1" kern="1200" dirty="0"/>
        </a:p>
      </dsp:txBody>
      <dsp:txXfrm>
        <a:off x="71704" y="884580"/>
        <a:ext cx="1846701" cy="2333684"/>
      </dsp:txXfrm>
    </dsp:sp>
    <dsp:sp modelId="{A82F2B76-2197-40F6-9CF5-45CC5C8910C9}">
      <dsp:nvSpPr>
        <dsp:cNvPr id="0" name=""/>
        <dsp:cNvSpPr/>
      </dsp:nvSpPr>
      <dsp:spPr>
        <a:xfrm>
          <a:off x="1918406" y="459993"/>
          <a:ext cx="6165019" cy="1166386"/>
        </a:xfrm>
        <a:prstGeom prst="rightArrow">
          <a:avLst>
            <a:gd name="adj1" fmla="val 50000"/>
            <a:gd name="adj2" fmla="val 50000"/>
          </a:avLst>
        </a:prstGeom>
        <a:gradFill rotWithShape="0">
          <a:gsLst>
            <a:gs pos="0">
              <a:schemeClr val="accent5">
                <a:hueOff val="-3311292"/>
                <a:satOff val="13270"/>
                <a:lumOff val="2876"/>
                <a:alphaOff val="0"/>
                <a:tint val="100000"/>
                <a:shade val="100000"/>
                <a:satMod val="130000"/>
              </a:schemeClr>
            </a:gs>
            <a:gs pos="100000">
              <a:schemeClr val="accent5">
                <a:hueOff val="-3311292"/>
                <a:satOff val="13270"/>
                <a:lumOff val="287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Asignación y Presentación a Comité</a:t>
          </a:r>
          <a:endParaRPr lang="es-CO" sz="1900" b="1" kern="1200" dirty="0"/>
        </a:p>
      </dsp:txBody>
      <dsp:txXfrm>
        <a:off x="1918406" y="751590"/>
        <a:ext cx="5873423" cy="583193"/>
      </dsp:txXfrm>
    </dsp:sp>
    <dsp:sp modelId="{EE7E80C2-0C61-4CE3-911E-CC97A46C87CB}">
      <dsp:nvSpPr>
        <dsp:cNvPr id="0" name=""/>
        <dsp:cNvSpPr/>
      </dsp:nvSpPr>
      <dsp:spPr>
        <a:xfrm>
          <a:off x="1918406" y="1361348"/>
          <a:ext cx="1846701" cy="2102472"/>
        </a:xfrm>
        <a:prstGeom prst="rect">
          <a:avLst/>
        </a:prstGeom>
        <a:solidFill>
          <a:schemeClr val="lt1">
            <a:hueOff val="0"/>
            <a:satOff val="0"/>
            <a:lumOff val="0"/>
            <a:alphaOff val="0"/>
          </a:schemeClr>
        </a:solidFill>
        <a:ln w="9525" cap="flat" cmpd="sng" algn="ctr">
          <a:solidFill>
            <a:schemeClr val="accent5">
              <a:hueOff val="-3311292"/>
              <a:satOff val="13270"/>
              <a:lumOff val="2876"/>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r>
            <a:rPr lang="es-ES" sz="2800" b="1" kern="1200" dirty="0"/>
            <a:t>9.472</a:t>
          </a:r>
          <a:endParaRPr lang="es-CO" sz="2800" b="1" kern="1200" dirty="0"/>
        </a:p>
      </dsp:txBody>
      <dsp:txXfrm>
        <a:off x="1918406" y="1361348"/>
        <a:ext cx="1846701" cy="2102472"/>
      </dsp:txXfrm>
    </dsp:sp>
    <dsp:sp modelId="{D600BD07-D667-4792-A810-DDFD153065AF}">
      <dsp:nvSpPr>
        <dsp:cNvPr id="0" name=""/>
        <dsp:cNvSpPr/>
      </dsp:nvSpPr>
      <dsp:spPr>
        <a:xfrm>
          <a:off x="3765108" y="848651"/>
          <a:ext cx="4318317" cy="1166386"/>
        </a:xfrm>
        <a:prstGeom prst="rightArrow">
          <a:avLst>
            <a:gd name="adj1" fmla="val 50000"/>
            <a:gd name="adj2" fmla="val 50000"/>
          </a:avLst>
        </a:prstGeom>
        <a:gradFill rotWithShape="0">
          <a:gsLst>
            <a:gs pos="0">
              <a:schemeClr val="accent5">
                <a:hueOff val="-6622584"/>
                <a:satOff val="26541"/>
                <a:lumOff val="5752"/>
                <a:alphaOff val="0"/>
                <a:tint val="100000"/>
                <a:shade val="100000"/>
                <a:satMod val="130000"/>
              </a:schemeClr>
            </a:gs>
            <a:gs pos="100000">
              <a:schemeClr val="accent5">
                <a:hueOff val="-6622584"/>
                <a:satOff val="26541"/>
                <a:lumOff val="5752"/>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Posesión del depositario</a:t>
          </a:r>
          <a:endParaRPr lang="es-CO" sz="1900" b="1" kern="1200" dirty="0"/>
        </a:p>
      </dsp:txBody>
      <dsp:txXfrm>
        <a:off x="3765108" y="1140248"/>
        <a:ext cx="4026721" cy="583193"/>
      </dsp:txXfrm>
    </dsp:sp>
    <dsp:sp modelId="{7F5D6B1C-F101-4B88-8E17-025B78B1269C}">
      <dsp:nvSpPr>
        <dsp:cNvPr id="0" name=""/>
        <dsp:cNvSpPr/>
      </dsp:nvSpPr>
      <dsp:spPr>
        <a:xfrm>
          <a:off x="3765108" y="1750006"/>
          <a:ext cx="1846701" cy="2116529"/>
        </a:xfrm>
        <a:prstGeom prst="rect">
          <a:avLst/>
        </a:prstGeom>
        <a:solidFill>
          <a:schemeClr val="lt1">
            <a:hueOff val="0"/>
            <a:satOff val="0"/>
            <a:lumOff val="0"/>
            <a:alphaOff val="0"/>
          </a:schemeClr>
        </a:solidFill>
        <a:ln w="9525" cap="flat" cmpd="sng" algn="ctr">
          <a:solidFill>
            <a:schemeClr val="accent5">
              <a:hueOff val="-6622584"/>
              <a:satOff val="26541"/>
              <a:lumOff val="5752"/>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endParaRPr lang="es-ES" sz="1800" b="1" kern="1200" dirty="0"/>
        </a:p>
        <a:p>
          <a:pPr marL="0" lvl="0" indent="0" algn="l" defTabSz="800100">
            <a:lnSpc>
              <a:spcPct val="90000"/>
            </a:lnSpc>
            <a:spcBef>
              <a:spcPct val="0"/>
            </a:spcBef>
            <a:spcAft>
              <a:spcPct val="35000"/>
            </a:spcAft>
            <a:buNone/>
          </a:pPr>
          <a:r>
            <a:rPr lang="es-ES" sz="2800" b="1" kern="1200" dirty="0"/>
            <a:t>9.472</a:t>
          </a:r>
          <a:endParaRPr lang="es-CO" sz="2800" b="1" kern="1200" dirty="0"/>
        </a:p>
      </dsp:txBody>
      <dsp:txXfrm>
        <a:off x="3765108" y="1750006"/>
        <a:ext cx="1846701" cy="2116529"/>
      </dsp:txXfrm>
    </dsp:sp>
    <dsp:sp modelId="{9998C0A5-E848-4E82-B4AD-029A9C2F959A}">
      <dsp:nvSpPr>
        <dsp:cNvPr id="0" name=""/>
        <dsp:cNvSpPr/>
      </dsp:nvSpPr>
      <dsp:spPr>
        <a:xfrm>
          <a:off x="5611810" y="1237309"/>
          <a:ext cx="2471615" cy="1166386"/>
        </a:xfrm>
        <a:prstGeom prst="rightArrow">
          <a:avLst>
            <a:gd name="adj1" fmla="val 50000"/>
            <a:gd name="adj2" fmla="val 50000"/>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254000" bIns="185164" numCol="1" spcCol="1270" anchor="ctr" anchorCtr="0">
          <a:noAutofit/>
        </a:bodyPr>
        <a:lstStyle/>
        <a:p>
          <a:pPr marL="0" lvl="0" indent="0" algn="l" defTabSz="844550">
            <a:lnSpc>
              <a:spcPct val="90000"/>
            </a:lnSpc>
            <a:spcBef>
              <a:spcPct val="0"/>
            </a:spcBef>
            <a:spcAft>
              <a:spcPct val="35000"/>
            </a:spcAft>
            <a:buNone/>
          </a:pPr>
          <a:r>
            <a:rPr lang="es-ES" sz="1900" b="1" kern="1200" dirty="0"/>
            <a:t>Entrega del activo</a:t>
          </a:r>
          <a:endParaRPr lang="es-CO" sz="1900" b="1" kern="1200" dirty="0"/>
        </a:p>
      </dsp:txBody>
      <dsp:txXfrm>
        <a:off x="5611810" y="1528906"/>
        <a:ext cx="2180019" cy="583193"/>
      </dsp:txXfrm>
    </dsp:sp>
    <dsp:sp modelId="{A9451C07-716F-49CA-9C11-DF1AC47824B0}">
      <dsp:nvSpPr>
        <dsp:cNvPr id="0" name=""/>
        <dsp:cNvSpPr/>
      </dsp:nvSpPr>
      <dsp:spPr>
        <a:xfrm>
          <a:off x="5611810" y="2138663"/>
          <a:ext cx="1863526" cy="2141337"/>
        </a:xfrm>
        <a:prstGeom prst="rect">
          <a:avLst/>
        </a:prstGeom>
        <a:solidFill>
          <a:schemeClr val="lt1">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S" sz="2800" b="1" kern="1200" dirty="0"/>
            <a:t>6.325</a:t>
          </a:r>
          <a:r>
            <a:rPr lang="es-ES" sz="1800" b="1" kern="1200" dirty="0"/>
            <a:t> (77%) Plan Inicial</a:t>
          </a:r>
        </a:p>
        <a:p>
          <a:pPr marL="0" lvl="0" indent="0" algn="l" defTabSz="1244600">
            <a:lnSpc>
              <a:spcPct val="90000"/>
            </a:lnSpc>
            <a:spcBef>
              <a:spcPct val="0"/>
            </a:spcBef>
            <a:spcAft>
              <a:spcPct val="35000"/>
            </a:spcAft>
            <a:buNone/>
          </a:pPr>
          <a:endParaRPr lang="es-ES" sz="1800" b="1" kern="1200" dirty="0"/>
        </a:p>
        <a:p>
          <a:pPr marL="0" lvl="0" indent="0" algn="l" defTabSz="1244600">
            <a:lnSpc>
              <a:spcPct val="90000"/>
            </a:lnSpc>
            <a:spcBef>
              <a:spcPct val="0"/>
            </a:spcBef>
            <a:spcAft>
              <a:spcPct val="35000"/>
            </a:spcAft>
            <a:buNone/>
          </a:pPr>
          <a:r>
            <a:rPr lang="es-ES" sz="1800" b="1" kern="1200" dirty="0">
              <a:solidFill>
                <a:schemeClr val="accent2">
                  <a:lumMod val="75000"/>
                </a:schemeClr>
              </a:solidFill>
            </a:rPr>
            <a:t>* Reasignaciones </a:t>
          </a:r>
        </a:p>
        <a:p>
          <a:pPr marL="0" lvl="0" indent="0" algn="l" defTabSz="1244600">
            <a:lnSpc>
              <a:spcPct val="90000"/>
            </a:lnSpc>
            <a:spcBef>
              <a:spcPct val="0"/>
            </a:spcBef>
            <a:spcAft>
              <a:spcPct val="35000"/>
            </a:spcAft>
            <a:buNone/>
          </a:pPr>
          <a:r>
            <a:rPr lang="es-ES" sz="1800" b="1" kern="1200" dirty="0">
              <a:solidFill>
                <a:schemeClr val="accent2">
                  <a:lumMod val="75000"/>
                </a:schemeClr>
              </a:solidFill>
            </a:rPr>
            <a:t>1000 FMI</a:t>
          </a:r>
          <a:endParaRPr lang="es-CO" sz="1800" b="1" kern="1200" dirty="0">
            <a:solidFill>
              <a:schemeClr val="accent2">
                <a:lumMod val="75000"/>
              </a:schemeClr>
            </a:solidFill>
          </a:endParaRPr>
        </a:p>
      </dsp:txBody>
      <dsp:txXfrm>
        <a:off x="5611810" y="2138663"/>
        <a:ext cx="1863526" cy="21413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7E1D8-04DA-49EA-AA6C-D1B50BD82BBB}">
      <dsp:nvSpPr>
        <dsp:cNvPr id="0" name=""/>
        <dsp:cNvSpPr/>
      </dsp:nvSpPr>
      <dsp:spPr>
        <a:xfrm>
          <a:off x="0" y="0"/>
          <a:ext cx="6672695" cy="4351338"/>
        </a:xfrm>
        <a:prstGeom prst="roundRect">
          <a:avLst>
            <a:gd name="adj" fmla="val 85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2686347" numCol="1" spcCol="1270" anchor="t" anchorCtr="0">
          <a:noAutofit/>
        </a:bodyPr>
        <a:lstStyle/>
        <a:p>
          <a:pPr marL="0" lvl="0" indent="0" algn="l" defTabSz="2000250">
            <a:lnSpc>
              <a:spcPct val="90000"/>
            </a:lnSpc>
            <a:spcBef>
              <a:spcPct val="0"/>
            </a:spcBef>
            <a:spcAft>
              <a:spcPct val="35000"/>
            </a:spcAft>
            <a:buNone/>
          </a:pPr>
          <a:r>
            <a:rPr lang="es-ES" sz="4500" kern="1200" dirty="0"/>
            <a:t>12.878 Asignaciones realizadas</a:t>
          </a:r>
          <a:endParaRPr lang="es-CO" sz="4500" kern="1200" dirty="0"/>
        </a:p>
      </dsp:txBody>
      <dsp:txXfrm>
        <a:off x="108329" y="108329"/>
        <a:ext cx="6456037" cy="4134680"/>
      </dsp:txXfrm>
    </dsp:sp>
    <dsp:sp modelId="{9BD4823C-20EF-4AEA-B956-70F0E89707A1}">
      <dsp:nvSpPr>
        <dsp:cNvPr id="0" name=""/>
        <dsp:cNvSpPr/>
      </dsp:nvSpPr>
      <dsp:spPr>
        <a:xfrm>
          <a:off x="166817"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10.753 FMI Asignados una única vez</a:t>
          </a:r>
          <a:endParaRPr lang="es-CO" sz="2800" kern="1200" dirty="0"/>
        </a:p>
      </dsp:txBody>
      <dsp:txXfrm>
        <a:off x="227035" y="2018320"/>
        <a:ext cx="1968853" cy="1837666"/>
      </dsp:txXfrm>
    </dsp:sp>
    <dsp:sp modelId="{62DF2DDB-831E-4AD7-9A1B-F0C841CF4816}">
      <dsp:nvSpPr>
        <dsp:cNvPr id="0" name=""/>
        <dsp:cNvSpPr/>
      </dsp:nvSpPr>
      <dsp:spPr>
        <a:xfrm>
          <a:off x="2289096"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876 FMI Asignados dos veces</a:t>
          </a:r>
          <a:endParaRPr lang="es-CO" sz="2800" kern="1200" dirty="0"/>
        </a:p>
      </dsp:txBody>
      <dsp:txXfrm>
        <a:off x="2349314" y="2018320"/>
        <a:ext cx="1968853" cy="1837666"/>
      </dsp:txXfrm>
    </dsp:sp>
    <dsp:sp modelId="{631A2E50-D09B-447D-8367-7CC63CEFF4B8}">
      <dsp:nvSpPr>
        <dsp:cNvPr id="0" name=""/>
        <dsp:cNvSpPr/>
      </dsp:nvSpPr>
      <dsp:spPr>
        <a:xfrm>
          <a:off x="4411374" y="1958102"/>
          <a:ext cx="2089289" cy="1958102"/>
        </a:xfrm>
        <a:prstGeom prst="roundRect">
          <a:avLst>
            <a:gd name="adj" fmla="val 10500"/>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123 FMI Asignados tres veces</a:t>
          </a:r>
          <a:endParaRPr lang="es-CO" sz="2800" kern="1200" dirty="0"/>
        </a:p>
      </dsp:txBody>
      <dsp:txXfrm>
        <a:off x="4471592" y="2018320"/>
        <a:ext cx="1968853" cy="18376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ADD4D-BCF5-4858-A85D-31F14E2EFCC3}">
      <dsp:nvSpPr>
        <dsp:cNvPr id="0" name=""/>
        <dsp:cNvSpPr/>
      </dsp:nvSpPr>
      <dsp:spPr>
        <a:xfrm>
          <a:off x="0" y="38039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55FBF1-840C-4E20-B0C3-139B6C05F5EE}">
      <dsp:nvSpPr>
        <dsp:cNvPr id="0" name=""/>
        <dsp:cNvSpPr/>
      </dsp:nvSpPr>
      <dsp:spPr>
        <a:xfrm>
          <a:off x="188162" y="7043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Pólizas </a:t>
          </a:r>
          <a:endParaRPr lang="es-CO" sz="1600" kern="1200" dirty="0"/>
        </a:p>
      </dsp:txBody>
      <dsp:txXfrm>
        <a:off x="218424" y="100696"/>
        <a:ext cx="2573744" cy="559396"/>
      </dsp:txXfrm>
    </dsp:sp>
    <dsp:sp modelId="{559D34C6-F2C6-46E9-BD54-73ABF4DD7431}">
      <dsp:nvSpPr>
        <dsp:cNvPr id="0" name=""/>
        <dsp:cNvSpPr/>
      </dsp:nvSpPr>
      <dsp:spPr>
        <a:xfrm>
          <a:off x="0" y="133295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AAE580-0145-41CC-8DD8-E3737B1E9F9A}">
      <dsp:nvSpPr>
        <dsp:cNvPr id="0" name=""/>
        <dsp:cNvSpPr/>
      </dsp:nvSpPr>
      <dsp:spPr>
        <a:xfrm>
          <a:off x="188162" y="102299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Malas actuaciones administrativas de los depositarios provisionales</a:t>
          </a:r>
          <a:endParaRPr lang="es-CO" sz="1600" kern="1200" dirty="0"/>
        </a:p>
      </dsp:txBody>
      <dsp:txXfrm>
        <a:off x="218424" y="1053256"/>
        <a:ext cx="2573744" cy="559396"/>
      </dsp:txXfrm>
    </dsp:sp>
    <dsp:sp modelId="{EBFF1A3F-E407-449C-9DCE-C7516DC64145}">
      <dsp:nvSpPr>
        <dsp:cNvPr id="0" name=""/>
        <dsp:cNvSpPr/>
      </dsp:nvSpPr>
      <dsp:spPr>
        <a:xfrm>
          <a:off x="0" y="228551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F366A1-C83B-4E73-8128-970E595B1A67}">
      <dsp:nvSpPr>
        <dsp:cNvPr id="0" name=""/>
        <dsp:cNvSpPr/>
      </dsp:nvSpPr>
      <dsp:spPr>
        <a:xfrm>
          <a:off x="188162" y="197555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Renuncias</a:t>
          </a:r>
          <a:endParaRPr lang="es-CO" sz="1600" kern="1200" dirty="0"/>
        </a:p>
      </dsp:txBody>
      <dsp:txXfrm>
        <a:off x="218424" y="2005816"/>
        <a:ext cx="2573744" cy="559396"/>
      </dsp:txXfrm>
    </dsp:sp>
    <dsp:sp modelId="{BFA52662-3A3B-4C78-9719-DADE02AA2169}">
      <dsp:nvSpPr>
        <dsp:cNvPr id="0" name=""/>
        <dsp:cNvSpPr/>
      </dsp:nvSpPr>
      <dsp:spPr>
        <a:xfrm>
          <a:off x="0" y="3238074"/>
          <a:ext cx="3763241" cy="5292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248745-137E-498F-8167-1242509187B2}">
      <dsp:nvSpPr>
        <dsp:cNvPr id="0" name=""/>
        <dsp:cNvSpPr/>
      </dsp:nvSpPr>
      <dsp:spPr>
        <a:xfrm>
          <a:off x="188162" y="2928114"/>
          <a:ext cx="2634268" cy="61992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9" tIns="0" rIns="99569" bIns="0" numCol="1" spcCol="1270" anchor="ctr" anchorCtr="0">
          <a:noAutofit/>
        </a:bodyPr>
        <a:lstStyle/>
        <a:p>
          <a:pPr marL="0" lvl="0" indent="0" algn="l" defTabSz="711200">
            <a:lnSpc>
              <a:spcPct val="90000"/>
            </a:lnSpc>
            <a:spcBef>
              <a:spcPct val="0"/>
            </a:spcBef>
            <a:spcAft>
              <a:spcPct val="35000"/>
            </a:spcAft>
            <a:buNone/>
          </a:pPr>
          <a:r>
            <a:rPr lang="es-ES" sz="1600" kern="1200" dirty="0"/>
            <a:t>Renovación del Registro </a:t>
          </a:r>
          <a:endParaRPr lang="es-CO" sz="1600" kern="1200" dirty="0"/>
        </a:p>
      </dsp:txBody>
      <dsp:txXfrm>
        <a:off x="218424" y="2958376"/>
        <a:ext cx="2573744" cy="5593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B5359-0127-465E-8C90-DF8423F339C0}">
      <dsp:nvSpPr>
        <dsp:cNvPr id="0" name=""/>
        <dsp:cNvSpPr/>
      </dsp:nvSpPr>
      <dsp:spPr>
        <a:xfrm>
          <a:off x="4038471" y="1080018"/>
          <a:ext cx="1698006" cy="3229216"/>
        </a:xfrm>
        <a:prstGeom prst="rect">
          <a:avLst/>
        </a:prstGeom>
        <a:gradFill rotWithShape="0">
          <a:gsLst>
            <a:gs pos="0">
              <a:schemeClr val="lt1">
                <a:hueOff val="0"/>
                <a:satOff val="0"/>
                <a:lumOff val="0"/>
                <a:alphaOff val="0"/>
                <a:satMod val="103000"/>
                <a:lumMod val="102000"/>
                <a:tint val="94000"/>
              </a:schemeClr>
            </a:gs>
            <a:gs pos="1000">
              <a:schemeClr val="lt1">
                <a:hueOff val="0"/>
                <a:satOff val="0"/>
                <a:lumOff val="0"/>
                <a:alphaOff val="0"/>
                <a:satMod val="110000"/>
                <a:lumMod val="100000"/>
                <a:shade val="100000"/>
              </a:schemeClr>
            </a:gs>
            <a:gs pos="100000">
              <a:schemeClr val="tx2">
                <a:lumMod val="60000"/>
                <a:lumOff val="4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Inicio y gestión de acciones legales</a:t>
          </a:r>
          <a:endParaRPr lang="es-CO" sz="1500" kern="1200" dirty="0"/>
        </a:p>
      </dsp:txBody>
      <dsp:txXfrm rot="16200000">
        <a:off x="4067936" y="2312425"/>
        <a:ext cx="2906295" cy="441481"/>
      </dsp:txXfrm>
    </dsp:sp>
    <dsp:sp modelId="{F7A4C92B-780F-4795-BB74-58D20D7E9E91}">
      <dsp:nvSpPr>
        <dsp:cNvPr id="0" name=""/>
        <dsp:cNvSpPr/>
      </dsp:nvSpPr>
      <dsp:spPr>
        <a:xfrm>
          <a:off x="2188251" y="534994"/>
          <a:ext cx="1698006" cy="3774241"/>
        </a:xfrm>
        <a:prstGeom prst="rect">
          <a:avLst/>
        </a:prstGeom>
        <a:gradFill rotWithShape="0">
          <a:gsLst>
            <a:gs pos="0">
              <a:schemeClr val="bg1">
                <a:lumMod val="85000"/>
              </a:schemeClr>
            </a:gs>
            <a:gs pos="59000">
              <a:srgbClr val="CFD2D6"/>
            </a:gs>
            <a:gs pos="0">
              <a:schemeClr val="lt1">
                <a:hueOff val="0"/>
                <a:satOff val="0"/>
                <a:lumOff val="0"/>
                <a:alphaOff val="0"/>
                <a:satMod val="110000"/>
                <a:lumMod val="100000"/>
                <a:shade val="100000"/>
              </a:schemeClr>
            </a:gs>
            <a:gs pos="100000">
              <a:schemeClr val="tx2">
                <a:lumMod val="40000"/>
                <a:lumOff val="6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Cuantificación del daño</a:t>
          </a:r>
          <a:endParaRPr lang="es-CO" sz="1500" kern="1200" dirty="0"/>
        </a:p>
      </dsp:txBody>
      <dsp:txXfrm rot="16200000">
        <a:off x="1972455" y="2012661"/>
        <a:ext cx="3396817" cy="441481"/>
      </dsp:txXfrm>
    </dsp:sp>
    <dsp:sp modelId="{EA51938F-EA3A-4AAF-9956-FF096E24F73B}">
      <dsp:nvSpPr>
        <dsp:cNvPr id="0" name=""/>
        <dsp:cNvSpPr/>
      </dsp:nvSpPr>
      <dsp:spPr>
        <a:xfrm>
          <a:off x="5850835" y="1613841"/>
          <a:ext cx="1698006" cy="2695394"/>
        </a:xfrm>
        <a:prstGeom prst="rect">
          <a:avLst/>
        </a:prstGeom>
        <a:gradFill rotWithShape="0">
          <a:gsLst>
            <a:gs pos="0">
              <a:schemeClr val="lt1">
                <a:hueOff val="0"/>
                <a:satOff val="0"/>
                <a:lumOff val="0"/>
                <a:alphaOff val="0"/>
                <a:satMod val="103000"/>
                <a:lumMod val="102000"/>
                <a:tint val="94000"/>
              </a:schemeClr>
            </a:gs>
            <a:gs pos="19000">
              <a:schemeClr val="lt1">
                <a:hueOff val="0"/>
                <a:satOff val="0"/>
                <a:lumOff val="0"/>
                <a:alphaOff val="0"/>
                <a:satMod val="110000"/>
                <a:lumMod val="100000"/>
                <a:shade val="100000"/>
              </a:schemeClr>
            </a:gs>
            <a:gs pos="100000">
              <a:schemeClr val="tx2">
                <a:lumMod val="60000"/>
                <a:lumOff val="4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Siniestro de Pólizas</a:t>
          </a:r>
          <a:endParaRPr lang="es-CO" sz="1500" kern="1200" dirty="0"/>
        </a:p>
      </dsp:txBody>
      <dsp:txXfrm rot="16200000">
        <a:off x="6120520" y="2606027"/>
        <a:ext cx="2425854" cy="441481"/>
      </dsp:txXfrm>
    </dsp:sp>
    <dsp:sp modelId="{81EEE21C-D74E-480D-908C-1E6FAAA8BA58}">
      <dsp:nvSpPr>
        <dsp:cNvPr id="0" name=""/>
        <dsp:cNvSpPr/>
      </dsp:nvSpPr>
      <dsp:spPr>
        <a:xfrm>
          <a:off x="332511" y="21421"/>
          <a:ext cx="1698006" cy="4287814"/>
        </a:xfrm>
        <a:prstGeom prst="rect">
          <a:avLst/>
        </a:prstGeom>
        <a:gradFill rotWithShape="0">
          <a:gsLst>
            <a:gs pos="0">
              <a:schemeClr val="bg1">
                <a:lumMod val="85000"/>
              </a:schemeClr>
            </a:gs>
            <a:gs pos="78000">
              <a:srgbClr val="CFD2D6"/>
            </a:gs>
            <a:gs pos="0">
              <a:schemeClr val="lt1">
                <a:hueOff val="0"/>
                <a:satOff val="0"/>
                <a:lumOff val="0"/>
                <a:alphaOff val="0"/>
                <a:satMod val="110000"/>
                <a:lumMod val="100000"/>
                <a:shade val="100000"/>
              </a:schemeClr>
            </a:gs>
            <a:gs pos="100000">
              <a:schemeClr val="tx2">
                <a:lumMod val="40000"/>
                <a:lumOff val="60000"/>
              </a:schemeClr>
            </a:gs>
          </a:gsLst>
          <a:lin ang="54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0" rIns="85725" bIns="19050" numCol="1" spcCol="1270" anchor="ctr" anchorCtr="0">
          <a:noAutofit/>
        </a:bodyPr>
        <a:lstStyle/>
        <a:p>
          <a:pPr marL="0" lvl="0" indent="0" algn="r" defTabSz="666750">
            <a:lnSpc>
              <a:spcPct val="90000"/>
            </a:lnSpc>
            <a:spcBef>
              <a:spcPct val="0"/>
            </a:spcBef>
            <a:spcAft>
              <a:spcPct val="35000"/>
            </a:spcAft>
            <a:buNone/>
          </a:pPr>
          <a:r>
            <a:rPr lang="es-ES" sz="1500" kern="1200" dirty="0"/>
            <a:t>Identificación de incumplimiento de obligaciones</a:t>
          </a:r>
          <a:endParaRPr lang="es-CO" sz="1500" kern="1200" dirty="0"/>
        </a:p>
      </dsp:txBody>
      <dsp:txXfrm rot="16200000">
        <a:off x="-114392" y="1730197"/>
        <a:ext cx="3859032" cy="441481"/>
      </dsp:txXfrm>
    </dsp:sp>
    <dsp:sp modelId="{F2700CFB-0B0C-4AD8-8117-1A7C58A57C85}">
      <dsp:nvSpPr>
        <dsp:cNvPr id="0" name=""/>
        <dsp:cNvSpPr/>
      </dsp:nvSpPr>
      <dsp:spPr>
        <a:xfrm>
          <a:off x="332511" y="21421"/>
          <a:ext cx="1205584" cy="4308494"/>
        </a:xfrm>
        <a:prstGeom prst="rect">
          <a:avLst/>
        </a:prstGeom>
        <a:noFill/>
        <a:ln>
          <a:noFill/>
        </a:ln>
        <a:effectLst>
          <a:outerShdw blurRad="40000" dist="23000" dir="5400000" rotWithShape="0">
            <a:srgbClr val="000000">
              <a:alpha val="35000"/>
            </a:srgbClr>
          </a:outerShdw>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kern="1200" dirty="0"/>
            <a:t>Remisión de informes de productividad</a:t>
          </a:r>
        </a:p>
        <a:p>
          <a:pPr marL="0" lvl="0" indent="0" algn="l" defTabSz="666750">
            <a:lnSpc>
              <a:spcPct val="90000"/>
            </a:lnSpc>
            <a:spcBef>
              <a:spcPct val="0"/>
            </a:spcBef>
            <a:spcAft>
              <a:spcPct val="35000"/>
            </a:spcAft>
            <a:buNone/>
          </a:pPr>
          <a:endParaRPr lang="es-CO" sz="1500" kern="1200" dirty="0"/>
        </a:p>
        <a:p>
          <a:pPr marL="0" lvl="0" indent="0" algn="l" defTabSz="666750">
            <a:lnSpc>
              <a:spcPct val="90000"/>
            </a:lnSpc>
            <a:spcBef>
              <a:spcPct val="0"/>
            </a:spcBef>
            <a:spcAft>
              <a:spcPct val="35000"/>
            </a:spcAft>
            <a:buNone/>
          </a:pPr>
          <a:r>
            <a:rPr lang="es-ES" sz="1500" kern="1200" dirty="0"/>
            <a:t>No traslado de recursos</a:t>
          </a:r>
        </a:p>
        <a:p>
          <a:pPr marL="0" lvl="0" indent="0" algn="l" defTabSz="666750">
            <a:lnSpc>
              <a:spcPct val="90000"/>
            </a:lnSpc>
            <a:spcBef>
              <a:spcPct val="0"/>
            </a:spcBef>
            <a:spcAft>
              <a:spcPct val="35000"/>
            </a:spcAft>
            <a:buNone/>
          </a:pPr>
          <a:endParaRPr lang="es-CO" sz="1500" kern="1200" dirty="0"/>
        </a:p>
        <a:p>
          <a:pPr marL="0" lvl="0" indent="0" algn="l" defTabSz="666750">
            <a:lnSpc>
              <a:spcPct val="90000"/>
            </a:lnSpc>
            <a:spcBef>
              <a:spcPct val="0"/>
            </a:spcBef>
            <a:spcAft>
              <a:spcPct val="35000"/>
            </a:spcAft>
            <a:buNone/>
          </a:pPr>
          <a:r>
            <a:rPr lang="es-ES" sz="1500" kern="1200" dirty="0"/>
            <a:t>No reporte de activos productivos</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2400" b="1" kern="1200" dirty="0"/>
            <a:t>341</a:t>
          </a:r>
          <a:endParaRPr lang="es-CO" sz="1500" b="1" kern="1200" dirty="0"/>
        </a:p>
      </dsp:txBody>
      <dsp:txXfrm>
        <a:off x="332511" y="21421"/>
        <a:ext cx="1205584" cy="4308494"/>
      </dsp:txXfrm>
    </dsp:sp>
    <dsp:sp modelId="{B281CC43-D3E2-4372-A013-6BD0D44B4CB9}">
      <dsp:nvSpPr>
        <dsp:cNvPr id="0" name=""/>
        <dsp:cNvSpPr/>
      </dsp:nvSpPr>
      <dsp:spPr>
        <a:xfrm>
          <a:off x="2188251" y="534994"/>
          <a:ext cx="1205584" cy="3794922"/>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kern="1200" dirty="0"/>
            <a:t>Identificación de Rendición de cuentas</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kern="1200" dirty="0"/>
            <a:t>Elaboración de Juramento Estimatorio</a:t>
          </a:r>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2400" b="1" kern="1200" dirty="0"/>
            <a:t>295</a:t>
          </a:r>
        </a:p>
      </dsp:txBody>
      <dsp:txXfrm>
        <a:off x="2188251" y="534994"/>
        <a:ext cx="1205584" cy="3794922"/>
      </dsp:txXfrm>
    </dsp:sp>
    <dsp:sp modelId="{363A072C-2D3B-43D8-82EC-B1E0F00BB29C}">
      <dsp:nvSpPr>
        <dsp:cNvPr id="0" name=""/>
        <dsp:cNvSpPr/>
      </dsp:nvSpPr>
      <dsp:spPr>
        <a:xfrm>
          <a:off x="4038471" y="1080018"/>
          <a:ext cx="1205584" cy="3249897"/>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endParaRPr lang="es-ES" sz="1500" b="1" kern="1200" dirty="0"/>
        </a:p>
        <a:p>
          <a:pPr marL="0" lvl="0" indent="0" algn="l" defTabSz="666750">
            <a:lnSpc>
              <a:spcPct val="90000"/>
            </a:lnSpc>
            <a:spcBef>
              <a:spcPct val="0"/>
            </a:spcBef>
            <a:spcAft>
              <a:spcPct val="35000"/>
            </a:spcAft>
            <a:buNone/>
          </a:pPr>
          <a:r>
            <a:rPr lang="es-ES" sz="2400" b="1" kern="1200" dirty="0"/>
            <a:t>295</a:t>
          </a:r>
          <a:endParaRPr lang="es-CO" sz="2400" kern="1200" dirty="0"/>
        </a:p>
      </dsp:txBody>
      <dsp:txXfrm>
        <a:off x="4038471" y="1080018"/>
        <a:ext cx="1205584" cy="3249897"/>
      </dsp:txXfrm>
    </dsp:sp>
    <dsp:sp modelId="{8F6C9314-9935-4A7A-9586-B89C991B5D80}">
      <dsp:nvSpPr>
        <dsp:cNvPr id="0" name=""/>
        <dsp:cNvSpPr/>
      </dsp:nvSpPr>
      <dsp:spPr>
        <a:xfrm>
          <a:off x="5850835" y="1613841"/>
          <a:ext cx="1205584" cy="2697548"/>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endParaRPr lang="es-ES" sz="1500" kern="1200" dirty="0"/>
        </a:p>
        <a:p>
          <a:pPr marL="0" lvl="0" indent="0" algn="l" defTabSz="666750">
            <a:lnSpc>
              <a:spcPct val="90000"/>
            </a:lnSpc>
            <a:spcBef>
              <a:spcPct val="0"/>
            </a:spcBef>
            <a:spcAft>
              <a:spcPct val="35000"/>
            </a:spcAft>
            <a:buNone/>
          </a:pPr>
          <a:r>
            <a:rPr lang="es-ES" sz="1500" b="1" kern="1200" dirty="0"/>
            <a:t>En identificación</a:t>
          </a:r>
          <a:endParaRPr lang="es-CO" sz="1500" b="1" kern="1200" dirty="0"/>
        </a:p>
      </dsp:txBody>
      <dsp:txXfrm>
        <a:off x="5850835" y="1613841"/>
        <a:ext cx="1205584" cy="26975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BCEDD-3F5B-4189-91E7-0AD9B4001006}">
      <dsp:nvSpPr>
        <dsp:cNvPr id="0" name=""/>
        <dsp:cNvSpPr/>
      </dsp:nvSpPr>
      <dsp:spPr>
        <a:xfrm>
          <a:off x="113245" y="858961"/>
          <a:ext cx="1662637" cy="54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Recepción Archivo de Excel</a:t>
          </a:r>
          <a:endParaRPr lang="es-CO" sz="1800" kern="1200" dirty="0"/>
        </a:p>
      </dsp:txBody>
      <dsp:txXfrm>
        <a:off x="113245" y="858961"/>
        <a:ext cx="1662637" cy="547914"/>
      </dsp:txXfrm>
    </dsp:sp>
    <dsp:sp modelId="{E2EE0B90-C32A-49FA-8DAC-A92FE8DD5E8C}">
      <dsp:nvSpPr>
        <dsp:cNvPr id="0" name=""/>
        <dsp:cNvSpPr/>
      </dsp:nvSpPr>
      <dsp:spPr>
        <a:xfrm>
          <a:off x="111356"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B3F033-9554-44B4-9E17-3D6E19792EF7}">
      <dsp:nvSpPr>
        <dsp:cNvPr id="0" name=""/>
        <dsp:cNvSpPr/>
      </dsp:nvSpPr>
      <dsp:spPr>
        <a:xfrm>
          <a:off x="203935" y="50716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A9DC1B-25FD-4132-B98D-7A3216BD772E}">
      <dsp:nvSpPr>
        <dsp:cNvPr id="0" name=""/>
        <dsp:cNvSpPr/>
      </dsp:nvSpPr>
      <dsp:spPr>
        <a:xfrm>
          <a:off x="426124" y="54419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0B7B5-956C-4C36-87A9-96DBC9A3C408}">
      <dsp:nvSpPr>
        <dsp:cNvPr id="0" name=""/>
        <dsp:cNvSpPr/>
      </dsp:nvSpPr>
      <dsp:spPr>
        <a:xfrm>
          <a:off x="611281" y="34052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8E1AF-F26B-4923-8714-140BC7B232E9}">
      <dsp:nvSpPr>
        <dsp:cNvPr id="0" name=""/>
        <dsp:cNvSpPr/>
      </dsp:nvSpPr>
      <dsp:spPr>
        <a:xfrm>
          <a:off x="851985" y="26645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40189F-A041-4BDA-AC6A-6BD2D191AD65}">
      <dsp:nvSpPr>
        <dsp:cNvPr id="0" name=""/>
        <dsp:cNvSpPr/>
      </dsp:nvSpPr>
      <dsp:spPr>
        <a:xfrm>
          <a:off x="1148237" y="39606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C4503A-E4E2-473F-B4C5-54D925A58F11}">
      <dsp:nvSpPr>
        <dsp:cNvPr id="0" name=""/>
        <dsp:cNvSpPr/>
      </dsp:nvSpPr>
      <dsp:spPr>
        <a:xfrm>
          <a:off x="1333394" y="488646"/>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CE3452-C250-427B-B758-42391339DA5B}">
      <dsp:nvSpPr>
        <dsp:cNvPr id="0" name=""/>
        <dsp:cNvSpPr/>
      </dsp:nvSpPr>
      <dsp:spPr>
        <a:xfrm>
          <a:off x="1592615" y="692319"/>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12722-5505-44F4-B2C8-0F6B1D3217E3}">
      <dsp:nvSpPr>
        <dsp:cNvPr id="0" name=""/>
        <dsp:cNvSpPr/>
      </dsp:nvSpPr>
      <dsp:spPr>
        <a:xfrm>
          <a:off x="1703709" y="89599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FB9DB-5F7C-4438-8CFF-9C29B6B0B966}">
      <dsp:nvSpPr>
        <dsp:cNvPr id="0" name=""/>
        <dsp:cNvSpPr/>
      </dsp:nvSpPr>
      <dsp:spPr>
        <a:xfrm>
          <a:off x="740891" y="507162"/>
          <a:ext cx="340084" cy="3400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3281F-A174-41B1-9825-1715554B070A}">
      <dsp:nvSpPr>
        <dsp:cNvPr id="0" name=""/>
        <dsp:cNvSpPr/>
      </dsp:nvSpPr>
      <dsp:spPr>
        <a:xfrm>
          <a:off x="18777" y="1210760"/>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9EAF1C-3906-423D-9EEE-ADC4F65BA181}">
      <dsp:nvSpPr>
        <dsp:cNvPr id="0" name=""/>
        <dsp:cNvSpPr/>
      </dsp:nvSpPr>
      <dsp:spPr>
        <a:xfrm>
          <a:off x="129872" y="1377401"/>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83D159-C0E5-4D55-B021-8097C7FE912B}">
      <dsp:nvSpPr>
        <dsp:cNvPr id="0" name=""/>
        <dsp:cNvSpPr/>
      </dsp:nvSpPr>
      <dsp:spPr>
        <a:xfrm>
          <a:off x="407608" y="1525527"/>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BFB8E7-CC2A-48B3-88E1-89DA5EB355BA}">
      <dsp:nvSpPr>
        <dsp:cNvPr id="0" name=""/>
        <dsp:cNvSpPr/>
      </dsp:nvSpPr>
      <dsp:spPr>
        <a:xfrm>
          <a:off x="796438" y="1766232"/>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C3E877-F8CD-4812-BFA9-FEB368D87ACE}">
      <dsp:nvSpPr>
        <dsp:cNvPr id="0" name=""/>
        <dsp:cNvSpPr/>
      </dsp:nvSpPr>
      <dsp:spPr>
        <a:xfrm>
          <a:off x="870501" y="1525527"/>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0217A-840B-48A2-B82C-1E98C134ED8B}">
      <dsp:nvSpPr>
        <dsp:cNvPr id="0" name=""/>
        <dsp:cNvSpPr/>
      </dsp:nvSpPr>
      <dsp:spPr>
        <a:xfrm>
          <a:off x="1055659" y="1784747"/>
          <a:ext cx="132255" cy="1322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94C01B-C9DC-4C79-898D-C78007C05F83}">
      <dsp:nvSpPr>
        <dsp:cNvPr id="0" name=""/>
        <dsp:cNvSpPr/>
      </dsp:nvSpPr>
      <dsp:spPr>
        <a:xfrm>
          <a:off x="1222300" y="1488496"/>
          <a:ext cx="302297" cy="3022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761630-ABB5-44FB-B200-779F05B26A03}">
      <dsp:nvSpPr>
        <dsp:cNvPr id="0" name=""/>
        <dsp:cNvSpPr/>
      </dsp:nvSpPr>
      <dsp:spPr>
        <a:xfrm>
          <a:off x="1629646" y="1414433"/>
          <a:ext cx="207829" cy="2078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01CD48-C202-4E88-97C1-DDB2C13B411B}">
      <dsp:nvSpPr>
        <dsp:cNvPr id="0" name=""/>
        <dsp:cNvSpPr/>
      </dsp:nvSpPr>
      <dsp:spPr>
        <a:xfrm>
          <a:off x="1837476"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EB6EAC-79FA-4C1E-BE43-5ABCAE12A3ED}">
      <dsp:nvSpPr>
        <dsp:cNvPr id="0" name=""/>
        <dsp:cNvSpPr/>
      </dsp:nvSpPr>
      <dsp:spPr>
        <a:xfrm>
          <a:off x="2447842"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preliminar</a:t>
          </a:r>
          <a:endParaRPr lang="es-CO" sz="2000" kern="1200" dirty="0"/>
        </a:p>
      </dsp:txBody>
      <dsp:txXfrm>
        <a:off x="2447842" y="544451"/>
        <a:ext cx="1664634" cy="1165244"/>
      </dsp:txXfrm>
    </dsp:sp>
    <dsp:sp modelId="{87A6BEC4-BE86-44B2-8887-8EF9B8EEBB63}">
      <dsp:nvSpPr>
        <dsp:cNvPr id="0" name=""/>
        <dsp:cNvSpPr/>
      </dsp:nvSpPr>
      <dsp:spPr>
        <a:xfrm>
          <a:off x="2447842"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Remisión de cupón</a:t>
          </a:r>
          <a:endParaRPr lang="es-CO" sz="1100" kern="1200" dirty="0"/>
        </a:p>
        <a:p>
          <a:pPr marL="57150" lvl="1" indent="-57150" algn="l" defTabSz="488950">
            <a:lnSpc>
              <a:spcPct val="90000"/>
            </a:lnSpc>
            <a:spcBef>
              <a:spcPct val="0"/>
            </a:spcBef>
            <a:spcAft>
              <a:spcPct val="15000"/>
            </a:spcAft>
            <a:buChar char="•"/>
          </a:pPr>
          <a:r>
            <a:rPr lang="es-ES" sz="1100" kern="1200" dirty="0"/>
            <a:t>Recaudo de valor neto gestión de depositarios (Ingreso -  Gasto)</a:t>
          </a:r>
          <a:endParaRPr lang="es-CO" sz="1100" kern="1200" dirty="0"/>
        </a:p>
      </dsp:txBody>
      <dsp:txXfrm>
        <a:off x="2447842" y="2014324"/>
        <a:ext cx="1664634" cy="1026524"/>
      </dsp:txXfrm>
    </dsp:sp>
    <dsp:sp modelId="{7E009FD8-2881-420A-BDA1-2D0811206CA6}">
      <dsp:nvSpPr>
        <dsp:cNvPr id="0" name=""/>
        <dsp:cNvSpPr/>
      </dsp:nvSpPr>
      <dsp:spPr>
        <a:xfrm>
          <a:off x="4112477"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37915E-D613-41CF-BCD2-BEDDD805902B}">
      <dsp:nvSpPr>
        <dsp:cNvPr id="0" name=""/>
        <dsp:cNvSpPr/>
      </dsp:nvSpPr>
      <dsp:spPr>
        <a:xfrm>
          <a:off x="4722843" y="544451"/>
          <a:ext cx="1664634" cy="11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Revisión detallada de información y soportes</a:t>
          </a:r>
          <a:endParaRPr lang="es-CO" sz="2000" kern="1200" dirty="0"/>
        </a:p>
      </dsp:txBody>
      <dsp:txXfrm>
        <a:off x="4722843" y="544451"/>
        <a:ext cx="1664634" cy="1165244"/>
      </dsp:txXfrm>
    </dsp:sp>
    <dsp:sp modelId="{0AD2DE46-9EED-4599-9E3F-623BC89B8E29}">
      <dsp:nvSpPr>
        <dsp:cNvPr id="0" name=""/>
        <dsp:cNvSpPr/>
      </dsp:nvSpPr>
      <dsp:spPr>
        <a:xfrm>
          <a:off x="6387478" y="543885"/>
          <a:ext cx="610366" cy="1165255"/>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4D87C7-7948-4B47-858C-B161FA2F762E}">
      <dsp:nvSpPr>
        <dsp:cNvPr id="0" name=""/>
        <dsp:cNvSpPr/>
      </dsp:nvSpPr>
      <dsp:spPr>
        <a:xfrm>
          <a:off x="7122691" y="461220"/>
          <a:ext cx="1414939" cy="14149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ES" sz="2000" kern="1200" dirty="0"/>
            <a:t>Admisión</a:t>
          </a:r>
          <a:endParaRPr lang="es-CO" sz="2000" kern="1200" dirty="0"/>
        </a:p>
      </dsp:txBody>
      <dsp:txXfrm>
        <a:off x="7329904" y="668433"/>
        <a:ext cx="1000513" cy="1000513"/>
      </dsp:txXfrm>
    </dsp:sp>
    <dsp:sp modelId="{33175D7E-6CC2-4504-AEE0-FD24C53FA529}">
      <dsp:nvSpPr>
        <dsp:cNvPr id="0" name=""/>
        <dsp:cNvSpPr/>
      </dsp:nvSpPr>
      <dsp:spPr>
        <a:xfrm>
          <a:off x="6997844" y="2014324"/>
          <a:ext cx="1664634" cy="1026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t" anchorCtr="0">
          <a:noAutofit/>
        </a:bodyPr>
        <a:lstStyle/>
        <a:p>
          <a:pPr marL="57150" lvl="1" indent="-57150" algn="l" defTabSz="488950">
            <a:lnSpc>
              <a:spcPct val="90000"/>
            </a:lnSpc>
            <a:spcBef>
              <a:spcPct val="0"/>
            </a:spcBef>
            <a:spcAft>
              <a:spcPct val="15000"/>
            </a:spcAft>
            <a:buChar char="•"/>
          </a:pPr>
          <a:r>
            <a:rPr lang="es-ES" sz="1100" kern="1200" dirty="0"/>
            <a:t>Ajustes</a:t>
          </a:r>
          <a:endParaRPr lang="es-CO" sz="1100" kern="1200" dirty="0"/>
        </a:p>
        <a:p>
          <a:pPr marL="57150" lvl="1" indent="-57150" algn="l" defTabSz="488950">
            <a:lnSpc>
              <a:spcPct val="90000"/>
            </a:lnSpc>
            <a:spcBef>
              <a:spcPct val="0"/>
            </a:spcBef>
            <a:spcAft>
              <a:spcPct val="15000"/>
            </a:spcAft>
            <a:buChar char="•"/>
          </a:pPr>
          <a:r>
            <a:rPr lang="es-ES" sz="1100" kern="1200" dirty="0"/>
            <a:t>Admisión </a:t>
          </a:r>
          <a:endParaRPr lang="es-CO" sz="1100" kern="1200" dirty="0"/>
        </a:p>
      </dsp:txBody>
      <dsp:txXfrm>
        <a:off x="6997844" y="2014324"/>
        <a:ext cx="1664634" cy="10265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CC0E1-D2EC-4F68-AE82-8236AF89C945}">
      <dsp:nvSpPr>
        <dsp:cNvPr id="0" name=""/>
        <dsp:cNvSpPr/>
      </dsp:nvSpPr>
      <dsp:spPr>
        <a:xfrm>
          <a:off x="0" y="1449921"/>
          <a:ext cx="8515351" cy="193322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82162-3BB3-4CA5-A797-9636D1B79FDB}">
      <dsp:nvSpPr>
        <dsp:cNvPr id="0" name=""/>
        <dsp:cNvSpPr/>
      </dsp:nvSpPr>
      <dsp:spPr>
        <a:xfrm>
          <a:off x="3742" y="0"/>
          <a:ext cx="2469784" cy="193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s-ES" sz="1900" kern="1200" dirty="0"/>
            <a:t>2016 </a:t>
          </a:r>
        </a:p>
        <a:p>
          <a:pPr marL="0" lvl="0" indent="0" algn="ctr" defTabSz="844550">
            <a:lnSpc>
              <a:spcPct val="90000"/>
            </a:lnSpc>
            <a:spcBef>
              <a:spcPct val="0"/>
            </a:spcBef>
            <a:spcAft>
              <a:spcPct val="35000"/>
            </a:spcAft>
            <a:buNone/>
          </a:pPr>
          <a:r>
            <a:rPr lang="es-ES" sz="1900" kern="1200" dirty="0"/>
            <a:t>Agosto </a:t>
          </a:r>
        </a:p>
        <a:p>
          <a:pPr marL="0" lvl="0" indent="0" algn="ctr" defTabSz="844550">
            <a:lnSpc>
              <a:spcPct val="90000"/>
            </a:lnSpc>
            <a:spcBef>
              <a:spcPct val="0"/>
            </a:spcBef>
            <a:spcAft>
              <a:spcPct val="35000"/>
            </a:spcAft>
            <a:buNone/>
          </a:pPr>
          <a:r>
            <a:rPr lang="es-ES" sz="1900" kern="1200" dirty="0"/>
            <a:t>Inicio de Retoma</a:t>
          </a:r>
        </a:p>
        <a:p>
          <a:pPr marL="0" lvl="0" indent="0" algn="ctr" defTabSz="844550">
            <a:lnSpc>
              <a:spcPct val="90000"/>
            </a:lnSpc>
            <a:spcBef>
              <a:spcPct val="0"/>
            </a:spcBef>
            <a:spcAft>
              <a:spcPct val="35000"/>
            </a:spcAft>
            <a:buNone/>
          </a:pPr>
          <a:r>
            <a:rPr lang="es-ES" sz="1900" kern="1200" dirty="0"/>
            <a:t>600 contratos cargados</a:t>
          </a:r>
        </a:p>
      </dsp:txBody>
      <dsp:txXfrm>
        <a:off x="3742" y="0"/>
        <a:ext cx="2469784" cy="1933228"/>
      </dsp:txXfrm>
    </dsp:sp>
    <dsp:sp modelId="{FFF1F0DB-A73B-4A74-A6A6-F8842F5D8AFC}">
      <dsp:nvSpPr>
        <dsp:cNvPr id="0" name=""/>
        <dsp:cNvSpPr/>
      </dsp:nvSpPr>
      <dsp:spPr>
        <a:xfrm>
          <a:off x="996980" y="2174882"/>
          <a:ext cx="483307" cy="4833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0D7139-A310-4FF7-823E-2E8C1ACF7596}">
      <dsp:nvSpPr>
        <dsp:cNvPr id="0" name=""/>
        <dsp:cNvSpPr/>
      </dsp:nvSpPr>
      <dsp:spPr>
        <a:xfrm>
          <a:off x="2597015" y="2899843"/>
          <a:ext cx="2469784" cy="193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s-ES" sz="1900" kern="1200" dirty="0"/>
            <a:t>2018</a:t>
          </a:r>
        </a:p>
        <a:p>
          <a:pPr marL="0" lvl="0" indent="0" algn="ctr" defTabSz="844550">
            <a:lnSpc>
              <a:spcPct val="90000"/>
            </a:lnSpc>
            <a:spcBef>
              <a:spcPct val="0"/>
            </a:spcBef>
            <a:spcAft>
              <a:spcPct val="35000"/>
            </a:spcAft>
            <a:buNone/>
          </a:pPr>
          <a:r>
            <a:rPr lang="es-ES" sz="1900" kern="1200" dirty="0"/>
            <a:t>Marzo</a:t>
          </a:r>
        </a:p>
        <a:p>
          <a:pPr marL="0" lvl="0" indent="0" algn="ctr" defTabSz="844550">
            <a:lnSpc>
              <a:spcPct val="90000"/>
            </a:lnSpc>
            <a:spcBef>
              <a:spcPct val="0"/>
            </a:spcBef>
            <a:spcAft>
              <a:spcPct val="35000"/>
            </a:spcAft>
            <a:buNone/>
          </a:pPr>
          <a:r>
            <a:rPr lang="es-ES" sz="1900" i="1" kern="1200" dirty="0">
              <a:effectLst>
                <a:outerShdw blurRad="38100" dist="38100" dir="2700000" algn="tl">
                  <a:srgbClr val="000000">
                    <a:alpha val="43137"/>
                  </a:srgbClr>
                </a:outerShdw>
              </a:effectLst>
            </a:rPr>
            <a:t>Activación</a:t>
          </a:r>
          <a:endParaRPr lang="es-CO" sz="1900" i="1" kern="1200" dirty="0">
            <a:effectLst>
              <a:outerShdw blurRad="38100" dist="38100" dir="2700000" algn="tl">
                <a:srgbClr val="000000">
                  <a:alpha val="43137"/>
                </a:srgbClr>
              </a:outerShdw>
            </a:effectLst>
          </a:endParaRPr>
        </a:p>
      </dsp:txBody>
      <dsp:txXfrm>
        <a:off x="2597015" y="2899843"/>
        <a:ext cx="2469784" cy="1933228"/>
      </dsp:txXfrm>
    </dsp:sp>
    <dsp:sp modelId="{E4CC1F59-DDD7-4AC3-95AE-20B9055C0235}">
      <dsp:nvSpPr>
        <dsp:cNvPr id="0" name=""/>
        <dsp:cNvSpPr/>
      </dsp:nvSpPr>
      <dsp:spPr>
        <a:xfrm>
          <a:off x="3590254" y="2174882"/>
          <a:ext cx="483307" cy="4833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9CC895-DA1B-42C4-A88E-2DAB4866C805}">
      <dsp:nvSpPr>
        <dsp:cNvPr id="0" name=""/>
        <dsp:cNvSpPr/>
      </dsp:nvSpPr>
      <dsp:spPr>
        <a:xfrm>
          <a:off x="5190289" y="0"/>
          <a:ext cx="2469784" cy="193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s-ES" sz="1900" kern="1200" dirty="0"/>
            <a:t>2018</a:t>
          </a:r>
        </a:p>
        <a:p>
          <a:pPr marL="0" lvl="0" indent="0" algn="ctr" defTabSz="844550">
            <a:lnSpc>
              <a:spcPct val="90000"/>
            </a:lnSpc>
            <a:spcBef>
              <a:spcPct val="0"/>
            </a:spcBef>
            <a:spcAft>
              <a:spcPct val="35000"/>
            </a:spcAft>
            <a:buNone/>
          </a:pPr>
          <a:r>
            <a:rPr lang="es-ES" sz="1900" kern="1200" dirty="0"/>
            <a:t>Octubre</a:t>
          </a:r>
        </a:p>
        <a:p>
          <a:pPr marL="0" lvl="0" indent="0" algn="ctr" defTabSz="844550">
            <a:lnSpc>
              <a:spcPct val="90000"/>
            </a:lnSpc>
            <a:spcBef>
              <a:spcPct val="0"/>
            </a:spcBef>
            <a:spcAft>
              <a:spcPct val="35000"/>
            </a:spcAft>
            <a:buNone/>
          </a:pPr>
          <a:r>
            <a:rPr lang="es-ES" sz="1900" kern="1200" dirty="0"/>
            <a:t>95% Avance – 1500 Contratos </a:t>
          </a:r>
          <a:endParaRPr lang="es-CO" sz="1900" kern="1200" dirty="0"/>
        </a:p>
      </dsp:txBody>
      <dsp:txXfrm>
        <a:off x="5190289" y="0"/>
        <a:ext cx="2469784" cy="1933228"/>
      </dsp:txXfrm>
    </dsp:sp>
    <dsp:sp modelId="{48EBEAD3-1D90-4B05-8D79-E8B8FD8C52E4}">
      <dsp:nvSpPr>
        <dsp:cNvPr id="0" name=""/>
        <dsp:cNvSpPr/>
      </dsp:nvSpPr>
      <dsp:spPr>
        <a:xfrm>
          <a:off x="6183527" y="2174882"/>
          <a:ext cx="483307" cy="48330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7E75-4E34-48ED-96A1-B56D9A5ED6DA}">
      <dsp:nvSpPr>
        <dsp:cNvPr id="0" name=""/>
        <dsp:cNvSpPr/>
      </dsp:nvSpPr>
      <dsp:spPr>
        <a:xfrm>
          <a:off x="0" y="0"/>
          <a:ext cx="7886700" cy="130540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CO" sz="3600" kern="1200" dirty="0"/>
            <a:t>20.699 Inmuebles no sociales en el inventario </a:t>
          </a:r>
        </a:p>
      </dsp:txBody>
      <dsp:txXfrm>
        <a:off x="0" y="0"/>
        <a:ext cx="7886700" cy="1305401"/>
      </dsp:txXfrm>
    </dsp:sp>
    <dsp:sp modelId="{2C98DE73-BFC2-4293-AF98-FDD55052B5A1}">
      <dsp:nvSpPr>
        <dsp:cNvPr id="0" name=""/>
        <dsp:cNvSpPr/>
      </dsp:nvSpPr>
      <dsp:spPr>
        <a:xfrm>
          <a:off x="3850"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Inmuebles identificados como 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4.205 </a:t>
          </a:r>
          <a:endParaRPr lang="es-CO" sz="1600" kern="1200" dirty="0"/>
        </a:p>
      </dsp:txBody>
      <dsp:txXfrm>
        <a:off x="3850" y="1305401"/>
        <a:ext cx="1313166" cy="2741342"/>
      </dsp:txXfrm>
    </dsp:sp>
    <dsp:sp modelId="{370F6F63-7860-4950-BD44-506E35691825}">
      <dsp:nvSpPr>
        <dsp:cNvPr id="0" name=""/>
        <dsp:cNvSpPr/>
      </dsp:nvSpPr>
      <dsp:spPr>
        <a:xfrm>
          <a:off x="1317017"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Enajenación Temprana</a:t>
          </a:r>
        </a:p>
        <a:p>
          <a:pPr marL="0" lvl="0" indent="0" algn="ctr" defTabSz="711200">
            <a:lnSpc>
              <a:spcPct val="90000"/>
            </a:lnSpc>
            <a:spcBef>
              <a:spcPct val="0"/>
            </a:spcBef>
            <a:spcAft>
              <a:spcPct val="35000"/>
            </a:spcAft>
            <a:buNone/>
          </a:pPr>
          <a:r>
            <a:rPr lang="es-ES" sz="1600" kern="1200" dirty="0"/>
            <a:t>(3.979 + 800 Estimados de aprobaciones Fin de año)</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4779</a:t>
          </a:r>
          <a:endParaRPr lang="es-CO" sz="1600" kern="1200" dirty="0"/>
        </a:p>
      </dsp:txBody>
      <dsp:txXfrm>
        <a:off x="1317017" y="1305401"/>
        <a:ext cx="1313166" cy="2741342"/>
      </dsp:txXfrm>
    </dsp:sp>
    <dsp:sp modelId="{032CD573-1C16-4A80-B24F-0CCEEC29EAFD}">
      <dsp:nvSpPr>
        <dsp:cNvPr id="0" name=""/>
        <dsp:cNvSpPr/>
      </dsp:nvSpPr>
      <dsp:spPr>
        <a:xfrm>
          <a:off x="2630183"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Rurales Extintos </a:t>
          </a:r>
        </a:p>
        <a:p>
          <a:pPr marL="0" lvl="0" indent="0" algn="ctr" defTabSz="711200">
            <a:lnSpc>
              <a:spcPct val="90000"/>
            </a:lnSpc>
            <a:spcBef>
              <a:spcPct val="0"/>
            </a:spcBef>
            <a:spcAft>
              <a:spcPct val="35000"/>
            </a:spcAft>
            <a:buNone/>
          </a:pPr>
          <a:r>
            <a:rPr lang="es-ES" sz="1600" kern="1200" dirty="0"/>
            <a:t>(1.122 - 98 identificados como 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1024</a:t>
          </a:r>
          <a:endParaRPr lang="es-CO" sz="1600" kern="1200" dirty="0"/>
        </a:p>
      </dsp:txBody>
      <dsp:txXfrm>
        <a:off x="2630183" y="1305401"/>
        <a:ext cx="1313166" cy="2741342"/>
      </dsp:txXfrm>
    </dsp:sp>
    <dsp:sp modelId="{39569327-64F9-4356-82A7-841146B93BC8}">
      <dsp:nvSpPr>
        <dsp:cNvPr id="0" name=""/>
        <dsp:cNvSpPr/>
      </dsp:nvSpPr>
      <dsp:spPr>
        <a:xfrm>
          <a:off x="3943350"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Rurales En Proceso (4.988– 553 identificados como productivos) </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4435</a:t>
          </a:r>
          <a:endParaRPr lang="es-CO" sz="1600" kern="1200" dirty="0"/>
        </a:p>
      </dsp:txBody>
      <dsp:txXfrm>
        <a:off x="3943350" y="1305401"/>
        <a:ext cx="1313166" cy="2741342"/>
      </dsp:txXfrm>
    </dsp:sp>
    <dsp:sp modelId="{7A43BEFC-4E0B-40A1-8758-2C59B1E73C47}">
      <dsp:nvSpPr>
        <dsp:cNvPr id="0" name=""/>
        <dsp:cNvSpPr/>
      </dsp:nvSpPr>
      <dsp:spPr>
        <a:xfrm>
          <a:off x="5256516"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Con Ocupación Ilegal que no se encuentran en segmentos anteriores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2.738</a:t>
          </a:r>
          <a:endParaRPr lang="es-CO" sz="1600" kern="1200" dirty="0"/>
        </a:p>
      </dsp:txBody>
      <dsp:txXfrm>
        <a:off x="5256516" y="1305401"/>
        <a:ext cx="1313166" cy="2741342"/>
      </dsp:txXfrm>
    </dsp:sp>
    <dsp:sp modelId="{34B23363-1CA8-4661-9AA6-6E2919DCABA0}">
      <dsp:nvSpPr>
        <dsp:cNvPr id="0" name=""/>
        <dsp:cNvSpPr/>
      </dsp:nvSpPr>
      <dsp:spPr>
        <a:xfrm>
          <a:off x="6569682" y="1305401"/>
          <a:ext cx="1313166" cy="274134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Extintos listos en venta improductivos</a:t>
          </a:r>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endParaRPr lang="es-ES" sz="1600" kern="1200" dirty="0"/>
        </a:p>
        <a:p>
          <a:pPr marL="0" lvl="0" indent="0" algn="ctr" defTabSz="711200">
            <a:lnSpc>
              <a:spcPct val="90000"/>
            </a:lnSpc>
            <a:spcBef>
              <a:spcPct val="0"/>
            </a:spcBef>
            <a:spcAft>
              <a:spcPct val="35000"/>
            </a:spcAft>
            <a:buNone/>
          </a:pPr>
          <a:r>
            <a:rPr lang="es-ES" sz="1600" kern="1200" dirty="0"/>
            <a:t>321 </a:t>
          </a:r>
          <a:endParaRPr lang="es-CO" sz="1600" kern="1200" dirty="0"/>
        </a:p>
      </dsp:txBody>
      <dsp:txXfrm>
        <a:off x="6569682" y="1305401"/>
        <a:ext cx="1313166" cy="2741342"/>
      </dsp:txXfrm>
    </dsp:sp>
    <dsp:sp modelId="{61EFCB39-33D5-4C97-A4C0-C15D93E750E0}">
      <dsp:nvSpPr>
        <dsp:cNvPr id="0" name=""/>
        <dsp:cNvSpPr/>
      </dsp:nvSpPr>
      <dsp:spPr>
        <a:xfrm>
          <a:off x="0" y="4046744"/>
          <a:ext cx="7886700" cy="30459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6.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BlockDescendingList">
  <dgm:title val=""/>
  <dgm:desc val=""/>
  <dgm:catLst>
    <dgm:cat type="list" pri="185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13" srcId="10" destId="11" srcOrd="0" destOrd="0"/>
        <dgm:cxn modelId="14" srcId="10" destId="12" srcOrd="0" destOrd="0"/>
        <dgm:cxn modelId="50" srcId="0" destId="20" srcOrd="1" destOrd="0"/>
        <dgm:cxn modelId="23" srcId="20" destId="21" srcOrd="0" destOrd="0"/>
        <dgm:cxn modelId="24" srcId="20" destId="22" srcOrd="0" destOrd="0"/>
        <dgm:cxn modelId="60" srcId="0" destId="30" srcOrd="2" destOrd="0"/>
        <dgm:cxn modelId="33" srcId="30" destId="31" srcOrd="0" destOrd="0"/>
        <dgm:cxn modelId="34" srcId="30" destId="32"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70">
          <dgm:prSet phldr="1"/>
        </dgm:pt>
      </dgm:ptLst>
      <dgm:cxnLst>
        <dgm:cxn modelId="40" srcId="0" destId="10" srcOrd="0" destOrd="0"/>
        <dgm:cxn modelId="50" srcId="0" destId="20" srcOrd="1" destOrd="0"/>
        <dgm:cxn modelId="60" srcId="0" destId="30" srcOrd="2" destOrd="0"/>
        <dgm:cxn modelId="80" srcId="0" destId="7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axis="ch" ptType="node" func="cnt" op="equ" val="1">
        <dgm:alg type="composite">
          <dgm:param type="ar" val="0.5516"/>
        </dgm:alg>
        <dgm:choose name="Name3">
          <dgm:if name="Name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if>
          <dgm:else name="Name5">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else>
        </dgm:choose>
      </dgm:if>
      <dgm:if name="Name6" axis="ch" ptType="node" func="cnt" op="equ" val="2">
        <dgm:alg type="composite">
          <dgm:param type="ar" val="0.9804"/>
        </dgm:alg>
        <dgm:choose name="Name7">
          <dgm:if name="Name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2" refType="w" fact="0.4393"/>
              <dgm:constr type="t" for="ch" forName="accentShape_2" refType="h" fact="0.1192"/>
              <dgm:constr type="w" for="ch" forName="accentShape_2" refType="w" fact="0.4021"/>
              <dgm:constr type="h" for="ch" forName="accentShape_2" refType="h" fact="0.876"/>
              <dgm:constr type="l" for="ch" forName="accentShape_1" refType="w" fact="0"/>
              <dgm:constr type="t" for="ch" forName="accentShape_1" refType="h" fact="0"/>
              <dgm:constr type="w" for="ch" forName="accentShape_1" refType="w" fact="0.4021"/>
              <dgm:constr type="h" for="ch" forName="accentShape_1" refType="h" fact="0.9952"/>
              <dgm:constr type="l" for="ch" forName="parentText_1" refType="w" fact="0.2946"/>
              <dgm:constr type="t" for="ch" forName="parentText_1" refType="h" fact="0"/>
              <dgm:constr type="w" for="ch" forName="parentText_1" refType="w" refFor="ch" refForName="accentShape_1" fact="0.26"/>
              <dgm:constr type="h" for="ch" forName="parentText_1" refType="h" fact="0.78"/>
              <dgm:constr type="l" for="ch" forName="parentText_2" refType="w" fact="0.7339"/>
              <dgm:constr type="t" for="ch" forName="parentText_2" refType="h" fact="0.1192"/>
              <dgm:constr type="w" for="ch" forName="parentText_2" refType="w" refFor="ch" refForName="accentShape_1" fact="0.26"/>
              <dgm:constr type="h" for="ch" forName="parentText_2"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4393"/>
              <dgm:constr type="t" for="ch" forName="childText_2" refType="h" fact="0.1192"/>
              <dgm:constr type="w" for="ch" forName="childText_2" refType="w" refFor="ch" refForName="accentShape_2" fact="0.71"/>
              <dgm:constr type="h" for="ch" forName="childText_2" refType="h" fact="0.8808"/>
            </dgm:constrLst>
          </dgm:if>
          <dgm:else name="Name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1" refType="w" fact="0.4393"/>
              <dgm:constr type="t" for="ch" forName="accentShape_2" refType="h" fact="0.1192"/>
              <dgm:constr type="w" for="ch" forName="accentShape_2" refType="w" fact="0.4021"/>
              <dgm:constr type="h" for="ch" forName="accentShape_2" refType="h" fact="0.876"/>
              <dgm:constr type="l" for="ch" forName="accentShape_2" refType="w" fact="0"/>
              <dgm:constr type="t" for="ch" forName="accentShape_1" refType="h" fact="0"/>
              <dgm:constr type="w" for="ch" forName="accentShape_1" refType="w" fact="0.4021"/>
              <dgm:constr type="h" for="ch" forName="accentShape_1" refType="h" fact="0.9952"/>
              <dgm:constr type="l" for="ch" forName="parentText_2" refType="w" fact="0.2946"/>
              <dgm:constr type="t" for="ch" forName="parentText_1" refType="h" fact="0"/>
              <dgm:constr type="w" for="ch" forName="parentText_1" refType="w" refFor="ch" refForName="accentShape_1" fact="0.26"/>
              <dgm:constr type="h" for="ch" forName="parentText_1" refType="h" fact="0.78"/>
              <dgm:constr type="l" for="ch" forName="parentText_1" refType="w" fact="0.7339"/>
              <dgm:constr type="t" for="ch" forName="parentText_2" refType="h" fact="0.1192"/>
              <dgm:constr type="w" for="ch" forName="parentText_2" refType="w" refFor="ch" refForName="accentShape_1" fact="0.26"/>
              <dgm:constr type="h" for="ch" forName="parentText_2" refType="h" fact="0.78"/>
              <dgm:constr type="l" for="ch" forName="childText_2" refType="w" fact="0"/>
              <dgm:constr type="t" for="ch" forName="childText_1" refType="h" fact="0"/>
              <dgm:constr type="w" for="ch" forName="childText_1" refType="w" refFor="ch" refForName="accentShape_1" fact="0.71"/>
              <dgm:constr type="h" for="ch" forName="childText_1" refType="h"/>
              <dgm:constr type="l" for="ch" forName="childText_1" refType="w" fact="0.4393"/>
              <dgm:constr type="t" for="ch" forName="childText_2" refType="h" fact="0.1192"/>
              <dgm:constr type="w" for="ch" forName="childText_2" refType="w" refFor="ch" refForName="accentShape_2" fact="0.71"/>
              <dgm:constr type="h" for="ch" forName="childText_2" refType="h" fact="0.8808"/>
            </dgm:constrLst>
          </dgm:else>
        </dgm:choose>
      </dgm:if>
      <dgm:if name="Name10" axis="ch" ptType="node" func="cnt" op="equ" val="3">
        <dgm:alg type="composite">
          <dgm:param type="ar" val="1.4097"/>
        </dgm:alg>
        <dgm:choose name="Name11">
          <dgm:if name="Name12"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1"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3" refType="w" fact="0.6101"/>
              <dgm:constr type="t" for="ch" forName="accentShape_3" refType="h" fact="0.2457"/>
              <dgm:constr type="w" for="ch" forName="accentShape_3" refType="w" fact="0.2796"/>
              <dgm:constr type="h" for="ch" forName="accentShape_3" refType="h" fact="0.7499"/>
              <dgm:constr type="l" for="ch" forName="parentText_1"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3" refType="w" fact="0.6101"/>
              <dgm:constr type="t" for="ch" forName="childText_3" refType="h" fact="0.2457"/>
              <dgm:constr type="w" for="ch" forName="childText_3" refType="w" refFor="ch" refForName="accentShape_3" fact="0.71"/>
              <dgm:constr type="h" for="ch" forName="childText_3" refType="h" fact="0.7543"/>
            </dgm:constrLst>
          </dgm:if>
          <dgm:else name="Name13">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3"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1" refType="w" fact="0.6101"/>
              <dgm:constr type="t" for="ch" forName="accentShape_3" refType="h" fact="0.2457"/>
              <dgm:constr type="w" for="ch" forName="accentShape_3" refType="w" fact="0.2796"/>
              <dgm:constr type="h" for="ch" forName="accentShape_3" refType="h" fact="0.7499"/>
              <dgm:constr type="l" for="ch" forName="parentText_3"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1"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3"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1" refType="w" fact="0.6101"/>
              <dgm:constr type="t" for="ch" forName="childText_3" refType="h" fact="0.2457"/>
              <dgm:constr type="w" for="ch" forName="childText_3" refType="w" refFor="ch" refForName="accentShape_3" fact="0.71"/>
              <dgm:constr type="h" for="ch" forName="childText_3" refType="h" fact="0.7543"/>
            </dgm:constrLst>
          </dgm:else>
        </dgm:choose>
      </dgm:if>
      <dgm:if name="Name14" axis="ch" ptType="node" func="cnt" op="equ" val="4">
        <dgm:alg type="composite">
          <dgm:param type="ar" val="1.8305"/>
        </dgm:alg>
        <dgm:choose name="Name15">
          <dgm:if name="Name16"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1" refType="w" fact="0"/>
              <dgm:constr type="t" for="ch" forName="accentShape_1" refType="h" fact="0"/>
              <dgm:constr type="w" for="ch" forName="accentShape_1" refType="w" fact="0.2153"/>
              <dgm:constr type="h" for="ch" forName="accentShape_1" refType="h" fact="0.9952"/>
              <dgm:constr type="l" for="ch" forName="accentShape_2" refType="w" fact="0.2353"/>
              <dgm:constr type="t" for="ch" forName="accentShape_2" refType="h" fact="0.1192"/>
              <dgm:constr type="w" for="ch" forName="accentShape_2" refType="w" fact="0.2153"/>
              <dgm:constr type="h" for="ch" forName="accentShape_2" refType="h" fact="0.876"/>
              <dgm:constr type="l" for="ch" forName="accentShape_3" refType="w" fact="0.4699"/>
              <dgm:constr type="t" for="ch" forName="accentShape_3" refType="h" fact="0.2457"/>
              <dgm:constr type="w" for="ch" forName="accentShape_3" refType="w" fact="0.2153"/>
              <dgm:constr type="h" for="ch" forName="accentShape_3" refType="h" fact="0.7495"/>
              <dgm:constr type="l" for="ch" forName="accentShape_4" refType="w" fact="0.6997"/>
              <dgm:constr type="t" for="ch" forName="accentShape_4" refType="h" fact="0.3696"/>
              <dgm:constr type="w" for="ch" forName="accentShape_4" refType="w" fact="0.2153"/>
              <dgm:constr type="h" for="ch" forName="accentShape_4" refType="h" fact="0.6256"/>
              <dgm:constr type="l" for="ch" forName="parentText_1"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2353"/>
              <dgm:constr type="t" for="ch" forName="childText_2" refType="h" fact="0.1192"/>
              <dgm:constr type="w" for="ch" forName="childText_2" refType="w" refFor="ch" refForName="accentShape_2" fact="0.71"/>
              <dgm:constr type="h" for="ch" forName="childText_2" refType="h" fact="0.8808"/>
              <dgm:constr type="l" for="ch" forName="childText_3" refType="w" fact="0.4699"/>
              <dgm:constr type="t" for="ch" forName="childText_3" refType="h" fact="0.2457"/>
              <dgm:constr type="w" for="ch" forName="childText_3" refType="w" refFor="ch" refForName="accentShape_3" fact="0.71"/>
              <dgm:constr type="h" for="ch" forName="childText_3" refType="h" fact="0.7543"/>
              <dgm:constr type="l" for="ch" forName="childText_4" refType="w" fact="0.6997"/>
              <dgm:constr type="t" for="ch" forName="childText_4" refType="h" fact="0.3696"/>
              <dgm:constr type="w" for="ch" forName="childText_4" refType="w" refFor="ch" refForName="accentShape_4" fact="0.71"/>
              <dgm:constr type="h" for="ch" forName="childText_4" refType="h" fact="0.6261"/>
            </dgm:constrLst>
          </dgm:if>
          <dgm:else name="Name17">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4" refType="w" fact="0"/>
              <dgm:constr type="t" for="ch" forName="accentShape_1" refType="h" fact="0"/>
              <dgm:constr type="w" for="ch" forName="accentShape_1" refType="w" fact="0.2153"/>
              <dgm:constr type="h" for="ch" forName="accentShape_1" refType="h" fact="0.9952"/>
              <dgm:constr type="l" for="ch" forName="accentShape_3" refType="w" fact="0.2353"/>
              <dgm:constr type="t" for="ch" forName="accentShape_2" refType="h" fact="0.1192"/>
              <dgm:constr type="w" for="ch" forName="accentShape_2" refType="w" fact="0.2153"/>
              <dgm:constr type="h" for="ch" forName="accentShape_2" refType="h" fact="0.876"/>
              <dgm:constr type="l" for="ch" forName="accentShape_2" refType="w" fact="0.4699"/>
              <dgm:constr type="t" for="ch" forName="accentShape_3" refType="h" fact="0.2457"/>
              <dgm:constr type="w" for="ch" forName="accentShape_3" refType="w" fact="0.2153"/>
              <dgm:constr type="h" for="ch" forName="accentShape_3" refType="h" fact="0.7495"/>
              <dgm:constr type="l" for="ch" forName="accentShape_1" refType="w" fact="0.6997"/>
              <dgm:constr type="t" for="ch" forName="accentShape_4" refType="h" fact="0.3696"/>
              <dgm:constr type="w" for="ch" forName="accentShape_4" refType="w" fact="0.2153"/>
              <dgm:constr type="h" for="ch" forName="accentShape_4" refType="h" fact="0.6256"/>
              <dgm:constr type="l" for="ch" forName="parentText_4"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3"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2"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1"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4" refType="w" fact="0"/>
              <dgm:constr type="t" for="ch" forName="childText_1" refType="h" fact="0"/>
              <dgm:constr type="w" for="ch" forName="childText_1" refType="w" refFor="ch" refForName="accentShape_1" fact="0.71"/>
              <dgm:constr type="h" for="ch" forName="childText_1" refType="h"/>
              <dgm:constr type="l" for="ch" forName="childText_3" refType="w" fact="0.2353"/>
              <dgm:constr type="t" for="ch" forName="childText_2" refType="h" fact="0.1192"/>
              <dgm:constr type="w" for="ch" forName="childText_2" refType="w" refFor="ch" refForName="accentShape_2" fact="0.71"/>
              <dgm:constr type="h" for="ch" forName="childText_2" refType="h" fact="0.8808"/>
              <dgm:constr type="l" for="ch" forName="childText_2" refType="w" fact="0.4699"/>
              <dgm:constr type="t" for="ch" forName="childText_3" refType="h" fact="0.2457"/>
              <dgm:constr type="w" for="ch" forName="childText_3" refType="w" refFor="ch" refForName="accentShape_3" fact="0.71"/>
              <dgm:constr type="h" for="ch" forName="childText_3" refType="h" fact="0.7543"/>
              <dgm:constr type="l" for="ch" forName="childText_1" refType="w" fact="0.6997"/>
              <dgm:constr type="t" for="ch" forName="childText_4" refType="h" fact="0.3696"/>
              <dgm:constr type="w" for="ch" forName="childText_4" refType="w" refFor="ch" refForName="accentShape_4" fact="0.71"/>
              <dgm:constr type="h" for="ch" forName="childText_4" refType="h" fact="0.6261"/>
            </dgm:constrLst>
          </dgm:else>
        </dgm:choose>
      </dgm:if>
      <dgm:if name="Name18" axis="ch" ptType="node" func="cnt" op="equ" val="5">
        <dgm:alg type="composite">
          <dgm:param type="ar" val="2.0125"/>
        </dgm:alg>
        <dgm:choose name="Name19">
          <dgm:if name="Name20"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1" refType="w" fact="0"/>
              <dgm:constr type="t" for="ch" forName="accentShape_1" refType="h" fact="0"/>
              <dgm:constr type="w" for="ch" forName="accentShape_1" refType="w" fact="0.1759"/>
              <dgm:constr type="h" for="ch" forName="accentShape_1" refType="h" fact="0.9952"/>
              <dgm:constr type="l" for="ch" forName="accentShape_2"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4" refType="w" fact="0.5759"/>
              <dgm:constr type="t" for="ch" forName="accentShape_4" refType="h" fact="0.3739"/>
              <dgm:constr type="w" for="ch" forName="accentShape_4" refType="w" fact="0.1759"/>
              <dgm:constr type="h" for="ch" forName="accentShape_4" refType="h" fact="0.6217"/>
              <dgm:constr type="l" for="ch" forName="accentShape_5" refType="w" fact="0.7679"/>
              <dgm:constr type="t" for="ch" forName="accentShape_5" refType="h" fact="0.5"/>
              <dgm:constr type="w" for="ch" forName="accentShape_5" refType="w" fact="0.1759"/>
              <dgm:constr type="h" for="ch" forName="accentShape_5" refType="h" fact="0.4956"/>
              <dgm:constr type="l" for="ch" forName="parentText_1"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5"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4" refType="w" fact="0.5759"/>
              <dgm:constr type="t" for="ch" forName="childText_4" refType="h" fact="0.3739"/>
              <dgm:constr type="w" for="ch" forName="childText_4" refType="w" refFor="ch" refForName="accentShape_4" fact="0.71"/>
              <dgm:constr type="h" for="ch" forName="childText_4" refType="h" fact="0.6217"/>
              <dgm:constr type="l" for="ch" forName="childText_5" refType="w" fact="0.7679"/>
              <dgm:constr type="t" for="ch" forName="childText_5" refType="h" fact="0.5001"/>
              <dgm:constr type="w" for="ch" forName="childText_5" refType="w" refFor="ch" refForName="accentShape_5" fact="0.71"/>
              <dgm:constr type="h" for="ch" forName="childText_5" refType="h" fact="0.4956"/>
            </dgm:constrLst>
          </dgm:if>
          <dgm:else name="Name21">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5" refType="w" fact="0"/>
              <dgm:constr type="t" for="ch" forName="accentShape_1" refType="h" fact="0"/>
              <dgm:constr type="w" for="ch" forName="accentShape_1" refType="w" fact="0.1759"/>
              <dgm:constr type="h" for="ch" forName="accentShape_1" refType="h" fact="0.9952"/>
              <dgm:constr type="l" for="ch" forName="accentShape_4"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2" refType="w" fact="0.5759"/>
              <dgm:constr type="t" for="ch" forName="accentShape_4" refType="h" fact="0.3739"/>
              <dgm:constr type="w" for="ch" forName="accentShape_4" refType="w" fact="0.1759"/>
              <dgm:constr type="h" for="ch" forName="accentShape_4" refType="h" fact="0.6217"/>
              <dgm:constr type="l" for="ch" forName="accentShape_1" refType="w" fact="0.7679"/>
              <dgm:constr type="t" for="ch" forName="accentShape_5" refType="h" fact="0.5"/>
              <dgm:constr type="w" for="ch" forName="accentShape_5" refType="w" fact="0.1759"/>
              <dgm:constr type="h" for="ch" forName="accentShape_5" refType="h" fact="0.4956"/>
              <dgm:constr type="l" for="ch" forName="parentText_5"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4"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2"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1"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5" refType="w" fact="0"/>
              <dgm:constr type="t" for="ch" forName="childText_1" refType="h" fact="0"/>
              <dgm:constr type="w" for="ch" forName="childText_1" refType="w" refFor="ch" refForName="accentShape_1" fact="0.71"/>
              <dgm:constr type="h" for="ch" forName="childText_1" refType="h"/>
              <dgm:constr type="l" for="ch" forName="childText_4"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2" refType="w" fact="0.5759"/>
              <dgm:constr type="t" for="ch" forName="childText_4" refType="h" fact="0.3739"/>
              <dgm:constr type="w" for="ch" forName="childText_4" refType="w" refFor="ch" refForName="accentShape_4" fact="0.71"/>
              <dgm:constr type="h" for="ch" forName="childText_4" refType="h" fact="0.6261"/>
              <dgm:constr type="l" for="ch" forName="childText_1" refType="w" fact="0.7679"/>
              <dgm:constr type="t" for="ch" forName="childText_5" refType="h" fact="0.5001"/>
              <dgm:constr type="w" for="ch" forName="childText_5" refType="w" refFor="ch" refForName="accentShape_5" fact="0.71"/>
              <dgm:constr type="h" for="ch" forName="childText_5" refType="h" fact="0.4999"/>
            </dgm:constrLst>
          </dgm:else>
        </dgm:choose>
      </dgm:if>
      <dgm:if name="Name22" axis="ch" ptType="node" func="cnt" op="equ" val="6">
        <dgm:alg type="composite">
          <dgm:param type="ar" val="2.4006"/>
        </dgm:alg>
        <dgm:shape xmlns:r="http://schemas.openxmlformats.org/officeDocument/2006/relationships" r:blip="">
          <dgm:adjLst/>
        </dgm:shape>
        <dgm:choose name="Name23">
          <dgm:if name="Name2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1" refType="w" fact="0"/>
              <dgm:constr type="t" for="ch" forName="accentShape_1" refType="h" fact="0"/>
              <dgm:constr type="w" for="ch" forName="accentShape_1" refType="w" fact="0.1473"/>
              <dgm:constr type="h" for="ch" forName="accentShape_1" refType="h"/>
              <dgm:constr type="l" for="ch" forName="accentShape_2" refType="w" fact="0.1608"/>
              <dgm:constr type="t" for="ch" forName="accentShape_2" refType="h" fact="0.1"/>
              <dgm:constr type="w" for="ch" forName="accentShape_2" refType="w" fact="0.1473"/>
              <dgm:constr type="h" for="ch" forName="accentShape_2" refType="h" fact="0.9"/>
              <dgm:constr type="l" for="ch" forName="accentShape_3" refType="w" fact="0.3216"/>
              <dgm:constr type="t" for="ch" forName="accentShape_3" refType="h" fact="0.2"/>
              <dgm:constr type="w" for="ch" forName="accentShape_3" refType="w" fact="0.1473"/>
              <dgm:constr type="h" for="ch" forName="accentShape_3" refType="h" fact="0.8"/>
              <dgm:constr type="l" for="ch" forName="accentShape_4" refType="w" fact="0.4824"/>
              <dgm:constr type="t" for="ch" forName="accentShape_4" refType="h" fact="0.3"/>
              <dgm:constr type="w" for="ch" forName="accentShape_4" refType="w" fact="0.1473"/>
              <dgm:constr type="h" for="ch" forName="accentShape_4" refType="h" fact="0.7"/>
              <dgm:constr type="l" for="ch" forName="accentShape_5" refType="w" fact="0.6432"/>
              <dgm:constr type="t" for="ch" forName="accentShape_5" refType="h" fact="0.4"/>
              <dgm:constr type="w" for="ch" forName="accentShape_5" refType="w" fact="0.1473"/>
              <dgm:constr type="h" for="ch" forName="accentShape_5" refType="h" fact="0.6"/>
              <dgm:constr type="l" for="ch" forName="accentShape_6" refType="w" fact="0.8056"/>
              <dgm:constr type="t" for="ch" forName="accentShape_6" refType="h" fact="0.5"/>
              <dgm:constr type="w" for="ch" forName="accentShape_6" refType="w" fact="0.1473"/>
              <dgm:constr type="h" for="ch" forName="accentShape_6" refType="h" fact="0.5"/>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3"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4"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5"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6"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1"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3"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4"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5"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6" refType="w" fact="0.9101"/>
              <dgm:constr type="t" for="ch" forName="parentText_6" refType="h" fact="0.5"/>
              <dgm:constr type="w" for="ch" forName="parentText_6" refType="w" refFor="ch" refForName="accentShape_6" fact="0.26"/>
              <dgm:constr type="h" for="ch" forName="parentText_6" refType="h" refFor="ch" refForName="accentShape_6" fact="0.9"/>
            </dgm:constrLst>
          </dgm:if>
          <dgm:else name="Name25">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6" refType="w" fact="0"/>
              <dgm:constr type="t" for="ch" forName="accentShape_1" refType="h" fact="0"/>
              <dgm:constr type="w" for="ch" forName="accentShape_1" refType="w" fact="0.1473"/>
              <dgm:constr type="h" for="ch" forName="accentShape_1" refType="h"/>
              <dgm:constr type="l" for="ch" forName="accentShape_5" refType="w" fact="0.1608"/>
              <dgm:constr type="t" for="ch" forName="accentShape_2" refType="h" fact="0.1"/>
              <dgm:constr type="w" for="ch" forName="accentShape_2" refType="w" fact="0.1473"/>
              <dgm:constr type="h" for="ch" forName="accentShape_2" refType="h" fact="0.9"/>
              <dgm:constr type="l" for="ch" forName="accentShape_4" refType="w" fact="0.3216"/>
              <dgm:constr type="t" for="ch" forName="accentShape_3" refType="h" fact="0.2"/>
              <dgm:constr type="w" for="ch" forName="accentShape_3" refType="w" fact="0.1473"/>
              <dgm:constr type="h" for="ch" forName="accentShape_3" refType="h" fact="0.8"/>
              <dgm:constr type="l" for="ch" forName="accentShape_3" refType="w" fact="0.4824"/>
              <dgm:constr type="t" for="ch" forName="accentShape_4" refType="h" fact="0.3"/>
              <dgm:constr type="w" for="ch" forName="accentShape_4" refType="w" fact="0.1473"/>
              <dgm:constr type="h" for="ch" forName="accentShape_4" refType="h" fact="0.7"/>
              <dgm:constr type="l" for="ch" forName="accentShape_2" refType="w" fact="0.6432"/>
              <dgm:constr type="t" for="ch" forName="accentShape_5" refType="h" fact="0.4"/>
              <dgm:constr type="w" for="ch" forName="accentShape_5" refType="w" fact="0.1473"/>
              <dgm:constr type="h" for="ch" forName="accentShape_5" refType="h" fact="0.6"/>
              <dgm:constr type="l" for="ch" forName="accentShape_1" refType="w" fact="0.8056"/>
              <dgm:constr type="t" for="ch" forName="accentShape_6" refType="h" fact="0.5"/>
              <dgm:constr type="w" for="ch" forName="accentShape_6" refType="w" fact="0.1473"/>
              <dgm:constr type="h" for="ch" forName="accentShape_6" refType="h" fact="0.5"/>
              <dgm:constr type="l" for="ch" forName="childText_6"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5"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4"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3"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2"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1"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6"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5"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4"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3"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2"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1" refType="w" fact="0.9101"/>
              <dgm:constr type="t" for="ch" forName="parentText_6" refType="h" fact="0.5"/>
              <dgm:constr type="w" for="ch" forName="parentText_6" refType="w" refFor="ch" refForName="accentShape_6" fact="0.26"/>
              <dgm:constr type="h" for="ch" forName="parentText_6" refType="h" refFor="ch" refForName="accentShape_6" fact="0.9"/>
            </dgm:constrLst>
          </dgm:else>
        </dgm:choose>
      </dgm:if>
      <dgm:else name="Name26">
        <dgm:alg type="composite">
          <dgm:param type="ar" val="2.7874"/>
        </dgm:alg>
        <dgm:shape xmlns:r="http://schemas.openxmlformats.org/officeDocument/2006/relationships" r:blip="">
          <dgm:adjLst/>
        </dgm:shape>
        <dgm:choose name="Name27">
          <dgm:if name="Name2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1" refType="w" fact="0"/>
              <dgm:constr type="t" for="ch" forName="accentShape_1" refType="h" fact="0"/>
              <dgm:constr type="w" for="ch" forName="accentShape_1" refType="w" fact="0.1269"/>
              <dgm:constr type="h" for="ch" forName="accentShape_1" refType="h"/>
              <dgm:constr type="l" for="ch" forName="accentShape_2" refType="w" fact="0.1385"/>
              <dgm:constr type="t" for="ch" forName="accentShape_2" refType="h" fact="0.0833"/>
              <dgm:constr type="w" for="ch" forName="accentShape_2" refType="w" fact="0.1269"/>
              <dgm:constr type="h" for="ch" forName="accentShape_2" refType="h" fact="0.9165"/>
              <dgm:constr type="l" for="ch" forName="accentShape_3"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5" refType="w" fact="0.5539"/>
              <dgm:constr type="t" for="ch" forName="accentShape_5" refType="h" fact="0.3332"/>
              <dgm:constr type="w" for="ch" forName="accentShape_5" refType="w" fact="0.1269"/>
              <dgm:constr type="h" for="ch" forName="accentShape_5" refType="h" fact="0.6666"/>
              <dgm:constr type="l" for="ch" forName="accentShape_6" refType="w" fact="0.6938"/>
              <dgm:constr type="t" for="ch" forName="accentShape_6" refType="h" fact="0.4165"/>
              <dgm:constr type="w" for="ch" forName="accentShape_6" refType="w" fact="0.1269"/>
              <dgm:constr type="h" for="ch" forName="accentShape_6" refType="h" fact="0.5833"/>
              <dgm:constr type="l" for="ch" forName="accentShape_7" refType="w" fact="0.8326"/>
              <dgm:constr type="t" for="ch" forName="accentShape_7" refType="h" fact="0.5"/>
              <dgm:constr type="w" for="ch" forName="accentShape_7" refType="w" fact="0.1269"/>
              <dgm:constr type="h" for="ch" forName="accentShape_7" refType="h" fact="0.5"/>
              <dgm:constr type="l" for="ch" forName="parentText_1"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3"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5"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6"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7"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3"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5"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6"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7" refType="w" fact="0.8326"/>
              <dgm:constr type="t" for="ch" forName="childText_7" refType="h" fact="0.5"/>
              <dgm:constr type="w" for="ch" forName="childText_7" refType="w" refFor="ch" refForName="accentShape_7" fact="0.7"/>
              <dgm:constr type="h" for="ch" forName="childText_7" refType="h" refFor="ch" refForName="accentShape_7"/>
            </dgm:constrLst>
          </dgm:if>
          <dgm:else name="Name2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7" refType="w" fact="0"/>
              <dgm:constr type="t" for="ch" forName="accentShape_1" refType="h" fact="0"/>
              <dgm:constr type="w" for="ch" forName="accentShape_1" refType="w" fact="0.1269"/>
              <dgm:constr type="h" for="ch" forName="accentShape_1" refType="h"/>
              <dgm:constr type="l" for="ch" forName="accentShape_6" refType="w" fact="0.1385"/>
              <dgm:constr type="t" for="ch" forName="accentShape_2" refType="h" fact="0.0833"/>
              <dgm:constr type="w" for="ch" forName="accentShape_2" refType="w" fact="0.1269"/>
              <dgm:constr type="h" for="ch" forName="accentShape_2" refType="h" fact="0.9165"/>
              <dgm:constr type="l" for="ch" forName="accentShape_5"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3" refType="w" fact="0.5539"/>
              <dgm:constr type="t" for="ch" forName="accentShape_5" refType="h" fact="0.3332"/>
              <dgm:constr type="w" for="ch" forName="accentShape_5" refType="w" fact="0.1269"/>
              <dgm:constr type="h" for="ch" forName="accentShape_5" refType="h" fact="0.6666"/>
              <dgm:constr type="l" for="ch" forName="accentShape_2" refType="w" fact="0.6938"/>
              <dgm:constr type="t" for="ch" forName="accentShape_6" refType="h" fact="0.4165"/>
              <dgm:constr type="w" for="ch" forName="accentShape_6" refType="w" fact="0.1269"/>
              <dgm:constr type="h" for="ch" forName="accentShape_6" refType="h" fact="0.5833"/>
              <dgm:constr type="l" for="ch" forName="accentShape_1" refType="w" fact="0.8326"/>
              <dgm:constr type="t" for="ch" forName="accentShape_7" refType="h" fact="0.5"/>
              <dgm:constr type="w" for="ch" forName="accentShape_7" refType="w" fact="0.1269"/>
              <dgm:constr type="h" for="ch" forName="accentShape_7" refType="h" fact="0.5"/>
              <dgm:constr type="l" for="ch" forName="parentText_7"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6"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5"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3"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2"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1"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7"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6"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5"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3"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2"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1" refType="w" fact="0.8326"/>
              <dgm:constr type="t" for="ch" forName="childText_7" refType="h" fact="0.5"/>
              <dgm:constr type="w" for="ch" forName="childText_7" refType="w" refFor="ch" refForName="accentShape_7" fact="0.7"/>
              <dgm:constr type="h" for="ch" forName="childText_7" refType="h" refFor="ch" refForName="accentShape_7"/>
            </dgm:constrLst>
          </dgm:else>
        </dgm:choose>
      </dgm:else>
    </dgm:choose>
    <dgm:forEach name="wrapper" axis="self" ptType="parTrans">
      <dgm:forEach name="accentRepeat" axis="self">
        <dgm:layoutNode name="imageRepeatNode" styleLbl="node1">
          <dgm:alg type="sp"/>
          <dgm:shape xmlns:r="http://schemas.openxmlformats.org/officeDocument/2006/relationships" type="rect" r:blip="" zOrderOff="-10">
            <dgm:adjLst/>
          </dgm:shape>
          <dgm:presOf axis="self"/>
        </dgm:layoutNode>
      </dgm:forEach>
    </dgm:forEach>
    <dgm:forEach name="Name30" axis="ch" ptType="node" cnt="1">
      <dgm:layoutNode name="parentText_1" styleLbl="node1">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1" styleLbl="node1">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1">
        <dgm:alg type="sp"/>
        <dgm:shape xmlns:r="http://schemas.openxmlformats.org/officeDocument/2006/relationships" r:blip="">
          <dgm:adjLst/>
        </dgm:shape>
        <dgm:presOf/>
        <dgm:constrLst/>
        <dgm:forEach name="Name31" ref="accentRepeat"/>
      </dgm:layoutNode>
    </dgm:forEach>
    <dgm:forEach name="Name32" axis="ch" ptType="node" st="2" cnt="1">
      <dgm:layoutNode name="parentText_2">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2">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2">
        <dgm:alg type="sp"/>
        <dgm:shape xmlns:r="http://schemas.openxmlformats.org/officeDocument/2006/relationships" r:blip="">
          <dgm:adjLst/>
        </dgm:shape>
        <dgm:presOf/>
        <dgm:constrLst/>
        <dgm:forEach name="Name33" ref="accentRepeat"/>
      </dgm:layoutNode>
    </dgm:forEach>
    <dgm:forEach name="Name34" axis="ch" ptType="node" st="3" cnt="1">
      <dgm:layoutNode name="parentText_3">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3">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3">
        <dgm:alg type="sp"/>
        <dgm:shape xmlns:r="http://schemas.openxmlformats.org/officeDocument/2006/relationships" r:blip="">
          <dgm:adjLst/>
        </dgm:shape>
        <dgm:presOf/>
        <dgm:constrLst/>
        <dgm:forEach name="Name35" ref="accentRepeat"/>
      </dgm:layoutNode>
    </dgm:forEach>
    <dgm:forEach name="Name36" axis="ch" ptType="node" st="4" cnt="1">
      <dgm:layoutNode name="parentText_4">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4">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4">
        <dgm:alg type="sp"/>
        <dgm:shape xmlns:r="http://schemas.openxmlformats.org/officeDocument/2006/relationships" r:blip="">
          <dgm:adjLst/>
        </dgm:shape>
        <dgm:presOf/>
        <dgm:constrLst/>
        <dgm:forEach name="Name37" ref="accentRepeat"/>
      </dgm:layoutNode>
    </dgm:forEach>
    <dgm:forEach name="Name38" axis="ch" ptType="node" st="5" cnt="1">
      <dgm:layoutNode name="parentText_5">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5">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5">
        <dgm:alg type="sp"/>
        <dgm:shape xmlns:r="http://schemas.openxmlformats.org/officeDocument/2006/relationships" r:blip="">
          <dgm:adjLst/>
        </dgm:shape>
        <dgm:presOf/>
        <dgm:constrLst/>
        <dgm:forEach name="Name39" ref="accentRepeat"/>
      </dgm:layoutNode>
    </dgm:forEach>
    <dgm:forEach name="Name40" axis="ch" ptType="node" st="6" cnt="1">
      <dgm:layoutNode name="parentText_6">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6">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6">
        <dgm:alg type="sp"/>
        <dgm:shape xmlns:r="http://schemas.openxmlformats.org/officeDocument/2006/relationships" r:blip="">
          <dgm:adjLst/>
        </dgm:shape>
        <dgm:presOf/>
        <dgm:constrLst/>
        <dgm:forEach name="Name41" ref="accentRepeat"/>
      </dgm:layoutNode>
    </dgm:forEach>
    <dgm:forEach name="Name42" axis="ch" ptType="node" st="7" cnt="1">
      <dgm:layoutNode name="parentText_7">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7">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7">
        <dgm:alg type="sp"/>
        <dgm:shape xmlns:r="http://schemas.openxmlformats.org/officeDocument/2006/relationships" r:blip="">
          <dgm:adjLst/>
        </dgm:shape>
        <dgm:presOf/>
        <dgm:constrLst/>
        <dgm:forEach name="Name43" ref="accentRepea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0.92055</cdr:x>
      <cdr:y>0.33451</cdr:y>
    </cdr:from>
    <cdr:to>
      <cdr:x>0.99136</cdr:x>
      <cdr:y>0.42478</cdr:y>
    </cdr:to>
    <cdr:sp macro="" textlink="">
      <cdr:nvSpPr>
        <cdr:cNvPr id="2" name="CuadroTexto 1">
          <a:extLst xmlns:a="http://schemas.openxmlformats.org/drawingml/2006/main">
            <a:ext uri="{FF2B5EF4-FFF2-40B4-BE49-F238E27FC236}">
              <a16:creationId xmlns:a16="http://schemas.microsoft.com/office/drawing/2014/main" id="{68BC077A-FE21-4450-B08D-4FC8A45B9793}"/>
            </a:ext>
          </a:extLst>
        </cdr:cNvPr>
        <cdr:cNvSpPr txBox="1"/>
      </cdr:nvSpPr>
      <cdr:spPr>
        <a:xfrm xmlns:a="http://schemas.openxmlformats.org/drawingml/2006/main">
          <a:off x="7384472" y="1309253"/>
          <a:ext cx="568035" cy="3532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600" b="1" dirty="0"/>
            <a:t>65%</a:t>
          </a:r>
          <a:endParaRPr lang="es-CO" sz="1600" b="1" dirty="0"/>
        </a:p>
      </cdr:txBody>
    </cdr:sp>
  </cdr:relSizeAnchor>
  <cdr:relSizeAnchor xmlns:cdr="http://schemas.openxmlformats.org/drawingml/2006/chartDrawing">
    <cdr:from>
      <cdr:x>0.92746</cdr:x>
      <cdr:y>0.55634</cdr:y>
    </cdr:from>
    <cdr:to>
      <cdr:x>0.99827</cdr:x>
      <cdr:y>0.64661</cdr:y>
    </cdr:to>
    <cdr:sp macro="" textlink="">
      <cdr:nvSpPr>
        <cdr:cNvPr id="3" name="CuadroTexto 1">
          <a:extLst xmlns:a="http://schemas.openxmlformats.org/drawingml/2006/main">
            <a:ext uri="{FF2B5EF4-FFF2-40B4-BE49-F238E27FC236}">
              <a16:creationId xmlns:a16="http://schemas.microsoft.com/office/drawing/2014/main" id="{6489A826-546C-4806-8A45-C0E5DB194FAD}"/>
            </a:ext>
          </a:extLst>
        </cdr:cNvPr>
        <cdr:cNvSpPr txBox="1"/>
      </cdr:nvSpPr>
      <cdr:spPr>
        <a:xfrm xmlns:a="http://schemas.openxmlformats.org/drawingml/2006/main">
          <a:off x="7439893" y="2177471"/>
          <a:ext cx="568035" cy="35329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600" b="1" dirty="0"/>
            <a:t>35%</a:t>
          </a:r>
          <a:endParaRPr lang="es-CO" sz="16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78266-719E-4490-8A45-705A97F224CE}" type="datetimeFigureOut">
              <a:rPr lang="es-CO" smtClean="0"/>
              <a:t>27/11/2018</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E7DD2-B0A5-4B67-A5AD-4493881A24EB}" type="slidenum">
              <a:rPr lang="es-CO" smtClean="0"/>
              <a:t>‹Nº›</a:t>
            </a:fld>
            <a:endParaRPr lang="es-CO"/>
          </a:p>
        </p:txBody>
      </p:sp>
    </p:spTree>
    <p:extLst>
      <p:ext uri="{BB962C8B-B14F-4D97-AF65-F5344CB8AC3E}">
        <p14:creationId xmlns:p14="http://schemas.microsoft.com/office/powerpoint/2010/main" val="1540773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total</a:t>
            </a:r>
            <a:r>
              <a:rPr lang="es-ES" baseline="0" dirty="0"/>
              <a:t> tenemos:</a:t>
            </a:r>
          </a:p>
          <a:p>
            <a:endParaRPr lang="es-ES" baseline="0" dirty="0"/>
          </a:p>
          <a:p>
            <a:r>
              <a:rPr lang="es-CO" sz="1200" b="0" i="0" u="none" strike="noStrike" kern="1200" dirty="0">
                <a:solidFill>
                  <a:schemeClr val="tx1"/>
                </a:solidFill>
                <a:effectLst/>
                <a:latin typeface="+mn-lt"/>
                <a:ea typeface="+mn-ea"/>
                <a:cs typeface="+mn-cs"/>
              </a:rPr>
              <a:t>2432</a:t>
            </a:r>
            <a:r>
              <a:rPr lang="es-CO" dirty="0"/>
              <a:t> vehículos</a:t>
            </a:r>
          </a:p>
          <a:p>
            <a:r>
              <a:rPr lang="es-ES" dirty="0"/>
              <a:t>716 motos</a:t>
            </a:r>
          </a:p>
          <a:p>
            <a:r>
              <a:rPr lang="es-ES" dirty="0"/>
              <a:t>3148</a:t>
            </a:r>
            <a:r>
              <a:rPr lang="es-ES" baseline="0" dirty="0"/>
              <a:t> medios de transporte</a:t>
            </a:r>
            <a:endParaRPr lang="es-CO" dirty="0"/>
          </a:p>
        </p:txBody>
      </p:sp>
      <p:sp>
        <p:nvSpPr>
          <p:cNvPr id="4" name="Marcador de número de diapositiva 3"/>
          <p:cNvSpPr>
            <a:spLocks noGrp="1"/>
          </p:cNvSpPr>
          <p:nvPr>
            <p:ph type="sldNum" sz="quarter" idx="10"/>
          </p:nvPr>
        </p:nvSpPr>
        <p:spPr/>
        <p:txBody>
          <a:bodyPr/>
          <a:lstStyle/>
          <a:p>
            <a:fld id="{F71796CD-9291-44E5-8268-C167A2F2194E}" type="slidenum">
              <a:rPr lang="es-CO" smtClean="0"/>
              <a:t>26</a:t>
            </a:fld>
            <a:endParaRPr lang="es-CO"/>
          </a:p>
        </p:txBody>
      </p:sp>
    </p:spTree>
    <p:extLst>
      <p:ext uri="{BB962C8B-B14F-4D97-AF65-F5344CB8AC3E}">
        <p14:creationId xmlns:p14="http://schemas.microsoft.com/office/powerpoint/2010/main" val="1882069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ABD5DE8F-40AB-4373-A4A1-F09226A52923}" type="slidenum">
              <a:rPr lang="es-CO" smtClean="0"/>
              <a:t>40</a:t>
            </a:fld>
            <a:endParaRPr lang="es-CO"/>
          </a:p>
        </p:txBody>
      </p:sp>
    </p:spTree>
    <p:extLst>
      <p:ext uri="{BB962C8B-B14F-4D97-AF65-F5344CB8AC3E}">
        <p14:creationId xmlns:p14="http://schemas.microsoft.com/office/powerpoint/2010/main" val="3923824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ABD5DE8F-40AB-4373-A4A1-F09226A52923}" type="slidenum">
              <a:rPr lang="es-CO" smtClean="0"/>
              <a:t>46</a:t>
            </a:fld>
            <a:endParaRPr lang="es-CO"/>
          </a:p>
        </p:txBody>
      </p:sp>
    </p:spTree>
    <p:extLst>
      <p:ext uri="{BB962C8B-B14F-4D97-AF65-F5344CB8AC3E}">
        <p14:creationId xmlns:p14="http://schemas.microsoft.com/office/powerpoint/2010/main" val="1846101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ABD5DE8F-40AB-4373-A4A1-F09226A52923}" type="slidenum">
              <a:rPr lang="es-CO" smtClean="0"/>
              <a:t>47</a:t>
            </a:fld>
            <a:endParaRPr lang="es-CO"/>
          </a:p>
        </p:txBody>
      </p:sp>
    </p:spTree>
    <p:extLst>
      <p:ext uri="{BB962C8B-B14F-4D97-AF65-F5344CB8AC3E}">
        <p14:creationId xmlns:p14="http://schemas.microsoft.com/office/powerpoint/2010/main" val="567296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18E9B25E-4891-4EA3-AB2C-FE575AFC55E1}" type="slidenum">
              <a:rPr lang="es-CO" smtClean="0"/>
              <a:t>65</a:t>
            </a:fld>
            <a:endParaRPr lang="es-CO"/>
          </a:p>
        </p:txBody>
      </p:sp>
    </p:spTree>
    <p:extLst>
      <p:ext uri="{BB962C8B-B14F-4D97-AF65-F5344CB8AC3E}">
        <p14:creationId xmlns:p14="http://schemas.microsoft.com/office/powerpoint/2010/main" val="1675332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18E9B25E-4891-4EA3-AB2C-FE575AFC55E1}" type="slidenum">
              <a:rPr lang="es-CO" smtClean="0"/>
              <a:t>67</a:t>
            </a:fld>
            <a:endParaRPr lang="es-CO"/>
          </a:p>
        </p:txBody>
      </p:sp>
    </p:spTree>
    <p:extLst>
      <p:ext uri="{BB962C8B-B14F-4D97-AF65-F5344CB8AC3E}">
        <p14:creationId xmlns:p14="http://schemas.microsoft.com/office/powerpoint/2010/main" val="3211005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ESTO ES LO APROBADO POR LA JUNTA 112 DEL 27 DE ENERO DE 2016, CON UN PLAZO DE UN AÑO QUE FUE PRORRGADO EN LA JUNTA 137 DEL 26 DE JULIO DE 2017. HASTA JULIO DE 2018… VALIDARLO. OJOOOOO</a:t>
            </a:r>
          </a:p>
          <a:p>
            <a:endParaRPr lang="es-ES" dirty="0"/>
          </a:p>
          <a:p>
            <a:r>
              <a:rPr lang="es-ES" dirty="0"/>
              <a:t>HABIA INCONSISTENCIAS EN LAS ASIGNACIONES DEL 40% DE LOS ACTIVOS</a:t>
            </a:r>
          </a:p>
          <a:p>
            <a:endParaRPr lang="es-ES" dirty="0"/>
          </a:p>
          <a:p>
            <a:r>
              <a:rPr lang="es-ES" dirty="0"/>
              <a:t>SE NECESITABA EN INMUEBLES GENTE PARA SANEAMIENTO DE LA INFORMACIÒN. IDENTIFICAR LA TRAZABILIDAD DE LAS ASIGNACIONES DE LOS INMUEBES.</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77</a:t>
            </a:fld>
            <a:endParaRPr lang="es-CO"/>
          </a:p>
        </p:txBody>
      </p:sp>
    </p:spTree>
    <p:extLst>
      <p:ext uri="{BB962C8B-B14F-4D97-AF65-F5344CB8AC3E}">
        <p14:creationId xmlns:p14="http://schemas.microsoft.com/office/powerpoint/2010/main" val="3460096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HABIAN TRES GRUPOS DE PERSONAS, UNOS QUE VINIERON A LA GERENTE DE INMUEBLES (11) A HACER SANEAMIENTO DE LA INFORMACIÒN. OTROS QUE FUERON A LAS REGIONALES A ENTREGAS Y RETOMAS ---- VALIDARLO.</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78</a:t>
            </a:fld>
            <a:endParaRPr lang="es-CO"/>
          </a:p>
        </p:txBody>
      </p:sp>
    </p:spTree>
    <p:extLst>
      <p:ext uri="{BB962C8B-B14F-4D97-AF65-F5344CB8AC3E}">
        <p14:creationId xmlns:p14="http://schemas.microsoft.com/office/powerpoint/2010/main" val="2994646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los hemos recibido por:</a:t>
            </a:r>
          </a:p>
          <a:p>
            <a:endParaRPr lang="es-ES" dirty="0"/>
          </a:p>
          <a:p>
            <a:r>
              <a:rPr lang="es-ES" dirty="0"/>
              <a:t>No aparecen entonces nos fuimos con retomas unilaterales. Contar cuando fue lo que sacamos</a:t>
            </a:r>
          </a:p>
          <a:p>
            <a:r>
              <a:rPr lang="es-ES" dirty="0" err="1"/>
              <a:t>Distribuciòn</a:t>
            </a:r>
            <a:r>
              <a:rPr lang="es-ES" dirty="0"/>
              <a:t> del país. La gente </a:t>
            </a:r>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81</a:t>
            </a:fld>
            <a:endParaRPr lang="es-CO"/>
          </a:p>
        </p:txBody>
      </p:sp>
    </p:spTree>
    <p:extLst>
      <p:ext uri="{BB962C8B-B14F-4D97-AF65-F5344CB8AC3E}">
        <p14:creationId xmlns:p14="http://schemas.microsoft.com/office/powerpoint/2010/main" val="2224619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Contar el tema de las </a:t>
            </a:r>
            <a:r>
              <a:rPr lang="es-ES" dirty="0" err="1"/>
              <a:t>polizas</a:t>
            </a:r>
            <a:r>
              <a:rPr lang="es-ES" dirty="0"/>
              <a:t> </a:t>
            </a:r>
            <a:r>
              <a:rPr lang="es-ES" dirty="0" err="1"/>
              <a:t>aca</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82</a:t>
            </a:fld>
            <a:endParaRPr lang="es-CO"/>
          </a:p>
        </p:txBody>
      </p:sp>
    </p:spTree>
    <p:extLst>
      <p:ext uri="{BB962C8B-B14F-4D97-AF65-F5344CB8AC3E}">
        <p14:creationId xmlns:p14="http://schemas.microsoft.com/office/powerpoint/2010/main" val="360028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Renuncias </a:t>
            </a:r>
          </a:p>
          <a:p>
            <a:r>
              <a:rPr lang="es-ES" dirty="0"/>
              <a:t>Remociones</a:t>
            </a:r>
          </a:p>
          <a:p>
            <a:r>
              <a:rPr lang="es-ES" dirty="0"/>
              <a:t>No consiguen la </a:t>
            </a:r>
            <a:r>
              <a:rPr lang="es-ES" dirty="0" err="1"/>
              <a:t>poliza</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83</a:t>
            </a:fld>
            <a:endParaRPr lang="es-CO"/>
          </a:p>
        </p:txBody>
      </p:sp>
    </p:spTree>
    <p:extLst>
      <p:ext uri="{BB962C8B-B14F-4D97-AF65-F5344CB8AC3E}">
        <p14:creationId xmlns:p14="http://schemas.microsoft.com/office/powerpoint/2010/main" val="3886949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Al salir lonja sacamos al depositario que mas tenia activos, por lo tanto de acuerdo a </a:t>
            </a:r>
            <a:r>
              <a:rPr lang="es-ES" dirty="0" err="1"/>
              <a:t>nustra</a:t>
            </a:r>
            <a:r>
              <a:rPr lang="es-ES" dirty="0"/>
              <a:t> nueva política solo podemos tener depositarios con máximo 600 unidades inmobiliarias</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84</a:t>
            </a:fld>
            <a:endParaRPr lang="es-CO"/>
          </a:p>
        </p:txBody>
      </p:sp>
    </p:spTree>
    <p:extLst>
      <p:ext uri="{BB962C8B-B14F-4D97-AF65-F5344CB8AC3E}">
        <p14:creationId xmlns:p14="http://schemas.microsoft.com/office/powerpoint/2010/main" val="984597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2015: iniciamos pero sin control</a:t>
            </a:r>
          </a:p>
          <a:p>
            <a:r>
              <a:rPr lang="es-ES" dirty="0"/>
              <a:t>2016: inicio del plan de choque y las remociones de depositarios</a:t>
            </a:r>
          </a:p>
          <a:p>
            <a:r>
              <a:rPr lang="es-ES" dirty="0"/>
              <a:t>2017: empieza a aplicarse el modelo de asignación en forma </a:t>
            </a:r>
          </a:p>
          <a:p>
            <a:r>
              <a:rPr lang="es-ES" dirty="0"/>
              <a:t>2018-06 estábamos en nuestro pico mas alto</a:t>
            </a:r>
          </a:p>
          <a:p>
            <a:r>
              <a:rPr lang="es-ES" dirty="0"/>
              <a:t>2018-09 sale renovación del </a:t>
            </a:r>
            <a:r>
              <a:rPr lang="es-ES" dirty="0" err="1"/>
              <a:t>regsitro</a:t>
            </a:r>
            <a:r>
              <a:rPr lang="es-ES" dirty="0"/>
              <a:t> y se nos viene la remoción de lonja </a:t>
            </a:r>
            <a:r>
              <a:rPr lang="es-ES" dirty="0" err="1"/>
              <a:t>cali</a:t>
            </a:r>
            <a:r>
              <a:rPr lang="es-ES" dirty="0"/>
              <a:t> con 2.800 activos</a:t>
            </a:r>
          </a:p>
          <a:p>
            <a:endParaRPr lang="es-ES" dirty="0"/>
          </a:p>
          <a:p>
            <a:r>
              <a:rPr lang="es-ES" dirty="0"/>
              <a:t>Explicar que nuestro máximo por el proceso es del 70% en depositarios. Se esta moviendo permanentemente, me están llegando nuevos, no tengo en algunos puntos. </a:t>
            </a:r>
            <a:r>
              <a:rPr lang="es-ES" dirty="0" err="1"/>
              <a:t>Etc</a:t>
            </a:r>
            <a:r>
              <a:rPr lang="es-ES" dirty="0"/>
              <a:t> </a:t>
            </a:r>
            <a:r>
              <a:rPr lang="es-ES" dirty="0" err="1"/>
              <a:t>etc</a:t>
            </a:r>
            <a:endParaRPr lang="es-ES"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85</a:t>
            </a:fld>
            <a:endParaRPr lang="es-CO"/>
          </a:p>
        </p:txBody>
      </p:sp>
    </p:spTree>
    <p:extLst>
      <p:ext uri="{BB962C8B-B14F-4D97-AF65-F5344CB8AC3E}">
        <p14:creationId xmlns:p14="http://schemas.microsoft.com/office/powerpoint/2010/main" val="3786894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31774">
              <a:defRPr/>
            </a:pPr>
            <a:r>
              <a:rPr lang="es-ES" dirty="0"/>
              <a:t>Recaudo centralizado empieza en agosto de 2016</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92</a:t>
            </a:fld>
            <a:endParaRPr lang="es-CO"/>
          </a:p>
        </p:txBody>
      </p:sp>
    </p:spTree>
    <p:extLst>
      <p:ext uri="{BB962C8B-B14F-4D97-AF65-F5344CB8AC3E}">
        <p14:creationId xmlns:p14="http://schemas.microsoft.com/office/powerpoint/2010/main" val="3055574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cartera de administración directa ha bajado porque se entrega a depositarios para su gestión.</a:t>
            </a:r>
          </a:p>
          <a:p>
            <a:r>
              <a:rPr lang="es-ES" dirty="0"/>
              <a:t>Asimismo, el recaudo centralizado ha permitido identificar mayor cartera en cabeza de los depositarios.</a:t>
            </a:r>
          </a:p>
          <a:p>
            <a:r>
              <a:rPr lang="es-ES" dirty="0"/>
              <a:t>Ojo que es desde mayo porque hasta este año empezó en forma el recaudo centralizado.</a:t>
            </a:r>
            <a:endParaRPr lang="es-CO" dirty="0"/>
          </a:p>
          <a:p>
            <a:endParaRPr lang="es-CO" dirty="0"/>
          </a:p>
        </p:txBody>
      </p:sp>
      <p:sp>
        <p:nvSpPr>
          <p:cNvPr id="4" name="Marcador de número de diapositiva 3"/>
          <p:cNvSpPr>
            <a:spLocks noGrp="1"/>
          </p:cNvSpPr>
          <p:nvPr>
            <p:ph type="sldNum" sz="quarter" idx="10"/>
          </p:nvPr>
        </p:nvSpPr>
        <p:spPr/>
        <p:txBody>
          <a:bodyPr/>
          <a:lstStyle/>
          <a:p>
            <a:fld id="{AC1C713E-3F9D-4D78-9811-9E97834F94F7}" type="slidenum">
              <a:rPr lang="es-CO" smtClean="0"/>
              <a:t>94</a:t>
            </a:fld>
            <a:endParaRPr lang="es-CO"/>
          </a:p>
        </p:txBody>
      </p:sp>
    </p:spTree>
    <p:extLst>
      <p:ext uri="{BB962C8B-B14F-4D97-AF65-F5344CB8AC3E}">
        <p14:creationId xmlns:p14="http://schemas.microsoft.com/office/powerpoint/2010/main" val="3103600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27/11/2018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27/11/2018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27/11/2018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27/11/2018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27/11/2018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27/11/2018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27/11/2018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4" name="3 Marcador de fecha"/>
          <p:cNvSpPr>
            <a:spLocks noGrp="1"/>
          </p:cNvSpPr>
          <p:nvPr>
            <p:ph type="dt" sz="half" idx="10"/>
          </p:nvPr>
        </p:nvSpPr>
        <p:spPr>
          <a:xfrm>
            <a:off x="609600" y="6356351"/>
            <a:ext cx="2844800" cy="365125"/>
          </a:xfrm>
          <a:prstGeom prst="rect">
            <a:avLst/>
          </a:prstGeom>
        </p:spPr>
        <p:txBody>
          <a:bodyPr/>
          <a:lstStyle/>
          <a:p>
            <a:endParaRPr lang="es-CO"/>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endParaRPr lang="es-CO"/>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fld id="{98123E2B-69AF-43C2-B1C1-DFB8C6C8B1FA}" type="slidenum">
              <a:rPr lang="es-CO" smtClean="0"/>
              <a:t>‹Nº›</a:t>
            </a:fld>
            <a:endParaRPr lang="es-CO"/>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3339" y="5567022"/>
            <a:ext cx="1344149" cy="1303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975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27/11/2018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10.xml"/><Relationship Id="rId7" Type="http://schemas.openxmlformats.org/officeDocument/2006/relationships/image" Target="../media/image4.png"/><Relationship Id="rId2"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image" Target="../media/image5.png"/><Relationship Id="rId2"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 Target="slide17.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0.xml"/><Relationship Id="rId7" Type="http://schemas.openxmlformats.org/officeDocument/2006/relationships/image" Target="../media/image4.png"/><Relationship Id="rId2"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23.xml"/><Relationship Id="rId4" Type="http://schemas.openxmlformats.org/officeDocument/2006/relationships/slide" Target="slide2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image" Target="../media/image5.png"/><Relationship Id="rId2" Type="http://schemas.openxmlformats.org/officeDocument/2006/relationships/image" Target="../media/image10.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chart" Target="../charts/char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31.png"/><Relationship Id="rId5" Type="http://schemas.openxmlformats.org/officeDocument/2006/relationships/image" Target="../media/image4.png"/><Relationship Id="rId10"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chart" Target="../charts/chart10.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chart" Target="../charts/chart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1.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png"/><Relationship Id="rId9" Type="http://schemas.microsoft.com/office/2007/relationships/diagramDrawing" Target="../diagrams/drawing1.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png"/><Relationship Id="rId9" Type="http://schemas.microsoft.com/office/2007/relationships/diagramDrawing" Target="../diagrams/drawing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5.png"/><Relationship Id="rId9" Type="http://schemas.microsoft.com/office/2007/relationships/diagramDrawing" Target="../diagrams/drawing3.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4.tmp"/><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5.tmp"/><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6.tmp"/><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7.tmp"/><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chart" Target="../charts/chart12.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9.tmp"/><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0.tmp"/><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5.png"/></Relationships>
</file>

<file path=ppt/slides/_rels/slide8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5.png"/></Relationships>
</file>

<file path=ppt/slides/_rels/slide8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5.png"/><Relationship Id="rId4" Type="http://schemas.openxmlformats.org/officeDocument/2006/relationships/diagramLayout" Target="../diagrams/layout6.xml"/><Relationship Id="rId9" Type="http://schemas.openxmlformats.org/officeDocument/2006/relationships/image" Target="../media/image4.png"/></Relationships>
</file>

<file path=ppt/slides/_rels/slide8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5.png"/><Relationship Id="rId4" Type="http://schemas.openxmlformats.org/officeDocument/2006/relationships/diagramLayout" Target="../diagrams/layout7.xml"/><Relationship Id="rId9" Type="http://schemas.openxmlformats.org/officeDocument/2006/relationships/image" Target="../media/image4.png"/></Relationships>
</file>

<file path=ppt/slides/_rels/slide8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image" Target="../media/image5.png"/><Relationship Id="rId4" Type="http://schemas.openxmlformats.org/officeDocument/2006/relationships/diagramLayout" Target="../diagrams/layout8.xml"/><Relationship Id="rId9" Type="http://schemas.openxmlformats.org/officeDocument/2006/relationships/image" Target="../media/image4.png"/></Relationships>
</file>

<file path=ppt/slides/_rels/slide8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image" Target="../media/image5.png"/><Relationship Id="rId4" Type="http://schemas.openxmlformats.org/officeDocument/2006/relationships/diagramLayout" Target="../diagrams/layout9.xml"/><Relationship Id="rId9" Type="http://schemas.openxmlformats.org/officeDocument/2006/relationships/image" Target="../media/image4.png"/></Relationships>
</file>

<file path=ppt/slides/_rels/slide8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0.xml"/><Relationship Id="rId7" Type="http://schemas.openxmlformats.org/officeDocument/2006/relationships/image" Target="../media/image3.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5.png"/></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1.xml"/><Relationship Id="rId7" Type="http://schemas.openxmlformats.org/officeDocument/2006/relationships/image" Target="../media/image3.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 Id="rId9" Type="http://schemas.openxmlformats.org/officeDocument/2006/relationships/image" Target="../media/image5.png"/></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2.xml"/><Relationship Id="rId7" Type="http://schemas.openxmlformats.org/officeDocument/2006/relationships/image" Target="../media/image3.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 Id="rId9" Type="http://schemas.openxmlformats.org/officeDocument/2006/relationships/image" Target="../media/image5.png"/></Relationships>
</file>

<file path=ppt/slides/_rels/slide9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3.xml"/><Relationship Id="rId7" Type="http://schemas.openxmlformats.org/officeDocument/2006/relationships/image" Target="../media/image3.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 Id="rId9" Type="http://schemas.openxmlformats.org/officeDocument/2006/relationships/image" Target="../media/image5.png"/></Relationships>
</file>

<file path=ppt/slides/_rels/slide9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2192000" cy="6858000"/>
          </a:xfrm>
          <a:prstGeom prst="rect">
            <a:avLst/>
          </a:prstGeom>
          <a:solidFill>
            <a:srgbClr val="2931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469468"/>
            <a:ext cx="9143999" cy="1446550"/>
          </a:xfrm>
          <a:prstGeom prst="rect">
            <a:avLst/>
          </a:prstGeom>
          <a:noFill/>
        </p:spPr>
        <p:txBody>
          <a:bodyPr wrap="square" rtlCol="0">
            <a:spAutoFit/>
          </a:bodyPr>
          <a:lstStyle/>
          <a:p>
            <a:pPr algn="ctr"/>
            <a:r>
              <a:rPr lang="es-ES" sz="4400" b="1" dirty="0">
                <a:solidFill>
                  <a:srgbClr val="000A8B"/>
                </a:solidFill>
              </a:rPr>
              <a:t>JUNTA DIRECTIVA No 164</a:t>
            </a:r>
          </a:p>
          <a:p>
            <a:pPr algn="ctr"/>
            <a:r>
              <a:rPr lang="es-ES" sz="4400" b="1" dirty="0">
                <a:solidFill>
                  <a:srgbClr val="000A8B"/>
                </a:solidFill>
              </a:rPr>
              <a:t>28 de noviembre de 2018</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692044"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164</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1905E95B-CE86-4222-8541-9629AC762D62}"/>
              </a:ext>
            </a:extLst>
          </p:cNvPr>
          <p:cNvSpPr/>
          <p:nvPr/>
        </p:nvSpPr>
        <p:spPr>
          <a:xfrm>
            <a:off x="1099930" y="1712363"/>
            <a:ext cx="11092070" cy="5262979"/>
          </a:xfrm>
          <a:prstGeom prst="rect">
            <a:avLst/>
          </a:prstGeom>
        </p:spPr>
        <p:txBody>
          <a:bodyPr wrap="square">
            <a:spAutoFit/>
          </a:bodyPr>
          <a:lstStyle/>
          <a:p>
            <a:pPr lvl="0"/>
            <a:r>
              <a:rPr lang="es-ES" sz="3200" dirty="0"/>
              <a:t>1. Verificación del Quorum.</a:t>
            </a:r>
            <a:endParaRPr lang="es-CO" sz="3200" dirty="0"/>
          </a:p>
          <a:p>
            <a:pPr lvl="0"/>
            <a:r>
              <a:rPr lang="es-ES" sz="3200" dirty="0"/>
              <a:t>2. Aprobación del orden del día</a:t>
            </a:r>
            <a:endParaRPr lang="es-CO" sz="3200" dirty="0"/>
          </a:p>
          <a:p>
            <a:pPr lvl="0"/>
            <a:r>
              <a:rPr lang="es-ES" sz="3200" dirty="0"/>
              <a:t>3. Comité Financiero</a:t>
            </a:r>
          </a:p>
          <a:p>
            <a:pPr lvl="0"/>
            <a:r>
              <a:rPr lang="es-CO" sz="2800" dirty="0"/>
              <a:t>     - Gestión Comercial</a:t>
            </a:r>
          </a:p>
          <a:p>
            <a:pPr lvl="0"/>
            <a:r>
              <a:rPr lang="es-ES" sz="2800" dirty="0"/>
              <a:t>     - Solicitud aprobación adición contratos </a:t>
            </a:r>
            <a:r>
              <a:rPr lang="es-CO" sz="2800" dirty="0"/>
              <a:t>operadores logísticos</a:t>
            </a:r>
          </a:p>
          <a:p>
            <a:pPr lvl="0"/>
            <a:r>
              <a:rPr lang="es-CO" sz="2800" dirty="0"/>
              <a:t>     - Presentación formula enajenación temprana sociedades activas</a:t>
            </a:r>
          </a:p>
          <a:p>
            <a:pPr lvl="0"/>
            <a:r>
              <a:rPr lang="es-CO" sz="2800" dirty="0"/>
              <a:t>     - Gaseosas Rio</a:t>
            </a:r>
          </a:p>
          <a:p>
            <a:pPr lvl="0"/>
            <a:r>
              <a:rPr lang="es-ES" sz="3200" dirty="0"/>
              <a:t>4. Provisión cargos vacantes</a:t>
            </a:r>
            <a:endParaRPr lang="es-CO" sz="3200" dirty="0"/>
          </a:p>
          <a:p>
            <a:pPr lvl="0"/>
            <a:r>
              <a:rPr lang="es-ES" sz="3200" dirty="0"/>
              <a:t>5. Productividad de bienes inmuebles</a:t>
            </a:r>
            <a:endParaRPr lang="es-CO" sz="3200" dirty="0"/>
          </a:p>
          <a:p>
            <a:pPr lvl="0"/>
            <a:r>
              <a:rPr lang="es-ES" sz="3200" dirty="0"/>
              <a:t>6. Proposiciones y Varios</a:t>
            </a:r>
            <a:endParaRPr lang="es-CO" sz="3200" dirty="0"/>
          </a:p>
          <a:p>
            <a:endParaRPr lang="es-ES" sz="3200" dirty="0"/>
          </a:p>
        </p:txBody>
      </p:sp>
      <p:sp>
        <p:nvSpPr>
          <p:cNvPr id="13" name="CuadroTexto 12">
            <a:extLst>
              <a:ext uri="{FF2B5EF4-FFF2-40B4-BE49-F238E27FC236}">
                <a16:creationId xmlns:a16="http://schemas.microsoft.com/office/drawing/2014/main" id="{76A06A6F-6AC3-47F2-B599-E749F8B42076}"/>
              </a:ext>
            </a:extLst>
          </p:cNvPr>
          <p:cNvSpPr txBox="1"/>
          <p:nvPr/>
        </p:nvSpPr>
        <p:spPr>
          <a:xfrm>
            <a:off x="4095406" y="1167842"/>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3. Comité F</a:t>
            </a:r>
            <a:r>
              <a:rPr lang="es-CO" sz="4400" b="1" dirty="0">
                <a:solidFill>
                  <a:srgbClr val="002060"/>
                </a:solidFill>
              </a:rPr>
              <a:t>inanciero</a:t>
            </a:r>
          </a:p>
          <a:p>
            <a:pPr algn="ct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364883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67470"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2496886" y="1250313"/>
            <a:ext cx="7198228" cy="954107"/>
          </a:xfrm>
          <a:prstGeom prst="rect">
            <a:avLst/>
          </a:prstGeom>
          <a:noFill/>
        </p:spPr>
        <p:txBody>
          <a:bodyPr wrap="square" rtlCol="0">
            <a:spAutoFit/>
          </a:bodyPr>
          <a:lstStyle/>
          <a:p>
            <a:pPr algn="ctr"/>
            <a:r>
              <a:rPr lang="es-CO" sz="2800" b="1" dirty="0">
                <a:solidFill>
                  <a:srgbClr val="002060"/>
                </a:solidFill>
              </a:rPr>
              <a:t>COMITÉ FINANCIERO NOVIEMBRE 26 DE 2018</a:t>
            </a:r>
          </a:p>
          <a:p>
            <a:pPr algn="ctr"/>
            <a:r>
              <a:rPr lang="es-CO" sz="2800" b="1" dirty="0">
                <a:solidFill>
                  <a:srgbClr val="002060"/>
                </a:solidFill>
              </a:rPr>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258957" y="2273102"/>
            <a:ext cx="10217426" cy="4031873"/>
          </a:xfrm>
          <a:prstGeom prst="rect">
            <a:avLst/>
          </a:prstGeom>
          <a:noFill/>
        </p:spPr>
        <p:txBody>
          <a:bodyPr wrap="square" rtlCol="0">
            <a:spAutoFit/>
          </a:bodyPr>
          <a:lstStyle/>
          <a:p>
            <a:pPr lvl="0"/>
            <a:r>
              <a:rPr lang="es-CO" sz="3200" dirty="0"/>
              <a:t>1. Estados financieros a 31 de octubre de 2018.</a:t>
            </a:r>
          </a:p>
          <a:p>
            <a:pPr lvl="0"/>
            <a:r>
              <a:rPr lang="es-CO" sz="3200" dirty="0"/>
              <a:t>2. Portafolio a 31 de octubre de 2018.</a:t>
            </a:r>
          </a:p>
          <a:p>
            <a:pPr lvl="0"/>
            <a:r>
              <a:rPr lang="es-CO" sz="3200" dirty="0"/>
              <a:t>3. Gestión Comercial.</a:t>
            </a:r>
          </a:p>
          <a:p>
            <a:pPr lvl="0"/>
            <a:r>
              <a:rPr lang="es-ES" sz="3200" dirty="0"/>
              <a:t>4. Solicitud aprobación adición contratos </a:t>
            </a:r>
            <a:r>
              <a:rPr lang="es-CO" sz="3200" dirty="0"/>
              <a:t>operadores logísticos.</a:t>
            </a:r>
          </a:p>
          <a:p>
            <a:pPr lvl="0"/>
            <a:r>
              <a:rPr lang="es-CO" sz="3200" dirty="0"/>
              <a:t>5. Presentación formula enajenación temprana Sociedades Activas.</a:t>
            </a:r>
          </a:p>
          <a:p>
            <a:pPr lvl="0"/>
            <a:r>
              <a:rPr lang="es-CO" sz="3200" dirty="0"/>
              <a:t>6. Gaseosas Rio.</a:t>
            </a:r>
            <a:endParaRPr lang="es-CO" sz="2400" dirty="0"/>
          </a:p>
        </p:txBody>
      </p:sp>
      <p:pic>
        <p:nvPicPr>
          <p:cNvPr id="9" name="Imagen 8">
            <a:extLst>
              <a:ext uri="{FF2B5EF4-FFF2-40B4-BE49-F238E27FC236}">
                <a16:creationId xmlns:a16="http://schemas.microsoft.com/office/drawing/2014/main" id="{B143620A-86A2-43FB-AB28-F05ED0AE70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2" name="Imagen 11">
            <a:extLst>
              <a:ext uri="{FF2B5EF4-FFF2-40B4-BE49-F238E27FC236}">
                <a16:creationId xmlns:a16="http://schemas.microsoft.com/office/drawing/2014/main" id="{13018C6D-FC7D-4C1C-87C0-97FBB3087D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3" name="Imagen 12">
            <a:extLst>
              <a:ext uri="{FF2B5EF4-FFF2-40B4-BE49-F238E27FC236}">
                <a16:creationId xmlns:a16="http://schemas.microsoft.com/office/drawing/2014/main" id="{C83156D0-8081-45CC-AFC5-443E557F8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86819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7858" y="6531226"/>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392177"/>
            <a:ext cx="7217494" cy="1446550"/>
          </a:xfrm>
          <a:prstGeom prst="rect">
            <a:avLst/>
          </a:prstGeom>
          <a:noFill/>
        </p:spPr>
        <p:txBody>
          <a:bodyPr wrap="square" rtlCol="0">
            <a:spAutoFit/>
          </a:bodyPr>
          <a:lstStyle/>
          <a:p>
            <a:pPr algn="ctr"/>
            <a:r>
              <a:rPr lang="es-CO" sz="4400" b="1" dirty="0">
                <a:solidFill>
                  <a:srgbClr val="002060"/>
                </a:solidFill>
              </a:rPr>
              <a:t>1. ESTADOS FINANCIEROS</a:t>
            </a:r>
          </a:p>
          <a:p>
            <a:pPr algn="ctr"/>
            <a:r>
              <a:rPr lang="es-CO" sz="4400" b="1" dirty="0">
                <a:solidFill>
                  <a:srgbClr val="002060"/>
                </a:solidFill>
              </a:rPr>
              <a:t> A 31 DE OCTUBRE DE 2018</a:t>
            </a:r>
            <a:endParaRPr lang="es-ES" sz="4400" b="1" dirty="0">
              <a:solidFill>
                <a:srgbClr val="002060"/>
              </a:solidFill>
            </a:endParaRPr>
          </a:p>
        </p:txBody>
      </p:sp>
      <p:pic>
        <p:nvPicPr>
          <p:cNvPr id="10" name="Imagen 9">
            <a:extLst>
              <a:ext uri="{FF2B5EF4-FFF2-40B4-BE49-F238E27FC236}">
                <a16:creationId xmlns:a16="http://schemas.microsoft.com/office/drawing/2014/main" id="{5D80D4B8-DE5A-4EB9-A440-AC7967FA2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369D17CF-F07F-4CC0-9CD4-2097CCEB9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D2EA35FF-A137-4558-B4D4-99C2D40B3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037351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6A841361-9681-4DB8-9595-AAF6FBE92459}"/>
              </a:ext>
            </a:extLst>
          </p:cNvPr>
          <p:cNvGraphicFramePr>
            <a:graphicFrameLocks noGrp="1"/>
          </p:cNvGraphicFramePr>
          <p:nvPr>
            <p:extLst>
              <p:ext uri="{D42A27DB-BD31-4B8C-83A1-F6EECF244321}">
                <p14:modId xmlns:p14="http://schemas.microsoft.com/office/powerpoint/2010/main" val="232077772"/>
              </p:ext>
            </p:extLst>
          </p:nvPr>
        </p:nvGraphicFramePr>
        <p:xfrm>
          <a:off x="1285461" y="1697584"/>
          <a:ext cx="9276520" cy="4451917"/>
        </p:xfrm>
        <a:graphic>
          <a:graphicData uri="http://schemas.openxmlformats.org/drawingml/2006/table">
            <a:tbl>
              <a:tblPr/>
              <a:tblGrid>
                <a:gridCol w="3352618">
                  <a:extLst>
                    <a:ext uri="{9D8B030D-6E8A-4147-A177-3AD203B41FA5}">
                      <a16:colId xmlns:a16="http://schemas.microsoft.com/office/drawing/2014/main" val="3804895118"/>
                    </a:ext>
                  </a:extLst>
                </a:gridCol>
                <a:gridCol w="1079656">
                  <a:extLst>
                    <a:ext uri="{9D8B030D-6E8A-4147-A177-3AD203B41FA5}">
                      <a16:colId xmlns:a16="http://schemas.microsoft.com/office/drawing/2014/main" val="2495603670"/>
                    </a:ext>
                  </a:extLst>
                </a:gridCol>
                <a:gridCol w="99442">
                  <a:extLst>
                    <a:ext uri="{9D8B030D-6E8A-4147-A177-3AD203B41FA5}">
                      <a16:colId xmlns:a16="http://schemas.microsoft.com/office/drawing/2014/main" val="3224060006"/>
                    </a:ext>
                  </a:extLst>
                </a:gridCol>
                <a:gridCol w="1079656">
                  <a:extLst>
                    <a:ext uri="{9D8B030D-6E8A-4147-A177-3AD203B41FA5}">
                      <a16:colId xmlns:a16="http://schemas.microsoft.com/office/drawing/2014/main" val="1045339183"/>
                    </a:ext>
                  </a:extLst>
                </a:gridCol>
                <a:gridCol w="99442">
                  <a:extLst>
                    <a:ext uri="{9D8B030D-6E8A-4147-A177-3AD203B41FA5}">
                      <a16:colId xmlns:a16="http://schemas.microsoft.com/office/drawing/2014/main" val="1938161839"/>
                    </a:ext>
                  </a:extLst>
                </a:gridCol>
                <a:gridCol w="1079656">
                  <a:extLst>
                    <a:ext uri="{9D8B030D-6E8A-4147-A177-3AD203B41FA5}">
                      <a16:colId xmlns:a16="http://schemas.microsoft.com/office/drawing/2014/main" val="861156632"/>
                    </a:ext>
                  </a:extLst>
                </a:gridCol>
                <a:gridCol w="99442">
                  <a:extLst>
                    <a:ext uri="{9D8B030D-6E8A-4147-A177-3AD203B41FA5}">
                      <a16:colId xmlns:a16="http://schemas.microsoft.com/office/drawing/2014/main" val="1808260535"/>
                    </a:ext>
                  </a:extLst>
                </a:gridCol>
                <a:gridCol w="1079656">
                  <a:extLst>
                    <a:ext uri="{9D8B030D-6E8A-4147-A177-3AD203B41FA5}">
                      <a16:colId xmlns:a16="http://schemas.microsoft.com/office/drawing/2014/main" val="3726782303"/>
                    </a:ext>
                  </a:extLst>
                </a:gridCol>
                <a:gridCol w="99442">
                  <a:extLst>
                    <a:ext uri="{9D8B030D-6E8A-4147-A177-3AD203B41FA5}">
                      <a16:colId xmlns:a16="http://schemas.microsoft.com/office/drawing/2014/main" val="705585609"/>
                    </a:ext>
                  </a:extLst>
                </a:gridCol>
                <a:gridCol w="1207510">
                  <a:extLst>
                    <a:ext uri="{9D8B030D-6E8A-4147-A177-3AD203B41FA5}">
                      <a16:colId xmlns:a16="http://schemas.microsoft.com/office/drawing/2014/main" val="2029119121"/>
                    </a:ext>
                  </a:extLst>
                </a:gridCol>
              </a:tblGrid>
              <a:tr h="519864">
                <a:tc>
                  <a:txBody>
                    <a:bodyPr/>
                    <a:lstStyle/>
                    <a:p>
                      <a:pPr algn="ctr" fontAlgn="ctr"/>
                      <a:r>
                        <a:rPr lang="es-CO" sz="1200" b="1" i="0" u="none" strike="noStrike">
                          <a:effectLst/>
                          <a:latin typeface="Calibri" panose="020F0502020204030204" pitchFamily="34" charset="0"/>
                        </a:rPr>
                        <a:t>ACTIVO</a:t>
                      </a: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31-Oct-2018</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dirty="0">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31-Dic-2017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a:t>
                      </a:r>
                      <a:br>
                        <a:rPr lang="es-CO" sz="900" b="0" i="0" u="none" strike="noStrike" dirty="0">
                          <a:effectLst/>
                          <a:latin typeface="Calibri" panose="020F0502020204030204" pitchFamily="34" charset="0"/>
                        </a:rPr>
                      </a:br>
                      <a:r>
                        <a:rPr lang="es-CO" sz="900" b="0" i="0" u="none" strike="noStrike" dirty="0">
                          <a:effectLst/>
                          <a:latin typeface="Calibri" panose="020F0502020204030204" pitchFamily="34" charset="0"/>
                        </a:rPr>
                        <a:t>Oct. 2018-2017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dirty="0">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              Oct 2018-Dic 2017</a:t>
                      </a:r>
                    </a:p>
                  </a:txBody>
                  <a:tcPr marL="9452" marR="9452" marT="945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714027"/>
                  </a:ext>
                </a:extLst>
              </a:tr>
              <a:tr h="198493">
                <a:tc>
                  <a:txBody>
                    <a:bodyPr/>
                    <a:lstStyle/>
                    <a:p>
                      <a:pPr algn="l" fontAlgn="ctr"/>
                      <a:r>
                        <a:rPr lang="es-CO" sz="1200" b="1" i="0" u="none" strike="noStrike">
                          <a:effectLst/>
                          <a:latin typeface="Calibri" panose="020F0502020204030204" pitchFamily="34" charset="0"/>
                        </a:rPr>
                        <a:t>ACTIVO CORRIENTE</a:t>
                      </a:r>
                    </a:p>
                  </a:txBody>
                  <a:tcPr marL="9452" marR="9452" marT="9452"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452" marR="9452" marT="945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582071"/>
                  </a:ext>
                </a:extLst>
              </a:tr>
              <a:tr h="253315">
                <a:tc>
                  <a:txBody>
                    <a:bodyPr/>
                    <a:lstStyle/>
                    <a:p>
                      <a:pPr algn="l" fontAlgn="ctr"/>
                      <a:r>
                        <a:rPr lang="es-CO" sz="1200" b="0" i="0" u="none" strike="noStrike">
                          <a:effectLst/>
                          <a:latin typeface="Calibri" panose="020F0502020204030204" pitchFamily="34" charset="0"/>
                        </a:rPr>
                        <a:t>Efectivo en Bancos</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352</a:t>
                      </a:r>
                    </a:p>
                  </a:txBody>
                  <a:tcPr marL="9452" marR="9452" marT="945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904</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-61</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-13</a:t>
                      </a:r>
                    </a:p>
                  </a:txBody>
                  <a:tcPr marL="9452" marR="9452" marT="9452" marB="0" anchor="ctr">
                    <a:lnL>
                      <a:noFill/>
                    </a:lnL>
                    <a:lnR>
                      <a:noFill/>
                    </a:lnR>
                    <a:lnT>
                      <a:noFill/>
                    </a:lnT>
                    <a:lnB>
                      <a:noFill/>
                    </a:lnB>
                  </a:tcPr>
                </a:tc>
                <a:extLst>
                  <a:ext uri="{0D108BD9-81ED-4DB2-BD59-A6C34878D82A}">
                    <a16:rowId xmlns:a16="http://schemas.microsoft.com/office/drawing/2014/main" val="4036681103"/>
                  </a:ext>
                </a:extLst>
              </a:tr>
              <a:tr h="253315">
                <a:tc>
                  <a:txBody>
                    <a:bodyPr/>
                    <a:lstStyle/>
                    <a:p>
                      <a:pPr algn="l" fontAlgn="ctr"/>
                      <a:r>
                        <a:rPr lang="es-CO" sz="1200" b="0" i="0" u="none" strike="noStrike">
                          <a:effectLst/>
                          <a:latin typeface="Calibri" panose="020F0502020204030204" pitchFamily="34" charset="0"/>
                        </a:rPr>
                        <a:t>Efectivo de uso restringido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6,341</a:t>
                      </a:r>
                    </a:p>
                  </a:txBody>
                  <a:tcPr marL="9452" marR="9452" marT="945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1,422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346</a:t>
                      </a:r>
                    </a:p>
                  </a:txBody>
                  <a:tcPr marL="9452" marR="9452" marT="9452" marB="0" anchor="ctr">
                    <a:lnL>
                      <a:noFill/>
                    </a:lnL>
                    <a:lnR>
                      <a:noFill/>
                    </a:lnR>
                    <a:lnT>
                      <a:noFill/>
                    </a:lnT>
                    <a:lnB>
                      <a:noFill/>
                    </a:lnB>
                  </a:tcPr>
                </a:tc>
                <a:extLst>
                  <a:ext uri="{0D108BD9-81ED-4DB2-BD59-A6C34878D82A}">
                    <a16:rowId xmlns:a16="http://schemas.microsoft.com/office/drawing/2014/main" val="623740238"/>
                  </a:ext>
                </a:extLst>
              </a:tr>
              <a:tr h="253315">
                <a:tc>
                  <a:txBody>
                    <a:bodyPr/>
                    <a:lstStyle/>
                    <a:p>
                      <a:pPr algn="l" fontAlgn="ctr"/>
                      <a:r>
                        <a:rPr lang="es-CO" sz="1200" b="0" i="0" u="none" strike="noStrike" dirty="0">
                          <a:effectLst/>
                          <a:latin typeface="Calibri" panose="020F0502020204030204" pitchFamily="34" charset="0"/>
                        </a:rPr>
                        <a:t>Inversiones de administración de liquidez</a:t>
                      </a: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3,779</a:t>
                      </a:r>
                    </a:p>
                  </a:txBody>
                  <a:tcPr marL="9452" marR="9452" marT="945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7,880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6,490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a:t>
                      </a:r>
                    </a:p>
                  </a:txBody>
                  <a:tcPr marL="9452" marR="9452" marT="9452" marB="0" anchor="ctr">
                    <a:lnL>
                      <a:noFill/>
                    </a:lnL>
                    <a:lnR>
                      <a:noFill/>
                    </a:lnR>
                    <a:lnT>
                      <a:noFill/>
                    </a:lnT>
                    <a:lnB>
                      <a:noFill/>
                    </a:lnB>
                  </a:tcPr>
                </a:tc>
                <a:extLst>
                  <a:ext uri="{0D108BD9-81ED-4DB2-BD59-A6C34878D82A}">
                    <a16:rowId xmlns:a16="http://schemas.microsoft.com/office/drawing/2014/main" val="3940689753"/>
                  </a:ext>
                </a:extLst>
              </a:tr>
              <a:tr h="253315">
                <a:tc>
                  <a:txBody>
                    <a:bodyPr/>
                    <a:lstStyle/>
                    <a:p>
                      <a:pPr algn="l" fontAlgn="ctr"/>
                      <a:r>
                        <a:rPr lang="es-CO" sz="1200" b="0" i="0" u="none" strike="noStrike">
                          <a:effectLst/>
                          <a:latin typeface="Calibri" panose="020F0502020204030204" pitchFamily="34" charset="0"/>
                        </a:rPr>
                        <a:t>Cuentas por Cobrar Corto Plazo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3,252</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2,508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2,908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1269911"/>
                  </a:ext>
                </a:extLst>
              </a:tr>
              <a:tr h="198493">
                <a:tc>
                  <a:txBody>
                    <a:bodyPr/>
                    <a:lstStyle/>
                    <a:p>
                      <a:pPr algn="l" fontAlgn="ctr"/>
                      <a:r>
                        <a:rPr lang="es-CO" sz="1200" b="1" i="0" u="none" strike="noStrike">
                          <a:effectLst/>
                          <a:latin typeface="Calibri" panose="020F0502020204030204" pitchFamily="34" charset="0"/>
                        </a:rPr>
                        <a:t>TOTAL ACTIVO CORRIENTE</a:t>
                      </a: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13,724</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11,292</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11,223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568312"/>
                  </a:ext>
                </a:extLst>
              </a:tr>
              <a:tr h="198493">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23269042"/>
                  </a:ext>
                </a:extLst>
              </a:tr>
              <a:tr h="198493">
                <a:tc>
                  <a:txBody>
                    <a:bodyPr/>
                    <a:lstStyle/>
                    <a:p>
                      <a:pPr algn="l" fontAlgn="ctr"/>
                      <a:r>
                        <a:rPr lang="es-CO" sz="1200" b="1" i="0" u="none" strike="noStrike">
                          <a:effectLst/>
                          <a:latin typeface="Calibri" panose="020F0502020204030204" pitchFamily="34" charset="0"/>
                        </a:rPr>
                        <a:t>ACTIVO NO CORRIENTE</a:t>
                      </a: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extLst>
                  <a:ext uri="{0D108BD9-81ED-4DB2-BD59-A6C34878D82A}">
                    <a16:rowId xmlns:a16="http://schemas.microsoft.com/office/drawing/2014/main" val="2013618940"/>
                  </a:ext>
                </a:extLst>
              </a:tr>
              <a:tr h="253315">
                <a:tc>
                  <a:txBody>
                    <a:bodyPr/>
                    <a:lstStyle/>
                    <a:p>
                      <a:pPr algn="l" fontAlgn="ctr"/>
                      <a:r>
                        <a:rPr lang="es-CO" sz="1200" b="0" i="0" u="none" strike="noStrike">
                          <a:effectLst/>
                          <a:latin typeface="Calibri" panose="020F0502020204030204" pitchFamily="34" charset="0"/>
                        </a:rPr>
                        <a:t>Cuentas por Cobrar Largo Plazo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941</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9452" marR="9452" marT="9452" marB="0" anchor="ctr">
                    <a:lnL>
                      <a:noFill/>
                    </a:lnL>
                    <a:lnR>
                      <a:noFill/>
                    </a:lnR>
                    <a:lnT>
                      <a:noFill/>
                    </a:lnT>
                    <a:lnB>
                      <a:noFill/>
                    </a:lnB>
                  </a:tcPr>
                </a:tc>
                <a:extLst>
                  <a:ext uri="{0D108BD9-81ED-4DB2-BD59-A6C34878D82A}">
                    <a16:rowId xmlns:a16="http://schemas.microsoft.com/office/drawing/2014/main" val="25093962"/>
                  </a:ext>
                </a:extLst>
              </a:tr>
              <a:tr h="253315">
                <a:tc>
                  <a:txBody>
                    <a:bodyPr/>
                    <a:lstStyle/>
                    <a:p>
                      <a:pPr algn="l" fontAlgn="ctr"/>
                      <a:r>
                        <a:rPr lang="es-CO" sz="1200" b="0" i="0" u="none" strike="noStrike">
                          <a:effectLst/>
                          <a:latin typeface="Calibri" panose="020F0502020204030204" pitchFamily="34" charset="0"/>
                        </a:rPr>
                        <a:t>Deterioro</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3595391"/>
                  </a:ext>
                </a:extLst>
              </a:tr>
              <a:tr h="253315">
                <a:tc>
                  <a:txBody>
                    <a:bodyPr/>
                    <a:lstStyle/>
                    <a:p>
                      <a:pPr algn="l" fontAlgn="ctr"/>
                      <a:r>
                        <a:rPr lang="es-CO" sz="1200" b="0" i="0" u="none" strike="noStrike">
                          <a:effectLst/>
                          <a:latin typeface="Calibri" panose="020F0502020204030204" pitchFamily="34" charset="0"/>
                        </a:rPr>
                        <a:t>Total Cuenta por Cobrar Largo Plazo</a:t>
                      </a: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-96</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390286"/>
                  </a:ext>
                </a:extLst>
              </a:tr>
              <a:tr h="198493">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608364"/>
                  </a:ext>
                </a:extLst>
              </a:tr>
              <a:tr h="253315">
                <a:tc>
                  <a:txBody>
                    <a:bodyPr/>
                    <a:lstStyle/>
                    <a:p>
                      <a:pPr algn="l" fontAlgn="ctr"/>
                      <a:r>
                        <a:rPr lang="es-CO" sz="1200" b="0" i="0" u="none" strike="noStrike">
                          <a:effectLst/>
                          <a:latin typeface="Calibri" panose="020F0502020204030204" pitchFamily="34" charset="0"/>
                        </a:rPr>
                        <a:t>Propiedades, Planta y equipo</a:t>
                      </a: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376</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382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370</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9452" marR="9452" marT="9452" marB="0" anchor="ctr">
                    <a:lnL>
                      <a:noFill/>
                    </a:lnL>
                    <a:lnR>
                      <a:noFill/>
                    </a:lnR>
                    <a:lnT>
                      <a:noFill/>
                    </a:lnT>
                    <a:lnB>
                      <a:noFill/>
                    </a:lnB>
                  </a:tcPr>
                </a:tc>
                <a:extLst>
                  <a:ext uri="{0D108BD9-81ED-4DB2-BD59-A6C34878D82A}">
                    <a16:rowId xmlns:a16="http://schemas.microsoft.com/office/drawing/2014/main" val="1210602989"/>
                  </a:ext>
                </a:extLst>
              </a:tr>
              <a:tr h="253315">
                <a:tc>
                  <a:txBody>
                    <a:bodyPr/>
                    <a:lstStyle/>
                    <a:p>
                      <a:pPr algn="l" fontAlgn="ctr"/>
                      <a:r>
                        <a:rPr lang="es-CO" sz="1200" b="0" i="0" u="none" strike="noStrike">
                          <a:effectLst/>
                          <a:latin typeface="Calibri" panose="020F0502020204030204" pitchFamily="34" charset="0"/>
                        </a:rPr>
                        <a:t>Otros Activos (anticipos Impuestos / Diferidos)</a:t>
                      </a: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15,083</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10,724</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11,504</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9452" marR="9452" marT="945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3829037"/>
                  </a:ext>
                </a:extLst>
              </a:tr>
              <a:tr h="253315">
                <a:tc>
                  <a:txBody>
                    <a:bodyPr/>
                    <a:lstStyle/>
                    <a:p>
                      <a:pPr algn="l" fontAlgn="ctr"/>
                      <a:r>
                        <a:rPr lang="es-CO" sz="1200" b="1" i="0" u="none" strike="noStrike">
                          <a:effectLst/>
                          <a:latin typeface="Calibri" panose="020F0502020204030204" pitchFamily="34" charset="0"/>
                        </a:rPr>
                        <a:t>TOTAL ACTIVO NO CORRIENTE</a:t>
                      </a:r>
                    </a:p>
                  </a:txBody>
                  <a:tcPr marL="9452" marR="9452" marT="9452"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15,473</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11,449</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12,217</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35</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27</a:t>
                      </a: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173437"/>
                  </a:ext>
                </a:extLst>
              </a:tr>
              <a:tr h="198493">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941147"/>
                  </a:ext>
                </a:extLst>
              </a:tr>
              <a:tr h="207945">
                <a:tc>
                  <a:txBody>
                    <a:bodyPr/>
                    <a:lstStyle/>
                    <a:p>
                      <a:pPr algn="l" fontAlgn="ctr"/>
                      <a:r>
                        <a:rPr lang="es-CO" sz="1200" b="1" i="0" u="none" strike="noStrike">
                          <a:effectLst/>
                          <a:latin typeface="Calibri" panose="020F0502020204030204" pitchFamily="34" charset="0"/>
                        </a:rPr>
                        <a:t>TOTAL ACTIVO</a:t>
                      </a: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29,197</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22,741</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23,440</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28</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452" marR="9452" marT="9452"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25</a:t>
                      </a:r>
                    </a:p>
                  </a:txBody>
                  <a:tcPr marL="9452" marR="9452" marT="945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304650196"/>
                  </a:ext>
                </a:extLst>
              </a:tr>
            </a:tbl>
          </a:graphicData>
        </a:graphic>
      </p:graphicFrame>
      <p:sp>
        <p:nvSpPr>
          <p:cNvPr id="19" name="Título 1">
            <a:extLst>
              <a:ext uri="{FF2B5EF4-FFF2-40B4-BE49-F238E27FC236}">
                <a16:creationId xmlns:a16="http://schemas.microsoft.com/office/drawing/2014/main" id="{9D848C52-0D13-42D4-9770-5D43EE2B895B}"/>
              </a:ext>
            </a:extLst>
          </p:cNvPr>
          <p:cNvSpPr txBox="1">
            <a:spLocks/>
          </p:cNvSpPr>
          <p:nvPr/>
        </p:nvSpPr>
        <p:spPr>
          <a:xfrm>
            <a:off x="2991549" y="85676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b="1" dirty="0">
                <a:solidFill>
                  <a:srgbClr val="293166"/>
                </a:solidFill>
                <a:latin typeface="+mn-lt"/>
                <a:ea typeface="+mn-ea"/>
                <a:cs typeface="Lato Regular"/>
              </a:rPr>
              <a:t>ESTADO DE SITUACION FINANCIERA INDIVIDUAL</a:t>
            </a:r>
          </a:p>
          <a:p>
            <a:pPr algn="ctr">
              <a:defRPr/>
            </a:pPr>
            <a:r>
              <a:rPr lang="es-CO" sz="1050" b="1" dirty="0">
                <a:solidFill>
                  <a:srgbClr val="293166"/>
                </a:solidFill>
                <a:latin typeface="+mn-lt"/>
                <a:ea typeface="+mn-ea"/>
                <a:cs typeface="Lato Regular"/>
              </a:rPr>
              <a:t>AL 31 DE OCTUBRE DE 2018 Y 31 DE OCTUBRE DE 2017</a:t>
            </a:r>
          </a:p>
          <a:p>
            <a:pPr algn="ctr">
              <a:defRPr/>
            </a:pPr>
            <a:r>
              <a:rPr lang="es-CO" sz="1050" b="1" dirty="0">
                <a:solidFill>
                  <a:srgbClr val="293166"/>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99992" y="65143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384888" y="2534263"/>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884518" y="2782809"/>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664763" y="3024707"/>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4"/>
          <a:stretch>
            <a:fillRect/>
          </a:stretch>
        </p:blipFill>
        <p:spPr>
          <a:xfrm>
            <a:off x="4132113" y="3256343"/>
            <a:ext cx="274344" cy="146317"/>
          </a:xfrm>
          <a:prstGeom prst="rect">
            <a:avLst/>
          </a:prstGeom>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322138" y="4628055"/>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4079580" y="5070249"/>
            <a:ext cx="22952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5065368" y="5342561"/>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21" name="Imagen 20">
            <a:extLst>
              <a:ext uri="{FF2B5EF4-FFF2-40B4-BE49-F238E27FC236}">
                <a16:creationId xmlns:a16="http://schemas.microsoft.com/office/drawing/2014/main" id="{3C54436F-8D15-41E6-B524-4C943CADFB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
            <a:ext cx="1949725" cy="1094954"/>
          </a:xfrm>
          <a:prstGeom prst="rect">
            <a:avLst/>
          </a:prstGeom>
        </p:spPr>
      </p:pic>
      <p:pic>
        <p:nvPicPr>
          <p:cNvPr id="22" name="Imagen 21">
            <a:extLst>
              <a:ext uri="{FF2B5EF4-FFF2-40B4-BE49-F238E27FC236}">
                <a16:creationId xmlns:a16="http://schemas.microsoft.com/office/drawing/2014/main" id="{E1338BB4-5DA0-4884-824E-19F3572EA8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7630" y="11243"/>
            <a:ext cx="2592457" cy="1004577"/>
          </a:xfrm>
          <a:prstGeom prst="rect">
            <a:avLst/>
          </a:prstGeom>
        </p:spPr>
      </p:pic>
      <p:pic>
        <p:nvPicPr>
          <p:cNvPr id="23" name="Imagen 22">
            <a:extLst>
              <a:ext uri="{FF2B5EF4-FFF2-40B4-BE49-F238E27FC236}">
                <a16:creationId xmlns:a16="http://schemas.microsoft.com/office/drawing/2014/main" id="{A1654CD7-2B93-4EF4-9339-16F5620CA4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0291" y="0"/>
            <a:ext cx="3303658" cy="1069033"/>
          </a:xfrm>
          <a:prstGeom prst="rect">
            <a:avLst/>
          </a:prstGeom>
        </p:spPr>
      </p:pic>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2605154F-5337-45F8-AD03-6B964F86A7CE}"/>
              </a:ext>
            </a:extLst>
          </p:cNvPr>
          <p:cNvGraphicFramePr>
            <a:graphicFrameLocks noGrp="1"/>
          </p:cNvGraphicFramePr>
          <p:nvPr>
            <p:extLst/>
          </p:nvPr>
        </p:nvGraphicFramePr>
        <p:xfrm>
          <a:off x="2046745" y="1606745"/>
          <a:ext cx="8098510" cy="4454190"/>
        </p:xfrm>
        <a:graphic>
          <a:graphicData uri="http://schemas.openxmlformats.org/drawingml/2006/table">
            <a:tbl>
              <a:tblPr/>
              <a:tblGrid>
                <a:gridCol w="2895831">
                  <a:extLst>
                    <a:ext uri="{9D8B030D-6E8A-4147-A177-3AD203B41FA5}">
                      <a16:colId xmlns:a16="http://schemas.microsoft.com/office/drawing/2014/main" val="2136525705"/>
                    </a:ext>
                  </a:extLst>
                </a:gridCol>
                <a:gridCol w="932556">
                  <a:extLst>
                    <a:ext uri="{9D8B030D-6E8A-4147-A177-3AD203B41FA5}">
                      <a16:colId xmlns:a16="http://schemas.microsoft.com/office/drawing/2014/main" val="3891426933"/>
                    </a:ext>
                  </a:extLst>
                </a:gridCol>
                <a:gridCol w="85893">
                  <a:extLst>
                    <a:ext uri="{9D8B030D-6E8A-4147-A177-3AD203B41FA5}">
                      <a16:colId xmlns:a16="http://schemas.microsoft.com/office/drawing/2014/main" val="1936102108"/>
                    </a:ext>
                  </a:extLst>
                </a:gridCol>
                <a:gridCol w="932556">
                  <a:extLst>
                    <a:ext uri="{9D8B030D-6E8A-4147-A177-3AD203B41FA5}">
                      <a16:colId xmlns:a16="http://schemas.microsoft.com/office/drawing/2014/main" val="1998375757"/>
                    </a:ext>
                  </a:extLst>
                </a:gridCol>
                <a:gridCol w="85893">
                  <a:extLst>
                    <a:ext uri="{9D8B030D-6E8A-4147-A177-3AD203B41FA5}">
                      <a16:colId xmlns:a16="http://schemas.microsoft.com/office/drawing/2014/main" val="563271701"/>
                    </a:ext>
                  </a:extLst>
                </a:gridCol>
                <a:gridCol w="932556">
                  <a:extLst>
                    <a:ext uri="{9D8B030D-6E8A-4147-A177-3AD203B41FA5}">
                      <a16:colId xmlns:a16="http://schemas.microsoft.com/office/drawing/2014/main" val="2041774777"/>
                    </a:ext>
                  </a:extLst>
                </a:gridCol>
                <a:gridCol w="85893">
                  <a:extLst>
                    <a:ext uri="{9D8B030D-6E8A-4147-A177-3AD203B41FA5}">
                      <a16:colId xmlns:a16="http://schemas.microsoft.com/office/drawing/2014/main" val="383651954"/>
                    </a:ext>
                  </a:extLst>
                </a:gridCol>
                <a:gridCol w="932556">
                  <a:extLst>
                    <a:ext uri="{9D8B030D-6E8A-4147-A177-3AD203B41FA5}">
                      <a16:colId xmlns:a16="http://schemas.microsoft.com/office/drawing/2014/main" val="332243003"/>
                    </a:ext>
                  </a:extLst>
                </a:gridCol>
                <a:gridCol w="85893">
                  <a:extLst>
                    <a:ext uri="{9D8B030D-6E8A-4147-A177-3AD203B41FA5}">
                      <a16:colId xmlns:a16="http://schemas.microsoft.com/office/drawing/2014/main" val="1872328234"/>
                    </a:ext>
                  </a:extLst>
                </a:gridCol>
                <a:gridCol w="1128883">
                  <a:extLst>
                    <a:ext uri="{9D8B030D-6E8A-4147-A177-3AD203B41FA5}">
                      <a16:colId xmlns:a16="http://schemas.microsoft.com/office/drawing/2014/main" val="1027137107"/>
                    </a:ext>
                  </a:extLst>
                </a:gridCol>
              </a:tblGrid>
              <a:tr h="477236">
                <a:tc>
                  <a:txBody>
                    <a:bodyPr/>
                    <a:lstStyle/>
                    <a:p>
                      <a:pPr algn="ctr" fontAlgn="ctr"/>
                      <a:r>
                        <a:rPr lang="es-CO" sz="1200" b="1" i="0" u="none" strike="noStrike">
                          <a:effectLst/>
                          <a:latin typeface="Calibri" panose="020F0502020204030204" pitchFamily="34" charset="0"/>
                        </a:rPr>
                        <a:t>PASIVO</a:t>
                      </a: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31-Oct-2018</a:t>
                      </a: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31-Oct-2017</a:t>
                      </a: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1" i="0" u="none" strike="noStrike" dirty="0">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31-Dic-2017</a:t>
                      </a: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        Oct. 2018-2017</a:t>
                      </a:r>
                      <a:br>
                        <a:rPr lang="es-CO" sz="900" b="0" i="0" u="none" strike="noStrike" dirty="0">
                          <a:effectLst/>
                          <a:latin typeface="Calibri" panose="020F0502020204030204" pitchFamily="34" charset="0"/>
                        </a:rPr>
                      </a:br>
                      <a:endParaRPr lang="es-CO" sz="900" b="0" i="0" u="none" strike="noStrike" dirty="0">
                        <a:effectLst/>
                        <a:latin typeface="Calibri" panose="020F0502020204030204" pitchFamily="34" charset="0"/>
                      </a:endParaRP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900" b="0" i="0" u="none" strike="noStrike" dirty="0">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900" b="0" i="0" u="none" strike="noStrike" dirty="0">
                          <a:effectLst/>
                          <a:latin typeface="Calibri" panose="020F0502020204030204" pitchFamily="34" charset="0"/>
                        </a:rPr>
                        <a:t>Variación %                 Oct 2018-Dic 2017</a:t>
                      </a:r>
                      <a:br>
                        <a:rPr lang="es-CO" sz="900" b="0" i="0" u="none" strike="noStrike" dirty="0">
                          <a:effectLst/>
                          <a:latin typeface="Calibri" panose="020F0502020204030204" pitchFamily="34" charset="0"/>
                        </a:rPr>
                      </a:br>
                      <a:endParaRPr lang="es-CO" sz="900" b="0" i="0" u="none" strike="noStrike" dirty="0">
                        <a:effectLst/>
                        <a:latin typeface="Calibri" panose="020F0502020204030204" pitchFamily="34" charset="0"/>
                      </a:endParaRPr>
                    </a:p>
                  </a:txBody>
                  <a:tcPr marL="9203" marR="9203" marT="9203"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9366628"/>
                  </a:ext>
                </a:extLst>
              </a:tr>
              <a:tr h="246636">
                <a:tc>
                  <a:txBody>
                    <a:bodyPr/>
                    <a:lstStyle/>
                    <a:p>
                      <a:pPr algn="l" fontAlgn="ctr"/>
                      <a:r>
                        <a:rPr lang="es-CO" sz="1200" b="1" i="0" u="none" strike="noStrike" dirty="0">
                          <a:effectLst/>
                          <a:latin typeface="Calibri" panose="020F0502020204030204" pitchFamily="34" charset="0"/>
                        </a:rPr>
                        <a:t>PASIVO CORRIENTE</a:t>
                      </a: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34531484"/>
                  </a:ext>
                </a:extLst>
              </a:tr>
              <a:tr h="246636">
                <a:tc>
                  <a:txBody>
                    <a:bodyPr/>
                    <a:lstStyle/>
                    <a:p>
                      <a:pPr algn="l" fontAlgn="ctr"/>
                      <a:r>
                        <a:rPr lang="es-CO" sz="1200" b="0" i="0" u="none" strike="noStrike">
                          <a:effectLst/>
                          <a:latin typeface="Calibri" panose="020F0502020204030204" pitchFamily="34" charset="0"/>
                        </a:rPr>
                        <a:t>Cuentas por Pagar</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2,261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2,045</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1,380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a:t>
                      </a:r>
                    </a:p>
                  </a:txBody>
                  <a:tcPr marL="9203" marR="9203" marT="9203" marB="0" anchor="ctr">
                    <a:lnL>
                      <a:noFill/>
                    </a:lnL>
                    <a:lnR>
                      <a:noFill/>
                    </a:lnR>
                    <a:lnT>
                      <a:noFill/>
                    </a:lnT>
                    <a:lnB>
                      <a:noFill/>
                    </a:lnB>
                  </a:tcPr>
                </a:tc>
                <a:extLst>
                  <a:ext uri="{0D108BD9-81ED-4DB2-BD59-A6C34878D82A}">
                    <a16:rowId xmlns:a16="http://schemas.microsoft.com/office/drawing/2014/main" val="1137630560"/>
                  </a:ext>
                </a:extLst>
              </a:tr>
              <a:tr h="246636">
                <a:tc>
                  <a:txBody>
                    <a:bodyPr/>
                    <a:lstStyle/>
                    <a:p>
                      <a:pPr algn="l" fontAlgn="ctr"/>
                      <a:r>
                        <a:rPr lang="es-CO" sz="1200" b="0" i="0" u="none" strike="noStrike">
                          <a:effectLst/>
                          <a:latin typeface="Calibri" panose="020F0502020204030204" pitchFamily="34" charset="0"/>
                        </a:rPr>
                        <a:t>Beneficios a los empleados Corto Plazo</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1,748</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1,654</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a:t>
                      </a:r>
                    </a:p>
                  </a:txBody>
                  <a:tcPr marL="9203" marR="9203" marT="9203" marB="0" anchor="ctr">
                    <a:lnL>
                      <a:noFill/>
                    </a:lnL>
                    <a:lnR>
                      <a:noFill/>
                    </a:lnR>
                    <a:lnT>
                      <a:noFill/>
                    </a:lnT>
                    <a:lnB>
                      <a:noFill/>
                    </a:lnB>
                  </a:tcPr>
                </a:tc>
                <a:extLst>
                  <a:ext uri="{0D108BD9-81ED-4DB2-BD59-A6C34878D82A}">
                    <a16:rowId xmlns:a16="http://schemas.microsoft.com/office/drawing/2014/main" val="2412381198"/>
                  </a:ext>
                </a:extLst>
              </a:tr>
              <a:tr h="246636">
                <a:tc>
                  <a:txBody>
                    <a:bodyPr/>
                    <a:lstStyle/>
                    <a:p>
                      <a:pPr algn="l" fontAlgn="ctr"/>
                      <a:r>
                        <a:rPr lang="es-CO" sz="1200" b="0" i="0" u="none" strike="noStrike">
                          <a:effectLst/>
                          <a:latin typeface="Calibri" panose="020F0502020204030204" pitchFamily="34" charset="0"/>
                        </a:rPr>
                        <a:t>Provisiones</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a:t>
                      </a:r>
                    </a:p>
                  </a:txBody>
                  <a:tcPr marL="9203" marR="9203" marT="9203" marB="0" anchor="ctr">
                    <a:lnL>
                      <a:noFill/>
                    </a:lnL>
                    <a:lnR>
                      <a:noFill/>
                    </a:lnR>
                    <a:lnT>
                      <a:noFill/>
                    </a:lnT>
                    <a:lnB>
                      <a:noFill/>
                    </a:lnB>
                  </a:tcPr>
                </a:tc>
                <a:extLst>
                  <a:ext uri="{0D108BD9-81ED-4DB2-BD59-A6C34878D82A}">
                    <a16:rowId xmlns:a16="http://schemas.microsoft.com/office/drawing/2014/main" val="3278776415"/>
                  </a:ext>
                </a:extLst>
              </a:tr>
              <a:tr h="246636">
                <a:tc>
                  <a:txBody>
                    <a:bodyPr/>
                    <a:lstStyle/>
                    <a:p>
                      <a:pPr algn="l" fontAlgn="ctr"/>
                      <a:r>
                        <a:rPr lang="es-CO" sz="1200" b="0" i="0" u="none" strike="noStrike">
                          <a:effectLst/>
                          <a:latin typeface="Calibri" panose="020F0502020204030204" pitchFamily="34" charset="0"/>
                        </a:rPr>
                        <a:t>Otros pasivos</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6,258</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504</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1,893</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1,143</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231</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7899812"/>
                  </a:ext>
                </a:extLst>
              </a:tr>
              <a:tr h="246636">
                <a:tc>
                  <a:txBody>
                    <a:bodyPr/>
                    <a:lstStyle/>
                    <a:p>
                      <a:pPr algn="l" fontAlgn="ctr"/>
                      <a:r>
                        <a:rPr lang="es-CO" sz="1200" b="1" i="0" u="none" strike="noStrike">
                          <a:effectLst/>
                          <a:latin typeface="Calibri" panose="020F0502020204030204" pitchFamily="34" charset="0"/>
                        </a:rPr>
                        <a:t>TOTAL PASIVO CORRIENTE</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10,999</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4,461</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5,086</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147</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116</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9953490"/>
                  </a:ext>
                </a:extLst>
              </a:tr>
              <a:tr h="193260">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1743291"/>
                  </a:ext>
                </a:extLst>
              </a:tr>
              <a:tr h="193260">
                <a:tc>
                  <a:txBody>
                    <a:bodyPr/>
                    <a:lstStyle/>
                    <a:p>
                      <a:pPr algn="l" fontAlgn="ctr"/>
                      <a:r>
                        <a:rPr lang="es-CO" sz="1200" b="1" i="0" u="none" strike="noStrike">
                          <a:effectLst/>
                          <a:latin typeface="Calibri" panose="020F0502020204030204" pitchFamily="34" charset="0"/>
                        </a:rPr>
                        <a:t>TOTAL PASIVO</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10,999</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4,461</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5,086</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147</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116</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126145754"/>
                  </a:ext>
                </a:extLst>
              </a:tr>
              <a:tr h="185898">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58454782"/>
                  </a:ext>
                </a:extLst>
              </a:tr>
              <a:tr h="246636">
                <a:tc>
                  <a:txBody>
                    <a:bodyPr/>
                    <a:lstStyle/>
                    <a:p>
                      <a:pPr algn="ctr" fontAlgn="ctr"/>
                      <a:r>
                        <a:rPr lang="es-CO" sz="1200" b="1" i="0" u="none" strike="noStrike">
                          <a:effectLst/>
                          <a:latin typeface="Calibri" panose="020F0502020204030204" pitchFamily="34" charset="0"/>
                        </a:rPr>
                        <a:t>PATRIMONIO</a:t>
                      </a: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9203" marR="9203" marT="9203" marB="0" anchor="ctr">
                    <a:lnL>
                      <a:noFill/>
                    </a:lnL>
                    <a:lnR>
                      <a:noFill/>
                    </a:lnR>
                    <a:lnT>
                      <a:noFill/>
                    </a:lnT>
                    <a:lnB>
                      <a:noFill/>
                    </a:lnB>
                  </a:tcPr>
                </a:tc>
                <a:extLst>
                  <a:ext uri="{0D108BD9-81ED-4DB2-BD59-A6C34878D82A}">
                    <a16:rowId xmlns:a16="http://schemas.microsoft.com/office/drawing/2014/main" val="3672805719"/>
                  </a:ext>
                </a:extLst>
              </a:tr>
              <a:tr h="246636">
                <a:tc>
                  <a:txBody>
                    <a:bodyPr/>
                    <a:lstStyle/>
                    <a:p>
                      <a:pPr algn="l" fontAlgn="ctr"/>
                      <a:r>
                        <a:rPr lang="es-CO" sz="1200" b="0" i="0" u="none" strike="noStrike">
                          <a:effectLst/>
                          <a:latin typeface="Calibri" panose="020F0502020204030204" pitchFamily="34" charset="0"/>
                        </a:rPr>
                        <a:t>Capital Suscrito y Pagado</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a:noFill/>
                    </a:lnB>
                  </a:tcPr>
                </a:tc>
                <a:extLst>
                  <a:ext uri="{0D108BD9-81ED-4DB2-BD59-A6C34878D82A}">
                    <a16:rowId xmlns:a16="http://schemas.microsoft.com/office/drawing/2014/main" val="3272573263"/>
                  </a:ext>
                </a:extLst>
              </a:tr>
              <a:tr h="246636">
                <a:tc>
                  <a:txBody>
                    <a:bodyPr/>
                    <a:lstStyle/>
                    <a:p>
                      <a:pPr algn="l" fontAlgn="ctr"/>
                      <a:r>
                        <a:rPr lang="es-CO" sz="1200" b="0" i="0" u="none" strike="noStrike">
                          <a:effectLst/>
                          <a:latin typeface="Calibri" panose="020F0502020204030204" pitchFamily="34" charset="0"/>
                        </a:rPr>
                        <a:t>Reservas</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203" marR="9203" marT="9203" marB="0" anchor="ctr">
                    <a:lnL>
                      <a:noFill/>
                    </a:lnL>
                    <a:lnR>
                      <a:noFill/>
                    </a:lnR>
                    <a:lnT>
                      <a:noFill/>
                    </a:lnT>
                    <a:lnB>
                      <a:noFill/>
                    </a:lnB>
                  </a:tcPr>
                </a:tc>
                <a:extLst>
                  <a:ext uri="{0D108BD9-81ED-4DB2-BD59-A6C34878D82A}">
                    <a16:rowId xmlns:a16="http://schemas.microsoft.com/office/drawing/2014/main" val="2610093517"/>
                  </a:ext>
                </a:extLst>
              </a:tr>
              <a:tr h="246636">
                <a:tc>
                  <a:txBody>
                    <a:bodyPr/>
                    <a:lstStyle/>
                    <a:p>
                      <a:pPr algn="l" fontAlgn="ctr"/>
                      <a:r>
                        <a:rPr lang="es-CO" sz="1200" b="0" i="0" u="none" strike="noStrike">
                          <a:effectLst/>
                          <a:latin typeface="Calibri" panose="020F0502020204030204" pitchFamily="34" charset="0"/>
                        </a:rPr>
                        <a:t>Resultado del ejercicio</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340</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478</a:t>
                      </a:r>
                    </a:p>
                  </a:txBody>
                  <a:tcPr marL="9203" marR="9203" marT="920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552</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a:t>
                      </a:r>
                    </a:p>
                  </a:txBody>
                  <a:tcPr marL="9203" marR="9203" marT="920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-38</a:t>
                      </a:r>
                    </a:p>
                  </a:txBody>
                  <a:tcPr marL="9203" marR="9203" marT="9203" marB="0" anchor="ctr">
                    <a:lnL>
                      <a:noFill/>
                    </a:lnL>
                    <a:lnR>
                      <a:noFill/>
                    </a:lnR>
                    <a:lnT>
                      <a:noFill/>
                    </a:lnT>
                    <a:lnB>
                      <a:noFill/>
                    </a:lnB>
                  </a:tcPr>
                </a:tc>
                <a:extLst>
                  <a:ext uri="{0D108BD9-81ED-4DB2-BD59-A6C34878D82A}">
                    <a16:rowId xmlns:a16="http://schemas.microsoft.com/office/drawing/2014/main" val="405646992"/>
                  </a:ext>
                </a:extLst>
              </a:tr>
              <a:tr h="246636">
                <a:tc>
                  <a:txBody>
                    <a:bodyPr/>
                    <a:lstStyle/>
                    <a:p>
                      <a:pPr algn="l" fontAlgn="ctr"/>
                      <a:r>
                        <a:rPr lang="es-CO" sz="1200" b="0" i="0" u="none" strike="noStrike">
                          <a:effectLst/>
                          <a:latin typeface="Calibri" panose="020F0502020204030204" pitchFamily="34" charset="0"/>
                        </a:rPr>
                        <a:t>Impactos por Transición</a:t>
                      </a: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03" marR="9203" marT="920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1561768"/>
                  </a:ext>
                </a:extLst>
              </a:tr>
              <a:tr h="246636">
                <a:tc>
                  <a:txBody>
                    <a:bodyPr/>
                    <a:lstStyle/>
                    <a:p>
                      <a:pPr algn="l" fontAlgn="ctr"/>
                      <a:r>
                        <a:rPr lang="es-CO" sz="1200" b="1" i="0" u="none" strike="noStrike">
                          <a:effectLst/>
                          <a:latin typeface="Calibri" panose="020F0502020204030204" pitchFamily="34" charset="0"/>
                        </a:rPr>
                        <a:t>TOTAL PATRIMONIO</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18,198</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18,280</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18,354</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941357"/>
                  </a:ext>
                </a:extLst>
              </a:tr>
              <a:tr h="185898">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9203" marR="9203" marT="920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9915734"/>
                  </a:ext>
                </a:extLst>
              </a:tr>
              <a:tr h="246636">
                <a:tc>
                  <a:txBody>
                    <a:bodyPr/>
                    <a:lstStyle/>
                    <a:p>
                      <a:pPr algn="l" fontAlgn="ctr"/>
                      <a:r>
                        <a:rPr lang="es-CO" sz="1200" b="1" i="0" u="none" strike="noStrike">
                          <a:effectLst/>
                          <a:latin typeface="Calibri" panose="020F0502020204030204" pitchFamily="34" charset="0"/>
                        </a:rPr>
                        <a:t>TOTAL PASIVO Y PATRIMONIO</a:t>
                      </a: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29,197</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22,741</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23,440</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28</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03" marR="9203" marT="9203" marB="0" anchor="ctr">
                    <a:lnL>
                      <a:noFill/>
                    </a:lnL>
                    <a:lnR>
                      <a:noFill/>
                    </a:lnR>
                    <a:lnT>
                      <a:noFill/>
                    </a:lnT>
                    <a:lnB>
                      <a:noFill/>
                    </a:lnB>
                  </a:tcPr>
                </a:tc>
                <a:tc>
                  <a:txBody>
                    <a:bodyPr/>
                    <a:lstStyle/>
                    <a:p>
                      <a:pPr algn="r" fontAlgn="ctr"/>
                      <a:r>
                        <a:rPr lang="es-CO" sz="1200" b="1" i="0" u="none" strike="noStrike" dirty="0">
                          <a:effectLst/>
                          <a:latin typeface="Calibri" panose="020F0502020204030204" pitchFamily="34" charset="0"/>
                        </a:rPr>
                        <a:t>25</a:t>
                      </a:r>
                    </a:p>
                  </a:txBody>
                  <a:tcPr marL="9203" marR="9203" marT="920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62429975"/>
                  </a:ext>
                </a:extLst>
              </a:tr>
            </a:tbl>
          </a:graphicData>
        </a:graphic>
      </p:graphicFrame>
      <p:sp>
        <p:nvSpPr>
          <p:cNvPr id="2" name="Rectángulo 1"/>
          <p:cNvSpPr/>
          <p:nvPr/>
        </p:nvSpPr>
        <p:spPr>
          <a:xfrm>
            <a:off x="0" y="6518239"/>
            <a:ext cx="12192000" cy="3397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54217" y="653423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7" name="Título 1">
            <a:extLst>
              <a:ext uri="{FF2B5EF4-FFF2-40B4-BE49-F238E27FC236}">
                <a16:creationId xmlns:a16="http://schemas.microsoft.com/office/drawing/2014/main" id="{E91AF023-2ACF-4E61-9CD7-0DB47CE6DF11}"/>
              </a:ext>
            </a:extLst>
          </p:cNvPr>
          <p:cNvSpPr txBox="1">
            <a:spLocks/>
          </p:cNvSpPr>
          <p:nvPr/>
        </p:nvSpPr>
        <p:spPr>
          <a:xfrm>
            <a:off x="2991549" y="85676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b="1" dirty="0">
                <a:solidFill>
                  <a:srgbClr val="293166"/>
                </a:solidFill>
                <a:latin typeface="+mn-lt"/>
                <a:ea typeface="+mn-ea"/>
              </a:rPr>
              <a:t>ESTADO DE SITUACION FINANCIERA INDIVIDUAL</a:t>
            </a:r>
          </a:p>
          <a:p>
            <a:pPr algn="ctr">
              <a:defRPr/>
            </a:pPr>
            <a:r>
              <a:rPr lang="es-CO" sz="1050" b="1" dirty="0">
                <a:solidFill>
                  <a:srgbClr val="293166"/>
                </a:solidFill>
                <a:latin typeface="+mn-lt"/>
                <a:ea typeface="+mn-ea"/>
              </a:rPr>
              <a:t>AL 31 DE OCTUBRE DE 2018 Y 31 DE OCTUBRE DE 2017</a:t>
            </a:r>
          </a:p>
          <a:p>
            <a:pPr algn="ctr">
              <a:defRPr/>
            </a:pPr>
            <a:r>
              <a:rPr lang="es-CO" sz="1050" b="1" dirty="0">
                <a:solidFill>
                  <a:srgbClr val="293166"/>
                </a:solidFill>
                <a:latin typeface="+mn-lt"/>
                <a:ea typeface="+mn-ea"/>
              </a:rPr>
              <a:t>(cifra en millones de pesos colombianos)</a:t>
            </a:r>
          </a:p>
          <a:p>
            <a:pPr>
              <a:defRPr/>
            </a:pPr>
            <a:endParaRPr lang="es-CO" sz="1050" dirty="0">
              <a:solidFill>
                <a:srgbClr val="0070C0"/>
              </a:solidFill>
              <a:latin typeface="+mn-lt"/>
              <a:ea typeface="+mn-ea"/>
              <a:cs typeface="Lato Regular"/>
            </a:endParaRPr>
          </a:p>
        </p:txBody>
      </p:sp>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333793" y="2427483"/>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575834" y="2649436"/>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2906404" y="292918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3053028" y="3177465"/>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5BCB1BCA-C88D-4A0A-9DED-154F60004F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2046745" cy="1149440"/>
          </a:xfrm>
          <a:prstGeom prst="rect">
            <a:avLst/>
          </a:prstGeom>
        </p:spPr>
      </p:pic>
      <p:pic>
        <p:nvPicPr>
          <p:cNvPr id="18" name="Imagen 17">
            <a:extLst>
              <a:ext uri="{FF2B5EF4-FFF2-40B4-BE49-F238E27FC236}">
                <a16:creationId xmlns:a16="http://schemas.microsoft.com/office/drawing/2014/main" id="{A7CB289C-5B2B-4AF5-8F18-A410B6192A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11243"/>
            <a:ext cx="2474290" cy="958787"/>
          </a:xfrm>
          <a:prstGeom prst="rect">
            <a:avLst/>
          </a:prstGeom>
        </p:spPr>
      </p:pic>
      <p:pic>
        <p:nvPicPr>
          <p:cNvPr id="19" name="Imagen 18">
            <a:extLst>
              <a:ext uri="{FF2B5EF4-FFF2-40B4-BE49-F238E27FC236}">
                <a16:creationId xmlns:a16="http://schemas.microsoft.com/office/drawing/2014/main" id="{86C8CF06-39B8-4FE7-8A1C-A108D1B402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71722" y="0"/>
            <a:ext cx="3207577" cy="1037942"/>
          </a:xfrm>
          <a:prstGeom prst="rect">
            <a:avLst/>
          </a:prstGeom>
        </p:spPr>
      </p:pic>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FF8B2305-0271-4780-BF74-2ECE7455577A}"/>
              </a:ext>
            </a:extLst>
          </p:cNvPr>
          <p:cNvGraphicFramePr>
            <a:graphicFrameLocks noGrp="1"/>
          </p:cNvGraphicFramePr>
          <p:nvPr>
            <p:extLst>
              <p:ext uri="{D42A27DB-BD31-4B8C-83A1-F6EECF244321}">
                <p14:modId xmlns:p14="http://schemas.microsoft.com/office/powerpoint/2010/main" val="744017290"/>
              </p:ext>
            </p:extLst>
          </p:nvPr>
        </p:nvGraphicFramePr>
        <p:xfrm>
          <a:off x="1338470" y="1603602"/>
          <a:ext cx="9329528" cy="4368020"/>
        </p:xfrm>
        <a:graphic>
          <a:graphicData uri="http://schemas.openxmlformats.org/drawingml/2006/table">
            <a:tbl>
              <a:tblPr/>
              <a:tblGrid>
                <a:gridCol w="3334585">
                  <a:extLst>
                    <a:ext uri="{9D8B030D-6E8A-4147-A177-3AD203B41FA5}">
                      <a16:colId xmlns:a16="http://schemas.microsoft.com/office/drawing/2014/main" val="1834782285"/>
                    </a:ext>
                  </a:extLst>
                </a:gridCol>
                <a:gridCol w="106281">
                  <a:extLst>
                    <a:ext uri="{9D8B030D-6E8A-4147-A177-3AD203B41FA5}">
                      <a16:colId xmlns:a16="http://schemas.microsoft.com/office/drawing/2014/main" val="533717969"/>
                    </a:ext>
                  </a:extLst>
                </a:gridCol>
                <a:gridCol w="69747">
                  <a:extLst>
                    <a:ext uri="{9D8B030D-6E8A-4147-A177-3AD203B41FA5}">
                      <a16:colId xmlns:a16="http://schemas.microsoft.com/office/drawing/2014/main" val="68686740"/>
                    </a:ext>
                  </a:extLst>
                </a:gridCol>
                <a:gridCol w="1009675">
                  <a:extLst>
                    <a:ext uri="{9D8B030D-6E8A-4147-A177-3AD203B41FA5}">
                      <a16:colId xmlns:a16="http://schemas.microsoft.com/office/drawing/2014/main" val="3937044921"/>
                    </a:ext>
                  </a:extLst>
                </a:gridCol>
                <a:gridCol w="92996">
                  <a:extLst>
                    <a:ext uri="{9D8B030D-6E8A-4147-A177-3AD203B41FA5}">
                      <a16:colId xmlns:a16="http://schemas.microsoft.com/office/drawing/2014/main" val="1759620281"/>
                    </a:ext>
                  </a:extLst>
                </a:gridCol>
                <a:gridCol w="1022961">
                  <a:extLst>
                    <a:ext uri="{9D8B030D-6E8A-4147-A177-3AD203B41FA5}">
                      <a16:colId xmlns:a16="http://schemas.microsoft.com/office/drawing/2014/main" val="246998838"/>
                    </a:ext>
                  </a:extLst>
                </a:gridCol>
                <a:gridCol w="92996">
                  <a:extLst>
                    <a:ext uri="{9D8B030D-6E8A-4147-A177-3AD203B41FA5}">
                      <a16:colId xmlns:a16="http://schemas.microsoft.com/office/drawing/2014/main" val="745961015"/>
                    </a:ext>
                  </a:extLst>
                </a:gridCol>
                <a:gridCol w="1009675">
                  <a:extLst>
                    <a:ext uri="{9D8B030D-6E8A-4147-A177-3AD203B41FA5}">
                      <a16:colId xmlns:a16="http://schemas.microsoft.com/office/drawing/2014/main" val="2874921875"/>
                    </a:ext>
                  </a:extLst>
                </a:gridCol>
                <a:gridCol w="92996">
                  <a:extLst>
                    <a:ext uri="{9D8B030D-6E8A-4147-A177-3AD203B41FA5}">
                      <a16:colId xmlns:a16="http://schemas.microsoft.com/office/drawing/2014/main" val="673681192"/>
                    </a:ext>
                  </a:extLst>
                </a:gridCol>
                <a:gridCol w="1009675">
                  <a:extLst>
                    <a:ext uri="{9D8B030D-6E8A-4147-A177-3AD203B41FA5}">
                      <a16:colId xmlns:a16="http://schemas.microsoft.com/office/drawing/2014/main" val="2513176861"/>
                    </a:ext>
                  </a:extLst>
                </a:gridCol>
                <a:gridCol w="92996">
                  <a:extLst>
                    <a:ext uri="{9D8B030D-6E8A-4147-A177-3AD203B41FA5}">
                      <a16:colId xmlns:a16="http://schemas.microsoft.com/office/drawing/2014/main" val="95618567"/>
                    </a:ext>
                  </a:extLst>
                </a:gridCol>
                <a:gridCol w="1394945">
                  <a:extLst>
                    <a:ext uri="{9D8B030D-6E8A-4147-A177-3AD203B41FA5}">
                      <a16:colId xmlns:a16="http://schemas.microsoft.com/office/drawing/2014/main" val="872374124"/>
                    </a:ext>
                  </a:extLst>
                </a:gridCol>
              </a:tblGrid>
              <a:tr h="536331">
                <a:tc>
                  <a:txBody>
                    <a:bodyPr/>
                    <a:lstStyle/>
                    <a:p>
                      <a:pPr algn="l" fontAlgn="b"/>
                      <a:endParaRPr lang="es-CO" sz="11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ctr"/>
                      <a:r>
                        <a:rPr lang="es-CO" sz="1000" b="0" i="0" u="none" strike="noStrike" dirty="0">
                          <a:effectLst/>
                          <a:latin typeface="Calibri" panose="020F0502020204030204" pitchFamily="34" charset="0"/>
                        </a:rPr>
                        <a:t>31-Oct-2018</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dirty="0">
                          <a:effectLst/>
                          <a:latin typeface="Calibri" panose="020F0502020204030204" pitchFamily="34" charset="0"/>
                        </a:rPr>
                        <a:t>31-Oct-2017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31-Dic-2017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1"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a:effectLst/>
                          <a:latin typeface="Calibri" panose="020F0502020204030204" pitchFamily="34" charset="0"/>
                        </a:rPr>
                        <a:t>Variación % Oct. 2018-2017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000" b="0" i="0" u="none" strike="noStrike">
                        <a:effectLst/>
                        <a:latin typeface="Calibri" panose="020F0502020204030204" pitchFamily="34" charset="0"/>
                      </a:endParaRPr>
                    </a:p>
                  </a:txBody>
                  <a:tcPr marL="8792" marR="8792" marT="8792" marB="0" anchor="ctr">
                    <a:lnL>
                      <a:noFill/>
                    </a:lnL>
                    <a:lnR>
                      <a:noFill/>
                    </a:lnR>
                    <a:lnT>
                      <a:noFill/>
                    </a:lnT>
                    <a:lnB>
                      <a:noFill/>
                    </a:lnB>
                  </a:tcPr>
                </a:tc>
                <a:tc>
                  <a:txBody>
                    <a:bodyPr/>
                    <a:lstStyle/>
                    <a:p>
                      <a:pPr algn="ctr" fontAlgn="ctr"/>
                      <a:r>
                        <a:rPr lang="es-CO" sz="1000" b="0" i="0" u="none" strike="noStrike" dirty="0">
                          <a:effectLst/>
                          <a:latin typeface="Calibri" panose="020F0502020204030204" pitchFamily="34" charset="0"/>
                        </a:rPr>
                        <a:t>Variación %                Oct 2018- Dic 2017</a:t>
                      </a:r>
                    </a:p>
                  </a:txBody>
                  <a:tcPr marL="8792" marR="8792" marT="879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9396689"/>
                  </a:ext>
                </a:extLst>
              </a:tr>
              <a:tr h="235634">
                <a:tc>
                  <a:txBody>
                    <a:bodyPr/>
                    <a:lstStyle/>
                    <a:p>
                      <a:pPr algn="l" fontAlgn="b"/>
                      <a:r>
                        <a:rPr lang="es-CO" sz="1200" b="0" i="0" u="none" strike="noStrike" dirty="0">
                          <a:solidFill>
                            <a:srgbClr val="000000"/>
                          </a:solidFill>
                          <a:effectLst/>
                          <a:latin typeface="Calibri" panose="020F0502020204030204" pitchFamily="34" charset="0"/>
                        </a:rPr>
                        <a:t>INGRESOS POR PRESTACION DE SERVICIOS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32,244</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24,831</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8792" marR="8792" marT="8792"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63707364"/>
                  </a:ext>
                </a:extLst>
              </a:tr>
              <a:tr h="235634">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250</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459</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8792" marR="8792" marT="8792" marB="0" anchor="b">
                    <a:lnL>
                      <a:noFill/>
                    </a:lnL>
                    <a:lnR>
                      <a:noFill/>
                    </a:lnR>
                    <a:lnT>
                      <a:noFill/>
                    </a:lnT>
                    <a:lnB>
                      <a:noFill/>
                    </a:lnB>
                  </a:tcPr>
                </a:tc>
                <a:extLst>
                  <a:ext uri="{0D108BD9-81ED-4DB2-BD59-A6C34878D82A}">
                    <a16:rowId xmlns:a16="http://schemas.microsoft.com/office/drawing/2014/main" val="3344093071"/>
                  </a:ext>
                </a:extLst>
              </a:tr>
              <a:tr h="235634">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33</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171</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7814628"/>
                  </a:ext>
                </a:extLst>
              </a:tr>
              <a:tr h="235634">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32,584</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25,324</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622306826"/>
                  </a:ext>
                </a:extLst>
              </a:tr>
              <a:tr h="193431">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28777247"/>
                  </a:ext>
                </a:extLst>
              </a:tr>
              <a:tr h="177605">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extLst>
                  <a:ext uri="{0D108BD9-81ED-4DB2-BD59-A6C34878D82A}">
                    <a16:rowId xmlns:a16="http://schemas.microsoft.com/office/drawing/2014/main" val="4274729296"/>
                  </a:ext>
                </a:extLst>
              </a:tr>
              <a:tr h="235634">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20,043</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13,515</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a:t>
                      </a:r>
                    </a:p>
                  </a:txBody>
                  <a:tcPr marL="8792" marR="8792" marT="8792" marB="0" anchor="b">
                    <a:lnL>
                      <a:noFill/>
                    </a:lnL>
                    <a:lnR>
                      <a:noFill/>
                    </a:lnR>
                    <a:lnT>
                      <a:noFill/>
                    </a:lnT>
                    <a:lnB>
                      <a:noFill/>
                    </a:lnB>
                  </a:tcPr>
                </a:tc>
                <a:extLst>
                  <a:ext uri="{0D108BD9-81ED-4DB2-BD59-A6C34878D82A}">
                    <a16:rowId xmlns:a16="http://schemas.microsoft.com/office/drawing/2014/main" val="2965964130"/>
                  </a:ext>
                </a:extLst>
              </a:tr>
              <a:tr h="235634">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8,892</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5,712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a:t>
                      </a:r>
                    </a:p>
                  </a:txBody>
                  <a:tcPr marL="8792" marR="8792" marT="8792" marB="0" anchor="b">
                    <a:lnL>
                      <a:noFill/>
                    </a:lnL>
                    <a:lnR>
                      <a:noFill/>
                    </a:lnR>
                    <a:lnT>
                      <a:noFill/>
                    </a:lnT>
                    <a:lnB>
                      <a:noFill/>
                    </a:lnB>
                  </a:tcPr>
                </a:tc>
                <a:extLst>
                  <a:ext uri="{0D108BD9-81ED-4DB2-BD59-A6C34878D82A}">
                    <a16:rowId xmlns:a16="http://schemas.microsoft.com/office/drawing/2014/main" val="1176622984"/>
                  </a:ext>
                </a:extLst>
              </a:tr>
              <a:tr h="235634">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144</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8792" marR="8792" marT="8792" marB="0" anchor="b">
                    <a:lnL>
                      <a:noFill/>
                    </a:lnL>
                    <a:lnR>
                      <a:noFill/>
                    </a:lnR>
                    <a:lnT>
                      <a:noFill/>
                    </a:lnT>
                    <a:lnB>
                      <a:noFill/>
                    </a:lnB>
                  </a:tcPr>
                </a:tc>
                <a:extLst>
                  <a:ext uri="{0D108BD9-81ED-4DB2-BD59-A6C34878D82A}">
                    <a16:rowId xmlns:a16="http://schemas.microsoft.com/office/drawing/2014/main" val="2091600554"/>
                  </a:ext>
                </a:extLst>
              </a:tr>
              <a:tr h="235634">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1,830</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3,801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3,963</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-54</a:t>
                      </a:r>
                    </a:p>
                  </a:txBody>
                  <a:tcPr marL="8792" marR="8792" marT="8792" marB="0" anchor="b">
                    <a:lnL>
                      <a:noFill/>
                    </a:lnL>
                    <a:lnR>
                      <a:noFill/>
                    </a:lnR>
                    <a:lnT>
                      <a:noFill/>
                    </a:lnT>
                    <a:lnB>
                      <a:noFill/>
                    </a:lnB>
                  </a:tcPr>
                </a:tc>
                <a:extLst>
                  <a:ext uri="{0D108BD9-81ED-4DB2-BD59-A6C34878D82A}">
                    <a16:rowId xmlns:a16="http://schemas.microsoft.com/office/drawing/2014/main" val="4029005833"/>
                  </a:ext>
                </a:extLst>
              </a:tr>
              <a:tr h="235634">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a:t>
                      </a:r>
                    </a:p>
                  </a:txBody>
                  <a:tcPr marL="8792" marR="8792" marT="8792"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8792" marR="8792" marT="8792" marB="0" anchor="b">
                    <a:lnL>
                      <a:noFill/>
                    </a:lnL>
                    <a:lnR>
                      <a:noFill/>
                    </a:lnR>
                    <a:lnT>
                      <a:noFill/>
                    </a:lnT>
                    <a:lnB>
                      <a:noFill/>
                    </a:lnB>
                  </a:tcPr>
                </a:tc>
                <a:extLst>
                  <a:ext uri="{0D108BD9-81ED-4DB2-BD59-A6C34878D82A}">
                    <a16:rowId xmlns:a16="http://schemas.microsoft.com/office/drawing/2014/main" val="2644760536"/>
                  </a:ext>
                </a:extLst>
              </a:tr>
              <a:tr h="235634">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1,053</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3848364"/>
                  </a:ext>
                </a:extLst>
              </a:tr>
              <a:tr h="235634">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32,062</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24,687</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6</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66770663"/>
                  </a:ext>
                </a:extLst>
              </a:tr>
              <a:tr h="177605">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74402525"/>
                  </a:ext>
                </a:extLst>
              </a:tr>
              <a:tr h="235634">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8792" marR="8792" marT="8792"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522</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636</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780</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a:t>
                      </a:r>
                    </a:p>
                  </a:txBody>
                  <a:tcPr marL="8792" marR="8792" marT="8792"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8792" marR="8792" marT="8792" marB="0" anchor="b">
                    <a:lnL>
                      <a:noFill/>
                    </a:lnL>
                    <a:lnR>
                      <a:noFill/>
                    </a:lnR>
                    <a:lnT>
                      <a:noFill/>
                    </a:lnT>
                    <a:lnB>
                      <a:noFill/>
                    </a:lnB>
                  </a:tcPr>
                </a:tc>
                <a:extLst>
                  <a:ext uri="{0D108BD9-81ED-4DB2-BD59-A6C34878D82A}">
                    <a16:rowId xmlns:a16="http://schemas.microsoft.com/office/drawing/2014/main" val="2913482670"/>
                  </a:ext>
                </a:extLst>
              </a:tr>
              <a:tr h="184639">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5508"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182</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159</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a:t>
                      </a:r>
                    </a:p>
                  </a:txBody>
                  <a:tcPr marL="8792" marR="8792" marT="879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4987682"/>
                  </a:ext>
                </a:extLst>
              </a:tr>
              <a:tr h="235634">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340</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dirty="0">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478</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552</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-29</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8792" marR="8792" marT="8792"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-38</a:t>
                      </a:r>
                    </a:p>
                  </a:txBody>
                  <a:tcPr marL="8792" marR="8792" marT="879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980752474"/>
                  </a:ext>
                </a:extLst>
              </a:tr>
            </a:tbl>
          </a:graphicData>
        </a:graphic>
      </p:graphicFrame>
      <p:sp>
        <p:nvSpPr>
          <p:cNvPr id="2" name="Rectángulo 1"/>
          <p:cNvSpPr/>
          <p:nvPr/>
        </p:nvSpPr>
        <p:spPr>
          <a:xfrm>
            <a:off x="-1" y="6520420"/>
            <a:ext cx="12179299" cy="3375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67470"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6" name="Título 1">
            <a:extLst>
              <a:ext uri="{FF2B5EF4-FFF2-40B4-BE49-F238E27FC236}">
                <a16:creationId xmlns:a16="http://schemas.microsoft.com/office/drawing/2014/main" id="{7304EFE3-98E5-46B8-AC3D-521DB0A1AE9C}"/>
              </a:ext>
            </a:extLst>
          </p:cNvPr>
          <p:cNvSpPr txBox="1">
            <a:spLocks/>
          </p:cNvSpPr>
          <p:nvPr/>
        </p:nvSpPr>
        <p:spPr>
          <a:xfrm>
            <a:off x="2544847" y="918923"/>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b="1" dirty="0">
                <a:solidFill>
                  <a:srgbClr val="293166"/>
                </a:solidFill>
                <a:latin typeface="+mn-lt"/>
                <a:ea typeface="+mn-ea"/>
              </a:rPr>
              <a:t>ESTADO DE RESULTADO INTEGRAL INDIVIDUAL</a:t>
            </a:r>
          </a:p>
          <a:p>
            <a:pPr algn="ctr">
              <a:defRPr/>
            </a:pPr>
            <a:r>
              <a:rPr lang="es-CO" sz="1050" b="1" dirty="0">
                <a:solidFill>
                  <a:srgbClr val="293166"/>
                </a:solidFill>
                <a:latin typeface="+mn-lt"/>
                <a:ea typeface="+mn-ea"/>
              </a:rPr>
              <a:t>DEL 1° AL 31 DE OCTUBRE DE 2018 Y DEL 1° AL 31 DE OCTUBRE DE 2017</a:t>
            </a:r>
          </a:p>
          <a:p>
            <a:pPr algn="ctr">
              <a:defRPr/>
            </a:pPr>
            <a:r>
              <a:rPr lang="es-CO" sz="1050" b="1" dirty="0">
                <a:solidFill>
                  <a:srgbClr val="293166"/>
                </a:solidFill>
                <a:latin typeface="+mn-lt"/>
                <a:ea typeface="+mn-ea"/>
              </a:rPr>
              <a:t>(cifras expresadas en millones de pesos</a:t>
            </a:r>
            <a:r>
              <a:rPr lang="es-CO" sz="1600" b="1" dirty="0">
                <a:solidFill>
                  <a:srgbClr val="293166"/>
                </a:solidFill>
                <a:latin typeface="+mn-lt"/>
                <a:ea typeface="+mn-ea"/>
              </a:rPr>
              <a:t>)</a:t>
            </a:r>
          </a:p>
          <a:p>
            <a:pPr>
              <a:defRPr/>
            </a:pPr>
            <a:endParaRPr lang="es-CO" sz="1600" dirty="0">
              <a:solidFill>
                <a:srgbClr val="0070C0"/>
              </a:solidFill>
              <a:latin typeface="+mn-lt"/>
              <a:ea typeface="+mn-ea"/>
              <a:cs typeface="Lato Regular"/>
            </a:endParaRPr>
          </a:p>
        </p:txBody>
      </p:sp>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3641374" y="341016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3486255" y="366734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4" action="ppaction://hlinksldjump" highlightClick="1"/>
            <a:extLst>
              <a:ext uri="{FF2B5EF4-FFF2-40B4-BE49-F238E27FC236}">
                <a16:creationId xmlns:a16="http://schemas.microsoft.com/office/drawing/2014/main" id="{CD1160F1-BFAD-40DE-9AA2-D7C6FF6B85A5}"/>
              </a:ext>
            </a:extLst>
          </p:cNvPr>
          <p:cNvSpPr/>
          <p:nvPr/>
        </p:nvSpPr>
        <p:spPr>
          <a:xfrm>
            <a:off x="4554111" y="388167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4162736" y="4153031"/>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4931435" y="4352209"/>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4179738" y="459733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6" name="Imagen 15">
            <a:extLst>
              <a:ext uri="{FF2B5EF4-FFF2-40B4-BE49-F238E27FC236}">
                <a16:creationId xmlns:a16="http://schemas.microsoft.com/office/drawing/2014/main" id="{FE47EDD5-53C2-48C2-B7AE-94E84E4FF9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1"/>
            <a:ext cx="1981200" cy="1112630"/>
          </a:xfrm>
          <a:prstGeom prst="rect">
            <a:avLst/>
          </a:prstGeom>
        </p:spPr>
      </p:pic>
      <p:pic>
        <p:nvPicPr>
          <p:cNvPr id="17" name="Imagen 16">
            <a:extLst>
              <a:ext uri="{FF2B5EF4-FFF2-40B4-BE49-F238E27FC236}">
                <a16:creationId xmlns:a16="http://schemas.microsoft.com/office/drawing/2014/main" id="{4165B23E-E6CA-44C4-8571-55C2BD3847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2217" y="11243"/>
            <a:ext cx="2492657" cy="965905"/>
          </a:xfrm>
          <a:prstGeom prst="rect">
            <a:avLst/>
          </a:prstGeom>
        </p:spPr>
      </p:pic>
      <p:pic>
        <p:nvPicPr>
          <p:cNvPr id="21" name="Imagen 20">
            <a:extLst>
              <a:ext uri="{FF2B5EF4-FFF2-40B4-BE49-F238E27FC236}">
                <a16:creationId xmlns:a16="http://schemas.microsoft.com/office/drawing/2014/main" id="{4DF60FD9-0DB6-4BED-B164-029530D97D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90991" y="1"/>
            <a:ext cx="3088308" cy="999348"/>
          </a:xfrm>
          <a:prstGeom prst="rect">
            <a:avLst/>
          </a:prstGeom>
        </p:spPr>
      </p:pic>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20419"/>
            <a:ext cx="12179299"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77488"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2. PORTAFOLIO</a:t>
            </a:r>
          </a:p>
          <a:p>
            <a:pPr algn="ctr"/>
            <a:r>
              <a:rPr lang="es-CO" sz="4400" b="1" dirty="0">
                <a:solidFill>
                  <a:srgbClr val="002060"/>
                </a:solidFill>
              </a:rPr>
              <a:t> A 31 DE OCTUBRE DE 2018</a:t>
            </a:r>
            <a:endParaRPr lang="es-ES" sz="4400" b="1" dirty="0">
              <a:solidFill>
                <a:srgbClr val="002060"/>
              </a:solidFill>
            </a:endParaRPr>
          </a:p>
        </p:txBody>
      </p:sp>
      <p:pic>
        <p:nvPicPr>
          <p:cNvPr id="10" name="Imagen 9">
            <a:extLst>
              <a:ext uri="{FF2B5EF4-FFF2-40B4-BE49-F238E27FC236}">
                <a16:creationId xmlns:a16="http://schemas.microsoft.com/office/drawing/2014/main" id="{FFADC105-A776-4231-973A-425AF8CBF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31A3866E-7F02-4C75-A9E4-2254DED25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8814976D-9440-49BC-B05C-19AF72CD3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0594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51410"/>
            <a:ext cx="12179299" cy="30658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0542" y="652865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186986" y="970030"/>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OCTUBRE 2018 </a:t>
            </a:r>
          </a:p>
        </p:txBody>
      </p:sp>
      <p:pic>
        <p:nvPicPr>
          <p:cNvPr id="11" name="Imagen 10">
            <a:extLst>
              <a:ext uri="{FF2B5EF4-FFF2-40B4-BE49-F238E27FC236}">
                <a16:creationId xmlns:a16="http://schemas.microsoft.com/office/drawing/2014/main" id="{9BC684F3-FF2F-4A6C-A520-B9A999FC653D}"/>
              </a:ext>
            </a:extLst>
          </p:cNvPr>
          <p:cNvPicPr>
            <a:picLocks noChangeAspect="1"/>
          </p:cNvPicPr>
          <p:nvPr/>
        </p:nvPicPr>
        <p:blipFill>
          <a:blip r:embed="rId2"/>
          <a:stretch>
            <a:fillRect/>
          </a:stretch>
        </p:blipFill>
        <p:spPr>
          <a:xfrm>
            <a:off x="1113182" y="1530430"/>
            <a:ext cx="9412433" cy="2296528"/>
          </a:xfrm>
          <a:prstGeom prst="rect">
            <a:avLst/>
          </a:prstGeom>
        </p:spPr>
      </p:pic>
      <p:graphicFrame>
        <p:nvGraphicFramePr>
          <p:cNvPr id="14" name="Gráfico 13">
            <a:extLst>
              <a:ext uri="{FF2B5EF4-FFF2-40B4-BE49-F238E27FC236}">
                <a16:creationId xmlns:a16="http://schemas.microsoft.com/office/drawing/2014/main" id="{D6BDE274-EF38-4B3C-A45C-82C7FEB9CFAD}"/>
              </a:ext>
            </a:extLst>
          </p:cNvPr>
          <p:cNvGraphicFramePr>
            <a:graphicFrameLocks/>
          </p:cNvGraphicFramePr>
          <p:nvPr>
            <p:extLst>
              <p:ext uri="{D42A27DB-BD31-4B8C-83A1-F6EECF244321}">
                <p14:modId xmlns:p14="http://schemas.microsoft.com/office/powerpoint/2010/main" val="1553644311"/>
              </p:ext>
            </p:extLst>
          </p:nvPr>
        </p:nvGraphicFramePr>
        <p:xfrm>
          <a:off x="3055320" y="3760315"/>
          <a:ext cx="6081361" cy="2821139"/>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a:extLst>
              <a:ext uri="{FF2B5EF4-FFF2-40B4-BE49-F238E27FC236}">
                <a16:creationId xmlns:a16="http://schemas.microsoft.com/office/drawing/2014/main" id="{5EC6E208-5F3E-4506-B226-293E1C681FAD}"/>
              </a:ext>
            </a:extLst>
          </p:cNvPr>
          <p:cNvSpPr txBox="1"/>
          <p:nvPr/>
        </p:nvSpPr>
        <p:spPr>
          <a:xfrm>
            <a:off x="8769315" y="1239335"/>
            <a:ext cx="2147977" cy="261610"/>
          </a:xfrm>
          <a:prstGeom prst="rect">
            <a:avLst/>
          </a:prstGeom>
          <a:noFill/>
        </p:spPr>
        <p:txBody>
          <a:bodyPr wrap="square" rtlCol="0">
            <a:spAutoFit/>
          </a:bodyPr>
          <a:lstStyle/>
          <a:p>
            <a:r>
              <a:rPr lang="es-CO" sz="1100" dirty="0"/>
              <a:t>Cifras en Millones de Pesos</a:t>
            </a:r>
          </a:p>
        </p:txBody>
      </p:sp>
      <p:pic>
        <p:nvPicPr>
          <p:cNvPr id="15" name="Imagen 14">
            <a:extLst>
              <a:ext uri="{FF2B5EF4-FFF2-40B4-BE49-F238E27FC236}">
                <a16:creationId xmlns:a16="http://schemas.microsoft.com/office/drawing/2014/main" id="{8428C9A8-D0F7-427C-BAB6-C8F241ADDB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6" name="Imagen 15">
            <a:extLst>
              <a:ext uri="{FF2B5EF4-FFF2-40B4-BE49-F238E27FC236}">
                <a16:creationId xmlns:a16="http://schemas.microsoft.com/office/drawing/2014/main" id="{542D7856-92B9-4B01-B81F-4040108AA4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1243"/>
            <a:ext cx="2474290" cy="958787"/>
          </a:xfrm>
          <a:prstGeom prst="rect">
            <a:avLst/>
          </a:prstGeom>
        </p:spPr>
      </p:pic>
      <p:pic>
        <p:nvPicPr>
          <p:cNvPr id="17" name="Imagen 16">
            <a:extLst>
              <a:ext uri="{FF2B5EF4-FFF2-40B4-BE49-F238E27FC236}">
                <a16:creationId xmlns:a16="http://schemas.microsoft.com/office/drawing/2014/main" id="{9D6763F6-9A48-4DB6-8E49-C80451085A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37983" y="0"/>
            <a:ext cx="3141316" cy="1016501"/>
          </a:xfrm>
          <a:prstGeom prst="rect">
            <a:avLst/>
          </a:prstGeom>
        </p:spPr>
      </p:pic>
    </p:spTree>
    <p:extLst>
      <p:ext uri="{BB962C8B-B14F-4D97-AF65-F5344CB8AC3E}">
        <p14:creationId xmlns:p14="http://schemas.microsoft.com/office/powerpoint/2010/main" val="4196136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20419"/>
            <a:ext cx="12179299" cy="3452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60472" y="653650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0" name="Grupo 9">
            <a:extLst>
              <a:ext uri="{FF2B5EF4-FFF2-40B4-BE49-F238E27FC236}">
                <a16:creationId xmlns:a16="http://schemas.microsoft.com/office/drawing/2014/main" id="{2FBD7137-042B-4AF7-855A-12D9A960469D}"/>
              </a:ext>
            </a:extLst>
          </p:cNvPr>
          <p:cNvGrpSpPr/>
          <p:nvPr/>
        </p:nvGrpSpPr>
        <p:grpSpPr>
          <a:xfrm>
            <a:off x="1537252" y="1862142"/>
            <a:ext cx="4608274" cy="3710522"/>
            <a:chOff x="721811" y="1862142"/>
            <a:chExt cx="5863717" cy="3820501"/>
          </a:xfrm>
        </p:grpSpPr>
        <p:graphicFrame>
          <p:nvGraphicFramePr>
            <p:cNvPr id="11" name="Gráfico 10">
              <a:extLst>
                <a:ext uri="{FF2B5EF4-FFF2-40B4-BE49-F238E27FC236}">
                  <a16:creationId xmlns:a16="http://schemas.microsoft.com/office/drawing/2014/main" id="{BCC70358-A49E-4D6E-B9D5-13D1D1F0B8E2}"/>
                </a:ext>
              </a:extLst>
            </p:cNvPr>
            <p:cNvGraphicFramePr>
              <a:graphicFrameLocks/>
            </p:cNvGraphicFramePr>
            <p:nvPr>
              <p:extLst/>
            </p:nvPr>
          </p:nvGraphicFramePr>
          <p:xfrm>
            <a:off x="721811" y="2253673"/>
            <a:ext cx="5863717" cy="3428970"/>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ángulo 13">
              <a:extLst>
                <a:ext uri="{FF2B5EF4-FFF2-40B4-BE49-F238E27FC236}">
                  <a16:creationId xmlns:a16="http://schemas.microsoft.com/office/drawing/2014/main" id="{490D1147-60B4-4778-976A-335B444E3535}"/>
                </a:ext>
              </a:extLst>
            </p:cNvPr>
            <p:cNvSpPr/>
            <p:nvPr/>
          </p:nvSpPr>
          <p:spPr>
            <a:xfrm>
              <a:off x="1644540" y="1862142"/>
              <a:ext cx="3680948" cy="316899"/>
            </a:xfrm>
            <a:prstGeom prst="rect">
              <a:avLst/>
            </a:prstGeom>
          </p:spPr>
          <p:txBody>
            <a:bodyPr wrap="none">
              <a:spAutoFit/>
            </a:bodyPr>
            <a:lstStyle/>
            <a:p>
              <a:pPr algn="ctr">
                <a:defRPr sz="2128" b="1" i="0" u="none" strike="noStrike" kern="1200" cap="all" baseline="0">
                  <a:solidFill>
                    <a:prstClr val="black">
                      <a:lumMod val="65000"/>
                      <a:lumOff val="35000"/>
                    </a:prstClr>
                  </a:solidFill>
                  <a:latin typeface="+mn-lt"/>
                  <a:ea typeface="+mn-ea"/>
                  <a:cs typeface="+mn-cs"/>
                </a:defRPr>
              </a:pPr>
              <a:r>
                <a:rPr lang="en-US" sz="1400" dirty="0"/>
                <a:t>COMPOSICIÓN RECURSOS EXTINTOS</a:t>
              </a:r>
            </a:p>
          </p:txBody>
        </p:sp>
      </p:grpSp>
      <p:grpSp>
        <p:nvGrpSpPr>
          <p:cNvPr id="15" name="Grupo 14">
            <a:extLst>
              <a:ext uri="{FF2B5EF4-FFF2-40B4-BE49-F238E27FC236}">
                <a16:creationId xmlns:a16="http://schemas.microsoft.com/office/drawing/2014/main" id="{F9001784-2088-40AB-9A39-522E1240E91F}"/>
              </a:ext>
            </a:extLst>
          </p:cNvPr>
          <p:cNvGrpSpPr/>
          <p:nvPr/>
        </p:nvGrpSpPr>
        <p:grpSpPr>
          <a:xfrm>
            <a:off x="6216770" y="1851198"/>
            <a:ext cx="4608274" cy="3721466"/>
            <a:chOff x="6996107" y="1885155"/>
            <a:chExt cx="4609820" cy="3840582"/>
          </a:xfrm>
        </p:grpSpPr>
        <p:graphicFrame>
          <p:nvGraphicFramePr>
            <p:cNvPr id="16" name="Gráfico 15">
              <a:extLst>
                <a:ext uri="{FF2B5EF4-FFF2-40B4-BE49-F238E27FC236}">
                  <a16:creationId xmlns:a16="http://schemas.microsoft.com/office/drawing/2014/main" id="{39DF4AFB-1922-44CD-AC20-A34A57CC258B}"/>
                </a:ext>
              </a:extLst>
            </p:cNvPr>
            <p:cNvGraphicFramePr>
              <a:graphicFrameLocks/>
            </p:cNvGraphicFramePr>
            <p:nvPr>
              <p:extLst/>
            </p:nvPr>
          </p:nvGraphicFramePr>
          <p:xfrm>
            <a:off x="6996107" y="2319223"/>
            <a:ext cx="4609820" cy="3406514"/>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ángulo 16">
              <a:extLst>
                <a:ext uri="{FF2B5EF4-FFF2-40B4-BE49-F238E27FC236}">
                  <a16:creationId xmlns:a16="http://schemas.microsoft.com/office/drawing/2014/main" id="{38841FC1-5ADE-41F8-9AEE-11B2449C0BD8}"/>
                </a:ext>
              </a:extLst>
            </p:cNvPr>
            <p:cNvSpPr/>
            <p:nvPr/>
          </p:nvSpPr>
          <p:spPr>
            <a:xfrm>
              <a:off x="7726406" y="1885155"/>
              <a:ext cx="3149227" cy="317628"/>
            </a:xfrm>
            <a:prstGeom prst="rect">
              <a:avLst/>
            </a:prstGeom>
          </p:spPr>
          <p:txBody>
            <a:bodyPr wrap="none">
              <a:spAutoFit/>
            </a:bodyPr>
            <a:lstStyle/>
            <a:p>
              <a:pPr algn="ctr">
                <a:defRPr sz="2128" b="1" i="0" u="none" strike="noStrike" kern="1200" cap="all" baseline="0">
                  <a:solidFill>
                    <a:prstClr val="black">
                      <a:lumMod val="65000"/>
                      <a:lumOff val="35000"/>
                    </a:prstClr>
                  </a:solidFill>
                  <a:latin typeface="+mn-lt"/>
                  <a:ea typeface="+mn-ea"/>
                  <a:cs typeface="+mn-cs"/>
                </a:defRPr>
              </a:pPr>
              <a:r>
                <a:rPr lang="en-US" sz="1400" dirty="0"/>
                <a:t>COMPOSICIÓN RECURSOS INCAUTADOS</a:t>
              </a:r>
            </a:p>
          </p:txBody>
        </p:sp>
      </p:grpSp>
      <p:pic>
        <p:nvPicPr>
          <p:cNvPr id="18" name="Imagen 17">
            <a:extLst>
              <a:ext uri="{FF2B5EF4-FFF2-40B4-BE49-F238E27FC236}">
                <a16:creationId xmlns:a16="http://schemas.microsoft.com/office/drawing/2014/main" id="{B63C394F-DD32-441A-BF09-5DCDC321B2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9" name="Imagen 18">
            <a:extLst>
              <a:ext uri="{FF2B5EF4-FFF2-40B4-BE49-F238E27FC236}">
                <a16:creationId xmlns:a16="http://schemas.microsoft.com/office/drawing/2014/main" id="{36076019-617D-4A58-8385-AEDEFF1685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3697" y="11243"/>
            <a:ext cx="3036594" cy="1176680"/>
          </a:xfrm>
          <a:prstGeom prst="rect">
            <a:avLst/>
          </a:prstGeom>
        </p:spPr>
      </p:pic>
      <p:pic>
        <p:nvPicPr>
          <p:cNvPr id="20" name="Imagen 19">
            <a:extLst>
              <a:ext uri="{FF2B5EF4-FFF2-40B4-BE49-F238E27FC236}">
                <a16:creationId xmlns:a16="http://schemas.microsoft.com/office/drawing/2014/main" id="{E195705C-8DB8-426C-869B-7E8BD34606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12481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20"/>
            <a:ext cx="12192000" cy="3375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07858"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a:extLst>
              <a:ext uri="{FF2B5EF4-FFF2-40B4-BE49-F238E27FC236}">
                <a16:creationId xmlns:a16="http://schemas.microsoft.com/office/drawing/2014/main" id="{969994E6-50A2-483F-9FE5-076D067A37A0}"/>
              </a:ext>
            </a:extLst>
          </p:cNvPr>
          <p:cNvPicPr>
            <a:picLocks noChangeAspect="1"/>
          </p:cNvPicPr>
          <p:nvPr/>
        </p:nvPicPr>
        <p:blipFill>
          <a:blip r:embed="rId2"/>
          <a:stretch>
            <a:fillRect/>
          </a:stretch>
        </p:blipFill>
        <p:spPr>
          <a:xfrm>
            <a:off x="1444487" y="1510749"/>
            <a:ext cx="9872870" cy="4572000"/>
          </a:xfrm>
          <a:prstGeom prst="rect">
            <a:avLst/>
          </a:prstGeom>
        </p:spPr>
      </p:pic>
      <p:pic>
        <p:nvPicPr>
          <p:cNvPr id="9" name="Imagen 8">
            <a:extLst>
              <a:ext uri="{FF2B5EF4-FFF2-40B4-BE49-F238E27FC236}">
                <a16:creationId xmlns:a16="http://schemas.microsoft.com/office/drawing/2014/main" id="{7EB32B7F-444E-4BE5-A06E-6FFC2AA546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0" name="Imagen 9">
            <a:extLst>
              <a:ext uri="{FF2B5EF4-FFF2-40B4-BE49-F238E27FC236}">
                <a16:creationId xmlns:a16="http://schemas.microsoft.com/office/drawing/2014/main" id="{8BC8037B-4774-4645-B30D-67CAC85F03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6643" y="11242"/>
            <a:ext cx="3123647" cy="1210413"/>
          </a:xfrm>
          <a:prstGeom prst="rect">
            <a:avLst/>
          </a:prstGeom>
        </p:spPr>
      </p:pic>
      <p:pic>
        <p:nvPicPr>
          <p:cNvPr id="11" name="Imagen 10">
            <a:extLst>
              <a:ext uri="{FF2B5EF4-FFF2-40B4-BE49-F238E27FC236}">
                <a16:creationId xmlns:a16="http://schemas.microsoft.com/office/drawing/2014/main" id="{2D3B8BB6-E946-4DEA-A9C7-FDF1C25EBD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57402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9" name="Imagen 8">
            <a:extLst>
              <a:ext uri="{FF2B5EF4-FFF2-40B4-BE49-F238E27FC236}">
                <a16:creationId xmlns:a16="http://schemas.microsoft.com/office/drawing/2014/main" id="{614ACA6C-2715-4351-87B9-687C74E65888}"/>
              </a:ext>
            </a:extLst>
          </p:cNvPr>
          <p:cNvPicPr>
            <a:picLocks noChangeAspect="1"/>
          </p:cNvPicPr>
          <p:nvPr/>
        </p:nvPicPr>
        <p:blipFill>
          <a:blip r:embed="rId2"/>
          <a:stretch>
            <a:fillRect/>
          </a:stretch>
        </p:blipFill>
        <p:spPr>
          <a:xfrm>
            <a:off x="1563757" y="1040520"/>
            <a:ext cx="8923218" cy="2572249"/>
          </a:xfrm>
          <a:prstGeom prst="rect">
            <a:avLst/>
          </a:prstGeom>
        </p:spPr>
      </p:pic>
      <p:graphicFrame>
        <p:nvGraphicFramePr>
          <p:cNvPr id="10" name="Gráfico 9">
            <a:extLst>
              <a:ext uri="{FF2B5EF4-FFF2-40B4-BE49-F238E27FC236}">
                <a16:creationId xmlns:a16="http://schemas.microsoft.com/office/drawing/2014/main" id="{E0C6C84B-F565-401D-9E3F-A7801D9D9852}"/>
              </a:ext>
            </a:extLst>
          </p:cNvPr>
          <p:cNvGraphicFramePr>
            <a:graphicFrameLocks/>
          </p:cNvGraphicFramePr>
          <p:nvPr>
            <p:extLst/>
          </p:nvPr>
        </p:nvGraphicFramePr>
        <p:xfrm>
          <a:off x="3007048" y="3726810"/>
          <a:ext cx="6936334"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11" name="Imagen 10">
            <a:extLst>
              <a:ext uri="{FF2B5EF4-FFF2-40B4-BE49-F238E27FC236}">
                <a16:creationId xmlns:a16="http://schemas.microsoft.com/office/drawing/2014/main" id="{D2858127-DE8E-4807-8FF8-6D32BAB705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067339" cy="1161005"/>
          </a:xfrm>
          <a:prstGeom prst="rect">
            <a:avLst/>
          </a:prstGeom>
        </p:spPr>
      </p:pic>
      <p:pic>
        <p:nvPicPr>
          <p:cNvPr id="14" name="Imagen 13">
            <a:extLst>
              <a:ext uri="{FF2B5EF4-FFF2-40B4-BE49-F238E27FC236}">
                <a16:creationId xmlns:a16="http://schemas.microsoft.com/office/drawing/2014/main" id="{C4790F02-A7CD-49A0-A197-DD6EE48D8E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1243"/>
            <a:ext cx="2474290" cy="958787"/>
          </a:xfrm>
          <a:prstGeom prst="rect">
            <a:avLst/>
          </a:prstGeom>
        </p:spPr>
      </p:pic>
      <p:pic>
        <p:nvPicPr>
          <p:cNvPr id="15" name="Imagen 14">
            <a:extLst>
              <a:ext uri="{FF2B5EF4-FFF2-40B4-BE49-F238E27FC236}">
                <a16:creationId xmlns:a16="http://schemas.microsoft.com/office/drawing/2014/main" id="{4A87A670-7BEF-4B19-847C-3741AE2921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2209" y="0"/>
            <a:ext cx="3287090" cy="1063672"/>
          </a:xfrm>
          <a:prstGeom prst="rect">
            <a:avLst/>
          </a:prstGeom>
        </p:spPr>
      </p:pic>
    </p:spTree>
    <p:extLst>
      <p:ext uri="{BB962C8B-B14F-4D97-AF65-F5344CB8AC3E}">
        <p14:creationId xmlns:p14="http://schemas.microsoft.com/office/powerpoint/2010/main" val="1792553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13244" y="65463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81F4DEEA-EB34-4077-955E-BCDE18CC2A08}"/>
              </a:ext>
            </a:extLst>
          </p:cNvPr>
          <p:cNvSpPr txBox="1"/>
          <p:nvPr/>
        </p:nvSpPr>
        <p:spPr>
          <a:xfrm>
            <a:off x="5895916" y="887684"/>
            <a:ext cx="4636999" cy="707886"/>
          </a:xfrm>
          <a:prstGeom prst="rect">
            <a:avLst/>
          </a:prstGeom>
          <a:noFill/>
        </p:spPr>
        <p:txBody>
          <a:bodyPr wrap="square" rtlCol="0">
            <a:spAutoFit/>
          </a:bodyPr>
          <a:lstStyle/>
          <a:p>
            <a:pPr algn="r"/>
            <a:r>
              <a:rPr lang="es-ES" sz="2000" b="1" dirty="0">
                <a:solidFill>
                  <a:srgbClr val="000A8B"/>
                </a:solidFill>
              </a:rPr>
              <a:t>PORTAFOLIO RECURSOS PROPIOS SAE Octubre 2018 </a:t>
            </a:r>
          </a:p>
        </p:txBody>
      </p:sp>
      <p:pic>
        <p:nvPicPr>
          <p:cNvPr id="9" name="Imagen 8">
            <a:extLst>
              <a:ext uri="{FF2B5EF4-FFF2-40B4-BE49-F238E27FC236}">
                <a16:creationId xmlns:a16="http://schemas.microsoft.com/office/drawing/2014/main" id="{3E0602AF-12A8-477F-BC84-E145472AF439}"/>
              </a:ext>
            </a:extLst>
          </p:cNvPr>
          <p:cNvPicPr>
            <a:picLocks noChangeAspect="1"/>
          </p:cNvPicPr>
          <p:nvPr/>
        </p:nvPicPr>
        <p:blipFill>
          <a:blip r:embed="rId2"/>
          <a:stretch>
            <a:fillRect/>
          </a:stretch>
        </p:blipFill>
        <p:spPr>
          <a:xfrm>
            <a:off x="1771775" y="1779984"/>
            <a:ext cx="8680566" cy="1165860"/>
          </a:xfrm>
          <a:prstGeom prst="rect">
            <a:avLst/>
          </a:prstGeom>
        </p:spPr>
      </p:pic>
      <p:graphicFrame>
        <p:nvGraphicFramePr>
          <p:cNvPr id="10" name="Gráfico 9">
            <a:extLst>
              <a:ext uri="{FF2B5EF4-FFF2-40B4-BE49-F238E27FC236}">
                <a16:creationId xmlns:a16="http://schemas.microsoft.com/office/drawing/2014/main" id="{52516FD3-BC75-42CD-81E5-809AC53388DE}"/>
              </a:ext>
            </a:extLst>
          </p:cNvPr>
          <p:cNvGraphicFramePr>
            <a:graphicFrameLocks/>
          </p:cNvGraphicFramePr>
          <p:nvPr>
            <p:extLst/>
          </p:nvPr>
        </p:nvGraphicFramePr>
        <p:xfrm>
          <a:off x="1707528" y="3380616"/>
          <a:ext cx="4388472" cy="24036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áfico 10">
            <a:extLst>
              <a:ext uri="{FF2B5EF4-FFF2-40B4-BE49-F238E27FC236}">
                <a16:creationId xmlns:a16="http://schemas.microsoft.com/office/drawing/2014/main" id="{A6126D46-B47E-4E08-B9E0-B7106C9774FF}"/>
              </a:ext>
            </a:extLst>
          </p:cNvPr>
          <p:cNvGraphicFramePr>
            <a:graphicFrameLocks/>
          </p:cNvGraphicFramePr>
          <p:nvPr>
            <p:extLst/>
          </p:nvPr>
        </p:nvGraphicFramePr>
        <p:xfrm>
          <a:off x="5876985" y="3380616"/>
          <a:ext cx="4425890" cy="2761393"/>
        </p:xfrm>
        <a:graphic>
          <a:graphicData uri="http://schemas.openxmlformats.org/drawingml/2006/chart">
            <c:chart xmlns:c="http://schemas.openxmlformats.org/drawingml/2006/chart" xmlns:r="http://schemas.openxmlformats.org/officeDocument/2006/relationships" r:id="rId4"/>
          </a:graphicData>
        </a:graphic>
      </p:graphicFrame>
      <p:sp>
        <p:nvSpPr>
          <p:cNvPr id="3" name="CuadroTexto 2">
            <a:extLst>
              <a:ext uri="{FF2B5EF4-FFF2-40B4-BE49-F238E27FC236}">
                <a16:creationId xmlns:a16="http://schemas.microsoft.com/office/drawing/2014/main" id="{DA4233A4-C789-40A0-B3F9-4A0A3C4A2A4B}"/>
              </a:ext>
            </a:extLst>
          </p:cNvPr>
          <p:cNvSpPr txBox="1"/>
          <p:nvPr/>
        </p:nvSpPr>
        <p:spPr>
          <a:xfrm>
            <a:off x="7924800" y="1549279"/>
            <a:ext cx="2378075" cy="276999"/>
          </a:xfrm>
          <a:prstGeom prst="rect">
            <a:avLst/>
          </a:prstGeom>
          <a:noFill/>
        </p:spPr>
        <p:txBody>
          <a:bodyPr wrap="square" rtlCol="0">
            <a:spAutoFit/>
          </a:bodyPr>
          <a:lstStyle/>
          <a:p>
            <a:r>
              <a:rPr lang="es-CO" sz="1200" dirty="0"/>
              <a:t>Cifras en Millones de Pesos</a:t>
            </a:r>
          </a:p>
        </p:txBody>
      </p:sp>
      <p:pic>
        <p:nvPicPr>
          <p:cNvPr id="14" name="Imagen 13">
            <a:extLst>
              <a:ext uri="{FF2B5EF4-FFF2-40B4-BE49-F238E27FC236}">
                <a16:creationId xmlns:a16="http://schemas.microsoft.com/office/drawing/2014/main" id="{D921D9C6-B385-43FF-92E9-8C971751AB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1881809" cy="1056812"/>
          </a:xfrm>
          <a:prstGeom prst="rect">
            <a:avLst/>
          </a:prstGeom>
        </p:spPr>
      </p:pic>
      <p:pic>
        <p:nvPicPr>
          <p:cNvPr id="15" name="Imagen 14">
            <a:extLst>
              <a:ext uri="{FF2B5EF4-FFF2-40B4-BE49-F238E27FC236}">
                <a16:creationId xmlns:a16="http://schemas.microsoft.com/office/drawing/2014/main" id="{97272154-41FE-4675-B662-B87D1AE257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7630" y="11243"/>
            <a:ext cx="2579206" cy="999442"/>
          </a:xfrm>
          <a:prstGeom prst="rect">
            <a:avLst/>
          </a:prstGeom>
        </p:spPr>
      </p:pic>
      <p:pic>
        <p:nvPicPr>
          <p:cNvPr id="16" name="Imagen 15">
            <a:extLst>
              <a:ext uri="{FF2B5EF4-FFF2-40B4-BE49-F238E27FC236}">
                <a16:creationId xmlns:a16="http://schemas.microsoft.com/office/drawing/2014/main" id="{9A2A4F3E-E1D2-4B7B-A255-44C0BD3069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291" y="0"/>
            <a:ext cx="3012110" cy="974691"/>
          </a:xfrm>
          <a:prstGeom prst="rect">
            <a:avLst/>
          </a:prstGeom>
        </p:spPr>
      </p:pic>
    </p:spTree>
    <p:extLst>
      <p:ext uri="{BB962C8B-B14F-4D97-AF65-F5344CB8AC3E}">
        <p14:creationId xmlns:p14="http://schemas.microsoft.com/office/powerpoint/2010/main" val="3600415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1601639" y="2679150"/>
            <a:ext cx="8798943" cy="769441"/>
          </a:xfrm>
          <a:prstGeom prst="rect">
            <a:avLst/>
          </a:prstGeom>
          <a:noFill/>
        </p:spPr>
        <p:txBody>
          <a:bodyPr wrap="square" rtlCol="0">
            <a:spAutoFit/>
          </a:bodyPr>
          <a:lstStyle/>
          <a:p>
            <a:pPr algn="ctr"/>
            <a:r>
              <a:rPr lang="es-CO" sz="4400" b="1" dirty="0">
                <a:solidFill>
                  <a:srgbClr val="002060"/>
                </a:solidFill>
              </a:rPr>
              <a:t>3. GESTION COMERCIAL</a:t>
            </a:r>
          </a:p>
        </p:txBody>
      </p:sp>
      <p:sp>
        <p:nvSpPr>
          <p:cNvPr id="10" name="CuadroTexto 9">
            <a:extLst>
              <a:ext uri="{FF2B5EF4-FFF2-40B4-BE49-F238E27FC236}">
                <a16:creationId xmlns:a16="http://schemas.microsoft.com/office/drawing/2014/main" id="{863C16EA-79BF-480A-AF90-1CC1DF79EDAB}"/>
              </a:ext>
            </a:extLst>
          </p:cNvPr>
          <p:cNvSpPr txBox="1"/>
          <p:nvPr/>
        </p:nvSpPr>
        <p:spPr>
          <a:xfrm>
            <a:off x="6807858"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Comercial</a:t>
            </a:r>
          </a:p>
        </p:txBody>
      </p:sp>
      <p:pic>
        <p:nvPicPr>
          <p:cNvPr id="8" name="Imagen 7">
            <a:extLst>
              <a:ext uri="{FF2B5EF4-FFF2-40B4-BE49-F238E27FC236}">
                <a16:creationId xmlns:a16="http://schemas.microsoft.com/office/drawing/2014/main" id="{1BFE1DFB-EA34-40C6-8AC8-D4EA8A3AE4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BE91275A-7FAB-4697-BBEE-5709163DC6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86E2AE8F-519C-4DC7-84CA-AAB14A6B89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170579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482283"/>
            <a:ext cx="12179299"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782729" y="650763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9027641" y="195890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p:cNvSpPr txBox="1"/>
          <p:nvPr/>
        </p:nvSpPr>
        <p:spPr>
          <a:xfrm>
            <a:off x="1760133" y="2333612"/>
            <a:ext cx="2540394" cy="1292662"/>
          </a:xfrm>
          <a:prstGeom prst="rect">
            <a:avLst/>
          </a:prstGeom>
          <a:solidFill>
            <a:schemeClr val="accent1">
              <a:lumMod val="75000"/>
            </a:schemeClr>
          </a:solidFill>
          <a:ln>
            <a:solidFill>
              <a:schemeClr val="accent1"/>
            </a:solidFill>
          </a:ln>
        </p:spPr>
        <p:txBody>
          <a:bodyPr wrap="square" rtlCol="0">
            <a:spAutoFit/>
          </a:bodyPr>
          <a:lstStyle/>
          <a:p>
            <a:pPr algn="ctr"/>
            <a:r>
              <a:rPr lang="es-CO" sz="16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a:t>
            </a:r>
          </a:p>
          <a:p>
            <a:r>
              <a:rPr lang="es-CO" sz="1600" b="1" dirty="0">
                <a:solidFill>
                  <a:schemeClr val="bg1"/>
                </a:solidFill>
              </a:rPr>
              <a:t>M.I. Vendidas</a:t>
            </a:r>
          </a:p>
          <a:p>
            <a:r>
              <a:rPr lang="es-CO" sz="1600" b="1" dirty="0">
                <a:solidFill>
                  <a:schemeClr val="bg1"/>
                </a:solidFill>
              </a:rPr>
              <a:t>Valor Ventas</a:t>
            </a:r>
            <a:r>
              <a:rPr lang="es-CO" sz="1400" dirty="0">
                <a:solidFill>
                  <a:schemeClr val="bg1"/>
                </a:solidFill>
              </a:rPr>
              <a:t>	 </a:t>
            </a:r>
          </a:p>
        </p:txBody>
      </p:sp>
      <p:sp>
        <p:nvSpPr>
          <p:cNvPr id="11" name="CuadroTexto 10"/>
          <p:cNvSpPr txBox="1"/>
          <p:nvPr/>
        </p:nvSpPr>
        <p:spPr>
          <a:xfrm>
            <a:off x="5563992" y="2331128"/>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ES" sz="1600" dirty="0">
                <a:solidFill>
                  <a:schemeClr val="tx2"/>
                </a:solidFill>
              </a:rPr>
              <a:t>129</a:t>
            </a:r>
            <a:endParaRPr lang="es-CO" sz="1600" dirty="0">
              <a:solidFill>
                <a:schemeClr val="tx2"/>
              </a:solidFill>
            </a:endParaRPr>
          </a:p>
          <a:p>
            <a:pPr algn="ctr"/>
            <a:r>
              <a:rPr lang="es-CO" sz="1600" b="1" dirty="0">
                <a:solidFill>
                  <a:schemeClr val="tx2"/>
                </a:solidFill>
              </a:rPr>
              <a:t>$22.379</a:t>
            </a:r>
          </a:p>
        </p:txBody>
      </p:sp>
      <p:sp>
        <p:nvSpPr>
          <p:cNvPr id="12" name="CuadroTexto 11"/>
          <p:cNvSpPr txBox="1"/>
          <p:nvPr/>
        </p:nvSpPr>
        <p:spPr>
          <a:xfrm>
            <a:off x="4375730" y="2333613"/>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 </a:t>
            </a:r>
          </a:p>
          <a:p>
            <a:pPr algn="ctr"/>
            <a:endParaRPr lang="es-CO" sz="1600" dirty="0">
              <a:solidFill>
                <a:schemeClr val="tx2"/>
              </a:solidFill>
            </a:endParaRPr>
          </a:p>
          <a:p>
            <a:pPr algn="ctr"/>
            <a:r>
              <a:rPr lang="es-ES" sz="1600" dirty="0">
                <a:solidFill>
                  <a:schemeClr val="tx2"/>
                </a:solidFill>
              </a:rPr>
              <a:t>25</a:t>
            </a:r>
          </a:p>
          <a:p>
            <a:pPr algn="ctr"/>
            <a:r>
              <a:rPr lang="es-ES" sz="1600" dirty="0">
                <a:solidFill>
                  <a:schemeClr val="tx2"/>
                </a:solidFill>
              </a:rPr>
              <a:t>38</a:t>
            </a:r>
            <a:endParaRPr lang="es-CO" sz="1600" dirty="0">
              <a:solidFill>
                <a:schemeClr val="tx2"/>
              </a:solidFill>
            </a:endParaRPr>
          </a:p>
          <a:p>
            <a:pPr algn="ctr"/>
            <a:r>
              <a:rPr lang="es-CO" sz="1600" b="1" dirty="0">
                <a:solidFill>
                  <a:schemeClr val="tx2"/>
                </a:solidFill>
              </a:rPr>
              <a:t>$9.917</a:t>
            </a:r>
          </a:p>
        </p:txBody>
      </p:sp>
      <p:sp>
        <p:nvSpPr>
          <p:cNvPr id="13" name="CuadroTexto 12"/>
          <p:cNvSpPr txBox="1"/>
          <p:nvPr/>
        </p:nvSpPr>
        <p:spPr>
          <a:xfrm>
            <a:off x="7938073" y="2322539"/>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2018</a:t>
            </a:r>
          </a:p>
          <a:p>
            <a:pPr algn="ctr"/>
            <a:endParaRPr lang="es-CO" sz="1600" b="1" u="sng" dirty="0">
              <a:solidFill>
                <a:schemeClr val="tx2"/>
              </a:solidFill>
            </a:endParaRPr>
          </a:p>
          <a:p>
            <a:pPr algn="ctr"/>
            <a:r>
              <a:rPr lang="es-CO" sz="1600" dirty="0">
                <a:solidFill>
                  <a:schemeClr val="tx2"/>
                </a:solidFill>
              </a:rPr>
              <a:t>127</a:t>
            </a:r>
          </a:p>
          <a:p>
            <a:pPr algn="ctr"/>
            <a:r>
              <a:rPr lang="es-CO" sz="1600" dirty="0">
                <a:solidFill>
                  <a:schemeClr val="tx2"/>
                </a:solidFill>
              </a:rPr>
              <a:t>215</a:t>
            </a:r>
          </a:p>
          <a:p>
            <a:pPr algn="ctr"/>
            <a:r>
              <a:rPr lang="es-CO" sz="1600" b="1" dirty="0">
                <a:solidFill>
                  <a:schemeClr val="tx2"/>
                </a:solidFill>
              </a:rPr>
              <a:t>$85.050</a:t>
            </a:r>
          </a:p>
        </p:txBody>
      </p:sp>
      <p:sp>
        <p:nvSpPr>
          <p:cNvPr id="14" name="CuadroTexto 13"/>
          <p:cNvSpPr txBox="1"/>
          <p:nvPr/>
        </p:nvSpPr>
        <p:spPr>
          <a:xfrm>
            <a:off x="4375730" y="4733061"/>
            <a:ext cx="3470216" cy="338554"/>
          </a:xfrm>
          <a:prstGeom prst="rect">
            <a:avLst/>
          </a:prstGeom>
          <a:solidFill>
            <a:schemeClr val="tx2">
              <a:lumMod val="60000"/>
              <a:lumOff val="40000"/>
            </a:schemeClr>
          </a:solidFill>
          <a:ln>
            <a:noFill/>
          </a:ln>
        </p:spPr>
        <p:txBody>
          <a:bodyPr wrap="square" rtlCol="0">
            <a:spAutoFit/>
          </a:bodyPr>
          <a:lstStyle/>
          <a:p>
            <a:pPr algn="ctr"/>
            <a:r>
              <a:rPr lang="es-CO" sz="1600" b="1" dirty="0">
                <a:solidFill>
                  <a:schemeClr val="bg1"/>
                </a:solidFill>
              </a:rPr>
              <a:t>$78.033 (29 meses) </a:t>
            </a:r>
          </a:p>
        </p:txBody>
      </p:sp>
      <p:sp>
        <p:nvSpPr>
          <p:cNvPr id="17" name="CuadroTexto 16"/>
          <p:cNvSpPr txBox="1"/>
          <p:nvPr/>
        </p:nvSpPr>
        <p:spPr>
          <a:xfrm>
            <a:off x="4375731" y="5328507"/>
            <a:ext cx="5906807" cy="338554"/>
          </a:xfrm>
          <a:prstGeom prst="rect">
            <a:avLst/>
          </a:prstGeom>
          <a:solidFill>
            <a:schemeClr val="accent1">
              <a:lumMod val="75000"/>
            </a:schemeClr>
          </a:solidFill>
          <a:ln>
            <a:noFill/>
          </a:ln>
        </p:spPr>
        <p:txBody>
          <a:bodyPr wrap="square" rtlCol="0">
            <a:spAutoFit/>
          </a:bodyPr>
          <a:lstStyle/>
          <a:p>
            <a:pPr algn="ctr"/>
            <a:r>
              <a:rPr lang="es-CO" sz="1600" b="1" dirty="0">
                <a:solidFill>
                  <a:schemeClr val="bg1"/>
                </a:solidFill>
              </a:rPr>
              <a:t>$163.084 </a:t>
            </a:r>
            <a:r>
              <a:rPr lang="es-CO" sz="1200" b="1" dirty="0">
                <a:solidFill>
                  <a:schemeClr val="bg1"/>
                </a:solidFill>
              </a:rPr>
              <a:t>(35 meses)</a:t>
            </a:r>
            <a:r>
              <a:rPr lang="es-CO" sz="1600" b="1" dirty="0">
                <a:solidFill>
                  <a:schemeClr val="bg1"/>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679616" y="6170765"/>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6747962" y="2330410"/>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2017</a:t>
            </a:r>
          </a:p>
          <a:p>
            <a:pPr algn="ctr"/>
            <a:endParaRPr lang="es-CO" sz="1600" dirty="0">
              <a:solidFill>
                <a:schemeClr val="tx2"/>
              </a:solidFill>
            </a:endParaRPr>
          </a:p>
          <a:p>
            <a:pPr algn="ctr"/>
            <a:r>
              <a:rPr lang="es-ES" sz="1600" dirty="0">
                <a:solidFill>
                  <a:schemeClr val="tx2"/>
                </a:solidFill>
              </a:rPr>
              <a:t>89</a:t>
            </a:r>
            <a:endParaRPr lang="es-CO" sz="1600" dirty="0">
              <a:solidFill>
                <a:schemeClr val="tx2"/>
              </a:solidFill>
            </a:endParaRPr>
          </a:p>
          <a:p>
            <a:pPr algn="ctr"/>
            <a:r>
              <a:rPr lang="es-CO" sz="1600" dirty="0">
                <a:solidFill>
                  <a:schemeClr val="tx2"/>
                </a:solidFill>
              </a:rPr>
              <a:t>158</a:t>
            </a:r>
          </a:p>
          <a:p>
            <a:pPr algn="ctr"/>
            <a:r>
              <a:rPr lang="es-CO" sz="1600" b="1" dirty="0">
                <a:solidFill>
                  <a:schemeClr val="tx2"/>
                </a:solidFill>
              </a:rPr>
              <a:t>$45.737</a:t>
            </a:r>
          </a:p>
        </p:txBody>
      </p:sp>
      <p:sp>
        <p:nvSpPr>
          <p:cNvPr id="3" name="CuadroTexto 2"/>
          <p:cNvSpPr txBox="1"/>
          <p:nvPr/>
        </p:nvSpPr>
        <p:spPr>
          <a:xfrm>
            <a:off x="2821357" y="1099489"/>
            <a:ext cx="6549285"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293166"/>
                </a:solidFill>
                <a:latin typeface="+mn-lt"/>
              </a:rPr>
              <a:t>Resultado Comercialización Inmuebles – CISA. </a:t>
            </a:r>
          </a:p>
        </p:txBody>
      </p:sp>
      <p:sp>
        <p:nvSpPr>
          <p:cNvPr id="15" name="CuadroTexto 14">
            <a:extLst>
              <a:ext uri="{FF2B5EF4-FFF2-40B4-BE49-F238E27FC236}">
                <a16:creationId xmlns:a16="http://schemas.microsoft.com/office/drawing/2014/main" id="{3F96FDFE-5A0E-4628-B086-E9925C98167D}"/>
              </a:ext>
            </a:extLst>
          </p:cNvPr>
          <p:cNvSpPr txBox="1"/>
          <p:nvPr/>
        </p:nvSpPr>
        <p:spPr>
          <a:xfrm>
            <a:off x="1726696" y="1707564"/>
            <a:ext cx="4087657" cy="307777"/>
          </a:xfrm>
          <a:prstGeom prst="rect">
            <a:avLst/>
          </a:prstGeom>
          <a:noFill/>
        </p:spPr>
        <p:txBody>
          <a:bodyPr wrap="none" rtlCol="0">
            <a:spAutoFit/>
          </a:bodyPr>
          <a:lstStyle/>
          <a:p>
            <a:r>
              <a:rPr lang="es-CO" sz="1400" dirty="0">
                <a:solidFill>
                  <a:schemeClr val="accent1">
                    <a:lumMod val="75000"/>
                  </a:schemeClr>
                </a:solidFill>
              </a:rPr>
              <a:t>Fecha inicio Contrato Interadministrativo: 31-07-2015</a:t>
            </a:r>
            <a:endParaRPr lang="es-CO" sz="2000" dirty="0">
              <a:solidFill>
                <a:schemeClr val="accent1">
                  <a:lumMod val="75000"/>
                </a:schemeClr>
              </a:solidFill>
            </a:endParaRPr>
          </a:p>
        </p:txBody>
      </p:sp>
      <p:sp>
        <p:nvSpPr>
          <p:cNvPr id="20" name="CuadroTexto 19">
            <a:extLst>
              <a:ext uri="{FF2B5EF4-FFF2-40B4-BE49-F238E27FC236}">
                <a16:creationId xmlns:a16="http://schemas.microsoft.com/office/drawing/2014/main" id="{1D963634-3C27-4D48-87C7-ADD18CC32538}"/>
              </a:ext>
            </a:extLst>
          </p:cNvPr>
          <p:cNvSpPr txBox="1"/>
          <p:nvPr/>
        </p:nvSpPr>
        <p:spPr>
          <a:xfrm>
            <a:off x="9128184" y="2318223"/>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TOTAL</a:t>
            </a:r>
          </a:p>
          <a:p>
            <a:pPr algn="ctr"/>
            <a:endParaRPr lang="es-CO" sz="1600" b="1" u="sng" dirty="0">
              <a:solidFill>
                <a:schemeClr val="tx2"/>
              </a:solidFill>
            </a:endParaRPr>
          </a:p>
          <a:p>
            <a:pPr algn="ctr"/>
            <a:r>
              <a:rPr lang="es-CO" sz="1600" dirty="0">
                <a:solidFill>
                  <a:schemeClr val="tx2"/>
                </a:solidFill>
              </a:rPr>
              <a:t>321</a:t>
            </a:r>
          </a:p>
          <a:p>
            <a:pPr algn="ctr"/>
            <a:r>
              <a:rPr lang="es-CO" sz="1600" dirty="0">
                <a:solidFill>
                  <a:schemeClr val="tx2"/>
                </a:solidFill>
              </a:rPr>
              <a:t>540</a:t>
            </a:r>
          </a:p>
          <a:p>
            <a:pPr algn="ctr"/>
            <a:r>
              <a:rPr lang="es-CO" sz="1600" b="1" dirty="0">
                <a:solidFill>
                  <a:schemeClr val="tx2"/>
                </a:solidFill>
              </a:rPr>
              <a:t>$163.084</a:t>
            </a:r>
          </a:p>
        </p:txBody>
      </p:sp>
      <p:sp>
        <p:nvSpPr>
          <p:cNvPr id="6" name="Elipse 5">
            <a:extLst>
              <a:ext uri="{FF2B5EF4-FFF2-40B4-BE49-F238E27FC236}">
                <a16:creationId xmlns:a16="http://schemas.microsoft.com/office/drawing/2014/main" id="{A949104F-B31A-492F-AD1D-A70E532208E3}"/>
              </a:ext>
            </a:extLst>
          </p:cNvPr>
          <p:cNvSpPr/>
          <p:nvPr/>
        </p:nvSpPr>
        <p:spPr>
          <a:xfrm>
            <a:off x="4536791"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6%</a:t>
            </a:r>
          </a:p>
        </p:txBody>
      </p:sp>
      <p:sp>
        <p:nvSpPr>
          <p:cNvPr id="23" name="Elipse 22">
            <a:extLst>
              <a:ext uri="{FF2B5EF4-FFF2-40B4-BE49-F238E27FC236}">
                <a16:creationId xmlns:a16="http://schemas.microsoft.com/office/drawing/2014/main" id="{05C8FF8D-122B-4D8B-9FB2-55065F4F4ACC}"/>
              </a:ext>
            </a:extLst>
          </p:cNvPr>
          <p:cNvSpPr/>
          <p:nvPr/>
        </p:nvSpPr>
        <p:spPr>
          <a:xfrm>
            <a:off x="5703248" y="402246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14%</a:t>
            </a:r>
          </a:p>
        </p:txBody>
      </p:sp>
      <p:sp>
        <p:nvSpPr>
          <p:cNvPr id="24" name="Elipse 23">
            <a:extLst>
              <a:ext uri="{FF2B5EF4-FFF2-40B4-BE49-F238E27FC236}">
                <a16:creationId xmlns:a16="http://schemas.microsoft.com/office/drawing/2014/main" id="{0964996D-52DE-4C26-BDEF-952EBF00147D}"/>
              </a:ext>
            </a:extLst>
          </p:cNvPr>
          <p:cNvSpPr/>
          <p:nvPr/>
        </p:nvSpPr>
        <p:spPr>
          <a:xfrm>
            <a:off x="6887218"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28%</a:t>
            </a:r>
          </a:p>
        </p:txBody>
      </p:sp>
      <p:sp>
        <p:nvSpPr>
          <p:cNvPr id="25" name="Elipse 24">
            <a:extLst>
              <a:ext uri="{FF2B5EF4-FFF2-40B4-BE49-F238E27FC236}">
                <a16:creationId xmlns:a16="http://schemas.microsoft.com/office/drawing/2014/main" id="{FB3819EA-78E0-4E2E-B577-AAFAF6543466}"/>
              </a:ext>
            </a:extLst>
          </p:cNvPr>
          <p:cNvSpPr/>
          <p:nvPr/>
        </p:nvSpPr>
        <p:spPr>
          <a:xfrm>
            <a:off x="8071188" y="401233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52%</a:t>
            </a:r>
          </a:p>
        </p:txBody>
      </p:sp>
      <p:sp>
        <p:nvSpPr>
          <p:cNvPr id="16" name="CuadroTexto 15">
            <a:extLst>
              <a:ext uri="{FF2B5EF4-FFF2-40B4-BE49-F238E27FC236}">
                <a16:creationId xmlns:a16="http://schemas.microsoft.com/office/drawing/2014/main" id="{4CD30416-5898-456F-948F-2413ED226A5B}"/>
              </a:ext>
            </a:extLst>
          </p:cNvPr>
          <p:cNvSpPr txBox="1"/>
          <p:nvPr/>
        </p:nvSpPr>
        <p:spPr>
          <a:xfrm>
            <a:off x="1654117" y="4094923"/>
            <a:ext cx="265188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 Participación Vr. ventas por año</a:t>
            </a:r>
          </a:p>
        </p:txBody>
      </p:sp>
      <p:sp>
        <p:nvSpPr>
          <p:cNvPr id="26" name="CuadroTexto 25">
            <a:extLst>
              <a:ext uri="{FF2B5EF4-FFF2-40B4-BE49-F238E27FC236}">
                <a16:creationId xmlns:a16="http://schemas.microsoft.com/office/drawing/2014/main" id="{6BCBB8FA-578B-4FEE-A5BE-92D60D852153}"/>
              </a:ext>
            </a:extLst>
          </p:cNvPr>
          <p:cNvSpPr txBox="1"/>
          <p:nvPr/>
        </p:nvSpPr>
        <p:spPr>
          <a:xfrm>
            <a:off x="1679615" y="5388726"/>
            <a:ext cx="1855060" cy="307777"/>
          </a:xfrm>
          <a:prstGeom prst="rect">
            <a:avLst/>
          </a:prstGeom>
          <a:noFill/>
        </p:spPr>
        <p:txBody>
          <a:bodyPr wrap="none" rtlCol="0">
            <a:spAutoFit/>
          </a:bodyPr>
          <a:lstStyle/>
          <a:p>
            <a:r>
              <a:rPr lang="es-CO" sz="1400" dirty="0">
                <a:solidFill>
                  <a:schemeClr val="accent1">
                    <a:lumMod val="75000"/>
                  </a:schemeClr>
                </a:solidFill>
              </a:rPr>
              <a:t>Vr. Ventas. 2015 - 2018</a:t>
            </a:r>
            <a:endParaRPr lang="es-CO" sz="2000" dirty="0">
              <a:solidFill>
                <a:schemeClr val="accent1">
                  <a:lumMod val="75000"/>
                </a:schemeClr>
              </a:solidFill>
            </a:endParaRPr>
          </a:p>
        </p:txBody>
      </p:sp>
      <p:sp>
        <p:nvSpPr>
          <p:cNvPr id="27" name="CuadroTexto 26">
            <a:extLst>
              <a:ext uri="{FF2B5EF4-FFF2-40B4-BE49-F238E27FC236}">
                <a16:creationId xmlns:a16="http://schemas.microsoft.com/office/drawing/2014/main" id="{8D5EB213-003B-434E-A028-287B230A974F}"/>
              </a:ext>
            </a:extLst>
          </p:cNvPr>
          <p:cNvSpPr txBox="1"/>
          <p:nvPr/>
        </p:nvSpPr>
        <p:spPr>
          <a:xfrm>
            <a:off x="1700525" y="4788850"/>
            <a:ext cx="185025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Vr. Ventas 2015 - 2017 </a:t>
            </a:r>
          </a:p>
        </p:txBody>
      </p:sp>
      <p:pic>
        <p:nvPicPr>
          <p:cNvPr id="31" name="Imagen 30">
            <a:extLst>
              <a:ext uri="{FF2B5EF4-FFF2-40B4-BE49-F238E27FC236}">
                <a16:creationId xmlns:a16="http://schemas.microsoft.com/office/drawing/2014/main" id="{CE404D23-514D-4AC7-8CFF-D84DB33E1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32" name="Imagen 31">
            <a:extLst>
              <a:ext uri="{FF2B5EF4-FFF2-40B4-BE49-F238E27FC236}">
                <a16:creationId xmlns:a16="http://schemas.microsoft.com/office/drawing/2014/main" id="{7A228A14-B4DF-46DC-97A8-10AD8EF60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33" name="Imagen 32">
            <a:extLst>
              <a:ext uri="{FF2B5EF4-FFF2-40B4-BE49-F238E27FC236}">
                <a16:creationId xmlns:a16="http://schemas.microsoft.com/office/drawing/2014/main" id="{801E109D-2D88-4DF4-8491-71C47A6F02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553654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43729" y="6533900"/>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301039" y="1136855"/>
            <a:ext cx="2321361"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760134" y="6327464"/>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22 de octubre 2018</a:t>
            </a:r>
          </a:p>
        </p:txBody>
      </p:sp>
      <p:sp>
        <p:nvSpPr>
          <p:cNvPr id="16" name="CuadroTexto 15">
            <a:extLst>
              <a:ext uri="{FF2B5EF4-FFF2-40B4-BE49-F238E27FC236}">
                <a16:creationId xmlns:a16="http://schemas.microsoft.com/office/drawing/2014/main" id="{2830C123-66F9-4BB2-B8B4-029E6A1F1218}"/>
              </a:ext>
            </a:extLst>
          </p:cNvPr>
          <p:cNvSpPr txBox="1"/>
          <p:nvPr/>
        </p:nvSpPr>
        <p:spPr>
          <a:xfrm>
            <a:off x="2054994" y="1319294"/>
            <a:ext cx="3007336" cy="276999"/>
          </a:xfrm>
          <a:prstGeom prst="rect">
            <a:avLst/>
          </a:prstGeom>
          <a:noFill/>
        </p:spPr>
        <p:txBody>
          <a:bodyPr wrap="square" rtlCol="0">
            <a:spAutoFit/>
          </a:bodyPr>
          <a:lstStyle/>
          <a:p>
            <a:r>
              <a:rPr lang="es-CO" sz="1200" b="1" u="sng" dirty="0">
                <a:solidFill>
                  <a:schemeClr val="bg1">
                    <a:lumMod val="65000"/>
                  </a:schemeClr>
                </a:solidFill>
              </a:rPr>
              <a:t>Unidades Comerciales Disponibles </a:t>
            </a:r>
          </a:p>
        </p:txBody>
      </p:sp>
      <p:sp>
        <p:nvSpPr>
          <p:cNvPr id="23" name="CuadroTexto 22">
            <a:extLst>
              <a:ext uri="{FF2B5EF4-FFF2-40B4-BE49-F238E27FC236}">
                <a16:creationId xmlns:a16="http://schemas.microsoft.com/office/drawing/2014/main" id="{ECDB313F-F96C-41B7-B0D0-6DCCD8769393}"/>
              </a:ext>
            </a:extLst>
          </p:cNvPr>
          <p:cNvSpPr txBox="1"/>
          <p:nvPr/>
        </p:nvSpPr>
        <p:spPr>
          <a:xfrm>
            <a:off x="6366933" y="1316562"/>
            <a:ext cx="1649161" cy="276999"/>
          </a:xfrm>
          <a:prstGeom prst="rect">
            <a:avLst/>
          </a:prstGeom>
          <a:noFill/>
        </p:spPr>
        <p:txBody>
          <a:bodyPr wrap="square" rtlCol="0">
            <a:spAutoFit/>
          </a:bodyPr>
          <a:lstStyle/>
          <a:p>
            <a:r>
              <a:rPr lang="es-CO" sz="1200" b="1" u="sng" dirty="0">
                <a:solidFill>
                  <a:schemeClr val="bg1">
                    <a:lumMod val="65000"/>
                  </a:schemeClr>
                </a:solidFill>
              </a:rPr>
              <a:t>F.M.I. Disponibles.</a:t>
            </a:r>
          </a:p>
        </p:txBody>
      </p:sp>
      <p:sp>
        <p:nvSpPr>
          <p:cNvPr id="24" name="CuadroTexto 23">
            <a:extLst>
              <a:ext uri="{FF2B5EF4-FFF2-40B4-BE49-F238E27FC236}">
                <a16:creationId xmlns:a16="http://schemas.microsoft.com/office/drawing/2014/main" id="{5A1A2625-E396-485B-93C8-3F154AD8AE45}"/>
              </a:ext>
            </a:extLst>
          </p:cNvPr>
          <p:cNvSpPr txBox="1"/>
          <p:nvPr/>
        </p:nvSpPr>
        <p:spPr>
          <a:xfrm>
            <a:off x="2054995" y="3596097"/>
            <a:ext cx="1649161" cy="276999"/>
          </a:xfrm>
          <a:prstGeom prst="rect">
            <a:avLst/>
          </a:prstGeom>
          <a:noFill/>
        </p:spPr>
        <p:txBody>
          <a:bodyPr wrap="square" rtlCol="0">
            <a:spAutoFit/>
          </a:bodyPr>
          <a:lstStyle/>
          <a:p>
            <a:r>
              <a:rPr lang="es-CO" sz="1200" b="1" u="sng" dirty="0">
                <a:solidFill>
                  <a:schemeClr val="bg1">
                    <a:lumMod val="65000"/>
                  </a:schemeClr>
                </a:solidFill>
              </a:rPr>
              <a:t>Vr. Ventas Acumulado</a:t>
            </a:r>
          </a:p>
        </p:txBody>
      </p:sp>
      <p:sp>
        <p:nvSpPr>
          <p:cNvPr id="25" name="CuadroTexto 24">
            <a:extLst>
              <a:ext uri="{FF2B5EF4-FFF2-40B4-BE49-F238E27FC236}">
                <a16:creationId xmlns:a16="http://schemas.microsoft.com/office/drawing/2014/main" id="{64CC9437-07A3-4598-BE55-459D132C4364}"/>
              </a:ext>
            </a:extLst>
          </p:cNvPr>
          <p:cNvSpPr txBox="1"/>
          <p:nvPr/>
        </p:nvSpPr>
        <p:spPr>
          <a:xfrm>
            <a:off x="6366933" y="3593365"/>
            <a:ext cx="1649161" cy="276999"/>
          </a:xfrm>
          <a:prstGeom prst="rect">
            <a:avLst/>
          </a:prstGeom>
          <a:noFill/>
        </p:spPr>
        <p:txBody>
          <a:bodyPr wrap="square" rtlCol="0">
            <a:spAutoFit/>
          </a:bodyPr>
          <a:lstStyle/>
          <a:p>
            <a:r>
              <a:rPr lang="es-CO" sz="1200" b="1" u="sng" dirty="0">
                <a:solidFill>
                  <a:schemeClr val="bg1">
                    <a:lumMod val="65000"/>
                  </a:schemeClr>
                </a:solidFill>
              </a:rPr>
              <a:t>Vr. Venta mensual</a:t>
            </a:r>
          </a:p>
        </p:txBody>
      </p:sp>
      <p:pic>
        <p:nvPicPr>
          <p:cNvPr id="7" name="Imagen 6">
            <a:extLst>
              <a:ext uri="{FF2B5EF4-FFF2-40B4-BE49-F238E27FC236}">
                <a16:creationId xmlns:a16="http://schemas.microsoft.com/office/drawing/2014/main" id="{A5E9EE0C-CEB4-422E-9B35-703821127174}"/>
              </a:ext>
            </a:extLst>
          </p:cNvPr>
          <p:cNvPicPr>
            <a:picLocks noChangeAspect="1"/>
          </p:cNvPicPr>
          <p:nvPr/>
        </p:nvPicPr>
        <p:blipFill rotWithShape="1">
          <a:blip r:embed="rId2"/>
          <a:srcRect l="2365" t="9881" r="2099"/>
          <a:stretch/>
        </p:blipFill>
        <p:spPr>
          <a:xfrm>
            <a:off x="1760132" y="4083401"/>
            <a:ext cx="8755469" cy="2257802"/>
          </a:xfrm>
          <a:prstGeom prst="rect">
            <a:avLst/>
          </a:prstGeom>
        </p:spPr>
      </p:pic>
      <p:pic>
        <p:nvPicPr>
          <p:cNvPr id="10" name="Imagen 9">
            <a:extLst>
              <a:ext uri="{FF2B5EF4-FFF2-40B4-BE49-F238E27FC236}">
                <a16:creationId xmlns:a16="http://schemas.microsoft.com/office/drawing/2014/main" id="{70617777-6AB7-4A37-891B-16920C41D399}"/>
              </a:ext>
            </a:extLst>
          </p:cNvPr>
          <p:cNvPicPr>
            <a:picLocks noChangeAspect="1"/>
          </p:cNvPicPr>
          <p:nvPr/>
        </p:nvPicPr>
        <p:blipFill rotWithShape="1">
          <a:blip r:embed="rId3"/>
          <a:srcRect l="2848" t="13829" r="2315"/>
          <a:stretch/>
        </p:blipFill>
        <p:spPr>
          <a:xfrm>
            <a:off x="1760132" y="1635788"/>
            <a:ext cx="8755469" cy="1906096"/>
          </a:xfrm>
          <a:prstGeom prst="rect">
            <a:avLst/>
          </a:prstGeom>
        </p:spPr>
      </p:pic>
      <p:pic>
        <p:nvPicPr>
          <p:cNvPr id="20" name="Imagen 19">
            <a:extLst>
              <a:ext uri="{FF2B5EF4-FFF2-40B4-BE49-F238E27FC236}">
                <a16:creationId xmlns:a16="http://schemas.microsoft.com/office/drawing/2014/main" id="{A2F265CA-C0DA-4A70-8CEE-DCD6E27A8C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21" name="Imagen 20">
            <a:extLst>
              <a:ext uri="{FF2B5EF4-FFF2-40B4-BE49-F238E27FC236}">
                <a16:creationId xmlns:a16="http://schemas.microsoft.com/office/drawing/2014/main" id="{32EBF37F-C728-4D4B-84DE-0E13AF89FE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5681" y="59548"/>
            <a:ext cx="3012661" cy="1167406"/>
          </a:xfrm>
          <a:prstGeom prst="rect">
            <a:avLst/>
          </a:prstGeom>
        </p:spPr>
      </p:pic>
      <p:pic>
        <p:nvPicPr>
          <p:cNvPr id="22" name="Imagen 21">
            <a:extLst>
              <a:ext uri="{FF2B5EF4-FFF2-40B4-BE49-F238E27FC236}">
                <a16:creationId xmlns:a16="http://schemas.microsoft.com/office/drawing/2014/main" id="{08A26DBE-0D16-44B2-904A-2D70874A7B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2209" y="80746"/>
            <a:ext cx="3207577" cy="1037942"/>
          </a:xfrm>
          <a:prstGeom prst="rect">
            <a:avLst/>
          </a:prstGeom>
        </p:spPr>
      </p:pic>
    </p:spTree>
    <p:extLst>
      <p:ext uri="{BB962C8B-B14F-4D97-AF65-F5344CB8AC3E}">
        <p14:creationId xmlns:p14="http://schemas.microsoft.com/office/powerpoint/2010/main" val="1998377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8720"/>
            <a:ext cx="12179300" cy="3292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64849" y="653468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346640" y="1189717"/>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3644348" y="3962403"/>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3644348" y="39491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8415130" y="396240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flipH="1">
            <a:off x="6096000" y="3444334"/>
            <a:ext cx="3610" cy="46767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2586774" y="959450"/>
            <a:ext cx="6541374"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293166"/>
                </a:solidFill>
                <a:latin typeface="+mn-lt"/>
              </a:rPr>
              <a:t>Resultado Comercialización Inmuebles – CISA. </a:t>
            </a:r>
          </a:p>
        </p:txBody>
      </p:sp>
      <p:sp>
        <p:nvSpPr>
          <p:cNvPr id="16" name="CuadroTexto 15">
            <a:extLst>
              <a:ext uri="{FF2B5EF4-FFF2-40B4-BE49-F238E27FC236}">
                <a16:creationId xmlns:a16="http://schemas.microsoft.com/office/drawing/2014/main" id="{7D4580E7-C2B2-4EE3-9835-D1677FECB440}"/>
              </a:ext>
            </a:extLst>
          </p:cNvPr>
          <p:cNvSpPr txBox="1"/>
          <p:nvPr/>
        </p:nvSpPr>
        <p:spPr>
          <a:xfrm>
            <a:off x="1760134" y="63274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7" name="Imagen 6">
            <a:extLst>
              <a:ext uri="{FF2B5EF4-FFF2-40B4-BE49-F238E27FC236}">
                <a16:creationId xmlns:a16="http://schemas.microsoft.com/office/drawing/2014/main" id="{AF8CDB4F-1133-458F-835C-D7053E75C102}"/>
              </a:ext>
            </a:extLst>
          </p:cNvPr>
          <p:cNvPicPr>
            <a:picLocks noChangeAspect="1"/>
          </p:cNvPicPr>
          <p:nvPr/>
        </p:nvPicPr>
        <p:blipFill>
          <a:blip r:embed="rId2"/>
          <a:stretch>
            <a:fillRect/>
          </a:stretch>
        </p:blipFill>
        <p:spPr>
          <a:xfrm>
            <a:off x="6210650" y="4371947"/>
            <a:ext cx="4228290" cy="1542855"/>
          </a:xfrm>
          <a:prstGeom prst="rect">
            <a:avLst/>
          </a:prstGeom>
        </p:spPr>
      </p:pic>
      <p:pic>
        <p:nvPicPr>
          <p:cNvPr id="12" name="Imagen 11">
            <a:extLst>
              <a:ext uri="{FF2B5EF4-FFF2-40B4-BE49-F238E27FC236}">
                <a16:creationId xmlns:a16="http://schemas.microsoft.com/office/drawing/2014/main" id="{30B072DC-70D7-4B08-9171-670201B6981D}"/>
              </a:ext>
            </a:extLst>
          </p:cNvPr>
          <p:cNvPicPr>
            <a:picLocks noChangeAspect="1"/>
          </p:cNvPicPr>
          <p:nvPr/>
        </p:nvPicPr>
        <p:blipFill>
          <a:blip r:embed="rId3"/>
          <a:stretch>
            <a:fillRect/>
          </a:stretch>
        </p:blipFill>
        <p:spPr>
          <a:xfrm>
            <a:off x="1760133" y="4363645"/>
            <a:ext cx="4228291" cy="1542857"/>
          </a:xfrm>
          <a:prstGeom prst="rect">
            <a:avLst/>
          </a:prstGeom>
        </p:spPr>
      </p:pic>
      <p:pic>
        <p:nvPicPr>
          <p:cNvPr id="13" name="Imagen 12">
            <a:extLst>
              <a:ext uri="{FF2B5EF4-FFF2-40B4-BE49-F238E27FC236}">
                <a16:creationId xmlns:a16="http://schemas.microsoft.com/office/drawing/2014/main" id="{30AF7C8F-A44A-4623-9DF6-E7A18D3861E6}"/>
              </a:ext>
            </a:extLst>
          </p:cNvPr>
          <p:cNvPicPr>
            <a:picLocks noChangeAspect="1"/>
          </p:cNvPicPr>
          <p:nvPr/>
        </p:nvPicPr>
        <p:blipFill>
          <a:blip r:embed="rId4"/>
          <a:stretch>
            <a:fillRect/>
          </a:stretch>
        </p:blipFill>
        <p:spPr>
          <a:xfrm>
            <a:off x="3714220" y="1459924"/>
            <a:ext cx="4770781" cy="1889649"/>
          </a:xfrm>
          <a:prstGeom prst="rect">
            <a:avLst/>
          </a:prstGeom>
        </p:spPr>
      </p:pic>
      <p:pic>
        <p:nvPicPr>
          <p:cNvPr id="18" name="Imagen 17">
            <a:extLst>
              <a:ext uri="{FF2B5EF4-FFF2-40B4-BE49-F238E27FC236}">
                <a16:creationId xmlns:a16="http://schemas.microsoft.com/office/drawing/2014/main" id="{946B1551-9F9E-4474-B969-D8B224A460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9" name="Imagen 18">
            <a:extLst>
              <a:ext uri="{FF2B5EF4-FFF2-40B4-BE49-F238E27FC236}">
                <a16:creationId xmlns:a16="http://schemas.microsoft.com/office/drawing/2014/main" id="{8F24AB23-C9E9-4378-A4F8-0F3551897C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57461" y="11243"/>
            <a:ext cx="2712829" cy="1051221"/>
          </a:xfrm>
          <a:prstGeom prst="rect">
            <a:avLst/>
          </a:prstGeom>
        </p:spPr>
      </p:pic>
      <p:pic>
        <p:nvPicPr>
          <p:cNvPr id="23" name="Imagen 22">
            <a:extLst>
              <a:ext uri="{FF2B5EF4-FFF2-40B4-BE49-F238E27FC236}">
                <a16:creationId xmlns:a16="http://schemas.microsoft.com/office/drawing/2014/main" id="{248EE3BF-9F6D-4D7A-BE36-FB3315C166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5944" y="0"/>
            <a:ext cx="3483356" cy="1127182"/>
          </a:xfrm>
          <a:prstGeom prst="rect">
            <a:avLst/>
          </a:prstGeom>
        </p:spPr>
      </p:pic>
    </p:spTree>
    <p:extLst>
      <p:ext uri="{BB962C8B-B14F-4D97-AF65-F5344CB8AC3E}">
        <p14:creationId xmlns:p14="http://schemas.microsoft.com/office/powerpoint/2010/main" val="1370682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31506"/>
            <a:ext cx="12192000" cy="32649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64188" y="651356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232433" y="1244946"/>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3644348" y="3763620"/>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3644348"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8415130"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a:off x="6096000" y="3445565"/>
            <a:ext cx="1" cy="25440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2948092" y="948594"/>
            <a:ext cx="6080664"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293166"/>
                </a:solidFill>
                <a:latin typeface="+mn-lt"/>
              </a:rPr>
              <a:t>Resultado Comercialización Inmuebles – CISA</a:t>
            </a:r>
            <a:r>
              <a:rPr lang="es-CO" dirty="0">
                <a:solidFill>
                  <a:schemeClr val="bg1">
                    <a:lumMod val="65000"/>
                  </a:schemeClr>
                </a:solidFill>
              </a:rPr>
              <a:t>. </a:t>
            </a:r>
          </a:p>
        </p:txBody>
      </p:sp>
      <p:pic>
        <p:nvPicPr>
          <p:cNvPr id="3" name="Imagen 2">
            <a:extLst>
              <a:ext uri="{FF2B5EF4-FFF2-40B4-BE49-F238E27FC236}">
                <a16:creationId xmlns:a16="http://schemas.microsoft.com/office/drawing/2014/main" id="{C6D69218-6451-4152-B514-0637EBD1CD95}"/>
              </a:ext>
            </a:extLst>
          </p:cNvPr>
          <p:cNvPicPr>
            <a:picLocks noChangeAspect="1"/>
          </p:cNvPicPr>
          <p:nvPr/>
        </p:nvPicPr>
        <p:blipFill>
          <a:blip r:embed="rId2"/>
          <a:stretch>
            <a:fillRect/>
          </a:stretch>
        </p:blipFill>
        <p:spPr>
          <a:xfrm>
            <a:off x="3767022" y="1531260"/>
            <a:ext cx="4616374" cy="1828490"/>
          </a:xfrm>
          <a:prstGeom prst="rect">
            <a:avLst/>
          </a:prstGeom>
        </p:spPr>
      </p:pic>
      <p:pic>
        <p:nvPicPr>
          <p:cNvPr id="7" name="Imagen 6">
            <a:extLst>
              <a:ext uri="{FF2B5EF4-FFF2-40B4-BE49-F238E27FC236}">
                <a16:creationId xmlns:a16="http://schemas.microsoft.com/office/drawing/2014/main" id="{68943F54-F84B-441E-9677-78A2B9EC8672}"/>
              </a:ext>
            </a:extLst>
          </p:cNvPr>
          <p:cNvPicPr>
            <a:picLocks noChangeAspect="1"/>
          </p:cNvPicPr>
          <p:nvPr/>
        </p:nvPicPr>
        <p:blipFill>
          <a:blip r:embed="rId3"/>
          <a:stretch>
            <a:fillRect/>
          </a:stretch>
        </p:blipFill>
        <p:spPr>
          <a:xfrm>
            <a:off x="1867153" y="4158063"/>
            <a:ext cx="4121271" cy="1542857"/>
          </a:xfrm>
          <a:prstGeom prst="rect">
            <a:avLst/>
          </a:prstGeom>
        </p:spPr>
      </p:pic>
      <p:sp>
        <p:nvSpPr>
          <p:cNvPr id="20" name="CuadroTexto 19">
            <a:extLst>
              <a:ext uri="{FF2B5EF4-FFF2-40B4-BE49-F238E27FC236}">
                <a16:creationId xmlns:a16="http://schemas.microsoft.com/office/drawing/2014/main" id="{995409BB-C537-4D07-949D-385E8E6A3F67}"/>
              </a:ext>
            </a:extLst>
          </p:cNvPr>
          <p:cNvSpPr txBox="1"/>
          <p:nvPr/>
        </p:nvSpPr>
        <p:spPr>
          <a:xfrm>
            <a:off x="1760134" y="63274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12" name="Imagen 11">
            <a:extLst>
              <a:ext uri="{FF2B5EF4-FFF2-40B4-BE49-F238E27FC236}">
                <a16:creationId xmlns:a16="http://schemas.microsoft.com/office/drawing/2014/main" id="{435F9D27-D559-43F8-930C-50C45AEDB7B8}"/>
              </a:ext>
            </a:extLst>
          </p:cNvPr>
          <p:cNvPicPr>
            <a:picLocks noChangeAspect="1"/>
          </p:cNvPicPr>
          <p:nvPr/>
        </p:nvPicPr>
        <p:blipFill>
          <a:blip r:embed="rId4"/>
          <a:stretch>
            <a:fillRect/>
          </a:stretch>
        </p:blipFill>
        <p:spPr>
          <a:xfrm>
            <a:off x="6075210" y="4169150"/>
            <a:ext cx="4314447" cy="1542857"/>
          </a:xfrm>
          <a:prstGeom prst="rect">
            <a:avLst/>
          </a:prstGeom>
        </p:spPr>
      </p:pic>
      <p:pic>
        <p:nvPicPr>
          <p:cNvPr id="18" name="Imagen 17">
            <a:extLst>
              <a:ext uri="{FF2B5EF4-FFF2-40B4-BE49-F238E27FC236}">
                <a16:creationId xmlns:a16="http://schemas.microsoft.com/office/drawing/2014/main" id="{CEEA175D-ABB6-4699-8F1F-2B1489BEBD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1289" y="0"/>
            <a:ext cx="1995076" cy="1120423"/>
          </a:xfrm>
          <a:prstGeom prst="rect">
            <a:avLst/>
          </a:prstGeom>
        </p:spPr>
      </p:pic>
      <p:pic>
        <p:nvPicPr>
          <p:cNvPr id="19" name="Imagen 18">
            <a:extLst>
              <a:ext uri="{FF2B5EF4-FFF2-40B4-BE49-F238E27FC236}">
                <a16:creationId xmlns:a16="http://schemas.microsoft.com/office/drawing/2014/main" id="{B82D9859-C704-448D-A429-4FB5587379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70604" y="11243"/>
            <a:ext cx="2544526" cy="986004"/>
          </a:xfrm>
          <a:prstGeom prst="rect">
            <a:avLst/>
          </a:prstGeom>
        </p:spPr>
      </p:pic>
      <p:pic>
        <p:nvPicPr>
          <p:cNvPr id="24" name="Imagen 23">
            <a:extLst>
              <a:ext uri="{FF2B5EF4-FFF2-40B4-BE49-F238E27FC236}">
                <a16:creationId xmlns:a16="http://schemas.microsoft.com/office/drawing/2014/main" id="{04FEC610-DF6B-473B-A471-852A526963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45217" y="0"/>
            <a:ext cx="3114152" cy="1007711"/>
          </a:xfrm>
          <a:prstGeom prst="rect">
            <a:avLst/>
          </a:prstGeom>
        </p:spPr>
      </p:pic>
    </p:spTree>
    <p:extLst>
      <p:ext uri="{BB962C8B-B14F-4D97-AF65-F5344CB8AC3E}">
        <p14:creationId xmlns:p14="http://schemas.microsoft.com/office/powerpoint/2010/main" val="4070780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39292"/>
            <a:ext cx="12192000" cy="31870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64848" y="6546527"/>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143411" y="787985"/>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3" name="CuadroTexto 2"/>
          <p:cNvSpPr txBox="1"/>
          <p:nvPr/>
        </p:nvSpPr>
        <p:spPr>
          <a:xfrm>
            <a:off x="1838935" y="771651"/>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chemeClr val="tx1">
                    <a:lumMod val="50000"/>
                    <a:lumOff val="50000"/>
                  </a:schemeClr>
                </a:solidFill>
              </a:rPr>
              <a:t>Comparación valores acumulados y unidades inmobiliarias </a:t>
            </a:r>
          </a:p>
        </p:txBody>
      </p:sp>
      <p:sp>
        <p:nvSpPr>
          <p:cNvPr id="16" name="CuadroTexto 15">
            <a:extLst>
              <a:ext uri="{FF2B5EF4-FFF2-40B4-BE49-F238E27FC236}">
                <a16:creationId xmlns:a16="http://schemas.microsoft.com/office/drawing/2014/main" id="{3D84EAAB-DD4F-4D67-9488-B0D01E285C4C}"/>
              </a:ext>
            </a:extLst>
          </p:cNvPr>
          <p:cNvSpPr txBox="1"/>
          <p:nvPr/>
        </p:nvSpPr>
        <p:spPr>
          <a:xfrm>
            <a:off x="8020493" y="4700107"/>
            <a:ext cx="2498650" cy="162735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65% del valor de las ventas ($104.786) está concentrado 22 unidades, con valor superior a $1.000</a:t>
            </a:r>
          </a:p>
          <a:p>
            <a:endParaRPr lang="es-CO" dirty="0"/>
          </a:p>
          <a:p>
            <a:r>
              <a:rPr lang="es-CO" dirty="0"/>
              <a:t>El 84% de las unidades (269) vendidas presentan un valor inferior a $500</a:t>
            </a:r>
          </a:p>
        </p:txBody>
      </p:sp>
      <p:sp>
        <p:nvSpPr>
          <p:cNvPr id="21" name="Rectángulo 20">
            <a:extLst>
              <a:ext uri="{FF2B5EF4-FFF2-40B4-BE49-F238E27FC236}">
                <a16:creationId xmlns:a16="http://schemas.microsoft.com/office/drawing/2014/main" id="{597C7032-66AA-41E3-B9C1-F298D2020AD3}"/>
              </a:ext>
            </a:extLst>
          </p:cNvPr>
          <p:cNvSpPr/>
          <p:nvPr/>
        </p:nvSpPr>
        <p:spPr>
          <a:xfrm>
            <a:off x="8143410" y="1183883"/>
            <a:ext cx="2298098" cy="165001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73% de las unidades disponibles (496) tienen un valor inferior a $500.</a:t>
            </a:r>
          </a:p>
          <a:p>
            <a:endParaRPr lang="es-CO" sz="1400" b="1" dirty="0">
              <a:solidFill>
                <a:schemeClr val="accent1">
                  <a:lumMod val="75000"/>
                </a:schemeClr>
              </a:solidFill>
            </a:endParaRPr>
          </a:p>
          <a:p>
            <a:r>
              <a:rPr lang="es-CO" sz="1400" b="1" dirty="0">
                <a:solidFill>
                  <a:schemeClr val="accent1">
                    <a:lumMod val="75000"/>
                  </a:schemeClr>
                </a:solidFill>
              </a:rPr>
              <a:t>El 63% del valor del portafolio ($270.037) esta concentrado en 69 unidades </a:t>
            </a:r>
          </a:p>
        </p:txBody>
      </p:sp>
      <p:cxnSp>
        <p:nvCxnSpPr>
          <p:cNvPr id="27" name="Conector recto 26">
            <a:extLst>
              <a:ext uri="{FF2B5EF4-FFF2-40B4-BE49-F238E27FC236}">
                <a16:creationId xmlns:a16="http://schemas.microsoft.com/office/drawing/2014/main" id="{FB993E95-49D9-484C-B0ED-004F9B02B831}"/>
              </a:ext>
            </a:extLst>
          </p:cNvPr>
          <p:cNvCxnSpPr/>
          <p:nvPr/>
        </p:nvCxnSpPr>
        <p:spPr>
          <a:xfrm flipV="1">
            <a:off x="1882128" y="288690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A259DD6-E746-4319-B31C-3C8356D22E7B}"/>
              </a:ext>
            </a:extLst>
          </p:cNvPr>
          <p:cNvCxnSpPr/>
          <p:nvPr/>
        </p:nvCxnSpPr>
        <p:spPr>
          <a:xfrm flipV="1">
            <a:off x="1902058" y="4537330"/>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60060A5-9A1D-4BC6-BF90-50C1E45B1856}"/>
              </a:ext>
            </a:extLst>
          </p:cNvPr>
          <p:cNvCxnSpPr/>
          <p:nvPr/>
        </p:nvCxnSpPr>
        <p:spPr>
          <a:xfrm flipV="1">
            <a:off x="1882127" y="113121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2817F71-C29D-484C-BEDD-D3D699744585}"/>
              </a:ext>
            </a:extLst>
          </p:cNvPr>
          <p:cNvCxnSpPr/>
          <p:nvPr/>
        </p:nvCxnSpPr>
        <p:spPr>
          <a:xfrm>
            <a:off x="7885043" y="1297295"/>
            <a:ext cx="0" cy="4981871"/>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F6FDA7BE-B399-495D-8088-5E285A21226D}"/>
              </a:ext>
            </a:extLst>
          </p:cNvPr>
          <p:cNvSpPr/>
          <p:nvPr/>
        </p:nvSpPr>
        <p:spPr>
          <a:xfrm>
            <a:off x="8020493" y="2952418"/>
            <a:ext cx="2377822"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50% de las unidades en puja (3) presentan rango menor a $200 PBV.</a:t>
            </a:r>
          </a:p>
        </p:txBody>
      </p:sp>
      <p:sp>
        <p:nvSpPr>
          <p:cNvPr id="26" name="CuadroTexto 25">
            <a:extLst>
              <a:ext uri="{FF2B5EF4-FFF2-40B4-BE49-F238E27FC236}">
                <a16:creationId xmlns:a16="http://schemas.microsoft.com/office/drawing/2014/main" id="{7673B1C6-57BE-4938-8146-518215C54438}"/>
              </a:ext>
            </a:extLst>
          </p:cNvPr>
          <p:cNvSpPr txBox="1"/>
          <p:nvPr/>
        </p:nvSpPr>
        <p:spPr>
          <a:xfrm>
            <a:off x="1760134" y="63274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5" name="Imagen 4">
            <a:extLst>
              <a:ext uri="{FF2B5EF4-FFF2-40B4-BE49-F238E27FC236}">
                <a16:creationId xmlns:a16="http://schemas.microsoft.com/office/drawing/2014/main" id="{62E3D86B-B17D-4D39-AF4B-CD84C3ADCFA9}"/>
              </a:ext>
            </a:extLst>
          </p:cNvPr>
          <p:cNvPicPr>
            <a:picLocks noChangeAspect="1"/>
          </p:cNvPicPr>
          <p:nvPr/>
        </p:nvPicPr>
        <p:blipFill>
          <a:blip r:embed="rId2"/>
          <a:stretch>
            <a:fillRect/>
          </a:stretch>
        </p:blipFill>
        <p:spPr>
          <a:xfrm>
            <a:off x="2133676" y="1214066"/>
            <a:ext cx="5400000" cy="1609524"/>
          </a:xfrm>
          <a:prstGeom prst="rect">
            <a:avLst/>
          </a:prstGeom>
        </p:spPr>
      </p:pic>
      <p:sp>
        <p:nvSpPr>
          <p:cNvPr id="30" name="Elipse 29">
            <a:extLst>
              <a:ext uri="{FF2B5EF4-FFF2-40B4-BE49-F238E27FC236}">
                <a16:creationId xmlns:a16="http://schemas.microsoft.com/office/drawing/2014/main" id="{ADA2C07B-3A5A-4F8E-BFF1-4A50C666B862}"/>
              </a:ext>
            </a:extLst>
          </p:cNvPr>
          <p:cNvSpPr/>
          <p:nvPr/>
        </p:nvSpPr>
        <p:spPr>
          <a:xfrm>
            <a:off x="4224474" y="2199685"/>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3" name="Elipse 32">
            <a:extLst>
              <a:ext uri="{FF2B5EF4-FFF2-40B4-BE49-F238E27FC236}">
                <a16:creationId xmlns:a16="http://schemas.microsoft.com/office/drawing/2014/main" id="{80817226-0BB1-4B27-9025-8034C206299F}"/>
              </a:ext>
            </a:extLst>
          </p:cNvPr>
          <p:cNvSpPr/>
          <p:nvPr/>
        </p:nvSpPr>
        <p:spPr>
          <a:xfrm>
            <a:off x="6890867" y="1627779"/>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2" name="Imagen 11">
            <a:extLst>
              <a:ext uri="{FF2B5EF4-FFF2-40B4-BE49-F238E27FC236}">
                <a16:creationId xmlns:a16="http://schemas.microsoft.com/office/drawing/2014/main" id="{795F9117-CB5E-484E-B51D-9B2F057EC764}"/>
              </a:ext>
            </a:extLst>
          </p:cNvPr>
          <p:cNvPicPr>
            <a:picLocks noChangeAspect="1"/>
          </p:cNvPicPr>
          <p:nvPr/>
        </p:nvPicPr>
        <p:blipFill>
          <a:blip r:embed="rId3"/>
          <a:stretch>
            <a:fillRect/>
          </a:stretch>
        </p:blipFill>
        <p:spPr>
          <a:xfrm>
            <a:off x="2133676" y="3143593"/>
            <a:ext cx="5400000" cy="1038095"/>
          </a:xfrm>
          <a:prstGeom prst="rect">
            <a:avLst/>
          </a:prstGeom>
        </p:spPr>
      </p:pic>
      <p:pic>
        <p:nvPicPr>
          <p:cNvPr id="13" name="Imagen 12">
            <a:extLst>
              <a:ext uri="{FF2B5EF4-FFF2-40B4-BE49-F238E27FC236}">
                <a16:creationId xmlns:a16="http://schemas.microsoft.com/office/drawing/2014/main" id="{29FF1059-BC84-473F-8186-600E58C64D9F}"/>
              </a:ext>
            </a:extLst>
          </p:cNvPr>
          <p:cNvPicPr>
            <a:picLocks noChangeAspect="1"/>
          </p:cNvPicPr>
          <p:nvPr/>
        </p:nvPicPr>
        <p:blipFill>
          <a:blip r:embed="rId4"/>
          <a:stretch>
            <a:fillRect/>
          </a:stretch>
        </p:blipFill>
        <p:spPr>
          <a:xfrm>
            <a:off x="2133676" y="4650769"/>
            <a:ext cx="5400000" cy="1609524"/>
          </a:xfrm>
          <a:prstGeom prst="rect">
            <a:avLst/>
          </a:prstGeom>
        </p:spPr>
      </p:pic>
      <p:sp>
        <p:nvSpPr>
          <p:cNvPr id="34" name="Elipse 33">
            <a:extLst>
              <a:ext uri="{FF2B5EF4-FFF2-40B4-BE49-F238E27FC236}">
                <a16:creationId xmlns:a16="http://schemas.microsoft.com/office/drawing/2014/main" id="{A561DB93-C47A-4E56-94B5-2558FA12FD50}"/>
              </a:ext>
            </a:extLst>
          </p:cNvPr>
          <p:cNvSpPr/>
          <p:nvPr/>
        </p:nvSpPr>
        <p:spPr>
          <a:xfrm>
            <a:off x="4197811" y="5656856"/>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35" name="Elipse 34">
            <a:extLst>
              <a:ext uri="{FF2B5EF4-FFF2-40B4-BE49-F238E27FC236}">
                <a16:creationId xmlns:a16="http://schemas.microsoft.com/office/drawing/2014/main" id="{8F31D4FC-E571-405E-9630-5686A44D60A7}"/>
              </a:ext>
            </a:extLst>
          </p:cNvPr>
          <p:cNvSpPr/>
          <p:nvPr/>
        </p:nvSpPr>
        <p:spPr>
          <a:xfrm>
            <a:off x="6930689" y="5051561"/>
            <a:ext cx="463826" cy="40397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24" name="Imagen 23">
            <a:extLst>
              <a:ext uri="{FF2B5EF4-FFF2-40B4-BE49-F238E27FC236}">
                <a16:creationId xmlns:a16="http://schemas.microsoft.com/office/drawing/2014/main" id="{A0C5DB17-4031-43AB-920A-66931353CC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018" y="1"/>
            <a:ext cx="1774347" cy="996462"/>
          </a:xfrm>
          <a:prstGeom prst="rect">
            <a:avLst/>
          </a:prstGeom>
        </p:spPr>
      </p:pic>
      <p:pic>
        <p:nvPicPr>
          <p:cNvPr id="25" name="Imagen 24">
            <a:extLst>
              <a:ext uri="{FF2B5EF4-FFF2-40B4-BE49-F238E27FC236}">
                <a16:creationId xmlns:a16="http://schemas.microsoft.com/office/drawing/2014/main" id="{B32B3598-7155-4C5B-80A5-9458C086AA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8383" y="9804"/>
            <a:ext cx="2113320" cy="818912"/>
          </a:xfrm>
          <a:prstGeom prst="rect">
            <a:avLst/>
          </a:prstGeom>
        </p:spPr>
      </p:pic>
      <p:pic>
        <p:nvPicPr>
          <p:cNvPr id="39" name="Imagen 38">
            <a:extLst>
              <a:ext uri="{FF2B5EF4-FFF2-40B4-BE49-F238E27FC236}">
                <a16:creationId xmlns:a16="http://schemas.microsoft.com/office/drawing/2014/main" id="{2CA36729-9C40-4398-8908-92D20A9BFD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80649" y="1"/>
            <a:ext cx="2498650" cy="808540"/>
          </a:xfrm>
          <a:prstGeom prst="rect">
            <a:avLst/>
          </a:prstGeom>
        </p:spPr>
      </p:pic>
    </p:spTree>
    <p:extLst>
      <p:ext uri="{BB962C8B-B14F-4D97-AF65-F5344CB8AC3E}">
        <p14:creationId xmlns:p14="http://schemas.microsoft.com/office/powerpoint/2010/main" val="2820790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descr="Logo SAE-01.jpg">
            <a:extLst>
              <a:ext uri="{FF2B5EF4-FFF2-40B4-BE49-F238E27FC236}">
                <a16:creationId xmlns:a16="http://schemas.microsoft.com/office/drawing/2014/main" id="{77DD84F6-8D5A-4AC4-9D12-3C6B4FC4D8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71" y="21615"/>
            <a:ext cx="2027581" cy="1106662"/>
          </a:xfrm>
          <a:prstGeom prst="rect">
            <a:avLst/>
          </a:prstGeom>
        </p:spPr>
      </p:pic>
      <p:pic>
        <p:nvPicPr>
          <p:cNvPr id="16" name="Imagen 15">
            <a:extLst>
              <a:ext uri="{FF2B5EF4-FFF2-40B4-BE49-F238E27FC236}">
                <a16:creationId xmlns:a16="http://schemas.microsoft.com/office/drawing/2014/main" id="{483319E9-A385-44AD-898A-11B69AEAC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902" y="21615"/>
            <a:ext cx="2527343" cy="1043796"/>
          </a:xfrm>
          <a:prstGeom prst="rect">
            <a:avLst/>
          </a:prstGeom>
        </p:spPr>
      </p:pic>
      <p:pic>
        <p:nvPicPr>
          <p:cNvPr id="17" name="Imagen 16">
            <a:extLst>
              <a:ext uri="{FF2B5EF4-FFF2-40B4-BE49-F238E27FC236}">
                <a16:creationId xmlns:a16="http://schemas.microsoft.com/office/drawing/2014/main" id="{78665051-E466-4837-A57F-4EDA537F3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4656" y="21615"/>
            <a:ext cx="2527343" cy="961662"/>
          </a:xfrm>
          <a:prstGeom prst="rect">
            <a:avLst/>
          </a:prstGeom>
        </p:spPr>
      </p:pic>
      <p:sp>
        <p:nvSpPr>
          <p:cNvPr id="2" name="Rectángulo 1"/>
          <p:cNvSpPr/>
          <p:nvPr/>
        </p:nvSpPr>
        <p:spPr>
          <a:xfrm>
            <a:off x="-1" y="6520420"/>
            <a:ext cx="12191999" cy="3375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77547" y="6535321"/>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13" name="CuadroTexto 12">
            <a:extLst>
              <a:ext uri="{FF2B5EF4-FFF2-40B4-BE49-F238E27FC236}">
                <a16:creationId xmlns:a16="http://schemas.microsoft.com/office/drawing/2014/main" id="{A91B9619-2431-4B62-8496-F6CA71208AC4}"/>
              </a:ext>
            </a:extLst>
          </p:cNvPr>
          <p:cNvSpPr txBox="1"/>
          <p:nvPr/>
        </p:nvSpPr>
        <p:spPr>
          <a:xfrm>
            <a:off x="1816309" y="1001288"/>
            <a:ext cx="8559381" cy="461665"/>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sz="2400" dirty="0">
                <a:solidFill>
                  <a:srgbClr val="293166"/>
                </a:solidFill>
                <a:latin typeface="+mn-lt"/>
              </a:rPr>
              <a:t>Estado de ocupación de inmuebles vendidos</a:t>
            </a:r>
          </a:p>
        </p:txBody>
      </p:sp>
      <p:sp>
        <p:nvSpPr>
          <p:cNvPr id="12" name="CuadroTexto 11">
            <a:extLst>
              <a:ext uri="{FF2B5EF4-FFF2-40B4-BE49-F238E27FC236}">
                <a16:creationId xmlns:a16="http://schemas.microsoft.com/office/drawing/2014/main" id="{804733D3-C419-4EAD-BA63-917F8C2E1C40}"/>
              </a:ext>
            </a:extLst>
          </p:cNvPr>
          <p:cNvSpPr txBox="1"/>
          <p:nvPr/>
        </p:nvSpPr>
        <p:spPr>
          <a:xfrm>
            <a:off x="9113317" y="782186"/>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4" name="CuadroTexto 13">
            <a:extLst>
              <a:ext uri="{FF2B5EF4-FFF2-40B4-BE49-F238E27FC236}">
                <a16:creationId xmlns:a16="http://schemas.microsoft.com/office/drawing/2014/main" id="{7F41E6E3-22E4-4BB4-AE58-7D78EF476A5C}"/>
              </a:ext>
            </a:extLst>
          </p:cNvPr>
          <p:cNvSpPr txBox="1"/>
          <p:nvPr/>
        </p:nvSpPr>
        <p:spPr>
          <a:xfrm>
            <a:off x="1760134" y="632746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pic>
        <p:nvPicPr>
          <p:cNvPr id="3" name="Imagen 2">
            <a:extLst>
              <a:ext uri="{FF2B5EF4-FFF2-40B4-BE49-F238E27FC236}">
                <a16:creationId xmlns:a16="http://schemas.microsoft.com/office/drawing/2014/main" id="{4DDD3588-B43B-4CF3-ACE9-C741670E6519}"/>
              </a:ext>
            </a:extLst>
          </p:cNvPr>
          <p:cNvPicPr>
            <a:picLocks noChangeAspect="1"/>
          </p:cNvPicPr>
          <p:nvPr/>
        </p:nvPicPr>
        <p:blipFill>
          <a:blip r:embed="rId5"/>
          <a:stretch>
            <a:fillRect/>
          </a:stretch>
        </p:blipFill>
        <p:spPr>
          <a:xfrm>
            <a:off x="1999703" y="1393649"/>
            <a:ext cx="8303172" cy="2899377"/>
          </a:xfrm>
          <a:prstGeom prst="rect">
            <a:avLst/>
          </a:prstGeom>
        </p:spPr>
      </p:pic>
      <p:pic>
        <p:nvPicPr>
          <p:cNvPr id="7" name="Imagen 6">
            <a:extLst>
              <a:ext uri="{FF2B5EF4-FFF2-40B4-BE49-F238E27FC236}">
                <a16:creationId xmlns:a16="http://schemas.microsoft.com/office/drawing/2014/main" id="{1130709A-C639-4AB1-B5C3-2DB6B9D149D7}"/>
              </a:ext>
            </a:extLst>
          </p:cNvPr>
          <p:cNvPicPr>
            <a:picLocks noChangeAspect="1"/>
          </p:cNvPicPr>
          <p:nvPr/>
        </p:nvPicPr>
        <p:blipFill>
          <a:blip r:embed="rId6"/>
          <a:stretch>
            <a:fillRect/>
          </a:stretch>
        </p:blipFill>
        <p:spPr>
          <a:xfrm>
            <a:off x="3214559" y="4472694"/>
            <a:ext cx="5762883" cy="1495432"/>
          </a:xfrm>
          <a:prstGeom prst="rect">
            <a:avLst/>
          </a:prstGeom>
        </p:spPr>
      </p:pic>
    </p:spTree>
    <p:extLst>
      <p:ext uri="{BB962C8B-B14F-4D97-AF65-F5344CB8AC3E}">
        <p14:creationId xmlns:p14="http://schemas.microsoft.com/office/powerpoint/2010/main" val="1892955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Logo SAE-01.jpg">
            <a:extLst>
              <a:ext uri="{FF2B5EF4-FFF2-40B4-BE49-F238E27FC236}">
                <a16:creationId xmlns:a16="http://schemas.microsoft.com/office/drawing/2014/main" id="{7B79D30B-978B-48FF-8B6A-CB3D4A378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23"/>
            <a:ext cx="2222500" cy="1213050"/>
          </a:xfrm>
          <a:prstGeom prst="rect">
            <a:avLst/>
          </a:prstGeom>
        </p:spPr>
      </p:pic>
      <p:pic>
        <p:nvPicPr>
          <p:cNvPr id="13" name="Imagen 12">
            <a:extLst>
              <a:ext uri="{FF2B5EF4-FFF2-40B4-BE49-F238E27FC236}">
                <a16:creationId xmlns:a16="http://schemas.microsoft.com/office/drawing/2014/main" id="{958E00F6-749B-4D68-8442-C7CCD050D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9057" y="16223"/>
            <a:ext cx="2527343" cy="1043796"/>
          </a:xfrm>
          <a:prstGeom prst="rect">
            <a:avLst/>
          </a:prstGeom>
        </p:spPr>
      </p:pic>
      <p:pic>
        <p:nvPicPr>
          <p:cNvPr id="14" name="Imagen 13">
            <a:extLst>
              <a:ext uri="{FF2B5EF4-FFF2-40B4-BE49-F238E27FC236}">
                <a16:creationId xmlns:a16="http://schemas.microsoft.com/office/drawing/2014/main" id="{84C2F02A-4073-4AAA-9CFC-350A42AD50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6400" y="16223"/>
            <a:ext cx="2743200" cy="1043796"/>
          </a:xfrm>
          <a:prstGeom prst="rect">
            <a:avLst/>
          </a:prstGeom>
        </p:spPr>
      </p:pic>
      <p:sp>
        <p:nvSpPr>
          <p:cNvPr id="2" name="Rectángulo 1"/>
          <p:cNvSpPr/>
          <p:nvPr/>
        </p:nvSpPr>
        <p:spPr>
          <a:xfrm>
            <a:off x="0" y="6520420"/>
            <a:ext cx="12192000" cy="3375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70234" y="6520419"/>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3" name="CuadroTexto 2"/>
          <p:cNvSpPr txBox="1"/>
          <p:nvPr/>
        </p:nvSpPr>
        <p:spPr>
          <a:xfrm>
            <a:off x="2390717" y="1044607"/>
            <a:ext cx="6660518"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293166"/>
                </a:solidFill>
                <a:latin typeface="+mn-lt"/>
              </a:rPr>
              <a:t>TOP 10 Inmuebles Disponibles para comercializar</a:t>
            </a:r>
          </a:p>
        </p:txBody>
      </p:sp>
      <p:sp>
        <p:nvSpPr>
          <p:cNvPr id="10" name="CuadroTexto 9">
            <a:extLst>
              <a:ext uri="{FF2B5EF4-FFF2-40B4-BE49-F238E27FC236}">
                <a16:creationId xmlns:a16="http://schemas.microsoft.com/office/drawing/2014/main" id="{DD0F3917-B069-4B18-B8FB-9766269B7C8F}"/>
              </a:ext>
            </a:extLst>
          </p:cNvPr>
          <p:cNvSpPr txBox="1"/>
          <p:nvPr/>
        </p:nvSpPr>
        <p:spPr>
          <a:xfrm>
            <a:off x="9128184" y="88583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7" name="Imagen 6">
            <a:extLst>
              <a:ext uri="{FF2B5EF4-FFF2-40B4-BE49-F238E27FC236}">
                <a16:creationId xmlns:a16="http://schemas.microsoft.com/office/drawing/2014/main" id="{8AF14299-972D-4380-B9DF-8F758D34E33A}"/>
              </a:ext>
            </a:extLst>
          </p:cNvPr>
          <p:cNvPicPr>
            <a:picLocks noChangeAspect="1"/>
          </p:cNvPicPr>
          <p:nvPr/>
        </p:nvPicPr>
        <p:blipFill>
          <a:blip r:embed="rId5"/>
          <a:stretch>
            <a:fillRect/>
          </a:stretch>
        </p:blipFill>
        <p:spPr>
          <a:xfrm>
            <a:off x="1741451" y="1621245"/>
            <a:ext cx="8709094" cy="4498912"/>
          </a:xfrm>
          <a:prstGeom prst="rect">
            <a:avLst/>
          </a:prstGeom>
        </p:spPr>
      </p:pic>
      <p:sp>
        <p:nvSpPr>
          <p:cNvPr id="12" name="CuadroTexto 11">
            <a:extLst>
              <a:ext uri="{FF2B5EF4-FFF2-40B4-BE49-F238E27FC236}">
                <a16:creationId xmlns:a16="http://schemas.microsoft.com/office/drawing/2014/main" id="{08E4639C-EC8E-4D4C-9753-0D54DAF19260}"/>
              </a:ext>
            </a:extLst>
          </p:cNvPr>
          <p:cNvSpPr txBox="1"/>
          <p:nvPr/>
        </p:nvSpPr>
        <p:spPr>
          <a:xfrm>
            <a:off x="1524002" y="6176850"/>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13 de noviembre 2018</a:t>
            </a:r>
          </a:p>
        </p:txBody>
      </p:sp>
    </p:spTree>
    <p:extLst>
      <p:ext uri="{BB962C8B-B14F-4D97-AF65-F5344CB8AC3E}">
        <p14:creationId xmlns:p14="http://schemas.microsoft.com/office/powerpoint/2010/main" val="1285881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856982" y="6535320"/>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1962244" y="1159398"/>
            <a:ext cx="8079626" cy="461665"/>
          </a:xfrm>
          <a:prstGeom prst="rect">
            <a:avLst/>
          </a:prstGeom>
          <a:noFill/>
        </p:spPr>
        <p:txBody>
          <a:bodyPr wrap="square" rtlCol="0">
            <a:spAutoFit/>
          </a:bodyPr>
          <a:lstStyle/>
          <a:p>
            <a:pPr algn="ctr"/>
            <a:r>
              <a:rPr lang="es-CO" sz="2400" b="1" dirty="0">
                <a:solidFill>
                  <a:srgbClr val="293166"/>
                </a:solidFill>
              </a:rPr>
              <a:t>Ventas Gestión Directa SAE</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2015259" y="5967375"/>
            <a:ext cx="2177135" cy="261610"/>
          </a:xfrm>
          <a:prstGeom prst="rect">
            <a:avLst/>
          </a:prstGeom>
          <a:noFill/>
        </p:spPr>
        <p:txBody>
          <a:bodyPr wrap="square" rtlCol="0">
            <a:spAutoFit/>
          </a:bodyPr>
          <a:lstStyle/>
          <a:p>
            <a:r>
              <a:rPr lang="es-CO" sz="1100" i="1" dirty="0">
                <a:solidFill>
                  <a:schemeClr val="accent1">
                    <a:lumMod val="50000"/>
                  </a:schemeClr>
                </a:solidFill>
              </a:rPr>
              <a:t>Fecha de corte 19/11/2018</a:t>
            </a:r>
          </a:p>
        </p:txBody>
      </p:sp>
      <p:sp>
        <p:nvSpPr>
          <p:cNvPr id="13" name="CuadroTexto 12">
            <a:extLst>
              <a:ext uri="{FF2B5EF4-FFF2-40B4-BE49-F238E27FC236}">
                <a16:creationId xmlns:a16="http://schemas.microsoft.com/office/drawing/2014/main" id="{844F8FE1-378E-436A-B3CB-CB887907CF4F}"/>
              </a:ext>
            </a:extLst>
          </p:cNvPr>
          <p:cNvSpPr txBox="1"/>
          <p:nvPr/>
        </p:nvSpPr>
        <p:spPr>
          <a:xfrm>
            <a:off x="1962244" y="5385167"/>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t>El valor de recaudo año 2018, corresponde a </a:t>
            </a:r>
            <a:r>
              <a:rPr lang="es-CO" sz="1800" dirty="0">
                <a:solidFill>
                  <a:srgbClr val="00B050"/>
                </a:solidFill>
              </a:rPr>
              <a:t>$</a:t>
            </a:r>
            <a:r>
              <a:rPr lang="es-CO" sz="2000" dirty="0">
                <a:solidFill>
                  <a:srgbClr val="00B050"/>
                </a:solidFill>
              </a:rPr>
              <a:t>6.535</a:t>
            </a:r>
          </a:p>
        </p:txBody>
      </p:sp>
      <p:sp>
        <p:nvSpPr>
          <p:cNvPr id="14" name="CuadroTexto 13">
            <a:extLst>
              <a:ext uri="{FF2B5EF4-FFF2-40B4-BE49-F238E27FC236}">
                <a16:creationId xmlns:a16="http://schemas.microsoft.com/office/drawing/2014/main" id="{70D76177-830D-4899-89A7-2C8B9E7A9450}"/>
              </a:ext>
            </a:extLst>
          </p:cNvPr>
          <p:cNvSpPr txBox="1"/>
          <p:nvPr/>
        </p:nvSpPr>
        <p:spPr>
          <a:xfrm>
            <a:off x="7924800" y="190147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B03CEAB4-4A57-47A4-8484-3688E984863A}"/>
              </a:ext>
            </a:extLst>
          </p:cNvPr>
          <p:cNvPicPr>
            <a:picLocks noChangeAspect="1"/>
          </p:cNvPicPr>
          <p:nvPr/>
        </p:nvPicPr>
        <p:blipFill>
          <a:blip r:embed="rId2"/>
          <a:stretch>
            <a:fillRect/>
          </a:stretch>
        </p:blipFill>
        <p:spPr>
          <a:xfrm>
            <a:off x="2176625" y="2191625"/>
            <a:ext cx="7136788" cy="2635296"/>
          </a:xfrm>
          <a:prstGeom prst="rect">
            <a:avLst/>
          </a:prstGeom>
        </p:spPr>
      </p:pic>
      <p:pic>
        <p:nvPicPr>
          <p:cNvPr id="17" name="Imagen 16">
            <a:extLst>
              <a:ext uri="{FF2B5EF4-FFF2-40B4-BE49-F238E27FC236}">
                <a16:creationId xmlns:a16="http://schemas.microsoft.com/office/drawing/2014/main" id="{E8B5698A-4041-498E-8379-83F11781E5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8" name="Imagen 17">
            <a:extLst>
              <a:ext uri="{FF2B5EF4-FFF2-40B4-BE49-F238E27FC236}">
                <a16:creationId xmlns:a16="http://schemas.microsoft.com/office/drawing/2014/main" id="{3A41CA3A-4ABC-4B6C-9A93-B3D0DB8FC0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30" y="11243"/>
            <a:ext cx="2764736" cy="1071335"/>
          </a:xfrm>
          <a:prstGeom prst="rect">
            <a:avLst/>
          </a:prstGeom>
        </p:spPr>
      </p:pic>
      <p:pic>
        <p:nvPicPr>
          <p:cNvPr id="19" name="Imagen 18">
            <a:extLst>
              <a:ext uri="{FF2B5EF4-FFF2-40B4-BE49-F238E27FC236}">
                <a16:creationId xmlns:a16="http://schemas.microsoft.com/office/drawing/2014/main" id="{E3A1184E-A5D1-4051-8913-C9B73CE466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396423" cy="1099051"/>
          </a:xfrm>
          <a:prstGeom prst="rect">
            <a:avLst/>
          </a:prstGeom>
        </p:spPr>
      </p:pic>
    </p:spTree>
    <p:extLst>
      <p:ext uri="{BB962C8B-B14F-4D97-AF65-F5344CB8AC3E}">
        <p14:creationId xmlns:p14="http://schemas.microsoft.com/office/powerpoint/2010/main" val="3101003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20419"/>
            <a:ext cx="12179299"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1696528" y="1863588"/>
            <a:ext cx="8798943" cy="3477875"/>
          </a:xfrm>
          <a:prstGeom prst="rect">
            <a:avLst/>
          </a:prstGeom>
          <a:noFill/>
        </p:spPr>
        <p:txBody>
          <a:bodyPr wrap="square" rtlCol="0">
            <a:spAutoFit/>
          </a:bodyPr>
          <a:lstStyle/>
          <a:p>
            <a:pPr algn="ctr"/>
            <a:r>
              <a:rPr lang="es-CO" sz="4400" b="1" dirty="0">
                <a:solidFill>
                  <a:srgbClr val="002060"/>
                </a:solidFill>
              </a:rPr>
              <a:t>4. </a:t>
            </a:r>
            <a:r>
              <a:rPr lang="es-ES" sz="4400" b="1" dirty="0">
                <a:solidFill>
                  <a:srgbClr val="002060"/>
                </a:solidFill>
              </a:rPr>
              <a:t>SOLICITUD APROBACIÓN ADICIÓN CONTRATOS OPERADORES LOGISTICOS 2018 y MARZO-2019</a:t>
            </a:r>
          </a:p>
          <a:p>
            <a:pPr algn="ctr"/>
            <a:r>
              <a:rPr lang="es-ES" sz="4400" b="1" dirty="0">
                <a:solidFill>
                  <a:srgbClr val="002060"/>
                </a:solidFill>
              </a:rPr>
              <a:t> Contratos 04, 05, 15 de 2016</a:t>
            </a:r>
          </a:p>
          <a:p>
            <a:pPr algn="ctr"/>
            <a:endParaRPr lang="es-CO" sz="4400" b="1" dirty="0">
              <a:solidFill>
                <a:srgbClr val="002060"/>
              </a:solidFill>
            </a:endParaRPr>
          </a:p>
        </p:txBody>
      </p:sp>
      <p:sp>
        <p:nvSpPr>
          <p:cNvPr id="8" name="CuadroTexto 7">
            <a:extLst>
              <a:ext uri="{FF2B5EF4-FFF2-40B4-BE49-F238E27FC236}">
                <a16:creationId xmlns:a16="http://schemas.microsoft.com/office/drawing/2014/main" id="{7874EC9C-10C1-45E6-8D75-3077589CD3FB}"/>
              </a:ext>
            </a:extLst>
          </p:cNvPr>
          <p:cNvSpPr txBox="1"/>
          <p:nvPr/>
        </p:nvSpPr>
        <p:spPr>
          <a:xfrm>
            <a:off x="6308836" y="6550223"/>
            <a:ext cx="58631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 Gerencia de Muebles</a:t>
            </a:r>
          </a:p>
        </p:txBody>
      </p:sp>
      <p:pic>
        <p:nvPicPr>
          <p:cNvPr id="10" name="Imagen 9">
            <a:extLst>
              <a:ext uri="{FF2B5EF4-FFF2-40B4-BE49-F238E27FC236}">
                <a16:creationId xmlns:a16="http://schemas.microsoft.com/office/drawing/2014/main" id="{4AF4EDD5-4895-48E8-86F1-DC822D60F8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F17326D4-07B4-467F-B824-EE0D0C2FE8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CDE14EBC-D7FC-4255-A9F6-5B73271B98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29960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n 23">
            <a:extLst>
              <a:ext uri="{FF2B5EF4-FFF2-40B4-BE49-F238E27FC236}">
                <a16:creationId xmlns:a16="http://schemas.microsoft.com/office/drawing/2014/main" id="{591296F3-331F-4B13-9FF9-E0A1511FA478}"/>
              </a:ext>
            </a:extLst>
          </p:cNvPr>
          <p:cNvPicPr>
            <a:picLocks noChangeAspect="1"/>
          </p:cNvPicPr>
          <p:nvPr/>
        </p:nvPicPr>
        <p:blipFill rotWithShape="1">
          <a:blip r:embed="rId3"/>
          <a:srcRect l="18693" t="32875" r="54727" b="19103"/>
          <a:stretch/>
        </p:blipFill>
        <p:spPr>
          <a:xfrm>
            <a:off x="9131791" y="2752776"/>
            <a:ext cx="2921146" cy="2967165"/>
          </a:xfrm>
          <a:prstGeom prst="rect">
            <a:avLst/>
          </a:prstGeom>
        </p:spPr>
      </p:pic>
      <p:pic>
        <p:nvPicPr>
          <p:cNvPr id="26" name="Imagen 25">
            <a:extLst>
              <a:ext uri="{FF2B5EF4-FFF2-40B4-BE49-F238E27FC236}">
                <a16:creationId xmlns:a16="http://schemas.microsoft.com/office/drawing/2014/main" id="{CC2EB51C-CC0B-44F0-BD81-A280DCDEB7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63" y="31056"/>
            <a:ext cx="1997612" cy="892637"/>
          </a:xfrm>
          <a:prstGeom prst="rect">
            <a:avLst/>
          </a:prstGeom>
        </p:spPr>
      </p:pic>
      <p:pic>
        <p:nvPicPr>
          <p:cNvPr id="27" name="Imagen 26">
            <a:extLst>
              <a:ext uri="{FF2B5EF4-FFF2-40B4-BE49-F238E27FC236}">
                <a16:creationId xmlns:a16="http://schemas.microsoft.com/office/drawing/2014/main" id="{496C46B5-D548-4BE7-840B-B28F94D00F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0133" y="40567"/>
            <a:ext cx="2188991" cy="848234"/>
          </a:xfrm>
          <a:prstGeom prst="rect">
            <a:avLst/>
          </a:prstGeom>
        </p:spPr>
      </p:pic>
      <p:pic>
        <p:nvPicPr>
          <p:cNvPr id="29" name="Imagen 28">
            <a:extLst>
              <a:ext uri="{FF2B5EF4-FFF2-40B4-BE49-F238E27FC236}">
                <a16:creationId xmlns:a16="http://schemas.microsoft.com/office/drawing/2014/main" id="{A6DE2240-817A-414D-BF9C-AAFAAB82E7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9498" y="166351"/>
            <a:ext cx="2813538" cy="910435"/>
          </a:xfrm>
          <a:prstGeom prst="rect">
            <a:avLst/>
          </a:prstGeom>
        </p:spPr>
      </p:pic>
      <p:pic>
        <p:nvPicPr>
          <p:cNvPr id="28" name="Imagen 27">
            <a:extLst>
              <a:ext uri="{FF2B5EF4-FFF2-40B4-BE49-F238E27FC236}">
                <a16:creationId xmlns:a16="http://schemas.microsoft.com/office/drawing/2014/main" id="{13041394-4AD3-4B2E-AD09-FA6080ED06EC}"/>
              </a:ext>
            </a:extLst>
          </p:cNvPr>
          <p:cNvPicPr>
            <a:picLocks noChangeAspect="1"/>
          </p:cNvPicPr>
          <p:nvPr/>
        </p:nvPicPr>
        <p:blipFill rotWithShape="1">
          <a:blip r:embed="rId7"/>
          <a:srcRect t="32898" b="38900"/>
          <a:stretch/>
        </p:blipFill>
        <p:spPr>
          <a:xfrm>
            <a:off x="613544" y="1791068"/>
            <a:ext cx="2449253" cy="867690"/>
          </a:xfrm>
          <a:prstGeom prst="rect">
            <a:avLst/>
          </a:prstGeom>
        </p:spPr>
      </p:pic>
      <p:pic>
        <p:nvPicPr>
          <p:cNvPr id="32" name="Imagen 31">
            <a:extLst>
              <a:ext uri="{FF2B5EF4-FFF2-40B4-BE49-F238E27FC236}">
                <a16:creationId xmlns:a16="http://schemas.microsoft.com/office/drawing/2014/main" id="{FA6272DD-2960-4739-818D-D12508F4DE15}"/>
              </a:ext>
            </a:extLst>
          </p:cNvPr>
          <p:cNvPicPr>
            <a:picLocks noChangeAspect="1"/>
          </p:cNvPicPr>
          <p:nvPr/>
        </p:nvPicPr>
        <p:blipFill>
          <a:blip r:embed="rId8"/>
          <a:stretch>
            <a:fillRect/>
          </a:stretch>
        </p:blipFill>
        <p:spPr>
          <a:xfrm>
            <a:off x="432433" y="3499626"/>
            <a:ext cx="2449253" cy="826901"/>
          </a:xfrm>
          <a:prstGeom prst="rect">
            <a:avLst/>
          </a:prstGeom>
        </p:spPr>
      </p:pic>
      <p:sp>
        <p:nvSpPr>
          <p:cNvPr id="35" name="Rectángulo 34">
            <a:extLst>
              <a:ext uri="{FF2B5EF4-FFF2-40B4-BE49-F238E27FC236}">
                <a16:creationId xmlns:a16="http://schemas.microsoft.com/office/drawing/2014/main" id="{746C8184-7386-4A06-AC31-3244559B892F}"/>
              </a:ext>
            </a:extLst>
          </p:cNvPr>
          <p:cNvSpPr/>
          <p:nvPr/>
        </p:nvSpPr>
        <p:spPr>
          <a:xfrm>
            <a:off x="139063" y="5483420"/>
            <a:ext cx="2449253" cy="646331"/>
          </a:xfrm>
          <a:prstGeom prst="rect">
            <a:avLst/>
          </a:prstGeom>
        </p:spPr>
        <p:txBody>
          <a:bodyPr wrap="square">
            <a:spAutoFit/>
          </a:bodyPr>
          <a:lstStyle/>
          <a:p>
            <a:pPr algn="ctr"/>
            <a:r>
              <a:rPr lang="pt-BR" b="1" cap="all" dirty="0">
                <a:solidFill>
                  <a:srgbClr val="333333"/>
                </a:solidFill>
                <a:latin typeface="source_sans_pro"/>
              </a:rPr>
              <a:t>PARQUEADEROS </a:t>
            </a:r>
          </a:p>
          <a:p>
            <a:pPr algn="ctr"/>
            <a:r>
              <a:rPr lang="pt-BR" b="1" cap="all" dirty="0">
                <a:solidFill>
                  <a:srgbClr val="333333"/>
                </a:solidFill>
                <a:latin typeface="source_sans_pro"/>
              </a:rPr>
              <a:t>PATIOS CEIBAS S.A.S.</a:t>
            </a:r>
          </a:p>
        </p:txBody>
      </p:sp>
      <p:cxnSp>
        <p:nvCxnSpPr>
          <p:cNvPr id="36" name="Conector recto 35">
            <a:extLst>
              <a:ext uri="{FF2B5EF4-FFF2-40B4-BE49-F238E27FC236}">
                <a16:creationId xmlns:a16="http://schemas.microsoft.com/office/drawing/2014/main" id="{0CE8B767-EB3C-4DD7-83A5-C4F5FD600540}"/>
              </a:ext>
            </a:extLst>
          </p:cNvPr>
          <p:cNvCxnSpPr>
            <a:cxnSpLocks/>
          </p:cNvCxnSpPr>
          <p:nvPr/>
        </p:nvCxnSpPr>
        <p:spPr>
          <a:xfrm>
            <a:off x="5627604" y="1637786"/>
            <a:ext cx="0" cy="48094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614C1C7E-D7FA-4EFE-978D-669AB291E3DC}"/>
              </a:ext>
            </a:extLst>
          </p:cNvPr>
          <p:cNvCxnSpPr>
            <a:cxnSpLocks/>
          </p:cNvCxnSpPr>
          <p:nvPr/>
        </p:nvCxnSpPr>
        <p:spPr>
          <a:xfrm>
            <a:off x="265151" y="3300081"/>
            <a:ext cx="913206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68C4A899-11A1-4B22-9F3C-93142C273A55}"/>
              </a:ext>
            </a:extLst>
          </p:cNvPr>
          <p:cNvCxnSpPr>
            <a:cxnSpLocks/>
          </p:cNvCxnSpPr>
          <p:nvPr/>
        </p:nvCxnSpPr>
        <p:spPr>
          <a:xfrm>
            <a:off x="703212" y="4809095"/>
            <a:ext cx="8694006" cy="12789"/>
          </a:xfrm>
          <a:prstGeom prst="line">
            <a:avLst/>
          </a:prstGeom>
        </p:spPr>
        <p:style>
          <a:lnRef idx="1">
            <a:schemeClr val="accent1"/>
          </a:lnRef>
          <a:fillRef idx="0">
            <a:schemeClr val="accent1"/>
          </a:fillRef>
          <a:effectRef idx="0">
            <a:schemeClr val="accent1"/>
          </a:effectRef>
          <a:fontRef idx="minor">
            <a:schemeClr val="tx1"/>
          </a:fontRef>
        </p:style>
      </p:cxnSp>
      <p:pic>
        <p:nvPicPr>
          <p:cNvPr id="40" name="Imagen 39">
            <a:extLst>
              <a:ext uri="{FF2B5EF4-FFF2-40B4-BE49-F238E27FC236}">
                <a16:creationId xmlns:a16="http://schemas.microsoft.com/office/drawing/2014/main" id="{7292867A-DE72-4AB0-A888-2444E972635B}"/>
              </a:ext>
            </a:extLst>
          </p:cNvPr>
          <p:cNvPicPr>
            <a:picLocks noChangeAspect="1"/>
          </p:cNvPicPr>
          <p:nvPr/>
        </p:nvPicPr>
        <p:blipFill>
          <a:blip r:embed="rId9"/>
          <a:stretch>
            <a:fillRect/>
          </a:stretch>
        </p:blipFill>
        <p:spPr>
          <a:xfrm>
            <a:off x="4199588" y="660731"/>
            <a:ext cx="1025055" cy="994874"/>
          </a:xfrm>
          <a:prstGeom prst="rect">
            <a:avLst/>
          </a:prstGeom>
        </p:spPr>
      </p:pic>
      <p:pic>
        <p:nvPicPr>
          <p:cNvPr id="41" name="Imagen 40">
            <a:extLst>
              <a:ext uri="{FF2B5EF4-FFF2-40B4-BE49-F238E27FC236}">
                <a16:creationId xmlns:a16="http://schemas.microsoft.com/office/drawing/2014/main" id="{D6023F33-FB34-48D4-8C1E-94BB67566093}"/>
              </a:ext>
            </a:extLst>
          </p:cNvPr>
          <p:cNvPicPr>
            <a:picLocks noChangeAspect="1"/>
          </p:cNvPicPr>
          <p:nvPr/>
        </p:nvPicPr>
        <p:blipFill>
          <a:blip r:embed="rId10"/>
          <a:stretch>
            <a:fillRect/>
          </a:stretch>
        </p:blipFill>
        <p:spPr>
          <a:xfrm>
            <a:off x="5323048" y="747066"/>
            <a:ext cx="1271520" cy="813773"/>
          </a:xfrm>
          <a:prstGeom prst="rect">
            <a:avLst/>
          </a:prstGeom>
        </p:spPr>
      </p:pic>
      <p:sp>
        <p:nvSpPr>
          <p:cNvPr id="42" name="CuadroTexto 41">
            <a:extLst>
              <a:ext uri="{FF2B5EF4-FFF2-40B4-BE49-F238E27FC236}">
                <a16:creationId xmlns:a16="http://schemas.microsoft.com/office/drawing/2014/main" id="{C6FCFA0A-55B6-4D6B-B7FC-0BAE91F9CCFB}"/>
              </a:ext>
            </a:extLst>
          </p:cNvPr>
          <p:cNvSpPr txBox="1"/>
          <p:nvPr/>
        </p:nvSpPr>
        <p:spPr>
          <a:xfrm>
            <a:off x="5626312" y="2606166"/>
            <a:ext cx="2076716" cy="646331"/>
          </a:xfrm>
          <a:prstGeom prst="rect">
            <a:avLst/>
          </a:prstGeom>
          <a:noFill/>
        </p:spPr>
        <p:txBody>
          <a:bodyPr wrap="square" rtlCol="0">
            <a:spAutoFit/>
          </a:bodyPr>
          <a:lstStyle/>
          <a:p>
            <a:pPr algn="ctr"/>
            <a:r>
              <a:rPr lang="es-ES" sz="3600" b="1" dirty="0"/>
              <a:t>1.863</a:t>
            </a:r>
            <a:endParaRPr lang="es-CO" b="1" dirty="0"/>
          </a:p>
        </p:txBody>
      </p:sp>
      <p:sp>
        <p:nvSpPr>
          <p:cNvPr id="43" name="CuadroTexto 42">
            <a:extLst>
              <a:ext uri="{FF2B5EF4-FFF2-40B4-BE49-F238E27FC236}">
                <a16:creationId xmlns:a16="http://schemas.microsoft.com/office/drawing/2014/main" id="{9FF28060-450B-4DBE-BA57-560CE88D0B83}"/>
              </a:ext>
            </a:extLst>
          </p:cNvPr>
          <p:cNvSpPr txBox="1"/>
          <p:nvPr/>
        </p:nvSpPr>
        <p:spPr>
          <a:xfrm>
            <a:off x="7261739" y="2045053"/>
            <a:ext cx="1739859" cy="1200329"/>
          </a:xfrm>
          <a:prstGeom prst="rect">
            <a:avLst/>
          </a:prstGeom>
          <a:noFill/>
        </p:spPr>
        <p:txBody>
          <a:bodyPr wrap="square" rtlCol="0">
            <a:spAutoFit/>
          </a:bodyPr>
          <a:lstStyle/>
          <a:p>
            <a:pPr algn="ctr"/>
            <a:r>
              <a:rPr lang="es-ES" sz="1200" dirty="0"/>
              <a:t>Bogotá</a:t>
            </a:r>
          </a:p>
          <a:p>
            <a:pPr algn="ctr"/>
            <a:r>
              <a:rPr lang="es-ES" sz="1200" dirty="0"/>
              <a:t>Valle </a:t>
            </a:r>
          </a:p>
          <a:p>
            <a:pPr algn="ctr"/>
            <a:r>
              <a:rPr lang="es-ES" sz="1200" dirty="0"/>
              <a:t>Nariño</a:t>
            </a:r>
          </a:p>
          <a:p>
            <a:pPr algn="ctr"/>
            <a:r>
              <a:rPr lang="es-ES" sz="1200" dirty="0"/>
              <a:t>Santander</a:t>
            </a:r>
          </a:p>
          <a:p>
            <a:pPr algn="ctr"/>
            <a:r>
              <a:rPr lang="es-ES" sz="1200" dirty="0"/>
              <a:t>Norte de Santander</a:t>
            </a:r>
          </a:p>
          <a:p>
            <a:pPr algn="ctr"/>
            <a:r>
              <a:rPr lang="es-ES" sz="1200" dirty="0"/>
              <a:t>Atlántico</a:t>
            </a:r>
            <a:endParaRPr lang="es-CO" sz="1200" dirty="0"/>
          </a:p>
        </p:txBody>
      </p:sp>
      <p:sp>
        <p:nvSpPr>
          <p:cNvPr id="44" name="CuadroTexto 43">
            <a:extLst>
              <a:ext uri="{FF2B5EF4-FFF2-40B4-BE49-F238E27FC236}">
                <a16:creationId xmlns:a16="http://schemas.microsoft.com/office/drawing/2014/main" id="{D5D79C78-7DA3-48C8-AC26-78AF7134F18F}"/>
              </a:ext>
            </a:extLst>
          </p:cNvPr>
          <p:cNvSpPr txBox="1"/>
          <p:nvPr/>
        </p:nvSpPr>
        <p:spPr>
          <a:xfrm>
            <a:off x="7287638" y="3442346"/>
            <a:ext cx="1739859" cy="1200329"/>
          </a:xfrm>
          <a:prstGeom prst="rect">
            <a:avLst/>
          </a:prstGeom>
          <a:noFill/>
        </p:spPr>
        <p:txBody>
          <a:bodyPr wrap="square" rtlCol="0">
            <a:spAutoFit/>
          </a:bodyPr>
          <a:lstStyle/>
          <a:p>
            <a:pPr algn="ctr"/>
            <a:r>
              <a:rPr lang="es-ES" sz="1200" dirty="0"/>
              <a:t>Caldas</a:t>
            </a:r>
          </a:p>
          <a:p>
            <a:pPr algn="ctr"/>
            <a:r>
              <a:rPr lang="es-ES" sz="1200" dirty="0"/>
              <a:t>Risaralda</a:t>
            </a:r>
          </a:p>
          <a:p>
            <a:pPr algn="ctr"/>
            <a:r>
              <a:rPr lang="es-ES" sz="1200" dirty="0"/>
              <a:t>Antioquia</a:t>
            </a:r>
          </a:p>
          <a:p>
            <a:pPr algn="ctr"/>
            <a:r>
              <a:rPr lang="es-ES" sz="1200" dirty="0"/>
              <a:t>Córdoba</a:t>
            </a:r>
          </a:p>
          <a:p>
            <a:pPr algn="ctr"/>
            <a:r>
              <a:rPr lang="es-ES" sz="1200" dirty="0"/>
              <a:t>Meta</a:t>
            </a:r>
          </a:p>
          <a:p>
            <a:pPr algn="ctr"/>
            <a:r>
              <a:rPr lang="es-ES" sz="1200" dirty="0"/>
              <a:t>Casanare</a:t>
            </a:r>
            <a:endParaRPr lang="es-CO" sz="1200" dirty="0"/>
          </a:p>
        </p:txBody>
      </p:sp>
      <p:sp>
        <p:nvSpPr>
          <p:cNvPr id="46" name="CuadroTexto 45">
            <a:extLst>
              <a:ext uri="{FF2B5EF4-FFF2-40B4-BE49-F238E27FC236}">
                <a16:creationId xmlns:a16="http://schemas.microsoft.com/office/drawing/2014/main" id="{45D6C11F-D898-46E0-9040-58C63DB8C8A6}"/>
              </a:ext>
            </a:extLst>
          </p:cNvPr>
          <p:cNvSpPr txBox="1"/>
          <p:nvPr/>
        </p:nvSpPr>
        <p:spPr>
          <a:xfrm>
            <a:off x="7318360" y="5787768"/>
            <a:ext cx="1739859" cy="461665"/>
          </a:xfrm>
          <a:prstGeom prst="rect">
            <a:avLst/>
          </a:prstGeom>
          <a:noFill/>
        </p:spPr>
        <p:txBody>
          <a:bodyPr wrap="square" rtlCol="0">
            <a:spAutoFit/>
          </a:bodyPr>
          <a:lstStyle/>
          <a:p>
            <a:pPr algn="ctr"/>
            <a:r>
              <a:rPr lang="es-ES" sz="1200" dirty="0"/>
              <a:t>Huila</a:t>
            </a:r>
          </a:p>
          <a:p>
            <a:pPr algn="ctr"/>
            <a:r>
              <a:rPr lang="es-ES" sz="1200" dirty="0"/>
              <a:t>Tolima</a:t>
            </a:r>
            <a:endParaRPr lang="es-CO" sz="1200" dirty="0"/>
          </a:p>
        </p:txBody>
      </p:sp>
      <p:sp>
        <p:nvSpPr>
          <p:cNvPr id="47" name="CuadroTexto 46">
            <a:extLst>
              <a:ext uri="{FF2B5EF4-FFF2-40B4-BE49-F238E27FC236}">
                <a16:creationId xmlns:a16="http://schemas.microsoft.com/office/drawing/2014/main" id="{ACE31A02-31C8-4294-ABA6-3827EECDEBF6}"/>
              </a:ext>
            </a:extLst>
          </p:cNvPr>
          <p:cNvSpPr txBox="1"/>
          <p:nvPr/>
        </p:nvSpPr>
        <p:spPr>
          <a:xfrm>
            <a:off x="5627604" y="4150104"/>
            <a:ext cx="2053636" cy="646331"/>
          </a:xfrm>
          <a:prstGeom prst="rect">
            <a:avLst/>
          </a:prstGeom>
          <a:noFill/>
        </p:spPr>
        <p:txBody>
          <a:bodyPr wrap="square" rtlCol="0">
            <a:spAutoFit/>
          </a:bodyPr>
          <a:lstStyle/>
          <a:p>
            <a:pPr algn="ctr"/>
            <a:r>
              <a:rPr lang="es-ES" sz="3600" b="1" dirty="0"/>
              <a:t>988</a:t>
            </a:r>
            <a:endParaRPr lang="es-CO" b="1" dirty="0"/>
          </a:p>
        </p:txBody>
      </p:sp>
      <p:sp>
        <p:nvSpPr>
          <p:cNvPr id="48" name="CuadroTexto 47">
            <a:extLst>
              <a:ext uri="{FF2B5EF4-FFF2-40B4-BE49-F238E27FC236}">
                <a16:creationId xmlns:a16="http://schemas.microsoft.com/office/drawing/2014/main" id="{E40FE9CE-67EA-4138-8179-AA834CA249B5}"/>
              </a:ext>
            </a:extLst>
          </p:cNvPr>
          <p:cNvSpPr txBox="1"/>
          <p:nvPr/>
        </p:nvSpPr>
        <p:spPr>
          <a:xfrm>
            <a:off x="5611605" y="5787768"/>
            <a:ext cx="2054928" cy="646331"/>
          </a:xfrm>
          <a:prstGeom prst="rect">
            <a:avLst/>
          </a:prstGeom>
          <a:noFill/>
        </p:spPr>
        <p:txBody>
          <a:bodyPr wrap="square" rtlCol="0">
            <a:spAutoFit/>
          </a:bodyPr>
          <a:lstStyle/>
          <a:p>
            <a:pPr algn="ctr"/>
            <a:r>
              <a:rPr lang="es-ES" sz="3600" b="1" dirty="0"/>
              <a:t>604</a:t>
            </a:r>
            <a:endParaRPr lang="es-CO" b="1" dirty="0"/>
          </a:p>
        </p:txBody>
      </p:sp>
      <p:sp>
        <p:nvSpPr>
          <p:cNvPr id="51" name="CuadroTexto 50">
            <a:extLst>
              <a:ext uri="{FF2B5EF4-FFF2-40B4-BE49-F238E27FC236}">
                <a16:creationId xmlns:a16="http://schemas.microsoft.com/office/drawing/2014/main" id="{371770B8-6C6D-4638-9926-E2679F113E20}"/>
              </a:ext>
            </a:extLst>
          </p:cNvPr>
          <p:cNvSpPr txBox="1"/>
          <p:nvPr/>
        </p:nvSpPr>
        <p:spPr>
          <a:xfrm>
            <a:off x="3785013" y="5812372"/>
            <a:ext cx="1657359" cy="646331"/>
          </a:xfrm>
          <a:prstGeom prst="rect">
            <a:avLst/>
          </a:prstGeom>
          <a:noFill/>
        </p:spPr>
        <p:txBody>
          <a:bodyPr wrap="square" rtlCol="0">
            <a:spAutoFit/>
          </a:bodyPr>
          <a:lstStyle/>
          <a:p>
            <a:pPr algn="ctr"/>
            <a:r>
              <a:rPr lang="es-ES" sz="3600" b="1" dirty="0"/>
              <a:t>429</a:t>
            </a:r>
            <a:endParaRPr lang="es-CO" b="1" dirty="0"/>
          </a:p>
        </p:txBody>
      </p:sp>
      <p:sp>
        <p:nvSpPr>
          <p:cNvPr id="52" name="CuadroTexto 51">
            <a:extLst>
              <a:ext uri="{FF2B5EF4-FFF2-40B4-BE49-F238E27FC236}">
                <a16:creationId xmlns:a16="http://schemas.microsoft.com/office/drawing/2014/main" id="{5EEFEC7E-C6C0-4EE5-BF4F-F77012682802}"/>
              </a:ext>
            </a:extLst>
          </p:cNvPr>
          <p:cNvSpPr txBox="1"/>
          <p:nvPr/>
        </p:nvSpPr>
        <p:spPr>
          <a:xfrm>
            <a:off x="3860970" y="2630412"/>
            <a:ext cx="1581402" cy="646331"/>
          </a:xfrm>
          <a:prstGeom prst="rect">
            <a:avLst/>
          </a:prstGeom>
          <a:noFill/>
        </p:spPr>
        <p:txBody>
          <a:bodyPr wrap="square" rtlCol="0">
            <a:spAutoFit/>
          </a:bodyPr>
          <a:lstStyle/>
          <a:p>
            <a:pPr algn="ctr"/>
            <a:r>
              <a:rPr lang="es-ES" sz="3600" b="1" dirty="0"/>
              <a:t>1219</a:t>
            </a:r>
            <a:endParaRPr lang="es-CO" b="1" dirty="0"/>
          </a:p>
        </p:txBody>
      </p:sp>
      <p:sp>
        <p:nvSpPr>
          <p:cNvPr id="53" name="CuadroTexto 52">
            <a:extLst>
              <a:ext uri="{FF2B5EF4-FFF2-40B4-BE49-F238E27FC236}">
                <a16:creationId xmlns:a16="http://schemas.microsoft.com/office/drawing/2014/main" id="{2A01E931-45AC-4465-A62E-49B9E25BD881}"/>
              </a:ext>
            </a:extLst>
          </p:cNvPr>
          <p:cNvSpPr txBox="1"/>
          <p:nvPr/>
        </p:nvSpPr>
        <p:spPr>
          <a:xfrm>
            <a:off x="3727741" y="4123417"/>
            <a:ext cx="1807247" cy="646331"/>
          </a:xfrm>
          <a:prstGeom prst="rect">
            <a:avLst/>
          </a:prstGeom>
          <a:noFill/>
        </p:spPr>
        <p:txBody>
          <a:bodyPr wrap="square" rtlCol="0">
            <a:spAutoFit/>
          </a:bodyPr>
          <a:lstStyle/>
          <a:p>
            <a:pPr algn="ctr"/>
            <a:r>
              <a:rPr lang="es-ES" sz="3600" b="1" dirty="0"/>
              <a:t>573</a:t>
            </a:r>
            <a:endParaRPr lang="es-CO" b="1" dirty="0"/>
          </a:p>
        </p:txBody>
      </p:sp>
      <p:pic>
        <p:nvPicPr>
          <p:cNvPr id="54" name="Imagen 53">
            <a:extLst>
              <a:ext uri="{FF2B5EF4-FFF2-40B4-BE49-F238E27FC236}">
                <a16:creationId xmlns:a16="http://schemas.microsoft.com/office/drawing/2014/main" id="{7BF08F21-4CD1-4891-9633-F85D802BE6D7}"/>
              </a:ext>
            </a:extLst>
          </p:cNvPr>
          <p:cNvPicPr>
            <a:picLocks noChangeAspect="1"/>
          </p:cNvPicPr>
          <p:nvPr/>
        </p:nvPicPr>
        <p:blipFill>
          <a:blip r:embed="rId11"/>
          <a:stretch>
            <a:fillRect/>
          </a:stretch>
        </p:blipFill>
        <p:spPr>
          <a:xfrm>
            <a:off x="673596" y="4985746"/>
            <a:ext cx="782550" cy="459875"/>
          </a:xfrm>
          <a:prstGeom prst="rect">
            <a:avLst/>
          </a:prstGeom>
        </p:spPr>
      </p:pic>
      <p:sp>
        <p:nvSpPr>
          <p:cNvPr id="55" name="CuadroTexto 54">
            <a:extLst>
              <a:ext uri="{FF2B5EF4-FFF2-40B4-BE49-F238E27FC236}">
                <a16:creationId xmlns:a16="http://schemas.microsoft.com/office/drawing/2014/main" id="{C8F23BAB-AF63-4AA9-8612-B8FB1C9D45ED}"/>
              </a:ext>
            </a:extLst>
          </p:cNvPr>
          <p:cNvSpPr txBox="1"/>
          <p:nvPr/>
        </p:nvSpPr>
        <p:spPr>
          <a:xfrm>
            <a:off x="3541649" y="1684085"/>
            <a:ext cx="2220044" cy="954107"/>
          </a:xfrm>
          <a:prstGeom prst="rect">
            <a:avLst/>
          </a:prstGeom>
          <a:noFill/>
        </p:spPr>
        <p:txBody>
          <a:bodyPr wrap="square" rtlCol="0">
            <a:spAutoFit/>
          </a:bodyPr>
          <a:lstStyle/>
          <a:p>
            <a:pPr algn="ctr"/>
            <a:r>
              <a:rPr lang="es-ES" sz="3600" b="1" dirty="0">
                <a:solidFill>
                  <a:srgbClr val="C00000"/>
                </a:solidFill>
              </a:rPr>
              <a:t>2016</a:t>
            </a:r>
          </a:p>
          <a:p>
            <a:pPr algn="ctr"/>
            <a:r>
              <a:rPr lang="es-ES" sz="2000" b="1" dirty="0">
                <a:solidFill>
                  <a:srgbClr val="C00000"/>
                </a:solidFill>
              </a:rPr>
              <a:t>ENE</a:t>
            </a:r>
            <a:endParaRPr lang="es-CO" b="1" dirty="0">
              <a:solidFill>
                <a:srgbClr val="C00000"/>
              </a:solidFill>
            </a:endParaRPr>
          </a:p>
        </p:txBody>
      </p:sp>
      <p:sp>
        <p:nvSpPr>
          <p:cNvPr id="56" name="CuadroTexto 55">
            <a:extLst>
              <a:ext uri="{FF2B5EF4-FFF2-40B4-BE49-F238E27FC236}">
                <a16:creationId xmlns:a16="http://schemas.microsoft.com/office/drawing/2014/main" id="{515AE3EC-3285-49FC-B1D6-3E4F64657062}"/>
              </a:ext>
            </a:extLst>
          </p:cNvPr>
          <p:cNvSpPr txBox="1"/>
          <p:nvPr/>
        </p:nvSpPr>
        <p:spPr>
          <a:xfrm>
            <a:off x="5626312" y="1677101"/>
            <a:ext cx="2220044" cy="954107"/>
          </a:xfrm>
          <a:prstGeom prst="rect">
            <a:avLst/>
          </a:prstGeom>
          <a:noFill/>
        </p:spPr>
        <p:txBody>
          <a:bodyPr wrap="square" rtlCol="0">
            <a:spAutoFit/>
          </a:bodyPr>
          <a:lstStyle/>
          <a:p>
            <a:pPr algn="ctr"/>
            <a:r>
              <a:rPr lang="es-ES" sz="3600" b="1" dirty="0">
                <a:solidFill>
                  <a:srgbClr val="C00000"/>
                </a:solidFill>
              </a:rPr>
              <a:t>2018</a:t>
            </a:r>
          </a:p>
          <a:p>
            <a:pPr algn="ctr"/>
            <a:r>
              <a:rPr lang="es-ES" sz="2000" b="1" dirty="0">
                <a:solidFill>
                  <a:srgbClr val="C00000"/>
                </a:solidFill>
              </a:rPr>
              <a:t>OCT</a:t>
            </a:r>
            <a:endParaRPr lang="es-CO" b="1" dirty="0">
              <a:solidFill>
                <a:srgbClr val="C00000"/>
              </a:solidFill>
            </a:endParaRPr>
          </a:p>
        </p:txBody>
      </p:sp>
      <p:pic>
        <p:nvPicPr>
          <p:cNvPr id="3" name="Imagen 2">
            <a:extLst>
              <a:ext uri="{FF2B5EF4-FFF2-40B4-BE49-F238E27FC236}">
                <a16:creationId xmlns:a16="http://schemas.microsoft.com/office/drawing/2014/main" id="{4DA7830D-0425-4D0E-B159-F04B8AA1ABAB}"/>
              </a:ext>
            </a:extLst>
          </p:cNvPr>
          <p:cNvPicPr>
            <a:picLocks noChangeAspect="1"/>
          </p:cNvPicPr>
          <p:nvPr/>
        </p:nvPicPr>
        <p:blipFill>
          <a:blip r:embed="rId12"/>
          <a:stretch>
            <a:fillRect/>
          </a:stretch>
        </p:blipFill>
        <p:spPr>
          <a:xfrm>
            <a:off x="6739178" y="790098"/>
            <a:ext cx="1096919" cy="753020"/>
          </a:xfrm>
          <a:prstGeom prst="rect">
            <a:avLst/>
          </a:prstGeom>
        </p:spPr>
      </p:pic>
      <p:sp>
        <p:nvSpPr>
          <p:cNvPr id="30" name="CuadroTexto 29">
            <a:extLst>
              <a:ext uri="{FF2B5EF4-FFF2-40B4-BE49-F238E27FC236}">
                <a16:creationId xmlns:a16="http://schemas.microsoft.com/office/drawing/2014/main" id="{A6E3D258-7B99-47D5-ABDD-E8FE3F3E9462}"/>
              </a:ext>
            </a:extLst>
          </p:cNvPr>
          <p:cNvSpPr txBox="1"/>
          <p:nvPr/>
        </p:nvSpPr>
        <p:spPr>
          <a:xfrm>
            <a:off x="2014295" y="2851222"/>
            <a:ext cx="2220044" cy="307777"/>
          </a:xfrm>
          <a:prstGeom prst="rect">
            <a:avLst/>
          </a:prstGeom>
          <a:noFill/>
        </p:spPr>
        <p:txBody>
          <a:bodyPr wrap="square" rtlCol="0">
            <a:spAutoFit/>
          </a:bodyPr>
          <a:lstStyle/>
          <a:p>
            <a:pPr algn="ctr"/>
            <a:r>
              <a:rPr lang="es-ES" sz="1400" b="1" dirty="0"/>
              <a:t>Inventario Administrado</a:t>
            </a:r>
            <a:endParaRPr lang="es-CO" sz="900" b="1" dirty="0"/>
          </a:p>
        </p:txBody>
      </p:sp>
      <p:sp>
        <p:nvSpPr>
          <p:cNvPr id="31" name="CuadroTexto 30">
            <a:extLst>
              <a:ext uri="{FF2B5EF4-FFF2-40B4-BE49-F238E27FC236}">
                <a16:creationId xmlns:a16="http://schemas.microsoft.com/office/drawing/2014/main" id="{8188AC93-AB87-4018-AB24-EDD96D5F8E7F}"/>
              </a:ext>
            </a:extLst>
          </p:cNvPr>
          <p:cNvSpPr txBox="1"/>
          <p:nvPr/>
        </p:nvSpPr>
        <p:spPr>
          <a:xfrm>
            <a:off x="2014295" y="4313720"/>
            <a:ext cx="2220044" cy="307777"/>
          </a:xfrm>
          <a:prstGeom prst="rect">
            <a:avLst/>
          </a:prstGeom>
          <a:noFill/>
        </p:spPr>
        <p:txBody>
          <a:bodyPr wrap="square" rtlCol="0">
            <a:spAutoFit/>
          </a:bodyPr>
          <a:lstStyle/>
          <a:p>
            <a:pPr algn="ctr"/>
            <a:r>
              <a:rPr lang="es-ES" sz="1400" b="1" dirty="0"/>
              <a:t>Inventario Administrado</a:t>
            </a:r>
            <a:endParaRPr lang="es-CO" sz="900" b="1" dirty="0"/>
          </a:p>
        </p:txBody>
      </p:sp>
      <p:sp>
        <p:nvSpPr>
          <p:cNvPr id="33" name="CuadroTexto 32">
            <a:extLst>
              <a:ext uri="{FF2B5EF4-FFF2-40B4-BE49-F238E27FC236}">
                <a16:creationId xmlns:a16="http://schemas.microsoft.com/office/drawing/2014/main" id="{0F7B7C10-494E-4BFC-AD5E-1D698F926F2F}"/>
              </a:ext>
            </a:extLst>
          </p:cNvPr>
          <p:cNvSpPr txBox="1"/>
          <p:nvPr/>
        </p:nvSpPr>
        <p:spPr>
          <a:xfrm>
            <a:off x="1979544" y="6025828"/>
            <a:ext cx="2220044" cy="307777"/>
          </a:xfrm>
          <a:prstGeom prst="rect">
            <a:avLst/>
          </a:prstGeom>
          <a:noFill/>
        </p:spPr>
        <p:txBody>
          <a:bodyPr wrap="square" rtlCol="0">
            <a:spAutoFit/>
          </a:bodyPr>
          <a:lstStyle/>
          <a:p>
            <a:pPr algn="ctr"/>
            <a:r>
              <a:rPr lang="es-ES" sz="1400" b="1" dirty="0"/>
              <a:t>Inventario Administrado</a:t>
            </a:r>
            <a:endParaRPr lang="es-CO" sz="900" b="1" dirty="0"/>
          </a:p>
        </p:txBody>
      </p:sp>
      <p:sp>
        <p:nvSpPr>
          <p:cNvPr id="4" name="CuadroTexto 3">
            <a:extLst>
              <a:ext uri="{FF2B5EF4-FFF2-40B4-BE49-F238E27FC236}">
                <a16:creationId xmlns:a16="http://schemas.microsoft.com/office/drawing/2014/main" id="{1639A23E-ECD2-4C35-B741-5C7F8651C624}"/>
              </a:ext>
            </a:extLst>
          </p:cNvPr>
          <p:cNvSpPr txBox="1"/>
          <p:nvPr/>
        </p:nvSpPr>
        <p:spPr>
          <a:xfrm>
            <a:off x="9192985" y="2382959"/>
            <a:ext cx="2838458" cy="707886"/>
          </a:xfrm>
          <a:prstGeom prst="rect">
            <a:avLst/>
          </a:prstGeom>
          <a:noFill/>
        </p:spPr>
        <p:txBody>
          <a:bodyPr wrap="square" rtlCol="0">
            <a:spAutoFit/>
          </a:bodyPr>
          <a:lstStyle/>
          <a:p>
            <a:pPr algn="ctr"/>
            <a:r>
              <a:rPr lang="es-ES" sz="2000" b="1" dirty="0"/>
              <a:t>Incremento Inventario</a:t>
            </a:r>
          </a:p>
          <a:p>
            <a:pPr algn="ctr"/>
            <a:r>
              <a:rPr lang="es-ES" sz="2000" b="1" dirty="0"/>
              <a:t>55%</a:t>
            </a:r>
            <a:endParaRPr lang="es-CO" sz="2000" b="1" dirty="0"/>
          </a:p>
        </p:txBody>
      </p:sp>
      <p:sp>
        <p:nvSpPr>
          <p:cNvPr id="34" name="Rectángulo 33">
            <a:extLst>
              <a:ext uri="{FF2B5EF4-FFF2-40B4-BE49-F238E27FC236}">
                <a16:creationId xmlns:a16="http://schemas.microsoft.com/office/drawing/2014/main" id="{88532A33-F75A-4AA5-A701-7CA97303D7B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7" name="CuadroTexto 36">
            <a:extLst>
              <a:ext uri="{FF2B5EF4-FFF2-40B4-BE49-F238E27FC236}">
                <a16:creationId xmlns:a16="http://schemas.microsoft.com/office/drawing/2014/main" id="{BE008C3E-2E63-4BEE-B6F9-5E161B3EB1B0}"/>
              </a:ext>
            </a:extLst>
          </p:cNvPr>
          <p:cNvSpPr txBox="1"/>
          <p:nvPr/>
        </p:nvSpPr>
        <p:spPr>
          <a:xfrm>
            <a:off x="880703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3833735071"/>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37B143C-0BD0-45A1-A2BA-4DA69EAEE824}"/>
              </a:ext>
            </a:extLst>
          </p:cNvPr>
          <p:cNvGraphicFramePr>
            <a:graphicFrameLocks noGrp="1"/>
          </p:cNvGraphicFramePr>
          <p:nvPr>
            <p:ph idx="1"/>
            <p:extLst/>
          </p:nvPr>
        </p:nvGraphicFramePr>
        <p:xfrm>
          <a:off x="741606" y="1682648"/>
          <a:ext cx="10888395" cy="3492703"/>
        </p:xfrm>
        <a:graphic>
          <a:graphicData uri="http://schemas.openxmlformats.org/drawingml/2006/table">
            <a:tbl>
              <a:tblPr firstRow="1" firstCol="1" bandRow="1">
                <a:tableStyleId>{5940675A-B579-460E-94D1-54222C63F5DA}</a:tableStyleId>
              </a:tblPr>
              <a:tblGrid>
                <a:gridCol w="1885070">
                  <a:extLst>
                    <a:ext uri="{9D8B030D-6E8A-4147-A177-3AD203B41FA5}">
                      <a16:colId xmlns:a16="http://schemas.microsoft.com/office/drawing/2014/main" val="1103359844"/>
                    </a:ext>
                  </a:extLst>
                </a:gridCol>
                <a:gridCol w="1438780">
                  <a:extLst>
                    <a:ext uri="{9D8B030D-6E8A-4147-A177-3AD203B41FA5}">
                      <a16:colId xmlns:a16="http://schemas.microsoft.com/office/drawing/2014/main" val="3869231037"/>
                    </a:ext>
                  </a:extLst>
                </a:gridCol>
                <a:gridCol w="2236069">
                  <a:extLst>
                    <a:ext uri="{9D8B030D-6E8A-4147-A177-3AD203B41FA5}">
                      <a16:colId xmlns:a16="http://schemas.microsoft.com/office/drawing/2014/main" val="3698982201"/>
                    </a:ext>
                  </a:extLst>
                </a:gridCol>
                <a:gridCol w="2155809">
                  <a:extLst>
                    <a:ext uri="{9D8B030D-6E8A-4147-A177-3AD203B41FA5}">
                      <a16:colId xmlns:a16="http://schemas.microsoft.com/office/drawing/2014/main" val="149446816"/>
                    </a:ext>
                  </a:extLst>
                </a:gridCol>
                <a:gridCol w="2183294">
                  <a:extLst>
                    <a:ext uri="{9D8B030D-6E8A-4147-A177-3AD203B41FA5}">
                      <a16:colId xmlns:a16="http://schemas.microsoft.com/office/drawing/2014/main" val="1220966145"/>
                    </a:ext>
                  </a:extLst>
                </a:gridCol>
                <a:gridCol w="989373">
                  <a:extLst>
                    <a:ext uri="{9D8B030D-6E8A-4147-A177-3AD203B41FA5}">
                      <a16:colId xmlns:a16="http://schemas.microsoft.com/office/drawing/2014/main" val="1867908433"/>
                    </a:ext>
                  </a:extLst>
                </a:gridCol>
              </a:tblGrid>
              <a:tr h="151950">
                <a:tc>
                  <a:txBody>
                    <a:bodyPr/>
                    <a:lstStyle/>
                    <a:p>
                      <a:pPr algn="ctr">
                        <a:spcAft>
                          <a:spcPts val="0"/>
                        </a:spcAft>
                      </a:pPr>
                      <a:r>
                        <a:rPr lang="es-CO" sz="1400" b="1" dirty="0">
                          <a:effectLst>
                            <a:outerShdw blurRad="38100" dist="38100" dir="2700000" algn="tl">
                              <a:srgbClr val="000000">
                                <a:alpha val="43137"/>
                              </a:srgbClr>
                            </a:outerShdw>
                          </a:effectLst>
                          <a:latin typeface="+mn-lt"/>
                        </a:rPr>
                        <a:t>CONTRATISTA : NOMBRE COMPLETO</a:t>
                      </a: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400" b="1" dirty="0">
                          <a:effectLst>
                            <a:outerShdw blurRad="38100" dist="38100" dir="2700000" algn="tl">
                              <a:srgbClr val="000000">
                                <a:alpha val="43137"/>
                              </a:srgbClr>
                            </a:outerShdw>
                          </a:effectLst>
                          <a:latin typeface="+mn-lt"/>
                        </a:rPr>
                        <a:t>VALOR INICIAL DEL CONTRATO (En Millones)</a:t>
                      </a: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gridSpan="3">
                  <a:txBody>
                    <a:bodyPr/>
                    <a:lstStyle/>
                    <a:p>
                      <a:pPr algn="ctr">
                        <a:spcAft>
                          <a:spcPts val="0"/>
                        </a:spcAft>
                      </a:pPr>
                      <a:r>
                        <a:rPr lang="es-CO" sz="20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MODIFICACIONES REALIZADAS</a:t>
                      </a: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800" b="1" kern="1200" dirty="0">
                          <a:solidFill>
                            <a:schemeClr val="tx1"/>
                          </a:solidFill>
                          <a:effectLst>
                            <a:outerShdw blurRad="38100" dist="38100" dir="2700000" algn="tl">
                              <a:srgbClr val="000000">
                                <a:alpha val="43137"/>
                              </a:srgbClr>
                            </a:outerShdw>
                          </a:effectLst>
                          <a:latin typeface="+mn-lt"/>
                          <a:ea typeface="+mn-ea"/>
                          <a:cs typeface="+mn-cs"/>
                        </a:rPr>
                        <a:t>VALOR FINAL</a:t>
                      </a:r>
                      <a:endParaRPr lang="es-CO" sz="18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235624023"/>
                  </a:ext>
                </a:extLst>
              </a:tr>
              <a:tr h="1359103">
                <a:tc rowSpan="2">
                  <a:txBody>
                    <a:bodyPr/>
                    <a:lstStyle/>
                    <a:p>
                      <a:pPr>
                        <a:spcAft>
                          <a:spcPts val="0"/>
                        </a:spcAft>
                      </a:pPr>
                      <a:r>
                        <a:rPr lang="es-CO" sz="1400" b="1" i="1" dirty="0">
                          <a:effectLst/>
                          <a:latin typeface="+mn-lt"/>
                        </a:rPr>
                        <a:t>PARQUEADERO PATIOS CEIBAS SAS</a:t>
                      </a:r>
                    </a:p>
                    <a:p>
                      <a:pPr>
                        <a:spcAft>
                          <a:spcPts val="0"/>
                        </a:spcAft>
                      </a:pPr>
                      <a:endParaRPr lang="es-CO" sz="1400" dirty="0">
                        <a:effectLst/>
                        <a:latin typeface="+mn-lt"/>
                        <a:ea typeface="Calibri" panose="020F0502020204030204" pitchFamily="34" charset="0"/>
                        <a:cs typeface="Calibri" panose="020F0502020204030204" pitchFamily="34" charset="0"/>
                      </a:endParaRPr>
                    </a:p>
                    <a:p>
                      <a:pPr>
                        <a:spcAft>
                          <a:spcPts val="0"/>
                        </a:spcAft>
                      </a:pPr>
                      <a:endParaRPr lang="es-CO" sz="11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1" kern="1200" dirty="0">
                          <a:solidFill>
                            <a:schemeClr val="tx1"/>
                          </a:solidFill>
                          <a:effectLst>
                            <a:outerShdw blurRad="38100" dist="38100" dir="2700000" algn="tl">
                              <a:srgbClr val="000000">
                                <a:alpha val="43137"/>
                              </a:srgbClr>
                            </a:outerShdw>
                          </a:effectLst>
                          <a:latin typeface="+mn-lt"/>
                          <a:ea typeface="+mn-ea"/>
                          <a:cs typeface="+mn-cs"/>
                        </a:rPr>
                        <a:t>V</a:t>
                      </a:r>
                      <a:r>
                        <a:rPr lang="es-CO" sz="1600" b="1" kern="1200" dirty="0">
                          <a:solidFill>
                            <a:schemeClr val="tx1"/>
                          </a:solidFill>
                          <a:effectLst>
                            <a:outerShdw blurRad="38100" dist="38100" dir="2700000" algn="tl">
                              <a:srgbClr val="000000">
                                <a:alpha val="43137"/>
                              </a:srgbClr>
                            </a:outerShdw>
                          </a:effectLst>
                          <a:latin typeface="+mn-lt"/>
                          <a:ea typeface="+mn-ea"/>
                          <a:cs typeface="+mn-cs"/>
                        </a:rPr>
                        <a:t>ALOR INICIAL</a:t>
                      </a:r>
                    </a:p>
                    <a:p>
                      <a:pPr algn="ctr">
                        <a:spcAft>
                          <a:spcPts val="0"/>
                        </a:spcAft>
                      </a:pPr>
                      <a:r>
                        <a:rPr lang="es-CO" sz="1600" b="1" dirty="0">
                          <a:effectLst/>
                          <a:latin typeface="+mn-lt"/>
                        </a:rPr>
                        <a:t>$722,5</a:t>
                      </a:r>
                    </a:p>
                    <a:p>
                      <a:pPr algn="ctr">
                        <a:spcAft>
                          <a:spcPts val="0"/>
                        </a:spcAft>
                      </a:pPr>
                      <a:r>
                        <a:rPr lang="es-ES" sz="1200" b="0" dirty="0">
                          <a:effectLst/>
                          <a:latin typeface="+mn-lt"/>
                          <a:ea typeface="Calibri" panose="020F0502020204030204" pitchFamily="34" charset="0"/>
                          <a:cs typeface="Calibri" panose="020F0502020204030204" pitchFamily="34" charset="0"/>
                        </a:rPr>
                        <a:t>2</a:t>
                      </a:r>
                      <a:r>
                        <a:rPr lang="es-CO" sz="1200" b="0" dirty="0">
                          <a:effectLst/>
                          <a:latin typeface="+mn-lt"/>
                          <a:ea typeface="Calibri" panose="020F0502020204030204" pitchFamily="34" charset="0"/>
                          <a:cs typeface="Calibri" panose="020F0502020204030204" pitchFamily="34" charset="0"/>
                        </a:rPr>
                        <a:t>6-01-2016</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600" b="1" dirty="0">
                          <a:effectLst>
                            <a:outerShdw blurRad="38100" dist="38100" dir="2700000" algn="tl">
                              <a:srgbClr val="000000">
                                <a:alpha val="43137"/>
                              </a:srgbClr>
                            </a:outerShdw>
                          </a:effectLst>
                          <a:latin typeface="+mn-lt"/>
                        </a:rPr>
                        <a:t>MODIFICA N°1</a:t>
                      </a:r>
                      <a:r>
                        <a:rPr lang="es-CO" sz="1600" dirty="0">
                          <a:effectLst/>
                          <a:latin typeface="+mn-lt"/>
                        </a:rPr>
                        <a:t> </a:t>
                      </a:r>
                    </a:p>
                    <a:p>
                      <a:pPr algn="ctr">
                        <a:spcAft>
                          <a:spcPts val="0"/>
                        </a:spcAft>
                      </a:pPr>
                      <a:r>
                        <a:rPr lang="es-ES" sz="1600" dirty="0">
                          <a:effectLst/>
                          <a:latin typeface="+mn-lt"/>
                        </a:rPr>
                        <a:t>A</a:t>
                      </a:r>
                      <a:r>
                        <a:rPr lang="es-CO" sz="1600" dirty="0">
                          <a:effectLst/>
                          <a:latin typeface="+mn-lt"/>
                        </a:rPr>
                        <a:t>dición y Prórroga</a:t>
                      </a:r>
                    </a:p>
                    <a:p>
                      <a:pPr algn="ctr">
                        <a:spcAft>
                          <a:spcPts val="0"/>
                        </a:spcAft>
                      </a:pPr>
                      <a:r>
                        <a:rPr lang="es-CO" sz="1600" b="1" dirty="0">
                          <a:effectLst/>
                          <a:latin typeface="+mn-lt"/>
                        </a:rPr>
                        <a:t>$1.215.</a:t>
                      </a:r>
                    </a:p>
                    <a:p>
                      <a:pPr algn="ctr">
                        <a:spcAft>
                          <a:spcPts val="0"/>
                        </a:spcAft>
                      </a:pPr>
                      <a:r>
                        <a:rPr lang="es-CO" sz="1200" dirty="0"/>
                        <a:t>21-04-2017</a:t>
                      </a:r>
                    </a:p>
                    <a:p>
                      <a:pPr algn="ctr">
                        <a:spcAft>
                          <a:spcPts val="0"/>
                        </a:spcAft>
                      </a:pPr>
                      <a:r>
                        <a:rPr lang="es-CO" sz="1200" b="1" dirty="0"/>
                        <a:t>2 meses y 15 días </a:t>
                      </a:r>
                      <a:endParaRPr lang="es-CO" sz="12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600" b="1" kern="1200" dirty="0">
                          <a:solidFill>
                            <a:schemeClr val="tx1"/>
                          </a:solidFill>
                          <a:effectLst>
                            <a:outerShdw blurRad="38100" dist="38100" dir="2700000" algn="tl">
                              <a:srgbClr val="000000">
                                <a:alpha val="43137"/>
                              </a:srgbClr>
                            </a:outerShdw>
                          </a:effectLst>
                          <a:latin typeface="+mn-lt"/>
                          <a:ea typeface="+mn-ea"/>
                          <a:cs typeface="+mn-cs"/>
                        </a:rPr>
                        <a:t>MODIFICA N°2</a:t>
                      </a:r>
                    </a:p>
                    <a:p>
                      <a:pPr marL="0" algn="ctr" defTabSz="914400" rtl="0" eaLnBrk="1" latinLnBrk="0" hangingPunct="1">
                        <a:spcAft>
                          <a:spcPts val="0"/>
                        </a:spcAft>
                      </a:pPr>
                      <a:r>
                        <a:rPr lang="es-CO" sz="1600" b="0" kern="1200" dirty="0">
                          <a:solidFill>
                            <a:schemeClr val="tx1"/>
                          </a:solidFill>
                          <a:effectLst/>
                          <a:latin typeface="+mn-lt"/>
                          <a:ea typeface="+mn-ea"/>
                          <a:cs typeface="+mn-cs"/>
                        </a:rPr>
                        <a:t>Prórroga</a:t>
                      </a:r>
                    </a:p>
                    <a:p>
                      <a:pPr marL="0" algn="ctr" defTabSz="914400" rtl="0" eaLnBrk="1" latinLnBrk="0" hangingPunct="1">
                        <a:spcAft>
                          <a:spcPts val="0"/>
                        </a:spcAft>
                      </a:pPr>
                      <a:r>
                        <a:rPr lang="es-CO" sz="1200" dirty="0"/>
                        <a:t>29-09-2017</a:t>
                      </a:r>
                      <a:endParaRPr lang="es-CO" sz="1200" b="0" kern="1200" dirty="0">
                        <a:solidFill>
                          <a:schemeClr val="tx1"/>
                        </a:solidFill>
                        <a:effectLst/>
                        <a:latin typeface="+mn-lt"/>
                        <a:ea typeface="+mn-ea"/>
                        <a:cs typeface="+mn-cs"/>
                      </a:endParaRPr>
                    </a:p>
                    <a:p>
                      <a:pPr marL="0" algn="ctr" defTabSz="914400" rtl="0" eaLnBrk="1" latinLnBrk="0" hangingPunct="1">
                        <a:spcAft>
                          <a:spcPts val="0"/>
                        </a:spcAft>
                      </a:pPr>
                      <a:r>
                        <a:rPr lang="es-ES" sz="1200" b="1" kern="1200" dirty="0">
                          <a:solidFill>
                            <a:schemeClr val="tx1"/>
                          </a:solidFill>
                          <a:effectLst/>
                          <a:latin typeface="+mn-lt"/>
                          <a:ea typeface="+mn-ea"/>
                          <a:cs typeface="+mn-cs"/>
                        </a:rPr>
                        <a:t>6</a:t>
                      </a:r>
                      <a:r>
                        <a:rPr lang="es-CO" sz="1200" b="1" kern="1200" dirty="0">
                          <a:solidFill>
                            <a:schemeClr val="tx1"/>
                          </a:solidFill>
                          <a:effectLst/>
                          <a:latin typeface="+mn-lt"/>
                          <a:ea typeface="+mn-ea"/>
                          <a:cs typeface="+mn-cs"/>
                        </a:rPr>
                        <a:t> meses</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600" b="1" kern="1200" dirty="0">
                          <a:solidFill>
                            <a:schemeClr val="tx1"/>
                          </a:solidFill>
                          <a:effectLst>
                            <a:outerShdw blurRad="38100" dist="38100" dir="2700000" algn="tl">
                              <a:srgbClr val="000000">
                                <a:alpha val="43137"/>
                              </a:srgbClr>
                            </a:outerShdw>
                          </a:effectLst>
                          <a:latin typeface="+mn-lt"/>
                          <a:ea typeface="+mn-ea"/>
                          <a:cs typeface="+mn-cs"/>
                        </a:rPr>
                        <a:t>MODIFICA N°3</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effectLst/>
                          <a:latin typeface="+mn-lt"/>
                        </a:rPr>
                        <a:t>A</a:t>
                      </a:r>
                      <a:r>
                        <a:rPr lang="es-CO" sz="1600" dirty="0">
                          <a:effectLst/>
                          <a:latin typeface="+mn-lt"/>
                        </a:rPr>
                        <a:t>dición y Prórroga</a:t>
                      </a:r>
                    </a:p>
                    <a:p>
                      <a:pPr algn="ctr">
                        <a:spcAft>
                          <a:spcPts val="0"/>
                        </a:spcAft>
                      </a:pPr>
                      <a:r>
                        <a:rPr lang="es-CO" sz="1600" b="1" dirty="0">
                          <a:effectLst/>
                          <a:latin typeface="+mn-lt"/>
                        </a:rPr>
                        <a:t>$670,2</a:t>
                      </a:r>
                    </a:p>
                    <a:p>
                      <a:pPr algn="ctr">
                        <a:spcAft>
                          <a:spcPts val="0"/>
                        </a:spcAft>
                      </a:pPr>
                      <a:r>
                        <a:rPr lang="es-CO" sz="1200" dirty="0"/>
                        <a:t>28-03-2018</a:t>
                      </a:r>
                    </a:p>
                    <a:p>
                      <a:pPr algn="ctr">
                        <a:spcAft>
                          <a:spcPts val="0"/>
                        </a:spcAft>
                      </a:pPr>
                      <a:r>
                        <a:rPr lang="es-CO" sz="1200" b="1" dirty="0"/>
                        <a:t>12 meses</a:t>
                      </a:r>
                      <a:r>
                        <a:rPr lang="es-CO" sz="1200" b="1" dirty="0">
                          <a:effectLst/>
                          <a:latin typeface="+mn-lt"/>
                        </a:rPr>
                        <a:t> </a:t>
                      </a:r>
                      <a:endParaRPr lang="es-CO" sz="11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rowSpan="2">
                  <a:txBody>
                    <a:bodyPr/>
                    <a:lstStyle/>
                    <a:p>
                      <a:pPr algn="ctr">
                        <a:spcAft>
                          <a:spcPts val="0"/>
                        </a:spcAft>
                      </a:pPr>
                      <a:r>
                        <a:rPr lang="es-CO" sz="1800" b="1" dirty="0">
                          <a:effectLst/>
                          <a:latin typeface="+mn-lt"/>
                        </a:rPr>
                        <a:t>$2,118 </a:t>
                      </a:r>
                      <a:endParaRPr lang="es-CO" sz="14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2902915966"/>
                  </a:ext>
                </a:extLst>
              </a:tr>
              <a:tr h="1359103">
                <a:tc vMerge="1">
                  <a:txBody>
                    <a:bodyPr/>
                    <a:lstStyle/>
                    <a:p>
                      <a:pPr algn="ctr">
                        <a:spcAft>
                          <a:spcPts val="0"/>
                        </a:spcAft>
                      </a:pPr>
                      <a:endParaRPr lang="es-CO" sz="11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effectLst/>
                          <a:latin typeface="+mn-lt"/>
                          <a:ea typeface="Calibri" panose="020F0502020204030204" pitchFamily="34" charset="0"/>
                          <a:cs typeface="Calibri" panose="020F0502020204030204" pitchFamily="34" charset="0"/>
                        </a:rPr>
                        <a:t>Justificación</a:t>
                      </a:r>
                      <a:r>
                        <a:rPr lang="es-ES" sz="1100" dirty="0">
                          <a:effectLst/>
                          <a:latin typeface="+mn-lt"/>
                          <a:ea typeface="Calibri" panose="020F0502020204030204" pitchFamily="34" charset="0"/>
                          <a:cs typeface="Calibri" panose="020F0502020204030204" pitchFamily="34" charset="0"/>
                        </a:rPr>
                        <a:t> </a:t>
                      </a:r>
                      <a:endParaRPr lang="es-CO" sz="1100" dirty="0">
                        <a:effectLst/>
                        <a:latin typeface="+mn-lt"/>
                        <a:ea typeface="Calibri" panose="020F0502020204030204" pitchFamily="34" charset="0"/>
                        <a:cs typeface="Calibri" panose="020F0502020204030204" pitchFamily="34" charset="0"/>
                      </a:endParaRPr>
                    </a:p>
                    <a:p>
                      <a:pPr algn="ctr">
                        <a:spcAft>
                          <a:spcPts val="0"/>
                        </a:spcAft>
                      </a:pP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400" dirty="0"/>
                        <a:t>Aumento numero  de vehículos que se estimaba recibir por orden dela FGN</a:t>
                      </a:r>
                      <a:endParaRPr lang="es-CO" sz="14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dirty="0"/>
                        <a:t>Prestar servicios logísticos como embalaje, toma de inventarios.</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dirty="0"/>
                        <a:t>Presupuesto por 12 meses más para garantizar prestación de servicios.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CO"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CO" sz="1400" dirty="0"/>
                        <a:t>$6.729.480 pertenecen a la Gerencia de Proyectos Especiales.</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vMerge="1">
                  <a:txBody>
                    <a:bodyPr/>
                    <a:lstStyle/>
                    <a:p>
                      <a:pPr>
                        <a:spcAft>
                          <a:spcPts val="0"/>
                        </a:spcAft>
                      </a:pPr>
                      <a:endParaRPr lang="es-CO" sz="14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11567756"/>
                  </a:ext>
                </a:extLst>
              </a:tr>
            </a:tbl>
          </a:graphicData>
        </a:graphic>
      </p:graphicFrame>
      <p:pic>
        <p:nvPicPr>
          <p:cNvPr id="7" name="Imagen 6">
            <a:extLst>
              <a:ext uri="{FF2B5EF4-FFF2-40B4-BE49-F238E27FC236}">
                <a16:creationId xmlns:a16="http://schemas.microsoft.com/office/drawing/2014/main" id="{D7D8D087-2F0E-491E-8B3E-63FCBFF89D3D}"/>
              </a:ext>
            </a:extLst>
          </p:cNvPr>
          <p:cNvPicPr>
            <a:picLocks noChangeAspect="1"/>
          </p:cNvPicPr>
          <p:nvPr/>
        </p:nvPicPr>
        <p:blipFill>
          <a:blip r:embed="rId2"/>
          <a:stretch>
            <a:fillRect/>
          </a:stretch>
        </p:blipFill>
        <p:spPr>
          <a:xfrm>
            <a:off x="1276332" y="3995890"/>
            <a:ext cx="782550" cy="459875"/>
          </a:xfrm>
          <a:prstGeom prst="rect">
            <a:avLst/>
          </a:prstGeom>
        </p:spPr>
      </p:pic>
      <p:sp>
        <p:nvSpPr>
          <p:cNvPr id="11" name="Rectángulo 10">
            <a:extLst>
              <a:ext uri="{FF2B5EF4-FFF2-40B4-BE49-F238E27FC236}">
                <a16:creationId xmlns:a16="http://schemas.microsoft.com/office/drawing/2014/main" id="{4F57F5B1-F0DD-4A42-AA78-1193D2AFC8C4}"/>
              </a:ext>
            </a:extLst>
          </p:cNvPr>
          <p:cNvSpPr/>
          <p:nvPr/>
        </p:nvSpPr>
        <p:spPr>
          <a:xfrm>
            <a:off x="0" y="6567794"/>
            <a:ext cx="12179299" cy="317500"/>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chemeClr val="bg1"/>
                </a:solidFill>
                <a:effectLst>
                  <a:outerShdw blurRad="38100" dist="38100" dir="2700000" algn="tl">
                    <a:srgbClr val="000000">
                      <a:alpha val="43137"/>
                    </a:srgbClr>
                  </a:outerShdw>
                </a:effectLst>
                <a:latin typeface="Lato Regular"/>
                <a:cs typeface="Lato Regular"/>
              </a:rPr>
              <a:t>EJECUCION</a:t>
            </a:r>
          </a:p>
        </p:txBody>
      </p:sp>
      <p:pic>
        <p:nvPicPr>
          <p:cNvPr id="12" name="Imagen 11">
            <a:extLst>
              <a:ext uri="{FF2B5EF4-FFF2-40B4-BE49-F238E27FC236}">
                <a16:creationId xmlns:a16="http://schemas.microsoft.com/office/drawing/2014/main" id="{07D2FBA6-C8E8-4CBD-9A71-688506661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3" name="Imagen 12">
            <a:extLst>
              <a:ext uri="{FF2B5EF4-FFF2-40B4-BE49-F238E27FC236}">
                <a16:creationId xmlns:a16="http://schemas.microsoft.com/office/drawing/2014/main" id="{8B24090E-85F8-4CCC-B5CB-E4CEEEBDD7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B78F5966-DA7B-48B6-B525-DB8D7BD8C9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031892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F57F5B1-F0DD-4A42-AA78-1193D2AFC8C4}"/>
              </a:ext>
            </a:extLst>
          </p:cNvPr>
          <p:cNvSpPr/>
          <p:nvPr/>
        </p:nvSpPr>
        <p:spPr>
          <a:xfrm>
            <a:off x="0" y="6567794"/>
            <a:ext cx="12179299" cy="317500"/>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chemeClr val="bg1"/>
                </a:solidFill>
                <a:effectLst>
                  <a:outerShdw blurRad="38100" dist="38100" dir="2700000" algn="tl">
                    <a:srgbClr val="000000">
                      <a:alpha val="43137"/>
                    </a:srgbClr>
                  </a:outerShdw>
                </a:effectLst>
                <a:latin typeface="Lato Regular"/>
                <a:cs typeface="Lato Regular"/>
              </a:rPr>
              <a:t>EJECUCION</a:t>
            </a:r>
          </a:p>
        </p:txBody>
      </p:sp>
      <p:graphicFrame>
        <p:nvGraphicFramePr>
          <p:cNvPr id="12" name="Gráfico 11">
            <a:extLst>
              <a:ext uri="{FF2B5EF4-FFF2-40B4-BE49-F238E27FC236}">
                <a16:creationId xmlns:a16="http://schemas.microsoft.com/office/drawing/2014/main" id="{B632A141-E49E-42EB-9302-85768EEFEF8B}"/>
              </a:ext>
            </a:extLst>
          </p:cNvPr>
          <p:cNvGraphicFramePr>
            <a:graphicFrameLocks/>
          </p:cNvGraphicFramePr>
          <p:nvPr>
            <p:extLst/>
          </p:nvPr>
        </p:nvGraphicFramePr>
        <p:xfrm>
          <a:off x="755202" y="1247062"/>
          <a:ext cx="10495894" cy="4464625"/>
        </p:xfrm>
        <a:graphic>
          <a:graphicData uri="http://schemas.openxmlformats.org/drawingml/2006/chart">
            <c:chart xmlns:c="http://schemas.openxmlformats.org/drawingml/2006/chart" xmlns:r="http://schemas.openxmlformats.org/officeDocument/2006/relationships" r:id="rId2"/>
          </a:graphicData>
        </a:graphic>
      </p:graphicFrame>
      <p:pic>
        <p:nvPicPr>
          <p:cNvPr id="7" name="Imagen 6">
            <a:extLst>
              <a:ext uri="{FF2B5EF4-FFF2-40B4-BE49-F238E27FC236}">
                <a16:creationId xmlns:a16="http://schemas.microsoft.com/office/drawing/2014/main" id="{77A86D3E-E820-40DB-87BE-2B658DA709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3" name="Imagen 12">
            <a:extLst>
              <a:ext uri="{FF2B5EF4-FFF2-40B4-BE49-F238E27FC236}">
                <a16:creationId xmlns:a16="http://schemas.microsoft.com/office/drawing/2014/main" id="{2A494246-DE01-4D87-A363-38430B2BA8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4F3F8AC1-C7F5-4DC9-AB20-47FDD23706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878305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446F885B-5B64-45A5-A000-9E0F7408EF79}"/>
              </a:ext>
            </a:extLst>
          </p:cNvPr>
          <p:cNvGraphicFramePr>
            <a:graphicFrameLocks noGrp="1"/>
          </p:cNvGraphicFramePr>
          <p:nvPr>
            <p:ph idx="1"/>
            <p:extLst/>
          </p:nvPr>
        </p:nvGraphicFramePr>
        <p:xfrm>
          <a:off x="229068" y="1045876"/>
          <a:ext cx="11862848" cy="4923845"/>
        </p:xfrm>
        <a:graphic>
          <a:graphicData uri="http://schemas.openxmlformats.org/drawingml/2006/table">
            <a:tbl>
              <a:tblPr firstRow="1" firstCol="1" bandRow="1">
                <a:tableStyleId>{5940675A-B579-460E-94D1-54222C63F5DA}</a:tableStyleId>
              </a:tblPr>
              <a:tblGrid>
                <a:gridCol w="1531493">
                  <a:extLst>
                    <a:ext uri="{9D8B030D-6E8A-4147-A177-3AD203B41FA5}">
                      <a16:colId xmlns:a16="http://schemas.microsoft.com/office/drawing/2014/main" val="1103359844"/>
                    </a:ext>
                  </a:extLst>
                </a:gridCol>
                <a:gridCol w="1446663">
                  <a:extLst>
                    <a:ext uri="{9D8B030D-6E8A-4147-A177-3AD203B41FA5}">
                      <a16:colId xmlns:a16="http://schemas.microsoft.com/office/drawing/2014/main" val="3869231037"/>
                    </a:ext>
                  </a:extLst>
                </a:gridCol>
                <a:gridCol w="1337480">
                  <a:extLst>
                    <a:ext uri="{9D8B030D-6E8A-4147-A177-3AD203B41FA5}">
                      <a16:colId xmlns:a16="http://schemas.microsoft.com/office/drawing/2014/main" val="3698982201"/>
                    </a:ext>
                  </a:extLst>
                </a:gridCol>
                <a:gridCol w="1405720">
                  <a:extLst>
                    <a:ext uri="{9D8B030D-6E8A-4147-A177-3AD203B41FA5}">
                      <a16:colId xmlns:a16="http://schemas.microsoft.com/office/drawing/2014/main" val="2857279759"/>
                    </a:ext>
                  </a:extLst>
                </a:gridCol>
                <a:gridCol w="1446663">
                  <a:extLst>
                    <a:ext uri="{9D8B030D-6E8A-4147-A177-3AD203B41FA5}">
                      <a16:colId xmlns:a16="http://schemas.microsoft.com/office/drawing/2014/main" val="149446816"/>
                    </a:ext>
                  </a:extLst>
                </a:gridCol>
                <a:gridCol w="1201003">
                  <a:extLst>
                    <a:ext uri="{9D8B030D-6E8A-4147-A177-3AD203B41FA5}">
                      <a16:colId xmlns:a16="http://schemas.microsoft.com/office/drawing/2014/main" val="1867115928"/>
                    </a:ext>
                  </a:extLst>
                </a:gridCol>
                <a:gridCol w="1337480">
                  <a:extLst>
                    <a:ext uri="{9D8B030D-6E8A-4147-A177-3AD203B41FA5}">
                      <a16:colId xmlns:a16="http://schemas.microsoft.com/office/drawing/2014/main" val="1220966145"/>
                    </a:ext>
                  </a:extLst>
                </a:gridCol>
                <a:gridCol w="1187355">
                  <a:extLst>
                    <a:ext uri="{9D8B030D-6E8A-4147-A177-3AD203B41FA5}">
                      <a16:colId xmlns:a16="http://schemas.microsoft.com/office/drawing/2014/main" val="3557737426"/>
                    </a:ext>
                  </a:extLst>
                </a:gridCol>
                <a:gridCol w="968991">
                  <a:extLst>
                    <a:ext uri="{9D8B030D-6E8A-4147-A177-3AD203B41FA5}">
                      <a16:colId xmlns:a16="http://schemas.microsoft.com/office/drawing/2014/main" val="1867908433"/>
                    </a:ext>
                  </a:extLst>
                </a:gridCol>
              </a:tblGrid>
              <a:tr h="578942">
                <a:tc>
                  <a:txBody>
                    <a:bodyPr/>
                    <a:lstStyle/>
                    <a:p>
                      <a:pPr algn="ctr">
                        <a:spcAft>
                          <a:spcPts val="0"/>
                        </a:spcAft>
                      </a:pPr>
                      <a:r>
                        <a:rPr lang="es-CO" sz="1400" b="1" dirty="0">
                          <a:effectLst>
                            <a:outerShdw blurRad="38100" dist="38100" dir="2700000" algn="tl">
                              <a:srgbClr val="000000">
                                <a:alpha val="43137"/>
                              </a:srgbClr>
                            </a:outerShdw>
                          </a:effectLst>
                          <a:latin typeface="+mn-lt"/>
                        </a:rPr>
                        <a:t>CONTRATISTA : NOMBRE COMPLETO</a:t>
                      </a: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400" b="1" dirty="0">
                          <a:effectLst>
                            <a:outerShdw blurRad="38100" dist="38100" dir="2700000" algn="tl">
                              <a:srgbClr val="000000">
                                <a:alpha val="43137"/>
                              </a:srgbClr>
                            </a:outerShdw>
                          </a:effectLst>
                          <a:latin typeface="+mn-lt"/>
                        </a:rPr>
                        <a:t>VALOR INICIAL DEL CONTRATO (En Millones)</a:t>
                      </a: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gridSpan="6">
                  <a:txBody>
                    <a:bodyPr/>
                    <a:lstStyle/>
                    <a:p>
                      <a:pPr algn="ctr">
                        <a:spcAft>
                          <a:spcPts val="0"/>
                        </a:spcAft>
                      </a:pPr>
                      <a:r>
                        <a:rPr lang="es-CO" sz="20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MODIFICACIONES DE LOS CONTRATOS</a:t>
                      </a: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800" b="1" kern="1200" dirty="0">
                          <a:solidFill>
                            <a:schemeClr val="tx1"/>
                          </a:solidFill>
                          <a:effectLst>
                            <a:outerShdw blurRad="38100" dist="38100" dir="2700000" algn="tl">
                              <a:srgbClr val="000000">
                                <a:alpha val="43137"/>
                              </a:srgbClr>
                            </a:outerShdw>
                          </a:effectLst>
                          <a:latin typeface="+mn-lt"/>
                          <a:ea typeface="+mn-ea"/>
                          <a:cs typeface="+mn-cs"/>
                        </a:rPr>
                        <a:t>VALOR FINAL</a:t>
                      </a:r>
                      <a:endParaRPr lang="es-CO" sz="18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235624023"/>
                  </a:ext>
                </a:extLst>
              </a:tr>
              <a:tr h="1174805">
                <a:tc rowSpan="2">
                  <a:txBody>
                    <a:bodyPr/>
                    <a:lstStyle/>
                    <a:p>
                      <a:pPr algn="ctr">
                        <a:spcAft>
                          <a:spcPts val="0"/>
                        </a:spcAft>
                      </a:pPr>
                      <a:r>
                        <a:rPr lang="es-CO" sz="1400" b="1" i="1" dirty="0">
                          <a:effectLst/>
                          <a:latin typeface="+mn-lt"/>
                        </a:rPr>
                        <a:t>ALPOPULAR ALMACENES GENERAL DE DEPOSITO S.</a:t>
                      </a:r>
                      <a:r>
                        <a:rPr lang="es-CO" sz="1400" b="1" dirty="0">
                          <a:effectLst/>
                          <a:latin typeface="+mn-lt"/>
                        </a:rPr>
                        <a:t>A </a:t>
                      </a:r>
                    </a:p>
                    <a:p>
                      <a:pPr>
                        <a:spcAft>
                          <a:spcPts val="0"/>
                        </a:spcAft>
                      </a:pPr>
                      <a:endParaRPr lang="es-CO" sz="1100" dirty="0">
                        <a:effectLst/>
                        <a:latin typeface="+mn-lt"/>
                        <a:ea typeface="Calibri" panose="020F0502020204030204" pitchFamily="34" charset="0"/>
                        <a:cs typeface="Calibri" panose="020F0502020204030204" pitchFamily="34" charset="0"/>
                      </a:endParaRPr>
                    </a:p>
                    <a:p>
                      <a:pPr>
                        <a:spcAft>
                          <a:spcPts val="0"/>
                        </a:spcAft>
                      </a:pPr>
                      <a:endParaRPr lang="es-CO" sz="1100" dirty="0">
                        <a:effectLst/>
                        <a:latin typeface="+mn-lt"/>
                        <a:ea typeface="Calibri" panose="020F0502020204030204" pitchFamily="34" charset="0"/>
                        <a:cs typeface="Calibri" panose="020F0502020204030204" pitchFamily="34" charset="0"/>
                      </a:endParaRPr>
                    </a:p>
                    <a:p>
                      <a:pPr>
                        <a:spcAft>
                          <a:spcPts val="0"/>
                        </a:spcAft>
                      </a:pPr>
                      <a:endParaRPr lang="es-CO" sz="11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tx1"/>
                          </a:solidFill>
                          <a:effectLst>
                            <a:outerShdw blurRad="38100" dist="38100" dir="2700000" algn="tl">
                              <a:srgbClr val="000000">
                                <a:alpha val="43137"/>
                              </a:srgbClr>
                            </a:outerShdw>
                          </a:effectLst>
                          <a:latin typeface="+mn-lt"/>
                          <a:ea typeface="+mn-ea"/>
                          <a:cs typeface="+mn-cs"/>
                        </a:rPr>
                        <a:t>V</a:t>
                      </a:r>
                      <a:r>
                        <a:rPr lang="es-CO" sz="1200" b="1" kern="1200" dirty="0">
                          <a:solidFill>
                            <a:schemeClr val="tx1"/>
                          </a:solidFill>
                          <a:effectLst>
                            <a:outerShdw blurRad="38100" dist="38100" dir="2700000" algn="tl">
                              <a:srgbClr val="000000">
                                <a:alpha val="43137"/>
                              </a:srgbClr>
                            </a:outerShdw>
                          </a:effectLst>
                          <a:latin typeface="+mn-lt"/>
                          <a:ea typeface="+mn-ea"/>
                          <a:cs typeface="+mn-cs"/>
                        </a:rPr>
                        <a:t>ALOR INICIAL</a:t>
                      </a:r>
                    </a:p>
                    <a:p>
                      <a:pPr algn="ctr">
                        <a:spcAft>
                          <a:spcPts val="0"/>
                        </a:spcAft>
                      </a:pPr>
                      <a:r>
                        <a:rPr lang="es-CO" sz="1600" b="1" dirty="0">
                          <a:effectLst/>
                          <a:latin typeface="+mn-lt"/>
                        </a:rPr>
                        <a:t>$5,048</a:t>
                      </a:r>
                    </a:p>
                    <a:p>
                      <a:pPr algn="ctr">
                        <a:spcAft>
                          <a:spcPts val="0"/>
                        </a:spcAft>
                      </a:pPr>
                      <a:r>
                        <a:rPr lang="es-ES" sz="1200" dirty="0">
                          <a:effectLst/>
                          <a:latin typeface="+mn-lt"/>
                          <a:ea typeface="Calibri" panose="020F0502020204030204" pitchFamily="34" charset="0"/>
                          <a:cs typeface="Calibri" panose="020F0502020204030204" pitchFamily="34" charset="0"/>
                        </a:rPr>
                        <a:t>2</a:t>
                      </a:r>
                      <a:r>
                        <a:rPr lang="es-CO" sz="1200" dirty="0">
                          <a:effectLst/>
                          <a:latin typeface="+mn-lt"/>
                          <a:ea typeface="Calibri" panose="020F0502020204030204" pitchFamily="34" charset="0"/>
                          <a:cs typeface="Calibri" panose="020F0502020204030204" pitchFamily="34" charset="0"/>
                        </a:rPr>
                        <a:t>8/01/2016</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N°1</a:t>
                      </a:r>
                      <a:r>
                        <a:rPr lang="es-CO" sz="1200" dirty="0">
                          <a:effectLst/>
                          <a:latin typeface="+mn-lt"/>
                        </a:rPr>
                        <a:t> </a:t>
                      </a:r>
                    </a:p>
                    <a:p>
                      <a:pPr marL="0" algn="ctr" defTabSz="914400" rtl="0" eaLnBrk="1" latinLnBrk="0" hangingPunct="1">
                        <a:spcAft>
                          <a:spcPts val="0"/>
                        </a:spcAft>
                      </a:pPr>
                      <a:r>
                        <a:rPr lang="es-ES" sz="1200" dirty="0">
                          <a:effectLst/>
                          <a:latin typeface="+mn-lt"/>
                        </a:rPr>
                        <a:t>Adición y Prórroga</a:t>
                      </a:r>
                      <a:endParaRPr lang="es-CO" sz="1200" dirty="0">
                        <a:effectLst/>
                        <a:latin typeface="+mn-lt"/>
                      </a:endParaRPr>
                    </a:p>
                    <a:p>
                      <a:pPr algn="ctr">
                        <a:spcAft>
                          <a:spcPts val="0"/>
                        </a:spcAft>
                      </a:pPr>
                      <a:r>
                        <a:rPr lang="es-CO" sz="1600" b="1" dirty="0">
                          <a:effectLst/>
                          <a:latin typeface="+mn-lt"/>
                        </a:rPr>
                        <a:t>$5,581</a:t>
                      </a:r>
                    </a:p>
                    <a:p>
                      <a:pPr algn="ctr">
                        <a:spcAft>
                          <a:spcPts val="0"/>
                        </a:spcAft>
                      </a:pPr>
                      <a:r>
                        <a:rPr lang="es-CO" sz="1200" dirty="0"/>
                        <a:t>24-04-2017</a:t>
                      </a:r>
                    </a:p>
                    <a:p>
                      <a:pPr algn="ctr">
                        <a:spcAft>
                          <a:spcPts val="0"/>
                        </a:spcAft>
                      </a:pPr>
                      <a:r>
                        <a:rPr lang="es-CO" sz="1200" b="1" dirty="0"/>
                        <a:t>2 meses  y 12 días</a:t>
                      </a:r>
                      <a:endParaRPr lang="es-CO" sz="12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dirty="0">
                          <a:effectLst/>
                          <a:latin typeface="+mn-lt"/>
                        </a:rPr>
                        <a:t> </a:t>
                      </a: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N°2</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effectLst/>
                          <a:latin typeface="+mn-lt"/>
                        </a:rPr>
                        <a:t>Adición y Prórroga</a:t>
                      </a:r>
                      <a:endParaRPr lang="es-CO" sz="1200" dirty="0">
                        <a:effectLst/>
                        <a:latin typeface="+mn-lt"/>
                      </a:endParaRPr>
                    </a:p>
                    <a:p>
                      <a:pPr marL="0" algn="ctr" defTabSz="914400" rtl="0" eaLnBrk="1" latinLnBrk="0" hangingPunct="1">
                        <a:spcAft>
                          <a:spcPts val="0"/>
                        </a:spcAft>
                      </a:pPr>
                      <a:r>
                        <a:rPr lang="es-CO" sz="1600" b="1" dirty="0">
                          <a:effectLst/>
                          <a:latin typeface="+mn-lt"/>
                        </a:rPr>
                        <a:t>$149,4</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dirty="0"/>
                        <a:t>20-09-2017</a:t>
                      </a:r>
                      <a:endParaRPr lang="es-CO" sz="1200" dirty="0">
                        <a:effectLst/>
                        <a:latin typeface="+mn-lt"/>
                      </a:endParaRPr>
                    </a:p>
                    <a:p>
                      <a:pPr marL="0" algn="ctr" defTabSz="914400" rtl="0" eaLnBrk="1" latinLnBrk="0" hangingPunct="1">
                        <a:spcAft>
                          <a:spcPts val="0"/>
                        </a:spcAft>
                      </a:pPr>
                      <a:r>
                        <a:rPr lang="es-CO" sz="1200" b="1" dirty="0"/>
                        <a:t>dieciocho días</a:t>
                      </a:r>
                      <a:endParaRPr lang="es-CO" sz="12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N°3</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effectLst/>
                          <a:latin typeface="+mn-lt"/>
                        </a:rPr>
                        <a:t>Adición y Prórroga</a:t>
                      </a:r>
                      <a:endParaRPr lang="es-CO" sz="1200" dirty="0">
                        <a:effectLst/>
                        <a:latin typeface="+mn-lt"/>
                      </a:endParaRPr>
                    </a:p>
                    <a:p>
                      <a:pPr algn="ctr">
                        <a:spcAft>
                          <a:spcPts val="0"/>
                        </a:spcAft>
                      </a:pPr>
                      <a:r>
                        <a:rPr lang="es-CO" sz="1600" b="1" dirty="0">
                          <a:effectLst/>
                          <a:latin typeface="+mn-lt"/>
                        </a:rPr>
                        <a:t>$2.200 </a:t>
                      </a:r>
                    </a:p>
                    <a:p>
                      <a:pPr algn="ctr">
                        <a:spcAft>
                          <a:spcPts val="0"/>
                        </a:spcAft>
                      </a:pPr>
                      <a:r>
                        <a:rPr lang="es-CO" sz="1200" b="0" dirty="0">
                          <a:effectLst>
                            <a:outerShdw blurRad="38100" dist="38100" dir="2700000" algn="tl">
                              <a:srgbClr val="000000">
                                <a:alpha val="43137"/>
                              </a:srgbClr>
                            </a:outerShdw>
                          </a:effectLst>
                        </a:rPr>
                        <a:t>1</a:t>
                      </a:r>
                      <a:r>
                        <a:rPr lang="es-CO" sz="1200" b="0" dirty="0"/>
                        <a:t>2-10-2017</a:t>
                      </a:r>
                    </a:p>
                    <a:p>
                      <a:pPr algn="ctr">
                        <a:spcAft>
                          <a:spcPts val="0"/>
                        </a:spcAft>
                      </a:pPr>
                      <a:r>
                        <a:rPr lang="es-CO" sz="1200" b="1" dirty="0"/>
                        <a:t>5 meses </a:t>
                      </a:r>
                      <a:endParaRPr lang="es-CO" sz="12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N°4</a:t>
                      </a:r>
                      <a:r>
                        <a:rPr lang="es-CO" sz="1200" dirty="0">
                          <a:effectLst/>
                          <a:latin typeface="+mn-lt"/>
                        </a:rPr>
                        <a:t> </a:t>
                      </a:r>
                    </a:p>
                    <a:p>
                      <a:pPr marL="0" algn="ctr" defTabSz="914400" rtl="0" eaLnBrk="1" latinLnBrk="0" hangingPunct="1">
                        <a:spcAft>
                          <a:spcPts val="0"/>
                        </a:spcAft>
                      </a:pPr>
                      <a:r>
                        <a:rPr lang="es-ES" sz="1200" dirty="0">
                          <a:effectLst/>
                          <a:latin typeface="+mn-lt"/>
                        </a:rPr>
                        <a:t>Adición</a:t>
                      </a:r>
                      <a:endParaRPr lang="es-CO" sz="1200" dirty="0">
                        <a:effectLst/>
                        <a:latin typeface="+mn-lt"/>
                      </a:endParaRPr>
                    </a:p>
                    <a:p>
                      <a:pPr algn="ctr">
                        <a:spcAft>
                          <a:spcPts val="0"/>
                        </a:spcAft>
                      </a:pPr>
                      <a:r>
                        <a:rPr lang="es-CO" sz="1600" b="1" dirty="0">
                          <a:effectLst/>
                          <a:latin typeface="+mn-lt"/>
                        </a:rPr>
                        <a:t>$174.</a:t>
                      </a:r>
                    </a:p>
                    <a:p>
                      <a:pPr algn="ctr">
                        <a:spcAft>
                          <a:spcPts val="0"/>
                        </a:spcAft>
                      </a:pPr>
                      <a:r>
                        <a:rPr lang="es-CO" sz="1200" kern="1200" dirty="0">
                          <a:solidFill>
                            <a:schemeClr val="tx1"/>
                          </a:solidFill>
                          <a:latin typeface="+mn-lt"/>
                          <a:ea typeface="+mn-ea"/>
                          <a:cs typeface="+mn-cs"/>
                        </a:rPr>
                        <a:t>28-12-2017</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N°5</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effectLst/>
                          <a:latin typeface="+mn-lt"/>
                        </a:rPr>
                        <a:t>Adición y Prórroga</a:t>
                      </a:r>
                      <a:endParaRPr lang="es-CO" sz="1200" dirty="0">
                        <a:effectLst/>
                        <a:latin typeface="+mn-lt"/>
                      </a:endParaRPr>
                    </a:p>
                    <a:p>
                      <a:pPr algn="ctr">
                        <a:spcAft>
                          <a:spcPts val="0"/>
                        </a:spcAft>
                      </a:pPr>
                      <a:r>
                        <a:rPr lang="es-CO" sz="1600" b="1" dirty="0">
                          <a:effectLst/>
                          <a:latin typeface="+mn-lt"/>
                        </a:rPr>
                        <a:t>$5.485</a:t>
                      </a:r>
                    </a:p>
                    <a:p>
                      <a:pPr algn="ctr">
                        <a:spcAft>
                          <a:spcPts val="0"/>
                        </a:spcAft>
                      </a:pPr>
                      <a:r>
                        <a:rPr lang="es-ES" sz="1200" dirty="0">
                          <a:effectLst/>
                          <a:latin typeface="+mn-lt"/>
                          <a:ea typeface="Calibri" panose="020F0502020204030204" pitchFamily="34" charset="0"/>
                          <a:cs typeface="Calibri" panose="020F0502020204030204" pitchFamily="34" charset="0"/>
                        </a:rPr>
                        <a:t>2</a:t>
                      </a:r>
                      <a:r>
                        <a:rPr lang="es-CO" sz="1200" kern="1200" dirty="0">
                          <a:solidFill>
                            <a:schemeClr val="tx1"/>
                          </a:solidFill>
                          <a:latin typeface="+mn-lt"/>
                          <a:ea typeface="+mn-ea"/>
                          <a:cs typeface="+mn-cs"/>
                        </a:rPr>
                        <a:t>8-03-2018</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b="1" dirty="0"/>
                        <a:t>12 meses </a:t>
                      </a:r>
                      <a:endParaRPr lang="es-CO" sz="12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N°6</a:t>
                      </a:r>
                      <a:r>
                        <a:rPr lang="es-CO" sz="1200" dirty="0">
                          <a:effectLst/>
                          <a:latin typeface="+mn-lt"/>
                        </a:rPr>
                        <a:t> </a:t>
                      </a:r>
                    </a:p>
                    <a:p>
                      <a:pPr marL="0" algn="ctr" defTabSz="914400" rtl="0" eaLnBrk="1" latinLnBrk="0" hangingPunct="1">
                        <a:spcAft>
                          <a:spcPts val="0"/>
                        </a:spcAft>
                      </a:pPr>
                      <a:r>
                        <a:rPr lang="es-ES" sz="1200" dirty="0">
                          <a:effectLst/>
                          <a:latin typeface="+mn-lt"/>
                        </a:rPr>
                        <a:t>Adición</a:t>
                      </a:r>
                      <a:endParaRPr lang="es-CO" sz="1200" dirty="0">
                        <a:effectLst/>
                        <a:latin typeface="+mn-lt"/>
                      </a:endParaRPr>
                    </a:p>
                    <a:p>
                      <a:pPr algn="ctr">
                        <a:spcAft>
                          <a:spcPts val="0"/>
                        </a:spcAft>
                      </a:pPr>
                      <a:r>
                        <a:rPr lang="es-CO" sz="1600" b="1" dirty="0">
                          <a:effectLst/>
                          <a:latin typeface="+mn-lt"/>
                        </a:rPr>
                        <a:t>$600</a:t>
                      </a:r>
                    </a:p>
                    <a:p>
                      <a:pPr algn="ctr">
                        <a:spcAft>
                          <a:spcPts val="0"/>
                        </a:spcAft>
                      </a:pPr>
                      <a:r>
                        <a:rPr lang="es-ES" sz="1200" dirty="0">
                          <a:effectLst/>
                          <a:latin typeface="+mn-lt"/>
                          <a:ea typeface="Calibri" panose="020F0502020204030204" pitchFamily="34" charset="0"/>
                          <a:cs typeface="Calibri" panose="020F0502020204030204" pitchFamily="34" charset="0"/>
                        </a:rPr>
                        <a:t>2</a:t>
                      </a:r>
                      <a:r>
                        <a:rPr lang="es-CO" sz="1200" dirty="0">
                          <a:effectLst/>
                          <a:latin typeface="+mn-lt"/>
                          <a:ea typeface="Calibri" panose="020F0502020204030204" pitchFamily="34" charset="0"/>
                          <a:cs typeface="Calibri" panose="020F0502020204030204" pitchFamily="34" charset="0"/>
                        </a:rPr>
                        <a:t>5-09-2018</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rowSpan="2">
                  <a:txBody>
                    <a:bodyPr/>
                    <a:lstStyle/>
                    <a:p>
                      <a:pPr algn="ctr">
                        <a:spcAft>
                          <a:spcPts val="0"/>
                        </a:spcAft>
                      </a:pPr>
                      <a:r>
                        <a:rPr lang="es-CO" sz="1800" b="1" dirty="0">
                          <a:effectLst/>
                          <a:latin typeface="+mn-lt"/>
                        </a:rPr>
                        <a:t> $16,912</a:t>
                      </a:r>
                      <a:endParaRPr lang="es-CO" sz="18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35922875"/>
                  </a:ext>
                </a:extLst>
              </a:tr>
              <a:tr h="1174805">
                <a:tc vMerge="1">
                  <a:txBody>
                    <a:bodyPr/>
                    <a:lstStyle/>
                    <a:p>
                      <a:pPr>
                        <a:spcAft>
                          <a:spcPts val="0"/>
                        </a:spcAft>
                      </a:pPr>
                      <a:endParaRPr lang="es-CO" sz="11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ES" sz="2000" b="1" dirty="0">
                          <a:effectLst/>
                          <a:latin typeface="+mn-lt"/>
                          <a:ea typeface="Calibri" panose="020F0502020204030204" pitchFamily="34" charset="0"/>
                          <a:cs typeface="Calibri" panose="020F0502020204030204" pitchFamily="34" charset="0"/>
                        </a:rPr>
                        <a:t>Justificación</a:t>
                      </a:r>
                      <a:endParaRPr lang="es-CO" sz="20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dirty="0"/>
                        <a:t>Aumento numero  de vehículos que se estimaba recibir por orden de la FGN. Ampliación de recorridos frecuentes  de Grúas en Valle del Cauca, costa atlántica Bogotá y Cundinamarca.  Se adiciono atendiendo a que no cubría la duración estimada del contrato.</a:t>
                      </a:r>
                    </a:p>
                    <a:p>
                      <a:pPr algn="ctr">
                        <a:spcAft>
                          <a:spcPts val="0"/>
                        </a:spcAft>
                      </a:pPr>
                      <a:endParaRPr lang="es-CO" sz="12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dirty="0">
                          <a:effectLst/>
                          <a:latin typeface="+mn-lt"/>
                          <a:ea typeface="Calibri" panose="020F0502020204030204" pitchFamily="34" charset="0"/>
                          <a:cs typeface="Calibri" panose="020F0502020204030204" pitchFamily="34" charset="0"/>
                        </a:rPr>
                        <a:t>Prestar servicios logísticos como embalaje, toma de inventarios, actividades nuevas.</a:t>
                      </a:r>
                    </a:p>
                    <a:p>
                      <a:pPr marL="0" algn="ctr" defTabSz="914400" rtl="0" eaLnBrk="1" latinLnBrk="0" hangingPunct="1">
                        <a:spcAft>
                          <a:spcPts val="0"/>
                        </a:spcAft>
                      </a:pP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ES" sz="1200" dirty="0">
                          <a:effectLst/>
                          <a:latin typeface="+mn-lt"/>
                          <a:ea typeface="Calibri" panose="020F0502020204030204" pitchFamily="34" charset="0"/>
                          <a:cs typeface="Calibri" panose="020F0502020204030204" pitchFamily="34" charset="0"/>
                        </a:rPr>
                        <a:t>Se modifica el alcance de la supervisión de los gerentes regionales para servicios extraordinarios y logísticos, para cubrir la prorroga de 5 meses del contrato con lo adicionado y encaso de recibirse bienes de las FARC.</a:t>
                      </a:r>
                    </a:p>
                    <a:p>
                      <a:pPr algn="ctr">
                        <a:spcAft>
                          <a:spcPts val="0"/>
                        </a:spcAft>
                      </a:pP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ES" sz="1200" dirty="0">
                          <a:effectLst/>
                          <a:latin typeface="+mn-lt"/>
                          <a:ea typeface="Calibri" panose="020F0502020204030204" pitchFamily="34" charset="0"/>
                          <a:cs typeface="Calibri" panose="020F0502020204030204" pitchFamily="34" charset="0"/>
                        </a:rPr>
                        <a:t>Se modifica el alcance Del objeto contractual por las novedades de recepción de la operación Hong Kong.</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Presupuesto por 12 meses más para garantizar prestación de servicios.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CO"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dirty="0"/>
                        <a:t>$123.373.800 pertenecen a la Gerencia de Proyectos Especiales.</a:t>
                      </a:r>
                    </a:p>
                    <a:p>
                      <a:pPr algn="ctr">
                        <a:spcAft>
                          <a:spcPts val="0"/>
                        </a:spcAft>
                      </a:pP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ES" sz="1200" dirty="0">
                          <a:effectLst/>
                          <a:latin typeface="+mn-lt"/>
                          <a:ea typeface="Calibri" panose="020F0502020204030204" pitchFamily="34" charset="0"/>
                          <a:cs typeface="Calibri" panose="020F0502020204030204" pitchFamily="34" charset="0"/>
                        </a:rPr>
                        <a:t>Costos adicional operación Hong Kong.</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vMerge="1">
                  <a:txBody>
                    <a:bodyPr/>
                    <a:lstStyle/>
                    <a:p>
                      <a:pPr>
                        <a:spcAft>
                          <a:spcPts val="0"/>
                        </a:spcAft>
                      </a:pPr>
                      <a:endParaRPr lang="es-CO" sz="1400" b="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3596994764"/>
                  </a:ext>
                </a:extLst>
              </a:tr>
            </a:tbl>
          </a:graphicData>
        </a:graphic>
      </p:graphicFrame>
      <p:pic>
        <p:nvPicPr>
          <p:cNvPr id="5" name="Imagen 4">
            <a:extLst>
              <a:ext uri="{FF2B5EF4-FFF2-40B4-BE49-F238E27FC236}">
                <a16:creationId xmlns:a16="http://schemas.microsoft.com/office/drawing/2014/main" id="{DEDC3108-8908-4A8F-A9D4-57A47B75E0D0}"/>
              </a:ext>
            </a:extLst>
          </p:cNvPr>
          <p:cNvPicPr>
            <a:picLocks noChangeAspect="1"/>
          </p:cNvPicPr>
          <p:nvPr/>
        </p:nvPicPr>
        <p:blipFill rotWithShape="1">
          <a:blip r:embed="rId2"/>
          <a:srcRect t="32898" b="38900"/>
          <a:stretch/>
        </p:blipFill>
        <p:spPr>
          <a:xfrm>
            <a:off x="229068" y="4023201"/>
            <a:ext cx="1454407" cy="550855"/>
          </a:xfrm>
          <a:prstGeom prst="rect">
            <a:avLst/>
          </a:prstGeom>
        </p:spPr>
      </p:pic>
      <p:pic>
        <p:nvPicPr>
          <p:cNvPr id="6" name="Imagen 5">
            <a:extLst>
              <a:ext uri="{FF2B5EF4-FFF2-40B4-BE49-F238E27FC236}">
                <a16:creationId xmlns:a16="http://schemas.microsoft.com/office/drawing/2014/main" id="{1301B52D-A27B-42F5-9184-C23FE7DFF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063" y="31056"/>
            <a:ext cx="1997612" cy="892637"/>
          </a:xfrm>
          <a:prstGeom prst="rect">
            <a:avLst/>
          </a:prstGeom>
        </p:spPr>
      </p:pic>
      <p:pic>
        <p:nvPicPr>
          <p:cNvPr id="7" name="Imagen 6">
            <a:extLst>
              <a:ext uri="{FF2B5EF4-FFF2-40B4-BE49-F238E27FC236}">
                <a16:creationId xmlns:a16="http://schemas.microsoft.com/office/drawing/2014/main" id="{1DC87800-A649-4DEF-BDD7-94FD843AE6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7585" y="0"/>
            <a:ext cx="2188991" cy="848234"/>
          </a:xfrm>
          <a:prstGeom prst="rect">
            <a:avLst/>
          </a:prstGeom>
        </p:spPr>
      </p:pic>
      <p:pic>
        <p:nvPicPr>
          <p:cNvPr id="8" name="Imagen 7">
            <a:extLst>
              <a:ext uri="{FF2B5EF4-FFF2-40B4-BE49-F238E27FC236}">
                <a16:creationId xmlns:a16="http://schemas.microsoft.com/office/drawing/2014/main" id="{FECDC840-8358-4802-87BD-C4973D8677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0003" y="74303"/>
            <a:ext cx="2813538" cy="910435"/>
          </a:xfrm>
          <a:prstGeom prst="rect">
            <a:avLst/>
          </a:prstGeom>
        </p:spPr>
      </p:pic>
      <p:sp>
        <p:nvSpPr>
          <p:cNvPr id="9" name="Rectángulo 8">
            <a:extLst>
              <a:ext uri="{FF2B5EF4-FFF2-40B4-BE49-F238E27FC236}">
                <a16:creationId xmlns:a16="http://schemas.microsoft.com/office/drawing/2014/main" id="{5921080E-0964-4759-AF07-6A1E9E18B00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AF3418F-7537-467F-B557-62815DDD31E4}"/>
              </a:ext>
            </a:extLst>
          </p:cNvPr>
          <p:cNvSpPr txBox="1"/>
          <p:nvPr/>
        </p:nvSpPr>
        <p:spPr>
          <a:xfrm>
            <a:off x="880703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1778492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áfico 9">
            <a:extLst>
              <a:ext uri="{FF2B5EF4-FFF2-40B4-BE49-F238E27FC236}">
                <a16:creationId xmlns:a16="http://schemas.microsoft.com/office/drawing/2014/main" id="{AF6112CF-88A7-4C35-AB4D-73124F141A9D}"/>
              </a:ext>
            </a:extLst>
          </p:cNvPr>
          <p:cNvGraphicFramePr>
            <a:graphicFrameLocks/>
          </p:cNvGraphicFramePr>
          <p:nvPr>
            <p:extLst>
              <p:ext uri="{D42A27DB-BD31-4B8C-83A1-F6EECF244321}">
                <p14:modId xmlns:p14="http://schemas.microsoft.com/office/powerpoint/2010/main" val="3639561812"/>
              </p:ext>
            </p:extLst>
          </p:nvPr>
        </p:nvGraphicFramePr>
        <p:xfrm>
          <a:off x="198783" y="1407235"/>
          <a:ext cx="11518984" cy="5376822"/>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ángulo 8">
            <a:extLst>
              <a:ext uri="{FF2B5EF4-FFF2-40B4-BE49-F238E27FC236}">
                <a16:creationId xmlns:a16="http://schemas.microsoft.com/office/drawing/2014/main" id="{FAFC0FA1-1A7C-4ADB-B6A7-9B105B14477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8FABECED-4881-455D-AB1F-A114DD5E44A2}"/>
              </a:ext>
            </a:extLst>
          </p:cNvPr>
          <p:cNvSpPr txBox="1"/>
          <p:nvPr/>
        </p:nvSpPr>
        <p:spPr>
          <a:xfrm>
            <a:off x="880703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12" name="Imagen 11">
            <a:extLst>
              <a:ext uri="{FF2B5EF4-FFF2-40B4-BE49-F238E27FC236}">
                <a16:creationId xmlns:a16="http://schemas.microsoft.com/office/drawing/2014/main" id="{83CF3B19-B11B-4483-A429-3F4EE6A4CC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3" name="Imagen 12">
            <a:extLst>
              <a:ext uri="{FF2B5EF4-FFF2-40B4-BE49-F238E27FC236}">
                <a16:creationId xmlns:a16="http://schemas.microsoft.com/office/drawing/2014/main" id="{7FFC3263-3DA0-4A73-9364-C72448075F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4" name="Imagen 13">
            <a:extLst>
              <a:ext uri="{FF2B5EF4-FFF2-40B4-BE49-F238E27FC236}">
                <a16:creationId xmlns:a16="http://schemas.microsoft.com/office/drawing/2014/main" id="{6B86E813-0E37-4DE3-81E9-9A6CD06A95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645159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9E3AB14B-4D7A-4613-80B4-412165883AB3}"/>
              </a:ext>
            </a:extLst>
          </p:cNvPr>
          <p:cNvGraphicFramePr>
            <a:graphicFrameLocks noGrp="1"/>
          </p:cNvGraphicFramePr>
          <p:nvPr>
            <p:ph idx="1"/>
            <p:extLst/>
          </p:nvPr>
        </p:nvGraphicFramePr>
        <p:xfrm>
          <a:off x="655983" y="1121216"/>
          <a:ext cx="10880034" cy="3346526"/>
        </p:xfrm>
        <a:graphic>
          <a:graphicData uri="http://schemas.openxmlformats.org/drawingml/2006/table">
            <a:tbl>
              <a:tblPr firstRow="1" firstCol="1" bandRow="1">
                <a:tableStyleId>{5940675A-B579-460E-94D1-54222C63F5DA}</a:tableStyleId>
              </a:tblPr>
              <a:tblGrid>
                <a:gridCol w="1533775">
                  <a:extLst>
                    <a:ext uri="{9D8B030D-6E8A-4147-A177-3AD203B41FA5}">
                      <a16:colId xmlns:a16="http://schemas.microsoft.com/office/drawing/2014/main" val="1103359844"/>
                    </a:ext>
                  </a:extLst>
                </a:gridCol>
                <a:gridCol w="1504652">
                  <a:extLst>
                    <a:ext uri="{9D8B030D-6E8A-4147-A177-3AD203B41FA5}">
                      <a16:colId xmlns:a16="http://schemas.microsoft.com/office/drawing/2014/main" val="3869231037"/>
                    </a:ext>
                  </a:extLst>
                </a:gridCol>
                <a:gridCol w="1314318">
                  <a:extLst>
                    <a:ext uri="{9D8B030D-6E8A-4147-A177-3AD203B41FA5}">
                      <a16:colId xmlns:a16="http://schemas.microsoft.com/office/drawing/2014/main" val="3698982201"/>
                    </a:ext>
                  </a:extLst>
                </a:gridCol>
                <a:gridCol w="1433015">
                  <a:extLst>
                    <a:ext uri="{9D8B030D-6E8A-4147-A177-3AD203B41FA5}">
                      <a16:colId xmlns:a16="http://schemas.microsoft.com/office/drawing/2014/main" val="2857279759"/>
                    </a:ext>
                  </a:extLst>
                </a:gridCol>
                <a:gridCol w="1446663">
                  <a:extLst>
                    <a:ext uri="{9D8B030D-6E8A-4147-A177-3AD203B41FA5}">
                      <a16:colId xmlns:a16="http://schemas.microsoft.com/office/drawing/2014/main" val="149446816"/>
                    </a:ext>
                  </a:extLst>
                </a:gridCol>
                <a:gridCol w="1361644">
                  <a:extLst>
                    <a:ext uri="{9D8B030D-6E8A-4147-A177-3AD203B41FA5}">
                      <a16:colId xmlns:a16="http://schemas.microsoft.com/office/drawing/2014/main" val="1867115928"/>
                    </a:ext>
                  </a:extLst>
                </a:gridCol>
                <a:gridCol w="1358316">
                  <a:extLst>
                    <a:ext uri="{9D8B030D-6E8A-4147-A177-3AD203B41FA5}">
                      <a16:colId xmlns:a16="http://schemas.microsoft.com/office/drawing/2014/main" val="1220966145"/>
                    </a:ext>
                  </a:extLst>
                </a:gridCol>
                <a:gridCol w="927651">
                  <a:extLst>
                    <a:ext uri="{9D8B030D-6E8A-4147-A177-3AD203B41FA5}">
                      <a16:colId xmlns:a16="http://schemas.microsoft.com/office/drawing/2014/main" val="1867908433"/>
                    </a:ext>
                  </a:extLst>
                </a:gridCol>
              </a:tblGrid>
              <a:tr h="725246">
                <a:tc>
                  <a:txBody>
                    <a:bodyPr/>
                    <a:lstStyle/>
                    <a:p>
                      <a:pPr algn="ctr">
                        <a:spcAft>
                          <a:spcPts val="0"/>
                        </a:spcAft>
                      </a:pPr>
                      <a:r>
                        <a:rPr lang="es-CO" sz="1400" b="1" dirty="0">
                          <a:effectLst>
                            <a:outerShdw blurRad="38100" dist="38100" dir="2700000" algn="tl">
                              <a:srgbClr val="000000">
                                <a:alpha val="43137"/>
                              </a:srgbClr>
                            </a:outerShdw>
                          </a:effectLst>
                          <a:latin typeface="+mn-lt"/>
                        </a:rPr>
                        <a:t>CONTRATISTA : NOMBRE COMPLETO</a:t>
                      </a: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400" b="1" dirty="0">
                          <a:effectLst>
                            <a:outerShdw blurRad="38100" dist="38100" dir="2700000" algn="tl">
                              <a:srgbClr val="000000">
                                <a:alpha val="43137"/>
                              </a:srgbClr>
                            </a:outerShdw>
                          </a:effectLst>
                          <a:latin typeface="+mn-lt"/>
                        </a:rPr>
                        <a:t>VALOR INICIAL DEL CONTRATO (En Millones)</a:t>
                      </a: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gridSpan="5">
                  <a:txBody>
                    <a:bodyPr/>
                    <a:lstStyle/>
                    <a:p>
                      <a:pPr algn="ctr">
                        <a:spcAft>
                          <a:spcPts val="0"/>
                        </a:spcAft>
                      </a:pPr>
                      <a:r>
                        <a:rPr lang="es-CO" sz="20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MODIFICACIONES DE LOS CONTRATOS</a:t>
                      </a: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hMerge="1">
                  <a:txBody>
                    <a:bodyPr/>
                    <a:lstStyle/>
                    <a:p>
                      <a:pPr algn="ctr">
                        <a:spcAft>
                          <a:spcPts val="0"/>
                        </a:spcAft>
                      </a:pP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400" b="1" kern="1200" dirty="0">
                          <a:solidFill>
                            <a:schemeClr val="tx1"/>
                          </a:solidFill>
                          <a:effectLst>
                            <a:outerShdw blurRad="38100" dist="38100" dir="2700000" algn="tl">
                              <a:srgbClr val="000000">
                                <a:alpha val="43137"/>
                              </a:srgbClr>
                            </a:outerShdw>
                          </a:effectLst>
                          <a:latin typeface="+mn-lt"/>
                          <a:ea typeface="+mn-ea"/>
                          <a:cs typeface="+mn-cs"/>
                        </a:rPr>
                        <a:t>TOTA</a:t>
                      </a:r>
                      <a:r>
                        <a:rPr lang="es-CO" sz="1400" b="1" dirty="0">
                          <a:effectLst>
                            <a:outerShdw blurRad="38100" dist="38100" dir="2700000" algn="tl">
                              <a:srgbClr val="000000">
                                <a:alpha val="43137"/>
                              </a:srgbClr>
                            </a:outerShdw>
                          </a:effectLst>
                          <a:latin typeface="+mn-lt"/>
                        </a:rPr>
                        <a:t>L</a:t>
                      </a:r>
                      <a:endParaRPr lang="es-CO" sz="1400" b="1" dirty="0">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endParaRPr>
                    </a:p>
                  </a:txBody>
                  <a:tcPr marL="38660" marR="38660" marT="0" marB="0">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235624023"/>
                  </a:ext>
                </a:extLst>
              </a:tr>
              <a:tr h="1117622">
                <a:tc rowSpan="2">
                  <a:txBody>
                    <a:bodyPr/>
                    <a:lstStyle/>
                    <a:p>
                      <a:pPr algn="ctr">
                        <a:spcAft>
                          <a:spcPts val="0"/>
                        </a:spcAft>
                      </a:pPr>
                      <a:r>
                        <a:rPr lang="es-CO" sz="1400" b="1" i="1" dirty="0">
                          <a:effectLst/>
                          <a:latin typeface="+mn-lt"/>
                        </a:rPr>
                        <a:t>UNION TEMPORAL ALMAGRARIO RED SERVI</a:t>
                      </a:r>
                      <a:endParaRPr lang="es-CO" sz="1100" b="1" i="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tx1"/>
                          </a:solidFill>
                          <a:effectLst>
                            <a:outerShdw blurRad="38100" dist="38100" dir="2700000" algn="tl">
                              <a:srgbClr val="000000">
                                <a:alpha val="43137"/>
                              </a:srgbClr>
                            </a:outerShdw>
                          </a:effectLst>
                          <a:latin typeface="+mn-lt"/>
                          <a:ea typeface="+mn-ea"/>
                          <a:cs typeface="+mn-cs"/>
                        </a:rPr>
                        <a:t>V</a:t>
                      </a:r>
                      <a:r>
                        <a:rPr lang="es-CO" sz="1200" b="1" kern="1200" dirty="0">
                          <a:solidFill>
                            <a:schemeClr val="tx1"/>
                          </a:solidFill>
                          <a:effectLst>
                            <a:outerShdw blurRad="38100" dist="38100" dir="2700000" algn="tl">
                              <a:srgbClr val="000000">
                                <a:alpha val="43137"/>
                              </a:srgbClr>
                            </a:outerShdw>
                          </a:effectLst>
                          <a:latin typeface="+mn-lt"/>
                          <a:ea typeface="+mn-ea"/>
                          <a:cs typeface="+mn-cs"/>
                        </a:rPr>
                        <a:t>ALOR INICIAL</a:t>
                      </a:r>
                    </a:p>
                    <a:p>
                      <a:pPr algn="ctr">
                        <a:spcAft>
                          <a:spcPts val="0"/>
                        </a:spcAft>
                      </a:pPr>
                      <a:r>
                        <a:rPr lang="es-CO" sz="1800" b="1" dirty="0">
                          <a:effectLst/>
                          <a:latin typeface="+mn-lt"/>
                        </a:rPr>
                        <a:t>$ 2,811</a:t>
                      </a:r>
                    </a:p>
                    <a:p>
                      <a:pPr algn="ctr">
                        <a:spcAft>
                          <a:spcPts val="0"/>
                        </a:spcAft>
                      </a:pPr>
                      <a:r>
                        <a:rPr lang="es-ES" sz="1200" dirty="0">
                          <a:effectLst/>
                          <a:latin typeface="+mn-lt"/>
                          <a:ea typeface="Calibri" panose="020F0502020204030204" pitchFamily="34" charset="0"/>
                          <a:cs typeface="Calibri" panose="020F0502020204030204" pitchFamily="34" charset="0"/>
                        </a:rPr>
                        <a:t>1</a:t>
                      </a:r>
                      <a:r>
                        <a:rPr lang="es-CO" sz="1200" dirty="0">
                          <a:effectLst/>
                          <a:latin typeface="+mn-lt"/>
                          <a:ea typeface="Calibri" panose="020F0502020204030204" pitchFamily="34" charset="0"/>
                          <a:cs typeface="Calibri" panose="020F0502020204030204" pitchFamily="34" charset="0"/>
                        </a:rPr>
                        <a:t>2-02-2016</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N°1</a:t>
                      </a:r>
                    </a:p>
                    <a:p>
                      <a:pPr algn="ctr">
                        <a:spcAft>
                          <a:spcPts val="0"/>
                        </a:spcAft>
                      </a:pPr>
                      <a:r>
                        <a:rPr lang="es-ES" sz="1200" dirty="0">
                          <a:effectLst/>
                          <a:latin typeface="+mn-lt"/>
                          <a:ea typeface="Calibri" panose="020F0502020204030204" pitchFamily="34" charset="0"/>
                          <a:cs typeface="Calibri" panose="020F0502020204030204" pitchFamily="34" charset="0"/>
                        </a:rPr>
                        <a:t>Ajuste de CDP</a:t>
                      </a:r>
                    </a:p>
                    <a:p>
                      <a:pPr algn="ctr">
                        <a:spcAft>
                          <a:spcPts val="0"/>
                        </a:spcAft>
                      </a:pPr>
                      <a:r>
                        <a:rPr lang="es-ES" sz="1200" dirty="0">
                          <a:effectLst/>
                          <a:latin typeface="+mn-lt"/>
                          <a:ea typeface="Calibri" panose="020F0502020204030204" pitchFamily="34" charset="0"/>
                          <a:cs typeface="Calibri" panose="020F0502020204030204" pitchFamily="34" charset="0"/>
                        </a:rPr>
                        <a:t>02-06-2016</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N°2</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effectLst/>
                          <a:latin typeface="+mn-lt"/>
                        </a:rPr>
                        <a:t>Adición y Prórroga</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b="0" dirty="0">
                          <a:effectLst>
                            <a:outerShdw blurRad="38100" dist="38100" dir="2700000" algn="tl">
                              <a:srgbClr val="000000">
                                <a:alpha val="43137"/>
                              </a:srgbClr>
                            </a:outerShdw>
                          </a:effectLst>
                        </a:rPr>
                        <a:t>24</a:t>
                      </a:r>
                      <a:r>
                        <a:rPr lang="es-CO" sz="1200" b="0" dirty="0"/>
                        <a:t>-04-2017</a:t>
                      </a:r>
                      <a:endParaRPr lang="es-CO" sz="1200" b="0" dirty="0">
                        <a:effectLst/>
                        <a:latin typeface="+mn-lt"/>
                      </a:endParaRPr>
                    </a:p>
                    <a:p>
                      <a:pPr algn="ctr">
                        <a:spcAft>
                          <a:spcPts val="0"/>
                        </a:spcAft>
                      </a:pPr>
                      <a:r>
                        <a:rPr lang="es-CO" sz="1600" b="1" dirty="0">
                          <a:effectLst/>
                          <a:latin typeface="+mn-lt"/>
                        </a:rPr>
                        <a:t>$2,743</a:t>
                      </a:r>
                    </a:p>
                    <a:p>
                      <a:pPr algn="ctr">
                        <a:spcAft>
                          <a:spcPts val="0"/>
                        </a:spcAft>
                      </a:pPr>
                      <a:r>
                        <a:rPr lang="es-ES" sz="1200" dirty="0">
                          <a:effectLst/>
                          <a:latin typeface="+mn-lt"/>
                          <a:ea typeface="Calibri" panose="020F0502020204030204" pitchFamily="34" charset="0"/>
                          <a:cs typeface="Calibri" panose="020F0502020204030204" pitchFamily="34" charset="0"/>
                        </a:rPr>
                        <a:t>Dos meses y cinco días </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N°3</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effectLst/>
                          <a:latin typeface="+mn-lt"/>
                        </a:rPr>
                        <a:t>Adición y Prórroga</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dirty="0">
                          <a:effectLst>
                            <a:outerShdw blurRad="38100" dist="38100" dir="2700000" algn="tl">
                              <a:srgbClr val="000000">
                                <a:alpha val="43137"/>
                              </a:srgbClr>
                            </a:outerShdw>
                          </a:effectLst>
                        </a:rPr>
                        <a:t>2</a:t>
                      </a:r>
                      <a:r>
                        <a:rPr lang="es-CO" sz="1200" dirty="0"/>
                        <a:t>9-09-2017</a:t>
                      </a:r>
                      <a:endParaRPr lang="es-CO" sz="1200" b="1" kern="1200" dirty="0">
                        <a:solidFill>
                          <a:schemeClr val="tx1"/>
                        </a:solidFill>
                        <a:effectLst>
                          <a:outerShdw blurRad="38100" dist="38100" dir="2700000" algn="tl">
                            <a:srgbClr val="000000">
                              <a:alpha val="43137"/>
                            </a:srgbClr>
                          </a:outerShdw>
                        </a:effectLst>
                        <a:latin typeface="+mn-lt"/>
                        <a:ea typeface="+mn-ea"/>
                        <a:cs typeface="+mn-cs"/>
                      </a:endParaRPr>
                    </a:p>
                    <a:p>
                      <a:pPr algn="ctr">
                        <a:spcAft>
                          <a:spcPts val="0"/>
                        </a:spcAft>
                      </a:pPr>
                      <a:r>
                        <a:rPr lang="es-CO" sz="1600" b="1" dirty="0">
                          <a:effectLst/>
                          <a:latin typeface="+mn-lt"/>
                        </a:rPr>
                        <a:t>$303,3 </a:t>
                      </a:r>
                    </a:p>
                    <a:p>
                      <a:pPr algn="ctr">
                        <a:spcAft>
                          <a:spcPts val="0"/>
                        </a:spcAft>
                      </a:pPr>
                      <a:r>
                        <a:rPr lang="es-CO" sz="1200" dirty="0"/>
                        <a:t>18 días</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200" dirty="0">
                          <a:effectLst/>
                          <a:latin typeface="+mn-lt"/>
                        </a:rPr>
                        <a:t> </a:t>
                      </a:r>
                    </a:p>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N°4</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effectLst/>
                          <a:latin typeface="+mn-lt"/>
                        </a:rPr>
                        <a:t>Adición y Prórroga</a:t>
                      </a:r>
                    </a:p>
                    <a:p>
                      <a:pPr marL="0" algn="ctr" defTabSz="914400" rtl="0" eaLnBrk="1" latinLnBrk="0" hangingPunct="1">
                        <a:spcAft>
                          <a:spcPts val="0"/>
                        </a:spcAft>
                      </a:pPr>
                      <a:r>
                        <a:rPr lang="es-CO" sz="1200" b="0" kern="1200" dirty="0">
                          <a:solidFill>
                            <a:schemeClr val="tx1"/>
                          </a:solidFill>
                          <a:effectLst>
                            <a:outerShdw blurRad="38100" dist="38100" dir="2700000" algn="tl">
                              <a:srgbClr val="000000">
                                <a:alpha val="43137"/>
                              </a:srgbClr>
                            </a:outerShdw>
                          </a:effectLst>
                          <a:latin typeface="+mn-lt"/>
                          <a:ea typeface="+mn-ea"/>
                          <a:cs typeface="+mn-cs"/>
                        </a:rPr>
                        <a:t>18-10-2017</a:t>
                      </a:r>
                    </a:p>
                    <a:p>
                      <a:pPr algn="ctr">
                        <a:spcAft>
                          <a:spcPts val="0"/>
                        </a:spcAft>
                      </a:pPr>
                      <a:r>
                        <a:rPr lang="es-CO" sz="1600" b="1" dirty="0">
                          <a:effectLst/>
                          <a:latin typeface="+mn-lt"/>
                        </a:rPr>
                        <a:t>$1,484</a:t>
                      </a:r>
                    </a:p>
                    <a:p>
                      <a:pPr algn="ctr">
                        <a:spcAft>
                          <a:spcPts val="0"/>
                        </a:spcAft>
                      </a:pPr>
                      <a:r>
                        <a:rPr lang="es-CO" sz="1200" dirty="0"/>
                        <a:t>5 meses</a:t>
                      </a:r>
                      <a:endParaRPr lang="es-CO" sz="1200" dirty="0">
                        <a:effectLst/>
                        <a:latin typeface="+mn-lt"/>
                      </a:endParaRPr>
                    </a:p>
                    <a:p>
                      <a:pPr algn="ctr">
                        <a:spcAft>
                          <a:spcPts val="0"/>
                        </a:spcAft>
                      </a:pP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algn="ctr" defTabSz="914400" rtl="0" eaLnBrk="1" latinLnBrk="0" hangingPunct="1">
                        <a:spcAft>
                          <a:spcPts val="0"/>
                        </a:spcAft>
                      </a:pPr>
                      <a:r>
                        <a:rPr lang="es-CO" sz="1200" b="1" kern="1200" dirty="0">
                          <a:solidFill>
                            <a:schemeClr val="tx1"/>
                          </a:solidFill>
                          <a:effectLst>
                            <a:outerShdw blurRad="38100" dist="38100" dir="2700000" algn="tl">
                              <a:srgbClr val="000000">
                                <a:alpha val="43137"/>
                              </a:srgbClr>
                            </a:outerShdw>
                          </a:effectLst>
                          <a:latin typeface="+mn-lt"/>
                          <a:ea typeface="+mn-ea"/>
                          <a:cs typeface="+mn-cs"/>
                        </a:rPr>
                        <a:t>MODIFICA N°5</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effectLst/>
                          <a:latin typeface="+mn-lt"/>
                        </a:rPr>
                        <a:t>Adición y Prórroga</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b="0" kern="1200" dirty="0">
                          <a:solidFill>
                            <a:schemeClr val="tx1"/>
                          </a:solidFill>
                          <a:effectLst>
                            <a:outerShdw blurRad="38100" dist="38100" dir="2700000" algn="tl">
                              <a:srgbClr val="000000">
                                <a:alpha val="43137"/>
                              </a:srgbClr>
                            </a:outerShdw>
                          </a:effectLst>
                          <a:latin typeface="+mn-lt"/>
                          <a:ea typeface="+mn-ea"/>
                          <a:cs typeface="+mn-cs"/>
                        </a:rPr>
                        <a:t>28-03-2018</a:t>
                      </a:r>
                    </a:p>
                    <a:p>
                      <a:pPr algn="ctr">
                        <a:spcAft>
                          <a:spcPts val="0"/>
                        </a:spcAft>
                      </a:pPr>
                      <a:r>
                        <a:rPr lang="es-CO" sz="1600" b="1" dirty="0">
                          <a:effectLst/>
                          <a:latin typeface="+mn-lt"/>
                        </a:rPr>
                        <a:t> $2.774</a:t>
                      </a:r>
                    </a:p>
                    <a:p>
                      <a:pPr algn="ctr">
                        <a:spcAft>
                          <a:spcPts val="0"/>
                        </a:spcAft>
                      </a:pPr>
                      <a:r>
                        <a:rPr lang="es-CO" sz="1200" dirty="0"/>
                        <a:t>12 meses</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rowSpan="2">
                  <a:txBody>
                    <a:bodyPr/>
                    <a:lstStyle/>
                    <a:p>
                      <a:pPr algn="ctr">
                        <a:spcAft>
                          <a:spcPts val="0"/>
                        </a:spcAft>
                      </a:pPr>
                      <a:r>
                        <a:rPr lang="es-CO" sz="1800" b="1" dirty="0">
                          <a:effectLst/>
                          <a:latin typeface="+mn-lt"/>
                        </a:rPr>
                        <a:t>$10.117</a:t>
                      </a:r>
                      <a:endParaRPr lang="es-CO" sz="1400" b="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3757856811"/>
                  </a:ext>
                </a:extLst>
              </a:tr>
              <a:tr h="1117622">
                <a:tc vMerge="1">
                  <a:txBody>
                    <a:bodyPr/>
                    <a:lstStyle/>
                    <a:p>
                      <a:pPr algn="l">
                        <a:spcAft>
                          <a:spcPts val="0"/>
                        </a:spcAft>
                      </a:pPr>
                      <a:endParaRPr lang="es-CO" sz="1100" i="1"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ES" sz="2000" b="1" kern="1200" dirty="0">
                          <a:solidFill>
                            <a:schemeClr val="tx1"/>
                          </a:solidFill>
                          <a:effectLst/>
                          <a:latin typeface="+mn-lt"/>
                          <a:ea typeface="Calibri" panose="020F0502020204030204" pitchFamily="34" charset="0"/>
                          <a:cs typeface="Calibri" panose="020F0502020204030204" pitchFamily="34" charset="0"/>
                        </a:rPr>
                        <a:t>Justificación</a:t>
                      </a:r>
                      <a:endParaRPr lang="es-CO" sz="2000" b="1" kern="1200" dirty="0">
                        <a:solidFill>
                          <a:schemeClr val="tx1"/>
                        </a:solidFill>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ES" sz="1200" dirty="0">
                          <a:effectLst/>
                          <a:latin typeface="+mn-lt"/>
                          <a:ea typeface="Calibri" panose="020F0502020204030204" pitchFamily="34" charset="0"/>
                          <a:cs typeface="Calibri" panose="020F0502020204030204" pitchFamily="34" charset="0"/>
                        </a:rPr>
                        <a:t>Ajuste de disponibilidad presupuestal con nueva disponibilidad presupuestal</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200" dirty="0">
                          <a:effectLst/>
                          <a:latin typeface="+mn-lt"/>
                          <a:ea typeface="Calibri" panose="020F0502020204030204" pitchFamily="34" charset="0"/>
                          <a:cs typeface="Calibri" panose="020F0502020204030204" pitchFamily="34" charset="0"/>
                        </a:rPr>
                        <a:t>Aumento numero  de vehículos que se estimaba recibir por orden dela FGN.</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CO" sz="1200" dirty="0"/>
                        <a:t>Se incluyen servicios complementarios, logísticos y vigentes según se requieren</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200" dirty="0"/>
                        <a:t>Se adiciona para cubrir los 5 meses de prorroga y posible recibo de bienes FARC.</a:t>
                      </a: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a:txBody>
                    <a:bodyPr/>
                    <a:lstStyle/>
                    <a:p>
                      <a:pPr algn="ctr">
                        <a:spcAft>
                          <a:spcPts val="0"/>
                        </a:spcAft>
                      </a:pPr>
                      <a:r>
                        <a:rPr lang="es-ES" sz="1200" dirty="0">
                          <a:effectLst/>
                          <a:latin typeface="+mn-lt"/>
                          <a:ea typeface="Calibri" panose="020F0502020204030204" pitchFamily="34" charset="0"/>
                          <a:cs typeface="Calibri" panose="020F0502020204030204" pitchFamily="34" charset="0"/>
                        </a:rPr>
                        <a:t>Se adiciona para cubrir los 12 meses de prorroga y se incluyen $94.212.720 que pertenecen a proyecto FARC.</a:t>
                      </a:r>
                      <a:endParaRPr lang="es-CO" sz="120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tc vMerge="1">
                  <a:txBody>
                    <a:bodyPr/>
                    <a:lstStyle/>
                    <a:p>
                      <a:pPr>
                        <a:spcAft>
                          <a:spcPts val="0"/>
                        </a:spcAft>
                      </a:pPr>
                      <a:endParaRPr lang="es-CO" sz="1200" b="0" dirty="0">
                        <a:effectLst/>
                        <a:latin typeface="+mn-lt"/>
                        <a:ea typeface="Calibri" panose="020F0502020204030204" pitchFamily="34" charset="0"/>
                        <a:cs typeface="Calibri" panose="020F0502020204030204" pitchFamily="34" charset="0"/>
                      </a:endParaRPr>
                    </a:p>
                  </a:txBody>
                  <a:tcPr marL="38660" marR="38660"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4036694538"/>
                  </a:ext>
                </a:extLst>
              </a:tr>
            </a:tbl>
          </a:graphicData>
        </a:graphic>
      </p:graphicFrame>
      <p:pic>
        <p:nvPicPr>
          <p:cNvPr id="5" name="Imagen 4">
            <a:extLst>
              <a:ext uri="{FF2B5EF4-FFF2-40B4-BE49-F238E27FC236}">
                <a16:creationId xmlns:a16="http://schemas.microsoft.com/office/drawing/2014/main" id="{2C07322B-D13A-42CD-A478-0FD7FA407464}"/>
              </a:ext>
            </a:extLst>
          </p:cNvPr>
          <p:cNvPicPr>
            <a:picLocks noChangeAspect="1"/>
          </p:cNvPicPr>
          <p:nvPr/>
        </p:nvPicPr>
        <p:blipFill>
          <a:blip r:embed="rId2"/>
          <a:stretch>
            <a:fillRect/>
          </a:stretch>
        </p:blipFill>
        <p:spPr>
          <a:xfrm>
            <a:off x="755202" y="3620069"/>
            <a:ext cx="1072809" cy="362194"/>
          </a:xfrm>
          <a:prstGeom prst="rect">
            <a:avLst/>
          </a:prstGeom>
        </p:spPr>
      </p:pic>
      <p:pic>
        <p:nvPicPr>
          <p:cNvPr id="8" name="Imagen 7">
            <a:extLst>
              <a:ext uri="{FF2B5EF4-FFF2-40B4-BE49-F238E27FC236}">
                <a16:creationId xmlns:a16="http://schemas.microsoft.com/office/drawing/2014/main" id="{A41727BD-BD41-4441-A7C5-0C00879B34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10404" cy="848234"/>
          </a:xfrm>
          <a:prstGeom prst="rect">
            <a:avLst/>
          </a:prstGeom>
        </p:spPr>
      </p:pic>
      <p:pic>
        <p:nvPicPr>
          <p:cNvPr id="9" name="Imagen 8">
            <a:extLst>
              <a:ext uri="{FF2B5EF4-FFF2-40B4-BE49-F238E27FC236}">
                <a16:creationId xmlns:a16="http://schemas.microsoft.com/office/drawing/2014/main" id="{D8FA0A45-5940-4C4F-BE6A-3F3C3E43C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7585" y="0"/>
            <a:ext cx="2188991" cy="848234"/>
          </a:xfrm>
          <a:prstGeom prst="rect">
            <a:avLst/>
          </a:prstGeom>
        </p:spPr>
      </p:pic>
      <p:pic>
        <p:nvPicPr>
          <p:cNvPr id="10" name="Imagen 9">
            <a:extLst>
              <a:ext uri="{FF2B5EF4-FFF2-40B4-BE49-F238E27FC236}">
                <a16:creationId xmlns:a16="http://schemas.microsoft.com/office/drawing/2014/main" id="{265B37E9-6009-4CF6-A36D-44CA88F131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0003" y="74303"/>
            <a:ext cx="2813538" cy="773931"/>
          </a:xfrm>
          <a:prstGeom prst="rect">
            <a:avLst/>
          </a:prstGeom>
        </p:spPr>
      </p:pic>
      <p:sp>
        <p:nvSpPr>
          <p:cNvPr id="7" name="Rectángulo 6">
            <a:extLst>
              <a:ext uri="{FF2B5EF4-FFF2-40B4-BE49-F238E27FC236}">
                <a16:creationId xmlns:a16="http://schemas.microsoft.com/office/drawing/2014/main" id="{DE175B54-7AF1-415F-B8E7-A8074D9B388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26B358F-4D5F-4B77-88E1-72BEDB4D771B}"/>
              </a:ext>
            </a:extLst>
          </p:cNvPr>
          <p:cNvSpPr txBox="1"/>
          <p:nvPr/>
        </p:nvSpPr>
        <p:spPr>
          <a:xfrm>
            <a:off x="880703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3345759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41727BD-BD41-4441-A7C5-0C00879B3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510404" cy="848234"/>
          </a:xfrm>
          <a:prstGeom prst="rect">
            <a:avLst/>
          </a:prstGeom>
        </p:spPr>
      </p:pic>
      <p:pic>
        <p:nvPicPr>
          <p:cNvPr id="9" name="Imagen 8">
            <a:extLst>
              <a:ext uri="{FF2B5EF4-FFF2-40B4-BE49-F238E27FC236}">
                <a16:creationId xmlns:a16="http://schemas.microsoft.com/office/drawing/2014/main" id="{D8FA0A45-5940-4C4F-BE6A-3F3C3E43C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7585" y="0"/>
            <a:ext cx="2188991" cy="848234"/>
          </a:xfrm>
          <a:prstGeom prst="rect">
            <a:avLst/>
          </a:prstGeom>
        </p:spPr>
      </p:pic>
      <p:pic>
        <p:nvPicPr>
          <p:cNvPr id="10" name="Imagen 9">
            <a:extLst>
              <a:ext uri="{FF2B5EF4-FFF2-40B4-BE49-F238E27FC236}">
                <a16:creationId xmlns:a16="http://schemas.microsoft.com/office/drawing/2014/main" id="{265B37E9-6009-4CF6-A36D-44CA88F131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50003" y="74303"/>
            <a:ext cx="2813538" cy="773931"/>
          </a:xfrm>
          <a:prstGeom prst="rect">
            <a:avLst/>
          </a:prstGeom>
        </p:spPr>
      </p:pic>
      <p:graphicFrame>
        <p:nvGraphicFramePr>
          <p:cNvPr id="11" name="Gráfico 10">
            <a:extLst>
              <a:ext uri="{FF2B5EF4-FFF2-40B4-BE49-F238E27FC236}">
                <a16:creationId xmlns:a16="http://schemas.microsoft.com/office/drawing/2014/main" id="{821F92E7-42F2-49EC-977B-17603F81EB66}"/>
              </a:ext>
            </a:extLst>
          </p:cNvPr>
          <p:cNvGraphicFramePr>
            <a:graphicFrameLocks/>
          </p:cNvGraphicFramePr>
          <p:nvPr>
            <p:extLst/>
          </p:nvPr>
        </p:nvGraphicFramePr>
        <p:xfrm>
          <a:off x="591662" y="1168433"/>
          <a:ext cx="11008675" cy="5258872"/>
        </p:xfrm>
        <a:graphic>
          <a:graphicData uri="http://schemas.openxmlformats.org/drawingml/2006/chart">
            <c:chart xmlns:c="http://schemas.openxmlformats.org/drawingml/2006/chart" xmlns:r="http://schemas.openxmlformats.org/officeDocument/2006/relationships" r:id="rId5"/>
          </a:graphicData>
        </a:graphic>
      </p:graphicFrame>
      <p:sp>
        <p:nvSpPr>
          <p:cNvPr id="6" name="Rectángulo 5">
            <a:extLst>
              <a:ext uri="{FF2B5EF4-FFF2-40B4-BE49-F238E27FC236}">
                <a16:creationId xmlns:a16="http://schemas.microsoft.com/office/drawing/2014/main" id="{C6701E01-903F-44F8-ABDB-22C9D05B0CE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919393F7-D363-49D0-9174-AB3D4BDEA47C}"/>
              </a:ext>
            </a:extLst>
          </p:cNvPr>
          <p:cNvSpPr txBox="1"/>
          <p:nvPr/>
        </p:nvSpPr>
        <p:spPr>
          <a:xfrm>
            <a:off x="880703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2912769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1A68A5D-610D-488E-8ED8-53A4E857D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510404" cy="848234"/>
          </a:xfrm>
          <a:prstGeom prst="rect">
            <a:avLst/>
          </a:prstGeom>
        </p:spPr>
      </p:pic>
      <p:pic>
        <p:nvPicPr>
          <p:cNvPr id="5" name="Imagen 4">
            <a:extLst>
              <a:ext uri="{FF2B5EF4-FFF2-40B4-BE49-F238E27FC236}">
                <a16:creationId xmlns:a16="http://schemas.microsoft.com/office/drawing/2014/main" id="{ABCC8972-3B5E-43A5-A325-3DA2AD51A3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7585" y="0"/>
            <a:ext cx="2188991" cy="848234"/>
          </a:xfrm>
          <a:prstGeom prst="rect">
            <a:avLst/>
          </a:prstGeom>
        </p:spPr>
      </p:pic>
      <p:pic>
        <p:nvPicPr>
          <p:cNvPr id="6" name="Imagen 5">
            <a:extLst>
              <a:ext uri="{FF2B5EF4-FFF2-40B4-BE49-F238E27FC236}">
                <a16:creationId xmlns:a16="http://schemas.microsoft.com/office/drawing/2014/main" id="{C75EB0C5-607B-4818-BC27-D5A3D86761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1182" y="21536"/>
            <a:ext cx="2813538" cy="676155"/>
          </a:xfrm>
          <a:prstGeom prst="rect">
            <a:avLst/>
          </a:prstGeom>
        </p:spPr>
      </p:pic>
      <p:sp>
        <p:nvSpPr>
          <p:cNvPr id="7" name="Rectángulo 6">
            <a:extLst>
              <a:ext uri="{FF2B5EF4-FFF2-40B4-BE49-F238E27FC236}">
                <a16:creationId xmlns:a16="http://schemas.microsoft.com/office/drawing/2014/main" id="{BACA9E32-E404-4D55-9875-59131DBA2A64}"/>
              </a:ext>
            </a:extLst>
          </p:cNvPr>
          <p:cNvSpPr/>
          <p:nvPr/>
        </p:nvSpPr>
        <p:spPr>
          <a:xfrm>
            <a:off x="12701" y="6540500"/>
            <a:ext cx="12179299" cy="317500"/>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chemeClr val="bg1"/>
                </a:solidFill>
                <a:effectLst>
                  <a:outerShdw blurRad="38100" dist="38100" dir="2700000" algn="tl">
                    <a:srgbClr val="000000">
                      <a:alpha val="43137"/>
                    </a:srgbClr>
                  </a:outerShdw>
                </a:effectLst>
                <a:latin typeface="Lato Regular"/>
                <a:cs typeface="Lato Regular"/>
              </a:rPr>
              <a:t>EJECUCION</a:t>
            </a:r>
          </a:p>
        </p:txBody>
      </p:sp>
      <p:graphicFrame>
        <p:nvGraphicFramePr>
          <p:cNvPr id="11" name="Gráfico 10">
            <a:extLst>
              <a:ext uri="{FF2B5EF4-FFF2-40B4-BE49-F238E27FC236}">
                <a16:creationId xmlns:a16="http://schemas.microsoft.com/office/drawing/2014/main" id="{92978981-CA1D-4DBC-BCF5-DE57BE534CBB}"/>
              </a:ext>
            </a:extLst>
          </p:cNvPr>
          <p:cNvGraphicFramePr>
            <a:graphicFrameLocks/>
          </p:cNvGraphicFramePr>
          <p:nvPr>
            <p:extLst/>
          </p:nvPr>
        </p:nvGraphicFramePr>
        <p:xfrm>
          <a:off x="-1651836" y="1119851"/>
          <a:ext cx="13716457" cy="5299574"/>
        </p:xfrm>
        <a:graphic>
          <a:graphicData uri="http://schemas.openxmlformats.org/drawingml/2006/chart">
            <c:chart xmlns:c="http://schemas.openxmlformats.org/drawingml/2006/chart" xmlns:r="http://schemas.openxmlformats.org/officeDocument/2006/relationships" r:id="rId5"/>
          </a:graphicData>
        </a:graphic>
      </p:graphicFrame>
      <p:sp>
        <p:nvSpPr>
          <p:cNvPr id="12" name="CuadroTexto 11">
            <a:extLst>
              <a:ext uri="{FF2B5EF4-FFF2-40B4-BE49-F238E27FC236}">
                <a16:creationId xmlns:a16="http://schemas.microsoft.com/office/drawing/2014/main" id="{95B6D70E-4F1D-4448-8362-D93CC0DBE559}"/>
              </a:ext>
            </a:extLst>
          </p:cNvPr>
          <p:cNvSpPr txBox="1"/>
          <p:nvPr/>
        </p:nvSpPr>
        <p:spPr>
          <a:xfrm>
            <a:off x="1545259" y="947228"/>
            <a:ext cx="9211956" cy="646331"/>
          </a:xfrm>
          <a:prstGeom prst="rect">
            <a:avLst/>
          </a:prstGeom>
          <a:noFill/>
        </p:spPr>
        <p:txBody>
          <a:bodyPr wrap="square" rtlCol="0">
            <a:spAutoFit/>
          </a:bodyPr>
          <a:lstStyle/>
          <a:p>
            <a:pPr algn="ctr"/>
            <a:r>
              <a:rPr lang="es-ES" sz="3600" dirty="0"/>
              <a:t>EJECUCIÓN CONTRATOS </a:t>
            </a:r>
            <a:r>
              <a:rPr lang="es-ES" sz="3600"/>
              <a:t>- TRANSPORTES </a:t>
            </a:r>
            <a:r>
              <a:rPr lang="es-ES" sz="3600" dirty="0"/>
              <a:t>2018</a:t>
            </a:r>
          </a:p>
        </p:txBody>
      </p:sp>
    </p:spTree>
    <p:extLst>
      <p:ext uri="{BB962C8B-B14F-4D97-AF65-F5344CB8AC3E}">
        <p14:creationId xmlns:p14="http://schemas.microsoft.com/office/powerpoint/2010/main" val="939068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3BAD8E-9E5F-492F-B4E4-48631669C950}"/>
              </a:ext>
            </a:extLst>
          </p:cNvPr>
          <p:cNvSpPr>
            <a:spLocks noGrp="1"/>
          </p:cNvSpPr>
          <p:nvPr>
            <p:ph type="title"/>
          </p:nvPr>
        </p:nvSpPr>
        <p:spPr>
          <a:xfrm>
            <a:off x="1467041" y="793578"/>
            <a:ext cx="9017390" cy="783808"/>
          </a:xfrm>
        </p:spPr>
        <p:txBody>
          <a:bodyPr>
            <a:normAutofit/>
          </a:bodyPr>
          <a:lstStyle/>
          <a:p>
            <a:pPr algn="ctr"/>
            <a:r>
              <a:rPr lang="es-CO" sz="4000" b="1" dirty="0">
                <a:effectLst>
                  <a:outerShdw blurRad="38100" dist="38100" dir="2700000" algn="tl">
                    <a:srgbClr val="000000">
                      <a:alpha val="43137"/>
                    </a:srgbClr>
                  </a:outerShdw>
                </a:effectLst>
              </a:rPr>
              <a:t>COMPARATIVO EJECUCION 2018</a:t>
            </a:r>
          </a:p>
        </p:txBody>
      </p:sp>
      <p:graphicFrame>
        <p:nvGraphicFramePr>
          <p:cNvPr id="4" name="Marcador de contenido 3">
            <a:extLst>
              <a:ext uri="{FF2B5EF4-FFF2-40B4-BE49-F238E27FC236}">
                <a16:creationId xmlns:a16="http://schemas.microsoft.com/office/drawing/2014/main" id="{AB849A2D-49BD-44AD-AB24-2252A5459C1A}"/>
              </a:ext>
            </a:extLst>
          </p:cNvPr>
          <p:cNvGraphicFramePr>
            <a:graphicFrameLocks noGrp="1"/>
          </p:cNvGraphicFramePr>
          <p:nvPr>
            <p:ph idx="1"/>
            <p:extLst/>
          </p:nvPr>
        </p:nvGraphicFramePr>
        <p:xfrm>
          <a:off x="122830" y="1674055"/>
          <a:ext cx="10596739" cy="5078907"/>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agen 4">
            <a:extLst>
              <a:ext uri="{FF2B5EF4-FFF2-40B4-BE49-F238E27FC236}">
                <a16:creationId xmlns:a16="http://schemas.microsoft.com/office/drawing/2014/main" id="{632CEECF-A47F-4CE8-8862-AF06EE3A3EE2}"/>
              </a:ext>
            </a:extLst>
          </p:cNvPr>
          <p:cNvPicPr>
            <a:picLocks noChangeAspect="1"/>
          </p:cNvPicPr>
          <p:nvPr/>
        </p:nvPicPr>
        <p:blipFill rotWithShape="1">
          <a:blip r:embed="rId3"/>
          <a:srcRect t="32898" b="38900"/>
          <a:stretch/>
        </p:blipFill>
        <p:spPr>
          <a:xfrm>
            <a:off x="10894949" y="3750204"/>
            <a:ext cx="1252829" cy="463304"/>
          </a:xfrm>
          <a:prstGeom prst="rect">
            <a:avLst/>
          </a:prstGeom>
        </p:spPr>
      </p:pic>
      <p:pic>
        <p:nvPicPr>
          <p:cNvPr id="6" name="Imagen 5">
            <a:extLst>
              <a:ext uri="{FF2B5EF4-FFF2-40B4-BE49-F238E27FC236}">
                <a16:creationId xmlns:a16="http://schemas.microsoft.com/office/drawing/2014/main" id="{6104F8E1-1E3A-4114-B6B6-40AE37EC4F3E}"/>
              </a:ext>
            </a:extLst>
          </p:cNvPr>
          <p:cNvPicPr>
            <a:picLocks noChangeAspect="1"/>
          </p:cNvPicPr>
          <p:nvPr/>
        </p:nvPicPr>
        <p:blipFill>
          <a:blip r:embed="rId4"/>
          <a:stretch>
            <a:fillRect/>
          </a:stretch>
        </p:blipFill>
        <p:spPr>
          <a:xfrm>
            <a:off x="10716165" y="4620332"/>
            <a:ext cx="1398454" cy="390983"/>
          </a:xfrm>
          <a:prstGeom prst="rect">
            <a:avLst/>
          </a:prstGeom>
        </p:spPr>
      </p:pic>
      <p:pic>
        <p:nvPicPr>
          <p:cNvPr id="7" name="Imagen 6">
            <a:extLst>
              <a:ext uri="{FF2B5EF4-FFF2-40B4-BE49-F238E27FC236}">
                <a16:creationId xmlns:a16="http://schemas.microsoft.com/office/drawing/2014/main" id="{BAAB363E-CFA4-4F8C-BFB0-6FF48108F45D}"/>
              </a:ext>
            </a:extLst>
          </p:cNvPr>
          <p:cNvPicPr>
            <a:picLocks noChangeAspect="1"/>
          </p:cNvPicPr>
          <p:nvPr/>
        </p:nvPicPr>
        <p:blipFill>
          <a:blip r:embed="rId5"/>
          <a:stretch>
            <a:fillRect/>
          </a:stretch>
        </p:blipFill>
        <p:spPr>
          <a:xfrm>
            <a:off x="10954710" y="5536590"/>
            <a:ext cx="782550" cy="459875"/>
          </a:xfrm>
          <a:prstGeom prst="rect">
            <a:avLst/>
          </a:prstGeom>
        </p:spPr>
      </p:pic>
      <p:pic>
        <p:nvPicPr>
          <p:cNvPr id="8" name="Imagen 7">
            <a:extLst>
              <a:ext uri="{FF2B5EF4-FFF2-40B4-BE49-F238E27FC236}">
                <a16:creationId xmlns:a16="http://schemas.microsoft.com/office/drawing/2014/main" id="{D5C2E198-857C-419C-8FD0-F083F7929F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95780" y="105037"/>
            <a:ext cx="2813538" cy="806219"/>
          </a:xfrm>
          <a:prstGeom prst="rect">
            <a:avLst/>
          </a:prstGeom>
        </p:spPr>
      </p:pic>
      <p:pic>
        <p:nvPicPr>
          <p:cNvPr id="9" name="Imagen 8">
            <a:extLst>
              <a:ext uri="{FF2B5EF4-FFF2-40B4-BE49-F238E27FC236}">
                <a16:creationId xmlns:a16="http://schemas.microsoft.com/office/drawing/2014/main" id="{986861EA-AA47-4D42-84D7-05E237D0B7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14045" y="42015"/>
            <a:ext cx="2188991" cy="848234"/>
          </a:xfrm>
          <a:prstGeom prst="rect">
            <a:avLst/>
          </a:prstGeom>
        </p:spPr>
      </p:pic>
      <p:pic>
        <p:nvPicPr>
          <p:cNvPr id="10" name="Imagen 9">
            <a:extLst>
              <a:ext uri="{FF2B5EF4-FFF2-40B4-BE49-F238E27FC236}">
                <a16:creationId xmlns:a16="http://schemas.microsoft.com/office/drawing/2014/main" id="{34E1F4B2-8943-4ED8-B917-39BD39716F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
            <a:ext cx="1585218" cy="890249"/>
          </a:xfrm>
          <a:prstGeom prst="rect">
            <a:avLst/>
          </a:prstGeom>
        </p:spPr>
      </p:pic>
    </p:spTree>
    <p:extLst>
      <p:ext uri="{BB962C8B-B14F-4D97-AF65-F5344CB8AC3E}">
        <p14:creationId xmlns:p14="http://schemas.microsoft.com/office/powerpoint/2010/main" val="2578628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0F4FA3C0-FA53-4944-9539-154FA64A23C0}"/>
              </a:ext>
            </a:extLst>
          </p:cNvPr>
          <p:cNvGraphicFramePr>
            <a:graphicFrameLocks noGrp="1"/>
          </p:cNvGraphicFramePr>
          <p:nvPr>
            <p:ph idx="1"/>
            <p:extLst/>
          </p:nvPr>
        </p:nvGraphicFramePr>
        <p:xfrm>
          <a:off x="812843" y="1652683"/>
          <a:ext cx="7809915" cy="1566658"/>
        </p:xfrm>
        <a:graphic>
          <a:graphicData uri="http://schemas.openxmlformats.org/drawingml/2006/table">
            <a:tbl>
              <a:tblPr firstRow="1" firstCol="1" bandRow="1">
                <a:tableStyleId>{5C22544A-7EE6-4342-B048-85BDC9FD1C3A}</a:tableStyleId>
              </a:tblPr>
              <a:tblGrid>
                <a:gridCol w="3827055">
                  <a:extLst>
                    <a:ext uri="{9D8B030D-6E8A-4147-A177-3AD203B41FA5}">
                      <a16:colId xmlns:a16="http://schemas.microsoft.com/office/drawing/2014/main" val="2312117635"/>
                    </a:ext>
                  </a:extLst>
                </a:gridCol>
                <a:gridCol w="3982860">
                  <a:extLst>
                    <a:ext uri="{9D8B030D-6E8A-4147-A177-3AD203B41FA5}">
                      <a16:colId xmlns:a16="http://schemas.microsoft.com/office/drawing/2014/main" val="3629595210"/>
                    </a:ext>
                  </a:extLst>
                </a:gridCol>
              </a:tblGrid>
              <a:tr h="307718">
                <a:tc gridSpan="2">
                  <a:txBody>
                    <a:bodyPr/>
                    <a:lstStyle/>
                    <a:p>
                      <a:pPr algn="ctr">
                        <a:spcAft>
                          <a:spcPts val="0"/>
                        </a:spcAft>
                      </a:pPr>
                      <a:r>
                        <a:rPr lang="es-CO" sz="1800" dirty="0">
                          <a:solidFill>
                            <a:schemeClr val="tx1"/>
                          </a:solidFill>
                          <a:effectLst/>
                          <a:latin typeface="+mn-lt"/>
                        </a:rPr>
                        <a:t>ADICIÓN REQUERIDA 2018</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hMerge="1">
                  <a:txBody>
                    <a:bodyPr/>
                    <a:lstStyle/>
                    <a:p>
                      <a:endParaRPr lang="es-CO"/>
                    </a:p>
                  </a:txBody>
                  <a:tcPr>
                    <a:lnL w="12700" cap="flat" cmpd="sng" algn="ctr">
                      <a:solidFill>
                        <a:srgbClr val="C00000"/>
                      </a:solidFill>
                      <a:prstDash val="solid"/>
                      <a:round/>
                      <a:headEnd type="none" w="med" len="med"/>
                      <a:tailEnd type="none" w="med" len="med"/>
                    </a:lnL>
                  </a:tcPr>
                </a:tc>
                <a:extLst>
                  <a:ext uri="{0D108BD9-81ED-4DB2-BD59-A6C34878D82A}">
                    <a16:rowId xmlns:a16="http://schemas.microsoft.com/office/drawing/2014/main" val="2013638229"/>
                  </a:ext>
                </a:extLst>
              </a:tr>
              <a:tr h="198235">
                <a:tc>
                  <a:txBody>
                    <a:bodyPr/>
                    <a:lstStyle/>
                    <a:p>
                      <a:pPr algn="ctr">
                        <a:spcAft>
                          <a:spcPts val="0"/>
                        </a:spcAft>
                      </a:pPr>
                      <a:r>
                        <a:rPr lang="es-CO" sz="1400" b="1" dirty="0">
                          <a:solidFill>
                            <a:schemeClr val="tx1"/>
                          </a:solidFill>
                          <a:effectLst/>
                          <a:latin typeface="+mn-lt"/>
                          <a:ea typeface="Calibri" panose="020F0502020204030204" pitchFamily="34" charset="0"/>
                          <a:cs typeface="Calibri" panose="020F0502020204030204" pitchFamily="34" charset="0"/>
                        </a:rPr>
                        <a:t>OPERADOR</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600" b="1" dirty="0">
                          <a:solidFill>
                            <a:schemeClr val="tx1"/>
                          </a:solidFill>
                          <a:effectLst/>
                          <a:latin typeface="+mn-lt"/>
                        </a:rPr>
                        <a:t>TOTAL</a:t>
                      </a:r>
                      <a:endParaRPr lang="es-CO" sz="1600" b="1" dirty="0">
                        <a:solidFill>
                          <a:schemeClr val="tx1"/>
                        </a:solidFill>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3233517890"/>
                  </a:ext>
                </a:extLst>
              </a:tr>
              <a:tr h="238157">
                <a:tc>
                  <a:txBody>
                    <a:bodyPr/>
                    <a:lstStyle/>
                    <a:p>
                      <a:pPr algn="ctr">
                        <a:spcAft>
                          <a:spcPts val="0"/>
                        </a:spcAft>
                      </a:pPr>
                      <a:r>
                        <a:rPr lang="es-CO" sz="1400" b="0" dirty="0">
                          <a:solidFill>
                            <a:srgbClr val="000000"/>
                          </a:solidFill>
                          <a:effectLst/>
                          <a:latin typeface="+mn-lt"/>
                          <a:ea typeface="Calibri" panose="020F0502020204030204" pitchFamily="34" charset="0"/>
                          <a:cs typeface="Calibri" panose="020F0502020204030204" pitchFamily="34" charset="0"/>
                        </a:rPr>
                        <a:t>ALPOPULAR</a:t>
                      </a:r>
                      <a:endParaRPr lang="es-CO" sz="1400" b="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dirty="0">
                          <a:solidFill>
                            <a:schemeClr val="tx1"/>
                          </a:solidFill>
                          <a:effectLst/>
                          <a:latin typeface="+mn-lt"/>
                        </a:rPr>
                        <a:t> $   2,451,850,926</a:t>
                      </a:r>
                      <a:endParaRPr lang="es-CO" sz="1400" dirty="0">
                        <a:solidFill>
                          <a:schemeClr val="tx1"/>
                        </a:solidFill>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1172089764"/>
                  </a:ext>
                </a:extLst>
              </a:tr>
              <a:tr h="0">
                <a:tc>
                  <a:txBody>
                    <a:bodyPr/>
                    <a:lstStyle/>
                    <a:p>
                      <a:pPr algn="ctr">
                        <a:spcAft>
                          <a:spcPts val="0"/>
                        </a:spcAft>
                      </a:pPr>
                      <a:r>
                        <a:rPr lang="es-CO" sz="1400" b="0" dirty="0">
                          <a:solidFill>
                            <a:srgbClr val="000000"/>
                          </a:solidFill>
                          <a:effectLst/>
                          <a:latin typeface="+mn-lt"/>
                          <a:ea typeface="Calibri" panose="020F0502020204030204" pitchFamily="34" charset="0"/>
                          <a:cs typeface="Calibri" panose="020F0502020204030204" pitchFamily="34" charset="0"/>
                        </a:rPr>
                        <a:t>ALMAGRARIO</a:t>
                      </a:r>
                      <a:endParaRPr lang="es-CO" sz="1400" b="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dirty="0">
                          <a:solidFill>
                            <a:schemeClr val="tx1"/>
                          </a:solidFill>
                          <a:effectLst/>
                          <a:latin typeface="+mn-lt"/>
                        </a:rPr>
                        <a:t> $   1,256,243,847</a:t>
                      </a:r>
                      <a:endParaRPr lang="es-CO" sz="1400" dirty="0">
                        <a:solidFill>
                          <a:schemeClr val="tx1"/>
                        </a:solidFill>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4034635212"/>
                  </a:ext>
                </a:extLst>
              </a:tr>
              <a:tr h="340698">
                <a:tc>
                  <a:txBody>
                    <a:bodyPr/>
                    <a:lstStyle/>
                    <a:p>
                      <a:pPr algn="ctr">
                        <a:spcAft>
                          <a:spcPts val="0"/>
                        </a:spcAft>
                      </a:pPr>
                      <a:r>
                        <a:rPr lang="es-CO" sz="1400" b="0" dirty="0">
                          <a:solidFill>
                            <a:srgbClr val="000000"/>
                          </a:solidFill>
                          <a:effectLst/>
                          <a:latin typeface="+mn-lt"/>
                          <a:ea typeface="Calibri" panose="020F0502020204030204" pitchFamily="34" charset="0"/>
                          <a:cs typeface="Calibri" panose="020F0502020204030204" pitchFamily="34" charset="0"/>
                        </a:rPr>
                        <a:t>CEIBAS</a:t>
                      </a:r>
                      <a:endParaRPr lang="es-CO" sz="1400" b="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0"/>
                        </a:spcAft>
                      </a:pPr>
                      <a:r>
                        <a:rPr lang="es-CO" sz="1400" kern="1200" dirty="0">
                          <a:solidFill>
                            <a:schemeClr val="tx1"/>
                          </a:solidFill>
                          <a:effectLst/>
                          <a:latin typeface="+mn-lt"/>
                          <a:ea typeface="+mn-ea"/>
                          <a:cs typeface="+mn-cs"/>
                        </a:rPr>
                        <a:t>$   140,000,000</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2630578720"/>
                  </a:ext>
                </a:extLst>
              </a:tr>
              <a:tr h="174381">
                <a:tc>
                  <a:txBody>
                    <a:bodyPr/>
                    <a:lstStyle/>
                    <a:p>
                      <a:pPr algn="ctr">
                        <a:spcAft>
                          <a:spcPts val="0"/>
                        </a:spcAft>
                      </a:pPr>
                      <a:r>
                        <a:rPr lang="es-CO" sz="14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TOTAL</a:t>
                      </a: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l" fontAlgn="b"/>
                      <a:r>
                        <a:rPr lang="es-CO" sz="1400" b="0" i="0" u="none" strike="noStrike" dirty="0">
                          <a:solidFill>
                            <a:srgbClr val="000000"/>
                          </a:solidFill>
                          <a:effectLst/>
                          <a:latin typeface="Calibri" panose="020F0502020204030204" pitchFamily="34" charset="0"/>
                        </a:rPr>
                        <a:t>                                   </a:t>
                      </a:r>
                      <a:r>
                        <a:rPr kumimoji="0" lang="es-CO" sz="1400" b="0" i="0" u="none" strike="noStrike" kern="1200" cap="none" spc="0" normalizeH="0" baseline="0" noProof="0" dirty="0">
                          <a:ln>
                            <a:noFill/>
                          </a:ln>
                          <a:solidFill>
                            <a:prstClr val="black"/>
                          </a:solidFill>
                          <a:effectLst/>
                          <a:uLnTx/>
                          <a:uFillTx/>
                          <a:latin typeface="+mn-lt"/>
                          <a:ea typeface="+mn-ea"/>
                          <a:cs typeface="+mn-cs"/>
                        </a:rPr>
                        <a:t>$</a:t>
                      </a:r>
                      <a:r>
                        <a:rPr lang="es-CO" sz="1400" b="0" i="0" u="none" strike="noStrike" dirty="0">
                          <a:solidFill>
                            <a:srgbClr val="000000"/>
                          </a:solidFill>
                          <a:effectLst/>
                          <a:latin typeface="Calibri" panose="020F0502020204030204" pitchFamily="34" charset="0"/>
                        </a:rPr>
                        <a:t>    </a:t>
                      </a:r>
                      <a:r>
                        <a:rPr lang="es-CO" sz="1400" kern="1200" dirty="0">
                          <a:solidFill>
                            <a:schemeClr val="tx1"/>
                          </a:solidFill>
                          <a:effectLst/>
                          <a:latin typeface="+mn-lt"/>
                          <a:ea typeface="+mn-ea"/>
                          <a:cs typeface="+mn-cs"/>
                        </a:rPr>
                        <a:t>3,848,094,773 </a:t>
                      </a:r>
                    </a:p>
                  </a:txBody>
                  <a:tcPr marL="9525" marR="9525" marT="9525"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798420247"/>
                  </a:ext>
                </a:extLst>
              </a:tr>
            </a:tbl>
          </a:graphicData>
        </a:graphic>
      </p:graphicFrame>
      <p:graphicFrame>
        <p:nvGraphicFramePr>
          <p:cNvPr id="7" name="Tabla 6">
            <a:extLst>
              <a:ext uri="{FF2B5EF4-FFF2-40B4-BE49-F238E27FC236}">
                <a16:creationId xmlns:a16="http://schemas.microsoft.com/office/drawing/2014/main" id="{F99AFC40-B1F6-4AE5-8A81-04FBE71A27B2}"/>
              </a:ext>
            </a:extLst>
          </p:cNvPr>
          <p:cNvGraphicFramePr>
            <a:graphicFrameLocks noGrp="1"/>
          </p:cNvGraphicFramePr>
          <p:nvPr>
            <p:extLst/>
          </p:nvPr>
        </p:nvGraphicFramePr>
        <p:xfrm>
          <a:off x="812842" y="3493085"/>
          <a:ext cx="7809915" cy="1342462"/>
        </p:xfrm>
        <a:graphic>
          <a:graphicData uri="http://schemas.openxmlformats.org/drawingml/2006/table">
            <a:tbl>
              <a:tblPr firstRow="1" firstCol="1" bandRow="1">
                <a:tableStyleId>{5C22544A-7EE6-4342-B048-85BDC9FD1C3A}</a:tableStyleId>
              </a:tblPr>
              <a:tblGrid>
                <a:gridCol w="2603305">
                  <a:extLst>
                    <a:ext uri="{9D8B030D-6E8A-4147-A177-3AD203B41FA5}">
                      <a16:colId xmlns:a16="http://schemas.microsoft.com/office/drawing/2014/main" val="3909119774"/>
                    </a:ext>
                  </a:extLst>
                </a:gridCol>
                <a:gridCol w="2603305">
                  <a:extLst>
                    <a:ext uri="{9D8B030D-6E8A-4147-A177-3AD203B41FA5}">
                      <a16:colId xmlns:a16="http://schemas.microsoft.com/office/drawing/2014/main" val="3845330385"/>
                    </a:ext>
                  </a:extLst>
                </a:gridCol>
                <a:gridCol w="2603305">
                  <a:extLst>
                    <a:ext uri="{9D8B030D-6E8A-4147-A177-3AD203B41FA5}">
                      <a16:colId xmlns:a16="http://schemas.microsoft.com/office/drawing/2014/main" val="2548057347"/>
                    </a:ext>
                  </a:extLst>
                </a:gridCol>
              </a:tblGrid>
              <a:tr h="143951">
                <a:tc gridSpan="3">
                  <a:txBody>
                    <a:bodyPr/>
                    <a:lstStyle/>
                    <a:p>
                      <a:pPr algn="ctr">
                        <a:spcAft>
                          <a:spcPts val="0"/>
                        </a:spcAft>
                      </a:pPr>
                      <a:r>
                        <a:rPr lang="es-CO" sz="1800" b="1">
                          <a:solidFill>
                            <a:schemeClr val="tx1"/>
                          </a:solidFill>
                          <a:effectLst/>
                          <a:latin typeface="+mn-lt"/>
                        </a:rPr>
                        <a:t>ADICIÓN REQUERIDA 2019</a:t>
                      </a:r>
                      <a:endParaRPr lang="es-CO" sz="1800" b="1" dirty="0">
                        <a:solidFill>
                          <a:schemeClr val="tx1"/>
                        </a:solidFill>
                        <a:effectLst/>
                        <a:latin typeface="+mn-lt"/>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hMerge="1">
                  <a:txBody>
                    <a:bodyPr/>
                    <a:lstStyle/>
                    <a:p>
                      <a:pPr algn="ctr">
                        <a:spcAft>
                          <a:spcPts val="0"/>
                        </a:spcAft>
                      </a:pP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3948" marR="43948" marT="0" marB="0" anchor="b"/>
                </a:tc>
                <a:tc hMerge="1">
                  <a:txBody>
                    <a:bodyPr/>
                    <a:lstStyle/>
                    <a:p>
                      <a:pPr algn="ctr">
                        <a:spcAft>
                          <a:spcPts val="0"/>
                        </a:spcAft>
                      </a:pPr>
                      <a:endParaRPr lang="es-CO" sz="1400" dirty="0">
                        <a:solidFill>
                          <a:schemeClr val="tx1"/>
                        </a:solidFill>
                        <a:effectLst/>
                        <a:latin typeface="+mn-lt"/>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2143598134"/>
                  </a:ext>
                </a:extLst>
              </a:tr>
              <a:tr h="232117">
                <a:tc>
                  <a:txBody>
                    <a:bodyPr/>
                    <a:lstStyle/>
                    <a:p>
                      <a:pPr algn="ctr">
                        <a:spcAft>
                          <a:spcPts val="0"/>
                        </a:spcAft>
                      </a:pPr>
                      <a:r>
                        <a:rPr lang="es-CO" sz="1400" b="1" dirty="0">
                          <a:solidFill>
                            <a:schemeClr val="tx1"/>
                          </a:solidFill>
                          <a:effectLst/>
                          <a:latin typeface="+mn-lt"/>
                          <a:ea typeface="Calibri" panose="020F0502020204030204" pitchFamily="34" charset="0"/>
                          <a:cs typeface="Calibri" panose="020F0502020204030204" pitchFamily="34" charset="0"/>
                        </a:rPr>
                        <a:t>OOPERADOR</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APROBADO</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ctr">
                        <a:spcAft>
                          <a:spcPts val="0"/>
                        </a:spcAft>
                      </a:pPr>
                      <a:r>
                        <a:rPr lang="es-CO" sz="14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REQUERIDO ADCIONAL</a:t>
                      </a: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2149004853"/>
                  </a:ext>
                </a:extLst>
              </a:tr>
              <a:tr h="304462">
                <a:tc>
                  <a:txBody>
                    <a:bodyPr/>
                    <a:lstStyle/>
                    <a:p>
                      <a:pPr algn="ctr">
                        <a:spcAft>
                          <a:spcPts val="0"/>
                        </a:spcAft>
                      </a:pPr>
                      <a:r>
                        <a:rPr lang="es-CO" sz="1400" dirty="0">
                          <a:solidFill>
                            <a:srgbClr val="000000"/>
                          </a:solidFill>
                          <a:effectLst/>
                          <a:latin typeface="+mn-lt"/>
                          <a:ea typeface="Calibri" panose="020F0502020204030204" pitchFamily="34" charset="0"/>
                          <a:cs typeface="Calibri" panose="020F0502020204030204" pitchFamily="34" charset="0"/>
                        </a:rPr>
                        <a:t>ALPOPULAR</a:t>
                      </a:r>
                      <a:endParaRPr lang="es-CO" sz="140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rowSpan="3">
                  <a:txBody>
                    <a:bodyPr/>
                    <a:lstStyle/>
                    <a:p>
                      <a:pPr algn="ctr">
                        <a:spcAft>
                          <a:spcPts val="0"/>
                        </a:spcAft>
                      </a:pPr>
                      <a:r>
                        <a:rPr lang="es-CO" sz="1800" b="1" kern="1200" dirty="0">
                          <a:solidFill>
                            <a:schemeClr val="dk1"/>
                          </a:solidFill>
                          <a:effectLst/>
                          <a:latin typeface="+mn-lt"/>
                          <a:ea typeface="+mn-ea"/>
                          <a:cs typeface="+mn-cs"/>
                        </a:rPr>
                        <a:t>$</a:t>
                      </a:r>
                      <a:r>
                        <a:rPr lang="es-CO" sz="1400" kern="1200" dirty="0">
                          <a:solidFill>
                            <a:schemeClr val="dk1"/>
                          </a:solidFill>
                          <a:effectLst/>
                          <a:latin typeface="+mn-lt"/>
                          <a:ea typeface="+mn-ea"/>
                          <a:cs typeface="+mn-cs"/>
                        </a:rPr>
                        <a:t> 2,232,870,706 </a:t>
                      </a:r>
                      <a:endParaRPr lang="es-CO" sz="1400" kern="1200" dirty="0">
                        <a:solidFill>
                          <a:schemeClr val="dk1"/>
                        </a:solidFill>
                        <a:effectLst/>
                        <a:latin typeface="+mn-lt"/>
                        <a:ea typeface="Calibri" panose="020F0502020204030204" pitchFamily="34" charset="0"/>
                        <a:cs typeface="Calibri" panose="020F0502020204030204" pitchFamily="34" charset="0"/>
                      </a:endParaRPr>
                    </a:p>
                  </a:txBody>
                  <a:tcPr marL="43948" marR="43948"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rowSpan="3">
                  <a:txBody>
                    <a:bodyPr/>
                    <a:lstStyle/>
                    <a:p>
                      <a:pPr algn="ctr">
                        <a:spcAft>
                          <a:spcPts val="0"/>
                        </a:spcAft>
                      </a:pPr>
                      <a:r>
                        <a:rPr lang="es-CO" sz="1400" dirty="0">
                          <a:effectLst/>
                          <a:latin typeface="+mn-lt"/>
                          <a:ea typeface="Calibri" panose="020F0502020204030204" pitchFamily="34" charset="0"/>
                          <a:cs typeface="Calibri" panose="020F0502020204030204" pitchFamily="34" charset="0"/>
                        </a:rPr>
                        <a:t>$  1.000.000.000</a:t>
                      </a:r>
                    </a:p>
                  </a:txBody>
                  <a:tcPr marL="43948" marR="43948" marT="0" marB="0" anchor="ct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4039808474"/>
                  </a:ext>
                </a:extLst>
              </a:tr>
              <a:tr h="305385">
                <a:tc>
                  <a:txBody>
                    <a:bodyPr/>
                    <a:lstStyle/>
                    <a:p>
                      <a:pPr algn="ctr">
                        <a:spcAft>
                          <a:spcPts val="0"/>
                        </a:spcAft>
                      </a:pPr>
                      <a:r>
                        <a:rPr lang="es-CO" sz="1400" dirty="0">
                          <a:solidFill>
                            <a:srgbClr val="000000"/>
                          </a:solidFill>
                          <a:effectLst/>
                          <a:latin typeface="+mn-lt"/>
                          <a:ea typeface="Calibri" panose="020F0502020204030204" pitchFamily="34" charset="0"/>
                          <a:cs typeface="Calibri" panose="020F0502020204030204" pitchFamily="34" charset="0"/>
                        </a:rPr>
                        <a:t>ALMAGRARIO</a:t>
                      </a:r>
                      <a:endParaRPr lang="es-CO" sz="140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639563607"/>
                  </a:ext>
                </a:extLst>
              </a:tr>
              <a:tr h="226178">
                <a:tc>
                  <a:txBody>
                    <a:bodyPr/>
                    <a:lstStyle/>
                    <a:p>
                      <a:pPr algn="ctr">
                        <a:spcAft>
                          <a:spcPts val="0"/>
                        </a:spcAft>
                      </a:pPr>
                      <a:r>
                        <a:rPr lang="es-CO" sz="1400" dirty="0">
                          <a:solidFill>
                            <a:srgbClr val="000000"/>
                          </a:solidFill>
                          <a:effectLst/>
                          <a:latin typeface="+mn-lt"/>
                          <a:ea typeface="Calibri" panose="020F0502020204030204" pitchFamily="34" charset="0"/>
                          <a:cs typeface="Calibri" panose="020F0502020204030204" pitchFamily="34" charset="0"/>
                        </a:rPr>
                        <a:t>CEIBAS</a:t>
                      </a:r>
                      <a:endParaRPr lang="es-CO" sz="1400" dirty="0">
                        <a:effectLst/>
                        <a:latin typeface="+mn-lt"/>
                        <a:ea typeface="Calibri" panose="020F0502020204030204" pitchFamily="34" charset="0"/>
                        <a:cs typeface="Calibri" panose="020F0502020204030204" pitchFamily="34" charset="0"/>
                      </a:endParaRP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vMerge="1">
                  <a:txBody>
                    <a:bodyPr/>
                    <a:lstStyle/>
                    <a:p>
                      <a:pPr algn="ctr">
                        <a:spcAft>
                          <a:spcPts val="0"/>
                        </a:spcAft>
                      </a:pPr>
                      <a:endParaRPr lang="es-CO" sz="1400" dirty="0">
                        <a:effectLst/>
                        <a:latin typeface="+mn-lt"/>
                        <a:ea typeface="Calibri" panose="020F0502020204030204" pitchFamily="34" charset="0"/>
                        <a:cs typeface="Calibri" panose="020F0502020204030204" pitchFamily="34" charset="0"/>
                      </a:endParaRPr>
                    </a:p>
                  </a:txBody>
                  <a:tcPr marL="43948" marR="43948"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4173755595"/>
                  </a:ext>
                </a:extLst>
              </a:tr>
            </a:tbl>
          </a:graphicData>
        </a:graphic>
      </p:graphicFrame>
      <p:pic>
        <p:nvPicPr>
          <p:cNvPr id="8" name="Imagen 7">
            <a:extLst>
              <a:ext uri="{FF2B5EF4-FFF2-40B4-BE49-F238E27FC236}">
                <a16:creationId xmlns:a16="http://schemas.microsoft.com/office/drawing/2014/main" id="{639DE69A-2485-46CB-9DAA-EE65768BC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9" y="5601"/>
            <a:ext cx="2188991" cy="978155"/>
          </a:xfrm>
          <a:prstGeom prst="rect">
            <a:avLst/>
          </a:prstGeom>
        </p:spPr>
      </p:pic>
      <p:pic>
        <p:nvPicPr>
          <p:cNvPr id="9" name="Imagen 8">
            <a:extLst>
              <a:ext uri="{FF2B5EF4-FFF2-40B4-BE49-F238E27FC236}">
                <a16:creationId xmlns:a16="http://schemas.microsoft.com/office/drawing/2014/main" id="{7E0D9AB6-7E88-4E38-B045-A86BD0C871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2901" y="39179"/>
            <a:ext cx="2393248" cy="927384"/>
          </a:xfrm>
          <a:prstGeom prst="rect">
            <a:avLst/>
          </a:prstGeom>
        </p:spPr>
      </p:pic>
      <p:pic>
        <p:nvPicPr>
          <p:cNvPr id="10" name="Imagen 9">
            <a:extLst>
              <a:ext uri="{FF2B5EF4-FFF2-40B4-BE49-F238E27FC236}">
                <a16:creationId xmlns:a16="http://schemas.microsoft.com/office/drawing/2014/main" id="{DC579D1D-74F1-463A-8B70-C1EA1C4C01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595" y="-5623"/>
            <a:ext cx="2813538" cy="910435"/>
          </a:xfrm>
          <a:prstGeom prst="rect">
            <a:avLst/>
          </a:prstGeom>
        </p:spPr>
      </p:pic>
      <p:sp>
        <p:nvSpPr>
          <p:cNvPr id="11" name="CuadroTexto 10">
            <a:extLst>
              <a:ext uri="{FF2B5EF4-FFF2-40B4-BE49-F238E27FC236}">
                <a16:creationId xmlns:a16="http://schemas.microsoft.com/office/drawing/2014/main" id="{F96544BC-B19D-441D-A1F7-C85091DEE998}"/>
              </a:ext>
            </a:extLst>
          </p:cNvPr>
          <p:cNvSpPr txBox="1"/>
          <p:nvPr/>
        </p:nvSpPr>
        <p:spPr>
          <a:xfrm>
            <a:off x="812842" y="895871"/>
            <a:ext cx="10567186" cy="646331"/>
          </a:xfrm>
          <a:prstGeom prst="rect">
            <a:avLst/>
          </a:prstGeom>
          <a:noFill/>
        </p:spPr>
        <p:txBody>
          <a:bodyPr wrap="square" rtlCol="0">
            <a:spAutoFit/>
          </a:bodyPr>
          <a:lstStyle/>
          <a:p>
            <a:pPr algn="ctr"/>
            <a:r>
              <a:rPr lang="es-ES" sz="3600" dirty="0">
                <a:effectLst>
                  <a:outerShdw blurRad="38100" dist="38100" dir="2700000" algn="tl">
                    <a:srgbClr val="000000">
                      <a:alpha val="43137"/>
                    </a:srgbClr>
                  </a:outerShdw>
                </a:effectLst>
              </a:rPr>
              <a:t>SOLICITUD ADICION  PRESUPUESTAL  A  MARZO 2019</a:t>
            </a:r>
          </a:p>
        </p:txBody>
      </p:sp>
      <p:pic>
        <p:nvPicPr>
          <p:cNvPr id="12" name="8 Imagen" descr="D:\Users\jose.marino\AppData\Local\Microsoft\Windows\Temporary Internet Files\Content.Word\DSC02029.jpg">
            <a:extLst>
              <a:ext uri="{FF2B5EF4-FFF2-40B4-BE49-F238E27FC236}">
                <a16:creationId xmlns:a16="http://schemas.microsoft.com/office/drawing/2014/main" id="{6FD77994-48D9-4078-B749-E720153EA11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776769" y="2264899"/>
            <a:ext cx="2756395" cy="1854612"/>
          </a:xfrm>
          <a:prstGeom prst="rect">
            <a:avLst/>
          </a:prstGeom>
          <a:noFill/>
          <a:ln>
            <a:noFill/>
          </a:ln>
        </p:spPr>
      </p:pic>
      <p:sp>
        <p:nvSpPr>
          <p:cNvPr id="13" name="Rectángulo 12">
            <a:extLst>
              <a:ext uri="{FF2B5EF4-FFF2-40B4-BE49-F238E27FC236}">
                <a16:creationId xmlns:a16="http://schemas.microsoft.com/office/drawing/2014/main" id="{8C95175D-39A0-4107-87D3-7AA605DCB097}"/>
              </a:ext>
            </a:extLst>
          </p:cNvPr>
          <p:cNvSpPr/>
          <p:nvPr/>
        </p:nvSpPr>
        <p:spPr>
          <a:xfrm>
            <a:off x="0" y="6567794"/>
            <a:ext cx="12179299" cy="317500"/>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chemeClr val="bg1"/>
                </a:solidFill>
                <a:effectLst>
                  <a:outerShdw blurRad="38100" dist="38100" dir="2700000" algn="tl">
                    <a:srgbClr val="000000">
                      <a:alpha val="43137"/>
                    </a:srgbClr>
                  </a:outerShdw>
                </a:effectLst>
                <a:latin typeface="Lato Regular"/>
                <a:cs typeface="Lato Regular"/>
              </a:rPr>
              <a:t>SOLICITUD ADICION  PRESUPUESTAL  A MARZO 2019</a:t>
            </a:r>
          </a:p>
        </p:txBody>
      </p:sp>
      <p:graphicFrame>
        <p:nvGraphicFramePr>
          <p:cNvPr id="2" name="Tabla 1">
            <a:extLst>
              <a:ext uri="{FF2B5EF4-FFF2-40B4-BE49-F238E27FC236}">
                <a16:creationId xmlns:a16="http://schemas.microsoft.com/office/drawing/2014/main" id="{D06C2AE8-6423-4828-9848-A858C9A5E954}"/>
              </a:ext>
            </a:extLst>
          </p:cNvPr>
          <p:cNvGraphicFramePr>
            <a:graphicFrameLocks noGrp="1"/>
          </p:cNvGraphicFramePr>
          <p:nvPr>
            <p:extLst/>
          </p:nvPr>
        </p:nvGraphicFramePr>
        <p:xfrm>
          <a:off x="686234" y="5266189"/>
          <a:ext cx="7809915" cy="283845"/>
        </p:xfrm>
        <a:graphic>
          <a:graphicData uri="http://schemas.openxmlformats.org/drawingml/2006/table">
            <a:tbl>
              <a:tblPr firstRow="1" firstCol="1" bandRow="1">
                <a:tableStyleId>{5C22544A-7EE6-4342-B048-85BDC9FD1C3A}</a:tableStyleId>
              </a:tblPr>
              <a:tblGrid>
                <a:gridCol w="3827055">
                  <a:extLst>
                    <a:ext uri="{9D8B030D-6E8A-4147-A177-3AD203B41FA5}">
                      <a16:colId xmlns:a16="http://schemas.microsoft.com/office/drawing/2014/main" val="3959505257"/>
                    </a:ext>
                  </a:extLst>
                </a:gridCol>
                <a:gridCol w="3982860">
                  <a:extLst>
                    <a:ext uri="{9D8B030D-6E8A-4147-A177-3AD203B41FA5}">
                      <a16:colId xmlns:a16="http://schemas.microsoft.com/office/drawing/2014/main" val="561926372"/>
                    </a:ext>
                  </a:extLst>
                </a:gridCol>
              </a:tblGrid>
              <a:tr h="174381">
                <a:tc>
                  <a:txBody>
                    <a:bodyPr/>
                    <a:lstStyle/>
                    <a:p>
                      <a:pPr algn="ctr">
                        <a:spcAft>
                          <a:spcPts val="0"/>
                        </a:spcAft>
                      </a:pPr>
                      <a:r>
                        <a:rPr lang="es-CO" sz="1600" b="1" dirty="0">
                          <a:solidFill>
                            <a:schemeClr val="tx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TOTAL ADICION 2018- MARZO 2019</a:t>
                      </a:r>
                    </a:p>
                  </a:txBody>
                  <a:tcPr marL="44450" marR="44450" marT="0"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tc>
                  <a:txBody>
                    <a:bodyPr/>
                    <a:lstStyle/>
                    <a:p>
                      <a:pPr algn="l" fontAlgn="b"/>
                      <a:r>
                        <a:rPr lang="es-CO" sz="1200" b="0" i="0" u="none" strike="noStrike" dirty="0">
                          <a:solidFill>
                            <a:srgbClr val="000000"/>
                          </a:solidFill>
                          <a:effectLst/>
                          <a:latin typeface="Calibri" panose="020F0502020204030204" pitchFamily="34" charset="0"/>
                        </a:rPr>
                        <a:t>                                        </a:t>
                      </a:r>
                      <a:r>
                        <a:rPr lang="es-CO" sz="1800" kern="1200" dirty="0">
                          <a:solidFill>
                            <a:schemeClr val="tx1"/>
                          </a:solidFill>
                          <a:effectLst/>
                          <a:latin typeface="+mn-lt"/>
                          <a:ea typeface="+mn-ea"/>
                          <a:cs typeface="+mn-cs"/>
                        </a:rPr>
                        <a:t>$ 4,848,094,773 </a:t>
                      </a:r>
                    </a:p>
                  </a:txBody>
                  <a:tcPr marL="9525" marR="9525" marT="9525" marB="0" anchor="b">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1917792164"/>
                  </a:ext>
                </a:extLst>
              </a:tr>
            </a:tbl>
          </a:graphicData>
        </a:graphic>
      </p:graphicFrame>
    </p:spTree>
    <p:extLst>
      <p:ext uri="{BB962C8B-B14F-4D97-AF65-F5344CB8AC3E}">
        <p14:creationId xmlns:p14="http://schemas.microsoft.com/office/powerpoint/2010/main" val="29702382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2901" y="5611505"/>
            <a:ext cx="11721273" cy="400110"/>
          </a:xfrm>
          <a:prstGeom prst="rect">
            <a:avLst/>
          </a:prstGeom>
          <a:noFill/>
        </p:spPr>
        <p:txBody>
          <a:bodyPr wrap="square" rtlCol="0">
            <a:spAutoFit/>
          </a:bodyPr>
          <a:lstStyle/>
          <a:p>
            <a:pPr algn="ctr"/>
            <a:endParaRPr lang="es-ES" sz="2000" dirty="0">
              <a:solidFill>
                <a:srgbClr val="A9A8A9"/>
              </a:solidFill>
              <a:latin typeface="Lato Bold"/>
              <a:cs typeface="Lato Bold"/>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751025"/>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9861" y="12548"/>
            <a:ext cx="3124887" cy="476780"/>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476781"/>
          </a:xfrm>
          <a:prstGeom prst="rect">
            <a:avLst/>
          </a:prstGeom>
        </p:spPr>
      </p:pic>
      <p:graphicFrame>
        <p:nvGraphicFramePr>
          <p:cNvPr id="3" name="Diagrama 2">
            <a:extLst>
              <a:ext uri="{FF2B5EF4-FFF2-40B4-BE49-F238E27FC236}">
                <a16:creationId xmlns:a16="http://schemas.microsoft.com/office/drawing/2014/main" id="{5B83FA59-E5DE-45E3-87EC-8974D83D262E}"/>
              </a:ext>
            </a:extLst>
          </p:cNvPr>
          <p:cNvGraphicFramePr/>
          <p:nvPr>
            <p:extLst/>
          </p:nvPr>
        </p:nvGraphicFramePr>
        <p:xfrm>
          <a:off x="1341780" y="624472"/>
          <a:ext cx="10174359" cy="56417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58714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887896" y="1283804"/>
            <a:ext cx="10601739" cy="400110"/>
          </a:xfrm>
          <a:prstGeom prst="rect">
            <a:avLst/>
          </a:prstGeom>
          <a:noFill/>
        </p:spPr>
        <p:txBody>
          <a:bodyPr wrap="square" rtlCol="0">
            <a:spAutoFit/>
          </a:bodyPr>
          <a:lstStyle/>
          <a:p>
            <a:r>
              <a:rPr lang="es-ES" sz="2000" dirty="0"/>
              <a:t>.</a:t>
            </a:r>
            <a:endParaRPr lang="es-CO" sz="2000"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55304" cy="715617"/>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8104" y="0"/>
            <a:ext cx="2937565" cy="715617"/>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674" y="0"/>
            <a:ext cx="3730625" cy="827011"/>
          </a:xfrm>
          <a:prstGeom prst="rect">
            <a:avLst/>
          </a:prstGeom>
        </p:spPr>
      </p:pic>
      <p:graphicFrame>
        <p:nvGraphicFramePr>
          <p:cNvPr id="4" name="Diagrama 3">
            <a:extLst>
              <a:ext uri="{FF2B5EF4-FFF2-40B4-BE49-F238E27FC236}">
                <a16:creationId xmlns:a16="http://schemas.microsoft.com/office/drawing/2014/main" id="{F307F480-4693-4C25-8011-8C66C8D07497}"/>
              </a:ext>
            </a:extLst>
          </p:cNvPr>
          <p:cNvGraphicFramePr/>
          <p:nvPr>
            <p:extLst/>
          </p:nvPr>
        </p:nvGraphicFramePr>
        <p:xfrm>
          <a:off x="889675" y="902922"/>
          <a:ext cx="11302326" cy="55743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CuadroTexto 6">
            <a:extLst>
              <a:ext uri="{FF2B5EF4-FFF2-40B4-BE49-F238E27FC236}">
                <a16:creationId xmlns:a16="http://schemas.microsoft.com/office/drawing/2014/main" id="{4BADCDE9-ABFD-4A92-9260-BE12A03FCA21}"/>
              </a:ext>
            </a:extLst>
          </p:cNvPr>
          <p:cNvSpPr txBox="1"/>
          <p:nvPr/>
        </p:nvSpPr>
        <p:spPr>
          <a:xfrm>
            <a:off x="240700" y="735698"/>
            <a:ext cx="461665" cy="5582012"/>
          </a:xfrm>
          <a:prstGeom prst="rect">
            <a:avLst/>
          </a:prstGeom>
          <a:noFill/>
        </p:spPr>
        <p:txBody>
          <a:bodyPr vert="vert270" wrap="square" rtlCol="0">
            <a:spAutoFit/>
          </a:bodyPr>
          <a:lstStyle/>
          <a:p>
            <a:pPr algn="ctr"/>
            <a:r>
              <a:rPr lang="es-CO" b="1" dirty="0">
                <a:effectLst>
                  <a:outerShdw blurRad="38100" dist="38100" dir="2700000" algn="tl">
                    <a:srgbClr val="000000">
                      <a:alpha val="43137"/>
                    </a:srgbClr>
                  </a:outerShdw>
                </a:effectLst>
              </a:rPr>
              <a:t>Gestión Chatarrización Gerencia de Muebles </a:t>
            </a:r>
          </a:p>
        </p:txBody>
      </p:sp>
    </p:spTree>
    <p:extLst>
      <p:ext uri="{BB962C8B-B14F-4D97-AF65-F5344CB8AC3E}">
        <p14:creationId xmlns:p14="http://schemas.microsoft.com/office/powerpoint/2010/main" val="3975976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CCA356C-1032-4B10-908D-0059009FF488}"/>
              </a:ext>
            </a:extLst>
          </p:cNvPr>
          <p:cNvSpPr>
            <a:spLocks noGrp="1"/>
          </p:cNvSpPr>
          <p:nvPr>
            <p:ph idx="1"/>
          </p:nvPr>
        </p:nvSpPr>
        <p:spPr>
          <a:xfrm>
            <a:off x="131928" y="1242787"/>
            <a:ext cx="11928144" cy="872617"/>
          </a:xfrm>
        </p:spPr>
        <p:txBody>
          <a:bodyPr>
            <a:normAutofit lnSpcReduction="10000"/>
          </a:bodyPr>
          <a:lstStyle/>
          <a:p>
            <a:pPr marL="0" indent="0" algn="just">
              <a:buNone/>
            </a:pPr>
            <a:r>
              <a:rPr lang="es-CO" sz="1400" dirty="0"/>
              <a:t>Actualmente la Gerencia de Bienes Muebles remitió invitación a 12 almacenadoras para realizar el estudio de mercado y así iniciar un proceso contractual para contratar la prestación del servicio transporte, recepción, almacenamiento, depósito, guardia custodia, conservación y restitución de los bienes 1.500 medios de transporte que actualmente se encuentran puestos a disposición de la Sociedad de Activos Especiales SAS – SAE, como administrador del Fondo para la Rehabilitación e Inversión Social y Lucha contra el Crimen Organizado-FRISCO-, con el propósito de adjudicarlo en marzo 2019. </a:t>
            </a:r>
            <a:endParaRPr lang="es-ES" sz="1400" dirty="0"/>
          </a:p>
          <a:p>
            <a:pPr marL="0" indent="0" algn="just">
              <a:buNone/>
            </a:pPr>
            <a:endParaRPr lang="es-CO" sz="7200" dirty="0"/>
          </a:p>
          <a:p>
            <a:pPr marL="0" indent="0">
              <a:buNone/>
            </a:pPr>
            <a:endParaRPr lang="es-CO" sz="4600" dirty="0"/>
          </a:p>
          <a:p>
            <a:endParaRPr lang="es-CO" sz="2000" dirty="0"/>
          </a:p>
          <a:p>
            <a:endParaRPr lang="es-CO" sz="2000" dirty="0"/>
          </a:p>
        </p:txBody>
      </p:sp>
      <p:pic>
        <p:nvPicPr>
          <p:cNvPr id="5" name="Imagen 4">
            <a:extLst>
              <a:ext uri="{FF2B5EF4-FFF2-40B4-BE49-F238E27FC236}">
                <a16:creationId xmlns:a16="http://schemas.microsoft.com/office/drawing/2014/main" id="{EBF69AA9-D6B1-4C6D-A032-07DC76E769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039815" cy="1145548"/>
          </a:xfrm>
          <a:prstGeom prst="rect">
            <a:avLst/>
          </a:prstGeom>
        </p:spPr>
      </p:pic>
      <p:pic>
        <p:nvPicPr>
          <p:cNvPr id="6" name="Imagen 5">
            <a:extLst>
              <a:ext uri="{FF2B5EF4-FFF2-40B4-BE49-F238E27FC236}">
                <a16:creationId xmlns:a16="http://schemas.microsoft.com/office/drawing/2014/main" id="{0D200252-C4CF-4AEF-83F1-7308914B9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7" name="Imagen 6">
            <a:extLst>
              <a:ext uri="{FF2B5EF4-FFF2-40B4-BE49-F238E27FC236}">
                <a16:creationId xmlns:a16="http://schemas.microsoft.com/office/drawing/2014/main" id="{AF86036B-EAA1-4066-978E-227EB855D1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6256" y="0"/>
            <a:ext cx="3313043" cy="1072070"/>
          </a:xfrm>
          <a:prstGeom prst="rect">
            <a:avLst/>
          </a:prstGeom>
        </p:spPr>
      </p:pic>
      <p:cxnSp>
        <p:nvCxnSpPr>
          <p:cNvPr id="4" name="Conector recto 3">
            <a:extLst>
              <a:ext uri="{FF2B5EF4-FFF2-40B4-BE49-F238E27FC236}">
                <a16:creationId xmlns:a16="http://schemas.microsoft.com/office/drawing/2014/main" id="{B03B0615-9833-4FF2-A7DC-E8446597788A}"/>
              </a:ext>
            </a:extLst>
          </p:cNvPr>
          <p:cNvCxnSpPr/>
          <p:nvPr/>
        </p:nvCxnSpPr>
        <p:spPr>
          <a:xfrm>
            <a:off x="193343" y="2255289"/>
            <a:ext cx="11805314" cy="0"/>
          </a:xfrm>
          <a:prstGeom prst="line">
            <a:avLst/>
          </a:prstGeom>
          <a:ln/>
        </p:spPr>
        <p:style>
          <a:lnRef idx="3">
            <a:schemeClr val="dk1"/>
          </a:lnRef>
          <a:fillRef idx="0">
            <a:schemeClr val="dk1"/>
          </a:fillRef>
          <a:effectRef idx="2">
            <a:schemeClr val="dk1"/>
          </a:effectRef>
          <a:fontRef idx="minor">
            <a:schemeClr val="tx1"/>
          </a:fontRef>
        </p:style>
      </p:cxnSp>
      <p:sp>
        <p:nvSpPr>
          <p:cNvPr id="8" name="Rectángulo 7">
            <a:extLst>
              <a:ext uri="{FF2B5EF4-FFF2-40B4-BE49-F238E27FC236}">
                <a16:creationId xmlns:a16="http://schemas.microsoft.com/office/drawing/2014/main" id="{234F3EC6-89D4-4C06-B9F9-CC10CD30C461}"/>
              </a:ext>
            </a:extLst>
          </p:cNvPr>
          <p:cNvSpPr/>
          <p:nvPr/>
        </p:nvSpPr>
        <p:spPr>
          <a:xfrm>
            <a:off x="131928" y="2337103"/>
            <a:ext cx="11805314" cy="3108543"/>
          </a:xfrm>
          <a:prstGeom prst="rect">
            <a:avLst/>
          </a:prstGeom>
        </p:spPr>
        <p:txBody>
          <a:bodyPr wrap="square">
            <a:spAutoFit/>
          </a:bodyPr>
          <a:lstStyle/>
          <a:p>
            <a:pPr algn="just"/>
            <a:r>
              <a:rPr lang="es-CO" sz="1400" dirty="0"/>
              <a:t>Asimismo la inclusión del siguiente articulo en el plan nacional de desarrollo:</a:t>
            </a:r>
          </a:p>
          <a:p>
            <a:pPr algn="just"/>
            <a:endParaRPr lang="es-CO" sz="1400" b="1" i="1" dirty="0"/>
          </a:p>
          <a:p>
            <a:pPr algn="just"/>
            <a:r>
              <a:rPr lang="es-CO" sz="1400" b="1" i="1" dirty="0"/>
              <a:t>Parágrafo 3:</a:t>
            </a:r>
            <a:r>
              <a:rPr lang="es-CO" sz="1400" i="1" dirty="0"/>
              <a:t> El administrador del FRISCO podrá disponer definitivamente de los bienes muebles que ingresaron al mismo con anterioridad a la vigencia de la Ley 1615 de 2013, siempre que se desconozca o no exista  la autoridad que puso los bienes a disposición para su administración, cuando aquellos no hayan sido vinculados a algún proceso judicial o cuando los mismos se encuentren totalmente dañados, carezcan de valor comercial, o tengan restricciones que hagan imposible o inconveniente su disposición bajo otra modalidad y que sea certificada previamente mediante estudio técnico o peritaje realizado por autoridad competente o como resultado del avalúo realizado.</a:t>
            </a:r>
          </a:p>
          <a:p>
            <a:pPr algn="just"/>
            <a:endParaRPr lang="es-CO" sz="1400" i="1" dirty="0"/>
          </a:p>
          <a:p>
            <a:pPr algn="just"/>
            <a:r>
              <a:rPr lang="es-CO" sz="1400" i="1" dirty="0"/>
              <a:t>El administrador del FRISCO podrá solicitar al Consejo Superior de la Judicatura y a la Fiscalía General de la Nación, la certificación de inexistencia de autoridad judicial o de no vinculación a proceso judicial del bien objeto de la medida, la cual será resuelta en el término de 15 días hábiles posteriores a la presentación de la solicitud. Vencido este término sin que hubiere pronunciamiento de la autoridad competente, el administrador del FRISCO podrá disponer de los bienes definitivamente de acuerdo con lo previsto en la Ley 1708 de 2014.</a:t>
            </a:r>
          </a:p>
          <a:p>
            <a:pPr algn="just"/>
            <a:r>
              <a:rPr lang="es-CO" sz="1400" i="1" dirty="0"/>
              <a:t>El producto de la disposición de los bienes, será administrado conforme a lo previsto en el artículo 93 de la ley 1708 en lo correspondiente a la constitución de la reserva técnica de los recursos que se generen.</a:t>
            </a:r>
            <a:endParaRPr lang="es-CO" sz="1400" dirty="0"/>
          </a:p>
        </p:txBody>
      </p:sp>
      <p:cxnSp>
        <p:nvCxnSpPr>
          <p:cNvPr id="9" name="Conector recto 8">
            <a:extLst>
              <a:ext uri="{FF2B5EF4-FFF2-40B4-BE49-F238E27FC236}">
                <a16:creationId xmlns:a16="http://schemas.microsoft.com/office/drawing/2014/main" id="{C7485250-B127-4EA0-9ACB-EBF8A9431916}"/>
              </a:ext>
            </a:extLst>
          </p:cNvPr>
          <p:cNvCxnSpPr/>
          <p:nvPr/>
        </p:nvCxnSpPr>
        <p:spPr>
          <a:xfrm>
            <a:off x="193343" y="5573974"/>
            <a:ext cx="11805314" cy="0"/>
          </a:xfrm>
          <a:prstGeom prst="line">
            <a:avLst/>
          </a:prstGeom>
          <a:ln/>
        </p:spPr>
        <p:style>
          <a:lnRef idx="3">
            <a:schemeClr val="dk1"/>
          </a:lnRef>
          <a:fillRef idx="0">
            <a:schemeClr val="dk1"/>
          </a:fillRef>
          <a:effectRef idx="2">
            <a:schemeClr val="dk1"/>
          </a:effectRef>
          <a:fontRef idx="minor">
            <a:schemeClr val="tx1"/>
          </a:fontRef>
        </p:style>
      </p:cxnSp>
      <p:sp>
        <p:nvSpPr>
          <p:cNvPr id="10" name="Marcador de contenido 2">
            <a:extLst>
              <a:ext uri="{FF2B5EF4-FFF2-40B4-BE49-F238E27FC236}">
                <a16:creationId xmlns:a16="http://schemas.microsoft.com/office/drawing/2014/main" id="{5B74165E-8A77-4A28-8082-B384559E1905}"/>
              </a:ext>
            </a:extLst>
          </p:cNvPr>
          <p:cNvSpPr txBox="1">
            <a:spLocks/>
          </p:cNvSpPr>
          <p:nvPr/>
        </p:nvSpPr>
        <p:spPr>
          <a:xfrm>
            <a:off x="131928" y="5792638"/>
            <a:ext cx="11928144" cy="6354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S" sz="1400" dirty="0"/>
              <a:t>Validación de la incorporación al contrato de litigando para la consecución de piezas procesales necesarias para la obtención de viabilidades jurídicas, autorizaciones de chatarrización y solicitudes de decisión definitiva sobre los bienes</a:t>
            </a:r>
            <a:endParaRPr lang="es-CO" sz="7200" dirty="0"/>
          </a:p>
          <a:p>
            <a:pPr marL="0" indent="0">
              <a:buFont typeface="Arial" panose="020B0604020202020204" pitchFamily="34" charset="0"/>
              <a:buNone/>
            </a:pPr>
            <a:endParaRPr lang="es-CO" sz="4600" dirty="0"/>
          </a:p>
          <a:p>
            <a:endParaRPr lang="es-CO" sz="2000" dirty="0"/>
          </a:p>
          <a:p>
            <a:endParaRPr lang="es-CO" sz="2000" dirty="0"/>
          </a:p>
        </p:txBody>
      </p:sp>
    </p:spTree>
    <p:extLst>
      <p:ext uri="{BB962C8B-B14F-4D97-AF65-F5344CB8AC3E}">
        <p14:creationId xmlns:p14="http://schemas.microsoft.com/office/powerpoint/2010/main" val="3522397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BF69AA9-D6B1-4C6D-A032-07DC76E769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039815" cy="1145548"/>
          </a:xfrm>
          <a:prstGeom prst="rect">
            <a:avLst/>
          </a:prstGeom>
        </p:spPr>
      </p:pic>
      <p:pic>
        <p:nvPicPr>
          <p:cNvPr id="6" name="Imagen 5">
            <a:extLst>
              <a:ext uri="{FF2B5EF4-FFF2-40B4-BE49-F238E27FC236}">
                <a16:creationId xmlns:a16="http://schemas.microsoft.com/office/drawing/2014/main" id="{0D200252-C4CF-4AEF-83F1-7308914B9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7" name="Imagen 6">
            <a:extLst>
              <a:ext uri="{FF2B5EF4-FFF2-40B4-BE49-F238E27FC236}">
                <a16:creationId xmlns:a16="http://schemas.microsoft.com/office/drawing/2014/main" id="{AF86036B-EAA1-4066-978E-227EB855D1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6256" y="0"/>
            <a:ext cx="3313043" cy="1072070"/>
          </a:xfrm>
          <a:prstGeom prst="rect">
            <a:avLst/>
          </a:prstGeom>
        </p:spPr>
      </p:pic>
      <p:sp>
        <p:nvSpPr>
          <p:cNvPr id="10" name="Marcador de contenido 2">
            <a:extLst>
              <a:ext uri="{FF2B5EF4-FFF2-40B4-BE49-F238E27FC236}">
                <a16:creationId xmlns:a16="http://schemas.microsoft.com/office/drawing/2014/main" id="{5B74165E-8A77-4A28-8082-B384559E1905}"/>
              </a:ext>
            </a:extLst>
          </p:cNvPr>
          <p:cNvSpPr txBox="1">
            <a:spLocks/>
          </p:cNvSpPr>
          <p:nvPr/>
        </p:nvSpPr>
        <p:spPr>
          <a:xfrm>
            <a:off x="273287" y="2124379"/>
            <a:ext cx="5584174" cy="3430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5000" dirty="0"/>
              <a:t>Chatarrizaciones </a:t>
            </a:r>
          </a:p>
          <a:p>
            <a:pPr marL="0" indent="0" algn="ctr">
              <a:buFont typeface="Arial" panose="020B0604020202020204" pitchFamily="34" charset="0"/>
              <a:buNone/>
            </a:pPr>
            <a:r>
              <a:rPr lang="es-ES" sz="5000" dirty="0"/>
              <a:t>realizadas a la fecha</a:t>
            </a:r>
          </a:p>
          <a:p>
            <a:pPr marL="0" indent="0" algn="ctr">
              <a:buFont typeface="Arial" panose="020B0604020202020204" pitchFamily="34" charset="0"/>
              <a:buNone/>
            </a:pPr>
            <a:r>
              <a:rPr lang="es-ES" sz="8600" b="1" dirty="0"/>
              <a:t>469</a:t>
            </a:r>
          </a:p>
          <a:p>
            <a:pPr marL="0" indent="0" algn="ctr">
              <a:buFont typeface="Arial" panose="020B0604020202020204" pitchFamily="34" charset="0"/>
              <a:buNone/>
            </a:pPr>
            <a:r>
              <a:rPr lang="es-ES" sz="2500" b="1" dirty="0"/>
              <a:t>2016-2018</a:t>
            </a:r>
            <a:endParaRPr lang="es-CO" sz="2500" b="1" dirty="0"/>
          </a:p>
          <a:p>
            <a:endParaRPr lang="es-CO" sz="2000" dirty="0"/>
          </a:p>
          <a:p>
            <a:endParaRPr lang="es-CO" sz="2000" dirty="0"/>
          </a:p>
        </p:txBody>
      </p:sp>
      <p:cxnSp>
        <p:nvCxnSpPr>
          <p:cNvPr id="13" name="Conector recto 12">
            <a:extLst>
              <a:ext uri="{FF2B5EF4-FFF2-40B4-BE49-F238E27FC236}">
                <a16:creationId xmlns:a16="http://schemas.microsoft.com/office/drawing/2014/main" id="{4F12DC39-4799-4373-BD17-556042DD703A}"/>
              </a:ext>
            </a:extLst>
          </p:cNvPr>
          <p:cNvCxnSpPr>
            <a:cxnSpLocks/>
          </p:cNvCxnSpPr>
          <p:nvPr/>
        </p:nvCxnSpPr>
        <p:spPr>
          <a:xfrm>
            <a:off x="6107043" y="1283804"/>
            <a:ext cx="15461" cy="5342283"/>
          </a:xfrm>
          <a:prstGeom prst="line">
            <a:avLst/>
          </a:prstGeom>
        </p:spPr>
        <p:style>
          <a:lnRef idx="1">
            <a:schemeClr val="accent1"/>
          </a:lnRef>
          <a:fillRef idx="0">
            <a:schemeClr val="accent1"/>
          </a:fillRef>
          <a:effectRef idx="0">
            <a:schemeClr val="accent1"/>
          </a:effectRef>
          <a:fontRef idx="minor">
            <a:schemeClr val="tx1"/>
          </a:fontRef>
        </p:style>
      </p:cxnSp>
      <p:sp>
        <p:nvSpPr>
          <p:cNvPr id="16" name="Marcador de contenido 2">
            <a:extLst>
              <a:ext uri="{FF2B5EF4-FFF2-40B4-BE49-F238E27FC236}">
                <a16:creationId xmlns:a16="http://schemas.microsoft.com/office/drawing/2014/main" id="{B8A83DA6-832F-4CB4-B6DD-99735E44A764}"/>
              </a:ext>
            </a:extLst>
          </p:cNvPr>
          <p:cNvSpPr txBox="1">
            <a:spLocks/>
          </p:cNvSpPr>
          <p:nvPr/>
        </p:nvSpPr>
        <p:spPr>
          <a:xfrm>
            <a:off x="6372086" y="1342736"/>
            <a:ext cx="5584174" cy="150050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3200" dirty="0"/>
              <a:t>Vehículos Penales</a:t>
            </a:r>
          </a:p>
          <a:p>
            <a:pPr marL="0" indent="0" algn="ctr">
              <a:buFont typeface="Arial" panose="020B0604020202020204" pitchFamily="34" charset="0"/>
              <a:buNone/>
            </a:pPr>
            <a:r>
              <a:rPr lang="es-ES" sz="5400" b="1" dirty="0"/>
              <a:t>1.931</a:t>
            </a:r>
          </a:p>
          <a:p>
            <a:pPr marL="0" indent="0" algn="ctr">
              <a:buFont typeface="Arial" panose="020B0604020202020204" pitchFamily="34" charset="0"/>
              <a:buNone/>
            </a:pPr>
            <a:r>
              <a:rPr lang="es-ES" sz="1400" b="1" dirty="0"/>
              <a:t>90% Chatarrización</a:t>
            </a:r>
            <a:endParaRPr lang="es-CO" sz="1200" dirty="0"/>
          </a:p>
          <a:p>
            <a:endParaRPr lang="es-CO" sz="1200" dirty="0"/>
          </a:p>
        </p:txBody>
      </p:sp>
      <p:sp>
        <p:nvSpPr>
          <p:cNvPr id="17" name="Marcador de contenido 2">
            <a:extLst>
              <a:ext uri="{FF2B5EF4-FFF2-40B4-BE49-F238E27FC236}">
                <a16:creationId xmlns:a16="http://schemas.microsoft.com/office/drawing/2014/main" id="{C12209AA-AF74-481D-96B5-A0BCC1C9C794}"/>
              </a:ext>
            </a:extLst>
          </p:cNvPr>
          <p:cNvSpPr txBox="1">
            <a:spLocks/>
          </p:cNvSpPr>
          <p:nvPr/>
        </p:nvSpPr>
        <p:spPr>
          <a:xfrm>
            <a:off x="6372086" y="3429000"/>
            <a:ext cx="5584174" cy="16003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1800" dirty="0"/>
              <a:t>Vehículos Enajenación Temprana</a:t>
            </a:r>
          </a:p>
          <a:p>
            <a:pPr marL="0" indent="0" algn="ctr">
              <a:buFont typeface="Arial" panose="020B0604020202020204" pitchFamily="34" charset="0"/>
              <a:buNone/>
            </a:pPr>
            <a:r>
              <a:rPr lang="es-ES" sz="5400" b="1" dirty="0"/>
              <a:t>2.166</a:t>
            </a:r>
          </a:p>
          <a:p>
            <a:pPr marL="0" indent="0" algn="ctr">
              <a:buFont typeface="Arial" panose="020B0604020202020204" pitchFamily="34" charset="0"/>
              <a:buNone/>
            </a:pPr>
            <a:r>
              <a:rPr lang="es-ES" sz="1600" b="1" dirty="0"/>
              <a:t>En proceso de Avalúo</a:t>
            </a:r>
            <a:endParaRPr lang="es-CO" sz="1600" b="1" dirty="0"/>
          </a:p>
          <a:p>
            <a:endParaRPr lang="es-CO" sz="1000" dirty="0"/>
          </a:p>
          <a:p>
            <a:endParaRPr lang="es-CO" sz="1000" dirty="0"/>
          </a:p>
        </p:txBody>
      </p:sp>
      <p:sp>
        <p:nvSpPr>
          <p:cNvPr id="21" name="Marcador de contenido 2">
            <a:extLst>
              <a:ext uri="{FF2B5EF4-FFF2-40B4-BE49-F238E27FC236}">
                <a16:creationId xmlns:a16="http://schemas.microsoft.com/office/drawing/2014/main" id="{EFDB4AE7-D7E0-4051-9177-01836A5F296F}"/>
              </a:ext>
            </a:extLst>
          </p:cNvPr>
          <p:cNvSpPr txBox="1">
            <a:spLocks/>
          </p:cNvSpPr>
          <p:nvPr/>
        </p:nvSpPr>
        <p:spPr>
          <a:xfrm>
            <a:off x="6372086" y="5257691"/>
            <a:ext cx="5584174" cy="16003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sz="1800" dirty="0"/>
              <a:t>Vehículos Extintos</a:t>
            </a:r>
          </a:p>
          <a:p>
            <a:pPr marL="0" indent="0" algn="ctr">
              <a:buFont typeface="Arial" panose="020B0604020202020204" pitchFamily="34" charset="0"/>
              <a:buNone/>
            </a:pPr>
            <a:r>
              <a:rPr lang="es-ES" sz="5400" b="1" dirty="0"/>
              <a:t>603</a:t>
            </a:r>
          </a:p>
          <a:p>
            <a:pPr marL="0" indent="0" algn="ctr">
              <a:buFont typeface="Arial" panose="020B0604020202020204" pitchFamily="34" charset="0"/>
              <a:buNone/>
            </a:pPr>
            <a:r>
              <a:rPr lang="es-ES" sz="1600" b="1" dirty="0"/>
              <a:t>En proceso de Avalúo</a:t>
            </a:r>
            <a:endParaRPr lang="es-CO" sz="1600" b="1" dirty="0"/>
          </a:p>
          <a:p>
            <a:endParaRPr lang="es-CO" sz="1000" dirty="0"/>
          </a:p>
          <a:p>
            <a:endParaRPr lang="es-CO" sz="1000" dirty="0"/>
          </a:p>
        </p:txBody>
      </p:sp>
      <p:cxnSp>
        <p:nvCxnSpPr>
          <p:cNvPr id="24" name="Conector recto 23">
            <a:extLst>
              <a:ext uri="{FF2B5EF4-FFF2-40B4-BE49-F238E27FC236}">
                <a16:creationId xmlns:a16="http://schemas.microsoft.com/office/drawing/2014/main" id="{F2EE5E4C-B44C-44C1-AA5A-E0C60D62CB92}"/>
              </a:ext>
            </a:extLst>
          </p:cNvPr>
          <p:cNvCxnSpPr/>
          <p:nvPr/>
        </p:nvCxnSpPr>
        <p:spPr>
          <a:xfrm>
            <a:off x="6555408" y="3127513"/>
            <a:ext cx="49607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37BCCAC3-D4B0-4D32-A970-21F5361541E1}"/>
              </a:ext>
            </a:extLst>
          </p:cNvPr>
          <p:cNvCxnSpPr/>
          <p:nvPr/>
        </p:nvCxnSpPr>
        <p:spPr>
          <a:xfrm>
            <a:off x="6555408" y="5062439"/>
            <a:ext cx="496073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660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63580" y="2459504"/>
            <a:ext cx="10042357" cy="2123658"/>
          </a:xfrm>
          <a:prstGeom prst="rect">
            <a:avLst/>
          </a:prstGeom>
          <a:noFill/>
        </p:spPr>
        <p:txBody>
          <a:bodyPr wrap="square" rtlCol="0">
            <a:spAutoFit/>
          </a:bodyPr>
          <a:lstStyle/>
          <a:p>
            <a:pPr algn="ctr"/>
            <a:r>
              <a:rPr lang="es-CO" sz="4400" b="1" dirty="0">
                <a:solidFill>
                  <a:srgbClr val="002060"/>
                </a:solidFill>
              </a:rPr>
              <a:t>5. FÓRMULA PARA EL PROCESO DE ENAJENACIÓN TEMPRANA DE LA GERENCIA DE SOCIEDADES ACTIVAS</a:t>
            </a: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7" name="Rectángulo 6">
            <a:extLst>
              <a:ext uri="{FF2B5EF4-FFF2-40B4-BE49-F238E27FC236}">
                <a16:creationId xmlns:a16="http://schemas.microsoft.com/office/drawing/2014/main" id="{614A3C4F-6168-4DAA-8517-FB8640C8A08D}"/>
              </a:ext>
            </a:extLst>
          </p:cNvPr>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2276186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Rectángulo 8">
            <a:extLst>
              <a:ext uri="{FF2B5EF4-FFF2-40B4-BE49-F238E27FC236}">
                <a16:creationId xmlns:a16="http://schemas.microsoft.com/office/drawing/2014/main" id="{3FA47D26-D5E4-4E86-ABA8-AEBA5851807A}"/>
              </a:ext>
            </a:extLst>
          </p:cNvPr>
          <p:cNvSpPr/>
          <p:nvPr/>
        </p:nvSpPr>
        <p:spPr>
          <a:xfrm>
            <a:off x="1503581" y="4851400"/>
            <a:ext cx="9594851" cy="6984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3" name="Diagrama 2">
            <a:extLst>
              <a:ext uri="{FF2B5EF4-FFF2-40B4-BE49-F238E27FC236}">
                <a16:creationId xmlns:a16="http://schemas.microsoft.com/office/drawing/2014/main" id="{EE42F6BB-F016-4EBC-BC5E-3C23F1B14CAE}"/>
              </a:ext>
            </a:extLst>
          </p:cNvPr>
          <p:cNvGraphicFramePr/>
          <p:nvPr>
            <p:extLst/>
          </p:nvPr>
        </p:nvGraphicFramePr>
        <p:xfrm>
          <a:off x="1143000" y="1101752"/>
          <a:ext cx="10113349"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144120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3000" y="2973039"/>
            <a:ext cx="10042357" cy="707886"/>
          </a:xfrm>
          <a:prstGeom prst="rect">
            <a:avLst/>
          </a:prstGeom>
          <a:noFill/>
        </p:spPr>
        <p:txBody>
          <a:bodyPr wrap="square" rtlCol="0">
            <a:spAutoFit/>
          </a:bodyPr>
          <a:lstStyle/>
          <a:p>
            <a:pPr algn="ctr"/>
            <a:r>
              <a:rPr lang="es-CO" sz="4000" b="1" dirty="0">
                <a:solidFill>
                  <a:srgbClr val="000A8B"/>
                </a:solidFill>
              </a:rPr>
              <a:t>MODELO PUNTUACIÓN-Z ORIGINA</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6" name="Rectángulo 5">
            <a:extLst>
              <a:ext uri="{FF2B5EF4-FFF2-40B4-BE49-F238E27FC236}">
                <a16:creationId xmlns:a16="http://schemas.microsoft.com/office/drawing/2014/main" id="{C0CCF8E2-03EB-4667-B385-BC3F8F46B90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925146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76133" y="1414094"/>
            <a:ext cx="10435770" cy="4339650"/>
          </a:xfrm>
          <a:prstGeom prst="rect">
            <a:avLst/>
          </a:prstGeom>
          <a:noFill/>
        </p:spPr>
        <p:txBody>
          <a:bodyPr wrap="square" rtlCol="0">
            <a:spAutoFit/>
          </a:bodyPr>
          <a:lstStyle/>
          <a:p>
            <a:pPr algn="ctr"/>
            <a:r>
              <a:rPr lang="es-CO" sz="3600" b="1" dirty="0">
                <a:solidFill>
                  <a:srgbClr val="293166"/>
                </a:solidFill>
              </a:rPr>
              <a:t>Marco teórico</a:t>
            </a:r>
          </a:p>
          <a:p>
            <a:pPr algn="just"/>
            <a:endParaRPr lang="es-CO" sz="2400" dirty="0"/>
          </a:p>
          <a:p>
            <a:pPr marL="342900" indent="-342900" algn="just">
              <a:buFont typeface="Arial" panose="020B0604020202020204" pitchFamily="34" charset="0"/>
              <a:buChar char="•"/>
            </a:pPr>
            <a:r>
              <a:rPr lang="es-CO" sz="2400" dirty="0"/>
              <a:t>El profesor Edward Altman de la escuela de finanzas de la Universidad de Nueva York, desarrolla la metodología Z-score en 1968 para predecir bancarrota en firmas privadas y públicas. </a:t>
            </a:r>
          </a:p>
          <a:p>
            <a:pPr algn="just"/>
            <a:endParaRPr lang="es-CO" sz="2400" dirty="0"/>
          </a:p>
          <a:p>
            <a:pPr marL="342900" indent="-342900" algn="just">
              <a:buFont typeface="Arial" panose="020B0604020202020204" pitchFamily="34" charset="0"/>
              <a:buChar char="•"/>
            </a:pPr>
            <a:r>
              <a:rPr lang="es-CO" sz="2400" dirty="0"/>
              <a:t>El modelo tiene una tasa probada de aciertos de predecir correctamente una quiebra antes de que ocurra entre el 80-90% de probabilidad. </a:t>
            </a:r>
          </a:p>
          <a:p>
            <a:pPr algn="just"/>
            <a:endParaRPr lang="es-CO" sz="2400" dirty="0"/>
          </a:p>
          <a:p>
            <a:pPr marL="342900" indent="-342900" algn="just">
              <a:buFont typeface="Arial" panose="020B0604020202020204" pitchFamily="34" charset="0"/>
              <a:buChar char="•"/>
            </a:pPr>
            <a:r>
              <a:rPr lang="es-CO" sz="2400" dirty="0"/>
              <a:t>La metodología Z-score es muy utilizada a nivel mundial para predecir bancarrota, se ha validado para empresas en diferentes sectores y tamaños.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1716"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945073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878115" y="1304799"/>
            <a:ext cx="10435770" cy="4708981"/>
          </a:xfrm>
          <a:prstGeom prst="rect">
            <a:avLst/>
          </a:prstGeom>
          <a:noFill/>
        </p:spPr>
        <p:txBody>
          <a:bodyPr wrap="square" rtlCol="0">
            <a:spAutoFit/>
          </a:bodyPr>
          <a:lstStyle/>
          <a:p>
            <a:pPr algn="ctr"/>
            <a:r>
              <a:rPr lang="es-CO" sz="3600" b="1" dirty="0">
                <a:solidFill>
                  <a:srgbClr val="293166"/>
                </a:solidFill>
              </a:rPr>
              <a:t>Metodología</a:t>
            </a:r>
          </a:p>
          <a:p>
            <a:pPr algn="just"/>
            <a:endParaRPr lang="es-CO" sz="2400" dirty="0"/>
          </a:p>
          <a:p>
            <a:pPr algn="just"/>
            <a:r>
              <a:rPr lang="es-CO" sz="2400" dirty="0"/>
              <a:t>Se propone el uso de la metodología Modelo de puntuación-Z como técnica que elabora un modelo cuantitativo a una empresa comparándola con otras del mismo sector, identificando los betas, los cuales dependiendo de la puntuación, predicen una posible bancarrota. Este ejercicio se desarrolla manteniendo la premisa de que dicha empresa desarrolla un negocio en marcha.</a:t>
            </a:r>
          </a:p>
          <a:p>
            <a:pPr algn="just"/>
            <a:endParaRPr lang="es-CO" sz="2400" dirty="0"/>
          </a:p>
          <a:p>
            <a:pPr algn="just"/>
            <a:r>
              <a:rPr lang="es-CO" sz="2400" dirty="0"/>
              <a:t>El modelo de Altman es un modelo lineal, que después de varias estimaciones, presenta el siguiente conjunto de variables formadas por razones financieras y la siguiente forma funcional para empresas privadas que no se cotizan en bolsa. </a:t>
            </a:r>
          </a:p>
          <a:p>
            <a:pPr algn="just"/>
            <a:endParaRPr lang="es-CO"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1564819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61144" y="1269716"/>
            <a:ext cx="10435770" cy="4708981"/>
          </a:xfrm>
          <a:prstGeom prst="rect">
            <a:avLst/>
          </a:prstGeom>
          <a:noFill/>
        </p:spPr>
        <p:txBody>
          <a:bodyPr wrap="square" rtlCol="0">
            <a:spAutoFit/>
          </a:bodyPr>
          <a:lstStyle/>
          <a:p>
            <a:pPr algn="ctr"/>
            <a:r>
              <a:rPr lang="es-CO" sz="3600" b="1" dirty="0">
                <a:solidFill>
                  <a:srgbClr val="293166"/>
                </a:solidFill>
              </a:rPr>
              <a:t>Metodología</a:t>
            </a:r>
          </a:p>
          <a:p>
            <a:pPr algn="just"/>
            <a:endParaRPr lang="es-CO" sz="2400" b="1" dirty="0">
              <a:solidFill>
                <a:srgbClr val="000A8B"/>
              </a:solidFill>
            </a:endParaRPr>
          </a:p>
          <a:p>
            <a:pPr algn="just"/>
            <a:r>
              <a:rPr lang="es-CO" sz="2400" dirty="0"/>
              <a:t>Variables:  </a:t>
            </a:r>
          </a:p>
          <a:p>
            <a:pPr algn="just"/>
            <a:r>
              <a:rPr lang="es-CO" sz="2400" dirty="0"/>
              <a:t> </a:t>
            </a:r>
          </a:p>
          <a:p>
            <a:pPr algn="just"/>
            <a:r>
              <a:rPr lang="es-CO" sz="2400" dirty="0"/>
              <a:t>X1= Capital de trabajo neto/activos totales</a:t>
            </a:r>
          </a:p>
          <a:p>
            <a:pPr algn="just"/>
            <a:r>
              <a:rPr lang="es-CO" sz="2400" dirty="0"/>
              <a:t>X2= Utilidades retenidas/activos totales</a:t>
            </a:r>
          </a:p>
          <a:p>
            <a:pPr algn="just"/>
            <a:r>
              <a:rPr lang="es-CO" sz="2400" dirty="0"/>
              <a:t>X3= Utilidad antes de Intereses e Impuestos/activos totales</a:t>
            </a:r>
          </a:p>
          <a:p>
            <a:pPr algn="just"/>
            <a:r>
              <a:rPr lang="es-CO" sz="2400" dirty="0"/>
              <a:t>X4= Valor en libro del capital contable total/valor en libro de los pasivos totales</a:t>
            </a:r>
          </a:p>
          <a:p>
            <a:pPr algn="just"/>
            <a:r>
              <a:rPr lang="es-CO" sz="2400" dirty="0"/>
              <a:t>X5= Ventas/activos totales</a:t>
            </a:r>
          </a:p>
          <a:p>
            <a:pPr algn="just"/>
            <a:r>
              <a:rPr lang="es-CO" sz="2400" dirty="0"/>
              <a:t> </a:t>
            </a:r>
          </a:p>
          <a:p>
            <a:pPr algn="just"/>
            <a:r>
              <a:rPr lang="es-CO" sz="2400" dirty="0"/>
              <a:t>Donde:</a:t>
            </a:r>
          </a:p>
          <a:p>
            <a:pPr algn="ctr"/>
            <a:r>
              <a:rPr lang="es-CO" sz="2400" dirty="0"/>
              <a:t>Z = 0,717X1 + 0,84X2 + 03.107X3 + 0,420X4 + 0,998X5</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536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13631558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337523" y="1092295"/>
            <a:ext cx="10435770" cy="1754326"/>
          </a:xfrm>
          <a:prstGeom prst="rect">
            <a:avLst/>
          </a:prstGeom>
          <a:noFill/>
        </p:spPr>
        <p:txBody>
          <a:bodyPr wrap="square" rtlCol="0">
            <a:spAutoFit/>
          </a:bodyPr>
          <a:lstStyle/>
          <a:p>
            <a:pPr algn="just"/>
            <a:r>
              <a:rPr lang="es-CO" sz="3600" b="1" dirty="0">
                <a:solidFill>
                  <a:srgbClr val="293166"/>
                </a:solidFill>
              </a:rPr>
              <a:t>                              </a:t>
            </a:r>
            <a:r>
              <a:rPr lang="es-CO" sz="3200" b="1" dirty="0">
                <a:solidFill>
                  <a:srgbClr val="293166"/>
                </a:solidFill>
              </a:rPr>
              <a:t>Metodología</a:t>
            </a:r>
          </a:p>
          <a:p>
            <a:pPr algn="just"/>
            <a:r>
              <a:rPr lang="es-CO" sz="2400" dirty="0"/>
              <a:t>De la ecuación lineal anterior se obtiene que:</a:t>
            </a:r>
          </a:p>
          <a:p>
            <a:pPr algn="just"/>
            <a:endParaRPr lang="es-CO" sz="2400" dirty="0"/>
          </a:p>
          <a:p>
            <a:pPr algn="just"/>
            <a:endParaRPr lang="es-CO"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536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4" name="Tabla 3">
            <a:extLst>
              <a:ext uri="{FF2B5EF4-FFF2-40B4-BE49-F238E27FC236}">
                <a16:creationId xmlns:a16="http://schemas.microsoft.com/office/drawing/2014/main" id="{1C4DD765-F93D-4B34-A685-365CFFFA662B}"/>
              </a:ext>
            </a:extLst>
          </p:cNvPr>
          <p:cNvGraphicFramePr>
            <a:graphicFrameLocks noGrp="1"/>
          </p:cNvGraphicFramePr>
          <p:nvPr>
            <p:extLst/>
          </p:nvPr>
        </p:nvGraphicFramePr>
        <p:xfrm>
          <a:off x="1435991" y="2328721"/>
          <a:ext cx="9307316" cy="4006059"/>
        </p:xfrm>
        <a:graphic>
          <a:graphicData uri="http://schemas.openxmlformats.org/drawingml/2006/table">
            <a:tbl>
              <a:tblPr firstRow="1" firstCol="1" bandRow="1">
                <a:tableStyleId>{5C22544A-7EE6-4342-B048-85BDC9FD1C3A}</a:tableStyleId>
              </a:tblPr>
              <a:tblGrid>
                <a:gridCol w="2576656">
                  <a:extLst>
                    <a:ext uri="{9D8B030D-6E8A-4147-A177-3AD203B41FA5}">
                      <a16:colId xmlns:a16="http://schemas.microsoft.com/office/drawing/2014/main" val="333676755"/>
                    </a:ext>
                  </a:extLst>
                </a:gridCol>
                <a:gridCol w="6730660">
                  <a:extLst>
                    <a:ext uri="{9D8B030D-6E8A-4147-A177-3AD203B41FA5}">
                      <a16:colId xmlns:a16="http://schemas.microsoft.com/office/drawing/2014/main" val="2463588770"/>
                    </a:ext>
                  </a:extLst>
                </a:gridCol>
              </a:tblGrid>
              <a:tr h="280091">
                <a:tc>
                  <a:txBody>
                    <a:bodyPr/>
                    <a:lstStyle/>
                    <a:p>
                      <a:pPr algn="ctr">
                        <a:lnSpc>
                          <a:spcPct val="107000"/>
                        </a:lnSpc>
                        <a:spcAft>
                          <a:spcPts val="0"/>
                        </a:spcAft>
                      </a:pPr>
                      <a:r>
                        <a:rPr lang="es-CO" sz="2000" b="1" kern="1200" dirty="0">
                          <a:solidFill>
                            <a:srgbClr val="000A8B"/>
                          </a:solidFill>
                          <a:latin typeface="+mn-lt"/>
                          <a:ea typeface="+mn-ea"/>
                          <a:cs typeface="+mn-cs"/>
                        </a:rPr>
                        <a:t>Límites</a:t>
                      </a:r>
                    </a:p>
                  </a:txBody>
                  <a:tcPr marL="68580" marR="68580" marT="0" marB="0"/>
                </a:tc>
                <a:tc>
                  <a:txBody>
                    <a:bodyPr/>
                    <a:lstStyle/>
                    <a:p>
                      <a:pPr algn="ctr">
                        <a:lnSpc>
                          <a:spcPct val="107000"/>
                        </a:lnSpc>
                        <a:spcAft>
                          <a:spcPts val="0"/>
                        </a:spcAft>
                      </a:pPr>
                      <a:r>
                        <a:rPr lang="es-CO" sz="2000" b="1" kern="1200">
                          <a:solidFill>
                            <a:srgbClr val="000A8B"/>
                          </a:solidFill>
                          <a:latin typeface="+mn-lt"/>
                          <a:ea typeface="+mn-ea"/>
                          <a:cs typeface="+mn-cs"/>
                        </a:rPr>
                        <a:t>Descripción</a:t>
                      </a:r>
                    </a:p>
                  </a:txBody>
                  <a:tcPr marL="68580" marR="68580" marT="0" marB="0"/>
                </a:tc>
                <a:extLst>
                  <a:ext uri="{0D108BD9-81ED-4DB2-BD59-A6C34878D82A}">
                    <a16:rowId xmlns:a16="http://schemas.microsoft.com/office/drawing/2014/main" val="3475582511"/>
                  </a:ext>
                </a:extLst>
              </a:tr>
              <a:tr h="1202168">
                <a:tc>
                  <a:txBody>
                    <a:bodyPr/>
                    <a:lstStyle/>
                    <a:p>
                      <a:pPr algn="ctr">
                        <a:lnSpc>
                          <a:spcPct val="107000"/>
                        </a:lnSpc>
                        <a:spcAft>
                          <a:spcPts val="0"/>
                        </a:spcAft>
                      </a:pPr>
                      <a:endParaRPr lang="es-CO" sz="2000" b="0" kern="1200" dirty="0">
                        <a:solidFill>
                          <a:schemeClr val="tx1"/>
                        </a:solidFill>
                        <a:latin typeface="+mn-lt"/>
                        <a:ea typeface="+mn-ea"/>
                        <a:cs typeface="+mn-cs"/>
                      </a:endParaRPr>
                    </a:p>
                    <a:p>
                      <a:pPr algn="ctr">
                        <a:lnSpc>
                          <a:spcPct val="107000"/>
                        </a:lnSpc>
                        <a:spcAft>
                          <a:spcPts val="0"/>
                        </a:spcAft>
                      </a:pPr>
                      <a:r>
                        <a:rPr lang="es-CO" sz="2000" b="0" kern="1200" dirty="0">
                          <a:solidFill>
                            <a:schemeClr val="tx1"/>
                          </a:solidFill>
                          <a:latin typeface="+mn-lt"/>
                          <a:ea typeface="+mn-ea"/>
                          <a:cs typeface="+mn-cs"/>
                        </a:rPr>
                        <a:t>Z ≤ 1,21</a:t>
                      </a:r>
                    </a:p>
                  </a:txBody>
                  <a:tcPr marL="68580" marR="68580" marT="0" marB="0"/>
                </a:tc>
                <a:tc>
                  <a:txBody>
                    <a:bodyPr/>
                    <a:lstStyle/>
                    <a:p>
                      <a:pPr algn="just">
                        <a:lnSpc>
                          <a:spcPct val="107000"/>
                        </a:lnSpc>
                        <a:spcAft>
                          <a:spcPts val="0"/>
                        </a:spcAft>
                      </a:pPr>
                      <a:r>
                        <a:rPr lang="es-CO" sz="2000" b="0" kern="1200" dirty="0">
                          <a:solidFill>
                            <a:schemeClr val="tx1"/>
                          </a:solidFill>
                          <a:latin typeface="+mn-lt"/>
                          <a:ea typeface="+mn-ea"/>
                          <a:cs typeface="+mn-cs"/>
                        </a:rPr>
                        <a:t>Alta Probabilidad de quiebra, indica que la empresa prácticamente incurrirá en quiebra, normalmente una empresa no recupera su solvencia si se encuentra con un resultado de esta naturaleza.</a:t>
                      </a:r>
                    </a:p>
                  </a:txBody>
                  <a:tcPr marL="68580" marR="68580" marT="0" marB="0"/>
                </a:tc>
                <a:extLst>
                  <a:ext uri="{0D108BD9-81ED-4DB2-BD59-A6C34878D82A}">
                    <a16:rowId xmlns:a16="http://schemas.microsoft.com/office/drawing/2014/main" val="348394467"/>
                  </a:ext>
                </a:extLst>
              </a:tr>
              <a:tr h="1506075">
                <a:tc>
                  <a:txBody>
                    <a:bodyPr/>
                    <a:lstStyle/>
                    <a:p>
                      <a:pPr algn="ctr">
                        <a:lnSpc>
                          <a:spcPct val="107000"/>
                        </a:lnSpc>
                        <a:spcAft>
                          <a:spcPts val="0"/>
                        </a:spcAft>
                      </a:pPr>
                      <a:endParaRPr lang="es-CO" sz="2000" b="0" kern="1200" dirty="0">
                        <a:solidFill>
                          <a:schemeClr val="tx1"/>
                        </a:solidFill>
                        <a:latin typeface="+mn-lt"/>
                        <a:ea typeface="+mn-ea"/>
                        <a:cs typeface="+mn-cs"/>
                      </a:endParaRPr>
                    </a:p>
                    <a:p>
                      <a:pPr algn="ctr">
                        <a:lnSpc>
                          <a:spcPct val="107000"/>
                        </a:lnSpc>
                        <a:spcAft>
                          <a:spcPts val="0"/>
                        </a:spcAft>
                      </a:pPr>
                      <a:endParaRPr lang="es-CO" sz="2000" b="0" kern="1200" dirty="0">
                        <a:solidFill>
                          <a:schemeClr val="tx1"/>
                        </a:solidFill>
                        <a:latin typeface="+mn-lt"/>
                        <a:ea typeface="+mn-ea"/>
                        <a:cs typeface="+mn-cs"/>
                      </a:endParaRPr>
                    </a:p>
                    <a:p>
                      <a:pPr algn="ctr">
                        <a:lnSpc>
                          <a:spcPct val="107000"/>
                        </a:lnSpc>
                        <a:spcAft>
                          <a:spcPts val="0"/>
                        </a:spcAft>
                      </a:pPr>
                      <a:r>
                        <a:rPr lang="es-CO" sz="2000" b="0" kern="1200" dirty="0">
                          <a:solidFill>
                            <a:schemeClr val="tx1"/>
                          </a:solidFill>
                          <a:latin typeface="+mn-lt"/>
                          <a:ea typeface="+mn-ea"/>
                          <a:cs typeface="+mn-cs"/>
                        </a:rPr>
                        <a:t>1,21 &lt; Z &lt; 2,90</a:t>
                      </a:r>
                    </a:p>
                  </a:txBody>
                  <a:tcPr marL="68580" marR="68580" marT="0" marB="0"/>
                </a:tc>
                <a:tc>
                  <a:txBody>
                    <a:bodyPr/>
                    <a:lstStyle/>
                    <a:p>
                      <a:pPr algn="just">
                        <a:lnSpc>
                          <a:spcPct val="107000"/>
                        </a:lnSpc>
                        <a:spcAft>
                          <a:spcPts val="0"/>
                        </a:spcAft>
                      </a:pPr>
                      <a:r>
                        <a:rPr lang="es-CO" sz="2000" b="0" kern="1200" dirty="0">
                          <a:solidFill>
                            <a:schemeClr val="tx1"/>
                          </a:solidFill>
                          <a:latin typeface="+mn-lt"/>
                          <a:ea typeface="+mn-ea"/>
                          <a:cs typeface="+mn-cs"/>
                        </a:rPr>
                        <a:t>Zona gris, corresponde a la zona gris defina por Edward Altman, donde existe alguna probabilidad de quiebra, más evidente entre más cercano esté el resultado al límite inferior determinado en la función.</a:t>
                      </a:r>
                    </a:p>
                  </a:txBody>
                  <a:tcPr marL="68580" marR="68580" marT="0" marB="0"/>
                </a:tc>
                <a:extLst>
                  <a:ext uri="{0D108BD9-81ED-4DB2-BD59-A6C34878D82A}">
                    <a16:rowId xmlns:a16="http://schemas.microsoft.com/office/drawing/2014/main" val="3011284459"/>
                  </a:ext>
                </a:extLst>
              </a:tr>
              <a:tr h="898260">
                <a:tc>
                  <a:txBody>
                    <a:bodyPr/>
                    <a:lstStyle/>
                    <a:p>
                      <a:pPr algn="ctr">
                        <a:lnSpc>
                          <a:spcPct val="107000"/>
                        </a:lnSpc>
                        <a:spcAft>
                          <a:spcPts val="0"/>
                        </a:spcAft>
                      </a:pPr>
                      <a:endParaRPr lang="es-CO" sz="2000" b="0" kern="1200" dirty="0">
                        <a:solidFill>
                          <a:schemeClr val="tx1"/>
                        </a:solidFill>
                        <a:latin typeface="+mn-lt"/>
                        <a:ea typeface="+mn-ea"/>
                        <a:cs typeface="+mn-cs"/>
                      </a:endParaRPr>
                    </a:p>
                    <a:p>
                      <a:pPr algn="ctr">
                        <a:lnSpc>
                          <a:spcPct val="107000"/>
                        </a:lnSpc>
                        <a:spcAft>
                          <a:spcPts val="0"/>
                        </a:spcAft>
                      </a:pPr>
                      <a:r>
                        <a:rPr lang="es-CO" sz="2000" b="0" kern="1200" dirty="0">
                          <a:solidFill>
                            <a:schemeClr val="tx1"/>
                          </a:solidFill>
                          <a:latin typeface="+mn-lt"/>
                          <a:ea typeface="+mn-ea"/>
                          <a:cs typeface="+mn-cs"/>
                        </a:rPr>
                        <a:t>Z ≥ 2,90</a:t>
                      </a:r>
                    </a:p>
                  </a:txBody>
                  <a:tcPr marL="68580" marR="68580" marT="0" marB="0"/>
                </a:tc>
                <a:tc>
                  <a:txBody>
                    <a:bodyPr/>
                    <a:lstStyle/>
                    <a:p>
                      <a:pPr algn="just">
                        <a:lnSpc>
                          <a:spcPct val="107000"/>
                        </a:lnSpc>
                        <a:spcAft>
                          <a:spcPts val="0"/>
                        </a:spcAft>
                      </a:pPr>
                      <a:r>
                        <a:rPr lang="es-CO" sz="2000" b="0" kern="1200" dirty="0">
                          <a:solidFill>
                            <a:schemeClr val="tx1"/>
                          </a:solidFill>
                          <a:latin typeface="+mn-lt"/>
                          <a:ea typeface="+mn-ea"/>
                          <a:cs typeface="+mn-cs"/>
                        </a:rPr>
                        <a:t>Baja probabilidad de quiebra; probablemente la empresa no tendrá problemas de solvencia en el corto y mediano plazo.</a:t>
                      </a:r>
                    </a:p>
                  </a:txBody>
                  <a:tcPr marL="68580" marR="68580" marT="0" marB="0"/>
                </a:tc>
                <a:extLst>
                  <a:ext uri="{0D108BD9-81ED-4DB2-BD59-A6C34878D82A}">
                    <a16:rowId xmlns:a16="http://schemas.microsoft.com/office/drawing/2014/main" val="1896710795"/>
                  </a:ext>
                </a:extLst>
              </a:tr>
            </a:tbl>
          </a:graphicData>
        </a:graphic>
      </p:graphicFrame>
    </p:spTree>
    <p:extLst>
      <p:ext uri="{BB962C8B-B14F-4D97-AF65-F5344CB8AC3E}">
        <p14:creationId xmlns:p14="http://schemas.microsoft.com/office/powerpoint/2010/main" val="39101677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161144" y="1269716"/>
            <a:ext cx="10435770" cy="4524315"/>
          </a:xfrm>
          <a:prstGeom prst="rect">
            <a:avLst/>
          </a:prstGeom>
          <a:noFill/>
        </p:spPr>
        <p:txBody>
          <a:bodyPr wrap="square" rtlCol="0">
            <a:spAutoFit/>
          </a:bodyPr>
          <a:lstStyle/>
          <a:p>
            <a:pPr algn="ctr"/>
            <a:r>
              <a:rPr lang="es-CO" sz="2400" b="1" dirty="0">
                <a:solidFill>
                  <a:srgbClr val="000A8B"/>
                </a:solidFill>
              </a:rPr>
              <a:t>MODELO DE PUNTUACIÓN-Z2 ORIGINA (Empresas comerciales y/o servicios)</a:t>
            </a:r>
          </a:p>
          <a:p>
            <a:pPr algn="just"/>
            <a:endParaRPr lang="es-CO" sz="2400" b="1" dirty="0">
              <a:solidFill>
                <a:srgbClr val="000A8B"/>
              </a:solidFill>
            </a:endParaRPr>
          </a:p>
          <a:p>
            <a:pPr algn="just"/>
            <a:r>
              <a:rPr lang="es-CO" sz="2400" dirty="0"/>
              <a:t>Para el caso de empresas comerciales y de servicio, se presenta una modificación a la ecuación lineal y sus rangos, de la siguiente manera:</a:t>
            </a:r>
          </a:p>
          <a:p>
            <a:pPr algn="just"/>
            <a:endParaRPr lang="es-CO" sz="2400" dirty="0"/>
          </a:p>
          <a:p>
            <a:pPr algn="just"/>
            <a:r>
              <a:rPr lang="es-CO" sz="2400" dirty="0"/>
              <a:t>Z = 6.56X1 + 3.26X2 + 6.72X3 + 1.05X4</a:t>
            </a:r>
          </a:p>
          <a:p>
            <a:pPr algn="just"/>
            <a:endParaRPr lang="es-CO" sz="2400" dirty="0"/>
          </a:p>
          <a:p>
            <a:pPr algn="just"/>
            <a:r>
              <a:rPr lang="es-CO" sz="2400" dirty="0"/>
              <a:t>Donde si:</a:t>
            </a:r>
          </a:p>
          <a:p>
            <a:pPr algn="just"/>
            <a:endParaRPr lang="es-CO" sz="2400" dirty="0"/>
          </a:p>
          <a:p>
            <a:pPr algn="just"/>
            <a:r>
              <a:rPr lang="es-CO" sz="2400" dirty="0"/>
              <a:t> Z ≤ 1,10                Alta Probabilidad de quiebra el siguiente año    </a:t>
            </a:r>
          </a:p>
          <a:p>
            <a:pPr algn="just"/>
            <a:r>
              <a:rPr lang="es-CO" sz="2400" dirty="0"/>
              <a:t> 1,10&lt;Z&lt;2,60        Zona gris (Se debe observar que tan cerca está a cada rango)</a:t>
            </a:r>
          </a:p>
          <a:p>
            <a:pPr algn="just"/>
            <a:r>
              <a:rPr lang="es-CO" sz="2400" dirty="0"/>
              <a:t> Z ≥ 2,60                Baja probabilidad de quiebra en el corto y mediano plazo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1716"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1904380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143000" y="2766780"/>
            <a:ext cx="10042357" cy="1323439"/>
          </a:xfrm>
          <a:prstGeom prst="rect">
            <a:avLst/>
          </a:prstGeom>
          <a:noFill/>
        </p:spPr>
        <p:txBody>
          <a:bodyPr wrap="square" rtlCol="0">
            <a:spAutoFit/>
          </a:bodyPr>
          <a:lstStyle/>
          <a:p>
            <a:pPr algn="ctr"/>
            <a:r>
              <a:rPr lang="es-CO" sz="4000" b="1" dirty="0">
                <a:solidFill>
                  <a:srgbClr val="000A8B"/>
                </a:solidFill>
              </a:rPr>
              <a:t>CASO DE APLICACIÓN: SOCIEDAD HOWARD Y CIA S. EN C.</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6" name="Rectángulo 5">
            <a:extLst>
              <a:ext uri="{FF2B5EF4-FFF2-40B4-BE49-F238E27FC236}">
                <a16:creationId xmlns:a16="http://schemas.microsoft.com/office/drawing/2014/main" id="{FB6E1FE7-8D42-4F7D-B6E9-68CAAC3DA60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3495750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024667" y="1556319"/>
            <a:ext cx="10435770" cy="3970318"/>
          </a:xfrm>
          <a:prstGeom prst="rect">
            <a:avLst/>
          </a:prstGeom>
          <a:noFill/>
        </p:spPr>
        <p:txBody>
          <a:bodyPr wrap="square" rtlCol="0">
            <a:spAutoFit/>
          </a:bodyPr>
          <a:lstStyle/>
          <a:p>
            <a:pPr algn="ctr"/>
            <a:r>
              <a:rPr lang="es-CO" sz="3600" b="1" dirty="0">
                <a:solidFill>
                  <a:srgbClr val="293166"/>
                </a:solidFill>
              </a:rPr>
              <a:t>Antecedentes</a:t>
            </a:r>
          </a:p>
          <a:p>
            <a:pPr algn="just"/>
            <a:endParaRPr lang="es-CO" sz="2400" b="1" dirty="0"/>
          </a:p>
          <a:p>
            <a:pPr algn="just"/>
            <a:r>
              <a:rPr lang="es-CO" sz="2400" dirty="0"/>
              <a:t>La Unidad Nacional para la Extinción del Derecho de Dominio y Contra el Lavado de Activos, a través de Radicado N.º 3780 AD, del día 10 de mayo de 2007, inició proceso de Extinción de Dominio de algunos bienes en cabeza de Edmundo Howard Arias, dentro de los que se encuentran el 100% de las cuotas accionarias de la sociedad HOWARD Y CIA S. EN C. Por oficio No. 0004983 de la Fiscalía General de la Nación de Bogotá D.C. del 08 de mayo de 2007, inscrita el 14 de mayo de 2007 bajo el número 0001431 del libro 08, se decretó embargo y consecuente suspensión de poder dispositivo sobre la sociedad.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634205"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2743076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00466" y="6540500"/>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9" name="Imagen 8">
            <a:extLst>
              <a:ext uri="{FF2B5EF4-FFF2-40B4-BE49-F238E27FC236}">
                <a16:creationId xmlns:a16="http://schemas.microsoft.com/office/drawing/2014/main" id="{BBAEA9EC-41C2-4D45-A483-06DEF529C390}"/>
              </a:ext>
            </a:extLst>
          </p:cNvPr>
          <p:cNvPicPr/>
          <p:nvPr/>
        </p:nvPicPr>
        <p:blipFill>
          <a:blip r:embed="rId5">
            <a:extLst>
              <a:ext uri="{28A0092B-C50C-407E-A947-70E740481C1C}">
                <a14:useLocalDpi xmlns:a14="http://schemas.microsoft.com/office/drawing/2010/main" val="0"/>
              </a:ext>
            </a:extLst>
          </a:blip>
          <a:stretch>
            <a:fillRect/>
          </a:stretch>
        </p:blipFill>
        <p:spPr>
          <a:xfrm>
            <a:off x="2453245" y="1163865"/>
            <a:ext cx="7272808" cy="5345668"/>
          </a:xfrm>
          <a:prstGeom prst="rect">
            <a:avLst/>
          </a:prstGeom>
        </p:spPr>
      </p:pic>
    </p:spTree>
    <p:extLst>
      <p:ext uri="{BB962C8B-B14F-4D97-AF65-F5344CB8AC3E}">
        <p14:creationId xmlns:p14="http://schemas.microsoft.com/office/powerpoint/2010/main" val="1842285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40500"/>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11" name="Imagen 10">
            <a:extLst>
              <a:ext uri="{FF2B5EF4-FFF2-40B4-BE49-F238E27FC236}">
                <a16:creationId xmlns:a16="http://schemas.microsoft.com/office/drawing/2014/main" id="{938B4354-CADB-495F-B77A-ACDB908ECDB5}"/>
              </a:ext>
            </a:extLst>
          </p:cNvPr>
          <p:cNvPicPr/>
          <p:nvPr/>
        </p:nvPicPr>
        <p:blipFill>
          <a:blip r:embed="rId5">
            <a:extLst>
              <a:ext uri="{28A0092B-C50C-407E-A947-70E740481C1C}">
                <a14:useLocalDpi xmlns:a14="http://schemas.microsoft.com/office/drawing/2010/main" val="0"/>
              </a:ext>
            </a:extLst>
          </a:blip>
          <a:stretch>
            <a:fillRect/>
          </a:stretch>
        </p:blipFill>
        <p:spPr>
          <a:xfrm>
            <a:off x="2565797" y="1037403"/>
            <a:ext cx="7272808" cy="5345668"/>
          </a:xfrm>
          <a:prstGeom prst="rect">
            <a:avLst/>
          </a:prstGeom>
        </p:spPr>
      </p:pic>
    </p:spTree>
    <p:extLst>
      <p:ext uri="{BB962C8B-B14F-4D97-AF65-F5344CB8AC3E}">
        <p14:creationId xmlns:p14="http://schemas.microsoft.com/office/powerpoint/2010/main" val="29850984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687213" y="6540500"/>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11" name="Imagen 10">
            <a:extLst>
              <a:ext uri="{FF2B5EF4-FFF2-40B4-BE49-F238E27FC236}">
                <a16:creationId xmlns:a16="http://schemas.microsoft.com/office/drawing/2014/main" id="{198BA66A-AA9C-462A-89D7-8EB6C061628F}"/>
              </a:ext>
            </a:extLst>
          </p:cNvPr>
          <p:cNvPicPr/>
          <p:nvPr/>
        </p:nvPicPr>
        <p:blipFill rotWithShape="1">
          <a:blip r:embed="rId5">
            <a:extLst>
              <a:ext uri="{28A0092B-C50C-407E-A947-70E740481C1C}">
                <a14:useLocalDpi xmlns:a14="http://schemas.microsoft.com/office/drawing/2010/main" val="0"/>
              </a:ext>
            </a:extLst>
          </a:blip>
          <a:srcRect r="543" b="743"/>
          <a:stretch/>
        </p:blipFill>
        <p:spPr bwMode="auto">
          <a:xfrm>
            <a:off x="2537193" y="1159902"/>
            <a:ext cx="7344816" cy="53255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7582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0530"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336800" cy="121491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8" y="0"/>
            <a:ext cx="3098484" cy="121491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1" y="0"/>
            <a:ext cx="3967368" cy="1214914"/>
          </a:xfrm>
          <a:prstGeom prst="rect">
            <a:avLst/>
          </a:prstGeom>
        </p:spPr>
      </p:pic>
      <p:pic>
        <p:nvPicPr>
          <p:cNvPr id="9" name="Imagen 8">
            <a:extLst>
              <a:ext uri="{FF2B5EF4-FFF2-40B4-BE49-F238E27FC236}">
                <a16:creationId xmlns:a16="http://schemas.microsoft.com/office/drawing/2014/main" id="{AE683372-4AD1-4963-BF49-8A239E33834C}"/>
              </a:ext>
            </a:extLst>
          </p:cNvPr>
          <p:cNvPicPr/>
          <p:nvPr/>
        </p:nvPicPr>
        <p:blipFill>
          <a:blip r:embed="rId5">
            <a:extLst>
              <a:ext uri="{28A0092B-C50C-407E-A947-70E740481C1C}">
                <a14:useLocalDpi xmlns:a14="http://schemas.microsoft.com/office/drawing/2010/main" val="0"/>
              </a:ext>
            </a:extLst>
          </a:blip>
          <a:stretch>
            <a:fillRect/>
          </a:stretch>
        </p:blipFill>
        <p:spPr>
          <a:xfrm>
            <a:off x="1260353" y="1537251"/>
            <a:ext cx="9131875" cy="5003249"/>
          </a:xfrm>
          <a:prstGeom prst="rect">
            <a:avLst/>
          </a:prstGeom>
        </p:spPr>
      </p:pic>
      <p:sp>
        <p:nvSpPr>
          <p:cNvPr id="11" name="CuadroTexto 10">
            <a:extLst>
              <a:ext uri="{FF2B5EF4-FFF2-40B4-BE49-F238E27FC236}">
                <a16:creationId xmlns:a16="http://schemas.microsoft.com/office/drawing/2014/main" id="{22006FC6-CFEF-4BF9-9037-FEA89819E93D}"/>
              </a:ext>
            </a:extLst>
          </p:cNvPr>
          <p:cNvSpPr txBox="1"/>
          <p:nvPr/>
        </p:nvSpPr>
        <p:spPr>
          <a:xfrm>
            <a:off x="1161144" y="1004162"/>
            <a:ext cx="10435770" cy="584775"/>
          </a:xfrm>
          <a:prstGeom prst="rect">
            <a:avLst/>
          </a:prstGeom>
          <a:noFill/>
        </p:spPr>
        <p:txBody>
          <a:bodyPr wrap="square" rtlCol="0">
            <a:spAutoFit/>
          </a:bodyPr>
          <a:lstStyle/>
          <a:p>
            <a:pPr algn="ctr"/>
            <a:r>
              <a:rPr lang="es-CO" sz="3200" b="1" dirty="0">
                <a:solidFill>
                  <a:srgbClr val="000A8B"/>
                </a:solidFill>
              </a:rPr>
              <a:t>Objeto Social</a:t>
            </a:r>
          </a:p>
        </p:txBody>
      </p:sp>
    </p:spTree>
    <p:extLst>
      <p:ext uri="{BB962C8B-B14F-4D97-AF65-F5344CB8AC3E}">
        <p14:creationId xmlns:p14="http://schemas.microsoft.com/office/powerpoint/2010/main" val="29425518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69453"/>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5423" y="6569453"/>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336800" cy="121491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8" y="0"/>
            <a:ext cx="3098484" cy="121491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1" y="0"/>
            <a:ext cx="3967368" cy="1214914"/>
          </a:xfrm>
          <a:prstGeom prst="rect">
            <a:avLst/>
          </a:prstGeom>
        </p:spPr>
      </p:pic>
      <p:grpSp>
        <p:nvGrpSpPr>
          <p:cNvPr id="11" name="Grupo 10">
            <a:extLst>
              <a:ext uri="{FF2B5EF4-FFF2-40B4-BE49-F238E27FC236}">
                <a16:creationId xmlns:a16="http://schemas.microsoft.com/office/drawing/2014/main" id="{1903BA54-2B89-4E43-9AA0-99841B178CFF}"/>
              </a:ext>
            </a:extLst>
          </p:cNvPr>
          <p:cNvGrpSpPr/>
          <p:nvPr/>
        </p:nvGrpSpPr>
        <p:grpSpPr>
          <a:xfrm>
            <a:off x="1521060" y="1059543"/>
            <a:ext cx="8761029" cy="5339725"/>
            <a:chOff x="171232" y="1217539"/>
            <a:chExt cx="8761029" cy="4978533"/>
          </a:xfrm>
        </p:grpSpPr>
        <p:sp>
          <p:nvSpPr>
            <p:cNvPr id="13" name="CuadroTexto 12">
              <a:extLst>
                <a:ext uri="{FF2B5EF4-FFF2-40B4-BE49-F238E27FC236}">
                  <a16:creationId xmlns:a16="http://schemas.microsoft.com/office/drawing/2014/main" id="{1C271623-2838-4723-A0E5-D7FE78D25CA8}"/>
                </a:ext>
              </a:extLst>
            </p:cNvPr>
            <p:cNvSpPr txBox="1"/>
            <p:nvPr/>
          </p:nvSpPr>
          <p:spPr>
            <a:xfrm>
              <a:off x="171232" y="1234115"/>
              <a:ext cx="3168352" cy="246221"/>
            </a:xfrm>
            <a:prstGeom prst="rect">
              <a:avLst/>
            </a:prstGeom>
            <a:noFill/>
          </p:spPr>
          <p:txBody>
            <a:bodyPr wrap="square" rtlCol="0">
              <a:spAutoFit/>
            </a:bodyPr>
            <a:lstStyle/>
            <a:p>
              <a:pPr algn="ctr"/>
              <a:r>
                <a:rPr lang="es-CO" sz="1000" b="1" dirty="0">
                  <a:latin typeface="Arial" panose="020B0604020202020204" pitchFamily="34" charset="0"/>
                  <a:cs typeface="Arial" panose="020B0604020202020204" pitchFamily="34" charset="0"/>
                </a:rPr>
                <a:t>Ruta Cartagena-San Andrés-Cartagena</a:t>
              </a:r>
            </a:p>
          </p:txBody>
        </p:sp>
        <p:sp>
          <p:nvSpPr>
            <p:cNvPr id="14" name="CuadroTexto 13">
              <a:extLst>
                <a:ext uri="{FF2B5EF4-FFF2-40B4-BE49-F238E27FC236}">
                  <a16:creationId xmlns:a16="http://schemas.microsoft.com/office/drawing/2014/main" id="{92E325F1-C0E6-45DC-AE20-2DF4D7817843}"/>
                </a:ext>
              </a:extLst>
            </p:cNvPr>
            <p:cNvSpPr txBox="1"/>
            <p:nvPr/>
          </p:nvSpPr>
          <p:spPr>
            <a:xfrm>
              <a:off x="5364088" y="1217539"/>
              <a:ext cx="3568173" cy="246221"/>
            </a:xfrm>
            <a:prstGeom prst="rect">
              <a:avLst/>
            </a:prstGeom>
            <a:noFill/>
          </p:spPr>
          <p:txBody>
            <a:bodyPr wrap="square" rtlCol="0">
              <a:spAutoFit/>
            </a:bodyPr>
            <a:lstStyle/>
            <a:p>
              <a:pPr algn="ctr"/>
              <a:r>
                <a:rPr lang="es-CO" sz="1000" b="1" dirty="0">
                  <a:latin typeface="Arial" panose="020B0604020202020204" pitchFamily="34" charset="0"/>
                  <a:cs typeface="Arial" panose="020B0604020202020204" pitchFamily="34" charset="0"/>
                </a:rPr>
                <a:t>Ruta Cartagena-Colon Panamá-San Andrés-Cartagena</a:t>
              </a:r>
            </a:p>
          </p:txBody>
        </p:sp>
        <p:sp>
          <p:nvSpPr>
            <p:cNvPr id="15" name="CuadroTexto 14">
              <a:extLst>
                <a:ext uri="{FF2B5EF4-FFF2-40B4-BE49-F238E27FC236}">
                  <a16:creationId xmlns:a16="http://schemas.microsoft.com/office/drawing/2014/main" id="{B19C9E4A-9158-44D8-A6DE-6DE8B4CDD9A1}"/>
                </a:ext>
              </a:extLst>
            </p:cNvPr>
            <p:cNvSpPr txBox="1"/>
            <p:nvPr/>
          </p:nvSpPr>
          <p:spPr>
            <a:xfrm>
              <a:off x="2643897" y="3803331"/>
              <a:ext cx="3568173" cy="246221"/>
            </a:xfrm>
            <a:prstGeom prst="rect">
              <a:avLst/>
            </a:prstGeom>
            <a:noFill/>
          </p:spPr>
          <p:txBody>
            <a:bodyPr wrap="square" rtlCol="0">
              <a:spAutoFit/>
            </a:bodyPr>
            <a:lstStyle/>
            <a:p>
              <a:pPr algn="ctr"/>
              <a:r>
                <a:rPr lang="es-CO" sz="1000" b="1" dirty="0">
                  <a:latin typeface="Arial" panose="020B0604020202020204" pitchFamily="34" charset="0"/>
                  <a:cs typeface="Arial" panose="020B0604020202020204" pitchFamily="34" charset="0"/>
                </a:rPr>
                <a:t>Ruta San Andrés-Costa Rica-San Andrés</a:t>
              </a:r>
            </a:p>
          </p:txBody>
        </p:sp>
        <p:grpSp>
          <p:nvGrpSpPr>
            <p:cNvPr id="16" name="Grupo 15">
              <a:extLst>
                <a:ext uri="{FF2B5EF4-FFF2-40B4-BE49-F238E27FC236}">
                  <a16:creationId xmlns:a16="http://schemas.microsoft.com/office/drawing/2014/main" id="{723F240C-F919-4FA3-995D-EC0D09EA6E2C}"/>
                </a:ext>
              </a:extLst>
            </p:cNvPr>
            <p:cNvGrpSpPr/>
            <p:nvPr/>
          </p:nvGrpSpPr>
          <p:grpSpPr>
            <a:xfrm>
              <a:off x="179512" y="1451238"/>
              <a:ext cx="8691858" cy="4744834"/>
              <a:chOff x="179512" y="1451238"/>
              <a:chExt cx="8691858" cy="4744834"/>
            </a:xfrm>
          </p:grpSpPr>
          <p:grpSp>
            <p:nvGrpSpPr>
              <p:cNvPr id="17" name="Grupo 16">
                <a:extLst>
                  <a:ext uri="{FF2B5EF4-FFF2-40B4-BE49-F238E27FC236}">
                    <a16:creationId xmlns:a16="http://schemas.microsoft.com/office/drawing/2014/main" id="{8599B10F-2570-4B85-80DC-B808E1FEA5A2}"/>
                  </a:ext>
                </a:extLst>
              </p:cNvPr>
              <p:cNvGrpSpPr/>
              <p:nvPr/>
            </p:nvGrpSpPr>
            <p:grpSpPr>
              <a:xfrm>
                <a:off x="179512" y="1451238"/>
                <a:ext cx="3240360" cy="2185484"/>
                <a:chOff x="251520" y="1259883"/>
                <a:chExt cx="3240360" cy="2185484"/>
              </a:xfrm>
            </p:grpSpPr>
            <p:pic>
              <p:nvPicPr>
                <p:cNvPr id="32" name="0 Imagen">
                  <a:extLst>
                    <a:ext uri="{FF2B5EF4-FFF2-40B4-BE49-F238E27FC236}">
                      <a16:creationId xmlns:a16="http://schemas.microsoft.com/office/drawing/2014/main" id="{930F9377-4792-4EB1-8F0B-EA106C7C0CF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51520" y="1308888"/>
                  <a:ext cx="3168352" cy="2136479"/>
                </a:xfrm>
                <a:prstGeom prst="rect">
                  <a:avLst/>
                </a:prstGeom>
              </p:spPr>
            </p:pic>
            <p:sp>
              <p:nvSpPr>
                <p:cNvPr id="33" name="Elipse 32">
                  <a:extLst>
                    <a:ext uri="{FF2B5EF4-FFF2-40B4-BE49-F238E27FC236}">
                      <a16:creationId xmlns:a16="http://schemas.microsoft.com/office/drawing/2014/main" id="{E4283022-08B1-49BC-82E8-F95ACFEE85B2}"/>
                    </a:ext>
                  </a:extLst>
                </p:cNvPr>
                <p:cNvSpPr/>
                <p:nvPr/>
              </p:nvSpPr>
              <p:spPr>
                <a:xfrm>
                  <a:off x="1043608" y="1988840"/>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4" name="Elipse 33">
                  <a:extLst>
                    <a:ext uri="{FF2B5EF4-FFF2-40B4-BE49-F238E27FC236}">
                      <a16:creationId xmlns:a16="http://schemas.microsoft.com/office/drawing/2014/main" id="{46F3B44A-277F-4490-B162-A49442F3B07C}"/>
                    </a:ext>
                  </a:extLst>
                </p:cNvPr>
                <p:cNvSpPr/>
                <p:nvPr/>
              </p:nvSpPr>
              <p:spPr>
                <a:xfrm>
                  <a:off x="2267744" y="2405885"/>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35" name="Conector recto de flecha 34">
                  <a:extLst>
                    <a:ext uri="{FF2B5EF4-FFF2-40B4-BE49-F238E27FC236}">
                      <a16:creationId xmlns:a16="http://schemas.microsoft.com/office/drawing/2014/main" id="{24E03617-8200-4142-BADD-23D630E9C630}"/>
                    </a:ext>
                  </a:extLst>
                </p:cNvPr>
                <p:cNvCxnSpPr>
                  <a:cxnSpLocks/>
                </p:cNvCxnSpPr>
                <p:nvPr/>
              </p:nvCxnSpPr>
              <p:spPr>
                <a:xfrm>
                  <a:off x="1420207" y="2204864"/>
                  <a:ext cx="814418" cy="345037"/>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6" name="CuadroTexto 35">
                  <a:extLst>
                    <a:ext uri="{FF2B5EF4-FFF2-40B4-BE49-F238E27FC236}">
                      <a16:creationId xmlns:a16="http://schemas.microsoft.com/office/drawing/2014/main" id="{64A0EC42-A982-4D32-AABB-D8F1B0353FD4}"/>
                    </a:ext>
                  </a:extLst>
                </p:cNvPr>
                <p:cNvSpPr txBox="1"/>
                <p:nvPr/>
              </p:nvSpPr>
              <p:spPr>
                <a:xfrm>
                  <a:off x="1763688" y="1259883"/>
                  <a:ext cx="1728192" cy="1107996"/>
                </a:xfrm>
                <a:prstGeom prst="rect">
                  <a:avLst/>
                </a:prstGeom>
                <a:noFill/>
              </p:spPr>
              <p:txBody>
                <a:bodyPr wrap="square" rtlCol="0">
                  <a:spAutoFit/>
                </a:bodyPr>
                <a:lstStyle/>
                <a:p>
                  <a:r>
                    <a:rPr lang="es-CO" sz="600" dirty="0">
                      <a:solidFill>
                        <a:srgbClr val="FFFF00"/>
                      </a:solidFill>
                      <a:latin typeface="Arial" panose="020B0604020202020204" pitchFamily="34" charset="0"/>
                      <a:cs typeface="Arial" panose="020B0604020202020204" pitchFamily="34" charset="0"/>
                    </a:rPr>
                    <a:t>-Carga general consolidadas en contenedor </a:t>
                  </a:r>
                </a:p>
                <a:p>
                  <a:r>
                    <a:rPr lang="es-CO" sz="600" dirty="0">
                      <a:solidFill>
                        <a:srgbClr val="FFFF00"/>
                      </a:solidFill>
                      <a:latin typeface="Arial" panose="020B0604020202020204" pitchFamily="34" charset="0"/>
                      <a:cs typeface="Arial" panose="020B0604020202020204" pitchFamily="34" charset="0"/>
                    </a:rPr>
                    <a:t>-Carga producto perecedero consolidado contenedor </a:t>
                  </a:r>
                </a:p>
                <a:p>
                  <a:r>
                    <a:rPr lang="es-CO" sz="600" dirty="0">
                      <a:solidFill>
                        <a:srgbClr val="FFFF00"/>
                      </a:solidFill>
                      <a:latin typeface="Arial" panose="020B0604020202020204" pitchFamily="34" charset="0"/>
                      <a:cs typeface="Arial" panose="020B0604020202020204" pitchFamily="34" charset="0"/>
                    </a:rPr>
                    <a:t>-Carga productos fríos consolidados contenedor Frio.</a:t>
                  </a:r>
                </a:p>
                <a:p>
                  <a:r>
                    <a:rPr lang="es-CO" sz="600" dirty="0">
                      <a:solidFill>
                        <a:srgbClr val="FFFF00"/>
                      </a:solidFill>
                      <a:latin typeface="Arial" panose="020B0604020202020204" pitchFamily="34" charset="0"/>
                      <a:cs typeface="Arial" panose="020B0604020202020204" pitchFamily="34" charset="0"/>
                    </a:rPr>
                    <a:t>-Materiales de construcción en pallet</a:t>
                  </a:r>
                </a:p>
                <a:p>
                  <a:r>
                    <a:rPr lang="es-CO" sz="600" dirty="0">
                      <a:solidFill>
                        <a:srgbClr val="FFFF00"/>
                      </a:solidFill>
                      <a:latin typeface="Arial" panose="020B0604020202020204" pitchFamily="34" charset="0"/>
                      <a:cs typeface="Arial" panose="020B0604020202020204" pitchFamily="34" charset="0"/>
                    </a:rPr>
                    <a:t>-Eslingas de cemento</a:t>
                  </a:r>
                </a:p>
                <a:p>
                  <a:r>
                    <a:rPr lang="es-CO" sz="600" dirty="0">
                      <a:solidFill>
                        <a:srgbClr val="FFFF00"/>
                      </a:solidFill>
                      <a:latin typeface="Arial" panose="020B0604020202020204" pitchFamily="34" charset="0"/>
                      <a:cs typeface="Arial" panose="020B0604020202020204" pitchFamily="34" charset="0"/>
                    </a:rPr>
                    <a:t>-Big Bag de Cemento</a:t>
                  </a:r>
                </a:p>
                <a:p>
                  <a:r>
                    <a:rPr lang="es-CO" sz="600" dirty="0">
                      <a:solidFill>
                        <a:srgbClr val="FFFF00"/>
                      </a:solidFill>
                      <a:latin typeface="Arial" panose="020B0604020202020204" pitchFamily="34" charset="0"/>
                      <a:cs typeface="Arial" panose="020B0604020202020204" pitchFamily="34" charset="0"/>
                    </a:rPr>
                    <a:t>-Big Bag de Agregados</a:t>
                  </a:r>
                </a:p>
                <a:p>
                  <a:r>
                    <a:rPr lang="es-CO" sz="600" dirty="0">
                      <a:solidFill>
                        <a:srgbClr val="FFFF00"/>
                      </a:solidFill>
                      <a:latin typeface="Arial" panose="020B0604020202020204" pitchFamily="34" charset="0"/>
                      <a:cs typeface="Arial" panose="020B0604020202020204" pitchFamily="34" charset="0"/>
                    </a:rPr>
                    <a:t>-Agregados a Granel.</a:t>
                  </a:r>
                </a:p>
                <a:p>
                  <a:r>
                    <a:rPr lang="es-CO" sz="600" dirty="0">
                      <a:solidFill>
                        <a:srgbClr val="FFFF00"/>
                      </a:solidFill>
                      <a:latin typeface="Arial" panose="020B0604020202020204" pitchFamily="34" charset="0"/>
                      <a:cs typeface="Arial" panose="020B0604020202020204" pitchFamily="34" charset="0"/>
                    </a:rPr>
                    <a:t>-Vehículos y Maquinaria en general</a:t>
                  </a:r>
                </a:p>
              </p:txBody>
            </p:sp>
          </p:grpSp>
          <p:grpSp>
            <p:nvGrpSpPr>
              <p:cNvPr id="18" name="Grupo 17">
                <a:extLst>
                  <a:ext uri="{FF2B5EF4-FFF2-40B4-BE49-F238E27FC236}">
                    <a16:creationId xmlns:a16="http://schemas.microsoft.com/office/drawing/2014/main" id="{B169114B-CC74-485B-B049-37F4E7318C85}"/>
                  </a:ext>
                </a:extLst>
              </p:cNvPr>
              <p:cNvGrpSpPr/>
              <p:nvPr/>
            </p:nvGrpSpPr>
            <p:grpSpPr>
              <a:xfrm>
                <a:off x="5610523" y="1471444"/>
                <a:ext cx="3260847" cy="2136479"/>
                <a:chOff x="5610523" y="1471444"/>
                <a:chExt cx="3260847" cy="2136479"/>
              </a:xfrm>
            </p:grpSpPr>
            <p:pic>
              <p:nvPicPr>
                <p:cNvPr id="24" name="0 Imagen">
                  <a:extLst>
                    <a:ext uri="{FF2B5EF4-FFF2-40B4-BE49-F238E27FC236}">
                      <a16:creationId xmlns:a16="http://schemas.microsoft.com/office/drawing/2014/main" id="{1A11AC71-E61C-4230-9D97-46EB3FEBB0B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5610523" y="1471444"/>
                  <a:ext cx="3168352" cy="2136479"/>
                </a:xfrm>
                <a:prstGeom prst="rect">
                  <a:avLst/>
                </a:prstGeom>
              </p:spPr>
            </p:pic>
            <p:sp>
              <p:nvSpPr>
                <p:cNvPr id="25" name="CuadroTexto 24">
                  <a:extLst>
                    <a:ext uri="{FF2B5EF4-FFF2-40B4-BE49-F238E27FC236}">
                      <a16:creationId xmlns:a16="http://schemas.microsoft.com/office/drawing/2014/main" id="{D16BA1BE-4BA1-47F9-8274-3D56B22B2BD4}"/>
                    </a:ext>
                  </a:extLst>
                </p:cNvPr>
                <p:cNvSpPr txBox="1"/>
                <p:nvPr/>
              </p:nvSpPr>
              <p:spPr>
                <a:xfrm>
                  <a:off x="7143178" y="1563549"/>
                  <a:ext cx="1728192" cy="276999"/>
                </a:xfrm>
                <a:prstGeom prst="rect">
                  <a:avLst/>
                </a:prstGeom>
                <a:noFill/>
              </p:spPr>
              <p:txBody>
                <a:bodyPr wrap="square" rtlCol="0">
                  <a:spAutoFit/>
                </a:bodyPr>
                <a:lstStyle/>
                <a:p>
                  <a:r>
                    <a:rPr lang="es-CO" sz="600" dirty="0">
                      <a:solidFill>
                        <a:srgbClr val="FFFF00"/>
                      </a:solidFill>
                      <a:latin typeface="Arial" panose="020B0604020202020204" pitchFamily="34" charset="0"/>
                      <a:cs typeface="Arial" panose="020B0604020202020204" pitchFamily="34" charset="0"/>
                    </a:rPr>
                    <a:t>-Carga general consolidadas en contenedor </a:t>
                  </a:r>
                </a:p>
                <a:p>
                  <a:r>
                    <a:rPr lang="es-CO" sz="600" dirty="0">
                      <a:solidFill>
                        <a:srgbClr val="FFFF00"/>
                      </a:solidFill>
                      <a:latin typeface="Arial" panose="020B0604020202020204" pitchFamily="34" charset="0"/>
                      <a:cs typeface="Arial" panose="020B0604020202020204" pitchFamily="34" charset="0"/>
                    </a:rPr>
                    <a:t>-Vehículos y Maquinaria en general</a:t>
                  </a:r>
                </a:p>
              </p:txBody>
            </p:sp>
            <p:sp>
              <p:nvSpPr>
                <p:cNvPr id="26" name="Elipse 25">
                  <a:extLst>
                    <a:ext uri="{FF2B5EF4-FFF2-40B4-BE49-F238E27FC236}">
                      <a16:creationId xmlns:a16="http://schemas.microsoft.com/office/drawing/2014/main" id="{CE353F2F-BF54-49DD-A27B-1F0038F05D3A}"/>
                    </a:ext>
                  </a:extLst>
                </p:cNvPr>
                <p:cNvSpPr/>
                <p:nvPr/>
              </p:nvSpPr>
              <p:spPr>
                <a:xfrm>
                  <a:off x="7634505" y="2568482"/>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7" name="Elipse 26">
                  <a:extLst>
                    <a:ext uri="{FF2B5EF4-FFF2-40B4-BE49-F238E27FC236}">
                      <a16:creationId xmlns:a16="http://schemas.microsoft.com/office/drawing/2014/main" id="{A65F4FB6-2FB7-4528-9F0B-7F3BA9827390}"/>
                    </a:ext>
                  </a:extLst>
                </p:cNvPr>
                <p:cNvSpPr/>
                <p:nvPr/>
              </p:nvSpPr>
              <p:spPr>
                <a:xfrm>
                  <a:off x="6372200" y="2132856"/>
                  <a:ext cx="432048"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8" name="Elipse 27">
                  <a:extLst>
                    <a:ext uri="{FF2B5EF4-FFF2-40B4-BE49-F238E27FC236}">
                      <a16:creationId xmlns:a16="http://schemas.microsoft.com/office/drawing/2014/main" id="{ECF76807-0624-4D5A-854A-D342A9A15B3B}"/>
                    </a:ext>
                  </a:extLst>
                </p:cNvPr>
                <p:cNvSpPr/>
                <p:nvPr/>
              </p:nvSpPr>
              <p:spPr>
                <a:xfrm>
                  <a:off x="6850175" y="2775991"/>
                  <a:ext cx="360040" cy="28803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29" name="Conector recto de flecha 28">
                  <a:extLst>
                    <a:ext uri="{FF2B5EF4-FFF2-40B4-BE49-F238E27FC236}">
                      <a16:creationId xmlns:a16="http://schemas.microsoft.com/office/drawing/2014/main" id="{28F5EB0E-501F-410B-8237-CBB6DD48905E}"/>
                    </a:ext>
                  </a:extLst>
                </p:cNvPr>
                <p:cNvCxnSpPr>
                  <a:cxnSpLocks/>
                </p:cNvCxnSpPr>
                <p:nvPr/>
              </p:nvCxnSpPr>
              <p:spPr>
                <a:xfrm>
                  <a:off x="6804248" y="2332525"/>
                  <a:ext cx="814418" cy="345037"/>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Conector recto de flecha 29">
                  <a:extLst>
                    <a:ext uri="{FF2B5EF4-FFF2-40B4-BE49-F238E27FC236}">
                      <a16:creationId xmlns:a16="http://schemas.microsoft.com/office/drawing/2014/main" id="{71DBF506-D454-41EF-99F7-400CEEBCA201}"/>
                    </a:ext>
                  </a:extLst>
                </p:cNvPr>
                <p:cNvCxnSpPr>
                  <a:cxnSpLocks/>
                </p:cNvCxnSpPr>
                <p:nvPr/>
              </p:nvCxnSpPr>
              <p:spPr>
                <a:xfrm>
                  <a:off x="6607099" y="2468227"/>
                  <a:ext cx="243076" cy="388287"/>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Conector recto de flecha 30">
                  <a:extLst>
                    <a:ext uri="{FF2B5EF4-FFF2-40B4-BE49-F238E27FC236}">
                      <a16:creationId xmlns:a16="http://schemas.microsoft.com/office/drawing/2014/main" id="{FB3A6E91-F1E6-49B2-A3D5-7EAC372EC602}"/>
                    </a:ext>
                  </a:extLst>
                </p:cNvPr>
                <p:cNvCxnSpPr>
                  <a:cxnSpLocks/>
                </p:cNvCxnSpPr>
                <p:nvPr/>
              </p:nvCxnSpPr>
              <p:spPr>
                <a:xfrm flipV="1">
                  <a:off x="7210215" y="2777481"/>
                  <a:ext cx="424290" cy="181849"/>
                </a:xfrm>
                <a:prstGeom prst="straightConnector1">
                  <a:avLst/>
                </a:prstGeom>
                <a:ln w="9525"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9" name="Grupo 18">
                <a:extLst>
                  <a:ext uri="{FF2B5EF4-FFF2-40B4-BE49-F238E27FC236}">
                    <a16:creationId xmlns:a16="http://schemas.microsoft.com/office/drawing/2014/main" id="{8D577E08-B227-4602-A71F-8281EBE4F5F7}"/>
                  </a:ext>
                </a:extLst>
              </p:cNvPr>
              <p:cNvGrpSpPr/>
              <p:nvPr/>
            </p:nvGrpSpPr>
            <p:grpSpPr>
              <a:xfrm>
                <a:off x="2843808" y="4059593"/>
                <a:ext cx="3353022" cy="2136479"/>
                <a:chOff x="2843808" y="4059593"/>
                <a:chExt cx="3353022" cy="2136479"/>
              </a:xfrm>
            </p:grpSpPr>
            <p:pic>
              <p:nvPicPr>
                <p:cNvPr id="20" name="0 Imagen">
                  <a:extLst>
                    <a:ext uri="{FF2B5EF4-FFF2-40B4-BE49-F238E27FC236}">
                      <a16:creationId xmlns:a16="http://schemas.microsoft.com/office/drawing/2014/main" id="{3E66A044-D5BE-465F-912F-49B2EFDA9749}"/>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843808" y="4059593"/>
                  <a:ext cx="3168352" cy="2136479"/>
                </a:xfrm>
                <a:prstGeom prst="rect">
                  <a:avLst/>
                </a:prstGeom>
              </p:spPr>
            </p:pic>
            <p:sp>
              <p:nvSpPr>
                <p:cNvPr id="21" name="CuadroTexto 20">
                  <a:extLst>
                    <a:ext uri="{FF2B5EF4-FFF2-40B4-BE49-F238E27FC236}">
                      <a16:creationId xmlns:a16="http://schemas.microsoft.com/office/drawing/2014/main" id="{09BEEB96-927E-465D-A075-F95DACF78D3A}"/>
                    </a:ext>
                  </a:extLst>
                </p:cNvPr>
                <p:cNvSpPr txBox="1"/>
                <p:nvPr/>
              </p:nvSpPr>
              <p:spPr>
                <a:xfrm>
                  <a:off x="5139432" y="4106460"/>
                  <a:ext cx="1057398" cy="276999"/>
                </a:xfrm>
                <a:prstGeom prst="rect">
                  <a:avLst/>
                </a:prstGeom>
                <a:noFill/>
              </p:spPr>
              <p:txBody>
                <a:bodyPr wrap="square" rtlCol="0">
                  <a:spAutoFit/>
                </a:bodyPr>
                <a:lstStyle/>
                <a:p>
                  <a:r>
                    <a:rPr lang="es-CO" sz="600" dirty="0">
                      <a:solidFill>
                        <a:srgbClr val="FFFF00"/>
                      </a:solidFill>
                      <a:latin typeface="Arial" panose="020B0604020202020204" pitchFamily="34" charset="0"/>
                      <a:cs typeface="Arial" panose="020B0604020202020204" pitchFamily="34" charset="0"/>
                    </a:rPr>
                    <a:t>-Agregados a granel </a:t>
                  </a:r>
                </a:p>
                <a:p>
                  <a:endParaRPr lang="es-CO" sz="600" dirty="0">
                    <a:solidFill>
                      <a:srgbClr val="FFFF00"/>
                    </a:solidFill>
                    <a:latin typeface="Arial" panose="020B0604020202020204" pitchFamily="34" charset="0"/>
                    <a:cs typeface="Arial" panose="020B0604020202020204" pitchFamily="34" charset="0"/>
                  </a:endParaRPr>
                </a:p>
              </p:txBody>
            </p:sp>
            <p:sp>
              <p:nvSpPr>
                <p:cNvPr id="22" name="Elipse 21">
                  <a:extLst>
                    <a:ext uri="{FF2B5EF4-FFF2-40B4-BE49-F238E27FC236}">
                      <a16:creationId xmlns:a16="http://schemas.microsoft.com/office/drawing/2014/main" id="{7C51EFFE-E785-4568-A646-57BC04B01711}"/>
                    </a:ext>
                  </a:extLst>
                </p:cNvPr>
                <p:cNvSpPr/>
                <p:nvPr/>
              </p:nvSpPr>
              <p:spPr>
                <a:xfrm>
                  <a:off x="2987824" y="5201799"/>
                  <a:ext cx="636279" cy="28164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3" name="Elipse 22">
                  <a:extLst>
                    <a:ext uri="{FF2B5EF4-FFF2-40B4-BE49-F238E27FC236}">
                      <a16:creationId xmlns:a16="http://schemas.microsoft.com/office/drawing/2014/main" id="{040AF4BC-D9B1-4A1B-AE26-F4EAAC55159A}"/>
                    </a:ext>
                  </a:extLst>
                </p:cNvPr>
                <p:cNvSpPr/>
                <p:nvPr/>
              </p:nvSpPr>
              <p:spPr>
                <a:xfrm>
                  <a:off x="3563888" y="4741553"/>
                  <a:ext cx="432048" cy="24910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grpSp>
      </p:grpSp>
    </p:spTree>
    <p:extLst>
      <p:ext uri="{BB962C8B-B14F-4D97-AF65-F5344CB8AC3E}">
        <p14:creationId xmlns:p14="http://schemas.microsoft.com/office/powerpoint/2010/main" val="4082694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25797" y="684553"/>
            <a:ext cx="11140405" cy="6247864"/>
          </a:xfrm>
          <a:prstGeom prst="rect">
            <a:avLst/>
          </a:prstGeom>
          <a:noFill/>
        </p:spPr>
        <p:txBody>
          <a:bodyPr wrap="square" rtlCol="0">
            <a:spAutoFit/>
          </a:bodyPr>
          <a:lstStyle/>
          <a:p>
            <a:pPr algn="ctr"/>
            <a:endParaRPr lang="es-CO" sz="3200" b="1" dirty="0">
              <a:solidFill>
                <a:srgbClr val="000A8B"/>
              </a:solidFill>
            </a:endParaRPr>
          </a:p>
          <a:p>
            <a:pPr algn="ctr"/>
            <a:r>
              <a:rPr lang="es-CO" sz="3200" b="1" dirty="0">
                <a:solidFill>
                  <a:srgbClr val="293166"/>
                </a:solidFill>
              </a:rPr>
              <a:t>Operatividad</a:t>
            </a:r>
          </a:p>
          <a:p>
            <a:pPr algn="just"/>
            <a:endParaRPr lang="es-CO" sz="2400" dirty="0"/>
          </a:p>
          <a:p>
            <a:pPr algn="just"/>
            <a:r>
              <a:rPr lang="es-CO" sz="2400" dirty="0"/>
              <a:t>Howard y </a:t>
            </a:r>
            <a:r>
              <a:rPr lang="es-CO" sz="2400" dirty="0" err="1"/>
              <a:t>Cia</a:t>
            </a:r>
            <a:r>
              <a:rPr lang="es-CO" sz="2400" dirty="0"/>
              <a:t> S. En C. en la actualidad solo se dedica a actividades de puertos y servicios complementarios para el transporte acuático, así como también a actividades inmobiliarias realizadas con bienes propios, mientras que los establecimientos de comercio prestan servicios a ésta tales como servicio público de transporte terrestre automotor en la modalidad de carga (J. Howard) y servicios de cargue y descargue, servicios de remolcador, grúa y manipulación de carga principalmente a las motos naves de la sociedad (Transporte Marítimo Gonzalo H.) </a:t>
            </a:r>
          </a:p>
          <a:p>
            <a:pPr algn="just"/>
            <a:endParaRPr lang="es-CO" sz="2400" dirty="0"/>
          </a:p>
          <a:p>
            <a:pPr algn="just"/>
            <a:r>
              <a:rPr lang="es-CO" sz="2400" dirty="0"/>
              <a:t>No obstante, pese a que la sociedad se encuentra activa, la situación financiera a 2017 no es muy alentadora, presentando una disminución tanto del activo total en $1.609.352.000 como del patrimonio en $5.569.422.000 (valor correspondiente a la pérdida neta del presente ejercicio) y un aumento de los pasivos de $3.690.070.000.</a:t>
            </a:r>
          </a:p>
          <a:p>
            <a:pPr algn="just"/>
            <a:endParaRPr lang="es-CO"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0530" y="6542236"/>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726294" cy="128380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2752" y="68363"/>
            <a:ext cx="3121315" cy="1209509"/>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1526" y="0"/>
            <a:ext cx="3737773" cy="1209509"/>
          </a:xfrm>
          <a:prstGeom prst="rect">
            <a:avLst/>
          </a:prstGeom>
        </p:spPr>
      </p:pic>
    </p:spTree>
    <p:extLst>
      <p:ext uri="{BB962C8B-B14F-4D97-AF65-F5344CB8AC3E}">
        <p14:creationId xmlns:p14="http://schemas.microsoft.com/office/powerpoint/2010/main" val="30806898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19446" y="884774"/>
            <a:ext cx="11140405" cy="5909310"/>
          </a:xfrm>
          <a:prstGeom prst="rect">
            <a:avLst/>
          </a:prstGeom>
          <a:noFill/>
        </p:spPr>
        <p:txBody>
          <a:bodyPr wrap="square" rtlCol="0">
            <a:spAutoFit/>
          </a:bodyPr>
          <a:lstStyle/>
          <a:p>
            <a:endParaRPr lang="es-ES" dirty="0"/>
          </a:p>
          <a:p>
            <a:pPr algn="just"/>
            <a:r>
              <a:rPr lang="es-ES" sz="2400" dirty="0"/>
              <a:t>Para el año el año 2014 la empresa Howard cerro con una pérdida de (-) 991 millones de pesos y el dictamen del Revisor Fiscal fue presentado con salvedades señalando que existía INCERTIDUMBRE que da lugar a dudas sobre la capacidad de la sociedad para continuar con el negocio en marcha.  </a:t>
            </a:r>
          </a:p>
          <a:p>
            <a:pPr algn="just"/>
            <a:endParaRPr lang="es-ES" sz="2400" dirty="0"/>
          </a:p>
          <a:p>
            <a:pPr algn="just"/>
            <a:r>
              <a:rPr lang="es-ES" sz="2400" dirty="0"/>
              <a:t>La operación de la empresa bajo la administración de SAE se ha enfrentado a las siguientes situaciones: </a:t>
            </a:r>
            <a:endParaRPr lang="es-CO" sz="2400" dirty="0"/>
          </a:p>
          <a:p>
            <a:pPr algn="just"/>
            <a:r>
              <a:rPr lang="es-ES" sz="2400" dirty="0"/>
              <a:t> </a:t>
            </a:r>
            <a:endParaRPr lang="es-CO" sz="2400" dirty="0"/>
          </a:p>
          <a:p>
            <a:pPr marL="342900" lvl="0" indent="-342900" algn="just">
              <a:buFont typeface="Wingdings" panose="05000000000000000000" pitchFamily="2" charset="2"/>
              <a:buChar char="ü"/>
            </a:pPr>
            <a:r>
              <a:rPr lang="es-ES" sz="2400" dirty="0"/>
              <a:t>Para la época de la incautación y hasta el año 2015, la sociedad Howard y </a:t>
            </a:r>
            <a:r>
              <a:rPr lang="es-ES" sz="2400" dirty="0" err="1"/>
              <a:t>Cia</a:t>
            </a:r>
            <a:r>
              <a:rPr lang="es-ES" sz="2400" dirty="0"/>
              <a:t> S en C,  tuvo el monopolio en la actividad de prestación de servicio de transporte marítimo para San Andres. En el año 2015, entra en operación la compañía </a:t>
            </a:r>
            <a:r>
              <a:rPr lang="es-ES" sz="2400" dirty="0" err="1"/>
              <a:t>Deliverance</a:t>
            </a:r>
            <a:r>
              <a:rPr lang="es-ES" sz="2400" dirty="0"/>
              <a:t>, lo cual generó una disminución en el mercado de clientes de Howard.</a:t>
            </a:r>
            <a:endParaRPr lang="es-CO" sz="2400" dirty="0"/>
          </a:p>
          <a:p>
            <a:pPr marL="342900" lvl="0" indent="-342900" algn="just">
              <a:buFont typeface="Wingdings" panose="05000000000000000000" pitchFamily="2" charset="2"/>
              <a:buChar char="ü"/>
            </a:pPr>
            <a:r>
              <a:rPr lang="es-ES" sz="2400" dirty="0"/>
              <a:t>A finales del año 2015 se produjo el siniestro de la motonave “</a:t>
            </a:r>
            <a:r>
              <a:rPr lang="es-ES" sz="2400" dirty="0" err="1"/>
              <a:t>Temptation</a:t>
            </a:r>
            <a:r>
              <a:rPr lang="es-ES" sz="2400" dirty="0"/>
              <a:t>”, afectando significativamente los ingresos para el año 2016.  </a:t>
            </a:r>
            <a:endParaRPr lang="es-CO" sz="2400" dirty="0"/>
          </a:p>
          <a:p>
            <a:pPr lvl="0" algn="just"/>
            <a:endParaRPr lang="es-ES"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08866" y="6540500"/>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9347" y="0"/>
            <a:ext cx="2989519" cy="115843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866" y="0"/>
            <a:ext cx="3326640" cy="1076470"/>
          </a:xfrm>
          <a:prstGeom prst="rect">
            <a:avLst/>
          </a:prstGeom>
        </p:spPr>
      </p:pic>
    </p:spTree>
    <p:extLst>
      <p:ext uri="{BB962C8B-B14F-4D97-AF65-F5344CB8AC3E}">
        <p14:creationId xmlns:p14="http://schemas.microsoft.com/office/powerpoint/2010/main" val="11716357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25797" y="842496"/>
            <a:ext cx="11140405" cy="6001643"/>
          </a:xfrm>
          <a:prstGeom prst="rect">
            <a:avLst/>
          </a:prstGeom>
          <a:noFill/>
        </p:spPr>
        <p:txBody>
          <a:bodyPr wrap="square" rtlCol="0">
            <a:spAutoFit/>
          </a:bodyPr>
          <a:lstStyle/>
          <a:p>
            <a:pPr lvl="0" algn="just"/>
            <a:endParaRPr lang="es-ES" sz="2400" b="1" dirty="0">
              <a:solidFill>
                <a:srgbClr val="000A8B"/>
              </a:solidFill>
            </a:endParaRPr>
          </a:p>
          <a:p>
            <a:pPr marL="342900" lvl="0" indent="-342900" algn="just">
              <a:buFont typeface="Wingdings" panose="05000000000000000000" pitchFamily="2" charset="2"/>
              <a:buChar char="ü"/>
            </a:pPr>
            <a:r>
              <a:rPr lang="es-ES" sz="2400" dirty="0"/>
              <a:t>Alta edad de las embarcaciones que fueron incautadas, lo cual genera altos costos en mantenimiento y reparaciones.</a:t>
            </a:r>
          </a:p>
          <a:p>
            <a:pPr lvl="0" algn="just"/>
            <a:endParaRPr lang="es-CO" sz="2400" dirty="0"/>
          </a:p>
          <a:p>
            <a:pPr marL="342900" indent="-342900" algn="just">
              <a:buFont typeface="Wingdings" panose="05000000000000000000" pitchFamily="2" charset="2"/>
              <a:buChar char="ü"/>
            </a:pPr>
            <a:r>
              <a:rPr lang="es-ES" sz="2400" dirty="0"/>
              <a:t>Dos de las embarcaciones </a:t>
            </a:r>
            <a:r>
              <a:rPr lang="es-ES" sz="2400" dirty="0" err="1"/>
              <a:t>Conformity</a:t>
            </a:r>
            <a:r>
              <a:rPr lang="es-ES" sz="2400" dirty="0"/>
              <a:t> y </a:t>
            </a:r>
            <a:r>
              <a:rPr lang="es-ES" sz="2400" dirty="0" err="1"/>
              <a:t>Victress</a:t>
            </a:r>
            <a:r>
              <a:rPr lang="es-ES" sz="2400" dirty="0"/>
              <a:t>, cumplieron con su ciclo de navegación, y por consiguiente no le permitieron renovarles los diferentes certificados de navegabilidad por parte de la DIMAR. Entre los meses de abril y junio Howard y Cía., trabajó con la motonave Stella Maris II a través de un contrato de fletamento.  Durante este periodo se realizó un trabajo intenso de mercadeo para recuperar clientes.  </a:t>
            </a:r>
            <a:endParaRPr lang="es-CO" sz="2400" dirty="0"/>
          </a:p>
          <a:p>
            <a:pPr lvl="0" algn="just"/>
            <a:endParaRPr lang="es-ES" sz="2400" dirty="0"/>
          </a:p>
          <a:p>
            <a:pPr marL="342900" lvl="0" indent="-342900" algn="just">
              <a:buFont typeface="Wingdings" panose="05000000000000000000" pitchFamily="2" charset="2"/>
              <a:buChar char="ü"/>
            </a:pPr>
            <a:r>
              <a:rPr lang="es-ES" sz="2400" dirty="0"/>
              <a:t>Imposibilidad para encontrar financiamiento en el sector financiero. </a:t>
            </a:r>
          </a:p>
          <a:p>
            <a:pPr lvl="0" algn="just"/>
            <a:endParaRPr lang="es-CO" sz="2400" dirty="0"/>
          </a:p>
          <a:p>
            <a:pPr marL="342900" lvl="0" indent="-342900" algn="just">
              <a:buFont typeface="Wingdings" panose="05000000000000000000" pitchFamily="2" charset="2"/>
              <a:buChar char="ü"/>
            </a:pPr>
            <a:r>
              <a:rPr lang="es-ES" sz="2400" dirty="0"/>
              <a:t>Proceso de convergencia a normas internacionales NIIF. Para el año 2015 la Flota y Equipo Fluvial y/o marítimo se encontraban totalmente depreciados.</a:t>
            </a:r>
            <a:endParaRPr lang="es-CO" sz="2400" dirty="0"/>
          </a:p>
          <a:p>
            <a:pPr algn="just"/>
            <a:endParaRPr lang="es-CO"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4" y="6540500"/>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822286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555408" y="1465328"/>
            <a:ext cx="5301078" cy="4893647"/>
          </a:xfrm>
          <a:prstGeom prst="rect">
            <a:avLst/>
          </a:prstGeom>
          <a:noFill/>
        </p:spPr>
        <p:txBody>
          <a:bodyPr wrap="square" rtlCol="0">
            <a:spAutoFit/>
          </a:bodyPr>
          <a:lstStyle/>
          <a:p>
            <a:pPr marL="342900" indent="-342900" algn="just">
              <a:buFont typeface="Wingdings" panose="05000000000000000000" pitchFamily="2" charset="2"/>
              <a:buChar char="ü"/>
            </a:pPr>
            <a:r>
              <a:rPr lang="es-CO" sz="2400" dirty="0"/>
              <a:t>Como se evidencia en la gráfica, tanto las utilidades netas como los ingresos para el período descrito presentan un comportamiento decreciente.</a:t>
            </a:r>
          </a:p>
          <a:p>
            <a:pPr algn="just"/>
            <a:endParaRPr lang="es-CO" sz="2400" dirty="0"/>
          </a:p>
          <a:p>
            <a:pPr marL="342900" indent="-342900" algn="just">
              <a:buFont typeface="Wingdings" panose="05000000000000000000" pitchFamily="2" charset="2"/>
              <a:buChar char="ü"/>
            </a:pPr>
            <a:r>
              <a:rPr lang="es-CO" sz="2400" dirty="0"/>
              <a:t>El comportamiento de los pasivos es ascendente.</a:t>
            </a:r>
          </a:p>
          <a:p>
            <a:pPr algn="just"/>
            <a:endParaRPr lang="es-CO" sz="2400" dirty="0"/>
          </a:p>
          <a:p>
            <a:pPr marL="342900" indent="-342900" algn="just">
              <a:buFont typeface="Wingdings" panose="05000000000000000000" pitchFamily="2" charset="2"/>
              <a:buChar char="ü"/>
            </a:pPr>
            <a:r>
              <a:rPr lang="es-CO" sz="2400" dirty="0"/>
              <a:t>La sociedad, a diciembre 31 de 2017 posee un capital de trabajo neto negativo de $1.466.486 pesos colombianos.</a:t>
            </a:r>
          </a:p>
          <a:p>
            <a:pPr algn="just"/>
            <a:endParaRPr lang="es-CO"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3782" y="654049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graphicFrame>
        <p:nvGraphicFramePr>
          <p:cNvPr id="9" name="Gráfico 8">
            <a:extLst>
              <a:ext uri="{FF2B5EF4-FFF2-40B4-BE49-F238E27FC236}">
                <a16:creationId xmlns:a16="http://schemas.microsoft.com/office/drawing/2014/main" id="{2B99E222-404E-4F96-9F01-907631C545EA}"/>
              </a:ext>
            </a:extLst>
          </p:cNvPr>
          <p:cNvGraphicFramePr>
            <a:graphicFrameLocks/>
          </p:cNvGraphicFramePr>
          <p:nvPr>
            <p:extLst/>
          </p:nvPr>
        </p:nvGraphicFramePr>
        <p:xfrm>
          <a:off x="107503" y="1196752"/>
          <a:ext cx="6405592" cy="465861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995780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77826" y="1360930"/>
            <a:ext cx="11140405" cy="5201424"/>
          </a:xfrm>
          <a:prstGeom prst="rect">
            <a:avLst/>
          </a:prstGeom>
          <a:noFill/>
        </p:spPr>
        <p:txBody>
          <a:bodyPr wrap="square" rtlCol="0">
            <a:spAutoFit/>
          </a:bodyPr>
          <a:lstStyle/>
          <a:p>
            <a:pPr marL="457200" indent="-457200" algn="just">
              <a:buFont typeface="Wingdings" panose="05000000000000000000" pitchFamily="2" charset="2"/>
              <a:buChar char="ü"/>
            </a:pPr>
            <a:r>
              <a:rPr lang="es-CO" sz="2800" dirty="0"/>
              <a:t>A 31 de diciembre de 2017, se posee un ebitda de $-3.258.738.000 pesos colombianos, lo que indica que ésta no está generando beneficios con la actividad que desarrolla.</a:t>
            </a:r>
          </a:p>
          <a:p>
            <a:pPr algn="just"/>
            <a:endParaRPr lang="es-CO" sz="2800" dirty="0"/>
          </a:p>
          <a:p>
            <a:pPr marL="457200" indent="-457200" algn="just">
              <a:buFont typeface="Wingdings" panose="05000000000000000000" pitchFamily="2" charset="2"/>
              <a:buChar char="ü"/>
            </a:pPr>
            <a:r>
              <a:rPr lang="es-CO" sz="2800" dirty="0"/>
              <a:t>La sociedad presenta un endeudamiento total del 65% a 31 de diciembre de 2017, lo que indica que existía a ese entonces un alto riesgo.</a:t>
            </a:r>
          </a:p>
          <a:p>
            <a:pPr marL="342900" indent="-342900" algn="just">
              <a:buFont typeface="Arial" panose="020B0604020202020204" pitchFamily="34" charset="0"/>
              <a:buChar char="•"/>
            </a:pPr>
            <a:endParaRPr lang="es-CO" sz="2800" dirty="0"/>
          </a:p>
          <a:p>
            <a:pPr marL="457200" indent="-457200" algn="just">
              <a:buFont typeface="Wingdings" panose="05000000000000000000" pitchFamily="2" charset="2"/>
              <a:buChar char="ü"/>
            </a:pPr>
            <a:r>
              <a:rPr lang="es-CO" sz="2800" dirty="0"/>
              <a:t> El retorno sobre los activos (ROA) a 31 de diciembre de 2017 ha sido negativo 	(-54%), lo que implica que se está invirtiendo una gran cantidad de 	capital en la 	producción y al mismo tiempo se reciben pocos ingresos.</a:t>
            </a:r>
          </a:p>
          <a:p>
            <a:pPr marL="342900" indent="-342900" algn="just">
              <a:buFont typeface="Arial" panose="020B0604020202020204" pitchFamily="34" charset="0"/>
              <a:buChar char="•"/>
            </a:pPr>
            <a:endParaRPr lang="es-CO" sz="2400" b="1" dirty="0">
              <a:solidFill>
                <a:srgbClr val="000A8B"/>
              </a:solidFill>
            </a:endParaRPr>
          </a:p>
        </p:txBody>
      </p:sp>
      <p:sp>
        <p:nvSpPr>
          <p:cNvPr id="2" name="Rectángulo 1"/>
          <p:cNvSpPr/>
          <p:nvPr/>
        </p:nvSpPr>
        <p:spPr>
          <a:xfrm>
            <a:off x="0" y="6529314"/>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0530" y="6529314"/>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1879527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73768" y="1140638"/>
            <a:ext cx="11140405" cy="1569660"/>
          </a:xfrm>
          <a:prstGeom prst="rect">
            <a:avLst/>
          </a:prstGeom>
          <a:noFill/>
        </p:spPr>
        <p:txBody>
          <a:bodyPr wrap="square" rtlCol="0">
            <a:spAutoFit/>
          </a:bodyPr>
          <a:lstStyle/>
          <a:p>
            <a:pPr algn="just"/>
            <a:r>
              <a:rPr lang="es-CO" sz="2400" dirty="0"/>
              <a:t>Aplicando el sistema Dupont el cual permite observar  los elementos que son los responsables del crecimiento económico de una empresa para determinar el nivel de eficiencia que la empresa está usando para sus activos, su capital de trabajo y los apalancamientos financieros se tiene:</a:t>
            </a:r>
          </a:p>
        </p:txBody>
      </p:sp>
      <p:sp>
        <p:nvSpPr>
          <p:cNvPr id="2" name="Rectángulo 1"/>
          <p:cNvSpPr/>
          <p:nvPr/>
        </p:nvSpPr>
        <p:spPr>
          <a:xfrm>
            <a:off x="12701" y="6565524"/>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4" y="6565524"/>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pic>
        <p:nvPicPr>
          <p:cNvPr id="9" name="Imagen 8">
            <a:extLst>
              <a:ext uri="{FF2B5EF4-FFF2-40B4-BE49-F238E27FC236}">
                <a16:creationId xmlns:a16="http://schemas.microsoft.com/office/drawing/2014/main" id="{70129D34-1840-433B-9A21-D3C01DBDB1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498" y="2792157"/>
            <a:ext cx="5210745" cy="3728261"/>
          </a:xfrm>
          <a:prstGeom prst="rect">
            <a:avLst/>
          </a:prstGeom>
        </p:spPr>
      </p:pic>
      <p:sp>
        <p:nvSpPr>
          <p:cNvPr id="11" name="CuadroTexto 10">
            <a:extLst>
              <a:ext uri="{FF2B5EF4-FFF2-40B4-BE49-F238E27FC236}">
                <a16:creationId xmlns:a16="http://schemas.microsoft.com/office/drawing/2014/main" id="{19DE0457-D4FA-4133-A621-30BCDE88DB27}"/>
              </a:ext>
            </a:extLst>
          </p:cNvPr>
          <p:cNvSpPr txBox="1"/>
          <p:nvPr/>
        </p:nvSpPr>
        <p:spPr>
          <a:xfrm>
            <a:off x="6243970" y="2553500"/>
            <a:ext cx="5499852" cy="3785652"/>
          </a:xfrm>
          <a:prstGeom prst="rect">
            <a:avLst/>
          </a:prstGeom>
          <a:noFill/>
        </p:spPr>
        <p:txBody>
          <a:bodyPr wrap="square" rtlCol="0">
            <a:spAutoFit/>
          </a:bodyPr>
          <a:lstStyle/>
          <a:p>
            <a:pPr algn="just"/>
            <a:r>
              <a:rPr lang="es-CO" sz="2400" dirty="0"/>
              <a:t>El indicador es de -152% mostrando que la empresa no está obteniendo rentabilidad de los recursos propios que emplea para su financiación así como también que el rendimiento más importante viene del apalancamiento financiero. igualmente se observa que para el funcionamiento de la operación los costos y gastos de ésta son mayores que los ingresos que han retornado por la misma.</a:t>
            </a:r>
          </a:p>
        </p:txBody>
      </p:sp>
    </p:spTree>
    <p:extLst>
      <p:ext uri="{BB962C8B-B14F-4D97-AF65-F5344CB8AC3E}">
        <p14:creationId xmlns:p14="http://schemas.microsoft.com/office/powerpoint/2010/main" val="41623077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673768" y="1140638"/>
            <a:ext cx="11140405" cy="6263253"/>
          </a:xfrm>
          <a:prstGeom prst="rect">
            <a:avLst/>
          </a:prstGeom>
          <a:noFill/>
        </p:spPr>
        <p:txBody>
          <a:bodyPr wrap="square" rtlCol="0">
            <a:spAutoFit/>
          </a:bodyPr>
          <a:lstStyle/>
          <a:p>
            <a:pPr algn="just"/>
            <a:r>
              <a:rPr lang="es-CO" sz="2400" dirty="0"/>
              <a:t>Aplicación de la metodología puntuación Z ORIGINA (Empresas comerciales y/o servicios):</a:t>
            </a:r>
          </a:p>
          <a:p>
            <a:pPr algn="just"/>
            <a:endParaRPr lang="es-CO" sz="2400" dirty="0"/>
          </a:p>
          <a:p>
            <a:pPr algn="just"/>
            <a:r>
              <a:rPr lang="es-CO" sz="2400" dirty="0"/>
              <a:t>Para aplicar la metodología se han construido las variables tomando las cifras de los estados financieros a fecha del 30 de diciembre de 2017, dando como resultado al correr el modelo el siguiente valor:</a:t>
            </a:r>
          </a:p>
          <a:p>
            <a:pPr algn="just"/>
            <a:endParaRPr lang="es-CO" sz="1700" dirty="0"/>
          </a:p>
          <a:p>
            <a:pPr algn="just"/>
            <a:endParaRPr lang="es-CO" sz="2400" dirty="0"/>
          </a:p>
          <a:p>
            <a:pPr algn="just"/>
            <a:r>
              <a:rPr lang="es-CO" sz="2400" dirty="0"/>
              <a:t>Puntuación-Z</a:t>
            </a:r>
            <a:r>
              <a:rPr lang="es-CO" sz="2000" dirty="0"/>
              <a:t>2017</a:t>
            </a:r>
            <a:r>
              <a:rPr lang="es-CO" sz="1700" dirty="0"/>
              <a:t>2</a:t>
            </a:r>
            <a:r>
              <a:rPr lang="es-CO" sz="2400" dirty="0"/>
              <a:t>: -1.79</a:t>
            </a:r>
          </a:p>
          <a:p>
            <a:pPr algn="just"/>
            <a:endParaRPr lang="es-CO" sz="2400" dirty="0"/>
          </a:p>
          <a:p>
            <a:pPr algn="just"/>
            <a:r>
              <a:rPr lang="es-CO" sz="2400" dirty="0"/>
              <a:t>Teniendo en cuenta el siguiente rango se observaría que el indicador se ubicaría en la franja roja:</a:t>
            </a:r>
          </a:p>
          <a:p>
            <a:pPr algn="just"/>
            <a:r>
              <a:rPr lang="es-CO" sz="2400" dirty="0"/>
              <a:t> Z ≤ 1,10                Alta Probabilidad de quiebra el siguiente año    </a:t>
            </a:r>
          </a:p>
          <a:p>
            <a:pPr algn="just"/>
            <a:r>
              <a:rPr lang="es-CO" sz="2400" dirty="0"/>
              <a:t> 1,10&lt;Z&lt;2,60        Zona gris (Se debe observar que tan cerca está a cada rango)</a:t>
            </a:r>
          </a:p>
          <a:p>
            <a:pPr algn="just"/>
            <a:r>
              <a:rPr lang="es-CO" sz="2400" dirty="0"/>
              <a:t> Z ≥ 2,60                Baja probabilidad de quiebra en el corto y mediano plazo</a:t>
            </a:r>
          </a:p>
          <a:p>
            <a:pPr algn="just"/>
            <a:endParaRPr lang="es-CO" sz="2400" b="1" dirty="0">
              <a:solidFill>
                <a:srgbClr val="000A8B"/>
              </a:solidFill>
            </a:endParaRPr>
          </a:p>
          <a:p>
            <a:pPr algn="just"/>
            <a:endParaRPr lang="es-CO"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32986" y="6540500"/>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2" name="Rectángulo 11">
            <a:extLst>
              <a:ext uri="{FF2B5EF4-FFF2-40B4-BE49-F238E27FC236}">
                <a16:creationId xmlns:a16="http://schemas.microsoft.com/office/drawing/2014/main" id="{DF6D34E1-ADAB-4F7B-8404-36E8985E25D3}"/>
              </a:ext>
            </a:extLst>
          </p:cNvPr>
          <p:cNvSpPr/>
          <p:nvPr/>
        </p:nvSpPr>
        <p:spPr>
          <a:xfrm>
            <a:off x="758938" y="5493931"/>
            <a:ext cx="8074346" cy="3175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1" name="Imagen 10">
            <a:extLst>
              <a:ext uri="{FF2B5EF4-FFF2-40B4-BE49-F238E27FC236}">
                <a16:creationId xmlns:a16="http://schemas.microsoft.com/office/drawing/2014/main" id="{1C5DFB40-65A8-4D04-98B0-754831C2E740}"/>
              </a:ext>
            </a:extLst>
          </p:cNvPr>
          <p:cNvPicPr/>
          <p:nvPr/>
        </p:nvPicPr>
        <p:blipFill>
          <a:blip r:embed="rId5">
            <a:extLst>
              <a:ext uri="{28A0092B-C50C-407E-A947-70E740481C1C}">
                <a14:useLocalDpi xmlns:a14="http://schemas.microsoft.com/office/drawing/2010/main" val="0"/>
              </a:ext>
            </a:extLst>
          </a:blip>
          <a:stretch>
            <a:fillRect/>
          </a:stretch>
        </p:blipFill>
        <p:spPr>
          <a:xfrm>
            <a:off x="758938" y="3428999"/>
            <a:ext cx="10586727" cy="586073"/>
          </a:xfrm>
          <a:prstGeom prst="rect">
            <a:avLst/>
          </a:prstGeom>
        </p:spPr>
      </p:pic>
    </p:spTree>
    <p:extLst>
      <p:ext uri="{BB962C8B-B14F-4D97-AF65-F5344CB8AC3E}">
        <p14:creationId xmlns:p14="http://schemas.microsoft.com/office/powerpoint/2010/main" val="8536445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19446" y="1412444"/>
            <a:ext cx="11140405" cy="5955476"/>
          </a:xfrm>
          <a:prstGeom prst="rect">
            <a:avLst/>
          </a:prstGeom>
          <a:noFill/>
        </p:spPr>
        <p:txBody>
          <a:bodyPr wrap="square" rtlCol="0">
            <a:spAutoFit/>
          </a:bodyPr>
          <a:lstStyle/>
          <a:p>
            <a:pPr algn="just"/>
            <a:r>
              <a:rPr lang="es-CO" sz="2800" dirty="0"/>
              <a:t>Teniendo de precedente lo anterior, la sociedad debería enajenarse tempranamente ya que el modelo está indicando que actualmente (2018), se está obteniendo pérdidas, situación que se ratifica dentro del apartado de operatividad.</a:t>
            </a:r>
            <a:endParaRPr lang="es-CO" sz="2400" b="1" dirty="0">
              <a:solidFill>
                <a:srgbClr val="293166"/>
              </a:solidFill>
            </a:endParaRPr>
          </a:p>
          <a:p>
            <a:pPr algn="ctr"/>
            <a:r>
              <a:rPr lang="es-CO" sz="3200" b="1" dirty="0">
                <a:solidFill>
                  <a:srgbClr val="293166"/>
                </a:solidFill>
              </a:rPr>
              <a:t>Conclusión</a:t>
            </a:r>
          </a:p>
          <a:p>
            <a:pPr algn="ctr"/>
            <a:endParaRPr lang="es-CO" sz="900" b="1" dirty="0">
              <a:solidFill>
                <a:srgbClr val="293166"/>
              </a:solidFill>
            </a:endParaRPr>
          </a:p>
          <a:p>
            <a:pPr algn="just"/>
            <a:r>
              <a:rPr lang="es-CO" sz="2800" dirty="0"/>
              <a:t>La Gerencia de Sociedades Activas considera de gran utilidad poder hacer uso de la metodología propuesta con el objeto de tener un soporte robusto por el cual enviar una sociedad mediante el proceso de enajenación temprana, permitiendo así una adecuada gestión de aquellas sociedades que presenten condiciones similares al caso expuesto anteriormente.</a:t>
            </a:r>
          </a:p>
          <a:p>
            <a:pPr algn="just"/>
            <a:endParaRPr lang="es-CO" sz="3200" dirty="0"/>
          </a:p>
          <a:p>
            <a:pPr algn="just"/>
            <a:endParaRPr lang="es-CO" sz="3200" b="1" dirty="0">
              <a:solidFill>
                <a:srgbClr val="000A8B"/>
              </a:solidFill>
            </a:endParaRPr>
          </a:p>
          <a:p>
            <a:pPr algn="just"/>
            <a:endParaRPr lang="es-CO" sz="2400" b="1" dirty="0">
              <a:solidFill>
                <a:srgbClr val="000A8B"/>
              </a:solidFill>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536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a:p>
            <a:pPr algn="r"/>
            <a:endParaRPr lang="es-ES" sz="1400" dirty="0">
              <a:solidFill>
                <a:srgbClr val="A9A8A9"/>
              </a:solidFill>
              <a:latin typeface="Lato Regular"/>
              <a:cs typeface="Lato Regular"/>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31155839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20420"/>
            <a:ext cx="12192000" cy="3375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862DE2FE-DD36-4D9F-BAC6-B652934725DA}"/>
              </a:ext>
            </a:extLst>
          </p:cNvPr>
          <p:cNvSpPr txBox="1"/>
          <p:nvPr/>
        </p:nvSpPr>
        <p:spPr>
          <a:xfrm>
            <a:off x="1696528" y="2925336"/>
            <a:ext cx="8798943" cy="769441"/>
          </a:xfrm>
          <a:prstGeom prst="rect">
            <a:avLst/>
          </a:prstGeom>
          <a:noFill/>
        </p:spPr>
        <p:txBody>
          <a:bodyPr wrap="square" rtlCol="0">
            <a:spAutoFit/>
          </a:bodyPr>
          <a:lstStyle/>
          <a:p>
            <a:pPr algn="ctr"/>
            <a:r>
              <a:rPr lang="es-CO" sz="4400" b="1" dirty="0">
                <a:solidFill>
                  <a:srgbClr val="002060"/>
                </a:solidFill>
              </a:rPr>
              <a:t>6. GASESOSAS RIO</a:t>
            </a:r>
          </a:p>
        </p:txBody>
      </p:sp>
      <p:sp>
        <p:nvSpPr>
          <p:cNvPr id="10" name="CuadroTexto 9">
            <a:extLst>
              <a:ext uri="{FF2B5EF4-FFF2-40B4-BE49-F238E27FC236}">
                <a16:creationId xmlns:a16="http://schemas.microsoft.com/office/drawing/2014/main" id="{863C16EA-79BF-480A-AF90-1CC1DF79EDAB}"/>
              </a:ext>
            </a:extLst>
          </p:cNvPr>
          <p:cNvSpPr txBox="1"/>
          <p:nvPr/>
        </p:nvSpPr>
        <p:spPr>
          <a:xfrm>
            <a:off x="6799992"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de Sociedades Activas</a:t>
            </a:r>
          </a:p>
        </p:txBody>
      </p:sp>
      <p:pic>
        <p:nvPicPr>
          <p:cNvPr id="8" name="Imagen 7">
            <a:extLst>
              <a:ext uri="{FF2B5EF4-FFF2-40B4-BE49-F238E27FC236}">
                <a16:creationId xmlns:a16="http://schemas.microsoft.com/office/drawing/2014/main" id="{991FDC24-D84A-4D2B-A1A7-C56A4BCAB3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11" name="Imagen 10">
            <a:extLst>
              <a:ext uri="{FF2B5EF4-FFF2-40B4-BE49-F238E27FC236}">
                <a16:creationId xmlns:a16="http://schemas.microsoft.com/office/drawing/2014/main" id="{CFE5B5EA-23D6-40CC-B5FE-609463CFD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4" name="Imagen 13">
            <a:extLst>
              <a:ext uri="{FF2B5EF4-FFF2-40B4-BE49-F238E27FC236}">
                <a16:creationId xmlns:a16="http://schemas.microsoft.com/office/drawing/2014/main" id="{F1030C9A-CF71-43CC-B533-9F19D80DF3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1636431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5"/>
          <p:cNvSpPr>
            <a:spLocks noChangeArrowheads="1"/>
          </p:cNvSpPr>
          <p:nvPr/>
        </p:nvSpPr>
        <p:spPr bwMode="auto">
          <a:xfrm>
            <a:off x="4249739" y="5832476"/>
            <a:ext cx="3216275" cy="327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dirty="0"/>
          </a:p>
        </p:txBody>
      </p:sp>
      <p:sp>
        <p:nvSpPr>
          <p:cNvPr id="5" name="4 CuadroTexto"/>
          <p:cNvSpPr txBox="1"/>
          <p:nvPr/>
        </p:nvSpPr>
        <p:spPr>
          <a:xfrm>
            <a:off x="2927648" y="908720"/>
            <a:ext cx="5720990" cy="477054"/>
          </a:xfrm>
          <a:prstGeom prst="rect">
            <a:avLst/>
          </a:prstGeom>
          <a:noFill/>
        </p:spPr>
        <p:txBody>
          <a:bodyPr wrap="none" rtlCol="0">
            <a:spAutoFit/>
          </a:bodyPr>
          <a:lstStyle/>
          <a:p>
            <a:r>
              <a:rPr lang="es-CO" sz="2500" b="1" dirty="0">
                <a:solidFill>
                  <a:schemeClr val="bg1"/>
                </a:solidFill>
              </a:rPr>
              <a:t>ACTUALIZACIÓN VALOR PISO DE SUBASTA</a:t>
            </a:r>
          </a:p>
        </p:txBody>
      </p:sp>
      <p:sp>
        <p:nvSpPr>
          <p:cNvPr id="6" name="5 Rectángulo"/>
          <p:cNvSpPr/>
          <p:nvPr/>
        </p:nvSpPr>
        <p:spPr>
          <a:xfrm>
            <a:off x="2324989" y="5426640"/>
            <a:ext cx="7812360" cy="738664"/>
          </a:xfrm>
          <a:prstGeom prst="rect">
            <a:avLst/>
          </a:prstGeom>
        </p:spPr>
        <p:txBody>
          <a:bodyPr wrap="square">
            <a:spAutoFit/>
          </a:bodyPr>
          <a:lstStyle/>
          <a:p>
            <a:pPr algn="just"/>
            <a:r>
              <a:rPr lang="es-CO" sz="1400" i="1" dirty="0"/>
              <a:t>Este documento es de carácter confidencial, por lo que se estima se considere la importancia que conlleva esta información, la cual no debe ser divulgada por ningún concepto, sin autorización expresa de la firma Sugestion Banca de Inversión.</a:t>
            </a:r>
          </a:p>
        </p:txBody>
      </p:sp>
      <p:sp>
        <p:nvSpPr>
          <p:cNvPr id="7" name="CuadroTexto 6"/>
          <p:cNvSpPr txBox="1"/>
          <p:nvPr/>
        </p:nvSpPr>
        <p:spPr>
          <a:xfrm>
            <a:off x="7968208" y="6381329"/>
            <a:ext cx="2684196" cy="461665"/>
          </a:xfrm>
          <a:prstGeom prst="rect">
            <a:avLst/>
          </a:prstGeom>
          <a:noFill/>
        </p:spPr>
        <p:txBody>
          <a:bodyPr wrap="none" rtlCol="0">
            <a:spAutoFit/>
          </a:bodyPr>
          <a:lstStyle/>
          <a:p>
            <a:r>
              <a:rPr lang="es-CO" sz="2400" b="1" dirty="0">
                <a:solidFill>
                  <a:srgbClr val="6B9D69"/>
                </a:solidFill>
              </a:rPr>
              <a:t>Noviembre de 2018</a:t>
            </a:r>
          </a:p>
        </p:txBody>
      </p:sp>
      <p:pic>
        <p:nvPicPr>
          <p:cNvPr id="2" name="Imagen 1"/>
          <p:cNvPicPr>
            <a:picLocks noChangeAspect="1"/>
          </p:cNvPicPr>
          <p:nvPr/>
        </p:nvPicPr>
        <p:blipFill>
          <a:blip r:embed="rId2"/>
          <a:stretch>
            <a:fillRect/>
          </a:stretch>
        </p:blipFill>
        <p:spPr>
          <a:xfrm>
            <a:off x="4412206" y="1624362"/>
            <a:ext cx="3367588" cy="3293575"/>
          </a:xfrm>
          <a:prstGeom prst="rect">
            <a:avLst/>
          </a:prstGeom>
        </p:spPr>
      </p:pic>
      <p:sp>
        <p:nvSpPr>
          <p:cNvPr id="3" name="CuadroTexto 2"/>
          <p:cNvSpPr txBox="1"/>
          <p:nvPr/>
        </p:nvSpPr>
        <p:spPr>
          <a:xfrm>
            <a:off x="5139648" y="4987622"/>
            <a:ext cx="1912703" cy="369332"/>
          </a:xfrm>
          <a:prstGeom prst="rect">
            <a:avLst/>
          </a:prstGeom>
          <a:noFill/>
        </p:spPr>
        <p:txBody>
          <a:bodyPr wrap="none" rtlCol="0">
            <a:spAutoFit/>
          </a:bodyPr>
          <a:lstStyle/>
          <a:p>
            <a:r>
              <a:rPr lang="es-CO" b="1" dirty="0">
                <a:solidFill>
                  <a:srgbClr val="00B050"/>
                </a:solidFill>
              </a:rPr>
              <a:t>NIT 800.216.414-6</a:t>
            </a:r>
          </a:p>
        </p:txBody>
      </p:sp>
      <p:pic>
        <p:nvPicPr>
          <p:cNvPr id="8" name="Imagen 7">
            <a:extLst>
              <a:ext uri="{FF2B5EF4-FFF2-40B4-BE49-F238E27FC236}">
                <a16:creationId xmlns:a16="http://schemas.microsoft.com/office/drawing/2014/main" id="{91981726-6889-4B6E-BC15-BDB0C2164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8">
            <a:extLst>
              <a:ext uri="{FF2B5EF4-FFF2-40B4-BE49-F238E27FC236}">
                <a16:creationId xmlns:a16="http://schemas.microsoft.com/office/drawing/2014/main" id="{6038761A-35A4-40E0-BA40-CF00B99AC6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a:extLst>
              <a:ext uri="{FF2B5EF4-FFF2-40B4-BE49-F238E27FC236}">
                <a16:creationId xmlns:a16="http://schemas.microsoft.com/office/drawing/2014/main" id="{FDE2472E-F367-4397-8157-50C7E4BB68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4915622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3731259" y="828002"/>
            <a:ext cx="3416128" cy="584775"/>
          </a:xfrm>
          <a:prstGeom prst="rect">
            <a:avLst/>
          </a:prstGeom>
          <a:noFill/>
        </p:spPr>
        <p:txBody>
          <a:bodyPr wrap="none" rtlCol="0">
            <a:spAutoFit/>
          </a:bodyPr>
          <a:lstStyle/>
          <a:p>
            <a:r>
              <a:rPr lang="es-CO" sz="3200" b="1" dirty="0">
                <a:solidFill>
                  <a:schemeClr val="bg1"/>
                </a:solidFill>
              </a:rPr>
              <a:t>Resumen ejecutivo</a:t>
            </a:r>
          </a:p>
        </p:txBody>
      </p:sp>
      <p:sp>
        <p:nvSpPr>
          <p:cNvPr id="5" name="4 CuadroTexto"/>
          <p:cNvSpPr txBox="1"/>
          <p:nvPr/>
        </p:nvSpPr>
        <p:spPr>
          <a:xfrm>
            <a:off x="649357" y="1412776"/>
            <a:ext cx="10668000" cy="5570756"/>
          </a:xfrm>
          <a:prstGeom prst="rect">
            <a:avLst/>
          </a:prstGeom>
          <a:noFill/>
        </p:spPr>
        <p:txBody>
          <a:bodyPr wrap="square" rtlCol="0">
            <a:spAutoFit/>
          </a:bodyPr>
          <a:lstStyle/>
          <a:p>
            <a:pPr algn="ctr"/>
            <a:r>
              <a:rPr lang="es-CO" sz="4400" b="1" dirty="0">
                <a:solidFill>
                  <a:srgbClr val="002060"/>
                </a:solidFill>
              </a:rPr>
              <a:t>Introducción </a:t>
            </a:r>
          </a:p>
          <a:p>
            <a:pPr algn="just"/>
            <a:endParaRPr lang="es-CO" sz="2400" b="1" dirty="0">
              <a:solidFill>
                <a:srgbClr val="0070C0"/>
              </a:solidFill>
            </a:endParaRPr>
          </a:p>
          <a:p>
            <a:pPr marL="342900" indent="-342900" algn="just">
              <a:buFont typeface="Arial" panose="020B0604020202020204" pitchFamily="34" charset="0"/>
              <a:buChar char="•"/>
            </a:pPr>
            <a:r>
              <a:rPr lang="es-CO" sz="2400" dirty="0"/>
              <a:t>Este documento presenta la actualización del valor mínimo propuesto para la subasta de enajenación de la compañía. Este valor está basado en estudios de mercado, información que el asesor recibió de la administración de Gaseosas Rio, de información pública de mercado y de sus propios análisis y experiencias como consultor. </a:t>
            </a:r>
          </a:p>
          <a:p>
            <a:pPr marL="342900" indent="-342900" algn="just">
              <a:buFont typeface="Arial" panose="020B0604020202020204" pitchFamily="34" charset="0"/>
              <a:buChar char="•"/>
            </a:pPr>
            <a:endParaRPr lang="es-CO" sz="2400" dirty="0"/>
          </a:p>
          <a:p>
            <a:pPr marL="342900" indent="-342900" algn="just">
              <a:buFont typeface="Arial" panose="020B0604020202020204" pitchFamily="34" charset="0"/>
              <a:buChar char="•"/>
            </a:pPr>
            <a:r>
              <a:rPr lang="es-CO" sz="2400" dirty="0"/>
              <a:t>Para recibir la información por parte de la compañía se realizaron visitas presenciales y diversas entregas parciales recibidas físicamente y por medios electrónicos.  Toda esta información está enmarcada en un acuerdo de confidencialidad entre el asesor y la compañía.</a:t>
            </a:r>
          </a:p>
          <a:p>
            <a:pPr marL="342900" indent="-342900" algn="just">
              <a:buFont typeface="Arial" panose="020B0604020202020204" pitchFamily="34" charset="0"/>
              <a:buChar char="•"/>
            </a:pPr>
            <a:endParaRPr lang="es-CO" sz="2400" dirty="0"/>
          </a:p>
          <a:p>
            <a:pPr marL="342900" indent="-342900" algn="just">
              <a:buFont typeface="Arial" panose="020B0604020202020204" pitchFamily="34" charset="0"/>
              <a:buChar char="•"/>
            </a:pPr>
            <a:endParaRPr lang="es-CO" sz="2400" dirty="0"/>
          </a:p>
        </p:txBody>
      </p:sp>
      <p:pic>
        <p:nvPicPr>
          <p:cNvPr id="4" name="Imagen 3">
            <a:extLst>
              <a:ext uri="{FF2B5EF4-FFF2-40B4-BE49-F238E27FC236}">
                <a16:creationId xmlns:a16="http://schemas.microsoft.com/office/drawing/2014/main" id="{F3996097-D576-41F0-B362-B04F1EDE7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6" name="Imagen 5">
            <a:extLst>
              <a:ext uri="{FF2B5EF4-FFF2-40B4-BE49-F238E27FC236}">
                <a16:creationId xmlns:a16="http://schemas.microsoft.com/office/drawing/2014/main" id="{AEF13967-EC2F-4A5C-9B56-851E4BD8DA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8" name="Imagen 7">
            <a:extLst>
              <a:ext uri="{FF2B5EF4-FFF2-40B4-BE49-F238E27FC236}">
                <a16:creationId xmlns:a16="http://schemas.microsoft.com/office/drawing/2014/main" id="{38B81EF1-63B6-4E65-82F2-2F33C40B17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33475837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3731259" y="828002"/>
            <a:ext cx="3416128" cy="584775"/>
          </a:xfrm>
          <a:prstGeom prst="rect">
            <a:avLst/>
          </a:prstGeom>
          <a:noFill/>
        </p:spPr>
        <p:txBody>
          <a:bodyPr wrap="none" rtlCol="0">
            <a:spAutoFit/>
          </a:bodyPr>
          <a:lstStyle/>
          <a:p>
            <a:r>
              <a:rPr lang="es-CO" sz="3200" b="1" dirty="0">
                <a:solidFill>
                  <a:schemeClr val="bg1"/>
                </a:solidFill>
              </a:rPr>
              <a:t>Resumen ejecutivo</a:t>
            </a:r>
          </a:p>
        </p:txBody>
      </p:sp>
      <p:sp>
        <p:nvSpPr>
          <p:cNvPr id="5" name="4 CuadroTexto"/>
          <p:cNvSpPr txBox="1"/>
          <p:nvPr/>
        </p:nvSpPr>
        <p:spPr>
          <a:xfrm>
            <a:off x="728870" y="1268895"/>
            <a:ext cx="10734260" cy="6709529"/>
          </a:xfrm>
          <a:prstGeom prst="rect">
            <a:avLst/>
          </a:prstGeom>
          <a:noFill/>
        </p:spPr>
        <p:txBody>
          <a:bodyPr wrap="square" rtlCol="0">
            <a:spAutoFit/>
          </a:bodyPr>
          <a:lstStyle/>
          <a:p>
            <a:pPr algn="ctr"/>
            <a:r>
              <a:rPr lang="es-CO" sz="3600" b="1" dirty="0">
                <a:solidFill>
                  <a:srgbClr val="002060"/>
                </a:solidFill>
              </a:rPr>
              <a:t>Contexto</a:t>
            </a:r>
          </a:p>
          <a:p>
            <a:pPr algn="ctr"/>
            <a:endParaRPr lang="es-CO" sz="2400" b="1" dirty="0">
              <a:solidFill>
                <a:srgbClr val="0070C0"/>
              </a:solidFill>
            </a:endParaRPr>
          </a:p>
          <a:p>
            <a:pPr marL="285750" indent="-285750" algn="just">
              <a:buFont typeface="Arial" panose="020B0604020202020204" pitchFamily="34" charset="0"/>
              <a:buChar char="•"/>
            </a:pPr>
            <a:r>
              <a:rPr lang="es-CO" sz="2000" dirty="0"/>
              <a:t>Cuando nos referimos a Gaseosas Rio, nos referimos a la unidad económica conformada por Gaseosas Rio Ltda y Grupo Cano </a:t>
            </a:r>
            <a:r>
              <a:rPr lang="es-CO" sz="2000" dirty="0" err="1"/>
              <a:t>Graca</a:t>
            </a:r>
            <a:r>
              <a:rPr lang="es-CO" sz="2000" dirty="0"/>
              <a:t> SCS, dueña del inmueble en el que opera Gaseosas Rio Ltda.</a:t>
            </a:r>
          </a:p>
          <a:p>
            <a:pPr algn="just"/>
            <a:endParaRPr lang="es-CO" sz="2000" b="1" dirty="0">
              <a:solidFill>
                <a:srgbClr val="0070C0"/>
              </a:solidFill>
            </a:endParaRPr>
          </a:p>
          <a:p>
            <a:pPr marL="342900" indent="-342900" algn="just">
              <a:buFont typeface="Arial" panose="020B0604020202020204" pitchFamily="34" charset="0"/>
              <a:buChar char="•"/>
            </a:pPr>
            <a:r>
              <a:rPr lang="es-CO" sz="2000" dirty="0"/>
              <a:t>La valoración de Gaseosas Rio tiene como propósito principal la búsqueda de un comprador que optimice la estructura de capital de la compañía y le signifique ingresos al Estado originados por el producto de la venta.</a:t>
            </a:r>
            <a:endParaRPr lang="es-CO" sz="2000" i="1" dirty="0"/>
          </a:p>
          <a:p>
            <a:pPr marL="342900" indent="-342900" algn="just">
              <a:buFont typeface="Arial" panose="020B0604020202020204" pitchFamily="34" charset="0"/>
              <a:buChar char="•"/>
            </a:pPr>
            <a:endParaRPr lang="es-CO" sz="2000" i="1" dirty="0"/>
          </a:p>
          <a:p>
            <a:pPr marL="342900" indent="-342900" algn="just">
              <a:buFont typeface="Arial" panose="020B0604020202020204" pitchFamily="34" charset="0"/>
              <a:buChar char="•"/>
            </a:pPr>
            <a:r>
              <a:rPr lang="es-CO" sz="2000" dirty="0"/>
              <a:t>La valoración se realizó bajo el supuesto de la compañía mantenida en marcha.  </a:t>
            </a:r>
          </a:p>
          <a:p>
            <a:pPr algn="just"/>
            <a:endParaRPr lang="es-CO" sz="2000" dirty="0"/>
          </a:p>
          <a:p>
            <a:pPr marL="285750" indent="-285750" algn="just">
              <a:buFont typeface="Arial" panose="020B0604020202020204" pitchFamily="34" charset="0"/>
              <a:buChar char="•"/>
            </a:pPr>
            <a:r>
              <a:rPr lang="es-CO" sz="2000" dirty="0"/>
              <a:t>El valor conseguido en esta valoración es el resultado de la revisión de estados financieros y de elementos relevantes del mercado.    </a:t>
            </a:r>
          </a:p>
          <a:p>
            <a:pPr marL="285750" indent="-285750" algn="just">
              <a:buFont typeface="Arial" panose="020B0604020202020204" pitchFamily="34" charset="0"/>
              <a:buChar char="•"/>
            </a:pPr>
            <a:endParaRPr lang="es-CO" sz="2000" i="1" dirty="0"/>
          </a:p>
          <a:p>
            <a:pPr marL="285750" indent="-285750" algn="just">
              <a:buFont typeface="Arial" panose="020B0604020202020204" pitchFamily="34" charset="0"/>
              <a:buChar char="•"/>
            </a:pPr>
            <a:r>
              <a:rPr lang="es-CO" sz="2000" dirty="0"/>
              <a:t>La valoración es el elemento inicial determinante y previo para adelantar la enajenación de la unidad valorada mediante una subasta a posibles compradores como  mecanismo que maximice el valor para el estado. </a:t>
            </a:r>
          </a:p>
          <a:p>
            <a:pPr marL="342900" indent="-342900" algn="just">
              <a:buFont typeface="Arial" panose="020B0604020202020204" pitchFamily="34" charset="0"/>
              <a:buChar char="•"/>
            </a:pPr>
            <a:endParaRPr lang="es-CO" i="1" dirty="0"/>
          </a:p>
          <a:p>
            <a:pPr marL="342900" indent="-342900" algn="just">
              <a:buFont typeface="Arial" panose="020B0604020202020204" pitchFamily="34" charset="0"/>
              <a:buChar char="•"/>
            </a:pPr>
            <a:endParaRPr lang="es-CO" sz="2200" dirty="0"/>
          </a:p>
          <a:p>
            <a:pPr marL="342900" indent="-342900" algn="just">
              <a:buFont typeface="Arial" panose="020B0604020202020204" pitchFamily="34" charset="0"/>
              <a:buChar char="•"/>
            </a:pPr>
            <a:endParaRPr lang="es-CO" sz="2200" dirty="0"/>
          </a:p>
        </p:txBody>
      </p:sp>
      <p:pic>
        <p:nvPicPr>
          <p:cNvPr id="4" name="Imagen 3">
            <a:extLst>
              <a:ext uri="{FF2B5EF4-FFF2-40B4-BE49-F238E27FC236}">
                <a16:creationId xmlns:a16="http://schemas.microsoft.com/office/drawing/2014/main" id="{68CAB235-E1C6-4206-81DD-613CB8852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6" name="Imagen 5">
            <a:extLst>
              <a:ext uri="{FF2B5EF4-FFF2-40B4-BE49-F238E27FC236}">
                <a16:creationId xmlns:a16="http://schemas.microsoft.com/office/drawing/2014/main" id="{4852EA2A-3E52-4D8E-8612-0FA623191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8" name="Imagen 7">
            <a:extLst>
              <a:ext uri="{FF2B5EF4-FFF2-40B4-BE49-F238E27FC236}">
                <a16:creationId xmlns:a16="http://schemas.microsoft.com/office/drawing/2014/main" id="{1A7D4D38-9222-4BD6-9C73-CC462CF661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945716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3731259" y="828002"/>
            <a:ext cx="3416128" cy="584775"/>
          </a:xfrm>
          <a:prstGeom prst="rect">
            <a:avLst/>
          </a:prstGeom>
          <a:noFill/>
        </p:spPr>
        <p:txBody>
          <a:bodyPr wrap="none" rtlCol="0">
            <a:spAutoFit/>
          </a:bodyPr>
          <a:lstStyle/>
          <a:p>
            <a:r>
              <a:rPr lang="es-CO" sz="3200" b="1" dirty="0">
                <a:solidFill>
                  <a:schemeClr val="bg1"/>
                </a:solidFill>
              </a:rPr>
              <a:t>Resumen ejecutivo</a:t>
            </a:r>
          </a:p>
        </p:txBody>
      </p:sp>
      <p:sp>
        <p:nvSpPr>
          <p:cNvPr id="5" name="4 CuadroTexto"/>
          <p:cNvSpPr txBox="1"/>
          <p:nvPr/>
        </p:nvSpPr>
        <p:spPr>
          <a:xfrm>
            <a:off x="755374" y="1758583"/>
            <a:ext cx="10668000" cy="4524315"/>
          </a:xfrm>
          <a:prstGeom prst="rect">
            <a:avLst/>
          </a:prstGeom>
          <a:noFill/>
          <a:ln>
            <a:noFill/>
          </a:ln>
        </p:spPr>
        <p:txBody>
          <a:bodyPr wrap="square" rtlCol="0">
            <a:spAutoFit/>
          </a:bodyPr>
          <a:lstStyle/>
          <a:p>
            <a:pPr algn="ctr"/>
            <a:r>
              <a:rPr lang="es-CO" sz="4000" b="1" dirty="0">
                <a:solidFill>
                  <a:srgbClr val="002060"/>
                </a:solidFill>
              </a:rPr>
              <a:t>Valor de la Compañía</a:t>
            </a:r>
          </a:p>
          <a:p>
            <a:pPr algn="just"/>
            <a:endParaRPr lang="es-CO" sz="2400" dirty="0"/>
          </a:p>
          <a:p>
            <a:pPr marL="342900" indent="-342900" algn="just">
              <a:buFont typeface="Arial" panose="020B0604020202020204" pitchFamily="34" charset="0"/>
              <a:buChar char="•"/>
            </a:pPr>
            <a:r>
              <a:rPr lang="es-CO" sz="2000" dirty="0"/>
              <a:t>La valoración se realizó bajo el supuesto de la compañía en marcha y se incluye los activos y pasivos no productivos. Al valor encontrado se agrega el valor del inmueble en el que opera la compañía.</a:t>
            </a:r>
          </a:p>
          <a:p>
            <a:pPr marL="342900" indent="-342900" algn="just">
              <a:buFont typeface="Arial" panose="020B0604020202020204" pitchFamily="34" charset="0"/>
              <a:buChar char="•"/>
            </a:pPr>
            <a:endParaRPr lang="es-CO" sz="2000" dirty="0"/>
          </a:p>
          <a:p>
            <a:pPr marL="285750" indent="-285750" algn="just">
              <a:buFont typeface="Arial" panose="020B0604020202020204" pitchFamily="34" charset="0"/>
              <a:buChar char="•"/>
            </a:pPr>
            <a:r>
              <a:rPr lang="es-CO" sz="2000" dirty="0"/>
              <a:t>El precio base mínimo de venta del activo corresponde a la suma de </a:t>
            </a:r>
            <a:r>
              <a:rPr lang="es-CO" sz="2000" b="1" dirty="0"/>
              <a:t>COP$2.056</a:t>
            </a:r>
            <a:r>
              <a:rPr lang="es-CO" sz="2000" dirty="0"/>
              <a:t> millones (dos mil cincuenta y seis millones de pesos). Este valor mínimo está dividido en el valor operativo mínimo de las compañía establecido en COP$651 millones (seiscientos cincuenta y un millones de pesos) y el valor del inmueble propiedad de la compañía GRUPO CANO GRACA S.C.S. avaluado técnicamente en COP$1.405 (mil cuatrocientos cinco millones de pesos colombianos). No es posible presentar posturas por los activos separados debido a que la SUBASTA se refiere a la unidad económica</a:t>
            </a:r>
          </a:p>
        </p:txBody>
      </p:sp>
      <p:pic>
        <p:nvPicPr>
          <p:cNvPr id="4" name="Imagen 3">
            <a:extLst>
              <a:ext uri="{FF2B5EF4-FFF2-40B4-BE49-F238E27FC236}">
                <a16:creationId xmlns:a16="http://schemas.microsoft.com/office/drawing/2014/main" id="{DF55E307-11A0-4D02-A04B-2AF3BF51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6" name="Imagen 5">
            <a:extLst>
              <a:ext uri="{FF2B5EF4-FFF2-40B4-BE49-F238E27FC236}">
                <a16:creationId xmlns:a16="http://schemas.microsoft.com/office/drawing/2014/main" id="{A1643BEA-4F0B-4F89-939F-90A72D388E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8" name="Imagen 7">
            <a:extLst>
              <a:ext uri="{FF2B5EF4-FFF2-40B4-BE49-F238E27FC236}">
                <a16:creationId xmlns:a16="http://schemas.microsoft.com/office/drawing/2014/main" id="{819CC6A0-651D-43E4-AA1F-28FAEAE3E0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27067302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CuadroTexto"/>
          <p:cNvSpPr txBox="1"/>
          <p:nvPr/>
        </p:nvSpPr>
        <p:spPr>
          <a:xfrm>
            <a:off x="3431704" y="828002"/>
            <a:ext cx="4657044" cy="584775"/>
          </a:xfrm>
          <a:prstGeom prst="rect">
            <a:avLst/>
          </a:prstGeom>
          <a:noFill/>
        </p:spPr>
        <p:txBody>
          <a:bodyPr wrap="none" rtlCol="0">
            <a:spAutoFit/>
          </a:bodyPr>
          <a:lstStyle/>
          <a:p>
            <a:r>
              <a:rPr lang="es-CO" sz="3200" b="1" dirty="0">
                <a:solidFill>
                  <a:schemeClr val="bg1"/>
                </a:solidFill>
              </a:rPr>
              <a:t>Valoración de la compañía</a:t>
            </a:r>
          </a:p>
        </p:txBody>
      </p:sp>
      <p:sp>
        <p:nvSpPr>
          <p:cNvPr id="10" name="9 CuadroTexto"/>
          <p:cNvSpPr txBox="1"/>
          <p:nvPr/>
        </p:nvSpPr>
        <p:spPr>
          <a:xfrm>
            <a:off x="410817" y="1283804"/>
            <a:ext cx="11370365" cy="5447645"/>
          </a:xfrm>
          <a:prstGeom prst="rect">
            <a:avLst/>
          </a:prstGeom>
          <a:noFill/>
        </p:spPr>
        <p:txBody>
          <a:bodyPr wrap="square" rtlCol="0">
            <a:spAutoFit/>
          </a:bodyPr>
          <a:lstStyle/>
          <a:p>
            <a:pPr algn="ctr"/>
            <a:r>
              <a:rPr lang="es-CO" sz="2800" b="1" dirty="0">
                <a:solidFill>
                  <a:srgbClr val="002060"/>
                </a:solidFill>
              </a:rPr>
              <a:t>Sobre la valoración por flujo de caja libre</a:t>
            </a:r>
          </a:p>
          <a:p>
            <a:pPr algn="just"/>
            <a:endParaRPr lang="es-CO" sz="1400" dirty="0">
              <a:solidFill>
                <a:srgbClr val="0070C0"/>
              </a:solidFill>
            </a:endParaRPr>
          </a:p>
          <a:p>
            <a:pPr marL="342900" indent="-342900" algn="just">
              <a:buFont typeface="Arial" panose="020B0604020202020204" pitchFamily="34" charset="0"/>
              <a:buChar char="•"/>
            </a:pPr>
            <a:r>
              <a:rPr lang="es-CO" dirty="0"/>
              <a:t>De los diferentes tipos de metodologías de valoración que existen, la más ampliamente utilizada es la de flujos de caja libre descontados. </a:t>
            </a:r>
          </a:p>
          <a:p>
            <a:pPr algn="just"/>
            <a:endParaRPr lang="es-CO" dirty="0"/>
          </a:p>
          <a:p>
            <a:pPr marL="342900" indent="-342900" algn="just">
              <a:buFont typeface="Arial" panose="020B0604020202020204" pitchFamily="34" charset="0"/>
              <a:buChar char="•"/>
            </a:pPr>
            <a:r>
              <a:rPr lang="es-CO" dirty="0"/>
              <a:t>Este tipo de valoración tiene tres elementos fundamentales:</a:t>
            </a:r>
          </a:p>
          <a:p>
            <a:pPr lvl="1" algn="just"/>
            <a:r>
              <a:rPr lang="es-CO" u="sng" dirty="0"/>
              <a:t> a. Proyección del flujo de caja</a:t>
            </a:r>
          </a:p>
          <a:p>
            <a:pPr marL="742950" lvl="1" indent="-285750" algn="just">
              <a:buFont typeface="Arial" panose="020B0604020202020204" pitchFamily="34" charset="0"/>
              <a:buChar char="•"/>
            </a:pPr>
            <a:r>
              <a:rPr lang="es-CO" dirty="0"/>
              <a:t>Para realizar este cálculo se proyectan los flujos de caja libre utilizando diferentes supuestos de crecimiento de ingresos y gastos. </a:t>
            </a:r>
          </a:p>
          <a:p>
            <a:pPr marL="742950" lvl="1" indent="-285750" algn="just">
              <a:buFont typeface="Arial" panose="020B0604020202020204" pitchFamily="34" charset="0"/>
              <a:buChar char="•"/>
            </a:pPr>
            <a:r>
              <a:rPr lang="es-CO" dirty="0"/>
              <a:t>Para la proyección del estado de resultados, se utilizan elementos relacionados con la estrategia actual de la compañía en marcha sin incluir posibilidades de diversificación. </a:t>
            </a:r>
          </a:p>
          <a:p>
            <a:pPr lvl="1" algn="just"/>
            <a:r>
              <a:rPr lang="es-CO" u="sng" dirty="0"/>
              <a:t>b. Tasa de descuento</a:t>
            </a:r>
          </a:p>
          <a:p>
            <a:pPr marL="800100" lvl="1" indent="-342900" algn="just">
              <a:buFont typeface="Arial" panose="020B0604020202020204" pitchFamily="34" charset="0"/>
              <a:buChar char="•"/>
            </a:pPr>
            <a:r>
              <a:rPr lang="es-CO" dirty="0"/>
              <a:t>Se inicia estimando el costo de capital usando el modelo CAPM.  Después se calcula el costo de la deuda para llegar finalmente a la estimación del costo promedio ponderado de los recursos, que es la tasa para descontar los flujos de caja libre. </a:t>
            </a:r>
          </a:p>
          <a:p>
            <a:pPr lvl="1" algn="just"/>
            <a:r>
              <a:rPr lang="es-CO" u="sng" dirty="0"/>
              <a:t>c. Valor terminal</a:t>
            </a:r>
          </a:p>
          <a:p>
            <a:pPr marL="742950" lvl="1" indent="-285750" algn="just">
              <a:buFont typeface="Arial" panose="020B0604020202020204" pitchFamily="34" charset="0"/>
              <a:buChar char="•"/>
            </a:pPr>
            <a:r>
              <a:rPr lang="es-CO" dirty="0"/>
              <a:t>Después de calcular de forma individual los flujos de caja de los 10 primeros años se determina para el año 11 el valor terminal que incluye todos los flujos de allí en adelante.   En esta valoración se estimó una perpetuidad suponiendo un crecimiento  constante en adelante del 3,0%. </a:t>
            </a:r>
          </a:p>
        </p:txBody>
      </p:sp>
      <p:pic>
        <p:nvPicPr>
          <p:cNvPr id="4" name="Imagen 3">
            <a:extLst>
              <a:ext uri="{FF2B5EF4-FFF2-40B4-BE49-F238E27FC236}">
                <a16:creationId xmlns:a16="http://schemas.microsoft.com/office/drawing/2014/main" id="{08BA216F-0956-4CA4-BE5C-6AED5C694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5" name="Imagen 4">
            <a:extLst>
              <a:ext uri="{FF2B5EF4-FFF2-40B4-BE49-F238E27FC236}">
                <a16:creationId xmlns:a16="http://schemas.microsoft.com/office/drawing/2014/main" id="{9B6C84E5-E36A-4174-B2FC-59E97B36F0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6" name="Imagen 5">
            <a:extLst>
              <a:ext uri="{FF2B5EF4-FFF2-40B4-BE49-F238E27FC236}">
                <a16:creationId xmlns:a16="http://schemas.microsoft.com/office/drawing/2014/main" id="{97DA3359-921C-4216-A723-05E676A66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13437267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a:stretch>
            <a:fillRect/>
          </a:stretch>
        </p:blipFill>
        <p:spPr>
          <a:xfrm>
            <a:off x="2216692" y="4500233"/>
            <a:ext cx="7281433" cy="1478149"/>
          </a:xfrm>
          <a:prstGeom prst="rect">
            <a:avLst/>
          </a:prstGeom>
        </p:spPr>
      </p:pic>
      <p:pic>
        <p:nvPicPr>
          <p:cNvPr id="5" name="Imagen 4"/>
          <p:cNvPicPr>
            <a:picLocks noChangeAspect="1"/>
          </p:cNvPicPr>
          <p:nvPr/>
        </p:nvPicPr>
        <p:blipFill>
          <a:blip r:embed="rId3"/>
          <a:stretch>
            <a:fillRect/>
          </a:stretch>
        </p:blipFill>
        <p:spPr>
          <a:xfrm>
            <a:off x="2237980" y="2368910"/>
            <a:ext cx="7340776" cy="1385825"/>
          </a:xfrm>
          <a:prstGeom prst="rect">
            <a:avLst/>
          </a:prstGeom>
        </p:spPr>
      </p:pic>
      <p:sp>
        <p:nvSpPr>
          <p:cNvPr id="10" name="9 CuadroTexto"/>
          <p:cNvSpPr txBox="1"/>
          <p:nvPr/>
        </p:nvSpPr>
        <p:spPr>
          <a:xfrm>
            <a:off x="2297324" y="1166211"/>
            <a:ext cx="7668344" cy="523220"/>
          </a:xfrm>
          <a:prstGeom prst="rect">
            <a:avLst/>
          </a:prstGeom>
          <a:noFill/>
        </p:spPr>
        <p:txBody>
          <a:bodyPr wrap="square" rtlCol="0">
            <a:spAutoFit/>
          </a:bodyPr>
          <a:lstStyle/>
          <a:p>
            <a:pPr algn="just"/>
            <a:r>
              <a:rPr lang="es-CO" sz="2800" b="1" dirty="0">
                <a:solidFill>
                  <a:srgbClr val="002060"/>
                </a:solidFill>
              </a:rPr>
              <a:t>Valor de la empresa subasta inicial y actualización</a:t>
            </a:r>
          </a:p>
        </p:txBody>
      </p:sp>
      <p:sp>
        <p:nvSpPr>
          <p:cNvPr id="13" name="12 Rectángulo"/>
          <p:cNvSpPr/>
          <p:nvPr/>
        </p:nvSpPr>
        <p:spPr>
          <a:xfrm>
            <a:off x="2189820" y="1864275"/>
            <a:ext cx="7775848" cy="34755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500" dirty="0">
                <a:solidFill>
                  <a:schemeClr val="bg1"/>
                </a:solidFill>
              </a:rPr>
              <a:t>Valor de la empresa subasta (COP$ M).  Sensibilidad a la variación de las ventas y al WACC</a:t>
            </a:r>
          </a:p>
        </p:txBody>
      </p:sp>
      <p:sp>
        <p:nvSpPr>
          <p:cNvPr id="12" name="11 Rectángulo"/>
          <p:cNvSpPr/>
          <p:nvPr/>
        </p:nvSpPr>
        <p:spPr>
          <a:xfrm>
            <a:off x="2267866" y="3940026"/>
            <a:ext cx="7697802" cy="34755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CO" sz="1500" dirty="0">
              <a:solidFill>
                <a:schemeClr val="bg1"/>
              </a:solidFill>
            </a:endParaRPr>
          </a:p>
          <a:p>
            <a:r>
              <a:rPr lang="es-CO" sz="1500" dirty="0">
                <a:solidFill>
                  <a:schemeClr val="bg1"/>
                </a:solidFill>
              </a:rPr>
              <a:t>Valor de la empresa actualización (COP$ M).  Sensibilidad a la variación de las ventas y al WACC</a:t>
            </a:r>
          </a:p>
          <a:p>
            <a:endParaRPr lang="es-CO" sz="1500" dirty="0">
              <a:solidFill>
                <a:schemeClr val="bg1"/>
              </a:solidFill>
            </a:endParaRPr>
          </a:p>
        </p:txBody>
      </p:sp>
      <p:sp>
        <p:nvSpPr>
          <p:cNvPr id="3" name="2 Rectángulo"/>
          <p:cNvSpPr/>
          <p:nvPr/>
        </p:nvSpPr>
        <p:spPr>
          <a:xfrm>
            <a:off x="4457564" y="3507977"/>
            <a:ext cx="86409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n>
                <a:solidFill>
                  <a:srgbClr val="FF0000"/>
                </a:solidFill>
              </a:ln>
            </a:endParaRPr>
          </a:p>
        </p:txBody>
      </p:sp>
      <p:sp>
        <p:nvSpPr>
          <p:cNvPr id="16" name="15 Rectángulo"/>
          <p:cNvSpPr/>
          <p:nvPr/>
        </p:nvSpPr>
        <p:spPr>
          <a:xfrm>
            <a:off x="4673588" y="5740225"/>
            <a:ext cx="86409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n>
                <a:solidFill>
                  <a:srgbClr val="FF0000"/>
                </a:solidFill>
              </a:ln>
            </a:endParaRPr>
          </a:p>
        </p:txBody>
      </p:sp>
      <p:sp>
        <p:nvSpPr>
          <p:cNvPr id="11" name="8 CuadroTexto"/>
          <p:cNvSpPr txBox="1"/>
          <p:nvPr/>
        </p:nvSpPr>
        <p:spPr>
          <a:xfrm>
            <a:off x="3431704" y="828002"/>
            <a:ext cx="4657044" cy="584775"/>
          </a:xfrm>
          <a:prstGeom prst="rect">
            <a:avLst/>
          </a:prstGeom>
          <a:noFill/>
        </p:spPr>
        <p:txBody>
          <a:bodyPr wrap="none" rtlCol="0">
            <a:spAutoFit/>
          </a:bodyPr>
          <a:lstStyle/>
          <a:p>
            <a:r>
              <a:rPr lang="es-CO" sz="3200" b="1" dirty="0">
                <a:solidFill>
                  <a:schemeClr val="bg1"/>
                </a:solidFill>
              </a:rPr>
              <a:t>Valoración de la compañía</a:t>
            </a:r>
          </a:p>
        </p:txBody>
      </p:sp>
      <p:pic>
        <p:nvPicPr>
          <p:cNvPr id="15" name="Imagen 14">
            <a:extLst>
              <a:ext uri="{FF2B5EF4-FFF2-40B4-BE49-F238E27FC236}">
                <a16:creationId xmlns:a16="http://schemas.microsoft.com/office/drawing/2014/main" id="{13106951-6C11-430E-AFDF-C1511AC1F6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17" name="Imagen 16">
            <a:extLst>
              <a:ext uri="{FF2B5EF4-FFF2-40B4-BE49-F238E27FC236}">
                <a16:creationId xmlns:a16="http://schemas.microsoft.com/office/drawing/2014/main" id="{9657A550-FC7B-4EAE-876F-FF0C35C638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8" name="Imagen 17">
            <a:extLst>
              <a:ext uri="{FF2B5EF4-FFF2-40B4-BE49-F238E27FC236}">
                <a16:creationId xmlns:a16="http://schemas.microsoft.com/office/drawing/2014/main" id="{82E5FB0A-F7A7-476B-BF2A-6E5F7ACB79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27172620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2721236" y="1318410"/>
            <a:ext cx="7668344" cy="523220"/>
          </a:xfrm>
          <a:prstGeom prst="rect">
            <a:avLst/>
          </a:prstGeom>
          <a:noFill/>
        </p:spPr>
        <p:txBody>
          <a:bodyPr wrap="square" rtlCol="0">
            <a:spAutoFit/>
          </a:bodyPr>
          <a:lstStyle/>
          <a:p>
            <a:pPr algn="ctr"/>
            <a:r>
              <a:rPr lang="es-CO" sz="2800" b="1" dirty="0">
                <a:solidFill>
                  <a:srgbClr val="002060"/>
                </a:solidFill>
              </a:rPr>
              <a:t>Actualización del valor mínimo de subasta  </a:t>
            </a:r>
          </a:p>
        </p:txBody>
      </p:sp>
      <p:sp>
        <p:nvSpPr>
          <p:cNvPr id="11" name="8 CuadroTexto"/>
          <p:cNvSpPr txBox="1"/>
          <p:nvPr/>
        </p:nvSpPr>
        <p:spPr>
          <a:xfrm>
            <a:off x="3431704" y="972018"/>
            <a:ext cx="4657044" cy="584775"/>
          </a:xfrm>
          <a:prstGeom prst="rect">
            <a:avLst/>
          </a:prstGeom>
          <a:noFill/>
        </p:spPr>
        <p:txBody>
          <a:bodyPr wrap="none" rtlCol="0">
            <a:spAutoFit/>
          </a:bodyPr>
          <a:lstStyle/>
          <a:p>
            <a:r>
              <a:rPr lang="es-CO" sz="3200" b="1" dirty="0">
                <a:solidFill>
                  <a:schemeClr val="bg1"/>
                </a:solidFill>
              </a:rPr>
              <a:t>Valoración de la compañía</a:t>
            </a:r>
          </a:p>
        </p:txBody>
      </p:sp>
      <p:pic>
        <p:nvPicPr>
          <p:cNvPr id="6" name="Imagen 5"/>
          <p:cNvPicPr>
            <a:picLocks noChangeAspect="1"/>
          </p:cNvPicPr>
          <p:nvPr/>
        </p:nvPicPr>
        <p:blipFill>
          <a:blip r:embed="rId2"/>
          <a:stretch>
            <a:fillRect/>
          </a:stretch>
        </p:blipFill>
        <p:spPr>
          <a:xfrm>
            <a:off x="2771514" y="4603228"/>
            <a:ext cx="7424100" cy="2131920"/>
          </a:xfrm>
          <a:prstGeom prst="rect">
            <a:avLst/>
          </a:prstGeom>
        </p:spPr>
      </p:pic>
      <p:sp>
        <p:nvSpPr>
          <p:cNvPr id="2" name="CuadroTexto 1"/>
          <p:cNvSpPr txBox="1"/>
          <p:nvPr/>
        </p:nvSpPr>
        <p:spPr>
          <a:xfrm>
            <a:off x="781877" y="2012509"/>
            <a:ext cx="10760765" cy="2308324"/>
          </a:xfrm>
          <a:prstGeom prst="rect">
            <a:avLst/>
          </a:prstGeom>
          <a:noFill/>
        </p:spPr>
        <p:txBody>
          <a:bodyPr wrap="square" rtlCol="0">
            <a:spAutoFit/>
          </a:bodyPr>
          <a:lstStyle/>
          <a:p>
            <a:pPr algn="just"/>
            <a:r>
              <a:rPr lang="es-CO" dirty="0"/>
              <a:t>Las valoraciones de las compañías se deben adelantar de manera periódica (al menos una vez al año).   El cambio en el valor de la Unidad Económica Gaseosas Rio se explica porque en la valoración anterior, se utilizó como ventas de referencia el valor de las ventas del año 2016 (COP$2.160 M) y la actualización utiliza el valor de las ventas de 2017 (COP$1.950) y a Octubre de 2018 (1.610).  Por otra parte, la reducción del margen de la compañía el último año motivó el cambio de margen EBITDA de referencia desde el promedio mundial para las compañías de Gaseosa (18,4%) al punto medio del promedio del margen EBITDA entra la industria nacional y la industria mundial (13,1%).  El margen EBITDA de Gaseosas Rio el último año no superó el 2,5% y se encuentra lejos  incluso de la industria nacional. </a:t>
            </a:r>
          </a:p>
        </p:txBody>
      </p:sp>
      <p:pic>
        <p:nvPicPr>
          <p:cNvPr id="7" name="Imagen 6">
            <a:extLst>
              <a:ext uri="{FF2B5EF4-FFF2-40B4-BE49-F238E27FC236}">
                <a16:creationId xmlns:a16="http://schemas.microsoft.com/office/drawing/2014/main" id="{9B63BF61-C1E9-42CA-9F1B-8AC47060C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8" name="Imagen 7">
            <a:extLst>
              <a:ext uri="{FF2B5EF4-FFF2-40B4-BE49-F238E27FC236}">
                <a16:creationId xmlns:a16="http://schemas.microsoft.com/office/drawing/2014/main" id="{1F1DD4EB-2014-44AE-B734-59E055F80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9" name="Imagen 8">
            <a:extLst>
              <a:ext uri="{FF2B5EF4-FFF2-40B4-BE49-F238E27FC236}">
                <a16:creationId xmlns:a16="http://schemas.microsoft.com/office/drawing/2014/main" id="{1E5AFC23-245A-4C2B-AD23-7EB3CC892E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25138215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CuadroTexto"/>
          <p:cNvSpPr txBox="1"/>
          <p:nvPr/>
        </p:nvSpPr>
        <p:spPr>
          <a:xfrm>
            <a:off x="2835064" y="954306"/>
            <a:ext cx="7812360" cy="523220"/>
          </a:xfrm>
          <a:prstGeom prst="rect">
            <a:avLst/>
          </a:prstGeom>
          <a:noFill/>
        </p:spPr>
        <p:txBody>
          <a:bodyPr wrap="square" rtlCol="0">
            <a:spAutoFit/>
          </a:bodyPr>
          <a:lstStyle/>
          <a:p>
            <a:r>
              <a:rPr lang="es-CO" sz="2800" b="1" dirty="0">
                <a:solidFill>
                  <a:schemeClr val="bg1"/>
                </a:solidFill>
              </a:rPr>
              <a:t>Alternativas de compradores pendientes del ajuste</a:t>
            </a:r>
          </a:p>
        </p:txBody>
      </p:sp>
      <p:sp>
        <p:nvSpPr>
          <p:cNvPr id="4" name="CuadroTexto 3"/>
          <p:cNvSpPr txBox="1"/>
          <p:nvPr/>
        </p:nvSpPr>
        <p:spPr>
          <a:xfrm>
            <a:off x="1524000" y="5589240"/>
            <a:ext cx="1115616" cy="369332"/>
          </a:xfrm>
          <a:prstGeom prst="rect">
            <a:avLst/>
          </a:prstGeom>
          <a:solidFill>
            <a:schemeClr val="bg1"/>
          </a:solidFill>
        </p:spPr>
        <p:txBody>
          <a:bodyPr wrap="square" rtlCol="0">
            <a:spAutoFit/>
          </a:bodyPr>
          <a:lstStyle/>
          <a:p>
            <a:endParaRPr lang="es-CO" dirty="0"/>
          </a:p>
        </p:txBody>
      </p:sp>
      <p:sp>
        <p:nvSpPr>
          <p:cNvPr id="5" name="CuadroTexto 1"/>
          <p:cNvSpPr txBox="1"/>
          <p:nvPr/>
        </p:nvSpPr>
        <p:spPr>
          <a:xfrm>
            <a:off x="2639616" y="2132856"/>
            <a:ext cx="7704856" cy="2862322"/>
          </a:xfrm>
          <a:prstGeom prst="rect">
            <a:avLst/>
          </a:prstGeom>
          <a:noFill/>
        </p:spPr>
        <p:txBody>
          <a:bodyPr wrap="square" rtlCol="0">
            <a:spAutoFit/>
          </a:bodyPr>
          <a:lstStyle/>
          <a:p>
            <a:pPr marL="285750" indent="-285750" algn="just">
              <a:buFont typeface="Arial" pitchFamily="34" charset="0"/>
              <a:buChar char="•"/>
            </a:pPr>
            <a:r>
              <a:rPr lang="es-CO" sz="3600" dirty="0"/>
              <a:t>Gaseosas La Cigarra</a:t>
            </a:r>
          </a:p>
          <a:p>
            <a:pPr marL="285750" indent="-285750" algn="just">
              <a:buFont typeface="Arial" pitchFamily="34" charset="0"/>
              <a:buChar char="•"/>
            </a:pPr>
            <a:r>
              <a:rPr lang="es-CO" sz="3600" dirty="0"/>
              <a:t>Gaseosas Glacial</a:t>
            </a:r>
          </a:p>
          <a:p>
            <a:pPr marL="285750" indent="-285750" algn="just">
              <a:buFont typeface="Arial" pitchFamily="34" charset="0"/>
              <a:buChar char="•"/>
            </a:pPr>
            <a:r>
              <a:rPr lang="es-CO" sz="3600" dirty="0"/>
              <a:t>Grupo Empresarial del Amazonas</a:t>
            </a:r>
          </a:p>
          <a:p>
            <a:pPr marL="285750" indent="-285750" algn="just">
              <a:buFont typeface="Arial" pitchFamily="34" charset="0"/>
              <a:buChar char="•"/>
            </a:pPr>
            <a:r>
              <a:rPr lang="es-CO" sz="3600" dirty="0"/>
              <a:t>Gaseosas Cóndor</a:t>
            </a:r>
          </a:p>
          <a:p>
            <a:pPr marL="285750" indent="-285750" algn="just">
              <a:buFont typeface="Arial" pitchFamily="34" charset="0"/>
              <a:buChar char="•"/>
            </a:pPr>
            <a:r>
              <a:rPr lang="es-CO" sz="3600" dirty="0"/>
              <a:t>Gaseosas Leticia – Coca Cola</a:t>
            </a:r>
          </a:p>
        </p:txBody>
      </p:sp>
      <p:pic>
        <p:nvPicPr>
          <p:cNvPr id="6" name="Imagen 5">
            <a:extLst>
              <a:ext uri="{FF2B5EF4-FFF2-40B4-BE49-F238E27FC236}">
                <a16:creationId xmlns:a16="http://schemas.microsoft.com/office/drawing/2014/main" id="{E1794A85-0923-4185-A4D4-38C1411738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7" name="Imagen 6">
            <a:extLst>
              <a:ext uri="{FF2B5EF4-FFF2-40B4-BE49-F238E27FC236}">
                <a16:creationId xmlns:a16="http://schemas.microsoft.com/office/drawing/2014/main" id="{294CB301-4ABE-4939-A081-F0BB42D90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8" name="Imagen 7">
            <a:extLst>
              <a:ext uri="{FF2B5EF4-FFF2-40B4-BE49-F238E27FC236}">
                <a16:creationId xmlns:a16="http://schemas.microsoft.com/office/drawing/2014/main" id="{E06E3371-AA7D-40DD-91EC-3BDE7A14B9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2035500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CuadroTexto"/>
          <p:cNvSpPr txBox="1"/>
          <p:nvPr/>
        </p:nvSpPr>
        <p:spPr>
          <a:xfrm>
            <a:off x="4295800" y="764704"/>
            <a:ext cx="5256584" cy="707886"/>
          </a:xfrm>
          <a:prstGeom prst="rect">
            <a:avLst/>
          </a:prstGeom>
          <a:noFill/>
        </p:spPr>
        <p:txBody>
          <a:bodyPr wrap="square" rtlCol="0">
            <a:spAutoFit/>
          </a:bodyPr>
          <a:lstStyle/>
          <a:p>
            <a:r>
              <a:rPr lang="es-CO" sz="4000" b="1" dirty="0">
                <a:solidFill>
                  <a:schemeClr val="bg1"/>
                </a:solidFill>
              </a:rPr>
              <a:t>Importancia de la venta</a:t>
            </a:r>
          </a:p>
        </p:txBody>
      </p:sp>
      <p:sp>
        <p:nvSpPr>
          <p:cNvPr id="4" name="CuadroTexto 1"/>
          <p:cNvSpPr txBox="1"/>
          <p:nvPr/>
        </p:nvSpPr>
        <p:spPr>
          <a:xfrm>
            <a:off x="1086677" y="1628801"/>
            <a:ext cx="10442713" cy="3970318"/>
          </a:xfrm>
          <a:prstGeom prst="rect">
            <a:avLst/>
          </a:prstGeom>
          <a:noFill/>
        </p:spPr>
        <p:txBody>
          <a:bodyPr wrap="square" rtlCol="0">
            <a:spAutoFit/>
          </a:bodyPr>
          <a:lstStyle/>
          <a:p>
            <a:pPr marL="285750" indent="-285750" algn="just">
              <a:buFont typeface="Arial" pitchFamily="34" charset="0"/>
              <a:buChar char="•"/>
            </a:pPr>
            <a:r>
              <a:rPr lang="es-CO" sz="3600" dirty="0"/>
              <a:t>Nuevos e importantes ingresos para </a:t>
            </a:r>
            <a:r>
              <a:rPr lang="es-CO" sz="3600"/>
              <a:t>el FRISCO </a:t>
            </a:r>
            <a:r>
              <a:rPr lang="es-CO" sz="3600" dirty="0"/>
              <a:t>y la Nación.</a:t>
            </a:r>
          </a:p>
          <a:p>
            <a:pPr marL="285750" indent="-285750" algn="just">
              <a:buFont typeface="Arial" pitchFamily="34" charset="0"/>
              <a:buChar char="•"/>
            </a:pPr>
            <a:r>
              <a:rPr lang="es-CO" sz="3600" dirty="0"/>
              <a:t>Prestigio y Reconocimiento para el proceso SAE en sociedades.</a:t>
            </a:r>
          </a:p>
          <a:p>
            <a:pPr marL="285750" indent="-285750" algn="just">
              <a:buFont typeface="Arial" pitchFamily="34" charset="0"/>
              <a:buChar char="•"/>
            </a:pPr>
            <a:r>
              <a:rPr lang="es-CO" sz="3600" dirty="0"/>
              <a:t>Sostenibilidad Social para la región y el país.</a:t>
            </a:r>
          </a:p>
          <a:p>
            <a:pPr marL="285750" indent="-285750" algn="just">
              <a:buFont typeface="Arial" pitchFamily="34" charset="0"/>
              <a:buChar char="•"/>
            </a:pPr>
            <a:r>
              <a:rPr lang="es-CO" sz="3600" dirty="0"/>
              <a:t>Eliminación de altos riegos sociales y financieros para el FRISCO.</a:t>
            </a:r>
          </a:p>
        </p:txBody>
      </p:sp>
      <p:sp>
        <p:nvSpPr>
          <p:cNvPr id="5" name="CuadroTexto 4"/>
          <p:cNvSpPr txBox="1"/>
          <p:nvPr/>
        </p:nvSpPr>
        <p:spPr>
          <a:xfrm>
            <a:off x="1524000" y="5589240"/>
            <a:ext cx="1115616" cy="369332"/>
          </a:xfrm>
          <a:prstGeom prst="rect">
            <a:avLst/>
          </a:prstGeom>
          <a:solidFill>
            <a:schemeClr val="bg1"/>
          </a:solidFill>
        </p:spPr>
        <p:txBody>
          <a:bodyPr wrap="square" rtlCol="0">
            <a:spAutoFit/>
          </a:bodyPr>
          <a:lstStyle/>
          <a:p>
            <a:endParaRPr lang="es-CO"/>
          </a:p>
        </p:txBody>
      </p:sp>
      <p:pic>
        <p:nvPicPr>
          <p:cNvPr id="6" name="Imagen 5">
            <a:extLst>
              <a:ext uri="{FF2B5EF4-FFF2-40B4-BE49-F238E27FC236}">
                <a16:creationId xmlns:a16="http://schemas.microsoft.com/office/drawing/2014/main" id="{DD94DA96-CEBA-4A32-A789-4ED6C9ACD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076470"/>
          </a:xfrm>
          <a:prstGeom prst="rect">
            <a:avLst/>
          </a:prstGeom>
        </p:spPr>
      </p:pic>
      <p:pic>
        <p:nvPicPr>
          <p:cNvPr id="7" name="Imagen 6">
            <a:extLst>
              <a:ext uri="{FF2B5EF4-FFF2-40B4-BE49-F238E27FC236}">
                <a16:creationId xmlns:a16="http://schemas.microsoft.com/office/drawing/2014/main" id="{443E0EA2-8C7D-4789-A7DD-373D56FDBA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8" name="Imagen 7">
            <a:extLst>
              <a:ext uri="{FF2B5EF4-FFF2-40B4-BE49-F238E27FC236}">
                <a16:creationId xmlns:a16="http://schemas.microsoft.com/office/drawing/2014/main" id="{6F7F936F-936E-46E2-BF56-F99A1F853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34746593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0064" y="2989648"/>
            <a:ext cx="9143999" cy="769441"/>
          </a:xfrm>
          <a:prstGeom prst="rect">
            <a:avLst/>
          </a:prstGeom>
          <a:noFill/>
        </p:spPr>
        <p:txBody>
          <a:bodyPr wrap="square" rtlCol="0">
            <a:spAutoFit/>
          </a:bodyPr>
          <a:lstStyle/>
          <a:p>
            <a:pPr algn="ctr"/>
            <a:r>
              <a:rPr lang="es-ES" sz="4400" b="1" dirty="0">
                <a:solidFill>
                  <a:srgbClr val="002060"/>
                </a:solidFill>
              </a:rPr>
              <a:t>4. Provisión Cargos Vacantes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531864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17056" y="1292240"/>
            <a:ext cx="10757888" cy="3693319"/>
          </a:xfrm>
          <a:prstGeom prst="rect">
            <a:avLst/>
          </a:prstGeom>
          <a:noFill/>
        </p:spPr>
        <p:txBody>
          <a:bodyPr wrap="square" rtlCol="0">
            <a:spAutoFit/>
          </a:bodyPr>
          <a:lstStyle/>
          <a:p>
            <a:pPr algn="just"/>
            <a:r>
              <a:rPr lang="es-ES_tradnl" sz="2400" dirty="0"/>
              <a:t>Se solicita aprobación a la Junta Directiva para la contratación de los siguientes cargos vacantes, del nivel Directivo :</a:t>
            </a:r>
          </a:p>
          <a:p>
            <a:pPr algn="just"/>
            <a:endParaRPr lang="es-ES_tradnl" sz="2400" dirty="0"/>
          </a:p>
          <a:p>
            <a:pPr marL="342900" indent="-342900">
              <a:buFont typeface="Wingdings" panose="05000000000000000000" pitchFamily="2" charset="2"/>
              <a:buChar char="§"/>
            </a:pPr>
            <a:r>
              <a:rPr lang="es-ES_tradnl" sz="2400" dirty="0"/>
              <a:t>Vicepresidente de Bienes Inmuebles y Muebles</a:t>
            </a:r>
          </a:p>
          <a:p>
            <a:pPr marL="342900" indent="-342900">
              <a:buFont typeface="Wingdings" panose="05000000000000000000" pitchFamily="2" charset="2"/>
              <a:buChar char="§"/>
            </a:pPr>
            <a:r>
              <a:rPr lang="es-ES_tradnl" sz="2400" dirty="0"/>
              <a:t>Gerente de Bienes Inmuebles</a:t>
            </a:r>
          </a:p>
          <a:p>
            <a:pPr marL="342900" indent="-342900">
              <a:buFont typeface="Wingdings" panose="05000000000000000000" pitchFamily="2" charset="2"/>
              <a:buChar char="§"/>
            </a:pPr>
            <a:r>
              <a:rPr lang="es-ES_tradnl" sz="2400" dirty="0"/>
              <a:t>Gerente de Bienes Muebles</a:t>
            </a:r>
          </a:p>
          <a:p>
            <a:pPr marL="342900" indent="-342900">
              <a:buFont typeface="Wingdings" panose="05000000000000000000" pitchFamily="2" charset="2"/>
              <a:buChar char="§"/>
            </a:pPr>
            <a:r>
              <a:rPr lang="es-ES_tradnl" sz="2400" dirty="0"/>
              <a:t>Gerente Regional Norte</a:t>
            </a:r>
          </a:p>
          <a:p>
            <a:endParaRPr lang="es-ES" sz="2400" dirty="0"/>
          </a:p>
          <a:p>
            <a:r>
              <a:rPr lang="es-ES" sz="2400" dirty="0"/>
              <a:t>Lo anterior, con fundamento en el literal d) del artículo 39 de los Estatutos Sociales: </a:t>
            </a:r>
          </a:p>
          <a:p>
            <a:pPr lvl="2" algn="just"/>
            <a:endParaRPr lang="es-ES" i="1"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217866" y="6534150"/>
            <a:ext cx="3967369"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4" name="CuadroTexto 3">
            <a:extLst>
              <a:ext uri="{FF2B5EF4-FFF2-40B4-BE49-F238E27FC236}">
                <a16:creationId xmlns:a16="http://schemas.microsoft.com/office/drawing/2014/main" id="{8067691C-BFF2-426B-947A-C097E323C04C}"/>
              </a:ext>
            </a:extLst>
          </p:cNvPr>
          <p:cNvSpPr txBox="1"/>
          <p:nvPr/>
        </p:nvSpPr>
        <p:spPr>
          <a:xfrm>
            <a:off x="478517" y="4827096"/>
            <a:ext cx="10230107" cy="1477328"/>
          </a:xfrm>
          <a:prstGeom prst="rect">
            <a:avLst/>
          </a:prstGeom>
          <a:noFill/>
        </p:spPr>
        <p:txBody>
          <a:bodyPr wrap="square" rtlCol="0">
            <a:spAutoFit/>
          </a:bodyPr>
          <a:lstStyle/>
          <a:p>
            <a:pPr lvl="2" algn="just"/>
            <a:r>
              <a:rPr lang="es-ES" i="1" dirty="0"/>
              <a:t>“</a:t>
            </a:r>
            <a:r>
              <a:rPr lang="es-ES" b="1" i="1" dirty="0"/>
              <a:t>Artículo 39.- Funciones de la junta directiva: </a:t>
            </a:r>
            <a:r>
              <a:rPr lang="es-ES" i="1" dirty="0"/>
              <a:t>La Junta Directiva ejercerá las siguientes funciones… d. Aprobar la contratación de los Vicepresidentes y Gerentes que sean postulados, que previamente hubieren superado las pruebas éticas y las correspondientes a las habilidades y competencias gerenciales…”</a:t>
            </a:r>
          </a:p>
          <a:p>
            <a:endParaRPr lang="es-CO" dirty="0"/>
          </a:p>
        </p:txBody>
      </p:sp>
    </p:spTree>
    <p:extLst>
      <p:ext uri="{BB962C8B-B14F-4D97-AF65-F5344CB8AC3E}">
        <p14:creationId xmlns:p14="http://schemas.microsoft.com/office/powerpoint/2010/main" val="19973310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0064" y="2989648"/>
            <a:ext cx="9143999" cy="769441"/>
          </a:xfrm>
          <a:prstGeom prst="rect">
            <a:avLst/>
          </a:prstGeom>
          <a:noFill/>
        </p:spPr>
        <p:txBody>
          <a:bodyPr wrap="square" rtlCol="0">
            <a:spAutoFit/>
          </a:bodyPr>
          <a:lstStyle/>
          <a:p>
            <a:pPr algn="ctr"/>
            <a:r>
              <a:rPr lang="es-ES" sz="4400" b="1" dirty="0">
                <a:solidFill>
                  <a:srgbClr val="002060"/>
                </a:solidFill>
              </a:rPr>
              <a:t>5. Productividad de bienes inmuebles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1465178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a:extLst>
              <a:ext uri="{FF2B5EF4-FFF2-40B4-BE49-F238E27FC236}">
                <a16:creationId xmlns:a16="http://schemas.microsoft.com/office/drawing/2014/main" id="{419B37A9-DA35-458B-908B-1239F23A3FD9}"/>
              </a:ext>
            </a:extLst>
          </p:cNvPr>
          <p:cNvSpPr txBox="1">
            <a:spLocks/>
          </p:cNvSpPr>
          <p:nvPr/>
        </p:nvSpPr>
        <p:spPr>
          <a:xfrm>
            <a:off x="1855303" y="2417402"/>
            <a:ext cx="8892209" cy="14789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sz="4400" b="1" dirty="0">
                <a:solidFill>
                  <a:srgbClr val="002060"/>
                </a:solidFill>
              </a:rPr>
              <a:t>Contexto inicio de Planes de Choque </a:t>
            </a:r>
          </a:p>
          <a:p>
            <a:pPr marL="0" indent="0" algn="ctr">
              <a:buNone/>
            </a:pPr>
            <a:r>
              <a:rPr lang="es-ES" sz="4400" b="1" dirty="0">
                <a:solidFill>
                  <a:srgbClr val="002060"/>
                </a:solidFill>
              </a:rPr>
              <a:t>P</a:t>
            </a:r>
            <a:r>
              <a:rPr lang="es-CO" sz="4400" b="1" dirty="0">
                <a:solidFill>
                  <a:srgbClr val="002060"/>
                </a:solidFill>
              </a:rPr>
              <a:t>royecto 1 </a:t>
            </a:r>
          </a:p>
          <a:p>
            <a:pPr marL="0" indent="0" algn="ctr">
              <a:buNone/>
            </a:pPr>
            <a:r>
              <a:rPr lang="es-ES" sz="4400" b="1" dirty="0">
                <a:solidFill>
                  <a:srgbClr val="002060"/>
                </a:solidFill>
              </a:rPr>
              <a:t>P</a:t>
            </a:r>
            <a:r>
              <a:rPr lang="es-CO" sz="4400" b="1" dirty="0">
                <a:solidFill>
                  <a:srgbClr val="002060"/>
                </a:solidFill>
              </a:rPr>
              <a:t>royecto 2</a:t>
            </a:r>
          </a:p>
        </p:txBody>
      </p:sp>
      <p:pic>
        <p:nvPicPr>
          <p:cNvPr id="5" name="Imagen 4">
            <a:extLst>
              <a:ext uri="{FF2B5EF4-FFF2-40B4-BE49-F238E27FC236}">
                <a16:creationId xmlns:a16="http://schemas.microsoft.com/office/drawing/2014/main" id="{44A2C421-620D-4935-81F5-595C6F9B3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01A0DD85-B53B-4799-BFA9-E1CB2FD1BF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8" name="Imagen 7">
            <a:extLst>
              <a:ext uri="{FF2B5EF4-FFF2-40B4-BE49-F238E27FC236}">
                <a16:creationId xmlns:a16="http://schemas.microsoft.com/office/drawing/2014/main" id="{918A67DB-C8DB-4A69-9BBD-DEC7975F49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97E98E32-B74B-4C14-9BAB-BC0E40A49E5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D674377C-722B-438D-917B-B43561CCE745}"/>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22644654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imagenes de porcenta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5524" y="5311167"/>
            <a:ext cx="1718367" cy="1227038"/>
          </a:xfrm>
          <a:prstGeom prst="rect">
            <a:avLst/>
          </a:prstGeom>
          <a:noFill/>
          <a:extLst>
            <a:ext uri="{909E8E84-426E-40DD-AFC4-6F175D3DCCD1}">
              <a14:hiddenFill xmlns:a14="http://schemas.microsoft.com/office/drawing/2010/main">
                <a:solidFill>
                  <a:srgbClr val="FFFFFF"/>
                </a:solidFill>
              </a14:hiddenFill>
            </a:ext>
          </a:extLst>
        </p:spPr>
      </p:pic>
      <p:sp>
        <p:nvSpPr>
          <p:cNvPr id="17" name="Triángulo rectángulo 16"/>
          <p:cNvSpPr/>
          <p:nvPr/>
        </p:nvSpPr>
        <p:spPr>
          <a:xfrm rot="5400000">
            <a:off x="1222563"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2045927" y="682734"/>
            <a:ext cx="8169236" cy="769441"/>
          </a:xfrm>
          <a:prstGeom prst="rect">
            <a:avLst/>
          </a:prstGeom>
          <a:noFill/>
        </p:spPr>
        <p:txBody>
          <a:bodyPr wrap="square" rtlCol="0">
            <a:spAutoFit/>
          </a:bodyPr>
          <a:lstStyle/>
          <a:p>
            <a:pPr algn="ctr"/>
            <a:r>
              <a:rPr lang="es-CO" sz="2200" b="1" dirty="0">
                <a:solidFill>
                  <a:srgbClr val="000A8B"/>
                </a:solidFill>
                <a:effectLst>
                  <a:outerShdw blurRad="38100" dist="38100" dir="2700000" algn="tl">
                    <a:srgbClr val="000000">
                      <a:alpha val="43137"/>
                    </a:srgbClr>
                  </a:outerShdw>
                </a:effectLst>
              </a:rPr>
              <a:t>REMOCIÓN DE DEPOSITARIOS QUE NO HACEN PARTE DE REGISTRO</a:t>
            </a:r>
          </a:p>
          <a:p>
            <a:pPr algn="ctr"/>
            <a:endParaRPr lang="es-CO" sz="2200" b="1" dirty="0">
              <a:solidFill>
                <a:schemeClr val="bg1"/>
              </a:solidFill>
              <a:effectLst>
                <a:outerShdw blurRad="38100" dist="38100" dir="2700000" algn="tl">
                  <a:srgbClr val="000000">
                    <a:alpha val="43137"/>
                  </a:srgbClr>
                </a:outerShdw>
              </a:effectLst>
            </a:endParaRPr>
          </a:p>
        </p:txBody>
      </p:sp>
      <p:sp>
        <p:nvSpPr>
          <p:cNvPr id="4" name="3 Rectángulo redondeado"/>
          <p:cNvSpPr/>
          <p:nvPr/>
        </p:nvSpPr>
        <p:spPr>
          <a:xfrm>
            <a:off x="3864369" y="1905001"/>
            <a:ext cx="236220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BOGOTÁ</a:t>
            </a:r>
          </a:p>
        </p:txBody>
      </p:sp>
      <p:sp>
        <p:nvSpPr>
          <p:cNvPr id="5" name="4 Rectángulo redondeado"/>
          <p:cNvSpPr/>
          <p:nvPr/>
        </p:nvSpPr>
        <p:spPr>
          <a:xfrm>
            <a:off x="6647527"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CENTRO ORIENTE</a:t>
            </a:r>
          </a:p>
        </p:txBody>
      </p:sp>
      <p:sp>
        <p:nvSpPr>
          <p:cNvPr id="16" name="15 Rectángulo redondeado"/>
          <p:cNvSpPr/>
          <p:nvPr/>
        </p:nvSpPr>
        <p:spPr>
          <a:xfrm>
            <a:off x="7895302" y="1257301"/>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SUR OCCIDENTE</a:t>
            </a:r>
          </a:p>
        </p:txBody>
      </p:sp>
      <p:sp>
        <p:nvSpPr>
          <p:cNvPr id="22" name="21 Rectángulo redondeado"/>
          <p:cNvSpPr/>
          <p:nvPr/>
        </p:nvSpPr>
        <p:spPr>
          <a:xfrm>
            <a:off x="9162127"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400" b="1" dirty="0"/>
              <a:t>OCCIDENTE Y NORTE</a:t>
            </a:r>
          </a:p>
        </p:txBody>
      </p:sp>
      <p:sp>
        <p:nvSpPr>
          <p:cNvPr id="6" name="5 CuadroTexto"/>
          <p:cNvSpPr txBox="1"/>
          <p:nvPr/>
        </p:nvSpPr>
        <p:spPr>
          <a:xfrm>
            <a:off x="5203083" y="1225260"/>
            <a:ext cx="1319676" cy="369332"/>
          </a:xfrm>
          <a:prstGeom prst="rect">
            <a:avLst/>
          </a:prstGeom>
          <a:noFill/>
        </p:spPr>
        <p:txBody>
          <a:bodyPr wrap="square" rtlCol="0">
            <a:spAutoFit/>
          </a:bodyPr>
          <a:lstStyle/>
          <a:p>
            <a:r>
              <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REGIONAL</a:t>
            </a:r>
          </a:p>
        </p:txBody>
      </p:sp>
      <p:sp>
        <p:nvSpPr>
          <p:cNvPr id="23" name="22 CuadroTexto"/>
          <p:cNvSpPr txBox="1"/>
          <p:nvPr/>
        </p:nvSpPr>
        <p:spPr>
          <a:xfrm>
            <a:off x="3833233" y="1535668"/>
            <a:ext cx="2020718" cy="369332"/>
          </a:xfrm>
          <a:prstGeom prst="rect">
            <a:avLst/>
          </a:prstGeom>
          <a:noFill/>
        </p:spPr>
        <p:txBody>
          <a:bodyPr wrap="square" rtlCol="0">
            <a:spAutoFit/>
          </a:bodyPr>
          <a:lstStyle/>
          <a:p>
            <a:r>
              <a:rPr lang="es-CO"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DEPOSITARIOS: 27</a:t>
            </a:r>
          </a:p>
        </p:txBody>
      </p:sp>
      <p:sp>
        <p:nvSpPr>
          <p:cNvPr id="24" name="23 Rectángulo redondeado"/>
          <p:cNvSpPr/>
          <p:nvPr/>
        </p:nvSpPr>
        <p:spPr>
          <a:xfrm>
            <a:off x="3864369" y="2292351"/>
            <a:ext cx="236220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BUSTAMANTE VÁSQUEZ</a:t>
            </a:r>
          </a:p>
        </p:txBody>
      </p:sp>
      <p:sp>
        <p:nvSpPr>
          <p:cNvPr id="25" name="24 Rectángulo redondeado"/>
          <p:cNvSpPr/>
          <p:nvPr/>
        </p:nvSpPr>
        <p:spPr>
          <a:xfrm>
            <a:off x="3883419" y="268605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UT. INM. DE ANTIOQUIA</a:t>
            </a:r>
          </a:p>
        </p:txBody>
      </p:sp>
      <p:sp>
        <p:nvSpPr>
          <p:cNvPr id="26" name="25 Rectángulo redondeado"/>
          <p:cNvSpPr/>
          <p:nvPr/>
        </p:nvSpPr>
        <p:spPr>
          <a:xfrm>
            <a:off x="3896119" y="307975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ASESORES INMOPACIFICO</a:t>
            </a:r>
          </a:p>
        </p:txBody>
      </p:sp>
      <p:sp>
        <p:nvSpPr>
          <p:cNvPr id="28" name="27 Rectángulo redondeado"/>
          <p:cNvSpPr/>
          <p:nvPr/>
        </p:nvSpPr>
        <p:spPr>
          <a:xfrm>
            <a:off x="3908819" y="38608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RISARALDA</a:t>
            </a:r>
          </a:p>
        </p:txBody>
      </p:sp>
      <p:sp>
        <p:nvSpPr>
          <p:cNvPr id="33" name="Circular 6"/>
          <p:cNvSpPr/>
          <p:nvPr/>
        </p:nvSpPr>
        <p:spPr>
          <a:xfrm rot="2700000">
            <a:off x="1345678" y="3421249"/>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34" name="Elipse 8"/>
          <p:cNvSpPr/>
          <p:nvPr/>
        </p:nvSpPr>
        <p:spPr>
          <a:xfrm>
            <a:off x="1914576" y="3915153"/>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27" name="26 Rectángulo redondeado"/>
          <p:cNvSpPr/>
          <p:nvPr/>
        </p:nvSpPr>
        <p:spPr>
          <a:xfrm>
            <a:off x="3902469" y="34798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LONJA DE ANTIOQUIA</a:t>
            </a:r>
          </a:p>
        </p:txBody>
      </p:sp>
      <p:sp>
        <p:nvSpPr>
          <p:cNvPr id="29" name="28 Rectángulo redondeado"/>
          <p:cNvSpPr/>
          <p:nvPr/>
        </p:nvSpPr>
        <p:spPr>
          <a:xfrm>
            <a:off x="3915169" y="42545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UNISA INMOBILIARIA</a:t>
            </a:r>
          </a:p>
        </p:txBody>
      </p:sp>
      <p:sp>
        <p:nvSpPr>
          <p:cNvPr id="30" name="29 Rectángulo redondeado"/>
          <p:cNvSpPr/>
          <p:nvPr/>
        </p:nvSpPr>
        <p:spPr>
          <a:xfrm>
            <a:off x="3908819" y="4635501"/>
            <a:ext cx="2343151" cy="333375"/>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400" b="1" dirty="0">
                <a:solidFill>
                  <a:schemeClr val="bg1"/>
                </a:solidFill>
              </a:rPr>
              <a:t>OTROS</a:t>
            </a:r>
          </a:p>
        </p:txBody>
      </p:sp>
      <p:sp>
        <p:nvSpPr>
          <p:cNvPr id="35" name="CuadroTexto 9"/>
          <p:cNvSpPr txBox="1"/>
          <p:nvPr/>
        </p:nvSpPr>
        <p:spPr>
          <a:xfrm>
            <a:off x="1458750"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4.978</a:t>
            </a:r>
          </a:p>
          <a:p>
            <a:pPr algn="ctr"/>
            <a:r>
              <a:rPr lang="es-CO" sz="2400" b="1" dirty="0">
                <a:effectLst>
                  <a:outerShdw blurRad="38100" dist="38100" dir="2700000" algn="tl">
                    <a:srgbClr val="000000">
                      <a:alpha val="43137"/>
                    </a:srgbClr>
                  </a:outerShdw>
                </a:effectLst>
              </a:rPr>
              <a:t>APROX.</a:t>
            </a:r>
            <a:endParaRPr lang="es-CO" sz="2400" dirty="0">
              <a:effectLst>
                <a:outerShdw blurRad="38100" dist="38100" dir="2700000" algn="tl">
                  <a:srgbClr val="000000">
                    <a:alpha val="43137"/>
                  </a:srgbClr>
                </a:outerShdw>
              </a:effectLst>
            </a:endParaRPr>
          </a:p>
        </p:txBody>
      </p:sp>
      <p:sp>
        <p:nvSpPr>
          <p:cNvPr id="36" name="35 Rectángulo redondeado"/>
          <p:cNvSpPr/>
          <p:nvPr/>
        </p:nvSpPr>
        <p:spPr>
          <a:xfrm>
            <a:off x="4561599" y="5014830"/>
            <a:ext cx="1679846" cy="37457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CO" sz="1400" b="1" cap="all" dirty="0">
                <a:ln w="0"/>
                <a:solidFill>
                  <a:sysClr val="windowText" lastClr="000000"/>
                </a:solidFill>
                <a:effectLst>
                  <a:reflection blurRad="12700" stA="50000" endPos="50000" dist="5000" dir="5400000" sy="-100000" rotWithShape="0"/>
                </a:effectLst>
              </a:rPr>
              <a:t>TOTAL</a:t>
            </a:r>
          </a:p>
        </p:txBody>
      </p:sp>
      <p:cxnSp>
        <p:nvCxnSpPr>
          <p:cNvPr id="12" name="11 Conector recto"/>
          <p:cNvCxnSpPr/>
          <p:nvPr/>
        </p:nvCxnSpPr>
        <p:spPr>
          <a:xfrm>
            <a:off x="3816145" y="1584436"/>
            <a:ext cx="2690078" cy="0"/>
          </a:xfrm>
          <a:prstGeom prst="line">
            <a:avLst/>
          </a:prstGeom>
        </p:spPr>
        <p:style>
          <a:lnRef idx="2">
            <a:schemeClr val="dk1"/>
          </a:lnRef>
          <a:fillRef idx="0">
            <a:schemeClr val="dk1"/>
          </a:fillRef>
          <a:effectRef idx="1">
            <a:schemeClr val="dk1"/>
          </a:effectRef>
          <a:fontRef idx="minor">
            <a:schemeClr val="tx1"/>
          </a:fontRef>
        </p:style>
      </p:cxnSp>
      <p:sp>
        <p:nvSpPr>
          <p:cNvPr id="14" name="13 CuadroTexto"/>
          <p:cNvSpPr txBox="1"/>
          <p:nvPr/>
        </p:nvSpPr>
        <p:spPr>
          <a:xfrm>
            <a:off x="6969519" y="22362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219</a:t>
            </a:r>
          </a:p>
        </p:txBody>
      </p:sp>
      <p:sp>
        <p:nvSpPr>
          <p:cNvPr id="37" name="36 CuadroTexto"/>
          <p:cNvSpPr txBox="1"/>
          <p:nvPr/>
        </p:nvSpPr>
        <p:spPr>
          <a:xfrm>
            <a:off x="8133855" y="223018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38" name="37 CuadroTexto"/>
          <p:cNvSpPr txBox="1"/>
          <p:nvPr/>
        </p:nvSpPr>
        <p:spPr>
          <a:xfrm>
            <a:off x="9401823" y="222408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590</a:t>
            </a:r>
          </a:p>
        </p:txBody>
      </p:sp>
      <p:sp>
        <p:nvSpPr>
          <p:cNvPr id="39" name="38 CuadroTexto"/>
          <p:cNvSpPr txBox="1"/>
          <p:nvPr/>
        </p:nvSpPr>
        <p:spPr>
          <a:xfrm>
            <a:off x="6969519" y="264471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1" name="40 CuadroTexto"/>
          <p:cNvSpPr txBox="1"/>
          <p:nvPr/>
        </p:nvSpPr>
        <p:spPr>
          <a:xfrm>
            <a:off x="8139951" y="263861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2" name="41 CuadroTexto"/>
          <p:cNvSpPr txBox="1"/>
          <p:nvPr/>
        </p:nvSpPr>
        <p:spPr>
          <a:xfrm>
            <a:off x="9407919" y="2638615"/>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661</a:t>
            </a:r>
          </a:p>
        </p:txBody>
      </p:sp>
      <p:sp>
        <p:nvSpPr>
          <p:cNvPr id="43" name="42 CuadroTexto"/>
          <p:cNvSpPr txBox="1"/>
          <p:nvPr/>
        </p:nvSpPr>
        <p:spPr>
          <a:xfrm>
            <a:off x="6975615" y="302875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208</a:t>
            </a:r>
          </a:p>
        </p:txBody>
      </p:sp>
      <p:sp>
        <p:nvSpPr>
          <p:cNvPr id="44" name="43 CuadroTexto"/>
          <p:cNvSpPr txBox="1"/>
          <p:nvPr/>
        </p:nvSpPr>
        <p:spPr>
          <a:xfrm>
            <a:off x="8152143" y="302875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393</a:t>
            </a:r>
          </a:p>
        </p:txBody>
      </p:sp>
      <p:sp>
        <p:nvSpPr>
          <p:cNvPr id="45" name="44 CuadroTexto"/>
          <p:cNvSpPr txBox="1"/>
          <p:nvPr/>
        </p:nvSpPr>
        <p:spPr>
          <a:xfrm>
            <a:off x="9414015" y="305314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30</a:t>
            </a:r>
          </a:p>
        </p:txBody>
      </p:sp>
      <p:sp>
        <p:nvSpPr>
          <p:cNvPr id="46" name="45 CuadroTexto"/>
          <p:cNvSpPr txBox="1"/>
          <p:nvPr/>
        </p:nvSpPr>
        <p:spPr>
          <a:xfrm>
            <a:off x="6981711" y="3443287"/>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7" name="46 CuadroTexto"/>
          <p:cNvSpPr txBox="1"/>
          <p:nvPr/>
        </p:nvSpPr>
        <p:spPr>
          <a:xfrm>
            <a:off x="8158239" y="344938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48" name="47 CuadroTexto"/>
          <p:cNvSpPr txBox="1"/>
          <p:nvPr/>
        </p:nvSpPr>
        <p:spPr>
          <a:xfrm>
            <a:off x="9420111" y="342499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573</a:t>
            </a:r>
          </a:p>
        </p:txBody>
      </p:sp>
      <p:sp>
        <p:nvSpPr>
          <p:cNvPr id="49" name="48 CuadroTexto"/>
          <p:cNvSpPr txBox="1"/>
          <p:nvPr/>
        </p:nvSpPr>
        <p:spPr>
          <a:xfrm>
            <a:off x="6999999" y="382123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0" name="49 CuadroTexto"/>
          <p:cNvSpPr txBox="1"/>
          <p:nvPr/>
        </p:nvSpPr>
        <p:spPr>
          <a:xfrm>
            <a:off x="8170431" y="380295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1" name="50 CuadroTexto"/>
          <p:cNvSpPr txBox="1"/>
          <p:nvPr/>
        </p:nvSpPr>
        <p:spPr>
          <a:xfrm>
            <a:off x="9426207" y="379685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355</a:t>
            </a:r>
          </a:p>
        </p:txBody>
      </p:sp>
      <p:sp>
        <p:nvSpPr>
          <p:cNvPr id="52" name="51 CuadroTexto"/>
          <p:cNvSpPr txBox="1"/>
          <p:nvPr/>
        </p:nvSpPr>
        <p:spPr>
          <a:xfrm>
            <a:off x="7006095" y="422357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3" name="52 CuadroTexto"/>
          <p:cNvSpPr txBox="1"/>
          <p:nvPr/>
        </p:nvSpPr>
        <p:spPr>
          <a:xfrm>
            <a:off x="8182623" y="4235767"/>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253</a:t>
            </a:r>
          </a:p>
        </p:txBody>
      </p:sp>
      <p:sp>
        <p:nvSpPr>
          <p:cNvPr id="54" name="53 CuadroTexto"/>
          <p:cNvSpPr txBox="1"/>
          <p:nvPr/>
        </p:nvSpPr>
        <p:spPr>
          <a:xfrm>
            <a:off x="9432303" y="422967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55" name="54 CuadroTexto"/>
          <p:cNvSpPr txBox="1"/>
          <p:nvPr/>
        </p:nvSpPr>
        <p:spPr>
          <a:xfrm>
            <a:off x="7006095" y="4619815"/>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580</a:t>
            </a:r>
          </a:p>
        </p:txBody>
      </p:sp>
      <p:sp>
        <p:nvSpPr>
          <p:cNvPr id="56" name="55 CuadroTexto"/>
          <p:cNvSpPr txBox="1"/>
          <p:nvPr/>
        </p:nvSpPr>
        <p:spPr>
          <a:xfrm>
            <a:off x="8194815" y="4613719"/>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84</a:t>
            </a:r>
          </a:p>
        </p:txBody>
      </p:sp>
      <p:sp>
        <p:nvSpPr>
          <p:cNvPr id="57" name="56 CuadroTexto"/>
          <p:cNvSpPr txBox="1"/>
          <p:nvPr/>
        </p:nvSpPr>
        <p:spPr>
          <a:xfrm>
            <a:off x="9438399" y="4607623"/>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148</a:t>
            </a:r>
          </a:p>
        </p:txBody>
      </p:sp>
      <p:sp>
        <p:nvSpPr>
          <p:cNvPr id="58" name="57 Rectángulo redondeado"/>
          <p:cNvSpPr/>
          <p:nvPr/>
        </p:nvSpPr>
        <p:spPr>
          <a:xfrm>
            <a:off x="6804928" y="5014830"/>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1,891</a:t>
            </a:r>
          </a:p>
        </p:txBody>
      </p:sp>
      <p:sp>
        <p:nvSpPr>
          <p:cNvPr id="59" name="58 Rectángulo redondeado"/>
          <p:cNvSpPr/>
          <p:nvPr/>
        </p:nvSpPr>
        <p:spPr>
          <a:xfrm>
            <a:off x="8018032" y="5014830"/>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730</a:t>
            </a:r>
          </a:p>
        </p:txBody>
      </p:sp>
      <p:sp>
        <p:nvSpPr>
          <p:cNvPr id="60" name="59 Rectángulo redondeado"/>
          <p:cNvSpPr/>
          <p:nvPr/>
        </p:nvSpPr>
        <p:spPr>
          <a:xfrm>
            <a:off x="9231136" y="5008734"/>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2,357</a:t>
            </a:r>
          </a:p>
        </p:txBody>
      </p:sp>
      <p:sp>
        <p:nvSpPr>
          <p:cNvPr id="61" name="13 CuadroTexto"/>
          <p:cNvSpPr txBox="1"/>
          <p:nvPr/>
        </p:nvSpPr>
        <p:spPr>
          <a:xfrm>
            <a:off x="6967373" y="187352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884</a:t>
            </a:r>
          </a:p>
        </p:txBody>
      </p:sp>
      <p:sp>
        <p:nvSpPr>
          <p:cNvPr id="62" name="36 CuadroTexto"/>
          <p:cNvSpPr txBox="1"/>
          <p:nvPr/>
        </p:nvSpPr>
        <p:spPr>
          <a:xfrm>
            <a:off x="8144586" y="1867428"/>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63" name="37 CuadroTexto"/>
          <p:cNvSpPr txBox="1"/>
          <p:nvPr/>
        </p:nvSpPr>
        <p:spPr>
          <a:xfrm>
            <a:off x="9412554" y="1887091"/>
            <a:ext cx="609601" cy="400110"/>
          </a:xfrm>
          <a:prstGeom prst="rect">
            <a:avLst/>
          </a:prstGeom>
          <a:noFill/>
        </p:spPr>
        <p:txBody>
          <a:bodyPr wrap="square" rtlCol="0">
            <a:spAutoFit/>
          </a:bodyPr>
          <a:lstStyle/>
          <a:p>
            <a:pPr algn="ctr"/>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0</a:t>
            </a:r>
          </a:p>
        </p:txBody>
      </p:sp>
      <p:sp>
        <p:nvSpPr>
          <p:cNvPr id="7" name="CuadroTexto 6"/>
          <p:cNvSpPr txBox="1"/>
          <p:nvPr/>
        </p:nvSpPr>
        <p:spPr>
          <a:xfrm>
            <a:off x="5017619" y="4971891"/>
            <a:ext cx="1703550" cy="1862048"/>
          </a:xfrm>
          <a:prstGeom prst="rect">
            <a:avLst/>
          </a:prstGeom>
          <a:noFill/>
        </p:spPr>
        <p:txBody>
          <a:bodyPr wrap="square" rtlCol="0">
            <a:spAutoFit/>
          </a:bodyPr>
          <a:lstStyle/>
          <a:p>
            <a:r>
              <a:rPr lang="es-CO" sz="115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40</a:t>
            </a:r>
          </a:p>
        </p:txBody>
      </p:sp>
      <p:sp>
        <p:nvSpPr>
          <p:cNvPr id="9" name="CuadroTexto 8"/>
          <p:cNvSpPr txBox="1"/>
          <p:nvPr/>
        </p:nvSpPr>
        <p:spPr>
          <a:xfrm>
            <a:off x="7817244" y="5357610"/>
            <a:ext cx="2352676" cy="1200329"/>
          </a:xfrm>
          <a:prstGeom prst="rect">
            <a:avLst/>
          </a:prstGeom>
          <a:noFill/>
        </p:spPr>
        <p:txBody>
          <a:bodyPr wrap="square" rtlCol="0">
            <a:spAutoFit/>
          </a:bodyPr>
          <a:lstStyle/>
          <a:p>
            <a:r>
              <a:rPr lang="es-CO" sz="2400" dirty="0">
                <a:ln w="0"/>
                <a:solidFill>
                  <a:schemeClr val="accent1">
                    <a:lumMod val="75000"/>
                  </a:schemeClr>
                </a:solidFill>
                <a:effectLst>
                  <a:reflection blurRad="6350" stA="53000" endA="300" endPos="35500" dir="5400000" sy="-90000" algn="bl" rotWithShape="0"/>
                </a:effectLst>
              </a:rPr>
              <a:t>INCONSISTENCIA EN LA INFORMACIÓN</a:t>
            </a:r>
          </a:p>
        </p:txBody>
      </p:sp>
      <p:pic>
        <p:nvPicPr>
          <p:cNvPr id="64" name="Imagen 63">
            <a:extLst>
              <a:ext uri="{FF2B5EF4-FFF2-40B4-BE49-F238E27FC236}">
                <a16:creationId xmlns:a16="http://schemas.microsoft.com/office/drawing/2014/main" id="{8C20521C-359F-407B-BD6B-9D44C8528B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371" y="21442"/>
            <a:ext cx="1630017" cy="915407"/>
          </a:xfrm>
          <a:prstGeom prst="rect">
            <a:avLst/>
          </a:prstGeom>
        </p:spPr>
      </p:pic>
      <p:pic>
        <p:nvPicPr>
          <p:cNvPr id="65" name="Imagen 64">
            <a:extLst>
              <a:ext uri="{FF2B5EF4-FFF2-40B4-BE49-F238E27FC236}">
                <a16:creationId xmlns:a16="http://schemas.microsoft.com/office/drawing/2014/main" id="{F8402242-4A8A-4FA7-86E6-28F5D1573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5281" y="18907"/>
            <a:ext cx="1924054" cy="745571"/>
          </a:xfrm>
          <a:prstGeom prst="rect">
            <a:avLst/>
          </a:prstGeom>
        </p:spPr>
      </p:pic>
      <p:pic>
        <p:nvPicPr>
          <p:cNvPr id="66" name="Imagen 65">
            <a:extLst>
              <a:ext uri="{FF2B5EF4-FFF2-40B4-BE49-F238E27FC236}">
                <a16:creationId xmlns:a16="http://schemas.microsoft.com/office/drawing/2014/main" id="{EB654A54-F71F-4490-B854-7AE3344DD2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51082" y="54865"/>
            <a:ext cx="2192937" cy="709614"/>
          </a:xfrm>
          <a:prstGeom prst="rect">
            <a:avLst/>
          </a:prstGeom>
        </p:spPr>
      </p:pic>
      <p:sp>
        <p:nvSpPr>
          <p:cNvPr id="67" name="Rectángulo 66">
            <a:extLst>
              <a:ext uri="{FF2B5EF4-FFF2-40B4-BE49-F238E27FC236}">
                <a16:creationId xmlns:a16="http://schemas.microsoft.com/office/drawing/2014/main" id="{8AC5F1DC-3383-41E1-88CA-B94D4404CE11}"/>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8" name="CuadroTexto 67">
            <a:extLst>
              <a:ext uri="{FF2B5EF4-FFF2-40B4-BE49-F238E27FC236}">
                <a16:creationId xmlns:a16="http://schemas.microsoft.com/office/drawing/2014/main" id="{CE6D8F49-4224-40EA-864E-0AEF260FB791}"/>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2" name="CuadroTexto 1">
            <a:extLst>
              <a:ext uri="{FF2B5EF4-FFF2-40B4-BE49-F238E27FC236}">
                <a16:creationId xmlns:a16="http://schemas.microsoft.com/office/drawing/2014/main" id="{724A7FF6-7672-484A-AE2D-A93AE7113257}"/>
              </a:ext>
            </a:extLst>
          </p:cNvPr>
          <p:cNvSpPr txBox="1"/>
          <p:nvPr/>
        </p:nvSpPr>
        <p:spPr>
          <a:xfrm>
            <a:off x="10041904" y="5931270"/>
            <a:ext cx="1742507" cy="461665"/>
          </a:xfrm>
          <a:prstGeom prst="rect">
            <a:avLst/>
          </a:prstGeom>
          <a:noFill/>
        </p:spPr>
        <p:txBody>
          <a:bodyPr wrap="square" rtlCol="0">
            <a:spAutoFit/>
          </a:bodyPr>
          <a:lstStyle/>
          <a:p>
            <a:r>
              <a:rPr lang="es-CO" sz="1200" dirty="0"/>
              <a:t>Fuente: Junta 112 de Enero de 2016</a:t>
            </a:r>
          </a:p>
        </p:txBody>
      </p:sp>
    </p:spTree>
    <p:extLst>
      <p:ext uri="{BB962C8B-B14F-4D97-AF65-F5344CB8AC3E}">
        <p14:creationId xmlns:p14="http://schemas.microsoft.com/office/powerpoint/2010/main" val="17287326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Picture 2" descr="Resultado de imagen para imagenes de porcenta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5447" y="4886164"/>
            <a:ext cx="1718367" cy="1227038"/>
          </a:xfrm>
          <a:prstGeom prst="rect">
            <a:avLst/>
          </a:prstGeom>
          <a:noFill/>
          <a:extLst>
            <a:ext uri="{909E8E84-426E-40DD-AFC4-6F175D3DCCD1}">
              <a14:hiddenFill xmlns:a14="http://schemas.microsoft.com/office/drawing/2010/main">
                <a:solidFill>
                  <a:srgbClr val="FFFFFF"/>
                </a:solidFill>
              </a14:hiddenFill>
            </a:ext>
          </a:extLst>
        </p:spPr>
      </p:pic>
      <p:sp>
        <p:nvSpPr>
          <p:cNvPr id="67" name="3 Rectángulo redondeado"/>
          <p:cNvSpPr/>
          <p:nvPr/>
        </p:nvSpPr>
        <p:spPr>
          <a:xfrm>
            <a:off x="3766662" y="3697125"/>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NORTE</a:t>
            </a:r>
          </a:p>
        </p:txBody>
      </p:sp>
      <p:sp>
        <p:nvSpPr>
          <p:cNvPr id="17" name="Triángulo rectángulo 16"/>
          <p:cNvSpPr/>
          <p:nvPr/>
        </p:nvSpPr>
        <p:spPr>
          <a:xfrm rot="5400000">
            <a:off x="1490187" y="1244800"/>
            <a:ext cx="5318897" cy="5251269"/>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1916035" y="680507"/>
            <a:ext cx="8432144" cy="769441"/>
          </a:xfrm>
          <a:prstGeom prst="rect">
            <a:avLst/>
          </a:prstGeom>
          <a:noFill/>
        </p:spPr>
        <p:txBody>
          <a:bodyPr wrap="square" rtlCol="0">
            <a:spAutoFit/>
          </a:bodyPr>
          <a:lstStyle/>
          <a:p>
            <a:pPr algn="ctr"/>
            <a:r>
              <a:rPr lang="es-CO" sz="2200" b="1" dirty="0">
                <a:solidFill>
                  <a:srgbClr val="000A8B"/>
                </a:solidFill>
                <a:effectLst>
                  <a:outerShdw blurRad="38100" dist="38100" dir="2700000" algn="tl">
                    <a:srgbClr val="000000">
                      <a:alpha val="43137"/>
                    </a:srgbClr>
                  </a:outerShdw>
                </a:effectLst>
              </a:rPr>
              <a:t>ENTREGA A DEPOSITARIOS DE BIENES EN ADMINISTRACIÓN DIRECTA</a:t>
            </a:r>
          </a:p>
          <a:p>
            <a:pPr algn="ctr"/>
            <a:endParaRPr lang="es-CO" sz="2200" b="1" dirty="0">
              <a:solidFill>
                <a:schemeClr val="bg1"/>
              </a:solidFill>
              <a:effectLst>
                <a:outerShdw blurRad="38100" dist="38100" dir="2700000" algn="tl">
                  <a:srgbClr val="000000">
                    <a:alpha val="43137"/>
                  </a:srgbClr>
                </a:outerShdw>
              </a:effectLst>
            </a:endParaRPr>
          </a:p>
        </p:txBody>
      </p:sp>
      <p:sp>
        <p:nvSpPr>
          <p:cNvPr id="64" name="3 Rectángulo redondeado"/>
          <p:cNvSpPr/>
          <p:nvPr/>
        </p:nvSpPr>
        <p:spPr>
          <a:xfrm>
            <a:off x="3746226" y="1838741"/>
            <a:ext cx="1859444" cy="509913"/>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CENTRO ORIENTE</a:t>
            </a:r>
          </a:p>
        </p:txBody>
      </p:sp>
      <p:sp>
        <p:nvSpPr>
          <p:cNvPr id="65" name="3 Rectángulo redondeado"/>
          <p:cNvSpPr/>
          <p:nvPr/>
        </p:nvSpPr>
        <p:spPr>
          <a:xfrm>
            <a:off x="3766289" y="2459447"/>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SUROCCIDENTE</a:t>
            </a:r>
          </a:p>
        </p:txBody>
      </p:sp>
      <p:sp>
        <p:nvSpPr>
          <p:cNvPr id="66" name="3 Rectángulo redondeado"/>
          <p:cNvSpPr/>
          <p:nvPr/>
        </p:nvSpPr>
        <p:spPr>
          <a:xfrm>
            <a:off x="3747156" y="3078284"/>
            <a:ext cx="1861200" cy="511200"/>
          </a:xfrm>
          <a:prstGeom prst="roundRect">
            <a:avLst/>
          </a:prstGeom>
          <a:solidFill>
            <a:schemeClr val="tx2">
              <a:lumMod val="7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solidFill>
                  <a:schemeClr val="bg1"/>
                </a:solidFill>
              </a:rPr>
              <a:t>OCCIDENTE</a:t>
            </a:r>
          </a:p>
        </p:txBody>
      </p:sp>
      <p:sp>
        <p:nvSpPr>
          <p:cNvPr id="68" name="Circular 6"/>
          <p:cNvSpPr/>
          <p:nvPr/>
        </p:nvSpPr>
        <p:spPr>
          <a:xfrm rot="2735829">
            <a:off x="1531666" y="3291741"/>
            <a:ext cx="3207126" cy="3207126"/>
          </a:xfrm>
          <a:prstGeom prst="pie">
            <a:avLst/>
          </a:prstGeom>
          <a:solidFill>
            <a:schemeClr val="accent1">
              <a:lumMod val="60000"/>
              <a:lumOff val="4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black"/>
              </a:solidFill>
            </a:endParaRPr>
          </a:p>
        </p:txBody>
      </p:sp>
      <p:sp>
        <p:nvSpPr>
          <p:cNvPr id="69" name="Elipse 8"/>
          <p:cNvSpPr/>
          <p:nvPr/>
        </p:nvSpPr>
        <p:spPr>
          <a:xfrm>
            <a:off x="2127737" y="3928405"/>
            <a:ext cx="2355634" cy="2309491"/>
          </a:xfrm>
          <a:prstGeom prst="ellipse">
            <a:avLst/>
          </a:prstGeom>
          <a:solidFill>
            <a:schemeClr val="accent1">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b="1" dirty="0">
              <a:solidFill>
                <a:prstClr val="white"/>
              </a:solidFill>
              <a:effectLst>
                <a:outerShdw blurRad="38100" dist="38100" dir="2700000" algn="tl">
                  <a:srgbClr val="000000">
                    <a:alpha val="43137"/>
                  </a:srgbClr>
                </a:outerShdw>
              </a:effectLst>
            </a:endParaRPr>
          </a:p>
        </p:txBody>
      </p:sp>
      <p:sp>
        <p:nvSpPr>
          <p:cNvPr id="70" name="CuadroTexto 9"/>
          <p:cNvSpPr txBox="1"/>
          <p:nvPr/>
        </p:nvSpPr>
        <p:spPr>
          <a:xfrm>
            <a:off x="1804431" y="4307151"/>
            <a:ext cx="2661599" cy="1692771"/>
          </a:xfrm>
          <a:prstGeom prst="rect">
            <a:avLst/>
          </a:prstGeom>
          <a:noFill/>
        </p:spPr>
        <p:txBody>
          <a:bodyPr wrap="square" rtlCol="0">
            <a:spAutoFit/>
          </a:bodyPr>
          <a:lstStyle/>
          <a:p>
            <a:pPr algn="ctr"/>
            <a:r>
              <a:rPr lang="es-CO" sz="8000" b="1" dirty="0">
                <a:solidFill>
                  <a:schemeClr val="accent1">
                    <a:lumMod val="20000"/>
                    <a:lumOff val="80000"/>
                  </a:schemeClr>
                </a:solidFill>
                <a:effectLst>
                  <a:outerShdw blurRad="38100" dist="38100" dir="2700000" algn="tl">
                    <a:srgbClr val="000000">
                      <a:alpha val="43137"/>
                    </a:srgbClr>
                  </a:outerShdw>
                </a:effectLst>
              </a:rPr>
              <a:t>8.259</a:t>
            </a:r>
          </a:p>
          <a:p>
            <a:pPr algn="ctr"/>
            <a:r>
              <a:rPr lang="es-CO" sz="2400" dirty="0">
                <a:effectLst>
                  <a:outerShdw blurRad="38100" dist="38100" dir="2700000" algn="tl">
                    <a:srgbClr val="000000">
                      <a:alpha val="43137"/>
                    </a:srgbClr>
                  </a:outerShdw>
                </a:effectLst>
              </a:rPr>
              <a:t>TOTAL</a:t>
            </a:r>
          </a:p>
        </p:txBody>
      </p:sp>
      <p:sp>
        <p:nvSpPr>
          <p:cNvPr id="71" name="4 Rectángulo redondeado"/>
          <p:cNvSpPr/>
          <p:nvPr/>
        </p:nvSpPr>
        <p:spPr>
          <a:xfrm>
            <a:off x="6954907"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100" b="1" dirty="0"/>
              <a:t>DESOCUPADOS</a:t>
            </a:r>
          </a:p>
        </p:txBody>
      </p:sp>
      <p:sp>
        <p:nvSpPr>
          <p:cNvPr id="72" name="4 Rectángulo redondeado"/>
          <p:cNvSpPr/>
          <p:nvPr/>
        </p:nvSpPr>
        <p:spPr>
          <a:xfrm>
            <a:off x="8187355"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200" b="1" dirty="0"/>
              <a:t>OCUPADOS</a:t>
            </a:r>
          </a:p>
        </p:txBody>
      </p:sp>
      <p:sp>
        <p:nvSpPr>
          <p:cNvPr id="73" name="4 Rectángulo redondeado"/>
          <p:cNvSpPr/>
          <p:nvPr/>
        </p:nvSpPr>
        <p:spPr>
          <a:xfrm>
            <a:off x="9419809" y="1266826"/>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100" b="1" dirty="0"/>
              <a:t>SIN. INFORMACIÓN</a:t>
            </a:r>
          </a:p>
        </p:txBody>
      </p:sp>
      <p:sp>
        <p:nvSpPr>
          <p:cNvPr id="74" name="4 Rectángulo redondeado"/>
          <p:cNvSpPr/>
          <p:nvPr/>
        </p:nvSpPr>
        <p:spPr>
          <a:xfrm>
            <a:off x="5715829" y="1273454"/>
            <a:ext cx="1171575" cy="43338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CO" sz="1200" b="1" dirty="0"/>
              <a:t>ARRENDADOS</a:t>
            </a:r>
          </a:p>
        </p:txBody>
      </p:sp>
      <p:sp>
        <p:nvSpPr>
          <p:cNvPr id="75" name="13 CuadroTexto"/>
          <p:cNvSpPr txBox="1"/>
          <p:nvPr/>
        </p:nvSpPr>
        <p:spPr>
          <a:xfrm>
            <a:off x="5947898" y="187352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250</a:t>
            </a:r>
          </a:p>
        </p:txBody>
      </p:sp>
      <p:sp>
        <p:nvSpPr>
          <p:cNvPr id="76" name="13 CuadroTexto"/>
          <p:cNvSpPr txBox="1"/>
          <p:nvPr/>
        </p:nvSpPr>
        <p:spPr>
          <a:xfrm>
            <a:off x="7246519" y="18713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835</a:t>
            </a:r>
          </a:p>
        </p:txBody>
      </p:sp>
      <p:sp>
        <p:nvSpPr>
          <p:cNvPr id="77" name="13 CuadroTexto"/>
          <p:cNvSpPr txBox="1"/>
          <p:nvPr/>
        </p:nvSpPr>
        <p:spPr>
          <a:xfrm>
            <a:off x="8457131" y="187137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757</a:t>
            </a:r>
          </a:p>
        </p:txBody>
      </p:sp>
      <p:sp>
        <p:nvSpPr>
          <p:cNvPr id="78" name="13 CuadroTexto"/>
          <p:cNvSpPr txBox="1"/>
          <p:nvPr/>
        </p:nvSpPr>
        <p:spPr>
          <a:xfrm>
            <a:off x="9717112" y="1882110"/>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367</a:t>
            </a:r>
          </a:p>
        </p:txBody>
      </p:sp>
      <p:sp>
        <p:nvSpPr>
          <p:cNvPr id="79" name="13 CuadroTexto"/>
          <p:cNvSpPr txBox="1"/>
          <p:nvPr/>
        </p:nvSpPr>
        <p:spPr>
          <a:xfrm>
            <a:off x="5932871" y="255396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390</a:t>
            </a:r>
          </a:p>
        </p:txBody>
      </p:sp>
      <p:sp>
        <p:nvSpPr>
          <p:cNvPr id="80" name="13 CuadroTexto"/>
          <p:cNvSpPr txBox="1"/>
          <p:nvPr/>
        </p:nvSpPr>
        <p:spPr>
          <a:xfrm>
            <a:off x="7231491" y="2551813"/>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399</a:t>
            </a:r>
          </a:p>
        </p:txBody>
      </p:sp>
      <p:sp>
        <p:nvSpPr>
          <p:cNvPr id="81" name="13 CuadroTexto"/>
          <p:cNvSpPr txBox="1"/>
          <p:nvPr/>
        </p:nvSpPr>
        <p:spPr>
          <a:xfrm>
            <a:off x="8348829" y="2564692"/>
            <a:ext cx="769419"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1.431</a:t>
            </a:r>
          </a:p>
        </p:txBody>
      </p:sp>
      <p:sp>
        <p:nvSpPr>
          <p:cNvPr id="82" name="13 CuadroTexto"/>
          <p:cNvSpPr txBox="1"/>
          <p:nvPr/>
        </p:nvSpPr>
        <p:spPr>
          <a:xfrm>
            <a:off x="9717117" y="2551813"/>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632</a:t>
            </a:r>
          </a:p>
        </p:txBody>
      </p:sp>
      <p:sp>
        <p:nvSpPr>
          <p:cNvPr id="83" name="13 CuadroTexto"/>
          <p:cNvSpPr txBox="1"/>
          <p:nvPr/>
        </p:nvSpPr>
        <p:spPr>
          <a:xfrm>
            <a:off x="5930723" y="3131367"/>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186</a:t>
            </a:r>
          </a:p>
        </p:txBody>
      </p:sp>
      <p:sp>
        <p:nvSpPr>
          <p:cNvPr id="84" name="13 CuadroTexto"/>
          <p:cNvSpPr txBox="1"/>
          <p:nvPr/>
        </p:nvSpPr>
        <p:spPr>
          <a:xfrm>
            <a:off x="7205732" y="311848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177</a:t>
            </a:r>
          </a:p>
        </p:txBody>
      </p:sp>
      <p:sp>
        <p:nvSpPr>
          <p:cNvPr id="85" name="13 CuadroTexto"/>
          <p:cNvSpPr txBox="1"/>
          <p:nvPr/>
        </p:nvSpPr>
        <p:spPr>
          <a:xfrm>
            <a:off x="8401320" y="311634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831</a:t>
            </a:r>
          </a:p>
        </p:txBody>
      </p:sp>
      <p:sp>
        <p:nvSpPr>
          <p:cNvPr id="87" name="13 CuadroTexto"/>
          <p:cNvSpPr txBox="1"/>
          <p:nvPr/>
        </p:nvSpPr>
        <p:spPr>
          <a:xfrm>
            <a:off x="9738578" y="3101314"/>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273</a:t>
            </a:r>
          </a:p>
        </p:txBody>
      </p:sp>
      <p:sp>
        <p:nvSpPr>
          <p:cNvPr id="88" name="13 CuadroTexto"/>
          <p:cNvSpPr txBox="1"/>
          <p:nvPr/>
        </p:nvSpPr>
        <p:spPr>
          <a:xfrm>
            <a:off x="5902817" y="3773168"/>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157</a:t>
            </a:r>
          </a:p>
        </p:txBody>
      </p:sp>
      <p:sp>
        <p:nvSpPr>
          <p:cNvPr id="89" name="13 CuadroTexto"/>
          <p:cNvSpPr txBox="1"/>
          <p:nvPr/>
        </p:nvSpPr>
        <p:spPr>
          <a:xfrm>
            <a:off x="7203586" y="3760289"/>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156</a:t>
            </a:r>
          </a:p>
        </p:txBody>
      </p:sp>
      <p:sp>
        <p:nvSpPr>
          <p:cNvPr id="90" name="13 CuadroTexto"/>
          <p:cNvSpPr txBox="1"/>
          <p:nvPr/>
        </p:nvSpPr>
        <p:spPr>
          <a:xfrm>
            <a:off x="8399175" y="3758141"/>
            <a:ext cx="609601"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354</a:t>
            </a:r>
          </a:p>
        </p:txBody>
      </p:sp>
      <p:sp>
        <p:nvSpPr>
          <p:cNvPr id="91" name="13 CuadroTexto"/>
          <p:cNvSpPr txBox="1"/>
          <p:nvPr/>
        </p:nvSpPr>
        <p:spPr>
          <a:xfrm>
            <a:off x="9609788" y="3758141"/>
            <a:ext cx="865685" cy="400110"/>
          </a:xfrm>
          <a:prstGeom prst="rect">
            <a:avLst/>
          </a:prstGeom>
          <a:noFill/>
        </p:spPr>
        <p:txBody>
          <a:bodyPr wrap="square" rtlCol="0">
            <a:spAutoFit/>
          </a:bodyPr>
          <a:lstStyle/>
          <a:p>
            <a:r>
              <a:rPr lang="es-CO" sz="20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1.064</a:t>
            </a:r>
          </a:p>
        </p:txBody>
      </p:sp>
      <p:sp>
        <p:nvSpPr>
          <p:cNvPr id="92" name="35 Rectángulo redondeado"/>
          <p:cNvSpPr/>
          <p:nvPr/>
        </p:nvSpPr>
        <p:spPr>
          <a:xfrm>
            <a:off x="4372968" y="4332252"/>
            <a:ext cx="1170966" cy="37457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CO" sz="1400" b="1" cap="all" dirty="0">
                <a:ln w="0"/>
                <a:solidFill>
                  <a:sysClr val="windowText" lastClr="000000"/>
                </a:solidFill>
                <a:effectLst>
                  <a:reflection blurRad="12700" stA="50000" endPos="50000" dist="5000" dir="5400000" sy="-100000" rotWithShape="0"/>
                </a:effectLst>
              </a:rPr>
              <a:t>TOTAL</a:t>
            </a:r>
          </a:p>
        </p:txBody>
      </p:sp>
      <p:sp>
        <p:nvSpPr>
          <p:cNvPr id="93" name="57 Rectángulo redondeado"/>
          <p:cNvSpPr/>
          <p:nvPr/>
        </p:nvSpPr>
        <p:spPr>
          <a:xfrm>
            <a:off x="5746813" y="4332249"/>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983</a:t>
            </a:r>
          </a:p>
        </p:txBody>
      </p:sp>
      <p:sp>
        <p:nvSpPr>
          <p:cNvPr id="94" name="57 Rectángulo redondeado"/>
          <p:cNvSpPr/>
          <p:nvPr/>
        </p:nvSpPr>
        <p:spPr>
          <a:xfrm>
            <a:off x="7021821" y="4319372"/>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1,567</a:t>
            </a:r>
          </a:p>
        </p:txBody>
      </p:sp>
      <p:sp>
        <p:nvSpPr>
          <p:cNvPr id="95" name="57 Rectángulo redondeado"/>
          <p:cNvSpPr/>
          <p:nvPr/>
        </p:nvSpPr>
        <p:spPr>
          <a:xfrm>
            <a:off x="8232437" y="4306491"/>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3,373</a:t>
            </a:r>
          </a:p>
        </p:txBody>
      </p:sp>
      <p:sp>
        <p:nvSpPr>
          <p:cNvPr id="96" name="57 Rectángulo redondeado"/>
          <p:cNvSpPr/>
          <p:nvPr/>
        </p:nvSpPr>
        <p:spPr>
          <a:xfrm>
            <a:off x="9520323" y="4293611"/>
            <a:ext cx="93878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2,336</a:t>
            </a:r>
          </a:p>
        </p:txBody>
      </p:sp>
      <p:sp>
        <p:nvSpPr>
          <p:cNvPr id="97" name="CuadroTexto 96"/>
          <p:cNvSpPr txBox="1"/>
          <p:nvPr/>
        </p:nvSpPr>
        <p:spPr>
          <a:xfrm>
            <a:off x="5339270" y="4559764"/>
            <a:ext cx="1703550" cy="1862048"/>
          </a:xfrm>
          <a:prstGeom prst="rect">
            <a:avLst/>
          </a:prstGeom>
          <a:noFill/>
        </p:spPr>
        <p:txBody>
          <a:bodyPr wrap="square" rtlCol="0">
            <a:spAutoFit/>
          </a:bodyPr>
          <a:lstStyle/>
          <a:p>
            <a:r>
              <a:rPr lang="es-CO" sz="11500" b="1" dirty="0">
                <a:ln w="9525">
                  <a:solidFill>
                    <a:schemeClr val="bg1"/>
                  </a:solidFill>
                  <a:prstDash val="solid"/>
                </a:ln>
                <a:solidFill>
                  <a:schemeClr val="accent1">
                    <a:lumMod val="75000"/>
                  </a:schemeClr>
                </a:solidFill>
                <a:effectLst>
                  <a:outerShdw blurRad="12700" dist="38100" dir="2700000" algn="tl" rotWithShape="0">
                    <a:schemeClr val="accent5">
                      <a:lumMod val="60000"/>
                      <a:lumOff val="40000"/>
                    </a:schemeClr>
                  </a:outerShdw>
                </a:effectLst>
              </a:rPr>
              <a:t>90</a:t>
            </a:r>
          </a:p>
        </p:txBody>
      </p:sp>
      <p:sp>
        <p:nvSpPr>
          <p:cNvPr id="99" name="CuadroTexto 98"/>
          <p:cNvSpPr txBox="1"/>
          <p:nvPr/>
        </p:nvSpPr>
        <p:spPr>
          <a:xfrm>
            <a:off x="8162925" y="4996999"/>
            <a:ext cx="2352676" cy="1200329"/>
          </a:xfrm>
          <a:prstGeom prst="rect">
            <a:avLst/>
          </a:prstGeom>
          <a:noFill/>
        </p:spPr>
        <p:txBody>
          <a:bodyPr wrap="square" rtlCol="0">
            <a:spAutoFit/>
          </a:bodyPr>
          <a:lstStyle/>
          <a:p>
            <a:r>
              <a:rPr lang="es-CO" sz="2400" dirty="0">
                <a:ln w="0"/>
                <a:solidFill>
                  <a:schemeClr val="accent1">
                    <a:lumMod val="75000"/>
                  </a:schemeClr>
                </a:solidFill>
                <a:effectLst>
                  <a:reflection blurRad="6350" stA="53000" endA="300" endPos="35500" dir="5400000" sy="-90000" algn="bl" rotWithShape="0"/>
                </a:effectLst>
              </a:rPr>
              <a:t>DEL PORTAFOLIO SE ENTREGARÁ EN EL 2016</a:t>
            </a:r>
          </a:p>
        </p:txBody>
      </p:sp>
      <p:pic>
        <p:nvPicPr>
          <p:cNvPr id="39" name="Imagen 38">
            <a:extLst>
              <a:ext uri="{FF2B5EF4-FFF2-40B4-BE49-F238E27FC236}">
                <a16:creationId xmlns:a16="http://schemas.microsoft.com/office/drawing/2014/main" id="{C2571F2D-54E8-4FD0-9F89-0AFAC2A766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630017" cy="915407"/>
          </a:xfrm>
          <a:prstGeom prst="rect">
            <a:avLst/>
          </a:prstGeom>
        </p:spPr>
      </p:pic>
      <p:pic>
        <p:nvPicPr>
          <p:cNvPr id="40" name="Imagen 39">
            <a:extLst>
              <a:ext uri="{FF2B5EF4-FFF2-40B4-BE49-F238E27FC236}">
                <a16:creationId xmlns:a16="http://schemas.microsoft.com/office/drawing/2014/main" id="{4D576510-C7A3-445B-B5D0-BC0BA34DC0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5281" y="18907"/>
            <a:ext cx="1924054" cy="745571"/>
          </a:xfrm>
          <a:prstGeom prst="rect">
            <a:avLst/>
          </a:prstGeom>
        </p:spPr>
      </p:pic>
      <p:pic>
        <p:nvPicPr>
          <p:cNvPr id="41" name="Imagen 40">
            <a:extLst>
              <a:ext uri="{FF2B5EF4-FFF2-40B4-BE49-F238E27FC236}">
                <a16:creationId xmlns:a16="http://schemas.microsoft.com/office/drawing/2014/main" id="{E35D3E33-47CD-4640-A87F-F1CBAC50E4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51082" y="54865"/>
            <a:ext cx="2192937" cy="709614"/>
          </a:xfrm>
          <a:prstGeom prst="rect">
            <a:avLst/>
          </a:prstGeom>
        </p:spPr>
      </p:pic>
      <p:sp>
        <p:nvSpPr>
          <p:cNvPr id="42" name="Rectángulo 41">
            <a:extLst>
              <a:ext uri="{FF2B5EF4-FFF2-40B4-BE49-F238E27FC236}">
                <a16:creationId xmlns:a16="http://schemas.microsoft.com/office/drawing/2014/main" id="{29B273A3-3CA5-490A-A1A5-0058AC7E7F72}"/>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3" name="CuadroTexto 42">
            <a:extLst>
              <a:ext uri="{FF2B5EF4-FFF2-40B4-BE49-F238E27FC236}">
                <a16:creationId xmlns:a16="http://schemas.microsoft.com/office/drawing/2014/main" id="{946FD67F-0BC7-45E1-9FEE-B9AE05E37789}"/>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44" name="CuadroTexto 43">
            <a:extLst>
              <a:ext uri="{FF2B5EF4-FFF2-40B4-BE49-F238E27FC236}">
                <a16:creationId xmlns:a16="http://schemas.microsoft.com/office/drawing/2014/main" id="{2D624832-077C-B240-A7CC-DBC180AB3C9A}"/>
              </a:ext>
            </a:extLst>
          </p:cNvPr>
          <p:cNvSpPr txBox="1"/>
          <p:nvPr/>
        </p:nvSpPr>
        <p:spPr>
          <a:xfrm>
            <a:off x="10041904" y="5931270"/>
            <a:ext cx="1742507" cy="461665"/>
          </a:xfrm>
          <a:prstGeom prst="rect">
            <a:avLst/>
          </a:prstGeom>
          <a:noFill/>
        </p:spPr>
        <p:txBody>
          <a:bodyPr wrap="square" rtlCol="0">
            <a:spAutoFit/>
          </a:bodyPr>
          <a:lstStyle/>
          <a:p>
            <a:r>
              <a:rPr lang="es-CO" sz="1200" dirty="0"/>
              <a:t>Fuente: Junta 112 de Enero de 2016</a:t>
            </a:r>
          </a:p>
        </p:txBody>
      </p:sp>
    </p:spTree>
    <p:extLst>
      <p:ext uri="{BB962C8B-B14F-4D97-AF65-F5344CB8AC3E}">
        <p14:creationId xmlns:p14="http://schemas.microsoft.com/office/powerpoint/2010/main" val="7756699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C7AC75E-B5DB-4D9D-92DB-3580E081746D}"/>
              </a:ext>
            </a:extLst>
          </p:cNvPr>
          <p:cNvGraphicFramePr>
            <a:graphicFrameLocks noGrp="1"/>
          </p:cNvGraphicFramePr>
          <p:nvPr>
            <p:ph idx="1"/>
            <p:extLst/>
          </p:nvPr>
        </p:nvGraphicFramePr>
        <p:xfrm>
          <a:off x="2152650" y="1774055"/>
          <a:ext cx="815249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437322" y="608352"/>
            <a:ext cx="10972800" cy="1143000"/>
          </a:xfrm>
        </p:spPr>
        <p:txBody>
          <a:bodyPr>
            <a:normAutofit/>
          </a:bodyPr>
          <a:lstStyle/>
          <a:p>
            <a:pPr algn="ctr"/>
            <a:r>
              <a:rPr lang="es-ES" sz="3200" b="1" dirty="0">
                <a:solidFill>
                  <a:srgbClr val="000A8B"/>
                </a:solidFill>
              </a:rPr>
              <a:t>Proceso de Remoción de Depositarios</a:t>
            </a:r>
            <a:endParaRPr lang="es-CO" sz="3200" b="1" dirty="0">
              <a:solidFill>
                <a:srgbClr val="000A8B"/>
              </a:solidFill>
            </a:endParaRPr>
          </a:p>
        </p:txBody>
      </p:sp>
      <p:cxnSp>
        <p:nvCxnSpPr>
          <p:cNvPr id="8" name="Conector: angular 7">
            <a:extLst>
              <a:ext uri="{FF2B5EF4-FFF2-40B4-BE49-F238E27FC236}">
                <a16:creationId xmlns:a16="http://schemas.microsoft.com/office/drawing/2014/main" id="{C275438D-3F5D-483A-A8A0-C9C259408E4B}"/>
              </a:ext>
            </a:extLst>
          </p:cNvPr>
          <p:cNvCxnSpPr>
            <a:cxnSpLocks/>
          </p:cNvCxnSpPr>
          <p:nvPr/>
        </p:nvCxnSpPr>
        <p:spPr>
          <a:xfrm rot="5400000">
            <a:off x="1381122" y="4164912"/>
            <a:ext cx="1193804" cy="349254"/>
          </a:xfrm>
          <a:prstGeom prst="bentConnector3">
            <a:avLst>
              <a:gd name="adj1" fmla="val 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CD7BA24E-B5A6-4ADB-A760-486686FB1E00}"/>
              </a:ext>
            </a:extLst>
          </p:cNvPr>
          <p:cNvSpPr/>
          <p:nvPr/>
        </p:nvSpPr>
        <p:spPr>
          <a:xfrm>
            <a:off x="4662956" y="2669334"/>
            <a:ext cx="6247009" cy="4351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a:extLst>
              <a:ext uri="{FF2B5EF4-FFF2-40B4-BE49-F238E27FC236}">
                <a16:creationId xmlns:a16="http://schemas.microsoft.com/office/drawing/2014/main" id="{E72092D4-4540-49CA-B914-A441249E736C}"/>
              </a:ext>
            </a:extLst>
          </p:cNvPr>
          <p:cNvSpPr txBox="1"/>
          <p:nvPr/>
        </p:nvSpPr>
        <p:spPr>
          <a:xfrm>
            <a:off x="1596570" y="5629406"/>
            <a:ext cx="3816350" cy="1200329"/>
          </a:xfrm>
          <a:prstGeom prst="rect">
            <a:avLst/>
          </a:prstGeom>
          <a:noFill/>
        </p:spPr>
        <p:txBody>
          <a:bodyPr wrap="square" rtlCol="0">
            <a:spAutoFit/>
          </a:bodyPr>
          <a:lstStyle/>
          <a:p>
            <a:r>
              <a:rPr lang="es-ES" dirty="0"/>
              <a:t>Falta de control en las asignaciones</a:t>
            </a:r>
          </a:p>
          <a:p>
            <a:r>
              <a:rPr lang="es-ES" dirty="0"/>
              <a:t>No formalización de las asignaciones</a:t>
            </a:r>
          </a:p>
          <a:p>
            <a:r>
              <a:rPr lang="es-ES" dirty="0"/>
              <a:t>No actualización de la información en los sistemas de información. </a:t>
            </a:r>
            <a:endParaRPr lang="es-CO" dirty="0"/>
          </a:p>
        </p:txBody>
      </p:sp>
      <p:sp>
        <p:nvSpPr>
          <p:cNvPr id="15" name="Rectángulo 14">
            <a:extLst>
              <a:ext uri="{FF2B5EF4-FFF2-40B4-BE49-F238E27FC236}">
                <a16:creationId xmlns:a16="http://schemas.microsoft.com/office/drawing/2014/main" id="{0D89F2D1-6E0A-4D9F-B014-201CB1A07A17}"/>
              </a:ext>
            </a:extLst>
          </p:cNvPr>
          <p:cNvSpPr/>
          <p:nvPr/>
        </p:nvSpPr>
        <p:spPr>
          <a:xfrm>
            <a:off x="5518846" y="5392347"/>
            <a:ext cx="1396536" cy="923330"/>
          </a:xfrm>
          <a:prstGeom prst="rect">
            <a:avLst/>
          </a:prstGeom>
          <a:noFill/>
        </p:spPr>
        <p:txBody>
          <a:bodyPr wrap="none" lIns="91440" tIns="45720" rIns="91440" bIns="45720">
            <a:spAutoFit/>
          </a:bodyPr>
          <a:lstStyle/>
          <a:p>
            <a:pPr algn="ctr"/>
            <a:r>
              <a:rPr lang="es-ES" sz="5400" dirty="0">
                <a:ln w="0"/>
                <a:effectLst>
                  <a:outerShdw blurRad="38100" dist="25400" dir="5400000" algn="ctr" rotWithShape="0">
                    <a:srgbClr val="6E747A">
                      <a:alpha val="43000"/>
                    </a:srgbClr>
                  </a:outerShdw>
                </a:effectLst>
              </a:rPr>
              <a:t>DNE</a:t>
            </a:r>
          </a:p>
        </p:txBody>
      </p:sp>
      <p:sp>
        <p:nvSpPr>
          <p:cNvPr id="2" name="CuadroTexto 1">
            <a:extLst>
              <a:ext uri="{FF2B5EF4-FFF2-40B4-BE49-F238E27FC236}">
                <a16:creationId xmlns:a16="http://schemas.microsoft.com/office/drawing/2014/main" id="{558FF7B1-B50E-498F-9156-89E8345E0C11}"/>
              </a:ext>
            </a:extLst>
          </p:cNvPr>
          <p:cNvSpPr txBox="1"/>
          <p:nvPr/>
        </p:nvSpPr>
        <p:spPr>
          <a:xfrm>
            <a:off x="2152650" y="1766283"/>
            <a:ext cx="3366197" cy="369332"/>
          </a:xfrm>
          <a:prstGeom prst="rect">
            <a:avLst/>
          </a:prstGeom>
          <a:noFill/>
        </p:spPr>
        <p:txBody>
          <a:bodyPr wrap="square" rtlCol="0">
            <a:spAutoFit/>
          </a:bodyPr>
          <a:lstStyle/>
          <a:p>
            <a:pPr algn="ctr"/>
            <a:r>
              <a:rPr lang="es-ES" b="1" dirty="0">
                <a:effectLst>
                  <a:outerShdw blurRad="38100" dist="38100" dir="2700000" algn="tl">
                    <a:srgbClr val="000000">
                      <a:alpha val="43137"/>
                    </a:srgbClr>
                  </a:outerShdw>
                </a:effectLst>
              </a:rPr>
              <a:t>I PLAN DE CHOQUE</a:t>
            </a:r>
            <a:endParaRPr lang="es-CO" b="1" dirty="0">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302441EC-1D95-4E28-8191-E79C089122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0" name="Imagen 9">
            <a:extLst>
              <a:ext uri="{FF2B5EF4-FFF2-40B4-BE49-F238E27FC236}">
                <a16:creationId xmlns:a16="http://schemas.microsoft.com/office/drawing/2014/main" id="{BA3F5965-AB84-4C2B-A18C-86E9EE9D03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1" name="Imagen 10">
            <a:extLst>
              <a:ext uri="{FF2B5EF4-FFF2-40B4-BE49-F238E27FC236}">
                <a16:creationId xmlns:a16="http://schemas.microsoft.com/office/drawing/2014/main" id="{0F765364-3BF0-4A58-B6F9-9AB40C9FFE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327631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p:bldP spid="1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C7AC75E-B5DB-4D9D-92DB-3580E081746D}"/>
              </a:ext>
            </a:extLst>
          </p:cNvPr>
          <p:cNvGraphicFramePr>
            <a:graphicFrameLocks noGrp="1"/>
          </p:cNvGraphicFramePr>
          <p:nvPr>
            <p:ph idx="1"/>
            <p:extLst/>
          </p:nvPr>
        </p:nvGraphicFramePr>
        <p:xfrm>
          <a:off x="2152650" y="2032589"/>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450574" y="627304"/>
            <a:ext cx="10972800" cy="1143000"/>
          </a:xfrm>
        </p:spPr>
        <p:txBody>
          <a:bodyPr>
            <a:normAutofit/>
          </a:bodyPr>
          <a:lstStyle/>
          <a:p>
            <a:pPr algn="ctr"/>
            <a:r>
              <a:rPr lang="es-ES" sz="3200" b="1" dirty="0">
                <a:solidFill>
                  <a:srgbClr val="000A8B"/>
                </a:solidFill>
              </a:rPr>
              <a:t>Proceso de Entrega a depositarios</a:t>
            </a:r>
            <a:endParaRPr lang="es-CO" sz="3200" b="1" dirty="0">
              <a:solidFill>
                <a:srgbClr val="000A8B"/>
              </a:solidFill>
            </a:endParaRPr>
          </a:p>
        </p:txBody>
      </p:sp>
      <p:sp>
        <p:nvSpPr>
          <p:cNvPr id="2" name="CuadroTexto 1">
            <a:extLst>
              <a:ext uri="{FF2B5EF4-FFF2-40B4-BE49-F238E27FC236}">
                <a16:creationId xmlns:a16="http://schemas.microsoft.com/office/drawing/2014/main" id="{558FF7B1-B50E-498F-9156-89E8345E0C11}"/>
              </a:ext>
            </a:extLst>
          </p:cNvPr>
          <p:cNvSpPr txBox="1"/>
          <p:nvPr/>
        </p:nvSpPr>
        <p:spPr>
          <a:xfrm>
            <a:off x="2152650" y="1700018"/>
            <a:ext cx="3366197" cy="369332"/>
          </a:xfrm>
          <a:prstGeom prst="rect">
            <a:avLst/>
          </a:prstGeom>
          <a:noFill/>
        </p:spPr>
        <p:txBody>
          <a:bodyPr wrap="square" rtlCol="0">
            <a:spAutoFit/>
          </a:bodyPr>
          <a:lstStyle/>
          <a:p>
            <a:pPr algn="ctr"/>
            <a:r>
              <a:rPr lang="es-ES" b="1" dirty="0">
                <a:effectLst>
                  <a:outerShdw blurRad="38100" dist="38100" dir="2700000" algn="tl">
                    <a:srgbClr val="000000">
                      <a:alpha val="43137"/>
                    </a:srgbClr>
                  </a:outerShdw>
                </a:effectLst>
              </a:rPr>
              <a:t>II PLAN DE CHOQUE</a:t>
            </a:r>
            <a:endParaRPr lang="es-CO" b="1" dirty="0">
              <a:effectLst>
                <a:outerShdw blurRad="38100" dist="38100" dir="2700000" algn="tl">
                  <a:srgbClr val="000000">
                    <a:alpha val="43137"/>
                  </a:srgbClr>
                </a:outerShdw>
              </a:effectLst>
            </a:endParaRPr>
          </a:p>
        </p:txBody>
      </p:sp>
      <p:pic>
        <p:nvPicPr>
          <p:cNvPr id="5" name="Imagen 4">
            <a:extLst>
              <a:ext uri="{FF2B5EF4-FFF2-40B4-BE49-F238E27FC236}">
                <a16:creationId xmlns:a16="http://schemas.microsoft.com/office/drawing/2014/main" id="{FADB6E8E-D9DE-452F-8A9B-C7B0E0EA62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14ED55F9-35F9-4EA1-BBD2-1CE2B819872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CFA824B5-A0DC-458D-A5B0-2B88E95C48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F3D02AFE-E44F-4E25-9630-32A9B81300CF}"/>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6AE2F9BA-832B-456E-9F00-45D354A57440}"/>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34420661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C7AC75E-B5DB-4D9D-92DB-3580E081746D}"/>
              </a:ext>
            </a:extLst>
          </p:cNvPr>
          <p:cNvGraphicFramePr>
            <a:graphicFrameLocks noGrp="1"/>
          </p:cNvGraphicFramePr>
          <p:nvPr>
            <p:ph idx="1"/>
            <p:extLst/>
          </p:nvPr>
        </p:nvGraphicFramePr>
        <p:xfrm>
          <a:off x="2152650" y="1324801"/>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609600" y="582780"/>
            <a:ext cx="10972800" cy="1143000"/>
          </a:xfrm>
        </p:spPr>
        <p:txBody>
          <a:bodyPr>
            <a:normAutofit/>
          </a:bodyPr>
          <a:lstStyle/>
          <a:p>
            <a:pPr algn="ctr"/>
            <a:r>
              <a:rPr lang="es-ES" sz="3200" b="1" dirty="0">
                <a:solidFill>
                  <a:srgbClr val="000A8B"/>
                </a:solidFill>
              </a:rPr>
              <a:t>Proceso de Remoción de depositarios</a:t>
            </a:r>
            <a:endParaRPr lang="es-CO" sz="3200" b="1" dirty="0">
              <a:solidFill>
                <a:srgbClr val="000A8B"/>
              </a:solidFill>
            </a:endParaRPr>
          </a:p>
        </p:txBody>
      </p:sp>
      <p:sp>
        <p:nvSpPr>
          <p:cNvPr id="2" name="CuadroTexto 1">
            <a:extLst>
              <a:ext uri="{FF2B5EF4-FFF2-40B4-BE49-F238E27FC236}">
                <a16:creationId xmlns:a16="http://schemas.microsoft.com/office/drawing/2014/main" id="{139ED6E0-9C7E-47F4-8CCB-752E440AA468}"/>
              </a:ext>
            </a:extLst>
          </p:cNvPr>
          <p:cNvSpPr txBox="1"/>
          <p:nvPr/>
        </p:nvSpPr>
        <p:spPr>
          <a:xfrm>
            <a:off x="2152651" y="5146058"/>
            <a:ext cx="3458441" cy="923330"/>
          </a:xfrm>
          <a:prstGeom prst="rect">
            <a:avLst/>
          </a:prstGeom>
          <a:noFill/>
        </p:spPr>
        <p:txBody>
          <a:bodyPr wrap="square" rtlCol="0">
            <a:spAutoFit/>
          </a:bodyPr>
          <a:lstStyle/>
          <a:p>
            <a:r>
              <a:rPr lang="es-ES" i="1" dirty="0"/>
              <a:t>Depuración:</a:t>
            </a:r>
          </a:p>
          <a:p>
            <a:pPr marL="285750" indent="-285750">
              <a:buFont typeface="Arial" panose="020B0604020202020204" pitchFamily="34" charset="0"/>
              <a:buChar char="•"/>
            </a:pPr>
            <a:r>
              <a:rPr lang="es-ES" i="1" dirty="0"/>
              <a:t>DNE como depositario (1.337)</a:t>
            </a:r>
          </a:p>
          <a:p>
            <a:pPr marL="285750" indent="-285750">
              <a:buFont typeface="Arial" panose="020B0604020202020204" pitchFamily="34" charset="0"/>
              <a:buChar char="•"/>
            </a:pPr>
            <a:r>
              <a:rPr lang="es-ES" i="1" dirty="0"/>
              <a:t>Activos Sociales (596)</a:t>
            </a:r>
            <a:endParaRPr lang="es-CO" i="1" dirty="0"/>
          </a:p>
        </p:txBody>
      </p:sp>
      <p:pic>
        <p:nvPicPr>
          <p:cNvPr id="5" name="Imagen 4">
            <a:extLst>
              <a:ext uri="{FF2B5EF4-FFF2-40B4-BE49-F238E27FC236}">
                <a16:creationId xmlns:a16="http://schemas.microsoft.com/office/drawing/2014/main" id="{609564AA-FB9B-4955-AE35-1292165A93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0E5A0F5C-A844-4BAA-AB96-54DC4D65D1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593B2022-641C-409C-8D63-D6288CD6AD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F70BFEDA-9CB4-4841-A925-D9ADB012AD5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25093292-68D7-4E6F-A4EA-3DF40CEF0806}"/>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0" name="CuadroTexto 9">
            <a:extLst>
              <a:ext uri="{FF2B5EF4-FFF2-40B4-BE49-F238E27FC236}">
                <a16:creationId xmlns:a16="http://schemas.microsoft.com/office/drawing/2014/main" id="{9629D6FE-E896-FB43-853B-677407326853}"/>
              </a:ext>
            </a:extLst>
          </p:cNvPr>
          <p:cNvSpPr txBox="1"/>
          <p:nvPr/>
        </p:nvSpPr>
        <p:spPr>
          <a:xfrm>
            <a:off x="10041904" y="5931270"/>
            <a:ext cx="1742507" cy="461665"/>
          </a:xfrm>
          <a:prstGeom prst="rect">
            <a:avLst/>
          </a:prstGeom>
          <a:noFill/>
        </p:spPr>
        <p:txBody>
          <a:bodyPr wrap="square" rtlCol="0">
            <a:spAutoFit/>
          </a:bodyPr>
          <a:lstStyle/>
          <a:p>
            <a:r>
              <a:rPr lang="es-CO" sz="1200" dirty="0"/>
              <a:t>Fuente: Gerencia de Inmuebles – Sep 2018</a:t>
            </a:r>
          </a:p>
        </p:txBody>
      </p:sp>
    </p:spTree>
    <p:extLst>
      <p:ext uri="{BB962C8B-B14F-4D97-AF65-F5344CB8AC3E}">
        <p14:creationId xmlns:p14="http://schemas.microsoft.com/office/powerpoint/2010/main" val="12296637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C204C4F-7A70-4A96-9F8C-E0FF0ABC563C}"/>
              </a:ext>
            </a:extLst>
          </p:cNvPr>
          <p:cNvSpPr>
            <a:spLocks noGrp="1"/>
          </p:cNvSpPr>
          <p:nvPr>
            <p:ph type="title"/>
          </p:nvPr>
        </p:nvSpPr>
        <p:spPr>
          <a:xfrm>
            <a:off x="516835" y="506389"/>
            <a:ext cx="10972800" cy="1143000"/>
          </a:xfrm>
        </p:spPr>
        <p:txBody>
          <a:bodyPr>
            <a:normAutofit/>
          </a:bodyPr>
          <a:lstStyle/>
          <a:p>
            <a:pPr algn="ctr"/>
            <a:r>
              <a:rPr lang="es-ES" sz="3200" b="1" dirty="0">
                <a:solidFill>
                  <a:srgbClr val="000A8B"/>
                </a:solidFill>
              </a:rPr>
              <a:t>Proceso de Entrega a depositarios</a:t>
            </a:r>
            <a:endParaRPr lang="es-CO" sz="3200" b="1" dirty="0">
              <a:solidFill>
                <a:srgbClr val="000A8B"/>
              </a:solidFill>
            </a:endParaRPr>
          </a:p>
        </p:txBody>
      </p:sp>
      <p:sp>
        <p:nvSpPr>
          <p:cNvPr id="2" name="CuadroTexto 1">
            <a:extLst>
              <a:ext uri="{FF2B5EF4-FFF2-40B4-BE49-F238E27FC236}">
                <a16:creationId xmlns:a16="http://schemas.microsoft.com/office/drawing/2014/main" id="{558FF7B1-B50E-498F-9156-89E8345E0C11}"/>
              </a:ext>
            </a:extLst>
          </p:cNvPr>
          <p:cNvSpPr txBox="1"/>
          <p:nvPr/>
        </p:nvSpPr>
        <p:spPr>
          <a:xfrm>
            <a:off x="2152650" y="1514487"/>
            <a:ext cx="3366197" cy="369332"/>
          </a:xfrm>
          <a:prstGeom prst="rect">
            <a:avLst/>
          </a:prstGeom>
          <a:noFill/>
        </p:spPr>
        <p:txBody>
          <a:bodyPr wrap="square" rtlCol="0">
            <a:spAutoFit/>
          </a:bodyPr>
          <a:lstStyle/>
          <a:p>
            <a:pPr algn="ctr"/>
            <a:r>
              <a:rPr lang="es-ES" b="1" dirty="0">
                <a:effectLst>
                  <a:outerShdw blurRad="38100" dist="38100" dir="2700000" algn="tl">
                    <a:srgbClr val="000000">
                      <a:alpha val="43137"/>
                    </a:srgbClr>
                  </a:outerShdw>
                </a:effectLst>
              </a:rPr>
              <a:t>II PLAN DE CHOQUE</a:t>
            </a:r>
            <a:endParaRPr lang="es-CO" b="1" dirty="0">
              <a:effectLst>
                <a:outerShdw blurRad="38100" dist="38100" dir="2700000" algn="tl">
                  <a:srgbClr val="000000">
                    <a:alpha val="43137"/>
                  </a:srgbClr>
                </a:outerShdw>
              </a:effectLst>
            </a:endParaRPr>
          </a:p>
        </p:txBody>
      </p:sp>
      <p:graphicFrame>
        <p:nvGraphicFramePr>
          <p:cNvPr id="5" name="Marcador de contenido 3">
            <a:extLst>
              <a:ext uri="{FF2B5EF4-FFF2-40B4-BE49-F238E27FC236}">
                <a16:creationId xmlns:a16="http://schemas.microsoft.com/office/drawing/2014/main" id="{227D9175-3AA8-47DD-A351-B29D62A68D0E}"/>
              </a:ext>
            </a:extLst>
          </p:cNvPr>
          <p:cNvGraphicFramePr>
            <a:graphicFrameLocks/>
          </p:cNvGraphicFramePr>
          <p:nvPr>
            <p:extLst/>
          </p:nvPr>
        </p:nvGraphicFramePr>
        <p:xfrm>
          <a:off x="2018435" y="1883819"/>
          <a:ext cx="815513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a:extLst>
              <a:ext uri="{FF2B5EF4-FFF2-40B4-BE49-F238E27FC236}">
                <a16:creationId xmlns:a16="http://schemas.microsoft.com/office/drawing/2014/main" id="{4C92C18D-6E2C-4D2E-ACAC-3546BFDF0C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7" name="Imagen 6">
            <a:extLst>
              <a:ext uri="{FF2B5EF4-FFF2-40B4-BE49-F238E27FC236}">
                <a16:creationId xmlns:a16="http://schemas.microsoft.com/office/drawing/2014/main" id="{3FBF24AA-3D99-43EB-AD97-06697880EF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8" name="Imagen 7">
            <a:extLst>
              <a:ext uri="{FF2B5EF4-FFF2-40B4-BE49-F238E27FC236}">
                <a16:creationId xmlns:a16="http://schemas.microsoft.com/office/drawing/2014/main" id="{9C2FA1BC-B6CB-4799-8A77-7B04FA23DD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9" name="Rectángulo 8">
            <a:extLst>
              <a:ext uri="{FF2B5EF4-FFF2-40B4-BE49-F238E27FC236}">
                <a16:creationId xmlns:a16="http://schemas.microsoft.com/office/drawing/2014/main" id="{36850FAD-4C60-4D06-AB70-D24062595406}"/>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D2D4175-54EB-4C8E-BAEC-9565400DA4A0}"/>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1" name="CuadroTexto 10">
            <a:extLst>
              <a:ext uri="{FF2B5EF4-FFF2-40B4-BE49-F238E27FC236}">
                <a16:creationId xmlns:a16="http://schemas.microsoft.com/office/drawing/2014/main" id="{E7FDDDA4-94D9-7143-BE6C-47AF621C8085}"/>
              </a:ext>
            </a:extLst>
          </p:cNvPr>
          <p:cNvSpPr txBox="1"/>
          <p:nvPr/>
        </p:nvSpPr>
        <p:spPr>
          <a:xfrm>
            <a:off x="10041904" y="5931270"/>
            <a:ext cx="1742507" cy="461665"/>
          </a:xfrm>
          <a:prstGeom prst="rect">
            <a:avLst/>
          </a:prstGeom>
          <a:noFill/>
        </p:spPr>
        <p:txBody>
          <a:bodyPr wrap="square" rtlCol="0">
            <a:spAutoFit/>
          </a:bodyPr>
          <a:lstStyle/>
          <a:p>
            <a:r>
              <a:rPr lang="es-CO" sz="1200" dirty="0"/>
              <a:t>Fuente: Gerencia de Inmuebles – Sep 2018</a:t>
            </a:r>
          </a:p>
        </p:txBody>
      </p:sp>
    </p:spTree>
    <p:extLst>
      <p:ext uri="{BB962C8B-B14F-4D97-AF65-F5344CB8AC3E}">
        <p14:creationId xmlns:p14="http://schemas.microsoft.com/office/powerpoint/2010/main" val="19729252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7187A156-BAE2-4DD2-94FC-0BBB0C0C10AA}"/>
              </a:ext>
            </a:extLst>
          </p:cNvPr>
          <p:cNvGraphicFramePr>
            <a:graphicFrameLocks noGrp="1"/>
          </p:cNvGraphicFramePr>
          <p:nvPr>
            <p:ph idx="1"/>
            <p:extLst/>
          </p:nvPr>
        </p:nvGraphicFramePr>
        <p:xfrm>
          <a:off x="2817667" y="1673225"/>
          <a:ext cx="667269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ítulo 2">
            <a:extLst>
              <a:ext uri="{FF2B5EF4-FFF2-40B4-BE49-F238E27FC236}">
                <a16:creationId xmlns:a16="http://schemas.microsoft.com/office/drawing/2014/main" id="{ECE23708-446F-405E-A853-791CF9048A26}"/>
              </a:ext>
            </a:extLst>
          </p:cNvPr>
          <p:cNvSpPr>
            <a:spLocks noGrp="1"/>
          </p:cNvSpPr>
          <p:nvPr>
            <p:ph type="title"/>
          </p:nvPr>
        </p:nvSpPr>
        <p:spPr>
          <a:xfrm>
            <a:off x="609600" y="506389"/>
            <a:ext cx="10972800" cy="1143000"/>
          </a:xfrm>
        </p:spPr>
        <p:txBody>
          <a:bodyPr>
            <a:normAutofit/>
          </a:bodyPr>
          <a:lstStyle/>
          <a:p>
            <a:pPr algn="ctr"/>
            <a:r>
              <a:rPr lang="es-ES" sz="3200" b="1" dirty="0">
                <a:solidFill>
                  <a:srgbClr val="000A8B"/>
                </a:solidFill>
              </a:rPr>
              <a:t>Evolución Proceso de Asignación </a:t>
            </a:r>
            <a:endParaRPr lang="es-CO" sz="3200" b="1" dirty="0">
              <a:solidFill>
                <a:srgbClr val="000A8B"/>
              </a:solidFill>
            </a:endParaRPr>
          </a:p>
        </p:txBody>
      </p:sp>
      <p:sp>
        <p:nvSpPr>
          <p:cNvPr id="2" name="CuadroTexto 1">
            <a:extLst>
              <a:ext uri="{FF2B5EF4-FFF2-40B4-BE49-F238E27FC236}">
                <a16:creationId xmlns:a16="http://schemas.microsoft.com/office/drawing/2014/main" id="{1265607A-A928-450A-8CC6-112E8A16D351}"/>
              </a:ext>
            </a:extLst>
          </p:cNvPr>
          <p:cNvSpPr txBox="1"/>
          <p:nvPr/>
        </p:nvSpPr>
        <p:spPr>
          <a:xfrm>
            <a:off x="3158835" y="5611086"/>
            <a:ext cx="1828800" cy="369332"/>
          </a:xfrm>
          <a:prstGeom prst="rect">
            <a:avLst/>
          </a:prstGeom>
          <a:noFill/>
        </p:spPr>
        <p:txBody>
          <a:bodyPr wrap="square" rtlCol="0">
            <a:spAutoFit/>
          </a:bodyPr>
          <a:lstStyle/>
          <a:p>
            <a:pPr algn="ctr"/>
            <a:r>
              <a:rPr lang="es-ES" b="1" dirty="0"/>
              <a:t>10.753</a:t>
            </a:r>
            <a:endParaRPr lang="es-CO" b="1" dirty="0"/>
          </a:p>
        </p:txBody>
      </p:sp>
      <p:sp>
        <p:nvSpPr>
          <p:cNvPr id="6" name="CuadroTexto 5">
            <a:extLst>
              <a:ext uri="{FF2B5EF4-FFF2-40B4-BE49-F238E27FC236}">
                <a16:creationId xmlns:a16="http://schemas.microsoft.com/office/drawing/2014/main" id="{4997CF1B-93F1-4A2C-A37F-4CA460E9C927}"/>
              </a:ext>
            </a:extLst>
          </p:cNvPr>
          <p:cNvSpPr txBox="1"/>
          <p:nvPr/>
        </p:nvSpPr>
        <p:spPr>
          <a:xfrm>
            <a:off x="5181600" y="5564961"/>
            <a:ext cx="1828800" cy="369332"/>
          </a:xfrm>
          <a:prstGeom prst="rect">
            <a:avLst/>
          </a:prstGeom>
          <a:noFill/>
        </p:spPr>
        <p:txBody>
          <a:bodyPr wrap="square" rtlCol="0">
            <a:spAutoFit/>
          </a:bodyPr>
          <a:lstStyle/>
          <a:p>
            <a:pPr algn="ctr"/>
            <a:r>
              <a:rPr lang="es-ES" b="1" dirty="0"/>
              <a:t>1.752</a:t>
            </a:r>
            <a:endParaRPr lang="es-CO" b="1" dirty="0"/>
          </a:p>
        </p:txBody>
      </p:sp>
      <p:sp>
        <p:nvSpPr>
          <p:cNvPr id="7" name="CuadroTexto 6">
            <a:extLst>
              <a:ext uri="{FF2B5EF4-FFF2-40B4-BE49-F238E27FC236}">
                <a16:creationId xmlns:a16="http://schemas.microsoft.com/office/drawing/2014/main" id="{BBFE89D7-D754-477C-8F87-FD65C59A6653}"/>
              </a:ext>
            </a:extLst>
          </p:cNvPr>
          <p:cNvSpPr txBox="1"/>
          <p:nvPr/>
        </p:nvSpPr>
        <p:spPr>
          <a:xfrm>
            <a:off x="7335980" y="5624931"/>
            <a:ext cx="1828800" cy="369332"/>
          </a:xfrm>
          <a:prstGeom prst="rect">
            <a:avLst/>
          </a:prstGeom>
          <a:noFill/>
        </p:spPr>
        <p:txBody>
          <a:bodyPr wrap="square" rtlCol="0">
            <a:spAutoFit/>
          </a:bodyPr>
          <a:lstStyle/>
          <a:p>
            <a:pPr algn="ctr"/>
            <a:r>
              <a:rPr lang="es-ES" b="1" dirty="0"/>
              <a:t>369</a:t>
            </a:r>
            <a:endParaRPr lang="es-CO" b="1" dirty="0"/>
          </a:p>
        </p:txBody>
      </p:sp>
      <p:pic>
        <p:nvPicPr>
          <p:cNvPr id="8" name="Imagen 7">
            <a:extLst>
              <a:ext uri="{FF2B5EF4-FFF2-40B4-BE49-F238E27FC236}">
                <a16:creationId xmlns:a16="http://schemas.microsoft.com/office/drawing/2014/main" id="{006FDE5B-E8B2-4F0A-BE49-7636EFF791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9" name="Imagen 8">
            <a:extLst>
              <a:ext uri="{FF2B5EF4-FFF2-40B4-BE49-F238E27FC236}">
                <a16:creationId xmlns:a16="http://schemas.microsoft.com/office/drawing/2014/main" id="{DC48F08A-223A-4620-8BF4-662CDD9D3E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0" name="Imagen 9">
            <a:extLst>
              <a:ext uri="{FF2B5EF4-FFF2-40B4-BE49-F238E27FC236}">
                <a16:creationId xmlns:a16="http://schemas.microsoft.com/office/drawing/2014/main" id="{E7291EC2-1245-4AB4-A47F-5BCA15410E7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11" name="Rectángulo 10">
            <a:extLst>
              <a:ext uri="{FF2B5EF4-FFF2-40B4-BE49-F238E27FC236}">
                <a16:creationId xmlns:a16="http://schemas.microsoft.com/office/drawing/2014/main" id="{6AEC913E-8BA8-4B99-AED0-CCF0738C0B77}"/>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BCFD0AF1-BD8F-4779-B0BC-5FE82971F94A}"/>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3" name="CuadroTexto 12">
            <a:extLst>
              <a:ext uri="{FF2B5EF4-FFF2-40B4-BE49-F238E27FC236}">
                <a16:creationId xmlns:a16="http://schemas.microsoft.com/office/drawing/2014/main" id="{E7DF1FEB-8A71-2C4C-BDDE-2F7F6B24624D}"/>
              </a:ext>
            </a:extLst>
          </p:cNvPr>
          <p:cNvSpPr txBox="1"/>
          <p:nvPr/>
        </p:nvSpPr>
        <p:spPr>
          <a:xfrm>
            <a:off x="10041904" y="5931270"/>
            <a:ext cx="1742507" cy="461665"/>
          </a:xfrm>
          <a:prstGeom prst="rect">
            <a:avLst/>
          </a:prstGeom>
          <a:noFill/>
        </p:spPr>
        <p:txBody>
          <a:bodyPr wrap="square" rtlCol="0">
            <a:spAutoFit/>
          </a:bodyPr>
          <a:lstStyle/>
          <a:p>
            <a:r>
              <a:rPr lang="es-CO" sz="1200" dirty="0"/>
              <a:t>Fuente: Gerencia de Inmuebles – Sep 2018</a:t>
            </a:r>
          </a:p>
        </p:txBody>
      </p:sp>
    </p:spTree>
    <p:extLst>
      <p:ext uri="{BB962C8B-B14F-4D97-AF65-F5344CB8AC3E}">
        <p14:creationId xmlns:p14="http://schemas.microsoft.com/office/powerpoint/2010/main" val="11229323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607EB6E-28FD-4EB5-9D5A-A8A265076394}"/>
              </a:ext>
            </a:extLst>
          </p:cNvPr>
          <p:cNvSpPr>
            <a:spLocks noGrp="1"/>
          </p:cNvSpPr>
          <p:nvPr>
            <p:ph type="title"/>
          </p:nvPr>
        </p:nvSpPr>
        <p:spPr>
          <a:xfrm>
            <a:off x="609600" y="529408"/>
            <a:ext cx="10972800" cy="1143000"/>
          </a:xfrm>
        </p:spPr>
        <p:txBody>
          <a:bodyPr>
            <a:normAutofit/>
          </a:bodyPr>
          <a:lstStyle/>
          <a:p>
            <a:pPr algn="ctr"/>
            <a:r>
              <a:rPr lang="es-ES" sz="3200" b="1" dirty="0">
                <a:solidFill>
                  <a:srgbClr val="000A8B"/>
                </a:solidFill>
              </a:rPr>
              <a:t>Causas de las Remociones</a:t>
            </a:r>
            <a:endParaRPr lang="es-CO" sz="3200" b="1" dirty="0">
              <a:solidFill>
                <a:srgbClr val="000A8B"/>
              </a:solidFill>
            </a:endParaRPr>
          </a:p>
        </p:txBody>
      </p:sp>
      <p:sp>
        <p:nvSpPr>
          <p:cNvPr id="6" name="CuadroTexto 5">
            <a:extLst>
              <a:ext uri="{FF2B5EF4-FFF2-40B4-BE49-F238E27FC236}">
                <a16:creationId xmlns:a16="http://schemas.microsoft.com/office/drawing/2014/main" id="{785B2F4F-1A8F-4534-9B43-29496C45904F}"/>
              </a:ext>
            </a:extLst>
          </p:cNvPr>
          <p:cNvSpPr txBox="1"/>
          <p:nvPr/>
        </p:nvSpPr>
        <p:spPr>
          <a:xfrm>
            <a:off x="2478169" y="4534443"/>
            <a:ext cx="3617831" cy="677108"/>
          </a:xfrm>
          <a:prstGeom prst="rect">
            <a:avLst/>
          </a:prstGeom>
          <a:noFill/>
        </p:spPr>
        <p:txBody>
          <a:bodyPr wrap="square" rtlCol="0">
            <a:spAutoFit/>
          </a:bodyPr>
          <a:lstStyle/>
          <a:p>
            <a:pPr algn="ctr"/>
            <a:r>
              <a:rPr lang="es-ES" sz="1600" b="1" i="1" dirty="0"/>
              <a:t>Renovación de registros </a:t>
            </a:r>
            <a:r>
              <a:rPr lang="es-ES" b="1" i="1" dirty="0"/>
              <a:t>34</a:t>
            </a:r>
            <a:r>
              <a:rPr lang="es-ES" sz="1600" b="1" i="1" dirty="0"/>
              <a:t> Depositarios con </a:t>
            </a:r>
            <a:r>
              <a:rPr lang="es-ES" sz="2000" b="1" i="1" dirty="0"/>
              <a:t>4.656</a:t>
            </a:r>
            <a:r>
              <a:rPr lang="es-ES" sz="1600" b="1" i="1" dirty="0"/>
              <a:t> FMI Asociados.</a:t>
            </a:r>
            <a:endParaRPr lang="es-CO" sz="1600" b="1" i="1" dirty="0"/>
          </a:p>
        </p:txBody>
      </p:sp>
      <p:sp>
        <p:nvSpPr>
          <p:cNvPr id="7" name="Rectángulo: esquinas redondeadas 6">
            <a:extLst>
              <a:ext uri="{FF2B5EF4-FFF2-40B4-BE49-F238E27FC236}">
                <a16:creationId xmlns:a16="http://schemas.microsoft.com/office/drawing/2014/main" id="{FD51CFFB-D14C-45E3-BED3-4A1DB20686C2}"/>
              </a:ext>
            </a:extLst>
          </p:cNvPr>
          <p:cNvSpPr/>
          <p:nvPr/>
        </p:nvSpPr>
        <p:spPr>
          <a:xfrm>
            <a:off x="2022763" y="1891453"/>
            <a:ext cx="4284514" cy="819868"/>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solidFill>
                  <a:schemeClr val="tx1"/>
                </a:solidFill>
              </a:rPr>
              <a:t>Total Renovación del Registro de Depositarios Provisionales y Liquidadores = 147</a:t>
            </a:r>
          </a:p>
        </p:txBody>
      </p:sp>
      <p:graphicFrame>
        <p:nvGraphicFramePr>
          <p:cNvPr id="8" name="Tabla 7">
            <a:extLst>
              <a:ext uri="{FF2B5EF4-FFF2-40B4-BE49-F238E27FC236}">
                <a16:creationId xmlns:a16="http://schemas.microsoft.com/office/drawing/2014/main" id="{7FFB5AA1-9AB6-4C70-8AC5-2ED90AC2DE2A}"/>
              </a:ext>
            </a:extLst>
          </p:cNvPr>
          <p:cNvGraphicFramePr>
            <a:graphicFrameLocks noGrp="1"/>
          </p:cNvGraphicFramePr>
          <p:nvPr>
            <p:extLst/>
          </p:nvPr>
        </p:nvGraphicFramePr>
        <p:xfrm>
          <a:off x="2124614" y="2885518"/>
          <a:ext cx="4162265" cy="1335180"/>
        </p:xfrm>
        <a:graphic>
          <a:graphicData uri="http://schemas.openxmlformats.org/drawingml/2006/table">
            <a:tbl>
              <a:tblPr/>
              <a:tblGrid>
                <a:gridCol w="2358568">
                  <a:extLst>
                    <a:ext uri="{9D8B030D-6E8A-4147-A177-3AD203B41FA5}">
                      <a16:colId xmlns:a16="http://schemas.microsoft.com/office/drawing/2014/main" val="3907730809"/>
                    </a:ext>
                  </a:extLst>
                </a:gridCol>
                <a:gridCol w="1803697">
                  <a:extLst>
                    <a:ext uri="{9D8B030D-6E8A-4147-A177-3AD203B41FA5}">
                      <a16:colId xmlns:a16="http://schemas.microsoft.com/office/drawing/2014/main" val="3142897769"/>
                    </a:ext>
                  </a:extLst>
                </a:gridCol>
              </a:tblGrid>
              <a:tr h="927276">
                <a:tc>
                  <a:txBody>
                    <a:bodyPr/>
                    <a:lstStyle/>
                    <a:p>
                      <a:pPr algn="ctr" fontAlgn="ctr"/>
                      <a:r>
                        <a:rPr lang="es-CO" sz="1400" b="1" i="0" u="none" strike="noStrike" dirty="0">
                          <a:solidFill>
                            <a:srgbClr val="000000"/>
                          </a:solidFill>
                          <a:effectLst/>
                          <a:latin typeface="+mn-lt"/>
                        </a:rPr>
                        <a:t>Retiro por no subsanación / riesgo alto / renuncia / incumplimiento gestión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O" sz="1400" b="1" i="0" u="none" strike="noStrike" dirty="0">
                          <a:solidFill>
                            <a:srgbClr val="000000"/>
                          </a:solidFill>
                          <a:effectLst/>
                          <a:latin typeface="+mn-lt"/>
                        </a:rPr>
                        <a:t>Aprobados renovación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9693041"/>
                  </a:ext>
                </a:extLst>
              </a:tr>
              <a:tr h="407904">
                <a:tc>
                  <a:txBody>
                    <a:bodyPr/>
                    <a:lstStyle/>
                    <a:p>
                      <a:pPr algn="ctr" fontAlgn="ctr"/>
                      <a:r>
                        <a:rPr lang="es-CO" sz="1800" b="1" i="0" u="none" strike="noStrike" dirty="0">
                          <a:solidFill>
                            <a:srgbClr val="000000"/>
                          </a:solidFill>
                          <a:effectLst/>
                          <a:latin typeface="+mn-lt"/>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s-CO" sz="1800" b="1" i="0" u="none" strike="noStrike" dirty="0">
                          <a:solidFill>
                            <a:srgbClr val="000000"/>
                          </a:solidFill>
                          <a:effectLst/>
                          <a:latin typeface="+mn-lt"/>
                        </a:rPr>
                        <a:t>113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41059250"/>
                  </a:ext>
                </a:extLst>
              </a:tr>
            </a:tbl>
          </a:graphicData>
        </a:graphic>
      </p:graphicFrame>
      <p:graphicFrame>
        <p:nvGraphicFramePr>
          <p:cNvPr id="9" name="Marcador de contenido 3">
            <a:extLst>
              <a:ext uri="{FF2B5EF4-FFF2-40B4-BE49-F238E27FC236}">
                <a16:creationId xmlns:a16="http://schemas.microsoft.com/office/drawing/2014/main" id="{A6DD05D9-D7FA-4B87-AB29-8F5CAF7F6DE8}"/>
              </a:ext>
            </a:extLst>
          </p:cNvPr>
          <p:cNvGraphicFramePr>
            <a:graphicFrameLocks/>
          </p:cNvGraphicFramePr>
          <p:nvPr>
            <p:extLst/>
          </p:nvPr>
        </p:nvGraphicFramePr>
        <p:xfrm>
          <a:off x="6732959" y="1933008"/>
          <a:ext cx="3763241" cy="3837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Imagen 9">
            <a:extLst>
              <a:ext uri="{FF2B5EF4-FFF2-40B4-BE49-F238E27FC236}">
                <a16:creationId xmlns:a16="http://schemas.microsoft.com/office/drawing/2014/main" id="{C0D8E7FE-511E-47A2-85EB-8BA3C048A2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1" name="Imagen 10">
            <a:extLst>
              <a:ext uri="{FF2B5EF4-FFF2-40B4-BE49-F238E27FC236}">
                <a16:creationId xmlns:a16="http://schemas.microsoft.com/office/drawing/2014/main" id="{41E1D5E2-7070-426D-B00E-210348D18B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2" name="Imagen 11">
            <a:extLst>
              <a:ext uri="{FF2B5EF4-FFF2-40B4-BE49-F238E27FC236}">
                <a16:creationId xmlns:a16="http://schemas.microsoft.com/office/drawing/2014/main" id="{5AB2A6D5-90DB-45CD-8FD8-347CF4BF5B8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13" name="Rectángulo 12">
            <a:extLst>
              <a:ext uri="{FF2B5EF4-FFF2-40B4-BE49-F238E27FC236}">
                <a16:creationId xmlns:a16="http://schemas.microsoft.com/office/drawing/2014/main" id="{BAB3567C-A7CC-4ECB-847B-C53514A4C8FD}"/>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7B302D89-10F9-4CBE-982A-07A9C2917BC4}"/>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5" name="CuadroTexto 14">
            <a:extLst>
              <a:ext uri="{FF2B5EF4-FFF2-40B4-BE49-F238E27FC236}">
                <a16:creationId xmlns:a16="http://schemas.microsoft.com/office/drawing/2014/main" id="{EF0238AF-6C07-D742-9781-E5C67CCCB39C}"/>
              </a:ext>
            </a:extLst>
          </p:cNvPr>
          <p:cNvSpPr txBox="1"/>
          <p:nvPr/>
        </p:nvSpPr>
        <p:spPr>
          <a:xfrm>
            <a:off x="10041904" y="5931270"/>
            <a:ext cx="1742507" cy="461665"/>
          </a:xfrm>
          <a:prstGeom prst="rect">
            <a:avLst/>
          </a:prstGeom>
          <a:noFill/>
        </p:spPr>
        <p:txBody>
          <a:bodyPr wrap="square" rtlCol="0">
            <a:spAutoFit/>
          </a:bodyPr>
          <a:lstStyle/>
          <a:p>
            <a:r>
              <a:rPr lang="es-CO" sz="1200" dirty="0"/>
              <a:t>Fuente: Grupo de depositarios– Sep 2018</a:t>
            </a:r>
          </a:p>
        </p:txBody>
      </p:sp>
    </p:spTree>
    <p:extLst>
      <p:ext uri="{BB962C8B-B14F-4D97-AF65-F5344CB8AC3E}">
        <p14:creationId xmlns:p14="http://schemas.microsoft.com/office/powerpoint/2010/main" val="3412717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3C3179B-F8AF-4648-AD50-305C71617F10}"/>
              </a:ext>
            </a:extLst>
          </p:cNvPr>
          <p:cNvSpPr>
            <a:spLocks noGrp="1"/>
          </p:cNvSpPr>
          <p:nvPr>
            <p:ph type="title"/>
          </p:nvPr>
        </p:nvSpPr>
        <p:spPr>
          <a:xfrm>
            <a:off x="424070" y="634903"/>
            <a:ext cx="10972800" cy="1143000"/>
          </a:xfrm>
        </p:spPr>
        <p:txBody>
          <a:bodyPr>
            <a:normAutofit/>
          </a:bodyPr>
          <a:lstStyle/>
          <a:p>
            <a:r>
              <a:rPr lang="es-ES" sz="3200" b="1" dirty="0">
                <a:solidFill>
                  <a:srgbClr val="000A8B"/>
                </a:solidFill>
              </a:rPr>
              <a:t>Dinámicas en la Remoción Vs Asignación </a:t>
            </a:r>
            <a:endParaRPr lang="es-CO" sz="3200" b="1" dirty="0">
              <a:solidFill>
                <a:srgbClr val="000A8B"/>
              </a:solidFill>
            </a:endParaRPr>
          </a:p>
        </p:txBody>
      </p:sp>
      <p:graphicFrame>
        <p:nvGraphicFramePr>
          <p:cNvPr id="4" name="Gráfico 3">
            <a:extLst>
              <a:ext uri="{FF2B5EF4-FFF2-40B4-BE49-F238E27FC236}">
                <a16:creationId xmlns:a16="http://schemas.microsoft.com/office/drawing/2014/main" id="{FD75D174-614B-4C13-ADF6-75483051DCEF}"/>
              </a:ext>
            </a:extLst>
          </p:cNvPr>
          <p:cNvGraphicFramePr>
            <a:graphicFrameLocks/>
          </p:cNvGraphicFramePr>
          <p:nvPr>
            <p:extLst/>
          </p:nvPr>
        </p:nvGraphicFramePr>
        <p:xfrm>
          <a:off x="2092036" y="1616132"/>
          <a:ext cx="8021782" cy="4606965"/>
        </p:xfrm>
        <a:graphic>
          <a:graphicData uri="http://schemas.openxmlformats.org/drawingml/2006/chart">
            <c:chart xmlns:c="http://schemas.openxmlformats.org/drawingml/2006/chart" xmlns:r="http://schemas.openxmlformats.org/officeDocument/2006/relationships" r:id="rId3"/>
          </a:graphicData>
        </a:graphic>
      </p:graphicFrame>
      <p:pic>
        <p:nvPicPr>
          <p:cNvPr id="5" name="Imagen 4">
            <a:extLst>
              <a:ext uri="{FF2B5EF4-FFF2-40B4-BE49-F238E27FC236}">
                <a16:creationId xmlns:a16="http://schemas.microsoft.com/office/drawing/2014/main" id="{0C6225A9-EB42-4089-8560-BB1B8F8C4D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795A2050-169E-4520-BBFB-96E1AEE756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2F0AB3AA-956C-4EE0-9D66-5B218CCDB7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CFC9E119-8BD7-4BC2-AF43-B7922196D583}"/>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8D81792D-9FD9-47D8-B6E5-141AB18A1B72}"/>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0" name="CuadroTexto 9">
            <a:extLst>
              <a:ext uri="{FF2B5EF4-FFF2-40B4-BE49-F238E27FC236}">
                <a16:creationId xmlns:a16="http://schemas.microsoft.com/office/drawing/2014/main" id="{D43BA255-615B-AD43-B235-B6F56B8081A3}"/>
              </a:ext>
            </a:extLst>
          </p:cNvPr>
          <p:cNvSpPr txBox="1"/>
          <p:nvPr/>
        </p:nvSpPr>
        <p:spPr>
          <a:xfrm>
            <a:off x="10041904" y="5931270"/>
            <a:ext cx="1742507" cy="461665"/>
          </a:xfrm>
          <a:prstGeom prst="rect">
            <a:avLst/>
          </a:prstGeom>
          <a:noFill/>
        </p:spPr>
        <p:txBody>
          <a:bodyPr wrap="square" rtlCol="0">
            <a:spAutoFit/>
          </a:bodyPr>
          <a:lstStyle/>
          <a:p>
            <a:r>
              <a:rPr lang="es-CO" sz="1200" dirty="0"/>
              <a:t>Fuente: Gerencia de Inmuebles – Sep 2018</a:t>
            </a:r>
          </a:p>
        </p:txBody>
      </p:sp>
    </p:spTree>
    <p:extLst>
      <p:ext uri="{BB962C8B-B14F-4D97-AF65-F5344CB8AC3E}">
        <p14:creationId xmlns:p14="http://schemas.microsoft.com/office/powerpoint/2010/main" val="40001303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1D9C72C8-2B2D-4840-B2F1-FD49A669451B}"/>
              </a:ext>
            </a:extLst>
          </p:cNvPr>
          <p:cNvGraphicFramePr>
            <a:graphicFrameLocks noGrp="1"/>
          </p:cNvGraphicFramePr>
          <p:nvPr>
            <p:ph idx="1"/>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3D139AA4-FE29-4A65-B526-67AEB0C8F095}"/>
              </a:ext>
            </a:extLst>
          </p:cNvPr>
          <p:cNvSpPr>
            <a:spLocks noGrp="1"/>
          </p:cNvSpPr>
          <p:nvPr>
            <p:ph type="title"/>
          </p:nvPr>
        </p:nvSpPr>
        <p:spPr>
          <a:xfrm>
            <a:off x="371061" y="608234"/>
            <a:ext cx="10972800" cy="1143000"/>
          </a:xfrm>
        </p:spPr>
        <p:txBody>
          <a:bodyPr>
            <a:normAutofit/>
          </a:bodyPr>
          <a:lstStyle/>
          <a:p>
            <a:pPr algn="ctr"/>
            <a:r>
              <a:rPr lang="es-ES" sz="3200" b="1" dirty="0">
                <a:solidFill>
                  <a:srgbClr val="000A8B"/>
                </a:solidFill>
              </a:rPr>
              <a:t>Rendición de cuentas</a:t>
            </a:r>
            <a:endParaRPr lang="es-CO" sz="3200" b="1" dirty="0">
              <a:solidFill>
                <a:srgbClr val="000A8B"/>
              </a:solidFill>
            </a:endParaRPr>
          </a:p>
        </p:txBody>
      </p:sp>
      <p:pic>
        <p:nvPicPr>
          <p:cNvPr id="5" name="Imagen 4">
            <a:extLst>
              <a:ext uri="{FF2B5EF4-FFF2-40B4-BE49-F238E27FC236}">
                <a16:creationId xmlns:a16="http://schemas.microsoft.com/office/drawing/2014/main" id="{98C79DC8-E216-405C-B22D-9703AD2CE0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6" name="Imagen 5">
            <a:extLst>
              <a:ext uri="{FF2B5EF4-FFF2-40B4-BE49-F238E27FC236}">
                <a16:creationId xmlns:a16="http://schemas.microsoft.com/office/drawing/2014/main" id="{F1E4B299-6E37-492B-B6D9-7A49C70944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7" name="Imagen 6">
            <a:extLst>
              <a:ext uri="{FF2B5EF4-FFF2-40B4-BE49-F238E27FC236}">
                <a16:creationId xmlns:a16="http://schemas.microsoft.com/office/drawing/2014/main" id="{FDD333F4-E3E3-4FB5-BA94-2325B6554D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AA4CDCB7-D999-4536-8C7E-4DC1C2E19CFD}"/>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0D0EABB0-92F6-4FB7-A90D-13E234CC1950}"/>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
        <p:nvSpPr>
          <p:cNvPr id="10" name="CuadroTexto 9">
            <a:extLst>
              <a:ext uri="{FF2B5EF4-FFF2-40B4-BE49-F238E27FC236}">
                <a16:creationId xmlns:a16="http://schemas.microsoft.com/office/drawing/2014/main" id="{0743D40C-CCB6-DA40-A081-66AF7A38F77C}"/>
              </a:ext>
            </a:extLst>
          </p:cNvPr>
          <p:cNvSpPr txBox="1"/>
          <p:nvPr/>
        </p:nvSpPr>
        <p:spPr>
          <a:xfrm>
            <a:off x="10041904" y="5931270"/>
            <a:ext cx="1742507" cy="461665"/>
          </a:xfrm>
          <a:prstGeom prst="rect">
            <a:avLst/>
          </a:prstGeom>
          <a:noFill/>
        </p:spPr>
        <p:txBody>
          <a:bodyPr wrap="square" rtlCol="0">
            <a:spAutoFit/>
          </a:bodyPr>
          <a:lstStyle/>
          <a:p>
            <a:r>
              <a:rPr lang="es-CO" sz="1200" dirty="0"/>
              <a:t>Fuente: Gerencia de Inmuebles – Sep 2018</a:t>
            </a:r>
          </a:p>
        </p:txBody>
      </p:sp>
    </p:spTree>
    <p:extLst>
      <p:ext uri="{BB962C8B-B14F-4D97-AF65-F5344CB8AC3E}">
        <p14:creationId xmlns:p14="http://schemas.microsoft.com/office/powerpoint/2010/main" val="11924654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0AEDF6C-447D-4C16-9BF5-551E854CE85F}"/>
              </a:ext>
            </a:extLst>
          </p:cNvPr>
          <p:cNvSpPr>
            <a:spLocks noGrp="1"/>
          </p:cNvSpPr>
          <p:nvPr>
            <p:ph type="title"/>
          </p:nvPr>
        </p:nvSpPr>
        <p:spPr/>
        <p:txBody>
          <a:bodyPr>
            <a:normAutofit/>
          </a:bodyPr>
          <a:lstStyle/>
          <a:p>
            <a:r>
              <a:rPr lang="es-ES" sz="3200" b="1" dirty="0">
                <a:solidFill>
                  <a:srgbClr val="000A8B"/>
                </a:solidFill>
              </a:rPr>
              <a:t>Casuística  </a:t>
            </a:r>
            <a:endParaRPr lang="es-CO" sz="3200" b="1" dirty="0">
              <a:solidFill>
                <a:srgbClr val="000A8B"/>
              </a:solidFill>
            </a:endParaRPr>
          </a:p>
        </p:txBody>
      </p:sp>
      <p:graphicFrame>
        <p:nvGraphicFramePr>
          <p:cNvPr id="7" name="Tabla 6">
            <a:extLst>
              <a:ext uri="{FF2B5EF4-FFF2-40B4-BE49-F238E27FC236}">
                <a16:creationId xmlns:a16="http://schemas.microsoft.com/office/drawing/2014/main" id="{4C2F457C-6705-4F82-8A44-10C41A5AFB8E}"/>
              </a:ext>
            </a:extLst>
          </p:cNvPr>
          <p:cNvGraphicFramePr>
            <a:graphicFrameLocks noGrp="1"/>
          </p:cNvGraphicFramePr>
          <p:nvPr>
            <p:extLst/>
          </p:nvPr>
        </p:nvGraphicFramePr>
        <p:xfrm>
          <a:off x="1861357" y="1258527"/>
          <a:ext cx="7997018" cy="4937760"/>
        </p:xfrm>
        <a:graphic>
          <a:graphicData uri="http://schemas.openxmlformats.org/drawingml/2006/table">
            <a:tbl>
              <a:tblPr firstRow="1">
                <a:tableStyleId>{5940675A-B579-460E-94D1-54222C63F5DA}</a:tableStyleId>
              </a:tblPr>
              <a:tblGrid>
                <a:gridCol w="5353289">
                  <a:extLst>
                    <a:ext uri="{9D8B030D-6E8A-4147-A177-3AD203B41FA5}">
                      <a16:colId xmlns:a16="http://schemas.microsoft.com/office/drawing/2014/main" val="2917779402"/>
                    </a:ext>
                  </a:extLst>
                </a:gridCol>
                <a:gridCol w="1655586">
                  <a:extLst>
                    <a:ext uri="{9D8B030D-6E8A-4147-A177-3AD203B41FA5}">
                      <a16:colId xmlns:a16="http://schemas.microsoft.com/office/drawing/2014/main" val="2006136946"/>
                    </a:ext>
                  </a:extLst>
                </a:gridCol>
                <a:gridCol w="988143">
                  <a:extLst>
                    <a:ext uri="{9D8B030D-6E8A-4147-A177-3AD203B41FA5}">
                      <a16:colId xmlns:a16="http://schemas.microsoft.com/office/drawing/2014/main" val="3659733120"/>
                    </a:ext>
                  </a:extLst>
                </a:gridCol>
              </a:tblGrid>
              <a:tr h="347070">
                <a:tc rowSpan="2">
                  <a:txBody>
                    <a:bodyPr/>
                    <a:lstStyle/>
                    <a:p>
                      <a:pPr algn="ctr">
                        <a:spcAft>
                          <a:spcPts val="0"/>
                        </a:spcAft>
                      </a:pPr>
                      <a:r>
                        <a:rPr lang="es-CO" sz="1400" b="1" dirty="0">
                          <a:effectLst/>
                        </a:rPr>
                        <a:t>CAUSALES</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Vigencia</a:t>
                      </a:r>
                    </a:p>
                    <a:p>
                      <a:pPr algn="ctr">
                        <a:spcAft>
                          <a:spcPts val="0"/>
                        </a:spcAft>
                      </a:pPr>
                      <a:r>
                        <a:rPr lang="es-CO" sz="1400" b="1" dirty="0">
                          <a:effectLst/>
                        </a:rPr>
                        <a:t>2015 - 2018</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Cantidad de Activos</a:t>
                      </a:r>
                      <a:br>
                        <a:rPr lang="es-CO" sz="1400" b="1" dirty="0">
                          <a:effectLst/>
                        </a:rPr>
                      </a:br>
                      <a:r>
                        <a:rPr lang="es-CO" sz="1400" b="1" dirty="0">
                          <a:effectLst/>
                        </a:rPr>
                        <a:t>(Aprox.)</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R w="12700" cap="flat" cmpd="sng" algn="ctr">
                      <a:solidFill>
                        <a:schemeClr val="tx1"/>
                      </a:solidFill>
                      <a:prstDash val="solid"/>
                      <a:round/>
                      <a:headEnd type="none" w="med" len="med"/>
                      <a:tailEnd type="none" w="med" len="med"/>
                    </a:lnR>
                    <a:solidFill>
                      <a:schemeClr val="accent5"/>
                    </a:solidFill>
                  </a:tcPr>
                </a:tc>
                <a:extLst>
                  <a:ext uri="{0D108BD9-81ED-4DB2-BD59-A6C34878D82A}">
                    <a16:rowId xmlns:a16="http://schemas.microsoft.com/office/drawing/2014/main" val="1880462718"/>
                  </a:ext>
                </a:extLst>
              </a:tr>
              <a:tr h="173535">
                <a:tc vMerge="1">
                  <a:txBody>
                    <a:bodyPr/>
                    <a:lstStyle/>
                    <a:p>
                      <a:pPr algn="ctr">
                        <a:spcAft>
                          <a:spcPts val="0"/>
                        </a:spcAft>
                      </a:pP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Total</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solidFill>
                      <a:schemeClr val="accent5"/>
                    </a:solidFill>
                  </a:tcPr>
                </a:tc>
                <a:tc>
                  <a:txBody>
                    <a:bodyPr/>
                    <a:lstStyle/>
                    <a:p>
                      <a:pPr algn="ctr">
                        <a:spcAft>
                          <a:spcPts val="0"/>
                        </a:spcAft>
                      </a:pPr>
                      <a:r>
                        <a:rPr lang="es-CO" sz="1400" b="1" dirty="0">
                          <a:effectLst/>
                        </a:rPr>
                        <a:t>Inmuebles</a:t>
                      </a:r>
                      <a:endParaRPr lang="es-CO" sz="1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R w="12700" cap="flat" cmpd="sng" algn="ctr">
                      <a:solidFill>
                        <a:schemeClr val="tx1"/>
                      </a:solidFill>
                      <a:prstDash val="solid"/>
                      <a:round/>
                      <a:headEnd type="none" w="med" len="med"/>
                      <a:tailEnd type="none" w="med" len="med"/>
                    </a:lnR>
                    <a:solidFill>
                      <a:schemeClr val="accent5"/>
                    </a:solidFill>
                  </a:tcPr>
                </a:tc>
                <a:extLst>
                  <a:ext uri="{0D108BD9-81ED-4DB2-BD59-A6C34878D82A}">
                    <a16:rowId xmlns:a16="http://schemas.microsoft.com/office/drawing/2014/main" val="3619307608"/>
                  </a:ext>
                </a:extLst>
              </a:tr>
              <a:tr h="737524">
                <a:tc>
                  <a:txBody>
                    <a:bodyPr/>
                    <a:lstStyle/>
                    <a:p>
                      <a:pPr algn="ctr">
                        <a:spcAft>
                          <a:spcPts val="0"/>
                        </a:spcAft>
                      </a:pPr>
                      <a:r>
                        <a:rPr lang="es-CO" sz="1400" dirty="0">
                          <a:effectLst/>
                        </a:rPr>
                        <a:t>“Negarse a recibir Activos que correspondan a la tipología y cobertura en la cual solicitó la inscripción en el Registro de Depositarios Provisionales y Liquidadores.”.</a:t>
                      </a:r>
                      <a:br>
                        <a:rPr lang="es-CO" sz="1400" dirty="0">
                          <a:effectLst/>
                        </a:rPr>
                      </a:br>
                      <a:r>
                        <a:rPr lang="es-CO" sz="1400" dirty="0">
                          <a:effectLst/>
                        </a:rPr>
                        <a:t>No presenta Póliza de Cumplimiento.</a:t>
                      </a:r>
                      <a:br>
                        <a:rPr lang="es-CO" sz="1400" dirty="0">
                          <a:effectLst/>
                        </a:rPr>
                      </a:br>
                      <a:r>
                        <a:rPr lang="es-CO" sz="1400" dirty="0">
                          <a:effectLst/>
                        </a:rPr>
                        <a:t>No realizó proceso de Renovación del Registro</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49</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2071</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240500621"/>
                  </a:ext>
                </a:extLst>
              </a:tr>
              <a:tr h="1041211">
                <a:tc>
                  <a:txBody>
                    <a:bodyPr/>
                    <a:lstStyle/>
                    <a:p>
                      <a:pPr algn="ctr">
                        <a:spcAft>
                          <a:spcPts val="0"/>
                        </a:spcAft>
                      </a:pPr>
                      <a:r>
                        <a:rPr lang="es-CO" sz="1400" dirty="0">
                          <a:effectLst/>
                        </a:rPr>
                        <a:t>"Cuando se detecte que la persona natural o jurídica tiene relación directa o vínculos comerciales o familiares con personas involucradas a procesos penales por narcotráfico, lavado de activos, testa ferrato, terrorismo y conexos; delitos contra la administración pública y/o procesos de extinción de dominio."</a:t>
                      </a:r>
                      <a:br>
                        <a:rPr lang="es-CO" sz="1400" dirty="0">
                          <a:effectLst/>
                        </a:rPr>
                      </a:br>
                      <a:r>
                        <a:rPr lang="es-CO" sz="1400" dirty="0">
                          <a:effectLst/>
                        </a:rPr>
                        <a:t>"Por gestión e incumplimiento de funciones del Depositario Provisional y/o Liquidador"</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26</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931</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970339930"/>
                  </a:ext>
                </a:extLst>
              </a:tr>
              <a:tr h="368762">
                <a:tc>
                  <a:txBody>
                    <a:bodyPr/>
                    <a:lstStyle/>
                    <a:p>
                      <a:pPr algn="ctr">
                        <a:spcAft>
                          <a:spcPts val="0"/>
                        </a:spcAft>
                      </a:pPr>
                      <a:r>
                        <a:rPr lang="es-CO" sz="1400" dirty="0">
                          <a:effectLst/>
                        </a:rPr>
                        <a:t>“Por renuncia del Depositario Provisional y/o Liquidador, plenamente justificada y aceptada por SAE S.A.S..”</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a:effectLst/>
                        </a:rPr>
                        <a:t>51</a:t>
                      </a:r>
                      <a:endParaRPr lang="es-CO" sz="16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1086</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719973790"/>
                  </a:ext>
                </a:extLst>
              </a:tr>
              <a:tr h="553143">
                <a:tc>
                  <a:txBody>
                    <a:bodyPr/>
                    <a:lstStyle/>
                    <a:p>
                      <a:pPr algn="ctr">
                        <a:spcAft>
                          <a:spcPts val="0"/>
                        </a:spcAft>
                      </a:pPr>
                      <a:r>
                        <a:rPr lang="es-CO" sz="1400">
                          <a:effectLst/>
                        </a:rPr>
                        <a:t>Proceso de Renovación del Registro de Depositarios Provisionales y Liquidadores</a:t>
                      </a:r>
                      <a:br>
                        <a:rPr lang="es-CO" sz="1400">
                          <a:effectLst/>
                        </a:rPr>
                      </a:br>
                      <a:r>
                        <a:rPr lang="es-CO" sz="1400">
                          <a:effectLst/>
                        </a:rPr>
                        <a:t>Retiro por Riesgo alto - No subsana o no subsana correcta o completamente y dentro del término fijado</a:t>
                      </a:r>
                      <a:endParaRPr lang="es-CO"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34</a:t>
                      </a:r>
                      <a:endParaRPr lang="es-CO" sz="16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marL="0" algn="ctr" defTabSz="914400" rtl="0" eaLnBrk="1" latinLnBrk="0" hangingPunct="1">
                        <a:spcAft>
                          <a:spcPts val="0"/>
                        </a:spcAft>
                      </a:pPr>
                      <a:r>
                        <a:rPr lang="es-ES" sz="1600" kern="1200" dirty="0">
                          <a:solidFill>
                            <a:schemeClr val="tx1"/>
                          </a:solidFill>
                          <a:effectLst/>
                          <a:latin typeface="+mn-lt"/>
                          <a:ea typeface="+mn-ea"/>
                          <a:cs typeface="+mn-cs"/>
                        </a:rPr>
                        <a:t>4.656</a:t>
                      </a:r>
                      <a:endParaRPr lang="es-CO" sz="1600" kern="1200" dirty="0">
                        <a:solidFill>
                          <a:schemeClr val="tx1"/>
                        </a:solidFill>
                        <a:effectLst/>
                        <a:latin typeface="+mn-lt"/>
                        <a:ea typeface="+mn-ea"/>
                        <a:cs typeface="+mn-cs"/>
                      </a:endParaRPr>
                    </a:p>
                  </a:txBody>
                  <a:tcPr marL="44450" marR="44450" marT="0" marB="0" anchor="ctr"/>
                </a:tc>
                <a:extLst>
                  <a:ext uri="{0D108BD9-81ED-4DB2-BD59-A6C34878D82A}">
                    <a16:rowId xmlns:a16="http://schemas.microsoft.com/office/drawing/2014/main" val="203676806"/>
                  </a:ext>
                </a:extLst>
              </a:tr>
              <a:tr h="216919">
                <a:tc>
                  <a:txBody>
                    <a:bodyPr/>
                    <a:lstStyle/>
                    <a:p>
                      <a:endParaRPr lang="es-CO" sz="1400">
                        <a:effectLst/>
                        <a:latin typeface="Times New Roman" panose="02020603050405020304" pitchFamily="18" charset="0"/>
                      </a:endParaRPr>
                    </a:p>
                  </a:txBody>
                  <a:tcPr marL="44450" marR="44450" marT="0" marB="0" anchor="b"/>
                </a:tc>
                <a:tc>
                  <a:txBody>
                    <a:bodyPr/>
                    <a:lstStyle/>
                    <a:p>
                      <a:pPr algn="ctr">
                        <a:spcAft>
                          <a:spcPts val="0"/>
                        </a:spcAft>
                      </a:pPr>
                      <a:r>
                        <a:rPr lang="es-CO" sz="1600" b="1" dirty="0">
                          <a:effectLst/>
                        </a:rPr>
                        <a:t>160</a:t>
                      </a:r>
                      <a:endParaRPr lang="es-CO" sz="16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b="1" dirty="0">
                          <a:effectLst/>
                        </a:rPr>
                        <a:t>7.766</a:t>
                      </a:r>
                      <a:endParaRPr lang="es-CO" sz="16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057409022"/>
                  </a:ext>
                </a:extLst>
              </a:tr>
            </a:tbl>
          </a:graphicData>
        </a:graphic>
      </p:graphicFrame>
      <p:pic>
        <p:nvPicPr>
          <p:cNvPr id="4" name="Imagen 3">
            <a:extLst>
              <a:ext uri="{FF2B5EF4-FFF2-40B4-BE49-F238E27FC236}">
                <a16:creationId xmlns:a16="http://schemas.microsoft.com/office/drawing/2014/main" id="{2A9135D3-BE1A-4528-8242-078FB88AD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5" name="Imagen 4">
            <a:extLst>
              <a:ext uri="{FF2B5EF4-FFF2-40B4-BE49-F238E27FC236}">
                <a16:creationId xmlns:a16="http://schemas.microsoft.com/office/drawing/2014/main" id="{0B525380-534D-4C49-877A-780B983635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6" name="Imagen 5">
            <a:extLst>
              <a:ext uri="{FF2B5EF4-FFF2-40B4-BE49-F238E27FC236}">
                <a16:creationId xmlns:a16="http://schemas.microsoft.com/office/drawing/2014/main" id="{ABE425C7-B770-4C84-9CEE-197F74BB4E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8" name="Rectángulo 7">
            <a:extLst>
              <a:ext uri="{FF2B5EF4-FFF2-40B4-BE49-F238E27FC236}">
                <a16:creationId xmlns:a16="http://schemas.microsoft.com/office/drawing/2014/main" id="{CCF2D3DA-8987-43CD-BA01-31AD8EE01222}"/>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91128E5B-A5B2-4033-BD82-FB8DCB10A406}"/>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spTree>
    <p:extLst>
      <p:ext uri="{BB962C8B-B14F-4D97-AF65-F5344CB8AC3E}">
        <p14:creationId xmlns:p14="http://schemas.microsoft.com/office/powerpoint/2010/main" val="12328277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1">
            <a:extLst>
              <a:ext uri="{FF2B5EF4-FFF2-40B4-BE49-F238E27FC236}">
                <a16:creationId xmlns:a16="http://schemas.microsoft.com/office/drawing/2014/main" id="{419B37A9-DA35-458B-908B-1239F23A3FD9}"/>
              </a:ext>
            </a:extLst>
          </p:cNvPr>
          <p:cNvSpPr txBox="1">
            <a:spLocks/>
          </p:cNvSpPr>
          <p:nvPr/>
        </p:nvSpPr>
        <p:spPr>
          <a:xfrm>
            <a:off x="3320716" y="2308178"/>
            <a:ext cx="6693118" cy="1277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ES" sz="4800" b="1" dirty="0">
                <a:solidFill>
                  <a:srgbClr val="000090"/>
                </a:solidFill>
              </a:rPr>
              <a:t>Análisis de Productividad de los Activos</a:t>
            </a:r>
            <a:endParaRPr lang="es-CO" sz="4800" b="1" dirty="0">
              <a:solidFill>
                <a:srgbClr val="000090"/>
              </a:solidFill>
            </a:endParaRPr>
          </a:p>
        </p:txBody>
      </p:sp>
      <p:sp>
        <p:nvSpPr>
          <p:cNvPr id="5" name="Rectángulo 4">
            <a:extLst>
              <a:ext uri="{FF2B5EF4-FFF2-40B4-BE49-F238E27FC236}">
                <a16:creationId xmlns:a16="http://schemas.microsoft.com/office/drawing/2014/main" id="{6597A6B0-026D-435D-8619-A9ABE3E0663A}"/>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FEEC67C2-0487-450D-AA9E-DA6C9B65918F}"/>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8" name="Imagen 7">
            <a:extLst>
              <a:ext uri="{FF2B5EF4-FFF2-40B4-BE49-F238E27FC236}">
                <a16:creationId xmlns:a16="http://schemas.microsoft.com/office/drawing/2014/main" id="{87136BF2-CC02-4382-A629-16490DA9A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9" name="Imagen 8">
            <a:extLst>
              <a:ext uri="{FF2B5EF4-FFF2-40B4-BE49-F238E27FC236}">
                <a16:creationId xmlns:a16="http://schemas.microsoft.com/office/drawing/2014/main" id="{8DA3127E-A5E2-4898-A1C4-779E998E7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0" name="Imagen 9">
            <a:extLst>
              <a:ext uri="{FF2B5EF4-FFF2-40B4-BE49-F238E27FC236}">
                <a16:creationId xmlns:a16="http://schemas.microsoft.com/office/drawing/2014/main" id="{443D08A7-F284-451A-B162-F78FAA6A5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4956136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B0E90-B459-497A-8ADA-609B2BA4F028}"/>
              </a:ext>
            </a:extLst>
          </p:cNvPr>
          <p:cNvSpPr>
            <a:spLocks noGrp="1"/>
          </p:cNvSpPr>
          <p:nvPr>
            <p:ph type="title"/>
          </p:nvPr>
        </p:nvSpPr>
        <p:spPr>
          <a:xfrm>
            <a:off x="447673" y="535289"/>
            <a:ext cx="10972800" cy="1143000"/>
          </a:xfrm>
        </p:spPr>
        <p:txBody>
          <a:bodyPr>
            <a:normAutofit/>
          </a:bodyPr>
          <a:lstStyle/>
          <a:p>
            <a:pPr algn="ctr"/>
            <a:r>
              <a:rPr lang="es-ES" sz="3200" b="1" dirty="0">
                <a:solidFill>
                  <a:srgbClr val="000A8B"/>
                </a:solidFill>
              </a:rPr>
              <a:t>Cadena de Valor de Recaudo</a:t>
            </a:r>
            <a:endParaRPr lang="es-CO" sz="3200" b="1" dirty="0">
              <a:solidFill>
                <a:srgbClr val="000A8B"/>
              </a:solidFill>
            </a:endParaRPr>
          </a:p>
        </p:txBody>
      </p:sp>
      <p:graphicFrame>
        <p:nvGraphicFramePr>
          <p:cNvPr id="4" name="Marcador de contenido 3">
            <a:extLst>
              <a:ext uri="{FF2B5EF4-FFF2-40B4-BE49-F238E27FC236}">
                <a16:creationId xmlns:a16="http://schemas.microsoft.com/office/drawing/2014/main" id="{AB38EC1F-B984-4CF6-A687-36E159737BAE}"/>
              </a:ext>
            </a:extLst>
          </p:cNvPr>
          <p:cNvGraphicFramePr>
            <a:graphicFrameLocks noGrp="1"/>
          </p:cNvGraphicFramePr>
          <p:nvPr>
            <p:ph idx="1"/>
            <p:extLst/>
          </p:nvPr>
        </p:nvGraphicFramePr>
        <p:xfrm>
          <a:off x="1814943" y="1652620"/>
          <a:ext cx="8681257" cy="3307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C0BF414E-E4BB-416F-8C20-AC144AC60466}"/>
              </a:ext>
            </a:extLst>
          </p:cNvPr>
          <p:cNvSpPr txBox="1"/>
          <p:nvPr/>
        </p:nvSpPr>
        <p:spPr>
          <a:xfrm>
            <a:off x="3890528" y="4724352"/>
            <a:ext cx="4087091" cy="954107"/>
          </a:xfrm>
          <a:prstGeom prst="rect">
            <a:avLst/>
          </a:prstGeom>
          <a:noFill/>
        </p:spPr>
        <p:txBody>
          <a:bodyPr wrap="square" rtlCol="0">
            <a:spAutoFit/>
          </a:bodyPr>
          <a:lstStyle/>
          <a:p>
            <a:pPr marL="285750" indent="-285750">
              <a:buFont typeface="Arial" panose="020B0604020202020204" pitchFamily="34" charset="0"/>
              <a:buChar char="•"/>
            </a:pPr>
            <a:r>
              <a:rPr lang="es-ES" sz="1400" b="1" i="1" dirty="0">
                <a:solidFill>
                  <a:schemeClr val="tx2"/>
                </a:solidFill>
              </a:rPr>
              <a:t>No validación de Folios</a:t>
            </a:r>
          </a:p>
          <a:p>
            <a:pPr marL="285750" indent="-285750">
              <a:buFont typeface="Arial" panose="020B0604020202020204" pitchFamily="34" charset="0"/>
              <a:buChar char="•"/>
            </a:pPr>
            <a:r>
              <a:rPr lang="es-ES" sz="1400" b="1" i="1" dirty="0">
                <a:solidFill>
                  <a:schemeClr val="tx2"/>
                </a:solidFill>
              </a:rPr>
              <a:t>Manualidad en la revisión</a:t>
            </a:r>
          </a:p>
          <a:p>
            <a:pPr marL="285750" indent="-285750">
              <a:buFont typeface="Arial" panose="020B0604020202020204" pitchFamily="34" charset="0"/>
              <a:buChar char="•"/>
            </a:pPr>
            <a:r>
              <a:rPr lang="es-ES" sz="1400" b="1" i="1" dirty="0">
                <a:solidFill>
                  <a:schemeClr val="tx2"/>
                </a:solidFill>
              </a:rPr>
              <a:t>Proceso de comunicación a través de correos electrónicos </a:t>
            </a:r>
            <a:endParaRPr lang="es-CO" sz="1400" b="1" i="1" dirty="0">
              <a:solidFill>
                <a:schemeClr val="tx2"/>
              </a:solidFill>
            </a:endParaRPr>
          </a:p>
        </p:txBody>
      </p:sp>
      <p:sp>
        <p:nvSpPr>
          <p:cNvPr id="6" name="Rectángulo: una sola esquina redondeada 5">
            <a:extLst>
              <a:ext uri="{FF2B5EF4-FFF2-40B4-BE49-F238E27FC236}">
                <a16:creationId xmlns:a16="http://schemas.microsoft.com/office/drawing/2014/main" id="{5CACFDAA-9E2D-44A7-ACC4-E7857F3BE63A}"/>
              </a:ext>
            </a:extLst>
          </p:cNvPr>
          <p:cNvSpPr/>
          <p:nvPr/>
        </p:nvSpPr>
        <p:spPr>
          <a:xfrm>
            <a:off x="8890000" y="4368801"/>
            <a:ext cx="1487058" cy="954107"/>
          </a:xfrm>
          <a:prstGeom prst="round1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b="1" dirty="0"/>
              <a:t>Pago de Comisión</a:t>
            </a:r>
            <a:endParaRPr lang="es-CO" b="1" dirty="0"/>
          </a:p>
        </p:txBody>
      </p:sp>
      <p:cxnSp>
        <p:nvCxnSpPr>
          <p:cNvPr id="8" name="Conector recto de flecha 7">
            <a:extLst>
              <a:ext uri="{FF2B5EF4-FFF2-40B4-BE49-F238E27FC236}">
                <a16:creationId xmlns:a16="http://schemas.microsoft.com/office/drawing/2014/main" id="{BF26ADC6-C467-43D3-B5C7-506E250BA308}"/>
              </a:ext>
            </a:extLst>
          </p:cNvPr>
          <p:cNvCxnSpPr/>
          <p:nvPr/>
        </p:nvCxnSpPr>
        <p:spPr>
          <a:xfrm>
            <a:off x="9613900" y="3543300"/>
            <a:ext cx="0" cy="825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535D7CFD-998E-465F-8291-F9E28603E9E2}"/>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134EBB97-A298-4B17-9946-1A9ED04042F9}"/>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10" name="Imagen 9">
            <a:extLst>
              <a:ext uri="{FF2B5EF4-FFF2-40B4-BE49-F238E27FC236}">
                <a16:creationId xmlns:a16="http://schemas.microsoft.com/office/drawing/2014/main" id="{354B1BF2-C514-4C0E-997E-09D8A576ED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1" name="Imagen 10">
            <a:extLst>
              <a:ext uri="{FF2B5EF4-FFF2-40B4-BE49-F238E27FC236}">
                <a16:creationId xmlns:a16="http://schemas.microsoft.com/office/drawing/2014/main" id="{558C7694-46DC-4DCC-846D-01F33EE3D0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2" name="Imagen 11">
            <a:extLst>
              <a:ext uri="{FF2B5EF4-FFF2-40B4-BE49-F238E27FC236}">
                <a16:creationId xmlns:a16="http://schemas.microsoft.com/office/drawing/2014/main" id="{32D9F77D-734C-497E-BE66-E2D51EC993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3882558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2725DB5-EFC7-4B36-9B5B-D80879DE68D8}"/>
              </a:ext>
            </a:extLst>
          </p:cNvPr>
          <p:cNvSpPr>
            <a:spLocks noGrp="1"/>
          </p:cNvSpPr>
          <p:nvPr>
            <p:ph type="title"/>
          </p:nvPr>
        </p:nvSpPr>
        <p:spPr>
          <a:xfrm>
            <a:off x="516836" y="819997"/>
            <a:ext cx="10972800" cy="1143000"/>
          </a:xfrm>
        </p:spPr>
        <p:txBody>
          <a:bodyPr>
            <a:normAutofit/>
          </a:bodyPr>
          <a:lstStyle/>
          <a:p>
            <a:pPr algn="ctr"/>
            <a:r>
              <a:rPr lang="es-ES" sz="3200" b="1" dirty="0">
                <a:solidFill>
                  <a:srgbClr val="000A8B"/>
                </a:solidFill>
              </a:rPr>
              <a:t>Evolución de Activos Productivos</a:t>
            </a:r>
            <a:endParaRPr lang="es-CO" sz="3200" b="1" dirty="0">
              <a:solidFill>
                <a:srgbClr val="000A8B"/>
              </a:solidFill>
            </a:endParaRPr>
          </a:p>
        </p:txBody>
      </p:sp>
      <p:graphicFrame>
        <p:nvGraphicFramePr>
          <p:cNvPr id="5" name="Gráfico 4">
            <a:extLst>
              <a:ext uri="{FF2B5EF4-FFF2-40B4-BE49-F238E27FC236}">
                <a16:creationId xmlns:a16="http://schemas.microsoft.com/office/drawing/2014/main" id="{206F1FEA-6722-443B-BB04-72EB5985C5A0}"/>
              </a:ext>
            </a:extLst>
          </p:cNvPr>
          <p:cNvGraphicFramePr>
            <a:graphicFrameLocks/>
          </p:cNvGraphicFramePr>
          <p:nvPr>
            <p:extLst/>
          </p:nvPr>
        </p:nvGraphicFramePr>
        <p:xfrm>
          <a:off x="1879601" y="1853648"/>
          <a:ext cx="8616598" cy="45974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ángulo 3">
            <a:extLst>
              <a:ext uri="{FF2B5EF4-FFF2-40B4-BE49-F238E27FC236}">
                <a16:creationId xmlns:a16="http://schemas.microsoft.com/office/drawing/2014/main" id="{E01E8887-9AB2-44F0-81FF-7E6C487481D0}"/>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1048177D-5E9E-4AE4-952F-EF578F2FD0F2}"/>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3AE4CA22-74CB-4E58-8521-7FFA09DC55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21846B77-A3BB-4976-A4C5-CA20114D28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260ECDCE-97B0-40B4-9CA3-514160EF8A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15358520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054D3DF5-C857-4461-BD08-F8CA2B600608}"/>
              </a:ext>
            </a:extLst>
          </p:cNvPr>
          <p:cNvGraphicFramePr>
            <a:graphicFrameLocks noGrp="1"/>
          </p:cNvGraphicFramePr>
          <p:nvPr>
            <p:ph idx="1"/>
            <p:extLst/>
          </p:nvPr>
        </p:nvGraphicFramePr>
        <p:xfrm>
          <a:off x="1792432" y="1608934"/>
          <a:ext cx="8515351" cy="4833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241E0EBD-531E-4AAB-94A9-E0A4F8E12F71}"/>
              </a:ext>
            </a:extLst>
          </p:cNvPr>
          <p:cNvSpPr>
            <a:spLocks noGrp="1"/>
          </p:cNvSpPr>
          <p:nvPr>
            <p:ph type="title"/>
          </p:nvPr>
        </p:nvSpPr>
        <p:spPr>
          <a:xfrm>
            <a:off x="563707" y="612478"/>
            <a:ext cx="10972800" cy="1143000"/>
          </a:xfrm>
        </p:spPr>
        <p:txBody>
          <a:bodyPr>
            <a:normAutofit/>
          </a:bodyPr>
          <a:lstStyle/>
          <a:p>
            <a:r>
              <a:rPr lang="es-ES" sz="3200" b="1" dirty="0">
                <a:solidFill>
                  <a:srgbClr val="000A8B"/>
                </a:solidFill>
              </a:rPr>
              <a:t>Línea del tiempo de Recaudo Centralizado</a:t>
            </a:r>
            <a:endParaRPr lang="es-CO" sz="3200" b="1" dirty="0">
              <a:solidFill>
                <a:srgbClr val="000A8B"/>
              </a:solidFill>
            </a:endParaRPr>
          </a:p>
        </p:txBody>
      </p:sp>
      <p:sp>
        <p:nvSpPr>
          <p:cNvPr id="5" name="Rectángulo 4">
            <a:extLst>
              <a:ext uri="{FF2B5EF4-FFF2-40B4-BE49-F238E27FC236}">
                <a16:creationId xmlns:a16="http://schemas.microsoft.com/office/drawing/2014/main" id="{B7A48C0E-C9E6-414E-8FD7-8130916DE0E8}"/>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A4BDF6D2-8D31-43A8-87DF-1DC0B815C18F}"/>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6A1B114F-3E7E-48EC-A8AC-373BBBD5B0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E30B56E6-799C-4A88-8C6C-CFCF4F5C92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BDF99816-92E4-47D9-9FA2-8CCEA08827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22708561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146DF31-F5A3-4E63-BB84-19ABD741112F}"/>
              </a:ext>
            </a:extLst>
          </p:cNvPr>
          <p:cNvSpPr>
            <a:spLocks noGrp="1"/>
          </p:cNvSpPr>
          <p:nvPr>
            <p:ph type="title"/>
          </p:nvPr>
        </p:nvSpPr>
        <p:spPr>
          <a:xfrm>
            <a:off x="609600" y="653967"/>
            <a:ext cx="10972800" cy="1143000"/>
          </a:xfrm>
        </p:spPr>
        <p:txBody>
          <a:bodyPr>
            <a:normAutofit/>
          </a:bodyPr>
          <a:lstStyle/>
          <a:p>
            <a:pPr algn="ctr"/>
            <a:r>
              <a:rPr lang="es-ES" sz="3200" b="1" dirty="0">
                <a:solidFill>
                  <a:srgbClr val="000A8B"/>
                </a:solidFill>
              </a:rPr>
              <a:t>Evolución del Valor de Productividad</a:t>
            </a:r>
            <a:endParaRPr lang="es-CO" sz="3200" b="1" dirty="0">
              <a:solidFill>
                <a:srgbClr val="000A8B"/>
              </a:solidFill>
            </a:endParaRPr>
          </a:p>
        </p:txBody>
      </p:sp>
      <p:graphicFrame>
        <p:nvGraphicFramePr>
          <p:cNvPr id="4" name="Gráfico 3">
            <a:extLst>
              <a:ext uri="{FF2B5EF4-FFF2-40B4-BE49-F238E27FC236}">
                <a16:creationId xmlns:a16="http://schemas.microsoft.com/office/drawing/2014/main" id="{99DFFAD7-A165-4B55-8E53-CAB2DC94B52E}"/>
              </a:ext>
            </a:extLst>
          </p:cNvPr>
          <p:cNvGraphicFramePr>
            <a:graphicFrameLocks/>
          </p:cNvGraphicFramePr>
          <p:nvPr>
            <p:extLst/>
          </p:nvPr>
        </p:nvGraphicFramePr>
        <p:xfrm>
          <a:off x="2095501" y="1786068"/>
          <a:ext cx="7477991" cy="428776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4">
            <a:extLst>
              <a:ext uri="{FF2B5EF4-FFF2-40B4-BE49-F238E27FC236}">
                <a16:creationId xmlns:a16="http://schemas.microsoft.com/office/drawing/2014/main" id="{D57A65B6-59E8-47CA-A7C7-1C7358975FA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ACBCF9E0-ACAD-49C5-A88F-2883AF556C08}"/>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0CC981B8-463F-4BAD-A9CA-9920170E73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FF3657F8-06DF-45B4-8C4A-43C5F2FCA0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91C840BF-2683-436F-8499-D25B2AA8DD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41602802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5B4D521-A625-4CC5-82C6-6F05287B6506}"/>
              </a:ext>
            </a:extLst>
          </p:cNvPr>
          <p:cNvGraphicFramePr>
            <a:graphicFrameLocks noGrp="1"/>
          </p:cNvGraphicFramePr>
          <p:nvPr>
            <p:ph idx="1"/>
            <p:extLst/>
          </p:nvPr>
        </p:nvGraphicFramePr>
        <p:xfrm>
          <a:off x="2152650" y="1689432"/>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ítulo 2">
            <a:extLst>
              <a:ext uri="{FF2B5EF4-FFF2-40B4-BE49-F238E27FC236}">
                <a16:creationId xmlns:a16="http://schemas.microsoft.com/office/drawing/2014/main" id="{EFCBCFD6-FC0B-4DE2-8350-912529D0848C}"/>
              </a:ext>
            </a:extLst>
          </p:cNvPr>
          <p:cNvSpPr>
            <a:spLocks noGrp="1"/>
          </p:cNvSpPr>
          <p:nvPr>
            <p:ph type="title"/>
          </p:nvPr>
        </p:nvSpPr>
        <p:spPr>
          <a:xfrm>
            <a:off x="778412" y="615109"/>
            <a:ext cx="10972800" cy="1143000"/>
          </a:xfrm>
        </p:spPr>
        <p:txBody>
          <a:bodyPr>
            <a:normAutofit/>
          </a:bodyPr>
          <a:lstStyle/>
          <a:p>
            <a:pPr algn="ctr"/>
            <a:r>
              <a:rPr lang="es-ES" sz="3200" b="1" dirty="0">
                <a:solidFill>
                  <a:srgbClr val="000A8B"/>
                </a:solidFill>
              </a:rPr>
              <a:t>Identificación del inventario susceptible de productividad</a:t>
            </a:r>
            <a:endParaRPr lang="es-CO" sz="3200" b="1" dirty="0">
              <a:solidFill>
                <a:srgbClr val="000A8B"/>
              </a:solidFill>
            </a:endParaRPr>
          </a:p>
        </p:txBody>
      </p:sp>
      <p:sp>
        <p:nvSpPr>
          <p:cNvPr id="5" name="CuadroTexto 4">
            <a:extLst>
              <a:ext uri="{FF2B5EF4-FFF2-40B4-BE49-F238E27FC236}">
                <a16:creationId xmlns:a16="http://schemas.microsoft.com/office/drawing/2014/main" id="{C3BA27CD-E48C-4852-9F56-8A8B058431D8}"/>
              </a:ext>
            </a:extLst>
          </p:cNvPr>
          <p:cNvSpPr txBox="1"/>
          <p:nvPr/>
        </p:nvSpPr>
        <p:spPr>
          <a:xfrm>
            <a:off x="2152650" y="5693107"/>
            <a:ext cx="7886700" cy="369332"/>
          </a:xfrm>
          <a:prstGeom prst="rect">
            <a:avLst/>
          </a:prstGeom>
          <a:noFill/>
        </p:spPr>
        <p:txBody>
          <a:bodyPr wrap="square" rtlCol="0">
            <a:spAutoFit/>
          </a:bodyPr>
          <a:lstStyle/>
          <a:p>
            <a:pPr algn="ctr"/>
            <a:r>
              <a:rPr lang="es-ES" dirty="0">
                <a:solidFill>
                  <a:schemeClr val="bg1"/>
                </a:solidFill>
              </a:rPr>
              <a:t>3.197 FMI Susceptibles de productividad. 15%  </a:t>
            </a:r>
            <a:endParaRPr lang="es-CO" dirty="0">
              <a:solidFill>
                <a:schemeClr val="bg1"/>
              </a:solidFill>
            </a:endParaRPr>
          </a:p>
        </p:txBody>
      </p:sp>
      <p:sp>
        <p:nvSpPr>
          <p:cNvPr id="6" name="CuadroTexto 5">
            <a:extLst>
              <a:ext uri="{FF2B5EF4-FFF2-40B4-BE49-F238E27FC236}">
                <a16:creationId xmlns:a16="http://schemas.microsoft.com/office/drawing/2014/main" id="{40C8C757-1340-42EF-B8F4-B05E4C0FF5AF}"/>
              </a:ext>
            </a:extLst>
          </p:cNvPr>
          <p:cNvSpPr txBox="1"/>
          <p:nvPr/>
        </p:nvSpPr>
        <p:spPr>
          <a:xfrm>
            <a:off x="2152650" y="6040770"/>
            <a:ext cx="7886700" cy="369332"/>
          </a:xfrm>
          <a:prstGeom prst="rect">
            <a:avLst/>
          </a:prstGeom>
          <a:solidFill>
            <a:schemeClr val="accent2"/>
          </a:solidFill>
        </p:spPr>
        <p:txBody>
          <a:bodyPr wrap="square" rtlCol="0">
            <a:spAutoFit/>
          </a:bodyPr>
          <a:lstStyle/>
          <a:p>
            <a:pPr algn="ctr"/>
            <a:r>
              <a:rPr lang="es-ES" dirty="0">
                <a:solidFill>
                  <a:schemeClr val="bg1"/>
                </a:solidFill>
              </a:rPr>
              <a:t>7.632 FMI Susceptibles de productividad. 37% (Incluyendo Rural)  </a:t>
            </a:r>
            <a:endParaRPr lang="es-CO" dirty="0">
              <a:solidFill>
                <a:schemeClr val="bg1"/>
              </a:solidFill>
            </a:endParaRPr>
          </a:p>
        </p:txBody>
      </p:sp>
      <p:sp>
        <p:nvSpPr>
          <p:cNvPr id="7" name="Rectángulo 6">
            <a:extLst>
              <a:ext uri="{FF2B5EF4-FFF2-40B4-BE49-F238E27FC236}">
                <a16:creationId xmlns:a16="http://schemas.microsoft.com/office/drawing/2014/main" id="{B0C27788-F1D7-4DEB-BF63-6699E09250C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2B7E8F1C-B089-443D-9194-E86CE83AB56E}"/>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9" name="Imagen 8">
            <a:extLst>
              <a:ext uri="{FF2B5EF4-FFF2-40B4-BE49-F238E27FC236}">
                <a16:creationId xmlns:a16="http://schemas.microsoft.com/office/drawing/2014/main" id="{850D71F0-CEB9-4DE7-A6C4-4FAF81E66E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10" name="Imagen 9">
            <a:extLst>
              <a:ext uri="{FF2B5EF4-FFF2-40B4-BE49-F238E27FC236}">
                <a16:creationId xmlns:a16="http://schemas.microsoft.com/office/drawing/2014/main" id="{5F191323-DBD0-445E-8C39-617C0B5D0B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11" name="Imagen 10">
            <a:extLst>
              <a:ext uri="{FF2B5EF4-FFF2-40B4-BE49-F238E27FC236}">
                <a16:creationId xmlns:a16="http://schemas.microsoft.com/office/drawing/2014/main" id="{367FBFA6-8637-443D-B408-1377FC5924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
        <p:nvSpPr>
          <p:cNvPr id="12" name="CuadroTexto 11">
            <a:extLst>
              <a:ext uri="{FF2B5EF4-FFF2-40B4-BE49-F238E27FC236}">
                <a16:creationId xmlns:a16="http://schemas.microsoft.com/office/drawing/2014/main" id="{9B9FEEE6-F271-D24F-ACD3-74E1621AF991}"/>
              </a:ext>
            </a:extLst>
          </p:cNvPr>
          <p:cNvSpPr txBox="1"/>
          <p:nvPr/>
        </p:nvSpPr>
        <p:spPr>
          <a:xfrm>
            <a:off x="10041904" y="5931270"/>
            <a:ext cx="1742507" cy="461665"/>
          </a:xfrm>
          <a:prstGeom prst="rect">
            <a:avLst/>
          </a:prstGeom>
          <a:noFill/>
        </p:spPr>
        <p:txBody>
          <a:bodyPr wrap="square" rtlCol="0">
            <a:spAutoFit/>
          </a:bodyPr>
          <a:lstStyle/>
          <a:p>
            <a:r>
              <a:rPr lang="es-CO" sz="1200" dirty="0"/>
              <a:t>Fuente: Gerencia de Inmuebles – Sep 2018</a:t>
            </a:r>
          </a:p>
        </p:txBody>
      </p:sp>
    </p:spTree>
    <p:extLst>
      <p:ext uri="{BB962C8B-B14F-4D97-AF65-F5344CB8AC3E}">
        <p14:creationId xmlns:p14="http://schemas.microsoft.com/office/powerpoint/2010/main" val="31732421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F51F0DE0-4E00-4DA4-A9B0-6F56185EC284}"/>
              </a:ext>
            </a:extLst>
          </p:cNvPr>
          <p:cNvSpPr>
            <a:spLocks noGrp="1"/>
          </p:cNvSpPr>
          <p:nvPr>
            <p:ph type="title"/>
          </p:nvPr>
        </p:nvSpPr>
        <p:spPr>
          <a:xfrm>
            <a:off x="901699" y="612880"/>
            <a:ext cx="10972800" cy="1143000"/>
          </a:xfrm>
        </p:spPr>
        <p:txBody>
          <a:bodyPr>
            <a:normAutofit/>
          </a:bodyPr>
          <a:lstStyle/>
          <a:p>
            <a:pPr algn="ctr"/>
            <a:r>
              <a:rPr lang="es-ES" sz="3200" b="1" dirty="0">
                <a:solidFill>
                  <a:srgbClr val="000A8B"/>
                </a:solidFill>
              </a:rPr>
              <a:t>Recaudo Centralizado Vs Identificación de Cartera</a:t>
            </a:r>
            <a:endParaRPr lang="es-CO" sz="3200" b="1" dirty="0">
              <a:solidFill>
                <a:srgbClr val="000A8B"/>
              </a:solidFill>
            </a:endParaRPr>
          </a:p>
        </p:txBody>
      </p:sp>
      <p:graphicFrame>
        <p:nvGraphicFramePr>
          <p:cNvPr id="4" name="Gráfico 3">
            <a:extLst>
              <a:ext uri="{FF2B5EF4-FFF2-40B4-BE49-F238E27FC236}">
                <a16:creationId xmlns:a16="http://schemas.microsoft.com/office/drawing/2014/main" id="{319FF105-C571-48FC-8FCC-809AD437C4DA}"/>
              </a:ext>
            </a:extLst>
          </p:cNvPr>
          <p:cNvGraphicFramePr>
            <a:graphicFrameLocks/>
          </p:cNvGraphicFramePr>
          <p:nvPr>
            <p:extLst/>
          </p:nvPr>
        </p:nvGraphicFramePr>
        <p:xfrm>
          <a:off x="1392702" y="1742876"/>
          <a:ext cx="9945858" cy="460497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4">
            <a:extLst>
              <a:ext uri="{FF2B5EF4-FFF2-40B4-BE49-F238E27FC236}">
                <a16:creationId xmlns:a16="http://schemas.microsoft.com/office/drawing/2014/main" id="{1123C5C1-8B9C-43FC-91B8-AAE76220967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A5253B32-D7E4-4158-95A8-D536581F6FA5}"/>
              </a:ext>
            </a:extLst>
          </p:cNvPr>
          <p:cNvSpPr txBox="1"/>
          <p:nvPr/>
        </p:nvSpPr>
        <p:spPr>
          <a:xfrm>
            <a:off x="7724460" y="654629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Bienes Inmuebles</a:t>
            </a:r>
          </a:p>
        </p:txBody>
      </p:sp>
      <p:pic>
        <p:nvPicPr>
          <p:cNvPr id="7" name="Imagen 6">
            <a:extLst>
              <a:ext uri="{FF2B5EF4-FFF2-40B4-BE49-F238E27FC236}">
                <a16:creationId xmlns:a16="http://schemas.microsoft.com/office/drawing/2014/main" id="{07BC6D52-57E6-4415-B4D8-3DE92AF1B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803396" cy="1012776"/>
          </a:xfrm>
          <a:prstGeom prst="rect">
            <a:avLst/>
          </a:prstGeom>
        </p:spPr>
      </p:pic>
      <p:pic>
        <p:nvPicPr>
          <p:cNvPr id="8" name="Imagen 7">
            <a:extLst>
              <a:ext uri="{FF2B5EF4-FFF2-40B4-BE49-F238E27FC236}">
                <a16:creationId xmlns:a16="http://schemas.microsoft.com/office/drawing/2014/main" id="{0BA5B883-1261-455C-8153-9B35E284A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6904" y="0"/>
            <a:ext cx="2091359" cy="810402"/>
          </a:xfrm>
          <a:prstGeom prst="rect">
            <a:avLst/>
          </a:prstGeom>
        </p:spPr>
      </p:pic>
      <p:pic>
        <p:nvPicPr>
          <p:cNvPr id="9" name="Imagen 8">
            <a:extLst>
              <a:ext uri="{FF2B5EF4-FFF2-40B4-BE49-F238E27FC236}">
                <a16:creationId xmlns:a16="http://schemas.microsoft.com/office/drawing/2014/main" id="{4CC16BBE-894C-49DB-B417-36E45322A0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5061" y="1"/>
            <a:ext cx="2676938" cy="866232"/>
          </a:xfrm>
          <a:prstGeom prst="rect">
            <a:avLst/>
          </a:prstGeom>
        </p:spPr>
      </p:pic>
    </p:spTree>
    <p:extLst>
      <p:ext uri="{BB962C8B-B14F-4D97-AF65-F5344CB8AC3E}">
        <p14:creationId xmlns:p14="http://schemas.microsoft.com/office/powerpoint/2010/main" val="18949230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30795" y="2907177"/>
            <a:ext cx="9143999" cy="769441"/>
          </a:xfrm>
          <a:prstGeom prst="rect">
            <a:avLst/>
          </a:prstGeom>
          <a:noFill/>
        </p:spPr>
        <p:txBody>
          <a:bodyPr wrap="square" rtlCol="0">
            <a:spAutoFit/>
          </a:bodyPr>
          <a:lstStyle/>
          <a:p>
            <a:pPr algn="ctr"/>
            <a:r>
              <a:rPr lang="es-ES" sz="4400" b="1" dirty="0">
                <a:solidFill>
                  <a:srgbClr val="002060"/>
                </a:solidFill>
              </a:rPr>
              <a:t>6. Proposiciones y Varios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9745276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pic>
        <p:nvPicPr>
          <p:cNvPr id="9" name="Imagen 8">
            <a:extLst>
              <a:ext uri="{FF2B5EF4-FFF2-40B4-BE49-F238E27FC236}">
                <a16:creationId xmlns:a16="http://schemas.microsoft.com/office/drawing/2014/main" id="{A9FC4D07-6491-4128-9E93-318F91FFEDAB}"/>
              </a:ext>
            </a:extLst>
          </p:cNvPr>
          <p:cNvPicPr>
            <a:picLocks noChangeAspect="1"/>
          </p:cNvPicPr>
          <p:nvPr/>
        </p:nvPicPr>
        <p:blipFill rotWithShape="1">
          <a:blip r:embed="rId5"/>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1872550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6037</TotalTime>
  <Words>6518</Words>
  <Application>Microsoft Office PowerPoint</Application>
  <PresentationFormat>Panorámica</PresentationFormat>
  <Paragraphs>1322</Paragraphs>
  <Slides>96</Slides>
  <Notes>15</Notes>
  <HiddenSlides>1</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96</vt:i4>
      </vt:variant>
    </vt:vector>
  </HeadingPairs>
  <TitlesOfParts>
    <vt:vector size="105" baseType="lpstr">
      <vt:lpstr>Arial</vt:lpstr>
      <vt:lpstr>Arial Narrow</vt:lpstr>
      <vt:lpstr>Calibri</vt:lpstr>
      <vt:lpstr>Lato Bold</vt:lpstr>
      <vt:lpstr>Lato Regular</vt:lpstr>
      <vt:lpstr>source_sans_pro</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COMPARATIVO EJECUCION 2018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 de Remoción de Depositarios</vt:lpstr>
      <vt:lpstr>Proceso de Entrega a depositarios</vt:lpstr>
      <vt:lpstr>Proceso de Remoción de depositarios</vt:lpstr>
      <vt:lpstr>Proceso de Entrega a depositarios</vt:lpstr>
      <vt:lpstr>Evolución Proceso de Asignación </vt:lpstr>
      <vt:lpstr>Causas de las Remociones</vt:lpstr>
      <vt:lpstr>Dinámicas en la Remoción Vs Asignación </vt:lpstr>
      <vt:lpstr>Rendición de cuentas</vt:lpstr>
      <vt:lpstr>Casuística  </vt:lpstr>
      <vt:lpstr>Presentación de PowerPoint</vt:lpstr>
      <vt:lpstr>Cadena de Valor de Recaudo</vt:lpstr>
      <vt:lpstr>Evolución de Activos Productivos</vt:lpstr>
      <vt:lpstr>Línea del tiempo de Recaudo Centralizado</vt:lpstr>
      <vt:lpstr>Evolución del Valor de Productividad</vt:lpstr>
      <vt:lpstr>Identificación del inventario susceptible de productividad</vt:lpstr>
      <vt:lpstr>Recaudo Centralizado Vs Identificación de Cartera</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225</cp:revision>
  <dcterms:created xsi:type="dcterms:W3CDTF">2015-02-19T23:51:59Z</dcterms:created>
  <dcterms:modified xsi:type="dcterms:W3CDTF">2018-11-27T21:22:47Z</dcterms:modified>
</cp:coreProperties>
</file>