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4"/>
  </p:notesMasterIdLst>
  <p:sldIdLst>
    <p:sldId id="257" r:id="rId2"/>
    <p:sldId id="256" r:id="rId3"/>
    <p:sldId id="258" r:id="rId4"/>
    <p:sldId id="890" r:id="rId5"/>
    <p:sldId id="377" r:id="rId6"/>
    <p:sldId id="848" r:id="rId7"/>
    <p:sldId id="846" r:id="rId8"/>
    <p:sldId id="847" r:id="rId9"/>
    <p:sldId id="442" r:id="rId10"/>
    <p:sldId id="450" r:id="rId11"/>
    <p:sldId id="915" r:id="rId12"/>
    <p:sldId id="916" r:id="rId13"/>
    <p:sldId id="451" r:id="rId14"/>
    <p:sldId id="849" r:id="rId15"/>
    <p:sldId id="431" r:id="rId16"/>
    <p:sldId id="441" r:id="rId17"/>
    <p:sldId id="435" r:id="rId18"/>
    <p:sldId id="432" r:id="rId19"/>
    <p:sldId id="433" r:id="rId20"/>
    <p:sldId id="858" r:id="rId21"/>
    <p:sldId id="859" r:id="rId22"/>
    <p:sldId id="917" r:id="rId23"/>
    <p:sldId id="415" r:id="rId24"/>
    <p:sldId id="416" r:id="rId25"/>
    <p:sldId id="420" r:id="rId26"/>
    <p:sldId id="419" r:id="rId27"/>
    <p:sldId id="417" r:id="rId28"/>
    <p:sldId id="436" r:id="rId29"/>
    <p:sldId id="850" r:id="rId30"/>
    <p:sldId id="851" r:id="rId31"/>
    <p:sldId id="852" r:id="rId32"/>
    <p:sldId id="853" r:id="rId33"/>
    <p:sldId id="857" r:id="rId34"/>
    <p:sldId id="856" r:id="rId35"/>
    <p:sldId id="855" r:id="rId36"/>
    <p:sldId id="854" r:id="rId37"/>
    <p:sldId id="918" r:id="rId38"/>
    <p:sldId id="270" r:id="rId39"/>
    <p:sldId id="277" r:id="rId40"/>
    <p:sldId id="266" r:id="rId41"/>
    <p:sldId id="276" r:id="rId42"/>
    <p:sldId id="271" r:id="rId43"/>
    <p:sldId id="272" r:id="rId44"/>
    <p:sldId id="919" r:id="rId45"/>
    <p:sldId id="914" r:id="rId46"/>
    <p:sldId id="476" r:id="rId47"/>
    <p:sldId id="477" r:id="rId48"/>
    <p:sldId id="902" r:id="rId49"/>
    <p:sldId id="912" r:id="rId50"/>
    <p:sldId id="260" r:id="rId51"/>
    <p:sldId id="913" r:id="rId52"/>
    <p:sldId id="882" r:id="rId53"/>
    <p:sldId id="298" r:id="rId54"/>
    <p:sldId id="259" r:id="rId55"/>
    <p:sldId id="381" r:id="rId56"/>
    <p:sldId id="274" r:id="rId57"/>
    <p:sldId id="275" r:id="rId58"/>
    <p:sldId id="379" r:id="rId59"/>
    <p:sldId id="908" r:id="rId60"/>
    <p:sldId id="438" r:id="rId61"/>
    <p:sldId id="439" r:id="rId62"/>
    <p:sldId id="264" r:id="rId63"/>
    <p:sldId id="909" r:id="rId64"/>
    <p:sldId id="299" r:id="rId65"/>
    <p:sldId id="291" r:id="rId66"/>
    <p:sldId id="293" r:id="rId67"/>
    <p:sldId id="294" r:id="rId68"/>
    <p:sldId id="295" r:id="rId69"/>
    <p:sldId id="449" r:id="rId70"/>
    <p:sldId id="447" r:id="rId71"/>
    <p:sldId id="306" r:id="rId72"/>
    <p:sldId id="911" r:id="rId73"/>
    <p:sldId id="884" r:id="rId74"/>
    <p:sldId id="833" r:id="rId75"/>
    <p:sldId id="837" r:id="rId76"/>
    <p:sldId id="828" r:id="rId77"/>
    <p:sldId id="829" r:id="rId78"/>
    <p:sldId id="836" r:id="rId79"/>
    <p:sldId id="835" r:id="rId80"/>
    <p:sldId id="834" r:id="rId81"/>
    <p:sldId id="838" r:id="rId82"/>
    <p:sldId id="261" r:id="rId83"/>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77"/>
  </p:normalViewPr>
  <p:slideViewPr>
    <p:cSldViewPr snapToGrid="0" snapToObjects="1">
      <p:cViewPr varScale="1">
        <p:scale>
          <a:sx n="72" d="100"/>
          <a:sy n="72" d="100"/>
        </p:scale>
        <p:origin x="660"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barreiro\Desktop\RESUMEN%20DE%20OPERACIONES%20MENSUAL%20A%20CONTABILIDAD%20NOVIEMBRE%202018.xlsb"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barreiro\Desktop\RESUMEN%20DE%20OPERACIONES%20MENSUAL%20A%20CONTABILIDAD%20NOVIEMBRE%202018.xlsb"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fbarreiro\Desktop\RESUMEN%20DE%20OPERACIONES%20MENSUAL%20A%20CONTABILIDAD%20NOVIEMBRE%202018.xlsb"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fbarreiro\Desktop\RESUMEN%20DE%20OPERACIONES%20MENSUAL%20A%20CONTABILIDAD%20NOVIEMBRE%202018.xlsb"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fbarreiro\Desktop\RESUMEN%20DE%20OPERACIONES%20MENSUAL%20A%20CONTABILIDAD%20NOVIEMBRE%202018.xlsb"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fbarreiro\Desktop\RESUMEN%20DE%20OPERACIONES%20MENSUAL%20A%20CONTABILIDAD%20NOVIEMBRE%202018.xlsb"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saesas-my.sharepoint.com/personal/aavila_saesas_gov_co/Documents/Datos%20adjuntos/Gerencia%20T&#233;cnica/Base%20presentaci&#243;n%20avance%20alistamiento%20de%20ventas%20extintos.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 NOVIEMBRE 2018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Hoja10!$B$75</c:f>
              <c:strCache>
                <c:ptCount val="1"/>
                <c:pt idx="0">
                  <c:v>TOTAL </c:v>
                </c:pt>
              </c:strCache>
            </c:strRef>
          </c:tx>
          <c:dPt>
            <c:idx val="0"/>
            <c:bubble3D val="0"/>
            <c:explosion val="28"/>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F44C-4776-84E0-ACC874F4A972}"/>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F44C-4776-84E0-ACC874F4A972}"/>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1"/>
              <c:showVal val="1"/>
              <c:showCatName val="1"/>
              <c:showSerName val="1"/>
              <c:showPercent val="1"/>
              <c:showBubbleSize val="0"/>
              <c:extLst>
                <c:ext xmlns:c15="http://schemas.microsoft.com/office/drawing/2012/chart" uri="{CE6537A1-D6FC-4f65-9D91-7224C49458BB}"/>
                <c:ext xmlns:c16="http://schemas.microsoft.com/office/drawing/2014/chart" uri="{C3380CC4-5D6E-409C-BE32-E72D297353CC}">
                  <c16:uniqueId val="{00000001-F44C-4776-84E0-ACC874F4A972}"/>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1"/>
              <c:showVal val="1"/>
              <c:showCatName val="1"/>
              <c:showSerName val="1"/>
              <c:showPercent val="1"/>
              <c:showBubbleSize val="0"/>
              <c:extLst>
                <c:ext xmlns:c15="http://schemas.microsoft.com/office/drawing/2012/chart" uri="{CE6537A1-D6FC-4f65-9D91-7224C49458BB}"/>
                <c:ext xmlns:c16="http://schemas.microsoft.com/office/drawing/2014/chart" uri="{C3380CC4-5D6E-409C-BE32-E72D297353CC}">
                  <c16:uniqueId val="{00000003-F44C-4776-84E0-ACC874F4A972}"/>
                </c:ext>
              </c:extLst>
            </c:dLbl>
            <c:spPr>
              <a:noFill/>
              <a:ln>
                <a:noFill/>
              </a:ln>
              <a:effectLst/>
            </c:spPr>
            <c:dLblPos val="outEnd"/>
            <c:showLegendKey val="1"/>
            <c:showVal val="0"/>
            <c:showCatName val="1"/>
            <c:showSerName val="1"/>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Hoja10!$C$74:$D$74</c:f>
              <c:strCache>
                <c:ptCount val="2"/>
                <c:pt idx="0">
                  <c:v>EXTINTOS</c:v>
                </c:pt>
                <c:pt idx="1">
                  <c:v>EN PROCESO EXTINCION </c:v>
                </c:pt>
              </c:strCache>
            </c:strRef>
          </c:cat>
          <c:val>
            <c:numRef>
              <c:f>Hoja10!$C$75:$D$75</c:f>
              <c:numCache>
                <c:formatCode>_(* #,##0.00_);_(* \(#,##0.00\);_(* "-"??_);_(@_)</c:formatCode>
                <c:ptCount val="2"/>
                <c:pt idx="0">
                  <c:v>126568</c:v>
                </c:pt>
                <c:pt idx="1">
                  <c:v>677559</c:v>
                </c:pt>
              </c:numCache>
            </c:numRef>
          </c:val>
          <c:extLst>
            <c:ext xmlns:c16="http://schemas.microsoft.com/office/drawing/2014/chart" uri="{C3380CC4-5D6E-409C-BE32-E72D297353CC}">
              <c16:uniqueId val="{00000004-F44C-4776-84E0-ACC874F4A972}"/>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COMPOSICION RECURSOS EXTINTO NOVIEMBRE 2018</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CO"/>
        </a:p>
      </c:txPr>
    </c:title>
    <c:autoTitleDeleted val="0"/>
    <c:view3D>
      <c:rotX val="30"/>
      <c:rotY val="17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layout>
        <c:manualLayout>
          <c:xMode val="edge"/>
          <c:yMode val="edge"/>
          <c:x val="0"/>
          <c:y val="0.89414139920961955"/>
          <c:w val="0.98211862155662288"/>
          <c:h val="8.54523558367082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dirty="0"/>
              <a:t>COMPOSICIÓN RECURSOS EXTINTO NOVIEMBRE 2018</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CO"/>
        </a:p>
      </c:txPr>
    </c:title>
    <c:autoTitleDeleted val="0"/>
    <c:view3D>
      <c:rotX val="30"/>
      <c:rotY val="17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Hoja10!$C$108</c:f>
              <c:strCache>
                <c:ptCount val="1"/>
                <c:pt idx="0">
                  <c:v>EXTINTOS</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1-5BFF-490F-BDFD-E4505A150EBE}"/>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3-5BFF-490F-BDFD-E4505A150EBE}"/>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sp3d/>
            </c:spPr>
            <c:extLst>
              <c:ext xmlns:c16="http://schemas.microsoft.com/office/drawing/2014/chart" uri="{C3380CC4-5D6E-409C-BE32-E72D297353CC}">
                <c16:uniqueId val="{00000005-5BFF-490F-BDFD-E4505A150EBE}"/>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sp3d/>
            </c:spPr>
            <c:extLst>
              <c:ext xmlns:c16="http://schemas.microsoft.com/office/drawing/2014/chart" uri="{C3380CC4-5D6E-409C-BE32-E72D297353CC}">
                <c16:uniqueId val="{00000007-5BFF-490F-BDFD-E4505A150EBE}"/>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sp3d/>
            </c:spPr>
            <c:extLst>
              <c:ext xmlns:c16="http://schemas.microsoft.com/office/drawing/2014/chart" uri="{C3380CC4-5D6E-409C-BE32-E72D297353CC}">
                <c16:uniqueId val="{00000009-5BFF-490F-BDFD-E4505A150EBE}"/>
              </c:ext>
            </c:extLst>
          </c:dPt>
          <c:dLbls>
            <c:dLbl>
              <c:idx val="0"/>
              <c:layout>
                <c:manualLayout>
                  <c:x val="-0.1421872172295075"/>
                  <c:y val="1.258663787227278E-2"/>
                </c:manualLayout>
              </c:layou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BFF-490F-BDFD-E4505A150EBE}"/>
                </c:ext>
              </c:extLst>
            </c:dLbl>
            <c:dLbl>
              <c:idx val="3"/>
              <c:layout>
                <c:manualLayout>
                  <c:x val="-2.8869329825127955E-2"/>
                  <c:y val="8.8600343426299914E-3"/>
                </c:manualLayout>
              </c:layou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BFF-490F-BDFD-E4505A150EB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CO"/>
              </a:p>
            </c:txPr>
            <c:showLegendKey val="1"/>
            <c:showVal val="1"/>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Hoja10!$B$109:$B$113</c:f>
              <c:strCache>
                <c:ptCount val="4"/>
                <c:pt idx="0">
                  <c:v>Bancos Nacionales</c:v>
                </c:pt>
                <c:pt idx="1">
                  <c:v>FIC</c:v>
                </c:pt>
                <c:pt idx="2">
                  <c:v>TES</c:v>
                </c:pt>
                <c:pt idx="3">
                  <c:v>ACCIONES</c:v>
                </c:pt>
              </c:strCache>
            </c:strRef>
          </c:cat>
          <c:val>
            <c:numRef>
              <c:f>Hoja10!$C$109:$C$113</c:f>
              <c:numCache>
                <c:formatCode>_(* #,##0.00_);_(* \(#,##0.00\);_(* "-"??_);_(@_)</c:formatCode>
                <c:ptCount val="5"/>
                <c:pt idx="0">
                  <c:v>3866</c:v>
                </c:pt>
                <c:pt idx="1">
                  <c:v>60517</c:v>
                </c:pt>
                <c:pt idx="2">
                  <c:v>61320</c:v>
                </c:pt>
                <c:pt idx="3">
                  <c:v>865</c:v>
                </c:pt>
              </c:numCache>
            </c:numRef>
          </c:val>
          <c:extLst>
            <c:ext xmlns:c16="http://schemas.microsoft.com/office/drawing/2014/chart" uri="{C3380CC4-5D6E-409C-BE32-E72D297353CC}">
              <c16:uniqueId val="{0000000A-5BFF-490F-BDFD-E4505A150EBE}"/>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sz="1800" b="1" i="0" baseline="0" dirty="0">
                <a:effectLst/>
              </a:rPr>
              <a:t>COMPOSICIÓN RECURSOS EN PROCESO NOVIEMBRE 2018</a:t>
            </a:r>
            <a:endParaRPr lang="es-CO" dirty="0">
              <a:effectLst/>
            </a:endParaRP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CO"/>
        </a:p>
      </c:txPr>
    </c:title>
    <c:autoTitleDeleted val="0"/>
    <c:view3D>
      <c:rotX val="30"/>
      <c:rotY val="18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Hoja10!$C$129</c:f>
              <c:strCache>
                <c:ptCount val="1"/>
                <c:pt idx="0">
                  <c:v>EN PROCESO EXTINCION </c:v>
                </c:pt>
              </c:strCache>
            </c:strRef>
          </c:tx>
          <c:spPr>
            <a:scene3d>
              <a:camera prst="orthographicFront"/>
              <a:lightRig rig="threePt" dir="t"/>
            </a:scene3d>
            <a:sp3d prstMaterial="metal"/>
          </c:spPr>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cene3d>
                <a:camera prst="orthographicFront"/>
                <a:lightRig rig="threePt" dir="t"/>
              </a:scene3d>
              <a:sp3d prstMaterial="metal"/>
            </c:spPr>
            <c:extLst>
              <c:ext xmlns:c16="http://schemas.microsoft.com/office/drawing/2014/chart" uri="{C3380CC4-5D6E-409C-BE32-E72D297353CC}">
                <c16:uniqueId val="{00000001-4918-46C3-B472-E0D28536FA0F}"/>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cene3d>
                <a:camera prst="orthographicFront"/>
                <a:lightRig rig="threePt" dir="t"/>
              </a:scene3d>
              <a:sp3d prstMaterial="metal"/>
            </c:spPr>
            <c:extLst>
              <c:ext xmlns:c16="http://schemas.microsoft.com/office/drawing/2014/chart" uri="{C3380CC4-5D6E-409C-BE32-E72D297353CC}">
                <c16:uniqueId val="{00000003-4918-46C3-B472-E0D28536FA0F}"/>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scene3d>
                <a:camera prst="orthographicFront"/>
                <a:lightRig rig="threePt" dir="t"/>
              </a:scene3d>
              <a:sp3d prstMaterial="metal"/>
            </c:spPr>
            <c:extLst>
              <c:ext xmlns:c16="http://schemas.microsoft.com/office/drawing/2014/chart" uri="{C3380CC4-5D6E-409C-BE32-E72D297353CC}">
                <c16:uniqueId val="{00000005-4918-46C3-B472-E0D28536FA0F}"/>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scene3d>
                <a:camera prst="orthographicFront"/>
                <a:lightRig rig="threePt" dir="t"/>
              </a:scene3d>
              <a:sp3d prstMaterial="metal"/>
            </c:spPr>
            <c:extLst>
              <c:ext xmlns:c16="http://schemas.microsoft.com/office/drawing/2014/chart" uri="{C3380CC4-5D6E-409C-BE32-E72D297353CC}">
                <c16:uniqueId val="{00000007-4918-46C3-B472-E0D28536FA0F}"/>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scene3d>
                <a:camera prst="orthographicFront"/>
                <a:lightRig rig="threePt" dir="t"/>
              </a:scene3d>
              <a:sp3d prstMaterial="metal"/>
            </c:spPr>
            <c:extLst>
              <c:ext xmlns:c16="http://schemas.microsoft.com/office/drawing/2014/chart" uri="{C3380CC4-5D6E-409C-BE32-E72D297353CC}">
                <c16:uniqueId val="{00000009-4918-46C3-B472-E0D28536FA0F}"/>
              </c:ext>
            </c:extLst>
          </c:dPt>
          <c:dLbls>
            <c:dLbl>
              <c:idx val="0"/>
              <c:layout>
                <c:manualLayout>
                  <c:x val="-0.12012659304933887"/>
                  <c:y val="-2.5736055999684847E-3"/>
                </c:manualLayout>
              </c:layou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918-46C3-B472-E0D28536FA0F}"/>
                </c:ext>
              </c:extLst>
            </c:dLbl>
            <c:dLbl>
              <c:idx val="4"/>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CO"/>
                </a:p>
              </c:txPr>
              <c:showLegendKey val="1"/>
              <c:showVal val="1"/>
              <c:showCatName val="1"/>
              <c:showSerName val="0"/>
              <c:showPercent val="1"/>
              <c:showBubbleSize val="0"/>
              <c:extLst>
                <c:ext xmlns:c16="http://schemas.microsoft.com/office/drawing/2014/chart" uri="{C3380CC4-5D6E-409C-BE32-E72D297353CC}">
                  <c16:uniqueId val="{00000009-4918-46C3-B472-E0D28536FA0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CO"/>
              </a:p>
            </c:txPr>
            <c:showLegendKey val="1"/>
            <c:showVal val="1"/>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Hoja10!$B$130:$B$134</c:f>
              <c:strCache>
                <c:ptCount val="5"/>
                <c:pt idx="0">
                  <c:v>Bancos </c:v>
                </c:pt>
                <c:pt idx="1">
                  <c:v>FIC</c:v>
                </c:pt>
                <c:pt idx="2">
                  <c:v>TES</c:v>
                </c:pt>
                <c:pt idx="3">
                  <c:v>CDT</c:v>
                </c:pt>
                <c:pt idx="4">
                  <c:v>ACCIONES</c:v>
                </c:pt>
              </c:strCache>
            </c:strRef>
          </c:cat>
          <c:val>
            <c:numRef>
              <c:f>Hoja10!$C$130:$C$134</c:f>
              <c:numCache>
                <c:formatCode>_(* #,##0.00_);_(* \(#,##0.00\);_(* "-"??_);_(@_)</c:formatCode>
                <c:ptCount val="5"/>
                <c:pt idx="0">
                  <c:v>8064</c:v>
                </c:pt>
                <c:pt idx="1">
                  <c:v>262484</c:v>
                </c:pt>
                <c:pt idx="2">
                  <c:v>195384</c:v>
                </c:pt>
                <c:pt idx="3">
                  <c:v>211374</c:v>
                </c:pt>
                <c:pt idx="4">
                  <c:v>253</c:v>
                </c:pt>
              </c:numCache>
            </c:numRef>
          </c:val>
          <c:extLst>
            <c:ext xmlns:c16="http://schemas.microsoft.com/office/drawing/2014/chart" uri="{C3380CC4-5D6E-409C-BE32-E72D297353CC}">
              <c16:uniqueId val="{0000000A-4918-46C3-B472-E0D28536FA0F}"/>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RECURSOS PROPIOS   NOVIEMBRE 2018</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CO"/>
        </a:p>
      </c:txPr>
    </c:title>
    <c:autoTitleDeleted val="0"/>
    <c:view3D>
      <c:rotX val="30"/>
      <c:rotY val="15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Hoja10!$C$174</c:f>
              <c:strCache>
                <c:ptCount val="1"/>
                <c:pt idx="0">
                  <c:v>RECURSOS PROPIOS </c:v>
                </c:pt>
              </c:strCache>
            </c:strRef>
          </c:tx>
          <c:dPt>
            <c:idx val="0"/>
            <c:bubble3D val="0"/>
            <c:explosion val="1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1-6653-44FB-BBBC-A9C9BF4A3128}"/>
              </c:ext>
            </c:extLst>
          </c:dPt>
          <c:dPt>
            <c:idx val="1"/>
            <c:bubble3D val="0"/>
            <c:explosion val="14"/>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3-6653-44FB-BBBC-A9C9BF4A3128}"/>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sp3d/>
            </c:spPr>
            <c:extLst>
              <c:ext xmlns:c16="http://schemas.microsoft.com/office/drawing/2014/chart" uri="{C3380CC4-5D6E-409C-BE32-E72D297353CC}">
                <c16:uniqueId val="{00000005-6653-44FB-BBBC-A9C9BF4A3128}"/>
              </c:ext>
            </c:extLst>
          </c:dPt>
          <c:dLbls>
            <c:dLbl>
              <c:idx val="0"/>
              <c:layout>
                <c:manualLayout>
                  <c:x val="9.4356709330426558E-2"/>
                  <c:y val="-7.5193365296768608E-2"/>
                </c:manualLayout>
              </c:layou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653-44FB-BBBC-A9C9BF4A3128}"/>
                </c:ext>
              </c:extLst>
            </c:dLbl>
            <c:dLbl>
              <c:idx val="2"/>
              <c:layout>
                <c:manualLayout>
                  <c:x val="-0.14058175821148874"/>
                  <c:y val="-8.3310487359840243E-3"/>
                </c:manualLayout>
              </c:layou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653-44FB-BBBC-A9C9BF4A312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CO"/>
              </a:p>
            </c:txPr>
            <c:showLegendKey val="1"/>
            <c:showVal val="1"/>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Hoja10!$B$175:$B$177</c:f>
              <c:strCache>
                <c:ptCount val="3"/>
                <c:pt idx="0">
                  <c:v>Bancos Nacionales</c:v>
                </c:pt>
                <c:pt idx="1">
                  <c:v>FIC</c:v>
                </c:pt>
                <c:pt idx="2">
                  <c:v>CDT</c:v>
                </c:pt>
              </c:strCache>
            </c:strRef>
          </c:cat>
          <c:val>
            <c:numRef>
              <c:f>Hoja10!$C$175:$C$177</c:f>
              <c:numCache>
                <c:formatCode>_(* #,##0.00_);_(* \(#,##0.00\);_(* "-"??_);_(@_)</c:formatCode>
                <c:ptCount val="3"/>
                <c:pt idx="0">
                  <c:v>310</c:v>
                </c:pt>
                <c:pt idx="1">
                  <c:v>39</c:v>
                </c:pt>
                <c:pt idx="2">
                  <c:v>3507</c:v>
                </c:pt>
              </c:numCache>
            </c:numRef>
          </c:val>
          <c:extLst>
            <c:ext xmlns:c16="http://schemas.microsoft.com/office/drawing/2014/chart" uri="{C3380CC4-5D6E-409C-BE32-E72D297353CC}">
              <c16:uniqueId val="{00000006-6653-44FB-BBBC-A9C9BF4A3128}"/>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RECURSOS PROYECTO PAZ NOVIEMBRE 2018 </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CO"/>
        </a:p>
      </c:txPr>
    </c:title>
    <c:autoTitleDeleted val="0"/>
    <c:view3D>
      <c:rotX val="3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1325488330347928E-2"/>
          <c:y val="0.28286780532970518"/>
          <c:w val="0.87500019525849881"/>
          <c:h val="0.51548418981157573"/>
        </c:manualLayout>
      </c:layout>
      <c:pie3DChart>
        <c:varyColors val="1"/>
        <c:ser>
          <c:idx val="0"/>
          <c:order val="0"/>
          <c:tx>
            <c:strRef>
              <c:f>Hoja10!$C$182</c:f>
              <c:strCache>
                <c:ptCount val="1"/>
                <c:pt idx="0">
                  <c:v>RECURSOS TERCEROS </c:v>
                </c:pt>
              </c:strCache>
            </c:strRef>
          </c:tx>
          <c:dPt>
            <c:idx val="0"/>
            <c:bubble3D val="0"/>
            <c:explosion val="24"/>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1-C83C-48A6-81A2-9FCF487ABAC0}"/>
              </c:ext>
            </c:extLst>
          </c:dPt>
          <c:dPt>
            <c:idx val="1"/>
            <c:bubble3D val="0"/>
            <c:spPr>
              <a:solidFill>
                <a:srgbClr val="FFC000"/>
              </a:solidFill>
              <a:ln>
                <a:noFill/>
              </a:ln>
              <a:effectLst/>
              <a:sp3d/>
            </c:spPr>
            <c:extLst>
              <c:ext xmlns:c16="http://schemas.microsoft.com/office/drawing/2014/chart" uri="{C3380CC4-5D6E-409C-BE32-E72D297353CC}">
                <c16:uniqueId val="{00000003-C83C-48A6-81A2-9FCF487ABAC0}"/>
              </c:ext>
            </c:extLst>
          </c:dPt>
          <c:dLbls>
            <c:dLbl>
              <c:idx val="1"/>
              <c:layout>
                <c:manualLayout>
                  <c:x val="-1.5564100994572172E-2"/>
                  <c:y val="3.1812181730322971E-2"/>
                </c:manualLayout>
              </c:layout>
              <c:showLegendKey val="1"/>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83C-48A6-81A2-9FCF487ABAC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CO"/>
              </a:p>
            </c:txPr>
            <c:showLegendKey val="1"/>
            <c:showVal val="1"/>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Hoja10!$B$183:$B$184</c:f>
              <c:strCache>
                <c:ptCount val="2"/>
                <c:pt idx="0">
                  <c:v>Bancos Nacionales</c:v>
                </c:pt>
                <c:pt idx="1">
                  <c:v>FIC</c:v>
                </c:pt>
              </c:strCache>
            </c:strRef>
          </c:cat>
          <c:val>
            <c:numRef>
              <c:f>Hoja10!$C$183:$C$184</c:f>
              <c:numCache>
                <c:formatCode>_(* #,##0.00_);_(* \(#,##0.00\);_(* "-"??_);_(@_)</c:formatCode>
                <c:ptCount val="2"/>
                <c:pt idx="0">
                  <c:v>76</c:v>
                </c:pt>
                <c:pt idx="1">
                  <c:v>5878.32</c:v>
                </c:pt>
              </c:numCache>
            </c:numRef>
          </c:val>
          <c:extLst>
            <c:ext xmlns:c16="http://schemas.microsoft.com/office/drawing/2014/chart" uri="{C3380CC4-5D6E-409C-BE32-E72D297353CC}">
              <c16:uniqueId val="{00000004-C83C-48A6-81A2-9FCF487ABAC0}"/>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0B0F0"/>
            </a:solidFill>
            <a:ln>
              <a:noFill/>
            </a:ln>
            <a:effectLst/>
          </c:spPr>
          <c:invertIfNegative val="0"/>
          <c:dPt>
            <c:idx val="1"/>
            <c:invertIfNegative val="0"/>
            <c:bubble3D val="0"/>
            <c:spPr>
              <a:solidFill>
                <a:srgbClr val="00B050"/>
              </a:solidFill>
              <a:ln>
                <a:noFill/>
              </a:ln>
              <a:effectLst/>
            </c:spPr>
            <c:extLst>
              <c:ext xmlns:c16="http://schemas.microsoft.com/office/drawing/2014/chart" uri="{C3380CC4-5D6E-409C-BE32-E72D297353CC}">
                <c16:uniqueId val="{00000001-1ADF-461F-BD8E-CEBE44DFFEC8}"/>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'ENAJENACIÓN TEMPRANA'!$Q$10:$Q$11</c:f>
              <c:strCache>
                <c:ptCount val="2"/>
                <c:pt idx="0">
                  <c:v>META 2018</c:v>
                </c:pt>
                <c:pt idx="1">
                  <c:v>GESTIÓN FINAL</c:v>
                </c:pt>
              </c:strCache>
            </c:strRef>
          </c:cat>
          <c:val>
            <c:numRef>
              <c:f>'ENAJENACIÓN TEMPRANA'!$R$10:$R$11</c:f>
              <c:numCache>
                <c:formatCode>General</c:formatCode>
                <c:ptCount val="2"/>
                <c:pt idx="0">
                  <c:v>4800</c:v>
                </c:pt>
                <c:pt idx="1">
                  <c:v>5001</c:v>
                </c:pt>
              </c:numCache>
            </c:numRef>
          </c:val>
          <c:extLst>
            <c:ext xmlns:c16="http://schemas.microsoft.com/office/drawing/2014/chart" uri="{C3380CC4-5D6E-409C-BE32-E72D297353CC}">
              <c16:uniqueId val="{00000002-1ADF-461F-BD8E-CEBE44DFFEC8}"/>
            </c:ext>
          </c:extLst>
        </c:ser>
        <c:dLbls>
          <c:showLegendKey val="0"/>
          <c:showVal val="0"/>
          <c:showCatName val="0"/>
          <c:showSerName val="0"/>
          <c:showPercent val="0"/>
          <c:showBubbleSize val="0"/>
        </c:dLbls>
        <c:gapWidth val="219"/>
        <c:overlap val="-27"/>
        <c:axId val="1123331696"/>
        <c:axId val="1164823648"/>
      </c:barChart>
      <c:catAx>
        <c:axId val="112333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s-CO"/>
          </a:p>
        </c:txPr>
        <c:crossAx val="1164823648"/>
        <c:crosses val="autoZero"/>
        <c:auto val="1"/>
        <c:lblAlgn val="ctr"/>
        <c:lblOffset val="100"/>
        <c:noMultiLvlLbl val="0"/>
      </c:catAx>
      <c:valAx>
        <c:axId val="116482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1233316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94444A-D1C9-4902-BFE5-EBAB1EFB809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CO"/>
        </a:p>
      </dgm:t>
    </dgm:pt>
    <dgm:pt modelId="{21C3E4C1-EDE6-4AFA-A51B-F1949A04ACF8}">
      <dgm:prSet phldrT="[Texto]" custT="1"/>
      <dgm:spPr/>
      <dgm:t>
        <a:bodyPr/>
        <a:lstStyle/>
        <a:p>
          <a:r>
            <a:rPr lang="es-CO" sz="2000" b="1" dirty="0"/>
            <a:t>Prima de Vacaciones – Sector Público</a:t>
          </a:r>
        </a:p>
      </dgm:t>
    </dgm:pt>
    <dgm:pt modelId="{325BC354-9F72-4DC0-B87B-8A5B7E4406C3}" type="parTrans" cxnId="{25A71F6C-3181-46A0-B88F-F4BF06006400}">
      <dgm:prSet/>
      <dgm:spPr/>
      <dgm:t>
        <a:bodyPr/>
        <a:lstStyle/>
        <a:p>
          <a:endParaRPr lang="es-CO" sz="2000"/>
        </a:p>
      </dgm:t>
    </dgm:pt>
    <dgm:pt modelId="{15E90598-934A-4845-AFA6-B98951BF53CF}" type="sibTrans" cxnId="{25A71F6C-3181-46A0-B88F-F4BF06006400}">
      <dgm:prSet/>
      <dgm:spPr/>
      <dgm:t>
        <a:bodyPr/>
        <a:lstStyle/>
        <a:p>
          <a:endParaRPr lang="es-CO" sz="2000"/>
        </a:p>
      </dgm:t>
    </dgm:pt>
    <dgm:pt modelId="{36E450B9-5AA1-4693-A7B7-C0DC2D00ED43}">
      <dgm:prSet phldrT="[Texto]" custT="1"/>
      <dgm:spPr/>
      <dgm:t>
        <a:bodyPr/>
        <a:lstStyle/>
        <a:p>
          <a:pPr algn="just"/>
          <a:r>
            <a:rPr lang="es-CO" sz="2000" b="1" dirty="0"/>
            <a:t>Fundamento legal: </a:t>
          </a:r>
          <a:r>
            <a:rPr lang="es-CO" sz="2000" b="0" dirty="0"/>
            <a:t>Decreto – ley 1045 de 1978 “Por el cual se fijan las reglas generales para la aplicación de las normas sobre prestaciones sociales de los empleados públicos y trabajadores oficiales del sector nacional”. </a:t>
          </a:r>
        </a:p>
      </dgm:t>
    </dgm:pt>
    <dgm:pt modelId="{DBD5C207-FEB1-4E49-8BE0-0F1754DA8C0E}" type="parTrans" cxnId="{B0A0031C-927D-4B2F-9AC5-B881370D4A6A}">
      <dgm:prSet/>
      <dgm:spPr/>
      <dgm:t>
        <a:bodyPr/>
        <a:lstStyle/>
        <a:p>
          <a:endParaRPr lang="es-CO" sz="2000"/>
        </a:p>
      </dgm:t>
    </dgm:pt>
    <dgm:pt modelId="{65D98D38-BA97-4E28-88F5-E084EC220C88}" type="sibTrans" cxnId="{B0A0031C-927D-4B2F-9AC5-B881370D4A6A}">
      <dgm:prSet/>
      <dgm:spPr/>
      <dgm:t>
        <a:bodyPr/>
        <a:lstStyle/>
        <a:p>
          <a:endParaRPr lang="es-CO" sz="2000"/>
        </a:p>
      </dgm:t>
    </dgm:pt>
    <dgm:pt modelId="{43EA8FD1-C005-4E52-9945-4AB4937103D4}">
      <dgm:prSet phldrT="[Texto]" custT="1"/>
      <dgm:spPr/>
      <dgm:t>
        <a:bodyPr/>
        <a:lstStyle/>
        <a:p>
          <a:pPr algn="just"/>
          <a:r>
            <a:rPr lang="es-CO" sz="2000" b="1" i="0" kern="1200" dirty="0"/>
            <a:t>Campo de aplicación: </a:t>
          </a:r>
          <a:r>
            <a:rPr lang="es-CO" sz="2000" b="0" i="0" kern="1200" dirty="0"/>
            <a:t>Presidencia de la República, los ministerios, departamentos administrativos y superintendencias, los establecimientos públicos y las unidades administrativas </a:t>
          </a:r>
          <a:r>
            <a:rPr lang="es-CO" sz="2000" b="0" i="0" kern="1200" dirty="0">
              <a:solidFill>
                <a:prstClr val="black">
                  <a:hueOff val="0"/>
                  <a:satOff val="0"/>
                  <a:lumOff val="0"/>
                  <a:alphaOff val="0"/>
                </a:prstClr>
              </a:solidFill>
              <a:latin typeface="Calibri" panose="020F0502020204030204"/>
              <a:ea typeface="+mn-ea"/>
              <a:cs typeface="+mn-cs"/>
            </a:rPr>
            <a:t>especiales. (Articulo 2 Decreto 1045 de 1978)</a:t>
          </a:r>
        </a:p>
      </dgm:t>
    </dgm:pt>
    <dgm:pt modelId="{B8ECC65D-8488-4F70-9779-7DE304B3101A}" type="parTrans" cxnId="{FB6718B5-D539-4914-9455-0E2EEED1DED9}">
      <dgm:prSet/>
      <dgm:spPr/>
      <dgm:t>
        <a:bodyPr/>
        <a:lstStyle/>
        <a:p>
          <a:endParaRPr lang="es-CO" sz="2000"/>
        </a:p>
      </dgm:t>
    </dgm:pt>
    <dgm:pt modelId="{06A1EE1E-8295-487F-B1D7-D4928DC50213}" type="sibTrans" cxnId="{FB6718B5-D539-4914-9455-0E2EEED1DED9}">
      <dgm:prSet/>
      <dgm:spPr/>
      <dgm:t>
        <a:bodyPr/>
        <a:lstStyle/>
        <a:p>
          <a:endParaRPr lang="es-CO" sz="2000"/>
        </a:p>
      </dgm:t>
    </dgm:pt>
    <dgm:pt modelId="{2FD8D437-0724-4414-AF09-156E7EF32D08}">
      <dgm:prSet phldrT="[Texto]" custT="1"/>
      <dgm:spPr/>
      <dgm:t>
        <a:bodyPr/>
        <a:lstStyle/>
        <a:p>
          <a:pPr algn="l"/>
          <a:r>
            <a:rPr lang="es-CO" sz="2000" b="1" i="0" dirty="0"/>
            <a:t>Cuantía: </a:t>
          </a:r>
          <a:r>
            <a:rPr lang="es-CO" sz="2000" b="0" i="0" dirty="0"/>
            <a:t> La prima de vacaciones será equivalente a quince días de salario por cada año de servicio. (</a:t>
          </a:r>
          <a:r>
            <a:rPr lang="es-CO" sz="2000" b="0" dirty="0"/>
            <a:t>Articulo 25 - Decreto – ley 1045 de 1978)</a:t>
          </a:r>
        </a:p>
      </dgm:t>
    </dgm:pt>
    <dgm:pt modelId="{E0A83F3E-112E-4A76-B983-A4DCD9822C6F}" type="parTrans" cxnId="{1469BAD0-2B90-4581-BB2D-C0CD7E848B5A}">
      <dgm:prSet/>
      <dgm:spPr/>
      <dgm:t>
        <a:bodyPr/>
        <a:lstStyle/>
        <a:p>
          <a:endParaRPr lang="es-CO" sz="2000"/>
        </a:p>
      </dgm:t>
    </dgm:pt>
    <dgm:pt modelId="{C707DF7D-3336-409E-841B-604E45A69611}" type="sibTrans" cxnId="{1469BAD0-2B90-4581-BB2D-C0CD7E848B5A}">
      <dgm:prSet/>
      <dgm:spPr/>
      <dgm:t>
        <a:bodyPr/>
        <a:lstStyle/>
        <a:p>
          <a:endParaRPr lang="es-CO" sz="2000"/>
        </a:p>
      </dgm:t>
    </dgm:pt>
    <dgm:pt modelId="{AB1DBE3C-C7DE-4376-A991-D8689D8C43CB}" type="pres">
      <dgm:prSet presAssocID="{B594444A-D1C9-4902-BFE5-EBAB1EFB8095}" presName="vert0" presStyleCnt="0">
        <dgm:presLayoutVars>
          <dgm:dir/>
          <dgm:animOne val="branch"/>
          <dgm:animLvl val="lvl"/>
        </dgm:presLayoutVars>
      </dgm:prSet>
      <dgm:spPr/>
    </dgm:pt>
    <dgm:pt modelId="{F1A4F37D-4106-490A-8C39-2B80519B10D3}" type="pres">
      <dgm:prSet presAssocID="{21C3E4C1-EDE6-4AFA-A51B-F1949A04ACF8}" presName="thickLine" presStyleLbl="alignNode1" presStyleIdx="0" presStyleCnt="1"/>
      <dgm:spPr/>
    </dgm:pt>
    <dgm:pt modelId="{9C1BD328-1828-44E5-B059-DA9A35FFD2A3}" type="pres">
      <dgm:prSet presAssocID="{21C3E4C1-EDE6-4AFA-A51B-F1949A04ACF8}" presName="horz1" presStyleCnt="0"/>
      <dgm:spPr/>
    </dgm:pt>
    <dgm:pt modelId="{B7A1068A-B35D-4CFB-9251-B808AAAB7C09}" type="pres">
      <dgm:prSet presAssocID="{21C3E4C1-EDE6-4AFA-A51B-F1949A04ACF8}" presName="tx1" presStyleLbl="revTx" presStyleIdx="0" presStyleCnt="4"/>
      <dgm:spPr/>
    </dgm:pt>
    <dgm:pt modelId="{3DCFDB68-1223-43F3-9C86-142428464751}" type="pres">
      <dgm:prSet presAssocID="{21C3E4C1-EDE6-4AFA-A51B-F1949A04ACF8}" presName="vert1" presStyleCnt="0"/>
      <dgm:spPr/>
    </dgm:pt>
    <dgm:pt modelId="{F4C3BE42-5B88-431F-B12C-26045476C015}" type="pres">
      <dgm:prSet presAssocID="{36E450B9-5AA1-4693-A7B7-C0DC2D00ED43}" presName="vertSpace2a" presStyleCnt="0"/>
      <dgm:spPr/>
    </dgm:pt>
    <dgm:pt modelId="{BECF26F8-5E3E-463A-B4CB-15433CB31AE8}" type="pres">
      <dgm:prSet presAssocID="{36E450B9-5AA1-4693-A7B7-C0DC2D00ED43}" presName="horz2" presStyleCnt="0"/>
      <dgm:spPr/>
    </dgm:pt>
    <dgm:pt modelId="{1EF650C4-F8FE-463A-8897-1930BE58135D}" type="pres">
      <dgm:prSet presAssocID="{36E450B9-5AA1-4693-A7B7-C0DC2D00ED43}" presName="horzSpace2" presStyleCnt="0"/>
      <dgm:spPr/>
    </dgm:pt>
    <dgm:pt modelId="{03343FF8-99DA-48B7-B1AE-E07F2D271A08}" type="pres">
      <dgm:prSet presAssocID="{36E450B9-5AA1-4693-A7B7-C0DC2D00ED43}" presName="tx2" presStyleLbl="revTx" presStyleIdx="1" presStyleCnt="4"/>
      <dgm:spPr/>
    </dgm:pt>
    <dgm:pt modelId="{917E3DCF-213E-45CD-B6FA-E6F43008F19A}" type="pres">
      <dgm:prSet presAssocID="{36E450B9-5AA1-4693-A7B7-C0DC2D00ED43}" presName="vert2" presStyleCnt="0"/>
      <dgm:spPr/>
    </dgm:pt>
    <dgm:pt modelId="{C811260B-4754-40DF-81AB-33615228C283}" type="pres">
      <dgm:prSet presAssocID="{36E450B9-5AA1-4693-A7B7-C0DC2D00ED43}" presName="thinLine2b" presStyleLbl="callout" presStyleIdx="0" presStyleCnt="3"/>
      <dgm:spPr/>
    </dgm:pt>
    <dgm:pt modelId="{218E0D18-695B-41E7-BAE4-CF7C4A9EC7D7}" type="pres">
      <dgm:prSet presAssocID="{36E450B9-5AA1-4693-A7B7-C0DC2D00ED43}" presName="vertSpace2b" presStyleCnt="0"/>
      <dgm:spPr/>
    </dgm:pt>
    <dgm:pt modelId="{92E522BA-AB86-42F5-BFA5-3B05AD768330}" type="pres">
      <dgm:prSet presAssocID="{43EA8FD1-C005-4E52-9945-4AB4937103D4}" presName="horz2" presStyleCnt="0"/>
      <dgm:spPr/>
    </dgm:pt>
    <dgm:pt modelId="{F4905191-B499-4E83-AF0A-E83419A5D50C}" type="pres">
      <dgm:prSet presAssocID="{43EA8FD1-C005-4E52-9945-4AB4937103D4}" presName="horzSpace2" presStyleCnt="0"/>
      <dgm:spPr/>
    </dgm:pt>
    <dgm:pt modelId="{B79EA14D-E4A0-48FE-85DF-E80D01D169FB}" type="pres">
      <dgm:prSet presAssocID="{43EA8FD1-C005-4E52-9945-4AB4937103D4}" presName="tx2" presStyleLbl="revTx" presStyleIdx="2" presStyleCnt="4" custLinFactY="1635" custLinFactNeighborX="0" custLinFactNeighborY="100000"/>
      <dgm:spPr/>
    </dgm:pt>
    <dgm:pt modelId="{C0D39862-C252-4E75-933B-C04D54FBF67E}" type="pres">
      <dgm:prSet presAssocID="{43EA8FD1-C005-4E52-9945-4AB4937103D4}" presName="vert2" presStyleCnt="0"/>
      <dgm:spPr/>
    </dgm:pt>
    <dgm:pt modelId="{86F5412E-DD68-40B9-8F64-6BBD61D56035}" type="pres">
      <dgm:prSet presAssocID="{43EA8FD1-C005-4E52-9945-4AB4937103D4}" presName="thinLine2b" presStyleLbl="callout" presStyleIdx="1" presStyleCnt="3"/>
      <dgm:spPr/>
    </dgm:pt>
    <dgm:pt modelId="{836D9B76-1053-4CFA-B484-ED526C4461FF}" type="pres">
      <dgm:prSet presAssocID="{43EA8FD1-C005-4E52-9945-4AB4937103D4}" presName="vertSpace2b" presStyleCnt="0"/>
      <dgm:spPr/>
    </dgm:pt>
    <dgm:pt modelId="{3961E83C-1026-4105-A0FD-086C2F21522F}" type="pres">
      <dgm:prSet presAssocID="{2FD8D437-0724-4414-AF09-156E7EF32D08}" presName="horz2" presStyleCnt="0"/>
      <dgm:spPr/>
    </dgm:pt>
    <dgm:pt modelId="{A25E45A4-958B-465A-9A49-2270D7091C33}" type="pres">
      <dgm:prSet presAssocID="{2FD8D437-0724-4414-AF09-156E7EF32D08}" presName="horzSpace2" presStyleCnt="0"/>
      <dgm:spPr/>
    </dgm:pt>
    <dgm:pt modelId="{9FD3C496-AEDD-4171-ACAB-AFC6FC957D20}" type="pres">
      <dgm:prSet presAssocID="{2FD8D437-0724-4414-AF09-156E7EF32D08}" presName="tx2" presStyleLbl="revTx" presStyleIdx="3" presStyleCnt="4" custLinFactY="-7231" custLinFactNeighborX="0" custLinFactNeighborY="-100000"/>
      <dgm:spPr/>
    </dgm:pt>
    <dgm:pt modelId="{4882061E-F97B-4BE6-9AA5-7A58B88CA526}" type="pres">
      <dgm:prSet presAssocID="{2FD8D437-0724-4414-AF09-156E7EF32D08}" presName="vert2" presStyleCnt="0"/>
      <dgm:spPr/>
    </dgm:pt>
    <dgm:pt modelId="{79552269-3C84-466A-BC1E-4BDFF2BF8993}" type="pres">
      <dgm:prSet presAssocID="{2FD8D437-0724-4414-AF09-156E7EF32D08}" presName="thinLine2b" presStyleLbl="callout" presStyleIdx="2" presStyleCnt="3"/>
      <dgm:spPr/>
    </dgm:pt>
    <dgm:pt modelId="{7CA84679-24DE-4EA1-B630-20AB7830F0BF}" type="pres">
      <dgm:prSet presAssocID="{2FD8D437-0724-4414-AF09-156E7EF32D08}" presName="vertSpace2b" presStyleCnt="0"/>
      <dgm:spPr/>
    </dgm:pt>
  </dgm:ptLst>
  <dgm:cxnLst>
    <dgm:cxn modelId="{B0A0031C-927D-4B2F-9AC5-B881370D4A6A}" srcId="{21C3E4C1-EDE6-4AFA-A51B-F1949A04ACF8}" destId="{36E450B9-5AA1-4693-A7B7-C0DC2D00ED43}" srcOrd="0" destOrd="0" parTransId="{DBD5C207-FEB1-4E49-8BE0-0F1754DA8C0E}" sibTransId="{65D98D38-BA97-4E28-88F5-E084EC220C88}"/>
    <dgm:cxn modelId="{DB493E34-651C-449F-9ADE-2D18F6B842A9}" type="presOf" srcId="{2FD8D437-0724-4414-AF09-156E7EF32D08}" destId="{9FD3C496-AEDD-4171-ACAB-AFC6FC957D20}" srcOrd="0" destOrd="0" presId="urn:microsoft.com/office/officeart/2008/layout/LinedList"/>
    <dgm:cxn modelId="{81E84743-99AD-41FF-9020-40661863DB2F}" type="presOf" srcId="{21C3E4C1-EDE6-4AFA-A51B-F1949A04ACF8}" destId="{B7A1068A-B35D-4CFB-9251-B808AAAB7C09}" srcOrd="0" destOrd="0" presId="urn:microsoft.com/office/officeart/2008/layout/LinedList"/>
    <dgm:cxn modelId="{25A71F6C-3181-46A0-B88F-F4BF06006400}" srcId="{B594444A-D1C9-4902-BFE5-EBAB1EFB8095}" destId="{21C3E4C1-EDE6-4AFA-A51B-F1949A04ACF8}" srcOrd="0" destOrd="0" parTransId="{325BC354-9F72-4DC0-B87B-8A5B7E4406C3}" sibTransId="{15E90598-934A-4845-AFA6-B98951BF53CF}"/>
    <dgm:cxn modelId="{7B302153-4CB2-4B23-978B-E16FE4B3122F}" type="presOf" srcId="{36E450B9-5AA1-4693-A7B7-C0DC2D00ED43}" destId="{03343FF8-99DA-48B7-B1AE-E07F2D271A08}" srcOrd="0" destOrd="0" presId="urn:microsoft.com/office/officeart/2008/layout/LinedList"/>
    <dgm:cxn modelId="{61A3B688-0964-46F2-9E26-7EE5C0F59FF1}" type="presOf" srcId="{B594444A-D1C9-4902-BFE5-EBAB1EFB8095}" destId="{AB1DBE3C-C7DE-4376-A991-D8689D8C43CB}" srcOrd="0" destOrd="0" presId="urn:microsoft.com/office/officeart/2008/layout/LinedList"/>
    <dgm:cxn modelId="{C333C5A8-0C75-4E72-B83C-DD0AE58097E2}" type="presOf" srcId="{43EA8FD1-C005-4E52-9945-4AB4937103D4}" destId="{B79EA14D-E4A0-48FE-85DF-E80D01D169FB}" srcOrd="0" destOrd="0" presId="urn:microsoft.com/office/officeart/2008/layout/LinedList"/>
    <dgm:cxn modelId="{FB6718B5-D539-4914-9455-0E2EEED1DED9}" srcId="{21C3E4C1-EDE6-4AFA-A51B-F1949A04ACF8}" destId="{43EA8FD1-C005-4E52-9945-4AB4937103D4}" srcOrd="1" destOrd="0" parTransId="{B8ECC65D-8488-4F70-9779-7DE304B3101A}" sibTransId="{06A1EE1E-8295-487F-B1D7-D4928DC50213}"/>
    <dgm:cxn modelId="{1469BAD0-2B90-4581-BB2D-C0CD7E848B5A}" srcId="{21C3E4C1-EDE6-4AFA-A51B-F1949A04ACF8}" destId="{2FD8D437-0724-4414-AF09-156E7EF32D08}" srcOrd="2" destOrd="0" parTransId="{E0A83F3E-112E-4A76-B983-A4DCD9822C6F}" sibTransId="{C707DF7D-3336-409E-841B-604E45A69611}"/>
    <dgm:cxn modelId="{7247458C-B672-4D60-962B-C70E2BC1FDBE}" type="presParOf" srcId="{AB1DBE3C-C7DE-4376-A991-D8689D8C43CB}" destId="{F1A4F37D-4106-490A-8C39-2B80519B10D3}" srcOrd="0" destOrd="0" presId="urn:microsoft.com/office/officeart/2008/layout/LinedList"/>
    <dgm:cxn modelId="{67EE9355-5F25-4167-9B90-A47F4D92B67B}" type="presParOf" srcId="{AB1DBE3C-C7DE-4376-A991-D8689D8C43CB}" destId="{9C1BD328-1828-44E5-B059-DA9A35FFD2A3}" srcOrd="1" destOrd="0" presId="urn:microsoft.com/office/officeart/2008/layout/LinedList"/>
    <dgm:cxn modelId="{18EAA87D-B348-4A63-8786-C6645D417F67}" type="presParOf" srcId="{9C1BD328-1828-44E5-B059-DA9A35FFD2A3}" destId="{B7A1068A-B35D-4CFB-9251-B808AAAB7C09}" srcOrd="0" destOrd="0" presId="urn:microsoft.com/office/officeart/2008/layout/LinedList"/>
    <dgm:cxn modelId="{D827FC4C-06A6-4840-9C8A-2E6F0D5B813C}" type="presParOf" srcId="{9C1BD328-1828-44E5-B059-DA9A35FFD2A3}" destId="{3DCFDB68-1223-43F3-9C86-142428464751}" srcOrd="1" destOrd="0" presId="urn:microsoft.com/office/officeart/2008/layout/LinedList"/>
    <dgm:cxn modelId="{80E651A7-0861-451C-AD6B-8E27C7CAE994}" type="presParOf" srcId="{3DCFDB68-1223-43F3-9C86-142428464751}" destId="{F4C3BE42-5B88-431F-B12C-26045476C015}" srcOrd="0" destOrd="0" presId="urn:microsoft.com/office/officeart/2008/layout/LinedList"/>
    <dgm:cxn modelId="{90D46013-B779-4AC3-AF1C-6726F7CCCAB5}" type="presParOf" srcId="{3DCFDB68-1223-43F3-9C86-142428464751}" destId="{BECF26F8-5E3E-463A-B4CB-15433CB31AE8}" srcOrd="1" destOrd="0" presId="urn:microsoft.com/office/officeart/2008/layout/LinedList"/>
    <dgm:cxn modelId="{B6617705-B6CD-4C91-9DBE-55662163DC12}" type="presParOf" srcId="{BECF26F8-5E3E-463A-B4CB-15433CB31AE8}" destId="{1EF650C4-F8FE-463A-8897-1930BE58135D}" srcOrd="0" destOrd="0" presId="urn:microsoft.com/office/officeart/2008/layout/LinedList"/>
    <dgm:cxn modelId="{95206232-1D37-492C-93EC-BCD4C1772A03}" type="presParOf" srcId="{BECF26F8-5E3E-463A-B4CB-15433CB31AE8}" destId="{03343FF8-99DA-48B7-B1AE-E07F2D271A08}" srcOrd="1" destOrd="0" presId="urn:microsoft.com/office/officeart/2008/layout/LinedList"/>
    <dgm:cxn modelId="{3B60CFD8-B02A-428F-8678-EE73C1239663}" type="presParOf" srcId="{BECF26F8-5E3E-463A-B4CB-15433CB31AE8}" destId="{917E3DCF-213E-45CD-B6FA-E6F43008F19A}" srcOrd="2" destOrd="0" presId="urn:microsoft.com/office/officeart/2008/layout/LinedList"/>
    <dgm:cxn modelId="{B0763771-8148-4A23-8EBF-B368797AFEEA}" type="presParOf" srcId="{3DCFDB68-1223-43F3-9C86-142428464751}" destId="{C811260B-4754-40DF-81AB-33615228C283}" srcOrd="2" destOrd="0" presId="urn:microsoft.com/office/officeart/2008/layout/LinedList"/>
    <dgm:cxn modelId="{57032854-2C19-4A56-8308-594D962E4B56}" type="presParOf" srcId="{3DCFDB68-1223-43F3-9C86-142428464751}" destId="{218E0D18-695B-41E7-BAE4-CF7C4A9EC7D7}" srcOrd="3" destOrd="0" presId="urn:microsoft.com/office/officeart/2008/layout/LinedList"/>
    <dgm:cxn modelId="{0AF489BE-B8EE-493E-BF88-0FBCADA792CF}" type="presParOf" srcId="{3DCFDB68-1223-43F3-9C86-142428464751}" destId="{92E522BA-AB86-42F5-BFA5-3B05AD768330}" srcOrd="4" destOrd="0" presId="urn:microsoft.com/office/officeart/2008/layout/LinedList"/>
    <dgm:cxn modelId="{86DA6324-E7B4-4CBA-BFB0-E5760DF931F7}" type="presParOf" srcId="{92E522BA-AB86-42F5-BFA5-3B05AD768330}" destId="{F4905191-B499-4E83-AF0A-E83419A5D50C}" srcOrd="0" destOrd="0" presId="urn:microsoft.com/office/officeart/2008/layout/LinedList"/>
    <dgm:cxn modelId="{DF1090CC-5DA1-4014-894D-EC7D5BABA79F}" type="presParOf" srcId="{92E522BA-AB86-42F5-BFA5-3B05AD768330}" destId="{B79EA14D-E4A0-48FE-85DF-E80D01D169FB}" srcOrd="1" destOrd="0" presId="urn:microsoft.com/office/officeart/2008/layout/LinedList"/>
    <dgm:cxn modelId="{98BAE01E-A7B0-4B6D-96E6-E7276515D837}" type="presParOf" srcId="{92E522BA-AB86-42F5-BFA5-3B05AD768330}" destId="{C0D39862-C252-4E75-933B-C04D54FBF67E}" srcOrd="2" destOrd="0" presId="urn:microsoft.com/office/officeart/2008/layout/LinedList"/>
    <dgm:cxn modelId="{5B8AC761-1EC4-48C9-9F56-3F00C7C2CDEE}" type="presParOf" srcId="{3DCFDB68-1223-43F3-9C86-142428464751}" destId="{86F5412E-DD68-40B9-8F64-6BBD61D56035}" srcOrd="5" destOrd="0" presId="urn:microsoft.com/office/officeart/2008/layout/LinedList"/>
    <dgm:cxn modelId="{636FE539-95EB-46C5-9A99-53D4DD01B6E1}" type="presParOf" srcId="{3DCFDB68-1223-43F3-9C86-142428464751}" destId="{836D9B76-1053-4CFA-B484-ED526C4461FF}" srcOrd="6" destOrd="0" presId="urn:microsoft.com/office/officeart/2008/layout/LinedList"/>
    <dgm:cxn modelId="{D8B34DB1-BEAD-4D67-BCBF-370C1BB053E4}" type="presParOf" srcId="{3DCFDB68-1223-43F3-9C86-142428464751}" destId="{3961E83C-1026-4105-A0FD-086C2F21522F}" srcOrd="7" destOrd="0" presId="urn:microsoft.com/office/officeart/2008/layout/LinedList"/>
    <dgm:cxn modelId="{50C853DA-E5AE-42FC-AD2D-76C6C554447A}" type="presParOf" srcId="{3961E83C-1026-4105-A0FD-086C2F21522F}" destId="{A25E45A4-958B-465A-9A49-2270D7091C33}" srcOrd="0" destOrd="0" presId="urn:microsoft.com/office/officeart/2008/layout/LinedList"/>
    <dgm:cxn modelId="{710847CB-F890-4F6E-81E2-ED4A4C760D82}" type="presParOf" srcId="{3961E83C-1026-4105-A0FD-086C2F21522F}" destId="{9FD3C496-AEDD-4171-ACAB-AFC6FC957D20}" srcOrd="1" destOrd="0" presId="urn:microsoft.com/office/officeart/2008/layout/LinedList"/>
    <dgm:cxn modelId="{40D6563A-3751-4056-8FD3-6D5B3CC543C7}" type="presParOf" srcId="{3961E83C-1026-4105-A0FD-086C2F21522F}" destId="{4882061E-F97B-4BE6-9AA5-7A58B88CA526}" srcOrd="2" destOrd="0" presId="urn:microsoft.com/office/officeart/2008/layout/LinedList"/>
    <dgm:cxn modelId="{82A77260-6D8A-45FE-B946-8D0AF90EA97E}" type="presParOf" srcId="{3DCFDB68-1223-43F3-9C86-142428464751}" destId="{79552269-3C84-466A-BC1E-4BDFF2BF8993}" srcOrd="8" destOrd="0" presId="urn:microsoft.com/office/officeart/2008/layout/LinedList"/>
    <dgm:cxn modelId="{66384DF4-5C45-46C3-9C33-458C7FC31B64}" type="presParOf" srcId="{3DCFDB68-1223-43F3-9C86-142428464751}" destId="{7CA84679-24DE-4EA1-B630-20AB7830F0BF}"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F16F64-25D2-41E9-A6E3-1334B2605FED}" type="doc">
      <dgm:prSet loTypeId="urn:microsoft.com/office/officeart/2005/8/layout/orgChart1" loCatId="hierarchy" qsTypeId="urn:microsoft.com/office/officeart/2005/8/quickstyle/simple4" qsCatId="simple" csTypeId="urn:microsoft.com/office/officeart/2005/8/colors/accent1_2" csCatId="accent1" phldr="1"/>
      <dgm:spPr/>
      <dgm:t>
        <a:bodyPr/>
        <a:lstStyle/>
        <a:p>
          <a:endParaRPr lang="es-CO"/>
        </a:p>
      </dgm:t>
    </dgm:pt>
    <dgm:pt modelId="{8325E507-C8FB-44E6-87C3-9667228A1D9F}">
      <dgm:prSet phldrT="[Texto]" custT="1"/>
      <dgm:spPr/>
      <dgm:t>
        <a:bodyPr/>
        <a:lstStyle/>
        <a:p>
          <a:r>
            <a:rPr lang="es-CO" sz="1100" dirty="0"/>
            <a:t>Presidencia </a:t>
          </a:r>
        </a:p>
      </dgm:t>
    </dgm:pt>
    <dgm:pt modelId="{B84DF17C-E9A9-4101-8641-1333B2C153ED}" type="parTrans" cxnId="{181F8D30-8B69-4EEE-9A84-5EC1281A5E43}">
      <dgm:prSet/>
      <dgm:spPr/>
      <dgm:t>
        <a:bodyPr/>
        <a:lstStyle/>
        <a:p>
          <a:endParaRPr lang="es-CO" sz="1100"/>
        </a:p>
      </dgm:t>
    </dgm:pt>
    <dgm:pt modelId="{466D755C-F026-495D-87B8-E9A38C16D655}" type="sibTrans" cxnId="{181F8D30-8B69-4EEE-9A84-5EC1281A5E43}">
      <dgm:prSet/>
      <dgm:spPr/>
      <dgm:t>
        <a:bodyPr/>
        <a:lstStyle/>
        <a:p>
          <a:endParaRPr lang="es-CO" sz="1100"/>
        </a:p>
      </dgm:t>
    </dgm:pt>
    <dgm:pt modelId="{DA27A76E-8B41-45B6-9DC0-3B680104E0F4}" type="asst">
      <dgm:prSet phldrT="[Texto]" custT="1"/>
      <dgm:spPr/>
      <dgm:t>
        <a:bodyPr/>
        <a:lstStyle/>
        <a:p>
          <a:r>
            <a:rPr lang="es-CO" sz="1100" dirty="0"/>
            <a:t>Oficina de Comunicaciones y atención al ciudadano </a:t>
          </a:r>
        </a:p>
      </dgm:t>
    </dgm:pt>
    <dgm:pt modelId="{E1B4EDA1-E90B-4A21-AD6E-CAD08D7B1675}" type="parTrans" cxnId="{F84B965B-1255-4E38-BF1B-4B16939C201B}">
      <dgm:prSet/>
      <dgm:spPr/>
      <dgm:t>
        <a:bodyPr/>
        <a:lstStyle/>
        <a:p>
          <a:endParaRPr lang="es-CO" sz="1100"/>
        </a:p>
      </dgm:t>
    </dgm:pt>
    <dgm:pt modelId="{02AAD559-56D8-4FDB-9802-5A74F9231EBD}" type="sibTrans" cxnId="{F84B965B-1255-4E38-BF1B-4B16939C201B}">
      <dgm:prSet/>
      <dgm:spPr/>
      <dgm:t>
        <a:bodyPr/>
        <a:lstStyle/>
        <a:p>
          <a:endParaRPr lang="es-CO" sz="1100"/>
        </a:p>
      </dgm:t>
    </dgm:pt>
    <dgm:pt modelId="{56B701A0-D3D3-414B-A8A5-96A591644C6C}">
      <dgm:prSet phldrT="[Texto]" custT="1"/>
      <dgm:spPr>
        <a:solidFill>
          <a:srgbClr val="C00000"/>
        </a:solidFill>
      </dgm:spPr>
      <dgm:t>
        <a:bodyPr/>
        <a:lstStyle/>
        <a:p>
          <a:r>
            <a:rPr lang="es-CO" sz="1100" dirty="0"/>
            <a:t>Vicepresidencia Comercial</a:t>
          </a:r>
        </a:p>
      </dgm:t>
    </dgm:pt>
    <dgm:pt modelId="{4A7E3C79-2CD5-4092-8F1B-0A04ED33EF5B}" type="parTrans" cxnId="{B456C2EB-1708-442E-B14E-3029FF46E9CF}">
      <dgm:prSet/>
      <dgm:spPr/>
      <dgm:t>
        <a:bodyPr/>
        <a:lstStyle/>
        <a:p>
          <a:endParaRPr lang="es-CO" sz="1100"/>
        </a:p>
      </dgm:t>
    </dgm:pt>
    <dgm:pt modelId="{D6325663-8594-465E-8E97-0C02BBC405FE}" type="sibTrans" cxnId="{B456C2EB-1708-442E-B14E-3029FF46E9CF}">
      <dgm:prSet/>
      <dgm:spPr/>
      <dgm:t>
        <a:bodyPr/>
        <a:lstStyle/>
        <a:p>
          <a:endParaRPr lang="es-CO" sz="1100"/>
        </a:p>
      </dgm:t>
    </dgm:pt>
    <dgm:pt modelId="{991F8BBC-00AD-46EE-8C5D-319671B437DE}">
      <dgm:prSet phldrT="[Texto]" custT="1"/>
      <dgm:spPr>
        <a:solidFill>
          <a:srgbClr val="C00000"/>
        </a:solidFill>
      </dgm:spPr>
      <dgm:t>
        <a:bodyPr/>
        <a:lstStyle/>
        <a:p>
          <a:r>
            <a:rPr lang="es-CO" sz="1100" dirty="0"/>
            <a:t>Vicepresidencia Misional </a:t>
          </a:r>
        </a:p>
      </dgm:t>
    </dgm:pt>
    <dgm:pt modelId="{899A024E-D72D-4E05-B1A0-624052020D51}" type="parTrans" cxnId="{FBE3BEA1-A00E-4330-B0B0-9E955D4D5624}">
      <dgm:prSet/>
      <dgm:spPr/>
      <dgm:t>
        <a:bodyPr/>
        <a:lstStyle/>
        <a:p>
          <a:endParaRPr lang="es-CO" sz="1100"/>
        </a:p>
      </dgm:t>
    </dgm:pt>
    <dgm:pt modelId="{E0883A53-035B-4D27-8E01-928361B7F4BC}" type="sibTrans" cxnId="{FBE3BEA1-A00E-4330-B0B0-9E955D4D5624}">
      <dgm:prSet/>
      <dgm:spPr/>
      <dgm:t>
        <a:bodyPr/>
        <a:lstStyle/>
        <a:p>
          <a:endParaRPr lang="es-CO" sz="1100"/>
        </a:p>
      </dgm:t>
    </dgm:pt>
    <dgm:pt modelId="{ED3F3D78-DD09-4279-8DB9-0713FF4DD91C}">
      <dgm:prSet phldrT="[Texto]" custT="1"/>
      <dgm:spPr/>
      <dgm:t>
        <a:bodyPr/>
        <a:lstStyle/>
        <a:p>
          <a:r>
            <a:rPr lang="es-CO" sz="1100" dirty="0"/>
            <a:t>Vicepresidencia Administrativa y Financiera</a:t>
          </a:r>
        </a:p>
      </dgm:t>
    </dgm:pt>
    <dgm:pt modelId="{F7B1B69C-085C-4B25-920D-34CBCAF3D676}" type="parTrans" cxnId="{622BAEC4-14F8-4568-BE61-1BAFDDE68A5B}">
      <dgm:prSet/>
      <dgm:spPr/>
      <dgm:t>
        <a:bodyPr/>
        <a:lstStyle/>
        <a:p>
          <a:endParaRPr lang="es-CO" sz="1100"/>
        </a:p>
      </dgm:t>
    </dgm:pt>
    <dgm:pt modelId="{20136825-C7A5-467A-8CB5-FBD68BDE634C}" type="sibTrans" cxnId="{622BAEC4-14F8-4568-BE61-1BAFDDE68A5B}">
      <dgm:prSet/>
      <dgm:spPr/>
      <dgm:t>
        <a:bodyPr/>
        <a:lstStyle/>
        <a:p>
          <a:endParaRPr lang="es-CO" sz="1100"/>
        </a:p>
      </dgm:t>
    </dgm:pt>
    <dgm:pt modelId="{70BBDA86-A5D6-4E31-A57C-91BC0F13512B}" type="asst">
      <dgm:prSet phldrT="[Texto]" custT="1"/>
      <dgm:spPr/>
      <dgm:t>
        <a:bodyPr/>
        <a:lstStyle/>
        <a:p>
          <a:r>
            <a:rPr lang="es-CO" sz="1100" dirty="0"/>
            <a:t>Oficina Asesora de Planeación</a:t>
          </a:r>
        </a:p>
      </dgm:t>
    </dgm:pt>
    <dgm:pt modelId="{AF1408A2-F192-4AD6-ACC7-1D2CF5F5EAEF}" type="parTrans" cxnId="{89890946-A423-440A-80A0-50EE46853F15}">
      <dgm:prSet/>
      <dgm:spPr/>
      <dgm:t>
        <a:bodyPr/>
        <a:lstStyle/>
        <a:p>
          <a:endParaRPr lang="es-CO" sz="1100"/>
        </a:p>
      </dgm:t>
    </dgm:pt>
    <dgm:pt modelId="{5E899D43-6100-42B3-8A30-9E1AA8CBB419}" type="sibTrans" cxnId="{89890946-A423-440A-80A0-50EE46853F15}">
      <dgm:prSet/>
      <dgm:spPr/>
      <dgm:t>
        <a:bodyPr/>
        <a:lstStyle/>
        <a:p>
          <a:endParaRPr lang="es-CO" sz="1100"/>
        </a:p>
      </dgm:t>
    </dgm:pt>
    <dgm:pt modelId="{4C6A6A33-38B7-4A98-B93A-A4185A9A9FA2}" type="asst">
      <dgm:prSet phldrT="[Texto]" custT="1"/>
      <dgm:spPr/>
      <dgm:t>
        <a:bodyPr/>
        <a:lstStyle/>
        <a:p>
          <a:r>
            <a:rPr lang="es-CO" sz="1100" dirty="0"/>
            <a:t>Oficina de Control Interno</a:t>
          </a:r>
        </a:p>
      </dgm:t>
    </dgm:pt>
    <dgm:pt modelId="{58ACF2C4-257C-4F06-AC92-96C323265A7B}" type="parTrans" cxnId="{D33CEB7D-454E-4174-95EE-BAFD6D548743}">
      <dgm:prSet/>
      <dgm:spPr>
        <a:ln>
          <a:solidFill>
            <a:srgbClr val="0070C0"/>
          </a:solidFill>
          <a:prstDash val="sysDash"/>
        </a:ln>
      </dgm:spPr>
      <dgm:t>
        <a:bodyPr/>
        <a:lstStyle/>
        <a:p>
          <a:endParaRPr lang="es-CO" sz="1100"/>
        </a:p>
      </dgm:t>
    </dgm:pt>
    <dgm:pt modelId="{30FBE02B-7962-4449-8855-8C64AA2718DB}" type="sibTrans" cxnId="{D33CEB7D-454E-4174-95EE-BAFD6D548743}">
      <dgm:prSet/>
      <dgm:spPr/>
      <dgm:t>
        <a:bodyPr/>
        <a:lstStyle/>
        <a:p>
          <a:endParaRPr lang="es-CO" sz="1100"/>
        </a:p>
      </dgm:t>
    </dgm:pt>
    <dgm:pt modelId="{5EDBAA32-DA46-4DC0-9F1E-18A9B0DBFF28}" type="asst">
      <dgm:prSet phldrT="[Texto]" custT="1"/>
      <dgm:spPr/>
      <dgm:t>
        <a:bodyPr/>
        <a:lstStyle/>
        <a:p>
          <a:r>
            <a:rPr lang="es-CO" sz="1100" dirty="0"/>
            <a:t>Gerencia Regional Centro Oriente</a:t>
          </a:r>
        </a:p>
      </dgm:t>
    </dgm:pt>
    <dgm:pt modelId="{C7A0EC97-A121-42A0-9B4B-0E3E2FB262BB}" type="parTrans" cxnId="{862D341B-C064-4968-864F-7896DBB33C69}">
      <dgm:prSet/>
      <dgm:spPr/>
      <dgm:t>
        <a:bodyPr/>
        <a:lstStyle/>
        <a:p>
          <a:endParaRPr lang="es-CO" sz="1100"/>
        </a:p>
      </dgm:t>
    </dgm:pt>
    <dgm:pt modelId="{3A7761FD-044E-4C8A-A98F-0A81D606D3B0}" type="sibTrans" cxnId="{862D341B-C064-4968-864F-7896DBB33C69}">
      <dgm:prSet/>
      <dgm:spPr/>
      <dgm:t>
        <a:bodyPr/>
        <a:lstStyle/>
        <a:p>
          <a:endParaRPr lang="es-CO" sz="1100"/>
        </a:p>
      </dgm:t>
    </dgm:pt>
    <dgm:pt modelId="{DD4D5818-2B06-4458-A09C-1927F27A4D27}" type="asst">
      <dgm:prSet phldrT="[Texto]" custT="1"/>
      <dgm:spPr>
        <a:solidFill>
          <a:srgbClr val="FFC000"/>
        </a:solidFill>
      </dgm:spPr>
      <dgm:t>
        <a:bodyPr/>
        <a:lstStyle/>
        <a:p>
          <a:r>
            <a:rPr lang="es-CO" sz="1100" dirty="0">
              <a:solidFill>
                <a:schemeClr val="tx1"/>
              </a:solidFill>
            </a:rPr>
            <a:t>Grupo Interno de Trabajo Riesgos</a:t>
          </a:r>
        </a:p>
      </dgm:t>
    </dgm:pt>
    <dgm:pt modelId="{B2B578CA-E012-4DBF-836B-8B945E04B18F}" type="parTrans" cxnId="{27786AA1-0E88-472B-B2A2-3BB2509A27BA}">
      <dgm:prSet/>
      <dgm:spPr>
        <a:ln>
          <a:solidFill>
            <a:schemeClr val="accent1"/>
          </a:solidFill>
          <a:prstDash val="solid"/>
        </a:ln>
      </dgm:spPr>
      <dgm:t>
        <a:bodyPr/>
        <a:lstStyle/>
        <a:p>
          <a:endParaRPr lang="es-CO" sz="1100"/>
        </a:p>
      </dgm:t>
    </dgm:pt>
    <dgm:pt modelId="{42F177B4-CF7A-4F64-81F4-62094D531CA5}" type="sibTrans" cxnId="{27786AA1-0E88-472B-B2A2-3BB2509A27BA}">
      <dgm:prSet/>
      <dgm:spPr/>
      <dgm:t>
        <a:bodyPr/>
        <a:lstStyle/>
        <a:p>
          <a:endParaRPr lang="es-CO" sz="1100"/>
        </a:p>
      </dgm:t>
    </dgm:pt>
    <dgm:pt modelId="{F4D2A7F0-2262-4B8A-8C99-D155E316F2D7}">
      <dgm:prSet phldrT="[Texto]" custT="1"/>
      <dgm:spPr/>
      <dgm:t>
        <a:bodyPr/>
        <a:lstStyle/>
        <a:p>
          <a:r>
            <a:rPr lang="es-CO" sz="1100" dirty="0"/>
            <a:t>Vicepresidencia Jurídica</a:t>
          </a:r>
        </a:p>
      </dgm:t>
    </dgm:pt>
    <dgm:pt modelId="{1C6A6A26-B5A4-4748-B1BB-C2DED593820C}" type="parTrans" cxnId="{601EFE02-720F-4762-9353-6C1D1BDA6045}">
      <dgm:prSet/>
      <dgm:spPr/>
      <dgm:t>
        <a:bodyPr/>
        <a:lstStyle/>
        <a:p>
          <a:endParaRPr lang="es-CO" sz="1100"/>
        </a:p>
      </dgm:t>
    </dgm:pt>
    <dgm:pt modelId="{6C9B3D86-E57D-490B-900A-B3DA8EE764F4}" type="sibTrans" cxnId="{601EFE02-720F-4762-9353-6C1D1BDA6045}">
      <dgm:prSet/>
      <dgm:spPr/>
      <dgm:t>
        <a:bodyPr/>
        <a:lstStyle/>
        <a:p>
          <a:endParaRPr lang="es-CO" sz="1100"/>
        </a:p>
      </dgm:t>
    </dgm:pt>
    <dgm:pt modelId="{C250D590-263A-4634-AE75-8345CB82E447}">
      <dgm:prSet phldrT="[Texto]" custT="1"/>
      <dgm:spPr>
        <a:solidFill>
          <a:schemeClr val="tx2">
            <a:lumMod val="60000"/>
            <a:lumOff val="40000"/>
          </a:schemeClr>
        </a:solidFill>
      </dgm:spPr>
      <dgm:t>
        <a:bodyPr/>
        <a:lstStyle/>
        <a:p>
          <a:r>
            <a:rPr lang="es-CO" sz="1100" dirty="0"/>
            <a:t>Gerencia Comercial</a:t>
          </a:r>
        </a:p>
      </dgm:t>
    </dgm:pt>
    <dgm:pt modelId="{13C3A930-BC3D-4DB7-AABA-6DC4F1AE3194}" type="parTrans" cxnId="{C8C8D4B2-A681-4FBF-B87A-3E56C8B5AA79}">
      <dgm:prSet/>
      <dgm:spPr/>
      <dgm:t>
        <a:bodyPr/>
        <a:lstStyle/>
        <a:p>
          <a:endParaRPr lang="es-CO" sz="1100"/>
        </a:p>
      </dgm:t>
    </dgm:pt>
    <dgm:pt modelId="{39A00235-4171-452E-832F-EAA9E43C7BDB}" type="sibTrans" cxnId="{C8C8D4B2-A681-4FBF-B87A-3E56C8B5AA79}">
      <dgm:prSet/>
      <dgm:spPr/>
      <dgm:t>
        <a:bodyPr/>
        <a:lstStyle/>
        <a:p>
          <a:endParaRPr lang="es-CO" sz="1100"/>
        </a:p>
      </dgm:t>
    </dgm:pt>
    <dgm:pt modelId="{6A664954-E6D1-4A31-A72B-5B97A1086A80}">
      <dgm:prSet phldrT="[Texto]" custT="1"/>
      <dgm:spPr>
        <a:solidFill>
          <a:srgbClr val="C00000"/>
        </a:solidFill>
      </dgm:spPr>
      <dgm:t>
        <a:bodyPr/>
        <a:lstStyle/>
        <a:p>
          <a:r>
            <a:rPr lang="es-CO" sz="1100" dirty="0"/>
            <a:t>Gerencia de Valoración</a:t>
          </a:r>
        </a:p>
      </dgm:t>
    </dgm:pt>
    <dgm:pt modelId="{C108B47E-04FB-4AC8-A6C4-590892CB6E05}" type="parTrans" cxnId="{CA82239A-BE0C-4FB6-9489-6543AA21EDF9}">
      <dgm:prSet/>
      <dgm:spPr/>
      <dgm:t>
        <a:bodyPr/>
        <a:lstStyle/>
        <a:p>
          <a:endParaRPr lang="es-CO" sz="1100"/>
        </a:p>
      </dgm:t>
    </dgm:pt>
    <dgm:pt modelId="{5BFF2DD9-CC79-49E3-8277-36214D18EA5E}" type="sibTrans" cxnId="{CA82239A-BE0C-4FB6-9489-6543AA21EDF9}">
      <dgm:prSet/>
      <dgm:spPr/>
      <dgm:t>
        <a:bodyPr/>
        <a:lstStyle/>
        <a:p>
          <a:endParaRPr lang="es-CO" sz="1100"/>
        </a:p>
      </dgm:t>
    </dgm:pt>
    <dgm:pt modelId="{02C66D8D-AF2E-4C00-821F-B9A0BB178A99}">
      <dgm:prSet phldrT="[Texto]" custT="1"/>
      <dgm:spPr>
        <a:solidFill>
          <a:schemeClr val="accent1"/>
        </a:solidFill>
      </dgm:spPr>
      <dgm:t>
        <a:bodyPr/>
        <a:lstStyle/>
        <a:p>
          <a:r>
            <a:rPr lang="es-CO" sz="1100" dirty="0"/>
            <a:t>Gerencia de Proyectos Especiales</a:t>
          </a:r>
        </a:p>
      </dgm:t>
    </dgm:pt>
    <dgm:pt modelId="{826CDF98-E894-422F-BEA1-3DEB25F861A1}" type="parTrans" cxnId="{EED37D83-D58C-4550-8A99-E228B6F123DF}">
      <dgm:prSet/>
      <dgm:spPr/>
      <dgm:t>
        <a:bodyPr/>
        <a:lstStyle/>
        <a:p>
          <a:endParaRPr lang="es-CO" sz="1100"/>
        </a:p>
      </dgm:t>
    </dgm:pt>
    <dgm:pt modelId="{5C703D09-5EA2-4528-95EE-D1F410BD9396}" type="sibTrans" cxnId="{EED37D83-D58C-4550-8A99-E228B6F123DF}">
      <dgm:prSet/>
      <dgm:spPr/>
      <dgm:t>
        <a:bodyPr/>
        <a:lstStyle/>
        <a:p>
          <a:endParaRPr lang="es-CO" sz="1100"/>
        </a:p>
      </dgm:t>
    </dgm:pt>
    <dgm:pt modelId="{D9269D31-11D5-41F8-8925-FD49094A08CB}">
      <dgm:prSet phldrT="[Texto]" custT="1"/>
      <dgm:spPr>
        <a:solidFill>
          <a:schemeClr val="accent1"/>
        </a:solidFill>
      </dgm:spPr>
      <dgm:t>
        <a:bodyPr/>
        <a:lstStyle/>
        <a:p>
          <a:r>
            <a:rPr lang="es-CO" sz="1100" dirty="0"/>
            <a:t>Gerencia de Inmuebles</a:t>
          </a:r>
        </a:p>
      </dgm:t>
    </dgm:pt>
    <dgm:pt modelId="{7336482F-CCB7-4EEC-A730-168DCB7E4D8D}" type="parTrans" cxnId="{57C2E057-00A3-4333-8668-19444B8E7463}">
      <dgm:prSet/>
      <dgm:spPr/>
      <dgm:t>
        <a:bodyPr/>
        <a:lstStyle/>
        <a:p>
          <a:endParaRPr lang="es-CO" sz="1100"/>
        </a:p>
      </dgm:t>
    </dgm:pt>
    <dgm:pt modelId="{2EEC90CF-05F5-4EE0-BBAF-F6BDC64206AA}" type="sibTrans" cxnId="{57C2E057-00A3-4333-8668-19444B8E7463}">
      <dgm:prSet/>
      <dgm:spPr/>
      <dgm:t>
        <a:bodyPr/>
        <a:lstStyle/>
        <a:p>
          <a:endParaRPr lang="es-CO" sz="1100"/>
        </a:p>
      </dgm:t>
    </dgm:pt>
    <dgm:pt modelId="{37487703-C192-4D14-BE01-DF32077125CA}">
      <dgm:prSet phldrT="[Texto]" custT="1"/>
      <dgm:spPr>
        <a:solidFill>
          <a:schemeClr val="accent1"/>
        </a:solidFill>
      </dgm:spPr>
      <dgm:t>
        <a:bodyPr/>
        <a:lstStyle/>
        <a:p>
          <a:r>
            <a:rPr lang="es-CO" sz="1100" dirty="0"/>
            <a:t>Gerencia de Sociedades Activas</a:t>
          </a:r>
        </a:p>
      </dgm:t>
    </dgm:pt>
    <dgm:pt modelId="{60ECFB43-70A2-43E1-BFE4-EDBB95576FA9}" type="parTrans" cxnId="{302AB86A-F160-4ADC-BFC7-8182B2A1FFBF}">
      <dgm:prSet/>
      <dgm:spPr/>
      <dgm:t>
        <a:bodyPr/>
        <a:lstStyle/>
        <a:p>
          <a:endParaRPr lang="es-CO" sz="1100"/>
        </a:p>
      </dgm:t>
    </dgm:pt>
    <dgm:pt modelId="{565970F1-40E3-4EE7-AFF4-81294B33F354}" type="sibTrans" cxnId="{302AB86A-F160-4ADC-BFC7-8182B2A1FFBF}">
      <dgm:prSet/>
      <dgm:spPr/>
      <dgm:t>
        <a:bodyPr/>
        <a:lstStyle/>
        <a:p>
          <a:endParaRPr lang="es-CO" sz="1100"/>
        </a:p>
      </dgm:t>
    </dgm:pt>
    <dgm:pt modelId="{AE8A264E-144D-4CFD-AD3B-A4A32D05E83D}">
      <dgm:prSet phldrT="[Texto]" custT="1"/>
      <dgm:spPr>
        <a:solidFill>
          <a:schemeClr val="accent1"/>
        </a:solidFill>
      </dgm:spPr>
      <dgm:t>
        <a:bodyPr/>
        <a:lstStyle/>
        <a:p>
          <a:r>
            <a:rPr lang="es-CO" sz="1100" dirty="0"/>
            <a:t>Gerencia de Sociedades en Liquidación  </a:t>
          </a:r>
        </a:p>
      </dgm:t>
    </dgm:pt>
    <dgm:pt modelId="{6FC7FF81-B1C4-4ACD-A509-E54CDB511539}" type="parTrans" cxnId="{3D8D811D-CB08-40D0-A45A-455C36C45C9B}">
      <dgm:prSet/>
      <dgm:spPr/>
      <dgm:t>
        <a:bodyPr/>
        <a:lstStyle/>
        <a:p>
          <a:endParaRPr lang="es-CO" sz="1100"/>
        </a:p>
      </dgm:t>
    </dgm:pt>
    <dgm:pt modelId="{E4DD9758-DC54-4694-91A7-DDB61C714C42}" type="sibTrans" cxnId="{3D8D811D-CB08-40D0-A45A-455C36C45C9B}">
      <dgm:prSet/>
      <dgm:spPr/>
      <dgm:t>
        <a:bodyPr/>
        <a:lstStyle/>
        <a:p>
          <a:endParaRPr lang="es-CO" sz="1100"/>
        </a:p>
      </dgm:t>
    </dgm:pt>
    <dgm:pt modelId="{89FCBD5B-2648-46B0-863E-61AC8E06758D}">
      <dgm:prSet phldrT="[Texto]" custT="1"/>
      <dgm:spPr>
        <a:solidFill>
          <a:srgbClr val="C00000"/>
        </a:solidFill>
      </dgm:spPr>
      <dgm:t>
        <a:bodyPr/>
        <a:lstStyle/>
        <a:p>
          <a:r>
            <a:rPr lang="es-CO" sz="1100" dirty="0"/>
            <a:t>Gerencia  de Gestión de la Información</a:t>
          </a:r>
        </a:p>
      </dgm:t>
    </dgm:pt>
    <dgm:pt modelId="{20628F1B-5170-4E9B-9959-679334AE1031}" type="parTrans" cxnId="{6A6E9B88-78E6-4BFC-864F-EE87109F4C47}">
      <dgm:prSet/>
      <dgm:spPr/>
      <dgm:t>
        <a:bodyPr/>
        <a:lstStyle/>
        <a:p>
          <a:endParaRPr lang="es-CO" sz="1100"/>
        </a:p>
      </dgm:t>
    </dgm:pt>
    <dgm:pt modelId="{89937BA4-258E-4C06-9E84-680B8271C0B7}" type="sibTrans" cxnId="{6A6E9B88-78E6-4BFC-864F-EE87109F4C47}">
      <dgm:prSet/>
      <dgm:spPr/>
      <dgm:t>
        <a:bodyPr/>
        <a:lstStyle/>
        <a:p>
          <a:endParaRPr lang="es-CO" sz="1100"/>
        </a:p>
      </dgm:t>
    </dgm:pt>
    <dgm:pt modelId="{FF949B8D-DF4A-4B5C-8AA1-174C84D2D080}">
      <dgm:prSet phldrT="[Texto]" custT="1"/>
      <dgm:spPr/>
      <dgm:t>
        <a:bodyPr/>
        <a:lstStyle/>
        <a:p>
          <a:r>
            <a:rPr lang="es-CO" sz="1100" dirty="0"/>
            <a:t>Gerencia Financiera</a:t>
          </a:r>
        </a:p>
      </dgm:t>
    </dgm:pt>
    <dgm:pt modelId="{DFA4D6DD-D19A-4A33-91D1-483EF2284158}" type="parTrans" cxnId="{7EAB1E4F-A279-4319-9C99-9E996EE725F5}">
      <dgm:prSet/>
      <dgm:spPr/>
      <dgm:t>
        <a:bodyPr/>
        <a:lstStyle/>
        <a:p>
          <a:endParaRPr lang="es-CO" sz="1100"/>
        </a:p>
      </dgm:t>
    </dgm:pt>
    <dgm:pt modelId="{F5B2FF3B-51A9-4168-B9C7-FCD3BC47538E}" type="sibTrans" cxnId="{7EAB1E4F-A279-4319-9C99-9E996EE725F5}">
      <dgm:prSet/>
      <dgm:spPr/>
      <dgm:t>
        <a:bodyPr/>
        <a:lstStyle/>
        <a:p>
          <a:endParaRPr lang="es-CO" sz="1100"/>
        </a:p>
      </dgm:t>
    </dgm:pt>
    <dgm:pt modelId="{2B5BD901-E8A1-41EE-B574-CC9C521BB07B}">
      <dgm:prSet phldrT="[Texto]" custT="1"/>
      <dgm:spPr/>
      <dgm:t>
        <a:bodyPr/>
        <a:lstStyle/>
        <a:p>
          <a:r>
            <a:rPr lang="es-CO" sz="1100" dirty="0"/>
            <a:t>Gerencia de Talento Humano</a:t>
          </a:r>
        </a:p>
      </dgm:t>
    </dgm:pt>
    <dgm:pt modelId="{212A439E-3FFE-4C16-AFC4-200E0A2EE6A9}" type="parTrans" cxnId="{07682438-8101-4F2C-8A6E-1575B0990E62}">
      <dgm:prSet/>
      <dgm:spPr/>
      <dgm:t>
        <a:bodyPr/>
        <a:lstStyle/>
        <a:p>
          <a:endParaRPr lang="es-CO" sz="1100"/>
        </a:p>
      </dgm:t>
    </dgm:pt>
    <dgm:pt modelId="{E808E447-77FB-4ACD-A584-05C46CCBF04E}" type="sibTrans" cxnId="{07682438-8101-4F2C-8A6E-1575B0990E62}">
      <dgm:prSet/>
      <dgm:spPr/>
      <dgm:t>
        <a:bodyPr/>
        <a:lstStyle/>
        <a:p>
          <a:endParaRPr lang="es-CO" sz="1100"/>
        </a:p>
      </dgm:t>
    </dgm:pt>
    <dgm:pt modelId="{AB84E9FA-31C5-452E-B310-8E7393921755}">
      <dgm:prSet phldrT="[Texto]" custT="1"/>
      <dgm:spPr>
        <a:solidFill>
          <a:srgbClr val="FFC000"/>
        </a:solidFill>
      </dgm:spPr>
      <dgm:t>
        <a:bodyPr/>
        <a:lstStyle/>
        <a:p>
          <a:r>
            <a:rPr lang="es-CO" sz="1100" dirty="0">
              <a:solidFill>
                <a:schemeClr val="tx1"/>
              </a:solidFill>
            </a:rPr>
            <a:t>GIT Administrativo</a:t>
          </a:r>
        </a:p>
      </dgm:t>
    </dgm:pt>
    <dgm:pt modelId="{824A11D4-6E17-426B-B3FC-D39181A7E063}" type="parTrans" cxnId="{40641A69-3DAC-486E-B8B5-5C1101CAED15}">
      <dgm:prSet/>
      <dgm:spPr/>
      <dgm:t>
        <a:bodyPr/>
        <a:lstStyle/>
        <a:p>
          <a:endParaRPr lang="es-CO" sz="1100"/>
        </a:p>
      </dgm:t>
    </dgm:pt>
    <dgm:pt modelId="{0F7BED87-C8B1-404A-98BA-B032AE84DD40}" type="sibTrans" cxnId="{40641A69-3DAC-486E-B8B5-5C1101CAED15}">
      <dgm:prSet/>
      <dgm:spPr/>
      <dgm:t>
        <a:bodyPr/>
        <a:lstStyle/>
        <a:p>
          <a:endParaRPr lang="es-CO" sz="1100"/>
        </a:p>
      </dgm:t>
    </dgm:pt>
    <dgm:pt modelId="{03375B42-DD21-4688-9B09-463F62795C55}">
      <dgm:prSet phldrT="[Texto]" custT="1"/>
      <dgm:spPr>
        <a:solidFill>
          <a:srgbClr val="FFC000"/>
        </a:solidFill>
      </dgm:spPr>
      <dgm:t>
        <a:bodyPr/>
        <a:lstStyle/>
        <a:p>
          <a:r>
            <a:rPr lang="es-CO" sz="1100" dirty="0">
              <a:solidFill>
                <a:schemeClr val="tx1"/>
              </a:solidFill>
            </a:rPr>
            <a:t>GIT Correspondencia </a:t>
          </a:r>
        </a:p>
      </dgm:t>
    </dgm:pt>
    <dgm:pt modelId="{E13E59D2-25AA-41F0-AFF2-8F40A6A229CE}" type="parTrans" cxnId="{B1FDFCA7-657C-4532-BCAC-0F19EDBABBAE}">
      <dgm:prSet/>
      <dgm:spPr/>
      <dgm:t>
        <a:bodyPr/>
        <a:lstStyle/>
        <a:p>
          <a:endParaRPr lang="es-CO" sz="1100"/>
        </a:p>
      </dgm:t>
    </dgm:pt>
    <dgm:pt modelId="{1244FCF6-E325-4768-A625-F3480AE2F5F6}" type="sibTrans" cxnId="{B1FDFCA7-657C-4532-BCAC-0F19EDBABBAE}">
      <dgm:prSet/>
      <dgm:spPr/>
      <dgm:t>
        <a:bodyPr/>
        <a:lstStyle/>
        <a:p>
          <a:endParaRPr lang="es-CO" sz="1100"/>
        </a:p>
      </dgm:t>
    </dgm:pt>
    <dgm:pt modelId="{71E3723C-5F20-4F5F-889C-9EFD9E12CF2F}">
      <dgm:prSet phldrT="[Texto]" custT="1"/>
      <dgm:spPr/>
      <dgm:t>
        <a:bodyPr/>
        <a:lstStyle/>
        <a:p>
          <a:r>
            <a:rPr lang="es-CO" sz="1100" dirty="0"/>
            <a:t>Gerencia de Asuntos Legales</a:t>
          </a:r>
        </a:p>
      </dgm:t>
    </dgm:pt>
    <dgm:pt modelId="{D1EBADCE-41B8-402D-A5F0-A39F1195244B}" type="parTrans" cxnId="{1CDE939A-44C9-4512-8B43-118F678D3E09}">
      <dgm:prSet/>
      <dgm:spPr/>
      <dgm:t>
        <a:bodyPr/>
        <a:lstStyle/>
        <a:p>
          <a:endParaRPr lang="es-CO" sz="1100"/>
        </a:p>
      </dgm:t>
    </dgm:pt>
    <dgm:pt modelId="{34F8A7D4-159E-4FEB-BA64-3C35816FAD2E}" type="sibTrans" cxnId="{1CDE939A-44C9-4512-8B43-118F678D3E09}">
      <dgm:prSet/>
      <dgm:spPr/>
      <dgm:t>
        <a:bodyPr/>
        <a:lstStyle/>
        <a:p>
          <a:endParaRPr lang="es-CO" sz="1100"/>
        </a:p>
      </dgm:t>
    </dgm:pt>
    <dgm:pt modelId="{068AB495-46AE-4CB8-903D-6F4000C7CB7B}">
      <dgm:prSet phldrT="[Texto]" custT="1"/>
      <dgm:spPr/>
      <dgm:t>
        <a:bodyPr/>
        <a:lstStyle/>
        <a:p>
          <a:r>
            <a:rPr lang="es-CO" sz="1100" dirty="0"/>
            <a:t>Gerencia de contratación</a:t>
          </a:r>
        </a:p>
      </dgm:t>
    </dgm:pt>
    <dgm:pt modelId="{FC540414-286E-4700-A8F4-472637F165BA}" type="parTrans" cxnId="{82629DCE-5C61-41C4-94AB-9B64A2E029B6}">
      <dgm:prSet/>
      <dgm:spPr/>
      <dgm:t>
        <a:bodyPr/>
        <a:lstStyle/>
        <a:p>
          <a:endParaRPr lang="es-CO" sz="1100"/>
        </a:p>
      </dgm:t>
    </dgm:pt>
    <dgm:pt modelId="{90A80424-B9B1-455F-8DDE-430FB47B3135}" type="sibTrans" cxnId="{82629DCE-5C61-41C4-94AB-9B64A2E029B6}">
      <dgm:prSet/>
      <dgm:spPr/>
      <dgm:t>
        <a:bodyPr/>
        <a:lstStyle/>
        <a:p>
          <a:endParaRPr lang="es-CO" sz="1100"/>
        </a:p>
      </dgm:t>
    </dgm:pt>
    <dgm:pt modelId="{2FB453B4-5981-4FF0-A24D-531CD968D0AE}" type="asst">
      <dgm:prSet phldrT="[Texto]" custT="1"/>
      <dgm:spPr/>
      <dgm:t>
        <a:bodyPr/>
        <a:lstStyle/>
        <a:p>
          <a:r>
            <a:rPr lang="es-CO" sz="1100" dirty="0"/>
            <a:t>Gerencia Regional Occidente</a:t>
          </a:r>
        </a:p>
      </dgm:t>
    </dgm:pt>
    <dgm:pt modelId="{4F1C6045-A3F4-4944-BA2E-1EB991B01F1F}" type="parTrans" cxnId="{26E34725-C846-4756-8FE8-C42A6C1F66BD}">
      <dgm:prSet/>
      <dgm:spPr/>
      <dgm:t>
        <a:bodyPr/>
        <a:lstStyle/>
        <a:p>
          <a:endParaRPr lang="es-CO" sz="1100"/>
        </a:p>
      </dgm:t>
    </dgm:pt>
    <dgm:pt modelId="{435B724C-8929-474E-9CDA-C5CE7D97563E}" type="sibTrans" cxnId="{26E34725-C846-4756-8FE8-C42A6C1F66BD}">
      <dgm:prSet/>
      <dgm:spPr/>
      <dgm:t>
        <a:bodyPr/>
        <a:lstStyle/>
        <a:p>
          <a:endParaRPr lang="es-CO" sz="1100"/>
        </a:p>
      </dgm:t>
    </dgm:pt>
    <dgm:pt modelId="{4AC87AAC-04D7-4619-B4FA-9CA04D4D0153}" type="asst">
      <dgm:prSet phldrT="[Texto]" custT="1"/>
      <dgm:spPr/>
      <dgm:t>
        <a:bodyPr/>
        <a:lstStyle/>
        <a:p>
          <a:r>
            <a:rPr lang="es-CO" sz="1100" dirty="0"/>
            <a:t>Gerencia Regional Norte</a:t>
          </a:r>
        </a:p>
      </dgm:t>
    </dgm:pt>
    <dgm:pt modelId="{485FD423-704C-497B-BE06-AFB1956CB162}" type="parTrans" cxnId="{1BC05A28-FFAA-4362-B27C-CEAA48B15B38}">
      <dgm:prSet/>
      <dgm:spPr/>
      <dgm:t>
        <a:bodyPr/>
        <a:lstStyle/>
        <a:p>
          <a:endParaRPr lang="es-CO" sz="1100"/>
        </a:p>
      </dgm:t>
    </dgm:pt>
    <dgm:pt modelId="{6102EF68-290A-4D42-A8AE-8E014DAB5D91}" type="sibTrans" cxnId="{1BC05A28-FFAA-4362-B27C-CEAA48B15B38}">
      <dgm:prSet/>
      <dgm:spPr/>
      <dgm:t>
        <a:bodyPr/>
        <a:lstStyle/>
        <a:p>
          <a:endParaRPr lang="es-CO" sz="1100"/>
        </a:p>
      </dgm:t>
    </dgm:pt>
    <dgm:pt modelId="{ED76A75F-34AF-4CDC-8D58-2B6865E898A4}" type="asst">
      <dgm:prSet phldrT="[Texto]" custT="1"/>
      <dgm:spPr/>
      <dgm:t>
        <a:bodyPr/>
        <a:lstStyle/>
        <a:p>
          <a:r>
            <a:rPr lang="es-CO" sz="1100" dirty="0"/>
            <a:t>Gerencia Regional Suroccidente</a:t>
          </a:r>
        </a:p>
      </dgm:t>
    </dgm:pt>
    <dgm:pt modelId="{B63230A2-6DF9-4743-99EC-4BE2389CAF04}" type="parTrans" cxnId="{D89D74B7-8B8F-406B-8378-5D6C8109CB04}">
      <dgm:prSet/>
      <dgm:spPr/>
      <dgm:t>
        <a:bodyPr/>
        <a:lstStyle/>
        <a:p>
          <a:endParaRPr lang="es-CO" sz="1100"/>
        </a:p>
      </dgm:t>
    </dgm:pt>
    <dgm:pt modelId="{A4D5A22B-0207-4202-B417-B96D51829B09}" type="sibTrans" cxnId="{D89D74B7-8B8F-406B-8378-5D6C8109CB04}">
      <dgm:prSet/>
      <dgm:spPr/>
      <dgm:t>
        <a:bodyPr/>
        <a:lstStyle/>
        <a:p>
          <a:endParaRPr lang="es-CO" sz="1100"/>
        </a:p>
      </dgm:t>
    </dgm:pt>
    <dgm:pt modelId="{56E8DF6D-6856-478B-A462-2E65385D41FF}">
      <dgm:prSet custT="1"/>
      <dgm:spPr>
        <a:solidFill>
          <a:schemeClr val="accent1"/>
        </a:solidFill>
      </dgm:spPr>
      <dgm:t>
        <a:bodyPr/>
        <a:lstStyle/>
        <a:p>
          <a:r>
            <a:rPr lang="es-CO" sz="1100" dirty="0"/>
            <a:t>Gerencia de muebles</a:t>
          </a:r>
        </a:p>
      </dgm:t>
    </dgm:pt>
    <dgm:pt modelId="{AF2A54EC-CC00-473E-B80F-74945A00F2B6}" type="parTrans" cxnId="{A6792BD3-1D22-4FE3-9CD8-F90D48275543}">
      <dgm:prSet/>
      <dgm:spPr/>
      <dgm:t>
        <a:bodyPr/>
        <a:lstStyle/>
        <a:p>
          <a:endParaRPr lang="es-CO" sz="1100"/>
        </a:p>
      </dgm:t>
    </dgm:pt>
    <dgm:pt modelId="{77D4FD5C-3873-42B6-B401-C05557D16DE9}" type="sibTrans" cxnId="{A6792BD3-1D22-4FE3-9CD8-F90D48275543}">
      <dgm:prSet/>
      <dgm:spPr/>
      <dgm:t>
        <a:bodyPr/>
        <a:lstStyle/>
        <a:p>
          <a:endParaRPr lang="es-CO" sz="1100"/>
        </a:p>
      </dgm:t>
    </dgm:pt>
    <dgm:pt modelId="{09C680D4-78DB-465E-A4A4-7321ED5FB276}">
      <dgm:prSet phldrT="[Texto]" custT="1"/>
      <dgm:spPr>
        <a:solidFill>
          <a:srgbClr val="FFC000"/>
        </a:solidFill>
      </dgm:spPr>
      <dgm:t>
        <a:bodyPr/>
        <a:lstStyle/>
        <a:p>
          <a:r>
            <a:rPr lang="es-CO" sz="1100" dirty="0">
              <a:solidFill>
                <a:schemeClr val="tx1"/>
              </a:solidFill>
            </a:rPr>
            <a:t>GIT Archivo</a:t>
          </a:r>
        </a:p>
      </dgm:t>
    </dgm:pt>
    <dgm:pt modelId="{2DEBE63E-EBAC-42ED-8D68-D07A3A0F7314}" type="sibTrans" cxnId="{C21101E0-0BDA-4740-A7D0-BFD50BBCF812}">
      <dgm:prSet/>
      <dgm:spPr/>
      <dgm:t>
        <a:bodyPr/>
        <a:lstStyle/>
        <a:p>
          <a:endParaRPr lang="es-CO" sz="1100"/>
        </a:p>
      </dgm:t>
    </dgm:pt>
    <dgm:pt modelId="{ED734250-22F6-4C79-9DA7-8457A1832427}" type="parTrans" cxnId="{C21101E0-0BDA-4740-A7D0-BFD50BBCF812}">
      <dgm:prSet/>
      <dgm:spPr/>
      <dgm:t>
        <a:bodyPr/>
        <a:lstStyle/>
        <a:p>
          <a:endParaRPr lang="es-CO" sz="1100"/>
        </a:p>
      </dgm:t>
    </dgm:pt>
    <dgm:pt modelId="{A23BD631-92D1-483B-BEF6-DE11FFFB300A}">
      <dgm:prSet phldrT="[Texto]" custT="1"/>
      <dgm:spPr>
        <a:solidFill>
          <a:srgbClr val="FFC000"/>
        </a:solidFill>
      </dgm:spPr>
      <dgm:t>
        <a:bodyPr/>
        <a:lstStyle/>
        <a:p>
          <a:r>
            <a:rPr lang="es-CO" sz="1100" dirty="0">
              <a:solidFill>
                <a:schemeClr val="tx1"/>
              </a:solidFill>
            </a:rPr>
            <a:t>GIT Rurales</a:t>
          </a:r>
        </a:p>
      </dgm:t>
    </dgm:pt>
    <dgm:pt modelId="{2350EE1A-5EB0-4389-809B-991AF38A362A}" type="sibTrans" cxnId="{9A92234B-21DE-43A4-8985-5F377FD760D7}">
      <dgm:prSet/>
      <dgm:spPr/>
      <dgm:t>
        <a:bodyPr/>
        <a:lstStyle/>
        <a:p>
          <a:endParaRPr lang="es-CO" sz="1100"/>
        </a:p>
      </dgm:t>
    </dgm:pt>
    <dgm:pt modelId="{79A866D0-59A5-4C80-BBB2-D290502E5C63}" type="parTrans" cxnId="{9A92234B-21DE-43A4-8985-5F377FD760D7}">
      <dgm:prSet/>
      <dgm:spPr/>
      <dgm:t>
        <a:bodyPr/>
        <a:lstStyle/>
        <a:p>
          <a:endParaRPr lang="es-CO" sz="1100"/>
        </a:p>
      </dgm:t>
    </dgm:pt>
    <dgm:pt modelId="{134BE5D5-84F8-4E5D-82D5-590BA9C543D5}">
      <dgm:prSet custT="1"/>
      <dgm:spPr>
        <a:solidFill>
          <a:srgbClr val="FFC000"/>
        </a:solidFill>
      </dgm:spPr>
      <dgm:t>
        <a:bodyPr/>
        <a:lstStyle/>
        <a:p>
          <a:r>
            <a:rPr lang="es-CO" sz="1100" dirty="0">
              <a:solidFill>
                <a:schemeClr val="tx1"/>
              </a:solidFill>
            </a:rPr>
            <a:t>GIT Arriendos</a:t>
          </a:r>
        </a:p>
      </dgm:t>
    </dgm:pt>
    <dgm:pt modelId="{CF1A24F3-D8AF-43F5-89BC-6C74B7761C3E}" type="parTrans" cxnId="{132DB8F9-5026-4EF3-8E86-D4E10111497C}">
      <dgm:prSet/>
      <dgm:spPr/>
      <dgm:t>
        <a:bodyPr/>
        <a:lstStyle/>
        <a:p>
          <a:endParaRPr lang="es-CO"/>
        </a:p>
      </dgm:t>
    </dgm:pt>
    <dgm:pt modelId="{965B7418-6A46-455A-89CB-D50968AB7D5F}" type="sibTrans" cxnId="{132DB8F9-5026-4EF3-8E86-D4E10111497C}">
      <dgm:prSet/>
      <dgm:spPr/>
      <dgm:t>
        <a:bodyPr/>
        <a:lstStyle/>
        <a:p>
          <a:endParaRPr lang="es-CO"/>
        </a:p>
      </dgm:t>
    </dgm:pt>
    <dgm:pt modelId="{38F1D739-E3D3-4774-A010-DF863B037B6A}">
      <dgm:prSet custT="1"/>
      <dgm:spPr>
        <a:solidFill>
          <a:srgbClr val="FFC000"/>
        </a:solidFill>
      </dgm:spPr>
      <dgm:t>
        <a:bodyPr/>
        <a:lstStyle/>
        <a:p>
          <a:r>
            <a:rPr lang="es-CO" sz="1100" dirty="0">
              <a:solidFill>
                <a:schemeClr val="tx1"/>
              </a:solidFill>
            </a:rPr>
            <a:t>GIT Ventas </a:t>
          </a:r>
        </a:p>
      </dgm:t>
    </dgm:pt>
    <dgm:pt modelId="{D7FD7473-C3AC-4D6A-BFA2-9C64F0E381A8}" type="parTrans" cxnId="{1EFE9A64-648F-4D60-8532-91C906D7F5EB}">
      <dgm:prSet/>
      <dgm:spPr/>
      <dgm:t>
        <a:bodyPr/>
        <a:lstStyle/>
        <a:p>
          <a:endParaRPr lang="es-CO"/>
        </a:p>
      </dgm:t>
    </dgm:pt>
    <dgm:pt modelId="{90F41886-9E5F-4C33-AB1B-2A0EE2E01044}" type="sibTrans" cxnId="{1EFE9A64-648F-4D60-8532-91C906D7F5EB}">
      <dgm:prSet/>
      <dgm:spPr/>
      <dgm:t>
        <a:bodyPr/>
        <a:lstStyle/>
        <a:p>
          <a:endParaRPr lang="es-CO"/>
        </a:p>
      </dgm:t>
    </dgm:pt>
    <dgm:pt modelId="{10E68BFC-6E9C-4B73-B580-AF864C9C21EF}" type="pres">
      <dgm:prSet presAssocID="{71F16F64-25D2-41E9-A6E3-1334B2605FED}" presName="hierChild1" presStyleCnt="0">
        <dgm:presLayoutVars>
          <dgm:orgChart val="1"/>
          <dgm:chPref val="1"/>
          <dgm:dir/>
          <dgm:animOne val="branch"/>
          <dgm:animLvl val="lvl"/>
          <dgm:resizeHandles/>
        </dgm:presLayoutVars>
      </dgm:prSet>
      <dgm:spPr/>
    </dgm:pt>
    <dgm:pt modelId="{FBF9989A-B8F7-4F01-9508-9E28C2091A0D}" type="pres">
      <dgm:prSet presAssocID="{8325E507-C8FB-44E6-87C3-9667228A1D9F}" presName="hierRoot1" presStyleCnt="0">
        <dgm:presLayoutVars>
          <dgm:hierBranch val="init"/>
        </dgm:presLayoutVars>
      </dgm:prSet>
      <dgm:spPr/>
    </dgm:pt>
    <dgm:pt modelId="{C65347D3-7C2B-4CC7-B34F-78B416B55996}" type="pres">
      <dgm:prSet presAssocID="{8325E507-C8FB-44E6-87C3-9667228A1D9F}" presName="rootComposite1" presStyleCnt="0"/>
      <dgm:spPr/>
    </dgm:pt>
    <dgm:pt modelId="{133A0EA9-55FF-461C-AB68-491A2BDB804D}" type="pres">
      <dgm:prSet presAssocID="{8325E507-C8FB-44E6-87C3-9667228A1D9F}" presName="rootText1" presStyleLbl="node0" presStyleIdx="0" presStyleCnt="1" custLinFactY="90735" custLinFactNeighborX="3296" custLinFactNeighborY="100000">
        <dgm:presLayoutVars>
          <dgm:chPref val="3"/>
        </dgm:presLayoutVars>
      </dgm:prSet>
      <dgm:spPr/>
    </dgm:pt>
    <dgm:pt modelId="{A4058CEB-F0ED-4691-B1C6-320B9C1F7AEE}" type="pres">
      <dgm:prSet presAssocID="{8325E507-C8FB-44E6-87C3-9667228A1D9F}" presName="rootConnector1" presStyleLbl="node1" presStyleIdx="0" presStyleCnt="0"/>
      <dgm:spPr/>
    </dgm:pt>
    <dgm:pt modelId="{F9F2923C-4992-4E58-9C4D-908B56C6D376}" type="pres">
      <dgm:prSet presAssocID="{8325E507-C8FB-44E6-87C3-9667228A1D9F}" presName="hierChild2" presStyleCnt="0"/>
      <dgm:spPr/>
    </dgm:pt>
    <dgm:pt modelId="{5AF3F818-927E-4AF1-B0C0-B6FC6CF64D27}" type="pres">
      <dgm:prSet presAssocID="{4A7E3C79-2CD5-4092-8F1B-0A04ED33EF5B}" presName="Name37" presStyleLbl="parChTrans1D2" presStyleIdx="0" presStyleCnt="11"/>
      <dgm:spPr/>
    </dgm:pt>
    <dgm:pt modelId="{008B3544-84EF-4C34-8551-A24EFD72FD89}" type="pres">
      <dgm:prSet presAssocID="{56B701A0-D3D3-414B-A8A5-96A591644C6C}" presName="hierRoot2" presStyleCnt="0">
        <dgm:presLayoutVars>
          <dgm:hierBranch val="init"/>
        </dgm:presLayoutVars>
      </dgm:prSet>
      <dgm:spPr/>
    </dgm:pt>
    <dgm:pt modelId="{554C224D-51A9-41E4-9223-328137B5D807}" type="pres">
      <dgm:prSet presAssocID="{56B701A0-D3D3-414B-A8A5-96A591644C6C}" presName="rootComposite" presStyleCnt="0"/>
      <dgm:spPr/>
    </dgm:pt>
    <dgm:pt modelId="{91B1B3AE-142F-4D5B-A85A-2318D067502E}" type="pres">
      <dgm:prSet presAssocID="{56B701A0-D3D3-414B-A8A5-96A591644C6C}" presName="rootText" presStyleLbl="node2" presStyleIdx="0" presStyleCnt="4" custScaleX="112898">
        <dgm:presLayoutVars>
          <dgm:chPref val="3"/>
        </dgm:presLayoutVars>
      </dgm:prSet>
      <dgm:spPr/>
    </dgm:pt>
    <dgm:pt modelId="{0FB6EC43-BF0D-41BA-8DF7-A98F3DD45607}" type="pres">
      <dgm:prSet presAssocID="{56B701A0-D3D3-414B-A8A5-96A591644C6C}" presName="rootConnector" presStyleLbl="node2" presStyleIdx="0" presStyleCnt="4"/>
      <dgm:spPr/>
    </dgm:pt>
    <dgm:pt modelId="{89AD3E57-8C9C-4701-AC2A-210F011344AF}" type="pres">
      <dgm:prSet presAssocID="{56B701A0-D3D3-414B-A8A5-96A591644C6C}" presName="hierChild4" presStyleCnt="0"/>
      <dgm:spPr/>
    </dgm:pt>
    <dgm:pt modelId="{20A1D0B3-6BB1-4B4D-9F35-C61120CBB84A}" type="pres">
      <dgm:prSet presAssocID="{13C3A930-BC3D-4DB7-AABA-6DC4F1AE3194}" presName="Name37" presStyleLbl="parChTrans1D3" presStyleIdx="0" presStyleCnt="14"/>
      <dgm:spPr/>
    </dgm:pt>
    <dgm:pt modelId="{09A58E4A-6E46-40EA-BA0F-755AD28E1724}" type="pres">
      <dgm:prSet presAssocID="{C250D590-263A-4634-AE75-8345CB82E447}" presName="hierRoot2" presStyleCnt="0">
        <dgm:presLayoutVars>
          <dgm:hierBranch val="init"/>
        </dgm:presLayoutVars>
      </dgm:prSet>
      <dgm:spPr/>
    </dgm:pt>
    <dgm:pt modelId="{6976D711-D33D-478A-ABAC-B0C866DD7F0C}" type="pres">
      <dgm:prSet presAssocID="{C250D590-263A-4634-AE75-8345CB82E447}" presName="rootComposite" presStyleCnt="0"/>
      <dgm:spPr/>
    </dgm:pt>
    <dgm:pt modelId="{1216F386-F4DA-4A2A-B45B-AA1501BDDE6F}" type="pres">
      <dgm:prSet presAssocID="{C250D590-263A-4634-AE75-8345CB82E447}" presName="rootText" presStyleLbl="node3" presStyleIdx="0" presStyleCnt="13">
        <dgm:presLayoutVars>
          <dgm:chPref val="3"/>
        </dgm:presLayoutVars>
      </dgm:prSet>
      <dgm:spPr/>
    </dgm:pt>
    <dgm:pt modelId="{8CC7EF9A-A8C9-4BDF-9B37-47965E0F8D43}" type="pres">
      <dgm:prSet presAssocID="{C250D590-263A-4634-AE75-8345CB82E447}" presName="rootConnector" presStyleLbl="node3" presStyleIdx="0" presStyleCnt="13"/>
      <dgm:spPr/>
    </dgm:pt>
    <dgm:pt modelId="{EB425B88-DCFC-49BF-87E4-131B3F66F7B5}" type="pres">
      <dgm:prSet presAssocID="{C250D590-263A-4634-AE75-8345CB82E447}" presName="hierChild4" presStyleCnt="0"/>
      <dgm:spPr/>
    </dgm:pt>
    <dgm:pt modelId="{97B4FF6F-4C03-48A2-9229-0B67688D7FAD}" type="pres">
      <dgm:prSet presAssocID="{CF1A24F3-D8AF-43F5-89BC-6C74B7761C3E}" presName="Name37" presStyleLbl="parChTrans1D4" presStyleIdx="0" presStyleCnt="5"/>
      <dgm:spPr/>
    </dgm:pt>
    <dgm:pt modelId="{05D9AFCB-5320-49C0-9114-594544BE8E1F}" type="pres">
      <dgm:prSet presAssocID="{134BE5D5-84F8-4E5D-82D5-590BA9C543D5}" presName="hierRoot2" presStyleCnt="0">
        <dgm:presLayoutVars>
          <dgm:hierBranch val="init"/>
        </dgm:presLayoutVars>
      </dgm:prSet>
      <dgm:spPr/>
    </dgm:pt>
    <dgm:pt modelId="{79D057EC-A010-4905-8DD7-B22E1A3AB33C}" type="pres">
      <dgm:prSet presAssocID="{134BE5D5-84F8-4E5D-82D5-590BA9C543D5}" presName="rootComposite" presStyleCnt="0"/>
      <dgm:spPr/>
    </dgm:pt>
    <dgm:pt modelId="{50B8E73C-7EF8-41C6-B4BD-AEF3C0BB3080}" type="pres">
      <dgm:prSet presAssocID="{134BE5D5-84F8-4E5D-82D5-590BA9C543D5}" presName="rootText" presStyleLbl="node4" presStyleIdx="0" presStyleCnt="5">
        <dgm:presLayoutVars>
          <dgm:chPref val="3"/>
        </dgm:presLayoutVars>
      </dgm:prSet>
      <dgm:spPr/>
    </dgm:pt>
    <dgm:pt modelId="{58420DA0-B7CD-4769-9576-BAE003D5043F}" type="pres">
      <dgm:prSet presAssocID="{134BE5D5-84F8-4E5D-82D5-590BA9C543D5}" presName="rootConnector" presStyleLbl="node4" presStyleIdx="0" presStyleCnt="5"/>
      <dgm:spPr/>
    </dgm:pt>
    <dgm:pt modelId="{B32649D4-9CA6-485C-B1E3-3972A8ED6A7F}" type="pres">
      <dgm:prSet presAssocID="{134BE5D5-84F8-4E5D-82D5-590BA9C543D5}" presName="hierChild4" presStyleCnt="0"/>
      <dgm:spPr/>
    </dgm:pt>
    <dgm:pt modelId="{21C7A739-D1FD-4BAB-A2A8-248DE1BC132D}" type="pres">
      <dgm:prSet presAssocID="{134BE5D5-84F8-4E5D-82D5-590BA9C543D5}" presName="hierChild5" presStyleCnt="0"/>
      <dgm:spPr/>
    </dgm:pt>
    <dgm:pt modelId="{D55B6030-C75F-4502-95C5-F9FCA71D4088}" type="pres">
      <dgm:prSet presAssocID="{D7FD7473-C3AC-4D6A-BFA2-9C64F0E381A8}" presName="Name37" presStyleLbl="parChTrans1D4" presStyleIdx="1" presStyleCnt="5"/>
      <dgm:spPr/>
    </dgm:pt>
    <dgm:pt modelId="{B18531E7-6527-4C11-ADB3-381E1CDB31A8}" type="pres">
      <dgm:prSet presAssocID="{38F1D739-E3D3-4774-A010-DF863B037B6A}" presName="hierRoot2" presStyleCnt="0">
        <dgm:presLayoutVars>
          <dgm:hierBranch val="init"/>
        </dgm:presLayoutVars>
      </dgm:prSet>
      <dgm:spPr/>
    </dgm:pt>
    <dgm:pt modelId="{198489B3-0C44-4320-B07B-C8DA370440ED}" type="pres">
      <dgm:prSet presAssocID="{38F1D739-E3D3-4774-A010-DF863B037B6A}" presName="rootComposite" presStyleCnt="0"/>
      <dgm:spPr/>
    </dgm:pt>
    <dgm:pt modelId="{4608ACCE-5EB4-45B3-A947-CC63ED33C862}" type="pres">
      <dgm:prSet presAssocID="{38F1D739-E3D3-4774-A010-DF863B037B6A}" presName="rootText" presStyleLbl="node4" presStyleIdx="1" presStyleCnt="5">
        <dgm:presLayoutVars>
          <dgm:chPref val="3"/>
        </dgm:presLayoutVars>
      </dgm:prSet>
      <dgm:spPr/>
    </dgm:pt>
    <dgm:pt modelId="{085E4A8C-E9AF-414D-98D8-A38B138C0462}" type="pres">
      <dgm:prSet presAssocID="{38F1D739-E3D3-4774-A010-DF863B037B6A}" presName="rootConnector" presStyleLbl="node4" presStyleIdx="1" presStyleCnt="5"/>
      <dgm:spPr/>
    </dgm:pt>
    <dgm:pt modelId="{5A9D09DA-BA6F-4BDB-8022-CE97C1A2FB51}" type="pres">
      <dgm:prSet presAssocID="{38F1D739-E3D3-4774-A010-DF863B037B6A}" presName="hierChild4" presStyleCnt="0"/>
      <dgm:spPr/>
    </dgm:pt>
    <dgm:pt modelId="{FD326901-ED86-4336-A64C-97EBC3EC3628}" type="pres">
      <dgm:prSet presAssocID="{38F1D739-E3D3-4774-A010-DF863B037B6A}" presName="hierChild5" presStyleCnt="0"/>
      <dgm:spPr/>
    </dgm:pt>
    <dgm:pt modelId="{6232F504-6EEB-44BD-830F-B6F54933C4E8}" type="pres">
      <dgm:prSet presAssocID="{C250D590-263A-4634-AE75-8345CB82E447}" presName="hierChild5" presStyleCnt="0"/>
      <dgm:spPr/>
    </dgm:pt>
    <dgm:pt modelId="{194B9A40-092E-4BE5-886D-DA4DDA9D5C50}" type="pres">
      <dgm:prSet presAssocID="{C108B47E-04FB-4AC8-A6C4-590892CB6E05}" presName="Name37" presStyleLbl="parChTrans1D3" presStyleIdx="1" presStyleCnt="14"/>
      <dgm:spPr/>
    </dgm:pt>
    <dgm:pt modelId="{1C76ED86-3F3F-47C4-B367-C2EB116AD20A}" type="pres">
      <dgm:prSet presAssocID="{6A664954-E6D1-4A31-A72B-5B97A1086A80}" presName="hierRoot2" presStyleCnt="0">
        <dgm:presLayoutVars>
          <dgm:hierBranch val="init"/>
        </dgm:presLayoutVars>
      </dgm:prSet>
      <dgm:spPr/>
    </dgm:pt>
    <dgm:pt modelId="{C996B9B1-955A-4D35-908F-0B5257BAB390}" type="pres">
      <dgm:prSet presAssocID="{6A664954-E6D1-4A31-A72B-5B97A1086A80}" presName="rootComposite" presStyleCnt="0"/>
      <dgm:spPr/>
    </dgm:pt>
    <dgm:pt modelId="{CDEAA141-A2E0-4B37-B9A8-B6658C670334}" type="pres">
      <dgm:prSet presAssocID="{6A664954-E6D1-4A31-A72B-5B97A1086A80}" presName="rootText" presStyleLbl="node3" presStyleIdx="1" presStyleCnt="13">
        <dgm:presLayoutVars>
          <dgm:chPref val="3"/>
        </dgm:presLayoutVars>
      </dgm:prSet>
      <dgm:spPr/>
    </dgm:pt>
    <dgm:pt modelId="{B7D51DCE-8CF1-4834-B6CA-1CA3B0132E42}" type="pres">
      <dgm:prSet presAssocID="{6A664954-E6D1-4A31-A72B-5B97A1086A80}" presName="rootConnector" presStyleLbl="node3" presStyleIdx="1" presStyleCnt="13"/>
      <dgm:spPr/>
    </dgm:pt>
    <dgm:pt modelId="{D4626F32-E4B9-4429-B0A7-6AD202977481}" type="pres">
      <dgm:prSet presAssocID="{6A664954-E6D1-4A31-A72B-5B97A1086A80}" presName="hierChild4" presStyleCnt="0"/>
      <dgm:spPr/>
    </dgm:pt>
    <dgm:pt modelId="{96CC4D31-6737-4128-8F39-EC4CAEF3033D}" type="pres">
      <dgm:prSet presAssocID="{6A664954-E6D1-4A31-A72B-5B97A1086A80}" presName="hierChild5" presStyleCnt="0"/>
      <dgm:spPr/>
    </dgm:pt>
    <dgm:pt modelId="{50D64AA2-4A73-43A0-9EDB-7ADAA340DB55}" type="pres">
      <dgm:prSet presAssocID="{56B701A0-D3D3-414B-A8A5-96A591644C6C}" presName="hierChild5" presStyleCnt="0"/>
      <dgm:spPr/>
    </dgm:pt>
    <dgm:pt modelId="{1141B3FF-2A7D-472E-8B08-FF66D1C4A669}" type="pres">
      <dgm:prSet presAssocID="{899A024E-D72D-4E05-B1A0-624052020D51}" presName="Name37" presStyleLbl="parChTrans1D2" presStyleIdx="1" presStyleCnt="11"/>
      <dgm:spPr/>
    </dgm:pt>
    <dgm:pt modelId="{D22398F8-4AD7-498D-B453-F16CACABCD8E}" type="pres">
      <dgm:prSet presAssocID="{991F8BBC-00AD-46EE-8C5D-319671B437DE}" presName="hierRoot2" presStyleCnt="0">
        <dgm:presLayoutVars>
          <dgm:hierBranch val="init"/>
        </dgm:presLayoutVars>
      </dgm:prSet>
      <dgm:spPr/>
    </dgm:pt>
    <dgm:pt modelId="{FDFF53DF-241D-4252-A26D-9032BD15B052}" type="pres">
      <dgm:prSet presAssocID="{991F8BBC-00AD-46EE-8C5D-319671B437DE}" presName="rootComposite" presStyleCnt="0"/>
      <dgm:spPr/>
    </dgm:pt>
    <dgm:pt modelId="{0A1B02AE-7981-4114-93DF-599558A1C49B}" type="pres">
      <dgm:prSet presAssocID="{991F8BBC-00AD-46EE-8C5D-319671B437DE}" presName="rootText" presStyleLbl="node2" presStyleIdx="1" presStyleCnt="4">
        <dgm:presLayoutVars>
          <dgm:chPref val="3"/>
        </dgm:presLayoutVars>
      </dgm:prSet>
      <dgm:spPr/>
    </dgm:pt>
    <dgm:pt modelId="{B90A3EA6-30BB-43A0-ADCF-0516E8B2232D}" type="pres">
      <dgm:prSet presAssocID="{991F8BBC-00AD-46EE-8C5D-319671B437DE}" presName="rootConnector" presStyleLbl="node2" presStyleIdx="1" presStyleCnt="4"/>
      <dgm:spPr/>
    </dgm:pt>
    <dgm:pt modelId="{28611E09-394F-4688-A286-12CF58178F43}" type="pres">
      <dgm:prSet presAssocID="{991F8BBC-00AD-46EE-8C5D-319671B437DE}" presName="hierChild4" presStyleCnt="0"/>
      <dgm:spPr/>
    </dgm:pt>
    <dgm:pt modelId="{0FF1E030-C99F-444D-9323-A6B8B2463AC0}" type="pres">
      <dgm:prSet presAssocID="{7336482F-CCB7-4EEC-A730-168DCB7E4D8D}" presName="Name37" presStyleLbl="parChTrans1D3" presStyleIdx="2" presStyleCnt="14"/>
      <dgm:spPr/>
    </dgm:pt>
    <dgm:pt modelId="{02678169-9B6A-4478-9382-CEE92866542E}" type="pres">
      <dgm:prSet presAssocID="{D9269D31-11D5-41F8-8925-FD49094A08CB}" presName="hierRoot2" presStyleCnt="0">
        <dgm:presLayoutVars>
          <dgm:hierBranch val="init"/>
        </dgm:presLayoutVars>
      </dgm:prSet>
      <dgm:spPr/>
    </dgm:pt>
    <dgm:pt modelId="{1EC0C8B7-F275-4719-8767-1167496A05EA}" type="pres">
      <dgm:prSet presAssocID="{D9269D31-11D5-41F8-8925-FD49094A08CB}" presName="rootComposite" presStyleCnt="0"/>
      <dgm:spPr/>
    </dgm:pt>
    <dgm:pt modelId="{D053C6A5-7F59-4A4C-A3BA-35AFEB782D39}" type="pres">
      <dgm:prSet presAssocID="{D9269D31-11D5-41F8-8925-FD49094A08CB}" presName="rootText" presStyleLbl="node3" presStyleIdx="2" presStyleCnt="13">
        <dgm:presLayoutVars>
          <dgm:chPref val="3"/>
        </dgm:presLayoutVars>
      </dgm:prSet>
      <dgm:spPr/>
    </dgm:pt>
    <dgm:pt modelId="{63781511-A1A5-4409-84BF-701B50D16BB8}" type="pres">
      <dgm:prSet presAssocID="{D9269D31-11D5-41F8-8925-FD49094A08CB}" presName="rootConnector" presStyleLbl="node3" presStyleIdx="2" presStyleCnt="13"/>
      <dgm:spPr/>
    </dgm:pt>
    <dgm:pt modelId="{2D5C7910-FCC8-4700-AD9C-A4FB0C32E5DF}" type="pres">
      <dgm:prSet presAssocID="{D9269D31-11D5-41F8-8925-FD49094A08CB}" presName="hierChild4" presStyleCnt="0"/>
      <dgm:spPr/>
    </dgm:pt>
    <dgm:pt modelId="{A256128D-B001-464C-9360-24DEE5424F8B}" type="pres">
      <dgm:prSet presAssocID="{79A866D0-59A5-4C80-BBB2-D290502E5C63}" presName="Name37" presStyleLbl="parChTrans1D4" presStyleIdx="2" presStyleCnt="5"/>
      <dgm:spPr/>
    </dgm:pt>
    <dgm:pt modelId="{78F68D59-C64D-48AF-94D4-02EA34082916}" type="pres">
      <dgm:prSet presAssocID="{A23BD631-92D1-483B-BEF6-DE11FFFB300A}" presName="hierRoot2" presStyleCnt="0">
        <dgm:presLayoutVars>
          <dgm:hierBranch val="init"/>
        </dgm:presLayoutVars>
      </dgm:prSet>
      <dgm:spPr/>
    </dgm:pt>
    <dgm:pt modelId="{A11BE760-5854-4D63-A28F-60DAD1BE8B85}" type="pres">
      <dgm:prSet presAssocID="{A23BD631-92D1-483B-BEF6-DE11FFFB300A}" presName="rootComposite" presStyleCnt="0"/>
      <dgm:spPr/>
    </dgm:pt>
    <dgm:pt modelId="{848014B0-CDBC-4033-8EBE-A0576838A97D}" type="pres">
      <dgm:prSet presAssocID="{A23BD631-92D1-483B-BEF6-DE11FFFB300A}" presName="rootText" presStyleLbl="node4" presStyleIdx="2" presStyleCnt="5">
        <dgm:presLayoutVars>
          <dgm:chPref val="3"/>
        </dgm:presLayoutVars>
      </dgm:prSet>
      <dgm:spPr/>
    </dgm:pt>
    <dgm:pt modelId="{60CB559D-CD9E-48FC-B0FB-252E9D0A82B4}" type="pres">
      <dgm:prSet presAssocID="{A23BD631-92D1-483B-BEF6-DE11FFFB300A}" presName="rootConnector" presStyleLbl="node4" presStyleIdx="2" presStyleCnt="5"/>
      <dgm:spPr/>
    </dgm:pt>
    <dgm:pt modelId="{D47CE4C6-5B0F-4CCE-B866-48736C4E1752}" type="pres">
      <dgm:prSet presAssocID="{A23BD631-92D1-483B-BEF6-DE11FFFB300A}" presName="hierChild4" presStyleCnt="0"/>
      <dgm:spPr/>
    </dgm:pt>
    <dgm:pt modelId="{52C08FF9-0DB3-42DC-8C6B-B004B74E5BCB}" type="pres">
      <dgm:prSet presAssocID="{A23BD631-92D1-483B-BEF6-DE11FFFB300A}" presName="hierChild5" presStyleCnt="0"/>
      <dgm:spPr/>
    </dgm:pt>
    <dgm:pt modelId="{09E20978-D7ED-419D-97FA-3ED883FDB2F4}" type="pres">
      <dgm:prSet presAssocID="{D9269D31-11D5-41F8-8925-FD49094A08CB}" presName="hierChild5" presStyleCnt="0"/>
      <dgm:spPr/>
    </dgm:pt>
    <dgm:pt modelId="{AE86862E-5E40-4C88-A748-325544FB8D89}" type="pres">
      <dgm:prSet presAssocID="{60ECFB43-70A2-43E1-BFE4-EDBB95576FA9}" presName="Name37" presStyleLbl="parChTrans1D3" presStyleIdx="3" presStyleCnt="14"/>
      <dgm:spPr/>
    </dgm:pt>
    <dgm:pt modelId="{D31F30ED-7375-4B6B-9D01-635669A6EB0D}" type="pres">
      <dgm:prSet presAssocID="{37487703-C192-4D14-BE01-DF32077125CA}" presName="hierRoot2" presStyleCnt="0">
        <dgm:presLayoutVars>
          <dgm:hierBranch val="init"/>
        </dgm:presLayoutVars>
      </dgm:prSet>
      <dgm:spPr/>
    </dgm:pt>
    <dgm:pt modelId="{31224434-0B38-455D-B1B0-35E181427200}" type="pres">
      <dgm:prSet presAssocID="{37487703-C192-4D14-BE01-DF32077125CA}" presName="rootComposite" presStyleCnt="0"/>
      <dgm:spPr/>
    </dgm:pt>
    <dgm:pt modelId="{1F7ED2C9-1FF8-499B-BC78-BC9F814FC8E3}" type="pres">
      <dgm:prSet presAssocID="{37487703-C192-4D14-BE01-DF32077125CA}" presName="rootText" presStyleLbl="node3" presStyleIdx="3" presStyleCnt="13" custScaleY="129539">
        <dgm:presLayoutVars>
          <dgm:chPref val="3"/>
        </dgm:presLayoutVars>
      </dgm:prSet>
      <dgm:spPr/>
    </dgm:pt>
    <dgm:pt modelId="{5BD60CAD-F024-4FAE-9EB2-EB38A30C4247}" type="pres">
      <dgm:prSet presAssocID="{37487703-C192-4D14-BE01-DF32077125CA}" presName="rootConnector" presStyleLbl="node3" presStyleIdx="3" presStyleCnt="13"/>
      <dgm:spPr/>
    </dgm:pt>
    <dgm:pt modelId="{CF0E6478-78DC-4365-AF95-DB607D9B01CF}" type="pres">
      <dgm:prSet presAssocID="{37487703-C192-4D14-BE01-DF32077125CA}" presName="hierChild4" presStyleCnt="0"/>
      <dgm:spPr/>
    </dgm:pt>
    <dgm:pt modelId="{9A1FAECC-9E4A-4547-ABEF-A3D1B0BAF80A}" type="pres">
      <dgm:prSet presAssocID="{37487703-C192-4D14-BE01-DF32077125CA}" presName="hierChild5" presStyleCnt="0"/>
      <dgm:spPr/>
    </dgm:pt>
    <dgm:pt modelId="{A83778F2-520F-48EF-BEF4-DEA7D410F65B}" type="pres">
      <dgm:prSet presAssocID="{6FC7FF81-B1C4-4ACD-A509-E54CDB511539}" presName="Name37" presStyleLbl="parChTrans1D3" presStyleIdx="4" presStyleCnt="14"/>
      <dgm:spPr/>
    </dgm:pt>
    <dgm:pt modelId="{32794D68-83D3-43E4-BDE9-294B470237A8}" type="pres">
      <dgm:prSet presAssocID="{AE8A264E-144D-4CFD-AD3B-A4A32D05E83D}" presName="hierRoot2" presStyleCnt="0">
        <dgm:presLayoutVars>
          <dgm:hierBranch val="init"/>
        </dgm:presLayoutVars>
      </dgm:prSet>
      <dgm:spPr/>
    </dgm:pt>
    <dgm:pt modelId="{37CB94E6-0FAC-4FD8-A4DE-5C040AE7990F}" type="pres">
      <dgm:prSet presAssocID="{AE8A264E-144D-4CFD-AD3B-A4A32D05E83D}" presName="rootComposite" presStyleCnt="0"/>
      <dgm:spPr/>
    </dgm:pt>
    <dgm:pt modelId="{EEC10F8B-8ED2-4DBA-8A82-C95C58E818EC}" type="pres">
      <dgm:prSet presAssocID="{AE8A264E-144D-4CFD-AD3B-A4A32D05E83D}" presName="rootText" presStyleLbl="node3" presStyleIdx="4" presStyleCnt="13" custScaleY="142595">
        <dgm:presLayoutVars>
          <dgm:chPref val="3"/>
        </dgm:presLayoutVars>
      </dgm:prSet>
      <dgm:spPr/>
    </dgm:pt>
    <dgm:pt modelId="{D7DAFA47-A6DD-4F72-93DF-E0AA81B98396}" type="pres">
      <dgm:prSet presAssocID="{AE8A264E-144D-4CFD-AD3B-A4A32D05E83D}" presName="rootConnector" presStyleLbl="node3" presStyleIdx="4" presStyleCnt="13"/>
      <dgm:spPr/>
    </dgm:pt>
    <dgm:pt modelId="{3C7C6850-0ADC-444F-BBA1-35CE0419ECB0}" type="pres">
      <dgm:prSet presAssocID="{AE8A264E-144D-4CFD-AD3B-A4A32D05E83D}" presName="hierChild4" presStyleCnt="0"/>
      <dgm:spPr/>
    </dgm:pt>
    <dgm:pt modelId="{221EFF64-4C96-44FD-898B-1144279A2C34}" type="pres">
      <dgm:prSet presAssocID="{AE8A264E-144D-4CFD-AD3B-A4A32D05E83D}" presName="hierChild5" presStyleCnt="0"/>
      <dgm:spPr/>
    </dgm:pt>
    <dgm:pt modelId="{2327DFF5-8139-42D3-9277-86BC793EA824}" type="pres">
      <dgm:prSet presAssocID="{826CDF98-E894-422F-BEA1-3DEB25F861A1}" presName="Name37" presStyleLbl="parChTrans1D3" presStyleIdx="5" presStyleCnt="14"/>
      <dgm:spPr/>
    </dgm:pt>
    <dgm:pt modelId="{AC0C0C55-D5F9-43E1-9DA1-15F5B7D71BFB}" type="pres">
      <dgm:prSet presAssocID="{02C66D8D-AF2E-4C00-821F-B9A0BB178A99}" presName="hierRoot2" presStyleCnt="0">
        <dgm:presLayoutVars>
          <dgm:hierBranch val="init"/>
        </dgm:presLayoutVars>
      </dgm:prSet>
      <dgm:spPr/>
    </dgm:pt>
    <dgm:pt modelId="{2657FD65-E952-4C21-A218-508155E928ED}" type="pres">
      <dgm:prSet presAssocID="{02C66D8D-AF2E-4C00-821F-B9A0BB178A99}" presName="rootComposite" presStyleCnt="0"/>
      <dgm:spPr/>
    </dgm:pt>
    <dgm:pt modelId="{B6C79875-2357-4144-9489-FE36AE7E2A9F}" type="pres">
      <dgm:prSet presAssocID="{02C66D8D-AF2E-4C00-821F-B9A0BB178A99}" presName="rootText" presStyleLbl="node3" presStyleIdx="5" presStyleCnt="13" custScaleY="178338">
        <dgm:presLayoutVars>
          <dgm:chPref val="3"/>
        </dgm:presLayoutVars>
      </dgm:prSet>
      <dgm:spPr/>
    </dgm:pt>
    <dgm:pt modelId="{37067235-2158-4562-8001-25D25C95A93C}" type="pres">
      <dgm:prSet presAssocID="{02C66D8D-AF2E-4C00-821F-B9A0BB178A99}" presName="rootConnector" presStyleLbl="node3" presStyleIdx="5" presStyleCnt="13"/>
      <dgm:spPr/>
    </dgm:pt>
    <dgm:pt modelId="{9E73E495-7736-4F9B-B8A7-F5169F9E5ACA}" type="pres">
      <dgm:prSet presAssocID="{02C66D8D-AF2E-4C00-821F-B9A0BB178A99}" presName="hierChild4" presStyleCnt="0"/>
      <dgm:spPr/>
    </dgm:pt>
    <dgm:pt modelId="{164A4E46-854D-4593-B860-ED7633354064}" type="pres">
      <dgm:prSet presAssocID="{02C66D8D-AF2E-4C00-821F-B9A0BB178A99}" presName="hierChild5" presStyleCnt="0"/>
      <dgm:spPr/>
    </dgm:pt>
    <dgm:pt modelId="{22AC5C3D-B9E0-49FF-AE4F-9B3CB78BABDE}" type="pres">
      <dgm:prSet presAssocID="{AF2A54EC-CC00-473E-B80F-74945A00F2B6}" presName="Name37" presStyleLbl="parChTrans1D3" presStyleIdx="6" presStyleCnt="14"/>
      <dgm:spPr/>
    </dgm:pt>
    <dgm:pt modelId="{3012A6BC-C714-4932-B29F-7A41C91FBEC5}" type="pres">
      <dgm:prSet presAssocID="{56E8DF6D-6856-478B-A462-2E65385D41FF}" presName="hierRoot2" presStyleCnt="0">
        <dgm:presLayoutVars>
          <dgm:hierBranch val="init"/>
        </dgm:presLayoutVars>
      </dgm:prSet>
      <dgm:spPr/>
    </dgm:pt>
    <dgm:pt modelId="{C22A0BCB-C12B-417A-BA53-08C42D82E20C}" type="pres">
      <dgm:prSet presAssocID="{56E8DF6D-6856-478B-A462-2E65385D41FF}" presName="rootComposite" presStyleCnt="0"/>
      <dgm:spPr/>
    </dgm:pt>
    <dgm:pt modelId="{9C39FAEE-FAB0-4E9F-92F0-4B19388F4DCD}" type="pres">
      <dgm:prSet presAssocID="{56E8DF6D-6856-478B-A462-2E65385D41FF}" presName="rootText" presStyleLbl="node3" presStyleIdx="6" presStyleCnt="13" custScaleY="116482">
        <dgm:presLayoutVars>
          <dgm:chPref val="3"/>
        </dgm:presLayoutVars>
      </dgm:prSet>
      <dgm:spPr/>
    </dgm:pt>
    <dgm:pt modelId="{1AB3A6F4-A1FD-4C15-90A4-5F44400C9AB7}" type="pres">
      <dgm:prSet presAssocID="{56E8DF6D-6856-478B-A462-2E65385D41FF}" presName="rootConnector" presStyleLbl="node3" presStyleIdx="6" presStyleCnt="13"/>
      <dgm:spPr/>
    </dgm:pt>
    <dgm:pt modelId="{A1B5FCAE-5176-462A-9AAE-BD45D9404A0C}" type="pres">
      <dgm:prSet presAssocID="{56E8DF6D-6856-478B-A462-2E65385D41FF}" presName="hierChild4" presStyleCnt="0"/>
      <dgm:spPr/>
    </dgm:pt>
    <dgm:pt modelId="{801CF8ED-5D35-4786-98EA-FDA46973E4C0}" type="pres">
      <dgm:prSet presAssocID="{56E8DF6D-6856-478B-A462-2E65385D41FF}" presName="hierChild5" presStyleCnt="0"/>
      <dgm:spPr/>
    </dgm:pt>
    <dgm:pt modelId="{764E8BD5-17B6-481F-9EC2-EC65D7390DD4}" type="pres">
      <dgm:prSet presAssocID="{991F8BBC-00AD-46EE-8C5D-319671B437DE}" presName="hierChild5" presStyleCnt="0"/>
      <dgm:spPr/>
    </dgm:pt>
    <dgm:pt modelId="{FF8303A8-6A4C-43F0-A812-9E8F7CB29F3E}" type="pres">
      <dgm:prSet presAssocID="{F7B1B69C-085C-4B25-920D-34CBCAF3D676}" presName="Name37" presStyleLbl="parChTrans1D2" presStyleIdx="2" presStyleCnt="11"/>
      <dgm:spPr/>
    </dgm:pt>
    <dgm:pt modelId="{C603F161-1140-4735-B83C-5C816AAD52FA}" type="pres">
      <dgm:prSet presAssocID="{ED3F3D78-DD09-4279-8DB9-0713FF4DD91C}" presName="hierRoot2" presStyleCnt="0">
        <dgm:presLayoutVars>
          <dgm:hierBranch val="init"/>
        </dgm:presLayoutVars>
      </dgm:prSet>
      <dgm:spPr/>
    </dgm:pt>
    <dgm:pt modelId="{1095A3DD-4D36-4F0B-A7FE-C2F20616E49A}" type="pres">
      <dgm:prSet presAssocID="{ED3F3D78-DD09-4279-8DB9-0713FF4DD91C}" presName="rootComposite" presStyleCnt="0"/>
      <dgm:spPr/>
    </dgm:pt>
    <dgm:pt modelId="{38DEFE61-30BE-4174-8874-98000DCE8063}" type="pres">
      <dgm:prSet presAssocID="{ED3F3D78-DD09-4279-8DB9-0713FF4DD91C}" presName="rootText" presStyleLbl="node2" presStyleIdx="2" presStyleCnt="4" custScaleX="142357">
        <dgm:presLayoutVars>
          <dgm:chPref val="3"/>
        </dgm:presLayoutVars>
      </dgm:prSet>
      <dgm:spPr/>
    </dgm:pt>
    <dgm:pt modelId="{DC38307B-2FDE-474D-9BAF-A1ABA76A6499}" type="pres">
      <dgm:prSet presAssocID="{ED3F3D78-DD09-4279-8DB9-0713FF4DD91C}" presName="rootConnector" presStyleLbl="node2" presStyleIdx="2" presStyleCnt="4"/>
      <dgm:spPr/>
    </dgm:pt>
    <dgm:pt modelId="{358EC632-4033-485E-B96B-D212E9E9D002}" type="pres">
      <dgm:prSet presAssocID="{ED3F3D78-DD09-4279-8DB9-0713FF4DD91C}" presName="hierChild4" presStyleCnt="0"/>
      <dgm:spPr/>
    </dgm:pt>
    <dgm:pt modelId="{415BFAB5-F34A-4970-A6DD-32EFBDFC1E39}" type="pres">
      <dgm:prSet presAssocID="{20628F1B-5170-4E9B-9959-679334AE1031}" presName="Name37" presStyleLbl="parChTrans1D3" presStyleIdx="7" presStyleCnt="14"/>
      <dgm:spPr/>
    </dgm:pt>
    <dgm:pt modelId="{7E8750A7-3E81-4184-86D1-AB0B79E3B28C}" type="pres">
      <dgm:prSet presAssocID="{89FCBD5B-2648-46B0-863E-61AC8E06758D}" presName="hierRoot2" presStyleCnt="0">
        <dgm:presLayoutVars>
          <dgm:hierBranch val="init"/>
        </dgm:presLayoutVars>
      </dgm:prSet>
      <dgm:spPr/>
    </dgm:pt>
    <dgm:pt modelId="{86FE7B7F-FD53-481B-8E19-C53D17FEB233}" type="pres">
      <dgm:prSet presAssocID="{89FCBD5B-2648-46B0-863E-61AC8E06758D}" presName="rootComposite" presStyleCnt="0"/>
      <dgm:spPr/>
    </dgm:pt>
    <dgm:pt modelId="{43F3B60D-2763-445F-B441-6BC73E211B1D}" type="pres">
      <dgm:prSet presAssocID="{89FCBD5B-2648-46B0-863E-61AC8E06758D}" presName="rootText" presStyleLbl="node3" presStyleIdx="7" presStyleCnt="13" custScaleY="149123">
        <dgm:presLayoutVars>
          <dgm:chPref val="3"/>
        </dgm:presLayoutVars>
      </dgm:prSet>
      <dgm:spPr/>
    </dgm:pt>
    <dgm:pt modelId="{27349780-A503-4884-8811-480C6589141E}" type="pres">
      <dgm:prSet presAssocID="{89FCBD5B-2648-46B0-863E-61AC8E06758D}" presName="rootConnector" presStyleLbl="node3" presStyleIdx="7" presStyleCnt="13"/>
      <dgm:spPr/>
    </dgm:pt>
    <dgm:pt modelId="{521847AC-7700-4091-BC4F-1C5EC1B62CD5}" type="pres">
      <dgm:prSet presAssocID="{89FCBD5B-2648-46B0-863E-61AC8E06758D}" presName="hierChild4" presStyleCnt="0"/>
      <dgm:spPr/>
    </dgm:pt>
    <dgm:pt modelId="{8DED9543-0376-47F9-AA84-7983DE2BE2CD}" type="pres">
      <dgm:prSet presAssocID="{89FCBD5B-2648-46B0-863E-61AC8E06758D}" presName="hierChild5" presStyleCnt="0"/>
      <dgm:spPr/>
    </dgm:pt>
    <dgm:pt modelId="{EF5EED1D-4997-4F82-A191-2CDDB896F2BC}" type="pres">
      <dgm:prSet presAssocID="{DFA4D6DD-D19A-4A33-91D1-483EF2284158}" presName="Name37" presStyleLbl="parChTrans1D3" presStyleIdx="8" presStyleCnt="14"/>
      <dgm:spPr/>
    </dgm:pt>
    <dgm:pt modelId="{1175DD12-5949-481F-AA47-B67D99212C4D}" type="pres">
      <dgm:prSet presAssocID="{FF949B8D-DF4A-4B5C-8AA1-174C84D2D080}" presName="hierRoot2" presStyleCnt="0">
        <dgm:presLayoutVars>
          <dgm:hierBranch val="init"/>
        </dgm:presLayoutVars>
      </dgm:prSet>
      <dgm:spPr/>
    </dgm:pt>
    <dgm:pt modelId="{A0713D1B-ECD5-41B2-8F2E-0E95A1A227B9}" type="pres">
      <dgm:prSet presAssocID="{FF949B8D-DF4A-4B5C-8AA1-174C84D2D080}" presName="rootComposite" presStyleCnt="0"/>
      <dgm:spPr/>
    </dgm:pt>
    <dgm:pt modelId="{D61FCDA2-DF6E-4706-96E4-450B7D869BDC}" type="pres">
      <dgm:prSet presAssocID="{FF949B8D-DF4A-4B5C-8AA1-174C84D2D080}" presName="rootText" presStyleLbl="node3" presStyleIdx="8" presStyleCnt="13">
        <dgm:presLayoutVars>
          <dgm:chPref val="3"/>
        </dgm:presLayoutVars>
      </dgm:prSet>
      <dgm:spPr/>
    </dgm:pt>
    <dgm:pt modelId="{3B664A6A-9E45-4B97-B25B-FF7703093E06}" type="pres">
      <dgm:prSet presAssocID="{FF949B8D-DF4A-4B5C-8AA1-174C84D2D080}" presName="rootConnector" presStyleLbl="node3" presStyleIdx="8" presStyleCnt="13"/>
      <dgm:spPr/>
    </dgm:pt>
    <dgm:pt modelId="{DE014F05-74F6-4781-BAF8-14C8A15A5024}" type="pres">
      <dgm:prSet presAssocID="{FF949B8D-DF4A-4B5C-8AA1-174C84D2D080}" presName="hierChild4" presStyleCnt="0"/>
      <dgm:spPr/>
    </dgm:pt>
    <dgm:pt modelId="{292CF10E-5752-472A-BB18-ACF83D9939D3}" type="pres">
      <dgm:prSet presAssocID="{FF949B8D-DF4A-4B5C-8AA1-174C84D2D080}" presName="hierChild5" presStyleCnt="0"/>
      <dgm:spPr/>
    </dgm:pt>
    <dgm:pt modelId="{A5A9CDC3-945B-4360-9221-F93F367DBCC2}" type="pres">
      <dgm:prSet presAssocID="{212A439E-3FFE-4C16-AFC4-200E0A2EE6A9}" presName="Name37" presStyleLbl="parChTrans1D3" presStyleIdx="9" presStyleCnt="14"/>
      <dgm:spPr/>
    </dgm:pt>
    <dgm:pt modelId="{36E408CF-EC2E-4B90-9F98-CABD7FA5FD3C}" type="pres">
      <dgm:prSet presAssocID="{2B5BD901-E8A1-41EE-B574-CC9C521BB07B}" presName="hierRoot2" presStyleCnt="0">
        <dgm:presLayoutVars>
          <dgm:hierBranch val="init"/>
        </dgm:presLayoutVars>
      </dgm:prSet>
      <dgm:spPr/>
    </dgm:pt>
    <dgm:pt modelId="{5B312688-3CC9-4708-812C-43B0AD88FD6B}" type="pres">
      <dgm:prSet presAssocID="{2B5BD901-E8A1-41EE-B574-CC9C521BB07B}" presName="rootComposite" presStyleCnt="0"/>
      <dgm:spPr/>
    </dgm:pt>
    <dgm:pt modelId="{AC9BA130-7F20-42AD-A4AF-AC951A16BA95}" type="pres">
      <dgm:prSet presAssocID="{2B5BD901-E8A1-41EE-B574-CC9C521BB07B}" presName="rootText" presStyleLbl="node3" presStyleIdx="9" presStyleCnt="13" custScaleY="111065">
        <dgm:presLayoutVars>
          <dgm:chPref val="3"/>
        </dgm:presLayoutVars>
      </dgm:prSet>
      <dgm:spPr/>
    </dgm:pt>
    <dgm:pt modelId="{5A093825-B62A-4750-A710-4CB7148C2FEB}" type="pres">
      <dgm:prSet presAssocID="{2B5BD901-E8A1-41EE-B574-CC9C521BB07B}" presName="rootConnector" presStyleLbl="node3" presStyleIdx="9" presStyleCnt="13"/>
      <dgm:spPr/>
    </dgm:pt>
    <dgm:pt modelId="{AE0F4FC6-DD3B-46F5-8397-881CF29B76E7}" type="pres">
      <dgm:prSet presAssocID="{2B5BD901-E8A1-41EE-B574-CC9C521BB07B}" presName="hierChild4" presStyleCnt="0"/>
      <dgm:spPr/>
    </dgm:pt>
    <dgm:pt modelId="{38742CEA-2BF7-4505-A4AE-05A11DF06FAA}" type="pres">
      <dgm:prSet presAssocID="{2B5BD901-E8A1-41EE-B574-CC9C521BB07B}" presName="hierChild5" presStyleCnt="0"/>
      <dgm:spPr/>
    </dgm:pt>
    <dgm:pt modelId="{9EF773FD-C0EF-44EF-904B-E526D841729C}" type="pres">
      <dgm:prSet presAssocID="{824A11D4-6E17-426B-B3FC-D39181A7E063}" presName="Name37" presStyleLbl="parChTrans1D3" presStyleIdx="10" presStyleCnt="14"/>
      <dgm:spPr/>
    </dgm:pt>
    <dgm:pt modelId="{5FD9B55D-23C7-4194-9405-BDA50699D24C}" type="pres">
      <dgm:prSet presAssocID="{AB84E9FA-31C5-452E-B310-8E7393921755}" presName="hierRoot2" presStyleCnt="0">
        <dgm:presLayoutVars>
          <dgm:hierBranch val="init"/>
        </dgm:presLayoutVars>
      </dgm:prSet>
      <dgm:spPr/>
    </dgm:pt>
    <dgm:pt modelId="{15D4AAC7-8867-4B24-B8FC-8E667ACE37F2}" type="pres">
      <dgm:prSet presAssocID="{AB84E9FA-31C5-452E-B310-8E7393921755}" presName="rootComposite" presStyleCnt="0"/>
      <dgm:spPr/>
    </dgm:pt>
    <dgm:pt modelId="{5D3E65B9-3CCB-4CF6-82AD-6D38481B657A}" type="pres">
      <dgm:prSet presAssocID="{AB84E9FA-31C5-452E-B310-8E7393921755}" presName="rootText" presStyleLbl="node3" presStyleIdx="10" presStyleCnt="13" custScaleX="109144">
        <dgm:presLayoutVars>
          <dgm:chPref val="3"/>
        </dgm:presLayoutVars>
      </dgm:prSet>
      <dgm:spPr/>
    </dgm:pt>
    <dgm:pt modelId="{F28A8EBB-BBAD-43FB-B824-85149836BE1E}" type="pres">
      <dgm:prSet presAssocID="{AB84E9FA-31C5-452E-B310-8E7393921755}" presName="rootConnector" presStyleLbl="node3" presStyleIdx="10" presStyleCnt="13"/>
      <dgm:spPr/>
    </dgm:pt>
    <dgm:pt modelId="{E06E1E99-6F16-475F-9BD8-6BDAE258345E}" type="pres">
      <dgm:prSet presAssocID="{AB84E9FA-31C5-452E-B310-8E7393921755}" presName="hierChild4" presStyleCnt="0"/>
      <dgm:spPr/>
    </dgm:pt>
    <dgm:pt modelId="{6F5F35BD-EF27-4619-B763-7B72A0DDDC0A}" type="pres">
      <dgm:prSet presAssocID="{E13E59D2-25AA-41F0-AFF2-8F40A6A229CE}" presName="Name37" presStyleLbl="parChTrans1D4" presStyleIdx="3" presStyleCnt="5"/>
      <dgm:spPr/>
    </dgm:pt>
    <dgm:pt modelId="{4CDDF992-76C5-464D-9EBB-DEE045F4CC48}" type="pres">
      <dgm:prSet presAssocID="{03375B42-DD21-4688-9B09-463F62795C55}" presName="hierRoot2" presStyleCnt="0">
        <dgm:presLayoutVars>
          <dgm:hierBranch val="init"/>
        </dgm:presLayoutVars>
      </dgm:prSet>
      <dgm:spPr/>
    </dgm:pt>
    <dgm:pt modelId="{627D7CDA-230A-4983-81A0-D2EEB91D69A3}" type="pres">
      <dgm:prSet presAssocID="{03375B42-DD21-4688-9B09-463F62795C55}" presName="rootComposite" presStyleCnt="0"/>
      <dgm:spPr/>
    </dgm:pt>
    <dgm:pt modelId="{DD6A76A0-4EC7-47BD-B09F-69BAA231253B}" type="pres">
      <dgm:prSet presAssocID="{03375B42-DD21-4688-9B09-463F62795C55}" presName="rootText" presStyleLbl="node4" presStyleIdx="3" presStyleCnt="5" custScaleX="121732">
        <dgm:presLayoutVars>
          <dgm:chPref val="3"/>
        </dgm:presLayoutVars>
      </dgm:prSet>
      <dgm:spPr/>
    </dgm:pt>
    <dgm:pt modelId="{BB1BA9EE-9136-4EDB-88BC-88EC8A10F8A8}" type="pres">
      <dgm:prSet presAssocID="{03375B42-DD21-4688-9B09-463F62795C55}" presName="rootConnector" presStyleLbl="node4" presStyleIdx="3" presStyleCnt="5"/>
      <dgm:spPr/>
    </dgm:pt>
    <dgm:pt modelId="{47450122-A77F-4A64-BBC6-8DC8C5B07B21}" type="pres">
      <dgm:prSet presAssocID="{03375B42-DD21-4688-9B09-463F62795C55}" presName="hierChild4" presStyleCnt="0"/>
      <dgm:spPr/>
    </dgm:pt>
    <dgm:pt modelId="{AD4C9A31-1240-49E8-AC26-9A27A015BDFD}" type="pres">
      <dgm:prSet presAssocID="{03375B42-DD21-4688-9B09-463F62795C55}" presName="hierChild5" presStyleCnt="0"/>
      <dgm:spPr/>
    </dgm:pt>
    <dgm:pt modelId="{7E749965-1A05-4978-A41F-8C1892652EA1}" type="pres">
      <dgm:prSet presAssocID="{ED734250-22F6-4C79-9DA7-8457A1832427}" presName="Name37" presStyleLbl="parChTrans1D4" presStyleIdx="4" presStyleCnt="5"/>
      <dgm:spPr/>
    </dgm:pt>
    <dgm:pt modelId="{E5AA3F8C-696C-4F9F-8771-5B8CDAD2F3EF}" type="pres">
      <dgm:prSet presAssocID="{09C680D4-78DB-465E-A4A4-7321ED5FB276}" presName="hierRoot2" presStyleCnt="0">
        <dgm:presLayoutVars>
          <dgm:hierBranch val="init"/>
        </dgm:presLayoutVars>
      </dgm:prSet>
      <dgm:spPr/>
    </dgm:pt>
    <dgm:pt modelId="{38278611-031E-4F5A-AFF4-54373180E784}" type="pres">
      <dgm:prSet presAssocID="{09C680D4-78DB-465E-A4A4-7321ED5FB276}" presName="rootComposite" presStyleCnt="0"/>
      <dgm:spPr/>
    </dgm:pt>
    <dgm:pt modelId="{5C3A2FFE-B721-4CA3-9314-E676A6E44EAC}" type="pres">
      <dgm:prSet presAssocID="{09C680D4-78DB-465E-A4A4-7321ED5FB276}" presName="rootText" presStyleLbl="node4" presStyleIdx="4" presStyleCnt="5" custScaleX="124298">
        <dgm:presLayoutVars>
          <dgm:chPref val="3"/>
        </dgm:presLayoutVars>
      </dgm:prSet>
      <dgm:spPr/>
    </dgm:pt>
    <dgm:pt modelId="{5303D31C-B7AA-4342-8BAC-3F9CD9E5833F}" type="pres">
      <dgm:prSet presAssocID="{09C680D4-78DB-465E-A4A4-7321ED5FB276}" presName="rootConnector" presStyleLbl="node4" presStyleIdx="4" presStyleCnt="5"/>
      <dgm:spPr/>
    </dgm:pt>
    <dgm:pt modelId="{073F74C2-6D9D-4690-864D-AC1FCB5E8379}" type="pres">
      <dgm:prSet presAssocID="{09C680D4-78DB-465E-A4A4-7321ED5FB276}" presName="hierChild4" presStyleCnt="0"/>
      <dgm:spPr/>
    </dgm:pt>
    <dgm:pt modelId="{84BF8C20-623F-4941-99C6-89BECBB8A894}" type="pres">
      <dgm:prSet presAssocID="{09C680D4-78DB-465E-A4A4-7321ED5FB276}" presName="hierChild5" presStyleCnt="0"/>
      <dgm:spPr/>
    </dgm:pt>
    <dgm:pt modelId="{E3AD2F57-507B-4B07-AB51-450777C2EA0D}" type="pres">
      <dgm:prSet presAssocID="{AB84E9FA-31C5-452E-B310-8E7393921755}" presName="hierChild5" presStyleCnt="0"/>
      <dgm:spPr/>
    </dgm:pt>
    <dgm:pt modelId="{E1AC9FA1-439E-4939-B2FB-8DFB7DED6E90}" type="pres">
      <dgm:prSet presAssocID="{ED3F3D78-DD09-4279-8DB9-0713FF4DD91C}" presName="hierChild5" presStyleCnt="0"/>
      <dgm:spPr/>
    </dgm:pt>
    <dgm:pt modelId="{1025856B-2B75-49DD-A1E6-29B70F4843E6}" type="pres">
      <dgm:prSet presAssocID="{1C6A6A26-B5A4-4748-B1BB-C2DED593820C}" presName="Name37" presStyleLbl="parChTrans1D2" presStyleIdx="3" presStyleCnt="11"/>
      <dgm:spPr/>
    </dgm:pt>
    <dgm:pt modelId="{C365413F-FC47-4012-A633-94EB9C139F8A}" type="pres">
      <dgm:prSet presAssocID="{F4D2A7F0-2262-4B8A-8C99-D155E316F2D7}" presName="hierRoot2" presStyleCnt="0">
        <dgm:presLayoutVars>
          <dgm:hierBranch val="init"/>
        </dgm:presLayoutVars>
      </dgm:prSet>
      <dgm:spPr/>
    </dgm:pt>
    <dgm:pt modelId="{D3AFC60F-A632-4A74-958D-279AB7813573}" type="pres">
      <dgm:prSet presAssocID="{F4D2A7F0-2262-4B8A-8C99-D155E316F2D7}" presName="rootComposite" presStyleCnt="0"/>
      <dgm:spPr/>
    </dgm:pt>
    <dgm:pt modelId="{1ABF47A4-4FD3-44C1-B0E6-75CFA5AEC519}" type="pres">
      <dgm:prSet presAssocID="{F4D2A7F0-2262-4B8A-8C99-D155E316F2D7}" presName="rootText" presStyleLbl="node2" presStyleIdx="3" presStyleCnt="4" custScaleX="127188">
        <dgm:presLayoutVars>
          <dgm:chPref val="3"/>
        </dgm:presLayoutVars>
      </dgm:prSet>
      <dgm:spPr/>
    </dgm:pt>
    <dgm:pt modelId="{B88B0EDF-9456-4396-949F-F390A7DB32F1}" type="pres">
      <dgm:prSet presAssocID="{F4D2A7F0-2262-4B8A-8C99-D155E316F2D7}" presName="rootConnector" presStyleLbl="node2" presStyleIdx="3" presStyleCnt="4"/>
      <dgm:spPr/>
    </dgm:pt>
    <dgm:pt modelId="{488A489C-D201-4A55-B6EE-80933CF9EE47}" type="pres">
      <dgm:prSet presAssocID="{F4D2A7F0-2262-4B8A-8C99-D155E316F2D7}" presName="hierChild4" presStyleCnt="0"/>
      <dgm:spPr/>
    </dgm:pt>
    <dgm:pt modelId="{46EB148F-0276-48F0-976B-A7EA8D86F403}" type="pres">
      <dgm:prSet presAssocID="{D1EBADCE-41B8-402D-A5F0-A39F1195244B}" presName="Name37" presStyleLbl="parChTrans1D3" presStyleIdx="11" presStyleCnt="14"/>
      <dgm:spPr/>
    </dgm:pt>
    <dgm:pt modelId="{65FEAA0C-9DEB-4095-BF20-066390590B43}" type="pres">
      <dgm:prSet presAssocID="{71E3723C-5F20-4F5F-889C-9EFD9E12CF2F}" presName="hierRoot2" presStyleCnt="0">
        <dgm:presLayoutVars>
          <dgm:hierBranch val="init"/>
        </dgm:presLayoutVars>
      </dgm:prSet>
      <dgm:spPr/>
    </dgm:pt>
    <dgm:pt modelId="{3EEEC5DF-4AA1-4599-88C5-D9FB89BE6510}" type="pres">
      <dgm:prSet presAssocID="{71E3723C-5F20-4F5F-889C-9EFD9E12CF2F}" presName="rootComposite" presStyleCnt="0"/>
      <dgm:spPr/>
    </dgm:pt>
    <dgm:pt modelId="{B926B917-A94A-44A7-875D-9839CEEB38ED}" type="pres">
      <dgm:prSet presAssocID="{71E3723C-5F20-4F5F-889C-9EFD9E12CF2F}" presName="rootText" presStyleLbl="node3" presStyleIdx="11" presStyleCnt="13">
        <dgm:presLayoutVars>
          <dgm:chPref val="3"/>
        </dgm:presLayoutVars>
      </dgm:prSet>
      <dgm:spPr/>
    </dgm:pt>
    <dgm:pt modelId="{3FCD16E5-A2A8-4F39-8B30-34B16599EEF9}" type="pres">
      <dgm:prSet presAssocID="{71E3723C-5F20-4F5F-889C-9EFD9E12CF2F}" presName="rootConnector" presStyleLbl="node3" presStyleIdx="11" presStyleCnt="13"/>
      <dgm:spPr/>
    </dgm:pt>
    <dgm:pt modelId="{F09DB0F6-85B8-4294-8D5B-50C32CF64985}" type="pres">
      <dgm:prSet presAssocID="{71E3723C-5F20-4F5F-889C-9EFD9E12CF2F}" presName="hierChild4" presStyleCnt="0"/>
      <dgm:spPr/>
    </dgm:pt>
    <dgm:pt modelId="{EC98175A-63D3-4F5B-A5A6-4CF814D0DACC}" type="pres">
      <dgm:prSet presAssocID="{71E3723C-5F20-4F5F-889C-9EFD9E12CF2F}" presName="hierChild5" presStyleCnt="0"/>
      <dgm:spPr/>
    </dgm:pt>
    <dgm:pt modelId="{71E5F227-A024-4863-B01C-505A5854CB31}" type="pres">
      <dgm:prSet presAssocID="{FC540414-286E-4700-A8F4-472637F165BA}" presName="Name37" presStyleLbl="parChTrans1D3" presStyleIdx="12" presStyleCnt="14"/>
      <dgm:spPr/>
    </dgm:pt>
    <dgm:pt modelId="{CB67CAAC-47E7-41C1-A4BC-F21BF967873B}" type="pres">
      <dgm:prSet presAssocID="{068AB495-46AE-4CB8-903D-6F4000C7CB7B}" presName="hierRoot2" presStyleCnt="0">
        <dgm:presLayoutVars>
          <dgm:hierBranch val="init"/>
        </dgm:presLayoutVars>
      </dgm:prSet>
      <dgm:spPr/>
    </dgm:pt>
    <dgm:pt modelId="{665AF994-F818-465E-8EBB-828C062AB782}" type="pres">
      <dgm:prSet presAssocID="{068AB495-46AE-4CB8-903D-6F4000C7CB7B}" presName="rootComposite" presStyleCnt="0"/>
      <dgm:spPr/>
    </dgm:pt>
    <dgm:pt modelId="{553360C2-D609-4195-A333-39B7B700FAE8}" type="pres">
      <dgm:prSet presAssocID="{068AB495-46AE-4CB8-903D-6F4000C7CB7B}" presName="rootText" presStyleLbl="node3" presStyleIdx="12" presStyleCnt="13">
        <dgm:presLayoutVars>
          <dgm:chPref val="3"/>
        </dgm:presLayoutVars>
      </dgm:prSet>
      <dgm:spPr/>
    </dgm:pt>
    <dgm:pt modelId="{D42AF346-E166-4536-854B-202EF0E41319}" type="pres">
      <dgm:prSet presAssocID="{068AB495-46AE-4CB8-903D-6F4000C7CB7B}" presName="rootConnector" presStyleLbl="node3" presStyleIdx="12" presStyleCnt="13"/>
      <dgm:spPr/>
    </dgm:pt>
    <dgm:pt modelId="{8642D956-14BA-4CAD-91F5-ECF3EB3969BC}" type="pres">
      <dgm:prSet presAssocID="{068AB495-46AE-4CB8-903D-6F4000C7CB7B}" presName="hierChild4" presStyleCnt="0"/>
      <dgm:spPr/>
    </dgm:pt>
    <dgm:pt modelId="{B4BBA140-2A01-41A2-9547-2D534713227E}" type="pres">
      <dgm:prSet presAssocID="{068AB495-46AE-4CB8-903D-6F4000C7CB7B}" presName="hierChild5" presStyleCnt="0"/>
      <dgm:spPr/>
    </dgm:pt>
    <dgm:pt modelId="{C55052C3-CBE7-49E5-AD8B-90DCCFF0782D}" type="pres">
      <dgm:prSet presAssocID="{F4D2A7F0-2262-4B8A-8C99-D155E316F2D7}" presName="hierChild5" presStyleCnt="0"/>
      <dgm:spPr/>
    </dgm:pt>
    <dgm:pt modelId="{E8D9DE40-8959-4E0D-9D30-7E880897C13E}" type="pres">
      <dgm:prSet presAssocID="{8325E507-C8FB-44E6-87C3-9667228A1D9F}" presName="hierChild3" presStyleCnt="0"/>
      <dgm:spPr/>
    </dgm:pt>
    <dgm:pt modelId="{F5816784-840E-4E3F-A4C1-C506F06D398A}" type="pres">
      <dgm:prSet presAssocID="{E1B4EDA1-E90B-4A21-AD6E-CAD08D7B1675}" presName="Name111" presStyleLbl="parChTrans1D2" presStyleIdx="4" presStyleCnt="11"/>
      <dgm:spPr/>
    </dgm:pt>
    <dgm:pt modelId="{81C02A6A-5582-4008-9A08-1103FA1D11A6}" type="pres">
      <dgm:prSet presAssocID="{DA27A76E-8B41-45B6-9DC0-3B680104E0F4}" presName="hierRoot3" presStyleCnt="0">
        <dgm:presLayoutVars>
          <dgm:hierBranch val="init"/>
        </dgm:presLayoutVars>
      </dgm:prSet>
      <dgm:spPr/>
    </dgm:pt>
    <dgm:pt modelId="{3D8CD80D-991B-4DF5-BCAA-5EE5737B28EC}" type="pres">
      <dgm:prSet presAssocID="{DA27A76E-8B41-45B6-9DC0-3B680104E0F4}" presName="rootComposite3" presStyleCnt="0"/>
      <dgm:spPr/>
    </dgm:pt>
    <dgm:pt modelId="{E19A7430-79B1-463D-8849-44F4E087FC63}" type="pres">
      <dgm:prSet presAssocID="{DA27A76E-8B41-45B6-9DC0-3B680104E0F4}" presName="rootText3" presStyleLbl="asst1" presStyleIdx="0" presStyleCnt="8" custScaleX="154792" custScaleY="163106" custLinFactY="101025" custLinFactNeighborX="-4025" custLinFactNeighborY="200000">
        <dgm:presLayoutVars>
          <dgm:chPref val="3"/>
        </dgm:presLayoutVars>
      </dgm:prSet>
      <dgm:spPr/>
    </dgm:pt>
    <dgm:pt modelId="{201FB29E-6747-41A0-94DC-405FD9F9FB3D}" type="pres">
      <dgm:prSet presAssocID="{DA27A76E-8B41-45B6-9DC0-3B680104E0F4}" presName="rootConnector3" presStyleLbl="asst1" presStyleIdx="0" presStyleCnt="8"/>
      <dgm:spPr/>
    </dgm:pt>
    <dgm:pt modelId="{F085D726-D3E4-43CA-B1B9-5DC1B0278EF0}" type="pres">
      <dgm:prSet presAssocID="{DA27A76E-8B41-45B6-9DC0-3B680104E0F4}" presName="hierChild6" presStyleCnt="0"/>
      <dgm:spPr/>
    </dgm:pt>
    <dgm:pt modelId="{987324B4-29BE-43DE-9C17-F08D6F0F3221}" type="pres">
      <dgm:prSet presAssocID="{DA27A76E-8B41-45B6-9DC0-3B680104E0F4}" presName="hierChild7" presStyleCnt="0"/>
      <dgm:spPr/>
    </dgm:pt>
    <dgm:pt modelId="{46327AFF-0D72-4D30-8478-921CF1EC5495}" type="pres">
      <dgm:prSet presAssocID="{AF1408A2-F192-4AD6-ACC7-1D2CF5F5EAEF}" presName="Name111" presStyleLbl="parChTrans1D2" presStyleIdx="5" presStyleCnt="11"/>
      <dgm:spPr/>
    </dgm:pt>
    <dgm:pt modelId="{F0911BDE-2D0F-4606-AAB2-A47D43C5EFCD}" type="pres">
      <dgm:prSet presAssocID="{70BBDA86-A5D6-4E31-A57C-91BC0F13512B}" presName="hierRoot3" presStyleCnt="0">
        <dgm:presLayoutVars>
          <dgm:hierBranch val="init"/>
        </dgm:presLayoutVars>
      </dgm:prSet>
      <dgm:spPr/>
    </dgm:pt>
    <dgm:pt modelId="{18CC6C9E-B0BB-43AF-9277-8EE199B3F05B}" type="pres">
      <dgm:prSet presAssocID="{70BBDA86-A5D6-4E31-A57C-91BC0F13512B}" presName="rootComposite3" presStyleCnt="0"/>
      <dgm:spPr/>
    </dgm:pt>
    <dgm:pt modelId="{0F2D40FC-B559-43A8-831F-D5825FA6ABF8}" type="pres">
      <dgm:prSet presAssocID="{70BBDA86-A5D6-4E31-A57C-91BC0F13512B}" presName="rootText3" presStyleLbl="asst1" presStyleIdx="1" presStyleCnt="8" custScaleX="115642" custLinFactY="77165" custLinFactNeighborX="2949" custLinFactNeighborY="100000">
        <dgm:presLayoutVars>
          <dgm:chPref val="3"/>
        </dgm:presLayoutVars>
      </dgm:prSet>
      <dgm:spPr/>
    </dgm:pt>
    <dgm:pt modelId="{BE1BC9BC-08AF-4E28-AC32-5D2386C76E17}" type="pres">
      <dgm:prSet presAssocID="{70BBDA86-A5D6-4E31-A57C-91BC0F13512B}" presName="rootConnector3" presStyleLbl="asst1" presStyleIdx="1" presStyleCnt="8"/>
      <dgm:spPr/>
    </dgm:pt>
    <dgm:pt modelId="{53F454AA-42F5-4807-A56A-ACFB86C75547}" type="pres">
      <dgm:prSet presAssocID="{70BBDA86-A5D6-4E31-A57C-91BC0F13512B}" presName="hierChild6" presStyleCnt="0"/>
      <dgm:spPr/>
    </dgm:pt>
    <dgm:pt modelId="{62777F08-D5B9-4FDF-BDE0-355276BB54D7}" type="pres">
      <dgm:prSet presAssocID="{70BBDA86-A5D6-4E31-A57C-91BC0F13512B}" presName="hierChild7" presStyleCnt="0"/>
      <dgm:spPr/>
    </dgm:pt>
    <dgm:pt modelId="{FE7A8F6E-8DD9-4534-9A93-B588C5FA12AF}" type="pres">
      <dgm:prSet presAssocID="{B2B578CA-E012-4DBF-836B-8B945E04B18F}" presName="Name111" presStyleLbl="parChTrans1D3" presStyleIdx="13" presStyleCnt="14"/>
      <dgm:spPr/>
    </dgm:pt>
    <dgm:pt modelId="{FBBF2F38-03E7-4163-B518-EBF82AF12DD0}" type="pres">
      <dgm:prSet presAssocID="{DD4D5818-2B06-4458-A09C-1927F27A4D27}" presName="hierRoot3" presStyleCnt="0">
        <dgm:presLayoutVars>
          <dgm:hierBranch val="init"/>
        </dgm:presLayoutVars>
      </dgm:prSet>
      <dgm:spPr/>
    </dgm:pt>
    <dgm:pt modelId="{3DEB2AE7-2C75-4164-A03E-D28BD8475BE4}" type="pres">
      <dgm:prSet presAssocID="{DD4D5818-2B06-4458-A09C-1927F27A4D27}" presName="rootComposite3" presStyleCnt="0"/>
      <dgm:spPr/>
    </dgm:pt>
    <dgm:pt modelId="{144C50EA-3B81-4E38-9CC6-5A7D5FC71072}" type="pres">
      <dgm:prSet presAssocID="{DD4D5818-2B06-4458-A09C-1927F27A4D27}" presName="rootText3" presStyleLbl="asst1" presStyleIdx="2" presStyleCnt="8" custScaleY="150063" custLinFactY="105890" custLinFactNeighborX="13449" custLinFactNeighborY="200000">
        <dgm:presLayoutVars>
          <dgm:chPref val="3"/>
        </dgm:presLayoutVars>
      </dgm:prSet>
      <dgm:spPr/>
    </dgm:pt>
    <dgm:pt modelId="{743AFEC9-3A0C-44B6-B110-025CC0B71E8F}" type="pres">
      <dgm:prSet presAssocID="{DD4D5818-2B06-4458-A09C-1927F27A4D27}" presName="rootConnector3" presStyleLbl="asst1" presStyleIdx="2" presStyleCnt="8"/>
      <dgm:spPr/>
    </dgm:pt>
    <dgm:pt modelId="{C351C16D-EAB6-4529-B5FE-07891122D570}" type="pres">
      <dgm:prSet presAssocID="{DD4D5818-2B06-4458-A09C-1927F27A4D27}" presName="hierChild6" presStyleCnt="0"/>
      <dgm:spPr/>
    </dgm:pt>
    <dgm:pt modelId="{BE62AAD0-CD19-494F-AABA-CD8669F25A93}" type="pres">
      <dgm:prSet presAssocID="{DD4D5818-2B06-4458-A09C-1927F27A4D27}" presName="hierChild7" presStyleCnt="0"/>
      <dgm:spPr/>
    </dgm:pt>
    <dgm:pt modelId="{597899D3-53CE-48E4-B56E-CB3B9A9D533E}" type="pres">
      <dgm:prSet presAssocID="{58ACF2C4-257C-4F06-AC92-96C323265A7B}" presName="Name111" presStyleLbl="parChTrans1D2" presStyleIdx="6" presStyleCnt="11"/>
      <dgm:spPr/>
    </dgm:pt>
    <dgm:pt modelId="{61B4BBA6-3E7D-40A2-A62D-A2C4C87F2D0C}" type="pres">
      <dgm:prSet presAssocID="{4C6A6A33-38B7-4A98-B93A-A4185A9A9FA2}" presName="hierRoot3" presStyleCnt="0">
        <dgm:presLayoutVars>
          <dgm:hierBranch val="init"/>
        </dgm:presLayoutVars>
      </dgm:prSet>
      <dgm:spPr/>
    </dgm:pt>
    <dgm:pt modelId="{04236E01-CE59-459C-9D11-314F825D1307}" type="pres">
      <dgm:prSet presAssocID="{4C6A6A33-38B7-4A98-B93A-A4185A9A9FA2}" presName="rootComposite3" presStyleCnt="0"/>
      <dgm:spPr/>
    </dgm:pt>
    <dgm:pt modelId="{C1F1B90F-DE3D-4414-B25B-2676C6B87F75}" type="pres">
      <dgm:prSet presAssocID="{4C6A6A33-38B7-4A98-B93A-A4185A9A9FA2}" presName="rootText3" presStyleLbl="asst1" presStyleIdx="3" presStyleCnt="8" custScaleY="159252" custLinFactY="100000" custLinFactNeighborX="-3297" custLinFactNeighborY="142324">
        <dgm:presLayoutVars>
          <dgm:chPref val="3"/>
        </dgm:presLayoutVars>
      </dgm:prSet>
      <dgm:spPr/>
    </dgm:pt>
    <dgm:pt modelId="{D698BF4D-B5F2-4A9B-8F58-F3D781F99960}" type="pres">
      <dgm:prSet presAssocID="{4C6A6A33-38B7-4A98-B93A-A4185A9A9FA2}" presName="rootConnector3" presStyleLbl="asst1" presStyleIdx="3" presStyleCnt="8"/>
      <dgm:spPr/>
    </dgm:pt>
    <dgm:pt modelId="{227A2D71-2EEB-4752-A68C-1B243C73AECB}" type="pres">
      <dgm:prSet presAssocID="{4C6A6A33-38B7-4A98-B93A-A4185A9A9FA2}" presName="hierChild6" presStyleCnt="0"/>
      <dgm:spPr/>
    </dgm:pt>
    <dgm:pt modelId="{A1E87688-CC99-42B0-87C2-E57F6C05104E}" type="pres">
      <dgm:prSet presAssocID="{4C6A6A33-38B7-4A98-B93A-A4185A9A9FA2}" presName="hierChild7" presStyleCnt="0"/>
      <dgm:spPr/>
    </dgm:pt>
    <dgm:pt modelId="{1EF41630-349F-4F6E-8E02-50B92BD2AB12}" type="pres">
      <dgm:prSet presAssocID="{C7A0EC97-A121-42A0-9B4B-0E3E2FB262BB}" presName="Name111" presStyleLbl="parChTrans1D2" presStyleIdx="7" presStyleCnt="11"/>
      <dgm:spPr/>
    </dgm:pt>
    <dgm:pt modelId="{B5DBEF20-5872-401D-8138-9D624DE8CE91}" type="pres">
      <dgm:prSet presAssocID="{5EDBAA32-DA46-4DC0-9F1E-18A9B0DBFF28}" presName="hierRoot3" presStyleCnt="0">
        <dgm:presLayoutVars>
          <dgm:hierBranch val="init"/>
        </dgm:presLayoutVars>
      </dgm:prSet>
      <dgm:spPr/>
    </dgm:pt>
    <dgm:pt modelId="{315329A6-53AB-4FB2-9B90-F3692D838D6F}" type="pres">
      <dgm:prSet presAssocID="{5EDBAA32-DA46-4DC0-9F1E-18A9B0DBFF28}" presName="rootComposite3" presStyleCnt="0"/>
      <dgm:spPr/>
    </dgm:pt>
    <dgm:pt modelId="{48AD1806-F8CB-4129-B13D-8D63193CA73F}" type="pres">
      <dgm:prSet presAssocID="{5EDBAA32-DA46-4DC0-9F1E-18A9B0DBFF28}" presName="rootText3" presStyleLbl="asst1" presStyleIdx="4" presStyleCnt="8" custScaleX="111639" custScaleY="136670" custLinFactY="494386" custLinFactNeighborX="39800" custLinFactNeighborY="500000">
        <dgm:presLayoutVars>
          <dgm:chPref val="3"/>
        </dgm:presLayoutVars>
      </dgm:prSet>
      <dgm:spPr/>
    </dgm:pt>
    <dgm:pt modelId="{A2257B7F-6EDF-4F3D-9599-EBC7C3136A25}" type="pres">
      <dgm:prSet presAssocID="{5EDBAA32-DA46-4DC0-9F1E-18A9B0DBFF28}" presName="rootConnector3" presStyleLbl="asst1" presStyleIdx="4" presStyleCnt="8"/>
      <dgm:spPr/>
    </dgm:pt>
    <dgm:pt modelId="{0A80C6B5-F3B0-48DF-8474-EA5E1346A4A3}" type="pres">
      <dgm:prSet presAssocID="{5EDBAA32-DA46-4DC0-9F1E-18A9B0DBFF28}" presName="hierChild6" presStyleCnt="0"/>
      <dgm:spPr/>
    </dgm:pt>
    <dgm:pt modelId="{833D1D2A-F7CA-4576-8882-B9DECA7E183F}" type="pres">
      <dgm:prSet presAssocID="{5EDBAA32-DA46-4DC0-9F1E-18A9B0DBFF28}" presName="hierChild7" presStyleCnt="0"/>
      <dgm:spPr/>
    </dgm:pt>
    <dgm:pt modelId="{CEBFC174-A150-4D1C-9282-074458B93F72}" type="pres">
      <dgm:prSet presAssocID="{4F1C6045-A3F4-4944-BA2E-1EB991B01F1F}" presName="Name111" presStyleLbl="parChTrans1D2" presStyleIdx="8" presStyleCnt="11"/>
      <dgm:spPr/>
    </dgm:pt>
    <dgm:pt modelId="{C8E7E635-8976-4403-88F9-E95B8DBAB741}" type="pres">
      <dgm:prSet presAssocID="{2FB453B4-5981-4FF0-A24D-531CD968D0AE}" presName="hierRoot3" presStyleCnt="0">
        <dgm:presLayoutVars>
          <dgm:hierBranch val="init"/>
        </dgm:presLayoutVars>
      </dgm:prSet>
      <dgm:spPr/>
    </dgm:pt>
    <dgm:pt modelId="{083287C7-8FB2-4563-9B3C-0B2339048634}" type="pres">
      <dgm:prSet presAssocID="{2FB453B4-5981-4FF0-A24D-531CD968D0AE}" presName="rootComposite3" presStyleCnt="0"/>
      <dgm:spPr/>
    </dgm:pt>
    <dgm:pt modelId="{77062535-FF84-4B4C-9079-ABE68EBF8495}" type="pres">
      <dgm:prSet presAssocID="{2FB453B4-5981-4FF0-A24D-531CD968D0AE}" presName="rootText3" presStyleLbl="asst1" presStyleIdx="5" presStyleCnt="8" custScaleY="124706" custLinFactY="400000" custLinFactNeighborX="12063" custLinFactNeighborY="452386">
        <dgm:presLayoutVars>
          <dgm:chPref val="3"/>
        </dgm:presLayoutVars>
      </dgm:prSet>
      <dgm:spPr/>
    </dgm:pt>
    <dgm:pt modelId="{B0365E8C-8BD6-4274-80A7-08437594D23C}" type="pres">
      <dgm:prSet presAssocID="{2FB453B4-5981-4FF0-A24D-531CD968D0AE}" presName="rootConnector3" presStyleLbl="asst1" presStyleIdx="5" presStyleCnt="8"/>
      <dgm:spPr/>
    </dgm:pt>
    <dgm:pt modelId="{FDF4766D-8AFC-46EF-B78B-949B8376D473}" type="pres">
      <dgm:prSet presAssocID="{2FB453B4-5981-4FF0-A24D-531CD968D0AE}" presName="hierChild6" presStyleCnt="0"/>
      <dgm:spPr/>
    </dgm:pt>
    <dgm:pt modelId="{56A98E55-2E1C-4023-A152-E35F935DC846}" type="pres">
      <dgm:prSet presAssocID="{2FB453B4-5981-4FF0-A24D-531CD968D0AE}" presName="hierChild7" presStyleCnt="0"/>
      <dgm:spPr/>
    </dgm:pt>
    <dgm:pt modelId="{61397528-36D0-4C22-A8FA-A68DD8D58826}" type="pres">
      <dgm:prSet presAssocID="{485FD423-704C-497B-BE06-AFB1956CB162}" presName="Name111" presStyleLbl="parChTrans1D2" presStyleIdx="9" presStyleCnt="11"/>
      <dgm:spPr/>
    </dgm:pt>
    <dgm:pt modelId="{200DC52F-2206-4C00-9B70-C9818918AFE1}" type="pres">
      <dgm:prSet presAssocID="{4AC87AAC-04D7-4619-B4FA-9CA04D4D0153}" presName="hierRoot3" presStyleCnt="0">
        <dgm:presLayoutVars>
          <dgm:hierBranch val="init"/>
        </dgm:presLayoutVars>
      </dgm:prSet>
      <dgm:spPr/>
    </dgm:pt>
    <dgm:pt modelId="{EA7E8FC1-8BB1-428B-A397-3949DC16E456}" type="pres">
      <dgm:prSet presAssocID="{4AC87AAC-04D7-4619-B4FA-9CA04D4D0153}" presName="rootComposite3" presStyleCnt="0"/>
      <dgm:spPr/>
    </dgm:pt>
    <dgm:pt modelId="{D0FB2694-438B-4D0C-8F62-1895DF253CFF}" type="pres">
      <dgm:prSet presAssocID="{4AC87AAC-04D7-4619-B4FA-9CA04D4D0153}" presName="rootText3" presStyleLbl="asst1" presStyleIdx="6" presStyleCnt="8" custScaleY="130180" custLinFactX="100000" custLinFactY="400000" custLinFactNeighborX="101920" custLinFactNeighborY="452386">
        <dgm:presLayoutVars>
          <dgm:chPref val="3"/>
        </dgm:presLayoutVars>
      </dgm:prSet>
      <dgm:spPr/>
    </dgm:pt>
    <dgm:pt modelId="{98DDD696-8102-47B0-81A7-CE3A7A44E030}" type="pres">
      <dgm:prSet presAssocID="{4AC87AAC-04D7-4619-B4FA-9CA04D4D0153}" presName="rootConnector3" presStyleLbl="asst1" presStyleIdx="6" presStyleCnt="8"/>
      <dgm:spPr/>
    </dgm:pt>
    <dgm:pt modelId="{047679FB-09B0-4506-A325-235C836E6CB3}" type="pres">
      <dgm:prSet presAssocID="{4AC87AAC-04D7-4619-B4FA-9CA04D4D0153}" presName="hierChild6" presStyleCnt="0"/>
      <dgm:spPr/>
    </dgm:pt>
    <dgm:pt modelId="{E0EDC404-9E97-407E-B709-28381CDE1DDA}" type="pres">
      <dgm:prSet presAssocID="{4AC87AAC-04D7-4619-B4FA-9CA04D4D0153}" presName="hierChild7" presStyleCnt="0"/>
      <dgm:spPr/>
    </dgm:pt>
    <dgm:pt modelId="{C5EEF727-73B5-49AA-9766-4A26E1CEB384}" type="pres">
      <dgm:prSet presAssocID="{B63230A2-6DF9-4743-99EC-4BE2389CAF04}" presName="Name111" presStyleLbl="parChTrans1D2" presStyleIdx="10" presStyleCnt="11"/>
      <dgm:spPr/>
    </dgm:pt>
    <dgm:pt modelId="{FCDF989D-E5CD-4F83-8DFE-805FE7004640}" type="pres">
      <dgm:prSet presAssocID="{ED76A75F-34AF-4CDC-8D58-2B6865E898A4}" presName="hierRoot3" presStyleCnt="0">
        <dgm:presLayoutVars>
          <dgm:hierBranch val="init"/>
        </dgm:presLayoutVars>
      </dgm:prSet>
      <dgm:spPr/>
    </dgm:pt>
    <dgm:pt modelId="{E1B88F33-4382-41DD-A4A2-BEDF5BCF40ED}" type="pres">
      <dgm:prSet presAssocID="{ED76A75F-34AF-4CDC-8D58-2B6865E898A4}" presName="rootComposite3" presStyleCnt="0"/>
      <dgm:spPr/>
    </dgm:pt>
    <dgm:pt modelId="{45740E14-B2B6-423A-A84B-852765FC4CC7}" type="pres">
      <dgm:prSet presAssocID="{ED76A75F-34AF-4CDC-8D58-2B6865E898A4}" presName="rootText3" presStyleLbl="asst1" presStyleIdx="7" presStyleCnt="8" custScaleY="118544" custLinFactX="-39115" custLinFactY="310386" custLinFactNeighborX="-100000" custLinFactNeighborY="400000">
        <dgm:presLayoutVars>
          <dgm:chPref val="3"/>
        </dgm:presLayoutVars>
      </dgm:prSet>
      <dgm:spPr/>
    </dgm:pt>
    <dgm:pt modelId="{6A614E87-FFFA-4F4D-A156-3A8352621E10}" type="pres">
      <dgm:prSet presAssocID="{ED76A75F-34AF-4CDC-8D58-2B6865E898A4}" presName="rootConnector3" presStyleLbl="asst1" presStyleIdx="7" presStyleCnt="8"/>
      <dgm:spPr/>
    </dgm:pt>
    <dgm:pt modelId="{5C9249E5-848A-4E9A-8C45-DF52600E418C}" type="pres">
      <dgm:prSet presAssocID="{ED76A75F-34AF-4CDC-8D58-2B6865E898A4}" presName="hierChild6" presStyleCnt="0"/>
      <dgm:spPr/>
    </dgm:pt>
    <dgm:pt modelId="{276B8E60-EE1F-441A-82FC-C446C1833DD7}" type="pres">
      <dgm:prSet presAssocID="{ED76A75F-34AF-4CDC-8D58-2B6865E898A4}" presName="hierChild7" presStyleCnt="0"/>
      <dgm:spPr/>
    </dgm:pt>
  </dgm:ptLst>
  <dgm:cxnLst>
    <dgm:cxn modelId="{4EA7A000-0D14-4B72-895F-2D242864A21E}" type="presOf" srcId="{56E8DF6D-6856-478B-A462-2E65385D41FF}" destId="{1AB3A6F4-A1FD-4C15-90A4-5F44400C9AB7}" srcOrd="1" destOrd="0" presId="urn:microsoft.com/office/officeart/2005/8/layout/orgChart1"/>
    <dgm:cxn modelId="{10FB4201-527E-43F9-9DF2-51A0E4B5043F}" type="presOf" srcId="{DA27A76E-8B41-45B6-9DC0-3B680104E0F4}" destId="{E19A7430-79B1-463D-8849-44F4E087FC63}" srcOrd="0" destOrd="0" presId="urn:microsoft.com/office/officeart/2005/8/layout/orgChart1"/>
    <dgm:cxn modelId="{F6AE8B02-0A65-42A1-B9F6-AC97FA89E51C}" type="presOf" srcId="{C7A0EC97-A121-42A0-9B4B-0E3E2FB262BB}" destId="{1EF41630-349F-4F6E-8E02-50B92BD2AB12}" srcOrd="0" destOrd="0" presId="urn:microsoft.com/office/officeart/2005/8/layout/orgChart1"/>
    <dgm:cxn modelId="{601EFE02-720F-4762-9353-6C1D1BDA6045}" srcId="{8325E507-C8FB-44E6-87C3-9667228A1D9F}" destId="{F4D2A7F0-2262-4B8A-8C99-D155E316F2D7}" srcOrd="10" destOrd="0" parTransId="{1C6A6A26-B5A4-4748-B1BB-C2DED593820C}" sibTransId="{6C9B3D86-E57D-490B-900A-B3DA8EE764F4}"/>
    <dgm:cxn modelId="{2C710803-6C07-4567-9560-8220FD0661F1}" type="presOf" srcId="{7336482F-CCB7-4EEC-A730-168DCB7E4D8D}" destId="{0FF1E030-C99F-444D-9323-A6B8B2463AC0}" srcOrd="0" destOrd="0" presId="urn:microsoft.com/office/officeart/2005/8/layout/orgChart1"/>
    <dgm:cxn modelId="{F6141803-52B0-4DB7-8AB0-3CB66DBD0534}" type="presOf" srcId="{38F1D739-E3D3-4774-A010-DF863B037B6A}" destId="{085E4A8C-E9AF-414D-98D8-A38B138C0462}" srcOrd="1" destOrd="0" presId="urn:microsoft.com/office/officeart/2005/8/layout/orgChart1"/>
    <dgm:cxn modelId="{593D0404-0A87-4316-9297-94368BBA966B}" type="presOf" srcId="{F4D2A7F0-2262-4B8A-8C99-D155E316F2D7}" destId="{B88B0EDF-9456-4396-949F-F390A7DB32F1}" srcOrd="1" destOrd="0" presId="urn:microsoft.com/office/officeart/2005/8/layout/orgChart1"/>
    <dgm:cxn modelId="{9F4E8104-8F1F-4A47-8438-3B72646D7CD1}" type="presOf" srcId="{20628F1B-5170-4E9B-9959-679334AE1031}" destId="{415BFAB5-F34A-4970-A6DD-32EFBDFC1E39}" srcOrd="0" destOrd="0" presId="urn:microsoft.com/office/officeart/2005/8/layout/orgChart1"/>
    <dgm:cxn modelId="{9D95600B-C56D-44C0-B463-DCF24CDA8EB5}" type="presOf" srcId="{A23BD631-92D1-483B-BEF6-DE11FFFB300A}" destId="{60CB559D-CD9E-48FC-B0FB-252E9D0A82B4}" srcOrd="1" destOrd="0" presId="urn:microsoft.com/office/officeart/2005/8/layout/orgChart1"/>
    <dgm:cxn modelId="{CCE3BC16-9857-4664-89C5-ADAE3E19EB1A}" type="presOf" srcId="{ED3F3D78-DD09-4279-8DB9-0713FF4DD91C}" destId="{38DEFE61-30BE-4174-8874-98000DCE8063}" srcOrd="0" destOrd="0" presId="urn:microsoft.com/office/officeart/2005/8/layout/orgChart1"/>
    <dgm:cxn modelId="{2FF34F18-7A7F-4951-8651-AF7B9B99A8AC}" type="presOf" srcId="{991F8BBC-00AD-46EE-8C5D-319671B437DE}" destId="{0A1B02AE-7981-4114-93DF-599558A1C49B}" srcOrd="0" destOrd="0" presId="urn:microsoft.com/office/officeart/2005/8/layout/orgChart1"/>
    <dgm:cxn modelId="{06BE261A-0E47-49B4-8903-34112DE9E52F}" type="presOf" srcId="{068AB495-46AE-4CB8-903D-6F4000C7CB7B}" destId="{553360C2-D609-4195-A333-39B7B700FAE8}" srcOrd="0" destOrd="0" presId="urn:microsoft.com/office/officeart/2005/8/layout/orgChart1"/>
    <dgm:cxn modelId="{862D341B-C064-4968-864F-7896DBB33C69}" srcId="{8325E507-C8FB-44E6-87C3-9667228A1D9F}" destId="{5EDBAA32-DA46-4DC0-9F1E-18A9B0DBFF28}" srcOrd="3" destOrd="0" parTransId="{C7A0EC97-A121-42A0-9B4B-0E3E2FB262BB}" sibTransId="{3A7761FD-044E-4C8A-A98F-0A81D606D3B0}"/>
    <dgm:cxn modelId="{3D8D811D-CB08-40D0-A45A-455C36C45C9B}" srcId="{991F8BBC-00AD-46EE-8C5D-319671B437DE}" destId="{AE8A264E-144D-4CFD-AD3B-A4A32D05E83D}" srcOrd="2" destOrd="0" parTransId="{6FC7FF81-B1C4-4ACD-A509-E54CDB511539}" sibTransId="{E4DD9758-DC54-4694-91A7-DDB61C714C42}"/>
    <dgm:cxn modelId="{AED85B21-ACB7-4DCB-AB3D-1F0BDECF5519}" type="presOf" srcId="{8325E507-C8FB-44E6-87C3-9667228A1D9F}" destId="{A4058CEB-F0ED-4691-B1C6-320B9C1F7AEE}" srcOrd="1" destOrd="0" presId="urn:microsoft.com/office/officeart/2005/8/layout/orgChart1"/>
    <dgm:cxn modelId="{83956C21-16F7-432D-89AD-0F62F4AEA4D6}" type="presOf" srcId="{E1B4EDA1-E90B-4A21-AD6E-CAD08D7B1675}" destId="{F5816784-840E-4E3F-A4C1-C506F06D398A}" srcOrd="0" destOrd="0" presId="urn:microsoft.com/office/officeart/2005/8/layout/orgChart1"/>
    <dgm:cxn modelId="{38CA9124-F0C8-4E59-9861-848D0B01F147}" type="presOf" srcId="{5EDBAA32-DA46-4DC0-9F1E-18A9B0DBFF28}" destId="{48AD1806-F8CB-4129-B13D-8D63193CA73F}" srcOrd="0" destOrd="0" presId="urn:microsoft.com/office/officeart/2005/8/layout/orgChart1"/>
    <dgm:cxn modelId="{69F4F424-1E5B-4F7D-9707-1EDA632F6B3E}" type="presOf" srcId="{FC540414-286E-4700-A8F4-472637F165BA}" destId="{71E5F227-A024-4863-B01C-505A5854CB31}" srcOrd="0" destOrd="0" presId="urn:microsoft.com/office/officeart/2005/8/layout/orgChart1"/>
    <dgm:cxn modelId="{26E34725-C846-4756-8FE8-C42A6C1F66BD}" srcId="{8325E507-C8FB-44E6-87C3-9667228A1D9F}" destId="{2FB453B4-5981-4FF0-A24D-531CD968D0AE}" srcOrd="4" destOrd="0" parTransId="{4F1C6045-A3F4-4944-BA2E-1EB991B01F1F}" sibTransId="{435B724C-8929-474E-9CDA-C5CE7D97563E}"/>
    <dgm:cxn modelId="{870EA325-9A17-4FA2-BDCB-EFF4BD6BA989}" type="presOf" srcId="{4C6A6A33-38B7-4A98-B93A-A4185A9A9FA2}" destId="{C1F1B90F-DE3D-4414-B25B-2676C6B87F75}" srcOrd="0" destOrd="0" presId="urn:microsoft.com/office/officeart/2005/8/layout/orgChart1"/>
    <dgm:cxn modelId="{63E3DC26-82D9-499A-9579-F44985B6489F}" type="presOf" srcId="{03375B42-DD21-4688-9B09-463F62795C55}" destId="{BB1BA9EE-9136-4EDB-88BC-88EC8A10F8A8}" srcOrd="1" destOrd="0" presId="urn:microsoft.com/office/officeart/2005/8/layout/orgChart1"/>
    <dgm:cxn modelId="{092FCB27-E4E9-4F53-8A51-E8E07AC7104D}" type="presOf" srcId="{AB84E9FA-31C5-452E-B310-8E7393921755}" destId="{F28A8EBB-BBAD-43FB-B824-85149836BE1E}" srcOrd="1" destOrd="0" presId="urn:microsoft.com/office/officeart/2005/8/layout/orgChart1"/>
    <dgm:cxn modelId="{1BC05A28-FFAA-4362-B27C-CEAA48B15B38}" srcId="{8325E507-C8FB-44E6-87C3-9667228A1D9F}" destId="{4AC87AAC-04D7-4619-B4FA-9CA04D4D0153}" srcOrd="5" destOrd="0" parTransId="{485FD423-704C-497B-BE06-AFB1956CB162}" sibTransId="{6102EF68-290A-4D42-A8AE-8E014DAB5D91}"/>
    <dgm:cxn modelId="{F6B2EB28-AF62-48CE-AECB-0E0B13F66CF2}" type="presOf" srcId="{70BBDA86-A5D6-4E31-A57C-91BC0F13512B}" destId="{0F2D40FC-B559-43A8-831F-D5825FA6ABF8}" srcOrd="0" destOrd="0" presId="urn:microsoft.com/office/officeart/2005/8/layout/orgChart1"/>
    <dgm:cxn modelId="{14C58329-A19E-425E-B14D-D35A966BBB49}" type="presOf" srcId="{4C6A6A33-38B7-4A98-B93A-A4185A9A9FA2}" destId="{D698BF4D-B5F2-4A9B-8F58-F3D781F99960}" srcOrd="1" destOrd="0" presId="urn:microsoft.com/office/officeart/2005/8/layout/orgChart1"/>
    <dgm:cxn modelId="{FC61FB29-8C32-4822-B53C-C6CD8AC54C20}" type="presOf" srcId="{02C66D8D-AF2E-4C00-821F-B9A0BB178A99}" destId="{37067235-2158-4562-8001-25D25C95A93C}" srcOrd="1" destOrd="0" presId="urn:microsoft.com/office/officeart/2005/8/layout/orgChart1"/>
    <dgm:cxn modelId="{23A2792E-1EB4-4B97-B11E-765A524CC2CF}" type="presOf" srcId="{F7B1B69C-085C-4B25-920D-34CBCAF3D676}" destId="{FF8303A8-6A4C-43F0-A812-9E8F7CB29F3E}" srcOrd="0" destOrd="0" presId="urn:microsoft.com/office/officeart/2005/8/layout/orgChart1"/>
    <dgm:cxn modelId="{181F8D30-8B69-4EEE-9A84-5EC1281A5E43}" srcId="{71F16F64-25D2-41E9-A6E3-1334B2605FED}" destId="{8325E507-C8FB-44E6-87C3-9667228A1D9F}" srcOrd="0" destOrd="0" parTransId="{B84DF17C-E9A9-4101-8641-1333B2C153ED}" sibTransId="{466D755C-F026-495D-87B8-E9A38C16D655}"/>
    <dgm:cxn modelId="{DA26E832-F275-4549-B900-4D703F004F19}" type="presOf" srcId="{2B5BD901-E8A1-41EE-B574-CC9C521BB07B}" destId="{AC9BA130-7F20-42AD-A4AF-AC951A16BA95}" srcOrd="0" destOrd="0" presId="urn:microsoft.com/office/officeart/2005/8/layout/orgChart1"/>
    <dgm:cxn modelId="{B04C2935-E53D-43D7-B44F-D40D3EF509BA}" type="presOf" srcId="{D9269D31-11D5-41F8-8925-FD49094A08CB}" destId="{63781511-A1A5-4409-84BF-701B50D16BB8}" srcOrd="1" destOrd="0" presId="urn:microsoft.com/office/officeart/2005/8/layout/orgChart1"/>
    <dgm:cxn modelId="{D08D7A37-F283-46D9-B94E-EF02CAD0F9EE}" type="presOf" srcId="{824A11D4-6E17-426B-B3FC-D39181A7E063}" destId="{9EF773FD-C0EF-44EF-904B-E526D841729C}" srcOrd="0" destOrd="0" presId="urn:microsoft.com/office/officeart/2005/8/layout/orgChart1"/>
    <dgm:cxn modelId="{07682438-8101-4F2C-8A6E-1575B0990E62}" srcId="{ED3F3D78-DD09-4279-8DB9-0713FF4DD91C}" destId="{2B5BD901-E8A1-41EE-B574-CC9C521BB07B}" srcOrd="2" destOrd="0" parTransId="{212A439E-3FFE-4C16-AFC4-200E0A2EE6A9}" sibTransId="{E808E447-77FB-4ACD-A584-05C46CCBF04E}"/>
    <dgm:cxn modelId="{7410F038-52E8-4B7A-A50C-0B6422A81FE0}" type="presOf" srcId="{899A024E-D72D-4E05-B1A0-624052020D51}" destId="{1141B3FF-2A7D-472E-8B08-FF66D1C4A669}" srcOrd="0" destOrd="0" presId="urn:microsoft.com/office/officeart/2005/8/layout/orgChart1"/>
    <dgm:cxn modelId="{929D5E3A-D9F6-473D-8A3F-0BBC1EBEE782}" type="presOf" srcId="{134BE5D5-84F8-4E5D-82D5-590BA9C543D5}" destId="{58420DA0-B7CD-4769-9576-BAE003D5043F}" srcOrd="1" destOrd="0" presId="urn:microsoft.com/office/officeart/2005/8/layout/orgChart1"/>
    <dgm:cxn modelId="{018EA23E-E0A0-4965-B717-7CB22CE713EC}" type="presOf" srcId="{71F16F64-25D2-41E9-A6E3-1334B2605FED}" destId="{10E68BFC-6E9C-4B73-B580-AF864C9C21EF}" srcOrd="0" destOrd="0" presId="urn:microsoft.com/office/officeart/2005/8/layout/orgChart1"/>
    <dgm:cxn modelId="{F84B965B-1255-4E38-BF1B-4B16939C201B}" srcId="{8325E507-C8FB-44E6-87C3-9667228A1D9F}" destId="{DA27A76E-8B41-45B6-9DC0-3B680104E0F4}" srcOrd="0" destOrd="0" parTransId="{E1B4EDA1-E90B-4A21-AD6E-CAD08D7B1675}" sibTransId="{02AAD559-56D8-4FDB-9802-5A74F9231EBD}"/>
    <dgm:cxn modelId="{68B8E541-04CB-437A-A221-44FE14A4C388}" type="presOf" srcId="{4A7E3C79-2CD5-4092-8F1B-0A04ED33EF5B}" destId="{5AF3F818-927E-4AF1-B0C0-B6FC6CF64D27}" srcOrd="0" destOrd="0" presId="urn:microsoft.com/office/officeart/2005/8/layout/orgChart1"/>
    <dgm:cxn modelId="{1EFE9A64-648F-4D60-8532-91C906D7F5EB}" srcId="{C250D590-263A-4634-AE75-8345CB82E447}" destId="{38F1D739-E3D3-4774-A010-DF863B037B6A}" srcOrd="1" destOrd="0" parTransId="{D7FD7473-C3AC-4D6A-BFA2-9C64F0E381A8}" sibTransId="{90F41886-9E5F-4C33-AB1B-2A0EE2E01044}"/>
    <dgm:cxn modelId="{52B4E444-AF3D-47D4-A2F8-4CBB92E93FE2}" type="presOf" srcId="{991F8BBC-00AD-46EE-8C5D-319671B437DE}" destId="{B90A3EA6-30BB-43A0-ADCF-0516E8B2232D}" srcOrd="1" destOrd="0" presId="urn:microsoft.com/office/officeart/2005/8/layout/orgChart1"/>
    <dgm:cxn modelId="{53499765-B1D8-458F-9AC4-0F722F32FC78}" type="presOf" srcId="{2B5BD901-E8A1-41EE-B574-CC9C521BB07B}" destId="{5A093825-B62A-4750-A710-4CB7148C2FEB}" srcOrd="1" destOrd="0" presId="urn:microsoft.com/office/officeart/2005/8/layout/orgChart1"/>
    <dgm:cxn modelId="{89890946-A423-440A-80A0-50EE46853F15}" srcId="{8325E507-C8FB-44E6-87C3-9667228A1D9F}" destId="{70BBDA86-A5D6-4E31-A57C-91BC0F13512B}" srcOrd="1" destOrd="0" parTransId="{AF1408A2-F192-4AD6-ACC7-1D2CF5F5EAEF}" sibTransId="{5E899D43-6100-42B3-8A30-9E1AA8CBB419}"/>
    <dgm:cxn modelId="{001E4B47-B44C-4D0E-9472-4E67E01558FA}" type="presOf" srcId="{37487703-C192-4D14-BE01-DF32077125CA}" destId="{1F7ED2C9-1FF8-499B-BC78-BC9F814FC8E3}" srcOrd="0" destOrd="0" presId="urn:microsoft.com/office/officeart/2005/8/layout/orgChart1"/>
    <dgm:cxn modelId="{B7FD9348-6817-46AA-AB4F-89B1374F404D}" type="presOf" srcId="{AE8A264E-144D-4CFD-AD3B-A4A32D05E83D}" destId="{EEC10F8B-8ED2-4DBA-8A82-C95C58E818EC}" srcOrd="0" destOrd="0" presId="urn:microsoft.com/office/officeart/2005/8/layout/orgChart1"/>
    <dgm:cxn modelId="{01F3F268-C7FB-4C79-94CE-A6953597C15A}" type="presOf" srcId="{1C6A6A26-B5A4-4748-B1BB-C2DED593820C}" destId="{1025856B-2B75-49DD-A1E6-29B70F4843E6}" srcOrd="0" destOrd="0" presId="urn:microsoft.com/office/officeart/2005/8/layout/orgChart1"/>
    <dgm:cxn modelId="{40641A69-3DAC-486E-B8B5-5C1101CAED15}" srcId="{ED3F3D78-DD09-4279-8DB9-0713FF4DD91C}" destId="{AB84E9FA-31C5-452E-B310-8E7393921755}" srcOrd="3" destOrd="0" parTransId="{824A11D4-6E17-426B-B3FC-D39181A7E063}" sibTransId="{0F7BED87-C8B1-404A-98BA-B032AE84DD40}"/>
    <dgm:cxn modelId="{302AB86A-F160-4ADC-BFC7-8182B2A1FFBF}" srcId="{991F8BBC-00AD-46EE-8C5D-319671B437DE}" destId="{37487703-C192-4D14-BE01-DF32077125CA}" srcOrd="1" destOrd="0" parTransId="{60ECFB43-70A2-43E1-BFE4-EDBB95576FA9}" sibTransId="{565970F1-40E3-4EE7-AFF4-81294B33F354}"/>
    <dgm:cxn modelId="{9604026B-06CB-488C-B78F-A7B20B45CFAC}" type="presOf" srcId="{ED734250-22F6-4C79-9DA7-8457A1832427}" destId="{7E749965-1A05-4978-A41F-8C1892652EA1}" srcOrd="0" destOrd="0" presId="urn:microsoft.com/office/officeart/2005/8/layout/orgChart1"/>
    <dgm:cxn modelId="{9A92234B-21DE-43A4-8985-5F377FD760D7}" srcId="{D9269D31-11D5-41F8-8925-FD49094A08CB}" destId="{A23BD631-92D1-483B-BEF6-DE11FFFB300A}" srcOrd="0" destOrd="0" parTransId="{79A866D0-59A5-4C80-BBB2-D290502E5C63}" sibTransId="{2350EE1A-5EB0-4389-809B-991AF38A362A}"/>
    <dgm:cxn modelId="{D9622D6C-7907-490A-B605-16CFA3A2EA03}" type="presOf" srcId="{2FB453B4-5981-4FF0-A24D-531CD968D0AE}" destId="{77062535-FF84-4B4C-9079-ABE68EBF8495}" srcOrd="0" destOrd="0" presId="urn:microsoft.com/office/officeart/2005/8/layout/orgChart1"/>
    <dgm:cxn modelId="{61D1586D-84A1-4FD5-A6C8-C888B505F246}" type="presOf" srcId="{485FD423-704C-497B-BE06-AFB1956CB162}" destId="{61397528-36D0-4C22-A8FA-A68DD8D58826}" srcOrd="0" destOrd="0" presId="urn:microsoft.com/office/officeart/2005/8/layout/orgChart1"/>
    <dgm:cxn modelId="{6DA4D56D-D8BB-4F3F-BCB9-2611293548EB}" type="presOf" srcId="{02C66D8D-AF2E-4C00-821F-B9A0BB178A99}" destId="{B6C79875-2357-4144-9489-FE36AE7E2A9F}" srcOrd="0" destOrd="0" presId="urn:microsoft.com/office/officeart/2005/8/layout/orgChart1"/>
    <dgm:cxn modelId="{FECBF64D-E65C-459D-A064-54550F3EBF13}" type="presOf" srcId="{D1EBADCE-41B8-402D-A5F0-A39F1195244B}" destId="{46EB148F-0276-48F0-976B-A7EA8D86F403}" srcOrd="0" destOrd="0" presId="urn:microsoft.com/office/officeart/2005/8/layout/orgChart1"/>
    <dgm:cxn modelId="{7EAB1E4F-A279-4319-9C99-9E996EE725F5}" srcId="{ED3F3D78-DD09-4279-8DB9-0713FF4DD91C}" destId="{FF949B8D-DF4A-4B5C-8AA1-174C84D2D080}" srcOrd="1" destOrd="0" parTransId="{DFA4D6DD-D19A-4A33-91D1-483EF2284158}" sibTransId="{F5B2FF3B-51A9-4168-B9C7-FCD3BC47538E}"/>
    <dgm:cxn modelId="{E18D434F-69D1-48B4-AC5D-1C51294E5980}" type="presOf" srcId="{13C3A930-BC3D-4DB7-AABA-6DC4F1AE3194}" destId="{20A1D0B3-6BB1-4B4D-9F35-C61120CBB84A}" srcOrd="0" destOrd="0" presId="urn:microsoft.com/office/officeart/2005/8/layout/orgChart1"/>
    <dgm:cxn modelId="{710EF34F-6A8E-4378-A7E5-5C3259E7B92E}" type="presOf" srcId="{AE8A264E-144D-4CFD-AD3B-A4A32D05E83D}" destId="{D7DAFA47-A6DD-4F72-93DF-E0AA81B98396}" srcOrd="1" destOrd="0" presId="urn:microsoft.com/office/officeart/2005/8/layout/orgChart1"/>
    <dgm:cxn modelId="{54083172-0D19-4377-9A80-2D525DCABED2}" type="presOf" srcId="{AF2A54EC-CC00-473E-B80F-74945A00F2B6}" destId="{22AC5C3D-B9E0-49FF-AE4F-9B3CB78BABDE}" srcOrd="0" destOrd="0" presId="urn:microsoft.com/office/officeart/2005/8/layout/orgChart1"/>
    <dgm:cxn modelId="{B4699C74-6385-4BA4-B284-CC7DF5DE6EC6}" type="presOf" srcId="{C250D590-263A-4634-AE75-8345CB82E447}" destId="{8CC7EF9A-A8C9-4BDF-9B37-47965E0F8D43}" srcOrd="1" destOrd="0" presId="urn:microsoft.com/office/officeart/2005/8/layout/orgChart1"/>
    <dgm:cxn modelId="{0C46A357-E622-491A-AEC1-067294663086}" type="presOf" srcId="{2FB453B4-5981-4FF0-A24D-531CD968D0AE}" destId="{B0365E8C-8BD6-4274-80A7-08437594D23C}" srcOrd="1" destOrd="0" presId="urn:microsoft.com/office/officeart/2005/8/layout/orgChart1"/>
    <dgm:cxn modelId="{57C2E057-00A3-4333-8668-19444B8E7463}" srcId="{991F8BBC-00AD-46EE-8C5D-319671B437DE}" destId="{D9269D31-11D5-41F8-8925-FD49094A08CB}" srcOrd="0" destOrd="0" parTransId="{7336482F-CCB7-4EEC-A730-168DCB7E4D8D}" sibTransId="{2EEC90CF-05F5-4EE0-BBAF-F6BDC64206AA}"/>
    <dgm:cxn modelId="{CECFA358-3C93-4954-A90D-3972442ADA86}" type="presOf" srcId="{ED3F3D78-DD09-4279-8DB9-0713FF4DD91C}" destId="{DC38307B-2FDE-474D-9BAF-A1ABA76A6499}" srcOrd="1" destOrd="0" presId="urn:microsoft.com/office/officeart/2005/8/layout/orgChart1"/>
    <dgm:cxn modelId="{AE338F59-0C9B-4285-822D-0770721BCFEC}" type="presOf" srcId="{38F1D739-E3D3-4774-A010-DF863B037B6A}" destId="{4608ACCE-5EB4-45B3-A947-CC63ED33C862}" srcOrd="0" destOrd="0" presId="urn:microsoft.com/office/officeart/2005/8/layout/orgChart1"/>
    <dgm:cxn modelId="{F330FE5A-E210-4AE7-9A23-F4C2DFF6D019}" type="presOf" srcId="{A23BD631-92D1-483B-BEF6-DE11FFFB300A}" destId="{848014B0-CDBC-4033-8EBE-A0576838A97D}" srcOrd="0" destOrd="0" presId="urn:microsoft.com/office/officeart/2005/8/layout/orgChart1"/>
    <dgm:cxn modelId="{D33CEB7D-454E-4174-95EE-BAFD6D548743}" srcId="{8325E507-C8FB-44E6-87C3-9667228A1D9F}" destId="{4C6A6A33-38B7-4A98-B93A-A4185A9A9FA2}" srcOrd="2" destOrd="0" parTransId="{58ACF2C4-257C-4F06-AC92-96C323265A7B}" sibTransId="{30FBE02B-7962-4449-8855-8C64AA2718DB}"/>
    <dgm:cxn modelId="{99860A7E-7051-4143-AC3A-00101B2A2289}" type="presOf" srcId="{6A664954-E6D1-4A31-A72B-5B97A1086A80}" destId="{B7D51DCE-8CF1-4834-B6CA-1CA3B0132E42}" srcOrd="1" destOrd="0" presId="urn:microsoft.com/office/officeart/2005/8/layout/orgChart1"/>
    <dgm:cxn modelId="{774C6A7F-12A1-4208-A14D-F078BDEA4FA7}" type="presOf" srcId="{DA27A76E-8B41-45B6-9DC0-3B680104E0F4}" destId="{201FB29E-6747-41A0-94DC-405FD9F9FB3D}" srcOrd="1" destOrd="0" presId="urn:microsoft.com/office/officeart/2005/8/layout/orgChart1"/>
    <dgm:cxn modelId="{EED37D83-D58C-4550-8A99-E228B6F123DF}" srcId="{991F8BBC-00AD-46EE-8C5D-319671B437DE}" destId="{02C66D8D-AF2E-4C00-821F-B9A0BB178A99}" srcOrd="3" destOrd="0" parTransId="{826CDF98-E894-422F-BEA1-3DEB25F861A1}" sibTransId="{5C703D09-5EA2-4528-95EE-D1F410BD9396}"/>
    <dgm:cxn modelId="{5BDE2288-03DA-4E36-9496-BCF2690CDBE8}" type="presOf" srcId="{B63230A2-6DF9-4743-99EC-4BE2389CAF04}" destId="{C5EEF727-73B5-49AA-9766-4A26E1CEB384}" srcOrd="0" destOrd="0" presId="urn:microsoft.com/office/officeart/2005/8/layout/orgChart1"/>
    <dgm:cxn modelId="{6A6E9B88-78E6-4BFC-864F-EE87109F4C47}" srcId="{ED3F3D78-DD09-4279-8DB9-0713FF4DD91C}" destId="{89FCBD5B-2648-46B0-863E-61AC8E06758D}" srcOrd="0" destOrd="0" parTransId="{20628F1B-5170-4E9B-9959-679334AE1031}" sibTransId="{89937BA4-258E-4C06-9E84-680B8271C0B7}"/>
    <dgm:cxn modelId="{3F6E5A8A-299C-499A-BE69-E2E7EB00D0AA}" type="presOf" srcId="{70BBDA86-A5D6-4E31-A57C-91BC0F13512B}" destId="{BE1BC9BC-08AF-4E28-AC32-5D2386C76E17}" srcOrd="1" destOrd="0" presId="urn:microsoft.com/office/officeart/2005/8/layout/orgChart1"/>
    <dgm:cxn modelId="{614C6D8B-E8BD-4DE5-95B1-0B249A7E29A8}" type="presOf" srcId="{4AC87AAC-04D7-4619-B4FA-9CA04D4D0153}" destId="{98DDD696-8102-47B0-81A7-CE3A7A44E030}" srcOrd="1" destOrd="0" presId="urn:microsoft.com/office/officeart/2005/8/layout/orgChart1"/>
    <dgm:cxn modelId="{051B4B8F-5B29-4F17-9B54-2F25625A0960}" type="presOf" srcId="{09C680D4-78DB-465E-A4A4-7321ED5FB276}" destId="{5303D31C-B7AA-4342-8BAC-3F9CD9E5833F}" srcOrd="1" destOrd="0" presId="urn:microsoft.com/office/officeart/2005/8/layout/orgChart1"/>
    <dgm:cxn modelId="{F72FDC90-E85F-487B-B115-41D5111BDEFF}" type="presOf" srcId="{CF1A24F3-D8AF-43F5-89BC-6C74B7761C3E}" destId="{97B4FF6F-4C03-48A2-9229-0B67688D7FAD}" srcOrd="0" destOrd="0" presId="urn:microsoft.com/office/officeart/2005/8/layout/orgChart1"/>
    <dgm:cxn modelId="{854EF290-34BD-4332-BBF2-0CAC0DDD29E0}" type="presOf" srcId="{FF949B8D-DF4A-4B5C-8AA1-174C84D2D080}" destId="{D61FCDA2-DF6E-4706-96E4-450B7D869BDC}" srcOrd="0" destOrd="0" presId="urn:microsoft.com/office/officeart/2005/8/layout/orgChart1"/>
    <dgm:cxn modelId="{5730F890-12B9-4C59-B021-02FE02118B17}" type="presOf" srcId="{56B701A0-D3D3-414B-A8A5-96A591644C6C}" destId="{0FB6EC43-BF0D-41BA-8DF7-A98F3DD45607}" srcOrd="1" destOrd="0" presId="urn:microsoft.com/office/officeart/2005/8/layout/orgChart1"/>
    <dgm:cxn modelId="{0A2F5D91-7286-48C2-94FC-0C6E144C51A2}" type="presOf" srcId="{068AB495-46AE-4CB8-903D-6F4000C7CB7B}" destId="{D42AF346-E166-4536-854B-202EF0E41319}" srcOrd="1" destOrd="0" presId="urn:microsoft.com/office/officeart/2005/8/layout/orgChart1"/>
    <dgm:cxn modelId="{CA82239A-BE0C-4FB6-9489-6543AA21EDF9}" srcId="{56B701A0-D3D3-414B-A8A5-96A591644C6C}" destId="{6A664954-E6D1-4A31-A72B-5B97A1086A80}" srcOrd="1" destOrd="0" parTransId="{C108B47E-04FB-4AC8-A6C4-590892CB6E05}" sibTransId="{5BFF2DD9-CC79-49E3-8277-36214D18EA5E}"/>
    <dgm:cxn modelId="{1CDE939A-44C9-4512-8B43-118F678D3E09}" srcId="{F4D2A7F0-2262-4B8A-8C99-D155E316F2D7}" destId="{71E3723C-5F20-4F5F-889C-9EFD9E12CF2F}" srcOrd="0" destOrd="0" parTransId="{D1EBADCE-41B8-402D-A5F0-A39F1195244B}" sibTransId="{34F8A7D4-159E-4FEB-BA64-3C35816FAD2E}"/>
    <dgm:cxn modelId="{78F4F49A-1E76-4580-9D5E-FBC12BF83B66}" type="presOf" srcId="{79A866D0-59A5-4C80-BBB2-D290502E5C63}" destId="{A256128D-B001-464C-9360-24DEE5424F8B}" srcOrd="0" destOrd="0" presId="urn:microsoft.com/office/officeart/2005/8/layout/orgChart1"/>
    <dgm:cxn modelId="{C0D0879C-65E4-458C-9326-00A34B7192D0}" type="presOf" srcId="{FF949B8D-DF4A-4B5C-8AA1-174C84D2D080}" destId="{3B664A6A-9E45-4B97-B25B-FF7703093E06}" srcOrd="1" destOrd="0" presId="urn:microsoft.com/office/officeart/2005/8/layout/orgChart1"/>
    <dgm:cxn modelId="{8165019D-9CEC-499F-A250-BCA9DD585613}" type="presOf" srcId="{F4D2A7F0-2262-4B8A-8C99-D155E316F2D7}" destId="{1ABF47A4-4FD3-44C1-B0E6-75CFA5AEC519}" srcOrd="0" destOrd="0" presId="urn:microsoft.com/office/officeart/2005/8/layout/orgChart1"/>
    <dgm:cxn modelId="{1DA7419F-8666-4B5F-8AB9-ACECAEA9A508}" type="presOf" srcId="{71E3723C-5F20-4F5F-889C-9EFD9E12CF2F}" destId="{B926B917-A94A-44A7-875D-9839CEEB38ED}" srcOrd="0" destOrd="0" presId="urn:microsoft.com/office/officeart/2005/8/layout/orgChart1"/>
    <dgm:cxn modelId="{3AF4829F-BE99-415F-A64E-3B92D3D2B245}" type="presOf" srcId="{71E3723C-5F20-4F5F-889C-9EFD9E12CF2F}" destId="{3FCD16E5-A2A8-4F39-8B30-34B16599EEF9}" srcOrd="1" destOrd="0" presId="urn:microsoft.com/office/officeart/2005/8/layout/orgChart1"/>
    <dgm:cxn modelId="{8F5C8A9F-C28D-4B23-AF68-2F9C21A8CA83}" type="presOf" srcId="{ED76A75F-34AF-4CDC-8D58-2B6865E898A4}" destId="{45740E14-B2B6-423A-A84B-852765FC4CC7}" srcOrd="0" destOrd="0" presId="urn:microsoft.com/office/officeart/2005/8/layout/orgChart1"/>
    <dgm:cxn modelId="{27786AA1-0E88-472B-B2A2-3BB2509A27BA}" srcId="{70BBDA86-A5D6-4E31-A57C-91BC0F13512B}" destId="{DD4D5818-2B06-4458-A09C-1927F27A4D27}" srcOrd="0" destOrd="0" parTransId="{B2B578CA-E012-4DBF-836B-8B945E04B18F}" sibTransId="{42F177B4-CF7A-4F64-81F4-62094D531CA5}"/>
    <dgm:cxn modelId="{FBE3BEA1-A00E-4330-B0B0-9E955D4D5624}" srcId="{8325E507-C8FB-44E6-87C3-9667228A1D9F}" destId="{991F8BBC-00AD-46EE-8C5D-319671B437DE}" srcOrd="8" destOrd="0" parTransId="{899A024E-D72D-4E05-B1A0-624052020D51}" sibTransId="{E0883A53-035B-4D27-8E01-928361B7F4BC}"/>
    <dgm:cxn modelId="{073CC4A2-C9EE-4F4F-909C-7721BD949DAA}" type="presOf" srcId="{DFA4D6DD-D19A-4A33-91D1-483EF2284158}" destId="{EF5EED1D-4997-4F82-A191-2CDDB896F2BC}" srcOrd="0" destOrd="0" presId="urn:microsoft.com/office/officeart/2005/8/layout/orgChart1"/>
    <dgm:cxn modelId="{72B2DEA6-DF13-4C4E-807C-5EE08E9A9544}" type="presOf" srcId="{E13E59D2-25AA-41F0-AFF2-8F40A6A229CE}" destId="{6F5F35BD-EF27-4619-B763-7B72A0DDDC0A}" srcOrd="0" destOrd="0" presId="urn:microsoft.com/office/officeart/2005/8/layout/orgChart1"/>
    <dgm:cxn modelId="{B1FDFCA7-657C-4532-BCAC-0F19EDBABBAE}" srcId="{AB84E9FA-31C5-452E-B310-8E7393921755}" destId="{03375B42-DD21-4688-9B09-463F62795C55}" srcOrd="0" destOrd="0" parTransId="{E13E59D2-25AA-41F0-AFF2-8F40A6A229CE}" sibTransId="{1244FCF6-E325-4768-A625-F3480AE2F5F6}"/>
    <dgm:cxn modelId="{8DDC0CAA-BD7C-4561-B247-1BF3A1ED8614}" type="presOf" srcId="{03375B42-DD21-4688-9B09-463F62795C55}" destId="{DD6A76A0-4EC7-47BD-B09F-69BAA231253B}" srcOrd="0" destOrd="0" presId="urn:microsoft.com/office/officeart/2005/8/layout/orgChart1"/>
    <dgm:cxn modelId="{CB315AAC-ED4C-4ACC-BD44-60588F093AA9}" type="presOf" srcId="{58ACF2C4-257C-4F06-AC92-96C323265A7B}" destId="{597899D3-53CE-48E4-B56E-CB3B9A9D533E}" srcOrd="0" destOrd="0" presId="urn:microsoft.com/office/officeart/2005/8/layout/orgChart1"/>
    <dgm:cxn modelId="{05A2A5AD-1529-4355-BE26-7065F8D70698}" type="presOf" srcId="{6A664954-E6D1-4A31-A72B-5B97A1086A80}" destId="{CDEAA141-A2E0-4B37-B9A8-B6658C670334}" srcOrd="0" destOrd="0" presId="urn:microsoft.com/office/officeart/2005/8/layout/orgChart1"/>
    <dgm:cxn modelId="{C8C8D4B2-A681-4FBF-B87A-3E56C8B5AA79}" srcId="{56B701A0-D3D3-414B-A8A5-96A591644C6C}" destId="{C250D590-263A-4634-AE75-8345CB82E447}" srcOrd="0" destOrd="0" parTransId="{13C3A930-BC3D-4DB7-AABA-6DC4F1AE3194}" sibTransId="{39A00235-4171-452E-832F-EAA9E43C7BDB}"/>
    <dgm:cxn modelId="{C9A650B3-C8B6-4428-A162-D0D6366665F7}" type="presOf" srcId="{6FC7FF81-B1C4-4ACD-A509-E54CDB511539}" destId="{A83778F2-520F-48EF-BEF4-DEA7D410F65B}" srcOrd="0" destOrd="0" presId="urn:microsoft.com/office/officeart/2005/8/layout/orgChart1"/>
    <dgm:cxn modelId="{407534B4-320C-4329-82DB-CF9EE2D16F83}" type="presOf" srcId="{D9269D31-11D5-41F8-8925-FD49094A08CB}" destId="{D053C6A5-7F59-4A4C-A3BA-35AFEB782D39}" srcOrd="0" destOrd="0" presId="urn:microsoft.com/office/officeart/2005/8/layout/orgChart1"/>
    <dgm:cxn modelId="{D89D74B7-8B8F-406B-8378-5D6C8109CB04}" srcId="{8325E507-C8FB-44E6-87C3-9667228A1D9F}" destId="{ED76A75F-34AF-4CDC-8D58-2B6865E898A4}" srcOrd="6" destOrd="0" parTransId="{B63230A2-6DF9-4743-99EC-4BE2389CAF04}" sibTransId="{A4D5A22B-0207-4202-B417-B96D51829B09}"/>
    <dgm:cxn modelId="{B09ED5B9-F07D-4FFE-B44A-2FFDDAC64FE5}" type="presOf" srcId="{DD4D5818-2B06-4458-A09C-1927F27A4D27}" destId="{144C50EA-3B81-4E38-9CC6-5A7D5FC71072}" srcOrd="0" destOrd="0" presId="urn:microsoft.com/office/officeart/2005/8/layout/orgChart1"/>
    <dgm:cxn modelId="{EAD349BB-F61B-439F-9FB8-BD12AD7E5683}" type="presOf" srcId="{09C680D4-78DB-465E-A4A4-7321ED5FB276}" destId="{5C3A2FFE-B721-4CA3-9314-E676A6E44EAC}" srcOrd="0" destOrd="0" presId="urn:microsoft.com/office/officeart/2005/8/layout/orgChart1"/>
    <dgm:cxn modelId="{68A02EBE-9BEC-4971-84DD-80AC57B62CF6}" type="presOf" srcId="{4AC87AAC-04D7-4619-B4FA-9CA04D4D0153}" destId="{D0FB2694-438B-4D0C-8F62-1895DF253CFF}" srcOrd="0" destOrd="0" presId="urn:microsoft.com/office/officeart/2005/8/layout/orgChart1"/>
    <dgm:cxn modelId="{622BAEC4-14F8-4568-BE61-1BAFDDE68A5B}" srcId="{8325E507-C8FB-44E6-87C3-9667228A1D9F}" destId="{ED3F3D78-DD09-4279-8DB9-0713FF4DD91C}" srcOrd="9" destOrd="0" parTransId="{F7B1B69C-085C-4B25-920D-34CBCAF3D676}" sibTransId="{20136825-C7A5-467A-8CB5-FBD68BDE634C}"/>
    <dgm:cxn modelId="{8A23DAC8-A645-4F3C-B4F0-E5F4548C1125}" type="presOf" srcId="{C250D590-263A-4634-AE75-8345CB82E447}" destId="{1216F386-F4DA-4A2A-B45B-AA1501BDDE6F}" srcOrd="0" destOrd="0" presId="urn:microsoft.com/office/officeart/2005/8/layout/orgChart1"/>
    <dgm:cxn modelId="{2799ABC9-EA98-46AA-8ED9-EC796AB4B73A}" type="presOf" srcId="{134BE5D5-84F8-4E5D-82D5-590BA9C543D5}" destId="{50B8E73C-7EF8-41C6-B4BD-AEF3C0BB3080}" srcOrd="0" destOrd="0" presId="urn:microsoft.com/office/officeart/2005/8/layout/orgChart1"/>
    <dgm:cxn modelId="{82F8EDC9-3AD9-4FA7-B878-D92598E67B99}" type="presOf" srcId="{56B701A0-D3D3-414B-A8A5-96A591644C6C}" destId="{91B1B3AE-142F-4D5B-A85A-2318D067502E}" srcOrd="0" destOrd="0" presId="urn:microsoft.com/office/officeart/2005/8/layout/orgChart1"/>
    <dgm:cxn modelId="{6E6811CA-A497-49C7-8E16-4C9786C8CCB6}" type="presOf" srcId="{D7FD7473-C3AC-4D6A-BFA2-9C64F0E381A8}" destId="{D55B6030-C75F-4502-95C5-F9FCA71D4088}" srcOrd="0" destOrd="0" presId="urn:microsoft.com/office/officeart/2005/8/layout/orgChart1"/>
    <dgm:cxn modelId="{82629DCE-5C61-41C4-94AB-9B64A2E029B6}" srcId="{F4D2A7F0-2262-4B8A-8C99-D155E316F2D7}" destId="{068AB495-46AE-4CB8-903D-6F4000C7CB7B}" srcOrd="1" destOrd="0" parTransId="{FC540414-286E-4700-A8F4-472637F165BA}" sibTransId="{90A80424-B9B1-455F-8DDE-430FB47B3135}"/>
    <dgm:cxn modelId="{DC7449D0-1911-4CDD-8868-FAF9E1CDA3F4}" type="presOf" srcId="{826CDF98-E894-422F-BEA1-3DEB25F861A1}" destId="{2327DFF5-8139-42D3-9277-86BC793EA824}" srcOrd="0" destOrd="0" presId="urn:microsoft.com/office/officeart/2005/8/layout/orgChart1"/>
    <dgm:cxn modelId="{D702ECD0-4170-40F6-92C9-1DC0F7AB5925}" type="presOf" srcId="{5EDBAA32-DA46-4DC0-9F1E-18A9B0DBFF28}" destId="{A2257B7F-6EDF-4F3D-9599-EBC7C3136A25}" srcOrd="1" destOrd="0" presId="urn:microsoft.com/office/officeart/2005/8/layout/orgChart1"/>
    <dgm:cxn modelId="{A6792BD3-1D22-4FE3-9CD8-F90D48275543}" srcId="{991F8BBC-00AD-46EE-8C5D-319671B437DE}" destId="{56E8DF6D-6856-478B-A462-2E65385D41FF}" srcOrd="4" destOrd="0" parTransId="{AF2A54EC-CC00-473E-B80F-74945A00F2B6}" sibTransId="{77D4FD5C-3873-42B6-B401-C05557D16DE9}"/>
    <dgm:cxn modelId="{452F5FDA-F459-4517-A596-A98E679DBAC3}" type="presOf" srcId="{212A439E-3FFE-4C16-AFC4-200E0A2EE6A9}" destId="{A5A9CDC3-945B-4360-9221-F93F367DBCC2}" srcOrd="0" destOrd="0" presId="urn:microsoft.com/office/officeart/2005/8/layout/orgChart1"/>
    <dgm:cxn modelId="{45FA50DD-AF68-4723-87E0-4CC1634855B2}" type="presOf" srcId="{C108B47E-04FB-4AC8-A6C4-590892CB6E05}" destId="{194B9A40-092E-4BE5-886D-DA4DDA9D5C50}" srcOrd="0" destOrd="0" presId="urn:microsoft.com/office/officeart/2005/8/layout/orgChart1"/>
    <dgm:cxn modelId="{A11990DD-4164-4EC9-BDD9-E162D56B8752}" type="presOf" srcId="{8325E507-C8FB-44E6-87C3-9667228A1D9F}" destId="{133A0EA9-55FF-461C-AB68-491A2BDB804D}" srcOrd="0" destOrd="0" presId="urn:microsoft.com/office/officeart/2005/8/layout/orgChart1"/>
    <dgm:cxn modelId="{C21101E0-0BDA-4740-A7D0-BFD50BBCF812}" srcId="{AB84E9FA-31C5-452E-B310-8E7393921755}" destId="{09C680D4-78DB-465E-A4A4-7321ED5FB276}" srcOrd="1" destOrd="0" parTransId="{ED734250-22F6-4C79-9DA7-8457A1832427}" sibTransId="{2DEBE63E-EBAC-42ED-8D68-D07A3A0F7314}"/>
    <dgm:cxn modelId="{D2B31AE0-821C-4508-A009-6816F6978D20}" type="presOf" srcId="{56E8DF6D-6856-478B-A462-2E65385D41FF}" destId="{9C39FAEE-FAB0-4E9F-92F0-4B19388F4DCD}" srcOrd="0" destOrd="0" presId="urn:microsoft.com/office/officeart/2005/8/layout/orgChart1"/>
    <dgm:cxn modelId="{56B580E2-CEF7-4EDD-A7EB-9A016374EEA0}" type="presOf" srcId="{89FCBD5B-2648-46B0-863E-61AC8E06758D}" destId="{43F3B60D-2763-445F-B441-6BC73E211B1D}" srcOrd="0" destOrd="0" presId="urn:microsoft.com/office/officeart/2005/8/layout/orgChart1"/>
    <dgm:cxn modelId="{43D39CE2-F38D-4850-99CB-8EAAB23CA5E9}" type="presOf" srcId="{89FCBD5B-2648-46B0-863E-61AC8E06758D}" destId="{27349780-A503-4884-8811-480C6589141E}" srcOrd="1" destOrd="0" presId="urn:microsoft.com/office/officeart/2005/8/layout/orgChart1"/>
    <dgm:cxn modelId="{E82E49E5-4711-4256-912E-853233F5B74A}" type="presOf" srcId="{ED76A75F-34AF-4CDC-8D58-2B6865E898A4}" destId="{6A614E87-FFFA-4F4D-A156-3A8352621E10}" srcOrd="1" destOrd="0" presId="urn:microsoft.com/office/officeart/2005/8/layout/orgChart1"/>
    <dgm:cxn modelId="{B456C2EB-1708-442E-B14E-3029FF46E9CF}" srcId="{8325E507-C8FB-44E6-87C3-9667228A1D9F}" destId="{56B701A0-D3D3-414B-A8A5-96A591644C6C}" srcOrd="7" destOrd="0" parTransId="{4A7E3C79-2CD5-4092-8F1B-0A04ED33EF5B}" sibTransId="{D6325663-8594-465E-8E97-0C02BBC405FE}"/>
    <dgm:cxn modelId="{8071C9F0-7C8F-44B6-91A2-3E26F87938B2}" type="presOf" srcId="{DD4D5818-2B06-4458-A09C-1927F27A4D27}" destId="{743AFEC9-3A0C-44B6-B110-025CC0B71E8F}" srcOrd="1" destOrd="0" presId="urn:microsoft.com/office/officeart/2005/8/layout/orgChart1"/>
    <dgm:cxn modelId="{38363EF2-5502-4538-89C7-41E0596C32B7}" type="presOf" srcId="{60ECFB43-70A2-43E1-BFE4-EDBB95576FA9}" destId="{AE86862E-5E40-4C88-A748-325544FB8D89}" srcOrd="0" destOrd="0" presId="urn:microsoft.com/office/officeart/2005/8/layout/orgChart1"/>
    <dgm:cxn modelId="{9478B6F5-8B70-47ED-8528-D21C2B3328CD}" type="presOf" srcId="{4F1C6045-A3F4-4944-BA2E-1EB991B01F1F}" destId="{CEBFC174-A150-4D1C-9282-074458B93F72}" srcOrd="0" destOrd="0" presId="urn:microsoft.com/office/officeart/2005/8/layout/orgChart1"/>
    <dgm:cxn modelId="{72E9DFF7-69B7-41DC-AF1A-F102165831CE}" type="presOf" srcId="{AF1408A2-F192-4AD6-ACC7-1D2CF5F5EAEF}" destId="{46327AFF-0D72-4D30-8478-921CF1EC5495}" srcOrd="0" destOrd="0" presId="urn:microsoft.com/office/officeart/2005/8/layout/orgChart1"/>
    <dgm:cxn modelId="{71CA5EF9-B362-46A6-A315-FF9CB667BDCC}" type="presOf" srcId="{B2B578CA-E012-4DBF-836B-8B945E04B18F}" destId="{FE7A8F6E-8DD9-4534-9A93-B588C5FA12AF}" srcOrd="0" destOrd="0" presId="urn:microsoft.com/office/officeart/2005/8/layout/orgChart1"/>
    <dgm:cxn modelId="{132DB8F9-5026-4EF3-8E86-D4E10111497C}" srcId="{C250D590-263A-4634-AE75-8345CB82E447}" destId="{134BE5D5-84F8-4E5D-82D5-590BA9C543D5}" srcOrd="0" destOrd="0" parTransId="{CF1A24F3-D8AF-43F5-89BC-6C74B7761C3E}" sibTransId="{965B7418-6A46-455A-89CB-D50968AB7D5F}"/>
    <dgm:cxn modelId="{11A3FAFA-609E-4618-979D-1084A40DD801}" type="presOf" srcId="{37487703-C192-4D14-BE01-DF32077125CA}" destId="{5BD60CAD-F024-4FAE-9EB2-EB38A30C4247}" srcOrd="1" destOrd="0" presId="urn:microsoft.com/office/officeart/2005/8/layout/orgChart1"/>
    <dgm:cxn modelId="{DA51F8FF-F75C-401E-901E-8BCADBEB6528}" type="presOf" srcId="{AB84E9FA-31C5-452E-B310-8E7393921755}" destId="{5D3E65B9-3CCB-4CF6-82AD-6D38481B657A}" srcOrd="0" destOrd="0" presId="urn:microsoft.com/office/officeart/2005/8/layout/orgChart1"/>
    <dgm:cxn modelId="{30699BF2-C591-453D-8A22-6A15707557B1}" type="presParOf" srcId="{10E68BFC-6E9C-4B73-B580-AF864C9C21EF}" destId="{FBF9989A-B8F7-4F01-9508-9E28C2091A0D}" srcOrd="0" destOrd="0" presId="urn:microsoft.com/office/officeart/2005/8/layout/orgChart1"/>
    <dgm:cxn modelId="{3CC6BD40-308A-47C8-B9AA-FA2CA35876B9}" type="presParOf" srcId="{FBF9989A-B8F7-4F01-9508-9E28C2091A0D}" destId="{C65347D3-7C2B-4CC7-B34F-78B416B55996}" srcOrd="0" destOrd="0" presId="urn:microsoft.com/office/officeart/2005/8/layout/orgChart1"/>
    <dgm:cxn modelId="{C8F3B467-8320-434E-9B66-317152BC1776}" type="presParOf" srcId="{C65347D3-7C2B-4CC7-B34F-78B416B55996}" destId="{133A0EA9-55FF-461C-AB68-491A2BDB804D}" srcOrd="0" destOrd="0" presId="urn:microsoft.com/office/officeart/2005/8/layout/orgChart1"/>
    <dgm:cxn modelId="{F2799757-B75E-403D-8791-922F6B071759}" type="presParOf" srcId="{C65347D3-7C2B-4CC7-B34F-78B416B55996}" destId="{A4058CEB-F0ED-4691-B1C6-320B9C1F7AEE}" srcOrd="1" destOrd="0" presId="urn:microsoft.com/office/officeart/2005/8/layout/orgChart1"/>
    <dgm:cxn modelId="{D5CAACDF-E4B5-42E3-82B3-1B478B9E62E1}" type="presParOf" srcId="{FBF9989A-B8F7-4F01-9508-9E28C2091A0D}" destId="{F9F2923C-4992-4E58-9C4D-908B56C6D376}" srcOrd="1" destOrd="0" presId="urn:microsoft.com/office/officeart/2005/8/layout/orgChart1"/>
    <dgm:cxn modelId="{842572D9-1D5C-445C-93C3-85B6428EB23D}" type="presParOf" srcId="{F9F2923C-4992-4E58-9C4D-908B56C6D376}" destId="{5AF3F818-927E-4AF1-B0C0-B6FC6CF64D27}" srcOrd="0" destOrd="0" presId="urn:microsoft.com/office/officeart/2005/8/layout/orgChart1"/>
    <dgm:cxn modelId="{824457F1-19D0-4C34-9B9F-7BD6A13A9783}" type="presParOf" srcId="{F9F2923C-4992-4E58-9C4D-908B56C6D376}" destId="{008B3544-84EF-4C34-8551-A24EFD72FD89}" srcOrd="1" destOrd="0" presId="urn:microsoft.com/office/officeart/2005/8/layout/orgChart1"/>
    <dgm:cxn modelId="{C61AF20E-528D-4985-89D8-21811AC08A85}" type="presParOf" srcId="{008B3544-84EF-4C34-8551-A24EFD72FD89}" destId="{554C224D-51A9-41E4-9223-328137B5D807}" srcOrd="0" destOrd="0" presId="urn:microsoft.com/office/officeart/2005/8/layout/orgChart1"/>
    <dgm:cxn modelId="{B2E40A60-306E-4BDE-8D46-8AD8F2FC4365}" type="presParOf" srcId="{554C224D-51A9-41E4-9223-328137B5D807}" destId="{91B1B3AE-142F-4D5B-A85A-2318D067502E}" srcOrd="0" destOrd="0" presId="urn:microsoft.com/office/officeart/2005/8/layout/orgChart1"/>
    <dgm:cxn modelId="{3418095F-ADA4-4A7D-BF40-F826AA6F4605}" type="presParOf" srcId="{554C224D-51A9-41E4-9223-328137B5D807}" destId="{0FB6EC43-BF0D-41BA-8DF7-A98F3DD45607}" srcOrd="1" destOrd="0" presId="urn:microsoft.com/office/officeart/2005/8/layout/orgChart1"/>
    <dgm:cxn modelId="{A22B4794-320E-401C-8601-BEA67CC1424A}" type="presParOf" srcId="{008B3544-84EF-4C34-8551-A24EFD72FD89}" destId="{89AD3E57-8C9C-4701-AC2A-210F011344AF}" srcOrd="1" destOrd="0" presId="urn:microsoft.com/office/officeart/2005/8/layout/orgChart1"/>
    <dgm:cxn modelId="{D7B546A3-552F-4C61-BC95-2DAA59134B28}" type="presParOf" srcId="{89AD3E57-8C9C-4701-AC2A-210F011344AF}" destId="{20A1D0B3-6BB1-4B4D-9F35-C61120CBB84A}" srcOrd="0" destOrd="0" presId="urn:microsoft.com/office/officeart/2005/8/layout/orgChart1"/>
    <dgm:cxn modelId="{10B42D92-8CB8-4A52-AB02-7E3B3D6A0808}" type="presParOf" srcId="{89AD3E57-8C9C-4701-AC2A-210F011344AF}" destId="{09A58E4A-6E46-40EA-BA0F-755AD28E1724}" srcOrd="1" destOrd="0" presId="urn:microsoft.com/office/officeart/2005/8/layout/orgChart1"/>
    <dgm:cxn modelId="{24FBB8CF-26DE-4199-8896-1A056F57F47B}" type="presParOf" srcId="{09A58E4A-6E46-40EA-BA0F-755AD28E1724}" destId="{6976D711-D33D-478A-ABAC-B0C866DD7F0C}" srcOrd="0" destOrd="0" presId="urn:microsoft.com/office/officeart/2005/8/layout/orgChart1"/>
    <dgm:cxn modelId="{619ED02F-8D68-4491-A4DC-D700697A91EB}" type="presParOf" srcId="{6976D711-D33D-478A-ABAC-B0C866DD7F0C}" destId="{1216F386-F4DA-4A2A-B45B-AA1501BDDE6F}" srcOrd="0" destOrd="0" presId="urn:microsoft.com/office/officeart/2005/8/layout/orgChart1"/>
    <dgm:cxn modelId="{82AE018F-663E-4056-A535-0F9C77F21FC3}" type="presParOf" srcId="{6976D711-D33D-478A-ABAC-B0C866DD7F0C}" destId="{8CC7EF9A-A8C9-4BDF-9B37-47965E0F8D43}" srcOrd="1" destOrd="0" presId="urn:microsoft.com/office/officeart/2005/8/layout/orgChart1"/>
    <dgm:cxn modelId="{673D8644-2233-4BC1-8477-FA55334B0F9F}" type="presParOf" srcId="{09A58E4A-6E46-40EA-BA0F-755AD28E1724}" destId="{EB425B88-DCFC-49BF-87E4-131B3F66F7B5}" srcOrd="1" destOrd="0" presId="urn:microsoft.com/office/officeart/2005/8/layout/orgChart1"/>
    <dgm:cxn modelId="{9DCBDE91-08D9-4BDE-9BBD-8231A39E5143}" type="presParOf" srcId="{EB425B88-DCFC-49BF-87E4-131B3F66F7B5}" destId="{97B4FF6F-4C03-48A2-9229-0B67688D7FAD}" srcOrd="0" destOrd="0" presId="urn:microsoft.com/office/officeart/2005/8/layout/orgChart1"/>
    <dgm:cxn modelId="{40FC8B35-E00C-48C4-8C4F-40D6A7820E8A}" type="presParOf" srcId="{EB425B88-DCFC-49BF-87E4-131B3F66F7B5}" destId="{05D9AFCB-5320-49C0-9114-594544BE8E1F}" srcOrd="1" destOrd="0" presId="urn:microsoft.com/office/officeart/2005/8/layout/orgChart1"/>
    <dgm:cxn modelId="{20D43DF0-B1C7-45FE-97D2-DE3DE097ECBB}" type="presParOf" srcId="{05D9AFCB-5320-49C0-9114-594544BE8E1F}" destId="{79D057EC-A010-4905-8DD7-B22E1A3AB33C}" srcOrd="0" destOrd="0" presId="urn:microsoft.com/office/officeart/2005/8/layout/orgChart1"/>
    <dgm:cxn modelId="{92BB70C6-F6C0-4ABA-AEEE-BB93BA2036C8}" type="presParOf" srcId="{79D057EC-A010-4905-8DD7-B22E1A3AB33C}" destId="{50B8E73C-7EF8-41C6-B4BD-AEF3C0BB3080}" srcOrd="0" destOrd="0" presId="urn:microsoft.com/office/officeart/2005/8/layout/orgChart1"/>
    <dgm:cxn modelId="{4E6ECB5F-5D44-4393-BCB6-B44A5E18DF59}" type="presParOf" srcId="{79D057EC-A010-4905-8DD7-B22E1A3AB33C}" destId="{58420DA0-B7CD-4769-9576-BAE003D5043F}" srcOrd="1" destOrd="0" presId="urn:microsoft.com/office/officeart/2005/8/layout/orgChart1"/>
    <dgm:cxn modelId="{F5BAB534-4C1A-43B1-B64A-61943143DB19}" type="presParOf" srcId="{05D9AFCB-5320-49C0-9114-594544BE8E1F}" destId="{B32649D4-9CA6-485C-B1E3-3972A8ED6A7F}" srcOrd="1" destOrd="0" presId="urn:microsoft.com/office/officeart/2005/8/layout/orgChart1"/>
    <dgm:cxn modelId="{883BE5D7-2991-4BE6-B1AC-A529B4F579E7}" type="presParOf" srcId="{05D9AFCB-5320-49C0-9114-594544BE8E1F}" destId="{21C7A739-D1FD-4BAB-A2A8-248DE1BC132D}" srcOrd="2" destOrd="0" presId="urn:microsoft.com/office/officeart/2005/8/layout/orgChart1"/>
    <dgm:cxn modelId="{7C36F953-4305-4EDD-80FE-A78E5088A1E6}" type="presParOf" srcId="{EB425B88-DCFC-49BF-87E4-131B3F66F7B5}" destId="{D55B6030-C75F-4502-95C5-F9FCA71D4088}" srcOrd="2" destOrd="0" presId="urn:microsoft.com/office/officeart/2005/8/layout/orgChart1"/>
    <dgm:cxn modelId="{1C324234-3A5F-4B06-9732-950A00F8A1AA}" type="presParOf" srcId="{EB425B88-DCFC-49BF-87E4-131B3F66F7B5}" destId="{B18531E7-6527-4C11-ADB3-381E1CDB31A8}" srcOrd="3" destOrd="0" presId="urn:microsoft.com/office/officeart/2005/8/layout/orgChart1"/>
    <dgm:cxn modelId="{68AD7C06-D131-4DF9-9837-8F6C3522CA68}" type="presParOf" srcId="{B18531E7-6527-4C11-ADB3-381E1CDB31A8}" destId="{198489B3-0C44-4320-B07B-C8DA370440ED}" srcOrd="0" destOrd="0" presId="urn:microsoft.com/office/officeart/2005/8/layout/orgChart1"/>
    <dgm:cxn modelId="{E4141286-DD78-49FC-A6F1-C884F6A5647D}" type="presParOf" srcId="{198489B3-0C44-4320-B07B-C8DA370440ED}" destId="{4608ACCE-5EB4-45B3-A947-CC63ED33C862}" srcOrd="0" destOrd="0" presId="urn:microsoft.com/office/officeart/2005/8/layout/orgChart1"/>
    <dgm:cxn modelId="{1F0DC331-E992-4CEB-9F60-47000CDD3EE0}" type="presParOf" srcId="{198489B3-0C44-4320-B07B-C8DA370440ED}" destId="{085E4A8C-E9AF-414D-98D8-A38B138C0462}" srcOrd="1" destOrd="0" presId="urn:microsoft.com/office/officeart/2005/8/layout/orgChart1"/>
    <dgm:cxn modelId="{2D4F4261-483D-4EF3-B63D-ECCA33E6828B}" type="presParOf" srcId="{B18531E7-6527-4C11-ADB3-381E1CDB31A8}" destId="{5A9D09DA-BA6F-4BDB-8022-CE97C1A2FB51}" srcOrd="1" destOrd="0" presId="urn:microsoft.com/office/officeart/2005/8/layout/orgChart1"/>
    <dgm:cxn modelId="{CC5952A0-F401-46B3-AEE9-01FD79BE0265}" type="presParOf" srcId="{B18531E7-6527-4C11-ADB3-381E1CDB31A8}" destId="{FD326901-ED86-4336-A64C-97EBC3EC3628}" srcOrd="2" destOrd="0" presId="urn:microsoft.com/office/officeart/2005/8/layout/orgChart1"/>
    <dgm:cxn modelId="{8D939EAE-D8C1-4691-9CC9-7E7E5D4360CA}" type="presParOf" srcId="{09A58E4A-6E46-40EA-BA0F-755AD28E1724}" destId="{6232F504-6EEB-44BD-830F-B6F54933C4E8}" srcOrd="2" destOrd="0" presId="urn:microsoft.com/office/officeart/2005/8/layout/orgChart1"/>
    <dgm:cxn modelId="{BA71A694-A278-4BAA-8F06-80DA1296BD02}" type="presParOf" srcId="{89AD3E57-8C9C-4701-AC2A-210F011344AF}" destId="{194B9A40-092E-4BE5-886D-DA4DDA9D5C50}" srcOrd="2" destOrd="0" presId="urn:microsoft.com/office/officeart/2005/8/layout/orgChart1"/>
    <dgm:cxn modelId="{D982EF28-CE7F-412C-89A6-D30781308369}" type="presParOf" srcId="{89AD3E57-8C9C-4701-AC2A-210F011344AF}" destId="{1C76ED86-3F3F-47C4-B367-C2EB116AD20A}" srcOrd="3" destOrd="0" presId="urn:microsoft.com/office/officeart/2005/8/layout/orgChart1"/>
    <dgm:cxn modelId="{4B22A584-57EB-4D11-9246-BD7EB778E7A3}" type="presParOf" srcId="{1C76ED86-3F3F-47C4-B367-C2EB116AD20A}" destId="{C996B9B1-955A-4D35-908F-0B5257BAB390}" srcOrd="0" destOrd="0" presId="urn:microsoft.com/office/officeart/2005/8/layout/orgChart1"/>
    <dgm:cxn modelId="{85261E11-0235-43D5-9B7B-7EE529895D5D}" type="presParOf" srcId="{C996B9B1-955A-4D35-908F-0B5257BAB390}" destId="{CDEAA141-A2E0-4B37-B9A8-B6658C670334}" srcOrd="0" destOrd="0" presId="urn:microsoft.com/office/officeart/2005/8/layout/orgChart1"/>
    <dgm:cxn modelId="{3B74344C-DC1C-4C2F-8627-161B4B54F5BE}" type="presParOf" srcId="{C996B9B1-955A-4D35-908F-0B5257BAB390}" destId="{B7D51DCE-8CF1-4834-B6CA-1CA3B0132E42}" srcOrd="1" destOrd="0" presId="urn:microsoft.com/office/officeart/2005/8/layout/orgChart1"/>
    <dgm:cxn modelId="{E35C26AE-B28D-4122-9E95-9D82561C386F}" type="presParOf" srcId="{1C76ED86-3F3F-47C4-B367-C2EB116AD20A}" destId="{D4626F32-E4B9-4429-B0A7-6AD202977481}" srcOrd="1" destOrd="0" presId="urn:microsoft.com/office/officeart/2005/8/layout/orgChart1"/>
    <dgm:cxn modelId="{8B6A558B-DD6C-47A6-A8C7-0891CB62300C}" type="presParOf" srcId="{1C76ED86-3F3F-47C4-B367-C2EB116AD20A}" destId="{96CC4D31-6737-4128-8F39-EC4CAEF3033D}" srcOrd="2" destOrd="0" presId="urn:microsoft.com/office/officeart/2005/8/layout/orgChart1"/>
    <dgm:cxn modelId="{C4F10EA2-9285-4106-8D02-856241AAD646}" type="presParOf" srcId="{008B3544-84EF-4C34-8551-A24EFD72FD89}" destId="{50D64AA2-4A73-43A0-9EDB-7ADAA340DB55}" srcOrd="2" destOrd="0" presId="urn:microsoft.com/office/officeart/2005/8/layout/orgChart1"/>
    <dgm:cxn modelId="{06E6AB7D-7644-4909-89AB-24F14C9A0E50}" type="presParOf" srcId="{F9F2923C-4992-4E58-9C4D-908B56C6D376}" destId="{1141B3FF-2A7D-472E-8B08-FF66D1C4A669}" srcOrd="2" destOrd="0" presId="urn:microsoft.com/office/officeart/2005/8/layout/orgChart1"/>
    <dgm:cxn modelId="{DB393229-A355-40BF-9BE6-7BCEC0C8B88E}" type="presParOf" srcId="{F9F2923C-4992-4E58-9C4D-908B56C6D376}" destId="{D22398F8-4AD7-498D-B453-F16CACABCD8E}" srcOrd="3" destOrd="0" presId="urn:microsoft.com/office/officeart/2005/8/layout/orgChart1"/>
    <dgm:cxn modelId="{0AF533CD-0F31-4A34-9219-6E0A90E4757E}" type="presParOf" srcId="{D22398F8-4AD7-498D-B453-F16CACABCD8E}" destId="{FDFF53DF-241D-4252-A26D-9032BD15B052}" srcOrd="0" destOrd="0" presId="urn:microsoft.com/office/officeart/2005/8/layout/orgChart1"/>
    <dgm:cxn modelId="{8E8FAE9F-D4A7-4F11-AFF5-FC90FBB32CA8}" type="presParOf" srcId="{FDFF53DF-241D-4252-A26D-9032BD15B052}" destId="{0A1B02AE-7981-4114-93DF-599558A1C49B}" srcOrd="0" destOrd="0" presId="urn:microsoft.com/office/officeart/2005/8/layout/orgChart1"/>
    <dgm:cxn modelId="{81FFF08F-46DF-4929-A5EE-E59BDA637CDA}" type="presParOf" srcId="{FDFF53DF-241D-4252-A26D-9032BD15B052}" destId="{B90A3EA6-30BB-43A0-ADCF-0516E8B2232D}" srcOrd="1" destOrd="0" presId="urn:microsoft.com/office/officeart/2005/8/layout/orgChart1"/>
    <dgm:cxn modelId="{9E0F3A78-C166-41DF-9DFE-1C8BCB268940}" type="presParOf" srcId="{D22398F8-4AD7-498D-B453-F16CACABCD8E}" destId="{28611E09-394F-4688-A286-12CF58178F43}" srcOrd="1" destOrd="0" presId="urn:microsoft.com/office/officeart/2005/8/layout/orgChart1"/>
    <dgm:cxn modelId="{1E009511-067D-4259-A419-AA41FF0BC8D2}" type="presParOf" srcId="{28611E09-394F-4688-A286-12CF58178F43}" destId="{0FF1E030-C99F-444D-9323-A6B8B2463AC0}" srcOrd="0" destOrd="0" presId="urn:microsoft.com/office/officeart/2005/8/layout/orgChart1"/>
    <dgm:cxn modelId="{B3FA5307-2A92-4DB9-930E-E4FEF630265C}" type="presParOf" srcId="{28611E09-394F-4688-A286-12CF58178F43}" destId="{02678169-9B6A-4478-9382-CEE92866542E}" srcOrd="1" destOrd="0" presId="urn:microsoft.com/office/officeart/2005/8/layout/orgChart1"/>
    <dgm:cxn modelId="{6EFB61C5-03D5-4373-A4E2-D0F338BC6A34}" type="presParOf" srcId="{02678169-9B6A-4478-9382-CEE92866542E}" destId="{1EC0C8B7-F275-4719-8767-1167496A05EA}" srcOrd="0" destOrd="0" presId="urn:microsoft.com/office/officeart/2005/8/layout/orgChart1"/>
    <dgm:cxn modelId="{07C4DC86-0020-4C72-9BF5-31E84DCDA684}" type="presParOf" srcId="{1EC0C8B7-F275-4719-8767-1167496A05EA}" destId="{D053C6A5-7F59-4A4C-A3BA-35AFEB782D39}" srcOrd="0" destOrd="0" presId="urn:microsoft.com/office/officeart/2005/8/layout/orgChart1"/>
    <dgm:cxn modelId="{4F1CF03B-F29A-412A-B656-27342656996A}" type="presParOf" srcId="{1EC0C8B7-F275-4719-8767-1167496A05EA}" destId="{63781511-A1A5-4409-84BF-701B50D16BB8}" srcOrd="1" destOrd="0" presId="urn:microsoft.com/office/officeart/2005/8/layout/orgChart1"/>
    <dgm:cxn modelId="{30DA5CC3-4175-4657-BB49-767C03DB4218}" type="presParOf" srcId="{02678169-9B6A-4478-9382-CEE92866542E}" destId="{2D5C7910-FCC8-4700-AD9C-A4FB0C32E5DF}" srcOrd="1" destOrd="0" presId="urn:microsoft.com/office/officeart/2005/8/layout/orgChart1"/>
    <dgm:cxn modelId="{36347B23-790A-4F68-BB57-16939DA184DF}" type="presParOf" srcId="{2D5C7910-FCC8-4700-AD9C-A4FB0C32E5DF}" destId="{A256128D-B001-464C-9360-24DEE5424F8B}" srcOrd="0" destOrd="0" presId="urn:microsoft.com/office/officeart/2005/8/layout/orgChart1"/>
    <dgm:cxn modelId="{7565750A-AC52-4F6A-B659-23E6C029E553}" type="presParOf" srcId="{2D5C7910-FCC8-4700-AD9C-A4FB0C32E5DF}" destId="{78F68D59-C64D-48AF-94D4-02EA34082916}" srcOrd="1" destOrd="0" presId="urn:microsoft.com/office/officeart/2005/8/layout/orgChart1"/>
    <dgm:cxn modelId="{AF534993-9351-4AA4-A3EC-77891C53CB32}" type="presParOf" srcId="{78F68D59-C64D-48AF-94D4-02EA34082916}" destId="{A11BE760-5854-4D63-A28F-60DAD1BE8B85}" srcOrd="0" destOrd="0" presId="urn:microsoft.com/office/officeart/2005/8/layout/orgChart1"/>
    <dgm:cxn modelId="{9E0AC546-5FEB-4AFD-A9CA-BA44EC4D4FBD}" type="presParOf" srcId="{A11BE760-5854-4D63-A28F-60DAD1BE8B85}" destId="{848014B0-CDBC-4033-8EBE-A0576838A97D}" srcOrd="0" destOrd="0" presId="urn:microsoft.com/office/officeart/2005/8/layout/orgChart1"/>
    <dgm:cxn modelId="{5F2915E3-434C-4E59-BD22-EA3D430DBFF7}" type="presParOf" srcId="{A11BE760-5854-4D63-A28F-60DAD1BE8B85}" destId="{60CB559D-CD9E-48FC-B0FB-252E9D0A82B4}" srcOrd="1" destOrd="0" presId="urn:microsoft.com/office/officeart/2005/8/layout/orgChart1"/>
    <dgm:cxn modelId="{39D90690-351A-4799-911B-6FEC3ACB6FA0}" type="presParOf" srcId="{78F68D59-C64D-48AF-94D4-02EA34082916}" destId="{D47CE4C6-5B0F-4CCE-B866-48736C4E1752}" srcOrd="1" destOrd="0" presId="urn:microsoft.com/office/officeart/2005/8/layout/orgChart1"/>
    <dgm:cxn modelId="{D68662F5-8965-430D-8E9D-422501F7EFBE}" type="presParOf" srcId="{78F68D59-C64D-48AF-94D4-02EA34082916}" destId="{52C08FF9-0DB3-42DC-8C6B-B004B74E5BCB}" srcOrd="2" destOrd="0" presId="urn:microsoft.com/office/officeart/2005/8/layout/orgChart1"/>
    <dgm:cxn modelId="{85A03FC1-29CE-4275-B098-A83545277ACC}" type="presParOf" srcId="{02678169-9B6A-4478-9382-CEE92866542E}" destId="{09E20978-D7ED-419D-97FA-3ED883FDB2F4}" srcOrd="2" destOrd="0" presId="urn:microsoft.com/office/officeart/2005/8/layout/orgChart1"/>
    <dgm:cxn modelId="{7D20BDA3-E985-4E55-BC63-AAF39E76ACED}" type="presParOf" srcId="{28611E09-394F-4688-A286-12CF58178F43}" destId="{AE86862E-5E40-4C88-A748-325544FB8D89}" srcOrd="2" destOrd="0" presId="urn:microsoft.com/office/officeart/2005/8/layout/orgChart1"/>
    <dgm:cxn modelId="{FADC8943-7274-4A8F-9A54-07D8B5ED19CD}" type="presParOf" srcId="{28611E09-394F-4688-A286-12CF58178F43}" destId="{D31F30ED-7375-4B6B-9D01-635669A6EB0D}" srcOrd="3" destOrd="0" presId="urn:microsoft.com/office/officeart/2005/8/layout/orgChart1"/>
    <dgm:cxn modelId="{AEBE7D36-9242-47B3-8189-48BA884B660F}" type="presParOf" srcId="{D31F30ED-7375-4B6B-9D01-635669A6EB0D}" destId="{31224434-0B38-455D-B1B0-35E181427200}" srcOrd="0" destOrd="0" presId="urn:microsoft.com/office/officeart/2005/8/layout/orgChart1"/>
    <dgm:cxn modelId="{79EC0AF3-AE42-4776-B542-DBF03A65798B}" type="presParOf" srcId="{31224434-0B38-455D-B1B0-35E181427200}" destId="{1F7ED2C9-1FF8-499B-BC78-BC9F814FC8E3}" srcOrd="0" destOrd="0" presId="urn:microsoft.com/office/officeart/2005/8/layout/orgChart1"/>
    <dgm:cxn modelId="{2BD5A9E2-D74D-4935-B37D-6D43B14F0BFA}" type="presParOf" srcId="{31224434-0B38-455D-B1B0-35E181427200}" destId="{5BD60CAD-F024-4FAE-9EB2-EB38A30C4247}" srcOrd="1" destOrd="0" presId="urn:microsoft.com/office/officeart/2005/8/layout/orgChart1"/>
    <dgm:cxn modelId="{E5DE4B61-083C-4AE2-A9DF-9D67BC052219}" type="presParOf" srcId="{D31F30ED-7375-4B6B-9D01-635669A6EB0D}" destId="{CF0E6478-78DC-4365-AF95-DB607D9B01CF}" srcOrd="1" destOrd="0" presId="urn:microsoft.com/office/officeart/2005/8/layout/orgChart1"/>
    <dgm:cxn modelId="{40A06935-8BFD-4C61-8CA6-44F35D3D72F6}" type="presParOf" srcId="{D31F30ED-7375-4B6B-9D01-635669A6EB0D}" destId="{9A1FAECC-9E4A-4547-ABEF-A3D1B0BAF80A}" srcOrd="2" destOrd="0" presId="urn:microsoft.com/office/officeart/2005/8/layout/orgChart1"/>
    <dgm:cxn modelId="{CB44057E-44C0-47E4-9B4D-4A8824A11001}" type="presParOf" srcId="{28611E09-394F-4688-A286-12CF58178F43}" destId="{A83778F2-520F-48EF-BEF4-DEA7D410F65B}" srcOrd="4" destOrd="0" presId="urn:microsoft.com/office/officeart/2005/8/layout/orgChart1"/>
    <dgm:cxn modelId="{2C2EE80D-8403-4778-A364-382A4F5DBFB3}" type="presParOf" srcId="{28611E09-394F-4688-A286-12CF58178F43}" destId="{32794D68-83D3-43E4-BDE9-294B470237A8}" srcOrd="5" destOrd="0" presId="urn:microsoft.com/office/officeart/2005/8/layout/orgChart1"/>
    <dgm:cxn modelId="{106CFFDA-F54F-4130-8773-E386E2FD8444}" type="presParOf" srcId="{32794D68-83D3-43E4-BDE9-294B470237A8}" destId="{37CB94E6-0FAC-4FD8-A4DE-5C040AE7990F}" srcOrd="0" destOrd="0" presId="urn:microsoft.com/office/officeart/2005/8/layout/orgChart1"/>
    <dgm:cxn modelId="{09BF6133-58E5-4CEC-A3E6-B3484A315152}" type="presParOf" srcId="{37CB94E6-0FAC-4FD8-A4DE-5C040AE7990F}" destId="{EEC10F8B-8ED2-4DBA-8A82-C95C58E818EC}" srcOrd="0" destOrd="0" presId="urn:microsoft.com/office/officeart/2005/8/layout/orgChart1"/>
    <dgm:cxn modelId="{CA4228E0-2820-4AA9-9A56-D6D025705A2F}" type="presParOf" srcId="{37CB94E6-0FAC-4FD8-A4DE-5C040AE7990F}" destId="{D7DAFA47-A6DD-4F72-93DF-E0AA81B98396}" srcOrd="1" destOrd="0" presId="urn:microsoft.com/office/officeart/2005/8/layout/orgChart1"/>
    <dgm:cxn modelId="{23147AE9-8A80-4E31-B82B-F71817721482}" type="presParOf" srcId="{32794D68-83D3-43E4-BDE9-294B470237A8}" destId="{3C7C6850-0ADC-444F-BBA1-35CE0419ECB0}" srcOrd="1" destOrd="0" presId="urn:microsoft.com/office/officeart/2005/8/layout/orgChart1"/>
    <dgm:cxn modelId="{0E99C944-A9DE-488E-B730-611B6DE88272}" type="presParOf" srcId="{32794D68-83D3-43E4-BDE9-294B470237A8}" destId="{221EFF64-4C96-44FD-898B-1144279A2C34}" srcOrd="2" destOrd="0" presId="urn:microsoft.com/office/officeart/2005/8/layout/orgChart1"/>
    <dgm:cxn modelId="{C9160F5E-EAAA-4770-8094-A2C5FD9D3B1B}" type="presParOf" srcId="{28611E09-394F-4688-A286-12CF58178F43}" destId="{2327DFF5-8139-42D3-9277-86BC793EA824}" srcOrd="6" destOrd="0" presId="urn:microsoft.com/office/officeart/2005/8/layout/orgChart1"/>
    <dgm:cxn modelId="{882B2AC0-8339-4977-B2C3-7F59A302D505}" type="presParOf" srcId="{28611E09-394F-4688-A286-12CF58178F43}" destId="{AC0C0C55-D5F9-43E1-9DA1-15F5B7D71BFB}" srcOrd="7" destOrd="0" presId="urn:microsoft.com/office/officeart/2005/8/layout/orgChart1"/>
    <dgm:cxn modelId="{2A487C74-2FE4-4ED5-91C8-66F4F39CC037}" type="presParOf" srcId="{AC0C0C55-D5F9-43E1-9DA1-15F5B7D71BFB}" destId="{2657FD65-E952-4C21-A218-508155E928ED}" srcOrd="0" destOrd="0" presId="urn:microsoft.com/office/officeart/2005/8/layout/orgChart1"/>
    <dgm:cxn modelId="{DAE8B8ED-FDA7-4EA7-8E09-2EE69F3476C2}" type="presParOf" srcId="{2657FD65-E952-4C21-A218-508155E928ED}" destId="{B6C79875-2357-4144-9489-FE36AE7E2A9F}" srcOrd="0" destOrd="0" presId="urn:microsoft.com/office/officeart/2005/8/layout/orgChart1"/>
    <dgm:cxn modelId="{C9A6130C-183E-440D-9ACF-972BC9491DF2}" type="presParOf" srcId="{2657FD65-E952-4C21-A218-508155E928ED}" destId="{37067235-2158-4562-8001-25D25C95A93C}" srcOrd="1" destOrd="0" presId="urn:microsoft.com/office/officeart/2005/8/layout/orgChart1"/>
    <dgm:cxn modelId="{22AC159E-7DA5-4AD3-8ED2-A47D3E323084}" type="presParOf" srcId="{AC0C0C55-D5F9-43E1-9DA1-15F5B7D71BFB}" destId="{9E73E495-7736-4F9B-B8A7-F5169F9E5ACA}" srcOrd="1" destOrd="0" presId="urn:microsoft.com/office/officeart/2005/8/layout/orgChart1"/>
    <dgm:cxn modelId="{0A1CB689-90B5-4C3F-9925-979548E9D53D}" type="presParOf" srcId="{AC0C0C55-D5F9-43E1-9DA1-15F5B7D71BFB}" destId="{164A4E46-854D-4593-B860-ED7633354064}" srcOrd="2" destOrd="0" presId="urn:microsoft.com/office/officeart/2005/8/layout/orgChart1"/>
    <dgm:cxn modelId="{C1657FDA-15F4-42CE-A5F0-DAD7048635A4}" type="presParOf" srcId="{28611E09-394F-4688-A286-12CF58178F43}" destId="{22AC5C3D-B9E0-49FF-AE4F-9B3CB78BABDE}" srcOrd="8" destOrd="0" presId="urn:microsoft.com/office/officeart/2005/8/layout/orgChart1"/>
    <dgm:cxn modelId="{6CA98EF6-2C94-4020-8B8F-B4952DA923F4}" type="presParOf" srcId="{28611E09-394F-4688-A286-12CF58178F43}" destId="{3012A6BC-C714-4932-B29F-7A41C91FBEC5}" srcOrd="9" destOrd="0" presId="urn:microsoft.com/office/officeart/2005/8/layout/orgChart1"/>
    <dgm:cxn modelId="{0364946E-F6DD-41C9-A0D5-1E574FEFFFE9}" type="presParOf" srcId="{3012A6BC-C714-4932-B29F-7A41C91FBEC5}" destId="{C22A0BCB-C12B-417A-BA53-08C42D82E20C}" srcOrd="0" destOrd="0" presId="urn:microsoft.com/office/officeart/2005/8/layout/orgChart1"/>
    <dgm:cxn modelId="{115C8ABB-FA46-4B4E-84BF-BDD47617A26B}" type="presParOf" srcId="{C22A0BCB-C12B-417A-BA53-08C42D82E20C}" destId="{9C39FAEE-FAB0-4E9F-92F0-4B19388F4DCD}" srcOrd="0" destOrd="0" presId="urn:microsoft.com/office/officeart/2005/8/layout/orgChart1"/>
    <dgm:cxn modelId="{FBCFC155-F302-4412-91D8-D9DBFCB5FBF9}" type="presParOf" srcId="{C22A0BCB-C12B-417A-BA53-08C42D82E20C}" destId="{1AB3A6F4-A1FD-4C15-90A4-5F44400C9AB7}" srcOrd="1" destOrd="0" presId="urn:microsoft.com/office/officeart/2005/8/layout/orgChart1"/>
    <dgm:cxn modelId="{E2B33C87-1845-4E6D-8F97-764C314336CC}" type="presParOf" srcId="{3012A6BC-C714-4932-B29F-7A41C91FBEC5}" destId="{A1B5FCAE-5176-462A-9AAE-BD45D9404A0C}" srcOrd="1" destOrd="0" presId="urn:microsoft.com/office/officeart/2005/8/layout/orgChart1"/>
    <dgm:cxn modelId="{A8FA7294-695B-4689-B79E-5C11EE076419}" type="presParOf" srcId="{3012A6BC-C714-4932-B29F-7A41C91FBEC5}" destId="{801CF8ED-5D35-4786-98EA-FDA46973E4C0}" srcOrd="2" destOrd="0" presId="urn:microsoft.com/office/officeart/2005/8/layout/orgChart1"/>
    <dgm:cxn modelId="{0E8A6794-46CA-4704-8F63-F8D540DA320A}" type="presParOf" srcId="{D22398F8-4AD7-498D-B453-F16CACABCD8E}" destId="{764E8BD5-17B6-481F-9EC2-EC65D7390DD4}" srcOrd="2" destOrd="0" presId="urn:microsoft.com/office/officeart/2005/8/layout/orgChart1"/>
    <dgm:cxn modelId="{F6509304-F3C9-4EEF-9918-91B3661B2340}" type="presParOf" srcId="{F9F2923C-4992-4E58-9C4D-908B56C6D376}" destId="{FF8303A8-6A4C-43F0-A812-9E8F7CB29F3E}" srcOrd="4" destOrd="0" presId="urn:microsoft.com/office/officeart/2005/8/layout/orgChart1"/>
    <dgm:cxn modelId="{299EF506-3776-4B3A-9CA4-753DCB221751}" type="presParOf" srcId="{F9F2923C-4992-4E58-9C4D-908B56C6D376}" destId="{C603F161-1140-4735-B83C-5C816AAD52FA}" srcOrd="5" destOrd="0" presId="urn:microsoft.com/office/officeart/2005/8/layout/orgChart1"/>
    <dgm:cxn modelId="{9EC7365E-9FEB-4D3C-A6D7-20747510C13A}" type="presParOf" srcId="{C603F161-1140-4735-B83C-5C816AAD52FA}" destId="{1095A3DD-4D36-4F0B-A7FE-C2F20616E49A}" srcOrd="0" destOrd="0" presId="urn:microsoft.com/office/officeart/2005/8/layout/orgChart1"/>
    <dgm:cxn modelId="{C4618B8C-FD83-4DD6-B40B-ADB8DEEBF64E}" type="presParOf" srcId="{1095A3DD-4D36-4F0B-A7FE-C2F20616E49A}" destId="{38DEFE61-30BE-4174-8874-98000DCE8063}" srcOrd="0" destOrd="0" presId="urn:microsoft.com/office/officeart/2005/8/layout/orgChart1"/>
    <dgm:cxn modelId="{8229C4CA-BF5B-4727-B0E7-6406677084E6}" type="presParOf" srcId="{1095A3DD-4D36-4F0B-A7FE-C2F20616E49A}" destId="{DC38307B-2FDE-474D-9BAF-A1ABA76A6499}" srcOrd="1" destOrd="0" presId="urn:microsoft.com/office/officeart/2005/8/layout/orgChart1"/>
    <dgm:cxn modelId="{15F796E5-B33F-432F-BBC9-E467543418E8}" type="presParOf" srcId="{C603F161-1140-4735-B83C-5C816AAD52FA}" destId="{358EC632-4033-485E-B96B-D212E9E9D002}" srcOrd="1" destOrd="0" presId="urn:microsoft.com/office/officeart/2005/8/layout/orgChart1"/>
    <dgm:cxn modelId="{AD54FDCF-23A8-49B3-964D-38CA228242AB}" type="presParOf" srcId="{358EC632-4033-485E-B96B-D212E9E9D002}" destId="{415BFAB5-F34A-4970-A6DD-32EFBDFC1E39}" srcOrd="0" destOrd="0" presId="urn:microsoft.com/office/officeart/2005/8/layout/orgChart1"/>
    <dgm:cxn modelId="{365B953E-BC63-4021-9862-3BEBD3E83507}" type="presParOf" srcId="{358EC632-4033-485E-B96B-D212E9E9D002}" destId="{7E8750A7-3E81-4184-86D1-AB0B79E3B28C}" srcOrd="1" destOrd="0" presId="urn:microsoft.com/office/officeart/2005/8/layout/orgChart1"/>
    <dgm:cxn modelId="{8CF373F0-BCC4-4643-9116-92B95F868B02}" type="presParOf" srcId="{7E8750A7-3E81-4184-86D1-AB0B79E3B28C}" destId="{86FE7B7F-FD53-481B-8E19-C53D17FEB233}" srcOrd="0" destOrd="0" presId="urn:microsoft.com/office/officeart/2005/8/layout/orgChart1"/>
    <dgm:cxn modelId="{EEB433C7-2714-41C6-BB54-287BD43852BC}" type="presParOf" srcId="{86FE7B7F-FD53-481B-8E19-C53D17FEB233}" destId="{43F3B60D-2763-445F-B441-6BC73E211B1D}" srcOrd="0" destOrd="0" presId="urn:microsoft.com/office/officeart/2005/8/layout/orgChart1"/>
    <dgm:cxn modelId="{51B838C8-4E15-4856-873C-8B60884FF7B2}" type="presParOf" srcId="{86FE7B7F-FD53-481B-8E19-C53D17FEB233}" destId="{27349780-A503-4884-8811-480C6589141E}" srcOrd="1" destOrd="0" presId="urn:microsoft.com/office/officeart/2005/8/layout/orgChart1"/>
    <dgm:cxn modelId="{C7AA4682-DD01-4292-9D26-C9EDB476563E}" type="presParOf" srcId="{7E8750A7-3E81-4184-86D1-AB0B79E3B28C}" destId="{521847AC-7700-4091-BC4F-1C5EC1B62CD5}" srcOrd="1" destOrd="0" presId="urn:microsoft.com/office/officeart/2005/8/layout/orgChart1"/>
    <dgm:cxn modelId="{8E8CD896-E132-4723-AF38-CC8A916D5C9C}" type="presParOf" srcId="{7E8750A7-3E81-4184-86D1-AB0B79E3B28C}" destId="{8DED9543-0376-47F9-AA84-7983DE2BE2CD}" srcOrd="2" destOrd="0" presId="urn:microsoft.com/office/officeart/2005/8/layout/orgChart1"/>
    <dgm:cxn modelId="{57A5C8F8-4248-445A-AAC6-57A150D67FD7}" type="presParOf" srcId="{358EC632-4033-485E-B96B-D212E9E9D002}" destId="{EF5EED1D-4997-4F82-A191-2CDDB896F2BC}" srcOrd="2" destOrd="0" presId="urn:microsoft.com/office/officeart/2005/8/layout/orgChart1"/>
    <dgm:cxn modelId="{12DFABC5-4340-41D7-AA65-E64DAECE088F}" type="presParOf" srcId="{358EC632-4033-485E-B96B-D212E9E9D002}" destId="{1175DD12-5949-481F-AA47-B67D99212C4D}" srcOrd="3" destOrd="0" presId="urn:microsoft.com/office/officeart/2005/8/layout/orgChart1"/>
    <dgm:cxn modelId="{AC35CB10-D566-405A-B0E4-B7DE402DB73A}" type="presParOf" srcId="{1175DD12-5949-481F-AA47-B67D99212C4D}" destId="{A0713D1B-ECD5-41B2-8F2E-0E95A1A227B9}" srcOrd="0" destOrd="0" presId="urn:microsoft.com/office/officeart/2005/8/layout/orgChart1"/>
    <dgm:cxn modelId="{BBDB1983-EAC4-4AC9-A5FA-C65BC9583EF9}" type="presParOf" srcId="{A0713D1B-ECD5-41B2-8F2E-0E95A1A227B9}" destId="{D61FCDA2-DF6E-4706-96E4-450B7D869BDC}" srcOrd="0" destOrd="0" presId="urn:microsoft.com/office/officeart/2005/8/layout/orgChart1"/>
    <dgm:cxn modelId="{A656DBBE-CEAA-4E78-A216-D74F2288245E}" type="presParOf" srcId="{A0713D1B-ECD5-41B2-8F2E-0E95A1A227B9}" destId="{3B664A6A-9E45-4B97-B25B-FF7703093E06}" srcOrd="1" destOrd="0" presId="urn:microsoft.com/office/officeart/2005/8/layout/orgChart1"/>
    <dgm:cxn modelId="{C15DB9A3-2A20-4C2D-9E4D-8410E7972C71}" type="presParOf" srcId="{1175DD12-5949-481F-AA47-B67D99212C4D}" destId="{DE014F05-74F6-4781-BAF8-14C8A15A5024}" srcOrd="1" destOrd="0" presId="urn:microsoft.com/office/officeart/2005/8/layout/orgChart1"/>
    <dgm:cxn modelId="{0AFFBA42-44D9-41D3-9E8F-04EF6D0EF724}" type="presParOf" srcId="{1175DD12-5949-481F-AA47-B67D99212C4D}" destId="{292CF10E-5752-472A-BB18-ACF83D9939D3}" srcOrd="2" destOrd="0" presId="urn:microsoft.com/office/officeart/2005/8/layout/orgChart1"/>
    <dgm:cxn modelId="{30A8EF01-A259-457B-A302-851E926E2D5D}" type="presParOf" srcId="{358EC632-4033-485E-B96B-D212E9E9D002}" destId="{A5A9CDC3-945B-4360-9221-F93F367DBCC2}" srcOrd="4" destOrd="0" presId="urn:microsoft.com/office/officeart/2005/8/layout/orgChart1"/>
    <dgm:cxn modelId="{6E3CFCF1-0ECD-4089-B3CE-8D5AC30F5348}" type="presParOf" srcId="{358EC632-4033-485E-B96B-D212E9E9D002}" destId="{36E408CF-EC2E-4B90-9F98-CABD7FA5FD3C}" srcOrd="5" destOrd="0" presId="urn:microsoft.com/office/officeart/2005/8/layout/orgChart1"/>
    <dgm:cxn modelId="{D35B7EEF-4940-433E-80E6-8903DE6EC4EA}" type="presParOf" srcId="{36E408CF-EC2E-4B90-9F98-CABD7FA5FD3C}" destId="{5B312688-3CC9-4708-812C-43B0AD88FD6B}" srcOrd="0" destOrd="0" presId="urn:microsoft.com/office/officeart/2005/8/layout/orgChart1"/>
    <dgm:cxn modelId="{D63DB2C0-268A-467F-A95D-BEF69F4BDA85}" type="presParOf" srcId="{5B312688-3CC9-4708-812C-43B0AD88FD6B}" destId="{AC9BA130-7F20-42AD-A4AF-AC951A16BA95}" srcOrd="0" destOrd="0" presId="urn:microsoft.com/office/officeart/2005/8/layout/orgChart1"/>
    <dgm:cxn modelId="{EE62DA90-2E7A-43FA-AE1E-E4FB56B93B9F}" type="presParOf" srcId="{5B312688-3CC9-4708-812C-43B0AD88FD6B}" destId="{5A093825-B62A-4750-A710-4CB7148C2FEB}" srcOrd="1" destOrd="0" presId="urn:microsoft.com/office/officeart/2005/8/layout/orgChart1"/>
    <dgm:cxn modelId="{C78ED7DD-51CB-4A5E-91AC-85BACC78DBAE}" type="presParOf" srcId="{36E408CF-EC2E-4B90-9F98-CABD7FA5FD3C}" destId="{AE0F4FC6-DD3B-46F5-8397-881CF29B76E7}" srcOrd="1" destOrd="0" presId="urn:microsoft.com/office/officeart/2005/8/layout/orgChart1"/>
    <dgm:cxn modelId="{DF0D6847-3499-4D77-86D0-DD0007F67E46}" type="presParOf" srcId="{36E408CF-EC2E-4B90-9F98-CABD7FA5FD3C}" destId="{38742CEA-2BF7-4505-A4AE-05A11DF06FAA}" srcOrd="2" destOrd="0" presId="urn:microsoft.com/office/officeart/2005/8/layout/orgChart1"/>
    <dgm:cxn modelId="{BDB2C3E7-3D6C-4E2F-BEF3-7588F7009B62}" type="presParOf" srcId="{358EC632-4033-485E-B96B-D212E9E9D002}" destId="{9EF773FD-C0EF-44EF-904B-E526D841729C}" srcOrd="6" destOrd="0" presId="urn:microsoft.com/office/officeart/2005/8/layout/orgChart1"/>
    <dgm:cxn modelId="{D52B1C9C-47D2-4251-A201-6F07C2865DAD}" type="presParOf" srcId="{358EC632-4033-485E-B96B-D212E9E9D002}" destId="{5FD9B55D-23C7-4194-9405-BDA50699D24C}" srcOrd="7" destOrd="0" presId="urn:microsoft.com/office/officeart/2005/8/layout/orgChart1"/>
    <dgm:cxn modelId="{CFB3B790-E5A3-46C8-B817-90B5E073DE8B}" type="presParOf" srcId="{5FD9B55D-23C7-4194-9405-BDA50699D24C}" destId="{15D4AAC7-8867-4B24-B8FC-8E667ACE37F2}" srcOrd="0" destOrd="0" presId="urn:microsoft.com/office/officeart/2005/8/layout/orgChart1"/>
    <dgm:cxn modelId="{EDD01854-2C23-4FE0-9731-E3FA7DEA5F32}" type="presParOf" srcId="{15D4AAC7-8867-4B24-B8FC-8E667ACE37F2}" destId="{5D3E65B9-3CCB-4CF6-82AD-6D38481B657A}" srcOrd="0" destOrd="0" presId="urn:microsoft.com/office/officeart/2005/8/layout/orgChart1"/>
    <dgm:cxn modelId="{3CCA1C87-683D-4A00-93ED-CE9FEC44A21B}" type="presParOf" srcId="{15D4AAC7-8867-4B24-B8FC-8E667ACE37F2}" destId="{F28A8EBB-BBAD-43FB-B824-85149836BE1E}" srcOrd="1" destOrd="0" presId="urn:microsoft.com/office/officeart/2005/8/layout/orgChart1"/>
    <dgm:cxn modelId="{8C5ACA44-F3D8-4919-80BD-D3282A3243C5}" type="presParOf" srcId="{5FD9B55D-23C7-4194-9405-BDA50699D24C}" destId="{E06E1E99-6F16-475F-9BD8-6BDAE258345E}" srcOrd="1" destOrd="0" presId="urn:microsoft.com/office/officeart/2005/8/layout/orgChart1"/>
    <dgm:cxn modelId="{389124F4-5B95-4EEA-AEC6-95EF6671DF23}" type="presParOf" srcId="{E06E1E99-6F16-475F-9BD8-6BDAE258345E}" destId="{6F5F35BD-EF27-4619-B763-7B72A0DDDC0A}" srcOrd="0" destOrd="0" presId="urn:microsoft.com/office/officeart/2005/8/layout/orgChart1"/>
    <dgm:cxn modelId="{A64ABA6B-9557-47BA-90A0-CE2FEDBCBA8B}" type="presParOf" srcId="{E06E1E99-6F16-475F-9BD8-6BDAE258345E}" destId="{4CDDF992-76C5-464D-9EBB-DEE045F4CC48}" srcOrd="1" destOrd="0" presId="urn:microsoft.com/office/officeart/2005/8/layout/orgChart1"/>
    <dgm:cxn modelId="{4B751232-4710-46D9-850E-30A236C807C5}" type="presParOf" srcId="{4CDDF992-76C5-464D-9EBB-DEE045F4CC48}" destId="{627D7CDA-230A-4983-81A0-D2EEB91D69A3}" srcOrd="0" destOrd="0" presId="urn:microsoft.com/office/officeart/2005/8/layout/orgChart1"/>
    <dgm:cxn modelId="{17584B3F-B59A-415B-A6B2-06FB2066196F}" type="presParOf" srcId="{627D7CDA-230A-4983-81A0-D2EEB91D69A3}" destId="{DD6A76A0-4EC7-47BD-B09F-69BAA231253B}" srcOrd="0" destOrd="0" presId="urn:microsoft.com/office/officeart/2005/8/layout/orgChart1"/>
    <dgm:cxn modelId="{F34B7466-1E49-4288-A06D-F8D1D71A19C5}" type="presParOf" srcId="{627D7CDA-230A-4983-81A0-D2EEB91D69A3}" destId="{BB1BA9EE-9136-4EDB-88BC-88EC8A10F8A8}" srcOrd="1" destOrd="0" presId="urn:microsoft.com/office/officeart/2005/8/layout/orgChart1"/>
    <dgm:cxn modelId="{F064C0C6-3894-4169-975F-EBA2F8AB8177}" type="presParOf" srcId="{4CDDF992-76C5-464D-9EBB-DEE045F4CC48}" destId="{47450122-A77F-4A64-BBC6-8DC8C5B07B21}" srcOrd="1" destOrd="0" presId="urn:microsoft.com/office/officeart/2005/8/layout/orgChart1"/>
    <dgm:cxn modelId="{27C0C4D2-839B-454C-9672-4308B16E9E50}" type="presParOf" srcId="{4CDDF992-76C5-464D-9EBB-DEE045F4CC48}" destId="{AD4C9A31-1240-49E8-AC26-9A27A015BDFD}" srcOrd="2" destOrd="0" presId="urn:microsoft.com/office/officeart/2005/8/layout/orgChart1"/>
    <dgm:cxn modelId="{00D60BB7-8490-436A-854B-E8037794A988}" type="presParOf" srcId="{E06E1E99-6F16-475F-9BD8-6BDAE258345E}" destId="{7E749965-1A05-4978-A41F-8C1892652EA1}" srcOrd="2" destOrd="0" presId="urn:microsoft.com/office/officeart/2005/8/layout/orgChart1"/>
    <dgm:cxn modelId="{F9EF08D6-97DC-4419-8EC2-2B6C2190CE1A}" type="presParOf" srcId="{E06E1E99-6F16-475F-9BD8-6BDAE258345E}" destId="{E5AA3F8C-696C-4F9F-8771-5B8CDAD2F3EF}" srcOrd="3" destOrd="0" presId="urn:microsoft.com/office/officeart/2005/8/layout/orgChart1"/>
    <dgm:cxn modelId="{7D307107-3F11-4B27-9392-992891D8F023}" type="presParOf" srcId="{E5AA3F8C-696C-4F9F-8771-5B8CDAD2F3EF}" destId="{38278611-031E-4F5A-AFF4-54373180E784}" srcOrd="0" destOrd="0" presId="urn:microsoft.com/office/officeart/2005/8/layout/orgChart1"/>
    <dgm:cxn modelId="{595A1A89-0773-4059-AEEF-7A2FBA48817C}" type="presParOf" srcId="{38278611-031E-4F5A-AFF4-54373180E784}" destId="{5C3A2FFE-B721-4CA3-9314-E676A6E44EAC}" srcOrd="0" destOrd="0" presId="urn:microsoft.com/office/officeart/2005/8/layout/orgChart1"/>
    <dgm:cxn modelId="{E1940A28-59F4-440C-89F9-E7F15EB91C85}" type="presParOf" srcId="{38278611-031E-4F5A-AFF4-54373180E784}" destId="{5303D31C-B7AA-4342-8BAC-3F9CD9E5833F}" srcOrd="1" destOrd="0" presId="urn:microsoft.com/office/officeart/2005/8/layout/orgChart1"/>
    <dgm:cxn modelId="{C7F298BB-50EF-4A96-91C6-C4579DE0BD2B}" type="presParOf" srcId="{E5AA3F8C-696C-4F9F-8771-5B8CDAD2F3EF}" destId="{073F74C2-6D9D-4690-864D-AC1FCB5E8379}" srcOrd="1" destOrd="0" presId="urn:microsoft.com/office/officeart/2005/8/layout/orgChart1"/>
    <dgm:cxn modelId="{A848AC2F-8DCD-423D-AC5F-E71E601EF59B}" type="presParOf" srcId="{E5AA3F8C-696C-4F9F-8771-5B8CDAD2F3EF}" destId="{84BF8C20-623F-4941-99C6-89BECBB8A894}" srcOrd="2" destOrd="0" presId="urn:microsoft.com/office/officeart/2005/8/layout/orgChart1"/>
    <dgm:cxn modelId="{C679FDD9-F4C7-437A-AEEB-21E606D0D258}" type="presParOf" srcId="{5FD9B55D-23C7-4194-9405-BDA50699D24C}" destId="{E3AD2F57-507B-4B07-AB51-450777C2EA0D}" srcOrd="2" destOrd="0" presId="urn:microsoft.com/office/officeart/2005/8/layout/orgChart1"/>
    <dgm:cxn modelId="{1EF28435-9090-41CD-91E3-E7BD0EAB2EC6}" type="presParOf" srcId="{C603F161-1140-4735-B83C-5C816AAD52FA}" destId="{E1AC9FA1-439E-4939-B2FB-8DFB7DED6E90}" srcOrd="2" destOrd="0" presId="urn:microsoft.com/office/officeart/2005/8/layout/orgChart1"/>
    <dgm:cxn modelId="{7197CBB6-25C2-42E4-955C-0E19EFC6788E}" type="presParOf" srcId="{F9F2923C-4992-4E58-9C4D-908B56C6D376}" destId="{1025856B-2B75-49DD-A1E6-29B70F4843E6}" srcOrd="6" destOrd="0" presId="urn:microsoft.com/office/officeart/2005/8/layout/orgChart1"/>
    <dgm:cxn modelId="{ADADE4F3-50C8-4EC6-A458-957BF4271C2B}" type="presParOf" srcId="{F9F2923C-4992-4E58-9C4D-908B56C6D376}" destId="{C365413F-FC47-4012-A633-94EB9C139F8A}" srcOrd="7" destOrd="0" presId="urn:microsoft.com/office/officeart/2005/8/layout/orgChart1"/>
    <dgm:cxn modelId="{B0867BF2-5A82-4FB3-A572-97AA8D3491E8}" type="presParOf" srcId="{C365413F-FC47-4012-A633-94EB9C139F8A}" destId="{D3AFC60F-A632-4A74-958D-279AB7813573}" srcOrd="0" destOrd="0" presId="urn:microsoft.com/office/officeart/2005/8/layout/orgChart1"/>
    <dgm:cxn modelId="{E0BAA427-83E7-4219-AE31-D86BEF15D576}" type="presParOf" srcId="{D3AFC60F-A632-4A74-958D-279AB7813573}" destId="{1ABF47A4-4FD3-44C1-B0E6-75CFA5AEC519}" srcOrd="0" destOrd="0" presId="urn:microsoft.com/office/officeart/2005/8/layout/orgChart1"/>
    <dgm:cxn modelId="{7DBFF5D8-D620-48D8-A6BA-76B9D7C60827}" type="presParOf" srcId="{D3AFC60F-A632-4A74-958D-279AB7813573}" destId="{B88B0EDF-9456-4396-949F-F390A7DB32F1}" srcOrd="1" destOrd="0" presId="urn:microsoft.com/office/officeart/2005/8/layout/orgChart1"/>
    <dgm:cxn modelId="{1BF0B36D-5692-4C30-9BEA-13222DDC272A}" type="presParOf" srcId="{C365413F-FC47-4012-A633-94EB9C139F8A}" destId="{488A489C-D201-4A55-B6EE-80933CF9EE47}" srcOrd="1" destOrd="0" presId="urn:microsoft.com/office/officeart/2005/8/layout/orgChart1"/>
    <dgm:cxn modelId="{DCDCCC82-B1BD-45F5-891B-4D982184F99F}" type="presParOf" srcId="{488A489C-D201-4A55-B6EE-80933CF9EE47}" destId="{46EB148F-0276-48F0-976B-A7EA8D86F403}" srcOrd="0" destOrd="0" presId="urn:microsoft.com/office/officeart/2005/8/layout/orgChart1"/>
    <dgm:cxn modelId="{300A7FF6-02BE-452F-AA62-52D929042235}" type="presParOf" srcId="{488A489C-D201-4A55-B6EE-80933CF9EE47}" destId="{65FEAA0C-9DEB-4095-BF20-066390590B43}" srcOrd="1" destOrd="0" presId="urn:microsoft.com/office/officeart/2005/8/layout/orgChart1"/>
    <dgm:cxn modelId="{1B0F9AFE-D119-42AD-A8E4-13BB9F320BD1}" type="presParOf" srcId="{65FEAA0C-9DEB-4095-BF20-066390590B43}" destId="{3EEEC5DF-4AA1-4599-88C5-D9FB89BE6510}" srcOrd="0" destOrd="0" presId="urn:microsoft.com/office/officeart/2005/8/layout/orgChart1"/>
    <dgm:cxn modelId="{14992044-C114-4D78-A31F-361CBBD0AF81}" type="presParOf" srcId="{3EEEC5DF-4AA1-4599-88C5-D9FB89BE6510}" destId="{B926B917-A94A-44A7-875D-9839CEEB38ED}" srcOrd="0" destOrd="0" presId="urn:microsoft.com/office/officeart/2005/8/layout/orgChart1"/>
    <dgm:cxn modelId="{F638AAD1-7E98-4B75-8773-5EF1A4D9AC51}" type="presParOf" srcId="{3EEEC5DF-4AA1-4599-88C5-D9FB89BE6510}" destId="{3FCD16E5-A2A8-4F39-8B30-34B16599EEF9}" srcOrd="1" destOrd="0" presId="urn:microsoft.com/office/officeart/2005/8/layout/orgChart1"/>
    <dgm:cxn modelId="{AB0A9151-571A-455E-A4BB-C1E613D2230C}" type="presParOf" srcId="{65FEAA0C-9DEB-4095-BF20-066390590B43}" destId="{F09DB0F6-85B8-4294-8D5B-50C32CF64985}" srcOrd="1" destOrd="0" presId="urn:microsoft.com/office/officeart/2005/8/layout/orgChart1"/>
    <dgm:cxn modelId="{4C6B3193-BD9E-4DD7-A6F2-A50081BDCB31}" type="presParOf" srcId="{65FEAA0C-9DEB-4095-BF20-066390590B43}" destId="{EC98175A-63D3-4F5B-A5A6-4CF814D0DACC}" srcOrd="2" destOrd="0" presId="urn:microsoft.com/office/officeart/2005/8/layout/orgChart1"/>
    <dgm:cxn modelId="{FBBF9A44-84F0-463E-B89D-81E1777F5A1B}" type="presParOf" srcId="{488A489C-D201-4A55-B6EE-80933CF9EE47}" destId="{71E5F227-A024-4863-B01C-505A5854CB31}" srcOrd="2" destOrd="0" presId="urn:microsoft.com/office/officeart/2005/8/layout/orgChart1"/>
    <dgm:cxn modelId="{D888BA66-F734-41AC-83D6-ACAD610CF499}" type="presParOf" srcId="{488A489C-D201-4A55-B6EE-80933CF9EE47}" destId="{CB67CAAC-47E7-41C1-A4BC-F21BF967873B}" srcOrd="3" destOrd="0" presId="urn:microsoft.com/office/officeart/2005/8/layout/orgChart1"/>
    <dgm:cxn modelId="{81D4BD83-31FA-4AB5-8C2F-EE97AE5004F6}" type="presParOf" srcId="{CB67CAAC-47E7-41C1-A4BC-F21BF967873B}" destId="{665AF994-F818-465E-8EBB-828C062AB782}" srcOrd="0" destOrd="0" presId="urn:microsoft.com/office/officeart/2005/8/layout/orgChart1"/>
    <dgm:cxn modelId="{23BCDF12-BF9A-469A-B491-646FC4E10675}" type="presParOf" srcId="{665AF994-F818-465E-8EBB-828C062AB782}" destId="{553360C2-D609-4195-A333-39B7B700FAE8}" srcOrd="0" destOrd="0" presId="urn:microsoft.com/office/officeart/2005/8/layout/orgChart1"/>
    <dgm:cxn modelId="{1ADB5EF1-449A-4A84-B300-598B9C755F02}" type="presParOf" srcId="{665AF994-F818-465E-8EBB-828C062AB782}" destId="{D42AF346-E166-4536-854B-202EF0E41319}" srcOrd="1" destOrd="0" presId="urn:microsoft.com/office/officeart/2005/8/layout/orgChart1"/>
    <dgm:cxn modelId="{698BEB4D-FCCC-48B6-B787-AE5B76A6BDED}" type="presParOf" srcId="{CB67CAAC-47E7-41C1-A4BC-F21BF967873B}" destId="{8642D956-14BA-4CAD-91F5-ECF3EB3969BC}" srcOrd="1" destOrd="0" presId="urn:microsoft.com/office/officeart/2005/8/layout/orgChart1"/>
    <dgm:cxn modelId="{595D503C-145D-4EA8-BB88-233708D60845}" type="presParOf" srcId="{CB67CAAC-47E7-41C1-A4BC-F21BF967873B}" destId="{B4BBA140-2A01-41A2-9547-2D534713227E}" srcOrd="2" destOrd="0" presId="urn:microsoft.com/office/officeart/2005/8/layout/orgChart1"/>
    <dgm:cxn modelId="{E895D1AF-6684-494C-B17F-6AB7FBFCB514}" type="presParOf" srcId="{C365413F-FC47-4012-A633-94EB9C139F8A}" destId="{C55052C3-CBE7-49E5-AD8B-90DCCFF0782D}" srcOrd="2" destOrd="0" presId="urn:microsoft.com/office/officeart/2005/8/layout/orgChart1"/>
    <dgm:cxn modelId="{8FCCAE48-6AD2-4A4E-A126-0C5652260542}" type="presParOf" srcId="{FBF9989A-B8F7-4F01-9508-9E28C2091A0D}" destId="{E8D9DE40-8959-4E0D-9D30-7E880897C13E}" srcOrd="2" destOrd="0" presId="urn:microsoft.com/office/officeart/2005/8/layout/orgChart1"/>
    <dgm:cxn modelId="{7CC0504F-94A3-473D-BE29-E44E80C710C2}" type="presParOf" srcId="{E8D9DE40-8959-4E0D-9D30-7E880897C13E}" destId="{F5816784-840E-4E3F-A4C1-C506F06D398A}" srcOrd="0" destOrd="0" presId="urn:microsoft.com/office/officeart/2005/8/layout/orgChart1"/>
    <dgm:cxn modelId="{A7E6909E-BBC9-4DF7-A824-3B1DA3DD2D6A}" type="presParOf" srcId="{E8D9DE40-8959-4E0D-9D30-7E880897C13E}" destId="{81C02A6A-5582-4008-9A08-1103FA1D11A6}" srcOrd="1" destOrd="0" presId="urn:microsoft.com/office/officeart/2005/8/layout/orgChart1"/>
    <dgm:cxn modelId="{685A5C4E-B9F8-4E5D-A832-B985F5800AEE}" type="presParOf" srcId="{81C02A6A-5582-4008-9A08-1103FA1D11A6}" destId="{3D8CD80D-991B-4DF5-BCAA-5EE5737B28EC}" srcOrd="0" destOrd="0" presId="urn:microsoft.com/office/officeart/2005/8/layout/orgChart1"/>
    <dgm:cxn modelId="{82F05BEE-B15B-4B51-8E25-8573BB588958}" type="presParOf" srcId="{3D8CD80D-991B-4DF5-BCAA-5EE5737B28EC}" destId="{E19A7430-79B1-463D-8849-44F4E087FC63}" srcOrd="0" destOrd="0" presId="urn:microsoft.com/office/officeart/2005/8/layout/orgChart1"/>
    <dgm:cxn modelId="{B3AE8245-A47B-4AAD-A3FE-D47ADD5CE09D}" type="presParOf" srcId="{3D8CD80D-991B-4DF5-BCAA-5EE5737B28EC}" destId="{201FB29E-6747-41A0-94DC-405FD9F9FB3D}" srcOrd="1" destOrd="0" presId="urn:microsoft.com/office/officeart/2005/8/layout/orgChart1"/>
    <dgm:cxn modelId="{C05C4462-4637-412F-A941-86863893699C}" type="presParOf" srcId="{81C02A6A-5582-4008-9A08-1103FA1D11A6}" destId="{F085D726-D3E4-43CA-B1B9-5DC1B0278EF0}" srcOrd="1" destOrd="0" presId="urn:microsoft.com/office/officeart/2005/8/layout/orgChart1"/>
    <dgm:cxn modelId="{973E6D60-E2E8-4031-8249-C407045034FA}" type="presParOf" srcId="{81C02A6A-5582-4008-9A08-1103FA1D11A6}" destId="{987324B4-29BE-43DE-9C17-F08D6F0F3221}" srcOrd="2" destOrd="0" presId="urn:microsoft.com/office/officeart/2005/8/layout/orgChart1"/>
    <dgm:cxn modelId="{3E5A9DB3-0486-47DD-9089-C163D517CD2F}" type="presParOf" srcId="{E8D9DE40-8959-4E0D-9D30-7E880897C13E}" destId="{46327AFF-0D72-4D30-8478-921CF1EC5495}" srcOrd="2" destOrd="0" presId="urn:microsoft.com/office/officeart/2005/8/layout/orgChart1"/>
    <dgm:cxn modelId="{967EC682-C9DA-42C8-B7D5-78F1867D1443}" type="presParOf" srcId="{E8D9DE40-8959-4E0D-9D30-7E880897C13E}" destId="{F0911BDE-2D0F-4606-AAB2-A47D43C5EFCD}" srcOrd="3" destOrd="0" presId="urn:microsoft.com/office/officeart/2005/8/layout/orgChart1"/>
    <dgm:cxn modelId="{3F68C682-14B9-4AE0-A22C-6B33B17DE0D8}" type="presParOf" srcId="{F0911BDE-2D0F-4606-AAB2-A47D43C5EFCD}" destId="{18CC6C9E-B0BB-43AF-9277-8EE199B3F05B}" srcOrd="0" destOrd="0" presId="urn:microsoft.com/office/officeart/2005/8/layout/orgChart1"/>
    <dgm:cxn modelId="{0E083D25-9475-4098-9C02-E27F71E7225A}" type="presParOf" srcId="{18CC6C9E-B0BB-43AF-9277-8EE199B3F05B}" destId="{0F2D40FC-B559-43A8-831F-D5825FA6ABF8}" srcOrd="0" destOrd="0" presId="urn:microsoft.com/office/officeart/2005/8/layout/orgChart1"/>
    <dgm:cxn modelId="{4D7B0D28-640B-4212-85D4-7F28E2AA3819}" type="presParOf" srcId="{18CC6C9E-B0BB-43AF-9277-8EE199B3F05B}" destId="{BE1BC9BC-08AF-4E28-AC32-5D2386C76E17}" srcOrd="1" destOrd="0" presId="urn:microsoft.com/office/officeart/2005/8/layout/orgChart1"/>
    <dgm:cxn modelId="{8D7307FD-86A8-40A6-8F43-CC94D17938C7}" type="presParOf" srcId="{F0911BDE-2D0F-4606-AAB2-A47D43C5EFCD}" destId="{53F454AA-42F5-4807-A56A-ACFB86C75547}" srcOrd="1" destOrd="0" presId="urn:microsoft.com/office/officeart/2005/8/layout/orgChart1"/>
    <dgm:cxn modelId="{6D49EC09-42C6-46BC-A22E-968690A1B32F}" type="presParOf" srcId="{F0911BDE-2D0F-4606-AAB2-A47D43C5EFCD}" destId="{62777F08-D5B9-4FDF-BDE0-355276BB54D7}" srcOrd="2" destOrd="0" presId="urn:microsoft.com/office/officeart/2005/8/layout/orgChart1"/>
    <dgm:cxn modelId="{79540A06-0A5C-4ADC-AE71-1D71BE2365B3}" type="presParOf" srcId="{62777F08-D5B9-4FDF-BDE0-355276BB54D7}" destId="{FE7A8F6E-8DD9-4534-9A93-B588C5FA12AF}" srcOrd="0" destOrd="0" presId="urn:microsoft.com/office/officeart/2005/8/layout/orgChart1"/>
    <dgm:cxn modelId="{F9F7D778-CA32-4BEC-A806-61930CF49583}" type="presParOf" srcId="{62777F08-D5B9-4FDF-BDE0-355276BB54D7}" destId="{FBBF2F38-03E7-4163-B518-EBF82AF12DD0}" srcOrd="1" destOrd="0" presId="urn:microsoft.com/office/officeart/2005/8/layout/orgChart1"/>
    <dgm:cxn modelId="{39729490-19B2-45C6-B79F-0B35E7D16815}" type="presParOf" srcId="{FBBF2F38-03E7-4163-B518-EBF82AF12DD0}" destId="{3DEB2AE7-2C75-4164-A03E-D28BD8475BE4}" srcOrd="0" destOrd="0" presId="urn:microsoft.com/office/officeart/2005/8/layout/orgChart1"/>
    <dgm:cxn modelId="{A2AF5289-2034-40A9-9351-2FF38F9BD554}" type="presParOf" srcId="{3DEB2AE7-2C75-4164-A03E-D28BD8475BE4}" destId="{144C50EA-3B81-4E38-9CC6-5A7D5FC71072}" srcOrd="0" destOrd="0" presId="urn:microsoft.com/office/officeart/2005/8/layout/orgChart1"/>
    <dgm:cxn modelId="{48AEE9C9-3E33-4599-A765-8271B02D84A0}" type="presParOf" srcId="{3DEB2AE7-2C75-4164-A03E-D28BD8475BE4}" destId="{743AFEC9-3A0C-44B6-B110-025CC0B71E8F}" srcOrd="1" destOrd="0" presId="urn:microsoft.com/office/officeart/2005/8/layout/orgChart1"/>
    <dgm:cxn modelId="{904366AC-8B1A-4704-9F70-B0431C443C3C}" type="presParOf" srcId="{FBBF2F38-03E7-4163-B518-EBF82AF12DD0}" destId="{C351C16D-EAB6-4529-B5FE-07891122D570}" srcOrd="1" destOrd="0" presId="urn:microsoft.com/office/officeart/2005/8/layout/orgChart1"/>
    <dgm:cxn modelId="{B6525849-FD85-48C3-B4B0-FD87D38C535F}" type="presParOf" srcId="{FBBF2F38-03E7-4163-B518-EBF82AF12DD0}" destId="{BE62AAD0-CD19-494F-AABA-CD8669F25A93}" srcOrd="2" destOrd="0" presId="urn:microsoft.com/office/officeart/2005/8/layout/orgChart1"/>
    <dgm:cxn modelId="{66F7E8DA-983D-4BBE-A6CC-64443281F1FE}" type="presParOf" srcId="{E8D9DE40-8959-4E0D-9D30-7E880897C13E}" destId="{597899D3-53CE-48E4-B56E-CB3B9A9D533E}" srcOrd="4" destOrd="0" presId="urn:microsoft.com/office/officeart/2005/8/layout/orgChart1"/>
    <dgm:cxn modelId="{13A86454-23C0-4716-9C97-71711F359D08}" type="presParOf" srcId="{E8D9DE40-8959-4E0D-9D30-7E880897C13E}" destId="{61B4BBA6-3E7D-40A2-A62D-A2C4C87F2D0C}" srcOrd="5" destOrd="0" presId="urn:microsoft.com/office/officeart/2005/8/layout/orgChart1"/>
    <dgm:cxn modelId="{52270954-2984-4E68-B137-CCFCB5B5CEB1}" type="presParOf" srcId="{61B4BBA6-3E7D-40A2-A62D-A2C4C87F2D0C}" destId="{04236E01-CE59-459C-9D11-314F825D1307}" srcOrd="0" destOrd="0" presId="urn:microsoft.com/office/officeart/2005/8/layout/orgChart1"/>
    <dgm:cxn modelId="{A088E32A-B768-424D-906C-2691A4C10928}" type="presParOf" srcId="{04236E01-CE59-459C-9D11-314F825D1307}" destId="{C1F1B90F-DE3D-4414-B25B-2676C6B87F75}" srcOrd="0" destOrd="0" presId="urn:microsoft.com/office/officeart/2005/8/layout/orgChart1"/>
    <dgm:cxn modelId="{C8D4E419-3BA2-4587-8D5A-2E73EC14A9AA}" type="presParOf" srcId="{04236E01-CE59-459C-9D11-314F825D1307}" destId="{D698BF4D-B5F2-4A9B-8F58-F3D781F99960}" srcOrd="1" destOrd="0" presId="urn:microsoft.com/office/officeart/2005/8/layout/orgChart1"/>
    <dgm:cxn modelId="{798FB7DC-872A-4D80-8A68-1EED48D44B7B}" type="presParOf" srcId="{61B4BBA6-3E7D-40A2-A62D-A2C4C87F2D0C}" destId="{227A2D71-2EEB-4752-A68C-1B243C73AECB}" srcOrd="1" destOrd="0" presId="urn:microsoft.com/office/officeart/2005/8/layout/orgChart1"/>
    <dgm:cxn modelId="{4102860B-7758-4767-B064-3FD086F2241F}" type="presParOf" srcId="{61B4BBA6-3E7D-40A2-A62D-A2C4C87F2D0C}" destId="{A1E87688-CC99-42B0-87C2-E57F6C05104E}" srcOrd="2" destOrd="0" presId="urn:microsoft.com/office/officeart/2005/8/layout/orgChart1"/>
    <dgm:cxn modelId="{BC619FD9-A387-41A8-B877-6F5BD10422C4}" type="presParOf" srcId="{E8D9DE40-8959-4E0D-9D30-7E880897C13E}" destId="{1EF41630-349F-4F6E-8E02-50B92BD2AB12}" srcOrd="6" destOrd="0" presId="urn:microsoft.com/office/officeart/2005/8/layout/orgChart1"/>
    <dgm:cxn modelId="{7F121680-4D28-4E40-B131-13F23A93B350}" type="presParOf" srcId="{E8D9DE40-8959-4E0D-9D30-7E880897C13E}" destId="{B5DBEF20-5872-401D-8138-9D624DE8CE91}" srcOrd="7" destOrd="0" presId="urn:microsoft.com/office/officeart/2005/8/layout/orgChart1"/>
    <dgm:cxn modelId="{C88839A0-09DF-494F-83EE-152ED319F2B3}" type="presParOf" srcId="{B5DBEF20-5872-401D-8138-9D624DE8CE91}" destId="{315329A6-53AB-4FB2-9B90-F3692D838D6F}" srcOrd="0" destOrd="0" presId="urn:microsoft.com/office/officeart/2005/8/layout/orgChart1"/>
    <dgm:cxn modelId="{2024D1D5-B08D-4439-AC4B-8BD05F511496}" type="presParOf" srcId="{315329A6-53AB-4FB2-9B90-F3692D838D6F}" destId="{48AD1806-F8CB-4129-B13D-8D63193CA73F}" srcOrd="0" destOrd="0" presId="urn:microsoft.com/office/officeart/2005/8/layout/orgChart1"/>
    <dgm:cxn modelId="{CBCC5677-CA03-4FCA-9913-07A5FA88BF22}" type="presParOf" srcId="{315329A6-53AB-4FB2-9B90-F3692D838D6F}" destId="{A2257B7F-6EDF-4F3D-9599-EBC7C3136A25}" srcOrd="1" destOrd="0" presId="urn:microsoft.com/office/officeart/2005/8/layout/orgChart1"/>
    <dgm:cxn modelId="{C963DE65-4F03-4B1A-9401-791C27270E27}" type="presParOf" srcId="{B5DBEF20-5872-401D-8138-9D624DE8CE91}" destId="{0A80C6B5-F3B0-48DF-8474-EA5E1346A4A3}" srcOrd="1" destOrd="0" presId="urn:microsoft.com/office/officeart/2005/8/layout/orgChart1"/>
    <dgm:cxn modelId="{17D5B6BC-FAE2-43CF-8DC5-4DFC9C0C1AEB}" type="presParOf" srcId="{B5DBEF20-5872-401D-8138-9D624DE8CE91}" destId="{833D1D2A-F7CA-4576-8882-B9DECA7E183F}" srcOrd="2" destOrd="0" presId="urn:microsoft.com/office/officeart/2005/8/layout/orgChart1"/>
    <dgm:cxn modelId="{594B390D-2841-482F-ADFA-DD3F35059780}" type="presParOf" srcId="{E8D9DE40-8959-4E0D-9D30-7E880897C13E}" destId="{CEBFC174-A150-4D1C-9282-074458B93F72}" srcOrd="8" destOrd="0" presId="urn:microsoft.com/office/officeart/2005/8/layout/orgChart1"/>
    <dgm:cxn modelId="{83F11725-A592-4B33-B4A2-A377EF904732}" type="presParOf" srcId="{E8D9DE40-8959-4E0D-9D30-7E880897C13E}" destId="{C8E7E635-8976-4403-88F9-E95B8DBAB741}" srcOrd="9" destOrd="0" presId="urn:microsoft.com/office/officeart/2005/8/layout/orgChart1"/>
    <dgm:cxn modelId="{BD75FDC8-035A-42FB-81FD-AD360CD91822}" type="presParOf" srcId="{C8E7E635-8976-4403-88F9-E95B8DBAB741}" destId="{083287C7-8FB2-4563-9B3C-0B2339048634}" srcOrd="0" destOrd="0" presId="urn:microsoft.com/office/officeart/2005/8/layout/orgChart1"/>
    <dgm:cxn modelId="{3C9CEEB5-F687-4D9B-A6C1-7D2434FB76CA}" type="presParOf" srcId="{083287C7-8FB2-4563-9B3C-0B2339048634}" destId="{77062535-FF84-4B4C-9079-ABE68EBF8495}" srcOrd="0" destOrd="0" presId="urn:microsoft.com/office/officeart/2005/8/layout/orgChart1"/>
    <dgm:cxn modelId="{A168A6A9-B6DA-4430-A81C-062AFEBBF078}" type="presParOf" srcId="{083287C7-8FB2-4563-9B3C-0B2339048634}" destId="{B0365E8C-8BD6-4274-80A7-08437594D23C}" srcOrd="1" destOrd="0" presId="urn:microsoft.com/office/officeart/2005/8/layout/orgChart1"/>
    <dgm:cxn modelId="{80B1B6D5-04AB-4BE6-91A0-9E5C42135507}" type="presParOf" srcId="{C8E7E635-8976-4403-88F9-E95B8DBAB741}" destId="{FDF4766D-8AFC-46EF-B78B-949B8376D473}" srcOrd="1" destOrd="0" presId="urn:microsoft.com/office/officeart/2005/8/layout/orgChart1"/>
    <dgm:cxn modelId="{0F037487-5FB4-45A6-9E64-D6330377AC1D}" type="presParOf" srcId="{C8E7E635-8976-4403-88F9-E95B8DBAB741}" destId="{56A98E55-2E1C-4023-A152-E35F935DC846}" srcOrd="2" destOrd="0" presId="urn:microsoft.com/office/officeart/2005/8/layout/orgChart1"/>
    <dgm:cxn modelId="{6B4DE067-C2D6-4E77-BD95-2B00D424F31E}" type="presParOf" srcId="{E8D9DE40-8959-4E0D-9D30-7E880897C13E}" destId="{61397528-36D0-4C22-A8FA-A68DD8D58826}" srcOrd="10" destOrd="0" presId="urn:microsoft.com/office/officeart/2005/8/layout/orgChart1"/>
    <dgm:cxn modelId="{21F48F6F-2D19-4AB4-9E81-2150130BD3FC}" type="presParOf" srcId="{E8D9DE40-8959-4E0D-9D30-7E880897C13E}" destId="{200DC52F-2206-4C00-9B70-C9818918AFE1}" srcOrd="11" destOrd="0" presId="urn:microsoft.com/office/officeart/2005/8/layout/orgChart1"/>
    <dgm:cxn modelId="{9A8C0335-F97E-483C-9F87-4E00CC783FCF}" type="presParOf" srcId="{200DC52F-2206-4C00-9B70-C9818918AFE1}" destId="{EA7E8FC1-8BB1-428B-A397-3949DC16E456}" srcOrd="0" destOrd="0" presId="urn:microsoft.com/office/officeart/2005/8/layout/orgChart1"/>
    <dgm:cxn modelId="{EBB1EC46-2CC5-4378-A5F1-BAF4639A92C7}" type="presParOf" srcId="{EA7E8FC1-8BB1-428B-A397-3949DC16E456}" destId="{D0FB2694-438B-4D0C-8F62-1895DF253CFF}" srcOrd="0" destOrd="0" presId="urn:microsoft.com/office/officeart/2005/8/layout/orgChart1"/>
    <dgm:cxn modelId="{5F1D596D-3804-4039-B1CC-78F99E5DF796}" type="presParOf" srcId="{EA7E8FC1-8BB1-428B-A397-3949DC16E456}" destId="{98DDD696-8102-47B0-81A7-CE3A7A44E030}" srcOrd="1" destOrd="0" presId="urn:microsoft.com/office/officeart/2005/8/layout/orgChart1"/>
    <dgm:cxn modelId="{5604DE99-359D-453D-8CF6-E2485A776B6E}" type="presParOf" srcId="{200DC52F-2206-4C00-9B70-C9818918AFE1}" destId="{047679FB-09B0-4506-A325-235C836E6CB3}" srcOrd="1" destOrd="0" presId="urn:microsoft.com/office/officeart/2005/8/layout/orgChart1"/>
    <dgm:cxn modelId="{5645F676-2ABF-4A9D-A839-026F422DDBCF}" type="presParOf" srcId="{200DC52F-2206-4C00-9B70-C9818918AFE1}" destId="{E0EDC404-9E97-407E-B709-28381CDE1DDA}" srcOrd="2" destOrd="0" presId="urn:microsoft.com/office/officeart/2005/8/layout/orgChart1"/>
    <dgm:cxn modelId="{602DCA20-1137-4061-871A-5D4BF33C1BB0}" type="presParOf" srcId="{E8D9DE40-8959-4E0D-9D30-7E880897C13E}" destId="{C5EEF727-73B5-49AA-9766-4A26E1CEB384}" srcOrd="12" destOrd="0" presId="urn:microsoft.com/office/officeart/2005/8/layout/orgChart1"/>
    <dgm:cxn modelId="{5761471D-588C-41E5-85DE-A41FBCBDE89F}" type="presParOf" srcId="{E8D9DE40-8959-4E0D-9D30-7E880897C13E}" destId="{FCDF989D-E5CD-4F83-8DFE-805FE7004640}" srcOrd="13" destOrd="0" presId="urn:microsoft.com/office/officeart/2005/8/layout/orgChart1"/>
    <dgm:cxn modelId="{E7E9F951-2EBD-4A7F-A11D-17311CB55441}" type="presParOf" srcId="{FCDF989D-E5CD-4F83-8DFE-805FE7004640}" destId="{E1B88F33-4382-41DD-A4A2-BEDF5BCF40ED}" srcOrd="0" destOrd="0" presId="urn:microsoft.com/office/officeart/2005/8/layout/orgChart1"/>
    <dgm:cxn modelId="{2F43CD29-B855-4BC1-BE74-81A11F439713}" type="presParOf" srcId="{E1B88F33-4382-41DD-A4A2-BEDF5BCF40ED}" destId="{45740E14-B2B6-423A-A84B-852765FC4CC7}" srcOrd="0" destOrd="0" presId="urn:microsoft.com/office/officeart/2005/8/layout/orgChart1"/>
    <dgm:cxn modelId="{FD8E33FC-C7A5-4DF4-9BDF-CFD19D8CF47E}" type="presParOf" srcId="{E1B88F33-4382-41DD-A4A2-BEDF5BCF40ED}" destId="{6A614E87-FFFA-4F4D-A156-3A8352621E10}" srcOrd="1" destOrd="0" presId="urn:microsoft.com/office/officeart/2005/8/layout/orgChart1"/>
    <dgm:cxn modelId="{61A669FB-DEBB-46A8-8F72-12E93BD48156}" type="presParOf" srcId="{FCDF989D-E5CD-4F83-8DFE-805FE7004640}" destId="{5C9249E5-848A-4E9A-8C45-DF52600E418C}" srcOrd="1" destOrd="0" presId="urn:microsoft.com/office/officeart/2005/8/layout/orgChart1"/>
    <dgm:cxn modelId="{1000EB51-36F8-4622-9557-6548AF8CAE81}" type="presParOf" srcId="{FCDF989D-E5CD-4F83-8DFE-805FE7004640}" destId="{276B8E60-EE1F-441A-82FC-C446C1833DD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5CFB52-40FA-40FD-87CD-FC573642D8EB}"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s-CO"/>
        </a:p>
      </dgm:t>
    </dgm:pt>
    <dgm:pt modelId="{BE2AA66E-6749-489E-899B-53601E9AE543}">
      <dgm:prSet phldrT="[Texto]" custT="1"/>
      <dgm:spPr/>
      <dgm:t>
        <a:bodyPr/>
        <a:lstStyle/>
        <a:p>
          <a:r>
            <a:rPr lang="es-CO" sz="1400" b="1" dirty="0">
              <a:solidFill>
                <a:schemeClr val="tx1">
                  <a:lumMod val="95000"/>
                  <a:lumOff val="5000"/>
                </a:schemeClr>
              </a:solidFill>
            </a:rPr>
            <a:t>Solicitud de Conciliación</a:t>
          </a:r>
        </a:p>
        <a:p>
          <a:r>
            <a:rPr lang="es-CO" sz="1400" b="1" dirty="0">
              <a:solidFill>
                <a:schemeClr val="tx1">
                  <a:lumMod val="95000"/>
                  <a:lumOff val="5000"/>
                </a:schemeClr>
              </a:solidFill>
            </a:rPr>
            <a:t>(18 de junio de 2018) </a:t>
          </a:r>
        </a:p>
      </dgm:t>
    </dgm:pt>
    <dgm:pt modelId="{AF49C92A-0FA0-46A6-A77E-1337F4D199AF}" type="parTrans" cxnId="{487F3578-B427-428F-9906-61A85B31CC5F}">
      <dgm:prSet/>
      <dgm:spPr/>
      <dgm:t>
        <a:bodyPr/>
        <a:lstStyle/>
        <a:p>
          <a:endParaRPr lang="es-CO"/>
        </a:p>
      </dgm:t>
    </dgm:pt>
    <dgm:pt modelId="{956256F0-6101-44D5-9D38-F8FD582EBA23}" type="sibTrans" cxnId="{487F3578-B427-428F-9906-61A85B31CC5F}">
      <dgm:prSet/>
      <dgm:spPr/>
      <dgm:t>
        <a:bodyPr/>
        <a:lstStyle/>
        <a:p>
          <a:endParaRPr lang="es-CO"/>
        </a:p>
      </dgm:t>
    </dgm:pt>
    <dgm:pt modelId="{5A0EA11F-3542-450F-B9F3-7B91AB446529}">
      <dgm:prSet phldrT="[Texto]" custT="1"/>
      <dgm:spPr/>
      <dgm:t>
        <a:bodyPr/>
        <a:lstStyle/>
        <a:p>
          <a:r>
            <a:rPr lang="es-CO" sz="1400" b="1" dirty="0">
              <a:solidFill>
                <a:schemeClr val="tx1">
                  <a:lumMod val="95000"/>
                  <a:lumOff val="5000"/>
                </a:schemeClr>
              </a:solidFill>
            </a:rPr>
            <a:t>Primera Audiencia</a:t>
          </a:r>
        </a:p>
        <a:p>
          <a:r>
            <a:rPr lang="es-CO" sz="1400" b="1" dirty="0">
              <a:solidFill>
                <a:schemeClr val="tx1">
                  <a:lumMod val="95000"/>
                  <a:lumOff val="5000"/>
                </a:schemeClr>
              </a:solidFill>
            </a:rPr>
            <a:t>(17 de julio de 2018)</a:t>
          </a:r>
        </a:p>
        <a:p>
          <a:r>
            <a:rPr lang="es-CO" sz="1400" b="1" dirty="0">
              <a:solidFill>
                <a:schemeClr val="tx1">
                  <a:lumMod val="95000"/>
                  <a:lumOff val="5000"/>
                </a:schemeClr>
              </a:solidFill>
            </a:rPr>
            <a:t>Suspendida</a:t>
          </a:r>
        </a:p>
      </dgm:t>
    </dgm:pt>
    <dgm:pt modelId="{5DE75A88-B125-42D8-9E7F-4F0BB8DA98C8}" type="parTrans" cxnId="{A3D1D530-C448-4215-B516-B0F7F8658952}">
      <dgm:prSet/>
      <dgm:spPr/>
      <dgm:t>
        <a:bodyPr/>
        <a:lstStyle/>
        <a:p>
          <a:endParaRPr lang="es-CO"/>
        </a:p>
      </dgm:t>
    </dgm:pt>
    <dgm:pt modelId="{50A0A27C-3FCA-4CEE-8BCC-C53EDC19FB61}" type="sibTrans" cxnId="{A3D1D530-C448-4215-B516-B0F7F8658952}">
      <dgm:prSet/>
      <dgm:spPr/>
      <dgm:t>
        <a:bodyPr/>
        <a:lstStyle/>
        <a:p>
          <a:endParaRPr lang="es-CO"/>
        </a:p>
      </dgm:t>
    </dgm:pt>
    <dgm:pt modelId="{7D9A5782-CEE4-48B9-8909-D23178847927}">
      <dgm:prSet phldrT="[Texto]" custT="1"/>
      <dgm:spPr/>
      <dgm:t>
        <a:bodyPr/>
        <a:lstStyle/>
        <a:p>
          <a:r>
            <a:rPr lang="es-CO" sz="1400" b="1" dirty="0">
              <a:solidFill>
                <a:schemeClr val="tx1">
                  <a:lumMod val="95000"/>
                  <a:lumOff val="5000"/>
                </a:schemeClr>
              </a:solidFill>
            </a:rPr>
            <a:t>Fecha para la continuación</a:t>
          </a:r>
        </a:p>
        <a:p>
          <a:r>
            <a:rPr lang="es-CO" sz="1400" b="1" dirty="0">
              <a:solidFill>
                <a:schemeClr val="tx1">
                  <a:lumMod val="95000"/>
                  <a:lumOff val="5000"/>
                </a:schemeClr>
              </a:solidFill>
            </a:rPr>
            <a:t>(23 de agosto de 2018)</a:t>
          </a:r>
        </a:p>
        <a:p>
          <a:r>
            <a:rPr lang="es-CO" sz="1400" b="1" dirty="0">
              <a:solidFill>
                <a:schemeClr val="tx1">
                  <a:lumMod val="95000"/>
                  <a:lumOff val="5000"/>
                </a:schemeClr>
              </a:solidFill>
            </a:rPr>
            <a:t>Solicitud de nueva fecha</a:t>
          </a:r>
        </a:p>
      </dgm:t>
    </dgm:pt>
    <dgm:pt modelId="{422A6A87-49A8-4485-99D1-78F7D6B7A2D5}" type="parTrans" cxnId="{F58A1DB3-F48A-4C69-9252-7CE5C2F41562}">
      <dgm:prSet/>
      <dgm:spPr/>
      <dgm:t>
        <a:bodyPr/>
        <a:lstStyle/>
        <a:p>
          <a:endParaRPr lang="es-CO"/>
        </a:p>
      </dgm:t>
    </dgm:pt>
    <dgm:pt modelId="{4CFA5CBF-DD68-4103-8B4E-4DF0634D3E72}" type="sibTrans" cxnId="{F58A1DB3-F48A-4C69-9252-7CE5C2F41562}">
      <dgm:prSet/>
      <dgm:spPr/>
      <dgm:t>
        <a:bodyPr/>
        <a:lstStyle/>
        <a:p>
          <a:endParaRPr lang="es-CO"/>
        </a:p>
      </dgm:t>
    </dgm:pt>
    <dgm:pt modelId="{2F348A78-C5F2-4BB6-82FC-7796AD7ACD4A}">
      <dgm:prSet phldrT="[Texto]" custT="1"/>
      <dgm:spPr/>
      <dgm:t>
        <a:bodyPr/>
        <a:lstStyle/>
        <a:p>
          <a:r>
            <a:rPr lang="es-CO" sz="1200" b="1" dirty="0">
              <a:solidFill>
                <a:schemeClr val="tx1">
                  <a:lumMod val="95000"/>
                  <a:lumOff val="5000"/>
                </a:schemeClr>
              </a:solidFill>
            </a:rPr>
            <a:t>Conciliación Fracasada </a:t>
          </a:r>
        </a:p>
        <a:p>
          <a:r>
            <a:rPr lang="es-CO" sz="1200" b="1" dirty="0">
              <a:solidFill>
                <a:schemeClr val="tx1">
                  <a:lumMod val="95000"/>
                  <a:lumOff val="5000"/>
                </a:schemeClr>
              </a:solidFill>
            </a:rPr>
            <a:t>(14 de septiembre de 2018)</a:t>
          </a:r>
        </a:p>
        <a:p>
          <a:r>
            <a:rPr lang="es-CO" sz="1200" b="1" dirty="0">
              <a:solidFill>
                <a:schemeClr val="tx1">
                  <a:lumMod val="95000"/>
                  <a:lumOff val="5000"/>
                </a:schemeClr>
              </a:solidFill>
            </a:rPr>
            <a:t>Termina la fase de conciliación prejudicial</a:t>
          </a:r>
        </a:p>
      </dgm:t>
    </dgm:pt>
    <dgm:pt modelId="{F2F161CD-0684-4234-8610-C5FFAAAD7CA7}" type="parTrans" cxnId="{8BCED62D-D109-4BCB-AED1-39A8EBE6DADC}">
      <dgm:prSet/>
      <dgm:spPr/>
      <dgm:t>
        <a:bodyPr/>
        <a:lstStyle/>
        <a:p>
          <a:endParaRPr lang="es-CO"/>
        </a:p>
      </dgm:t>
    </dgm:pt>
    <dgm:pt modelId="{E33DA45D-CCA6-485F-86B3-C071A9E3FBEC}" type="sibTrans" cxnId="{8BCED62D-D109-4BCB-AED1-39A8EBE6DADC}">
      <dgm:prSet/>
      <dgm:spPr/>
      <dgm:t>
        <a:bodyPr/>
        <a:lstStyle/>
        <a:p>
          <a:endParaRPr lang="es-CO"/>
        </a:p>
      </dgm:t>
    </dgm:pt>
    <dgm:pt modelId="{E9B59E19-B31B-47A1-980D-77941870D528}" type="pres">
      <dgm:prSet presAssocID="{125CFB52-40FA-40FD-87CD-FC573642D8EB}" presName="CompostProcess" presStyleCnt="0">
        <dgm:presLayoutVars>
          <dgm:dir/>
          <dgm:resizeHandles val="exact"/>
        </dgm:presLayoutVars>
      </dgm:prSet>
      <dgm:spPr/>
    </dgm:pt>
    <dgm:pt modelId="{5204C8BC-F5F6-4226-9556-453AA63053BA}" type="pres">
      <dgm:prSet presAssocID="{125CFB52-40FA-40FD-87CD-FC573642D8EB}" presName="arrow" presStyleLbl="bgShp" presStyleIdx="0" presStyleCnt="1" custScaleX="117647" custLinFactNeighborY="139"/>
      <dgm:spPr/>
    </dgm:pt>
    <dgm:pt modelId="{CC267B91-1270-4949-9788-0F5A22FB8535}" type="pres">
      <dgm:prSet presAssocID="{125CFB52-40FA-40FD-87CD-FC573642D8EB}" presName="linearProcess" presStyleCnt="0"/>
      <dgm:spPr/>
    </dgm:pt>
    <dgm:pt modelId="{E32834FC-35C5-4F49-AD58-291FBF8CBFE9}" type="pres">
      <dgm:prSet presAssocID="{BE2AA66E-6749-489E-899B-53601E9AE543}" presName="textNode" presStyleLbl="node1" presStyleIdx="0" presStyleCnt="4">
        <dgm:presLayoutVars>
          <dgm:bulletEnabled val="1"/>
        </dgm:presLayoutVars>
      </dgm:prSet>
      <dgm:spPr/>
    </dgm:pt>
    <dgm:pt modelId="{9BCEBFF9-9D06-4975-B1AE-00B780A21969}" type="pres">
      <dgm:prSet presAssocID="{956256F0-6101-44D5-9D38-F8FD582EBA23}" presName="sibTrans" presStyleCnt="0"/>
      <dgm:spPr/>
    </dgm:pt>
    <dgm:pt modelId="{C63B1A0C-39DF-428F-B62A-CCE5AA2BB8B0}" type="pres">
      <dgm:prSet presAssocID="{5A0EA11F-3542-450F-B9F3-7B91AB446529}" presName="textNode" presStyleLbl="node1" presStyleIdx="1" presStyleCnt="4">
        <dgm:presLayoutVars>
          <dgm:bulletEnabled val="1"/>
        </dgm:presLayoutVars>
      </dgm:prSet>
      <dgm:spPr/>
    </dgm:pt>
    <dgm:pt modelId="{BCC2E4A7-06EA-403D-8C5C-40A824353C8A}" type="pres">
      <dgm:prSet presAssocID="{50A0A27C-3FCA-4CEE-8BCC-C53EDC19FB61}" presName="sibTrans" presStyleCnt="0"/>
      <dgm:spPr/>
    </dgm:pt>
    <dgm:pt modelId="{9DB712EA-D4D8-45B2-9C92-5C78CF12966F}" type="pres">
      <dgm:prSet presAssocID="{7D9A5782-CEE4-48B9-8909-D23178847927}" presName="textNode" presStyleLbl="node1" presStyleIdx="2" presStyleCnt="4">
        <dgm:presLayoutVars>
          <dgm:bulletEnabled val="1"/>
        </dgm:presLayoutVars>
      </dgm:prSet>
      <dgm:spPr/>
    </dgm:pt>
    <dgm:pt modelId="{430A1ECC-9508-43DA-A59D-366DACD6E0A5}" type="pres">
      <dgm:prSet presAssocID="{4CFA5CBF-DD68-4103-8B4E-4DF0634D3E72}" presName="sibTrans" presStyleCnt="0"/>
      <dgm:spPr/>
    </dgm:pt>
    <dgm:pt modelId="{88C41C5B-F4FA-4816-A0F9-305FFBD792EF}" type="pres">
      <dgm:prSet presAssocID="{2F348A78-C5F2-4BB6-82FC-7796AD7ACD4A}" presName="textNode" presStyleLbl="node1" presStyleIdx="3" presStyleCnt="4">
        <dgm:presLayoutVars>
          <dgm:bulletEnabled val="1"/>
        </dgm:presLayoutVars>
      </dgm:prSet>
      <dgm:spPr/>
    </dgm:pt>
  </dgm:ptLst>
  <dgm:cxnLst>
    <dgm:cxn modelId="{8BCED62D-D109-4BCB-AED1-39A8EBE6DADC}" srcId="{125CFB52-40FA-40FD-87CD-FC573642D8EB}" destId="{2F348A78-C5F2-4BB6-82FC-7796AD7ACD4A}" srcOrd="3" destOrd="0" parTransId="{F2F161CD-0684-4234-8610-C5FFAAAD7CA7}" sibTransId="{E33DA45D-CCA6-485F-86B3-C071A9E3FBEC}"/>
    <dgm:cxn modelId="{A3D1D530-C448-4215-B516-B0F7F8658952}" srcId="{125CFB52-40FA-40FD-87CD-FC573642D8EB}" destId="{5A0EA11F-3542-450F-B9F3-7B91AB446529}" srcOrd="1" destOrd="0" parTransId="{5DE75A88-B125-42D8-9E7F-4F0BB8DA98C8}" sibTransId="{50A0A27C-3FCA-4CEE-8BCC-C53EDC19FB61}"/>
    <dgm:cxn modelId="{C296B56B-FFA9-4760-9E46-DE76939F10BE}" type="presOf" srcId="{2F348A78-C5F2-4BB6-82FC-7796AD7ACD4A}" destId="{88C41C5B-F4FA-4816-A0F9-305FFBD792EF}" srcOrd="0" destOrd="0" presId="urn:microsoft.com/office/officeart/2005/8/layout/hProcess9"/>
    <dgm:cxn modelId="{4A995950-5ACC-41AC-963D-00F6F01D39F9}" type="presOf" srcId="{5A0EA11F-3542-450F-B9F3-7B91AB446529}" destId="{C63B1A0C-39DF-428F-B62A-CCE5AA2BB8B0}" srcOrd="0" destOrd="0" presId="urn:microsoft.com/office/officeart/2005/8/layout/hProcess9"/>
    <dgm:cxn modelId="{487F3578-B427-428F-9906-61A85B31CC5F}" srcId="{125CFB52-40FA-40FD-87CD-FC573642D8EB}" destId="{BE2AA66E-6749-489E-899B-53601E9AE543}" srcOrd="0" destOrd="0" parTransId="{AF49C92A-0FA0-46A6-A77E-1337F4D199AF}" sibTransId="{956256F0-6101-44D5-9D38-F8FD582EBA23}"/>
    <dgm:cxn modelId="{4F9E04AD-9ACF-48CF-9643-6EE513DE72AC}" type="presOf" srcId="{7D9A5782-CEE4-48B9-8909-D23178847927}" destId="{9DB712EA-D4D8-45B2-9C92-5C78CF12966F}" srcOrd="0" destOrd="0" presId="urn:microsoft.com/office/officeart/2005/8/layout/hProcess9"/>
    <dgm:cxn modelId="{F58A1DB3-F48A-4C69-9252-7CE5C2F41562}" srcId="{125CFB52-40FA-40FD-87CD-FC573642D8EB}" destId="{7D9A5782-CEE4-48B9-8909-D23178847927}" srcOrd="2" destOrd="0" parTransId="{422A6A87-49A8-4485-99D1-78F7D6B7A2D5}" sibTransId="{4CFA5CBF-DD68-4103-8B4E-4DF0634D3E72}"/>
    <dgm:cxn modelId="{740D58D3-6B78-4933-91C1-4E557267A044}" type="presOf" srcId="{BE2AA66E-6749-489E-899B-53601E9AE543}" destId="{E32834FC-35C5-4F49-AD58-291FBF8CBFE9}" srcOrd="0" destOrd="0" presId="urn:microsoft.com/office/officeart/2005/8/layout/hProcess9"/>
    <dgm:cxn modelId="{B6E786E2-39B4-4BDF-83BB-DB2BA80178C0}" type="presOf" srcId="{125CFB52-40FA-40FD-87CD-FC573642D8EB}" destId="{E9B59E19-B31B-47A1-980D-77941870D528}" srcOrd="0" destOrd="0" presId="urn:microsoft.com/office/officeart/2005/8/layout/hProcess9"/>
    <dgm:cxn modelId="{8B3EEF2E-100B-48F8-875D-6010A1BA2802}" type="presParOf" srcId="{E9B59E19-B31B-47A1-980D-77941870D528}" destId="{5204C8BC-F5F6-4226-9556-453AA63053BA}" srcOrd="0" destOrd="0" presId="urn:microsoft.com/office/officeart/2005/8/layout/hProcess9"/>
    <dgm:cxn modelId="{8D970F4A-D983-44B2-8FB5-6C27C53E2233}" type="presParOf" srcId="{E9B59E19-B31B-47A1-980D-77941870D528}" destId="{CC267B91-1270-4949-9788-0F5A22FB8535}" srcOrd="1" destOrd="0" presId="urn:microsoft.com/office/officeart/2005/8/layout/hProcess9"/>
    <dgm:cxn modelId="{E64A2F64-241F-427B-B811-0F3AAA5B7AFD}" type="presParOf" srcId="{CC267B91-1270-4949-9788-0F5A22FB8535}" destId="{E32834FC-35C5-4F49-AD58-291FBF8CBFE9}" srcOrd="0" destOrd="0" presId="urn:microsoft.com/office/officeart/2005/8/layout/hProcess9"/>
    <dgm:cxn modelId="{E08B262C-A4E8-40F4-B836-0FF1EA6ACAA6}" type="presParOf" srcId="{CC267B91-1270-4949-9788-0F5A22FB8535}" destId="{9BCEBFF9-9D06-4975-B1AE-00B780A21969}" srcOrd="1" destOrd="0" presId="urn:microsoft.com/office/officeart/2005/8/layout/hProcess9"/>
    <dgm:cxn modelId="{66E72811-76A3-4033-93C1-F89A13571AAF}" type="presParOf" srcId="{CC267B91-1270-4949-9788-0F5A22FB8535}" destId="{C63B1A0C-39DF-428F-B62A-CCE5AA2BB8B0}" srcOrd="2" destOrd="0" presId="urn:microsoft.com/office/officeart/2005/8/layout/hProcess9"/>
    <dgm:cxn modelId="{405C5B6A-82A7-4407-83D0-A14CF414C46C}" type="presParOf" srcId="{CC267B91-1270-4949-9788-0F5A22FB8535}" destId="{BCC2E4A7-06EA-403D-8C5C-40A824353C8A}" srcOrd="3" destOrd="0" presId="urn:microsoft.com/office/officeart/2005/8/layout/hProcess9"/>
    <dgm:cxn modelId="{E16CE566-0220-4B91-B27C-93A217F52C44}" type="presParOf" srcId="{CC267B91-1270-4949-9788-0F5A22FB8535}" destId="{9DB712EA-D4D8-45B2-9C92-5C78CF12966F}" srcOrd="4" destOrd="0" presId="urn:microsoft.com/office/officeart/2005/8/layout/hProcess9"/>
    <dgm:cxn modelId="{A86CF5A0-E122-48F7-B960-B31072D81115}" type="presParOf" srcId="{CC267B91-1270-4949-9788-0F5A22FB8535}" destId="{430A1ECC-9508-43DA-A59D-366DACD6E0A5}" srcOrd="5" destOrd="0" presId="urn:microsoft.com/office/officeart/2005/8/layout/hProcess9"/>
    <dgm:cxn modelId="{E5FD25FE-0A44-4373-A075-E8715007A41A}" type="presParOf" srcId="{CC267B91-1270-4949-9788-0F5A22FB8535}" destId="{88C41C5B-F4FA-4816-A0F9-305FFBD792EF}"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A4F37D-4106-490A-8C39-2B80519B10D3}">
      <dsp:nvSpPr>
        <dsp:cNvPr id="0" name=""/>
        <dsp:cNvSpPr/>
      </dsp:nvSpPr>
      <dsp:spPr>
        <a:xfrm>
          <a:off x="0" y="1940"/>
          <a:ext cx="1040398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A1068A-B35D-4CFB-9251-B808AAAB7C09}">
      <dsp:nvSpPr>
        <dsp:cNvPr id="0" name=""/>
        <dsp:cNvSpPr/>
      </dsp:nvSpPr>
      <dsp:spPr>
        <a:xfrm>
          <a:off x="0" y="1940"/>
          <a:ext cx="2080796" cy="3969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CO" sz="2000" b="1" kern="1200" dirty="0"/>
            <a:t>Prima de Vacaciones – Sector Público</a:t>
          </a:r>
        </a:p>
      </dsp:txBody>
      <dsp:txXfrm>
        <a:off x="0" y="1940"/>
        <a:ext cx="2080796" cy="3969683"/>
      </dsp:txXfrm>
    </dsp:sp>
    <dsp:sp modelId="{03343FF8-99DA-48B7-B1AE-E07F2D271A08}">
      <dsp:nvSpPr>
        <dsp:cNvPr id="0" name=""/>
        <dsp:cNvSpPr/>
      </dsp:nvSpPr>
      <dsp:spPr>
        <a:xfrm>
          <a:off x="2236856" y="63966"/>
          <a:ext cx="8167125" cy="1240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just" defTabSz="889000">
            <a:lnSpc>
              <a:spcPct val="90000"/>
            </a:lnSpc>
            <a:spcBef>
              <a:spcPct val="0"/>
            </a:spcBef>
            <a:spcAft>
              <a:spcPct val="35000"/>
            </a:spcAft>
            <a:buNone/>
          </a:pPr>
          <a:r>
            <a:rPr lang="es-CO" sz="2000" b="1" kern="1200" dirty="0"/>
            <a:t>Fundamento legal: </a:t>
          </a:r>
          <a:r>
            <a:rPr lang="es-CO" sz="2000" b="0" kern="1200" dirty="0"/>
            <a:t>Decreto – ley 1045 de 1978 “Por el cual se fijan las reglas generales para la aplicación de las normas sobre prestaciones sociales de los empleados públicos y trabajadores oficiales del sector nacional”. </a:t>
          </a:r>
        </a:p>
      </dsp:txBody>
      <dsp:txXfrm>
        <a:off x="2236856" y="63966"/>
        <a:ext cx="8167125" cy="1240526"/>
      </dsp:txXfrm>
    </dsp:sp>
    <dsp:sp modelId="{C811260B-4754-40DF-81AB-33615228C283}">
      <dsp:nvSpPr>
        <dsp:cNvPr id="0" name=""/>
        <dsp:cNvSpPr/>
      </dsp:nvSpPr>
      <dsp:spPr>
        <a:xfrm>
          <a:off x="2080796" y="1304492"/>
          <a:ext cx="83231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9EA14D-E4A0-48FE-85DF-E80D01D169FB}">
      <dsp:nvSpPr>
        <dsp:cNvPr id="0" name=""/>
        <dsp:cNvSpPr/>
      </dsp:nvSpPr>
      <dsp:spPr>
        <a:xfrm>
          <a:off x="2236856" y="2627327"/>
          <a:ext cx="8167125" cy="1240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just" defTabSz="889000">
            <a:lnSpc>
              <a:spcPct val="90000"/>
            </a:lnSpc>
            <a:spcBef>
              <a:spcPct val="0"/>
            </a:spcBef>
            <a:spcAft>
              <a:spcPct val="35000"/>
            </a:spcAft>
            <a:buNone/>
          </a:pPr>
          <a:r>
            <a:rPr lang="es-CO" sz="2000" b="1" i="0" kern="1200" dirty="0"/>
            <a:t>Campo de aplicación: </a:t>
          </a:r>
          <a:r>
            <a:rPr lang="es-CO" sz="2000" b="0" i="0" kern="1200" dirty="0"/>
            <a:t>Presidencia de la República, los ministerios, departamentos administrativos y superintendencias, los establecimientos públicos y las unidades administrativas </a:t>
          </a:r>
          <a:r>
            <a:rPr lang="es-CO" sz="2000" b="0" i="0" kern="1200" dirty="0">
              <a:solidFill>
                <a:prstClr val="black">
                  <a:hueOff val="0"/>
                  <a:satOff val="0"/>
                  <a:lumOff val="0"/>
                  <a:alphaOff val="0"/>
                </a:prstClr>
              </a:solidFill>
              <a:latin typeface="Calibri" panose="020F0502020204030204"/>
              <a:ea typeface="+mn-ea"/>
              <a:cs typeface="+mn-cs"/>
            </a:rPr>
            <a:t>especiales. (Articulo 2 Decreto 1045 de 1978)</a:t>
          </a:r>
        </a:p>
      </dsp:txBody>
      <dsp:txXfrm>
        <a:off x="2236856" y="2627327"/>
        <a:ext cx="8167125" cy="1240526"/>
      </dsp:txXfrm>
    </dsp:sp>
    <dsp:sp modelId="{86F5412E-DD68-40B9-8F64-6BBD61D56035}">
      <dsp:nvSpPr>
        <dsp:cNvPr id="0" name=""/>
        <dsp:cNvSpPr/>
      </dsp:nvSpPr>
      <dsp:spPr>
        <a:xfrm>
          <a:off x="2080796" y="2607045"/>
          <a:ext cx="83231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FD3C496-AEDD-4171-ACAB-AFC6FC957D20}">
      <dsp:nvSpPr>
        <dsp:cNvPr id="0" name=""/>
        <dsp:cNvSpPr/>
      </dsp:nvSpPr>
      <dsp:spPr>
        <a:xfrm>
          <a:off x="2236856" y="1338842"/>
          <a:ext cx="8167125" cy="1240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CO" sz="2000" b="1" i="0" kern="1200" dirty="0"/>
            <a:t>Cuantía: </a:t>
          </a:r>
          <a:r>
            <a:rPr lang="es-CO" sz="2000" b="0" i="0" kern="1200" dirty="0"/>
            <a:t> La prima de vacaciones será equivalente a quince días de salario por cada año de servicio. (</a:t>
          </a:r>
          <a:r>
            <a:rPr lang="es-CO" sz="2000" b="0" kern="1200" dirty="0"/>
            <a:t>Articulo 25 - Decreto – ley 1045 de 1978)</a:t>
          </a:r>
        </a:p>
      </dsp:txBody>
      <dsp:txXfrm>
        <a:off x="2236856" y="1338842"/>
        <a:ext cx="8167125" cy="1240526"/>
      </dsp:txXfrm>
    </dsp:sp>
    <dsp:sp modelId="{79552269-3C84-466A-BC1E-4BDFF2BF8993}">
      <dsp:nvSpPr>
        <dsp:cNvPr id="0" name=""/>
        <dsp:cNvSpPr/>
      </dsp:nvSpPr>
      <dsp:spPr>
        <a:xfrm>
          <a:off x="2080796" y="3909597"/>
          <a:ext cx="83231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EEF727-73B5-49AA-9766-4A26E1CEB384}">
      <dsp:nvSpPr>
        <dsp:cNvPr id="0" name=""/>
        <dsp:cNvSpPr/>
      </dsp:nvSpPr>
      <dsp:spPr>
        <a:xfrm>
          <a:off x="4508713" y="1414408"/>
          <a:ext cx="1669787" cy="5013191"/>
        </a:xfrm>
        <a:custGeom>
          <a:avLst/>
          <a:gdLst/>
          <a:ahLst/>
          <a:cxnLst/>
          <a:rect l="0" t="0" r="0" b="0"/>
          <a:pathLst>
            <a:path>
              <a:moveTo>
                <a:pt x="1669787" y="0"/>
              </a:moveTo>
              <a:lnTo>
                <a:pt x="1669787" y="5013191"/>
              </a:lnTo>
              <a:lnTo>
                <a:pt x="0" y="501319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1397528-36D0-4C22-A8FA-A68DD8D58826}">
      <dsp:nvSpPr>
        <dsp:cNvPr id="0" name=""/>
        <dsp:cNvSpPr/>
      </dsp:nvSpPr>
      <dsp:spPr>
        <a:xfrm>
          <a:off x="6178501" y="1414408"/>
          <a:ext cx="1681211" cy="4989805"/>
        </a:xfrm>
        <a:custGeom>
          <a:avLst/>
          <a:gdLst/>
          <a:ahLst/>
          <a:cxnLst/>
          <a:rect l="0" t="0" r="0" b="0"/>
          <a:pathLst>
            <a:path>
              <a:moveTo>
                <a:pt x="0" y="0"/>
              </a:moveTo>
              <a:lnTo>
                <a:pt x="0" y="4989805"/>
              </a:lnTo>
              <a:lnTo>
                <a:pt x="1681211" y="498980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EBFC174-A150-4D1C-9282-074458B93F72}">
      <dsp:nvSpPr>
        <dsp:cNvPr id="0" name=""/>
        <dsp:cNvSpPr/>
      </dsp:nvSpPr>
      <dsp:spPr>
        <a:xfrm>
          <a:off x="5724079" y="1414408"/>
          <a:ext cx="454421" cy="5000806"/>
        </a:xfrm>
        <a:custGeom>
          <a:avLst/>
          <a:gdLst/>
          <a:ahLst/>
          <a:cxnLst/>
          <a:rect l="0" t="0" r="0" b="0"/>
          <a:pathLst>
            <a:path>
              <a:moveTo>
                <a:pt x="454421" y="0"/>
              </a:moveTo>
              <a:lnTo>
                <a:pt x="454421" y="5000806"/>
              </a:lnTo>
              <a:lnTo>
                <a:pt x="0" y="5000806"/>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EF41630-349F-4F6E-8E02-50B92BD2AB12}">
      <dsp:nvSpPr>
        <dsp:cNvPr id="0" name=""/>
        <dsp:cNvSpPr/>
      </dsp:nvSpPr>
      <dsp:spPr>
        <a:xfrm>
          <a:off x="6178501" y="1414408"/>
          <a:ext cx="377879" cy="4976761"/>
        </a:xfrm>
        <a:custGeom>
          <a:avLst/>
          <a:gdLst/>
          <a:ahLst/>
          <a:cxnLst/>
          <a:rect l="0" t="0" r="0" b="0"/>
          <a:pathLst>
            <a:path>
              <a:moveTo>
                <a:pt x="0" y="0"/>
              </a:moveTo>
              <a:lnTo>
                <a:pt x="0" y="4976761"/>
              </a:lnTo>
              <a:lnTo>
                <a:pt x="377879" y="497676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97899D3-53CE-48E4-B56E-CB3B9A9D533E}">
      <dsp:nvSpPr>
        <dsp:cNvPr id="0" name=""/>
        <dsp:cNvSpPr/>
      </dsp:nvSpPr>
      <dsp:spPr>
        <a:xfrm>
          <a:off x="5600596" y="1414408"/>
          <a:ext cx="577905" cy="2039081"/>
        </a:xfrm>
        <a:custGeom>
          <a:avLst/>
          <a:gdLst/>
          <a:ahLst/>
          <a:cxnLst/>
          <a:rect l="0" t="0" r="0" b="0"/>
          <a:pathLst>
            <a:path>
              <a:moveTo>
                <a:pt x="577905" y="0"/>
              </a:moveTo>
              <a:lnTo>
                <a:pt x="577905" y="2039081"/>
              </a:lnTo>
              <a:lnTo>
                <a:pt x="0" y="2039081"/>
              </a:lnTo>
            </a:path>
          </a:pathLst>
        </a:custGeom>
        <a:noFill/>
        <a:ln w="9525" cap="flat" cmpd="sng" algn="ctr">
          <a:solidFill>
            <a:srgbClr val="0070C0"/>
          </a:solidFill>
          <a:prstDash val="sysDash"/>
        </a:ln>
        <a:effectLst/>
      </dsp:spPr>
      <dsp:style>
        <a:lnRef idx="1">
          <a:scrgbClr r="0" g="0" b="0"/>
        </a:lnRef>
        <a:fillRef idx="0">
          <a:scrgbClr r="0" g="0" b="0"/>
        </a:fillRef>
        <a:effectRef idx="0">
          <a:scrgbClr r="0" g="0" b="0"/>
        </a:effectRef>
        <a:fontRef idx="minor"/>
      </dsp:style>
    </dsp:sp>
    <dsp:sp modelId="{FE7A8F6E-8DD9-4534-9A93-B588C5FA12AF}">
      <dsp:nvSpPr>
        <dsp:cNvPr id="0" name=""/>
        <dsp:cNvSpPr/>
      </dsp:nvSpPr>
      <dsp:spPr>
        <a:xfrm>
          <a:off x="7102748" y="1930652"/>
          <a:ext cx="91440" cy="987855"/>
        </a:xfrm>
        <a:custGeom>
          <a:avLst/>
          <a:gdLst/>
          <a:ahLst/>
          <a:cxnLst/>
          <a:rect l="0" t="0" r="0" b="0"/>
          <a:pathLst>
            <a:path>
              <a:moveTo>
                <a:pt x="45720" y="0"/>
              </a:moveTo>
              <a:lnTo>
                <a:pt x="45720" y="987855"/>
              </a:lnTo>
            </a:path>
          </a:pathLst>
        </a:custGeom>
        <a:noFill/>
        <a:ln w="952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46327AFF-0D72-4D30-8478-921CF1EC5495}">
      <dsp:nvSpPr>
        <dsp:cNvPr id="0" name=""/>
        <dsp:cNvSpPr/>
      </dsp:nvSpPr>
      <dsp:spPr>
        <a:xfrm>
          <a:off x="6178501" y="1414408"/>
          <a:ext cx="505125" cy="315261"/>
        </a:xfrm>
        <a:custGeom>
          <a:avLst/>
          <a:gdLst/>
          <a:ahLst/>
          <a:cxnLst/>
          <a:rect l="0" t="0" r="0" b="0"/>
          <a:pathLst>
            <a:path>
              <a:moveTo>
                <a:pt x="0" y="0"/>
              </a:moveTo>
              <a:lnTo>
                <a:pt x="0" y="315261"/>
              </a:lnTo>
              <a:lnTo>
                <a:pt x="505125" y="31526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5816784-840E-4E3F-A4C1-C506F06D398A}">
      <dsp:nvSpPr>
        <dsp:cNvPr id="0" name=""/>
        <dsp:cNvSpPr/>
      </dsp:nvSpPr>
      <dsp:spPr>
        <a:xfrm>
          <a:off x="6035233" y="1414408"/>
          <a:ext cx="143268" cy="939967"/>
        </a:xfrm>
        <a:custGeom>
          <a:avLst/>
          <a:gdLst/>
          <a:ahLst/>
          <a:cxnLst/>
          <a:rect l="0" t="0" r="0" b="0"/>
          <a:pathLst>
            <a:path>
              <a:moveTo>
                <a:pt x="143268" y="0"/>
              </a:moveTo>
              <a:lnTo>
                <a:pt x="143268" y="939967"/>
              </a:lnTo>
              <a:lnTo>
                <a:pt x="0" y="93996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1E5F227-A024-4863-B01C-505A5854CB31}">
      <dsp:nvSpPr>
        <dsp:cNvPr id="0" name=""/>
        <dsp:cNvSpPr/>
      </dsp:nvSpPr>
      <dsp:spPr>
        <a:xfrm>
          <a:off x="10945116" y="4707726"/>
          <a:ext cx="153375" cy="940598"/>
        </a:xfrm>
        <a:custGeom>
          <a:avLst/>
          <a:gdLst/>
          <a:ahLst/>
          <a:cxnLst/>
          <a:rect l="0" t="0" r="0" b="0"/>
          <a:pathLst>
            <a:path>
              <a:moveTo>
                <a:pt x="0" y="0"/>
              </a:moveTo>
              <a:lnTo>
                <a:pt x="0" y="940598"/>
              </a:lnTo>
              <a:lnTo>
                <a:pt x="153375" y="940598"/>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6EB148F-0276-48F0-976B-A7EA8D86F403}">
      <dsp:nvSpPr>
        <dsp:cNvPr id="0" name=""/>
        <dsp:cNvSpPr/>
      </dsp:nvSpPr>
      <dsp:spPr>
        <a:xfrm>
          <a:off x="10945116" y="4707726"/>
          <a:ext cx="153375" cy="369808"/>
        </a:xfrm>
        <a:custGeom>
          <a:avLst/>
          <a:gdLst/>
          <a:ahLst/>
          <a:cxnLst/>
          <a:rect l="0" t="0" r="0" b="0"/>
          <a:pathLst>
            <a:path>
              <a:moveTo>
                <a:pt x="0" y="0"/>
              </a:moveTo>
              <a:lnTo>
                <a:pt x="0" y="369808"/>
              </a:lnTo>
              <a:lnTo>
                <a:pt x="153375" y="369808"/>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025856B-2B75-49DD-A1E6-29B70F4843E6}">
      <dsp:nvSpPr>
        <dsp:cNvPr id="0" name=""/>
        <dsp:cNvSpPr/>
      </dsp:nvSpPr>
      <dsp:spPr>
        <a:xfrm>
          <a:off x="6178501" y="1414408"/>
          <a:ext cx="5175616" cy="2891352"/>
        </a:xfrm>
        <a:custGeom>
          <a:avLst/>
          <a:gdLst/>
          <a:ahLst/>
          <a:cxnLst/>
          <a:rect l="0" t="0" r="0" b="0"/>
          <a:pathLst>
            <a:path>
              <a:moveTo>
                <a:pt x="0" y="0"/>
              </a:moveTo>
              <a:lnTo>
                <a:pt x="0" y="2806939"/>
              </a:lnTo>
              <a:lnTo>
                <a:pt x="5175616" y="2806939"/>
              </a:lnTo>
              <a:lnTo>
                <a:pt x="5175616" y="289135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E749965-1A05-4978-A41F-8C1892652EA1}">
      <dsp:nvSpPr>
        <dsp:cNvPr id="0" name=""/>
        <dsp:cNvSpPr/>
      </dsp:nvSpPr>
      <dsp:spPr>
        <a:xfrm>
          <a:off x="9819409" y="5278516"/>
          <a:ext cx="131616" cy="940598"/>
        </a:xfrm>
        <a:custGeom>
          <a:avLst/>
          <a:gdLst/>
          <a:ahLst/>
          <a:cxnLst/>
          <a:rect l="0" t="0" r="0" b="0"/>
          <a:pathLst>
            <a:path>
              <a:moveTo>
                <a:pt x="0" y="0"/>
              </a:moveTo>
              <a:lnTo>
                <a:pt x="0" y="940598"/>
              </a:lnTo>
              <a:lnTo>
                <a:pt x="131616" y="940598"/>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F5F35BD-EF27-4619-B763-7B72A0DDDC0A}">
      <dsp:nvSpPr>
        <dsp:cNvPr id="0" name=""/>
        <dsp:cNvSpPr/>
      </dsp:nvSpPr>
      <dsp:spPr>
        <a:xfrm>
          <a:off x="9819409" y="5278516"/>
          <a:ext cx="131616" cy="369808"/>
        </a:xfrm>
        <a:custGeom>
          <a:avLst/>
          <a:gdLst/>
          <a:ahLst/>
          <a:cxnLst/>
          <a:rect l="0" t="0" r="0" b="0"/>
          <a:pathLst>
            <a:path>
              <a:moveTo>
                <a:pt x="0" y="0"/>
              </a:moveTo>
              <a:lnTo>
                <a:pt x="0" y="369808"/>
              </a:lnTo>
              <a:lnTo>
                <a:pt x="131616" y="369808"/>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EF773FD-C0EF-44EF-904B-E526D841729C}">
      <dsp:nvSpPr>
        <dsp:cNvPr id="0" name=""/>
        <dsp:cNvSpPr/>
      </dsp:nvSpPr>
      <dsp:spPr>
        <a:xfrm>
          <a:off x="8711252" y="4707726"/>
          <a:ext cx="1459133" cy="168825"/>
        </a:xfrm>
        <a:custGeom>
          <a:avLst/>
          <a:gdLst/>
          <a:ahLst/>
          <a:cxnLst/>
          <a:rect l="0" t="0" r="0" b="0"/>
          <a:pathLst>
            <a:path>
              <a:moveTo>
                <a:pt x="0" y="0"/>
              </a:moveTo>
              <a:lnTo>
                <a:pt x="0" y="84412"/>
              </a:lnTo>
              <a:lnTo>
                <a:pt x="1459133" y="84412"/>
              </a:lnTo>
              <a:lnTo>
                <a:pt x="1459133" y="16882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5A9CDC3-945B-4360-9221-F93F367DBCC2}">
      <dsp:nvSpPr>
        <dsp:cNvPr id="0" name=""/>
        <dsp:cNvSpPr/>
      </dsp:nvSpPr>
      <dsp:spPr>
        <a:xfrm>
          <a:off x="8711252" y="4707726"/>
          <a:ext cx="449622" cy="168825"/>
        </a:xfrm>
        <a:custGeom>
          <a:avLst/>
          <a:gdLst/>
          <a:ahLst/>
          <a:cxnLst/>
          <a:rect l="0" t="0" r="0" b="0"/>
          <a:pathLst>
            <a:path>
              <a:moveTo>
                <a:pt x="0" y="0"/>
              </a:moveTo>
              <a:lnTo>
                <a:pt x="0" y="84412"/>
              </a:lnTo>
              <a:lnTo>
                <a:pt x="449622" y="84412"/>
              </a:lnTo>
              <a:lnTo>
                <a:pt x="449622" y="16882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F5EED1D-4997-4F82-A191-2CDDB896F2BC}">
      <dsp:nvSpPr>
        <dsp:cNvPr id="0" name=""/>
        <dsp:cNvSpPr/>
      </dsp:nvSpPr>
      <dsp:spPr>
        <a:xfrm>
          <a:off x="8188119" y="4707726"/>
          <a:ext cx="523133" cy="168825"/>
        </a:xfrm>
        <a:custGeom>
          <a:avLst/>
          <a:gdLst/>
          <a:ahLst/>
          <a:cxnLst/>
          <a:rect l="0" t="0" r="0" b="0"/>
          <a:pathLst>
            <a:path>
              <a:moveTo>
                <a:pt x="523133" y="0"/>
              </a:moveTo>
              <a:lnTo>
                <a:pt x="523133" y="84412"/>
              </a:lnTo>
              <a:lnTo>
                <a:pt x="0" y="84412"/>
              </a:lnTo>
              <a:lnTo>
                <a:pt x="0" y="16882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15BFAB5-F34A-4970-A6DD-32EFBDFC1E39}">
      <dsp:nvSpPr>
        <dsp:cNvPr id="0" name=""/>
        <dsp:cNvSpPr/>
      </dsp:nvSpPr>
      <dsp:spPr>
        <a:xfrm>
          <a:off x="7215363" y="4707726"/>
          <a:ext cx="1495889" cy="168825"/>
        </a:xfrm>
        <a:custGeom>
          <a:avLst/>
          <a:gdLst/>
          <a:ahLst/>
          <a:cxnLst/>
          <a:rect l="0" t="0" r="0" b="0"/>
          <a:pathLst>
            <a:path>
              <a:moveTo>
                <a:pt x="1495889" y="0"/>
              </a:moveTo>
              <a:lnTo>
                <a:pt x="1495889" y="84412"/>
              </a:lnTo>
              <a:lnTo>
                <a:pt x="0" y="84412"/>
              </a:lnTo>
              <a:lnTo>
                <a:pt x="0" y="16882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F8303A8-6A4C-43F0-A812-9E8F7CB29F3E}">
      <dsp:nvSpPr>
        <dsp:cNvPr id="0" name=""/>
        <dsp:cNvSpPr/>
      </dsp:nvSpPr>
      <dsp:spPr>
        <a:xfrm>
          <a:off x="6178501" y="1414408"/>
          <a:ext cx="2532750" cy="2891352"/>
        </a:xfrm>
        <a:custGeom>
          <a:avLst/>
          <a:gdLst/>
          <a:ahLst/>
          <a:cxnLst/>
          <a:rect l="0" t="0" r="0" b="0"/>
          <a:pathLst>
            <a:path>
              <a:moveTo>
                <a:pt x="0" y="0"/>
              </a:moveTo>
              <a:lnTo>
                <a:pt x="0" y="2806939"/>
              </a:lnTo>
              <a:lnTo>
                <a:pt x="2532750" y="2806939"/>
              </a:lnTo>
              <a:lnTo>
                <a:pt x="2532750" y="289135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2AC5C3D-B9E0-49FF-AE4F-9B3CB78BABDE}">
      <dsp:nvSpPr>
        <dsp:cNvPr id="0" name=""/>
        <dsp:cNvSpPr/>
      </dsp:nvSpPr>
      <dsp:spPr>
        <a:xfrm>
          <a:off x="4297095" y="4707726"/>
          <a:ext cx="1945511" cy="168825"/>
        </a:xfrm>
        <a:custGeom>
          <a:avLst/>
          <a:gdLst/>
          <a:ahLst/>
          <a:cxnLst/>
          <a:rect l="0" t="0" r="0" b="0"/>
          <a:pathLst>
            <a:path>
              <a:moveTo>
                <a:pt x="0" y="0"/>
              </a:moveTo>
              <a:lnTo>
                <a:pt x="0" y="84412"/>
              </a:lnTo>
              <a:lnTo>
                <a:pt x="1945511" y="84412"/>
              </a:lnTo>
              <a:lnTo>
                <a:pt x="1945511" y="16882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327DFF5-8139-42D3-9277-86BC793EA824}">
      <dsp:nvSpPr>
        <dsp:cNvPr id="0" name=""/>
        <dsp:cNvSpPr/>
      </dsp:nvSpPr>
      <dsp:spPr>
        <a:xfrm>
          <a:off x="4297095" y="4707726"/>
          <a:ext cx="972755" cy="168825"/>
        </a:xfrm>
        <a:custGeom>
          <a:avLst/>
          <a:gdLst/>
          <a:ahLst/>
          <a:cxnLst/>
          <a:rect l="0" t="0" r="0" b="0"/>
          <a:pathLst>
            <a:path>
              <a:moveTo>
                <a:pt x="0" y="0"/>
              </a:moveTo>
              <a:lnTo>
                <a:pt x="0" y="84412"/>
              </a:lnTo>
              <a:lnTo>
                <a:pt x="972755" y="84412"/>
              </a:lnTo>
              <a:lnTo>
                <a:pt x="972755" y="16882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83778F2-520F-48EF-BEF4-DEA7D410F65B}">
      <dsp:nvSpPr>
        <dsp:cNvPr id="0" name=""/>
        <dsp:cNvSpPr/>
      </dsp:nvSpPr>
      <dsp:spPr>
        <a:xfrm>
          <a:off x="4251375" y="4707726"/>
          <a:ext cx="91440" cy="168825"/>
        </a:xfrm>
        <a:custGeom>
          <a:avLst/>
          <a:gdLst/>
          <a:ahLst/>
          <a:cxnLst/>
          <a:rect l="0" t="0" r="0" b="0"/>
          <a:pathLst>
            <a:path>
              <a:moveTo>
                <a:pt x="45720" y="0"/>
              </a:moveTo>
              <a:lnTo>
                <a:pt x="45720" y="16882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E86862E-5E40-4C88-A748-325544FB8D89}">
      <dsp:nvSpPr>
        <dsp:cNvPr id="0" name=""/>
        <dsp:cNvSpPr/>
      </dsp:nvSpPr>
      <dsp:spPr>
        <a:xfrm>
          <a:off x="3324339" y="4707726"/>
          <a:ext cx="972755" cy="168825"/>
        </a:xfrm>
        <a:custGeom>
          <a:avLst/>
          <a:gdLst/>
          <a:ahLst/>
          <a:cxnLst/>
          <a:rect l="0" t="0" r="0" b="0"/>
          <a:pathLst>
            <a:path>
              <a:moveTo>
                <a:pt x="972755" y="0"/>
              </a:moveTo>
              <a:lnTo>
                <a:pt x="972755" y="84412"/>
              </a:lnTo>
              <a:lnTo>
                <a:pt x="0" y="84412"/>
              </a:lnTo>
              <a:lnTo>
                <a:pt x="0" y="16882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256128D-B001-464C-9360-24DEE5424F8B}">
      <dsp:nvSpPr>
        <dsp:cNvPr id="0" name=""/>
        <dsp:cNvSpPr/>
      </dsp:nvSpPr>
      <dsp:spPr>
        <a:xfrm>
          <a:off x="2030011" y="5278516"/>
          <a:ext cx="120589" cy="369808"/>
        </a:xfrm>
        <a:custGeom>
          <a:avLst/>
          <a:gdLst/>
          <a:ahLst/>
          <a:cxnLst/>
          <a:rect l="0" t="0" r="0" b="0"/>
          <a:pathLst>
            <a:path>
              <a:moveTo>
                <a:pt x="0" y="0"/>
              </a:moveTo>
              <a:lnTo>
                <a:pt x="0" y="369808"/>
              </a:lnTo>
              <a:lnTo>
                <a:pt x="120589" y="369808"/>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FF1E030-C99F-444D-9323-A6B8B2463AC0}">
      <dsp:nvSpPr>
        <dsp:cNvPr id="0" name=""/>
        <dsp:cNvSpPr/>
      </dsp:nvSpPr>
      <dsp:spPr>
        <a:xfrm>
          <a:off x="2351583" y="4707726"/>
          <a:ext cx="1945511" cy="168825"/>
        </a:xfrm>
        <a:custGeom>
          <a:avLst/>
          <a:gdLst/>
          <a:ahLst/>
          <a:cxnLst/>
          <a:rect l="0" t="0" r="0" b="0"/>
          <a:pathLst>
            <a:path>
              <a:moveTo>
                <a:pt x="1945511" y="0"/>
              </a:moveTo>
              <a:lnTo>
                <a:pt x="1945511" y="84412"/>
              </a:lnTo>
              <a:lnTo>
                <a:pt x="0" y="84412"/>
              </a:lnTo>
              <a:lnTo>
                <a:pt x="0" y="16882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141B3FF-2A7D-472E-8B08-FF66D1C4A669}">
      <dsp:nvSpPr>
        <dsp:cNvPr id="0" name=""/>
        <dsp:cNvSpPr/>
      </dsp:nvSpPr>
      <dsp:spPr>
        <a:xfrm>
          <a:off x="4297095" y="1414408"/>
          <a:ext cx="1881406" cy="2891352"/>
        </a:xfrm>
        <a:custGeom>
          <a:avLst/>
          <a:gdLst/>
          <a:ahLst/>
          <a:cxnLst/>
          <a:rect l="0" t="0" r="0" b="0"/>
          <a:pathLst>
            <a:path>
              <a:moveTo>
                <a:pt x="1881406" y="0"/>
              </a:moveTo>
              <a:lnTo>
                <a:pt x="1881406" y="2806939"/>
              </a:lnTo>
              <a:lnTo>
                <a:pt x="0" y="2806939"/>
              </a:lnTo>
              <a:lnTo>
                <a:pt x="0" y="289135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94B9A40-092E-4BE5-886D-DA4DDA9D5C50}">
      <dsp:nvSpPr>
        <dsp:cNvPr id="0" name=""/>
        <dsp:cNvSpPr/>
      </dsp:nvSpPr>
      <dsp:spPr>
        <a:xfrm>
          <a:off x="892449" y="4707726"/>
          <a:ext cx="486377" cy="168825"/>
        </a:xfrm>
        <a:custGeom>
          <a:avLst/>
          <a:gdLst/>
          <a:ahLst/>
          <a:cxnLst/>
          <a:rect l="0" t="0" r="0" b="0"/>
          <a:pathLst>
            <a:path>
              <a:moveTo>
                <a:pt x="0" y="0"/>
              </a:moveTo>
              <a:lnTo>
                <a:pt x="0" y="84412"/>
              </a:lnTo>
              <a:lnTo>
                <a:pt x="486377" y="84412"/>
              </a:lnTo>
              <a:lnTo>
                <a:pt x="486377" y="16882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55B6030-C75F-4502-95C5-F9FCA71D4088}">
      <dsp:nvSpPr>
        <dsp:cNvPr id="0" name=""/>
        <dsp:cNvSpPr/>
      </dsp:nvSpPr>
      <dsp:spPr>
        <a:xfrm>
          <a:off x="84499" y="5278516"/>
          <a:ext cx="120589" cy="940598"/>
        </a:xfrm>
        <a:custGeom>
          <a:avLst/>
          <a:gdLst/>
          <a:ahLst/>
          <a:cxnLst/>
          <a:rect l="0" t="0" r="0" b="0"/>
          <a:pathLst>
            <a:path>
              <a:moveTo>
                <a:pt x="0" y="0"/>
              </a:moveTo>
              <a:lnTo>
                <a:pt x="0" y="940598"/>
              </a:lnTo>
              <a:lnTo>
                <a:pt x="120589" y="940598"/>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7B4FF6F-4C03-48A2-9229-0B67688D7FAD}">
      <dsp:nvSpPr>
        <dsp:cNvPr id="0" name=""/>
        <dsp:cNvSpPr/>
      </dsp:nvSpPr>
      <dsp:spPr>
        <a:xfrm>
          <a:off x="84499" y="5278516"/>
          <a:ext cx="120589" cy="369808"/>
        </a:xfrm>
        <a:custGeom>
          <a:avLst/>
          <a:gdLst/>
          <a:ahLst/>
          <a:cxnLst/>
          <a:rect l="0" t="0" r="0" b="0"/>
          <a:pathLst>
            <a:path>
              <a:moveTo>
                <a:pt x="0" y="0"/>
              </a:moveTo>
              <a:lnTo>
                <a:pt x="0" y="369808"/>
              </a:lnTo>
              <a:lnTo>
                <a:pt x="120589" y="369808"/>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0A1D0B3-6BB1-4B4D-9F35-C61120CBB84A}">
      <dsp:nvSpPr>
        <dsp:cNvPr id="0" name=""/>
        <dsp:cNvSpPr/>
      </dsp:nvSpPr>
      <dsp:spPr>
        <a:xfrm>
          <a:off x="406071" y="4707726"/>
          <a:ext cx="486377" cy="168825"/>
        </a:xfrm>
        <a:custGeom>
          <a:avLst/>
          <a:gdLst/>
          <a:ahLst/>
          <a:cxnLst/>
          <a:rect l="0" t="0" r="0" b="0"/>
          <a:pathLst>
            <a:path>
              <a:moveTo>
                <a:pt x="486377" y="0"/>
              </a:moveTo>
              <a:lnTo>
                <a:pt x="486377" y="84412"/>
              </a:lnTo>
              <a:lnTo>
                <a:pt x="0" y="84412"/>
              </a:lnTo>
              <a:lnTo>
                <a:pt x="0" y="168825"/>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AF3F818-927E-4AF1-B0C0-B6FC6CF64D27}">
      <dsp:nvSpPr>
        <dsp:cNvPr id="0" name=""/>
        <dsp:cNvSpPr/>
      </dsp:nvSpPr>
      <dsp:spPr>
        <a:xfrm>
          <a:off x="892449" y="1414408"/>
          <a:ext cx="5286052" cy="2891352"/>
        </a:xfrm>
        <a:custGeom>
          <a:avLst/>
          <a:gdLst/>
          <a:ahLst/>
          <a:cxnLst/>
          <a:rect l="0" t="0" r="0" b="0"/>
          <a:pathLst>
            <a:path>
              <a:moveTo>
                <a:pt x="5286052" y="0"/>
              </a:moveTo>
              <a:lnTo>
                <a:pt x="5286052" y="2806939"/>
              </a:lnTo>
              <a:lnTo>
                <a:pt x="0" y="2806939"/>
              </a:lnTo>
              <a:lnTo>
                <a:pt x="0" y="289135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33A0EA9-55FF-461C-AB68-491A2BDB804D}">
      <dsp:nvSpPr>
        <dsp:cNvPr id="0" name=""/>
        <dsp:cNvSpPr/>
      </dsp:nvSpPr>
      <dsp:spPr>
        <a:xfrm>
          <a:off x="5776536" y="1012443"/>
          <a:ext cx="803930" cy="401965"/>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Presidencia </a:t>
          </a:r>
        </a:p>
      </dsp:txBody>
      <dsp:txXfrm>
        <a:off x="5776536" y="1012443"/>
        <a:ext cx="803930" cy="401965"/>
      </dsp:txXfrm>
    </dsp:sp>
    <dsp:sp modelId="{91B1B3AE-142F-4D5B-A85A-2318D067502E}">
      <dsp:nvSpPr>
        <dsp:cNvPr id="0" name=""/>
        <dsp:cNvSpPr/>
      </dsp:nvSpPr>
      <dsp:spPr>
        <a:xfrm>
          <a:off x="438638" y="4305760"/>
          <a:ext cx="907621" cy="401965"/>
        </a:xfrm>
        <a:prstGeom prst="rect">
          <a:avLst/>
        </a:prstGeom>
        <a:solidFill>
          <a:srgbClr val="C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Vicepresidencia Comercial</a:t>
          </a:r>
        </a:p>
      </dsp:txBody>
      <dsp:txXfrm>
        <a:off x="438638" y="4305760"/>
        <a:ext cx="907621" cy="401965"/>
      </dsp:txXfrm>
    </dsp:sp>
    <dsp:sp modelId="{1216F386-F4DA-4A2A-B45B-AA1501BDDE6F}">
      <dsp:nvSpPr>
        <dsp:cNvPr id="0" name=""/>
        <dsp:cNvSpPr/>
      </dsp:nvSpPr>
      <dsp:spPr>
        <a:xfrm>
          <a:off x="4106" y="4876551"/>
          <a:ext cx="803930" cy="401965"/>
        </a:xfrm>
        <a:prstGeom prst="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Comercial</a:t>
          </a:r>
        </a:p>
      </dsp:txBody>
      <dsp:txXfrm>
        <a:off x="4106" y="4876551"/>
        <a:ext cx="803930" cy="401965"/>
      </dsp:txXfrm>
    </dsp:sp>
    <dsp:sp modelId="{50B8E73C-7EF8-41C6-B4BD-AEF3C0BB3080}">
      <dsp:nvSpPr>
        <dsp:cNvPr id="0" name=""/>
        <dsp:cNvSpPr/>
      </dsp:nvSpPr>
      <dsp:spPr>
        <a:xfrm>
          <a:off x="205088" y="5447342"/>
          <a:ext cx="803930" cy="401965"/>
        </a:xfrm>
        <a:prstGeom prst="rect">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solidFill>
                <a:schemeClr val="tx1"/>
              </a:solidFill>
            </a:rPr>
            <a:t>GIT Arriendos</a:t>
          </a:r>
        </a:p>
      </dsp:txBody>
      <dsp:txXfrm>
        <a:off x="205088" y="5447342"/>
        <a:ext cx="803930" cy="401965"/>
      </dsp:txXfrm>
    </dsp:sp>
    <dsp:sp modelId="{4608ACCE-5EB4-45B3-A947-CC63ED33C862}">
      <dsp:nvSpPr>
        <dsp:cNvPr id="0" name=""/>
        <dsp:cNvSpPr/>
      </dsp:nvSpPr>
      <dsp:spPr>
        <a:xfrm>
          <a:off x="205088" y="6018132"/>
          <a:ext cx="803930" cy="401965"/>
        </a:xfrm>
        <a:prstGeom prst="rect">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solidFill>
                <a:schemeClr val="tx1"/>
              </a:solidFill>
            </a:rPr>
            <a:t>GIT Ventas </a:t>
          </a:r>
        </a:p>
      </dsp:txBody>
      <dsp:txXfrm>
        <a:off x="205088" y="6018132"/>
        <a:ext cx="803930" cy="401965"/>
      </dsp:txXfrm>
    </dsp:sp>
    <dsp:sp modelId="{CDEAA141-A2E0-4B37-B9A8-B6658C670334}">
      <dsp:nvSpPr>
        <dsp:cNvPr id="0" name=""/>
        <dsp:cNvSpPr/>
      </dsp:nvSpPr>
      <dsp:spPr>
        <a:xfrm>
          <a:off x="976862" y="4876551"/>
          <a:ext cx="803930" cy="401965"/>
        </a:xfrm>
        <a:prstGeom prst="rect">
          <a:avLst/>
        </a:prstGeom>
        <a:solidFill>
          <a:srgbClr val="C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de Valoración</a:t>
          </a:r>
        </a:p>
      </dsp:txBody>
      <dsp:txXfrm>
        <a:off x="976862" y="4876551"/>
        <a:ext cx="803930" cy="401965"/>
      </dsp:txXfrm>
    </dsp:sp>
    <dsp:sp modelId="{0A1B02AE-7981-4114-93DF-599558A1C49B}">
      <dsp:nvSpPr>
        <dsp:cNvPr id="0" name=""/>
        <dsp:cNvSpPr/>
      </dsp:nvSpPr>
      <dsp:spPr>
        <a:xfrm>
          <a:off x="3895130" y="4305760"/>
          <a:ext cx="803930" cy="401965"/>
        </a:xfrm>
        <a:prstGeom prst="rect">
          <a:avLst/>
        </a:prstGeom>
        <a:solidFill>
          <a:srgbClr val="C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Vicepresidencia Misional </a:t>
          </a:r>
        </a:p>
      </dsp:txBody>
      <dsp:txXfrm>
        <a:off x="3895130" y="4305760"/>
        <a:ext cx="803930" cy="401965"/>
      </dsp:txXfrm>
    </dsp:sp>
    <dsp:sp modelId="{D053C6A5-7F59-4A4C-A3BA-35AFEB782D39}">
      <dsp:nvSpPr>
        <dsp:cNvPr id="0" name=""/>
        <dsp:cNvSpPr/>
      </dsp:nvSpPr>
      <dsp:spPr>
        <a:xfrm>
          <a:off x="1949618" y="4876551"/>
          <a:ext cx="803930" cy="401965"/>
        </a:xfrm>
        <a:prstGeom prst="rect">
          <a:avLst/>
        </a:prstGeom>
        <a:solidFill>
          <a:schemeClr val="accent1"/>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de Inmuebles</a:t>
          </a:r>
        </a:p>
      </dsp:txBody>
      <dsp:txXfrm>
        <a:off x="1949618" y="4876551"/>
        <a:ext cx="803930" cy="401965"/>
      </dsp:txXfrm>
    </dsp:sp>
    <dsp:sp modelId="{848014B0-CDBC-4033-8EBE-A0576838A97D}">
      <dsp:nvSpPr>
        <dsp:cNvPr id="0" name=""/>
        <dsp:cNvSpPr/>
      </dsp:nvSpPr>
      <dsp:spPr>
        <a:xfrm>
          <a:off x="2150600" y="5447342"/>
          <a:ext cx="803930" cy="401965"/>
        </a:xfrm>
        <a:prstGeom prst="rect">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solidFill>
                <a:schemeClr val="tx1"/>
              </a:solidFill>
            </a:rPr>
            <a:t>GIT Rurales</a:t>
          </a:r>
        </a:p>
      </dsp:txBody>
      <dsp:txXfrm>
        <a:off x="2150600" y="5447342"/>
        <a:ext cx="803930" cy="401965"/>
      </dsp:txXfrm>
    </dsp:sp>
    <dsp:sp modelId="{1F7ED2C9-1FF8-499B-BC78-BC9F814FC8E3}">
      <dsp:nvSpPr>
        <dsp:cNvPr id="0" name=""/>
        <dsp:cNvSpPr/>
      </dsp:nvSpPr>
      <dsp:spPr>
        <a:xfrm>
          <a:off x="2922374" y="4876551"/>
          <a:ext cx="803930" cy="520701"/>
        </a:xfrm>
        <a:prstGeom prst="rect">
          <a:avLst/>
        </a:prstGeom>
        <a:solidFill>
          <a:schemeClr val="accent1"/>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de Sociedades Activas</a:t>
          </a:r>
        </a:p>
      </dsp:txBody>
      <dsp:txXfrm>
        <a:off x="2922374" y="4876551"/>
        <a:ext cx="803930" cy="520701"/>
      </dsp:txXfrm>
    </dsp:sp>
    <dsp:sp modelId="{EEC10F8B-8ED2-4DBA-8A82-C95C58E818EC}">
      <dsp:nvSpPr>
        <dsp:cNvPr id="0" name=""/>
        <dsp:cNvSpPr/>
      </dsp:nvSpPr>
      <dsp:spPr>
        <a:xfrm>
          <a:off x="3895130" y="4876551"/>
          <a:ext cx="803930" cy="573182"/>
        </a:xfrm>
        <a:prstGeom prst="rect">
          <a:avLst/>
        </a:prstGeom>
        <a:solidFill>
          <a:schemeClr val="accent1"/>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de Sociedades en Liquidación  </a:t>
          </a:r>
        </a:p>
      </dsp:txBody>
      <dsp:txXfrm>
        <a:off x="3895130" y="4876551"/>
        <a:ext cx="803930" cy="573182"/>
      </dsp:txXfrm>
    </dsp:sp>
    <dsp:sp modelId="{B6C79875-2357-4144-9489-FE36AE7E2A9F}">
      <dsp:nvSpPr>
        <dsp:cNvPr id="0" name=""/>
        <dsp:cNvSpPr/>
      </dsp:nvSpPr>
      <dsp:spPr>
        <a:xfrm>
          <a:off x="4867885" y="4876551"/>
          <a:ext cx="803930" cy="716856"/>
        </a:xfrm>
        <a:prstGeom prst="rect">
          <a:avLst/>
        </a:prstGeom>
        <a:solidFill>
          <a:schemeClr val="accent1"/>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de Proyectos Especiales</a:t>
          </a:r>
        </a:p>
      </dsp:txBody>
      <dsp:txXfrm>
        <a:off x="4867885" y="4876551"/>
        <a:ext cx="803930" cy="716856"/>
      </dsp:txXfrm>
    </dsp:sp>
    <dsp:sp modelId="{9C39FAEE-FAB0-4E9F-92F0-4B19388F4DCD}">
      <dsp:nvSpPr>
        <dsp:cNvPr id="0" name=""/>
        <dsp:cNvSpPr/>
      </dsp:nvSpPr>
      <dsp:spPr>
        <a:xfrm>
          <a:off x="5840641" y="4876551"/>
          <a:ext cx="803930" cy="468217"/>
        </a:xfrm>
        <a:prstGeom prst="rect">
          <a:avLst/>
        </a:prstGeom>
        <a:solidFill>
          <a:schemeClr val="accent1"/>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de muebles</a:t>
          </a:r>
        </a:p>
      </dsp:txBody>
      <dsp:txXfrm>
        <a:off x="5840641" y="4876551"/>
        <a:ext cx="803930" cy="468217"/>
      </dsp:txXfrm>
    </dsp:sp>
    <dsp:sp modelId="{38DEFE61-30BE-4174-8874-98000DCE8063}">
      <dsp:nvSpPr>
        <dsp:cNvPr id="0" name=""/>
        <dsp:cNvSpPr/>
      </dsp:nvSpPr>
      <dsp:spPr>
        <a:xfrm>
          <a:off x="8139026" y="4305760"/>
          <a:ext cx="1144451" cy="401965"/>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Vicepresidencia Administrativa y Financiera</a:t>
          </a:r>
        </a:p>
      </dsp:txBody>
      <dsp:txXfrm>
        <a:off x="8139026" y="4305760"/>
        <a:ext cx="1144451" cy="401965"/>
      </dsp:txXfrm>
    </dsp:sp>
    <dsp:sp modelId="{43F3B60D-2763-445F-B441-6BC73E211B1D}">
      <dsp:nvSpPr>
        <dsp:cNvPr id="0" name=""/>
        <dsp:cNvSpPr/>
      </dsp:nvSpPr>
      <dsp:spPr>
        <a:xfrm>
          <a:off x="6813397" y="4876551"/>
          <a:ext cx="803930" cy="599422"/>
        </a:xfrm>
        <a:prstGeom prst="rect">
          <a:avLst/>
        </a:prstGeom>
        <a:solidFill>
          <a:srgbClr val="C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de Gestión de la Información</a:t>
          </a:r>
        </a:p>
      </dsp:txBody>
      <dsp:txXfrm>
        <a:off x="6813397" y="4876551"/>
        <a:ext cx="803930" cy="599422"/>
      </dsp:txXfrm>
    </dsp:sp>
    <dsp:sp modelId="{D61FCDA2-DF6E-4706-96E4-450B7D869BDC}">
      <dsp:nvSpPr>
        <dsp:cNvPr id="0" name=""/>
        <dsp:cNvSpPr/>
      </dsp:nvSpPr>
      <dsp:spPr>
        <a:xfrm>
          <a:off x="7786153" y="4876551"/>
          <a:ext cx="803930" cy="401965"/>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Financiera</a:t>
          </a:r>
        </a:p>
      </dsp:txBody>
      <dsp:txXfrm>
        <a:off x="7786153" y="4876551"/>
        <a:ext cx="803930" cy="401965"/>
      </dsp:txXfrm>
    </dsp:sp>
    <dsp:sp modelId="{AC9BA130-7F20-42AD-A4AF-AC951A16BA95}">
      <dsp:nvSpPr>
        <dsp:cNvPr id="0" name=""/>
        <dsp:cNvSpPr/>
      </dsp:nvSpPr>
      <dsp:spPr>
        <a:xfrm>
          <a:off x="8758909" y="4876551"/>
          <a:ext cx="803930" cy="446442"/>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de Talento Humano</a:t>
          </a:r>
        </a:p>
      </dsp:txBody>
      <dsp:txXfrm>
        <a:off x="8758909" y="4876551"/>
        <a:ext cx="803930" cy="446442"/>
      </dsp:txXfrm>
    </dsp:sp>
    <dsp:sp modelId="{5D3E65B9-3CCB-4CF6-82AD-6D38481B657A}">
      <dsp:nvSpPr>
        <dsp:cNvPr id="0" name=""/>
        <dsp:cNvSpPr/>
      </dsp:nvSpPr>
      <dsp:spPr>
        <a:xfrm>
          <a:off x="9731665" y="4876551"/>
          <a:ext cx="877441" cy="401965"/>
        </a:xfrm>
        <a:prstGeom prst="rect">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solidFill>
                <a:schemeClr val="tx1"/>
              </a:solidFill>
            </a:rPr>
            <a:t>GIT Administrativo</a:t>
          </a:r>
        </a:p>
      </dsp:txBody>
      <dsp:txXfrm>
        <a:off x="9731665" y="4876551"/>
        <a:ext cx="877441" cy="401965"/>
      </dsp:txXfrm>
    </dsp:sp>
    <dsp:sp modelId="{DD6A76A0-4EC7-47BD-B09F-69BAA231253B}">
      <dsp:nvSpPr>
        <dsp:cNvPr id="0" name=""/>
        <dsp:cNvSpPr/>
      </dsp:nvSpPr>
      <dsp:spPr>
        <a:xfrm>
          <a:off x="9951026" y="5447342"/>
          <a:ext cx="978640" cy="401965"/>
        </a:xfrm>
        <a:prstGeom prst="rect">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solidFill>
                <a:schemeClr val="tx1"/>
              </a:solidFill>
            </a:rPr>
            <a:t>GIT Correspondencia </a:t>
          </a:r>
        </a:p>
      </dsp:txBody>
      <dsp:txXfrm>
        <a:off x="9951026" y="5447342"/>
        <a:ext cx="978640" cy="401965"/>
      </dsp:txXfrm>
    </dsp:sp>
    <dsp:sp modelId="{5C3A2FFE-B721-4CA3-9314-E676A6E44EAC}">
      <dsp:nvSpPr>
        <dsp:cNvPr id="0" name=""/>
        <dsp:cNvSpPr/>
      </dsp:nvSpPr>
      <dsp:spPr>
        <a:xfrm>
          <a:off x="9951026" y="6018132"/>
          <a:ext cx="999269" cy="401965"/>
        </a:xfrm>
        <a:prstGeom prst="rect">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solidFill>
                <a:schemeClr val="tx1"/>
              </a:solidFill>
            </a:rPr>
            <a:t>GIT Archivo</a:t>
          </a:r>
        </a:p>
      </dsp:txBody>
      <dsp:txXfrm>
        <a:off x="9951026" y="6018132"/>
        <a:ext cx="999269" cy="401965"/>
      </dsp:txXfrm>
    </dsp:sp>
    <dsp:sp modelId="{1ABF47A4-4FD3-44C1-B0E6-75CFA5AEC519}">
      <dsp:nvSpPr>
        <dsp:cNvPr id="0" name=""/>
        <dsp:cNvSpPr/>
      </dsp:nvSpPr>
      <dsp:spPr>
        <a:xfrm>
          <a:off x="10842866" y="4305760"/>
          <a:ext cx="1022503" cy="401965"/>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Vicepresidencia Jurídica</a:t>
          </a:r>
        </a:p>
      </dsp:txBody>
      <dsp:txXfrm>
        <a:off x="10842866" y="4305760"/>
        <a:ext cx="1022503" cy="401965"/>
      </dsp:txXfrm>
    </dsp:sp>
    <dsp:sp modelId="{B926B917-A94A-44A7-875D-9839CEEB38ED}">
      <dsp:nvSpPr>
        <dsp:cNvPr id="0" name=""/>
        <dsp:cNvSpPr/>
      </dsp:nvSpPr>
      <dsp:spPr>
        <a:xfrm>
          <a:off x="11098492" y="4876551"/>
          <a:ext cx="803930" cy="401965"/>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de Asuntos Legales</a:t>
          </a:r>
        </a:p>
      </dsp:txBody>
      <dsp:txXfrm>
        <a:off x="11098492" y="4876551"/>
        <a:ext cx="803930" cy="401965"/>
      </dsp:txXfrm>
    </dsp:sp>
    <dsp:sp modelId="{553360C2-D609-4195-A333-39B7B700FAE8}">
      <dsp:nvSpPr>
        <dsp:cNvPr id="0" name=""/>
        <dsp:cNvSpPr/>
      </dsp:nvSpPr>
      <dsp:spPr>
        <a:xfrm>
          <a:off x="11098492" y="5447342"/>
          <a:ext cx="803930" cy="401965"/>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de contratación</a:t>
          </a:r>
        </a:p>
      </dsp:txBody>
      <dsp:txXfrm>
        <a:off x="11098492" y="5447342"/>
        <a:ext cx="803930" cy="401965"/>
      </dsp:txXfrm>
    </dsp:sp>
    <dsp:sp modelId="{E19A7430-79B1-463D-8849-44F4E087FC63}">
      <dsp:nvSpPr>
        <dsp:cNvPr id="0" name=""/>
        <dsp:cNvSpPr/>
      </dsp:nvSpPr>
      <dsp:spPr>
        <a:xfrm>
          <a:off x="4790813" y="2026561"/>
          <a:ext cx="1244420" cy="655629"/>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Oficina de Comunicaciones y atención al ciudadano </a:t>
          </a:r>
        </a:p>
      </dsp:txBody>
      <dsp:txXfrm>
        <a:off x="4790813" y="2026561"/>
        <a:ext cx="1244420" cy="655629"/>
      </dsp:txXfrm>
    </dsp:sp>
    <dsp:sp modelId="{0F2D40FC-B559-43A8-831F-D5825FA6ABF8}">
      <dsp:nvSpPr>
        <dsp:cNvPr id="0" name=""/>
        <dsp:cNvSpPr/>
      </dsp:nvSpPr>
      <dsp:spPr>
        <a:xfrm>
          <a:off x="6683627" y="1528687"/>
          <a:ext cx="929681" cy="401965"/>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Oficina Asesora de Planeación</a:t>
          </a:r>
        </a:p>
      </dsp:txBody>
      <dsp:txXfrm>
        <a:off x="6683627" y="1528687"/>
        <a:ext cx="929681" cy="401965"/>
      </dsp:txXfrm>
    </dsp:sp>
    <dsp:sp modelId="{144C50EA-3B81-4E38-9CC6-5A7D5FC71072}">
      <dsp:nvSpPr>
        <dsp:cNvPr id="0" name=""/>
        <dsp:cNvSpPr/>
      </dsp:nvSpPr>
      <dsp:spPr>
        <a:xfrm>
          <a:off x="6344537" y="2616907"/>
          <a:ext cx="803930" cy="603201"/>
        </a:xfrm>
        <a:prstGeom prst="rect">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solidFill>
                <a:schemeClr val="tx1"/>
              </a:solidFill>
            </a:rPr>
            <a:t>Grupo Interno de Trabajo Riesgos</a:t>
          </a:r>
        </a:p>
      </dsp:txBody>
      <dsp:txXfrm>
        <a:off x="6344537" y="2616907"/>
        <a:ext cx="803930" cy="603201"/>
      </dsp:txXfrm>
    </dsp:sp>
    <dsp:sp modelId="{C1F1B90F-DE3D-4414-B25B-2676C6B87F75}">
      <dsp:nvSpPr>
        <dsp:cNvPr id="0" name=""/>
        <dsp:cNvSpPr/>
      </dsp:nvSpPr>
      <dsp:spPr>
        <a:xfrm>
          <a:off x="4796665" y="3133421"/>
          <a:ext cx="803930" cy="64013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Oficina de Control Interno</a:t>
          </a:r>
        </a:p>
      </dsp:txBody>
      <dsp:txXfrm>
        <a:off x="4796665" y="3133421"/>
        <a:ext cx="803930" cy="640137"/>
      </dsp:txXfrm>
    </dsp:sp>
    <dsp:sp modelId="{48AD1806-F8CB-4129-B13D-8D63193CA73F}">
      <dsp:nvSpPr>
        <dsp:cNvPr id="0" name=""/>
        <dsp:cNvSpPr/>
      </dsp:nvSpPr>
      <dsp:spPr>
        <a:xfrm>
          <a:off x="6556381" y="6116487"/>
          <a:ext cx="897499" cy="549365"/>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Regional Centro Oriente</a:t>
          </a:r>
        </a:p>
      </dsp:txBody>
      <dsp:txXfrm>
        <a:off x="6556381" y="6116487"/>
        <a:ext cx="897499" cy="549365"/>
      </dsp:txXfrm>
    </dsp:sp>
    <dsp:sp modelId="{77062535-FF84-4B4C-9079-ABE68EBF8495}">
      <dsp:nvSpPr>
        <dsp:cNvPr id="0" name=""/>
        <dsp:cNvSpPr/>
      </dsp:nvSpPr>
      <dsp:spPr>
        <a:xfrm>
          <a:off x="4920149" y="6164578"/>
          <a:ext cx="803930" cy="501274"/>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Regional Occidente</a:t>
          </a:r>
        </a:p>
      </dsp:txBody>
      <dsp:txXfrm>
        <a:off x="4920149" y="6164578"/>
        <a:ext cx="803930" cy="501274"/>
      </dsp:txXfrm>
    </dsp:sp>
    <dsp:sp modelId="{D0FB2694-438B-4D0C-8F62-1895DF253CFF}">
      <dsp:nvSpPr>
        <dsp:cNvPr id="0" name=""/>
        <dsp:cNvSpPr/>
      </dsp:nvSpPr>
      <dsp:spPr>
        <a:xfrm>
          <a:off x="7859713" y="6142574"/>
          <a:ext cx="803930" cy="523278"/>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Regional Norte</a:t>
          </a:r>
        </a:p>
      </dsp:txBody>
      <dsp:txXfrm>
        <a:off x="7859713" y="6142574"/>
        <a:ext cx="803930" cy="523278"/>
      </dsp:txXfrm>
    </dsp:sp>
    <dsp:sp modelId="{45740E14-B2B6-423A-A84B-852765FC4CC7}">
      <dsp:nvSpPr>
        <dsp:cNvPr id="0" name=""/>
        <dsp:cNvSpPr/>
      </dsp:nvSpPr>
      <dsp:spPr>
        <a:xfrm>
          <a:off x="3704783" y="6189347"/>
          <a:ext cx="803930" cy="476505"/>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s-CO" sz="1100" kern="1200" dirty="0"/>
            <a:t>Gerencia Regional Suroccidente</a:t>
          </a:r>
        </a:p>
      </dsp:txBody>
      <dsp:txXfrm>
        <a:off x="3704783" y="6189347"/>
        <a:ext cx="803930" cy="4765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04C8BC-F5F6-4226-9556-453AA63053BA}">
      <dsp:nvSpPr>
        <dsp:cNvPr id="0" name=""/>
        <dsp:cNvSpPr/>
      </dsp:nvSpPr>
      <dsp:spPr>
        <a:xfrm>
          <a:off x="1" y="0"/>
          <a:ext cx="7960834" cy="3186939"/>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2834FC-35C5-4F49-AD58-291FBF8CBFE9}">
      <dsp:nvSpPr>
        <dsp:cNvPr id="0" name=""/>
        <dsp:cNvSpPr/>
      </dsp:nvSpPr>
      <dsp:spPr>
        <a:xfrm>
          <a:off x="2720" y="956081"/>
          <a:ext cx="1767865" cy="127477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solidFill>
                <a:schemeClr val="tx1">
                  <a:lumMod val="95000"/>
                  <a:lumOff val="5000"/>
                </a:schemeClr>
              </a:solidFill>
            </a:rPr>
            <a:t>Solicitud de Conciliación</a:t>
          </a:r>
        </a:p>
        <a:p>
          <a:pPr marL="0" lvl="0" indent="0" algn="ctr" defTabSz="622300">
            <a:lnSpc>
              <a:spcPct val="90000"/>
            </a:lnSpc>
            <a:spcBef>
              <a:spcPct val="0"/>
            </a:spcBef>
            <a:spcAft>
              <a:spcPct val="35000"/>
            </a:spcAft>
            <a:buNone/>
          </a:pPr>
          <a:r>
            <a:rPr lang="es-CO" sz="1400" b="1" kern="1200" dirty="0">
              <a:solidFill>
                <a:schemeClr val="tx1">
                  <a:lumMod val="95000"/>
                  <a:lumOff val="5000"/>
                </a:schemeClr>
              </a:solidFill>
            </a:rPr>
            <a:t>(18 de junio de 2018) </a:t>
          </a:r>
        </a:p>
      </dsp:txBody>
      <dsp:txXfrm>
        <a:off x="64949" y="1018310"/>
        <a:ext cx="1643407" cy="1150317"/>
      </dsp:txXfrm>
    </dsp:sp>
    <dsp:sp modelId="{C63B1A0C-39DF-428F-B62A-CCE5AA2BB8B0}">
      <dsp:nvSpPr>
        <dsp:cNvPr id="0" name=""/>
        <dsp:cNvSpPr/>
      </dsp:nvSpPr>
      <dsp:spPr>
        <a:xfrm>
          <a:off x="2065231" y="956081"/>
          <a:ext cx="1767865" cy="127477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solidFill>
                <a:schemeClr val="tx1">
                  <a:lumMod val="95000"/>
                  <a:lumOff val="5000"/>
                </a:schemeClr>
              </a:solidFill>
            </a:rPr>
            <a:t>Primera Audiencia</a:t>
          </a:r>
        </a:p>
        <a:p>
          <a:pPr marL="0" lvl="0" indent="0" algn="ctr" defTabSz="622300">
            <a:lnSpc>
              <a:spcPct val="90000"/>
            </a:lnSpc>
            <a:spcBef>
              <a:spcPct val="0"/>
            </a:spcBef>
            <a:spcAft>
              <a:spcPct val="35000"/>
            </a:spcAft>
            <a:buNone/>
          </a:pPr>
          <a:r>
            <a:rPr lang="es-CO" sz="1400" b="1" kern="1200" dirty="0">
              <a:solidFill>
                <a:schemeClr val="tx1">
                  <a:lumMod val="95000"/>
                  <a:lumOff val="5000"/>
                </a:schemeClr>
              </a:solidFill>
            </a:rPr>
            <a:t>(17 de julio de 2018)</a:t>
          </a:r>
        </a:p>
        <a:p>
          <a:pPr marL="0" lvl="0" indent="0" algn="ctr" defTabSz="622300">
            <a:lnSpc>
              <a:spcPct val="90000"/>
            </a:lnSpc>
            <a:spcBef>
              <a:spcPct val="0"/>
            </a:spcBef>
            <a:spcAft>
              <a:spcPct val="35000"/>
            </a:spcAft>
            <a:buNone/>
          </a:pPr>
          <a:r>
            <a:rPr lang="es-CO" sz="1400" b="1" kern="1200" dirty="0">
              <a:solidFill>
                <a:schemeClr val="tx1">
                  <a:lumMod val="95000"/>
                  <a:lumOff val="5000"/>
                </a:schemeClr>
              </a:solidFill>
            </a:rPr>
            <a:t>Suspendida</a:t>
          </a:r>
        </a:p>
      </dsp:txBody>
      <dsp:txXfrm>
        <a:off x="2127460" y="1018310"/>
        <a:ext cx="1643407" cy="1150317"/>
      </dsp:txXfrm>
    </dsp:sp>
    <dsp:sp modelId="{9DB712EA-D4D8-45B2-9C92-5C78CF12966F}">
      <dsp:nvSpPr>
        <dsp:cNvPr id="0" name=""/>
        <dsp:cNvSpPr/>
      </dsp:nvSpPr>
      <dsp:spPr>
        <a:xfrm>
          <a:off x="4127741" y="956081"/>
          <a:ext cx="1767865" cy="127477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solidFill>
                <a:schemeClr val="tx1">
                  <a:lumMod val="95000"/>
                  <a:lumOff val="5000"/>
                </a:schemeClr>
              </a:solidFill>
            </a:rPr>
            <a:t>Fecha para la continuación</a:t>
          </a:r>
        </a:p>
        <a:p>
          <a:pPr marL="0" lvl="0" indent="0" algn="ctr" defTabSz="622300">
            <a:lnSpc>
              <a:spcPct val="90000"/>
            </a:lnSpc>
            <a:spcBef>
              <a:spcPct val="0"/>
            </a:spcBef>
            <a:spcAft>
              <a:spcPct val="35000"/>
            </a:spcAft>
            <a:buNone/>
          </a:pPr>
          <a:r>
            <a:rPr lang="es-CO" sz="1400" b="1" kern="1200" dirty="0">
              <a:solidFill>
                <a:schemeClr val="tx1">
                  <a:lumMod val="95000"/>
                  <a:lumOff val="5000"/>
                </a:schemeClr>
              </a:solidFill>
            </a:rPr>
            <a:t>(23 de agosto de 2018)</a:t>
          </a:r>
        </a:p>
        <a:p>
          <a:pPr marL="0" lvl="0" indent="0" algn="ctr" defTabSz="622300">
            <a:lnSpc>
              <a:spcPct val="90000"/>
            </a:lnSpc>
            <a:spcBef>
              <a:spcPct val="0"/>
            </a:spcBef>
            <a:spcAft>
              <a:spcPct val="35000"/>
            </a:spcAft>
            <a:buNone/>
          </a:pPr>
          <a:r>
            <a:rPr lang="es-CO" sz="1400" b="1" kern="1200" dirty="0">
              <a:solidFill>
                <a:schemeClr val="tx1">
                  <a:lumMod val="95000"/>
                  <a:lumOff val="5000"/>
                </a:schemeClr>
              </a:solidFill>
            </a:rPr>
            <a:t>Solicitud de nueva fecha</a:t>
          </a:r>
        </a:p>
      </dsp:txBody>
      <dsp:txXfrm>
        <a:off x="4189970" y="1018310"/>
        <a:ext cx="1643407" cy="1150317"/>
      </dsp:txXfrm>
    </dsp:sp>
    <dsp:sp modelId="{88C41C5B-F4FA-4816-A0F9-305FFBD792EF}">
      <dsp:nvSpPr>
        <dsp:cNvPr id="0" name=""/>
        <dsp:cNvSpPr/>
      </dsp:nvSpPr>
      <dsp:spPr>
        <a:xfrm>
          <a:off x="6190251" y="956081"/>
          <a:ext cx="1767865" cy="127477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O" sz="1200" b="1" kern="1200" dirty="0">
              <a:solidFill>
                <a:schemeClr val="tx1">
                  <a:lumMod val="95000"/>
                  <a:lumOff val="5000"/>
                </a:schemeClr>
              </a:solidFill>
            </a:rPr>
            <a:t>Conciliación Fracasada </a:t>
          </a:r>
        </a:p>
        <a:p>
          <a:pPr marL="0" lvl="0" indent="0" algn="ctr" defTabSz="533400">
            <a:lnSpc>
              <a:spcPct val="90000"/>
            </a:lnSpc>
            <a:spcBef>
              <a:spcPct val="0"/>
            </a:spcBef>
            <a:spcAft>
              <a:spcPct val="35000"/>
            </a:spcAft>
            <a:buNone/>
          </a:pPr>
          <a:r>
            <a:rPr lang="es-CO" sz="1200" b="1" kern="1200" dirty="0">
              <a:solidFill>
                <a:schemeClr val="tx1">
                  <a:lumMod val="95000"/>
                  <a:lumOff val="5000"/>
                </a:schemeClr>
              </a:solidFill>
            </a:rPr>
            <a:t>(14 de septiembre de 2018)</a:t>
          </a:r>
        </a:p>
        <a:p>
          <a:pPr marL="0" lvl="0" indent="0" algn="ctr" defTabSz="533400">
            <a:lnSpc>
              <a:spcPct val="90000"/>
            </a:lnSpc>
            <a:spcBef>
              <a:spcPct val="0"/>
            </a:spcBef>
            <a:spcAft>
              <a:spcPct val="35000"/>
            </a:spcAft>
            <a:buNone/>
          </a:pPr>
          <a:r>
            <a:rPr lang="es-CO" sz="1200" b="1" kern="1200" dirty="0">
              <a:solidFill>
                <a:schemeClr val="tx1">
                  <a:lumMod val="95000"/>
                  <a:lumOff val="5000"/>
                </a:schemeClr>
              </a:solidFill>
            </a:rPr>
            <a:t>Termina la fase de conciliación prejudicial</a:t>
          </a:r>
        </a:p>
      </dsp:txBody>
      <dsp:txXfrm>
        <a:off x="6252480" y="1018310"/>
        <a:ext cx="1643407" cy="115031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078266-719E-4490-8A45-705A97F224CE}" type="datetimeFigureOut">
              <a:rPr lang="es-CO" smtClean="0"/>
              <a:t>13/12/2018</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CE7DD2-B0A5-4B67-A5AD-4493881A24EB}" type="slidenum">
              <a:rPr lang="es-CO" smtClean="0"/>
              <a:t>‹Nº›</a:t>
            </a:fld>
            <a:endParaRPr lang="es-CO"/>
          </a:p>
        </p:txBody>
      </p:sp>
    </p:spTree>
    <p:extLst>
      <p:ext uri="{BB962C8B-B14F-4D97-AF65-F5344CB8AC3E}">
        <p14:creationId xmlns:p14="http://schemas.microsoft.com/office/powerpoint/2010/main" val="1540773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46</a:t>
            </a:fld>
            <a:endParaRPr lang="es-ES" dirty="0"/>
          </a:p>
        </p:txBody>
      </p:sp>
    </p:spTree>
    <p:extLst>
      <p:ext uri="{BB962C8B-B14F-4D97-AF65-F5344CB8AC3E}">
        <p14:creationId xmlns:p14="http://schemas.microsoft.com/office/powerpoint/2010/main" val="1868257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47</a:t>
            </a:fld>
            <a:endParaRPr lang="es-ES" dirty="0"/>
          </a:p>
        </p:txBody>
      </p:sp>
    </p:spTree>
    <p:extLst>
      <p:ext uri="{BB962C8B-B14F-4D97-AF65-F5344CB8AC3E}">
        <p14:creationId xmlns:p14="http://schemas.microsoft.com/office/powerpoint/2010/main" val="1611860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74</a:t>
            </a:fld>
            <a:endParaRPr lang="es-CO"/>
          </a:p>
        </p:txBody>
      </p:sp>
    </p:spTree>
    <p:extLst>
      <p:ext uri="{BB962C8B-B14F-4D97-AF65-F5344CB8AC3E}">
        <p14:creationId xmlns:p14="http://schemas.microsoft.com/office/powerpoint/2010/main" val="766663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75</a:t>
            </a:fld>
            <a:endParaRPr lang="es-CO"/>
          </a:p>
        </p:txBody>
      </p:sp>
    </p:spTree>
    <p:extLst>
      <p:ext uri="{BB962C8B-B14F-4D97-AF65-F5344CB8AC3E}">
        <p14:creationId xmlns:p14="http://schemas.microsoft.com/office/powerpoint/2010/main" val="3440477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76</a:t>
            </a:fld>
            <a:endParaRPr lang="es-CO"/>
          </a:p>
        </p:txBody>
      </p:sp>
    </p:spTree>
    <p:extLst>
      <p:ext uri="{BB962C8B-B14F-4D97-AF65-F5344CB8AC3E}">
        <p14:creationId xmlns:p14="http://schemas.microsoft.com/office/powerpoint/2010/main" val="2758187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77</a:t>
            </a:fld>
            <a:endParaRPr lang="es-CO"/>
          </a:p>
        </p:txBody>
      </p:sp>
    </p:spTree>
    <p:extLst>
      <p:ext uri="{BB962C8B-B14F-4D97-AF65-F5344CB8AC3E}">
        <p14:creationId xmlns:p14="http://schemas.microsoft.com/office/powerpoint/2010/main" val="2082672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78</a:t>
            </a:fld>
            <a:endParaRPr lang="es-CO"/>
          </a:p>
        </p:txBody>
      </p:sp>
    </p:spTree>
    <p:extLst>
      <p:ext uri="{BB962C8B-B14F-4D97-AF65-F5344CB8AC3E}">
        <p14:creationId xmlns:p14="http://schemas.microsoft.com/office/powerpoint/2010/main" val="792222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79</a:t>
            </a:fld>
            <a:endParaRPr lang="es-CO"/>
          </a:p>
        </p:txBody>
      </p:sp>
    </p:spTree>
    <p:extLst>
      <p:ext uri="{BB962C8B-B14F-4D97-AF65-F5344CB8AC3E}">
        <p14:creationId xmlns:p14="http://schemas.microsoft.com/office/powerpoint/2010/main" val="1866080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80</a:t>
            </a:fld>
            <a:endParaRPr lang="es-CO"/>
          </a:p>
        </p:txBody>
      </p:sp>
    </p:spTree>
    <p:extLst>
      <p:ext uri="{BB962C8B-B14F-4D97-AF65-F5344CB8AC3E}">
        <p14:creationId xmlns:p14="http://schemas.microsoft.com/office/powerpoint/2010/main" val="3759028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36CD0F50-6CB3-46E1-B0B1-0841C1D9753C}" type="slidenum">
              <a:rPr lang="es-CO" smtClean="0"/>
              <a:t>81</a:t>
            </a:fld>
            <a:endParaRPr lang="es-CO"/>
          </a:p>
        </p:txBody>
      </p:sp>
    </p:spTree>
    <p:extLst>
      <p:ext uri="{BB962C8B-B14F-4D97-AF65-F5344CB8AC3E}">
        <p14:creationId xmlns:p14="http://schemas.microsoft.com/office/powerpoint/2010/main" val="3807246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13/12/2018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13/12/2018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13/12/2018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13/12/2018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13/12/2018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13/12/2018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13/12/2018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13/12/2018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13/12/2018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13/12/2018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13/12/2018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13/12/2018</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slide" Target="slide20.xml"/><Relationship Id="rId2" Type="http://schemas.openxmlformats.org/officeDocument/2006/relationships/image" Target="../media/image8.jpg"/><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 Target="slide22.xml"/><Relationship Id="rId7" Type="http://schemas.openxmlformats.org/officeDocument/2006/relationships/image" Target="../media/image4.png"/><Relationship Id="rId2" Type="http://schemas.openxmlformats.org/officeDocument/2006/relationships/image" Target="../media/image11.emf"/><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 Target="slide24.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Layout" Target="../slideLayouts/slideLayout1.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4.png"/><Relationship Id="rId2" Type="http://schemas.openxmlformats.org/officeDocument/2006/relationships/image" Target="../media/image18.emf"/><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 Target="slide10.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slide" Target="slide14.xml"/><Relationship Id="rId2" Type="http://schemas.openxmlformats.org/officeDocument/2006/relationships/image" Target="../media/image8.jpg"/><Relationship Id="rId1" Type="http://schemas.openxmlformats.org/officeDocument/2006/relationships/slideLayout" Target="../slideLayouts/slideLayout1.xml"/><Relationship Id="rId6" Type="http://schemas.openxmlformats.org/officeDocument/2006/relationships/slide" Target="slide12.xml"/><Relationship Id="rId5" Type="http://schemas.openxmlformats.org/officeDocument/2006/relationships/image" Target="../media/image20.emf"/><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image" Target="../media/image4.png"/><Relationship Id="rId2" Type="http://schemas.openxmlformats.org/officeDocument/2006/relationships/chart" Target="../charts/char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chart" Target="../charts/chart4.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chart" Target="../charts/chart5.xml"/><Relationship Id="rId7" Type="http://schemas.openxmlformats.org/officeDocument/2006/relationships/image" Target="../media/image4.png"/><Relationship Id="rId2" Type="http://schemas.openxmlformats.org/officeDocument/2006/relationships/image" Target="../media/image23.emf"/><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chart" Target="../charts/chart6.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pn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png"/><Relationship Id="rId2"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3.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4.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png"/><Relationship Id="rId4" Type="http://schemas.openxmlformats.org/officeDocument/2006/relationships/diagramLayout" Target="../diagrams/layout1.xml"/><Relationship Id="rId9"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4.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9.emf"/><Relationship Id="rId4" Type="http://schemas.openxmlformats.org/officeDocument/2006/relationships/image" Target="../media/image4.png"/></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0.emf"/><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png"/><Relationship Id="rId7" Type="http://schemas.openxmlformats.org/officeDocument/2006/relationships/image" Target="../media/image5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4.png"/><Relationship Id="rId4" Type="http://schemas.openxmlformats.org/officeDocument/2006/relationships/image" Target="../media/image3.png"/></Relationships>
</file>

<file path=ppt/slides/_rels/slide7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4.png"/><Relationship Id="rId7" Type="http://schemas.openxmlformats.org/officeDocument/2006/relationships/chart" Target="../charts/chart7.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58.png"/><Relationship Id="rId5" Type="http://schemas.openxmlformats.org/officeDocument/2006/relationships/image" Target="../media/image3.png"/><Relationship Id="rId10" Type="http://schemas.openxmlformats.org/officeDocument/2006/relationships/image" Target="../media/image57.png"/><Relationship Id="rId4" Type="http://schemas.openxmlformats.org/officeDocument/2006/relationships/image" Target="../media/image2.png"/><Relationship Id="rId9" Type="http://schemas.openxmlformats.org/officeDocument/2006/relationships/image" Target="../media/image56.png"/></Relationships>
</file>

<file path=ppt/slides/_rels/slide77.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2.png"/><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6.png"/><Relationship Id="rId2" Type="http://schemas.openxmlformats.org/officeDocument/2006/relationships/notesSlide" Target="../notesSlides/notesSlide6.xml"/><Relationship Id="rId16" Type="http://schemas.openxmlformats.org/officeDocument/2006/relationships/image" Target="../media/image57.png"/><Relationship Id="rId1" Type="http://schemas.openxmlformats.org/officeDocument/2006/relationships/slideLayout" Target="../slideLayouts/slideLayout1.xml"/><Relationship Id="rId6" Type="http://schemas.openxmlformats.org/officeDocument/2006/relationships/image" Target="../media/image62.png"/><Relationship Id="rId11" Type="http://schemas.openxmlformats.org/officeDocument/2006/relationships/image" Target="../media/image65.png"/><Relationship Id="rId5" Type="http://schemas.openxmlformats.org/officeDocument/2006/relationships/image" Target="../media/image61.png"/><Relationship Id="rId15" Type="http://schemas.openxmlformats.org/officeDocument/2006/relationships/image" Target="../media/image4.png"/><Relationship Id="rId10" Type="http://schemas.openxmlformats.org/officeDocument/2006/relationships/image" Target="../media/image64.png"/><Relationship Id="rId4" Type="http://schemas.openxmlformats.org/officeDocument/2006/relationships/image" Target="../media/image60.png"/><Relationship Id="rId9" Type="http://schemas.openxmlformats.org/officeDocument/2006/relationships/image" Target="../media/image55.png"/><Relationship Id="rId14" Type="http://schemas.openxmlformats.org/officeDocument/2006/relationships/image" Target="../media/image3.png"/></Relationships>
</file>

<file path=ppt/slides/_rels/slide7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67.png"/><Relationship Id="rId7" Type="http://schemas.openxmlformats.org/officeDocument/2006/relationships/image" Target="../media/image5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69.png"/><Relationship Id="rId5" Type="http://schemas.openxmlformats.org/officeDocument/2006/relationships/image" Target="../media/image3.png"/><Relationship Id="rId10" Type="http://schemas.openxmlformats.org/officeDocument/2006/relationships/image" Target="../media/image68.png"/><Relationship Id="rId4" Type="http://schemas.openxmlformats.org/officeDocument/2006/relationships/image" Target="../media/image2.png"/><Relationship Id="rId9" Type="http://schemas.openxmlformats.org/officeDocument/2006/relationships/image" Target="../media/image58.png"/></Relationships>
</file>

<file path=ppt/slides/_rels/slide7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2.png"/><Relationship Id="rId7" Type="http://schemas.openxmlformats.org/officeDocument/2006/relationships/image" Target="../media/image6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4.png"/><Relationship Id="rId11" Type="http://schemas.openxmlformats.org/officeDocument/2006/relationships/image" Target="../media/image57.png"/><Relationship Id="rId5" Type="http://schemas.openxmlformats.org/officeDocument/2006/relationships/image" Target="../media/image55.png"/><Relationship Id="rId10" Type="http://schemas.openxmlformats.org/officeDocument/2006/relationships/image" Target="../media/image4.png"/><Relationship Id="rId4" Type="http://schemas.openxmlformats.org/officeDocument/2006/relationships/image" Target="../media/image63.png"/><Relationship Id="rId9" Type="http://schemas.openxmlformats.org/officeDocument/2006/relationships/image" Target="../media/image3.png"/></Relationships>
</file>

<file path=ppt/slides/_rels/slide8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70.png"/><Relationship Id="rId7" Type="http://schemas.openxmlformats.org/officeDocument/2006/relationships/image" Target="../media/image7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53.png"/><Relationship Id="rId4" Type="http://schemas.openxmlformats.org/officeDocument/2006/relationships/image" Target="../media/image2.png"/><Relationship Id="rId9" Type="http://schemas.openxmlformats.org/officeDocument/2006/relationships/image" Target="../media/image52.pn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7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12192000" cy="6858000"/>
          </a:xfrm>
          <a:prstGeom prst="rect">
            <a:avLst/>
          </a:prstGeom>
          <a:solidFill>
            <a:srgbClr val="2931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pic>
        <p:nvPicPr>
          <p:cNvPr id="4" name="Imagen 3" descr="Plantillas-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3086" cy="6858000"/>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468808" y="2469468"/>
            <a:ext cx="9143999" cy="1446550"/>
          </a:xfrm>
          <a:prstGeom prst="rect">
            <a:avLst/>
          </a:prstGeom>
          <a:noFill/>
        </p:spPr>
        <p:txBody>
          <a:bodyPr wrap="square" rtlCol="0">
            <a:spAutoFit/>
          </a:bodyPr>
          <a:lstStyle/>
          <a:p>
            <a:pPr algn="ctr"/>
            <a:r>
              <a:rPr lang="es-ES" sz="4400" b="1" dirty="0">
                <a:solidFill>
                  <a:srgbClr val="000A8B"/>
                </a:solidFill>
              </a:rPr>
              <a:t>JUNTA DIRECTIVA No 165</a:t>
            </a:r>
          </a:p>
          <a:p>
            <a:pPr algn="ctr"/>
            <a:r>
              <a:rPr lang="es-ES" sz="4400" b="1" dirty="0">
                <a:solidFill>
                  <a:srgbClr val="000A8B"/>
                </a:solidFill>
              </a:rPr>
              <a:t>14 de diciembre de 2018</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692044"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165</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9" cy="1227987"/>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612" y="0"/>
            <a:ext cx="3012661" cy="1167406"/>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9" name="Rectángulo 8">
            <a:extLst>
              <a:ext uri="{FF2B5EF4-FFF2-40B4-BE49-F238E27FC236}">
                <a16:creationId xmlns:a16="http://schemas.microsoft.com/office/drawing/2014/main" id="{1905E95B-CE86-4222-8541-9629AC762D62}"/>
              </a:ext>
            </a:extLst>
          </p:cNvPr>
          <p:cNvSpPr/>
          <p:nvPr/>
        </p:nvSpPr>
        <p:spPr>
          <a:xfrm>
            <a:off x="1232452" y="1859349"/>
            <a:ext cx="11092070" cy="5016758"/>
          </a:xfrm>
          <a:prstGeom prst="rect">
            <a:avLst/>
          </a:prstGeom>
        </p:spPr>
        <p:txBody>
          <a:bodyPr wrap="square">
            <a:spAutoFit/>
          </a:bodyPr>
          <a:lstStyle/>
          <a:p>
            <a:r>
              <a:rPr lang="es-ES" sz="3200" dirty="0"/>
              <a:t>1. Verificación del Quorum.</a:t>
            </a:r>
            <a:endParaRPr lang="es-CO" sz="3200" dirty="0"/>
          </a:p>
          <a:p>
            <a:r>
              <a:rPr lang="es-ES" sz="3200" dirty="0"/>
              <a:t>2. Aprobación del orden del día</a:t>
            </a:r>
            <a:endParaRPr lang="es-CO" sz="3200" dirty="0"/>
          </a:p>
          <a:p>
            <a:r>
              <a:rPr lang="es-ES" sz="3200" dirty="0"/>
              <a:t>3. Comité Financiero</a:t>
            </a:r>
          </a:p>
          <a:p>
            <a:r>
              <a:rPr lang="es-ES" sz="3200" dirty="0"/>
              <a:t>4. Propuesta Prima Extralegal de Vacaciones</a:t>
            </a:r>
            <a:endParaRPr lang="es-CO" sz="3200" dirty="0"/>
          </a:p>
          <a:p>
            <a:r>
              <a:rPr lang="es-ES" sz="3200" dirty="0"/>
              <a:t>5. Provisión cargos vacantes</a:t>
            </a:r>
            <a:endParaRPr lang="es-CO" sz="3200" dirty="0"/>
          </a:p>
          <a:p>
            <a:r>
              <a:rPr lang="es-ES" sz="3200" dirty="0"/>
              <a:t>6. Propuesta Reestructura SAE</a:t>
            </a:r>
            <a:endParaRPr lang="es-CO" sz="3200" dirty="0"/>
          </a:p>
          <a:p>
            <a:r>
              <a:rPr lang="es-ES" sz="3200" dirty="0"/>
              <a:t>7. Informe CEMEX</a:t>
            </a:r>
            <a:endParaRPr lang="es-CO" sz="3200" dirty="0"/>
          </a:p>
          <a:p>
            <a:r>
              <a:rPr lang="es-ES" sz="3200" dirty="0"/>
              <a:t>8. Informe ENERTOLIMA</a:t>
            </a:r>
            <a:endParaRPr lang="es-CO" sz="3200" dirty="0"/>
          </a:p>
          <a:p>
            <a:r>
              <a:rPr lang="es-ES" sz="3200" dirty="0"/>
              <a:t>9. Avance avalúos de bienes </a:t>
            </a:r>
            <a:endParaRPr lang="es-CO" sz="3200" dirty="0"/>
          </a:p>
          <a:p>
            <a:endParaRPr lang="es-ES" sz="3200" dirty="0"/>
          </a:p>
        </p:txBody>
      </p:sp>
      <p:sp>
        <p:nvSpPr>
          <p:cNvPr id="13" name="CuadroTexto 12">
            <a:extLst>
              <a:ext uri="{FF2B5EF4-FFF2-40B4-BE49-F238E27FC236}">
                <a16:creationId xmlns:a16="http://schemas.microsoft.com/office/drawing/2014/main" id="{76A06A6F-6AC3-47F2-B599-E749F8B42076}"/>
              </a:ext>
            </a:extLst>
          </p:cNvPr>
          <p:cNvSpPr txBox="1"/>
          <p:nvPr/>
        </p:nvSpPr>
        <p:spPr>
          <a:xfrm>
            <a:off x="4095406" y="1167842"/>
            <a:ext cx="3365500" cy="646331"/>
          </a:xfrm>
          <a:prstGeom prst="rect">
            <a:avLst/>
          </a:prstGeom>
          <a:noFill/>
        </p:spPr>
        <p:txBody>
          <a:bodyPr wrap="square" rtlCol="0">
            <a:spAutoFit/>
          </a:bodyPr>
          <a:lstStyle/>
          <a:p>
            <a:pPr algn="r"/>
            <a:r>
              <a:rPr lang="es-ES" sz="3600" b="1" dirty="0">
                <a:solidFill>
                  <a:srgbClr val="002060"/>
                </a:solidFill>
              </a:rPr>
              <a:t>ORDEN DEL DÍA</a:t>
            </a:r>
            <a:endParaRPr lang="es-ES" sz="3600" dirty="0">
              <a:solidFill>
                <a:srgbClr val="002060"/>
              </a:solidFill>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25216" y="2907177"/>
            <a:ext cx="9143999" cy="1446550"/>
          </a:xfrm>
          <a:prstGeom prst="rect">
            <a:avLst/>
          </a:prstGeom>
          <a:noFill/>
        </p:spPr>
        <p:txBody>
          <a:bodyPr wrap="square" rtlCol="0">
            <a:spAutoFit/>
          </a:bodyPr>
          <a:lstStyle/>
          <a:p>
            <a:pPr algn="ctr"/>
            <a:r>
              <a:rPr lang="es-ES" sz="4400" b="1" dirty="0">
                <a:solidFill>
                  <a:srgbClr val="002060"/>
                </a:solidFill>
              </a:rPr>
              <a:t>3. Comité F</a:t>
            </a:r>
            <a:r>
              <a:rPr lang="es-CO" sz="4400" b="1" dirty="0">
                <a:solidFill>
                  <a:srgbClr val="002060"/>
                </a:solidFill>
              </a:rPr>
              <a:t>inanciero</a:t>
            </a:r>
          </a:p>
          <a:p>
            <a:pPr algn="ctr"/>
            <a:endParaRPr lang="es-ES" sz="4400" b="1" dirty="0">
              <a:solidFill>
                <a:srgbClr val="002060"/>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364883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3" name="CuadroTexto 2">
            <a:extLst>
              <a:ext uri="{FF2B5EF4-FFF2-40B4-BE49-F238E27FC236}">
                <a16:creationId xmlns:a16="http://schemas.microsoft.com/office/drawing/2014/main" id="{FC0522A5-1C63-4714-86BC-01E6AD8147E3}"/>
              </a:ext>
            </a:extLst>
          </p:cNvPr>
          <p:cNvSpPr txBox="1"/>
          <p:nvPr/>
        </p:nvSpPr>
        <p:spPr>
          <a:xfrm>
            <a:off x="2573517" y="1401778"/>
            <a:ext cx="7198228" cy="954107"/>
          </a:xfrm>
          <a:prstGeom prst="rect">
            <a:avLst/>
          </a:prstGeom>
          <a:noFill/>
        </p:spPr>
        <p:txBody>
          <a:bodyPr wrap="square" rtlCol="0">
            <a:spAutoFit/>
          </a:bodyPr>
          <a:lstStyle/>
          <a:p>
            <a:pPr algn="ctr"/>
            <a:r>
              <a:rPr lang="es-CO" sz="2800" b="1" dirty="0">
                <a:solidFill>
                  <a:srgbClr val="002060"/>
                </a:solidFill>
              </a:rPr>
              <a:t>COMITÉ FINANCIERO DICIEMBRE 12 DE 2018</a:t>
            </a:r>
          </a:p>
          <a:p>
            <a:pPr algn="ctr"/>
            <a:r>
              <a:rPr lang="es-CO" sz="2800" b="1" dirty="0">
                <a:solidFill>
                  <a:srgbClr val="002060"/>
                </a:solidFill>
              </a:rPr>
              <a:t>ORDEN DEL DIA:</a:t>
            </a:r>
          </a:p>
        </p:txBody>
      </p:sp>
      <p:sp>
        <p:nvSpPr>
          <p:cNvPr id="11" name="CuadroTexto 10">
            <a:extLst>
              <a:ext uri="{FF2B5EF4-FFF2-40B4-BE49-F238E27FC236}">
                <a16:creationId xmlns:a16="http://schemas.microsoft.com/office/drawing/2014/main" id="{69B7AEC9-727A-4826-915C-F0F95F32E6F6}"/>
              </a:ext>
            </a:extLst>
          </p:cNvPr>
          <p:cNvSpPr txBox="1"/>
          <p:nvPr/>
        </p:nvSpPr>
        <p:spPr>
          <a:xfrm>
            <a:off x="1492781" y="2531982"/>
            <a:ext cx="10336696" cy="3231654"/>
          </a:xfrm>
          <a:prstGeom prst="rect">
            <a:avLst/>
          </a:prstGeom>
          <a:noFill/>
        </p:spPr>
        <p:txBody>
          <a:bodyPr wrap="square" rtlCol="0">
            <a:spAutoFit/>
          </a:bodyPr>
          <a:lstStyle/>
          <a:p>
            <a:pPr marL="457200" indent="-457200">
              <a:lnSpc>
                <a:spcPct val="150000"/>
              </a:lnSpc>
              <a:buAutoNum type="arabicPeriod"/>
            </a:pPr>
            <a:r>
              <a:rPr lang="es-CO" sz="2400" dirty="0"/>
              <a:t>EJECUCIÓN PRESUPUESTAL A 30 DE NOVIEMBRE DE 2018</a:t>
            </a:r>
          </a:p>
          <a:p>
            <a:pPr marL="457200" indent="-457200">
              <a:lnSpc>
                <a:spcPct val="150000"/>
              </a:lnSpc>
              <a:buAutoNum type="arabicPeriod"/>
            </a:pPr>
            <a:r>
              <a:rPr lang="es-CO" sz="2400" dirty="0"/>
              <a:t>CRONOGRAMA PRESENTACIÓN Y APROBACIÓN ESTADOS FINANCIEROS 2018</a:t>
            </a:r>
          </a:p>
          <a:p>
            <a:pPr marL="457200" indent="-457200">
              <a:lnSpc>
                <a:spcPct val="150000"/>
              </a:lnSpc>
              <a:buAutoNum type="arabicPeriod"/>
            </a:pPr>
            <a:r>
              <a:rPr lang="es-CO" sz="2400" dirty="0"/>
              <a:t>PORTAFOLIO A 30 DE NOVIEMBRE DE 2018</a:t>
            </a:r>
          </a:p>
          <a:p>
            <a:pPr marL="457200" indent="-457200">
              <a:lnSpc>
                <a:spcPct val="150000"/>
              </a:lnSpc>
              <a:buAutoNum type="arabicPeriod"/>
            </a:pPr>
            <a:r>
              <a:rPr lang="es-CO" sz="2400" dirty="0"/>
              <a:t>ADICIÓN Y PRORROGA CONTRATO ARRENDAMIENTO SEDE CALLE 96</a:t>
            </a:r>
          </a:p>
          <a:p>
            <a:pPr marL="457200" indent="-457200">
              <a:lnSpc>
                <a:spcPct val="150000"/>
              </a:lnSpc>
              <a:buAutoNum type="arabicPeriod"/>
            </a:pPr>
            <a:r>
              <a:rPr lang="es-CO" sz="2400" dirty="0"/>
              <a:t>INFORME COMERCIAL</a:t>
            </a:r>
          </a:p>
          <a:p>
            <a:endParaRPr lang="es-CO" sz="2400" dirty="0"/>
          </a:p>
        </p:txBody>
      </p:sp>
      <p:pic>
        <p:nvPicPr>
          <p:cNvPr id="9" name="Imagen 8">
            <a:extLst>
              <a:ext uri="{FF2B5EF4-FFF2-40B4-BE49-F238E27FC236}">
                <a16:creationId xmlns:a16="http://schemas.microsoft.com/office/drawing/2014/main" id="{EAF710E1-BB2C-48B0-B005-EFBE8B509A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2" name="Imagen 11">
            <a:extLst>
              <a:ext uri="{FF2B5EF4-FFF2-40B4-BE49-F238E27FC236}">
                <a16:creationId xmlns:a16="http://schemas.microsoft.com/office/drawing/2014/main" id="{DFE38042-0A4F-4E49-9AF5-0E9E3105BB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3" name="Imagen 12">
            <a:extLst>
              <a:ext uri="{FF2B5EF4-FFF2-40B4-BE49-F238E27FC236}">
                <a16:creationId xmlns:a16="http://schemas.microsoft.com/office/drawing/2014/main" id="{7E2980B7-0B18-42ED-8D05-BDFC16FC64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868199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451791"/>
            <a:ext cx="7217494" cy="1446550"/>
          </a:xfrm>
          <a:prstGeom prst="rect">
            <a:avLst/>
          </a:prstGeom>
          <a:noFill/>
        </p:spPr>
        <p:txBody>
          <a:bodyPr wrap="square" rtlCol="0">
            <a:spAutoFit/>
          </a:bodyPr>
          <a:lstStyle/>
          <a:p>
            <a:pPr algn="ctr"/>
            <a:r>
              <a:rPr lang="es-CO" sz="4400" b="1" dirty="0">
                <a:solidFill>
                  <a:srgbClr val="002060"/>
                </a:solidFill>
              </a:rPr>
              <a:t>1. EJECUCIÓN PRESUPUESTAL</a:t>
            </a:r>
          </a:p>
          <a:p>
            <a:pPr algn="ctr"/>
            <a:r>
              <a:rPr lang="es-CO" sz="4400" b="1" dirty="0">
                <a:solidFill>
                  <a:srgbClr val="002060"/>
                </a:solidFill>
              </a:rPr>
              <a:t> A 30 DE NOVIEMBRE DE 2018</a:t>
            </a:r>
            <a:endParaRPr lang="es-ES" sz="4400" b="1" dirty="0">
              <a:solidFill>
                <a:srgbClr val="002060"/>
              </a:solidFill>
            </a:endParaRPr>
          </a:p>
        </p:txBody>
      </p:sp>
      <p:sp>
        <p:nvSpPr>
          <p:cNvPr id="10" name="Rectángulo 9">
            <a:extLst>
              <a:ext uri="{FF2B5EF4-FFF2-40B4-BE49-F238E27FC236}">
                <a16:creationId xmlns:a16="http://schemas.microsoft.com/office/drawing/2014/main" id="{0EC47F1D-BA4B-4FB8-B98F-714DDA3011CB}"/>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EE47990B-63B5-4918-94CA-E647FF151A41}"/>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13">
            <a:extLst>
              <a:ext uri="{FF2B5EF4-FFF2-40B4-BE49-F238E27FC236}">
                <a16:creationId xmlns:a16="http://schemas.microsoft.com/office/drawing/2014/main" id="{37F8F85A-450B-43D7-A598-49F18EBCF4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5" name="Imagen 14">
            <a:extLst>
              <a:ext uri="{FF2B5EF4-FFF2-40B4-BE49-F238E27FC236}">
                <a16:creationId xmlns:a16="http://schemas.microsoft.com/office/drawing/2014/main" id="{0E3E9051-E081-47A8-9C76-C2D3C5082D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6" name="Imagen 15">
            <a:extLst>
              <a:ext uri="{FF2B5EF4-FFF2-40B4-BE49-F238E27FC236}">
                <a16:creationId xmlns:a16="http://schemas.microsoft.com/office/drawing/2014/main" id="{63A3EDE5-9FD8-434E-9E43-9A5A82B715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403370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7918945D-A42E-44C1-B913-9EA6FE9CA51F}"/>
              </a:ext>
            </a:extLst>
          </p:cNvPr>
          <p:cNvSpPr txBox="1"/>
          <p:nvPr/>
        </p:nvSpPr>
        <p:spPr>
          <a:xfrm>
            <a:off x="2186604" y="2517897"/>
            <a:ext cx="8101012" cy="1323439"/>
          </a:xfrm>
          <a:prstGeom prst="rect">
            <a:avLst/>
          </a:prstGeom>
          <a:noFill/>
        </p:spPr>
        <p:txBody>
          <a:bodyPr wrap="square" rtlCol="0">
            <a:spAutoFit/>
          </a:bodyPr>
          <a:lstStyle/>
          <a:p>
            <a:pPr algn="ctr"/>
            <a:r>
              <a:rPr lang="es-ES" sz="4000" b="1" dirty="0">
                <a:solidFill>
                  <a:srgbClr val="000A8B"/>
                </a:solidFill>
              </a:rPr>
              <a:t>EJECUCIÓN DE INGRESOS</a:t>
            </a:r>
          </a:p>
          <a:p>
            <a:pPr algn="ctr"/>
            <a:r>
              <a:rPr lang="es-ES" sz="4000" b="1" dirty="0">
                <a:solidFill>
                  <a:srgbClr val="000A8B"/>
                </a:solidFill>
              </a:rPr>
              <a:t>CORTE NOVIEMBRE DE 2018</a:t>
            </a:r>
          </a:p>
        </p:txBody>
      </p:sp>
      <p:sp>
        <p:nvSpPr>
          <p:cNvPr id="11" name="Rectángulo 10">
            <a:extLst>
              <a:ext uri="{FF2B5EF4-FFF2-40B4-BE49-F238E27FC236}">
                <a16:creationId xmlns:a16="http://schemas.microsoft.com/office/drawing/2014/main" id="{8EB0C12F-4AEA-4B06-8045-E5F0B22A4F7B}"/>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F7B4B636-36A6-45C7-B043-7AA0A084EAAB}"/>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3" name="Imagen 12">
            <a:extLst>
              <a:ext uri="{FF2B5EF4-FFF2-40B4-BE49-F238E27FC236}">
                <a16:creationId xmlns:a16="http://schemas.microsoft.com/office/drawing/2014/main" id="{BA7F9DBC-6366-4FFF-96DC-D9880F1C82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4" name="Imagen 13">
            <a:extLst>
              <a:ext uri="{FF2B5EF4-FFF2-40B4-BE49-F238E27FC236}">
                <a16:creationId xmlns:a16="http://schemas.microsoft.com/office/drawing/2014/main" id="{E0CEBD0D-2198-4B9A-820C-385D01FAF4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5" name="Imagen 14">
            <a:extLst>
              <a:ext uri="{FF2B5EF4-FFF2-40B4-BE49-F238E27FC236}">
                <a16:creationId xmlns:a16="http://schemas.microsoft.com/office/drawing/2014/main" id="{ED053587-E0E1-4F94-B523-87A5695D8C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524567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20CD135-D9A7-42C2-A76E-D122E8064318}"/>
              </a:ext>
            </a:extLst>
          </p:cNvPr>
          <p:cNvPicPr>
            <a:picLocks noChangeAspect="1"/>
          </p:cNvPicPr>
          <p:nvPr/>
        </p:nvPicPr>
        <p:blipFill>
          <a:blip r:embed="rId2"/>
          <a:stretch>
            <a:fillRect/>
          </a:stretch>
        </p:blipFill>
        <p:spPr>
          <a:xfrm>
            <a:off x="1004929" y="1394900"/>
            <a:ext cx="10047384" cy="4631794"/>
          </a:xfrm>
          <a:prstGeom prst="rect">
            <a:avLst/>
          </a:prstGeom>
        </p:spPr>
      </p:pic>
      <p:sp>
        <p:nvSpPr>
          <p:cNvPr id="11" name="Rectángulo 10">
            <a:extLst>
              <a:ext uri="{FF2B5EF4-FFF2-40B4-BE49-F238E27FC236}">
                <a16:creationId xmlns:a16="http://schemas.microsoft.com/office/drawing/2014/main" id="{873D8E43-9787-4EA1-8221-7F1ADB4FE3B5}"/>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0BBDEBA9-3B46-47DE-9DD4-AD0C8B41F5F6}"/>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3" name="Imagen 12">
            <a:extLst>
              <a:ext uri="{FF2B5EF4-FFF2-40B4-BE49-F238E27FC236}">
                <a16:creationId xmlns:a16="http://schemas.microsoft.com/office/drawing/2014/main" id="{7A0A43EE-C5E5-4310-A17E-E16E44ED8B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4" name="Imagen 13">
            <a:extLst>
              <a:ext uri="{FF2B5EF4-FFF2-40B4-BE49-F238E27FC236}">
                <a16:creationId xmlns:a16="http://schemas.microsoft.com/office/drawing/2014/main" id="{AC279106-7BC8-4828-95AC-493DC5FBE6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5" name="Imagen 14">
            <a:extLst>
              <a:ext uri="{FF2B5EF4-FFF2-40B4-BE49-F238E27FC236}">
                <a16:creationId xmlns:a16="http://schemas.microsoft.com/office/drawing/2014/main" id="{4CB1E8B5-333E-438B-A78E-DAE2B1D1FB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3568919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id="{18A68E3A-1235-4636-ABC5-F584CB36F6E7}"/>
              </a:ext>
            </a:extLst>
          </p:cNvPr>
          <p:cNvSpPr txBox="1"/>
          <p:nvPr/>
        </p:nvSpPr>
        <p:spPr>
          <a:xfrm>
            <a:off x="2089129" y="2234990"/>
            <a:ext cx="8213747" cy="1938992"/>
          </a:xfrm>
          <a:prstGeom prst="rect">
            <a:avLst/>
          </a:prstGeom>
          <a:noFill/>
        </p:spPr>
        <p:txBody>
          <a:bodyPr wrap="square" rtlCol="0">
            <a:spAutoFit/>
          </a:bodyPr>
          <a:lstStyle/>
          <a:p>
            <a:pPr algn="ctr"/>
            <a:r>
              <a:rPr lang="es-CO" sz="4000" b="1" dirty="0">
                <a:solidFill>
                  <a:srgbClr val="000A8B"/>
                </a:solidFill>
              </a:rPr>
              <a:t>EJECUCIÓN PRESUPUESTAL DE </a:t>
            </a:r>
          </a:p>
          <a:p>
            <a:pPr algn="ctr"/>
            <a:r>
              <a:rPr lang="es-CO" sz="4000" b="1" dirty="0">
                <a:solidFill>
                  <a:srgbClr val="000A8B"/>
                </a:solidFill>
              </a:rPr>
              <a:t>GASTOS SAE</a:t>
            </a:r>
          </a:p>
          <a:p>
            <a:pPr algn="ctr"/>
            <a:r>
              <a:rPr lang="es-CO" sz="4000" b="1" dirty="0">
                <a:solidFill>
                  <a:srgbClr val="000A8B"/>
                </a:solidFill>
              </a:rPr>
              <a:t> A 30 DE NOVIEMBRE DE 2018</a:t>
            </a:r>
            <a:endParaRPr lang="es-ES" sz="4000" b="1" dirty="0">
              <a:solidFill>
                <a:srgbClr val="000A8B"/>
              </a:solidFill>
            </a:endParaRPr>
          </a:p>
        </p:txBody>
      </p:sp>
      <p:sp>
        <p:nvSpPr>
          <p:cNvPr id="9" name="Rectángulo 8">
            <a:extLst>
              <a:ext uri="{FF2B5EF4-FFF2-40B4-BE49-F238E27FC236}">
                <a16:creationId xmlns:a16="http://schemas.microsoft.com/office/drawing/2014/main" id="{38FEBEBA-2759-4637-9AB4-D20470D04362}"/>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88C5281A-A3EF-4C5E-87EF-AC4999EED715}"/>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13">
            <a:extLst>
              <a:ext uri="{FF2B5EF4-FFF2-40B4-BE49-F238E27FC236}">
                <a16:creationId xmlns:a16="http://schemas.microsoft.com/office/drawing/2014/main" id="{25B4555E-ED8E-4323-A13C-59FA7722E1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5" name="Imagen 14">
            <a:extLst>
              <a:ext uri="{FF2B5EF4-FFF2-40B4-BE49-F238E27FC236}">
                <a16:creationId xmlns:a16="http://schemas.microsoft.com/office/drawing/2014/main" id="{8C5E12A9-C57B-4CB8-BC9B-925DB4067E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6" name="Imagen 15">
            <a:extLst>
              <a:ext uri="{FF2B5EF4-FFF2-40B4-BE49-F238E27FC236}">
                <a16:creationId xmlns:a16="http://schemas.microsoft.com/office/drawing/2014/main" id="{1E5A0A23-2004-4B9A-92A7-9E52C56DA7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211817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465D234B-1E73-40B5-B3C7-1CC183C70CD6}"/>
              </a:ext>
            </a:extLst>
          </p:cNvPr>
          <p:cNvPicPr>
            <a:picLocks noChangeAspect="1"/>
          </p:cNvPicPr>
          <p:nvPr/>
        </p:nvPicPr>
        <p:blipFill>
          <a:blip r:embed="rId2"/>
          <a:stretch>
            <a:fillRect/>
          </a:stretch>
        </p:blipFill>
        <p:spPr>
          <a:xfrm>
            <a:off x="1849495" y="1655222"/>
            <a:ext cx="8542461" cy="1626334"/>
          </a:xfrm>
          <a:prstGeom prst="rect">
            <a:avLst/>
          </a:prstGeom>
        </p:spPr>
      </p:pic>
      <p:sp>
        <p:nvSpPr>
          <p:cNvPr id="10" name="Rectángulo 9">
            <a:extLst>
              <a:ext uri="{FF2B5EF4-FFF2-40B4-BE49-F238E27FC236}">
                <a16:creationId xmlns:a16="http://schemas.microsoft.com/office/drawing/2014/main" id="{F22EB0A0-811E-4979-BE36-EFD52536D4E0}"/>
              </a:ext>
            </a:extLst>
          </p:cNvPr>
          <p:cNvSpPr/>
          <p:nvPr/>
        </p:nvSpPr>
        <p:spPr>
          <a:xfrm>
            <a:off x="5033375" y="3523275"/>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1" name="Imagen 10">
            <a:extLst>
              <a:ext uri="{FF2B5EF4-FFF2-40B4-BE49-F238E27FC236}">
                <a16:creationId xmlns:a16="http://schemas.microsoft.com/office/drawing/2014/main" id="{F4148A72-AE6F-43CD-AC23-D1D2303C0D4F}"/>
              </a:ext>
            </a:extLst>
          </p:cNvPr>
          <p:cNvPicPr>
            <a:picLocks noChangeAspect="1"/>
          </p:cNvPicPr>
          <p:nvPr/>
        </p:nvPicPr>
        <p:blipFill>
          <a:blip r:embed="rId3"/>
          <a:stretch>
            <a:fillRect/>
          </a:stretch>
        </p:blipFill>
        <p:spPr>
          <a:xfrm>
            <a:off x="4218571" y="3923318"/>
            <a:ext cx="3490570" cy="2536111"/>
          </a:xfrm>
          <a:prstGeom prst="rect">
            <a:avLst/>
          </a:prstGeom>
        </p:spPr>
      </p:pic>
      <p:sp>
        <p:nvSpPr>
          <p:cNvPr id="14" name="Rectángulo 13">
            <a:extLst>
              <a:ext uri="{FF2B5EF4-FFF2-40B4-BE49-F238E27FC236}">
                <a16:creationId xmlns:a16="http://schemas.microsoft.com/office/drawing/2014/main" id="{711FBB6F-1596-4531-A6D5-5BE70ACAD7D5}"/>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5F0A9394-264F-46CB-BF22-81D3FEE30D82}"/>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6" name="Imagen 15">
            <a:extLst>
              <a:ext uri="{FF2B5EF4-FFF2-40B4-BE49-F238E27FC236}">
                <a16:creationId xmlns:a16="http://schemas.microsoft.com/office/drawing/2014/main" id="{166589B7-FBC5-4101-812F-FB451E6FD3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7" name="Imagen 16">
            <a:extLst>
              <a:ext uri="{FF2B5EF4-FFF2-40B4-BE49-F238E27FC236}">
                <a16:creationId xmlns:a16="http://schemas.microsoft.com/office/drawing/2014/main" id="{339AE7DF-E9C5-4417-A118-97FD84496C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8" name="Imagen 17">
            <a:extLst>
              <a:ext uri="{FF2B5EF4-FFF2-40B4-BE49-F238E27FC236}">
                <a16:creationId xmlns:a16="http://schemas.microsoft.com/office/drawing/2014/main" id="{79A3A250-C269-4928-B8D9-CF4EEC214C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2703530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458"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4800" y="0"/>
            <a:ext cx="2743200" cy="1043796"/>
          </a:xfrm>
          <a:prstGeom prst="rect">
            <a:avLst/>
          </a:prstGeom>
        </p:spPr>
      </p:pic>
      <p:sp>
        <p:nvSpPr>
          <p:cNvPr id="7" name="CuadroTexto 6">
            <a:extLst>
              <a:ext uri="{FF2B5EF4-FFF2-40B4-BE49-F238E27FC236}">
                <a16:creationId xmlns:a16="http://schemas.microsoft.com/office/drawing/2014/main" id="{BE3C6DA1-B3FA-4D47-83F0-5B210CC9C4A9}"/>
              </a:ext>
            </a:extLst>
          </p:cNvPr>
          <p:cNvSpPr txBox="1"/>
          <p:nvPr/>
        </p:nvSpPr>
        <p:spPr>
          <a:xfrm>
            <a:off x="2771074" y="1191301"/>
            <a:ext cx="7633158" cy="400110"/>
          </a:xfrm>
          <a:prstGeom prst="rect">
            <a:avLst/>
          </a:prstGeom>
          <a:noFill/>
        </p:spPr>
        <p:txBody>
          <a:bodyPr wrap="square" rtlCol="0">
            <a:spAutoFit/>
          </a:bodyPr>
          <a:lstStyle/>
          <a:p>
            <a:r>
              <a:rPr lang="es-ES" sz="2000" b="1" dirty="0">
                <a:solidFill>
                  <a:srgbClr val="293166"/>
                </a:solidFill>
                <a:latin typeface="+mj-lt"/>
                <a:cs typeface="Lato Bold"/>
              </a:rPr>
              <a:t>Ejecución de Gastos de Personal SAE Corte Noviembre de 2018</a:t>
            </a:r>
          </a:p>
        </p:txBody>
      </p:sp>
      <p:pic>
        <p:nvPicPr>
          <p:cNvPr id="9" name="Imagen 8">
            <a:extLst>
              <a:ext uri="{FF2B5EF4-FFF2-40B4-BE49-F238E27FC236}">
                <a16:creationId xmlns:a16="http://schemas.microsoft.com/office/drawing/2014/main" id="{C2CD49FD-911A-480B-AE2C-0707C752685C}"/>
              </a:ext>
            </a:extLst>
          </p:cNvPr>
          <p:cNvPicPr>
            <a:picLocks noChangeAspect="1"/>
          </p:cNvPicPr>
          <p:nvPr/>
        </p:nvPicPr>
        <p:blipFill>
          <a:blip r:embed="rId5"/>
          <a:stretch>
            <a:fillRect/>
          </a:stretch>
        </p:blipFill>
        <p:spPr>
          <a:xfrm>
            <a:off x="1845047" y="1692824"/>
            <a:ext cx="8559185" cy="1555008"/>
          </a:xfrm>
          <a:prstGeom prst="rect">
            <a:avLst/>
          </a:prstGeom>
        </p:spPr>
      </p:pic>
      <p:sp>
        <p:nvSpPr>
          <p:cNvPr id="10" name="Rectángulo 9">
            <a:extLst>
              <a:ext uri="{FF2B5EF4-FFF2-40B4-BE49-F238E27FC236}">
                <a16:creationId xmlns:a16="http://schemas.microsoft.com/office/drawing/2014/main" id="{5A1277FB-BB33-4242-8B9C-BF50EA129E96}"/>
              </a:ext>
            </a:extLst>
          </p:cNvPr>
          <p:cNvSpPr/>
          <p:nvPr/>
        </p:nvSpPr>
        <p:spPr>
          <a:xfrm>
            <a:off x="5168484" y="3429542"/>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1" name="Imagen 10">
            <a:extLst>
              <a:ext uri="{FF2B5EF4-FFF2-40B4-BE49-F238E27FC236}">
                <a16:creationId xmlns:a16="http://schemas.microsoft.com/office/drawing/2014/main" id="{D089CD8F-A7F3-4BE4-A690-CDA6EAF2BE0E}"/>
              </a:ext>
            </a:extLst>
          </p:cNvPr>
          <p:cNvPicPr>
            <a:picLocks noChangeAspect="1"/>
          </p:cNvPicPr>
          <p:nvPr/>
        </p:nvPicPr>
        <p:blipFill>
          <a:blip r:embed="rId6"/>
          <a:stretch>
            <a:fillRect/>
          </a:stretch>
        </p:blipFill>
        <p:spPr>
          <a:xfrm>
            <a:off x="4461988" y="3747608"/>
            <a:ext cx="3665036" cy="2662871"/>
          </a:xfrm>
          <a:prstGeom prst="rect">
            <a:avLst/>
          </a:prstGeom>
        </p:spPr>
      </p:pic>
      <p:sp>
        <p:nvSpPr>
          <p:cNvPr id="14" name="Flecha: a la derecha 13">
            <a:hlinkClick r:id="rId7" action="ppaction://hlinksldjump"/>
            <a:extLst>
              <a:ext uri="{FF2B5EF4-FFF2-40B4-BE49-F238E27FC236}">
                <a16:creationId xmlns:a16="http://schemas.microsoft.com/office/drawing/2014/main" id="{7540D45D-56E9-4876-8AD6-9C478A8E690A}"/>
              </a:ext>
            </a:extLst>
          </p:cNvPr>
          <p:cNvSpPr/>
          <p:nvPr/>
        </p:nvSpPr>
        <p:spPr>
          <a:xfrm>
            <a:off x="3853133" y="2470328"/>
            <a:ext cx="252064" cy="2061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2909F0FA-4040-438E-9BE8-6BD3AAB170BE}"/>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4585C275-9CF3-4A73-86F3-F636741F52E6}"/>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2693125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75A88D8A-745F-402E-B8AC-39787DA5F8C7}"/>
              </a:ext>
            </a:extLst>
          </p:cNvPr>
          <p:cNvSpPr txBox="1"/>
          <p:nvPr/>
        </p:nvSpPr>
        <p:spPr>
          <a:xfrm>
            <a:off x="2657677" y="1113541"/>
            <a:ext cx="8097484" cy="400110"/>
          </a:xfrm>
          <a:prstGeom prst="rect">
            <a:avLst/>
          </a:prstGeom>
          <a:noFill/>
        </p:spPr>
        <p:txBody>
          <a:bodyPr wrap="square" rtlCol="0">
            <a:spAutoFit/>
          </a:bodyPr>
          <a:lstStyle/>
          <a:p>
            <a:r>
              <a:rPr lang="es-ES" sz="2000" b="1" dirty="0">
                <a:solidFill>
                  <a:srgbClr val="293166"/>
                </a:solidFill>
                <a:cs typeface="Lato Bold"/>
              </a:rPr>
              <a:t>Ejecución de Gastos Generales SAE Corte Noviembre de 2018</a:t>
            </a:r>
          </a:p>
        </p:txBody>
      </p:sp>
      <p:pic>
        <p:nvPicPr>
          <p:cNvPr id="9" name="Imagen 8">
            <a:extLst>
              <a:ext uri="{FF2B5EF4-FFF2-40B4-BE49-F238E27FC236}">
                <a16:creationId xmlns:a16="http://schemas.microsoft.com/office/drawing/2014/main" id="{72A12D47-E178-4942-9331-322B538BCB27}"/>
              </a:ext>
            </a:extLst>
          </p:cNvPr>
          <p:cNvPicPr>
            <a:picLocks noChangeAspect="1"/>
          </p:cNvPicPr>
          <p:nvPr/>
        </p:nvPicPr>
        <p:blipFill>
          <a:blip r:embed="rId2"/>
          <a:stretch>
            <a:fillRect/>
          </a:stretch>
        </p:blipFill>
        <p:spPr>
          <a:xfrm>
            <a:off x="1834080" y="1671070"/>
            <a:ext cx="8666866" cy="4482164"/>
          </a:xfrm>
          <a:prstGeom prst="rect">
            <a:avLst/>
          </a:prstGeom>
        </p:spPr>
      </p:pic>
      <p:sp>
        <p:nvSpPr>
          <p:cNvPr id="10" name="Flecha: a la derecha 9">
            <a:hlinkClick r:id="rId3" action="ppaction://hlinksldjump"/>
            <a:extLst>
              <a:ext uri="{FF2B5EF4-FFF2-40B4-BE49-F238E27FC236}">
                <a16:creationId xmlns:a16="http://schemas.microsoft.com/office/drawing/2014/main" id="{50E13587-70D2-4E9F-8E8F-F7C63A9BAD00}"/>
              </a:ext>
            </a:extLst>
          </p:cNvPr>
          <p:cNvSpPr/>
          <p:nvPr/>
        </p:nvSpPr>
        <p:spPr>
          <a:xfrm>
            <a:off x="4257597" y="2710041"/>
            <a:ext cx="252064" cy="2061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11" name="Conector recto 10">
            <a:extLst>
              <a:ext uri="{FF2B5EF4-FFF2-40B4-BE49-F238E27FC236}">
                <a16:creationId xmlns:a16="http://schemas.microsoft.com/office/drawing/2014/main" id="{E4843AFD-06B7-4CD4-BDC8-70ABD5CA5ED0}"/>
              </a:ext>
            </a:extLst>
          </p:cNvPr>
          <p:cNvCxnSpPr>
            <a:cxnSpLocks/>
          </p:cNvCxnSpPr>
          <p:nvPr/>
        </p:nvCxnSpPr>
        <p:spPr>
          <a:xfrm>
            <a:off x="1846782" y="3663741"/>
            <a:ext cx="8654164" cy="0"/>
          </a:xfrm>
          <a:prstGeom prst="line">
            <a:avLst/>
          </a:prstGeom>
          <a:ln w="6350"/>
          <a:effectLst/>
        </p:spPr>
        <p:style>
          <a:lnRef idx="2">
            <a:schemeClr val="accent1"/>
          </a:lnRef>
          <a:fillRef idx="0">
            <a:schemeClr val="accent1"/>
          </a:fillRef>
          <a:effectRef idx="1">
            <a:schemeClr val="accent1"/>
          </a:effectRef>
          <a:fontRef idx="minor">
            <a:schemeClr val="tx1"/>
          </a:fontRef>
        </p:style>
      </p:cxnSp>
      <p:sp>
        <p:nvSpPr>
          <p:cNvPr id="14" name="Flecha: a la derecha 13">
            <a:hlinkClick r:id="rId4" action="ppaction://hlinksldjump"/>
            <a:extLst>
              <a:ext uri="{FF2B5EF4-FFF2-40B4-BE49-F238E27FC236}">
                <a16:creationId xmlns:a16="http://schemas.microsoft.com/office/drawing/2014/main" id="{B2C9C31E-6333-4189-B0A2-761D5E71C9D8}"/>
              </a:ext>
            </a:extLst>
          </p:cNvPr>
          <p:cNvSpPr/>
          <p:nvPr/>
        </p:nvSpPr>
        <p:spPr>
          <a:xfrm>
            <a:off x="4257597" y="4480343"/>
            <a:ext cx="252064" cy="2061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F6743D32-5FF0-4611-8BE0-2248A1AE28BC}"/>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6E702981-91FA-4DF7-BBD6-027819D527AD}"/>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7" name="Imagen 16">
            <a:extLst>
              <a:ext uri="{FF2B5EF4-FFF2-40B4-BE49-F238E27FC236}">
                <a16:creationId xmlns:a16="http://schemas.microsoft.com/office/drawing/2014/main" id="{63D26CB9-030E-4B3B-9F93-59070D744B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8" name="Imagen 17">
            <a:extLst>
              <a:ext uri="{FF2B5EF4-FFF2-40B4-BE49-F238E27FC236}">
                <a16:creationId xmlns:a16="http://schemas.microsoft.com/office/drawing/2014/main" id="{C2FDA582-136C-439D-A01F-0AB5AEE71A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9" name="Imagen 18">
            <a:extLst>
              <a:ext uri="{FF2B5EF4-FFF2-40B4-BE49-F238E27FC236}">
                <a16:creationId xmlns:a16="http://schemas.microsoft.com/office/drawing/2014/main" id="{F97C73D2-F64B-463F-9C0B-C3C6C48754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1206655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id="{720B5F12-6798-4D78-B6F5-25643E80F592}"/>
              </a:ext>
            </a:extLst>
          </p:cNvPr>
          <p:cNvSpPr txBox="1"/>
          <p:nvPr/>
        </p:nvSpPr>
        <p:spPr>
          <a:xfrm>
            <a:off x="2368866" y="1413359"/>
            <a:ext cx="7547392" cy="400110"/>
          </a:xfrm>
          <a:prstGeom prst="rect">
            <a:avLst/>
          </a:prstGeom>
          <a:noFill/>
        </p:spPr>
        <p:txBody>
          <a:bodyPr wrap="square" rtlCol="0">
            <a:spAutoFit/>
          </a:bodyPr>
          <a:lstStyle/>
          <a:p>
            <a:r>
              <a:rPr lang="es-ES" sz="2000" b="1" dirty="0">
                <a:solidFill>
                  <a:srgbClr val="293166"/>
                </a:solidFill>
                <a:latin typeface="Lato Bold"/>
                <a:cs typeface="Lato Bold"/>
              </a:rPr>
              <a:t>Ejecución Transferencias- Corte Noviembre de 2018- SAE</a:t>
            </a:r>
          </a:p>
        </p:txBody>
      </p:sp>
      <p:pic>
        <p:nvPicPr>
          <p:cNvPr id="11" name="Imagen 10">
            <a:extLst>
              <a:ext uri="{FF2B5EF4-FFF2-40B4-BE49-F238E27FC236}">
                <a16:creationId xmlns:a16="http://schemas.microsoft.com/office/drawing/2014/main" id="{2E1F86D9-DD8E-449B-848F-D41ED732D2BE}"/>
              </a:ext>
            </a:extLst>
          </p:cNvPr>
          <p:cNvPicPr>
            <a:picLocks noChangeAspect="1"/>
          </p:cNvPicPr>
          <p:nvPr/>
        </p:nvPicPr>
        <p:blipFill>
          <a:blip r:embed="rId2"/>
          <a:stretch>
            <a:fillRect/>
          </a:stretch>
        </p:blipFill>
        <p:spPr>
          <a:xfrm>
            <a:off x="702365" y="2406706"/>
            <a:ext cx="11198426" cy="2044587"/>
          </a:xfrm>
          <a:prstGeom prst="rect">
            <a:avLst/>
          </a:prstGeom>
        </p:spPr>
      </p:pic>
      <p:sp>
        <p:nvSpPr>
          <p:cNvPr id="9" name="Rectángulo 8">
            <a:extLst>
              <a:ext uri="{FF2B5EF4-FFF2-40B4-BE49-F238E27FC236}">
                <a16:creationId xmlns:a16="http://schemas.microsoft.com/office/drawing/2014/main" id="{84D03DA6-6FCE-43A6-AAD8-ECC3BBA34436}"/>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F40D56DB-969F-4BB4-9B3A-A6F75FF82BEC}"/>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14">
            <a:extLst>
              <a:ext uri="{FF2B5EF4-FFF2-40B4-BE49-F238E27FC236}">
                <a16:creationId xmlns:a16="http://schemas.microsoft.com/office/drawing/2014/main" id="{AEFBDF50-AFFD-4A6E-BFAC-3648899EE5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6" name="Imagen 15">
            <a:extLst>
              <a:ext uri="{FF2B5EF4-FFF2-40B4-BE49-F238E27FC236}">
                <a16:creationId xmlns:a16="http://schemas.microsoft.com/office/drawing/2014/main" id="{E9017B9D-1B87-4E65-A14A-75AFD1F6F7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7" name="Imagen 16">
            <a:extLst>
              <a:ext uri="{FF2B5EF4-FFF2-40B4-BE49-F238E27FC236}">
                <a16:creationId xmlns:a16="http://schemas.microsoft.com/office/drawing/2014/main" id="{95FFB5FD-FACC-4466-A025-E473FAB0F9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3332743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458"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4800" y="0"/>
            <a:ext cx="2743200" cy="1043796"/>
          </a:xfrm>
          <a:prstGeom prst="rect">
            <a:avLst/>
          </a:prstGeom>
        </p:spPr>
      </p:pic>
      <p:sp>
        <p:nvSpPr>
          <p:cNvPr id="10" name="CuadroTexto 9">
            <a:extLst>
              <a:ext uri="{FF2B5EF4-FFF2-40B4-BE49-F238E27FC236}">
                <a16:creationId xmlns:a16="http://schemas.microsoft.com/office/drawing/2014/main" id="{18A68E3A-1235-4636-ABC5-F584CB36F6E7}"/>
              </a:ext>
            </a:extLst>
          </p:cNvPr>
          <p:cNvSpPr txBox="1"/>
          <p:nvPr/>
        </p:nvSpPr>
        <p:spPr>
          <a:xfrm>
            <a:off x="2089129" y="2234990"/>
            <a:ext cx="8213747" cy="1938992"/>
          </a:xfrm>
          <a:prstGeom prst="rect">
            <a:avLst/>
          </a:prstGeom>
          <a:noFill/>
        </p:spPr>
        <p:txBody>
          <a:bodyPr wrap="square" rtlCol="0">
            <a:spAutoFit/>
          </a:bodyPr>
          <a:lstStyle/>
          <a:p>
            <a:pPr algn="ctr"/>
            <a:r>
              <a:rPr lang="es-CO" sz="4000" b="1" dirty="0">
                <a:solidFill>
                  <a:srgbClr val="000A8B"/>
                </a:solidFill>
              </a:rPr>
              <a:t>EJECUCIÓN PRESUPUESTAL DE </a:t>
            </a:r>
          </a:p>
          <a:p>
            <a:pPr algn="ctr"/>
            <a:r>
              <a:rPr lang="es-CO" sz="4000" b="1" dirty="0">
                <a:solidFill>
                  <a:srgbClr val="000A8B"/>
                </a:solidFill>
              </a:rPr>
              <a:t>GASTOS FRISCO</a:t>
            </a:r>
          </a:p>
          <a:p>
            <a:pPr algn="ctr"/>
            <a:r>
              <a:rPr lang="es-CO" sz="4000" b="1" dirty="0">
                <a:solidFill>
                  <a:srgbClr val="000A8B"/>
                </a:solidFill>
              </a:rPr>
              <a:t>A 30 DE NOVIEMBRE DE 2018</a:t>
            </a:r>
            <a:endParaRPr lang="es-ES" sz="4000" b="1" dirty="0">
              <a:solidFill>
                <a:srgbClr val="000A8B"/>
              </a:solidFill>
            </a:endParaRPr>
          </a:p>
        </p:txBody>
      </p:sp>
      <p:sp>
        <p:nvSpPr>
          <p:cNvPr id="9" name="Rectángulo 8">
            <a:extLst>
              <a:ext uri="{FF2B5EF4-FFF2-40B4-BE49-F238E27FC236}">
                <a16:creationId xmlns:a16="http://schemas.microsoft.com/office/drawing/2014/main" id="{4D3C7D06-CC65-4648-8DAE-5D611372F0EC}"/>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2FB1830C-4381-4E0E-A0AA-245D46F3FB93}"/>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554572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458"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4800" y="0"/>
            <a:ext cx="2743200" cy="1043796"/>
          </a:xfrm>
          <a:prstGeom prst="rect">
            <a:avLst/>
          </a:prstGeom>
        </p:spPr>
      </p:pic>
      <p:sp>
        <p:nvSpPr>
          <p:cNvPr id="10" name="CuadroTexto 9">
            <a:extLst>
              <a:ext uri="{FF2B5EF4-FFF2-40B4-BE49-F238E27FC236}">
                <a16:creationId xmlns:a16="http://schemas.microsoft.com/office/drawing/2014/main" id="{FBD893CF-9EC4-4F7F-9B43-D0699EDFDD9A}"/>
              </a:ext>
            </a:extLst>
          </p:cNvPr>
          <p:cNvSpPr txBox="1"/>
          <p:nvPr/>
        </p:nvSpPr>
        <p:spPr>
          <a:xfrm>
            <a:off x="2252466" y="1123334"/>
            <a:ext cx="8219754" cy="477054"/>
          </a:xfrm>
          <a:prstGeom prst="rect">
            <a:avLst/>
          </a:prstGeom>
          <a:noFill/>
        </p:spPr>
        <p:txBody>
          <a:bodyPr wrap="square" rtlCol="0">
            <a:spAutoFit/>
          </a:bodyPr>
          <a:lstStyle/>
          <a:p>
            <a:r>
              <a:rPr lang="es-ES" sz="2500" b="1" dirty="0">
                <a:solidFill>
                  <a:srgbClr val="293166"/>
                </a:solidFill>
                <a:latin typeface="+mj-lt"/>
                <a:cs typeface="Lato Bold"/>
              </a:rPr>
              <a:t>Ejecución de Gasto FRISCO Corte Noviembre de 2018</a:t>
            </a:r>
          </a:p>
        </p:txBody>
      </p:sp>
      <p:pic>
        <p:nvPicPr>
          <p:cNvPr id="11" name="Imagen 10">
            <a:extLst>
              <a:ext uri="{FF2B5EF4-FFF2-40B4-BE49-F238E27FC236}">
                <a16:creationId xmlns:a16="http://schemas.microsoft.com/office/drawing/2014/main" id="{4FC8DBAE-E2BA-473C-B5B1-5905A38744C0}"/>
              </a:ext>
            </a:extLst>
          </p:cNvPr>
          <p:cNvPicPr>
            <a:picLocks noChangeAspect="1"/>
          </p:cNvPicPr>
          <p:nvPr/>
        </p:nvPicPr>
        <p:blipFill>
          <a:blip r:embed="rId5"/>
          <a:stretch>
            <a:fillRect/>
          </a:stretch>
        </p:blipFill>
        <p:spPr>
          <a:xfrm>
            <a:off x="1876757" y="1673107"/>
            <a:ext cx="8219754" cy="1626334"/>
          </a:xfrm>
          <a:prstGeom prst="rect">
            <a:avLst/>
          </a:prstGeom>
        </p:spPr>
      </p:pic>
      <p:sp>
        <p:nvSpPr>
          <p:cNvPr id="14" name="Rectángulo 13">
            <a:extLst>
              <a:ext uri="{FF2B5EF4-FFF2-40B4-BE49-F238E27FC236}">
                <a16:creationId xmlns:a16="http://schemas.microsoft.com/office/drawing/2014/main" id="{FC5FEBFC-7851-4168-A89B-B5C894ACCA3E}"/>
              </a:ext>
            </a:extLst>
          </p:cNvPr>
          <p:cNvSpPr/>
          <p:nvPr/>
        </p:nvSpPr>
        <p:spPr>
          <a:xfrm>
            <a:off x="4797915" y="3402734"/>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5" name="Imagen 14">
            <a:extLst>
              <a:ext uri="{FF2B5EF4-FFF2-40B4-BE49-F238E27FC236}">
                <a16:creationId xmlns:a16="http://schemas.microsoft.com/office/drawing/2014/main" id="{5A2A72B4-90B2-486A-946F-2968209F66D4}"/>
              </a:ext>
            </a:extLst>
          </p:cNvPr>
          <p:cNvPicPr>
            <a:picLocks noChangeAspect="1"/>
          </p:cNvPicPr>
          <p:nvPr/>
        </p:nvPicPr>
        <p:blipFill>
          <a:blip r:embed="rId6"/>
          <a:stretch>
            <a:fillRect/>
          </a:stretch>
        </p:blipFill>
        <p:spPr>
          <a:xfrm>
            <a:off x="3955131" y="3720799"/>
            <a:ext cx="4073187" cy="2648279"/>
          </a:xfrm>
          <a:prstGeom prst="rect">
            <a:avLst/>
          </a:prstGeom>
        </p:spPr>
      </p:pic>
      <p:sp>
        <p:nvSpPr>
          <p:cNvPr id="16" name="Rectángulo 15">
            <a:extLst>
              <a:ext uri="{FF2B5EF4-FFF2-40B4-BE49-F238E27FC236}">
                <a16:creationId xmlns:a16="http://schemas.microsoft.com/office/drawing/2014/main" id="{B986C77D-B958-428F-82FC-B366691C2A37}"/>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7C9FCE96-F187-4A56-A1CF-B1EBE0BE86E4}"/>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165962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id="{6FEB073C-DFC0-476D-A438-B4EB2163E657}"/>
              </a:ext>
            </a:extLst>
          </p:cNvPr>
          <p:cNvSpPr txBox="1"/>
          <p:nvPr/>
        </p:nvSpPr>
        <p:spPr>
          <a:xfrm>
            <a:off x="2410227" y="1309387"/>
            <a:ext cx="7371546" cy="400110"/>
          </a:xfrm>
          <a:prstGeom prst="rect">
            <a:avLst/>
          </a:prstGeom>
          <a:noFill/>
        </p:spPr>
        <p:txBody>
          <a:bodyPr wrap="square" rtlCol="0">
            <a:spAutoFit/>
          </a:bodyPr>
          <a:lstStyle/>
          <a:p>
            <a:r>
              <a:rPr lang="es-ES" sz="2000" b="1" dirty="0">
                <a:solidFill>
                  <a:srgbClr val="293166"/>
                </a:solidFill>
                <a:latin typeface="+mj-lt"/>
                <a:cs typeface="Lato Bold"/>
              </a:rPr>
              <a:t>Ejecución Transferencias- Corte Noviembre de 2018- FRISCO</a:t>
            </a:r>
          </a:p>
        </p:txBody>
      </p:sp>
      <p:pic>
        <p:nvPicPr>
          <p:cNvPr id="11" name="Imagen 10">
            <a:extLst>
              <a:ext uri="{FF2B5EF4-FFF2-40B4-BE49-F238E27FC236}">
                <a16:creationId xmlns:a16="http://schemas.microsoft.com/office/drawing/2014/main" id="{14E6D263-3FB6-4C1B-94B2-563C3751B584}"/>
              </a:ext>
            </a:extLst>
          </p:cNvPr>
          <p:cNvPicPr>
            <a:picLocks noChangeAspect="1"/>
          </p:cNvPicPr>
          <p:nvPr/>
        </p:nvPicPr>
        <p:blipFill>
          <a:blip r:embed="rId2"/>
          <a:stretch>
            <a:fillRect/>
          </a:stretch>
        </p:blipFill>
        <p:spPr>
          <a:xfrm>
            <a:off x="1457334" y="2179926"/>
            <a:ext cx="9480703" cy="2872334"/>
          </a:xfrm>
          <a:prstGeom prst="rect">
            <a:avLst/>
          </a:prstGeom>
        </p:spPr>
      </p:pic>
      <p:sp>
        <p:nvSpPr>
          <p:cNvPr id="14" name="CuadroTexto 13">
            <a:extLst>
              <a:ext uri="{FF2B5EF4-FFF2-40B4-BE49-F238E27FC236}">
                <a16:creationId xmlns:a16="http://schemas.microsoft.com/office/drawing/2014/main" id="{356C3FD1-FBB9-443B-ACEF-1ACC95CB1B2F}"/>
              </a:ext>
            </a:extLst>
          </p:cNvPr>
          <p:cNvSpPr txBox="1"/>
          <p:nvPr/>
        </p:nvSpPr>
        <p:spPr>
          <a:xfrm>
            <a:off x="1845194" y="5202363"/>
            <a:ext cx="8708507" cy="307777"/>
          </a:xfrm>
          <a:prstGeom prst="rect">
            <a:avLst/>
          </a:prstGeom>
          <a:noFill/>
        </p:spPr>
        <p:txBody>
          <a:bodyPr wrap="square" rtlCol="0">
            <a:spAutoFit/>
          </a:bodyPr>
          <a:lstStyle/>
          <a:p>
            <a:pPr algn="just"/>
            <a:r>
              <a:rPr lang="es-CO" sz="1400" dirty="0"/>
              <a:t>La factura del mes de Noviembre del funcionamiento de SAE, se registra mes vencido, es decir en Diciembre de 2018.</a:t>
            </a:r>
          </a:p>
        </p:txBody>
      </p:sp>
      <p:sp>
        <p:nvSpPr>
          <p:cNvPr id="15" name="Rectángulo 14">
            <a:extLst>
              <a:ext uri="{FF2B5EF4-FFF2-40B4-BE49-F238E27FC236}">
                <a16:creationId xmlns:a16="http://schemas.microsoft.com/office/drawing/2014/main" id="{3D68A5E2-7DC3-4D50-9A51-EB0BEF143DF8}"/>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DC05C70F-0CE9-45AE-B561-3979ECFF731B}"/>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7" name="Imagen 16">
            <a:extLst>
              <a:ext uri="{FF2B5EF4-FFF2-40B4-BE49-F238E27FC236}">
                <a16:creationId xmlns:a16="http://schemas.microsoft.com/office/drawing/2014/main" id="{9EE86BF9-C431-4B1F-AE7D-F487A67177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8" name="Imagen 17">
            <a:extLst>
              <a:ext uri="{FF2B5EF4-FFF2-40B4-BE49-F238E27FC236}">
                <a16:creationId xmlns:a16="http://schemas.microsoft.com/office/drawing/2014/main" id="{4002DA5B-B073-41E1-BB0F-458FE2BDD8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9" name="Imagen 18">
            <a:extLst>
              <a:ext uri="{FF2B5EF4-FFF2-40B4-BE49-F238E27FC236}">
                <a16:creationId xmlns:a16="http://schemas.microsoft.com/office/drawing/2014/main" id="{CC152159-EE00-400D-A916-DFE39CF8FF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693629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4A3C8163-C5F3-45FD-976F-FA845A782D8A}"/>
              </a:ext>
            </a:extLst>
          </p:cNvPr>
          <p:cNvSpPr txBox="1"/>
          <p:nvPr/>
        </p:nvSpPr>
        <p:spPr>
          <a:xfrm>
            <a:off x="2128070" y="1168255"/>
            <a:ext cx="8314644" cy="400110"/>
          </a:xfrm>
          <a:prstGeom prst="rect">
            <a:avLst/>
          </a:prstGeom>
          <a:noFill/>
        </p:spPr>
        <p:txBody>
          <a:bodyPr wrap="square" rtlCol="0">
            <a:spAutoFit/>
          </a:bodyPr>
          <a:lstStyle/>
          <a:p>
            <a:r>
              <a:rPr lang="es-ES" sz="2000" b="1" dirty="0">
                <a:solidFill>
                  <a:srgbClr val="293166"/>
                </a:solidFill>
                <a:cs typeface="Lato Bold"/>
              </a:rPr>
              <a:t>Ejecución de Gasto FRISCO Corte Noviembre de 2018-Sin Transferencias</a:t>
            </a:r>
          </a:p>
        </p:txBody>
      </p:sp>
      <p:pic>
        <p:nvPicPr>
          <p:cNvPr id="9" name="Imagen 8">
            <a:extLst>
              <a:ext uri="{FF2B5EF4-FFF2-40B4-BE49-F238E27FC236}">
                <a16:creationId xmlns:a16="http://schemas.microsoft.com/office/drawing/2014/main" id="{36DE3349-DF22-41D2-8560-88E0E2596C2E}"/>
              </a:ext>
            </a:extLst>
          </p:cNvPr>
          <p:cNvPicPr>
            <a:picLocks noChangeAspect="1"/>
          </p:cNvPicPr>
          <p:nvPr/>
        </p:nvPicPr>
        <p:blipFill>
          <a:blip r:embed="rId2"/>
          <a:stretch>
            <a:fillRect/>
          </a:stretch>
        </p:blipFill>
        <p:spPr>
          <a:xfrm>
            <a:off x="1775387" y="1739343"/>
            <a:ext cx="8797723" cy="1425433"/>
          </a:xfrm>
          <a:prstGeom prst="rect">
            <a:avLst/>
          </a:prstGeom>
        </p:spPr>
      </p:pic>
      <p:sp>
        <p:nvSpPr>
          <p:cNvPr id="10" name="Rectángulo 9">
            <a:extLst>
              <a:ext uri="{FF2B5EF4-FFF2-40B4-BE49-F238E27FC236}">
                <a16:creationId xmlns:a16="http://schemas.microsoft.com/office/drawing/2014/main" id="{1545EE3D-8BDA-45A8-9163-F407198A8992}"/>
              </a:ext>
            </a:extLst>
          </p:cNvPr>
          <p:cNvSpPr/>
          <p:nvPr/>
        </p:nvSpPr>
        <p:spPr>
          <a:xfrm>
            <a:off x="5008651" y="3297588"/>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1" name="Imagen 10">
            <a:extLst>
              <a:ext uri="{FF2B5EF4-FFF2-40B4-BE49-F238E27FC236}">
                <a16:creationId xmlns:a16="http://schemas.microsoft.com/office/drawing/2014/main" id="{EBF1E87B-B203-4849-AF6B-A84318E4E735}"/>
              </a:ext>
            </a:extLst>
          </p:cNvPr>
          <p:cNvPicPr>
            <a:picLocks noChangeAspect="1"/>
          </p:cNvPicPr>
          <p:nvPr/>
        </p:nvPicPr>
        <p:blipFill>
          <a:blip r:embed="rId3"/>
          <a:stretch>
            <a:fillRect/>
          </a:stretch>
        </p:blipFill>
        <p:spPr>
          <a:xfrm>
            <a:off x="4020378" y="3632308"/>
            <a:ext cx="4151245" cy="2699030"/>
          </a:xfrm>
          <a:prstGeom prst="rect">
            <a:avLst/>
          </a:prstGeom>
        </p:spPr>
      </p:pic>
      <p:sp>
        <p:nvSpPr>
          <p:cNvPr id="14" name="Rectángulo 13">
            <a:extLst>
              <a:ext uri="{FF2B5EF4-FFF2-40B4-BE49-F238E27FC236}">
                <a16:creationId xmlns:a16="http://schemas.microsoft.com/office/drawing/2014/main" id="{C252E816-ED65-4AF4-89DB-AB6BF501C1B8}"/>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21E96042-358E-4EB9-97C6-4CB9075F4BBB}"/>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6" name="Imagen 15">
            <a:extLst>
              <a:ext uri="{FF2B5EF4-FFF2-40B4-BE49-F238E27FC236}">
                <a16:creationId xmlns:a16="http://schemas.microsoft.com/office/drawing/2014/main" id="{A7B20448-C242-4F8D-8C8D-E58C55B224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7" name="Imagen 16">
            <a:extLst>
              <a:ext uri="{FF2B5EF4-FFF2-40B4-BE49-F238E27FC236}">
                <a16:creationId xmlns:a16="http://schemas.microsoft.com/office/drawing/2014/main" id="{5E2E4B5E-2B59-4B0F-98DB-080ABC86BA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8" name="Imagen 17">
            <a:extLst>
              <a:ext uri="{FF2B5EF4-FFF2-40B4-BE49-F238E27FC236}">
                <a16:creationId xmlns:a16="http://schemas.microsoft.com/office/drawing/2014/main" id="{B845F30D-6014-4C94-BD7C-467689AA2D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22289804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76982653-E55E-49BB-B494-885A644C088A}"/>
              </a:ext>
            </a:extLst>
          </p:cNvPr>
          <p:cNvSpPr txBox="1"/>
          <p:nvPr/>
        </p:nvSpPr>
        <p:spPr>
          <a:xfrm>
            <a:off x="2218650" y="1110162"/>
            <a:ext cx="7935083" cy="646331"/>
          </a:xfrm>
          <a:prstGeom prst="rect">
            <a:avLst/>
          </a:prstGeom>
          <a:noFill/>
        </p:spPr>
        <p:txBody>
          <a:bodyPr wrap="square" rtlCol="0">
            <a:spAutoFit/>
          </a:bodyPr>
          <a:lstStyle/>
          <a:p>
            <a:r>
              <a:rPr lang="es-ES" b="1" dirty="0">
                <a:solidFill>
                  <a:srgbClr val="293166"/>
                </a:solidFill>
                <a:latin typeface="+mj-lt"/>
                <a:cs typeface="Lato Bold"/>
              </a:rPr>
              <a:t>Ejecución de Gastos de Personal Extintos Corte Noviembre de 2018- FRISCO</a:t>
            </a:r>
          </a:p>
          <a:p>
            <a:endParaRPr lang="es-ES" dirty="0">
              <a:solidFill>
                <a:srgbClr val="A9A8A9"/>
              </a:solidFill>
              <a:latin typeface="Lato Bold"/>
              <a:cs typeface="Lato Bold"/>
            </a:endParaRPr>
          </a:p>
        </p:txBody>
      </p:sp>
      <p:pic>
        <p:nvPicPr>
          <p:cNvPr id="9" name="Imagen 8">
            <a:extLst>
              <a:ext uri="{FF2B5EF4-FFF2-40B4-BE49-F238E27FC236}">
                <a16:creationId xmlns:a16="http://schemas.microsoft.com/office/drawing/2014/main" id="{A6C96392-9A15-4326-BC24-E8120CCB0F9A}"/>
              </a:ext>
            </a:extLst>
          </p:cNvPr>
          <p:cNvPicPr>
            <a:picLocks noChangeAspect="1"/>
          </p:cNvPicPr>
          <p:nvPr/>
        </p:nvPicPr>
        <p:blipFill>
          <a:blip r:embed="rId2"/>
          <a:stretch>
            <a:fillRect/>
          </a:stretch>
        </p:blipFill>
        <p:spPr>
          <a:xfrm>
            <a:off x="1851033" y="1569478"/>
            <a:ext cx="8670318" cy="1827234"/>
          </a:xfrm>
          <a:prstGeom prst="rect">
            <a:avLst/>
          </a:prstGeom>
        </p:spPr>
      </p:pic>
      <p:sp>
        <p:nvSpPr>
          <p:cNvPr id="10" name="Rectángulo 9">
            <a:extLst>
              <a:ext uri="{FF2B5EF4-FFF2-40B4-BE49-F238E27FC236}">
                <a16:creationId xmlns:a16="http://schemas.microsoft.com/office/drawing/2014/main" id="{5F8A1CB8-94EE-43E9-9CE5-9367321684F5}"/>
              </a:ext>
            </a:extLst>
          </p:cNvPr>
          <p:cNvSpPr/>
          <p:nvPr/>
        </p:nvSpPr>
        <p:spPr>
          <a:xfrm>
            <a:off x="5098843" y="3587400"/>
            <a:ext cx="2174698" cy="369332"/>
          </a:xfrm>
          <a:prstGeom prst="rect">
            <a:avLst/>
          </a:prstGeom>
        </p:spPr>
        <p:txBody>
          <a:bodyPr wrap="none">
            <a:spAutoFit/>
          </a:bodyPr>
          <a:lstStyle/>
          <a:p>
            <a:pPr algn="r"/>
            <a:r>
              <a:rPr lang="es-ES" b="1" dirty="0">
                <a:solidFill>
                  <a:srgbClr val="0070C0"/>
                </a:solidFill>
                <a:cs typeface="Lato Regular"/>
              </a:rPr>
              <a:t>Participación de Giro</a:t>
            </a:r>
          </a:p>
        </p:txBody>
      </p:sp>
      <p:pic>
        <p:nvPicPr>
          <p:cNvPr id="11" name="Imagen 10">
            <a:extLst>
              <a:ext uri="{FF2B5EF4-FFF2-40B4-BE49-F238E27FC236}">
                <a16:creationId xmlns:a16="http://schemas.microsoft.com/office/drawing/2014/main" id="{1AE37DA5-913C-48D0-98C5-327E2704804E}"/>
              </a:ext>
            </a:extLst>
          </p:cNvPr>
          <p:cNvPicPr>
            <a:picLocks noChangeAspect="1"/>
          </p:cNvPicPr>
          <p:nvPr/>
        </p:nvPicPr>
        <p:blipFill>
          <a:blip r:embed="rId3"/>
          <a:stretch>
            <a:fillRect/>
          </a:stretch>
        </p:blipFill>
        <p:spPr>
          <a:xfrm>
            <a:off x="4256176" y="3922394"/>
            <a:ext cx="3860033" cy="2509692"/>
          </a:xfrm>
          <a:prstGeom prst="rect">
            <a:avLst/>
          </a:prstGeom>
        </p:spPr>
      </p:pic>
      <p:sp>
        <p:nvSpPr>
          <p:cNvPr id="14" name="Flecha: a la derecha 13">
            <a:hlinkClick r:id="rId4" action="ppaction://hlinksldjump"/>
            <a:extLst>
              <a:ext uri="{FF2B5EF4-FFF2-40B4-BE49-F238E27FC236}">
                <a16:creationId xmlns:a16="http://schemas.microsoft.com/office/drawing/2014/main" id="{BF3FC793-51A2-4EA6-9BBB-537DBAA555A4}"/>
              </a:ext>
            </a:extLst>
          </p:cNvPr>
          <p:cNvSpPr/>
          <p:nvPr/>
        </p:nvSpPr>
        <p:spPr>
          <a:xfrm>
            <a:off x="4075521" y="2588819"/>
            <a:ext cx="252064" cy="2061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F20BB18A-F658-4A20-8913-427E827D40C9}"/>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17673131-928E-4556-9DFE-21AD940BEAED}"/>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7" name="Imagen 16">
            <a:extLst>
              <a:ext uri="{FF2B5EF4-FFF2-40B4-BE49-F238E27FC236}">
                <a16:creationId xmlns:a16="http://schemas.microsoft.com/office/drawing/2014/main" id="{41C1916D-7767-4D53-8418-6E82F28546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8" name="Imagen 17">
            <a:extLst>
              <a:ext uri="{FF2B5EF4-FFF2-40B4-BE49-F238E27FC236}">
                <a16:creationId xmlns:a16="http://schemas.microsoft.com/office/drawing/2014/main" id="{63016414-A88B-4247-A238-50F33C6424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9" name="Imagen 18">
            <a:extLst>
              <a:ext uri="{FF2B5EF4-FFF2-40B4-BE49-F238E27FC236}">
                <a16:creationId xmlns:a16="http://schemas.microsoft.com/office/drawing/2014/main" id="{BF6E5E09-958F-4691-96FC-0121E28811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1385402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pic>
        <p:nvPicPr>
          <p:cNvPr id="12" name="Imagen 11">
            <a:extLst>
              <a:ext uri="{FF2B5EF4-FFF2-40B4-BE49-F238E27FC236}">
                <a16:creationId xmlns:a16="http://schemas.microsoft.com/office/drawing/2014/main" id="{1B3F4501-C85D-49DC-B80F-77B89AC87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458" y="0"/>
            <a:ext cx="2527343" cy="1043796"/>
          </a:xfrm>
          <a:prstGeom prst="rect">
            <a:avLst/>
          </a:prstGeom>
        </p:spPr>
      </p:pic>
      <p:pic>
        <p:nvPicPr>
          <p:cNvPr id="13" name="Imagen 12">
            <a:extLst>
              <a:ext uri="{FF2B5EF4-FFF2-40B4-BE49-F238E27FC236}">
                <a16:creationId xmlns:a16="http://schemas.microsoft.com/office/drawing/2014/main" id="{319BEFFC-68FD-4F41-8C59-CED45C2EEC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4800" y="0"/>
            <a:ext cx="2743200" cy="1043796"/>
          </a:xfrm>
          <a:prstGeom prst="rect">
            <a:avLst/>
          </a:prstGeom>
        </p:spPr>
      </p:pic>
      <p:sp>
        <p:nvSpPr>
          <p:cNvPr id="9" name="CuadroTexto 8">
            <a:extLst>
              <a:ext uri="{FF2B5EF4-FFF2-40B4-BE49-F238E27FC236}">
                <a16:creationId xmlns:a16="http://schemas.microsoft.com/office/drawing/2014/main" id="{65740602-3E0E-4CD9-B139-C5FBE47778A2}"/>
              </a:ext>
            </a:extLst>
          </p:cNvPr>
          <p:cNvSpPr txBox="1"/>
          <p:nvPr/>
        </p:nvSpPr>
        <p:spPr>
          <a:xfrm>
            <a:off x="2324725" y="1155317"/>
            <a:ext cx="8672807" cy="646331"/>
          </a:xfrm>
          <a:prstGeom prst="rect">
            <a:avLst/>
          </a:prstGeom>
          <a:noFill/>
        </p:spPr>
        <p:txBody>
          <a:bodyPr wrap="square" rtlCol="0">
            <a:spAutoFit/>
          </a:bodyPr>
          <a:lstStyle/>
          <a:p>
            <a:r>
              <a:rPr lang="es-ES" b="1" dirty="0">
                <a:solidFill>
                  <a:srgbClr val="293166"/>
                </a:solidFill>
                <a:latin typeface="+mj-lt"/>
                <a:cs typeface="Lato Bold"/>
              </a:rPr>
              <a:t>Ejecución de Gastos Generales y en Proceso Corte Noviembre de 2018- FRISCO</a:t>
            </a:r>
          </a:p>
          <a:p>
            <a:endParaRPr lang="es-ES" dirty="0">
              <a:solidFill>
                <a:srgbClr val="A9A8A9"/>
              </a:solidFill>
              <a:latin typeface="Lato Bold"/>
              <a:cs typeface="Lato Bold"/>
            </a:endParaRPr>
          </a:p>
        </p:txBody>
      </p:sp>
      <p:pic>
        <p:nvPicPr>
          <p:cNvPr id="10" name="Imagen 9">
            <a:extLst>
              <a:ext uri="{FF2B5EF4-FFF2-40B4-BE49-F238E27FC236}">
                <a16:creationId xmlns:a16="http://schemas.microsoft.com/office/drawing/2014/main" id="{26AA8E92-E6CD-463D-8B9F-4EDDCE280E47}"/>
              </a:ext>
            </a:extLst>
          </p:cNvPr>
          <p:cNvPicPr>
            <a:picLocks noChangeAspect="1"/>
          </p:cNvPicPr>
          <p:nvPr/>
        </p:nvPicPr>
        <p:blipFill>
          <a:blip r:embed="rId5"/>
          <a:stretch>
            <a:fillRect/>
          </a:stretch>
        </p:blipFill>
        <p:spPr>
          <a:xfrm>
            <a:off x="1882299" y="1599143"/>
            <a:ext cx="8672807" cy="4810047"/>
          </a:xfrm>
          <a:prstGeom prst="rect">
            <a:avLst/>
          </a:prstGeom>
        </p:spPr>
      </p:pic>
      <p:cxnSp>
        <p:nvCxnSpPr>
          <p:cNvPr id="11" name="Conector recto 10">
            <a:extLst>
              <a:ext uri="{FF2B5EF4-FFF2-40B4-BE49-F238E27FC236}">
                <a16:creationId xmlns:a16="http://schemas.microsoft.com/office/drawing/2014/main" id="{588BFA25-410F-48C2-A800-6FAB22BEDCD1}"/>
              </a:ext>
            </a:extLst>
          </p:cNvPr>
          <p:cNvCxnSpPr>
            <a:cxnSpLocks/>
          </p:cNvCxnSpPr>
          <p:nvPr/>
        </p:nvCxnSpPr>
        <p:spPr>
          <a:xfrm>
            <a:off x="1899839" y="4219305"/>
            <a:ext cx="8638014" cy="0"/>
          </a:xfrm>
          <a:prstGeom prst="line">
            <a:avLst/>
          </a:prstGeom>
          <a:ln w="317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4" name="Flecha: a la derecha 13">
            <a:hlinkClick r:id="rId6" action="ppaction://hlinksldjump"/>
            <a:extLst>
              <a:ext uri="{FF2B5EF4-FFF2-40B4-BE49-F238E27FC236}">
                <a16:creationId xmlns:a16="http://schemas.microsoft.com/office/drawing/2014/main" id="{33BB79F4-3847-4D4B-8892-D8150977CF3C}"/>
              </a:ext>
            </a:extLst>
          </p:cNvPr>
          <p:cNvSpPr/>
          <p:nvPr/>
        </p:nvSpPr>
        <p:spPr>
          <a:xfrm>
            <a:off x="4327585" y="3455327"/>
            <a:ext cx="252064" cy="2061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5" name="Flecha: a la derecha 14">
            <a:hlinkClick r:id="rId7" action="ppaction://hlinksldjump"/>
            <a:extLst>
              <a:ext uri="{FF2B5EF4-FFF2-40B4-BE49-F238E27FC236}">
                <a16:creationId xmlns:a16="http://schemas.microsoft.com/office/drawing/2014/main" id="{283F2175-45EE-472C-A0EC-11C527809D79}"/>
              </a:ext>
            </a:extLst>
          </p:cNvPr>
          <p:cNvSpPr/>
          <p:nvPr/>
        </p:nvSpPr>
        <p:spPr>
          <a:xfrm>
            <a:off x="4327585" y="5005037"/>
            <a:ext cx="252064" cy="2061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3A8A6543-7927-4F52-AFFD-D718BD9B5203}"/>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25BC7726-9409-460F-96DB-B6D6A16FA596}"/>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517711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367983" y="2022168"/>
            <a:ext cx="7796434" cy="2123658"/>
          </a:xfrm>
          <a:prstGeom prst="rect">
            <a:avLst/>
          </a:prstGeom>
          <a:noFill/>
        </p:spPr>
        <p:txBody>
          <a:bodyPr wrap="square" rtlCol="0">
            <a:spAutoFit/>
          </a:bodyPr>
          <a:lstStyle/>
          <a:p>
            <a:pPr algn="ctr"/>
            <a:r>
              <a:rPr lang="es-CO" sz="4400" b="1" dirty="0">
                <a:solidFill>
                  <a:srgbClr val="002060"/>
                </a:solidFill>
              </a:rPr>
              <a:t>2. CRONOGRAMA PRESENTACIÓN Y APROBACIÓN ESTADOS FINANCIEROS 2018</a:t>
            </a:r>
            <a:endParaRPr lang="es-ES" sz="4400" b="1" dirty="0">
              <a:solidFill>
                <a:srgbClr val="002060"/>
              </a:solidFill>
            </a:endParaRPr>
          </a:p>
        </p:txBody>
      </p:sp>
      <p:sp>
        <p:nvSpPr>
          <p:cNvPr id="10" name="Rectángulo 9">
            <a:extLst>
              <a:ext uri="{FF2B5EF4-FFF2-40B4-BE49-F238E27FC236}">
                <a16:creationId xmlns:a16="http://schemas.microsoft.com/office/drawing/2014/main" id="{D18A87A6-34AE-4AD5-A2EA-2F1B6D6CDA0C}"/>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CEC0494A-A85A-4C4E-A21E-B091DA17218E}"/>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13">
            <a:extLst>
              <a:ext uri="{FF2B5EF4-FFF2-40B4-BE49-F238E27FC236}">
                <a16:creationId xmlns:a16="http://schemas.microsoft.com/office/drawing/2014/main" id="{1A4E13F0-C402-49AD-913F-1B38B95A37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5" name="Imagen 14">
            <a:extLst>
              <a:ext uri="{FF2B5EF4-FFF2-40B4-BE49-F238E27FC236}">
                <a16:creationId xmlns:a16="http://schemas.microsoft.com/office/drawing/2014/main" id="{1FA82184-BBA8-4A81-A6DC-DD6C5D979D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6" name="Imagen 15">
            <a:extLst>
              <a:ext uri="{FF2B5EF4-FFF2-40B4-BE49-F238E27FC236}">
                <a16:creationId xmlns:a16="http://schemas.microsoft.com/office/drawing/2014/main" id="{F4DA7B2A-F744-47B9-9920-DE6B0B37FD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2678247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a 9">
            <a:extLst>
              <a:ext uri="{FF2B5EF4-FFF2-40B4-BE49-F238E27FC236}">
                <a16:creationId xmlns:a16="http://schemas.microsoft.com/office/drawing/2014/main" id="{3E06E63F-CDED-46C2-AAA0-3CDC59C66626}"/>
              </a:ext>
            </a:extLst>
          </p:cNvPr>
          <p:cNvGraphicFramePr>
            <a:graphicFrameLocks noGrp="1"/>
          </p:cNvGraphicFramePr>
          <p:nvPr>
            <p:extLst>
              <p:ext uri="{D42A27DB-BD31-4B8C-83A1-F6EECF244321}">
                <p14:modId xmlns:p14="http://schemas.microsoft.com/office/powerpoint/2010/main" val="1622878097"/>
              </p:ext>
            </p:extLst>
          </p:nvPr>
        </p:nvGraphicFramePr>
        <p:xfrm>
          <a:off x="2153728" y="1729067"/>
          <a:ext cx="8022566" cy="4243074"/>
        </p:xfrm>
        <a:graphic>
          <a:graphicData uri="http://schemas.openxmlformats.org/drawingml/2006/table">
            <a:tbl>
              <a:tblPr/>
              <a:tblGrid>
                <a:gridCol w="1709001">
                  <a:extLst>
                    <a:ext uri="{9D8B030D-6E8A-4147-A177-3AD203B41FA5}">
                      <a16:colId xmlns:a16="http://schemas.microsoft.com/office/drawing/2014/main" val="1080210192"/>
                    </a:ext>
                  </a:extLst>
                </a:gridCol>
                <a:gridCol w="6313565">
                  <a:extLst>
                    <a:ext uri="{9D8B030D-6E8A-4147-A177-3AD203B41FA5}">
                      <a16:colId xmlns:a16="http://schemas.microsoft.com/office/drawing/2014/main" val="1354249435"/>
                    </a:ext>
                  </a:extLst>
                </a:gridCol>
              </a:tblGrid>
              <a:tr h="367851">
                <a:tc gridSpan="2">
                  <a:txBody>
                    <a:bodyPr/>
                    <a:lstStyle/>
                    <a:p>
                      <a:pPr algn="ctr" fontAlgn="t"/>
                      <a:r>
                        <a:rPr lang="es-CO" sz="1800" b="1" i="0" u="sng" strike="noStrike" dirty="0">
                          <a:solidFill>
                            <a:srgbClr val="000000"/>
                          </a:solidFill>
                          <a:effectLst/>
                          <a:latin typeface="Arial Narrow" panose="020B0606020202030204" pitchFamily="34" charset="0"/>
                        </a:rPr>
                        <a:t>CRONOGRAMA PRESENTACIÓN Y APROBACIÓN ESTADOS FINANCIEROS SAE S.A.S.</a:t>
                      </a:r>
                    </a:p>
                  </a:txBody>
                  <a:tcPr marL="8555" marR="8555" marT="8555" marB="0">
                    <a:lnL>
                      <a:noFill/>
                    </a:lnL>
                    <a:lnR>
                      <a:noFill/>
                    </a:lnR>
                    <a:lnT>
                      <a:noFill/>
                    </a:lnT>
                    <a:lnB>
                      <a:noFill/>
                    </a:lnB>
                  </a:tcPr>
                </a:tc>
                <a:tc hMerge="1">
                  <a:txBody>
                    <a:bodyPr/>
                    <a:lstStyle/>
                    <a:p>
                      <a:endParaRPr lang="es-CO"/>
                    </a:p>
                  </a:txBody>
                  <a:tcPr/>
                </a:tc>
                <a:extLst>
                  <a:ext uri="{0D108BD9-81ED-4DB2-BD59-A6C34878D82A}">
                    <a16:rowId xmlns:a16="http://schemas.microsoft.com/office/drawing/2014/main" val="1667942198"/>
                  </a:ext>
                </a:extLst>
              </a:tr>
              <a:tr h="128697">
                <a:tc>
                  <a:txBody>
                    <a:bodyPr/>
                    <a:lstStyle/>
                    <a:p>
                      <a:pPr algn="ctr" fontAlgn="t"/>
                      <a:endParaRPr lang="es-CO" sz="2200" b="1" i="0" u="sng" strike="noStrike" dirty="0">
                        <a:solidFill>
                          <a:srgbClr val="000000"/>
                        </a:solidFill>
                        <a:effectLst/>
                        <a:latin typeface="Arial Narrow" panose="020B0606020202030204" pitchFamily="34" charset="0"/>
                      </a:endParaRPr>
                    </a:p>
                  </a:txBody>
                  <a:tcPr marL="8555" marR="8555" marT="8555" marB="0">
                    <a:lnL>
                      <a:noFill/>
                    </a:lnL>
                    <a:lnR>
                      <a:noFill/>
                    </a:lnR>
                    <a:lnT>
                      <a:noFill/>
                    </a:lnT>
                    <a:lnB>
                      <a:noFill/>
                    </a:lnB>
                  </a:tcPr>
                </a:tc>
                <a:tc>
                  <a:txBody>
                    <a:bodyPr/>
                    <a:lstStyle/>
                    <a:p>
                      <a:pPr algn="ctr" fontAlgn="t"/>
                      <a:endParaRPr lang="es-CO" sz="2200" b="1" i="0" u="sng" strike="noStrike" dirty="0">
                        <a:solidFill>
                          <a:srgbClr val="000000"/>
                        </a:solidFill>
                        <a:effectLst/>
                        <a:latin typeface="Arial Narrow" panose="020B0606020202030204" pitchFamily="34" charset="0"/>
                      </a:endParaRPr>
                    </a:p>
                  </a:txBody>
                  <a:tcPr marL="8555" marR="8555" marT="8555" marB="0">
                    <a:lnL>
                      <a:noFill/>
                    </a:lnL>
                    <a:lnR>
                      <a:noFill/>
                    </a:lnR>
                    <a:lnT>
                      <a:noFill/>
                    </a:lnT>
                    <a:lnB>
                      <a:noFill/>
                    </a:lnB>
                  </a:tcPr>
                </a:tc>
                <a:extLst>
                  <a:ext uri="{0D108BD9-81ED-4DB2-BD59-A6C34878D82A}">
                    <a16:rowId xmlns:a16="http://schemas.microsoft.com/office/drawing/2014/main" val="821301369"/>
                  </a:ext>
                </a:extLst>
              </a:tr>
              <a:tr h="149035">
                <a:tc>
                  <a:txBody>
                    <a:bodyPr/>
                    <a:lstStyle/>
                    <a:p>
                      <a:pPr algn="ctr" fontAlgn="ctr"/>
                      <a:r>
                        <a:rPr lang="es-CO" sz="1800" b="1" i="0" u="none" strike="noStrike" dirty="0">
                          <a:solidFill>
                            <a:srgbClr val="000000"/>
                          </a:solidFill>
                          <a:effectLst/>
                          <a:latin typeface="Arial Narrow" panose="020B0606020202030204" pitchFamily="34" charset="0"/>
                        </a:rPr>
                        <a:t>FECHA                                                                  </a:t>
                      </a:r>
                    </a:p>
                  </a:txBody>
                  <a:tcPr marL="8555" marR="8555" marT="855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s-CO" sz="1800" b="1" i="0" u="none" strike="noStrike" dirty="0">
                          <a:solidFill>
                            <a:srgbClr val="000000"/>
                          </a:solidFill>
                          <a:effectLst/>
                          <a:latin typeface="Arial Narrow" panose="020B0606020202030204" pitchFamily="34" charset="0"/>
                        </a:rPr>
                        <a:t>ACTIVIDAD</a:t>
                      </a:r>
                    </a:p>
                  </a:txBody>
                  <a:tcPr marL="8555" marR="8555" marT="855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8050925"/>
                  </a:ext>
                </a:extLst>
              </a:tr>
              <a:tr h="290859">
                <a:tc>
                  <a:txBody>
                    <a:bodyPr/>
                    <a:lstStyle/>
                    <a:p>
                      <a:pPr marL="0" algn="l" defTabSz="457200" rtl="0" eaLnBrk="1" fontAlgn="ctr" latinLnBrk="0" hangingPunct="1"/>
                      <a:r>
                        <a:rPr lang="es-CO" sz="1800" b="0" i="0" u="none" strike="noStrike" kern="1200" dirty="0">
                          <a:solidFill>
                            <a:srgbClr val="000000"/>
                          </a:solidFill>
                          <a:effectLst/>
                          <a:latin typeface="Arial Narrow" panose="020B0606020202030204" pitchFamily="34" charset="0"/>
                          <a:ea typeface="+mn-ea"/>
                          <a:cs typeface="+mn-cs"/>
                        </a:rPr>
                        <a:t>Febrero 8 de 2019</a:t>
                      </a:r>
                    </a:p>
                  </a:txBody>
                  <a:tcPr>
                    <a:lnT w="6350" cap="flat" cmpd="sng" algn="ctr">
                      <a:solidFill>
                        <a:srgbClr val="000000"/>
                      </a:solidFill>
                      <a:prstDash val="solid"/>
                      <a:round/>
                      <a:headEnd type="none" w="med" len="med"/>
                      <a:tailEnd type="none" w="med" len="med"/>
                    </a:lnT>
                  </a:tcPr>
                </a:tc>
                <a:tc>
                  <a:txBody>
                    <a:bodyPr/>
                    <a:lstStyle/>
                    <a:p>
                      <a:pPr marL="0" algn="l" defTabSz="457200" rtl="0" eaLnBrk="1" fontAlgn="ctr" latinLnBrk="0" hangingPunct="1"/>
                      <a:r>
                        <a:rPr lang="es-CO" sz="1800" b="0" i="0" u="none" strike="noStrike" kern="1200" dirty="0">
                          <a:solidFill>
                            <a:srgbClr val="000000"/>
                          </a:solidFill>
                          <a:effectLst/>
                          <a:latin typeface="Arial Narrow" panose="020B0606020202030204" pitchFamily="34" charset="0"/>
                          <a:ea typeface="+mn-ea"/>
                          <a:cs typeface="+mn-cs"/>
                        </a:rPr>
                        <a:t>Entrega de Información por parte de SAE</a:t>
                      </a:r>
                    </a:p>
                  </a:txBody>
                  <a:tcPr marL="8555" marR="8555" marT="8555" marB="0">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0365641"/>
                  </a:ext>
                </a:extLst>
              </a:tr>
              <a:tr h="0">
                <a:tc>
                  <a:txBody>
                    <a:bodyPr/>
                    <a:lstStyle/>
                    <a:p>
                      <a:pPr algn="l" fontAlgn="ctr"/>
                      <a:r>
                        <a:rPr lang="es-CO" sz="1800" b="0" i="0" u="none" strike="noStrike" dirty="0">
                          <a:solidFill>
                            <a:srgbClr val="000000"/>
                          </a:solidFill>
                          <a:effectLst/>
                          <a:latin typeface="Arial Narrow" panose="020B0606020202030204" pitchFamily="34" charset="0"/>
                        </a:rPr>
                        <a:t>Febrero 13 -2019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defTabSz="457200" rtl="0" eaLnBrk="1" fontAlgn="t" latinLnBrk="0" hangingPunct="1">
                        <a:lnSpc>
                          <a:spcPct val="100000"/>
                        </a:lnSpc>
                        <a:spcBef>
                          <a:spcPts val="0"/>
                        </a:spcBef>
                        <a:spcAft>
                          <a:spcPts val="0"/>
                        </a:spcAft>
                        <a:buClrTx/>
                        <a:buSzTx/>
                        <a:buFontTx/>
                        <a:buNone/>
                        <a:tabLst/>
                        <a:defRPr/>
                      </a:pPr>
                      <a:r>
                        <a:rPr lang="es-CO" sz="1800" b="0" i="0" u="none" strike="noStrike" dirty="0">
                          <a:solidFill>
                            <a:srgbClr val="000000"/>
                          </a:solidFill>
                          <a:effectLst/>
                          <a:latin typeface="Arial Narrow" panose="020B0606020202030204" pitchFamily="34" charset="0"/>
                        </a:rPr>
                        <a:t>Inicio Visita Revisoría Fiscal</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7341683"/>
                  </a:ext>
                </a:extLst>
              </a:tr>
              <a:tr h="216738">
                <a:tc>
                  <a:txBody>
                    <a:bodyPr/>
                    <a:lstStyle/>
                    <a:p>
                      <a:pPr algn="l" fontAlgn="ctr"/>
                      <a:r>
                        <a:rPr lang="es-CO" sz="1800" b="0" i="0" u="none" strike="noStrike" dirty="0">
                          <a:solidFill>
                            <a:srgbClr val="000000"/>
                          </a:solidFill>
                          <a:effectLst/>
                          <a:latin typeface="Arial Narrow" panose="020B0606020202030204" pitchFamily="34" charset="0"/>
                        </a:rPr>
                        <a:t>Febrero 15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Entrega de Información Complementaria - Notas a los E.F. por parte de SAE</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7340075"/>
                  </a:ext>
                </a:extLst>
              </a:tr>
              <a:tr h="322052">
                <a:tc>
                  <a:txBody>
                    <a:bodyPr/>
                    <a:lstStyle/>
                    <a:p>
                      <a:pPr algn="l" fontAlgn="ctr"/>
                      <a:r>
                        <a:rPr lang="es-CO" sz="1800" b="0" i="0" u="none" strike="noStrike" dirty="0">
                          <a:solidFill>
                            <a:srgbClr val="000000"/>
                          </a:solidFill>
                          <a:effectLst/>
                          <a:latin typeface="Arial Narrow" panose="020B0606020202030204" pitchFamily="34" charset="0"/>
                        </a:rPr>
                        <a:t>Febrero 22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Entrega Dictamen Preliminar por parte de Revisoría Fiscal</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7840304"/>
                  </a:ext>
                </a:extLst>
              </a:tr>
              <a:tr h="276045">
                <a:tc>
                  <a:txBody>
                    <a:bodyPr/>
                    <a:lstStyle/>
                    <a:p>
                      <a:pPr algn="l" fontAlgn="ctr"/>
                      <a:r>
                        <a:rPr lang="es-CO" sz="1800" b="0" i="0" u="none" strike="noStrike" dirty="0">
                          <a:solidFill>
                            <a:srgbClr val="000000"/>
                          </a:solidFill>
                          <a:effectLst/>
                          <a:latin typeface="Arial Narrow" panose="020B0606020202030204" pitchFamily="34" charset="0"/>
                        </a:rPr>
                        <a:t>Febrero 22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Entrega Información Preliminar a CISA</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5688850"/>
                  </a:ext>
                </a:extLst>
              </a:tr>
              <a:tr h="290859">
                <a:tc>
                  <a:txBody>
                    <a:bodyPr/>
                    <a:lstStyle/>
                    <a:p>
                      <a:pPr algn="l" fontAlgn="ctr"/>
                      <a:r>
                        <a:rPr lang="es-CO" sz="1800" b="0" i="0" u="none" strike="noStrike" dirty="0">
                          <a:solidFill>
                            <a:srgbClr val="000000"/>
                          </a:solidFill>
                          <a:effectLst/>
                          <a:latin typeface="Arial Narrow" panose="020B0606020202030204" pitchFamily="34" charset="0"/>
                        </a:rPr>
                        <a:t>Febrero 25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Comité Financiero - Presentación E.F. corte Dic./2018</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6742755"/>
                  </a:ext>
                </a:extLst>
              </a:tr>
              <a:tr h="290859">
                <a:tc>
                  <a:txBody>
                    <a:bodyPr/>
                    <a:lstStyle/>
                    <a:p>
                      <a:pPr algn="l" fontAlgn="ctr"/>
                      <a:r>
                        <a:rPr lang="es-CO" sz="1800" b="0" i="0" u="none" strike="noStrike" dirty="0">
                          <a:solidFill>
                            <a:srgbClr val="000000"/>
                          </a:solidFill>
                          <a:effectLst/>
                          <a:latin typeface="Arial Narrow" panose="020B0606020202030204" pitchFamily="34" charset="0"/>
                        </a:rPr>
                        <a:t>Febrero 28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Junta Directiva - Presentación y Aprobación E.F. corte Dic./2018</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9634213"/>
                  </a:ext>
                </a:extLst>
              </a:tr>
              <a:tr h="290859">
                <a:tc>
                  <a:txBody>
                    <a:bodyPr/>
                    <a:lstStyle/>
                    <a:p>
                      <a:pPr algn="l" fontAlgn="ctr"/>
                      <a:r>
                        <a:rPr lang="es-CO" sz="1800" b="0" i="0" u="none" strike="noStrike" dirty="0">
                          <a:solidFill>
                            <a:srgbClr val="000000"/>
                          </a:solidFill>
                          <a:effectLst/>
                          <a:latin typeface="Arial Narrow" panose="020B0606020202030204" pitchFamily="34" charset="0"/>
                        </a:rPr>
                        <a:t>Marzo 8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Citación Asamblea Ordinaria</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2289132"/>
                  </a:ext>
                </a:extLst>
              </a:tr>
              <a:tr h="290859">
                <a:tc>
                  <a:txBody>
                    <a:bodyPr/>
                    <a:lstStyle/>
                    <a:p>
                      <a:pPr algn="l" fontAlgn="ctr"/>
                      <a:r>
                        <a:rPr lang="es-CO" sz="1800" b="0" i="0" u="none" strike="noStrike" dirty="0">
                          <a:solidFill>
                            <a:srgbClr val="000000"/>
                          </a:solidFill>
                          <a:effectLst/>
                          <a:latin typeface="Arial Narrow" panose="020B0606020202030204" pitchFamily="34" charset="0"/>
                        </a:rPr>
                        <a:t>Marzo 15 – 2019</a:t>
                      </a:r>
                    </a:p>
                  </a:txBody>
                  <a:tcPr marL="8555" marR="8555" marT="85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CO" sz="1800" b="0" i="0" u="none" strike="noStrike" dirty="0">
                          <a:solidFill>
                            <a:srgbClr val="000000"/>
                          </a:solidFill>
                          <a:effectLst/>
                          <a:latin typeface="Arial Narrow" panose="020B0606020202030204" pitchFamily="34" charset="0"/>
                        </a:rPr>
                        <a:t>Asamblea Ordinaria de Accionistas</a:t>
                      </a:r>
                    </a:p>
                  </a:txBody>
                  <a:tcPr marL="8555" marR="8555" marT="85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281835"/>
                  </a:ext>
                </a:extLst>
              </a:tr>
            </a:tbl>
          </a:graphicData>
        </a:graphic>
      </p:graphicFrame>
      <p:sp>
        <p:nvSpPr>
          <p:cNvPr id="9" name="Rectángulo 8">
            <a:extLst>
              <a:ext uri="{FF2B5EF4-FFF2-40B4-BE49-F238E27FC236}">
                <a16:creationId xmlns:a16="http://schemas.microsoft.com/office/drawing/2014/main" id="{EDC70FA0-AE0B-4434-8FF0-F420AFCFA237}"/>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F27F8183-1F58-4E4D-BA24-7E22E09AA761}"/>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13">
            <a:extLst>
              <a:ext uri="{FF2B5EF4-FFF2-40B4-BE49-F238E27FC236}">
                <a16:creationId xmlns:a16="http://schemas.microsoft.com/office/drawing/2014/main" id="{AFA3DC0F-79BD-49AE-B47A-118BB7A2FC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5" name="Imagen 14">
            <a:extLst>
              <a:ext uri="{FF2B5EF4-FFF2-40B4-BE49-F238E27FC236}">
                <a16:creationId xmlns:a16="http://schemas.microsoft.com/office/drawing/2014/main" id="{5DECF3C8-D3EA-4D0F-93E4-1533A0295F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6" name="Imagen 15">
            <a:extLst>
              <a:ext uri="{FF2B5EF4-FFF2-40B4-BE49-F238E27FC236}">
                <a16:creationId xmlns:a16="http://schemas.microsoft.com/office/drawing/2014/main" id="{B241A129-7421-4DCD-9DDF-CC7B02E0F8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1986851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446550"/>
          </a:xfrm>
          <a:prstGeom prst="rect">
            <a:avLst/>
          </a:prstGeom>
          <a:noFill/>
        </p:spPr>
        <p:txBody>
          <a:bodyPr wrap="square" rtlCol="0">
            <a:spAutoFit/>
          </a:bodyPr>
          <a:lstStyle/>
          <a:p>
            <a:pPr algn="ctr"/>
            <a:r>
              <a:rPr lang="es-CO" sz="4400" b="1" dirty="0">
                <a:solidFill>
                  <a:srgbClr val="002060"/>
                </a:solidFill>
              </a:rPr>
              <a:t>3. PORTAFOLIO</a:t>
            </a:r>
          </a:p>
          <a:p>
            <a:pPr algn="ctr"/>
            <a:r>
              <a:rPr lang="es-CO" sz="4400" b="1" dirty="0">
                <a:solidFill>
                  <a:srgbClr val="002060"/>
                </a:solidFill>
              </a:rPr>
              <a:t> A 30 DE NOVIEMBRE DE 2018</a:t>
            </a:r>
            <a:endParaRPr lang="es-ES" sz="4400" b="1" dirty="0">
              <a:solidFill>
                <a:srgbClr val="002060"/>
              </a:solidFill>
            </a:endParaRPr>
          </a:p>
        </p:txBody>
      </p:sp>
      <p:sp>
        <p:nvSpPr>
          <p:cNvPr id="10" name="Rectángulo 9">
            <a:extLst>
              <a:ext uri="{FF2B5EF4-FFF2-40B4-BE49-F238E27FC236}">
                <a16:creationId xmlns:a16="http://schemas.microsoft.com/office/drawing/2014/main" id="{7B82ED49-0D95-4567-8108-D6C02A938558}"/>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C1598904-40C0-4A57-83C2-A24A78587D02}"/>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13">
            <a:extLst>
              <a:ext uri="{FF2B5EF4-FFF2-40B4-BE49-F238E27FC236}">
                <a16:creationId xmlns:a16="http://schemas.microsoft.com/office/drawing/2014/main" id="{57BEF775-A289-404E-B73A-3621A77A6A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5" name="Imagen 14">
            <a:extLst>
              <a:ext uri="{FF2B5EF4-FFF2-40B4-BE49-F238E27FC236}">
                <a16:creationId xmlns:a16="http://schemas.microsoft.com/office/drawing/2014/main" id="{44143EA8-90DF-4915-8906-49D4D9163D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6" name="Imagen 15">
            <a:extLst>
              <a:ext uri="{FF2B5EF4-FFF2-40B4-BE49-F238E27FC236}">
                <a16:creationId xmlns:a16="http://schemas.microsoft.com/office/drawing/2014/main" id="{77066EF7-DBA1-4A77-B23C-8C6E7DDE39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4005949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NOVIEMBRE 2018 </a:t>
            </a:r>
          </a:p>
        </p:txBody>
      </p:sp>
      <p:graphicFrame>
        <p:nvGraphicFramePr>
          <p:cNvPr id="15" name="Tabla 14">
            <a:extLst>
              <a:ext uri="{FF2B5EF4-FFF2-40B4-BE49-F238E27FC236}">
                <a16:creationId xmlns:a16="http://schemas.microsoft.com/office/drawing/2014/main" id="{79BC1D92-8F06-497A-8044-41D0A2015C63}"/>
              </a:ext>
            </a:extLst>
          </p:cNvPr>
          <p:cNvGraphicFramePr>
            <a:graphicFrameLocks noGrp="1"/>
          </p:cNvGraphicFramePr>
          <p:nvPr>
            <p:extLst/>
          </p:nvPr>
        </p:nvGraphicFramePr>
        <p:xfrm>
          <a:off x="1994142" y="1405324"/>
          <a:ext cx="8214505" cy="2538339"/>
        </p:xfrm>
        <a:graphic>
          <a:graphicData uri="http://schemas.openxmlformats.org/drawingml/2006/table">
            <a:tbl>
              <a:tblPr/>
              <a:tblGrid>
                <a:gridCol w="2264666">
                  <a:extLst>
                    <a:ext uri="{9D8B030D-6E8A-4147-A177-3AD203B41FA5}">
                      <a16:colId xmlns:a16="http://schemas.microsoft.com/office/drawing/2014/main" val="303225154"/>
                    </a:ext>
                  </a:extLst>
                </a:gridCol>
                <a:gridCol w="1356088">
                  <a:extLst>
                    <a:ext uri="{9D8B030D-6E8A-4147-A177-3AD203B41FA5}">
                      <a16:colId xmlns:a16="http://schemas.microsoft.com/office/drawing/2014/main" val="1877884927"/>
                    </a:ext>
                  </a:extLst>
                </a:gridCol>
                <a:gridCol w="1559503">
                  <a:extLst>
                    <a:ext uri="{9D8B030D-6E8A-4147-A177-3AD203B41FA5}">
                      <a16:colId xmlns:a16="http://schemas.microsoft.com/office/drawing/2014/main" val="3848573420"/>
                    </a:ext>
                  </a:extLst>
                </a:gridCol>
                <a:gridCol w="1600184">
                  <a:extLst>
                    <a:ext uri="{9D8B030D-6E8A-4147-A177-3AD203B41FA5}">
                      <a16:colId xmlns:a16="http://schemas.microsoft.com/office/drawing/2014/main" val="1118888133"/>
                    </a:ext>
                  </a:extLst>
                </a:gridCol>
                <a:gridCol w="1434064">
                  <a:extLst>
                    <a:ext uri="{9D8B030D-6E8A-4147-A177-3AD203B41FA5}">
                      <a16:colId xmlns:a16="http://schemas.microsoft.com/office/drawing/2014/main" val="1750591246"/>
                    </a:ext>
                  </a:extLst>
                </a:gridCol>
              </a:tblGrid>
              <a:tr h="176640">
                <a:tc>
                  <a:txBody>
                    <a:bodyPr/>
                    <a:lstStyle/>
                    <a:p>
                      <a:pPr algn="l" fontAlgn="b"/>
                      <a:endParaRPr lang="es-CO"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s-CO"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gridSpan="2">
                  <a:txBody>
                    <a:bodyPr/>
                    <a:lstStyle/>
                    <a:p>
                      <a:pPr algn="ctr" fontAlgn="b"/>
                      <a:r>
                        <a:rPr lang="es-CO" sz="1100" b="0" i="0" u="none" strike="noStrike">
                          <a:solidFill>
                            <a:srgbClr val="000000"/>
                          </a:solidFill>
                          <a:effectLst/>
                          <a:latin typeface="Arial Narrow" panose="020B0606020202030204" pitchFamily="34" charset="0"/>
                        </a:rPr>
                        <a:t>CIFRAS EN MILLONES DE PESOS </a:t>
                      </a:r>
                    </a:p>
                  </a:txBody>
                  <a:tcPr marL="9525" marR="9525" marT="9525" marB="0" anchor="b">
                    <a:lnL>
                      <a:noFill/>
                    </a:lnL>
                    <a:lnR>
                      <a:noFill/>
                    </a:lnR>
                    <a:lnT>
                      <a:noFill/>
                    </a:lnT>
                    <a:lnB>
                      <a:noFill/>
                    </a:lnB>
                  </a:tcPr>
                </a:tc>
                <a:tc hMerge="1">
                  <a:txBody>
                    <a:bodyPr/>
                    <a:lstStyle/>
                    <a:p>
                      <a:endParaRPr lang="es-CO"/>
                    </a:p>
                  </a:txBody>
                  <a:tcPr/>
                </a:tc>
                <a:extLst>
                  <a:ext uri="{0D108BD9-81ED-4DB2-BD59-A6C34878D82A}">
                    <a16:rowId xmlns:a16="http://schemas.microsoft.com/office/drawing/2014/main" val="2025064645"/>
                  </a:ext>
                </a:extLst>
              </a:tr>
              <a:tr h="578094">
                <a:tc>
                  <a:txBody>
                    <a:bodyPr/>
                    <a:lstStyle/>
                    <a:p>
                      <a:pPr algn="ctr" fontAlgn="ctr"/>
                      <a:r>
                        <a:rPr lang="es-CO" sz="1400" b="1" i="0" u="none" strike="noStrike">
                          <a:solidFill>
                            <a:srgbClr val="FFFFFF"/>
                          </a:solidFill>
                          <a:effectLst/>
                          <a:latin typeface="Arial Narrow" panose="020B0606020202030204" pitchFamily="34" charset="0"/>
                        </a:rPr>
                        <a:t>COMPOSICION DEL PORTAFOLIO </a:t>
                      </a:r>
                    </a:p>
                  </a:txBody>
                  <a:tcPr marL="9525" marR="9525" marT="9525" marB="0" anchor="ctr">
                    <a:lnL>
                      <a:noFill/>
                    </a:lnL>
                    <a:lnR>
                      <a:noFill/>
                    </a:lnR>
                    <a:lnT>
                      <a:noFill/>
                    </a:lnT>
                    <a:lnB>
                      <a:noFill/>
                    </a:lnB>
                    <a:solidFill>
                      <a:srgbClr val="C65911"/>
                    </a:solidFill>
                  </a:tcPr>
                </a:tc>
                <a:tc>
                  <a:txBody>
                    <a:bodyPr/>
                    <a:lstStyle/>
                    <a:p>
                      <a:pPr algn="ctr" fontAlgn="ctr"/>
                      <a:r>
                        <a:rPr lang="es-CO" sz="1400" b="1" i="0" u="none" strike="noStrike" dirty="0">
                          <a:solidFill>
                            <a:srgbClr val="FFFFFF"/>
                          </a:solidFill>
                          <a:effectLst/>
                          <a:latin typeface="Arial Narrow" panose="020B0606020202030204" pitchFamily="34" charset="0"/>
                        </a:rPr>
                        <a:t>EXTINTOS</a:t>
                      </a:r>
                    </a:p>
                  </a:txBody>
                  <a:tcPr marL="9525" marR="9525" marT="9525" marB="0" anchor="ctr">
                    <a:lnL>
                      <a:noFill/>
                    </a:lnL>
                    <a:lnR>
                      <a:noFill/>
                    </a:lnR>
                    <a:lnT>
                      <a:noFill/>
                    </a:lnT>
                    <a:lnB>
                      <a:noFill/>
                    </a:lnB>
                    <a:solidFill>
                      <a:srgbClr val="C65911"/>
                    </a:solidFill>
                  </a:tcPr>
                </a:tc>
                <a:tc>
                  <a:txBody>
                    <a:bodyPr/>
                    <a:lstStyle/>
                    <a:p>
                      <a:pPr algn="ctr" fontAlgn="ctr"/>
                      <a:r>
                        <a:rPr lang="es-CO" sz="1400" b="1" i="0" u="none" strike="noStrike" dirty="0">
                          <a:solidFill>
                            <a:srgbClr val="FFFFFF"/>
                          </a:solidFill>
                          <a:effectLst/>
                          <a:latin typeface="Arial Narrow" panose="020B0606020202030204" pitchFamily="34" charset="0"/>
                        </a:rPr>
                        <a:t>EN PROCESO EXTINCION </a:t>
                      </a:r>
                    </a:p>
                  </a:txBody>
                  <a:tcPr marL="9525" marR="9525" marT="9525" marB="0" anchor="ctr">
                    <a:lnL>
                      <a:noFill/>
                    </a:lnL>
                    <a:lnR>
                      <a:noFill/>
                    </a:lnR>
                    <a:lnT>
                      <a:noFill/>
                    </a:lnT>
                    <a:lnB>
                      <a:noFill/>
                    </a:lnB>
                    <a:solidFill>
                      <a:srgbClr val="C65911"/>
                    </a:solidFill>
                  </a:tcPr>
                </a:tc>
                <a:tc>
                  <a:txBody>
                    <a:bodyPr/>
                    <a:lstStyle/>
                    <a:p>
                      <a:pPr algn="ctr" fontAlgn="ctr"/>
                      <a:r>
                        <a:rPr lang="es-CO" sz="1400" b="1" i="0" u="none" strike="noStrike" dirty="0">
                          <a:solidFill>
                            <a:srgbClr val="FFFFFF"/>
                          </a:solidFill>
                          <a:effectLst/>
                          <a:latin typeface="Arial Narrow" panose="020B0606020202030204" pitchFamily="34" charset="0"/>
                        </a:rPr>
                        <a:t>TOTAL PORTAFOLIO NOVIEMBRE/2018</a:t>
                      </a:r>
                    </a:p>
                  </a:txBody>
                  <a:tcPr marL="9525" marR="9525" marT="9525" marB="0" anchor="ctr">
                    <a:lnL>
                      <a:noFill/>
                    </a:lnL>
                    <a:lnR>
                      <a:noFill/>
                    </a:lnR>
                    <a:lnT>
                      <a:noFill/>
                    </a:lnT>
                    <a:lnB>
                      <a:noFill/>
                    </a:lnB>
                    <a:solidFill>
                      <a:srgbClr val="C65911"/>
                    </a:solidFill>
                  </a:tcPr>
                </a:tc>
                <a:tc>
                  <a:txBody>
                    <a:bodyPr/>
                    <a:lstStyle/>
                    <a:p>
                      <a:pPr algn="ctr" fontAlgn="ctr"/>
                      <a:r>
                        <a:rPr lang="es-CO" sz="1400" b="1" i="0" u="none" strike="noStrike">
                          <a:solidFill>
                            <a:srgbClr val="FFFFFF"/>
                          </a:solidFill>
                          <a:effectLst/>
                          <a:latin typeface="Arial Narrow" panose="020B0606020202030204" pitchFamily="34" charset="0"/>
                        </a:rPr>
                        <a:t>PART.%</a:t>
                      </a:r>
                    </a:p>
                  </a:txBody>
                  <a:tcPr marL="9525" marR="9525" marT="9525" marB="0" anchor="ctr">
                    <a:lnL>
                      <a:noFill/>
                    </a:lnL>
                    <a:lnR>
                      <a:noFill/>
                    </a:lnR>
                    <a:lnT>
                      <a:noFill/>
                    </a:lnT>
                    <a:lnB>
                      <a:noFill/>
                    </a:lnB>
                    <a:solidFill>
                      <a:srgbClr val="C65911"/>
                    </a:solidFill>
                  </a:tcPr>
                </a:tc>
                <a:extLst>
                  <a:ext uri="{0D108BD9-81ED-4DB2-BD59-A6C34878D82A}">
                    <a16:rowId xmlns:a16="http://schemas.microsoft.com/office/drawing/2014/main" val="3696761713"/>
                  </a:ext>
                </a:extLst>
              </a:tr>
              <a:tr h="211384">
                <a:tc>
                  <a:txBody>
                    <a:bodyPr/>
                    <a:lstStyle/>
                    <a:p>
                      <a:pPr algn="l" fontAlgn="b"/>
                      <a:r>
                        <a:rPr lang="es-CO" sz="1400" b="0" i="0" u="none" strike="noStrike">
                          <a:solidFill>
                            <a:srgbClr val="000000"/>
                          </a:solidFill>
                          <a:effectLst/>
                          <a:latin typeface="Arial Narrow" panose="020B0606020202030204" pitchFamily="34" charset="0"/>
                        </a:rPr>
                        <a:t>Bancos Nacionales</a:t>
                      </a:r>
                    </a:p>
                  </a:txBody>
                  <a:tcPr marL="9525" marR="9525" marT="9525" marB="0" anchor="b">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3,866.00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7,820.00 </a:t>
                      </a:r>
                    </a:p>
                  </a:txBody>
                  <a:tcPr marL="9525" marR="9525" marT="9525" marB="0" anchor="ctr">
                    <a:lnL>
                      <a:noFill/>
                    </a:lnL>
                    <a:lnR>
                      <a:noFill/>
                    </a:lnR>
                    <a:lnT>
                      <a:noFill/>
                    </a:lnT>
                    <a:lnB>
                      <a:noFill/>
                    </a:lnB>
                  </a:tcPr>
                </a:tc>
                <a:tc>
                  <a:txBody>
                    <a:bodyPr/>
                    <a:lstStyle/>
                    <a:p>
                      <a:pPr algn="l" fontAlgn="ctr"/>
                      <a:r>
                        <a:rPr lang="es-CO" sz="1400" b="0" i="0" u="none" strike="noStrike" dirty="0">
                          <a:solidFill>
                            <a:srgbClr val="000000"/>
                          </a:solidFill>
                          <a:effectLst/>
                          <a:latin typeface="Arial Narrow" panose="020B0606020202030204" pitchFamily="34" charset="0"/>
                        </a:rPr>
                        <a:t>                  11,686.00 </a:t>
                      </a:r>
                    </a:p>
                  </a:txBody>
                  <a:tcPr marL="9525" marR="9525" marT="9525" marB="0" anchor="ctr">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1.45%</a:t>
                      </a:r>
                    </a:p>
                  </a:txBody>
                  <a:tcPr marL="9525" marR="9525" marT="9525" marB="0" anchor="b">
                    <a:lnL>
                      <a:noFill/>
                    </a:lnL>
                    <a:lnR>
                      <a:noFill/>
                    </a:lnR>
                    <a:lnT>
                      <a:noFill/>
                    </a:lnT>
                    <a:lnB>
                      <a:noFill/>
                    </a:lnB>
                  </a:tcPr>
                </a:tc>
                <a:extLst>
                  <a:ext uri="{0D108BD9-81ED-4DB2-BD59-A6C34878D82A}">
                    <a16:rowId xmlns:a16="http://schemas.microsoft.com/office/drawing/2014/main" val="3497380701"/>
                  </a:ext>
                </a:extLst>
              </a:tr>
              <a:tr h="211384">
                <a:tc>
                  <a:txBody>
                    <a:bodyPr/>
                    <a:lstStyle/>
                    <a:p>
                      <a:pPr algn="l" fontAlgn="b"/>
                      <a:r>
                        <a:rPr lang="es-CO" sz="1400" b="0" i="0" u="none" strike="noStrike">
                          <a:solidFill>
                            <a:srgbClr val="000000"/>
                          </a:solidFill>
                          <a:effectLst/>
                          <a:latin typeface="Arial Narrow" panose="020B0606020202030204" pitchFamily="34" charset="0"/>
                        </a:rPr>
                        <a:t>Bancos Internacionales</a:t>
                      </a:r>
                    </a:p>
                  </a:txBody>
                  <a:tcPr marL="9525" marR="9525" marT="9525" marB="0" anchor="b">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244.00 </a:t>
                      </a:r>
                    </a:p>
                  </a:txBody>
                  <a:tcPr marL="9525" marR="9525" marT="9525" marB="0" anchor="ctr">
                    <a:lnL>
                      <a:noFill/>
                    </a:lnL>
                    <a:lnR>
                      <a:noFill/>
                    </a:lnR>
                    <a:lnT>
                      <a:noFill/>
                    </a:lnT>
                    <a:lnB>
                      <a:noFill/>
                    </a:lnB>
                  </a:tcPr>
                </a:tc>
                <a:tc>
                  <a:txBody>
                    <a:bodyPr/>
                    <a:lstStyle/>
                    <a:p>
                      <a:pPr algn="l" fontAlgn="ctr"/>
                      <a:r>
                        <a:rPr lang="es-CO" sz="1400" b="0" i="0" u="none" strike="noStrike" dirty="0">
                          <a:solidFill>
                            <a:srgbClr val="000000"/>
                          </a:solidFill>
                          <a:effectLst/>
                          <a:latin typeface="Arial Narrow" panose="020B0606020202030204" pitchFamily="34" charset="0"/>
                        </a:rPr>
                        <a:t>                        244.00 </a:t>
                      </a:r>
                    </a:p>
                  </a:txBody>
                  <a:tcPr marL="9525" marR="9525" marT="9525" marB="0" anchor="ctr">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0.03%</a:t>
                      </a:r>
                    </a:p>
                  </a:txBody>
                  <a:tcPr marL="9525" marR="9525" marT="9525" marB="0" anchor="b">
                    <a:lnL>
                      <a:noFill/>
                    </a:lnL>
                    <a:lnR>
                      <a:noFill/>
                    </a:lnR>
                    <a:lnT>
                      <a:noFill/>
                    </a:lnT>
                    <a:lnB>
                      <a:noFill/>
                    </a:lnB>
                  </a:tcPr>
                </a:tc>
                <a:extLst>
                  <a:ext uri="{0D108BD9-81ED-4DB2-BD59-A6C34878D82A}">
                    <a16:rowId xmlns:a16="http://schemas.microsoft.com/office/drawing/2014/main" val="1620083666"/>
                  </a:ext>
                </a:extLst>
              </a:tr>
              <a:tr h="211384">
                <a:tc>
                  <a:txBody>
                    <a:bodyPr/>
                    <a:lstStyle/>
                    <a:p>
                      <a:pPr algn="l" fontAlgn="b"/>
                      <a:r>
                        <a:rPr lang="es-CO" sz="1400" b="0" i="0" u="none" strike="noStrike">
                          <a:solidFill>
                            <a:srgbClr val="000000"/>
                          </a:solidFill>
                          <a:effectLst/>
                          <a:latin typeface="Arial Narrow" panose="020B0606020202030204" pitchFamily="34" charset="0"/>
                        </a:rPr>
                        <a:t>FIC</a:t>
                      </a:r>
                    </a:p>
                  </a:txBody>
                  <a:tcPr marL="9525" marR="9525" marT="9525" marB="0" anchor="b">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60,517.00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262,484.00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323,001.00 </a:t>
                      </a:r>
                    </a:p>
                  </a:txBody>
                  <a:tcPr marL="9525" marR="9525" marT="9525" marB="0" anchor="ctr">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40.17%</a:t>
                      </a:r>
                    </a:p>
                  </a:txBody>
                  <a:tcPr marL="9525" marR="9525" marT="9525" marB="0" anchor="b">
                    <a:lnL>
                      <a:noFill/>
                    </a:lnL>
                    <a:lnR>
                      <a:noFill/>
                    </a:lnR>
                    <a:lnT>
                      <a:noFill/>
                    </a:lnT>
                    <a:lnB>
                      <a:noFill/>
                    </a:lnB>
                  </a:tcPr>
                </a:tc>
                <a:extLst>
                  <a:ext uri="{0D108BD9-81ED-4DB2-BD59-A6C34878D82A}">
                    <a16:rowId xmlns:a16="http://schemas.microsoft.com/office/drawing/2014/main" val="2548384258"/>
                  </a:ext>
                </a:extLst>
              </a:tr>
              <a:tr h="211384">
                <a:tc>
                  <a:txBody>
                    <a:bodyPr/>
                    <a:lstStyle/>
                    <a:p>
                      <a:pPr algn="l" fontAlgn="b"/>
                      <a:r>
                        <a:rPr lang="es-CO" sz="1400" b="0" i="0" u="none" strike="noStrike">
                          <a:solidFill>
                            <a:srgbClr val="000000"/>
                          </a:solidFill>
                          <a:effectLst/>
                          <a:latin typeface="Arial Narrow" panose="020B0606020202030204" pitchFamily="34" charset="0"/>
                        </a:rPr>
                        <a:t>TES</a:t>
                      </a:r>
                    </a:p>
                  </a:txBody>
                  <a:tcPr marL="9525" marR="9525" marT="9525" marB="0" anchor="b">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61,320.00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195,384.00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256,704.00 </a:t>
                      </a:r>
                    </a:p>
                  </a:txBody>
                  <a:tcPr marL="9525" marR="9525" marT="9525" marB="0" anchor="ctr">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31.92%</a:t>
                      </a:r>
                    </a:p>
                  </a:txBody>
                  <a:tcPr marL="9525" marR="9525" marT="9525" marB="0" anchor="b">
                    <a:lnL>
                      <a:noFill/>
                    </a:lnL>
                    <a:lnR>
                      <a:noFill/>
                    </a:lnR>
                    <a:lnT>
                      <a:noFill/>
                    </a:lnT>
                    <a:lnB>
                      <a:noFill/>
                    </a:lnB>
                  </a:tcPr>
                </a:tc>
                <a:extLst>
                  <a:ext uri="{0D108BD9-81ED-4DB2-BD59-A6C34878D82A}">
                    <a16:rowId xmlns:a16="http://schemas.microsoft.com/office/drawing/2014/main" val="1203937620"/>
                  </a:ext>
                </a:extLst>
              </a:tr>
              <a:tr h="211384">
                <a:tc>
                  <a:txBody>
                    <a:bodyPr/>
                    <a:lstStyle/>
                    <a:p>
                      <a:pPr algn="l" fontAlgn="b"/>
                      <a:r>
                        <a:rPr lang="es-CO" sz="1400" b="0" i="0" u="none" strike="noStrike">
                          <a:solidFill>
                            <a:srgbClr val="000000"/>
                          </a:solidFill>
                          <a:effectLst/>
                          <a:latin typeface="Arial Narrow" panose="020B0606020202030204" pitchFamily="34" charset="0"/>
                        </a:rPr>
                        <a:t>CDT</a:t>
                      </a:r>
                    </a:p>
                  </a:txBody>
                  <a:tcPr marL="9525" marR="9525" marT="9525" marB="0" anchor="b">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211,374.00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211,374.00 </a:t>
                      </a:r>
                    </a:p>
                  </a:txBody>
                  <a:tcPr marL="9525" marR="9525" marT="9525" marB="0" anchor="ctr">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26.29%</a:t>
                      </a:r>
                    </a:p>
                  </a:txBody>
                  <a:tcPr marL="9525" marR="9525" marT="9525" marB="0" anchor="b">
                    <a:lnL>
                      <a:noFill/>
                    </a:lnL>
                    <a:lnR>
                      <a:noFill/>
                    </a:lnR>
                    <a:lnT>
                      <a:noFill/>
                    </a:lnT>
                    <a:lnB>
                      <a:noFill/>
                    </a:lnB>
                  </a:tcPr>
                </a:tc>
                <a:extLst>
                  <a:ext uri="{0D108BD9-81ED-4DB2-BD59-A6C34878D82A}">
                    <a16:rowId xmlns:a16="http://schemas.microsoft.com/office/drawing/2014/main" val="3055156105"/>
                  </a:ext>
                </a:extLst>
              </a:tr>
              <a:tr h="211384">
                <a:tc>
                  <a:txBody>
                    <a:bodyPr/>
                    <a:lstStyle/>
                    <a:p>
                      <a:pPr algn="l" fontAlgn="b"/>
                      <a:r>
                        <a:rPr lang="es-CO" sz="1400" b="0" i="0" u="none" strike="noStrike">
                          <a:solidFill>
                            <a:srgbClr val="000000"/>
                          </a:solidFill>
                          <a:effectLst/>
                          <a:latin typeface="Arial Narrow" panose="020B0606020202030204" pitchFamily="34" charset="0"/>
                        </a:rPr>
                        <a:t>ACCIONES</a:t>
                      </a:r>
                    </a:p>
                  </a:txBody>
                  <a:tcPr marL="9525" marR="9525" marT="9525" marB="0" anchor="b">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865.00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253.00 </a:t>
                      </a:r>
                    </a:p>
                  </a:txBody>
                  <a:tcPr marL="9525" marR="9525" marT="9525" marB="0" anchor="ctr">
                    <a:lnL>
                      <a:noFill/>
                    </a:lnL>
                    <a:lnR>
                      <a:noFill/>
                    </a:lnR>
                    <a:lnT>
                      <a:noFill/>
                    </a:lnT>
                    <a:lnB>
                      <a:noFill/>
                    </a:lnB>
                  </a:tcPr>
                </a:tc>
                <a:tc>
                  <a:txBody>
                    <a:bodyPr/>
                    <a:lstStyle/>
                    <a:p>
                      <a:pPr algn="l" fontAlgn="ctr"/>
                      <a:r>
                        <a:rPr lang="es-CO" sz="1400" b="0" i="0" u="none" strike="noStrike">
                          <a:solidFill>
                            <a:srgbClr val="000000"/>
                          </a:solidFill>
                          <a:effectLst/>
                          <a:latin typeface="Arial Narrow" panose="020B0606020202030204" pitchFamily="34" charset="0"/>
                        </a:rPr>
                        <a:t>                     1,118.00 </a:t>
                      </a:r>
                    </a:p>
                  </a:txBody>
                  <a:tcPr marL="9525" marR="9525" marT="9525" marB="0" anchor="ctr">
                    <a:lnL>
                      <a:noFill/>
                    </a:lnL>
                    <a:lnR>
                      <a:noFill/>
                    </a:lnR>
                    <a:lnT>
                      <a:noFill/>
                    </a:lnT>
                    <a:lnB>
                      <a:noFill/>
                    </a:lnB>
                  </a:tcPr>
                </a:tc>
                <a:tc>
                  <a:txBody>
                    <a:bodyPr/>
                    <a:lstStyle/>
                    <a:p>
                      <a:pPr algn="ctr" fontAlgn="b"/>
                      <a:r>
                        <a:rPr lang="es-CO" sz="1400" b="0" i="0" u="none" strike="noStrike">
                          <a:solidFill>
                            <a:srgbClr val="000000"/>
                          </a:solidFill>
                          <a:effectLst/>
                          <a:latin typeface="Arial Narrow" panose="020B0606020202030204" pitchFamily="34" charset="0"/>
                        </a:rPr>
                        <a:t>0.14%</a:t>
                      </a:r>
                    </a:p>
                  </a:txBody>
                  <a:tcPr marL="9525" marR="9525" marT="9525" marB="0" anchor="b">
                    <a:lnL>
                      <a:noFill/>
                    </a:lnL>
                    <a:lnR>
                      <a:noFill/>
                    </a:lnR>
                    <a:lnT>
                      <a:noFill/>
                    </a:lnT>
                    <a:lnB>
                      <a:noFill/>
                    </a:lnB>
                  </a:tcPr>
                </a:tc>
                <a:extLst>
                  <a:ext uri="{0D108BD9-81ED-4DB2-BD59-A6C34878D82A}">
                    <a16:rowId xmlns:a16="http://schemas.microsoft.com/office/drawing/2014/main" val="4219923519"/>
                  </a:ext>
                </a:extLst>
              </a:tr>
              <a:tr h="211384">
                <a:tc>
                  <a:txBody>
                    <a:bodyPr/>
                    <a:lstStyle/>
                    <a:p>
                      <a:pPr algn="ctr" fontAlgn="ctr"/>
                      <a:r>
                        <a:rPr lang="es-CO" sz="1400" b="1" i="0" u="none" strike="noStrike">
                          <a:solidFill>
                            <a:srgbClr val="FFFFFF"/>
                          </a:solidFill>
                          <a:effectLst/>
                          <a:latin typeface="Arial Narrow" panose="020B0606020202030204" pitchFamily="34" charset="0"/>
                        </a:rPr>
                        <a:t>TOTAL </a:t>
                      </a:r>
                    </a:p>
                  </a:txBody>
                  <a:tcPr marL="9525" marR="9525" marT="9525" marB="0" anchor="ctr">
                    <a:lnL>
                      <a:noFill/>
                    </a:lnL>
                    <a:lnR>
                      <a:noFill/>
                    </a:lnR>
                    <a:lnT>
                      <a:noFill/>
                    </a:lnT>
                    <a:lnB>
                      <a:noFill/>
                    </a:lnB>
                    <a:solidFill>
                      <a:srgbClr val="C65911"/>
                    </a:solidFill>
                  </a:tcPr>
                </a:tc>
                <a:tc>
                  <a:txBody>
                    <a:bodyPr/>
                    <a:lstStyle/>
                    <a:p>
                      <a:pPr algn="l" fontAlgn="b"/>
                      <a:r>
                        <a:rPr lang="es-CO" sz="1400" b="1" i="0" u="none" strike="noStrike">
                          <a:solidFill>
                            <a:srgbClr val="FFFFFF"/>
                          </a:solidFill>
                          <a:effectLst/>
                          <a:latin typeface="Arial Narrow" panose="020B0606020202030204" pitchFamily="34" charset="0"/>
                        </a:rPr>
                        <a:t>          126,568.00 </a:t>
                      </a:r>
                    </a:p>
                  </a:txBody>
                  <a:tcPr marL="9525" marR="9525" marT="9525" marB="0" anchor="b">
                    <a:lnL>
                      <a:noFill/>
                    </a:lnL>
                    <a:lnR>
                      <a:noFill/>
                    </a:lnR>
                    <a:lnT>
                      <a:noFill/>
                    </a:lnT>
                    <a:lnB>
                      <a:noFill/>
                    </a:lnB>
                    <a:solidFill>
                      <a:srgbClr val="C65911"/>
                    </a:solidFill>
                  </a:tcPr>
                </a:tc>
                <a:tc>
                  <a:txBody>
                    <a:bodyPr/>
                    <a:lstStyle/>
                    <a:p>
                      <a:pPr algn="l" fontAlgn="b"/>
                      <a:r>
                        <a:rPr lang="es-CO" sz="1400" b="1" i="0" u="none" strike="noStrike">
                          <a:solidFill>
                            <a:srgbClr val="FFFFFF"/>
                          </a:solidFill>
                          <a:effectLst/>
                          <a:latin typeface="Arial Narrow" panose="020B0606020202030204" pitchFamily="34" charset="0"/>
                        </a:rPr>
                        <a:t>               677,559.00 </a:t>
                      </a:r>
                    </a:p>
                  </a:txBody>
                  <a:tcPr marL="9525" marR="9525" marT="9525" marB="0" anchor="b">
                    <a:lnL>
                      <a:noFill/>
                    </a:lnL>
                    <a:lnR>
                      <a:noFill/>
                    </a:lnR>
                    <a:lnT>
                      <a:noFill/>
                    </a:lnT>
                    <a:lnB>
                      <a:noFill/>
                    </a:lnB>
                    <a:solidFill>
                      <a:srgbClr val="C65911"/>
                    </a:solidFill>
                  </a:tcPr>
                </a:tc>
                <a:tc>
                  <a:txBody>
                    <a:bodyPr/>
                    <a:lstStyle/>
                    <a:p>
                      <a:pPr algn="l" fontAlgn="b"/>
                      <a:r>
                        <a:rPr lang="es-CO" sz="1400" b="1" i="0" u="none" strike="noStrike">
                          <a:solidFill>
                            <a:srgbClr val="FFFFFF"/>
                          </a:solidFill>
                          <a:effectLst/>
                          <a:latin typeface="Arial Narrow" panose="020B0606020202030204" pitchFamily="34" charset="0"/>
                        </a:rPr>
                        <a:t>                804,127.00 </a:t>
                      </a:r>
                    </a:p>
                  </a:txBody>
                  <a:tcPr marL="9525" marR="9525" marT="9525" marB="0" anchor="b">
                    <a:lnL>
                      <a:noFill/>
                    </a:lnL>
                    <a:lnR>
                      <a:noFill/>
                    </a:lnR>
                    <a:lnT>
                      <a:noFill/>
                    </a:lnT>
                    <a:lnB>
                      <a:noFill/>
                    </a:lnB>
                    <a:solidFill>
                      <a:srgbClr val="C65911"/>
                    </a:solidFill>
                  </a:tcPr>
                </a:tc>
                <a:tc>
                  <a:txBody>
                    <a:bodyPr/>
                    <a:lstStyle/>
                    <a:p>
                      <a:pPr algn="ctr" fontAlgn="b"/>
                      <a:r>
                        <a:rPr lang="es-CO" sz="1400" b="1" i="0" u="none" strike="noStrike">
                          <a:solidFill>
                            <a:srgbClr val="FFFFFF"/>
                          </a:solidFill>
                          <a:effectLst/>
                          <a:latin typeface="Arial Narrow" panose="020B0606020202030204" pitchFamily="34" charset="0"/>
                        </a:rPr>
                        <a:t>100.00%</a:t>
                      </a:r>
                    </a:p>
                  </a:txBody>
                  <a:tcPr marL="9525" marR="9525" marT="9525" marB="0" anchor="b">
                    <a:lnL>
                      <a:noFill/>
                    </a:lnL>
                    <a:lnR>
                      <a:noFill/>
                    </a:lnR>
                    <a:lnT>
                      <a:noFill/>
                    </a:lnT>
                    <a:lnB>
                      <a:noFill/>
                    </a:lnB>
                    <a:solidFill>
                      <a:srgbClr val="C65911"/>
                    </a:solidFill>
                  </a:tcPr>
                </a:tc>
                <a:extLst>
                  <a:ext uri="{0D108BD9-81ED-4DB2-BD59-A6C34878D82A}">
                    <a16:rowId xmlns:a16="http://schemas.microsoft.com/office/drawing/2014/main" val="920138701"/>
                  </a:ext>
                </a:extLst>
              </a:tr>
              <a:tr h="211384">
                <a:tc>
                  <a:txBody>
                    <a:bodyPr/>
                    <a:lstStyle/>
                    <a:p>
                      <a:pPr algn="ctr" fontAlgn="ctr"/>
                      <a:r>
                        <a:rPr lang="es-CO" sz="1400" b="1" i="0" u="none" strike="noStrike">
                          <a:solidFill>
                            <a:srgbClr val="FFFFFF"/>
                          </a:solidFill>
                          <a:effectLst/>
                          <a:latin typeface="Arial Narrow" panose="020B0606020202030204" pitchFamily="34" charset="0"/>
                        </a:rPr>
                        <a:t> </a:t>
                      </a:r>
                    </a:p>
                  </a:txBody>
                  <a:tcPr marL="9525" marR="9525" marT="9525" marB="0" anchor="ctr">
                    <a:lnL>
                      <a:noFill/>
                    </a:lnL>
                    <a:lnR>
                      <a:noFill/>
                    </a:lnR>
                    <a:lnT>
                      <a:noFill/>
                    </a:lnT>
                    <a:lnB>
                      <a:noFill/>
                    </a:lnB>
                    <a:solidFill>
                      <a:srgbClr val="C65911"/>
                    </a:solidFill>
                  </a:tcPr>
                </a:tc>
                <a:tc>
                  <a:txBody>
                    <a:bodyPr/>
                    <a:lstStyle/>
                    <a:p>
                      <a:pPr algn="r" fontAlgn="b"/>
                      <a:r>
                        <a:rPr lang="es-CO" sz="1400" b="1" i="0" u="none" strike="noStrike">
                          <a:solidFill>
                            <a:srgbClr val="FFFFFF"/>
                          </a:solidFill>
                          <a:effectLst/>
                          <a:latin typeface="Arial Narrow" panose="020B0606020202030204" pitchFamily="34" charset="0"/>
                        </a:rPr>
                        <a:t>15.74%</a:t>
                      </a:r>
                    </a:p>
                  </a:txBody>
                  <a:tcPr marL="9525" marR="9525" marT="9525" marB="0" anchor="b">
                    <a:lnL>
                      <a:noFill/>
                    </a:lnL>
                    <a:lnR>
                      <a:noFill/>
                    </a:lnR>
                    <a:lnT>
                      <a:noFill/>
                    </a:lnT>
                    <a:lnB>
                      <a:noFill/>
                    </a:lnB>
                    <a:solidFill>
                      <a:srgbClr val="C65911"/>
                    </a:solidFill>
                  </a:tcPr>
                </a:tc>
                <a:tc>
                  <a:txBody>
                    <a:bodyPr/>
                    <a:lstStyle/>
                    <a:p>
                      <a:pPr algn="r" fontAlgn="b"/>
                      <a:r>
                        <a:rPr lang="es-CO" sz="1400" b="1" i="0" u="none" strike="noStrike">
                          <a:solidFill>
                            <a:srgbClr val="FFFFFF"/>
                          </a:solidFill>
                          <a:effectLst/>
                          <a:latin typeface="Arial Narrow" panose="020B0606020202030204" pitchFamily="34" charset="0"/>
                        </a:rPr>
                        <a:t>84.26%</a:t>
                      </a:r>
                    </a:p>
                  </a:txBody>
                  <a:tcPr marL="9525" marR="9525" marT="9525" marB="0" anchor="b">
                    <a:lnL>
                      <a:noFill/>
                    </a:lnL>
                    <a:lnR>
                      <a:noFill/>
                    </a:lnR>
                    <a:lnT>
                      <a:noFill/>
                    </a:lnT>
                    <a:lnB>
                      <a:noFill/>
                    </a:lnB>
                    <a:solidFill>
                      <a:srgbClr val="C65911"/>
                    </a:solidFill>
                  </a:tcPr>
                </a:tc>
                <a:tc>
                  <a:txBody>
                    <a:bodyPr/>
                    <a:lstStyle/>
                    <a:p>
                      <a:pPr algn="r" fontAlgn="b"/>
                      <a:r>
                        <a:rPr lang="es-CO" sz="1400" b="1" i="0" u="none" strike="noStrike">
                          <a:solidFill>
                            <a:srgbClr val="FFFFFF"/>
                          </a:solidFill>
                          <a:effectLst/>
                          <a:latin typeface="Arial Narrow" panose="020B0606020202030204" pitchFamily="34" charset="0"/>
                        </a:rPr>
                        <a:t>100.00%</a:t>
                      </a:r>
                    </a:p>
                  </a:txBody>
                  <a:tcPr marL="9525" marR="9525" marT="9525" marB="0" anchor="b">
                    <a:lnL>
                      <a:noFill/>
                    </a:lnL>
                    <a:lnR>
                      <a:noFill/>
                    </a:lnR>
                    <a:lnT>
                      <a:noFill/>
                    </a:lnT>
                    <a:lnB>
                      <a:noFill/>
                    </a:lnB>
                    <a:solidFill>
                      <a:srgbClr val="C65911"/>
                    </a:solidFill>
                  </a:tcPr>
                </a:tc>
                <a:tc>
                  <a:txBody>
                    <a:bodyPr/>
                    <a:lstStyle/>
                    <a:p>
                      <a:pPr algn="l" fontAlgn="b"/>
                      <a:endParaRPr lang="es-CO" sz="1100" b="1" i="0" u="none" strike="noStrike" dirty="0">
                        <a:solidFill>
                          <a:srgbClr val="000000"/>
                        </a:solidFill>
                        <a:effectLst/>
                        <a:latin typeface="Arial Narrow" panose="020B0606020202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14732448"/>
                  </a:ext>
                </a:extLst>
              </a:tr>
            </a:tbl>
          </a:graphicData>
        </a:graphic>
      </p:graphicFrame>
      <p:graphicFrame>
        <p:nvGraphicFramePr>
          <p:cNvPr id="16" name="Gráfico 15">
            <a:extLst>
              <a:ext uri="{FF2B5EF4-FFF2-40B4-BE49-F238E27FC236}">
                <a16:creationId xmlns:a16="http://schemas.microsoft.com/office/drawing/2014/main" id="{299B666B-868C-4DDF-9122-DB13FB99FC65}"/>
              </a:ext>
            </a:extLst>
          </p:cNvPr>
          <p:cNvGraphicFramePr>
            <a:graphicFrameLocks/>
          </p:cNvGraphicFramePr>
          <p:nvPr>
            <p:extLst/>
          </p:nvPr>
        </p:nvGraphicFramePr>
        <p:xfrm>
          <a:off x="3503762" y="4150282"/>
          <a:ext cx="5184476" cy="2163517"/>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ángulo 10">
            <a:extLst>
              <a:ext uri="{FF2B5EF4-FFF2-40B4-BE49-F238E27FC236}">
                <a16:creationId xmlns:a16="http://schemas.microsoft.com/office/drawing/2014/main" id="{3E40298F-32C1-4704-8315-C0E6D6FCBE93}"/>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F5A9A357-FED7-43B3-A11B-3BD502733D77}"/>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7" name="Imagen 16">
            <a:extLst>
              <a:ext uri="{FF2B5EF4-FFF2-40B4-BE49-F238E27FC236}">
                <a16:creationId xmlns:a16="http://schemas.microsoft.com/office/drawing/2014/main" id="{D2CFB691-AE0C-4D5E-BBA2-1E621C0DD1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8" name="Imagen 17">
            <a:extLst>
              <a:ext uri="{FF2B5EF4-FFF2-40B4-BE49-F238E27FC236}">
                <a16:creationId xmlns:a16="http://schemas.microsoft.com/office/drawing/2014/main" id="{7C92DC7E-73BB-4B06-8A40-FF727FF84D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8053" y="11780"/>
            <a:ext cx="3039165" cy="989433"/>
          </a:xfrm>
          <a:prstGeom prst="rect">
            <a:avLst/>
          </a:prstGeom>
        </p:spPr>
      </p:pic>
      <p:pic>
        <p:nvPicPr>
          <p:cNvPr id="19" name="Imagen 18">
            <a:extLst>
              <a:ext uri="{FF2B5EF4-FFF2-40B4-BE49-F238E27FC236}">
                <a16:creationId xmlns:a16="http://schemas.microsoft.com/office/drawing/2014/main" id="{488EC555-6391-437A-8D37-52D36ED07A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1097" y="11780"/>
            <a:ext cx="3463234" cy="989433"/>
          </a:xfrm>
          <a:prstGeom prst="rect">
            <a:avLst/>
          </a:prstGeom>
        </p:spPr>
      </p:pic>
    </p:spTree>
    <p:extLst>
      <p:ext uri="{BB962C8B-B14F-4D97-AF65-F5344CB8AC3E}">
        <p14:creationId xmlns:p14="http://schemas.microsoft.com/office/powerpoint/2010/main" val="4196136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áfico 17">
            <a:extLst>
              <a:ext uri="{FF2B5EF4-FFF2-40B4-BE49-F238E27FC236}">
                <a16:creationId xmlns:a16="http://schemas.microsoft.com/office/drawing/2014/main" id="{A52F22B6-1A62-4F71-8ACB-3BC6A309A37E}"/>
              </a:ext>
            </a:extLst>
          </p:cNvPr>
          <p:cNvGraphicFramePr>
            <a:graphicFrameLocks/>
          </p:cNvGraphicFramePr>
          <p:nvPr>
            <p:extLst/>
          </p:nvPr>
        </p:nvGraphicFramePr>
        <p:xfrm>
          <a:off x="1893469" y="1665986"/>
          <a:ext cx="3926487" cy="373415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1" name="Gráfico 20">
            <a:extLst>
              <a:ext uri="{FF2B5EF4-FFF2-40B4-BE49-F238E27FC236}">
                <a16:creationId xmlns:a16="http://schemas.microsoft.com/office/drawing/2014/main" id="{8DAF603A-8036-4C57-A456-DCAF78CB9C4A}"/>
              </a:ext>
            </a:extLst>
          </p:cNvPr>
          <p:cNvGraphicFramePr>
            <a:graphicFrameLocks/>
          </p:cNvGraphicFramePr>
          <p:nvPr>
            <p:extLst>
              <p:ext uri="{D42A27DB-BD31-4B8C-83A1-F6EECF244321}">
                <p14:modId xmlns:p14="http://schemas.microsoft.com/office/powerpoint/2010/main" val="863257293"/>
              </p:ext>
            </p:extLst>
          </p:nvPr>
        </p:nvGraphicFramePr>
        <p:xfrm>
          <a:off x="2047184" y="1636180"/>
          <a:ext cx="3926488" cy="33560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Gráfico 22">
            <a:extLst>
              <a:ext uri="{FF2B5EF4-FFF2-40B4-BE49-F238E27FC236}">
                <a16:creationId xmlns:a16="http://schemas.microsoft.com/office/drawing/2014/main" id="{4D943415-CFC3-482F-BF23-6897D71E8495}"/>
              </a:ext>
            </a:extLst>
          </p:cNvPr>
          <p:cNvGraphicFramePr>
            <a:graphicFrameLocks/>
          </p:cNvGraphicFramePr>
          <p:nvPr>
            <p:extLst>
              <p:ext uri="{D42A27DB-BD31-4B8C-83A1-F6EECF244321}">
                <p14:modId xmlns:p14="http://schemas.microsoft.com/office/powerpoint/2010/main" val="974425461"/>
              </p:ext>
            </p:extLst>
          </p:nvPr>
        </p:nvGraphicFramePr>
        <p:xfrm>
          <a:off x="6372046" y="1607407"/>
          <a:ext cx="3926487" cy="3643186"/>
        </p:xfrm>
        <a:graphic>
          <a:graphicData uri="http://schemas.openxmlformats.org/drawingml/2006/chart">
            <c:chart xmlns:c="http://schemas.openxmlformats.org/drawingml/2006/chart" xmlns:r="http://schemas.openxmlformats.org/officeDocument/2006/relationships" r:id="rId4"/>
          </a:graphicData>
        </a:graphic>
      </p:graphicFrame>
      <p:sp>
        <p:nvSpPr>
          <p:cNvPr id="10" name="Rectángulo 9">
            <a:extLst>
              <a:ext uri="{FF2B5EF4-FFF2-40B4-BE49-F238E27FC236}">
                <a16:creationId xmlns:a16="http://schemas.microsoft.com/office/drawing/2014/main" id="{D419F1AB-482C-440B-BF52-E09F07ACE5D0}"/>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CCE5B861-3C08-417C-943B-147B2ACB0A4E}"/>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13">
            <a:extLst>
              <a:ext uri="{FF2B5EF4-FFF2-40B4-BE49-F238E27FC236}">
                <a16:creationId xmlns:a16="http://schemas.microsoft.com/office/drawing/2014/main" id="{B4A0A9B4-B6C1-4E75-940C-268CBD83E5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5" name="Imagen 14">
            <a:extLst>
              <a:ext uri="{FF2B5EF4-FFF2-40B4-BE49-F238E27FC236}">
                <a16:creationId xmlns:a16="http://schemas.microsoft.com/office/drawing/2014/main" id="{76F55000-5D03-4F9B-883E-9FC6168579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6" name="Imagen 15">
            <a:extLst>
              <a:ext uri="{FF2B5EF4-FFF2-40B4-BE49-F238E27FC236}">
                <a16:creationId xmlns:a16="http://schemas.microsoft.com/office/drawing/2014/main" id="{FE311358-2930-403B-BCB3-3B4584483C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4012481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45CAA9FC-796A-4A1A-B2FC-8EE510447BB1}"/>
              </a:ext>
            </a:extLst>
          </p:cNvPr>
          <p:cNvPicPr>
            <a:picLocks noChangeAspect="1"/>
          </p:cNvPicPr>
          <p:nvPr/>
        </p:nvPicPr>
        <p:blipFill>
          <a:blip r:embed="rId2"/>
          <a:stretch>
            <a:fillRect/>
          </a:stretch>
        </p:blipFill>
        <p:spPr>
          <a:xfrm>
            <a:off x="1748816" y="1094348"/>
            <a:ext cx="8694368" cy="5314978"/>
          </a:xfrm>
          <a:prstGeom prst="rect">
            <a:avLst/>
          </a:prstGeom>
        </p:spPr>
      </p:pic>
      <p:sp>
        <p:nvSpPr>
          <p:cNvPr id="11" name="CuadroTexto 10">
            <a:extLst>
              <a:ext uri="{FF2B5EF4-FFF2-40B4-BE49-F238E27FC236}">
                <a16:creationId xmlns:a16="http://schemas.microsoft.com/office/drawing/2014/main" id="{5089EF99-3152-4323-B0CB-573DDBCC8DED}"/>
              </a:ext>
            </a:extLst>
          </p:cNvPr>
          <p:cNvSpPr txBox="1"/>
          <p:nvPr/>
        </p:nvSpPr>
        <p:spPr>
          <a:xfrm>
            <a:off x="1524000" y="6253261"/>
            <a:ext cx="1857112" cy="261610"/>
          </a:xfrm>
          <a:prstGeom prst="rect">
            <a:avLst/>
          </a:prstGeom>
          <a:noFill/>
        </p:spPr>
        <p:txBody>
          <a:bodyPr wrap="square" rtlCol="0">
            <a:spAutoFit/>
          </a:bodyPr>
          <a:lstStyle/>
          <a:p>
            <a:r>
              <a:rPr lang="es-CO" sz="1100" dirty="0"/>
              <a:t>Cifras en Millones de Pesos</a:t>
            </a:r>
          </a:p>
        </p:txBody>
      </p:sp>
      <p:sp>
        <p:nvSpPr>
          <p:cNvPr id="9" name="Rectángulo 8">
            <a:extLst>
              <a:ext uri="{FF2B5EF4-FFF2-40B4-BE49-F238E27FC236}">
                <a16:creationId xmlns:a16="http://schemas.microsoft.com/office/drawing/2014/main" id="{83CCD894-9B18-4674-80E5-34CD23476120}"/>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5A4FD20B-CF5E-4E6C-800D-DFAC14421E00}"/>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14">
            <a:extLst>
              <a:ext uri="{FF2B5EF4-FFF2-40B4-BE49-F238E27FC236}">
                <a16:creationId xmlns:a16="http://schemas.microsoft.com/office/drawing/2014/main" id="{3CFDE6AD-4AB4-4A00-9478-32D323EFF5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86604" cy="1024088"/>
          </a:xfrm>
          <a:prstGeom prst="rect">
            <a:avLst/>
          </a:prstGeom>
        </p:spPr>
      </p:pic>
      <p:pic>
        <p:nvPicPr>
          <p:cNvPr id="16" name="Imagen 15">
            <a:extLst>
              <a:ext uri="{FF2B5EF4-FFF2-40B4-BE49-F238E27FC236}">
                <a16:creationId xmlns:a16="http://schemas.microsoft.com/office/drawing/2014/main" id="{1201B64E-BBA2-474E-9F2D-DDFAEF21DF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8053" y="11780"/>
            <a:ext cx="3039165" cy="982133"/>
          </a:xfrm>
          <a:prstGeom prst="rect">
            <a:avLst/>
          </a:prstGeom>
        </p:spPr>
      </p:pic>
      <p:pic>
        <p:nvPicPr>
          <p:cNvPr id="17" name="Imagen 16">
            <a:extLst>
              <a:ext uri="{FF2B5EF4-FFF2-40B4-BE49-F238E27FC236}">
                <a16:creationId xmlns:a16="http://schemas.microsoft.com/office/drawing/2014/main" id="{89959D00-A481-4F31-BF06-8DAC1DCC3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1097" y="11780"/>
            <a:ext cx="3463234" cy="934593"/>
          </a:xfrm>
          <a:prstGeom prst="rect">
            <a:avLst/>
          </a:prstGeom>
        </p:spPr>
      </p:pic>
    </p:spTree>
    <p:extLst>
      <p:ext uri="{BB962C8B-B14F-4D97-AF65-F5344CB8AC3E}">
        <p14:creationId xmlns:p14="http://schemas.microsoft.com/office/powerpoint/2010/main" val="574022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D00D2FFE-0AD6-4DB0-910A-C8A9C3A2FCD6}"/>
              </a:ext>
            </a:extLst>
          </p:cNvPr>
          <p:cNvPicPr>
            <a:picLocks noChangeAspect="1"/>
          </p:cNvPicPr>
          <p:nvPr/>
        </p:nvPicPr>
        <p:blipFill>
          <a:blip r:embed="rId2"/>
          <a:stretch>
            <a:fillRect/>
          </a:stretch>
        </p:blipFill>
        <p:spPr>
          <a:xfrm>
            <a:off x="1671424" y="1837787"/>
            <a:ext cx="8697638" cy="2829961"/>
          </a:xfrm>
          <a:prstGeom prst="rect">
            <a:avLst/>
          </a:prstGeom>
        </p:spPr>
      </p:pic>
      <p:sp>
        <p:nvSpPr>
          <p:cNvPr id="15" name="CuadroTexto 14">
            <a:extLst>
              <a:ext uri="{FF2B5EF4-FFF2-40B4-BE49-F238E27FC236}">
                <a16:creationId xmlns:a16="http://schemas.microsoft.com/office/drawing/2014/main" id="{7F1D7E7D-4DC9-4597-8E0C-6A178A38A480}"/>
              </a:ext>
            </a:extLst>
          </p:cNvPr>
          <p:cNvSpPr txBox="1"/>
          <p:nvPr/>
        </p:nvSpPr>
        <p:spPr>
          <a:xfrm>
            <a:off x="1524000" y="6253261"/>
            <a:ext cx="1857112" cy="261610"/>
          </a:xfrm>
          <a:prstGeom prst="rect">
            <a:avLst/>
          </a:prstGeom>
          <a:noFill/>
        </p:spPr>
        <p:txBody>
          <a:bodyPr wrap="square" rtlCol="0">
            <a:spAutoFit/>
          </a:bodyPr>
          <a:lstStyle/>
          <a:p>
            <a:r>
              <a:rPr lang="es-CO" sz="1100" dirty="0"/>
              <a:t>Cifras en Millones de Pesos</a:t>
            </a:r>
          </a:p>
        </p:txBody>
      </p:sp>
      <p:sp>
        <p:nvSpPr>
          <p:cNvPr id="9" name="Rectángulo 8">
            <a:extLst>
              <a:ext uri="{FF2B5EF4-FFF2-40B4-BE49-F238E27FC236}">
                <a16:creationId xmlns:a16="http://schemas.microsoft.com/office/drawing/2014/main" id="{1E7F64F9-B904-4CC3-85D1-29D7BCAF777C}"/>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CC416936-4501-4668-995D-E40E8250DC3F}"/>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10">
            <a:extLst>
              <a:ext uri="{FF2B5EF4-FFF2-40B4-BE49-F238E27FC236}">
                <a16:creationId xmlns:a16="http://schemas.microsoft.com/office/drawing/2014/main" id="{2896AFAF-93FC-4062-ACA3-101B2E2F1A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6" name="Imagen 15">
            <a:extLst>
              <a:ext uri="{FF2B5EF4-FFF2-40B4-BE49-F238E27FC236}">
                <a16:creationId xmlns:a16="http://schemas.microsoft.com/office/drawing/2014/main" id="{47677215-1577-4413-8EC7-EBF23F067E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7" name="Imagen 16">
            <a:extLst>
              <a:ext uri="{FF2B5EF4-FFF2-40B4-BE49-F238E27FC236}">
                <a16:creationId xmlns:a16="http://schemas.microsoft.com/office/drawing/2014/main" id="{5888D5F5-78DE-4EE2-A831-AA0733AF5D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1792553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1F4DEEA-EB34-4077-955E-BCDE18CC2A08}"/>
              </a:ext>
            </a:extLst>
          </p:cNvPr>
          <p:cNvSpPr txBox="1"/>
          <p:nvPr/>
        </p:nvSpPr>
        <p:spPr>
          <a:xfrm>
            <a:off x="5895916" y="1099716"/>
            <a:ext cx="4636999" cy="707886"/>
          </a:xfrm>
          <a:prstGeom prst="rect">
            <a:avLst/>
          </a:prstGeom>
          <a:noFill/>
        </p:spPr>
        <p:txBody>
          <a:bodyPr wrap="square" rtlCol="0">
            <a:spAutoFit/>
          </a:bodyPr>
          <a:lstStyle/>
          <a:p>
            <a:pPr algn="r"/>
            <a:r>
              <a:rPr lang="es-ES" sz="2000" b="1" dirty="0">
                <a:solidFill>
                  <a:srgbClr val="000A8B"/>
                </a:solidFill>
              </a:rPr>
              <a:t>PORTAFOLIO RECURSOS PROPIOS SAE Noviembre 2018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7924800" y="1761311"/>
            <a:ext cx="2378075" cy="276999"/>
          </a:xfrm>
          <a:prstGeom prst="rect">
            <a:avLst/>
          </a:prstGeom>
          <a:noFill/>
        </p:spPr>
        <p:txBody>
          <a:bodyPr wrap="square" rtlCol="0">
            <a:spAutoFit/>
          </a:bodyPr>
          <a:lstStyle/>
          <a:p>
            <a:r>
              <a:rPr lang="es-CO" sz="1200" dirty="0"/>
              <a:t>Cifras en Millones de Pesos</a:t>
            </a:r>
          </a:p>
        </p:txBody>
      </p:sp>
      <p:pic>
        <p:nvPicPr>
          <p:cNvPr id="14" name="Imagen 13">
            <a:extLst>
              <a:ext uri="{FF2B5EF4-FFF2-40B4-BE49-F238E27FC236}">
                <a16:creationId xmlns:a16="http://schemas.microsoft.com/office/drawing/2014/main" id="{2C141C0E-A62C-4D95-BAF0-F8D93CF19C6E}"/>
              </a:ext>
            </a:extLst>
          </p:cNvPr>
          <p:cNvPicPr>
            <a:picLocks noChangeAspect="1"/>
          </p:cNvPicPr>
          <p:nvPr/>
        </p:nvPicPr>
        <p:blipFill>
          <a:blip r:embed="rId2"/>
          <a:stretch>
            <a:fillRect/>
          </a:stretch>
        </p:blipFill>
        <p:spPr>
          <a:xfrm>
            <a:off x="1955321" y="2015519"/>
            <a:ext cx="8347554" cy="1382193"/>
          </a:xfrm>
          <a:prstGeom prst="rect">
            <a:avLst/>
          </a:prstGeom>
        </p:spPr>
      </p:pic>
      <p:graphicFrame>
        <p:nvGraphicFramePr>
          <p:cNvPr id="15" name="Gráfico 14">
            <a:extLst>
              <a:ext uri="{FF2B5EF4-FFF2-40B4-BE49-F238E27FC236}">
                <a16:creationId xmlns:a16="http://schemas.microsoft.com/office/drawing/2014/main" id="{EA57B475-4147-4022-B7E2-772AE909BA73}"/>
              </a:ext>
            </a:extLst>
          </p:cNvPr>
          <p:cNvGraphicFramePr>
            <a:graphicFrameLocks/>
          </p:cNvGraphicFramePr>
          <p:nvPr>
            <p:extLst/>
          </p:nvPr>
        </p:nvGraphicFramePr>
        <p:xfrm>
          <a:off x="1854726" y="3429001"/>
          <a:ext cx="4358792" cy="259513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áfico 15">
            <a:extLst>
              <a:ext uri="{FF2B5EF4-FFF2-40B4-BE49-F238E27FC236}">
                <a16:creationId xmlns:a16="http://schemas.microsoft.com/office/drawing/2014/main" id="{90D5F48F-2C18-4C7A-BA96-EF2A7552B71B}"/>
              </a:ext>
            </a:extLst>
          </p:cNvPr>
          <p:cNvGraphicFramePr>
            <a:graphicFrameLocks/>
          </p:cNvGraphicFramePr>
          <p:nvPr>
            <p:extLst/>
          </p:nvPr>
        </p:nvGraphicFramePr>
        <p:xfrm>
          <a:off x="5895915" y="3429000"/>
          <a:ext cx="4481239" cy="2687128"/>
        </p:xfrm>
        <a:graphic>
          <a:graphicData uri="http://schemas.openxmlformats.org/drawingml/2006/chart">
            <c:chart xmlns:c="http://schemas.openxmlformats.org/drawingml/2006/chart" xmlns:r="http://schemas.openxmlformats.org/officeDocument/2006/relationships" r:id="rId4"/>
          </a:graphicData>
        </a:graphic>
      </p:graphicFrame>
      <p:sp>
        <p:nvSpPr>
          <p:cNvPr id="17" name="Rectángulo 16">
            <a:extLst>
              <a:ext uri="{FF2B5EF4-FFF2-40B4-BE49-F238E27FC236}">
                <a16:creationId xmlns:a16="http://schemas.microsoft.com/office/drawing/2014/main" id="{C6F6F736-F8BF-4E8C-A65C-74F26358193A}"/>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FEB65F8D-35DE-4E85-81E6-EF6B1D9424C6}"/>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9" name="Imagen 18">
            <a:extLst>
              <a:ext uri="{FF2B5EF4-FFF2-40B4-BE49-F238E27FC236}">
                <a16:creationId xmlns:a16="http://schemas.microsoft.com/office/drawing/2014/main" id="{578FB3AF-335A-42A8-85D0-0C406EE46D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20" name="Imagen 19">
            <a:extLst>
              <a:ext uri="{FF2B5EF4-FFF2-40B4-BE49-F238E27FC236}">
                <a16:creationId xmlns:a16="http://schemas.microsoft.com/office/drawing/2014/main" id="{D038AFC7-DA40-4970-BBBC-E40F1B3570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21" name="Imagen 20">
            <a:extLst>
              <a:ext uri="{FF2B5EF4-FFF2-40B4-BE49-F238E27FC236}">
                <a16:creationId xmlns:a16="http://schemas.microsoft.com/office/drawing/2014/main" id="{B91B52E8-6283-403F-A847-1D1C3677DA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36004154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F278096C-7EC5-459B-9B54-7662F7D0E777}"/>
              </a:ext>
            </a:extLst>
          </p:cNvPr>
          <p:cNvPicPr>
            <a:picLocks noChangeAspect="1"/>
          </p:cNvPicPr>
          <p:nvPr/>
        </p:nvPicPr>
        <p:blipFill>
          <a:blip r:embed="rId2"/>
          <a:stretch>
            <a:fillRect/>
          </a:stretch>
        </p:blipFill>
        <p:spPr>
          <a:xfrm>
            <a:off x="514315" y="1907638"/>
            <a:ext cx="11400282" cy="2533054"/>
          </a:xfrm>
          <a:prstGeom prst="rect">
            <a:avLst/>
          </a:prstGeom>
        </p:spPr>
      </p:pic>
      <p:sp>
        <p:nvSpPr>
          <p:cNvPr id="11" name="CuadroTexto 10">
            <a:extLst>
              <a:ext uri="{FF2B5EF4-FFF2-40B4-BE49-F238E27FC236}">
                <a16:creationId xmlns:a16="http://schemas.microsoft.com/office/drawing/2014/main" id="{ECA50A33-13EF-4A69-AB92-0D566200A970}"/>
              </a:ext>
            </a:extLst>
          </p:cNvPr>
          <p:cNvSpPr txBox="1"/>
          <p:nvPr/>
        </p:nvSpPr>
        <p:spPr>
          <a:xfrm>
            <a:off x="1524000" y="6253261"/>
            <a:ext cx="1857112" cy="261610"/>
          </a:xfrm>
          <a:prstGeom prst="rect">
            <a:avLst/>
          </a:prstGeom>
          <a:noFill/>
        </p:spPr>
        <p:txBody>
          <a:bodyPr wrap="square" rtlCol="0">
            <a:spAutoFit/>
          </a:bodyPr>
          <a:lstStyle/>
          <a:p>
            <a:r>
              <a:rPr lang="es-CO" sz="1100" dirty="0"/>
              <a:t>Cifras en Millones de Pesos</a:t>
            </a:r>
          </a:p>
        </p:txBody>
      </p:sp>
      <p:sp>
        <p:nvSpPr>
          <p:cNvPr id="9" name="Rectángulo 8">
            <a:extLst>
              <a:ext uri="{FF2B5EF4-FFF2-40B4-BE49-F238E27FC236}">
                <a16:creationId xmlns:a16="http://schemas.microsoft.com/office/drawing/2014/main" id="{AA65521F-B646-4ECF-8D62-14BCA58FF225}"/>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6D807413-D5C5-4566-92B4-94003F5AA41F}"/>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14">
            <a:extLst>
              <a:ext uri="{FF2B5EF4-FFF2-40B4-BE49-F238E27FC236}">
                <a16:creationId xmlns:a16="http://schemas.microsoft.com/office/drawing/2014/main" id="{00F8BC17-CE1B-4714-B877-AF1738E45D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6" name="Imagen 15">
            <a:extLst>
              <a:ext uri="{FF2B5EF4-FFF2-40B4-BE49-F238E27FC236}">
                <a16:creationId xmlns:a16="http://schemas.microsoft.com/office/drawing/2014/main" id="{C816D8E2-CB55-4814-8243-5F4ED6C46F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7" name="Imagen 16">
            <a:extLst>
              <a:ext uri="{FF2B5EF4-FFF2-40B4-BE49-F238E27FC236}">
                <a16:creationId xmlns:a16="http://schemas.microsoft.com/office/drawing/2014/main" id="{489FE123-59E3-45D6-9A72-00782B2C1E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2525640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253" y="2393228"/>
            <a:ext cx="8101234" cy="2123658"/>
          </a:xfrm>
          <a:prstGeom prst="rect">
            <a:avLst/>
          </a:prstGeom>
          <a:noFill/>
        </p:spPr>
        <p:txBody>
          <a:bodyPr wrap="square" rtlCol="0">
            <a:spAutoFit/>
          </a:bodyPr>
          <a:lstStyle/>
          <a:p>
            <a:pPr algn="ctr"/>
            <a:r>
              <a:rPr lang="es-CO" sz="4400" b="1" dirty="0">
                <a:solidFill>
                  <a:srgbClr val="002060"/>
                </a:solidFill>
              </a:rPr>
              <a:t>4. SOLICITUD ADICIÓN Y PRÓRROGA CONTRATO ARRENDAMIENTO SEDE CALLE 96</a:t>
            </a:r>
            <a:endParaRPr lang="es-ES" sz="4400" b="1" dirty="0">
              <a:solidFill>
                <a:srgbClr val="002060"/>
              </a:solidFill>
            </a:endParaRPr>
          </a:p>
        </p:txBody>
      </p:sp>
      <p:sp>
        <p:nvSpPr>
          <p:cNvPr id="10" name="Rectángulo 9">
            <a:extLst>
              <a:ext uri="{FF2B5EF4-FFF2-40B4-BE49-F238E27FC236}">
                <a16:creationId xmlns:a16="http://schemas.microsoft.com/office/drawing/2014/main" id="{D04C8633-E3C6-4865-9B59-C94E8965BB96}"/>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9DC47AAC-ABB7-483D-A642-7B72541CF77F}"/>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13">
            <a:extLst>
              <a:ext uri="{FF2B5EF4-FFF2-40B4-BE49-F238E27FC236}">
                <a16:creationId xmlns:a16="http://schemas.microsoft.com/office/drawing/2014/main" id="{729D66D1-2D44-458F-BABA-004461FB6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5" name="Imagen 14">
            <a:extLst>
              <a:ext uri="{FF2B5EF4-FFF2-40B4-BE49-F238E27FC236}">
                <a16:creationId xmlns:a16="http://schemas.microsoft.com/office/drawing/2014/main" id="{E7EADA08-7824-4077-BC04-22440B206F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6" name="Imagen 15">
            <a:extLst>
              <a:ext uri="{FF2B5EF4-FFF2-40B4-BE49-F238E27FC236}">
                <a16:creationId xmlns:a16="http://schemas.microsoft.com/office/drawing/2014/main" id="{B654E11B-319E-4C45-90C2-3FA6F3E7B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2834657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id="{07BBB022-53A1-43DD-B17D-60DF1533D2ED}"/>
              </a:ext>
            </a:extLst>
          </p:cNvPr>
          <p:cNvSpPr txBox="1"/>
          <p:nvPr/>
        </p:nvSpPr>
        <p:spPr>
          <a:xfrm>
            <a:off x="2473470" y="1087190"/>
            <a:ext cx="7829406" cy="523220"/>
          </a:xfrm>
          <a:prstGeom prst="rect">
            <a:avLst/>
          </a:prstGeom>
          <a:noFill/>
        </p:spPr>
        <p:txBody>
          <a:bodyPr wrap="square" rtlCol="0">
            <a:spAutoFit/>
          </a:bodyPr>
          <a:lstStyle/>
          <a:p>
            <a:pPr algn="ctr"/>
            <a:r>
              <a:rPr lang="es-ES" sz="2800" b="1" dirty="0">
                <a:latin typeface="Arial Narrow" panose="020B0606020202030204" pitchFamily="34" charset="0"/>
              </a:rPr>
              <a:t>Adicionar y prorrogar el contrato No. 067 de 2017</a:t>
            </a:r>
          </a:p>
        </p:txBody>
      </p:sp>
      <p:sp>
        <p:nvSpPr>
          <p:cNvPr id="11" name="CuadroTexto 10">
            <a:extLst>
              <a:ext uri="{FF2B5EF4-FFF2-40B4-BE49-F238E27FC236}">
                <a16:creationId xmlns:a16="http://schemas.microsoft.com/office/drawing/2014/main" id="{46F194D8-5F7D-46FD-A2C7-D95364EC4D44}"/>
              </a:ext>
            </a:extLst>
          </p:cNvPr>
          <p:cNvSpPr txBox="1"/>
          <p:nvPr/>
        </p:nvSpPr>
        <p:spPr>
          <a:xfrm>
            <a:off x="808383" y="1713581"/>
            <a:ext cx="10363200" cy="4893647"/>
          </a:xfrm>
          <a:prstGeom prst="rect">
            <a:avLst/>
          </a:prstGeom>
          <a:noFill/>
        </p:spPr>
        <p:txBody>
          <a:bodyPr wrap="square" rtlCol="0">
            <a:spAutoFit/>
          </a:bodyPr>
          <a:lstStyle/>
          <a:p>
            <a:r>
              <a:rPr lang="es-CO" sz="2400" b="1" dirty="0">
                <a:latin typeface="Arial Narrow" panose="020B0606020202030204" pitchFamily="34" charset="0"/>
              </a:rPr>
              <a:t>Objeto del contrato</a:t>
            </a:r>
            <a:r>
              <a:rPr lang="es-CO" sz="2400" dirty="0">
                <a:latin typeface="Arial Narrow" panose="020B0606020202030204" pitchFamily="34" charset="0"/>
              </a:rPr>
              <a:t>: </a:t>
            </a:r>
            <a:r>
              <a:rPr lang="es-ES" sz="2400" dirty="0">
                <a:latin typeface="Arial Narrow" panose="020B0606020202030204" pitchFamily="34" charset="0"/>
              </a:rPr>
              <a:t>Arrendar un inmueble ubicado en la Calle 96 No. 13 – 11/17 en la ciudad de Bogotá, para el funcionamiento de la sede de la Regional Centro Oriente de la Sociedad de Activos Especiales SAE SAS</a:t>
            </a:r>
            <a:endParaRPr lang="es-CO" sz="2400" dirty="0">
              <a:latin typeface="Arial Narrow" panose="020B0606020202030204" pitchFamily="34" charset="0"/>
            </a:endParaRPr>
          </a:p>
          <a:p>
            <a:pPr algn="just"/>
            <a:endParaRPr lang="es-CO" sz="2400" dirty="0">
              <a:latin typeface="Arial Narrow" panose="020B0606020202030204" pitchFamily="34" charset="0"/>
            </a:endParaRPr>
          </a:p>
          <a:p>
            <a:pPr algn="just"/>
            <a:r>
              <a:rPr lang="es-CO" sz="2400" b="1" dirty="0">
                <a:latin typeface="Arial Narrow" panose="020B0606020202030204" pitchFamily="34" charset="0"/>
              </a:rPr>
              <a:t>Alcance</a:t>
            </a:r>
            <a:r>
              <a:rPr lang="es-CO" sz="2400" dirty="0">
                <a:latin typeface="Arial Narrow" panose="020B0606020202030204" pitchFamily="34" charset="0"/>
              </a:rPr>
              <a:t>: Contar con un inmueble que cumpla con las necesidades técnicas, tecnológicas y de espacio adecuado y suficiente para el personal requerido con el fin ejercer las actividades encomendadas </a:t>
            </a:r>
            <a:r>
              <a:rPr lang="es-ES" sz="2400" dirty="0">
                <a:latin typeface="Arial Narrow" panose="020B0606020202030204" pitchFamily="34" charset="0"/>
              </a:rPr>
              <a:t>a la Regional Centro Oriente de SAE SAS</a:t>
            </a:r>
            <a:r>
              <a:rPr lang="es-CO" sz="2400" dirty="0">
                <a:latin typeface="Arial Narrow" panose="020B0606020202030204" pitchFamily="34" charset="0"/>
              </a:rPr>
              <a:t> en la ciudad de Bogotá. El espacio del inmueble arrendado actualmente cuenta con un área total de 561 mts2.</a:t>
            </a:r>
          </a:p>
          <a:p>
            <a:pPr algn="just"/>
            <a:endParaRPr lang="es-CO" sz="2400" dirty="0">
              <a:latin typeface="Arial Narrow" panose="020B0606020202030204" pitchFamily="34" charset="0"/>
            </a:endParaRPr>
          </a:p>
          <a:p>
            <a:pPr algn="just"/>
            <a:r>
              <a:rPr lang="es-CO" sz="2400" b="1" dirty="0">
                <a:latin typeface="Arial Narrow" panose="020B0606020202030204" pitchFamily="34" charset="0"/>
              </a:rPr>
              <a:t>Valor y plazo iniciales: </a:t>
            </a:r>
            <a:r>
              <a:rPr lang="es-CO" sz="2400" dirty="0">
                <a:latin typeface="Arial Narrow" panose="020B0606020202030204" pitchFamily="34" charset="0"/>
              </a:rPr>
              <a:t>El valor inicial del Contrato es de $480.000.000, con un plazo de ejecución de doce (12) meses, desde el 10 de enero de 2018 con fecha de terminación el 10 de enero de 2019.</a:t>
            </a:r>
            <a:endParaRPr lang="es-CO" sz="2400" dirty="0"/>
          </a:p>
        </p:txBody>
      </p:sp>
      <p:sp>
        <p:nvSpPr>
          <p:cNvPr id="9" name="Rectángulo 8">
            <a:extLst>
              <a:ext uri="{FF2B5EF4-FFF2-40B4-BE49-F238E27FC236}">
                <a16:creationId xmlns:a16="http://schemas.microsoft.com/office/drawing/2014/main" id="{338B8343-69A6-453E-95C3-FB2675EEB725}"/>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BAC79E31-9D21-4815-A2BF-F6AAA1E730EA}"/>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14">
            <a:extLst>
              <a:ext uri="{FF2B5EF4-FFF2-40B4-BE49-F238E27FC236}">
                <a16:creationId xmlns:a16="http://schemas.microsoft.com/office/drawing/2014/main" id="{99DB2E07-2643-4EF6-BF4D-9FB719F318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6" name="Imagen 15">
            <a:extLst>
              <a:ext uri="{FF2B5EF4-FFF2-40B4-BE49-F238E27FC236}">
                <a16:creationId xmlns:a16="http://schemas.microsoft.com/office/drawing/2014/main" id="{5C8290BC-9C38-4B21-94D4-FB90F323DA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7" name="Imagen 16">
            <a:extLst>
              <a:ext uri="{FF2B5EF4-FFF2-40B4-BE49-F238E27FC236}">
                <a16:creationId xmlns:a16="http://schemas.microsoft.com/office/drawing/2014/main" id="{AF2D3789-F672-46D2-940C-0D221588E9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1777703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id="{2358E1B8-04CB-4C1C-9F73-2C2C860E8441}"/>
              </a:ext>
            </a:extLst>
          </p:cNvPr>
          <p:cNvSpPr txBox="1"/>
          <p:nvPr/>
        </p:nvSpPr>
        <p:spPr>
          <a:xfrm>
            <a:off x="1311965" y="1242473"/>
            <a:ext cx="9700592" cy="1323439"/>
          </a:xfrm>
          <a:prstGeom prst="rect">
            <a:avLst/>
          </a:prstGeom>
          <a:noFill/>
        </p:spPr>
        <p:txBody>
          <a:bodyPr wrap="square" rtlCol="0">
            <a:spAutoFit/>
          </a:bodyPr>
          <a:lstStyle/>
          <a:p>
            <a:pPr algn="just"/>
            <a:r>
              <a:rPr lang="es-CO" sz="2000" dirty="0">
                <a:latin typeface="Arial Narrow" panose="020B0606020202030204" pitchFamily="34" charset="0"/>
              </a:rPr>
              <a:t>La sede de la Regional Centro Oriente se encuentra ubicada en la </a:t>
            </a:r>
            <a:r>
              <a:rPr lang="es-ES" sz="2000" dirty="0">
                <a:latin typeface="Arial Narrow" panose="020B0606020202030204" pitchFamily="34" charset="0"/>
              </a:rPr>
              <a:t>Calle 96 # 13 – 11/17 de la ciudad de Bogotá con un área de 561M2, con 64 puestos de trabajo y una (1)oficina Gerencial. Este inmueble es de propiedad de la empresa Colombiana de Televisión S.A, la cual es el arrendador de dicho inmueble.</a:t>
            </a:r>
            <a:endParaRPr lang="es-ES" sz="2000" dirty="0">
              <a:solidFill>
                <a:srgbClr val="A9A8A9"/>
              </a:solidFill>
              <a:latin typeface="Lato Bold"/>
              <a:cs typeface="Lato Bold"/>
            </a:endParaRPr>
          </a:p>
        </p:txBody>
      </p:sp>
      <p:pic>
        <p:nvPicPr>
          <p:cNvPr id="16" name="Imagen 15">
            <a:extLst>
              <a:ext uri="{FF2B5EF4-FFF2-40B4-BE49-F238E27FC236}">
                <a16:creationId xmlns:a16="http://schemas.microsoft.com/office/drawing/2014/main" id="{9EA92990-24FB-466C-9ED5-1F6AFDA00872}"/>
              </a:ext>
            </a:extLst>
          </p:cNvPr>
          <p:cNvPicPr>
            <a:picLocks noChangeAspect="1"/>
          </p:cNvPicPr>
          <p:nvPr/>
        </p:nvPicPr>
        <p:blipFill>
          <a:blip r:embed="rId2"/>
          <a:stretch>
            <a:fillRect/>
          </a:stretch>
        </p:blipFill>
        <p:spPr>
          <a:xfrm>
            <a:off x="1835359" y="2637401"/>
            <a:ext cx="2976965" cy="2845964"/>
          </a:xfrm>
          <a:prstGeom prst="rect">
            <a:avLst/>
          </a:prstGeom>
        </p:spPr>
      </p:pic>
      <p:pic>
        <p:nvPicPr>
          <p:cNvPr id="17" name="Imagen 16">
            <a:extLst>
              <a:ext uri="{FF2B5EF4-FFF2-40B4-BE49-F238E27FC236}">
                <a16:creationId xmlns:a16="http://schemas.microsoft.com/office/drawing/2014/main" id="{CD894814-0DC5-454A-AE22-A831235AD729}"/>
              </a:ext>
            </a:extLst>
          </p:cNvPr>
          <p:cNvPicPr>
            <a:picLocks noChangeAspect="1"/>
          </p:cNvPicPr>
          <p:nvPr/>
        </p:nvPicPr>
        <p:blipFill>
          <a:blip r:embed="rId3"/>
          <a:stretch>
            <a:fillRect/>
          </a:stretch>
        </p:blipFill>
        <p:spPr>
          <a:xfrm>
            <a:off x="4931434" y="2637400"/>
            <a:ext cx="2870274" cy="2845965"/>
          </a:xfrm>
          <a:prstGeom prst="rect">
            <a:avLst/>
          </a:prstGeom>
        </p:spPr>
      </p:pic>
      <p:pic>
        <p:nvPicPr>
          <p:cNvPr id="18" name="Imagen 17">
            <a:extLst>
              <a:ext uri="{FF2B5EF4-FFF2-40B4-BE49-F238E27FC236}">
                <a16:creationId xmlns:a16="http://schemas.microsoft.com/office/drawing/2014/main" id="{DE2F948E-72F8-4CEE-BE76-6817C8C51B9F}"/>
              </a:ext>
            </a:extLst>
          </p:cNvPr>
          <p:cNvPicPr>
            <a:picLocks noChangeAspect="1"/>
          </p:cNvPicPr>
          <p:nvPr/>
        </p:nvPicPr>
        <p:blipFill>
          <a:blip r:embed="rId4"/>
          <a:stretch>
            <a:fillRect/>
          </a:stretch>
        </p:blipFill>
        <p:spPr>
          <a:xfrm>
            <a:off x="7920820" y="2637402"/>
            <a:ext cx="2562543" cy="2845967"/>
          </a:xfrm>
          <a:prstGeom prst="rect">
            <a:avLst/>
          </a:prstGeom>
        </p:spPr>
      </p:pic>
      <p:sp>
        <p:nvSpPr>
          <p:cNvPr id="11" name="Rectángulo 10">
            <a:extLst>
              <a:ext uri="{FF2B5EF4-FFF2-40B4-BE49-F238E27FC236}">
                <a16:creationId xmlns:a16="http://schemas.microsoft.com/office/drawing/2014/main" id="{81D8D1CF-4DD9-4E9B-BFAC-484852F10A53}"/>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E7BC060B-DB5A-4E80-8D85-97F0798551B7}"/>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14">
            <a:extLst>
              <a:ext uri="{FF2B5EF4-FFF2-40B4-BE49-F238E27FC236}">
                <a16:creationId xmlns:a16="http://schemas.microsoft.com/office/drawing/2014/main" id="{7E2C706D-BB31-4B25-895C-4CF7F790C9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9" name="Imagen 18">
            <a:extLst>
              <a:ext uri="{FF2B5EF4-FFF2-40B4-BE49-F238E27FC236}">
                <a16:creationId xmlns:a16="http://schemas.microsoft.com/office/drawing/2014/main" id="{26F1EA90-A9CE-4AB8-92D2-F44FE84A9C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20" name="Imagen 19">
            <a:extLst>
              <a:ext uri="{FF2B5EF4-FFF2-40B4-BE49-F238E27FC236}">
                <a16:creationId xmlns:a16="http://schemas.microsoft.com/office/drawing/2014/main" id="{0092B276-4A32-4097-9AA9-2153134F0A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755550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DDA79BD7-2189-483B-BADA-6C2972662451}"/>
              </a:ext>
            </a:extLst>
          </p:cNvPr>
          <p:cNvSpPr txBox="1"/>
          <p:nvPr/>
        </p:nvSpPr>
        <p:spPr>
          <a:xfrm>
            <a:off x="1662848" y="1348566"/>
            <a:ext cx="9468978" cy="707886"/>
          </a:xfrm>
          <a:prstGeom prst="rect">
            <a:avLst/>
          </a:prstGeom>
          <a:noFill/>
        </p:spPr>
        <p:txBody>
          <a:bodyPr wrap="square" rtlCol="0">
            <a:spAutoFit/>
          </a:bodyPr>
          <a:lstStyle/>
          <a:p>
            <a:pPr algn="just"/>
            <a:r>
              <a:rPr lang="es-CO" sz="2000" dirty="0">
                <a:latin typeface="Arial Narrow" panose="020B0606020202030204" pitchFamily="34" charset="0"/>
              </a:rPr>
              <a:t>El Grupo Proyecto Paz se encuentra ubicado en el mismo inmueble y cuenta con 25 puestos de trabajo, más una (1) oficina asignada a la Gerencia de dicho proyecto</a:t>
            </a:r>
            <a:r>
              <a:rPr lang="es-ES" sz="2000" dirty="0">
                <a:latin typeface="Arial Narrow" panose="020B0606020202030204" pitchFamily="34" charset="0"/>
              </a:rPr>
              <a:t>.</a:t>
            </a:r>
            <a:endParaRPr lang="es-ES" sz="2000" dirty="0">
              <a:solidFill>
                <a:srgbClr val="A9A8A9"/>
              </a:solidFill>
              <a:latin typeface="Lato Bold"/>
              <a:cs typeface="Lato Bold"/>
            </a:endParaRPr>
          </a:p>
        </p:txBody>
      </p:sp>
      <p:pic>
        <p:nvPicPr>
          <p:cNvPr id="9" name="Imagen 8">
            <a:extLst>
              <a:ext uri="{FF2B5EF4-FFF2-40B4-BE49-F238E27FC236}">
                <a16:creationId xmlns:a16="http://schemas.microsoft.com/office/drawing/2014/main" id="{D1FF6189-6F2B-47CF-A175-159CFDDCE6D0}"/>
              </a:ext>
            </a:extLst>
          </p:cNvPr>
          <p:cNvPicPr>
            <a:picLocks noChangeAspect="1"/>
          </p:cNvPicPr>
          <p:nvPr/>
        </p:nvPicPr>
        <p:blipFill rotWithShape="1">
          <a:blip r:embed="rId2"/>
          <a:srcRect t="18720" b="13639"/>
          <a:stretch/>
        </p:blipFill>
        <p:spPr>
          <a:xfrm>
            <a:off x="3309013" y="2487711"/>
            <a:ext cx="5745827" cy="3715284"/>
          </a:xfrm>
          <a:prstGeom prst="rect">
            <a:avLst/>
          </a:prstGeom>
        </p:spPr>
      </p:pic>
      <p:sp>
        <p:nvSpPr>
          <p:cNvPr id="10" name="Rectángulo 9">
            <a:extLst>
              <a:ext uri="{FF2B5EF4-FFF2-40B4-BE49-F238E27FC236}">
                <a16:creationId xmlns:a16="http://schemas.microsoft.com/office/drawing/2014/main" id="{719CFDF7-F9A2-4869-8772-36BB287B29EE}"/>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20CAE9A8-A286-4066-8C1C-829860FEE60C}"/>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13">
            <a:extLst>
              <a:ext uri="{FF2B5EF4-FFF2-40B4-BE49-F238E27FC236}">
                <a16:creationId xmlns:a16="http://schemas.microsoft.com/office/drawing/2014/main" id="{8879D6AD-476C-42E8-AF2A-B51BAB9F02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5" name="Imagen 14">
            <a:extLst>
              <a:ext uri="{FF2B5EF4-FFF2-40B4-BE49-F238E27FC236}">
                <a16:creationId xmlns:a16="http://schemas.microsoft.com/office/drawing/2014/main" id="{745ECCB5-20F7-4143-BDF7-A07BC1BACB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6" name="Imagen 15">
            <a:extLst>
              <a:ext uri="{FF2B5EF4-FFF2-40B4-BE49-F238E27FC236}">
                <a16:creationId xmlns:a16="http://schemas.microsoft.com/office/drawing/2014/main" id="{BBD18C29-2CA6-462B-945C-6D53160E4B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17591628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5767547F-4DB3-4ED0-B69F-8185356B4520}"/>
              </a:ext>
            </a:extLst>
          </p:cNvPr>
          <p:cNvSpPr txBox="1"/>
          <p:nvPr/>
        </p:nvSpPr>
        <p:spPr>
          <a:xfrm>
            <a:off x="1998786" y="1499275"/>
            <a:ext cx="7930661" cy="369332"/>
          </a:xfrm>
          <a:prstGeom prst="rect">
            <a:avLst/>
          </a:prstGeom>
          <a:noFill/>
        </p:spPr>
        <p:txBody>
          <a:bodyPr wrap="square" rtlCol="0">
            <a:spAutoFit/>
          </a:bodyPr>
          <a:lstStyle/>
          <a:p>
            <a:pPr algn="just"/>
            <a:r>
              <a:rPr lang="es-CO" dirty="0">
                <a:latin typeface="Arial Narrow" panose="020B0606020202030204" pitchFamily="34" charset="0"/>
              </a:rPr>
              <a:t>Esta sede cuenta con una (1) Sala de Juntas, Cafetería y Oficina de Servicio al Ciudadano</a:t>
            </a:r>
            <a:r>
              <a:rPr lang="es-ES" dirty="0">
                <a:latin typeface="Arial Narrow" panose="020B0606020202030204" pitchFamily="34" charset="0"/>
              </a:rPr>
              <a:t>.</a:t>
            </a:r>
            <a:endParaRPr lang="es-ES" dirty="0">
              <a:solidFill>
                <a:srgbClr val="A9A8A9"/>
              </a:solidFill>
              <a:latin typeface="Lato Bold"/>
              <a:cs typeface="Lato Bold"/>
            </a:endParaRPr>
          </a:p>
        </p:txBody>
      </p:sp>
      <p:pic>
        <p:nvPicPr>
          <p:cNvPr id="9" name="Imagen 8">
            <a:extLst>
              <a:ext uri="{FF2B5EF4-FFF2-40B4-BE49-F238E27FC236}">
                <a16:creationId xmlns:a16="http://schemas.microsoft.com/office/drawing/2014/main" id="{325BD372-2EA1-47A2-9448-E363A5E119C8}"/>
              </a:ext>
            </a:extLst>
          </p:cNvPr>
          <p:cNvPicPr>
            <a:picLocks noChangeAspect="1"/>
          </p:cNvPicPr>
          <p:nvPr/>
        </p:nvPicPr>
        <p:blipFill>
          <a:blip r:embed="rId2"/>
          <a:stretch>
            <a:fillRect/>
          </a:stretch>
        </p:blipFill>
        <p:spPr>
          <a:xfrm>
            <a:off x="1677164" y="2543308"/>
            <a:ext cx="3029984" cy="3110875"/>
          </a:xfrm>
          <a:prstGeom prst="rect">
            <a:avLst/>
          </a:prstGeom>
        </p:spPr>
      </p:pic>
      <p:pic>
        <p:nvPicPr>
          <p:cNvPr id="10" name="Imagen 9">
            <a:extLst>
              <a:ext uri="{FF2B5EF4-FFF2-40B4-BE49-F238E27FC236}">
                <a16:creationId xmlns:a16="http://schemas.microsoft.com/office/drawing/2014/main" id="{E94CCDEE-BCE8-4776-B320-3FC0C11FD131}"/>
              </a:ext>
            </a:extLst>
          </p:cNvPr>
          <p:cNvPicPr>
            <a:picLocks noChangeAspect="1"/>
          </p:cNvPicPr>
          <p:nvPr/>
        </p:nvPicPr>
        <p:blipFill>
          <a:blip r:embed="rId3"/>
          <a:stretch>
            <a:fillRect/>
          </a:stretch>
        </p:blipFill>
        <p:spPr>
          <a:xfrm>
            <a:off x="4819292" y="2543304"/>
            <a:ext cx="2932981" cy="3110876"/>
          </a:xfrm>
          <a:prstGeom prst="rect">
            <a:avLst/>
          </a:prstGeom>
        </p:spPr>
      </p:pic>
      <p:pic>
        <p:nvPicPr>
          <p:cNvPr id="11" name="Imagen 10">
            <a:extLst>
              <a:ext uri="{FF2B5EF4-FFF2-40B4-BE49-F238E27FC236}">
                <a16:creationId xmlns:a16="http://schemas.microsoft.com/office/drawing/2014/main" id="{5CDFA50A-0BD3-4587-BF2E-6843C653CAD0}"/>
              </a:ext>
            </a:extLst>
          </p:cNvPr>
          <p:cNvPicPr>
            <a:picLocks noChangeAspect="1"/>
          </p:cNvPicPr>
          <p:nvPr/>
        </p:nvPicPr>
        <p:blipFill>
          <a:blip r:embed="rId4"/>
          <a:stretch>
            <a:fillRect/>
          </a:stretch>
        </p:blipFill>
        <p:spPr>
          <a:xfrm>
            <a:off x="7864415" y="2543305"/>
            <a:ext cx="2743199" cy="3110875"/>
          </a:xfrm>
          <a:prstGeom prst="rect">
            <a:avLst/>
          </a:prstGeom>
        </p:spPr>
      </p:pic>
      <p:sp>
        <p:nvSpPr>
          <p:cNvPr id="14" name="Rectángulo 13">
            <a:extLst>
              <a:ext uri="{FF2B5EF4-FFF2-40B4-BE49-F238E27FC236}">
                <a16:creationId xmlns:a16="http://schemas.microsoft.com/office/drawing/2014/main" id="{FDC79B5E-DE68-4FFD-A565-5A2FD30F95C3}"/>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276FB034-C224-4001-9C3D-5DF6C2782AAF}"/>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6" name="Imagen 15">
            <a:extLst>
              <a:ext uri="{FF2B5EF4-FFF2-40B4-BE49-F238E27FC236}">
                <a16:creationId xmlns:a16="http://schemas.microsoft.com/office/drawing/2014/main" id="{AB34FA33-D5CD-4110-8278-28B4CA1AAF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7" name="Imagen 16">
            <a:extLst>
              <a:ext uri="{FF2B5EF4-FFF2-40B4-BE49-F238E27FC236}">
                <a16:creationId xmlns:a16="http://schemas.microsoft.com/office/drawing/2014/main" id="{8F5AE637-D7CB-4965-A346-3085A22CC9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8" name="Imagen 17">
            <a:extLst>
              <a:ext uri="{FF2B5EF4-FFF2-40B4-BE49-F238E27FC236}">
                <a16:creationId xmlns:a16="http://schemas.microsoft.com/office/drawing/2014/main" id="{025C1B23-8053-4D88-B63C-9012179400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20303266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35B60EDA-910A-4465-95B5-ADC6D2428595}"/>
              </a:ext>
            </a:extLst>
          </p:cNvPr>
          <p:cNvSpPr txBox="1"/>
          <p:nvPr/>
        </p:nvSpPr>
        <p:spPr>
          <a:xfrm>
            <a:off x="616224" y="1132451"/>
            <a:ext cx="10767393" cy="5262979"/>
          </a:xfrm>
          <a:prstGeom prst="rect">
            <a:avLst/>
          </a:prstGeom>
          <a:noFill/>
        </p:spPr>
        <p:txBody>
          <a:bodyPr wrap="square" rtlCol="0">
            <a:spAutoFit/>
          </a:bodyPr>
          <a:lstStyle/>
          <a:p>
            <a:pPr algn="just"/>
            <a:r>
              <a:rPr lang="es-CO" sz="2400" dirty="0">
                <a:latin typeface="Arial Narrow" panose="020B0606020202030204" pitchFamily="34" charset="0"/>
              </a:rPr>
              <a:t>T</a:t>
            </a:r>
            <a:r>
              <a:rPr lang="es-ES" sz="2400" dirty="0">
                <a:latin typeface="Arial Narrow" panose="020B0606020202030204" pitchFamily="34" charset="0"/>
              </a:rPr>
              <a:t>eniendo en cuenta que el contrato de arrendamiento vence el próximo 10 de enero de 2019, se hace necesario seguir contando con el espacio suficiente y requerido para el funcionamiento de la Sede de la Regional Centro Oriente. </a:t>
            </a:r>
          </a:p>
          <a:p>
            <a:pPr algn="just"/>
            <a:endParaRPr lang="es-ES" sz="2400" dirty="0">
              <a:latin typeface="Arial Narrow" panose="020B0606020202030204" pitchFamily="34" charset="0"/>
            </a:endParaRPr>
          </a:p>
          <a:p>
            <a:pPr algn="just"/>
            <a:r>
              <a:rPr lang="es-ES" sz="2400" dirty="0">
                <a:latin typeface="Arial Narrow" panose="020B0606020202030204" pitchFamily="34" charset="0"/>
              </a:rPr>
              <a:t>Por lo anterior  se realizó un estudio de mercado del sector por metro cuadrado y Finca Raíz, en donde se refleja que los precios por arrendamiento que actualmente se tienen son muy favorables para la SAE SAS, teniendo en cuenta que para el año 2018, la SAE SAS está pagando por el metro cuadrado $71.301 incluido IVA, Administración y Mobiliario, para un total de canon mensual de arrendamiento de $40.000.000 todo incluido.</a:t>
            </a:r>
          </a:p>
          <a:p>
            <a:pPr algn="just"/>
            <a:endParaRPr lang="es-ES" sz="2400" dirty="0">
              <a:latin typeface="Arial Narrow" panose="020B0606020202030204" pitchFamily="34" charset="0"/>
            </a:endParaRPr>
          </a:p>
          <a:p>
            <a:pPr algn="just"/>
            <a:r>
              <a:rPr lang="es-ES" sz="2400" dirty="0">
                <a:latin typeface="Arial Narrow" panose="020B0606020202030204" pitchFamily="34" charset="0"/>
              </a:rPr>
              <a:t>Se proyecta pagar para el año 2019 por el metro cuadrado $75.223 incluido IVA, Administración y Mobiliario, para un canon mensual de arrendamiento de $42.200.000 teniendo en cuenta el Índice de Precios al Consumidor (IPC) del año en que se reajusta más 1 punto.</a:t>
            </a:r>
            <a:r>
              <a:rPr lang="es-ES" sz="2400" dirty="0"/>
              <a:t> </a:t>
            </a:r>
            <a:endParaRPr lang="es-ES" sz="2400" dirty="0">
              <a:solidFill>
                <a:srgbClr val="A9A8A9"/>
              </a:solidFill>
              <a:latin typeface="Lato Bold"/>
              <a:cs typeface="Lato Bold"/>
            </a:endParaRPr>
          </a:p>
        </p:txBody>
      </p:sp>
      <p:sp>
        <p:nvSpPr>
          <p:cNvPr id="9" name="Rectángulo 8">
            <a:extLst>
              <a:ext uri="{FF2B5EF4-FFF2-40B4-BE49-F238E27FC236}">
                <a16:creationId xmlns:a16="http://schemas.microsoft.com/office/drawing/2014/main" id="{30C2815E-7F40-4140-BAAC-8FB5626BDA86}"/>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2696FF84-A285-442E-BD6E-E8AE93F7AD8A}"/>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10">
            <a:extLst>
              <a:ext uri="{FF2B5EF4-FFF2-40B4-BE49-F238E27FC236}">
                <a16:creationId xmlns:a16="http://schemas.microsoft.com/office/drawing/2014/main" id="{240D2E3B-E86B-4BD5-BE0C-545906CD1E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4" name="Imagen 13">
            <a:extLst>
              <a:ext uri="{FF2B5EF4-FFF2-40B4-BE49-F238E27FC236}">
                <a16:creationId xmlns:a16="http://schemas.microsoft.com/office/drawing/2014/main" id="{AD09800C-A92F-478E-8AB9-3F6D3C9467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5" name="Imagen 14">
            <a:extLst>
              <a:ext uri="{FF2B5EF4-FFF2-40B4-BE49-F238E27FC236}">
                <a16:creationId xmlns:a16="http://schemas.microsoft.com/office/drawing/2014/main" id="{D50E0DF7-57DF-4BA0-BBAC-E00217C68B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13141115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FDE91267-F9E5-4078-92D5-55503F6D1808}"/>
              </a:ext>
            </a:extLst>
          </p:cNvPr>
          <p:cNvSpPr txBox="1"/>
          <p:nvPr/>
        </p:nvSpPr>
        <p:spPr>
          <a:xfrm>
            <a:off x="3407817" y="1002300"/>
            <a:ext cx="5376367" cy="400110"/>
          </a:xfrm>
          <a:prstGeom prst="rect">
            <a:avLst/>
          </a:prstGeom>
          <a:noFill/>
        </p:spPr>
        <p:txBody>
          <a:bodyPr wrap="square" rtlCol="0">
            <a:spAutoFit/>
          </a:bodyPr>
          <a:lstStyle/>
          <a:p>
            <a:pPr algn="ctr"/>
            <a:r>
              <a:rPr lang="es-CO" sz="2000" b="1" dirty="0">
                <a:latin typeface="Arial Narrow" panose="020B0606020202030204" pitchFamily="34" charset="0"/>
              </a:rPr>
              <a:t>Estudio de Mercado del Sector</a:t>
            </a:r>
          </a:p>
        </p:txBody>
      </p:sp>
      <p:pic>
        <p:nvPicPr>
          <p:cNvPr id="3" name="Imagen 2">
            <a:extLst>
              <a:ext uri="{FF2B5EF4-FFF2-40B4-BE49-F238E27FC236}">
                <a16:creationId xmlns:a16="http://schemas.microsoft.com/office/drawing/2014/main" id="{0CAF32C4-E539-4AB2-9469-1D280AFF868E}"/>
              </a:ext>
            </a:extLst>
          </p:cNvPr>
          <p:cNvPicPr>
            <a:picLocks noChangeAspect="1"/>
          </p:cNvPicPr>
          <p:nvPr/>
        </p:nvPicPr>
        <p:blipFill>
          <a:blip r:embed="rId2"/>
          <a:stretch>
            <a:fillRect/>
          </a:stretch>
        </p:blipFill>
        <p:spPr>
          <a:xfrm>
            <a:off x="2505670" y="1417150"/>
            <a:ext cx="7282436" cy="5008395"/>
          </a:xfrm>
          <a:prstGeom prst="rect">
            <a:avLst/>
          </a:prstGeom>
        </p:spPr>
      </p:pic>
      <p:sp>
        <p:nvSpPr>
          <p:cNvPr id="9" name="Rectángulo 8">
            <a:extLst>
              <a:ext uri="{FF2B5EF4-FFF2-40B4-BE49-F238E27FC236}">
                <a16:creationId xmlns:a16="http://schemas.microsoft.com/office/drawing/2014/main" id="{8C418FF8-C388-4D40-8890-025A64E6529E}"/>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C764B0E7-9AD8-4294-A962-47378446D021}"/>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10">
            <a:extLst>
              <a:ext uri="{FF2B5EF4-FFF2-40B4-BE49-F238E27FC236}">
                <a16:creationId xmlns:a16="http://schemas.microsoft.com/office/drawing/2014/main" id="{3BE830D2-4A8F-4CE8-8487-E962E4CC8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4" name="Imagen 13">
            <a:extLst>
              <a:ext uri="{FF2B5EF4-FFF2-40B4-BE49-F238E27FC236}">
                <a16:creationId xmlns:a16="http://schemas.microsoft.com/office/drawing/2014/main" id="{4DDBE368-6627-42B8-B6F1-EB8088AF98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8053" y="11780"/>
            <a:ext cx="3039165" cy="990520"/>
          </a:xfrm>
          <a:prstGeom prst="rect">
            <a:avLst/>
          </a:prstGeom>
        </p:spPr>
      </p:pic>
      <p:pic>
        <p:nvPicPr>
          <p:cNvPr id="15" name="Imagen 14">
            <a:extLst>
              <a:ext uri="{FF2B5EF4-FFF2-40B4-BE49-F238E27FC236}">
                <a16:creationId xmlns:a16="http://schemas.microsoft.com/office/drawing/2014/main" id="{83507DDA-AFB7-4C73-82FD-2F9368FA5A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1097" y="11781"/>
            <a:ext cx="3463234" cy="975780"/>
          </a:xfrm>
          <a:prstGeom prst="rect">
            <a:avLst/>
          </a:prstGeom>
        </p:spPr>
      </p:pic>
    </p:spTree>
    <p:extLst>
      <p:ext uri="{BB962C8B-B14F-4D97-AF65-F5344CB8AC3E}">
        <p14:creationId xmlns:p14="http://schemas.microsoft.com/office/powerpoint/2010/main" val="4566723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AC4A55BA-7E4C-4625-9AA3-7B47EEC72CC3}"/>
              </a:ext>
            </a:extLst>
          </p:cNvPr>
          <p:cNvSpPr txBox="1"/>
          <p:nvPr/>
        </p:nvSpPr>
        <p:spPr>
          <a:xfrm>
            <a:off x="1438312" y="1579179"/>
            <a:ext cx="9865793" cy="4524315"/>
          </a:xfrm>
          <a:prstGeom prst="rect">
            <a:avLst/>
          </a:prstGeom>
          <a:noFill/>
        </p:spPr>
        <p:txBody>
          <a:bodyPr wrap="square" rtlCol="0">
            <a:spAutoFit/>
          </a:bodyPr>
          <a:lstStyle/>
          <a:p>
            <a:pPr algn="just"/>
            <a:r>
              <a:rPr lang="es-CO" sz="2400" b="1" dirty="0">
                <a:latin typeface="Arial Narrow" panose="020B0606020202030204" pitchFamily="34" charset="0"/>
              </a:rPr>
              <a:t>Adición</a:t>
            </a:r>
            <a:r>
              <a:rPr lang="es-CO" sz="2400" dirty="0">
                <a:latin typeface="Arial Narrow" panose="020B0606020202030204" pitchFamily="34" charset="0"/>
              </a:rPr>
              <a:t>: </a:t>
            </a:r>
            <a:r>
              <a:rPr lang="es-ES" sz="2400" dirty="0">
                <a:latin typeface="Arial Narrow" panose="020B0606020202030204" pitchFamily="34" charset="0"/>
              </a:rPr>
              <a:t>El valor de la presente adición es de ($506.400.000) Quinientos seis millones cuatrocientos mil Pesos MCTE</a:t>
            </a:r>
            <a:r>
              <a:rPr lang="es-ES" sz="2400" dirty="0"/>
              <a:t>. </a:t>
            </a:r>
            <a:r>
              <a:rPr lang="es-ES" sz="2400" dirty="0">
                <a:latin typeface="Arial Narrow" panose="020B0606020202030204" pitchFamily="34" charset="0"/>
              </a:rPr>
              <a:t>Valor que incluye IVA y todos los impuestos, tasas y contribuciones a que haya lugar. Valor de incremento del IPC mas 1 punto.</a:t>
            </a:r>
          </a:p>
          <a:p>
            <a:pPr algn="just"/>
            <a:endParaRPr lang="es-ES" sz="2400" dirty="0">
              <a:latin typeface="Arial Narrow" panose="020B0606020202030204" pitchFamily="34" charset="0"/>
            </a:endParaRPr>
          </a:p>
          <a:p>
            <a:pPr algn="just"/>
            <a:r>
              <a:rPr lang="es-CO" sz="2400" b="1" dirty="0">
                <a:latin typeface="Arial Narrow" panose="020B0606020202030204" pitchFamily="34" charset="0"/>
              </a:rPr>
              <a:t>Prorroga</a:t>
            </a:r>
            <a:r>
              <a:rPr lang="es-CO" sz="2400" dirty="0">
                <a:latin typeface="Arial Narrow" panose="020B0606020202030204" pitchFamily="34" charset="0"/>
              </a:rPr>
              <a:t>: La prorroga solicitada es de doce (12) meses, la nueva vigencia del contrato será hasta el próximo 10 de enero de 2020.</a:t>
            </a:r>
          </a:p>
          <a:p>
            <a:pPr algn="just"/>
            <a:endParaRPr lang="es-CO" sz="2400" dirty="0">
              <a:latin typeface="Arial Narrow" panose="020B0606020202030204" pitchFamily="34" charset="0"/>
            </a:endParaRPr>
          </a:p>
          <a:p>
            <a:pPr algn="just"/>
            <a:r>
              <a:rPr lang="es-CO" sz="2400" b="1" dirty="0">
                <a:latin typeface="Arial Narrow" panose="020B0606020202030204" pitchFamily="34" charset="0"/>
              </a:rPr>
              <a:t>Solicitud</a:t>
            </a:r>
            <a:r>
              <a:rPr lang="es-CO" sz="2400" dirty="0">
                <a:latin typeface="Arial Narrow" panose="020B0606020202030204" pitchFamily="34" charset="0"/>
              </a:rPr>
              <a:t>: Aprobación por parte de la Junta Directiva de la SAE SAS, de la adición y prorroga del contrato 067 de 2017 por un monto de </a:t>
            </a:r>
            <a:r>
              <a:rPr lang="es-ES" sz="2400" dirty="0">
                <a:latin typeface="Arial Narrow" panose="020B0606020202030204" pitchFamily="34" charset="0"/>
              </a:rPr>
              <a:t>$506.400.000 </a:t>
            </a:r>
            <a:r>
              <a:rPr lang="es-CO" sz="2400" dirty="0">
                <a:latin typeface="Arial Narrow" panose="020B0606020202030204" pitchFamily="34" charset="0"/>
              </a:rPr>
              <a:t>y un plazo de doce (12) meses respectivamente.</a:t>
            </a:r>
          </a:p>
          <a:p>
            <a:pPr algn="just"/>
            <a:endParaRPr lang="es-ES" sz="2400" dirty="0">
              <a:latin typeface="Arial Narrow" panose="020B0606020202030204" pitchFamily="34" charset="0"/>
            </a:endParaRPr>
          </a:p>
          <a:p>
            <a:pPr algn="ctr"/>
            <a:endParaRPr lang="es-ES" sz="2400" dirty="0">
              <a:solidFill>
                <a:srgbClr val="A9A8A9"/>
              </a:solidFill>
              <a:latin typeface="Lato Bold"/>
              <a:cs typeface="Lato Bold"/>
            </a:endParaRPr>
          </a:p>
        </p:txBody>
      </p:sp>
      <p:sp>
        <p:nvSpPr>
          <p:cNvPr id="9" name="Rectángulo 8">
            <a:extLst>
              <a:ext uri="{FF2B5EF4-FFF2-40B4-BE49-F238E27FC236}">
                <a16:creationId xmlns:a16="http://schemas.microsoft.com/office/drawing/2014/main" id="{4CBEA0A8-3DDE-4D36-BAA3-C2D36BC32A75}"/>
              </a:ext>
            </a:extLst>
          </p:cNvPr>
          <p:cNvSpPr/>
          <p:nvPr/>
        </p:nvSpPr>
        <p:spPr>
          <a:xfrm>
            <a:off x="0" y="6550223"/>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2E0EC4B3-A040-40B9-AAB9-F88DF6A8AEFE}"/>
              </a:ext>
            </a:extLst>
          </p:cNvPr>
          <p:cNvSpPr txBox="1"/>
          <p:nvPr/>
        </p:nvSpPr>
        <p:spPr>
          <a:xfrm>
            <a:off x="6706419" y="6550222"/>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10">
            <a:extLst>
              <a:ext uri="{FF2B5EF4-FFF2-40B4-BE49-F238E27FC236}">
                <a16:creationId xmlns:a16="http://schemas.microsoft.com/office/drawing/2014/main" id="{6D186CF1-AA4F-493E-9208-C5B8CF25BE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14" name="Imagen 13">
            <a:extLst>
              <a:ext uri="{FF2B5EF4-FFF2-40B4-BE49-F238E27FC236}">
                <a16:creationId xmlns:a16="http://schemas.microsoft.com/office/drawing/2014/main" id="{2FDB4454-04FB-4DA0-AA3B-F2DFC8BCA0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5" name="Imagen 14">
            <a:extLst>
              <a:ext uri="{FF2B5EF4-FFF2-40B4-BE49-F238E27FC236}">
                <a16:creationId xmlns:a16="http://schemas.microsoft.com/office/drawing/2014/main" id="{7815FD32-BF10-46FB-A5FA-D041DEC982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41974930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610678" y="2595484"/>
            <a:ext cx="6736198" cy="2000548"/>
          </a:xfrm>
          <a:prstGeom prst="rect">
            <a:avLst/>
          </a:prstGeom>
          <a:noFill/>
        </p:spPr>
        <p:txBody>
          <a:bodyPr wrap="square" rtlCol="0">
            <a:spAutoFit/>
          </a:bodyPr>
          <a:lstStyle/>
          <a:p>
            <a:pPr algn="ctr"/>
            <a:r>
              <a:rPr lang="es-CO" sz="4400" b="1" dirty="0">
                <a:solidFill>
                  <a:srgbClr val="002060"/>
                </a:solidFill>
              </a:rPr>
              <a:t>5. Presentación</a:t>
            </a:r>
          </a:p>
          <a:p>
            <a:pPr algn="ctr"/>
            <a:r>
              <a:rPr lang="es-CO" sz="4400" b="1" dirty="0">
                <a:solidFill>
                  <a:srgbClr val="002060"/>
                </a:solidFill>
              </a:rPr>
              <a:t>Informe Comercial</a:t>
            </a:r>
          </a:p>
          <a:p>
            <a:pPr algn="ctr"/>
            <a:endParaRPr lang="es-CO" sz="3600" b="1" dirty="0">
              <a:solidFill>
                <a:schemeClr val="accent1">
                  <a:lumMod val="75000"/>
                </a:schemeClr>
              </a:solidFill>
              <a:latin typeface="Arial Narrow" panose="020B0606020202030204" pitchFamily="34" charset="0"/>
            </a:endParaRPr>
          </a:p>
        </p:txBody>
      </p:sp>
      <p:pic>
        <p:nvPicPr>
          <p:cNvPr id="7" name="Imagen 6">
            <a:extLst>
              <a:ext uri="{FF2B5EF4-FFF2-40B4-BE49-F238E27FC236}">
                <a16:creationId xmlns:a16="http://schemas.microsoft.com/office/drawing/2014/main" id="{6CCF2F94-58EE-4741-9795-47FDFCE0FE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9" name="Imagen 8">
            <a:extLst>
              <a:ext uri="{FF2B5EF4-FFF2-40B4-BE49-F238E27FC236}">
                <a16:creationId xmlns:a16="http://schemas.microsoft.com/office/drawing/2014/main" id="{5B2FB64D-00A7-4229-A5C9-C987BD081A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10" name="Imagen 9">
            <a:extLst>
              <a:ext uri="{FF2B5EF4-FFF2-40B4-BE49-F238E27FC236}">
                <a16:creationId xmlns:a16="http://schemas.microsoft.com/office/drawing/2014/main" id="{CDE2D276-34ED-4CEE-9A63-F25986AC1F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
        <p:nvSpPr>
          <p:cNvPr id="11" name="Rectángulo 10">
            <a:extLst>
              <a:ext uri="{FF2B5EF4-FFF2-40B4-BE49-F238E27FC236}">
                <a16:creationId xmlns:a16="http://schemas.microsoft.com/office/drawing/2014/main" id="{76CE028D-C0DA-4B1B-95CE-84557D50EBBC}"/>
              </a:ext>
            </a:extLst>
          </p:cNvPr>
          <p:cNvSpPr/>
          <p:nvPr/>
        </p:nvSpPr>
        <p:spPr>
          <a:xfrm>
            <a:off x="-1" y="6482282"/>
            <a:ext cx="12192001" cy="3757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9195770F-C97D-44E9-AC0E-A97DCDA2534D}"/>
              </a:ext>
            </a:extLst>
          </p:cNvPr>
          <p:cNvSpPr txBox="1"/>
          <p:nvPr/>
        </p:nvSpPr>
        <p:spPr>
          <a:xfrm>
            <a:off x="7750058" y="6500224"/>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Tree>
    <p:extLst>
      <p:ext uri="{BB962C8B-B14F-4D97-AF65-F5344CB8AC3E}">
        <p14:creationId xmlns:p14="http://schemas.microsoft.com/office/powerpoint/2010/main" val="1650466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482282"/>
            <a:ext cx="12192001" cy="3757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7750058" y="6500224"/>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9027641" y="1350470"/>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0" name="CuadroTexto 9"/>
          <p:cNvSpPr txBox="1"/>
          <p:nvPr/>
        </p:nvSpPr>
        <p:spPr>
          <a:xfrm>
            <a:off x="1760133" y="2333612"/>
            <a:ext cx="2540394" cy="1292662"/>
          </a:xfrm>
          <a:prstGeom prst="rect">
            <a:avLst/>
          </a:prstGeom>
          <a:solidFill>
            <a:schemeClr val="accent1">
              <a:lumMod val="75000"/>
            </a:schemeClr>
          </a:solidFill>
          <a:ln>
            <a:solidFill>
              <a:schemeClr val="accent1"/>
            </a:solidFill>
          </a:ln>
        </p:spPr>
        <p:txBody>
          <a:bodyPr wrap="square" rtlCol="0">
            <a:spAutoFit/>
          </a:bodyPr>
          <a:lstStyle/>
          <a:p>
            <a:pPr algn="ctr"/>
            <a:r>
              <a:rPr lang="es-CO" sz="1600" b="1" dirty="0">
                <a:solidFill>
                  <a:schemeClr val="bg1"/>
                </a:solidFill>
              </a:rPr>
              <a:t>CONCEPTO</a:t>
            </a:r>
          </a:p>
          <a:p>
            <a:endParaRPr lang="es-CO" sz="1400" b="1" dirty="0">
              <a:solidFill>
                <a:schemeClr val="bg1"/>
              </a:solidFill>
            </a:endParaRPr>
          </a:p>
          <a:p>
            <a:r>
              <a:rPr lang="es-CO" sz="1600" b="1" dirty="0">
                <a:solidFill>
                  <a:schemeClr val="bg1"/>
                </a:solidFill>
              </a:rPr>
              <a:t>Unid. Comerciales Vendidas</a:t>
            </a:r>
          </a:p>
          <a:p>
            <a:r>
              <a:rPr lang="es-CO" sz="1600" b="1" dirty="0">
                <a:solidFill>
                  <a:schemeClr val="bg1"/>
                </a:solidFill>
              </a:rPr>
              <a:t>M.I. Vendidas</a:t>
            </a:r>
          </a:p>
          <a:p>
            <a:r>
              <a:rPr lang="es-CO" sz="1600" b="1" dirty="0">
                <a:solidFill>
                  <a:schemeClr val="bg1"/>
                </a:solidFill>
              </a:rPr>
              <a:t>Valor Ventas</a:t>
            </a:r>
            <a:r>
              <a:rPr lang="es-CO" sz="1400" dirty="0">
                <a:solidFill>
                  <a:schemeClr val="bg1"/>
                </a:solidFill>
              </a:rPr>
              <a:t>	 </a:t>
            </a:r>
          </a:p>
        </p:txBody>
      </p:sp>
      <p:sp>
        <p:nvSpPr>
          <p:cNvPr id="11" name="CuadroTexto 10"/>
          <p:cNvSpPr txBox="1"/>
          <p:nvPr/>
        </p:nvSpPr>
        <p:spPr>
          <a:xfrm>
            <a:off x="5563992" y="2331128"/>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2016</a:t>
            </a:r>
          </a:p>
          <a:p>
            <a:pPr algn="ctr"/>
            <a:endParaRPr lang="es-CO" sz="1600" dirty="0">
              <a:solidFill>
                <a:schemeClr val="tx2"/>
              </a:solidFill>
            </a:endParaRPr>
          </a:p>
          <a:p>
            <a:pPr algn="ctr"/>
            <a:r>
              <a:rPr lang="es-ES" sz="1600" dirty="0">
                <a:solidFill>
                  <a:schemeClr val="tx2"/>
                </a:solidFill>
              </a:rPr>
              <a:t>80</a:t>
            </a:r>
            <a:endParaRPr lang="es-CO" sz="1600" dirty="0">
              <a:solidFill>
                <a:schemeClr val="tx2"/>
              </a:solidFill>
            </a:endParaRPr>
          </a:p>
          <a:p>
            <a:pPr algn="ctr"/>
            <a:r>
              <a:rPr lang="es-ES" sz="1600" dirty="0">
                <a:solidFill>
                  <a:schemeClr val="tx2"/>
                </a:solidFill>
              </a:rPr>
              <a:t>129</a:t>
            </a:r>
            <a:endParaRPr lang="es-CO" sz="1600" dirty="0">
              <a:solidFill>
                <a:schemeClr val="tx2"/>
              </a:solidFill>
            </a:endParaRPr>
          </a:p>
          <a:p>
            <a:pPr algn="ctr"/>
            <a:r>
              <a:rPr lang="es-CO" sz="1600" b="1" dirty="0">
                <a:solidFill>
                  <a:schemeClr val="tx2"/>
                </a:solidFill>
              </a:rPr>
              <a:t>$22.379</a:t>
            </a:r>
          </a:p>
        </p:txBody>
      </p:sp>
      <p:sp>
        <p:nvSpPr>
          <p:cNvPr id="12" name="CuadroTexto 11"/>
          <p:cNvSpPr txBox="1"/>
          <p:nvPr/>
        </p:nvSpPr>
        <p:spPr>
          <a:xfrm>
            <a:off x="4375730" y="2333613"/>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2015 </a:t>
            </a:r>
          </a:p>
          <a:p>
            <a:pPr algn="ctr"/>
            <a:endParaRPr lang="es-CO" sz="1600" dirty="0">
              <a:solidFill>
                <a:schemeClr val="tx2"/>
              </a:solidFill>
            </a:endParaRPr>
          </a:p>
          <a:p>
            <a:pPr algn="ctr"/>
            <a:r>
              <a:rPr lang="es-ES" sz="1600" dirty="0">
                <a:solidFill>
                  <a:schemeClr val="tx2"/>
                </a:solidFill>
              </a:rPr>
              <a:t>25</a:t>
            </a:r>
          </a:p>
          <a:p>
            <a:pPr algn="ctr"/>
            <a:r>
              <a:rPr lang="es-ES" sz="1600" dirty="0">
                <a:solidFill>
                  <a:schemeClr val="tx2"/>
                </a:solidFill>
              </a:rPr>
              <a:t>38</a:t>
            </a:r>
            <a:endParaRPr lang="es-CO" sz="1600" dirty="0">
              <a:solidFill>
                <a:schemeClr val="tx2"/>
              </a:solidFill>
            </a:endParaRPr>
          </a:p>
          <a:p>
            <a:pPr algn="ctr"/>
            <a:r>
              <a:rPr lang="es-CO" sz="1600" b="1" dirty="0">
                <a:solidFill>
                  <a:schemeClr val="tx2"/>
                </a:solidFill>
              </a:rPr>
              <a:t>$9.917</a:t>
            </a:r>
          </a:p>
        </p:txBody>
      </p:sp>
      <p:sp>
        <p:nvSpPr>
          <p:cNvPr id="13" name="CuadroTexto 12"/>
          <p:cNvSpPr txBox="1"/>
          <p:nvPr/>
        </p:nvSpPr>
        <p:spPr>
          <a:xfrm>
            <a:off x="7938073" y="2322539"/>
            <a:ext cx="1137740" cy="1323439"/>
          </a:xfrm>
          <a:prstGeom prst="rect">
            <a:avLst/>
          </a:prstGeom>
          <a:solidFill>
            <a:schemeClr val="bg1">
              <a:lumMod val="95000"/>
            </a:schemeClr>
          </a:solidFill>
        </p:spPr>
        <p:txBody>
          <a:bodyPr wrap="square" rtlCol="0">
            <a:spAutoFit/>
          </a:bodyPr>
          <a:lstStyle/>
          <a:p>
            <a:pPr algn="ctr"/>
            <a:r>
              <a:rPr lang="es-CO" sz="1600" b="1" u="sng" dirty="0">
                <a:solidFill>
                  <a:schemeClr val="tx2"/>
                </a:solidFill>
              </a:rPr>
              <a:t>AÑO 2018</a:t>
            </a:r>
          </a:p>
          <a:p>
            <a:pPr algn="ctr"/>
            <a:endParaRPr lang="es-CO" sz="1600" b="1" u="sng" dirty="0">
              <a:solidFill>
                <a:schemeClr val="tx2"/>
              </a:solidFill>
            </a:endParaRPr>
          </a:p>
          <a:p>
            <a:pPr algn="ctr"/>
            <a:r>
              <a:rPr lang="es-CO" sz="1600" dirty="0">
                <a:solidFill>
                  <a:schemeClr val="tx2"/>
                </a:solidFill>
              </a:rPr>
              <a:t>137</a:t>
            </a:r>
          </a:p>
          <a:p>
            <a:pPr algn="ctr"/>
            <a:r>
              <a:rPr lang="es-CO" sz="1600" dirty="0">
                <a:solidFill>
                  <a:schemeClr val="tx2"/>
                </a:solidFill>
              </a:rPr>
              <a:t>229</a:t>
            </a:r>
          </a:p>
          <a:p>
            <a:pPr algn="ctr"/>
            <a:r>
              <a:rPr lang="es-CO" sz="1600" b="1" dirty="0">
                <a:solidFill>
                  <a:schemeClr val="tx2"/>
                </a:solidFill>
              </a:rPr>
              <a:t>$87.115</a:t>
            </a:r>
          </a:p>
        </p:txBody>
      </p:sp>
      <p:sp>
        <p:nvSpPr>
          <p:cNvPr id="14" name="CuadroTexto 13"/>
          <p:cNvSpPr txBox="1"/>
          <p:nvPr/>
        </p:nvSpPr>
        <p:spPr>
          <a:xfrm>
            <a:off x="4375730" y="4733061"/>
            <a:ext cx="3470216" cy="338554"/>
          </a:xfrm>
          <a:prstGeom prst="rect">
            <a:avLst/>
          </a:prstGeom>
          <a:solidFill>
            <a:schemeClr val="tx2">
              <a:lumMod val="60000"/>
              <a:lumOff val="40000"/>
            </a:schemeClr>
          </a:solidFill>
          <a:ln>
            <a:noFill/>
          </a:ln>
        </p:spPr>
        <p:txBody>
          <a:bodyPr wrap="square" rtlCol="0">
            <a:spAutoFit/>
          </a:bodyPr>
          <a:lstStyle/>
          <a:p>
            <a:pPr algn="ctr"/>
            <a:r>
              <a:rPr lang="es-CO" sz="1600" b="1" dirty="0">
                <a:solidFill>
                  <a:schemeClr val="bg1"/>
                </a:solidFill>
              </a:rPr>
              <a:t>$78.033 (30 meses) </a:t>
            </a:r>
          </a:p>
        </p:txBody>
      </p:sp>
      <p:sp>
        <p:nvSpPr>
          <p:cNvPr id="17" name="CuadroTexto 16"/>
          <p:cNvSpPr txBox="1"/>
          <p:nvPr/>
        </p:nvSpPr>
        <p:spPr>
          <a:xfrm>
            <a:off x="4375731" y="5328507"/>
            <a:ext cx="5906807" cy="338554"/>
          </a:xfrm>
          <a:prstGeom prst="rect">
            <a:avLst/>
          </a:prstGeom>
          <a:solidFill>
            <a:schemeClr val="accent1">
              <a:lumMod val="75000"/>
            </a:schemeClr>
          </a:solidFill>
          <a:ln>
            <a:noFill/>
          </a:ln>
        </p:spPr>
        <p:txBody>
          <a:bodyPr wrap="square" rtlCol="0">
            <a:spAutoFit/>
          </a:bodyPr>
          <a:lstStyle/>
          <a:p>
            <a:pPr algn="ctr"/>
            <a:r>
              <a:rPr lang="es-CO" sz="1600" b="1" dirty="0">
                <a:solidFill>
                  <a:schemeClr val="bg1"/>
                </a:solidFill>
              </a:rPr>
              <a:t>$166.685 </a:t>
            </a:r>
            <a:r>
              <a:rPr lang="es-CO" sz="1200" b="1" dirty="0">
                <a:solidFill>
                  <a:schemeClr val="bg1"/>
                </a:solidFill>
              </a:rPr>
              <a:t>(36 meses)</a:t>
            </a:r>
            <a:r>
              <a:rPr lang="es-CO" sz="1600" b="1" dirty="0">
                <a:solidFill>
                  <a:schemeClr val="bg1"/>
                </a:solidFill>
              </a:rPr>
              <a:t> </a:t>
            </a:r>
          </a:p>
        </p:txBody>
      </p:sp>
      <p:sp>
        <p:nvSpPr>
          <p:cNvPr id="18" name="CuadroTexto 17">
            <a:extLst>
              <a:ext uri="{FF2B5EF4-FFF2-40B4-BE49-F238E27FC236}">
                <a16:creationId xmlns:a16="http://schemas.microsoft.com/office/drawing/2014/main" id="{1C667A96-B1FA-4205-B361-57F1A9C74C50}"/>
              </a:ext>
            </a:extLst>
          </p:cNvPr>
          <p:cNvSpPr txBox="1"/>
          <p:nvPr/>
        </p:nvSpPr>
        <p:spPr>
          <a:xfrm>
            <a:off x="1679616" y="6170765"/>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11 de diciembre 2018</a:t>
            </a:r>
          </a:p>
        </p:txBody>
      </p:sp>
      <p:sp>
        <p:nvSpPr>
          <p:cNvPr id="19" name="CuadroTexto 18">
            <a:extLst>
              <a:ext uri="{FF2B5EF4-FFF2-40B4-BE49-F238E27FC236}">
                <a16:creationId xmlns:a16="http://schemas.microsoft.com/office/drawing/2014/main" id="{F7F36733-D2EA-4D1E-BE54-5237286C9056}"/>
              </a:ext>
            </a:extLst>
          </p:cNvPr>
          <p:cNvSpPr txBox="1"/>
          <p:nvPr/>
        </p:nvSpPr>
        <p:spPr>
          <a:xfrm>
            <a:off x="6747962" y="2330410"/>
            <a:ext cx="1137740" cy="1323439"/>
          </a:xfrm>
          <a:prstGeom prst="rect">
            <a:avLst/>
          </a:prstGeom>
          <a:solidFill>
            <a:schemeClr val="tx2">
              <a:lumMod val="20000"/>
              <a:lumOff val="80000"/>
            </a:schemeClr>
          </a:solidFill>
        </p:spPr>
        <p:txBody>
          <a:bodyPr wrap="square" rtlCol="0">
            <a:spAutoFit/>
          </a:bodyPr>
          <a:lstStyle/>
          <a:p>
            <a:pPr algn="ctr"/>
            <a:r>
              <a:rPr lang="es-CO" sz="1600" b="1" u="sng" dirty="0">
                <a:solidFill>
                  <a:schemeClr val="tx2"/>
                </a:solidFill>
              </a:rPr>
              <a:t>AÑO 2017</a:t>
            </a:r>
          </a:p>
          <a:p>
            <a:pPr algn="ctr"/>
            <a:endParaRPr lang="es-CO" sz="1600" dirty="0">
              <a:solidFill>
                <a:schemeClr val="tx2"/>
              </a:solidFill>
            </a:endParaRPr>
          </a:p>
          <a:p>
            <a:pPr algn="ctr"/>
            <a:r>
              <a:rPr lang="es-ES" sz="1600" dirty="0">
                <a:solidFill>
                  <a:schemeClr val="tx2"/>
                </a:solidFill>
              </a:rPr>
              <a:t>89</a:t>
            </a:r>
            <a:endParaRPr lang="es-CO" sz="1600" dirty="0">
              <a:solidFill>
                <a:schemeClr val="tx2"/>
              </a:solidFill>
            </a:endParaRPr>
          </a:p>
          <a:p>
            <a:pPr algn="ctr"/>
            <a:r>
              <a:rPr lang="es-CO" sz="1600" dirty="0">
                <a:solidFill>
                  <a:schemeClr val="tx2"/>
                </a:solidFill>
              </a:rPr>
              <a:t>158</a:t>
            </a:r>
          </a:p>
          <a:p>
            <a:pPr algn="ctr"/>
            <a:r>
              <a:rPr lang="es-CO" sz="1600" b="1" dirty="0">
                <a:solidFill>
                  <a:schemeClr val="tx2"/>
                </a:solidFill>
              </a:rPr>
              <a:t>$45.737</a:t>
            </a:r>
          </a:p>
        </p:txBody>
      </p:sp>
      <p:sp>
        <p:nvSpPr>
          <p:cNvPr id="3" name="CuadroTexto 2"/>
          <p:cNvSpPr txBox="1"/>
          <p:nvPr/>
        </p:nvSpPr>
        <p:spPr>
          <a:xfrm>
            <a:off x="3356440" y="1140860"/>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tx1">
                    <a:lumMod val="50000"/>
                    <a:lumOff val="50000"/>
                  </a:schemeClr>
                </a:solidFill>
              </a:rPr>
              <a:t>Resultado Comercialización Inmuebles – CISA. </a:t>
            </a:r>
          </a:p>
        </p:txBody>
      </p:sp>
      <p:sp>
        <p:nvSpPr>
          <p:cNvPr id="15" name="CuadroTexto 14">
            <a:extLst>
              <a:ext uri="{FF2B5EF4-FFF2-40B4-BE49-F238E27FC236}">
                <a16:creationId xmlns:a16="http://schemas.microsoft.com/office/drawing/2014/main" id="{3F96FDFE-5A0E-4628-B086-E9925C98167D}"/>
              </a:ext>
            </a:extLst>
          </p:cNvPr>
          <p:cNvSpPr txBox="1"/>
          <p:nvPr/>
        </p:nvSpPr>
        <p:spPr>
          <a:xfrm>
            <a:off x="1726696" y="1707564"/>
            <a:ext cx="4087657" cy="307777"/>
          </a:xfrm>
          <a:prstGeom prst="rect">
            <a:avLst/>
          </a:prstGeom>
          <a:noFill/>
        </p:spPr>
        <p:txBody>
          <a:bodyPr wrap="none" rtlCol="0">
            <a:spAutoFit/>
          </a:bodyPr>
          <a:lstStyle/>
          <a:p>
            <a:r>
              <a:rPr lang="es-CO" sz="1400" dirty="0">
                <a:solidFill>
                  <a:schemeClr val="accent1">
                    <a:lumMod val="75000"/>
                  </a:schemeClr>
                </a:solidFill>
              </a:rPr>
              <a:t>Fecha inicio Contrato Interadministrativo: 31-07-2015</a:t>
            </a:r>
            <a:endParaRPr lang="es-CO" sz="2000" dirty="0">
              <a:solidFill>
                <a:schemeClr val="accent1">
                  <a:lumMod val="75000"/>
                </a:schemeClr>
              </a:solidFill>
            </a:endParaRPr>
          </a:p>
        </p:txBody>
      </p:sp>
      <p:sp>
        <p:nvSpPr>
          <p:cNvPr id="20" name="CuadroTexto 19">
            <a:extLst>
              <a:ext uri="{FF2B5EF4-FFF2-40B4-BE49-F238E27FC236}">
                <a16:creationId xmlns:a16="http://schemas.microsoft.com/office/drawing/2014/main" id="{1D963634-3C27-4D48-87C7-ADD18CC32538}"/>
              </a:ext>
            </a:extLst>
          </p:cNvPr>
          <p:cNvSpPr txBox="1"/>
          <p:nvPr/>
        </p:nvSpPr>
        <p:spPr>
          <a:xfrm>
            <a:off x="9128184" y="2318223"/>
            <a:ext cx="1137740" cy="1323439"/>
          </a:xfrm>
          <a:prstGeom prst="rect">
            <a:avLst/>
          </a:prstGeom>
          <a:solidFill>
            <a:schemeClr val="bg1">
              <a:lumMod val="95000"/>
            </a:schemeClr>
          </a:solidFill>
        </p:spPr>
        <p:txBody>
          <a:bodyPr wrap="square" rtlCol="0">
            <a:spAutoFit/>
          </a:bodyPr>
          <a:lstStyle/>
          <a:p>
            <a:pPr algn="ctr"/>
            <a:r>
              <a:rPr lang="es-CO" sz="1600" b="1" u="sng" dirty="0">
                <a:solidFill>
                  <a:schemeClr val="tx2"/>
                </a:solidFill>
              </a:rPr>
              <a:t>TOTAL</a:t>
            </a:r>
          </a:p>
          <a:p>
            <a:pPr algn="ctr"/>
            <a:endParaRPr lang="es-CO" sz="1600" b="1" u="sng" dirty="0">
              <a:solidFill>
                <a:schemeClr val="tx2"/>
              </a:solidFill>
            </a:endParaRPr>
          </a:p>
          <a:p>
            <a:pPr algn="ctr"/>
            <a:r>
              <a:rPr lang="es-CO" sz="1600" dirty="0">
                <a:solidFill>
                  <a:schemeClr val="tx2"/>
                </a:solidFill>
              </a:rPr>
              <a:t>331</a:t>
            </a:r>
          </a:p>
          <a:p>
            <a:pPr algn="ctr"/>
            <a:r>
              <a:rPr lang="es-CO" sz="1600" dirty="0">
                <a:solidFill>
                  <a:schemeClr val="tx2"/>
                </a:solidFill>
              </a:rPr>
              <a:t>554</a:t>
            </a:r>
          </a:p>
          <a:p>
            <a:pPr algn="ctr"/>
            <a:r>
              <a:rPr lang="es-CO" sz="1600" b="1" dirty="0">
                <a:solidFill>
                  <a:schemeClr val="tx2"/>
                </a:solidFill>
              </a:rPr>
              <a:t>$166.685</a:t>
            </a:r>
          </a:p>
        </p:txBody>
      </p:sp>
      <p:sp>
        <p:nvSpPr>
          <p:cNvPr id="6" name="Elipse 5">
            <a:extLst>
              <a:ext uri="{FF2B5EF4-FFF2-40B4-BE49-F238E27FC236}">
                <a16:creationId xmlns:a16="http://schemas.microsoft.com/office/drawing/2014/main" id="{A949104F-B31A-492F-AD1D-A70E532208E3}"/>
              </a:ext>
            </a:extLst>
          </p:cNvPr>
          <p:cNvSpPr/>
          <p:nvPr/>
        </p:nvSpPr>
        <p:spPr>
          <a:xfrm>
            <a:off x="4536791" y="4028661"/>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6%</a:t>
            </a:r>
          </a:p>
        </p:txBody>
      </p:sp>
      <p:sp>
        <p:nvSpPr>
          <p:cNvPr id="23" name="Elipse 22">
            <a:extLst>
              <a:ext uri="{FF2B5EF4-FFF2-40B4-BE49-F238E27FC236}">
                <a16:creationId xmlns:a16="http://schemas.microsoft.com/office/drawing/2014/main" id="{05C8FF8D-122B-4D8B-9FB2-55065F4F4ACC}"/>
              </a:ext>
            </a:extLst>
          </p:cNvPr>
          <p:cNvSpPr/>
          <p:nvPr/>
        </p:nvSpPr>
        <p:spPr>
          <a:xfrm>
            <a:off x="5703248" y="4022468"/>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14%</a:t>
            </a:r>
          </a:p>
        </p:txBody>
      </p:sp>
      <p:sp>
        <p:nvSpPr>
          <p:cNvPr id="24" name="Elipse 23">
            <a:extLst>
              <a:ext uri="{FF2B5EF4-FFF2-40B4-BE49-F238E27FC236}">
                <a16:creationId xmlns:a16="http://schemas.microsoft.com/office/drawing/2014/main" id="{0964996D-52DE-4C26-BDEF-952EBF00147D}"/>
              </a:ext>
            </a:extLst>
          </p:cNvPr>
          <p:cNvSpPr/>
          <p:nvPr/>
        </p:nvSpPr>
        <p:spPr>
          <a:xfrm>
            <a:off x="6887218" y="4028661"/>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27%</a:t>
            </a:r>
          </a:p>
        </p:txBody>
      </p:sp>
      <p:sp>
        <p:nvSpPr>
          <p:cNvPr id="25" name="Elipse 24">
            <a:extLst>
              <a:ext uri="{FF2B5EF4-FFF2-40B4-BE49-F238E27FC236}">
                <a16:creationId xmlns:a16="http://schemas.microsoft.com/office/drawing/2014/main" id="{FB3819EA-78E0-4E2E-B577-AAFAF6543466}"/>
              </a:ext>
            </a:extLst>
          </p:cNvPr>
          <p:cNvSpPr/>
          <p:nvPr/>
        </p:nvSpPr>
        <p:spPr>
          <a:xfrm>
            <a:off x="8071188" y="4012338"/>
            <a:ext cx="896660" cy="40105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1400" dirty="0">
                <a:solidFill>
                  <a:schemeClr val="tx1"/>
                </a:solidFill>
              </a:rPr>
              <a:t>53%</a:t>
            </a:r>
          </a:p>
        </p:txBody>
      </p:sp>
      <p:sp>
        <p:nvSpPr>
          <p:cNvPr id="16" name="CuadroTexto 15">
            <a:extLst>
              <a:ext uri="{FF2B5EF4-FFF2-40B4-BE49-F238E27FC236}">
                <a16:creationId xmlns:a16="http://schemas.microsoft.com/office/drawing/2014/main" id="{4CD30416-5898-456F-948F-2413ED226A5B}"/>
              </a:ext>
            </a:extLst>
          </p:cNvPr>
          <p:cNvSpPr txBox="1"/>
          <p:nvPr/>
        </p:nvSpPr>
        <p:spPr>
          <a:xfrm>
            <a:off x="1654117" y="4094923"/>
            <a:ext cx="2651880" cy="307777"/>
          </a:xfrm>
          <a:prstGeom prst="rect">
            <a:avLst/>
          </a:prstGeom>
          <a:noFill/>
        </p:spPr>
        <p:txBody>
          <a:bodyPr wrap="none" rtlCol="0">
            <a:spAutoFit/>
          </a:bodyPr>
          <a:lstStyle>
            <a:defPPr>
              <a:defRPr lang="es-ES"/>
            </a:defPPr>
            <a:lvl1pPr>
              <a:defRPr sz="1400">
                <a:solidFill>
                  <a:schemeClr val="accent1">
                    <a:lumMod val="75000"/>
                  </a:schemeClr>
                </a:solidFill>
              </a:defRPr>
            </a:lvl1pPr>
          </a:lstStyle>
          <a:p>
            <a:r>
              <a:rPr lang="es-CO" dirty="0"/>
              <a:t>% Participación Vr. ventas por año</a:t>
            </a:r>
          </a:p>
        </p:txBody>
      </p:sp>
      <p:sp>
        <p:nvSpPr>
          <p:cNvPr id="26" name="CuadroTexto 25">
            <a:extLst>
              <a:ext uri="{FF2B5EF4-FFF2-40B4-BE49-F238E27FC236}">
                <a16:creationId xmlns:a16="http://schemas.microsoft.com/office/drawing/2014/main" id="{6BCBB8FA-578B-4FEE-A5BE-92D60D852153}"/>
              </a:ext>
            </a:extLst>
          </p:cNvPr>
          <p:cNvSpPr txBox="1"/>
          <p:nvPr/>
        </p:nvSpPr>
        <p:spPr>
          <a:xfrm>
            <a:off x="1679615" y="5388726"/>
            <a:ext cx="1855060" cy="307777"/>
          </a:xfrm>
          <a:prstGeom prst="rect">
            <a:avLst/>
          </a:prstGeom>
          <a:noFill/>
        </p:spPr>
        <p:txBody>
          <a:bodyPr wrap="none" rtlCol="0">
            <a:spAutoFit/>
          </a:bodyPr>
          <a:lstStyle/>
          <a:p>
            <a:r>
              <a:rPr lang="es-CO" sz="1400" dirty="0">
                <a:solidFill>
                  <a:schemeClr val="accent1">
                    <a:lumMod val="75000"/>
                  </a:schemeClr>
                </a:solidFill>
              </a:rPr>
              <a:t>Vr. Ventas. 2015 - 2018</a:t>
            </a:r>
            <a:endParaRPr lang="es-CO" sz="2000" dirty="0">
              <a:solidFill>
                <a:schemeClr val="accent1">
                  <a:lumMod val="75000"/>
                </a:schemeClr>
              </a:solidFill>
            </a:endParaRPr>
          </a:p>
        </p:txBody>
      </p:sp>
      <p:sp>
        <p:nvSpPr>
          <p:cNvPr id="27" name="CuadroTexto 26">
            <a:extLst>
              <a:ext uri="{FF2B5EF4-FFF2-40B4-BE49-F238E27FC236}">
                <a16:creationId xmlns:a16="http://schemas.microsoft.com/office/drawing/2014/main" id="{8D5EB213-003B-434E-A028-287B230A974F}"/>
              </a:ext>
            </a:extLst>
          </p:cNvPr>
          <p:cNvSpPr txBox="1"/>
          <p:nvPr/>
        </p:nvSpPr>
        <p:spPr>
          <a:xfrm>
            <a:off x="1700525" y="4788850"/>
            <a:ext cx="1850250" cy="307777"/>
          </a:xfrm>
          <a:prstGeom prst="rect">
            <a:avLst/>
          </a:prstGeom>
          <a:noFill/>
        </p:spPr>
        <p:txBody>
          <a:bodyPr wrap="none" rtlCol="0">
            <a:spAutoFit/>
          </a:bodyPr>
          <a:lstStyle>
            <a:defPPr>
              <a:defRPr lang="es-ES"/>
            </a:defPPr>
            <a:lvl1pPr>
              <a:defRPr sz="1400">
                <a:solidFill>
                  <a:schemeClr val="accent1">
                    <a:lumMod val="75000"/>
                  </a:schemeClr>
                </a:solidFill>
              </a:defRPr>
            </a:lvl1pPr>
          </a:lstStyle>
          <a:p>
            <a:r>
              <a:rPr lang="es-CO" dirty="0"/>
              <a:t>Vr. Ventas 2015 - 2017 </a:t>
            </a:r>
          </a:p>
        </p:txBody>
      </p:sp>
      <p:pic>
        <p:nvPicPr>
          <p:cNvPr id="31" name="Imagen 30">
            <a:extLst>
              <a:ext uri="{FF2B5EF4-FFF2-40B4-BE49-F238E27FC236}">
                <a16:creationId xmlns:a16="http://schemas.microsoft.com/office/drawing/2014/main" id="{809E10A1-6C12-41BE-9A25-99ADB92335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86604" cy="1227984"/>
          </a:xfrm>
          <a:prstGeom prst="rect">
            <a:avLst/>
          </a:prstGeom>
        </p:spPr>
      </p:pic>
      <p:pic>
        <p:nvPicPr>
          <p:cNvPr id="32" name="Imagen 31">
            <a:extLst>
              <a:ext uri="{FF2B5EF4-FFF2-40B4-BE49-F238E27FC236}">
                <a16:creationId xmlns:a16="http://schemas.microsoft.com/office/drawing/2014/main" id="{4301E79A-48ED-45FE-8E00-A5669A681D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053" y="11780"/>
            <a:ext cx="3039165" cy="1177676"/>
          </a:xfrm>
          <a:prstGeom prst="rect">
            <a:avLst/>
          </a:prstGeom>
        </p:spPr>
      </p:pic>
      <p:pic>
        <p:nvPicPr>
          <p:cNvPr id="33" name="Imagen 32">
            <a:extLst>
              <a:ext uri="{FF2B5EF4-FFF2-40B4-BE49-F238E27FC236}">
                <a16:creationId xmlns:a16="http://schemas.microsoft.com/office/drawing/2014/main" id="{81F0E48E-B19B-4418-A375-0797F9762F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097" y="11780"/>
            <a:ext cx="3463234" cy="1120671"/>
          </a:xfrm>
          <a:prstGeom prst="rect">
            <a:avLst/>
          </a:prstGeom>
        </p:spPr>
      </p:pic>
    </p:spTree>
    <p:extLst>
      <p:ext uri="{BB962C8B-B14F-4D97-AF65-F5344CB8AC3E}">
        <p14:creationId xmlns:p14="http://schemas.microsoft.com/office/powerpoint/2010/main" val="35536540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p:cNvSpPr txBox="1"/>
          <p:nvPr/>
        </p:nvSpPr>
        <p:spPr>
          <a:xfrm>
            <a:off x="8301039" y="663012"/>
            <a:ext cx="2321361"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5" name="CuadroTexto 14">
            <a:extLst>
              <a:ext uri="{FF2B5EF4-FFF2-40B4-BE49-F238E27FC236}">
                <a16:creationId xmlns:a16="http://schemas.microsoft.com/office/drawing/2014/main" id="{C68E9D13-EB0C-48EF-A6CD-BCD5A8CCA7B7}"/>
              </a:ext>
            </a:extLst>
          </p:cNvPr>
          <p:cNvSpPr txBox="1"/>
          <p:nvPr/>
        </p:nvSpPr>
        <p:spPr>
          <a:xfrm>
            <a:off x="1524001" y="6322458"/>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11 de diciembre 2018</a:t>
            </a:r>
          </a:p>
        </p:txBody>
      </p:sp>
      <p:pic>
        <p:nvPicPr>
          <p:cNvPr id="3" name="Imagen 2">
            <a:extLst>
              <a:ext uri="{FF2B5EF4-FFF2-40B4-BE49-F238E27FC236}">
                <a16:creationId xmlns:a16="http://schemas.microsoft.com/office/drawing/2014/main" id="{CB2308ED-070F-4304-BFFF-AAA199827401}"/>
              </a:ext>
            </a:extLst>
          </p:cNvPr>
          <p:cNvPicPr>
            <a:picLocks noChangeAspect="1"/>
          </p:cNvPicPr>
          <p:nvPr/>
        </p:nvPicPr>
        <p:blipFill rotWithShape="1">
          <a:blip r:embed="rId2"/>
          <a:srcRect t="11341"/>
          <a:stretch/>
        </p:blipFill>
        <p:spPr>
          <a:xfrm>
            <a:off x="1524000" y="1009931"/>
            <a:ext cx="9144000" cy="2471475"/>
          </a:xfrm>
          <a:prstGeom prst="rect">
            <a:avLst/>
          </a:prstGeom>
        </p:spPr>
      </p:pic>
      <p:pic>
        <p:nvPicPr>
          <p:cNvPr id="5" name="Imagen 4">
            <a:extLst>
              <a:ext uri="{FF2B5EF4-FFF2-40B4-BE49-F238E27FC236}">
                <a16:creationId xmlns:a16="http://schemas.microsoft.com/office/drawing/2014/main" id="{C9FF4800-135F-4FF7-909E-5535D87F5785}"/>
              </a:ext>
            </a:extLst>
          </p:cNvPr>
          <p:cNvPicPr>
            <a:picLocks noChangeAspect="1"/>
          </p:cNvPicPr>
          <p:nvPr/>
        </p:nvPicPr>
        <p:blipFill rotWithShape="1">
          <a:blip r:embed="rId3"/>
          <a:srcRect t="5712"/>
          <a:stretch/>
        </p:blipFill>
        <p:spPr>
          <a:xfrm>
            <a:off x="1645441" y="3432019"/>
            <a:ext cx="8901118" cy="2945308"/>
          </a:xfrm>
          <a:prstGeom prst="rect">
            <a:avLst/>
          </a:prstGeom>
        </p:spPr>
      </p:pic>
      <p:sp>
        <p:nvSpPr>
          <p:cNvPr id="19" name="CuadroTexto 18">
            <a:extLst>
              <a:ext uri="{FF2B5EF4-FFF2-40B4-BE49-F238E27FC236}">
                <a16:creationId xmlns:a16="http://schemas.microsoft.com/office/drawing/2014/main" id="{7C380F25-5C53-49AF-AB72-8100A3991522}"/>
              </a:ext>
            </a:extLst>
          </p:cNvPr>
          <p:cNvSpPr txBox="1"/>
          <p:nvPr/>
        </p:nvSpPr>
        <p:spPr>
          <a:xfrm>
            <a:off x="3573508" y="581851"/>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tx1">
                    <a:lumMod val="50000"/>
                    <a:lumOff val="50000"/>
                  </a:schemeClr>
                </a:solidFill>
              </a:rPr>
              <a:t>Evolución proceso Comercialización </a:t>
            </a:r>
          </a:p>
        </p:txBody>
      </p:sp>
      <p:sp>
        <p:nvSpPr>
          <p:cNvPr id="12" name="Rectángulo 11">
            <a:extLst>
              <a:ext uri="{FF2B5EF4-FFF2-40B4-BE49-F238E27FC236}">
                <a16:creationId xmlns:a16="http://schemas.microsoft.com/office/drawing/2014/main" id="{62552466-1AA9-450E-B464-356701E61F54}"/>
              </a:ext>
            </a:extLst>
          </p:cNvPr>
          <p:cNvSpPr/>
          <p:nvPr/>
        </p:nvSpPr>
        <p:spPr>
          <a:xfrm>
            <a:off x="-1" y="6500224"/>
            <a:ext cx="12192001" cy="35777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F7A4D197-9C26-4548-A30B-901B5A8586AD}"/>
              </a:ext>
            </a:extLst>
          </p:cNvPr>
          <p:cNvSpPr txBox="1"/>
          <p:nvPr/>
        </p:nvSpPr>
        <p:spPr>
          <a:xfrm>
            <a:off x="7750058" y="6500224"/>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14" name="Imagen 13">
            <a:extLst>
              <a:ext uri="{FF2B5EF4-FFF2-40B4-BE49-F238E27FC236}">
                <a16:creationId xmlns:a16="http://schemas.microsoft.com/office/drawing/2014/main" id="{A4EFE11D-DF5D-449C-BE11-1600C8F230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19" y="72644"/>
            <a:ext cx="1235542" cy="693873"/>
          </a:xfrm>
          <a:prstGeom prst="rect">
            <a:avLst/>
          </a:prstGeom>
        </p:spPr>
      </p:pic>
      <p:pic>
        <p:nvPicPr>
          <p:cNvPr id="16" name="Imagen 15">
            <a:extLst>
              <a:ext uri="{FF2B5EF4-FFF2-40B4-BE49-F238E27FC236}">
                <a16:creationId xmlns:a16="http://schemas.microsoft.com/office/drawing/2014/main" id="{E9C45857-4700-4F03-952F-900FFB991E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93227" y="30246"/>
            <a:ext cx="1561165" cy="604952"/>
          </a:xfrm>
          <a:prstGeom prst="rect">
            <a:avLst/>
          </a:prstGeom>
        </p:spPr>
      </p:pic>
      <p:pic>
        <p:nvPicPr>
          <p:cNvPr id="17" name="Imagen 16">
            <a:extLst>
              <a:ext uri="{FF2B5EF4-FFF2-40B4-BE49-F238E27FC236}">
                <a16:creationId xmlns:a16="http://schemas.microsoft.com/office/drawing/2014/main" id="{D12B1886-63AA-4560-96ED-EA59E906B1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57221" y="0"/>
            <a:ext cx="1956903" cy="633236"/>
          </a:xfrm>
          <a:prstGeom prst="rect">
            <a:avLst/>
          </a:prstGeom>
        </p:spPr>
      </p:pic>
    </p:spTree>
    <p:extLst>
      <p:ext uri="{BB962C8B-B14F-4D97-AF65-F5344CB8AC3E}">
        <p14:creationId xmlns:p14="http://schemas.microsoft.com/office/powerpoint/2010/main" val="19983774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5988425" y="6520419"/>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9" name="CuadroTexto 8"/>
          <p:cNvSpPr txBox="1"/>
          <p:nvPr/>
        </p:nvSpPr>
        <p:spPr>
          <a:xfrm>
            <a:off x="8205854" y="1155973"/>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cxnSp>
        <p:nvCxnSpPr>
          <p:cNvPr id="11" name="Conector recto 10">
            <a:extLst>
              <a:ext uri="{FF2B5EF4-FFF2-40B4-BE49-F238E27FC236}">
                <a16:creationId xmlns:a16="http://schemas.microsoft.com/office/drawing/2014/main" id="{768EDB68-9E5A-4FBA-B701-363B1DE25183}"/>
              </a:ext>
            </a:extLst>
          </p:cNvPr>
          <p:cNvCxnSpPr/>
          <p:nvPr/>
        </p:nvCxnSpPr>
        <p:spPr>
          <a:xfrm>
            <a:off x="3644348" y="3962403"/>
            <a:ext cx="477078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5" name="Conector recto de flecha 14">
            <a:extLst>
              <a:ext uri="{FF2B5EF4-FFF2-40B4-BE49-F238E27FC236}">
                <a16:creationId xmlns:a16="http://schemas.microsoft.com/office/drawing/2014/main" id="{C3ADFA8A-BEAD-4FC0-B57D-23F817BAB36C}"/>
              </a:ext>
            </a:extLst>
          </p:cNvPr>
          <p:cNvCxnSpPr/>
          <p:nvPr/>
        </p:nvCxnSpPr>
        <p:spPr>
          <a:xfrm>
            <a:off x="3644348" y="3949148"/>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7" name="Conector recto de flecha 16">
            <a:extLst>
              <a:ext uri="{FF2B5EF4-FFF2-40B4-BE49-F238E27FC236}">
                <a16:creationId xmlns:a16="http://schemas.microsoft.com/office/drawing/2014/main" id="{D9101FEF-47A0-4841-A26E-8F0BDDD67D5F}"/>
              </a:ext>
            </a:extLst>
          </p:cNvPr>
          <p:cNvCxnSpPr/>
          <p:nvPr/>
        </p:nvCxnSpPr>
        <p:spPr>
          <a:xfrm>
            <a:off x="8415130" y="396240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5" name="Conector recto de flecha 24">
            <a:extLst>
              <a:ext uri="{FF2B5EF4-FFF2-40B4-BE49-F238E27FC236}">
                <a16:creationId xmlns:a16="http://schemas.microsoft.com/office/drawing/2014/main" id="{36FE85A0-4057-4C13-9AF4-E8A2E9BFD08D}"/>
              </a:ext>
            </a:extLst>
          </p:cNvPr>
          <p:cNvCxnSpPr>
            <a:cxnSpLocks/>
          </p:cNvCxnSpPr>
          <p:nvPr/>
        </p:nvCxnSpPr>
        <p:spPr>
          <a:xfrm flipH="1">
            <a:off x="6096000" y="3444334"/>
            <a:ext cx="3610" cy="467673"/>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26" name="CuadroTexto 25">
            <a:extLst>
              <a:ext uri="{FF2B5EF4-FFF2-40B4-BE49-F238E27FC236}">
                <a16:creationId xmlns:a16="http://schemas.microsoft.com/office/drawing/2014/main" id="{EAE7CB28-2E83-4A67-8982-D96EAE211B97}"/>
              </a:ext>
            </a:extLst>
          </p:cNvPr>
          <p:cNvSpPr txBox="1"/>
          <p:nvPr/>
        </p:nvSpPr>
        <p:spPr>
          <a:xfrm>
            <a:off x="3288622" y="1028056"/>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65000"/>
                  </a:schemeClr>
                </a:solidFill>
              </a:rPr>
              <a:t>Resultado Comercialización Inmuebles – CISA. </a:t>
            </a:r>
          </a:p>
        </p:txBody>
      </p:sp>
      <p:pic>
        <p:nvPicPr>
          <p:cNvPr id="6" name="Imagen 5">
            <a:extLst>
              <a:ext uri="{FF2B5EF4-FFF2-40B4-BE49-F238E27FC236}">
                <a16:creationId xmlns:a16="http://schemas.microsoft.com/office/drawing/2014/main" id="{E2E3F2A3-4439-4DB4-AB52-C1BB27E2E2C9}"/>
              </a:ext>
            </a:extLst>
          </p:cNvPr>
          <p:cNvPicPr>
            <a:picLocks noChangeAspect="1"/>
          </p:cNvPicPr>
          <p:nvPr/>
        </p:nvPicPr>
        <p:blipFill>
          <a:blip r:embed="rId2"/>
          <a:stretch>
            <a:fillRect/>
          </a:stretch>
        </p:blipFill>
        <p:spPr>
          <a:xfrm>
            <a:off x="6108835" y="4392869"/>
            <a:ext cx="4194038" cy="1541450"/>
          </a:xfrm>
          <a:prstGeom prst="rect">
            <a:avLst/>
          </a:prstGeom>
        </p:spPr>
      </p:pic>
      <p:pic>
        <p:nvPicPr>
          <p:cNvPr id="10" name="Imagen 9">
            <a:extLst>
              <a:ext uri="{FF2B5EF4-FFF2-40B4-BE49-F238E27FC236}">
                <a16:creationId xmlns:a16="http://schemas.microsoft.com/office/drawing/2014/main" id="{905FF9DE-6AA2-44A4-A0F9-8DF91391EF16}"/>
              </a:ext>
            </a:extLst>
          </p:cNvPr>
          <p:cNvPicPr>
            <a:picLocks noChangeAspect="1"/>
          </p:cNvPicPr>
          <p:nvPr/>
        </p:nvPicPr>
        <p:blipFill>
          <a:blip r:embed="rId3"/>
          <a:stretch>
            <a:fillRect/>
          </a:stretch>
        </p:blipFill>
        <p:spPr>
          <a:xfrm>
            <a:off x="2016996" y="4392870"/>
            <a:ext cx="3971429" cy="1542857"/>
          </a:xfrm>
          <a:prstGeom prst="rect">
            <a:avLst/>
          </a:prstGeom>
        </p:spPr>
      </p:pic>
      <p:pic>
        <p:nvPicPr>
          <p:cNvPr id="14" name="Imagen 13">
            <a:extLst>
              <a:ext uri="{FF2B5EF4-FFF2-40B4-BE49-F238E27FC236}">
                <a16:creationId xmlns:a16="http://schemas.microsoft.com/office/drawing/2014/main" id="{16CBBEDD-9E3F-4BC4-B991-04EBB5E76EC5}"/>
              </a:ext>
            </a:extLst>
          </p:cNvPr>
          <p:cNvPicPr>
            <a:picLocks noChangeAspect="1"/>
          </p:cNvPicPr>
          <p:nvPr/>
        </p:nvPicPr>
        <p:blipFill>
          <a:blip r:embed="rId4"/>
          <a:stretch>
            <a:fillRect/>
          </a:stretch>
        </p:blipFill>
        <p:spPr>
          <a:xfrm>
            <a:off x="3881016" y="1397388"/>
            <a:ext cx="4534115" cy="1978918"/>
          </a:xfrm>
          <a:prstGeom prst="rect">
            <a:avLst/>
          </a:prstGeom>
        </p:spPr>
      </p:pic>
      <p:sp>
        <p:nvSpPr>
          <p:cNvPr id="22" name="CuadroTexto 21">
            <a:extLst>
              <a:ext uri="{FF2B5EF4-FFF2-40B4-BE49-F238E27FC236}">
                <a16:creationId xmlns:a16="http://schemas.microsoft.com/office/drawing/2014/main" id="{E9D28FBA-D96F-4FE5-9379-7AB556293E2B}"/>
              </a:ext>
            </a:extLst>
          </p:cNvPr>
          <p:cNvSpPr txBox="1"/>
          <p:nvPr/>
        </p:nvSpPr>
        <p:spPr>
          <a:xfrm>
            <a:off x="1524001" y="6263198"/>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11 de diciembre 2018</a:t>
            </a:r>
          </a:p>
        </p:txBody>
      </p:sp>
      <p:sp>
        <p:nvSpPr>
          <p:cNvPr id="20" name="Rectángulo 19">
            <a:extLst>
              <a:ext uri="{FF2B5EF4-FFF2-40B4-BE49-F238E27FC236}">
                <a16:creationId xmlns:a16="http://schemas.microsoft.com/office/drawing/2014/main" id="{D1BE943D-4B7B-40EE-B3F2-78A33E56FBB9}"/>
              </a:ext>
            </a:extLst>
          </p:cNvPr>
          <p:cNvSpPr/>
          <p:nvPr/>
        </p:nvSpPr>
        <p:spPr>
          <a:xfrm>
            <a:off x="-1" y="6482282"/>
            <a:ext cx="12192001" cy="3757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7DDC428A-C2ED-4669-BD4C-4DA0CB1D9423}"/>
              </a:ext>
            </a:extLst>
          </p:cNvPr>
          <p:cNvSpPr txBox="1"/>
          <p:nvPr/>
        </p:nvSpPr>
        <p:spPr>
          <a:xfrm>
            <a:off x="7750058" y="6500224"/>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23" name="Imagen 22">
            <a:extLst>
              <a:ext uri="{FF2B5EF4-FFF2-40B4-BE49-F238E27FC236}">
                <a16:creationId xmlns:a16="http://schemas.microsoft.com/office/drawing/2014/main" id="{9AB1C812-446E-4507-B6DC-08054E5288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038785" cy="1144970"/>
          </a:xfrm>
          <a:prstGeom prst="rect">
            <a:avLst/>
          </a:prstGeom>
        </p:spPr>
      </p:pic>
      <p:pic>
        <p:nvPicPr>
          <p:cNvPr id="24" name="Imagen 23">
            <a:extLst>
              <a:ext uri="{FF2B5EF4-FFF2-40B4-BE49-F238E27FC236}">
                <a16:creationId xmlns:a16="http://schemas.microsoft.com/office/drawing/2014/main" id="{6EAA0FB4-A64C-499C-A96E-4299B13CCB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06436" y="11780"/>
            <a:ext cx="2833711" cy="1098063"/>
          </a:xfrm>
          <a:prstGeom prst="rect">
            <a:avLst/>
          </a:prstGeom>
        </p:spPr>
      </p:pic>
      <p:pic>
        <p:nvPicPr>
          <p:cNvPr id="27" name="Imagen 26">
            <a:extLst>
              <a:ext uri="{FF2B5EF4-FFF2-40B4-BE49-F238E27FC236}">
                <a16:creationId xmlns:a16="http://schemas.microsoft.com/office/drawing/2014/main" id="{4F43F2BD-F6C1-493B-B8F3-ED7F490425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71722" y="11780"/>
            <a:ext cx="3169699" cy="1025685"/>
          </a:xfrm>
          <a:prstGeom prst="rect">
            <a:avLst/>
          </a:prstGeom>
        </p:spPr>
      </p:pic>
    </p:spTree>
    <p:extLst>
      <p:ext uri="{BB962C8B-B14F-4D97-AF65-F5344CB8AC3E}">
        <p14:creationId xmlns:p14="http://schemas.microsoft.com/office/powerpoint/2010/main" val="13706822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p:cNvSpPr txBox="1"/>
          <p:nvPr/>
        </p:nvSpPr>
        <p:spPr>
          <a:xfrm>
            <a:off x="8242300" y="1111622"/>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cxnSp>
        <p:nvCxnSpPr>
          <p:cNvPr id="11" name="Conector recto 10">
            <a:extLst>
              <a:ext uri="{FF2B5EF4-FFF2-40B4-BE49-F238E27FC236}">
                <a16:creationId xmlns:a16="http://schemas.microsoft.com/office/drawing/2014/main" id="{768EDB68-9E5A-4FBA-B701-363B1DE25183}"/>
              </a:ext>
            </a:extLst>
          </p:cNvPr>
          <p:cNvCxnSpPr/>
          <p:nvPr/>
        </p:nvCxnSpPr>
        <p:spPr>
          <a:xfrm>
            <a:off x="3644348" y="3763620"/>
            <a:ext cx="477078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5" name="Conector recto de flecha 14">
            <a:extLst>
              <a:ext uri="{FF2B5EF4-FFF2-40B4-BE49-F238E27FC236}">
                <a16:creationId xmlns:a16="http://schemas.microsoft.com/office/drawing/2014/main" id="{C3ADFA8A-BEAD-4FC0-B57D-23F817BAB36C}"/>
              </a:ext>
            </a:extLst>
          </p:cNvPr>
          <p:cNvCxnSpPr/>
          <p:nvPr/>
        </p:nvCxnSpPr>
        <p:spPr>
          <a:xfrm>
            <a:off x="3644348" y="376362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7" name="Conector recto de flecha 16">
            <a:extLst>
              <a:ext uri="{FF2B5EF4-FFF2-40B4-BE49-F238E27FC236}">
                <a16:creationId xmlns:a16="http://schemas.microsoft.com/office/drawing/2014/main" id="{D9101FEF-47A0-4841-A26E-8F0BDDD67D5F}"/>
              </a:ext>
            </a:extLst>
          </p:cNvPr>
          <p:cNvCxnSpPr/>
          <p:nvPr/>
        </p:nvCxnSpPr>
        <p:spPr>
          <a:xfrm>
            <a:off x="8415130" y="3763620"/>
            <a:ext cx="0" cy="30344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5" name="Conector recto de flecha 24">
            <a:extLst>
              <a:ext uri="{FF2B5EF4-FFF2-40B4-BE49-F238E27FC236}">
                <a16:creationId xmlns:a16="http://schemas.microsoft.com/office/drawing/2014/main" id="{36FE85A0-4057-4C13-9AF4-E8A2E9BFD08D}"/>
              </a:ext>
            </a:extLst>
          </p:cNvPr>
          <p:cNvCxnSpPr>
            <a:cxnSpLocks/>
          </p:cNvCxnSpPr>
          <p:nvPr/>
        </p:nvCxnSpPr>
        <p:spPr>
          <a:xfrm>
            <a:off x="6096000" y="3445565"/>
            <a:ext cx="1" cy="254406"/>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26" name="CuadroTexto 25">
            <a:extLst>
              <a:ext uri="{FF2B5EF4-FFF2-40B4-BE49-F238E27FC236}">
                <a16:creationId xmlns:a16="http://schemas.microsoft.com/office/drawing/2014/main" id="{EAE7CB28-2E83-4A67-8982-D96EAE211B97}"/>
              </a:ext>
            </a:extLst>
          </p:cNvPr>
          <p:cNvSpPr txBox="1"/>
          <p:nvPr/>
        </p:nvSpPr>
        <p:spPr>
          <a:xfrm>
            <a:off x="3248866" y="935289"/>
            <a:ext cx="5479117"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65000"/>
                  </a:schemeClr>
                </a:solidFill>
              </a:rPr>
              <a:t>Resultado Comercialización Inmuebles – CISA. </a:t>
            </a:r>
          </a:p>
        </p:txBody>
      </p:sp>
      <p:pic>
        <p:nvPicPr>
          <p:cNvPr id="21" name="Imagen 20">
            <a:extLst>
              <a:ext uri="{FF2B5EF4-FFF2-40B4-BE49-F238E27FC236}">
                <a16:creationId xmlns:a16="http://schemas.microsoft.com/office/drawing/2014/main" id="{97DC863F-DACA-4C4B-AC29-B15C6ACCCCCC}"/>
              </a:ext>
            </a:extLst>
          </p:cNvPr>
          <p:cNvPicPr>
            <a:picLocks noChangeAspect="1"/>
          </p:cNvPicPr>
          <p:nvPr/>
        </p:nvPicPr>
        <p:blipFill>
          <a:blip r:embed="rId2"/>
          <a:stretch>
            <a:fillRect/>
          </a:stretch>
        </p:blipFill>
        <p:spPr>
          <a:xfrm>
            <a:off x="3852329" y="1357505"/>
            <a:ext cx="4487343" cy="1892950"/>
          </a:xfrm>
          <a:prstGeom prst="rect">
            <a:avLst/>
          </a:prstGeom>
        </p:spPr>
      </p:pic>
      <p:pic>
        <p:nvPicPr>
          <p:cNvPr id="5" name="Imagen 4">
            <a:extLst>
              <a:ext uri="{FF2B5EF4-FFF2-40B4-BE49-F238E27FC236}">
                <a16:creationId xmlns:a16="http://schemas.microsoft.com/office/drawing/2014/main" id="{7B513B1E-9D8B-4BF2-B070-F098C27FFA21}"/>
              </a:ext>
            </a:extLst>
          </p:cNvPr>
          <p:cNvPicPr>
            <a:picLocks noChangeAspect="1"/>
          </p:cNvPicPr>
          <p:nvPr/>
        </p:nvPicPr>
        <p:blipFill>
          <a:blip r:embed="rId3"/>
          <a:stretch>
            <a:fillRect/>
          </a:stretch>
        </p:blipFill>
        <p:spPr>
          <a:xfrm>
            <a:off x="6256586" y="4233640"/>
            <a:ext cx="3971429" cy="1689070"/>
          </a:xfrm>
          <a:prstGeom prst="rect">
            <a:avLst/>
          </a:prstGeom>
        </p:spPr>
      </p:pic>
      <p:pic>
        <p:nvPicPr>
          <p:cNvPr id="6" name="Imagen 5">
            <a:extLst>
              <a:ext uri="{FF2B5EF4-FFF2-40B4-BE49-F238E27FC236}">
                <a16:creationId xmlns:a16="http://schemas.microsoft.com/office/drawing/2014/main" id="{EC2E822E-7179-473A-A99D-1D4C884F0E46}"/>
              </a:ext>
            </a:extLst>
          </p:cNvPr>
          <p:cNvPicPr>
            <a:picLocks noChangeAspect="1"/>
          </p:cNvPicPr>
          <p:nvPr/>
        </p:nvPicPr>
        <p:blipFill>
          <a:blip r:embed="rId4"/>
          <a:stretch>
            <a:fillRect/>
          </a:stretch>
        </p:blipFill>
        <p:spPr>
          <a:xfrm>
            <a:off x="2027920" y="4268128"/>
            <a:ext cx="4068080" cy="1580405"/>
          </a:xfrm>
          <a:prstGeom prst="rect">
            <a:avLst/>
          </a:prstGeom>
        </p:spPr>
      </p:pic>
      <p:sp>
        <p:nvSpPr>
          <p:cNvPr id="22" name="CuadroTexto 21">
            <a:extLst>
              <a:ext uri="{FF2B5EF4-FFF2-40B4-BE49-F238E27FC236}">
                <a16:creationId xmlns:a16="http://schemas.microsoft.com/office/drawing/2014/main" id="{F8FF5915-AB0E-402F-8155-1D0234C732B6}"/>
              </a:ext>
            </a:extLst>
          </p:cNvPr>
          <p:cNvSpPr txBox="1"/>
          <p:nvPr/>
        </p:nvSpPr>
        <p:spPr>
          <a:xfrm>
            <a:off x="1524001" y="6231124"/>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11 de diciembre 2018</a:t>
            </a:r>
          </a:p>
        </p:txBody>
      </p:sp>
      <p:sp>
        <p:nvSpPr>
          <p:cNvPr id="20" name="Rectángulo 19">
            <a:extLst>
              <a:ext uri="{FF2B5EF4-FFF2-40B4-BE49-F238E27FC236}">
                <a16:creationId xmlns:a16="http://schemas.microsoft.com/office/drawing/2014/main" id="{39B752E6-5BFC-431E-A6DB-2F7865FDC482}"/>
              </a:ext>
            </a:extLst>
          </p:cNvPr>
          <p:cNvSpPr/>
          <p:nvPr/>
        </p:nvSpPr>
        <p:spPr>
          <a:xfrm>
            <a:off x="-1" y="6482282"/>
            <a:ext cx="12192001" cy="3757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3" name="CuadroTexto 22">
            <a:extLst>
              <a:ext uri="{FF2B5EF4-FFF2-40B4-BE49-F238E27FC236}">
                <a16:creationId xmlns:a16="http://schemas.microsoft.com/office/drawing/2014/main" id="{A998BF81-88B2-479E-A59D-4B1CFB79135E}"/>
              </a:ext>
            </a:extLst>
          </p:cNvPr>
          <p:cNvSpPr txBox="1"/>
          <p:nvPr/>
        </p:nvSpPr>
        <p:spPr>
          <a:xfrm>
            <a:off x="7750058" y="6500224"/>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24" name="Imagen 23">
            <a:extLst>
              <a:ext uri="{FF2B5EF4-FFF2-40B4-BE49-F238E27FC236}">
                <a16:creationId xmlns:a16="http://schemas.microsoft.com/office/drawing/2014/main" id="{BAFC0F9D-8C04-43B6-B0C5-E88A6CD4A4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0"/>
            <a:ext cx="1871442" cy="1050991"/>
          </a:xfrm>
          <a:prstGeom prst="rect">
            <a:avLst/>
          </a:prstGeom>
        </p:spPr>
      </p:pic>
      <p:pic>
        <p:nvPicPr>
          <p:cNvPr id="27" name="Imagen 26">
            <a:extLst>
              <a:ext uri="{FF2B5EF4-FFF2-40B4-BE49-F238E27FC236}">
                <a16:creationId xmlns:a16="http://schemas.microsoft.com/office/drawing/2014/main" id="{3FEF864F-41CC-43CA-AAF0-F0C117F740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77496" y="11781"/>
            <a:ext cx="2601121" cy="1007934"/>
          </a:xfrm>
          <a:prstGeom prst="rect">
            <a:avLst/>
          </a:prstGeom>
        </p:spPr>
      </p:pic>
      <p:pic>
        <p:nvPicPr>
          <p:cNvPr id="28" name="Imagen 27">
            <a:extLst>
              <a:ext uri="{FF2B5EF4-FFF2-40B4-BE49-F238E27FC236}">
                <a16:creationId xmlns:a16="http://schemas.microsoft.com/office/drawing/2014/main" id="{2CA044A2-DA01-4281-84B0-C62ADC6E83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14676" y="11780"/>
            <a:ext cx="2964068" cy="959145"/>
          </a:xfrm>
          <a:prstGeom prst="rect">
            <a:avLst/>
          </a:prstGeom>
        </p:spPr>
      </p:pic>
    </p:spTree>
    <p:extLst>
      <p:ext uri="{BB962C8B-B14F-4D97-AF65-F5344CB8AC3E}">
        <p14:creationId xmlns:p14="http://schemas.microsoft.com/office/powerpoint/2010/main" val="40707803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p:cNvSpPr txBox="1"/>
          <p:nvPr/>
        </p:nvSpPr>
        <p:spPr>
          <a:xfrm>
            <a:off x="8197782" y="770354"/>
            <a:ext cx="2321361" cy="261610"/>
          </a:xfrm>
          <a:prstGeom prst="rect">
            <a:avLst/>
          </a:prstGeom>
          <a:noFill/>
        </p:spPr>
        <p:txBody>
          <a:bodyPr wrap="square" rtlCol="0">
            <a:spAutoFit/>
          </a:bodyPr>
          <a:lstStyle/>
          <a:p>
            <a:pPr algn="r"/>
            <a:r>
              <a:rPr lang="es-CO" sz="1100" i="1" dirty="0">
                <a:solidFill>
                  <a:schemeClr val="accent1">
                    <a:lumMod val="50000"/>
                  </a:schemeClr>
                </a:solidFill>
                <a:latin typeface="Arial Narrow" panose="020B0606020202030204" pitchFamily="34" charset="0"/>
              </a:rPr>
              <a:t>Cifras en  Millones $</a:t>
            </a:r>
          </a:p>
        </p:txBody>
      </p:sp>
      <p:sp>
        <p:nvSpPr>
          <p:cNvPr id="3" name="CuadroTexto 2"/>
          <p:cNvSpPr txBox="1"/>
          <p:nvPr/>
        </p:nvSpPr>
        <p:spPr>
          <a:xfrm>
            <a:off x="1882128" y="704549"/>
            <a:ext cx="8559381" cy="369332"/>
          </a:xfrm>
          <a:prstGeom prst="rect">
            <a:avLst/>
          </a:prstGeom>
          <a:noFill/>
        </p:spPr>
        <p:txBody>
          <a:bodyPr wrap="square" rtlCol="0">
            <a:spAutoFit/>
          </a:bodyPr>
          <a:lstStyle>
            <a:defPPr>
              <a:defRPr lang="es-ES"/>
            </a:defPPr>
            <a:lvl1pPr>
              <a:defRPr b="1">
                <a:solidFill>
                  <a:schemeClr val="accent1"/>
                </a:solidFill>
                <a:latin typeface="Arial Narrow" panose="020B0606020202030204" pitchFamily="34" charset="0"/>
              </a:defRPr>
            </a:lvl1pPr>
          </a:lstStyle>
          <a:p>
            <a:pPr algn="ctr"/>
            <a:r>
              <a:rPr lang="es-CO" dirty="0">
                <a:solidFill>
                  <a:schemeClr val="tx1">
                    <a:lumMod val="50000"/>
                    <a:lumOff val="50000"/>
                  </a:schemeClr>
                </a:solidFill>
              </a:rPr>
              <a:t>Comparación valores acumulados y unidades inmobiliarias </a:t>
            </a:r>
          </a:p>
        </p:txBody>
      </p:sp>
      <p:sp>
        <p:nvSpPr>
          <p:cNvPr id="16" name="CuadroTexto 15">
            <a:extLst>
              <a:ext uri="{FF2B5EF4-FFF2-40B4-BE49-F238E27FC236}">
                <a16:creationId xmlns:a16="http://schemas.microsoft.com/office/drawing/2014/main" id="{3D84EAAB-DD4F-4D67-9488-B0D01E285C4C}"/>
              </a:ext>
            </a:extLst>
          </p:cNvPr>
          <p:cNvSpPr txBox="1"/>
          <p:nvPr/>
        </p:nvSpPr>
        <p:spPr>
          <a:xfrm>
            <a:off x="8020493" y="4700107"/>
            <a:ext cx="2498650" cy="166538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dirty="0"/>
              <a:t>El 65% del valor de las ventas ($105.841) está concentrado 23 unidades, con valor superior a $1.000</a:t>
            </a:r>
          </a:p>
          <a:p>
            <a:endParaRPr lang="es-CO" dirty="0"/>
          </a:p>
          <a:p>
            <a:r>
              <a:rPr lang="es-CO" dirty="0"/>
              <a:t>El 84% de las unidades (278) vendidas presentan un valor inferior a $500</a:t>
            </a:r>
          </a:p>
        </p:txBody>
      </p:sp>
      <p:sp>
        <p:nvSpPr>
          <p:cNvPr id="21" name="Rectángulo 20">
            <a:extLst>
              <a:ext uri="{FF2B5EF4-FFF2-40B4-BE49-F238E27FC236}">
                <a16:creationId xmlns:a16="http://schemas.microsoft.com/office/drawing/2014/main" id="{597C7032-66AA-41E3-B9C1-F298D2020AD3}"/>
              </a:ext>
            </a:extLst>
          </p:cNvPr>
          <p:cNvSpPr/>
          <p:nvPr/>
        </p:nvSpPr>
        <p:spPr>
          <a:xfrm>
            <a:off x="8020578" y="1320363"/>
            <a:ext cx="2298098" cy="165001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El 60% del valor del portafolio ($312.817) esta concentrado en 86 unidades </a:t>
            </a:r>
          </a:p>
          <a:p>
            <a:endParaRPr lang="es-CO" sz="1400" b="1" dirty="0">
              <a:solidFill>
                <a:schemeClr val="accent1">
                  <a:lumMod val="75000"/>
                </a:schemeClr>
              </a:solidFill>
            </a:endParaRPr>
          </a:p>
          <a:p>
            <a:r>
              <a:rPr lang="es-CO" sz="1400" b="1" dirty="0">
                <a:solidFill>
                  <a:schemeClr val="accent1">
                    <a:lumMod val="75000"/>
                  </a:schemeClr>
                </a:solidFill>
              </a:rPr>
              <a:t>El 77% de las unidades disponibles (703) tienen un valor inferior a $500.</a:t>
            </a:r>
          </a:p>
        </p:txBody>
      </p:sp>
      <p:cxnSp>
        <p:nvCxnSpPr>
          <p:cNvPr id="27" name="Conector recto 26">
            <a:extLst>
              <a:ext uri="{FF2B5EF4-FFF2-40B4-BE49-F238E27FC236}">
                <a16:creationId xmlns:a16="http://schemas.microsoft.com/office/drawing/2014/main" id="{FB993E95-49D9-484C-B0ED-004F9B02B831}"/>
              </a:ext>
            </a:extLst>
          </p:cNvPr>
          <p:cNvCxnSpPr/>
          <p:nvPr/>
        </p:nvCxnSpPr>
        <p:spPr>
          <a:xfrm flipV="1">
            <a:off x="1882128" y="2886907"/>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1A259DD6-E746-4319-B31C-3C8356D22E7B}"/>
              </a:ext>
            </a:extLst>
          </p:cNvPr>
          <p:cNvCxnSpPr/>
          <p:nvPr/>
        </p:nvCxnSpPr>
        <p:spPr>
          <a:xfrm flipV="1">
            <a:off x="1902058" y="4537330"/>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260060A5-9A1D-4BC6-BF90-50C1E45B1856}"/>
              </a:ext>
            </a:extLst>
          </p:cNvPr>
          <p:cNvCxnSpPr/>
          <p:nvPr/>
        </p:nvCxnSpPr>
        <p:spPr>
          <a:xfrm flipV="1">
            <a:off x="1882127" y="1131217"/>
            <a:ext cx="8539451" cy="19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82817F71-C29D-484C-BEDD-D3D699744585}"/>
              </a:ext>
            </a:extLst>
          </p:cNvPr>
          <p:cNvCxnSpPr/>
          <p:nvPr/>
        </p:nvCxnSpPr>
        <p:spPr>
          <a:xfrm>
            <a:off x="7885043" y="1297295"/>
            <a:ext cx="0" cy="4981871"/>
          </a:xfrm>
          <a:prstGeom prst="line">
            <a:avLst/>
          </a:prstGeom>
        </p:spPr>
        <p:style>
          <a:lnRef idx="1">
            <a:schemeClr val="accent1"/>
          </a:lnRef>
          <a:fillRef idx="0">
            <a:schemeClr val="accent1"/>
          </a:fillRef>
          <a:effectRef idx="0">
            <a:schemeClr val="accent1"/>
          </a:effectRef>
          <a:fontRef idx="minor">
            <a:schemeClr val="tx1"/>
          </a:fontRef>
        </p:style>
      </p:cxnSp>
      <p:sp>
        <p:nvSpPr>
          <p:cNvPr id="32" name="Rectángulo 31">
            <a:extLst>
              <a:ext uri="{FF2B5EF4-FFF2-40B4-BE49-F238E27FC236}">
                <a16:creationId xmlns:a16="http://schemas.microsoft.com/office/drawing/2014/main" id="{F6FDA7BE-B399-495D-8088-5E285A21226D}"/>
              </a:ext>
            </a:extLst>
          </p:cNvPr>
          <p:cNvSpPr/>
          <p:nvPr/>
        </p:nvSpPr>
        <p:spPr>
          <a:xfrm>
            <a:off x="8020493" y="2952418"/>
            <a:ext cx="2377822" cy="150443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s-CO" sz="1400" b="1" dirty="0">
                <a:solidFill>
                  <a:schemeClr val="accent1">
                    <a:lumMod val="75000"/>
                  </a:schemeClr>
                </a:solidFill>
              </a:rPr>
              <a:t>Se activa puja por el inmueble conocido como BALSOS </a:t>
            </a:r>
          </a:p>
          <a:p>
            <a:r>
              <a:rPr lang="es-CO" sz="1400" b="1" dirty="0">
                <a:solidFill>
                  <a:schemeClr val="accent1">
                    <a:lumMod val="75000"/>
                  </a:schemeClr>
                </a:solidFill>
              </a:rPr>
              <a:t>(Vr. Venta Avalúo Catastral)</a:t>
            </a:r>
          </a:p>
          <a:p>
            <a:r>
              <a:rPr lang="es-CO" sz="1400" b="1" dirty="0">
                <a:solidFill>
                  <a:schemeClr val="accent1">
                    <a:lumMod val="75000"/>
                  </a:schemeClr>
                </a:solidFill>
              </a:rPr>
              <a:t>2 oferentes.</a:t>
            </a:r>
          </a:p>
        </p:txBody>
      </p:sp>
      <p:pic>
        <p:nvPicPr>
          <p:cNvPr id="6" name="Imagen 5">
            <a:extLst>
              <a:ext uri="{FF2B5EF4-FFF2-40B4-BE49-F238E27FC236}">
                <a16:creationId xmlns:a16="http://schemas.microsoft.com/office/drawing/2014/main" id="{C304A6B4-E28D-45F7-92A7-58A442A243E2}"/>
              </a:ext>
            </a:extLst>
          </p:cNvPr>
          <p:cNvPicPr>
            <a:picLocks noChangeAspect="1"/>
          </p:cNvPicPr>
          <p:nvPr/>
        </p:nvPicPr>
        <p:blipFill>
          <a:blip r:embed="rId2"/>
          <a:stretch>
            <a:fillRect/>
          </a:stretch>
        </p:blipFill>
        <p:spPr>
          <a:xfrm>
            <a:off x="2133677" y="1200515"/>
            <a:ext cx="5615915" cy="1609524"/>
          </a:xfrm>
          <a:prstGeom prst="rect">
            <a:avLst/>
          </a:prstGeom>
        </p:spPr>
      </p:pic>
      <p:pic>
        <p:nvPicPr>
          <p:cNvPr id="7" name="Imagen 6">
            <a:extLst>
              <a:ext uri="{FF2B5EF4-FFF2-40B4-BE49-F238E27FC236}">
                <a16:creationId xmlns:a16="http://schemas.microsoft.com/office/drawing/2014/main" id="{FBFBB639-EFA6-4A37-9200-DA129CB3B6A1}"/>
              </a:ext>
            </a:extLst>
          </p:cNvPr>
          <p:cNvPicPr>
            <a:picLocks noChangeAspect="1"/>
          </p:cNvPicPr>
          <p:nvPr/>
        </p:nvPicPr>
        <p:blipFill>
          <a:blip r:embed="rId3"/>
          <a:stretch>
            <a:fillRect/>
          </a:stretch>
        </p:blipFill>
        <p:spPr>
          <a:xfrm>
            <a:off x="2171701" y="3028553"/>
            <a:ext cx="5577890" cy="1367961"/>
          </a:xfrm>
          <a:prstGeom prst="rect">
            <a:avLst/>
          </a:prstGeom>
        </p:spPr>
      </p:pic>
      <p:sp>
        <p:nvSpPr>
          <p:cNvPr id="36" name="CuadroTexto 35">
            <a:extLst>
              <a:ext uri="{FF2B5EF4-FFF2-40B4-BE49-F238E27FC236}">
                <a16:creationId xmlns:a16="http://schemas.microsoft.com/office/drawing/2014/main" id="{7B356B45-AE26-48E1-8E79-3BCCE82F740B}"/>
              </a:ext>
            </a:extLst>
          </p:cNvPr>
          <p:cNvSpPr txBox="1"/>
          <p:nvPr/>
        </p:nvSpPr>
        <p:spPr>
          <a:xfrm>
            <a:off x="1524002" y="6284289"/>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11 de diciembre 2018</a:t>
            </a:r>
          </a:p>
        </p:txBody>
      </p:sp>
      <p:pic>
        <p:nvPicPr>
          <p:cNvPr id="10" name="Imagen 9">
            <a:extLst>
              <a:ext uri="{FF2B5EF4-FFF2-40B4-BE49-F238E27FC236}">
                <a16:creationId xmlns:a16="http://schemas.microsoft.com/office/drawing/2014/main" id="{1E66D7C8-EEAA-4EC5-A2FD-72B81F577AC9}"/>
              </a:ext>
            </a:extLst>
          </p:cNvPr>
          <p:cNvPicPr>
            <a:picLocks noChangeAspect="1"/>
          </p:cNvPicPr>
          <p:nvPr/>
        </p:nvPicPr>
        <p:blipFill>
          <a:blip r:embed="rId4"/>
          <a:stretch>
            <a:fillRect/>
          </a:stretch>
        </p:blipFill>
        <p:spPr>
          <a:xfrm>
            <a:off x="2171701" y="4650769"/>
            <a:ext cx="5456984" cy="1609524"/>
          </a:xfrm>
          <a:prstGeom prst="rect">
            <a:avLst/>
          </a:prstGeom>
        </p:spPr>
      </p:pic>
      <p:sp>
        <p:nvSpPr>
          <p:cNvPr id="11" name="Rectángulo 10">
            <a:extLst>
              <a:ext uri="{FF2B5EF4-FFF2-40B4-BE49-F238E27FC236}">
                <a16:creationId xmlns:a16="http://schemas.microsoft.com/office/drawing/2014/main" id="{08DF5351-55E8-4F9A-A7BD-EEC423BFF248}"/>
              </a:ext>
            </a:extLst>
          </p:cNvPr>
          <p:cNvSpPr/>
          <p:nvPr/>
        </p:nvSpPr>
        <p:spPr>
          <a:xfrm>
            <a:off x="2133677" y="2214595"/>
            <a:ext cx="2979685"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15" name="Conector recto de flecha 14">
            <a:extLst>
              <a:ext uri="{FF2B5EF4-FFF2-40B4-BE49-F238E27FC236}">
                <a16:creationId xmlns:a16="http://schemas.microsoft.com/office/drawing/2014/main" id="{F342E29B-8F4F-4249-800F-CE8AA5E3D082}"/>
              </a:ext>
            </a:extLst>
          </p:cNvPr>
          <p:cNvCxnSpPr>
            <a:cxnSpLocks/>
            <a:stCxn id="11" idx="3"/>
          </p:cNvCxnSpPr>
          <p:nvPr/>
        </p:nvCxnSpPr>
        <p:spPr>
          <a:xfrm>
            <a:off x="5113361" y="2387361"/>
            <a:ext cx="2894596"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37" name="Rectángulo 36">
            <a:extLst>
              <a:ext uri="{FF2B5EF4-FFF2-40B4-BE49-F238E27FC236}">
                <a16:creationId xmlns:a16="http://schemas.microsoft.com/office/drawing/2014/main" id="{901AFFBC-C512-483D-8985-8394FCFBE64F}"/>
              </a:ext>
            </a:extLst>
          </p:cNvPr>
          <p:cNvSpPr/>
          <p:nvPr/>
        </p:nvSpPr>
        <p:spPr>
          <a:xfrm>
            <a:off x="2135952" y="1643661"/>
            <a:ext cx="2144897"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38" name="Conector recto de flecha 37">
            <a:extLst>
              <a:ext uri="{FF2B5EF4-FFF2-40B4-BE49-F238E27FC236}">
                <a16:creationId xmlns:a16="http://schemas.microsoft.com/office/drawing/2014/main" id="{28F565DE-6792-46F9-8B85-AFA316A15330}"/>
              </a:ext>
            </a:extLst>
          </p:cNvPr>
          <p:cNvCxnSpPr>
            <a:cxnSpLocks/>
          </p:cNvCxnSpPr>
          <p:nvPr/>
        </p:nvCxnSpPr>
        <p:spPr>
          <a:xfrm>
            <a:off x="7628686" y="1816427"/>
            <a:ext cx="381547"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39" name="Rectángulo 38">
            <a:extLst>
              <a:ext uri="{FF2B5EF4-FFF2-40B4-BE49-F238E27FC236}">
                <a16:creationId xmlns:a16="http://schemas.microsoft.com/office/drawing/2014/main" id="{36BD95DE-0CB0-4F04-9FDF-A643747F6D0B}"/>
              </a:ext>
            </a:extLst>
          </p:cNvPr>
          <p:cNvSpPr/>
          <p:nvPr/>
        </p:nvSpPr>
        <p:spPr>
          <a:xfrm>
            <a:off x="6983105" y="1634862"/>
            <a:ext cx="542679"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40" name="Conector recto de flecha 39">
            <a:extLst>
              <a:ext uri="{FF2B5EF4-FFF2-40B4-BE49-F238E27FC236}">
                <a16:creationId xmlns:a16="http://schemas.microsoft.com/office/drawing/2014/main" id="{769B6A27-AD38-4CB5-B824-409D77F53445}"/>
              </a:ext>
            </a:extLst>
          </p:cNvPr>
          <p:cNvCxnSpPr>
            <a:cxnSpLocks/>
          </p:cNvCxnSpPr>
          <p:nvPr/>
        </p:nvCxnSpPr>
        <p:spPr>
          <a:xfrm>
            <a:off x="4280848" y="1816427"/>
            <a:ext cx="2702256"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cxnSp>
        <p:nvCxnSpPr>
          <p:cNvPr id="41" name="Conector recto de flecha 40">
            <a:extLst>
              <a:ext uri="{FF2B5EF4-FFF2-40B4-BE49-F238E27FC236}">
                <a16:creationId xmlns:a16="http://schemas.microsoft.com/office/drawing/2014/main" id="{4B2450A4-8F27-46A6-BD2D-597D344A9AC0}"/>
              </a:ext>
            </a:extLst>
          </p:cNvPr>
          <p:cNvCxnSpPr>
            <a:cxnSpLocks/>
            <a:stCxn id="42" idx="3"/>
          </p:cNvCxnSpPr>
          <p:nvPr/>
        </p:nvCxnSpPr>
        <p:spPr>
          <a:xfrm>
            <a:off x="6736483" y="3570466"/>
            <a:ext cx="1271474" cy="0"/>
          </a:xfrm>
          <a:prstGeom prst="straightConnector1">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42" name="Rectángulo 41">
            <a:extLst>
              <a:ext uri="{FF2B5EF4-FFF2-40B4-BE49-F238E27FC236}">
                <a16:creationId xmlns:a16="http://schemas.microsoft.com/office/drawing/2014/main" id="{4D0873D3-8605-4847-9D72-3C28E70FC2D1}"/>
              </a:ext>
            </a:extLst>
          </p:cNvPr>
          <p:cNvSpPr/>
          <p:nvPr/>
        </p:nvSpPr>
        <p:spPr>
          <a:xfrm>
            <a:off x="6193805" y="3397700"/>
            <a:ext cx="542679" cy="3455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6" name="Rectángulo 45">
            <a:extLst>
              <a:ext uri="{FF2B5EF4-FFF2-40B4-BE49-F238E27FC236}">
                <a16:creationId xmlns:a16="http://schemas.microsoft.com/office/drawing/2014/main" id="{27EB7D65-EA49-4C97-B46F-88060E727100}"/>
              </a:ext>
            </a:extLst>
          </p:cNvPr>
          <p:cNvSpPr/>
          <p:nvPr/>
        </p:nvSpPr>
        <p:spPr>
          <a:xfrm>
            <a:off x="3532529" y="5072481"/>
            <a:ext cx="542679" cy="38016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7" name="Rectángulo 46">
            <a:extLst>
              <a:ext uri="{FF2B5EF4-FFF2-40B4-BE49-F238E27FC236}">
                <a16:creationId xmlns:a16="http://schemas.microsoft.com/office/drawing/2014/main" id="{0A067E07-90B3-47E5-8150-2905DF00BB14}"/>
              </a:ext>
            </a:extLst>
          </p:cNvPr>
          <p:cNvSpPr/>
          <p:nvPr/>
        </p:nvSpPr>
        <p:spPr>
          <a:xfrm>
            <a:off x="6101118" y="5072481"/>
            <a:ext cx="542679" cy="38016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48" name="Rectángulo 47">
            <a:extLst>
              <a:ext uri="{FF2B5EF4-FFF2-40B4-BE49-F238E27FC236}">
                <a16:creationId xmlns:a16="http://schemas.microsoft.com/office/drawing/2014/main" id="{F6285579-9D20-4112-B082-1A0B1DFE0053}"/>
              </a:ext>
            </a:extLst>
          </p:cNvPr>
          <p:cNvSpPr/>
          <p:nvPr/>
        </p:nvSpPr>
        <p:spPr>
          <a:xfrm>
            <a:off x="6900155" y="5089797"/>
            <a:ext cx="542679" cy="38016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50" name="Conector recto 49">
            <a:extLst>
              <a:ext uri="{FF2B5EF4-FFF2-40B4-BE49-F238E27FC236}">
                <a16:creationId xmlns:a16="http://schemas.microsoft.com/office/drawing/2014/main" id="{980BE59F-7D0A-4B5E-8BD1-7A1D556A1D18}"/>
              </a:ext>
            </a:extLst>
          </p:cNvPr>
          <p:cNvCxnSpPr>
            <a:stCxn id="46" idx="3"/>
            <a:endCxn id="47" idx="1"/>
          </p:cNvCxnSpPr>
          <p:nvPr/>
        </p:nvCxnSpPr>
        <p:spPr>
          <a:xfrm>
            <a:off x="4075207" y="5262561"/>
            <a:ext cx="2025910" cy="0"/>
          </a:xfrm>
          <a:prstGeom prst="line">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cxnSp>
        <p:nvCxnSpPr>
          <p:cNvPr id="51" name="Conector recto 50">
            <a:extLst>
              <a:ext uri="{FF2B5EF4-FFF2-40B4-BE49-F238E27FC236}">
                <a16:creationId xmlns:a16="http://schemas.microsoft.com/office/drawing/2014/main" id="{874F0999-3113-4DFE-A12E-1B91F323E1E9}"/>
              </a:ext>
            </a:extLst>
          </p:cNvPr>
          <p:cNvCxnSpPr>
            <a:cxnSpLocks/>
          </p:cNvCxnSpPr>
          <p:nvPr/>
        </p:nvCxnSpPr>
        <p:spPr>
          <a:xfrm>
            <a:off x="6659120" y="5259360"/>
            <a:ext cx="241034" cy="0"/>
          </a:xfrm>
          <a:prstGeom prst="line">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cxnSp>
        <p:nvCxnSpPr>
          <p:cNvPr id="53" name="Conector recto 52">
            <a:extLst>
              <a:ext uri="{FF2B5EF4-FFF2-40B4-BE49-F238E27FC236}">
                <a16:creationId xmlns:a16="http://schemas.microsoft.com/office/drawing/2014/main" id="{101635B9-9F5D-4EBE-8133-E26DEB95A5CE}"/>
              </a:ext>
            </a:extLst>
          </p:cNvPr>
          <p:cNvCxnSpPr>
            <a:cxnSpLocks/>
          </p:cNvCxnSpPr>
          <p:nvPr/>
        </p:nvCxnSpPr>
        <p:spPr>
          <a:xfrm flipV="1">
            <a:off x="7466613" y="5259360"/>
            <a:ext cx="541344" cy="2274"/>
          </a:xfrm>
          <a:prstGeom prst="line">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56" name="Rectángulo 55">
            <a:extLst>
              <a:ext uri="{FF2B5EF4-FFF2-40B4-BE49-F238E27FC236}">
                <a16:creationId xmlns:a16="http://schemas.microsoft.com/office/drawing/2014/main" id="{110BDC06-9016-478D-8962-DADD92F50AF3}"/>
              </a:ext>
            </a:extLst>
          </p:cNvPr>
          <p:cNvSpPr/>
          <p:nvPr/>
        </p:nvSpPr>
        <p:spPr>
          <a:xfrm>
            <a:off x="2171701" y="5627651"/>
            <a:ext cx="2696000" cy="39753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cxnSp>
        <p:nvCxnSpPr>
          <p:cNvPr id="57" name="Conector recto 56">
            <a:extLst>
              <a:ext uri="{FF2B5EF4-FFF2-40B4-BE49-F238E27FC236}">
                <a16:creationId xmlns:a16="http://schemas.microsoft.com/office/drawing/2014/main" id="{F4F55D2D-9453-4628-959B-7853BE536FC6}"/>
              </a:ext>
            </a:extLst>
          </p:cNvPr>
          <p:cNvCxnSpPr>
            <a:cxnSpLocks/>
          </p:cNvCxnSpPr>
          <p:nvPr/>
        </p:nvCxnSpPr>
        <p:spPr>
          <a:xfrm>
            <a:off x="4867701" y="5851691"/>
            <a:ext cx="3140256" cy="0"/>
          </a:xfrm>
          <a:prstGeom prst="line">
            <a:avLst/>
          </a:prstGeom>
          <a:noFill/>
          <a:ln>
            <a:solidFill>
              <a:srgbClr val="FF0000"/>
            </a:solidFill>
            <a:prstDash val="lgDash"/>
            <a:tailEnd type="arrow"/>
          </a:ln>
        </p:spPr>
        <p:style>
          <a:lnRef idx="1">
            <a:schemeClr val="accent1"/>
          </a:lnRef>
          <a:fillRef idx="3">
            <a:schemeClr val="accent1"/>
          </a:fillRef>
          <a:effectRef idx="2">
            <a:schemeClr val="accent1"/>
          </a:effectRef>
          <a:fontRef idx="minor">
            <a:schemeClr val="lt1"/>
          </a:fontRef>
        </p:style>
      </p:cxnSp>
      <p:sp>
        <p:nvSpPr>
          <p:cNvPr id="43" name="Rectángulo 42">
            <a:extLst>
              <a:ext uri="{FF2B5EF4-FFF2-40B4-BE49-F238E27FC236}">
                <a16:creationId xmlns:a16="http://schemas.microsoft.com/office/drawing/2014/main" id="{91099E16-E222-4381-9FD9-E8CC94254DBB}"/>
              </a:ext>
            </a:extLst>
          </p:cNvPr>
          <p:cNvSpPr/>
          <p:nvPr/>
        </p:nvSpPr>
        <p:spPr>
          <a:xfrm>
            <a:off x="-1" y="6482282"/>
            <a:ext cx="12192001" cy="3757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4" name="CuadroTexto 43">
            <a:extLst>
              <a:ext uri="{FF2B5EF4-FFF2-40B4-BE49-F238E27FC236}">
                <a16:creationId xmlns:a16="http://schemas.microsoft.com/office/drawing/2014/main" id="{DC3852EE-8D5C-4DD3-A993-418101F0ED04}"/>
              </a:ext>
            </a:extLst>
          </p:cNvPr>
          <p:cNvSpPr txBox="1"/>
          <p:nvPr/>
        </p:nvSpPr>
        <p:spPr>
          <a:xfrm>
            <a:off x="7750058" y="6500224"/>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45" name="Imagen 44">
            <a:extLst>
              <a:ext uri="{FF2B5EF4-FFF2-40B4-BE49-F238E27FC236}">
                <a16:creationId xmlns:a16="http://schemas.microsoft.com/office/drawing/2014/main" id="{AD62134F-8000-4C51-A06A-D84AB9C7A6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577588" cy="885964"/>
          </a:xfrm>
          <a:prstGeom prst="rect">
            <a:avLst/>
          </a:prstGeom>
        </p:spPr>
      </p:pic>
      <p:pic>
        <p:nvPicPr>
          <p:cNvPr id="49" name="Imagen 48">
            <a:extLst>
              <a:ext uri="{FF2B5EF4-FFF2-40B4-BE49-F238E27FC236}">
                <a16:creationId xmlns:a16="http://schemas.microsoft.com/office/drawing/2014/main" id="{5D1DF427-02A5-4BEB-B7A7-B323817CF8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28686" y="11780"/>
            <a:ext cx="2029398" cy="786391"/>
          </a:xfrm>
          <a:prstGeom prst="rect">
            <a:avLst/>
          </a:prstGeom>
        </p:spPr>
      </p:pic>
      <p:pic>
        <p:nvPicPr>
          <p:cNvPr id="52" name="Imagen 51">
            <a:extLst>
              <a:ext uri="{FF2B5EF4-FFF2-40B4-BE49-F238E27FC236}">
                <a16:creationId xmlns:a16="http://schemas.microsoft.com/office/drawing/2014/main" id="{349C4B72-EF6A-49CB-BBFA-F8CC8C98BD0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78508" y="11781"/>
            <a:ext cx="2498650" cy="808540"/>
          </a:xfrm>
          <a:prstGeom prst="rect">
            <a:avLst/>
          </a:prstGeom>
        </p:spPr>
      </p:pic>
    </p:spTree>
    <p:extLst>
      <p:ext uri="{BB962C8B-B14F-4D97-AF65-F5344CB8AC3E}">
        <p14:creationId xmlns:p14="http://schemas.microsoft.com/office/powerpoint/2010/main" val="28207909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140765" y="784053"/>
            <a:ext cx="5910469"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bg1">
                    <a:lumMod val="50000"/>
                  </a:schemeClr>
                </a:solidFill>
              </a:rPr>
              <a:t>TOP 10 Inmuebles Disponibles para comercializar</a:t>
            </a:r>
          </a:p>
        </p:txBody>
      </p:sp>
      <p:sp>
        <p:nvSpPr>
          <p:cNvPr id="10" name="CuadroTexto 9">
            <a:extLst>
              <a:ext uri="{FF2B5EF4-FFF2-40B4-BE49-F238E27FC236}">
                <a16:creationId xmlns:a16="http://schemas.microsoft.com/office/drawing/2014/main" id="{DD0F3917-B069-4B18-B8FB-9766269B7C8F}"/>
              </a:ext>
            </a:extLst>
          </p:cNvPr>
          <p:cNvSpPr txBox="1"/>
          <p:nvPr/>
        </p:nvSpPr>
        <p:spPr>
          <a:xfrm>
            <a:off x="9128184" y="846837"/>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sp>
        <p:nvSpPr>
          <p:cNvPr id="13" name="CuadroTexto 12">
            <a:extLst>
              <a:ext uri="{FF2B5EF4-FFF2-40B4-BE49-F238E27FC236}">
                <a16:creationId xmlns:a16="http://schemas.microsoft.com/office/drawing/2014/main" id="{D5978113-E204-406E-B317-5DCB3A2F1EB9}"/>
              </a:ext>
            </a:extLst>
          </p:cNvPr>
          <p:cNvSpPr txBox="1"/>
          <p:nvPr/>
        </p:nvSpPr>
        <p:spPr>
          <a:xfrm>
            <a:off x="1524002" y="6284289"/>
            <a:ext cx="3927903" cy="246221"/>
          </a:xfrm>
          <a:prstGeom prst="rect">
            <a:avLst/>
          </a:prstGeom>
          <a:noFill/>
        </p:spPr>
        <p:txBody>
          <a:bodyPr wrap="square" rtlCol="0">
            <a:spAutoFit/>
          </a:bodyPr>
          <a:lstStyle/>
          <a:p>
            <a:r>
              <a:rPr lang="es-CO" sz="1000" i="1" dirty="0">
                <a:solidFill>
                  <a:schemeClr val="bg1">
                    <a:lumMod val="50000"/>
                  </a:schemeClr>
                </a:solidFill>
              </a:rPr>
              <a:t>Fuente de la información – CISA informe a corte  11 de diciembre 2018</a:t>
            </a:r>
          </a:p>
        </p:txBody>
      </p:sp>
      <p:sp>
        <p:nvSpPr>
          <p:cNvPr id="9" name="Elipse 8">
            <a:extLst>
              <a:ext uri="{FF2B5EF4-FFF2-40B4-BE49-F238E27FC236}">
                <a16:creationId xmlns:a16="http://schemas.microsoft.com/office/drawing/2014/main" id="{AC272349-B3D8-4449-9138-A1DDE3A9E9DB}"/>
              </a:ext>
            </a:extLst>
          </p:cNvPr>
          <p:cNvSpPr/>
          <p:nvPr/>
        </p:nvSpPr>
        <p:spPr>
          <a:xfrm>
            <a:off x="7495821" y="6011736"/>
            <a:ext cx="805217" cy="356885"/>
          </a:xfrm>
          <a:prstGeom prst="ellipse">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400" b="1" dirty="0">
                <a:solidFill>
                  <a:schemeClr val="tx2"/>
                </a:solidFill>
              </a:rPr>
              <a:t>34%</a:t>
            </a:r>
          </a:p>
        </p:txBody>
      </p:sp>
      <p:sp>
        <p:nvSpPr>
          <p:cNvPr id="11" name="CuadroTexto 10">
            <a:extLst>
              <a:ext uri="{FF2B5EF4-FFF2-40B4-BE49-F238E27FC236}">
                <a16:creationId xmlns:a16="http://schemas.microsoft.com/office/drawing/2014/main" id="{878D340C-E902-455A-B60D-DB6003970BA1}"/>
              </a:ext>
            </a:extLst>
          </p:cNvPr>
          <p:cNvSpPr txBox="1"/>
          <p:nvPr/>
        </p:nvSpPr>
        <p:spPr>
          <a:xfrm>
            <a:off x="5222544" y="5977597"/>
            <a:ext cx="2273276" cy="316935"/>
          </a:xfrm>
          <a:prstGeom prst="rect">
            <a:avLst/>
          </a:prstGeom>
          <a:noFill/>
        </p:spPr>
        <p:txBody>
          <a:bodyPr wrap="square" rtlCol="0">
            <a:spAutoFit/>
          </a:bodyPr>
          <a:lstStyle/>
          <a:p>
            <a:r>
              <a:rPr lang="es-CO" sz="1400" b="1" dirty="0">
                <a:solidFill>
                  <a:schemeClr val="accent1">
                    <a:lumMod val="75000"/>
                  </a:schemeClr>
                </a:solidFill>
                <a:latin typeface="Arial Narrow" panose="020B0606020202030204" pitchFamily="34" charset="0"/>
              </a:rPr>
              <a:t>Participación en el portafolio:</a:t>
            </a:r>
          </a:p>
        </p:txBody>
      </p:sp>
      <p:pic>
        <p:nvPicPr>
          <p:cNvPr id="14" name="Imagen 13">
            <a:extLst>
              <a:ext uri="{FF2B5EF4-FFF2-40B4-BE49-F238E27FC236}">
                <a16:creationId xmlns:a16="http://schemas.microsoft.com/office/drawing/2014/main" id="{F9859E29-0A31-4205-9045-9D5D7C4FAC6D}"/>
              </a:ext>
            </a:extLst>
          </p:cNvPr>
          <p:cNvPicPr>
            <a:picLocks noChangeAspect="1"/>
          </p:cNvPicPr>
          <p:nvPr/>
        </p:nvPicPr>
        <p:blipFill>
          <a:blip r:embed="rId2"/>
          <a:stretch>
            <a:fillRect/>
          </a:stretch>
        </p:blipFill>
        <p:spPr>
          <a:xfrm>
            <a:off x="1650556" y="1264856"/>
            <a:ext cx="8816454" cy="4596874"/>
          </a:xfrm>
          <a:prstGeom prst="rect">
            <a:avLst/>
          </a:prstGeom>
        </p:spPr>
      </p:pic>
      <p:sp>
        <p:nvSpPr>
          <p:cNvPr id="15" name="Rectángulo 14">
            <a:extLst>
              <a:ext uri="{FF2B5EF4-FFF2-40B4-BE49-F238E27FC236}">
                <a16:creationId xmlns:a16="http://schemas.microsoft.com/office/drawing/2014/main" id="{AC545E7A-A1CE-4B2D-A4E4-542A72DBF0D1}"/>
              </a:ext>
            </a:extLst>
          </p:cNvPr>
          <p:cNvSpPr/>
          <p:nvPr/>
        </p:nvSpPr>
        <p:spPr>
          <a:xfrm>
            <a:off x="-1" y="6482282"/>
            <a:ext cx="12192001" cy="3757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8" name="CuadroTexto 17">
            <a:extLst>
              <a:ext uri="{FF2B5EF4-FFF2-40B4-BE49-F238E27FC236}">
                <a16:creationId xmlns:a16="http://schemas.microsoft.com/office/drawing/2014/main" id="{99FAA88C-E426-4499-954C-DFFFF3477F47}"/>
              </a:ext>
            </a:extLst>
          </p:cNvPr>
          <p:cNvSpPr txBox="1"/>
          <p:nvPr/>
        </p:nvSpPr>
        <p:spPr>
          <a:xfrm>
            <a:off x="7750058" y="6500224"/>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19" name="Imagen 18">
            <a:extLst>
              <a:ext uri="{FF2B5EF4-FFF2-40B4-BE49-F238E27FC236}">
                <a16:creationId xmlns:a16="http://schemas.microsoft.com/office/drawing/2014/main" id="{56AE91A8-8A40-4F8D-B2A9-1012DA23E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577588" cy="885964"/>
          </a:xfrm>
          <a:prstGeom prst="rect">
            <a:avLst/>
          </a:prstGeom>
        </p:spPr>
      </p:pic>
      <p:pic>
        <p:nvPicPr>
          <p:cNvPr id="20" name="Imagen 19">
            <a:extLst>
              <a:ext uri="{FF2B5EF4-FFF2-40B4-BE49-F238E27FC236}">
                <a16:creationId xmlns:a16="http://schemas.microsoft.com/office/drawing/2014/main" id="{EC09270F-BB63-4CFE-A3AF-54EA01DB20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8686" y="11780"/>
            <a:ext cx="2029398" cy="786391"/>
          </a:xfrm>
          <a:prstGeom prst="rect">
            <a:avLst/>
          </a:prstGeom>
        </p:spPr>
      </p:pic>
      <p:pic>
        <p:nvPicPr>
          <p:cNvPr id="21" name="Imagen 20">
            <a:extLst>
              <a:ext uri="{FF2B5EF4-FFF2-40B4-BE49-F238E27FC236}">
                <a16:creationId xmlns:a16="http://schemas.microsoft.com/office/drawing/2014/main" id="{8A3965A3-B7E5-427F-8D87-FE162A5ECD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78508" y="11781"/>
            <a:ext cx="2498650" cy="808540"/>
          </a:xfrm>
          <a:prstGeom prst="rect">
            <a:avLst/>
          </a:prstGeom>
        </p:spPr>
      </p:pic>
    </p:spTree>
    <p:extLst>
      <p:ext uri="{BB962C8B-B14F-4D97-AF65-F5344CB8AC3E}">
        <p14:creationId xmlns:p14="http://schemas.microsoft.com/office/powerpoint/2010/main" val="12858814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5988425" y="6520419"/>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sp>
        <p:nvSpPr>
          <p:cNvPr id="22" name="CuadroTexto 21">
            <a:extLst>
              <a:ext uri="{FF2B5EF4-FFF2-40B4-BE49-F238E27FC236}">
                <a16:creationId xmlns:a16="http://schemas.microsoft.com/office/drawing/2014/main" id="{8746C76F-84AD-4E10-A5DC-03E3719EEA68}"/>
              </a:ext>
            </a:extLst>
          </p:cNvPr>
          <p:cNvSpPr txBox="1"/>
          <p:nvPr/>
        </p:nvSpPr>
        <p:spPr>
          <a:xfrm>
            <a:off x="2056187" y="1037799"/>
            <a:ext cx="8079626" cy="400110"/>
          </a:xfrm>
          <a:prstGeom prst="rect">
            <a:avLst/>
          </a:prstGeom>
          <a:noFill/>
        </p:spPr>
        <p:txBody>
          <a:bodyPr wrap="square" rtlCol="0">
            <a:spAutoFit/>
          </a:bodyPr>
          <a:lstStyle/>
          <a:p>
            <a:pPr algn="ctr"/>
            <a:r>
              <a:rPr lang="es-CO" sz="2000" b="1" dirty="0">
                <a:solidFill>
                  <a:schemeClr val="tx1">
                    <a:lumMod val="50000"/>
                    <a:lumOff val="50000"/>
                  </a:schemeClr>
                </a:solidFill>
                <a:latin typeface="Arial Narrow" panose="020B0606020202030204" pitchFamily="34" charset="0"/>
              </a:rPr>
              <a:t>Ventas Gestión Directa SAE.</a:t>
            </a:r>
          </a:p>
        </p:txBody>
      </p:sp>
      <p:sp>
        <p:nvSpPr>
          <p:cNvPr id="29" name="CuadroTexto 28">
            <a:extLst>
              <a:ext uri="{FF2B5EF4-FFF2-40B4-BE49-F238E27FC236}">
                <a16:creationId xmlns:a16="http://schemas.microsoft.com/office/drawing/2014/main" id="{2E413C4A-2070-4FA3-97B8-FC2C44334BEB}"/>
              </a:ext>
            </a:extLst>
          </p:cNvPr>
          <p:cNvSpPr txBox="1"/>
          <p:nvPr/>
        </p:nvSpPr>
        <p:spPr>
          <a:xfrm>
            <a:off x="2015259" y="5967375"/>
            <a:ext cx="2177135" cy="261610"/>
          </a:xfrm>
          <a:prstGeom prst="rect">
            <a:avLst/>
          </a:prstGeom>
          <a:noFill/>
        </p:spPr>
        <p:txBody>
          <a:bodyPr wrap="square" rtlCol="0">
            <a:spAutoFit/>
          </a:bodyPr>
          <a:lstStyle/>
          <a:p>
            <a:r>
              <a:rPr lang="es-CO" sz="1100" i="1" dirty="0">
                <a:solidFill>
                  <a:schemeClr val="accent1">
                    <a:lumMod val="50000"/>
                  </a:schemeClr>
                </a:solidFill>
              </a:rPr>
              <a:t>Fecha de corte 12/12/2018</a:t>
            </a:r>
          </a:p>
        </p:txBody>
      </p:sp>
      <p:sp>
        <p:nvSpPr>
          <p:cNvPr id="13" name="CuadroTexto 12">
            <a:extLst>
              <a:ext uri="{FF2B5EF4-FFF2-40B4-BE49-F238E27FC236}">
                <a16:creationId xmlns:a16="http://schemas.microsoft.com/office/drawing/2014/main" id="{844F8FE1-378E-436A-B3CB-CB887907CF4F}"/>
              </a:ext>
            </a:extLst>
          </p:cNvPr>
          <p:cNvSpPr txBox="1"/>
          <p:nvPr/>
        </p:nvSpPr>
        <p:spPr>
          <a:xfrm>
            <a:off x="1962244" y="5385167"/>
            <a:ext cx="6479390" cy="33108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vl1pPr>
              <a:defRPr sz="1400" b="1">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CO" sz="1600" b="0" dirty="0">
                <a:latin typeface="Arial Narrow" panose="020B0606020202030204" pitchFamily="34" charset="0"/>
              </a:rPr>
              <a:t>El valor de recaudo año 2018, corresponde a </a:t>
            </a:r>
            <a:r>
              <a:rPr lang="es-CO" sz="1800" dirty="0">
                <a:solidFill>
                  <a:srgbClr val="00B050"/>
                </a:solidFill>
                <a:latin typeface="Arial Narrow" panose="020B0606020202030204" pitchFamily="34" charset="0"/>
              </a:rPr>
              <a:t>$</a:t>
            </a:r>
            <a:r>
              <a:rPr lang="es-CO" sz="2000" dirty="0">
                <a:solidFill>
                  <a:srgbClr val="00B050"/>
                </a:solidFill>
                <a:latin typeface="Arial Narrow" panose="020B0606020202030204" pitchFamily="34" charset="0"/>
              </a:rPr>
              <a:t>6.535</a:t>
            </a:r>
          </a:p>
        </p:txBody>
      </p:sp>
      <p:sp>
        <p:nvSpPr>
          <p:cNvPr id="14" name="CuadroTexto 13">
            <a:extLst>
              <a:ext uri="{FF2B5EF4-FFF2-40B4-BE49-F238E27FC236}">
                <a16:creationId xmlns:a16="http://schemas.microsoft.com/office/drawing/2014/main" id="{70D76177-830D-4899-89A7-2C8B9E7A9450}"/>
              </a:ext>
            </a:extLst>
          </p:cNvPr>
          <p:cNvSpPr txBox="1"/>
          <p:nvPr/>
        </p:nvSpPr>
        <p:spPr>
          <a:xfrm>
            <a:off x="9128184" y="945349"/>
            <a:ext cx="1338826" cy="261610"/>
          </a:xfrm>
          <a:prstGeom prst="rect">
            <a:avLst/>
          </a:prstGeom>
          <a:noFill/>
        </p:spPr>
        <p:txBody>
          <a:bodyPr wrap="square" rtlCol="0">
            <a:spAutoFit/>
          </a:bodyPr>
          <a:lstStyle/>
          <a:p>
            <a:pPr algn="r"/>
            <a:r>
              <a:rPr lang="es-CO" sz="1100" i="1" dirty="0">
                <a:solidFill>
                  <a:schemeClr val="bg1">
                    <a:lumMod val="50000"/>
                  </a:schemeClr>
                </a:solidFill>
                <a:latin typeface="Arial Narrow" panose="020B0606020202030204" pitchFamily="34" charset="0"/>
              </a:rPr>
              <a:t>Cifras en Millones $</a:t>
            </a:r>
          </a:p>
        </p:txBody>
      </p:sp>
      <p:pic>
        <p:nvPicPr>
          <p:cNvPr id="5" name="Imagen 4">
            <a:extLst>
              <a:ext uri="{FF2B5EF4-FFF2-40B4-BE49-F238E27FC236}">
                <a16:creationId xmlns:a16="http://schemas.microsoft.com/office/drawing/2014/main" id="{4FB098FF-0E11-4E31-8E9A-8340C800CC6D}"/>
              </a:ext>
            </a:extLst>
          </p:cNvPr>
          <p:cNvPicPr>
            <a:picLocks noChangeAspect="1"/>
          </p:cNvPicPr>
          <p:nvPr/>
        </p:nvPicPr>
        <p:blipFill>
          <a:blip r:embed="rId2"/>
          <a:stretch>
            <a:fillRect/>
          </a:stretch>
        </p:blipFill>
        <p:spPr>
          <a:xfrm>
            <a:off x="2254180" y="1766202"/>
            <a:ext cx="7468489" cy="2928917"/>
          </a:xfrm>
          <a:prstGeom prst="rect">
            <a:avLst/>
          </a:prstGeom>
        </p:spPr>
      </p:pic>
      <p:sp>
        <p:nvSpPr>
          <p:cNvPr id="12" name="Rectángulo 11">
            <a:extLst>
              <a:ext uri="{FF2B5EF4-FFF2-40B4-BE49-F238E27FC236}">
                <a16:creationId xmlns:a16="http://schemas.microsoft.com/office/drawing/2014/main" id="{ECEC4640-9D97-40F6-AFD3-080E7D7C0894}"/>
              </a:ext>
            </a:extLst>
          </p:cNvPr>
          <p:cNvSpPr/>
          <p:nvPr/>
        </p:nvSpPr>
        <p:spPr>
          <a:xfrm>
            <a:off x="-1" y="6500224"/>
            <a:ext cx="12192001" cy="37571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5BB31C32-85CA-4346-A02C-9F72F78CF5FF}"/>
              </a:ext>
            </a:extLst>
          </p:cNvPr>
          <p:cNvSpPr txBox="1"/>
          <p:nvPr/>
        </p:nvSpPr>
        <p:spPr>
          <a:xfrm>
            <a:off x="7750058" y="6500224"/>
            <a:ext cx="4314451" cy="307777"/>
          </a:xfrm>
          <a:prstGeom prst="rect">
            <a:avLst/>
          </a:prstGeom>
          <a:noFill/>
        </p:spPr>
        <p:txBody>
          <a:bodyPr wrap="square" rtlCol="0">
            <a:spAutoFit/>
          </a:bodyPr>
          <a:lstStyle/>
          <a:p>
            <a:pPr algn="r"/>
            <a:r>
              <a:rPr lang="es-ES" sz="1400" dirty="0">
                <a:solidFill>
                  <a:schemeClr val="bg1"/>
                </a:solidFill>
                <a:latin typeface="Lato Regular"/>
                <a:cs typeface="Lato Regular"/>
              </a:rPr>
              <a:t>Gerencia Comercial</a:t>
            </a:r>
          </a:p>
        </p:txBody>
      </p:sp>
      <p:pic>
        <p:nvPicPr>
          <p:cNvPr id="16" name="Imagen 15">
            <a:extLst>
              <a:ext uri="{FF2B5EF4-FFF2-40B4-BE49-F238E27FC236}">
                <a16:creationId xmlns:a16="http://schemas.microsoft.com/office/drawing/2014/main" id="{D2ED98EC-E3CC-420E-AFF9-454E0D5CA2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6436" y="11780"/>
            <a:ext cx="2833711" cy="1098063"/>
          </a:xfrm>
          <a:prstGeom prst="rect">
            <a:avLst/>
          </a:prstGeom>
        </p:spPr>
      </p:pic>
      <p:pic>
        <p:nvPicPr>
          <p:cNvPr id="17" name="Imagen 16">
            <a:extLst>
              <a:ext uri="{FF2B5EF4-FFF2-40B4-BE49-F238E27FC236}">
                <a16:creationId xmlns:a16="http://schemas.microsoft.com/office/drawing/2014/main" id="{D235301A-E50C-4F27-9FAA-A232559897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1722" y="11780"/>
            <a:ext cx="3169699" cy="1025685"/>
          </a:xfrm>
          <a:prstGeom prst="rect">
            <a:avLst/>
          </a:prstGeom>
        </p:spPr>
      </p:pic>
      <p:pic>
        <p:nvPicPr>
          <p:cNvPr id="18" name="Imagen 17">
            <a:extLst>
              <a:ext uri="{FF2B5EF4-FFF2-40B4-BE49-F238E27FC236}">
                <a16:creationId xmlns:a16="http://schemas.microsoft.com/office/drawing/2014/main" id="{876C5051-3CC0-402C-BFE8-401A02D553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038785" cy="1144970"/>
          </a:xfrm>
          <a:prstGeom prst="rect">
            <a:avLst/>
          </a:prstGeom>
        </p:spPr>
      </p:pic>
    </p:spTree>
    <p:extLst>
      <p:ext uri="{BB962C8B-B14F-4D97-AF65-F5344CB8AC3E}">
        <p14:creationId xmlns:p14="http://schemas.microsoft.com/office/powerpoint/2010/main" val="31010033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25216" y="2907177"/>
            <a:ext cx="9143999" cy="2123658"/>
          </a:xfrm>
          <a:prstGeom prst="rect">
            <a:avLst/>
          </a:prstGeom>
          <a:noFill/>
        </p:spPr>
        <p:txBody>
          <a:bodyPr wrap="square" rtlCol="0">
            <a:spAutoFit/>
          </a:bodyPr>
          <a:lstStyle/>
          <a:p>
            <a:pPr algn="ctr"/>
            <a:r>
              <a:rPr lang="es-ES" sz="4400" b="1" dirty="0">
                <a:solidFill>
                  <a:srgbClr val="002060"/>
                </a:solidFill>
              </a:rPr>
              <a:t>4. </a:t>
            </a:r>
            <a:r>
              <a:rPr lang="es-CO" sz="4400" b="1" dirty="0">
                <a:solidFill>
                  <a:srgbClr val="002060"/>
                </a:solidFill>
              </a:rPr>
              <a:t>Propuesta Prima Extralegal de Vacaciones</a:t>
            </a:r>
          </a:p>
          <a:p>
            <a:pPr algn="ctr"/>
            <a:endParaRPr lang="es-ES" sz="4400" b="1" dirty="0">
              <a:solidFill>
                <a:srgbClr val="002060"/>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1684145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26">
            <a:extLst>
              <a:ext uri="{FF2B5EF4-FFF2-40B4-BE49-F238E27FC236}">
                <a16:creationId xmlns:a16="http://schemas.microsoft.com/office/drawing/2014/main" id="{AC0107D5-1782-4084-ABB1-7D93A62E0426}"/>
              </a:ext>
            </a:extLst>
          </p:cNvPr>
          <p:cNvSpPr/>
          <p:nvPr/>
        </p:nvSpPr>
        <p:spPr>
          <a:xfrm>
            <a:off x="2570922" y="1252716"/>
            <a:ext cx="7704893" cy="500137"/>
          </a:xfrm>
          <a:prstGeom prst="rect">
            <a:avLst/>
          </a:prstGeom>
          <a:noFill/>
        </p:spPr>
        <p:txBody>
          <a:bodyPr wrap="square" lIns="68580" tIns="34290" rIns="68580" bIns="34290">
            <a:spAutoFit/>
          </a:bodyPr>
          <a:lstStyle/>
          <a:p>
            <a:pPr algn="ctr"/>
            <a:r>
              <a:rPr lang="es-CO" sz="2800" b="1" dirty="0">
                <a:solidFill>
                  <a:srgbClr val="002060"/>
                </a:solidFill>
              </a:rPr>
              <a:t>Propuesta Prima Extralegal de Vacaciones </a:t>
            </a:r>
            <a:endParaRPr lang="es-ES" sz="2800" b="1" dirty="0">
              <a:solidFill>
                <a:srgbClr val="002060"/>
              </a:solidFill>
            </a:endParaRPr>
          </a:p>
        </p:txBody>
      </p:sp>
      <p:sp>
        <p:nvSpPr>
          <p:cNvPr id="2" name="Rectángulo 1">
            <a:extLst>
              <a:ext uri="{FF2B5EF4-FFF2-40B4-BE49-F238E27FC236}">
                <a16:creationId xmlns:a16="http://schemas.microsoft.com/office/drawing/2014/main" id="{ADEA81E9-8C84-4245-AFD9-CF8C2D84FA6E}"/>
              </a:ext>
            </a:extLst>
          </p:cNvPr>
          <p:cNvSpPr/>
          <p:nvPr/>
        </p:nvSpPr>
        <p:spPr>
          <a:xfrm>
            <a:off x="818299" y="2756665"/>
            <a:ext cx="10690673" cy="2308324"/>
          </a:xfrm>
          <a:prstGeom prst="rect">
            <a:avLst/>
          </a:prstGeom>
        </p:spPr>
        <p:txBody>
          <a:bodyPr wrap="square">
            <a:spAutoFit/>
          </a:bodyPr>
          <a:lstStyle/>
          <a:p>
            <a:pPr algn="just"/>
            <a:r>
              <a:rPr lang="es-CO" sz="1600" b="1" dirty="0">
                <a:latin typeface="+mj-lt"/>
              </a:rPr>
              <a:t>Condiciones:</a:t>
            </a:r>
          </a:p>
          <a:p>
            <a:pPr marL="214313" indent="-214313" algn="just">
              <a:buFontTx/>
              <a:buChar char="-"/>
            </a:pPr>
            <a:r>
              <a:rPr lang="es-CO" sz="1600" dirty="0">
                <a:latin typeface="+mj-lt"/>
              </a:rPr>
              <a:t>Tienen derecho los trabajadores de la planta directa de SAE.</a:t>
            </a:r>
          </a:p>
          <a:p>
            <a:pPr marL="214313" indent="-214313" algn="just">
              <a:buFontTx/>
              <a:buChar char="-"/>
            </a:pPr>
            <a:r>
              <a:rPr lang="es-CO" sz="1600" dirty="0">
                <a:latin typeface="+mj-lt"/>
              </a:rPr>
              <a:t>Se causa cuando se obtiene el derecho a 15 días hábiles de vacaciones por haber laborado un año en SAE.</a:t>
            </a:r>
          </a:p>
          <a:p>
            <a:pPr marL="214313" indent="-214313" algn="just">
              <a:buFontTx/>
              <a:buChar char="-"/>
            </a:pPr>
            <a:r>
              <a:rPr lang="es-CO" sz="1600" dirty="0">
                <a:latin typeface="+mj-lt"/>
              </a:rPr>
              <a:t>Se reconoce por vacaciones disfrutadas o con la liquidación al momento del retiro.</a:t>
            </a:r>
          </a:p>
          <a:p>
            <a:pPr marL="214313" indent="-214313" algn="just">
              <a:buFontTx/>
              <a:buChar char="-"/>
            </a:pPr>
            <a:r>
              <a:rPr lang="es-CO" sz="1600" dirty="0">
                <a:latin typeface="+mj-lt"/>
              </a:rPr>
              <a:t>Es una prima extralegal.</a:t>
            </a:r>
          </a:p>
          <a:p>
            <a:pPr marL="214313" indent="-214313" algn="just">
              <a:buFontTx/>
              <a:buChar char="-"/>
            </a:pPr>
            <a:r>
              <a:rPr lang="es-CO" sz="1600" dirty="0">
                <a:latin typeface="+mj-lt"/>
              </a:rPr>
              <a:t>No constituye factor salarial.</a:t>
            </a:r>
          </a:p>
          <a:p>
            <a:pPr marL="214313" indent="-214313" algn="just">
              <a:buFontTx/>
              <a:buChar char="-"/>
            </a:pPr>
            <a:r>
              <a:rPr lang="es-CO" sz="1600" dirty="0">
                <a:latin typeface="+mj-lt"/>
              </a:rPr>
              <a:t>Se paga con el salario devengado al momento de la causación del periodo de vacaciones.</a:t>
            </a:r>
          </a:p>
          <a:p>
            <a:pPr marL="214313" indent="-214313" algn="just">
              <a:buFontTx/>
              <a:buChar char="-"/>
            </a:pPr>
            <a:r>
              <a:rPr lang="es-CO" sz="1600" dirty="0">
                <a:latin typeface="+mj-lt"/>
              </a:rPr>
              <a:t>Sujeta a disponibilidad presupuestal</a:t>
            </a:r>
          </a:p>
          <a:p>
            <a:pPr marL="214313" indent="-214313" algn="just">
              <a:buFontTx/>
              <a:buChar char="-"/>
            </a:pPr>
            <a:r>
              <a:rPr lang="es-CO" sz="1600" dirty="0">
                <a:latin typeface="+mj-lt"/>
              </a:rPr>
              <a:t>Su autorización corresponde a la Junta Directiva conforme lo establecido en el literal c, articulo 39 de los Estatutos Sociales.</a:t>
            </a:r>
          </a:p>
        </p:txBody>
      </p:sp>
      <p:sp>
        <p:nvSpPr>
          <p:cNvPr id="5" name="Rectángulo 4">
            <a:extLst>
              <a:ext uri="{FF2B5EF4-FFF2-40B4-BE49-F238E27FC236}">
                <a16:creationId xmlns:a16="http://schemas.microsoft.com/office/drawing/2014/main" id="{5A9B2BC4-4F68-4568-8592-0BEEF4502F2F}"/>
              </a:ext>
            </a:extLst>
          </p:cNvPr>
          <p:cNvSpPr/>
          <p:nvPr/>
        </p:nvSpPr>
        <p:spPr>
          <a:xfrm>
            <a:off x="818300" y="1796742"/>
            <a:ext cx="10690673" cy="830997"/>
          </a:xfrm>
          <a:prstGeom prst="rect">
            <a:avLst/>
          </a:prstGeom>
        </p:spPr>
        <p:txBody>
          <a:bodyPr wrap="square">
            <a:spAutoFit/>
          </a:bodyPr>
          <a:lstStyle/>
          <a:p>
            <a:pPr algn="just"/>
            <a:r>
              <a:rPr lang="es-CO" sz="1600" dirty="0">
                <a:latin typeface="+mj-lt"/>
              </a:rPr>
              <a:t>Con esta prima extralegal (art. 128 CST), la Sociedad de Activos Especiales S.A.S en su interés permanente por mejorar las condiciones de su recurso humano, su calidad de vida y en la búsqueda de espacios de integración y descanso del trabajador y sus familias, pretende que éstos dispongan de mayores recursos económicos para lograr el goce pleno de las vacaciones.</a:t>
            </a:r>
          </a:p>
        </p:txBody>
      </p:sp>
      <p:sp>
        <p:nvSpPr>
          <p:cNvPr id="6" name="Rectángulo 5">
            <a:extLst>
              <a:ext uri="{FF2B5EF4-FFF2-40B4-BE49-F238E27FC236}">
                <a16:creationId xmlns:a16="http://schemas.microsoft.com/office/drawing/2014/main" id="{7DA2123B-2E0B-4C94-8FF1-D0A0C5B8A934}"/>
              </a:ext>
            </a:extLst>
          </p:cNvPr>
          <p:cNvSpPr/>
          <p:nvPr/>
        </p:nvSpPr>
        <p:spPr>
          <a:xfrm>
            <a:off x="903898" y="5331824"/>
            <a:ext cx="10605073" cy="584775"/>
          </a:xfrm>
          <a:prstGeom prst="rect">
            <a:avLst/>
          </a:prstGeom>
        </p:spPr>
        <p:txBody>
          <a:bodyPr wrap="square">
            <a:spAutoFit/>
          </a:bodyPr>
          <a:lstStyle/>
          <a:p>
            <a:pPr algn="just"/>
            <a:r>
              <a:rPr lang="es-CO" sz="1600" b="1" dirty="0">
                <a:latin typeface="+mj-lt"/>
              </a:rPr>
              <a:t>Cuantía:</a:t>
            </a:r>
            <a:endParaRPr lang="es-CO" sz="1600" dirty="0">
              <a:latin typeface="+mj-lt"/>
            </a:endParaRPr>
          </a:p>
          <a:p>
            <a:pPr algn="just"/>
            <a:r>
              <a:rPr lang="es-CO" sz="1600" dirty="0">
                <a:latin typeface="+mj-lt"/>
              </a:rPr>
              <a:t>La prima extralegal de vacaciones será equivalente a quince días de salario básico por cada año de servicio.</a:t>
            </a:r>
          </a:p>
        </p:txBody>
      </p:sp>
      <p:sp>
        <p:nvSpPr>
          <p:cNvPr id="9" name="Rectángulo 8">
            <a:extLst>
              <a:ext uri="{FF2B5EF4-FFF2-40B4-BE49-F238E27FC236}">
                <a16:creationId xmlns:a16="http://schemas.microsoft.com/office/drawing/2014/main" id="{66BC9AA4-718D-4FFD-BEDF-2E254642734B}"/>
              </a:ext>
            </a:extLst>
          </p:cNvPr>
          <p:cNvSpPr/>
          <p:nvPr/>
        </p:nvSpPr>
        <p:spPr>
          <a:xfrm>
            <a:off x="903899" y="6091909"/>
            <a:ext cx="10605074" cy="584775"/>
          </a:xfrm>
          <a:prstGeom prst="rect">
            <a:avLst/>
          </a:prstGeom>
        </p:spPr>
        <p:txBody>
          <a:bodyPr wrap="square">
            <a:spAutoFit/>
          </a:bodyPr>
          <a:lstStyle/>
          <a:p>
            <a:pPr algn="just"/>
            <a:r>
              <a:rPr lang="es-CO" sz="1600" b="1" dirty="0">
                <a:latin typeface="+mj-lt"/>
              </a:rPr>
              <a:t>Costo proyectado año 2018</a:t>
            </a:r>
          </a:p>
          <a:p>
            <a:pPr algn="just"/>
            <a:r>
              <a:rPr lang="es-CO" sz="1600" dirty="0">
                <a:latin typeface="+mj-lt"/>
              </a:rPr>
              <a:t>Seiscientos quince millones de pesos moneda corriente </a:t>
            </a:r>
            <a:r>
              <a:rPr lang="es-CO" sz="1600" b="1" dirty="0">
                <a:latin typeface="+mj-lt"/>
              </a:rPr>
              <a:t>$ 615,000,000.  </a:t>
            </a:r>
          </a:p>
        </p:txBody>
      </p:sp>
      <p:pic>
        <p:nvPicPr>
          <p:cNvPr id="10" name="Imagen 9">
            <a:extLst>
              <a:ext uri="{FF2B5EF4-FFF2-40B4-BE49-F238E27FC236}">
                <a16:creationId xmlns:a16="http://schemas.microsoft.com/office/drawing/2014/main" id="{9C16667D-8200-45EF-864C-C20A0EBC89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6436" y="11780"/>
            <a:ext cx="2833711" cy="1098063"/>
          </a:xfrm>
          <a:prstGeom prst="rect">
            <a:avLst/>
          </a:prstGeom>
        </p:spPr>
      </p:pic>
      <p:pic>
        <p:nvPicPr>
          <p:cNvPr id="11" name="Imagen 10">
            <a:extLst>
              <a:ext uri="{FF2B5EF4-FFF2-40B4-BE49-F238E27FC236}">
                <a16:creationId xmlns:a16="http://schemas.microsoft.com/office/drawing/2014/main" id="{D069F9A6-63A9-4138-A6E1-736341AF47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1722" y="11780"/>
            <a:ext cx="3169699" cy="1025685"/>
          </a:xfrm>
          <a:prstGeom prst="rect">
            <a:avLst/>
          </a:prstGeom>
        </p:spPr>
      </p:pic>
      <p:pic>
        <p:nvPicPr>
          <p:cNvPr id="12" name="Imagen 11">
            <a:extLst>
              <a:ext uri="{FF2B5EF4-FFF2-40B4-BE49-F238E27FC236}">
                <a16:creationId xmlns:a16="http://schemas.microsoft.com/office/drawing/2014/main" id="{B67B0545-90DD-4BC4-AB90-3E63FF6176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038785" cy="1144970"/>
          </a:xfrm>
          <a:prstGeom prst="rect">
            <a:avLst/>
          </a:prstGeom>
        </p:spPr>
      </p:pic>
    </p:spTree>
    <p:extLst>
      <p:ext uri="{BB962C8B-B14F-4D97-AF65-F5344CB8AC3E}">
        <p14:creationId xmlns:p14="http://schemas.microsoft.com/office/powerpoint/2010/main" val="5407326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26">
            <a:extLst>
              <a:ext uri="{FF2B5EF4-FFF2-40B4-BE49-F238E27FC236}">
                <a16:creationId xmlns:a16="http://schemas.microsoft.com/office/drawing/2014/main" id="{AC0107D5-1782-4084-ABB1-7D93A62E0426}"/>
              </a:ext>
            </a:extLst>
          </p:cNvPr>
          <p:cNvSpPr/>
          <p:nvPr/>
        </p:nvSpPr>
        <p:spPr>
          <a:xfrm>
            <a:off x="2038785" y="1407472"/>
            <a:ext cx="8873058" cy="500137"/>
          </a:xfrm>
          <a:prstGeom prst="rect">
            <a:avLst/>
          </a:prstGeom>
          <a:noFill/>
        </p:spPr>
        <p:txBody>
          <a:bodyPr wrap="square" lIns="68580" tIns="34290" rIns="68580" bIns="34290">
            <a:spAutoFit/>
          </a:bodyPr>
          <a:lstStyle/>
          <a:p>
            <a:pPr algn="ctr"/>
            <a:r>
              <a:rPr lang="es-CO" sz="1350" b="1" i="1" dirty="0"/>
              <a:t> </a:t>
            </a:r>
            <a:r>
              <a:rPr lang="es-CO" sz="2800" b="1" dirty="0">
                <a:solidFill>
                  <a:srgbClr val="002060"/>
                </a:solidFill>
              </a:rPr>
              <a:t>PRESTACIONES SOCIALES DE LOS EMPLEADOS PÚBLICOS </a:t>
            </a:r>
            <a:endParaRPr lang="es-ES" sz="2800" b="1" dirty="0">
              <a:solidFill>
                <a:srgbClr val="002060"/>
              </a:solidFill>
            </a:endParaRPr>
          </a:p>
        </p:txBody>
      </p:sp>
      <p:graphicFrame>
        <p:nvGraphicFramePr>
          <p:cNvPr id="12" name="Diagrama 11">
            <a:extLst>
              <a:ext uri="{FF2B5EF4-FFF2-40B4-BE49-F238E27FC236}">
                <a16:creationId xmlns:a16="http://schemas.microsoft.com/office/drawing/2014/main" id="{963BCFB4-2A61-447A-A096-1B332ABEF694}"/>
              </a:ext>
            </a:extLst>
          </p:cNvPr>
          <p:cNvGraphicFramePr/>
          <p:nvPr>
            <p:extLst>
              <p:ext uri="{D42A27DB-BD31-4B8C-83A1-F6EECF244321}">
                <p14:modId xmlns:p14="http://schemas.microsoft.com/office/powerpoint/2010/main" val="4162014565"/>
              </p:ext>
            </p:extLst>
          </p:nvPr>
        </p:nvGraphicFramePr>
        <p:xfrm>
          <a:off x="1019392" y="2177775"/>
          <a:ext cx="10403982" cy="39735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a:extLst>
              <a:ext uri="{FF2B5EF4-FFF2-40B4-BE49-F238E27FC236}">
                <a16:creationId xmlns:a16="http://schemas.microsoft.com/office/drawing/2014/main" id="{833BFB20-2CB2-4142-8486-1D4B4352721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06436" y="11780"/>
            <a:ext cx="2833711" cy="1098063"/>
          </a:xfrm>
          <a:prstGeom prst="rect">
            <a:avLst/>
          </a:prstGeom>
        </p:spPr>
      </p:pic>
      <p:pic>
        <p:nvPicPr>
          <p:cNvPr id="9" name="Imagen 8">
            <a:extLst>
              <a:ext uri="{FF2B5EF4-FFF2-40B4-BE49-F238E27FC236}">
                <a16:creationId xmlns:a16="http://schemas.microsoft.com/office/drawing/2014/main" id="{65731028-BB0E-4B2D-859A-345AC2573B0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71722" y="11780"/>
            <a:ext cx="3169699" cy="1025685"/>
          </a:xfrm>
          <a:prstGeom prst="rect">
            <a:avLst/>
          </a:prstGeom>
        </p:spPr>
      </p:pic>
      <p:pic>
        <p:nvPicPr>
          <p:cNvPr id="10" name="Imagen 9">
            <a:extLst>
              <a:ext uri="{FF2B5EF4-FFF2-40B4-BE49-F238E27FC236}">
                <a16:creationId xmlns:a16="http://schemas.microsoft.com/office/drawing/2014/main" id="{4A3D6C39-4DC5-4325-A515-4A7C75CD53B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2038785" cy="1144970"/>
          </a:xfrm>
          <a:prstGeom prst="rect">
            <a:avLst/>
          </a:prstGeom>
        </p:spPr>
      </p:pic>
      <p:sp>
        <p:nvSpPr>
          <p:cNvPr id="11" name="Rectángulo 10">
            <a:extLst>
              <a:ext uri="{FF2B5EF4-FFF2-40B4-BE49-F238E27FC236}">
                <a16:creationId xmlns:a16="http://schemas.microsoft.com/office/drawing/2014/main" id="{9E575A56-1978-44C7-AE80-60EB82B988F2}"/>
              </a:ext>
            </a:extLst>
          </p:cNvPr>
          <p:cNvSpPr/>
          <p:nvPr/>
        </p:nvSpPr>
        <p:spPr>
          <a:xfrm>
            <a:off x="0" y="6698621"/>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EE570626-E63A-439F-8023-EA4C96D04A94}"/>
              </a:ext>
            </a:extLst>
          </p:cNvPr>
          <p:cNvSpPr txBox="1"/>
          <p:nvPr/>
        </p:nvSpPr>
        <p:spPr>
          <a:xfrm>
            <a:off x="6785662" y="6692331"/>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spTree>
    <p:extLst>
      <p:ext uri="{BB962C8B-B14F-4D97-AF65-F5344CB8AC3E}">
        <p14:creationId xmlns:p14="http://schemas.microsoft.com/office/powerpoint/2010/main" val="28209158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50064" y="2989648"/>
            <a:ext cx="9143999" cy="769441"/>
          </a:xfrm>
          <a:prstGeom prst="rect">
            <a:avLst/>
          </a:prstGeom>
          <a:noFill/>
        </p:spPr>
        <p:txBody>
          <a:bodyPr wrap="square" rtlCol="0">
            <a:spAutoFit/>
          </a:bodyPr>
          <a:lstStyle/>
          <a:p>
            <a:pPr algn="ctr"/>
            <a:r>
              <a:rPr lang="es-ES" sz="4400" b="1" dirty="0">
                <a:solidFill>
                  <a:srgbClr val="002060"/>
                </a:solidFill>
              </a:rPr>
              <a:t>5. Provisión Cargos Vacantes</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40531864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082181" y="1227636"/>
            <a:ext cx="10486238" cy="3693319"/>
          </a:xfrm>
          <a:prstGeom prst="rect">
            <a:avLst/>
          </a:prstGeom>
          <a:noFill/>
        </p:spPr>
        <p:txBody>
          <a:bodyPr wrap="square" rtlCol="0">
            <a:spAutoFit/>
          </a:bodyPr>
          <a:lstStyle/>
          <a:p>
            <a:pPr algn="just"/>
            <a:r>
              <a:rPr lang="es-ES_tradnl" sz="2400" dirty="0"/>
              <a:t>Se solicita aprobación a la Junta Directiva para la contratación de los siguientes cargos vacantes, del nivel Directivo :</a:t>
            </a:r>
          </a:p>
          <a:p>
            <a:pPr algn="just"/>
            <a:endParaRPr lang="es-ES_tradnl" sz="2400" dirty="0"/>
          </a:p>
          <a:p>
            <a:pPr marL="342900" indent="-342900">
              <a:buFont typeface="Wingdings" panose="05000000000000000000" pitchFamily="2" charset="2"/>
              <a:buChar char="§"/>
            </a:pPr>
            <a:r>
              <a:rPr lang="es-ES_tradnl" sz="2400" dirty="0"/>
              <a:t>Vicepresidente de Bienes Inmuebles y Muebles</a:t>
            </a:r>
          </a:p>
          <a:p>
            <a:pPr marL="342900" indent="-342900">
              <a:buFont typeface="Wingdings" panose="05000000000000000000" pitchFamily="2" charset="2"/>
              <a:buChar char="§"/>
            </a:pPr>
            <a:r>
              <a:rPr lang="es-ES_tradnl" sz="2400" dirty="0"/>
              <a:t>Gerente de Bienes Inmuebles</a:t>
            </a:r>
          </a:p>
          <a:p>
            <a:pPr marL="342900" indent="-342900">
              <a:buFont typeface="Wingdings" panose="05000000000000000000" pitchFamily="2" charset="2"/>
              <a:buChar char="§"/>
            </a:pPr>
            <a:r>
              <a:rPr lang="es-ES_tradnl" sz="2400" dirty="0"/>
              <a:t>Gerente de Bienes Muebles</a:t>
            </a:r>
          </a:p>
          <a:p>
            <a:pPr marL="342900" indent="-342900">
              <a:buFont typeface="Wingdings" panose="05000000000000000000" pitchFamily="2" charset="2"/>
              <a:buChar char="§"/>
            </a:pPr>
            <a:r>
              <a:rPr lang="es-ES_tradnl" sz="2400" dirty="0"/>
              <a:t>Gerente Regional Norte</a:t>
            </a:r>
          </a:p>
          <a:p>
            <a:endParaRPr lang="es-ES" sz="2400" dirty="0"/>
          </a:p>
          <a:p>
            <a:r>
              <a:rPr lang="es-ES" sz="2400" dirty="0"/>
              <a:t>Lo anterior, con fundamento en el literal d) del artículo 39 de los Estatutos Sociales: </a:t>
            </a:r>
          </a:p>
          <a:p>
            <a:pPr lvl="2" algn="just"/>
            <a:endParaRPr lang="es-ES" i="1" dirty="0"/>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205165" y="6550223"/>
            <a:ext cx="3967369"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4" name="CuadroTexto 3">
            <a:extLst>
              <a:ext uri="{FF2B5EF4-FFF2-40B4-BE49-F238E27FC236}">
                <a16:creationId xmlns:a16="http://schemas.microsoft.com/office/drawing/2014/main" id="{8067691C-BFF2-426B-947A-C097E323C04C}"/>
              </a:ext>
            </a:extLst>
          </p:cNvPr>
          <p:cNvSpPr txBox="1"/>
          <p:nvPr/>
        </p:nvSpPr>
        <p:spPr>
          <a:xfrm>
            <a:off x="847288" y="4857226"/>
            <a:ext cx="10099875" cy="1477328"/>
          </a:xfrm>
          <a:prstGeom prst="rect">
            <a:avLst/>
          </a:prstGeom>
          <a:noFill/>
        </p:spPr>
        <p:txBody>
          <a:bodyPr wrap="square" rtlCol="0">
            <a:spAutoFit/>
          </a:bodyPr>
          <a:lstStyle/>
          <a:p>
            <a:pPr lvl="2" algn="just"/>
            <a:r>
              <a:rPr lang="es-ES" i="1" dirty="0"/>
              <a:t>“</a:t>
            </a:r>
            <a:r>
              <a:rPr lang="es-ES" b="1" i="1" dirty="0"/>
              <a:t>Artículo 39.- Funciones de la junta directiva: </a:t>
            </a:r>
            <a:r>
              <a:rPr lang="es-ES" i="1" dirty="0"/>
              <a:t>la Junta Directiva ejercerá las siguientes funciones… d. Aprobar la contratación de los Vicepresidentes y Gerentes que sean postulados, que previamente hubieren superado las pruebas éticas y las correspondientes a las habilidades y competencias gerenciales…”</a:t>
            </a:r>
          </a:p>
          <a:p>
            <a:endParaRPr lang="es-CO" dirty="0"/>
          </a:p>
        </p:txBody>
      </p:sp>
    </p:spTree>
    <p:extLst>
      <p:ext uri="{BB962C8B-B14F-4D97-AF65-F5344CB8AC3E}">
        <p14:creationId xmlns:p14="http://schemas.microsoft.com/office/powerpoint/2010/main" val="19973310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71821" y="1227636"/>
            <a:ext cx="10678057" cy="4955203"/>
          </a:xfrm>
          <a:prstGeom prst="rect">
            <a:avLst/>
          </a:prstGeom>
          <a:noFill/>
        </p:spPr>
        <p:txBody>
          <a:bodyPr wrap="square" rtlCol="0">
            <a:spAutoFit/>
          </a:bodyPr>
          <a:lstStyle/>
          <a:p>
            <a:pPr algn="ctr"/>
            <a:r>
              <a:rPr lang="es-CO" sz="3600" b="1" dirty="0">
                <a:solidFill>
                  <a:srgbClr val="002060"/>
                </a:solidFill>
              </a:rPr>
              <a:t>Aspectos que soportan la postulación</a:t>
            </a:r>
          </a:p>
          <a:p>
            <a:pPr algn="just"/>
            <a:endParaRPr lang="es-ES_tradnl" sz="2800" dirty="0"/>
          </a:p>
          <a:p>
            <a:pPr marL="342900" indent="-342900" algn="just">
              <a:buFont typeface="Wingdings" panose="05000000000000000000" pitchFamily="2" charset="2"/>
              <a:buChar char="§"/>
            </a:pPr>
            <a:r>
              <a:rPr lang="es-ES" sz="2800" dirty="0"/>
              <a:t>Pruebas éticas, de habilidades y competencias gerenciales superadas.</a:t>
            </a:r>
            <a:endParaRPr lang="es-ES_tradnl" sz="2800" dirty="0"/>
          </a:p>
          <a:p>
            <a:pPr marL="342900" indent="-342900" algn="just">
              <a:buFont typeface="Wingdings" panose="05000000000000000000" pitchFamily="2" charset="2"/>
              <a:buChar char="§"/>
            </a:pPr>
            <a:r>
              <a:rPr lang="es-ES_tradnl" sz="2800" dirty="0"/>
              <a:t>Evaluaciones de Gestión con porcentajes de cumplimiento entre el 79% y el 100%.</a:t>
            </a:r>
            <a:endParaRPr lang="es-ES" sz="2800" dirty="0"/>
          </a:p>
          <a:p>
            <a:pPr marL="342900" indent="-342900" algn="just">
              <a:buFont typeface="Wingdings" panose="05000000000000000000" pitchFamily="2" charset="2"/>
              <a:buChar char="§"/>
            </a:pPr>
            <a:r>
              <a:rPr lang="es-ES_tradnl" sz="2800" dirty="0"/>
              <a:t>Curva de aprendizaje adquirida durante el ejercicio de la asignación de funciones gerenciales.</a:t>
            </a:r>
          </a:p>
          <a:p>
            <a:pPr marL="342900" indent="-342900" algn="just">
              <a:buFont typeface="Wingdings" panose="05000000000000000000" pitchFamily="2" charset="2"/>
              <a:buChar char="§"/>
            </a:pPr>
            <a:r>
              <a:rPr lang="es-ES_tradnl" sz="2800" dirty="0"/>
              <a:t>Necesidad de regularizar la situación actual (asignación) de los postulados. </a:t>
            </a:r>
          </a:p>
          <a:p>
            <a:pPr marL="342900" indent="-342900" algn="just">
              <a:buFont typeface="Wingdings" panose="05000000000000000000" pitchFamily="2" charset="2"/>
              <a:buChar char="§"/>
            </a:pPr>
            <a:r>
              <a:rPr lang="es-ES_tradnl" sz="2800" dirty="0"/>
              <a:t>La necesidad de comunicar funciones, fijar responsabilidades y definir metas con servidores en cargos titulares.</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211929" y="6550223"/>
            <a:ext cx="3967369"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26923323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042423" y="641902"/>
            <a:ext cx="9742574" cy="5632311"/>
          </a:xfrm>
          <a:prstGeom prst="rect">
            <a:avLst/>
          </a:prstGeom>
          <a:noFill/>
        </p:spPr>
        <p:txBody>
          <a:bodyPr wrap="square" rtlCol="0">
            <a:spAutoFit/>
          </a:bodyPr>
          <a:lstStyle/>
          <a:p>
            <a:pPr algn="ctr"/>
            <a:endParaRPr lang="es-CO" sz="3600" b="1" dirty="0">
              <a:solidFill>
                <a:srgbClr val="002060"/>
              </a:solidFill>
            </a:endParaRPr>
          </a:p>
          <a:p>
            <a:pPr algn="ctr"/>
            <a:r>
              <a:rPr lang="es-CO" sz="3600" b="1" dirty="0">
                <a:solidFill>
                  <a:srgbClr val="002060"/>
                </a:solidFill>
              </a:rPr>
              <a:t>Postulados</a:t>
            </a:r>
          </a:p>
          <a:p>
            <a:pPr algn="ctr"/>
            <a:endParaRPr lang="es-ES_tradnl" sz="2400" dirty="0"/>
          </a:p>
          <a:p>
            <a:pPr marL="342900" indent="-342900">
              <a:buFont typeface="Wingdings" panose="05000000000000000000" pitchFamily="2" charset="2"/>
              <a:buChar char="§"/>
            </a:pPr>
            <a:r>
              <a:rPr lang="es-CO" sz="2400" b="1" dirty="0"/>
              <a:t>Andrés Alberto Ávila Ávila </a:t>
            </a:r>
          </a:p>
          <a:p>
            <a:r>
              <a:rPr lang="es-CO" sz="2400" dirty="0"/>
              <a:t>Cargo: Vicepresidente de Bienes Inmuebles y Muebles</a:t>
            </a:r>
          </a:p>
          <a:p>
            <a:endParaRPr lang="es-ES_tradnl" sz="2400" dirty="0"/>
          </a:p>
          <a:p>
            <a:pPr marL="342900" indent="-342900">
              <a:buFont typeface="Wingdings" panose="05000000000000000000" pitchFamily="2" charset="2"/>
              <a:buChar char="§"/>
            </a:pPr>
            <a:r>
              <a:rPr lang="es-ES_tradnl" sz="2400" b="1" dirty="0"/>
              <a:t>Jeymy Carolina Duque Hernández </a:t>
            </a:r>
          </a:p>
          <a:p>
            <a:r>
              <a:rPr lang="es-CO" sz="2400" dirty="0"/>
              <a:t>Cargo: Gerente de Bienes Inmuebles</a:t>
            </a:r>
          </a:p>
          <a:p>
            <a:endParaRPr lang="es-ES" sz="2400" dirty="0"/>
          </a:p>
          <a:p>
            <a:pPr marL="342900" indent="-342900">
              <a:buFont typeface="Wingdings" panose="05000000000000000000" pitchFamily="2" charset="2"/>
              <a:buChar char="§"/>
            </a:pPr>
            <a:r>
              <a:rPr lang="es-ES_tradnl" sz="2400" b="1" dirty="0"/>
              <a:t>Andrea Carolina Estupiñán Chiquillo</a:t>
            </a:r>
          </a:p>
          <a:p>
            <a:r>
              <a:rPr lang="es-CO" sz="2400" dirty="0"/>
              <a:t>Cargo: Gerente de Bienes Muebles</a:t>
            </a:r>
          </a:p>
          <a:p>
            <a:endParaRPr lang="es-ES" sz="2400" dirty="0"/>
          </a:p>
          <a:p>
            <a:pPr marL="342900" indent="-342900">
              <a:buFont typeface="Wingdings" panose="05000000000000000000" pitchFamily="2" charset="2"/>
              <a:buChar char="§"/>
            </a:pPr>
            <a:r>
              <a:rPr lang="es-ES_tradnl" sz="2400" b="1" dirty="0"/>
              <a:t>Roberto Carlos Amor Olaya</a:t>
            </a:r>
          </a:p>
          <a:p>
            <a:r>
              <a:rPr lang="es-CO" sz="2400" dirty="0"/>
              <a:t>Cargo: Gerente Regional Norte</a:t>
            </a:r>
            <a:endParaRPr lang="es-ES" sz="2400" dirty="0"/>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191913" y="6520419"/>
            <a:ext cx="3967369"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Tree>
    <p:extLst>
      <p:ext uri="{BB962C8B-B14F-4D97-AF65-F5344CB8AC3E}">
        <p14:creationId xmlns:p14="http://schemas.microsoft.com/office/powerpoint/2010/main" val="578635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50064" y="2989648"/>
            <a:ext cx="9143999" cy="769441"/>
          </a:xfrm>
          <a:prstGeom prst="rect">
            <a:avLst/>
          </a:prstGeom>
          <a:noFill/>
        </p:spPr>
        <p:txBody>
          <a:bodyPr wrap="square" rtlCol="0">
            <a:spAutoFit/>
          </a:bodyPr>
          <a:lstStyle/>
          <a:p>
            <a:pPr algn="ctr"/>
            <a:r>
              <a:rPr lang="es-ES" sz="4400" b="1" dirty="0">
                <a:solidFill>
                  <a:srgbClr val="002060"/>
                </a:solidFill>
              </a:rPr>
              <a:t>6. Propuesta Reestructura SAE</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1465178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3E89DB26-B049-4A59-9F01-0A2F72FEA8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5887" y="1017710"/>
            <a:ext cx="8577892" cy="4611054"/>
          </a:xfrm>
          <a:prstGeom prst="rect">
            <a:avLst/>
          </a:prstGeom>
        </p:spPr>
      </p:pic>
      <p:sp>
        <p:nvSpPr>
          <p:cNvPr id="2" name="Elipse 1">
            <a:extLst>
              <a:ext uri="{FF2B5EF4-FFF2-40B4-BE49-F238E27FC236}">
                <a16:creationId xmlns:a16="http://schemas.microsoft.com/office/drawing/2014/main" id="{1C7C21DF-7C37-405A-9E35-499B90B8F6B0}"/>
              </a:ext>
            </a:extLst>
          </p:cNvPr>
          <p:cNvSpPr/>
          <p:nvPr/>
        </p:nvSpPr>
        <p:spPr>
          <a:xfrm>
            <a:off x="4381478" y="1617657"/>
            <a:ext cx="212943" cy="2004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6" name="Elipse 5">
            <a:extLst>
              <a:ext uri="{FF2B5EF4-FFF2-40B4-BE49-F238E27FC236}">
                <a16:creationId xmlns:a16="http://schemas.microsoft.com/office/drawing/2014/main" id="{F43E96FE-3F6D-4422-AD3F-212A5896CE80}"/>
              </a:ext>
            </a:extLst>
          </p:cNvPr>
          <p:cNvSpPr/>
          <p:nvPr/>
        </p:nvSpPr>
        <p:spPr>
          <a:xfrm>
            <a:off x="9153620" y="1607905"/>
            <a:ext cx="212943" cy="2004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7" name="Elipse 6">
            <a:extLst>
              <a:ext uri="{FF2B5EF4-FFF2-40B4-BE49-F238E27FC236}">
                <a16:creationId xmlns:a16="http://schemas.microsoft.com/office/drawing/2014/main" id="{8417286B-792A-48BA-8D43-6DFA111CCE0A}"/>
              </a:ext>
            </a:extLst>
          </p:cNvPr>
          <p:cNvSpPr/>
          <p:nvPr/>
        </p:nvSpPr>
        <p:spPr>
          <a:xfrm>
            <a:off x="9166873" y="1957475"/>
            <a:ext cx="212943" cy="2004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9" name="Elipse 8">
            <a:extLst>
              <a:ext uri="{FF2B5EF4-FFF2-40B4-BE49-F238E27FC236}">
                <a16:creationId xmlns:a16="http://schemas.microsoft.com/office/drawing/2014/main" id="{16C0BC74-3EC2-41E3-842E-A5839E237209}"/>
              </a:ext>
            </a:extLst>
          </p:cNvPr>
          <p:cNvSpPr/>
          <p:nvPr/>
        </p:nvSpPr>
        <p:spPr>
          <a:xfrm>
            <a:off x="9193375" y="2365026"/>
            <a:ext cx="212943" cy="2004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10" name="Elipse 9">
            <a:extLst>
              <a:ext uri="{FF2B5EF4-FFF2-40B4-BE49-F238E27FC236}">
                <a16:creationId xmlns:a16="http://schemas.microsoft.com/office/drawing/2014/main" id="{0E5E8902-C9D0-42C8-ADDF-FB8828D74067}"/>
              </a:ext>
            </a:extLst>
          </p:cNvPr>
          <p:cNvSpPr/>
          <p:nvPr/>
        </p:nvSpPr>
        <p:spPr>
          <a:xfrm>
            <a:off x="4368223" y="2015734"/>
            <a:ext cx="212943" cy="2004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12" name="Elipse 11">
            <a:extLst>
              <a:ext uri="{FF2B5EF4-FFF2-40B4-BE49-F238E27FC236}">
                <a16:creationId xmlns:a16="http://schemas.microsoft.com/office/drawing/2014/main" id="{347FE2E4-4680-4844-A2B5-3B5EA83CB8B9}"/>
              </a:ext>
            </a:extLst>
          </p:cNvPr>
          <p:cNvSpPr/>
          <p:nvPr/>
        </p:nvSpPr>
        <p:spPr>
          <a:xfrm>
            <a:off x="2631096" y="2872133"/>
            <a:ext cx="212943" cy="2004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15" name="Elipse 14">
            <a:extLst>
              <a:ext uri="{FF2B5EF4-FFF2-40B4-BE49-F238E27FC236}">
                <a16:creationId xmlns:a16="http://schemas.microsoft.com/office/drawing/2014/main" id="{E2472E57-B21D-4836-835F-48061F0D69BD}"/>
              </a:ext>
            </a:extLst>
          </p:cNvPr>
          <p:cNvSpPr/>
          <p:nvPr/>
        </p:nvSpPr>
        <p:spPr>
          <a:xfrm>
            <a:off x="10708971" y="2879720"/>
            <a:ext cx="212943" cy="2004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29" name="Elipse 28">
            <a:extLst>
              <a:ext uri="{FF2B5EF4-FFF2-40B4-BE49-F238E27FC236}">
                <a16:creationId xmlns:a16="http://schemas.microsoft.com/office/drawing/2014/main" id="{E664776F-5B8A-4547-B9DA-62399E59936D}"/>
              </a:ext>
            </a:extLst>
          </p:cNvPr>
          <p:cNvSpPr/>
          <p:nvPr/>
        </p:nvSpPr>
        <p:spPr>
          <a:xfrm>
            <a:off x="8726981" y="3269789"/>
            <a:ext cx="212943" cy="200416"/>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31" name="Elipse 30">
            <a:extLst>
              <a:ext uri="{FF2B5EF4-FFF2-40B4-BE49-F238E27FC236}">
                <a16:creationId xmlns:a16="http://schemas.microsoft.com/office/drawing/2014/main" id="{23CB9578-04AA-4916-A868-1EA4ACC78909}"/>
              </a:ext>
            </a:extLst>
          </p:cNvPr>
          <p:cNvSpPr/>
          <p:nvPr/>
        </p:nvSpPr>
        <p:spPr>
          <a:xfrm>
            <a:off x="8726981" y="3691798"/>
            <a:ext cx="212943" cy="200416"/>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34" name="Elipse 33">
            <a:extLst>
              <a:ext uri="{FF2B5EF4-FFF2-40B4-BE49-F238E27FC236}">
                <a16:creationId xmlns:a16="http://schemas.microsoft.com/office/drawing/2014/main" id="{37366AD7-8C24-45C1-A991-0AD85BA8C0DF}"/>
              </a:ext>
            </a:extLst>
          </p:cNvPr>
          <p:cNvSpPr/>
          <p:nvPr/>
        </p:nvSpPr>
        <p:spPr>
          <a:xfrm>
            <a:off x="10708971" y="3254552"/>
            <a:ext cx="212943" cy="2004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35" name="Elipse 34">
            <a:extLst>
              <a:ext uri="{FF2B5EF4-FFF2-40B4-BE49-F238E27FC236}">
                <a16:creationId xmlns:a16="http://schemas.microsoft.com/office/drawing/2014/main" id="{20C4430F-BDE9-4085-BE25-2BD422534845}"/>
              </a:ext>
            </a:extLst>
          </p:cNvPr>
          <p:cNvSpPr/>
          <p:nvPr/>
        </p:nvSpPr>
        <p:spPr>
          <a:xfrm>
            <a:off x="10708971" y="3712438"/>
            <a:ext cx="212943" cy="2004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39" name="Rectángulo 38">
            <a:extLst>
              <a:ext uri="{FF2B5EF4-FFF2-40B4-BE49-F238E27FC236}">
                <a16:creationId xmlns:a16="http://schemas.microsoft.com/office/drawing/2014/main" id="{ECDA6B23-8A5B-42C7-9A8A-7766FFAA4D88}"/>
              </a:ext>
            </a:extLst>
          </p:cNvPr>
          <p:cNvSpPr/>
          <p:nvPr/>
        </p:nvSpPr>
        <p:spPr>
          <a:xfrm>
            <a:off x="0" y="6535739"/>
            <a:ext cx="12192000" cy="3222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40" name="Rectángulo 39">
            <a:extLst>
              <a:ext uri="{FF2B5EF4-FFF2-40B4-BE49-F238E27FC236}">
                <a16:creationId xmlns:a16="http://schemas.microsoft.com/office/drawing/2014/main" id="{015B2DE6-0474-4966-AC80-D55D2A3928A5}"/>
              </a:ext>
            </a:extLst>
          </p:cNvPr>
          <p:cNvSpPr/>
          <p:nvPr/>
        </p:nvSpPr>
        <p:spPr>
          <a:xfrm>
            <a:off x="0" y="0"/>
            <a:ext cx="12192000" cy="120015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pic>
        <p:nvPicPr>
          <p:cNvPr id="41" name="Imagen 8" descr="Fondos oscuros-01.png">
            <a:extLst>
              <a:ext uri="{FF2B5EF4-FFF2-40B4-BE49-F238E27FC236}">
                <a16:creationId xmlns:a16="http://schemas.microsoft.com/office/drawing/2014/main" id="{B005FE0D-074E-4A89-A6DA-DC16F44578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3889" y="66675"/>
            <a:ext cx="2222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CuadroTexto 21">
            <a:extLst>
              <a:ext uri="{FF2B5EF4-FFF2-40B4-BE49-F238E27FC236}">
                <a16:creationId xmlns:a16="http://schemas.microsoft.com/office/drawing/2014/main" id="{405E4C6E-DC7A-4510-BC4F-D1661C9FD8B1}"/>
              </a:ext>
            </a:extLst>
          </p:cNvPr>
          <p:cNvSpPr txBox="1">
            <a:spLocks noChangeArrowheads="1"/>
          </p:cNvSpPr>
          <p:nvPr/>
        </p:nvSpPr>
        <p:spPr bwMode="auto">
          <a:xfrm>
            <a:off x="7955186" y="364168"/>
            <a:ext cx="400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2000" b="1" dirty="0">
                <a:solidFill>
                  <a:schemeClr val="bg1"/>
                </a:solidFill>
                <a:latin typeface="Lato Regular"/>
                <a:ea typeface="Lato Regular"/>
                <a:cs typeface="Lato Regular"/>
              </a:rPr>
              <a:t>ORGANIGRAMA SAE- ACTUAL</a:t>
            </a:r>
          </a:p>
        </p:txBody>
      </p:sp>
      <p:sp>
        <p:nvSpPr>
          <p:cNvPr id="43" name="CuadroTexto 11">
            <a:extLst>
              <a:ext uri="{FF2B5EF4-FFF2-40B4-BE49-F238E27FC236}">
                <a16:creationId xmlns:a16="http://schemas.microsoft.com/office/drawing/2014/main" id="{29AF18F8-8FC7-4864-A32D-F2E316F68059}"/>
              </a:ext>
            </a:extLst>
          </p:cNvPr>
          <p:cNvSpPr txBox="1">
            <a:spLocks noChangeArrowheads="1"/>
          </p:cNvSpPr>
          <p:nvPr/>
        </p:nvSpPr>
        <p:spPr bwMode="auto">
          <a:xfrm>
            <a:off x="7583942" y="6551613"/>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Sociedad de Activos Especiales S.A.S</a:t>
            </a:r>
          </a:p>
        </p:txBody>
      </p:sp>
      <p:sp>
        <p:nvSpPr>
          <p:cNvPr id="4" name="Rectángulo 3">
            <a:extLst>
              <a:ext uri="{FF2B5EF4-FFF2-40B4-BE49-F238E27FC236}">
                <a16:creationId xmlns:a16="http://schemas.microsoft.com/office/drawing/2014/main" id="{B9A371A2-8CF6-40A4-8CCB-3A09516E8731}"/>
              </a:ext>
            </a:extLst>
          </p:cNvPr>
          <p:cNvSpPr/>
          <p:nvPr/>
        </p:nvSpPr>
        <p:spPr>
          <a:xfrm>
            <a:off x="150761" y="1423771"/>
            <a:ext cx="2390790" cy="3222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Dependencia de áreas</a:t>
            </a:r>
          </a:p>
        </p:txBody>
      </p:sp>
      <p:sp>
        <p:nvSpPr>
          <p:cNvPr id="44" name="Rectángulo 43">
            <a:extLst>
              <a:ext uri="{FF2B5EF4-FFF2-40B4-BE49-F238E27FC236}">
                <a16:creationId xmlns:a16="http://schemas.microsoft.com/office/drawing/2014/main" id="{8F7062EE-F1FB-4CD8-87DD-ABB279317D85}"/>
              </a:ext>
            </a:extLst>
          </p:cNvPr>
          <p:cNvSpPr/>
          <p:nvPr/>
        </p:nvSpPr>
        <p:spPr>
          <a:xfrm>
            <a:off x="150761" y="1800951"/>
            <a:ext cx="2390790" cy="1584804"/>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pPr marL="285750" indent="-285750">
              <a:buFont typeface="Arial" panose="020B0604020202020204" pitchFamily="34" charset="0"/>
              <a:buChar char="•"/>
            </a:pPr>
            <a:r>
              <a:rPr lang="es-CO" sz="1200" dirty="0"/>
              <a:t>Presidencia: 14</a:t>
            </a:r>
          </a:p>
          <a:p>
            <a:pPr marL="285750" indent="-285750">
              <a:buFont typeface="Arial" panose="020B0604020202020204" pitchFamily="34" charset="0"/>
              <a:buChar char="•"/>
            </a:pPr>
            <a:r>
              <a:rPr lang="es-CO" sz="1200" dirty="0"/>
              <a:t>Vicepresidencia de bienes Inmuebles y Muebles: 4</a:t>
            </a:r>
          </a:p>
          <a:p>
            <a:pPr marL="285750" indent="-285750">
              <a:buFont typeface="Arial" panose="020B0604020202020204" pitchFamily="34" charset="0"/>
              <a:buChar char="•"/>
            </a:pPr>
            <a:r>
              <a:rPr lang="es-CO" sz="1200" dirty="0"/>
              <a:t>Vicepresidencia de Sociedades: 2 </a:t>
            </a:r>
          </a:p>
          <a:p>
            <a:pPr marL="285750" indent="-285750">
              <a:buFont typeface="Arial" panose="020B0604020202020204" pitchFamily="34" charset="0"/>
              <a:buChar char="•"/>
            </a:pPr>
            <a:r>
              <a:rPr lang="es-CO" sz="1200" dirty="0"/>
              <a:t>Vicepresidencia Jurídica: 2</a:t>
            </a:r>
          </a:p>
          <a:p>
            <a:pPr marL="285750" indent="-285750">
              <a:buFont typeface="Arial" panose="020B0604020202020204" pitchFamily="34" charset="0"/>
              <a:buChar char="•"/>
            </a:pPr>
            <a:r>
              <a:rPr lang="es-CO" sz="1200" dirty="0"/>
              <a:t>Vicepresidencia Administrativa y Financiera: 2</a:t>
            </a:r>
          </a:p>
          <a:p>
            <a:endParaRPr lang="es-CO" dirty="0"/>
          </a:p>
        </p:txBody>
      </p:sp>
      <p:sp>
        <p:nvSpPr>
          <p:cNvPr id="5" name="Rectángulo 4">
            <a:extLst>
              <a:ext uri="{FF2B5EF4-FFF2-40B4-BE49-F238E27FC236}">
                <a16:creationId xmlns:a16="http://schemas.microsoft.com/office/drawing/2014/main" id="{EE0E122F-2BA8-4FBE-8F0A-2ED81BEB5E11}"/>
              </a:ext>
            </a:extLst>
          </p:cNvPr>
          <p:cNvSpPr/>
          <p:nvPr/>
        </p:nvSpPr>
        <p:spPr>
          <a:xfrm>
            <a:off x="150761" y="3440674"/>
            <a:ext cx="2390790" cy="26922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CO" dirty="0"/>
              <a:t>Total: 24 </a:t>
            </a:r>
          </a:p>
        </p:txBody>
      </p:sp>
      <p:sp>
        <p:nvSpPr>
          <p:cNvPr id="45" name="Elipse 44">
            <a:extLst>
              <a:ext uri="{FF2B5EF4-FFF2-40B4-BE49-F238E27FC236}">
                <a16:creationId xmlns:a16="http://schemas.microsoft.com/office/drawing/2014/main" id="{B01D3B0F-111B-4E75-8922-6E832C78CBFA}"/>
              </a:ext>
            </a:extLst>
          </p:cNvPr>
          <p:cNvSpPr/>
          <p:nvPr/>
        </p:nvSpPr>
        <p:spPr>
          <a:xfrm>
            <a:off x="9870088" y="1393367"/>
            <a:ext cx="212943" cy="181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46" name="CuadroTexto 45">
            <a:extLst>
              <a:ext uri="{FF2B5EF4-FFF2-40B4-BE49-F238E27FC236}">
                <a16:creationId xmlns:a16="http://schemas.microsoft.com/office/drawing/2014/main" id="{3C33B430-786B-444F-9015-B9EC1B74437D}"/>
              </a:ext>
            </a:extLst>
          </p:cNvPr>
          <p:cNvSpPr txBox="1"/>
          <p:nvPr/>
        </p:nvSpPr>
        <p:spPr>
          <a:xfrm>
            <a:off x="10119337" y="1353383"/>
            <a:ext cx="2108884" cy="261610"/>
          </a:xfrm>
          <a:prstGeom prst="rect">
            <a:avLst/>
          </a:prstGeom>
          <a:noFill/>
        </p:spPr>
        <p:txBody>
          <a:bodyPr wrap="square" rtlCol="0">
            <a:spAutoFit/>
          </a:bodyPr>
          <a:lstStyle/>
          <a:p>
            <a:r>
              <a:rPr lang="es-CO" sz="1100" dirty="0"/>
              <a:t>Se mantiene en el organigrama.</a:t>
            </a:r>
          </a:p>
        </p:txBody>
      </p:sp>
      <p:sp>
        <p:nvSpPr>
          <p:cNvPr id="49" name="Elipse 48">
            <a:extLst>
              <a:ext uri="{FF2B5EF4-FFF2-40B4-BE49-F238E27FC236}">
                <a16:creationId xmlns:a16="http://schemas.microsoft.com/office/drawing/2014/main" id="{36769EA8-AAE5-49A1-81E2-04A632C2E05F}"/>
              </a:ext>
            </a:extLst>
          </p:cNvPr>
          <p:cNvSpPr/>
          <p:nvPr/>
        </p:nvSpPr>
        <p:spPr>
          <a:xfrm>
            <a:off x="9850892" y="1736856"/>
            <a:ext cx="212943" cy="2004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50" name="CuadroTexto 49">
            <a:extLst>
              <a:ext uri="{FF2B5EF4-FFF2-40B4-BE49-F238E27FC236}">
                <a16:creationId xmlns:a16="http://schemas.microsoft.com/office/drawing/2014/main" id="{A3055ED8-C9CD-468D-BF0B-17B93FFCE4EA}"/>
              </a:ext>
            </a:extLst>
          </p:cNvPr>
          <p:cNvSpPr txBox="1"/>
          <p:nvPr/>
        </p:nvSpPr>
        <p:spPr>
          <a:xfrm>
            <a:off x="10083116" y="1706259"/>
            <a:ext cx="2108884" cy="430887"/>
          </a:xfrm>
          <a:prstGeom prst="rect">
            <a:avLst/>
          </a:prstGeom>
          <a:noFill/>
        </p:spPr>
        <p:txBody>
          <a:bodyPr wrap="square" rtlCol="0">
            <a:spAutoFit/>
          </a:bodyPr>
          <a:lstStyle/>
          <a:p>
            <a:r>
              <a:rPr lang="es-CO" sz="1100" dirty="0"/>
              <a:t>Se transforma dentro del organigrama</a:t>
            </a:r>
          </a:p>
        </p:txBody>
      </p:sp>
      <p:sp>
        <p:nvSpPr>
          <p:cNvPr id="54" name="Elipse 53">
            <a:extLst>
              <a:ext uri="{FF2B5EF4-FFF2-40B4-BE49-F238E27FC236}">
                <a16:creationId xmlns:a16="http://schemas.microsoft.com/office/drawing/2014/main" id="{FC567E16-AB41-4658-B048-831B2992CB3F}"/>
              </a:ext>
            </a:extLst>
          </p:cNvPr>
          <p:cNvSpPr/>
          <p:nvPr/>
        </p:nvSpPr>
        <p:spPr>
          <a:xfrm>
            <a:off x="4497568" y="4080139"/>
            <a:ext cx="212943" cy="2004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53" name="Elipse 52">
            <a:extLst>
              <a:ext uri="{FF2B5EF4-FFF2-40B4-BE49-F238E27FC236}">
                <a16:creationId xmlns:a16="http://schemas.microsoft.com/office/drawing/2014/main" id="{7D495F4B-9304-4242-BCF5-BEE1A8862FDD}"/>
              </a:ext>
            </a:extLst>
          </p:cNvPr>
          <p:cNvSpPr/>
          <p:nvPr/>
        </p:nvSpPr>
        <p:spPr>
          <a:xfrm>
            <a:off x="4528158" y="3225978"/>
            <a:ext cx="212943" cy="181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55" name="Elipse 54">
            <a:extLst>
              <a:ext uri="{FF2B5EF4-FFF2-40B4-BE49-F238E27FC236}">
                <a16:creationId xmlns:a16="http://schemas.microsoft.com/office/drawing/2014/main" id="{1E1DE2E3-202D-47FF-B81E-BC260030D169}"/>
              </a:ext>
            </a:extLst>
          </p:cNvPr>
          <p:cNvSpPr/>
          <p:nvPr/>
        </p:nvSpPr>
        <p:spPr>
          <a:xfrm>
            <a:off x="4528157" y="3663016"/>
            <a:ext cx="212943" cy="181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56" name="Elipse 55">
            <a:extLst>
              <a:ext uri="{FF2B5EF4-FFF2-40B4-BE49-F238E27FC236}">
                <a16:creationId xmlns:a16="http://schemas.microsoft.com/office/drawing/2014/main" id="{240E8533-88F9-478E-81AB-63C8B0765288}"/>
              </a:ext>
            </a:extLst>
          </p:cNvPr>
          <p:cNvSpPr/>
          <p:nvPr/>
        </p:nvSpPr>
        <p:spPr>
          <a:xfrm>
            <a:off x="4465705" y="5185254"/>
            <a:ext cx="212943" cy="181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57" name="Elipse 56">
            <a:extLst>
              <a:ext uri="{FF2B5EF4-FFF2-40B4-BE49-F238E27FC236}">
                <a16:creationId xmlns:a16="http://schemas.microsoft.com/office/drawing/2014/main" id="{FA136EB6-7B1B-4363-A6F6-40E1739CABD6}"/>
              </a:ext>
            </a:extLst>
          </p:cNvPr>
          <p:cNvSpPr/>
          <p:nvPr/>
        </p:nvSpPr>
        <p:spPr>
          <a:xfrm>
            <a:off x="6513531" y="5183204"/>
            <a:ext cx="212943" cy="181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58" name="Elipse 57">
            <a:extLst>
              <a:ext uri="{FF2B5EF4-FFF2-40B4-BE49-F238E27FC236}">
                <a16:creationId xmlns:a16="http://schemas.microsoft.com/office/drawing/2014/main" id="{39FF7508-B666-4F90-9F37-7EAD7DF5AF06}"/>
              </a:ext>
            </a:extLst>
          </p:cNvPr>
          <p:cNvSpPr/>
          <p:nvPr/>
        </p:nvSpPr>
        <p:spPr>
          <a:xfrm>
            <a:off x="8593550" y="5183204"/>
            <a:ext cx="212943" cy="181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59" name="Elipse 58">
            <a:extLst>
              <a:ext uri="{FF2B5EF4-FFF2-40B4-BE49-F238E27FC236}">
                <a16:creationId xmlns:a16="http://schemas.microsoft.com/office/drawing/2014/main" id="{2D809FD3-949D-4AC9-8C7A-DFE2E862D824}"/>
              </a:ext>
            </a:extLst>
          </p:cNvPr>
          <p:cNvSpPr/>
          <p:nvPr/>
        </p:nvSpPr>
        <p:spPr>
          <a:xfrm>
            <a:off x="10747847" y="5183204"/>
            <a:ext cx="212943" cy="181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60" name="Elipse 59">
            <a:extLst>
              <a:ext uri="{FF2B5EF4-FFF2-40B4-BE49-F238E27FC236}">
                <a16:creationId xmlns:a16="http://schemas.microsoft.com/office/drawing/2014/main" id="{A9BE7560-D24D-4641-89FA-A679F743FB52}"/>
              </a:ext>
            </a:extLst>
          </p:cNvPr>
          <p:cNvSpPr/>
          <p:nvPr/>
        </p:nvSpPr>
        <p:spPr>
          <a:xfrm>
            <a:off x="6562023" y="3799394"/>
            <a:ext cx="212943" cy="181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62" name="Elipse 61">
            <a:extLst>
              <a:ext uri="{FF2B5EF4-FFF2-40B4-BE49-F238E27FC236}">
                <a16:creationId xmlns:a16="http://schemas.microsoft.com/office/drawing/2014/main" id="{3F17D15E-082B-4FBD-B7A8-25055D5C9FFB}"/>
              </a:ext>
            </a:extLst>
          </p:cNvPr>
          <p:cNvSpPr/>
          <p:nvPr/>
        </p:nvSpPr>
        <p:spPr>
          <a:xfrm>
            <a:off x="4387012" y="2388430"/>
            <a:ext cx="212943" cy="2004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63" name="Elipse 62">
            <a:extLst>
              <a:ext uri="{FF2B5EF4-FFF2-40B4-BE49-F238E27FC236}">
                <a16:creationId xmlns:a16="http://schemas.microsoft.com/office/drawing/2014/main" id="{6A4E7012-E027-451C-93BB-FECE4927B014}"/>
              </a:ext>
            </a:extLst>
          </p:cNvPr>
          <p:cNvSpPr/>
          <p:nvPr/>
        </p:nvSpPr>
        <p:spPr>
          <a:xfrm>
            <a:off x="4507278" y="4548850"/>
            <a:ext cx="212943" cy="2004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64" name="Elipse 63">
            <a:extLst>
              <a:ext uri="{FF2B5EF4-FFF2-40B4-BE49-F238E27FC236}">
                <a16:creationId xmlns:a16="http://schemas.microsoft.com/office/drawing/2014/main" id="{8BA71540-22E9-4A7C-B62D-1AC02FA4CBB5}"/>
              </a:ext>
            </a:extLst>
          </p:cNvPr>
          <p:cNvSpPr/>
          <p:nvPr/>
        </p:nvSpPr>
        <p:spPr>
          <a:xfrm>
            <a:off x="6581901" y="3315690"/>
            <a:ext cx="212943" cy="181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65" name="Elipse 64">
            <a:extLst>
              <a:ext uri="{FF2B5EF4-FFF2-40B4-BE49-F238E27FC236}">
                <a16:creationId xmlns:a16="http://schemas.microsoft.com/office/drawing/2014/main" id="{B0A2EA7E-30AA-4FCA-A76D-2A2EE01D0036}"/>
              </a:ext>
            </a:extLst>
          </p:cNvPr>
          <p:cNvSpPr/>
          <p:nvPr/>
        </p:nvSpPr>
        <p:spPr>
          <a:xfrm>
            <a:off x="4890594" y="2852255"/>
            <a:ext cx="212943" cy="2004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66" name="Elipse 65">
            <a:extLst>
              <a:ext uri="{FF2B5EF4-FFF2-40B4-BE49-F238E27FC236}">
                <a16:creationId xmlns:a16="http://schemas.microsoft.com/office/drawing/2014/main" id="{7394BD65-A1BF-4695-8200-7F3C3F4FE972}"/>
              </a:ext>
            </a:extLst>
          </p:cNvPr>
          <p:cNvSpPr/>
          <p:nvPr/>
        </p:nvSpPr>
        <p:spPr>
          <a:xfrm>
            <a:off x="8693851" y="2852350"/>
            <a:ext cx="212943" cy="200416"/>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3" name="CuadroTexto 2">
            <a:extLst>
              <a:ext uri="{FF2B5EF4-FFF2-40B4-BE49-F238E27FC236}">
                <a16:creationId xmlns:a16="http://schemas.microsoft.com/office/drawing/2014/main" id="{0A0F0749-C3A0-4592-9FCD-F9B09588F4A0}"/>
              </a:ext>
            </a:extLst>
          </p:cNvPr>
          <p:cNvSpPr txBox="1"/>
          <p:nvPr/>
        </p:nvSpPr>
        <p:spPr>
          <a:xfrm>
            <a:off x="59642" y="5842755"/>
            <a:ext cx="10924786" cy="369332"/>
          </a:xfrm>
          <a:prstGeom prst="rect">
            <a:avLst/>
          </a:prstGeom>
          <a:noFill/>
        </p:spPr>
        <p:txBody>
          <a:bodyPr wrap="none" rtlCol="0">
            <a:spAutoFit/>
          </a:bodyPr>
          <a:lstStyle/>
          <a:p>
            <a:r>
              <a:rPr lang="es-CO" dirty="0"/>
              <a:t>Estructura Aprobada por Junta Directiva en sesión de  Septiembre 2014 y Modificada en sesión de Enero de 2014.   </a:t>
            </a:r>
          </a:p>
        </p:txBody>
      </p:sp>
      <p:sp>
        <p:nvSpPr>
          <p:cNvPr id="47" name="Rectángulo 46">
            <a:extLst>
              <a:ext uri="{FF2B5EF4-FFF2-40B4-BE49-F238E27FC236}">
                <a16:creationId xmlns:a16="http://schemas.microsoft.com/office/drawing/2014/main" id="{545A987A-75C4-474E-AE6B-0DC12F21E3A7}"/>
              </a:ext>
            </a:extLst>
          </p:cNvPr>
          <p:cNvSpPr/>
          <p:nvPr/>
        </p:nvSpPr>
        <p:spPr>
          <a:xfrm>
            <a:off x="4843418" y="2745270"/>
            <a:ext cx="2015825" cy="509282"/>
          </a:xfrm>
          <a:prstGeom prst="rect">
            <a:avLst/>
          </a:prstGeom>
          <a:noFill/>
          <a:ln w="762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FADB21B0-A8B5-49E3-B796-40BFCBECBC00}"/>
              </a:ext>
            </a:extLst>
          </p:cNvPr>
          <p:cNvSpPr/>
          <p:nvPr/>
        </p:nvSpPr>
        <p:spPr>
          <a:xfrm>
            <a:off x="2844039" y="4457978"/>
            <a:ext cx="1904250" cy="509282"/>
          </a:xfrm>
          <a:prstGeom prst="rect">
            <a:avLst/>
          </a:prstGeom>
          <a:noFill/>
          <a:ln w="762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8" name="Rectángulo 47">
            <a:extLst>
              <a:ext uri="{FF2B5EF4-FFF2-40B4-BE49-F238E27FC236}">
                <a16:creationId xmlns:a16="http://schemas.microsoft.com/office/drawing/2014/main" id="{B0EFF47D-188B-46F3-9082-C1239462EE48}"/>
              </a:ext>
            </a:extLst>
          </p:cNvPr>
          <p:cNvSpPr/>
          <p:nvPr/>
        </p:nvSpPr>
        <p:spPr>
          <a:xfrm>
            <a:off x="9756618" y="2195546"/>
            <a:ext cx="401490" cy="286438"/>
          </a:xfrm>
          <a:prstGeom prst="rect">
            <a:avLst/>
          </a:prstGeom>
          <a:noFill/>
          <a:ln w="381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1" name="CuadroTexto 50">
            <a:extLst>
              <a:ext uri="{FF2B5EF4-FFF2-40B4-BE49-F238E27FC236}">
                <a16:creationId xmlns:a16="http://schemas.microsoft.com/office/drawing/2014/main" id="{9C9659A1-5A98-4A38-BFE1-B2FF627700D3}"/>
              </a:ext>
            </a:extLst>
          </p:cNvPr>
          <p:cNvSpPr txBox="1"/>
          <p:nvPr/>
        </p:nvSpPr>
        <p:spPr>
          <a:xfrm>
            <a:off x="10158108" y="2214876"/>
            <a:ext cx="2108884" cy="261610"/>
          </a:xfrm>
          <a:prstGeom prst="rect">
            <a:avLst/>
          </a:prstGeom>
          <a:noFill/>
        </p:spPr>
        <p:txBody>
          <a:bodyPr wrap="square" rtlCol="0">
            <a:spAutoFit/>
          </a:bodyPr>
          <a:lstStyle/>
          <a:p>
            <a:r>
              <a:rPr lang="es-CO" sz="1100" dirty="0"/>
              <a:t>Vacante que no ha sido provista</a:t>
            </a:r>
          </a:p>
        </p:txBody>
      </p:sp>
    </p:spTree>
    <p:extLst>
      <p:ext uri="{BB962C8B-B14F-4D97-AF65-F5344CB8AC3E}">
        <p14:creationId xmlns:p14="http://schemas.microsoft.com/office/powerpoint/2010/main" val="41139916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Marcador de contenido 15">
            <a:extLst>
              <a:ext uri="{FF2B5EF4-FFF2-40B4-BE49-F238E27FC236}">
                <a16:creationId xmlns:a16="http://schemas.microsoft.com/office/drawing/2014/main" id="{C41371E9-F4FD-4C79-B215-FAF0D1974F4C}"/>
              </a:ext>
            </a:extLst>
          </p:cNvPr>
          <p:cNvGraphicFramePr>
            <a:graphicFrameLocks noGrp="1"/>
          </p:cNvGraphicFramePr>
          <p:nvPr>
            <p:ph idx="1"/>
            <p:extLst>
              <p:ext uri="{D42A27DB-BD31-4B8C-83A1-F6EECF244321}">
                <p14:modId xmlns:p14="http://schemas.microsoft.com/office/powerpoint/2010/main" val="2527253941"/>
              </p:ext>
            </p:extLst>
          </p:nvPr>
        </p:nvGraphicFramePr>
        <p:xfrm>
          <a:off x="142735" y="-748649"/>
          <a:ext cx="11906529" cy="66658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a:extLst>
              <a:ext uri="{FF2B5EF4-FFF2-40B4-BE49-F238E27FC236}">
                <a16:creationId xmlns:a16="http://schemas.microsoft.com/office/drawing/2014/main" id="{5F5BE4D4-227B-496A-AC70-6D449A3D8D97}"/>
              </a:ext>
            </a:extLst>
          </p:cNvPr>
          <p:cNvSpPr txBox="1"/>
          <p:nvPr/>
        </p:nvSpPr>
        <p:spPr>
          <a:xfrm>
            <a:off x="7209239" y="74575"/>
            <a:ext cx="5948173" cy="1107996"/>
          </a:xfrm>
          <a:prstGeom prst="rect">
            <a:avLst/>
          </a:prstGeom>
          <a:noFill/>
        </p:spPr>
        <p:txBody>
          <a:bodyPr wrap="square" rtlCol="0">
            <a:spAutoFit/>
          </a:bodyPr>
          <a:lstStyle/>
          <a:p>
            <a:pPr algn="ctr" defTabSz="685800"/>
            <a:r>
              <a:rPr lang="es-ES" sz="3300" b="1" i="1" dirty="0">
                <a:effectLst>
                  <a:outerShdw blurRad="38100" dist="38100" dir="2700000" algn="tl">
                    <a:srgbClr val="000000">
                      <a:alpha val="43137"/>
                    </a:srgbClr>
                  </a:outerShdw>
                </a:effectLst>
                <a:latin typeface="Calibri" panose="020F0502020204030204"/>
              </a:rPr>
              <a:t>PROPUESTA</a:t>
            </a:r>
          </a:p>
          <a:p>
            <a:pPr algn="ctr" defTabSz="685800"/>
            <a:r>
              <a:rPr lang="es-ES" sz="3300" b="1" i="1" dirty="0">
                <a:effectLst>
                  <a:outerShdw blurRad="38100" dist="38100" dir="2700000" algn="tl">
                    <a:srgbClr val="000000">
                      <a:alpha val="43137"/>
                    </a:srgbClr>
                  </a:outerShdw>
                </a:effectLst>
                <a:latin typeface="Calibri" panose="020F0502020204030204"/>
              </a:rPr>
              <a:t>ORGANIGRAMA</a:t>
            </a:r>
            <a:endParaRPr lang="es-CO" sz="3300" b="1" i="1" dirty="0">
              <a:effectLst>
                <a:outerShdw blurRad="38100" dist="38100" dir="2700000" algn="tl">
                  <a:srgbClr val="000000">
                    <a:alpha val="43137"/>
                  </a:srgbClr>
                </a:outerShdw>
              </a:effectLst>
              <a:latin typeface="Calibri" panose="020F0502020204030204"/>
            </a:endParaRPr>
          </a:p>
        </p:txBody>
      </p:sp>
      <p:sp>
        <p:nvSpPr>
          <p:cNvPr id="6" name="Rectángulo 5">
            <a:extLst>
              <a:ext uri="{FF2B5EF4-FFF2-40B4-BE49-F238E27FC236}">
                <a16:creationId xmlns:a16="http://schemas.microsoft.com/office/drawing/2014/main" id="{D3D49C01-6A1A-497F-AC96-65F4F68FB946}"/>
              </a:ext>
            </a:extLst>
          </p:cNvPr>
          <p:cNvSpPr/>
          <p:nvPr/>
        </p:nvSpPr>
        <p:spPr>
          <a:xfrm>
            <a:off x="264134" y="772508"/>
            <a:ext cx="2390790" cy="3222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dirty="0"/>
              <a:t>Propuesta de dependencias</a:t>
            </a:r>
          </a:p>
        </p:txBody>
      </p:sp>
      <p:sp>
        <p:nvSpPr>
          <p:cNvPr id="7" name="Rectángulo 6">
            <a:extLst>
              <a:ext uri="{FF2B5EF4-FFF2-40B4-BE49-F238E27FC236}">
                <a16:creationId xmlns:a16="http://schemas.microsoft.com/office/drawing/2014/main" id="{3824135D-A7BF-4263-9E6B-A40B0207E6C3}"/>
              </a:ext>
            </a:extLst>
          </p:cNvPr>
          <p:cNvSpPr/>
          <p:nvPr/>
        </p:nvSpPr>
        <p:spPr>
          <a:xfrm>
            <a:off x="264134" y="1149688"/>
            <a:ext cx="2390790" cy="1245058"/>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pPr marL="285750" indent="-285750">
              <a:buFont typeface="Arial" panose="020B0604020202020204" pitchFamily="34" charset="0"/>
              <a:buChar char="•"/>
            </a:pPr>
            <a:r>
              <a:rPr lang="es-CO" sz="1200" dirty="0"/>
              <a:t>Presidencia: 11</a:t>
            </a:r>
          </a:p>
          <a:p>
            <a:pPr marL="285750" indent="-285750">
              <a:buFont typeface="Arial" panose="020B0604020202020204" pitchFamily="34" charset="0"/>
              <a:buChar char="•"/>
            </a:pPr>
            <a:r>
              <a:rPr lang="es-CO" sz="1200" dirty="0"/>
              <a:t>Vicepresidencia Comercial: </a:t>
            </a:r>
            <a:r>
              <a:rPr lang="es-CO" sz="1200" dirty="0">
                <a:solidFill>
                  <a:schemeClr val="tx1"/>
                </a:solidFill>
              </a:rPr>
              <a:t>2</a:t>
            </a:r>
          </a:p>
          <a:p>
            <a:pPr marL="285750" indent="-285750">
              <a:buFont typeface="Arial" panose="020B0604020202020204" pitchFamily="34" charset="0"/>
              <a:buChar char="•"/>
            </a:pPr>
            <a:r>
              <a:rPr lang="es-CO" sz="1200" dirty="0"/>
              <a:t>Vicepresidencia Misional: 5 </a:t>
            </a:r>
          </a:p>
          <a:p>
            <a:pPr marL="285750" indent="-285750">
              <a:buFont typeface="Arial" panose="020B0604020202020204" pitchFamily="34" charset="0"/>
              <a:buChar char="•"/>
            </a:pPr>
            <a:r>
              <a:rPr lang="es-CO" sz="1200" dirty="0"/>
              <a:t>Vicepresidencia Administrativa y Financiera: </a:t>
            </a:r>
            <a:r>
              <a:rPr lang="es-CO" sz="1200" dirty="0">
                <a:solidFill>
                  <a:schemeClr val="tx1"/>
                </a:solidFill>
              </a:rPr>
              <a:t>3</a:t>
            </a:r>
          </a:p>
          <a:p>
            <a:pPr marL="285750" indent="-285750">
              <a:buFont typeface="Arial" panose="020B0604020202020204" pitchFamily="34" charset="0"/>
              <a:buChar char="•"/>
            </a:pPr>
            <a:r>
              <a:rPr lang="es-CO" sz="1200" dirty="0"/>
              <a:t>Vicepresidencia Jurídica: </a:t>
            </a:r>
            <a:r>
              <a:rPr lang="es-CO" sz="1200" dirty="0">
                <a:solidFill>
                  <a:schemeClr val="tx1"/>
                </a:solidFill>
              </a:rPr>
              <a:t>2</a:t>
            </a:r>
          </a:p>
          <a:p>
            <a:endParaRPr lang="es-CO" dirty="0"/>
          </a:p>
        </p:txBody>
      </p:sp>
      <p:sp>
        <p:nvSpPr>
          <p:cNvPr id="8" name="Rectángulo 7">
            <a:extLst>
              <a:ext uri="{FF2B5EF4-FFF2-40B4-BE49-F238E27FC236}">
                <a16:creationId xmlns:a16="http://schemas.microsoft.com/office/drawing/2014/main" id="{97E2CB3A-EBD4-4BEE-A9DC-E8197D7E6512}"/>
              </a:ext>
            </a:extLst>
          </p:cNvPr>
          <p:cNvSpPr/>
          <p:nvPr/>
        </p:nvSpPr>
        <p:spPr>
          <a:xfrm>
            <a:off x="264134" y="2449665"/>
            <a:ext cx="2390790" cy="26922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CO" dirty="0"/>
              <a:t>Total: 23</a:t>
            </a:r>
          </a:p>
        </p:txBody>
      </p:sp>
      <p:sp>
        <p:nvSpPr>
          <p:cNvPr id="3" name="Rectángulo 2">
            <a:extLst>
              <a:ext uri="{FF2B5EF4-FFF2-40B4-BE49-F238E27FC236}">
                <a16:creationId xmlns:a16="http://schemas.microsoft.com/office/drawing/2014/main" id="{C28FC85B-8A66-4191-9E44-2154BC4E7BB1}"/>
              </a:ext>
            </a:extLst>
          </p:cNvPr>
          <p:cNvSpPr/>
          <p:nvPr/>
        </p:nvSpPr>
        <p:spPr>
          <a:xfrm>
            <a:off x="8975857" y="1212003"/>
            <a:ext cx="251670" cy="1867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CuadroTexto 8">
            <a:extLst>
              <a:ext uri="{FF2B5EF4-FFF2-40B4-BE49-F238E27FC236}">
                <a16:creationId xmlns:a16="http://schemas.microsoft.com/office/drawing/2014/main" id="{E702C8D7-A664-46EA-81E3-8DDA02C0ACE9}"/>
              </a:ext>
            </a:extLst>
          </p:cNvPr>
          <p:cNvSpPr txBox="1"/>
          <p:nvPr/>
        </p:nvSpPr>
        <p:spPr>
          <a:xfrm>
            <a:off x="9251365" y="1161668"/>
            <a:ext cx="2108884" cy="261610"/>
          </a:xfrm>
          <a:prstGeom prst="rect">
            <a:avLst/>
          </a:prstGeom>
          <a:noFill/>
        </p:spPr>
        <p:txBody>
          <a:bodyPr wrap="square" rtlCol="0">
            <a:spAutoFit/>
          </a:bodyPr>
          <a:lstStyle/>
          <a:p>
            <a:r>
              <a:rPr lang="es-CO" sz="1100" dirty="0"/>
              <a:t>Se mantiene en el organigrama.</a:t>
            </a:r>
          </a:p>
        </p:txBody>
      </p:sp>
      <p:sp>
        <p:nvSpPr>
          <p:cNvPr id="11" name="Rectángulo 10">
            <a:extLst>
              <a:ext uri="{FF2B5EF4-FFF2-40B4-BE49-F238E27FC236}">
                <a16:creationId xmlns:a16="http://schemas.microsoft.com/office/drawing/2014/main" id="{5C62E040-0299-44AF-ACE6-BD4D0CF7A4B9}"/>
              </a:ext>
            </a:extLst>
          </p:cNvPr>
          <p:cNvSpPr/>
          <p:nvPr/>
        </p:nvSpPr>
        <p:spPr>
          <a:xfrm>
            <a:off x="8975857" y="1495243"/>
            <a:ext cx="251670" cy="18676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CO"/>
          </a:p>
        </p:txBody>
      </p:sp>
      <p:sp>
        <p:nvSpPr>
          <p:cNvPr id="12" name="CuadroTexto 11">
            <a:extLst>
              <a:ext uri="{FF2B5EF4-FFF2-40B4-BE49-F238E27FC236}">
                <a16:creationId xmlns:a16="http://schemas.microsoft.com/office/drawing/2014/main" id="{65BDCDDC-331D-4C3E-BACD-EE7208BBBA0B}"/>
              </a:ext>
            </a:extLst>
          </p:cNvPr>
          <p:cNvSpPr txBox="1"/>
          <p:nvPr/>
        </p:nvSpPr>
        <p:spPr>
          <a:xfrm>
            <a:off x="9251365" y="1444908"/>
            <a:ext cx="2108884" cy="430887"/>
          </a:xfrm>
          <a:prstGeom prst="rect">
            <a:avLst/>
          </a:prstGeom>
          <a:noFill/>
        </p:spPr>
        <p:txBody>
          <a:bodyPr wrap="square" rtlCol="0">
            <a:spAutoFit/>
          </a:bodyPr>
          <a:lstStyle/>
          <a:p>
            <a:r>
              <a:rPr lang="es-CO" sz="1100" dirty="0"/>
              <a:t>Grupo interno de trabajo (No necesita creación de área) </a:t>
            </a:r>
          </a:p>
        </p:txBody>
      </p:sp>
      <p:sp>
        <p:nvSpPr>
          <p:cNvPr id="13" name="Rectángulo 12">
            <a:extLst>
              <a:ext uri="{FF2B5EF4-FFF2-40B4-BE49-F238E27FC236}">
                <a16:creationId xmlns:a16="http://schemas.microsoft.com/office/drawing/2014/main" id="{1A1C6227-095C-4B32-871D-FFCFF395199B}"/>
              </a:ext>
            </a:extLst>
          </p:cNvPr>
          <p:cNvSpPr/>
          <p:nvPr/>
        </p:nvSpPr>
        <p:spPr>
          <a:xfrm>
            <a:off x="8975857" y="1891801"/>
            <a:ext cx="251670" cy="186764"/>
          </a:xfrm>
          <a:prstGeom prst="rect">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O"/>
          </a:p>
        </p:txBody>
      </p:sp>
      <p:sp>
        <p:nvSpPr>
          <p:cNvPr id="14" name="CuadroTexto 13">
            <a:extLst>
              <a:ext uri="{FF2B5EF4-FFF2-40B4-BE49-F238E27FC236}">
                <a16:creationId xmlns:a16="http://schemas.microsoft.com/office/drawing/2014/main" id="{0098DFCA-67B9-457A-B237-74EDE11BDD8F}"/>
              </a:ext>
            </a:extLst>
          </p:cNvPr>
          <p:cNvSpPr txBox="1"/>
          <p:nvPr/>
        </p:nvSpPr>
        <p:spPr>
          <a:xfrm>
            <a:off x="9251365" y="1841466"/>
            <a:ext cx="2108884" cy="430887"/>
          </a:xfrm>
          <a:prstGeom prst="rect">
            <a:avLst/>
          </a:prstGeom>
          <a:noFill/>
        </p:spPr>
        <p:txBody>
          <a:bodyPr wrap="square" rtlCol="0">
            <a:spAutoFit/>
          </a:bodyPr>
          <a:lstStyle/>
          <a:p>
            <a:r>
              <a:rPr lang="es-CO" sz="1100" dirty="0"/>
              <a:t>Se modifica área o reasigna del anterior organigrama.</a:t>
            </a:r>
          </a:p>
        </p:txBody>
      </p:sp>
      <p:sp>
        <p:nvSpPr>
          <p:cNvPr id="15" name="CuadroTexto 14">
            <a:extLst>
              <a:ext uri="{FF2B5EF4-FFF2-40B4-BE49-F238E27FC236}">
                <a16:creationId xmlns:a16="http://schemas.microsoft.com/office/drawing/2014/main" id="{25645735-1537-430B-A373-542B02F7F43B}"/>
              </a:ext>
            </a:extLst>
          </p:cNvPr>
          <p:cNvSpPr txBox="1"/>
          <p:nvPr/>
        </p:nvSpPr>
        <p:spPr>
          <a:xfrm>
            <a:off x="142735" y="6129096"/>
            <a:ext cx="9513502" cy="369332"/>
          </a:xfrm>
          <a:prstGeom prst="rect">
            <a:avLst/>
          </a:prstGeom>
          <a:noFill/>
        </p:spPr>
        <p:txBody>
          <a:bodyPr wrap="none" rtlCol="0">
            <a:spAutoFit/>
          </a:bodyPr>
          <a:lstStyle/>
          <a:p>
            <a:r>
              <a:rPr lang="es-CO" dirty="0"/>
              <a:t>Para las Gerencias Regionales, se mantendrá el esquema de Superior Jerárquico y Superior Técnico. </a:t>
            </a:r>
          </a:p>
        </p:txBody>
      </p:sp>
    </p:spTree>
    <p:extLst>
      <p:ext uri="{BB962C8B-B14F-4D97-AF65-F5344CB8AC3E}">
        <p14:creationId xmlns:p14="http://schemas.microsoft.com/office/powerpoint/2010/main" val="36002414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ángulo 38">
            <a:extLst>
              <a:ext uri="{FF2B5EF4-FFF2-40B4-BE49-F238E27FC236}">
                <a16:creationId xmlns:a16="http://schemas.microsoft.com/office/drawing/2014/main" id="{ECDA6B23-8A5B-42C7-9A8A-7766FFAA4D88}"/>
              </a:ext>
            </a:extLst>
          </p:cNvPr>
          <p:cNvSpPr/>
          <p:nvPr/>
        </p:nvSpPr>
        <p:spPr>
          <a:xfrm>
            <a:off x="0" y="6535739"/>
            <a:ext cx="12192000" cy="32226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42" name="CuadroTexto 21">
            <a:extLst>
              <a:ext uri="{FF2B5EF4-FFF2-40B4-BE49-F238E27FC236}">
                <a16:creationId xmlns:a16="http://schemas.microsoft.com/office/drawing/2014/main" id="{405E4C6E-DC7A-4510-BC4F-D1661C9FD8B1}"/>
              </a:ext>
            </a:extLst>
          </p:cNvPr>
          <p:cNvSpPr txBox="1">
            <a:spLocks noChangeArrowheads="1"/>
          </p:cNvSpPr>
          <p:nvPr/>
        </p:nvSpPr>
        <p:spPr bwMode="auto">
          <a:xfrm>
            <a:off x="2917907" y="1332594"/>
            <a:ext cx="66137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sz="3600" b="1" dirty="0">
                <a:solidFill>
                  <a:srgbClr val="002060"/>
                </a:solidFill>
                <a:latin typeface="+mn-lt"/>
              </a:rPr>
              <a:t>Discriminado Modificación Áreas</a:t>
            </a:r>
          </a:p>
        </p:txBody>
      </p:sp>
      <p:sp>
        <p:nvSpPr>
          <p:cNvPr id="43" name="CuadroTexto 11">
            <a:extLst>
              <a:ext uri="{FF2B5EF4-FFF2-40B4-BE49-F238E27FC236}">
                <a16:creationId xmlns:a16="http://schemas.microsoft.com/office/drawing/2014/main" id="{29AF18F8-8FC7-4864-A32D-F2E316F68059}"/>
              </a:ext>
            </a:extLst>
          </p:cNvPr>
          <p:cNvSpPr txBox="1">
            <a:spLocks noChangeArrowheads="1"/>
          </p:cNvSpPr>
          <p:nvPr/>
        </p:nvSpPr>
        <p:spPr bwMode="auto">
          <a:xfrm>
            <a:off x="7627248" y="6535739"/>
            <a:ext cx="45339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a:r>
              <a:rPr lang="es-ES" altLang="es-CO" sz="1400" dirty="0">
                <a:solidFill>
                  <a:srgbClr val="A9A8A9"/>
                </a:solidFill>
                <a:latin typeface="Lato Regular"/>
                <a:ea typeface="Lato Regular"/>
                <a:cs typeface="Lato Regular"/>
              </a:rPr>
              <a:t>Sociedad de Activos Especiales S.A.S</a:t>
            </a:r>
          </a:p>
        </p:txBody>
      </p:sp>
      <p:sp>
        <p:nvSpPr>
          <p:cNvPr id="52" name="CuadroTexto 51">
            <a:extLst>
              <a:ext uri="{FF2B5EF4-FFF2-40B4-BE49-F238E27FC236}">
                <a16:creationId xmlns:a16="http://schemas.microsoft.com/office/drawing/2014/main" id="{33E06E0C-1E4F-49F0-B44D-B9C4F395D3AA}"/>
              </a:ext>
            </a:extLst>
          </p:cNvPr>
          <p:cNvSpPr txBox="1"/>
          <p:nvPr/>
        </p:nvSpPr>
        <p:spPr>
          <a:xfrm>
            <a:off x="1744471" y="2459516"/>
            <a:ext cx="3055837" cy="369332"/>
          </a:xfrm>
          <a:prstGeom prst="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s-CO" dirty="0"/>
              <a:t>Vicepresidencia de Sociedades</a:t>
            </a:r>
          </a:p>
        </p:txBody>
      </p:sp>
      <p:sp>
        <p:nvSpPr>
          <p:cNvPr id="61" name="Elipse 60">
            <a:extLst>
              <a:ext uri="{FF2B5EF4-FFF2-40B4-BE49-F238E27FC236}">
                <a16:creationId xmlns:a16="http://schemas.microsoft.com/office/drawing/2014/main" id="{882E6B22-0672-4E27-82C9-71600A551DDF}"/>
              </a:ext>
            </a:extLst>
          </p:cNvPr>
          <p:cNvSpPr/>
          <p:nvPr/>
        </p:nvSpPr>
        <p:spPr>
          <a:xfrm>
            <a:off x="4926156" y="2556006"/>
            <a:ext cx="212943" cy="2004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cxnSp>
        <p:nvCxnSpPr>
          <p:cNvPr id="67" name="Conector recto de flecha 66">
            <a:extLst>
              <a:ext uri="{FF2B5EF4-FFF2-40B4-BE49-F238E27FC236}">
                <a16:creationId xmlns:a16="http://schemas.microsoft.com/office/drawing/2014/main" id="{ECD8CAC2-7C84-44CC-BB1A-E0443891B230}"/>
              </a:ext>
            </a:extLst>
          </p:cNvPr>
          <p:cNvCxnSpPr/>
          <p:nvPr/>
        </p:nvCxnSpPr>
        <p:spPr>
          <a:xfrm>
            <a:off x="5376187" y="2656214"/>
            <a:ext cx="2411895" cy="0"/>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sp>
        <p:nvSpPr>
          <p:cNvPr id="68" name="CuadroTexto 67">
            <a:extLst>
              <a:ext uri="{FF2B5EF4-FFF2-40B4-BE49-F238E27FC236}">
                <a16:creationId xmlns:a16="http://schemas.microsoft.com/office/drawing/2014/main" id="{74A4BD06-09F8-43A9-A4D9-A2EA76EC076E}"/>
              </a:ext>
            </a:extLst>
          </p:cNvPr>
          <p:cNvSpPr txBox="1"/>
          <p:nvPr/>
        </p:nvSpPr>
        <p:spPr>
          <a:xfrm>
            <a:off x="8112766" y="2478176"/>
            <a:ext cx="2648482" cy="369332"/>
          </a:xfrm>
          <a:prstGeom prst="rect">
            <a:avLst/>
          </a:prstGeom>
          <a:solidFill>
            <a:srgbClr val="FF0000"/>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s-CO" dirty="0">
                <a:solidFill>
                  <a:schemeClr val="bg1"/>
                </a:solidFill>
              </a:rPr>
              <a:t>Vicepresidencia Comercial</a:t>
            </a:r>
          </a:p>
        </p:txBody>
      </p:sp>
      <p:sp>
        <p:nvSpPr>
          <p:cNvPr id="69" name="Elipse 68">
            <a:extLst>
              <a:ext uri="{FF2B5EF4-FFF2-40B4-BE49-F238E27FC236}">
                <a16:creationId xmlns:a16="http://schemas.microsoft.com/office/drawing/2014/main" id="{86B5DA63-9A49-4851-83D0-9B05E1F524B7}"/>
              </a:ext>
            </a:extLst>
          </p:cNvPr>
          <p:cNvSpPr/>
          <p:nvPr/>
        </p:nvSpPr>
        <p:spPr>
          <a:xfrm>
            <a:off x="7835010" y="2562632"/>
            <a:ext cx="212943" cy="20041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70" name="CuadroTexto 69">
            <a:extLst>
              <a:ext uri="{FF2B5EF4-FFF2-40B4-BE49-F238E27FC236}">
                <a16:creationId xmlns:a16="http://schemas.microsoft.com/office/drawing/2014/main" id="{B668CDD8-1719-47F3-A026-281E7F11DDF5}"/>
              </a:ext>
            </a:extLst>
          </p:cNvPr>
          <p:cNvSpPr txBox="1"/>
          <p:nvPr/>
        </p:nvSpPr>
        <p:spPr>
          <a:xfrm>
            <a:off x="39755" y="3074519"/>
            <a:ext cx="4800310" cy="369332"/>
          </a:xfrm>
          <a:prstGeom prst="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dirty="0"/>
              <a:t>Vicepresidencia de Bienes Muebles e Inmuebles</a:t>
            </a:r>
          </a:p>
        </p:txBody>
      </p:sp>
      <p:sp>
        <p:nvSpPr>
          <p:cNvPr id="71" name="Elipse 70">
            <a:extLst>
              <a:ext uri="{FF2B5EF4-FFF2-40B4-BE49-F238E27FC236}">
                <a16:creationId xmlns:a16="http://schemas.microsoft.com/office/drawing/2014/main" id="{627BCC55-F450-436A-9121-657D1E956B35}"/>
              </a:ext>
            </a:extLst>
          </p:cNvPr>
          <p:cNvSpPr/>
          <p:nvPr/>
        </p:nvSpPr>
        <p:spPr>
          <a:xfrm>
            <a:off x="4926156" y="3141199"/>
            <a:ext cx="212943" cy="2004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cxnSp>
        <p:nvCxnSpPr>
          <p:cNvPr id="72" name="Conector recto de flecha 71">
            <a:extLst>
              <a:ext uri="{FF2B5EF4-FFF2-40B4-BE49-F238E27FC236}">
                <a16:creationId xmlns:a16="http://schemas.microsoft.com/office/drawing/2014/main" id="{278BCAC1-9E30-4163-8C6A-B9BCAC93F6B8}"/>
              </a:ext>
            </a:extLst>
          </p:cNvPr>
          <p:cNvCxnSpPr/>
          <p:nvPr/>
        </p:nvCxnSpPr>
        <p:spPr>
          <a:xfrm>
            <a:off x="5356305" y="3272437"/>
            <a:ext cx="2411895" cy="0"/>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sp>
        <p:nvSpPr>
          <p:cNvPr id="73" name="CuadroTexto 72">
            <a:extLst>
              <a:ext uri="{FF2B5EF4-FFF2-40B4-BE49-F238E27FC236}">
                <a16:creationId xmlns:a16="http://schemas.microsoft.com/office/drawing/2014/main" id="{47A6F3CC-9FC6-4821-B601-674170B56E83}"/>
              </a:ext>
            </a:extLst>
          </p:cNvPr>
          <p:cNvSpPr txBox="1"/>
          <p:nvPr/>
        </p:nvSpPr>
        <p:spPr>
          <a:xfrm>
            <a:off x="8092884" y="3107651"/>
            <a:ext cx="2512419" cy="369332"/>
          </a:xfrm>
          <a:prstGeom prst="rect">
            <a:avLst/>
          </a:prstGeom>
          <a:solidFill>
            <a:srgbClr val="FF0000"/>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s-CO" dirty="0">
                <a:solidFill>
                  <a:schemeClr val="bg1"/>
                </a:solidFill>
              </a:rPr>
              <a:t>Vicepresidencia Misional</a:t>
            </a:r>
          </a:p>
        </p:txBody>
      </p:sp>
      <p:sp>
        <p:nvSpPr>
          <p:cNvPr id="74" name="Elipse 73">
            <a:extLst>
              <a:ext uri="{FF2B5EF4-FFF2-40B4-BE49-F238E27FC236}">
                <a16:creationId xmlns:a16="http://schemas.microsoft.com/office/drawing/2014/main" id="{A91332EB-B03A-45B5-BA1D-2EC2D225D7B5}"/>
              </a:ext>
            </a:extLst>
          </p:cNvPr>
          <p:cNvSpPr/>
          <p:nvPr/>
        </p:nvSpPr>
        <p:spPr>
          <a:xfrm>
            <a:off x="7815128" y="3178858"/>
            <a:ext cx="212943" cy="20041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75" name="CuadroTexto 74">
            <a:extLst>
              <a:ext uri="{FF2B5EF4-FFF2-40B4-BE49-F238E27FC236}">
                <a16:creationId xmlns:a16="http://schemas.microsoft.com/office/drawing/2014/main" id="{CA23FE68-EBEE-44B1-9352-51F2797C1087}"/>
              </a:ext>
            </a:extLst>
          </p:cNvPr>
          <p:cNvSpPr txBox="1"/>
          <p:nvPr/>
        </p:nvSpPr>
        <p:spPr>
          <a:xfrm>
            <a:off x="2917907" y="3807612"/>
            <a:ext cx="1866408" cy="369332"/>
          </a:xfrm>
          <a:prstGeom prst="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s-CO" dirty="0"/>
              <a:t>Gerencia Técnica  </a:t>
            </a:r>
          </a:p>
        </p:txBody>
      </p:sp>
      <p:sp>
        <p:nvSpPr>
          <p:cNvPr id="76" name="Elipse 75">
            <a:extLst>
              <a:ext uri="{FF2B5EF4-FFF2-40B4-BE49-F238E27FC236}">
                <a16:creationId xmlns:a16="http://schemas.microsoft.com/office/drawing/2014/main" id="{61A869C3-D12F-46BE-A0D6-F57E4992AC82}"/>
              </a:ext>
            </a:extLst>
          </p:cNvPr>
          <p:cNvSpPr/>
          <p:nvPr/>
        </p:nvSpPr>
        <p:spPr>
          <a:xfrm>
            <a:off x="4932783" y="3892070"/>
            <a:ext cx="212943" cy="2004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cxnSp>
        <p:nvCxnSpPr>
          <p:cNvPr id="77" name="Conector recto de flecha 76">
            <a:extLst>
              <a:ext uri="{FF2B5EF4-FFF2-40B4-BE49-F238E27FC236}">
                <a16:creationId xmlns:a16="http://schemas.microsoft.com/office/drawing/2014/main" id="{67A73E0B-C68E-4536-A9A2-4A995BE1442D}"/>
              </a:ext>
            </a:extLst>
          </p:cNvPr>
          <p:cNvCxnSpPr/>
          <p:nvPr/>
        </p:nvCxnSpPr>
        <p:spPr>
          <a:xfrm>
            <a:off x="5382814" y="3992278"/>
            <a:ext cx="2411895" cy="0"/>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sp>
        <p:nvSpPr>
          <p:cNvPr id="78" name="CuadroTexto 77">
            <a:extLst>
              <a:ext uri="{FF2B5EF4-FFF2-40B4-BE49-F238E27FC236}">
                <a16:creationId xmlns:a16="http://schemas.microsoft.com/office/drawing/2014/main" id="{BDE10C06-18CD-4C97-95DD-14D13E0D27F0}"/>
              </a:ext>
            </a:extLst>
          </p:cNvPr>
          <p:cNvSpPr txBox="1"/>
          <p:nvPr/>
        </p:nvSpPr>
        <p:spPr>
          <a:xfrm>
            <a:off x="8119393" y="3814240"/>
            <a:ext cx="2401876" cy="369332"/>
          </a:xfrm>
          <a:prstGeom prst="rect">
            <a:avLst/>
          </a:prstGeom>
          <a:solidFill>
            <a:srgbClr val="FF0000"/>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s-CO" dirty="0">
                <a:solidFill>
                  <a:schemeClr val="bg1"/>
                </a:solidFill>
              </a:rPr>
              <a:t>Gerencia de Valoración </a:t>
            </a:r>
          </a:p>
        </p:txBody>
      </p:sp>
      <p:sp>
        <p:nvSpPr>
          <p:cNvPr id="79" name="Elipse 78">
            <a:extLst>
              <a:ext uri="{FF2B5EF4-FFF2-40B4-BE49-F238E27FC236}">
                <a16:creationId xmlns:a16="http://schemas.microsoft.com/office/drawing/2014/main" id="{5C49E400-A29A-4807-9351-75BD294E350A}"/>
              </a:ext>
            </a:extLst>
          </p:cNvPr>
          <p:cNvSpPr/>
          <p:nvPr/>
        </p:nvSpPr>
        <p:spPr>
          <a:xfrm>
            <a:off x="7841637" y="3898696"/>
            <a:ext cx="212943" cy="20041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sp>
        <p:nvSpPr>
          <p:cNvPr id="80" name="CuadroTexto 79">
            <a:extLst>
              <a:ext uri="{FF2B5EF4-FFF2-40B4-BE49-F238E27FC236}">
                <a16:creationId xmlns:a16="http://schemas.microsoft.com/office/drawing/2014/main" id="{7CEE4A19-C438-4B1E-B5DB-944A5D310C28}"/>
              </a:ext>
            </a:extLst>
          </p:cNvPr>
          <p:cNvSpPr txBox="1"/>
          <p:nvPr/>
        </p:nvSpPr>
        <p:spPr>
          <a:xfrm>
            <a:off x="2619736" y="4450342"/>
            <a:ext cx="2161426" cy="369332"/>
          </a:xfrm>
          <a:prstGeom prst="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s-CO" dirty="0">
                <a:solidFill>
                  <a:srgbClr val="FF0000"/>
                </a:solidFill>
              </a:rPr>
              <a:t>Gerencia de Rurales  </a:t>
            </a:r>
          </a:p>
        </p:txBody>
      </p:sp>
      <p:sp>
        <p:nvSpPr>
          <p:cNvPr id="81" name="Elipse 80">
            <a:extLst>
              <a:ext uri="{FF2B5EF4-FFF2-40B4-BE49-F238E27FC236}">
                <a16:creationId xmlns:a16="http://schemas.microsoft.com/office/drawing/2014/main" id="{14D327FF-C343-4F98-8A14-D25DFFAD2D5B}"/>
              </a:ext>
            </a:extLst>
          </p:cNvPr>
          <p:cNvSpPr/>
          <p:nvPr/>
        </p:nvSpPr>
        <p:spPr>
          <a:xfrm>
            <a:off x="4926158" y="4534800"/>
            <a:ext cx="212943" cy="2004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cxnSp>
        <p:nvCxnSpPr>
          <p:cNvPr id="82" name="Conector recto de flecha 81">
            <a:extLst>
              <a:ext uri="{FF2B5EF4-FFF2-40B4-BE49-F238E27FC236}">
                <a16:creationId xmlns:a16="http://schemas.microsoft.com/office/drawing/2014/main" id="{AF13E2BD-0451-4044-902D-B0E8558BD032}"/>
              </a:ext>
            </a:extLst>
          </p:cNvPr>
          <p:cNvCxnSpPr/>
          <p:nvPr/>
        </p:nvCxnSpPr>
        <p:spPr>
          <a:xfrm>
            <a:off x="5376189" y="4635008"/>
            <a:ext cx="2411895" cy="0"/>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sp>
        <p:nvSpPr>
          <p:cNvPr id="83" name="CuadroTexto 82">
            <a:extLst>
              <a:ext uri="{FF2B5EF4-FFF2-40B4-BE49-F238E27FC236}">
                <a16:creationId xmlns:a16="http://schemas.microsoft.com/office/drawing/2014/main" id="{527C8F59-93B7-4108-A3D5-32B47ED385E7}"/>
              </a:ext>
            </a:extLst>
          </p:cNvPr>
          <p:cNvSpPr txBox="1"/>
          <p:nvPr/>
        </p:nvSpPr>
        <p:spPr>
          <a:xfrm>
            <a:off x="8112768" y="4456970"/>
            <a:ext cx="3893700" cy="369332"/>
          </a:xfrm>
          <a:prstGeom prst="rect">
            <a:avLst/>
          </a:prstGeom>
          <a:solidFill>
            <a:srgbClr val="FF0000"/>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dirty="0">
                <a:solidFill>
                  <a:schemeClr val="bg1"/>
                </a:solidFill>
              </a:rPr>
              <a:t>Gerencia de Gestión de la Información </a:t>
            </a:r>
          </a:p>
        </p:txBody>
      </p:sp>
      <p:sp>
        <p:nvSpPr>
          <p:cNvPr id="84" name="Elipse 83">
            <a:extLst>
              <a:ext uri="{FF2B5EF4-FFF2-40B4-BE49-F238E27FC236}">
                <a16:creationId xmlns:a16="http://schemas.microsoft.com/office/drawing/2014/main" id="{93DAB014-8EBD-458A-9F0F-2047FD4F2CE6}"/>
              </a:ext>
            </a:extLst>
          </p:cNvPr>
          <p:cNvSpPr/>
          <p:nvPr/>
        </p:nvSpPr>
        <p:spPr>
          <a:xfrm>
            <a:off x="7835012" y="4541426"/>
            <a:ext cx="212943" cy="20041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O" dirty="0"/>
          </a:p>
        </p:txBody>
      </p:sp>
      <p:pic>
        <p:nvPicPr>
          <p:cNvPr id="32" name="Imagen 31">
            <a:extLst>
              <a:ext uri="{FF2B5EF4-FFF2-40B4-BE49-F238E27FC236}">
                <a16:creationId xmlns:a16="http://schemas.microsoft.com/office/drawing/2014/main" id="{702BAFF5-520C-4816-8014-C56516CE6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33" name="Imagen 32">
            <a:extLst>
              <a:ext uri="{FF2B5EF4-FFF2-40B4-BE49-F238E27FC236}">
                <a16:creationId xmlns:a16="http://schemas.microsoft.com/office/drawing/2014/main" id="{88AFB793-3795-498A-8AF3-33CEEBB21C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34" name="Imagen 33">
            <a:extLst>
              <a:ext uri="{FF2B5EF4-FFF2-40B4-BE49-F238E27FC236}">
                <a16:creationId xmlns:a16="http://schemas.microsoft.com/office/drawing/2014/main" id="{9FFC4FDB-A116-4C1D-A873-76D22B40C6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14846041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rotWithShape="1">
          <a:blip r:embed="rId2"/>
          <a:srcRect l="-1" t="7590" r="28880" b="15542"/>
          <a:stretch/>
        </p:blipFill>
        <p:spPr bwMode="auto">
          <a:xfrm>
            <a:off x="0" y="824753"/>
            <a:ext cx="12192000" cy="6033247"/>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A1312CF5-99AB-4D0D-BFF6-A3E2F96FB6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8" name="Imagen 7">
            <a:extLst>
              <a:ext uri="{FF2B5EF4-FFF2-40B4-BE49-F238E27FC236}">
                <a16:creationId xmlns:a16="http://schemas.microsoft.com/office/drawing/2014/main" id="{3CAD723D-66FE-4EF9-AAAE-7308ECF501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9" name="Imagen 8">
            <a:extLst>
              <a:ext uri="{FF2B5EF4-FFF2-40B4-BE49-F238E27FC236}">
                <a16:creationId xmlns:a16="http://schemas.microsoft.com/office/drawing/2014/main" id="{5349CF5F-8E9D-43C2-AE42-311A29E168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9000781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Pentágono 49">
            <a:extLst>
              <a:ext uri="{FF2B5EF4-FFF2-40B4-BE49-F238E27FC236}">
                <a16:creationId xmlns:a16="http://schemas.microsoft.com/office/drawing/2014/main" id="{8B119885-2B46-44C4-A0E4-68ABAF61374F}"/>
              </a:ext>
            </a:extLst>
          </p:cNvPr>
          <p:cNvSpPr/>
          <p:nvPr/>
        </p:nvSpPr>
        <p:spPr>
          <a:xfrm>
            <a:off x="2206271" y="5027547"/>
            <a:ext cx="643961" cy="711516"/>
          </a:xfrm>
          <a:prstGeom prst="homePlate">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89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00" b="1">
              <a:solidFill>
                <a:schemeClr val="tx1"/>
              </a:solidFill>
            </a:endParaRPr>
          </a:p>
        </p:txBody>
      </p:sp>
      <p:sp>
        <p:nvSpPr>
          <p:cNvPr id="55" name="Pentágono 54"/>
          <p:cNvSpPr/>
          <p:nvPr/>
        </p:nvSpPr>
        <p:spPr>
          <a:xfrm>
            <a:off x="1058732" y="1086766"/>
            <a:ext cx="10386914" cy="5618364"/>
          </a:xfrm>
          <a:prstGeom prst="homePlat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CO"/>
          </a:p>
        </p:txBody>
      </p:sp>
      <p:sp>
        <p:nvSpPr>
          <p:cNvPr id="4" name="CuadroTexto 3"/>
          <p:cNvSpPr txBox="1"/>
          <p:nvPr/>
        </p:nvSpPr>
        <p:spPr>
          <a:xfrm rot="16200000">
            <a:off x="-2193422" y="3469474"/>
            <a:ext cx="5680273" cy="83099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pPr algn="ctr"/>
            <a:r>
              <a:rPr lang="es-ES" sz="1600" b="1" dirty="0">
                <a:solidFill>
                  <a:schemeClr val="accent5"/>
                </a:solidFill>
              </a:rPr>
              <a:t>Requerimientos Diligencia de Secuestro/ Extinciones de Dominio</a:t>
            </a:r>
          </a:p>
          <a:p>
            <a:pPr algn="ctr"/>
            <a:r>
              <a:rPr lang="es-ES" sz="1600" b="1" dirty="0">
                <a:solidFill>
                  <a:schemeClr val="accent5"/>
                </a:solidFill>
              </a:rPr>
              <a:t>Solicitudes de Bienes/ Decisiones de Destinaciones</a:t>
            </a:r>
          </a:p>
          <a:p>
            <a:pPr algn="ctr"/>
            <a:r>
              <a:rPr lang="es-ES" sz="1600" b="1" dirty="0">
                <a:solidFill>
                  <a:schemeClr val="accent5"/>
                </a:solidFill>
              </a:rPr>
              <a:t>Solicitudes Administrativas de los Bienes/ Presupuesto Aprobado</a:t>
            </a:r>
            <a:endParaRPr lang="es-CO" sz="1600" b="1" dirty="0">
              <a:solidFill>
                <a:schemeClr val="accent5"/>
              </a:solidFill>
            </a:endParaRPr>
          </a:p>
        </p:txBody>
      </p:sp>
      <p:grpSp>
        <p:nvGrpSpPr>
          <p:cNvPr id="7" name="Grupo 6"/>
          <p:cNvGrpSpPr/>
          <p:nvPr/>
        </p:nvGrpSpPr>
        <p:grpSpPr>
          <a:xfrm>
            <a:off x="2658744" y="1660894"/>
            <a:ext cx="2279562" cy="1249251"/>
            <a:chOff x="1880314" y="1352280"/>
            <a:chExt cx="2717249" cy="1249251"/>
          </a:xfrm>
        </p:grpSpPr>
        <p:sp>
          <p:nvSpPr>
            <p:cNvPr id="6" name="Pentágono 5"/>
            <p:cNvSpPr/>
            <p:nvPr/>
          </p:nvSpPr>
          <p:spPr>
            <a:xfrm>
              <a:off x="3619155" y="1352280"/>
              <a:ext cx="978408" cy="811371"/>
            </a:xfrm>
            <a:prstGeom prst="homePlat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CO"/>
            </a:p>
          </p:txBody>
        </p:sp>
        <p:sp>
          <p:nvSpPr>
            <p:cNvPr id="5" name="Llamada de flecha hacia abajo 4"/>
            <p:cNvSpPr/>
            <p:nvPr/>
          </p:nvSpPr>
          <p:spPr>
            <a:xfrm>
              <a:off x="1880314" y="1352280"/>
              <a:ext cx="2228045" cy="1249251"/>
            </a:xfrm>
            <a:prstGeom prst="downArrowCallout">
              <a:avLst>
                <a:gd name="adj1" fmla="val 25000"/>
                <a:gd name="adj2" fmla="val 19845"/>
                <a:gd name="adj3" fmla="val 25000"/>
                <a:gd name="adj4" fmla="val 6497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b="1" dirty="0"/>
                <a:t>Direccionamiento Estratégico</a:t>
              </a:r>
              <a:endParaRPr lang="es-CO" b="1" dirty="0"/>
            </a:p>
          </p:txBody>
        </p:sp>
      </p:grpSp>
      <p:sp>
        <p:nvSpPr>
          <p:cNvPr id="26" name="Pentágono 25"/>
          <p:cNvSpPr/>
          <p:nvPr/>
        </p:nvSpPr>
        <p:spPr>
          <a:xfrm>
            <a:off x="2479448" y="3440100"/>
            <a:ext cx="1865390" cy="762578"/>
          </a:xfrm>
          <a:prstGeom prst="homePlat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ES" sz="1700" b="1" dirty="0"/>
              <a:t>Recepción y Registro</a:t>
            </a:r>
            <a:endParaRPr lang="es-CO" sz="1700" b="1" dirty="0"/>
          </a:p>
        </p:txBody>
      </p:sp>
      <p:sp>
        <p:nvSpPr>
          <p:cNvPr id="27" name="Pentágono 26"/>
          <p:cNvSpPr/>
          <p:nvPr/>
        </p:nvSpPr>
        <p:spPr>
          <a:xfrm>
            <a:off x="4358797" y="3440100"/>
            <a:ext cx="1865390" cy="762578"/>
          </a:xfrm>
          <a:prstGeom prst="homePlat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ES" sz="1700" b="1" dirty="0"/>
              <a:t>Diagnostico y Reparación de Activos</a:t>
            </a:r>
            <a:endParaRPr lang="es-CO" sz="1700" b="1" dirty="0"/>
          </a:p>
        </p:txBody>
      </p:sp>
      <p:sp>
        <p:nvSpPr>
          <p:cNvPr id="28" name="Pentágono 27"/>
          <p:cNvSpPr/>
          <p:nvPr/>
        </p:nvSpPr>
        <p:spPr>
          <a:xfrm>
            <a:off x="6232753" y="3440100"/>
            <a:ext cx="1865390" cy="762578"/>
          </a:xfrm>
          <a:prstGeom prst="homePlat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ES" sz="1700" b="1" dirty="0"/>
              <a:t>Disposición Temporal de Activos</a:t>
            </a:r>
            <a:endParaRPr lang="es-CO" sz="1700" b="1" dirty="0"/>
          </a:p>
        </p:txBody>
      </p:sp>
      <p:grpSp>
        <p:nvGrpSpPr>
          <p:cNvPr id="11" name="Grupo 10"/>
          <p:cNvGrpSpPr/>
          <p:nvPr/>
        </p:nvGrpSpPr>
        <p:grpSpPr>
          <a:xfrm>
            <a:off x="5718393" y="1660893"/>
            <a:ext cx="2463506" cy="1249251"/>
            <a:chOff x="-327333" y="1352280"/>
            <a:chExt cx="3223828" cy="1249251"/>
          </a:xfrm>
        </p:grpSpPr>
        <p:sp>
          <p:nvSpPr>
            <p:cNvPr id="12" name="Pentágono 11"/>
            <p:cNvSpPr/>
            <p:nvPr/>
          </p:nvSpPr>
          <p:spPr>
            <a:xfrm>
              <a:off x="1918087" y="1352280"/>
              <a:ext cx="978408" cy="811371"/>
            </a:xfrm>
            <a:prstGeom prst="homePlat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CO"/>
            </a:p>
          </p:txBody>
        </p:sp>
        <p:sp>
          <p:nvSpPr>
            <p:cNvPr id="13" name="Llamada de flecha hacia abajo 12"/>
            <p:cNvSpPr/>
            <p:nvPr/>
          </p:nvSpPr>
          <p:spPr>
            <a:xfrm>
              <a:off x="-327333" y="1352280"/>
              <a:ext cx="2228045" cy="1249251"/>
            </a:xfrm>
            <a:prstGeom prst="downArrowCallout">
              <a:avLst>
                <a:gd name="adj1" fmla="val 25000"/>
                <a:gd name="adj2" fmla="val 19845"/>
                <a:gd name="adj3" fmla="val 25000"/>
                <a:gd name="adj4" fmla="val 6497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b="1" dirty="0"/>
                <a:t>Comunicación y Atención de Requerimientos</a:t>
              </a:r>
              <a:endParaRPr lang="es-CO" b="1" dirty="0"/>
            </a:p>
          </p:txBody>
        </p:sp>
      </p:grpSp>
      <p:grpSp>
        <p:nvGrpSpPr>
          <p:cNvPr id="32" name="Grupo 31"/>
          <p:cNvGrpSpPr/>
          <p:nvPr/>
        </p:nvGrpSpPr>
        <p:grpSpPr>
          <a:xfrm>
            <a:off x="2549303" y="4656165"/>
            <a:ext cx="1193797" cy="1103575"/>
            <a:chOff x="1873891" y="4210218"/>
            <a:chExt cx="1875581" cy="1103575"/>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8900000" scaled="1"/>
            <a:tileRect/>
          </a:gradFill>
        </p:grpSpPr>
        <p:sp>
          <p:nvSpPr>
            <p:cNvPr id="31" name="Pentágono 30"/>
            <p:cNvSpPr/>
            <p:nvPr/>
          </p:nvSpPr>
          <p:spPr>
            <a:xfrm>
              <a:off x="2771064" y="4602277"/>
              <a:ext cx="978408" cy="711516"/>
            </a:xfrm>
            <a:prstGeom prst="homePlat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00" b="1">
                <a:solidFill>
                  <a:schemeClr val="tx1"/>
                </a:solidFill>
              </a:endParaRPr>
            </a:p>
          </p:txBody>
        </p:sp>
        <p:sp>
          <p:nvSpPr>
            <p:cNvPr id="30" name="Llamada de flecha hacia arriba 29"/>
            <p:cNvSpPr/>
            <p:nvPr/>
          </p:nvSpPr>
          <p:spPr>
            <a:xfrm>
              <a:off x="1873891" y="4210218"/>
              <a:ext cx="1465177" cy="1103575"/>
            </a:xfrm>
            <a:prstGeom prst="upArrowCallou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rPr>
                <a:t>Adquisición de Bienes y Servicios</a:t>
              </a:r>
              <a:endParaRPr lang="es-CO" sz="1200" b="1" dirty="0">
                <a:solidFill>
                  <a:schemeClr val="tx1"/>
                </a:solidFill>
              </a:endParaRPr>
            </a:p>
          </p:txBody>
        </p:sp>
      </p:grpSp>
      <p:sp>
        <p:nvSpPr>
          <p:cNvPr id="29" name="Pentágono 28"/>
          <p:cNvSpPr/>
          <p:nvPr/>
        </p:nvSpPr>
        <p:spPr>
          <a:xfrm>
            <a:off x="8158187" y="3440100"/>
            <a:ext cx="1865390" cy="762578"/>
          </a:xfrm>
          <a:prstGeom prst="homePlat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ES" sz="1700" b="1" dirty="0"/>
              <a:t>Disposición Final de Activos</a:t>
            </a:r>
            <a:endParaRPr lang="es-CO" sz="1700" b="1" dirty="0"/>
          </a:p>
        </p:txBody>
      </p:sp>
      <p:grpSp>
        <p:nvGrpSpPr>
          <p:cNvPr id="33" name="Grupo 32"/>
          <p:cNvGrpSpPr/>
          <p:nvPr/>
        </p:nvGrpSpPr>
        <p:grpSpPr>
          <a:xfrm>
            <a:off x="3713580" y="4647070"/>
            <a:ext cx="1367762" cy="1103575"/>
            <a:chOff x="1873891" y="4210218"/>
            <a:chExt cx="1875581" cy="1103575"/>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8900000" scaled="1"/>
            <a:tileRect/>
          </a:gradFill>
        </p:grpSpPr>
        <p:sp>
          <p:nvSpPr>
            <p:cNvPr id="34" name="Pentágono 33"/>
            <p:cNvSpPr/>
            <p:nvPr/>
          </p:nvSpPr>
          <p:spPr>
            <a:xfrm>
              <a:off x="2771064" y="4602277"/>
              <a:ext cx="978408" cy="711516"/>
            </a:xfrm>
            <a:prstGeom prst="homePlat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00" b="1">
                <a:solidFill>
                  <a:schemeClr val="tx1"/>
                </a:solidFill>
              </a:endParaRPr>
            </a:p>
          </p:txBody>
        </p:sp>
        <p:sp>
          <p:nvSpPr>
            <p:cNvPr id="35" name="Llamada de flecha hacia arriba 34"/>
            <p:cNvSpPr/>
            <p:nvPr/>
          </p:nvSpPr>
          <p:spPr>
            <a:xfrm>
              <a:off x="1873891" y="4210218"/>
              <a:ext cx="1465177" cy="1103575"/>
            </a:xfrm>
            <a:prstGeom prst="upArrowCallou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00" b="1" dirty="0">
                  <a:solidFill>
                    <a:schemeClr val="tx1"/>
                  </a:solidFill>
                </a:rPr>
                <a:t>Administración de Bienes en Funcionamiento</a:t>
              </a:r>
              <a:endParaRPr lang="es-CO" sz="1000" b="1" dirty="0">
                <a:solidFill>
                  <a:schemeClr val="tx1"/>
                </a:solidFill>
              </a:endParaRPr>
            </a:p>
          </p:txBody>
        </p:sp>
      </p:grpSp>
      <p:grpSp>
        <p:nvGrpSpPr>
          <p:cNvPr id="40" name="Grupo 39"/>
          <p:cNvGrpSpPr/>
          <p:nvPr/>
        </p:nvGrpSpPr>
        <p:grpSpPr>
          <a:xfrm>
            <a:off x="5103064" y="4647069"/>
            <a:ext cx="1230607" cy="1103575"/>
            <a:chOff x="1873891" y="4210218"/>
            <a:chExt cx="1875581" cy="1103575"/>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8900000" scaled="1"/>
            <a:tileRect/>
          </a:gradFill>
        </p:grpSpPr>
        <p:sp>
          <p:nvSpPr>
            <p:cNvPr id="41" name="Pentágono 40"/>
            <p:cNvSpPr/>
            <p:nvPr/>
          </p:nvSpPr>
          <p:spPr>
            <a:xfrm>
              <a:off x="2771064" y="4602277"/>
              <a:ext cx="978408" cy="711516"/>
            </a:xfrm>
            <a:prstGeom prst="homePlat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00" b="1">
                <a:solidFill>
                  <a:schemeClr val="tx1"/>
                </a:solidFill>
              </a:endParaRPr>
            </a:p>
          </p:txBody>
        </p:sp>
        <p:sp>
          <p:nvSpPr>
            <p:cNvPr id="42" name="Llamada de flecha hacia arriba 41"/>
            <p:cNvSpPr/>
            <p:nvPr/>
          </p:nvSpPr>
          <p:spPr>
            <a:xfrm>
              <a:off x="1873891" y="4210218"/>
              <a:ext cx="1465177" cy="1103575"/>
            </a:xfrm>
            <a:prstGeom prst="upArrowCallou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rPr>
                <a:t>Gestión Documental</a:t>
              </a:r>
              <a:endParaRPr lang="es-CO" sz="1200" b="1" dirty="0">
                <a:solidFill>
                  <a:schemeClr val="tx1"/>
                </a:solidFill>
              </a:endParaRPr>
            </a:p>
          </p:txBody>
        </p:sp>
      </p:grpSp>
      <p:grpSp>
        <p:nvGrpSpPr>
          <p:cNvPr id="43" name="Grupo 42"/>
          <p:cNvGrpSpPr/>
          <p:nvPr/>
        </p:nvGrpSpPr>
        <p:grpSpPr>
          <a:xfrm>
            <a:off x="6324330" y="4647069"/>
            <a:ext cx="1234456" cy="1103575"/>
            <a:chOff x="1873891" y="4210218"/>
            <a:chExt cx="1875581" cy="1103575"/>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8900000" scaled="1"/>
            <a:tileRect/>
          </a:gradFill>
        </p:grpSpPr>
        <p:sp>
          <p:nvSpPr>
            <p:cNvPr id="44" name="Pentágono 43"/>
            <p:cNvSpPr/>
            <p:nvPr/>
          </p:nvSpPr>
          <p:spPr>
            <a:xfrm>
              <a:off x="2771064" y="4602277"/>
              <a:ext cx="978408" cy="711516"/>
            </a:xfrm>
            <a:prstGeom prst="homePlat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00" b="1">
                <a:solidFill>
                  <a:schemeClr val="tx1"/>
                </a:solidFill>
              </a:endParaRPr>
            </a:p>
          </p:txBody>
        </p:sp>
        <p:sp>
          <p:nvSpPr>
            <p:cNvPr id="45" name="Llamada de flecha hacia arriba 44"/>
            <p:cNvSpPr/>
            <p:nvPr/>
          </p:nvSpPr>
          <p:spPr>
            <a:xfrm>
              <a:off x="1873891" y="4210218"/>
              <a:ext cx="1465177" cy="1103575"/>
            </a:xfrm>
            <a:prstGeom prst="upArrowCallou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00" b="1" dirty="0">
                  <a:solidFill>
                    <a:schemeClr val="tx1"/>
                  </a:solidFill>
                </a:rPr>
                <a:t>Gestión Jurídica</a:t>
              </a:r>
              <a:endParaRPr lang="es-CO" sz="1300" b="1" dirty="0">
                <a:solidFill>
                  <a:schemeClr val="tx1"/>
                </a:solidFill>
              </a:endParaRPr>
            </a:p>
          </p:txBody>
        </p:sp>
      </p:grpSp>
      <p:grpSp>
        <p:nvGrpSpPr>
          <p:cNvPr id="46" name="Grupo 45"/>
          <p:cNvGrpSpPr/>
          <p:nvPr/>
        </p:nvGrpSpPr>
        <p:grpSpPr>
          <a:xfrm>
            <a:off x="7617448" y="4654931"/>
            <a:ext cx="1274847" cy="1103575"/>
            <a:chOff x="1873891" y="4210218"/>
            <a:chExt cx="1936950" cy="1103575"/>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8900000" scaled="1"/>
            <a:tileRect/>
          </a:gradFill>
        </p:grpSpPr>
        <p:sp>
          <p:nvSpPr>
            <p:cNvPr id="47" name="Pentágono 46"/>
            <p:cNvSpPr/>
            <p:nvPr/>
          </p:nvSpPr>
          <p:spPr>
            <a:xfrm>
              <a:off x="2771064" y="4602277"/>
              <a:ext cx="1039777" cy="711516"/>
            </a:xfrm>
            <a:prstGeom prst="homePlat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00" b="1">
                <a:solidFill>
                  <a:schemeClr val="tx1"/>
                </a:solidFill>
              </a:endParaRPr>
            </a:p>
          </p:txBody>
        </p:sp>
        <p:sp>
          <p:nvSpPr>
            <p:cNvPr id="48" name="Llamada de flecha hacia arriba 47"/>
            <p:cNvSpPr/>
            <p:nvPr/>
          </p:nvSpPr>
          <p:spPr>
            <a:xfrm>
              <a:off x="1873891" y="4210218"/>
              <a:ext cx="1465177" cy="1103575"/>
            </a:xfrm>
            <a:prstGeom prst="upArrowCallou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00" b="1" dirty="0">
                  <a:solidFill>
                    <a:schemeClr val="tx1"/>
                  </a:solidFill>
                </a:rPr>
                <a:t>Gestión Financiera</a:t>
              </a:r>
              <a:endParaRPr lang="es-CO" sz="1300" b="1" dirty="0">
                <a:solidFill>
                  <a:schemeClr val="tx1"/>
                </a:solidFill>
              </a:endParaRPr>
            </a:p>
          </p:txBody>
        </p:sp>
      </p:grpSp>
      <p:grpSp>
        <p:nvGrpSpPr>
          <p:cNvPr id="49" name="Grupo 48"/>
          <p:cNvGrpSpPr/>
          <p:nvPr/>
        </p:nvGrpSpPr>
        <p:grpSpPr>
          <a:xfrm>
            <a:off x="8873341" y="4654930"/>
            <a:ext cx="1234456" cy="1103575"/>
            <a:chOff x="1873891" y="4210218"/>
            <a:chExt cx="1875581" cy="1103575"/>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8900000" scaled="1"/>
            <a:tileRect/>
          </a:gradFill>
        </p:grpSpPr>
        <p:sp>
          <p:nvSpPr>
            <p:cNvPr id="50" name="Pentágono 49"/>
            <p:cNvSpPr/>
            <p:nvPr/>
          </p:nvSpPr>
          <p:spPr>
            <a:xfrm>
              <a:off x="2771064" y="4602277"/>
              <a:ext cx="978408" cy="711516"/>
            </a:xfrm>
            <a:prstGeom prst="homePlat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00" b="1">
                <a:solidFill>
                  <a:schemeClr val="tx1"/>
                </a:solidFill>
              </a:endParaRPr>
            </a:p>
          </p:txBody>
        </p:sp>
        <p:sp>
          <p:nvSpPr>
            <p:cNvPr id="51" name="Llamada de flecha hacia arriba 50"/>
            <p:cNvSpPr/>
            <p:nvPr/>
          </p:nvSpPr>
          <p:spPr>
            <a:xfrm>
              <a:off x="1873891" y="4210218"/>
              <a:ext cx="1465177" cy="1103575"/>
            </a:xfrm>
            <a:prstGeom prst="upArrowCallou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00" b="1" dirty="0">
                  <a:solidFill>
                    <a:schemeClr val="tx1"/>
                  </a:solidFill>
                </a:rPr>
                <a:t>Gestión Talento Humano</a:t>
              </a:r>
              <a:endParaRPr lang="es-CO" sz="1300" b="1" dirty="0">
                <a:solidFill>
                  <a:schemeClr val="tx1"/>
                </a:solidFill>
              </a:endParaRPr>
            </a:p>
          </p:txBody>
        </p:sp>
      </p:grpSp>
      <p:sp>
        <p:nvSpPr>
          <p:cNvPr id="56" name="CuadroTexto 55"/>
          <p:cNvSpPr txBox="1"/>
          <p:nvPr/>
        </p:nvSpPr>
        <p:spPr>
          <a:xfrm rot="5400000">
            <a:off x="8931279" y="3469474"/>
            <a:ext cx="5680272" cy="830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s-ES" sz="1600" b="1" dirty="0">
                <a:solidFill>
                  <a:schemeClr val="accent5"/>
                </a:solidFill>
              </a:rPr>
              <a:t>Proceso Comercial / Devoluciones /Informes de Gestión Depositarios Respuesta a Requerimientos o Necesidades Externas Ejecución Presupuestal </a:t>
            </a:r>
            <a:endParaRPr lang="es-CO" sz="1600" b="1" dirty="0">
              <a:solidFill>
                <a:schemeClr val="accent5"/>
              </a:solidFill>
            </a:endParaRPr>
          </a:p>
        </p:txBody>
      </p:sp>
      <p:sp>
        <p:nvSpPr>
          <p:cNvPr id="57" name="Rectángulo 56"/>
          <p:cNvSpPr/>
          <p:nvPr/>
        </p:nvSpPr>
        <p:spPr>
          <a:xfrm>
            <a:off x="5823" y="-64398"/>
            <a:ext cx="12192000" cy="926331"/>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defTabSz="457200"/>
            <a:r>
              <a:rPr lang="es-ES" sz="2000" dirty="0">
                <a:solidFill>
                  <a:prstClr val="white"/>
                </a:solidFill>
              </a:rPr>
              <a:t>MAPA DE PROCESOS DE PROPUESTOS PARA SAE</a:t>
            </a:r>
          </a:p>
        </p:txBody>
      </p:sp>
      <p:pic>
        <p:nvPicPr>
          <p:cNvPr id="58" name="Imagen 57" descr="Fondos oscur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9251" y="132977"/>
            <a:ext cx="1651663" cy="793355"/>
          </a:xfrm>
          <a:prstGeom prst="rect">
            <a:avLst/>
          </a:prstGeom>
        </p:spPr>
      </p:pic>
      <p:sp>
        <p:nvSpPr>
          <p:cNvPr id="2" name="Flecha curvada hacia la derecha 1"/>
          <p:cNvSpPr/>
          <p:nvPr/>
        </p:nvSpPr>
        <p:spPr>
          <a:xfrm>
            <a:off x="1178943" y="1869964"/>
            <a:ext cx="1073258" cy="459358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60" name="Flecha curvada hacia la derecha 59"/>
          <p:cNvSpPr/>
          <p:nvPr/>
        </p:nvSpPr>
        <p:spPr>
          <a:xfrm rot="10800000">
            <a:off x="10101741" y="1807209"/>
            <a:ext cx="957347" cy="4593586"/>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14" name="Rectángulo redondeado 13"/>
          <p:cNvSpPr/>
          <p:nvPr/>
        </p:nvSpPr>
        <p:spPr>
          <a:xfrm>
            <a:off x="3956272" y="5911079"/>
            <a:ext cx="5068467" cy="78550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dirty="0">
                <a:solidFill>
                  <a:schemeClr val="tx1"/>
                </a:solidFill>
              </a:rPr>
              <a:t>                                            Proceso de Evaluación </a:t>
            </a:r>
            <a:endParaRPr lang="es-CO" dirty="0">
              <a:solidFill>
                <a:schemeClr val="tx1"/>
              </a:solidFill>
            </a:endParaRPr>
          </a:p>
        </p:txBody>
      </p:sp>
      <p:sp>
        <p:nvSpPr>
          <p:cNvPr id="3" name="Rectángulo 2"/>
          <p:cNvSpPr/>
          <p:nvPr/>
        </p:nvSpPr>
        <p:spPr>
          <a:xfrm>
            <a:off x="4061105" y="6070052"/>
            <a:ext cx="2429400" cy="523220"/>
          </a:xfrm>
          <a:prstGeom prst="rect">
            <a:avLst/>
          </a:prstGeom>
          <a:solidFill>
            <a:schemeClr val="accent1">
              <a:lumMod val="75000"/>
            </a:schemeClr>
          </a:solidFill>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s-ES" sz="1400" dirty="0">
                <a:solidFill>
                  <a:schemeClr val="bg1"/>
                </a:solidFill>
              </a:rPr>
              <a:t>Seguimiento y control de procesos</a:t>
            </a:r>
            <a:endParaRPr lang="es-CO" sz="1400" dirty="0">
              <a:solidFill>
                <a:schemeClr val="bg1"/>
              </a:solidFill>
            </a:endParaRPr>
          </a:p>
        </p:txBody>
      </p:sp>
      <p:sp>
        <p:nvSpPr>
          <p:cNvPr id="15" name="Flecha derecha 14"/>
          <p:cNvSpPr/>
          <p:nvPr/>
        </p:nvSpPr>
        <p:spPr>
          <a:xfrm>
            <a:off x="1058732" y="3561066"/>
            <a:ext cx="1263127" cy="7419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1" name="Flecha derecha 60"/>
          <p:cNvSpPr/>
          <p:nvPr/>
        </p:nvSpPr>
        <p:spPr>
          <a:xfrm>
            <a:off x="10128649" y="3467818"/>
            <a:ext cx="1263127" cy="8584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2" name="Llamada de flecha hacia arriba 50">
            <a:extLst>
              <a:ext uri="{FF2B5EF4-FFF2-40B4-BE49-F238E27FC236}">
                <a16:creationId xmlns:a16="http://schemas.microsoft.com/office/drawing/2014/main" id="{6924C0E9-AE17-4787-B064-0D9FC4E463B9}"/>
              </a:ext>
            </a:extLst>
          </p:cNvPr>
          <p:cNvSpPr/>
          <p:nvPr/>
        </p:nvSpPr>
        <p:spPr>
          <a:xfrm>
            <a:off x="1510347" y="4647069"/>
            <a:ext cx="964339" cy="1103575"/>
          </a:xfrm>
          <a:prstGeom prst="upArrowCallou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89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00" b="1" dirty="0">
                <a:solidFill>
                  <a:schemeClr val="tx1"/>
                </a:solidFill>
              </a:rPr>
              <a:t>Tecnologia</a:t>
            </a:r>
            <a:endParaRPr lang="es-CO" sz="1300" b="1" dirty="0">
              <a:solidFill>
                <a:schemeClr val="tx1"/>
              </a:solidFill>
            </a:endParaRPr>
          </a:p>
        </p:txBody>
      </p:sp>
    </p:spTree>
    <p:extLst>
      <p:ext uri="{BB962C8B-B14F-4D97-AF65-F5344CB8AC3E}">
        <p14:creationId xmlns:p14="http://schemas.microsoft.com/office/powerpoint/2010/main" val="34846822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CuadroTexto 21"/>
          <p:cNvSpPr txBox="1">
            <a:spLocks noChangeArrowheads="1"/>
          </p:cNvSpPr>
          <p:nvPr/>
        </p:nvSpPr>
        <p:spPr bwMode="auto">
          <a:xfrm>
            <a:off x="6937375" y="520978"/>
            <a:ext cx="336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s-ES" altLang="es-CO">
                <a:solidFill>
                  <a:schemeClr val="bg1"/>
                </a:solidFill>
                <a:latin typeface="Lato Regular"/>
                <a:ea typeface="Lato Regular"/>
                <a:cs typeface="Lato Regular"/>
              </a:rPr>
              <a:t>Activos con transparencia</a:t>
            </a:r>
          </a:p>
        </p:txBody>
      </p:sp>
      <p:sp>
        <p:nvSpPr>
          <p:cNvPr id="15368" name="CuadroTexto 11"/>
          <p:cNvSpPr txBox="1">
            <a:spLocks noChangeArrowheads="1"/>
          </p:cNvSpPr>
          <p:nvPr/>
        </p:nvSpPr>
        <p:spPr bwMode="auto">
          <a:xfrm>
            <a:off x="2951163" y="-91145"/>
            <a:ext cx="59785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s-ES" altLang="es-CO" sz="2400" b="1" dirty="0">
                <a:solidFill>
                  <a:srgbClr val="000A8B"/>
                </a:solidFill>
              </a:rPr>
              <a:t>Arquitectura Empresarial y Organigrama SAE</a:t>
            </a:r>
          </a:p>
        </p:txBody>
      </p:sp>
      <p:sp>
        <p:nvSpPr>
          <p:cNvPr id="3" name="Rectángulo 2">
            <a:extLst>
              <a:ext uri="{FF2B5EF4-FFF2-40B4-BE49-F238E27FC236}">
                <a16:creationId xmlns:a16="http://schemas.microsoft.com/office/drawing/2014/main" id="{19CD9037-3905-419E-84EA-1F53E2075FBE}"/>
              </a:ext>
            </a:extLst>
          </p:cNvPr>
          <p:cNvSpPr/>
          <p:nvPr/>
        </p:nvSpPr>
        <p:spPr>
          <a:xfrm>
            <a:off x="2481470" y="1045647"/>
            <a:ext cx="2667000" cy="119538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1200"/>
          </a:p>
        </p:txBody>
      </p:sp>
      <p:sp>
        <p:nvSpPr>
          <p:cNvPr id="4" name="Rectángulo 3">
            <a:extLst>
              <a:ext uri="{FF2B5EF4-FFF2-40B4-BE49-F238E27FC236}">
                <a16:creationId xmlns:a16="http://schemas.microsoft.com/office/drawing/2014/main" id="{E2030E7B-A733-436E-B224-BDACFA20F7E9}"/>
              </a:ext>
            </a:extLst>
          </p:cNvPr>
          <p:cNvSpPr/>
          <p:nvPr/>
        </p:nvSpPr>
        <p:spPr>
          <a:xfrm>
            <a:off x="2481470" y="689255"/>
            <a:ext cx="2667000" cy="29209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CO" sz="1200" dirty="0"/>
              <a:t>DE. DIRECCIONAMIENTO ESTRATÉGICO</a:t>
            </a:r>
          </a:p>
        </p:txBody>
      </p:sp>
      <p:sp>
        <p:nvSpPr>
          <p:cNvPr id="12" name="Rectángulo 11">
            <a:extLst>
              <a:ext uri="{FF2B5EF4-FFF2-40B4-BE49-F238E27FC236}">
                <a16:creationId xmlns:a16="http://schemas.microsoft.com/office/drawing/2014/main" id="{B950A415-E878-4C55-AC55-FF24E8C3B089}"/>
              </a:ext>
            </a:extLst>
          </p:cNvPr>
          <p:cNvSpPr/>
          <p:nvPr/>
        </p:nvSpPr>
        <p:spPr>
          <a:xfrm>
            <a:off x="3986845" y="5328335"/>
            <a:ext cx="1177279" cy="1195388"/>
          </a:xfrm>
          <a:prstGeom prst="rect">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1200"/>
          </a:p>
        </p:txBody>
      </p:sp>
      <p:sp>
        <p:nvSpPr>
          <p:cNvPr id="14" name="Rectángulo 13">
            <a:extLst>
              <a:ext uri="{FF2B5EF4-FFF2-40B4-BE49-F238E27FC236}">
                <a16:creationId xmlns:a16="http://schemas.microsoft.com/office/drawing/2014/main" id="{A1093D6A-C977-49F0-90B9-63C56D67A11A}"/>
              </a:ext>
            </a:extLst>
          </p:cNvPr>
          <p:cNvSpPr/>
          <p:nvPr/>
        </p:nvSpPr>
        <p:spPr>
          <a:xfrm>
            <a:off x="6785114" y="1045647"/>
            <a:ext cx="2667000" cy="119538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1200"/>
          </a:p>
        </p:txBody>
      </p:sp>
      <p:sp>
        <p:nvSpPr>
          <p:cNvPr id="15" name="Rectángulo 14">
            <a:extLst>
              <a:ext uri="{FF2B5EF4-FFF2-40B4-BE49-F238E27FC236}">
                <a16:creationId xmlns:a16="http://schemas.microsoft.com/office/drawing/2014/main" id="{F4B254E3-2871-4F51-96DD-C2DFC3EAE1DF}"/>
              </a:ext>
            </a:extLst>
          </p:cNvPr>
          <p:cNvSpPr/>
          <p:nvPr/>
        </p:nvSpPr>
        <p:spPr>
          <a:xfrm>
            <a:off x="6785114" y="649379"/>
            <a:ext cx="2667000" cy="33197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CO" sz="1200" dirty="0"/>
              <a:t>CA. COMUNICACIÓN Y ATENCIÓN DE REQUERIMIENTO</a:t>
            </a:r>
          </a:p>
        </p:txBody>
      </p:sp>
      <p:sp>
        <p:nvSpPr>
          <p:cNvPr id="16" name="Rectángulo 15">
            <a:extLst>
              <a:ext uri="{FF2B5EF4-FFF2-40B4-BE49-F238E27FC236}">
                <a16:creationId xmlns:a16="http://schemas.microsoft.com/office/drawing/2014/main" id="{A076B111-0D5F-4D66-AFE6-A066F40DFA34}"/>
              </a:ext>
            </a:extLst>
          </p:cNvPr>
          <p:cNvSpPr/>
          <p:nvPr/>
        </p:nvSpPr>
        <p:spPr>
          <a:xfrm>
            <a:off x="333375" y="3219757"/>
            <a:ext cx="2667000" cy="126942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1200"/>
          </a:p>
        </p:txBody>
      </p:sp>
      <p:sp>
        <p:nvSpPr>
          <p:cNvPr id="17" name="Rectángulo 16">
            <a:extLst>
              <a:ext uri="{FF2B5EF4-FFF2-40B4-BE49-F238E27FC236}">
                <a16:creationId xmlns:a16="http://schemas.microsoft.com/office/drawing/2014/main" id="{0E976A23-5B41-4B24-B80E-B07FDE17FD0E}"/>
              </a:ext>
            </a:extLst>
          </p:cNvPr>
          <p:cNvSpPr/>
          <p:nvPr/>
        </p:nvSpPr>
        <p:spPr>
          <a:xfrm>
            <a:off x="333375" y="2863366"/>
            <a:ext cx="2667000" cy="29209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O" sz="1200" dirty="0"/>
              <a:t>RR. RECEPCIÓN Y REGISTRO </a:t>
            </a:r>
          </a:p>
        </p:txBody>
      </p:sp>
      <p:sp>
        <p:nvSpPr>
          <p:cNvPr id="18" name="Rectángulo 17">
            <a:extLst>
              <a:ext uri="{FF2B5EF4-FFF2-40B4-BE49-F238E27FC236}">
                <a16:creationId xmlns:a16="http://schemas.microsoft.com/office/drawing/2014/main" id="{45717888-163B-415D-89C4-472C636EEEAB}"/>
              </a:ext>
            </a:extLst>
          </p:cNvPr>
          <p:cNvSpPr/>
          <p:nvPr/>
        </p:nvSpPr>
        <p:spPr>
          <a:xfrm>
            <a:off x="3278188" y="3219758"/>
            <a:ext cx="2667000" cy="126942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1200"/>
          </a:p>
        </p:txBody>
      </p:sp>
      <p:sp>
        <p:nvSpPr>
          <p:cNvPr id="19" name="Rectángulo 18">
            <a:extLst>
              <a:ext uri="{FF2B5EF4-FFF2-40B4-BE49-F238E27FC236}">
                <a16:creationId xmlns:a16="http://schemas.microsoft.com/office/drawing/2014/main" id="{B5E6022C-1838-4160-82D0-60913FF33AA2}"/>
              </a:ext>
            </a:extLst>
          </p:cNvPr>
          <p:cNvSpPr/>
          <p:nvPr/>
        </p:nvSpPr>
        <p:spPr>
          <a:xfrm>
            <a:off x="3278188" y="2863366"/>
            <a:ext cx="2667000" cy="29209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O" sz="1200" dirty="0"/>
              <a:t>DP. DIAGNÓSTICO Y ALISTAMIENTO DE ACTIVOS </a:t>
            </a:r>
          </a:p>
        </p:txBody>
      </p:sp>
      <p:sp>
        <p:nvSpPr>
          <p:cNvPr id="20" name="Rectángulo 19">
            <a:extLst>
              <a:ext uri="{FF2B5EF4-FFF2-40B4-BE49-F238E27FC236}">
                <a16:creationId xmlns:a16="http://schemas.microsoft.com/office/drawing/2014/main" id="{647F9B98-C3F1-4D26-AFD4-2E60040F784C}"/>
              </a:ext>
            </a:extLst>
          </p:cNvPr>
          <p:cNvSpPr/>
          <p:nvPr/>
        </p:nvSpPr>
        <p:spPr>
          <a:xfrm>
            <a:off x="6223001" y="3219758"/>
            <a:ext cx="2667000" cy="126942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1200"/>
          </a:p>
        </p:txBody>
      </p:sp>
      <p:sp>
        <p:nvSpPr>
          <p:cNvPr id="21" name="Rectángulo 20">
            <a:extLst>
              <a:ext uri="{FF2B5EF4-FFF2-40B4-BE49-F238E27FC236}">
                <a16:creationId xmlns:a16="http://schemas.microsoft.com/office/drawing/2014/main" id="{BA1297E2-F4C8-49B0-8903-88C649AAE48A}"/>
              </a:ext>
            </a:extLst>
          </p:cNvPr>
          <p:cNvSpPr/>
          <p:nvPr/>
        </p:nvSpPr>
        <p:spPr>
          <a:xfrm>
            <a:off x="6223001" y="2863366"/>
            <a:ext cx="2667000" cy="29209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O" sz="1200" dirty="0"/>
              <a:t>DT. DISPOSICIÓN TEMPORAL DE ACTIVOS</a:t>
            </a:r>
          </a:p>
        </p:txBody>
      </p:sp>
      <p:sp>
        <p:nvSpPr>
          <p:cNvPr id="22" name="Rectángulo 21">
            <a:extLst>
              <a:ext uri="{FF2B5EF4-FFF2-40B4-BE49-F238E27FC236}">
                <a16:creationId xmlns:a16="http://schemas.microsoft.com/office/drawing/2014/main" id="{3604B6C2-7AA7-40AC-ACD1-99399BA58B20}"/>
              </a:ext>
            </a:extLst>
          </p:cNvPr>
          <p:cNvSpPr/>
          <p:nvPr/>
        </p:nvSpPr>
        <p:spPr>
          <a:xfrm>
            <a:off x="9172575" y="3219757"/>
            <a:ext cx="2667000" cy="125944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1200"/>
          </a:p>
        </p:txBody>
      </p:sp>
      <p:sp>
        <p:nvSpPr>
          <p:cNvPr id="23" name="Rectángulo 22">
            <a:extLst>
              <a:ext uri="{FF2B5EF4-FFF2-40B4-BE49-F238E27FC236}">
                <a16:creationId xmlns:a16="http://schemas.microsoft.com/office/drawing/2014/main" id="{30E44DA5-AEEC-43A8-AA07-CDF22203AE0C}"/>
              </a:ext>
            </a:extLst>
          </p:cNvPr>
          <p:cNvSpPr/>
          <p:nvPr/>
        </p:nvSpPr>
        <p:spPr>
          <a:xfrm>
            <a:off x="9172575" y="2863366"/>
            <a:ext cx="2667000" cy="29209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O" sz="1200" dirty="0"/>
              <a:t>DF. DISPOSICIÓN FINAL DE ACTIVOS</a:t>
            </a:r>
          </a:p>
        </p:txBody>
      </p:sp>
      <p:sp>
        <p:nvSpPr>
          <p:cNvPr id="24" name="Rectángulo 23">
            <a:extLst>
              <a:ext uri="{FF2B5EF4-FFF2-40B4-BE49-F238E27FC236}">
                <a16:creationId xmlns:a16="http://schemas.microsoft.com/office/drawing/2014/main" id="{0164C95E-5B92-4C6A-8B68-C06401ED86C8}"/>
              </a:ext>
            </a:extLst>
          </p:cNvPr>
          <p:cNvSpPr/>
          <p:nvPr/>
        </p:nvSpPr>
        <p:spPr>
          <a:xfrm>
            <a:off x="0" y="5357449"/>
            <a:ext cx="1099929" cy="1166274"/>
          </a:xfrm>
          <a:prstGeom prst="rect">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1200"/>
          </a:p>
        </p:txBody>
      </p:sp>
      <p:sp>
        <p:nvSpPr>
          <p:cNvPr id="25" name="Rectángulo 24">
            <a:extLst>
              <a:ext uri="{FF2B5EF4-FFF2-40B4-BE49-F238E27FC236}">
                <a16:creationId xmlns:a16="http://schemas.microsoft.com/office/drawing/2014/main" id="{2AC5B914-F823-44E4-BD05-4B4F5A46D759}"/>
              </a:ext>
            </a:extLst>
          </p:cNvPr>
          <p:cNvSpPr/>
          <p:nvPr/>
        </p:nvSpPr>
        <p:spPr>
          <a:xfrm>
            <a:off x="1" y="4971944"/>
            <a:ext cx="1122950" cy="337162"/>
          </a:xfrm>
          <a:prstGeom prst="rect">
            <a:avLst/>
          </a:prstGeom>
          <a:solidFill>
            <a:schemeClr val="accent6">
              <a:lumMod val="75000"/>
            </a:schemeClr>
          </a:solidFill>
          <a:ln>
            <a:solidFill>
              <a:schemeClr val="accent6"/>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O" sz="800" dirty="0"/>
              <a:t>BS. ADQUISICIÓN DE BIENES Y SERVICIOS </a:t>
            </a:r>
          </a:p>
        </p:txBody>
      </p:sp>
      <p:sp>
        <p:nvSpPr>
          <p:cNvPr id="26" name="Rectángulo 25">
            <a:extLst>
              <a:ext uri="{FF2B5EF4-FFF2-40B4-BE49-F238E27FC236}">
                <a16:creationId xmlns:a16="http://schemas.microsoft.com/office/drawing/2014/main" id="{B9A5BFA9-E99A-4D5E-8C88-EB735AD592C1}"/>
              </a:ext>
            </a:extLst>
          </p:cNvPr>
          <p:cNvSpPr/>
          <p:nvPr/>
        </p:nvSpPr>
        <p:spPr>
          <a:xfrm>
            <a:off x="2485154" y="5333179"/>
            <a:ext cx="1410985" cy="1195388"/>
          </a:xfrm>
          <a:prstGeom prst="rect">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1200"/>
          </a:p>
        </p:txBody>
      </p:sp>
      <p:sp>
        <p:nvSpPr>
          <p:cNvPr id="27" name="Rectángulo 26">
            <a:extLst>
              <a:ext uri="{FF2B5EF4-FFF2-40B4-BE49-F238E27FC236}">
                <a16:creationId xmlns:a16="http://schemas.microsoft.com/office/drawing/2014/main" id="{348357F1-081E-4117-983F-ABC73CEA8280}"/>
              </a:ext>
            </a:extLst>
          </p:cNvPr>
          <p:cNvSpPr/>
          <p:nvPr/>
        </p:nvSpPr>
        <p:spPr>
          <a:xfrm>
            <a:off x="2497138" y="4978691"/>
            <a:ext cx="1399001" cy="296066"/>
          </a:xfrm>
          <a:prstGeom prst="rect">
            <a:avLst/>
          </a:prstGeom>
          <a:solidFill>
            <a:schemeClr val="accent6">
              <a:lumMod val="75000"/>
            </a:schemeClr>
          </a:solidFill>
          <a:ln>
            <a:solidFill>
              <a:schemeClr val="accent6"/>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O" sz="800" dirty="0"/>
              <a:t>GD. GESTIÓN DOCUMENTAL </a:t>
            </a:r>
          </a:p>
        </p:txBody>
      </p:sp>
      <p:sp>
        <p:nvSpPr>
          <p:cNvPr id="32" name="Rectángulo 31">
            <a:extLst>
              <a:ext uri="{FF2B5EF4-FFF2-40B4-BE49-F238E27FC236}">
                <a16:creationId xmlns:a16="http://schemas.microsoft.com/office/drawing/2014/main" id="{74337117-2D3D-48B6-AA9D-FFC3FB7E450A}"/>
              </a:ext>
            </a:extLst>
          </p:cNvPr>
          <p:cNvSpPr/>
          <p:nvPr/>
        </p:nvSpPr>
        <p:spPr>
          <a:xfrm>
            <a:off x="1176410" y="5354154"/>
            <a:ext cx="1195729" cy="1195388"/>
          </a:xfrm>
          <a:prstGeom prst="rect">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1200"/>
          </a:p>
        </p:txBody>
      </p:sp>
      <p:sp>
        <p:nvSpPr>
          <p:cNvPr id="33" name="Rectángulo 32">
            <a:extLst>
              <a:ext uri="{FF2B5EF4-FFF2-40B4-BE49-F238E27FC236}">
                <a16:creationId xmlns:a16="http://schemas.microsoft.com/office/drawing/2014/main" id="{1DB333B3-8DE3-4528-AE7A-D7058868BF50}"/>
              </a:ext>
            </a:extLst>
          </p:cNvPr>
          <p:cNvSpPr/>
          <p:nvPr/>
        </p:nvSpPr>
        <p:spPr>
          <a:xfrm>
            <a:off x="1187383" y="4971944"/>
            <a:ext cx="1195729" cy="297653"/>
          </a:xfrm>
          <a:prstGeom prst="rect">
            <a:avLst/>
          </a:prstGeom>
          <a:solidFill>
            <a:schemeClr val="accent6">
              <a:lumMod val="75000"/>
            </a:schemeClr>
          </a:solidFill>
          <a:ln>
            <a:solidFill>
              <a:schemeClr val="accent6"/>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O" sz="800" dirty="0"/>
              <a:t>AB. ABMON. DE BIENES DE FUNCIONAM.</a:t>
            </a:r>
          </a:p>
        </p:txBody>
      </p:sp>
      <p:sp>
        <p:nvSpPr>
          <p:cNvPr id="34" name="Rectángulo 33">
            <a:extLst>
              <a:ext uri="{FF2B5EF4-FFF2-40B4-BE49-F238E27FC236}">
                <a16:creationId xmlns:a16="http://schemas.microsoft.com/office/drawing/2014/main" id="{520FE85F-4F15-41C7-A430-A013F4DC9DE1}"/>
              </a:ext>
            </a:extLst>
          </p:cNvPr>
          <p:cNvSpPr/>
          <p:nvPr/>
        </p:nvSpPr>
        <p:spPr>
          <a:xfrm>
            <a:off x="5260976" y="5339051"/>
            <a:ext cx="1771650" cy="1195388"/>
          </a:xfrm>
          <a:prstGeom prst="rect">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1200"/>
          </a:p>
        </p:txBody>
      </p:sp>
      <p:sp>
        <p:nvSpPr>
          <p:cNvPr id="35" name="Rectángulo 34">
            <a:extLst>
              <a:ext uri="{FF2B5EF4-FFF2-40B4-BE49-F238E27FC236}">
                <a16:creationId xmlns:a16="http://schemas.microsoft.com/office/drawing/2014/main" id="{4F107A31-99B9-4B74-A326-1173E2FE25CB}"/>
              </a:ext>
            </a:extLst>
          </p:cNvPr>
          <p:cNvSpPr/>
          <p:nvPr/>
        </p:nvSpPr>
        <p:spPr>
          <a:xfrm>
            <a:off x="5241078" y="4982659"/>
            <a:ext cx="1771650" cy="292098"/>
          </a:xfrm>
          <a:prstGeom prst="rect">
            <a:avLst/>
          </a:prstGeom>
          <a:solidFill>
            <a:schemeClr val="accent6">
              <a:lumMod val="75000"/>
            </a:schemeClr>
          </a:solidFill>
          <a:ln>
            <a:solidFill>
              <a:schemeClr val="accent6"/>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O" sz="800" dirty="0"/>
              <a:t>GJ. GESTIÓN JURÍDICA  </a:t>
            </a:r>
          </a:p>
        </p:txBody>
      </p:sp>
      <p:sp>
        <p:nvSpPr>
          <p:cNvPr id="36" name="Rectángulo 35">
            <a:extLst>
              <a:ext uri="{FF2B5EF4-FFF2-40B4-BE49-F238E27FC236}">
                <a16:creationId xmlns:a16="http://schemas.microsoft.com/office/drawing/2014/main" id="{DBEABEDA-F726-4C23-A01C-F34D203350A5}"/>
              </a:ext>
            </a:extLst>
          </p:cNvPr>
          <p:cNvSpPr/>
          <p:nvPr/>
        </p:nvSpPr>
        <p:spPr>
          <a:xfrm>
            <a:off x="8899526" y="5335083"/>
            <a:ext cx="1830388" cy="1195388"/>
          </a:xfrm>
          <a:prstGeom prst="rect">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1200"/>
          </a:p>
        </p:txBody>
      </p:sp>
      <p:sp>
        <p:nvSpPr>
          <p:cNvPr id="37" name="Rectángulo 36">
            <a:extLst>
              <a:ext uri="{FF2B5EF4-FFF2-40B4-BE49-F238E27FC236}">
                <a16:creationId xmlns:a16="http://schemas.microsoft.com/office/drawing/2014/main" id="{E1BE5C62-BFA1-40A6-8F11-A40780EEA1FD}"/>
              </a:ext>
            </a:extLst>
          </p:cNvPr>
          <p:cNvSpPr/>
          <p:nvPr/>
        </p:nvSpPr>
        <p:spPr>
          <a:xfrm>
            <a:off x="8899526" y="4978691"/>
            <a:ext cx="1830388" cy="292098"/>
          </a:xfrm>
          <a:prstGeom prst="rect">
            <a:avLst/>
          </a:prstGeom>
          <a:solidFill>
            <a:schemeClr val="accent6">
              <a:lumMod val="75000"/>
            </a:schemeClr>
          </a:solidFill>
          <a:ln>
            <a:solidFill>
              <a:schemeClr val="accent6"/>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O" sz="800" dirty="0"/>
              <a:t>GT. GESTIÓN DE TALENTO HUMANO</a:t>
            </a:r>
          </a:p>
        </p:txBody>
      </p:sp>
      <p:sp>
        <p:nvSpPr>
          <p:cNvPr id="38" name="Rectángulo 37">
            <a:extLst>
              <a:ext uri="{FF2B5EF4-FFF2-40B4-BE49-F238E27FC236}">
                <a16:creationId xmlns:a16="http://schemas.microsoft.com/office/drawing/2014/main" id="{49CDCD52-6CAB-4916-A51C-3EAC42CF25EF}"/>
              </a:ext>
            </a:extLst>
          </p:cNvPr>
          <p:cNvSpPr/>
          <p:nvPr/>
        </p:nvSpPr>
        <p:spPr>
          <a:xfrm>
            <a:off x="7080251" y="5329526"/>
            <a:ext cx="1771650" cy="1195388"/>
          </a:xfrm>
          <a:prstGeom prst="rect">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1200"/>
          </a:p>
        </p:txBody>
      </p:sp>
      <p:sp>
        <p:nvSpPr>
          <p:cNvPr id="39" name="Rectángulo 38">
            <a:extLst>
              <a:ext uri="{FF2B5EF4-FFF2-40B4-BE49-F238E27FC236}">
                <a16:creationId xmlns:a16="http://schemas.microsoft.com/office/drawing/2014/main" id="{E9A6D3E5-EF80-4896-9A27-04B4C071112C}"/>
              </a:ext>
            </a:extLst>
          </p:cNvPr>
          <p:cNvSpPr/>
          <p:nvPr/>
        </p:nvSpPr>
        <p:spPr>
          <a:xfrm>
            <a:off x="7080251" y="4973134"/>
            <a:ext cx="1771650" cy="292098"/>
          </a:xfrm>
          <a:prstGeom prst="rect">
            <a:avLst/>
          </a:prstGeom>
          <a:solidFill>
            <a:schemeClr val="accent6">
              <a:lumMod val="75000"/>
            </a:schemeClr>
          </a:solidFill>
          <a:ln>
            <a:solidFill>
              <a:schemeClr val="accent6"/>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O" sz="800" dirty="0"/>
              <a:t>GF. GESTIÓN FINANCIERA</a:t>
            </a:r>
          </a:p>
        </p:txBody>
      </p:sp>
      <p:sp>
        <p:nvSpPr>
          <p:cNvPr id="40" name="Rectángulo 39">
            <a:extLst>
              <a:ext uri="{FF2B5EF4-FFF2-40B4-BE49-F238E27FC236}">
                <a16:creationId xmlns:a16="http://schemas.microsoft.com/office/drawing/2014/main" id="{3F81B7FE-A660-4DF0-BF6B-237C86E693C9}"/>
              </a:ext>
            </a:extLst>
          </p:cNvPr>
          <p:cNvSpPr/>
          <p:nvPr/>
        </p:nvSpPr>
        <p:spPr>
          <a:xfrm>
            <a:off x="10777539" y="5333493"/>
            <a:ext cx="1389855" cy="1202532"/>
          </a:xfrm>
          <a:prstGeom prst="rect">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s-CO" sz="1200"/>
          </a:p>
        </p:txBody>
      </p:sp>
      <p:sp>
        <p:nvSpPr>
          <p:cNvPr id="41" name="Rectángulo 40">
            <a:extLst>
              <a:ext uri="{FF2B5EF4-FFF2-40B4-BE49-F238E27FC236}">
                <a16:creationId xmlns:a16="http://schemas.microsoft.com/office/drawing/2014/main" id="{9ACCB811-87FE-419B-B29D-7D36C7991810}"/>
              </a:ext>
            </a:extLst>
          </p:cNvPr>
          <p:cNvSpPr/>
          <p:nvPr/>
        </p:nvSpPr>
        <p:spPr>
          <a:xfrm>
            <a:off x="10777539" y="4977101"/>
            <a:ext cx="1389855" cy="290449"/>
          </a:xfrm>
          <a:prstGeom prst="rect">
            <a:avLst/>
          </a:prstGeom>
          <a:solidFill>
            <a:schemeClr val="accent6">
              <a:lumMod val="75000"/>
            </a:schemeClr>
          </a:solidFill>
          <a:ln>
            <a:solidFill>
              <a:schemeClr val="accent6"/>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O" sz="800" dirty="0"/>
              <a:t>EC. EVALUACIÓN Y CONTROL</a:t>
            </a:r>
          </a:p>
        </p:txBody>
      </p:sp>
      <p:sp>
        <p:nvSpPr>
          <p:cNvPr id="6" name="CuadroTexto 5">
            <a:extLst>
              <a:ext uri="{FF2B5EF4-FFF2-40B4-BE49-F238E27FC236}">
                <a16:creationId xmlns:a16="http://schemas.microsoft.com/office/drawing/2014/main" id="{BC90ED48-5D1E-471F-B176-04D7D48FF7E2}"/>
              </a:ext>
            </a:extLst>
          </p:cNvPr>
          <p:cNvSpPr txBox="1"/>
          <p:nvPr/>
        </p:nvSpPr>
        <p:spPr>
          <a:xfrm>
            <a:off x="3160920" y="393071"/>
            <a:ext cx="1647826" cy="276999"/>
          </a:xfrm>
          <a:prstGeom prst="rect">
            <a:avLst/>
          </a:prstGeom>
          <a:solidFill>
            <a:schemeClr val="accent2">
              <a:lumMod val="20000"/>
              <a:lumOff val="80000"/>
            </a:schemeClr>
          </a:solidFill>
        </p:spPr>
        <p:txBody>
          <a:bodyPr wrap="square" rtlCol="0">
            <a:spAutoFit/>
          </a:bodyPr>
          <a:lstStyle/>
          <a:p>
            <a:pPr algn="ctr"/>
            <a:r>
              <a:rPr lang="es-CO" sz="1200" dirty="0"/>
              <a:t>PRESIDENCIA</a:t>
            </a:r>
          </a:p>
        </p:txBody>
      </p:sp>
      <p:sp>
        <p:nvSpPr>
          <p:cNvPr id="45" name="CuadroTexto 44">
            <a:extLst>
              <a:ext uri="{FF2B5EF4-FFF2-40B4-BE49-F238E27FC236}">
                <a16:creationId xmlns:a16="http://schemas.microsoft.com/office/drawing/2014/main" id="{F39C6F56-DB8D-4802-87BA-749E3D5F683D}"/>
              </a:ext>
            </a:extLst>
          </p:cNvPr>
          <p:cNvSpPr txBox="1"/>
          <p:nvPr/>
        </p:nvSpPr>
        <p:spPr>
          <a:xfrm>
            <a:off x="6974254" y="1037238"/>
            <a:ext cx="2477859" cy="461665"/>
          </a:xfrm>
          <a:prstGeom prst="rect">
            <a:avLst/>
          </a:prstGeom>
          <a:noFill/>
        </p:spPr>
        <p:txBody>
          <a:bodyPr wrap="square" rtlCol="0">
            <a:spAutoFit/>
          </a:bodyPr>
          <a:lstStyle/>
          <a:p>
            <a:r>
              <a:rPr lang="es-CO" sz="1200" dirty="0"/>
              <a:t>Oficina de comunicaciones y atención al ciudadano</a:t>
            </a:r>
          </a:p>
        </p:txBody>
      </p:sp>
      <p:sp>
        <p:nvSpPr>
          <p:cNvPr id="47" name="CuadroTexto 46">
            <a:extLst>
              <a:ext uri="{FF2B5EF4-FFF2-40B4-BE49-F238E27FC236}">
                <a16:creationId xmlns:a16="http://schemas.microsoft.com/office/drawing/2014/main" id="{F072600D-5FE6-4DEF-8E53-834FB9360731}"/>
              </a:ext>
            </a:extLst>
          </p:cNvPr>
          <p:cNvSpPr txBox="1"/>
          <p:nvPr/>
        </p:nvSpPr>
        <p:spPr>
          <a:xfrm>
            <a:off x="2630245" y="1267331"/>
            <a:ext cx="2666999" cy="461665"/>
          </a:xfrm>
          <a:prstGeom prst="rect">
            <a:avLst/>
          </a:prstGeom>
          <a:noFill/>
        </p:spPr>
        <p:txBody>
          <a:bodyPr wrap="square" rtlCol="0">
            <a:spAutoFit/>
          </a:bodyPr>
          <a:lstStyle/>
          <a:p>
            <a:r>
              <a:rPr lang="es-CO" sz="1200" dirty="0"/>
              <a:t>Oficina Asesora de planeación / Grupo Interno de trabajo Riesgos</a:t>
            </a:r>
          </a:p>
        </p:txBody>
      </p:sp>
      <p:sp>
        <p:nvSpPr>
          <p:cNvPr id="51" name="CuadroTexto 50">
            <a:extLst>
              <a:ext uri="{FF2B5EF4-FFF2-40B4-BE49-F238E27FC236}">
                <a16:creationId xmlns:a16="http://schemas.microsoft.com/office/drawing/2014/main" id="{E5B13B8F-377B-4555-866A-A00E06BF1D05}"/>
              </a:ext>
            </a:extLst>
          </p:cNvPr>
          <p:cNvSpPr txBox="1"/>
          <p:nvPr/>
        </p:nvSpPr>
        <p:spPr>
          <a:xfrm>
            <a:off x="11004099" y="5374754"/>
            <a:ext cx="1236516" cy="461665"/>
          </a:xfrm>
          <a:prstGeom prst="rect">
            <a:avLst/>
          </a:prstGeom>
          <a:noFill/>
        </p:spPr>
        <p:txBody>
          <a:bodyPr wrap="square" rtlCol="0">
            <a:spAutoFit/>
          </a:bodyPr>
          <a:lstStyle/>
          <a:p>
            <a:r>
              <a:rPr lang="es-CO" sz="1200" dirty="0"/>
              <a:t>Oficina de Control Interno</a:t>
            </a:r>
          </a:p>
        </p:txBody>
      </p:sp>
      <p:sp>
        <p:nvSpPr>
          <p:cNvPr id="55" name="CuadroTexto 54">
            <a:extLst>
              <a:ext uri="{FF2B5EF4-FFF2-40B4-BE49-F238E27FC236}">
                <a16:creationId xmlns:a16="http://schemas.microsoft.com/office/drawing/2014/main" id="{D33571D6-FE4A-42A1-BA67-BDF0EBB98792}"/>
              </a:ext>
            </a:extLst>
          </p:cNvPr>
          <p:cNvSpPr txBox="1"/>
          <p:nvPr/>
        </p:nvSpPr>
        <p:spPr>
          <a:xfrm>
            <a:off x="9503069" y="3263331"/>
            <a:ext cx="2534601" cy="461665"/>
          </a:xfrm>
          <a:prstGeom prst="rect">
            <a:avLst/>
          </a:prstGeom>
          <a:noFill/>
        </p:spPr>
        <p:txBody>
          <a:bodyPr wrap="square" rtlCol="0">
            <a:spAutoFit/>
          </a:bodyPr>
          <a:lstStyle/>
          <a:p>
            <a:r>
              <a:rPr lang="es-CO" sz="1200" dirty="0"/>
              <a:t>Gerencia de sociedades en liquidación</a:t>
            </a:r>
          </a:p>
        </p:txBody>
      </p:sp>
      <p:sp>
        <p:nvSpPr>
          <p:cNvPr id="57" name="CuadroTexto 56">
            <a:extLst>
              <a:ext uri="{FF2B5EF4-FFF2-40B4-BE49-F238E27FC236}">
                <a16:creationId xmlns:a16="http://schemas.microsoft.com/office/drawing/2014/main" id="{D9AB0BF0-4D0F-4D7D-9033-997DEC9B2967}"/>
              </a:ext>
            </a:extLst>
          </p:cNvPr>
          <p:cNvSpPr txBox="1"/>
          <p:nvPr/>
        </p:nvSpPr>
        <p:spPr>
          <a:xfrm>
            <a:off x="3278188" y="2542342"/>
            <a:ext cx="5502506" cy="276999"/>
          </a:xfrm>
          <a:prstGeom prst="rect">
            <a:avLst/>
          </a:prstGeom>
          <a:solidFill>
            <a:schemeClr val="accent5">
              <a:lumMod val="60000"/>
              <a:lumOff val="40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s-CO" sz="1200" dirty="0">
                <a:solidFill>
                  <a:schemeClr val="tx1"/>
                </a:solidFill>
              </a:rPr>
              <a:t>Vicepresidencia Misional</a:t>
            </a:r>
          </a:p>
        </p:txBody>
      </p:sp>
      <p:sp>
        <p:nvSpPr>
          <p:cNvPr id="59" name="CuadroTexto 58">
            <a:extLst>
              <a:ext uri="{FF2B5EF4-FFF2-40B4-BE49-F238E27FC236}">
                <a16:creationId xmlns:a16="http://schemas.microsoft.com/office/drawing/2014/main" id="{9969E915-C3A9-4103-AF64-05F0290E123C}"/>
              </a:ext>
            </a:extLst>
          </p:cNvPr>
          <p:cNvSpPr txBox="1"/>
          <p:nvPr/>
        </p:nvSpPr>
        <p:spPr>
          <a:xfrm>
            <a:off x="3621616" y="3216640"/>
            <a:ext cx="2327277" cy="461665"/>
          </a:xfrm>
          <a:prstGeom prst="rect">
            <a:avLst/>
          </a:prstGeom>
          <a:noFill/>
        </p:spPr>
        <p:txBody>
          <a:bodyPr wrap="square" rtlCol="0">
            <a:spAutoFit/>
          </a:bodyPr>
          <a:lstStyle/>
          <a:p>
            <a:r>
              <a:rPr lang="es-CO" sz="1200" dirty="0"/>
              <a:t>Gerencia de Inmuebles / Muebles / GIT Rurales </a:t>
            </a:r>
          </a:p>
        </p:txBody>
      </p:sp>
      <p:sp>
        <p:nvSpPr>
          <p:cNvPr id="61" name="CuadroTexto 60">
            <a:extLst>
              <a:ext uri="{FF2B5EF4-FFF2-40B4-BE49-F238E27FC236}">
                <a16:creationId xmlns:a16="http://schemas.microsoft.com/office/drawing/2014/main" id="{4291C451-6AAC-4FCC-98D4-045C7C6C7BD5}"/>
              </a:ext>
            </a:extLst>
          </p:cNvPr>
          <p:cNvSpPr txBox="1"/>
          <p:nvPr/>
        </p:nvSpPr>
        <p:spPr>
          <a:xfrm>
            <a:off x="6562724" y="3257515"/>
            <a:ext cx="2327277" cy="276999"/>
          </a:xfrm>
          <a:prstGeom prst="rect">
            <a:avLst/>
          </a:prstGeom>
          <a:noFill/>
        </p:spPr>
        <p:txBody>
          <a:bodyPr wrap="square" rtlCol="0">
            <a:spAutoFit/>
          </a:bodyPr>
          <a:lstStyle/>
          <a:p>
            <a:r>
              <a:rPr lang="es-CO" sz="1200" dirty="0"/>
              <a:t>Gerencia de sociedades Activas</a:t>
            </a:r>
          </a:p>
        </p:txBody>
      </p:sp>
      <p:sp>
        <p:nvSpPr>
          <p:cNvPr id="67" name="CuadroTexto 66">
            <a:extLst>
              <a:ext uri="{FF2B5EF4-FFF2-40B4-BE49-F238E27FC236}">
                <a16:creationId xmlns:a16="http://schemas.microsoft.com/office/drawing/2014/main" id="{BD809DE1-4CEC-49EE-8033-8F250F5E614B}"/>
              </a:ext>
            </a:extLst>
          </p:cNvPr>
          <p:cNvSpPr txBox="1"/>
          <p:nvPr/>
        </p:nvSpPr>
        <p:spPr>
          <a:xfrm>
            <a:off x="9503069" y="3826563"/>
            <a:ext cx="2729289" cy="276999"/>
          </a:xfrm>
          <a:prstGeom prst="rect">
            <a:avLst/>
          </a:prstGeom>
          <a:noFill/>
        </p:spPr>
        <p:txBody>
          <a:bodyPr wrap="square" rtlCol="0">
            <a:spAutoFit/>
          </a:bodyPr>
          <a:lstStyle/>
          <a:p>
            <a:r>
              <a:rPr lang="es-CO" sz="1200" dirty="0">
                <a:solidFill>
                  <a:srgbClr val="FF0000"/>
                </a:solidFill>
              </a:rPr>
              <a:t>Vicepresidencia Comercial</a:t>
            </a:r>
          </a:p>
        </p:txBody>
      </p:sp>
      <p:sp>
        <p:nvSpPr>
          <p:cNvPr id="69" name="CuadroTexto 68">
            <a:extLst>
              <a:ext uri="{FF2B5EF4-FFF2-40B4-BE49-F238E27FC236}">
                <a16:creationId xmlns:a16="http://schemas.microsoft.com/office/drawing/2014/main" id="{98740A3D-70CD-4819-BBAB-372C433B9284}"/>
              </a:ext>
            </a:extLst>
          </p:cNvPr>
          <p:cNvSpPr txBox="1"/>
          <p:nvPr/>
        </p:nvSpPr>
        <p:spPr>
          <a:xfrm>
            <a:off x="9486290" y="3608017"/>
            <a:ext cx="1647826" cy="276999"/>
          </a:xfrm>
          <a:prstGeom prst="rect">
            <a:avLst/>
          </a:prstGeom>
          <a:noFill/>
        </p:spPr>
        <p:txBody>
          <a:bodyPr wrap="square" rtlCol="0">
            <a:spAutoFit/>
          </a:bodyPr>
          <a:lstStyle/>
          <a:p>
            <a:r>
              <a:rPr lang="es-CO" sz="1200" dirty="0"/>
              <a:t>Gerencia de ventas</a:t>
            </a:r>
          </a:p>
        </p:txBody>
      </p:sp>
      <p:sp>
        <p:nvSpPr>
          <p:cNvPr id="71" name="CuadroTexto 70">
            <a:extLst>
              <a:ext uri="{FF2B5EF4-FFF2-40B4-BE49-F238E27FC236}">
                <a16:creationId xmlns:a16="http://schemas.microsoft.com/office/drawing/2014/main" id="{AE80F272-CE3E-4504-A786-41BF8DEF6CF2}"/>
              </a:ext>
            </a:extLst>
          </p:cNvPr>
          <p:cNvSpPr txBox="1"/>
          <p:nvPr/>
        </p:nvSpPr>
        <p:spPr>
          <a:xfrm>
            <a:off x="3613150" y="4069763"/>
            <a:ext cx="2163536" cy="461665"/>
          </a:xfrm>
          <a:prstGeom prst="rect">
            <a:avLst/>
          </a:prstGeom>
          <a:noFill/>
        </p:spPr>
        <p:txBody>
          <a:bodyPr wrap="square" rtlCol="0">
            <a:spAutoFit/>
          </a:bodyPr>
          <a:lstStyle/>
          <a:p>
            <a:r>
              <a:rPr lang="es-CO" sz="1200" dirty="0"/>
              <a:t>Gerencia de proyectos especiales</a:t>
            </a:r>
          </a:p>
        </p:txBody>
      </p:sp>
      <p:sp>
        <p:nvSpPr>
          <p:cNvPr id="77" name="CuadroTexto 76">
            <a:extLst>
              <a:ext uri="{FF2B5EF4-FFF2-40B4-BE49-F238E27FC236}">
                <a16:creationId xmlns:a16="http://schemas.microsoft.com/office/drawing/2014/main" id="{AA6DACEC-DB4E-4B2E-8929-192468FB3AE9}"/>
              </a:ext>
            </a:extLst>
          </p:cNvPr>
          <p:cNvSpPr txBox="1"/>
          <p:nvPr/>
        </p:nvSpPr>
        <p:spPr>
          <a:xfrm>
            <a:off x="9486290" y="4027515"/>
            <a:ext cx="2163536" cy="461665"/>
          </a:xfrm>
          <a:prstGeom prst="rect">
            <a:avLst/>
          </a:prstGeom>
          <a:noFill/>
        </p:spPr>
        <p:txBody>
          <a:bodyPr wrap="square" rtlCol="0">
            <a:spAutoFit/>
          </a:bodyPr>
          <a:lstStyle/>
          <a:p>
            <a:r>
              <a:rPr lang="es-CO" sz="1200" dirty="0"/>
              <a:t>Gerencia de proyectos especiales</a:t>
            </a:r>
          </a:p>
        </p:txBody>
      </p:sp>
      <p:sp>
        <p:nvSpPr>
          <p:cNvPr id="79" name="CuadroTexto 78">
            <a:extLst>
              <a:ext uri="{FF2B5EF4-FFF2-40B4-BE49-F238E27FC236}">
                <a16:creationId xmlns:a16="http://schemas.microsoft.com/office/drawing/2014/main" id="{CE9FEF3F-34AF-4E53-8719-F57116BA08AE}"/>
              </a:ext>
            </a:extLst>
          </p:cNvPr>
          <p:cNvSpPr txBox="1"/>
          <p:nvPr/>
        </p:nvSpPr>
        <p:spPr>
          <a:xfrm>
            <a:off x="4044905" y="5513253"/>
            <a:ext cx="1151056" cy="646331"/>
          </a:xfrm>
          <a:prstGeom prst="rect">
            <a:avLst/>
          </a:prstGeom>
          <a:noFill/>
        </p:spPr>
        <p:txBody>
          <a:bodyPr wrap="square" rtlCol="0">
            <a:spAutoFit/>
          </a:bodyPr>
          <a:lstStyle/>
          <a:p>
            <a:r>
              <a:rPr lang="es-CO" sz="1200" dirty="0"/>
              <a:t>Gerencia de gestión de la Información</a:t>
            </a:r>
          </a:p>
        </p:txBody>
      </p:sp>
      <p:sp>
        <p:nvSpPr>
          <p:cNvPr id="81" name="CuadroTexto 80">
            <a:extLst>
              <a:ext uri="{FF2B5EF4-FFF2-40B4-BE49-F238E27FC236}">
                <a16:creationId xmlns:a16="http://schemas.microsoft.com/office/drawing/2014/main" id="{2A541D99-2DB3-43F1-92E8-6B18512261DC}"/>
              </a:ext>
            </a:extLst>
          </p:cNvPr>
          <p:cNvSpPr txBox="1"/>
          <p:nvPr/>
        </p:nvSpPr>
        <p:spPr>
          <a:xfrm>
            <a:off x="7265080" y="5398658"/>
            <a:ext cx="1389855" cy="461665"/>
          </a:xfrm>
          <a:prstGeom prst="rect">
            <a:avLst/>
          </a:prstGeom>
          <a:noFill/>
        </p:spPr>
        <p:txBody>
          <a:bodyPr wrap="square" rtlCol="0">
            <a:spAutoFit/>
          </a:bodyPr>
          <a:lstStyle/>
          <a:p>
            <a:r>
              <a:rPr lang="es-CO" sz="1200" dirty="0"/>
              <a:t>Gerencia Financiera</a:t>
            </a:r>
          </a:p>
        </p:txBody>
      </p:sp>
      <p:sp>
        <p:nvSpPr>
          <p:cNvPr id="83" name="CuadroTexto 82">
            <a:extLst>
              <a:ext uri="{FF2B5EF4-FFF2-40B4-BE49-F238E27FC236}">
                <a16:creationId xmlns:a16="http://schemas.microsoft.com/office/drawing/2014/main" id="{A03256ED-DC9E-45AA-A452-1350AACFBE75}"/>
              </a:ext>
            </a:extLst>
          </p:cNvPr>
          <p:cNvSpPr txBox="1"/>
          <p:nvPr/>
        </p:nvSpPr>
        <p:spPr>
          <a:xfrm>
            <a:off x="9078461" y="5398658"/>
            <a:ext cx="1389855" cy="461665"/>
          </a:xfrm>
          <a:prstGeom prst="rect">
            <a:avLst/>
          </a:prstGeom>
          <a:noFill/>
        </p:spPr>
        <p:txBody>
          <a:bodyPr wrap="square" rtlCol="0">
            <a:spAutoFit/>
          </a:bodyPr>
          <a:lstStyle/>
          <a:p>
            <a:r>
              <a:rPr lang="es-CO" sz="1200" dirty="0"/>
              <a:t>Gerencia de Talento Humano</a:t>
            </a:r>
          </a:p>
        </p:txBody>
      </p:sp>
      <p:sp>
        <p:nvSpPr>
          <p:cNvPr id="85" name="CuadroTexto 84">
            <a:extLst>
              <a:ext uri="{FF2B5EF4-FFF2-40B4-BE49-F238E27FC236}">
                <a16:creationId xmlns:a16="http://schemas.microsoft.com/office/drawing/2014/main" id="{77536469-9BCB-4FA7-891E-D155CC471DB5}"/>
              </a:ext>
            </a:extLst>
          </p:cNvPr>
          <p:cNvSpPr txBox="1"/>
          <p:nvPr/>
        </p:nvSpPr>
        <p:spPr>
          <a:xfrm>
            <a:off x="2460677" y="5341215"/>
            <a:ext cx="1435462" cy="461665"/>
          </a:xfrm>
          <a:prstGeom prst="rect">
            <a:avLst/>
          </a:prstGeom>
          <a:noFill/>
        </p:spPr>
        <p:txBody>
          <a:bodyPr wrap="square" rtlCol="0">
            <a:spAutoFit/>
          </a:bodyPr>
          <a:lstStyle/>
          <a:p>
            <a:r>
              <a:rPr lang="es-CO" sz="1200" dirty="0"/>
              <a:t>Grupo interno de trabajo Archivo</a:t>
            </a:r>
          </a:p>
        </p:txBody>
      </p:sp>
      <p:sp>
        <p:nvSpPr>
          <p:cNvPr id="89" name="CuadroTexto 88">
            <a:extLst>
              <a:ext uri="{FF2B5EF4-FFF2-40B4-BE49-F238E27FC236}">
                <a16:creationId xmlns:a16="http://schemas.microsoft.com/office/drawing/2014/main" id="{A51F7850-FCBF-4CCF-BB1F-E74ABE74B782}"/>
              </a:ext>
            </a:extLst>
          </p:cNvPr>
          <p:cNvSpPr txBox="1"/>
          <p:nvPr/>
        </p:nvSpPr>
        <p:spPr>
          <a:xfrm>
            <a:off x="2513126" y="5814560"/>
            <a:ext cx="1563616" cy="646331"/>
          </a:xfrm>
          <a:prstGeom prst="rect">
            <a:avLst/>
          </a:prstGeom>
          <a:noFill/>
        </p:spPr>
        <p:txBody>
          <a:bodyPr wrap="square" rtlCol="0">
            <a:spAutoFit/>
          </a:bodyPr>
          <a:lstStyle/>
          <a:p>
            <a:r>
              <a:rPr lang="es-CO" sz="1200" dirty="0"/>
              <a:t>Grupo interno de trabajo Correspondencia </a:t>
            </a:r>
          </a:p>
        </p:txBody>
      </p:sp>
      <p:sp>
        <p:nvSpPr>
          <p:cNvPr id="91" name="CuadroTexto 90">
            <a:extLst>
              <a:ext uri="{FF2B5EF4-FFF2-40B4-BE49-F238E27FC236}">
                <a16:creationId xmlns:a16="http://schemas.microsoft.com/office/drawing/2014/main" id="{C0C9AC7C-0B2F-4B6F-BCDF-7D42A3058B02}"/>
              </a:ext>
            </a:extLst>
          </p:cNvPr>
          <p:cNvSpPr txBox="1"/>
          <p:nvPr/>
        </p:nvSpPr>
        <p:spPr>
          <a:xfrm>
            <a:off x="1233750" y="5365840"/>
            <a:ext cx="1138389" cy="646331"/>
          </a:xfrm>
          <a:prstGeom prst="rect">
            <a:avLst/>
          </a:prstGeom>
          <a:noFill/>
        </p:spPr>
        <p:txBody>
          <a:bodyPr wrap="square" rtlCol="0">
            <a:spAutoFit/>
          </a:bodyPr>
          <a:lstStyle/>
          <a:p>
            <a:r>
              <a:rPr lang="es-CO" sz="1200" dirty="0"/>
              <a:t>Grupo interno de trabajo administrativo </a:t>
            </a:r>
          </a:p>
        </p:txBody>
      </p:sp>
      <p:sp>
        <p:nvSpPr>
          <p:cNvPr id="98" name="CuadroTexto 97">
            <a:extLst>
              <a:ext uri="{FF2B5EF4-FFF2-40B4-BE49-F238E27FC236}">
                <a16:creationId xmlns:a16="http://schemas.microsoft.com/office/drawing/2014/main" id="{966D496B-7F25-4FD4-8B60-A9D75CED032C}"/>
              </a:ext>
            </a:extLst>
          </p:cNvPr>
          <p:cNvSpPr txBox="1"/>
          <p:nvPr/>
        </p:nvSpPr>
        <p:spPr>
          <a:xfrm>
            <a:off x="5463638" y="5419292"/>
            <a:ext cx="1472137" cy="461665"/>
          </a:xfrm>
          <a:prstGeom prst="rect">
            <a:avLst/>
          </a:prstGeom>
          <a:noFill/>
        </p:spPr>
        <p:txBody>
          <a:bodyPr wrap="square" rtlCol="0">
            <a:spAutoFit/>
          </a:bodyPr>
          <a:lstStyle/>
          <a:p>
            <a:r>
              <a:rPr lang="es-CO" sz="1200" dirty="0"/>
              <a:t>Gerencia de Asuntos Legales</a:t>
            </a:r>
          </a:p>
        </p:txBody>
      </p:sp>
      <p:sp>
        <p:nvSpPr>
          <p:cNvPr id="100" name="CuadroTexto 99">
            <a:extLst>
              <a:ext uri="{FF2B5EF4-FFF2-40B4-BE49-F238E27FC236}">
                <a16:creationId xmlns:a16="http://schemas.microsoft.com/office/drawing/2014/main" id="{677E3A4A-E067-452A-9520-02C5B5182C4E}"/>
              </a:ext>
            </a:extLst>
          </p:cNvPr>
          <p:cNvSpPr txBox="1"/>
          <p:nvPr/>
        </p:nvSpPr>
        <p:spPr>
          <a:xfrm>
            <a:off x="5452467" y="6107935"/>
            <a:ext cx="1647826" cy="461665"/>
          </a:xfrm>
          <a:prstGeom prst="rect">
            <a:avLst/>
          </a:prstGeom>
          <a:noFill/>
        </p:spPr>
        <p:txBody>
          <a:bodyPr wrap="square" rtlCol="0">
            <a:spAutoFit/>
          </a:bodyPr>
          <a:lstStyle/>
          <a:p>
            <a:r>
              <a:rPr lang="es-CO" sz="1200" dirty="0"/>
              <a:t>Gerencia de contratación </a:t>
            </a:r>
          </a:p>
        </p:txBody>
      </p:sp>
      <p:sp>
        <p:nvSpPr>
          <p:cNvPr id="101" name="CuadroTexto 100">
            <a:extLst>
              <a:ext uri="{FF2B5EF4-FFF2-40B4-BE49-F238E27FC236}">
                <a16:creationId xmlns:a16="http://schemas.microsoft.com/office/drawing/2014/main" id="{2B36F3B7-CBA7-4EFB-9769-E704F51EE4A2}"/>
              </a:ext>
            </a:extLst>
          </p:cNvPr>
          <p:cNvSpPr txBox="1"/>
          <p:nvPr/>
        </p:nvSpPr>
        <p:spPr>
          <a:xfrm>
            <a:off x="531471" y="3541221"/>
            <a:ext cx="2666999" cy="461665"/>
          </a:xfrm>
          <a:prstGeom prst="rect">
            <a:avLst/>
          </a:prstGeom>
          <a:noFill/>
        </p:spPr>
        <p:txBody>
          <a:bodyPr wrap="square" rtlCol="0">
            <a:spAutoFit/>
          </a:bodyPr>
          <a:lstStyle/>
          <a:p>
            <a:r>
              <a:rPr lang="es-CO" sz="1200" dirty="0"/>
              <a:t>Grupo Interno de trabajo Riesgos</a:t>
            </a:r>
          </a:p>
          <a:p>
            <a:endParaRPr lang="es-CO" sz="1200" dirty="0"/>
          </a:p>
        </p:txBody>
      </p:sp>
      <p:sp>
        <p:nvSpPr>
          <p:cNvPr id="103" name="CuadroTexto 102">
            <a:extLst>
              <a:ext uri="{FF2B5EF4-FFF2-40B4-BE49-F238E27FC236}">
                <a16:creationId xmlns:a16="http://schemas.microsoft.com/office/drawing/2014/main" id="{A65A96A6-E49F-4468-A8F1-60EE1872DF45}"/>
              </a:ext>
            </a:extLst>
          </p:cNvPr>
          <p:cNvSpPr txBox="1"/>
          <p:nvPr/>
        </p:nvSpPr>
        <p:spPr>
          <a:xfrm>
            <a:off x="6551314" y="3559842"/>
            <a:ext cx="2229381" cy="461665"/>
          </a:xfrm>
          <a:prstGeom prst="rect">
            <a:avLst/>
          </a:prstGeom>
          <a:noFill/>
        </p:spPr>
        <p:txBody>
          <a:bodyPr wrap="square" rtlCol="0">
            <a:spAutoFit/>
          </a:bodyPr>
          <a:lstStyle/>
          <a:p>
            <a:r>
              <a:rPr lang="es-CO" sz="1200" dirty="0"/>
              <a:t>Gerencia de Sociedades en Liquidación</a:t>
            </a:r>
          </a:p>
        </p:txBody>
      </p:sp>
      <p:sp>
        <p:nvSpPr>
          <p:cNvPr id="105" name="CuadroTexto 104">
            <a:extLst>
              <a:ext uri="{FF2B5EF4-FFF2-40B4-BE49-F238E27FC236}">
                <a16:creationId xmlns:a16="http://schemas.microsoft.com/office/drawing/2014/main" id="{016B1C39-14E0-4E62-851A-9C1B6FDBD961}"/>
              </a:ext>
            </a:extLst>
          </p:cNvPr>
          <p:cNvSpPr txBox="1"/>
          <p:nvPr/>
        </p:nvSpPr>
        <p:spPr>
          <a:xfrm>
            <a:off x="3613149" y="3543360"/>
            <a:ext cx="2327277" cy="276999"/>
          </a:xfrm>
          <a:prstGeom prst="rect">
            <a:avLst/>
          </a:prstGeom>
          <a:noFill/>
        </p:spPr>
        <p:txBody>
          <a:bodyPr wrap="square" rtlCol="0">
            <a:spAutoFit/>
          </a:bodyPr>
          <a:lstStyle/>
          <a:p>
            <a:r>
              <a:rPr lang="es-CO" sz="1200" dirty="0"/>
              <a:t>Gerencia de sociedades Activas</a:t>
            </a:r>
          </a:p>
        </p:txBody>
      </p:sp>
      <p:sp>
        <p:nvSpPr>
          <p:cNvPr id="107" name="CuadroTexto 106">
            <a:extLst>
              <a:ext uri="{FF2B5EF4-FFF2-40B4-BE49-F238E27FC236}">
                <a16:creationId xmlns:a16="http://schemas.microsoft.com/office/drawing/2014/main" id="{0C8F6EA3-57A3-4873-B213-074796A6F527}"/>
              </a:ext>
            </a:extLst>
          </p:cNvPr>
          <p:cNvSpPr txBox="1"/>
          <p:nvPr/>
        </p:nvSpPr>
        <p:spPr>
          <a:xfrm>
            <a:off x="3625367" y="3805229"/>
            <a:ext cx="1647826" cy="276999"/>
          </a:xfrm>
          <a:prstGeom prst="rect">
            <a:avLst/>
          </a:prstGeom>
          <a:noFill/>
        </p:spPr>
        <p:txBody>
          <a:bodyPr wrap="square" rtlCol="0">
            <a:spAutoFit/>
          </a:bodyPr>
          <a:lstStyle/>
          <a:p>
            <a:r>
              <a:rPr lang="es-CO" sz="1200" dirty="0"/>
              <a:t>Gerencia de Valoración</a:t>
            </a:r>
          </a:p>
        </p:txBody>
      </p:sp>
      <p:sp>
        <p:nvSpPr>
          <p:cNvPr id="109" name="CuadroTexto 108">
            <a:extLst>
              <a:ext uri="{FF2B5EF4-FFF2-40B4-BE49-F238E27FC236}">
                <a16:creationId xmlns:a16="http://schemas.microsoft.com/office/drawing/2014/main" id="{07CAC661-F375-4E13-B466-FFEB46A2A7F1}"/>
              </a:ext>
            </a:extLst>
          </p:cNvPr>
          <p:cNvSpPr txBox="1"/>
          <p:nvPr/>
        </p:nvSpPr>
        <p:spPr>
          <a:xfrm>
            <a:off x="6569680" y="3930781"/>
            <a:ext cx="2327277" cy="461665"/>
          </a:xfrm>
          <a:prstGeom prst="rect">
            <a:avLst/>
          </a:prstGeom>
          <a:noFill/>
        </p:spPr>
        <p:txBody>
          <a:bodyPr wrap="square" rtlCol="0">
            <a:spAutoFit/>
          </a:bodyPr>
          <a:lstStyle/>
          <a:p>
            <a:r>
              <a:rPr lang="es-CO" sz="1200" dirty="0"/>
              <a:t>Gerencia de Inmuebles / Muebles / GIT Rurales </a:t>
            </a:r>
          </a:p>
        </p:txBody>
      </p:sp>
      <p:sp>
        <p:nvSpPr>
          <p:cNvPr id="2" name="Rectángulo 1">
            <a:extLst>
              <a:ext uri="{FF2B5EF4-FFF2-40B4-BE49-F238E27FC236}">
                <a16:creationId xmlns:a16="http://schemas.microsoft.com/office/drawing/2014/main" id="{FA59B58B-7838-44A7-AA5D-5BE87014709C}"/>
              </a:ext>
            </a:extLst>
          </p:cNvPr>
          <p:cNvSpPr/>
          <p:nvPr/>
        </p:nvSpPr>
        <p:spPr>
          <a:xfrm>
            <a:off x="101687" y="5963698"/>
            <a:ext cx="955419" cy="461665"/>
          </a:xfrm>
          <a:prstGeom prst="rect">
            <a:avLst/>
          </a:prstGeom>
        </p:spPr>
        <p:txBody>
          <a:bodyPr wrap="square">
            <a:spAutoFit/>
          </a:bodyPr>
          <a:lstStyle/>
          <a:p>
            <a:r>
              <a:rPr lang="es-CO" sz="1200" dirty="0"/>
              <a:t>Gerencia de Contratos</a:t>
            </a:r>
          </a:p>
        </p:txBody>
      </p:sp>
      <p:sp>
        <p:nvSpPr>
          <p:cNvPr id="145" name="Rectángulo 144">
            <a:extLst>
              <a:ext uri="{FF2B5EF4-FFF2-40B4-BE49-F238E27FC236}">
                <a16:creationId xmlns:a16="http://schemas.microsoft.com/office/drawing/2014/main" id="{2B1BDDA1-8E98-496D-8BED-41EEDD87ED6D}"/>
              </a:ext>
            </a:extLst>
          </p:cNvPr>
          <p:cNvSpPr/>
          <p:nvPr/>
        </p:nvSpPr>
        <p:spPr>
          <a:xfrm>
            <a:off x="333375" y="2545416"/>
            <a:ext cx="11506200" cy="2014050"/>
          </a:xfrm>
          <a:prstGeom prst="rect">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a:p>
        </p:txBody>
      </p:sp>
      <p:sp>
        <p:nvSpPr>
          <p:cNvPr id="111" name="CuadroTexto 110">
            <a:extLst>
              <a:ext uri="{FF2B5EF4-FFF2-40B4-BE49-F238E27FC236}">
                <a16:creationId xmlns:a16="http://schemas.microsoft.com/office/drawing/2014/main" id="{8A382F2E-BC9A-4172-B241-BF440C11EBA2}"/>
              </a:ext>
            </a:extLst>
          </p:cNvPr>
          <p:cNvSpPr txBox="1"/>
          <p:nvPr/>
        </p:nvSpPr>
        <p:spPr>
          <a:xfrm>
            <a:off x="24606" y="5298137"/>
            <a:ext cx="1098344" cy="646331"/>
          </a:xfrm>
          <a:prstGeom prst="rect">
            <a:avLst/>
          </a:prstGeom>
          <a:noFill/>
        </p:spPr>
        <p:txBody>
          <a:bodyPr wrap="square" rtlCol="0">
            <a:spAutoFit/>
          </a:bodyPr>
          <a:lstStyle/>
          <a:p>
            <a:r>
              <a:rPr lang="es-CO" sz="1200" dirty="0"/>
              <a:t>Grupo interno de trabajo administrativo </a:t>
            </a:r>
          </a:p>
        </p:txBody>
      </p:sp>
      <p:sp>
        <p:nvSpPr>
          <p:cNvPr id="112" name="CuadroTexto 111">
            <a:extLst>
              <a:ext uri="{FF2B5EF4-FFF2-40B4-BE49-F238E27FC236}">
                <a16:creationId xmlns:a16="http://schemas.microsoft.com/office/drawing/2014/main" id="{9C9C171B-6E22-401C-8A54-8D9BD03AB2CC}"/>
              </a:ext>
            </a:extLst>
          </p:cNvPr>
          <p:cNvSpPr txBox="1"/>
          <p:nvPr/>
        </p:nvSpPr>
        <p:spPr>
          <a:xfrm>
            <a:off x="7408252" y="346689"/>
            <a:ext cx="1647826" cy="276999"/>
          </a:xfrm>
          <a:prstGeom prst="rect">
            <a:avLst/>
          </a:prstGeom>
          <a:solidFill>
            <a:schemeClr val="accent2">
              <a:lumMod val="20000"/>
              <a:lumOff val="80000"/>
            </a:schemeClr>
          </a:solidFill>
        </p:spPr>
        <p:txBody>
          <a:bodyPr wrap="square" rtlCol="0">
            <a:spAutoFit/>
          </a:bodyPr>
          <a:lstStyle/>
          <a:p>
            <a:pPr algn="ctr"/>
            <a:r>
              <a:rPr lang="es-CO" sz="1200" dirty="0"/>
              <a:t>PRESIDENCIA</a:t>
            </a:r>
          </a:p>
        </p:txBody>
      </p:sp>
      <p:sp>
        <p:nvSpPr>
          <p:cNvPr id="113" name="CuadroTexto 112">
            <a:extLst>
              <a:ext uri="{FF2B5EF4-FFF2-40B4-BE49-F238E27FC236}">
                <a16:creationId xmlns:a16="http://schemas.microsoft.com/office/drawing/2014/main" id="{157583EC-FCC3-4C01-93EA-1B47F5ABF79C}"/>
              </a:ext>
            </a:extLst>
          </p:cNvPr>
          <p:cNvSpPr txBox="1"/>
          <p:nvPr/>
        </p:nvSpPr>
        <p:spPr>
          <a:xfrm>
            <a:off x="9191625" y="2573890"/>
            <a:ext cx="2667000" cy="276999"/>
          </a:xfrm>
          <a:prstGeom prst="rect">
            <a:avLst/>
          </a:prstGeom>
          <a:solidFill>
            <a:schemeClr val="accent4">
              <a:lumMod val="60000"/>
              <a:lumOff val="40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s-CO" sz="1200" dirty="0">
                <a:solidFill>
                  <a:schemeClr val="tx1"/>
                </a:solidFill>
              </a:rPr>
              <a:t>Vicepresidencia Comercial</a:t>
            </a:r>
          </a:p>
        </p:txBody>
      </p:sp>
      <p:sp>
        <p:nvSpPr>
          <p:cNvPr id="114" name="CuadroTexto 113">
            <a:extLst>
              <a:ext uri="{FF2B5EF4-FFF2-40B4-BE49-F238E27FC236}">
                <a16:creationId xmlns:a16="http://schemas.microsoft.com/office/drawing/2014/main" id="{B5DBD93A-2583-490D-8C93-D5D4FE67FC38}"/>
              </a:ext>
            </a:extLst>
          </p:cNvPr>
          <p:cNvSpPr txBox="1"/>
          <p:nvPr/>
        </p:nvSpPr>
        <p:spPr>
          <a:xfrm>
            <a:off x="-38868" y="4629984"/>
            <a:ext cx="10768782" cy="276999"/>
          </a:xfrm>
          <a:prstGeom prst="rect">
            <a:avLst/>
          </a:prstGeom>
          <a:solidFill>
            <a:schemeClr val="accent6">
              <a:lumMod val="60000"/>
              <a:lumOff val="40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s-CO" sz="1200" dirty="0">
                <a:solidFill>
                  <a:schemeClr val="tx1"/>
                </a:solidFill>
              </a:rPr>
              <a:t>Vicepresidencia Administrativa y Financiera/ Vicepresidencia Jurídica</a:t>
            </a:r>
          </a:p>
        </p:txBody>
      </p:sp>
      <p:sp>
        <p:nvSpPr>
          <p:cNvPr id="64" name="Rectángulo 63">
            <a:extLst>
              <a:ext uri="{FF2B5EF4-FFF2-40B4-BE49-F238E27FC236}">
                <a16:creationId xmlns:a16="http://schemas.microsoft.com/office/drawing/2014/main" id="{9521A09C-670D-42AA-84FA-94DDAD192038}"/>
              </a:ext>
            </a:extLst>
          </p:cNvPr>
          <p:cNvSpPr/>
          <p:nvPr/>
        </p:nvSpPr>
        <p:spPr>
          <a:xfrm>
            <a:off x="3952066" y="4964570"/>
            <a:ext cx="1195729" cy="318806"/>
          </a:xfrm>
          <a:prstGeom prst="rect">
            <a:avLst/>
          </a:prstGeom>
          <a:solidFill>
            <a:schemeClr val="accent6">
              <a:lumMod val="75000"/>
            </a:schemeClr>
          </a:solidFill>
          <a:ln>
            <a:solidFill>
              <a:schemeClr val="accent6"/>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O" sz="800" dirty="0">
                <a:solidFill>
                  <a:schemeClr val="lt1"/>
                </a:solidFill>
              </a:rPr>
              <a:t>TE. TECNOLOGÍA</a:t>
            </a:r>
          </a:p>
        </p:txBody>
      </p:sp>
      <p:sp>
        <p:nvSpPr>
          <p:cNvPr id="66" name="CuadroTexto 65">
            <a:extLst>
              <a:ext uri="{FF2B5EF4-FFF2-40B4-BE49-F238E27FC236}">
                <a16:creationId xmlns:a16="http://schemas.microsoft.com/office/drawing/2014/main" id="{3924BC44-EC67-4D7B-A26D-63D333D92F0A}"/>
              </a:ext>
            </a:extLst>
          </p:cNvPr>
          <p:cNvSpPr txBox="1"/>
          <p:nvPr/>
        </p:nvSpPr>
        <p:spPr>
          <a:xfrm>
            <a:off x="352425" y="2561146"/>
            <a:ext cx="2666999" cy="276999"/>
          </a:xfrm>
          <a:prstGeom prst="rect">
            <a:avLst/>
          </a:prstGeom>
          <a:solidFill>
            <a:schemeClr val="accent2">
              <a:lumMod val="20000"/>
              <a:lumOff val="80000"/>
            </a:schemeClr>
          </a:solidFill>
        </p:spPr>
        <p:txBody>
          <a:bodyPr wrap="square" rtlCol="0">
            <a:spAutoFit/>
          </a:bodyPr>
          <a:lstStyle/>
          <a:p>
            <a:pPr algn="ctr"/>
            <a:r>
              <a:rPr lang="es-CO" sz="1200" dirty="0"/>
              <a:t>PRESIDENCIA</a:t>
            </a:r>
          </a:p>
        </p:txBody>
      </p:sp>
    </p:spTree>
    <p:extLst>
      <p:ext uri="{BB962C8B-B14F-4D97-AF65-F5344CB8AC3E}">
        <p14:creationId xmlns:p14="http://schemas.microsoft.com/office/powerpoint/2010/main" val="111114333"/>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50064" y="2989648"/>
            <a:ext cx="9143999" cy="769441"/>
          </a:xfrm>
          <a:prstGeom prst="rect">
            <a:avLst/>
          </a:prstGeom>
          <a:noFill/>
        </p:spPr>
        <p:txBody>
          <a:bodyPr wrap="square" rtlCol="0">
            <a:spAutoFit/>
          </a:bodyPr>
          <a:lstStyle/>
          <a:p>
            <a:pPr algn="ctr"/>
            <a:r>
              <a:rPr lang="es-ES" sz="4400" b="1" dirty="0">
                <a:solidFill>
                  <a:srgbClr val="002060"/>
                </a:solidFill>
              </a:rPr>
              <a:t>7. Informe CEMEX</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4307613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a 9">
            <a:extLst>
              <a:ext uri="{FF2B5EF4-FFF2-40B4-BE49-F238E27FC236}">
                <a16:creationId xmlns:a16="http://schemas.microsoft.com/office/drawing/2014/main" id="{51C1F371-95B4-4852-882C-5D8A7D460968}"/>
              </a:ext>
            </a:extLst>
          </p:cNvPr>
          <p:cNvGraphicFramePr>
            <a:graphicFrameLocks noGrp="1"/>
          </p:cNvGraphicFramePr>
          <p:nvPr>
            <p:extLst>
              <p:ext uri="{D42A27DB-BD31-4B8C-83A1-F6EECF244321}">
                <p14:modId xmlns:p14="http://schemas.microsoft.com/office/powerpoint/2010/main" val="2780331762"/>
              </p:ext>
            </p:extLst>
          </p:nvPr>
        </p:nvGraphicFramePr>
        <p:xfrm>
          <a:off x="1737573" y="1782034"/>
          <a:ext cx="9115957" cy="4708736"/>
        </p:xfrm>
        <a:graphic>
          <a:graphicData uri="http://schemas.openxmlformats.org/drawingml/2006/table">
            <a:tbl>
              <a:tblPr firstRow="1" firstCol="1" bandRow="1">
                <a:tableStyleId>{5C22544A-7EE6-4342-B048-85BDC9FD1C3A}</a:tableStyleId>
              </a:tblPr>
              <a:tblGrid>
                <a:gridCol w="1571717">
                  <a:extLst>
                    <a:ext uri="{9D8B030D-6E8A-4147-A177-3AD203B41FA5}">
                      <a16:colId xmlns:a16="http://schemas.microsoft.com/office/drawing/2014/main" val="2082035829"/>
                    </a:ext>
                  </a:extLst>
                </a:gridCol>
                <a:gridCol w="2879706">
                  <a:extLst>
                    <a:ext uri="{9D8B030D-6E8A-4147-A177-3AD203B41FA5}">
                      <a16:colId xmlns:a16="http://schemas.microsoft.com/office/drawing/2014/main" val="538895202"/>
                    </a:ext>
                  </a:extLst>
                </a:gridCol>
                <a:gridCol w="2332267">
                  <a:extLst>
                    <a:ext uri="{9D8B030D-6E8A-4147-A177-3AD203B41FA5}">
                      <a16:colId xmlns:a16="http://schemas.microsoft.com/office/drawing/2014/main" val="3324135866"/>
                    </a:ext>
                  </a:extLst>
                </a:gridCol>
                <a:gridCol w="2332267">
                  <a:extLst>
                    <a:ext uri="{9D8B030D-6E8A-4147-A177-3AD203B41FA5}">
                      <a16:colId xmlns:a16="http://schemas.microsoft.com/office/drawing/2014/main" val="3057069922"/>
                    </a:ext>
                  </a:extLst>
                </a:gridCol>
              </a:tblGrid>
              <a:tr h="287358">
                <a:tc>
                  <a:txBody>
                    <a:bodyPr/>
                    <a:lstStyle/>
                    <a:p>
                      <a:pPr algn="ctr">
                        <a:lnSpc>
                          <a:spcPct val="100000"/>
                        </a:lnSpc>
                        <a:spcAft>
                          <a:spcPts val="0"/>
                        </a:spcAft>
                      </a:pPr>
                      <a:r>
                        <a:rPr lang="es-CO" sz="1000" dirty="0">
                          <a:solidFill>
                            <a:schemeClr val="bg1"/>
                          </a:solidFill>
                          <a:effectLst/>
                          <a:latin typeface="+mn-lt"/>
                        </a:rPr>
                        <a:t>ACTIVOS </a:t>
                      </a:r>
                      <a:endParaRPr lang="es-CO" sz="1000" dirty="0">
                        <a:solidFill>
                          <a:schemeClr val="bg1"/>
                        </a:solidFill>
                        <a:effectLst/>
                        <a:latin typeface="+mn-lt"/>
                        <a:ea typeface="Calibri" panose="020F0502020204030204" pitchFamily="34" charset="0"/>
                        <a:cs typeface="Times New Roman" panose="02020603050405020304" pitchFamily="18" charset="0"/>
                      </a:endParaRPr>
                    </a:p>
                  </a:txBody>
                  <a:tcPr marL="40553" marR="405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nSpc>
                          <a:spcPct val="107000"/>
                        </a:lnSpc>
                        <a:spcAft>
                          <a:spcPts val="0"/>
                        </a:spcAft>
                      </a:pPr>
                      <a:r>
                        <a:rPr lang="es-CO" sz="1000" dirty="0">
                          <a:solidFill>
                            <a:schemeClr val="bg1"/>
                          </a:solidFill>
                          <a:effectLst/>
                          <a:latin typeface="+mn-lt"/>
                        </a:rPr>
                        <a:t>ESQUEMA DEPOSITARIO D.N.E. (contratos suscritos sin autorización de la Entidad)</a:t>
                      </a:r>
                      <a:endParaRPr lang="es-CO" sz="1000" dirty="0">
                        <a:solidFill>
                          <a:schemeClr val="bg1"/>
                        </a:solidFill>
                        <a:effectLst/>
                        <a:latin typeface="+mn-lt"/>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07000"/>
                        </a:lnSpc>
                        <a:spcAft>
                          <a:spcPts val="0"/>
                        </a:spcAft>
                      </a:pPr>
                      <a:r>
                        <a:rPr lang="es-CO" sz="1000" dirty="0">
                          <a:solidFill>
                            <a:schemeClr val="bg1"/>
                          </a:solidFill>
                          <a:effectLst/>
                          <a:latin typeface="+mn-lt"/>
                          <a:ea typeface="Calibri" panose="020F0502020204030204" pitchFamily="34" charset="0"/>
                          <a:cs typeface="Times New Roman" panose="02020603050405020304" pitchFamily="18" charset="0"/>
                        </a:rPr>
                        <a:t>Acuerdos logrados con CEMEX </a:t>
                      </a:r>
                    </a:p>
                  </a:txBody>
                  <a:tcPr marL="40553" marR="405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07000"/>
                        </a:lnSpc>
                        <a:spcAft>
                          <a:spcPts val="0"/>
                        </a:spcAft>
                      </a:pPr>
                      <a:r>
                        <a:rPr lang="es-CO" sz="1000" dirty="0">
                          <a:solidFill>
                            <a:schemeClr val="bg1"/>
                          </a:solidFill>
                          <a:effectLst/>
                          <a:latin typeface="+mn-lt"/>
                          <a:ea typeface="Calibri" panose="020F0502020204030204" pitchFamily="34" charset="0"/>
                          <a:cs typeface="Times New Roman" panose="02020603050405020304" pitchFamily="18" charset="0"/>
                        </a:rPr>
                        <a:t>Aspectos por resolver en cuanto a las condiciones económicas </a:t>
                      </a:r>
                    </a:p>
                  </a:txBody>
                  <a:tcPr marL="40553" marR="405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1797252093"/>
                  </a:ext>
                </a:extLst>
              </a:tr>
              <a:tr h="723487">
                <a:tc>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FINCA MONTERREY</a:t>
                      </a:r>
                    </a:p>
                    <a:p>
                      <a:pPr>
                        <a:lnSpc>
                          <a:spcPct val="107000"/>
                        </a:lnSpc>
                        <a:spcAft>
                          <a:spcPts val="0"/>
                        </a:spcAft>
                      </a:pPr>
                      <a:r>
                        <a:rPr lang="es-CO" sz="1000" dirty="0">
                          <a:solidFill>
                            <a:schemeClr val="tx1"/>
                          </a:solidFill>
                          <a:effectLst/>
                          <a:latin typeface="Arial Narrow" panose="020B0606020202030204" pitchFamily="34" charset="0"/>
                        </a:rPr>
                        <a:t>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Canon anual de 12 millones de pesos. (contrato de arrendamiento suscrito sin autorización de la Entidad)</a:t>
                      </a:r>
                    </a:p>
                    <a:p>
                      <a:pPr>
                        <a:lnSpc>
                          <a:spcPct val="107000"/>
                        </a:lnSpc>
                        <a:spcAft>
                          <a:spcPts val="0"/>
                        </a:spcAft>
                      </a:pPr>
                      <a:r>
                        <a:rPr lang="es-CO" sz="1000" dirty="0">
                          <a:solidFill>
                            <a:schemeClr val="tx1"/>
                          </a:solidFill>
                          <a:effectLst/>
                          <a:latin typeface="Arial Narrow" panose="020B0606020202030204" pitchFamily="34" charset="0"/>
                        </a:rPr>
                        <a:t>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Canon anual de 49 millones de pesos. </a:t>
                      </a:r>
                    </a:p>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Retroactivo sobre lo dejado de pagar por CEMEX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2341482"/>
                  </a:ext>
                </a:extLst>
              </a:tr>
              <a:tr h="731523">
                <a:tc rowSpan="4">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ZONA FRANCA</a:t>
                      </a:r>
                    </a:p>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endParaRPr lang="es-CO" sz="1000" dirty="0">
                        <a:solidFill>
                          <a:schemeClr val="tx1"/>
                        </a:solidFill>
                        <a:effectLst/>
                        <a:latin typeface="Arial Narrow" panose="020B0606020202030204" pitchFamily="34" charset="0"/>
                      </a:endParaRPr>
                    </a:p>
                    <a:p>
                      <a:pPr>
                        <a:lnSpc>
                          <a:spcPct val="107000"/>
                        </a:lnSpc>
                        <a:spcAft>
                          <a:spcPts val="0"/>
                        </a:spcAft>
                      </a:pPr>
                      <a:r>
                        <a:rPr lang="es-CO" sz="1000" dirty="0">
                          <a:solidFill>
                            <a:schemeClr val="tx1"/>
                          </a:solidFill>
                          <a:effectLst/>
                          <a:latin typeface="Arial Narrow" panose="020B0606020202030204" pitchFamily="34" charset="0"/>
                        </a:rPr>
                        <a:t>TITULO MINERO  </a:t>
                      </a:r>
                    </a:p>
                    <a:p>
                      <a:pPr>
                        <a:lnSpc>
                          <a:spcPct val="107000"/>
                        </a:lnSpc>
                        <a:spcAft>
                          <a:spcPts val="0"/>
                        </a:spcAft>
                      </a:pPr>
                      <a:r>
                        <a:rPr lang="es-CO" sz="1000" dirty="0">
                          <a:solidFill>
                            <a:schemeClr val="tx1"/>
                          </a:solidFill>
                          <a:effectLst/>
                          <a:latin typeface="Arial Narrow" panose="020B0606020202030204" pitchFamily="34" charset="0"/>
                        </a:rPr>
                        <a:t>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6 % EBITDA del negocio cementero. </a:t>
                      </a:r>
                    </a:p>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lang="es-CO" sz="1000" dirty="0">
                        <a:effectLst/>
                        <a:latin typeface="Arial Narrow" panose="020B0606020202030204" pitchFamily="34" charset="0"/>
                      </a:endParaRPr>
                    </a:p>
                    <a:p>
                      <a:pPr marL="0" marR="0" lvl="0" indent="0" algn="just" defTabSz="914400" rtl="0" eaLnBrk="1" fontAlgn="auto" latinLnBrk="0" hangingPunct="1">
                        <a:lnSpc>
                          <a:spcPct val="107000"/>
                        </a:lnSpc>
                        <a:spcBef>
                          <a:spcPts val="0"/>
                        </a:spcBef>
                        <a:spcAft>
                          <a:spcPts val="0"/>
                        </a:spcAft>
                        <a:buClrTx/>
                        <a:buSzTx/>
                        <a:buFontTx/>
                        <a:buNone/>
                        <a:tabLst/>
                        <a:defRPr/>
                      </a:pPr>
                      <a:r>
                        <a:rPr lang="es-CO" sz="1000" dirty="0">
                          <a:effectLst/>
                          <a:latin typeface="Arial Narrow" panose="020B0606020202030204" pitchFamily="34" charset="0"/>
                        </a:rPr>
                        <a:t>1.7% de las ventas netas del negocio cementero (sin tope) siempre que la Zona Franca este Vigente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Pago de los intereses sobre créditos desembolsados por Cemex (a través de la Corporación financiera vinculada al Grupo Cemex) a favor de ZOMAM durante la etapa preoperativa, en caso de pérdida de la autorización  para operar como Zona Franca. </a:t>
                      </a:r>
                    </a:p>
                    <a:p>
                      <a:pPr algn="just">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Fórmula propuesta por SAE: Liquidación de Zomam. Pago de pasivos hasta concurrencia de los activos. En discusión del texto con Cemex. </a:t>
                      </a: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28007475"/>
                  </a:ext>
                </a:extLst>
              </a:tr>
              <a:tr h="870428">
                <a:tc vMerge="1">
                  <a:txBody>
                    <a:bodyPr/>
                    <a:lstStyle/>
                    <a:p>
                      <a:endParaRPr lang="es-CO"/>
                    </a:p>
                  </a:txBody>
                  <a:tcPr/>
                </a:tc>
                <a:tc vMerge="1">
                  <a:txBody>
                    <a:bodyPr/>
                    <a:lstStyle/>
                    <a:p>
                      <a:endParaRPr lang="es-CO"/>
                    </a:p>
                  </a:txBody>
                  <a:tcPr/>
                </a:tc>
                <a:tc>
                  <a:txBody>
                    <a:bodyPr/>
                    <a:lstStyle/>
                    <a:p>
                      <a:pPr>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0"/>
                        </a:spcAft>
                        <a:buClrTx/>
                        <a:buSzTx/>
                        <a:buFontTx/>
                        <a:buNone/>
                        <a:tabLst/>
                        <a:defRPr/>
                      </a:pPr>
                      <a:r>
                        <a:rPr lang="es-CO" sz="1000" dirty="0">
                          <a:effectLst/>
                          <a:latin typeface="Arial Narrow" panose="020B0606020202030204" pitchFamily="34" charset="0"/>
                        </a:rPr>
                        <a:t>1.2% de las ventas netas del negocio cementero (sin tope) en caso de perder la autorización para operar como Zona Franca </a:t>
                      </a:r>
                    </a:p>
                    <a:p>
                      <a:pPr>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s-CO"/>
                    </a:p>
                  </a:txBody>
                  <a:tcPr/>
                </a:tc>
                <a:extLst>
                  <a:ext uri="{0D108BD9-81ED-4DB2-BD59-A6C34878D82A}">
                    <a16:rowId xmlns:a16="http://schemas.microsoft.com/office/drawing/2014/main" val="1539768668"/>
                  </a:ext>
                </a:extLst>
              </a:tr>
              <a:tr h="723487">
                <a:tc vMerge="1">
                  <a:txBody>
                    <a:bodyPr/>
                    <a:lstStyle/>
                    <a:p>
                      <a:endParaRPr lang="es-CO"/>
                    </a:p>
                  </a:txBody>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No contemplado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endParaRPr lang="es-CO" sz="1000" dirty="0">
                        <a:effectLst/>
                        <a:latin typeface="Arial Narrow" panose="020B0606020202030204" pitchFamily="34" charset="0"/>
                      </a:endParaRPr>
                    </a:p>
                    <a:p>
                      <a:pPr marL="0" marR="0" lvl="0" indent="0" algn="just" defTabSz="914400" rtl="0" eaLnBrk="1" fontAlgn="auto" latinLnBrk="0" hangingPunct="1">
                        <a:lnSpc>
                          <a:spcPct val="107000"/>
                        </a:lnSpc>
                        <a:spcBef>
                          <a:spcPts val="0"/>
                        </a:spcBef>
                        <a:spcAft>
                          <a:spcPts val="0"/>
                        </a:spcAft>
                        <a:buClrTx/>
                        <a:buSzTx/>
                        <a:buFontTx/>
                        <a:buNone/>
                        <a:tabLst/>
                        <a:defRPr/>
                      </a:pPr>
                      <a:r>
                        <a:rPr lang="es-CO" sz="1000" dirty="0">
                          <a:effectLst/>
                          <a:latin typeface="Arial Narrow" panose="020B0606020202030204" pitchFamily="34" charset="0"/>
                        </a:rPr>
                        <a:t>50% del factor UPME por la explotación efectuada a la mina durante la etapa preoperativa </a:t>
                      </a:r>
                    </a:p>
                    <a:p>
                      <a:pPr algn="just">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00914558"/>
                  </a:ext>
                </a:extLst>
              </a:tr>
              <a:tr h="1002749">
                <a:tc vMerge="1">
                  <a:txBody>
                    <a:bodyPr/>
                    <a:lstStyle/>
                    <a:p>
                      <a:endParaRPr lang="es-CO"/>
                    </a:p>
                  </a:txBody>
                  <a:tcPr/>
                </a:tc>
                <a:tc>
                  <a:txBody>
                    <a:bodyPr/>
                    <a:lstStyle/>
                    <a:p>
                      <a:pPr>
                        <a:lnSpc>
                          <a:spcPct val="107000"/>
                        </a:lnSpc>
                        <a:spcAft>
                          <a:spcPts val="0"/>
                        </a:spcAft>
                      </a:pPr>
                      <a:r>
                        <a:rPr lang="es-CO" sz="1000" dirty="0">
                          <a:solidFill>
                            <a:schemeClr val="tx1"/>
                          </a:solidFill>
                          <a:effectLst/>
                          <a:latin typeface="Arial Narrow" panose="020B0606020202030204" pitchFamily="34" charset="0"/>
                        </a:rPr>
                        <a:t> </a:t>
                      </a:r>
                    </a:p>
                    <a:p>
                      <a:pPr>
                        <a:lnSpc>
                          <a:spcPct val="107000"/>
                        </a:lnSpc>
                        <a:spcAft>
                          <a:spcPts val="0"/>
                        </a:spcAft>
                      </a:pPr>
                      <a:r>
                        <a:rPr lang="es-CO" sz="1000" dirty="0">
                          <a:solidFill>
                            <a:schemeClr val="tx1"/>
                          </a:solidFill>
                          <a:effectLst/>
                          <a:latin typeface="Arial Narrow" panose="020B0606020202030204" pitchFamily="34" charset="0"/>
                        </a:rPr>
                        <a:t>No contemplado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lang="es-CO" sz="1000" dirty="0">
                        <a:effectLst/>
                        <a:latin typeface="Arial Narrow" panose="020B0606020202030204" pitchFamily="34"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s-CO" sz="1000" dirty="0">
                          <a:effectLst/>
                          <a:latin typeface="Arial Narrow" panose="020B0606020202030204" pitchFamily="34" charset="0"/>
                        </a:rPr>
                        <a:t>Pago mínimo anual de entrada por 1000 millones de pesos. </a:t>
                      </a: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0"/>
                        </a:spcAft>
                      </a:pPr>
                      <a:endParaRPr lang="es-CO" sz="10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40553" marR="405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4356412"/>
                  </a:ext>
                </a:extLst>
              </a:tr>
            </a:tbl>
          </a:graphicData>
        </a:graphic>
      </p:graphicFrame>
      <p:sp>
        <p:nvSpPr>
          <p:cNvPr id="9" name="Rectángulo 1">
            <a:extLst>
              <a:ext uri="{FF2B5EF4-FFF2-40B4-BE49-F238E27FC236}">
                <a16:creationId xmlns:a16="http://schemas.microsoft.com/office/drawing/2014/main" id="{9FCC9556-61CB-4293-A82D-3BA14E2FD8C0}"/>
              </a:ext>
            </a:extLst>
          </p:cNvPr>
          <p:cNvSpPr/>
          <p:nvPr/>
        </p:nvSpPr>
        <p:spPr>
          <a:xfrm>
            <a:off x="0" y="6500653"/>
            <a:ext cx="12192000" cy="35734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7">
            <a:extLst>
              <a:ext uri="{FF2B5EF4-FFF2-40B4-BE49-F238E27FC236}">
                <a16:creationId xmlns:a16="http://schemas.microsoft.com/office/drawing/2014/main" id="{D37D31FC-EB73-480F-9A14-225AF7A70308}"/>
              </a:ext>
            </a:extLst>
          </p:cNvPr>
          <p:cNvSpPr txBox="1"/>
          <p:nvPr/>
        </p:nvSpPr>
        <p:spPr>
          <a:xfrm>
            <a:off x="869204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
        <p:nvSpPr>
          <p:cNvPr id="8" name="Rectángulo 7">
            <a:extLst>
              <a:ext uri="{FF2B5EF4-FFF2-40B4-BE49-F238E27FC236}">
                <a16:creationId xmlns:a16="http://schemas.microsoft.com/office/drawing/2014/main" id="{53851E12-13C6-4785-8FC3-81E2C4616F8A}"/>
              </a:ext>
            </a:extLst>
          </p:cNvPr>
          <p:cNvSpPr/>
          <p:nvPr/>
        </p:nvSpPr>
        <p:spPr>
          <a:xfrm>
            <a:off x="2883091" y="965387"/>
            <a:ext cx="7228318" cy="725583"/>
          </a:xfrm>
          <a:prstGeom prst="rect">
            <a:avLst/>
          </a:prstGeom>
        </p:spPr>
        <p:txBody>
          <a:bodyPr wrap="square">
            <a:spAutoFit/>
          </a:bodyPr>
          <a:lstStyle/>
          <a:p>
            <a:pPr algn="ctr">
              <a:lnSpc>
                <a:spcPct val="105000"/>
              </a:lnSpc>
              <a:spcAft>
                <a:spcPts val="800"/>
              </a:spcAft>
            </a:pPr>
            <a:r>
              <a:rPr lang="es-CO" sz="2000" b="1" dirty="0">
                <a:solidFill>
                  <a:srgbClr val="002060"/>
                </a:solidFill>
              </a:rPr>
              <a:t>SOBRE LAS CONDICIONES ECONÓMICAS PARA LA EXPLOTACIÓN DE LOS ACTIVOS DE LA SOCIEDAD C.I. CALIZAS Y MINERALES    </a:t>
            </a:r>
          </a:p>
        </p:txBody>
      </p:sp>
      <p:pic>
        <p:nvPicPr>
          <p:cNvPr id="12" name="Imagen 11">
            <a:extLst>
              <a:ext uri="{FF2B5EF4-FFF2-40B4-BE49-F238E27FC236}">
                <a16:creationId xmlns:a16="http://schemas.microsoft.com/office/drawing/2014/main" id="{8B8E5D33-5F60-4A8D-9F51-7F9BB20688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908313" cy="1071697"/>
          </a:xfrm>
          <a:prstGeom prst="rect">
            <a:avLst/>
          </a:prstGeom>
        </p:spPr>
      </p:pic>
      <p:pic>
        <p:nvPicPr>
          <p:cNvPr id="13" name="Imagen 12">
            <a:extLst>
              <a:ext uri="{FF2B5EF4-FFF2-40B4-BE49-F238E27FC236}">
                <a16:creationId xmlns:a16="http://schemas.microsoft.com/office/drawing/2014/main" id="{384C7288-20BF-4BF6-8B79-181A316719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31" y="11243"/>
            <a:ext cx="2486440" cy="963495"/>
          </a:xfrm>
          <a:prstGeom prst="rect">
            <a:avLst/>
          </a:prstGeom>
        </p:spPr>
      </p:pic>
      <p:pic>
        <p:nvPicPr>
          <p:cNvPr id="15" name="Imagen 14">
            <a:extLst>
              <a:ext uri="{FF2B5EF4-FFF2-40B4-BE49-F238E27FC236}">
                <a16:creationId xmlns:a16="http://schemas.microsoft.com/office/drawing/2014/main" id="{BF2B68BC-3892-4AD4-A20A-93EF607C79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7787" y="29804"/>
            <a:ext cx="3044213" cy="985080"/>
          </a:xfrm>
          <a:prstGeom prst="rect">
            <a:avLst/>
          </a:prstGeom>
        </p:spPr>
      </p:pic>
    </p:spTree>
    <p:extLst>
      <p:ext uri="{BB962C8B-B14F-4D97-AF65-F5344CB8AC3E}">
        <p14:creationId xmlns:p14="http://schemas.microsoft.com/office/powerpoint/2010/main" val="17978688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AEA0D72-301B-403F-8941-06A1DEB7C847}"/>
              </a:ext>
            </a:extLst>
          </p:cNvPr>
          <p:cNvSpPr/>
          <p:nvPr/>
        </p:nvSpPr>
        <p:spPr>
          <a:xfrm>
            <a:off x="622852" y="1184844"/>
            <a:ext cx="11131826" cy="5689506"/>
          </a:xfrm>
          <a:prstGeom prst="rect">
            <a:avLst/>
          </a:prstGeom>
        </p:spPr>
        <p:txBody>
          <a:bodyPr wrap="square">
            <a:spAutoFit/>
          </a:bodyPr>
          <a:lstStyle/>
          <a:p>
            <a:pPr algn="just" defTabSz="914400">
              <a:lnSpc>
                <a:spcPct val="105000"/>
              </a:lnSpc>
              <a:spcAft>
                <a:spcPts val="600"/>
              </a:spcAft>
              <a:defRPr/>
            </a:pPr>
            <a:r>
              <a:rPr lang="es-CO" sz="1600" b="1" u="sng" dirty="0">
                <a:solidFill>
                  <a:prstClr val="black"/>
                </a:solidFill>
                <a:latin typeface="Arial Narrow" panose="020B0606020202030204" pitchFamily="34" charset="0"/>
              </a:rPr>
              <a:t>SOBRE LA CLAUSULA DE INDEMNIDAD </a:t>
            </a:r>
          </a:p>
          <a:p>
            <a:pPr algn="just" defTabSz="914400">
              <a:defRPr/>
            </a:pPr>
            <a:endParaRPr lang="es-CO" sz="1600" b="1" u="sng" dirty="0">
              <a:solidFill>
                <a:prstClr val="black"/>
              </a:solidFill>
              <a:latin typeface="Arial Narrow" panose="020B0606020202030204" pitchFamily="34" charset="0"/>
            </a:endParaRPr>
          </a:p>
          <a:p>
            <a:pPr marL="214313" indent="-214313" algn="just">
              <a:lnSpc>
                <a:spcPct val="150000"/>
              </a:lnSpc>
              <a:buFont typeface="Arial" panose="020B0604020202020204" pitchFamily="34" charset="0"/>
              <a:buChar char="•"/>
              <a:defRPr/>
            </a:pPr>
            <a:r>
              <a:rPr lang="es-CO" sz="1600" dirty="0">
                <a:solidFill>
                  <a:prstClr val="black"/>
                </a:solidFill>
                <a:latin typeface="Arial Narrow" panose="020B0606020202030204" pitchFamily="34" charset="0"/>
              </a:rPr>
              <a:t>Se logró acuerdo con Cemex sobre el texto. SAE exigió: i) Incorporar una cláusula de indemnidad a favor del Estado Colombiano frente a posibles demandas que a nivel nacional o internacional pretenda adelantar CEMEX derivadas del cumplimiento de los contratos suscritos por el depositario de la extinta D.N.E. y, ii) Hacer las declaraciones de buena fe y las  demás necesarias, por parte de CEMEX, que garanticen la transparencia de la negociación actual de cara a las investigaciones que actualmente adelanta el Departamento de Justicia de Estados Unidos en contra de CEMEX. </a:t>
            </a:r>
          </a:p>
          <a:p>
            <a:pPr algn="just" defTabSz="914400">
              <a:defRPr/>
            </a:pPr>
            <a:endParaRPr lang="es-CO" sz="1600" b="1" u="sng" dirty="0">
              <a:solidFill>
                <a:prstClr val="black"/>
              </a:solidFill>
              <a:latin typeface="Arial Narrow" panose="020B0606020202030204" pitchFamily="34" charset="0"/>
            </a:endParaRPr>
          </a:p>
          <a:p>
            <a:pPr algn="just" defTabSz="914400">
              <a:defRPr/>
            </a:pPr>
            <a:r>
              <a:rPr lang="es-CO" sz="1600" b="1" u="sng" dirty="0">
                <a:solidFill>
                  <a:prstClr val="black"/>
                </a:solidFill>
                <a:latin typeface="Arial Narrow" panose="020B0606020202030204" pitchFamily="34" charset="0"/>
              </a:rPr>
              <a:t>SITUACIONES ADICIONALES PARA LA OPERACIÓN DEL PROYECTO.  </a:t>
            </a:r>
          </a:p>
          <a:p>
            <a:pPr algn="just" defTabSz="914400">
              <a:defRPr/>
            </a:pPr>
            <a:endParaRPr lang="es-CO" sz="1600" u="sng" dirty="0">
              <a:solidFill>
                <a:prstClr val="black"/>
              </a:solidFill>
              <a:latin typeface="Arial Narrow" panose="020B0606020202030204" pitchFamily="34" charset="0"/>
            </a:endParaRPr>
          </a:p>
          <a:p>
            <a:pPr marL="214313" indent="-214313" algn="just" defTabSz="914400">
              <a:lnSpc>
                <a:spcPct val="150000"/>
              </a:lnSpc>
              <a:buFont typeface="Arial" panose="020B0604020202020204" pitchFamily="34" charset="0"/>
              <a:buChar char="•"/>
              <a:defRPr/>
            </a:pPr>
            <a:r>
              <a:rPr lang="es-CO" sz="1600" dirty="0">
                <a:solidFill>
                  <a:prstClr val="black"/>
                </a:solidFill>
                <a:latin typeface="Arial Narrow" panose="020B0606020202030204" pitchFamily="34" charset="0"/>
              </a:rPr>
              <a:t>Autorización para la Ampliación de la Zona Franca por parte del Ministerio de Comercio, Industria y Turismo. Trámite en el cual resulta relevante el Nivel de inversión que pueda exigir el Ministerio para aprobar dicha ampliación.    </a:t>
            </a:r>
          </a:p>
          <a:p>
            <a:pPr marL="214313" indent="-214313" algn="just" defTabSz="914400">
              <a:lnSpc>
                <a:spcPct val="150000"/>
              </a:lnSpc>
              <a:buFont typeface="Arial" panose="020B0604020202020204" pitchFamily="34" charset="0"/>
              <a:buChar char="•"/>
              <a:defRPr/>
            </a:pPr>
            <a:r>
              <a:rPr lang="es-CO" sz="1600" dirty="0">
                <a:solidFill>
                  <a:prstClr val="black"/>
                </a:solidFill>
                <a:latin typeface="Arial Narrow" panose="020B0606020202030204" pitchFamily="34" charset="0"/>
              </a:rPr>
              <a:t>Ampliación de la capacidad de la Licencia Ambiental p</a:t>
            </a:r>
            <a:r>
              <a:rPr lang="es-CO" sz="1600" dirty="0" err="1">
                <a:solidFill>
                  <a:prstClr val="black"/>
                </a:solidFill>
                <a:latin typeface="Arial Narrow" panose="020B0606020202030204" pitchFamily="34" charset="0"/>
              </a:rPr>
              <a:t>or</a:t>
            </a:r>
            <a:r>
              <a:rPr lang="es-CO" sz="1600" dirty="0">
                <a:solidFill>
                  <a:prstClr val="black"/>
                </a:solidFill>
                <a:latin typeface="Arial Narrow" panose="020B0606020202030204" pitchFamily="34" charset="0"/>
              </a:rPr>
              <a:t> parte de Corantioquia.  Actualmente la licencia ambiental permite una explotación de 250 mil toneladas por año. Cemex ha manifestado que el proyecto sólo es viable  si se permite la explotación de por lo menos 1 millón de toneladas por año. </a:t>
            </a:r>
          </a:p>
          <a:p>
            <a:pPr marL="257175" indent="-257175" algn="just" defTabSz="914400">
              <a:lnSpc>
                <a:spcPct val="105000"/>
              </a:lnSpc>
              <a:spcAft>
                <a:spcPts val="600"/>
              </a:spcAft>
              <a:buFont typeface="+mj-lt"/>
              <a:buAutoNum type="arabicPeriod" startAt="2"/>
              <a:defRPr/>
            </a:pPr>
            <a:endParaRPr lang="es-CO" sz="1600" dirty="0">
              <a:solidFill>
                <a:prstClr val="black"/>
              </a:solidFill>
              <a:latin typeface="Calibri"/>
            </a:endParaRPr>
          </a:p>
          <a:p>
            <a:pPr marL="257175" indent="-257175" algn="just" defTabSz="914400">
              <a:lnSpc>
                <a:spcPct val="105000"/>
              </a:lnSpc>
              <a:spcAft>
                <a:spcPts val="600"/>
              </a:spcAft>
              <a:buFont typeface="+mj-lt"/>
              <a:buAutoNum type="arabicPeriod" startAt="2"/>
              <a:defRPr/>
            </a:pPr>
            <a:endParaRPr lang="es-CO" sz="1600" dirty="0">
              <a:solidFill>
                <a:prstClr val="black"/>
              </a:solidFill>
              <a:latin typeface="Calibri"/>
            </a:endParaRPr>
          </a:p>
        </p:txBody>
      </p:sp>
      <p:sp>
        <p:nvSpPr>
          <p:cNvPr id="10" name="Rectángulo 1">
            <a:extLst>
              <a:ext uri="{FF2B5EF4-FFF2-40B4-BE49-F238E27FC236}">
                <a16:creationId xmlns:a16="http://schemas.microsoft.com/office/drawing/2014/main" id="{3EAFBB52-451D-4CAB-96E2-C03B7821F6AB}"/>
              </a:ext>
            </a:extLst>
          </p:cNvPr>
          <p:cNvSpPr/>
          <p:nvPr/>
        </p:nvSpPr>
        <p:spPr>
          <a:xfrm>
            <a:off x="-1"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defRPr/>
            </a:pPr>
            <a:endParaRPr lang="es-ES" dirty="0">
              <a:solidFill>
                <a:prstClr val="white"/>
              </a:solidFill>
              <a:latin typeface="Calibri"/>
            </a:endParaRPr>
          </a:p>
        </p:txBody>
      </p:sp>
      <p:pic>
        <p:nvPicPr>
          <p:cNvPr id="5" name="Imagen 4">
            <a:extLst>
              <a:ext uri="{FF2B5EF4-FFF2-40B4-BE49-F238E27FC236}">
                <a16:creationId xmlns:a16="http://schemas.microsoft.com/office/drawing/2014/main" id="{A63A682E-DAF1-4476-A0BC-A1B57D01EF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6" name="Imagen 5">
            <a:extLst>
              <a:ext uri="{FF2B5EF4-FFF2-40B4-BE49-F238E27FC236}">
                <a16:creationId xmlns:a16="http://schemas.microsoft.com/office/drawing/2014/main" id="{F5E44A00-F2B4-46A6-BC8F-DB64D7BD8F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7" name="Imagen 6">
            <a:extLst>
              <a:ext uri="{FF2B5EF4-FFF2-40B4-BE49-F238E27FC236}">
                <a16:creationId xmlns:a16="http://schemas.microsoft.com/office/drawing/2014/main" id="{74EE5F51-14F5-45FB-9085-3495F52A4F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8" name="CuadroTexto 7">
            <a:extLst>
              <a:ext uri="{FF2B5EF4-FFF2-40B4-BE49-F238E27FC236}">
                <a16:creationId xmlns:a16="http://schemas.microsoft.com/office/drawing/2014/main" id="{A03A20B5-5F31-4054-8D72-6B7376F3C990}"/>
              </a:ext>
            </a:extLst>
          </p:cNvPr>
          <p:cNvSpPr txBox="1"/>
          <p:nvPr/>
        </p:nvSpPr>
        <p:spPr>
          <a:xfrm>
            <a:off x="869204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8683183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33526" y="5327376"/>
            <a:ext cx="9134474" cy="134198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r>
              <a:rPr lang="es-ES" sz="1350" dirty="0">
                <a:solidFill>
                  <a:schemeClr val="tx1"/>
                </a:solidFill>
              </a:rPr>
              <a:t>Es posible solicitar una nueva audiencia de conciliación ante la Procuraduría General de la Nación para conocimiento de la Jurisdicción Contenciosa – Administrativa, lo que significa que el acuerdo deberá ser avalado por el Tribunal Administrativo.  </a:t>
            </a:r>
          </a:p>
        </p:txBody>
      </p:sp>
      <p:graphicFrame>
        <p:nvGraphicFramePr>
          <p:cNvPr id="5" name="Diagrama 4">
            <a:extLst>
              <a:ext uri="{FF2B5EF4-FFF2-40B4-BE49-F238E27FC236}">
                <a16:creationId xmlns:a16="http://schemas.microsoft.com/office/drawing/2014/main" id="{188905A4-5455-41CE-A295-9E62593C17E6}"/>
              </a:ext>
            </a:extLst>
          </p:cNvPr>
          <p:cNvGraphicFramePr/>
          <p:nvPr>
            <p:extLst/>
          </p:nvPr>
        </p:nvGraphicFramePr>
        <p:xfrm>
          <a:off x="2239618" y="2109582"/>
          <a:ext cx="7960838" cy="31869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ítulo 1">
            <a:extLst>
              <a:ext uri="{FF2B5EF4-FFF2-40B4-BE49-F238E27FC236}">
                <a16:creationId xmlns:a16="http://schemas.microsoft.com/office/drawing/2014/main" id="{99FFE0DB-17AB-4E73-8AD7-8E835C4E3ABB}"/>
              </a:ext>
            </a:extLst>
          </p:cNvPr>
          <p:cNvSpPr>
            <a:spLocks noGrp="1"/>
          </p:cNvSpPr>
          <p:nvPr>
            <p:ph type="ctrTitle"/>
          </p:nvPr>
        </p:nvSpPr>
        <p:spPr>
          <a:xfrm>
            <a:off x="2662237" y="1561481"/>
            <a:ext cx="6858000" cy="517244"/>
          </a:xfrm>
        </p:spPr>
        <p:txBody>
          <a:bodyPr>
            <a:noAutofit/>
          </a:bodyPr>
          <a:lstStyle/>
          <a:p>
            <a:r>
              <a:rPr lang="es-CO" sz="2800" b="1" dirty="0">
                <a:solidFill>
                  <a:srgbClr val="002060"/>
                </a:solidFill>
                <a:latin typeface="+mn-lt"/>
                <a:ea typeface="+mn-ea"/>
                <a:cs typeface="+mn-cs"/>
              </a:rPr>
              <a:t>En cuanto a la Conciliación Prejudicial</a:t>
            </a:r>
          </a:p>
        </p:txBody>
      </p:sp>
      <p:pic>
        <p:nvPicPr>
          <p:cNvPr id="8" name="Imagen 7">
            <a:extLst>
              <a:ext uri="{FF2B5EF4-FFF2-40B4-BE49-F238E27FC236}">
                <a16:creationId xmlns:a16="http://schemas.microsoft.com/office/drawing/2014/main" id="{86555888-18FD-4B1F-BF3D-D2ED8B20B19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9" name="Imagen 8">
            <a:extLst>
              <a:ext uri="{FF2B5EF4-FFF2-40B4-BE49-F238E27FC236}">
                <a16:creationId xmlns:a16="http://schemas.microsoft.com/office/drawing/2014/main" id="{CAA42469-A402-4220-8DC4-130FBE6759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3" name="Imagen 12">
            <a:extLst>
              <a:ext uri="{FF2B5EF4-FFF2-40B4-BE49-F238E27FC236}">
                <a16:creationId xmlns:a16="http://schemas.microsoft.com/office/drawing/2014/main" id="{82E5B9CA-5B4A-4798-B4B0-566949615F8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
        <p:nvSpPr>
          <p:cNvPr id="15" name="Rectángulo 1">
            <a:extLst>
              <a:ext uri="{FF2B5EF4-FFF2-40B4-BE49-F238E27FC236}">
                <a16:creationId xmlns:a16="http://schemas.microsoft.com/office/drawing/2014/main" id="{645E096B-276E-4CA1-9533-556F85F7DF08}"/>
              </a:ext>
            </a:extLst>
          </p:cNvPr>
          <p:cNvSpPr/>
          <p:nvPr/>
        </p:nvSpPr>
        <p:spPr>
          <a:xfrm>
            <a:off x="-1"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defRPr/>
            </a:pPr>
            <a:endParaRPr lang="es-ES" dirty="0">
              <a:solidFill>
                <a:prstClr val="white"/>
              </a:solidFill>
              <a:latin typeface="Calibri"/>
            </a:endParaRPr>
          </a:p>
        </p:txBody>
      </p:sp>
      <p:sp>
        <p:nvSpPr>
          <p:cNvPr id="16" name="CuadroTexto 15">
            <a:extLst>
              <a:ext uri="{FF2B5EF4-FFF2-40B4-BE49-F238E27FC236}">
                <a16:creationId xmlns:a16="http://schemas.microsoft.com/office/drawing/2014/main" id="{9723C94A-2380-4F15-A5F6-2F57F2C23E97}"/>
              </a:ext>
            </a:extLst>
          </p:cNvPr>
          <p:cNvSpPr txBox="1"/>
          <p:nvPr/>
        </p:nvSpPr>
        <p:spPr>
          <a:xfrm>
            <a:off x="869204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Activas</a:t>
            </a:r>
          </a:p>
        </p:txBody>
      </p:sp>
    </p:spTree>
    <p:extLst>
      <p:ext uri="{BB962C8B-B14F-4D97-AF65-F5344CB8AC3E}">
        <p14:creationId xmlns:p14="http://schemas.microsoft.com/office/powerpoint/2010/main" val="14684529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086678" y="2989648"/>
            <a:ext cx="9143999" cy="769441"/>
          </a:xfrm>
          <a:prstGeom prst="rect">
            <a:avLst/>
          </a:prstGeom>
          <a:noFill/>
        </p:spPr>
        <p:txBody>
          <a:bodyPr wrap="square" rtlCol="0">
            <a:spAutoFit/>
          </a:bodyPr>
          <a:lstStyle/>
          <a:p>
            <a:pPr algn="ctr"/>
            <a:r>
              <a:rPr lang="es-ES" sz="4400" b="1" dirty="0">
                <a:solidFill>
                  <a:srgbClr val="002060"/>
                </a:solidFill>
              </a:rPr>
              <a:t>8. Informe ENERTOLIMA S.A</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1842767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0703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9" name="CuadroTexto 8">
            <a:extLst>
              <a:ext uri="{FF2B5EF4-FFF2-40B4-BE49-F238E27FC236}">
                <a16:creationId xmlns:a16="http://schemas.microsoft.com/office/drawing/2014/main" id="{5C3A59F8-C71E-4EC2-92F7-EC3A6B4259BD}"/>
              </a:ext>
            </a:extLst>
          </p:cNvPr>
          <p:cNvSpPr txBox="1"/>
          <p:nvPr/>
        </p:nvSpPr>
        <p:spPr>
          <a:xfrm>
            <a:off x="819509" y="2367171"/>
            <a:ext cx="10472468" cy="2123658"/>
          </a:xfrm>
          <a:prstGeom prst="rect">
            <a:avLst/>
          </a:prstGeom>
          <a:noFill/>
        </p:spPr>
        <p:txBody>
          <a:bodyPr wrap="square" rtlCol="0">
            <a:spAutoFit/>
          </a:bodyPr>
          <a:lstStyle/>
          <a:p>
            <a:pPr algn="ctr"/>
            <a:endParaRPr lang="es-CO" b="1" dirty="0">
              <a:solidFill>
                <a:srgbClr val="000A8B"/>
              </a:solidFill>
            </a:endParaRPr>
          </a:p>
          <a:p>
            <a:pPr algn="ctr"/>
            <a:r>
              <a:rPr lang="es-CO" sz="3000" b="1" dirty="0">
                <a:solidFill>
                  <a:srgbClr val="000A8B"/>
                </a:solidFill>
              </a:rPr>
              <a:t>ENAJENACIÓN GRUPO DE ACCIONES DE PROPIEDAD DE LAS SOCIEDADES MNV S.A. EN LIQUIDACIÓN JUDICIAL Y GAS KPITAL GR S.A. EN LIQUIDACIÓN JUDICIAL </a:t>
            </a:r>
          </a:p>
          <a:p>
            <a:pPr algn="ctr"/>
            <a:endParaRPr lang="es-ES" sz="2400" b="1" dirty="0">
              <a:solidFill>
                <a:srgbClr val="000A8B"/>
              </a:solidFill>
              <a:latin typeface="Lato Bold"/>
              <a:cs typeface="Lato Bold"/>
            </a:endParaRPr>
          </a:p>
        </p:txBody>
      </p:sp>
    </p:spTree>
    <p:extLst>
      <p:ext uri="{BB962C8B-B14F-4D97-AF65-F5344CB8AC3E}">
        <p14:creationId xmlns:p14="http://schemas.microsoft.com/office/powerpoint/2010/main" val="1038885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57125"/>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16" name="Rectángulo 15">
            <a:extLst>
              <a:ext uri="{FF2B5EF4-FFF2-40B4-BE49-F238E27FC236}">
                <a16:creationId xmlns:a16="http://schemas.microsoft.com/office/drawing/2014/main" id="{6B4D3F8F-EA3F-4A20-A046-AA1C4A186E7D}"/>
              </a:ext>
            </a:extLst>
          </p:cNvPr>
          <p:cNvSpPr/>
          <p:nvPr/>
        </p:nvSpPr>
        <p:spPr>
          <a:xfrm>
            <a:off x="310551" y="1848144"/>
            <a:ext cx="11430000" cy="5016758"/>
          </a:xfrm>
          <a:prstGeom prst="rect">
            <a:avLst/>
          </a:prstGeom>
          <a:noFill/>
        </p:spPr>
        <p:txBody>
          <a:bodyPr wrap="square">
            <a:spAutoFit/>
          </a:bodyPr>
          <a:lstStyle/>
          <a:p>
            <a:pPr algn="just"/>
            <a:endParaRPr lang="es-CO" sz="2000" b="1" dirty="0"/>
          </a:p>
          <a:p>
            <a:pPr marL="342900" indent="-342900" algn="just">
              <a:buFont typeface="Arial" panose="020B0604020202020204" pitchFamily="34" charset="0"/>
              <a:buChar char="•"/>
            </a:pPr>
            <a:r>
              <a:rPr lang="es-CO" sz="2800" dirty="0"/>
              <a:t>La Fiscalía 44 Delegada de extinción de dominio, dentro del Proceso 12561 E.D, mediante Resolución de fecha 19 de julio de 2013, inició el trámite de extinción de dominio respecto de la participación accionaria de MNV S.A. EN LIQUIDACIÓN JUDICIAL (Matrícula 30675 NIT 823000088-3)  y GAS KPITAL GR S.A. EN LIQUIDACIÓN JUDICIAL (Matrícula 1033442 NIT 830075064-4) empresas pertenecientes al denominado Grupo Nule, dentro de la sociedad KAPITAL ENERGY S.A., correspondientes a un 66,66% de las acciones.</a:t>
            </a:r>
          </a:p>
          <a:p>
            <a:pPr algn="just"/>
            <a:endParaRPr lang="es-CO" sz="2800" dirty="0"/>
          </a:p>
          <a:p>
            <a:pPr marL="342900" indent="-342900" algn="just">
              <a:buFont typeface="Arial" panose="020B0604020202020204" pitchFamily="34" charset="0"/>
              <a:buChar char="•"/>
            </a:pPr>
            <a:endParaRPr lang="es-CO" sz="2800" dirty="0"/>
          </a:p>
          <a:p>
            <a:pPr algn="just"/>
            <a:endParaRPr lang="es-CO" sz="2000" dirty="0"/>
          </a:p>
        </p:txBody>
      </p:sp>
      <p:sp>
        <p:nvSpPr>
          <p:cNvPr id="17" name="CuadroTexto 16">
            <a:extLst>
              <a:ext uri="{FF2B5EF4-FFF2-40B4-BE49-F238E27FC236}">
                <a16:creationId xmlns:a16="http://schemas.microsoft.com/office/drawing/2014/main" id="{F9630F39-CE05-4B6C-AF8B-F85C826AC52F}"/>
              </a:ext>
            </a:extLst>
          </p:cNvPr>
          <p:cNvSpPr txBox="1"/>
          <p:nvPr/>
        </p:nvSpPr>
        <p:spPr>
          <a:xfrm>
            <a:off x="1484851" y="1445096"/>
            <a:ext cx="8464492" cy="584775"/>
          </a:xfrm>
          <a:prstGeom prst="rect">
            <a:avLst/>
          </a:prstGeom>
          <a:noFill/>
        </p:spPr>
        <p:txBody>
          <a:bodyPr wrap="square" rtlCol="0">
            <a:spAutoFit/>
          </a:bodyPr>
          <a:lstStyle/>
          <a:p>
            <a:pPr algn="ctr"/>
            <a:r>
              <a:rPr lang="es-CO" sz="3200" b="1" dirty="0">
                <a:solidFill>
                  <a:srgbClr val="000A8B"/>
                </a:solidFill>
              </a:rPr>
              <a:t>ANTECEDENTES</a:t>
            </a:r>
          </a:p>
        </p:txBody>
      </p:sp>
    </p:spTree>
    <p:extLst>
      <p:ext uri="{BB962C8B-B14F-4D97-AF65-F5344CB8AC3E}">
        <p14:creationId xmlns:p14="http://schemas.microsoft.com/office/powerpoint/2010/main" val="8066199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92171" y="6539792"/>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7" name="Rectángulo 6">
            <a:extLst>
              <a:ext uri="{FF2B5EF4-FFF2-40B4-BE49-F238E27FC236}">
                <a16:creationId xmlns:a16="http://schemas.microsoft.com/office/drawing/2014/main" id="{3A0A7B99-1B3D-44F2-B237-0A164469C2B5}"/>
              </a:ext>
            </a:extLst>
          </p:cNvPr>
          <p:cNvSpPr/>
          <p:nvPr/>
        </p:nvSpPr>
        <p:spPr>
          <a:xfrm>
            <a:off x="301925" y="1229025"/>
            <a:ext cx="11447252" cy="5509200"/>
          </a:xfrm>
          <a:prstGeom prst="rect">
            <a:avLst/>
          </a:prstGeom>
        </p:spPr>
        <p:txBody>
          <a:bodyPr wrap="square">
            <a:spAutoFit/>
          </a:bodyPr>
          <a:lstStyle/>
          <a:p>
            <a:pPr marL="342900" indent="-342900" algn="just">
              <a:buFont typeface="Arial" panose="020B0604020202020204" pitchFamily="34" charset="0"/>
              <a:buChar char="•"/>
            </a:pPr>
            <a:endParaRPr lang="es-CO" sz="2000" dirty="0"/>
          </a:p>
          <a:p>
            <a:pPr marL="342900" indent="-342900" algn="just">
              <a:buFont typeface="Arial" panose="020B0604020202020204" pitchFamily="34" charset="0"/>
              <a:buChar char="•"/>
            </a:pPr>
            <a:r>
              <a:rPr lang="es-CO" sz="2400" dirty="0"/>
              <a:t>El único activo de la sociedad lo constituían un grupo de acciones en la sociedad Compañía Energética del Tolima S.A. E.S.P. – ENERTOLIMA S.A. E.S.P. </a:t>
            </a:r>
          </a:p>
          <a:p>
            <a:pPr marL="342900" indent="-342900" algn="just">
              <a:buFont typeface="Arial" panose="020B0604020202020204" pitchFamily="34" charset="0"/>
              <a:buChar char="•"/>
            </a:pPr>
            <a:endParaRPr lang="es-CO" sz="2400" dirty="0"/>
          </a:p>
          <a:p>
            <a:pPr marL="342900" indent="-342900" algn="just">
              <a:buFont typeface="Arial" panose="020B0604020202020204" pitchFamily="34" charset="0"/>
              <a:buChar char="•"/>
            </a:pPr>
            <a:r>
              <a:rPr lang="es-CO" sz="2400" dirty="0"/>
              <a:t>Dado que era imposible el desarrollo del objeto social de KPITAL ENERGY S.A., los accionistas sometieron a consideración del máximo órgano de representación, la decisión de declarar la disolución y liquidación de la sociedad. El día 12 de junio de 2017 los accionistas de KAPITAL ENERGY S.A. decidieron emitir voto favorable a la disolución y liquidación de la sociedad.</a:t>
            </a:r>
          </a:p>
          <a:p>
            <a:pPr marL="342900" indent="-342900" algn="just">
              <a:buFont typeface="Arial" panose="020B0604020202020204" pitchFamily="34" charset="0"/>
              <a:buChar char="•"/>
            </a:pPr>
            <a:endParaRPr lang="es-CO" sz="2400" dirty="0"/>
          </a:p>
          <a:p>
            <a:pPr marL="342900" indent="-342900" algn="just">
              <a:buFont typeface="Arial" panose="020B0604020202020204" pitchFamily="34" charset="0"/>
              <a:buChar char="•"/>
            </a:pPr>
            <a:r>
              <a:rPr lang="es-ES" sz="2400" dirty="0"/>
              <a:t>El día 12 de diciembre de 2017, en reunión extraordinaria de carácter universal de la Asamblea de Accionistas en la que se puso de presente el informe de los liquidadores, se dio aprobación al inventario del patrimonio social y se sometió a votación la distribución del remanente. </a:t>
            </a:r>
          </a:p>
          <a:p>
            <a:pPr marL="342900" indent="-342900" algn="just">
              <a:buFont typeface="Arial" panose="020B0604020202020204" pitchFamily="34" charset="0"/>
              <a:buChar char="•"/>
            </a:pPr>
            <a:endParaRPr lang="es-CO" sz="2000" dirty="0"/>
          </a:p>
        </p:txBody>
      </p:sp>
    </p:spTree>
    <p:extLst>
      <p:ext uri="{BB962C8B-B14F-4D97-AF65-F5344CB8AC3E}">
        <p14:creationId xmlns:p14="http://schemas.microsoft.com/office/powerpoint/2010/main" val="29954827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9735" y="653062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7" name="Rectángulo 6">
            <a:extLst>
              <a:ext uri="{FF2B5EF4-FFF2-40B4-BE49-F238E27FC236}">
                <a16:creationId xmlns:a16="http://schemas.microsoft.com/office/drawing/2014/main" id="{4DB9AD21-BCC0-491C-BA53-293BE5A37131}"/>
              </a:ext>
            </a:extLst>
          </p:cNvPr>
          <p:cNvSpPr/>
          <p:nvPr/>
        </p:nvSpPr>
        <p:spPr>
          <a:xfrm>
            <a:off x="508959" y="1026337"/>
            <a:ext cx="10883292" cy="1015663"/>
          </a:xfrm>
          <a:prstGeom prst="rect">
            <a:avLst/>
          </a:prstGeom>
        </p:spPr>
        <p:txBody>
          <a:bodyPr wrap="square">
            <a:spAutoFit/>
          </a:bodyPr>
          <a:lstStyle/>
          <a:p>
            <a:pPr marL="342900" indent="-342900" algn="just">
              <a:buFont typeface="Arial" panose="020B0604020202020204" pitchFamily="34" charset="0"/>
              <a:buChar char="•"/>
            </a:pPr>
            <a:endParaRPr lang="es-CO" sz="2000" dirty="0"/>
          </a:p>
          <a:p>
            <a:pPr marL="342900" indent="-342900" algn="just">
              <a:buFont typeface="Arial" panose="020B0604020202020204" pitchFamily="34" charset="0"/>
              <a:buChar char="•"/>
            </a:pPr>
            <a:r>
              <a:rPr lang="es-CO" sz="2000" dirty="0"/>
              <a:t>L</a:t>
            </a:r>
            <a:r>
              <a:rPr lang="es-ES" sz="2000" dirty="0"/>
              <a:t>a distribución del remanente del activo (único activo acciones en “ENERTOLIMA”), de acuerdo a la participación en la sociedad en liquidación, correspondió al siguiente escenario de distribución: </a:t>
            </a:r>
          </a:p>
        </p:txBody>
      </p:sp>
      <p:pic>
        <p:nvPicPr>
          <p:cNvPr id="13" name="Imagen 12">
            <a:extLst>
              <a:ext uri="{FF2B5EF4-FFF2-40B4-BE49-F238E27FC236}">
                <a16:creationId xmlns:a16="http://schemas.microsoft.com/office/drawing/2014/main" id="{6CD8DFEE-0A47-4D5E-BC98-91CBA1571145}"/>
              </a:ext>
            </a:extLst>
          </p:cNvPr>
          <p:cNvPicPr>
            <a:picLocks noChangeAspect="1"/>
          </p:cNvPicPr>
          <p:nvPr/>
        </p:nvPicPr>
        <p:blipFill>
          <a:blip r:embed="rId5"/>
          <a:stretch>
            <a:fillRect/>
          </a:stretch>
        </p:blipFill>
        <p:spPr>
          <a:xfrm>
            <a:off x="1375794" y="2151735"/>
            <a:ext cx="9085278" cy="4547515"/>
          </a:xfrm>
          <a:prstGeom prst="rect">
            <a:avLst/>
          </a:prstGeom>
        </p:spPr>
      </p:pic>
      <p:sp>
        <p:nvSpPr>
          <p:cNvPr id="4" name="Cerrar llave 3">
            <a:extLst>
              <a:ext uri="{FF2B5EF4-FFF2-40B4-BE49-F238E27FC236}">
                <a16:creationId xmlns:a16="http://schemas.microsoft.com/office/drawing/2014/main" id="{2FE27710-12B4-4CCD-A1CB-16DB5BA81CEF}"/>
              </a:ext>
            </a:extLst>
          </p:cNvPr>
          <p:cNvSpPr/>
          <p:nvPr/>
        </p:nvSpPr>
        <p:spPr>
          <a:xfrm>
            <a:off x="10239555" y="4451230"/>
            <a:ext cx="388188" cy="152687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5" name="CuadroTexto 4">
            <a:extLst>
              <a:ext uri="{FF2B5EF4-FFF2-40B4-BE49-F238E27FC236}">
                <a16:creationId xmlns:a16="http://schemas.microsoft.com/office/drawing/2014/main" id="{ADE8D32A-3B10-440D-848F-D9E445CEAED8}"/>
              </a:ext>
            </a:extLst>
          </p:cNvPr>
          <p:cNvSpPr txBox="1"/>
          <p:nvPr/>
        </p:nvSpPr>
        <p:spPr>
          <a:xfrm>
            <a:off x="10816206" y="5025689"/>
            <a:ext cx="875561" cy="369332"/>
          </a:xfrm>
          <a:prstGeom prst="rect">
            <a:avLst/>
          </a:prstGeom>
          <a:noFill/>
        </p:spPr>
        <p:txBody>
          <a:bodyPr wrap="none" rtlCol="0">
            <a:spAutoFit/>
          </a:bodyPr>
          <a:lstStyle/>
          <a:p>
            <a:r>
              <a:rPr lang="es-CO" b="1" dirty="0">
                <a:solidFill>
                  <a:schemeClr val="accent1">
                    <a:lumMod val="75000"/>
                  </a:schemeClr>
                </a:solidFill>
              </a:rPr>
              <a:t>33.33%</a:t>
            </a:r>
          </a:p>
        </p:txBody>
      </p:sp>
    </p:spTree>
    <p:extLst>
      <p:ext uri="{BB962C8B-B14F-4D97-AF65-F5344CB8AC3E}">
        <p14:creationId xmlns:p14="http://schemas.microsoft.com/office/powerpoint/2010/main" val="32297273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07034" y="654050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7" name="Rectángulo 6">
            <a:extLst>
              <a:ext uri="{FF2B5EF4-FFF2-40B4-BE49-F238E27FC236}">
                <a16:creationId xmlns:a16="http://schemas.microsoft.com/office/drawing/2014/main" id="{F8D86FBF-308D-4B89-8104-72DBDC0A080D}"/>
              </a:ext>
            </a:extLst>
          </p:cNvPr>
          <p:cNvSpPr/>
          <p:nvPr/>
        </p:nvSpPr>
        <p:spPr>
          <a:xfrm>
            <a:off x="379562" y="1452444"/>
            <a:ext cx="11434612" cy="4678204"/>
          </a:xfrm>
          <a:prstGeom prst="rect">
            <a:avLst/>
          </a:prstGeom>
        </p:spPr>
        <p:txBody>
          <a:bodyPr wrap="square">
            <a:spAutoFit/>
          </a:bodyPr>
          <a:lstStyle/>
          <a:p>
            <a:pPr algn="just"/>
            <a:endParaRPr lang="es-CO" dirty="0"/>
          </a:p>
          <a:p>
            <a:pPr marL="342900" indent="-342900" algn="just">
              <a:buFont typeface="Arial" panose="020B0604020202020204" pitchFamily="34" charset="0"/>
              <a:buChar char="•"/>
            </a:pPr>
            <a:r>
              <a:rPr lang="es-CO" sz="2000" dirty="0"/>
              <a:t>El acta en virtud de la cual se adelantó la distribución del remanente de la sociedad Kapital Energy S.A.S. en liquidación fue remitida a la sociedad Compañía Energética del Tolima S.A. E.S.P. – ENERTOLIMA S.A. E.S.P., quien procedió a adelantar las inscripciones del caso.</a:t>
            </a:r>
          </a:p>
          <a:p>
            <a:pPr marL="342900" indent="-342900" algn="just">
              <a:buFont typeface="Arial" panose="020B0604020202020204" pitchFamily="34" charset="0"/>
              <a:buChar char="•"/>
            </a:pPr>
            <a:endParaRPr lang="es-CO" sz="2000" dirty="0"/>
          </a:p>
          <a:p>
            <a:pPr marL="285750" indent="-285750" algn="just">
              <a:buFont typeface="Arial" panose="020B0604020202020204" pitchFamily="34" charset="0"/>
              <a:buChar char="•"/>
            </a:pPr>
            <a:r>
              <a:rPr lang="es-CO" sz="2000" dirty="0"/>
              <a:t>El paquete accionario que administra la SAE en la sociedad ENERTOLIMA S.A es propiedad de las sociedades MNV S.A. EN LIQUIDACIÓN JUDICIAL y GAS KPITAL GR S.A. EN LIQUIDACIÓN JUDICIAL, sociedades inmersas en un proceso de liquidación judicial, que en la actualidad se encuentra cerrado, por autos de la Superintendencia de Sociedades.  </a:t>
            </a:r>
          </a:p>
          <a:p>
            <a:pPr marL="285750" indent="-285750" algn="just">
              <a:buFont typeface="Arial" panose="020B0604020202020204" pitchFamily="34" charset="0"/>
              <a:buChar char="•"/>
            </a:pPr>
            <a:endParaRPr lang="es-CO" sz="2000" dirty="0"/>
          </a:p>
          <a:p>
            <a:pPr marL="285750" indent="-285750" algn="just">
              <a:buFont typeface="Arial" panose="020B0604020202020204" pitchFamily="34" charset="0"/>
              <a:buChar char="•"/>
            </a:pPr>
            <a:r>
              <a:rPr lang="es-CO" sz="2000" dirty="0"/>
              <a:t>Debido a que l</a:t>
            </a:r>
            <a:r>
              <a:rPr lang="es-ES" sz="2000" dirty="0">
                <a:ea typeface="MS Mincho" panose="02020609040205080304" pitchFamily="49" charset="-128"/>
              </a:rPr>
              <a:t>a resolución 015 de 2018 expedida por la CREG, cambia la remuneración de la actividad de distribución de energía eléctrica se estima que se afectarán los ingresos de la sociedad </a:t>
            </a:r>
            <a:r>
              <a:rPr lang="es-CO" sz="2000" dirty="0"/>
              <a:t>ENERTOLIMA S.A, por lo que se hace necesario realizar una inversión del orden de los 425.000 millones en 5 años, recursos que deben aportar los socios de acuerdo a su participación accionaria, esto es, SAE debe desembolsar lo correspondiente al 33.33% de las acciones que administra. </a:t>
            </a:r>
          </a:p>
        </p:txBody>
      </p:sp>
    </p:spTree>
    <p:extLst>
      <p:ext uri="{BB962C8B-B14F-4D97-AF65-F5344CB8AC3E}">
        <p14:creationId xmlns:p14="http://schemas.microsoft.com/office/powerpoint/2010/main" val="19640291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07034" y="6550223"/>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273" y="115705"/>
            <a:ext cx="2079970" cy="1168099"/>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4" name="Rectángulo 3">
            <a:extLst>
              <a:ext uri="{FF2B5EF4-FFF2-40B4-BE49-F238E27FC236}">
                <a16:creationId xmlns:a16="http://schemas.microsoft.com/office/drawing/2014/main" id="{2AFBE674-16AD-42F6-828F-761500C509B7}"/>
              </a:ext>
            </a:extLst>
          </p:cNvPr>
          <p:cNvSpPr/>
          <p:nvPr/>
        </p:nvSpPr>
        <p:spPr>
          <a:xfrm>
            <a:off x="441894" y="1566205"/>
            <a:ext cx="11372280" cy="5047536"/>
          </a:xfrm>
          <a:prstGeom prst="rect">
            <a:avLst/>
          </a:prstGeom>
        </p:spPr>
        <p:txBody>
          <a:bodyPr wrap="square">
            <a:spAutoFit/>
          </a:bodyPr>
          <a:lstStyle/>
          <a:p>
            <a:pPr algn="ctr"/>
            <a:r>
              <a:rPr lang="es-CO" sz="2800" b="1" dirty="0"/>
              <a:t>MOTIVACIÓN DE LA ENAJENACIÓN </a:t>
            </a:r>
          </a:p>
          <a:p>
            <a:pPr marL="285750" indent="-285750" algn="just">
              <a:buFont typeface="Arial" panose="020B0604020202020204" pitchFamily="34" charset="0"/>
              <a:buChar char="•"/>
            </a:pPr>
            <a:endParaRPr lang="es-CO" dirty="0"/>
          </a:p>
          <a:p>
            <a:pPr marL="285750" indent="-285750" algn="just">
              <a:buFont typeface="Arial" panose="020B0604020202020204" pitchFamily="34" charset="0"/>
              <a:buChar char="•"/>
            </a:pPr>
            <a:r>
              <a:rPr lang="es-CO" sz="2400" dirty="0"/>
              <a:t>La SAE no está facultada legalmente para incluir dentro del presupuesto del FRISCO, los recursos necesarios para realizar inversiones en las sociedades que administra, esto, debido a que la ley 1708 de 2014, actual código de extinción de dominio,  al establecer en su artículo 105, que declarada la extinción sobre las acciones y cuotas sociales, y en el evento de procederse a la liquidación de la sociedad, las deudas a cargo de ésta serán canceladas con el producto de la venta de bienes y hasta concurrencia del valor de los activos, respetando las prelaciones legales, derogando de esta forma, tácitamente lo señalado en el artículo 6 del Decreto 4320 de 2007, que establecía la alternativa de que las deudas sociales, en caso que no sea procedente la enajenación de los bienes sociales, fueran canceladas con los recurso del FRISCO.</a:t>
            </a:r>
          </a:p>
          <a:p>
            <a:pPr algn="just"/>
            <a:endParaRPr lang="es-CO" dirty="0"/>
          </a:p>
          <a:p>
            <a:pPr algn="just"/>
            <a:endParaRPr lang="es-ES" dirty="0"/>
          </a:p>
        </p:txBody>
      </p:sp>
    </p:spTree>
    <p:extLst>
      <p:ext uri="{BB962C8B-B14F-4D97-AF65-F5344CB8AC3E}">
        <p14:creationId xmlns:p14="http://schemas.microsoft.com/office/powerpoint/2010/main" val="20081735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5459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0FFD89E6-84FC-4B91-8BE2-F3C242F58544}"/>
              </a:ext>
            </a:extLst>
          </p:cNvPr>
          <p:cNvSpPr txBox="1"/>
          <p:nvPr/>
        </p:nvSpPr>
        <p:spPr>
          <a:xfrm>
            <a:off x="6820559" y="656390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a:t>
            </a:r>
          </a:p>
        </p:txBody>
      </p:sp>
      <p:sp>
        <p:nvSpPr>
          <p:cNvPr id="82" name="CuadroTexto 81">
            <a:extLst>
              <a:ext uri="{FF2B5EF4-FFF2-40B4-BE49-F238E27FC236}">
                <a16:creationId xmlns:a16="http://schemas.microsoft.com/office/drawing/2014/main" id="{DAEE84B5-2B61-40C9-BA18-96A60C7DA318}"/>
              </a:ext>
            </a:extLst>
          </p:cNvPr>
          <p:cNvSpPr txBox="1"/>
          <p:nvPr/>
        </p:nvSpPr>
        <p:spPr>
          <a:xfrm>
            <a:off x="435801" y="1341387"/>
            <a:ext cx="5965000" cy="369332"/>
          </a:xfrm>
          <a:prstGeom prst="rect">
            <a:avLst/>
          </a:prstGeom>
          <a:solidFill>
            <a:srgbClr val="002060"/>
          </a:solidFill>
        </p:spPr>
        <p:txBody>
          <a:bodyPr wrap="square" rtlCol="0">
            <a:spAutoFit/>
          </a:bodyPr>
          <a:lstStyle/>
          <a:p>
            <a:pPr lvl="0" algn="ctr"/>
            <a:r>
              <a:rPr lang="es-CO" dirty="0">
                <a:solidFill>
                  <a:schemeClr val="bg1"/>
                </a:solidFill>
              </a:rPr>
              <a:t>Desventajas de no realizar la enajenación </a:t>
            </a:r>
          </a:p>
        </p:txBody>
      </p:sp>
      <p:cxnSp>
        <p:nvCxnSpPr>
          <p:cNvPr id="10" name="Conector recto 9">
            <a:extLst>
              <a:ext uri="{FF2B5EF4-FFF2-40B4-BE49-F238E27FC236}">
                <a16:creationId xmlns:a16="http://schemas.microsoft.com/office/drawing/2014/main" id="{AF6AE9BE-64EC-4DBA-8DE5-2C11042899E1}"/>
              </a:ext>
            </a:extLst>
          </p:cNvPr>
          <p:cNvCxnSpPr>
            <a:cxnSpLocks/>
          </p:cNvCxnSpPr>
          <p:nvPr/>
        </p:nvCxnSpPr>
        <p:spPr>
          <a:xfrm>
            <a:off x="6581274" y="1273310"/>
            <a:ext cx="0" cy="5079285"/>
          </a:xfrm>
          <a:prstGeom prst="line">
            <a:avLst/>
          </a:prstGeom>
        </p:spPr>
        <p:style>
          <a:lnRef idx="1">
            <a:schemeClr val="accent1"/>
          </a:lnRef>
          <a:fillRef idx="0">
            <a:schemeClr val="accent1"/>
          </a:fillRef>
          <a:effectRef idx="0">
            <a:schemeClr val="accent1"/>
          </a:effectRef>
          <a:fontRef idx="minor">
            <a:schemeClr val="tx1"/>
          </a:fontRef>
        </p:style>
      </p:cxnSp>
      <p:pic>
        <p:nvPicPr>
          <p:cNvPr id="21" name="Imagen 20">
            <a:extLst>
              <a:ext uri="{FF2B5EF4-FFF2-40B4-BE49-F238E27FC236}">
                <a16:creationId xmlns:a16="http://schemas.microsoft.com/office/drawing/2014/main" id="{C19111CD-D3C3-404F-812A-E3EBFD01EA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007" y="50750"/>
            <a:ext cx="2079970" cy="1168099"/>
          </a:xfrm>
          <a:prstGeom prst="rect">
            <a:avLst/>
          </a:prstGeom>
        </p:spPr>
      </p:pic>
      <p:pic>
        <p:nvPicPr>
          <p:cNvPr id="22" name="Imagen 21">
            <a:extLst>
              <a:ext uri="{FF2B5EF4-FFF2-40B4-BE49-F238E27FC236}">
                <a16:creationId xmlns:a16="http://schemas.microsoft.com/office/drawing/2014/main" id="{30C12B40-374E-47E3-BC10-D392D1B3E1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23" name="Imagen 22">
            <a:extLst>
              <a:ext uri="{FF2B5EF4-FFF2-40B4-BE49-F238E27FC236}">
                <a16:creationId xmlns:a16="http://schemas.microsoft.com/office/drawing/2014/main" id="{EDC1D898-E1B8-4643-90E8-2AC99D7272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3" name="Rectángulo 2">
            <a:extLst>
              <a:ext uri="{FF2B5EF4-FFF2-40B4-BE49-F238E27FC236}">
                <a16:creationId xmlns:a16="http://schemas.microsoft.com/office/drawing/2014/main" id="{3191A867-822C-4C50-8E59-932CA348C335}"/>
              </a:ext>
            </a:extLst>
          </p:cNvPr>
          <p:cNvSpPr/>
          <p:nvPr/>
        </p:nvSpPr>
        <p:spPr>
          <a:xfrm>
            <a:off x="281734" y="1787130"/>
            <a:ext cx="6096000" cy="4893647"/>
          </a:xfrm>
          <a:prstGeom prst="rect">
            <a:avLst/>
          </a:prstGeom>
        </p:spPr>
        <p:txBody>
          <a:bodyPr>
            <a:spAutoFit/>
          </a:bodyPr>
          <a:lstStyle/>
          <a:p>
            <a:pPr marL="342900" indent="-342900" algn="just">
              <a:buFont typeface="+mj-lt"/>
              <a:buAutoNum type="arabicPeriod"/>
            </a:pPr>
            <a:r>
              <a:rPr lang="es-CO" dirty="0">
                <a:ea typeface="MS Mincho" panose="02020609040205080304" pitchFamily="49" charset="-128"/>
              </a:rPr>
              <a:t>La SAE no  tiene participación controlante dentro de la empresa ( 33.33% ).</a:t>
            </a:r>
          </a:p>
          <a:p>
            <a:pPr marL="342900" indent="-342900" algn="just">
              <a:buFont typeface="+mj-lt"/>
              <a:buAutoNum type="arabicPeriod"/>
            </a:pPr>
            <a:endParaRPr lang="es-CO" dirty="0">
              <a:ea typeface="MS Mincho" panose="02020609040205080304" pitchFamily="49" charset="-128"/>
            </a:endParaRPr>
          </a:p>
          <a:p>
            <a:pPr marL="342900" indent="-342900" algn="just">
              <a:buFont typeface="+mj-lt"/>
              <a:buAutoNum type="arabicPeriod"/>
            </a:pPr>
            <a:r>
              <a:rPr lang="es-CO" dirty="0"/>
              <a:t>La oportunidad de Venta futura en condición de no controlante es incierta.</a:t>
            </a:r>
          </a:p>
          <a:p>
            <a:pPr marL="342900" indent="-342900" algn="just">
              <a:buFont typeface="+mj-lt"/>
              <a:buAutoNum type="arabicPeriod"/>
            </a:pPr>
            <a:endParaRPr lang="es-CO" dirty="0"/>
          </a:p>
          <a:p>
            <a:pPr marL="342900" indent="-342900" algn="just">
              <a:buFont typeface="+mj-lt"/>
              <a:buAutoNum type="arabicPeriod"/>
            </a:pPr>
            <a:r>
              <a:rPr lang="es-ES" dirty="0"/>
              <a:t>Es necesario realizar una inversión en ENERTOLIMA S.A E.S.P ordenada por la GREG en infraestructura por valor de              </a:t>
            </a:r>
            <a:r>
              <a:rPr lang="es-ES" sz="2000" b="1" dirty="0">
                <a:solidFill>
                  <a:schemeClr val="accent1">
                    <a:lumMod val="75000"/>
                  </a:schemeClr>
                </a:solidFill>
              </a:rPr>
              <a:t>$ 75.000 millones anuales. </a:t>
            </a:r>
          </a:p>
          <a:p>
            <a:pPr marL="457200" indent="-457200" algn="just">
              <a:buFont typeface="+mj-lt"/>
              <a:buAutoNum type="arabicPeriod"/>
            </a:pPr>
            <a:endParaRPr lang="es-ES" sz="2000" b="1" dirty="0">
              <a:solidFill>
                <a:schemeClr val="accent1">
                  <a:lumMod val="75000"/>
                </a:schemeClr>
              </a:solidFill>
            </a:endParaRPr>
          </a:p>
          <a:p>
            <a:pPr marL="342900" indent="-342900" algn="just">
              <a:buFont typeface="+mj-lt"/>
              <a:buAutoNum type="arabicPeriod"/>
            </a:pPr>
            <a:r>
              <a:rPr lang="es-CO" dirty="0"/>
              <a:t>SAE debe desembolsar el valor correspondiente al 33.33% de las acciones que administra para cubrir la inversión ordenada por la GREG. Aprox </a:t>
            </a:r>
            <a:r>
              <a:rPr lang="es-CO" sz="2000" b="1" dirty="0">
                <a:solidFill>
                  <a:schemeClr val="accent1">
                    <a:lumMod val="75000"/>
                  </a:schemeClr>
                </a:solidFill>
              </a:rPr>
              <a:t>$ 25.000 millones anuales.</a:t>
            </a:r>
          </a:p>
          <a:p>
            <a:pPr marL="342900" indent="-342900" algn="just">
              <a:buFont typeface="+mj-lt"/>
              <a:buAutoNum type="arabicPeriod"/>
            </a:pPr>
            <a:endParaRPr lang="es-ES" dirty="0"/>
          </a:p>
          <a:p>
            <a:pPr marL="342900" indent="-342900" algn="just">
              <a:buFont typeface="+mj-lt"/>
              <a:buAutoNum type="arabicPeriod"/>
            </a:pPr>
            <a:r>
              <a:rPr lang="es-ES" dirty="0"/>
              <a:t>Imposibilidad jurídica por parte de la SAE de efectuar aportes de capital. </a:t>
            </a:r>
          </a:p>
          <a:p>
            <a:pPr marL="342900" indent="-342900" algn="just">
              <a:buFont typeface="+mj-lt"/>
              <a:buAutoNum type="arabicPeriod"/>
            </a:pPr>
            <a:endParaRPr lang="es-ES" dirty="0">
              <a:ea typeface="MS Mincho" panose="02020609040205080304" pitchFamily="49" charset="-128"/>
            </a:endParaRPr>
          </a:p>
        </p:txBody>
      </p:sp>
      <p:sp>
        <p:nvSpPr>
          <p:cNvPr id="24" name="CuadroTexto 23">
            <a:extLst>
              <a:ext uri="{FF2B5EF4-FFF2-40B4-BE49-F238E27FC236}">
                <a16:creationId xmlns:a16="http://schemas.microsoft.com/office/drawing/2014/main" id="{4658C137-AE2C-4EBF-871F-1E88612DFB45}"/>
              </a:ext>
            </a:extLst>
          </p:cNvPr>
          <p:cNvSpPr txBox="1"/>
          <p:nvPr/>
        </p:nvSpPr>
        <p:spPr>
          <a:xfrm>
            <a:off x="6581274" y="1341387"/>
            <a:ext cx="5452575" cy="369332"/>
          </a:xfrm>
          <a:prstGeom prst="rect">
            <a:avLst/>
          </a:prstGeom>
          <a:solidFill>
            <a:srgbClr val="002060"/>
          </a:solidFill>
        </p:spPr>
        <p:txBody>
          <a:bodyPr wrap="square" rtlCol="0">
            <a:spAutoFit/>
          </a:bodyPr>
          <a:lstStyle/>
          <a:p>
            <a:pPr lvl="0" algn="ctr"/>
            <a:r>
              <a:rPr lang="es-CO" dirty="0">
                <a:solidFill>
                  <a:schemeClr val="bg1"/>
                </a:solidFill>
              </a:rPr>
              <a:t>Ventajas de enajenar </a:t>
            </a:r>
          </a:p>
        </p:txBody>
      </p:sp>
      <p:sp>
        <p:nvSpPr>
          <p:cNvPr id="25" name="Rectángulo 24">
            <a:extLst>
              <a:ext uri="{FF2B5EF4-FFF2-40B4-BE49-F238E27FC236}">
                <a16:creationId xmlns:a16="http://schemas.microsoft.com/office/drawing/2014/main" id="{6884D015-6D00-46C0-ABC1-964D4F0CFA7D}"/>
              </a:ext>
            </a:extLst>
          </p:cNvPr>
          <p:cNvSpPr/>
          <p:nvPr/>
        </p:nvSpPr>
        <p:spPr>
          <a:xfrm>
            <a:off x="6820559" y="1735946"/>
            <a:ext cx="4928616" cy="6186309"/>
          </a:xfrm>
          <a:prstGeom prst="rect">
            <a:avLst/>
          </a:prstGeom>
        </p:spPr>
        <p:txBody>
          <a:bodyPr wrap="square">
            <a:spAutoFit/>
          </a:bodyPr>
          <a:lstStyle/>
          <a:p>
            <a:pPr marL="342900" indent="-342900" algn="just">
              <a:buFont typeface="+mj-lt"/>
              <a:buAutoNum type="arabicPeriod"/>
            </a:pPr>
            <a:r>
              <a:rPr lang="es-CO" dirty="0">
                <a:ea typeface="MS Mincho" panose="02020609040205080304" pitchFamily="49" charset="-128"/>
              </a:rPr>
              <a:t>La sociedad ENERTOLIMA se encuentra valorada de acuerdo al rango superior del EBITDA en: </a:t>
            </a:r>
            <a:r>
              <a:rPr lang="es-CO" b="1" dirty="0">
                <a:solidFill>
                  <a:schemeClr val="tx2"/>
                </a:solidFill>
                <a:latin typeface="Arial Narrow" panose="020B0606020202030204" pitchFamily="34" charset="0"/>
              </a:rPr>
              <a:t>$1.490.046.000.000.</a:t>
            </a:r>
          </a:p>
          <a:p>
            <a:pPr marL="342900" indent="-342900" algn="just">
              <a:buFont typeface="+mj-lt"/>
              <a:buAutoNum type="arabicPeriod"/>
            </a:pPr>
            <a:endParaRPr lang="es-CO" b="1" dirty="0">
              <a:solidFill>
                <a:schemeClr val="tx2"/>
              </a:solidFill>
              <a:latin typeface="Arial Narrow" panose="020B0606020202030204" pitchFamily="34" charset="0"/>
            </a:endParaRPr>
          </a:p>
          <a:p>
            <a:pPr marL="342900" indent="-342900" algn="just">
              <a:buFont typeface="+mj-lt"/>
              <a:buAutoNum type="arabicPeriod"/>
            </a:pPr>
            <a:r>
              <a:rPr lang="es-CO" dirty="0">
                <a:ea typeface="MS Mincho" panose="02020609040205080304" pitchFamily="49" charset="-128"/>
              </a:rPr>
              <a:t>Existe una oferta de compra del 100% del paquete accionario de la sociedad </a:t>
            </a:r>
            <a:r>
              <a:rPr lang="es-CO" dirty="0"/>
              <a:t>ENERTOLIMA S.A. E.S.P.</a:t>
            </a:r>
            <a:r>
              <a:rPr lang="es-CO" dirty="0">
                <a:ea typeface="MS Mincho" panose="02020609040205080304" pitchFamily="49" charset="-128"/>
              </a:rPr>
              <a:t> </a:t>
            </a:r>
          </a:p>
          <a:p>
            <a:pPr marL="342900" indent="-342900" algn="just">
              <a:buFont typeface="+mj-lt"/>
              <a:buAutoNum type="arabicPeriod"/>
            </a:pPr>
            <a:endParaRPr lang="es-CO" dirty="0">
              <a:ea typeface="MS Mincho" panose="02020609040205080304" pitchFamily="49" charset="-128"/>
            </a:endParaRPr>
          </a:p>
          <a:p>
            <a:pPr marL="342900" indent="-342900" algn="just">
              <a:buFont typeface="+mj-lt"/>
              <a:buAutoNum type="arabicPeriod"/>
            </a:pPr>
            <a:r>
              <a:rPr lang="es-CO" dirty="0">
                <a:ea typeface="MS Mincho" panose="02020609040205080304" pitchFamily="49" charset="-128"/>
              </a:rPr>
              <a:t>Las acciones que administra la SAE en </a:t>
            </a:r>
            <a:r>
              <a:rPr lang="es-CO" dirty="0"/>
              <a:t>ENERTOLIMA S.A. E.S.P.</a:t>
            </a:r>
            <a:r>
              <a:rPr lang="es-CO" dirty="0">
                <a:ea typeface="MS Mincho" panose="02020609040205080304" pitchFamily="49" charset="-128"/>
              </a:rPr>
              <a:t> corresponden al 33.33% con un valor intrínseco de </a:t>
            </a:r>
            <a:r>
              <a:rPr lang="es-CO" b="1" dirty="0">
                <a:solidFill>
                  <a:schemeClr val="tx2"/>
                </a:solidFill>
                <a:latin typeface="Arial Narrow" panose="020B0606020202030204" pitchFamily="34" charset="0"/>
              </a:rPr>
              <a:t>$149.682.000.000</a:t>
            </a:r>
          </a:p>
          <a:p>
            <a:pPr marL="342900" indent="-342900" algn="just">
              <a:buFont typeface="+mj-lt"/>
              <a:buAutoNum type="arabicPeriod"/>
            </a:pPr>
            <a:endParaRPr lang="es-CO" b="1" dirty="0">
              <a:solidFill>
                <a:schemeClr val="tx2"/>
              </a:solidFill>
              <a:latin typeface="Arial Narrow" panose="020B0606020202030204" pitchFamily="34" charset="0"/>
            </a:endParaRPr>
          </a:p>
          <a:p>
            <a:pPr marL="342900" indent="-342900" algn="just">
              <a:buFont typeface="+mj-lt"/>
              <a:buAutoNum type="arabicPeriod"/>
            </a:pPr>
            <a:r>
              <a:rPr lang="es-CO" dirty="0">
                <a:ea typeface="MS Mincho" panose="02020609040205080304" pitchFamily="49" charset="-128"/>
              </a:rPr>
              <a:t>Como resultado de la venta de la participación accionaria se obtendrían un valor de venta de: </a:t>
            </a:r>
            <a:r>
              <a:rPr lang="es-CO" b="1" dirty="0">
                <a:solidFill>
                  <a:schemeClr val="tx2"/>
                </a:solidFill>
                <a:latin typeface="Arial Narrow" panose="020B0606020202030204" pitchFamily="34" charset="0"/>
              </a:rPr>
              <a:t>$488.623.000.000</a:t>
            </a:r>
          </a:p>
          <a:p>
            <a:pPr marL="342900" indent="-342900" algn="just">
              <a:buFont typeface="+mj-lt"/>
              <a:buAutoNum type="arabicPeriod"/>
            </a:pPr>
            <a:endParaRPr lang="es-CO" dirty="0">
              <a:ea typeface="MS Mincho" panose="02020609040205080304" pitchFamily="49" charset="-128"/>
            </a:endParaRPr>
          </a:p>
          <a:p>
            <a:pPr marL="342900" indent="-342900" algn="just">
              <a:buFont typeface="+mj-lt"/>
              <a:buAutoNum type="arabicPeriod"/>
            </a:pPr>
            <a:endParaRPr lang="es-CO" dirty="0">
              <a:ea typeface="MS Mincho" panose="02020609040205080304" pitchFamily="49" charset="-128"/>
            </a:endParaRPr>
          </a:p>
          <a:p>
            <a:pPr algn="just"/>
            <a:endParaRPr lang="es-CO" dirty="0">
              <a:ea typeface="MS Mincho" panose="02020609040205080304" pitchFamily="49" charset="-128"/>
            </a:endParaRPr>
          </a:p>
          <a:p>
            <a:pPr algn="just"/>
            <a:endParaRPr lang="es-ES" b="1" dirty="0">
              <a:ea typeface="MS Mincho" panose="02020609040205080304" pitchFamily="49" charset="-128"/>
            </a:endParaRPr>
          </a:p>
          <a:p>
            <a:pPr algn="just"/>
            <a:endParaRPr lang="es-ES" dirty="0">
              <a:ea typeface="MS Mincho" panose="02020609040205080304" pitchFamily="49" charset="-128"/>
            </a:endParaRPr>
          </a:p>
          <a:p>
            <a:pPr algn="just"/>
            <a:r>
              <a:rPr lang="es-ES" dirty="0">
                <a:ea typeface="MS Mincho" panose="02020609040205080304" pitchFamily="49" charset="-128"/>
              </a:rPr>
              <a:t> </a:t>
            </a:r>
            <a:endParaRPr lang="es-CO" dirty="0"/>
          </a:p>
        </p:txBody>
      </p:sp>
    </p:spTree>
    <p:extLst>
      <p:ext uri="{BB962C8B-B14F-4D97-AF65-F5344CB8AC3E}">
        <p14:creationId xmlns:p14="http://schemas.microsoft.com/office/powerpoint/2010/main" val="39857608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813799" y="6545361"/>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Sociedades en Liquidación</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887" y="0"/>
            <a:ext cx="3313043" cy="1283804"/>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1930" y="0"/>
            <a:ext cx="3967369" cy="1283804"/>
          </a:xfrm>
          <a:prstGeom prst="rect">
            <a:avLst/>
          </a:prstGeom>
        </p:spPr>
      </p:pic>
      <p:sp>
        <p:nvSpPr>
          <p:cNvPr id="9" name="CuadroTexto 8">
            <a:extLst>
              <a:ext uri="{FF2B5EF4-FFF2-40B4-BE49-F238E27FC236}">
                <a16:creationId xmlns:a16="http://schemas.microsoft.com/office/drawing/2014/main" id="{5734AA84-EA58-4888-BE06-BC0366C1D34E}"/>
              </a:ext>
            </a:extLst>
          </p:cNvPr>
          <p:cNvSpPr txBox="1"/>
          <p:nvPr/>
        </p:nvSpPr>
        <p:spPr>
          <a:xfrm>
            <a:off x="1857403" y="1138034"/>
            <a:ext cx="8464492" cy="523220"/>
          </a:xfrm>
          <a:prstGeom prst="rect">
            <a:avLst/>
          </a:prstGeom>
          <a:noFill/>
        </p:spPr>
        <p:txBody>
          <a:bodyPr wrap="square" rtlCol="0">
            <a:spAutoFit/>
          </a:bodyPr>
          <a:lstStyle/>
          <a:p>
            <a:pPr algn="ctr"/>
            <a:r>
              <a:rPr lang="es-CO" sz="2800" b="1" dirty="0">
                <a:solidFill>
                  <a:srgbClr val="000A8B"/>
                </a:solidFill>
              </a:rPr>
              <a:t>ESTADO ACTUAL DE LA ENAJENACION </a:t>
            </a:r>
          </a:p>
        </p:txBody>
      </p:sp>
      <p:sp>
        <p:nvSpPr>
          <p:cNvPr id="13" name="Rectángulo 12">
            <a:extLst>
              <a:ext uri="{FF2B5EF4-FFF2-40B4-BE49-F238E27FC236}">
                <a16:creationId xmlns:a16="http://schemas.microsoft.com/office/drawing/2014/main" id="{00BF73F6-F51A-4D6F-B248-EB3EFFB15AE6}"/>
              </a:ext>
            </a:extLst>
          </p:cNvPr>
          <p:cNvSpPr/>
          <p:nvPr/>
        </p:nvSpPr>
        <p:spPr>
          <a:xfrm>
            <a:off x="240083" y="1753587"/>
            <a:ext cx="11711834" cy="4708981"/>
          </a:xfrm>
          <a:prstGeom prst="rect">
            <a:avLst/>
          </a:prstGeom>
        </p:spPr>
        <p:txBody>
          <a:bodyPr wrap="square">
            <a:spAutoFit/>
          </a:bodyPr>
          <a:lstStyle/>
          <a:p>
            <a:pPr algn="just"/>
            <a:r>
              <a:rPr lang="es-ES" sz="2000" dirty="0"/>
              <a:t>El comité Interinstitucional de enajenación temprana en cesión del 30 de Noviembre de 2018 aprobó la enajenación de </a:t>
            </a:r>
            <a:r>
              <a:rPr lang="es-CO" sz="2000" dirty="0"/>
              <a:t>las acciones de propiedad de las sociedades GAS KPITAL GR S.A. EN LIQUIDACIÓN JUDICIAL, y MNV S.A. EN LIQUIDACIÓN JUDICIAL  por la causal </a:t>
            </a:r>
            <a:r>
              <a:rPr lang="es-ES" sz="2000" dirty="0"/>
              <a:t>número 1. SEA NECESARIA U OBLIGATORIA DADA SU NATURALEZA, basados en la imposibilidad jurídica del FRISCO, a través de su administrador SAE, de inyectar capital a las sociedades para este tipo de situaciones. </a:t>
            </a:r>
          </a:p>
          <a:p>
            <a:pPr marL="285750" indent="-285750" algn="just">
              <a:buFont typeface="Arial" panose="020B0604020202020204" pitchFamily="34" charset="0"/>
              <a:buChar char="•"/>
            </a:pPr>
            <a:endParaRPr lang="es-ES" sz="2000" dirty="0"/>
          </a:p>
          <a:p>
            <a:pPr algn="just"/>
            <a:r>
              <a:rPr lang="es-CO" sz="2000" dirty="0"/>
              <a:t>Una vez aprobada la causal se han realizado las siguientes acciones tendientes a la venta:</a:t>
            </a:r>
          </a:p>
          <a:p>
            <a:pPr marL="285750" indent="-285750" algn="just">
              <a:buFont typeface="Arial" panose="020B0604020202020204" pitchFamily="34" charset="0"/>
              <a:buChar char="•"/>
            </a:pPr>
            <a:endParaRPr lang="es-CO" sz="2000" dirty="0"/>
          </a:p>
          <a:p>
            <a:pPr marL="457200" indent="-457200" algn="just">
              <a:buFont typeface="+mj-lt"/>
              <a:buAutoNum type="alphaLcParenR"/>
            </a:pPr>
            <a:r>
              <a:rPr lang="es-CO" sz="2000" dirty="0"/>
              <a:t>Se esta validando financieramente el precio ofrecido por las acciones por parte del equipo financiero de la Vicepresidencia de Sociedades. </a:t>
            </a:r>
          </a:p>
          <a:p>
            <a:pPr marL="457200" indent="-457200" algn="just">
              <a:buFont typeface="+mj-lt"/>
              <a:buAutoNum type="alphaLcParenR"/>
            </a:pPr>
            <a:r>
              <a:rPr lang="es-CO" sz="2000" dirty="0"/>
              <a:t>Se esta validando jurídicamente por parte de la Vicepresidencia Juridica y el equipo Jurídico especializado contratado para este caso el procedimiento que se debe implementar para la venta de las acciones. </a:t>
            </a:r>
          </a:p>
          <a:p>
            <a:pPr marL="457200" indent="-457200" algn="just">
              <a:buFont typeface="+mj-lt"/>
              <a:buAutoNum type="alphaLcParenR"/>
            </a:pPr>
            <a:r>
              <a:rPr lang="es-CO" sz="2000" dirty="0"/>
              <a:t>Se está elaborando una Resolución en virtud de la cual la propiedad de las acciones se transfiera a favor del FRISCO; en el mismo sentido se adelantará reunión con la Junta Directiva de Enertolima para informar el soporte jurídico de la transferencia.</a:t>
            </a:r>
          </a:p>
        </p:txBody>
      </p:sp>
    </p:spTree>
    <p:extLst>
      <p:ext uri="{BB962C8B-B14F-4D97-AF65-F5344CB8AC3E}">
        <p14:creationId xmlns:p14="http://schemas.microsoft.com/office/powerpoint/2010/main" val="3514184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2424CA2-59AA-4E9D-B5E6-5E2E5576F0BE}"/>
              </a:ext>
            </a:extLst>
          </p:cNvPr>
          <p:cNvPicPr>
            <a:picLocks noChangeAspect="1"/>
          </p:cNvPicPr>
          <p:nvPr/>
        </p:nvPicPr>
        <p:blipFill>
          <a:blip r:embed="rId2"/>
          <a:stretch>
            <a:fillRect/>
          </a:stretch>
        </p:blipFill>
        <p:spPr>
          <a:xfrm>
            <a:off x="1008668" y="1027043"/>
            <a:ext cx="8256102" cy="5637606"/>
          </a:xfrm>
          <a:prstGeom prst="rect">
            <a:avLst/>
          </a:prstGeom>
        </p:spPr>
      </p:pic>
      <p:sp>
        <p:nvSpPr>
          <p:cNvPr id="8" name="Cerrar llave 7">
            <a:extLst>
              <a:ext uri="{FF2B5EF4-FFF2-40B4-BE49-F238E27FC236}">
                <a16:creationId xmlns:a16="http://schemas.microsoft.com/office/drawing/2014/main" id="{C315472F-79F3-4E45-A824-8755CD8321D4}"/>
              </a:ext>
            </a:extLst>
          </p:cNvPr>
          <p:cNvSpPr/>
          <p:nvPr/>
        </p:nvSpPr>
        <p:spPr>
          <a:xfrm>
            <a:off x="9264770" y="2122660"/>
            <a:ext cx="828135" cy="93971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0" name="CuadroTexto 9">
            <a:extLst>
              <a:ext uri="{FF2B5EF4-FFF2-40B4-BE49-F238E27FC236}">
                <a16:creationId xmlns:a16="http://schemas.microsoft.com/office/drawing/2014/main" id="{782D5DD0-DB85-4F97-9521-5D13BE2EB10A}"/>
              </a:ext>
            </a:extLst>
          </p:cNvPr>
          <p:cNvSpPr txBox="1"/>
          <p:nvPr/>
        </p:nvSpPr>
        <p:spPr>
          <a:xfrm>
            <a:off x="10092905" y="2115464"/>
            <a:ext cx="1820672" cy="954107"/>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VALOR DE LA OFERTA DE LA PARTICIPACIÓN DE SAE</a:t>
            </a:r>
          </a:p>
          <a:p>
            <a:pPr algn="ctr"/>
            <a:r>
              <a:rPr lang="es-CO" sz="1400" b="1" dirty="0">
                <a:solidFill>
                  <a:schemeClr val="tx2"/>
                </a:solidFill>
                <a:latin typeface="Arial Narrow" panose="020B0606020202030204" pitchFamily="34" charset="0"/>
              </a:rPr>
              <a:t>$488.623.000.000</a:t>
            </a:r>
          </a:p>
        </p:txBody>
      </p:sp>
      <p:sp>
        <p:nvSpPr>
          <p:cNvPr id="11" name="Cerrar llave 10">
            <a:extLst>
              <a:ext uri="{FF2B5EF4-FFF2-40B4-BE49-F238E27FC236}">
                <a16:creationId xmlns:a16="http://schemas.microsoft.com/office/drawing/2014/main" id="{B2D48352-5FE5-4C76-8D16-B2B9EA4B598C}"/>
              </a:ext>
            </a:extLst>
          </p:cNvPr>
          <p:cNvSpPr/>
          <p:nvPr/>
        </p:nvSpPr>
        <p:spPr>
          <a:xfrm>
            <a:off x="9363808" y="5873262"/>
            <a:ext cx="580292" cy="70338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2" name="CuadroTexto 11">
            <a:extLst>
              <a:ext uri="{FF2B5EF4-FFF2-40B4-BE49-F238E27FC236}">
                <a16:creationId xmlns:a16="http://schemas.microsoft.com/office/drawing/2014/main" id="{15CDBE0C-341A-46BE-B442-86A5C645700F}"/>
              </a:ext>
            </a:extLst>
          </p:cNvPr>
          <p:cNvSpPr txBox="1"/>
          <p:nvPr/>
        </p:nvSpPr>
        <p:spPr>
          <a:xfrm>
            <a:off x="10043138" y="5851779"/>
            <a:ext cx="2048608" cy="738664"/>
          </a:xfrm>
          <a:prstGeom prst="rect">
            <a:avLst/>
          </a:prstGeom>
          <a:noFill/>
        </p:spPr>
        <p:txBody>
          <a:bodyPr wrap="square" rtlCol="0">
            <a:spAutoFit/>
          </a:bodyPr>
          <a:lstStyle/>
          <a:p>
            <a:pPr algn="ctr"/>
            <a:r>
              <a:rPr lang="es-CO" sz="1400" b="1" dirty="0">
                <a:solidFill>
                  <a:schemeClr val="tx2"/>
                </a:solidFill>
                <a:latin typeface="Arial Narrow" panose="020B0606020202030204" pitchFamily="34" charset="0"/>
              </a:rPr>
              <a:t>INCREMENTO DEL VALOR DE LA PARTICIPACIÓN $338.941.000.000</a:t>
            </a:r>
          </a:p>
        </p:txBody>
      </p:sp>
      <p:pic>
        <p:nvPicPr>
          <p:cNvPr id="13" name="Imagen 12">
            <a:extLst>
              <a:ext uri="{FF2B5EF4-FFF2-40B4-BE49-F238E27FC236}">
                <a16:creationId xmlns:a16="http://schemas.microsoft.com/office/drawing/2014/main" id="{52D8AEF5-ACE2-4B0C-AE3B-BAB746E52E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828800" cy="1027043"/>
          </a:xfrm>
          <a:prstGeom prst="rect">
            <a:avLst/>
          </a:prstGeom>
        </p:spPr>
      </p:pic>
      <p:pic>
        <p:nvPicPr>
          <p:cNvPr id="14" name="Imagen 13">
            <a:extLst>
              <a:ext uri="{FF2B5EF4-FFF2-40B4-BE49-F238E27FC236}">
                <a16:creationId xmlns:a16="http://schemas.microsoft.com/office/drawing/2014/main" id="{0E0CE60C-F99B-411C-980E-049F21F7EC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8888" y="0"/>
            <a:ext cx="2650434" cy="1027043"/>
          </a:xfrm>
          <a:prstGeom prst="rect">
            <a:avLst/>
          </a:prstGeom>
        </p:spPr>
      </p:pic>
      <p:pic>
        <p:nvPicPr>
          <p:cNvPr id="15" name="Imagen 14">
            <a:extLst>
              <a:ext uri="{FF2B5EF4-FFF2-40B4-BE49-F238E27FC236}">
                <a16:creationId xmlns:a16="http://schemas.microsoft.com/office/drawing/2014/main" id="{0512C15D-2DDF-42D4-B7DE-ED21EC3AA7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930" y="0"/>
            <a:ext cx="3173895" cy="1027043"/>
          </a:xfrm>
          <a:prstGeom prst="rect">
            <a:avLst/>
          </a:prstGeom>
        </p:spPr>
      </p:pic>
    </p:spTree>
    <p:extLst>
      <p:ext uri="{BB962C8B-B14F-4D97-AF65-F5344CB8AC3E}">
        <p14:creationId xmlns:p14="http://schemas.microsoft.com/office/powerpoint/2010/main" val="2232677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30795" y="2907177"/>
            <a:ext cx="9143999" cy="769441"/>
          </a:xfrm>
          <a:prstGeom prst="rect">
            <a:avLst/>
          </a:prstGeom>
          <a:noFill/>
        </p:spPr>
        <p:txBody>
          <a:bodyPr wrap="square" rtlCol="0">
            <a:spAutoFit/>
          </a:bodyPr>
          <a:lstStyle/>
          <a:p>
            <a:pPr algn="ctr"/>
            <a:r>
              <a:rPr lang="es-ES" sz="4400" b="1" dirty="0">
                <a:solidFill>
                  <a:srgbClr val="002060"/>
                </a:solidFill>
              </a:rPr>
              <a:t>9. Avance Avalúos de Bienes</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39745276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92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s-ES" sz="1400" dirty="0"/>
              <a:t>Gerencia Técnica</a:t>
            </a:r>
          </a:p>
        </p:txBody>
      </p:sp>
      <p:sp>
        <p:nvSpPr>
          <p:cNvPr id="3" name="CuadroTexto 2">
            <a:extLst>
              <a:ext uri="{FF2B5EF4-FFF2-40B4-BE49-F238E27FC236}">
                <a16:creationId xmlns:a16="http://schemas.microsoft.com/office/drawing/2014/main" id="{766B0F2C-C9E0-463A-A364-DE8E544AA80E}"/>
              </a:ext>
            </a:extLst>
          </p:cNvPr>
          <p:cNvSpPr txBox="1"/>
          <p:nvPr/>
        </p:nvSpPr>
        <p:spPr>
          <a:xfrm>
            <a:off x="0" y="1992093"/>
            <a:ext cx="12192000" cy="3539430"/>
          </a:xfrm>
          <a:prstGeom prst="rect">
            <a:avLst/>
          </a:prstGeom>
          <a:noFill/>
        </p:spPr>
        <p:txBody>
          <a:bodyPr wrap="square" rtlCol="0">
            <a:spAutoFit/>
          </a:bodyPr>
          <a:lstStyle/>
          <a:p>
            <a:pPr algn="ctr"/>
            <a:r>
              <a:rPr lang="es-ES" sz="4400" b="1" dirty="0">
                <a:solidFill>
                  <a:srgbClr val="002060"/>
                </a:solidFill>
              </a:rPr>
              <a:t>AVALUOS</a:t>
            </a:r>
          </a:p>
          <a:p>
            <a:pPr algn="ctr"/>
            <a:r>
              <a:rPr lang="es-ES" sz="4400" b="1" dirty="0">
                <a:solidFill>
                  <a:srgbClr val="002060"/>
                </a:solidFill>
              </a:rPr>
              <a:t>ALISTAMIENTO VENTAS</a:t>
            </a:r>
          </a:p>
          <a:p>
            <a:pPr algn="ctr"/>
            <a:endParaRPr lang="es-ES" sz="4000" b="1" dirty="0">
              <a:solidFill>
                <a:srgbClr val="002060"/>
              </a:solidFill>
            </a:endParaRPr>
          </a:p>
          <a:p>
            <a:pPr algn="ctr"/>
            <a:r>
              <a:rPr lang="es-ES" sz="3200" b="1" dirty="0">
                <a:solidFill>
                  <a:srgbClr val="002060"/>
                </a:solidFill>
              </a:rPr>
              <a:t>INMUEBLES EXTINTOS</a:t>
            </a:r>
          </a:p>
          <a:p>
            <a:pPr algn="ctr"/>
            <a:r>
              <a:rPr lang="es-ES" sz="3200" b="1" dirty="0">
                <a:solidFill>
                  <a:srgbClr val="002060"/>
                </a:solidFill>
              </a:rPr>
              <a:t>INMUEBLES ENAJENACIÓN TEMPRANA</a:t>
            </a:r>
          </a:p>
          <a:p>
            <a:pPr algn="ctr"/>
            <a:r>
              <a:rPr lang="es-ES" sz="3200" b="1" dirty="0">
                <a:solidFill>
                  <a:srgbClr val="002060"/>
                </a:solidFill>
              </a:rPr>
              <a:t>INMUEBLES SOCIALES</a:t>
            </a:r>
            <a:endParaRPr lang="es-CO" sz="3200" b="1" dirty="0">
              <a:solidFill>
                <a:srgbClr val="002060"/>
              </a:solidFill>
            </a:endParaRPr>
          </a:p>
        </p:txBody>
      </p:sp>
      <p:pic>
        <p:nvPicPr>
          <p:cNvPr id="10" name="Imagen 9">
            <a:extLst>
              <a:ext uri="{FF2B5EF4-FFF2-40B4-BE49-F238E27FC236}">
                <a16:creationId xmlns:a16="http://schemas.microsoft.com/office/drawing/2014/main" id="{97B897B5-40BB-4371-99D4-8D82D0FD00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pic>
        <p:nvPicPr>
          <p:cNvPr id="11" name="Imagen 10">
            <a:extLst>
              <a:ext uri="{FF2B5EF4-FFF2-40B4-BE49-F238E27FC236}">
                <a16:creationId xmlns:a16="http://schemas.microsoft.com/office/drawing/2014/main" id="{1C7B662E-2BD7-48C8-9D7B-303806132D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A6DAE01A-F3CE-46FE-8538-084F1ADAFE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spTree>
    <p:extLst>
      <p:ext uri="{BB962C8B-B14F-4D97-AF65-F5344CB8AC3E}">
        <p14:creationId xmlns:p14="http://schemas.microsoft.com/office/powerpoint/2010/main" val="2276905293"/>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Imagen 147">
            <a:extLst>
              <a:ext uri="{FF2B5EF4-FFF2-40B4-BE49-F238E27FC236}">
                <a16:creationId xmlns:a16="http://schemas.microsoft.com/office/drawing/2014/main" id="{F385B90D-277E-484C-87C5-6515B52C2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70" y="-2380"/>
            <a:ext cx="1921342" cy="1079014"/>
          </a:xfrm>
          <a:prstGeom prst="rect">
            <a:avLst/>
          </a:prstGeom>
        </p:spPr>
      </p:pic>
      <p:pic>
        <p:nvPicPr>
          <p:cNvPr id="149" name="Imagen 148">
            <a:extLst>
              <a:ext uri="{FF2B5EF4-FFF2-40B4-BE49-F238E27FC236}">
                <a16:creationId xmlns:a16="http://schemas.microsoft.com/office/drawing/2014/main" id="{06F52F66-9E0C-439A-A7A7-D005D67CD4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2706" y="37506"/>
            <a:ext cx="2430213" cy="941708"/>
          </a:xfrm>
          <a:prstGeom prst="rect">
            <a:avLst/>
          </a:prstGeom>
        </p:spPr>
      </p:pic>
      <p:pic>
        <p:nvPicPr>
          <p:cNvPr id="150" name="Imagen 149">
            <a:extLst>
              <a:ext uri="{FF2B5EF4-FFF2-40B4-BE49-F238E27FC236}">
                <a16:creationId xmlns:a16="http://schemas.microsoft.com/office/drawing/2014/main" id="{725B616E-98E1-4238-8B7F-71CDB0B582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9720" y="30161"/>
            <a:ext cx="2655647" cy="859343"/>
          </a:xfrm>
          <a:prstGeom prst="rect">
            <a:avLst/>
          </a:prstGeom>
        </p:spPr>
      </p:pic>
      <p:sp>
        <p:nvSpPr>
          <p:cNvPr id="151" name="CuadroTexto 3">
            <a:extLst>
              <a:ext uri="{FF2B5EF4-FFF2-40B4-BE49-F238E27FC236}">
                <a16:creationId xmlns:a16="http://schemas.microsoft.com/office/drawing/2014/main" id="{A884ACFE-00F9-4329-A2CF-6935EBE31D07}"/>
              </a:ext>
            </a:extLst>
          </p:cNvPr>
          <p:cNvSpPr txBox="1">
            <a:spLocks noChangeArrowheads="1"/>
          </p:cNvSpPr>
          <p:nvPr/>
        </p:nvSpPr>
        <p:spPr bwMode="auto">
          <a:xfrm>
            <a:off x="1787824" y="300204"/>
            <a:ext cx="51263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2800" b="1" dirty="0">
                <a:solidFill>
                  <a:srgbClr val="002060"/>
                </a:solidFill>
              </a:rPr>
              <a:t>P</a:t>
            </a:r>
            <a:r>
              <a:rPr lang="es-CO" altLang="es-CO" sz="2800" b="1" dirty="0">
                <a:solidFill>
                  <a:srgbClr val="002060"/>
                </a:solidFill>
              </a:rPr>
              <a:t>ortafolio en Venta Vs Ventas</a:t>
            </a:r>
          </a:p>
          <a:p>
            <a:pPr algn="ctr"/>
            <a:r>
              <a:rPr lang="es-CO" altLang="es-CO" sz="2000" b="1" dirty="0">
                <a:solidFill>
                  <a:srgbClr val="002060"/>
                </a:solidFill>
              </a:rPr>
              <a:t>10Dic18</a:t>
            </a:r>
            <a:endParaRPr lang="es-CO" altLang="es-CO" sz="2800" b="1" dirty="0">
              <a:solidFill>
                <a:srgbClr val="002060"/>
              </a:solidFill>
            </a:endParaRPr>
          </a:p>
        </p:txBody>
      </p:sp>
      <p:pic>
        <p:nvPicPr>
          <p:cNvPr id="1026" name="Picture 2" descr="Buildings premium icon">
            <a:extLst>
              <a:ext uri="{FF2B5EF4-FFF2-40B4-BE49-F238E27FC236}">
                <a16:creationId xmlns:a16="http://schemas.microsoft.com/office/drawing/2014/main" id="{6B7237B4-F5D4-4D30-9837-036F5B7CD9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3833" y="2033180"/>
            <a:ext cx="955974" cy="954107"/>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E76B9129-E73C-4224-BE23-1E0EF5D99965}"/>
              </a:ext>
            </a:extLst>
          </p:cNvPr>
          <p:cNvPicPr>
            <a:picLocks noChangeAspect="1"/>
          </p:cNvPicPr>
          <p:nvPr/>
        </p:nvPicPr>
        <p:blipFill rotWithShape="1">
          <a:blip r:embed="rId7"/>
          <a:srcRect l="39617" t="40697" r="40888" b="23847"/>
          <a:stretch/>
        </p:blipFill>
        <p:spPr>
          <a:xfrm>
            <a:off x="1020131" y="3269537"/>
            <a:ext cx="824784" cy="843356"/>
          </a:xfrm>
          <a:prstGeom prst="rect">
            <a:avLst/>
          </a:prstGeom>
        </p:spPr>
      </p:pic>
      <p:pic>
        <p:nvPicPr>
          <p:cNvPr id="66" name="Imagen 65">
            <a:extLst>
              <a:ext uri="{FF2B5EF4-FFF2-40B4-BE49-F238E27FC236}">
                <a16:creationId xmlns:a16="http://schemas.microsoft.com/office/drawing/2014/main" id="{9A0DA067-5B85-4A9A-A038-26431E5EE909}"/>
              </a:ext>
            </a:extLst>
          </p:cNvPr>
          <p:cNvPicPr>
            <a:picLocks noChangeAspect="1"/>
          </p:cNvPicPr>
          <p:nvPr/>
        </p:nvPicPr>
        <p:blipFill rotWithShape="1">
          <a:blip r:embed="rId8"/>
          <a:srcRect l="39607" t="44307" r="40494" b="26772"/>
          <a:stretch/>
        </p:blipFill>
        <p:spPr>
          <a:xfrm>
            <a:off x="1020131" y="4695934"/>
            <a:ext cx="824784" cy="851297"/>
          </a:xfrm>
          <a:prstGeom prst="rect">
            <a:avLst/>
          </a:prstGeom>
        </p:spPr>
      </p:pic>
      <p:sp>
        <p:nvSpPr>
          <p:cNvPr id="67" name="Rectángulo 66">
            <a:extLst>
              <a:ext uri="{FF2B5EF4-FFF2-40B4-BE49-F238E27FC236}">
                <a16:creationId xmlns:a16="http://schemas.microsoft.com/office/drawing/2014/main" id="{78D740E7-B958-430D-A525-2B0ABAC5F602}"/>
              </a:ext>
            </a:extLst>
          </p:cNvPr>
          <p:cNvSpPr/>
          <p:nvPr/>
        </p:nvSpPr>
        <p:spPr>
          <a:xfrm>
            <a:off x="1980911" y="2444662"/>
            <a:ext cx="3593502" cy="646331"/>
          </a:xfrm>
          <a:prstGeom prst="rect">
            <a:avLst/>
          </a:prstGeom>
        </p:spPr>
        <p:txBody>
          <a:bodyPr wrap="square">
            <a:spAutoFit/>
          </a:bodyPr>
          <a:lstStyle/>
          <a:p>
            <a:r>
              <a:rPr lang="es-CO" b="1" dirty="0">
                <a:solidFill>
                  <a:srgbClr val="FFC000"/>
                </a:solidFill>
              </a:rPr>
              <a:t>Extintos 		(564):	$280.126</a:t>
            </a:r>
          </a:p>
          <a:p>
            <a:r>
              <a:rPr lang="es-CO" b="1" dirty="0">
                <a:solidFill>
                  <a:srgbClr val="00B050"/>
                </a:solidFill>
              </a:rPr>
              <a:t>Enajenación:	(686)	$176.349</a:t>
            </a:r>
          </a:p>
        </p:txBody>
      </p:sp>
      <p:sp>
        <p:nvSpPr>
          <p:cNvPr id="74" name="Rectángulo 73">
            <a:extLst>
              <a:ext uri="{FF2B5EF4-FFF2-40B4-BE49-F238E27FC236}">
                <a16:creationId xmlns:a16="http://schemas.microsoft.com/office/drawing/2014/main" id="{6AF968BF-EAFC-4029-81E6-F914E829E454}"/>
              </a:ext>
            </a:extLst>
          </p:cNvPr>
          <p:cNvSpPr/>
          <p:nvPr/>
        </p:nvSpPr>
        <p:spPr>
          <a:xfrm>
            <a:off x="1980914" y="3581025"/>
            <a:ext cx="3593502" cy="646331"/>
          </a:xfrm>
          <a:prstGeom prst="rect">
            <a:avLst/>
          </a:prstGeom>
        </p:spPr>
        <p:txBody>
          <a:bodyPr wrap="square">
            <a:spAutoFit/>
          </a:bodyPr>
          <a:lstStyle/>
          <a:p>
            <a:r>
              <a:rPr lang="es-CO" b="1" dirty="0">
                <a:solidFill>
                  <a:srgbClr val="FFC000"/>
                </a:solidFill>
              </a:rPr>
              <a:t>Extintos:		(4)		$  68.755</a:t>
            </a:r>
          </a:p>
          <a:p>
            <a:r>
              <a:rPr lang="es-CO" b="1" dirty="0">
                <a:solidFill>
                  <a:srgbClr val="00B050"/>
                </a:solidFill>
              </a:rPr>
              <a:t>Enajenación:	(0)		$            0</a:t>
            </a:r>
          </a:p>
        </p:txBody>
      </p:sp>
      <p:sp>
        <p:nvSpPr>
          <p:cNvPr id="75" name="Rectángulo 74">
            <a:extLst>
              <a:ext uri="{FF2B5EF4-FFF2-40B4-BE49-F238E27FC236}">
                <a16:creationId xmlns:a16="http://schemas.microsoft.com/office/drawing/2014/main" id="{C8F6CE3F-86F1-47B4-9CBA-0C17144DC808}"/>
              </a:ext>
            </a:extLst>
          </p:cNvPr>
          <p:cNvSpPr/>
          <p:nvPr/>
        </p:nvSpPr>
        <p:spPr>
          <a:xfrm>
            <a:off x="1980911" y="4743872"/>
            <a:ext cx="3593502" cy="646331"/>
          </a:xfrm>
          <a:prstGeom prst="rect">
            <a:avLst/>
          </a:prstGeom>
        </p:spPr>
        <p:txBody>
          <a:bodyPr wrap="square">
            <a:spAutoFit/>
          </a:bodyPr>
          <a:lstStyle/>
          <a:p>
            <a:r>
              <a:rPr lang="es-CO" b="1" dirty="0">
                <a:solidFill>
                  <a:srgbClr val="FFC000"/>
                </a:solidFill>
              </a:rPr>
              <a:t>Extintos:		(0)		$             0</a:t>
            </a:r>
          </a:p>
          <a:p>
            <a:r>
              <a:rPr lang="es-CO" b="1" dirty="0">
                <a:solidFill>
                  <a:srgbClr val="00B050"/>
                </a:solidFill>
              </a:rPr>
              <a:t>Enajenación:	(162)	$     7.901</a:t>
            </a:r>
          </a:p>
        </p:txBody>
      </p:sp>
      <p:cxnSp>
        <p:nvCxnSpPr>
          <p:cNvPr id="88" name="Conector recto 87">
            <a:extLst>
              <a:ext uri="{FF2B5EF4-FFF2-40B4-BE49-F238E27FC236}">
                <a16:creationId xmlns:a16="http://schemas.microsoft.com/office/drawing/2014/main" id="{F0702B5E-6159-4E2B-9D4C-C0C0BF893C2E}"/>
              </a:ext>
            </a:extLst>
          </p:cNvPr>
          <p:cNvCxnSpPr>
            <a:cxnSpLocks/>
          </p:cNvCxnSpPr>
          <p:nvPr/>
        </p:nvCxnSpPr>
        <p:spPr>
          <a:xfrm>
            <a:off x="6010685" y="1395663"/>
            <a:ext cx="0" cy="4969042"/>
          </a:xfrm>
          <a:prstGeom prst="line">
            <a:avLst/>
          </a:prstGeom>
        </p:spPr>
        <p:style>
          <a:lnRef idx="2">
            <a:schemeClr val="accent1"/>
          </a:lnRef>
          <a:fillRef idx="0">
            <a:schemeClr val="accent1"/>
          </a:fillRef>
          <a:effectRef idx="1">
            <a:schemeClr val="accent1"/>
          </a:effectRef>
          <a:fontRef idx="minor">
            <a:schemeClr val="tx1"/>
          </a:fontRef>
        </p:style>
      </p:cxnSp>
      <p:sp>
        <p:nvSpPr>
          <p:cNvPr id="23" name="Rectángulo 22">
            <a:extLst>
              <a:ext uri="{FF2B5EF4-FFF2-40B4-BE49-F238E27FC236}">
                <a16:creationId xmlns:a16="http://schemas.microsoft.com/office/drawing/2014/main" id="{3B287B63-AFAC-45D7-A50D-E28A655E70DF}"/>
              </a:ext>
            </a:extLst>
          </p:cNvPr>
          <p:cNvSpPr/>
          <p:nvPr/>
        </p:nvSpPr>
        <p:spPr>
          <a:xfrm>
            <a:off x="2073349" y="5848716"/>
            <a:ext cx="3792951" cy="830997"/>
          </a:xfrm>
          <a:prstGeom prst="rect">
            <a:avLst/>
          </a:prstGeom>
        </p:spPr>
        <p:txBody>
          <a:bodyPr wrap="square">
            <a:spAutoFit/>
          </a:bodyPr>
          <a:lstStyle/>
          <a:p>
            <a:pPr algn="ctr"/>
            <a:r>
              <a:rPr lang="es-CO" sz="4800" b="1" dirty="0">
                <a:solidFill>
                  <a:schemeClr val="accent1"/>
                </a:solidFill>
              </a:rPr>
              <a:t>$533.137</a:t>
            </a:r>
          </a:p>
        </p:txBody>
      </p:sp>
      <p:sp>
        <p:nvSpPr>
          <p:cNvPr id="26" name="Rectángulo 25">
            <a:extLst>
              <a:ext uri="{FF2B5EF4-FFF2-40B4-BE49-F238E27FC236}">
                <a16:creationId xmlns:a16="http://schemas.microsoft.com/office/drawing/2014/main" id="{4DCE00F3-304C-48E1-BAF1-13E27D9E19DD}"/>
              </a:ext>
            </a:extLst>
          </p:cNvPr>
          <p:cNvSpPr/>
          <p:nvPr/>
        </p:nvSpPr>
        <p:spPr>
          <a:xfrm>
            <a:off x="10190146" y="6531518"/>
            <a:ext cx="1975221" cy="276999"/>
          </a:xfrm>
          <a:prstGeom prst="rect">
            <a:avLst/>
          </a:prstGeom>
        </p:spPr>
        <p:txBody>
          <a:bodyPr wrap="none">
            <a:spAutoFit/>
          </a:bodyPr>
          <a:lstStyle/>
          <a:p>
            <a:pPr algn="ctr">
              <a:defRPr/>
            </a:pPr>
            <a:r>
              <a:rPr lang="es-ES" sz="1200" b="1" dirty="0">
                <a:solidFill>
                  <a:srgbClr val="000A8B"/>
                </a:solidFill>
              </a:rPr>
              <a:t>(</a:t>
            </a:r>
            <a:r>
              <a:rPr lang="es-ES" sz="1200" b="1" i="1" dirty="0">
                <a:solidFill>
                  <a:srgbClr val="000A8B"/>
                </a:solidFill>
              </a:rPr>
              <a:t>Cifras en miles de millones</a:t>
            </a:r>
            <a:r>
              <a:rPr lang="es-ES" sz="1200" b="1" dirty="0">
                <a:solidFill>
                  <a:srgbClr val="000A8B"/>
                </a:solidFill>
              </a:rPr>
              <a:t>)</a:t>
            </a:r>
          </a:p>
        </p:txBody>
      </p:sp>
      <p:sp>
        <p:nvSpPr>
          <p:cNvPr id="29" name="Rectángulo 28">
            <a:extLst>
              <a:ext uri="{FF2B5EF4-FFF2-40B4-BE49-F238E27FC236}">
                <a16:creationId xmlns:a16="http://schemas.microsoft.com/office/drawing/2014/main" id="{749527F5-892E-4415-A3E5-64C4CF7F0210}"/>
              </a:ext>
            </a:extLst>
          </p:cNvPr>
          <p:cNvSpPr/>
          <p:nvPr/>
        </p:nvSpPr>
        <p:spPr>
          <a:xfrm>
            <a:off x="953833" y="2975441"/>
            <a:ext cx="955974" cy="276999"/>
          </a:xfrm>
          <a:prstGeom prst="rect">
            <a:avLst/>
          </a:prstGeom>
        </p:spPr>
        <p:txBody>
          <a:bodyPr wrap="square">
            <a:spAutoFit/>
          </a:bodyPr>
          <a:lstStyle/>
          <a:p>
            <a:pPr algn="ctr"/>
            <a:r>
              <a:rPr lang="es-ES" sz="1200" b="1" dirty="0"/>
              <a:t>Inmuebles</a:t>
            </a:r>
            <a:endParaRPr lang="es-CO" sz="1200" b="1" dirty="0"/>
          </a:p>
        </p:txBody>
      </p:sp>
      <p:sp>
        <p:nvSpPr>
          <p:cNvPr id="30" name="Rectángulo 29">
            <a:extLst>
              <a:ext uri="{FF2B5EF4-FFF2-40B4-BE49-F238E27FC236}">
                <a16:creationId xmlns:a16="http://schemas.microsoft.com/office/drawing/2014/main" id="{7E3622AF-4F55-44FE-A079-34BF37D69B88}"/>
              </a:ext>
            </a:extLst>
          </p:cNvPr>
          <p:cNvSpPr/>
          <p:nvPr/>
        </p:nvSpPr>
        <p:spPr>
          <a:xfrm>
            <a:off x="673058" y="4149968"/>
            <a:ext cx="1517523" cy="276999"/>
          </a:xfrm>
          <a:prstGeom prst="rect">
            <a:avLst/>
          </a:prstGeom>
        </p:spPr>
        <p:txBody>
          <a:bodyPr wrap="square">
            <a:spAutoFit/>
          </a:bodyPr>
          <a:lstStyle/>
          <a:p>
            <a:pPr algn="ctr"/>
            <a:r>
              <a:rPr lang="es-ES" sz="1200" b="1" dirty="0"/>
              <a:t>Inmuebles Sociales</a:t>
            </a:r>
            <a:endParaRPr lang="es-CO" sz="1200" b="1" dirty="0"/>
          </a:p>
        </p:txBody>
      </p:sp>
      <p:sp>
        <p:nvSpPr>
          <p:cNvPr id="31" name="Rectángulo 30">
            <a:extLst>
              <a:ext uri="{FF2B5EF4-FFF2-40B4-BE49-F238E27FC236}">
                <a16:creationId xmlns:a16="http://schemas.microsoft.com/office/drawing/2014/main" id="{ADB98956-5710-4215-ACDA-639F18D34738}"/>
              </a:ext>
            </a:extLst>
          </p:cNvPr>
          <p:cNvSpPr/>
          <p:nvPr/>
        </p:nvSpPr>
        <p:spPr>
          <a:xfrm>
            <a:off x="682725" y="5529699"/>
            <a:ext cx="1517523" cy="276999"/>
          </a:xfrm>
          <a:prstGeom prst="rect">
            <a:avLst/>
          </a:prstGeom>
        </p:spPr>
        <p:txBody>
          <a:bodyPr wrap="square">
            <a:spAutoFit/>
          </a:bodyPr>
          <a:lstStyle/>
          <a:p>
            <a:pPr algn="ctr"/>
            <a:r>
              <a:rPr lang="es-ES" sz="1200" b="1" dirty="0"/>
              <a:t>Muebles</a:t>
            </a:r>
            <a:endParaRPr lang="es-CO" sz="1200" b="1" dirty="0"/>
          </a:p>
        </p:txBody>
      </p:sp>
      <p:sp>
        <p:nvSpPr>
          <p:cNvPr id="38" name="Rectángulo 37">
            <a:extLst>
              <a:ext uri="{FF2B5EF4-FFF2-40B4-BE49-F238E27FC236}">
                <a16:creationId xmlns:a16="http://schemas.microsoft.com/office/drawing/2014/main" id="{D8C86A7F-E0F3-4BF4-BD62-9225BBABF8AD}"/>
              </a:ext>
            </a:extLst>
          </p:cNvPr>
          <p:cNvSpPr/>
          <p:nvPr/>
        </p:nvSpPr>
        <p:spPr>
          <a:xfrm>
            <a:off x="8218971" y="5835537"/>
            <a:ext cx="3973029" cy="830997"/>
          </a:xfrm>
          <a:prstGeom prst="rect">
            <a:avLst/>
          </a:prstGeom>
        </p:spPr>
        <p:txBody>
          <a:bodyPr wrap="square">
            <a:spAutoFit/>
          </a:bodyPr>
          <a:lstStyle/>
          <a:p>
            <a:pPr algn="ctr"/>
            <a:r>
              <a:rPr lang="es-CO" sz="4800" b="1" dirty="0">
                <a:solidFill>
                  <a:schemeClr val="accent1"/>
                </a:solidFill>
              </a:rPr>
              <a:t>$167.190</a:t>
            </a:r>
          </a:p>
        </p:txBody>
      </p:sp>
      <p:pic>
        <p:nvPicPr>
          <p:cNvPr id="42" name="Picture 2" descr="Buildings premium icon">
            <a:extLst>
              <a:ext uri="{FF2B5EF4-FFF2-40B4-BE49-F238E27FC236}">
                <a16:creationId xmlns:a16="http://schemas.microsoft.com/office/drawing/2014/main" id="{021E89C8-295C-4211-BB87-9CEE819503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88692" y="2072234"/>
            <a:ext cx="955974" cy="954107"/>
          </a:xfrm>
          <a:prstGeom prst="rect">
            <a:avLst/>
          </a:prstGeom>
          <a:noFill/>
          <a:extLst>
            <a:ext uri="{909E8E84-426E-40DD-AFC4-6F175D3DCCD1}">
              <a14:hiddenFill xmlns:a14="http://schemas.microsoft.com/office/drawing/2010/main">
                <a:solidFill>
                  <a:srgbClr val="FFFFFF"/>
                </a:solidFill>
              </a14:hiddenFill>
            </a:ext>
          </a:extLst>
        </p:spPr>
      </p:pic>
      <p:pic>
        <p:nvPicPr>
          <p:cNvPr id="43" name="Imagen 42">
            <a:extLst>
              <a:ext uri="{FF2B5EF4-FFF2-40B4-BE49-F238E27FC236}">
                <a16:creationId xmlns:a16="http://schemas.microsoft.com/office/drawing/2014/main" id="{D9621E61-3CAF-4BB8-B125-C23BA673C061}"/>
              </a:ext>
            </a:extLst>
          </p:cNvPr>
          <p:cNvPicPr>
            <a:picLocks noChangeAspect="1"/>
          </p:cNvPicPr>
          <p:nvPr/>
        </p:nvPicPr>
        <p:blipFill rotWithShape="1">
          <a:blip r:embed="rId7"/>
          <a:srcRect l="39617" t="40697" r="40888" b="23847"/>
          <a:stretch/>
        </p:blipFill>
        <p:spPr>
          <a:xfrm>
            <a:off x="6954990" y="3308591"/>
            <a:ext cx="824784" cy="843356"/>
          </a:xfrm>
          <a:prstGeom prst="rect">
            <a:avLst/>
          </a:prstGeom>
        </p:spPr>
      </p:pic>
      <p:pic>
        <p:nvPicPr>
          <p:cNvPr id="44" name="Imagen 43">
            <a:extLst>
              <a:ext uri="{FF2B5EF4-FFF2-40B4-BE49-F238E27FC236}">
                <a16:creationId xmlns:a16="http://schemas.microsoft.com/office/drawing/2014/main" id="{4B2392CF-BFD7-42E3-A353-F44ED26D08D3}"/>
              </a:ext>
            </a:extLst>
          </p:cNvPr>
          <p:cNvPicPr>
            <a:picLocks noChangeAspect="1"/>
          </p:cNvPicPr>
          <p:nvPr/>
        </p:nvPicPr>
        <p:blipFill rotWithShape="1">
          <a:blip r:embed="rId8"/>
          <a:srcRect l="39607" t="44307" r="40494" b="26772"/>
          <a:stretch/>
        </p:blipFill>
        <p:spPr>
          <a:xfrm>
            <a:off x="6954990" y="4734988"/>
            <a:ext cx="824784" cy="851297"/>
          </a:xfrm>
          <a:prstGeom prst="rect">
            <a:avLst/>
          </a:prstGeom>
        </p:spPr>
      </p:pic>
      <p:sp>
        <p:nvSpPr>
          <p:cNvPr id="45" name="Rectángulo 44">
            <a:extLst>
              <a:ext uri="{FF2B5EF4-FFF2-40B4-BE49-F238E27FC236}">
                <a16:creationId xmlns:a16="http://schemas.microsoft.com/office/drawing/2014/main" id="{14F33E6A-21B7-44FB-A6B4-83D70D8D7EEC}"/>
              </a:ext>
            </a:extLst>
          </p:cNvPr>
          <p:cNvSpPr/>
          <p:nvPr/>
        </p:nvSpPr>
        <p:spPr>
          <a:xfrm>
            <a:off x="7915770" y="2483716"/>
            <a:ext cx="3593502" cy="646331"/>
          </a:xfrm>
          <a:prstGeom prst="rect">
            <a:avLst/>
          </a:prstGeom>
        </p:spPr>
        <p:txBody>
          <a:bodyPr wrap="square">
            <a:spAutoFit/>
          </a:bodyPr>
          <a:lstStyle/>
          <a:p>
            <a:r>
              <a:rPr lang="es-CO" b="1" dirty="0">
                <a:solidFill>
                  <a:srgbClr val="FFC000"/>
                </a:solidFill>
              </a:rPr>
              <a:t>Extintos 		(500):	$161.323</a:t>
            </a:r>
          </a:p>
          <a:p>
            <a:r>
              <a:rPr lang="es-CO" b="1" dirty="0">
                <a:solidFill>
                  <a:srgbClr val="00B050"/>
                </a:solidFill>
              </a:rPr>
              <a:t>Enajenación:	(58)		$    1.984</a:t>
            </a:r>
          </a:p>
        </p:txBody>
      </p:sp>
      <p:sp>
        <p:nvSpPr>
          <p:cNvPr id="46" name="Rectángulo 45">
            <a:extLst>
              <a:ext uri="{FF2B5EF4-FFF2-40B4-BE49-F238E27FC236}">
                <a16:creationId xmlns:a16="http://schemas.microsoft.com/office/drawing/2014/main" id="{1CE0A586-BEC6-469C-8B08-D10AFC0E75EE}"/>
              </a:ext>
            </a:extLst>
          </p:cNvPr>
          <p:cNvSpPr/>
          <p:nvPr/>
        </p:nvSpPr>
        <p:spPr>
          <a:xfrm>
            <a:off x="7915773" y="3620079"/>
            <a:ext cx="3593502" cy="646331"/>
          </a:xfrm>
          <a:prstGeom prst="rect">
            <a:avLst/>
          </a:prstGeom>
        </p:spPr>
        <p:txBody>
          <a:bodyPr wrap="square">
            <a:spAutoFit/>
          </a:bodyPr>
          <a:lstStyle/>
          <a:p>
            <a:r>
              <a:rPr lang="es-CO" b="1" dirty="0">
                <a:solidFill>
                  <a:srgbClr val="FFC000"/>
                </a:solidFill>
              </a:rPr>
              <a:t>Extintos:		(6)		$    2.462</a:t>
            </a:r>
          </a:p>
          <a:p>
            <a:r>
              <a:rPr lang="es-CO" b="1" dirty="0">
                <a:solidFill>
                  <a:srgbClr val="00B050"/>
                </a:solidFill>
              </a:rPr>
              <a:t>Enajenación:	(0)		$            0</a:t>
            </a:r>
          </a:p>
        </p:txBody>
      </p:sp>
      <p:sp>
        <p:nvSpPr>
          <p:cNvPr id="47" name="Rectángulo 46">
            <a:extLst>
              <a:ext uri="{FF2B5EF4-FFF2-40B4-BE49-F238E27FC236}">
                <a16:creationId xmlns:a16="http://schemas.microsoft.com/office/drawing/2014/main" id="{5712A72E-32EE-41F1-8F36-7A70BC022093}"/>
              </a:ext>
            </a:extLst>
          </p:cNvPr>
          <p:cNvSpPr/>
          <p:nvPr/>
        </p:nvSpPr>
        <p:spPr>
          <a:xfrm>
            <a:off x="7915770" y="4782926"/>
            <a:ext cx="3593502" cy="646331"/>
          </a:xfrm>
          <a:prstGeom prst="rect">
            <a:avLst/>
          </a:prstGeom>
        </p:spPr>
        <p:txBody>
          <a:bodyPr wrap="square">
            <a:spAutoFit/>
          </a:bodyPr>
          <a:lstStyle/>
          <a:p>
            <a:r>
              <a:rPr lang="es-CO" b="1" dirty="0">
                <a:solidFill>
                  <a:srgbClr val="FFC000"/>
                </a:solidFill>
              </a:rPr>
              <a:t>Extintos:		(29)		$    1.421</a:t>
            </a:r>
          </a:p>
          <a:p>
            <a:r>
              <a:rPr lang="es-CO" b="1" dirty="0">
                <a:solidFill>
                  <a:srgbClr val="00B050"/>
                </a:solidFill>
              </a:rPr>
              <a:t>Enajenación:	(0)		$            0	</a:t>
            </a:r>
          </a:p>
        </p:txBody>
      </p:sp>
      <p:sp>
        <p:nvSpPr>
          <p:cNvPr id="48" name="Rectángulo 47">
            <a:extLst>
              <a:ext uri="{FF2B5EF4-FFF2-40B4-BE49-F238E27FC236}">
                <a16:creationId xmlns:a16="http://schemas.microsoft.com/office/drawing/2014/main" id="{EDC56896-AF90-4673-B3EC-9552C3FF5202}"/>
              </a:ext>
            </a:extLst>
          </p:cNvPr>
          <p:cNvSpPr/>
          <p:nvPr/>
        </p:nvSpPr>
        <p:spPr>
          <a:xfrm>
            <a:off x="6888692" y="3014495"/>
            <a:ext cx="955974" cy="276999"/>
          </a:xfrm>
          <a:prstGeom prst="rect">
            <a:avLst/>
          </a:prstGeom>
        </p:spPr>
        <p:txBody>
          <a:bodyPr wrap="square">
            <a:spAutoFit/>
          </a:bodyPr>
          <a:lstStyle/>
          <a:p>
            <a:pPr algn="ctr"/>
            <a:r>
              <a:rPr lang="es-ES" sz="1200" b="1" dirty="0"/>
              <a:t>Inmuebles</a:t>
            </a:r>
            <a:endParaRPr lang="es-CO" sz="1200" b="1" dirty="0"/>
          </a:p>
        </p:txBody>
      </p:sp>
      <p:sp>
        <p:nvSpPr>
          <p:cNvPr id="49" name="Rectángulo 48">
            <a:extLst>
              <a:ext uri="{FF2B5EF4-FFF2-40B4-BE49-F238E27FC236}">
                <a16:creationId xmlns:a16="http://schemas.microsoft.com/office/drawing/2014/main" id="{905C78E9-8C78-4ACC-B8B6-A07873B2021D}"/>
              </a:ext>
            </a:extLst>
          </p:cNvPr>
          <p:cNvSpPr/>
          <p:nvPr/>
        </p:nvSpPr>
        <p:spPr>
          <a:xfrm>
            <a:off x="6607917" y="4189022"/>
            <a:ext cx="1517523" cy="276999"/>
          </a:xfrm>
          <a:prstGeom prst="rect">
            <a:avLst/>
          </a:prstGeom>
        </p:spPr>
        <p:txBody>
          <a:bodyPr wrap="square">
            <a:spAutoFit/>
          </a:bodyPr>
          <a:lstStyle/>
          <a:p>
            <a:pPr algn="ctr"/>
            <a:r>
              <a:rPr lang="es-ES" sz="1200" b="1" dirty="0"/>
              <a:t>Inmuebles Sociales</a:t>
            </a:r>
            <a:endParaRPr lang="es-CO" sz="1200" b="1" dirty="0"/>
          </a:p>
        </p:txBody>
      </p:sp>
      <p:sp>
        <p:nvSpPr>
          <p:cNvPr id="50" name="Rectángulo 49">
            <a:extLst>
              <a:ext uri="{FF2B5EF4-FFF2-40B4-BE49-F238E27FC236}">
                <a16:creationId xmlns:a16="http://schemas.microsoft.com/office/drawing/2014/main" id="{B730CFF6-0019-41BB-AE02-DA0E9239E6FA}"/>
              </a:ext>
            </a:extLst>
          </p:cNvPr>
          <p:cNvSpPr/>
          <p:nvPr/>
        </p:nvSpPr>
        <p:spPr>
          <a:xfrm>
            <a:off x="6617584" y="5568753"/>
            <a:ext cx="1517523" cy="276999"/>
          </a:xfrm>
          <a:prstGeom prst="rect">
            <a:avLst/>
          </a:prstGeom>
        </p:spPr>
        <p:txBody>
          <a:bodyPr wrap="square">
            <a:spAutoFit/>
          </a:bodyPr>
          <a:lstStyle/>
          <a:p>
            <a:pPr algn="ctr"/>
            <a:r>
              <a:rPr lang="es-ES" sz="1200" b="1" dirty="0"/>
              <a:t>Muebles</a:t>
            </a:r>
            <a:endParaRPr lang="es-CO" sz="1200" b="1" dirty="0"/>
          </a:p>
        </p:txBody>
      </p:sp>
      <p:sp>
        <p:nvSpPr>
          <p:cNvPr id="51" name="CuadroTexto 50">
            <a:extLst>
              <a:ext uri="{FF2B5EF4-FFF2-40B4-BE49-F238E27FC236}">
                <a16:creationId xmlns:a16="http://schemas.microsoft.com/office/drawing/2014/main" id="{1295A377-FBC4-43A9-A06B-4A91E93EFEDE}"/>
              </a:ext>
            </a:extLst>
          </p:cNvPr>
          <p:cNvSpPr txBox="1"/>
          <p:nvPr/>
        </p:nvSpPr>
        <p:spPr>
          <a:xfrm>
            <a:off x="953834" y="1301463"/>
            <a:ext cx="4620582" cy="584775"/>
          </a:xfrm>
          <a:prstGeom prst="rect">
            <a:avLst/>
          </a:prstGeom>
          <a:noFill/>
        </p:spPr>
        <p:txBody>
          <a:bodyPr wrap="square" rtlCol="0">
            <a:spAutoFit/>
          </a:bodyPr>
          <a:lstStyle/>
          <a:p>
            <a:pPr algn="ctr"/>
            <a:r>
              <a:rPr lang="es-ES" sz="1600" b="1" dirty="0"/>
              <a:t>PORTAFOLIO EN VENTA </a:t>
            </a:r>
          </a:p>
          <a:p>
            <a:pPr algn="ctr"/>
            <a:r>
              <a:rPr lang="es-ES" sz="1600" b="1" dirty="0"/>
              <a:t>INTERMEDIARIO COMERCIAL</a:t>
            </a:r>
            <a:endParaRPr lang="es-CO" sz="1600" b="1" dirty="0"/>
          </a:p>
        </p:txBody>
      </p:sp>
      <p:sp>
        <p:nvSpPr>
          <p:cNvPr id="52" name="CuadroTexto 51">
            <a:extLst>
              <a:ext uri="{FF2B5EF4-FFF2-40B4-BE49-F238E27FC236}">
                <a16:creationId xmlns:a16="http://schemas.microsoft.com/office/drawing/2014/main" id="{CD4F508E-7A35-4ABF-A909-AE6971B1F290}"/>
              </a:ext>
            </a:extLst>
          </p:cNvPr>
          <p:cNvSpPr txBox="1"/>
          <p:nvPr/>
        </p:nvSpPr>
        <p:spPr>
          <a:xfrm>
            <a:off x="6924656" y="1297326"/>
            <a:ext cx="4620582" cy="584775"/>
          </a:xfrm>
          <a:prstGeom prst="rect">
            <a:avLst/>
          </a:prstGeom>
          <a:noFill/>
        </p:spPr>
        <p:txBody>
          <a:bodyPr wrap="square" rtlCol="0">
            <a:spAutoFit/>
          </a:bodyPr>
          <a:lstStyle/>
          <a:p>
            <a:pPr algn="ctr"/>
            <a:r>
              <a:rPr lang="es-ES" sz="1600" b="1" dirty="0"/>
              <a:t>PORTAFOLIO COMERCIALIZADO</a:t>
            </a:r>
          </a:p>
          <a:p>
            <a:pPr algn="ctr"/>
            <a:r>
              <a:rPr lang="es-ES" sz="1600" b="1" dirty="0"/>
              <a:t>INTERMEDIARIO COMERCIAL 2014-2018</a:t>
            </a:r>
            <a:endParaRPr lang="es-CO" sz="1600" b="1" dirty="0"/>
          </a:p>
        </p:txBody>
      </p:sp>
    </p:spTree>
    <p:extLst>
      <p:ext uri="{BB962C8B-B14F-4D97-AF65-F5344CB8AC3E}">
        <p14:creationId xmlns:p14="http://schemas.microsoft.com/office/powerpoint/2010/main" val="1367466584"/>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Imagen 98">
            <a:extLst>
              <a:ext uri="{FF2B5EF4-FFF2-40B4-BE49-F238E27FC236}">
                <a16:creationId xmlns:a16="http://schemas.microsoft.com/office/drawing/2014/main" id="{ED54989A-43D4-4EBB-9A43-FDD3AF5E75E1}"/>
              </a:ext>
            </a:extLst>
          </p:cNvPr>
          <p:cNvPicPr>
            <a:picLocks noChangeAspect="1"/>
          </p:cNvPicPr>
          <p:nvPr/>
        </p:nvPicPr>
        <p:blipFill>
          <a:blip r:embed="rId3"/>
          <a:stretch>
            <a:fillRect/>
          </a:stretch>
        </p:blipFill>
        <p:spPr>
          <a:xfrm>
            <a:off x="6540151" y="4703932"/>
            <a:ext cx="5429187" cy="2206515"/>
          </a:xfrm>
          <a:prstGeom prst="rect">
            <a:avLst/>
          </a:prstGeom>
        </p:spPr>
      </p:pic>
      <p:pic>
        <p:nvPicPr>
          <p:cNvPr id="29" name="Imagen 28">
            <a:extLst>
              <a:ext uri="{FF2B5EF4-FFF2-40B4-BE49-F238E27FC236}">
                <a16:creationId xmlns:a16="http://schemas.microsoft.com/office/drawing/2014/main" id="{05B67AC4-4BB3-4A89-8130-DF75D18472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70" y="-2380"/>
            <a:ext cx="1921342" cy="1079014"/>
          </a:xfrm>
          <a:prstGeom prst="rect">
            <a:avLst/>
          </a:prstGeom>
        </p:spPr>
      </p:pic>
      <p:pic>
        <p:nvPicPr>
          <p:cNvPr id="30" name="Imagen 29">
            <a:extLst>
              <a:ext uri="{FF2B5EF4-FFF2-40B4-BE49-F238E27FC236}">
                <a16:creationId xmlns:a16="http://schemas.microsoft.com/office/drawing/2014/main" id="{09E5F2A4-8C6D-4039-A86A-79B6A2294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2706" y="37506"/>
            <a:ext cx="2430213" cy="941708"/>
          </a:xfrm>
          <a:prstGeom prst="rect">
            <a:avLst/>
          </a:prstGeom>
        </p:spPr>
      </p:pic>
      <p:pic>
        <p:nvPicPr>
          <p:cNvPr id="31" name="Imagen 30">
            <a:extLst>
              <a:ext uri="{FF2B5EF4-FFF2-40B4-BE49-F238E27FC236}">
                <a16:creationId xmlns:a16="http://schemas.microsoft.com/office/drawing/2014/main" id="{CABEBB15-DE60-4D67-AE0C-00E6CA0E9F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09720" y="30161"/>
            <a:ext cx="2655647" cy="859343"/>
          </a:xfrm>
          <a:prstGeom prst="rect">
            <a:avLst/>
          </a:prstGeom>
        </p:spPr>
      </p:pic>
      <p:sp>
        <p:nvSpPr>
          <p:cNvPr id="32" name="CuadroTexto 3">
            <a:extLst>
              <a:ext uri="{FF2B5EF4-FFF2-40B4-BE49-F238E27FC236}">
                <a16:creationId xmlns:a16="http://schemas.microsoft.com/office/drawing/2014/main" id="{3CEB6724-B180-4F2C-A225-317865E118AE}"/>
              </a:ext>
            </a:extLst>
          </p:cNvPr>
          <p:cNvSpPr txBox="1">
            <a:spLocks noChangeArrowheads="1"/>
          </p:cNvSpPr>
          <p:nvPr/>
        </p:nvSpPr>
        <p:spPr bwMode="auto">
          <a:xfrm>
            <a:off x="1787824" y="203546"/>
            <a:ext cx="51263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800" b="1" dirty="0">
                <a:solidFill>
                  <a:srgbClr val="002060"/>
                </a:solidFill>
              </a:rPr>
              <a:t>Avalúos Inmuebles E. Temprana</a:t>
            </a:r>
          </a:p>
          <a:p>
            <a:pPr algn="ctr"/>
            <a:r>
              <a:rPr lang="es-ES" altLang="es-CO" sz="2000" b="1" dirty="0">
                <a:solidFill>
                  <a:srgbClr val="002060"/>
                </a:solidFill>
              </a:rPr>
              <a:t>C</a:t>
            </a:r>
            <a:r>
              <a:rPr lang="es-CO" altLang="es-CO" sz="2000" b="1" dirty="0">
                <a:solidFill>
                  <a:srgbClr val="002060"/>
                </a:solidFill>
              </a:rPr>
              <a:t>orte 10 de Diciembre de 2018 – 8 Meses</a:t>
            </a:r>
            <a:endParaRPr lang="es-CO" altLang="es-CO" sz="2800" b="1" dirty="0">
              <a:solidFill>
                <a:srgbClr val="002060"/>
              </a:solidFill>
            </a:endParaRPr>
          </a:p>
        </p:txBody>
      </p:sp>
      <p:graphicFrame>
        <p:nvGraphicFramePr>
          <p:cNvPr id="44" name="Gráfico 43">
            <a:extLst>
              <a:ext uri="{FF2B5EF4-FFF2-40B4-BE49-F238E27FC236}">
                <a16:creationId xmlns:a16="http://schemas.microsoft.com/office/drawing/2014/main" id="{0165F506-A358-45AA-9FB1-9EE8464E7483}"/>
              </a:ext>
            </a:extLst>
          </p:cNvPr>
          <p:cNvGraphicFramePr>
            <a:graphicFrameLocks/>
          </p:cNvGraphicFramePr>
          <p:nvPr>
            <p:extLst/>
          </p:nvPr>
        </p:nvGraphicFramePr>
        <p:xfrm>
          <a:off x="6914148" y="1123600"/>
          <a:ext cx="4891166" cy="1504407"/>
        </p:xfrm>
        <a:graphic>
          <a:graphicData uri="http://schemas.openxmlformats.org/drawingml/2006/chart">
            <c:chart xmlns:c="http://schemas.openxmlformats.org/drawingml/2006/chart" xmlns:r="http://schemas.openxmlformats.org/officeDocument/2006/relationships" r:id="rId7"/>
          </a:graphicData>
        </a:graphic>
      </p:graphicFrame>
      <p:pic>
        <p:nvPicPr>
          <p:cNvPr id="46" name="Imagen 45">
            <a:extLst>
              <a:ext uri="{FF2B5EF4-FFF2-40B4-BE49-F238E27FC236}">
                <a16:creationId xmlns:a16="http://schemas.microsoft.com/office/drawing/2014/main" id="{069B57DE-D736-477B-9E96-5E740C5410AD}"/>
              </a:ext>
            </a:extLst>
          </p:cNvPr>
          <p:cNvPicPr>
            <a:picLocks noChangeAspect="1"/>
          </p:cNvPicPr>
          <p:nvPr/>
        </p:nvPicPr>
        <p:blipFill rotWithShape="1">
          <a:blip r:embed="rId8"/>
          <a:srcRect l="39792" t="41547" r="41184" b="23487"/>
          <a:stretch/>
        </p:blipFill>
        <p:spPr>
          <a:xfrm>
            <a:off x="6491703" y="3212186"/>
            <a:ext cx="622933" cy="643743"/>
          </a:xfrm>
          <a:prstGeom prst="rect">
            <a:avLst/>
          </a:prstGeom>
        </p:spPr>
      </p:pic>
      <p:sp>
        <p:nvSpPr>
          <p:cNvPr id="47" name="Rectángulo 46">
            <a:extLst>
              <a:ext uri="{FF2B5EF4-FFF2-40B4-BE49-F238E27FC236}">
                <a16:creationId xmlns:a16="http://schemas.microsoft.com/office/drawing/2014/main" id="{952C36A7-A24C-4E53-9B2A-7206942A8430}"/>
              </a:ext>
            </a:extLst>
          </p:cNvPr>
          <p:cNvSpPr/>
          <p:nvPr/>
        </p:nvSpPr>
        <p:spPr>
          <a:xfrm>
            <a:off x="6504951" y="3843939"/>
            <a:ext cx="1727995" cy="284282"/>
          </a:xfrm>
          <a:prstGeom prst="rect">
            <a:avLst/>
          </a:prstGeom>
        </p:spPr>
        <p:txBody>
          <a:bodyPr wrap="square">
            <a:spAutoFit/>
          </a:bodyPr>
          <a:lstStyle/>
          <a:p>
            <a:pPr algn="ctr"/>
            <a:r>
              <a:rPr lang="es-ES" sz="1200" b="1" dirty="0"/>
              <a:t>Disponibles para Venta</a:t>
            </a:r>
            <a:endParaRPr lang="es-CO" sz="1200" b="1" dirty="0"/>
          </a:p>
        </p:txBody>
      </p:sp>
      <p:sp>
        <p:nvSpPr>
          <p:cNvPr id="48" name="Rectángulo 47">
            <a:extLst>
              <a:ext uri="{FF2B5EF4-FFF2-40B4-BE49-F238E27FC236}">
                <a16:creationId xmlns:a16="http://schemas.microsoft.com/office/drawing/2014/main" id="{230177D2-09A3-43E5-993C-001B6C7819D0}"/>
              </a:ext>
            </a:extLst>
          </p:cNvPr>
          <p:cNvSpPr/>
          <p:nvPr/>
        </p:nvSpPr>
        <p:spPr>
          <a:xfrm>
            <a:off x="7145263" y="3215073"/>
            <a:ext cx="1101954" cy="646331"/>
          </a:xfrm>
          <a:prstGeom prst="rect">
            <a:avLst/>
          </a:prstGeom>
        </p:spPr>
        <p:txBody>
          <a:bodyPr wrap="square">
            <a:spAutoFit/>
          </a:bodyPr>
          <a:lstStyle/>
          <a:p>
            <a:pPr algn="ctr"/>
            <a:r>
              <a:rPr lang="es-CO" b="1" dirty="0">
                <a:solidFill>
                  <a:srgbClr val="FFC000"/>
                </a:solidFill>
              </a:rPr>
              <a:t># 686</a:t>
            </a:r>
          </a:p>
          <a:p>
            <a:pPr algn="ctr"/>
            <a:r>
              <a:rPr lang="es-CO" b="1" dirty="0">
                <a:solidFill>
                  <a:srgbClr val="00B050"/>
                </a:solidFill>
              </a:rPr>
              <a:t>$176.349</a:t>
            </a:r>
          </a:p>
        </p:txBody>
      </p:sp>
      <p:sp>
        <p:nvSpPr>
          <p:cNvPr id="51" name="Rectángulo 50">
            <a:extLst>
              <a:ext uri="{FF2B5EF4-FFF2-40B4-BE49-F238E27FC236}">
                <a16:creationId xmlns:a16="http://schemas.microsoft.com/office/drawing/2014/main" id="{45470A06-820C-4BD5-8858-A955B62B08E3}"/>
              </a:ext>
            </a:extLst>
          </p:cNvPr>
          <p:cNvSpPr/>
          <p:nvPr/>
        </p:nvSpPr>
        <p:spPr>
          <a:xfrm>
            <a:off x="8653898" y="3853976"/>
            <a:ext cx="1457162" cy="276999"/>
          </a:xfrm>
          <a:prstGeom prst="rect">
            <a:avLst/>
          </a:prstGeom>
        </p:spPr>
        <p:txBody>
          <a:bodyPr wrap="square">
            <a:spAutoFit/>
          </a:bodyPr>
          <a:lstStyle/>
          <a:p>
            <a:pPr algn="ctr"/>
            <a:r>
              <a:rPr lang="es-ES" sz="1200" b="1" dirty="0"/>
              <a:t>Prometidos</a:t>
            </a:r>
            <a:endParaRPr lang="es-CO" sz="1200" b="1" dirty="0"/>
          </a:p>
        </p:txBody>
      </p:sp>
      <p:sp>
        <p:nvSpPr>
          <p:cNvPr id="52" name="Rectángulo 51">
            <a:extLst>
              <a:ext uri="{FF2B5EF4-FFF2-40B4-BE49-F238E27FC236}">
                <a16:creationId xmlns:a16="http://schemas.microsoft.com/office/drawing/2014/main" id="{C44AF67F-238C-4316-B963-B0579F78EF46}"/>
              </a:ext>
            </a:extLst>
          </p:cNvPr>
          <p:cNvSpPr/>
          <p:nvPr/>
        </p:nvSpPr>
        <p:spPr>
          <a:xfrm>
            <a:off x="9266766" y="3211461"/>
            <a:ext cx="946263" cy="646331"/>
          </a:xfrm>
          <a:prstGeom prst="rect">
            <a:avLst/>
          </a:prstGeom>
        </p:spPr>
        <p:txBody>
          <a:bodyPr wrap="square">
            <a:spAutoFit/>
          </a:bodyPr>
          <a:lstStyle/>
          <a:p>
            <a:pPr algn="ctr"/>
            <a:r>
              <a:rPr lang="es-CO" b="1" dirty="0">
                <a:solidFill>
                  <a:srgbClr val="FFC000"/>
                </a:solidFill>
              </a:rPr>
              <a:t># 58</a:t>
            </a:r>
          </a:p>
          <a:p>
            <a:pPr algn="ctr"/>
            <a:r>
              <a:rPr lang="es-CO" b="1" dirty="0">
                <a:solidFill>
                  <a:srgbClr val="00B050"/>
                </a:solidFill>
              </a:rPr>
              <a:t>$1.984</a:t>
            </a:r>
          </a:p>
        </p:txBody>
      </p:sp>
      <p:cxnSp>
        <p:nvCxnSpPr>
          <p:cNvPr id="55" name="Conector recto 54">
            <a:extLst>
              <a:ext uri="{FF2B5EF4-FFF2-40B4-BE49-F238E27FC236}">
                <a16:creationId xmlns:a16="http://schemas.microsoft.com/office/drawing/2014/main" id="{65539DDD-CCB8-4ADB-A501-B56B2FCBEEDB}"/>
              </a:ext>
            </a:extLst>
          </p:cNvPr>
          <p:cNvCxnSpPr>
            <a:cxnSpLocks/>
          </p:cNvCxnSpPr>
          <p:nvPr/>
        </p:nvCxnSpPr>
        <p:spPr>
          <a:xfrm>
            <a:off x="6339626" y="1289675"/>
            <a:ext cx="0" cy="5530638"/>
          </a:xfrm>
          <a:prstGeom prst="line">
            <a:avLst/>
          </a:prstGeom>
        </p:spPr>
        <p:style>
          <a:lnRef idx="2">
            <a:schemeClr val="accent1"/>
          </a:lnRef>
          <a:fillRef idx="0">
            <a:schemeClr val="accent1"/>
          </a:fillRef>
          <a:effectRef idx="1">
            <a:schemeClr val="accent1"/>
          </a:effectRef>
          <a:fontRef idx="minor">
            <a:schemeClr val="tx1"/>
          </a:fontRef>
        </p:style>
      </p:cxnSp>
      <p:grpSp>
        <p:nvGrpSpPr>
          <p:cNvPr id="74" name="Grupo 73">
            <a:extLst>
              <a:ext uri="{FF2B5EF4-FFF2-40B4-BE49-F238E27FC236}">
                <a16:creationId xmlns:a16="http://schemas.microsoft.com/office/drawing/2014/main" id="{AE0FB914-1403-4D99-8C33-5128BF27C047}"/>
              </a:ext>
            </a:extLst>
          </p:cNvPr>
          <p:cNvGrpSpPr/>
          <p:nvPr/>
        </p:nvGrpSpPr>
        <p:grpSpPr>
          <a:xfrm>
            <a:off x="-245895" y="1119670"/>
            <a:ext cx="6251163" cy="5627562"/>
            <a:chOff x="-109415" y="1071542"/>
            <a:chExt cx="6251163" cy="5627562"/>
          </a:xfrm>
        </p:grpSpPr>
        <p:grpSp>
          <p:nvGrpSpPr>
            <p:cNvPr id="27" name="Grupo 26">
              <a:extLst>
                <a:ext uri="{FF2B5EF4-FFF2-40B4-BE49-F238E27FC236}">
                  <a16:creationId xmlns:a16="http://schemas.microsoft.com/office/drawing/2014/main" id="{A31A0228-BBF1-4CD9-971E-D5B281162B6A}"/>
                </a:ext>
              </a:extLst>
            </p:cNvPr>
            <p:cNvGrpSpPr/>
            <p:nvPr/>
          </p:nvGrpSpPr>
          <p:grpSpPr>
            <a:xfrm>
              <a:off x="-109415" y="1071542"/>
              <a:ext cx="6251163" cy="5627562"/>
              <a:chOff x="2414466" y="1084561"/>
              <a:chExt cx="6251163" cy="5627562"/>
            </a:xfrm>
          </p:grpSpPr>
          <p:pic>
            <p:nvPicPr>
              <p:cNvPr id="21" name="Imagen 20">
                <a:extLst>
                  <a:ext uri="{FF2B5EF4-FFF2-40B4-BE49-F238E27FC236}">
                    <a16:creationId xmlns:a16="http://schemas.microsoft.com/office/drawing/2014/main" id="{6CFE2466-E20F-417E-87CD-4F798FE27320}"/>
                  </a:ext>
                </a:extLst>
              </p:cNvPr>
              <p:cNvPicPr>
                <a:picLocks noChangeAspect="1"/>
              </p:cNvPicPr>
              <p:nvPr/>
            </p:nvPicPr>
            <p:blipFill rotWithShape="1">
              <a:blip r:embed="rId9"/>
              <a:srcRect l="35970" t="12790" r="35668" b="7621"/>
              <a:stretch/>
            </p:blipFill>
            <p:spPr>
              <a:xfrm>
                <a:off x="4255270" y="1379196"/>
                <a:ext cx="3937574" cy="4581087"/>
              </a:xfrm>
              <a:prstGeom prst="rect">
                <a:avLst/>
              </a:prstGeom>
            </p:spPr>
          </p:pic>
          <p:sp>
            <p:nvSpPr>
              <p:cNvPr id="5" name="CuadroTexto 4">
                <a:extLst>
                  <a:ext uri="{FF2B5EF4-FFF2-40B4-BE49-F238E27FC236}">
                    <a16:creationId xmlns:a16="http://schemas.microsoft.com/office/drawing/2014/main" id="{0B75092A-5938-4E0D-9774-C756269CE982}"/>
                  </a:ext>
                </a:extLst>
              </p:cNvPr>
              <p:cNvSpPr txBox="1"/>
              <p:nvPr/>
            </p:nvSpPr>
            <p:spPr>
              <a:xfrm>
                <a:off x="7226973" y="1425156"/>
                <a:ext cx="1438656" cy="646331"/>
              </a:xfrm>
              <a:prstGeom prst="rect">
                <a:avLst/>
              </a:prstGeom>
              <a:noFill/>
            </p:spPr>
            <p:txBody>
              <a:bodyPr wrap="square" rtlCol="0">
                <a:spAutoFit/>
              </a:bodyPr>
              <a:lstStyle/>
              <a:p>
                <a:pPr algn="ctr"/>
                <a:r>
                  <a:rPr lang="es-ES" sz="2400" b="1" dirty="0">
                    <a:solidFill>
                      <a:schemeClr val="accent1"/>
                    </a:solidFill>
                  </a:rPr>
                  <a:t>$207.802</a:t>
                </a:r>
              </a:p>
              <a:p>
                <a:pPr algn="ctr"/>
                <a:r>
                  <a:rPr lang="es-ES" sz="1100" dirty="0">
                    <a:solidFill>
                      <a:schemeClr val="accent1"/>
                    </a:solidFill>
                  </a:rPr>
                  <a:t>Valores Comerciales</a:t>
                </a:r>
                <a:endParaRPr lang="es-CO" sz="1000" dirty="0">
                  <a:solidFill>
                    <a:schemeClr val="accent1"/>
                  </a:solidFill>
                </a:endParaRPr>
              </a:p>
            </p:txBody>
          </p:sp>
          <p:cxnSp>
            <p:nvCxnSpPr>
              <p:cNvPr id="15" name="Conector recto 14">
                <a:extLst>
                  <a:ext uri="{FF2B5EF4-FFF2-40B4-BE49-F238E27FC236}">
                    <a16:creationId xmlns:a16="http://schemas.microsoft.com/office/drawing/2014/main" id="{90BE968B-B982-494F-85DA-B3E98DB84553}"/>
                  </a:ext>
                </a:extLst>
              </p:cNvPr>
              <p:cNvCxnSpPr>
                <a:cxnSpLocks/>
              </p:cNvCxnSpPr>
              <p:nvPr/>
            </p:nvCxnSpPr>
            <p:spPr>
              <a:xfrm>
                <a:off x="7946301" y="2143615"/>
                <a:ext cx="0" cy="939642"/>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sp>
            <p:nvSpPr>
              <p:cNvPr id="18" name="CuadroTexto 17">
                <a:extLst>
                  <a:ext uri="{FF2B5EF4-FFF2-40B4-BE49-F238E27FC236}">
                    <a16:creationId xmlns:a16="http://schemas.microsoft.com/office/drawing/2014/main" id="{ADAF4F41-428F-42E8-B2AC-B86BE5EABE5A}"/>
                  </a:ext>
                </a:extLst>
              </p:cNvPr>
              <p:cNvSpPr txBox="1"/>
              <p:nvPr/>
            </p:nvSpPr>
            <p:spPr>
              <a:xfrm>
                <a:off x="5316956" y="6081181"/>
                <a:ext cx="1889760" cy="630942"/>
              </a:xfrm>
              <a:prstGeom prst="rect">
                <a:avLst/>
              </a:prstGeom>
              <a:noFill/>
            </p:spPr>
            <p:txBody>
              <a:bodyPr wrap="square" rtlCol="0">
                <a:spAutoFit/>
              </a:bodyPr>
              <a:lstStyle/>
              <a:p>
                <a:pPr algn="ctr"/>
                <a:r>
                  <a:rPr lang="es-ES" sz="2400" b="1" dirty="0">
                    <a:solidFill>
                      <a:schemeClr val="accent6">
                        <a:lumMod val="75000"/>
                      </a:schemeClr>
                    </a:solidFill>
                  </a:rPr>
                  <a:t>$342.612</a:t>
                </a:r>
              </a:p>
              <a:p>
                <a:pPr algn="ctr"/>
                <a:r>
                  <a:rPr lang="es-ES" sz="1100" dirty="0">
                    <a:solidFill>
                      <a:schemeClr val="accent6">
                        <a:lumMod val="75000"/>
                      </a:schemeClr>
                    </a:solidFill>
                  </a:rPr>
                  <a:t>Valores Catastrales en 1.691</a:t>
                </a:r>
                <a:endParaRPr lang="es-CO" sz="1000" dirty="0">
                  <a:solidFill>
                    <a:schemeClr val="accent6">
                      <a:lumMod val="75000"/>
                    </a:schemeClr>
                  </a:solidFill>
                </a:endParaRPr>
              </a:p>
            </p:txBody>
          </p:sp>
          <p:cxnSp>
            <p:nvCxnSpPr>
              <p:cNvPr id="19" name="Conector recto 18">
                <a:extLst>
                  <a:ext uri="{FF2B5EF4-FFF2-40B4-BE49-F238E27FC236}">
                    <a16:creationId xmlns:a16="http://schemas.microsoft.com/office/drawing/2014/main" id="{1A88B564-9D18-4950-84BC-7DEC9074AEA7}"/>
                  </a:ext>
                </a:extLst>
              </p:cNvPr>
              <p:cNvCxnSpPr>
                <a:cxnSpLocks/>
              </p:cNvCxnSpPr>
              <p:nvPr/>
            </p:nvCxnSpPr>
            <p:spPr>
              <a:xfrm flipH="1" flipV="1">
                <a:off x="3315249" y="2742146"/>
                <a:ext cx="1311637" cy="14190"/>
              </a:xfrm>
              <a:prstGeom prst="line">
                <a:avLst/>
              </a:prstGeom>
              <a:ln>
                <a:solidFill>
                  <a:schemeClr val="bg1">
                    <a:lumMod val="65000"/>
                  </a:schemeClr>
                </a:solidFill>
                <a:prstDash val="dashDot"/>
              </a:ln>
            </p:spPr>
            <p:style>
              <a:lnRef idx="2">
                <a:schemeClr val="accent1"/>
              </a:lnRef>
              <a:fillRef idx="0">
                <a:schemeClr val="accent1"/>
              </a:fillRef>
              <a:effectRef idx="1">
                <a:schemeClr val="accent1"/>
              </a:effectRef>
              <a:fontRef idx="minor">
                <a:schemeClr val="tx1"/>
              </a:fontRef>
            </p:style>
          </p:cxnSp>
          <p:cxnSp>
            <p:nvCxnSpPr>
              <p:cNvPr id="20" name="Conector recto 19">
                <a:extLst>
                  <a:ext uri="{FF2B5EF4-FFF2-40B4-BE49-F238E27FC236}">
                    <a16:creationId xmlns:a16="http://schemas.microsoft.com/office/drawing/2014/main" id="{424D91A2-ADA8-4D8F-9544-2A366F5DBB57}"/>
                  </a:ext>
                </a:extLst>
              </p:cNvPr>
              <p:cNvCxnSpPr>
                <a:cxnSpLocks/>
              </p:cNvCxnSpPr>
              <p:nvPr/>
            </p:nvCxnSpPr>
            <p:spPr>
              <a:xfrm flipV="1">
                <a:off x="6249066" y="5735242"/>
                <a:ext cx="0" cy="343534"/>
              </a:xfrm>
              <a:prstGeom prst="line">
                <a:avLst/>
              </a:prstGeom>
              <a:ln>
                <a:solidFill>
                  <a:srgbClr val="FFC000"/>
                </a:solidFill>
                <a:prstDash val="dashDot"/>
              </a:ln>
            </p:spPr>
            <p:style>
              <a:lnRef idx="2">
                <a:schemeClr val="accent1"/>
              </a:lnRef>
              <a:fillRef idx="0">
                <a:schemeClr val="accent1"/>
              </a:fillRef>
              <a:effectRef idx="1">
                <a:schemeClr val="accent1"/>
              </a:effectRef>
              <a:fontRef idx="minor">
                <a:schemeClr val="tx1"/>
              </a:fontRef>
            </p:style>
          </p:cxnSp>
          <p:sp>
            <p:nvSpPr>
              <p:cNvPr id="22" name="CuadroTexto 21">
                <a:extLst>
                  <a:ext uri="{FF2B5EF4-FFF2-40B4-BE49-F238E27FC236}">
                    <a16:creationId xmlns:a16="http://schemas.microsoft.com/office/drawing/2014/main" id="{F6A3DAEE-75E4-43EF-AE63-9009971AD6F9}"/>
                  </a:ext>
                </a:extLst>
              </p:cNvPr>
              <p:cNvSpPr txBox="1"/>
              <p:nvPr/>
            </p:nvSpPr>
            <p:spPr>
              <a:xfrm>
                <a:off x="2414466" y="4085596"/>
                <a:ext cx="1889760" cy="630942"/>
              </a:xfrm>
              <a:prstGeom prst="rect">
                <a:avLst/>
              </a:prstGeom>
              <a:noFill/>
            </p:spPr>
            <p:txBody>
              <a:bodyPr wrap="square" rtlCol="0">
                <a:spAutoFit/>
              </a:bodyPr>
              <a:lstStyle/>
              <a:p>
                <a:pPr algn="ctr"/>
                <a:r>
                  <a:rPr lang="es-ES" sz="2400" b="1" dirty="0">
                    <a:solidFill>
                      <a:schemeClr val="bg1">
                        <a:lumMod val="65000"/>
                      </a:schemeClr>
                    </a:solidFill>
                  </a:rPr>
                  <a:t>$42.875</a:t>
                </a:r>
              </a:p>
              <a:p>
                <a:pPr algn="ctr"/>
                <a:r>
                  <a:rPr lang="es-ES" sz="1100" dirty="0">
                    <a:solidFill>
                      <a:schemeClr val="bg1">
                        <a:lumMod val="65000"/>
                      </a:schemeClr>
                    </a:solidFill>
                  </a:rPr>
                  <a:t>Valores Catastrales</a:t>
                </a:r>
                <a:endParaRPr lang="es-CO" sz="1000" dirty="0">
                  <a:solidFill>
                    <a:schemeClr val="bg1">
                      <a:lumMod val="65000"/>
                    </a:schemeClr>
                  </a:solidFill>
                </a:endParaRPr>
              </a:p>
            </p:txBody>
          </p:sp>
          <p:cxnSp>
            <p:nvCxnSpPr>
              <p:cNvPr id="25" name="Conector recto 24">
                <a:extLst>
                  <a:ext uri="{FF2B5EF4-FFF2-40B4-BE49-F238E27FC236}">
                    <a16:creationId xmlns:a16="http://schemas.microsoft.com/office/drawing/2014/main" id="{1D61A2B4-3325-4BA7-8DC7-8636814F8B97}"/>
                  </a:ext>
                </a:extLst>
              </p:cNvPr>
              <p:cNvCxnSpPr>
                <a:cxnSpLocks/>
              </p:cNvCxnSpPr>
              <p:nvPr/>
            </p:nvCxnSpPr>
            <p:spPr>
              <a:xfrm flipH="1" flipV="1">
                <a:off x="5899240" y="1748321"/>
                <a:ext cx="1" cy="178995"/>
              </a:xfrm>
              <a:prstGeom prst="line">
                <a:avLst/>
              </a:prstGeom>
              <a:ln>
                <a:solidFill>
                  <a:srgbClr val="FFC000"/>
                </a:solidFill>
                <a:prstDash val="dashDot"/>
              </a:ln>
            </p:spPr>
            <p:style>
              <a:lnRef idx="2">
                <a:schemeClr val="accent1"/>
              </a:lnRef>
              <a:fillRef idx="0">
                <a:schemeClr val="accent1"/>
              </a:fillRef>
              <a:effectRef idx="1">
                <a:schemeClr val="accent1"/>
              </a:effectRef>
              <a:fontRef idx="minor">
                <a:schemeClr val="tx1"/>
              </a:fontRef>
            </p:style>
          </p:cxnSp>
          <p:sp>
            <p:nvSpPr>
              <p:cNvPr id="26" name="CuadroTexto 25">
                <a:extLst>
                  <a:ext uri="{FF2B5EF4-FFF2-40B4-BE49-F238E27FC236}">
                    <a16:creationId xmlns:a16="http://schemas.microsoft.com/office/drawing/2014/main" id="{959F5998-284F-4530-9577-3DA783A7812D}"/>
                  </a:ext>
                </a:extLst>
              </p:cNvPr>
              <p:cNvSpPr txBox="1"/>
              <p:nvPr/>
            </p:nvSpPr>
            <p:spPr>
              <a:xfrm>
                <a:off x="4954361" y="1084561"/>
                <a:ext cx="1889760" cy="630942"/>
              </a:xfrm>
              <a:prstGeom prst="rect">
                <a:avLst/>
              </a:prstGeom>
              <a:noFill/>
            </p:spPr>
            <p:txBody>
              <a:bodyPr wrap="square" rtlCol="0">
                <a:spAutoFit/>
              </a:bodyPr>
              <a:lstStyle/>
              <a:p>
                <a:pPr algn="ctr"/>
                <a:r>
                  <a:rPr lang="es-ES" sz="2400" b="1" dirty="0">
                    <a:solidFill>
                      <a:srgbClr val="FFC000"/>
                    </a:solidFill>
                  </a:rPr>
                  <a:t>$18.432</a:t>
                </a:r>
              </a:p>
              <a:p>
                <a:pPr algn="ctr"/>
                <a:r>
                  <a:rPr lang="es-ES" sz="1100" dirty="0">
                    <a:solidFill>
                      <a:srgbClr val="FFC000"/>
                    </a:solidFill>
                  </a:rPr>
                  <a:t>Valores Catastrales</a:t>
                </a:r>
                <a:endParaRPr lang="es-CO" sz="1000" dirty="0">
                  <a:solidFill>
                    <a:srgbClr val="FFC000"/>
                  </a:solidFill>
                </a:endParaRPr>
              </a:p>
            </p:txBody>
          </p:sp>
        </p:grpSp>
        <p:cxnSp>
          <p:nvCxnSpPr>
            <p:cNvPr id="66" name="Conector recto 65">
              <a:extLst>
                <a:ext uri="{FF2B5EF4-FFF2-40B4-BE49-F238E27FC236}">
                  <a16:creationId xmlns:a16="http://schemas.microsoft.com/office/drawing/2014/main" id="{7DD6E3B9-201D-4248-B9C0-DF39491BB2F7}"/>
                </a:ext>
              </a:extLst>
            </p:cNvPr>
            <p:cNvCxnSpPr>
              <a:cxnSpLocks/>
            </p:cNvCxnSpPr>
            <p:nvPr/>
          </p:nvCxnSpPr>
          <p:spPr>
            <a:xfrm flipH="1" flipV="1">
              <a:off x="779844" y="2729127"/>
              <a:ext cx="11524" cy="1321342"/>
            </a:xfrm>
            <a:prstGeom prst="line">
              <a:avLst/>
            </a:prstGeom>
            <a:ln>
              <a:solidFill>
                <a:schemeClr val="bg1">
                  <a:lumMod val="65000"/>
                </a:schemeClr>
              </a:solidFill>
              <a:prstDash val="dashDot"/>
            </a:ln>
          </p:spPr>
          <p:style>
            <a:lnRef idx="2">
              <a:schemeClr val="accent1"/>
            </a:lnRef>
            <a:fillRef idx="0">
              <a:schemeClr val="accent1"/>
            </a:fillRef>
            <a:effectRef idx="1">
              <a:schemeClr val="accent1"/>
            </a:effectRef>
            <a:fontRef idx="minor">
              <a:schemeClr val="tx1"/>
            </a:fontRef>
          </p:style>
        </p:cxnSp>
      </p:grpSp>
      <p:sp>
        <p:nvSpPr>
          <p:cNvPr id="75" name="Rectángulo 74">
            <a:extLst>
              <a:ext uri="{FF2B5EF4-FFF2-40B4-BE49-F238E27FC236}">
                <a16:creationId xmlns:a16="http://schemas.microsoft.com/office/drawing/2014/main" id="{E31D4605-DDE8-4B59-9E90-591A3BE8798F}"/>
              </a:ext>
            </a:extLst>
          </p:cNvPr>
          <p:cNvSpPr/>
          <p:nvPr/>
        </p:nvSpPr>
        <p:spPr>
          <a:xfrm>
            <a:off x="26230" y="6543314"/>
            <a:ext cx="1975221" cy="276999"/>
          </a:xfrm>
          <a:prstGeom prst="rect">
            <a:avLst/>
          </a:prstGeom>
        </p:spPr>
        <p:txBody>
          <a:bodyPr wrap="none">
            <a:spAutoFit/>
          </a:bodyPr>
          <a:lstStyle/>
          <a:p>
            <a:pPr algn="ctr">
              <a:defRPr/>
            </a:pPr>
            <a:r>
              <a:rPr lang="es-ES" sz="1200" b="1" dirty="0">
                <a:solidFill>
                  <a:srgbClr val="000A8B"/>
                </a:solidFill>
              </a:rPr>
              <a:t>(</a:t>
            </a:r>
            <a:r>
              <a:rPr lang="es-ES" sz="1200" b="1" i="1" dirty="0">
                <a:solidFill>
                  <a:srgbClr val="000A8B"/>
                </a:solidFill>
              </a:rPr>
              <a:t>Cifras en miles de millones</a:t>
            </a:r>
            <a:r>
              <a:rPr lang="es-ES" sz="1200" b="1" dirty="0">
                <a:solidFill>
                  <a:srgbClr val="000A8B"/>
                </a:solidFill>
              </a:rPr>
              <a:t>)</a:t>
            </a:r>
          </a:p>
        </p:txBody>
      </p:sp>
      <p:pic>
        <p:nvPicPr>
          <p:cNvPr id="81" name="Imagen 80">
            <a:extLst>
              <a:ext uri="{FF2B5EF4-FFF2-40B4-BE49-F238E27FC236}">
                <a16:creationId xmlns:a16="http://schemas.microsoft.com/office/drawing/2014/main" id="{5288C9B5-BBC0-4C53-B830-D77B73CC2933}"/>
              </a:ext>
            </a:extLst>
          </p:cNvPr>
          <p:cNvPicPr>
            <a:picLocks noChangeAspect="1"/>
          </p:cNvPicPr>
          <p:nvPr/>
        </p:nvPicPr>
        <p:blipFill rotWithShape="1">
          <a:blip r:embed="rId10"/>
          <a:srcRect l="39262" t="41750" r="40805" b="23506"/>
          <a:stretch/>
        </p:blipFill>
        <p:spPr>
          <a:xfrm>
            <a:off x="8653898" y="3204897"/>
            <a:ext cx="659530" cy="646331"/>
          </a:xfrm>
          <a:prstGeom prst="rect">
            <a:avLst/>
          </a:prstGeom>
        </p:spPr>
      </p:pic>
      <p:pic>
        <p:nvPicPr>
          <p:cNvPr id="82" name="Imagen 81">
            <a:extLst>
              <a:ext uri="{FF2B5EF4-FFF2-40B4-BE49-F238E27FC236}">
                <a16:creationId xmlns:a16="http://schemas.microsoft.com/office/drawing/2014/main" id="{27B99E4E-31EE-4DA2-A6A8-CF7276CEAAFE}"/>
              </a:ext>
            </a:extLst>
          </p:cNvPr>
          <p:cNvPicPr>
            <a:picLocks noChangeAspect="1"/>
          </p:cNvPicPr>
          <p:nvPr/>
        </p:nvPicPr>
        <p:blipFill rotWithShape="1">
          <a:blip r:embed="rId11"/>
          <a:srcRect l="40325" t="42101" r="41567" b="25252"/>
          <a:stretch/>
        </p:blipFill>
        <p:spPr>
          <a:xfrm>
            <a:off x="10588261" y="3220232"/>
            <a:ext cx="618486" cy="667810"/>
          </a:xfrm>
          <a:prstGeom prst="rect">
            <a:avLst/>
          </a:prstGeom>
        </p:spPr>
      </p:pic>
      <p:sp>
        <p:nvSpPr>
          <p:cNvPr id="83" name="Rectángulo 82">
            <a:extLst>
              <a:ext uri="{FF2B5EF4-FFF2-40B4-BE49-F238E27FC236}">
                <a16:creationId xmlns:a16="http://schemas.microsoft.com/office/drawing/2014/main" id="{4B036E72-F6D3-4BBA-8A14-A8973A6B611A}"/>
              </a:ext>
            </a:extLst>
          </p:cNvPr>
          <p:cNvSpPr/>
          <p:nvPr/>
        </p:nvSpPr>
        <p:spPr>
          <a:xfrm>
            <a:off x="11206747" y="3207528"/>
            <a:ext cx="946263" cy="646331"/>
          </a:xfrm>
          <a:prstGeom prst="rect">
            <a:avLst/>
          </a:prstGeom>
        </p:spPr>
        <p:txBody>
          <a:bodyPr wrap="square">
            <a:spAutoFit/>
          </a:bodyPr>
          <a:lstStyle/>
          <a:p>
            <a:pPr algn="ctr"/>
            <a:r>
              <a:rPr lang="es-CO" b="1" dirty="0">
                <a:solidFill>
                  <a:srgbClr val="FFC000"/>
                </a:solidFill>
              </a:rPr>
              <a:t># 184</a:t>
            </a:r>
          </a:p>
          <a:p>
            <a:pPr algn="ctr"/>
            <a:r>
              <a:rPr lang="es-CO" b="1" dirty="0">
                <a:solidFill>
                  <a:srgbClr val="00B050"/>
                </a:solidFill>
              </a:rPr>
              <a:t>$29.469</a:t>
            </a:r>
          </a:p>
        </p:txBody>
      </p:sp>
      <p:sp>
        <p:nvSpPr>
          <p:cNvPr id="84" name="Rectángulo 83">
            <a:extLst>
              <a:ext uri="{FF2B5EF4-FFF2-40B4-BE49-F238E27FC236}">
                <a16:creationId xmlns:a16="http://schemas.microsoft.com/office/drawing/2014/main" id="{055BD62D-5C9C-4BCD-A70F-C4DB21EE4FA2}"/>
              </a:ext>
            </a:extLst>
          </p:cNvPr>
          <p:cNvSpPr/>
          <p:nvPr/>
        </p:nvSpPr>
        <p:spPr>
          <a:xfrm>
            <a:off x="10588261" y="3851228"/>
            <a:ext cx="1457162" cy="276999"/>
          </a:xfrm>
          <a:prstGeom prst="rect">
            <a:avLst/>
          </a:prstGeom>
        </p:spPr>
        <p:txBody>
          <a:bodyPr wrap="square">
            <a:spAutoFit/>
          </a:bodyPr>
          <a:lstStyle/>
          <a:p>
            <a:pPr algn="ctr"/>
            <a:r>
              <a:rPr lang="es-ES" sz="1200" b="1" dirty="0"/>
              <a:t>En Cargue</a:t>
            </a:r>
            <a:endParaRPr lang="es-CO" sz="1200" b="1" dirty="0"/>
          </a:p>
        </p:txBody>
      </p:sp>
      <p:sp>
        <p:nvSpPr>
          <p:cNvPr id="88" name="CuadroTexto 87">
            <a:extLst>
              <a:ext uri="{FF2B5EF4-FFF2-40B4-BE49-F238E27FC236}">
                <a16:creationId xmlns:a16="http://schemas.microsoft.com/office/drawing/2014/main" id="{B465B090-E72C-49E7-B6B5-66DD1B422F07}"/>
              </a:ext>
            </a:extLst>
          </p:cNvPr>
          <p:cNvSpPr txBox="1"/>
          <p:nvPr/>
        </p:nvSpPr>
        <p:spPr>
          <a:xfrm>
            <a:off x="6914148" y="889504"/>
            <a:ext cx="4788193" cy="276999"/>
          </a:xfrm>
          <a:prstGeom prst="rect">
            <a:avLst/>
          </a:prstGeom>
          <a:noFill/>
        </p:spPr>
        <p:txBody>
          <a:bodyPr wrap="square" rtlCol="0">
            <a:spAutoFit/>
          </a:bodyPr>
          <a:lstStyle/>
          <a:p>
            <a:pPr algn="ctr"/>
            <a:r>
              <a:rPr lang="es-ES" sz="1200" b="1" i="1" dirty="0">
                <a:solidFill>
                  <a:srgbClr val="002060"/>
                </a:solidFill>
              </a:rPr>
              <a:t>Inmuebles Aprobados para Enajenación Temprana 2018</a:t>
            </a:r>
            <a:endParaRPr lang="es-CO" sz="1200" b="1" i="1" dirty="0">
              <a:solidFill>
                <a:srgbClr val="002060"/>
              </a:solidFill>
            </a:endParaRPr>
          </a:p>
        </p:txBody>
      </p:sp>
      <p:sp>
        <p:nvSpPr>
          <p:cNvPr id="89" name="CuadroTexto 88">
            <a:extLst>
              <a:ext uri="{FF2B5EF4-FFF2-40B4-BE49-F238E27FC236}">
                <a16:creationId xmlns:a16="http://schemas.microsoft.com/office/drawing/2014/main" id="{8FC36EF8-0B19-41D7-8F9C-693E0DDA8D2E}"/>
              </a:ext>
            </a:extLst>
          </p:cNvPr>
          <p:cNvSpPr txBox="1"/>
          <p:nvPr/>
        </p:nvSpPr>
        <p:spPr>
          <a:xfrm>
            <a:off x="6891685" y="2796718"/>
            <a:ext cx="4788193" cy="276999"/>
          </a:xfrm>
          <a:prstGeom prst="rect">
            <a:avLst/>
          </a:prstGeom>
          <a:noFill/>
        </p:spPr>
        <p:txBody>
          <a:bodyPr wrap="square" rtlCol="0">
            <a:spAutoFit/>
          </a:bodyPr>
          <a:lstStyle/>
          <a:p>
            <a:pPr algn="ctr"/>
            <a:r>
              <a:rPr lang="es-ES" sz="1200" b="1" i="1" dirty="0">
                <a:solidFill>
                  <a:srgbClr val="002060"/>
                </a:solidFill>
              </a:rPr>
              <a:t>Gestión Frente a Avalúos Aprobados</a:t>
            </a:r>
            <a:endParaRPr lang="es-CO" sz="1200" b="1" i="1" dirty="0">
              <a:solidFill>
                <a:srgbClr val="002060"/>
              </a:solidFill>
            </a:endParaRPr>
          </a:p>
        </p:txBody>
      </p:sp>
      <p:sp>
        <p:nvSpPr>
          <p:cNvPr id="90" name="CuadroTexto 89">
            <a:extLst>
              <a:ext uri="{FF2B5EF4-FFF2-40B4-BE49-F238E27FC236}">
                <a16:creationId xmlns:a16="http://schemas.microsoft.com/office/drawing/2014/main" id="{12252C82-C366-42E5-9632-C4D456B58F8E}"/>
              </a:ext>
            </a:extLst>
          </p:cNvPr>
          <p:cNvSpPr txBox="1"/>
          <p:nvPr/>
        </p:nvSpPr>
        <p:spPr>
          <a:xfrm>
            <a:off x="6504951" y="4388517"/>
            <a:ext cx="5469571" cy="276999"/>
          </a:xfrm>
          <a:prstGeom prst="rect">
            <a:avLst/>
          </a:prstGeom>
          <a:noFill/>
        </p:spPr>
        <p:txBody>
          <a:bodyPr wrap="square" rtlCol="0">
            <a:spAutoFit/>
          </a:bodyPr>
          <a:lstStyle/>
          <a:p>
            <a:pPr algn="ctr"/>
            <a:r>
              <a:rPr lang="es-ES" sz="1200" b="1" i="1" dirty="0">
                <a:solidFill>
                  <a:srgbClr val="002060"/>
                </a:solidFill>
              </a:rPr>
              <a:t>Estado de 4.073 FMI en Proceso por 403.919 en valores catastrales</a:t>
            </a:r>
            <a:endParaRPr lang="es-CO" sz="1200" b="1" i="1" dirty="0">
              <a:solidFill>
                <a:srgbClr val="002060"/>
              </a:solidFill>
            </a:endParaRPr>
          </a:p>
        </p:txBody>
      </p:sp>
      <p:sp>
        <p:nvSpPr>
          <p:cNvPr id="91" name="CuadroTexto 90">
            <a:extLst>
              <a:ext uri="{FF2B5EF4-FFF2-40B4-BE49-F238E27FC236}">
                <a16:creationId xmlns:a16="http://schemas.microsoft.com/office/drawing/2014/main" id="{7A15E160-35DB-4FF4-88B0-239759F8A41B}"/>
              </a:ext>
            </a:extLst>
          </p:cNvPr>
          <p:cNvSpPr txBox="1"/>
          <p:nvPr/>
        </p:nvSpPr>
        <p:spPr>
          <a:xfrm>
            <a:off x="6824612" y="6033572"/>
            <a:ext cx="722364" cy="246221"/>
          </a:xfrm>
          <a:prstGeom prst="rect">
            <a:avLst/>
          </a:prstGeom>
          <a:noFill/>
        </p:spPr>
        <p:txBody>
          <a:bodyPr wrap="square" rtlCol="0">
            <a:spAutoFit/>
          </a:bodyPr>
          <a:lstStyle/>
          <a:p>
            <a:pPr algn="ctr"/>
            <a:r>
              <a:rPr lang="es-ES" sz="1000" b="1" dirty="0">
                <a:solidFill>
                  <a:srgbClr val="00B050"/>
                </a:solidFill>
              </a:rPr>
              <a:t>$12.061</a:t>
            </a:r>
            <a:endParaRPr lang="es-ES" sz="1200" b="1" dirty="0">
              <a:solidFill>
                <a:srgbClr val="00B050"/>
              </a:solidFill>
            </a:endParaRPr>
          </a:p>
        </p:txBody>
      </p:sp>
      <p:sp>
        <p:nvSpPr>
          <p:cNvPr id="92" name="CuadroTexto 91">
            <a:extLst>
              <a:ext uri="{FF2B5EF4-FFF2-40B4-BE49-F238E27FC236}">
                <a16:creationId xmlns:a16="http://schemas.microsoft.com/office/drawing/2014/main" id="{307236D6-262D-47D6-AC3D-6E169FD582DF}"/>
              </a:ext>
            </a:extLst>
          </p:cNvPr>
          <p:cNvSpPr txBox="1"/>
          <p:nvPr/>
        </p:nvSpPr>
        <p:spPr>
          <a:xfrm>
            <a:off x="7561039" y="5214457"/>
            <a:ext cx="722364" cy="246221"/>
          </a:xfrm>
          <a:prstGeom prst="rect">
            <a:avLst/>
          </a:prstGeom>
          <a:noFill/>
        </p:spPr>
        <p:txBody>
          <a:bodyPr wrap="square" rtlCol="0">
            <a:spAutoFit/>
          </a:bodyPr>
          <a:lstStyle/>
          <a:p>
            <a:pPr algn="ctr"/>
            <a:r>
              <a:rPr lang="es-ES" sz="1000" b="1" dirty="0">
                <a:solidFill>
                  <a:srgbClr val="00B050"/>
                </a:solidFill>
              </a:rPr>
              <a:t>$124.491</a:t>
            </a:r>
          </a:p>
        </p:txBody>
      </p:sp>
      <p:sp>
        <p:nvSpPr>
          <p:cNvPr id="93" name="CuadroTexto 92">
            <a:extLst>
              <a:ext uri="{FF2B5EF4-FFF2-40B4-BE49-F238E27FC236}">
                <a16:creationId xmlns:a16="http://schemas.microsoft.com/office/drawing/2014/main" id="{CA70985A-0D31-4F83-8C0A-AF134D31BF02}"/>
              </a:ext>
            </a:extLst>
          </p:cNvPr>
          <p:cNvSpPr txBox="1"/>
          <p:nvPr/>
        </p:nvSpPr>
        <p:spPr>
          <a:xfrm>
            <a:off x="8331504" y="4683591"/>
            <a:ext cx="722364" cy="246221"/>
          </a:xfrm>
          <a:prstGeom prst="rect">
            <a:avLst/>
          </a:prstGeom>
          <a:noFill/>
        </p:spPr>
        <p:txBody>
          <a:bodyPr wrap="square" rtlCol="0">
            <a:spAutoFit/>
          </a:bodyPr>
          <a:lstStyle/>
          <a:p>
            <a:pPr algn="ctr"/>
            <a:r>
              <a:rPr lang="es-ES" sz="1000" b="1" dirty="0">
                <a:solidFill>
                  <a:srgbClr val="00B050"/>
                </a:solidFill>
              </a:rPr>
              <a:t>$28.949</a:t>
            </a:r>
          </a:p>
        </p:txBody>
      </p:sp>
      <p:sp>
        <p:nvSpPr>
          <p:cNvPr id="94" name="CuadroTexto 93">
            <a:extLst>
              <a:ext uri="{FF2B5EF4-FFF2-40B4-BE49-F238E27FC236}">
                <a16:creationId xmlns:a16="http://schemas.microsoft.com/office/drawing/2014/main" id="{F7C76DB1-EC2C-4BB8-95BF-267FE79455D4}"/>
              </a:ext>
            </a:extLst>
          </p:cNvPr>
          <p:cNvSpPr txBox="1"/>
          <p:nvPr/>
        </p:nvSpPr>
        <p:spPr>
          <a:xfrm>
            <a:off x="9091702" y="5156415"/>
            <a:ext cx="722364" cy="246221"/>
          </a:xfrm>
          <a:prstGeom prst="rect">
            <a:avLst/>
          </a:prstGeom>
          <a:noFill/>
        </p:spPr>
        <p:txBody>
          <a:bodyPr wrap="square" rtlCol="0">
            <a:spAutoFit/>
          </a:bodyPr>
          <a:lstStyle/>
          <a:p>
            <a:pPr algn="ctr"/>
            <a:r>
              <a:rPr lang="es-ES" sz="1000" b="1" dirty="0">
                <a:solidFill>
                  <a:srgbClr val="00B050"/>
                </a:solidFill>
              </a:rPr>
              <a:t>$160.835</a:t>
            </a:r>
          </a:p>
        </p:txBody>
      </p:sp>
      <p:sp>
        <p:nvSpPr>
          <p:cNvPr id="95" name="CuadroTexto 94">
            <a:extLst>
              <a:ext uri="{FF2B5EF4-FFF2-40B4-BE49-F238E27FC236}">
                <a16:creationId xmlns:a16="http://schemas.microsoft.com/office/drawing/2014/main" id="{27413F9E-9EAB-4DC2-A6DE-5D399AF60492}"/>
              </a:ext>
            </a:extLst>
          </p:cNvPr>
          <p:cNvSpPr txBox="1"/>
          <p:nvPr/>
        </p:nvSpPr>
        <p:spPr>
          <a:xfrm>
            <a:off x="9814066" y="5915803"/>
            <a:ext cx="722364" cy="246221"/>
          </a:xfrm>
          <a:prstGeom prst="rect">
            <a:avLst/>
          </a:prstGeom>
          <a:noFill/>
        </p:spPr>
        <p:txBody>
          <a:bodyPr wrap="square" rtlCol="0">
            <a:spAutoFit/>
          </a:bodyPr>
          <a:lstStyle/>
          <a:p>
            <a:pPr algn="ctr"/>
            <a:r>
              <a:rPr lang="es-ES" sz="1000" b="1" dirty="0">
                <a:solidFill>
                  <a:srgbClr val="00B050"/>
                </a:solidFill>
              </a:rPr>
              <a:t>$16.276</a:t>
            </a:r>
          </a:p>
        </p:txBody>
      </p:sp>
      <p:sp>
        <p:nvSpPr>
          <p:cNvPr id="96" name="CuadroTexto 95">
            <a:extLst>
              <a:ext uri="{FF2B5EF4-FFF2-40B4-BE49-F238E27FC236}">
                <a16:creationId xmlns:a16="http://schemas.microsoft.com/office/drawing/2014/main" id="{508DCBC4-A7E5-4C80-8FBC-A7ABE7E33B0A}"/>
              </a:ext>
            </a:extLst>
          </p:cNvPr>
          <p:cNvSpPr txBox="1"/>
          <p:nvPr/>
        </p:nvSpPr>
        <p:spPr>
          <a:xfrm>
            <a:off x="10594478" y="4860638"/>
            <a:ext cx="722364" cy="246221"/>
          </a:xfrm>
          <a:prstGeom prst="rect">
            <a:avLst/>
          </a:prstGeom>
          <a:noFill/>
        </p:spPr>
        <p:txBody>
          <a:bodyPr wrap="square" rtlCol="0">
            <a:spAutoFit/>
          </a:bodyPr>
          <a:lstStyle/>
          <a:p>
            <a:pPr algn="ctr"/>
            <a:r>
              <a:rPr lang="es-ES" sz="1000" b="1" dirty="0">
                <a:solidFill>
                  <a:srgbClr val="00B050"/>
                </a:solidFill>
              </a:rPr>
              <a:t>$61.307</a:t>
            </a:r>
          </a:p>
        </p:txBody>
      </p:sp>
    </p:spTree>
    <p:extLst>
      <p:ext uri="{BB962C8B-B14F-4D97-AF65-F5344CB8AC3E}">
        <p14:creationId xmlns:p14="http://schemas.microsoft.com/office/powerpoint/2010/main" val="51617471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4" grpId="0">
        <p:bldAsOne/>
      </p:bldGraphic>
      <p:bldP spid="47" grpId="0"/>
      <p:bldP spid="48" grpId="0"/>
      <p:bldP spid="51" grpId="0"/>
      <p:bldP spid="52" grpId="0"/>
      <p:bldP spid="83" grpId="0"/>
      <p:bldP spid="84" grpId="0"/>
      <p:bldP spid="88" grpId="0"/>
      <p:bldP spid="89" grpId="0"/>
      <p:bldP spid="90" grpId="0"/>
      <p:bldP spid="91" grpId="0"/>
      <p:bldP spid="92" grpId="0"/>
      <p:bldP spid="93" grpId="0"/>
      <p:bldP spid="94" grpId="0"/>
      <p:bldP spid="95" grpId="0"/>
      <p:bldP spid="9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Imagen 60">
            <a:extLst>
              <a:ext uri="{FF2B5EF4-FFF2-40B4-BE49-F238E27FC236}">
                <a16:creationId xmlns:a16="http://schemas.microsoft.com/office/drawing/2014/main" id="{E1AC6064-38AC-421E-8B10-63C8595CE39F}"/>
              </a:ext>
            </a:extLst>
          </p:cNvPr>
          <p:cNvPicPr>
            <a:picLocks noChangeAspect="1"/>
          </p:cNvPicPr>
          <p:nvPr/>
        </p:nvPicPr>
        <p:blipFill rotWithShape="1">
          <a:blip r:embed="rId3"/>
          <a:srcRect l="40086" t="46220" r="40500" b="29057"/>
          <a:stretch/>
        </p:blipFill>
        <p:spPr>
          <a:xfrm>
            <a:off x="418885" y="3175333"/>
            <a:ext cx="747209" cy="534982"/>
          </a:xfrm>
          <a:prstGeom prst="rect">
            <a:avLst/>
          </a:prstGeom>
        </p:spPr>
      </p:pic>
      <p:sp>
        <p:nvSpPr>
          <p:cNvPr id="62" name="Rectángulo 61">
            <a:extLst>
              <a:ext uri="{FF2B5EF4-FFF2-40B4-BE49-F238E27FC236}">
                <a16:creationId xmlns:a16="http://schemas.microsoft.com/office/drawing/2014/main" id="{A098D6A4-D738-4B98-945E-BF2D02F1DC4B}"/>
              </a:ext>
            </a:extLst>
          </p:cNvPr>
          <p:cNvSpPr/>
          <p:nvPr/>
        </p:nvSpPr>
        <p:spPr>
          <a:xfrm>
            <a:off x="1131220" y="3158914"/>
            <a:ext cx="1146952" cy="646331"/>
          </a:xfrm>
          <a:prstGeom prst="rect">
            <a:avLst/>
          </a:prstGeom>
        </p:spPr>
        <p:txBody>
          <a:bodyPr wrap="square">
            <a:spAutoFit/>
          </a:bodyPr>
          <a:lstStyle/>
          <a:p>
            <a:pPr algn="ctr"/>
            <a:r>
              <a:rPr lang="es-CO" b="1" dirty="0">
                <a:solidFill>
                  <a:srgbClr val="FFC000"/>
                </a:solidFill>
              </a:rPr>
              <a:t># 5,537</a:t>
            </a:r>
          </a:p>
          <a:p>
            <a:pPr algn="ctr"/>
            <a:r>
              <a:rPr lang="es-CO" b="1" dirty="0">
                <a:solidFill>
                  <a:srgbClr val="00B050"/>
                </a:solidFill>
              </a:rPr>
              <a:t>$7,011</a:t>
            </a:r>
          </a:p>
        </p:txBody>
      </p:sp>
      <p:pic>
        <p:nvPicPr>
          <p:cNvPr id="63" name="Imagen 62">
            <a:extLst>
              <a:ext uri="{FF2B5EF4-FFF2-40B4-BE49-F238E27FC236}">
                <a16:creationId xmlns:a16="http://schemas.microsoft.com/office/drawing/2014/main" id="{69E5C35E-4053-4270-B04A-4DF108C9F210}"/>
              </a:ext>
            </a:extLst>
          </p:cNvPr>
          <p:cNvPicPr>
            <a:picLocks noChangeAspect="1"/>
          </p:cNvPicPr>
          <p:nvPr/>
        </p:nvPicPr>
        <p:blipFill rotWithShape="1">
          <a:blip r:embed="rId4"/>
          <a:srcRect l="39016" t="31457" r="40300" b="41329"/>
          <a:stretch/>
        </p:blipFill>
        <p:spPr>
          <a:xfrm>
            <a:off x="418885" y="4081732"/>
            <a:ext cx="894424" cy="661608"/>
          </a:xfrm>
          <a:prstGeom prst="rect">
            <a:avLst/>
          </a:prstGeom>
        </p:spPr>
      </p:pic>
      <p:sp>
        <p:nvSpPr>
          <p:cNvPr id="68" name="Rectángulo 67">
            <a:extLst>
              <a:ext uri="{FF2B5EF4-FFF2-40B4-BE49-F238E27FC236}">
                <a16:creationId xmlns:a16="http://schemas.microsoft.com/office/drawing/2014/main" id="{F5DDB058-E1F2-4B39-80A9-CA8ACCCF1710}"/>
              </a:ext>
            </a:extLst>
          </p:cNvPr>
          <p:cNvSpPr/>
          <p:nvPr/>
        </p:nvSpPr>
        <p:spPr>
          <a:xfrm>
            <a:off x="1227776" y="4113519"/>
            <a:ext cx="957609" cy="646331"/>
          </a:xfrm>
          <a:prstGeom prst="rect">
            <a:avLst/>
          </a:prstGeom>
        </p:spPr>
        <p:txBody>
          <a:bodyPr wrap="square">
            <a:spAutoFit/>
          </a:bodyPr>
          <a:lstStyle/>
          <a:p>
            <a:pPr algn="ctr"/>
            <a:r>
              <a:rPr lang="es-CO" b="1" dirty="0">
                <a:solidFill>
                  <a:srgbClr val="FFC000"/>
                </a:solidFill>
              </a:rPr>
              <a:t># 4</a:t>
            </a:r>
          </a:p>
          <a:p>
            <a:pPr algn="ctr"/>
            <a:r>
              <a:rPr lang="es-CO" b="1" dirty="0">
                <a:solidFill>
                  <a:srgbClr val="00B050"/>
                </a:solidFill>
              </a:rPr>
              <a:t>$2,926</a:t>
            </a:r>
          </a:p>
        </p:txBody>
      </p:sp>
      <p:sp>
        <p:nvSpPr>
          <p:cNvPr id="69" name="Rectángulo 68">
            <a:extLst>
              <a:ext uri="{FF2B5EF4-FFF2-40B4-BE49-F238E27FC236}">
                <a16:creationId xmlns:a16="http://schemas.microsoft.com/office/drawing/2014/main" id="{BC9B60ED-21E7-4738-A6C4-84628A0C0DEF}"/>
              </a:ext>
            </a:extLst>
          </p:cNvPr>
          <p:cNvSpPr/>
          <p:nvPr/>
        </p:nvSpPr>
        <p:spPr>
          <a:xfrm>
            <a:off x="433344" y="3720138"/>
            <a:ext cx="1662655" cy="276999"/>
          </a:xfrm>
          <a:prstGeom prst="rect">
            <a:avLst/>
          </a:prstGeom>
        </p:spPr>
        <p:txBody>
          <a:bodyPr wrap="square">
            <a:spAutoFit/>
          </a:bodyPr>
          <a:lstStyle/>
          <a:p>
            <a:pPr algn="ctr"/>
            <a:r>
              <a:rPr lang="es-CO" sz="1200" b="1" dirty="0"/>
              <a:t>Semovientes</a:t>
            </a:r>
          </a:p>
        </p:txBody>
      </p:sp>
      <p:sp>
        <p:nvSpPr>
          <p:cNvPr id="70" name="Rectángulo 69">
            <a:extLst>
              <a:ext uri="{FF2B5EF4-FFF2-40B4-BE49-F238E27FC236}">
                <a16:creationId xmlns:a16="http://schemas.microsoft.com/office/drawing/2014/main" id="{D2D06E42-582C-4525-8AF1-4481B32F8128}"/>
              </a:ext>
            </a:extLst>
          </p:cNvPr>
          <p:cNvSpPr/>
          <p:nvPr/>
        </p:nvSpPr>
        <p:spPr>
          <a:xfrm>
            <a:off x="433343" y="4723517"/>
            <a:ext cx="1752041" cy="276999"/>
          </a:xfrm>
          <a:prstGeom prst="rect">
            <a:avLst/>
          </a:prstGeom>
        </p:spPr>
        <p:txBody>
          <a:bodyPr wrap="square">
            <a:spAutoFit/>
          </a:bodyPr>
          <a:lstStyle/>
          <a:p>
            <a:pPr algn="ctr"/>
            <a:r>
              <a:rPr lang="es-CO" sz="1200" b="1" dirty="0"/>
              <a:t>Servidumbres</a:t>
            </a:r>
          </a:p>
        </p:txBody>
      </p:sp>
      <p:pic>
        <p:nvPicPr>
          <p:cNvPr id="71" name="Imagen 70">
            <a:extLst>
              <a:ext uri="{FF2B5EF4-FFF2-40B4-BE49-F238E27FC236}">
                <a16:creationId xmlns:a16="http://schemas.microsoft.com/office/drawing/2014/main" id="{A45A7AE5-8A57-453F-B151-FD3AD44D9AF8}"/>
              </a:ext>
            </a:extLst>
          </p:cNvPr>
          <p:cNvPicPr>
            <a:picLocks noChangeAspect="1"/>
          </p:cNvPicPr>
          <p:nvPr/>
        </p:nvPicPr>
        <p:blipFill rotWithShape="1">
          <a:blip r:embed="rId5"/>
          <a:srcRect l="39553" t="45105" r="41000" b="27626"/>
          <a:stretch/>
        </p:blipFill>
        <p:spPr>
          <a:xfrm>
            <a:off x="414939" y="5076342"/>
            <a:ext cx="839209" cy="661608"/>
          </a:xfrm>
          <a:prstGeom prst="rect">
            <a:avLst/>
          </a:prstGeom>
        </p:spPr>
      </p:pic>
      <p:sp>
        <p:nvSpPr>
          <p:cNvPr id="78" name="Rectángulo 77">
            <a:extLst>
              <a:ext uri="{FF2B5EF4-FFF2-40B4-BE49-F238E27FC236}">
                <a16:creationId xmlns:a16="http://schemas.microsoft.com/office/drawing/2014/main" id="{A34780FF-EC57-44CB-8126-BE8E8031D343}"/>
              </a:ext>
            </a:extLst>
          </p:cNvPr>
          <p:cNvSpPr/>
          <p:nvPr/>
        </p:nvSpPr>
        <p:spPr>
          <a:xfrm>
            <a:off x="433343" y="5721563"/>
            <a:ext cx="1752041" cy="276999"/>
          </a:xfrm>
          <a:prstGeom prst="rect">
            <a:avLst/>
          </a:prstGeom>
        </p:spPr>
        <p:txBody>
          <a:bodyPr wrap="square">
            <a:spAutoFit/>
          </a:bodyPr>
          <a:lstStyle/>
          <a:p>
            <a:pPr algn="ctr"/>
            <a:r>
              <a:rPr lang="es-CO" sz="1200" b="1" dirty="0"/>
              <a:t>Expropiaciones</a:t>
            </a:r>
          </a:p>
        </p:txBody>
      </p:sp>
      <p:sp>
        <p:nvSpPr>
          <p:cNvPr id="83" name="Rectángulo 82">
            <a:extLst>
              <a:ext uri="{FF2B5EF4-FFF2-40B4-BE49-F238E27FC236}">
                <a16:creationId xmlns:a16="http://schemas.microsoft.com/office/drawing/2014/main" id="{293F6561-A75C-46AD-B18C-03D76550BC1C}"/>
              </a:ext>
            </a:extLst>
          </p:cNvPr>
          <p:cNvSpPr/>
          <p:nvPr/>
        </p:nvSpPr>
        <p:spPr>
          <a:xfrm>
            <a:off x="1254148" y="5077305"/>
            <a:ext cx="906597" cy="646331"/>
          </a:xfrm>
          <a:prstGeom prst="rect">
            <a:avLst/>
          </a:prstGeom>
        </p:spPr>
        <p:txBody>
          <a:bodyPr wrap="square">
            <a:spAutoFit/>
          </a:bodyPr>
          <a:lstStyle/>
          <a:p>
            <a:pPr algn="ctr"/>
            <a:r>
              <a:rPr lang="es-CO" b="1" dirty="0">
                <a:solidFill>
                  <a:srgbClr val="FFC000"/>
                </a:solidFill>
              </a:rPr>
              <a:t># 6</a:t>
            </a:r>
          </a:p>
          <a:p>
            <a:pPr algn="ctr"/>
            <a:r>
              <a:rPr lang="es-CO" b="1" dirty="0">
                <a:solidFill>
                  <a:srgbClr val="00B050"/>
                </a:solidFill>
              </a:rPr>
              <a:t>$2,280</a:t>
            </a:r>
          </a:p>
        </p:txBody>
      </p:sp>
      <p:pic>
        <p:nvPicPr>
          <p:cNvPr id="84" name="Imagen 83">
            <a:extLst>
              <a:ext uri="{FF2B5EF4-FFF2-40B4-BE49-F238E27FC236}">
                <a16:creationId xmlns:a16="http://schemas.microsoft.com/office/drawing/2014/main" id="{7A6929BE-E1C3-4F81-A905-BCCFB2B27E8C}"/>
              </a:ext>
            </a:extLst>
          </p:cNvPr>
          <p:cNvPicPr>
            <a:picLocks noChangeAspect="1"/>
          </p:cNvPicPr>
          <p:nvPr/>
        </p:nvPicPr>
        <p:blipFill rotWithShape="1">
          <a:blip r:embed="rId6"/>
          <a:srcRect l="39686" t="41240" r="40900" b="23579"/>
          <a:stretch/>
        </p:blipFill>
        <p:spPr>
          <a:xfrm>
            <a:off x="324847" y="2094644"/>
            <a:ext cx="806374" cy="744999"/>
          </a:xfrm>
          <a:prstGeom prst="rect">
            <a:avLst/>
          </a:prstGeom>
        </p:spPr>
      </p:pic>
      <p:sp>
        <p:nvSpPr>
          <p:cNvPr id="85" name="Rectángulo 84">
            <a:extLst>
              <a:ext uri="{FF2B5EF4-FFF2-40B4-BE49-F238E27FC236}">
                <a16:creationId xmlns:a16="http://schemas.microsoft.com/office/drawing/2014/main" id="{ECEF0E0A-D2D1-4451-B392-956206229A94}"/>
              </a:ext>
            </a:extLst>
          </p:cNvPr>
          <p:cNvSpPr/>
          <p:nvPr/>
        </p:nvSpPr>
        <p:spPr>
          <a:xfrm>
            <a:off x="349489" y="2846340"/>
            <a:ext cx="1811256" cy="276999"/>
          </a:xfrm>
          <a:prstGeom prst="rect">
            <a:avLst/>
          </a:prstGeom>
        </p:spPr>
        <p:txBody>
          <a:bodyPr wrap="square">
            <a:spAutoFit/>
          </a:bodyPr>
          <a:lstStyle/>
          <a:p>
            <a:pPr algn="ctr"/>
            <a:r>
              <a:rPr lang="es-CO" sz="1200" b="1" dirty="0"/>
              <a:t>Portafolio </a:t>
            </a:r>
          </a:p>
        </p:txBody>
      </p:sp>
      <p:sp>
        <p:nvSpPr>
          <p:cNvPr id="86" name="Rectángulo 85">
            <a:extLst>
              <a:ext uri="{FF2B5EF4-FFF2-40B4-BE49-F238E27FC236}">
                <a16:creationId xmlns:a16="http://schemas.microsoft.com/office/drawing/2014/main" id="{00B213C4-B16F-42D8-A9D4-08DC20C91F45}"/>
              </a:ext>
            </a:extLst>
          </p:cNvPr>
          <p:cNvSpPr/>
          <p:nvPr/>
        </p:nvSpPr>
        <p:spPr>
          <a:xfrm>
            <a:off x="1131220" y="2269939"/>
            <a:ext cx="1146952" cy="646331"/>
          </a:xfrm>
          <a:prstGeom prst="rect">
            <a:avLst/>
          </a:prstGeom>
        </p:spPr>
        <p:txBody>
          <a:bodyPr wrap="square">
            <a:spAutoFit/>
          </a:bodyPr>
          <a:lstStyle/>
          <a:p>
            <a:pPr algn="ctr"/>
            <a:r>
              <a:rPr lang="es-CO" b="1" dirty="0">
                <a:solidFill>
                  <a:srgbClr val="FFC000"/>
                </a:solidFill>
              </a:rPr>
              <a:t># 2</a:t>
            </a:r>
          </a:p>
          <a:p>
            <a:pPr algn="ctr"/>
            <a:r>
              <a:rPr lang="es-CO" b="1" dirty="0">
                <a:solidFill>
                  <a:srgbClr val="00B050"/>
                </a:solidFill>
              </a:rPr>
              <a:t>$213.408</a:t>
            </a:r>
          </a:p>
        </p:txBody>
      </p:sp>
      <p:pic>
        <p:nvPicPr>
          <p:cNvPr id="87" name="Imagen 86">
            <a:extLst>
              <a:ext uri="{FF2B5EF4-FFF2-40B4-BE49-F238E27FC236}">
                <a16:creationId xmlns:a16="http://schemas.microsoft.com/office/drawing/2014/main" id="{4B5ED8DD-F242-47E9-BFB0-79EAD3BDAB23}"/>
              </a:ext>
            </a:extLst>
          </p:cNvPr>
          <p:cNvPicPr>
            <a:picLocks noChangeAspect="1"/>
          </p:cNvPicPr>
          <p:nvPr/>
        </p:nvPicPr>
        <p:blipFill rotWithShape="1">
          <a:blip r:embed="rId7"/>
          <a:srcRect l="39684" t="41450" r="41200" b="24433"/>
          <a:stretch/>
        </p:blipFill>
        <p:spPr>
          <a:xfrm>
            <a:off x="2822918" y="2081523"/>
            <a:ext cx="828184" cy="830998"/>
          </a:xfrm>
          <a:prstGeom prst="rect">
            <a:avLst/>
          </a:prstGeom>
        </p:spPr>
      </p:pic>
      <p:sp>
        <p:nvSpPr>
          <p:cNvPr id="91" name="Rectángulo 90">
            <a:extLst>
              <a:ext uri="{FF2B5EF4-FFF2-40B4-BE49-F238E27FC236}">
                <a16:creationId xmlns:a16="http://schemas.microsoft.com/office/drawing/2014/main" id="{4E749FD1-28C0-4840-AB55-1F90B14C6F37}"/>
              </a:ext>
            </a:extLst>
          </p:cNvPr>
          <p:cNvSpPr/>
          <p:nvPr/>
        </p:nvSpPr>
        <p:spPr>
          <a:xfrm>
            <a:off x="3680726" y="2294247"/>
            <a:ext cx="993896" cy="646331"/>
          </a:xfrm>
          <a:prstGeom prst="rect">
            <a:avLst/>
          </a:prstGeom>
        </p:spPr>
        <p:txBody>
          <a:bodyPr wrap="square">
            <a:spAutoFit/>
          </a:bodyPr>
          <a:lstStyle/>
          <a:p>
            <a:pPr algn="ctr"/>
            <a:r>
              <a:rPr lang="es-CO" b="1" dirty="0">
                <a:solidFill>
                  <a:srgbClr val="FFC000"/>
                </a:solidFill>
              </a:rPr>
              <a:t># 2</a:t>
            </a:r>
          </a:p>
          <a:p>
            <a:pPr algn="ctr"/>
            <a:r>
              <a:rPr lang="es-CO" b="1" dirty="0">
                <a:solidFill>
                  <a:srgbClr val="00B050"/>
                </a:solidFill>
              </a:rPr>
              <a:t>$50,944</a:t>
            </a:r>
          </a:p>
        </p:txBody>
      </p:sp>
      <p:sp>
        <p:nvSpPr>
          <p:cNvPr id="97" name="Rectángulo 96">
            <a:extLst>
              <a:ext uri="{FF2B5EF4-FFF2-40B4-BE49-F238E27FC236}">
                <a16:creationId xmlns:a16="http://schemas.microsoft.com/office/drawing/2014/main" id="{7C12E0BB-17FA-492E-93CA-CB60A9A84621}"/>
              </a:ext>
            </a:extLst>
          </p:cNvPr>
          <p:cNvSpPr/>
          <p:nvPr/>
        </p:nvSpPr>
        <p:spPr>
          <a:xfrm>
            <a:off x="12856" y="1235366"/>
            <a:ext cx="2554434" cy="707886"/>
          </a:xfrm>
          <a:prstGeom prst="rect">
            <a:avLst/>
          </a:prstGeom>
        </p:spPr>
        <p:txBody>
          <a:bodyPr wrap="square">
            <a:spAutoFit/>
          </a:bodyPr>
          <a:lstStyle/>
          <a:p>
            <a:pPr algn="ctr"/>
            <a:r>
              <a:rPr lang="es-CO" sz="2000" b="1" dirty="0"/>
              <a:t>RECAUDO </a:t>
            </a:r>
          </a:p>
          <a:p>
            <a:pPr algn="ctr"/>
            <a:r>
              <a:rPr lang="es-CO" sz="2000" b="1" dirty="0"/>
              <a:t>EFECTIVO</a:t>
            </a:r>
          </a:p>
        </p:txBody>
      </p:sp>
      <p:cxnSp>
        <p:nvCxnSpPr>
          <p:cNvPr id="99" name="Conector recto 98">
            <a:extLst>
              <a:ext uri="{FF2B5EF4-FFF2-40B4-BE49-F238E27FC236}">
                <a16:creationId xmlns:a16="http://schemas.microsoft.com/office/drawing/2014/main" id="{E701A909-5025-471A-8956-F1DFED524ADB}"/>
              </a:ext>
            </a:extLst>
          </p:cNvPr>
          <p:cNvCxnSpPr>
            <a:cxnSpLocks/>
          </p:cNvCxnSpPr>
          <p:nvPr/>
        </p:nvCxnSpPr>
        <p:spPr>
          <a:xfrm>
            <a:off x="2567291" y="1778979"/>
            <a:ext cx="0" cy="4947485"/>
          </a:xfrm>
          <a:prstGeom prst="line">
            <a:avLst/>
          </a:prstGeom>
        </p:spPr>
        <p:style>
          <a:lnRef idx="2">
            <a:schemeClr val="accent1"/>
          </a:lnRef>
          <a:fillRef idx="0">
            <a:schemeClr val="accent1"/>
          </a:fillRef>
          <a:effectRef idx="1">
            <a:schemeClr val="accent1"/>
          </a:effectRef>
          <a:fontRef idx="minor">
            <a:schemeClr val="tx1"/>
          </a:fontRef>
        </p:style>
      </p:cxnSp>
      <p:sp>
        <p:nvSpPr>
          <p:cNvPr id="100" name="Rectángulo 99">
            <a:extLst>
              <a:ext uri="{FF2B5EF4-FFF2-40B4-BE49-F238E27FC236}">
                <a16:creationId xmlns:a16="http://schemas.microsoft.com/office/drawing/2014/main" id="{241AA4B1-9C2B-4782-A8F0-E1EA971FB2AA}"/>
              </a:ext>
            </a:extLst>
          </p:cNvPr>
          <p:cNvSpPr/>
          <p:nvPr/>
        </p:nvSpPr>
        <p:spPr>
          <a:xfrm>
            <a:off x="2542711" y="1255233"/>
            <a:ext cx="2486498" cy="707886"/>
          </a:xfrm>
          <a:prstGeom prst="rect">
            <a:avLst/>
          </a:prstGeom>
        </p:spPr>
        <p:txBody>
          <a:bodyPr wrap="square">
            <a:spAutoFit/>
          </a:bodyPr>
          <a:lstStyle/>
          <a:p>
            <a:pPr algn="ctr"/>
            <a:r>
              <a:rPr lang="es-CO" sz="2000" b="1" dirty="0"/>
              <a:t>RECAUDO </a:t>
            </a:r>
          </a:p>
          <a:p>
            <a:pPr algn="ctr"/>
            <a:r>
              <a:rPr lang="es-CO" sz="2000" b="1" dirty="0"/>
              <a:t>EN TRAMITE</a:t>
            </a:r>
          </a:p>
        </p:txBody>
      </p:sp>
      <p:sp>
        <p:nvSpPr>
          <p:cNvPr id="101" name="Rectángulo 100">
            <a:extLst>
              <a:ext uri="{FF2B5EF4-FFF2-40B4-BE49-F238E27FC236}">
                <a16:creationId xmlns:a16="http://schemas.microsoft.com/office/drawing/2014/main" id="{A8A98F6D-67C7-492C-8134-9AB363C5816F}"/>
              </a:ext>
            </a:extLst>
          </p:cNvPr>
          <p:cNvSpPr/>
          <p:nvPr/>
        </p:nvSpPr>
        <p:spPr>
          <a:xfrm>
            <a:off x="2873545" y="2853036"/>
            <a:ext cx="1692359" cy="276999"/>
          </a:xfrm>
          <a:prstGeom prst="rect">
            <a:avLst/>
          </a:prstGeom>
        </p:spPr>
        <p:txBody>
          <a:bodyPr wrap="square">
            <a:spAutoFit/>
          </a:bodyPr>
          <a:lstStyle/>
          <a:p>
            <a:pPr algn="ctr"/>
            <a:r>
              <a:rPr lang="es-ES" sz="1200" b="1" dirty="0"/>
              <a:t>Divisas</a:t>
            </a:r>
            <a:endParaRPr lang="es-CO" sz="1200" b="1" dirty="0"/>
          </a:p>
        </p:txBody>
      </p:sp>
      <p:sp>
        <p:nvSpPr>
          <p:cNvPr id="103" name="Rectángulo 102">
            <a:extLst>
              <a:ext uri="{FF2B5EF4-FFF2-40B4-BE49-F238E27FC236}">
                <a16:creationId xmlns:a16="http://schemas.microsoft.com/office/drawing/2014/main" id="{33030119-236B-4BE4-9925-B7B1CA7DD73E}"/>
              </a:ext>
            </a:extLst>
          </p:cNvPr>
          <p:cNvSpPr/>
          <p:nvPr/>
        </p:nvSpPr>
        <p:spPr>
          <a:xfrm>
            <a:off x="2903189" y="3804315"/>
            <a:ext cx="1662714" cy="276999"/>
          </a:xfrm>
          <a:prstGeom prst="rect">
            <a:avLst/>
          </a:prstGeom>
        </p:spPr>
        <p:txBody>
          <a:bodyPr wrap="square">
            <a:spAutoFit/>
          </a:bodyPr>
          <a:lstStyle/>
          <a:p>
            <a:pPr algn="ctr"/>
            <a:r>
              <a:rPr lang="es-ES" sz="1200" b="1" dirty="0"/>
              <a:t>Inmuebles</a:t>
            </a:r>
            <a:endParaRPr lang="es-CO" sz="1200" b="1" dirty="0"/>
          </a:p>
        </p:txBody>
      </p:sp>
      <p:sp>
        <p:nvSpPr>
          <p:cNvPr id="104" name="Rectángulo 103">
            <a:extLst>
              <a:ext uri="{FF2B5EF4-FFF2-40B4-BE49-F238E27FC236}">
                <a16:creationId xmlns:a16="http://schemas.microsoft.com/office/drawing/2014/main" id="{180FDFDA-CC80-440A-B1A4-778E3E56C7AD}"/>
              </a:ext>
            </a:extLst>
          </p:cNvPr>
          <p:cNvSpPr/>
          <p:nvPr/>
        </p:nvSpPr>
        <p:spPr>
          <a:xfrm>
            <a:off x="3687884" y="3161801"/>
            <a:ext cx="946263" cy="646331"/>
          </a:xfrm>
          <a:prstGeom prst="rect">
            <a:avLst/>
          </a:prstGeom>
        </p:spPr>
        <p:txBody>
          <a:bodyPr wrap="square">
            <a:spAutoFit/>
          </a:bodyPr>
          <a:lstStyle/>
          <a:p>
            <a:pPr algn="ctr"/>
            <a:r>
              <a:rPr lang="es-CO" b="1" dirty="0">
                <a:solidFill>
                  <a:srgbClr val="FFC000"/>
                </a:solidFill>
              </a:rPr>
              <a:t># 58</a:t>
            </a:r>
          </a:p>
          <a:p>
            <a:pPr algn="ctr"/>
            <a:r>
              <a:rPr lang="es-CO" b="1" dirty="0">
                <a:solidFill>
                  <a:srgbClr val="00B050"/>
                </a:solidFill>
              </a:rPr>
              <a:t>$1.984</a:t>
            </a:r>
          </a:p>
        </p:txBody>
      </p:sp>
      <p:sp>
        <p:nvSpPr>
          <p:cNvPr id="105" name="Rectángulo 104">
            <a:extLst>
              <a:ext uri="{FF2B5EF4-FFF2-40B4-BE49-F238E27FC236}">
                <a16:creationId xmlns:a16="http://schemas.microsoft.com/office/drawing/2014/main" id="{B8395A21-36C3-4BF8-83AE-29D956AE9028}"/>
              </a:ext>
            </a:extLst>
          </p:cNvPr>
          <p:cNvSpPr/>
          <p:nvPr/>
        </p:nvSpPr>
        <p:spPr>
          <a:xfrm>
            <a:off x="0" y="6070180"/>
            <a:ext cx="2554433" cy="646331"/>
          </a:xfrm>
          <a:prstGeom prst="rect">
            <a:avLst/>
          </a:prstGeom>
        </p:spPr>
        <p:txBody>
          <a:bodyPr wrap="square">
            <a:spAutoFit/>
          </a:bodyPr>
          <a:lstStyle/>
          <a:p>
            <a:pPr algn="ctr"/>
            <a:r>
              <a:rPr lang="es-CO" sz="3600" b="1" dirty="0">
                <a:solidFill>
                  <a:schemeClr val="accent1"/>
                </a:solidFill>
              </a:rPr>
              <a:t>$225.625</a:t>
            </a:r>
          </a:p>
        </p:txBody>
      </p:sp>
      <p:sp>
        <p:nvSpPr>
          <p:cNvPr id="106" name="Rectángulo 105">
            <a:extLst>
              <a:ext uri="{FF2B5EF4-FFF2-40B4-BE49-F238E27FC236}">
                <a16:creationId xmlns:a16="http://schemas.microsoft.com/office/drawing/2014/main" id="{9E12F466-84A4-4DDA-A3EF-722006B7C497}"/>
              </a:ext>
            </a:extLst>
          </p:cNvPr>
          <p:cNvSpPr/>
          <p:nvPr/>
        </p:nvSpPr>
        <p:spPr>
          <a:xfrm>
            <a:off x="2567289" y="4991303"/>
            <a:ext cx="2376857" cy="646331"/>
          </a:xfrm>
          <a:prstGeom prst="rect">
            <a:avLst/>
          </a:prstGeom>
        </p:spPr>
        <p:txBody>
          <a:bodyPr wrap="square">
            <a:spAutoFit/>
          </a:bodyPr>
          <a:lstStyle/>
          <a:p>
            <a:pPr algn="ctr"/>
            <a:r>
              <a:rPr lang="es-CO" sz="3600" b="1" dirty="0">
                <a:solidFill>
                  <a:schemeClr val="accent1"/>
                </a:solidFill>
              </a:rPr>
              <a:t>$53.822</a:t>
            </a:r>
          </a:p>
        </p:txBody>
      </p:sp>
      <p:cxnSp>
        <p:nvCxnSpPr>
          <p:cNvPr id="107" name="Conector recto 106">
            <a:extLst>
              <a:ext uri="{FF2B5EF4-FFF2-40B4-BE49-F238E27FC236}">
                <a16:creationId xmlns:a16="http://schemas.microsoft.com/office/drawing/2014/main" id="{C1E22E21-A893-49F0-B9E0-CB97D555786C}"/>
              </a:ext>
            </a:extLst>
          </p:cNvPr>
          <p:cNvCxnSpPr>
            <a:cxnSpLocks/>
          </p:cNvCxnSpPr>
          <p:nvPr/>
        </p:nvCxnSpPr>
        <p:spPr>
          <a:xfrm>
            <a:off x="4960189" y="1844966"/>
            <a:ext cx="0" cy="3745651"/>
          </a:xfrm>
          <a:prstGeom prst="line">
            <a:avLst/>
          </a:prstGeom>
        </p:spPr>
        <p:style>
          <a:lnRef idx="2">
            <a:schemeClr val="accent1"/>
          </a:lnRef>
          <a:fillRef idx="0">
            <a:schemeClr val="accent1"/>
          </a:fillRef>
          <a:effectRef idx="1">
            <a:schemeClr val="accent1"/>
          </a:effectRef>
          <a:fontRef idx="minor">
            <a:schemeClr val="tx1"/>
          </a:fontRef>
        </p:style>
      </p:cxnSp>
      <p:sp>
        <p:nvSpPr>
          <p:cNvPr id="108" name="Rectángulo 107">
            <a:extLst>
              <a:ext uri="{FF2B5EF4-FFF2-40B4-BE49-F238E27FC236}">
                <a16:creationId xmlns:a16="http://schemas.microsoft.com/office/drawing/2014/main" id="{3CF139F5-7E8C-4A50-A82C-3D37B8BDE9D7}"/>
              </a:ext>
            </a:extLst>
          </p:cNvPr>
          <p:cNvSpPr/>
          <p:nvPr/>
        </p:nvSpPr>
        <p:spPr>
          <a:xfrm>
            <a:off x="5294712" y="3818113"/>
            <a:ext cx="1675963" cy="276999"/>
          </a:xfrm>
          <a:prstGeom prst="rect">
            <a:avLst/>
          </a:prstGeom>
        </p:spPr>
        <p:txBody>
          <a:bodyPr wrap="square">
            <a:spAutoFit/>
          </a:bodyPr>
          <a:lstStyle/>
          <a:p>
            <a:pPr algn="ctr"/>
            <a:r>
              <a:rPr lang="es-ES" sz="1200" b="1" dirty="0"/>
              <a:t>Muebles</a:t>
            </a:r>
            <a:endParaRPr lang="es-CO" sz="1200" b="1" dirty="0"/>
          </a:p>
        </p:txBody>
      </p:sp>
      <p:sp>
        <p:nvSpPr>
          <p:cNvPr id="109" name="Rectángulo 108">
            <a:extLst>
              <a:ext uri="{FF2B5EF4-FFF2-40B4-BE49-F238E27FC236}">
                <a16:creationId xmlns:a16="http://schemas.microsoft.com/office/drawing/2014/main" id="{AFB6DC8A-00B6-4F93-BF6C-1CF63E535B73}"/>
              </a:ext>
            </a:extLst>
          </p:cNvPr>
          <p:cNvSpPr/>
          <p:nvPr/>
        </p:nvSpPr>
        <p:spPr>
          <a:xfrm>
            <a:off x="5887630" y="3204335"/>
            <a:ext cx="1523303" cy="646331"/>
          </a:xfrm>
          <a:prstGeom prst="rect">
            <a:avLst/>
          </a:prstGeom>
        </p:spPr>
        <p:txBody>
          <a:bodyPr wrap="square">
            <a:spAutoFit/>
          </a:bodyPr>
          <a:lstStyle/>
          <a:p>
            <a:pPr algn="ctr"/>
            <a:r>
              <a:rPr lang="es-CO" b="1" dirty="0">
                <a:solidFill>
                  <a:srgbClr val="FFC000"/>
                </a:solidFill>
              </a:rPr>
              <a:t># 162</a:t>
            </a:r>
          </a:p>
          <a:p>
            <a:pPr algn="ctr"/>
            <a:r>
              <a:rPr lang="es-CO" b="1" dirty="0">
                <a:solidFill>
                  <a:srgbClr val="00B050"/>
                </a:solidFill>
              </a:rPr>
              <a:t>$7,901</a:t>
            </a:r>
          </a:p>
        </p:txBody>
      </p:sp>
      <p:pic>
        <p:nvPicPr>
          <p:cNvPr id="110" name="Imagen 109">
            <a:extLst>
              <a:ext uri="{FF2B5EF4-FFF2-40B4-BE49-F238E27FC236}">
                <a16:creationId xmlns:a16="http://schemas.microsoft.com/office/drawing/2014/main" id="{C5CDC1DB-2CC0-46F8-8C7C-1DA9372A0F0E}"/>
              </a:ext>
            </a:extLst>
          </p:cNvPr>
          <p:cNvPicPr>
            <a:picLocks noChangeAspect="1"/>
          </p:cNvPicPr>
          <p:nvPr/>
        </p:nvPicPr>
        <p:blipFill rotWithShape="1">
          <a:blip r:embed="rId8"/>
          <a:srcRect l="39607" t="44307" r="40494" b="26772"/>
          <a:stretch/>
        </p:blipFill>
        <p:spPr>
          <a:xfrm>
            <a:off x="5264634" y="3163453"/>
            <a:ext cx="686756" cy="708832"/>
          </a:xfrm>
          <a:prstGeom prst="rect">
            <a:avLst/>
          </a:prstGeom>
        </p:spPr>
      </p:pic>
      <p:sp>
        <p:nvSpPr>
          <p:cNvPr id="111" name="Rectángulo 110">
            <a:extLst>
              <a:ext uri="{FF2B5EF4-FFF2-40B4-BE49-F238E27FC236}">
                <a16:creationId xmlns:a16="http://schemas.microsoft.com/office/drawing/2014/main" id="{CA1B04DF-F2EA-4567-81C4-E8CDDD2B98DE}"/>
              </a:ext>
            </a:extLst>
          </p:cNvPr>
          <p:cNvSpPr/>
          <p:nvPr/>
        </p:nvSpPr>
        <p:spPr>
          <a:xfrm>
            <a:off x="4961889" y="4106535"/>
            <a:ext cx="2459060" cy="646331"/>
          </a:xfrm>
          <a:prstGeom prst="rect">
            <a:avLst/>
          </a:prstGeom>
        </p:spPr>
        <p:txBody>
          <a:bodyPr wrap="square">
            <a:spAutoFit/>
          </a:bodyPr>
          <a:lstStyle/>
          <a:p>
            <a:pPr algn="ctr"/>
            <a:r>
              <a:rPr lang="es-CO" sz="3600" b="1" dirty="0">
                <a:solidFill>
                  <a:schemeClr val="accent1"/>
                </a:solidFill>
              </a:rPr>
              <a:t>$184.250</a:t>
            </a:r>
          </a:p>
        </p:txBody>
      </p:sp>
      <p:sp>
        <p:nvSpPr>
          <p:cNvPr id="112" name="Rectángulo 111">
            <a:extLst>
              <a:ext uri="{FF2B5EF4-FFF2-40B4-BE49-F238E27FC236}">
                <a16:creationId xmlns:a16="http://schemas.microsoft.com/office/drawing/2014/main" id="{AB3D1552-C06E-487A-8031-8660D6F25A0D}"/>
              </a:ext>
            </a:extLst>
          </p:cNvPr>
          <p:cNvSpPr/>
          <p:nvPr/>
        </p:nvSpPr>
        <p:spPr>
          <a:xfrm>
            <a:off x="7943493" y="2840330"/>
            <a:ext cx="1282525" cy="276999"/>
          </a:xfrm>
          <a:prstGeom prst="rect">
            <a:avLst/>
          </a:prstGeom>
        </p:spPr>
        <p:txBody>
          <a:bodyPr wrap="square">
            <a:spAutoFit/>
          </a:bodyPr>
          <a:lstStyle/>
          <a:p>
            <a:pPr algn="ctr"/>
            <a:r>
              <a:rPr lang="es-ES" sz="1200" b="1" dirty="0"/>
              <a:t>Chatarrización</a:t>
            </a:r>
            <a:endParaRPr lang="es-CO" sz="1200" b="1" dirty="0"/>
          </a:p>
        </p:txBody>
      </p:sp>
      <p:sp>
        <p:nvSpPr>
          <p:cNvPr id="113" name="Rectángulo 112">
            <a:extLst>
              <a:ext uri="{FF2B5EF4-FFF2-40B4-BE49-F238E27FC236}">
                <a16:creationId xmlns:a16="http://schemas.microsoft.com/office/drawing/2014/main" id="{9650AC81-F8B3-499C-BA81-986CC89FA1E5}"/>
              </a:ext>
            </a:extLst>
          </p:cNvPr>
          <p:cNvSpPr/>
          <p:nvPr/>
        </p:nvSpPr>
        <p:spPr>
          <a:xfrm>
            <a:off x="7817092" y="3772006"/>
            <a:ext cx="1526939" cy="276999"/>
          </a:xfrm>
          <a:prstGeom prst="rect">
            <a:avLst/>
          </a:prstGeom>
        </p:spPr>
        <p:txBody>
          <a:bodyPr wrap="square">
            <a:spAutoFit/>
          </a:bodyPr>
          <a:lstStyle/>
          <a:p>
            <a:pPr algn="ctr"/>
            <a:r>
              <a:rPr lang="es-ES" sz="1200" b="1" dirty="0"/>
              <a:t>Destrucción Muebles</a:t>
            </a:r>
            <a:endParaRPr lang="es-CO" sz="1200" b="1" dirty="0"/>
          </a:p>
        </p:txBody>
      </p:sp>
      <p:sp>
        <p:nvSpPr>
          <p:cNvPr id="114" name="Rectángulo 113">
            <a:extLst>
              <a:ext uri="{FF2B5EF4-FFF2-40B4-BE49-F238E27FC236}">
                <a16:creationId xmlns:a16="http://schemas.microsoft.com/office/drawing/2014/main" id="{0FBE13CC-B89F-4D5A-AF97-66F9DD0EE786}"/>
              </a:ext>
            </a:extLst>
          </p:cNvPr>
          <p:cNvSpPr/>
          <p:nvPr/>
        </p:nvSpPr>
        <p:spPr>
          <a:xfrm>
            <a:off x="8482000" y="2383133"/>
            <a:ext cx="609684" cy="369332"/>
          </a:xfrm>
          <a:prstGeom prst="rect">
            <a:avLst/>
          </a:prstGeom>
        </p:spPr>
        <p:txBody>
          <a:bodyPr wrap="square">
            <a:spAutoFit/>
          </a:bodyPr>
          <a:lstStyle/>
          <a:p>
            <a:pPr algn="ctr"/>
            <a:r>
              <a:rPr lang="es-CO" b="1" dirty="0">
                <a:solidFill>
                  <a:srgbClr val="FFC000"/>
                </a:solidFill>
              </a:rPr>
              <a:t># 84</a:t>
            </a:r>
          </a:p>
        </p:txBody>
      </p:sp>
      <p:sp>
        <p:nvSpPr>
          <p:cNvPr id="115" name="Rectángulo 114">
            <a:extLst>
              <a:ext uri="{FF2B5EF4-FFF2-40B4-BE49-F238E27FC236}">
                <a16:creationId xmlns:a16="http://schemas.microsoft.com/office/drawing/2014/main" id="{67945881-0D31-4965-A835-64E23115294C}"/>
              </a:ext>
            </a:extLst>
          </p:cNvPr>
          <p:cNvSpPr/>
          <p:nvPr/>
        </p:nvSpPr>
        <p:spPr>
          <a:xfrm>
            <a:off x="8336870" y="3283298"/>
            <a:ext cx="886047" cy="369332"/>
          </a:xfrm>
          <a:prstGeom prst="rect">
            <a:avLst/>
          </a:prstGeom>
        </p:spPr>
        <p:txBody>
          <a:bodyPr wrap="square">
            <a:spAutoFit/>
          </a:bodyPr>
          <a:lstStyle/>
          <a:p>
            <a:pPr algn="ctr"/>
            <a:r>
              <a:rPr lang="es-CO" b="1" dirty="0">
                <a:solidFill>
                  <a:srgbClr val="FFC000"/>
                </a:solidFill>
              </a:rPr>
              <a:t># 6,392</a:t>
            </a:r>
          </a:p>
        </p:txBody>
      </p:sp>
      <p:pic>
        <p:nvPicPr>
          <p:cNvPr id="116" name="Imagen 115">
            <a:extLst>
              <a:ext uri="{FF2B5EF4-FFF2-40B4-BE49-F238E27FC236}">
                <a16:creationId xmlns:a16="http://schemas.microsoft.com/office/drawing/2014/main" id="{EBA3A668-682B-41BB-818A-1C2E25DF753C}"/>
              </a:ext>
            </a:extLst>
          </p:cNvPr>
          <p:cNvPicPr>
            <a:picLocks noChangeAspect="1"/>
          </p:cNvPicPr>
          <p:nvPr/>
        </p:nvPicPr>
        <p:blipFill rotWithShape="1">
          <a:blip r:embed="rId3"/>
          <a:srcRect l="40086" t="46220" r="40500" b="29057"/>
          <a:stretch/>
        </p:blipFill>
        <p:spPr>
          <a:xfrm>
            <a:off x="2873545" y="4127313"/>
            <a:ext cx="747209" cy="534982"/>
          </a:xfrm>
          <a:prstGeom prst="rect">
            <a:avLst/>
          </a:prstGeom>
        </p:spPr>
      </p:pic>
      <p:sp>
        <p:nvSpPr>
          <p:cNvPr id="120" name="Rectángulo 119">
            <a:extLst>
              <a:ext uri="{FF2B5EF4-FFF2-40B4-BE49-F238E27FC236}">
                <a16:creationId xmlns:a16="http://schemas.microsoft.com/office/drawing/2014/main" id="{D9D53E33-BB79-436B-A548-9C3EF702B2BC}"/>
              </a:ext>
            </a:extLst>
          </p:cNvPr>
          <p:cNvSpPr/>
          <p:nvPr/>
        </p:nvSpPr>
        <p:spPr>
          <a:xfrm>
            <a:off x="3719563" y="4110894"/>
            <a:ext cx="916222" cy="646331"/>
          </a:xfrm>
          <a:prstGeom prst="rect">
            <a:avLst/>
          </a:prstGeom>
        </p:spPr>
        <p:txBody>
          <a:bodyPr wrap="square">
            <a:spAutoFit/>
          </a:bodyPr>
          <a:lstStyle/>
          <a:p>
            <a:pPr algn="ctr"/>
            <a:r>
              <a:rPr lang="es-CO" b="1" dirty="0">
                <a:solidFill>
                  <a:srgbClr val="FFC000"/>
                </a:solidFill>
              </a:rPr>
              <a:t># 1,000</a:t>
            </a:r>
          </a:p>
          <a:p>
            <a:pPr algn="ctr"/>
            <a:r>
              <a:rPr lang="es-CO" b="1" dirty="0">
                <a:solidFill>
                  <a:srgbClr val="00B050"/>
                </a:solidFill>
              </a:rPr>
              <a:t>$1,000</a:t>
            </a:r>
          </a:p>
        </p:txBody>
      </p:sp>
      <p:sp>
        <p:nvSpPr>
          <p:cNvPr id="121" name="Rectángulo 120">
            <a:extLst>
              <a:ext uri="{FF2B5EF4-FFF2-40B4-BE49-F238E27FC236}">
                <a16:creationId xmlns:a16="http://schemas.microsoft.com/office/drawing/2014/main" id="{BA54458F-5781-454A-B379-DC1E9A7D20E5}"/>
              </a:ext>
            </a:extLst>
          </p:cNvPr>
          <p:cNvSpPr/>
          <p:nvPr/>
        </p:nvSpPr>
        <p:spPr>
          <a:xfrm>
            <a:off x="2888004" y="4685766"/>
            <a:ext cx="1662655" cy="276999"/>
          </a:xfrm>
          <a:prstGeom prst="rect">
            <a:avLst/>
          </a:prstGeom>
        </p:spPr>
        <p:txBody>
          <a:bodyPr wrap="square">
            <a:spAutoFit/>
          </a:bodyPr>
          <a:lstStyle/>
          <a:p>
            <a:pPr algn="ctr"/>
            <a:r>
              <a:rPr lang="es-CO" sz="1200" b="1" dirty="0"/>
              <a:t>Semovientes</a:t>
            </a:r>
          </a:p>
        </p:txBody>
      </p:sp>
      <p:pic>
        <p:nvPicPr>
          <p:cNvPr id="122" name="Imagen 121">
            <a:extLst>
              <a:ext uri="{FF2B5EF4-FFF2-40B4-BE49-F238E27FC236}">
                <a16:creationId xmlns:a16="http://schemas.microsoft.com/office/drawing/2014/main" id="{9AC2FE7D-C772-4C6B-8D5C-048A1CAB824B}"/>
              </a:ext>
            </a:extLst>
          </p:cNvPr>
          <p:cNvPicPr>
            <a:picLocks noChangeAspect="1"/>
          </p:cNvPicPr>
          <p:nvPr/>
        </p:nvPicPr>
        <p:blipFill rotWithShape="1">
          <a:blip r:embed="rId9"/>
          <a:srcRect l="39792" t="41547" r="41184" b="23487"/>
          <a:stretch/>
        </p:blipFill>
        <p:spPr>
          <a:xfrm>
            <a:off x="5282680" y="2251271"/>
            <a:ext cx="622933" cy="643743"/>
          </a:xfrm>
          <a:prstGeom prst="rect">
            <a:avLst/>
          </a:prstGeom>
        </p:spPr>
      </p:pic>
      <p:sp>
        <p:nvSpPr>
          <p:cNvPr id="123" name="Rectángulo 122">
            <a:extLst>
              <a:ext uri="{FF2B5EF4-FFF2-40B4-BE49-F238E27FC236}">
                <a16:creationId xmlns:a16="http://schemas.microsoft.com/office/drawing/2014/main" id="{272B4158-08A6-413C-A1C6-0FB1A065B609}"/>
              </a:ext>
            </a:extLst>
          </p:cNvPr>
          <p:cNvSpPr/>
          <p:nvPr/>
        </p:nvSpPr>
        <p:spPr>
          <a:xfrm>
            <a:off x="5295929" y="2883024"/>
            <a:ext cx="1662714" cy="276999"/>
          </a:xfrm>
          <a:prstGeom prst="rect">
            <a:avLst/>
          </a:prstGeom>
        </p:spPr>
        <p:txBody>
          <a:bodyPr wrap="square">
            <a:spAutoFit/>
          </a:bodyPr>
          <a:lstStyle/>
          <a:p>
            <a:pPr algn="ctr"/>
            <a:r>
              <a:rPr lang="es-ES" sz="1200" b="1" dirty="0"/>
              <a:t>Inmuebles</a:t>
            </a:r>
            <a:endParaRPr lang="es-CO" sz="1200" b="1" dirty="0"/>
          </a:p>
        </p:txBody>
      </p:sp>
      <p:sp>
        <p:nvSpPr>
          <p:cNvPr id="129" name="Rectángulo 128">
            <a:extLst>
              <a:ext uri="{FF2B5EF4-FFF2-40B4-BE49-F238E27FC236}">
                <a16:creationId xmlns:a16="http://schemas.microsoft.com/office/drawing/2014/main" id="{FA280F93-6DB1-480D-A45A-7F230552F348}"/>
              </a:ext>
            </a:extLst>
          </p:cNvPr>
          <p:cNvSpPr/>
          <p:nvPr/>
        </p:nvSpPr>
        <p:spPr>
          <a:xfrm>
            <a:off x="6080624" y="2254158"/>
            <a:ext cx="1101954" cy="646331"/>
          </a:xfrm>
          <a:prstGeom prst="rect">
            <a:avLst/>
          </a:prstGeom>
        </p:spPr>
        <p:txBody>
          <a:bodyPr wrap="square">
            <a:spAutoFit/>
          </a:bodyPr>
          <a:lstStyle/>
          <a:p>
            <a:pPr algn="ctr"/>
            <a:r>
              <a:rPr lang="es-CO" b="1" dirty="0">
                <a:solidFill>
                  <a:srgbClr val="FFC000"/>
                </a:solidFill>
              </a:rPr>
              <a:t># 686</a:t>
            </a:r>
          </a:p>
          <a:p>
            <a:pPr algn="ctr"/>
            <a:r>
              <a:rPr lang="es-CO" b="1" dirty="0">
                <a:solidFill>
                  <a:srgbClr val="00B050"/>
                </a:solidFill>
              </a:rPr>
              <a:t>$176.349</a:t>
            </a:r>
          </a:p>
        </p:txBody>
      </p:sp>
      <p:cxnSp>
        <p:nvCxnSpPr>
          <p:cNvPr id="130" name="Conector recto 129">
            <a:extLst>
              <a:ext uri="{FF2B5EF4-FFF2-40B4-BE49-F238E27FC236}">
                <a16:creationId xmlns:a16="http://schemas.microsoft.com/office/drawing/2014/main" id="{35F4E13C-5666-4AA2-BB42-B6C9EC9200B2}"/>
              </a:ext>
            </a:extLst>
          </p:cNvPr>
          <p:cNvCxnSpPr>
            <a:cxnSpLocks/>
          </p:cNvCxnSpPr>
          <p:nvPr/>
        </p:nvCxnSpPr>
        <p:spPr>
          <a:xfrm>
            <a:off x="7438689" y="1932087"/>
            <a:ext cx="0" cy="3745651"/>
          </a:xfrm>
          <a:prstGeom prst="line">
            <a:avLst/>
          </a:prstGeom>
        </p:spPr>
        <p:style>
          <a:lnRef idx="2">
            <a:schemeClr val="accent1"/>
          </a:lnRef>
          <a:fillRef idx="0">
            <a:schemeClr val="accent1"/>
          </a:fillRef>
          <a:effectRef idx="1">
            <a:schemeClr val="accent1"/>
          </a:effectRef>
          <a:fontRef idx="minor">
            <a:schemeClr val="tx1"/>
          </a:fontRef>
        </p:style>
      </p:cxnSp>
      <p:sp>
        <p:nvSpPr>
          <p:cNvPr id="131" name="Rectángulo 130">
            <a:extLst>
              <a:ext uri="{FF2B5EF4-FFF2-40B4-BE49-F238E27FC236}">
                <a16:creationId xmlns:a16="http://schemas.microsoft.com/office/drawing/2014/main" id="{6AA1031C-85BB-4DAD-A204-8B6548310B6C}"/>
              </a:ext>
            </a:extLst>
          </p:cNvPr>
          <p:cNvSpPr/>
          <p:nvPr/>
        </p:nvSpPr>
        <p:spPr>
          <a:xfrm>
            <a:off x="4934451" y="1275387"/>
            <a:ext cx="2486498" cy="707886"/>
          </a:xfrm>
          <a:prstGeom prst="rect">
            <a:avLst/>
          </a:prstGeom>
        </p:spPr>
        <p:txBody>
          <a:bodyPr wrap="square">
            <a:spAutoFit/>
          </a:bodyPr>
          <a:lstStyle/>
          <a:p>
            <a:pPr algn="ctr"/>
            <a:r>
              <a:rPr lang="es-CO" sz="2000" b="1" dirty="0"/>
              <a:t>EN VENTA</a:t>
            </a:r>
          </a:p>
          <a:p>
            <a:pPr algn="ctr"/>
            <a:r>
              <a:rPr lang="es-ES" sz="2000" b="1" dirty="0"/>
              <a:t>C</a:t>
            </a:r>
            <a:r>
              <a:rPr lang="es-CO" sz="2000" b="1" dirty="0"/>
              <a:t>ISA</a:t>
            </a:r>
          </a:p>
        </p:txBody>
      </p:sp>
      <p:sp>
        <p:nvSpPr>
          <p:cNvPr id="132" name="Rectángulo 131">
            <a:extLst>
              <a:ext uri="{FF2B5EF4-FFF2-40B4-BE49-F238E27FC236}">
                <a16:creationId xmlns:a16="http://schemas.microsoft.com/office/drawing/2014/main" id="{5766662E-7B69-4C3C-86E9-ECDB101C15FE}"/>
              </a:ext>
            </a:extLst>
          </p:cNvPr>
          <p:cNvSpPr/>
          <p:nvPr/>
        </p:nvSpPr>
        <p:spPr>
          <a:xfrm>
            <a:off x="7439450" y="1237570"/>
            <a:ext cx="2141308" cy="707886"/>
          </a:xfrm>
          <a:prstGeom prst="rect">
            <a:avLst/>
          </a:prstGeom>
        </p:spPr>
        <p:txBody>
          <a:bodyPr wrap="square">
            <a:spAutoFit/>
          </a:bodyPr>
          <a:lstStyle/>
          <a:p>
            <a:pPr algn="ctr"/>
            <a:r>
              <a:rPr lang="es-ES" sz="2000" b="1" dirty="0"/>
              <a:t>OTRAS </a:t>
            </a:r>
          </a:p>
          <a:p>
            <a:pPr algn="ctr"/>
            <a:r>
              <a:rPr lang="es-ES" sz="2000" b="1" dirty="0"/>
              <a:t>GESTIONES</a:t>
            </a:r>
            <a:endParaRPr lang="es-CO" sz="2000" b="1" dirty="0"/>
          </a:p>
        </p:txBody>
      </p:sp>
      <p:pic>
        <p:nvPicPr>
          <p:cNvPr id="133" name="Imagen 132">
            <a:extLst>
              <a:ext uri="{FF2B5EF4-FFF2-40B4-BE49-F238E27FC236}">
                <a16:creationId xmlns:a16="http://schemas.microsoft.com/office/drawing/2014/main" id="{3A8C2859-AA89-4A4C-8E20-CF1CC09BFBEB}"/>
              </a:ext>
            </a:extLst>
          </p:cNvPr>
          <p:cNvPicPr>
            <a:picLocks noChangeAspect="1"/>
          </p:cNvPicPr>
          <p:nvPr/>
        </p:nvPicPr>
        <p:blipFill rotWithShape="1">
          <a:blip r:embed="rId10"/>
          <a:srcRect l="39756" t="29477" r="40359" b="39616"/>
          <a:stretch/>
        </p:blipFill>
        <p:spPr>
          <a:xfrm>
            <a:off x="7781844" y="2186699"/>
            <a:ext cx="609683" cy="648356"/>
          </a:xfrm>
          <a:prstGeom prst="rect">
            <a:avLst/>
          </a:prstGeom>
        </p:spPr>
      </p:pic>
      <p:pic>
        <p:nvPicPr>
          <p:cNvPr id="134" name="Imagen 133">
            <a:extLst>
              <a:ext uri="{FF2B5EF4-FFF2-40B4-BE49-F238E27FC236}">
                <a16:creationId xmlns:a16="http://schemas.microsoft.com/office/drawing/2014/main" id="{30FA8660-D848-4C94-B6E6-864A9F5DD3A6}"/>
              </a:ext>
            </a:extLst>
          </p:cNvPr>
          <p:cNvPicPr>
            <a:picLocks noChangeAspect="1"/>
          </p:cNvPicPr>
          <p:nvPr/>
        </p:nvPicPr>
        <p:blipFill rotWithShape="1">
          <a:blip r:embed="rId11"/>
          <a:srcRect l="42977" t="41339" r="43875" b="24135"/>
          <a:stretch/>
        </p:blipFill>
        <p:spPr>
          <a:xfrm>
            <a:off x="7817093" y="3121831"/>
            <a:ext cx="567528" cy="627112"/>
          </a:xfrm>
          <a:prstGeom prst="rect">
            <a:avLst/>
          </a:prstGeom>
        </p:spPr>
      </p:pic>
      <p:pic>
        <p:nvPicPr>
          <p:cNvPr id="135" name="Imagen 134">
            <a:extLst>
              <a:ext uri="{FF2B5EF4-FFF2-40B4-BE49-F238E27FC236}">
                <a16:creationId xmlns:a16="http://schemas.microsoft.com/office/drawing/2014/main" id="{D734B7E1-2466-4375-9FDA-B7AB19636CEE}"/>
              </a:ext>
            </a:extLst>
          </p:cNvPr>
          <p:cNvPicPr>
            <a:picLocks noChangeAspect="1"/>
          </p:cNvPicPr>
          <p:nvPr/>
        </p:nvPicPr>
        <p:blipFill rotWithShape="1">
          <a:blip r:embed="rId12"/>
          <a:srcRect l="39645" t="30263" r="40919" b="40024"/>
          <a:stretch/>
        </p:blipFill>
        <p:spPr>
          <a:xfrm>
            <a:off x="7748852" y="4070715"/>
            <a:ext cx="652488" cy="560809"/>
          </a:xfrm>
          <a:prstGeom prst="rect">
            <a:avLst/>
          </a:prstGeom>
        </p:spPr>
      </p:pic>
      <p:sp>
        <p:nvSpPr>
          <p:cNvPr id="136" name="Rectángulo 135">
            <a:extLst>
              <a:ext uri="{FF2B5EF4-FFF2-40B4-BE49-F238E27FC236}">
                <a16:creationId xmlns:a16="http://schemas.microsoft.com/office/drawing/2014/main" id="{033D8414-EECA-4727-B780-1983251B928D}"/>
              </a:ext>
            </a:extLst>
          </p:cNvPr>
          <p:cNvSpPr/>
          <p:nvPr/>
        </p:nvSpPr>
        <p:spPr>
          <a:xfrm>
            <a:off x="7708346" y="4605841"/>
            <a:ext cx="1719293" cy="276999"/>
          </a:xfrm>
          <a:prstGeom prst="rect">
            <a:avLst/>
          </a:prstGeom>
        </p:spPr>
        <p:txBody>
          <a:bodyPr wrap="square">
            <a:spAutoFit/>
          </a:bodyPr>
          <a:lstStyle/>
          <a:p>
            <a:pPr algn="ctr"/>
            <a:r>
              <a:rPr lang="es-ES" sz="1200" b="1" dirty="0"/>
              <a:t>Destrucción Sustancias</a:t>
            </a:r>
            <a:endParaRPr lang="es-CO" sz="1200" b="1" dirty="0"/>
          </a:p>
        </p:txBody>
      </p:sp>
      <p:sp>
        <p:nvSpPr>
          <p:cNvPr id="137" name="Rectángulo 136">
            <a:extLst>
              <a:ext uri="{FF2B5EF4-FFF2-40B4-BE49-F238E27FC236}">
                <a16:creationId xmlns:a16="http://schemas.microsoft.com/office/drawing/2014/main" id="{EB833859-FB1A-4081-BA7C-95FC5FC5D757}"/>
              </a:ext>
            </a:extLst>
          </p:cNvPr>
          <p:cNvSpPr/>
          <p:nvPr/>
        </p:nvSpPr>
        <p:spPr>
          <a:xfrm>
            <a:off x="8343819" y="4172770"/>
            <a:ext cx="886047" cy="369332"/>
          </a:xfrm>
          <a:prstGeom prst="rect">
            <a:avLst/>
          </a:prstGeom>
        </p:spPr>
        <p:txBody>
          <a:bodyPr wrap="square">
            <a:spAutoFit/>
          </a:bodyPr>
          <a:lstStyle/>
          <a:p>
            <a:pPr algn="ctr"/>
            <a:r>
              <a:rPr lang="es-CO" b="1" dirty="0">
                <a:solidFill>
                  <a:srgbClr val="FFC000"/>
                </a:solidFill>
              </a:rPr>
              <a:t># 39</a:t>
            </a:r>
          </a:p>
        </p:txBody>
      </p:sp>
      <p:cxnSp>
        <p:nvCxnSpPr>
          <p:cNvPr id="138" name="Conector recto 137">
            <a:extLst>
              <a:ext uri="{FF2B5EF4-FFF2-40B4-BE49-F238E27FC236}">
                <a16:creationId xmlns:a16="http://schemas.microsoft.com/office/drawing/2014/main" id="{A35DECA9-21BC-4EFB-8EB6-8D50A1F8895E}"/>
              </a:ext>
            </a:extLst>
          </p:cNvPr>
          <p:cNvCxnSpPr>
            <a:cxnSpLocks/>
          </p:cNvCxnSpPr>
          <p:nvPr/>
        </p:nvCxnSpPr>
        <p:spPr>
          <a:xfrm>
            <a:off x="9607267" y="1927370"/>
            <a:ext cx="0" cy="3727415"/>
          </a:xfrm>
          <a:prstGeom prst="line">
            <a:avLst/>
          </a:prstGeom>
        </p:spPr>
        <p:style>
          <a:lnRef idx="2">
            <a:schemeClr val="accent1"/>
          </a:lnRef>
          <a:fillRef idx="0">
            <a:schemeClr val="accent1"/>
          </a:fillRef>
          <a:effectRef idx="1">
            <a:schemeClr val="accent1"/>
          </a:effectRef>
          <a:fontRef idx="minor">
            <a:schemeClr val="tx1"/>
          </a:fontRef>
        </p:style>
      </p:cxnSp>
      <p:sp>
        <p:nvSpPr>
          <p:cNvPr id="141" name="Rectángulo 140">
            <a:extLst>
              <a:ext uri="{FF2B5EF4-FFF2-40B4-BE49-F238E27FC236}">
                <a16:creationId xmlns:a16="http://schemas.microsoft.com/office/drawing/2014/main" id="{041FF5CA-8C09-414D-90F6-0942CF3C2055}"/>
              </a:ext>
            </a:extLst>
          </p:cNvPr>
          <p:cNvSpPr/>
          <p:nvPr/>
        </p:nvSpPr>
        <p:spPr>
          <a:xfrm>
            <a:off x="9624709" y="1243286"/>
            <a:ext cx="2554436" cy="707886"/>
          </a:xfrm>
          <a:prstGeom prst="rect">
            <a:avLst/>
          </a:prstGeom>
        </p:spPr>
        <p:txBody>
          <a:bodyPr wrap="square">
            <a:spAutoFit/>
          </a:bodyPr>
          <a:lstStyle/>
          <a:p>
            <a:pPr algn="ctr"/>
            <a:r>
              <a:rPr lang="es-CO" sz="2000" b="1" dirty="0"/>
              <a:t>INMUEBLES EN ALISTAMIENTO</a:t>
            </a:r>
          </a:p>
        </p:txBody>
      </p:sp>
      <p:pic>
        <p:nvPicPr>
          <p:cNvPr id="143" name="Imagen 142">
            <a:extLst>
              <a:ext uri="{FF2B5EF4-FFF2-40B4-BE49-F238E27FC236}">
                <a16:creationId xmlns:a16="http://schemas.microsoft.com/office/drawing/2014/main" id="{AE4CF7C4-A489-433E-9234-C95C23539E6D}"/>
              </a:ext>
            </a:extLst>
          </p:cNvPr>
          <p:cNvPicPr>
            <a:picLocks noChangeAspect="1"/>
          </p:cNvPicPr>
          <p:nvPr/>
        </p:nvPicPr>
        <p:blipFill rotWithShape="1">
          <a:blip r:embed="rId9"/>
          <a:srcRect l="39792" t="41547" r="41184" b="23487"/>
          <a:stretch/>
        </p:blipFill>
        <p:spPr>
          <a:xfrm>
            <a:off x="9921583" y="2091757"/>
            <a:ext cx="622933" cy="643743"/>
          </a:xfrm>
          <a:prstGeom prst="rect">
            <a:avLst/>
          </a:prstGeom>
        </p:spPr>
      </p:pic>
      <p:sp>
        <p:nvSpPr>
          <p:cNvPr id="144" name="Rectángulo 143">
            <a:extLst>
              <a:ext uri="{FF2B5EF4-FFF2-40B4-BE49-F238E27FC236}">
                <a16:creationId xmlns:a16="http://schemas.microsoft.com/office/drawing/2014/main" id="{DC6DEA54-107B-44E0-9938-4E271E62D27B}"/>
              </a:ext>
            </a:extLst>
          </p:cNvPr>
          <p:cNvSpPr/>
          <p:nvPr/>
        </p:nvSpPr>
        <p:spPr>
          <a:xfrm>
            <a:off x="9934832" y="2750806"/>
            <a:ext cx="1803252" cy="276999"/>
          </a:xfrm>
          <a:prstGeom prst="rect">
            <a:avLst/>
          </a:prstGeom>
        </p:spPr>
        <p:txBody>
          <a:bodyPr wrap="square">
            <a:spAutoFit/>
          </a:bodyPr>
          <a:lstStyle/>
          <a:p>
            <a:pPr algn="ctr"/>
            <a:r>
              <a:rPr lang="es-ES" sz="1200" b="1" dirty="0"/>
              <a:t>Inmuebles – Vr Catastral</a:t>
            </a:r>
            <a:endParaRPr lang="es-CO" sz="1200" b="1" dirty="0"/>
          </a:p>
        </p:txBody>
      </p:sp>
      <p:sp>
        <p:nvSpPr>
          <p:cNvPr id="145" name="Rectángulo 144">
            <a:extLst>
              <a:ext uri="{FF2B5EF4-FFF2-40B4-BE49-F238E27FC236}">
                <a16:creationId xmlns:a16="http://schemas.microsoft.com/office/drawing/2014/main" id="{7EF0E924-1A76-46E0-B7C9-1A3FCD8A7963}"/>
              </a:ext>
            </a:extLst>
          </p:cNvPr>
          <p:cNvSpPr/>
          <p:nvPr/>
        </p:nvSpPr>
        <p:spPr>
          <a:xfrm>
            <a:off x="10719527" y="2094644"/>
            <a:ext cx="1146837" cy="646331"/>
          </a:xfrm>
          <a:prstGeom prst="rect">
            <a:avLst/>
          </a:prstGeom>
        </p:spPr>
        <p:txBody>
          <a:bodyPr wrap="square">
            <a:spAutoFit/>
          </a:bodyPr>
          <a:lstStyle/>
          <a:p>
            <a:pPr algn="ctr"/>
            <a:r>
              <a:rPr lang="es-CO" b="1" dirty="0">
                <a:solidFill>
                  <a:srgbClr val="FFC000"/>
                </a:solidFill>
              </a:rPr>
              <a:t># 4.073</a:t>
            </a:r>
          </a:p>
          <a:p>
            <a:pPr algn="ctr"/>
            <a:r>
              <a:rPr lang="es-CO" b="1" dirty="0">
                <a:solidFill>
                  <a:srgbClr val="00B050"/>
                </a:solidFill>
              </a:rPr>
              <a:t>$403.919</a:t>
            </a:r>
          </a:p>
        </p:txBody>
      </p:sp>
      <p:sp>
        <p:nvSpPr>
          <p:cNvPr id="146" name="Rectángulo 145">
            <a:extLst>
              <a:ext uri="{FF2B5EF4-FFF2-40B4-BE49-F238E27FC236}">
                <a16:creationId xmlns:a16="http://schemas.microsoft.com/office/drawing/2014/main" id="{627EB63A-331B-4360-876F-EA9DAC490B62}"/>
              </a:ext>
            </a:extLst>
          </p:cNvPr>
          <p:cNvSpPr/>
          <p:nvPr/>
        </p:nvSpPr>
        <p:spPr>
          <a:xfrm>
            <a:off x="7422561" y="4991302"/>
            <a:ext cx="2186318" cy="646331"/>
          </a:xfrm>
          <a:prstGeom prst="rect">
            <a:avLst/>
          </a:prstGeom>
        </p:spPr>
        <p:txBody>
          <a:bodyPr wrap="square">
            <a:spAutoFit/>
          </a:bodyPr>
          <a:lstStyle/>
          <a:p>
            <a:pPr algn="ctr"/>
            <a:r>
              <a:rPr lang="es-CO" sz="3600" b="1" dirty="0">
                <a:solidFill>
                  <a:schemeClr val="accent1"/>
                </a:solidFill>
              </a:rPr>
              <a:t>$322</a:t>
            </a:r>
          </a:p>
        </p:txBody>
      </p:sp>
      <p:sp>
        <p:nvSpPr>
          <p:cNvPr id="147" name="Rectángulo 146">
            <a:extLst>
              <a:ext uri="{FF2B5EF4-FFF2-40B4-BE49-F238E27FC236}">
                <a16:creationId xmlns:a16="http://schemas.microsoft.com/office/drawing/2014/main" id="{7BE5C1C5-ED2A-4DE3-9AD8-6BE5D558DB3E}"/>
              </a:ext>
            </a:extLst>
          </p:cNvPr>
          <p:cNvSpPr/>
          <p:nvPr/>
        </p:nvSpPr>
        <p:spPr>
          <a:xfrm>
            <a:off x="7747243" y="5534822"/>
            <a:ext cx="1662655" cy="276999"/>
          </a:xfrm>
          <a:prstGeom prst="rect">
            <a:avLst/>
          </a:prstGeom>
        </p:spPr>
        <p:txBody>
          <a:bodyPr wrap="square">
            <a:spAutoFit/>
          </a:bodyPr>
          <a:lstStyle/>
          <a:p>
            <a:pPr algn="ctr"/>
            <a:r>
              <a:rPr lang="es-ES" sz="1200" b="1" dirty="0">
                <a:solidFill>
                  <a:srgbClr val="00B050"/>
                </a:solidFill>
              </a:rPr>
              <a:t>Gastos</a:t>
            </a:r>
            <a:r>
              <a:rPr lang="es-CO" sz="1200" b="1" dirty="0">
                <a:solidFill>
                  <a:srgbClr val="00B050"/>
                </a:solidFill>
              </a:rPr>
              <a:t> en Bodegaje</a:t>
            </a:r>
          </a:p>
        </p:txBody>
      </p:sp>
      <p:pic>
        <p:nvPicPr>
          <p:cNvPr id="148" name="Imagen 147">
            <a:extLst>
              <a:ext uri="{FF2B5EF4-FFF2-40B4-BE49-F238E27FC236}">
                <a16:creationId xmlns:a16="http://schemas.microsoft.com/office/drawing/2014/main" id="{F385B90D-277E-484C-87C5-6515B52C256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170" y="-2380"/>
            <a:ext cx="1921342" cy="1079014"/>
          </a:xfrm>
          <a:prstGeom prst="rect">
            <a:avLst/>
          </a:prstGeom>
        </p:spPr>
      </p:pic>
      <p:pic>
        <p:nvPicPr>
          <p:cNvPr id="149" name="Imagen 148">
            <a:extLst>
              <a:ext uri="{FF2B5EF4-FFF2-40B4-BE49-F238E27FC236}">
                <a16:creationId xmlns:a16="http://schemas.microsoft.com/office/drawing/2014/main" id="{06F52F66-9E0C-439A-A7A7-D005D67CD4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62706" y="37506"/>
            <a:ext cx="2430213" cy="941708"/>
          </a:xfrm>
          <a:prstGeom prst="rect">
            <a:avLst/>
          </a:prstGeom>
        </p:spPr>
      </p:pic>
      <p:pic>
        <p:nvPicPr>
          <p:cNvPr id="150" name="Imagen 149">
            <a:extLst>
              <a:ext uri="{FF2B5EF4-FFF2-40B4-BE49-F238E27FC236}">
                <a16:creationId xmlns:a16="http://schemas.microsoft.com/office/drawing/2014/main" id="{725B616E-98E1-4238-8B7F-71CDB0B582D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509720" y="30161"/>
            <a:ext cx="2655647" cy="859343"/>
          </a:xfrm>
          <a:prstGeom prst="rect">
            <a:avLst/>
          </a:prstGeom>
        </p:spPr>
      </p:pic>
      <p:sp>
        <p:nvSpPr>
          <p:cNvPr id="151" name="CuadroTexto 3">
            <a:extLst>
              <a:ext uri="{FF2B5EF4-FFF2-40B4-BE49-F238E27FC236}">
                <a16:creationId xmlns:a16="http://schemas.microsoft.com/office/drawing/2014/main" id="{A884ACFE-00F9-4329-A2CF-6935EBE31D07}"/>
              </a:ext>
            </a:extLst>
          </p:cNvPr>
          <p:cNvSpPr txBox="1">
            <a:spLocks noChangeArrowheads="1"/>
          </p:cNvSpPr>
          <p:nvPr/>
        </p:nvSpPr>
        <p:spPr bwMode="auto">
          <a:xfrm>
            <a:off x="1787824" y="300204"/>
            <a:ext cx="51263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800" b="1" dirty="0">
                <a:solidFill>
                  <a:srgbClr val="002060"/>
                </a:solidFill>
              </a:rPr>
              <a:t>Gestión Total E. Temprana</a:t>
            </a:r>
          </a:p>
          <a:p>
            <a:pPr algn="ctr"/>
            <a:r>
              <a:rPr lang="es-CO" altLang="es-CO" sz="2000" b="1" dirty="0">
                <a:solidFill>
                  <a:srgbClr val="002060"/>
                </a:solidFill>
              </a:rPr>
              <a:t>19Jul17 – 10Dic18</a:t>
            </a:r>
            <a:endParaRPr lang="es-CO" altLang="es-CO" sz="2800" b="1" dirty="0">
              <a:solidFill>
                <a:srgbClr val="002060"/>
              </a:solidFill>
            </a:endParaRPr>
          </a:p>
        </p:txBody>
      </p:sp>
      <p:sp>
        <p:nvSpPr>
          <p:cNvPr id="152" name="Rectángulo 151">
            <a:extLst>
              <a:ext uri="{FF2B5EF4-FFF2-40B4-BE49-F238E27FC236}">
                <a16:creationId xmlns:a16="http://schemas.microsoft.com/office/drawing/2014/main" id="{73F649E1-7853-4BB1-BEB5-9CD851262645}"/>
              </a:ext>
            </a:extLst>
          </p:cNvPr>
          <p:cNvSpPr/>
          <p:nvPr/>
        </p:nvSpPr>
        <p:spPr>
          <a:xfrm>
            <a:off x="10190146" y="6531518"/>
            <a:ext cx="1975221" cy="276999"/>
          </a:xfrm>
          <a:prstGeom prst="rect">
            <a:avLst/>
          </a:prstGeom>
        </p:spPr>
        <p:txBody>
          <a:bodyPr wrap="none">
            <a:spAutoFit/>
          </a:bodyPr>
          <a:lstStyle/>
          <a:p>
            <a:pPr algn="ctr">
              <a:defRPr/>
            </a:pPr>
            <a:r>
              <a:rPr lang="es-ES" sz="1200" b="1" dirty="0">
                <a:solidFill>
                  <a:srgbClr val="000A8B"/>
                </a:solidFill>
              </a:rPr>
              <a:t>(</a:t>
            </a:r>
            <a:r>
              <a:rPr lang="es-ES" sz="1200" b="1" i="1" dirty="0">
                <a:solidFill>
                  <a:srgbClr val="000A8B"/>
                </a:solidFill>
              </a:rPr>
              <a:t>Cifras en miles de millones</a:t>
            </a:r>
            <a:r>
              <a:rPr lang="es-ES" sz="1200" b="1" dirty="0">
                <a:solidFill>
                  <a:srgbClr val="000A8B"/>
                </a:solidFill>
              </a:rPr>
              <a:t>)</a:t>
            </a:r>
          </a:p>
        </p:txBody>
      </p:sp>
      <p:pic>
        <p:nvPicPr>
          <p:cNvPr id="64" name="Imagen 63">
            <a:extLst>
              <a:ext uri="{FF2B5EF4-FFF2-40B4-BE49-F238E27FC236}">
                <a16:creationId xmlns:a16="http://schemas.microsoft.com/office/drawing/2014/main" id="{DE3F5AA2-3630-4336-9EB9-B6C864DDC8D0}"/>
              </a:ext>
            </a:extLst>
          </p:cNvPr>
          <p:cNvPicPr>
            <a:picLocks noChangeAspect="1"/>
          </p:cNvPicPr>
          <p:nvPr/>
        </p:nvPicPr>
        <p:blipFill rotWithShape="1">
          <a:blip r:embed="rId16"/>
          <a:srcRect l="39262" t="41750" r="40805" b="23506"/>
          <a:stretch/>
        </p:blipFill>
        <p:spPr>
          <a:xfrm>
            <a:off x="2937285" y="3121831"/>
            <a:ext cx="659530" cy="646331"/>
          </a:xfrm>
          <a:prstGeom prst="rect">
            <a:avLst/>
          </a:prstGeom>
        </p:spPr>
      </p:pic>
      <p:sp>
        <p:nvSpPr>
          <p:cNvPr id="65" name="Rectángulo 64">
            <a:extLst>
              <a:ext uri="{FF2B5EF4-FFF2-40B4-BE49-F238E27FC236}">
                <a16:creationId xmlns:a16="http://schemas.microsoft.com/office/drawing/2014/main" id="{6BA537EC-FB86-4BE6-A0DD-0B2A6BAA0492}"/>
              </a:ext>
            </a:extLst>
          </p:cNvPr>
          <p:cNvSpPr/>
          <p:nvPr/>
        </p:nvSpPr>
        <p:spPr>
          <a:xfrm>
            <a:off x="9600318" y="3027805"/>
            <a:ext cx="2604537" cy="646331"/>
          </a:xfrm>
          <a:prstGeom prst="rect">
            <a:avLst/>
          </a:prstGeom>
        </p:spPr>
        <p:txBody>
          <a:bodyPr wrap="square">
            <a:spAutoFit/>
          </a:bodyPr>
          <a:lstStyle/>
          <a:p>
            <a:pPr algn="ctr"/>
            <a:r>
              <a:rPr lang="es-CO" sz="3600" b="1" dirty="0">
                <a:solidFill>
                  <a:schemeClr val="accent1"/>
                </a:solidFill>
              </a:rPr>
              <a:t>$403.919</a:t>
            </a:r>
          </a:p>
        </p:txBody>
      </p:sp>
    </p:spTree>
    <p:extLst>
      <p:ext uri="{BB962C8B-B14F-4D97-AF65-F5344CB8AC3E}">
        <p14:creationId xmlns:p14="http://schemas.microsoft.com/office/powerpoint/2010/main" val="1220101378"/>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E7F2F984-29AD-48E0-9ACB-4C925828D25D}"/>
              </a:ext>
            </a:extLst>
          </p:cNvPr>
          <p:cNvPicPr>
            <a:picLocks noChangeAspect="1"/>
          </p:cNvPicPr>
          <p:nvPr/>
        </p:nvPicPr>
        <p:blipFill rotWithShape="1">
          <a:blip r:embed="rId3"/>
          <a:srcRect l="33714" t="2483" r="33309" b="9628"/>
          <a:stretch/>
        </p:blipFill>
        <p:spPr>
          <a:xfrm>
            <a:off x="1202532" y="1200583"/>
            <a:ext cx="3677376" cy="4337752"/>
          </a:xfrm>
          <a:prstGeom prst="rect">
            <a:avLst/>
          </a:prstGeom>
        </p:spPr>
      </p:pic>
      <p:pic>
        <p:nvPicPr>
          <p:cNvPr id="29" name="Imagen 28">
            <a:extLst>
              <a:ext uri="{FF2B5EF4-FFF2-40B4-BE49-F238E27FC236}">
                <a16:creationId xmlns:a16="http://schemas.microsoft.com/office/drawing/2014/main" id="{05B67AC4-4BB3-4A89-8130-DF75D18472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70" y="-2380"/>
            <a:ext cx="1921342" cy="1079014"/>
          </a:xfrm>
          <a:prstGeom prst="rect">
            <a:avLst/>
          </a:prstGeom>
        </p:spPr>
      </p:pic>
      <p:pic>
        <p:nvPicPr>
          <p:cNvPr id="30" name="Imagen 29">
            <a:extLst>
              <a:ext uri="{FF2B5EF4-FFF2-40B4-BE49-F238E27FC236}">
                <a16:creationId xmlns:a16="http://schemas.microsoft.com/office/drawing/2014/main" id="{09E5F2A4-8C6D-4039-A86A-79B6A2294E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2706" y="37506"/>
            <a:ext cx="2430213" cy="941708"/>
          </a:xfrm>
          <a:prstGeom prst="rect">
            <a:avLst/>
          </a:prstGeom>
        </p:spPr>
      </p:pic>
      <p:pic>
        <p:nvPicPr>
          <p:cNvPr id="31" name="Imagen 30">
            <a:extLst>
              <a:ext uri="{FF2B5EF4-FFF2-40B4-BE49-F238E27FC236}">
                <a16:creationId xmlns:a16="http://schemas.microsoft.com/office/drawing/2014/main" id="{CABEBB15-DE60-4D67-AE0C-00E6CA0E9F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09720" y="30161"/>
            <a:ext cx="2655647" cy="859343"/>
          </a:xfrm>
          <a:prstGeom prst="rect">
            <a:avLst/>
          </a:prstGeom>
        </p:spPr>
      </p:pic>
      <p:sp>
        <p:nvSpPr>
          <p:cNvPr id="32" name="CuadroTexto 3">
            <a:extLst>
              <a:ext uri="{FF2B5EF4-FFF2-40B4-BE49-F238E27FC236}">
                <a16:creationId xmlns:a16="http://schemas.microsoft.com/office/drawing/2014/main" id="{3CEB6724-B180-4F2C-A225-317865E118AE}"/>
              </a:ext>
            </a:extLst>
          </p:cNvPr>
          <p:cNvSpPr txBox="1">
            <a:spLocks noChangeArrowheads="1"/>
          </p:cNvSpPr>
          <p:nvPr/>
        </p:nvSpPr>
        <p:spPr bwMode="auto">
          <a:xfrm>
            <a:off x="1787824" y="203546"/>
            <a:ext cx="51263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O" sz="2800" b="1" dirty="0">
                <a:solidFill>
                  <a:srgbClr val="002060"/>
                </a:solidFill>
              </a:rPr>
              <a:t>B</a:t>
            </a:r>
            <a:r>
              <a:rPr lang="es-CO" altLang="es-CO" sz="2800" b="1" dirty="0">
                <a:solidFill>
                  <a:srgbClr val="002060"/>
                </a:solidFill>
              </a:rPr>
              <a:t>ase Avalúos Extintos</a:t>
            </a:r>
          </a:p>
          <a:p>
            <a:pPr algn="ctr"/>
            <a:r>
              <a:rPr lang="es-ES" altLang="es-CO" sz="2000" b="1" dirty="0">
                <a:solidFill>
                  <a:srgbClr val="002060"/>
                </a:solidFill>
              </a:rPr>
              <a:t>C</a:t>
            </a:r>
            <a:r>
              <a:rPr lang="es-CO" altLang="es-CO" sz="2000" b="1" dirty="0">
                <a:solidFill>
                  <a:srgbClr val="002060"/>
                </a:solidFill>
              </a:rPr>
              <a:t>orte 10 de Diciembre de 2018 – 51 Meses</a:t>
            </a:r>
            <a:endParaRPr lang="es-CO" altLang="es-CO" sz="2800" b="1" dirty="0">
              <a:solidFill>
                <a:srgbClr val="002060"/>
              </a:solidFill>
            </a:endParaRPr>
          </a:p>
        </p:txBody>
      </p:sp>
      <p:pic>
        <p:nvPicPr>
          <p:cNvPr id="46" name="Imagen 45">
            <a:extLst>
              <a:ext uri="{FF2B5EF4-FFF2-40B4-BE49-F238E27FC236}">
                <a16:creationId xmlns:a16="http://schemas.microsoft.com/office/drawing/2014/main" id="{069B57DE-D736-477B-9E96-5E740C5410AD}"/>
              </a:ext>
            </a:extLst>
          </p:cNvPr>
          <p:cNvPicPr>
            <a:picLocks noChangeAspect="1"/>
          </p:cNvPicPr>
          <p:nvPr/>
        </p:nvPicPr>
        <p:blipFill rotWithShape="1">
          <a:blip r:embed="rId7"/>
          <a:srcRect l="39792" t="41547" r="41184" b="23487"/>
          <a:stretch/>
        </p:blipFill>
        <p:spPr>
          <a:xfrm>
            <a:off x="6490752" y="4781861"/>
            <a:ext cx="622933" cy="643743"/>
          </a:xfrm>
          <a:prstGeom prst="rect">
            <a:avLst/>
          </a:prstGeom>
        </p:spPr>
      </p:pic>
      <p:sp>
        <p:nvSpPr>
          <p:cNvPr id="47" name="Rectángulo 46">
            <a:extLst>
              <a:ext uri="{FF2B5EF4-FFF2-40B4-BE49-F238E27FC236}">
                <a16:creationId xmlns:a16="http://schemas.microsoft.com/office/drawing/2014/main" id="{952C36A7-A24C-4E53-9B2A-7206942A8430}"/>
              </a:ext>
            </a:extLst>
          </p:cNvPr>
          <p:cNvSpPr/>
          <p:nvPr/>
        </p:nvSpPr>
        <p:spPr>
          <a:xfrm>
            <a:off x="6504000" y="5413614"/>
            <a:ext cx="1851065" cy="279182"/>
          </a:xfrm>
          <a:prstGeom prst="rect">
            <a:avLst/>
          </a:prstGeom>
        </p:spPr>
        <p:txBody>
          <a:bodyPr wrap="square">
            <a:spAutoFit/>
          </a:bodyPr>
          <a:lstStyle/>
          <a:p>
            <a:pPr algn="ctr"/>
            <a:r>
              <a:rPr lang="es-ES" sz="1200" b="1" dirty="0"/>
              <a:t>Disponibles para Venta</a:t>
            </a:r>
            <a:endParaRPr lang="es-CO" sz="1200" b="1" dirty="0"/>
          </a:p>
        </p:txBody>
      </p:sp>
      <p:sp>
        <p:nvSpPr>
          <p:cNvPr id="48" name="Rectángulo 47">
            <a:extLst>
              <a:ext uri="{FF2B5EF4-FFF2-40B4-BE49-F238E27FC236}">
                <a16:creationId xmlns:a16="http://schemas.microsoft.com/office/drawing/2014/main" id="{230177D2-09A3-43E5-993C-001B6C7819D0}"/>
              </a:ext>
            </a:extLst>
          </p:cNvPr>
          <p:cNvSpPr/>
          <p:nvPr/>
        </p:nvSpPr>
        <p:spPr>
          <a:xfrm>
            <a:off x="7288696" y="4784748"/>
            <a:ext cx="1101954" cy="646331"/>
          </a:xfrm>
          <a:prstGeom prst="rect">
            <a:avLst/>
          </a:prstGeom>
        </p:spPr>
        <p:txBody>
          <a:bodyPr wrap="square">
            <a:spAutoFit/>
          </a:bodyPr>
          <a:lstStyle/>
          <a:p>
            <a:pPr algn="ctr"/>
            <a:r>
              <a:rPr lang="es-CO" b="1" dirty="0">
                <a:solidFill>
                  <a:srgbClr val="FFC000"/>
                </a:solidFill>
              </a:rPr>
              <a:t># 573</a:t>
            </a:r>
          </a:p>
          <a:p>
            <a:pPr algn="ctr"/>
            <a:r>
              <a:rPr lang="es-CO" b="1" dirty="0">
                <a:solidFill>
                  <a:srgbClr val="00B050"/>
                </a:solidFill>
              </a:rPr>
              <a:t>$280.126</a:t>
            </a:r>
          </a:p>
        </p:txBody>
      </p:sp>
      <p:sp>
        <p:nvSpPr>
          <p:cNvPr id="51" name="Rectángulo 50">
            <a:extLst>
              <a:ext uri="{FF2B5EF4-FFF2-40B4-BE49-F238E27FC236}">
                <a16:creationId xmlns:a16="http://schemas.microsoft.com/office/drawing/2014/main" id="{45470A06-820C-4BD5-8858-A955B62B08E3}"/>
              </a:ext>
            </a:extLst>
          </p:cNvPr>
          <p:cNvSpPr/>
          <p:nvPr/>
        </p:nvSpPr>
        <p:spPr>
          <a:xfrm>
            <a:off x="8506522" y="5423278"/>
            <a:ext cx="1687745" cy="276999"/>
          </a:xfrm>
          <a:prstGeom prst="rect">
            <a:avLst/>
          </a:prstGeom>
        </p:spPr>
        <p:txBody>
          <a:bodyPr wrap="square">
            <a:spAutoFit/>
          </a:bodyPr>
          <a:lstStyle/>
          <a:p>
            <a:pPr algn="ctr"/>
            <a:r>
              <a:rPr lang="es-ES" sz="1200" b="1" dirty="0"/>
              <a:t>Vendidos</a:t>
            </a:r>
            <a:endParaRPr lang="es-CO" sz="1200" b="1" dirty="0"/>
          </a:p>
        </p:txBody>
      </p:sp>
      <p:sp>
        <p:nvSpPr>
          <p:cNvPr id="52" name="Rectángulo 51">
            <a:extLst>
              <a:ext uri="{FF2B5EF4-FFF2-40B4-BE49-F238E27FC236}">
                <a16:creationId xmlns:a16="http://schemas.microsoft.com/office/drawing/2014/main" id="{C44AF67F-238C-4316-B963-B0579F78EF46}"/>
              </a:ext>
            </a:extLst>
          </p:cNvPr>
          <p:cNvSpPr/>
          <p:nvPr/>
        </p:nvSpPr>
        <p:spPr>
          <a:xfrm>
            <a:off x="9209230" y="4784614"/>
            <a:ext cx="1060662" cy="646331"/>
          </a:xfrm>
          <a:prstGeom prst="rect">
            <a:avLst/>
          </a:prstGeom>
        </p:spPr>
        <p:txBody>
          <a:bodyPr wrap="square">
            <a:spAutoFit/>
          </a:bodyPr>
          <a:lstStyle/>
          <a:p>
            <a:pPr algn="ctr"/>
            <a:r>
              <a:rPr lang="es-CO" b="1" dirty="0">
                <a:solidFill>
                  <a:srgbClr val="FFC000"/>
                </a:solidFill>
              </a:rPr>
              <a:t># 500</a:t>
            </a:r>
          </a:p>
          <a:p>
            <a:pPr algn="ctr"/>
            <a:r>
              <a:rPr lang="es-CO" b="1" dirty="0">
                <a:solidFill>
                  <a:srgbClr val="00B050"/>
                </a:solidFill>
              </a:rPr>
              <a:t>$161.323</a:t>
            </a:r>
          </a:p>
        </p:txBody>
      </p:sp>
      <p:cxnSp>
        <p:nvCxnSpPr>
          <p:cNvPr id="55" name="Conector recto 54">
            <a:extLst>
              <a:ext uri="{FF2B5EF4-FFF2-40B4-BE49-F238E27FC236}">
                <a16:creationId xmlns:a16="http://schemas.microsoft.com/office/drawing/2014/main" id="{65539DDD-CCB8-4ADB-A501-B56B2FCBEEDB}"/>
              </a:ext>
            </a:extLst>
          </p:cNvPr>
          <p:cNvCxnSpPr>
            <a:cxnSpLocks/>
          </p:cNvCxnSpPr>
          <p:nvPr/>
        </p:nvCxnSpPr>
        <p:spPr>
          <a:xfrm>
            <a:off x="6339626" y="1289675"/>
            <a:ext cx="0" cy="5530638"/>
          </a:xfrm>
          <a:prstGeom prst="line">
            <a:avLst/>
          </a:prstGeom>
        </p:spPr>
        <p:style>
          <a:lnRef idx="2">
            <a:schemeClr val="accent1"/>
          </a:lnRef>
          <a:fillRef idx="0">
            <a:schemeClr val="accent1"/>
          </a:fillRef>
          <a:effectRef idx="1">
            <a:schemeClr val="accent1"/>
          </a:effectRef>
          <a:fontRef idx="minor">
            <a:schemeClr val="tx1"/>
          </a:fontRef>
        </p:style>
      </p:cxnSp>
      <p:sp>
        <p:nvSpPr>
          <p:cNvPr id="5" name="CuadroTexto 4">
            <a:extLst>
              <a:ext uri="{FF2B5EF4-FFF2-40B4-BE49-F238E27FC236}">
                <a16:creationId xmlns:a16="http://schemas.microsoft.com/office/drawing/2014/main" id="{0B75092A-5938-4E0D-9774-C756269CE982}"/>
              </a:ext>
            </a:extLst>
          </p:cNvPr>
          <p:cNvSpPr txBox="1"/>
          <p:nvPr/>
        </p:nvSpPr>
        <p:spPr>
          <a:xfrm>
            <a:off x="4489826" y="5419456"/>
            <a:ext cx="1438656" cy="646331"/>
          </a:xfrm>
          <a:prstGeom prst="rect">
            <a:avLst/>
          </a:prstGeom>
          <a:noFill/>
        </p:spPr>
        <p:txBody>
          <a:bodyPr wrap="square" rtlCol="0">
            <a:spAutoFit/>
          </a:bodyPr>
          <a:lstStyle/>
          <a:p>
            <a:pPr algn="ctr"/>
            <a:r>
              <a:rPr lang="es-ES" sz="2400" b="1" dirty="0">
                <a:solidFill>
                  <a:schemeClr val="accent1"/>
                </a:solidFill>
              </a:rPr>
              <a:t>$530.741</a:t>
            </a:r>
          </a:p>
          <a:p>
            <a:pPr algn="ctr"/>
            <a:r>
              <a:rPr lang="es-ES" sz="1100" dirty="0">
                <a:solidFill>
                  <a:schemeClr val="accent1"/>
                </a:solidFill>
              </a:rPr>
              <a:t>Valores Comerciales</a:t>
            </a:r>
            <a:endParaRPr lang="es-CO" sz="1000" dirty="0">
              <a:solidFill>
                <a:schemeClr val="accent1"/>
              </a:solidFill>
            </a:endParaRPr>
          </a:p>
        </p:txBody>
      </p:sp>
      <p:cxnSp>
        <p:nvCxnSpPr>
          <p:cNvPr id="15" name="Conector recto 14">
            <a:extLst>
              <a:ext uri="{FF2B5EF4-FFF2-40B4-BE49-F238E27FC236}">
                <a16:creationId xmlns:a16="http://schemas.microsoft.com/office/drawing/2014/main" id="{90BE968B-B982-494F-85DA-B3E98DB84553}"/>
              </a:ext>
            </a:extLst>
          </p:cNvPr>
          <p:cNvCxnSpPr>
            <a:cxnSpLocks/>
          </p:cNvCxnSpPr>
          <p:nvPr/>
        </p:nvCxnSpPr>
        <p:spPr>
          <a:xfrm>
            <a:off x="5324560" y="4507700"/>
            <a:ext cx="0" cy="939642"/>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sp>
        <p:nvSpPr>
          <p:cNvPr id="18" name="CuadroTexto 17">
            <a:extLst>
              <a:ext uri="{FF2B5EF4-FFF2-40B4-BE49-F238E27FC236}">
                <a16:creationId xmlns:a16="http://schemas.microsoft.com/office/drawing/2014/main" id="{ADAF4F41-428F-42E8-B2AC-B86BE5EABE5A}"/>
              </a:ext>
            </a:extLst>
          </p:cNvPr>
          <p:cNvSpPr txBox="1"/>
          <p:nvPr/>
        </p:nvSpPr>
        <p:spPr>
          <a:xfrm>
            <a:off x="187569" y="1742997"/>
            <a:ext cx="1889760" cy="630942"/>
          </a:xfrm>
          <a:prstGeom prst="rect">
            <a:avLst/>
          </a:prstGeom>
          <a:noFill/>
        </p:spPr>
        <p:txBody>
          <a:bodyPr wrap="square" rtlCol="0">
            <a:spAutoFit/>
          </a:bodyPr>
          <a:lstStyle/>
          <a:p>
            <a:pPr algn="ctr"/>
            <a:r>
              <a:rPr lang="es-ES" sz="2400" b="1" dirty="0">
                <a:solidFill>
                  <a:srgbClr val="FF9933"/>
                </a:solidFill>
              </a:rPr>
              <a:t>$63.345</a:t>
            </a:r>
          </a:p>
          <a:p>
            <a:pPr algn="ctr"/>
            <a:r>
              <a:rPr lang="es-ES" sz="1100" dirty="0">
                <a:solidFill>
                  <a:srgbClr val="FF9933"/>
                </a:solidFill>
              </a:rPr>
              <a:t>Valores Catastrales</a:t>
            </a:r>
            <a:endParaRPr lang="es-CO" sz="1000" dirty="0">
              <a:solidFill>
                <a:srgbClr val="FF9933"/>
              </a:solidFill>
            </a:endParaRPr>
          </a:p>
        </p:txBody>
      </p:sp>
      <p:cxnSp>
        <p:nvCxnSpPr>
          <p:cNvPr id="20" name="Conector recto 19">
            <a:extLst>
              <a:ext uri="{FF2B5EF4-FFF2-40B4-BE49-F238E27FC236}">
                <a16:creationId xmlns:a16="http://schemas.microsoft.com/office/drawing/2014/main" id="{424D91A2-ADA8-4D8F-9544-2A366F5DBB57}"/>
              </a:ext>
            </a:extLst>
          </p:cNvPr>
          <p:cNvCxnSpPr>
            <a:cxnSpLocks/>
          </p:cNvCxnSpPr>
          <p:nvPr/>
        </p:nvCxnSpPr>
        <p:spPr>
          <a:xfrm flipV="1">
            <a:off x="1075586" y="2270756"/>
            <a:ext cx="0" cy="512726"/>
          </a:xfrm>
          <a:prstGeom prst="line">
            <a:avLst/>
          </a:prstGeom>
          <a:ln>
            <a:solidFill>
              <a:srgbClr val="FFC000"/>
            </a:solidFill>
            <a:prstDash val="dashDot"/>
          </a:ln>
        </p:spPr>
        <p:style>
          <a:lnRef idx="2">
            <a:schemeClr val="accent1"/>
          </a:lnRef>
          <a:fillRef idx="0">
            <a:schemeClr val="accent1"/>
          </a:fillRef>
          <a:effectRef idx="1">
            <a:schemeClr val="accent1"/>
          </a:effectRef>
          <a:fontRef idx="minor">
            <a:schemeClr val="tx1"/>
          </a:fontRef>
        </p:style>
      </p:cxnSp>
      <p:cxnSp>
        <p:nvCxnSpPr>
          <p:cNvPr id="58" name="Conector recto 57">
            <a:extLst>
              <a:ext uri="{FF2B5EF4-FFF2-40B4-BE49-F238E27FC236}">
                <a16:creationId xmlns:a16="http://schemas.microsoft.com/office/drawing/2014/main" id="{EF2DC1AC-4E60-4BD4-981C-E922D6982D45}"/>
              </a:ext>
            </a:extLst>
          </p:cNvPr>
          <p:cNvCxnSpPr>
            <a:cxnSpLocks/>
          </p:cNvCxnSpPr>
          <p:nvPr/>
        </p:nvCxnSpPr>
        <p:spPr>
          <a:xfrm flipH="1">
            <a:off x="1013840" y="2816528"/>
            <a:ext cx="534563" cy="0"/>
          </a:xfrm>
          <a:prstGeom prst="line">
            <a:avLst/>
          </a:prstGeom>
          <a:ln>
            <a:solidFill>
              <a:srgbClr val="FFC000"/>
            </a:solidFill>
            <a:prstDash val="dashDot"/>
          </a:ln>
        </p:spPr>
        <p:style>
          <a:lnRef idx="2">
            <a:schemeClr val="accent1"/>
          </a:lnRef>
          <a:fillRef idx="0">
            <a:schemeClr val="accent1"/>
          </a:fillRef>
          <a:effectRef idx="1">
            <a:schemeClr val="accent1"/>
          </a:effectRef>
          <a:fontRef idx="minor">
            <a:schemeClr val="tx1"/>
          </a:fontRef>
        </p:style>
      </p:cxnSp>
      <p:sp>
        <p:nvSpPr>
          <p:cNvPr id="75" name="Rectángulo 74">
            <a:extLst>
              <a:ext uri="{FF2B5EF4-FFF2-40B4-BE49-F238E27FC236}">
                <a16:creationId xmlns:a16="http://schemas.microsoft.com/office/drawing/2014/main" id="{E31D4605-DDE8-4B59-9E90-591A3BE8798F}"/>
              </a:ext>
            </a:extLst>
          </p:cNvPr>
          <p:cNvSpPr/>
          <p:nvPr/>
        </p:nvSpPr>
        <p:spPr>
          <a:xfrm>
            <a:off x="4348981" y="6515954"/>
            <a:ext cx="1975221" cy="276999"/>
          </a:xfrm>
          <a:prstGeom prst="rect">
            <a:avLst/>
          </a:prstGeom>
        </p:spPr>
        <p:txBody>
          <a:bodyPr wrap="none">
            <a:spAutoFit/>
          </a:bodyPr>
          <a:lstStyle/>
          <a:p>
            <a:pPr algn="ctr">
              <a:defRPr/>
            </a:pPr>
            <a:r>
              <a:rPr lang="es-ES" sz="1200" b="1" dirty="0">
                <a:solidFill>
                  <a:srgbClr val="000A8B"/>
                </a:solidFill>
              </a:rPr>
              <a:t>(</a:t>
            </a:r>
            <a:r>
              <a:rPr lang="es-ES" sz="1200" b="1" i="1" dirty="0">
                <a:solidFill>
                  <a:srgbClr val="000A8B"/>
                </a:solidFill>
              </a:rPr>
              <a:t>Cifras en miles de millones</a:t>
            </a:r>
            <a:r>
              <a:rPr lang="es-ES" sz="1200" b="1" dirty="0">
                <a:solidFill>
                  <a:srgbClr val="000A8B"/>
                </a:solidFill>
              </a:rPr>
              <a:t>)</a:t>
            </a:r>
          </a:p>
        </p:txBody>
      </p:sp>
      <p:pic>
        <p:nvPicPr>
          <p:cNvPr id="81" name="Imagen 80">
            <a:extLst>
              <a:ext uri="{FF2B5EF4-FFF2-40B4-BE49-F238E27FC236}">
                <a16:creationId xmlns:a16="http://schemas.microsoft.com/office/drawing/2014/main" id="{5288C9B5-BBC0-4C53-B830-D77B73CC2933}"/>
              </a:ext>
            </a:extLst>
          </p:cNvPr>
          <p:cNvPicPr>
            <a:picLocks noChangeAspect="1"/>
          </p:cNvPicPr>
          <p:nvPr/>
        </p:nvPicPr>
        <p:blipFill rotWithShape="1">
          <a:blip r:embed="rId8"/>
          <a:srcRect l="39262" t="41750" r="40805" b="23506"/>
          <a:stretch/>
        </p:blipFill>
        <p:spPr>
          <a:xfrm>
            <a:off x="8506523" y="4750296"/>
            <a:ext cx="659530" cy="646331"/>
          </a:xfrm>
          <a:prstGeom prst="rect">
            <a:avLst/>
          </a:prstGeom>
        </p:spPr>
      </p:pic>
      <p:pic>
        <p:nvPicPr>
          <p:cNvPr id="33" name="Imagen 32">
            <a:extLst>
              <a:ext uri="{FF2B5EF4-FFF2-40B4-BE49-F238E27FC236}">
                <a16:creationId xmlns:a16="http://schemas.microsoft.com/office/drawing/2014/main" id="{A7F0BBD2-481E-44F8-B020-D0E51F1F0392}"/>
              </a:ext>
            </a:extLst>
          </p:cNvPr>
          <p:cNvPicPr>
            <a:picLocks noChangeAspect="1"/>
          </p:cNvPicPr>
          <p:nvPr/>
        </p:nvPicPr>
        <p:blipFill rotWithShape="1">
          <a:blip r:embed="rId9"/>
          <a:srcRect l="40325" t="42101" r="41567" b="25252"/>
          <a:stretch/>
        </p:blipFill>
        <p:spPr>
          <a:xfrm>
            <a:off x="10470907" y="5120617"/>
            <a:ext cx="618486" cy="667810"/>
          </a:xfrm>
          <a:prstGeom prst="rect">
            <a:avLst/>
          </a:prstGeom>
        </p:spPr>
      </p:pic>
      <p:sp>
        <p:nvSpPr>
          <p:cNvPr id="34" name="Rectángulo 33">
            <a:extLst>
              <a:ext uri="{FF2B5EF4-FFF2-40B4-BE49-F238E27FC236}">
                <a16:creationId xmlns:a16="http://schemas.microsoft.com/office/drawing/2014/main" id="{FA5CAB0C-B335-4A23-8DDC-D876BD7528FE}"/>
              </a:ext>
            </a:extLst>
          </p:cNvPr>
          <p:cNvSpPr/>
          <p:nvPr/>
        </p:nvSpPr>
        <p:spPr>
          <a:xfrm>
            <a:off x="11089393" y="5107913"/>
            <a:ext cx="946263" cy="646331"/>
          </a:xfrm>
          <a:prstGeom prst="rect">
            <a:avLst/>
          </a:prstGeom>
        </p:spPr>
        <p:txBody>
          <a:bodyPr wrap="square">
            <a:spAutoFit/>
          </a:bodyPr>
          <a:lstStyle/>
          <a:p>
            <a:pPr algn="ctr"/>
            <a:r>
              <a:rPr lang="es-CO" b="1" dirty="0">
                <a:solidFill>
                  <a:srgbClr val="FFC000"/>
                </a:solidFill>
              </a:rPr>
              <a:t># 261</a:t>
            </a:r>
          </a:p>
          <a:p>
            <a:pPr algn="ctr"/>
            <a:r>
              <a:rPr lang="es-CO" b="1" dirty="0">
                <a:solidFill>
                  <a:srgbClr val="00B050"/>
                </a:solidFill>
              </a:rPr>
              <a:t>$83.382</a:t>
            </a:r>
          </a:p>
        </p:txBody>
      </p:sp>
      <p:sp>
        <p:nvSpPr>
          <p:cNvPr id="35" name="Rectángulo 34">
            <a:extLst>
              <a:ext uri="{FF2B5EF4-FFF2-40B4-BE49-F238E27FC236}">
                <a16:creationId xmlns:a16="http://schemas.microsoft.com/office/drawing/2014/main" id="{29AFA5E2-CB6D-47C7-B2C9-47E6295D094B}"/>
              </a:ext>
            </a:extLst>
          </p:cNvPr>
          <p:cNvSpPr/>
          <p:nvPr/>
        </p:nvSpPr>
        <p:spPr>
          <a:xfrm>
            <a:off x="10710602" y="5705188"/>
            <a:ext cx="1466188" cy="461665"/>
          </a:xfrm>
          <a:prstGeom prst="rect">
            <a:avLst/>
          </a:prstGeom>
        </p:spPr>
        <p:txBody>
          <a:bodyPr wrap="square">
            <a:spAutoFit/>
          </a:bodyPr>
          <a:lstStyle/>
          <a:p>
            <a:pPr algn="ctr"/>
            <a:r>
              <a:rPr lang="es-ES" sz="1200" b="1" dirty="0"/>
              <a:t>En Cargue y Actualización</a:t>
            </a:r>
            <a:endParaRPr lang="es-CO" sz="1200" b="1" dirty="0"/>
          </a:p>
        </p:txBody>
      </p:sp>
      <p:cxnSp>
        <p:nvCxnSpPr>
          <p:cNvPr id="36" name="Conector recto 35">
            <a:extLst>
              <a:ext uri="{FF2B5EF4-FFF2-40B4-BE49-F238E27FC236}">
                <a16:creationId xmlns:a16="http://schemas.microsoft.com/office/drawing/2014/main" id="{E870120A-24E2-4674-B36E-350F74B43DD9}"/>
              </a:ext>
            </a:extLst>
          </p:cNvPr>
          <p:cNvCxnSpPr>
            <a:cxnSpLocks/>
          </p:cNvCxnSpPr>
          <p:nvPr/>
        </p:nvCxnSpPr>
        <p:spPr>
          <a:xfrm flipH="1">
            <a:off x="4693488" y="4507700"/>
            <a:ext cx="643104" cy="0"/>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sp>
        <p:nvSpPr>
          <p:cNvPr id="4" name="Triángulo isósceles 3">
            <a:extLst>
              <a:ext uri="{FF2B5EF4-FFF2-40B4-BE49-F238E27FC236}">
                <a16:creationId xmlns:a16="http://schemas.microsoft.com/office/drawing/2014/main" id="{7E87A57D-BFA2-4A4A-8F25-3FF9ADF2539F}"/>
              </a:ext>
            </a:extLst>
          </p:cNvPr>
          <p:cNvSpPr/>
          <p:nvPr/>
        </p:nvSpPr>
        <p:spPr>
          <a:xfrm>
            <a:off x="1265757" y="4153175"/>
            <a:ext cx="2128572" cy="1454761"/>
          </a:xfrm>
          <a:prstGeom prst="triangle">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
        <p:nvSpPr>
          <p:cNvPr id="7" name="CuadroTexto 6">
            <a:extLst>
              <a:ext uri="{FF2B5EF4-FFF2-40B4-BE49-F238E27FC236}">
                <a16:creationId xmlns:a16="http://schemas.microsoft.com/office/drawing/2014/main" id="{524A8493-9C01-410C-8CE5-8353408FFF8E}"/>
              </a:ext>
            </a:extLst>
          </p:cNvPr>
          <p:cNvSpPr txBox="1"/>
          <p:nvPr/>
        </p:nvSpPr>
        <p:spPr>
          <a:xfrm>
            <a:off x="1676354" y="4655829"/>
            <a:ext cx="1301301" cy="923330"/>
          </a:xfrm>
          <a:prstGeom prst="rect">
            <a:avLst/>
          </a:prstGeom>
          <a:noFill/>
        </p:spPr>
        <p:txBody>
          <a:bodyPr wrap="square" rtlCol="0">
            <a:spAutoFit/>
          </a:bodyPr>
          <a:lstStyle/>
          <a:p>
            <a:pPr algn="ctr"/>
            <a:r>
              <a:rPr lang="es-ES" b="1" dirty="0">
                <a:solidFill>
                  <a:schemeClr val="bg1"/>
                </a:solidFill>
              </a:rPr>
              <a:t>AVALÚOS </a:t>
            </a:r>
          </a:p>
          <a:p>
            <a:pPr algn="ctr"/>
            <a:r>
              <a:rPr lang="es-ES" b="1" dirty="0">
                <a:solidFill>
                  <a:schemeClr val="bg1"/>
                </a:solidFill>
              </a:rPr>
              <a:t>2018</a:t>
            </a:r>
          </a:p>
          <a:p>
            <a:pPr algn="ctr"/>
            <a:r>
              <a:rPr lang="es-ES" b="1" dirty="0">
                <a:solidFill>
                  <a:schemeClr val="bg1"/>
                </a:solidFill>
              </a:rPr>
              <a:t>437</a:t>
            </a:r>
            <a:endParaRPr lang="es-CO" b="1" dirty="0">
              <a:solidFill>
                <a:schemeClr val="bg1"/>
              </a:solidFill>
            </a:endParaRPr>
          </a:p>
        </p:txBody>
      </p:sp>
      <p:sp>
        <p:nvSpPr>
          <p:cNvPr id="43" name="CuadroTexto 42">
            <a:extLst>
              <a:ext uri="{FF2B5EF4-FFF2-40B4-BE49-F238E27FC236}">
                <a16:creationId xmlns:a16="http://schemas.microsoft.com/office/drawing/2014/main" id="{47E8604C-64A6-422C-9712-3688FABE96C2}"/>
              </a:ext>
            </a:extLst>
          </p:cNvPr>
          <p:cNvSpPr txBox="1"/>
          <p:nvPr/>
        </p:nvSpPr>
        <p:spPr>
          <a:xfrm>
            <a:off x="6649404" y="1181533"/>
            <a:ext cx="5210855" cy="307777"/>
          </a:xfrm>
          <a:prstGeom prst="rect">
            <a:avLst/>
          </a:prstGeom>
          <a:noFill/>
        </p:spPr>
        <p:txBody>
          <a:bodyPr wrap="square" rtlCol="0">
            <a:spAutoFit/>
          </a:bodyPr>
          <a:lstStyle/>
          <a:p>
            <a:pPr algn="ctr"/>
            <a:r>
              <a:rPr lang="es-ES" sz="1400" b="1" i="1" dirty="0">
                <a:solidFill>
                  <a:srgbClr val="002060"/>
                </a:solidFill>
              </a:rPr>
              <a:t>Estado de 555 FMI en Proceso por 403.919 en valores catastrales</a:t>
            </a:r>
            <a:endParaRPr lang="es-CO" sz="1400" b="1" i="1" dirty="0">
              <a:solidFill>
                <a:srgbClr val="002060"/>
              </a:solidFill>
            </a:endParaRPr>
          </a:p>
        </p:txBody>
      </p:sp>
      <p:grpSp>
        <p:nvGrpSpPr>
          <p:cNvPr id="14" name="Grupo 13">
            <a:extLst>
              <a:ext uri="{FF2B5EF4-FFF2-40B4-BE49-F238E27FC236}">
                <a16:creationId xmlns:a16="http://schemas.microsoft.com/office/drawing/2014/main" id="{21D40BA7-F184-465A-B89A-51050EB1598D}"/>
              </a:ext>
            </a:extLst>
          </p:cNvPr>
          <p:cNvGrpSpPr/>
          <p:nvPr/>
        </p:nvGrpSpPr>
        <p:grpSpPr>
          <a:xfrm>
            <a:off x="6339627" y="1510528"/>
            <a:ext cx="5852373" cy="2585597"/>
            <a:chOff x="6339627" y="1510528"/>
            <a:chExt cx="5852373" cy="2585597"/>
          </a:xfrm>
        </p:grpSpPr>
        <p:pic>
          <p:nvPicPr>
            <p:cNvPr id="11" name="Imagen 10">
              <a:extLst>
                <a:ext uri="{FF2B5EF4-FFF2-40B4-BE49-F238E27FC236}">
                  <a16:creationId xmlns:a16="http://schemas.microsoft.com/office/drawing/2014/main" id="{C25CBA56-F9B6-43E7-B14E-BB886A6F01C0}"/>
                </a:ext>
              </a:extLst>
            </p:cNvPr>
            <p:cNvPicPr>
              <a:picLocks noChangeAspect="1"/>
            </p:cNvPicPr>
            <p:nvPr/>
          </p:nvPicPr>
          <p:blipFill>
            <a:blip r:embed="rId10"/>
            <a:stretch>
              <a:fillRect/>
            </a:stretch>
          </p:blipFill>
          <p:spPr>
            <a:xfrm>
              <a:off x="6750771" y="1840390"/>
              <a:ext cx="5224509" cy="2181295"/>
            </a:xfrm>
            <a:prstGeom prst="rect">
              <a:avLst/>
            </a:prstGeom>
          </p:spPr>
        </p:pic>
        <p:cxnSp>
          <p:nvCxnSpPr>
            <p:cNvPr id="76" name="Conector recto 75">
              <a:extLst>
                <a:ext uri="{FF2B5EF4-FFF2-40B4-BE49-F238E27FC236}">
                  <a16:creationId xmlns:a16="http://schemas.microsoft.com/office/drawing/2014/main" id="{3BB6D2AC-E63A-4722-A72B-A296C5E42E28}"/>
                </a:ext>
              </a:extLst>
            </p:cNvPr>
            <p:cNvCxnSpPr>
              <a:cxnSpLocks/>
            </p:cNvCxnSpPr>
            <p:nvPr/>
          </p:nvCxnSpPr>
          <p:spPr>
            <a:xfrm flipH="1">
              <a:off x="6339627" y="4096125"/>
              <a:ext cx="5852373" cy="0"/>
            </a:xfrm>
            <a:prstGeom prst="line">
              <a:avLst/>
            </a:prstGeom>
          </p:spPr>
          <p:style>
            <a:lnRef idx="2">
              <a:schemeClr val="accent1"/>
            </a:lnRef>
            <a:fillRef idx="0">
              <a:schemeClr val="accent1"/>
            </a:fillRef>
            <a:effectRef idx="1">
              <a:schemeClr val="accent1"/>
            </a:effectRef>
            <a:fontRef idx="minor">
              <a:schemeClr val="tx1"/>
            </a:fontRef>
          </p:style>
        </p:cxnSp>
        <p:pic>
          <p:nvPicPr>
            <p:cNvPr id="50" name="Imagen 49">
              <a:extLst>
                <a:ext uri="{FF2B5EF4-FFF2-40B4-BE49-F238E27FC236}">
                  <a16:creationId xmlns:a16="http://schemas.microsoft.com/office/drawing/2014/main" id="{00A52421-F7FB-449D-B6D3-E85E033B5746}"/>
                </a:ext>
              </a:extLst>
            </p:cNvPr>
            <p:cNvPicPr>
              <a:picLocks noChangeAspect="1"/>
            </p:cNvPicPr>
            <p:nvPr/>
          </p:nvPicPr>
          <p:blipFill rotWithShape="1">
            <a:blip r:embed="rId11"/>
            <a:srcRect l="-3522" r="100000"/>
            <a:stretch/>
          </p:blipFill>
          <p:spPr>
            <a:xfrm>
              <a:off x="11390358" y="1518370"/>
              <a:ext cx="106676" cy="2282532"/>
            </a:xfrm>
            <a:prstGeom prst="rect">
              <a:avLst/>
            </a:prstGeom>
          </p:spPr>
        </p:pic>
        <p:cxnSp>
          <p:nvCxnSpPr>
            <p:cNvPr id="56" name="Conector recto 55">
              <a:extLst>
                <a:ext uri="{FF2B5EF4-FFF2-40B4-BE49-F238E27FC236}">
                  <a16:creationId xmlns:a16="http://schemas.microsoft.com/office/drawing/2014/main" id="{8E892C09-0214-4F33-A4F4-C1D37631F129}"/>
                </a:ext>
              </a:extLst>
            </p:cNvPr>
            <p:cNvCxnSpPr>
              <a:cxnSpLocks/>
            </p:cNvCxnSpPr>
            <p:nvPr/>
          </p:nvCxnSpPr>
          <p:spPr>
            <a:xfrm>
              <a:off x="9205703" y="3077429"/>
              <a:ext cx="712020"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7" name="Conector recto 56">
              <a:extLst>
                <a:ext uri="{FF2B5EF4-FFF2-40B4-BE49-F238E27FC236}">
                  <a16:creationId xmlns:a16="http://schemas.microsoft.com/office/drawing/2014/main" id="{33FCAEFB-D427-4BCD-9828-D716191CAE95}"/>
                </a:ext>
              </a:extLst>
            </p:cNvPr>
            <p:cNvCxnSpPr>
              <a:cxnSpLocks/>
            </p:cNvCxnSpPr>
            <p:nvPr/>
          </p:nvCxnSpPr>
          <p:spPr>
            <a:xfrm>
              <a:off x="11443696" y="3088650"/>
              <a:ext cx="0" cy="639255"/>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9" name="CuadroTexto 58">
              <a:extLst>
                <a:ext uri="{FF2B5EF4-FFF2-40B4-BE49-F238E27FC236}">
                  <a16:creationId xmlns:a16="http://schemas.microsoft.com/office/drawing/2014/main" id="{C4BB718F-9C3E-43C2-891F-F2FEB5E0864C}"/>
                </a:ext>
              </a:extLst>
            </p:cNvPr>
            <p:cNvSpPr txBox="1"/>
            <p:nvPr/>
          </p:nvSpPr>
          <p:spPr>
            <a:xfrm>
              <a:off x="9902637" y="2899206"/>
              <a:ext cx="897466" cy="307777"/>
            </a:xfrm>
            <a:prstGeom prst="rect">
              <a:avLst/>
            </a:prstGeom>
            <a:noFill/>
          </p:spPr>
          <p:txBody>
            <a:bodyPr wrap="square" rtlCol="0">
              <a:spAutoFit/>
            </a:bodyPr>
            <a:lstStyle/>
            <a:p>
              <a:pPr algn="ctr"/>
              <a:r>
                <a:rPr lang="es-ES" sz="1400" b="1" dirty="0"/>
                <a:t>167</a:t>
              </a:r>
              <a:endParaRPr lang="es-CO" sz="1200" b="1" dirty="0"/>
            </a:p>
          </p:txBody>
        </p:sp>
        <p:cxnSp>
          <p:nvCxnSpPr>
            <p:cNvPr id="60" name="Conector recto 59">
              <a:extLst>
                <a:ext uri="{FF2B5EF4-FFF2-40B4-BE49-F238E27FC236}">
                  <a16:creationId xmlns:a16="http://schemas.microsoft.com/office/drawing/2014/main" id="{C102E808-4786-40DB-B7B4-CB4E78C8B0E4}"/>
                </a:ext>
              </a:extLst>
            </p:cNvPr>
            <p:cNvCxnSpPr>
              <a:cxnSpLocks/>
            </p:cNvCxnSpPr>
            <p:nvPr/>
          </p:nvCxnSpPr>
          <p:spPr>
            <a:xfrm>
              <a:off x="9205703" y="3077429"/>
              <a:ext cx="0" cy="52776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1" name="Conector recto 60">
              <a:extLst>
                <a:ext uri="{FF2B5EF4-FFF2-40B4-BE49-F238E27FC236}">
                  <a16:creationId xmlns:a16="http://schemas.microsoft.com/office/drawing/2014/main" id="{D0B1E2B2-6F79-4CBB-99A5-47857C906DD8}"/>
                </a:ext>
              </a:extLst>
            </p:cNvPr>
            <p:cNvCxnSpPr>
              <a:cxnSpLocks/>
            </p:cNvCxnSpPr>
            <p:nvPr/>
          </p:nvCxnSpPr>
          <p:spPr>
            <a:xfrm>
              <a:off x="10800102" y="3077429"/>
              <a:ext cx="643594"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2" name="Rectángulo 61">
              <a:extLst>
                <a:ext uri="{FF2B5EF4-FFF2-40B4-BE49-F238E27FC236}">
                  <a16:creationId xmlns:a16="http://schemas.microsoft.com/office/drawing/2014/main" id="{702B98E0-0662-46EB-BC1F-4483E782FA4A}"/>
                </a:ext>
              </a:extLst>
            </p:cNvPr>
            <p:cNvSpPr/>
            <p:nvPr/>
          </p:nvSpPr>
          <p:spPr>
            <a:xfrm>
              <a:off x="7972740" y="1840390"/>
              <a:ext cx="829980" cy="2222588"/>
            </a:xfrm>
            <a:prstGeom prst="rect">
              <a:avLst/>
            </a:prstGeom>
            <a:noFill/>
            <a:ln>
              <a:solidFill>
                <a:srgbClr val="FF0000"/>
              </a:solidFill>
              <a:prstDash val="lgDash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63" name="Rectángulo 62">
              <a:extLst>
                <a:ext uri="{FF2B5EF4-FFF2-40B4-BE49-F238E27FC236}">
                  <a16:creationId xmlns:a16="http://schemas.microsoft.com/office/drawing/2014/main" id="{A862BBE6-1A9B-412B-8D74-47D33595034C}"/>
                </a:ext>
              </a:extLst>
            </p:cNvPr>
            <p:cNvSpPr/>
            <p:nvPr/>
          </p:nvSpPr>
          <p:spPr>
            <a:xfrm>
              <a:off x="9213864" y="2549662"/>
              <a:ext cx="2229832" cy="338554"/>
            </a:xfrm>
            <a:prstGeom prst="rect">
              <a:avLst/>
            </a:prstGeom>
            <a:noFill/>
          </p:spPr>
          <p:txBody>
            <a:bodyPr wrap="square" lIns="91440" tIns="45720" rIns="91440" bIns="45720">
              <a:spAutoFit/>
            </a:bodyPr>
            <a:lstStyle/>
            <a:p>
              <a:pPr algn="ctr"/>
              <a:r>
                <a:rPr lang="es-ES" sz="1600" dirty="0">
                  <a:ln w="0"/>
                  <a:solidFill>
                    <a:srgbClr val="00B050"/>
                  </a:solidFill>
                  <a:effectLst>
                    <a:outerShdw blurRad="38100" dist="19050" dir="2700000" algn="tl" rotWithShape="0">
                      <a:schemeClr val="dk1">
                        <a:alpha val="40000"/>
                      </a:schemeClr>
                    </a:outerShdw>
                  </a:effectLst>
                </a:rPr>
                <a:t> $17.366 </a:t>
              </a:r>
            </a:p>
          </p:txBody>
        </p:sp>
        <p:sp>
          <p:nvSpPr>
            <p:cNvPr id="64" name="Rectángulo 63">
              <a:extLst>
                <a:ext uri="{FF2B5EF4-FFF2-40B4-BE49-F238E27FC236}">
                  <a16:creationId xmlns:a16="http://schemas.microsoft.com/office/drawing/2014/main" id="{09AA680D-433E-4F6E-B485-BBAF3B5D3827}"/>
                </a:ext>
              </a:extLst>
            </p:cNvPr>
            <p:cNvSpPr/>
            <p:nvPr/>
          </p:nvSpPr>
          <p:spPr>
            <a:xfrm>
              <a:off x="7947382" y="1510528"/>
              <a:ext cx="796283" cy="270296"/>
            </a:xfrm>
            <a:prstGeom prst="rect">
              <a:avLst/>
            </a:prstGeom>
            <a:noFill/>
          </p:spPr>
          <p:txBody>
            <a:bodyPr wrap="none" lIns="91440" tIns="45720" rIns="91440" bIns="45720">
              <a:spAutoFit/>
            </a:bodyPr>
            <a:lstStyle/>
            <a:p>
              <a:pPr algn="ctr"/>
              <a:r>
                <a:rPr lang="es-ES" sz="1600" dirty="0">
                  <a:ln w="0"/>
                  <a:solidFill>
                    <a:srgbClr val="00B050"/>
                  </a:solidFill>
                  <a:effectLst>
                    <a:outerShdw blurRad="38100" dist="19050" dir="2700000" algn="tl" rotWithShape="0">
                      <a:schemeClr val="dk1">
                        <a:alpha val="40000"/>
                      </a:schemeClr>
                    </a:outerShdw>
                  </a:effectLst>
                </a:rPr>
                <a:t> $ 35,563 </a:t>
              </a:r>
            </a:p>
          </p:txBody>
        </p:sp>
        <p:sp>
          <p:nvSpPr>
            <p:cNvPr id="65" name="Rectángulo 64">
              <a:extLst>
                <a:ext uri="{FF2B5EF4-FFF2-40B4-BE49-F238E27FC236}">
                  <a16:creationId xmlns:a16="http://schemas.microsoft.com/office/drawing/2014/main" id="{F4113796-F396-4E1A-B758-C4C69977567B}"/>
                </a:ext>
              </a:extLst>
            </p:cNvPr>
            <p:cNvSpPr/>
            <p:nvPr/>
          </p:nvSpPr>
          <p:spPr>
            <a:xfrm>
              <a:off x="6941755" y="2953502"/>
              <a:ext cx="796283" cy="270296"/>
            </a:xfrm>
            <a:prstGeom prst="rect">
              <a:avLst/>
            </a:prstGeom>
            <a:noFill/>
          </p:spPr>
          <p:txBody>
            <a:bodyPr wrap="none" lIns="91440" tIns="45720" rIns="91440" bIns="45720">
              <a:spAutoFit/>
            </a:bodyPr>
            <a:lstStyle/>
            <a:p>
              <a:pPr algn="ctr"/>
              <a:r>
                <a:rPr lang="es-ES" sz="1600" dirty="0">
                  <a:ln w="0"/>
                  <a:solidFill>
                    <a:srgbClr val="00B050"/>
                  </a:solidFill>
                  <a:effectLst>
                    <a:outerShdw blurRad="38100" dist="19050" dir="2700000" algn="tl" rotWithShape="0">
                      <a:schemeClr val="dk1">
                        <a:alpha val="40000"/>
                      </a:schemeClr>
                    </a:outerShdw>
                  </a:effectLst>
                </a:rPr>
                <a:t> $ 12.461 </a:t>
              </a:r>
            </a:p>
          </p:txBody>
        </p:sp>
      </p:grpSp>
      <p:sp>
        <p:nvSpPr>
          <p:cNvPr id="67" name="CuadroTexto 66">
            <a:extLst>
              <a:ext uri="{FF2B5EF4-FFF2-40B4-BE49-F238E27FC236}">
                <a16:creationId xmlns:a16="http://schemas.microsoft.com/office/drawing/2014/main" id="{F4B742B4-A480-462A-A60C-D218A4F0BA03}"/>
              </a:ext>
            </a:extLst>
          </p:cNvPr>
          <p:cNvSpPr txBox="1"/>
          <p:nvPr/>
        </p:nvSpPr>
        <p:spPr>
          <a:xfrm>
            <a:off x="6902161" y="4293048"/>
            <a:ext cx="4788193" cy="307777"/>
          </a:xfrm>
          <a:prstGeom prst="rect">
            <a:avLst/>
          </a:prstGeom>
          <a:noFill/>
        </p:spPr>
        <p:txBody>
          <a:bodyPr wrap="square" rtlCol="0">
            <a:spAutoFit/>
          </a:bodyPr>
          <a:lstStyle/>
          <a:p>
            <a:pPr algn="ctr"/>
            <a:r>
              <a:rPr lang="es-ES" sz="1400" b="1" i="1" dirty="0">
                <a:solidFill>
                  <a:srgbClr val="002060"/>
                </a:solidFill>
              </a:rPr>
              <a:t>Gestión Frente a Avalúos Aprobados</a:t>
            </a:r>
            <a:endParaRPr lang="es-CO" sz="1400" b="1" i="1" dirty="0">
              <a:solidFill>
                <a:srgbClr val="002060"/>
              </a:solidFill>
            </a:endParaRPr>
          </a:p>
        </p:txBody>
      </p:sp>
      <p:sp>
        <p:nvSpPr>
          <p:cNvPr id="68" name="Rectángulo 67">
            <a:extLst>
              <a:ext uri="{FF2B5EF4-FFF2-40B4-BE49-F238E27FC236}">
                <a16:creationId xmlns:a16="http://schemas.microsoft.com/office/drawing/2014/main" id="{C7A3FCAB-712B-45A7-A455-6BF00C2A9496}"/>
              </a:ext>
            </a:extLst>
          </p:cNvPr>
          <p:cNvSpPr/>
          <p:nvPr/>
        </p:nvSpPr>
        <p:spPr>
          <a:xfrm>
            <a:off x="8533388" y="6483757"/>
            <a:ext cx="1687745" cy="276999"/>
          </a:xfrm>
          <a:prstGeom prst="rect">
            <a:avLst/>
          </a:prstGeom>
        </p:spPr>
        <p:txBody>
          <a:bodyPr wrap="square">
            <a:spAutoFit/>
          </a:bodyPr>
          <a:lstStyle/>
          <a:p>
            <a:pPr algn="ctr"/>
            <a:r>
              <a:rPr lang="es-ES" sz="1200" b="1" dirty="0"/>
              <a:t>Ventas Directas</a:t>
            </a:r>
            <a:endParaRPr lang="es-CO" sz="1200" b="1" dirty="0"/>
          </a:p>
        </p:txBody>
      </p:sp>
      <p:sp>
        <p:nvSpPr>
          <p:cNvPr id="69" name="Rectángulo 68">
            <a:extLst>
              <a:ext uri="{FF2B5EF4-FFF2-40B4-BE49-F238E27FC236}">
                <a16:creationId xmlns:a16="http://schemas.microsoft.com/office/drawing/2014/main" id="{3A984D64-160A-4E57-92D3-C874EB5678AE}"/>
              </a:ext>
            </a:extLst>
          </p:cNvPr>
          <p:cNvSpPr/>
          <p:nvPr/>
        </p:nvSpPr>
        <p:spPr>
          <a:xfrm>
            <a:off x="9236096" y="5845093"/>
            <a:ext cx="1060662" cy="646331"/>
          </a:xfrm>
          <a:prstGeom prst="rect">
            <a:avLst/>
          </a:prstGeom>
        </p:spPr>
        <p:txBody>
          <a:bodyPr wrap="square">
            <a:spAutoFit/>
          </a:bodyPr>
          <a:lstStyle/>
          <a:p>
            <a:pPr algn="ctr"/>
            <a:r>
              <a:rPr lang="es-CO" b="1" dirty="0">
                <a:solidFill>
                  <a:srgbClr val="FFC000"/>
                </a:solidFill>
              </a:rPr>
              <a:t># 265</a:t>
            </a:r>
          </a:p>
          <a:p>
            <a:pPr algn="ctr"/>
            <a:r>
              <a:rPr lang="es-CO" b="1" dirty="0">
                <a:solidFill>
                  <a:srgbClr val="00B050"/>
                </a:solidFill>
              </a:rPr>
              <a:t>$5.910</a:t>
            </a:r>
          </a:p>
        </p:txBody>
      </p:sp>
      <p:pic>
        <p:nvPicPr>
          <p:cNvPr id="70" name="Imagen 69">
            <a:extLst>
              <a:ext uri="{FF2B5EF4-FFF2-40B4-BE49-F238E27FC236}">
                <a16:creationId xmlns:a16="http://schemas.microsoft.com/office/drawing/2014/main" id="{60F31C54-DC16-4407-B5C1-BD48AABB21D5}"/>
              </a:ext>
            </a:extLst>
          </p:cNvPr>
          <p:cNvPicPr>
            <a:picLocks noChangeAspect="1"/>
          </p:cNvPicPr>
          <p:nvPr/>
        </p:nvPicPr>
        <p:blipFill rotWithShape="1">
          <a:blip r:embed="rId8"/>
          <a:srcRect l="39262" t="41750" r="40805" b="23506"/>
          <a:stretch/>
        </p:blipFill>
        <p:spPr>
          <a:xfrm>
            <a:off x="8533389" y="5810775"/>
            <a:ext cx="659530" cy="646331"/>
          </a:xfrm>
          <a:prstGeom prst="rect">
            <a:avLst/>
          </a:prstGeom>
        </p:spPr>
      </p:pic>
      <p:cxnSp>
        <p:nvCxnSpPr>
          <p:cNvPr id="71" name="Conector recto 70">
            <a:extLst>
              <a:ext uri="{FF2B5EF4-FFF2-40B4-BE49-F238E27FC236}">
                <a16:creationId xmlns:a16="http://schemas.microsoft.com/office/drawing/2014/main" id="{FD16D38E-BE7E-4DB6-AD96-B5EC56005CCB}"/>
              </a:ext>
            </a:extLst>
          </p:cNvPr>
          <p:cNvCxnSpPr>
            <a:cxnSpLocks/>
          </p:cNvCxnSpPr>
          <p:nvPr/>
        </p:nvCxnSpPr>
        <p:spPr>
          <a:xfrm flipV="1">
            <a:off x="2263269" y="5607936"/>
            <a:ext cx="0" cy="530975"/>
          </a:xfrm>
          <a:prstGeom prst="line">
            <a:avLst/>
          </a:prstGeom>
          <a:ln>
            <a:solidFill>
              <a:srgbClr val="00B050"/>
            </a:solidFill>
            <a:prstDash val="dashDot"/>
          </a:ln>
        </p:spPr>
        <p:style>
          <a:lnRef idx="2">
            <a:schemeClr val="accent1"/>
          </a:lnRef>
          <a:fillRef idx="0">
            <a:schemeClr val="accent1"/>
          </a:fillRef>
          <a:effectRef idx="1">
            <a:schemeClr val="accent1"/>
          </a:effectRef>
          <a:fontRef idx="minor">
            <a:schemeClr val="tx1"/>
          </a:fontRef>
        </p:style>
      </p:cxnSp>
      <p:sp>
        <p:nvSpPr>
          <p:cNvPr id="72" name="CuadroTexto 71">
            <a:extLst>
              <a:ext uri="{FF2B5EF4-FFF2-40B4-BE49-F238E27FC236}">
                <a16:creationId xmlns:a16="http://schemas.microsoft.com/office/drawing/2014/main" id="{24BE984B-0DAE-46FB-829F-48F020BDBA81}"/>
              </a:ext>
            </a:extLst>
          </p:cNvPr>
          <p:cNvSpPr txBox="1"/>
          <p:nvPr/>
        </p:nvSpPr>
        <p:spPr>
          <a:xfrm>
            <a:off x="1591475" y="6126879"/>
            <a:ext cx="1438656" cy="646331"/>
          </a:xfrm>
          <a:prstGeom prst="rect">
            <a:avLst/>
          </a:prstGeom>
          <a:noFill/>
        </p:spPr>
        <p:txBody>
          <a:bodyPr wrap="square" rtlCol="0">
            <a:spAutoFit/>
          </a:bodyPr>
          <a:lstStyle/>
          <a:p>
            <a:pPr algn="ctr"/>
            <a:r>
              <a:rPr lang="es-ES" sz="2400" b="1" dirty="0">
                <a:solidFill>
                  <a:srgbClr val="00B050"/>
                </a:solidFill>
              </a:rPr>
              <a:t>$132.268</a:t>
            </a:r>
          </a:p>
          <a:p>
            <a:pPr algn="ctr"/>
            <a:r>
              <a:rPr lang="es-ES" sz="1100" dirty="0">
                <a:solidFill>
                  <a:srgbClr val="00B050"/>
                </a:solidFill>
              </a:rPr>
              <a:t>Valores Comerciales</a:t>
            </a:r>
            <a:endParaRPr lang="es-CO" sz="1000" dirty="0">
              <a:solidFill>
                <a:srgbClr val="00B050"/>
              </a:solidFill>
            </a:endParaRPr>
          </a:p>
        </p:txBody>
      </p:sp>
    </p:spTree>
    <p:extLst>
      <p:ext uri="{BB962C8B-B14F-4D97-AF65-F5344CB8AC3E}">
        <p14:creationId xmlns:p14="http://schemas.microsoft.com/office/powerpoint/2010/main" val="2978237088"/>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Imagen 83">
            <a:extLst>
              <a:ext uri="{FF2B5EF4-FFF2-40B4-BE49-F238E27FC236}">
                <a16:creationId xmlns:a16="http://schemas.microsoft.com/office/drawing/2014/main" id="{7A6929BE-E1C3-4F81-A905-BCCFB2B27E8C}"/>
              </a:ext>
            </a:extLst>
          </p:cNvPr>
          <p:cNvPicPr>
            <a:picLocks noChangeAspect="1"/>
          </p:cNvPicPr>
          <p:nvPr/>
        </p:nvPicPr>
        <p:blipFill rotWithShape="1">
          <a:blip r:embed="rId3"/>
          <a:srcRect l="39686" t="41240" r="40900" b="23579"/>
          <a:stretch/>
        </p:blipFill>
        <p:spPr>
          <a:xfrm>
            <a:off x="1696447" y="2010422"/>
            <a:ext cx="806374" cy="744999"/>
          </a:xfrm>
          <a:prstGeom prst="rect">
            <a:avLst/>
          </a:prstGeom>
        </p:spPr>
      </p:pic>
      <p:sp>
        <p:nvSpPr>
          <p:cNvPr id="85" name="Rectángulo 84">
            <a:extLst>
              <a:ext uri="{FF2B5EF4-FFF2-40B4-BE49-F238E27FC236}">
                <a16:creationId xmlns:a16="http://schemas.microsoft.com/office/drawing/2014/main" id="{ECEF0E0A-D2D1-4451-B392-956206229A94}"/>
              </a:ext>
            </a:extLst>
          </p:cNvPr>
          <p:cNvSpPr/>
          <p:nvPr/>
        </p:nvSpPr>
        <p:spPr>
          <a:xfrm>
            <a:off x="1721089" y="2762118"/>
            <a:ext cx="1811256" cy="276999"/>
          </a:xfrm>
          <a:prstGeom prst="rect">
            <a:avLst/>
          </a:prstGeom>
        </p:spPr>
        <p:txBody>
          <a:bodyPr wrap="square">
            <a:spAutoFit/>
          </a:bodyPr>
          <a:lstStyle/>
          <a:p>
            <a:pPr algn="ctr"/>
            <a:r>
              <a:rPr lang="es-CO" sz="1200" b="1" dirty="0"/>
              <a:t>Portafolio </a:t>
            </a:r>
          </a:p>
        </p:txBody>
      </p:sp>
      <p:sp>
        <p:nvSpPr>
          <p:cNvPr id="86" name="Rectángulo 85">
            <a:extLst>
              <a:ext uri="{FF2B5EF4-FFF2-40B4-BE49-F238E27FC236}">
                <a16:creationId xmlns:a16="http://schemas.microsoft.com/office/drawing/2014/main" id="{00B213C4-B16F-42D8-A9D4-08DC20C91F45}"/>
              </a:ext>
            </a:extLst>
          </p:cNvPr>
          <p:cNvSpPr/>
          <p:nvPr/>
        </p:nvSpPr>
        <p:spPr>
          <a:xfrm>
            <a:off x="2635785" y="2224409"/>
            <a:ext cx="1146952" cy="369332"/>
          </a:xfrm>
          <a:prstGeom prst="rect">
            <a:avLst/>
          </a:prstGeom>
        </p:spPr>
        <p:txBody>
          <a:bodyPr wrap="square">
            <a:spAutoFit/>
          </a:bodyPr>
          <a:lstStyle/>
          <a:p>
            <a:pPr algn="ctr"/>
            <a:r>
              <a:rPr lang="es-CO" b="1" dirty="0">
                <a:solidFill>
                  <a:srgbClr val="00B050"/>
                </a:solidFill>
              </a:rPr>
              <a:t>$56.012</a:t>
            </a:r>
          </a:p>
        </p:txBody>
      </p:sp>
      <p:pic>
        <p:nvPicPr>
          <p:cNvPr id="87" name="Imagen 86">
            <a:extLst>
              <a:ext uri="{FF2B5EF4-FFF2-40B4-BE49-F238E27FC236}">
                <a16:creationId xmlns:a16="http://schemas.microsoft.com/office/drawing/2014/main" id="{4B5ED8DD-F242-47E9-BFB0-79EAD3BDAB23}"/>
              </a:ext>
            </a:extLst>
          </p:cNvPr>
          <p:cNvPicPr>
            <a:picLocks noChangeAspect="1"/>
          </p:cNvPicPr>
          <p:nvPr/>
        </p:nvPicPr>
        <p:blipFill rotWithShape="1">
          <a:blip r:embed="rId4"/>
          <a:srcRect l="39684" t="41450" r="41200" b="24433"/>
          <a:stretch/>
        </p:blipFill>
        <p:spPr>
          <a:xfrm>
            <a:off x="1703823" y="2982151"/>
            <a:ext cx="828184" cy="830998"/>
          </a:xfrm>
          <a:prstGeom prst="rect">
            <a:avLst/>
          </a:prstGeom>
        </p:spPr>
      </p:pic>
      <p:sp>
        <p:nvSpPr>
          <p:cNvPr id="91" name="Rectángulo 90">
            <a:extLst>
              <a:ext uri="{FF2B5EF4-FFF2-40B4-BE49-F238E27FC236}">
                <a16:creationId xmlns:a16="http://schemas.microsoft.com/office/drawing/2014/main" id="{4E749FD1-28C0-4840-AB55-1F90B14C6F37}"/>
              </a:ext>
            </a:extLst>
          </p:cNvPr>
          <p:cNvSpPr/>
          <p:nvPr/>
        </p:nvSpPr>
        <p:spPr>
          <a:xfrm>
            <a:off x="2561631" y="3194875"/>
            <a:ext cx="1212992" cy="369332"/>
          </a:xfrm>
          <a:prstGeom prst="rect">
            <a:avLst/>
          </a:prstGeom>
        </p:spPr>
        <p:txBody>
          <a:bodyPr wrap="square">
            <a:spAutoFit/>
          </a:bodyPr>
          <a:lstStyle/>
          <a:p>
            <a:pPr algn="ctr"/>
            <a:r>
              <a:rPr lang="es-CO" b="1" dirty="0">
                <a:solidFill>
                  <a:srgbClr val="00B050"/>
                </a:solidFill>
              </a:rPr>
              <a:t>$128.436</a:t>
            </a:r>
          </a:p>
        </p:txBody>
      </p:sp>
      <p:sp>
        <p:nvSpPr>
          <p:cNvPr id="97" name="Rectángulo 96">
            <a:extLst>
              <a:ext uri="{FF2B5EF4-FFF2-40B4-BE49-F238E27FC236}">
                <a16:creationId xmlns:a16="http://schemas.microsoft.com/office/drawing/2014/main" id="{7C12E0BB-17FA-492E-93CA-CB60A9A84621}"/>
              </a:ext>
            </a:extLst>
          </p:cNvPr>
          <p:cNvSpPr/>
          <p:nvPr/>
        </p:nvSpPr>
        <p:spPr>
          <a:xfrm>
            <a:off x="1384456" y="1235366"/>
            <a:ext cx="2554434" cy="707886"/>
          </a:xfrm>
          <a:prstGeom prst="rect">
            <a:avLst/>
          </a:prstGeom>
        </p:spPr>
        <p:txBody>
          <a:bodyPr wrap="square">
            <a:spAutoFit/>
          </a:bodyPr>
          <a:lstStyle/>
          <a:p>
            <a:pPr algn="ctr"/>
            <a:r>
              <a:rPr lang="es-CO" sz="2000" b="1" dirty="0"/>
              <a:t>RECAUDO </a:t>
            </a:r>
          </a:p>
          <a:p>
            <a:pPr algn="ctr"/>
            <a:r>
              <a:rPr lang="es-CO" sz="2000" b="1" dirty="0"/>
              <a:t>EFECTIVO</a:t>
            </a:r>
          </a:p>
        </p:txBody>
      </p:sp>
      <p:cxnSp>
        <p:nvCxnSpPr>
          <p:cNvPr id="99" name="Conector recto 98">
            <a:extLst>
              <a:ext uri="{FF2B5EF4-FFF2-40B4-BE49-F238E27FC236}">
                <a16:creationId xmlns:a16="http://schemas.microsoft.com/office/drawing/2014/main" id="{E701A909-5025-471A-8956-F1DFED524ADB}"/>
              </a:ext>
            </a:extLst>
          </p:cNvPr>
          <p:cNvCxnSpPr>
            <a:cxnSpLocks/>
          </p:cNvCxnSpPr>
          <p:nvPr/>
        </p:nvCxnSpPr>
        <p:spPr>
          <a:xfrm flipH="1">
            <a:off x="3907545" y="1778979"/>
            <a:ext cx="31346" cy="4725319"/>
          </a:xfrm>
          <a:prstGeom prst="line">
            <a:avLst/>
          </a:prstGeom>
        </p:spPr>
        <p:style>
          <a:lnRef idx="2">
            <a:schemeClr val="accent1"/>
          </a:lnRef>
          <a:fillRef idx="0">
            <a:schemeClr val="accent1"/>
          </a:fillRef>
          <a:effectRef idx="1">
            <a:schemeClr val="accent1"/>
          </a:effectRef>
          <a:fontRef idx="minor">
            <a:schemeClr val="tx1"/>
          </a:fontRef>
        </p:style>
      </p:cxnSp>
      <p:sp>
        <p:nvSpPr>
          <p:cNvPr id="100" name="Rectángulo 99">
            <a:extLst>
              <a:ext uri="{FF2B5EF4-FFF2-40B4-BE49-F238E27FC236}">
                <a16:creationId xmlns:a16="http://schemas.microsoft.com/office/drawing/2014/main" id="{241AA4B1-9C2B-4782-A8F0-E1EA971FB2AA}"/>
              </a:ext>
            </a:extLst>
          </p:cNvPr>
          <p:cNvSpPr/>
          <p:nvPr/>
        </p:nvSpPr>
        <p:spPr>
          <a:xfrm>
            <a:off x="3914311" y="1255233"/>
            <a:ext cx="2486498" cy="707886"/>
          </a:xfrm>
          <a:prstGeom prst="rect">
            <a:avLst/>
          </a:prstGeom>
        </p:spPr>
        <p:txBody>
          <a:bodyPr wrap="square">
            <a:spAutoFit/>
          </a:bodyPr>
          <a:lstStyle/>
          <a:p>
            <a:pPr algn="ctr"/>
            <a:r>
              <a:rPr lang="es-CO" sz="2000" b="1" dirty="0"/>
              <a:t>RECAUDO </a:t>
            </a:r>
          </a:p>
          <a:p>
            <a:pPr algn="ctr"/>
            <a:r>
              <a:rPr lang="es-CO" sz="2000" b="1" dirty="0"/>
              <a:t>EN TRAMITE</a:t>
            </a:r>
          </a:p>
        </p:txBody>
      </p:sp>
      <p:sp>
        <p:nvSpPr>
          <p:cNvPr id="101" name="Rectángulo 100">
            <a:extLst>
              <a:ext uri="{FF2B5EF4-FFF2-40B4-BE49-F238E27FC236}">
                <a16:creationId xmlns:a16="http://schemas.microsoft.com/office/drawing/2014/main" id="{A8A98F6D-67C7-492C-8134-9AB363C5816F}"/>
              </a:ext>
            </a:extLst>
          </p:cNvPr>
          <p:cNvSpPr/>
          <p:nvPr/>
        </p:nvSpPr>
        <p:spPr>
          <a:xfrm>
            <a:off x="1754450" y="3753664"/>
            <a:ext cx="1692359" cy="276999"/>
          </a:xfrm>
          <a:prstGeom prst="rect">
            <a:avLst/>
          </a:prstGeom>
        </p:spPr>
        <p:txBody>
          <a:bodyPr wrap="square">
            <a:spAutoFit/>
          </a:bodyPr>
          <a:lstStyle/>
          <a:p>
            <a:pPr algn="ctr"/>
            <a:r>
              <a:rPr lang="es-ES" sz="1200" b="1" dirty="0"/>
              <a:t>Divisas</a:t>
            </a:r>
            <a:endParaRPr lang="es-CO" sz="1200" b="1" dirty="0"/>
          </a:p>
        </p:txBody>
      </p:sp>
      <p:sp>
        <p:nvSpPr>
          <p:cNvPr id="103" name="Rectángulo 102">
            <a:extLst>
              <a:ext uri="{FF2B5EF4-FFF2-40B4-BE49-F238E27FC236}">
                <a16:creationId xmlns:a16="http://schemas.microsoft.com/office/drawing/2014/main" id="{33030119-236B-4BE4-9925-B7B1CA7DD73E}"/>
              </a:ext>
            </a:extLst>
          </p:cNvPr>
          <p:cNvSpPr/>
          <p:nvPr/>
        </p:nvSpPr>
        <p:spPr>
          <a:xfrm>
            <a:off x="4274789" y="2805689"/>
            <a:ext cx="1662714" cy="276999"/>
          </a:xfrm>
          <a:prstGeom prst="rect">
            <a:avLst/>
          </a:prstGeom>
        </p:spPr>
        <p:txBody>
          <a:bodyPr wrap="square">
            <a:spAutoFit/>
          </a:bodyPr>
          <a:lstStyle/>
          <a:p>
            <a:pPr algn="ctr"/>
            <a:r>
              <a:rPr lang="es-ES" sz="1200" b="1" dirty="0"/>
              <a:t>Inmuebles</a:t>
            </a:r>
            <a:endParaRPr lang="es-CO" sz="1200" b="1" dirty="0"/>
          </a:p>
        </p:txBody>
      </p:sp>
      <p:sp>
        <p:nvSpPr>
          <p:cNvPr id="104" name="Rectángulo 103">
            <a:extLst>
              <a:ext uri="{FF2B5EF4-FFF2-40B4-BE49-F238E27FC236}">
                <a16:creationId xmlns:a16="http://schemas.microsoft.com/office/drawing/2014/main" id="{180FDFDA-CC80-440A-B1A4-778E3E56C7AD}"/>
              </a:ext>
            </a:extLst>
          </p:cNvPr>
          <p:cNvSpPr/>
          <p:nvPr/>
        </p:nvSpPr>
        <p:spPr>
          <a:xfrm>
            <a:off x="5059484" y="2163175"/>
            <a:ext cx="946263" cy="646331"/>
          </a:xfrm>
          <a:prstGeom prst="rect">
            <a:avLst/>
          </a:prstGeom>
        </p:spPr>
        <p:txBody>
          <a:bodyPr wrap="square">
            <a:spAutoFit/>
          </a:bodyPr>
          <a:lstStyle/>
          <a:p>
            <a:pPr algn="ctr"/>
            <a:r>
              <a:rPr lang="es-CO" b="1" dirty="0">
                <a:solidFill>
                  <a:srgbClr val="FFC000"/>
                </a:solidFill>
              </a:rPr>
              <a:t># 115</a:t>
            </a:r>
          </a:p>
          <a:p>
            <a:pPr algn="ctr"/>
            <a:r>
              <a:rPr lang="es-CO" b="1" dirty="0">
                <a:solidFill>
                  <a:srgbClr val="00B050"/>
                </a:solidFill>
              </a:rPr>
              <a:t>$22.662</a:t>
            </a:r>
          </a:p>
        </p:txBody>
      </p:sp>
      <p:sp>
        <p:nvSpPr>
          <p:cNvPr id="105" name="Rectángulo 104">
            <a:extLst>
              <a:ext uri="{FF2B5EF4-FFF2-40B4-BE49-F238E27FC236}">
                <a16:creationId xmlns:a16="http://schemas.microsoft.com/office/drawing/2014/main" id="{B8395A21-36C3-4BF8-83AE-29D956AE9028}"/>
              </a:ext>
            </a:extLst>
          </p:cNvPr>
          <p:cNvSpPr/>
          <p:nvPr/>
        </p:nvSpPr>
        <p:spPr>
          <a:xfrm>
            <a:off x="1335444" y="6038447"/>
            <a:ext cx="2554433" cy="646331"/>
          </a:xfrm>
          <a:prstGeom prst="rect">
            <a:avLst/>
          </a:prstGeom>
        </p:spPr>
        <p:txBody>
          <a:bodyPr wrap="square">
            <a:spAutoFit/>
          </a:bodyPr>
          <a:lstStyle/>
          <a:p>
            <a:pPr algn="ctr"/>
            <a:r>
              <a:rPr lang="es-CO" sz="3600" b="1" dirty="0">
                <a:solidFill>
                  <a:schemeClr val="accent1"/>
                </a:solidFill>
              </a:rPr>
              <a:t>$329.019</a:t>
            </a:r>
          </a:p>
        </p:txBody>
      </p:sp>
      <p:sp>
        <p:nvSpPr>
          <p:cNvPr id="106" name="Rectángulo 105">
            <a:extLst>
              <a:ext uri="{FF2B5EF4-FFF2-40B4-BE49-F238E27FC236}">
                <a16:creationId xmlns:a16="http://schemas.microsoft.com/office/drawing/2014/main" id="{9E12F466-84A4-4DDA-A3EF-722006B7C497}"/>
              </a:ext>
            </a:extLst>
          </p:cNvPr>
          <p:cNvSpPr/>
          <p:nvPr/>
        </p:nvSpPr>
        <p:spPr>
          <a:xfrm>
            <a:off x="3954932" y="3268033"/>
            <a:ext cx="2376857" cy="646331"/>
          </a:xfrm>
          <a:prstGeom prst="rect">
            <a:avLst/>
          </a:prstGeom>
        </p:spPr>
        <p:txBody>
          <a:bodyPr wrap="square">
            <a:spAutoFit/>
          </a:bodyPr>
          <a:lstStyle/>
          <a:p>
            <a:pPr algn="ctr"/>
            <a:r>
              <a:rPr lang="es-CO" sz="3600" b="1" dirty="0">
                <a:solidFill>
                  <a:schemeClr val="accent1"/>
                </a:solidFill>
              </a:rPr>
              <a:t>$22.662</a:t>
            </a:r>
          </a:p>
        </p:txBody>
      </p:sp>
      <p:cxnSp>
        <p:nvCxnSpPr>
          <p:cNvPr id="107" name="Conector recto 106">
            <a:extLst>
              <a:ext uri="{FF2B5EF4-FFF2-40B4-BE49-F238E27FC236}">
                <a16:creationId xmlns:a16="http://schemas.microsoft.com/office/drawing/2014/main" id="{C1E22E21-A893-49F0-B9E0-CB97D555786C}"/>
              </a:ext>
            </a:extLst>
          </p:cNvPr>
          <p:cNvCxnSpPr>
            <a:cxnSpLocks/>
          </p:cNvCxnSpPr>
          <p:nvPr/>
        </p:nvCxnSpPr>
        <p:spPr>
          <a:xfrm flipH="1">
            <a:off x="6306051" y="1844966"/>
            <a:ext cx="25738" cy="3957144"/>
          </a:xfrm>
          <a:prstGeom prst="line">
            <a:avLst/>
          </a:prstGeom>
        </p:spPr>
        <p:style>
          <a:lnRef idx="2">
            <a:schemeClr val="accent1"/>
          </a:lnRef>
          <a:fillRef idx="0">
            <a:schemeClr val="accent1"/>
          </a:fillRef>
          <a:effectRef idx="1">
            <a:schemeClr val="accent1"/>
          </a:effectRef>
          <a:fontRef idx="minor">
            <a:schemeClr val="tx1"/>
          </a:fontRef>
        </p:style>
      </p:cxnSp>
      <p:sp>
        <p:nvSpPr>
          <p:cNvPr id="111" name="Rectángulo 110">
            <a:extLst>
              <a:ext uri="{FF2B5EF4-FFF2-40B4-BE49-F238E27FC236}">
                <a16:creationId xmlns:a16="http://schemas.microsoft.com/office/drawing/2014/main" id="{CA1B04DF-F2EA-4567-81C4-E8CDDD2B98DE}"/>
              </a:ext>
            </a:extLst>
          </p:cNvPr>
          <p:cNvSpPr/>
          <p:nvPr/>
        </p:nvSpPr>
        <p:spPr>
          <a:xfrm>
            <a:off x="6318920" y="3253273"/>
            <a:ext cx="2459060" cy="646331"/>
          </a:xfrm>
          <a:prstGeom prst="rect">
            <a:avLst/>
          </a:prstGeom>
        </p:spPr>
        <p:txBody>
          <a:bodyPr wrap="square">
            <a:spAutoFit/>
          </a:bodyPr>
          <a:lstStyle/>
          <a:p>
            <a:pPr algn="ctr"/>
            <a:r>
              <a:rPr lang="es-CO" sz="3600" b="1" dirty="0">
                <a:solidFill>
                  <a:schemeClr val="accent1"/>
                </a:solidFill>
              </a:rPr>
              <a:t>$280.126</a:t>
            </a:r>
          </a:p>
        </p:txBody>
      </p:sp>
      <p:sp>
        <p:nvSpPr>
          <p:cNvPr id="113" name="Rectángulo 112">
            <a:extLst>
              <a:ext uri="{FF2B5EF4-FFF2-40B4-BE49-F238E27FC236}">
                <a16:creationId xmlns:a16="http://schemas.microsoft.com/office/drawing/2014/main" id="{9650AC81-F8B3-499C-BA81-986CC89FA1E5}"/>
              </a:ext>
            </a:extLst>
          </p:cNvPr>
          <p:cNvSpPr/>
          <p:nvPr/>
        </p:nvSpPr>
        <p:spPr>
          <a:xfrm>
            <a:off x="9201571" y="3857176"/>
            <a:ext cx="1526939" cy="276999"/>
          </a:xfrm>
          <a:prstGeom prst="rect">
            <a:avLst/>
          </a:prstGeom>
        </p:spPr>
        <p:txBody>
          <a:bodyPr wrap="square">
            <a:spAutoFit/>
          </a:bodyPr>
          <a:lstStyle/>
          <a:p>
            <a:pPr algn="ctr"/>
            <a:r>
              <a:rPr lang="es-ES" sz="1200" b="1" dirty="0"/>
              <a:t>Destrucción Muebles</a:t>
            </a:r>
            <a:endParaRPr lang="es-CO" sz="1200" b="1" dirty="0"/>
          </a:p>
        </p:txBody>
      </p:sp>
      <p:sp>
        <p:nvSpPr>
          <p:cNvPr id="114" name="Rectángulo 113">
            <a:extLst>
              <a:ext uri="{FF2B5EF4-FFF2-40B4-BE49-F238E27FC236}">
                <a16:creationId xmlns:a16="http://schemas.microsoft.com/office/drawing/2014/main" id="{0FBE13CC-B89F-4D5A-AF97-66F9DD0EE786}"/>
              </a:ext>
            </a:extLst>
          </p:cNvPr>
          <p:cNvSpPr/>
          <p:nvPr/>
        </p:nvSpPr>
        <p:spPr>
          <a:xfrm>
            <a:off x="9783070" y="2193998"/>
            <a:ext cx="1197409" cy="646331"/>
          </a:xfrm>
          <a:prstGeom prst="rect">
            <a:avLst/>
          </a:prstGeom>
        </p:spPr>
        <p:txBody>
          <a:bodyPr wrap="square">
            <a:spAutoFit/>
          </a:bodyPr>
          <a:lstStyle/>
          <a:p>
            <a:pPr algn="ctr"/>
            <a:r>
              <a:rPr lang="es-CO" b="1" dirty="0">
                <a:solidFill>
                  <a:srgbClr val="FFC000"/>
                </a:solidFill>
              </a:rPr>
              <a:t>#261 </a:t>
            </a:r>
            <a:r>
              <a:rPr lang="es-CO" sz="1050" b="1" dirty="0">
                <a:solidFill>
                  <a:srgbClr val="FFC000"/>
                </a:solidFill>
              </a:rPr>
              <a:t>Extintos</a:t>
            </a:r>
          </a:p>
          <a:p>
            <a:pPr algn="ctr"/>
            <a:r>
              <a:rPr lang="es-CO" b="1" dirty="0">
                <a:solidFill>
                  <a:srgbClr val="FFC000"/>
                </a:solidFill>
              </a:rPr>
              <a:t>#124 </a:t>
            </a:r>
            <a:r>
              <a:rPr lang="es-CO" sz="1050" b="1" dirty="0">
                <a:solidFill>
                  <a:srgbClr val="FFC000"/>
                </a:solidFill>
              </a:rPr>
              <a:t>Penales</a:t>
            </a:r>
            <a:endParaRPr lang="es-CO" b="1" dirty="0">
              <a:solidFill>
                <a:srgbClr val="FFC000"/>
              </a:solidFill>
            </a:endParaRPr>
          </a:p>
        </p:txBody>
      </p:sp>
      <p:sp>
        <p:nvSpPr>
          <p:cNvPr id="115" name="Rectángulo 114">
            <a:extLst>
              <a:ext uri="{FF2B5EF4-FFF2-40B4-BE49-F238E27FC236}">
                <a16:creationId xmlns:a16="http://schemas.microsoft.com/office/drawing/2014/main" id="{67945881-0D31-4965-A835-64E23115294C}"/>
              </a:ext>
            </a:extLst>
          </p:cNvPr>
          <p:cNvSpPr/>
          <p:nvPr/>
        </p:nvSpPr>
        <p:spPr>
          <a:xfrm>
            <a:off x="9839812" y="3368468"/>
            <a:ext cx="1638341" cy="369332"/>
          </a:xfrm>
          <a:prstGeom prst="rect">
            <a:avLst/>
          </a:prstGeom>
        </p:spPr>
        <p:txBody>
          <a:bodyPr wrap="square">
            <a:spAutoFit/>
          </a:bodyPr>
          <a:lstStyle/>
          <a:p>
            <a:pPr algn="ctr"/>
            <a:r>
              <a:rPr lang="es-CO" b="1" dirty="0">
                <a:solidFill>
                  <a:srgbClr val="FFC000"/>
                </a:solidFill>
              </a:rPr>
              <a:t>#33.652 </a:t>
            </a:r>
            <a:r>
              <a:rPr lang="es-CO" sz="1050" b="1" dirty="0">
                <a:solidFill>
                  <a:srgbClr val="FFC000"/>
                </a:solidFill>
              </a:rPr>
              <a:t>Sin Proceso</a:t>
            </a:r>
            <a:endParaRPr lang="es-CO" b="1" dirty="0">
              <a:solidFill>
                <a:srgbClr val="FFC000"/>
              </a:solidFill>
            </a:endParaRPr>
          </a:p>
        </p:txBody>
      </p:sp>
      <p:pic>
        <p:nvPicPr>
          <p:cNvPr id="122" name="Imagen 121">
            <a:extLst>
              <a:ext uri="{FF2B5EF4-FFF2-40B4-BE49-F238E27FC236}">
                <a16:creationId xmlns:a16="http://schemas.microsoft.com/office/drawing/2014/main" id="{9AC2FE7D-C772-4C6B-8D5C-048A1CAB824B}"/>
              </a:ext>
            </a:extLst>
          </p:cNvPr>
          <p:cNvPicPr>
            <a:picLocks noChangeAspect="1"/>
          </p:cNvPicPr>
          <p:nvPr/>
        </p:nvPicPr>
        <p:blipFill rotWithShape="1">
          <a:blip r:embed="rId5"/>
          <a:srcRect l="39792" t="41547" r="41184" b="23487"/>
          <a:stretch/>
        </p:blipFill>
        <p:spPr>
          <a:xfrm>
            <a:off x="6654280" y="2191111"/>
            <a:ext cx="622933" cy="643743"/>
          </a:xfrm>
          <a:prstGeom prst="rect">
            <a:avLst/>
          </a:prstGeom>
        </p:spPr>
      </p:pic>
      <p:sp>
        <p:nvSpPr>
          <p:cNvPr id="123" name="Rectángulo 122">
            <a:extLst>
              <a:ext uri="{FF2B5EF4-FFF2-40B4-BE49-F238E27FC236}">
                <a16:creationId xmlns:a16="http://schemas.microsoft.com/office/drawing/2014/main" id="{272B4158-08A6-413C-A1C6-0FB1A065B609}"/>
              </a:ext>
            </a:extLst>
          </p:cNvPr>
          <p:cNvSpPr/>
          <p:nvPr/>
        </p:nvSpPr>
        <p:spPr>
          <a:xfrm>
            <a:off x="6667529" y="2822864"/>
            <a:ext cx="1662714" cy="276999"/>
          </a:xfrm>
          <a:prstGeom prst="rect">
            <a:avLst/>
          </a:prstGeom>
        </p:spPr>
        <p:txBody>
          <a:bodyPr wrap="square">
            <a:spAutoFit/>
          </a:bodyPr>
          <a:lstStyle/>
          <a:p>
            <a:pPr algn="ctr"/>
            <a:r>
              <a:rPr lang="es-ES" sz="1200" b="1" dirty="0"/>
              <a:t>Inmuebles</a:t>
            </a:r>
            <a:endParaRPr lang="es-CO" sz="1200" b="1" dirty="0"/>
          </a:p>
        </p:txBody>
      </p:sp>
      <p:sp>
        <p:nvSpPr>
          <p:cNvPr id="129" name="Rectángulo 128">
            <a:extLst>
              <a:ext uri="{FF2B5EF4-FFF2-40B4-BE49-F238E27FC236}">
                <a16:creationId xmlns:a16="http://schemas.microsoft.com/office/drawing/2014/main" id="{FA280F93-6DB1-480D-A45A-7F230552F348}"/>
              </a:ext>
            </a:extLst>
          </p:cNvPr>
          <p:cNvSpPr/>
          <p:nvPr/>
        </p:nvSpPr>
        <p:spPr>
          <a:xfrm>
            <a:off x="7452224" y="2193998"/>
            <a:ext cx="1101954" cy="646331"/>
          </a:xfrm>
          <a:prstGeom prst="rect">
            <a:avLst/>
          </a:prstGeom>
        </p:spPr>
        <p:txBody>
          <a:bodyPr wrap="square">
            <a:spAutoFit/>
          </a:bodyPr>
          <a:lstStyle/>
          <a:p>
            <a:pPr algn="ctr"/>
            <a:r>
              <a:rPr lang="es-CO" b="1" dirty="0">
                <a:solidFill>
                  <a:srgbClr val="FFC000"/>
                </a:solidFill>
              </a:rPr>
              <a:t># 564</a:t>
            </a:r>
          </a:p>
          <a:p>
            <a:pPr algn="ctr"/>
            <a:r>
              <a:rPr lang="es-CO" b="1" dirty="0">
                <a:solidFill>
                  <a:srgbClr val="00B050"/>
                </a:solidFill>
              </a:rPr>
              <a:t>$280.126</a:t>
            </a:r>
          </a:p>
        </p:txBody>
      </p:sp>
      <p:cxnSp>
        <p:nvCxnSpPr>
          <p:cNvPr id="130" name="Conector recto 129">
            <a:extLst>
              <a:ext uri="{FF2B5EF4-FFF2-40B4-BE49-F238E27FC236}">
                <a16:creationId xmlns:a16="http://schemas.microsoft.com/office/drawing/2014/main" id="{35F4E13C-5666-4AA2-BB42-B6C9EC9200B2}"/>
              </a:ext>
            </a:extLst>
          </p:cNvPr>
          <p:cNvCxnSpPr>
            <a:cxnSpLocks/>
          </p:cNvCxnSpPr>
          <p:nvPr/>
        </p:nvCxnSpPr>
        <p:spPr>
          <a:xfrm>
            <a:off x="8810289" y="1932087"/>
            <a:ext cx="761" cy="3870023"/>
          </a:xfrm>
          <a:prstGeom prst="line">
            <a:avLst/>
          </a:prstGeom>
        </p:spPr>
        <p:style>
          <a:lnRef idx="2">
            <a:schemeClr val="accent1"/>
          </a:lnRef>
          <a:fillRef idx="0">
            <a:schemeClr val="accent1"/>
          </a:fillRef>
          <a:effectRef idx="1">
            <a:schemeClr val="accent1"/>
          </a:effectRef>
          <a:fontRef idx="minor">
            <a:schemeClr val="tx1"/>
          </a:fontRef>
        </p:style>
      </p:cxnSp>
      <p:sp>
        <p:nvSpPr>
          <p:cNvPr id="131" name="Rectángulo 130">
            <a:extLst>
              <a:ext uri="{FF2B5EF4-FFF2-40B4-BE49-F238E27FC236}">
                <a16:creationId xmlns:a16="http://schemas.microsoft.com/office/drawing/2014/main" id="{6AA1031C-85BB-4DAD-A204-8B6548310B6C}"/>
              </a:ext>
            </a:extLst>
          </p:cNvPr>
          <p:cNvSpPr/>
          <p:nvPr/>
        </p:nvSpPr>
        <p:spPr>
          <a:xfrm>
            <a:off x="6306051" y="1275387"/>
            <a:ext cx="2486498" cy="707886"/>
          </a:xfrm>
          <a:prstGeom prst="rect">
            <a:avLst/>
          </a:prstGeom>
        </p:spPr>
        <p:txBody>
          <a:bodyPr wrap="square">
            <a:spAutoFit/>
          </a:bodyPr>
          <a:lstStyle/>
          <a:p>
            <a:pPr algn="ctr"/>
            <a:r>
              <a:rPr lang="es-CO" sz="2000" b="1" dirty="0"/>
              <a:t>EN VENTA</a:t>
            </a:r>
          </a:p>
          <a:p>
            <a:pPr algn="ctr"/>
            <a:r>
              <a:rPr lang="es-ES" sz="2000" b="1" dirty="0"/>
              <a:t>C</a:t>
            </a:r>
            <a:r>
              <a:rPr lang="es-CO" sz="2000" b="1" dirty="0"/>
              <a:t>ISA</a:t>
            </a:r>
          </a:p>
        </p:txBody>
      </p:sp>
      <p:sp>
        <p:nvSpPr>
          <p:cNvPr id="132" name="Rectángulo 131">
            <a:extLst>
              <a:ext uri="{FF2B5EF4-FFF2-40B4-BE49-F238E27FC236}">
                <a16:creationId xmlns:a16="http://schemas.microsoft.com/office/drawing/2014/main" id="{5766662E-7B69-4C3C-86E9-ECDB101C15FE}"/>
              </a:ext>
            </a:extLst>
          </p:cNvPr>
          <p:cNvSpPr/>
          <p:nvPr/>
        </p:nvSpPr>
        <p:spPr>
          <a:xfrm>
            <a:off x="8811050" y="1237570"/>
            <a:ext cx="2141308" cy="707886"/>
          </a:xfrm>
          <a:prstGeom prst="rect">
            <a:avLst/>
          </a:prstGeom>
        </p:spPr>
        <p:txBody>
          <a:bodyPr wrap="square">
            <a:spAutoFit/>
          </a:bodyPr>
          <a:lstStyle/>
          <a:p>
            <a:pPr algn="ctr"/>
            <a:r>
              <a:rPr lang="es-ES" sz="2000" b="1" dirty="0"/>
              <a:t>OTRAS </a:t>
            </a:r>
          </a:p>
          <a:p>
            <a:pPr algn="ctr"/>
            <a:r>
              <a:rPr lang="es-ES" sz="2000" b="1" dirty="0"/>
              <a:t>GESTIONES</a:t>
            </a:r>
            <a:endParaRPr lang="es-CO" sz="2000" b="1" dirty="0"/>
          </a:p>
        </p:txBody>
      </p:sp>
      <p:pic>
        <p:nvPicPr>
          <p:cNvPr id="133" name="Imagen 132">
            <a:extLst>
              <a:ext uri="{FF2B5EF4-FFF2-40B4-BE49-F238E27FC236}">
                <a16:creationId xmlns:a16="http://schemas.microsoft.com/office/drawing/2014/main" id="{3A8C2859-AA89-4A4C-8E20-CF1CC09BFBEB}"/>
              </a:ext>
            </a:extLst>
          </p:cNvPr>
          <p:cNvPicPr>
            <a:picLocks noChangeAspect="1"/>
          </p:cNvPicPr>
          <p:nvPr/>
        </p:nvPicPr>
        <p:blipFill rotWithShape="1">
          <a:blip r:embed="rId6"/>
          <a:srcRect l="39756" t="29477" r="40359" b="39616"/>
          <a:stretch/>
        </p:blipFill>
        <p:spPr>
          <a:xfrm>
            <a:off x="9153444" y="2126539"/>
            <a:ext cx="609683" cy="648356"/>
          </a:xfrm>
          <a:prstGeom prst="rect">
            <a:avLst/>
          </a:prstGeom>
        </p:spPr>
      </p:pic>
      <p:pic>
        <p:nvPicPr>
          <p:cNvPr id="134" name="Imagen 133">
            <a:extLst>
              <a:ext uri="{FF2B5EF4-FFF2-40B4-BE49-F238E27FC236}">
                <a16:creationId xmlns:a16="http://schemas.microsoft.com/office/drawing/2014/main" id="{30FA8660-D848-4C94-B6E6-864A9F5DD3A6}"/>
              </a:ext>
            </a:extLst>
          </p:cNvPr>
          <p:cNvPicPr>
            <a:picLocks noChangeAspect="1"/>
          </p:cNvPicPr>
          <p:nvPr/>
        </p:nvPicPr>
        <p:blipFill rotWithShape="1">
          <a:blip r:embed="rId7"/>
          <a:srcRect l="42977" t="41339" r="43875" b="24135"/>
          <a:stretch/>
        </p:blipFill>
        <p:spPr>
          <a:xfrm>
            <a:off x="9201572" y="3207001"/>
            <a:ext cx="567528" cy="627112"/>
          </a:xfrm>
          <a:prstGeom prst="rect">
            <a:avLst/>
          </a:prstGeom>
        </p:spPr>
      </p:pic>
      <p:pic>
        <p:nvPicPr>
          <p:cNvPr id="148" name="Imagen 147">
            <a:extLst>
              <a:ext uri="{FF2B5EF4-FFF2-40B4-BE49-F238E27FC236}">
                <a16:creationId xmlns:a16="http://schemas.microsoft.com/office/drawing/2014/main" id="{F385B90D-277E-484C-87C5-6515B52C256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170" y="-2380"/>
            <a:ext cx="1921342" cy="1079014"/>
          </a:xfrm>
          <a:prstGeom prst="rect">
            <a:avLst/>
          </a:prstGeom>
        </p:spPr>
      </p:pic>
      <p:pic>
        <p:nvPicPr>
          <p:cNvPr id="149" name="Imagen 148">
            <a:extLst>
              <a:ext uri="{FF2B5EF4-FFF2-40B4-BE49-F238E27FC236}">
                <a16:creationId xmlns:a16="http://schemas.microsoft.com/office/drawing/2014/main" id="{06F52F66-9E0C-439A-A7A7-D005D67CD4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62706" y="37506"/>
            <a:ext cx="2430213" cy="941708"/>
          </a:xfrm>
          <a:prstGeom prst="rect">
            <a:avLst/>
          </a:prstGeom>
        </p:spPr>
      </p:pic>
      <p:pic>
        <p:nvPicPr>
          <p:cNvPr id="150" name="Imagen 149">
            <a:extLst>
              <a:ext uri="{FF2B5EF4-FFF2-40B4-BE49-F238E27FC236}">
                <a16:creationId xmlns:a16="http://schemas.microsoft.com/office/drawing/2014/main" id="{725B616E-98E1-4238-8B7F-71CDB0B582D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09720" y="30161"/>
            <a:ext cx="2655647" cy="859343"/>
          </a:xfrm>
          <a:prstGeom prst="rect">
            <a:avLst/>
          </a:prstGeom>
        </p:spPr>
      </p:pic>
      <p:sp>
        <p:nvSpPr>
          <p:cNvPr id="151" name="CuadroTexto 3">
            <a:extLst>
              <a:ext uri="{FF2B5EF4-FFF2-40B4-BE49-F238E27FC236}">
                <a16:creationId xmlns:a16="http://schemas.microsoft.com/office/drawing/2014/main" id="{A884ACFE-00F9-4329-A2CF-6935EBE31D07}"/>
              </a:ext>
            </a:extLst>
          </p:cNvPr>
          <p:cNvSpPr txBox="1">
            <a:spLocks noChangeArrowheads="1"/>
          </p:cNvSpPr>
          <p:nvPr/>
        </p:nvSpPr>
        <p:spPr bwMode="auto">
          <a:xfrm>
            <a:off x="1787824" y="300204"/>
            <a:ext cx="51263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800" b="1" dirty="0">
                <a:solidFill>
                  <a:srgbClr val="002060"/>
                </a:solidFill>
              </a:rPr>
              <a:t>Gestión Total Extintos</a:t>
            </a:r>
          </a:p>
          <a:p>
            <a:pPr algn="ctr"/>
            <a:r>
              <a:rPr lang="es-CO" altLang="es-CO" sz="2000" b="1" dirty="0">
                <a:solidFill>
                  <a:srgbClr val="002060"/>
                </a:solidFill>
              </a:rPr>
              <a:t>01Ene17 – 10Dic18</a:t>
            </a:r>
            <a:endParaRPr lang="es-CO" altLang="es-CO" sz="2800" b="1" dirty="0">
              <a:solidFill>
                <a:srgbClr val="002060"/>
              </a:solidFill>
            </a:endParaRPr>
          </a:p>
        </p:txBody>
      </p:sp>
      <p:sp>
        <p:nvSpPr>
          <p:cNvPr id="152" name="Rectángulo 151">
            <a:extLst>
              <a:ext uri="{FF2B5EF4-FFF2-40B4-BE49-F238E27FC236}">
                <a16:creationId xmlns:a16="http://schemas.microsoft.com/office/drawing/2014/main" id="{73F649E1-7853-4BB1-BEB5-9CD851262645}"/>
              </a:ext>
            </a:extLst>
          </p:cNvPr>
          <p:cNvSpPr/>
          <p:nvPr/>
        </p:nvSpPr>
        <p:spPr>
          <a:xfrm>
            <a:off x="184062" y="6567614"/>
            <a:ext cx="1975221" cy="276999"/>
          </a:xfrm>
          <a:prstGeom prst="rect">
            <a:avLst/>
          </a:prstGeom>
        </p:spPr>
        <p:txBody>
          <a:bodyPr wrap="none">
            <a:spAutoFit/>
          </a:bodyPr>
          <a:lstStyle/>
          <a:p>
            <a:pPr algn="ctr">
              <a:defRPr/>
            </a:pPr>
            <a:r>
              <a:rPr lang="es-ES" sz="1200" b="1" dirty="0">
                <a:solidFill>
                  <a:srgbClr val="000A8B"/>
                </a:solidFill>
              </a:rPr>
              <a:t>(</a:t>
            </a:r>
            <a:r>
              <a:rPr lang="es-ES" sz="1200" b="1" i="1" dirty="0">
                <a:solidFill>
                  <a:srgbClr val="000A8B"/>
                </a:solidFill>
              </a:rPr>
              <a:t>Cifras en miles de millones</a:t>
            </a:r>
            <a:r>
              <a:rPr lang="es-ES" sz="1200" b="1" dirty="0">
                <a:solidFill>
                  <a:srgbClr val="000A8B"/>
                </a:solidFill>
              </a:rPr>
              <a:t>)</a:t>
            </a:r>
          </a:p>
        </p:txBody>
      </p:sp>
      <p:pic>
        <p:nvPicPr>
          <p:cNvPr id="64" name="Imagen 63">
            <a:extLst>
              <a:ext uri="{FF2B5EF4-FFF2-40B4-BE49-F238E27FC236}">
                <a16:creationId xmlns:a16="http://schemas.microsoft.com/office/drawing/2014/main" id="{DE3F5AA2-3630-4336-9EB9-B6C864DDC8D0}"/>
              </a:ext>
            </a:extLst>
          </p:cNvPr>
          <p:cNvPicPr>
            <a:picLocks noChangeAspect="1"/>
          </p:cNvPicPr>
          <p:nvPr/>
        </p:nvPicPr>
        <p:blipFill rotWithShape="1">
          <a:blip r:embed="rId11"/>
          <a:srcRect l="39262" t="41750" r="40805" b="23506"/>
          <a:stretch/>
        </p:blipFill>
        <p:spPr>
          <a:xfrm>
            <a:off x="4308885" y="2123205"/>
            <a:ext cx="659530" cy="646331"/>
          </a:xfrm>
          <a:prstGeom prst="rect">
            <a:avLst/>
          </a:prstGeom>
        </p:spPr>
      </p:pic>
      <p:sp>
        <p:nvSpPr>
          <p:cNvPr id="60" name="Rectángulo 59">
            <a:extLst>
              <a:ext uri="{FF2B5EF4-FFF2-40B4-BE49-F238E27FC236}">
                <a16:creationId xmlns:a16="http://schemas.microsoft.com/office/drawing/2014/main" id="{1E751F0E-AE09-40F4-8D9C-9DE2CD080717}"/>
              </a:ext>
            </a:extLst>
          </p:cNvPr>
          <p:cNvSpPr/>
          <p:nvPr/>
        </p:nvSpPr>
        <p:spPr>
          <a:xfrm>
            <a:off x="8943972" y="2779517"/>
            <a:ext cx="1526939" cy="276999"/>
          </a:xfrm>
          <a:prstGeom prst="rect">
            <a:avLst/>
          </a:prstGeom>
        </p:spPr>
        <p:txBody>
          <a:bodyPr wrap="square">
            <a:spAutoFit/>
          </a:bodyPr>
          <a:lstStyle/>
          <a:p>
            <a:pPr algn="ctr"/>
            <a:r>
              <a:rPr lang="es-ES" sz="1200" b="1" dirty="0"/>
              <a:t>Chatarrización</a:t>
            </a:r>
            <a:endParaRPr lang="es-CO" sz="1200" b="1" dirty="0"/>
          </a:p>
        </p:txBody>
      </p:sp>
      <p:sp>
        <p:nvSpPr>
          <p:cNvPr id="66" name="Rectángulo 65">
            <a:extLst>
              <a:ext uri="{FF2B5EF4-FFF2-40B4-BE49-F238E27FC236}">
                <a16:creationId xmlns:a16="http://schemas.microsoft.com/office/drawing/2014/main" id="{47B397D5-EC5C-4074-BF5B-1D82BA8273A8}"/>
              </a:ext>
            </a:extLst>
          </p:cNvPr>
          <p:cNvSpPr/>
          <p:nvPr/>
        </p:nvSpPr>
        <p:spPr>
          <a:xfrm>
            <a:off x="1848912" y="4775188"/>
            <a:ext cx="1662714" cy="276999"/>
          </a:xfrm>
          <a:prstGeom prst="rect">
            <a:avLst/>
          </a:prstGeom>
        </p:spPr>
        <p:txBody>
          <a:bodyPr wrap="square">
            <a:spAutoFit/>
          </a:bodyPr>
          <a:lstStyle/>
          <a:p>
            <a:pPr algn="ctr"/>
            <a:r>
              <a:rPr lang="es-ES" sz="1200" b="1" dirty="0"/>
              <a:t>Inmuebles</a:t>
            </a:r>
            <a:endParaRPr lang="es-CO" sz="1200" b="1" dirty="0"/>
          </a:p>
        </p:txBody>
      </p:sp>
      <p:sp>
        <p:nvSpPr>
          <p:cNvPr id="67" name="Rectángulo 66">
            <a:extLst>
              <a:ext uri="{FF2B5EF4-FFF2-40B4-BE49-F238E27FC236}">
                <a16:creationId xmlns:a16="http://schemas.microsoft.com/office/drawing/2014/main" id="{738DCCFF-8162-4978-8D3A-D1458F6C3C22}"/>
              </a:ext>
            </a:extLst>
          </p:cNvPr>
          <p:cNvSpPr/>
          <p:nvPr/>
        </p:nvSpPr>
        <p:spPr>
          <a:xfrm>
            <a:off x="2633607" y="4146322"/>
            <a:ext cx="1101954" cy="646331"/>
          </a:xfrm>
          <a:prstGeom prst="rect">
            <a:avLst/>
          </a:prstGeom>
        </p:spPr>
        <p:txBody>
          <a:bodyPr wrap="square">
            <a:spAutoFit/>
          </a:bodyPr>
          <a:lstStyle/>
          <a:p>
            <a:pPr algn="ctr"/>
            <a:r>
              <a:rPr lang="es-CO" b="1" dirty="0">
                <a:solidFill>
                  <a:srgbClr val="FFC000"/>
                </a:solidFill>
              </a:rPr>
              <a:t># 385</a:t>
            </a:r>
          </a:p>
          <a:p>
            <a:pPr algn="ctr"/>
            <a:r>
              <a:rPr lang="es-CO" b="1" dirty="0">
                <a:solidFill>
                  <a:srgbClr val="00B050"/>
                </a:solidFill>
              </a:rPr>
              <a:t>$138.661</a:t>
            </a:r>
          </a:p>
        </p:txBody>
      </p:sp>
      <p:pic>
        <p:nvPicPr>
          <p:cNvPr id="72" name="Imagen 71">
            <a:extLst>
              <a:ext uri="{FF2B5EF4-FFF2-40B4-BE49-F238E27FC236}">
                <a16:creationId xmlns:a16="http://schemas.microsoft.com/office/drawing/2014/main" id="{31AF086A-5249-41E9-A76A-A052E6C9F65B}"/>
              </a:ext>
            </a:extLst>
          </p:cNvPr>
          <p:cNvPicPr>
            <a:picLocks noChangeAspect="1"/>
          </p:cNvPicPr>
          <p:nvPr/>
        </p:nvPicPr>
        <p:blipFill rotWithShape="1">
          <a:blip r:embed="rId11"/>
          <a:srcRect l="39262" t="41750" r="40805" b="23506"/>
          <a:stretch/>
        </p:blipFill>
        <p:spPr>
          <a:xfrm>
            <a:off x="1829518" y="4107208"/>
            <a:ext cx="659530" cy="646331"/>
          </a:xfrm>
          <a:prstGeom prst="rect">
            <a:avLst/>
          </a:prstGeom>
        </p:spPr>
      </p:pic>
      <p:cxnSp>
        <p:nvCxnSpPr>
          <p:cNvPr id="6" name="Conector recto 5">
            <a:extLst>
              <a:ext uri="{FF2B5EF4-FFF2-40B4-BE49-F238E27FC236}">
                <a16:creationId xmlns:a16="http://schemas.microsoft.com/office/drawing/2014/main" id="{9DAF4D82-A760-4FB3-BF33-325B3F3A462D}"/>
              </a:ext>
            </a:extLst>
          </p:cNvPr>
          <p:cNvCxnSpPr>
            <a:stCxn id="152" idx="3"/>
          </p:cNvCxnSpPr>
          <p:nvPr/>
        </p:nvCxnSpPr>
        <p:spPr>
          <a:xfrm>
            <a:off x="2159283" y="6706114"/>
            <a:ext cx="6633266" cy="7508"/>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3" name="Conector recto 72">
            <a:extLst>
              <a:ext uri="{FF2B5EF4-FFF2-40B4-BE49-F238E27FC236}">
                <a16:creationId xmlns:a16="http://schemas.microsoft.com/office/drawing/2014/main" id="{B5E39D1E-3908-47F6-980C-852A11699460}"/>
              </a:ext>
            </a:extLst>
          </p:cNvPr>
          <p:cNvCxnSpPr>
            <a:cxnSpLocks/>
          </p:cNvCxnSpPr>
          <p:nvPr/>
        </p:nvCxnSpPr>
        <p:spPr>
          <a:xfrm>
            <a:off x="8807820" y="6148139"/>
            <a:ext cx="761" cy="54768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4" name="Rectángulo 73">
            <a:extLst>
              <a:ext uri="{FF2B5EF4-FFF2-40B4-BE49-F238E27FC236}">
                <a16:creationId xmlns:a16="http://schemas.microsoft.com/office/drawing/2014/main" id="{CB777AAD-7A34-44BC-ABBC-57C7999CF690}"/>
              </a:ext>
            </a:extLst>
          </p:cNvPr>
          <p:cNvSpPr/>
          <p:nvPr/>
        </p:nvSpPr>
        <p:spPr>
          <a:xfrm>
            <a:off x="1843209" y="5749223"/>
            <a:ext cx="1687745" cy="276999"/>
          </a:xfrm>
          <a:prstGeom prst="rect">
            <a:avLst/>
          </a:prstGeom>
        </p:spPr>
        <p:txBody>
          <a:bodyPr wrap="square">
            <a:spAutoFit/>
          </a:bodyPr>
          <a:lstStyle/>
          <a:p>
            <a:pPr algn="ctr"/>
            <a:r>
              <a:rPr lang="es-ES" sz="1200" b="1" dirty="0"/>
              <a:t>Ventas Directas</a:t>
            </a:r>
            <a:endParaRPr lang="es-CO" sz="1200" b="1" dirty="0"/>
          </a:p>
        </p:txBody>
      </p:sp>
      <p:sp>
        <p:nvSpPr>
          <p:cNvPr id="75" name="Rectángulo 74">
            <a:extLst>
              <a:ext uri="{FF2B5EF4-FFF2-40B4-BE49-F238E27FC236}">
                <a16:creationId xmlns:a16="http://schemas.microsoft.com/office/drawing/2014/main" id="{0E24CACE-A3B3-41C5-9069-81AE2866CF34}"/>
              </a:ext>
            </a:extLst>
          </p:cNvPr>
          <p:cNvSpPr/>
          <p:nvPr/>
        </p:nvSpPr>
        <p:spPr>
          <a:xfrm>
            <a:off x="2545917" y="5110559"/>
            <a:ext cx="1060662" cy="646331"/>
          </a:xfrm>
          <a:prstGeom prst="rect">
            <a:avLst/>
          </a:prstGeom>
        </p:spPr>
        <p:txBody>
          <a:bodyPr wrap="square">
            <a:spAutoFit/>
          </a:bodyPr>
          <a:lstStyle/>
          <a:p>
            <a:pPr algn="ctr"/>
            <a:r>
              <a:rPr lang="es-CO" b="1" dirty="0">
                <a:solidFill>
                  <a:srgbClr val="FFC000"/>
                </a:solidFill>
              </a:rPr>
              <a:t># 265</a:t>
            </a:r>
          </a:p>
          <a:p>
            <a:pPr algn="ctr"/>
            <a:r>
              <a:rPr lang="es-CO" b="1" dirty="0">
                <a:solidFill>
                  <a:srgbClr val="00B050"/>
                </a:solidFill>
              </a:rPr>
              <a:t>$5.910</a:t>
            </a:r>
          </a:p>
        </p:txBody>
      </p:sp>
      <p:pic>
        <p:nvPicPr>
          <p:cNvPr id="76" name="Imagen 75">
            <a:extLst>
              <a:ext uri="{FF2B5EF4-FFF2-40B4-BE49-F238E27FC236}">
                <a16:creationId xmlns:a16="http://schemas.microsoft.com/office/drawing/2014/main" id="{F01A026A-E957-4485-ACFD-F5A0D5AEEE66}"/>
              </a:ext>
            </a:extLst>
          </p:cNvPr>
          <p:cNvPicPr>
            <a:picLocks noChangeAspect="1"/>
          </p:cNvPicPr>
          <p:nvPr/>
        </p:nvPicPr>
        <p:blipFill rotWithShape="1">
          <a:blip r:embed="rId11"/>
          <a:srcRect l="39262" t="41750" r="40805" b="23506"/>
          <a:stretch/>
        </p:blipFill>
        <p:spPr>
          <a:xfrm>
            <a:off x="1843210" y="5076241"/>
            <a:ext cx="659530" cy="646331"/>
          </a:xfrm>
          <a:prstGeom prst="rect">
            <a:avLst/>
          </a:prstGeom>
        </p:spPr>
      </p:pic>
    </p:spTree>
    <p:extLst>
      <p:ext uri="{BB962C8B-B14F-4D97-AF65-F5344CB8AC3E}">
        <p14:creationId xmlns:p14="http://schemas.microsoft.com/office/powerpoint/2010/main" val="3866382357"/>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23C167B0-9F18-4C16-A5F7-F2245C4FEB4E}"/>
              </a:ext>
            </a:extLst>
          </p:cNvPr>
          <p:cNvPicPr>
            <a:picLocks noChangeAspect="1"/>
          </p:cNvPicPr>
          <p:nvPr/>
        </p:nvPicPr>
        <p:blipFill rotWithShape="1">
          <a:blip r:embed="rId3"/>
          <a:srcRect l="3554" t="3520" r="8595" b="3477"/>
          <a:stretch/>
        </p:blipFill>
        <p:spPr>
          <a:xfrm>
            <a:off x="5991726" y="2156346"/>
            <a:ext cx="5422072" cy="3495982"/>
          </a:xfrm>
          <a:prstGeom prst="rect">
            <a:avLst/>
          </a:prstGeom>
        </p:spPr>
      </p:pic>
      <p:pic>
        <p:nvPicPr>
          <p:cNvPr id="148" name="Imagen 147">
            <a:extLst>
              <a:ext uri="{FF2B5EF4-FFF2-40B4-BE49-F238E27FC236}">
                <a16:creationId xmlns:a16="http://schemas.microsoft.com/office/drawing/2014/main" id="{F385B90D-277E-484C-87C5-6515B52C25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70" y="-2380"/>
            <a:ext cx="1921342" cy="1079014"/>
          </a:xfrm>
          <a:prstGeom prst="rect">
            <a:avLst/>
          </a:prstGeom>
        </p:spPr>
      </p:pic>
      <p:pic>
        <p:nvPicPr>
          <p:cNvPr id="149" name="Imagen 148">
            <a:extLst>
              <a:ext uri="{FF2B5EF4-FFF2-40B4-BE49-F238E27FC236}">
                <a16:creationId xmlns:a16="http://schemas.microsoft.com/office/drawing/2014/main" id="{06F52F66-9E0C-439A-A7A7-D005D67CD4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2706" y="37506"/>
            <a:ext cx="2430213" cy="941708"/>
          </a:xfrm>
          <a:prstGeom prst="rect">
            <a:avLst/>
          </a:prstGeom>
        </p:spPr>
      </p:pic>
      <p:pic>
        <p:nvPicPr>
          <p:cNvPr id="150" name="Imagen 149">
            <a:extLst>
              <a:ext uri="{FF2B5EF4-FFF2-40B4-BE49-F238E27FC236}">
                <a16:creationId xmlns:a16="http://schemas.microsoft.com/office/drawing/2014/main" id="{725B616E-98E1-4238-8B7F-71CDB0B582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09720" y="30161"/>
            <a:ext cx="2655647" cy="859343"/>
          </a:xfrm>
          <a:prstGeom prst="rect">
            <a:avLst/>
          </a:prstGeom>
        </p:spPr>
      </p:pic>
      <p:sp>
        <p:nvSpPr>
          <p:cNvPr id="151" name="CuadroTexto 3">
            <a:extLst>
              <a:ext uri="{FF2B5EF4-FFF2-40B4-BE49-F238E27FC236}">
                <a16:creationId xmlns:a16="http://schemas.microsoft.com/office/drawing/2014/main" id="{A884ACFE-00F9-4329-A2CF-6935EBE31D07}"/>
              </a:ext>
            </a:extLst>
          </p:cNvPr>
          <p:cNvSpPr txBox="1">
            <a:spLocks noChangeArrowheads="1"/>
          </p:cNvSpPr>
          <p:nvPr/>
        </p:nvSpPr>
        <p:spPr bwMode="auto">
          <a:xfrm>
            <a:off x="1787824" y="300204"/>
            <a:ext cx="51263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800" b="1" dirty="0">
                <a:solidFill>
                  <a:srgbClr val="002060"/>
                </a:solidFill>
              </a:rPr>
              <a:t>Gestión Total de Avalúos</a:t>
            </a:r>
          </a:p>
          <a:p>
            <a:pPr algn="ctr"/>
            <a:r>
              <a:rPr lang="es-CO" altLang="es-CO" sz="2000" b="1" dirty="0">
                <a:solidFill>
                  <a:srgbClr val="002060"/>
                </a:solidFill>
              </a:rPr>
              <a:t>01Ene18 - 10Dic18</a:t>
            </a:r>
            <a:endParaRPr lang="es-CO" altLang="es-CO" sz="2800" b="1" dirty="0">
              <a:solidFill>
                <a:srgbClr val="002060"/>
              </a:solidFill>
            </a:endParaRPr>
          </a:p>
        </p:txBody>
      </p:sp>
      <p:pic>
        <p:nvPicPr>
          <p:cNvPr id="2" name="Imagen 1">
            <a:extLst>
              <a:ext uri="{FF2B5EF4-FFF2-40B4-BE49-F238E27FC236}">
                <a16:creationId xmlns:a16="http://schemas.microsoft.com/office/drawing/2014/main" id="{0D72870E-856A-4511-AE32-AB64A5F95752}"/>
              </a:ext>
            </a:extLst>
          </p:cNvPr>
          <p:cNvPicPr>
            <a:picLocks noChangeAspect="1"/>
          </p:cNvPicPr>
          <p:nvPr/>
        </p:nvPicPr>
        <p:blipFill rotWithShape="1">
          <a:blip r:embed="rId7"/>
          <a:srcRect l="42928" t="41048" r="43289" b="23496"/>
          <a:stretch/>
        </p:blipFill>
        <p:spPr>
          <a:xfrm>
            <a:off x="181518" y="2832917"/>
            <a:ext cx="1190957" cy="1722483"/>
          </a:xfrm>
          <a:prstGeom prst="rect">
            <a:avLst/>
          </a:prstGeom>
        </p:spPr>
      </p:pic>
      <p:sp>
        <p:nvSpPr>
          <p:cNvPr id="65" name="Rectángulo 64">
            <a:extLst>
              <a:ext uri="{FF2B5EF4-FFF2-40B4-BE49-F238E27FC236}">
                <a16:creationId xmlns:a16="http://schemas.microsoft.com/office/drawing/2014/main" id="{BA039A98-7061-4E24-AA45-752C4D44CFA8}"/>
              </a:ext>
            </a:extLst>
          </p:cNvPr>
          <p:cNvSpPr/>
          <p:nvPr/>
        </p:nvSpPr>
        <p:spPr>
          <a:xfrm>
            <a:off x="1306966" y="3070928"/>
            <a:ext cx="1371599" cy="1261884"/>
          </a:xfrm>
          <a:prstGeom prst="rect">
            <a:avLst/>
          </a:prstGeom>
        </p:spPr>
        <p:txBody>
          <a:bodyPr wrap="square">
            <a:spAutoFit/>
          </a:bodyPr>
          <a:lstStyle/>
          <a:p>
            <a:pPr algn="ctr"/>
            <a:r>
              <a:rPr lang="es-CO" sz="3600" b="1" dirty="0">
                <a:solidFill>
                  <a:schemeClr val="accent1"/>
                </a:solidFill>
              </a:rPr>
              <a:t>2.348</a:t>
            </a:r>
          </a:p>
          <a:p>
            <a:pPr algn="ctr"/>
            <a:r>
              <a:rPr lang="es-ES" sz="2000" b="1" dirty="0">
                <a:solidFill>
                  <a:schemeClr val="accent1"/>
                </a:solidFill>
              </a:rPr>
              <a:t>Avalúos </a:t>
            </a:r>
          </a:p>
          <a:p>
            <a:pPr algn="ctr"/>
            <a:r>
              <a:rPr lang="es-ES" sz="2000" b="1" dirty="0">
                <a:solidFill>
                  <a:schemeClr val="accent1"/>
                </a:solidFill>
              </a:rPr>
              <a:t>Realizados</a:t>
            </a:r>
            <a:endParaRPr lang="es-CO" sz="2000" b="1" dirty="0">
              <a:solidFill>
                <a:schemeClr val="accent1"/>
              </a:solidFill>
            </a:endParaRPr>
          </a:p>
        </p:txBody>
      </p:sp>
      <p:sp>
        <p:nvSpPr>
          <p:cNvPr id="67" name="Rectángulo 66">
            <a:extLst>
              <a:ext uri="{FF2B5EF4-FFF2-40B4-BE49-F238E27FC236}">
                <a16:creationId xmlns:a16="http://schemas.microsoft.com/office/drawing/2014/main" id="{78D740E7-B958-430D-A525-2B0ABAC5F602}"/>
              </a:ext>
            </a:extLst>
          </p:cNvPr>
          <p:cNvSpPr/>
          <p:nvPr/>
        </p:nvSpPr>
        <p:spPr>
          <a:xfrm>
            <a:off x="3870147" y="2258172"/>
            <a:ext cx="2658313" cy="646331"/>
          </a:xfrm>
          <a:prstGeom prst="rect">
            <a:avLst/>
          </a:prstGeom>
        </p:spPr>
        <p:txBody>
          <a:bodyPr wrap="square">
            <a:spAutoFit/>
          </a:bodyPr>
          <a:lstStyle/>
          <a:p>
            <a:r>
              <a:rPr lang="es-CO" b="1" dirty="0">
                <a:solidFill>
                  <a:srgbClr val="FFC000"/>
                </a:solidFill>
              </a:rPr>
              <a:t>Extintos:		437</a:t>
            </a:r>
          </a:p>
          <a:p>
            <a:r>
              <a:rPr lang="es-CO" b="1" dirty="0">
                <a:solidFill>
                  <a:srgbClr val="00B050"/>
                </a:solidFill>
              </a:rPr>
              <a:t>Enajenación:	928</a:t>
            </a:r>
          </a:p>
        </p:txBody>
      </p:sp>
      <p:sp>
        <p:nvSpPr>
          <p:cNvPr id="74" name="Rectángulo 73">
            <a:extLst>
              <a:ext uri="{FF2B5EF4-FFF2-40B4-BE49-F238E27FC236}">
                <a16:creationId xmlns:a16="http://schemas.microsoft.com/office/drawing/2014/main" id="{6AF968BF-EAFC-4029-81E6-F914E829E454}"/>
              </a:ext>
            </a:extLst>
          </p:cNvPr>
          <p:cNvSpPr/>
          <p:nvPr/>
        </p:nvSpPr>
        <p:spPr>
          <a:xfrm>
            <a:off x="3870146" y="3394003"/>
            <a:ext cx="2658313" cy="646331"/>
          </a:xfrm>
          <a:prstGeom prst="rect">
            <a:avLst/>
          </a:prstGeom>
        </p:spPr>
        <p:txBody>
          <a:bodyPr wrap="square">
            <a:spAutoFit/>
          </a:bodyPr>
          <a:lstStyle/>
          <a:p>
            <a:r>
              <a:rPr lang="es-CO" b="1" dirty="0">
                <a:solidFill>
                  <a:srgbClr val="FFC000"/>
                </a:solidFill>
              </a:rPr>
              <a:t>Extintos:		    6</a:t>
            </a:r>
          </a:p>
          <a:p>
            <a:r>
              <a:rPr lang="es-CO" b="1" dirty="0">
                <a:solidFill>
                  <a:srgbClr val="00B050"/>
                </a:solidFill>
              </a:rPr>
              <a:t>Enajenación:	    0</a:t>
            </a:r>
          </a:p>
        </p:txBody>
      </p:sp>
      <p:sp>
        <p:nvSpPr>
          <p:cNvPr id="75" name="Rectángulo 74">
            <a:extLst>
              <a:ext uri="{FF2B5EF4-FFF2-40B4-BE49-F238E27FC236}">
                <a16:creationId xmlns:a16="http://schemas.microsoft.com/office/drawing/2014/main" id="{C8F6CE3F-86F1-47B4-9CBA-0C17144DC808}"/>
              </a:ext>
            </a:extLst>
          </p:cNvPr>
          <p:cNvSpPr/>
          <p:nvPr/>
        </p:nvSpPr>
        <p:spPr>
          <a:xfrm>
            <a:off x="3870145" y="4746530"/>
            <a:ext cx="2658313" cy="646331"/>
          </a:xfrm>
          <a:prstGeom prst="rect">
            <a:avLst/>
          </a:prstGeom>
        </p:spPr>
        <p:txBody>
          <a:bodyPr wrap="square">
            <a:spAutoFit/>
          </a:bodyPr>
          <a:lstStyle/>
          <a:p>
            <a:r>
              <a:rPr lang="es-CO" b="1" dirty="0">
                <a:solidFill>
                  <a:srgbClr val="FFC000"/>
                </a:solidFill>
              </a:rPr>
              <a:t>Extintos:		109</a:t>
            </a:r>
          </a:p>
          <a:p>
            <a:r>
              <a:rPr lang="es-CO" b="1" dirty="0">
                <a:solidFill>
                  <a:srgbClr val="00B050"/>
                </a:solidFill>
              </a:rPr>
              <a:t>Enajenación:	868</a:t>
            </a:r>
          </a:p>
        </p:txBody>
      </p:sp>
      <p:cxnSp>
        <p:nvCxnSpPr>
          <p:cNvPr id="92" name="Conector recto 91">
            <a:extLst>
              <a:ext uri="{FF2B5EF4-FFF2-40B4-BE49-F238E27FC236}">
                <a16:creationId xmlns:a16="http://schemas.microsoft.com/office/drawing/2014/main" id="{D00D5FE6-E834-4A16-8C5E-CE77C8980777}"/>
              </a:ext>
            </a:extLst>
          </p:cNvPr>
          <p:cNvCxnSpPr>
            <a:cxnSpLocks/>
          </p:cNvCxnSpPr>
          <p:nvPr/>
        </p:nvCxnSpPr>
        <p:spPr>
          <a:xfrm>
            <a:off x="6181847" y="1131201"/>
            <a:ext cx="0" cy="5174065"/>
          </a:xfrm>
          <a:prstGeom prst="line">
            <a:avLst/>
          </a:prstGeom>
        </p:spPr>
        <p:style>
          <a:lnRef idx="2">
            <a:schemeClr val="accent1"/>
          </a:lnRef>
          <a:fillRef idx="0">
            <a:schemeClr val="accent1"/>
          </a:fillRef>
          <a:effectRef idx="1">
            <a:schemeClr val="accent1"/>
          </a:effectRef>
          <a:fontRef idx="minor">
            <a:schemeClr val="tx1"/>
          </a:fontRef>
        </p:style>
      </p:cxnSp>
      <p:pic>
        <p:nvPicPr>
          <p:cNvPr id="93" name="Picture 2" descr="Buildings premium icon">
            <a:extLst>
              <a:ext uri="{FF2B5EF4-FFF2-40B4-BE49-F238E27FC236}">
                <a16:creationId xmlns:a16="http://schemas.microsoft.com/office/drawing/2014/main" id="{861F0D08-00DE-4E84-8B60-8D0CC329F0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75335" y="1878810"/>
            <a:ext cx="955974" cy="954107"/>
          </a:xfrm>
          <a:prstGeom prst="rect">
            <a:avLst/>
          </a:prstGeom>
          <a:noFill/>
          <a:extLst>
            <a:ext uri="{909E8E84-426E-40DD-AFC4-6F175D3DCCD1}">
              <a14:hiddenFill xmlns:a14="http://schemas.microsoft.com/office/drawing/2010/main">
                <a:solidFill>
                  <a:srgbClr val="FFFFFF"/>
                </a:solidFill>
              </a14:hiddenFill>
            </a:ext>
          </a:extLst>
        </p:spPr>
      </p:pic>
      <p:pic>
        <p:nvPicPr>
          <p:cNvPr id="94" name="Imagen 93">
            <a:extLst>
              <a:ext uri="{FF2B5EF4-FFF2-40B4-BE49-F238E27FC236}">
                <a16:creationId xmlns:a16="http://schemas.microsoft.com/office/drawing/2014/main" id="{D385414F-4729-45CD-99D2-10B1F7C45E78}"/>
              </a:ext>
            </a:extLst>
          </p:cNvPr>
          <p:cNvPicPr>
            <a:picLocks noChangeAspect="1"/>
          </p:cNvPicPr>
          <p:nvPr/>
        </p:nvPicPr>
        <p:blipFill rotWithShape="1">
          <a:blip r:embed="rId9"/>
          <a:srcRect l="39617" t="40697" r="40888" b="23847"/>
          <a:stretch/>
        </p:blipFill>
        <p:spPr>
          <a:xfrm>
            <a:off x="2941633" y="3115167"/>
            <a:ext cx="824784" cy="843356"/>
          </a:xfrm>
          <a:prstGeom prst="rect">
            <a:avLst/>
          </a:prstGeom>
        </p:spPr>
      </p:pic>
      <p:pic>
        <p:nvPicPr>
          <p:cNvPr id="95" name="Imagen 94">
            <a:extLst>
              <a:ext uri="{FF2B5EF4-FFF2-40B4-BE49-F238E27FC236}">
                <a16:creationId xmlns:a16="http://schemas.microsoft.com/office/drawing/2014/main" id="{B3E23702-BD1E-49E5-82A8-B66059EBEBB3}"/>
              </a:ext>
            </a:extLst>
          </p:cNvPr>
          <p:cNvPicPr>
            <a:picLocks noChangeAspect="1"/>
          </p:cNvPicPr>
          <p:nvPr/>
        </p:nvPicPr>
        <p:blipFill rotWithShape="1">
          <a:blip r:embed="rId10"/>
          <a:srcRect l="39607" t="44307" r="40494" b="26772"/>
          <a:stretch/>
        </p:blipFill>
        <p:spPr>
          <a:xfrm>
            <a:off x="2941633" y="4541564"/>
            <a:ext cx="824784" cy="851297"/>
          </a:xfrm>
          <a:prstGeom prst="rect">
            <a:avLst/>
          </a:prstGeom>
        </p:spPr>
      </p:pic>
      <p:sp>
        <p:nvSpPr>
          <p:cNvPr id="96" name="Rectángulo 95">
            <a:extLst>
              <a:ext uri="{FF2B5EF4-FFF2-40B4-BE49-F238E27FC236}">
                <a16:creationId xmlns:a16="http://schemas.microsoft.com/office/drawing/2014/main" id="{D5489D97-419A-4088-A141-2EE79B47CE54}"/>
              </a:ext>
            </a:extLst>
          </p:cNvPr>
          <p:cNvSpPr/>
          <p:nvPr/>
        </p:nvSpPr>
        <p:spPr>
          <a:xfrm>
            <a:off x="2875335" y="2821071"/>
            <a:ext cx="955974" cy="276999"/>
          </a:xfrm>
          <a:prstGeom prst="rect">
            <a:avLst/>
          </a:prstGeom>
        </p:spPr>
        <p:txBody>
          <a:bodyPr wrap="square">
            <a:spAutoFit/>
          </a:bodyPr>
          <a:lstStyle/>
          <a:p>
            <a:pPr algn="ctr"/>
            <a:r>
              <a:rPr lang="es-ES" sz="1200" b="1" dirty="0"/>
              <a:t>Inmuebles</a:t>
            </a:r>
            <a:endParaRPr lang="es-CO" sz="1200" b="1" dirty="0"/>
          </a:p>
        </p:txBody>
      </p:sp>
      <p:sp>
        <p:nvSpPr>
          <p:cNvPr id="98" name="Rectángulo 97">
            <a:extLst>
              <a:ext uri="{FF2B5EF4-FFF2-40B4-BE49-F238E27FC236}">
                <a16:creationId xmlns:a16="http://schemas.microsoft.com/office/drawing/2014/main" id="{0B1A7CA3-EA1F-4C48-871D-99A3BCF69E4C}"/>
              </a:ext>
            </a:extLst>
          </p:cNvPr>
          <p:cNvSpPr/>
          <p:nvPr/>
        </p:nvSpPr>
        <p:spPr>
          <a:xfrm>
            <a:off x="2594560" y="3995598"/>
            <a:ext cx="1517523" cy="276999"/>
          </a:xfrm>
          <a:prstGeom prst="rect">
            <a:avLst/>
          </a:prstGeom>
        </p:spPr>
        <p:txBody>
          <a:bodyPr wrap="square">
            <a:spAutoFit/>
          </a:bodyPr>
          <a:lstStyle/>
          <a:p>
            <a:pPr algn="ctr"/>
            <a:r>
              <a:rPr lang="es-ES" sz="1200" b="1" dirty="0"/>
              <a:t>Inmuebles Sociales</a:t>
            </a:r>
            <a:endParaRPr lang="es-CO" sz="1200" b="1" dirty="0"/>
          </a:p>
        </p:txBody>
      </p:sp>
      <p:sp>
        <p:nvSpPr>
          <p:cNvPr id="102" name="Rectángulo 101">
            <a:extLst>
              <a:ext uri="{FF2B5EF4-FFF2-40B4-BE49-F238E27FC236}">
                <a16:creationId xmlns:a16="http://schemas.microsoft.com/office/drawing/2014/main" id="{26747285-7DEB-478B-894F-E5E24578DD72}"/>
              </a:ext>
            </a:extLst>
          </p:cNvPr>
          <p:cNvSpPr/>
          <p:nvPr/>
        </p:nvSpPr>
        <p:spPr>
          <a:xfrm>
            <a:off x="2604227" y="5375329"/>
            <a:ext cx="1517523" cy="276999"/>
          </a:xfrm>
          <a:prstGeom prst="rect">
            <a:avLst/>
          </a:prstGeom>
        </p:spPr>
        <p:txBody>
          <a:bodyPr wrap="square">
            <a:spAutoFit/>
          </a:bodyPr>
          <a:lstStyle/>
          <a:p>
            <a:pPr algn="ctr"/>
            <a:r>
              <a:rPr lang="es-ES" sz="1200" b="1" dirty="0"/>
              <a:t>Muebles</a:t>
            </a:r>
            <a:endParaRPr lang="es-CO" sz="1200" b="1" dirty="0"/>
          </a:p>
        </p:txBody>
      </p:sp>
      <p:cxnSp>
        <p:nvCxnSpPr>
          <p:cNvPr id="19" name="Conector recto 18">
            <a:extLst>
              <a:ext uri="{FF2B5EF4-FFF2-40B4-BE49-F238E27FC236}">
                <a16:creationId xmlns:a16="http://schemas.microsoft.com/office/drawing/2014/main" id="{638C1125-BA2C-4E18-9D2F-ACFF6CA7C939}"/>
              </a:ext>
            </a:extLst>
          </p:cNvPr>
          <p:cNvCxnSpPr/>
          <p:nvPr/>
        </p:nvCxnSpPr>
        <p:spPr>
          <a:xfrm flipV="1">
            <a:off x="8488908" y="4299893"/>
            <a:ext cx="0" cy="1120264"/>
          </a:xfrm>
          <a:prstGeom prst="line">
            <a:avLst/>
          </a:prstGeom>
          <a:ln w="952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1" name="Conector recto 20">
            <a:extLst>
              <a:ext uri="{FF2B5EF4-FFF2-40B4-BE49-F238E27FC236}">
                <a16:creationId xmlns:a16="http://schemas.microsoft.com/office/drawing/2014/main" id="{365DA256-D626-4112-9898-E5AE5E9C7D4C}"/>
              </a:ext>
            </a:extLst>
          </p:cNvPr>
          <p:cNvCxnSpPr>
            <a:cxnSpLocks/>
          </p:cNvCxnSpPr>
          <p:nvPr/>
        </p:nvCxnSpPr>
        <p:spPr>
          <a:xfrm>
            <a:off x="8475260" y="4319164"/>
            <a:ext cx="2688609" cy="0"/>
          </a:xfrm>
          <a:prstGeom prst="line">
            <a:avLst/>
          </a:prstGeom>
          <a:ln w="952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4" name="Conector recto 23">
            <a:extLst>
              <a:ext uri="{FF2B5EF4-FFF2-40B4-BE49-F238E27FC236}">
                <a16:creationId xmlns:a16="http://schemas.microsoft.com/office/drawing/2014/main" id="{F681A76B-7FC2-4054-BB28-5BF676ADE90B}"/>
              </a:ext>
            </a:extLst>
          </p:cNvPr>
          <p:cNvCxnSpPr/>
          <p:nvPr/>
        </p:nvCxnSpPr>
        <p:spPr>
          <a:xfrm>
            <a:off x="11163869" y="4332812"/>
            <a:ext cx="0" cy="736883"/>
          </a:xfrm>
          <a:prstGeom prst="line">
            <a:avLst/>
          </a:prstGeom>
          <a:ln w="952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5" name="CuadroTexto 24">
            <a:extLst>
              <a:ext uri="{FF2B5EF4-FFF2-40B4-BE49-F238E27FC236}">
                <a16:creationId xmlns:a16="http://schemas.microsoft.com/office/drawing/2014/main" id="{B396D3C8-C245-449F-899A-49D6383D6986}"/>
              </a:ext>
            </a:extLst>
          </p:cNvPr>
          <p:cNvSpPr txBox="1"/>
          <p:nvPr/>
        </p:nvSpPr>
        <p:spPr>
          <a:xfrm>
            <a:off x="8488908" y="3932144"/>
            <a:ext cx="2674961" cy="369332"/>
          </a:xfrm>
          <a:prstGeom prst="rect">
            <a:avLst/>
          </a:prstGeom>
          <a:noFill/>
        </p:spPr>
        <p:txBody>
          <a:bodyPr wrap="square" rtlCol="0">
            <a:spAutoFit/>
          </a:bodyPr>
          <a:lstStyle/>
          <a:p>
            <a:pPr algn="ctr"/>
            <a:r>
              <a:rPr lang="es-ES" b="1" dirty="0"/>
              <a:t>1.180</a:t>
            </a:r>
            <a:endParaRPr lang="es-CO" b="1" dirty="0"/>
          </a:p>
        </p:txBody>
      </p:sp>
      <p:cxnSp>
        <p:nvCxnSpPr>
          <p:cNvPr id="27" name="Conector recto 26">
            <a:extLst>
              <a:ext uri="{FF2B5EF4-FFF2-40B4-BE49-F238E27FC236}">
                <a16:creationId xmlns:a16="http://schemas.microsoft.com/office/drawing/2014/main" id="{78E3533B-1EED-4E0A-B570-81521E465842}"/>
              </a:ext>
            </a:extLst>
          </p:cNvPr>
          <p:cNvCxnSpPr>
            <a:cxnSpLocks/>
            <a:endCxn id="25" idx="0"/>
          </p:cNvCxnSpPr>
          <p:nvPr/>
        </p:nvCxnSpPr>
        <p:spPr>
          <a:xfrm>
            <a:off x="8317033" y="3252830"/>
            <a:ext cx="1509356" cy="679314"/>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38048143"/>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Imagen 147">
            <a:extLst>
              <a:ext uri="{FF2B5EF4-FFF2-40B4-BE49-F238E27FC236}">
                <a16:creationId xmlns:a16="http://schemas.microsoft.com/office/drawing/2014/main" id="{F385B90D-277E-484C-87C5-6515B52C2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70" y="-2380"/>
            <a:ext cx="1921342" cy="1079014"/>
          </a:xfrm>
          <a:prstGeom prst="rect">
            <a:avLst/>
          </a:prstGeom>
        </p:spPr>
      </p:pic>
      <p:pic>
        <p:nvPicPr>
          <p:cNvPr id="149" name="Imagen 148">
            <a:extLst>
              <a:ext uri="{FF2B5EF4-FFF2-40B4-BE49-F238E27FC236}">
                <a16:creationId xmlns:a16="http://schemas.microsoft.com/office/drawing/2014/main" id="{06F52F66-9E0C-439A-A7A7-D005D67CD4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2706" y="37506"/>
            <a:ext cx="2430213" cy="941708"/>
          </a:xfrm>
          <a:prstGeom prst="rect">
            <a:avLst/>
          </a:prstGeom>
        </p:spPr>
      </p:pic>
      <p:pic>
        <p:nvPicPr>
          <p:cNvPr id="150" name="Imagen 149">
            <a:extLst>
              <a:ext uri="{FF2B5EF4-FFF2-40B4-BE49-F238E27FC236}">
                <a16:creationId xmlns:a16="http://schemas.microsoft.com/office/drawing/2014/main" id="{725B616E-98E1-4238-8B7F-71CDB0B582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9720" y="30161"/>
            <a:ext cx="2655647" cy="859343"/>
          </a:xfrm>
          <a:prstGeom prst="rect">
            <a:avLst/>
          </a:prstGeom>
        </p:spPr>
      </p:pic>
      <p:sp>
        <p:nvSpPr>
          <p:cNvPr id="151" name="CuadroTexto 3">
            <a:extLst>
              <a:ext uri="{FF2B5EF4-FFF2-40B4-BE49-F238E27FC236}">
                <a16:creationId xmlns:a16="http://schemas.microsoft.com/office/drawing/2014/main" id="{A884ACFE-00F9-4329-A2CF-6935EBE31D07}"/>
              </a:ext>
            </a:extLst>
          </p:cNvPr>
          <p:cNvSpPr txBox="1">
            <a:spLocks noChangeArrowheads="1"/>
          </p:cNvSpPr>
          <p:nvPr/>
        </p:nvSpPr>
        <p:spPr bwMode="auto">
          <a:xfrm>
            <a:off x="1787824" y="300204"/>
            <a:ext cx="51263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s-CO" altLang="es-CO" sz="2800" b="1" dirty="0">
                <a:solidFill>
                  <a:srgbClr val="002060"/>
                </a:solidFill>
              </a:rPr>
              <a:t>Gestión Total de SAE</a:t>
            </a:r>
          </a:p>
          <a:p>
            <a:pPr algn="ctr"/>
            <a:r>
              <a:rPr lang="es-CO" altLang="es-CO" sz="2000" b="1" dirty="0">
                <a:solidFill>
                  <a:srgbClr val="002060"/>
                </a:solidFill>
              </a:rPr>
              <a:t>01Ene18 - 10Dic18</a:t>
            </a:r>
            <a:endParaRPr lang="es-CO" altLang="es-CO" sz="2800" b="1" dirty="0">
              <a:solidFill>
                <a:srgbClr val="002060"/>
              </a:solidFill>
            </a:endParaRPr>
          </a:p>
        </p:txBody>
      </p:sp>
      <p:sp>
        <p:nvSpPr>
          <p:cNvPr id="32" name="Rectángulo 31">
            <a:extLst>
              <a:ext uri="{FF2B5EF4-FFF2-40B4-BE49-F238E27FC236}">
                <a16:creationId xmlns:a16="http://schemas.microsoft.com/office/drawing/2014/main" id="{1E70C8D0-3319-4D24-B685-36DD674B3822}"/>
              </a:ext>
            </a:extLst>
          </p:cNvPr>
          <p:cNvSpPr/>
          <p:nvPr/>
        </p:nvSpPr>
        <p:spPr>
          <a:xfrm>
            <a:off x="87933" y="2243678"/>
            <a:ext cx="4792007" cy="1569660"/>
          </a:xfrm>
          <a:prstGeom prst="rect">
            <a:avLst/>
          </a:prstGeom>
        </p:spPr>
        <p:txBody>
          <a:bodyPr wrap="square">
            <a:spAutoFit/>
          </a:bodyPr>
          <a:lstStyle/>
          <a:p>
            <a:pPr algn="ctr"/>
            <a:r>
              <a:rPr lang="es-CO" sz="4800" b="1" dirty="0"/>
              <a:t>RECAUDO </a:t>
            </a:r>
          </a:p>
          <a:p>
            <a:pPr algn="ctr"/>
            <a:r>
              <a:rPr lang="es-CO" sz="4800" b="1" dirty="0"/>
              <a:t>EFECTIVO</a:t>
            </a:r>
          </a:p>
        </p:txBody>
      </p:sp>
      <p:sp>
        <p:nvSpPr>
          <p:cNvPr id="38" name="Rectángulo 37">
            <a:extLst>
              <a:ext uri="{FF2B5EF4-FFF2-40B4-BE49-F238E27FC236}">
                <a16:creationId xmlns:a16="http://schemas.microsoft.com/office/drawing/2014/main" id="{4672C0B2-F55C-4FE7-B963-31E40C3B3B83}"/>
              </a:ext>
            </a:extLst>
          </p:cNvPr>
          <p:cNvSpPr/>
          <p:nvPr/>
        </p:nvSpPr>
        <p:spPr>
          <a:xfrm>
            <a:off x="0" y="4026191"/>
            <a:ext cx="4850072" cy="1015663"/>
          </a:xfrm>
          <a:prstGeom prst="rect">
            <a:avLst/>
          </a:prstGeom>
        </p:spPr>
        <p:txBody>
          <a:bodyPr wrap="square">
            <a:spAutoFit/>
          </a:bodyPr>
          <a:lstStyle/>
          <a:p>
            <a:pPr algn="ctr"/>
            <a:r>
              <a:rPr lang="es-CO" sz="6000" b="1" dirty="0">
                <a:solidFill>
                  <a:schemeClr val="accent1"/>
                </a:solidFill>
              </a:rPr>
              <a:t>$554.644</a:t>
            </a:r>
          </a:p>
        </p:txBody>
      </p:sp>
      <p:sp>
        <p:nvSpPr>
          <p:cNvPr id="39" name="Rectángulo 38">
            <a:extLst>
              <a:ext uri="{FF2B5EF4-FFF2-40B4-BE49-F238E27FC236}">
                <a16:creationId xmlns:a16="http://schemas.microsoft.com/office/drawing/2014/main" id="{6E5A4C19-6A84-44E0-9398-B98FB6B106D7}"/>
              </a:ext>
            </a:extLst>
          </p:cNvPr>
          <p:cNvSpPr/>
          <p:nvPr/>
        </p:nvSpPr>
        <p:spPr>
          <a:xfrm>
            <a:off x="3790506" y="3991795"/>
            <a:ext cx="4947876" cy="1015663"/>
          </a:xfrm>
          <a:prstGeom prst="rect">
            <a:avLst/>
          </a:prstGeom>
        </p:spPr>
        <p:txBody>
          <a:bodyPr wrap="square">
            <a:spAutoFit/>
          </a:bodyPr>
          <a:lstStyle/>
          <a:p>
            <a:pPr algn="ctr"/>
            <a:r>
              <a:rPr lang="es-CO" sz="6000" b="1" dirty="0">
                <a:solidFill>
                  <a:schemeClr val="accent1"/>
                </a:solidFill>
              </a:rPr>
              <a:t>$76.484</a:t>
            </a:r>
          </a:p>
        </p:txBody>
      </p:sp>
      <p:sp>
        <p:nvSpPr>
          <p:cNvPr id="53" name="Rectángulo 52">
            <a:extLst>
              <a:ext uri="{FF2B5EF4-FFF2-40B4-BE49-F238E27FC236}">
                <a16:creationId xmlns:a16="http://schemas.microsoft.com/office/drawing/2014/main" id="{AFBB6DA8-1911-43A1-89FC-7B2EB2565A70}"/>
              </a:ext>
            </a:extLst>
          </p:cNvPr>
          <p:cNvSpPr/>
          <p:nvPr/>
        </p:nvSpPr>
        <p:spPr>
          <a:xfrm>
            <a:off x="184062" y="6567614"/>
            <a:ext cx="1975221" cy="276999"/>
          </a:xfrm>
          <a:prstGeom prst="rect">
            <a:avLst/>
          </a:prstGeom>
        </p:spPr>
        <p:txBody>
          <a:bodyPr wrap="none">
            <a:spAutoFit/>
          </a:bodyPr>
          <a:lstStyle/>
          <a:p>
            <a:pPr algn="ctr">
              <a:defRPr/>
            </a:pPr>
            <a:r>
              <a:rPr lang="es-ES" sz="1200" b="1" dirty="0">
                <a:solidFill>
                  <a:srgbClr val="000A8B"/>
                </a:solidFill>
              </a:rPr>
              <a:t>(</a:t>
            </a:r>
            <a:r>
              <a:rPr lang="es-ES" sz="1200" b="1" i="1" dirty="0">
                <a:solidFill>
                  <a:srgbClr val="000A8B"/>
                </a:solidFill>
              </a:rPr>
              <a:t>Cifras en miles de millones</a:t>
            </a:r>
            <a:r>
              <a:rPr lang="es-ES" sz="1200" b="1" dirty="0">
                <a:solidFill>
                  <a:srgbClr val="000A8B"/>
                </a:solidFill>
              </a:rPr>
              <a:t>)</a:t>
            </a:r>
          </a:p>
        </p:txBody>
      </p:sp>
      <p:sp>
        <p:nvSpPr>
          <p:cNvPr id="64" name="Rectángulo 63">
            <a:extLst>
              <a:ext uri="{FF2B5EF4-FFF2-40B4-BE49-F238E27FC236}">
                <a16:creationId xmlns:a16="http://schemas.microsoft.com/office/drawing/2014/main" id="{4CFEEB14-0326-4ED6-8C1C-301A59067FC7}"/>
              </a:ext>
            </a:extLst>
          </p:cNvPr>
          <p:cNvSpPr/>
          <p:nvPr/>
        </p:nvSpPr>
        <p:spPr>
          <a:xfrm>
            <a:off x="3937712" y="2281723"/>
            <a:ext cx="4792007" cy="1569660"/>
          </a:xfrm>
          <a:prstGeom prst="rect">
            <a:avLst/>
          </a:prstGeom>
        </p:spPr>
        <p:txBody>
          <a:bodyPr wrap="square">
            <a:spAutoFit/>
          </a:bodyPr>
          <a:lstStyle/>
          <a:p>
            <a:pPr algn="ctr"/>
            <a:r>
              <a:rPr lang="es-CO" sz="4800" b="1" dirty="0"/>
              <a:t>RECAUDO </a:t>
            </a:r>
          </a:p>
          <a:p>
            <a:pPr algn="ctr"/>
            <a:r>
              <a:rPr lang="es-CO" sz="4800" b="1" dirty="0"/>
              <a:t>EN TRAMITE</a:t>
            </a:r>
          </a:p>
        </p:txBody>
      </p:sp>
      <p:sp>
        <p:nvSpPr>
          <p:cNvPr id="66" name="Rectángulo 65">
            <a:extLst>
              <a:ext uri="{FF2B5EF4-FFF2-40B4-BE49-F238E27FC236}">
                <a16:creationId xmlns:a16="http://schemas.microsoft.com/office/drawing/2014/main" id="{CAEF820C-D4F6-489D-AC91-5E63BFCEBAEC}"/>
              </a:ext>
            </a:extLst>
          </p:cNvPr>
          <p:cNvSpPr/>
          <p:nvPr/>
        </p:nvSpPr>
        <p:spPr>
          <a:xfrm>
            <a:off x="7758917" y="4010261"/>
            <a:ext cx="4947876" cy="1015663"/>
          </a:xfrm>
          <a:prstGeom prst="rect">
            <a:avLst/>
          </a:prstGeom>
        </p:spPr>
        <p:txBody>
          <a:bodyPr wrap="square">
            <a:spAutoFit/>
          </a:bodyPr>
          <a:lstStyle/>
          <a:p>
            <a:pPr algn="ctr"/>
            <a:r>
              <a:rPr lang="es-CO" sz="6000" b="1" dirty="0">
                <a:solidFill>
                  <a:schemeClr val="accent1"/>
                </a:solidFill>
              </a:rPr>
              <a:t>$533.137</a:t>
            </a:r>
          </a:p>
        </p:txBody>
      </p:sp>
      <p:sp>
        <p:nvSpPr>
          <p:cNvPr id="69" name="Rectángulo 68">
            <a:extLst>
              <a:ext uri="{FF2B5EF4-FFF2-40B4-BE49-F238E27FC236}">
                <a16:creationId xmlns:a16="http://schemas.microsoft.com/office/drawing/2014/main" id="{AF1F43E2-1413-4A57-A261-CFA1FEA34A69}"/>
              </a:ext>
            </a:extLst>
          </p:cNvPr>
          <p:cNvSpPr/>
          <p:nvPr/>
        </p:nvSpPr>
        <p:spPr>
          <a:xfrm>
            <a:off x="7845548" y="2279774"/>
            <a:ext cx="4792007" cy="1569660"/>
          </a:xfrm>
          <a:prstGeom prst="rect">
            <a:avLst/>
          </a:prstGeom>
        </p:spPr>
        <p:txBody>
          <a:bodyPr wrap="square">
            <a:spAutoFit/>
          </a:bodyPr>
          <a:lstStyle/>
          <a:p>
            <a:pPr algn="ctr"/>
            <a:r>
              <a:rPr lang="es-CO" sz="4800" b="1" dirty="0"/>
              <a:t>EN VENTA</a:t>
            </a:r>
          </a:p>
          <a:p>
            <a:pPr algn="ctr"/>
            <a:r>
              <a:rPr lang="es-ES" sz="4800" b="1" dirty="0"/>
              <a:t>C</a:t>
            </a:r>
            <a:r>
              <a:rPr lang="es-CO" sz="4800" b="1" dirty="0"/>
              <a:t>ISA</a:t>
            </a:r>
          </a:p>
        </p:txBody>
      </p:sp>
      <p:cxnSp>
        <p:nvCxnSpPr>
          <p:cNvPr id="13" name="Conector recto 12">
            <a:extLst>
              <a:ext uri="{FF2B5EF4-FFF2-40B4-BE49-F238E27FC236}">
                <a16:creationId xmlns:a16="http://schemas.microsoft.com/office/drawing/2014/main" id="{16898839-90BB-4809-9A6E-2B89AD5B8A63}"/>
              </a:ext>
            </a:extLst>
          </p:cNvPr>
          <p:cNvCxnSpPr/>
          <p:nvPr/>
        </p:nvCxnSpPr>
        <p:spPr>
          <a:xfrm>
            <a:off x="4355432" y="2562726"/>
            <a:ext cx="0" cy="2189748"/>
          </a:xfrm>
          <a:prstGeom prst="line">
            <a:avLst/>
          </a:prstGeom>
        </p:spPr>
        <p:style>
          <a:lnRef idx="2">
            <a:schemeClr val="accent1"/>
          </a:lnRef>
          <a:fillRef idx="0">
            <a:schemeClr val="accent1"/>
          </a:fillRef>
          <a:effectRef idx="1">
            <a:schemeClr val="accent1"/>
          </a:effectRef>
          <a:fontRef idx="minor">
            <a:schemeClr val="tx1"/>
          </a:fontRef>
        </p:style>
      </p:cxnSp>
      <p:cxnSp>
        <p:nvCxnSpPr>
          <p:cNvPr id="78" name="Conector recto 77">
            <a:extLst>
              <a:ext uri="{FF2B5EF4-FFF2-40B4-BE49-F238E27FC236}">
                <a16:creationId xmlns:a16="http://schemas.microsoft.com/office/drawing/2014/main" id="{395078EF-5636-4F77-AD20-2D65053D7CFC}"/>
              </a:ext>
            </a:extLst>
          </p:cNvPr>
          <p:cNvCxnSpPr/>
          <p:nvPr/>
        </p:nvCxnSpPr>
        <p:spPr>
          <a:xfrm>
            <a:off x="8394032" y="2562726"/>
            <a:ext cx="0" cy="2189748"/>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4464330"/>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26365" cy="1250313"/>
          </a:xfrm>
          <a:prstGeom prst="rect">
            <a:avLst/>
          </a:prstGeom>
        </p:spPr>
      </p:pic>
      <p:cxnSp>
        <p:nvCxnSpPr>
          <p:cNvPr id="6" name="Conector recto 5">
            <a:extLst>
              <a:ext uri="{FF2B5EF4-FFF2-40B4-BE49-F238E27FC236}">
                <a16:creationId xmlns:a16="http://schemas.microsoft.com/office/drawing/2014/main" id="{E4BA7180-0D8F-482E-8FD2-6CED70E3B2AE}"/>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8A49D64B-1550-4362-BD23-A9A8A5302519}"/>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822AF717-B222-45F9-A86C-6284B8C13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629" y="11243"/>
            <a:ext cx="3012661" cy="1167406"/>
          </a:xfrm>
          <a:prstGeom prst="rect">
            <a:avLst/>
          </a:prstGeom>
        </p:spPr>
      </p:pic>
      <p:pic>
        <p:nvPicPr>
          <p:cNvPr id="12" name="Imagen 11">
            <a:extLst>
              <a:ext uri="{FF2B5EF4-FFF2-40B4-BE49-F238E27FC236}">
                <a16:creationId xmlns:a16="http://schemas.microsoft.com/office/drawing/2014/main" id="{7F96D2BA-1086-428A-8393-A7DCC59B2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290" y="0"/>
            <a:ext cx="3609009" cy="1167842"/>
          </a:xfrm>
          <a:prstGeom prst="rect">
            <a:avLst/>
          </a:prstGeom>
        </p:spPr>
      </p:pic>
      <p:pic>
        <p:nvPicPr>
          <p:cNvPr id="9" name="Imagen 8">
            <a:extLst>
              <a:ext uri="{FF2B5EF4-FFF2-40B4-BE49-F238E27FC236}">
                <a16:creationId xmlns:a16="http://schemas.microsoft.com/office/drawing/2014/main" id="{A9FC4D07-6491-4128-9E93-318F91FFEDAB}"/>
              </a:ext>
            </a:extLst>
          </p:cNvPr>
          <p:cNvPicPr>
            <a:picLocks noChangeAspect="1"/>
          </p:cNvPicPr>
          <p:nvPr/>
        </p:nvPicPr>
        <p:blipFill rotWithShape="1">
          <a:blip r:embed="rId5"/>
          <a:srcRect l="4062" t="46387" r="43906" b="20819"/>
          <a:stretch/>
        </p:blipFill>
        <p:spPr>
          <a:xfrm>
            <a:off x="3521578" y="2214562"/>
            <a:ext cx="4757738" cy="1685925"/>
          </a:xfrm>
          <a:prstGeom prst="rect">
            <a:avLst/>
          </a:prstGeom>
        </p:spPr>
      </p:pic>
    </p:spTree>
    <p:extLst>
      <p:ext uri="{BB962C8B-B14F-4D97-AF65-F5344CB8AC3E}">
        <p14:creationId xmlns:p14="http://schemas.microsoft.com/office/powerpoint/2010/main" val="18725506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6628</TotalTime>
  <Words>4855</Words>
  <Application>Microsoft Office PowerPoint</Application>
  <PresentationFormat>Panorámica</PresentationFormat>
  <Paragraphs>823</Paragraphs>
  <Slides>82</Slides>
  <Notes>10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82</vt:i4>
      </vt:variant>
    </vt:vector>
  </HeadingPairs>
  <TitlesOfParts>
    <vt:vector size="91" baseType="lpstr">
      <vt:lpstr>MS Mincho</vt:lpstr>
      <vt:lpstr>Arial</vt:lpstr>
      <vt:lpstr>Arial Narrow</vt:lpstr>
      <vt:lpstr>Calibri</vt:lpstr>
      <vt:lpstr>Lato Bold</vt:lpstr>
      <vt:lpstr>Lato Regular</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 cuanto a la Conciliación Prejudicial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256</cp:revision>
  <dcterms:created xsi:type="dcterms:W3CDTF">2015-02-19T23:51:59Z</dcterms:created>
  <dcterms:modified xsi:type="dcterms:W3CDTF">2018-12-13T18:51:44Z</dcterms:modified>
</cp:coreProperties>
</file>